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57" r:id="rId3"/>
    <p:sldId id="360" r:id="rId4"/>
    <p:sldId id="310" r:id="rId5"/>
    <p:sldId id="332" r:id="rId6"/>
    <p:sldId id="358" r:id="rId7"/>
    <p:sldId id="272" r:id="rId8"/>
    <p:sldId id="273" r:id="rId9"/>
    <p:sldId id="266" r:id="rId10"/>
    <p:sldId id="340" r:id="rId11"/>
    <p:sldId id="341" r:id="rId12"/>
    <p:sldId id="342" r:id="rId13"/>
    <p:sldId id="343" r:id="rId14"/>
    <p:sldId id="283" r:id="rId15"/>
    <p:sldId id="346" r:id="rId16"/>
    <p:sldId id="347" r:id="rId17"/>
    <p:sldId id="351" r:id="rId18"/>
    <p:sldId id="352" r:id="rId19"/>
    <p:sldId id="278" r:id="rId20"/>
    <p:sldId id="300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1" autoAdjust="0"/>
    <p:restoredTop sz="95601" autoAdjust="0"/>
  </p:normalViewPr>
  <p:slideViewPr>
    <p:cSldViewPr>
      <p:cViewPr>
        <p:scale>
          <a:sx n="68" d="100"/>
          <a:sy n="68" d="100"/>
        </p:scale>
        <p:origin x="-118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C9E71-B5DD-4E92-8D29-876C3F3C795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7BE4B-729E-4444-BBDA-68E8E0A6B36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4286D-CA72-45CF-B7C1-DD7B2AE6FC40}" type="datetimeFigureOut">
              <a:rPr kumimoji="1" lang="ja-JP" altLang="en-US" smtClean="0"/>
              <a:pPr/>
              <a:t>2015/12/8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0CD96-50E9-41B9-AD69-E92000D7DC6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980728"/>
            <a:ext cx="9144000" cy="19442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470025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次世代超大型望遠鏡の</a:t>
            </a:r>
            <a:r>
              <a:rPr kumimoji="1" lang="en-US" altLang="ja-JP" dirty="0" smtClean="0">
                <a:solidFill>
                  <a:schemeClr val="bg1"/>
                </a:solidFill>
              </a:rPr>
              <a:t/>
            </a:r>
            <a:br>
              <a:rPr kumimoji="1" lang="en-US" altLang="ja-JP" dirty="0" smtClean="0">
                <a:solidFill>
                  <a:schemeClr val="bg1"/>
                </a:solidFill>
              </a:rPr>
            </a:br>
            <a:r>
              <a:rPr kumimoji="1" lang="ja-JP" altLang="en-US" dirty="0" smtClean="0">
                <a:solidFill>
                  <a:schemeClr val="bg1"/>
                </a:solidFill>
              </a:rPr>
              <a:t>広視野補償光学系の光学設計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8640960" cy="1270992"/>
          </a:xfrm>
        </p:spPr>
        <p:txBody>
          <a:bodyPr>
            <a:normAutofit fontScale="55000" lnSpcReduction="20000"/>
          </a:bodyPr>
          <a:lstStyle/>
          <a:p>
            <a:r>
              <a:rPr lang="ja-JP" altLang="en-US" sz="4400" dirty="0" smtClean="0">
                <a:solidFill>
                  <a:schemeClr val="tx1"/>
                </a:solidFill>
              </a:rPr>
              <a:t>東北大学　</a:t>
            </a:r>
            <a:r>
              <a:rPr lang="ja-JP" altLang="en-US" sz="4400" dirty="0" smtClean="0">
                <a:solidFill>
                  <a:schemeClr val="tx1"/>
                </a:solidFill>
              </a:rPr>
              <a:t>修士</a:t>
            </a:r>
            <a:r>
              <a:rPr lang="en-US" altLang="ja-JP" sz="4400" dirty="0" smtClean="0">
                <a:solidFill>
                  <a:schemeClr val="tx1"/>
                </a:solidFill>
              </a:rPr>
              <a:t>2</a:t>
            </a:r>
            <a:r>
              <a:rPr lang="ja-JP" altLang="en-US" sz="4400" dirty="0" smtClean="0">
                <a:solidFill>
                  <a:schemeClr val="tx1"/>
                </a:solidFill>
              </a:rPr>
              <a:t>年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　高田　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大樹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秋山　正幸（東北大学）、大屋　真（国立天文台）</a:t>
            </a:r>
            <a:r>
              <a:rPr lang="ja-JP" altLang="en-US" dirty="0" smtClean="0">
                <a:solidFill>
                  <a:schemeClr val="tx1"/>
                </a:solidFill>
              </a:rPr>
              <a:t>、池田　優二（フォトコーティング社）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03552" y="1840864"/>
            <a:ext cx="7210847" cy="621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光学系（</a:t>
            </a:r>
            <a:r>
              <a:rPr lang="en-US" altLang="ja-JP" sz="4000" dirty="0" smtClean="0"/>
              <a:t>AO</a:t>
            </a:r>
            <a:r>
              <a:rPr lang="ja-JP" altLang="en-US" sz="4000" dirty="0" smtClean="0"/>
              <a:t>のみ）</a:t>
            </a:r>
            <a:endParaRPr lang="en-US" altLang="ja-JP" sz="4000" dirty="0" smtClean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2123728" y="1196752"/>
            <a:ext cx="5472608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179512" y="1268760"/>
            <a:ext cx="0" cy="352839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79512" y="321297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6.1</a:t>
            </a:r>
            <a:r>
              <a:rPr kumimoji="1" lang="en-US" altLang="ja-JP" dirty="0" smtClean="0"/>
              <a:t> m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8024" y="836712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8.5m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1640" y="44371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dirty="0" smtClean="0"/>
              <a:t>φ</a:t>
            </a:r>
            <a:r>
              <a:rPr lang="en-US" altLang="ja-JP" dirty="0" smtClean="0"/>
              <a:t>5</a:t>
            </a:r>
            <a:r>
              <a:rPr lang="el-GR" altLang="ja-JP" dirty="0" smtClean="0"/>
              <a:t>00</a:t>
            </a:r>
            <a:r>
              <a:rPr lang="en-US" altLang="ja-JP" dirty="0" smtClean="0"/>
              <a:t> mm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595457" y="4581128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dirty="0" smtClean="0"/>
              <a:t>φ</a:t>
            </a:r>
            <a:r>
              <a:rPr lang="en-US" altLang="ja-JP" dirty="0" smtClean="0"/>
              <a:t>18</a:t>
            </a:r>
            <a:r>
              <a:rPr lang="el-GR" altLang="ja-JP" dirty="0" smtClean="0"/>
              <a:t>00</a:t>
            </a:r>
            <a:r>
              <a:rPr lang="en-US" altLang="ja-JP" dirty="0" smtClean="0"/>
              <a:t> mm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524328" y="407707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M2</a:t>
            </a:r>
            <a:endParaRPr kumimoji="1" lang="ja-JP" altLang="en-US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1772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dirty="0" smtClean="0"/>
              <a:t>φ</a:t>
            </a:r>
            <a:r>
              <a:rPr lang="en-US" altLang="ja-JP" dirty="0" smtClean="0"/>
              <a:t>70</a:t>
            </a:r>
            <a:r>
              <a:rPr lang="el-GR" altLang="ja-JP" dirty="0" smtClean="0"/>
              <a:t>0</a:t>
            </a:r>
            <a:r>
              <a:rPr lang="en-US" altLang="ja-JP" dirty="0" smtClean="0"/>
              <a:t> mm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68344" y="1340768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dirty="0" smtClean="0"/>
              <a:t>φ</a:t>
            </a:r>
            <a:r>
              <a:rPr lang="en-US" altLang="ja-JP" dirty="0" smtClean="0"/>
              <a:t>230</a:t>
            </a:r>
            <a:r>
              <a:rPr lang="el-GR" altLang="ja-JP" dirty="0" smtClean="0"/>
              <a:t>0</a:t>
            </a:r>
            <a:r>
              <a:rPr lang="en-US" altLang="ja-JP" dirty="0" smtClean="0"/>
              <a:t> mm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04248" y="162880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M4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68344" y="3140968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dirty="0" smtClean="0"/>
              <a:t>φ</a:t>
            </a:r>
            <a:r>
              <a:rPr lang="en-US" altLang="ja-JP" dirty="0" smtClean="0"/>
              <a:t>20</a:t>
            </a:r>
            <a:r>
              <a:rPr lang="el-GR" altLang="ja-JP" dirty="0" smtClean="0"/>
              <a:t>00</a:t>
            </a:r>
            <a:r>
              <a:rPr lang="en-US" altLang="ja-JP" dirty="0" smtClean="0"/>
              <a:t> mm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52320" y="270892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M1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95736" y="1511875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kumimoji="1" lang="en-US" altLang="ja-JP" dirty="0" smtClean="0"/>
              <a:t>300mm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87624" y="3068960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TMT</a:t>
            </a:r>
            <a:r>
              <a:rPr kumimoji="1" lang="ja-JP" altLang="en-US" sz="1600" b="1" dirty="0" smtClean="0"/>
              <a:t>焦点</a:t>
            </a:r>
            <a:endParaRPr kumimoji="1" lang="ja-JP" altLang="en-US" sz="16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39752" y="1293268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/>
              <a:t>像</a:t>
            </a:r>
            <a:r>
              <a:rPr kumimoji="1" lang="ja-JP" altLang="en-US" b="1" dirty="0" smtClean="0"/>
              <a:t>面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12905" y="198884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M3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91680" y="378904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DM</a:t>
            </a:r>
            <a:endParaRPr kumimoji="1" lang="ja-JP" altLang="en-US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812360" y="3645024"/>
            <a:ext cx="899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k = -0.35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812360" y="5076473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k</a:t>
            </a:r>
            <a:r>
              <a:rPr kumimoji="1" lang="en-US" altLang="ja-JP" sz="1600" baseline="-25000" dirty="0" err="1" smtClean="0"/>
              <a:t>x</a:t>
            </a:r>
            <a:r>
              <a:rPr kumimoji="1" lang="en-US" altLang="ja-JP" sz="1600" dirty="0" smtClean="0"/>
              <a:t> = 0.21</a:t>
            </a:r>
          </a:p>
          <a:p>
            <a:r>
              <a:rPr lang="en-US" altLang="ja-JP" sz="1600" dirty="0" err="1" smtClean="0"/>
              <a:t>k</a:t>
            </a:r>
            <a:r>
              <a:rPr lang="en-US" altLang="ja-JP" sz="1600" baseline="-25000" dirty="0" err="1" smtClean="0"/>
              <a:t>y</a:t>
            </a:r>
            <a:r>
              <a:rPr lang="en-US" altLang="ja-JP" sz="1600" dirty="0" smtClean="0"/>
              <a:t> = 0.12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812360" y="1844824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k</a:t>
            </a:r>
            <a:r>
              <a:rPr kumimoji="1" lang="en-US" altLang="ja-JP" sz="1600" baseline="-25000" dirty="0" err="1" smtClean="0"/>
              <a:t>x</a:t>
            </a:r>
            <a:r>
              <a:rPr kumimoji="1" lang="en-US" altLang="ja-JP" sz="1600" dirty="0" smtClean="0"/>
              <a:t> = 0.06</a:t>
            </a:r>
          </a:p>
          <a:p>
            <a:r>
              <a:rPr lang="en-US" altLang="ja-JP" sz="1600" dirty="0" err="1" smtClean="0"/>
              <a:t>k</a:t>
            </a:r>
            <a:r>
              <a:rPr lang="en-US" altLang="ja-JP" sz="1600" baseline="-25000" dirty="0" err="1" smtClean="0"/>
              <a:t>y</a:t>
            </a:r>
            <a:r>
              <a:rPr lang="en-US" altLang="ja-JP" sz="1600" dirty="0" smtClean="0"/>
              <a:t> = 0.05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1560" y="2276872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k</a:t>
            </a:r>
            <a:r>
              <a:rPr kumimoji="1" lang="en-US" altLang="ja-JP" sz="1600" baseline="-25000" dirty="0" err="1" smtClean="0"/>
              <a:t>x</a:t>
            </a:r>
            <a:r>
              <a:rPr kumimoji="1" lang="en-US" altLang="ja-JP" sz="1600" dirty="0" smtClean="0"/>
              <a:t> = 15.5</a:t>
            </a:r>
          </a:p>
          <a:p>
            <a:r>
              <a:rPr lang="en-US" altLang="ja-JP" sz="1600" dirty="0" err="1" smtClean="0"/>
              <a:t>k</a:t>
            </a:r>
            <a:r>
              <a:rPr lang="en-US" altLang="ja-JP" sz="1600" baseline="-25000" dirty="0" err="1" smtClean="0"/>
              <a:t>y</a:t>
            </a:r>
            <a:r>
              <a:rPr lang="en-US" altLang="ja-JP" sz="1600" dirty="0" smtClean="0"/>
              <a:t> = 14.4</a:t>
            </a:r>
            <a:endParaRPr kumimoji="1"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47664" y="42210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平面鏡</a:t>
            </a:r>
            <a:endParaRPr kumimoji="1" lang="ja-JP" altLang="en-US" dirty="0"/>
          </a:p>
        </p:txBody>
      </p:sp>
      <p:sp>
        <p:nvSpPr>
          <p:cNvPr id="31" name="角丸四角形吹き出し 30"/>
          <p:cNvSpPr/>
          <p:nvPr/>
        </p:nvSpPr>
        <p:spPr>
          <a:xfrm>
            <a:off x="7498202" y="1340768"/>
            <a:ext cx="1584176" cy="1080120"/>
          </a:xfrm>
          <a:prstGeom prst="wedgeRoundRectCallout">
            <a:avLst>
              <a:gd name="adj1" fmla="val -61169"/>
              <a:gd name="adj2" fmla="val -791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吹き出し 31"/>
          <p:cNvSpPr/>
          <p:nvPr/>
        </p:nvSpPr>
        <p:spPr>
          <a:xfrm>
            <a:off x="7596336" y="3140968"/>
            <a:ext cx="1368152" cy="864096"/>
          </a:xfrm>
          <a:prstGeom prst="wedgeRoundRectCallout">
            <a:avLst>
              <a:gd name="adj1" fmla="val -32323"/>
              <a:gd name="adj2" fmla="val -6560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吹き出し 32"/>
          <p:cNvSpPr/>
          <p:nvPr/>
        </p:nvSpPr>
        <p:spPr>
          <a:xfrm>
            <a:off x="7452320" y="4581128"/>
            <a:ext cx="1619672" cy="1080120"/>
          </a:xfrm>
          <a:prstGeom prst="wedgeRoundRectCallout">
            <a:avLst>
              <a:gd name="adj1" fmla="val -22895"/>
              <a:gd name="adj2" fmla="val -6615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吹き出し 33"/>
          <p:cNvSpPr/>
          <p:nvPr/>
        </p:nvSpPr>
        <p:spPr>
          <a:xfrm>
            <a:off x="1331640" y="4221088"/>
            <a:ext cx="1080120" cy="576064"/>
          </a:xfrm>
          <a:prstGeom prst="wedgeRoundRectCallout">
            <a:avLst>
              <a:gd name="adj1" fmla="val 4591"/>
              <a:gd name="adj2" fmla="val -7234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吹き出し 34"/>
          <p:cNvSpPr/>
          <p:nvPr/>
        </p:nvSpPr>
        <p:spPr>
          <a:xfrm>
            <a:off x="251520" y="1772816"/>
            <a:ext cx="1584176" cy="1080120"/>
          </a:xfrm>
          <a:prstGeom prst="wedgeRoundRectCallout">
            <a:avLst>
              <a:gd name="adj1" fmla="val 63961"/>
              <a:gd name="adj2" fmla="val 187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59632" y="6021288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C00000"/>
                </a:solidFill>
              </a:rPr>
              <a:t>縮小率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= 0.22</a:t>
            </a:r>
            <a:endParaRPr kumimoji="1" lang="en-US" altLang="ja-JP" sz="2400" b="1" dirty="0" smtClean="0">
              <a:solidFill>
                <a:srgbClr val="C0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59632" y="5589240"/>
            <a:ext cx="5213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光学系サイズ　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 </a:t>
            </a:r>
            <a:r>
              <a:rPr lang="en-US" altLang="ja-JP" sz="2400" b="1" dirty="0" smtClean="0">
                <a:solidFill>
                  <a:srgbClr val="C00000"/>
                </a:solidFill>
              </a:rPr>
              <a:t>8.5 m ×6.1 m ×2.5 m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452320" y="1628800"/>
            <a:ext cx="163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バイコーニック面</a:t>
            </a:r>
            <a:endParaRPr kumimoji="1" lang="ja-JP" altLang="en-US" sz="16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79512" y="2060848"/>
            <a:ext cx="163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バイコーニック面</a:t>
            </a:r>
            <a:endParaRPr kumimoji="1" lang="ja-JP" altLang="en-US" sz="1600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380312" y="4869160"/>
            <a:ext cx="1638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バイコーニック面</a:t>
            </a:r>
            <a:endParaRPr kumimoji="1" lang="ja-JP" altLang="en-US" sz="16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7668344" y="3429000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/>
              <a:t>コーニック面</a:t>
            </a:r>
            <a:endParaRPr kumimoji="1" lang="ja-JP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瞳収差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15616" y="5157192"/>
            <a:ext cx="6882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視野中心光束に対する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最大瞳収差　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= 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3.06%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グループ化 11"/>
          <p:cNvGrpSpPr/>
          <p:nvPr/>
        </p:nvGrpSpPr>
        <p:grpSpPr>
          <a:xfrm>
            <a:off x="2339752" y="1124744"/>
            <a:ext cx="4248472" cy="3917422"/>
            <a:chOff x="1691680" y="908720"/>
            <a:chExt cx="5544616" cy="5112568"/>
          </a:xfrm>
        </p:grpSpPr>
        <p:grpSp>
          <p:nvGrpSpPr>
            <p:cNvPr id="3" name="グループ化 6"/>
            <p:cNvGrpSpPr/>
            <p:nvPr/>
          </p:nvGrpSpPr>
          <p:grpSpPr>
            <a:xfrm>
              <a:off x="1691680" y="1124744"/>
              <a:ext cx="5544616" cy="4896544"/>
              <a:chOff x="1765850" y="908720"/>
              <a:chExt cx="5539603" cy="4896544"/>
            </a:xfrm>
          </p:grpSpPr>
          <p:pic>
            <p:nvPicPr>
              <p:cNvPr id="11265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11760" y="908720"/>
                <a:ext cx="4893693" cy="4809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765850" y="908720"/>
                <a:ext cx="799886" cy="4896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9" name="直線矢印コネクタ 8"/>
            <p:cNvCxnSpPr/>
            <p:nvPr/>
          </p:nvCxnSpPr>
          <p:spPr>
            <a:xfrm>
              <a:off x="4792906" y="908720"/>
              <a:ext cx="0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V="1">
              <a:off x="4792906" y="1378603"/>
              <a:ext cx="0" cy="36004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テキスト ボックス 9"/>
          <p:cNvSpPr txBox="1"/>
          <p:nvPr/>
        </p:nvSpPr>
        <p:spPr>
          <a:xfrm>
            <a:off x="251520" y="764704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DM</a:t>
            </a:r>
            <a:r>
              <a:rPr kumimoji="1" lang="ja-JP" altLang="en-US" sz="2400" dirty="0" smtClean="0"/>
              <a:t>上でのフットプリント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03648" y="5733256"/>
            <a:ext cx="2157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右</a:t>
            </a:r>
            <a:r>
              <a:rPr kumimoji="1" lang="ja-JP" altLang="en-US" dirty="0" smtClean="0"/>
              <a:t>の瞳収差 ： </a:t>
            </a:r>
            <a:r>
              <a:rPr lang="en-US" altLang="ja-JP" dirty="0" smtClean="0"/>
              <a:t>0.91</a:t>
            </a:r>
            <a:r>
              <a:rPr kumimoji="1" lang="en-US" altLang="ja-JP" dirty="0" smtClean="0"/>
              <a:t>%</a:t>
            </a:r>
          </a:p>
          <a:p>
            <a:r>
              <a:rPr lang="ja-JP" altLang="en-US" b="1" dirty="0" smtClean="0">
                <a:solidFill>
                  <a:srgbClr val="92D050"/>
                </a:solidFill>
              </a:rPr>
              <a:t>左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〃</a:t>
            </a:r>
            <a:r>
              <a:rPr lang="ja-JP" altLang="en-US" dirty="0" smtClean="0"/>
              <a:t>　　　： </a:t>
            </a:r>
            <a:r>
              <a:rPr lang="en-US" altLang="ja-JP" dirty="0" smtClean="0"/>
              <a:t>0.88%</a:t>
            </a:r>
          </a:p>
          <a:p>
            <a:r>
              <a:rPr lang="ja-JP" altLang="en-US" b="1" dirty="0" smtClean="0">
                <a:solidFill>
                  <a:srgbClr val="FF6600"/>
                </a:solidFill>
              </a:rPr>
              <a:t>下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〃</a:t>
            </a:r>
            <a:r>
              <a:rPr lang="ja-JP" altLang="en-US" dirty="0" smtClean="0"/>
              <a:t>　　　： </a:t>
            </a:r>
            <a:r>
              <a:rPr lang="en-US" altLang="ja-JP" dirty="0" smtClean="0"/>
              <a:t>0.65%</a:t>
            </a:r>
            <a:endParaRPr kumimoji="1" lang="ja-JP" altLang="en-US" dirty="0"/>
          </a:p>
        </p:txBody>
      </p:sp>
      <p:sp>
        <p:nvSpPr>
          <p:cNvPr id="14" name="右矢印 13"/>
          <p:cNvSpPr/>
          <p:nvPr/>
        </p:nvSpPr>
        <p:spPr>
          <a:xfrm>
            <a:off x="4644008" y="6021288"/>
            <a:ext cx="288032" cy="43204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76056" y="5805264"/>
            <a:ext cx="406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rgbClr val="FF6600"/>
                </a:solidFill>
              </a:rPr>
              <a:t>　最大瞳収差 </a:t>
            </a:r>
            <a:r>
              <a:rPr lang="en-US" altLang="ja-JP" sz="2400" dirty="0" smtClean="0">
                <a:solidFill>
                  <a:srgbClr val="FF6600"/>
                </a:solidFill>
              </a:rPr>
              <a:t>&lt; 3.3%</a:t>
            </a:r>
            <a:r>
              <a:rPr lang="ja-JP" altLang="en-US" sz="2400" dirty="0" smtClean="0">
                <a:solidFill>
                  <a:srgbClr val="FF6600"/>
                </a:solidFill>
              </a:rPr>
              <a:t>を達成</a:t>
            </a:r>
            <a:endParaRPr lang="en-US" altLang="ja-JP" sz="2400" dirty="0" smtClean="0">
              <a:solidFill>
                <a:srgbClr val="FF66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rgbClr val="FF6600"/>
                </a:solidFill>
              </a:rPr>
              <a:t>　全体として瞳収差量が低い</a:t>
            </a:r>
            <a:endParaRPr lang="en-US" altLang="ja-JP" sz="2400" dirty="0" smtClean="0">
              <a:solidFill>
                <a:srgbClr val="FF66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6444208" y="3140968"/>
            <a:ext cx="288032" cy="1215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6084168" y="3140968"/>
            <a:ext cx="288032" cy="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3059832" y="3140968"/>
            <a:ext cx="288032" cy="1215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2699792" y="3140968"/>
            <a:ext cx="288032" cy="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4788024" y="4797152"/>
            <a:ext cx="8384" cy="279646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788024" y="4509120"/>
            <a:ext cx="8384" cy="296417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52289"/>
            <a:ext cx="937025" cy="99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661248"/>
            <a:ext cx="989372" cy="99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052736"/>
            <a:ext cx="957964" cy="97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996952"/>
            <a:ext cx="968433" cy="99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509120"/>
            <a:ext cx="978903" cy="99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1" y="2015898"/>
            <a:ext cx="947494" cy="98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2060848"/>
            <a:ext cx="900760" cy="96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1052736"/>
            <a:ext cx="941018" cy="94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4293096"/>
            <a:ext cx="941018" cy="96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5229200"/>
            <a:ext cx="930953" cy="95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2060848"/>
            <a:ext cx="930954" cy="96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4293096"/>
            <a:ext cx="951082" cy="9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5436096" y="836712"/>
          <a:ext cx="3240361" cy="4987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210041"/>
                <a:gridCol w="1310240"/>
              </a:tblGrid>
              <a:tr h="42419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視野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RMS</a:t>
                      </a:r>
                      <a:r>
                        <a:rPr kumimoji="1" lang="ja-JP" altLang="en-US" sz="1600" dirty="0" smtClean="0"/>
                        <a:t>半径</a:t>
                      </a:r>
                      <a:r>
                        <a:rPr kumimoji="1" lang="en-US" altLang="ja-JP" sz="1600" dirty="0" smtClean="0"/>
                        <a:t>[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]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GEO</a:t>
                      </a:r>
                      <a:r>
                        <a:rPr kumimoji="1" lang="ja-JP" altLang="en-US" sz="1600" dirty="0" smtClean="0"/>
                        <a:t>半径</a:t>
                      </a:r>
                      <a:r>
                        <a:rPr kumimoji="1" lang="en-US" altLang="ja-JP" sz="1600" dirty="0" smtClean="0"/>
                        <a:t>[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]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①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5.83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13.2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②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20.1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③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21.1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④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4.52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6.8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⑤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17.5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⑥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6.00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13.5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⑦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17.4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⑧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7.30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13.6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⑨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8.94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16.1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⑩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9.35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16.9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⑪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9.87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18.3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7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⑫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21.0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グループ化 14"/>
          <p:cNvGrpSpPr/>
          <p:nvPr/>
        </p:nvGrpSpPr>
        <p:grpSpPr>
          <a:xfrm>
            <a:off x="611560" y="1120910"/>
            <a:ext cx="3348263" cy="5043854"/>
            <a:chOff x="611560" y="980728"/>
            <a:chExt cx="3439834" cy="5181798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611560" y="98466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11560" y="198884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②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11560" y="299695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③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11560" y="4535579"/>
              <a:ext cx="443864" cy="38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④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11560" y="579319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763688" y="9807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835696" y="198884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⑦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1795197" y="431364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⑧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795197" y="5275353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⑨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682925" y="20203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⑩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637314" y="431364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⑪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635896" y="299695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⑫</a:t>
              </a:r>
              <a:endParaRPr kumimoji="1" lang="ja-JP" altLang="en-US" dirty="0"/>
            </a:p>
          </p:txBody>
        </p:sp>
      </p:grpSp>
      <p:sp>
        <p:nvSpPr>
          <p:cNvPr id="28" name="正方形/長方形 27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スポットダイアグラム　</a:t>
            </a:r>
            <a:r>
              <a:rPr lang="en-US" altLang="ja-JP" sz="4000" dirty="0" smtClean="0"/>
              <a:t>@0.8</a:t>
            </a:r>
            <a:r>
              <a:rPr lang="ja-JP" altLang="en-US" sz="4000" dirty="0" smtClean="0"/>
              <a:t> </a:t>
            </a:r>
            <a:r>
              <a:rPr lang="en-US" altLang="ja-JP" sz="4000" dirty="0" err="1" smtClean="0"/>
              <a:t>μm</a:t>
            </a:r>
            <a:endParaRPr kumimoji="1" lang="ja-JP" altLang="en-US" sz="4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051720" y="627322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○：回折限界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　　エアリー半径 </a:t>
            </a:r>
            <a:r>
              <a:rPr lang="en-US" altLang="ja-JP" sz="1600" dirty="0" smtClean="0"/>
              <a:t>= 3.209 </a:t>
            </a:r>
            <a:r>
              <a:rPr lang="en-US" altLang="ja-JP" sz="1600" dirty="0" err="1" smtClean="0"/>
              <a:t>μm</a:t>
            </a:r>
            <a:r>
              <a:rPr lang="en-US" altLang="ja-JP" sz="1600" dirty="0" smtClean="0"/>
              <a:t> =0.0067”</a:t>
            </a:r>
            <a:endParaRPr kumimoji="1" lang="en-US" altLang="ja-JP" sz="16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220072" y="6021288"/>
            <a:ext cx="375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C00000"/>
                </a:solidFill>
              </a:rPr>
              <a:t>スポットサイズが</a:t>
            </a:r>
            <a:endParaRPr lang="en-US" altLang="ja-JP" b="1" dirty="0" smtClean="0">
              <a:solidFill>
                <a:srgbClr val="C00000"/>
              </a:solidFill>
            </a:endParaRPr>
          </a:p>
          <a:p>
            <a:r>
              <a:rPr lang="ja-JP" altLang="en-US" b="1" dirty="0" smtClean="0">
                <a:solidFill>
                  <a:srgbClr val="C00000"/>
                </a:solidFill>
              </a:rPr>
              <a:t>　　　回折限界程度まで小さくできた。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1520" y="692696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最終像面でのスポットダイアグラム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11242"/>
            <a:ext cx="1324549" cy="104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888114"/>
            <a:ext cx="1198401" cy="9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34978"/>
            <a:ext cx="1307035" cy="108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539234"/>
            <a:ext cx="1309573" cy="106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5580112" y="1124744"/>
          <a:ext cx="3384377" cy="476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251"/>
                <a:gridCol w="1358653"/>
                <a:gridCol w="1368473"/>
              </a:tblGrid>
              <a:tr h="3726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視野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RMS [λ]</a:t>
                      </a:r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PTV [λ]</a:t>
                      </a:r>
                      <a:endParaRPr kumimoji="1" lang="ja-JP" altLang="en-US" sz="1600" dirty="0"/>
                    </a:p>
                  </a:txBody>
                  <a:tcPr anchor="ctr"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①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1.44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②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0.63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③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0.93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④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0.94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⑤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2.58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⑥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2.26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⑦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1.37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⑧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0.22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1.35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⑨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2.49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⑩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2.65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⑪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0.32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2.40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⑫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2.38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691700"/>
            <a:ext cx="1263707" cy="101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2531122"/>
            <a:ext cx="1294911" cy="104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1523010"/>
            <a:ext cx="1226233" cy="9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4619354"/>
            <a:ext cx="1289400" cy="104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699474"/>
            <a:ext cx="1204333" cy="99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832" y="2531122"/>
            <a:ext cx="1246806" cy="101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59832" y="4691362"/>
            <a:ext cx="1252416" cy="100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2531122"/>
            <a:ext cx="1353309" cy="108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正方形/長方形 1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波面収差マップ　</a:t>
            </a:r>
            <a:r>
              <a:rPr kumimoji="1" lang="en-US" altLang="ja-JP" sz="4000" dirty="0" smtClean="0"/>
              <a:t>@0.8</a:t>
            </a:r>
            <a:r>
              <a:rPr lang="ja-JP" altLang="en-US" sz="4000" dirty="0" smtClean="0"/>
              <a:t> </a:t>
            </a:r>
            <a:r>
              <a:rPr lang="en-US" altLang="ja-JP" sz="4000" dirty="0" err="1" smtClean="0"/>
              <a:t>μm</a:t>
            </a:r>
            <a:endParaRPr kumimoji="1" lang="ja-JP" altLang="en-US" sz="4000" dirty="0"/>
          </a:p>
        </p:txBody>
      </p:sp>
      <p:grpSp>
        <p:nvGrpSpPr>
          <p:cNvPr id="2" name="グループ化 15"/>
          <p:cNvGrpSpPr/>
          <p:nvPr/>
        </p:nvGrpSpPr>
        <p:grpSpPr>
          <a:xfrm>
            <a:off x="107504" y="1187460"/>
            <a:ext cx="4231922" cy="4915128"/>
            <a:chOff x="611560" y="836712"/>
            <a:chExt cx="4231922" cy="4915128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611560" y="83671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①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28110" y="20608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②</a:t>
              </a:r>
              <a:endParaRPr kumimoji="1" lang="ja-JP" altLang="en-US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11560" y="315026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③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11560" y="422108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④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83568" y="538250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⑤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051720" y="99002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⑥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051720" y="207014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⑦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051720" y="401435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⑧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979712" y="5166484"/>
              <a:ext cx="423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⑨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419872" y="207014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⑩</a:t>
              </a:r>
              <a:endParaRPr kumimoji="1" lang="ja-JP" altLang="en-US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419872" y="423038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⑪</a:t>
              </a:r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427984" y="307825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⑫</a:t>
              </a:r>
              <a:endParaRPr kumimoji="1" lang="ja-JP" altLang="en-US" dirty="0"/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5868144" y="6093296"/>
            <a:ext cx="2949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rgbClr val="C00000"/>
                </a:solidFill>
              </a:rPr>
              <a:t>全視野で</a:t>
            </a:r>
            <a:r>
              <a:rPr kumimoji="1" lang="ja-JP" altLang="en-US" sz="2000" b="1" dirty="0" smtClean="0">
                <a:solidFill>
                  <a:srgbClr val="C00000"/>
                </a:solidFill>
              </a:rPr>
              <a:t>波面</a:t>
            </a:r>
            <a:r>
              <a:rPr kumimoji="1" lang="en-US" altLang="ja-JP" sz="2000" b="1" dirty="0" smtClean="0">
                <a:solidFill>
                  <a:srgbClr val="C00000"/>
                </a:solidFill>
              </a:rPr>
              <a:t>PTV &lt; 2.65λ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1520" y="764704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最終像面での波面収差マップ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仕様と設計値の比較</a:t>
            </a:r>
            <a:endParaRPr kumimoji="1" lang="ja-JP" altLang="en-US" sz="4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187624" y="764704"/>
          <a:ext cx="6768752" cy="4139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/>
                <a:gridCol w="2208245"/>
                <a:gridCol w="2352262"/>
              </a:tblGrid>
              <a:tr h="481618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仕様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設計結果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  <a:tr h="36228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波長域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0.8 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2.5 </a:t>
                      </a:r>
                      <a:r>
                        <a:rPr kumimoji="1" lang="en-US" altLang="ja-JP" baseline="0" dirty="0" err="1" smtClean="0"/>
                        <a:t>μm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0.8 </a:t>
                      </a:r>
                      <a:r>
                        <a:rPr kumimoji="1" lang="ja-JP" altLang="en-US" dirty="0" smtClean="0"/>
                        <a:t>～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baseline="0" dirty="0" smtClean="0"/>
                        <a:t>2.5 </a:t>
                      </a:r>
                      <a:r>
                        <a:rPr kumimoji="1" lang="en-US" altLang="ja-JP" baseline="0" dirty="0" err="1" smtClean="0"/>
                        <a:t>μm</a:t>
                      </a:r>
                      <a:endParaRPr kumimoji="1" lang="en-US" altLang="ja-JP" dirty="0" smtClean="0"/>
                    </a:p>
                  </a:txBody>
                  <a:tcPr/>
                </a:tc>
              </a:tr>
              <a:tr h="36228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視野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i="0" dirty="0" smtClean="0">
                          <a:latin typeface="+mn-lt"/>
                          <a:cs typeface="Times New Roman" pitchFamily="18" charset="0"/>
                        </a:rPr>
                        <a:t>φ</a:t>
                      </a:r>
                      <a:r>
                        <a:rPr kumimoji="1" lang="en-US" altLang="ja-JP" dirty="0" smtClean="0"/>
                        <a:t>10’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i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φ</a:t>
                      </a:r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10’</a:t>
                      </a:r>
                      <a:endParaRPr kumimoji="1" lang="ja-JP" alt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228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物体距離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無限遠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無限遠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228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ミラー枚数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 </a:t>
                      </a:r>
                      <a:r>
                        <a:rPr kumimoji="1" lang="ja-JP" altLang="en-US" dirty="0" smtClean="0"/>
                        <a:t>～ </a:t>
                      </a:r>
                      <a:r>
                        <a:rPr kumimoji="1" lang="en-US" altLang="ja-JP" dirty="0" smtClean="0"/>
                        <a:t>6</a:t>
                      </a:r>
                      <a:r>
                        <a:rPr kumimoji="1" lang="ja-JP" altLang="en-US" dirty="0" smtClean="0"/>
                        <a:t>枚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r>
                        <a:rPr kumimoji="1" lang="ja-JP" altLang="en-US" dirty="0" smtClean="0"/>
                        <a:t>枚非球面 </a:t>
                      </a:r>
                      <a:r>
                        <a:rPr kumimoji="1" lang="en-US" altLang="ja-JP" dirty="0" smtClean="0"/>
                        <a:t>+ DM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228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DM</a:t>
                      </a:r>
                      <a:r>
                        <a:rPr kumimoji="1" lang="ja-JP" altLang="en-US" dirty="0" smtClean="0"/>
                        <a:t>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l-GR" altLang="ja-JP" dirty="0" smtClean="0"/>
                        <a:t>φ500</a:t>
                      </a:r>
                      <a:r>
                        <a:rPr kumimoji="1" lang="en-US" altLang="ja-JP" dirty="0" smtClean="0"/>
                        <a:t> mm</a:t>
                      </a:r>
                      <a:r>
                        <a:rPr kumimoji="1" lang="ja-JP" altLang="en-US" dirty="0" smtClean="0"/>
                        <a:t>以下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φ5</a:t>
                      </a:r>
                      <a:r>
                        <a:rPr kumimoji="1" lang="el-GR" altLang="ja-JP" dirty="0" smtClean="0"/>
                        <a:t>00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dirty="0" smtClean="0"/>
                        <a:t>mm</a:t>
                      </a:r>
                      <a:endParaRPr kumimoji="1" lang="ja-JP" altLang="en-US" dirty="0" smtClean="0"/>
                    </a:p>
                  </a:txBody>
                  <a:tcPr/>
                </a:tc>
              </a:tr>
              <a:tr h="36228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光学系サイズ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 m</a:t>
                      </a:r>
                      <a:r>
                        <a:rPr kumimoji="1" lang="ja-JP" altLang="en-US" dirty="0" smtClean="0"/>
                        <a:t>立方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0070C0"/>
                          </a:solidFill>
                        </a:rPr>
                        <a:t>8.5 m×6.1 m×2.5 m</a:t>
                      </a:r>
                      <a:endParaRPr kumimoji="1" lang="ja-JP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228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瞳収差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3.3%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3.06%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228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縮小率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0.5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FF0000"/>
                          </a:solidFill>
                        </a:rPr>
                        <a:t>0.23</a:t>
                      </a:r>
                      <a:endParaRPr kumimoji="1"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228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主光線傾角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&lt; 1°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kumimoji="1" lang="en-US" altLang="ja-JP" b="1" dirty="0" smtClean="0">
                          <a:solidFill>
                            <a:srgbClr val="0070C0"/>
                          </a:solidFill>
                        </a:rPr>
                        <a:t>&lt; 3.5°</a:t>
                      </a:r>
                      <a:endParaRPr kumimoji="1" lang="ja-JP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62284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光学系温度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r>
                        <a:rPr kumimoji="1" lang="ja-JP" altLang="en-US" dirty="0" smtClean="0"/>
                        <a:t>℃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0</a:t>
                      </a:r>
                      <a:r>
                        <a:rPr kumimoji="1" lang="ja-JP" altLang="en-US" dirty="0" smtClean="0"/>
                        <a:t>℃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67544" y="5734996"/>
            <a:ext cx="404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　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スポットサイズが充分小さい</a:t>
            </a:r>
            <a:r>
              <a:rPr kumimoji="1" lang="ja-JP" altLang="en-US" dirty="0" smtClean="0"/>
              <a:t>。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537321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　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視野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10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分角</a:t>
            </a:r>
            <a:r>
              <a:rPr kumimoji="1" lang="ja-JP" altLang="en-US" dirty="0" smtClean="0"/>
              <a:t>を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瞳収差　</a:t>
            </a:r>
            <a:r>
              <a:rPr lang="en-US" altLang="ja-JP" b="1" dirty="0" smtClean="0">
                <a:solidFill>
                  <a:srgbClr val="FF0000"/>
                </a:solidFill>
              </a:rPr>
              <a:t>&lt;</a:t>
            </a:r>
            <a:r>
              <a:rPr lang="ja-JP" altLang="en-US" b="1" dirty="0" smtClean="0">
                <a:solidFill>
                  <a:srgbClr val="FF0000"/>
                </a:solidFill>
              </a:rPr>
              <a:t>　</a:t>
            </a:r>
            <a:r>
              <a:rPr lang="en-US" altLang="ja-JP" b="1" dirty="0" smtClean="0">
                <a:solidFill>
                  <a:srgbClr val="FF0000"/>
                </a:solidFill>
              </a:rPr>
              <a:t>3.3%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7544" y="6095036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/>
              <a:t>　</a:t>
            </a:r>
            <a:r>
              <a:rPr lang="ja-JP" altLang="en-US" b="1" dirty="0" smtClean="0">
                <a:solidFill>
                  <a:srgbClr val="FF0000"/>
                </a:solidFill>
              </a:rPr>
              <a:t>縮小率が良い</a:t>
            </a:r>
            <a:r>
              <a:rPr lang="ja-JP" altLang="en-US" dirty="0" smtClean="0"/>
              <a:t>ため、</a:t>
            </a:r>
            <a:endParaRPr lang="en-US" altLang="ja-JP" dirty="0" smtClean="0"/>
          </a:p>
          <a:p>
            <a:r>
              <a:rPr lang="ja-JP" altLang="en-US" dirty="0" smtClean="0"/>
              <a:t>　　　　その後の光学系を小さくできる。</a:t>
            </a:r>
            <a:endParaRPr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494116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</a:rPr>
              <a:t>良い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点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88024" y="4941168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70C0"/>
                </a:solidFill>
              </a:rPr>
              <a:t>改善点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0032" y="5886564"/>
            <a:ext cx="391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　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光学系の大きさ</a:t>
            </a:r>
            <a:r>
              <a:rPr kumimoji="1" lang="ja-JP" altLang="en-US" dirty="0" smtClean="0"/>
              <a:t>を可能な限り小さく。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5517232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　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主光線傾角 </a:t>
            </a:r>
            <a:r>
              <a:rPr kumimoji="1" lang="en-US" altLang="ja-JP" b="1" dirty="0" smtClean="0">
                <a:solidFill>
                  <a:srgbClr val="0070C0"/>
                </a:solidFill>
              </a:rPr>
              <a:t>&lt;1</a:t>
            </a:r>
            <a:r>
              <a:rPr lang="en-US" altLang="ja-JP" b="1" dirty="0" smtClean="0">
                <a:solidFill>
                  <a:srgbClr val="0070C0"/>
                </a:solidFill>
              </a:rPr>
              <a:t>°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4572000" y="5157192"/>
            <a:ext cx="0" cy="151216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179512" y="4941168"/>
            <a:ext cx="8784976" cy="1800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瞳収差量の評価</a:t>
            </a:r>
            <a:endParaRPr kumimoji="1" lang="ja-JP" altLang="en-US" sz="4000" dirty="0"/>
          </a:p>
        </p:txBody>
      </p:sp>
      <p:sp>
        <p:nvSpPr>
          <p:cNvPr id="9" name="円/楕円 8"/>
          <p:cNvSpPr/>
          <p:nvPr/>
        </p:nvSpPr>
        <p:spPr>
          <a:xfrm>
            <a:off x="5436096" y="2103672"/>
            <a:ext cx="3087343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3"/>
          <p:cNvGrpSpPr/>
          <p:nvPr/>
        </p:nvGrpSpPr>
        <p:grpSpPr>
          <a:xfrm>
            <a:off x="760611" y="2046748"/>
            <a:ext cx="374643" cy="1685893"/>
            <a:chOff x="4000571" y="1148047"/>
            <a:chExt cx="2276390" cy="4573502"/>
          </a:xfrm>
        </p:grpSpPr>
        <p:pic>
          <p:nvPicPr>
            <p:cNvPr id="54" name="Picture 4" descr="C:\Users\hiroki\Desktop\光学設計\picture\rennzu 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571" y="1148047"/>
              <a:ext cx="1142857" cy="4561905"/>
            </a:xfrm>
            <a:prstGeom prst="rect">
              <a:avLst/>
            </a:prstGeom>
            <a:noFill/>
          </p:spPr>
        </p:pic>
        <p:pic>
          <p:nvPicPr>
            <p:cNvPr id="55" name="Picture 5" descr="C:\Users\hiroki\Desktop\光学設計\picture\rennzu 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134104" y="1159644"/>
              <a:ext cx="1142857" cy="4561905"/>
            </a:xfrm>
            <a:prstGeom prst="rect">
              <a:avLst/>
            </a:prstGeom>
            <a:noFill/>
          </p:spPr>
        </p:pic>
      </p:grpSp>
      <p:grpSp>
        <p:nvGrpSpPr>
          <p:cNvPr id="4" name="グループ化 14"/>
          <p:cNvGrpSpPr/>
          <p:nvPr/>
        </p:nvGrpSpPr>
        <p:grpSpPr>
          <a:xfrm>
            <a:off x="3258231" y="2046748"/>
            <a:ext cx="374643" cy="1685893"/>
            <a:chOff x="4000571" y="1148047"/>
            <a:chExt cx="2276390" cy="4573502"/>
          </a:xfrm>
        </p:grpSpPr>
        <p:pic>
          <p:nvPicPr>
            <p:cNvPr id="52" name="Picture 4" descr="C:\Users\hiroki\Desktop\光学設計\picture\rennzu 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571" y="1148047"/>
              <a:ext cx="1142857" cy="4561905"/>
            </a:xfrm>
            <a:prstGeom prst="rect">
              <a:avLst/>
            </a:prstGeom>
            <a:noFill/>
          </p:spPr>
        </p:pic>
        <p:pic>
          <p:nvPicPr>
            <p:cNvPr id="53" name="Picture 5" descr="C:\Users\hiroki\Desktop\光学設計\picture\rennzu 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5134104" y="1159644"/>
              <a:ext cx="1142857" cy="4561905"/>
            </a:xfrm>
            <a:prstGeom prst="rect">
              <a:avLst/>
            </a:prstGeom>
            <a:noFill/>
          </p:spPr>
        </p:pic>
      </p:grpSp>
      <p:cxnSp>
        <p:nvCxnSpPr>
          <p:cNvPr id="16" name="直線コネクタ 15"/>
          <p:cNvCxnSpPr/>
          <p:nvPr/>
        </p:nvCxnSpPr>
        <p:spPr>
          <a:xfrm>
            <a:off x="947933" y="1796986"/>
            <a:ext cx="0" cy="20605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445553" y="1796986"/>
            <a:ext cx="0" cy="206053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323528" y="2881129"/>
            <a:ext cx="4183513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23528" y="2171629"/>
            <a:ext cx="62440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23528" y="3607761"/>
            <a:ext cx="62440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947933" y="2671153"/>
            <a:ext cx="2497620" cy="93660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947933" y="2171629"/>
            <a:ext cx="2497620" cy="896581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23528" y="2171629"/>
            <a:ext cx="624405" cy="273177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323528" y="3607761"/>
            <a:ext cx="633325" cy="312202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894916" y="1609665"/>
            <a:ext cx="0" cy="268494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947933" y="2198847"/>
            <a:ext cx="2497620" cy="1408914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947933" y="2171629"/>
            <a:ext cx="2497620" cy="43708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3445553" y="2671153"/>
            <a:ext cx="124881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V="1">
            <a:off x="3445553" y="3045796"/>
            <a:ext cx="1248810" cy="1132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445553" y="2195045"/>
            <a:ext cx="1261297" cy="78831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445553" y="2608713"/>
            <a:ext cx="1248810" cy="749286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4200504" y="1984308"/>
            <a:ext cx="0" cy="162345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947933" y="1796986"/>
            <a:ext cx="0" cy="37464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194838" y="2234070"/>
            <a:ext cx="0" cy="37464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4194838" y="3108237"/>
            <a:ext cx="0" cy="37464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947933" y="3607761"/>
            <a:ext cx="0" cy="37464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635730" y="1484784"/>
            <a:ext cx="560455" cy="320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主鏡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945077" y="1796986"/>
            <a:ext cx="552115" cy="40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DM</a:t>
            </a:r>
            <a:endParaRPr kumimoji="1" lang="ja-JP" altLang="en-US" sz="2400" dirty="0"/>
          </a:p>
        </p:txBody>
      </p:sp>
      <p:grpSp>
        <p:nvGrpSpPr>
          <p:cNvPr id="5" name="グループ化 107"/>
          <p:cNvGrpSpPr/>
          <p:nvPr/>
        </p:nvGrpSpPr>
        <p:grpSpPr>
          <a:xfrm>
            <a:off x="5652120" y="2060848"/>
            <a:ext cx="2664296" cy="3096344"/>
            <a:chOff x="10188624" y="2060848"/>
            <a:chExt cx="2664296" cy="3096344"/>
          </a:xfrm>
        </p:grpSpPr>
        <p:sp>
          <p:nvSpPr>
            <p:cNvPr id="6" name="円/楕円 5"/>
            <p:cNvSpPr/>
            <p:nvPr/>
          </p:nvSpPr>
          <p:spPr>
            <a:xfrm>
              <a:off x="10260632" y="2132856"/>
              <a:ext cx="2520280" cy="2961329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151"/>
            <p:cNvGrpSpPr/>
            <p:nvPr/>
          </p:nvGrpSpPr>
          <p:grpSpPr>
            <a:xfrm>
              <a:off x="10188624" y="2060848"/>
              <a:ext cx="2664296" cy="3096344"/>
              <a:chOff x="8964488" y="2276872"/>
              <a:chExt cx="2664296" cy="3096344"/>
            </a:xfrm>
          </p:grpSpPr>
          <p:cxnSp>
            <p:nvCxnSpPr>
              <p:cNvPr id="72" name="直線コネクタ 71"/>
              <p:cNvCxnSpPr/>
              <p:nvPr/>
            </p:nvCxnSpPr>
            <p:spPr>
              <a:xfrm>
                <a:off x="9468544" y="2348880"/>
                <a:ext cx="0" cy="2952328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9036496" y="2721620"/>
                <a:ext cx="2520280" cy="0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9036496" y="4555728"/>
                <a:ext cx="2520280" cy="0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9227120" y="2348880"/>
                <a:ext cx="0" cy="2952328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11340752" y="2348880"/>
                <a:ext cx="0" cy="2952328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フローチャート : 結合子 61"/>
              <p:cNvSpPr/>
              <p:nvPr/>
            </p:nvSpPr>
            <p:spPr>
              <a:xfrm>
                <a:off x="9155112" y="2996952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ローチャート : 結合子 62"/>
              <p:cNvSpPr/>
              <p:nvPr/>
            </p:nvSpPr>
            <p:spPr>
              <a:xfrm>
                <a:off x="9396536" y="2636912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ローチャート : 結合子 63"/>
              <p:cNvSpPr/>
              <p:nvPr/>
            </p:nvSpPr>
            <p:spPr>
              <a:xfrm>
                <a:off x="10188624" y="2276872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ローチャート : 結合子 64"/>
              <p:cNvSpPr/>
              <p:nvPr/>
            </p:nvSpPr>
            <p:spPr>
              <a:xfrm>
                <a:off x="8964488" y="3756221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ローチャート : 結合子 65"/>
              <p:cNvSpPr/>
              <p:nvPr/>
            </p:nvSpPr>
            <p:spPr>
              <a:xfrm>
                <a:off x="9159304" y="3755132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ローチャート : 結合子 66"/>
              <p:cNvSpPr/>
              <p:nvPr/>
            </p:nvSpPr>
            <p:spPr>
              <a:xfrm>
                <a:off x="10260632" y="5229200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ローチャート : 結合子 67"/>
              <p:cNvSpPr/>
              <p:nvPr/>
            </p:nvSpPr>
            <p:spPr>
              <a:xfrm>
                <a:off x="9155112" y="4483720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ローチャート : 結合子 68"/>
              <p:cNvSpPr/>
              <p:nvPr/>
            </p:nvSpPr>
            <p:spPr>
              <a:xfrm>
                <a:off x="9396536" y="4869160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フローチャート : 結合子 69"/>
              <p:cNvSpPr/>
              <p:nvPr/>
            </p:nvSpPr>
            <p:spPr>
              <a:xfrm>
                <a:off x="11484768" y="3717032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09" name="直線コネクタ 108"/>
              <p:cNvCxnSpPr/>
              <p:nvPr/>
            </p:nvCxnSpPr>
            <p:spPr>
              <a:xfrm>
                <a:off x="9036496" y="4941168"/>
                <a:ext cx="2520280" cy="0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フローチャート : 結合子 109"/>
              <p:cNvSpPr/>
              <p:nvPr/>
            </p:nvSpPr>
            <p:spPr>
              <a:xfrm>
                <a:off x="11268744" y="2924944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ローチャート : 結合子 110"/>
              <p:cNvSpPr/>
              <p:nvPr/>
            </p:nvSpPr>
            <p:spPr>
              <a:xfrm>
                <a:off x="11340752" y="4509120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2" name="直線コネクタ 111"/>
              <p:cNvCxnSpPr/>
              <p:nvPr/>
            </p:nvCxnSpPr>
            <p:spPr>
              <a:xfrm>
                <a:off x="11124728" y="2348880"/>
                <a:ext cx="0" cy="2952328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フローチャート : 結合子 112"/>
              <p:cNvSpPr/>
              <p:nvPr/>
            </p:nvSpPr>
            <p:spPr>
              <a:xfrm>
                <a:off x="11052720" y="2636912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ローチャート : 結合子 113"/>
              <p:cNvSpPr/>
              <p:nvPr/>
            </p:nvSpPr>
            <p:spPr>
              <a:xfrm>
                <a:off x="11112028" y="4869160"/>
                <a:ext cx="144016" cy="144016"/>
              </a:xfrm>
              <a:prstGeom prst="flowChartConnector">
                <a:avLst/>
              </a:prstGeom>
              <a:solidFill>
                <a:schemeClr val="tx2">
                  <a:alpha val="90000"/>
                </a:schemeClr>
              </a:solidFill>
              <a:ln>
                <a:solidFill>
                  <a:schemeClr val="tx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15" name="直線コネクタ 114"/>
              <p:cNvCxnSpPr/>
              <p:nvPr/>
            </p:nvCxnSpPr>
            <p:spPr>
              <a:xfrm>
                <a:off x="9036496" y="2348880"/>
                <a:ext cx="2520280" cy="0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/>
              <p:cNvCxnSpPr/>
              <p:nvPr/>
            </p:nvCxnSpPr>
            <p:spPr>
              <a:xfrm>
                <a:off x="9036496" y="5301208"/>
                <a:ext cx="2520280" cy="0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/>
              <p:nvPr/>
            </p:nvCxnSpPr>
            <p:spPr>
              <a:xfrm>
                <a:off x="9036496" y="2348880"/>
                <a:ext cx="0" cy="2952328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>
                <a:off x="11556776" y="2348880"/>
                <a:ext cx="0" cy="2952328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線コネクタ 149"/>
              <p:cNvCxnSpPr/>
              <p:nvPr/>
            </p:nvCxnSpPr>
            <p:spPr>
              <a:xfrm>
                <a:off x="9036496" y="3068960"/>
                <a:ext cx="2520280" cy="0"/>
              </a:xfrm>
              <a:prstGeom prst="line">
                <a:avLst/>
              </a:prstGeom>
              <a:solidFill>
                <a:schemeClr val="tx2">
                  <a:alpha val="90000"/>
                </a:schemeClr>
              </a:solidFill>
              <a:ln w="25400">
                <a:solidFill>
                  <a:schemeClr val="tx2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グループ化 106"/>
          <p:cNvGrpSpPr/>
          <p:nvPr/>
        </p:nvGrpSpPr>
        <p:grpSpPr>
          <a:xfrm>
            <a:off x="5652120" y="2276872"/>
            <a:ext cx="2664296" cy="2664296"/>
            <a:chOff x="5652120" y="2348880"/>
            <a:chExt cx="2664296" cy="2664296"/>
          </a:xfrm>
        </p:grpSpPr>
        <p:sp>
          <p:nvSpPr>
            <p:cNvPr id="7" name="円/楕円 6"/>
            <p:cNvSpPr/>
            <p:nvPr/>
          </p:nvSpPr>
          <p:spPr>
            <a:xfrm>
              <a:off x="5724128" y="2420888"/>
              <a:ext cx="2520280" cy="25202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" name="グループ化 190"/>
            <p:cNvGrpSpPr/>
            <p:nvPr/>
          </p:nvGrpSpPr>
          <p:grpSpPr>
            <a:xfrm>
              <a:off x="5652120" y="2348880"/>
              <a:ext cx="2664296" cy="2664296"/>
              <a:chOff x="5868144" y="1052736"/>
              <a:chExt cx="2664296" cy="2664296"/>
            </a:xfrm>
          </p:grpSpPr>
          <p:cxnSp>
            <p:nvCxnSpPr>
              <p:cNvPr id="154" name="直線コネクタ 153"/>
              <p:cNvCxnSpPr/>
              <p:nvPr/>
            </p:nvCxnSpPr>
            <p:spPr>
              <a:xfrm>
                <a:off x="6372200" y="1124744"/>
                <a:ext cx="0" cy="252028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コネクタ 154"/>
              <p:cNvCxnSpPr/>
              <p:nvPr/>
            </p:nvCxnSpPr>
            <p:spPr>
              <a:xfrm>
                <a:off x="5940152" y="1412776"/>
                <a:ext cx="2520280" cy="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線コネクタ 155"/>
              <p:cNvCxnSpPr/>
              <p:nvPr/>
            </p:nvCxnSpPr>
            <p:spPr>
              <a:xfrm>
                <a:off x="5940152" y="3077468"/>
                <a:ext cx="2520280" cy="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線コネクタ 156"/>
              <p:cNvCxnSpPr/>
              <p:nvPr/>
            </p:nvCxnSpPr>
            <p:spPr>
              <a:xfrm>
                <a:off x="6130776" y="1124744"/>
                <a:ext cx="0" cy="252028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線コネクタ 157"/>
              <p:cNvCxnSpPr/>
              <p:nvPr/>
            </p:nvCxnSpPr>
            <p:spPr>
              <a:xfrm>
                <a:off x="8244408" y="1124744"/>
                <a:ext cx="0" cy="252028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フローチャート : 結合子 158"/>
              <p:cNvSpPr/>
              <p:nvPr/>
            </p:nvSpPr>
            <p:spPr>
              <a:xfrm>
                <a:off x="6058768" y="1628800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0" name="フローチャート : 結合子 159"/>
              <p:cNvSpPr/>
              <p:nvPr/>
            </p:nvSpPr>
            <p:spPr>
              <a:xfrm>
                <a:off x="6300192" y="1340768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ローチャート : 結合子 160"/>
              <p:cNvSpPr/>
              <p:nvPr/>
            </p:nvSpPr>
            <p:spPr>
              <a:xfrm>
                <a:off x="7092280" y="1052736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フローチャート : 結合子 161"/>
              <p:cNvSpPr/>
              <p:nvPr/>
            </p:nvSpPr>
            <p:spPr>
              <a:xfrm>
                <a:off x="5868144" y="2316061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3" name="フローチャート : 結合子 162"/>
              <p:cNvSpPr/>
              <p:nvPr/>
            </p:nvSpPr>
            <p:spPr>
              <a:xfrm>
                <a:off x="6062960" y="2314972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フローチャート : 結合子 163"/>
              <p:cNvSpPr/>
              <p:nvPr/>
            </p:nvSpPr>
            <p:spPr>
              <a:xfrm>
                <a:off x="7164288" y="3573016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フローチャート : 結合子 164"/>
              <p:cNvSpPr/>
              <p:nvPr/>
            </p:nvSpPr>
            <p:spPr>
              <a:xfrm>
                <a:off x="6058768" y="2996952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6" name="フローチャート : 結合子 165"/>
              <p:cNvSpPr/>
              <p:nvPr/>
            </p:nvSpPr>
            <p:spPr>
              <a:xfrm>
                <a:off x="6300192" y="3284984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フローチャート : 結合子 166"/>
              <p:cNvSpPr/>
              <p:nvPr/>
            </p:nvSpPr>
            <p:spPr>
              <a:xfrm>
                <a:off x="8388424" y="2276872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68" name="直線コネクタ 167"/>
              <p:cNvCxnSpPr/>
              <p:nvPr/>
            </p:nvCxnSpPr>
            <p:spPr>
              <a:xfrm>
                <a:off x="5940152" y="3356992"/>
                <a:ext cx="2520280" cy="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フローチャート : 結合子 168"/>
              <p:cNvSpPr/>
              <p:nvPr/>
            </p:nvSpPr>
            <p:spPr>
              <a:xfrm>
                <a:off x="8172400" y="1628800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フローチャート : 結合子 169"/>
              <p:cNvSpPr/>
              <p:nvPr/>
            </p:nvSpPr>
            <p:spPr>
              <a:xfrm>
                <a:off x="8172400" y="2996952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71" name="直線コネクタ 170"/>
              <p:cNvCxnSpPr/>
              <p:nvPr/>
            </p:nvCxnSpPr>
            <p:spPr>
              <a:xfrm>
                <a:off x="8028384" y="1124744"/>
                <a:ext cx="0" cy="252028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フローチャート : 結合子 171"/>
              <p:cNvSpPr/>
              <p:nvPr/>
            </p:nvSpPr>
            <p:spPr>
              <a:xfrm>
                <a:off x="7956376" y="1340768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フローチャート : 結合子 172"/>
              <p:cNvSpPr/>
              <p:nvPr/>
            </p:nvSpPr>
            <p:spPr>
              <a:xfrm>
                <a:off x="7956376" y="3284984"/>
                <a:ext cx="144016" cy="144016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C0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74" name="直線コネクタ 173"/>
              <p:cNvCxnSpPr/>
              <p:nvPr/>
            </p:nvCxnSpPr>
            <p:spPr>
              <a:xfrm>
                <a:off x="5940152" y="1124744"/>
                <a:ext cx="2520280" cy="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/>
              <p:cNvCxnSpPr/>
              <p:nvPr/>
            </p:nvCxnSpPr>
            <p:spPr>
              <a:xfrm>
                <a:off x="5940152" y="3645024"/>
                <a:ext cx="2592288" cy="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/>
              <p:cNvCxnSpPr/>
              <p:nvPr/>
            </p:nvCxnSpPr>
            <p:spPr>
              <a:xfrm>
                <a:off x="5940152" y="1124744"/>
                <a:ext cx="0" cy="252028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/>
              <p:cNvCxnSpPr/>
              <p:nvPr/>
            </p:nvCxnSpPr>
            <p:spPr>
              <a:xfrm>
                <a:off x="8460432" y="1124744"/>
                <a:ext cx="0" cy="252028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/>
              <p:cNvCxnSpPr/>
              <p:nvPr/>
            </p:nvCxnSpPr>
            <p:spPr>
              <a:xfrm>
                <a:off x="5940152" y="1700808"/>
                <a:ext cx="2520280" cy="0"/>
              </a:xfrm>
              <a:prstGeom prst="line">
                <a:avLst/>
              </a:prstGeom>
              <a:solidFill>
                <a:srgbClr val="FF0000"/>
              </a:solidFill>
              <a:ln w="25400">
                <a:solidFill>
                  <a:srgbClr val="C00000">
                    <a:alpha val="5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4" name="Picture 2" descr="C:\Users\hiroki\Documents\前置補償光学系\20141211\wavefrontR000_00.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25144"/>
            <a:ext cx="2699792" cy="1883048"/>
          </a:xfrm>
          <a:prstGeom prst="rect">
            <a:avLst/>
          </a:prstGeom>
          <a:noFill/>
        </p:spPr>
      </p:pic>
      <p:sp>
        <p:nvSpPr>
          <p:cNvPr id="205" name="テキスト ボックス 204"/>
          <p:cNvSpPr txBox="1"/>
          <p:nvPr/>
        </p:nvSpPr>
        <p:spPr>
          <a:xfrm>
            <a:off x="251520" y="4365104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地表層大気モデル</a:t>
            </a:r>
            <a:endParaRPr kumimoji="1" lang="ja-JP" altLang="en-US" dirty="0"/>
          </a:p>
        </p:txBody>
      </p:sp>
      <p:sp>
        <p:nvSpPr>
          <p:cNvPr id="206" name="角丸四角形吹き出し 205"/>
          <p:cNvSpPr/>
          <p:nvPr/>
        </p:nvSpPr>
        <p:spPr>
          <a:xfrm>
            <a:off x="107504" y="4293096"/>
            <a:ext cx="2880320" cy="2492896"/>
          </a:xfrm>
          <a:prstGeom prst="wedgeRoundRectCallout">
            <a:avLst>
              <a:gd name="adj1" fmla="val -19899"/>
              <a:gd name="adj2" fmla="val -5957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角丸四角形吹き出し 206"/>
          <p:cNvSpPr/>
          <p:nvPr/>
        </p:nvSpPr>
        <p:spPr>
          <a:xfrm>
            <a:off x="3059832" y="4327004"/>
            <a:ext cx="2232248" cy="2448272"/>
          </a:xfrm>
          <a:prstGeom prst="wedgeRoundRectCallout">
            <a:avLst>
              <a:gd name="adj1" fmla="val 3063"/>
              <a:gd name="adj2" fmla="val -7571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3851920" y="5301208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/>
              <a:t>?</a:t>
            </a:r>
            <a:endParaRPr kumimoji="1" lang="ja-JP" altLang="en-US" sz="6600" dirty="0"/>
          </a:p>
        </p:txBody>
      </p:sp>
      <p:sp>
        <p:nvSpPr>
          <p:cNvPr id="209" name="右矢印 208"/>
          <p:cNvSpPr/>
          <p:nvPr/>
        </p:nvSpPr>
        <p:spPr>
          <a:xfrm>
            <a:off x="2699792" y="5589240"/>
            <a:ext cx="792088" cy="72008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3203848" y="4509120"/>
            <a:ext cx="1887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視野毎</a:t>
            </a:r>
            <a:r>
              <a:rPr lang="ja-JP" altLang="en-US" dirty="0" smtClean="0"/>
              <a:t>の</a:t>
            </a:r>
            <a:endParaRPr kumimoji="1" lang="en-US" altLang="ja-JP" dirty="0" smtClean="0"/>
          </a:p>
          <a:p>
            <a:r>
              <a:rPr kumimoji="1" lang="en-US" altLang="ja-JP" dirty="0" smtClean="0"/>
              <a:t>DM</a:t>
            </a:r>
            <a:r>
              <a:rPr kumimoji="1" lang="ja-JP" altLang="en-US" dirty="0" smtClean="0"/>
              <a:t>上での歪み方</a:t>
            </a:r>
            <a:endParaRPr kumimoji="1" lang="en-US" altLang="ja-JP" dirty="0" smtClean="0"/>
          </a:p>
          <a:p>
            <a:r>
              <a:rPr lang="ja-JP" altLang="en-US" dirty="0" smtClean="0"/>
              <a:t>を計算。</a:t>
            </a:r>
            <a:endParaRPr kumimoji="1" lang="ja-JP" altLang="en-US" dirty="0"/>
          </a:p>
        </p:txBody>
      </p:sp>
      <p:sp>
        <p:nvSpPr>
          <p:cNvPr id="211" name="左中かっこ 210"/>
          <p:cNvSpPr/>
          <p:nvPr/>
        </p:nvSpPr>
        <p:spPr>
          <a:xfrm rot="16200000">
            <a:off x="6912260" y="4113076"/>
            <a:ext cx="216024" cy="2592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左中かっこ 211"/>
          <p:cNvSpPr/>
          <p:nvPr/>
        </p:nvSpPr>
        <p:spPr>
          <a:xfrm rot="10800000">
            <a:off x="8432304" y="2204864"/>
            <a:ext cx="316160" cy="26642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6804248" y="55172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8676456" y="33569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60</a:t>
            </a:r>
            <a:endParaRPr kumimoji="1" lang="ja-JP" altLang="en-US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67544" y="764705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瞳収差</a:t>
            </a:r>
            <a:r>
              <a:rPr kumimoji="1" lang="en-US" altLang="ja-JP" dirty="0" smtClean="0"/>
              <a:t>&lt; 3.3%  </a:t>
            </a:r>
            <a:r>
              <a:rPr kumimoji="1" lang="ja-JP" altLang="en-US" dirty="0" smtClean="0"/>
              <a:t>⇒　瞳収差が</a:t>
            </a:r>
            <a:r>
              <a:rPr kumimoji="1" lang="en-US" altLang="ja-JP" dirty="0" smtClean="0"/>
              <a:t>DM1</a:t>
            </a:r>
            <a:r>
              <a:rPr kumimoji="1" lang="ja-JP" altLang="en-US" dirty="0" smtClean="0"/>
              <a:t>素子分ズレない。</a:t>
            </a:r>
            <a:endParaRPr kumimoji="1" lang="ja-JP" altLang="en-US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547664" y="1124744"/>
            <a:ext cx="614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次に、現在の瞳収差量で</a:t>
            </a:r>
            <a:r>
              <a:rPr kumimoji="1" lang="en-US" altLang="ja-JP" dirty="0" smtClean="0"/>
              <a:t>GLAO</a:t>
            </a:r>
            <a:r>
              <a:rPr kumimoji="1" lang="ja-JP" altLang="en-US" dirty="0" smtClean="0"/>
              <a:t>としての性能を満たすかを計算</a:t>
            </a:r>
            <a:endParaRPr kumimoji="1" lang="ja-JP" altLang="en-US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6732240" y="350100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5652120" y="5877272"/>
            <a:ext cx="3345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/>
              <a:t>DM</a:t>
            </a:r>
            <a:r>
              <a:rPr kumimoji="1" lang="ja-JP" altLang="en-US" sz="1600" dirty="0" smtClean="0"/>
              <a:t>上で</a:t>
            </a:r>
            <a:r>
              <a:rPr kumimoji="1" lang="en-US" altLang="ja-JP" sz="1600" dirty="0" smtClean="0"/>
              <a:t>60×60</a:t>
            </a:r>
            <a:r>
              <a:rPr kumimoji="1" lang="ja-JP" altLang="en-US" sz="1600" dirty="0" smtClean="0"/>
              <a:t>の視野中心の光線が</a:t>
            </a:r>
            <a:endParaRPr kumimoji="1" lang="en-US" altLang="ja-JP" sz="1600" dirty="0" smtClean="0"/>
          </a:p>
          <a:p>
            <a:pPr algn="ctr"/>
            <a:r>
              <a:rPr lang="ja-JP" altLang="en-US" sz="1600" dirty="0" smtClean="0"/>
              <a:t>どのように歪むかを計算</a:t>
            </a:r>
            <a:endParaRPr kumimoji="1" lang="ja-JP" altLang="en-US" sz="1600" dirty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868144" y="1700808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DM</a:t>
            </a:r>
            <a:r>
              <a:rPr kumimoji="1" lang="ja-JP" altLang="en-US" dirty="0" smtClean="0"/>
              <a:t>上のフットプリント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995936" cy="22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瞳収差量の評価</a:t>
            </a:r>
            <a:endParaRPr kumimoji="1" lang="ja-JP" altLang="en-US" sz="4000" dirty="0"/>
          </a:p>
        </p:txBody>
      </p:sp>
      <p:pic>
        <p:nvPicPr>
          <p:cNvPr id="5" name="Picture 2" descr="C:\Users\hiroki\Documents\前置補償光学系\20141211\wavefrontRf3000_00.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98497"/>
            <a:ext cx="3888432" cy="2959503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0" y="1196752"/>
            <a:ext cx="385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平均波面 </a:t>
            </a:r>
            <a:r>
              <a:rPr lang="en-US" altLang="ja-JP" dirty="0" smtClean="0"/>
              <a:t>(DM</a:t>
            </a:r>
            <a:r>
              <a:rPr lang="ja-JP" altLang="en-US" dirty="0" smtClean="0"/>
              <a:t>上での全視野平均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42930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視野 </a:t>
            </a:r>
            <a:r>
              <a:rPr kumimoji="1" lang="en-US" altLang="ja-JP" dirty="0" smtClean="0"/>
              <a:t>x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47664" y="3645024"/>
            <a:ext cx="161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b="1" dirty="0" smtClean="0"/>
              <a:t>－</a:t>
            </a:r>
            <a:r>
              <a:rPr lang="ja-JP" altLang="en-US" b="1" dirty="0" smtClean="0"/>
              <a:t>（マイナス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11" name="右矢印 10"/>
          <p:cNvSpPr/>
          <p:nvPr/>
        </p:nvSpPr>
        <p:spPr>
          <a:xfrm>
            <a:off x="3851920" y="3717032"/>
            <a:ext cx="504056" cy="864096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48064" y="4293096"/>
            <a:ext cx="2871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・　波面</a:t>
            </a:r>
            <a:r>
              <a:rPr lang="ja-JP" altLang="en-US" sz="2000" dirty="0" smtClean="0"/>
              <a:t>残差</a:t>
            </a:r>
            <a:r>
              <a:rPr lang="en-US" altLang="ja-JP" sz="2000" dirty="0" smtClean="0"/>
              <a:t>RMS </a:t>
            </a:r>
            <a:r>
              <a:rPr kumimoji="1" lang="ja-JP" altLang="en-US" sz="2000" dirty="0" smtClean="0"/>
              <a:t>の計算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・　</a:t>
            </a:r>
            <a:r>
              <a:rPr lang="en-US" altLang="ja-JP" sz="2000" dirty="0" smtClean="0"/>
              <a:t>FFT</a:t>
            </a:r>
            <a:r>
              <a:rPr lang="ja-JP" altLang="en-US" sz="2000" dirty="0" smtClean="0"/>
              <a:t>を行い、</a:t>
            </a:r>
            <a:r>
              <a:rPr lang="en-US" altLang="ja-JP" sz="2000" dirty="0" smtClean="0"/>
              <a:t>PSF</a:t>
            </a:r>
            <a:r>
              <a:rPr lang="ja-JP" altLang="en-US" sz="2000" dirty="0" smtClean="0"/>
              <a:t>を計算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70125" y="5661248"/>
            <a:ext cx="3071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0000"/>
                </a:solidFill>
              </a:rPr>
              <a:t>最大瞳収差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3.06%</a:t>
            </a:r>
            <a:r>
              <a:rPr lang="ja-JP" altLang="en-US" sz="2400" dirty="0" err="1" smtClean="0">
                <a:solidFill>
                  <a:srgbClr val="FF0000"/>
                </a:solidFill>
              </a:rPr>
              <a:t>での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</a:rPr>
              <a:t>GLAO</a:t>
            </a:r>
            <a:r>
              <a:rPr lang="ja-JP" altLang="en-US" sz="2400" dirty="0" smtClean="0">
                <a:solidFill>
                  <a:srgbClr val="FF0000"/>
                </a:solidFill>
              </a:rPr>
              <a:t>の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性能評価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5576" y="764704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DM</a:t>
            </a:r>
            <a:r>
              <a:rPr kumimoji="1" lang="ja-JP" altLang="en-US" b="1" dirty="0" smtClean="0"/>
              <a:t>上</a:t>
            </a:r>
            <a:r>
              <a:rPr lang="ja-JP" altLang="en-US" b="1" dirty="0" smtClean="0"/>
              <a:t>での光の位相差</a:t>
            </a:r>
            <a:endParaRPr kumimoji="1" lang="ja-JP" altLang="en-US" b="1" dirty="0"/>
          </a:p>
        </p:txBody>
      </p:sp>
      <p:grpSp>
        <p:nvGrpSpPr>
          <p:cNvPr id="3" name="グループ化 20"/>
          <p:cNvGrpSpPr/>
          <p:nvPr/>
        </p:nvGrpSpPr>
        <p:grpSpPr>
          <a:xfrm>
            <a:off x="4716016" y="980728"/>
            <a:ext cx="4211960" cy="2711658"/>
            <a:chOff x="4716016" y="764704"/>
            <a:chExt cx="4211960" cy="2711658"/>
          </a:xfrm>
        </p:grpSpPr>
        <p:pic>
          <p:nvPicPr>
            <p:cNvPr id="99329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0112" y="764704"/>
              <a:ext cx="2304256" cy="227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33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16016" y="2996952"/>
              <a:ext cx="4211960" cy="47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テキスト ボックス 19"/>
          <p:cNvSpPr txBox="1"/>
          <p:nvPr/>
        </p:nvSpPr>
        <p:spPr>
          <a:xfrm>
            <a:off x="4644008" y="3645024"/>
            <a:ext cx="4280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ズレが大きいと、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外側に向かうに従い</a:t>
            </a:r>
            <a:r>
              <a:rPr lang="ja-JP" altLang="en-US" dirty="0" smtClean="0">
                <a:solidFill>
                  <a:srgbClr val="FF0000"/>
                </a:solidFill>
              </a:rPr>
              <a:t>波面残差が大きくなる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下矢印 20"/>
          <p:cNvSpPr/>
          <p:nvPr/>
        </p:nvSpPr>
        <p:spPr>
          <a:xfrm>
            <a:off x="6588224" y="5229200"/>
            <a:ext cx="288032" cy="288032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93096"/>
            <a:ext cx="2088232" cy="115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16832"/>
            <a:ext cx="2016224" cy="113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477094"/>
            <a:ext cx="2160240" cy="120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293096"/>
            <a:ext cx="2057202" cy="114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948251"/>
            <a:ext cx="2016224" cy="1120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876625"/>
            <a:ext cx="1944216" cy="107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93096"/>
            <a:ext cx="2101002" cy="11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916832"/>
            <a:ext cx="2072035" cy="115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3068960"/>
            <a:ext cx="2030204" cy="112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92696"/>
            <a:ext cx="1979712" cy="11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720771"/>
            <a:ext cx="2051720" cy="113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36977"/>
            <a:ext cx="2051720" cy="114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正方形/長方形 25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波面残差</a:t>
            </a:r>
            <a:r>
              <a:rPr lang="en-US" altLang="ja-JP" sz="4000" dirty="0" smtClean="0"/>
              <a:t>RMS</a:t>
            </a:r>
            <a:r>
              <a:rPr lang="ja-JP" altLang="en-US" sz="4000" dirty="0" smtClean="0"/>
              <a:t>値</a:t>
            </a:r>
            <a:r>
              <a:rPr kumimoji="1" lang="ja-JP" altLang="en-US" sz="4000" dirty="0" smtClean="0"/>
              <a:t>　</a:t>
            </a:r>
            <a:r>
              <a:rPr kumimoji="1" lang="en-US" altLang="ja-JP" sz="4000" dirty="0" smtClean="0"/>
              <a:t>@0.8</a:t>
            </a:r>
            <a:r>
              <a:rPr lang="ja-JP" altLang="en-US" sz="4000" dirty="0" smtClean="0"/>
              <a:t> </a:t>
            </a:r>
            <a:r>
              <a:rPr lang="en-US" altLang="ja-JP" sz="4000" dirty="0" err="1" smtClean="0"/>
              <a:t>μm</a:t>
            </a:r>
            <a:endParaRPr kumimoji="1" lang="ja-JP" altLang="en-US" sz="4000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5508104" y="1196752"/>
          <a:ext cx="3600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</a:tblGrid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視野</a:t>
                      </a:r>
                      <a:r>
                        <a:rPr kumimoji="1" lang="en-US" altLang="ja-JP" sz="1600" dirty="0" smtClean="0"/>
                        <a:t>x – </a:t>
                      </a:r>
                      <a:r>
                        <a:rPr kumimoji="1" lang="ja-JP" altLang="en-US" sz="1600" dirty="0" smtClean="0"/>
                        <a:t>平均波面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波面残差</a:t>
                      </a:r>
                      <a:r>
                        <a:rPr kumimoji="1" lang="en-US" altLang="ja-JP" sz="1600" dirty="0" smtClean="0"/>
                        <a:t>[nm]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166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111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147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3375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179512" y="8101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①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512" y="21063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②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512" y="31409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ym typeface="Wingdings"/>
              </a:rPr>
              <a:t>③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9702" y="586798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ym typeface="Wingdings"/>
              </a:rPr>
              <a:t>⑤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35696" y="95419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⑥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77894" y="21063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⑦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63688" y="43204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⑧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63688" y="547260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⑨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19872" y="21604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⑩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19872" y="43204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⑪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23928" y="316835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⑫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07504" y="43713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ym typeface="Wingdings"/>
              </a:rPr>
              <a:t>④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04048" y="6093296"/>
            <a:ext cx="3552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solidFill>
                  <a:srgbClr val="C00000"/>
                </a:solidFill>
              </a:rPr>
              <a:t>全視野の波面残差 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&lt;  289 nm</a:t>
            </a:r>
            <a:r>
              <a:rPr lang="ja-JP" altLang="en-US" sz="2000" b="1" dirty="0" smtClean="0">
                <a:solidFill>
                  <a:srgbClr val="C00000"/>
                </a:solidFill>
              </a:rPr>
              <a:t>　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77072"/>
            <a:ext cx="1440160" cy="133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1440160" cy="134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27908"/>
            <a:ext cx="1440160" cy="134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329120"/>
            <a:ext cx="1440160" cy="134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132856"/>
            <a:ext cx="1368152" cy="128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1884091"/>
            <a:ext cx="1296144" cy="11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549036"/>
            <a:ext cx="1368152" cy="130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068960"/>
            <a:ext cx="1296144" cy="125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正方形/長方形 25"/>
          <p:cNvSpPr/>
          <p:nvPr/>
        </p:nvSpPr>
        <p:spPr>
          <a:xfrm>
            <a:off x="0" y="-27384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波面残差の</a:t>
            </a:r>
            <a:r>
              <a:rPr lang="en-US" altLang="ja-JP" sz="4000" dirty="0" smtClean="0"/>
              <a:t>PSF</a:t>
            </a:r>
            <a:r>
              <a:rPr kumimoji="1" lang="ja-JP" altLang="en-US" sz="4000" dirty="0" smtClean="0"/>
              <a:t>　</a:t>
            </a:r>
            <a:r>
              <a:rPr kumimoji="1" lang="en-US" altLang="ja-JP" sz="4000" dirty="0" smtClean="0"/>
              <a:t>@0.8</a:t>
            </a:r>
            <a:r>
              <a:rPr lang="ja-JP" altLang="en-US" sz="4000" dirty="0" smtClean="0"/>
              <a:t> </a:t>
            </a:r>
            <a:r>
              <a:rPr lang="en-US" altLang="ja-JP" sz="4000" dirty="0" err="1" smtClean="0"/>
              <a:t>μm</a:t>
            </a:r>
            <a:endParaRPr kumimoji="1" lang="ja-JP" altLang="en-US" sz="4000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/>
        </p:nvGraphicFramePr>
        <p:xfrm>
          <a:off x="6156176" y="836713"/>
          <a:ext cx="266429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724"/>
                <a:gridCol w="1587572"/>
              </a:tblGrid>
              <a:tr h="3306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視野</a:t>
                      </a:r>
                      <a:endParaRPr kumimoji="1" lang="ja-JP" altLang="en-US" sz="1600" dirty="0"/>
                    </a:p>
                  </a:txBody>
                  <a:tcPr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FWHM [</a:t>
                      </a:r>
                      <a:r>
                        <a:rPr kumimoji="1" lang="ja-JP" altLang="en-US" sz="1600" dirty="0" smtClean="0"/>
                        <a:t>秒角</a:t>
                      </a:r>
                      <a:r>
                        <a:rPr kumimoji="1" lang="en-US" altLang="ja-JP" sz="1600" dirty="0" smtClean="0"/>
                        <a:t>]</a:t>
                      </a:r>
                      <a:endParaRPr kumimoji="1" lang="ja-JP" altLang="en-US" sz="1600" dirty="0"/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0.0075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0.0069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0.0090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0.0073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0.0086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0.0070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0.0074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49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0.0069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-36512" y="8101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①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-36512" y="210632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②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-36512" y="31409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ym typeface="Wingdings"/>
              </a:rPr>
              <a:t>③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36512" y="586798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ym typeface="Wingdings"/>
              </a:rPr>
              <a:t>⑤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47664" y="9807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⑥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89862" y="21328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⑦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47664" y="41490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⑧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64214" y="54991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ym typeface="Wingdings"/>
              </a:rPr>
              <a:t>⑨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31840" y="213285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⑩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203848" y="413978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⑪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932040" y="27809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⑫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-36512" y="437133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ym typeface="Wingdings"/>
              </a:rPr>
              <a:t>④</a:t>
            </a:r>
            <a:endParaRPr kumimoji="1" lang="ja-JP" alt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690563"/>
            <a:ext cx="1291803" cy="119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3140968"/>
            <a:ext cx="1392386" cy="12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4365104"/>
            <a:ext cx="131481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696" y="863153"/>
            <a:ext cx="1372350" cy="126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正方形/長方形 27"/>
          <p:cNvSpPr/>
          <p:nvPr/>
        </p:nvSpPr>
        <p:spPr>
          <a:xfrm>
            <a:off x="4932040" y="6165304"/>
            <a:ext cx="374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瞳収差量は補償光学系として許容量</a:t>
            </a:r>
            <a:endParaRPr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44208" y="5589240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回折限界：</a:t>
            </a:r>
            <a:r>
              <a:rPr lang="en-US" altLang="ja-JP" dirty="0" smtClean="0"/>
              <a:t>0.0067”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 smtClean="0"/>
              <a:t>3.</a:t>
            </a:r>
            <a:r>
              <a:rPr lang="ja-JP" altLang="en-US" sz="4000" dirty="0" smtClean="0"/>
              <a:t>　まとめ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764704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6600"/>
                </a:solidFill>
              </a:rPr>
              <a:t>まとめ</a:t>
            </a:r>
            <a:endParaRPr kumimoji="1" lang="ja-JP" altLang="en-US" sz="2400" b="1" dirty="0">
              <a:solidFill>
                <a:srgbClr val="FF66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1340768"/>
            <a:ext cx="432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</a:rPr>
              <a:t>TMT</a:t>
            </a:r>
            <a:r>
              <a:rPr lang="ja-JP" altLang="en-US" b="1" dirty="0" smtClean="0">
                <a:solidFill>
                  <a:srgbClr val="C00000"/>
                </a:solidFill>
              </a:rPr>
              <a:t>で視野</a:t>
            </a:r>
            <a:r>
              <a:rPr lang="en-US" altLang="ja-JP" b="1" dirty="0" smtClean="0">
                <a:solidFill>
                  <a:srgbClr val="C00000"/>
                </a:solidFill>
              </a:rPr>
              <a:t>10’</a:t>
            </a:r>
            <a:r>
              <a:rPr lang="ja-JP" altLang="en-US" b="1" dirty="0" smtClean="0">
                <a:solidFill>
                  <a:srgbClr val="C00000"/>
                </a:solidFill>
              </a:rPr>
              <a:t>を達成する</a:t>
            </a:r>
            <a:r>
              <a:rPr lang="en-US" altLang="ja-JP" b="1" dirty="0" smtClean="0">
                <a:solidFill>
                  <a:srgbClr val="C00000"/>
                </a:solidFill>
              </a:rPr>
              <a:t>GLAO</a:t>
            </a:r>
            <a:r>
              <a:rPr lang="ja-JP" altLang="en-US" b="1" dirty="0" smtClean="0">
                <a:solidFill>
                  <a:srgbClr val="C00000"/>
                </a:solidFill>
              </a:rPr>
              <a:t>の光学設計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2348880"/>
            <a:ext cx="2868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　大きさ　</a:t>
            </a:r>
            <a:r>
              <a:rPr kumimoji="1" lang="en-US" altLang="ja-JP" dirty="0" smtClean="0"/>
              <a:t>= 8 m×6 m×3</a:t>
            </a:r>
            <a:r>
              <a:rPr lang="ja-JP" altLang="en-US" dirty="0" smtClean="0"/>
              <a:t> </a:t>
            </a:r>
            <a:r>
              <a:rPr lang="en-US" altLang="ja-JP" dirty="0" smtClean="0"/>
              <a:t>m</a:t>
            </a:r>
          </a:p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　</a:t>
            </a:r>
            <a:r>
              <a:rPr lang="ja-JP" altLang="en-US" dirty="0" smtClean="0"/>
              <a:t>最大</a:t>
            </a:r>
            <a:r>
              <a:rPr kumimoji="1" lang="ja-JP" altLang="en-US" dirty="0" smtClean="0"/>
              <a:t>瞳収差 </a:t>
            </a:r>
            <a:r>
              <a:rPr kumimoji="1" lang="en-US" altLang="ja-JP" dirty="0" smtClean="0"/>
              <a:t>= 3.06%</a:t>
            </a:r>
          </a:p>
          <a:p>
            <a:pPr>
              <a:buFont typeface="Arial" pitchFamily="34" charset="0"/>
              <a:buChar char="•"/>
            </a:pPr>
            <a:r>
              <a:rPr lang="ja-JP" altLang="en-US" dirty="0" smtClean="0"/>
              <a:t>　縮小率 </a:t>
            </a:r>
            <a:r>
              <a:rPr lang="en-US" altLang="ja-JP" dirty="0" smtClean="0"/>
              <a:t>= 0.23</a:t>
            </a:r>
          </a:p>
          <a:p>
            <a:pPr>
              <a:buFont typeface="Arial" pitchFamily="34" charset="0"/>
              <a:buChar char="•"/>
            </a:pPr>
            <a:r>
              <a:rPr lang="ja-JP" altLang="en-US" dirty="0" smtClean="0"/>
              <a:t>　主光線傾角 </a:t>
            </a:r>
            <a:r>
              <a:rPr lang="en-US" altLang="ja-JP" dirty="0" smtClean="0"/>
              <a:t>&lt; 3.5°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191683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今回の</a:t>
            </a:r>
            <a:r>
              <a:rPr kumimoji="1" lang="ja-JP" altLang="en-US" sz="2000" dirty="0" smtClean="0"/>
              <a:t>光学系</a:t>
            </a:r>
            <a:endParaRPr kumimoji="1" lang="ja-JP" altLang="en-US" sz="20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39912" y="1564471"/>
            <a:ext cx="426382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角丸四角形 18"/>
          <p:cNvSpPr/>
          <p:nvPr/>
        </p:nvSpPr>
        <p:spPr>
          <a:xfrm>
            <a:off x="5220072" y="908720"/>
            <a:ext cx="3851920" cy="4824536"/>
          </a:xfrm>
          <a:prstGeom prst="roundRect">
            <a:avLst/>
          </a:prstGeom>
          <a:noFill/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67865" y="735087"/>
            <a:ext cx="10336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光学系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1520" y="3789040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スポットダイアグラムは回折限界程度まで小さい。</a:t>
            </a:r>
            <a:endParaRPr lang="en-US" altLang="ja-JP" dirty="0" smtClean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520" y="5373216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0070C0"/>
                </a:solidFill>
              </a:rPr>
              <a:t>今後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1560" y="5877272"/>
            <a:ext cx="3911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dirty="0" smtClean="0"/>
              <a:t>　光学系の大きさを可能な限り小さく。</a:t>
            </a:r>
            <a:endParaRPr lang="en-US" altLang="ja-JP" dirty="0" smtClean="0"/>
          </a:p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　主光線傾角を小さく。</a:t>
            </a:r>
            <a:endParaRPr kumimoji="1" lang="en-US" altLang="ja-JP" dirty="0" smtClean="0"/>
          </a:p>
          <a:p>
            <a:pPr>
              <a:buFont typeface="Arial" pitchFamily="34" charset="0"/>
              <a:buChar char="•"/>
            </a:pPr>
            <a:r>
              <a:rPr lang="ja-JP" altLang="en-US" dirty="0" smtClean="0"/>
              <a:t>　面形状の簡単化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4139788"/>
            <a:ext cx="327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瞳収差量は</a:t>
            </a:r>
            <a:r>
              <a:rPr lang="en-US" altLang="ja-JP" dirty="0" smtClean="0"/>
              <a:t>GLAO</a:t>
            </a:r>
            <a:r>
              <a:rPr lang="ja-JP" altLang="en-US" dirty="0" smtClean="0"/>
              <a:t>として許容値。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916832"/>
            <a:ext cx="9144000" cy="21602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smtClean="0"/>
              <a:t>1. </a:t>
            </a:r>
            <a:r>
              <a:rPr lang="ja-JP" altLang="en-US" sz="5400" dirty="0" smtClean="0"/>
              <a:t>イントロダクション</a:t>
            </a:r>
            <a:r>
              <a:rPr lang="en-US" altLang="ja-JP" sz="5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2420888"/>
            <a:ext cx="9144000" cy="19442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800" dirty="0" smtClean="0"/>
              <a:t>ご清聴ありがとうございました。</a:t>
            </a:r>
            <a:endParaRPr kumimoji="1" lang="ja-JP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iroki\Desktop\AO研究会\前置補償光学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92696"/>
            <a:ext cx="4464496" cy="4473498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前置補償光学系</a:t>
            </a:r>
            <a:endParaRPr kumimoji="1" lang="ja-JP" altLang="en-US" sz="4000" dirty="0"/>
          </a:p>
        </p:txBody>
      </p:sp>
      <p:sp>
        <p:nvSpPr>
          <p:cNvPr id="4" name="正方形/長方形 3"/>
          <p:cNvSpPr/>
          <p:nvPr/>
        </p:nvSpPr>
        <p:spPr>
          <a:xfrm>
            <a:off x="1727176" y="6028546"/>
            <a:ext cx="474072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dirty="0" smtClean="0"/>
              <a:t>　視野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分角という広視野を実現</a:t>
            </a:r>
            <a:endParaRPr lang="en-US" altLang="ja-JP" sz="2000" dirty="0" smtClean="0"/>
          </a:p>
          <a:p>
            <a:endParaRPr lang="en-US" altLang="ja-JP" sz="5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000" dirty="0"/>
              <a:t>　</a:t>
            </a:r>
            <a:r>
              <a:rPr lang="en-US" altLang="ja-JP" sz="2000" dirty="0" smtClean="0"/>
              <a:t>GLAO</a:t>
            </a:r>
            <a:r>
              <a:rPr lang="ja-JP" altLang="en-US" sz="2000" dirty="0" smtClean="0"/>
              <a:t>単体でも使える補償光学系の設計</a:t>
            </a:r>
            <a:endParaRPr lang="en-US" altLang="ja-JP" sz="20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23373" y="5164450"/>
            <a:ext cx="706058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000" dirty="0" smtClean="0"/>
              <a:t>　補償光学系の一部が閉ループ</a:t>
            </a:r>
            <a:r>
              <a:rPr lang="ja-JP" altLang="en-US" sz="2000" dirty="0" smtClean="0"/>
              <a:t>化</a:t>
            </a:r>
            <a:endParaRPr lang="en-US" altLang="ja-JP" sz="2000" dirty="0" smtClean="0"/>
          </a:p>
          <a:p>
            <a:endParaRPr kumimoji="1" lang="en-US" altLang="ja-JP" sz="5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2000" dirty="0" smtClean="0"/>
              <a:t>　補償されたガイドスター</a:t>
            </a:r>
            <a:r>
              <a:rPr lang="en-US" altLang="ja-JP" sz="2000" dirty="0" smtClean="0"/>
              <a:t>(GS)</a:t>
            </a:r>
            <a:r>
              <a:rPr lang="ja-JP" altLang="en-US" sz="2000" dirty="0" smtClean="0"/>
              <a:t>を用いるため</a:t>
            </a:r>
            <a:r>
              <a:rPr lang="en-US" altLang="ja-JP" sz="2000" dirty="0" smtClean="0"/>
              <a:t>MOAO</a:t>
            </a:r>
            <a:r>
              <a:rPr lang="ja-JP" altLang="en-US" sz="2000" dirty="0" smtClean="0"/>
              <a:t>の精度が</a:t>
            </a:r>
            <a:r>
              <a:rPr lang="ja-JP" altLang="en-US" sz="2000" dirty="0"/>
              <a:t>向上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5301208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C00000"/>
                </a:solidFill>
              </a:rPr>
              <a:t>メリット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612068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C00000"/>
                </a:solidFill>
              </a:rPr>
              <a:t>特徴</a:t>
            </a:r>
            <a:endParaRPr kumimoji="1" lang="ja-JP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1455166"/>
            <a:ext cx="350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GLAO </a:t>
            </a:r>
            <a:r>
              <a:rPr kumimoji="1" lang="ja-JP" altLang="en-US" sz="3200" b="1" dirty="0" smtClean="0"/>
              <a:t>　　</a:t>
            </a:r>
            <a:r>
              <a:rPr kumimoji="1" lang="en-US" altLang="ja-JP" sz="3200" b="1" dirty="0" smtClean="0"/>
              <a:t>+ </a:t>
            </a:r>
            <a:r>
              <a:rPr kumimoji="1" lang="ja-JP" altLang="en-US" sz="3200" b="1" dirty="0" smtClean="0"/>
              <a:t>　</a:t>
            </a:r>
            <a:r>
              <a:rPr kumimoji="1" lang="en-US" altLang="ja-JP" sz="3200" b="1" dirty="0" smtClean="0"/>
              <a:t>MOAO</a:t>
            </a:r>
            <a:endParaRPr kumimoji="1" lang="ja-JP" altLang="en-US" sz="3200" b="1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323528" y="1959222"/>
            <a:ext cx="1008112" cy="0"/>
          </a:xfrm>
          <a:prstGeom prst="line">
            <a:avLst/>
          </a:prstGeom>
          <a:ln w="476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下矢印 10"/>
          <p:cNvSpPr/>
          <p:nvPr/>
        </p:nvSpPr>
        <p:spPr>
          <a:xfrm>
            <a:off x="683568" y="2103238"/>
            <a:ext cx="216024" cy="216024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239127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C00000"/>
                </a:solidFill>
              </a:rPr>
              <a:t>前置補償光学系</a:t>
            </a:r>
            <a:endParaRPr kumimoji="1" lang="ja-JP" alt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0" y="119675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地表層補償光学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95736" y="119675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多天体</a:t>
            </a:r>
            <a:r>
              <a:rPr kumimoji="1" lang="ja-JP" altLang="en-US" dirty="0" smtClean="0"/>
              <a:t>補償光学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TMT</a:t>
            </a:r>
            <a:r>
              <a:rPr lang="ja-JP" altLang="en-US" sz="4000" dirty="0" smtClean="0"/>
              <a:t>で</a:t>
            </a:r>
            <a:r>
              <a:rPr lang="en-US" altLang="ja-JP" sz="4000" dirty="0" smtClean="0"/>
              <a:t>GLAO</a:t>
            </a:r>
            <a:r>
              <a:rPr lang="ja-JP" altLang="en-US" sz="4000" dirty="0" smtClean="0"/>
              <a:t>の光学設計における課題</a:t>
            </a:r>
            <a:endParaRPr kumimoji="1" lang="ja-JP" altLang="en-US" sz="4000" dirty="0"/>
          </a:p>
        </p:txBody>
      </p:sp>
      <p:sp>
        <p:nvSpPr>
          <p:cNvPr id="22" name="正方形/長方形 21"/>
          <p:cNvSpPr/>
          <p:nvPr/>
        </p:nvSpPr>
        <p:spPr>
          <a:xfrm>
            <a:off x="251520" y="4437112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②瞳収差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26" name="グループ化 125"/>
          <p:cNvGrpSpPr/>
          <p:nvPr/>
        </p:nvGrpSpPr>
        <p:grpSpPr>
          <a:xfrm>
            <a:off x="1259632" y="980728"/>
            <a:ext cx="6955375" cy="3096344"/>
            <a:chOff x="64897" y="908720"/>
            <a:chExt cx="6955375" cy="3096344"/>
          </a:xfrm>
        </p:grpSpPr>
        <p:grpSp>
          <p:nvGrpSpPr>
            <p:cNvPr id="66" name="グループ化 11"/>
            <p:cNvGrpSpPr/>
            <p:nvPr/>
          </p:nvGrpSpPr>
          <p:grpSpPr>
            <a:xfrm>
              <a:off x="5580112" y="1391568"/>
              <a:ext cx="432048" cy="1944216"/>
              <a:chOff x="4000571" y="1148047"/>
              <a:chExt cx="2276390" cy="4573502"/>
            </a:xfrm>
          </p:grpSpPr>
          <p:pic>
            <p:nvPicPr>
              <p:cNvPr id="67" name="Picture 4" descr="C:\Users\hiroki\Desktop\光学設計\picture\rennzu 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00571" y="1148047"/>
                <a:ext cx="1142857" cy="4561905"/>
              </a:xfrm>
              <a:prstGeom prst="rect">
                <a:avLst/>
              </a:prstGeom>
              <a:noFill/>
            </p:spPr>
          </p:pic>
          <p:pic>
            <p:nvPicPr>
              <p:cNvPr id="68" name="Picture 5" descr="C:\Users\hiroki\Desktop\光学設計\picture\rennzu 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800000">
                <a:off x="5134104" y="1159644"/>
                <a:ext cx="1142857" cy="4561905"/>
              </a:xfrm>
              <a:prstGeom prst="rect">
                <a:avLst/>
              </a:prstGeom>
              <a:noFill/>
            </p:spPr>
          </p:pic>
        </p:grpSp>
        <p:grpSp>
          <p:nvGrpSpPr>
            <p:cNvPr id="24" name="グループ化 11"/>
            <p:cNvGrpSpPr/>
            <p:nvPr/>
          </p:nvGrpSpPr>
          <p:grpSpPr>
            <a:xfrm>
              <a:off x="971600" y="1412776"/>
              <a:ext cx="432048" cy="1944216"/>
              <a:chOff x="4000571" y="1148047"/>
              <a:chExt cx="2276390" cy="4573502"/>
            </a:xfrm>
          </p:grpSpPr>
          <p:pic>
            <p:nvPicPr>
              <p:cNvPr id="64" name="Picture 4" descr="C:\Users\hiroki\Desktop\光学設計\picture\rennzu 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00571" y="1148047"/>
                <a:ext cx="1142857" cy="4561905"/>
              </a:xfrm>
              <a:prstGeom prst="rect">
                <a:avLst/>
              </a:prstGeom>
              <a:noFill/>
            </p:spPr>
          </p:pic>
          <p:pic>
            <p:nvPicPr>
              <p:cNvPr id="65" name="Picture 5" descr="C:\Users\hiroki\Desktop\光学設計\picture\rennzu 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800000">
                <a:off x="5134104" y="1159644"/>
                <a:ext cx="1142857" cy="4561905"/>
              </a:xfrm>
              <a:prstGeom prst="rect">
                <a:avLst/>
              </a:prstGeom>
              <a:noFill/>
            </p:spPr>
          </p:pic>
        </p:grpSp>
        <p:grpSp>
          <p:nvGrpSpPr>
            <p:cNvPr id="25" name="グループ化 14"/>
            <p:cNvGrpSpPr/>
            <p:nvPr/>
          </p:nvGrpSpPr>
          <p:grpSpPr>
            <a:xfrm>
              <a:off x="3851920" y="1412776"/>
              <a:ext cx="432048" cy="1944216"/>
              <a:chOff x="4000571" y="1148047"/>
              <a:chExt cx="2276390" cy="4573502"/>
            </a:xfrm>
          </p:grpSpPr>
          <p:pic>
            <p:nvPicPr>
              <p:cNvPr id="62" name="Picture 4" descr="C:\Users\hiroki\Desktop\光学設計\picture\rennzu 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000571" y="1148047"/>
                <a:ext cx="1142857" cy="4561905"/>
              </a:xfrm>
              <a:prstGeom prst="rect">
                <a:avLst/>
              </a:prstGeom>
              <a:noFill/>
            </p:spPr>
          </p:pic>
          <p:pic>
            <p:nvPicPr>
              <p:cNvPr id="63" name="Picture 5" descr="C:\Users\hiroki\Desktop\光学設計\picture\rennzu 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800000">
                <a:off x="5134104" y="1159644"/>
                <a:ext cx="1142857" cy="4561905"/>
              </a:xfrm>
              <a:prstGeom prst="rect">
                <a:avLst/>
              </a:prstGeom>
              <a:noFill/>
            </p:spPr>
          </p:pic>
        </p:grpSp>
        <p:cxnSp>
          <p:nvCxnSpPr>
            <p:cNvPr id="26" name="直線コネクタ 25"/>
            <p:cNvCxnSpPr/>
            <p:nvPr/>
          </p:nvCxnSpPr>
          <p:spPr>
            <a:xfrm>
              <a:off x="1187624" y="1268760"/>
              <a:ext cx="0" cy="2232248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4067944" y="1124744"/>
              <a:ext cx="0" cy="237626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467544" y="2375006"/>
              <a:ext cx="655272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136905" y="1556792"/>
              <a:ext cx="1050719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64897" y="3212976"/>
              <a:ext cx="1122727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V="1">
              <a:off x="1187624" y="2132856"/>
              <a:ext cx="2880320" cy="108012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1187624" y="1556792"/>
              <a:ext cx="2880320" cy="1033961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467544" y="1196752"/>
              <a:ext cx="720080" cy="36004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467544" y="2852936"/>
              <a:ext cx="720080" cy="36004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136905" y="1556793"/>
              <a:ext cx="1050719" cy="459689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208913" y="2723620"/>
              <a:ext cx="978711" cy="489356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467544" y="3212976"/>
              <a:ext cx="730367" cy="360040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1187624" y="2708920"/>
              <a:ext cx="2880320" cy="504056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1187624" y="1556792"/>
              <a:ext cx="2880320" cy="1634776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3432935" y="908720"/>
              <a:ext cx="0" cy="30963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1187624" y="1588180"/>
              <a:ext cx="2880320" cy="1624796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1187624" y="1556792"/>
              <a:ext cx="2880320" cy="504056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4067944" y="2132856"/>
              <a:ext cx="1728192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V="1">
              <a:off x="4067944" y="2564904"/>
              <a:ext cx="1728192" cy="1306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4067944" y="1583796"/>
              <a:ext cx="1728192" cy="1080119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>
              <a:off x="4067944" y="2060848"/>
              <a:ext cx="1728192" cy="1036915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4928345" y="1916832"/>
              <a:ext cx="0" cy="1008112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4067944" y="1556792"/>
              <a:ext cx="1728192" cy="1152128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4067944" y="2005854"/>
              <a:ext cx="1728192" cy="119406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>
              <a:off x="1187624" y="1268760"/>
              <a:ext cx="0" cy="28803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>
              <a:stCxn id="61" idx="2"/>
            </p:cNvCxnSpPr>
            <p:nvPr/>
          </p:nvCxnSpPr>
          <p:spPr>
            <a:xfrm flipH="1">
              <a:off x="4932041" y="1340768"/>
              <a:ext cx="7627" cy="7107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V="1">
              <a:off x="4932040" y="2636912"/>
              <a:ext cx="0" cy="43204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flipV="1">
              <a:off x="1187624" y="3212976"/>
              <a:ext cx="0" cy="288032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/>
            <p:cNvSpPr txBox="1"/>
            <p:nvPr/>
          </p:nvSpPr>
          <p:spPr>
            <a:xfrm>
              <a:off x="4499992" y="305966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射出瞳</a:t>
              </a:r>
              <a:endParaRPr kumimoji="1" lang="ja-JP" altLang="en-US" dirty="0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598354" y="3491716"/>
              <a:ext cx="2202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主鏡＝絞り</a:t>
              </a:r>
              <a:r>
                <a:rPr lang="ja-JP" altLang="en-US" dirty="0" smtClean="0"/>
                <a:t>＝入射瞳</a:t>
              </a:r>
              <a:endParaRPr kumimoji="1" lang="ja-JP" altLang="en-US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4270685" y="350100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入射瞳の像</a:t>
              </a:r>
              <a:endParaRPr kumimoji="1" lang="ja-JP" altLang="en-US" dirty="0"/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4750326" y="3296017"/>
              <a:ext cx="4271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 smtClean="0"/>
                <a:t>||</a:t>
              </a:r>
              <a:endParaRPr kumimoji="1" lang="ja-JP" altLang="en-US" sz="1200" b="1" dirty="0"/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4673409" y="971436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6600"/>
                  </a:solidFill>
                </a:rPr>
                <a:t>DM</a:t>
              </a:r>
              <a:endParaRPr kumimoji="1" lang="ja-JP" altLang="en-US" b="1" dirty="0">
                <a:solidFill>
                  <a:srgbClr val="FF6600"/>
                </a:solidFill>
              </a:endParaRPr>
            </a:p>
          </p:txBody>
        </p:sp>
        <p:cxnSp>
          <p:nvCxnSpPr>
            <p:cNvPr id="70" name="直線コネクタ 69"/>
            <p:cNvCxnSpPr/>
            <p:nvPr/>
          </p:nvCxnSpPr>
          <p:spPr>
            <a:xfrm>
              <a:off x="5796136" y="1196752"/>
              <a:ext cx="0" cy="2376264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>
              <a:off x="5796136" y="2132856"/>
              <a:ext cx="648072" cy="216024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flipV="1">
              <a:off x="5796136" y="2367127"/>
              <a:ext cx="648072" cy="21084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6444208" y="908720"/>
              <a:ext cx="0" cy="309634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5796136" y="1539778"/>
              <a:ext cx="648072" cy="377054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flipV="1">
              <a:off x="5796136" y="1942691"/>
              <a:ext cx="648072" cy="88081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/>
            <p:cNvCxnSpPr/>
            <p:nvPr/>
          </p:nvCxnSpPr>
          <p:spPr>
            <a:xfrm>
              <a:off x="5796136" y="2663916"/>
              <a:ext cx="648072" cy="89536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>
            <a:xfrm flipV="1">
              <a:off x="5796136" y="2780928"/>
              <a:ext cx="648072" cy="305838"/>
            </a:xfrm>
            <a:prstGeom prst="line">
              <a:avLst/>
            </a:prstGeom>
            <a:ln w="317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右中かっこ 126"/>
          <p:cNvSpPr/>
          <p:nvPr/>
        </p:nvSpPr>
        <p:spPr>
          <a:xfrm rot="16200000">
            <a:off x="2843808" y="-531439"/>
            <a:ext cx="288032" cy="31683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右中かっこ 127"/>
          <p:cNvSpPr/>
          <p:nvPr/>
        </p:nvSpPr>
        <p:spPr>
          <a:xfrm rot="16200000">
            <a:off x="6012160" y="-387423"/>
            <a:ext cx="288032" cy="28803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2699792" y="62068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TMT</a:t>
            </a:r>
            <a:endParaRPr kumimoji="1" lang="ja-JP" altLang="en-US" b="1" dirty="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5796136" y="6206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GLAO</a:t>
            </a:r>
            <a:endParaRPr kumimoji="1" lang="ja-JP" altLang="en-US" b="1" dirty="0"/>
          </a:p>
        </p:txBody>
      </p:sp>
      <p:grpSp>
        <p:nvGrpSpPr>
          <p:cNvPr id="132" name="グループ化 25"/>
          <p:cNvGrpSpPr/>
          <p:nvPr/>
        </p:nvGrpSpPr>
        <p:grpSpPr>
          <a:xfrm>
            <a:off x="7236296" y="4953462"/>
            <a:ext cx="1678138" cy="1643890"/>
            <a:chOff x="4572000" y="1628800"/>
            <a:chExt cx="3528392" cy="3456384"/>
          </a:xfrm>
        </p:grpSpPr>
        <p:cxnSp>
          <p:nvCxnSpPr>
            <p:cNvPr id="133" name="直線矢印コネクタ 132"/>
            <p:cNvCxnSpPr>
              <a:endCxn id="134" idx="0"/>
            </p:cNvCxnSpPr>
            <p:nvPr/>
          </p:nvCxnSpPr>
          <p:spPr>
            <a:xfrm flipV="1">
              <a:off x="6372200" y="1700808"/>
              <a:ext cx="0" cy="1728192"/>
            </a:xfrm>
            <a:prstGeom prst="straightConnector1">
              <a:avLst/>
            </a:prstGeom>
            <a:ln w="317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円/楕円 133"/>
            <p:cNvSpPr/>
            <p:nvPr/>
          </p:nvSpPr>
          <p:spPr>
            <a:xfrm>
              <a:off x="4932040" y="1700808"/>
              <a:ext cx="2880320" cy="3384376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4932040" y="1988840"/>
              <a:ext cx="2880320" cy="28803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円/楕円 135"/>
            <p:cNvSpPr/>
            <p:nvPr/>
          </p:nvSpPr>
          <p:spPr>
            <a:xfrm>
              <a:off x="4932040" y="2132856"/>
              <a:ext cx="2880320" cy="2664296"/>
            </a:xfrm>
            <a:prstGeom prst="ellipse">
              <a:avLst/>
            </a:prstGeom>
            <a:noFill/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4572000" y="1628800"/>
              <a:ext cx="3528392" cy="34563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8" name="直線矢印コネクタ 137"/>
            <p:cNvCxnSpPr/>
            <p:nvPr/>
          </p:nvCxnSpPr>
          <p:spPr>
            <a:xfrm flipV="1">
              <a:off x="6292103" y="1988841"/>
              <a:ext cx="0" cy="144016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テキスト ボックス 138"/>
            <p:cNvSpPr txBox="1"/>
            <p:nvPr/>
          </p:nvSpPr>
          <p:spPr>
            <a:xfrm>
              <a:off x="5631810" y="2662761"/>
              <a:ext cx="1054270" cy="77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</a:rPr>
                <a:t>r1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6372200" y="2636912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r2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41" name="テキスト ボックス 140"/>
          <p:cNvSpPr txBox="1"/>
          <p:nvPr/>
        </p:nvSpPr>
        <p:spPr>
          <a:xfrm>
            <a:off x="7164288" y="4509120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DM</a:t>
            </a:r>
            <a:r>
              <a:rPr kumimoji="1" lang="ja-JP" altLang="en-US" sz="1400" dirty="0" smtClean="0"/>
              <a:t>上の</a:t>
            </a:r>
            <a:r>
              <a:rPr lang="ja-JP" altLang="en-US" sz="1400" dirty="0" smtClean="0"/>
              <a:t>フットプリント</a:t>
            </a:r>
            <a:endParaRPr kumimoji="1" lang="ja-JP" altLang="en-US" sz="1400" dirty="0"/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5013832" y="4941168"/>
            <a:ext cx="243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中心視野光束に対する</a:t>
            </a:r>
            <a:endParaRPr kumimoji="1" lang="en-US" altLang="ja-JP" dirty="0" smtClean="0"/>
          </a:p>
          <a:p>
            <a:r>
              <a:rPr lang="ja-JP" altLang="en-US" dirty="0" smtClean="0"/>
              <a:t>最大瞳収差ズレ</a:t>
            </a:r>
            <a:endParaRPr kumimoji="1" lang="ja-JP" altLang="en-US" dirty="0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5580112" y="5805264"/>
          <a:ext cx="1512168" cy="757393"/>
        </p:xfrm>
        <a:graphic>
          <a:graphicData uri="http://schemas.openxmlformats.org/presentationml/2006/ole">
            <p:oleObj spid="_x0000_s56322" name="数式" r:id="rId4" imgW="863280" imgH="431640" progId="Equation.3">
              <p:embed/>
            </p:oleObj>
          </a:graphicData>
        </a:graphic>
      </p:graphicFrame>
      <p:sp>
        <p:nvSpPr>
          <p:cNvPr id="145" name="角丸四角形吹き出し 144"/>
          <p:cNvSpPr/>
          <p:nvPr/>
        </p:nvSpPr>
        <p:spPr>
          <a:xfrm>
            <a:off x="66968" y="4077072"/>
            <a:ext cx="8964488" cy="2717428"/>
          </a:xfrm>
          <a:prstGeom prst="wedgeRoundRectCallout">
            <a:avLst>
              <a:gd name="adj1" fmla="val 16702"/>
              <a:gd name="adj2" fmla="val -5725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004048" y="450912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瞳収差の評価方法</a:t>
            </a:r>
            <a:endParaRPr kumimoji="1" lang="ja-JP" altLang="en-US" b="1" dirty="0"/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2987824" y="3861048"/>
            <a:ext cx="24224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光学設計における</a:t>
            </a:r>
            <a:r>
              <a:rPr lang="ja-JP" altLang="en-US" b="1" dirty="0" smtClean="0"/>
              <a:t>課題</a:t>
            </a:r>
            <a:endParaRPr kumimoji="1" lang="ja-JP" altLang="en-US" b="1" dirty="0"/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2411760" y="1340768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レンズ</a:t>
            </a:r>
            <a:endParaRPr kumimoji="1" lang="ja-JP" altLang="en-US" sz="1200" dirty="0"/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5292080" y="1412776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レンズ</a:t>
            </a:r>
            <a:endParaRPr kumimoji="1" lang="ja-JP" altLang="en-US" sz="1200" dirty="0"/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6948264" y="1412776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レンズ</a:t>
            </a:r>
            <a:endParaRPr kumimoji="1" lang="ja-JP" altLang="en-US" sz="1200" dirty="0"/>
          </a:p>
        </p:txBody>
      </p:sp>
      <p:sp>
        <p:nvSpPr>
          <p:cNvPr id="155" name="円弧 154"/>
          <p:cNvSpPr/>
          <p:nvPr/>
        </p:nvSpPr>
        <p:spPr>
          <a:xfrm>
            <a:off x="1835696" y="1340768"/>
            <a:ext cx="648072" cy="576064"/>
          </a:xfrm>
          <a:prstGeom prst="arc">
            <a:avLst>
              <a:gd name="adj1" fmla="val 8068548"/>
              <a:gd name="adj2" fmla="val 1395296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1403648" y="12687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10’</a:t>
            </a:r>
            <a:endParaRPr kumimoji="1" lang="ja-JP" altLang="en-US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07775" y="5949280"/>
            <a:ext cx="45528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60×60</a:t>
            </a:r>
            <a:r>
              <a:rPr kumimoji="1" lang="ja-JP" altLang="en-US" dirty="0" smtClean="0"/>
              <a:t>素子</a:t>
            </a:r>
            <a:r>
              <a:rPr lang="ja-JP" altLang="en-US" dirty="0" smtClean="0"/>
              <a:t>の</a:t>
            </a:r>
            <a:r>
              <a:rPr lang="en-US" altLang="ja-JP" dirty="0" smtClean="0"/>
              <a:t>DM</a:t>
            </a:r>
            <a:r>
              <a:rPr lang="ja-JP" altLang="en-US" dirty="0" smtClean="0"/>
              <a:t>で</a:t>
            </a:r>
            <a:r>
              <a:rPr lang="en-US" altLang="ja-JP" dirty="0" smtClean="0"/>
              <a:t>1</a:t>
            </a:r>
            <a:r>
              <a:rPr lang="ja-JP" altLang="en-US" dirty="0" smtClean="0"/>
              <a:t>素子ズレないためには</a:t>
            </a:r>
            <a:r>
              <a:rPr lang="en-US" altLang="ja-JP" dirty="0" smtClean="0"/>
              <a:t>…</a:t>
            </a:r>
          </a:p>
          <a:p>
            <a:pPr algn="ctr"/>
            <a:r>
              <a:rPr lang="ja-JP" altLang="en-US" sz="2800" dirty="0" smtClean="0"/>
              <a:t>目標：</a:t>
            </a:r>
            <a:r>
              <a:rPr lang="ja-JP" altLang="en-US" sz="2800" b="1" dirty="0" smtClean="0">
                <a:solidFill>
                  <a:srgbClr val="FF6600"/>
                </a:solidFill>
              </a:rPr>
              <a:t>瞳収差 </a:t>
            </a:r>
            <a:r>
              <a:rPr lang="en-US" altLang="ja-JP" sz="2800" b="1" dirty="0" smtClean="0">
                <a:solidFill>
                  <a:srgbClr val="FF6600"/>
                </a:solidFill>
              </a:rPr>
              <a:t>&lt; 3.3%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50" y="714182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レンズ系で模式的に示す</a:t>
            </a:r>
            <a:endParaRPr kumimoji="1" lang="ja-JP" altLang="en-US" sz="16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79512" y="4797152"/>
            <a:ext cx="467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視野方向によって</a:t>
            </a:r>
            <a:r>
              <a:rPr lang="en-US" altLang="ja-JP" dirty="0" smtClean="0"/>
              <a:t>DM</a:t>
            </a:r>
            <a:r>
              <a:rPr lang="ja-JP" altLang="en-US" dirty="0" smtClean="0"/>
              <a:t>上で当たる位置が異なる</a:t>
            </a:r>
            <a:endParaRPr kumimoji="1" lang="ja-JP" altLang="en-US" dirty="0"/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5940152" y="5545368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||</a:t>
            </a:r>
            <a:endParaRPr kumimoji="1" lang="ja-JP" altLang="en-US" sz="1400" dirty="0"/>
          </a:p>
        </p:txBody>
      </p:sp>
      <p:sp>
        <p:nvSpPr>
          <p:cNvPr id="88" name="下矢印 87"/>
          <p:cNvSpPr/>
          <p:nvPr/>
        </p:nvSpPr>
        <p:spPr>
          <a:xfrm>
            <a:off x="2123728" y="5157192"/>
            <a:ext cx="504056" cy="14401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323528" y="5363924"/>
            <a:ext cx="415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 smtClean="0"/>
              <a:t>全視野に対して共通の補正ができない！</a:t>
            </a:r>
            <a:endParaRPr kumimoji="1" lang="ja-JP" altLang="en-US" b="1" dirty="0"/>
          </a:p>
        </p:txBody>
      </p:sp>
      <p:cxnSp>
        <p:nvCxnSpPr>
          <p:cNvPr id="92" name="直線コネクタ 91"/>
          <p:cNvCxnSpPr/>
          <p:nvPr/>
        </p:nvCxnSpPr>
        <p:spPr>
          <a:xfrm>
            <a:off x="4860032" y="4653136"/>
            <a:ext cx="0" cy="19442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365732" y="5689384"/>
            <a:ext cx="3960440" cy="0"/>
          </a:xfrm>
          <a:prstGeom prst="line">
            <a:avLst/>
          </a:prstGeom>
          <a:ln w="47625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1971581" y="105273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rgbClr val="FF6600"/>
                </a:solidFill>
              </a:rPr>
              <a:t>地表層</a:t>
            </a:r>
            <a:endParaRPr kumimoji="1" lang="ja-JP" altLang="en-US" sz="1600" b="1" dirty="0">
              <a:solidFill>
                <a:srgbClr val="FF6600"/>
              </a:solidFill>
            </a:endParaRPr>
          </a:p>
        </p:txBody>
      </p:sp>
      <p:cxnSp>
        <p:nvCxnSpPr>
          <p:cNvPr id="105" name="直線矢印コネクタ 104"/>
          <p:cNvCxnSpPr/>
          <p:nvPr/>
        </p:nvCxnSpPr>
        <p:spPr>
          <a:xfrm>
            <a:off x="2771800" y="1196752"/>
            <a:ext cx="3168352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3995936" y="119675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C00000"/>
                </a:solidFill>
              </a:rPr>
              <a:t>共役</a:t>
            </a:r>
            <a:endParaRPr kumimoji="1" lang="ja-JP" altLang="en-US" sz="1400" b="1" dirty="0">
              <a:solidFill>
                <a:srgbClr val="C00000"/>
              </a:solidFill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251520" y="4149080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①光学系の巨大化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1916832"/>
            <a:ext cx="9144000" cy="21602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5400" dirty="0" smtClean="0"/>
              <a:t>2. GLAO</a:t>
            </a:r>
            <a:r>
              <a:rPr lang="ja-JP" altLang="en-US" sz="5400" dirty="0" smtClean="0"/>
              <a:t>の光学設計</a:t>
            </a:r>
            <a:endParaRPr lang="en-US" altLang="ja-JP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設計仕様</a:t>
            </a:r>
            <a:endParaRPr kumimoji="1" lang="ja-JP" altLang="en-US" sz="40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835696" y="1484784"/>
          <a:ext cx="5472608" cy="5129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</a:tblGrid>
              <a:tr h="596788">
                <a:tc>
                  <a:txBody>
                    <a:bodyPr/>
                    <a:lstStyle/>
                    <a:p>
                      <a:pPr algn="ctr"/>
                      <a:endParaRPr kumimoji="1" lang="ja-JP" altLang="en-US" sz="2200" dirty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/>
                        <a:t>仕様</a:t>
                      </a:r>
                      <a:endParaRPr kumimoji="1" lang="en-US" altLang="ja-JP" sz="2200" dirty="0" smtClean="0"/>
                    </a:p>
                  </a:txBody>
                  <a:tcPr marL="113306" marR="113306" marT="56653" marB="56653"/>
                </a:tc>
              </a:tr>
              <a:tr h="453224">
                <a:tc>
                  <a:txBody>
                    <a:bodyPr/>
                    <a:lstStyle/>
                    <a:p>
                      <a:r>
                        <a:rPr kumimoji="1" lang="ja-JP" altLang="en-US" sz="2200" dirty="0" smtClean="0"/>
                        <a:t>波長域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0.8 </a:t>
                      </a:r>
                      <a:r>
                        <a:rPr kumimoji="1" lang="ja-JP" altLang="en-US" sz="2200" dirty="0" smtClean="0"/>
                        <a:t>～</a:t>
                      </a:r>
                      <a:r>
                        <a:rPr kumimoji="1" lang="ja-JP" altLang="en-US" sz="2200" baseline="0" dirty="0" smtClean="0"/>
                        <a:t> </a:t>
                      </a:r>
                      <a:r>
                        <a:rPr kumimoji="1" lang="en-US" altLang="ja-JP" sz="2200" baseline="0" dirty="0" smtClean="0"/>
                        <a:t>2.5 </a:t>
                      </a:r>
                      <a:r>
                        <a:rPr kumimoji="1" lang="en-US" altLang="ja-JP" sz="2200" baseline="0" dirty="0" err="1" smtClean="0"/>
                        <a:t>μm</a:t>
                      </a:r>
                      <a:endParaRPr kumimoji="1" lang="en-US" altLang="ja-JP" sz="2200" dirty="0" smtClean="0"/>
                    </a:p>
                  </a:txBody>
                  <a:tcPr marL="113306" marR="113306" marT="56653" marB="56653"/>
                </a:tc>
              </a:tr>
              <a:tr h="453224">
                <a:tc>
                  <a:txBody>
                    <a:bodyPr/>
                    <a:lstStyle/>
                    <a:p>
                      <a:r>
                        <a:rPr kumimoji="1" lang="ja-JP" altLang="en-US" sz="2200" dirty="0" smtClean="0"/>
                        <a:t>視野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i="0" dirty="0" smtClean="0">
                          <a:solidFill>
                            <a:srgbClr val="FF0000"/>
                          </a:solidFill>
                          <a:latin typeface="+mn-lt"/>
                          <a:cs typeface="Times New Roman" pitchFamily="18" charset="0"/>
                        </a:rPr>
                        <a:t>φ</a:t>
                      </a:r>
                      <a:r>
                        <a:rPr kumimoji="1" lang="en-US" altLang="ja-JP" sz="2200" dirty="0" smtClean="0">
                          <a:solidFill>
                            <a:srgbClr val="FF0000"/>
                          </a:solidFill>
                        </a:rPr>
                        <a:t>10’</a:t>
                      </a:r>
                      <a:endParaRPr kumimoji="1" lang="ja-JP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113306" marR="113306" marT="56653" marB="56653"/>
                </a:tc>
              </a:tr>
              <a:tr h="453224">
                <a:tc>
                  <a:txBody>
                    <a:bodyPr/>
                    <a:lstStyle/>
                    <a:p>
                      <a:r>
                        <a:rPr kumimoji="1" lang="ja-JP" altLang="en-US" sz="2200" dirty="0" smtClean="0"/>
                        <a:t>物体距離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dirty="0" smtClean="0"/>
                        <a:t>無限遠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</a:tr>
              <a:tr h="453224">
                <a:tc>
                  <a:txBody>
                    <a:bodyPr/>
                    <a:lstStyle/>
                    <a:p>
                      <a:r>
                        <a:rPr kumimoji="1" lang="ja-JP" altLang="en-US" sz="2200" dirty="0" smtClean="0"/>
                        <a:t>ミラー枚数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4 </a:t>
                      </a:r>
                      <a:r>
                        <a:rPr kumimoji="1" lang="ja-JP" altLang="en-US" sz="2200" dirty="0" smtClean="0"/>
                        <a:t>～ </a:t>
                      </a:r>
                      <a:r>
                        <a:rPr kumimoji="1" lang="en-US" altLang="ja-JP" sz="2200" dirty="0" smtClean="0"/>
                        <a:t>6</a:t>
                      </a:r>
                      <a:r>
                        <a:rPr kumimoji="1" lang="ja-JP" altLang="en-US" sz="2200" dirty="0" smtClean="0"/>
                        <a:t>枚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</a:tr>
              <a:tr h="453224">
                <a:tc>
                  <a:txBody>
                    <a:bodyPr/>
                    <a:lstStyle/>
                    <a:p>
                      <a:r>
                        <a:rPr kumimoji="1" lang="en-US" altLang="ja-JP" sz="2200" dirty="0" smtClean="0"/>
                        <a:t>DM</a:t>
                      </a:r>
                      <a:r>
                        <a:rPr kumimoji="1" lang="ja-JP" altLang="en-US" sz="2200" dirty="0" smtClean="0"/>
                        <a:t>サイズ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l-GR" altLang="ja-JP" sz="2200" dirty="0" smtClean="0"/>
                        <a:t>φ500</a:t>
                      </a:r>
                      <a:r>
                        <a:rPr kumimoji="1" lang="en-US" altLang="ja-JP" sz="2200" dirty="0" smtClean="0"/>
                        <a:t> mm</a:t>
                      </a:r>
                      <a:r>
                        <a:rPr kumimoji="1" lang="ja-JP" altLang="en-US" sz="2200" dirty="0" smtClean="0"/>
                        <a:t>以下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</a:tr>
              <a:tr h="453224">
                <a:tc>
                  <a:txBody>
                    <a:bodyPr/>
                    <a:lstStyle/>
                    <a:p>
                      <a:r>
                        <a:rPr kumimoji="1" lang="ja-JP" altLang="en-US" sz="2200" dirty="0" smtClean="0"/>
                        <a:t>光学系サイズ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6 m</a:t>
                      </a:r>
                      <a:r>
                        <a:rPr kumimoji="1" lang="ja-JP" altLang="en-US" sz="2200" dirty="0" smtClean="0"/>
                        <a:t>立方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</a:tr>
              <a:tr h="453224">
                <a:tc>
                  <a:txBody>
                    <a:bodyPr/>
                    <a:lstStyle/>
                    <a:p>
                      <a:r>
                        <a:rPr kumimoji="1" lang="ja-JP" altLang="en-US" sz="2200" dirty="0" smtClean="0"/>
                        <a:t>瞳収差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>
                          <a:solidFill>
                            <a:srgbClr val="FF0000"/>
                          </a:solidFill>
                        </a:rPr>
                        <a:t>&lt; 3.3%</a:t>
                      </a:r>
                      <a:endParaRPr kumimoji="1" lang="ja-JP" altLang="en-US" sz="2200" dirty="0">
                        <a:solidFill>
                          <a:srgbClr val="FF0000"/>
                        </a:solidFill>
                      </a:endParaRPr>
                    </a:p>
                  </a:txBody>
                  <a:tcPr marL="113306" marR="113306" marT="56653" marB="56653"/>
                </a:tc>
              </a:tr>
              <a:tr h="453224">
                <a:tc>
                  <a:txBody>
                    <a:bodyPr/>
                    <a:lstStyle/>
                    <a:p>
                      <a:r>
                        <a:rPr kumimoji="1" lang="ja-JP" altLang="en-US" sz="2200" dirty="0" smtClean="0"/>
                        <a:t>縮小率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0.5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</a:tr>
              <a:tr h="453224">
                <a:tc>
                  <a:txBody>
                    <a:bodyPr/>
                    <a:lstStyle/>
                    <a:p>
                      <a:r>
                        <a:rPr kumimoji="1" lang="ja-JP" altLang="en-US" sz="2200" dirty="0" smtClean="0"/>
                        <a:t>主光線傾角</a:t>
                      </a:r>
                      <a:endParaRPr kumimoji="1" lang="en-US" altLang="ja-JP" sz="2200" dirty="0" smtClean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&lt; 1°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</a:tr>
              <a:tr h="453224">
                <a:tc>
                  <a:txBody>
                    <a:bodyPr/>
                    <a:lstStyle/>
                    <a:p>
                      <a:r>
                        <a:rPr kumimoji="1" lang="ja-JP" altLang="en-US" sz="2200" dirty="0" smtClean="0"/>
                        <a:t>光学系温度</a:t>
                      </a:r>
                      <a:endParaRPr kumimoji="1" lang="en-US" altLang="ja-JP" sz="2200" dirty="0" smtClean="0"/>
                    </a:p>
                  </a:txBody>
                  <a:tcPr marL="113306" marR="113306" marT="56653" marB="5665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dirty="0" smtClean="0"/>
                        <a:t>0</a:t>
                      </a:r>
                      <a:r>
                        <a:rPr kumimoji="1" lang="ja-JP" altLang="en-US" sz="2200" dirty="0" smtClean="0"/>
                        <a:t>℃</a:t>
                      </a:r>
                      <a:endParaRPr kumimoji="1" lang="ja-JP" altLang="en-US" sz="2200" dirty="0"/>
                    </a:p>
                  </a:txBody>
                  <a:tcPr marL="113306" marR="113306" marT="56653" marB="56653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619672" y="98072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視野</a:t>
            </a:r>
            <a:r>
              <a:rPr kumimoji="1" lang="en-US" altLang="ja-JP" sz="2400" dirty="0" smtClean="0"/>
              <a:t>10</a:t>
            </a:r>
            <a:r>
              <a:rPr kumimoji="1" lang="ja-JP" altLang="en-US" sz="2400" dirty="0" smtClean="0"/>
              <a:t>分角を実現する広視野補償光学装置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	</a:t>
            </a:r>
            <a:r>
              <a:rPr kumimoji="1" lang="ja-JP" altLang="en-US" sz="4000" dirty="0" smtClean="0"/>
              <a:t>光学設計方法</a:t>
            </a:r>
            <a:endParaRPr kumimoji="1" lang="ja-JP" altLang="en-US" sz="40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5532"/>
            <a:ext cx="22574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07540"/>
            <a:ext cx="18573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07540"/>
            <a:ext cx="20002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907540"/>
            <a:ext cx="17526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/>
          <p:cNvSpPr/>
          <p:nvPr/>
        </p:nvSpPr>
        <p:spPr>
          <a:xfrm>
            <a:off x="2411760" y="3347700"/>
            <a:ext cx="288032" cy="100811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40348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1.</a:t>
            </a:r>
            <a:r>
              <a:rPr kumimoji="1" lang="ja-JP" altLang="en-US" b="1" dirty="0" smtClean="0"/>
              <a:t>光学系の骨組み決定</a:t>
            </a:r>
            <a:endParaRPr kumimoji="1" lang="ja-JP" altLang="en-US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59832" y="140348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2. </a:t>
            </a:r>
            <a:r>
              <a:rPr kumimoji="1" lang="ja-JP" altLang="en-US" b="1" dirty="0" smtClean="0"/>
              <a:t>パワー配置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4048" y="1403484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3. </a:t>
            </a:r>
            <a:r>
              <a:rPr kumimoji="1" lang="ja-JP" altLang="en-US" b="1" dirty="0" smtClean="0"/>
              <a:t>低次収差補正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36296" y="1412776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4. </a:t>
            </a:r>
            <a:r>
              <a:rPr kumimoji="1" lang="ja-JP" altLang="en-US" b="1" dirty="0" smtClean="0"/>
              <a:t>高次収差補正</a:t>
            </a:r>
            <a:endParaRPr kumimoji="1" lang="ja-JP" altLang="en-US" b="1" dirty="0"/>
          </a:p>
        </p:txBody>
      </p:sp>
      <p:sp>
        <p:nvSpPr>
          <p:cNvPr id="16" name="左中かっこ 15"/>
          <p:cNvSpPr/>
          <p:nvPr/>
        </p:nvSpPr>
        <p:spPr>
          <a:xfrm rot="16200000">
            <a:off x="5976156" y="3032956"/>
            <a:ext cx="504056" cy="547260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中かっこ 16"/>
          <p:cNvSpPr/>
          <p:nvPr/>
        </p:nvSpPr>
        <p:spPr>
          <a:xfrm>
            <a:off x="10116616" y="414908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中かっこ 17"/>
          <p:cNvSpPr/>
          <p:nvPr/>
        </p:nvSpPr>
        <p:spPr>
          <a:xfrm rot="16200000">
            <a:off x="1547664" y="4221088"/>
            <a:ext cx="576064" cy="316835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18694" y="6021288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ZEMAX</a:t>
            </a:r>
            <a:r>
              <a:rPr lang="ja-JP" altLang="en-US" dirty="0" smtClean="0"/>
              <a:t>上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03648" y="609329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紙面上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836712"/>
            <a:ext cx="672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Off-Axial </a:t>
            </a:r>
            <a:r>
              <a:rPr kumimoji="1" lang="ja-JP" altLang="en-US" dirty="0" smtClean="0"/>
              <a:t>光学系の光学設計方法 </a:t>
            </a:r>
            <a:r>
              <a:rPr kumimoji="1" lang="en-US" altLang="ja-JP" dirty="0" smtClean="0"/>
              <a:t>( </a:t>
            </a:r>
            <a:r>
              <a:rPr kumimoji="1" lang="ja-JP" altLang="en-US" dirty="0" smtClean="0"/>
              <a:t>荒木敬介　</a:t>
            </a:r>
            <a:r>
              <a:rPr kumimoji="1" lang="en-US" altLang="ja-JP" dirty="0" smtClean="0"/>
              <a:t>2002</a:t>
            </a:r>
            <a:r>
              <a:rPr lang="ja-JP" altLang="en-US" dirty="0" smtClean="0"/>
              <a:t>年</a:t>
            </a:r>
            <a:r>
              <a:rPr kumimoji="1" lang="ja-JP" altLang="en-US" dirty="0" smtClean="0"/>
              <a:t>博士論文より 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691680" y="6457890"/>
            <a:ext cx="609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⇒　初期値としてどのような設計モデルを作るかが重要</a:t>
            </a:r>
            <a:endParaRPr kumimoji="1" lang="en-US" altLang="ja-JP" sz="2000" b="1" dirty="0" smtClean="0"/>
          </a:p>
        </p:txBody>
      </p:sp>
      <p:sp>
        <p:nvSpPr>
          <p:cNvPr id="23" name="右矢印 22"/>
          <p:cNvSpPr/>
          <p:nvPr/>
        </p:nvSpPr>
        <p:spPr>
          <a:xfrm>
            <a:off x="4788024" y="3356992"/>
            <a:ext cx="288032" cy="100811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>
            <a:off x="7020272" y="3356992"/>
            <a:ext cx="288032" cy="100811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設計モデル</a:t>
            </a:r>
            <a:endParaRPr kumimoji="1" lang="ja-JP" altLang="en-US" sz="4000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4572000" y="1772816"/>
            <a:ext cx="0" cy="5085184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339752" y="2276872"/>
            <a:ext cx="0" cy="43924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804248" y="2276872"/>
            <a:ext cx="0" cy="4392488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下矢印 14"/>
          <p:cNvSpPr/>
          <p:nvPr/>
        </p:nvSpPr>
        <p:spPr>
          <a:xfrm>
            <a:off x="755576" y="4869160"/>
            <a:ext cx="720080" cy="14401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5292080" y="4869160"/>
            <a:ext cx="720080" cy="144016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1124744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b="1" dirty="0" smtClean="0"/>
              <a:t>　</a:t>
            </a:r>
            <a:r>
              <a:rPr kumimoji="1" lang="en-US" altLang="ja-JP" b="1" dirty="0" smtClean="0"/>
              <a:t>DM</a:t>
            </a:r>
            <a:r>
              <a:rPr kumimoji="1" lang="ja-JP" altLang="en-US" b="1" dirty="0" smtClean="0">
                <a:solidFill>
                  <a:srgbClr val="0070C0"/>
                </a:solidFill>
              </a:rPr>
              <a:t>後</a:t>
            </a:r>
            <a:r>
              <a:rPr kumimoji="1" lang="ja-JP" altLang="en-US" dirty="0" smtClean="0"/>
              <a:t>の光学系　⇒　ミラー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枚を使い、</a:t>
            </a:r>
            <a:r>
              <a:rPr lang="ja-JP" altLang="en-US" dirty="0" smtClean="0"/>
              <a:t>軸対称系を作るモデル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03648" y="1772816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DM</a:t>
            </a:r>
            <a:r>
              <a:rPr kumimoji="1" lang="ja-JP" altLang="en-US" sz="2000" b="1" dirty="0" smtClean="0"/>
              <a:t>の左に像面</a:t>
            </a:r>
            <a:endParaRPr kumimoji="1" lang="ja-JP" altLang="en-US" sz="20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96136" y="1844824"/>
            <a:ext cx="1829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DM</a:t>
            </a:r>
            <a:r>
              <a:rPr kumimoji="1" lang="ja-JP" altLang="en-US" sz="2000" b="1" dirty="0" smtClean="0"/>
              <a:t>の右に像面</a:t>
            </a:r>
            <a:endParaRPr kumimoji="1" lang="ja-JP" altLang="en-US" sz="20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5576" y="2204864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軸を縦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59832" y="213285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軸を横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220072" y="2204864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軸を縦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24328" y="2276872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軸を横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520" y="764704"/>
            <a:ext cx="775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dirty="0" smtClean="0"/>
              <a:t>　</a:t>
            </a:r>
            <a:r>
              <a:rPr kumimoji="1" lang="en-US" altLang="ja-JP" b="1" dirty="0" smtClean="0"/>
              <a:t>DM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前</a:t>
            </a:r>
            <a:r>
              <a:rPr lang="ja-JP" altLang="en-US" dirty="0" smtClean="0"/>
              <a:t>の光学系　⇒　</a:t>
            </a:r>
            <a:r>
              <a:rPr lang="en-US" altLang="ja-JP" dirty="0" smtClean="0"/>
              <a:t>DM</a:t>
            </a:r>
            <a:r>
              <a:rPr lang="ja-JP" altLang="en-US" dirty="0" smtClean="0"/>
              <a:t>前で複雑な収差が発生しないようにミラー</a:t>
            </a:r>
            <a:r>
              <a:rPr lang="en-US" altLang="ja-JP" dirty="0" smtClean="0"/>
              <a:t>1</a:t>
            </a:r>
            <a:r>
              <a:rPr lang="ja-JP" altLang="en-US" dirty="0" smtClean="0"/>
              <a:t>枚で設計</a:t>
            </a:r>
            <a:endParaRPr kumimoji="1" lang="ja-JP" altLang="en-US" dirty="0"/>
          </a:p>
        </p:txBody>
      </p:sp>
      <p:pic>
        <p:nvPicPr>
          <p:cNvPr id="105473" name="Picture 1" descr="C:\Users\hiroki\Desktop\中間発表\図\図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298289" cy="2034645"/>
          </a:xfrm>
          <a:prstGeom prst="rect">
            <a:avLst/>
          </a:prstGeom>
          <a:noFill/>
        </p:spPr>
      </p:pic>
      <p:pic>
        <p:nvPicPr>
          <p:cNvPr id="105474" name="Picture 2" descr="C:\Users\hiroki\Desktop\中間発表\図\図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2322442" cy="1700808"/>
          </a:xfrm>
          <a:prstGeom prst="rect">
            <a:avLst/>
          </a:prstGeom>
          <a:noFill/>
        </p:spPr>
      </p:pic>
      <p:pic>
        <p:nvPicPr>
          <p:cNvPr id="105475" name="Picture 3" descr="C:\Users\hiroki\Desktop\中間発表\図\図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69867"/>
            <a:ext cx="2194341" cy="1803349"/>
          </a:xfrm>
          <a:prstGeom prst="rect">
            <a:avLst/>
          </a:prstGeom>
          <a:noFill/>
        </p:spPr>
      </p:pic>
      <p:pic>
        <p:nvPicPr>
          <p:cNvPr id="105476" name="Picture 4" descr="C:\Users\hiroki\Desktop\中間発表\図\図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4411" y="2780928"/>
            <a:ext cx="2264127" cy="1944216"/>
          </a:xfrm>
          <a:prstGeom prst="rect">
            <a:avLst/>
          </a:prstGeom>
          <a:noFill/>
        </p:spPr>
      </p:pic>
      <p:pic>
        <p:nvPicPr>
          <p:cNvPr id="105477" name="Picture 5" descr="C:\Users\hiroki\Desktop\中間発表\図\図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85184"/>
            <a:ext cx="2187695" cy="1772816"/>
          </a:xfrm>
          <a:prstGeom prst="rect">
            <a:avLst/>
          </a:prstGeom>
          <a:noFill/>
        </p:spPr>
      </p:pic>
      <p:pic>
        <p:nvPicPr>
          <p:cNvPr id="105478" name="Picture 6" descr="C:\Users\hiroki\Desktop\中間発表\図\図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3640" y="3717032"/>
            <a:ext cx="23403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79342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/>
              <a:t>光学系（全体像）と視野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99992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主鏡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26369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副鏡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91880" y="242088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鏡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2771800" y="5301208"/>
            <a:ext cx="1728192" cy="1512168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15816" y="530120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AO</a:t>
            </a:r>
            <a:endParaRPr kumimoji="1" lang="ja-JP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157192"/>
            <a:ext cx="1404894" cy="143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364088" y="10527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視野</a:t>
            </a:r>
            <a:endParaRPr kumimoji="1" lang="ja-JP" altLang="en-US" sz="2400" dirty="0"/>
          </a:p>
        </p:txBody>
      </p:sp>
      <p:grpSp>
        <p:nvGrpSpPr>
          <p:cNvPr id="57" name="グループ化 56"/>
          <p:cNvGrpSpPr/>
          <p:nvPr/>
        </p:nvGrpSpPr>
        <p:grpSpPr>
          <a:xfrm>
            <a:off x="5436096" y="1196752"/>
            <a:ext cx="3524412" cy="3969732"/>
            <a:chOff x="5724128" y="1196752"/>
            <a:chExt cx="3524412" cy="3969732"/>
          </a:xfrm>
        </p:grpSpPr>
        <p:cxnSp>
          <p:nvCxnSpPr>
            <p:cNvPr id="35" name="直線コネクタ 34"/>
            <p:cNvCxnSpPr/>
            <p:nvPr/>
          </p:nvCxnSpPr>
          <p:spPr>
            <a:xfrm>
              <a:off x="7308304" y="2204864"/>
              <a:ext cx="122413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7308304" y="2708920"/>
              <a:ext cx="158417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7308304" y="4149080"/>
              <a:ext cx="158417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>
              <a:off x="7308304" y="4653136"/>
              <a:ext cx="1224136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>
              <a:off x="8172400" y="1916832"/>
              <a:ext cx="8384" cy="3159968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>
              <a:off x="8676456" y="2492896"/>
              <a:ext cx="0" cy="19442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6012160" y="1988840"/>
              <a:ext cx="2880320" cy="28803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5724128" y="3429000"/>
              <a:ext cx="34198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V="1">
              <a:off x="7452320" y="1556792"/>
              <a:ext cx="0" cy="3600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8964488" y="306896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7308304" y="1196752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y</a:t>
              </a:r>
              <a:endParaRPr kumimoji="1" lang="ja-JP" altLang="en-US" dirty="0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7380312" y="191683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7380312" y="479715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380312" y="335699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8820472" y="335699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7380312" y="263691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380312" y="407707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8604448" y="263691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8604448" y="407707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8100392" y="2132856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8100392" y="458112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8100392" y="263691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8100392" y="4077072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7380312" y="2132856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7380312" y="4581128"/>
              <a:ext cx="144016" cy="14401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092280" y="16288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5’</a:t>
              </a:r>
              <a:endParaRPr kumimoji="1" lang="ja-JP" altLang="en-US" dirty="0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7668344" y="342900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2.5’</a:t>
              </a:r>
              <a:endParaRPr kumimoji="1" lang="ja-JP" altLang="en-US" dirty="0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7020272" y="4797152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-5’</a:t>
              </a:r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6876256" y="3789040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-2.5’</a:t>
              </a:r>
              <a:endParaRPr kumimoji="1" lang="ja-JP" altLang="en-US" dirty="0"/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7092280" y="34290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0’</a:t>
              </a:r>
              <a:endParaRPr kumimoji="1" lang="ja-JP" altLang="en-US" dirty="0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948264" y="2204864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4.3’</a:t>
              </a:r>
              <a:endParaRPr kumimoji="1" lang="ja-JP" altLang="en-US" dirty="0"/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6876256" y="4293096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-4.3’</a:t>
              </a:r>
              <a:endParaRPr kumimoji="1" lang="ja-JP" altLang="en-US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8244408" y="342900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4.3’</a:t>
              </a:r>
              <a:endParaRPr kumimoji="1" lang="ja-JP" altLang="en-US" dirty="0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948264" y="2708920"/>
              <a:ext cx="5341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2.5’</a:t>
              </a:r>
              <a:endParaRPr kumimoji="1" lang="ja-JP" altLang="en-US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8820472" y="34290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5’</a:t>
              </a:r>
              <a:endParaRPr kumimoji="1" lang="ja-JP" altLang="en-US" dirty="0"/>
            </a:p>
          </p:txBody>
        </p:sp>
      </p:grpSp>
      <p:sp>
        <p:nvSpPr>
          <p:cNvPr id="58" name="テキスト ボックス 57"/>
          <p:cNvSpPr txBox="1"/>
          <p:nvPr/>
        </p:nvSpPr>
        <p:spPr>
          <a:xfrm>
            <a:off x="6588224" y="5445224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視野数：</a:t>
            </a:r>
            <a:r>
              <a:rPr lang="en-US" altLang="ja-JP" dirty="0" smtClean="0"/>
              <a:t>12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868144" y="58772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それぞれの色は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視野方向の違いを表わす</a:t>
            </a:r>
            <a:endParaRPr kumimoji="1" lang="ja-JP" altLang="en-US" dirty="0"/>
          </a:p>
        </p:txBody>
      </p:sp>
      <p:sp>
        <p:nvSpPr>
          <p:cNvPr id="60" name="角丸四角形 59"/>
          <p:cNvSpPr/>
          <p:nvPr/>
        </p:nvSpPr>
        <p:spPr>
          <a:xfrm>
            <a:off x="5292080" y="836712"/>
            <a:ext cx="3779912" cy="5832648"/>
          </a:xfrm>
          <a:prstGeom prst="round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角丸四角形 53"/>
          <p:cNvSpPr/>
          <p:nvPr/>
        </p:nvSpPr>
        <p:spPr>
          <a:xfrm>
            <a:off x="179512" y="764704"/>
            <a:ext cx="4968552" cy="4320480"/>
          </a:xfrm>
          <a:prstGeom prst="round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43608" y="764704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TMT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7708</TotalTime>
  <Words>925</Words>
  <Application>Microsoft Office PowerPoint</Application>
  <PresentationFormat>画面に合わせる (4:3)</PresentationFormat>
  <Paragraphs>425</Paragraphs>
  <Slides>20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Office テーマ</vt:lpstr>
      <vt:lpstr>数式</vt:lpstr>
      <vt:lpstr>次世代超大型望遠鏡の 広視野補償光学系の光学設計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超大型望遠鏡の地表層補償光学系の光学設計</dc:title>
  <dc:creator>hiroki</dc:creator>
  <cp:lastModifiedBy>hiroki</cp:lastModifiedBy>
  <cp:revision>623</cp:revision>
  <dcterms:created xsi:type="dcterms:W3CDTF">2015-10-26T04:08:37Z</dcterms:created>
  <dcterms:modified xsi:type="dcterms:W3CDTF">2015-12-08T01:28:26Z</dcterms:modified>
</cp:coreProperties>
</file>