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320" r:id="rId3"/>
    <p:sldId id="321"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05" r:id="rId20"/>
    <p:sldId id="306" r:id="rId21"/>
    <p:sldId id="261" r:id="rId22"/>
    <p:sldId id="259" r:id="rId23"/>
    <p:sldId id="260" r:id="rId24"/>
    <p:sldId id="264" r:id="rId25"/>
    <p:sldId id="263" r:id="rId26"/>
    <p:sldId id="271" r:id="rId27"/>
    <p:sldId id="272" r:id="rId28"/>
    <p:sldId id="307" r:id="rId29"/>
    <p:sldId id="308" r:id="rId30"/>
    <p:sldId id="310" r:id="rId31"/>
    <p:sldId id="311" r:id="rId32"/>
    <p:sldId id="309" r:id="rId33"/>
    <p:sldId id="312" r:id="rId34"/>
    <p:sldId id="314" r:id="rId35"/>
    <p:sldId id="317" r:id="rId36"/>
    <p:sldId id="279" r:id="rId37"/>
    <p:sldId id="267" r:id="rId38"/>
    <p:sldId id="268" r:id="rId39"/>
    <p:sldId id="269" r:id="rId40"/>
    <p:sldId id="274" r:id="rId41"/>
    <p:sldId id="275" r:id="rId42"/>
    <p:sldId id="319" r:id="rId43"/>
    <p:sldId id="278" r:id="rId44"/>
    <p:sldId id="337" r:id="rId45"/>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4660"/>
  </p:normalViewPr>
  <p:slideViewPr>
    <p:cSldViewPr>
      <p:cViewPr>
        <p:scale>
          <a:sx n="70" d="100"/>
          <a:sy n="70" d="100"/>
        </p:scale>
        <p:origin x="-1086"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Research\GRB\2011_12&#30740;&#31350;&#20250;\amici_pris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Research\GRB\2011_12&#30740;&#31350;&#20250;\amici_pris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marker>
            <c:symbol val="none"/>
          </c:marker>
          <c:xVal>
            <c:numRef>
              <c:f>Sheet1!$H$107:$H$167</c:f>
              <c:numCache>
                <c:formatCode>General</c:formatCode>
                <c:ptCount val="61"/>
                <c:pt idx="0">
                  <c:v>3.00000000000002</c:v>
                </c:pt>
                <c:pt idx="1">
                  <c:v>2.9000000000000301</c:v>
                </c:pt>
                <c:pt idx="2">
                  <c:v>2.80000000000003</c:v>
                </c:pt>
                <c:pt idx="3">
                  <c:v>2.7000000000000299</c:v>
                </c:pt>
                <c:pt idx="4">
                  <c:v>2.6000000000000298</c:v>
                </c:pt>
                <c:pt idx="5">
                  <c:v>2.5000000000000302</c:v>
                </c:pt>
                <c:pt idx="6">
                  <c:v>2.4000000000000301</c:v>
                </c:pt>
                <c:pt idx="7">
                  <c:v>2.30000000000003</c:v>
                </c:pt>
                <c:pt idx="8">
                  <c:v>2.2000000000000299</c:v>
                </c:pt>
                <c:pt idx="9">
                  <c:v>2.1000000000000298</c:v>
                </c:pt>
                <c:pt idx="10">
                  <c:v>2.0000000000000302</c:v>
                </c:pt>
                <c:pt idx="11">
                  <c:v>1.9000000000000301</c:v>
                </c:pt>
                <c:pt idx="12">
                  <c:v>1.80000000000003</c:v>
                </c:pt>
                <c:pt idx="13">
                  <c:v>1.7000000000000299</c:v>
                </c:pt>
                <c:pt idx="14">
                  <c:v>1.6000000000000301</c:v>
                </c:pt>
                <c:pt idx="15">
                  <c:v>1.50000000000003</c:v>
                </c:pt>
                <c:pt idx="16">
                  <c:v>1.4000000000000301</c:v>
                </c:pt>
                <c:pt idx="17">
                  <c:v>1.30000000000003</c:v>
                </c:pt>
                <c:pt idx="18">
                  <c:v>1.2000000000000299</c:v>
                </c:pt>
                <c:pt idx="19">
                  <c:v>1.1000000000000301</c:v>
                </c:pt>
                <c:pt idx="20">
                  <c:v>1.00000000000003</c:v>
                </c:pt>
                <c:pt idx="21">
                  <c:v>0.900000000000031</c:v>
                </c:pt>
                <c:pt idx="22">
                  <c:v>0.80000000000002902</c:v>
                </c:pt>
                <c:pt idx="23">
                  <c:v>0.70000000000002904</c:v>
                </c:pt>
                <c:pt idx="24">
                  <c:v>0.60000000000002995</c:v>
                </c:pt>
                <c:pt idx="25">
                  <c:v>0.50000000000002998</c:v>
                </c:pt>
                <c:pt idx="26">
                  <c:v>0.400000000000031</c:v>
                </c:pt>
                <c:pt idx="27">
                  <c:v>0.30000000000002902</c:v>
                </c:pt>
                <c:pt idx="28">
                  <c:v>0.20000000000002899</c:v>
                </c:pt>
                <c:pt idx="29">
                  <c:v>0.100000000000041</c:v>
                </c:pt>
                <c:pt idx="30">
                  <c:v>0</c:v>
                </c:pt>
                <c:pt idx="31">
                  <c:v>-9.9999999999999603E-2</c:v>
                </c:pt>
                <c:pt idx="32">
                  <c:v>-0.19999999999999901</c:v>
                </c:pt>
                <c:pt idx="33">
                  <c:v>-0.30000000000000099</c:v>
                </c:pt>
                <c:pt idx="34">
                  <c:v>-0.4</c:v>
                </c:pt>
                <c:pt idx="35">
                  <c:v>-0.5</c:v>
                </c:pt>
                <c:pt idx="36">
                  <c:v>-0.6</c:v>
                </c:pt>
                <c:pt idx="37">
                  <c:v>-0.69999999999999896</c:v>
                </c:pt>
                <c:pt idx="38">
                  <c:v>-0.80000000000000104</c:v>
                </c:pt>
                <c:pt idx="39">
                  <c:v>-0.9</c:v>
                </c:pt>
                <c:pt idx="40">
                  <c:v>-1</c:v>
                </c:pt>
                <c:pt idx="41">
                  <c:v>-1.1000000000000001</c:v>
                </c:pt>
                <c:pt idx="42">
                  <c:v>-1.2</c:v>
                </c:pt>
                <c:pt idx="43">
                  <c:v>-1.3</c:v>
                </c:pt>
                <c:pt idx="44">
                  <c:v>-1.4</c:v>
                </c:pt>
                <c:pt idx="45">
                  <c:v>-1.5</c:v>
                </c:pt>
                <c:pt idx="46">
                  <c:v>-1.6</c:v>
                </c:pt>
                <c:pt idx="47">
                  <c:v>-1.7</c:v>
                </c:pt>
                <c:pt idx="48">
                  <c:v>-1.8</c:v>
                </c:pt>
                <c:pt idx="49">
                  <c:v>-1.9</c:v>
                </c:pt>
                <c:pt idx="50">
                  <c:v>-2</c:v>
                </c:pt>
                <c:pt idx="51">
                  <c:v>-2.1</c:v>
                </c:pt>
                <c:pt idx="52">
                  <c:v>-2.2000000000000002</c:v>
                </c:pt>
                <c:pt idx="53">
                  <c:v>-2.2999999999999998</c:v>
                </c:pt>
                <c:pt idx="54">
                  <c:v>-2.4</c:v>
                </c:pt>
                <c:pt idx="55">
                  <c:v>-2.5</c:v>
                </c:pt>
                <c:pt idx="56">
                  <c:v>-2.6</c:v>
                </c:pt>
                <c:pt idx="57">
                  <c:v>-2.7</c:v>
                </c:pt>
                <c:pt idx="58">
                  <c:v>-2.8</c:v>
                </c:pt>
                <c:pt idx="59">
                  <c:v>-2.9</c:v>
                </c:pt>
                <c:pt idx="60">
                  <c:v>-3</c:v>
                </c:pt>
              </c:numCache>
            </c:numRef>
          </c:xVal>
          <c:yVal>
            <c:numRef>
              <c:f>Sheet1!$I$107:$I$167</c:f>
              <c:numCache>
                <c:formatCode>General</c:formatCode>
                <c:ptCount val="61"/>
                <c:pt idx="0">
                  <c:v>-2.6663837600339488</c:v>
                </c:pt>
                <c:pt idx="1">
                  <c:v>-2.5745298096300751</c:v>
                </c:pt>
                <c:pt idx="2">
                  <c:v>-2.4828825200343805</c:v>
                </c:pt>
                <c:pt idx="3">
                  <c:v>-2.3914403947336988</c:v>
                </c:pt>
                <c:pt idx="4">
                  <c:v>-2.3002019456392868</c:v>
                </c:pt>
                <c:pt idx="5">
                  <c:v>-2.2091656930356742</c:v>
                </c:pt>
                <c:pt idx="6">
                  <c:v>-2.1183301655360087</c:v>
                </c:pt>
                <c:pt idx="7">
                  <c:v>-2.0276939000323031</c:v>
                </c:pt>
                <c:pt idx="8">
                  <c:v>-1.9372554416627212</c:v>
                </c:pt>
                <c:pt idx="9">
                  <c:v>-1.8470133437551528</c:v>
                </c:pt>
                <c:pt idx="10">
                  <c:v>-1.7569661677935742</c:v>
                </c:pt>
                <c:pt idx="11">
                  <c:v>-1.6671124833676654</c:v>
                </c:pt>
                <c:pt idx="12">
                  <c:v>-1.577450868135762</c:v>
                </c:pt>
                <c:pt idx="13">
                  <c:v>-1.4879799077773412</c:v>
                </c:pt>
                <c:pt idx="14">
                  <c:v>-1.3986981959569016</c:v>
                </c:pt>
                <c:pt idx="15">
                  <c:v>-1.3096043342821093</c:v>
                </c:pt>
                <c:pt idx="16">
                  <c:v>-1.2206969322582208</c:v>
                </c:pt>
                <c:pt idx="17">
                  <c:v>-1.1319746072564596</c:v>
                </c:pt>
                <c:pt idx="18">
                  <c:v>-1.0434359844642547</c:v>
                </c:pt>
                <c:pt idx="19">
                  <c:v>-0.9550796968550892</c:v>
                </c:pt>
                <c:pt idx="20">
                  <c:v>-0.86690438514494084</c:v>
                </c:pt>
                <c:pt idx="21">
                  <c:v>-0.7789086977558507</c:v>
                </c:pt>
                <c:pt idx="22">
                  <c:v>-0.69109129077844866</c:v>
                </c:pt>
                <c:pt idx="23">
                  <c:v>-0.60345082793160898</c:v>
                </c:pt>
                <c:pt idx="24">
                  <c:v>-0.51598598053303502</c:v>
                </c:pt>
                <c:pt idx="25">
                  <c:v>-0.42869542745217287</c:v>
                </c:pt>
                <c:pt idx="26">
                  <c:v>-0.34157785508374122</c:v>
                </c:pt>
                <c:pt idx="27">
                  <c:v>-0.25463195730982896</c:v>
                </c:pt>
                <c:pt idx="28">
                  <c:v>-0.16785643546158663</c:v>
                </c:pt>
                <c:pt idx="29">
                  <c:v>-8.1249998286284209E-2</c:v>
                </c:pt>
                <c:pt idx="30">
                  <c:v>5.1886380811929315E-3</c:v>
                </c:pt>
                <c:pt idx="31">
                  <c:v>9.1460750159215828E-2</c:v>
                </c:pt>
                <c:pt idx="32">
                  <c:v>0.17756760715048853</c:v>
                </c:pt>
                <c:pt idx="33">
                  <c:v>0.26351047097383656</c:v>
                </c:pt>
                <c:pt idx="34">
                  <c:v>0.34929059629241144</c:v>
                </c:pt>
                <c:pt idx="35">
                  <c:v>0.43490923055566594</c:v>
                </c:pt>
                <c:pt idx="36">
                  <c:v>0.52036761401888287</c:v>
                </c:pt>
                <c:pt idx="37">
                  <c:v>0.60566697978189055</c:v>
                </c:pt>
                <c:pt idx="38">
                  <c:v>0.69080855381892281</c:v>
                </c:pt>
                <c:pt idx="39">
                  <c:v>0.77579355500144753</c:v>
                </c:pt>
                <c:pt idx="40">
                  <c:v>0.86062319513761709</c:v>
                </c:pt>
                <c:pt idx="41">
                  <c:v>0.94529867899466935</c:v>
                </c:pt>
                <c:pt idx="42">
                  <c:v>1.0298212043292347</c:v>
                </c:pt>
                <c:pt idx="43">
                  <c:v>1.1141919619156258</c:v>
                </c:pt>
                <c:pt idx="44">
                  <c:v>1.1984121355734711</c:v>
                </c:pt>
                <c:pt idx="45">
                  <c:v>1.2824829021942221</c:v>
                </c:pt>
                <c:pt idx="46">
                  <c:v>1.3664054317702199</c:v>
                </c:pt>
                <c:pt idx="47">
                  <c:v>1.4501808874167859</c:v>
                </c:pt>
                <c:pt idx="48">
                  <c:v>1.5338104254031479</c:v>
                </c:pt>
                <c:pt idx="49">
                  <c:v>1.6172951951773193</c:v>
                </c:pt>
                <c:pt idx="50">
                  <c:v>1.70063633938486</c:v>
                </c:pt>
                <c:pt idx="51">
                  <c:v>1.7838349938977833</c:v>
                </c:pt>
                <c:pt idx="52">
                  <c:v>1.8668922878452523</c:v>
                </c:pt>
                <c:pt idx="53">
                  <c:v>1.9498093436248201</c:v>
                </c:pt>
                <c:pt idx="54">
                  <c:v>2.0325872769324982</c:v>
                </c:pt>
                <c:pt idx="55">
                  <c:v>2.115227196789117</c:v>
                </c:pt>
                <c:pt idx="56">
                  <c:v>2.1977302055539623</c:v>
                </c:pt>
                <c:pt idx="57">
                  <c:v>2.2800973989506641</c:v>
                </c:pt>
                <c:pt idx="58">
                  <c:v>2.3623298660946381</c:v>
                </c:pt>
                <c:pt idx="59">
                  <c:v>2.4444286895048641</c:v>
                </c:pt>
                <c:pt idx="60">
                  <c:v>2.52639494512559</c:v>
                </c:pt>
              </c:numCache>
            </c:numRef>
          </c:yVal>
          <c:smooth val="0"/>
        </c:ser>
        <c:dLbls>
          <c:showLegendKey val="0"/>
          <c:showVal val="0"/>
          <c:showCatName val="0"/>
          <c:showSerName val="0"/>
          <c:showPercent val="0"/>
          <c:showBubbleSize val="0"/>
        </c:dLbls>
        <c:axId val="84207872"/>
        <c:axId val="84371328"/>
      </c:scatterChart>
      <c:valAx>
        <c:axId val="84207872"/>
        <c:scaling>
          <c:orientation val="minMax"/>
        </c:scaling>
        <c:delete val="0"/>
        <c:axPos val="b"/>
        <c:majorGridlines/>
        <c:minorGridlines/>
        <c:title>
          <c:tx>
            <c:rich>
              <a:bodyPr/>
              <a:lstStyle/>
              <a:p>
                <a:pPr>
                  <a:defRPr/>
                </a:pPr>
                <a:r>
                  <a:rPr lang="ja-JP" altLang="en-US"/>
                  <a:t>プリズムへの入射角度</a:t>
                </a:r>
                <a:r>
                  <a:rPr lang="en-US" altLang="ja-JP"/>
                  <a:t>(deg)</a:t>
                </a:r>
              </a:p>
            </c:rich>
          </c:tx>
          <c:layout/>
          <c:overlay val="0"/>
        </c:title>
        <c:numFmt formatCode="General" sourceLinked="1"/>
        <c:majorTickMark val="out"/>
        <c:minorTickMark val="none"/>
        <c:tickLblPos val="nextTo"/>
        <c:crossAx val="84371328"/>
        <c:crossesAt val="-3"/>
        <c:crossBetween val="midCat"/>
      </c:valAx>
      <c:valAx>
        <c:axId val="84371328"/>
        <c:scaling>
          <c:orientation val="minMax"/>
        </c:scaling>
        <c:delete val="0"/>
        <c:axPos val="l"/>
        <c:majorGridlines/>
        <c:minorGridlines/>
        <c:title>
          <c:tx>
            <c:rich>
              <a:bodyPr/>
              <a:lstStyle/>
              <a:p>
                <a:pPr>
                  <a:defRPr/>
                </a:pPr>
                <a:r>
                  <a:rPr lang="ja-JP" altLang="en-US"/>
                  <a:t>検出器上での位置のズレ</a:t>
                </a:r>
                <a:r>
                  <a:rPr lang="en-US" altLang="ja-JP"/>
                  <a:t>(pix)</a:t>
                </a:r>
              </a:p>
            </c:rich>
          </c:tx>
          <c:layout/>
          <c:overlay val="0"/>
        </c:title>
        <c:numFmt formatCode="General" sourceLinked="1"/>
        <c:majorTickMark val="out"/>
        <c:minorTickMark val="none"/>
        <c:tickLblPos val="nextTo"/>
        <c:crossAx val="84207872"/>
        <c:crossesAt val="-4"/>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marker>
            <c:symbol val="none"/>
          </c:marker>
          <c:xVal>
            <c:numRef>
              <c:f>Sheet1!$L$107:$L$167</c:f>
              <c:numCache>
                <c:formatCode>General</c:formatCode>
                <c:ptCount val="61"/>
                <c:pt idx="0">
                  <c:v>3.00000000000002</c:v>
                </c:pt>
                <c:pt idx="1">
                  <c:v>2.9000000000000301</c:v>
                </c:pt>
                <c:pt idx="2">
                  <c:v>2.80000000000003</c:v>
                </c:pt>
                <c:pt idx="3">
                  <c:v>2.7000000000000299</c:v>
                </c:pt>
                <c:pt idx="4">
                  <c:v>2.6000000000000298</c:v>
                </c:pt>
                <c:pt idx="5">
                  <c:v>2.5000000000000302</c:v>
                </c:pt>
                <c:pt idx="6">
                  <c:v>2.4000000000000301</c:v>
                </c:pt>
                <c:pt idx="7">
                  <c:v>2.30000000000003</c:v>
                </c:pt>
                <c:pt idx="8">
                  <c:v>2.2000000000000299</c:v>
                </c:pt>
                <c:pt idx="9">
                  <c:v>2.1000000000000298</c:v>
                </c:pt>
                <c:pt idx="10">
                  <c:v>2.0000000000000302</c:v>
                </c:pt>
                <c:pt idx="11">
                  <c:v>1.9000000000000301</c:v>
                </c:pt>
                <c:pt idx="12">
                  <c:v>1.80000000000003</c:v>
                </c:pt>
                <c:pt idx="13">
                  <c:v>1.7000000000000299</c:v>
                </c:pt>
                <c:pt idx="14">
                  <c:v>1.6000000000000301</c:v>
                </c:pt>
                <c:pt idx="15">
                  <c:v>1.50000000000003</c:v>
                </c:pt>
                <c:pt idx="16">
                  <c:v>1.4000000000000301</c:v>
                </c:pt>
                <c:pt idx="17">
                  <c:v>1.30000000000003</c:v>
                </c:pt>
                <c:pt idx="18">
                  <c:v>1.2000000000000299</c:v>
                </c:pt>
                <c:pt idx="19">
                  <c:v>1.1000000000000301</c:v>
                </c:pt>
                <c:pt idx="20">
                  <c:v>1.00000000000003</c:v>
                </c:pt>
                <c:pt idx="21">
                  <c:v>0.900000000000031</c:v>
                </c:pt>
                <c:pt idx="22">
                  <c:v>0.80000000000002902</c:v>
                </c:pt>
                <c:pt idx="23">
                  <c:v>0.70000000000002904</c:v>
                </c:pt>
                <c:pt idx="24">
                  <c:v>0.60000000000002995</c:v>
                </c:pt>
                <c:pt idx="25">
                  <c:v>0.50000000000002998</c:v>
                </c:pt>
                <c:pt idx="26">
                  <c:v>0.400000000000031</c:v>
                </c:pt>
                <c:pt idx="27">
                  <c:v>0.30000000000002902</c:v>
                </c:pt>
                <c:pt idx="28">
                  <c:v>0.20000000000002899</c:v>
                </c:pt>
                <c:pt idx="29">
                  <c:v>0.100000000000041</c:v>
                </c:pt>
                <c:pt idx="30">
                  <c:v>0</c:v>
                </c:pt>
                <c:pt idx="31">
                  <c:v>-9.9999999999999603E-2</c:v>
                </c:pt>
                <c:pt idx="32">
                  <c:v>-0.19999999999999901</c:v>
                </c:pt>
                <c:pt idx="33">
                  <c:v>-0.30000000000000099</c:v>
                </c:pt>
                <c:pt idx="34">
                  <c:v>-0.4</c:v>
                </c:pt>
                <c:pt idx="35">
                  <c:v>-0.5</c:v>
                </c:pt>
                <c:pt idx="36">
                  <c:v>-0.6</c:v>
                </c:pt>
                <c:pt idx="37">
                  <c:v>-0.69999999999999896</c:v>
                </c:pt>
                <c:pt idx="38">
                  <c:v>-0.80000000000000104</c:v>
                </c:pt>
                <c:pt idx="39">
                  <c:v>-0.9</c:v>
                </c:pt>
                <c:pt idx="40">
                  <c:v>-1</c:v>
                </c:pt>
                <c:pt idx="41">
                  <c:v>-1.1000000000000001</c:v>
                </c:pt>
                <c:pt idx="42">
                  <c:v>-1.2</c:v>
                </c:pt>
                <c:pt idx="43">
                  <c:v>-1.3</c:v>
                </c:pt>
                <c:pt idx="44">
                  <c:v>-1.4</c:v>
                </c:pt>
                <c:pt idx="45">
                  <c:v>-1.5</c:v>
                </c:pt>
                <c:pt idx="46">
                  <c:v>-1.6</c:v>
                </c:pt>
                <c:pt idx="47">
                  <c:v>-1.7</c:v>
                </c:pt>
                <c:pt idx="48">
                  <c:v>-1.8</c:v>
                </c:pt>
                <c:pt idx="49">
                  <c:v>-1.9</c:v>
                </c:pt>
                <c:pt idx="50">
                  <c:v>-2</c:v>
                </c:pt>
                <c:pt idx="51">
                  <c:v>-2.1</c:v>
                </c:pt>
                <c:pt idx="52">
                  <c:v>-2.2000000000000002</c:v>
                </c:pt>
                <c:pt idx="53">
                  <c:v>-2.2999999999999998</c:v>
                </c:pt>
                <c:pt idx="54">
                  <c:v>-2.4</c:v>
                </c:pt>
                <c:pt idx="55">
                  <c:v>-2.5</c:v>
                </c:pt>
                <c:pt idx="56">
                  <c:v>-2.6</c:v>
                </c:pt>
                <c:pt idx="57">
                  <c:v>-2.7</c:v>
                </c:pt>
                <c:pt idx="58">
                  <c:v>-2.8</c:v>
                </c:pt>
                <c:pt idx="59">
                  <c:v>-2.9</c:v>
                </c:pt>
                <c:pt idx="60">
                  <c:v>-3</c:v>
                </c:pt>
              </c:numCache>
            </c:numRef>
          </c:xVal>
          <c:yVal>
            <c:numRef>
              <c:f>Sheet1!$M$107:$M$167</c:f>
              <c:numCache>
                <c:formatCode>General</c:formatCode>
                <c:ptCount val="61"/>
                <c:pt idx="0">
                  <c:v>44.485227477976785</c:v>
                </c:pt>
                <c:pt idx="1">
                  <c:v>44.491162085777525</c:v>
                </c:pt>
                <c:pt idx="2">
                  <c:v>44.497309817069898</c:v>
                </c:pt>
                <c:pt idx="3">
                  <c:v>44.503670778123364</c:v>
                </c:pt>
                <c:pt idx="4">
                  <c:v>44.51024507892707</c:v>
                </c:pt>
                <c:pt idx="5">
                  <c:v>44.517032833196943</c:v>
                </c:pt>
                <c:pt idx="6">
                  <c:v>44.524034158365176</c:v>
                </c:pt>
                <c:pt idx="7">
                  <c:v>44.531249175602085</c:v>
                </c:pt>
                <c:pt idx="8">
                  <c:v>44.538678009811278</c:v>
                </c:pt>
                <c:pt idx="9">
                  <c:v>44.546320789637434</c:v>
                </c:pt>
                <c:pt idx="10">
                  <c:v>44.554177647460627</c:v>
                </c:pt>
                <c:pt idx="11">
                  <c:v>44.562248719413184</c:v>
                </c:pt>
                <c:pt idx="12">
                  <c:v>44.57053414538084</c:v>
                </c:pt>
                <c:pt idx="13">
                  <c:v>44.579034069005004</c:v>
                </c:pt>
                <c:pt idx="14">
                  <c:v>44.58774863768511</c:v>
                </c:pt>
                <c:pt idx="15">
                  <c:v>44.596678002593201</c:v>
                </c:pt>
                <c:pt idx="16">
                  <c:v>44.605822318667094</c:v>
                </c:pt>
                <c:pt idx="17">
                  <c:v>44.615181744629012</c:v>
                </c:pt>
                <c:pt idx="18">
                  <c:v>44.624756442975929</c:v>
                </c:pt>
                <c:pt idx="19">
                  <c:v>44.634546579998876</c:v>
                </c:pt>
                <c:pt idx="20">
                  <c:v>44.644552325778932</c:v>
                </c:pt>
                <c:pt idx="21">
                  <c:v>44.654773854197146</c:v>
                </c:pt>
                <c:pt idx="22">
                  <c:v>44.665211342943529</c:v>
                </c:pt>
                <c:pt idx="23">
                  <c:v>44.67586497351089</c:v>
                </c:pt>
                <c:pt idx="24">
                  <c:v>44.686734931220862</c:v>
                </c:pt>
                <c:pt idx="25">
                  <c:v>44.697821405212515</c:v>
                </c:pt>
                <c:pt idx="26">
                  <c:v>44.709124588454848</c:v>
                </c:pt>
                <c:pt idx="27">
                  <c:v>44.720644677758585</c:v>
                </c:pt>
                <c:pt idx="28">
                  <c:v>44.732381873772866</c:v>
                </c:pt>
                <c:pt idx="29">
                  <c:v>44.744336380999826</c:v>
                </c:pt>
                <c:pt idx="30">
                  <c:v>44.756508407801995</c:v>
                </c:pt>
                <c:pt idx="31">
                  <c:v>44.768898166402948</c:v>
                </c:pt>
                <c:pt idx="32">
                  <c:v>44.781505872900873</c:v>
                </c:pt>
                <c:pt idx="33">
                  <c:v>44.794331747268508</c:v>
                </c:pt>
                <c:pt idx="34">
                  <c:v>44.807376013372689</c:v>
                </c:pt>
                <c:pt idx="35">
                  <c:v>44.820638898971971</c:v>
                </c:pt>
                <c:pt idx="36">
                  <c:v>44.834120635725945</c:v>
                </c:pt>
                <c:pt idx="37">
                  <c:v>44.8478214592078</c:v>
                </c:pt>
                <c:pt idx="38">
                  <c:v>44.861741608908225</c:v>
                </c:pt>
                <c:pt idx="39">
                  <c:v>44.875881328240489</c:v>
                </c:pt>
                <c:pt idx="40">
                  <c:v>44.890240864565079</c:v>
                </c:pt>
                <c:pt idx="41">
                  <c:v>44.904820469169294</c:v>
                </c:pt>
                <c:pt idx="42">
                  <c:v>44.919620397307654</c:v>
                </c:pt>
                <c:pt idx="43">
                  <c:v>44.934640908194275</c:v>
                </c:pt>
                <c:pt idx="44">
                  <c:v>44.949882265001911</c:v>
                </c:pt>
                <c:pt idx="45">
                  <c:v>44.965344734899183</c:v>
                </c:pt>
                <c:pt idx="46">
                  <c:v>44.981028589026302</c:v>
                </c:pt>
                <c:pt idx="47">
                  <c:v>44.996934102537494</c:v>
                </c:pt>
                <c:pt idx="48">
                  <c:v>45.013061554587154</c:v>
                </c:pt>
                <c:pt idx="49">
                  <c:v>45.029411228345552</c:v>
                </c:pt>
                <c:pt idx="50">
                  <c:v>45.045983411010809</c:v>
                </c:pt>
                <c:pt idx="51">
                  <c:v>45.062778393822676</c:v>
                </c:pt>
                <c:pt idx="52">
                  <c:v>45.079796472060131</c:v>
                </c:pt>
                <c:pt idx="53">
                  <c:v>45.097037945068848</c:v>
                </c:pt>
                <c:pt idx="54">
                  <c:v>45.114503116257261</c:v>
                </c:pt>
                <c:pt idx="55">
                  <c:v>45.132192293113285</c:v>
                </c:pt>
                <c:pt idx="56">
                  <c:v>45.150105787212631</c:v>
                </c:pt>
                <c:pt idx="57">
                  <c:v>45.168243914230089</c:v>
                </c:pt>
                <c:pt idx="58">
                  <c:v>45.186606993955508</c:v>
                </c:pt>
                <c:pt idx="59">
                  <c:v>45.205195350298254</c:v>
                </c:pt>
                <c:pt idx="60">
                  <c:v>45.224009311304172</c:v>
                </c:pt>
              </c:numCache>
            </c:numRef>
          </c:yVal>
          <c:smooth val="0"/>
        </c:ser>
        <c:dLbls>
          <c:showLegendKey val="0"/>
          <c:showVal val="0"/>
          <c:showCatName val="0"/>
          <c:showSerName val="0"/>
          <c:showPercent val="0"/>
          <c:showBubbleSize val="0"/>
        </c:dLbls>
        <c:axId val="93358720"/>
        <c:axId val="94451200"/>
      </c:scatterChart>
      <c:valAx>
        <c:axId val="93358720"/>
        <c:scaling>
          <c:orientation val="minMax"/>
        </c:scaling>
        <c:delete val="0"/>
        <c:axPos val="b"/>
        <c:majorGridlines/>
        <c:minorGridlines/>
        <c:title>
          <c:tx>
            <c:rich>
              <a:bodyPr/>
              <a:lstStyle/>
              <a:p>
                <a:pPr>
                  <a:defRPr/>
                </a:pPr>
                <a:r>
                  <a:rPr lang="ja-JP" altLang="en-US"/>
                  <a:t>プリズムへの入射角度</a:t>
                </a:r>
                <a:r>
                  <a:rPr lang="en-US" altLang="ja-JP"/>
                  <a:t>(deg)</a:t>
                </a:r>
              </a:p>
            </c:rich>
          </c:tx>
          <c:layout/>
          <c:overlay val="0"/>
        </c:title>
        <c:numFmt formatCode="General" sourceLinked="1"/>
        <c:majorTickMark val="out"/>
        <c:minorTickMark val="none"/>
        <c:tickLblPos val="nextTo"/>
        <c:crossAx val="94451200"/>
        <c:crosses val="autoZero"/>
        <c:crossBetween val="midCat"/>
      </c:valAx>
      <c:valAx>
        <c:axId val="94451200"/>
        <c:scaling>
          <c:orientation val="minMax"/>
        </c:scaling>
        <c:delete val="0"/>
        <c:axPos val="l"/>
        <c:majorGridlines/>
        <c:minorGridlines/>
        <c:title>
          <c:tx>
            <c:rich>
              <a:bodyPr/>
              <a:lstStyle/>
              <a:p>
                <a:pPr>
                  <a:defRPr/>
                </a:pPr>
                <a:r>
                  <a:rPr lang="ja-JP" altLang="en-US"/>
                  <a:t>検出器上のスペクトルの長さ</a:t>
                </a:r>
                <a:r>
                  <a:rPr lang="en-US" altLang="ja-JP"/>
                  <a:t>(pix)</a:t>
                </a:r>
                <a:endParaRPr lang="ja-JP" altLang="en-US"/>
              </a:p>
            </c:rich>
          </c:tx>
          <c:layout/>
          <c:overlay val="0"/>
        </c:title>
        <c:numFmt formatCode="General" sourceLinked="1"/>
        <c:majorTickMark val="out"/>
        <c:minorTickMark val="none"/>
        <c:tickLblPos val="nextTo"/>
        <c:crossAx val="93358720"/>
        <c:crossesAt val="-4"/>
        <c:crossBetween val="midCat"/>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635C798-866F-4815-9CE5-FA53C4467B6D}" type="datetimeFigureOut">
              <a:rPr kumimoji="1" lang="ja-JP" altLang="en-US" smtClean="0"/>
              <a:pPr/>
              <a:t>2011/12/7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2869CC6-E78B-46EE-BAF4-9DB196D7E425}"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5C798-866F-4815-9CE5-FA53C4467B6D}" type="datetimeFigureOut">
              <a:rPr kumimoji="1" lang="ja-JP" altLang="en-US" smtClean="0"/>
              <a:pPr/>
              <a:t>2011/12/7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69CC6-E78B-46EE-BAF4-9DB196D7E425}"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maru.bonyari.jp/texclip/&amp;=acrsin(sin/theta_%7bin%7d/n_/alpha)/%0a/theta_2&amp;=/alpha-/theta_1'%20/%0a/theta_2'&amp;=acrsin(n_/alpha%20sin/theta_2/n_/beta)%20/%0a/theta_3&amp;=/beta-/theta_2'%20/%0a/theta_3'&amp;=acrsin(n_/beta%20sin/theta_3)%20/%0a/theta_%7bout%7d&amp;=/theta_3" TargetMode="External"/><Relationship Id="rId7" Type="http://schemas.openxmlformats.org/officeDocument/2006/relationships/hyperlink" Target="http://maru.bonyari.jp/texclip/texclip.php?s=\begin%7balign*%7d%0a\Delta\theta=\frac%7b1%7d%7bn_\beta-1%7d\left\%7b(n_\beta-1)\Delta%20n_\alpha-(n_\alpha-1)\Delta%20n_\beta%20\right\%7d\alpha%0a\end%7balign*%7d" TargetMode="External"/><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maru.bonyari.jp/texclip/texclip.php?s=\begin%7balign*%7d%0a\frac%7b\alpha%7d%7b\beta%7d=\frac%7bn_\beta-1%7d%7bn_\alpha-1%7d%0a\end%7balign*%7d"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2130425"/>
            <a:ext cx="8136904" cy="1470025"/>
          </a:xfrm>
        </p:spPr>
        <p:txBody>
          <a:bodyPr>
            <a:noAutofit/>
          </a:bodyPr>
          <a:lstStyle/>
          <a:p>
            <a:r>
              <a:rPr lang="en-US" altLang="ja-JP" sz="4000" dirty="0" smtClean="0"/>
              <a:t>45cm</a:t>
            </a:r>
            <a:r>
              <a:rPr lang="ja-JP" altLang="en-US" sz="4000" dirty="0" smtClean="0"/>
              <a:t>宇宙赤外線望遠鏡による</a:t>
            </a:r>
            <a:r>
              <a:rPr lang="en-US" altLang="ja-JP" sz="4000" dirty="0" smtClean="0"/>
              <a:t>GRB</a:t>
            </a:r>
            <a:r>
              <a:rPr lang="ja-JP" altLang="en-US" sz="4000" dirty="0" smtClean="0"/>
              <a:t>の</a:t>
            </a:r>
            <a:r>
              <a:rPr lang="en-US" altLang="ja-JP" sz="4000" dirty="0" smtClean="0"/>
              <a:t>z</a:t>
            </a:r>
            <a:r>
              <a:rPr lang="ja-JP" altLang="en-US" sz="4000" dirty="0" smtClean="0"/>
              <a:t>決定と南極</a:t>
            </a:r>
            <a:r>
              <a:rPr lang="en-US" altLang="ja-JP" sz="4000" dirty="0" smtClean="0"/>
              <a:t>2m</a:t>
            </a:r>
            <a:r>
              <a:rPr lang="ja-JP" altLang="en-US" sz="4000" dirty="0" smtClean="0"/>
              <a:t>赤外線望遠鏡によるフォローアップ観測</a:t>
            </a:r>
            <a:endParaRPr kumimoji="1" lang="ja-JP" altLang="en-US" dirty="0"/>
          </a:p>
        </p:txBody>
      </p:sp>
      <p:sp>
        <p:nvSpPr>
          <p:cNvPr id="3" name="サブタイトル 2"/>
          <p:cNvSpPr>
            <a:spLocks noGrp="1"/>
          </p:cNvSpPr>
          <p:nvPr>
            <p:ph type="subTitle" idx="1"/>
          </p:nvPr>
        </p:nvSpPr>
        <p:spPr/>
        <p:txBody>
          <a:bodyPr>
            <a:normAutofit/>
          </a:bodyPr>
          <a:lstStyle/>
          <a:p>
            <a:endParaRPr lang="en-US" altLang="ja-JP" sz="2400" dirty="0" smtClean="0">
              <a:solidFill>
                <a:schemeClr val="tx1">
                  <a:lumMod val="75000"/>
                  <a:lumOff val="25000"/>
                </a:schemeClr>
              </a:solidFill>
            </a:endParaRPr>
          </a:p>
          <a:p>
            <a:r>
              <a:rPr lang="ja-JP" altLang="en-US" sz="2400" dirty="0" smtClean="0">
                <a:solidFill>
                  <a:schemeClr val="tx1">
                    <a:lumMod val="75000"/>
                    <a:lumOff val="25000"/>
                  </a:schemeClr>
                </a:solidFill>
              </a:rPr>
              <a:t>沖田博文　</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東北大学</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国立極地研究所</a:t>
            </a:r>
            <a:r>
              <a:rPr lang="en-US" altLang="ja-JP" sz="2400" dirty="0" smtClean="0">
                <a:solidFill>
                  <a:schemeClr val="tx1">
                    <a:lumMod val="75000"/>
                    <a:lumOff val="25000"/>
                  </a:schemeClr>
                </a:solidFill>
              </a:rPr>
              <a:t>)</a:t>
            </a: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52</a:t>
            </a:r>
            <a:r>
              <a:rPr lang="ja-JP" altLang="en-US" sz="1600" dirty="0" smtClean="0">
                <a:solidFill>
                  <a:schemeClr val="tx1">
                    <a:lumMod val="75000"/>
                    <a:lumOff val="25000"/>
                  </a:schemeClr>
                </a:solidFill>
              </a:rPr>
              <a:t>次日本南極地域観測隊夏隊同行者</a:t>
            </a:r>
            <a:endParaRPr lang="en-US" altLang="ja-JP" sz="1600" dirty="0" smtClean="0">
              <a:solidFill>
                <a:schemeClr val="tx1">
                  <a:lumMod val="75000"/>
                  <a:lumOff val="25000"/>
                </a:schemeClr>
              </a:solidFill>
            </a:endParaRP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54</a:t>
            </a:r>
            <a:r>
              <a:rPr lang="ja-JP" altLang="en-US" sz="1600" dirty="0" smtClean="0">
                <a:solidFill>
                  <a:schemeClr val="tx1">
                    <a:lumMod val="75000"/>
                    <a:lumOff val="25000"/>
                  </a:schemeClr>
                </a:solidFill>
              </a:rPr>
              <a:t>次日本南極地域観測隊夏隊</a:t>
            </a:r>
            <a:r>
              <a:rPr lang="en-US" altLang="ja-JP" sz="1600" dirty="0" smtClean="0">
                <a:solidFill>
                  <a:schemeClr val="tx1">
                    <a:lumMod val="75000"/>
                    <a:lumOff val="25000"/>
                  </a:schemeClr>
                </a:solidFill>
              </a:rPr>
              <a:t>(</a:t>
            </a:r>
            <a:r>
              <a:rPr lang="ja-JP" altLang="en-US" sz="1600" dirty="0" smtClean="0">
                <a:solidFill>
                  <a:schemeClr val="tx1">
                    <a:lumMod val="75000"/>
                    <a:lumOff val="25000"/>
                  </a:schemeClr>
                </a:solidFill>
              </a:rPr>
              <a:t>候補</a:t>
            </a:r>
            <a:r>
              <a:rPr lang="en-US" altLang="ja-JP" sz="1600" dirty="0" smtClean="0">
                <a:solidFill>
                  <a:schemeClr val="tx1">
                    <a:lumMod val="75000"/>
                    <a:lumOff val="25000"/>
                  </a:schemeClr>
                </a:solidFill>
              </a:rPr>
              <a:t>)</a:t>
            </a:r>
          </a:p>
          <a:p>
            <a:endParaRPr lang="en-US" altLang="ja-JP" sz="2400" b="1" dirty="0" smtClean="0">
              <a:solidFill>
                <a:schemeClr val="tx1">
                  <a:lumMod val="75000"/>
                  <a:lumOff val="25000"/>
                </a:schemeClr>
              </a:solidFill>
            </a:endParaRPr>
          </a:p>
        </p:txBody>
      </p:sp>
      <p:sp>
        <p:nvSpPr>
          <p:cNvPr id="4" name="テキスト ボックス 3"/>
          <p:cNvSpPr txBox="1"/>
          <p:nvPr/>
        </p:nvSpPr>
        <p:spPr>
          <a:xfrm>
            <a:off x="0" y="0"/>
            <a:ext cx="4443845" cy="276999"/>
          </a:xfrm>
          <a:prstGeom prst="rect">
            <a:avLst/>
          </a:prstGeom>
          <a:noFill/>
        </p:spPr>
        <p:txBody>
          <a:bodyPr wrap="none" rtlCol="0">
            <a:spAutoFit/>
          </a:bodyPr>
          <a:lstStyle/>
          <a:p>
            <a:r>
              <a:rPr kumimoji="1" lang="en-US" altLang="ja-JP" sz="1200" dirty="0" smtClean="0"/>
              <a:t>2011</a:t>
            </a:r>
            <a:r>
              <a:rPr kumimoji="1" lang="ja-JP" altLang="en-US" sz="1200" dirty="0" smtClean="0"/>
              <a:t>年</a:t>
            </a:r>
            <a:r>
              <a:rPr lang="en-US" altLang="ja-JP" sz="1200" dirty="0" smtClean="0"/>
              <a:t>12</a:t>
            </a:r>
            <a:r>
              <a:rPr kumimoji="1" lang="ja-JP" altLang="en-US" sz="1200" dirty="0" smtClean="0"/>
              <a:t>月</a:t>
            </a:r>
            <a:r>
              <a:rPr lang="en-US" altLang="ja-JP" sz="1200" dirty="0"/>
              <a:t>7</a:t>
            </a:r>
            <a:r>
              <a:rPr kumimoji="1" lang="ja-JP" altLang="en-US" sz="1200" dirty="0" smtClean="0"/>
              <a:t>日　</a:t>
            </a:r>
            <a:r>
              <a:rPr lang="ja-JP" altLang="en-US" sz="1200" b="1" dirty="0" smtClean="0"/>
              <a:t> </a:t>
            </a:r>
            <a:r>
              <a:rPr lang="ja-JP" altLang="en-US" sz="1200" dirty="0" smtClean="0">
                <a:latin typeface="+mj-lt"/>
              </a:rPr>
              <a:t>ガンマ線バースト</a:t>
            </a:r>
            <a:r>
              <a:rPr lang="ja-JP" altLang="en-US" sz="1200" dirty="0">
                <a:latin typeface="+mj-lt"/>
              </a:rPr>
              <a:t>将来衛星検討</a:t>
            </a:r>
            <a:r>
              <a:rPr lang="ja-JP" altLang="en-US" sz="1200" dirty="0" smtClean="0">
                <a:latin typeface="+mj-lt"/>
              </a:rPr>
              <a:t>会議</a:t>
            </a:r>
            <a:r>
              <a:rPr lang="ja-JP" altLang="en-US" sz="1200" dirty="0" smtClean="0"/>
              <a:t>＠東京大学</a:t>
            </a:r>
            <a:endParaRPr kumimoji="1" lang="ja-JP" alt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a:t>
            </a:r>
            <a:r>
              <a:rPr lang="ja-JP" altLang="en-US" sz="3600" dirty="0" smtClean="0">
                <a:latin typeface="+mn-ea"/>
              </a:rPr>
              <a:t>将来の</a:t>
            </a:r>
            <a:r>
              <a:rPr lang="en-US" altLang="ja-JP" sz="3600" dirty="0" smtClean="0">
                <a:latin typeface="+mn-ea"/>
              </a:rPr>
              <a:t>2m</a:t>
            </a:r>
            <a:r>
              <a:rPr lang="ja-JP" altLang="en-US" sz="3600" dirty="0" smtClean="0">
                <a:latin typeface="+mn-ea"/>
              </a:rPr>
              <a:t>望遠鏡計画</a:t>
            </a:r>
            <a:endParaRPr lang="en-US" altLang="ja-JP" sz="3600" dirty="0" smtClean="0">
              <a:latin typeface="+mn-ea"/>
            </a:endParaRPr>
          </a:p>
        </p:txBody>
      </p:sp>
      <p:sp>
        <p:nvSpPr>
          <p:cNvPr id="3" name="テキスト ボックス 2"/>
          <p:cNvSpPr txBox="1"/>
          <p:nvPr/>
        </p:nvSpPr>
        <p:spPr>
          <a:xfrm>
            <a:off x="579040" y="1777998"/>
            <a:ext cx="8169424" cy="369332"/>
          </a:xfrm>
          <a:prstGeom prst="rect">
            <a:avLst/>
          </a:prstGeom>
          <a:noFill/>
        </p:spPr>
        <p:txBody>
          <a:bodyPr wrap="square" rtlCol="0">
            <a:spAutoFit/>
          </a:bodyPr>
          <a:lstStyle/>
          <a:p>
            <a:r>
              <a:rPr lang="ja-JP" altLang="en-US" dirty="0" smtClean="0"/>
              <a:t>南極の極低温環境から・・・</a:t>
            </a:r>
            <a:endParaRPr lang="en-US" altLang="ja-JP" dirty="0" smtClean="0"/>
          </a:p>
        </p:txBody>
      </p:sp>
      <p:sp>
        <p:nvSpPr>
          <p:cNvPr id="4" name="テキスト ボックス 3"/>
          <p:cNvSpPr txBox="1"/>
          <p:nvPr/>
        </p:nvSpPr>
        <p:spPr>
          <a:xfrm>
            <a:off x="5390571" y="5373216"/>
            <a:ext cx="3047629" cy="461665"/>
          </a:xfrm>
          <a:prstGeom prst="rect">
            <a:avLst/>
          </a:prstGeom>
          <a:noFill/>
          <a:ln>
            <a:solidFill>
              <a:schemeClr val="tx1"/>
            </a:solidFill>
          </a:ln>
        </p:spPr>
        <p:txBody>
          <a:bodyPr wrap="none" rtlCol="0">
            <a:spAutoFit/>
          </a:bodyPr>
          <a:lstStyle/>
          <a:p>
            <a:r>
              <a:rPr kumimoji="1" lang="ja-JP" altLang="en-US" sz="2400" dirty="0" smtClean="0"/>
              <a:t>南極</a:t>
            </a:r>
            <a:r>
              <a:rPr kumimoji="1" lang="en-US" altLang="ja-JP" sz="2400" dirty="0" smtClean="0"/>
              <a:t>2m</a:t>
            </a:r>
            <a:r>
              <a:rPr kumimoji="1" lang="ja-JP" altLang="en-US" sz="2400" dirty="0" smtClean="0"/>
              <a:t>赤外線望遠鏡</a:t>
            </a:r>
            <a:endParaRPr kumimoji="1" lang="ja-JP" altLang="en-US" sz="2400" dirty="0"/>
          </a:p>
        </p:txBody>
      </p:sp>
      <p:pic>
        <p:nvPicPr>
          <p:cNvPr id="1026" name="Picture 2" descr="http://www.naoj.org/Introduction/img/telescope_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681" y="1951529"/>
            <a:ext cx="1947783"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176764" y="4543817"/>
            <a:ext cx="1231427" cy="469359"/>
          </a:xfrm>
          <a:prstGeom prst="rect">
            <a:avLst/>
          </a:prstGeom>
          <a:noFill/>
        </p:spPr>
        <p:txBody>
          <a:bodyPr wrap="none" rtlCol="0">
            <a:spAutoFit/>
          </a:bodyPr>
          <a:lstStyle/>
          <a:p>
            <a:pPr algn="r"/>
            <a:r>
              <a:rPr lang="ja-JP" altLang="en-US" sz="1400" dirty="0"/>
              <a:t>すばる</a:t>
            </a:r>
            <a:r>
              <a:rPr lang="ja-JP" altLang="en-US" sz="1400" dirty="0" smtClean="0"/>
              <a:t>望遠鏡</a:t>
            </a:r>
            <a:endParaRPr lang="en-US" altLang="ja-JP" sz="1400" dirty="0" smtClean="0"/>
          </a:p>
          <a:p>
            <a:pPr algn="r"/>
            <a:r>
              <a:rPr lang="en-US" altLang="ja-JP" sz="1050" dirty="0" smtClean="0"/>
              <a:t>(c)</a:t>
            </a:r>
            <a:r>
              <a:rPr lang="ja-JP" altLang="en-US" sz="1050" dirty="0" smtClean="0"/>
              <a:t>国立天文台</a:t>
            </a:r>
            <a:endParaRPr kumimoji="1" lang="ja-JP" altLang="en-US" sz="1050" dirty="0"/>
          </a:p>
        </p:txBody>
      </p:sp>
      <p:sp>
        <p:nvSpPr>
          <p:cNvPr id="13" name="正方形/長方形 12"/>
          <p:cNvSpPr/>
          <p:nvPr/>
        </p:nvSpPr>
        <p:spPr>
          <a:xfrm>
            <a:off x="1236642" y="2206605"/>
            <a:ext cx="4643844" cy="646331"/>
          </a:xfrm>
          <a:prstGeom prst="rect">
            <a:avLst/>
          </a:prstGeom>
          <a:ln>
            <a:noFill/>
          </a:ln>
        </p:spPr>
        <p:txBody>
          <a:bodyPr wrap="square">
            <a:spAutoFit/>
          </a:bodyPr>
          <a:lstStyle/>
          <a:p>
            <a:pPr algn="just"/>
            <a:r>
              <a:rPr lang="ja-JP" altLang="en-US" dirty="0" smtClean="0">
                <a:solidFill>
                  <a:srgbClr val="FF0000"/>
                </a:solidFill>
              </a:rPr>
              <a:t>口径</a:t>
            </a:r>
            <a:r>
              <a:rPr lang="en-US" altLang="ja-JP" dirty="0" smtClean="0">
                <a:solidFill>
                  <a:srgbClr val="FF0000"/>
                </a:solidFill>
              </a:rPr>
              <a:t>2m</a:t>
            </a:r>
            <a:r>
              <a:rPr lang="ja-JP" altLang="en-US" dirty="0" smtClean="0">
                <a:solidFill>
                  <a:srgbClr val="FF0000"/>
                </a:solidFill>
              </a:rPr>
              <a:t>の望遠鏡</a:t>
            </a:r>
            <a:r>
              <a:rPr lang="ja-JP" altLang="en-US" dirty="0" smtClean="0"/>
              <a:t>で近赤外線～中間赤外線で「すばる望遠鏡」と同等の検出限界を達成可能</a:t>
            </a:r>
          </a:p>
        </p:txBody>
      </p:sp>
      <p:pic>
        <p:nvPicPr>
          <p:cNvPr id="18" name="Picture 8" descr="http://www.yaotomi.co.jp/blog/used/1004-001.jpg"/>
          <p:cNvPicPr>
            <a:picLocks noChangeAspect="1" noChangeArrowheads="1"/>
          </p:cNvPicPr>
          <p:nvPr/>
        </p:nvPicPr>
        <p:blipFill>
          <a:blip r:embed="rId3" cstate="print"/>
          <a:srcRect l="7338" r="7476"/>
          <a:stretch>
            <a:fillRect/>
          </a:stretch>
        </p:blipFill>
        <p:spPr bwMode="auto">
          <a:xfrm>
            <a:off x="4816203" y="3322447"/>
            <a:ext cx="1051941" cy="827370"/>
          </a:xfrm>
          <a:prstGeom prst="rect">
            <a:avLst/>
          </a:prstGeom>
          <a:ln>
            <a:noFill/>
          </a:ln>
          <a:effectLst/>
        </p:spPr>
      </p:pic>
      <p:sp>
        <p:nvSpPr>
          <p:cNvPr id="19" name="正方形/長方形 18"/>
          <p:cNvSpPr/>
          <p:nvPr/>
        </p:nvSpPr>
        <p:spPr>
          <a:xfrm>
            <a:off x="4772525" y="4183777"/>
            <a:ext cx="1167627" cy="469359"/>
          </a:xfrm>
          <a:prstGeom prst="rect">
            <a:avLst/>
          </a:prstGeom>
        </p:spPr>
        <p:txBody>
          <a:bodyPr wrap="none">
            <a:spAutoFit/>
          </a:bodyPr>
          <a:lstStyle/>
          <a:p>
            <a:pPr algn="r"/>
            <a:r>
              <a:rPr lang="ja-JP" altLang="en-US" sz="1200" dirty="0" err="1" smtClean="0"/>
              <a:t>なゆた</a:t>
            </a:r>
            <a:r>
              <a:rPr lang="ja-JP" altLang="en-US" sz="1400" dirty="0" smtClean="0"/>
              <a:t>望遠鏡</a:t>
            </a:r>
            <a:endParaRPr lang="en-US" altLang="ja-JP" sz="800" dirty="0"/>
          </a:p>
          <a:p>
            <a:pPr algn="r"/>
            <a:r>
              <a:rPr lang="en-US" altLang="ja-JP" sz="1000" dirty="0" smtClean="0"/>
              <a:t>©</a:t>
            </a:r>
            <a:r>
              <a:rPr lang="ja-JP" altLang="en-US" sz="1050" dirty="0" smtClean="0"/>
              <a:t>西播磨天</a:t>
            </a:r>
            <a:r>
              <a:rPr lang="ja-JP" altLang="en-US" sz="1000" dirty="0" smtClean="0"/>
              <a:t>文台</a:t>
            </a:r>
            <a:endParaRPr lang="ja-JP" altLang="en-US" sz="1000" dirty="0"/>
          </a:p>
        </p:txBody>
      </p:sp>
      <p:sp>
        <p:nvSpPr>
          <p:cNvPr id="20" name="正方形/長方形 19"/>
          <p:cNvSpPr/>
          <p:nvPr/>
        </p:nvSpPr>
        <p:spPr>
          <a:xfrm>
            <a:off x="6042882" y="3467794"/>
            <a:ext cx="545342" cy="523220"/>
          </a:xfrm>
          <a:prstGeom prst="rect">
            <a:avLst/>
          </a:prstGeom>
        </p:spPr>
        <p:txBody>
          <a:bodyPr wrap="none">
            <a:spAutoFit/>
          </a:bodyPr>
          <a:lstStyle/>
          <a:p>
            <a:r>
              <a:rPr lang="ja-JP" altLang="en-US" sz="2800" b="1" dirty="0" smtClean="0"/>
              <a:t>＝</a:t>
            </a:r>
            <a:endParaRPr lang="ja-JP" altLang="en-US" sz="2800" b="1" dirty="0"/>
          </a:p>
        </p:txBody>
      </p:sp>
      <p:sp>
        <p:nvSpPr>
          <p:cNvPr id="21" name="Rectangle 8"/>
          <p:cNvSpPr>
            <a:spLocks noChangeArrowheads="1"/>
          </p:cNvSpPr>
          <p:nvPr/>
        </p:nvSpPr>
        <p:spPr bwMode="auto">
          <a:xfrm>
            <a:off x="5522363" y="6021288"/>
            <a:ext cx="2794054" cy="646331"/>
          </a:xfrm>
          <a:prstGeom prst="rect">
            <a:avLst/>
          </a:prstGeom>
          <a:noFill/>
          <a:ln w="9525">
            <a:noFill/>
            <a:miter lim="800000"/>
            <a:headEnd/>
            <a:tailEnd/>
          </a:ln>
          <a:effectLst/>
        </p:spPr>
        <p:txBody>
          <a:bodyPr wrap="square">
            <a:spAutoFit/>
          </a:bodyPr>
          <a:lstStyle/>
          <a:p>
            <a:pPr defTabSz="4176713"/>
            <a:r>
              <a:rPr lang="ja-JP" altLang="en-US" dirty="0" smtClean="0">
                <a:latin typeface="ＭＳ Ｐゴシック" charset="-128"/>
              </a:rPr>
              <a:t>低コスト・東北大オリジナルの望遠鏡計画</a:t>
            </a:r>
            <a:endParaRPr lang="en-US" altLang="ja-JP" dirty="0" smtClean="0">
              <a:latin typeface="ＭＳ Ｐゴシック" charset="-128"/>
            </a:endParaRPr>
          </a:p>
        </p:txBody>
      </p:sp>
      <p:sp>
        <p:nvSpPr>
          <p:cNvPr id="7" name="テキスト ボックス 6"/>
          <p:cNvSpPr txBox="1"/>
          <p:nvPr/>
        </p:nvSpPr>
        <p:spPr>
          <a:xfrm>
            <a:off x="579040" y="3011525"/>
            <a:ext cx="995785" cy="369332"/>
          </a:xfrm>
          <a:prstGeom prst="rect">
            <a:avLst/>
          </a:prstGeom>
          <a:noFill/>
        </p:spPr>
        <p:txBody>
          <a:bodyPr wrap="none" rtlCol="0">
            <a:spAutoFit/>
          </a:bodyPr>
          <a:lstStyle/>
          <a:p>
            <a:r>
              <a:rPr kumimoji="1" lang="ja-JP" altLang="en-US" dirty="0" smtClean="0"/>
              <a:t>さらに！</a:t>
            </a:r>
            <a:endParaRPr kumimoji="1" lang="ja-JP" altLang="en-US" dirty="0"/>
          </a:p>
        </p:txBody>
      </p:sp>
      <p:sp>
        <p:nvSpPr>
          <p:cNvPr id="8" name="テキスト ボックス 7"/>
          <p:cNvSpPr txBox="1"/>
          <p:nvPr/>
        </p:nvSpPr>
        <p:spPr>
          <a:xfrm>
            <a:off x="1043403" y="3386023"/>
            <a:ext cx="3922869" cy="3139321"/>
          </a:xfrm>
          <a:prstGeom prst="rect">
            <a:avLst/>
          </a:prstGeom>
          <a:noFill/>
        </p:spPr>
        <p:txBody>
          <a:bodyPr wrap="none" rtlCol="0">
            <a:spAutoFit/>
          </a:bodyPr>
          <a:lstStyle/>
          <a:p>
            <a:r>
              <a:rPr kumimoji="1" lang="ja-JP" altLang="en-US" dirty="0" smtClean="0">
                <a:solidFill>
                  <a:srgbClr val="0070C0"/>
                </a:solidFill>
              </a:rPr>
              <a:t>地上最高のシーイング</a:t>
            </a:r>
            <a:endParaRPr lang="en-US" altLang="ja-JP" dirty="0">
              <a:solidFill>
                <a:srgbClr val="0070C0"/>
              </a:solidFill>
            </a:endParaRPr>
          </a:p>
          <a:p>
            <a:r>
              <a:rPr lang="ja-JP" altLang="en-US" dirty="0" smtClean="0">
                <a:sym typeface="Wingdings" pitchFamily="2" charset="2"/>
              </a:rPr>
              <a:t>　</a:t>
            </a:r>
            <a:r>
              <a:rPr lang="en-US" altLang="ja-JP" dirty="0" smtClean="0">
                <a:sym typeface="Wingdings" pitchFamily="2" charset="2"/>
              </a:rPr>
              <a:t> </a:t>
            </a:r>
            <a:r>
              <a:rPr lang="ja-JP" altLang="en-US" dirty="0" smtClean="0">
                <a:sym typeface="Wingdings" pitchFamily="2" charset="2"/>
              </a:rPr>
              <a:t>高視野・高分解能の撮像</a:t>
            </a:r>
            <a:endParaRPr lang="en-US" altLang="ja-JP" dirty="0" smtClean="0">
              <a:sym typeface="Wingdings" pitchFamily="2" charset="2"/>
            </a:endParaRPr>
          </a:p>
          <a:p>
            <a:r>
              <a:rPr lang="ja-JP" altLang="en-US" sz="1200" dirty="0">
                <a:sym typeface="Wingdings" pitchFamily="2" charset="2"/>
              </a:rPr>
              <a:t>　</a:t>
            </a:r>
            <a:r>
              <a:rPr lang="ja-JP" altLang="en-US" sz="1200" dirty="0" smtClean="0">
                <a:sym typeface="Wingdings" pitchFamily="2" charset="2"/>
              </a:rPr>
              <a:t>　　（ウィークレンズサーベイとか）</a:t>
            </a:r>
            <a:endParaRPr lang="en-US" altLang="ja-JP" dirty="0" smtClean="0">
              <a:sym typeface="Wingdings" pitchFamily="2" charset="2"/>
            </a:endParaRPr>
          </a:p>
          <a:p>
            <a:r>
              <a:rPr lang="ja-JP" altLang="en-US" dirty="0" smtClean="0">
                <a:sym typeface="Wingdings" pitchFamily="2" charset="2"/>
              </a:rPr>
              <a:t>　</a:t>
            </a:r>
            <a:r>
              <a:rPr lang="en-US" altLang="ja-JP" dirty="0" smtClean="0">
                <a:sym typeface="Wingdings" pitchFamily="2" charset="2"/>
              </a:rPr>
              <a:t> </a:t>
            </a:r>
            <a:r>
              <a:rPr lang="ja-JP" altLang="en-US" dirty="0" smtClean="0">
                <a:sym typeface="Wingdings" pitchFamily="2" charset="2"/>
              </a:rPr>
              <a:t>検出限界の向上</a:t>
            </a:r>
            <a:endParaRPr lang="en-US" altLang="ja-JP" dirty="0" smtClean="0">
              <a:sym typeface="Wingdings" pitchFamily="2" charset="2"/>
            </a:endParaRPr>
          </a:p>
          <a:p>
            <a:r>
              <a:rPr lang="ja-JP" altLang="en-US" sz="1200" dirty="0" smtClean="0">
                <a:sym typeface="Wingdings" pitchFamily="2" charset="2"/>
              </a:rPr>
              <a:t>　　　（撮像・分光ともに感度の向上）</a:t>
            </a:r>
            <a:endParaRPr lang="en-US" altLang="ja-JP" sz="1200" dirty="0" smtClean="0">
              <a:sym typeface="Wingdings" pitchFamily="2" charset="2"/>
            </a:endParaRPr>
          </a:p>
          <a:p>
            <a:endParaRPr lang="en-US" altLang="ja-JP" dirty="0">
              <a:sym typeface="Wingdings" pitchFamily="2" charset="2"/>
            </a:endParaRPr>
          </a:p>
          <a:p>
            <a:r>
              <a:rPr lang="ja-JP" altLang="en-US" dirty="0" smtClean="0">
                <a:solidFill>
                  <a:srgbClr val="0070C0"/>
                </a:solidFill>
                <a:sym typeface="Wingdings" pitchFamily="2" charset="2"/>
              </a:rPr>
              <a:t>地球上で最も乾燥</a:t>
            </a:r>
            <a:endParaRPr lang="en-US" altLang="ja-JP" dirty="0" smtClean="0">
              <a:solidFill>
                <a:srgbClr val="0070C0"/>
              </a:solidFill>
              <a:sym typeface="Wingdings" pitchFamily="2" charset="2"/>
            </a:endParaRPr>
          </a:p>
          <a:p>
            <a:r>
              <a:rPr lang="ja-JP" altLang="en-US" dirty="0">
                <a:sym typeface="Wingdings" pitchFamily="2" charset="2"/>
              </a:rPr>
              <a:t>　</a:t>
            </a:r>
            <a:r>
              <a:rPr lang="en-US" altLang="ja-JP" dirty="0" smtClean="0">
                <a:sym typeface="Wingdings" pitchFamily="2" charset="2"/>
              </a:rPr>
              <a:t> </a:t>
            </a:r>
            <a:r>
              <a:rPr lang="ja-JP" altLang="en-US" dirty="0" smtClean="0">
                <a:sym typeface="Wingdings" pitchFamily="2" charset="2"/>
              </a:rPr>
              <a:t>南極でしか見えない波長での観測</a:t>
            </a:r>
            <a:endParaRPr lang="en-US" altLang="ja-JP" dirty="0" smtClean="0">
              <a:sym typeface="Wingdings" pitchFamily="2" charset="2"/>
            </a:endParaRPr>
          </a:p>
          <a:p>
            <a:r>
              <a:rPr lang="ja-JP" altLang="en-US" sz="1200" dirty="0">
                <a:sym typeface="Wingdings" pitchFamily="2" charset="2"/>
              </a:rPr>
              <a:t>　</a:t>
            </a:r>
            <a:r>
              <a:rPr lang="ja-JP" altLang="en-US" sz="1200" dirty="0" smtClean="0">
                <a:sym typeface="Wingdings" pitchFamily="2" charset="2"/>
              </a:rPr>
              <a:t>　　（水に関連する分子の観測）</a:t>
            </a:r>
            <a:endParaRPr lang="en-US" altLang="ja-JP" dirty="0" smtClean="0">
              <a:sym typeface="Wingdings" pitchFamily="2" charset="2"/>
            </a:endParaRPr>
          </a:p>
          <a:p>
            <a:r>
              <a:rPr lang="en-US" altLang="ja-JP" dirty="0" smtClean="0">
                <a:sym typeface="Wingdings" pitchFamily="2" charset="2"/>
              </a:rPr>
              <a:t> </a:t>
            </a:r>
          </a:p>
          <a:p>
            <a:r>
              <a:rPr lang="ja-JP" altLang="en-US" dirty="0" smtClean="0">
                <a:solidFill>
                  <a:srgbClr val="0070C0"/>
                </a:solidFill>
                <a:sym typeface="Wingdings" pitchFamily="2" charset="2"/>
              </a:rPr>
              <a:t>連続</a:t>
            </a:r>
            <a:r>
              <a:rPr lang="en-US" altLang="ja-JP" dirty="0" smtClean="0">
                <a:solidFill>
                  <a:srgbClr val="0070C0"/>
                </a:solidFill>
                <a:sym typeface="Wingdings" pitchFamily="2" charset="2"/>
              </a:rPr>
              <a:t>2,000</a:t>
            </a:r>
            <a:r>
              <a:rPr lang="ja-JP" altLang="en-US" dirty="0" smtClean="0">
                <a:solidFill>
                  <a:srgbClr val="0070C0"/>
                </a:solidFill>
                <a:sym typeface="Wingdings" pitchFamily="2" charset="2"/>
              </a:rPr>
              <a:t>時間の極夜</a:t>
            </a:r>
            <a:endParaRPr lang="en-US" altLang="ja-JP" dirty="0" smtClean="0">
              <a:solidFill>
                <a:srgbClr val="0070C0"/>
              </a:solidFill>
              <a:sym typeface="Wingdings" pitchFamily="2" charset="2"/>
            </a:endParaRPr>
          </a:p>
          <a:p>
            <a:r>
              <a:rPr lang="ja-JP" altLang="en-US" dirty="0">
                <a:sym typeface="Wingdings" pitchFamily="2" charset="2"/>
              </a:rPr>
              <a:t>　</a:t>
            </a:r>
            <a:r>
              <a:rPr lang="en-US" altLang="ja-JP" dirty="0" smtClean="0">
                <a:sym typeface="Wingdings" pitchFamily="2" charset="2"/>
              </a:rPr>
              <a:t> </a:t>
            </a:r>
            <a:r>
              <a:rPr lang="ja-JP" altLang="en-US" dirty="0" smtClean="0">
                <a:sym typeface="Wingdings" pitchFamily="2" charset="2"/>
              </a:rPr>
              <a:t>連続観測、</a:t>
            </a:r>
            <a:r>
              <a:rPr lang="en-US" altLang="ja-JP" dirty="0" smtClean="0">
                <a:solidFill>
                  <a:srgbClr val="FF0000"/>
                </a:solidFill>
                <a:sym typeface="Wingdings" pitchFamily="2" charset="2"/>
              </a:rPr>
              <a:t>GRB</a:t>
            </a:r>
            <a:r>
              <a:rPr lang="ja-JP" altLang="en-US" dirty="0" smtClean="0">
                <a:solidFill>
                  <a:srgbClr val="FF0000"/>
                </a:solidFill>
                <a:sym typeface="Wingdings" pitchFamily="2" charset="2"/>
              </a:rPr>
              <a:t>のフォローアップ</a:t>
            </a:r>
            <a:endParaRPr lang="en-US" altLang="ja-JP" dirty="0" smtClean="0">
              <a:solidFill>
                <a:srgbClr val="FF0000"/>
              </a:solidFill>
              <a:sym typeface="Wingdings" pitchFamily="2" charset="2"/>
            </a:endParaRPr>
          </a:p>
        </p:txBody>
      </p:sp>
    </p:spTree>
    <p:extLst>
      <p:ext uri="{BB962C8B-B14F-4D97-AF65-F5344CB8AC3E}">
        <p14:creationId xmlns:p14="http://schemas.microsoft.com/office/powerpoint/2010/main" val="2560809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a:t>
            </a:r>
            <a:r>
              <a:rPr lang="ja-JP" altLang="en-US" sz="3600" dirty="0" smtClean="0">
                <a:latin typeface="+mn-ea"/>
              </a:rPr>
              <a:t>これ</a:t>
            </a:r>
            <a:r>
              <a:rPr lang="ja-JP" altLang="en-US" sz="3600" dirty="0">
                <a:latin typeface="+mn-ea"/>
              </a:rPr>
              <a:t>までの</a:t>
            </a:r>
            <a:r>
              <a:rPr lang="ja-JP" altLang="en-US" sz="3600" dirty="0" smtClean="0">
                <a:latin typeface="+mn-ea"/>
              </a:rPr>
              <a:t>取り組み　</a:t>
            </a:r>
            <a:r>
              <a:rPr lang="en-US" altLang="ja-JP" sz="3600" dirty="0" smtClean="0">
                <a:latin typeface="+mn-ea"/>
              </a:rPr>
              <a:t>1/5</a:t>
            </a:r>
          </a:p>
        </p:txBody>
      </p:sp>
      <p:pic>
        <p:nvPicPr>
          <p:cNvPr id="21" name="Picture 69"/>
          <p:cNvPicPr>
            <a:picLocks noChangeAspect="1" noChangeArrowheads="1"/>
          </p:cNvPicPr>
          <p:nvPr/>
        </p:nvPicPr>
        <p:blipFill>
          <a:blip r:embed="rId2" cstate="print"/>
          <a:srcRect/>
          <a:stretch>
            <a:fillRect/>
          </a:stretch>
        </p:blipFill>
        <p:spPr bwMode="auto">
          <a:xfrm>
            <a:off x="1331640" y="4231107"/>
            <a:ext cx="2880000" cy="2021284"/>
          </a:xfrm>
          <a:prstGeom prst="rect">
            <a:avLst/>
          </a:prstGeom>
          <a:noFill/>
          <a:ln w="9525">
            <a:noFill/>
            <a:miter lim="800000"/>
            <a:headEnd/>
            <a:tailEnd/>
          </a:ln>
        </p:spPr>
      </p:pic>
      <p:sp>
        <p:nvSpPr>
          <p:cNvPr id="2" name="テキスト ボックス 1"/>
          <p:cNvSpPr txBox="1"/>
          <p:nvPr/>
        </p:nvSpPr>
        <p:spPr>
          <a:xfrm>
            <a:off x="6384037" y="6237312"/>
            <a:ext cx="840102" cy="369332"/>
          </a:xfrm>
          <a:prstGeom prst="rect">
            <a:avLst/>
          </a:prstGeom>
          <a:noFill/>
        </p:spPr>
        <p:txBody>
          <a:bodyPr wrap="none" rtlCol="0">
            <a:spAutoFit/>
          </a:bodyPr>
          <a:lstStyle/>
          <a:p>
            <a:r>
              <a:rPr kumimoji="1" lang="en-US" altLang="ja-JP" dirty="0" smtClean="0"/>
              <a:t>SODAR</a:t>
            </a:r>
            <a:endParaRPr kumimoji="1" lang="ja-JP" altLang="en-US" dirty="0"/>
          </a:p>
        </p:txBody>
      </p:sp>
      <p:sp>
        <p:nvSpPr>
          <p:cNvPr id="27" name="テキスト ボックス 26"/>
          <p:cNvSpPr txBox="1"/>
          <p:nvPr/>
        </p:nvSpPr>
        <p:spPr>
          <a:xfrm>
            <a:off x="1616516" y="6326792"/>
            <a:ext cx="2310248" cy="369332"/>
          </a:xfrm>
          <a:prstGeom prst="rect">
            <a:avLst/>
          </a:prstGeom>
          <a:noFill/>
        </p:spPr>
        <p:txBody>
          <a:bodyPr wrap="none" rtlCol="0">
            <a:spAutoFit/>
          </a:bodyPr>
          <a:lstStyle/>
          <a:p>
            <a:r>
              <a:rPr kumimoji="1" lang="en-US" altLang="ja-JP" dirty="0" smtClean="0"/>
              <a:t>220GHz</a:t>
            </a:r>
            <a:r>
              <a:rPr kumimoji="1" lang="ja-JP" altLang="en-US" dirty="0" smtClean="0"/>
              <a:t>ラジオメーター</a:t>
            </a:r>
            <a:endParaRPr kumimoji="1" lang="ja-JP" altLang="en-US" dirty="0"/>
          </a:p>
        </p:txBody>
      </p:sp>
      <p:sp>
        <p:nvSpPr>
          <p:cNvPr id="3" name="テキスト ボックス 2"/>
          <p:cNvSpPr txBox="1"/>
          <p:nvPr/>
        </p:nvSpPr>
        <p:spPr>
          <a:xfrm>
            <a:off x="579040" y="1398794"/>
            <a:ext cx="4713040" cy="2092881"/>
          </a:xfrm>
          <a:prstGeom prst="rect">
            <a:avLst/>
          </a:prstGeom>
          <a:noFill/>
        </p:spPr>
        <p:txBody>
          <a:bodyPr wrap="square" rtlCol="0">
            <a:spAutoFit/>
          </a:bodyPr>
          <a:lstStyle/>
          <a:p>
            <a:r>
              <a:rPr lang="en-US" altLang="ja-JP" sz="2000" b="1" u="sng" dirty="0">
                <a:solidFill>
                  <a:srgbClr val="0070C0"/>
                </a:solidFill>
              </a:rPr>
              <a:t>48</a:t>
            </a:r>
            <a:r>
              <a:rPr lang="ja-JP" altLang="en-US" sz="2000" b="1" u="sng" dirty="0">
                <a:solidFill>
                  <a:srgbClr val="0070C0"/>
                </a:solidFill>
              </a:rPr>
              <a:t>次隊</a:t>
            </a:r>
            <a:r>
              <a:rPr lang="en-US" altLang="ja-JP" sz="2000" b="1" u="sng" dirty="0">
                <a:solidFill>
                  <a:srgbClr val="0070C0"/>
                </a:solidFill>
              </a:rPr>
              <a:t>(2006-2007</a:t>
            </a:r>
            <a:r>
              <a:rPr lang="en-US" altLang="ja-JP" sz="2000" b="1" u="sng" dirty="0" smtClean="0">
                <a:solidFill>
                  <a:srgbClr val="0070C0"/>
                </a:solidFill>
              </a:rPr>
              <a:t>)</a:t>
            </a:r>
          </a:p>
          <a:p>
            <a:r>
              <a:rPr lang="en-US" altLang="ja-JP" sz="2000" dirty="0" smtClean="0"/>
              <a:t> </a:t>
            </a:r>
            <a:r>
              <a:rPr lang="en-US" altLang="ja-JP" dirty="0" smtClean="0"/>
              <a:t>  </a:t>
            </a:r>
            <a:r>
              <a:rPr lang="ja-JP" altLang="en-US" dirty="0"/>
              <a:t>委託して夏期</a:t>
            </a:r>
            <a:r>
              <a:rPr lang="ja-JP" altLang="en-US" dirty="0" smtClean="0"/>
              <a:t>の天文学的な観測条件調査を</a:t>
            </a:r>
            <a:endParaRPr lang="en-US" altLang="ja-JP" dirty="0" smtClean="0"/>
          </a:p>
          <a:p>
            <a:r>
              <a:rPr lang="ja-JP" altLang="en-US" dirty="0"/>
              <a:t>　</a:t>
            </a:r>
            <a:r>
              <a:rPr lang="ja-JP" altLang="en-US" dirty="0" smtClean="0"/>
              <a:t>実施</a:t>
            </a:r>
            <a:endParaRPr lang="en-US" altLang="ja-JP" dirty="0"/>
          </a:p>
          <a:p>
            <a:pPr>
              <a:buNone/>
            </a:pPr>
            <a:r>
              <a:rPr lang="ja-JP" altLang="en-US" dirty="0"/>
              <a:t>　　</a:t>
            </a:r>
            <a:r>
              <a:rPr lang="en-US" altLang="ja-JP" dirty="0"/>
              <a:t>(1) </a:t>
            </a:r>
            <a:r>
              <a:rPr lang="ja-JP" altLang="en-US" dirty="0"/>
              <a:t>接地乱流層調査</a:t>
            </a:r>
            <a:r>
              <a:rPr lang="en-US" altLang="ja-JP" dirty="0"/>
              <a:t>(</a:t>
            </a:r>
            <a:r>
              <a:rPr lang="en-US" altLang="ja-JP" dirty="0" smtClean="0"/>
              <a:t>SODAR)</a:t>
            </a:r>
            <a:endParaRPr lang="en-US" altLang="ja-JP" dirty="0"/>
          </a:p>
          <a:p>
            <a:pPr>
              <a:buNone/>
            </a:pPr>
            <a:r>
              <a:rPr lang="ja-JP" altLang="en-US" dirty="0"/>
              <a:t>　　</a:t>
            </a:r>
            <a:r>
              <a:rPr lang="en-US" altLang="ja-JP" dirty="0"/>
              <a:t>(2) </a:t>
            </a:r>
            <a:r>
              <a:rPr lang="ja-JP" altLang="en-US" dirty="0"/>
              <a:t>大気透過率調査</a:t>
            </a:r>
            <a:r>
              <a:rPr lang="en-US" altLang="ja-JP" dirty="0"/>
              <a:t>(220GHz</a:t>
            </a:r>
            <a:r>
              <a:rPr lang="ja-JP" altLang="en-US" dirty="0" smtClean="0"/>
              <a:t>ラジオメータ</a:t>
            </a:r>
            <a:r>
              <a:rPr lang="en-US" altLang="ja-JP" dirty="0" smtClean="0"/>
              <a:t>)</a:t>
            </a:r>
            <a:endParaRPr lang="en-US" altLang="ja-JP" dirty="0"/>
          </a:p>
          <a:p>
            <a:pPr>
              <a:buNone/>
            </a:pPr>
            <a:r>
              <a:rPr lang="ja-JP" altLang="en-US" dirty="0"/>
              <a:t>　　</a:t>
            </a:r>
            <a:r>
              <a:rPr lang="en-US" altLang="ja-JP" dirty="0"/>
              <a:t>(3)</a:t>
            </a:r>
            <a:r>
              <a:rPr lang="ja-JP" altLang="en-US" dirty="0"/>
              <a:t> 輸送振動</a:t>
            </a:r>
            <a:r>
              <a:rPr lang="ja-JP" altLang="en-US" dirty="0" smtClean="0"/>
              <a:t>測定</a:t>
            </a:r>
            <a:r>
              <a:rPr lang="en-US" altLang="ja-JP" dirty="0" smtClean="0"/>
              <a:t>(</a:t>
            </a:r>
            <a:r>
              <a:rPr lang="ja-JP" altLang="en-US" dirty="0" smtClean="0"/>
              <a:t>加速度センサー</a:t>
            </a:r>
            <a:r>
              <a:rPr lang="en-US" altLang="ja-JP" dirty="0" smtClean="0"/>
              <a:t>)</a:t>
            </a:r>
            <a:endParaRPr lang="en-US" altLang="ja-JP" dirty="0"/>
          </a:p>
          <a:p>
            <a:endParaRPr kumimoji="1" lang="ja-JP"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700808"/>
            <a:ext cx="2880000" cy="19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355934"/>
            <a:ext cx="2880000" cy="188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5934298" y="3681820"/>
            <a:ext cx="1739579" cy="369332"/>
          </a:xfrm>
          <a:prstGeom prst="rect">
            <a:avLst/>
          </a:prstGeom>
          <a:noFill/>
        </p:spPr>
        <p:txBody>
          <a:bodyPr wrap="none" rtlCol="0">
            <a:spAutoFit/>
          </a:bodyPr>
          <a:lstStyle/>
          <a:p>
            <a:r>
              <a:rPr kumimoji="1" lang="ja-JP" altLang="en-US" dirty="0" smtClean="0"/>
              <a:t>加速度センサー</a:t>
            </a:r>
            <a:endParaRPr kumimoji="1" lang="ja-JP" altLang="en-US" dirty="0"/>
          </a:p>
        </p:txBody>
      </p:sp>
    </p:spTree>
    <p:extLst>
      <p:ext uri="{BB962C8B-B14F-4D97-AF65-F5344CB8AC3E}">
        <p14:creationId xmlns:p14="http://schemas.microsoft.com/office/powerpoint/2010/main" val="1051333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a:t>
            </a:r>
            <a:r>
              <a:rPr lang="en-US" altLang="ja-JP" sz="3600" dirty="0">
                <a:latin typeface="+mn-ea"/>
              </a:rPr>
              <a:t>.</a:t>
            </a:r>
            <a:r>
              <a:rPr lang="ja-JP" altLang="en-US" sz="3600" dirty="0" smtClean="0">
                <a:latin typeface="+mn-ea"/>
              </a:rPr>
              <a:t>これ</a:t>
            </a:r>
            <a:r>
              <a:rPr lang="ja-JP" altLang="en-US" sz="3600" dirty="0">
                <a:latin typeface="+mn-ea"/>
              </a:rPr>
              <a:t>までの</a:t>
            </a:r>
            <a:r>
              <a:rPr lang="ja-JP" altLang="en-US" sz="3600" dirty="0" smtClean="0">
                <a:latin typeface="+mn-ea"/>
              </a:rPr>
              <a:t>取り組み　</a:t>
            </a:r>
            <a:r>
              <a:rPr lang="en-US" altLang="ja-JP" sz="3600" dirty="0" smtClean="0">
                <a:latin typeface="+mn-ea"/>
              </a:rPr>
              <a:t>2/5</a:t>
            </a:r>
          </a:p>
        </p:txBody>
      </p:sp>
      <p:sp>
        <p:nvSpPr>
          <p:cNvPr id="3" name="テキスト ボックス 2"/>
          <p:cNvSpPr txBox="1"/>
          <p:nvPr/>
        </p:nvSpPr>
        <p:spPr>
          <a:xfrm>
            <a:off x="579041" y="1398794"/>
            <a:ext cx="7521352" cy="1815882"/>
          </a:xfrm>
          <a:prstGeom prst="rect">
            <a:avLst/>
          </a:prstGeom>
          <a:noFill/>
        </p:spPr>
        <p:txBody>
          <a:bodyPr wrap="square" rtlCol="0">
            <a:spAutoFit/>
          </a:bodyPr>
          <a:lstStyle/>
          <a:p>
            <a:r>
              <a:rPr lang="en-US" altLang="ja-JP" sz="2000" b="1" u="sng" dirty="0">
                <a:solidFill>
                  <a:srgbClr val="0070C0"/>
                </a:solidFill>
              </a:rPr>
              <a:t>51</a:t>
            </a:r>
            <a:r>
              <a:rPr lang="ja-JP" altLang="en-US" sz="2000" b="1" u="sng" dirty="0" smtClean="0">
                <a:solidFill>
                  <a:srgbClr val="0070C0"/>
                </a:solidFill>
              </a:rPr>
              <a:t>次隊</a:t>
            </a:r>
            <a:r>
              <a:rPr lang="en-US" altLang="ja-JP" sz="2000" b="1" u="sng" dirty="0">
                <a:solidFill>
                  <a:srgbClr val="0070C0"/>
                </a:solidFill>
              </a:rPr>
              <a:t>(</a:t>
            </a:r>
            <a:r>
              <a:rPr lang="en-US" altLang="ja-JP" sz="2000" b="1" u="sng" dirty="0" smtClean="0">
                <a:solidFill>
                  <a:srgbClr val="0070C0"/>
                </a:solidFill>
              </a:rPr>
              <a:t>2009-2010)</a:t>
            </a:r>
          </a:p>
          <a:p>
            <a:r>
              <a:rPr lang="en-US" altLang="ja-JP" sz="2000" dirty="0" smtClean="0"/>
              <a:t> </a:t>
            </a:r>
            <a:r>
              <a:rPr lang="en-US" altLang="ja-JP" dirty="0" smtClean="0"/>
              <a:t>  </a:t>
            </a:r>
            <a:r>
              <a:rPr lang="ja-JP" altLang="en-US" dirty="0" smtClean="0"/>
              <a:t>瀬田益道</a:t>
            </a:r>
            <a:r>
              <a:rPr lang="en-US" altLang="ja-JP" dirty="0" smtClean="0"/>
              <a:t>(</a:t>
            </a:r>
            <a:r>
              <a:rPr lang="ja-JP" altLang="en-US" dirty="0" smtClean="0"/>
              <a:t>筑波大講師</a:t>
            </a:r>
            <a:r>
              <a:rPr lang="en-US" altLang="ja-JP" dirty="0" smtClean="0"/>
              <a:t>)</a:t>
            </a:r>
            <a:r>
              <a:rPr lang="ja-JP" altLang="en-US" dirty="0" smtClean="0"/>
              <a:t>が同行者として参加</a:t>
            </a:r>
            <a:endParaRPr lang="en-US" altLang="ja-JP" dirty="0" smtClean="0"/>
          </a:p>
          <a:p>
            <a:r>
              <a:rPr lang="ja-JP" altLang="en-US" dirty="0"/>
              <a:t>　</a:t>
            </a:r>
            <a:r>
              <a:rPr lang="ja-JP" altLang="en-US" dirty="0" smtClean="0"/>
              <a:t>し、夏期の天文学的な観測条件調査を</a:t>
            </a:r>
            <a:r>
              <a:rPr lang="ja-JP" altLang="en-US" dirty="0"/>
              <a:t>実施</a:t>
            </a:r>
            <a:endParaRPr lang="en-US" altLang="ja-JP" dirty="0"/>
          </a:p>
          <a:p>
            <a:pPr>
              <a:buNone/>
            </a:pPr>
            <a:r>
              <a:rPr lang="ja-JP" altLang="en-US" dirty="0"/>
              <a:t>　　</a:t>
            </a:r>
            <a:r>
              <a:rPr lang="en-US" altLang="ja-JP" dirty="0" smtClean="0"/>
              <a:t>(2) </a:t>
            </a:r>
            <a:r>
              <a:rPr lang="ja-JP" altLang="en-US" dirty="0"/>
              <a:t>大気透過率調査</a:t>
            </a:r>
            <a:r>
              <a:rPr lang="en-US" altLang="ja-JP" dirty="0"/>
              <a:t>(220GHz</a:t>
            </a:r>
            <a:r>
              <a:rPr lang="ja-JP" altLang="en-US" dirty="0" smtClean="0"/>
              <a:t>ラジオメータ</a:t>
            </a:r>
            <a:r>
              <a:rPr lang="en-US" altLang="ja-JP" dirty="0" smtClean="0"/>
              <a:t>)</a:t>
            </a:r>
            <a:endParaRPr lang="en-US" altLang="ja-JP" dirty="0"/>
          </a:p>
          <a:p>
            <a:pPr>
              <a:buNone/>
            </a:pPr>
            <a:r>
              <a:rPr lang="ja-JP" altLang="en-US" dirty="0"/>
              <a:t>　　</a:t>
            </a:r>
            <a:r>
              <a:rPr lang="en-US" altLang="ja-JP" dirty="0" smtClean="0"/>
              <a:t>(4)</a:t>
            </a:r>
            <a:r>
              <a:rPr lang="ja-JP" altLang="en-US" dirty="0" smtClean="0"/>
              <a:t> 大気水蒸気モニタ</a:t>
            </a:r>
            <a:r>
              <a:rPr lang="en-US" altLang="ja-JP" dirty="0" smtClean="0"/>
              <a:t>(</a:t>
            </a:r>
            <a:r>
              <a:rPr lang="ja-JP" altLang="en-US" dirty="0" smtClean="0"/>
              <a:t>近赤外線分光器</a:t>
            </a:r>
            <a:r>
              <a:rPr lang="en-US" altLang="ja-JP" dirty="0" smtClean="0"/>
              <a:t>)</a:t>
            </a:r>
            <a:endParaRPr lang="en-US" altLang="ja-JP" dirty="0"/>
          </a:p>
          <a:p>
            <a:r>
              <a:rPr kumimoji="1" lang="ja-JP" altLang="en-US" dirty="0" smtClean="0"/>
              <a:t>　　</a:t>
            </a:r>
            <a:r>
              <a:rPr kumimoji="1" lang="en-US" altLang="ja-JP" dirty="0" smtClean="0"/>
              <a:t>(5) </a:t>
            </a:r>
            <a:r>
              <a:rPr kumimoji="1" lang="ja-JP" altLang="en-US" dirty="0" smtClean="0"/>
              <a:t>全天カメラ</a:t>
            </a:r>
            <a:endParaRPr kumimoji="1" lang="ja-JP" altLang="en-US" dirty="0"/>
          </a:p>
        </p:txBody>
      </p:sp>
      <p:sp>
        <p:nvSpPr>
          <p:cNvPr id="9" name="テキスト ボックス 8"/>
          <p:cNvSpPr txBox="1"/>
          <p:nvPr/>
        </p:nvSpPr>
        <p:spPr>
          <a:xfrm>
            <a:off x="1744593" y="6320248"/>
            <a:ext cx="2310248" cy="369332"/>
          </a:xfrm>
          <a:prstGeom prst="rect">
            <a:avLst/>
          </a:prstGeom>
          <a:noFill/>
        </p:spPr>
        <p:txBody>
          <a:bodyPr wrap="none" rtlCol="0">
            <a:spAutoFit/>
          </a:bodyPr>
          <a:lstStyle/>
          <a:p>
            <a:r>
              <a:rPr kumimoji="1" lang="en-US" altLang="ja-JP" dirty="0" smtClean="0"/>
              <a:t>220GHz</a:t>
            </a:r>
            <a:r>
              <a:rPr kumimoji="1" lang="ja-JP" altLang="en-US" dirty="0" smtClean="0"/>
              <a:t>ラジオメーター</a:t>
            </a:r>
            <a:endParaRPr kumimoji="1" lang="ja-JP" altLang="en-US" dirty="0"/>
          </a:p>
        </p:txBody>
      </p:sp>
      <p:pic>
        <p:nvPicPr>
          <p:cNvPr id="10" name="図 9"/>
          <p:cNvPicPr>
            <a:picLocks noChangeAspect="1"/>
          </p:cNvPicPr>
          <p:nvPr/>
        </p:nvPicPr>
        <p:blipFill>
          <a:blip r:embed="rId2" cstate="print"/>
          <a:srcRect/>
          <a:stretch>
            <a:fillRect/>
          </a:stretch>
        </p:blipFill>
        <p:spPr bwMode="auto">
          <a:xfrm>
            <a:off x="1459717" y="4135402"/>
            <a:ext cx="2880000" cy="2160000"/>
          </a:xfrm>
          <a:prstGeom prst="rect">
            <a:avLst/>
          </a:prstGeom>
          <a:noFill/>
          <a:ln w="9525">
            <a:noFill/>
            <a:miter lim="800000"/>
            <a:headEnd/>
            <a:tailEnd/>
          </a:ln>
        </p:spPr>
      </p:pic>
      <p:pic>
        <p:nvPicPr>
          <p:cNvPr id="11" name="図 3"/>
          <p:cNvPicPr>
            <a:picLocks noChangeAspect="1"/>
          </p:cNvPicPr>
          <p:nvPr/>
        </p:nvPicPr>
        <p:blipFill>
          <a:blip r:embed="rId3" cstate="print"/>
          <a:srcRect/>
          <a:stretch>
            <a:fillRect/>
          </a:stretch>
        </p:blipFill>
        <p:spPr bwMode="auto">
          <a:xfrm>
            <a:off x="5364088" y="4248107"/>
            <a:ext cx="2880000" cy="1917197"/>
          </a:xfrm>
          <a:prstGeom prst="rect">
            <a:avLst/>
          </a:prstGeom>
          <a:noFill/>
          <a:ln w="9525">
            <a:noFill/>
            <a:miter lim="800000"/>
            <a:headEnd/>
            <a:tailEnd/>
          </a:ln>
        </p:spPr>
      </p:pic>
      <p:pic>
        <p:nvPicPr>
          <p:cNvPr id="12" name="図 4"/>
          <p:cNvPicPr>
            <a:picLocks noChangeAspect="1"/>
          </p:cNvPicPr>
          <p:nvPr/>
        </p:nvPicPr>
        <p:blipFill>
          <a:blip r:embed="rId4" cstate="print"/>
          <a:srcRect/>
          <a:stretch>
            <a:fillRect/>
          </a:stretch>
        </p:blipFill>
        <p:spPr bwMode="auto">
          <a:xfrm rot="16200000">
            <a:off x="5839858" y="1032103"/>
            <a:ext cx="1913793" cy="2880000"/>
          </a:xfrm>
          <a:prstGeom prst="rect">
            <a:avLst/>
          </a:prstGeom>
          <a:noFill/>
          <a:ln w="9525">
            <a:noFill/>
            <a:miter lim="800000"/>
            <a:headEnd/>
            <a:tailEnd/>
          </a:ln>
        </p:spPr>
      </p:pic>
      <p:sp>
        <p:nvSpPr>
          <p:cNvPr id="13" name="テキスト ボックス 12"/>
          <p:cNvSpPr txBox="1"/>
          <p:nvPr/>
        </p:nvSpPr>
        <p:spPr>
          <a:xfrm>
            <a:off x="5903841" y="6295402"/>
            <a:ext cx="1931939" cy="369332"/>
          </a:xfrm>
          <a:prstGeom prst="rect">
            <a:avLst/>
          </a:prstGeom>
          <a:noFill/>
        </p:spPr>
        <p:txBody>
          <a:bodyPr wrap="none" rtlCol="0">
            <a:spAutoFit/>
          </a:bodyPr>
          <a:lstStyle/>
          <a:p>
            <a:r>
              <a:rPr kumimoji="1" lang="ja-JP" altLang="en-US" dirty="0" smtClean="0"/>
              <a:t>大気水蒸気モニタ</a:t>
            </a:r>
            <a:endParaRPr kumimoji="1" lang="ja-JP" altLang="en-US" dirty="0"/>
          </a:p>
        </p:txBody>
      </p:sp>
      <p:sp>
        <p:nvSpPr>
          <p:cNvPr id="14" name="テキスト ボックス 13"/>
          <p:cNvSpPr txBox="1"/>
          <p:nvPr/>
        </p:nvSpPr>
        <p:spPr>
          <a:xfrm>
            <a:off x="6209213" y="3429000"/>
            <a:ext cx="1189749" cy="369332"/>
          </a:xfrm>
          <a:prstGeom prst="rect">
            <a:avLst/>
          </a:prstGeom>
          <a:noFill/>
        </p:spPr>
        <p:txBody>
          <a:bodyPr wrap="none" rtlCol="0">
            <a:spAutoFit/>
          </a:bodyPr>
          <a:lstStyle/>
          <a:p>
            <a:r>
              <a:rPr kumimoji="1" lang="ja-JP" altLang="en-US" dirty="0" smtClean="0"/>
              <a:t>全天カメラ</a:t>
            </a:r>
            <a:endParaRPr kumimoji="1" lang="ja-JP" altLang="en-US" dirty="0"/>
          </a:p>
        </p:txBody>
      </p:sp>
    </p:spTree>
    <p:extLst>
      <p:ext uri="{BB962C8B-B14F-4D97-AF65-F5344CB8AC3E}">
        <p14:creationId xmlns:p14="http://schemas.microsoft.com/office/powerpoint/2010/main" val="2071768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a:t>
            </a:r>
            <a:r>
              <a:rPr lang="ja-JP" altLang="en-US" sz="3600" dirty="0" smtClean="0">
                <a:latin typeface="+mn-ea"/>
              </a:rPr>
              <a:t>これ</a:t>
            </a:r>
            <a:r>
              <a:rPr lang="ja-JP" altLang="en-US" sz="3600" dirty="0">
                <a:latin typeface="+mn-ea"/>
              </a:rPr>
              <a:t>までの</a:t>
            </a:r>
            <a:r>
              <a:rPr lang="ja-JP" altLang="en-US" sz="3600" dirty="0" smtClean="0">
                <a:latin typeface="+mn-ea"/>
              </a:rPr>
              <a:t>取り組み　</a:t>
            </a:r>
            <a:r>
              <a:rPr lang="en-US" altLang="ja-JP" sz="3600" dirty="0" smtClean="0">
                <a:latin typeface="+mn-ea"/>
              </a:rPr>
              <a:t>3/5</a:t>
            </a:r>
          </a:p>
        </p:txBody>
      </p:sp>
      <p:sp>
        <p:nvSpPr>
          <p:cNvPr id="3" name="テキスト ボックス 2"/>
          <p:cNvSpPr txBox="1"/>
          <p:nvPr/>
        </p:nvSpPr>
        <p:spPr>
          <a:xfrm>
            <a:off x="579040" y="1398794"/>
            <a:ext cx="8169424" cy="1508105"/>
          </a:xfrm>
          <a:prstGeom prst="rect">
            <a:avLst/>
          </a:prstGeom>
          <a:noFill/>
        </p:spPr>
        <p:txBody>
          <a:bodyPr wrap="square" rtlCol="0">
            <a:spAutoFit/>
          </a:bodyPr>
          <a:lstStyle/>
          <a:p>
            <a:r>
              <a:rPr lang="en-US" altLang="ja-JP" sz="2000" b="1" u="sng" dirty="0" smtClean="0">
                <a:solidFill>
                  <a:srgbClr val="0070C0"/>
                </a:solidFill>
              </a:rPr>
              <a:t>52</a:t>
            </a:r>
            <a:r>
              <a:rPr lang="ja-JP" altLang="en-US" sz="2000" b="1" u="sng" dirty="0" smtClean="0">
                <a:solidFill>
                  <a:srgbClr val="0070C0"/>
                </a:solidFill>
              </a:rPr>
              <a:t>次隊</a:t>
            </a:r>
            <a:r>
              <a:rPr lang="en-US" altLang="ja-JP" sz="2000" b="1" u="sng" dirty="0" smtClean="0">
                <a:solidFill>
                  <a:srgbClr val="0070C0"/>
                </a:solidFill>
              </a:rPr>
              <a:t>(2010-2011) </a:t>
            </a:r>
            <a:r>
              <a:rPr lang="ja-JP" altLang="en-US" sz="2000" b="1" u="sng" dirty="0" smtClean="0">
                <a:solidFill>
                  <a:srgbClr val="0070C0"/>
                </a:solidFill>
              </a:rPr>
              <a:t>夏期観測</a:t>
            </a:r>
            <a:endParaRPr lang="en-US" altLang="ja-JP" sz="2000" b="1" u="sng" dirty="0" smtClean="0">
              <a:solidFill>
                <a:srgbClr val="0070C0"/>
              </a:solidFill>
            </a:endParaRPr>
          </a:p>
          <a:p>
            <a:pPr>
              <a:buNone/>
            </a:pPr>
            <a:r>
              <a:rPr lang="ja-JP" altLang="en-US" dirty="0"/>
              <a:t>　　</a:t>
            </a:r>
            <a:r>
              <a:rPr lang="en-US" altLang="ja-JP" dirty="0" smtClean="0"/>
              <a:t>(4)</a:t>
            </a:r>
            <a:r>
              <a:rPr lang="ja-JP" altLang="en-US" dirty="0" smtClean="0"/>
              <a:t> 大気水蒸気モニタ</a:t>
            </a:r>
            <a:r>
              <a:rPr lang="en-US" altLang="ja-JP" dirty="0" smtClean="0"/>
              <a:t>(</a:t>
            </a:r>
            <a:r>
              <a:rPr lang="ja-JP" altLang="en-US" dirty="0" smtClean="0"/>
              <a:t>近赤外線分光器</a:t>
            </a:r>
            <a:r>
              <a:rPr lang="en-US" altLang="ja-JP" dirty="0" smtClean="0"/>
              <a:t>)</a:t>
            </a:r>
            <a:endParaRPr lang="en-US" altLang="ja-JP" dirty="0"/>
          </a:p>
          <a:p>
            <a:r>
              <a:rPr kumimoji="1" lang="ja-JP" altLang="en-US" dirty="0" smtClean="0"/>
              <a:t>　　</a:t>
            </a:r>
            <a:r>
              <a:rPr kumimoji="1" lang="en-US" altLang="ja-JP" dirty="0" smtClean="0"/>
              <a:t>(5) </a:t>
            </a:r>
            <a:r>
              <a:rPr kumimoji="1" lang="ja-JP" altLang="en-US" dirty="0" smtClean="0"/>
              <a:t>全天カメラ</a:t>
            </a:r>
            <a:endParaRPr kumimoji="1" lang="en-US" altLang="ja-JP" dirty="0" smtClean="0"/>
          </a:p>
          <a:p>
            <a:r>
              <a:rPr lang="ja-JP" altLang="en-US" dirty="0"/>
              <a:t>　</a:t>
            </a:r>
            <a:r>
              <a:rPr lang="ja-JP" altLang="en-US" dirty="0" smtClean="0"/>
              <a:t>　</a:t>
            </a:r>
            <a:r>
              <a:rPr lang="en-US" altLang="ja-JP" dirty="0" smtClean="0"/>
              <a:t>(6) DIMM</a:t>
            </a:r>
            <a:r>
              <a:rPr lang="ja-JP" altLang="en-US" dirty="0" smtClean="0"/>
              <a:t>によるシーイング測定</a:t>
            </a:r>
            <a:r>
              <a:rPr lang="en-US" altLang="ja-JP" dirty="0" smtClean="0"/>
              <a:t>(40cm</a:t>
            </a:r>
            <a:r>
              <a:rPr lang="ja-JP" altLang="en-US" dirty="0" smtClean="0"/>
              <a:t>望遠鏡</a:t>
            </a:r>
            <a:r>
              <a:rPr lang="en-US" altLang="ja-JP" dirty="0" smtClean="0"/>
              <a:t>)</a:t>
            </a:r>
          </a:p>
          <a:p>
            <a:r>
              <a:rPr kumimoji="1" lang="ja-JP" altLang="en-US" dirty="0"/>
              <a:t>　</a:t>
            </a:r>
            <a:r>
              <a:rPr kumimoji="1" lang="ja-JP" altLang="en-US" dirty="0" smtClean="0"/>
              <a:t>　</a:t>
            </a:r>
            <a:r>
              <a:rPr kumimoji="1" lang="en-US" altLang="ja-JP" dirty="0" smtClean="0"/>
              <a:t>(7) </a:t>
            </a:r>
            <a:r>
              <a:rPr kumimoji="1" lang="ja-JP" altLang="en-US" dirty="0" smtClean="0"/>
              <a:t>赤外線の空の明るさ観測</a:t>
            </a:r>
            <a:r>
              <a:rPr kumimoji="1" lang="en-US" altLang="ja-JP" dirty="0" smtClean="0"/>
              <a:t>(40cm</a:t>
            </a:r>
            <a:r>
              <a:rPr kumimoji="1" lang="ja-JP" altLang="en-US" dirty="0" smtClean="0"/>
              <a:t>望遠鏡</a:t>
            </a:r>
            <a:r>
              <a:rPr kumimoji="1" lang="en-US" altLang="ja-JP" dirty="0" smtClean="0"/>
              <a:t>)</a:t>
            </a:r>
          </a:p>
        </p:txBody>
      </p:sp>
      <p:pic>
        <p:nvPicPr>
          <p:cNvPr id="15" name="Picture 2" descr="20110108_029694.JPG"/>
          <p:cNvPicPr>
            <a:picLocks noChangeAspect="1"/>
          </p:cNvPicPr>
          <p:nvPr/>
        </p:nvPicPr>
        <p:blipFill>
          <a:blip r:embed="rId2" cstate="print"/>
          <a:stretch>
            <a:fillRect/>
          </a:stretch>
        </p:blipFill>
        <p:spPr>
          <a:xfrm>
            <a:off x="5642778" y="1916122"/>
            <a:ext cx="2880000" cy="1920000"/>
          </a:xfrm>
          <a:prstGeom prst="rect">
            <a:avLst/>
          </a:prstGeom>
        </p:spPr>
      </p:pic>
      <p:sp>
        <p:nvSpPr>
          <p:cNvPr id="4" name="正方形/長方形 3"/>
          <p:cNvSpPr/>
          <p:nvPr/>
        </p:nvSpPr>
        <p:spPr>
          <a:xfrm>
            <a:off x="6119950" y="3866329"/>
            <a:ext cx="2002471" cy="369332"/>
          </a:xfrm>
          <a:prstGeom prst="rect">
            <a:avLst/>
          </a:prstGeom>
        </p:spPr>
        <p:txBody>
          <a:bodyPr wrap="none">
            <a:spAutoFit/>
          </a:bodyPr>
          <a:lstStyle/>
          <a:p>
            <a:pPr>
              <a:buNone/>
            </a:pPr>
            <a:r>
              <a:rPr lang="ja-JP" altLang="en-US" dirty="0"/>
              <a:t>大気水蒸気</a:t>
            </a:r>
            <a:r>
              <a:rPr lang="ja-JP" altLang="en-US" dirty="0" smtClean="0"/>
              <a:t>モニタ</a:t>
            </a:r>
            <a:endParaRPr lang="en-US" altLang="ja-JP" dirty="0"/>
          </a:p>
        </p:txBody>
      </p:sp>
      <p:pic>
        <p:nvPicPr>
          <p:cNvPr id="5123"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778" y="4428379"/>
            <a:ext cx="2880000" cy="179964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540869" y="6034062"/>
            <a:ext cx="1681871" cy="369332"/>
          </a:xfrm>
          <a:prstGeom prst="rect">
            <a:avLst/>
          </a:prstGeom>
        </p:spPr>
        <p:txBody>
          <a:bodyPr wrap="none">
            <a:spAutoFit/>
          </a:bodyPr>
          <a:lstStyle/>
          <a:p>
            <a:r>
              <a:rPr lang="ja-JP" altLang="en-US" dirty="0"/>
              <a:t>シーイング測定</a:t>
            </a:r>
          </a:p>
        </p:txBody>
      </p:sp>
      <p:sp>
        <p:nvSpPr>
          <p:cNvPr id="6" name="正方形/長方形 5"/>
          <p:cNvSpPr/>
          <p:nvPr/>
        </p:nvSpPr>
        <p:spPr>
          <a:xfrm>
            <a:off x="6225812" y="6218728"/>
            <a:ext cx="1713931" cy="369332"/>
          </a:xfrm>
          <a:prstGeom prst="rect">
            <a:avLst/>
          </a:prstGeom>
        </p:spPr>
        <p:txBody>
          <a:bodyPr wrap="none">
            <a:spAutoFit/>
          </a:bodyPr>
          <a:lstStyle/>
          <a:p>
            <a:r>
              <a:rPr lang="ja-JP" altLang="en-US" dirty="0"/>
              <a:t>空の明るさ観測</a:t>
            </a:r>
          </a:p>
        </p:txBody>
      </p:sp>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5554" r="16683"/>
          <a:stretch/>
        </p:blipFill>
        <p:spPr>
          <a:xfrm>
            <a:off x="3203848" y="2984182"/>
            <a:ext cx="1800000" cy="1764294"/>
          </a:xfrm>
          <a:prstGeom prst="rect">
            <a:avLst/>
          </a:prstGeom>
        </p:spPr>
      </p:pic>
      <p:pic>
        <p:nvPicPr>
          <p:cNvPr id="5122" name="Picture 2" descr="C:\Private\南極写真\jpg_内陸旅行\DSC_73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040" y="4653136"/>
            <a:ext cx="2880000" cy="180018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835696" y="4033145"/>
            <a:ext cx="1189749" cy="369332"/>
          </a:xfrm>
          <a:prstGeom prst="rect">
            <a:avLst/>
          </a:prstGeom>
        </p:spPr>
        <p:txBody>
          <a:bodyPr wrap="none">
            <a:spAutoFit/>
          </a:bodyPr>
          <a:lstStyle/>
          <a:p>
            <a:r>
              <a:rPr lang="ja-JP" altLang="en-US" dirty="0" smtClean="0"/>
              <a:t>全天</a:t>
            </a:r>
            <a:r>
              <a:rPr lang="ja-JP" altLang="en-US" dirty="0"/>
              <a:t>カメラ</a:t>
            </a:r>
          </a:p>
        </p:txBody>
      </p:sp>
      <p:sp>
        <p:nvSpPr>
          <p:cNvPr id="12" name="テキスト ボックス 11"/>
          <p:cNvSpPr txBox="1"/>
          <p:nvPr/>
        </p:nvSpPr>
        <p:spPr>
          <a:xfrm>
            <a:off x="7376117" y="3565386"/>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Tree>
    <p:extLst>
      <p:ext uri="{BB962C8B-B14F-4D97-AF65-F5344CB8AC3E}">
        <p14:creationId xmlns:p14="http://schemas.microsoft.com/office/powerpoint/2010/main" val="1960609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a:t>
            </a:r>
            <a:r>
              <a:rPr lang="ja-JP" altLang="en-US" sz="3600" dirty="0" smtClean="0">
                <a:latin typeface="+mn-ea"/>
              </a:rPr>
              <a:t>これ</a:t>
            </a:r>
            <a:r>
              <a:rPr lang="ja-JP" altLang="en-US" sz="3600" dirty="0">
                <a:latin typeface="+mn-ea"/>
              </a:rPr>
              <a:t>までの</a:t>
            </a:r>
            <a:r>
              <a:rPr lang="ja-JP" altLang="en-US" sz="3600" dirty="0" smtClean="0">
                <a:latin typeface="+mn-ea"/>
              </a:rPr>
              <a:t>取り組み　</a:t>
            </a:r>
            <a:r>
              <a:rPr lang="en-US" altLang="ja-JP" sz="3600" dirty="0" smtClean="0">
                <a:latin typeface="+mn-ea"/>
              </a:rPr>
              <a:t>4/5</a:t>
            </a:r>
          </a:p>
        </p:txBody>
      </p:sp>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b="1" u="sng" dirty="0">
                <a:solidFill>
                  <a:srgbClr val="0070C0"/>
                </a:solidFill>
              </a:rPr>
              <a:t>52</a:t>
            </a:r>
            <a:r>
              <a:rPr lang="ja-JP" altLang="en-US" sz="2000" b="1" u="sng" dirty="0">
                <a:solidFill>
                  <a:srgbClr val="0070C0"/>
                </a:solidFill>
              </a:rPr>
              <a:t>次隊</a:t>
            </a:r>
            <a:r>
              <a:rPr lang="en-US" altLang="ja-JP" sz="2000" b="1" u="sng" dirty="0">
                <a:solidFill>
                  <a:srgbClr val="0070C0"/>
                </a:solidFill>
              </a:rPr>
              <a:t>(2010-2011) </a:t>
            </a:r>
            <a:r>
              <a:rPr lang="ja-JP" altLang="en-US" sz="2000" b="1" u="sng" dirty="0">
                <a:solidFill>
                  <a:srgbClr val="0070C0"/>
                </a:solidFill>
              </a:rPr>
              <a:t>冬期</a:t>
            </a:r>
            <a:r>
              <a:rPr lang="ja-JP" altLang="en-US" sz="2000" b="1" u="sng" dirty="0" smtClean="0">
                <a:solidFill>
                  <a:srgbClr val="0070C0"/>
                </a:solidFill>
              </a:rPr>
              <a:t>観測</a:t>
            </a:r>
            <a:endParaRPr lang="en-US" altLang="ja-JP" sz="2000" b="1" u="sng" dirty="0">
              <a:solidFill>
                <a:srgbClr val="0070C0"/>
              </a:solidFill>
            </a:endParaRPr>
          </a:p>
          <a:p>
            <a:r>
              <a:rPr lang="ja-JP" altLang="en-US" dirty="0"/>
              <a:t>　　</a:t>
            </a:r>
            <a:r>
              <a:rPr lang="en-US" altLang="ja-JP" dirty="0"/>
              <a:t>(8)</a:t>
            </a:r>
            <a:r>
              <a:rPr lang="ja-JP" altLang="en-US" dirty="0"/>
              <a:t> 無人発電制御モジュール　</a:t>
            </a:r>
            <a:r>
              <a:rPr lang="en-US" altLang="ja-JP" dirty="0"/>
              <a:t>PLATO-F</a:t>
            </a:r>
          </a:p>
          <a:p>
            <a:r>
              <a:rPr lang="ja-JP" altLang="en-US" dirty="0"/>
              <a:t>　　</a:t>
            </a:r>
            <a:r>
              <a:rPr lang="en-US" altLang="ja-JP" dirty="0"/>
              <a:t>(9) </a:t>
            </a:r>
            <a:r>
              <a:rPr lang="ja-JP" altLang="en-US" dirty="0"/>
              <a:t>太陽系外惑星観測</a:t>
            </a:r>
            <a:r>
              <a:rPr lang="en-US" altLang="ja-JP" dirty="0"/>
              <a:t>2</a:t>
            </a:r>
            <a:r>
              <a:rPr lang="ja-JP" altLang="en-US" dirty="0"/>
              <a:t>連望遠鏡　</a:t>
            </a:r>
            <a:r>
              <a:rPr lang="en-US" altLang="ja-JP" dirty="0" err="1"/>
              <a:t>TwinCAM</a:t>
            </a:r>
            <a:endParaRPr lang="en-US" altLang="ja-JP" dirty="0"/>
          </a:p>
          <a:p>
            <a:r>
              <a:rPr lang="ja-JP" altLang="en-US" dirty="0"/>
              <a:t>　　</a:t>
            </a:r>
            <a:r>
              <a:rPr lang="en-US" altLang="ja-JP" dirty="0"/>
              <a:t>(11) </a:t>
            </a:r>
            <a:r>
              <a:rPr lang="ja-JP" altLang="en-US" dirty="0"/>
              <a:t>接地境界層観測装置 </a:t>
            </a:r>
            <a:r>
              <a:rPr lang="en-US" altLang="ja-JP" dirty="0"/>
              <a:t>SNODAR</a:t>
            </a:r>
          </a:p>
          <a:p>
            <a:r>
              <a:rPr lang="ja-JP" altLang="en-US" dirty="0"/>
              <a:t>　　</a:t>
            </a:r>
            <a:r>
              <a:rPr lang="en-US" altLang="ja-JP" dirty="0"/>
              <a:t>(12) </a:t>
            </a:r>
            <a:r>
              <a:rPr lang="ja-JP" altLang="en-US" dirty="0"/>
              <a:t>全天カメラ </a:t>
            </a:r>
            <a:r>
              <a:rPr lang="en-US" altLang="ja-JP" dirty="0"/>
              <a:t>HR-CAM2</a:t>
            </a:r>
          </a:p>
          <a:p>
            <a:r>
              <a:rPr lang="ja-JP" altLang="en-US" dirty="0"/>
              <a:t>　　</a:t>
            </a:r>
            <a:r>
              <a:rPr lang="en-US" altLang="ja-JP" dirty="0"/>
              <a:t>(10) 16m</a:t>
            </a:r>
            <a:r>
              <a:rPr lang="ja-JP" altLang="en-US" dirty="0"/>
              <a:t>気象タワー</a:t>
            </a:r>
          </a:p>
          <a:p>
            <a:pPr>
              <a:buNone/>
            </a:pPr>
            <a:endParaRPr kumimoji="1" lang="en-US" altLang="ja-JP" dirty="0" smtClean="0"/>
          </a:p>
        </p:txBody>
      </p:sp>
      <p:pic>
        <p:nvPicPr>
          <p:cNvPr id="12" name="Picture 2"/>
          <p:cNvPicPr>
            <a:picLocks noChangeAspect="1" noChangeArrowheads="1"/>
          </p:cNvPicPr>
          <p:nvPr/>
        </p:nvPicPr>
        <p:blipFill>
          <a:blip r:embed="rId2" cstate="print"/>
          <a:srcRect/>
          <a:stretch>
            <a:fillRect/>
          </a:stretch>
        </p:blipFill>
        <p:spPr bwMode="auto">
          <a:xfrm>
            <a:off x="467544" y="3284984"/>
            <a:ext cx="4320000" cy="2709818"/>
          </a:xfrm>
          <a:prstGeom prst="rect">
            <a:avLst/>
          </a:prstGeom>
          <a:noFill/>
          <a:ln w="9525">
            <a:noFill/>
            <a:miter lim="800000"/>
            <a:headEnd/>
            <a:tailEnd/>
          </a:ln>
        </p:spPr>
      </p:pic>
      <p:sp>
        <p:nvSpPr>
          <p:cNvPr id="2" name="正方形/長方形 1"/>
          <p:cNvSpPr/>
          <p:nvPr/>
        </p:nvSpPr>
        <p:spPr>
          <a:xfrm>
            <a:off x="323345" y="6054208"/>
            <a:ext cx="4752711" cy="369332"/>
          </a:xfrm>
          <a:prstGeom prst="rect">
            <a:avLst/>
          </a:prstGeom>
        </p:spPr>
        <p:txBody>
          <a:bodyPr wrap="none">
            <a:spAutoFit/>
          </a:bodyPr>
          <a:lstStyle/>
          <a:p>
            <a:r>
              <a:rPr lang="en-US" altLang="ja-JP" dirty="0" smtClean="0"/>
              <a:t>PLATO-F</a:t>
            </a:r>
            <a:r>
              <a:rPr lang="en-US" altLang="ja-JP" sz="1400" dirty="0" smtClean="0"/>
              <a:t> (</a:t>
            </a:r>
            <a:r>
              <a:rPr lang="ja-JP" altLang="en-US" sz="1400" dirty="0" smtClean="0"/>
              <a:t>黄色が装置モジュール、緑がエンジンモジュール</a:t>
            </a:r>
            <a:r>
              <a:rPr lang="en-US" altLang="ja-JP" sz="1400" dirty="0" smtClean="0"/>
              <a:t>)</a:t>
            </a:r>
            <a:endParaRPr lang="en-US" altLang="ja-JP" dirty="0"/>
          </a:p>
        </p:txBody>
      </p:sp>
      <p:sp>
        <p:nvSpPr>
          <p:cNvPr id="8" name="テキスト ボックス 7"/>
          <p:cNvSpPr txBox="1"/>
          <p:nvPr/>
        </p:nvSpPr>
        <p:spPr>
          <a:xfrm>
            <a:off x="5004049" y="4576479"/>
            <a:ext cx="3816423" cy="2092881"/>
          </a:xfrm>
          <a:prstGeom prst="rect">
            <a:avLst/>
          </a:prstGeom>
          <a:noFill/>
        </p:spPr>
        <p:txBody>
          <a:bodyPr wrap="square" rtlCol="0">
            <a:spAutoFit/>
          </a:bodyPr>
          <a:lstStyle/>
          <a:p>
            <a:pPr algn="just"/>
            <a:r>
              <a:rPr kumimoji="1" lang="en-US" altLang="ja-JP" u="sng" dirty="0" smtClean="0"/>
              <a:t>PLATO-F</a:t>
            </a:r>
          </a:p>
          <a:p>
            <a:pPr algn="just"/>
            <a:r>
              <a:rPr lang="ja-JP" altLang="en-US" sz="1400" dirty="0" smtClean="0"/>
              <a:t>オーストラリア・ニューサウスウェールズ大開発の無人発電制御モジュール。</a:t>
            </a:r>
            <a:endParaRPr lang="en-US" altLang="ja-JP" sz="1400" dirty="0" smtClean="0"/>
          </a:p>
          <a:p>
            <a:pPr algn="just"/>
            <a:r>
              <a:rPr kumimoji="1" lang="ja-JP" altLang="en-US" sz="1400" dirty="0" smtClean="0"/>
              <a:t>ディーゼルエンジン・太陽パネル・リチウムバッテリーの組み合わせで連続して</a:t>
            </a:r>
            <a:r>
              <a:rPr kumimoji="1" lang="en-US" altLang="ja-JP" sz="1400" dirty="0" smtClean="0"/>
              <a:t>1KW</a:t>
            </a:r>
            <a:r>
              <a:rPr kumimoji="1" lang="ja-JP" altLang="en-US" sz="1400" dirty="0" smtClean="0"/>
              <a:t>を</a:t>
            </a:r>
            <a:r>
              <a:rPr kumimoji="1" lang="en-US" altLang="ja-JP" sz="1400" dirty="0" smtClean="0"/>
              <a:t>600</a:t>
            </a:r>
            <a:r>
              <a:rPr kumimoji="1" lang="ja-JP" altLang="en-US" sz="1400" dirty="0" smtClean="0"/>
              <a:t>日供給する。</a:t>
            </a:r>
            <a:r>
              <a:rPr kumimoji="1" lang="en-US" altLang="ja-JP" sz="1400" dirty="0" smtClean="0"/>
              <a:t>(Jet-A1</a:t>
            </a:r>
            <a:r>
              <a:rPr kumimoji="1" lang="ja-JP" altLang="en-US" sz="1400" dirty="0" smtClean="0"/>
              <a:t>を</a:t>
            </a:r>
            <a:r>
              <a:rPr kumimoji="1" lang="en-US" altLang="ja-JP" sz="1400" dirty="0" smtClean="0"/>
              <a:t>6,000L)</a:t>
            </a:r>
          </a:p>
          <a:p>
            <a:pPr algn="just"/>
            <a:r>
              <a:rPr lang="ja-JP" altLang="en-US" sz="1400" dirty="0" smtClean="0"/>
              <a:t>イリジウムオープンポートでステータス確認・データ転送を行う。</a:t>
            </a:r>
            <a:r>
              <a:rPr lang="en-US" altLang="ja-JP" sz="1400" dirty="0" smtClean="0"/>
              <a:t>2011</a:t>
            </a:r>
            <a:r>
              <a:rPr lang="ja-JP" altLang="en-US" sz="1400" dirty="0" smtClean="0"/>
              <a:t>年</a:t>
            </a:r>
            <a:r>
              <a:rPr lang="en-US" altLang="ja-JP" sz="1400" dirty="0" smtClean="0"/>
              <a:t>7</a:t>
            </a:r>
            <a:r>
              <a:rPr lang="ja-JP" altLang="en-US" sz="1400" dirty="0" smtClean="0"/>
              <a:t>月以降電源トラブルで停止。現在再起動を試行中。</a:t>
            </a:r>
            <a:endParaRPr lang="en-US" altLang="ja-JP" sz="1400" dirty="0" smtClean="0"/>
          </a:p>
        </p:txBody>
      </p:sp>
      <p:pic>
        <p:nvPicPr>
          <p:cNvPr id="18" name="Picture 2"/>
          <p:cNvPicPr>
            <a:picLocks noChangeAspect="1" noChangeArrowheads="1"/>
          </p:cNvPicPr>
          <p:nvPr/>
        </p:nvPicPr>
        <p:blipFill>
          <a:blip r:embed="rId3" cstate="print"/>
          <a:srcRect/>
          <a:stretch>
            <a:fillRect/>
          </a:stretch>
        </p:blipFill>
        <p:spPr bwMode="auto">
          <a:xfrm rot="16200000">
            <a:off x="5368572" y="2571075"/>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4" cstate="print"/>
          <a:stretch>
            <a:fillRect/>
          </a:stretch>
        </p:blipFill>
        <p:spPr>
          <a:xfrm>
            <a:off x="5385381" y="1179847"/>
            <a:ext cx="2426979" cy="1617986"/>
          </a:xfrm>
          <a:prstGeom prst="rect">
            <a:avLst/>
          </a:prstGeom>
        </p:spPr>
      </p:pic>
      <p:sp>
        <p:nvSpPr>
          <p:cNvPr id="9" name="テキスト ボックス 8"/>
          <p:cNvSpPr txBox="1"/>
          <p:nvPr/>
        </p:nvSpPr>
        <p:spPr>
          <a:xfrm>
            <a:off x="5388565" y="2507109"/>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0" name="テキスト ボックス 9"/>
          <p:cNvSpPr txBox="1"/>
          <p:nvPr/>
        </p:nvSpPr>
        <p:spPr>
          <a:xfrm>
            <a:off x="6089635" y="4293096"/>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pic>
        <p:nvPicPr>
          <p:cNvPr id="2050" name="Picture 2" descr="C:\Research\Antarctic_Picture\2011_01_28撤収・デポ\DSC_747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5525" r="15568"/>
          <a:stretch/>
        </p:blipFill>
        <p:spPr bwMode="auto">
          <a:xfrm>
            <a:off x="7380312" y="2302017"/>
            <a:ext cx="1718231" cy="233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58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a:t>
            </a:r>
            <a:r>
              <a:rPr lang="ja-JP" altLang="en-US" sz="3600" dirty="0" smtClean="0">
                <a:latin typeface="+mn-ea"/>
              </a:rPr>
              <a:t>これ</a:t>
            </a:r>
            <a:r>
              <a:rPr lang="ja-JP" altLang="en-US" sz="3600" dirty="0">
                <a:latin typeface="+mn-ea"/>
              </a:rPr>
              <a:t>までの</a:t>
            </a:r>
            <a:r>
              <a:rPr lang="ja-JP" altLang="en-US" sz="3600" dirty="0" smtClean="0">
                <a:latin typeface="+mn-ea"/>
              </a:rPr>
              <a:t>取り組み　</a:t>
            </a:r>
            <a:r>
              <a:rPr lang="en-US" altLang="ja-JP" sz="3600" dirty="0" smtClean="0">
                <a:latin typeface="+mn-ea"/>
              </a:rPr>
              <a:t>5/5</a:t>
            </a:r>
          </a:p>
        </p:txBody>
      </p:sp>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b="1" u="sng" dirty="0">
                <a:solidFill>
                  <a:srgbClr val="0070C0"/>
                </a:solidFill>
              </a:rPr>
              <a:t>52</a:t>
            </a:r>
            <a:r>
              <a:rPr lang="ja-JP" altLang="en-US" sz="2000" b="1" u="sng" dirty="0">
                <a:solidFill>
                  <a:srgbClr val="0070C0"/>
                </a:solidFill>
              </a:rPr>
              <a:t>次隊</a:t>
            </a:r>
            <a:r>
              <a:rPr lang="en-US" altLang="ja-JP" sz="2000" b="1" u="sng" dirty="0">
                <a:solidFill>
                  <a:srgbClr val="0070C0"/>
                </a:solidFill>
              </a:rPr>
              <a:t>(2010-2011) </a:t>
            </a:r>
            <a:r>
              <a:rPr lang="ja-JP" altLang="en-US" sz="2000" b="1" u="sng" dirty="0">
                <a:solidFill>
                  <a:srgbClr val="0070C0"/>
                </a:solidFill>
              </a:rPr>
              <a:t>冬期観測</a:t>
            </a:r>
            <a:endParaRPr lang="en-US" altLang="ja-JP" sz="2000" b="1" u="sng" dirty="0">
              <a:solidFill>
                <a:srgbClr val="0070C0"/>
              </a:solidFill>
            </a:endParaRPr>
          </a:p>
          <a:p>
            <a:r>
              <a:rPr lang="ja-JP" altLang="en-US" dirty="0"/>
              <a:t>　　</a:t>
            </a:r>
            <a:r>
              <a:rPr lang="en-US" altLang="ja-JP" dirty="0"/>
              <a:t>(8)</a:t>
            </a:r>
            <a:r>
              <a:rPr lang="ja-JP" altLang="en-US" dirty="0"/>
              <a:t> 無人発電制御モジュール　</a:t>
            </a:r>
            <a:r>
              <a:rPr lang="en-US" altLang="ja-JP" dirty="0"/>
              <a:t>PLATO-F</a:t>
            </a:r>
          </a:p>
          <a:p>
            <a:r>
              <a:rPr lang="ja-JP" altLang="en-US" dirty="0"/>
              <a:t>　　</a:t>
            </a:r>
            <a:r>
              <a:rPr lang="en-US" altLang="ja-JP" dirty="0"/>
              <a:t>(9) </a:t>
            </a:r>
            <a:r>
              <a:rPr lang="ja-JP" altLang="en-US" dirty="0"/>
              <a:t>太陽系外惑星観測</a:t>
            </a:r>
            <a:r>
              <a:rPr lang="en-US" altLang="ja-JP" dirty="0"/>
              <a:t>2</a:t>
            </a:r>
            <a:r>
              <a:rPr lang="ja-JP" altLang="en-US" dirty="0"/>
              <a:t>連望遠鏡　</a:t>
            </a:r>
            <a:r>
              <a:rPr lang="en-US" altLang="ja-JP" dirty="0" err="1"/>
              <a:t>TwinCAM</a:t>
            </a:r>
            <a:endParaRPr lang="en-US" altLang="ja-JP" dirty="0"/>
          </a:p>
          <a:p>
            <a:r>
              <a:rPr lang="ja-JP" altLang="en-US" dirty="0"/>
              <a:t>　　</a:t>
            </a:r>
            <a:r>
              <a:rPr lang="en-US" altLang="ja-JP" dirty="0"/>
              <a:t>(11) </a:t>
            </a:r>
            <a:r>
              <a:rPr lang="ja-JP" altLang="en-US" dirty="0"/>
              <a:t>接地境界層観測装置 </a:t>
            </a:r>
            <a:r>
              <a:rPr lang="en-US" altLang="ja-JP" dirty="0"/>
              <a:t>SNODAR</a:t>
            </a:r>
          </a:p>
          <a:p>
            <a:r>
              <a:rPr lang="ja-JP" altLang="en-US" dirty="0"/>
              <a:t>　　</a:t>
            </a:r>
            <a:r>
              <a:rPr lang="en-US" altLang="ja-JP" dirty="0"/>
              <a:t>(12) </a:t>
            </a:r>
            <a:r>
              <a:rPr lang="ja-JP" altLang="en-US" dirty="0"/>
              <a:t>全天カメラ </a:t>
            </a:r>
            <a:r>
              <a:rPr lang="en-US" altLang="ja-JP" dirty="0"/>
              <a:t>HR-CAM2</a:t>
            </a:r>
          </a:p>
          <a:p>
            <a:r>
              <a:rPr lang="ja-JP" altLang="en-US" dirty="0"/>
              <a:t>　　</a:t>
            </a:r>
            <a:r>
              <a:rPr lang="en-US" altLang="ja-JP" dirty="0"/>
              <a:t>(10) 16m</a:t>
            </a:r>
            <a:r>
              <a:rPr lang="ja-JP" altLang="en-US" dirty="0"/>
              <a:t>気象タワー</a:t>
            </a:r>
          </a:p>
          <a:p>
            <a:pPr>
              <a:buNone/>
            </a:pPr>
            <a:endParaRPr kumimoji="1" lang="en-US" altLang="ja-JP" dirty="0" smtClean="0"/>
          </a:p>
        </p:txBody>
      </p:sp>
      <p:sp>
        <p:nvSpPr>
          <p:cNvPr id="2" name="正方形/長方形 1"/>
          <p:cNvSpPr/>
          <p:nvPr/>
        </p:nvSpPr>
        <p:spPr>
          <a:xfrm>
            <a:off x="2051260" y="6372036"/>
            <a:ext cx="1080680" cy="369332"/>
          </a:xfrm>
          <a:prstGeom prst="rect">
            <a:avLst/>
          </a:prstGeom>
        </p:spPr>
        <p:txBody>
          <a:bodyPr wrap="none">
            <a:spAutoFit/>
          </a:bodyPr>
          <a:lstStyle/>
          <a:p>
            <a:r>
              <a:rPr lang="en-US" altLang="ja-JP" dirty="0" err="1"/>
              <a:t>TwinCAM</a:t>
            </a:r>
            <a:endParaRPr lang="en-US" altLang="ja-JP" sz="2400" dirty="0"/>
          </a:p>
        </p:txBody>
      </p:sp>
      <p:pic>
        <p:nvPicPr>
          <p:cNvPr id="9" name="Picture 3" descr="20110128_030133.JPG"/>
          <p:cNvPicPr>
            <a:picLocks noChangeAspect="1"/>
          </p:cNvPicPr>
          <p:nvPr/>
        </p:nvPicPr>
        <p:blipFill>
          <a:blip r:embed="rId2" cstate="print"/>
          <a:stretch>
            <a:fillRect/>
          </a:stretch>
        </p:blipFill>
        <p:spPr>
          <a:xfrm>
            <a:off x="971600" y="4167861"/>
            <a:ext cx="3240000" cy="2160000"/>
          </a:xfrm>
          <a:prstGeom prst="rect">
            <a:avLst/>
          </a:prstGeom>
        </p:spPr>
      </p:pic>
      <p:pic>
        <p:nvPicPr>
          <p:cNvPr id="10" name="Picture 2" descr="20110120_029978.JPG"/>
          <p:cNvPicPr>
            <a:picLocks noChangeAspect="1"/>
          </p:cNvPicPr>
          <p:nvPr/>
        </p:nvPicPr>
        <p:blipFill>
          <a:blip r:embed="rId3" cstate="print"/>
          <a:stretch>
            <a:fillRect/>
          </a:stretch>
        </p:blipFill>
        <p:spPr>
          <a:xfrm>
            <a:off x="5076056" y="4149080"/>
            <a:ext cx="3240000" cy="2160000"/>
          </a:xfrm>
          <a:prstGeom prst="rect">
            <a:avLst/>
          </a:prstGeom>
        </p:spPr>
      </p:pic>
      <p:pic>
        <p:nvPicPr>
          <p:cNvPr id="11" name="Picture 3" descr="20110121_029992.JPG"/>
          <p:cNvPicPr>
            <a:picLocks noChangeAspect="1"/>
          </p:cNvPicPr>
          <p:nvPr/>
        </p:nvPicPr>
        <p:blipFill>
          <a:blip r:embed="rId4" cstate="print"/>
          <a:stretch>
            <a:fillRect/>
          </a:stretch>
        </p:blipFill>
        <p:spPr>
          <a:xfrm>
            <a:off x="5503003" y="1398794"/>
            <a:ext cx="3240000" cy="2160000"/>
          </a:xfrm>
          <a:prstGeom prst="rect">
            <a:avLst/>
          </a:prstGeom>
        </p:spPr>
      </p:pic>
      <p:sp>
        <p:nvSpPr>
          <p:cNvPr id="13" name="正方形/長方形 12"/>
          <p:cNvSpPr/>
          <p:nvPr/>
        </p:nvSpPr>
        <p:spPr>
          <a:xfrm>
            <a:off x="5855922" y="6326300"/>
            <a:ext cx="1680268" cy="369332"/>
          </a:xfrm>
          <a:prstGeom prst="rect">
            <a:avLst/>
          </a:prstGeom>
        </p:spPr>
        <p:txBody>
          <a:bodyPr wrap="none">
            <a:spAutoFit/>
          </a:bodyPr>
          <a:lstStyle/>
          <a:p>
            <a:r>
              <a:rPr lang="en-US" altLang="ja-JP" dirty="0" smtClean="0"/>
              <a:t>16m</a:t>
            </a:r>
            <a:r>
              <a:rPr lang="ja-JP" altLang="en-US" dirty="0" smtClean="0"/>
              <a:t>気象タワー</a:t>
            </a:r>
            <a:endParaRPr lang="en-US" altLang="ja-JP" sz="2400" dirty="0"/>
          </a:p>
        </p:txBody>
      </p:sp>
      <p:sp>
        <p:nvSpPr>
          <p:cNvPr id="14" name="正方形/長方形 13"/>
          <p:cNvSpPr/>
          <p:nvPr/>
        </p:nvSpPr>
        <p:spPr>
          <a:xfrm>
            <a:off x="6633873" y="3645024"/>
            <a:ext cx="989182" cy="369332"/>
          </a:xfrm>
          <a:prstGeom prst="rect">
            <a:avLst/>
          </a:prstGeom>
        </p:spPr>
        <p:txBody>
          <a:bodyPr wrap="none">
            <a:spAutoFit/>
          </a:bodyPr>
          <a:lstStyle/>
          <a:p>
            <a:r>
              <a:rPr lang="en-US" altLang="ja-JP" dirty="0" smtClean="0"/>
              <a:t>SNODAR</a:t>
            </a:r>
            <a:endParaRPr lang="en-US" altLang="ja-JP" sz="2400" dirty="0"/>
          </a:p>
        </p:txBody>
      </p:sp>
      <p:sp>
        <p:nvSpPr>
          <p:cNvPr id="4" name="テキスト ボックス 3"/>
          <p:cNvSpPr txBox="1"/>
          <p:nvPr/>
        </p:nvSpPr>
        <p:spPr>
          <a:xfrm>
            <a:off x="7742725" y="3460897"/>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2" name="テキスト ボックス 11"/>
          <p:cNvSpPr txBox="1"/>
          <p:nvPr/>
        </p:nvSpPr>
        <p:spPr>
          <a:xfrm>
            <a:off x="7321794" y="6218147"/>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Tree>
    <p:extLst>
      <p:ext uri="{BB962C8B-B14F-4D97-AF65-F5344CB8AC3E}">
        <p14:creationId xmlns:p14="http://schemas.microsoft.com/office/powerpoint/2010/main" val="565431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4</a:t>
            </a:r>
            <a:r>
              <a:rPr lang="en-US" altLang="ja-JP" sz="3600" dirty="0" smtClean="0">
                <a:latin typeface="+mn-ea"/>
              </a:rPr>
              <a:t>.</a:t>
            </a:r>
            <a:r>
              <a:rPr lang="ja-JP" altLang="en-US" sz="3600" dirty="0" smtClean="0">
                <a:latin typeface="+mn-ea"/>
              </a:rPr>
              <a:t>今後の計画</a:t>
            </a:r>
            <a:endParaRPr lang="en-US" altLang="ja-JP" sz="3600" dirty="0" smtClean="0">
              <a:latin typeface="+mn-ea"/>
            </a:endParaRPr>
          </a:p>
        </p:txBody>
      </p:sp>
      <p:sp>
        <p:nvSpPr>
          <p:cNvPr id="3" name="テキスト ボックス 2"/>
          <p:cNvSpPr txBox="1"/>
          <p:nvPr/>
        </p:nvSpPr>
        <p:spPr>
          <a:xfrm>
            <a:off x="579040" y="1196752"/>
            <a:ext cx="7521352" cy="3139321"/>
          </a:xfrm>
          <a:prstGeom prst="rect">
            <a:avLst/>
          </a:prstGeom>
          <a:noFill/>
        </p:spPr>
        <p:txBody>
          <a:bodyPr wrap="square" rtlCol="0">
            <a:spAutoFit/>
          </a:bodyPr>
          <a:lstStyle/>
          <a:p>
            <a:pPr algn="just"/>
            <a:r>
              <a:rPr lang="en-US" altLang="ja-JP" dirty="0" smtClean="0">
                <a:solidFill>
                  <a:srgbClr val="0070C0"/>
                </a:solidFill>
              </a:rPr>
              <a:t>53</a:t>
            </a:r>
            <a:r>
              <a:rPr lang="ja-JP" altLang="en-US" dirty="0" smtClean="0">
                <a:solidFill>
                  <a:srgbClr val="0070C0"/>
                </a:solidFill>
              </a:rPr>
              <a:t>次隊</a:t>
            </a:r>
            <a:r>
              <a:rPr lang="en-US" altLang="ja-JP" dirty="0" smtClean="0">
                <a:solidFill>
                  <a:srgbClr val="0070C0"/>
                </a:solidFill>
              </a:rPr>
              <a:t>(2011-2012)</a:t>
            </a:r>
            <a:endParaRPr lang="en-US" altLang="ja-JP" dirty="0">
              <a:solidFill>
                <a:srgbClr val="0070C0"/>
              </a:solidFill>
            </a:endParaRPr>
          </a:p>
          <a:p>
            <a:pPr algn="just"/>
            <a:r>
              <a:rPr lang="ja-JP" altLang="en-US" dirty="0"/>
              <a:t>　昭和</a:t>
            </a:r>
            <a:r>
              <a:rPr lang="ja-JP" altLang="en-US" dirty="0" smtClean="0"/>
              <a:t>基地で観測準備</a:t>
            </a:r>
            <a:endParaRPr lang="en-US" altLang="ja-JP" dirty="0" smtClean="0"/>
          </a:p>
          <a:p>
            <a:pPr algn="just"/>
            <a:r>
              <a:rPr lang="ja-JP" altLang="en-US" dirty="0"/>
              <a:t>　</a:t>
            </a:r>
            <a:r>
              <a:rPr lang="ja-JP" altLang="en-US" dirty="0" smtClean="0"/>
              <a:t>夏隊</a:t>
            </a:r>
            <a:r>
              <a:rPr lang="ja-JP" altLang="en-US" dirty="0"/>
              <a:t>と</a:t>
            </a:r>
            <a:r>
              <a:rPr lang="ja-JP" altLang="en-US" dirty="0" smtClean="0"/>
              <a:t>して市川隆、越冬隊として小山拓也</a:t>
            </a:r>
            <a:r>
              <a:rPr lang="en-US" altLang="ja-JP" dirty="0" smtClean="0"/>
              <a:t>(M2)</a:t>
            </a:r>
            <a:r>
              <a:rPr lang="ja-JP" altLang="en-US" dirty="0" smtClean="0"/>
              <a:t>が現在南極出張中</a:t>
            </a:r>
            <a:endParaRPr lang="en-US" altLang="ja-JP" dirty="0" smtClean="0"/>
          </a:p>
          <a:p>
            <a:pPr algn="just"/>
            <a:r>
              <a:rPr lang="en-US" altLang="ja-JP" dirty="0" smtClean="0">
                <a:solidFill>
                  <a:srgbClr val="0070C0"/>
                </a:solidFill>
              </a:rPr>
              <a:t>54</a:t>
            </a:r>
            <a:r>
              <a:rPr lang="ja-JP" altLang="en-US" dirty="0" smtClean="0">
                <a:solidFill>
                  <a:srgbClr val="0070C0"/>
                </a:solidFill>
              </a:rPr>
              <a:t>次隊</a:t>
            </a:r>
            <a:r>
              <a:rPr lang="en-US" altLang="ja-JP" dirty="0" smtClean="0">
                <a:solidFill>
                  <a:srgbClr val="0070C0"/>
                </a:solidFill>
              </a:rPr>
              <a:t>(2012-2013)</a:t>
            </a:r>
          </a:p>
          <a:p>
            <a:pPr algn="just"/>
            <a:r>
              <a:rPr lang="ja-JP" altLang="en-US" dirty="0" smtClean="0"/>
              <a:t>　</a:t>
            </a:r>
            <a:r>
              <a:rPr lang="ja-JP" altLang="en-US" dirty="0"/>
              <a:t>ドームふじ</a:t>
            </a:r>
            <a:r>
              <a:rPr lang="ja-JP" altLang="en-US" dirty="0" smtClean="0"/>
              <a:t>基地に</a:t>
            </a:r>
            <a:r>
              <a:rPr lang="en-US" altLang="ja-JP" dirty="0" smtClean="0"/>
              <a:t>40cm</a:t>
            </a:r>
            <a:r>
              <a:rPr lang="ja-JP" altLang="en-US" dirty="0" smtClean="0"/>
              <a:t>赤外線望遠鏡・</a:t>
            </a:r>
            <a:r>
              <a:rPr lang="en-US" altLang="ja-JP" dirty="0" smtClean="0"/>
              <a:t>8m</a:t>
            </a:r>
            <a:r>
              <a:rPr lang="ja-JP" altLang="en-US" dirty="0" smtClean="0"/>
              <a:t>ステージを設置し、</a:t>
            </a:r>
            <a:r>
              <a:rPr lang="ja-JP" altLang="en-US" dirty="0"/>
              <a:t>無人発電</a:t>
            </a:r>
            <a:r>
              <a:rPr lang="ja-JP" altLang="en-US" dirty="0" smtClean="0"/>
              <a:t>制御</a:t>
            </a:r>
            <a:endParaRPr lang="en-US" altLang="ja-JP" dirty="0" smtClean="0"/>
          </a:p>
          <a:p>
            <a:pPr algn="just"/>
            <a:r>
              <a:rPr lang="ja-JP" altLang="en-US" dirty="0"/>
              <a:t>　</a:t>
            </a:r>
            <a:r>
              <a:rPr lang="ja-JP" altLang="en-US" dirty="0" smtClean="0"/>
              <a:t>モジュールを用いた冬期の無人赤外線観測を実施</a:t>
            </a:r>
            <a:endParaRPr lang="en-US" altLang="ja-JP" dirty="0" smtClean="0"/>
          </a:p>
          <a:p>
            <a:pPr algn="just"/>
            <a:endParaRPr lang="en-US" altLang="ja-JP" dirty="0" smtClean="0"/>
          </a:p>
          <a:p>
            <a:pPr algn="just"/>
            <a:r>
              <a:rPr lang="en-US" altLang="ja-JP" dirty="0" smtClean="0">
                <a:solidFill>
                  <a:srgbClr val="0070C0"/>
                </a:solidFill>
              </a:rPr>
              <a:t>2011-2015</a:t>
            </a:r>
            <a:r>
              <a:rPr lang="ja-JP" altLang="en-US" dirty="0" smtClean="0"/>
              <a:t>　新型雪上車の開発及び内陸への物資輸送</a:t>
            </a:r>
            <a:endParaRPr lang="en-US" altLang="ja-JP" dirty="0" smtClean="0"/>
          </a:p>
          <a:p>
            <a:pPr algn="just"/>
            <a:r>
              <a:rPr lang="en-US" altLang="ja-JP" dirty="0" smtClean="0">
                <a:solidFill>
                  <a:srgbClr val="0070C0"/>
                </a:solidFill>
              </a:rPr>
              <a:t>2016-2020</a:t>
            </a:r>
            <a:r>
              <a:rPr lang="ja-JP" altLang="en-US" dirty="0" smtClean="0"/>
              <a:t>　新ドームふじ基地の建設</a:t>
            </a:r>
            <a:endParaRPr lang="en-US" altLang="ja-JP" dirty="0" smtClean="0"/>
          </a:p>
          <a:p>
            <a:pPr algn="just"/>
            <a:r>
              <a:rPr lang="en-US" altLang="ja-JP" dirty="0" smtClean="0">
                <a:solidFill>
                  <a:srgbClr val="0070C0"/>
                </a:solidFill>
              </a:rPr>
              <a:t>2021</a:t>
            </a:r>
            <a:r>
              <a:rPr lang="ja-JP" altLang="en-US" dirty="0" smtClean="0">
                <a:solidFill>
                  <a:srgbClr val="0070C0"/>
                </a:solidFill>
              </a:rPr>
              <a:t>～</a:t>
            </a:r>
            <a:r>
              <a:rPr lang="ja-JP" altLang="en-US" dirty="0" smtClean="0"/>
              <a:t>　　　越冬隊派遣、天体観測開始？</a:t>
            </a:r>
            <a:endParaRPr lang="en-US" altLang="ja-JP" dirty="0" smtClean="0"/>
          </a:p>
          <a:p>
            <a:pPr algn="just"/>
            <a:endParaRPr lang="en-US" altLang="ja-JP" b="1" dirty="0" smtClean="0"/>
          </a:p>
        </p:txBody>
      </p:sp>
      <p:pic>
        <p:nvPicPr>
          <p:cNvPr id="6146" name="Picture 2" descr="C:\Research\D2\2011_06極地原稿\pic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717032"/>
            <a:ext cx="3600000" cy="2700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667" y="4731941"/>
            <a:ext cx="2808312" cy="179964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51823" y="6505599"/>
            <a:ext cx="1662635" cy="307777"/>
          </a:xfrm>
          <a:prstGeom prst="rect">
            <a:avLst/>
          </a:prstGeom>
          <a:noFill/>
        </p:spPr>
        <p:txBody>
          <a:bodyPr wrap="none" rtlCol="0">
            <a:spAutoFit/>
          </a:bodyPr>
          <a:lstStyle/>
          <a:p>
            <a:r>
              <a:rPr kumimoji="1" lang="en-US" altLang="ja-JP" sz="1400" dirty="0" smtClean="0"/>
              <a:t>40cm</a:t>
            </a:r>
            <a:r>
              <a:rPr kumimoji="1" lang="ja-JP" altLang="en-US" sz="1400" dirty="0" smtClean="0"/>
              <a:t>赤外線望遠鏡</a:t>
            </a:r>
            <a:endParaRPr kumimoji="1" lang="ja-JP" altLang="en-US" dirty="0"/>
          </a:p>
        </p:txBody>
      </p:sp>
      <p:sp>
        <p:nvSpPr>
          <p:cNvPr id="8" name="テキスト ボックス 7"/>
          <p:cNvSpPr txBox="1"/>
          <p:nvPr/>
        </p:nvSpPr>
        <p:spPr>
          <a:xfrm>
            <a:off x="5525013" y="6377693"/>
            <a:ext cx="3089307" cy="307777"/>
          </a:xfrm>
          <a:prstGeom prst="rect">
            <a:avLst/>
          </a:prstGeom>
          <a:noFill/>
        </p:spPr>
        <p:txBody>
          <a:bodyPr wrap="none" rtlCol="0">
            <a:spAutoFit/>
          </a:bodyPr>
          <a:lstStyle/>
          <a:p>
            <a:r>
              <a:rPr kumimoji="1" lang="en-US" altLang="ja-JP" sz="1400" dirty="0" smtClean="0"/>
              <a:t>8m</a:t>
            </a:r>
            <a:r>
              <a:rPr kumimoji="1" lang="ja-JP" altLang="en-US" sz="1400" dirty="0" smtClean="0"/>
              <a:t>ステージ</a:t>
            </a:r>
            <a:r>
              <a:rPr kumimoji="1" lang="en-US" altLang="ja-JP" sz="1400" dirty="0" smtClean="0"/>
              <a:t>(</a:t>
            </a:r>
            <a:r>
              <a:rPr kumimoji="1" lang="ja-JP" altLang="en-US" sz="1400" dirty="0" smtClean="0"/>
              <a:t>写真では</a:t>
            </a:r>
            <a:r>
              <a:rPr kumimoji="1" lang="en-US" altLang="ja-JP" sz="1400" dirty="0" smtClean="0"/>
              <a:t>5m)</a:t>
            </a:r>
            <a:r>
              <a:rPr kumimoji="1" lang="ja-JP" altLang="en-US" sz="1400" dirty="0" smtClean="0"/>
              <a:t>と観測ドーム</a:t>
            </a:r>
            <a:endParaRPr kumimoji="1" lang="ja-JP" altLang="en-US" dirty="0"/>
          </a:p>
        </p:txBody>
      </p:sp>
    </p:spTree>
    <p:extLst>
      <p:ext uri="{BB962C8B-B14F-4D97-AF65-F5344CB8AC3E}">
        <p14:creationId xmlns:p14="http://schemas.microsoft.com/office/powerpoint/2010/main" val="1706731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a:t>ここまでの</a:t>
            </a:r>
            <a:r>
              <a:rPr lang="ja-JP" altLang="en-US" dirty="0" smtClean="0"/>
              <a:t>まとめ</a:t>
            </a:r>
            <a:endParaRPr kumimoji="1" lang="ja-JP" altLang="en-US" sz="2800" dirty="0"/>
          </a:p>
        </p:txBody>
      </p:sp>
      <p:sp>
        <p:nvSpPr>
          <p:cNvPr id="5" name="正方形/長方形 4"/>
          <p:cNvSpPr/>
          <p:nvPr/>
        </p:nvSpPr>
        <p:spPr>
          <a:xfrm>
            <a:off x="1313637" y="5450061"/>
            <a:ext cx="6300701" cy="707886"/>
          </a:xfrm>
          <a:prstGeom prst="rect">
            <a:avLst/>
          </a:prstGeom>
          <a:ln>
            <a:solidFill>
              <a:schemeClr val="tx1"/>
            </a:solidFill>
          </a:ln>
        </p:spPr>
        <p:txBody>
          <a:bodyPr wrap="square">
            <a:spAutoFit/>
          </a:bodyPr>
          <a:lstStyle/>
          <a:p>
            <a:pPr algn="just"/>
            <a:r>
              <a:rPr lang="en-US" altLang="ja-JP" sz="2000" dirty="0" smtClean="0">
                <a:latin typeface="+mj-lt"/>
              </a:rPr>
              <a:t>2010</a:t>
            </a:r>
            <a:r>
              <a:rPr lang="ja-JP" altLang="en-US" sz="2000" dirty="0" smtClean="0">
                <a:latin typeface="+mj-lt"/>
              </a:rPr>
              <a:t>年代後半から</a:t>
            </a:r>
            <a:r>
              <a:rPr lang="en-US" altLang="ja-JP" sz="2000" dirty="0" smtClean="0">
                <a:latin typeface="+mj-lt"/>
              </a:rPr>
              <a:t>2020</a:t>
            </a:r>
            <a:r>
              <a:rPr lang="ja-JP" altLang="en-US" sz="2000" dirty="0" smtClean="0">
                <a:latin typeface="+mj-lt"/>
              </a:rPr>
              <a:t>年前半にかけて小型</a:t>
            </a:r>
            <a:r>
              <a:rPr lang="en-US" altLang="ja-JP" sz="2000" dirty="0" smtClean="0">
                <a:latin typeface="+mj-lt"/>
              </a:rPr>
              <a:t>GRB</a:t>
            </a:r>
            <a:r>
              <a:rPr lang="ja-JP" altLang="en-US" sz="2000" dirty="0" smtClean="0">
                <a:latin typeface="+mj-lt"/>
              </a:rPr>
              <a:t>衛星と南極</a:t>
            </a:r>
            <a:r>
              <a:rPr lang="en-US" altLang="ja-JP" sz="2000" dirty="0" smtClean="0">
                <a:latin typeface="+mj-lt"/>
              </a:rPr>
              <a:t>2m</a:t>
            </a:r>
            <a:r>
              <a:rPr lang="ja-JP" altLang="en-US" sz="2000" dirty="0" smtClean="0">
                <a:latin typeface="+mj-lt"/>
              </a:rPr>
              <a:t>望遠鏡によって </a:t>
            </a:r>
            <a:r>
              <a:rPr lang="en-US" altLang="ja-JP" sz="2000" dirty="0" smtClean="0">
                <a:latin typeface="+mj-lt"/>
              </a:rPr>
              <a:t>z&gt;10 </a:t>
            </a:r>
            <a:r>
              <a:rPr lang="ja-JP" altLang="en-US" sz="2000" dirty="0" smtClean="0">
                <a:latin typeface="+mj-lt"/>
              </a:rPr>
              <a:t>の宇宙に迫る</a:t>
            </a:r>
            <a:endParaRPr lang="en-US" altLang="ja-JP" sz="2000" dirty="0" smtClean="0">
              <a:latin typeface="+mj-lt"/>
            </a:endParaRPr>
          </a:p>
        </p:txBody>
      </p:sp>
      <p:sp>
        <p:nvSpPr>
          <p:cNvPr id="4" name="テキスト ボックス 3"/>
          <p:cNvSpPr txBox="1"/>
          <p:nvPr/>
        </p:nvSpPr>
        <p:spPr>
          <a:xfrm>
            <a:off x="2177945" y="3353133"/>
            <a:ext cx="4572085" cy="400110"/>
          </a:xfrm>
          <a:prstGeom prst="rect">
            <a:avLst/>
          </a:prstGeom>
          <a:noFill/>
        </p:spPr>
        <p:txBody>
          <a:bodyPr wrap="none" rtlCol="0">
            <a:spAutoFit/>
          </a:bodyPr>
          <a:lstStyle/>
          <a:p>
            <a:r>
              <a:rPr lang="en-US" altLang="ja-JP" sz="2000" dirty="0" smtClean="0"/>
              <a:t>1</a:t>
            </a:r>
            <a:r>
              <a:rPr lang="ja-JP" altLang="en-US" sz="2000" dirty="0" err="1" smtClean="0"/>
              <a:t>つの</a:t>
            </a:r>
            <a:r>
              <a:rPr lang="ja-JP" altLang="en-US" sz="2000" dirty="0" smtClean="0"/>
              <a:t>答えとして「南極</a:t>
            </a:r>
            <a:r>
              <a:rPr lang="en-US" altLang="ja-JP" sz="2000" dirty="0" smtClean="0"/>
              <a:t>2m</a:t>
            </a:r>
            <a:r>
              <a:rPr lang="ja-JP" altLang="en-US" sz="2000" dirty="0" smtClean="0"/>
              <a:t>赤外線望遠鏡」</a:t>
            </a:r>
            <a:endParaRPr lang="en-US" altLang="ja-JP" sz="2000" dirty="0" smtClean="0"/>
          </a:p>
        </p:txBody>
      </p:sp>
      <p:sp>
        <p:nvSpPr>
          <p:cNvPr id="6" name="テキスト ボックス 5"/>
          <p:cNvSpPr txBox="1"/>
          <p:nvPr/>
        </p:nvSpPr>
        <p:spPr>
          <a:xfrm>
            <a:off x="827584" y="1340768"/>
            <a:ext cx="7632848" cy="1323439"/>
          </a:xfrm>
          <a:prstGeom prst="rect">
            <a:avLst/>
          </a:prstGeom>
          <a:noFill/>
        </p:spPr>
        <p:txBody>
          <a:bodyPr wrap="square" rtlCol="0">
            <a:spAutoFit/>
          </a:bodyPr>
          <a:lstStyle/>
          <a:p>
            <a:r>
              <a:rPr kumimoji="1" lang="ja-JP" altLang="en-US" sz="2000" dirty="0" smtClean="0"/>
              <a:t>・</a:t>
            </a:r>
            <a:r>
              <a:rPr kumimoji="1" lang="en-US" altLang="ja-JP" sz="2000" dirty="0" smtClean="0"/>
              <a:t>TMT, E-ELT</a:t>
            </a:r>
            <a:r>
              <a:rPr kumimoji="1" lang="ja-JP" altLang="en-US" sz="2000" dirty="0" smtClean="0"/>
              <a:t>時代</a:t>
            </a:r>
            <a:r>
              <a:rPr lang="ja-JP" altLang="en-US" sz="2000" dirty="0" smtClean="0"/>
              <a:t>といっても</a:t>
            </a:r>
            <a:r>
              <a:rPr lang="en-US" altLang="ja-JP" sz="2000" dirty="0" smtClean="0"/>
              <a:t>GRB</a:t>
            </a:r>
            <a:r>
              <a:rPr lang="ja-JP" altLang="en-US" sz="2000" dirty="0" smtClean="0"/>
              <a:t>の地上フォローアップ観測は従来通り大学所有の望遠鏡がメインとなるだろう</a:t>
            </a:r>
            <a:endParaRPr lang="en-US" altLang="ja-JP" sz="2000" dirty="0" smtClean="0"/>
          </a:p>
          <a:p>
            <a:r>
              <a:rPr lang="ja-JP" altLang="en-US" sz="2000" dirty="0" smtClean="0"/>
              <a:t>・より</a:t>
            </a:r>
            <a:r>
              <a:rPr lang="en-US" altLang="ja-JP" sz="2000" dirty="0" smtClean="0"/>
              <a:t>high z</a:t>
            </a:r>
            <a:r>
              <a:rPr lang="ja-JP" altLang="en-US" sz="2000" dirty="0" smtClean="0"/>
              <a:t>に迫るにはこれまで以上に赤外線波長で絶対的に高い感度が必要</a:t>
            </a:r>
            <a:endParaRPr lang="en-US" altLang="ja-JP" sz="2000" dirty="0" smtClean="0"/>
          </a:p>
        </p:txBody>
      </p:sp>
      <p:sp>
        <p:nvSpPr>
          <p:cNvPr id="12" name="テキスト ボックス 11"/>
          <p:cNvSpPr txBox="1"/>
          <p:nvPr/>
        </p:nvSpPr>
        <p:spPr>
          <a:xfrm>
            <a:off x="3049234" y="3889601"/>
            <a:ext cx="3106941" cy="1015663"/>
          </a:xfrm>
          <a:prstGeom prst="rect">
            <a:avLst/>
          </a:prstGeom>
          <a:noFill/>
        </p:spPr>
        <p:txBody>
          <a:bodyPr wrap="none" rtlCol="0">
            <a:spAutoFit/>
          </a:bodyPr>
          <a:lstStyle/>
          <a:p>
            <a:pPr>
              <a:buFont typeface="Arial" pitchFamily="34" charset="0"/>
              <a:buChar char="•"/>
            </a:pPr>
            <a:r>
              <a:rPr lang="ja-JP" altLang="en-US" sz="2000" dirty="0" smtClean="0"/>
              <a:t> 地上最良のシーイング</a:t>
            </a:r>
            <a:endParaRPr lang="en-US" altLang="ja-JP" sz="2000" dirty="0" smtClean="0"/>
          </a:p>
          <a:p>
            <a:pPr>
              <a:buFont typeface="Arial" pitchFamily="34" charset="0"/>
              <a:buChar char="•"/>
            </a:pPr>
            <a:r>
              <a:rPr lang="en-US" altLang="ja-JP" sz="2000" dirty="0" smtClean="0"/>
              <a:t> </a:t>
            </a:r>
            <a:r>
              <a:rPr lang="ja-JP" altLang="en-US" sz="2000" dirty="0" smtClean="0"/>
              <a:t>温帯</a:t>
            </a:r>
            <a:r>
              <a:rPr lang="en-US" altLang="ja-JP" sz="2000" dirty="0" smtClean="0"/>
              <a:t>8m</a:t>
            </a:r>
            <a:r>
              <a:rPr lang="ja-JP" altLang="en-US" sz="2000" dirty="0" smtClean="0"/>
              <a:t>クラスの検出限界</a:t>
            </a:r>
            <a:endParaRPr lang="en-US" altLang="ja-JP" sz="2000" dirty="0" smtClean="0"/>
          </a:p>
          <a:p>
            <a:pPr>
              <a:buFont typeface="Arial" pitchFamily="34" charset="0"/>
              <a:buChar char="•"/>
            </a:pPr>
            <a:r>
              <a:rPr kumimoji="1" lang="en-US" altLang="ja-JP" sz="2000" dirty="0" smtClean="0"/>
              <a:t> 2,000</a:t>
            </a:r>
            <a:r>
              <a:rPr kumimoji="1" lang="ja-JP" altLang="en-US" sz="2000" dirty="0" smtClean="0"/>
              <a:t>時間の連続観測</a:t>
            </a:r>
            <a:endParaRPr kumimoji="1" lang="ja-JP" altLang="en-US" sz="2000" dirty="0"/>
          </a:p>
        </p:txBody>
      </p:sp>
      <p:sp>
        <p:nvSpPr>
          <p:cNvPr id="14" name="下矢印 13"/>
          <p:cNvSpPr/>
          <p:nvPr/>
        </p:nvSpPr>
        <p:spPr>
          <a:xfrm>
            <a:off x="3851920" y="2564904"/>
            <a:ext cx="1224136" cy="720080"/>
          </a:xfrm>
          <a:prstGeom prst="downArrow">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932040" y="4840225"/>
            <a:ext cx="3528392" cy="307777"/>
          </a:xfrm>
          <a:prstGeom prst="rect">
            <a:avLst/>
          </a:prstGeom>
        </p:spPr>
        <p:txBody>
          <a:bodyPr wrap="square">
            <a:spAutoFit/>
          </a:bodyPr>
          <a:lstStyle/>
          <a:p>
            <a:pPr defTabSz="4176713"/>
            <a:r>
              <a:rPr lang="ja-JP" altLang="en-US" sz="1400" dirty="0" smtClean="0">
                <a:latin typeface="ＭＳ Ｐゴシック" charset="-128"/>
              </a:rPr>
              <a:t>ただし南天しか観測できず、半年は観測不能</a:t>
            </a:r>
            <a:endParaRPr lang="en-US" altLang="ja-JP" sz="1400" dirty="0" smtClean="0">
              <a:latin typeface="ＭＳ Ｐゴシック" charset="-128"/>
            </a:endParaRPr>
          </a:p>
        </p:txBody>
      </p:sp>
    </p:spTree>
    <p:extLst>
      <p:ext uri="{BB962C8B-B14F-4D97-AF65-F5344CB8AC3E}">
        <p14:creationId xmlns:p14="http://schemas.microsoft.com/office/powerpoint/2010/main" val="2465600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2130425"/>
            <a:ext cx="8136904" cy="1470025"/>
          </a:xfrm>
        </p:spPr>
        <p:txBody>
          <a:bodyPr>
            <a:noAutofit/>
          </a:bodyPr>
          <a:lstStyle/>
          <a:p>
            <a:r>
              <a:rPr lang="en-US" altLang="ja-JP" sz="4000" dirty="0" smtClean="0"/>
              <a:t>45cm</a:t>
            </a:r>
            <a:r>
              <a:rPr lang="ja-JP" altLang="en-US" sz="4000" dirty="0" smtClean="0"/>
              <a:t>宇宙赤外線望遠鏡</a:t>
            </a:r>
            <a:r>
              <a:rPr lang="en-US" altLang="ja-JP" sz="4000" dirty="0" smtClean="0"/>
              <a:t/>
            </a:r>
            <a:br>
              <a:rPr lang="en-US" altLang="ja-JP" sz="4000" dirty="0" smtClean="0"/>
            </a:br>
            <a:r>
              <a:rPr lang="ja-JP" altLang="en-US" sz="4000" dirty="0"/>
              <a:t>感度</a:t>
            </a:r>
            <a:r>
              <a:rPr lang="ja-JP" altLang="en-US" sz="4000" dirty="0" smtClean="0"/>
              <a:t>の見積もり</a:t>
            </a:r>
            <a:endParaRPr kumimoji="1" lang="ja-JP" altLang="en-US" dirty="0"/>
          </a:p>
        </p:txBody>
      </p:sp>
      <p:sp>
        <p:nvSpPr>
          <p:cNvPr id="3" name="サブタイトル 2"/>
          <p:cNvSpPr>
            <a:spLocks noGrp="1"/>
          </p:cNvSpPr>
          <p:nvPr>
            <p:ph type="subTitle" idx="1"/>
          </p:nvPr>
        </p:nvSpPr>
        <p:spPr/>
        <p:txBody>
          <a:bodyPr>
            <a:normAutofit/>
          </a:bodyPr>
          <a:lstStyle/>
          <a:p>
            <a:endParaRPr lang="en-US" altLang="ja-JP" sz="2400" dirty="0" smtClean="0">
              <a:solidFill>
                <a:schemeClr val="tx1">
                  <a:lumMod val="75000"/>
                  <a:lumOff val="25000"/>
                </a:schemeClr>
              </a:solidFill>
            </a:endParaRPr>
          </a:p>
          <a:p>
            <a:r>
              <a:rPr lang="ja-JP" altLang="en-US" sz="2400" dirty="0" smtClean="0">
                <a:solidFill>
                  <a:schemeClr val="tx1">
                    <a:lumMod val="75000"/>
                    <a:lumOff val="25000"/>
                  </a:schemeClr>
                </a:solidFill>
              </a:rPr>
              <a:t>沖田博文　</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東北大学</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国立極地研究所</a:t>
            </a:r>
            <a:r>
              <a:rPr lang="en-US" altLang="ja-JP" sz="2400" dirty="0" smtClean="0">
                <a:solidFill>
                  <a:schemeClr val="tx1">
                    <a:lumMod val="75000"/>
                    <a:lumOff val="25000"/>
                  </a:schemeClr>
                </a:solidFill>
              </a:rPr>
              <a:t>)</a:t>
            </a: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52</a:t>
            </a:r>
            <a:r>
              <a:rPr lang="ja-JP" altLang="en-US" sz="1600" dirty="0" smtClean="0">
                <a:solidFill>
                  <a:schemeClr val="tx1">
                    <a:lumMod val="75000"/>
                    <a:lumOff val="25000"/>
                  </a:schemeClr>
                </a:solidFill>
              </a:rPr>
              <a:t>次日本南極地域観測隊夏隊同行者</a:t>
            </a:r>
            <a:endParaRPr lang="en-US" altLang="ja-JP" sz="1600" dirty="0" smtClean="0">
              <a:solidFill>
                <a:schemeClr val="tx1">
                  <a:lumMod val="75000"/>
                  <a:lumOff val="25000"/>
                </a:schemeClr>
              </a:solidFill>
            </a:endParaRP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54</a:t>
            </a:r>
            <a:r>
              <a:rPr lang="ja-JP" altLang="en-US" sz="1600" dirty="0" smtClean="0">
                <a:solidFill>
                  <a:schemeClr val="tx1">
                    <a:lumMod val="75000"/>
                    <a:lumOff val="25000"/>
                  </a:schemeClr>
                </a:solidFill>
              </a:rPr>
              <a:t>次日本南極地域観測隊夏隊</a:t>
            </a:r>
            <a:r>
              <a:rPr lang="en-US" altLang="ja-JP" sz="1600" dirty="0" smtClean="0">
                <a:solidFill>
                  <a:schemeClr val="tx1">
                    <a:lumMod val="75000"/>
                    <a:lumOff val="25000"/>
                  </a:schemeClr>
                </a:solidFill>
              </a:rPr>
              <a:t>(</a:t>
            </a:r>
            <a:r>
              <a:rPr lang="ja-JP" altLang="en-US" sz="1600" dirty="0" smtClean="0">
                <a:solidFill>
                  <a:schemeClr val="tx1">
                    <a:lumMod val="75000"/>
                    <a:lumOff val="25000"/>
                  </a:schemeClr>
                </a:solidFill>
              </a:rPr>
              <a:t>候補</a:t>
            </a:r>
            <a:r>
              <a:rPr lang="en-US" altLang="ja-JP" sz="1600" dirty="0" smtClean="0">
                <a:solidFill>
                  <a:schemeClr val="tx1">
                    <a:lumMod val="75000"/>
                    <a:lumOff val="25000"/>
                  </a:schemeClr>
                </a:solidFill>
              </a:rPr>
              <a:t>)</a:t>
            </a:r>
          </a:p>
          <a:p>
            <a:endParaRPr lang="en-US" altLang="ja-JP" sz="2400" b="1" dirty="0" smtClean="0">
              <a:solidFill>
                <a:schemeClr val="tx1">
                  <a:lumMod val="75000"/>
                  <a:lumOff val="25000"/>
                </a:schemeClr>
              </a:solidFill>
            </a:endParaRPr>
          </a:p>
        </p:txBody>
      </p:sp>
      <p:sp>
        <p:nvSpPr>
          <p:cNvPr id="4" name="テキスト ボックス 3"/>
          <p:cNvSpPr txBox="1"/>
          <p:nvPr/>
        </p:nvSpPr>
        <p:spPr>
          <a:xfrm>
            <a:off x="0" y="0"/>
            <a:ext cx="4443845" cy="276999"/>
          </a:xfrm>
          <a:prstGeom prst="rect">
            <a:avLst/>
          </a:prstGeom>
          <a:noFill/>
        </p:spPr>
        <p:txBody>
          <a:bodyPr wrap="none" rtlCol="0">
            <a:spAutoFit/>
          </a:bodyPr>
          <a:lstStyle/>
          <a:p>
            <a:r>
              <a:rPr kumimoji="1" lang="en-US" altLang="ja-JP" sz="1200" dirty="0" smtClean="0"/>
              <a:t>2011</a:t>
            </a:r>
            <a:r>
              <a:rPr kumimoji="1" lang="ja-JP" altLang="en-US" sz="1200" dirty="0" smtClean="0"/>
              <a:t>年</a:t>
            </a:r>
            <a:r>
              <a:rPr lang="en-US" altLang="ja-JP" sz="1200" dirty="0" smtClean="0"/>
              <a:t>12</a:t>
            </a:r>
            <a:r>
              <a:rPr kumimoji="1" lang="ja-JP" altLang="en-US" sz="1200" dirty="0" smtClean="0"/>
              <a:t>月</a:t>
            </a:r>
            <a:r>
              <a:rPr lang="en-US" altLang="ja-JP" sz="1200" dirty="0"/>
              <a:t>7</a:t>
            </a:r>
            <a:r>
              <a:rPr kumimoji="1" lang="ja-JP" altLang="en-US" sz="1200" dirty="0" smtClean="0"/>
              <a:t>日　</a:t>
            </a:r>
            <a:r>
              <a:rPr lang="ja-JP" altLang="en-US" sz="1200" b="1" dirty="0" smtClean="0"/>
              <a:t> </a:t>
            </a:r>
            <a:r>
              <a:rPr lang="ja-JP" altLang="en-US" sz="1200" dirty="0" smtClean="0">
                <a:latin typeface="+mj-lt"/>
              </a:rPr>
              <a:t>ガンマ線バースト</a:t>
            </a:r>
            <a:r>
              <a:rPr lang="ja-JP" altLang="en-US" sz="1200" dirty="0">
                <a:latin typeface="+mj-lt"/>
              </a:rPr>
              <a:t>将来衛星検討</a:t>
            </a:r>
            <a:r>
              <a:rPr lang="ja-JP" altLang="en-US" sz="1200" dirty="0" smtClean="0">
                <a:latin typeface="+mj-lt"/>
              </a:rPr>
              <a:t>会議</a:t>
            </a:r>
            <a:r>
              <a:rPr lang="ja-JP" altLang="en-US" sz="1200" dirty="0" smtClean="0"/>
              <a:t>＠東京大学</a:t>
            </a:r>
            <a:endParaRPr kumimoji="1" lang="ja-JP" altLang="en-US" sz="1200" dirty="0"/>
          </a:p>
        </p:txBody>
      </p:sp>
    </p:spTree>
    <p:extLst>
      <p:ext uri="{BB962C8B-B14F-4D97-AF65-F5344CB8AC3E}">
        <p14:creationId xmlns:p14="http://schemas.microsoft.com/office/powerpoint/2010/main" val="732568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737452" y="1333217"/>
            <a:ext cx="3211135" cy="1015663"/>
          </a:xfrm>
          <a:prstGeom prst="rect">
            <a:avLst/>
          </a:prstGeom>
          <a:noFill/>
        </p:spPr>
        <p:txBody>
          <a:bodyPr wrap="none" rtlCol="0">
            <a:spAutoFit/>
          </a:bodyPr>
          <a:lstStyle/>
          <a:p>
            <a:pPr marL="457200" indent="-457200">
              <a:buFont typeface="+mj-lt"/>
              <a:buAutoNum type="arabicPeriod"/>
            </a:pPr>
            <a:r>
              <a:rPr lang="en-US" altLang="ja-JP" sz="2000" dirty="0" smtClean="0"/>
              <a:t>GRB</a:t>
            </a:r>
            <a:r>
              <a:rPr lang="ja-JP" altLang="en-US" sz="2000" dirty="0" smtClean="0"/>
              <a:t>の物理の解明</a:t>
            </a:r>
            <a:endParaRPr lang="en-US" altLang="ja-JP" sz="2000" dirty="0"/>
          </a:p>
          <a:p>
            <a:pPr marL="457200" indent="-457200">
              <a:buFont typeface="+mj-lt"/>
              <a:buAutoNum type="arabicPeriod"/>
            </a:pPr>
            <a:r>
              <a:rPr lang="ja-JP" altLang="en-US" sz="2000" dirty="0" smtClean="0"/>
              <a:t>手前の星間空間の理解</a:t>
            </a:r>
            <a:endParaRPr lang="en-US" altLang="ja-JP" sz="2000" dirty="0"/>
          </a:p>
          <a:p>
            <a:pPr marL="457200" indent="-457200">
              <a:buFont typeface="+mj-lt"/>
              <a:buAutoNum type="arabicPeriod"/>
            </a:pPr>
            <a:r>
              <a:rPr lang="ja-JP" altLang="en-US" sz="2000" dirty="0" smtClean="0"/>
              <a:t>宇宙論への制限</a:t>
            </a:r>
            <a:r>
              <a:rPr lang="ja-JP" altLang="en-US" sz="2000" dirty="0"/>
              <a:t>　</a:t>
            </a:r>
            <a:r>
              <a:rPr lang="en-US" altLang="ja-JP" sz="2000" dirty="0" smtClean="0"/>
              <a:t>etc…</a:t>
            </a:r>
          </a:p>
        </p:txBody>
      </p:sp>
      <p:sp>
        <p:nvSpPr>
          <p:cNvPr id="7" name="正方形/長方形 6"/>
          <p:cNvSpPr/>
          <p:nvPr/>
        </p:nvSpPr>
        <p:spPr>
          <a:xfrm>
            <a:off x="539552" y="345473"/>
            <a:ext cx="3999813" cy="584775"/>
          </a:xfrm>
          <a:prstGeom prst="rect">
            <a:avLst/>
          </a:prstGeom>
        </p:spPr>
        <p:txBody>
          <a:bodyPr wrap="none">
            <a:spAutoFit/>
          </a:bodyPr>
          <a:lstStyle/>
          <a:p>
            <a:r>
              <a:rPr lang="ja-JP" altLang="en-US" sz="3200" dirty="0" smtClean="0"/>
              <a:t>なぜ</a:t>
            </a:r>
            <a:r>
              <a:rPr lang="en-US" altLang="ja-JP" sz="3200" dirty="0" smtClean="0"/>
              <a:t>GRB</a:t>
            </a:r>
            <a:r>
              <a:rPr lang="ja-JP" altLang="en-US" sz="3200" dirty="0" smtClean="0"/>
              <a:t>観測？　</a:t>
            </a:r>
            <a:r>
              <a:rPr lang="en-US" altLang="ja-JP" sz="3200" dirty="0" smtClean="0"/>
              <a:t>(1/3)</a:t>
            </a:r>
            <a:endParaRPr lang="en-US" altLang="ja-JP" sz="3200" dirty="0"/>
          </a:p>
        </p:txBody>
      </p:sp>
      <p:sp>
        <p:nvSpPr>
          <p:cNvPr id="9" name="正方形/長方形 8"/>
          <p:cNvSpPr/>
          <p:nvPr/>
        </p:nvSpPr>
        <p:spPr>
          <a:xfrm>
            <a:off x="1403648" y="2524834"/>
            <a:ext cx="6087955" cy="400110"/>
          </a:xfrm>
          <a:prstGeom prst="rect">
            <a:avLst/>
          </a:prstGeom>
        </p:spPr>
        <p:txBody>
          <a:bodyPr wrap="square">
            <a:spAutoFit/>
          </a:bodyPr>
          <a:lstStyle/>
          <a:p>
            <a:r>
              <a:rPr lang="en-US" altLang="ja-JP" sz="2000" dirty="0">
                <a:sym typeface="Wingdings" pitchFamily="2" charset="2"/>
              </a:rPr>
              <a:t> </a:t>
            </a:r>
            <a:r>
              <a:rPr lang="ja-JP" altLang="en-US" sz="2000" dirty="0">
                <a:sym typeface="Wingdings" pitchFamily="2" charset="2"/>
              </a:rPr>
              <a:t>より</a:t>
            </a:r>
            <a:r>
              <a:rPr lang="ja-JP" altLang="en-US" sz="2000" dirty="0"/>
              <a:t>遠方の</a:t>
            </a:r>
            <a:r>
              <a:rPr lang="en-US" altLang="ja-JP" sz="2000" dirty="0"/>
              <a:t>GRB</a:t>
            </a:r>
            <a:r>
              <a:rPr lang="ja-JP" altLang="en-US" sz="2000" dirty="0"/>
              <a:t>をより多く観測して統計量を稼ぎたい</a:t>
            </a:r>
            <a:endParaRPr lang="en-US" altLang="ja-JP" sz="2000" dirty="0"/>
          </a:p>
        </p:txBody>
      </p:sp>
      <p:sp>
        <p:nvSpPr>
          <p:cNvPr id="12" name="テキスト ボックス 11"/>
          <p:cNvSpPr txBox="1"/>
          <p:nvPr/>
        </p:nvSpPr>
        <p:spPr>
          <a:xfrm>
            <a:off x="1115616" y="3362971"/>
            <a:ext cx="2917786" cy="400110"/>
          </a:xfrm>
          <a:prstGeom prst="rect">
            <a:avLst/>
          </a:prstGeom>
          <a:noFill/>
        </p:spPr>
        <p:txBody>
          <a:bodyPr wrap="none" rtlCol="0">
            <a:spAutoFit/>
          </a:bodyPr>
          <a:lstStyle/>
          <a:p>
            <a:r>
              <a:rPr kumimoji="1" lang="en-US" altLang="ja-JP" sz="2000" dirty="0" smtClean="0"/>
              <a:t>GRB</a:t>
            </a:r>
            <a:r>
              <a:rPr kumimoji="1" lang="ja-JP" altLang="en-US" sz="2000" dirty="0" smtClean="0"/>
              <a:t>を捕らえるためには、</a:t>
            </a:r>
            <a:endParaRPr kumimoji="1" lang="ja-JP" altLang="en-US" sz="2000" dirty="0"/>
          </a:p>
        </p:txBody>
      </p:sp>
      <p:sp>
        <p:nvSpPr>
          <p:cNvPr id="15" name="テキスト ボックス 14"/>
          <p:cNvSpPr txBox="1"/>
          <p:nvPr/>
        </p:nvSpPr>
        <p:spPr>
          <a:xfrm>
            <a:off x="2118490" y="3777632"/>
            <a:ext cx="4963218" cy="1015663"/>
          </a:xfrm>
          <a:prstGeom prst="rect">
            <a:avLst/>
          </a:prstGeom>
          <a:noFill/>
        </p:spPr>
        <p:txBody>
          <a:bodyPr wrap="none" rtlCol="0">
            <a:spAutoFit/>
          </a:bodyPr>
          <a:lstStyle/>
          <a:p>
            <a:pPr marL="342900" indent="-342900">
              <a:buFont typeface="+mj-lt"/>
              <a:buAutoNum type="arabicPeriod"/>
            </a:pPr>
            <a:r>
              <a:rPr kumimoji="1" lang="ja-JP" altLang="en-US" sz="2000" dirty="0" smtClean="0"/>
              <a:t>宇宙望遠鏡でガンマ線・エックス線を検出</a:t>
            </a:r>
            <a:endParaRPr kumimoji="1" lang="en-US" altLang="ja-JP" sz="2000" dirty="0" smtClean="0"/>
          </a:p>
          <a:p>
            <a:pPr marL="342900" indent="-342900">
              <a:buFont typeface="+mj-lt"/>
              <a:buAutoNum type="arabicPeriod"/>
            </a:pPr>
            <a:r>
              <a:rPr kumimoji="1" lang="ja-JP" altLang="en-US" sz="2000" dirty="0" smtClean="0"/>
              <a:t>可視望遠鏡によって正確な位置を特定</a:t>
            </a:r>
            <a:endParaRPr kumimoji="1" lang="en-US" altLang="ja-JP" sz="2000" dirty="0" smtClean="0"/>
          </a:p>
          <a:p>
            <a:pPr marL="342900" indent="-342900">
              <a:buFont typeface="+mj-lt"/>
              <a:buAutoNum type="arabicPeriod"/>
            </a:pPr>
            <a:r>
              <a:rPr lang="ja-JP" altLang="en-US" sz="2000" dirty="0" smtClean="0"/>
              <a:t>地上望遠鏡による分光観測</a:t>
            </a:r>
            <a:endParaRPr kumimoji="1" lang="ja-JP" altLang="en-US" sz="2000" dirty="0"/>
          </a:p>
        </p:txBody>
      </p:sp>
      <p:sp>
        <p:nvSpPr>
          <p:cNvPr id="17" name="テキスト ボックス 16"/>
          <p:cNvSpPr txBox="1"/>
          <p:nvPr/>
        </p:nvSpPr>
        <p:spPr>
          <a:xfrm>
            <a:off x="1310577" y="4941168"/>
            <a:ext cx="6316153" cy="400110"/>
          </a:xfrm>
          <a:prstGeom prst="rect">
            <a:avLst/>
          </a:prstGeom>
          <a:noFill/>
        </p:spPr>
        <p:txBody>
          <a:bodyPr wrap="none" rtlCol="0">
            <a:spAutoFit/>
          </a:bodyPr>
          <a:lstStyle/>
          <a:p>
            <a:r>
              <a:rPr kumimoji="1" lang="ja-JP" altLang="en-US" sz="2000" dirty="0" smtClean="0"/>
              <a:t>但し</a:t>
            </a:r>
            <a:r>
              <a:rPr kumimoji="1" lang="en-US" altLang="ja-JP" sz="2000" dirty="0" smtClean="0"/>
              <a:t>GRB</a:t>
            </a:r>
            <a:r>
              <a:rPr lang="ja-JP" altLang="en-US" sz="2000" dirty="0" smtClean="0"/>
              <a:t>の</a:t>
            </a:r>
            <a:r>
              <a:rPr lang="ja-JP" altLang="en-US" sz="2000" dirty="0"/>
              <a:t>光度</a:t>
            </a:r>
            <a:r>
              <a:rPr lang="ja-JP" altLang="en-US" sz="2000" dirty="0" smtClean="0"/>
              <a:t>は発生時刻からの時間に反比例して減少</a:t>
            </a:r>
            <a:endParaRPr lang="en-US" altLang="ja-JP" sz="2000" dirty="0" smtClean="0"/>
          </a:p>
        </p:txBody>
      </p:sp>
      <p:sp>
        <p:nvSpPr>
          <p:cNvPr id="18" name="テキスト ボックス 17"/>
          <p:cNvSpPr txBox="1"/>
          <p:nvPr/>
        </p:nvSpPr>
        <p:spPr>
          <a:xfrm>
            <a:off x="550564" y="5882396"/>
            <a:ext cx="7794121" cy="400110"/>
          </a:xfrm>
          <a:prstGeom prst="rect">
            <a:avLst/>
          </a:prstGeom>
          <a:noFill/>
          <a:ln>
            <a:solidFill>
              <a:schemeClr val="tx1"/>
            </a:solidFill>
          </a:ln>
        </p:spPr>
        <p:txBody>
          <a:bodyPr wrap="none" rtlCol="0">
            <a:spAutoFit/>
          </a:bodyPr>
          <a:lstStyle/>
          <a:p>
            <a:pPr algn="ctr"/>
            <a:r>
              <a:rPr kumimoji="1" lang="ja-JP" altLang="en-US" sz="2000" dirty="0" smtClean="0"/>
              <a:t>発見後すぐに位置を正確に求め、大型の望遠鏡によって観測してもらう</a:t>
            </a:r>
            <a:endParaRPr kumimoji="1" lang="ja-JP" altLang="en-US" sz="2000" dirty="0"/>
          </a:p>
        </p:txBody>
      </p:sp>
      <p:sp>
        <p:nvSpPr>
          <p:cNvPr id="2" name="正方形/長方形 1"/>
          <p:cNvSpPr/>
          <p:nvPr/>
        </p:nvSpPr>
        <p:spPr>
          <a:xfrm>
            <a:off x="9540552" y="3131301"/>
            <a:ext cx="4572000" cy="646331"/>
          </a:xfrm>
          <a:prstGeom prst="rect">
            <a:avLst/>
          </a:prstGeom>
        </p:spPr>
        <p:txBody>
          <a:bodyPr>
            <a:spAutoFit/>
          </a:bodyPr>
          <a:lstStyle/>
          <a:p>
            <a:r>
              <a:rPr lang="ja-JP" altLang="en-US" dirty="0"/>
              <a:t>（</a:t>
            </a:r>
            <a:r>
              <a:rPr lang="en-US" altLang="ja-JP" dirty="0"/>
              <a:t>10</a:t>
            </a:r>
            <a:r>
              <a:rPr lang="ja-JP" altLang="en-US" dirty="0"/>
              <a:t>秒後に</a:t>
            </a:r>
            <a:r>
              <a:rPr lang="en-US" altLang="ja-JP" dirty="0"/>
              <a:t>11mag</a:t>
            </a:r>
            <a:r>
              <a:rPr lang="ja-JP" altLang="en-US" dirty="0"/>
              <a:t>でも、</a:t>
            </a:r>
            <a:r>
              <a:rPr lang="en-US" altLang="ja-JP" dirty="0"/>
              <a:t>17</a:t>
            </a:r>
            <a:r>
              <a:rPr lang="ja-JP" altLang="en-US" dirty="0"/>
              <a:t>分後には</a:t>
            </a:r>
            <a:r>
              <a:rPr lang="en-US" altLang="ja-JP" dirty="0"/>
              <a:t>16mag</a:t>
            </a:r>
            <a:r>
              <a:rPr lang="ja-JP" altLang="en-US" dirty="0" err="1"/>
              <a:t>、</a:t>
            </a:r>
            <a:r>
              <a:rPr lang="en-US" altLang="ja-JP" dirty="0"/>
              <a:t>1</a:t>
            </a:r>
            <a:r>
              <a:rPr lang="ja-JP" altLang="en-US" dirty="0"/>
              <a:t>日後には</a:t>
            </a:r>
            <a:r>
              <a:rPr lang="en-US" altLang="ja-JP" dirty="0"/>
              <a:t>21</a:t>
            </a:r>
            <a:r>
              <a:rPr lang="ja-JP" altLang="en-US" dirty="0"/>
              <a:t>等）</a:t>
            </a:r>
          </a:p>
        </p:txBody>
      </p:sp>
    </p:spTree>
    <p:extLst>
      <p:ext uri="{BB962C8B-B14F-4D97-AF65-F5344CB8AC3E}">
        <p14:creationId xmlns:p14="http://schemas.microsoft.com/office/powerpoint/2010/main" val="669773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dirty="0" smtClean="0"/>
              <a:t>TMT, E-ELT</a:t>
            </a:r>
            <a:r>
              <a:rPr lang="ja-JP" altLang="en-US" dirty="0" smtClean="0"/>
              <a:t>時代</a:t>
            </a:r>
            <a:r>
              <a:rPr lang="ja-JP" altLang="en-US" sz="2800" dirty="0" smtClean="0"/>
              <a:t>　その</a:t>
            </a:r>
            <a:r>
              <a:rPr lang="en-US" altLang="ja-JP" sz="2800" dirty="0" smtClean="0"/>
              <a:t>1</a:t>
            </a:r>
            <a:endParaRPr kumimoji="1" lang="ja-JP" altLang="en-US" sz="2800" dirty="0"/>
          </a:p>
        </p:txBody>
      </p:sp>
      <p:sp>
        <p:nvSpPr>
          <p:cNvPr id="5" name="正方形/長方形 4"/>
          <p:cNvSpPr/>
          <p:nvPr/>
        </p:nvSpPr>
        <p:spPr>
          <a:xfrm>
            <a:off x="683568" y="4717593"/>
            <a:ext cx="7848872" cy="369332"/>
          </a:xfrm>
          <a:prstGeom prst="rect">
            <a:avLst/>
          </a:prstGeom>
        </p:spPr>
        <p:txBody>
          <a:bodyPr wrap="square">
            <a:spAutoFit/>
          </a:bodyPr>
          <a:lstStyle/>
          <a:p>
            <a:pPr algn="just"/>
            <a:r>
              <a:rPr lang="ja-JP" altLang="en-US" dirty="0" smtClean="0"/>
              <a:t>これらの望遠鏡を用いた</a:t>
            </a:r>
            <a:r>
              <a:rPr lang="en-US" altLang="ja-JP" dirty="0" smtClean="0"/>
              <a:t>GRB</a:t>
            </a:r>
            <a:r>
              <a:rPr lang="ja-JP" altLang="en-US" dirty="0" smtClean="0"/>
              <a:t>フォローアップ観測の実現は正直厳しいのでは？</a:t>
            </a:r>
            <a:endParaRPr lang="en-US" altLang="ja-JP" dirty="0" smtClean="0"/>
          </a:p>
        </p:txBody>
      </p:sp>
      <p:sp>
        <p:nvSpPr>
          <p:cNvPr id="4" name="テキスト ボックス 3"/>
          <p:cNvSpPr txBox="1"/>
          <p:nvPr/>
        </p:nvSpPr>
        <p:spPr>
          <a:xfrm>
            <a:off x="1645154" y="1916832"/>
            <a:ext cx="1702710" cy="923330"/>
          </a:xfrm>
          <a:prstGeom prst="rect">
            <a:avLst/>
          </a:prstGeom>
          <a:noFill/>
        </p:spPr>
        <p:txBody>
          <a:bodyPr wrap="none" rtlCol="0">
            <a:spAutoFit/>
          </a:bodyPr>
          <a:lstStyle/>
          <a:p>
            <a:pPr>
              <a:buFont typeface="Arial" pitchFamily="34" charset="0"/>
              <a:buChar char="•"/>
            </a:pPr>
            <a:r>
              <a:rPr lang="ja-JP" altLang="en-US" dirty="0" smtClean="0"/>
              <a:t> 高感度</a:t>
            </a:r>
            <a:endParaRPr lang="en-US" altLang="ja-JP" dirty="0" smtClean="0"/>
          </a:p>
          <a:p>
            <a:pPr>
              <a:buFont typeface="Arial" pitchFamily="34" charset="0"/>
              <a:buChar char="•"/>
            </a:pPr>
            <a:r>
              <a:rPr lang="en-US" altLang="ja-JP" dirty="0" smtClean="0"/>
              <a:t> </a:t>
            </a:r>
            <a:r>
              <a:rPr lang="ja-JP" altLang="en-US" dirty="0" smtClean="0"/>
              <a:t>高空間分解能</a:t>
            </a:r>
            <a:endParaRPr lang="en-US" altLang="ja-JP" dirty="0" smtClean="0"/>
          </a:p>
          <a:p>
            <a:pPr>
              <a:buFont typeface="Arial" pitchFamily="34" charset="0"/>
              <a:buChar char="•"/>
            </a:pPr>
            <a:r>
              <a:rPr lang="en-US" altLang="ja-JP" dirty="0" smtClean="0"/>
              <a:t> </a:t>
            </a:r>
            <a:r>
              <a:rPr lang="ja-JP" altLang="en-US" dirty="0" smtClean="0"/>
              <a:t>高分散分光</a:t>
            </a:r>
            <a:endParaRPr lang="en-US" altLang="ja-JP" dirty="0" smtClean="0"/>
          </a:p>
        </p:txBody>
      </p:sp>
      <p:sp>
        <p:nvSpPr>
          <p:cNvPr id="6" name="テキスト ボックス 5"/>
          <p:cNvSpPr txBox="1"/>
          <p:nvPr/>
        </p:nvSpPr>
        <p:spPr>
          <a:xfrm>
            <a:off x="2195736" y="1340768"/>
            <a:ext cx="4994316" cy="369332"/>
          </a:xfrm>
          <a:prstGeom prst="rect">
            <a:avLst/>
          </a:prstGeom>
          <a:noFill/>
        </p:spPr>
        <p:txBody>
          <a:bodyPr wrap="none" rtlCol="0">
            <a:spAutoFit/>
          </a:bodyPr>
          <a:lstStyle/>
          <a:p>
            <a:r>
              <a:rPr lang="ja-JP" altLang="en-US" dirty="0" smtClean="0"/>
              <a:t>圧倒的な大口径</a:t>
            </a:r>
            <a:r>
              <a:rPr lang="en-US" altLang="ja-JP" dirty="0" smtClean="0"/>
              <a:t>+AO</a:t>
            </a:r>
            <a:r>
              <a:rPr lang="ja-JP" altLang="en-US" dirty="0" smtClean="0"/>
              <a:t>によって天文学に大きな進展</a:t>
            </a:r>
            <a:endParaRPr kumimoji="1" lang="ja-JP" altLang="en-US" dirty="0"/>
          </a:p>
        </p:txBody>
      </p:sp>
      <p:sp>
        <p:nvSpPr>
          <p:cNvPr id="7" name="テキスト ボックス 6"/>
          <p:cNvSpPr txBox="1"/>
          <p:nvPr/>
        </p:nvSpPr>
        <p:spPr>
          <a:xfrm>
            <a:off x="5250694" y="2182798"/>
            <a:ext cx="2417650" cy="369332"/>
          </a:xfrm>
          <a:prstGeom prst="rect">
            <a:avLst/>
          </a:prstGeom>
          <a:noFill/>
        </p:spPr>
        <p:txBody>
          <a:bodyPr wrap="none" rtlCol="0">
            <a:spAutoFit/>
          </a:bodyPr>
          <a:lstStyle/>
          <a:p>
            <a:r>
              <a:rPr lang="ja-JP" altLang="en-US" dirty="0" smtClean="0"/>
              <a:t>きわめて高い競争倍率</a:t>
            </a:r>
            <a:endParaRPr lang="en-US" altLang="ja-JP" dirty="0" smtClean="0"/>
          </a:p>
        </p:txBody>
      </p:sp>
      <p:sp>
        <p:nvSpPr>
          <p:cNvPr id="8" name="左右矢印 7"/>
          <p:cNvSpPr/>
          <p:nvPr/>
        </p:nvSpPr>
        <p:spPr>
          <a:xfrm>
            <a:off x="3923928" y="2192090"/>
            <a:ext cx="792088" cy="360040"/>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755576" y="5291916"/>
            <a:ext cx="7488832" cy="646331"/>
          </a:xfrm>
          <a:prstGeom prst="rect">
            <a:avLst/>
          </a:prstGeom>
        </p:spPr>
        <p:txBody>
          <a:bodyPr wrap="square">
            <a:spAutoFit/>
          </a:bodyPr>
          <a:lstStyle/>
          <a:p>
            <a:r>
              <a:rPr lang="ja-JP" altLang="en-US" dirty="0" smtClean="0"/>
              <a:t>→かといって</a:t>
            </a:r>
            <a:r>
              <a:rPr lang="ja-JP" altLang="en-US" u="sng" dirty="0" smtClean="0"/>
              <a:t>すばるクラスの望遠鏡</a:t>
            </a:r>
            <a:r>
              <a:rPr lang="ja-JP" altLang="en-US" dirty="0" smtClean="0"/>
              <a:t>もプロジェクト枠の増大によって以前より</a:t>
            </a:r>
            <a:endParaRPr lang="en-US" altLang="ja-JP" dirty="0" smtClean="0"/>
          </a:p>
          <a:p>
            <a:r>
              <a:rPr lang="ja-JP" altLang="en-US" dirty="0"/>
              <a:t>　</a:t>
            </a:r>
            <a:r>
              <a:rPr lang="ja-JP" altLang="en-US" dirty="0" smtClean="0"/>
              <a:t> 使いやすくなるとは言えそうにない</a:t>
            </a:r>
            <a:endParaRPr lang="ja-JP" altLang="en-US" dirty="0"/>
          </a:p>
        </p:txBody>
      </p:sp>
      <p:sp>
        <p:nvSpPr>
          <p:cNvPr id="11" name="正方形/長方形 10"/>
          <p:cNvSpPr/>
          <p:nvPr/>
        </p:nvSpPr>
        <p:spPr>
          <a:xfrm>
            <a:off x="755576" y="5939988"/>
            <a:ext cx="7488832" cy="369332"/>
          </a:xfrm>
          <a:prstGeom prst="rect">
            <a:avLst/>
          </a:prstGeom>
        </p:spPr>
        <p:txBody>
          <a:bodyPr wrap="square">
            <a:spAutoFit/>
          </a:bodyPr>
          <a:lstStyle/>
          <a:p>
            <a:r>
              <a:rPr lang="ja-JP" altLang="en-US" dirty="0" smtClean="0"/>
              <a:t>→観測不能な時間も含め、フォローアップ観測のためには</a:t>
            </a:r>
            <a:r>
              <a:rPr lang="ja-JP" altLang="en-US" dirty="0" smtClean="0">
                <a:solidFill>
                  <a:srgbClr val="FF0000"/>
                </a:solidFill>
              </a:rPr>
              <a:t>望遠鏡の数</a:t>
            </a:r>
            <a:r>
              <a:rPr lang="ja-JP" altLang="en-US" dirty="0" smtClean="0"/>
              <a:t>も</a:t>
            </a:r>
            <a:r>
              <a:rPr lang="ja-JP" altLang="en-US" dirty="0"/>
              <a:t>重要</a:t>
            </a:r>
          </a:p>
        </p:txBody>
      </p:sp>
      <p:pic>
        <p:nvPicPr>
          <p:cNvPr id="1026" name="Picture 2" descr="C:\Documents and Settings\Okita\デスクトップ\tmt-2009-rev3.jpg"/>
          <p:cNvPicPr>
            <a:picLocks noChangeAspect="1" noChangeArrowheads="1"/>
          </p:cNvPicPr>
          <p:nvPr/>
        </p:nvPicPr>
        <p:blipFill>
          <a:blip r:embed="rId2" cstate="print"/>
          <a:srcRect/>
          <a:stretch>
            <a:fillRect/>
          </a:stretch>
        </p:blipFill>
        <p:spPr bwMode="auto">
          <a:xfrm>
            <a:off x="3275856" y="3068960"/>
            <a:ext cx="2217738" cy="1546551"/>
          </a:xfrm>
          <a:prstGeom prst="rect">
            <a:avLst/>
          </a:prstGeom>
          <a:noFill/>
        </p:spPr>
      </p:pic>
      <p:pic>
        <p:nvPicPr>
          <p:cNvPr id="1027" name="Picture 3" descr="C:\Documents and Settings\Okita\デスクトップ\elt-telescope[1].jpg"/>
          <p:cNvPicPr>
            <a:picLocks noChangeAspect="1" noChangeArrowheads="1"/>
          </p:cNvPicPr>
          <p:nvPr/>
        </p:nvPicPr>
        <p:blipFill>
          <a:blip r:embed="rId3" cstate="print">
            <a:lum bright="10000"/>
          </a:blip>
          <a:srcRect/>
          <a:stretch>
            <a:fillRect/>
          </a:stretch>
        </p:blipFill>
        <p:spPr bwMode="auto">
          <a:xfrm>
            <a:off x="827584" y="3068960"/>
            <a:ext cx="2256756" cy="1529647"/>
          </a:xfrm>
          <a:prstGeom prst="rect">
            <a:avLst/>
          </a:prstGeom>
          <a:noFill/>
        </p:spPr>
      </p:pic>
      <p:sp>
        <p:nvSpPr>
          <p:cNvPr id="12" name="正方形/長方形 11"/>
          <p:cNvSpPr/>
          <p:nvPr/>
        </p:nvSpPr>
        <p:spPr>
          <a:xfrm>
            <a:off x="1043608" y="4509120"/>
            <a:ext cx="2213992" cy="215444"/>
          </a:xfrm>
          <a:prstGeom prst="rect">
            <a:avLst/>
          </a:prstGeom>
        </p:spPr>
        <p:txBody>
          <a:bodyPr wrap="square">
            <a:spAutoFit/>
          </a:bodyPr>
          <a:lstStyle/>
          <a:p>
            <a:r>
              <a:rPr lang="en-US" altLang="ja-JP" sz="800" dirty="0" smtClean="0"/>
              <a:t>http://www.eso.org/public/teles-instr/e-elt.html</a:t>
            </a:r>
            <a:endParaRPr lang="ja-JP" altLang="en-US" sz="800" dirty="0"/>
          </a:p>
        </p:txBody>
      </p:sp>
      <p:sp>
        <p:nvSpPr>
          <p:cNvPr id="13" name="正方形/長方形 12"/>
          <p:cNvSpPr/>
          <p:nvPr/>
        </p:nvSpPr>
        <p:spPr>
          <a:xfrm>
            <a:off x="4584199" y="4509120"/>
            <a:ext cx="1067921" cy="215444"/>
          </a:xfrm>
          <a:prstGeom prst="rect">
            <a:avLst/>
          </a:prstGeom>
        </p:spPr>
        <p:txBody>
          <a:bodyPr wrap="none">
            <a:spAutoFit/>
          </a:bodyPr>
          <a:lstStyle/>
          <a:p>
            <a:r>
              <a:rPr lang="en-US" altLang="ja-JP" sz="800" dirty="0" smtClean="0"/>
              <a:t>http://www.tmt.org/</a:t>
            </a:r>
            <a:endParaRPr lang="ja-JP" altLang="en-US" sz="800" dirty="0"/>
          </a:p>
        </p:txBody>
      </p:sp>
    </p:spTree>
    <p:extLst>
      <p:ext uri="{BB962C8B-B14F-4D97-AF65-F5344CB8AC3E}">
        <p14:creationId xmlns:p14="http://schemas.microsoft.com/office/powerpoint/2010/main" val="293768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39552" y="345473"/>
            <a:ext cx="3999813" cy="584775"/>
          </a:xfrm>
          <a:prstGeom prst="rect">
            <a:avLst/>
          </a:prstGeom>
        </p:spPr>
        <p:txBody>
          <a:bodyPr wrap="none">
            <a:spAutoFit/>
          </a:bodyPr>
          <a:lstStyle/>
          <a:p>
            <a:r>
              <a:rPr lang="ja-JP" altLang="en-US" sz="3200" dirty="0" smtClean="0"/>
              <a:t>なぜ</a:t>
            </a:r>
            <a:r>
              <a:rPr lang="en-US" altLang="ja-JP" sz="3200" dirty="0" smtClean="0"/>
              <a:t>GRB</a:t>
            </a:r>
            <a:r>
              <a:rPr lang="ja-JP" altLang="en-US" sz="3200" dirty="0" smtClean="0"/>
              <a:t>観測？　</a:t>
            </a:r>
            <a:r>
              <a:rPr lang="en-US" altLang="ja-JP" sz="3200" dirty="0" smtClean="0"/>
              <a:t>(2/3)</a:t>
            </a:r>
            <a:endParaRPr lang="en-US" altLang="ja-JP" sz="3200" dirty="0"/>
          </a:p>
        </p:txBody>
      </p:sp>
      <p:sp>
        <p:nvSpPr>
          <p:cNvPr id="10" name="テキスト ボックス 9"/>
          <p:cNvSpPr txBox="1"/>
          <p:nvPr/>
        </p:nvSpPr>
        <p:spPr>
          <a:xfrm>
            <a:off x="1204417" y="1754380"/>
            <a:ext cx="2299026" cy="369332"/>
          </a:xfrm>
          <a:prstGeom prst="rect">
            <a:avLst/>
          </a:prstGeom>
          <a:noFill/>
          <a:ln>
            <a:solidFill>
              <a:schemeClr val="tx1"/>
            </a:solidFill>
          </a:ln>
        </p:spPr>
        <p:txBody>
          <a:bodyPr wrap="none" rtlCol="0">
            <a:spAutoFit/>
          </a:bodyPr>
          <a:lstStyle/>
          <a:p>
            <a:pPr algn="ctr"/>
            <a:r>
              <a:rPr lang="ja-JP" altLang="en-US" dirty="0"/>
              <a:t>ガンマ</a:t>
            </a:r>
            <a:r>
              <a:rPr kumimoji="1" lang="ja-JP" altLang="en-US" dirty="0" smtClean="0"/>
              <a:t>線</a:t>
            </a:r>
            <a:r>
              <a:rPr lang="ja-JP" altLang="en-US" dirty="0" smtClean="0"/>
              <a:t>で</a:t>
            </a:r>
            <a:r>
              <a:rPr lang="en-US" altLang="ja-JP" dirty="0" smtClean="0"/>
              <a:t>GRB</a:t>
            </a:r>
            <a:r>
              <a:rPr kumimoji="1" lang="ja-JP" altLang="en-US" dirty="0" err="1" smtClean="0"/>
              <a:t>を検</a:t>
            </a:r>
            <a:r>
              <a:rPr kumimoji="1" lang="ja-JP" altLang="en-US" dirty="0" smtClean="0"/>
              <a:t>出</a:t>
            </a:r>
            <a:endParaRPr kumimoji="1" lang="ja-JP" altLang="en-US" dirty="0"/>
          </a:p>
        </p:txBody>
      </p:sp>
      <p:sp>
        <p:nvSpPr>
          <p:cNvPr id="13" name="テキスト ボックス 12"/>
          <p:cNvSpPr txBox="1"/>
          <p:nvPr/>
        </p:nvSpPr>
        <p:spPr>
          <a:xfrm>
            <a:off x="755576" y="2360661"/>
            <a:ext cx="3196709" cy="369332"/>
          </a:xfrm>
          <a:prstGeom prst="rect">
            <a:avLst/>
          </a:prstGeom>
          <a:noFill/>
          <a:ln>
            <a:solidFill>
              <a:schemeClr val="tx1"/>
            </a:solidFill>
          </a:ln>
        </p:spPr>
        <p:txBody>
          <a:bodyPr wrap="none" rtlCol="0">
            <a:spAutoFit/>
          </a:bodyPr>
          <a:lstStyle/>
          <a:p>
            <a:pPr algn="ctr"/>
            <a:r>
              <a:rPr kumimoji="1" lang="ja-JP" altLang="en-US" dirty="0" smtClean="0"/>
              <a:t>紫外</a:t>
            </a:r>
            <a:r>
              <a:rPr kumimoji="1" lang="en-US" altLang="ja-JP" dirty="0" smtClean="0"/>
              <a:t>/</a:t>
            </a:r>
            <a:r>
              <a:rPr kumimoji="1" lang="ja-JP" altLang="en-US" dirty="0" smtClean="0"/>
              <a:t>可視</a:t>
            </a:r>
            <a:r>
              <a:rPr lang="ja-JP" altLang="en-US" dirty="0" smtClean="0"/>
              <a:t>で正確な位置</a:t>
            </a:r>
            <a:r>
              <a:rPr lang="ja-JP" altLang="en-US" dirty="0"/>
              <a:t>を</a:t>
            </a:r>
            <a:r>
              <a:rPr lang="ja-JP" altLang="en-US" dirty="0" smtClean="0"/>
              <a:t>決定</a:t>
            </a:r>
            <a:endParaRPr kumimoji="1" lang="ja-JP" altLang="en-US" dirty="0"/>
          </a:p>
        </p:txBody>
      </p:sp>
      <p:sp>
        <p:nvSpPr>
          <p:cNvPr id="14" name="テキスト ボックス 13"/>
          <p:cNvSpPr txBox="1"/>
          <p:nvPr/>
        </p:nvSpPr>
        <p:spPr>
          <a:xfrm>
            <a:off x="1880083" y="2953001"/>
            <a:ext cx="947695" cy="369332"/>
          </a:xfrm>
          <a:prstGeom prst="rect">
            <a:avLst/>
          </a:prstGeom>
          <a:noFill/>
          <a:ln>
            <a:solidFill>
              <a:schemeClr val="tx1"/>
            </a:solidFill>
          </a:ln>
        </p:spPr>
        <p:txBody>
          <a:bodyPr wrap="none" rtlCol="0">
            <a:spAutoFit/>
          </a:bodyPr>
          <a:lstStyle/>
          <a:p>
            <a:pPr algn="ctr"/>
            <a:r>
              <a:rPr kumimoji="1" lang="ja-JP" altLang="en-US" dirty="0" smtClean="0"/>
              <a:t>アラート</a:t>
            </a:r>
            <a:endParaRPr kumimoji="1" lang="ja-JP" altLang="en-US" dirty="0"/>
          </a:p>
        </p:txBody>
      </p:sp>
      <p:sp>
        <p:nvSpPr>
          <p:cNvPr id="16" name="テキスト ボックス 15"/>
          <p:cNvSpPr txBox="1"/>
          <p:nvPr/>
        </p:nvSpPr>
        <p:spPr>
          <a:xfrm>
            <a:off x="915075" y="3563724"/>
            <a:ext cx="2877712" cy="369332"/>
          </a:xfrm>
          <a:prstGeom prst="rect">
            <a:avLst/>
          </a:prstGeom>
          <a:noFill/>
          <a:ln>
            <a:solidFill>
              <a:schemeClr val="tx1"/>
            </a:solidFill>
          </a:ln>
        </p:spPr>
        <p:txBody>
          <a:bodyPr wrap="none" rtlCol="0">
            <a:spAutoFit/>
          </a:bodyPr>
          <a:lstStyle/>
          <a:p>
            <a:pPr algn="ctr"/>
            <a:r>
              <a:rPr kumimoji="1" lang="ja-JP" altLang="en-US" dirty="0" smtClean="0"/>
              <a:t>地上望遠鏡による分光観測</a:t>
            </a:r>
            <a:endParaRPr kumimoji="1" lang="ja-JP" altLang="en-US" dirty="0"/>
          </a:p>
        </p:txBody>
      </p:sp>
      <p:sp>
        <p:nvSpPr>
          <p:cNvPr id="5" name="テキスト ボックス 4"/>
          <p:cNvSpPr txBox="1"/>
          <p:nvPr/>
        </p:nvSpPr>
        <p:spPr>
          <a:xfrm>
            <a:off x="539552" y="1156533"/>
            <a:ext cx="1013419" cy="369332"/>
          </a:xfrm>
          <a:prstGeom prst="rect">
            <a:avLst/>
          </a:prstGeom>
          <a:noFill/>
        </p:spPr>
        <p:txBody>
          <a:bodyPr wrap="none" rtlCol="0">
            <a:spAutoFit/>
          </a:bodyPr>
          <a:lstStyle/>
          <a:p>
            <a:r>
              <a:rPr kumimoji="1" lang="ja-JP" altLang="en-US" u="sng" dirty="0" smtClean="0"/>
              <a:t>これまで</a:t>
            </a:r>
            <a:endParaRPr kumimoji="1" lang="ja-JP" altLang="en-US" u="sng" dirty="0"/>
          </a:p>
        </p:txBody>
      </p:sp>
      <p:cxnSp>
        <p:nvCxnSpPr>
          <p:cNvPr id="11" name="直線矢印コネクタ 10"/>
          <p:cNvCxnSpPr>
            <a:stCxn id="10" idx="2"/>
            <a:endCxn id="13" idx="0"/>
          </p:cNvCxnSpPr>
          <p:nvPr/>
        </p:nvCxnSpPr>
        <p:spPr>
          <a:xfrm>
            <a:off x="2353930" y="2123712"/>
            <a:ext cx="1" cy="2369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13" idx="2"/>
            <a:endCxn id="14" idx="0"/>
          </p:cNvCxnSpPr>
          <p:nvPr/>
        </p:nvCxnSpPr>
        <p:spPr>
          <a:xfrm>
            <a:off x="2353931" y="2729993"/>
            <a:ext cx="0" cy="223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4" idx="2"/>
            <a:endCxn id="16" idx="0"/>
          </p:cNvCxnSpPr>
          <p:nvPr/>
        </p:nvCxnSpPr>
        <p:spPr>
          <a:xfrm>
            <a:off x="2353931" y="3322333"/>
            <a:ext cx="0" cy="2413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23660" y="4272088"/>
            <a:ext cx="4194478" cy="1477328"/>
          </a:xfrm>
          <a:prstGeom prst="rect">
            <a:avLst/>
          </a:prstGeom>
          <a:noFill/>
        </p:spPr>
        <p:txBody>
          <a:bodyPr wrap="square" rtlCol="0">
            <a:spAutoFit/>
          </a:bodyPr>
          <a:lstStyle/>
          <a:p>
            <a:r>
              <a:rPr lang="ja-JP" altLang="en-US" dirty="0" smtClean="0"/>
              <a:t>・中</a:t>
            </a:r>
            <a:r>
              <a:rPr kumimoji="1" lang="ja-JP" altLang="en-US" dirty="0" smtClean="0"/>
              <a:t>型望遠鏡による追観測</a:t>
            </a:r>
            <a:endParaRPr kumimoji="1" lang="en-US" altLang="ja-JP" dirty="0" smtClean="0"/>
          </a:p>
          <a:p>
            <a:r>
              <a:rPr kumimoji="1" lang="ja-JP" altLang="en-US" dirty="0" smtClean="0"/>
              <a:t>　</a:t>
            </a:r>
            <a:r>
              <a:rPr kumimoji="1" lang="en-US" altLang="ja-JP" dirty="0" smtClean="0">
                <a:sym typeface="Wingdings" pitchFamily="2" charset="2"/>
              </a:rPr>
              <a:t> </a:t>
            </a:r>
            <a:r>
              <a:rPr kumimoji="1" lang="ja-JP" altLang="en-US" dirty="0" smtClean="0"/>
              <a:t>暗い</a:t>
            </a:r>
            <a:r>
              <a:rPr kumimoji="1" lang="en-US" altLang="ja-JP" dirty="0" smtClean="0"/>
              <a:t>GRB(</a:t>
            </a:r>
            <a:r>
              <a:rPr kumimoji="1" lang="ja-JP" altLang="en-US" dirty="0" smtClean="0"/>
              <a:t>遠方の</a:t>
            </a:r>
            <a:r>
              <a:rPr kumimoji="1" lang="en-US" altLang="ja-JP" dirty="0" smtClean="0"/>
              <a:t>GRB)</a:t>
            </a:r>
            <a:r>
              <a:rPr lang="ja-JP" altLang="en-US" dirty="0" smtClean="0"/>
              <a:t>は分光できない</a:t>
            </a:r>
            <a:endParaRPr lang="en-US" altLang="ja-JP" dirty="0"/>
          </a:p>
          <a:p>
            <a:r>
              <a:rPr lang="ja-JP" altLang="en-US" dirty="0" smtClean="0"/>
              <a:t>・大型望遠鏡による追観測</a:t>
            </a:r>
            <a:endParaRPr lang="en-US" altLang="ja-JP" dirty="0" smtClean="0"/>
          </a:p>
          <a:p>
            <a:r>
              <a:rPr lang="ja-JP" altLang="en-US" dirty="0"/>
              <a:t>　</a:t>
            </a:r>
            <a:r>
              <a:rPr lang="en-US" altLang="ja-JP" dirty="0" smtClean="0">
                <a:sym typeface="Wingdings" pitchFamily="2" charset="2"/>
              </a:rPr>
              <a:t> </a:t>
            </a:r>
            <a:r>
              <a:rPr lang="ja-JP" altLang="en-US" dirty="0" smtClean="0">
                <a:sym typeface="Wingdings" pitchFamily="2" charset="2"/>
              </a:rPr>
              <a:t>なかなか観測してくれない</a:t>
            </a:r>
            <a:endParaRPr lang="en-US" altLang="ja-JP" dirty="0" smtClean="0">
              <a:sym typeface="Wingdings" pitchFamily="2" charset="2"/>
            </a:endParaRPr>
          </a:p>
          <a:p>
            <a:pPr algn="just"/>
            <a:r>
              <a:rPr kumimoji="1" lang="ja-JP" altLang="en-US" dirty="0">
                <a:sym typeface="Wingdings" pitchFamily="2" charset="2"/>
              </a:rPr>
              <a:t>　</a:t>
            </a:r>
            <a:r>
              <a:rPr kumimoji="1" lang="en-US" altLang="ja-JP" dirty="0" smtClean="0">
                <a:sym typeface="Wingdings" pitchFamily="2" charset="2"/>
              </a:rPr>
              <a:t> z</a:t>
            </a:r>
            <a:r>
              <a:rPr kumimoji="1" lang="ja-JP" altLang="en-US" dirty="0" smtClean="0">
                <a:sym typeface="Wingdings" pitchFamily="2" charset="2"/>
              </a:rPr>
              <a:t>判明後に</a:t>
            </a:r>
            <a:r>
              <a:rPr lang="ja-JP" altLang="en-US" dirty="0" smtClean="0">
                <a:sym typeface="Wingdings" pitchFamily="2" charset="2"/>
              </a:rPr>
              <a:t>観測、しかし時既に</a:t>
            </a:r>
            <a:r>
              <a:rPr lang="ja-JP" altLang="en-US" dirty="0" err="1" smtClean="0">
                <a:sym typeface="Wingdings" pitchFamily="2" charset="2"/>
              </a:rPr>
              <a:t>遅し</a:t>
            </a:r>
            <a:endParaRPr kumimoji="1" lang="ja-JP" altLang="en-US" dirty="0"/>
          </a:p>
        </p:txBody>
      </p:sp>
      <p:sp>
        <p:nvSpPr>
          <p:cNvPr id="25" name="テキスト ボックス 24"/>
          <p:cNvSpPr txBox="1"/>
          <p:nvPr/>
        </p:nvSpPr>
        <p:spPr>
          <a:xfrm>
            <a:off x="4785814" y="2859380"/>
            <a:ext cx="3807454" cy="369332"/>
          </a:xfrm>
          <a:prstGeom prst="rect">
            <a:avLst/>
          </a:prstGeom>
          <a:noFill/>
          <a:ln>
            <a:solidFill>
              <a:schemeClr val="tx1"/>
            </a:solidFill>
          </a:ln>
        </p:spPr>
        <p:txBody>
          <a:bodyPr wrap="none" rtlCol="0">
            <a:spAutoFit/>
          </a:bodyPr>
          <a:lstStyle/>
          <a:p>
            <a:pPr algn="ctr"/>
            <a:r>
              <a:rPr kumimoji="1" lang="ja-JP" altLang="en-US" dirty="0" smtClean="0">
                <a:solidFill>
                  <a:srgbClr val="FF0000"/>
                </a:solidFill>
              </a:rPr>
              <a:t>可視</a:t>
            </a:r>
            <a:r>
              <a:rPr kumimoji="1" lang="en-US" altLang="ja-JP" dirty="0" smtClean="0">
                <a:solidFill>
                  <a:srgbClr val="FF0000"/>
                </a:solidFill>
              </a:rPr>
              <a:t>/</a:t>
            </a:r>
            <a:r>
              <a:rPr kumimoji="1" lang="ja-JP" altLang="en-US" dirty="0" smtClean="0">
                <a:solidFill>
                  <a:srgbClr val="FF0000"/>
                </a:solidFill>
              </a:rPr>
              <a:t>赤外</a:t>
            </a:r>
            <a:r>
              <a:rPr lang="ja-JP" altLang="en-US" dirty="0" smtClean="0">
                <a:solidFill>
                  <a:srgbClr val="FF0000"/>
                </a:solidFill>
              </a:rPr>
              <a:t>で多色</a:t>
            </a:r>
            <a:r>
              <a:rPr lang="en-US" altLang="ja-JP" dirty="0" smtClean="0">
                <a:solidFill>
                  <a:srgbClr val="FF0000"/>
                </a:solidFill>
              </a:rPr>
              <a:t>/</a:t>
            </a:r>
            <a:r>
              <a:rPr lang="ja-JP" altLang="en-US" dirty="0" smtClean="0">
                <a:solidFill>
                  <a:srgbClr val="FF0000"/>
                </a:solidFill>
              </a:rPr>
              <a:t>分光観測し</a:t>
            </a:r>
            <a:r>
              <a:rPr lang="en-US" altLang="ja-JP" dirty="0" smtClean="0">
                <a:solidFill>
                  <a:srgbClr val="FF0000"/>
                </a:solidFill>
              </a:rPr>
              <a:t>z</a:t>
            </a:r>
            <a:r>
              <a:rPr lang="ja-JP" altLang="en-US" dirty="0" smtClean="0">
                <a:solidFill>
                  <a:srgbClr val="FF0000"/>
                </a:solidFill>
              </a:rPr>
              <a:t>を決定</a:t>
            </a:r>
            <a:endParaRPr kumimoji="1" lang="ja-JP" altLang="en-US" dirty="0">
              <a:solidFill>
                <a:srgbClr val="FF0000"/>
              </a:solidFill>
            </a:endParaRPr>
          </a:p>
        </p:txBody>
      </p:sp>
      <p:sp>
        <p:nvSpPr>
          <p:cNvPr id="36" name="テキスト ボックス 35"/>
          <p:cNvSpPr txBox="1"/>
          <p:nvPr/>
        </p:nvSpPr>
        <p:spPr>
          <a:xfrm>
            <a:off x="5522650" y="1578575"/>
            <a:ext cx="2299026" cy="369332"/>
          </a:xfrm>
          <a:prstGeom prst="rect">
            <a:avLst/>
          </a:prstGeom>
          <a:noFill/>
          <a:ln>
            <a:solidFill>
              <a:schemeClr val="tx1"/>
            </a:solidFill>
          </a:ln>
        </p:spPr>
        <p:txBody>
          <a:bodyPr wrap="none" rtlCol="0">
            <a:spAutoFit/>
          </a:bodyPr>
          <a:lstStyle/>
          <a:p>
            <a:pPr algn="ctr"/>
            <a:r>
              <a:rPr lang="ja-JP" altLang="en-US" dirty="0"/>
              <a:t>ガンマ</a:t>
            </a:r>
            <a:r>
              <a:rPr kumimoji="1" lang="ja-JP" altLang="en-US" dirty="0" smtClean="0"/>
              <a:t>線</a:t>
            </a:r>
            <a:r>
              <a:rPr lang="ja-JP" altLang="en-US" dirty="0" smtClean="0"/>
              <a:t>で</a:t>
            </a:r>
            <a:r>
              <a:rPr lang="en-US" altLang="ja-JP" dirty="0" smtClean="0"/>
              <a:t>GRB</a:t>
            </a:r>
            <a:r>
              <a:rPr kumimoji="1" lang="ja-JP" altLang="en-US" dirty="0" err="1" smtClean="0"/>
              <a:t>を検</a:t>
            </a:r>
            <a:r>
              <a:rPr kumimoji="1" lang="ja-JP" altLang="en-US" dirty="0" smtClean="0"/>
              <a:t>出</a:t>
            </a:r>
            <a:endParaRPr kumimoji="1" lang="ja-JP" altLang="en-US" dirty="0"/>
          </a:p>
        </p:txBody>
      </p:sp>
      <p:sp>
        <p:nvSpPr>
          <p:cNvPr id="37" name="テキスト ボックス 36"/>
          <p:cNvSpPr txBox="1"/>
          <p:nvPr/>
        </p:nvSpPr>
        <p:spPr>
          <a:xfrm>
            <a:off x="5091184" y="2215559"/>
            <a:ext cx="3196709" cy="369332"/>
          </a:xfrm>
          <a:prstGeom prst="rect">
            <a:avLst/>
          </a:prstGeom>
          <a:noFill/>
          <a:ln>
            <a:solidFill>
              <a:schemeClr val="tx1"/>
            </a:solidFill>
          </a:ln>
        </p:spPr>
        <p:txBody>
          <a:bodyPr wrap="none" rtlCol="0">
            <a:spAutoFit/>
          </a:bodyPr>
          <a:lstStyle/>
          <a:p>
            <a:pPr algn="ctr"/>
            <a:r>
              <a:rPr lang="ja-JP" altLang="en-US" dirty="0"/>
              <a:t>可視</a:t>
            </a:r>
            <a:r>
              <a:rPr kumimoji="1" lang="en-US" altLang="ja-JP" dirty="0" smtClean="0"/>
              <a:t>/</a:t>
            </a:r>
            <a:r>
              <a:rPr lang="ja-JP" altLang="en-US" dirty="0"/>
              <a:t>赤外</a:t>
            </a:r>
            <a:r>
              <a:rPr lang="ja-JP" altLang="en-US" dirty="0" smtClean="0"/>
              <a:t>で正確な位置</a:t>
            </a:r>
            <a:r>
              <a:rPr lang="ja-JP" altLang="en-US" dirty="0"/>
              <a:t>を</a:t>
            </a:r>
            <a:r>
              <a:rPr lang="ja-JP" altLang="en-US" dirty="0" smtClean="0"/>
              <a:t>決定</a:t>
            </a:r>
            <a:endParaRPr kumimoji="1" lang="ja-JP" altLang="en-US" dirty="0"/>
          </a:p>
        </p:txBody>
      </p:sp>
      <p:cxnSp>
        <p:nvCxnSpPr>
          <p:cNvPr id="38" name="直線矢印コネクタ 37"/>
          <p:cNvCxnSpPr>
            <a:stCxn id="36" idx="2"/>
            <a:endCxn id="37" idx="0"/>
          </p:cNvCxnSpPr>
          <p:nvPr/>
        </p:nvCxnSpPr>
        <p:spPr>
          <a:xfrm>
            <a:off x="6672163" y="1947907"/>
            <a:ext cx="17376" cy="2676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37" idx="2"/>
            <a:endCxn id="25" idx="0"/>
          </p:cNvCxnSpPr>
          <p:nvPr/>
        </p:nvCxnSpPr>
        <p:spPr>
          <a:xfrm>
            <a:off x="6689539" y="2584891"/>
            <a:ext cx="2" cy="2744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215692" y="3502527"/>
            <a:ext cx="947695" cy="369332"/>
          </a:xfrm>
          <a:prstGeom prst="rect">
            <a:avLst/>
          </a:prstGeom>
          <a:noFill/>
          <a:ln>
            <a:solidFill>
              <a:schemeClr val="tx1"/>
            </a:solidFill>
          </a:ln>
        </p:spPr>
        <p:txBody>
          <a:bodyPr wrap="none" rtlCol="0">
            <a:spAutoFit/>
          </a:bodyPr>
          <a:lstStyle/>
          <a:p>
            <a:pPr algn="ctr"/>
            <a:r>
              <a:rPr kumimoji="1" lang="ja-JP" altLang="en-US" dirty="0" smtClean="0"/>
              <a:t>アラート</a:t>
            </a:r>
            <a:endParaRPr kumimoji="1" lang="ja-JP" altLang="en-US" dirty="0"/>
          </a:p>
        </p:txBody>
      </p:sp>
      <p:sp>
        <p:nvSpPr>
          <p:cNvPr id="46" name="テキスト ボックス 45"/>
          <p:cNvSpPr txBox="1"/>
          <p:nvPr/>
        </p:nvSpPr>
        <p:spPr>
          <a:xfrm>
            <a:off x="5019850" y="4136374"/>
            <a:ext cx="3339377" cy="369332"/>
          </a:xfrm>
          <a:prstGeom prst="rect">
            <a:avLst/>
          </a:prstGeom>
          <a:noFill/>
          <a:ln>
            <a:solidFill>
              <a:schemeClr val="tx1"/>
            </a:solidFill>
          </a:ln>
        </p:spPr>
        <p:txBody>
          <a:bodyPr wrap="none" rtlCol="0">
            <a:spAutoFit/>
          </a:bodyPr>
          <a:lstStyle/>
          <a:p>
            <a:pPr algn="ctr"/>
            <a:r>
              <a:rPr kumimoji="1" lang="ja-JP" altLang="en-US" dirty="0" smtClean="0"/>
              <a:t>地上</a:t>
            </a:r>
            <a:r>
              <a:rPr kumimoji="1" lang="ja-JP" altLang="en-US" dirty="0" smtClean="0">
                <a:solidFill>
                  <a:srgbClr val="FF0000"/>
                </a:solidFill>
              </a:rPr>
              <a:t>大型</a:t>
            </a:r>
            <a:r>
              <a:rPr kumimoji="1" lang="ja-JP" altLang="en-US" dirty="0" smtClean="0"/>
              <a:t>望遠鏡による分光観測</a:t>
            </a:r>
            <a:endParaRPr kumimoji="1" lang="ja-JP" altLang="en-US" dirty="0"/>
          </a:p>
        </p:txBody>
      </p:sp>
      <p:cxnSp>
        <p:nvCxnSpPr>
          <p:cNvPr id="47" name="直線矢印コネクタ 46"/>
          <p:cNvCxnSpPr>
            <a:stCxn id="25" idx="2"/>
            <a:endCxn id="45" idx="0"/>
          </p:cNvCxnSpPr>
          <p:nvPr/>
        </p:nvCxnSpPr>
        <p:spPr>
          <a:xfrm flipH="1">
            <a:off x="6689540" y="3228712"/>
            <a:ext cx="1" cy="2738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stCxn id="45" idx="2"/>
            <a:endCxn id="46" idx="0"/>
          </p:cNvCxnSpPr>
          <p:nvPr/>
        </p:nvCxnSpPr>
        <p:spPr>
          <a:xfrm flipH="1">
            <a:off x="6689539" y="3871859"/>
            <a:ext cx="1" cy="2645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4869002" y="5301208"/>
            <a:ext cx="3807454" cy="923330"/>
          </a:xfrm>
          <a:prstGeom prst="rect">
            <a:avLst/>
          </a:prstGeom>
          <a:noFill/>
          <a:ln>
            <a:solidFill>
              <a:schemeClr val="tx1"/>
            </a:solidFill>
          </a:ln>
        </p:spPr>
        <p:txBody>
          <a:bodyPr wrap="square" rtlCol="0">
            <a:spAutoFit/>
          </a:bodyPr>
          <a:lstStyle/>
          <a:p>
            <a:pPr algn="just"/>
            <a:r>
              <a:rPr kumimoji="1" lang="ja-JP" altLang="en-US" b="1" dirty="0" smtClean="0"/>
              <a:t>アラートをかける段階である程度</a:t>
            </a:r>
            <a:r>
              <a:rPr kumimoji="1" lang="en-US" altLang="ja-JP" b="1" dirty="0" smtClean="0"/>
              <a:t>z</a:t>
            </a:r>
            <a:r>
              <a:rPr lang="ja-JP" altLang="en-US" b="1" dirty="0" smtClean="0"/>
              <a:t>が分かっているので、</a:t>
            </a:r>
            <a:r>
              <a:rPr lang="en-US" altLang="ja-JP" b="1" dirty="0" smtClean="0"/>
              <a:t>z</a:t>
            </a:r>
            <a:r>
              <a:rPr lang="ja-JP" altLang="en-US" b="1" dirty="0" smtClean="0"/>
              <a:t>の大きい</a:t>
            </a:r>
            <a:r>
              <a:rPr lang="en-US" altLang="ja-JP" b="1" dirty="0" smtClean="0"/>
              <a:t>GRB</a:t>
            </a:r>
            <a:r>
              <a:rPr lang="ja-JP" altLang="en-US" b="1" dirty="0" smtClean="0"/>
              <a:t>は大型望遠鏡による観測が期待できる</a:t>
            </a:r>
            <a:endParaRPr kumimoji="1" lang="ja-JP" altLang="en-US" b="1" dirty="0"/>
          </a:p>
        </p:txBody>
      </p:sp>
      <p:sp>
        <p:nvSpPr>
          <p:cNvPr id="58" name="テキスト ボックス 57"/>
          <p:cNvSpPr txBox="1"/>
          <p:nvPr/>
        </p:nvSpPr>
        <p:spPr>
          <a:xfrm>
            <a:off x="366046" y="5944321"/>
            <a:ext cx="3975768" cy="369332"/>
          </a:xfrm>
          <a:prstGeom prst="rect">
            <a:avLst/>
          </a:prstGeom>
          <a:noFill/>
        </p:spPr>
        <p:txBody>
          <a:bodyPr wrap="none" rtlCol="0">
            <a:spAutoFit/>
          </a:bodyPr>
          <a:lstStyle/>
          <a:p>
            <a:pPr algn="just"/>
            <a:r>
              <a:rPr kumimoji="1" lang="ja-JP" altLang="en-US" dirty="0" smtClean="0"/>
              <a:t>遠方の</a:t>
            </a:r>
            <a:r>
              <a:rPr kumimoji="1" lang="en-US" altLang="ja-JP" dirty="0" smtClean="0"/>
              <a:t>GRB</a:t>
            </a:r>
            <a:r>
              <a:rPr kumimoji="1" lang="ja-JP" altLang="en-US" dirty="0" smtClean="0"/>
              <a:t>の観測はなかなか増えない</a:t>
            </a:r>
            <a:endParaRPr kumimoji="1" lang="ja-JP" altLang="en-US" dirty="0"/>
          </a:p>
        </p:txBody>
      </p:sp>
      <p:sp>
        <p:nvSpPr>
          <p:cNvPr id="69" name="テキスト ボックス 68"/>
          <p:cNvSpPr txBox="1"/>
          <p:nvPr/>
        </p:nvSpPr>
        <p:spPr>
          <a:xfrm>
            <a:off x="4710658" y="980728"/>
            <a:ext cx="1519968" cy="369332"/>
          </a:xfrm>
          <a:prstGeom prst="rect">
            <a:avLst/>
          </a:prstGeom>
          <a:noFill/>
        </p:spPr>
        <p:txBody>
          <a:bodyPr wrap="none" rtlCol="0">
            <a:spAutoFit/>
          </a:bodyPr>
          <a:lstStyle/>
          <a:p>
            <a:r>
              <a:rPr kumimoji="1" lang="ja-JP" altLang="en-US" u="sng" dirty="0" smtClean="0"/>
              <a:t>私たちの提案</a:t>
            </a:r>
            <a:endParaRPr kumimoji="1" lang="ja-JP" altLang="en-US" u="sng" dirty="0"/>
          </a:p>
        </p:txBody>
      </p:sp>
    </p:spTree>
    <p:extLst>
      <p:ext uri="{BB962C8B-B14F-4D97-AF65-F5344CB8AC3E}">
        <p14:creationId xmlns:p14="http://schemas.microsoft.com/office/powerpoint/2010/main" val="2848809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043608" y="4869160"/>
            <a:ext cx="8064896" cy="1661993"/>
          </a:xfrm>
          <a:prstGeom prst="rect">
            <a:avLst/>
          </a:prstGeom>
        </p:spPr>
        <p:txBody>
          <a:bodyPr wrap="square">
            <a:spAutoFit/>
          </a:bodyPr>
          <a:lstStyle/>
          <a:p>
            <a:r>
              <a:rPr lang="en-US" altLang="ja-JP" sz="5400" dirty="0" smtClean="0"/>
              <a:t>GUNDAM450IR</a:t>
            </a:r>
            <a:endParaRPr lang="en-US" altLang="ja-JP" sz="5400" dirty="0"/>
          </a:p>
          <a:p>
            <a:r>
              <a:rPr lang="en-US" altLang="ja-JP" sz="2400" dirty="0" smtClean="0">
                <a:solidFill>
                  <a:srgbClr val="FF0000"/>
                </a:solidFill>
              </a:rPr>
              <a:t>G</a:t>
            </a:r>
            <a:r>
              <a:rPr lang="en-US" altLang="ja-JP" sz="2400" dirty="0" smtClean="0"/>
              <a:t>amma-ray burst  for </a:t>
            </a:r>
            <a:r>
              <a:rPr lang="en-US" altLang="ja-JP" sz="2400" dirty="0" err="1" smtClean="0">
                <a:solidFill>
                  <a:srgbClr val="FF0000"/>
                </a:solidFill>
              </a:rPr>
              <a:t>UN</a:t>
            </a:r>
            <a:r>
              <a:rPr lang="en-US" altLang="ja-JP" sz="2400" dirty="0" err="1" smtClean="0"/>
              <a:t>ravelling</a:t>
            </a:r>
            <a:r>
              <a:rPr lang="en-US" altLang="ja-JP" sz="2400" dirty="0" smtClean="0"/>
              <a:t> </a:t>
            </a:r>
            <a:r>
              <a:rPr lang="en-US" altLang="ja-JP" sz="2400" dirty="0" smtClean="0">
                <a:solidFill>
                  <a:srgbClr val="FF0000"/>
                </a:solidFill>
              </a:rPr>
              <a:t>D</a:t>
            </a:r>
            <a:r>
              <a:rPr lang="en-US" altLang="ja-JP" sz="2400" dirty="0" smtClean="0"/>
              <a:t>ark </a:t>
            </a:r>
            <a:r>
              <a:rPr lang="en-US" altLang="ja-JP" sz="2400" dirty="0" smtClean="0">
                <a:solidFill>
                  <a:srgbClr val="FF0000"/>
                </a:solidFill>
              </a:rPr>
              <a:t>A</a:t>
            </a:r>
            <a:r>
              <a:rPr lang="en-US" altLang="ja-JP" sz="2400" dirty="0" smtClean="0"/>
              <a:t>ges </a:t>
            </a:r>
            <a:r>
              <a:rPr lang="en-US" altLang="ja-JP" sz="2400" dirty="0" smtClean="0">
                <a:solidFill>
                  <a:srgbClr val="FF0000"/>
                </a:solidFill>
              </a:rPr>
              <a:t>M</a:t>
            </a:r>
            <a:r>
              <a:rPr lang="en-US" altLang="ja-JP" sz="2400" dirty="0" smtClean="0"/>
              <a:t>ission with </a:t>
            </a:r>
            <a:r>
              <a:rPr lang="en-US" altLang="ja-JP" sz="2400" dirty="0" smtClean="0">
                <a:solidFill>
                  <a:srgbClr val="FF0000"/>
                </a:solidFill>
              </a:rPr>
              <a:t>450</a:t>
            </a:r>
            <a:r>
              <a:rPr lang="en-US" altLang="ja-JP" sz="2400" dirty="0" smtClean="0"/>
              <a:t>mm </a:t>
            </a:r>
            <a:r>
              <a:rPr lang="en-US" altLang="ja-JP" sz="2400" dirty="0" smtClean="0">
                <a:solidFill>
                  <a:srgbClr val="FF0000"/>
                </a:solidFill>
              </a:rPr>
              <a:t>I</a:t>
            </a:r>
            <a:r>
              <a:rPr lang="en-US" altLang="ja-JP" sz="2400" dirty="0" smtClean="0"/>
              <a:t>nfra-</a:t>
            </a:r>
            <a:r>
              <a:rPr lang="en-US" altLang="ja-JP" sz="2400" dirty="0" smtClean="0">
                <a:solidFill>
                  <a:srgbClr val="FF0000"/>
                </a:solidFill>
              </a:rPr>
              <a:t>R</a:t>
            </a:r>
            <a:r>
              <a:rPr lang="en-US" altLang="ja-JP" sz="2400" dirty="0" smtClean="0"/>
              <a:t>ed Telescope</a:t>
            </a:r>
            <a:endParaRPr lang="ja-JP" altLang="en-US" sz="2400" dirty="0"/>
          </a:p>
        </p:txBody>
      </p:sp>
      <p:sp>
        <p:nvSpPr>
          <p:cNvPr id="24" name="テキスト ボックス 23"/>
          <p:cNvSpPr txBox="1"/>
          <p:nvPr/>
        </p:nvSpPr>
        <p:spPr>
          <a:xfrm>
            <a:off x="2819198" y="3284984"/>
            <a:ext cx="3579826" cy="1200329"/>
          </a:xfrm>
          <a:prstGeom prst="rect">
            <a:avLst/>
          </a:prstGeom>
          <a:noFill/>
          <a:ln>
            <a:solidFill>
              <a:schemeClr val="tx1"/>
            </a:solidFill>
          </a:ln>
        </p:spPr>
        <p:txBody>
          <a:bodyPr wrap="none" rtlCol="0">
            <a:spAutoFit/>
          </a:bodyPr>
          <a:lstStyle/>
          <a:p>
            <a:r>
              <a:rPr lang="ja-JP" altLang="en-US" u="sng" dirty="0" smtClean="0"/>
              <a:t>小型科学衛星</a:t>
            </a:r>
            <a:endParaRPr lang="en-US" altLang="ja-JP" dirty="0"/>
          </a:p>
          <a:p>
            <a:r>
              <a:rPr lang="ja-JP" altLang="en-US" dirty="0" smtClean="0"/>
              <a:t>サイズ</a:t>
            </a:r>
            <a:r>
              <a:rPr lang="ja-JP" altLang="en-US" dirty="0"/>
              <a:t>：</a:t>
            </a:r>
            <a:r>
              <a:rPr kumimoji="1" lang="en-US" altLang="ja-JP" dirty="0" smtClean="0"/>
              <a:t>95cm x 95cm</a:t>
            </a:r>
            <a:r>
              <a:rPr lang="ja-JP" altLang="en-US" dirty="0" smtClean="0"/>
              <a:t> </a:t>
            </a:r>
            <a:r>
              <a:rPr lang="en-US" altLang="ja-JP" dirty="0" smtClean="0"/>
              <a:t>(</a:t>
            </a:r>
            <a:r>
              <a:rPr lang="ja-JP" altLang="en-US" dirty="0" smtClean="0"/>
              <a:t>高さは未定</a:t>
            </a:r>
            <a:r>
              <a:rPr lang="en-US" altLang="ja-JP" dirty="0" smtClean="0"/>
              <a:t>)</a:t>
            </a:r>
            <a:endParaRPr kumimoji="1" lang="en-US" altLang="ja-JP" dirty="0" smtClean="0"/>
          </a:p>
          <a:p>
            <a:r>
              <a:rPr kumimoji="1" lang="ja-JP" altLang="en-US" dirty="0" smtClean="0"/>
              <a:t>重　量</a:t>
            </a:r>
            <a:r>
              <a:rPr lang="ja-JP" altLang="en-US" dirty="0"/>
              <a:t>：</a:t>
            </a:r>
            <a:r>
              <a:rPr kumimoji="1" lang="ja-JP" altLang="en-US" dirty="0" smtClean="0"/>
              <a:t>バス</a:t>
            </a:r>
            <a:r>
              <a:rPr kumimoji="1" lang="en-US" altLang="ja-JP" dirty="0" smtClean="0"/>
              <a:t>200kg + </a:t>
            </a:r>
            <a:r>
              <a:rPr kumimoji="1" lang="ja-JP" altLang="en-US" dirty="0" smtClean="0"/>
              <a:t>ミッション</a:t>
            </a:r>
            <a:r>
              <a:rPr kumimoji="1" lang="en-US" altLang="ja-JP" dirty="0" smtClean="0"/>
              <a:t>200kg</a:t>
            </a:r>
          </a:p>
          <a:p>
            <a:r>
              <a:rPr lang="ja-JP" altLang="en-US" dirty="0" smtClean="0"/>
              <a:t>電　力：</a:t>
            </a:r>
            <a:r>
              <a:rPr lang="en-US" altLang="ja-JP" dirty="0" smtClean="0"/>
              <a:t>300W</a:t>
            </a:r>
          </a:p>
        </p:txBody>
      </p:sp>
      <p:sp>
        <p:nvSpPr>
          <p:cNvPr id="7" name="正方形/長方形 6"/>
          <p:cNvSpPr/>
          <p:nvPr/>
        </p:nvSpPr>
        <p:spPr>
          <a:xfrm>
            <a:off x="539552" y="345473"/>
            <a:ext cx="3999813" cy="584775"/>
          </a:xfrm>
          <a:prstGeom prst="rect">
            <a:avLst/>
          </a:prstGeom>
        </p:spPr>
        <p:txBody>
          <a:bodyPr wrap="none">
            <a:spAutoFit/>
          </a:bodyPr>
          <a:lstStyle/>
          <a:p>
            <a:r>
              <a:rPr lang="ja-JP" altLang="en-US" sz="3200" dirty="0" smtClean="0"/>
              <a:t>なぜ</a:t>
            </a:r>
            <a:r>
              <a:rPr lang="en-US" altLang="ja-JP" sz="3200" dirty="0" smtClean="0"/>
              <a:t>GRB</a:t>
            </a:r>
            <a:r>
              <a:rPr lang="ja-JP" altLang="en-US" sz="3200" dirty="0" smtClean="0"/>
              <a:t>観測？　</a:t>
            </a:r>
            <a:r>
              <a:rPr lang="en-US" altLang="ja-JP" sz="3200" dirty="0" smtClean="0"/>
              <a:t>(3/3)</a:t>
            </a:r>
            <a:endParaRPr lang="en-US" altLang="ja-JP" sz="3200" dirty="0"/>
          </a:p>
        </p:txBody>
      </p:sp>
      <p:sp>
        <p:nvSpPr>
          <p:cNvPr id="2" name="テキスト ボックス 1"/>
          <p:cNvSpPr txBox="1"/>
          <p:nvPr/>
        </p:nvSpPr>
        <p:spPr>
          <a:xfrm>
            <a:off x="1277635" y="1403156"/>
            <a:ext cx="6768751" cy="707886"/>
          </a:xfrm>
          <a:prstGeom prst="rect">
            <a:avLst/>
          </a:prstGeom>
          <a:noFill/>
        </p:spPr>
        <p:txBody>
          <a:bodyPr wrap="square" rtlCol="0">
            <a:spAutoFit/>
          </a:bodyPr>
          <a:lstStyle/>
          <a:p>
            <a:pPr algn="ctr"/>
            <a:r>
              <a:rPr kumimoji="1" lang="ja-JP" altLang="en-US" sz="2000" dirty="0" smtClean="0"/>
              <a:t>そこで</a:t>
            </a:r>
            <a:r>
              <a:rPr lang="en-US" altLang="ja-JP" sz="2000" dirty="0" smtClean="0"/>
              <a:t>Swift</a:t>
            </a:r>
            <a:r>
              <a:rPr lang="ja-JP" altLang="en-US" sz="2000" dirty="0" smtClean="0"/>
              <a:t>衛星の後継には</a:t>
            </a:r>
            <a:r>
              <a:rPr lang="ja-JP" altLang="en-US" sz="2000" dirty="0" smtClean="0">
                <a:solidFill>
                  <a:srgbClr val="FF0000"/>
                </a:solidFill>
              </a:rPr>
              <a:t>分光観測</a:t>
            </a:r>
            <a:r>
              <a:rPr lang="ja-JP" altLang="en-US" sz="2000" dirty="0" smtClean="0"/>
              <a:t>できる可視</a:t>
            </a:r>
            <a:r>
              <a:rPr lang="en-US" altLang="ja-JP" sz="2000" dirty="0" smtClean="0"/>
              <a:t>/</a:t>
            </a:r>
            <a:r>
              <a:rPr lang="ja-JP" altLang="en-US" sz="2000" dirty="0" smtClean="0"/>
              <a:t>赤外望遠鏡を搭載するべきだと考えます。</a:t>
            </a:r>
            <a:endParaRPr kumimoji="1" lang="ja-JP" altLang="en-US" sz="2000" dirty="0"/>
          </a:p>
        </p:txBody>
      </p:sp>
      <p:sp>
        <p:nvSpPr>
          <p:cNvPr id="3" name="テキスト ボックス 2"/>
          <p:cNvSpPr txBox="1"/>
          <p:nvPr/>
        </p:nvSpPr>
        <p:spPr>
          <a:xfrm>
            <a:off x="1043608" y="2361074"/>
            <a:ext cx="7236804" cy="707886"/>
          </a:xfrm>
          <a:prstGeom prst="rect">
            <a:avLst/>
          </a:prstGeom>
          <a:noFill/>
        </p:spPr>
        <p:txBody>
          <a:bodyPr wrap="square" rtlCol="0">
            <a:spAutoFit/>
          </a:bodyPr>
          <a:lstStyle/>
          <a:p>
            <a:pPr algn="ctr"/>
            <a:r>
              <a:rPr lang="ja-JP" altLang="en-US" sz="2000" dirty="0" smtClean="0"/>
              <a:t>費用や技術的に実現可能な提案として「小型科学衛星」での</a:t>
            </a:r>
            <a:r>
              <a:rPr lang="en-US" altLang="ja-JP" sz="2000" dirty="0" smtClean="0"/>
              <a:t>GRB</a:t>
            </a:r>
            <a:r>
              <a:rPr lang="ja-JP" altLang="en-US" sz="2000" dirty="0" smtClean="0"/>
              <a:t>衛星計画を提案します。</a:t>
            </a:r>
            <a:endParaRPr kumimoji="1" lang="ja-JP" altLang="en-US" sz="2000" dirty="0"/>
          </a:p>
        </p:txBody>
      </p:sp>
      <p:sp>
        <p:nvSpPr>
          <p:cNvPr id="8" name="正方形/長方形 7"/>
          <p:cNvSpPr/>
          <p:nvPr/>
        </p:nvSpPr>
        <p:spPr>
          <a:xfrm>
            <a:off x="1043608" y="4869160"/>
            <a:ext cx="8064896" cy="1661993"/>
          </a:xfrm>
          <a:prstGeom prst="rect">
            <a:avLst/>
          </a:prstGeom>
        </p:spPr>
        <p:txBody>
          <a:bodyPr wrap="square">
            <a:spAutoFit/>
          </a:bodyPr>
          <a:lstStyle/>
          <a:p>
            <a:r>
              <a:rPr lang="en-US" altLang="ja-JP" sz="5400" strike="sngStrike" dirty="0" smtClean="0"/>
              <a:t>GUNDAM450IR</a:t>
            </a:r>
            <a:endParaRPr lang="en-US" altLang="ja-JP" sz="5400" strike="sngStrike" dirty="0"/>
          </a:p>
          <a:p>
            <a:r>
              <a:rPr lang="en-US" altLang="ja-JP" sz="2400" strike="sngStrike" dirty="0" smtClean="0">
                <a:solidFill>
                  <a:srgbClr val="FF0000"/>
                </a:solidFill>
              </a:rPr>
              <a:t>G</a:t>
            </a:r>
            <a:r>
              <a:rPr lang="en-US" altLang="ja-JP" sz="2400" strike="sngStrike" dirty="0" smtClean="0"/>
              <a:t>amma-ray burst  for </a:t>
            </a:r>
            <a:r>
              <a:rPr lang="en-US" altLang="ja-JP" sz="2400" strike="sngStrike" dirty="0" err="1" smtClean="0">
                <a:solidFill>
                  <a:srgbClr val="FF0000"/>
                </a:solidFill>
              </a:rPr>
              <a:t>UN</a:t>
            </a:r>
            <a:r>
              <a:rPr lang="en-US" altLang="ja-JP" sz="2400" strike="sngStrike" dirty="0" err="1" smtClean="0"/>
              <a:t>ravelling</a:t>
            </a:r>
            <a:r>
              <a:rPr lang="en-US" altLang="ja-JP" sz="2400" strike="sngStrike" dirty="0" smtClean="0"/>
              <a:t> </a:t>
            </a:r>
            <a:r>
              <a:rPr lang="en-US" altLang="ja-JP" sz="2400" strike="sngStrike" dirty="0" smtClean="0">
                <a:solidFill>
                  <a:srgbClr val="FF0000"/>
                </a:solidFill>
              </a:rPr>
              <a:t>D</a:t>
            </a:r>
            <a:r>
              <a:rPr lang="en-US" altLang="ja-JP" sz="2400" strike="sngStrike" dirty="0" smtClean="0"/>
              <a:t>ark </a:t>
            </a:r>
            <a:r>
              <a:rPr lang="en-US" altLang="ja-JP" sz="2400" strike="sngStrike" dirty="0" smtClean="0">
                <a:solidFill>
                  <a:srgbClr val="FF0000"/>
                </a:solidFill>
              </a:rPr>
              <a:t>A</a:t>
            </a:r>
            <a:r>
              <a:rPr lang="en-US" altLang="ja-JP" sz="2400" strike="sngStrike" dirty="0" smtClean="0"/>
              <a:t>ges </a:t>
            </a:r>
            <a:r>
              <a:rPr lang="en-US" altLang="ja-JP" sz="2400" strike="sngStrike" dirty="0" smtClean="0">
                <a:solidFill>
                  <a:srgbClr val="FF0000"/>
                </a:solidFill>
              </a:rPr>
              <a:t>M</a:t>
            </a:r>
            <a:r>
              <a:rPr lang="en-US" altLang="ja-JP" sz="2400" strike="sngStrike" dirty="0" smtClean="0"/>
              <a:t>ission with </a:t>
            </a:r>
            <a:r>
              <a:rPr lang="en-US" altLang="ja-JP" sz="2400" strike="sngStrike" dirty="0" smtClean="0">
                <a:solidFill>
                  <a:srgbClr val="FF0000"/>
                </a:solidFill>
              </a:rPr>
              <a:t>450</a:t>
            </a:r>
            <a:r>
              <a:rPr lang="en-US" altLang="ja-JP" sz="2400" strike="sngStrike" dirty="0" smtClean="0"/>
              <a:t>mm </a:t>
            </a:r>
            <a:r>
              <a:rPr lang="en-US" altLang="ja-JP" sz="2400" strike="sngStrike" dirty="0" smtClean="0">
                <a:solidFill>
                  <a:srgbClr val="FF0000"/>
                </a:solidFill>
              </a:rPr>
              <a:t>I</a:t>
            </a:r>
            <a:r>
              <a:rPr lang="en-US" altLang="ja-JP" sz="2400" strike="sngStrike" dirty="0" smtClean="0"/>
              <a:t>nfra-</a:t>
            </a:r>
            <a:r>
              <a:rPr lang="en-US" altLang="ja-JP" sz="2400" strike="sngStrike" dirty="0" smtClean="0">
                <a:solidFill>
                  <a:srgbClr val="FF0000"/>
                </a:solidFill>
              </a:rPr>
              <a:t>R</a:t>
            </a:r>
            <a:r>
              <a:rPr lang="en-US" altLang="ja-JP" sz="2400" strike="sngStrike" dirty="0" smtClean="0"/>
              <a:t>ed Telescope</a:t>
            </a:r>
            <a:endParaRPr lang="ja-JP" altLang="en-US" sz="2400" strike="sngStrike" dirty="0"/>
          </a:p>
        </p:txBody>
      </p:sp>
      <p:sp>
        <p:nvSpPr>
          <p:cNvPr id="9" name="正方形/長方形 8"/>
          <p:cNvSpPr/>
          <p:nvPr/>
        </p:nvSpPr>
        <p:spPr>
          <a:xfrm>
            <a:off x="1194928" y="4653136"/>
            <a:ext cx="6934164" cy="1969770"/>
          </a:xfrm>
          <a:prstGeom prst="rect">
            <a:avLst/>
          </a:prstGeom>
          <a:solidFill>
            <a:schemeClr val="bg1"/>
          </a:solidFill>
          <a:ln>
            <a:solidFill>
              <a:schemeClr val="tx1"/>
            </a:solidFill>
          </a:ln>
        </p:spPr>
        <p:txBody>
          <a:bodyPr wrap="square">
            <a:spAutoFit/>
          </a:bodyPr>
          <a:lstStyle/>
          <a:p>
            <a:r>
              <a:rPr lang="ja-JP" altLang="en-US" sz="2800" b="1" dirty="0" smtClean="0"/>
              <a:t>口径を</a:t>
            </a:r>
            <a:r>
              <a:rPr lang="en-US" altLang="ja-JP" sz="2800" b="1" dirty="0" smtClean="0"/>
              <a:t>3cm</a:t>
            </a:r>
            <a:r>
              <a:rPr lang="ja-JP" altLang="en-US" sz="2800" b="1" dirty="0" smtClean="0"/>
              <a:t>大きくして良いのなら・・・　　</a:t>
            </a:r>
            <a:r>
              <a:rPr lang="en-US" altLang="ja-JP" sz="6600" b="1" dirty="0" smtClean="0"/>
              <a:t>GRB48</a:t>
            </a:r>
            <a:r>
              <a:rPr lang="ja-JP" altLang="en-US" sz="2800" b="1" dirty="0" smtClean="0"/>
              <a:t>　とか？</a:t>
            </a:r>
            <a:endParaRPr lang="en-US" altLang="ja-JP" sz="6000" b="1" dirty="0" smtClean="0"/>
          </a:p>
          <a:p>
            <a:r>
              <a:rPr lang="en-US" altLang="ja-JP" sz="2800" b="1" dirty="0" smtClean="0">
                <a:solidFill>
                  <a:srgbClr val="FF0000"/>
                </a:solidFill>
              </a:rPr>
              <a:t>G</a:t>
            </a:r>
            <a:r>
              <a:rPr lang="en-US" altLang="ja-JP" sz="2800" b="1" dirty="0" smtClean="0"/>
              <a:t>amma-</a:t>
            </a:r>
            <a:r>
              <a:rPr lang="en-US" altLang="ja-JP" sz="2800" b="1" dirty="0" smtClean="0">
                <a:solidFill>
                  <a:srgbClr val="FF0000"/>
                </a:solidFill>
              </a:rPr>
              <a:t>R</a:t>
            </a:r>
            <a:r>
              <a:rPr lang="en-US" altLang="ja-JP" sz="2800" b="1" dirty="0" smtClean="0"/>
              <a:t>ay </a:t>
            </a:r>
            <a:r>
              <a:rPr lang="en-US" altLang="ja-JP" sz="2800" b="1" dirty="0" smtClean="0">
                <a:solidFill>
                  <a:srgbClr val="FF0000"/>
                </a:solidFill>
              </a:rPr>
              <a:t>B</a:t>
            </a:r>
            <a:r>
              <a:rPr lang="en-US" altLang="ja-JP" sz="2800" b="1" dirty="0" smtClean="0"/>
              <a:t>urst with </a:t>
            </a:r>
            <a:r>
              <a:rPr lang="en-US" altLang="ja-JP" sz="2800" b="1" dirty="0" smtClean="0">
                <a:solidFill>
                  <a:srgbClr val="FF0000"/>
                </a:solidFill>
              </a:rPr>
              <a:t>48</a:t>
            </a:r>
            <a:r>
              <a:rPr lang="en-US" altLang="ja-JP" sz="2800" b="1" dirty="0" smtClean="0"/>
              <a:t>cm space telescope</a:t>
            </a:r>
            <a:endParaRPr lang="en-US" altLang="ja-JP"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115617" y="97468"/>
            <a:ext cx="6624735" cy="6571892"/>
            <a:chOff x="1115617" y="97468"/>
            <a:chExt cx="6624735" cy="6571892"/>
          </a:xfrm>
        </p:grpSpPr>
        <p:sp>
          <p:nvSpPr>
            <p:cNvPr id="3" name="正方形/長方形 2"/>
            <p:cNvSpPr/>
            <p:nvPr/>
          </p:nvSpPr>
          <p:spPr>
            <a:xfrm>
              <a:off x="1691680" y="620688"/>
              <a:ext cx="6048672" cy="60486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220953" y="97468"/>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sp>
          <p:nvSpPr>
            <p:cNvPr id="5" name="テキスト ボックス 4"/>
            <p:cNvSpPr txBox="1"/>
            <p:nvPr/>
          </p:nvSpPr>
          <p:spPr>
            <a:xfrm rot="16200000">
              <a:off x="841663" y="3207890"/>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grpSp>
      <p:sp>
        <p:nvSpPr>
          <p:cNvPr id="6" name="円/楕円 5"/>
          <p:cNvSpPr/>
          <p:nvPr/>
        </p:nvSpPr>
        <p:spPr>
          <a:xfrm>
            <a:off x="1979712" y="3356992"/>
            <a:ext cx="3168352" cy="316835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246836" y="3140968"/>
            <a:ext cx="2016224" cy="21602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1963670" y="908720"/>
            <a:ext cx="5544616" cy="216024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563888" y="1556792"/>
            <a:ext cx="2270173" cy="1200329"/>
          </a:xfrm>
          <a:prstGeom prst="rect">
            <a:avLst/>
          </a:prstGeom>
          <a:noFill/>
        </p:spPr>
        <p:txBody>
          <a:bodyPr wrap="none" rtlCol="0">
            <a:spAutoFit/>
          </a:bodyPr>
          <a:lstStyle/>
          <a:p>
            <a:pPr algn="ctr"/>
            <a:r>
              <a:rPr kumimoji="1" lang="ja-JP" altLang="en-US" sz="2400" b="1" dirty="0" smtClean="0"/>
              <a:t>コンプトンカメラ</a:t>
            </a:r>
            <a:endParaRPr kumimoji="1" lang="en-US" altLang="ja-JP" sz="2400" b="1" dirty="0" smtClean="0"/>
          </a:p>
          <a:p>
            <a:pPr algn="ctr"/>
            <a:r>
              <a:rPr lang="ja-JP" altLang="en-US" sz="2400" b="1" dirty="0"/>
              <a:t>また</a:t>
            </a:r>
            <a:r>
              <a:rPr lang="ja-JP" altLang="en-US" sz="2400" b="1" dirty="0" smtClean="0"/>
              <a:t>は</a:t>
            </a:r>
            <a:endParaRPr lang="en-US" altLang="ja-JP" sz="2400" b="1" dirty="0" smtClean="0"/>
          </a:p>
          <a:p>
            <a:pPr algn="ctr"/>
            <a:r>
              <a:rPr kumimoji="1" lang="ja-JP" altLang="en-US" sz="2400" b="1" dirty="0"/>
              <a:t>コーデッドマスク</a:t>
            </a:r>
          </a:p>
        </p:txBody>
      </p:sp>
      <p:sp>
        <p:nvSpPr>
          <p:cNvPr id="10" name="テキスト ボックス 9"/>
          <p:cNvSpPr txBox="1"/>
          <p:nvPr/>
        </p:nvSpPr>
        <p:spPr>
          <a:xfrm rot="16200000">
            <a:off x="1705759" y="1686729"/>
            <a:ext cx="1071127" cy="523220"/>
          </a:xfrm>
          <a:prstGeom prst="rect">
            <a:avLst/>
          </a:prstGeom>
          <a:noFill/>
        </p:spPr>
        <p:txBody>
          <a:bodyPr wrap="none" rtlCol="0">
            <a:spAutoFit/>
          </a:bodyPr>
          <a:lstStyle/>
          <a:p>
            <a:r>
              <a:rPr kumimoji="1" lang="en-US" altLang="ja-JP" sz="2800" dirty="0" smtClean="0"/>
              <a:t>40 cm</a:t>
            </a:r>
            <a:endParaRPr kumimoji="1" lang="ja-JP" altLang="en-US" sz="2800" dirty="0"/>
          </a:p>
        </p:txBody>
      </p:sp>
      <p:sp>
        <p:nvSpPr>
          <p:cNvPr id="11" name="テキスト ボックス 10"/>
          <p:cNvSpPr txBox="1"/>
          <p:nvPr/>
        </p:nvSpPr>
        <p:spPr>
          <a:xfrm>
            <a:off x="4244044" y="889556"/>
            <a:ext cx="1071127" cy="523220"/>
          </a:xfrm>
          <a:prstGeom prst="rect">
            <a:avLst/>
          </a:prstGeom>
          <a:noFill/>
        </p:spPr>
        <p:txBody>
          <a:bodyPr wrap="none" rtlCol="0">
            <a:spAutoFit/>
          </a:bodyPr>
          <a:lstStyle/>
          <a:p>
            <a:r>
              <a:rPr lang="en-US" altLang="ja-JP" sz="2800" dirty="0" smtClean="0"/>
              <a:t>80</a:t>
            </a:r>
            <a:r>
              <a:rPr kumimoji="1" lang="en-US" altLang="ja-JP" sz="2800" dirty="0" smtClean="0"/>
              <a:t> cm</a:t>
            </a:r>
            <a:endParaRPr kumimoji="1" lang="ja-JP" altLang="en-US" sz="2800" dirty="0"/>
          </a:p>
        </p:txBody>
      </p:sp>
      <p:sp>
        <p:nvSpPr>
          <p:cNvPr id="12" name="テキスト ボックス 11"/>
          <p:cNvSpPr txBox="1"/>
          <p:nvPr/>
        </p:nvSpPr>
        <p:spPr>
          <a:xfrm>
            <a:off x="2195736" y="4489956"/>
            <a:ext cx="2948243" cy="523220"/>
          </a:xfrm>
          <a:prstGeom prst="rect">
            <a:avLst/>
          </a:prstGeom>
          <a:noFill/>
        </p:spPr>
        <p:txBody>
          <a:bodyPr wrap="none" rtlCol="0">
            <a:spAutoFit/>
          </a:bodyPr>
          <a:lstStyle/>
          <a:p>
            <a:r>
              <a:rPr lang="ja-JP" altLang="en-US" sz="2800" dirty="0" smtClean="0"/>
              <a:t>直径 </a:t>
            </a:r>
            <a:r>
              <a:rPr lang="en-US" altLang="ja-JP" sz="2800" dirty="0" smtClean="0"/>
              <a:t>45cm </a:t>
            </a:r>
            <a:r>
              <a:rPr lang="ja-JP" altLang="en-US" sz="2800" dirty="0" smtClean="0"/>
              <a:t>望遠鏡</a:t>
            </a:r>
            <a:endParaRPr lang="en-US" altLang="ja-JP" sz="2800" dirty="0" smtClean="0"/>
          </a:p>
        </p:txBody>
      </p:sp>
      <p:sp>
        <p:nvSpPr>
          <p:cNvPr id="13" name="テキスト ボックス 12"/>
          <p:cNvSpPr txBox="1"/>
          <p:nvPr/>
        </p:nvSpPr>
        <p:spPr>
          <a:xfrm>
            <a:off x="5721846" y="3805589"/>
            <a:ext cx="1112804" cy="830997"/>
          </a:xfrm>
          <a:prstGeom prst="rect">
            <a:avLst/>
          </a:prstGeom>
          <a:noFill/>
        </p:spPr>
        <p:txBody>
          <a:bodyPr wrap="none" rtlCol="0">
            <a:spAutoFit/>
          </a:bodyPr>
          <a:lstStyle/>
          <a:p>
            <a:pPr algn="ctr"/>
            <a:r>
              <a:rPr lang="ja-JP" altLang="en-US" sz="2400" b="1" dirty="0" smtClean="0"/>
              <a:t>近赤外</a:t>
            </a:r>
            <a:endParaRPr lang="en-US" altLang="ja-JP" sz="2400" b="1" dirty="0" smtClean="0"/>
          </a:p>
          <a:p>
            <a:pPr algn="ctr"/>
            <a:r>
              <a:rPr lang="ja-JP" altLang="en-US" sz="2400" b="1" dirty="0"/>
              <a:t>カメラ</a:t>
            </a:r>
            <a:endParaRPr lang="en-US" altLang="ja-JP" sz="2400" b="1" dirty="0" smtClean="0"/>
          </a:p>
        </p:txBody>
      </p:sp>
      <p:sp>
        <p:nvSpPr>
          <p:cNvPr id="15" name="正方形/長方形 14"/>
          <p:cNvSpPr/>
          <p:nvPr/>
        </p:nvSpPr>
        <p:spPr>
          <a:xfrm>
            <a:off x="5220072" y="5445224"/>
            <a:ext cx="2016224" cy="108012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364088" y="5518973"/>
            <a:ext cx="1709122" cy="646331"/>
          </a:xfrm>
          <a:prstGeom prst="rect">
            <a:avLst/>
          </a:prstGeom>
          <a:noFill/>
        </p:spPr>
        <p:txBody>
          <a:bodyPr wrap="none" rtlCol="0">
            <a:spAutoFit/>
          </a:bodyPr>
          <a:lstStyle/>
          <a:p>
            <a:pPr algn="ctr"/>
            <a:r>
              <a:rPr kumimoji="1" lang="ja-JP" altLang="en-US" dirty="0" smtClean="0"/>
              <a:t>ガンマ線</a:t>
            </a:r>
            <a:endParaRPr kumimoji="1" lang="en-US" altLang="ja-JP" dirty="0" smtClean="0"/>
          </a:p>
          <a:p>
            <a:pPr algn="ctr"/>
            <a:r>
              <a:rPr lang="ja-JP" altLang="en-US" dirty="0"/>
              <a:t>スペクトロメータ</a:t>
            </a:r>
            <a:endParaRPr kumimoji="1" lang="ja-JP" altLang="en-US" dirty="0"/>
          </a:p>
        </p:txBody>
      </p:sp>
      <p:sp>
        <p:nvSpPr>
          <p:cNvPr id="17" name="テキスト ボックス 16"/>
          <p:cNvSpPr txBox="1"/>
          <p:nvPr/>
        </p:nvSpPr>
        <p:spPr>
          <a:xfrm>
            <a:off x="5580112" y="6156012"/>
            <a:ext cx="1253869" cy="369332"/>
          </a:xfrm>
          <a:prstGeom prst="rect">
            <a:avLst/>
          </a:prstGeom>
          <a:noFill/>
        </p:spPr>
        <p:txBody>
          <a:bodyPr wrap="none" rtlCol="0">
            <a:spAutoFit/>
          </a:bodyPr>
          <a:lstStyle/>
          <a:p>
            <a:r>
              <a:rPr kumimoji="1" lang="en-US" altLang="ja-JP" dirty="0" smtClean="0"/>
              <a:t>10 – 1 </a:t>
            </a:r>
            <a:r>
              <a:rPr kumimoji="1" lang="en-US" altLang="ja-JP" dirty="0" err="1" smtClean="0"/>
              <a:t>MeV</a:t>
            </a:r>
            <a:endParaRPr kumimoji="1" lang="ja-JP" altLang="en-US" dirty="0"/>
          </a:p>
        </p:txBody>
      </p:sp>
      <p:sp>
        <p:nvSpPr>
          <p:cNvPr id="19" name="テキスト ボックス 18"/>
          <p:cNvSpPr txBox="1"/>
          <p:nvPr/>
        </p:nvSpPr>
        <p:spPr>
          <a:xfrm>
            <a:off x="0" y="0"/>
            <a:ext cx="3743332" cy="307777"/>
          </a:xfrm>
          <a:prstGeom prst="rect">
            <a:avLst/>
          </a:prstGeom>
          <a:noFill/>
        </p:spPr>
        <p:txBody>
          <a:bodyPr wrap="none" rtlCol="0">
            <a:spAutoFit/>
          </a:bodyPr>
          <a:lstStyle/>
          <a:p>
            <a:r>
              <a:rPr kumimoji="1" lang="en-US" altLang="ja-JP" sz="1400" dirty="0" smtClean="0"/>
              <a:t>2010.08.02</a:t>
            </a:r>
            <a:r>
              <a:rPr kumimoji="1" lang="ja-JP" altLang="en-US" sz="1400" dirty="0" smtClean="0"/>
              <a:t>米徳さん</a:t>
            </a:r>
            <a:r>
              <a:rPr lang="ja-JP" altLang="en-US" sz="1400" dirty="0" smtClean="0"/>
              <a:t>スライドより転用、一部変更</a:t>
            </a:r>
            <a:endParaRPr kumimoji="1" lang="ja-JP" alt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115617" y="97468"/>
            <a:ext cx="6624735" cy="6571892"/>
            <a:chOff x="1115617" y="97468"/>
            <a:chExt cx="6624735" cy="6571892"/>
          </a:xfrm>
        </p:grpSpPr>
        <p:sp>
          <p:nvSpPr>
            <p:cNvPr id="2" name="正方形/長方形 1"/>
            <p:cNvSpPr/>
            <p:nvPr/>
          </p:nvSpPr>
          <p:spPr>
            <a:xfrm>
              <a:off x="1691680" y="620688"/>
              <a:ext cx="6048672" cy="60486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220953" y="97468"/>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sp>
          <p:nvSpPr>
            <p:cNvPr id="4" name="テキスト ボックス 3"/>
            <p:cNvSpPr txBox="1"/>
            <p:nvPr/>
          </p:nvSpPr>
          <p:spPr>
            <a:xfrm rot="16200000">
              <a:off x="841663" y="3207890"/>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grpSp>
      <p:sp>
        <p:nvSpPr>
          <p:cNvPr id="28" name="円柱 27"/>
          <p:cNvSpPr/>
          <p:nvPr/>
        </p:nvSpPr>
        <p:spPr>
          <a:xfrm>
            <a:off x="1835696" y="1052736"/>
            <a:ext cx="2664296" cy="5472608"/>
          </a:xfrm>
          <a:prstGeom prst="ca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直方体 35"/>
          <p:cNvSpPr/>
          <p:nvPr/>
        </p:nvSpPr>
        <p:spPr>
          <a:xfrm>
            <a:off x="4644008" y="4869160"/>
            <a:ext cx="2808312" cy="1512168"/>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34"/>
          <p:cNvGrpSpPr/>
          <p:nvPr/>
        </p:nvGrpSpPr>
        <p:grpSpPr>
          <a:xfrm>
            <a:off x="4644008" y="1052736"/>
            <a:ext cx="2808312" cy="3888432"/>
            <a:chOff x="4644008" y="1916832"/>
            <a:chExt cx="2808312" cy="4464496"/>
          </a:xfrm>
        </p:grpSpPr>
        <p:sp>
          <p:nvSpPr>
            <p:cNvPr id="30" name="直方体 29"/>
            <p:cNvSpPr/>
            <p:nvPr/>
          </p:nvSpPr>
          <p:spPr>
            <a:xfrm>
              <a:off x="4644008" y="1916832"/>
              <a:ext cx="2808312" cy="4464496"/>
            </a:xfrm>
            <a:prstGeom prst="cube">
              <a:avLst>
                <a:gd name="adj" fmla="val 194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平行四辺形 30"/>
            <p:cNvSpPr/>
            <p:nvPr/>
          </p:nvSpPr>
          <p:spPr>
            <a:xfrm>
              <a:off x="4716016" y="5805264"/>
              <a:ext cx="2592288" cy="504056"/>
            </a:xfrm>
            <a:prstGeom prst="parallelogram">
              <a:avLst>
                <a:gd name="adj" fmla="val 102267"/>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平行四辺形 31"/>
            <p:cNvSpPr/>
            <p:nvPr/>
          </p:nvSpPr>
          <p:spPr>
            <a:xfrm>
              <a:off x="4677874" y="1938041"/>
              <a:ext cx="2706714" cy="557522"/>
            </a:xfrm>
            <a:prstGeom prst="parallelogram">
              <a:avLst>
                <a:gd name="adj" fmla="val 95548"/>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rot="5400000">
              <a:off x="6046026" y="5517232"/>
              <a:ext cx="172819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7" name="テキスト ボックス 36"/>
          <p:cNvSpPr txBox="1"/>
          <p:nvPr/>
        </p:nvSpPr>
        <p:spPr>
          <a:xfrm>
            <a:off x="2339752" y="1916832"/>
            <a:ext cx="1624163" cy="830997"/>
          </a:xfrm>
          <a:prstGeom prst="rect">
            <a:avLst/>
          </a:prstGeom>
          <a:noFill/>
        </p:spPr>
        <p:txBody>
          <a:bodyPr wrap="none" rtlCol="0">
            <a:spAutoFit/>
          </a:bodyPr>
          <a:lstStyle/>
          <a:p>
            <a:pPr algn="ctr"/>
            <a:r>
              <a:rPr lang="ja-JP" altLang="en-US" sz="2400" dirty="0" smtClean="0"/>
              <a:t>直径 </a:t>
            </a:r>
            <a:r>
              <a:rPr lang="en-US" altLang="ja-JP" sz="2400" dirty="0" smtClean="0"/>
              <a:t>45cm </a:t>
            </a:r>
          </a:p>
          <a:p>
            <a:pPr algn="ctr"/>
            <a:r>
              <a:rPr kumimoji="1" lang="ja-JP" altLang="en-US" sz="2400" dirty="0" smtClean="0"/>
              <a:t>望遠鏡</a:t>
            </a:r>
            <a:endParaRPr kumimoji="1" lang="ja-JP" altLang="en-US" sz="2400" dirty="0"/>
          </a:p>
        </p:txBody>
      </p:sp>
      <p:sp>
        <p:nvSpPr>
          <p:cNvPr id="38" name="テキスト ボックス 37"/>
          <p:cNvSpPr txBox="1"/>
          <p:nvPr/>
        </p:nvSpPr>
        <p:spPr>
          <a:xfrm>
            <a:off x="5076056" y="5373216"/>
            <a:ext cx="1569660" cy="830997"/>
          </a:xfrm>
          <a:prstGeom prst="rect">
            <a:avLst/>
          </a:prstGeom>
          <a:noFill/>
        </p:spPr>
        <p:txBody>
          <a:bodyPr wrap="none" rtlCol="0">
            <a:spAutoFit/>
          </a:bodyPr>
          <a:lstStyle/>
          <a:p>
            <a:pPr algn="ctr"/>
            <a:r>
              <a:rPr lang="ja-JP" altLang="en-US" sz="2400" b="1" dirty="0" smtClean="0"/>
              <a:t>光・近赤外</a:t>
            </a:r>
            <a:endParaRPr lang="en-US" altLang="ja-JP" sz="2400" b="1" dirty="0" smtClean="0"/>
          </a:p>
          <a:p>
            <a:pPr algn="ctr"/>
            <a:r>
              <a:rPr lang="ja-JP" altLang="en-US" sz="2400" b="1" dirty="0"/>
              <a:t>カメラ</a:t>
            </a:r>
            <a:endParaRPr lang="en-US" altLang="ja-JP" sz="2400" b="1" dirty="0" smtClean="0"/>
          </a:p>
        </p:txBody>
      </p:sp>
      <p:sp>
        <p:nvSpPr>
          <p:cNvPr id="39" name="テキスト ボックス 38"/>
          <p:cNvSpPr txBox="1"/>
          <p:nvPr/>
        </p:nvSpPr>
        <p:spPr>
          <a:xfrm>
            <a:off x="4644008" y="2492896"/>
            <a:ext cx="2270173" cy="1200329"/>
          </a:xfrm>
          <a:prstGeom prst="rect">
            <a:avLst/>
          </a:prstGeom>
          <a:noFill/>
        </p:spPr>
        <p:txBody>
          <a:bodyPr wrap="none" rtlCol="0">
            <a:spAutoFit/>
          </a:bodyPr>
          <a:lstStyle/>
          <a:p>
            <a:pPr algn="ctr"/>
            <a:r>
              <a:rPr kumimoji="1" lang="ja-JP" altLang="en-US" sz="2400" b="1" dirty="0" smtClean="0"/>
              <a:t>コンプトンカメラ</a:t>
            </a:r>
            <a:endParaRPr kumimoji="1" lang="en-US" altLang="ja-JP" sz="2400" b="1" dirty="0" smtClean="0"/>
          </a:p>
          <a:p>
            <a:pPr algn="ctr"/>
            <a:r>
              <a:rPr lang="ja-JP" altLang="en-US" sz="2400" b="1" dirty="0"/>
              <a:t>また</a:t>
            </a:r>
            <a:r>
              <a:rPr lang="ja-JP" altLang="en-US" sz="2400" b="1" dirty="0" smtClean="0"/>
              <a:t>は</a:t>
            </a:r>
            <a:endParaRPr lang="en-US" altLang="ja-JP" sz="2400" b="1" dirty="0" smtClean="0"/>
          </a:p>
          <a:p>
            <a:pPr algn="ctr"/>
            <a:r>
              <a:rPr kumimoji="1" lang="ja-JP" altLang="en-US" sz="2400" b="1" dirty="0"/>
              <a:t>コーデッドマスク</a:t>
            </a:r>
          </a:p>
        </p:txBody>
      </p:sp>
      <p:sp>
        <p:nvSpPr>
          <p:cNvPr id="40" name="正方形/長方形 39"/>
          <p:cNvSpPr/>
          <p:nvPr/>
        </p:nvSpPr>
        <p:spPr>
          <a:xfrm rot="16200000">
            <a:off x="7488324" y="5121187"/>
            <a:ext cx="2016224" cy="108012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rot="16200000">
            <a:off x="7492713" y="5330684"/>
            <a:ext cx="1709122" cy="646331"/>
          </a:xfrm>
          <a:prstGeom prst="rect">
            <a:avLst/>
          </a:prstGeom>
          <a:noFill/>
        </p:spPr>
        <p:txBody>
          <a:bodyPr wrap="none" rtlCol="0">
            <a:spAutoFit/>
          </a:bodyPr>
          <a:lstStyle/>
          <a:p>
            <a:pPr algn="ctr"/>
            <a:r>
              <a:rPr kumimoji="1" lang="ja-JP" altLang="en-US" dirty="0" smtClean="0"/>
              <a:t>ガンマ線</a:t>
            </a:r>
            <a:endParaRPr kumimoji="1" lang="en-US" altLang="ja-JP" dirty="0" smtClean="0"/>
          </a:p>
          <a:p>
            <a:pPr algn="ctr"/>
            <a:r>
              <a:rPr lang="ja-JP" altLang="en-US" dirty="0"/>
              <a:t>スペクトロメータ</a:t>
            </a:r>
            <a:endParaRPr kumimoji="1" lang="ja-JP" altLang="en-US" dirty="0"/>
          </a:p>
        </p:txBody>
      </p:sp>
      <p:sp>
        <p:nvSpPr>
          <p:cNvPr id="42" name="テキスト ボックス 41"/>
          <p:cNvSpPr txBox="1"/>
          <p:nvPr/>
        </p:nvSpPr>
        <p:spPr>
          <a:xfrm rot="16200000">
            <a:off x="8186753" y="5527453"/>
            <a:ext cx="1253869" cy="369332"/>
          </a:xfrm>
          <a:prstGeom prst="rect">
            <a:avLst/>
          </a:prstGeom>
          <a:noFill/>
        </p:spPr>
        <p:txBody>
          <a:bodyPr wrap="none" rtlCol="0">
            <a:spAutoFit/>
          </a:bodyPr>
          <a:lstStyle/>
          <a:p>
            <a:r>
              <a:rPr kumimoji="1" lang="en-US" altLang="ja-JP" dirty="0" smtClean="0"/>
              <a:t>10 – 1 </a:t>
            </a:r>
            <a:r>
              <a:rPr kumimoji="1" lang="en-US" altLang="ja-JP" dirty="0" err="1" smtClean="0"/>
              <a:t>MeV</a:t>
            </a:r>
            <a:endParaRPr kumimoji="1" lang="ja-JP" altLang="en-US" dirty="0"/>
          </a:p>
        </p:txBody>
      </p:sp>
      <p:sp>
        <p:nvSpPr>
          <p:cNvPr id="19" name="テキスト ボックス 18"/>
          <p:cNvSpPr txBox="1"/>
          <p:nvPr/>
        </p:nvSpPr>
        <p:spPr>
          <a:xfrm>
            <a:off x="0" y="0"/>
            <a:ext cx="2906565" cy="307777"/>
          </a:xfrm>
          <a:prstGeom prst="rect">
            <a:avLst/>
          </a:prstGeom>
          <a:noFill/>
        </p:spPr>
        <p:txBody>
          <a:bodyPr wrap="none" rtlCol="0">
            <a:spAutoFit/>
          </a:bodyPr>
          <a:lstStyle/>
          <a:p>
            <a:r>
              <a:rPr kumimoji="1" lang="en-US" altLang="ja-JP" sz="1400" dirty="0" smtClean="0"/>
              <a:t>2010.08.02</a:t>
            </a:r>
            <a:r>
              <a:rPr kumimoji="1" lang="ja-JP" altLang="en-US" sz="1400" dirty="0" smtClean="0"/>
              <a:t>米徳さん</a:t>
            </a:r>
            <a:r>
              <a:rPr lang="ja-JP" altLang="en-US" sz="1400" dirty="0" smtClean="0"/>
              <a:t>スライドより転用</a:t>
            </a:r>
            <a:endParaRPr kumimoji="1" lang="ja-JP" altLang="en-US"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smtClean="0"/>
              <a:t>GUNDAM450IR (1/8)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5" name="テキスト ボックス 4"/>
          <p:cNvSpPr txBox="1"/>
          <p:nvPr/>
        </p:nvSpPr>
        <p:spPr>
          <a:xfrm>
            <a:off x="611560" y="1700808"/>
            <a:ext cx="3831498" cy="461665"/>
          </a:xfrm>
          <a:prstGeom prst="rect">
            <a:avLst/>
          </a:prstGeom>
          <a:noFill/>
        </p:spPr>
        <p:txBody>
          <a:bodyPr wrap="none" rtlCol="0">
            <a:spAutoFit/>
          </a:bodyPr>
          <a:lstStyle/>
          <a:p>
            <a:r>
              <a:rPr kumimoji="1" lang="ja-JP" altLang="en-US" sz="2400" dirty="0" smtClean="0"/>
              <a:t>宇宙</a:t>
            </a:r>
            <a:r>
              <a:rPr lang="ja-JP" altLang="en-US" sz="2400" dirty="0"/>
              <a:t>赤外線</a:t>
            </a:r>
            <a:r>
              <a:rPr kumimoji="1" lang="ja-JP" altLang="en-US" sz="2400" dirty="0" smtClean="0"/>
              <a:t>望遠鏡のメリット</a:t>
            </a:r>
            <a:endParaRPr kumimoji="1" lang="ja-JP" altLang="en-US" sz="2400" dirty="0"/>
          </a:p>
        </p:txBody>
      </p:sp>
      <p:sp>
        <p:nvSpPr>
          <p:cNvPr id="6" name="テキスト ボックス 5"/>
          <p:cNvSpPr txBox="1"/>
          <p:nvPr/>
        </p:nvSpPr>
        <p:spPr>
          <a:xfrm>
            <a:off x="827584" y="2492896"/>
            <a:ext cx="3680816" cy="923330"/>
          </a:xfrm>
          <a:prstGeom prst="rect">
            <a:avLst/>
          </a:prstGeom>
          <a:noFill/>
        </p:spPr>
        <p:txBody>
          <a:bodyPr wrap="none" rtlCol="0">
            <a:spAutoFit/>
          </a:bodyPr>
          <a:lstStyle/>
          <a:p>
            <a:r>
              <a:rPr lang="ja-JP" altLang="en-US" dirty="0" smtClean="0"/>
              <a:t>・シーイングがない</a:t>
            </a:r>
            <a:endParaRPr lang="en-US" altLang="ja-JP" dirty="0" smtClean="0"/>
          </a:p>
          <a:p>
            <a:r>
              <a:rPr lang="ja-JP" altLang="en-US" dirty="0" smtClean="0"/>
              <a:t>・地球大気の吸収がない</a:t>
            </a:r>
            <a:endParaRPr lang="en-US" altLang="ja-JP" dirty="0" smtClean="0"/>
          </a:p>
          <a:p>
            <a:r>
              <a:rPr lang="ja-JP" altLang="en-US" dirty="0" smtClean="0"/>
              <a:t>・地球大気の放射の影響を受けない</a:t>
            </a:r>
            <a:endParaRPr lang="en-US" altLang="ja-JP" dirty="0" smtClean="0"/>
          </a:p>
        </p:txBody>
      </p:sp>
      <p:sp>
        <p:nvSpPr>
          <p:cNvPr id="7" name="正方形/長方形 6"/>
          <p:cNvSpPr/>
          <p:nvPr/>
        </p:nvSpPr>
        <p:spPr>
          <a:xfrm>
            <a:off x="5292080" y="2492896"/>
            <a:ext cx="3168352" cy="923330"/>
          </a:xfrm>
          <a:prstGeom prst="rect">
            <a:avLst/>
          </a:prstGeom>
        </p:spPr>
        <p:txBody>
          <a:bodyPr wrap="square">
            <a:spAutoFit/>
          </a:bodyPr>
          <a:lstStyle/>
          <a:p>
            <a:r>
              <a:rPr lang="ja-JP" altLang="en-US" dirty="0" smtClean="0"/>
              <a:t>空間分解能は回折限界を達成</a:t>
            </a:r>
            <a:endParaRPr lang="en-US" altLang="ja-JP" dirty="0" smtClean="0"/>
          </a:p>
          <a:p>
            <a:r>
              <a:rPr lang="ja-JP" altLang="en-US" dirty="0" smtClean="0"/>
              <a:t>任意の波長で観測可能</a:t>
            </a:r>
            <a:endParaRPr lang="en-US" altLang="ja-JP" dirty="0" smtClean="0"/>
          </a:p>
          <a:p>
            <a:r>
              <a:rPr lang="ja-JP" altLang="en-US" dirty="0" smtClean="0"/>
              <a:t>深い検出限界を達成</a:t>
            </a:r>
            <a:endParaRPr lang="en-US" altLang="ja-JP" dirty="0" smtClean="0"/>
          </a:p>
        </p:txBody>
      </p:sp>
      <p:sp>
        <p:nvSpPr>
          <p:cNvPr id="8" name="右矢印 7"/>
          <p:cNvSpPr/>
          <p:nvPr/>
        </p:nvSpPr>
        <p:spPr>
          <a:xfrm>
            <a:off x="4499992" y="2666529"/>
            <a:ext cx="576064" cy="57606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971600" y="3068960"/>
            <a:ext cx="169639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11560" y="4119463"/>
            <a:ext cx="4128053" cy="461665"/>
          </a:xfrm>
          <a:prstGeom prst="rect">
            <a:avLst/>
          </a:prstGeom>
          <a:noFill/>
        </p:spPr>
        <p:txBody>
          <a:bodyPr wrap="none" rtlCol="0">
            <a:spAutoFit/>
          </a:bodyPr>
          <a:lstStyle/>
          <a:p>
            <a:r>
              <a:rPr kumimoji="1" lang="ja-JP" altLang="en-US" sz="2400" dirty="0" smtClean="0"/>
              <a:t>宇宙赤外線望遠鏡のデメリット</a:t>
            </a:r>
            <a:endParaRPr kumimoji="1" lang="ja-JP" altLang="en-US" sz="2400" dirty="0"/>
          </a:p>
        </p:txBody>
      </p:sp>
      <p:sp>
        <p:nvSpPr>
          <p:cNvPr id="12" name="テキスト ボックス 11"/>
          <p:cNvSpPr txBox="1"/>
          <p:nvPr/>
        </p:nvSpPr>
        <p:spPr>
          <a:xfrm>
            <a:off x="827584" y="4653803"/>
            <a:ext cx="7632848" cy="1754326"/>
          </a:xfrm>
          <a:prstGeom prst="rect">
            <a:avLst/>
          </a:prstGeom>
          <a:noFill/>
        </p:spPr>
        <p:txBody>
          <a:bodyPr wrap="square" rtlCol="0">
            <a:spAutoFit/>
          </a:bodyPr>
          <a:lstStyle/>
          <a:p>
            <a:pPr>
              <a:buFont typeface="Arial" pitchFamily="34" charset="0"/>
              <a:buChar char="•"/>
            </a:pPr>
            <a:r>
              <a:rPr lang="ja-JP" altLang="en-US" dirty="0" smtClean="0"/>
              <a:t>高コスト</a:t>
            </a:r>
            <a:endParaRPr lang="en-US" altLang="ja-JP" dirty="0" smtClean="0"/>
          </a:p>
          <a:p>
            <a:pPr>
              <a:buFont typeface="Arial" pitchFamily="34" charset="0"/>
              <a:buChar char="•"/>
            </a:pPr>
            <a:r>
              <a:rPr lang="ja-JP" altLang="en-US" dirty="0" smtClean="0"/>
              <a:t> 短い寿命</a:t>
            </a:r>
            <a:endParaRPr lang="en-US" altLang="ja-JP" dirty="0" smtClean="0"/>
          </a:p>
          <a:p>
            <a:pPr>
              <a:buFont typeface="Arial" pitchFamily="34" charset="0"/>
              <a:buChar char="•"/>
            </a:pPr>
            <a:r>
              <a:rPr lang="ja-JP" altLang="en-US" dirty="0" smtClean="0"/>
              <a:t> 地球周回軌道</a:t>
            </a:r>
            <a:r>
              <a:rPr lang="en-US" altLang="ja-JP" dirty="0" smtClean="0"/>
              <a:t>(</a:t>
            </a:r>
            <a:r>
              <a:rPr lang="ja-JP" altLang="en-US" dirty="0" smtClean="0"/>
              <a:t>太陽同期極軌道？</a:t>
            </a:r>
            <a:r>
              <a:rPr lang="en-US" altLang="ja-JP" dirty="0" smtClean="0"/>
              <a:t>)</a:t>
            </a:r>
            <a:r>
              <a:rPr lang="ja-JP" altLang="en-US" dirty="0" smtClean="0"/>
              <a:t>では熱源</a:t>
            </a:r>
            <a:r>
              <a:rPr lang="en-US" altLang="ja-JP" dirty="0" smtClean="0"/>
              <a:t>(</a:t>
            </a:r>
            <a:r>
              <a:rPr lang="ja-JP" altLang="en-US" dirty="0" smtClean="0"/>
              <a:t>太陽、地球、月</a:t>
            </a:r>
            <a:r>
              <a:rPr lang="en-US" altLang="ja-JP" dirty="0" smtClean="0"/>
              <a:t>)</a:t>
            </a:r>
            <a:r>
              <a:rPr lang="ja-JP" altLang="en-US" dirty="0" smtClean="0"/>
              <a:t>の位置関係が刻々変化し観測可能な方向・観測時間に大きな制限があり</a:t>
            </a:r>
            <a:r>
              <a:rPr lang="ja-JP" altLang="en-US" dirty="0"/>
              <a:t>、</a:t>
            </a:r>
            <a:r>
              <a:rPr lang="ja-JP" altLang="en-US" dirty="0" smtClean="0"/>
              <a:t>地球</a:t>
            </a:r>
            <a:r>
              <a:rPr lang="en-US" altLang="ja-JP" dirty="0" smtClean="0"/>
              <a:t>(</a:t>
            </a:r>
            <a:r>
              <a:rPr lang="ja-JP" altLang="en-US" dirty="0" smtClean="0"/>
              <a:t>熱源</a:t>
            </a:r>
            <a:r>
              <a:rPr lang="en-US" altLang="ja-JP" dirty="0" smtClean="0"/>
              <a:t>)</a:t>
            </a:r>
            <a:r>
              <a:rPr lang="ja-JP" altLang="en-US" dirty="0" smtClean="0"/>
              <a:t>の立体角が大きい</a:t>
            </a:r>
            <a:endParaRPr lang="en-US" altLang="ja-JP" dirty="0" smtClean="0"/>
          </a:p>
          <a:p>
            <a:pPr>
              <a:buFont typeface="Arial" pitchFamily="34" charset="0"/>
              <a:buChar char="•"/>
            </a:pPr>
            <a:r>
              <a:rPr lang="ja-JP" altLang="en-US" dirty="0" smtClean="0"/>
              <a:t>ラグランジュ点では連続観測出来るが、維持運用や軌道投入が困難</a:t>
            </a:r>
            <a:endParaRPr lang="en-US" altLang="ja-JP"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2\Master\background.gif"/>
          <p:cNvPicPr>
            <a:picLocks noChangeAspect="1" noChangeArrowheads="1"/>
          </p:cNvPicPr>
          <p:nvPr/>
        </p:nvPicPr>
        <p:blipFill>
          <a:blip r:embed="rId2" cstate="print"/>
          <a:srcRect b="23837"/>
          <a:stretch>
            <a:fillRect/>
          </a:stretch>
        </p:blipFill>
        <p:spPr bwMode="auto">
          <a:xfrm>
            <a:off x="967308" y="764704"/>
            <a:ext cx="7277100" cy="5184576"/>
          </a:xfrm>
          <a:prstGeom prst="rect">
            <a:avLst/>
          </a:prstGeom>
          <a:noFill/>
        </p:spPr>
      </p:pic>
      <p:sp>
        <p:nvSpPr>
          <p:cNvPr id="5" name="テキスト ボックス 4"/>
          <p:cNvSpPr txBox="1"/>
          <p:nvPr/>
        </p:nvSpPr>
        <p:spPr>
          <a:xfrm>
            <a:off x="2123728" y="2780928"/>
            <a:ext cx="942887" cy="369332"/>
          </a:xfrm>
          <a:prstGeom prst="rect">
            <a:avLst/>
          </a:prstGeom>
          <a:solidFill>
            <a:schemeClr val="bg1"/>
          </a:solidFill>
          <a:ln>
            <a:solidFill>
              <a:schemeClr val="tx1"/>
            </a:solidFill>
          </a:ln>
        </p:spPr>
        <p:txBody>
          <a:bodyPr wrap="none" rtlCol="0">
            <a:spAutoFit/>
          </a:bodyPr>
          <a:lstStyle/>
          <a:p>
            <a:r>
              <a:rPr kumimoji="1" lang="en-US" altLang="ja-JP" dirty="0" smtClean="0"/>
              <a:t>OH</a:t>
            </a:r>
            <a:r>
              <a:rPr kumimoji="1" lang="ja-JP" altLang="en-US" dirty="0" smtClean="0"/>
              <a:t>夜光</a:t>
            </a:r>
            <a:endParaRPr kumimoji="1" lang="ja-JP" altLang="en-US" dirty="0"/>
          </a:p>
        </p:txBody>
      </p:sp>
      <p:sp>
        <p:nvSpPr>
          <p:cNvPr id="8" name="テキスト ボックス 7"/>
          <p:cNvSpPr txBox="1"/>
          <p:nvPr/>
        </p:nvSpPr>
        <p:spPr>
          <a:xfrm rot="16200000">
            <a:off x="-1420466" y="3507517"/>
            <a:ext cx="4414798" cy="369332"/>
          </a:xfrm>
          <a:prstGeom prst="rect">
            <a:avLst/>
          </a:prstGeom>
          <a:noFill/>
        </p:spPr>
        <p:txBody>
          <a:bodyPr wrap="none" rtlCol="0">
            <a:spAutoFit/>
          </a:bodyPr>
          <a:lstStyle/>
          <a:p>
            <a:r>
              <a:rPr lang="en-US" altLang="ja-JP" dirty="0" smtClean="0"/>
              <a:t>1</a:t>
            </a:r>
            <a:r>
              <a:rPr lang="ja-JP" altLang="en-US" dirty="0" smtClean="0"/>
              <a:t>秒</a:t>
            </a:r>
            <a:r>
              <a:rPr lang="ja-JP" altLang="en-US" dirty="0"/>
              <a:t>、</a:t>
            </a:r>
            <a:r>
              <a:rPr kumimoji="1" lang="en-US" altLang="ja-JP" dirty="0" smtClean="0"/>
              <a:t>1m^2</a:t>
            </a:r>
            <a:r>
              <a:rPr kumimoji="1" lang="ja-JP" altLang="en-US" dirty="0" err="1" smtClean="0"/>
              <a:t>、</a:t>
            </a:r>
            <a:r>
              <a:rPr kumimoji="1" lang="en-US" altLang="ja-JP" dirty="0" smtClean="0"/>
              <a:t>1um</a:t>
            </a:r>
            <a:r>
              <a:rPr kumimoji="1" lang="ja-JP" altLang="en-US" dirty="0" err="1" smtClean="0"/>
              <a:t>、</a:t>
            </a:r>
            <a:r>
              <a:rPr kumimoji="1" lang="en-US" altLang="ja-JP" dirty="0" smtClean="0"/>
              <a:t>1arcsec^2</a:t>
            </a:r>
            <a:r>
              <a:rPr kumimoji="1" lang="ja-JP" altLang="en-US" dirty="0" smtClean="0"/>
              <a:t>あたりの光子数</a:t>
            </a:r>
            <a:endParaRPr kumimoji="1" lang="ja-JP" altLang="en-US" dirty="0"/>
          </a:p>
        </p:txBody>
      </p:sp>
      <p:sp>
        <p:nvSpPr>
          <p:cNvPr id="9" name="テキスト ボックス 8"/>
          <p:cNvSpPr txBox="1"/>
          <p:nvPr/>
        </p:nvSpPr>
        <p:spPr>
          <a:xfrm>
            <a:off x="4211960" y="5805264"/>
            <a:ext cx="1146468" cy="369332"/>
          </a:xfrm>
          <a:prstGeom prst="rect">
            <a:avLst/>
          </a:prstGeom>
          <a:noFill/>
        </p:spPr>
        <p:txBody>
          <a:bodyPr wrap="none" rtlCol="0">
            <a:spAutoFit/>
          </a:bodyPr>
          <a:lstStyle/>
          <a:p>
            <a:r>
              <a:rPr kumimoji="1" lang="ja-JP" altLang="en-US" dirty="0" smtClean="0"/>
              <a:t>波長 </a:t>
            </a:r>
            <a:r>
              <a:rPr kumimoji="1" lang="en-US" altLang="ja-JP" dirty="0" smtClean="0"/>
              <a:t>(um)</a:t>
            </a:r>
            <a:endParaRPr kumimoji="1" lang="ja-JP" altLang="en-US" dirty="0"/>
          </a:p>
        </p:txBody>
      </p:sp>
      <p:sp>
        <p:nvSpPr>
          <p:cNvPr id="10" name="テキスト ボックス 9"/>
          <p:cNvSpPr txBox="1"/>
          <p:nvPr/>
        </p:nvSpPr>
        <p:spPr>
          <a:xfrm>
            <a:off x="2843808" y="1412776"/>
            <a:ext cx="2031325" cy="369332"/>
          </a:xfrm>
          <a:prstGeom prst="rect">
            <a:avLst/>
          </a:prstGeom>
          <a:solidFill>
            <a:schemeClr val="bg1"/>
          </a:solidFill>
          <a:ln>
            <a:solidFill>
              <a:schemeClr val="tx1"/>
            </a:solidFill>
          </a:ln>
        </p:spPr>
        <p:txBody>
          <a:bodyPr wrap="none" rtlCol="0">
            <a:spAutoFit/>
          </a:bodyPr>
          <a:lstStyle/>
          <a:p>
            <a:r>
              <a:rPr lang="ja-JP" altLang="en-US" dirty="0"/>
              <a:t>地球</a:t>
            </a:r>
            <a:r>
              <a:rPr lang="ja-JP" altLang="en-US" dirty="0" smtClean="0"/>
              <a:t>大気の熱放射</a:t>
            </a:r>
            <a:endParaRPr kumimoji="1" lang="ja-JP" altLang="en-US" dirty="0"/>
          </a:p>
        </p:txBody>
      </p:sp>
      <p:sp>
        <p:nvSpPr>
          <p:cNvPr id="11" name="テキスト ボックス 10"/>
          <p:cNvSpPr txBox="1"/>
          <p:nvPr/>
        </p:nvSpPr>
        <p:spPr>
          <a:xfrm>
            <a:off x="5652120" y="1556792"/>
            <a:ext cx="1800493" cy="646331"/>
          </a:xfrm>
          <a:prstGeom prst="rect">
            <a:avLst/>
          </a:prstGeom>
          <a:solidFill>
            <a:schemeClr val="bg1"/>
          </a:solidFill>
          <a:ln>
            <a:solidFill>
              <a:schemeClr val="tx1"/>
            </a:solidFill>
          </a:ln>
        </p:spPr>
        <p:txBody>
          <a:bodyPr wrap="none" rtlCol="0">
            <a:spAutoFit/>
          </a:bodyPr>
          <a:lstStyle/>
          <a:p>
            <a:r>
              <a:rPr lang="ja-JP" altLang="en-US" dirty="0" smtClean="0"/>
              <a:t>望遠鏡の</a:t>
            </a:r>
            <a:r>
              <a:rPr kumimoji="1" lang="ja-JP" altLang="en-US" dirty="0" smtClean="0"/>
              <a:t>熱放射</a:t>
            </a:r>
            <a:endParaRPr kumimoji="1" lang="en-US" altLang="ja-JP" dirty="0" smtClean="0"/>
          </a:p>
          <a:p>
            <a:r>
              <a:rPr lang="en-US" altLang="ja-JP" dirty="0" smtClean="0"/>
              <a:t>270K</a:t>
            </a:r>
            <a:endParaRPr kumimoji="1" lang="ja-JP" altLang="en-US" dirty="0"/>
          </a:p>
        </p:txBody>
      </p:sp>
      <p:sp>
        <p:nvSpPr>
          <p:cNvPr id="12" name="テキスト ボックス 11"/>
          <p:cNvSpPr txBox="1"/>
          <p:nvPr/>
        </p:nvSpPr>
        <p:spPr>
          <a:xfrm>
            <a:off x="1763688" y="4715852"/>
            <a:ext cx="1479892" cy="369332"/>
          </a:xfrm>
          <a:prstGeom prst="rect">
            <a:avLst/>
          </a:prstGeom>
          <a:solidFill>
            <a:schemeClr val="bg1"/>
          </a:solidFill>
          <a:ln>
            <a:solidFill>
              <a:schemeClr val="tx1"/>
            </a:solidFill>
          </a:ln>
        </p:spPr>
        <p:txBody>
          <a:bodyPr wrap="none" rtlCol="0">
            <a:spAutoFit/>
          </a:bodyPr>
          <a:lstStyle/>
          <a:p>
            <a:r>
              <a:rPr lang="ja-JP" altLang="en-US" dirty="0" smtClean="0"/>
              <a:t>黄道光</a:t>
            </a:r>
            <a:r>
              <a:rPr lang="en-US" altLang="ja-JP" dirty="0" smtClean="0"/>
              <a:t>(</a:t>
            </a:r>
            <a:r>
              <a:rPr lang="ja-JP" altLang="en-US" dirty="0" smtClean="0"/>
              <a:t>散乱</a:t>
            </a:r>
            <a:r>
              <a:rPr lang="en-US" altLang="ja-JP" dirty="0" smtClean="0"/>
              <a:t>)</a:t>
            </a:r>
            <a:endParaRPr kumimoji="1" lang="ja-JP" altLang="en-US" dirty="0"/>
          </a:p>
        </p:txBody>
      </p:sp>
      <p:sp>
        <p:nvSpPr>
          <p:cNvPr id="13" name="テキスト ボックス 12"/>
          <p:cNvSpPr txBox="1"/>
          <p:nvPr/>
        </p:nvSpPr>
        <p:spPr>
          <a:xfrm>
            <a:off x="6012160" y="3573016"/>
            <a:ext cx="1710725" cy="369332"/>
          </a:xfrm>
          <a:prstGeom prst="rect">
            <a:avLst/>
          </a:prstGeom>
          <a:solidFill>
            <a:schemeClr val="bg1"/>
          </a:solidFill>
          <a:ln>
            <a:solidFill>
              <a:schemeClr val="tx1"/>
            </a:solidFill>
          </a:ln>
        </p:spPr>
        <p:txBody>
          <a:bodyPr wrap="none" rtlCol="0">
            <a:spAutoFit/>
          </a:bodyPr>
          <a:lstStyle/>
          <a:p>
            <a:r>
              <a:rPr lang="ja-JP" altLang="en-US" dirty="0" smtClean="0"/>
              <a:t>黄道光</a:t>
            </a:r>
            <a:r>
              <a:rPr lang="en-US" altLang="ja-JP" dirty="0" smtClean="0"/>
              <a:t>(</a:t>
            </a:r>
            <a:r>
              <a:rPr lang="ja-JP" altLang="en-US" dirty="0" smtClean="0"/>
              <a:t>熱放射</a:t>
            </a:r>
            <a:r>
              <a:rPr lang="en-US" altLang="ja-JP" dirty="0" smtClean="0"/>
              <a:t>)</a:t>
            </a:r>
            <a:endParaRPr kumimoji="1" lang="ja-JP" altLang="en-US" dirty="0"/>
          </a:p>
        </p:txBody>
      </p:sp>
      <p:sp>
        <p:nvSpPr>
          <p:cNvPr id="17" name="テキスト ボックス 16"/>
          <p:cNvSpPr txBox="1"/>
          <p:nvPr/>
        </p:nvSpPr>
        <p:spPr>
          <a:xfrm>
            <a:off x="6076960" y="5733256"/>
            <a:ext cx="2455480" cy="523220"/>
          </a:xfrm>
          <a:prstGeom prst="rect">
            <a:avLst/>
          </a:prstGeom>
          <a:noFill/>
        </p:spPr>
        <p:txBody>
          <a:bodyPr wrap="none" rtlCol="0">
            <a:spAutoFit/>
          </a:bodyPr>
          <a:lstStyle/>
          <a:p>
            <a:r>
              <a:rPr lang="ja-JP" altLang="en-US" sz="1400" dirty="0" smtClean="0"/>
              <a:t>岩室生</a:t>
            </a:r>
            <a:r>
              <a:rPr lang="en-US" altLang="ja-JP" sz="1400" dirty="0" smtClean="0"/>
              <a:t>HP</a:t>
            </a:r>
            <a:r>
              <a:rPr lang="ja-JP" altLang="en-US" sz="1400" dirty="0" smtClean="0"/>
              <a:t>より引用</a:t>
            </a:r>
            <a:endParaRPr lang="en-US" altLang="ja-JP" sz="1400" dirty="0" smtClean="0"/>
          </a:p>
          <a:p>
            <a:r>
              <a:rPr kumimoji="1" lang="en-US" altLang="ja-JP" sz="1400" dirty="0" smtClean="0"/>
              <a:t>A.T Tokunaga, 1993 (Cox. 1993)</a:t>
            </a:r>
            <a:endParaRPr kumimoji="1" lang="ja-JP" altLang="en-US" sz="1400" dirty="0"/>
          </a:p>
        </p:txBody>
      </p:sp>
      <p:cxnSp>
        <p:nvCxnSpPr>
          <p:cNvPr id="15" name="直線コネクタ 14"/>
          <p:cNvCxnSpPr/>
          <p:nvPr/>
        </p:nvCxnSpPr>
        <p:spPr>
          <a:xfrm flipV="1">
            <a:off x="2843808" y="1412777"/>
            <a:ext cx="2031325" cy="3693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843808" y="1412776"/>
            <a:ext cx="2031325" cy="369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5652120" y="1556792"/>
            <a:ext cx="1800493" cy="6463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652120" y="1556792"/>
            <a:ext cx="1800493" cy="6463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2123728" y="2780928"/>
            <a:ext cx="942887" cy="369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123728" y="2780928"/>
            <a:ext cx="942887" cy="369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ポインティングモード"/>
          <p:cNvPicPr>
            <a:picLocks noChangeAspect="1" noChangeArrowheads="1"/>
          </p:cNvPicPr>
          <p:nvPr/>
        </p:nvPicPr>
        <p:blipFill>
          <a:blip r:embed="rId2" cstate="print"/>
          <a:srcRect/>
          <a:stretch>
            <a:fillRect/>
          </a:stretch>
        </p:blipFill>
        <p:spPr bwMode="auto">
          <a:xfrm>
            <a:off x="827584" y="3308842"/>
            <a:ext cx="3456384" cy="2751815"/>
          </a:xfrm>
          <a:prstGeom prst="rect">
            <a:avLst/>
          </a:prstGeom>
          <a:noFill/>
        </p:spPr>
      </p:pic>
      <p:sp>
        <p:nvSpPr>
          <p:cNvPr id="10" name="テキスト ボックス 9"/>
          <p:cNvSpPr txBox="1"/>
          <p:nvPr/>
        </p:nvSpPr>
        <p:spPr>
          <a:xfrm>
            <a:off x="827584" y="764704"/>
            <a:ext cx="2945037" cy="523220"/>
          </a:xfrm>
          <a:prstGeom prst="rect">
            <a:avLst/>
          </a:prstGeom>
          <a:noFill/>
          <a:ln>
            <a:noFill/>
          </a:ln>
        </p:spPr>
        <p:txBody>
          <a:bodyPr wrap="none" rtlCol="0">
            <a:spAutoFit/>
          </a:bodyPr>
          <a:lstStyle/>
          <a:p>
            <a:r>
              <a:rPr lang="ja-JP" altLang="en-US" sz="2800" dirty="0" smtClean="0"/>
              <a:t>あかり衛星の場合</a:t>
            </a:r>
            <a:endParaRPr lang="en-US" altLang="ja-JP" sz="2800" dirty="0" smtClean="0"/>
          </a:p>
        </p:txBody>
      </p:sp>
      <p:sp>
        <p:nvSpPr>
          <p:cNvPr id="11" name="テキスト ボックス 10"/>
          <p:cNvSpPr txBox="1"/>
          <p:nvPr/>
        </p:nvSpPr>
        <p:spPr>
          <a:xfrm>
            <a:off x="4211960" y="4293096"/>
            <a:ext cx="2162772" cy="923330"/>
          </a:xfrm>
          <a:prstGeom prst="rect">
            <a:avLst/>
          </a:prstGeom>
          <a:noFill/>
          <a:ln>
            <a:solidFill>
              <a:schemeClr val="tx1"/>
            </a:solidFill>
          </a:ln>
        </p:spPr>
        <p:txBody>
          <a:bodyPr wrap="none" rtlCol="0">
            <a:spAutoFit/>
          </a:bodyPr>
          <a:lstStyle/>
          <a:p>
            <a:r>
              <a:rPr kumimoji="1" lang="ja-JP" altLang="en-US" dirty="0" smtClean="0"/>
              <a:t>向けるのに　</a:t>
            </a:r>
            <a:r>
              <a:rPr kumimoji="1" lang="en-US" altLang="ja-JP" dirty="0" smtClean="0"/>
              <a:t>7.5min</a:t>
            </a:r>
          </a:p>
          <a:p>
            <a:r>
              <a:rPr lang="ja-JP" altLang="en-US" dirty="0" smtClean="0"/>
              <a:t>安定に　　　　　</a:t>
            </a:r>
            <a:r>
              <a:rPr lang="en-US" altLang="ja-JP" dirty="0" smtClean="0"/>
              <a:t>5min</a:t>
            </a:r>
          </a:p>
          <a:p>
            <a:r>
              <a:rPr lang="ja-JP" altLang="en-US" dirty="0" smtClean="0"/>
              <a:t>撮像　　　　　  </a:t>
            </a:r>
            <a:r>
              <a:rPr lang="en-US" altLang="ja-JP" dirty="0" smtClean="0"/>
              <a:t>10min</a:t>
            </a:r>
            <a:endParaRPr kumimoji="1" lang="ja-JP" altLang="en-US" dirty="0"/>
          </a:p>
        </p:txBody>
      </p:sp>
      <p:sp>
        <p:nvSpPr>
          <p:cNvPr id="17" name="テキスト ボックス 16"/>
          <p:cNvSpPr txBox="1"/>
          <p:nvPr/>
        </p:nvSpPr>
        <p:spPr>
          <a:xfrm>
            <a:off x="3275856" y="5949280"/>
            <a:ext cx="2455480" cy="523220"/>
          </a:xfrm>
          <a:prstGeom prst="rect">
            <a:avLst/>
          </a:prstGeom>
          <a:noFill/>
        </p:spPr>
        <p:txBody>
          <a:bodyPr wrap="none" rtlCol="0">
            <a:spAutoFit/>
          </a:bodyPr>
          <a:lstStyle/>
          <a:p>
            <a:r>
              <a:rPr lang="en-US" altLang="ja-JP" sz="1400" dirty="0" smtClean="0"/>
              <a:t>ASTRO-</a:t>
            </a:r>
            <a:r>
              <a:rPr lang="ja-JP" altLang="en-US" sz="1400" dirty="0" smtClean="0"/>
              <a:t>衛生</a:t>
            </a:r>
            <a:r>
              <a:rPr lang="en-US" altLang="ja-JP" sz="1400" dirty="0" smtClean="0"/>
              <a:t>&gt;</a:t>
            </a:r>
            <a:r>
              <a:rPr lang="ja-JP" altLang="en-US" sz="1400" dirty="0" smtClean="0"/>
              <a:t>運用計画</a:t>
            </a:r>
            <a:r>
              <a:rPr lang="en-US" altLang="ja-JP" sz="1400" dirty="0" smtClean="0"/>
              <a:t>HP</a:t>
            </a:r>
            <a:r>
              <a:rPr lang="ja-JP" altLang="en-US" sz="1400" dirty="0" smtClean="0"/>
              <a:t>より</a:t>
            </a:r>
            <a:endParaRPr lang="en-US" altLang="ja-JP" sz="1400" dirty="0" smtClean="0"/>
          </a:p>
          <a:p>
            <a:r>
              <a:rPr lang="en-US" altLang="ja-JP" sz="1400" dirty="0" smtClean="0"/>
              <a:t>http://www.ir.isas.jaxa.jp</a:t>
            </a:r>
            <a:endParaRPr kumimoji="1" lang="ja-JP" altLang="en-US" sz="1400" dirty="0"/>
          </a:p>
        </p:txBody>
      </p:sp>
      <p:sp>
        <p:nvSpPr>
          <p:cNvPr id="14" name="テキスト ボックス 13"/>
          <p:cNvSpPr txBox="1"/>
          <p:nvPr/>
        </p:nvSpPr>
        <p:spPr>
          <a:xfrm>
            <a:off x="1475656" y="1340768"/>
            <a:ext cx="4229043" cy="1754326"/>
          </a:xfrm>
          <a:prstGeom prst="rect">
            <a:avLst/>
          </a:prstGeom>
          <a:noFill/>
          <a:ln>
            <a:noFill/>
          </a:ln>
        </p:spPr>
        <p:txBody>
          <a:bodyPr wrap="none" rtlCol="0">
            <a:spAutoFit/>
          </a:bodyPr>
          <a:lstStyle/>
          <a:p>
            <a:r>
              <a:rPr lang="ja-JP" altLang="en-US" dirty="0" smtClean="0"/>
              <a:t>高度</a:t>
            </a:r>
            <a:r>
              <a:rPr lang="en-US" altLang="ja-JP" dirty="0" smtClean="0"/>
              <a:t>745km</a:t>
            </a:r>
            <a:r>
              <a:rPr lang="ja-JP" altLang="en-US" dirty="0" smtClean="0"/>
              <a:t>の太陽同期極軌道</a:t>
            </a:r>
            <a:endParaRPr lang="en-US" altLang="ja-JP" dirty="0" smtClean="0"/>
          </a:p>
          <a:p>
            <a:r>
              <a:rPr lang="ja-JP" altLang="en-US" dirty="0" smtClean="0"/>
              <a:t>→昼夜境界線上、</a:t>
            </a:r>
            <a:r>
              <a:rPr lang="en-US" altLang="ja-JP" dirty="0" smtClean="0"/>
              <a:t>1</a:t>
            </a:r>
            <a:r>
              <a:rPr lang="ja-JP" altLang="en-US" dirty="0" smtClean="0"/>
              <a:t>周約</a:t>
            </a:r>
            <a:r>
              <a:rPr lang="en-US" altLang="ja-JP" dirty="0" smtClean="0"/>
              <a:t>100</a:t>
            </a:r>
            <a:r>
              <a:rPr lang="ja-JP" altLang="en-US" dirty="0" smtClean="0"/>
              <a:t>分</a:t>
            </a:r>
            <a:endParaRPr lang="en-US" altLang="ja-JP" dirty="0" smtClean="0"/>
          </a:p>
          <a:p>
            <a:endParaRPr lang="en-US" altLang="ja-JP" dirty="0" smtClean="0"/>
          </a:p>
          <a:p>
            <a:pPr>
              <a:buFont typeface="Arial" pitchFamily="34" charset="0"/>
              <a:buChar char="•"/>
            </a:pPr>
            <a:r>
              <a:rPr lang="ja-JP" altLang="en-US" dirty="0" smtClean="0"/>
              <a:t> 太陽・地球・月等の熱源が望遠鏡に入射</a:t>
            </a:r>
            <a:endParaRPr lang="en-US" altLang="ja-JP" dirty="0" smtClean="0"/>
          </a:p>
          <a:p>
            <a:r>
              <a:rPr lang="ja-JP" altLang="en-US" dirty="0" smtClean="0"/>
              <a:t>しない方向のみ観測可能</a:t>
            </a:r>
            <a:endParaRPr lang="en-US" altLang="ja-JP" dirty="0" smtClean="0"/>
          </a:p>
          <a:p>
            <a:pPr>
              <a:buFont typeface="Arial" pitchFamily="34" charset="0"/>
              <a:buChar char="•"/>
            </a:pPr>
            <a:r>
              <a:rPr lang="ja-JP" altLang="en-US" dirty="0" smtClean="0"/>
              <a:t> </a:t>
            </a:r>
            <a:r>
              <a:rPr lang="en-US" altLang="ja-JP" dirty="0" smtClean="0">
                <a:solidFill>
                  <a:srgbClr val="FF0000"/>
                </a:solidFill>
              </a:rPr>
              <a:t>1</a:t>
            </a:r>
            <a:r>
              <a:rPr lang="ja-JP" altLang="en-US" dirty="0" smtClean="0">
                <a:solidFill>
                  <a:srgbClr val="FF0000"/>
                </a:solidFill>
              </a:rPr>
              <a:t>回のポインティング撮像は</a:t>
            </a:r>
            <a:r>
              <a:rPr lang="en-US" altLang="ja-JP" dirty="0" smtClean="0">
                <a:solidFill>
                  <a:srgbClr val="FF0000"/>
                </a:solidFill>
              </a:rPr>
              <a:t>10</a:t>
            </a:r>
            <a:r>
              <a:rPr lang="ja-JP" altLang="en-US" dirty="0" smtClean="0">
                <a:solidFill>
                  <a:srgbClr val="FF0000"/>
                </a:solidFill>
              </a:rPr>
              <a:t>分が限界</a:t>
            </a:r>
            <a:endParaRPr lang="en-US" altLang="ja-JP" dirty="0" smtClean="0">
              <a:solidFill>
                <a:srgbClr val="FF0000"/>
              </a:solidFill>
            </a:endParaRPr>
          </a:p>
        </p:txBody>
      </p:sp>
      <p:pic>
        <p:nvPicPr>
          <p:cNvPr id="10244" name="Picture 4" descr="サーベイモード"/>
          <p:cNvPicPr>
            <a:picLocks noChangeAspect="1" noChangeArrowheads="1"/>
          </p:cNvPicPr>
          <p:nvPr/>
        </p:nvPicPr>
        <p:blipFill>
          <a:blip r:embed="rId3" cstate="print"/>
          <a:srcRect/>
          <a:stretch>
            <a:fillRect/>
          </a:stretch>
        </p:blipFill>
        <p:spPr bwMode="auto">
          <a:xfrm>
            <a:off x="6588225" y="2780928"/>
            <a:ext cx="1728192" cy="1935575"/>
          </a:xfrm>
          <a:prstGeom prst="rect">
            <a:avLst/>
          </a:prstGeom>
          <a:noFill/>
        </p:spPr>
      </p:pic>
      <p:pic>
        <p:nvPicPr>
          <p:cNvPr id="10246" name="Picture 6" descr="あかり (ASTRO-F)"/>
          <p:cNvPicPr>
            <a:picLocks noChangeAspect="1" noChangeArrowheads="1"/>
          </p:cNvPicPr>
          <p:nvPr/>
        </p:nvPicPr>
        <p:blipFill>
          <a:blip r:embed="rId4" cstate="print"/>
          <a:srcRect/>
          <a:stretch>
            <a:fillRect/>
          </a:stretch>
        </p:blipFill>
        <p:spPr bwMode="auto">
          <a:xfrm>
            <a:off x="6012160" y="548680"/>
            <a:ext cx="2381250" cy="18002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827584" y="764704"/>
            <a:ext cx="2778325" cy="523220"/>
          </a:xfrm>
          <a:prstGeom prst="rect">
            <a:avLst/>
          </a:prstGeom>
          <a:noFill/>
          <a:ln>
            <a:noFill/>
          </a:ln>
        </p:spPr>
        <p:txBody>
          <a:bodyPr wrap="none" rtlCol="0">
            <a:spAutoFit/>
          </a:bodyPr>
          <a:lstStyle/>
          <a:p>
            <a:r>
              <a:rPr lang="en-US" altLang="ja-JP" sz="2800" dirty="0" smtClean="0"/>
              <a:t>WISH</a:t>
            </a:r>
            <a:r>
              <a:rPr lang="ja-JP" altLang="en-US" sz="2800" dirty="0" smtClean="0"/>
              <a:t>計画の場合</a:t>
            </a:r>
            <a:endParaRPr lang="en-US" altLang="ja-JP" sz="2800" dirty="0" smtClean="0"/>
          </a:p>
        </p:txBody>
      </p:sp>
      <p:sp>
        <p:nvSpPr>
          <p:cNvPr id="17" name="テキスト ボックス 16"/>
          <p:cNvSpPr txBox="1"/>
          <p:nvPr/>
        </p:nvSpPr>
        <p:spPr>
          <a:xfrm>
            <a:off x="7452320" y="5281463"/>
            <a:ext cx="1207382" cy="307777"/>
          </a:xfrm>
          <a:prstGeom prst="rect">
            <a:avLst/>
          </a:prstGeom>
          <a:noFill/>
        </p:spPr>
        <p:txBody>
          <a:bodyPr wrap="none" rtlCol="0">
            <a:spAutoFit/>
          </a:bodyPr>
          <a:lstStyle/>
          <a:p>
            <a:r>
              <a:rPr lang="en-US" altLang="ja-JP" sz="1400" dirty="0" smtClean="0"/>
              <a:t>Wikipedia</a:t>
            </a:r>
            <a:r>
              <a:rPr lang="ja-JP" altLang="en-US" sz="1400" dirty="0" smtClean="0"/>
              <a:t>より</a:t>
            </a:r>
            <a:endParaRPr lang="en-US" altLang="ja-JP" sz="1400" dirty="0" smtClean="0"/>
          </a:p>
        </p:txBody>
      </p:sp>
      <p:sp>
        <p:nvSpPr>
          <p:cNvPr id="14" name="テキスト ボックス 13"/>
          <p:cNvSpPr txBox="1"/>
          <p:nvPr/>
        </p:nvSpPr>
        <p:spPr>
          <a:xfrm>
            <a:off x="1331641" y="1674674"/>
            <a:ext cx="4464496" cy="2031325"/>
          </a:xfrm>
          <a:prstGeom prst="rect">
            <a:avLst/>
          </a:prstGeom>
          <a:noFill/>
          <a:ln>
            <a:noFill/>
          </a:ln>
        </p:spPr>
        <p:txBody>
          <a:bodyPr wrap="square" rtlCol="0">
            <a:spAutoFit/>
          </a:bodyPr>
          <a:lstStyle/>
          <a:p>
            <a:r>
              <a:rPr lang="ja-JP" altLang="en-US" dirty="0" smtClean="0"/>
              <a:t>太陽</a:t>
            </a:r>
            <a:r>
              <a:rPr lang="en-US" altLang="ja-JP" dirty="0" smtClean="0"/>
              <a:t>-</a:t>
            </a:r>
            <a:r>
              <a:rPr lang="ja-JP" altLang="en-US" dirty="0" smtClean="0"/>
              <a:t>地球のラグランジュ点</a:t>
            </a:r>
            <a:r>
              <a:rPr lang="en-US" altLang="ja-JP" dirty="0" smtClean="0"/>
              <a:t>(S-E L2)</a:t>
            </a:r>
            <a:r>
              <a:rPr lang="ja-JP" altLang="en-US" dirty="0" smtClean="0"/>
              <a:t>に配置</a:t>
            </a:r>
            <a:endParaRPr lang="en-US" altLang="ja-JP" dirty="0" smtClean="0"/>
          </a:p>
          <a:p>
            <a:endParaRPr lang="en-US" altLang="ja-JP" dirty="0" smtClean="0"/>
          </a:p>
          <a:p>
            <a:r>
              <a:rPr lang="ja-JP" altLang="en-US" dirty="0" smtClean="0"/>
              <a:t>→太陽と地球は同じ方向に見える為、観測</a:t>
            </a:r>
            <a:endParaRPr lang="en-US" altLang="ja-JP" dirty="0" smtClean="0"/>
          </a:p>
          <a:p>
            <a:r>
              <a:rPr lang="ja-JP" altLang="en-US" dirty="0" smtClean="0"/>
              <a:t>　 可能領域が広い</a:t>
            </a:r>
            <a:endParaRPr lang="en-US" altLang="ja-JP" dirty="0" smtClean="0"/>
          </a:p>
          <a:p>
            <a:r>
              <a:rPr lang="ja-JP" altLang="en-US" dirty="0" smtClean="0"/>
              <a:t>→地球の立体角が小さく流入熱量が小さい</a:t>
            </a:r>
            <a:endParaRPr lang="en-US" altLang="ja-JP" dirty="0" smtClean="0"/>
          </a:p>
          <a:p>
            <a:r>
              <a:rPr lang="ja-JP" altLang="en-US" dirty="0" smtClean="0"/>
              <a:t>→温度変化が殆ど生じない</a:t>
            </a:r>
            <a:endParaRPr lang="en-US" altLang="ja-JP" dirty="0" smtClean="0"/>
          </a:p>
          <a:p>
            <a:r>
              <a:rPr lang="ja-JP" altLang="en-US" dirty="0" smtClean="0"/>
              <a:t>→長時間のポインティングが可能</a:t>
            </a:r>
            <a:endParaRPr lang="en-US" altLang="ja-JP" dirty="0" smtClean="0"/>
          </a:p>
        </p:txBody>
      </p:sp>
      <p:pic>
        <p:nvPicPr>
          <p:cNvPr id="9218" name="Picture 2" descr="http://upload.wikimedia.org/wikipedia/ja/f/f8/%E3%83%A9%E3%82%B0%E3%83%A9%E3%83%B3%E3%82%B8%E3%83%A5%E3%83%9D%E3%82%A4%E3%83%B3%E3%83%88.png"/>
          <p:cNvPicPr>
            <a:picLocks noChangeAspect="1" noChangeArrowheads="1"/>
          </p:cNvPicPr>
          <p:nvPr/>
        </p:nvPicPr>
        <p:blipFill>
          <a:blip r:embed="rId2" cstate="print"/>
          <a:srcRect/>
          <a:stretch>
            <a:fillRect/>
          </a:stretch>
        </p:blipFill>
        <p:spPr bwMode="auto">
          <a:xfrm>
            <a:off x="5940152" y="3193231"/>
            <a:ext cx="2333625" cy="2000250"/>
          </a:xfrm>
          <a:prstGeom prst="rect">
            <a:avLst/>
          </a:prstGeom>
          <a:noFill/>
        </p:spPr>
      </p:pic>
      <p:sp>
        <p:nvSpPr>
          <p:cNvPr id="15" name="テキスト ボックス 14"/>
          <p:cNvSpPr txBox="1"/>
          <p:nvPr/>
        </p:nvSpPr>
        <p:spPr>
          <a:xfrm>
            <a:off x="6732240" y="4181598"/>
            <a:ext cx="543739" cy="307777"/>
          </a:xfrm>
          <a:prstGeom prst="rect">
            <a:avLst/>
          </a:prstGeom>
          <a:noFill/>
        </p:spPr>
        <p:txBody>
          <a:bodyPr wrap="none" rtlCol="0">
            <a:spAutoFit/>
          </a:bodyPr>
          <a:lstStyle/>
          <a:p>
            <a:r>
              <a:rPr lang="ja-JP" altLang="en-US" sz="1400" b="1" dirty="0" smtClean="0">
                <a:solidFill>
                  <a:srgbClr val="FF0000"/>
                </a:solidFill>
              </a:rPr>
              <a:t>太陽</a:t>
            </a:r>
            <a:endParaRPr kumimoji="1" lang="ja-JP" altLang="en-US" sz="1400" b="1" dirty="0">
              <a:solidFill>
                <a:srgbClr val="FF0000"/>
              </a:solidFill>
            </a:endParaRPr>
          </a:p>
        </p:txBody>
      </p:sp>
      <p:sp>
        <p:nvSpPr>
          <p:cNvPr id="16" name="テキスト ボックス 15"/>
          <p:cNvSpPr txBox="1"/>
          <p:nvPr/>
        </p:nvSpPr>
        <p:spPr>
          <a:xfrm>
            <a:off x="7524328" y="4129335"/>
            <a:ext cx="543739" cy="307777"/>
          </a:xfrm>
          <a:prstGeom prst="rect">
            <a:avLst/>
          </a:prstGeom>
          <a:noFill/>
        </p:spPr>
        <p:txBody>
          <a:bodyPr wrap="none" rtlCol="0">
            <a:spAutoFit/>
          </a:bodyPr>
          <a:lstStyle/>
          <a:p>
            <a:r>
              <a:rPr kumimoji="1" lang="ja-JP" altLang="en-US" sz="1400" b="1" dirty="0" smtClean="0">
                <a:solidFill>
                  <a:srgbClr val="FF0000"/>
                </a:solidFill>
              </a:rPr>
              <a:t>地球</a:t>
            </a:r>
            <a:endParaRPr kumimoji="1" lang="ja-JP" altLang="en-US" sz="1400" b="1" dirty="0">
              <a:solidFill>
                <a:srgbClr val="FF0000"/>
              </a:solidFill>
            </a:endParaRPr>
          </a:p>
        </p:txBody>
      </p:sp>
      <p:pic>
        <p:nvPicPr>
          <p:cNvPr id="9219" name="Picture 3" descr="C:\Documents and Settings\Hirofumi Okita\デスクトップ\WISH_Stockholm200908\ppt\media\image1.jpeg"/>
          <p:cNvPicPr>
            <a:picLocks noChangeAspect="1" noChangeArrowheads="1"/>
          </p:cNvPicPr>
          <p:nvPr/>
        </p:nvPicPr>
        <p:blipFill>
          <a:blip r:embed="rId3" cstate="print"/>
          <a:srcRect/>
          <a:stretch>
            <a:fillRect/>
          </a:stretch>
        </p:blipFill>
        <p:spPr bwMode="auto">
          <a:xfrm>
            <a:off x="5868144" y="744959"/>
            <a:ext cx="2432269" cy="1762579"/>
          </a:xfrm>
          <a:prstGeom prst="rect">
            <a:avLst/>
          </a:prstGeom>
          <a:noFill/>
        </p:spPr>
      </p:pic>
      <p:sp>
        <p:nvSpPr>
          <p:cNvPr id="18" name="テキスト ボックス 17"/>
          <p:cNvSpPr txBox="1"/>
          <p:nvPr/>
        </p:nvSpPr>
        <p:spPr>
          <a:xfrm>
            <a:off x="7236296" y="2545159"/>
            <a:ext cx="1119217" cy="307777"/>
          </a:xfrm>
          <a:prstGeom prst="rect">
            <a:avLst/>
          </a:prstGeom>
          <a:noFill/>
        </p:spPr>
        <p:txBody>
          <a:bodyPr wrap="none" rtlCol="0">
            <a:spAutoFit/>
          </a:bodyPr>
          <a:lstStyle/>
          <a:p>
            <a:r>
              <a:rPr lang="en-US" altLang="ja-JP" sz="1400" dirty="0" smtClean="0"/>
              <a:t>WISH HP</a:t>
            </a:r>
            <a:r>
              <a:rPr lang="ja-JP" altLang="en-US" sz="1400" dirty="0" smtClean="0"/>
              <a:t>より</a:t>
            </a:r>
            <a:endParaRPr lang="en-US" altLang="ja-JP" sz="1400" dirty="0" smtClean="0"/>
          </a:p>
        </p:txBody>
      </p:sp>
      <p:sp>
        <p:nvSpPr>
          <p:cNvPr id="19" name="正方形/長方形 18"/>
          <p:cNvSpPr/>
          <p:nvPr/>
        </p:nvSpPr>
        <p:spPr>
          <a:xfrm>
            <a:off x="1691680" y="4005064"/>
            <a:ext cx="3528392" cy="1200329"/>
          </a:xfrm>
          <a:prstGeom prst="rect">
            <a:avLst/>
          </a:prstGeom>
          <a:ln>
            <a:solidFill>
              <a:schemeClr val="tx1"/>
            </a:solidFill>
          </a:ln>
        </p:spPr>
        <p:txBody>
          <a:bodyPr wrap="square">
            <a:spAutoFit/>
          </a:bodyPr>
          <a:lstStyle/>
          <a:p>
            <a:pPr algn="just"/>
            <a:r>
              <a:rPr lang="ja-JP" altLang="en-US" dirty="0" smtClean="0"/>
              <a:t>冷凍機を搭載せず、サンシールドによる遮熱とラジエータによる排熱で</a:t>
            </a:r>
            <a:r>
              <a:rPr lang="ja-JP" altLang="en-US" dirty="0" smtClean="0">
                <a:solidFill>
                  <a:srgbClr val="FF0000"/>
                </a:solidFill>
              </a:rPr>
              <a:t>受動的冷却</a:t>
            </a:r>
            <a:r>
              <a:rPr lang="ja-JP" altLang="en-US" dirty="0" smtClean="0"/>
              <a:t>を行う</a:t>
            </a:r>
            <a:endParaRPr lang="en-US" altLang="ja-JP" dirty="0" smtClean="0"/>
          </a:p>
          <a:p>
            <a:pPr algn="ctr"/>
            <a:r>
              <a:rPr lang="ja-JP" altLang="en-US" dirty="0" smtClean="0"/>
              <a:t>（主鏡→</a:t>
            </a:r>
            <a:r>
              <a:rPr lang="en-US" altLang="ja-JP" dirty="0" smtClean="0"/>
              <a:t>100K</a:t>
            </a:r>
            <a:r>
              <a:rPr lang="ja-JP" altLang="en-US" dirty="0" err="1" smtClean="0"/>
              <a:t>、</a:t>
            </a:r>
            <a:r>
              <a:rPr lang="ja-JP" altLang="en-US" dirty="0" smtClean="0"/>
              <a:t>　検出器→</a:t>
            </a:r>
            <a:r>
              <a:rPr lang="en-US" altLang="ja-JP" dirty="0" smtClean="0"/>
              <a:t>40K</a:t>
            </a:r>
            <a:r>
              <a:rPr lang="ja-JP" altLang="en-US" dirty="0" smtClean="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en-US" altLang="ja-JP" sz="4000" dirty="0" smtClean="0"/>
              <a:t>(2/8)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5" name="テキスト ボックス 4"/>
          <p:cNvSpPr txBox="1"/>
          <p:nvPr/>
        </p:nvSpPr>
        <p:spPr>
          <a:xfrm>
            <a:off x="611560" y="1700808"/>
            <a:ext cx="2031325" cy="461665"/>
          </a:xfrm>
          <a:prstGeom prst="rect">
            <a:avLst/>
          </a:prstGeom>
          <a:noFill/>
        </p:spPr>
        <p:txBody>
          <a:bodyPr wrap="none" rtlCol="0">
            <a:spAutoFit/>
          </a:bodyPr>
          <a:lstStyle/>
          <a:p>
            <a:r>
              <a:rPr kumimoji="1" lang="ja-JP" altLang="en-US" sz="2400" dirty="0" smtClean="0"/>
              <a:t>望遠鏡の概要</a:t>
            </a:r>
            <a:endParaRPr kumimoji="1" lang="ja-JP" altLang="en-US" sz="2400" dirty="0"/>
          </a:p>
        </p:txBody>
      </p:sp>
      <p:sp>
        <p:nvSpPr>
          <p:cNvPr id="6" name="テキスト ボックス 5"/>
          <p:cNvSpPr txBox="1"/>
          <p:nvPr/>
        </p:nvSpPr>
        <p:spPr>
          <a:xfrm>
            <a:off x="1115616" y="2197722"/>
            <a:ext cx="3350597" cy="2585323"/>
          </a:xfrm>
          <a:prstGeom prst="rect">
            <a:avLst/>
          </a:prstGeom>
          <a:noFill/>
        </p:spPr>
        <p:txBody>
          <a:bodyPr wrap="none" rtlCol="0">
            <a:spAutoFit/>
          </a:bodyPr>
          <a:lstStyle/>
          <a:p>
            <a:r>
              <a:rPr lang="ja-JP" altLang="en-US" dirty="0"/>
              <a:t>・</a:t>
            </a:r>
            <a:r>
              <a:rPr lang="ja-JP" altLang="en-US" dirty="0" smtClean="0"/>
              <a:t>口径</a:t>
            </a:r>
            <a:r>
              <a:rPr lang="en-US" altLang="ja-JP" dirty="0" smtClean="0">
                <a:solidFill>
                  <a:srgbClr val="FF0000"/>
                </a:solidFill>
              </a:rPr>
              <a:t>450mm</a:t>
            </a:r>
          </a:p>
          <a:p>
            <a:r>
              <a:rPr lang="ja-JP" altLang="en-US" dirty="0" smtClean="0"/>
              <a:t>・検出器</a:t>
            </a:r>
            <a:r>
              <a:rPr lang="en-US" altLang="ja-JP" dirty="0" smtClean="0"/>
              <a:t>VIRGO-2K</a:t>
            </a:r>
          </a:p>
          <a:p>
            <a:r>
              <a:rPr lang="ja-JP" altLang="en-US" dirty="0" smtClean="0"/>
              <a:t>　　</a:t>
            </a:r>
            <a:r>
              <a:rPr lang="en-US" altLang="ja-JP" dirty="0" smtClean="0"/>
              <a:t>(</a:t>
            </a:r>
            <a:r>
              <a:rPr lang="en-US" altLang="ja-JP" dirty="0"/>
              <a:t>1</a:t>
            </a:r>
            <a:r>
              <a:rPr lang="en-US" altLang="ja-JP" dirty="0" smtClean="0"/>
              <a:t>) 20x20μm</a:t>
            </a:r>
          </a:p>
          <a:p>
            <a:r>
              <a:rPr lang="ja-JP" altLang="en-US" dirty="0" smtClean="0"/>
              <a:t>　　</a:t>
            </a:r>
            <a:r>
              <a:rPr lang="en-US" altLang="ja-JP" dirty="0" smtClean="0"/>
              <a:t>(2) 2048x2048pix (400</a:t>
            </a:r>
            <a:r>
              <a:rPr lang="ja-JP" altLang="en-US" dirty="0" smtClean="0"/>
              <a:t>万画素</a:t>
            </a:r>
            <a:r>
              <a:rPr lang="en-US" altLang="ja-JP" dirty="0" smtClean="0"/>
              <a:t>)</a:t>
            </a:r>
          </a:p>
          <a:p>
            <a:r>
              <a:rPr lang="ja-JP" altLang="en-US" dirty="0" smtClean="0"/>
              <a:t>　　</a:t>
            </a:r>
            <a:r>
              <a:rPr lang="en-US" altLang="ja-JP" dirty="0" smtClean="0"/>
              <a:t>(</a:t>
            </a:r>
            <a:r>
              <a:rPr lang="en-US" altLang="ja-JP" dirty="0"/>
              <a:t>3</a:t>
            </a:r>
            <a:r>
              <a:rPr lang="en-US" altLang="ja-JP" dirty="0" smtClean="0"/>
              <a:t>) </a:t>
            </a:r>
            <a:r>
              <a:rPr lang="ja-JP" altLang="en-US" dirty="0" smtClean="0"/>
              <a:t>量子効率</a:t>
            </a:r>
            <a:r>
              <a:rPr lang="en-US" altLang="ja-JP" dirty="0" smtClean="0"/>
              <a:t>80%</a:t>
            </a:r>
            <a:r>
              <a:rPr lang="ja-JP" altLang="en-US" dirty="0" smtClean="0"/>
              <a:t>以上</a:t>
            </a:r>
            <a:endParaRPr lang="en-US" altLang="ja-JP" dirty="0" smtClean="0"/>
          </a:p>
          <a:p>
            <a:r>
              <a:rPr lang="ja-JP" altLang="en-US" dirty="0"/>
              <a:t>　</a:t>
            </a:r>
            <a:r>
              <a:rPr lang="ja-JP" altLang="en-US" dirty="0" smtClean="0"/>
              <a:t>　</a:t>
            </a:r>
            <a:r>
              <a:rPr lang="en-US" altLang="ja-JP" dirty="0" smtClean="0"/>
              <a:t>(4) </a:t>
            </a:r>
            <a:r>
              <a:rPr lang="ja-JP" altLang="en-US" dirty="0" smtClean="0"/>
              <a:t>感度域</a:t>
            </a:r>
            <a:r>
              <a:rPr lang="en-US" altLang="ja-JP" dirty="0" smtClean="0"/>
              <a:t>0.85</a:t>
            </a:r>
            <a:r>
              <a:rPr lang="ja-JP" altLang="en-US" dirty="0" smtClean="0"/>
              <a:t>～</a:t>
            </a:r>
            <a:r>
              <a:rPr lang="en-US" altLang="ja-JP" dirty="0" smtClean="0"/>
              <a:t>2.5μm</a:t>
            </a:r>
          </a:p>
          <a:p>
            <a:r>
              <a:rPr lang="ja-JP" altLang="en-US" dirty="0"/>
              <a:t>　</a:t>
            </a:r>
            <a:r>
              <a:rPr lang="ja-JP" altLang="en-US" dirty="0" smtClean="0"/>
              <a:t>　</a:t>
            </a:r>
            <a:r>
              <a:rPr lang="en-US" altLang="ja-JP" dirty="0" smtClean="0"/>
              <a:t>(5) </a:t>
            </a:r>
            <a:r>
              <a:rPr lang="ja-JP" altLang="en-US" dirty="0"/>
              <a:t>読み出し</a:t>
            </a:r>
            <a:r>
              <a:rPr lang="ja-JP" altLang="en-US" dirty="0" smtClean="0"/>
              <a:t>ノイズ </a:t>
            </a:r>
            <a:r>
              <a:rPr lang="en-US" altLang="ja-JP" dirty="0" smtClean="0"/>
              <a:t>&lt; 20e</a:t>
            </a:r>
            <a:r>
              <a:rPr lang="en-US" altLang="ja-JP" baseline="30000" dirty="0" smtClean="0"/>
              <a:t>-</a:t>
            </a:r>
          </a:p>
          <a:p>
            <a:r>
              <a:rPr lang="ja-JP" altLang="en-US" dirty="0"/>
              <a:t>　</a:t>
            </a:r>
            <a:r>
              <a:rPr lang="ja-JP" altLang="en-US" dirty="0" smtClean="0"/>
              <a:t>　</a:t>
            </a:r>
            <a:r>
              <a:rPr lang="en-US" altLang="ja-JP" dirty="0" smtClean="0"/>
              <a:t>(6) </a:t>
            </a:r>
            <a:r>
              <a:rPr lang="ja-JP" altLang="en-US" dirty="0" smtClean="0"/>
              <a:t>ダークノイズ </a:t>
            </a:r>
            <a:r>
              <a:rPr lang="en-US" altLang="ja-JP" dirty="0" smtClean="0"/>
              <a:t>&lt; 1e</a:t>
            </a:r>
            <a:r>
              <a:rPr lang="en-US" altLang="ja-JP" baseline="30000" dirty="0" smtClean="0"/>
              <a:t>-</a:t>
            </a:r>
            <a:r>
              <a:rPr lang="en-US" altLang="ja-JP" dirty="0" smtClean="0"/>
              <a:t>/sec</a:t>
            </a:r>
          </a:p>
          <a:p>
            <a:r>
              <a:rPr lang="ja-JP" altLang="en-US" dirty="0" smtClean="0"/>
              <a:t>　　</a:t>
            </a:r>
            <a:endParaRPr lang="en-US" altLang="ja-JP"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99" t="26500" r="55532" b="19819"/>
          <a:stretch/>
        </p:blipFill>
        <p:spPr bwMode="auto">
          <a:xfrm>
            <a:off x="5605853" y="1758054"/>
            <a:ext cx="1860907" cy="166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948264" y="2588962"/>
            <a:ext cx="1800200"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948" t="25350" r="21082" b="17253"/>
          <a:stretch/>
        </p:blipFill>
        <p:spPr bwMode="auto">
          <a:xfrm>
            <a:off x="5055896" y="3792602"/>
            <a:ext cx="3096344" cy="19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5487944" y="6001477"/>
            <a:ext cx="904415" cy="369332"/>
          </a:xfrm>
          <a:prstGeom prst="rect">
            <a:avLst/>
          </a:prstGeom>
          <a:noFill/>
        </p:spPr>
        <p:txBody>
          <a:bodyPr wrap="none" rtlCol="0">
            <a:spAutoFit/>
          </a:bodyPr>
          <a:lstStyle/>
          <a:p>
            <a:r>
              <a:rPr kumimoji="1" lang="en-US" altLang="ja-JP" dirty="0" smtClean="0"/>
              <a:t>0.85μm</a:t>
            </a:r>
            <a:endParaRPr kumimoji="1" lang="ja-JP" altLang="en-US" dirty="0"/>
          </a:p>
        </p:txBody>
      </p:sp>
      <p:sp>
        <p:nvSpPr>
          <p:cNvPr id="18" name="テキスト ボックス 17"/>
          <p:cNvSpPr txBox="1"/>
          <p:nvPr/>
        </p:nvSpPr>
        <p:spPr>
          <a:xfrm>
            <a:off x="6554566" y="6011996"/>
            <a:ext cx="787395" cy="369332"/>
          </a:xfrm>
          <a:prstGeom prst="rect">
            <a:avLst/>
          </a:prstGeom>
          <a:noFill/>
        </p:spPr>
        <p:txBody>
          <a:bodyPr wrap="none" rtlCol="0">
            <a:spAutoFit/>
          </a:bodyPr>
          <a:lstStyle/>
          <a:p>
            <a:r>
              <a:rPr lang="en-US" altLang="ja-JP" dirty="0"/>
              <a:t>2</a:t>
            </a:r>
            <a:r>
              <a:rPr kumimoji="1" lang="en-US" altLang="ja-JP" dirty="0" smtClean="0"/>
              <a:t>.5μm</a:t>
            </a:r>
            <a:endParaRPr kumimoji="1" lang="ja-JP" altLang="en-US" dirty="0"/>
          </a:p>
        </p:txBody>
      </p:sp>
      <p:sp>
        <p:nvSpPr>
          <p:cNvPr id="14" name="テキスト ボックス 13"/>
          <p:cNvSpPr txBox="1"/>
          <p:nvPr/>
        </p:nvSpPr>
        <p:spPr>
          <a:xfrm>
            <a:off x="1115616" y="4776529"/>
            <a:ext cx="3529504" cy="1015663"/>
          </a:xfrm>
          <a:prstGeom prst="rect">
            <a:avLst/>
          </a:prstGeom>
          <a:noFill/>
        </p:spPr>
        <p:txBody>
          <a:bodyPr wrap="square" rtlCol="0">
            <a:spAutoFit/>
          </a:bodyPr>
          <a:lstStyle/>
          <a:p>
            <a:pPr algn="just"/>
            <a:r>
              <a:rPr lang="en-US" altLang="ja-JP" dirty="0" smtClean="0"/>
              <a:t>0.85</a:t>
            </a:r>
            <a:r>
              <a:rPr lang="ja-JP" altLang="en-US" dirty="0" smtClean="0"/>
              <a:t>～</a:t>
            </a:r>
            <a:r>
              <a:rPr lang="en-US" altLang="ja-JP" dirty="0" smtClean="0"/>
              <a:t>2.5μm</a:t>
            </a:r>
            <a:r>
              <a:rPr lang="ja-JP" altLang="en-US" dirty="0" smtClean="0"/>
              <a:t>をフルに</a:t>
            </a:r>
            <a:r>
              <a:rPr lang="ja-JP" altLang="en-US" dirty="0"/>
              <a:t>用いた</a:t>
            </a:r>
            <a:r>
              <a:rPr lang="ja-JP" altLang="en-US" dirty="0" smtClean="0"/>
              <a:t>場合ライマンブレイクから求められる</a:t>
            </a:r>
            <a:r>
              <a:rPr kumimoji="1" lang="en-US" altLang="ja-JP" dirty="0" smtClean="0"/>
              <a:t>z</a:t>
            </a:r>
            <a:r>
              <a:rPr lang="ja-JP" altLang="en-US" dirty="0" smtClean="0"/>
              <a:t>は</a:t>
            </a:r>
            <a:endParaRPr lang="en-US" altLang="ja-JP" dirty="0" smtClean="0"/>
          </a:p>
          <a:p>
            <a:r>
              <a:rPr kumimoji="1" lang="en-US" altLang="ja-JP" sz="2400" dirty="0" smtClean="0">
                <a:solidFill>
                  <a:srgbClr val="FF0000"/>
                </a:solidFill>
              </a:rPr>
              <a:t>5.74 &lt; z &lt; 18.8</a:t>
            </a:r>
            <a:endParaRPr kumimoji="1" lang="ja-JP" altLang="en-US" sz="2400" dirty="0">
              <a:solidFill>
                <a:srgbClr val="FF0000"/>
              </a:solidFill>
            </a:endParaRPr>
          </a:p>
        </p:txBody>
      </p:sp>
      <p:sp>
        <p:nvSpPr>
          <p:cNvPr id="20" name="テキスト ボックス 19"/>
          <p:cNvSpPr txBox="1"/>
          <p:nvPr/>
        </p:nvSpPr>
        <p:spPr>
          <a:xfrm>
            <a:off x="7691888" y="5699859"/>
            <a:ext cx="990464" cy="276999"/>
          </a:xfrm>
          <a:prstGeom prst="rect">
            <a:avLst/>
          </a:prstGeom>
          <a:noFill/>
        </p:spPr>
        <p:txBody>
          <a:bodyPr wrap="none" rtlCol="0">
            <a:spAutoFit/>
          </a:bodyPr>
          <a:lstStyle/>
          <a:p>
            <a:r>
              <a:rPr kumimoji="1" lang="en-US" altLang="ja-JP" sz="1200" dirty="0" smtClean="0"/>
              <a:t>Raytheon HP</a:t>
            </a:r>
            <a:endParaRPr kumimoji="1" lang="ja-JP" altLang="en-US" sz="1200" dirty="0"/>
          </a:p>
        </p:txBody>
      </p:sp>
      <p:sp>
        <p:nvSpPr>
          <p:cNvPr id="21" name="テキスト ボックス 20"/>
          <p:cNvSpPr txBox="1"/>
          <p:nvPr/>
        </p:nvSpPr>
        <p:spPr>
          <a:xfrm>
            <a:off x="7196656" y="3142871"/>
            <a:ext cx="990464" cy="276999"/>
          </a:xfrm>
          <a:prstGeom prst="rect">
            <a:avLst/>
          </a:prstGeom>
          <a:noFill/>
        </p:spPr>
        <p:txBody>
          <a:bodyPr wrap="none" rtlCol="0">
            <a:spAutoFit/>
          </a:bodyPr>
          <a:lstStyle/>
          <a:p>
            <a:r>
              <a:rPr kumimoji="1" lang="en-US" altLang="ja-JP" sz="1200" dirty="0" smtClean="0"/>
              <a:t>Raytheon HP</a:t>
            </a:r>
            <a:endParaRPr kumimoji="1" lang="ja-JP" altLang="en-US" sz="1200" dirty="0"/>
          </a:p>
        </p:txBody>
      </p:sp>
      <p:cxnSp>
        <p:nvCxnSpPr>
          <p:cNvPr id="16" name="直線コネクタ 15"/>
          <p:cNvCxnSpPr/>
          <p:nvPr/>
        </p:nvCxnSpPr>
        <p:spPr>
          <a:xfrm>
            <a:off x="5940152" y="4029122"/>
            <a:ext cx="0" cy="18594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948264" y="4029122"/>
            <a:ext cx="0" cy="18594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78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en-US" altLang="ja-JP" sz="4000" dirty="0" smtClean="0"/>
              <a:t>(3/8)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6" name="テキスト ボックス 5"/>
          <p:cNvSpPr txBox="1"/>
          <p:nvPr/>
        </p:nvSpPr>
        <p:spPr>
          <a:xfrm>
            <a:off x="827584" y="1484784"/>
            <a:ext cx="7344815" cy="2585323"/>
          </a:xfrm>
          <a:prstGeom prst="rect">
            <a:avLst/>
          </a:prstGeom>
          <a:noFill/>
        </p:spPr>
        <p:txBody>
          <a:bodyPr wrap="square" rtlCol="0">
            <a:spAutoFit/>
          </a:bodyPr>
          <a:lstStyle/>
          <a:p>
            <a:r>
              <a:rPr lang="ja-JP" altLang="en-US" b="1" dirty="0" smtClean="0"/>
              <a:t>・</a:t>
            </a:r>
            <a:r>
              <a:rPr lang="ja-JP" altLang="en-US" b="1" dirty="0"/>
              <a:t>空間分解</a:t>
            </a:r>
            <a:r>
              <a:rPr lang="ja-JP" altLang="en-US" b="1" dirty="0" smtClean="0"/>
              <a:t>能は波長に依存</a:t>
            </a:r>
            <a:endParaRPr lang="en-US" altLang="ja-JP" b="1" dirty="0" smtClean="0"/>
          </a:p>
          <a:p>
            <a:r>
              <a:rPr lang="en-US" altLang="ja-JP" dirty="0" smtClean="0"/>
              <a:t>	</a:t>
            </a:r>
            <a:r>
              <a:rPr lang="en-US" altLang="ja-JP" dirty="0" smtClean="0">
                <a:solidFill>
                  <a:srgbClr val="FF0000"/>
                </a:solidFill>
              </a:rPr>
              <a:t>θ=1.22 λ/D</a:t>
            </a:r>
          </a:p>
          <a:p>
            <a:r>
              <a:rPr lang="ja-JP" altLang="en-US" dirty="0" smtClean="0"/>
              <a:t>　</a:t>
            </a:r>
            <a:r>
              <a:rPr lang="en-US" altLang="ja-JP" dirty="0" smtClean="0">
                <a:sym typeface="Wingdings" pitchFamily="2" charset="2"/>
              </a:rPr>
              <a:t></a:t>
            </a:r>
            <a:r>
              <a:rPr lang="en-US" altLang="ja-JP" dirty="0" smtClean="0"/>
              <a:t>θ</a:t>
            </a:r>
            <a:r>
              <a:rPr lang="ja-JP" altLang="en-US" dirty="0" smtClean="0"/>
              <a:t>は輝度ピーク～第</a:t>
            </a:r>
            <a:r>
              <a:rPr lang="en-US" altLang="ja-JP" dirty="0" smtClean="0"/>
              <a:t>1</a:t>
            </a:r>
            <a:r>
              <a:rPr lang="ja-JP" altLang="en-US" dirty="0" smtClean="0"/>
              <a:t>暗環までの半径</a:t>
            </a:r>
            <a:endParaRPr lang="en-US" altLang="ja-JP" dirty="0" smtClean="0"/>
          </a:p>
          <a:p>
            <a:r>
              <a:rPr lang="ja-JP" altLang="en-US" dirty="0" smtClean="0"/>
              <a:t>　</a:t>
            </a:r>
            <a:r>
              <a:rPr lang="en-US" altLang="ja-JP" dirty="0" smtClean="0">
                <a:sym typeface="Wingdings" pitchFamily="2" charset="2"/>
              </a:rPr>
              <a:t></a:t>
            </a:r>
            <a:r>
              <a:rPr lang="ja-JP" altLang="en-US" dirty="0" smtClean="0"/>
              <a:t>半径</a:t>
            </a:r>
            <a:r>
              <a:rPr lang="en-US" altLang="ja-JP" dirty="0" smtClean="0"/>
              <a:t>θ</a:t>
            </a:r>
            <a:r>
              <a:rPr lang="ja-JP" altLang="en-US" dirty="0" smtClean="0"/>
              <a:t>より内側の領域を</a:t>
            </a:r>
            <a:r>
              <a:rPr lang="en-US" altLang="ja-JP" dirty="0" smtClean="0"/>
              <a:t>Airy disc</a:t>
            </a:r>
            <a:r>
              <a:rPr lang="ja-JP" altLang="en-US" dirty="0" smtClean="0"/>
              <a:t>と呼び全エネルギーの</a:t>
            </a:r>
            <a:r>
              <a:rPr lang="en-US" altLang="ja-JP" dirty="0" smtClean="0">
                <a:solidFill>
                  <a:srgbClr val="FF0000"/>
                </a:solidFill>
              </a:rPr>
              <a:t>91%</a:t>
            </a:r>
            <a:r>
              <a:rPr lang="ja-JP" altLang="en-US" dirty="0" smtClean="0"/>
              <a:t>が含まれる</a:t>
            </a:r>
            <a:endParaRPr lang="en-US" altLang="ja-JP" dirty="0" smtClean="0"/>
          </a:p>
          <a:p>
            <a:endParaRPr lang="en-US" altLang="ja-JP" dirty="0" smtClean="0"/>
          </a:p>
          <a:p>
            <a:r>
              <a:rPr lang="ja-JP" altLang="en-US" b="1" dirty="0" smtClean="0"/>
              <a:t>・</a:t>
            </a:r>
            <a:r>
              <a:rPr lang="ja-JP" altLang="en-US" b="1" dirty="0"/>
              <a:t>星像</a:t>
            </a:r>
            <a:r>
              <a:rPr lang="ja-JP" altLang="en-US" b="1" dirty="0" smtClean="0"/>
              <a:t>サイズ</a:t>
            </a:r>
            <a:r>
              <a:rPr lang="ja-JP" altLang="en-US" b="1" dirty="0"/>
              <a:t>は</a:t>
            </a:r>
            <a:r>
              <a:rPr lang="ja-JP" altLang="en-US" b="1" dirty="0" smtClean="0"/>
              <a:t>輝度</a:t>
            </a:r>
            <a:r>
              <a:rPr lang="ja-JP" altLang="en-US" b="1" dirty="0"/>
              <a:t>分布の</a:t>
            </a:r>
            <a:r>
              <a:rPr lang="en-US" altLang="ja-JP" b="1" dirty="0" smtClean="0"/>
              <a:t>FWHM</a:t>
            </a:r>
            <a:r>
              <a:rPr lang="ja-JP" altLang="en-US" b="1" dirty="0" smtClean="0"/>
              <a:t>と定義</a:t>
            </a:r>
            <a:endParaRPr lang="en-US" altLang="ja-JP" b="1" dirty="0"/>
          </a:p>
          <a:p>
            <a:r>
              <a:rPr lang="en-US" altLang="ja-JP" dirty="0" smtClean="0"/>
              <a:t>	</a:t>
            </a:r>
            <a:r>
              <a:rPr lang="en-US" altLang="ja-JP" dirty="0" smtClean="0">
                <a:solidFill>
                  <a:srgbClr val="FF0000"/>
                </a:solidFill>
              </a:rPr>
              <a:t>FWHM=0.89 θ</a:t>
            </a:r>
            <a:r>
              <a:rPr lang="ja-JP" altLang="en-US" dirty="0" smtClean="0">
                <a:solidFill>
                  <a:srgbClr val="FF0000"/>
                </a:solidFill>
              </a:rPr>
              <a:t>　</a:t>
            </a:r>
            <a:r>
              <a:rPr lang="ja-JP" altLang="en-US" sz="1400" dirty="0" smtClean="0"/>
              <a:t>　</a:t>
            </a:r>
            <a:r>
              <a:rPr lang="en-US" altLang="ja-JP" sz="1400" dirty="0" smtClean="0"/>
              <a:t>(FWHM</a:t>
            </a:r>
            <a:r>
              <a:rPr lang="ja-JP" altLang="en-US" sz="1400" dirty="0" smtClean="0"/>
              <a:t>内に全エネルギーの</a:t>
            </a:r>
            <a:r>
              <a:rPr lang="en-US" altLang="ja-JP" sz="1400" dirty="0" smtClean="0"/>
              <a:t>73%</a:t>
            </a:r>
            <a:r>
              <a:rPr lang="ja-JP" altLang="en-US" sz="1400" dirty="0" smtClean="0"/>
              <a:t>が含まれる</a:t>
            </a:r>
            <a:r>
              <a:rPr lang="en-US" altLang="ja-JP" sz="1400" dirty="0" smtClean="0"/>
              <a:t>)</a:t>
            </a:r>
            <a:endParaRPr lang="en-US" altLang="ja-JP" dirty="0" smtClean="0"/>
          </a:p>
          <a:p>
            <a:r>
              <a:rPr lang="ja-JP" altLang="en-US" dirty="0" smtClean="0">
                <a:solidFill>
                  <a:srgbClr val="FF0000"/>
                </a:solidFill>
                <a:sym typeface="Wingdings" pitchFamily="2" charset="2"/>
              </a:rPr>
              <a:t>　</a:t>
            </a:r>
            <a:r>
              <a:rPr lang="en-US" altLang="ja-JP" dirty="0" smtClean="0">
                <a:sym typeface="Wingdings" pitchFamily="2" charset="2"/>
              </a:rPr>
              <a:t>pixel</a:t>
            </a:r>
            <a:r>
              <a:rPr lang="ja-JP" altLang="en-US" dirty="0" smtClean="0">
                <a:sym typeface="Wingdings" pitchFamily="2" charset="2"/>
              </a:rPr>
              <a:t>単位で</a:t>
            </a:r>
            <a:r>
              <a:rPr lang="ja-JP" altLang="en-US" dirty="0">
                <a:sym typeface="Wingdings" pitchFamily="2" charset="2"/>
              </a:rPr>
              <a:t>天体の</a:t>
            </a:r>
            <a:r>
              <a:rPr lang="ja-JP" altLang="en-US" dirty="0" smtClean="0">
                <a:sym typeface="Wingdings" pitchFamily="2" charset="2"/>
              </a:rPr>
              <a:t>位置</a:t>
            </a:r>
            <a:r>
              <a:rPr lang="ja-JP" altLang="en-US" dirty="0">
                <a:sym typeface="Wingdings" pitchFamily="2" charset="2"/>
              </a:rPr>
              <a:t>は</a:t>
            </a:r>
            <a:r>
              <a:rPr lang="ja-JP" altLang="en-US" dirty="0" smtClean="0">
                <a:sym typeface="Wingdings" pitchFamily="2" charset="2"/>
              </a:rPr>
              <a:t>測定される為、空間分解能は</a:t>
            </a:r>
            <a:r>
              <a:rPr lang="en-US" altLang="ja-JP" dirty="0" err="1" smtClean="0">
                <a:sym typeface="Wingdings" pitchFamily="2" charset="2"/>
              </a:rPr>
              <a:t>Nyquist</a:t>
            </a:r>
            <a:r>
              <a:rPr lang="ja-JP" altLang="en-US" dirty="0" smtClean="0">
                <a:sym typeface="Wingdings" pitchFamily="2" charset="2"/>
              </a:rPr>
              <a:t>の定理</a:t>
            </a:r>
            <a:endParaRPr lang="en-US" altLang="ja-JP" dirty="0" smtClean="0">
              <a:sym typeface="Wingdings" pitchFamily="2" charset="2"/>
            </a:endParaRPr>
          </a:p>
          <a:p>
            <a:r>
              <a:rPr lang="ja-JP" altLang="en-US" dirty="0" smtClean="0">
                <a:sym typeface="Wingdings" pitchFamily="2" charset="2"/>
              </a:rPr>
              <a:t>　　より</a:t>
            </a:r>
            <a:r>
              <a:rPr lang="en-US" altLang="ja-JP" dirty="0" smtClean="0">
                <a:solidFill>
                  <a:srgbClr val="FF0000"/>
                </a:solidFill>
                <a:sym typeface="Wingdings" pitchFamily="2" charset="2"/>
              </a:rPr>
              <a:t>2pix</a:t>
            </a:r>
            <a:r>
              <a:rPr lang="ja-JP" altLang="en-US" dirty="0" err="1" smtClean="0">
                <a:sym typeface="Wingdings" pitchFamily="2" charset="2"/>
              </a:rPr>
              <a:t>。</a:t>
            </a:r>
            <a:r>
              <a:rPr lang="en-US" altLang="ja-JP" dirty="0" smtClean="0">
                <a:sym typeface="Wingdings" pitchFamily="2" charset="2"/>
              </a:rPr>
              <a:t>FWHM=2pix</a:t>
            </a:r>
            <a:r>
              <a:rPr lang="ja-JP" altLang="en-US" dirty="0">
                <a:sym typeface="Wingdings" pitchFamily="2" charset="2"/>
              </a:rPr>
              <a:t>で</a:t>
            </a:r>
            <a:r>
              <a:rPr lang="ja-JP" altLang="en-US" dirty="0" smtClean="0">
                <a:sym typeface="Wingdings" pitchFamily="2" charset="2"/>
              </a:rPr>
              <a:t>得られる空間分解能がその上限値となる。</a:t>
            </a:r>
            <a:endParaRPr lang="en-US" altLang="ja-JP" dirty="0" smtClean="0">
              <a:sym typeface="Wingdings" pitchFamily="2" charset="2"/>
            </a:endParaRPr>
          </a:p>
        </p:txBody>
      </p:sp>
      <p:graphicFrame>
        <p:nvGraphicFramePr>
          <p:cNvPr id="9" name="表 8"/>
          <p:cNvGraphicFramePr>
            <a:graphicFrameLocks noGrp="1"/>
          </p:cNvGraphicFramePr>
          <p:nvPr>
            <p:extLst>
              <p:ext uri="{D42A27DB-BD31-4B8C-83A1-F6EECF244321}">
                <p14:modId xmlns:p14="http://schemas.microsoft.com/office/powerpoint/2010/main" val="1757281423"/>
              </p:ext>
            </p:extLst>
          </p:nvPr>
        </p:nvGraphicFramePr>
        <p:xfrm>
          <a:off x="1691680" y="4416494"/>
          <a:ext cx="2736304" cy="1478280"/>
        </p:xfrm>
        <a:graphic>
          <a:graphicData uri="http://schemas.openxmlformats.org/drawingml/2006/table">
            <a:tbl>
              <a:tblPr firstRow="1" bandRow="1">
                <a:tableStyleId>{5C22544A-7EE6-4342-B048-85BDC9FD1C3A}</a:tableStyleId>
              </a:tblPr>
              <a:tblGrid>
                <a:gridCol w="1368152"/>
                <a:gridCol w="1368152"/>
              </a:tblGrid>
              <a:tr h="139040">
                <a:tc>
                  <a:txBody>
                    <a:bodyPr/>
                    <a:lstStyle/>
                    <a:p>
                      <a:pPr algn="ctr"/>
                      <a:r>
                        <a:rPr kumimoji="1" lang="el-GR" altLang="ja-JP" dirty="0" smtClean="0"/>
                        <a:t>λ</a:t>
                      </a:r>
                      <a:r>
                        <a:rPr kumimoji="1" lang="en-US" altLang="ja-JP" dirty="0" smtClean="0"/>
                        <a:t> (</a:t>
                      </a:r>
                      <a:r>
                        <a:rPr kumimoji="1" lang="en-US" altLang="ja-JP" dirty="0" err="1" smtClean="0"/>
                        <a:t>μm</a:t>
                      </a:r>
                      <a:r>
                        <a:rPr kumimoji="1" lang="en-US" altLang="ja-JP" dirty="0" smtClean="0"/>
                        <a:t>)</a:t>
                      </a:r>
                      <a:endParaRPr kumimoji="1" lang="ja-JP" altLang="en-US" dirty="0"/>
                    </a:p>
                  </a:txBody>
                  <a:tcPr/>
                </a:tc>
                <a:tc>
                  <a:txBody>
                    <a:bodyPr/>
                    <a:lstStyle/>
                    <a:p>
                      <a:pPr algn="ctr"/>
                      <a:r>
                        <a:rPr kumimoji="1" lang="en-US" altLang="ja-JP" dirty="0" smtClean="0"/>
                        <a:t>θ (</a:t>
                      </a:r>
                      <a:r>
                        <a:rPr kumimoji="1" lang="en-US" altLang="ja-JP" dirty="0" err="1" smtClean="0"/>
                        <a:t>arcsec</a:t>
                      </a:r>
                      <a:r>
                        <a:rPr kumimoji="1" lang="en-US" altLang="ja-JP" dirty="0" smtClean="0"/>
                        <a:t>)</a:t>
                      </a:r>
                      <a:endParaRPr kumimoji="1" lang="ja-JP" altLang="en-US" dirty="0"/>
                    </a:p>
                  </a:txBody>
                  <a:tcPr/>
                </a:tc>
              </a:tr>
              <a:tr h="370840">
                <a:tc>
                  <a:txBody>
                    <a:bodyPr/>
                    <a:lstStyle/>
                    <a:p>
                      <a:pPr algn="ctr"/>
                      <a:r>
                        <a:rPr kumimoji="1" lang="en-US" altLang="ja-JP" dirty="0" smtClean="0"/>
                        <a:t>0.85</a:t>
                      </a:r>
                      <a:endParaRPr kumimoji="1" lang="ja-JP" altLang="en-US" dirty="0"/>
                    </a:p>
                  </a:txBody>
                  <a:tcPr/>
                </a:tc>
                <a:tc>
                  <a:txBody>
                    <a:bodyPr/>
                    <a:lstStyle/>
                    <a:p>
                      <a:pPr algn="ctr"/>
                      <a:r>
                        <a:rPr kumimoji="1" lang="en-US" altLang="ja-JP" dirty="0" smtClean="0"/>
                        <a:t>0.48</a:t>
                      </a:r>
                      <a:endParaRPr kumimoji="1" lang="ja-JP" altLang="en-US" dirty="0"/>
                    </a:p>
                  </a:txBody>
                  <a:tcPr/>
                </a:tc>
              </a:tr>
              <a:tr h="370840">
                <a:tc>
                  <a:txBody>
                    <a:bodyPr/>
                    <a:lstStyle/>
                    <a:p>
                      <a:pPr algn="ctr"/>
                      <a:r>
                        <a:rPr kumimoji="1" lang="en-US" altLang="ja-JP" dirty="0" smtClean="0"/>
                        <a:t>1.675</a:t>
                      </a:r>
                      <a:endParaRPr kumimoji="1" lang="ja-JP" altLang="en-US" dirty="0"/>
                    </a:p>
                  </a:txBody>
                  <a:tcPr/>
                </a:tc>
                <a:tc>
                  <a:txBody>
                    <a:bodyPr/>
                    <a:lstStyle/>
                    <a:p>
                      <a:pPr algn="ctr"/>
                      <a:r>
                        <a:rPr kumimoji="1" lang="en-US" altLang="ja-JP" dirty="0" smtClean="0"/>
                        <a:t>0.94</a:t>
                      </a:r>
                      <a:endParaRPr kumimoji="1" lang="ja-JP" altLang="en-US" dirty="0"/>
                    </a:p>
                  </a:txBody>
                  <a:tcPr/>
                </a:tc>
              </a:tr>
              <a:tr h="370840">
                <a:tc>
                  <a:txBody>
                    <a:bodyPr/>
                    <a:lstStyle/>
                    <a:p>
                      <a:pPr algn="ctr"/>
                      <a:r>
                        <a:rPr kumimoji="1" lang="en-US" altLang="ja-JP" dirty="0" smtClean="0"/>
                        <a:t>2.5</a:t>
                      </a:r>
                      <a:endParaRPr kumimoji="1" lang="ja-JP" altLang="en-US" dirty="0"/>
                    </a:p>
                  </a:txBody>
                  <a:tcPr/>
                </a:tc>
                <a:tc>
                  <a:txBody>
                    <a:bodyPr/>
                    <a:lstStyle/>
                    <a:p>
                      <a:pPr algn="ctr"/>
                      <a:r>
                        <a:rPr kumimoji="1" lang="en-US" altLang="ja-JP" dirty="0" smtClean="0"/>
                        <a:t>1.4</a:t>
                      </a:r>
                      <a:endParaRPr kumimoji="1" lang="ja-JP" altLang="en-US" dirty="0"/>
                    </a:p>
                  </a:txBody>
                  <a:tcPr/>
                </a:tc>
              </a:tr>
            </a:tbl>
          </a:graphicData>
        </a:graphic>
      </p:graphicFrame>
      <p:sp>
        <p:nvSpPr>
          <p:cNvPr id="10" name="テキスト ボックス 9"/>
          <p:cNvSpPr txBox="1"/>
          <p:nvPr/>
        </p:nvSpPr>
        <p:spPr>
          <a:xfrm>
            <a:off x="2195736" y="5933748"/>
            <a:ext cx="1854995" cy="369332"/>
          </a:xfrm>
          <a:prstGeom prst="rect">
            <a:avLst/>
          </a:prstGeom>
          <a:noFill/>
        </p:spPr>
        <p:txBody>
          <a:bodyPr wrap="none" rtlCol="0">
            <a:spAutoFit/>
          </a:bodyPr>
          <a:lstStyle/>
          <a:p>
            <a:r>
              <a:rPr kumimoji="1" lang="en-US" altLang="ja-JP" dirty="0" smtClean="0"/>
              <a:t>D=450mm</a:t>
            </a:r>
            <a:r>
              <a:rPr kumimoji="1" lang="ja-JP" altLang="en-US" dirty="0" smtClean="0"/>
              <a:t>の場合</a:t>
            </a:r>
            <a:endParaRPr kumimoji="1" lang="ja-JP"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873" t="9883" r="8321" b="34268"/>
          <a:stretch/>
        </p:blipFill>
        <p:spPr bwMode="auto">
          <a:xfrm>
            <a:off x="5081864" y="4194091"/>
            <a:ext cx="2946520" cy="210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188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dirty="0" smtClean="0"/>
              <a:t>TMT, E-ELT</a:t>
            </a:r>
            <a:r>
              <a:rPr lang="ja-JP" altLang="en-US" dirty="0" smtClean="0"/>
              <a:t>時代</a:t>
            </a:r>
            <a:r>
              <a:rPr lang="ja-JP" altLang="en-US" sz="2800" dirty="0" smtClean="0"/>
              <a:t>　その</a:t>
            </a:r>
            <a:r>
              <a:rPr lang="en-US" altLang="ja-JP" sz="2800" dirty="0" smtClean="0"/>
              <a:t>2</a:t>
            </a:r>
            <a:endParaRPr kumimoji="1" lang="ja-JP" altLang="en-US" sz="2800" dirty="0"/>
          </a:p>
        </p:txBody>
      </p:sp>
      <p:sp>
        <p:nvSpPr>
          <p:cNvPr id="5" name="正方形/長方形 4"/>
          <p:cNvSpPr/>
          <p:nvPr/>
        </p:nvSpPr>
        <p:spPr>
          <a:xfrm>
            <a:off x="1547664" y="5879013"/>
            <a:ext cx="6264696" cy="646331"/>
          </a:xfrm>
          <a:prstGeom prst="rect">
            <a:avLst/>
          </a:prstGeom>
        </p:spPr>
        <p:txBody>
          <a:bodyPr wrap="square">
            <a:spAutoFit/>
          </a:bodyPr>
          <a:lstStyle/>
          <a:p>
            <a:pPr algn="just"/>
            <a:r>
              <a:rPr lang="en-US" altLang="ja-JP" dirty="0" smtClean="0"/>
              <a:t>z&gt;10</a:t>
            </a:r>
            <a:r>
              <a:rPr lang="ja-JP" altLang="en-US" dirty="0" smtClean="0"/>
              <a:t>以上の</a:t>
            </a:r>
            <a:r>
              <a:rPr lang="en-US" altLang="ja-JP" dirty="0" smtClean="0"/>
              <a:t>GRB</a:t>
            </a:r>
            <a:r>
              <a:rPr lang="ja-JP" altLang="en-US" dirty="0" smtClean="0"/>
              <a:t>を分光観測するためには</a:t>
            </a:r>
            <a:r>
              <a:rPr lang="ja-JP" altLang="en-US" dirty="0" smtClean="0">
                <a:solidFill>
                  <a:srgbClr val="FF0000"/>
                </a:solidFill>
              </a:rPr>
              <a:t>絶対的に高い感度と赤外分光ができる装置</a:t>
            </a:r>
            <a:r>
              <a:rPr lang="ja-JP" altLang="en-US" dirty="0" smtClean="0"/>
              <a:t>が必要</a:t>
            </a:r>
            <a:r>
              <a:rPr lang="en-US" altLang="ja-JP" sz="1200" dirty="0" smtClean="0"/>
              <a:t>(</a:t>
            </a:r>
            <a:r>
              <a:rPr lang="ja-JP" altLang="en-US" sz="1200" dirty="0" smtClean="0"/>
              <a:t>もちろんこれらの望遠鏡には搭載されるはず</a:t>
            </a:r>
            <a:r>
              <a:rPr lang="en-US" altLang="ja-JP" sz="1200" dirty="0" smtClean="0"/>
              <a:t>)</a:t>
            </a:r>
          </a:p>
        </p:txBody>
      </p:sp>
      <p:sp>
        <p:nvSpPr>
          <p:cNvPr id="4" name="テキスト ボックス 3"/>
          <p:cNvSpPr txBox="1"/>
          <p:nvPr/>
        </p:nvSpPr>
        <p:spPr>
          <a:xfrm>
            <a:off x="899592" y="1844824"/>
            <a:ext cx="1547218" cy="369332"/>
          </a:xfrm>
          <a:prstGeom prst="rect">
            <a:avLst/>
          </a:prstGeom>
          <a:noFill/>
        </p:spPr>
        <p:txBody>
          <a:bodyPr wrap="none" rtlCol="0">
            <a:spAutoFit/>
          </a:bodyPr>
          <a:lstStyle/>
          <a:p>
            <a:r>
              <a:rPr lang="en-US" altLang="ja-JP" dirty="0" smtClean="0"/>
              <a:t>6.5m(</a:t>
            </a:r>
            <a:r>
              <a:rPr lang="ja-JP" altLang="en-US" dirty="0" smtClean="0"/>
              <a:t>東京大</a:t>
            </a:r>
            <a:r>
              <a:rPr lang="en-US" altLang="ja-JP" dirty="0" smtClean="0"/>
              <a:t>) </a:t>
            </a:r>
          </a:p>
        </p:txBody>
      </p:sp>
      <p:sp>
        <p:nvSpPr>
          <p:cNvPr id="6" name="テキスト ボックス 5"/>
          <p:cNvSpPr txBox="1"/>
          <p:nvPr/>
        </p:nvSpPr>
        <p:spPr>
          <a:xfrm>
            <a:off x="733603" y="1406185"/>
            <a:ext cx="7542449" cy="369332"/>
          </a:xfrm>
          <a:prstGeom prst="rect">
            <a:avLst/>
          </a:prstGeom>
          <a:noFill/>
        </p:spPr>
        <p:txBody>
          <a:bodyPr wrap="none" rtlCol="0">
            <a:spAutoFit/>
          </a:bodyPr>
          <a:lstStyle/>
          <a:p>
            <a:r>
              <a:rPr kumimoji="1" lang="ja-JP" altLang="en-US" dirty="0" smtClean="0"/>
              <a:t>ということで</a:t>
            </a:r>
            <a:r>
              <a:rPr lang="ja-JP" altLang="en-US" dirty="0"/>
              <a:t>今後も</a:t>
            </a:r>
            <a:r>
              <a:rPr kumimoji="1" lang="en-US" altLang="ja-JP" dirty="0" smtClean="0"/>
              <a:t>GRB</a:t>
            </a:r>
            <a:r>
              <a:rPr kumimoji="1" lang="ja-JP" altLang="en-US" dirty="0" smtClean="0"/>
              <a:t>フォローアップ観測は大学所有の望遠鏡</a:t>
            </a:r>
            <a:r>
              <a:rPr lang="ja-JP" altLang="en-US" dirty="0" smtClean="0"/>
              <a:t>が重要となる</a:t>
            </a:r>
            <a:endParaRPr kumimoji="1" lang="ja-JP" altLang="en-US" dirty="0"/>
          </a:p>
        </p:txBody>
      </p:sp>
      <p:sp>
        <p:nvSpPr>
          <p:cNvPr id="11" name="正方形/長方形 10"/>
          <p:cNvSpPr/>
          <p:nvPr/>
        </p:nvSpPr>
        <p:spPr>
          <a:xfrm>
            <a:off x="1584622" y="4643844"/>
            <a:ext cx="1547218" cy="369332"/>
          </a:xfrm>
          <a:prstGeom prst="rect">
            <a:avLst/>
          </a:prstGeom>
        </p:spPr>
        <p:txBody>
          <a:bodyPr wrap="none">
            <a:spAutoFit/>
          </a:bodyPr>
          <a:lstStyle/>
          <a:p>
            <a:r>
              <a:rPr lang="en-US" altLang="ja-JP" dirty="0" smtClean="0"/>
              <a:t>1.5m(</a:t>
            </a:r>
            <a:r>
              <a:rPr lang="ja-JP" altLang="en-US" dirty="0" smtClean="0"/>
              <a:t>広島大</a:t>
            </a:r>
            <a:r>
              <a:rPr lang="en-US" altLang="ja-JP" dirty="0" smtClean="0"/>
              <a:t>) </a:t>
            </a:r>
          </a:p>
        </p:txBody>
      </p:sp>
      <p:pic>
        <p:nvPicPr>
          <p:cNvPr id="2050" name="Picture 2" descr="C:\Documents and Settings\Okita\デスクトップ\ChajnantorTOP0904.jpg"/>
          <p:cNvPicPr>
            <a:picLocks noChangeAspect="1" noChangeArrowheads="1"/>
          </p:cNvPicPr>
          <p:nvPr/>
        </p:nvPicPr>
        <p:blipFill>
          <a:blip r:embed="rId2" cstate="print">
            <a:lum bright="20000" contrast="10000"/>
          </a:blip>
          <a:srcRect/>
          <a:stretch>
            <a:fillRect/>
          </a:stretch>
        </p:blipFill>
        <p:spPr bwMode="auto">
          <a:xfrm>
            <a:off x="1259632" y="2276872"/>
            <a:ext cx="2581800" cy="1584176"/>
          </a:xfrm>
          <a:prstGeom prst="rect">
            <a:avLst/>
          </a:prstGeom>
          <a:noFill/>
        </p:spPr>
      </p:pic>
      <p:pic>
        <p:nvPicPr>
          <p:cNvPr id="2051" name="Picture 3" descr="C:\Documents and Settings\Okita\デスクトップ\k3m4_b1.jpg"/>
          <p:cNvPicPr>
            <a:picLocks noChangeAspect="1" noChangeArrowheads="1"/>
          </p:cNvPicPr>
          <p:nvPr/>
        </p:nvPicPr>
        <p:blipFill>
          <a:blip r:embed="rId3" cstate="print"/>
          <a:srcRect/>
          <a:stretch>
            <a:fillRect/>
          </a:stretch>
        </p:blipFill>
        <p:spPr bwMode="auto">
          <a:xfrm>
            <a:off x="5436096" y="2057300"/>
            <a:ext cx="2493138" cy="1947764"/>
          </a:xfrm>
          <a:prstGeom prst="rect">
            <a:avLst/>
          </a:prstGeom>
          <a:noFill/>
        </p:spPr>
      </p:pic>
      <p:pic>
        <p:nvPicPr>
          <p:cNvPr id="2052" name="Picture 4" descr="C:\Documents and Settings\Okita\デスクトップ\1282776315.jpg"/>
          <p:cNvPicPr>
            <a:picLocks noChangeAspect="1" noChangeArrowheads="1"/>
          </p:cNvPicPr>
          <p:nvPr/>
        </p:nvPicPr>
        <p:blipFill>
          <a:blip r:embed="rId4" cstate="print">
            <a:lum bright="10000"/>
          </a:blip>
          <a:srcRect/>
          <a:stretch>
            <a:fillRect/>
          </a:stretch>
        </p:blipFill>
        <p:spPr bwMode="auto">
          <a:xfrm>
            <a:off x="3059832" y="4031272"/>
            <a:ext cx="2160240" cy="1620180"/>
          </a:xfrm>
          <a:prstGeom prst="rect">
            <a:avLst/>
          </a:prstGeom>
          <a:noFill/>
        </p:spPr>
      </p:pic>
      <p:sp>
        <p:nvSpPr>
          <p:cNvPr id="10" name="正方形/長方形 9"/>
          <p:cNvSpPr/>
          <p:nvPr/>
        </p:nvSpPr>
        <p:spPr>
          <a:xfrm>
            <a:off x="4608958" y="2051556"/>
            <a:ext cx="1547218" cy="369332"/>
          </a:xfrm>
          <a:prstGeom prst="rect">
            <a:avLst/>
          </a:prstGeom>
        </p:spPr>
        <p:txBody>
          <a:bodyPr wrap="none">
            <a:spAutoFit/>
          </a:bodyPr>
          <a:lstStyle/>
          <a:p>
            <a:r>
              <a:rPr lang="en-US" altLang="ja-JP" dirty="0" smtClean="0"/>
              <a:t>3.8m(</a:t>
            </a:r>
            <a:r>
              <a:rPr lang="ja-JP" altLang="en-US" dirty="0" smtClean="0"/>
              <a:t>京都大</a:t>
            </a:r>
            <a:r>
              <a:rPr lang="en-US" altLang="ja-JP" dirty="0" smtClean="0"/>
              <a:t>) </a:t>
            </a:r>
          </a:p>
        </p:txBody>
      </p:sp>
      <p:sp>
        <p:nvSpPr>
          <p:cNvPr id="12" name="正方形/長方形 11"/>
          <p:cNvSpPr/>
          <p:nvPr/>
        </p:nvSpPr>
        <p:spPr>
          <a:xfrm>
            <a:off x="2483768" y="1988840"/>
            <a:ext cx="1378904" cy="307777"/>
          </a:xfrm>
          <a:prstGeom prst="rect">
            <a:avLst/>
          </a:prstGeom>
        </p:spPr>
        <p:txBody>
          <a:bodyPr wrap="none">
            <a:spAutoFit/>
          </a:bodyPr>
          <a:lstStyle/>
          <a:p>
            <a:r>
              <a:rPr lang="ja-JP" altLang="en-US" sz="1400" dirty="0" smtClean="0"/>
              <a:t>写真は</a:t>
            </a:r>
            <a:r>
              <a:rPr lang="en-US" altLang="ja-JP" sz="1400" dirty="0" err="1" smtClean="0"/>
              <a:t>miniTAO</a:t>
            </a:r>
            <a:endParaRPr lang="ja-JP" altLang="en-US" sz="1400" dirty="0"/>
          </a:p>
        </p:txBody>
      </p:sp>
      <p:sp>
        <p:nvSpPr>
          <p:cNvPr id="13" name="正方形/長方形 12"/>
          <p:cNvSpPr/>
          <p:nvPr/>
        </p:nvSpPr>
        <p:spPr>
          <a:xfrm>
            <a:off x="2195736" y="3789040"/>
            <a:ext cx="1736373" cy="215444"/>
          </a:xfrm>
          <a:prstGeom prst="rect">
            <a:avLst/>
          </a:prstGeom>
        </p:spPr>
        <p:txBody>
          <a:bodyPr wrap="none">
            <a:spAutoFit/>
          </a:bodyPr>
          <a:lstStyle/>
          <a:p>
            <a:r>
              <a:rPr lang="en-US" altLang="ja-JP" sz="800" dirty="0" smtClean="0"/>
              <a:t>http://www.ioa.s.u-tokyo.ac.jp/TAO/</a:t>
            </a:r>
            <a:endParaRPr lang="ja-JP" altLang="en-US" sz="800" dirty="0"/>
          </a:p>
        </p:txBody>
      </p:sp>
      <p:sp>
        <p:nvSpPr>
          <p:cNvPr id="14" name="正方形/長方形 13"/>
          <p:cNvSpPr/>
          <p:nvPr/>
        </p:nvSpPr>
        <p:spPr>
          <a:xfrm>
            <a:off x="5652120" y="3933056"/>
            <a:ext cx="2934072" cy="215444"/>
          </a:xfrm>
          <a:prstGeom prst="rect">
            <a:avLst/>
          </a:prstGeom>
        </p:spPr>
        <p:txBody>
          <a:bodyPr wrap="square">
            <a:spAutoFit/>
          </a:bodyPr>
          <a:lstStyle/>
          <a:p>
            <a:r>
              <a:rPr lang="en-US" altLang="ja-JP" sz="800" dirty="0" smtClean="0"/>
              <a:t>http://www.kusastro.kyoto-u.ac.jp/~nagata/Kyoto3m/</a:t>
            </a:r>
            <a:endParaRPr lang="ja-JP" altLang="en-US" sz="800" dirty="0"/>
          </a:p>
        </p:txBody>
      </p:sp>
      <p:sp>
        <p:nvSpPr>
          <p:cNvPr id="15" name="正方形/長方形 14"/>
          <p:cNvSpPr/>
          <p:nvPr/>
        </p:nvSpPr>
        <p:spPr>
          <a:xfrm>
            <a:off x="2987824" y="5589240"/>
            <a:ext cx="4572000" cy="215444"/>
          </a:xfrm>
          <a:prstGeom prst="rect">
            <a:avLst/>
          </a:prstGeom>
        </p:spPr>
        <p:txBody>
          <a:bodyPr>
            <a:spAutoFit/>
          </a:bodyPr>
          <a:lstStyle/>
          <a:p>
            <a:r>
              <a:rPr lang="en-US" altLang="ja-JP" sz="800" dirty="0" smtClean="0"/>
              <a:t>http://www.hiroshima-u.ac.jp/hasc/institution/telescope/abstract/index.html</a:t>
            </a:r>
            <a:endParaRPr lang="ja-JP" altLang="en-US" sz="800" dirty="0"/>
          </a:p>
        </p:txBody>
      </p:sp>
    </p:spTree>
    <p:extLst>
      <p:ext uri="{BB962C8B-B14F-4D97-AF65-F5344CB8AC3E}">
        <p14:creationId xmlns:p14="http://schemas.microsoft.com/office/powerpoint/2010/main" val="4747176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en-US" altLang="ja-JP" sz="4000" dirty="0" smtClean="0"/>
              <a:t>(4/8)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6" name="テキスト ボックス 5"/>
          <p:cNvSpPr txBox="1"/>
          <p:nvPr/>
        </p:nvSpPr>
        <p:spPr>
          <a:xfrm>
            <a:off x="827584" y="1340768"/>
            <a:ext cx="7560840" cy="3693319"/>
          </a:xfrm>
          <a:prstGeom prst="rect">
            <a:avLst/>
          </a:prstGeom>
          <a:noFill/>
        </p:spPr>
        <p:txBody>
          <a:bodyPr wrap="square" rtlCol="0">
            <a:spAutoFit/>
          </a:bodyPr>
          <a:lstStyle/>
          <a:p>
            <a:r>
              <a:rPr lang="ja-JP" altLang="en-US" b="1" dirty="0" smtClean="0"/>
              <a:t>・</a:t>
            </a:r>
            <a:r>
              <a:rPr lang="ja-JP" altLang="en-US" b="1" dirty="0"/>
              <a:t>ピクセルスケールと視野の広さは</a:t>
            </a:r>
            <a:r>
              <a:rPr lang="ja-JP" altLang="en-US" b="1" dirty="0" smtClean="0"/>
              <a:t>トレードオフ</a:t>
            </a:r>
            <a:endParaRPr lang="en-US" altLang="ja-JP" b="1" dirty="0" smtClean="0"/>
          </a:p>
          <a:p>
            <a:endParaRPr lang="en-US" altLang="ja-JP" b="1" dirty="0"/>
          </a:p>
          <a:p>
            <a:endParaRPr lang="en-US" altLang="ja-JP" b="1" dirty="0" smtClean="0"/>
          </a:p>
          <a:p>
            <a:endParaRPr lang="en-US" altLang="ja-JP" b="1" dirty="0"/>
          </a:p>
          <a:p>
            <a:endParaRPr lang="en-US" altLang="ja-JP" b="1" dirty="0" smtClean="0"/>
          </a:p>
          <a:p>
            <a:endParaRPr lang="en-US" altLang="ja-JP" b="1" dirty="0"/>
          </a:p>
          <a:p>
            <a:endParaRPr lang="en-US" altLang="ja-JP" b="1" dirty="0" smtClean="0"/>
          </a:p>
          <a:p>
            <a:endParaRPr lang="en-US" altLang="ja-JP" b="1" dirty="0"/>
          </a:p>
          <a:p>
            <a:r>
              <a:rPr lang="ja-JP" altLang="en-US" dirty="0" smtClean="0"/>
              <a:t>　</a:t>
            </a:r>
            <a:r>
              <a:rPr lang="en-US" altLang="ja-JP" dirty="0" smtClean="0">
                <a:sym typeface="Wingdings" pitchFamily="2" charset="2"/>
              </a:rPr>
              <a:t> </a:t>
            </a:r>
            <a:r>
              <a:rPr lang="en-US" altLang="ja-JP" dirty="0" smtClean="0"/>
              <a:t>GRB</a:t>
            </a:r>
            <a:r>
              <a:rPr lang="ja-JP" altLang="en-US" dirty="0"/>
              <a:t>観測に使っていない時は出来るだけ高い空間分解能が</a:t>
            </a:r>
            <a:r>
              <a:rPr lang="ja-JP" altLang="en-US" dirty="0" smtClean="0"/>
              <a:t>求められる</a:t>
            </a:r>
            <a:endParaRPr lang="en-US" altLang="ja-JP" dirty="0" smtClean="0"/>
          </a:p>
          <a:p>
            <a:endParaRPr lang="en-US" altLang="ja-JP" dirty="0" smtClean="0">
              <a:sym typeface="Wingdings" pitchFamily="2" charset="2"/>
            </a:endParaRPr>
          </a:p>
          <a:p>
            <a:r>
              <a:rPr lang="ja-JP" altLang="en-US" b="1" dirty="0" smtClean="0">
                <a:sym typeface="Wingdings" pitchFamily="2" charset="2"/>
              </a:rPr>
              <a:t>・今回は </a:t>
            </a:r>
            <a:r>
              <a:rPr lang="en-US" altLang="ja-JP" b="1" dirty="0" smtClean="0">
                <a:solidFill>
                  <a:srgbClr val="FF0000"/>
                </a:solidFill>
                <a:sym typeface="Wingdings" pitchFamily="2" charset="2"/>
              </a:rPr>
              <a:t>0.50”/pix </a:t>
            </a:r>
            <a:r>
              <a:rPr lang="ja-JP" altLang="en-US" b="1" dirty="0" smtClean="0">
                <a:sym typeface="Wingdings" pitchFamily="2" charset="2"/>
              </a:rPr>
              <a:t>で試算する</a:t>
            </a:r>
            <a:r>
              <a:rPr lang="ja-JP" altLang="en-US" sz="1400" dirty="0" smtClean="0">
                <a:sym typeface="Wingdings" pitchFamily="2" charset="2"/>
              </a:rPr>
              <a:t>　（ちなみにこれは</a:t>
            </a:r>
            <a:r>
              <a:rPr lang="en-US" altLang="ja-JP" sz="1400" dirty="0" smtClean="0">
                <a:sym typeface="Wingdings" pitchFamily="2" charset="2"/>
              </a:rPr>
              <a:t>2μm</a:t>
            </a:r>
            <a:r>
              <a:rPr lang="ja-JP" altLang="en-US" sz="1400" dirty="0" err="1" smtClean="0">
                <a:sym typeface="Wingdings" pitchFamily="2" charset="2"/>
              </a:rPr>
              <a:t>での</a:t>
            </a:r>
            <a:r>
              <a:rPr lang="en-US" altLang="ja-JP" sz="1400" dirty="0" err="1" smtClean="0">
                <a:sym typeface="Wingdings" pitchFamily="2" charset="2"/>
              </a:rPr>
              <a:t>Nyquist</a:t>
            </a:r>
            <a:r>
              <a:rPr lang="en-US" altLang="ja-JP" sz="1400" dirty="0" smtClean="0">
                <a:sym typeface="Wingdings" pitchFamily="2" charset="2"/>
              </a:rPr>
              <a:t> Sampling</a:t>
            </a:r>
            <a:r>
              <a:rPr lang="ja-JP" altLang="en-US" sz="1400" dirty="0" smtClean="0">
                <a:sym typeface="Wingdings" pitchFamily="2" charset="2"/>
              </a:rPr>
              <a:t>に相当）</a:t>
            </a:r>
            <a:r>
              <a:rPr lang="ja-JP" altLang="en-US" b="1" dirty="0" smtClean="0">
                <a:sym typeface="Wingdings" pitchFamily="2" charset="2"/>
              </a:rPr>
              <a:t> </a:t>
            </a:r>
            <a:endParaRPr lang="en-US" altLang="ja-JP" b="1" dirty="0" smtClean="0">
              <a:sym typeface="Wingdings" pitchFamily="2" charset="2"/>
            </a:endParaRPr>
          </a:p>
          <a:p>
            <a:r>
              <a:rPr lang="ja-JP" altLang="en-US" dirty="0">
                <a:sym typeface="Wingdings" pitchFamily="2" charset="2"/>
              </a:rPr>
              <a:t>　</a:t>
            </a:r>
            <a:r>
              <a:rPr lang="en-US" altLang="ja-JP" dirty="0" smtClean="0">
                <a:sym typeface="Wingdings" pitchFamily="2" charset="2"/>
              </a:rPr>
              <a:t> </a:t>
            </a:r>
            <a:r>
              <a:rPr lang="ja-JP" altLang="en-US" dirty="0" smtClean="0">
                <a:sym typeface="Wingdings" pitchFamily="2" charset="2"/>
              </a:rPr>
              <a:t>視野角</a:t>
            </a:r>
            <a:r>
              <a:rPr lang="en-US" altLang="ja-JP" dirty="0" smtClean="0">
                <a:sym typeface="Wingdings" pitchFamily="2" charset="2"/>
              </a:rPr>
              <a:t> </a:t>
            </a:r>
            <a:r>
              <a:rPr lang="en-US" altLang="ja-JP" dirty="0" smtClean="0">
                <a:solidFill>
                  <a:srgbClr val="FF0000"/>
                </a:solidFill>
                <a:sym typeface="Wingdings" pitchFamily="2" charset="2"/>
              </a:rPr>
              <a:t>17’ x 17’</a:t>
            </a:r>
          </a:p>
          <a:p>
            <a:r>
              <a:rPr lang="ja-JP" altLang="en-US" dirty="0" smtClean="0">
                <a:sym typeface="Wingdings" pitchFamily="2" charset="2"/>
              </a:rPr>
              <a:t>　</a:t>
            </a:r>
            <a:r>
              <a:rPr lang="en-US" altLang="ja-JP" dirty="0" smtClean="0">
                <a:sym typeface="Wingdings" pitchFamily="2" charset="2"/>
              </a:rPr>
              <a:t> </a:t>
            </a:r>
            <a:r>
              <a:rPr lang="ja-JP" altLang="en-US" dirty="0" smtClean="0">
                <a:sym typeface="Wingdings" pitchFamily="2" charset="2"/>
              </a:rPr>
              <a:t>合成焦点距離 </a:t>
            </a:r>
            <a:r>
              <a:rPr lang="en-US" altLang="ja-JP" dirty="0" smtClean="0">
                <a:solidFill>
                  <a:srgbClr val="FF0000"/>
                </a:solidFill>
                <a:sym typeface="Wingdings" pitchFamily="2" charset="2"/>
              </a:rPr>
              <a:t>8250mm</a:t>
            </a:r>
          </a:p>
        </p:txBody>
      </p:sp>
      <p:graphicFrame>
        <p:nvGraphicFramePr>
          <p:cNvPr id="2" name="表 1"/>
          <p:cNvGraphicFramePr>
            <a:graphicFrameLocks noGrp="1"/>
          </p:cNvGraphicFramePr>
          <p:nvPr>
            <p:extLst>
              <p:ext uri="{D42A27DB-BD31-4B8C-83A1-F6EECF244321}">
                <p14:modId xmlns:p14="http://schemas.microsoft.com/office/powerpoint/2010/main" val="2560477120"/>
              </p:ext>
            </p:extLst>
          </p:nvPr>
        </p:nvGraphicFramePr>
        <p:xfrm>
          <a:off x="1691680" y="1844824"/>
          <a:ext cx="6096000" cy="1483360"/>
        </p:xfrm>
        <a:graphic>
          <a:graphicData uri="http://schemas.openxmlformats.org/drawingml/2006/table">
            <a:tbl>
              <a:tblPr firstRow="1" bandRow="1">
                <a:tableStyleId>{5C22544A-7EE6-4342-B048-85BDC9FD1C3A}</a:tableStyleId>
              </a:tblPr>
              <a:tblGrid>
                <a:gridCol w="3385756"/>
                <a:gridCol w="1368152"/>
                <a:gridCol w="1342092"/>
              </a:tblGrid>
              <a:tr h="370840">
                <a:tc>
                  <a:txBody>
                    <a:bodyPr/>
                    <a:lstStyle/>
                    <a:p>
                      <a:endParaRPr kumimoji="1" lang="ja-JP" altLang="en-US" dirty="0"/>
                    </a:p>
                  </a:txBody>
                  <a:tcPr/>
                </a:tc>
                <a:tc>
                  <a:txBody>
                    <a:bodyPr/>
                    <a:lstStyle/>
                    <a:p>
                      <a:pPr algn="ctr"/>
                      <a:r>
                        <a:rPr kumimoji="1" lang="en-US" altLang="ja-JP" dirty="0" smtClean="0"/>
                        <a:t>Pixel scale</a:t>
                      </a:r>
                      <a:endParaRPr kumimoji="1" lang="ja-JP" altLang="en-US" dirty="0"/>
                    </a:p>
                  </a:txBody>
                  <a:tcPr/>
                </a:tc>
                <a:tc>
                  <a:txBody>
                    <a:bodyPr/>
                    <a:lstStyle/>
                    <a:p>
                      <a:pPr algn="ctr"/>
                      <a:r>
                        <a:rPr kumimoji="1" lang="en-US" altLang="ja-JP" dirty="0" smtClean="0"/>
                        <a:t>FOV</a:t>
                      </a:r>
                      <a:endParaRPr kumimoji="1" lang="ja-JP" altLang="en-US" dirty="0"/>
                    </a:p>
                  </a:txBody>
                  <a:tcPr/>
                </a:tc>
              </a:tr>
              <a:tr h="370840">
                <a:tc>
                  <a:txBody>
                    <a:bodyPr/>
                    <a:lstStyle/>
                    <a:p>
                      <a:r>
                        <a:rPr kumimoji="1" lang="en-US" altLang="ja-JP" dirty="0" smtClean="0"/>
                        <a:t>&gt; 0.85μm</a:t>
                      </a:r>
                      <a:r>
                        <a:rPr kumimoji="1" lang="ja-JP" altLang="en-US" dirty="0" smtClean="0"/>
                        <a:t>で </a:t>
                      </a:r>
                      <a:r>
                        <a:rPr kumimoji="1" lang="en-US" altLang="ja-JP" dirty="0" err="1" smtClean="0"/>
                        <a:t>Nyquist</a:t>
                      </a:r>
                      <a:r>
                        <a:rPr kumimoji="1" lang="en-US" altLang="ja-JP" baseline="0" dirty="0" smtClean="0"/>
                        <a:t> sampling</a:t>
                      </a:r>
                      <a:endParaRPr kumimoji="1" lang="ja-JP" altLang="en-US" dirty="0"/>
                    </a:p>
                  </a:txBody>
                  <a:tcPr/>
                </a:tc>
                <a:tc>
                  <a:txBody>
                    <a:bodyPr/>
                    <a:lstStyle/>
                    <a:p>
                      <a:pPr algn="ctr"/>
                      <a:r>
                        <a:rPr kumimoji="1" lang="en-US" altLang="ja-JP" dirty="0" smtClean="0"/>
                        <a:t>0.21”/pix</a:t>
                      </a:r>
                      <a:endParaRPr kumimoji="1" lang="ja-JP" altLang="en-US" dirty="0"/>
                    </a:p>
                  </a:txBody>
                  <a:tcPr/>
                </a:tc>
                <a:tc>
                  <a:txBody>
                    <a:bodyPr/>
                    <a:lstStyle/>
                    <a:p>
                      <a:pPr algn="ctr"/>
                      <a:r>
                        <a:rPr kumimoji="1" lang="en-US" altLang="ja-JP" dirty="0" smtClean="0"/>
                        <a:t>7.2’ x 7.2’</a:t>
                      </a:r>
                      <a:endParaRPr kumimoji="1" lang="ja-JP" altLang="en-US" dirty="0"/>
                    </a:p>
                  </a:txBody>
                  <a:tcPr/>
                </a:tc>
              </a:tr>
              <a:tr h="370840">
                <a:tc>
                  <a:txBody>
                    <a:bodyPr/>
                    <a:lstStyle/>
                    <a:p>
                      <a:r>
                        <a:rPr kumimoji="1" lang="en-US" altLang="ja-JP" dirty="0" smtClean="0"/>
                        <a:t>&gt; 1.675μm</a:t>
                      </a:r>
                      <a:r>
                        <a:rPr kumimoji="1" lang="ja-JP" altLang="en-US" dirty="0" smtClean="0"/>
                        <a:t>で </a:t>
                      </a:r>
                      <a:r>
                        <a:rPr kumimoji="1" lang="en-US" altLang="ja-JP" dirty="0" err="1" smtClean="0"/>
                        <a:t>Nyquist</a:t>
                      </a:r>
                      <a:r>
                        <a:rPr kumimoji="1" lang="en-US" altLang="ja-JP" baseline="0" dirty="0" smtClean="0"/>
                        <a:t> sampling</a:t>
                      </a:r>
                      <a:endParaRPr kumimoji="1" lang="ja-JP" altLang="en-US" dirty="0"/>
                    </a:p>
                  </a:txBody>
                  <a:tcPr/>
                </a:tc>
                <a:tc>
                  <a:txBody>
                    <a:bodyPr/>
                    <a:lstStyle/>
                    <a:p>
                      <a:pPr algn="ctr"/>
                      <a:r>
                        <a:rPr kumimoji="1" lang="en-US" altLang="ja-JP" dirty="0" smtClean="0"/>
                        <a:t>0.42”/pix</a:t>
                      </a:r>
                      <a:endParaRPr kumimoji="1" lang="ja-JP" altLang="en-US" dirty="0"/>
                    </a:p>
                  </a:txBody>
                  <a:tcPr/>
                </a:tc>
                <a:tc>
                  <a:txBody>
                    <a:bodyPr/>
                    <a:lstStyle/>
                    <a:p>
                      <a:pPr algn="ctr"/>
                      <a:r>
                        <a:rPr kumimoji="1" lang="en-US" altLang="ja-JP" dirty="0" smtClean="0"/>
                        <a:t>14’ x 14’</a:t>
                      </a:r>
                      <a:endParaRPr kumimoji="1" lang="ja-JP" altLang="en-US" dirty="0"/>
                    </a:p>
                  </a:txBody>
                  <a:tcPr/>
                </a:tc>
              </a:tr>
              <a:tr h="370840">
                <a:tc>
                  <a:txBody>
                    <a:bodyPr/>
                    <a:lstStyle/>
                    <a:p>
                      <a:r>
                        <a:rPr kumimoji="1" lang="en-US" altLang="ja-JP" dirty="0" smtClean="0"/>
                        <a:t>&gt; 2.5μm</a:t>
                      </a:r>
                      <a:r>
                        <a:rPr kumimoji="1" lang="ja-JP" altLang="en-US" dirty="0" smtClean="0"/>
                        <a:t>で </a:t>
                      </a:r>
                      <a:r>
                        <a:rPr kumimoji="1" lang="en-US" altLang="ja-JP" dirty="0" err="1" smtClean="0"/>
                        <a:t>Nyquist</a:t>
                      </a:r>
                      <a:r>
                        <a:rPr kumimoji="1" lang="en-US" altLang="ja-JP" dirty="0" smtClean="0"/>
                        <a:t> sampling</a:t>
                      </a:r>
                      <a:endParaRPr kumimoji="1" lang="ja-JP" altLang="en-US" dirty="0"/>
                    </a:p>
                  </a:txBody>
                  <a:tcPr/>
                </a:tc>
                <a:tc>
                  <a:txBody>
                    <a:bodyPr/>
                    <a:lstStyle/>
                    <a:p>
                      <a:pPr algn="ctr"/>
                      <a:r>
                        <a:rPr kumimoji="1" lang="en-US" altLang="ja-JP" dirty="0" smtClean="0"/>
                        <a:t>0.62”/pix</a:t>
                      </a:r>
                      <a:endParaRPr kumimoji="1" lang="ja-JP" altLang="en-US" dirty="0"/>
                    </a:p>
                  </a:txBody>
                  <a:tcPr/>
                </a:tc>
                <a:tc>
                  <a:txBody>
                    <a:bodyPr/>
                    <a:lstStyle/>
                    <a:p>
                      <a:pPr algn="ctr"/>
                      <a:r>
                        <a:rPr kumimoji="1" lang="en-US" altLang="ja-JP" dirty="0" smtClean="0"/>
                        <a:t>21’ x 21’</a:t>
                      </a:r>
                      <a:endParaRPr kumimoji="1" lang="ja-JP" altLang="en-US" dirty="0"/>
                    </a:p>
                  </a:txBody>
                  <a:tcPr/>
                </a:tc>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747426916"/>
              </p:ext>
            </p:extLst>
          </p:nvPr>
        </p:nvGraphicFramePr>
        <p:xfrm>
          <a:off x="4499992" y="4807416"/>
          <a:ext cx="3060340" cy="1645920"/>
        </p:xfrm>
        <a:graphic>
          <a:graphicData uri="http://schemas.openxmlformats.org/drawingml/2006/table">
            <a:tbl>
              <a:tblPr firstRow="1" bandRow="1">
                <a:tableStyleId>{9D7B26C5-4107-4FEC-AEDC-1716B250A1EF}</a:tableStyleId>
              </a:tblPr>
              <a:tblGrid>
                <a:gridCol w="765085"/>
                <a:gridCol w="765085"/>
                <a:gridCol w="765085"/>
                <a:gridCol w="765085"/>
              </a:tblGrid>
              <a:tr h="220515">
                <a:tc>
                  <a:txBody>
                    <a:bodyPr/>
                    <a:lstStyle/>
                    <a:p>
                      <a:endParaRPr kumimoji="1" lang="ja-JP" altLang="en-US" sz="1200" dirty="0"/>
                    </a:p>
                  </a:txBody>
                  <a:tcPr/>
                </a:tc>
                <a:tc>
                  <a:txBody>
                    <a:bodyPr/>
                    <a:lstStyle/>
                    <a:p>
                      <a:pPr algn="ctr"/>
                      <a:r>
                        <a:rPr kumimoji="1" lang="en-US" altLang="ja-JP" sz="1200" dirty="0" smtClean="0"/>
                        <a:t>0.85μm</a:t>
                      </a:r>
                      <a:endParaRPr kumimoji="1" lang="ja-JP" altLang="en-US" sz="1200" dirty="0"/>
                    </a:p>
                  </a:txBody>
                  <a:tcPr/>
                </a:tc>
                <a:tc>
                  <a:txBody>
                    <a:bodyPr/>
                    <a:lstStyle/>
                    <a:p>
                      <a:pPr algn="ctr"/>
                      <a:r>
                        <a:rPr kumimoji="1" lang="en-US" altLang="ja-JP" sz="1200" dirty="0" smtClean="0"/>
                        <a:t>1.675μm</a:t>
                      </a:r>
                      <a:endParaRPr kumimoji="1" lang="ja-JP" altLang="en-US" sz="1200" dirty="0"/>
                    </a:p>
                  </a:txBody>
                  <a:tcPr/>
                </a:tc>
                <a:tc>
                  <a:txBody>
                    <a:bodyPr/>
                    <a:lstStyle/>
                    <a:p>
                      <a:pPr algn="ctr"/>
                      <a:r>
                        <a:rPr kumimoji="1" lang="en-US" altLang="ja-JP" sz="1200" dirty="0" smtClean="0"/>
                        <a:t>2.5μm</a:t>
                      </a:r>
                      <a:endParaRPr kumimoji="1" lang="ja-JP" altLang="en-US" sz="1200" dirty="0"/>
                    </a:p>
                  </a:txBody>
                  <a:tcPr/>
                </a:tc>
              </a:tr>
              <a:tr h="220515">
                <a:tc>
                  <a:txBody>
                    <a:bodyPr/>
                    <a:lstStyle/>
                    <a:p>
                      <a:r>
                        <a:rPr kumimoji="1" lang="en-US" altLang="ja-JP" sz="1200" dirty="0" smtClean="0"/>
                        <a:t>1x1 pix</a:t>
                      </a:r>
                      <a:endParaRPr kumimoji="1" lang="ja-JP" altLang="en-US" sz="1200" dirty="0"/>
                    </a:p>
                  </a:txBody>
                  <a:tcPr/>
                </a:tc>
                <a:tc>
                  <a:txBody>
                    <a:bodyPr/>
                    <a:lstStyle/>
                    <a:p>
                      <a:pPr algn="ctr"/>
                      <a:r>
                        <a:rPr kumimoji="1" lang="en-US" altLang="ja-JP" sz="1200" dirty="0" smtClean="0"/>
                        <a:t>80 %</a:t>
                      </a:r>
                    </a:p>
                  </a:txBody>
                  <a:tcPr/>
                </a:tc>
                <a:tc>
                  <a:txBody>
                    <a:bodyPr/>
                    <a:lstStyle/>
                    <a:p>
                      <a:pPr algn="ctr"/>
                      <a:r>
                        <a:rPr kumimoji="1" lang="en-US" altLang="ja-JP" sz="1200" dirty="0" smtClean="0"/>
                        <a:t>50 %</a:t>
                      </a:r>
                      <a:endParaRPr kumimoji="1" lang="ja-JP" altLang="en-US" sz="1200" dirty="0"/>
                    </a:p>
                  </a:txBody>
                  <a:tcPr/>
                </a:tc>
                <a:tc>
                  <a:txBody>
                    <a:bodyPr/>
                    <a:lstStyle/>
                    <a:p>
                      <a:pPr algn="ctr"/>
                      <a:r>
                        <a:rPr kumimoji="1" lang="en-US" altLang="ja-JP" sz="1200" dirty="0" smtClean="0"/>
                        <a:t>36 %</a:t>
                      </a:r>
                      <a:endParaRPr kumimoji="1" lang="ja-JP" altLang="en-US" sz="1200" dirty="0"/>
                    </a:p>
                  </a:txBody>
                  <a:tcPr/>
                </a:tc>
              </a:tr>
              <a:tr h="220515">
                <a:tc>
                  <a:txBody>
                    <a:bodyPr/>
                    <a:lstStyle/>
                    <a:p>
                      <a:r>
                        <a:rPr kumimoji="1" lang="en-US" altLang="ja-JP" sz="1200" dirty="0" smtClean="0"/>
                        <a:t>2x2 pix</a:t>
                      </a:r>
                      <a:endParaRPr kumimoji="1" lang="ja-JP" altLang="en-US" sz="1200" dirty="0"/>
                    </a:p>
                  </a:txBody>
                  <a:tcPr/>
                </a:tc>
                <a:tc>
                  <a:txBody>
                    <a:bodyPr/>
                    <a:lstStyle/>
                    <a:p>
                      <a:pPr algn="ctr"/>
                      <a:r>
                        <a:rPr kumimoji="1" lang="en-US" altLang="ja-JP" sz="1200" dirty="0" smtClean="0"/>
                        <a:t>91 %</a:t>
                      </a:r>
                      <a:endParaRPr kumimoji="1" lang="ja-JP" altLang="en-US" sz="1200" dirty="0"/>
                    </a:p>
                  </a:txBody>
                  <a:tcPr/>
                </a:tc>
                <a:tc>
                  <a:txBody>
                    <a:bodyPr/>
                    <a:lstStyle/>
                    <a:p>
                      <a:pPr algn="ctr"/>
                      <a:r>
                        <a:rPr kumimoji="1" lang="en-US" altLang="ja-JP" sz="1200" dirty="0" smtClean="0"/>
                        <a:t>81 %</a:t>
                      </a:r>
                      <a:endParaRPr kumimoji="1" lang="ja-JP" altLang="en-US" sz="1200" dirty="0"/>
                    </a:p>
                  </a:txBody>
                  <a:tcPr/>
                </a:tc>
                <a:tc>
                  <a:txBody>
                    <a:bodyPr/>
                    <a:lstStyle/>
                    <a:p>
                      <a:pPr algn="ctr"/>
                      <a:r>
                        <a:rPr kumimoji="1" lang="en-US" altLang="ja-JP" sz="1200" dirty="0" smtClean="0"/>
                        <a:t>64 %</a:t>
                      </a:r>
                      <a:endParaRPr kumimoji="1" lang="ja-JP" altLang="en-US" sz="1200" dirty="0"/>
                    </a:p>
                  </a:txBody>
                  <a:tcPr/>
                </a:tc>
              </a:tr>
              <a:tr h="220515">
                <a:tc>
                  <a:txBody>
                    <a:bodyPr/>
                    <a:lstStyle/>
                    <a:p>
                      <a:r>
                        <a:rPr kumimoji="1" lang="en-US" altLang="ja-JP" sz="1200" dirty="0" smtClean="0"/>
                        <a:t>3x3 pix</a:t>
                      </a:r>
                      <a:endParaRPr kumimoji="1" lang="ja-JP" altLang="en-US" sz="1200" dirty="0"/>
                    </a:p>
                  </a:txBody>
                  <a:tcPr/>
                </a:tc>
                <a:tc>
                  <a:txBody>
                    <a:bodyPr/>
                    <a:lstStyle/>
                    <a:p>
                      <a:pPr algn="ctr"/>
                      <a:r>
                        <a:rPr kumimoji="1" lang="en-US" altLang="ja-JP" sz="1200" dirty="0" smtClean="0"/>
                        <a:t>94 %</a:t>
                      </a:r>
                      <a:endParaRPr kumimoji="1" lang="ja-JP" altLang="en-US" sz="1200" dirty="0"/>
                    </a:p>
                  </a:txBody>
                  <a:tcPr/>
                </a:tc>
                <a:tc>
                  <a:txBody>
                    <a:bodyPr/>
                    <a:lstStyle/>
                    <a:p>
                      <a:pPr algn="ctr"/>
                      <a:r>
                        <a:rPr kumimoji="1" lang="en-US" altLang="ja-JP" sz="1200" dirty="0" smtClean="0"/>
                        <a:t>90 %</a:t>
                      </a:r>
                      <a:endParaRPr kumimoji="1" lang="ja-JP" altLang="en-US" sz="1200" dirty="0"/>
                    </a:p>
                  </a:txBody>
                  <a:tcPr/>
                </a:tc>
                <a:tc>
                  <a:txBody>
                    <a:bodyPr/>
                    <a:lstStyle/>
                    <a:p>
                      <a:pPr algn="ctr"/>
                      <a:r>
                        <a:rPr kumimoji="1" lang="en-US" altLang="ja-JP" sz="1200" dirty="0" smtClean="0"/>
                        <a:t>81</a:t>
                      </a:r>
                      <a:r>
                        <a:rPr kumimoji="1" lang="en-US" altLang="ja-JP" sz="1200" baseline="0" dirty="0" smtClean="0"/>
                        <a:t> %</a:t>
                      </a:r>
                      <a:endParaRPr kumimoji="1" lang="ja-JP" altLang="en-US" sz="1200" dirty="0"/>
                    </a:p>
                  </a:txBody>
                  <a:tcPr/>
                </a:tc>
              </a:tr>
              <a:tr h="220515">
                <a:tc>
                  <a:txBody>
                    <a:bodyPr/>
                    <a:lstStyle/>
                    <a:p>
                      <a:r>
                        <a:rPr kumimoji="1" lang="en-US" altLang="ja-JP" sz="1200" dirty="0" smtClean="0"/>
                        <a:t>4x4</a:t>
                      </a:r>
                      <a:r>
                        <a:rPr kumimoji="1" lang="en-US" altLang="ja-JP" sz="1200" baseline="0" dirty="0" smtClean="0"/>
                        <a:t> pix</a:t>
                      </a:r>
                      <a:endParaRPr kumimoji="1" lang="ja-JP" altLang="en-US" sz="1200" dirty="0"/>
                    </a:p>
                  </a:txBody>
                  <a:tcPr/>
                </a:tc>
                <a:tc>
                  <a:txBody>
                    <a:bodyPr/>
                    <a:lstStyle/>
                    <a:p>
                      <a:pPr algn="ctr"/>
                      <a:r>
                        <a:rPr kumimoji="1" lang="en-US" altLang="ja-JP" sz="1200" dirty="0" smtClean="0"/>
                        <a:t>95 %</a:t>
                      </a:r>
                      <a:endParaRPr kumimoji="1" lang="ja-JP" altLang="en-US" sz="1200" dirty="0"/>
                    </a:p>
                  </a:txBody>
                  <a:tcPr/>
                </a:tc>
                <a:tc>
                  <a:txBody>
                    <a:bodyPr/>
                    <a:lstStyle/>
                    <a:p>
                      <a:pPr algn="ctr"/>
                      <a:r>
                        <a:rPr kumimoji="1" lang="en-US" altLang="ja-JP" sz="1200" dirty="0" smtClean="0"/>
                        <a:t>91 %</a:t>
                      </a:r>
                      <a:endParaRPr kumimoji="1" lang="ja-JP" altLang="en-US" sz="1200" dirty="0"/>
                    </a:p>
                  </a:txBody>
                  <a:tcPr/>
                </a:tc>
                <a:tc>
                  <a:txBody>
                    <a:bodyPr/>
                    <a:lstStyle/>
                    <a:p>
                      <a:pPr algn="ctr"/>
                      <a:r>
                        <a:rPr kumimoji="1" lang="en-US" altLang="ja-JP" sz="1200" dirty="0" smtClean="0"/>
                        <a:t>89 %</a:t>
                      </a:r>
                      <a:endParaRPr kumimoji="1" lang="ja-JP" altLang="en-US" sz="1200" dirty="0"/>
                    </a:p>
                  </a:txBody>
                  <a:tcPr/>
                </a:tc>
              </a:tr>
              <a:tr h="220515">
                <a:tc>
                  <a:txBody>
                    <a:bodyPr/>
                    <a:lstStyle/>
                    <a:p>
                      <a:r>
                        <a:rPr kumimoji="1" lang="en-US" altLang="ja-JP" sz="1200" dirty="0" smtClean="0"/>
                        <a:t>5x</a:t>
                      </a:r>
                      <a:r>
                        <a:rPr kumimoji="1" lang="en-US" altLang="ja-JP" sz="1200" baseline="0" dirty="0" smtClean="0"/>
                        <a:t>5 pix</a:t>
                      </a:r>
                      <a:endParaRPr kumimoji="1" lang="ja-JP" altLang="en-US" sz="1200" dirty="0"/>
                    </a:p>
                  </a:txBody>
                  <a:tcPr/>
                </a:tc>
                <a:tc>
                  <a:txBody>
                    <a:bodyPr/>
                    <a:lstStyle/>
                    <a:p>
                      <a:pPr algn="ctr"/>
                      <a:r>
                        <a:rPr kumimoji="1" lang="en-US" altLang="ja-JP" sz="1200" dirty="0" smtClean="0"/>
                        <a:t>96 %</a:t>
                      </a:r>
                      <a:endParaRPr kumimoji="1" lang="ja-JP" altLang="en-US" sz="1200" dirty="0"/>
                    </a:p>
                  </a:txBody>
                  <a:tcPr/>
                </a:tc>
                <a:tc>
                  <a:txBody>
                    <a:bodyPr/>
                    <a:lstStyle/>
                    <a:p>
                      <a:pPr algn="ctr"/>
                      <a:r>
                        <a:rPr kumimoji="1" lang="en-US" altLang="ja-JP" sz="1200" dirty="0" smtClean="0"/>
                        <a:t>92%</a:t>
                      </a:r>
                      <a:endParaRPr kumimoji="1" lang="ja-JP" altLang="en-US" sz="1200" dirty="0"/>
                    </a:p>
                  </a:txBody>
                  <a:tcPr/>
                </a:tc>
                <a:tc>
                  <a:txBody>
                    <a:bodyPr/>
                    <a:lstStyle/>
                    <a:p>
                      <a:pPr algn="ctr"/>
                      <a:r>
                        <a:rPr kumimoji="1" lang="en-US" altLang="ja-JP" sz="1200" dirty="0" smtClean="0"/>
                        <a:t>91 %</a:t>
                      </a:r>
                      <a:endParaRPr kumimoji="1" lang="ja-JP" altLang="en-US" sz="1200" dirty="0"/>
                    </a:p>
                  </a:txBody>
                  <a:tcPr/>
                </a:tc>
              </a:tr>
            </a:tbl>
          </a:graphicData>
        </a:graphic>
      </p:graphicFrame>
      <p:sp>
        <p:nvSpPr>
          <p:cNvPr id="5" name="テキスト ボックス 4"/>
          <p:cNvSpPr txBox="1"/>
          <p:nvPr/>
        </p:nvSpPr>
        <p:spPr>
          <a:xfrm>
            <a:off x="1619672" y="5949280"/>
            <a:ext cx="2773516" cy="523220"/>
          </a:xfrm>
          <a:prstGeom prst="rect">
            <a:avLst/>
          </a:prstGeom>
          <a:noFill/>
        </p:spPr>
        <p:txBody>
          <a:bodyPr wrap="none" rtlCol="0">
            <a:spAutoFit/>
          </a:bodyPr>
          <a:lstStyle/>
          <a:p>
            <a:r>
              <a:rPr lang="ja-JP" altLang="en-US" sz="1400" dirty="0"/>
              <a:t>（</a:t>
            </a:r>
            <a:r>
              <a:rPr lang="ja-JP" altLang="en-US" sz="1400" dirty="0" smtClean="0"/>
              <a:t>参考）</a:t>
            </a:r>
            <a:endParaRPr lang="en-US" altLang="ja-JP" sz="1400" dirty="0" smtClean="0"/>
          </a:p>
          <a:p>
            <a:r>
              <a:rPr lang="ja-JP" altLang="en-US" sz="1400" dirty="0" smtClean="0"/>
              <a:t>検出器</a:t>
            </a:r>
            <a:r>
              <a:rPr lang="ja-JP" altLang="en-US" sz="1400" dirty="0"/>
              <a:t>に</a:t>
            </a:r>
            <a:r>
              <a:rPr lang="ja-JP" altLang="en-US" sz="1400" dirty="0" smtClean="0"/>
              <a:t>落ちるエネルギーの割合</a:t>
            </a:r>
            <a:endParaRPr kumimoji="1" lang="ja-JP" altLang="en-US" sz="1400" dirty="0"/>
          </a:p>
        </p:txBody>
      </p:sp>
    </p:spTree>
    <p:extLst>
      <p:ext uri="{BB962C8B-B14F-4D97-AF65-F5344CB8AC3E}">
        <p14:creationId xmlns:p14="http://schemas.microsoft.com/office/powerpoint/2010/main" val="853792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en-US" altLang="ja-JP" sz="4000" dirty="0" smtClean="0"/>
              <a:t>(5/8)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6" name="テキスト ボックス 5"/>
          <p:cNvSpPr txBox="1"/>
          <p:nvPr/>
        </p:nvSpPr>
        <p:spPr>
          <a:xfrm>
            <a:off x="683568" y="1568981"/>
            <a:ext cx="7992888" cy="5078313"/>
          </a:xfrm>
          <a:prstGeom prst="rect">
            <a:avLst/>
          </a:prstGeom>
          <a:noFill/>
        </p:spPr>
        <p:txBody>
          <a:bodyPr wrap="square" rtlCol="0">
            <a:spAutoFit/>
          </a:bodyPr>
          <a:lstStyle/>
          <a:p>
            <a:r>
              <a:rPr lang="ja-JP" altLang="en-US" b="1" dirty="0" smtClean="0"/>
              <a:t>・波長分解能</a:t>
            </a:r>
            <a:endParaRPr lang="en-US" altLang="ja-JP" b="1" dirty="0" smtClean="0"/>
          </a:p>
          <a:p>
            <a:r>
              <a:rPr lang="en-US" altLang="ja-JP" dirty="0" smtClean="0"/>
              <a:t>	R=λ/</a:t>
            </a:r>
            <a:r>
              <a:rPr lang="en-US" altLang="ja-JP" dirty="0" err="1" smtClean="0"/>
              <a:t>Δλ</a:t>
            </a:r>
            <a:endParaRPr lang="en-US" altLang="ja-JP" dirty="0" smtClean="0"/>
          </a:p>
          <a:p>
            <a:r>
              <a:rPr lang="ja-JP" altLang="en-US" dirty="0"/>
              <a:t>　</a:t>
            </a:r>
            <a:r>
              <a:rPr lang="en-US" altLang="ja-JP" dirty="0" smtClean="0">
                <a:sym typeface="Wingdings" pitchFamily="2" charset="2"/>
              </a:rPr>
              <a:t></a:t>
            </a:r>
            <a:r>
              <a:rPr lang="ja-JP" altLang="en-US" dirty="0" smtClean="0">
                <a:sym typeface="Wingdings" pitchFamily="2" charset="2"/>
              </a:rPr>
              <a:t>中心波長</a:t>
            </a:r>
            <a:r>
              <a:rPr lang="en-US" altLang="ja-JP" dirty="0" smtClean="0">
                <a:sym typeface="Wingdings" pitchFamily="2" charset="2"/>
              </a:rPr>
              <a:t>λ=1.675μm</a:t>
            </a:r>
            <a:r>
              <a:rPr lang="ja-JP" altLang="en-US" dirty="0" smtClean="0">
                <a:sym typeface="Wingdings" pitchFamily="2" charset="2"/>
              </a:rPr>
              <a:t>で</a:t>
            </a:r>
            <a:r>
              <a:rPr lang="en-US" altLang="ja-JP" dirty="0" err="1" smtClean="0">
                <a:solidFill>
                  <a:srgbClr val="FF0000"/>
                </a:solidFill>
                <a:sym typeface="Wingdings" pitchFamily="2" charset="2"/>
              </a:rPr>
              <a:t>Δλ</a:t>
            </a:r>
            <a:r>
              <a:rPr lang="en-US" altLang="ja-JP" dirty="0" smtClean="0">
                <a:solidFill>
                  <a:srgbClr val="FF0000"/>
                </a:solidFill>
                <a:sym typeface="Wingdings" pitchFamily="2" charset="2"/>
              </a:rPr>
              <a:t>=0.063μm (</a:t>
            </a:r>
            <a:r>
              <a:rPr lang="en-US" altLang="ja-JP" dirty="0" err="1" smtClean="0">
                <a:solidFill>
                  <a:srgbClr val="FF0000"/>
                </a:solidFill>
                <a:sym typeface="Wingdings" pitchFamily="2" charset="2"/>
              </a:rPr>
              <a:t>Δz</a:t>
            </a:r>
            <a:r>
              <a:rPr lang="en-US" altLang="ja-JP" dirty="0" smtClean="0">
                <a:solidFill>
                  <a:srgbClr val="FF0000"/>
                </a:solidFill>
                <a:sym typeface="Wingdings" pitchFamily="2" charset="2"/>
              </a:rPr>
              <a:t>=0.5)</a:t>
            </a:r>
            <a:r>
              <a:rPr lang="ja-JP" altLang="en-US" dirty="0" smtClean="0">
                <a:sym typeface="Wingdings" pitchFamily="2" charset="2"/>
              </a:rPr>
              <a:t>の分解能を得たいとすると</a:t>
            </a:r>
            <a:r>
              <a:rPr lang="en-US" altLang="ja-JP" dirty="0" smtClean="0">
                <a:solidFill>
                  <a:srgbClr val="FF0000"/>
                </a:solidFill>
                <a:sym typeface="Wingdings" pitchFamily="2" charset="2"/>
              </a:rPr>
              <a:t>R=26.6</a:t>
            </a:r>
            <a:endParaRPr lang="en-US" altLang="ja-JP" dirty="0">
              <a:solidFill>
                <a:srgbClr val="FF0000"/>
              </a:solidFill>
            </a:endParaRPr>
          </a:p>
          <a:p>
            <a:r>
              <a:rPr lang="ja-JP" altLang="en-US" dirty="0" smtClean="0">
                <a:sym typeface="Wingdings" pitchFamily="2" charset="2"/>
              </a:rPr>
              <a:t>　</a:t>
            </a:r>
            <a:r>
              <a:rPr lang="en-US" altLang="ja-JP" dirty="0" smtClean="0">
                <a:sym typeface="Wingdings" pitchFamily="2" charset="2"/>
              </a:rPr>
              <a:t> λ=1.675μm</a:t>
            </a:r>
            <a:r>
              <a:rPr lang="ja-JP" altLang="en-US" dirty="0" smtClean="0">
                <a:sym typeface="Wingdings" pitchFamily="2" charset="2"/>
              </a:rPr>
              <a:t>の光の</a:t>
            </a:r>
            <a:r>
              <a:rPr lang="en-US" altLang="ja-JP" dirty="0" smtClean="0">
                <a:sym typeface="Wingdings" pitchFamily="2" charset="2"/>
              </a:rPr>
              <a:t>FWHM</a:t>
            </a:r>
            <a:r>
              <a:rPr lang="ja-JP" altLang="en-US" dirty="0" smtClean="0">
                <a:sym typeface="Wingdings" pitchFamily="2" charset="2"/>
              </a:rPr>
              <a:t>は</a:t>
            </a:r>
            <a:r>
              <a:rPr lang="en-US" altLang="ja-JP" dirty="0" smtClean="0">
                <a:sym typeface="Wingdings" pitchFamily="2" charset="2"/>
              </a:rPr>
              <a:t>1.67pix</a:t>
            </a:r>
            <a:r>
              <a:rPr lang="ja-JP" altLang="en-US" dirty="0" smtClean="0">
                <a:sym typeface="Wingdings" pitchFamily="2" charset="2"/>
              </a:rPr>
              <a:t>なので、</a:t>
            </a:r>
            <a:r>
              <a:rPr lang="en-US" altLang="ja-JP" dirty="0" err="1" smtClean="0">
                <a:sym typeface="Wingdings" pitchFamily="2" charset="2"/>
              </a:rPr>
              <a:t>Δλ</a:t>
            </a:r>
            <a:r>
              <a:rPr lang="ja-JP" altLang="en-US" dirty="0" smtClean="0">
                <a:sym typeface="Wingdings" pitchFamily="2" charset="2"/>
              </a:rPr>
              <a:t>の波長分解を達成するために</a:t>
            </a:r>
            <a:endParaRPr lang="en-US" altLang="ja-JP" dirty="0" smtClean="0">
              <a:sym typeface="Wingdings" pitchFamily="2" charset="2"/>
            </a:endParaRPr>
          </a:p>
          <a:p>
            <a:r>
              <a:rPr lang="ja-JP" altLang="en-US" dirty="0">
                <a:sym typeface="Wingdings" pitchFamily="2" charset="2"/>
              </a:rPr>
              <a:t>　</a:t>
            </a:r>
            <a:r>
              <a:rPr lang="ja-JP" altLang="en-US" dirty="0" smtClean="0">
                <a:sym typeface="Wingdings" pitchFamily="2" charset="2"/>
              </a:rPr>
              <a:t>　は少なくとも</a:t>
            </a:r>
            <a:r>
              <a:rPr lang="en-US" altLang="ja-JP" dirty="0" smtClean="0">
                <a:sym typeface="Wingdings" pitchFamily="2" charset="2"/>
              </a:rPr>
              <a:t>ΔR</a:t>
            </a:r>
            <a:r>
              <a:rPr lang="ja-JP" altLang="en-US" dirty="0" smtClean="0">
                <a:sym typeface="Wingdings" pitchFamily="2" charset="2"/>
              </a:rPr>
              <a:t>あたり</a:t>
            </a:r>
            <a:r>
              <a:rPr lang="en-US" altLang="ja-JP" dirty="0" smtClean="0">
                <a:sym typeface="Wingdings" pitchFamily="2" charset="2"/>
              </a:rPr>
              <a:t>1.67pix</a:t>
            </a:r>
            <a:r>
              <a:rPr lang="ja-JP" altLang="en-US" dirty="0" smtClean="0">
                <a:sym typeface="Wingdings" pitchFamily="2" charset="2"/>
              </a:rPr>
              <a:t>以上は必要。よってスペクトルの幅は</a:t>
            </a:r>
            <a:r>
              <a:rPr lang="ja-JP" altLang="en-US" dirty="0" smtClean="0">
                <a:solidFill>
                  <a:srgbClr val="FF0000"/>
                </a:solidFill>
                <a:sym typeface="Wingdings" pitchFamily="2" charset="2"/>
              </a:rPr>
              <a:t>検出器上に</a:t>
            </a:r>
            <a:endParaRPr lang="en-US" altLang="ja-JP" dirty="0" smtClean="0">
              <a:solidFill>
                <a:srgbClr val="FF0000"/>
              </a:solidFill>
              <a:sym typeface="Wingdings" pitchFamily="2" charset="2"/>
            </a:endParaRPr>
          </a:p>
          <a:p>
            <a:r>
              <a:rPr lang="ja-JP" altLang="en-US" dirty="0">
                <a:solidFill>
                  <a:srgbClr val="FF0000"/>
                </a:solidFill>
                <a:sym typeface="Wingdings" pitchFamily="2" charset="2"/>
              </a:rPr>
              <a:t>　</a:t>
            </a:r>
            <a:r>
              <a:rPr lang="ja-JP" altLang="en-US" dirty="0" smtClean="0">
                <a:solidFill>
                  <a:srgbClr val="FF0000"/>
                </a:solidFill>
                <a:sym typeface="Wingdings" pitchFamily="2" charset="2"/>
              </a:rPr>
              <a:t>　</a:t>
            </a:r>
            <a:r>
              <a:rPr lang="en-US" altLang="ja-JP" dirty="0" smtClean="0">
                <a:solidFill>
                  <a:srgbClr val="FF0000"/>
                </a:solidFill>
                <a:sym typeface="Wingdings" pitchFamily="2" charset="2"/>
              </a:rPr>
              <a:t>44.4pix</a:t>
            </a:r>
            <a:r>
              <a:rPr lang="ja-JP" altLang="en-US" dirty="0" smtClean="0">
                <a:sym typeface="Wingdings" pitchFamily="2" charset="2"/>
              </a:rPr>
              <a:t>以上の長さに写るよう光を分散させる必要がある。</a:t>
            </a:r>
            <a:endParaRPr lang="en-US" altLang="ja-JP" b="1" dirty="0"/>
          </a:p>
          <a:p>
            <a:endParaRPr lang="en-US" altLang="ja-JP" b="1" dirty="0" smtClean="0"/>
          </a:p>
          <a:p>
            <a:r>
              <a:rPr lang="ja-JP" altLang="en-US" b="1" dirty="0" smtClean="0"/>
              <a:t>・分散素子</a:t>
            </a:r>
            <a:endParaRPr lang="en-US" altLang="ja-JP" b="1" dirty="0" smtClean="0"/>
          </a:p>
          <a:p>
            <a:r>
              <a:rPr lang="ja-JP" altLang="en-US" dirty="0" smtClean="0"/>
              <a:t>　</a:t>
            </a:r>
            <a:r>
              <a:rPr lang="en-US" altLang="ja-JP" dirty="0" smtClean="0"/>
              <a:t>(a)</a:t>
            </a:r>
            <a:r>
              <a:rPr lang="ja-JP" altLang="en-US" dirty="0" smtClean="0">
                <a:sym typeface="Wingdings" pitchFamily="2" charset="2"/>
              </a:rPr>
              <a:t>プリズム</a:t>
            </a:r>
            <a:endParaRPr lang="en-US" altLang="ja-JP" dirty="0" smtClean="0">
              <a:sym typeface="Wingdings" pitchFamily="2" charset="2"/>
            </a:endParaRPr>
          </a:p>
          <a:p>
            <a:r>
              <a:rPr lang="ja-JP" altLang="en-US" dirty="0">
                <a:sym typeface="Wingdings" pitchFamily="2" charset="2"/>
              </a:rPr>
              <a:t>　</a:t>
            </a:r>
            <a:r>
              <a:rPr lang="ja-JP" altLang="en-US" dirty="0" smtClean="0">
                <a:sym typeface="Wingdings" pitchFamily="2" charset="2"/>
              </a:rPr>
              <a:t>　　　</a:t>
            </a:r>
            <a:r>
              <a:rPr lang="en-US" altLang="ja-JP" b="1" dirty="0" smtClean="0">
                <a:sym typeface="Wingdings" pitchFamily="2" charset="2"/>
              </a:rPr>
              <a:t>×</a:t>
            </a:r>
            <a:r>
              <a:rPr lang="ja-JP" altLang="en-US" dirty="0" smtClean="0">
                <a:sym typeface="Wingdings" pitchFamily="2" charset="2"/>
              </a:rPr>
              <a:t>光が屈折する為、撮像と分光で検出器の位置を変えなければならない</a:t>
            </a:r>
            <a:endParaRPr lang="en-US" altLang="ja-JP" dirty="0" smtClean="0">
              <a:sym typeface="Wingdings" pitchFamily="2" charset="2"/>
            </a:endParaRPr>
          </a:p>
          <a:p>
            <a:r>
              <a:rPr lang="ja-JP" altLang="en-US" dirty="0">
                <a:sym typeface="Wingdings" pitchFamily="2" charset="2"/>
              </a:rPr>
              <a:t>　</a:t>
            </a:r>
            <a:r>
              <a:rPr lang="en-US" altLang="ja-JP" dirty="0" smtClean="0">
                <a:sym typeface="Wingdings" pitchFamily="2" charset="2"/>
              </a:rPr>
              <a:t>(b)</a:t>
            </a:r>
            <a:r>
              <a:rPr lang="ja-JP" altLang="en-US" dirty="0" smtClean="0">
                <a:sym typeface="Wingdings" pitchFamily="2" charset="2"/>
              </a:rPr>
              <a:t>グレーティング</a:t>
            </a:r>
            <a:endParaRPr lang="en-US" altLang="ja-JP" dirty="0" smtClean="0">
              <a:sym typeface="Wingdings" pitchFamily="2" charset="2"/>
            </a:endParaRPr>
          </a:p>
          <a:p>
            <a:r>
              <a:rPr lang="ja-JP" altLang="en-US" dirty="0">
                <a:sym typeface="Wingdings" pitchFamily="2" charset="2"/>
              </a:rPr>
              <a:t>　</a:t>
            </a:r>
            <a:r>
              <a:rPr lang="ja-JP" altLang="en-US" b="1" dirty="0" smtClean="0">
                <a:sym typeface="Wingdings" pitchFamily="2" charset="2"/>
              </a:rPr>
              <a:t>　　　</a:t>
            </a:r>
            <a:r>
              <a:rPr lang="en-US" altLang="ja-JP" b="1" dirty="0" smtClean="0">
                <a:sym typeface="Wingdings" pitchFamily="2" charset="2"/>
              </a:rPr>
              <a:t>×</a:t>
            </a:r>
            <a:r>
              <a:rPr lang="ja-JP" altLang="en-US" dirty="0" smtClean="0">
                <a:sym typeface="Wingdings" pitchFamily="2" charset="2"/>
              </a:rPr>
              <a:t>光を反射する為、</a:t>
            </a:r>
            <a:r>
              <a:rPr lang="ja-JP" altLang="en-US" dirty="0">
                <a:sym typeface="Wingdings" pitchFamily="2" charset="2"/>
              </a:rPr>
              <a:t>撮像と分光で検出器の位置を変えなければならない</a:t>
            </a:r>
            <a:endParaRPr lang="en-US" altLang="ja-JP" dirty="0"/>
          </a:p>
          <a:p>
            <a:r>
              <a:rPr lang="ja-JP" altLang="en-US" dirty="0" smtClean="0"/>
              <a:t>　</a:t>
            </a:r>
            <a:r>
              <a:rPr lang="en-US" altLang="ja-JP" dirty="0" smtClean="0">
                <a:sym typeface="Wingdings" pitchFamily="2" charset="2"/>
              </a:rPr>
              <a:t>(c)</a:t>
            </a:r>
            <a:r>
              <a:rPr lang="ja-JP" altLang="en-US" dirty="0" smtClean="0">
                <a:sym typeface="Wingdings" pitchFamily="2" charset="2"/>
              </a:rPr>
              <a:t>グリズム</a:t>
            </a:r>
            <a:endParaRPr lang="en-US" altLang="ja-JP" dirty="0" smtClean="0">
              <a:sym typeface="Wingdings" pitchFamily="2" charset="2"/>
            </a:endParaRPr>
          </a:p>
          <a:p>
            <a:r>
              <a:rPr lang="ja-JP" altLang="en-US" dirty="0">
                <a:sym typeface="Wingdings" pitchFamily="2" charset="2"/>
              </a:rPr>
              <a:t>　</a:t>
            </a:r>
            <a:r>
              <a:rPr lang="ja-JP" altLang="en-US" dirty="0" smtClean="0">
                <a:sym typeface="Wingdings" pitchFamily="2" charset="2"/>
              </a:rPr>
              <a:t>　　　</a:t>
            </a:r>
            <a:r>
              <a:rPr lang="ja-JP" altLang="en-US" b="1" dirty="0" smtClean="0">
                <a:sym typeface="Wingdings" pitchFamily="2" charset="2"/>
              </a:rPr>
              <a:t>△</a:t>
            </a:r>
            <a:r>
              <a:rPr lang="ja-JP" altLang="en-US" dirty="0" smtClean="0">
                <a:sym typeface="Wingdings" pitchFamily="2" charset="2"/>
              </a:rPr>
              <a:t>光は直進するが高次のスペクトルが写り込む為波長幅が限定される</a:t>
            </a:r>
            <a:endParaRPr lang="en-US" altLang="ja-JP" dirty="0" smtClean="0">
              <a:sym typeface="Wingdings" pitchFamily="2" charset="2"/>
            </a:endParaRPr>
          </a:p>
          <a:p>
            <a:r>
              <a:rPr lang="ja-JP" altLang="en-US" dirty="0">
                <a:sym typeface="Wingdings" pitchFamily="2" charset="2"/>
              </a:rPr>
              <a:t>　</a:t>
            </a:r>
            <a:r>
              <a:rPr lang="en-US" altLang="ja-JP" dirty="0" smtClean="0">
                <a:sym typeface="Wingdings" pitchFamily="2" charset="2"/>
              </a:rPr>
              <a:t>(d)</a:t>
            </a:r>
            <a:r>
              <a:rPr lang="ja-JP" altLang="en-US" dirty="0" smtClean="0">
                <a:sym typeface="Wingdings" pitchFamily="2" charset="2"/>
              </a:rPr>
              <a:t>直視プリズム</a:t>
            </a:r>
            <a:endParaRPr lang="en-US" altLang="ja-JP" dirty="0" smtClean="0"/>
          </a:p>
          <a:p>
            <a:r>
              <a:rPr lang="ja-JP" altLang="en-US" dirty="0" smtClean="0"/>
              <a:t>　　　　</a:t>
            </a:r>
            <a:r>
              <a:rPr lang="ja-JP" altLang="en-US" b="1" dirty="0" smtClean="0"/>
              <a:t>○</a:t>
            </a:r>
            <a:r>
              <a:rPr lang="ja-JP" altLang="en-US" dirty="0" smtClean="0"/>
              <a:t>光は直進し、波長幅にも制限無い</a:t>
            </a:r>
            <a:endParaRPr lang="en-US" altLang="ja-JP" dirty="0" smtClean="0"/>
          </a:p>
          <a:p>
            <a:endParaRPr lang="en-US" altLang="ja-JP" dirty="0" smtClean="0"/>
          </a:p>
          <a:p>
            <a:r>
              <a:rPr lang="ja-JP" altLang="en-US" dirty="0"/>
              <a:t>　</a:t>
            </a:r>
            <a:r>
              <a:rPr lang="en-US" altLang="ja-JP" dirty="0" smtClean="0">
                <a:sym typeface="Wingdings" pitchFamily="2" charset="2"/>
              </a:rPr>
              <a:t> </a:t>
            </a:r>
            <a:r>
              <a:rPr lang="ja-JP" altLang="en-US" dirty="0" smtClean="0">
                <a:solidFill>
                  <a:srgbClr val="FF0000"/>
                </a:solidFill>
                <a:sym typeface="Wingdings" pitchFamily="2" charset="2"/>
              </a:rPr>
              <a:t>直視プリズム</a:t>
            </a:r>
            <a:r>
              <a:rPr lang="ja-JP" altLang="en-US" dirty="0" smtClean="0">
                <a:sym typeface="Wingdings" pitchFamily="2" charset="2"/>
              </a:rPr>
              <a:t>を用いた分光を考える</a:t>
            </a:r>
            <a:endParaRPr lang="en-US" altLang="ja-JP" dirty="0"/>
          </a:p>
        </p:txBody>
      </p:sp>
    </p:spTree>
    <p:extLst>
      <p:ext uri="{BB962C8B-B14F-4D97-AF65-F5344CB8AC3E}">
        <p14:creationId xmlns:p14="http://schemas.microsoft.com/office/powerpoint/2010/main" val="3122053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en-US" altLang="ja-JP" sz="4000" dirty="0" smtClean="0"/>
              <a:t>(6/8)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204864"/>
            <a:ext cx="485588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begin{align*}&#10;\theta_1'&amp;=acrsin(sin\theta_{in}/n_\alpha)\\&#10;\theta_2&amp;=\alpha-\theta_1' \\&#10;\theta_2'&amp;=acrsin(n_\alpha sin\theta_2/n_\beta) \\&#10;\theta_3&amp;=\beta-\theta_2' \\&#10;\theta_3'&amp;=acrsin(n_\beta sin\theta_3) \\&#10;\theta_{out}&amp;=\theta_3'-(\beta-\alpha)&#10;\end{al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817" y="1556792"/>
            <a:ext cx="2547800" cy="187260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egin{align*}&#10;\frac{\alpha}{\beta}=\frac{n_\beta-1}{n_\alpha-1}&#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698" y="4147331"/>
            <a:ext cx="1088372" cy="47009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egin{align*}&#10;\Delta\theta=\frac{1}{n_\beta-1}\left\{(n_\beta-1)\Delta n_\alpha-(n_\alpha-1)\Delta n_\beta \right\}\alpha&#10;\end{alig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045" y="5202272"/>
            <a:ext cx="4164291" cy="4826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242171" y="1761187"/>
            <a:ext cx="2714205" cy="369332"/>
          </a:xfrm>
          <a:prstGeom prst="rect">
            <a:avLst/>
          </a:prstGeom>
          <a:noFill/>
        </p:spPr>
        <p:txBody>
          <a:bodyPr wrap="none" rtlCol="0">
            <a:spAutoFit/>
          </a:bodyPr>
          <a:lstStyle/>
          <a:p>
            <a:r>
              <a:rPr kumimoji="1" lang="ja-JP" altLang="en-US" dirty="0" smtClean="0"/>
              <a:t>直視プリズム</a:t>
            </a:r>
            <a:r>
              <a:rPr kumimoji="1" lang="en-US" altLang="ja-JP" dirty="0" smtClean="0"/>
              <a:t>(</a:t>
            </a:r>
            <a:r>
              <a:rPr lang="en-US" altLang="ja-JP" dirty="0"/>
              <a:t>Amici </a:t>
            </a:r>
            <a:r>
              <a:rPr lang="en-US" altLang="ja-JP" dirty="0" smtClean="0"/>
              <a:t>prism)</a:t>
            </a:r>
            <a:endParaRPr kumimoji="1" lang="ja-JP" altLang="en-US" dirty="0"/>
          </a:p>
        </p:txBody>
      </p:sp>
      <p:sp>
        <p:nvSpPr>
          <p:cNvPr id="5" name="テキスト ボックス 4"/>
          <p:cNvSpPr txBox="1"/>
          <p:nvPr/>
        </p:nvSpPr>
        <p:spPr>
          <a:xfrm>
            <a:off x="800346" y="3704871"/>
            <a:ext cx="3283271" cy="369332"/>
          </a:xfrm>
          <a:prstGeom prst="rect">
            <a:avLst/>
          </a:prstGeom>
          <a:noFill/>
        </p:spPr>
        <p:txBody>
          <a:bodyPr wrap="none" rtlCol="0">
            <a:spAutoFit/>
          </a:bodyPr>
          <a:lstStyle/>
          <a:p>
            <a:r>
              <a:rPr lang="ja-JP" altLang="en-US" dirty="0" smtClean="0"/>
              <a:t>近軸領域で</a:t>
            </a:r>
            <a:r>
              <a:rPr lang="en-US" altLang="ja-JP" dirty="0" err="1" smtClean="0"/>
              <a:t>θ</a:t>
            </a:r>
            <a:r>
              <a:rPr lang="en-US" altLang="ja-JP" baseline="-25000" dirty="0" err="1" smtClean="0"/>
              <a:t>in</a:t>
            </a:r>
            <a:r>
              <a:rPr lang="en-US" altLang="ja-JP" dirty="0" smtClean="0"/>
              <a:t>=</a:t>
            </a:r>
            <a:r>
              <a:rPr lang="en-US" altLang="ja-JP" dirty="0" err="1" smtClean="0"/>
              <a:t>θ</a:t>
            </a:r>
            <a:r>
              <a:rPr lang="en-US" altLang="ja-JP" baseline="-25000" dirty="0" err="1" smtClean="0"/>
              <a:t>out</a:t>
            </a:r>
            <a:r>
              <a:rPr lang="ja-JP" altLang="en-US" dirty="0" smtClean="0"/>
              <a:t>となる条件は</a:t>
            </a:r>
            <a:endParaRPr kumimoji="1" lang="ja-JP" altLang="en-US" dirty="0"/>
          </a:p>
        </p:txBody>
      </p:sp>
      <p:sp>
        <p:nvSpPr>
          <p:cNvPr id="12" name="テキスト ボックス 11"/>
          <p:cNvSpPr txBox="1"/>
          <p:nvPr/>
        </p:nvSpPr>
        <p:spPr>
          <a:xfrm>
            <a:off x="799737" y="4832940"/>
            <a:ext cx="2468946" cy="369332"/>
          </a:xfrm>
          <a:prstGeom prst="rect">
            <a:avLst/>
          </a:prstGeom>
          <a:noFill/>
        </p:spPr>
        <p:txBody>
          <a:bodyPr wrap="none" rtlCol="0">
            <a:spAutoFit/>
          </a:bodyPr>
          <a:lstStyle/>
          <a:p>
            <a:r>
              <a:rPr lang="ja-JP" altLang="en-US" dirty="0" smtClean="0"/>
              <a:t>この時の波長分散角</a:t>
            </a:r>
            <a:r>
              <a:rPr lang="en-US" altLang="ja-JP" dirty="0" err="1" smtClean="0"/>
              <a:t>Δθ</a:t>
            </a:r>
            <a:endParaRPr kumimoji="1" lang="ja-JP" altLang="en-US" dirty="0"/>
          </a:p>
        </p:txBody>
      </p:sp>
      <p:sp>
        <p:nvSpPr>
          <p:cNvPr id="6" name="テキスト ボックス 5"/>
          <p:cNvSpPr txBox="1"/>
          <p:nvPr/>
        </p:nvSpPr>
        <p:spPr>
          <a:xfrm>
            <a:off x="656377" y="5949280"/>
            <a:ext cx="4235455" cy="646331"/>
          </a:xfrm>
          <a:prstGeom prst="rect">
            <a:avLst/>
          </a:prstGeom>
          <a:noFill/>
        </p:spPr>
        <p:txBody>
          <a:bodyPr wrap="none" rtlCol="0">
            <a:spAutoFit/>
          </a:bodyPr>
          <a:lstStyle/>
          <a:p>
            <a:r>
              <a:rPr lang="en-US" altLang="ja-JP" dirty="0" smtClean="0"/>
              <a:t>α</a:t>
            </a:r>
            <a:r>
              <a:rPr lang="ja-JP" altLang="en-US" dirty="0"/>
              <a:t>　</a:t>
            </a:r>
            <a:r>
              <a:rPr lang="ja-JP" altLang="en-US" dirty="0" smtClean="0"/>
              <a:t>・・・　屈折率が小さく分散が大きい硝材</a:t>
            </a:r>
            <a:endParaRPr lang="en-US" altLang="ja-JP" dirty="0" smtClean="0"/>
          </a:p>
          <a:p>
            <a:r>
              <a:rPr lang="en-US" altLang="ja-JP" dirty="0" smtClean="0"/>
              <a:t>β</a:t>
            </a:r>
            <a:r>
              <a:rPr lang="ja-JP" altLang="en-US" dirty="0"/>
              <a:t>　</a:t>
            </a:r>
            <a:r>
              <a:rPr lang="ja-JP" altLang="en-US" dirty="0" smtClean="0"/>
              <a:t>・・・　屈折率が大きく分散が小さい硝材</a:t>
            </a:r>
            <a:endParaRPr kumimoji="1" lang="ja-JP" altLang="en-US" dirty="0"/>
          </a:p>
        </p:txBody>
      </p:sp>
      <p:sp>
        <p:nvSpPr>
          <p:cNvPr id="7" name="テキスト ボックス 6"/>
          <p:cNvSpPr txBox="1"/>
          <p:nvPr/>
        </p:nvSpPr>
        <p:spPr>
          <a:xfrm>
            <a:off x="4788903" y="6228020"/>
            <a:ext cx="3643946" cy="369332"/>
          </a:xfrm>
          <a:prstGeom prst="rect">
            <a:avLst/>
          </a:prstGeom>
          <a:noFill/>
        </p:spPr>
        <p:txBody>
          <a:bodyPr wrap="none" rtlCol="0">
            <a:spAutoFit/>
          </a:bodyPr>
          <a:lstStyle/>
          <a:p>
            <a:r>
              <a:rPr kumimoji="1" lang="ja-JP" altLang="en-US" dirty="0" smtClean="0"/>
              <a:t>が直視プリズムの素材に適している</a:t>
            </a:r>
            <a:endParaRPr kumimoji="1" lang="ja-JP" altLang="en-US" dirty="0"/>
          </a:p>
        </p:txBody>
      </p:sp>
    </p:spTree>
    <p:extLst>
      <p:ext uri="{BB962C8B-B14F-4D97-AF65-F5344CB8AC3E}">
        <p14:creationId xmlns:p14="http://schemas.microsoft.com/office/powerpoint/2010/main" val="1004450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en-US" altLang="ja-JP" sz="4000" dirty="0" smtClean="0"/>
              <a:t>(7/8)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3044907375"/>
              </p:ext>
            </p:extLst>
          </p:nvPr>
        </p:nvGraphicFramePr>
        <p:xfrm>
          <a:off x="1259632" y="1888732"/>
          <a:ext cx="6096000" cy="2961640"/>
        </p:xfrm>
        <a:graphic>
          <a:graphicData uri="http://schemas.openxmlformats.org/drawingml/2006/table">
            <a:tbl>
              <a:tblPr firstRow="1" bandRow="1">
                <a:tableStyleId>{5C22544A-7EE6-4342-B048-85BDC9FD1C3A}</a:tableStyleId>
              </a:tblPr>
              <a:tblGrid>
                <a:gridCol w="2032000"/>
                <a:gridCol w="2032000"/>
                <a:gridCol w="2032000"/>
              </a:tblGrid>
              <a:tr h="139040">
                <a:tc>
                  <a:txBody>
                    <a:bodyPr/>
                    <a:lstStyle/>
                    <a:p>
                      <a:r>
                        <a:rPr kumimoji="1" lang="ja-JP" altLang="en-US" dirty="0" smtClean="0"/>
                        <a:t>硝材</a:t>
                      </a:r>
                      <a:endParaRPr kumimoji="1" lang="ja-JP" altLang="en-US" dirty="0"/>
                    </a:p>
                  </a:txBody>
                  <a:tcPr/>
                </a:tc>
                <a:tc>
                  <a:txBody>
                    <a:bodyPr/>
                    <a:lstStyle/>
                    <a:p>
                      <a:pPr algn="ctr"/>
                      <a:r>
                        <a:rPr kumimoji="1" lang="ja-JP" altLang="en-US" dirty="0" smtClean="0"/>
                        <a:t>屈折率</a:t>
                      </a:r>
                      <a:r>
                        <a:rPr kumimoji="1" lang="en-US" altLang="ja-JP" dirty="0" smtClean="0"/>
                        <a:t>@1.7μm</a:t>
                      </a:r>
                      <a:endParaRPr kumimoji="1" lang="ja-JP" altLang="en-US" dirty="0"/>
                    </a:p>
                  </a:txBody>
                  <a:tcPr/>
                </a:tc>
                <a:tc>
                  <a:txBody>
                    <a:bodyPr/>
                    <a:lstStyle/>
                    <a:p>
                      <a:pPr algn="ctr"/>
                      <a:r>
                        <a:rPr kumimoji="1" lang="en-US" altLang="ja-JP" dirty="0" err="1" smtClean="0"/>
                        <a:t>Δn</a:t>
                      </a:r>
                      <a:r>
                        <a:rPr kumimoji="1" lang="en-US" altLang="ja-JP" dirty="0" smtClean="0"/>
                        <a:t>(2.5μm-0.85μm)</a:t>
                      </a:r>
                      <a:endParaRPr kumimoji="1" lang="ja-JP" altLang="en-US" dirty="0"/>
                    </a:p>
                  </a:txBody>
                  <a:tcPr/>
                </a:tc>
              </a:tr>
              <a:tr h="370840">
                <a:tc>
                  <a:txBody>
                    <a:bodyPr/>
                    <a:lstStyle/>
                    <a:p>
                      <a:r>
                        <a:rPr kumimoji="1" lang="en-US" altLang="ja-JP" dirty="0" smtClean="0"/>
                        <a:t>Fused Silica</a:t>
                      </a:r>
                      <a:endParaRPr kumimoji="1" lang="ja-JP" altLang="en-US" dirty="0"/>
                    </a:p>
                  </a:txBody>
                  <a:tcPr/>
                </a:tc>
                <a:tc>
                  <a:txBody>
                    <a:bodyPr/>
                    <a:lstStyle/>
                    <a:p>
                      <a:pPr algn="ctr"/>
                      <a:r>
                        <a:rPr kumimoji="1" lang="en-US" altLang="ja-JP" dirty="0" smtClean="0"/>
                        <a:t>1.441</a:t>
                      </a:r>
                      <a:endParaRPr kumimoji="1" lang="ja-JP" altLang="en-US" dirty="0"/>
                    </a:p>
                  </a:txBody>
                  <a:tcPr/>
                </a:tc>
                <a:tc>
                  <a:txBody>
                    <a:bodyPr/>
                    <a:lstStyle/>
                    <a:p>
                      <a:pPr algn="ctr"/>
                      <a:r>
                        <a:rPr kumimoji="1" lang="en-US" altLang="ja-JP" dirty="0" smtClean="0"/>
                        <a:t>0.02261</a:t>
                      </a:r>
                    </a:p>
                  </a:txBody>
                  <a:tcPr/>
                </a:tc>
              </a:tr>
              <a:tr h="370840">
                <a:tc>
                  <a:txBody>
                    <a:bodyPr/>
                    <a:lstStyle/>
                    <a:p>
                      <a:r>
                        <a:rPr kumimoji="1" lang="en-US" altLang="ja-JP" dirty="0" smtClean="0"/>
                        <a:t>CaF</a:t>
                      </a:r>
                      <a:r>
                        <a:rPr kumimoji="1" lang="en-US" altLang="ja-JP" baseline="-25000" dirty="0" smtClean="0"/>
                        <a:t>2</a:t>
                      </a:r>
                      <a:endParaRPr kumimoji="1" lang="ja-JP" altLang="en-US" baseline="-25000" dirty="0"/>
                    </a:p>
                  </a:txBody>
                  <a:tcPr/>
                </a:tc>
                <a:tc>
                  <a:txBody>
                    <a:bodyPr/>
                    <a:lstStyle/>
                    <a:p>
                      <a:pPr algn="ctr"/>
                      <a:r>
                        <a:rPr kumimoji="1" lang="en-US" altLang="ja-JP" dirty="0" smtClean="0"/>
                        <a:t>1.428</a:t>
                      </a:r>
                      <a:endParaRPr kumimoji="1" lang="ja-JP" altLang="en-US" dirty="0"/>
                    </a:p>
                  </a:txBody>
                  <a:tcPr/>
                </a:tc>
                <a:tc>
                  <a:txBody>
                    <a:bodyPr/>
                    <a:lstStyle/>
                    <a:p>
                      <a:pPr algn="ctr"/>
                      <a:r>
                        <a:rPr kumimoji="1" lang="en-US" altLang="ja-JP" dirty="0" smtClean="0"/>
                        <a:t>0.008982</a:t>
                      </a:r>
                      <a:endParaRPr kumimoji="1" lang="ja-JP" altLang="en-US" dirty="0"/>
                    </a:p>
                  </a:txBody>
                  <a:tcPr/>
                </a:tc>
              </a:tr>
              <a:tr h="370840">
                <a:tc>
                  <a:txBody>
                    <a:bodyPr/>
                    <a:lstStyle/>
                    <a:p>
                      <a:r>
                        <a:rPr kumimoji="1" lang="en-US" altLang="ja-JP" dirty="0" err="1" smtClean="0"/>
                        <a:t>ZnSe</a:t>
                      </a:r>
                      <a:endParaRPr kumimoji="1" lang="ja-JP" altLang="en-US" dirty="0"/>
                    </a:p>
                  </a:txBody>
                  <a:tcPr/>
                </a:tc>
                <a:tc>
                  <a:txBody>
                    <a:bodyPr/>
                    <a:lstStyle/>
                    <a:p>
                      <a:pPr algn="ctr"/>
                      <a:r>
                        <a:rPr kumimoji="1" lang="en-US" altLang="ja-JP" dirty="0" smtClean="0"/>
                        <a:t>2.440</a:t>
                      </a:r>
                      <a:endParaRPr kumimoji="1" lang="ja-JP" altLang="en-US" dirty="0"/>
                    </a:p>
                  </a:txBody>
                  <a:tcPr/>
                </a:tc>
                <a:tc>
                  <a:txBody>
                    <a:bodyPr/>
                    <a:lstStyle/>
                    <a:p>
                      <a:pPr algn="ctr"/>
                      <a:r>
                        <a:rPr kumimoji="1" lang="en-US" altLang="ja-JP" dirty="0" smtClean="0"/>
                        <a:t>0.07099</a:t>
                      </a:r>
                      <a:endParaRPr kumimoji="1" lang="ja-JP" altLang="en-US" dirty="0"/>
                    </a:p>
                  </a:txBody>
                  <a:tcPr/>
                </a:tc>
              </a:tr>
              <a:tr h="370840">
                <a:tc>
                  <a:txBody>
                    <a:bodyPr/>
                    <a:lstStyle/>
                    <a:p>
                      <a:r>
                        <a:rPr kumimoji="1" lang="en-US" altLang="ja-JP" dirty="0" smtClean="0"/>
                        <a:t>Al</a:t>
                      </a:r>
                      <a:r>
                        <a:rPr kumimoji="1" lang="en-US" altLang="ja-JP" baseline="-25000" dirty="0" smtClean="0"/>
                        <a:t>2</a:t>
                      </a:r>
                      <a:r>
                        <a:rPr kumimoji="1" lang="en-US" altLang="ja-JP" dirty="0" smtClean="0"/>
                        <a:t>O</a:t>
                      </a:r>
                      <a:r>
                        <a:rPr kumimoji="1" lang="en-US" altLang="ja-JP" baseline="-25000" dirty="0" smtClean="0"/>
                        <a:t>3</a:t>
                      </a:r>
                      <a:endParaRPr kumimoji="1" lang="ja-JP" altLang="en-US" baseline="-25000" dirty="0"/>
                    </a:p>
                  </a:txBody>
                  <a:tcPr/>
                </a:tc>
                <a:tc>
                  <a:txBody>
                    <a:bodyPr/>
                    <a:lstStyle/>
                    <a:p>
                      <a:pPr algn="ctr"/>
                      <a:r>
                        <a:rPr kumimoji="1" lang="en-US" altLang="ja-JP" dirty="0" smtClean="0"/>
                        <a:t>1.742</a:t>
                      </a:r>
                      <a:endParaRPr kumimoji="1" lang="ja-JP" altLang="en-US" dirty="0"/>
                    </a:p>
                  </a:txBody>
                  <a:tcPr/>
                </a:tc>
                <a:tc>
                  <a:txBody>
                    <a:bodyPr/>
                    <a:lstStyle/>
                    <a:p>
                      <a:pPr algn="ctr"/>
                      <a:r>
                        <a:rPr kumimoji="1" lang="en-US" altLang="ja-JP" dirty="0" smtClean="0"/>
                        <a:t>0.03255</a:t>
                      </a:r>
                      <a:endParaRPr kumimoji="1" lang="ja-JP" altLang="en-US" dirty="0"/>
                    </a:p>
                  </a:txBody>
                  <a:tcPr/>
                </a:tc>
              </a:tr>
              <a:tr h="370840">
                <a:tc>
                  <a:txBody>
                    <a:bodyPr/>
                    <a:lstStyle/>
                    <a:p>
                      <a:r>
                        <a:rPr kumimoji="1" lang="en-US" altLang="ja-JP" dirty="0" smtClean="0">
                          <a:solidFill>
                            <a:srgbClr val="FF0000"/>
                          </a:solidFill>
                        </a:rPr>
                        <a:t>BaF</a:t>
                      </a:r>
                      <a:r>
                        <a:rPr kumimoji="1" lang="en-US" altLang="ja-JP" baseline="-25000" dirty="0" smtClean="0">
                          <a:solidFill>
                            <a:srgbClr val="FF0000"/>
                          </a:solidFill>
                        </a:rPr>
                        <a:t>2</a:t>
                      </a:r>
                      <a:endParaRPr kumimoji="1" lang="ja-JP" altLang="en-US" baseline="-25000" dirty="0">
                        <a:solidFill>
                          <a:srgbClr val="FF0000"/>
                        </a:solidFill>
                      </a:endParaRPr>
                    </a:p>
                  </a:txBody>
                  <a:tcPr/>
                </a:tc>
                <a:tc>
                  <a:txBody>
                    <a:bodyPr/>
                    <a:lstStyle/>
                    <a:p>
                      <a:pPr algn="ctr"/>
                      <a:r>
                        <a:rPr kumimoji="1" lang="en-US" altLang="ja-JP" dirty="0" smtClean="0">
                          <a:solidFill>
                            <a:srgbClr val="FF0000"/>
                          </a:solidFill>
                        </a:rPr>
                        <a:t>1.470</a:t>
                      </a:r>
                      <a:endParaRPr kumimoji="1" lang="ja-JP" altLang="en-US" dirty="0">
                        <a:solidFill>
                          <a:srgbClr val="FF0000"/>
                        </a:solidFill>
                      </a:endParaRPr>
                    </a:p>
                  </a:txBody>
                  <a:tcPr/>
                </a:tc>
                <a:tc>
                  <a:txBody>
                    <a:bodyPr/>
                    <a:lstStyle/>
                    <a:p>
                      <a:pPr algn="ctr"/>
                      <a:r>
                        <a:rPr kumimoji="1" lang="en-US" altLang="ja-JP" dirty="0" smtClean="0">
                          <a:solidFill>
                            <a:srgbClr val="FF0000"/>
                          </a:solidFill>
                        </a:rPr>
                        <a:t>0.006910</a:t>
                      </a:r>
                      <a:endParaRPr kumimoji="1" lang="ja-JP" altLang="en-US" dirty="0">
                        <a:solidFill>
                          <a:srgbClr val="FF0000"/>
                        </a:solidFill>
                      </a:endParaRPr>
                    </a:p>
                  </a:txBody>
                  <a:tcPr/>
                </a:tc>
              </a:tr>
              <a:tr h="370840">
                <a:tc>
                  <a:txBody>
                    <a:bodyPr/>
                    <a:lstStyle/>
                    <a:p>
                      <a:r>
                        <a:rPr kumimoji="1" lang="en-US" altLang="ja-JP" dirty="0" err="1" smtClean="0">
                          <a:solidFill>
                            <a:srgbClr val="FF0000"/>
                          </a:solidFill>
                        </a:rPr>
                        <a:t>LiF</a:t>
                      </a:r>
                      <a:endParaRPr kumimoji="1" lang="ja-JP" altLang="en-US" dirty="0">
                        <a:solidFill>
                          <a:srgbClr val="FF0000"/>
                        </a:solidFill>
                      </a:endParaRPr>
                    </a:p>
                  </a:txBody>
                  <a:tcPr/>
                </a:tc>
                <a:tc>
                  <a:txBody>
                    <a:bodyPr/>
                    <a:lstStyle/>
                    <a:p>
                      <a:pPr algn="ctr"/>
                      <a:r>
                        <a:rPr kumimoji="1" lang="en-US" altLang="ja-JP" dirty="0" smtClean="0">
                          <a:solidFill>
                            <a:srgbClr val="FF0000"/>
                          </a:solidFill>
                        </a:rPr>
                        <a:t>1.385</a:t>
                      </a:r>
                      <a:endParaRPr kumimoji="1" lang="ja-JP" altLang="en-US" dirty="0">
                        <a:solidFill>
                          <a:srgbClr val="FF0000"/>
                        </a:solidFill>
                      </a:endParaRPr>
                    </a:p>
                  </a:txBody>
                  <a:tcPr/>
                </a:tc>
                <a:tc>
                  <a:txBody>
                    <a:bodyPr/>
                    <a:lstStyle/>
                    <a:p>
                      <a:pPr algn="ctr"/>
                      <a:r>
                        <a:rPr kumimoji="1" lang="en-US" altLang="ja-JP" dirty="0" smtClean="0">
                          <a:solidFill>
                            <a:srgbClr val="FF0000"/>
                          </a:solidFill>
                        </a:rPr>
                        <a:t>0.01543</a:t>
                      </a:r>
                      <a:endParaRPr kumimoji="1" lang="ja-JP" altLang="en-US" dirty="0">
                        <a:solidFill>
                          <a:srgbClr val="FF0000"/>
                        </a:solidFill>
                      </a:endParaRPr>
                    </a:p>
                  </a:txBody>
                  <a:tcPr/>
                </a:tc>
              </a:tr>
              <a:tr h="370840">
                <a:tc>
                  <a:txBody>
                    <a:bodyPr/>
                    <a:lstStyle/>
                    <a:p>
                      <a:r>
                        <a:rPr kumimoji="1" lang="en-US" altLang="ja-JP" dirty="0" smtClean="0"/>
                        <a:t>MgF</a:t>
                      </a:r>
                      <a:r>
                        <a:rPr kumimoji="1" lang="en-US" altLang="ja-JP" baseline="-25000" dirty="0" smtClean="0"/>
                        <a:t>2</a:t>
                      </a:r>
                      <a:endParaRPr kumimoji="1" lang="ja-JP" altLang="en-US" baseline="-25000" dirty="0"/>
                    </a:p>
                  </a:txBody>
                  <a:tcPr/>
                </a:tc>
                <a:tc>
                  <a:txBody>
                    <a:bodyPr/>
                    <a:lstStyle/>
                    <a:p>
                      <a:pPr algn="ctr"/>
                      <a:r>
                        <a:rPr kumimoji="1" lang="en-US" altLang="ja-JP" dirty="0" smtClean="0"/>
                        <a:t>1.370</a:t>
                      </a:r>
                      <a:endParaRPr kumimoji="1" lang="ja-JP" altLang="en-US" dirty="0"/>
                    </a:p>
                  </a:txBody>
                  <a:tcPr/>
                </a:tc>
                <a:tc>
                  <a:txBody>
                    <a:bodyPr/>
                    <a:lstStyle/>
                    <a:p>
                      <a:pPr algn="ctr"/>
                      <a:r>
                        <a:rPr kumimoji="1" lang="en-US" altLang="ja-JP" dirty="0" smtClean="0"/>
                        <a:t>0.01038</a:t>
                      </a:r>
                      <a:endParaRPr kumimoji="1" lang="ja-JP" altLang="en-US" dirty="0"/>
                    </a:p>
                  </a:txBody>
                  <a:tcPr/>
                </a:tc>
              </a:tr>
            </a:tbl>
          </a:graphicData>
        </a:graphic>
      </p:graphicFrame>
      <p:sp>
        <p:nvSpPr>
          <p:cNvPr id="4" name="テキスト ボックス 3"/>
          <p:cNvSpPr txBox="1"/>
          <p:nvPr/>
        </p:nvSpPr>
        <p:spPr>
          <a:xfrm>
            <a:off x="1251654" y="1431422"/>
            <a:ext cx="4326826" cy="369332"/>
          </a:xfrm>
          <a:prstGeom prst="rect">
            <a:avLst/>
          </a:prstGeom>
          <a:noFill/>
        </p:spPr>
        <p:txBody>
          <a:bodyPr wrap="none" rtlCol="0">
            <a:spAutoFit/>
          </a:bodyPr>
          <a:lstStyle/>
          <a:p>
            <a:r>
              <a:rPr lang="ja-JP" altLang="en-US" dirty="0"/>
              <a:t>一般</a:t>
            </a:r>
            <a:r>
              <a:rPr lang="ja-JP" altLang="en-US" dirty="0" smtClean="0"/>
              <a:t>に赤外域では使える硝材は限られる。</a:t>
            </a:r>
            <a:endParaRPr kumimoji="1" lang="ja-JP" altLang="en-US" dirty="0"/>
          </a:p>
        </p:txBody>
      </p:sp>
      <p:sp>
        <p:nvSpPr>
          <p:cNvPr id="6" name="テキスト ボックス 5"/>
          <p:cNvSpPr txBox="1"/>
          <p:nvPr/>
        </p:nvSpPr>
        <p:spPr>
          <a:xfrm>
            <a:off x="5728870" y="4994012"/>
            <a:ext cx="2139432" cy="523220"/>
          </a:xfrm>
          <a:prstGeom prst="rect">
            <a:avLst/>
          </a:prstGeom>
          <a:noFill/>
        </p:spPr>
        <p:txBody>
          <a:bodyPr wrap="none" rtlCol="0">
            <a:spAutoFit/>
          </a:bodyPr>
          <a:lstStyle/>
          <a:p>
            <a:r>
              <a:rPr lang="ja-JP" altLang="en-US" sz="1400" dirty="0" smtClean="0"/>
              <a:t>屈折率データは</a:t>
            </a:r>
            <a:r>
              <a:rPr lang="en-US" altLang="ja-JP" sz="1400" dirty="0" err="1" smtClean="0"/>
              <a:t>zemax</a:t>
            </a:r>
            <a:r>
              <a:rPr lang="ja-JP" altLang="en-US" sz="1400" dirty="0" smtClean="0"/>
              <a:t>より</a:t>
            </a:r>
            <a:endParaRPr lang="en-US" altLang="ja-JP" sz="1400" dirty="0" smtClean="0"/>
          </a:p>
          <a:p>
            <a:r>
              <a:rPr lang="en-US" altLang="ja-JP" sz="1400" dirty="0" smtClean="0"/>
              <a:t>T=-200</a:t>
            </a:r>
            <a:r>
              <a:rPr lang="ja-JP" altLang="en-US" sz="1400" dirty="0" smtClean="0"/>
              <a:t>℃、</a:t>
            </a:r>
            <a:r>
              <a:rPr lang="en-US" altLang="ja-JP" sz="1400" dirty="0" smtClean="0"/>
              <a:t>P=0atm</a:t>
            </a:r>
            <a:endParaRPr kumimoji="1" lang="ja-JP" altLang="en-US" sz="1400" dirty="0"/>
          </a:p>
        </p:txBody>
      </p:sp>
      <p:sp>
        <p:nvSpPr>
          <p:cNvPr id="8" name="テキスト ボックス 7"/>
          <p:cNvSpPr txBox="1"/>
          <p:nvPr/>
        </p:nvSpPr>
        <p:spPr>
          <a:xfrm>
            <a:off x="755576" y="5666334"/>
            <a:ext cx="7672293" cy="369332"/>
          </a:xfrm>
          <a:prstGeom prst="rect">
            <a:avLst/>
          </a:prstGeom>
          <a:noFill/>
        </p:spPr>
        <p:txBody>
          <a:bodyPr wrap="none" rtlCol="0">
            <a:spAutoFit/>
          </a:bodyPr>
          <a:lstStyle/>
          <a:p>
            <a:r>
              <a:rPr kumimoji="1" lang="ja-JP" altLang="en-US" dirty="0" smtClean="0"/>
              <a:t>よって</a:t>
            </a:r>
            <a:r>
              <a:rPr lang="en-US" altLang="ja-JP" dirty="0"/>
              <a:t>1</a:t>
            </a:r>
            <a:r>
              <a:rPr lang="ja-JP" altLang="en-US" dirty="0" smtClean="0"/>
              <a:t>枚目に</a:t>
            </a:r>
            <a:r>
              <a:rPr lang="en-US" altLang="ja-JP" dirty="0" err="1" smtClean="0"/>
              <a:t>LiF</a:t>
            </a:r>
            <a:r>
              <a:rPr lang="ja-JP" altLang="en-US" dirty="0" err="1" smtClean="0"/>
              <a:t>、</a:t>
            </a:r>
            <a:r>
              <a:rPr lang="en-US" altLang="ja-JP" dirty="0" smtClean="0"/>
              <a:t>2</a:t>
            </a:r>
            <a:r>
              <a:rPr lang="ja-JP" altLang="en-US" dirty="0" smtClean="0"/>
              <a:t>枚目に</a:t>
            </a:r>
            <a:r>
              <a:rPr lang="en-US" altLang="ja-JP" dirty="0" smtClean="0"/>
              <a:t>BaF</a:t>
            </a:r>
            <a:r>
              <a:rPr lang="en-US" altLang="ja-JP" baseline="-25000" dirty="0" smtClean="0"/>
              <a:t>2</a:t>
            </a:r>
            <a:r>
              <a:rPr lang="ja-JP" altLang="en-US" dirty="0" smtClean="0"/>
              <a:t>を用いれば近赤用の直視プリズムは製作可能</a:t>
            </a:r>
            <a:endParaRPr lang="en-US" altLang="ja-JP" dirty="0" smtClean="0"/>
          </a:p>
        </p:txBody>
      </p:sp>
    </p:spTree>
    <p:extLst>
      <p:ext uri="{BB962C8B-B14F-4D97-AF65-F5344CB8AC3E}">
        <p14:creationId xmlns:p14="http://schemas.microsoft.com/office/powerpoint/2010/main" val="3996243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smtClean="0"/>
              <a:t>GUNDAM450IR (8/8)</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5" name="正方形/長方形 4"/>
          <p:cNvSpPr/>
          <p:nvPr/>
        </p:nvSpPr>
        <p:spPr>
          <a:xfrm>
            <a:off x="899591" y="1484784"/>
            <a:ext cx="7528277" cy="1200329"/>
          </a:xfrm>
          <a:prstGeom prst="rect">
            <a:avLst/>
          </a:prstGeom>
        </p:spPr>
        <p:txBody>
          <a:bodyPr wrap="square">
            <a:spAutoFit/>
          </a:bodyPr>
          <a:lstStyle/>
          <a:p>
            <a:r>
              <a:rPr lang="ja-JP" altLang="en-US" dirty="0" smtClean="0"/>
              <a:t>望遠鏡のスペック（ </a:t>
            </a:r>
            <a:r>
              <a:rPr lang="en-US" altLang="ja-JP" dirty="0" smtClean="0"/>
              <a:t>f</a:t>
            </a:r>
            <a:r>
              <a:rPr lang="en-US" altLang="ja-JP" baseline="-25000" dirty="0" smtClean="0"/>
              <a:t>1</a:t>
            </a:r>
            <a:r>
              <a:rPr lang="en-US" altLang="ja-JP" dirty="0" smtClean="0"/>
              <a:t>=4,125mm, </a:t>
            </a:r>
            <a:r>
              <a:rPr lang="ja-JP" altLang="en-US" dirty="0" smtClean="0"/>
              <a:t> </a:t>
            </a:r>
            <a:r>
              <a:rPr lang="en-US" altLang="ja-JP" dirty="0" smtClean="0"/>
              <a:t>f</a:t>
            </a:r>
            <a:r>
              <a:rPr lang="en-US" altLang="ja-JP" baseline="-25000" dirty="0" smtClean="0"/>
              <a:t>2</a:t>
            </a:r>
            <a:r>
              <a:rPr lang="en-US" altLang="ja-JP" dirty="0" smtClean="0"/>
              <a:t>=200mm, f</a:t>
            </a:r>
            <a:r>
              <a:rPr lang="en-US" altLang="ja-JP" baseline="-25000" dirty="0" smtClean="0"/>
              <a:t>3</a:t>
            </a:r>
            <a:r>
              <a:rPr lang="en-US" altLang="ja-JP" dirty="0" smtClean="0"/>
              <a:t>=400mm</a:t>
            </a:r>
            <a:r>
              <a:rPr lang="ja-JP" altLang="en-US" dirty="0"/>
              <a:t> </a:t>
            </a:r>
            <a:r>
              <a:rPr lang="ja-JP" altLang="en-US" dirty="0" smtClean="0"/>
              <a:t>）、及び</a:t>
            </a:r>
            <a:r>
              <a:rPr lang="en-US" altLang="ja-JP" dirty="0" smtClean="0"/>
              <a:t>R=26.6</a:t>
            </a:r>
            <a:r>
              <a:rPr lang="ja-JP" altLang="en-US" dirty="0" smtClean="0"/>
              <a:t>を達成するために必要な</a:t>
            </a:r>
            <a:r>
              <a:rPr lang="en-US" altLang="ja-JP" dirty="0" smtClean="0"/>
              <a:t>α</a:t>
            </a:r>
            <a:r>
              <a:rPr lang="ja-JP" altLang="en-US" dirty="0" err="1" smtClean="0"/>
              <a:t>、</a:t>
            </a:r>
            <a:r>
              <a:rPr lang="en-US" altLang="ja-JP" dirty="0" smtClean="0"/>
              <a:t>β</a:t>
            </a:r>
            <a:r>
              <a:rPr lang="ja-JP" altLang="en-US" dirty="0" smtClean="0"/>
              <a:t>を計算すると・・・</a:t>
            </a:r>
            <a:endParaRPr lang="en-US" altLang="ja-JP" dirty="0"/>
          </a:p>
          <a:p>
            <a:r>
              <a:rPr lang="en-US" altLang="ja-JP" dirty="0"/>
              <a:t>	</a:t>
            </a:r>
            <a:r>
              <a:rPr lang="en-US" altLang="ja-JP" dirty="0" smtClean="0">
                <a:solidFill>
                  <a:srgbClr val="FF0000"/>
                </a:solidFill>
              </a:rPr>
              <a:t>α=12.94 </a:t>
            </a:r>
            <a:r>
              <a:rPr lang="en-US" altLang="ja-JP" dirty="0" err="1" smtClean="0">
                <a:solidFill>
                  <a:srgbClr val="FF0000"/>
                </a:solidFill>
              </a:rPr>
              <a:t>deg</a:t>
            </a:r>
            <a:endParaRPr lang="en-US" altLang="ja-JP" dirty="0" smtClean="0">
              <a:solidFill>
                <a:srgbClr val="FF0000"/>
              </a:solidFill>
            </a:endParaRPr>
          </a:p>
          <a:p>
            <a:r>
              <a:rPr lang="en-US" altLang="ja-JP" dirty="0" smtClean="0">
                <a:solidFill>
                  <a:srgbClr val="FF0000"/>
                </a:solidFill>
              </a:rPr>
              <a:t>	β=10.58 </a:t>
            </a:r>
            <a:r>
              <a:rPr lang="en-US" altLang="ja-JP" dirty="0" err="1" smtClean="0">
                <a:solidFill>
                  <a:srgbClr val="FF0000"/>
                </a:solidFill>
              </a:rPr>
              <a:t>deg</a:t>
            </a:r>
            <a:endParaRPr lang="en-US" altLang="ja-JP" dirty="0" smtClean="0">
              <a:solidFill>
                <a:srgbClr val="FF0000"/>
              </a:solidFill>
            </a:endParaRPr>
          </a:p>
        </p:txBody>
      </p:sp>
      <p:graphicFrame>
        <p:nvGraphicFramePr>
          <p:cNvPr id="10" name="グラフ 9"/>
          <p:cNvGraphicFramePr>
            <a:graphicFrameLocks/>
          </p:cNvGraphicFramePr>
          <p:nvPr>
            <p:extLst>
              <p:ext uri="{D42A27DB-BD31-4B8C-83A1-F6EECF244321}">
                <p14:modId xmlns:p14="http://schemas.microsoft.com/office/powerpoint/2010/main" val="192674343"/>
              </p:ext>
            </p:extLst>
          </p:nvPr>
        </p:nvGraphicFramePr>
        <p:xfrm>
          <a:off x="4572000" y="347227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p:cNvGraphicFramePr>
            <a:graphicFrameLocks/>
          </p:cNvGraphicFramePr>
          <p:nvPr>
            <p:extLst>
              <p:ext uri="{D42A27DB-BD31-4B8C-83A1-F6EECF244321}">
                <p14:modId xmlns:p14="http://schemas.microsoft.com/office/powerpoint/2010/main" val="3716935348"/>
              </p:ext>
            </p:extLst>
          </p:nvPr>
        </p:nvGraphicFramePr>
        <p:xfrm>
          <a:off x="0" y="3472277"/>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539552" y="2852936"/>
            <a:ext cx="2198038" cy="369332"/>
          </a:xfrm>
          <a:prstGeom prst="rect">
            <a:avLst/>
          </a:prstGeom>
          <a:noFill/>
          <a:ln>
            <a:solidFill>
              <a:schemeClr val="tx1"/>
            </a:solidFill>
          </a:ln>
        </p:spPr>
        <p:txBody>
          <a:bodyPr wrap="none" rtlCol="0">
            <a:spAutoFit/>
          </a:bodyPr>
          <a:lstStyle/>
          <a:p>
            <a:r>
              <a:rPr lang="ja-JP" altLang="en-US" dirty="0" smtClean="0"/>
              <a:t>厳密回を解いた結果</a:t>
            </a:r>
            <a:endParaRPr lang="en-US" altLang="ja-JP" dirty="0" smtClean="0"/>
          </a:p>
        </p:txBody>
      </p:sp>
      <p:sp>
        <p:nvSpPr>
          <p:cNvPr id="12" name="テキスト ボックス 11"/>
          <p:cNvSpPr txBox="1"/>
          <p:nvPr/>
        </p:nvSpPr>
        <p:spPr>
          <a:xfrm>
            <a:off x="782081" y="3221703"/>
            <a:ext cx="3397084" cy="338554"/>
          </a:xfrm>
          <a:prstGeom prst="rect">
            <a:avLst/>
          </a:prstGeom>
          <a:noFill/>
        </p:spPr>
        <p:txBody>
          <a:bodyPr wrap="none" rtlCol="0">
            <a:spAutoFit/>
          </a:bodyPr>
          <a:lstStyle/>
          <a:p>
            <a:r>
              <a:rPr kumimoji="1" lang="ja-JP" altLang="en-US" sz="1600" b="1" dirty="0" smtClean="0"/>
              <a:t>プリズム入射角に対するスペクトル長</a:t>
            </a:r>
            <a:endParaRPr kumimoji="1" lang="ja-JP" altLang="en-US" sz="1600" b="1" dirty="0"/>
          </a:p>
        </p:txBody>
      </p:sp>
      <p:sp>
        <p:nvSpPr>
          <p:cNvPr id="14" name="テキスト ボックス 13"/>
          <p:cNvSpPr txBox="1"/>
          <p:nvPr/>
        </p:nvSpPr>
        <p:spPr>
          <a:xfrm>
            <a:off x="4863616" y="3222514"/>
            <a:ext cx="4304383" cy="338554"/>
          </a:xfrm>
          <a:prstGeom prst="rect">
            <a:avLst/>
          </a:prstGeom>
          <a:noFill/>
        </p:spPr>
        <p:txBody>
          <a:bodyPr wrap="none" rtlCol="0">
            <a:spAutoFit/>
          </a:bodyPr>
          <a:lstStyle/>
          <a:p>
            <a:r>
              <a:rPr kumimoji="1" lang="ja-JP" altLang="en-US" sz="1600" b="1" dirty="0" smtClean="0"/>
              <a:t>プリズム入射角に対する検出器上での位置ズレ</a:t>
            </a:r>
            <a:endParaRPr kumimoji="1" lang="ja-JP" altLang="en-US" sz="1600" b="1" dirty="0"/>
          </a:p>
        </p:txBody>
      </p:sp>
      <p:sp>
        <p:nvSpPr>
          <p:cNvPr id="13" name="テキスト ボックス 12"/>
          <p:cNvSpPr txBox="1"/>
          <p:nvPr/>
        </p:nvSpPr>
        <p:spPr>
          <a:xfrm>
            <a:off x="3563888" y="2420888"/>
            <a:ext cx="2882520" cy="307777"/>
          </a:xfrm>
          <a:prstGeom prst="rect">
            <a:avLst/>
          </a:prstGeom>
          <a:noFill/>
        </p:spPr>
        <p:txBody>
          <a:bodyPr wrap="none" rtlCol="0">
            <a:spAutoFit/>
          </a:bodyPr>
          <a:lstStyle/>
          <a:p>
            <a:r>
              <a:rPr lang="ja-JP" altLang="en-US" sz="1400" dirty="0" smtClean="0"/>
              <a:t>（</a:t>
            </a:r>
            <a:r>
              <a:rPr lang="en-US" altLang="ja-JP" sz="1400" dirty="0" smtClean="0"/>
              <a:t>β</a:t>
            </a:r>
            <a:r>
              <a:rPr lang="ja-JP" altLang="en-US" sz="1400" dirty="0" smtClean="0"/>
              <a:t>の値は近軸解から若干修正した</a:t>
            </a:r>
            <a:r>
              <a:rPr lang="ja-JP" altLang="en-US" sz="1400" dirty="0"/>
              <a:t>）</a:t>
            </a:r>
            <a:endParaRPr kumimoji="1" lang="ja-JP" altLang="en-US" sz="1400" dirty="0"/>
          </a:p>
        </p:txBody>
      </p:sp>
      <p:sp>
        <p:nvSpPr>
          <p:cNvPr id="15" name="テキスト ボックス 14"/>
          <p:cNvSpPr txBox="1"/>
          <p:nvPr/>
        </p:nvSpPr>
        <p:spPr>
          <a:xfrm>
            <a:off x="629612" y="6228020"/>
            <a:ext cx="8068234" cy="369332"/>
          </a:xfrm>
          <a:prstGeom prst="rect">
            <a:avLst/>
          </a:prstGeom>
          <a:noFill/>
        </p:spPr>
        <p:txBody>
          <a:bodyPr wrap="none" rtlCol="0">
            <a:spAutoFit/>
          </a:bodyPr>
          <a:lstStyle/>
          <a:p>
            <a:r>
              <a:rPr kumimoji="1" lang="ja-JP" altLang="en-US" dirty="0" smtClean="0"/>
              <a:t>スペクトル長は</a:t>
            </a:r>
            <a:r>
              <a:rPr lang="en-US" altLang="ja-JP" dirty="0" smtClean="0"/>
              <a:t>1.6%</a:t>
            </a:r>
            <a:r>
              <a:rPr lang="ja-JP" altLang="en-US" dirty="0" smtClean="0"/>
              <a:t>変化し、正の歪曲収差が生じるが、そんなに問題は無いだろう</a:t>
            </a:r>
            <a:endParaRPr kumimoji="1" lang="ja-JP" altLang="en-US" dirty="0"/>
          </a:p>
        </p:txBody>
      </p:sp>
    </p:spTree>
    <p:extLst>
      <p:ext uri="{BB962C8B-B14F-4D97-AF65-F5344CB8AC3E}">
        <p14:creationId xmlns:p14="http://schemas.microsoft.com/office/powerpoint/2010/main" val="35734021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tarctica\GRB\gundam450.bmp"/>
          <p:cNvPicPr>
            <a:picLocks noChangeAspect="1" noChangeArrowheads="1"/>
          </p:cNvPicPr>
          <p:nvPr/>
        </p:nvPicPr>
        <p:blipFill>
          <a:blip r:embed="rId2" cstate="print"/>
          <a:srcRect t="3865" b="2087"/>
          <a:stretch>
            <a:fillRect/>
          </a:stretch>
        </p:blipFill>
        <p:spPr bwMode="auto">
          <a:xfrm>
            <a:off x="899592" y="1052736"/>
            <a:ext cx="7082256" cy="5328592"/>
          </a:xfrm>
          <a:prstGeom prst="rect">
            <a:avLst/>
          </a:prstGeom>
          <a:noFill/>
        </p:spPr>
      </p:pic>
      <p:sp>
        <p:nvSpPr>
          <p:cNvPr id="6" name="正方形/長方形 5"/>
          <p:cNvSpPr/>
          <p:nvPr/>
        </p:nvSpPr>
        <p:spPr>
          <a:xfrm>
            <a:off x="539552" y="260648"/>
            <a:ext cx="8064896" cy="707886"/>
          </a:xfrm>
          <a:prstGeom prst="rect">
            <a:avLst/>
          </a:prstGeom>
        </p:spPr>
        <p:txBody>
          <a:bodyPr wrap="square">
            <a:spAutoFit/>
          </a:bodyPr>
          <a:lstStyle/>
          <a:p>
            <a:r>
              <a:rPr lang="en-US" altLang="ja-JP" sz="4000" dirty="0" smtClean="0"/>
              <a:t>GUNDAM450IR</a:t>
            </a:r>
            <a:r>
              <a:rPr lang="ja-JP" altLang="en-US" sz="3200" dirty="0" smtClean="0"/>
              <a:t>：光学レイアウト</a:t>
            </a:r>
            <a:r>
              <a:rPr lang="en-US" altLang="ja-JP" sz="3200" dirty="0" smtClean="0"/>
              <a:t>(</a:t>
            </a:r>
            <a:r>
              <a:rPr lang="ja-JP" altLang="en-US" sz="3200" dirty="0" smtClean="0"/>
              <a:t>概念図</a:t>
            </a:r>
            <a:r>
              <a:rPr lang="en-US" altLang="ja-JP" sz="3200" dirty="0" smtClean="0"/>
              <a:t>)</a:t>
            </a:r>
            <a:endParaRPr lang="en-US" altLang="ja-JP" sz="3200" dirty="0"/>
          </a:p>
        </p:txBody>
      </p:sp>
      <p:sp>
        <p:nvSpPr>
          <p:cNvPr id="7" name="テキスト ボックス 6"/>
          <p:cNvSpPr txBox="1"/>
          <p:nvPr/>
        </p:nvSpPr>
        <p:spPr>
          <a:xfrm>
            <a:off x="576804" y="1036474"/>
            <a:ext cx="1906964" cy="1600438"/>
          </a:xfrm>
          <a:prstGeom prst="rect">
            <a:avLst/>
          </a:prstGeom>
          <a:solidFill>
            <a:schemeClr val="bg1"/>
          </a:solidFill>
          <a:ln>
            <a:solidFill>
              <a:schemeClr val="tx1"/>
            </a:solidFill>
          </a:ln>
        </p:spPr>
        <p:txBody>
          <a:bodyPr wrap="square" rtlCol="0">
            <a:spAutoFit/>
          </a:bodyPr>
          <a:lstStyle/>
          <a:p>
            <a:r>
              <a:rPr lang="en-US" altLang="ja-JP" sz="1400" dirty="0" smtClean="0"/>
              <a:t>φ450mm</a:t>
            </a:r>
          </a:p>
          <a:p>
            <a:r>
              <a:rPr lang="en-US" altLang="ja-JP" sz="1400" dirty="0" err="1" smtClean="0"/>
              <a:t>f</a:t>
            </a:r>
            <a:r>
              <a:rPr lang="en-US" altLang="ja-JP" sz="1400" baseline="-25000" dirty="0" err="1" smtClean="0"/>
              <a:t>eff</a:t>
            </a:r>
            <a:r>
              <a:rPr lang="en-US" altLang="ja-JP" sz="1400" baseline="-25000" dirty="0" smtClean="0"/>
              <a:t> </a:t>
            </a:r>
            <a:r>
              <a:rPr lang="en-US" altLang="ja-JP" sz="1400" dirty="0" smtClean="0"/>
              <a:t>= 8,250mm</a:t>
            </a:r>
          </a:p>
          <a:p>
            <a:r>
              <a:rPr lang="en-US" altLang="ja-JP" sz="1400" dirty="0" smtClean="0"/>
              <a:t>0.5 </a:t>
            </a:r>
            <a:r>
              <a:rPr lang="en-US" altLang="ja-JP" sz="1400" dirty="0" err="1" smtClean="0"/>
              <a:t>arcsec</a:t>
            </a:r>
            <a:r>
              <a:rPr lang="en-US" altLang="ja-JP" sz="1400" dirty="0" smtClean="0"/>
              <a:t>/pixel</a:t>
            </a:r>
          </a:p>
          <a:p>
            <a:r>
              <a:rPr lang="en-US" altLang="ja-JP" sz="1400" dirty="0" smtClean="0"/>
              <a:t>FOV =17’x17’</a:t>
            </a:r>
            <a:endParaRPr lang="en-US" altLang="ja-JP" sz="1400" dirty="0"/>
          </a:p>
          <a:p>
            <a:r>
              <a:rPr kumimoji="1" lang="ja-JP" altLang="en-US" sz="1400" dirty="0" smtClean="0"/>
              <a:t>望遠鏡 </a:t>
            </a:r>
            <a:r>
              <a:rPr kumimoji="1" lang="en-US" altLang="ja-JP" sz="1400" dirty="0" smtClean="0"/>
              <a:t>f</a:t>
            </a:r>
            <a:r>
              <a:rPr kumimoji="1" lang="en-US" altLang="ja-JP" sz="1400" baseline="-25000" dirty="0" smtClean="0"/>
              <a:t>1</a:t>
            </a:r>
            <a:r>
              <a:rPr kumimoji="1" lang="en-US" altLang="ja-JP" sz="1400" dirty="0" smtClean="0"/>
              <a:t>=4,125mm</a:t>
            </a:r>
          </a:p>
          <a:p>
            <a:r>
              <a:rPr kumimoji="1" lang="ja-JP" altLang="en-US" sz="1400" dirty="0" smtClean="0"/>
              <a:t>コリメーター </a:t>
            </a:r>
            <a:r>
              <a:rPr kumimoji="1" lang="en-US" altLang="ja-JP" sz="1400" dirty="0" smtClean="0"/>
              <a:t>f</a:t>
            </a:r>
            <a:r>
              <a:rPr kumimoji="1" lang="en-US" altLang="ja-JP" sz="1400" baseline="-25000" dirty="0" smtClean="0"/>
              <a:t>2</a:t>
            </a:r>
            <a:r>
              <a:rPr kumimoji="1" lang="en-US" altLang="ja-JP" sz="1400" dirty="0" smtClean="0"/>
              <a:t>=200mm</a:t>
            </a:r>
          </a:p>
          <a:p>
            <a:r>
              <a:rPr lang="ja-JP" altLang="en-US" sz="1400" dirty="0" smtClean="0"/>
              <a:t>カメラ </a:t>
            </a:r>
            <a:r>
              <a:rPr lang="en-US" altLang="ja-JP" sz="1400" dirty="0" smtClean="0"/>
              <a:t>f</a:t>
            </a:r>
            <a:r>
              <a:rPr lang="en-US" altLang="ja-JP" sz="1400" baseline="-25000" dirty="0" smtClean="0"/>
              <a:t>3</a:t>
            </a:r>
            <a:r>
              <a:rPr lang="en-US" altLang="ja-JP" sz="1400" dirty="0" smtClean="0"/>
              <a:t>=400mm</a:t>
            </a:r>
            <a:endParaRPr kumimoji="1" lang="ja-JP" altLang="en-US" sz="1400" dirty="0"/>
          </a:p>
        </p:txBody>
      </p:sp>
      <p:sp>
        <p:nvSpPr>
          <p:cNvPr id="8" name="円/楕円 7"/>
          <p:cNvSpPr/>
          <p:nvPr/>
        </p:nvSpPr>
        <p:spPr>
          <a:xfrm>
            <a:off x="5724128" y="2924944"/>
            <a:ext cx="504056" cy="50405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427984" y="2060848"/>
            <a:ext cx="1375698" cy="307777"/>
          </a:xfrm>
          <a:prstGeom prst="rect">
            <a:avLst/>
          </a:prstGeom>
          <a:solidFill>
            <a:schemeClr val="bg1"/>
          </a:solidFill>
          <a:ln>
            <a:solidFill>
              <a:srgbClr val="FF0000"/>
            </a:solidFill>
          </a:ln>
        </p:spPr>
        <p:txBody>
          <a:bodyPr wrap="none" rtlCol="0">
            <a:spAutoFit/>
          </a:bodyPr>
          <a:lstStyle/>
          <a:p>
            <a:r>
              <a:rPr lang="ja-JP" altLang="en-US" sz="1400" dirty="0"/>
              <a:t>コールドストップ</a:t>
            </a:r>
            <a:endParaRPr kumimoji="1" lang="ja-JP" altLang="en-US" sz="1400" dirty="0"/>
          </a:p>
        </p:txBody>
      </p:sp>
      <p:cxnSp>
        <p:nvCxnSpPr>
          <p:cNvPr id="14" name="直線コネクタ 13"/>
          <p:cNvCxnSpPr/>
          <p:nvPr/>
        </p:nvCxnSpPr>
        <p:spPr>
          <a:xfrm>
            <a:off x="5076056" y="3429000"/>
            <a:ext cx="0" cy="84754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5076056" y="4276546"/>
            <a:ext cx="2673953" cy="1"/>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5076056" y="2564904"/>
            <a:ext cx="2664296" cy="720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4932040" y="2780928"/>
            <a:ext cx="28803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7740352" y="2564904"/>
            <a:ext cx="9657" cy="171164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9" idx="2"/>
            <a:endCxn id="8" idx="1"/>
          </p:cNvCxnSpPr>
          <p:nvPr/>
        </p:nvCxnSpPr>
        <p:spPr>
          <a:xfrm>
            <a:off x="5115833" y="2368625"/>
            <a:ext cx="682112" cy="6301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084168" y="4325591"/>
            <a:ext cx="1345240" cy="307777"/>
          </a:xfrm>
          <a:prstGeom prst="rect">
            <a:avLst/>
          </a:prstGeom>
          <a:noFill/>
          <a:ln>
            <a:noFill/>
          </a:ln>
        </p:spPr>
        <p:txBody>
          <a:bodyPr wrap="none" rtlCol="0">
            <a:spAutoFit/>
          </a:bodyPr>
          <a:lstStyle/>
          <a:p>
            <a:r>
              <a:rPr lang="ja-JP" altLang="en-US" sz="1400" b="1" dirty="0">
                <a:solidFill>
                  <a:srgbClr val="0070C0"/>
                </a:solidFill>
              </a:rPr>
              <a:t>クライオスタット</a:t>
            </a:r>
            <a:endParaRPr kumimoji="1" lang="ja-JP" altLang="en-US" sz="1400" b="1" dirty="0">
              <a:solidFill>
                <a:srgbClr val="0070C0"/>
              </a:solidFill>
            </a:endParaRPr>
          </a:p>
        </p:txBody>
      </p:sp>
      <p:sp>
        <p:nvSpPr>
          <p:cNvPr id="28" name="テキスト ボックス 27"/>
          <p:cNvSpPr txBox="1"/>
          <p:nvPr/>
        </p:nvSpPr>
        <p:spPr>
          <a:xfrm>
            <a:off x="683568" y="3717032"/>
            <a:ext cx="3384376" cy="523220"/>
          </a:xfrm>
          <a:prstGeom prst="rect">
            <a:avLst/>
          </a:prstGeom>
          <a:solidFill>
            <a:schemeClr val="bg1"/>
          </a:solidFill>
          <a:ln>
            <a:solidFill>
              <a:schemeClr val="tx1"/>
            </a:solidFill>
          </a:ln>
        </p:spPr>
        <p:txBody>
          <a:bodyPr wrap="square" rtlCol="0">
            <a:spAutoFit/>
          </a:bodyPr>
          <a:lstStyle/>
          <a:p>
            <a:pPr algn="just"/>
            <a:r>
              <a:rPr lang="ja-JP" altLang="en-US" sz="1400" dirty="0" smtClean="0"/>
              <a:t>コールドストップによって検出器は副鏡しか見えない。入射する熱ノイズを大幅にカット</a:t>
            </a:r>
            <a:endParaRPr lang="en-US" altLang="ja-JP" sz="1400" dirty="0" smtClean="0"/>
          </a:p>
        </p:txBody>
      </p:sp>
      <p:sp>
        <p:nvSpPr>
          <p:cNvPr id="2" name="正方形/長方形 1"/>
          <p:cNvSpPr/>
          <p:nvPr/>
        </p:nvSpPr>
        <p:spPr>
          <a:xfrm>
            <a:off x="6362599" y="2853841"/>
            <a:ext cx="144016" cy="1110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227414" y="1906959"/>
            <a:ext cx="1601721" cy="307777"/>
          </a:xfrm>
          <a:prstGeom prst="rect">
            <a:avLst/>
          </a:prstGeom>
          <a:solidFill>
            <a:schemeClr val="bg1"/>
          </a:solidFill>
          <a:ln>
            <a:solidFill>
              <a:srgbClr val="0070C0"/>
            </a:solidFill>
          </a:ln>
        </p:spPr>
        <p:txBody>
          <a:bodyPr wrap="none" rtlCol="0">
            <a:spAutoFit/>
          </a:bodyPr>
          <a:lstStyle/>
          <a:p>
            <a:pPr algn="ctr"/>
            <a:r>
              <a:rPr kumimoji="1" lang="ja-JP" altLang="en-US" sz="1400" dirty="0" smtClean="0"/>
              <a:t>フィルターホイール</a:t>
            </a:r>
            <a:endParaRPr kumimoji="1" lang="ja-JP" altLang="en-US" sz="1400" dirty="0"/>
          </a:p>
        </p:txBody>
      </p:sp>
      <p:cxnSp>
        <p:nvCxnSpPr>
          <p:cNvPr id="26" name="直線矢印コネクタ 25"/>
          <p:cNvCxnSpPr>
            <a:stCxn id="24" idx="2"/>
          </p:cNvCxnSpPr>
          <p:nvPr/>
        </p:nvCxnSpPr>
        <p:spPr>
          <a:xfrm flipH="1">
            <a:off x="6506615" y="2214736"/>
            <a:ext cx="521660" cy="56619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759325" y="3718559"/>
            <a:ext cx="1701107" cy="307777"/>
          </a:xfrm>
          <a:prstGeom prst="rect">
            <a:avLst/>
          </a:prstGeom>
          <a:solidFill>
            <a:schemeClr val="bg1"/>
          </a:solidFill>
          <a:ln>
            <a:solidFill>
              <a:schemeClr val="tx1"/>
            </a:solidFill>
          </a:ln>
        </p:spPr>
        <p:txBody>
          <a:bodyPr wrap="none" rtlCol="0">
            <a:spAutoFit/>
          </a:bodyPr>
          <a:lstStyle/>
          <a:p>
            <a:r>
              <a:rPr kumimoji="1" lang="ja-JP" altLang="en-US" sz="1400" dirty="0" smtClean="0"/>
              <a:t>像側テレセントリック</a:t>
            </a:r>
            <a:endParaRPr kumimoji="1" lang="ja-JP" altLang="en-US" sz="1400" dirty="0"/>
          </a:p>
        </p:txBody>
      </p:sp>
      <p:cxnSp>
        <p:nvCxnSpPr>
          <p:cNvPr id="30" name="直線矢印コネクタ 29"/>
          <p:cNvCxnSpPr/>
          <p:nvPr/>
        </p:nvCxnSpPr>
        <p:spPr>
          <a:xfrm flipV="1">
            <a:off x="7236296" y="3429000"/>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 name="テキスト ボックス 2047"/>
          <p:cNvSpPr txBox="1"/>
          <p:nvPr/>
        </p:nvSpPr>
        <p:spPr>
          <a:xfrm>
            <a:off x="239229" y="5229200"/>
            <a:ext cx="8665541" cy="1477328"/>
          </a:xfrm>
          <a:prstGeom prst="rect">
            <a:avLst/>
          </a:prstGeom>
          <a:solidFill>
            <a:schemeClr val="bg1"/>
          </a:solidFill>
        </p:spPr>
        <p:txBody>
          <a:bodyPr wrap="square" rtlCol="0">
            <a:spAutoFit/>
          </a:bodyPr>
          <a:lstStyle/>
          <a:p>
            <a:pPr algn="just"/>
            <a:r>
              <a:rPr kumimoji="1" lang="ja-JP" altLang="en-US" dirty="0" smtClean="0"/>
              <a:t>瞳光学系、すなわち望遠鏡・コリメーター系でアフォーカル系を構成してクライオスタット内で絞り</a:t>
            </a:r>
            <a:r>
              <a:rPr lang="ja-JP" altLang="en-US" dirty="0" smtClean="0"/>
              <a:t>（この場合は副鏡）</a:t>
            </a:r>
            <a:r>
              <a:rPr kumimoji="1" lang="ja-JP" altLang="en-US" dirty="0" smtClean="0"/>
              <a:t>の共役点を作る。ここに冷却した絞り</a:t>
            </a:r>
            <a:r>
              <a:rPr lang="ja-JP" altLang="en-US" dirty="0" smtClean="0"/>
              <a:t>「コールドストップ」</a:t>
            </a:r>
            <a:r>
              <a:rPr kumimoji="1" lang="ja-JP" altLang="en-US" dirty="0" smtClean="0"/>
              <a:t>を置くことで副鏡以外からの光を遮断する。アフォーカル系なのでここに入れた直視プリズムによる結像星像の悪化</a:t>
            </a:r>
            <a:r>
              <a:rPr lang="ja-JP" altLang="en-US" dirty="0" smtClean="0"/>
              <a:t>はほ</a:t>
            </a:r>
            <a:r>
              <a:rPr lang="ja-JP" altLang="en-US" dirty="0"/>
              <a:t>とんど</a:t>
            </a:r>
            <a:r>
              <a:rPr kumimoji="1" lang="ja-JP" altLang="en-US" dirty="0" smtClean="0"/>
              <a:t>生じない。その後カメラ系で検出器に結像する。カメラ系は像側テレセントリックとすることで測定位置の誤差</a:t>
            </a:r>
            <a:r>
              <a:rPr lang="ja-JP" altLang="en-US" dirty="0" smtClean="0"/>
              <a:t>を最小化する。</a:t>
            </a:r>
            <a:endParaRPr kumimoji="1" lang="ja-JP" altLang="en-US" dirty="0"/>
          </a:p>
        </p:txBody>
      </p:sp>
    </p:spTree>
    <p:extLst>
      <p:ext uri="{BB962C8B-B14F-4D97-AF65-F5344CB8AC3E}">
        <p14:creationId xmlns:p14="http://schemas.microsoft.com/office/powerpoint/2010/main" val="1186698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699792" y="1599183"/>
            <a:ext cx="4392488" cy="369332"/>
          </a:xfrm>
          <a:prstGeom prst="rect">
            <a:avLst/>
          </a:prstGeom>
        </p:spPr>
        <p:txBody>
          <a:bodyPr wrap="square">
            <a:spAutoFit/>
          </a:bodyPr>
          <a:lstStyle/>
          <a:p>
            <a:r>
              <a:rPr lang="en-US" altLang="ja-JP" dirty="0" smtClean="0">
                <a:sym typeface="Wingdings" pitchFamily="2" charset="2"/>
              </a:rPr>
              <a:t> </a:t>
            </a:r>
            <a:r>
              <a:rPr lang="ja-JP" altLang="en-US" dirty="0" smtClean="0"/>
              <a:t>ノイズ強度と光学レイアウトに依存</a:t>
            </a:r>
            <a:endParaRPr lang="en-US" altLang="ja-JP" dirty="0" smtClean="0"/>
          </a:p>
        </p:txBody>
      </p:sp>
      <p:sp>
        <p:nvSpPr>
          <p:cNvPr id="11" name="正方形/長方形 10"/>
          <p:cNvSpPr/>
          <p:nvPr/>
        </p:nvSpPr>
        <p:spPr>
          <a:xfrm>
            <a:off x="1187624" y="1527175"/>
            <a:ext cx="1415772" cy="461665"/>
          </a:xfrm>
          <a:prstGeom prst="rect">
            <a:avLst/>
          </a:prstGeom>
        </p:spPr>
        <p:txBody>
          <a:bodyPr wrap="none">
            <a:spAutoFit/>
          </a:bodyPr>
          <a:lstStyle/>
          <a:p>
            <a:r>
              <a:rPr lang="ja-JP" altLang="en-US" sz="2400" dirty="0" smtClean="0"/>
              <a:t>検出限界</a:t>
            </a:r>
            <a:endParaRPr lang="ja-JP" altLang="en-US" sz="2400" dirty="0"/>
          </a:p>
        </p:txBody>
      </p:sp>
      <p:sp>
        <p:nvSpPr>
          <p:cNvPr id="16" name="テキスト ボックス 15"/>
          <p:cNvSpPr txBox="1"/>
          <p:nvPr/>
        </p:nvSpPr>
        <p:spPr>
          <a:xfrm>
            <a:off x="2151043" y="1988840"/>
            <a:ext cx="4249048" cy="1200329"/>
          </a:xfrm>
          <a:prstGeom prst="rect">
            <a:avLst/>
          </a:prstGeom>
          <a:noFill/>
        </p:spPr>
        <p:txBody>
          <a:bodyPr wrap="none" rtlCol="0">
            <a:spAutoFit/>
          </a:bodyPr>
          <a:lstStyle/>
          <a:p>
            <a:pPr>
              <a:buFont typeface="Arial" pitchFamily="34" charset="0"/>
              <a:buChar char="•"/>
            </a:pPr>
            <a:r>
              <a:rPr kumimoji="1" lang="en-US" altLang="ja-JP" dirty="0" smtClean="0"/>
              <a:t> </a:t>
            </a:r>
            <a:r>
              <a:rPr lang="ja-JP" altLang="en-US" dirty="0" smtClean="0"/>
              <a:t>コールドストップの有無</a:t>
            </a:r>
            <a:endParaRPr lang="en-US" altLang="ja-JP" dirty="0" smtClean="0"/>
          </a:p>
          <a:p>
            <a:pPr>
              <a:buFont typeface="Arial" pitchFamily="34" charset="0"/>
              <a:buChar char="•"/>
            </a:pPr>
            <a:r>
              <a:rPr lang="ja-JP" altLang="en-US" dirty="0" smtClean="0"/>
              <a:t> 各エレメントの</a:t>
            </a:r>
            <a:r>
              <a:rPr kumimoji="1" lang="ja-JP" altLang="en-US" dirty="0" smtClean="0"/>
              <a:t>検出器から見た立体角</a:t>
            </a:r>
            <a:endParaRPr kumimoji="1" lang="en-US" altLang="ja-JP" dirty="0" smtClean="0"/>
          </a:p>
          <a:p>
            <a:pPr>
              <a:buFont typeface="Arial" pitchFamily="34" charset="0"/>
              <a:buChar char="•"/>
            </a:pPr>
            <a:r>
              <a:rPr lang="en-US" altLang="ja-JP" dirty="0" smtClean="0"/>
              <a:t> 1</a:t>
            </a:r>
            <a:r>
              <a:rPr lang="ja-JP" altLang="en-US" dirty="0" smtClean="0"/>
              <a:t>ピクセルの見込む視野角</a:t>
            </a:r>
            <a:endParaRPr lang="en-US" altLang="ja-JP" dirty="0" smtClean="0"/>
          </a:p>
          <a:p>
            <a:pPr>
              <a:buFont typeface="Arial" pitchFamily="34" charset="0"/>
              <a:buChar char="•"/>
            </a:pPr>
            <a:r>
              <a:rPr lang="en-US" altLang="ja-JP" dirty="0" smtClean="0"/>
              <a:t> </a:t>
            </a:r>
            <a:r>
              <a:rPr lang="ja-JP" altLang="en-US" dirty="0" smtClean="0"/>
              <a:t>冷却温度                      　　　　　　　　    </a:t>
            </a:r>
            <a:r>
              <a:rPr lang="en-US" altLang="ja-JP" dirty="0" smtClean="0"/>
              <a:t>etc..</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3453416595"/>
              </p:ext>
            </p:extLst>
          </p:nvPr>
        </p:nvGraphicFramePr>
        <p:xfrm>
          <a:off x="899592" y="3356992"/>
          <a:ext cx="4320480" cy="3048000"/>
        </p:xfrm>
        <a:graphic>
          <a:graphicData uri="http://schemas.openxmlformats.org/drawingml/2006/table">
            <a:tbl>
              <a:tblPr bandRow="1">
                <a:tableStyleId>{5C22544A-7EE6-4342-B048-85BDC9FD1C3A}</a:tableStyleId>
              </a:tblPr>
              <a:tblGrid>
                <a:gridCol w="2880321"/>
                <a:gridCol w="1440159"/>
              </a:tblGrid>
              <a:tr h="261029">
                <a:tc>
                  <a:txBody>
                    <a:bodyPr/>
                    <a:lstStyle/>
                    <a:p>
                      <a:r>
                        <a:rPr kumimoji="1" lang="ja-JP" altLang="en-US" sz="1400" dirty="0" smtClean="0"/>
                        <a:t>開口直径</a:t>
                      </a:r>
                      <a:endParaRPr kumimoji="1" lang="ja-JP" altLang="en-US" sz="1400" dirty="0"/>
                    </a:p>
                  </a:txBody>
                  <a:tcPr/>
                </a:tc>
                <a:tc>
                  <a:txBody>
                    <a:bodyPr/>
                    <a:lstStyle/>
                    <a:p>
                      <a:r>
                        <a:rPr kumimoji="1" lang="en-US" altLang="ja-JP" sz="1400" dirty="0" smtClean="0"/>
                        <a:t>450mm</a:t>
                      </a:r>
                      <a:endParaRPr kumimoji="1" lang="ja-JP" altLang="en-US" sz="1400" dirty="0"/>
                    </a:p>
                  </a:txBody>
                  <a:tcPr/>
                </a:tc>
              </a:tr>
              <a:tr h="254496">
                <a:tc>
                  <a:txBody>
                    <a:bodyPr/>
                    <a:lstStyle/>
                    <a:p>
                      <a:r>
                        <a:rPr kumimoji="1" lang="ja-JP" altLang="en-US" sz="1400" dirty="0" smtClean="0"/>
                        <a:t>合成焦点距離</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8,250</a:t>
                      </a:r>
                      <a:r>
                        <a:rPr kumimoji="1" lang="en-US" altLang="ja-JP" sz="1400" baseline="0" dirty="0" smtClean="0"/>
                        <a:t>mm(F18.3)</a:t>
                      </a:r>
                      <a:endParaRPr kumimoji="1" lang="en-US" altLang="ja-JP" sz="1400" dirty="0" smtClean="0"/>
                    </a:p>
                  </a:txBody>
                  <a:tcPr/>
                </a:tc>
              </a:tr>
              <a:tr h="254496">
                <a:tc>
                  <a:txBody>
                    <a:bodyPr/>
                    <a:lstStyle/>
                    <a:p>
                      <a:r>
                        <a:rPr kumimoji="1" lang="ja-JP" altLang="en-US" sz="1400" dirty="0" smtClean="0"/>
                        <a:t>望遠鏡焦点距離</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4,125mm</a:t>
                      </a:r>
                    </a:p>
                  </a:txBody>
                  <a:tcPr/>
                </a:tc>
              </a:tr>
              <a:tr h="254496">
                <a:tc>
                  <a:txBody>
                    <a:bodyPr/>
                    <a:lstStyle/>
                    <a:p>
                      <a:r>
                        <a:rPr kumimoji="1" lang="ja-JP" altLang="en-US" sz="1400" dirty="0" smtClean="0"/>
                        <a:t>コリメーター焦点距離</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200mm</a:t>
                      </a:r>
                    </a:p>
                  </a:txBody>
                  <a:tcPr/>
                </a:tc>
              </a:tr>
              <a:tr h="254496">
                <a:tc>
                  <a:txBody>
                    <a:bodyPr/>
                    <a:lstStyle/>
                    <a:p>
                      <a:r>
                        <a:rPr kumimoji="1" lang="ja-JP" altLang="en-US" sz="1400" dirty="0" smtClean="0"/>
                        <a:t>カメラ焦点距離</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400mm</a:t>
                      </a:r>
                    </a:p>
                  </a:txBody>
                  <a:tcPr/>
                </a:tc>
              </a:tr>
              <a:tr h="261029">
                <a:tc>
                  <a:txBody>
                    <a:bodyPr/>
                    <a:lstStyle/>
                    <a:p>
                      <a:r>
                        <a:rPr kumimoji="1" lang="ja-JP" altLang="en-US" sz="1400" dirty="0" smtClean="0"/>
                        <a:t>ピクセルサイズ</a:t>
                      </a:r>
                      <a:endParaRPr kumimoji="1" lang="ja-JP" altLang="en-US" sz="1400" dirty="0"/>
                    </a:p>
                  </a:txBody>
                  <a:tcPr/>
                </a:tc>
                <a:tc>
                  <a:txBody>
                    <a:bodyPr/>
                    <a:lstStyle/>
                    <a:p>
                      <a:r>
                        <a:rPr kumimoji="1" lang="en-US" altLang="ja-JP" sz="1400" dirty="0" smtClean="0"/>
                        <a:t>20x20μm</a:t>
                      </a:r>
                      <a:endParaRPr kumimoji="1" lang="ja-JP" altLang="en-US" sz="1400" dirty="0"/>
                    </a:p>
                  </a:txBody>
                  <a:tcPr/>
                </a:tc>
              </a:tr>
              <a:tr h="261029">
                <a:tc>
                  <a:txBody>
                    <a:bodyPr/>
                    <a:lstStyle/>
                    <a:p>
                      <a:r>
                        <a:rPr kumimoji="1" lang="ja-JP" altLang="en-US" sz="1400" dirty="0" smtClean="0"/>
                        <a:t>ピクセルスケール</a:t>
                      </a:r>
                      <a:endParaRPr kumimoji="1" lang="ja-JP" altLang="en-US" sz="1400" dirty="0"/>
                    </a:p>
                  </a:txBody>
                  <a:tcPr/>
                </a:tc>
                <a:tc>
                  <a:txBody>
                    <a:bodyPr/>
                    <a:lstStyle/>
                    <a:p>
                      <a:r>
                        <a:rPr kumimoji="1" lang="en-US" altLang="ja-JP" sz="1400" dirty="0" smtClean="0"/>
                        <a:t>0.5’’/pixel</a:t>
                      </a:r>
                      <a:endParaRPr kumimoji="1" lang="ja-JP" altLang="en-US" sz="1400" dirty="0"/>
                    </a:p>
                  </a:txBody>
                  <a:tcPr/>
                </a:tc>
              </a:tr>
              <a:tr h="261029">
                <a:tc>
                  <a:txBody>
                    <a:bodyPr/>
                    <a:lstStyle/>
                    <a:p>
                      <a:r>
                        <a:rPr kumimoji="1" lang="ja-JP" altLang="en-US" sz="1400" dirty="0" smtClean="0">
                          <a:solidFill>
                            <a:srgbClr val="FF0000"/>
                          </a:solidFill>
                        </a:rPr>
                        <a:t>コールドストップ</a:t>
                      </a:r>
                      <a:endParaRPr kumimoji="1" lang="ja-JP" altLang="en-US" sz="1400" dirty="0">
                        <a:solidFill>
                          <a:srgbClr val="FF0000"/>
                        </a:solidFill>
                      </a:endParaRPr>
                    </a:p>
                  </a:txBody>
                  <a:tcPr/>
                </a:tc>
                <a:tc>
                  <a:txBody>
                    <a:bodyPr/>
                    <a:lstStyle/>
                    <a:p>
                      <a:r>
                        <a:rPr kumimoji="1" lang="ja-JP" altLang="en-US" sz="1400" dirty="0" smtClean="0">
                          <a:solidFill>
                            <a:srgbClr val="FF0000"/>
                          </a:solidFill>
                        </a:rPr>
                        <a:t>有</a:t>
                      </a:r>
                      <a:endParaRPr kumimoji="1" lang="ja-JP" altLang="en-US" sz="1400" dirty="0">
                        <a:solidFill>
                          <a:srgbClr val="FF0000"/>
                        </a:solidFill>
                      </a:endParaRPr>
                    </a:p>
                  </a:txBody>
                  <a:tcPr/>
                </a:tc>
              </a:tr>
              <a:tr h="261029">
                <a:tc>
                  <a:txBody>
                    <a:bodyPr/>
                    <a:lstStyle/>
                    <a:p>
                      <a:r>
                        <a:rPr kumimoji="1" lang="ja-JP" altLang="en-US" sz="1400" dirty="0" smtClean="0"/>
                        <a:t>冷却温度</a:t>
                      </a:r>
                      <a:r>
                        <a:rPr kumimoji="1" lang="en-US" altLang="ja-JP" sz="1400" dirty="0" smtClean="0"/>
                        <a:t>(</a:t>
                      </a:r>
                      <a:r>
                        <a:rPr kumimoji="1" lang="ja-JP" altLang="en-US" sz="1400" dirty="0" smtClean="0"/>
                        <a:t>クライオスタット</a:t>
                      </a:r>
                      <a:r>
                        <a:rPr kumimoji="1" lang="en-US" altLang="ja-JP" sz="1400" dirty="0" smtClean="0"/>
                        <a:t>/</a:t>
                      </a:r>
                      <a:r>
                        <a:rPr kumimoji="1" lang="ja-JP" altLang="en-US" sz="1400" dirty="0" smtClean="0"/>
                        <a:t>その他</a:t>
                      </a:r>
                      <a:r>
                        <a:rPr kumimoji="1" lang="en-US" altLang="ja-JP" sz="1400" dirty="0" smtClean="0"/>
                        <a:t>)</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150K/190K</a:t>
                      </a:r>
                      <a:r>
                        <a:rPr kumimoji="1" lang="ja-JP" altLang="en-US" sz="1400" baseline="30000" dirty="0" smtClean="0"/>
                        <a:t>（注</a:t>
                      </a:r>
                      <a:r>
                        <a:rPr kumimoji="1" lang="en-US" altLang="ja-JP" sz="1400" baseline="30000" dirty="0" smtClean="0"/>
                        <a:t>1</a:t>
                      </a:r>
                      <a:r>
                        <a:rPr kumimoji="1" lang="ja-JP" altLang="en-US" sz="1400" baseline="30000" dirty="0" smtClean="0"/>
                        <a:t>）</a:t>
                      </a:r>
                    </a:p>
                  </a:txBody>
                  <a:tcPr/>
                </a:tc>
              </a:tr>
              <a:tr h="261029">
                <a:tc>
                  <a:txBody>
                    <a:bodyPr/>
                    <a:lstStyle/>
                    <a:p>
                      <a:r>
                        <a:rPr kumimoji="1" lang="ja-JP" altLang="en-US" sz="1400" dirty="0" smtClean="0"/>
                        <a:t>視野</a:t>
                      </a:r>
                      <a:r>
                        <a:rPr kumimoji="1" lang="ja-JP" altLang="en-US" sz="1400" baseline="30000" dirty="0" smtClean="0"/>
                        <a:t>（注</a:t>
                      </a:r>
                      <a:r>
                        <a:rPr kumimoji="1" lang="en-US" altLang="ja-JP" sz="1400" baseline="30000" dirty="0" smtClean="0"/>
                        <a:t>2</a:t>
                      </a:r>
                      <a:r>
                        <a:rPr kumimoji="1" lang="ja-JP" altLang="en-US" sz="1400" baseline="30000" dirty="0" smtClean="0"/>
                        <a:t>）</a:t>
                      </a:r>
                      <a:endParaRPr kumimoji="1" lang="ja-JP" altLang="en-US" sz="1400" baseline="30000" dirty="0"/>
                    </a:p>
                  </a:txBody>
                  <a:tcPr/>
                </a:tc>
                <a:tc>
                  <a:txBody>
                    <a:bodyPr/>
                    <a:lstStyle/>
                    <a:p>
                      <a:r>
                        <a:rPr kumimoji="1" lang="en-US" altLang="ja-JP" sz="1400" dirty="0" smtClean="0"/>
                        <a:t>17’x17’</a:t>
                      </a:r>
                      <a:endParaRPr kumimoji="1" lang="ja-JP" altLang="en-US" sz="1400" dirty="0"/>
                    </a:p>
                  </a:txBody>
                  <a:tcPr/>
                </a:tc>
              </a:tr>
            </a:tbl>
          </a:graphicData>
        </a:graphic>
      </p:graphicFrame>
      <p:sp>
        <p:nvSpPr>
          <p:cNvPr id="18" name="正方形/長方形 17"/>
          <p:cNvSpPr/>
          <p:nvPr/>
        </p:nvSpPr>
        <p:spPr>
          <a:xfrm>
            <a:off x="5436096" y="4365104"/>
            <a:ext cx="3024336" cy="1815882"/>
          </a:xfrm>
          <a:prstGeom prst="rect">
            <a:avLst/>
          </a:prstGeom>
        </p:spPr>
        <p:txBody>
          <a:bodyPr wrap="square">
            <a:spAutoFit/>
          </a:bodyPr>
          <a:lstStyle/>
          <a:p>
            <a:pPr algn="just"/>
            <a:r>
              <a:rPr lang="en-US" altLang="ja-JP" sz="1400" dirty="0" smtClean="0"/>
              <a:t>(</a:t>
            </a:r>
            <a:r>
              <a:rPr lang="ja-JP" altLang="en-US" sz="1400" dirty="0" smtClean="0"/>
              <a:t>注</a:t>
            </a:r>
            <a:r>
              <a:rPr lang="en-US" altLang="ja-JP" sz="1400" dirty="0" smtClean="0"/>
              <a:t>1)</a:t>
            </a:r>
            <a:r>
              <a:rPr lang="ja-JP" altLang="en-US" sz="1400" dirty="0" smtClean="0"/>
              <a:t>冷却温度は検出限界の計算結果より許容される最大の温度とした。検出器はこれとは別に</a:t>
            </a:r>
            <a:r>
              <a:rPr lang="en-US" altLang="ja-JP" sz="1400" dirty="0" smtClean="0"/>
              <a:t>70K</a:t>
            </a:r>
            <a:r>
              <a:rPr lang="ja-JP" altLang="en-US" sz="1400" dirty="0" smtClean="0"/>
              <a:t>程度まで冷却する必要がある。</a:t>
            </a:r>
            <a:endParaRPr lang="en-US" altLang="ja-JP" sz="1400" dirty="0" smtClean="0"/>
          </a:p>
          <a:p>
            <a:pPr algn="just"/>
            <a:endParaRPr lang="en-US" altLang="ja-JP" sz="1400" dirty="0" smtClean="0"/>
          </a:p>
          <a:p>
            <a:pPr algn="just"/>
            <a:r>
              <a:rPr lang="en-US" altLang="ja-JP" sz="1400" dirty="0" smtClean="0"/>
              <a:t>(</a:t>
            </a:r>
            <a:r>
              <a:rPr lang="ja-JP" altLang="en-US" sz="1400" dirty="0" smtClean="0"/>
              <a:t>注</a:t>
            </a:r>
            <a:r>
              <a:rPr lang="en-US" altLang="ja-JP" sz="1400" dirty="0" smtClean="0"/>
              <a:t>2)</a:t>
            </a:r>
            <a:r>
              <a:rPr lang="ja-JP" altLang="en-US" sz="1400" dirty="0" smtClean="0"/>
              <a:t>光学系が理想的と仮定すると望遠鏡の視野は検出器のサイズ</a:t>
            </a:r>
            <a:r>
              <a:rPr lang="en-US" altLang="ja-JP" sz="1400" dirty="0" smtClean="0"/>
              <a:t>(</a:t>
            </a:r>
            <a:r>
              <a:rPr lang="ja-JP" altLang="en-US" sz="1400" dirty="0" smtClean="0"/>
              <a:t>画素数</a:t>
            </a:r>
            <a:r>
              <a:rPr lang="en-US" altLang="ja-JP" sz="1400" dirty="0" smtClean="0"/>
              <a:t>)</a:t>
            </a:r>
            <a:r>
              <a:rPr lang="ja-JP" altLang="en-US" sz="1400" dirty="0" smtClean="0"/>
              <a:t>にのみ依存。</a:t>
            </a:r>
            <a:endParaRPr lang="ja-JP" altLang="en-US" sz="1400" dirty="0"/>
          </a:p>
        </p:txBody>
      </p:sp>
      <p:sp>
        <p:nvSpPr>
          <p:cNvPr id="9" name="正方形/長方形 8"/>
          <p:cNvSpPr/>
          <p:nvPr/>
        </p:nvSpPr>
        <p:spPr>
          <a:xfrm>
            <a:off x="539552" y="260648"/>
            <a:ext cx="8604448" cy="984885"/>
          </a:xfrm>
          <a:prstGeom prst="rect">
            <a:avLst/>
          </a:prstGeom>
        </p:spPr>
        <p:txBody>
          <a:bodyPr wrap="square">
            <a:spAutoFit/>
          </a:bodyPr>
          <a:lstStyle/>
          <a:p>
            <a:r>
              <a:rPr lang="ja-JP" altLang="en-US" sz="4000" dirty="0"/>
              <a:t>検出限界</a:t>
            </a:r>
            <a:r>
              <a:rPr lang="ja-JP" altLang="en-US" sz="4000" dirty="0" smtClean="0"/>
              <a:t>の見積もり</a:t>
            </a:r>
            <a:r>
              <a:rPr lang="en-US" altLang="ja-JP" sz="4000" dirty="0" smtClean="0"/>
              <a:t>(</a:t>
            </a:r>
            <a:r>
              <a:rPr lang="ja-JP" altLang="en-US" sz="4000" dirty="0" smtClean="0"/>
              <a:t>仮定</a:t>
            </a:r>
            <a:r>
              <a:rPr lang="en-US" altLang="ja-JP" sz="4000" dirty="0" smtClean="0"/>
              <a:t>1/4)</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244505" y="2168841"/>
            <a:ext cx="7016488" cy="3693319"/>
          </a:xfrm>
          <a:prstGeom prst="rect">
            <a:avLst/>
          </a:prstGeom>
          <a:noFill/>
        </p:spPr>
        <p:txBody>
          <a:bodyPr wrap="square" rtlCol="0">
            <a:spAutoFit/>
          </a:bodyPr>
          <a:lstStyle/>
          <a:p>
            <a:pPr>
              <a:buFont typeface="Arial" pitchFamily="34" charset="0"/>
              <a:buChar char="•"/>
            </a:pPr>
            <a:r>
              <a:rPr lang="ja-JP" altLang="en-US" dirty="0"/>
              <a:t> </a:t>
            </a:r>
            <a:r>
              <a:rPr kumimoji="1" lang="ja-JP" altLang="en-US" dirty="0" smtClean="0"/>
              <a:t>各コンポーネントからの熱放射は</a:t>
            </a:r>
            <a:r>
              <a:rPr kumimoji="1" lang="en-US" altLang="ja-JP" dirty="0" smtClean="0">
                <a:solidFill>
                  <a:srgbClr val="FF0000"/>
                </a:solidFill>
              </a:rPr>
              <a:t>gray body</a:t>
            </a:r>
            <a:endParaRPr lang="en-US" altLang="ja-JP" dirty="0" smtClean="0">
              <a:solidFill>
                <a:srgbClr val="FF0000"/>
              </a:solidFill>
            </a:endParaRPr>
          </a:p>
          <a:p>
            <a:pPr>
              <a:buFont typeface="Arial" pitchFamily="34" charset="0"/>
              <a:buChar char="•"/>
            </a:pPr>
            <a:r>
              <a:rPr lang="ja-JP" altLang="en-US" dirty="0" smtClean="0"/>
              <a:t> 口径</a:t>
            </a:r>
            <a:r>
              <a:rPr lang="en-US" altLang="ja-JP" dirty="0">
                <a:solidFill>
                  <a:srgbClr val="FF0000"/>
                </a:solidFill>
              </a:rPr>
              <a:t>450m</a:t>
            </a:r>
            <a:r>
              <a:rPr lang="en-US" altLang="ja-JP" dirty="0" smtClean="0">
                <a:solidFill>
                  <a:srgbClr val="FF0000"/>
                </a:solidFill>
              </a:rPr>
              <a:t>m</a:t>
            </a:r>
            <a:r>
              <a:rPr lang="ja-JP" altLang="en-US" dirty="0" err="1"/>
              <a:t>、</a:t>
            </a:r>
            <a:r>
              <a:rPr lang="ja-JP" altLang="en-US" dirty="0" smtClean="0"/>
              <a:t>ピクセルスケール</a:t>
            </a:r>
            <a:r>
              <a:rPr lang="en-US" altLang="ja-JP" dirty="0" smtClean="0">
                <a:solidFill>
                  <a:srgbClr val="FF0000"/>
                </a:solidFill>
              </a:rPr>
              <a:t>0.5”/pixel</a:t>
            </a:r>
          </a:p>
          <a:p>
            <a:pPr>
              <a:buFont typeface="Arial" pitchFamily="34" charset="0"/>
              <a:buChar char="•"/>
            </a:pPr>
            <a:r>
              <a:rPr lang="ja-JP" altLang="en-US" dirty="0"/>
              <a:t> </a:t>
            </a:r>
            <a:r>
              <a:rPr lang="ja-JP" altLang="en-US" dirty="0" smtClean="0"/>
              <a:t>フィルターは</a:t>
            </a:r>
            <a:r>
              <a:rPr lang="en-US" altLang="ja-JP" dirty="0" smtClean="0">
                <a:solidFill>
                  <a:srgbClr val="FF0000"/>
                </a:solidFill>
              </a:rPr>
              <a:t>J</a:t>
            </a:r>
            <a:r>
              <a:rPr lang="en-US" altLang="ja-JP" dirty="0" smtClean="0"/>
              <a:t>, </a:t>
            </a:r>
            <a:r>
              <a:rPr lang="en-US" altLang="ja-JP" dirty="0" smtClean="0">
                <a:solidFill>
                  <a:srgbClr val="FF0000"/>
                </a:solidFill>
              </a:rPr>
              <a:t>H</a:t>
            </a:r>
            <a:r>
              <a:rPr lang="en-US" altLang="ja-JP" dirty="0" smtClean="0"/>
              <a:t>, </a:t>
            </a:r>
            <a:r>
              <a:rPr lang="en-US" altLang="ja-JP" dirty="0" smtClean="0">
                <a:solidFill>
                  <a:srgbClr val="FF0000"/>
                </a:solidFill>
              </a:rPr>
              <a:t>Ks</a:t>
            </a:r>
            <a:r>
              <a:rPr lang="en-US" altLang="ja-JP" dirty="0" smtClean="0"/>
              <a:t>, </a:t>
            </a:r>
            <a:r>
              <a:rPr lang="ja-JP" altLang="en-US" dirty="0" smtClean="0"/>
              <a:t>及び </a:t>
            </a:r>
            <a:r>
              <a:rPr lang="en-US" altLang="ja-JP" dirty="0" smtClean="0">
                <a:solidFill>
                  <a:srgbClr val="FF0000"/>
                </a:solidFill>
              </a:rPr>
              <a:t>0.85-2.5μm(white)</a:t>
            </a:r>
            <a:r>
              <a:rPr lang="en-US" altLang="ja-JP" dirty="0" smtClean="0"/>
              <a:t>, </a:t>
            </a:r>
            <a:r>
              <a:rPr lang="en-US" altLang="ja-JP" dirty="0" smtClean="0">
                <a:solidFill>
                  <a:srgbClr val="FF0000"/>
                </a:solidFill>
              </a:rPr>
              <a:t>Prism(R=26.6)</a:t>
            </a:r>
          </a:p>
          <a:p>
            <a:pPr>
              <a:buFont typeface="Arial" pitchFamily="34" charset="0"/>
              <a:buChar char="•"/>
            </a:pPr>
            <a:r>
              <a:rPr lang="ja-JP" altLang="en-US" dirty="0" smtClean="0"/>
              <a:t> 望遠鏡、検出器の効率は波長依存せずそれぞれ</a:t>
            </a:r>
            <a:r>
              <a:rPr lang="en-US" altLang="ja-JP" dirty="0" smtClean="0">
                <a:solidFill>
                  <a:srgbClr val="FF0000"/>
                </a:solidFill>
              </a:rPr>
              <a:t>60%</a:t>
            </a:r>
            <a:r>
              <a:rPr lang="ja-JP" altLang="en-US" dirty="0" err="1" smtClean="0"/>
              <a:t>、</a:t>
            </a:r>
            <a:r>
              <a:rPr lang="en-US" altLang="ja-JP" dirty="0" smtClean="0">
                <a:solidFill>
                  <a:srgbClr val="FF0000"/>
                </a:solidFill>
              </a:rPr>
              <a:t>80%</a:t>
            </a:r>
            <a:endParaRPr lang="en-US" altLang="ja-JP" dirty="0">
              <a:solidFill>
                <a:srgbClr val="FF0000"/>
              </a:solidFill>
            </a:endParaRPr>
          </a:p>
          <a:p>
            <a:pPr>
              <a:buFont typeface="Arial" pitchFamily="34" charset="0"/>
              <a:buChar char="•"/>
            </a:pPr>
            <a:r>
              <a:rPr lang="ja-JP" altLang="en-US" dirty="0" smtClean="0"/>
              <a:t> </a:t>
            </a:r>
            <a:r>
              <a:rPr lang="ja-JP" altLang="en-US" dirty="0" smtClean="0">
                <a:solidFill>
                  <a:srgbClr val="FF0000"/>
                </a:solidFill>
              </a:rPr>
              <a:t>撮像は全エネルギーの</a:t>
            </a:r>
            <a:r>
              <a:rPr lang="en-US" altLang="ja-JP" dirty="0" smtClean="0">
                <a:solidFill>
                  <a:srgbClr val="FF0000"/>
                </a:solidFill>
              </a:rPr>
              <a:t>90%</a:t>
            </a:r>
            <a:r>
              <a:rPr lang="ja-JP" altLang="en-US" dirty="0" smtClean="0">
                <a:solidFill>
                  <a:srgbClr val="FF0000"/>
                </a:solidFill>
              </a:rPr>
              <a:t>が</a:t>
            </a:r>
            <a:r>
              <a:rPr lang="en-US" altLang="ja-JP" dirty="0" smtClean="0">
                <a:solidFill>
                  <a:srgbClr val="FF0000"/>
                </a:solidFill>
              </a:rPr>
              <a:t>9pixel</a:t>
            </a:r>
            <a:r>
              <a:rPr lang="ja-JP" altLang="en-US" dirty="0" smtClean="0">
                <a:solidFill>
                  <a:srgbClr val="FF0000"/>
                </a:solidFill>
              </a:rPr>
              <a:t>に写ると仮定</a:t>
            </a:r>
            <a:endParaRPr lang="en-US" altLang="ja-JP" dirty="0" smtClean="0">
              <a:solidFill>
                <a:srgbClr val="FF0000"/>
              </a:solidFill>
            </a:endParaRPr>
          </a:p>
          <a:p>
            <a:pPr>
              <a:buFont typeface="Arial" pitchFamily="34" charset="0"/>
              <a:buChar char="•"/>
            </a:pPr>
            <a:r>
              <a:rPr lang="ja-JP" altLang="en-US" dirty="0" smtClean="0"/>
              <a:t> </a:t>
            </a:r>
            <a:r>
              <a:rPr lang="ja-JP" altLang="en-US" dirty="0" smtClean="0">
                <a:solidFill>
                  <a:srgbClr val="FF0000"/>
                </a:solidFill>
              </a:rPr>
              <a:t>分光</a:t>
            </a:r>
            <a:r>
              <a:rPr lang="ja-JP" altLang="en-US" dirty="0">
                <a:solidFill>
                  <a:srgbClr val="FF0000"/>
                </a:solidFill>
              </a:rPr>
              <a:t>は</a:t>
            </a:r>
            <a:r>
              <a:rPr lang="ja-JP" altLang="en-US" dirty="0" smtClean="0">
                <a:solidFill>
                  <a:srgbClr val="FF0000"/>
                </a:solidFill>
              </a:rPr>
              <a:t>測光範囲</a:t>
            </a:r>
            <a:r>
              <a:rPr lang="ja-JP" altLang="en-US" dirty="0">
                <a:solidFill>
                  <a:srgbClr val="FF0000"/>
                </a:solidFill>
              </a:rPr>
              <a:t>を直径</a:t>
            </a:r>
            <a:r>
              <a:rPr lang="en-US" altLang="ja-JP" dirty="0">
                <a:solidFill>
                  <a:srgbClr val="FF0000"/>
                </a:solidFill>
              </a:rPr>
              <a:t>FWHM</a:t>
            </a:r>
            <a:r>
              <a:rPr lang="ja-JP" altLang="en-US" dirty="0">
                <a:solidFill>
                  <a:srgbClr val="FF0000"/>
                </a:solidFill>
              </a:rPr>
              <a:t>と</a:t>
            </a:r>
            <a:r>
              <a:rPr lang="ja-JP" altLang="en-US" dirty="0" smtClean="0">
                <a:solidFill>
                  <a:srgbClr val="FF0000"/>
                </a:solidFill>
              </a:rPr>
              <a:t>してその中に全エネルギーの</a:t>
            </a:r>
            <a:r>
              <a:rPr lang="en-US" altLang="ja-JP" dirty="0" smtClean="0">
                <a:solidFill>
                  <a:srgbClr val="FF0000"/>
                </a:solidFill>
              </a:rPr>
              <a:t>73%</a:t>
            </a:r>
            <a:r>
              <a:rPr lang="ja-JP" altLang="en-US" dirty="0" smtClean="0">
                <a:solidFill>
                  <a:srgbClr val="FF0000"/>
                </a:solidFill>
              </a:rPr>
              <a:t>が落ちると仮定</a:t>
            </a:r>
            <a:r>
              <a:rPr lang="ja-JP" altLang="en-US" dirty="0"/>
              <a:t>（</a:t>
            </a:r>
            <a:r>
              <a:rPr lang="ja-JP" altLang="en-US" dirty="0" smtClean="0"/>
              <a:t>波長によって</a:t>
            </a:r>
            <a:r>
              <a:rPr lang="en-US" altLang="ja-JP" dirty="0" err="1" smtClean="0"/>
              <a:t>Δλ</a:t>
            </a:r>
            <a:r>
              <a:rPr lang="ja-JP" altLang="en-US" dirty="0" smtClean="0"/>
              <a:t>も変わる</a:t>
            </a:r>
            <a:r>
              <a:rPr lang="ja-JP" altLang="en-US" dirty="0"/>
              <a:t>）</a:t>
            </a:r>
            <a:endParaRPr lang="en-US" altLang="ja-JP" dirty="0" smtClean="0"/>
          </a:p>
          <a:p>
            <a:pPr>
              <a:buFont typeface="Arial" pitchFamily="34" charset="0"/>
              <a:buChar char="•"/>
            </a:pPr>
            <a:r>
              <a:rPr lang="ja-JP" altLang="en-US" dirty="0" smtClean="0"/>
              <a:t>スパイダー</a:t>
            </a:r>
            <a:r>
              <a:rPr lang="ja-JP" altLang="en-US" dirty="0"/>
              <a:t>の面積は副鏡面積の</a:t>
            </a:r>
            <a:r>
              <a:rPr lang="en-US" altLang="ja-JP" dirty="0"/>
              <a:t>1%</a:t>
            </a:r>
          </a:p>
          <a:p>
            <a:pPr>
              <a:buFont typeface="Arial" pitchFamily="34" charset="0"/>
              <a:buChar char="•"/>
            </a:pPr>
            <a:r>
              <a:rPr lang="ja-JP" altLang="en-US" dirty="0"/>
              <a:t> </a:t>
            </a:r>
            <a:r>
              <a:rPr lang="ja-JP" altLang="en-US" dirty="0" smtClean="0"/>
              <a:t>ゴースト</a:t>
            </a:r>
            <a:r>
              <a:rPr lang="ja-JP" altLang="en-US" dirty="0"/>
              <a:t>、</a:t>
            </a:r>
            <a:r>
              <a:rPr lang="ja-JP" altLang="en-US" dirty="0" smtClean="0"/>
              <a:t>フレアは</a:t>
            </a:r>
            <a:r>
              <a:rPr lang="ja-JP" altLang="en-US" dirty="0"/>
              <a:t>考慮しない</a:t>
            </a:r>
            <a:endParaRPr lang="en-US" altLang="ja-JP" dirty="0"/>
          </a:p>
          <a:p>
            <a:pPr>
              <a:buFont typeface="Arial" pitchFamily="34" charset="0"/>
              <a:buChar char="•"/>
            </a:pPr>
            <a:r>
              <a:rPr lang="ja-JP" altLang="en-US" dirty="0" smtClean="0"/>
              <a:t> 検出限界は</a:t>
            </a:r>
            <a:r>
              <a:rPr lang="en-US" altLang="ja-JP" dirty="0" smtClean="0">
                <a:solidFill>
                  <a:srgbClr val="FF0000"/>
                </a:solidFill>
              </a:rPr>
              <a:t>5σ</a:t>
            </a:r>
          </a:p>
          <a:p>
            <a:pPr>
              <a:buFont typeface="Arial" pitchFamily="34" charset="0"/>
              <a:buChar char="•"/>
            </a:pPr>
            <a:r>
              <a:rPr lang="en-US" altLang="ja-JP" dirty="0"/>
              <a:t> </a:t>
            </a:r>
            <a:r>
              <a:rPr lang="ja-JP" altLang="en-US" dirty="0" smtClean="0"/>
              <a:t>ダークノイズ </a:t>
            </a:r>
            <a:r>
              <a:rPr lang="en-US" altLang="ja-JP" dirty="0" smtClean="0">
                <a:solidFill>
                  <a:srgbClr val="FF0000"/>
                </a:solidFill>
              </a:rPr>
              <a:t>1e</a:t>
            </a:r>
            <a:r>
              <a:rPr lang="en-US" altLang="ja-JP" baseline="30000" dirty="0" smtClean="0">
                <a:solidFill>
                  <a:srgbClr val="FF0000"/>
                </a:solidFill>
              </a:rPr>
              <a:t>-</a:t>
            </a:r>
            <a:r>
              <a:rPr lang="en-US" altLang="ja-JP" dirty="0" smtClean="0">
                <a:solidFill>
                  <a:srgbClr val="FF0000"/>
                </a:solidFill>
              </a:rPr>
              <a:t>/sec </a:t>
            </a:r>
            <a:r>
              <a:rPr lang="ja-JP" altLang="en-US" dirty="0" err="1" smtClean="0"/>
              <a:t>、</a:t>
            </a:r>
            <a:r>
              <a:rPr lang="ja-JP" altLang="en-US" dirty="0" smtClean="0"/>
              <a:t>読み出しノイズ</a:t>
            </a:r>
            <a:r>
              <a:rPr lang="en-US" altLang="ja-JP" dirty="0" smtClean="0">
                <a:solidFill>
                  <a:srgbClr val="FF0000"/>
                </a:solidFill>
              </a:rPr>
              <a:t>20e</a:t>
            </a:r>
            <a:r>
              <a:rPr lang="en-US" altLang="ja-JP" baseline="30000" dirty="0" smtClean="0">
                <a:solidFill>
                  <a:srgbClr val="FF0000"/>
                </a:solidFill>
              </a:rPr>
              <a:t>-</a:t>
            </a:r>
            <a:endParaRPr lang="en-US" altLang="ja-JP" dirty="0" smtClean="0"/>
          </a:p>
          <a:p>
            <a:pPr>
              <a:buFont typeface="Arial" pitchFamily="34" charset="0"/>
              <a:buChar char="•"/>
            </a:pPr>
            <a:r>
              <a:rPr lang="ja-JP" altLang="en-US" dirty="0" smtClean="0"/>
              <a:t> </a:t>
            </a:r>
            <a:r>
              <a:rPr lang="ja-JP" altLang="en-US" dirty="0"/>
              <a:t>（</a:t>
            </a:r>
            <a:r>
              <a:rPr lang="ja-JP" altLang="en-US" dirty="0" smtClean="0"/>
              <a:t>飽和電子数 </a:t>
            </a:r>
            <a:r>
              <a:rPr lang="en-US" altLang="ja-JP" dirty="0" smtClean="0">
                <a:solidFill>
                  <a:srgbClr val="FF0000"/>
                </a:solidFill>
              </a:rPr>
              <a:t>100,000e</a:t>
            </a:r>
            <a:r>
              <a:rPr lang="en-US" altLang="ja-JP" baseline="30000" dirty="0" smtClean="0">
                <a:solidFill>
                  <a:srgbClr val="FF0000"/>
                </a:solidFill>
              </a:rPr>
              <a:t>-</a:t>
            </a:r>
            <a:r>
              <a:rPr lang="ja-JP" altLang="en-US" dirty="0"/>
              <a:t>）</a:t>
            </a:r>
            <a:endParaRPr lang="en-US" altLang="ja-JP" dirty="0"/>
          </a:p>
          <a:p>
            <a:pPr>
              <a:buFont typeface="Arial" pitchFamily="34" charset="0"/>
              <a:buChar char="•"/>
            </a:pPr>
            <a:r>
              <a:rPr lang="en-US" altLang="ja-JP" dirty="0" smtClean="0"/>
              <a:t> </a:t>
            </a:r>
            <a:r>
              <a:rPr lang="ja-JP" altLang="en-US" dirty="0" smtClean="0"/>
              <a:t>（読み出し時間</a:t>
            </a:r>
            <a:r>
              <a:rPr lang="en-US" altLang="ja-JP" dirty="0" smtClean="0">
                <a:solidFill>
                  <a:srgbClr val="FF0000"/>
                </a:solidFill>
              </a:rPr>
              <a:t>20sec</a:t>
            </a:r>
            <a:r>
              <a:rPr lang="ja-JP" altLang="en-US" dirty="0"/>
              <a:t>）</a:t>
            </a:r>
            <a:endParaRPr lang="en-US" altLang="ja-JP" dirty="0" smtClean="0"/>
          </a:p>
        </p:txBody>
      </p:sp>
      <p:sp>
        <p:nvSpPr>
          <p:cNvPr id="15" name="正方形/長方形 14"/>
          <p:cNvSpPr/>
          <p:nvPr/>
        </p:nvSpPr>
        <p:spPr>
          <a:xfrm>
            <a:off x="539552" y="260648"/>
            <a:ext cx="8604448" cy="984885"/>
          </a:xfrm>
          <a:prstGeom prst="rect">
            <a:avLst/>
          </a:prstGeom>
        </p:spPr>
        <p:txBody>
          <a:bodyPr wrap="square">
            <a:spAutoFit/>
          </a:bodyPr>
          <a:lstStyle/>
          <a:p>
            <a:r>
              <a:rPr lang="ja-JP" altLang="en-US" sz="4000" dirty="0"/>
              <a:t>検出限界</a:t>
            </a:r>
            <a:r>
              <a:rPr lang="ja-JP" altLang="en-US" sz="4000" dirty="0" smtClean="0"/>
              <a:t>の見積もり</a:t>
            </a:r>
            <a:r>
              <a:rPr lang="en-US" altLang="ja-JP" sz="4000" dirty="0" smtClean="0"/>
              <a:t>(</a:t>
            </a:r>
            <a:r>
              <a:rPr lang="ja-JP" altLang="en-US" sz="4000" dirty="0" smtClean="0"/>
              <a:t>仮定</a:t>
            </a:r>
            <a:r>
              <a:rPr lang="en-US" altLang="ja-JP" sz="4000" dirty="0" smtClean="0"/>
              <a:t>2/4)</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2" name="テキスト ボックス 1"/>
          <p:cNvSpPr txBox="1"/>
          <p:nvPr/>
        </p:nvSpPr>
        <p:spPr>
          <a:xfrm>
            <a:off x="1274980" y="1556792"/>
            <a:ext cx="2291012" cy="461665"/>
          </a:xfrm>
          <a:prstGeom prst="rect">
            <a:avLst/>
          </a:prstGeom>
          <a:noFill/>
        </p:spPr>
        <p:txBody>
          <a:bodyPr wrap="none" rtlCol="0">
            <a:spAutoFit/>
          </a:bodyPr>
          <a:lstStyle/>
          <a:p>
            <a:r>
              <a:rPr lang="ja-JP" altLang="en-US" sz="2400" dirty="0" smtClean="0"/>
              <a:t>各種仮定（続き）</a:t>
            </a:r>
            <a:endParaRPr kumimoji="1" lang="ja-JP"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1475492"/>
            <a:ext cx="9144000" cy="369332"/>
          </a:xfrm>
          <a:prstGeom prst="rect">
            <a:avLst/>
          </a:prstGeom>
          <a:noFill/>
        </p:spPr>
        <p:txBody>
          <a:bodyPr wrap="square" rtlCol="0">
            <a:spAutoFit/>
          </a:bodyPr>
          <a:lstStyle/>
          <a:p>
            <a:pPr algn="ctr"/>
            <a:r>
              <a:rPr lang="ja-JP" altLang="en-US" dirty="0" smtClean="0"/>
              <a:t>各コンポーネントの温度・放射率・立体角</a:t>
            </a:r>
            <a:endParaRPr lang="en-US" altLang="ja-JP" dirty="0" smtClean="0"/>
          </a:p>
        </p:txBody>
      </p:sp>
      <p:graphicFrame>
        <p:nvGraphicFramePr>
          <p:cNvPr id="8" name="表 7"/>
          <p:cNvGraphicFramePr>
            <a:graphicFrameLocks noGrp="1"/>
          </p:cNvGraphicFramePr>
          <p:nvPr>
            <p:extLst>
              <p:ext uri="{D42A27DB-BD31-4B8C-83A1-F6EECF244321}">
                <p14:modId xmlns:p14="http://schemas.microsoft.com/office/powerpoint/2010/main" val="2501616501"/>
              </p:ext>
            </p:extLst>
          </p:nvPr>
        </p:nvGraphicFramePr>
        <p:xfrm>
          <a:off x="1187624" y="1816224"/>
          <a:ext cx="6696744" cy="1828800"/>
        </p:xfrm>
        <a:graphic>
          <a:graphicData uri="http://schemas.openxmlformats.org/drawingml/2006/table">
            <a:tbl>
              <a:tblPr firstRow="1" bandRow="1">
                <a:tableStyleId>{5C22544A-7EE6-4342-B048-85BDC9FD1C3A}</a:tableStyleId>
              </a:tblPr>
              <a:tblGrid>
                <a:gridCol w="2396730"/>
                <a:gridCol w="1268856"/>
                <a:gridCol w="1339348"/>
                <a:gridCol w="1691810"/>
              </a:tblGrid>
              <a:tr h="360040">
                <a:tc>
                  <a:txBody>
                    <a:bodyPr/>
                    <a:lstStyle/>
                    <a:p>
                      <a:r>
                        <a:rPr kumimoji="1" lang="ja-JP" altLang="en-US" dirty="0" smtClean="0"/>
                        <a:t>名称</a:t>
                      </a:r>
                      <a:endParaRPr kumimoji="1" lang="ja-JP" altLang="en-US" dirty="0"/>
                    </a:p>
                  </a:txBody>
                  <a:tcPr/>
                </a:tc>
                <a:tc>
                  <a:txBody>
                    <a:bodyPr/>
                    <a:lstStyle/>
                    <a:p>
                      <a:pPr algn="ctr"/>
                      <a:r>
                        <a:rPr kumimoji="1" lang="ja-JP" altLang="en-US" dirty="0" smtClean="0"/>
                        <a:t>温度</a:t>
                      </a:r>
                      <a:r>
                        <a:rPr kumimoji="1" lang="en-US" altLang="ja-JP" dirty="0" smtClean="0"/>
                        <a:t>(K)</a:t>
                      </a:r>
                      <a:endParaRPr kumimoji="1" lang="ja-JP" altLang="en-US" dirty="0"/>
                    </a:p>
                  </a:txBody>
                  <a:tcPr/>
                </a:tc>
                <a:tc>
                  <a:txBody>
                    <a:bodyPr/>
                    <a:lstStyle/>
                    <a:p>
                      <a:pPr algn="ctr"/>
                      <a:r>
                        <a:rPr kumimoji="1" lang="ja-JP" altLang="en-US" dirty="0" smtClean="0"/>
                        <a:t>放射率</a:t>
                      </a:r>
                      <a:r>
                        <a:rPr kumimoji="1" lang="en-US" altLang="ja-JP" dirty="0" smtClean="0"/>
                        <a:t>(%)</a:t>
                      </a:r>
                      <a:endParaRPr kumimoji="1" lang="ja-JP" altLang="en-US" dirty="0"/>
                    </a:p>
                  </a:txBody>
                  <a:tcPr/>
                </a:tc>
                <a:tc>
                  <a:txBody>
                    <a:bodyPr/>
                    <a:lstStyle/>
                    <a:p>
                      <a:pPr algn="ctr"/>
                      <a:r>
                        <a:rPr kumimoji="1" lang="ja-JP" altLang="en-US" dirty="0" smtClean="0"/>
                        <a:t>立体角</a:t>
                      </a:r>
                      <a:r>
                        <a:rPr kumimoji="1" lang="en-US" altLang="ja-JP" dirty="0" smtClean="0"/>
                        <a:t>(</a:t>
                      </a:r>
                      <a:r>
                        <a:rPr kumimoji="1" lang="en-US" altLang="ja-JP" dirty="0" err="1" smtClean="0"/>
                        <a:t>str</a:t>
                      </a:r>
                      <a:r>
                        <a:rPr kumimoji="1" lang="en-US" altLang="ja-JP" dirty="0" smtClean="0"/>
                        <a:t>)</a:t>
                      </a:r>
                    </a:p>
                  </a:txBody>
                  <a:tcPr/>
                </a:tc>
              </a:tr>
              <a:tr h="360040">
                <a:tc>
                  <a:txBody>
                    <a:bodyPr/>
                    <a:lstStyle/>
                    <a:p>
                      <a:r>
                        <a:rPr kumimoji="1" lang="ja-JP" altLang="en-US" dirty="0" smtClean="0"/>
                        <a:t>クライオスタット内部</a:t>
                      </a:r>
                      <a:endParaRPr kumimoji="1" lang="ja-JP" altLang="en-US" dirty="0"/>
                    </a:p>
                  </a:txBody>
                  <a:tcPr/>
                </a:tc>
                <a:tc>
                  <a:txBody>
                    <a:bodyPr/>
                    <a:lstStyle/>
                    <a:p>
                      <a:pPr algn="ctr"/>
                      <a:r>
                        <a:rPr kumimoji="1" lang="en-US" altLang="ja-JP" dirty="0" smtClean="0"/>
                        <a:t>140</a:t>
                      </a:r>
                      <a:endParaRPr kumimoji="1" lang="ja-JP" altLang="en-US" dirty="0"/>
                    </a:p>
                  </a:txBody>
                  <a:tcPr/>
                </a:tc>
                <a:tc>
                  <a:txBody>
                    <a:bodyPr/>
                    <a:lstStyle/>
                    <a:p>
                      <a:pPr algn="ctr"/>
                      <a:r>
                        <a:rPr kumimoji="1" lang="en-US" altLang="ja-JP" dirty="0" smtClean="0"/>
                        <a:t>10</a:t>
                      </a:r>
                    </a:p>
                  </a:txBody>
                  <a:tcPr/>
                </a:tc>
                <a:tc>
                  <a:txBody>
                    <a:bodyPr/>
                    <a:lstStyle/>
                    <a:p>
                      <a:pPr algn="ctr"/>
                      <a:r>
                        <a:rPr kumimoji="1" lang="en-US" altLang="ja-JP" dirty="0" smtClean="0"/>
                        <a:t>6.28</a:t>
                      </a:r>
                      <a:endParaRPr kumimoji="1" lang="ja-JP" altLang="en-US" dirty="0"/>
                    </a:p>
                  </a:txBody>
                  <a:tcPr/>
                </a:tc>
              </a:tr>
              <a:tr h="360040">
                <a:tc>
                  <a:txBody>
                    <a:bodyPr/>
                    <a:lstStyle/>
                    <a:p>
                      <a:r>
                        <a:rPr kumimoji="1" lang="ja-JP" altLang="en-US" dirty="0" smtClean="0"/>
                        <a:t>副鏡</a:t>
                      </a:r>
                      <a:endParaRPr kumimoji="1" lang="ja-JP" altLang="en-US" dirty="0"/>
                    </a:p>
                  </a:txBody>
                  <a:tcPr/>
                </a:tc>
                <a:tc>
                  <a:txBody>
                    <a:bodyPr/>
                    <a:lstStyle/>
                    <a:p>
                      <a:pPr algn="ctr"/>
                      <a:r>
                        <a:rPr kumimoji="1" lang="en-US" altLang="ja-JP" dirty="0" smtClean="0"/>
                        <a:t>170</a:t>
                      </a:r>
                      <a:endParaRPr kumimoji="1" lang="ja-JP" altLang="en-US" dirty="0"/>
                    </a:p>
                  </a:txBody>
                  <a:tcPr/>
                </a:tc>
                <a:tc>
                  <a:txBody>
                    <a:bodyPr/>
                    <a:lstStyle/>
                    <a:p>
                      <a:pPr algn="ctr"/>
                      <a:r>
                        <a:rPr kumimoji="1" lang="en-US" altLang="ja-JP" dirty="0" smtClean="0"/>
                        <a:t>5</a:t>
                      </a:r>
                      <a:endParaRPr kumimoji="1" lang="ja-JP" altLang="en-US" dirty="0"/>
                    </a:p>
                  </a:txBody>
                  <a:tcPr/>
                </a:tc>
                <a:tc>
                  <a:txBody>
                    <a:bodyPr/>
                    <a:lstStyle/>
                    <a:p>
                      <a:pPr algn="ctr"/>
                      <a:r>
                        <a:rPr kumimoji="1" lang="en-US" altLang="ja-JP" dirty="0" smtClean="0"/>
                        <a:t>3.85E-03</a:t>
                      </a:r>
                      <a:endParaRPr kumimoji="1" lang="ja-JP" altLang="en-US" dirty="0"/>
                    </a:p>
                  </a:txBody>
                  <a:tcPr/>
                </a:tc>
              </a:tr>
              <a:tr h="360040">
                <a:tc>
                  <a:txBody>
                    <a:bodyPr/>
                    <a:lstStyle/>
                    <a:p>
                      <a:r>
                        <a:rPr kumimoji="1" lang="ja-JP" altLang="en-US" dirty="0" smtClean="0"/>
                        <a:t>スパイダー</a:t>
                      </a:r>
                      <a:endParaRPr kumimoji="1" lang="ja-JP" altLang="en-US" dirty="0"/>
                    </a:p>
                  </a:txBody>
                  <a:tcPr/>
                </a:tc>
                <a:tc>
                  <a:txBody>
                    <a:bodyPr/>
                    <a:lstStyle/>
                    <a:p>
                      <a:pPr algn="ctr"/>
                      <a:r>
                        <a:rPr kumimoji="1" lang="en-US" altLang="ja-JP" dirty="0" smtClean="0"/>
                        <a:t>170</a:t>
                      </a:r>
                      <a:endParaRPr kumimoji="1" lang="ja-JP" altLang="en-US" dirty="0"/>
                    </a:p>
                  </a:txBody>
                  <a:tcPr/>
                </a:tc>
                <a:tc>
                  <a:txBody>
                    <a:bodyPr/>
                    <a:lstStyle/>
                    <a:p>
                      <a:pPr algn="ctr"/>
                      <a:r>
                        <a:rPr kumimoji="1" lang="en-US" altLang="ja-JP" dirty="0" smtClean="0"/>
                        <a:t>90</a:t>
                      </a:r>
                      <a:endParaRPr kumimoji="1" lang="ja-JP" altLang="en-US" dirty="0"/>
                    </a:p>
                  </a:txBody>
                  <a:tcPr/>
                </a:tc>
                <a:tc>
                  <a:txBody>
                    <a:bodyPr/>
                    <a:lstStyle/>
                    <a:p>
                      <a:pPr algn="ctr"/>
                      <a:r>
                        <a:rPr kumimoji="1" lang="en-US" altLang="ja-JP" dirty="0" smtClean="0"/>
                        <a:t>3.85E-05</a:t>
                      </a:r>
                      <a:endParaRPr kumimoji="1" lang="ja-JP" altLang="en-US" dirty="0"/>
                    </a:p>
                  </a:txBody>
                  <a:tcPr/>
                </a:tc>
              </a:tr>
              <a:tr h="360040">
                <a:tc>
                  <a:txBody>
                    <a:bodyPr/>
                    <a:lstStyle/>
                    <a:p>
                      <a:r>
                        <a:rPr kumimoji="1" lang="ja-JP" altLang="en-US" dirty="0" smtClean="0"/>
                        <a:t>主鏡</a:t>
                      </a:r>
                      <a:endParaRPr kumimoji="1" lang="ja-JP" altLang="en-US" dirty="0"/>
                    </a:p>
                  </a:txBody>
                  <a:tcPr/>
                </a:tc>
                <a:tc>
                  <a:txBody>
                    <a:bodyPr/>
                    <a:lstStyle/>
                    <a:p>
                      <a:pPr algn="ctr"/>
                      <a:r>
                        <a:rPr kumimoji="1" lang="en-US" altLang="ja-JP" dirty="0" smtClean="0"/>
                        <a:t>170</a:t>
                      </a:r>
                      <a:endParaRPr kumimoji="1" lang="ja-JP" altLang="en-US" dirty="0"/>
                    </a:p>
                  </a:txBody>
                  <a:tcPr/>
                </a:tc>
                <a:tc>
                  <a:txBody>
                    <a:bodyPr/>
                    <a:lstStyle/>
                    <a:p>
                      <a:pPr algn="ctr"/>
                      <a:r>
                        <a:rPr kumimoji="1" lang="en-US" altLang="ja-JP" dirty="0" smtClean="0"/>
                        <a:t>5</a:t>
                      </a:r>
                      <a:endParaRPr kumimoji="1" lang="ja-JP" altLang="en-US" dirty="0"/>
                    </a:p>
                  </a:txBody>
                  <a:tcPr/>
                </a:tc>
                <a:tc>
                  <a:txBody>
                    <a:bodyPr/>
                    <a:lstStyle/>
                    <a:p>
                      <a:pPr algn="ctr"/>
                      <a:r>
                        <a:rPr kumimoji="1" lang="en-US" altLang="ja-JP" dirty="0" smtClean="0"/>
                        <a:t>0.121</a:t>
                      </a:r>
                      <a:endParaRPr kumimoji="1" lang="ja-JP" altLang="en-US" dirty="0"/>
                    </a:p>
                  </a:txBody>
                  <a:tcPr/>
                </a:tc>
              </a:tr>
            </a:tbl>
          </a:graphicData>
        </a:graphic>
      </p:graphicFrame>
      <p:sp>
        <p:nvSpPr>
          <p:cNvPr id="9" name="テキスト ボックス 8"/>
          <p:cNvSpPr txBox="1"/>
          <p:nvPr/>
        </p:nvSpPr>
        <p:spPr>
          <a:xfrm>
            <a:off x="0" y="3861048"/>
            <a:ext cx="9144000" cy="369332"/>
          </a:xfrm>
          <a:prstGeom prst="rect">
            <a:avLst/>
          </a:prstGeom>
          <a:noFill/>
        </p:spPr>
        <p:txBody>
          <a:bodyPr wrap="square" rtlCol="0">
            <a:spAutoFit/>
          </a:bodyPr>
          <a:lstStyle/>
          <a:p>
            <a:pPr algn="ctr"/>
            <a:r>
              <a:rPr lang="ja-JP" altLang="en-US" dirty="0" smtClean="0"/>
              <a:t>背景光の温度・放射率</a:t>
            </a:r>
            <a:endParaRPr lang="en-US" altLang="ja-JP" dirty="0" smtClean="0"/>
          </a:p>
        </p:txBody>
      </p:sp>
      <p:graphicFrame>
        <p:nvGraphicFramePr>
          <p:cNvPr id="11" name="表 10"/>
          <p:cNvGraphicFramePr>
            <a:graphicFrameLocks noGrp="1"/>
          </p:cNvGraphicFramePr>
          <p:nvPr>
            <p:extLst>
              <p:ext uri="{D42A27DB-BD31-4B8C-83A1-F6EECF244321}">
                <p14:modId xmlns:p14="http://schemas.microsoft.com/office/powerpoint/2010/main" val="3424104672"/>
              </p:ext>
            </p:extLst>
          </p:nvPr>
        </p:nvGraphicFramePr>
        <p:xfrm>
          <a:off x="2051720" y="4221088"/>
          <a:ext cx="4968553" cy="1828800"/>
        </p:xfrm>
        <a:graphic>
          <a:graphicData uri="http://schemas.openxmlformats.org/drawingml/2006/table">
            <a:tbl>
              <a:tblPr firstRow="1" bandRow="1">
                <a:tableStyleId>{21E4AEA4-8DFA-4A89-87EB-49C32662AFE0}</a:tableStyleId>
              </a:tblPr>
              <a:tblGrid>
                <a:gridCol w="2379307"/>
                <a:gridCol w="1259633"/>
                <a:gridCol w="1329613"/>
              </a:tblGrid>
              <a:tr h="316835">
                <a:tc>
                  <a:txBody>
                    <a:bodyPr/>
                    <a:lstStyle/>
                    <a:p>
                      <a:r>
                        <a:rPr kumimoji="1" lang="ja-JP" altLang="en-US" dirty="0" smtClean="0"/>
                        <a:t>名称</a:t>
                      </a:r>
                      <a:endParaRPr kumimoji="1" lang="ja-JP" altLang="en-US" dirty="0"/>
                    </a:p>
                  </a:txBody>
                  <a:tcPr/>
                </a:tc>
                <a:tc>
                  <a:txBody>
                    <a:bodyPr/>
                    <a:lstStyle/>
                    <a:p>
                      <a:pPr algn="ctr"/>
                      <a:r>
                        <a:rPr kumimoji="1" lang="ja-JP" altLang="en-US" dirty="0" smtClean="0"/>
                        <a:t>温度</a:t>
                      </a:r>
                      <a:r>
                        <a:rPr kumimoji="1" lang="en-US" altLang="ja-JP" dirty="0" smtClean="0"/>
                        <a:t>(K)</a:t>
                      </a:r>
                      <a:endParaRPr kumimoji="1" lang="ja-JP" altLang="en-US" dirty="0"/>
                    </a:p>
                  </a:txBody>
                  <a:tcPr/>
                </a:tc>
                <a:tc>
                  <a:txBody>
                    <a:bodyPr/>
                    <a:lstStyle/>
                    <a:p>
                      <a:pPr algn="ctr"/>
                      <a:r>
                        <a:rPr kumimoji="1" lang="ja-JP" altLang="en-US" dirty="0" smtClean="0"/>
                        <a:t>放射率</a:t>
                      </a:r>
                      <a:r>
                        <a:rPr kumimoji="1" lang="en-US" altLang="ja-JP" dirty="0" smtClean="0"/>
                        <a:t>(%)</a:t>
                      </a:r>
                      <a:endParaRPr kumimoji="1" lang="ja-JP" altLang="en-US" dirty="0"/>
                    </a:p>
                  </a:txBody>
                  <a:tcPr/>
                </a:tc>
              </a:tr>
              <a:tr h="316835">
                <a:tc>
                  <a:txBody>
                    <a:bodyPr/>
                    <a:lstStyle/>
                    <a:p>
                      <a:r>
                        <a:rPr kumimoji="1" lang="ja-JP" altLang="en-US" dirty="0" smtClean="0"/>
                        <a:t>黄道光</a:t>
                      </a:r>
                      <a:r>
                        <a:rPr kumimoji="1" lang="en-US" altLang="ja-JP" dirty="0" smtClean="0"/>
                        <a:t>(</a:t>
                      </a:r>
                      <a:r>
                        <a:rPr kumimoji="1" lang="ja-JP" altLang="en-US" dirty="0" smtClean="0"/>
                        <a:t>散乱</a:t>
                      </a:r>
                      <a:r>
                        <a:rPr kumimoji="1" lang="en-US" altLang="ja-JP" dirty="0" smtClean="0"/>
                        <a:t>)</a:t>
                      </a:r>
                      <a:endParaRPr kumimoji="1" lang="ja-JP" altLang="en-US" dirty="0"/>
                    </a:p>
                  </a:txBody>
                  <a:tcPr/>
                </a:tc>
                <a:tc>
                  <a:txBody>
                    <a:bodyPr/>
                    <a:lstStyle/>
                    <a:p>
                      <a:pPr algn="ctr"/>
                      <a:r>
                        <a:rPr kumimoji="1" lang="en-US" altLang="ja-JP" dirty="0" smtClean="0"/>
                        <a:t>275</a:t>
                      </a:r>
                      <a:endParaRPr kumimoji="1" lang="ja-JP" altLang="en-US" dirty="0"/>
                    </a:p>
                  </a:txBody>
                  <a:tcPr/>
                </a:tc>
                <a:tc>
                  <a:txBody>
                    <a:bodyPr/>
                    <a:lstStyle/>
                    <a:p>
                      <a:pPr algn="ctr"/>
                      <a:r>
                        <a:rPr kumimoji="1" lang="en-US" altLang="ja-JP" dirty="0" smtClean="0"/>
                        <a:t>7.1E-08</a:t>
                      </a:r>
                    </a:p>
                  </a:txBody>
                  <a:tcPr/>
                </a:tc>
              </a:tr>
              <a:tr h="316835">
                <a:tc>
                  <a:txBody>
                    <a:bodyPr/>
                    <a:lstStyle/>
                    <a:p>
                      <a:r>
                        <a:rPr kumimoji="1" lang="ja-JP" altLang="en-US" dirty="0" smtClean="0"/>
                        <a:t>黄道光</a:t>
                      </a:r>
                      <a:r>
                        <a:rPr kumimoji="1" lang="en-US" altLang="ja-JP" dirty="0" smtClean="0"/>
                        <a:t>(</a:t>
                      </a:r>
                      <a:r>
                        <a:rPr kumimoji="1" lang="ja-JP" altLang="en-US" dirty="0" smtClean="0"/>
                        <a:t>熱放射</a:t>
                      </a:r>
                      <a:r>
                        <a:rPr kumimoji="1" lang="en-US" altLang="ja-JP" dirty="0" smtClean="0"/>
                        <a:t>)</a:t>
                      </a:r>
                      <a:endParaRPr kumimoji="1" lang="ja-JP" altLang="en-US" dirty="0"/>
                    </a:p>
                  </a:txBody>
                  <a:tcPr/>
                </a:tc>
                <a:tc>
                  <a:txBody>
                    <a:bodyPr/>
                    <a:lstStyle/>
                    <a:p>
                      <a:pPr algn="ctr"/>
                      <a:r>
                        <a:rPr kumimoji="1" lang="en-US" altLang="ja-JP" dirty="0" smtClean="0"/>
                        <a:t>5800</a:t>
                      </a:r>
                      <a:endParaRPr kumimoji="1" lang="ja-JP" altLang="en-US" dirty="0"/>
                    </a:p>
                  </a:txBody>
                  <a:tcPr/>
                </a:tc>
                <a:tc>
                  <a:txBody>
                    <a:bodyPr/>
                    <a:lstStyle/>
                    <a:p>
                      <a:pPr algn="ctr"/>
                      <a:r>
                        <a:rPr kumimoji="1" lang="en-US" altLang="ja-JP" dirty="0" smtClean="0"/>
                        <a:t>3E-14</a:t>
                      </a:r>
                      <a:endParaRPr kumimoji="1" lang="ja-JP" altLang="en-US" dirty="0"/>
                    </a:p>
                  </a:txBody>
                  <a:tcPr/>
                </a:tc>
              </a:tr>
              <a:tr h="316835">
                <a:tc>
                  <a:txBody>
                    <a:bodyPr/>
                    <a:lstStyle/>
                    <a:p>
                      <a:r>
                        <a:rPr kumimoji="1" lang="ja-JP" altLang="en-US" dirty="0" smtClean="0"/>
                        <a:t>銀河面</a:t>
                      </a:r>
                      <a:r>
                        <a:rPr kumimoji="1" lang="en-US" altLang="ja-JP" dirty="0" smtClean="0"/>
                        <a:t>(</a:t>
                      </a:r>
                      <a:r>
                        <a:rPr kumimoji="1" lang="ja-JP" altLang="en-US" dirty="0" smtClean="0"/>
                        <a:t>熱放射</a:t>
                      </a:r>
                      <a:r>
                        <a:rPr kumimoji="1" lang="en-US" altLang="ja-JP" dirty="0" smtClean="0"/>
                        <a:t>)</a:t>
                      </a:r>
                      <a:endParaRPr kumimoji="1" lang="ja-JP" altLang="en-US" dirty="0"/>
                    </a:p>
                  </a:txBody>
                  <a:tcPr/>
                </a:tc>
                <a:tc>
                  <a:txBody>
                    <a:bodyPr/>
                    <a:lstStyle/>
                    <a:p>
                      <a:pPr algn="ctr"/>
                      <a:r>
                        <a:rPr kumimoji="1" lang="en-US" altLang="ja-JP" dirty="0" smtClean="0"/>
                        <a:t>17</a:t>
                      </a:r>
                      <a:endParaRPr kumimoji="1" lang="ja-JP" altLang="en-US" dirty="0"/>
                    </a:p>
                  </a:txBody>
                  <a:tcPr/>
                </a:tc>
                <a:tc>
                  <a:txBody>
                    <a:bodyPr/>
                    <a:lstStyle/>
                    <a:p>
                      <a:pPr algn="ctr"/>
                      <a:r>
                        <a:rPr kumimoji="1" lang="en-US" altLang="ja-JP" dirty="0" smtClean="0"/>
                        <a:t>0.1</a:t>
                      </a:r>
                      <a:endParaRPr kumimoji="1" lang="ja-JP" altLang="en-US" dirty="0"/>
                    </a:p>
                  </a:txBody>
                  <a:tcPr/>
                </a:tc>
              </a:tr>
              <a:tr h="316835">
                <a:tc>
                  <a:txBody>
                    <a:bodyPr/>
                    <a:lstStyle/>
                    <a:p>
                      <a:r>
                        <a:rPr kumimoji="1" lang="en-US" altLang="ja-JP" dirty="0" smtClean="0"/>
                        <a:t>CMB</a:t>
                      </a:r>
                      <a:endParaRPr kumimoji="1" lang="ja-JP" altLang="en-US" dirty="0"/>
                    </a:p>
                  </a:txBody>
                  <a:tcPr/>
                </a:tc>
                <a:tc>
                  <a:txBody>
                    <a:bodyPr/>
                    <a:lstStyle/>
                    <a:p>
                      <a:pPr algn="ctr"/>
                      <a:r>
                        <a:rPr kumimoji="1" lang="en-US" altLang="ja-JP" dirty="0" smtClean="0"/>
                        <a:t>2.73</a:t>
                      </a:r>
                      <a:endParaRPr kumimoji="1" lang="ja-JP" altLang="en-US" dirty="0"/>
                    </a:p>
                  </a:txBody>
                  <a:tcPr/>
                </a:tc>
                <a:tc>
                  <a:txBody>
                    <a:bodyPr/>
                    <a:lstStyle/>
                    <a:p>
                      <a:pPr algn="ctr"/>
                      <a:r>
                        <a:rPr kumimoji="1" lang="en-US" altLang="ja-JP" dirty="0" smtClean="0"/>
                        <a:t>100</a:t>
                      </a:r>
                      <a:endParaRPr kumimoji="1" lang="ja-JP" altLang="en-US" dirty="0"/>
                    </a:p>
                  </a:txBody>
                  <a:tcPr/>
                </a:tc>
              </a:tr>
            </a:tbl>
          </a:graphicData>
        </a:graphic>
      </p:graphicFrame>
      <p:sp>
        <p:nvSpPr>
          <p:cNvPr id="12" name="テキスト ボックス 11"/>
          <p:cNvSpPr txBox="1"/>
          <p:nvPr/>
        </p:nvSpPr>
        <p:spPr>
          <a:xfrm>
            <a:off x="7092280" y="5589240"/>
            <a:ext cx="1641283" cy="307777"/>
          </a:xfrm>
          <a:prstGeom prst="rect">
            <a:avLst/>
          </a:prstGeom>
          <a:noFill/>
        </p:spPr>
        <p:txBody>
          <a:bodyPr wrap="none" rtlCol="0">
            <a:spAutoFit/>
          </a:bodyPr>
          <a:lstStyle/>
          <a:p>
            <a:r>
              <a:rPr lang="en-US" altLang="ja-JP" sz="1400" dirty="0" smtClean="0"/>
              <a:t>A.T. Tokunaga(1993)</a:t>
            </a:r>
          </a:p>
        </p:txBody>
      </p:sp>
      <p:sp>
        <p:nvSpPr>
          <p:cNvPr id="13" name="正方形/長方形 12"/>
          <p:cNvSpPr/>
          <p:nvPr/>
        </p:nvSpPr>
        <p:spPr>
          <a:xfrm>
            <a:off x="1667856" y="6228020"/>
            <a:ext cx="6072496" cy="369332"/>
          </a:xfrm>
          <a:prstGeom prst="rect">
            <a:avLst/>
          </a:prstGeom>
        </p:spPr>
        <p:txBody>
          <a:bodyPr wrap="none">
            <a:spAutoFit/>
          </a:bodyPr>
          <a:lstStyle/>
          <a:p>
            <a:r>
              <a:rPr lang="ja-JP" altLang="en-US" dirty="0" smtClean="0"/>
              <a:t>宇宙望遠鏡なので</a:t>
            </a:r>
            <a:r>
              <a:rPr lang="en-US" altLang="ja-JP" dirty="0" smtClean="0"/>
              <a:t>OH</a:t>
            </a:r>
            <a:r>
              <a:rPr lang="ja-JP" altLang="en-US" dirty="0" smtClean="0"/>
              <a:t>夜光や地球大気の熱放射は考えない</a:t>
            </a:r>
            <a:endParaRPr lang="ja-JP" altLang="en-US" dirty="0"/>
          </a:p>
        </p:txBody>
      </p:sp>
      <p:sp>
        <p:nvSpPr>
          <p:cNvPr id="10" name="正方形/長方形 9"/>
          <p:cNvSpPr/>
          <p:nvPr/>
        </p:nvSpPr>
        <p:spPr>
          <a:xfrm>
            <a:off x="539552" y="260648"/>
            <a:ext cx="8604448" cy="984885"/>
          </a:xfrm>
          <a:prstGeom prst="rect">
            <a:avLst/>
          </a:prstGeom>
        </p:spPr>
        <p:txBody>
          <a:bodyPr wrap="square">
            <a:spAutoFit/>
          </a:bodyPr>
          <a:lstStyle/>
          <a:p>
            <a:r>
              <a:rPr lang="ja-JP" altLang="en-US" sz="4000" dirty="0"/>
              <a:t>検出限界</a:t>
            </a:r>
            <a:r>
              <a:rPr lang="ja-JP" altLang="en-US" sz="4000" dirty="0" smtClean="0"/>
              <a:t>の見積もり</a:t>
            </a:r>
            <a:r>
              <a:rPr lang="en-US" altLang="ja-JP" sz="4000" dirty="0" smtClean="0"/>
              <a:t>(</a:t>
            </a:r>
            <a:r>
              <a:rPr lang="ja-JP" altLang="en-US" sz="4000" dirty="0" smtClean="0"/>
              <a:t>仮定</a:t>
            </a:r>
            <a:r>
              <a:rPr lang="en-US" altLang="ja-JP" sz="4000" dirty="0" smtClean="0"/>
              <a:t>3/4)</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512" y="1619508"/>
            <a:ext cx="9144000" cy="369332"/>
          </a:xfrm>
          <a:prstGeom prst="rect">
            <a:avLst/>
          </a:prstGeom>
          <a:noFill/>
        </p:spPr>
        <p:txBody>
          <a:bodyPr wrap="square" rtlCol="0">
            <a:spAutoFit/>
          </a:bodyPr>
          <a:lstStyle/>
          <a:p>
            <a:pPr algn="ctr"/>
            <a:r>
              <a:rPr lang="ja-JP" altLang="en-US" dirty="0" smtClean="0"/>
              <a:t>フィルター特性</a:t>
            </a:r>
            <a:endParaRPr lang="en-US" altLang="ja-JP" dirty="0" smtClean="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65" t="14149" r="31828" b="17955"/>
          <a:stretch/>
        </p:blipFill>
        <p:spPr bwMode="auto">
          <a:xfrm>
            <a:off x="1259632" y="1988840"/>
            <a:ext cx="6167288" cy="428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539552" y="260648"/>
            <a:ext cx="8604448" cy="984885"/>
          </a:xfrm>
          <a:prstGeom prst="rect">
            <a:avLst/>
          </a:prstGeom>
        </p:spPr>
        <p:txBody>
          <a:bodyPr wrap="square">
            <a:spAutoFit/>
          </a:bodyPr>
          <a:lstStyle/>
          <a:p>
            <a:r>
              <a:rPr lang="ja-JP" altLang="en-US" sz="4000" dirty="0"/>
              <a:t>検出限界</a:t>
            </a:r>
            <a:r>
              <a:rPr lang="ja-JP" altLang="en-US" sz="4000" dirty="0" smtClean="0"/>
              <a:t>の見積もり</a:t>
            </a:r>
            <a:r>
              <a:rPr lang="en-US" altLang="ja-JP" sz="4000" dirty="0" smtClean="0"/>
              <a:t>(</a:t>
            </a:r>
            <a:r>
              <a:rPr lang="ja-JP" altLang="en-US" sz="4000" dirty="0" smtClean="0"/>
              <a:t>仮定</a:t>
            </a:r>
            <a:r>
              <a:rPr lang="en-US" altLang="ja-JP" sz="4000" dirty="0" smtClean="0"/>
              <a:t>4/4)</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55576" y="1700808"/>
            <a:ext cx="3515706" cy="369332"/>
          </a:xfrm>
          <a:prstGeom prst="rect">
            <a:avLst/>
          </a:prstGeom>
          <a:noFill/>
        </p:spPr>
        <p:txBody>
          <a:bodyPr wrap="none" rtlCol="0">
            <a:spAutoFit/>
          </a:bodyPr>
          <a:lstStyle/>
          <a:p>
            <a:r>
              <a:rPr lang="ja-JP" altLang="en-US" dirty="0" smtClean="0"/>
              <a:t>しかし地上での赤外線観測は困難</a:t>
            </a:r>
            <a:endParaRPr lang="en-US" altLang="ja-JP" dirty="0" smtClean="0"/>
          </a:p>
        </p:txBody>
      </p:sp>
      <p:sp>
        <p:nvSpPr>
          <p:cNvPr id="8" name="Rectangle 57"/>
          <p:cNvSpPr>
            <a:spLocks noChangeArrowheads="1"/>
          </p:cNvSpPr>
          <p:nvPr/>
        </p:nvSpPr>
        <p:spPr bwMode="auto">
          <a:xfrm>
            <a:off x="7910589" y="5970766"/>
            <a:ext cx="765867" cy="215444"/>
          </a:xfrm>
          <a:prstGeom prst="rect">
            <a:avLst/>
          </a:prstGeom>
          <a:noFill/>
          <a:ln w="9525">
            <a:noFill/>
            <a:miter lim="800000"/>
            <a:headEnd/>
            <a:tailEnd/>
          </a:ln>
          <a:effectLst/>
        </p:spPr>
        <p:txBody>
          <a:bodyPr wrap="square">
            <a:spAutoFit/>
          </a:bodyPr>
          <a:lstStyle/>
          <a:p>
            <a:pPr defTabSz="4176713"/>
            <a:r>
              <a:rPr lang="en-US" altLang="ja-JP" sz="800" dirty="0" smtClean="0"/>
              <a:t>Cox (1999)</a:t>
            </a:r>
            <a:endParaRPr lang="en-US" altLang="ja-JP" sz="800" dirty="0"/>
          </a:p>
        </p:txBody>
      </p:sp>
      <p:sp>
        <p:nvSpPr>
          <p:cNvPr id="9" name="Rectangle 57"/>
          <p:cNvSpPr>
            <a:spLocks noChangeArrowheads="1"/>
          </p:cNvSpPr>
          <p:nvPr/>
        </p:nvSpPr>
        <p:spPr bwMode="auto">
          <a:xfrm>
            <a:off x="6558713" y="4437112"/>
            <a:ext cx="2045735" cy="338554"/>
          </a:xfrm>
          <a:prstGeom prst="rect">
            <a:avLst/>
          </a:prstGeom>
          <a:noFill/>
          <a:ln w="9525">
            <a:noFill/>
            <a:miter lim="800000"/>
            <a:headEnd/>
            <a:tailEnd/>
          </a:ln>
          <a:effectLst/>
        </p:spPr>
        <p:txBody>
          <a:bodyPr wrap="square">
            <a:spAutoFit/>
          </a:bodyPr>
          <a:lstStyle/>
          <a:p>
            <a:pPr defTabSz="4176713"/>
            <a:r>
              <a:rPr lang="en-US" altLang="ja-JP" sz="800" dirty="0"/>
              <a:t>http://www.kusastro.kyoto-u.ac.jp/~iwamuro/LECTURE/OBS/atmos.html</a:t>
            </a:r>
          </a:p>
        </p:txBody>
      </p:sp>
      <p:sp>
        <p:nvSpPr>
          <p:cNvPr id="13" name="Rectangle 8"/>
          <p:cNvSpPr>
            <a:spLocks noChangeArrowheads="1"/>
          </p:cNvSpPr>
          <p:nvPr/>
        </p:nvSpPr>
        <p:spPr bwMode="auto">
          <a:xfrm>
            <a:off x="993726" y="2420888"/>
            <a:ext cx="3578274" cy="1200329"/>
          </a:xfrm>
          <a:prstGeom prst="rect">
            <a:avLst/>
          </a:prstGeom>
          <a:noFill/>
          <a:ln w="9525">
            <a:noFill/>
            <a:miter lim="800000"/>
            <a:headEnd/>
            <a:tailEnd/>
          </a:ln>
          <a:effectLst/>
        </p:spPr>
        <p:txBody>
          <a:bodyPr wrap="square">
            <a:spAutoFit/>
          </a:bodyPr>
          <a:lstStyle/>
          <a:p>
            <a:pPr defTabSz="4176713"/>
            <a:r>
              <a:rPr lang="en-US" altLang="ja-JP" dirty="0" smtClean="0">
                <a:latin typeface="ＭＳ Ｐゴシック" charset="-128"/>
              </a:rPr>
              <a:t>(1)</a:t>
            </a:r>
            <a:r>
              <a:rPr lang="ja-JP" altLang="en-US" dirty="0" smtClean="0">
                <a:latin typeface="ＭＳ Ｐゴシック" charset="-128"/>
              </a:rPr>
              <a:t>大気の輝線放射</a:t>
            </a:r>
            <a:r>
              <a:rPr lang="en-US" altLang="ja-JP" dirty="0" smtClean="0">
                <a:latin typeface="ＭＳ Ｐゴシック" charset="-128"/>
              </a:rPr>
              <a:t>(OH</a:t>
            </a:r>
            <a:r>
              <a:rPr lang="ja-JP" altLang="en-US" dirty="0" smtClean="0">
                <a:latin typeface="ＭＳ Ｐゴシック" charset="-128"/>
              </a:rPr>
              <a:t>夜光</a:t>
            </a:r>
            <a:r>
              <a:rPr lang="en-US" altLang="ja-JP" dirty="0" smtClean="0">
                <a:latin typeface="ＭＳ Ｐゴシック" charset="-128"/>
              </a:rPr>
              <a:t>)</a:t>
            </a:r>
          </a:p>
          <a:p>
            <a:pPr defTabSz="4176713"/>
            <a:r>
              <a:rPr lang="en-US" altLang="ja-JP" dirty="0" smtClean="0">
                <a:latin typeface="ＭＳ Ｐゴシック" charset="-128"/>
              </a:rPr>
              <a:t>(2)</a:t>
            </a:r>
            <a:r>
              <a:rPr lang="ja-JP" altLang="en-US" dirty="0" smtClean="0">
                <a:latin typeface="ＭＳ Ｐゴシック" charset="-128"/>
              </a:rPr>
              <a:t>大気の熱放射</a:t>
            </a:r>
            <a:endParaRPr lang="en-US" altLang="ja-JP" dirty="0" smtClean="0">
              <a:latin typeface="ＭＳ Ｐゴシック" charset="-128"/>
            </a:endParaRPr>
          </a:p>
          <a:p>
            <a:pPr defTabSz="4176713"/>
            <a:r>
              <a:rPr lang="en-US" altLang="ja-JP" dirty="0" smtClean="0">
                <a:latin typeface="ＭＳ Ｐゴシック" charset="-128"/>
              </a:rPr>
              <a:t>(3)</a:t>
            </a:r>
            <a:r>
              <a:rPr lang="ja-JP" altLang="en-US" dirty="0" smtClean="0">
                <a:latin typeface="ＭＳ Ｐゴシック" charset="-128"/>
              </a:rPr>
              <a:t>望遠鏡の熱放射</a:t>
            </a:r>
            <a:endParaRPr lang="en-US" altLang="ja-JP" dirty="0" smtClean="0">
              <a:latin typeface="ＭＳ Ｐゴシック" charset="-128"/>
            </a:endParaRPr>
          </a:p>
          <a:p>
            <a:pPr defTabSz="4176713"/>
            <a:r>
              <a:rPr lang="en-US" altLang="ja-JP" dirty="0" smtClean="0">
                <a:latin typeface="ＭＳ Ｐゴシック" charset="-128"/>
              </a:rPr>
              <a:t>(4)</a:t>
            </a:r>
            <a:r>
              <a:rPr lang="ja-JP" altLang="en-US" dirty="0" smtClean="0">
                <a:latin typeface="ＭＳ Ｐゴシック" charset="-128"/>
              </a:rPr>
              <a:t>大気中の水蒸気による吸収</a:t>
            </a:r>
            <a:endParaRPr lang="en-US" altLang="ja-JP" dirty="0" smtClean="0">
              <a:latin typeface="ＭＳ Ｐゴシック" charset="-128"/>
            </a:endParaRPr>
          </a:p>
        </p:txBody>
      </p:sp>
      <p:sp>
        <p:nvSpPr>
          <p:cNvPr id="14" name="正方形/長方形 13"/>
          <p:cNvSpPr/>
          <p:nvPr/>
        </p:nvSpPr>
        <p:spPr>
          <a:xfrm>
            <a:off x="571472" y="4346325"/>
            <a:ext cx="4424609" cy="646331"/>
          </a:xfrm>
          <a:prstGeom prst="rect">
            <a:avLst/>
          </a:prstGeom>
        </p:spPr>
        <p:txBody>
          <a:bodyPr wrap="none">
            <a:spAutoFit/>
          </a:bodyPr>
          <a:lstStyle/>
          <a:p>
            <a:pPr defTabSz="4176713"/>
            <a:r>
              <a:rPr lang="ja-JP" altLang="en-US" dirty="0" smtClean="0">
                <a:latin typeface="ＭＳ Ｐゴシック" charset="-128"/>
              </a:rPr>
              <a:t>・背景ノイズは可視光の</a:t>
            </a:r>
            <a:r>
              <a:rPr lang="en-US" altLang="ja-JP" dirty="0" smtClean="0">
                <a:solidFill>
                  <a:srgbClr val="FF0000"/>
                </a:solidFill>
                <a:latin typeface="ＭＳ Ｐゴシック" charset="-128"/>
              </a:rPr>
              <a:t>1,000</a:t>
            </a:r>
            <a:r>
              <a:rPr lang="ja-JP" altLang="en-US" dirty="0" smtClean="0">
                <a:solidFill>
                  <a:srgbClr val="FF0000"/>
                </a:solidFill>
                <a:latin typeface="ＭＳ Ｐゴシック" charset="-128"/>
              </a:rPr>
              <a:t>～</a:t>
            </a:r>
            <a:r>
              <a:rPr lang="en-US" altLang="ja-JP" dirty="0" smtClean="0">
                <a:solidFill>
                  <a:srgbClr val="FF0000"/>
                </a:solidFill>
                <a:latin typeface="ＭＳ Ｐゴシック" charset="-128"/>
              </a:rPr>
              <a:t>1,000,000</a:t>
            </a:r>
            <a:r>
              <a:rPr lang="ja-JP" altLang="en-US" dirty="0" smtClean="0">
                <a:solidFill>
                  <a:srgbClr val="FF0000"/>
                </a:solidFill>
                <a:latin typeface="ＭＳ Ｐゴシック" charset="-128"/>
              </a:rPr>
              <a:t>倍</a:t>
            </a:r>
            <a:endParaRPr lang="en-US" altLang="ja-JP" dirty="0" smtClean="0">
              <a:solidFill>
                <a:srgbClr val="FF0000"/>
              </a:solidFill>
              <a:latin typeface="ＭＳ Ｐゴシック" charset="-128"/>
            </a:endParaRPr>
          </a:p>
          <a:p>
            <a:pPr defTabSz="4176713"/>
            <a:r>
              <a:rPr lang="ja-JP" altLang="en-US" dirty="0" smtClean="0">
                <a:latin typeface="ＭＳ Ｐゴシック" charset="-128"/>
              </a:rPr>
              <a:t>・観測可能な波長に</a:t>
            </a:r>
            <a:r>
              <a:rPr lang="ja-JP" altLang="en-US" dirty="0" smtClean="0">
                <a:solidFill>
                  <a:srgbClr val="FF0000"/>
                </a:solidFill>
                <a:latin typeface="ＭＳ Ｐゴシック" charset="-128"/>
              </a:rPr>
              <a:t>大きな制限</a:t>
            </a:r>
            <a:endParaRPr lang="en-US" altLang="ja-JP" dirty="0" smtClean="0">
              <a:solidFill>
                <a:srgbClr val="FF0000"/>
              </a:solidFill>
              <a:latin typeface="ＭＳ Ｐゴシック" charset="-128"/>
            </a:endParaRPr>
          </a:p>
        </p:txBody>
      </p:sp>
      <p:sp>
        <p:nvSpPr>
          <p:cNvPr id="15" name="右矢印 14"/>
          <p:cNvSpPr/>
          <p:nvPr/>
        </p:nvSpPr>
        <p:spPr>
          <a:xfrm rot="5400000">
            <a:off x="2357422" y="3632158"/>
            <a:ext cx="328617" cy="620721"/>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55" descr="background"/>
          <p:cNvPicPr>
            <a:picLocks noChangeAspect="1" noChangeArrowheads="1"/>
          </p:cNvPicPr>
          <p:nvPr/>
        </p:nvPicPr>
        <p:blipFill>
          <a:blip r:embed="rId2" cstate="print"/>
          <a:srcRect b="25385"/>
          <a:stretch>
            <a:fillRect/>
          </a:stretch>
        </p:blipFill>
        <p:spPr bwMode="auto">
          <a:xfrm>
            <a:off x="4976067" y="1772816"/>
            <a:ext cx="3556373" cy="2661017"/>
          </a:xfrm>
          <a:prstGeom prst="rect">
            <a:avLst/>
          </a:prstGeom>
          <a:ln>
            <a:noFill/>
          </a:ln>
          <a:effectLst/>
        </p:spPr>
      </p:pic>
      <p:pic>
        <p:nvPicPr>
          <p:cNvPr id="17" name="Picture 2" descr="F:\M2\Master\motohara-1.bmp"/>
          <p:cNvPicPr>
            <a:picLocks noChangeAspect="1" noChangeArrowheads="1"/>
          </p:cNvPicPr>
          <p:nvPr/>
        </p:nvPicPr>
        <p:blipFill>
          <a:blip r:embed="rId3" cstate="print"/>
          <a:srcRect/>
          <a:stretch>
            <a:fillRect/>
          </a:stretch>
        </p:blipFill>
        <p:spPr bwMode="auto">
          <a:xfrm rot="16200000">
            <a:off x="6205357" y="3639870"/>
            <a:ext cx="1241808" cy="3556373"/>
          </a:xfrm>
          <a:prstGeom prst="rect">
            <a:avLst/>
          </a:prstGeom>
          <a:ln>
            <a:noFill/>
          </a:ln>
          <a:effectLst/>
        </p:spPr>
      </p:pic>
      <p:sp>
        <p:nvSpPr>
          <p:cNvPr id="18" name="Rectangle 8"/>
          <p:cNvSpPr>
            <a:spLocks noChangeArrowheads="1"/>
          </p:cNvSpPr>
          <p:nvPr/>
        </p:nvSpPr>
        <p:spPr bwMode="auto">
          <a:xfrm>
            <a:off x="899592" y="5445224"/>
            <a:ext cx="4214842" cy="461665"/>
          </a:xfrm>
          <a:prstGeom prst="rect">
            <a:avLst/>
          </a:prstGeom>
          <a:noFill/>
          <a:ln w="9525">
            <a:noFill/>
            <a:miter lim="800000"/>
            <a:headEnd/>
            <a:tailEnd/>
          </a:ln>
          <a:effectLst/>
        </p:spPr>
        <p:txBody>
          <a:bodyPr wrap="square">
            <a:spAutoFit/>
          </a:bodyPr>
          <a:lstStyle/>
          <a:p>
            <a:pPr defTabSz="4176713"/>
            <a:r>
              <a:rPr lang="ja-JP" altLang="en-US" dirty="0" smtClean="0">
                <a:latin typeface="ＭＳ Ｐゴシック" charset="-128"/>
              </a:rPr>
              <a:t>そこで、</a:t>
            </a:r>
            <a:r>
              <a:rPr lang="ja-JP" altLang="en-US" sz="2400" b="1" u="sng" dirty="0" smtClean="0">
                <a:latin typeface="ＭＳ Ｐゴシック" charset="-128"/>
              </a:rPr>
              <a:t>南極大陸内陸高原</a:t>
            </a:r>
            <a:endParaRPr lang="en-US" altLang="ja-JP" u="sng" dirty="0" smtClean="0">
              <a:latin typeface="ＭＳ Ｐゴシック" charset="-128"/>
            </a:endParaRPr>
          </a:p>
        </p:txBody>
      </p:sp>
      <p:sp>
        <p:nvSpPr>
          <p:cNvPr id="25" name="タイトル 1"/>
          <p:cNvSpPr>
            <a:spLocks noGrp="1"/>
          </p:cNvSpPr>
          <p:nvPr>
            <p:ph type="title"/>
          </p:nvPr>
        </p:nvSpPr>
        <p:spPr>
          <a:xfrm>
            <a:off x="457200" y="274638"/>
            <a:ext cx="8229600" cy="1143000"/>
          </a:xfrm>
        </p:spPr>
        <p:txBody>
          <a:bodyPr/>
          <a:lstStyle/>
          <a:p>
            <a:pPr algn="l"/>
            <a:r>
              <a:rPr lang="en-US" altLang="ja-JP" dirty="0" smtClean="0"/>
              <a:t>TMT, E-ELT</a:t>
            </a:r>
            <a:r>
              <a:rPr lang="ja-JP" altLang="en-US" dirty="0" smtClean="0"/>
              <a:t>時代</a:t>
            </a:r>
            <a:r>
              <a:rPr lang="ja-JP" altLang="en-US" sz="2800" dirty="0" smtClean="0"/>
              <a:t>　その</a:t>
            </a:r>
            <a:r>
              <a:rPr lang="en-US" altLang="ja-JP" sz="2800" dirty="0" smtClean="0"/>
              <a:t>3</a:t>
            </a:r>
            <a:endParaRPr kumimoji="1" lang="ja-JP" altLang="en-US" sz="2800" dirty="0"/>
          </a:p>
        </p:txBody>
      </p:sp>
    </p:spTree>
    <p:extLst>
      <p:ext uri="{BB962C8B-B14F-4D97-AF65-F5344CB8AC3E}">
        <p14:creationId xmlns:p14="http://schemas.microsoft.com/office/powerpoint/2010/main" val="3056992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78" t="10035" r="14030" b="10000"/>
          <a:stretch/>
        </p:blipFill>
        <p:spPr bwMode="auto">
          <a:xfrm>
            <a:off x="1357366" y="980727"/>
            <a:ext cx="6382986" cy="405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GUNDAM450IR</a:t>
            </a:r>
            <a:r>
              <a:rPr lang="ja-JP" altLang="en-US" sz="3200" dirty="0" smtClean="0"/>
              <a:t>：</a:t>
            </a:r>
            <a:r>
              <a:rPr lang="en-US" altLang="ja-JP" sz="3200" dirty="0" smtClean="0"/>
              <a:t>background</a:t>
            </a:r>
            <a:r>
              <a:rPr lang="ja-JP" altLang="en-US" sz="3200" dirty="0" smtClean="0"/>
              <a:t>の</a:t>
            </a:r>
            <a:r>
              <a:rPr lang="en-US" altLang="ja-JP" sz="3200" dirty="0" smtClean="0"/>
              <a:t>photon</a:t>
            </a:r>
            <a:r>
              <a:rPr lang="ja-JP" altLang="en-US" sz="3200" dirty="0" smtClean="0"/>
              <a:t>数</a:t>
            </a:r>
            <a:endParaRPr lang="en-US" altLang="ja-JP" sz="3200" dirty="0"/>
          </a:p>
        </p:txBody>
      </p:sp>
      <p:sp>
        <p:nvSpPr>
          <p:cNvPr id="6" name="テキスト ボックス 5"/>
          <p:cNvSpPr txBox="1"/>
          <p:nvPr/>
        </p:nvSpPr>
        <p:spPr>
          <a:xfrm>
            <a:off x="899592" y="5229200"/>
            <a:ext cx="7560840" cy="646331"/>
          </a:xfrm>
          <a:prstGeom prst="rect">
            <a:avLst/>
          </a:prstGeom>
          <a:noFill/>
        </p:spPr>
        <p:txBody>
          <a:bodyPr wrap="square" rtlCol="0">
            <a:spAutoFit/>
          </a:bodyPr>
          <a:lstStyle/>
          <a:p>
            <a:r>
              <a:rPr kumimoji="1" lang="ja-JP" altLang="en-US" dirty="0" smtClean="0"/>
              <a:t>観測波長</a:t>
            </a:r>
            <a:r>
              <a:rPr kumimoji="1" lang="en-US" altLang="ja-JP" dirty="0" smtClean="0"/>
              <a:t>2.5μm</a:t>
            </a:r>
            <a:r>
              <a:rPr kumimoji="1" lang="ja-JP" altLang="en-US" dirty="0" smtClean="0"/>
              <a:t>以下とするのであれば、</a:t>
            </a:r>
            <a:r>
              <a:rPr lang="ja-JP" altLang="en-US" dirty="0" smtClean="0">
                <a:solidFill>
                  <a:srgbClr val="FF0000"/>
                </a:solidFill>
              </a:rPr>
              <a:t>鏡</a:t>
            </a:r>
            <a:r>
              <a:rPr lang="en-US" altLang="ja-JP" dirty="0" smtClean="0">
                <a:solidFill>
                  <a:srgbClr val="FF0000"/>
                </a:solidFill>
              </a:rPr>
              <a:t>170K, </a:t>
            </a:r>
            <a:r>
              <a:rPr lang="ja-JP" altLang="en-US" dirty="0" smtClean="0">
                <a:solidFill>
                  <a:srgbClr val="FF0000"/>
                </a:solidFill>
              </a:rPr>
              <a:t>クライオスタット</a:t>
            </a:r>
            <a:r>
              <a:rPr lang="en-US" altLang="ja-JP" dirty="0" smtClean="0">
                <a:solidFill>
                  <a:srgbClr val="FF0000"/>
                </a:solidFill>
              </a:rPr>
              <a:t>140K</a:t>
            </a:r>
            <a:r>
              <a:rPr lang="ja-JP" altLang="en-US" dirty="0" smtClean="0"/>
              <a:t>でも各コンポーネントの熱放射の影響は黄道光</a:t>
            </a:r>
            <a:r>
              <a:rPr lang="en-US" altLang="ja-JP" dirty="0" smtClean="0"/>
              <a:t>(</a:t>
            </a:r>
            <a:r>
              <a:rPr lang="ja-JP" altLang="en-US" dirty="0" smtClean="0"/>
              <a:t>散乱</a:t>
            </a:r>
            <a:r>
              <a:rPr lang="en-US" altLang="ja-JP" dirty="0" smtClean="0"/>
              <a:t>)</a:t>
            </a:r>
            <a:r>
              <a:rPr lang="ja-JP" altLang="en-US" dirty="0" smtClean="0"/>
              <a:t>以下となり無視できる。</a:t>
            </a:r>
            <a:endParaRPr kumimoji="1" lang="ja-JP" altLang="en-US" dirty="0"/>
          </a:p>
        </p:txBody>
      </p:sp>
      <p:sp>
        <p:nvSpPr>
          <p:cNvPr id="7" name="テキスト ボックス 6"/>
          <p:cNvSpPr txBox="1"/>
          <p:nvPr/>
        </p:nvSpPr>
        <p:spPr>
          <a:xfrm>
            <a:off x="2123728" y="5937969"/>
            <a:ext cx="5472608" cy="646331"/>
          </a:xfrm>
          <a:prstGeom prst="rect">
            <a:avLst/>
          </a:prstGeom>
          <a:noFill/>
        </p:spPr>
        <p:txBody>
          <a:bodyPr wrap="square" rtlCol="0">
            <a:spAutoFit/>
          </a:bodyPr>
          <a:lstStyle/>
          <a:p>
            <a:r>
              <a:rPr lang="ja-JP" altLang="en-US" dirty="0" smtClean="0"/>
              <a:t>→</a:t>
            </a:r>
            <a:r>
              <a:rPr kumimoji="1" lang="ja-JP" altLang="en-US" dirty="0" smtClean="0"/>
              <a:t>ほとんど冷却しなくても</a:t>
            </a:r>
            <a:r>
              <a:rPr lang="en-US" altLang="ja-JP" dirty="0" smtClean="0"/>
              <a:t>OK?</a:t>
            </a:r>
          </a:p>
          <a:p>
            <a:r>
              <a:rPr lang="en-US" altLang="ja-JP" dirty="0" smtClean="0"/>
              <a:t>     </a:t>
            </a:r>
            <a:r>
              <a:rPr lang="ja-JP" altLang="en-US" dirty="0" smtClean="0"/>
              <a:t>むしろ</a:t>
            </a:r>
            <a:r>
              <a:rPr lang="ja-JP" altLang="en-US" dirty="0" smtClean="0">
                <a:solidFill>
                  <a:srgbClr val="FF0000"/>
                </a:solidFill>
              </a:rPr>
              <a:t>暗電流</a:t>
            </a:r>
            <a:r>
              <a:rPr lang="ja-JP" altLang="en-US" dirty="0" smtClean="0"/>
              <a:t>を減らす努力</a:t>
            </a:r>
            <a:r>
              <a:rPr lang="en-US" altLang="ja-JP" dirty="0" smtClean="0"/>
              <a:t>(</a:t>
            </a:r>
            <a:r>
              <a:rPr lang="ja-JP" altLang="en-US" dirty="0" smtClean="0"/>
              <a:t>検出器の冷却</a:t>
            </a:r>
            <a:r>
              <a:rPr lang="en-US" altLang="ja-JP" dirty="0" smtClean="0"/>
              <a:t>?)</a:t>
            </a:r>
            <a:r>
              <a:rPr lang="ja-JP" altLang="en-US" dirty="0" smtClean="0"/>
              <a:t>が重要</a:t>
            </a:r>
            <a:endParaRPr lang="en-US" altLang="ja-JP" dirty="0" smtClean="0"/>
          </a:p>
        </p:txBody>
      </p:sp>
      <p:cxnSp>
        <p:nvCxnSpPr>
          <p:cNvPr id="9" name="直線コネクタ 8"/>
          <p:cNvCxnSpPr/>
          <p:nvPr/>
        </p:nvCxnSpPr>
        <p:spPr>
          <a:xfrm rot="5400000" flipH="1" flipV="1">
            <a:off x="3733630" y="3789040"/>
            <a:ext cx="172819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653510" y="3140968"/>
            <a:ext cx="1944216"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3485535" y="3172326"/>
            <a:ext cx="392111" cy="832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597235" y="3995772"/>
            <a:ext cx="1568443" cy="369332"/>
          </a:xfrm>
          <a:prstGeom prst="rect">
            <a:avLst/>
          </a:prstGeom>
          <a:solidFill>
            <a:schemeClr val="bg1"/>
          </a:solidFill>
        </p:spPr>
        <p:txBody>
          <a:bodyPr wrap="none">
            <a:spAutoFit/>
          </a:bodyPr>
          <a:lstStyle/>
          <a:p>
            <a:r>
              <a:rPr lang="ja-JP" altLang="en-US" dirty="0" smtClean="0"/>
              <a:t>暗電流</a:t>
            </a:r>
            <a:r>
              <a:rPr lang="en-US" altLang="ja-JP" dirty="0" smtClean="0"/>
              <a:t>1e</a:t>
            </a:r>
            <a:r>
              <a:rPr lang="en-US" altLang="ja-JP" baseline="30000" dirty="0" smtClean="0"/>
              <a:t>-</a:t>
            </a:r>
            <a:r>
              <a:rPr lang="en-US" altLang="ja-JP" dirty="0" smtClean="0"/>
              <a:t>/sec</a:t>
            </a:r>
            <a:endParaRPr lang="ja-JP"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53" t="16836" r="31268" b="14030"/>
          <a:stretch/>
        </p:blipFill>
        <p:spPr bwMode="auto">
          <a:xfrm>
            <a:off x="913758" y="847430"/>
            <a:ext cx="6768752" cy="474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GUNDAM450IR</a:t>
            </a:r>
            <a:r>
              <a:rPr lang="ja-JP" altLang="en-US" sz="3200" dirty="0" smtClean="0"/>
              <a:t>：検出限界（撮像）</a:t>
            </a:r>
            <a:endParaRPr lang="en-US" altLang="ja-JP" sz="3200" dirty="0"/>
          </a:p>
        </p:txBody>
      </p:sp>
      <p:cxnSp>
        <p:nvCxnSpPr>
          <p:cNvPr id="9" name="直線コネクタ 8"/>
          <p:cNvCxnSpPr/>
          <p:nvPr/>
        </p:nvCxnSpPr>
        <p:spPr>
          <a:xfrm flipH="1">
            <a:off x="5076057" y="3140968"/>
            <a:ext cx="1" cy="1872208"/>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cxnSp>
        <p:nvCxnSpPr>
          <p:cNvPr id="11" name="直線コネクタ 10"/>
          <p:cNvCxnSpPr/>
          <p:nvPr/>
        </p:nvCxnSpPr>
        <p:spPr>
          <a:xfrm>
            <a:off x="1763688" y="4005064"/>
            <a:ext cx="374441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89196" y="5607667"/>
            <a:ext cx="8015252" cy="646331"/>
          </a:xfrm>
          <a:prstGeom prst="rect">
            <a:avLst/>
          </a:prstGeom>
          <a:noFill/>
        </p:spPr>
        <p:txBody>
          <a:bodyPr wrap="square" rtlCol="0">
            <a:spAutoFit/>
          </a:bodyPr>
          <a:lstStyle/>
          <a:p>
            <a:pPr algn="just"/>
            <a:r>
              <a:rPr kumimoji="1" lang="en-US" altLang="ja-JP" dirty="0" smtClean="0"/>
              <a:t>White</a:t>
            </a:r>
            <a:r>
              <a:rPr kumimoji="1" lang="ja-JP" altLang="en-US" dirty="0" smtClean="0"/>
              <a:t>（素通し）フィルターを用いれば</a:t>
            </a:r>
            <a:r>
              <a:rPr lang="en-US" altLang="ja-JP" dirty="0" smtClean="0"/>
              <a:t>1</a:t>
            </a:r>
            <a:r>
              <a:rPr lang="ja-JP" altLang="en-US" dirty="0" smtClean="0"/>
              <a:t>分間</a:t>
            </a:r>
            <a:r>
              <a:rPr kumimoji="1" lang="ja-JP" altLang="en-US" dirty="0" smtClean="0"/>
              <a:t>の露出で</a:t>
            </a:r>
            <a:r>
              <a:rPr kumimoji="1" lang="en-US" altLang="ja-JP" dirty="0" smtClean="0"/>
              <a:t>22mag(AB)</a:t>
            </a:r>
            <a:r>
              <a:rPr kumimoji="1" lang="ja-JP" altLang="en-US" dirty="0" smtClean="0"/>
              <a:t>の天体を検出可能</a:t>
            </a:r>
            <a:endParaRPr kumimoji="1" lang="en-US" altLang="ja-JP" dirty="0" smtClean="0"/>
          </a:p>
          <a:p>
            <a:pPr algn="just"/>
            <a:r>
              <a:rPr lang="ja-JP" altLang="en-US" dirty="0"/>
              <a:t>　</a:t>
            </a:r>
            <a:r>
              <a:rPr lang="en-US" altLang="ja-JP" dirty="0" smtClean="0">
                <a:sym typeface="Wingdings" pitchFamily="2" charset="2"/>
              </a:rPr>
              <a:t></a:t>
            </a:r>
            <a:r>
              <a:rPr lang="en-US" altLang="ja-JP" b="1" dirty="0" smtClean="0">
                <a:sym typeface="Wingdings" pitchFamily="2" charset="2"/>
              </a:rPr>
              <a:t> </a:t>
            </a:r>
            <a:r>
              <a:rPr lang="ja-JP" altLang="en-US" b="1" dirty="0" smtClean="0">
                <a:sym typeface="Wingdings" pitchFamily="2" charset="2"/>
              </a:rPr>
              <a:t>短時間露出で</a:t>
            </a:r>
            <a:r>
              <a:rPr lang="en-US" altLang="ja-JP" b="1" dirty="0" smtClean="0">
                <a:sym typeface="Wingdings" pitchFamily="2" charset="2"/>
              </a:rPr>
              <a:t>GRB</a:t>
            </a:r>
            <a:r>
              <a:rPr lang="ja-JP" altLang="en-US" b="1" dirty="0" smtClean="0">
                <a:sym typeface="Wingdings" pitchFamily="2" charset="2"/>
              </a:rPr>
              <a:t>の位置を決定</a:t>
            </a:r>
            <a:endParaRPr kumimoji="1" lang="ja-JP" altLang="en-US" b="1" dirty="0"/>
          </a:p>
        </p:txBody>
      </p:sp>
      <p:sp>
        <p:nvSpPr>
          <p:cNvPr id="8" name="正方形/長方形 7"/>
          <p:cNvSpPr/>
          <p:nvPr/>
        </p:nvSpPr>
        <p:spPr>
          <a:xfrm>
            <a:off x="5575163" y="6093859"/>
            <a:ext cx="2517036" cy="369332"/>
          </a:xfrm>
          <a:prstGeom prst="rect">
            <a:avLst/>
          </a:prstGeom>
        </p:spPr>
        <p:txBody>
          <a:bodyPr wrap="none">
            <a:spAutoFit/>
          </a:bodyPr>
          <a:lstStyle/>
          <a:p>
            <a:r>
              <a:rPr lang="en-US" altLang="ja-JP" dirty="0" smtClean="0"/>
              <a:t>22</a:t>
            </a:r>
            <a:r>
              <a:rPr lang="ja-JP" altLang="en-US" dirty="0" smtClean="0"/>
              <a:t>等</a:t>
            </a:r>
            <a:r>
              <a:rPr lang="en-US" altLang="ja-JP" dirty="0" smtClean="0"/>
              <a:t>(AB)</a:t>
            </a:r>
            <a:r>
              <a:rPr lang="ja-JP" altLang="en-US" dirty="0" smtClean="0"/>
              <a:t> ～</a:t>
            </a:r>
            <a:r>
              <a:rPr lang="en-US" altLang="ja-JP" dirty="0" smtClean="0"/>
              <a:t>5.8x10</a:t>
            </a:r>
            <a:r>
              <a:rPr lang="en-US" altLang="ja-JP" baseline="30000" dirty="0" smtClean="0"/>
              <a:t>-6</a:t>
            </a:r>
            <a:r>
              <a:rPr lang="en-US" altLang="ja-JP" dirty="0" smtClean="0"/>
              <a:t> (</a:t>
            </a:r>
            <a:r>
              <a:rPr lang="en-US" altLang="ja-JP" dirty="0" err="1" smtClean="0"/>
              <a:t>Jy</a:t>
            </a:r>
            <a:r>
              <a:rPr lang="en-US" altLang="ja-JP" dirty="0" smtClean="0"/>
              <a:t>)</a:t>
            </a:r>
            <a:endParaRPr lang="ja-JP" altLang="en-US" dirty="0"/>
          </a:p>
        </p:txBody>
      </p:sp>
      <p:sp>
        <p:nvSpPr>
          <p:cNvPr id="10" name="テキスト ボックス 9"/>
          <p:cNvSpPr txBox="1"/>
          <p:nvPr/>
        </p:nvSpPr>
        <p:spPr>
          <a:xfrm>
            <a:off x="5499911" y="2771636"/>
            <a:ext cx="2312449" cy="369332"/>
          </a:xfrm>
          <a:prstGeom prst="rect">
            <a:avLst/>
          </a:prstGeom>
          <a:solidFill>
            <a:schemeClr val="bg1"/>
          </a:solidFill>
          <a:ln>
            <a:solidFill>
              <a:schemeClr val="tx1"/>
            </a:solidFill>
          </a:ln>
        </p:spPr>
        <p:txBody>
          <a:bodyPr wrap="square" rtlCol="0">
            <a:spAutoFit/>
          </a:bodyPr>
          <a:lstStyle/>
          <a:p>
            <a:pPr algn="just"/>
            <a:r>
              <a:rPr lang="en-US" altLang="ja-JP" dirty="0" smtClean="0">
                <a:solidFill>
                  <a:srgbClr val="FF0000"/>
                </a:solidFill>
              </a:rPr>
              <a:t>1</a:t>
            </a:r>
            <a:r>
              <a:rPr lang="ja-JP" altLang="en-US" dirty="0" smtClean="0">
                <a:solidFill>
                  <a:srgbClr val="FF0000"/>
                </a:solidFill>
              </a:rPr>
              <a:t>分</a:t>
            </a:r>
            <a:r>
              <a:rPr kumimoji="1" lang="ja-JP" altLang="en-US" dirty="0" smtClean="0">
                <a:solidFill>
                  <a:srgbClr val="FF0000"/>
                </a:solidFill>
              </a:rPr>
              <a:t>露出で</a:t>
            </a:r>
            <a:r>
              <a:rPr kumimoji="1" lang="en-US" altLang="ja-JP" dirty="0" smtClean="0">
                <a:solidFill>
                  <a:srgbClr val="FF0000"/>
                </a:solidFill>
              </a:rPr>
              <a:t>22</a:t>
            </a:r>
            <a:r>
              <a:rPr lang="en-US" altLang="ja-JP" dirty="0" smtClean="0">
                <a:solidFill>
                  <a:srgbClr val="FF0000"/>
                </a:solidFill>
              </a:rPr>
              <a:t>mag(AB)</a:t>
            </a:r>
            <a:endParaRPr kumimoji="1" lang="ja-JP" altLang="en-US" dirty="0"/>
          </a:p>
        </p:txBody>
      </p:sp>
      <p:cxnSp>
        <p:nvCxnSpPr>
          <p:cNvPr id="13" name="直線矢印コネクタ 12"/>
          <p:cNvCxnSpPr>
            <a:stCxn id="10" idx="2"/>
          </p:cNvCxnSpPr>
          <p:nvPr/>
        </p:nvCxnSpPr>
        <p:spPr>
          <a:xfrm flipH="1">
            <a:off x="5220074" y="3140968"/>
            <a:ext cx="1436062"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70" t="14328" r="32422" b="17254"/>
          <a:stretch/>
        </p:blipFill>
        <p:spPr bwMode="auto">
          <a:xfrm>
            <a:off x="683568" y="924971"/>
            <a:ext cx="6336703" cy="444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GUNDAM450IR</a:t>
            </a:r>
            <a:r>
              <a:rPr lang="ja-JP" altLang="en-US" sz="3200" dirty="0" smtClean="0"/>
              <a:t>：検出限界（分光、</a:t>
            </a:r>
            <a:r>
              <a:rPr lang="en-US" altLang="ja-JP" sz="3200" dirty="0" smtClean="0"/>
              <a:t>R=26.6</a:t>
            </a:r>
            <a:r>
              <a:rPr lang="ja-JP" altLang="en-US" sz="3200" dirty="0" smtClean="0"/>
              <a:t>）</a:t>
            </a:r>
            <a:endParaRPr lang="en-US" altLang="ja-JP" sz="3200" dirty="0"/>
          </a:p>
        </p:txBody>
      </p:sp>
      <p:sp>
        <p:nvSpPr>
          <p:cNvPr id="3" name="テキスト ボックス 2"/>
          <p:cNvSpPr txBox="1"/>
          <p:nvPr/>
        </p:nvSpPr>
        <p:spPr>
          <a:xfrm>
            <a:off x="7341088" y="3068960"/>
            <a:ext cx="1191352" cy="738664"/>
          </a:xfrm>
          <a:prstGeom prst="rect">
            <a:avLst/>
          </a:prstGeom>
          <a:solidFill>
            <a:schemeClr val="bg1"/>
          </a:solidFill>
          <a:ln>
            <a:solidFill>
              <a:schemeClr val="tx1"/>
            </a:solidFill>
          </a:ln>
        </p:spPr>
        <p:txBody>
          <a:bodyPr wrap="none" rtlCol="0">
            <a:spAutoFit/>
          </a:bodyPr>
          <a:lstStyle/>
          <a:p>
            <a:r>
              <a:rPr lang="en-US" altLang="ja-JP" sz="1400" dirty="0" smtClean="0"/>
              <a:t>@2.5μm</a:t>
            </a:r>
          </a:p>
          <a:p>
            <a:r>
              <a:rPr lang="en-US" altLang="ja-JP" sz="1400" dirty="0" smtClean="0"/>
              <a:t>  </a:t>
            </a:r>
            <a:r>
              <a:rPr lang="en-US" altLang="ja-JP" sz="1400" dirty="0" err="1" smtClean="0"/>
              <a:t>Δλ</a:t>
            </a:r>
            <a:r>
              <a:rPr lang="en-US" altLang="ja-JP" sz="1400" dirty="0" smtClean="0"/>
              <a:t>=0.094μm</a:t>
            </a:r>
          </a:p>
          <a:p>
            <a:r>
              <a:rPr lang="en-US" altLang="ja-JP" sz="1400" dirty="0" smtClean="0"/>
              <a:t>  </a:t>
            </a:r>
            <a:r>
              <a:rPr lang="en-US" altLang="ja-JP" sz="1400" dirty="0" err="1" smtClean="0"/>
              <a:t>Δz</a:t>
            </a:r>
            <a:r>
              <a:rPr lang="en-US" altLang="ja-JP" sz="1400" dirty="0" smtClean="0"/>
              <a:t>=0.74</a:t>
            </a:r>
            <a:endParaRPr kumimoji="1" lang="ja-JP" altLang="en-US" sz="1400" dirty="0"/>
          </a:p>
        </p:txBody>
      </p:sp>
      <p:sp>
        <p:nvSpPr>
          <p:cNvPr id="7" name="テキスト ボックス 6"/>
          <p:cNvSpPr txBox="1"/>
          <p:nvPr/>
        </p:nvSpPr>
        <p:spPr>
          <a:xfrm>
            <a:off x="7341088" y="1196752"/>
            <a:ext cx="1191352" cy="738664"/>
          </a:xfrm>
          <a:prstGeom prst="rect">
            <a:avLst/>
          </a:prstGeom>
          <a:solidFill>
            <a:schemeClr val="bg1"/>
          </a:solidFill>
          <a:ln>
            <a:solidFill>
              <a:schemeClr val="tx1"/>
            </a:solidFill>
          </a:ln>
        </p:spPr>
        <p:txBody>
          <a:bodyPr wrap="none" rtlCol="0">
            <a:spAutoFit/>
          </a:bodyPr>
          <a:lstStyle/>
          <a:p>
            <a:r>
              <a:rPr lang="en-US" altLang="ja-JP" sz="1400" dirty="0" smtClean="0"/>
              <a:t>@0.85μm</a:t>
            </a:r>
          </a:p>
          <a:p>
            <a:r>
              <a:rPr lang="en-US" altLang="ja-JP" sz="1400" dirty="0"/>
              <a:t> </a:t>
            </a:r>
            <a:r>
              <a:rPr lang="en-US" altLang="ja-JP" sz="1400" dirty="0" smtClean="0"/>
              <a:t> </a:t>
            </a:r>
            <a:r>
              <a:rPr lang="en-US" altLang="ja-JP" sz="1400" dirty="0" err="1" smtClean="0"/>
              <a:t>Δλ</a:t>
            </a:r>
            <a:r>
              <a:rPr lang="en-US" altLang="ja-JP" sz="1400" dirty="0" smtClean="0"/>
              <a:t>=0.032μm</a:t>
            </a:r>
          </a:p>
          <a:p>
            <a:r>
              <a:rPr lang="en-US" altLang="ja-JP" sz="1400" dirty="0" smtClean="0"/>
              <a:t>  </a:t>
            </a:r>
            <a:r>
              <a:rPr lang="en-US" altLang="ja-JP" sz="1400" dirty="0" err="1" smtClean="0"/>
              <a:t>Δz</a:t>
            </a:r>
            <a:r>
              <a:rPr lang="en-US" altLang="ja-JP" sz="1400" dirty="0" smtClean="0"/>
              <a:t>=0.26</a:t>
            </a:r>
            <a:endParaRPr kumimoji="1" lang="ja-JP" altLang="en-US" sz="1400" dirty="0"/>
          </a:p>
        </p:txBody>
      </p:sp>
      <p:sp>
        <p:nvSpPr>
          <p:cNvPr id="9" name="テキスト ボックス 8"/>
          <p:cNvSpPr txBox="1"/>
          <p:nvPr/>
        </p:nvSpPr>
        <p:spPr>
          <a:xfrm>
            <a:off x="7341088" y="2132856"/>
            <a:ext cx="1191352" cy="738664"/>
          </a:xfrm>
          <a:prstGeom prst="rect">
            <a:avLst/>
          </a:prstGeom>
          <a:solidFill>
            <a:schemeClr val="bg1"/>
          </a:solidFill>
          <a:ln>
            <a:solidFill>
              <a:schemeClr val="tx1"/>
            </a:solidFill>
          </a:ln>
        </p:spPr>
        <p:txBody>
          <a:bodyPr wrap="none" rtlCol="0">
            <a:spAutoFit/>
          </a:bodyPr>
          <a:lstStyle/>
          <a:p>
            <a:r>
              <a:rPr lang="en-US" altLang="ja-JP" sz="1400" dirty="0" smtClean="0"/>
              <a:t>@1.675μm</a:t>
            </a:r>
          </a:p>
          <a:p>
            <a:r>
              <a:rPr lang="en-US" altLang="ja-JP" sz="1400" dirty="0"/>
              <a:t> </a:t>
            </a:r>
            <a:r>
              <a:rPr lang="en-US" altLang="ja-JP" sz="1400" dirty="0" smtClean="0"/>
              <a:t> </a:t>
            </a:r>
            <a:r>
              <a:rPr lang="en-US" altLang="ja-JP" sz="1400" dirty="0" err="1" smtClean="0"/>
              <a:t>Δλ</a:t>
            </a:r>
            <a:r>
              <a:rPr lang="en-US" altLang="ja-JP" sz="1400" dirty="0" smtClean="0"/>
              <a:t>=0.063μm</a:t>
            </a:r>
          </a:p>
          <a:p>
            <a:r>
              <a:rPr lang="en-US" altLang="ja-JP" sz="1400" dirty="0" smtClean="0"/>
              <a:t>  </a:t>
            </a:r>
            <a:r>
              <a:rPr lang="en-US" altLang="ja-JP" sz="1400" dirty="0" err="1" smtClean="0"/>
              <a:t>Δz</a:t>
            </a:r>
            <a:r>
              <a:rPr lang="en-US" altLang="ja-JP" sz="1400" dirty="0" smtClean="0"/>
              <a:t>=0.5</a:t>
            </a:r>
            <a:endParaRPr kumimoji="1" lang="ja-JP" altLang="en-US" sz="1400" dirty="0"/>
          </a:p>
        </p:txBody>
      </p:sp>
      <p:sp>
        <p:nvSpPr>
          <p:cNvPr id="5" name="テキスト ボックス 4"/>
          <p:cNvSpPr txBox="1"/>
          <p:nvPr/>
        </p:nvSpPr>
        <p:spPr>
          <a:xfrm>
            <a:off x="1043608" y="5369930"/>
            <a:ext cx="7056784" cy="1477328"/>
          </a:xfrm>
          <a:prstGeom prst="rect">
            <a:avLst/>
          </a:prstGeom>
          <a:noFill/>
        </p:spPr>
        <p:txBody>
          <a:bodyPr wrap="square" rtlCol="0">
            <a:spAutoFit/>
          </a:bodyPr>
          <a:lstStyle/>
          <a:p>
            <a:r>
              <a:rPr lang="ja-JP" altLang="en-US" dirty="0" smtClean="0"/>
              <a:t>・ ある波長</a:t>
            </a:r>
            <a:r>
              <a:rPr lang="en-US" altLang="ja-JP" dirty="0"/>
              <a:t>λ</a:t>
            </a:r>
            <a:r>
              <a:rPr lang="ja-JP" altLang="en-US" dirty="0" err="1" smtClean="0"/>
              <a:t>での検</a:t>
            </a:r>
            <a:r>
              <a:rPr lang="ja-JP" altLang="en-US" dirty="0" smtClean="0"/>
              <a:t>出限界は、測光の範囲を直径</a:t>
            </a:r>
            <a:r>
              <a:rPr lang="en-US" altLang="ja-JP" dirty="0" smtClean="0"/>
              <a:t>FWHM</a:t>
            </a:r>
            <a:r>
              <a:rPr lang="ja-JP" altLang="en-US" dirty="0"/>
              <a:t>と</a:t>
            </a:r>
            <a:r>
              <a:rPr lang="ja-JP" altLang="en-US" dirty="0" smtClean="0"/>
              <a:t>して限界等級を評価（隣接する他の波長のコンタミも考慮）　結果、</a:t>
            </a:r>
            <a:r>
              <a:rPr lang="en-US" altLang="ja-JP" dirty="0" err="1" smtClean="0"/>
              <a:t>Δλ</a:t>
            </a:r>
            <a:r>
              <a:rPr lang="ja-JP" altLang="en-US" dirty="0" smtClean="0"/>
              <a:t>は波長依存する</a:t>
            </a:r>
            <a:endParaRPr lang="en-US" altLang="ja-JP" dirty="0" smtClean="0"/>
          </a:p>
          <a:p>
            <a:r>
              <a:rPr lang="ja-JP" altLang="en-US" dirty="0" smtClean="0"/>
              <a:t>・ （ちなみに）波長分解能を悪くすれば検出限界は深くなるが</a:t>
            </a:r>
            <a:r>
              <a:rPr lang="en-US" altLang="ja-JP" dirty="0" smtClean="0"/>
              <a:t>R=13.3</a:t>
            </a:r>
            <a:r>
              <a:rPr lang="ja-JP" altLang="en-US" dirty="0" smtClean="0"/>
              <a:t>で</a:t>
            </a:r>
            <a:r>
              <a:rPr lang="en-US" altLang="ja-JP" dirty="0" smtClean="0"/>
              <a:t>0.75mag</a:t>
            </a:r>
            <a:r>
              <a:rPr lang="ja-JP" altLang="en-US" dirty="0" smtClean="0"/>
              <a:t>程度しか深くならない</a:t>
            </a:r>
            <a:endParaRPr lang="en-US" altLang="ja-JP" dirty="0" smtClean="0"/>
          </a:p>
          <a:p>
            <a:r>
              <a:rPr lang="ja-JP" altLang="en-US" dirty="0" smtClean="0"/>
              <a:t>・（ちなみに） 望遠鏡の口径を倍にしても</a:t>
            </a:r>
            <a:r>
              <a:rPr lang="en-US" altLang="ja-JP" dirty="0" smtClean="0"/>
              <a:t>1.5mag</a:t>
            </a:r>
            <a:r>
              <a:rPr lang="ja-JP" altLang="en-US" dirty="0" smtClean="0"/>
              <a:t>程度しか深くならない</a:t>
            </a:r>
            <a:endParaRPr lang="ja-JP" altLang="en-US" dirty="0"/>
          </a:p>
        </p:txBody>
      </p:sp>
      <p:sp>
        <p:nvSpPr>
          <p:cNvPr id="13" name="テキスト ボックス 12"/>
          <p:cNvSpPr txBox="1"/>
          <p:nvPr/>
        </p:nvSpPr>
        <p:spPr>
          <a:xfrm>
            <a:off x="6156176" y="4293096"/>
            <a:ext cx="2592288" cy="369332"/>
          </a:xfrm>
          <a:prstGeom prst="rect">
            <a:avLst/>
          </a:prstGeom>
          <a:solidFill>
            <a:schemeClr val="bg1"/>
          </a:solidFill>
          <a:ln>
            <a:solidFill>
              <a:schemeClr val="tx1"/>
            </a:solidFill>
          </a:ln>
        </p:spPr>
        <p:txBody>
          <a:bodyPr wrap="square" rtlCol="0">
            <a:spAutoFit/>
          </a:bodyPr>
          <a:lstStyle/>
          <a:p>
            <a:pPr algn="just"/>
            <a:r>
              <a:rPr lang="en-US" altLang="ja-JP" dirty="0">
                <a:solidFill>
                  <a:srgbClr val="FF0000"/>
                </a:solidFill>
              </a:rPr>
              <a:t>100</a:t>
            </a:r>
            <a:r>
              <a:rPr kumimoji="1" lang="ja-JP" altLang="en-US" dirty="0" smtClean="0">
                <a:solidFill>
                  <a:srgbClr val="FF0000"/>
                </a:solidFill>
              </a:rPr>
              <a:t>秒露出で</a:t>
            </a:r>
            <a:r>
              <a:rPr lang="en-US" altLang="ja-JP" dirty="0">
                <a:solidFill>
                  <a:srgbClr val="FF0000"/>
                </a:solidFill>
              </a:rPr>
              <a:t>19mag(AB</a:t>
            </a:r>
            <a:r>
              <a:rPr lang="en-US" altLang="ja-JP" dirty="0" smtClean="0">
                <a:solidFill>
                  <a:srgbClr val="FF0000"/>
                </a:solidFill>
              </a:rPr>
              <a:t>)</a:t>
            </a:r>
            <a:endParaRPr kumimoji="1" lang="ja-JP" altLang="en-US" dirty="0"/>
          </a:p>
        </p:txBody>
      </p:sp>
      <p:cxnSp>
        <p:nvCxnSpPr>
          <p:cNvPr id="14" name="直線矢印コネクタ 13"/>
          <p:cNvCxnSpPr>
            <a:stCxn id="13" idx="1"/>
          </p:cNvCxnSpPr>
          <p:nvPr/>
        </p:nvCxnSpPr>
        <p:spPr>
          <a:xfrm flipH="1" flipV="1">
            <a:off x="4716016" y="3717032"/>
            <a:ext cx="1440160" cy="7607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23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214710" y="1687007"/>
            <a:ext cx="4677770" cy="923330"/>
          </a:xfrm>
          <a:prstGeom prst="rect">
            <a:avLst/>
          </a:prstGeom>
          <a:noFill/>
        </p:spPr>
        <p:txBody>
          <a:bodyPr wrap="square" rtlCol="0">
            <a:spAutoFit/>
          </a:bodyPr>
          <a:lstStyle/>
          <a:p>
            <a:pPr>
              <a:buFont typeface="Arial" pitchFamily="34" charset="0"/>
              <a:buChar char="•"/>
            </a:pPr>
            <a:r>
              <a:rPr lang="en-US" altLang="ja-JP" dirty="0" smtClean="0"/>
              <a:t> 60</a:t>
            </a:r>
            <a:r>
              <a:rPr lang="ja-JP" altLang="en-US" dirty="0" smtClean="0"/>
              <a:t>秒露出で</a:t>
            </a:r>
            <a:r>
              <a:rPr lang="en-US" altLang="ja-JP" dirty="0" smtClean="0"/>
              <a:t>White =22mag(AB)</a:t>
            </a:r>
            <a:endParaRPr lang="en-US" altLang="ja-JP" dirty="0"/>
          </a:p>
          <a:p>
            <a:pPr>
              <a:buFont typeface="Arial" pitchFamily="34" charset="0"/>
              <a:buChar char="•"/>
            </a:pPr>
            <a:r>
              <a:rPr lang="ja-JP" altLang="en-US" dirty="0" smtClean="0"/>
              <a:t> 冷却は</a:t>
            </a:r>
            <a:r>
              <a:rPr lang="en-US" altLang="ja-JP" dirty="0" smtClean="0"/>
              <a:t>170K/140K</a:t>
            </a:r>
            <a:r>
              <a:rPr lang="ja-JP" altLang="en-US" dirty="0" smtClean="0"/>
              <a:t>程度で</a:t>
            </a:r>
            <a:r>
              <a:rPr lang="en-US" altLang="ja-JP" dirty="0" smtClean="0"/>
              <a:t>OK</a:t>
            </a:r>
          </a:p>
          <a:p>
            <a:pPr>
              <a:buFont typeface="Arial" pitchFamily="34" charset="0"/>
              <a:buChar char="•"/>
            </a:pPr>
            <a:r>
              <a:rPr kumimoji="1" lang="en-US" altLang="ja-JP" dirty="0" smtClean="0"/>
              <a:t> </a:t>
            </a:r>
            <a:r>
              <a:rPr lang="ja-JP" altLang="en-US" dirty="0" smtClean="0"/>
              <a:t>実は</a:t>
            </a:r>
            <a:r>
              <a:rPr kumimoji="1" lang="ja-JP" altLang="en-US" dirty="0" smtClean="0"/>
              <a:t>暗電流が支配的</a:t>
            </a:r>
            <a:r>
              <a:rPr lang="ja-JP" altLang="en-US" dirty="0"/>
              <a:t>、</a:t>
            </a:r>
            <a:r>
              <a:rPr kumimoji="1" lang="ja-JP" altLang="en-US" dirty="0" smtClean="0"/>
              <a:t>検出器の冷却が重要</a:t>
            </a:r>
            <a:endParaRPr kumimoji="1" lang="ja-JP" altLang="en-US" dirty="0"/>
          </a:p>
        </p:txBody>
      </p:sp>
      <p:sp>
        <p:nvSpPr>
          <p:cNvPr id="11" name="テキスト ボックス 10"/>
          <p:cNvSpPr txBox="1"/>
          <p:nvPr/>
        </p:nvSpPr>
        <p:spPr>
          <a:xfrm>
            <a:off x="895020" y="5943341"/>
            <a:ext cx="7353960" cy="646331"/>
          </a:xfrm>
          <a:prstGeom prst="rect">
            <a:avLst/>
          </a:prstGeom>
          <a:noFill/>
        </p:spPr>
        <p:txBody>
          <a:bodyPr wrap="square" rtlCol="0">
            <a:spAutoFit/>
          </a:bodyPr>
          <a:lstStyle/>
          <a:p>
            <a:r>
              <a:rPr kumimoji="1" lang="en-US" altLang="ja-JP" dirty="0" smtClean="0">
                <a:sym typeface="Wingdings" pitchFamily="2" charset="2"/>
              </a:rPr>
              <a:t> GRB</a:t>
            </a:r>
            <a:r>
              <a:rPr kumimoji="1" lang="ja-JP" altLang="en-US" dirty="0" smtClean="0">
                <a:sym typeface="Wingdings" pitchFamily="2" charset="2"/>
              </a:rPr>
              <a:t>検出後、出来るだけ早く指向して</a:t>
            </a:r>
            <a:r>
              <a:rPr kumimoji="1" lang="ja-JP" altLang="en-US" u="sng" dirty="0" smtClean="0">
                <a:solidFill>
                  <a:srgbClr val="FF0000"/>
                </a:solidFill>
                <a:sym typeface="Wingdings" pitchFamily="2" charset="2"/>
              </a:rPr>
              <a:t>とりあえず「</a:t>
            </a:r>
            <a:r>
              <a:rPr lang="ja-JP" altLang="en-US" u="sng" dirty="0" smtClean="0">
                <a:solidFill>
                  <a:srgbClr val="FF0000"/>
                </a:solidFill>
                <a:sym typeface="Wingdings" pitchFamily="2" charset="2"/>
              </a:rPr>
              <a:t>分光」、その後「測光」</a:t>
            </a:r>
            <a:r>
              <a:rPr lang="ja-JP" altLang="en-US" dirty="0" smtClean="0">
                <a:sym typeface="Wingdings" pitchFamily="2" charset="2"/>
              </a:rPr>
              <a:t>を行って </a:t>
            </a:r>
            <a:r>
              <a:rPr lang="en-US" altLang="ja-JP" dirty="0" smtClean="0">
                <a:sym typeface="Wingdings" pitchFamily="2" charset="2"/>
              </a:rPr>
              <a:t>z </a:t>
            </a:r>
            <a:r>
              <a:rPr lang="ja-JP" altLang="en-US" dirty="0" smtClean="0">
                <a:sym typeface="Wingdings" pitchFamily="2" charset="2"/>
              </a:rPr>
              <a:t>と位置を決定、地上にアラートすればよい？？</a:t>
            </a:r>
            <a:endParaRPr kumimoji="1" lang="ja-JP" altLang="en-US" dirty="0"/>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53" t="16836" r="31268" b="14030"/>
          <a:stretch/>
        </p:blipFill>
        <p:spPr bwMode="auto">
          <a:xfrm>
            <a:off x="432362" y="968534"/>
            <a:ext cx="3878613" cy="27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正方形/長方形 12"/>
          <p:cNvSpPr/>
          <p:nvPr/>
        </p:nvSpPr>
        <p:spPr>
          <a:xfrm>
            <a:off x="539552" y="260648"/>
            <a:ext cx="8064896" cy="707886"/>
          </a:xfrm>
          <a:prstGeom prst="rect">
            <a:avLst/>
          </a:prstGeom>
        </p:spPr>
        <p:txBody>
          <a:bodyPr wrap="square">
            <a:spAutoFit/>
          </a:bodyPr>
          <a:lstStyle/>
          <a:p>
            <a:r>
              <a:rPr lang="en-US" altLang="ja-JP" sz="4000" dirty="0" smtClean="0"/>
              <a:t>GUNDAM450IR</a:t>
            </a:r>
            <a:r>
              <a:rPr lang="ja-JP" altLang="en-US" sz="3200" dirty="0" smtClean="0"/>
              <a:t>：</a:t>
            </a:r>
            <a:r>
              <a:rPr lang="ja-JP" altLang="en-US" sz="3200" dirty="0"/>
              <a:t>まとめ</a:t>
            </a:r>
            <a:endParaRPr lang="en-US" altLang="ja-JP" sz="3200" dirty="0"/>
          </a:p>
        </p:txBody>
      </p:sp>
      <p:sp>
        <p:nvSpPr>
          <p:cNvPr id="2" name="テキスト ボックス 1"/>
          <p:cNvSpPr txBox="1"/>
          <p:nvPr/>
        </p:nvSpPr>
        <p:spPr>
          <a:xfrm>
            <a:off x="4320936" y="1246730"/>
            <a:ext cx="646331" cy="369332"/>
          </a:xfrm>
          <a:prstGeom prst="rect">
            <a:avLst/>
          </a:prstGeom>
          <a:noFill/>
          <a:ln>
            <a:solidFill>
              <a:schemeClr val="tx1"/>
            </a:solidFill>
          </a:ln>
        </p:spPr>
        <p:txBody>
          <a:bodyPr wrap="none" rtlCol="0">
            <a:spAutoFit/>
          </a:bodyPr>
          <a:lstStyle/>
          <a:p>
            <a:r>
              <a:rPr kumimoji="1" lang="ja-JP" altLang="en-US" dirty="0" smtClean="0"/>
              <a:t>撮像</a:t>
            </a:r>
            <a:endParaRPr kumimoji="1" lang="ja-JP" altLang="en-US" dirty="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70" t="14328" r="32422" b="17254"/>
          <a:stretch/>
        </p:blipFill>
        <p:spPr bwMode="auto">
          <a:xfrm>
            <a:off x="4427984" y="2887172"/>
            <a:ext cx="3888432" cy="272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1779349" y="4582869"/>
            <a:ext cx="2936667" cy="646331"/>
          </a:xfrm>
          <a:prstGeom prst="rect">
            <a:avLst/>
          </a:prstGeom>
          <a:noFill/>
        </p:spPr>
        <p:txBody>
          <a:bodyPr wrap="square" rtlCol="0">
            <a:spAutoFit/>
          </a:bodyPr>
          <a:lstStyle/>
          <a:p>
            <a:pPr>
              <a:buFont typeface="Arial" pitchFamily="34" charset="0"/>
              <a:buChar char="•"/>
            </a:pPr>
            <a:r>
              <a:rPr lang="en-US" altLang="ja-JP" dirty="0" smtClean="0"/>
              <a:t> 100</a:t>
            </a:r>
            <a:r>
              <a:rPr lang="ja-JP" altLang="en-US" dirty="0" smtClean="0"/>
              <a:t>秒露出で</a:t>
            </a:r>
            <a:r>
              <a:rPr lang="en-US" altLang="ja-JP" dirty="0" smtClean="0"/>
              <a:t>19mag(AB)</a:t>
            </a:r>
          </a:p>
          <a:p>
            <a:pPr>
              <a:buFont typeface="Arial" pitchFamily="34" charset="0"/>
              <a:buChar char="•"/>
            </a:pPr>
            <a:r>
              <a:rPr lang="ja-JP" altLang="en-US" dirty="0"/>
              <a:t> </a:t>
            </a:r>
            <a:r>
              <a:rPr lang="ja-JP" altLang="en-US" dirty="0" smtClean="0"/>
              <a:t>少し浅いか</a:t>
            </a:r>
            <a:r>
              <a:rPr lang="ja-JP" altLang="en-US" dirty="0"/>
              <a:t>？</a:t>
            </a:r>
            <a:r>
              <a:rPr kumimoji="1" lang="en-US" altLang="ja-JP" dirty="0" smtClean="0"/>
              <a:t> </a:t>
            </a:r>
          </a:p>
        </p:txBody>
      </p:sp>
      <p:sp>
        <p:nvSpPr>
          <p:cNvPr id="18" name="テキスト ボックス 17"/>
          <p:cNvSpPr txBox="1"/>
          <p:nvPr/>
        </p:nvSpPr>
        <p:spPr>
          <a:xfrm>
            <a:off x="1885575" y="4142592"/>
            <a:ext cx="646331" cy="369332"/>
          </a:xfrm>
          <a:prstGeom prst="rect">
            <a:avLst/>
          </a:prstGeom>
          <a:noFill/>
          <a:ln>
            <a:solidFill>
              <a:schemeClr val="tx1"/>
            </a:solidFill>
          </a:ln>
        </p:spPr>
        <p:txBody>
          <a:bodyPr wrap="none" rtlCol="0">
            <a:spAutoFit/>
          </a:bodyPr>
          <a:lstStyle/>
          <a:p>
            <a:r>
              <a:rPr kumimoji="1" lang="ja-JP" altLang="en-US" dirty="0" smtClean="0"/>
              <a:t>分光</a:t>
            </a:r>
            <a:endParaRPr kumimoji="1" lang="ja-JP" altLang="en-US" dirty="0"/>
          </a:p>
        </p:txBody>
      </p:sp>
      <p:sp>
        <p:nvSpPr>
          <p:cNvPr id="3" name="テキスト ボックス 2"/>
          <p:cNvSpPr txBox="1"/>
          <p:nvPr/>
        </p:nvSpPr>
        <p:spPr>
          <a:xfrm>
            <a:off x="1403648" y="5410495"/>
            <a:ext cx="2507674" cy="369332"/>
          </a:xfrm>
          <a:prstGeom prst="rect">
            <a:avLst/>
          </a:prstGeom>
          <a:noFill/>
        </p:spPr>
        <p:txBody>
          <a:bodyPr wrap="none" rtlCol="0">
            <a:spAutoFit/>
          </a:bodyPr>
          <a:lstStyle/>
          <a:p>
            <a:r>
              <a:rPr kumimoji="1" lang="en-US" altLang="ja-JP" dirty="0" smtClean="0"/>
              <a:t>mag(AB)</a:t>
            </a:r>
            <a:r>
              <a:rPr kumimoji="1" lang="ja-JP" altLang="en-US" dirty="0" smtClean="0"/>
              <a:t>～</a:t>
            </a:r>
            <a:r>
              <a:rPr kumimoji="1" lang="en-US" altLang="ja-JP" dirty="0" smtClean="0"/>
              <a:t>mag(Vega) - 2</a:t>
            </a:r>
            <a:endParaRPr kumimoji="1" lang="ja-JP"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604448" cy="984885"/>
          </a:xfrm>
          <a:prstGeom prst="rect">
            <a:avLst/>
          </a:prstGeom>
        </p:spPr>
        <p:txBody>
          <a:bodyPr wrap="square">
            <a:spAutoFit/>
          </a:bodyPr>
          <a:lstStyle/>
          <a:p>
            <a:r>
              <a:rPr lang="en-US" altLang="ja-JP" sz="4000" dirty="0"/>
              <a:t>GUNDAM450IR </a:t>
            </a:r>
            <a:r>
              <a:rPr lang="ja-JP" altLang="en-US" sz="4000" dirty="0"/>
              <a:t>まとめ</a:t>
            </a:r>
            <a:endParaRPr lang="en-US" altLang="ja-JP" sz="4000" dirty="0"/>
          </a:p>
          <a:p>
            <a:r>
              <a:rPr lang="en-US" altLang="ja-JP" dirty="0" smtClean="0">
                <a:solidFill>
                  <a:srgbClr val="FF0000"/>
                </a:solidFill>
              </a:rPr>
              <a:t>G</a:t>
            </a:r>
            <a:r>
              <a:rPr lang="en-US" altLang="ja-JP" dirty="0" smtClean="0"/>
              <a:t>amma-ray burst  for </a:t>
            </a:r>
            <a:r>
              <a:rPr lang="en-US" altLang="ja-JP" dirty="0" err="1" smtClean="0">
                <a:solidFill>
                  <a:srgbClr val="FF0000"/>
                </a:solidFill>
              </a:rPr>
              <a:t>UN</a:t>
            </a:r>
            <a:r>
              <a:rPr lang="en-US" altLang="ja-JP" dirty="0" err="1" smtClean="0"/>
              <a:t>ravelling</a:t>
            </a:r>
            <a:r>
              <a:rPr lang="en-US" altLang="ja-JP" dirty="0" smtClean="0"/>
              <a:t> </a:t>
            </a:r>
            <a:r>
              <a:rPr lang="en-US" altLang="ja-JP" dirty="0" smtClean="0">
                <a:solidFill>
                  <a:srgbClr val="FF0000"/>
                </a:solidFill>
              </a:rPr>
              <a:t>D</a:t>
            </a:r>
            <a:r>
              <a:rPr lang="en-US" altLang="ja-JP" dirty="0" smtClean="0"/>
              <a:t>ark </a:t>
            </a:r>
            <a:r>
              <a:rPr lang="en-US" altLang="ja-JP" dirty="0" smtClean="0">
                <a:solidFill>
                  <a:srgbClr val="FF0000"/>
                </a:solidFill>
              </a:rPr>
              <a:t>A</a:t>
            </a:r>
            <a:r>
              <a:rPr lang="en-US" altLang="ja-JP" dirty="0" smtClean="0"/>
              <a:t>ges </a:t>
            </a:r>
            <a:r>
              <a:rPr lang="en-US" altLang="ja-JP" dirty="0" smtClean="0">
                <a:solidFill>
                  <a:srgbClr val="FF0000"/>
                </a:solidFill>
              </a:rPr>
              <a:t>M</a:t>
            </a:r>
            <a:r>
              <a:rPr lang="en-US" altLang="ja-JP" dirty="0" smtClean="0"/>
              <a:t>ission with </a:t>
            </a:r>
            <a:r>
              <a:rPr lang="en-US" altLang="ja-JP" dirty="0" smtClean="0">
                <a:solidFill>
                  <a:srgbClr val="FF0000"/>
                </a:solidFill>
              </a:rPr>
              <a:t>450</a:t>
            </a:r>
            <a:r>
              <a:rPr lang="en-US" altLang="ja-JP" dirty="0" smtClean="0"/>
              <a:t>mm </a:t>
            </a:r>
            <a:r>
              <a:rPr lang="en-US" altLang="ja-JP" dirty="0" smtClean="0">
                <a:solidFill>
                  <a:srgbClr val="FF0000"/>
                </a:solidFill>
              </a:rPr>
              <a:t>I</a:t>
            </a:r>
            <a:r>
              <a:rPr lang="en-US" altLang="ja-JP" dirty="0" smtClean="0"/>
              <a:t>nfra-</a:t>
            </a:r>
            <a:r>
              <a:rPr lang="en-US" altLang="ja-JP" dirty="0" smtClean="0">
                <a:solidFill>
                  <a:srgbClr val="FF0000"/>
                </a:solidFill>
              </a:rPr>
              <a:t>R</a:t>
            </a:r>
            <a:r>
              <a:rPr lang="en-US" altLang="ja-JP" dirty="0" smtClean="0"/>
              <a:t>ed Telescope</a:t>
            </a:r>
            <a:endParaRPr lang="ja-JP" altLang="en-US" dirty="0"/>
          </a:p>
        </p:txBody>
      </p:sp>
      <p:sp>
        <p:nvSpPr>
          <p:cNvPr id="4" name="テキスト ボックス 3"/>
          <p:cNvSpPr txBox="1"/>
          <p:nvPr/>
        </p:nvSpPr>
        <p:spPr>
          <a:xfrm>
            <a:off x="2041966" y="1916832"/>
            <a:ext cx="5251759" cy="4401205"/>
          </a:xfrm>
          <a:prstGeom prst="rect">
            <a:avLst/>
          </a:prstGeom>
          <a:noFill/>
        </p:spPr>
        <p:txBody>
          <a:bodyPr wrap="none" rtlCol="0">
            <a:spAutoFit/>
          </a:bodyPr>
          <a:lstStyle/>
          <a:p>
            <a:r>
              <a:rPr kumimoji="1" lang="ja-JP" altLang="en-US" sz="2000" dirty="0" smtClean="0"/>
              <a:t>・</a:t>
            </a:r>
            <a:r>
              <a:rPr lang="ja-JP" altLang="en-US" sz="2000" dirty="0" smtClean="0"/>
              <a:t>南極は地球上で最も天体観測に適した場所</a:t>
            </a:r>
            <a:endParaRPr lang="en-US" altLang="ja-JP" sz="2000" dirty="0" smtClean="0"/>
          </a:p>
          <a:p>
            <a:r>
              <a:rPr lang="ja-JP" altLang="en-US" sz="2000" dirty="0" smtClean="0"/>
              <a:t>・南極から</a:t>
            </a:r>
            <a:r>
              <a:rPr lang="en-US" altLang="ja-JP" sz="2000" dirty="0" smtClean="0"/>
              <a:t>GRB</a:t>
            </a:r>
            <a:r>
              <a:rPr lang="ja-JP" altLang="en-US" sz="2000" dirty="0" smtClean="0"/>
              <a:t>フォローアップ観測（</a:t>
            </a:r>
            <a:r>
              <a:rPr lang="en-US" altLang="ja-JP" sz="2000" dirty="0" smtClean="0"/>
              <a:t>2021</a:t>
            </a:r>
            <a:r>
              <a:rPr lang="ja-JP" altLang="en-US" sz="2000" dirty="0" smtClean="0"/>
              <a:t>～？）</a:t>
            </a:r>
            <a:endParaRPr lang="en-US" altLang="ja-JP" sz="2000" dirty="0" smtClean="0"/>
          </a:p>
          <a:p>
            <a:endParaRPr kumimoji="1" lang="en-US" altLang="ja-JP" sz="2000" dirty="0"/>
          </a:p>
          <a:p>
            <a:r>
              <a:rPr lang="ja-JP" altLang="en-US" sz="2000" dirty="0" smtClean="0"/>
              <a:t>・</a:t>
            </a:r>
            <a:r>
              <a:rPr lang="en-US" altLang="ja-JP" sz="2000" dirty="0" smtClean="0"/>
              <a:t>GRB</a:t>
            </a:r>
            <a:r>
              <a:rPr lang="ja-JP" altLang="en-US" sz="2000" dirty="0" smtClean="0"/>
              <a:t>の「位置」と </a:t>
            </a:r>
            <a:r>
              <a:rPr lang="en-US" altLang="ja-JP" sz="2000" dirty="0" smtClean="0"/>
              <a:t>`Z’ </a:t>
            </a:r>
            <a:r>
              <a:rPr lang="ja-JP" altLang="en-US" sz="2000" dirty="0" smtClean="0"/>
              <a:t>を捕らえるために</a:t>
            </a:r>
            <a:endParaRPr lang="en-US" altLang="ja-JP" sz="2000" dirty="0"/>
          </a:p>
          <a:p>
            <a:r>
              <a:rPr lang="ja-JP" altLang="en-US" sz="2000" dirty="0"/>
              <a:t>　</a:t>
            </a:r>
            <a:r>
              <a:rPr lang="en-US" altLang="ja-JP" sz="2000" dirty="0" smtClean="0">
                <a:sym typeface="Wingdings" pitchFamily="2" charset="2"/>
              </a:rPr>
              <a:t> </a:t>
            </a:r>
            <a:r>
              <a:rPr lang="ja-JP" altLang="en-US" sz="2000" dirty="0" smtClean="0"/>
              <a:t>宇宙</a:t>
            </a:r>
            <a:r>
              <a:rPr lang="en-US" altLang="ja-JP" sz="2000" dirty="0" smtClean="0"/>
              <a:t>45cm</a:t>
            </a:r>
            <a:r>
              <a:rPr lang="ja-JP" altLang="en-US" sz="2000" dirty="0" smtClean="0"/>
              <a:t>赤外線望遠鏡</a:t>
            </a:r>
            <a:endParaRPr lang="en-US" altLang="ja-JP" sz="2000" dirty="0" smtClean="0"/>
          </a:p>
          <a:p>
            <a:r>
              <a:rPr lang="ja-JP" altLang="en-US" sz="2000" dirty="0" smtClean="0"/>
              <a:t>　　　</a:t>
            </a:r>
            <a:r>
              <a:rPr lang="ja-JP" altLang="en-US" sz="2000" dirty="0" smtClean="0">
                <a:sym typeface="Wingdings" pitchFamily="2" charset="2"/>
              </a:rPr>
              <a:t>・</a:t>
            </a:r>
            <a:r>
              <a:rPr lang="en-US" altLang="ja-JP" sz="2000" dirty="0" smtClean="0">
                <a:sym typeface="Wingdings" pitchFamily="2" charset="2"/>
              </a:rPr>
              <a:t> </a:t>
            </a:r>
            <a:r>
              <a:rPr lang="ja-JP" altLang="en-US" sz="2000" dirty="0" smtClean="0">
                <a:sym typeface="Wingdings" pitchFamily="2" charset="2"/>
              </a:rPr>
              <a:t>波長</a:t>
            </a:r>
            <a:r>
              <a:rPr lang="en-US" altLang="ja-JP" sz="2000" dirty="0" smtClean="0">
                <a:sym typeface="Wingdings" pitchFamily="2" charset="2"/>
              </a:rPr>
              <a:t>0.85 – 2.5 um</a:t>
            </a:r>
            <a:endParaRPr lang="en-US" altLang="ja-JP" sz="2000" dirty="0" smtClean="0"/>
          </a:p>
          <a:p>
            <a:r>
              <a:rPr lang="ja-JP" altLang="en-US" sz="2000" dirty="0" smtClean="0">
                <a:sym typeface="Wingdings" pitchFamily="2" charset="2"/>
              </a:rPr>
              <a:t>　　　・位置精度 </a:t>
            </a:r>
            <a:r>
              <a:rPr lang="en-US" altLang="ja-JP" sz="2000" dirty="0" smtClean="0">
                <a:sym typeface="Wingdings" pitchFamily="2" charset="2"/>
              </a:rPr>
              <a:t>1 </a:t>
            </a:r>
            <a:r>
              <a:rPr lang="en-US" altLang="ja-JP" sz="2000" dirty="0" err="1" smtClean="0">
                <a:sym typeface="Wingdings" pitchFamily="2" charset="2"/>
              </a:rPr>
              <a:t>arcsec</a:t>
            </a:r>
            <a:endParaRPr lang="en-US" altLang="ja-JP" sz="2000" dirty="0" smtClean="0">
              <a:sym typeface="Wingdings" pitchFamily="2" charset="2"/>
            </a:endParaRPr>
          </a:p>
          <a:p>
            <a:r>
              <a:rPr lang="ja-JP" altLang="en-US" sz="2000" dirty="0"/>
              <a:t>　</a:t>
            </a:r>
            <a:r>
              <a:rPr lang="ja-JP" altLang="en-US" sz="2000" dirty="0" smtClean="0"/>
              <a:t>　　</a:t>
            </a:r>
            <a:r>
              <a:rPr lang="ja-JP" altLang="en-US" sz="2000" dirty="0" smtClean="0">
                <a:sym typeface="Wingdings" pitchFamily="2" charset="2"/>
              </a:rPr>
              <a:t>・</a:t>
            </a:r>
            <a:r>
              <a:rPr lang="en-US" altLang="ja-JP" sz="2000" dirty="0" smtClean="0">
                <a:sym typeface="Wingdings" pitchFamily="2" charset="2"/>
              </a:rPr>
              <a:t> </a:t>
            </a:r>
            <a:r>
              <a:rPr lang="ja-JP" altLang="en-US" sz="2000" dirty="0">
                <a:sym typeface="Wingdings" pitchFamily="2" charset="2"/>
              </a:rPr>
              <a:t>直視プリズムによる超低分散分光</a:t>
            </a:r>
            <a:r>
              <a:rPr lang="en-US" altLang="ja-JP" sz="2000" dirty="0">
                <a:sym typeface="Wingdings" pitchFamily="2" charset="2"/>
              </a:rPr>
              <a:t>R=26.6</a:t>
            </a:r>
            <a:endParaRPr lang="en-US" altLang="ja-JP" sz="2000" dirty="0"/>
          </a:p>
          <a:p>
            <a:r>
              <a:rPr lang="ja-JP" altLang="en-US" sz="2000" dirty="0" smtClean="0"/>
              <a:t>　　　</a:t>
            </a:r>
            <a:r>
              <a:rPr lang="ja-JP" altLang="en-US" sz="2000" dirty="0" smtClean="0">
                <a:sym typeface="Wingdings" pitchFamily="2" charset="2"/>
              </a:rPr>
              <a:t>・</a:t>
            </a:r>
            <a:r>
              <a:rPr lang="en-US" altLang="ja-JP" sz="2000" dirty="0" smtClean="0">
                <a:sym typeface="Wingdings" pitchFamily="2" charset="2"/>
              </a:rPr>
              <a:t> </a:t>
            </a:r>
            <a:r>
              <a:rPr lang="ja-JP" altLang="en-US" sz="2000" dirty="0" smtClean="0">
                <a:sym typeface="Wingdings" pitchFamily="2" charset="2"/>
              </a:rPr>
              <a:t>ライマンブレイクで</a:t>
            </a:r>
            <a:r>
              <a:rPr lang="en-US" altLang="ja-JP" sz="2000" dirty="0" smtClean="0"/>
              <a:t>5.74 </a:t>
            </a:r>
            <a:r>
              <a:rPr lang="en-US" altLang="ja-JP" sz="2000" dirty="0"/>
              <a:t>&lt; z &lt; </a:t>
            </a:r>
            <a:r>
              <a:rPr lang="en-US" altLang="ja-JP" sz="2000" dirty="0" smtClean="0"/>
              <a:t>18.8, </a:t>
            </a:r>
            <a:r>
              <a:rPr lang="en-US" altLang="ja-JP" sz="2000" dirty="0" err="1" smtClean="0"/>
              <a:t>Δz</a:t>
            </a:r>
            <a:r>
              <a:rPr lang="en-US" altLang="ja-JP" sz="2000" dirty="0" smtClean="0"/>
              <a:t>=0.5</a:t>
            </a:r>
          </a:p>
          <a:p>
            <a:r>
              <a:rPr lang="ja-JP" altLang="en-US" sz="2000" dirty="0" smtClean="0"/>
              <a:t>　　　</a:t>
            </a:r>
            <a:r>
              <a:rPr lang="ja-JP" altLang="en-US" sz="2000" dirty="0" smtClean="0">
                <a:sym typeface="Wingdings" pitchFamily="2" charset="2"/>
              </a:rPr>
              <a:t>・</a:t>
            </a:r>
            <a:r>
              <a:rPr lang="en-US" altLang="ja-JP" sz="2000" dirty="0" smtClean="0">
                <a:sym typeface="Wingdings" pitchFamily="2" charset="2"/>
              </a:rPr>
              <a:t> </a:t>
            </a:r>
          </a:p>
          <a:p>
            <a:r>
              <a:rPr lang="ja-JP" altLang="en-US" sz="2000" dirty="0"/>
              <a:t>　</a:t>
            </a:r>
            <a:r>
              <a:rPr lang="en-US" altLang="ja-JP" sz="2000" dirty="0" smtClean="0">
                <a:sym typeface="Wingdings" pitchFamily="2" charset="2"/>
              </a:rPr>
              <a:t> </a:t>
            </a:r>
            <a:r>
              <a:rPr lang="ja-JP" altLang="en-US" sz="2000" dirty="0" smtClean="0">
                <a:sym typeface="Wingdings" pitchFamily="2" charset="2"/>
              </a:rPr>
              <a:t>［撮像］　</a:t>
            </a:r>
            <a:r>
              <a:rPr lang="en-US" altLang="ja-JP" sz="2000" dirty="0" smtClean="0">
                <a:sym typeface="Wingdings" pitchFamily="2" charset="2"/>
              </a:rPr>
              <a:t>60sec</a:t>
            </a:r>
            <a:r>
              <a:rPr lang="ja-JP" altLang="en-US" sz="2000" dirty="0" smtClean="0">
                <a:sym typeface="Wingdings" pitchFamily="2" charset="2"/>
              </a:rPr>
              <a:t>で</a:t>
            </a:r>
            <a:r>
              <a:rPr lang="en-US" altLang="ja-JP" sz="2000" dirty="0" smtClean="0">
                <a:sym typeface="Wingdings" pitchFamily="2" charset="2"/>
              </a:rPr>
              <a:t>22mag(AB)</a:t>
            </a:r>
          </a:p>
          <a:p>
            <a:r>
              <a:rPr lang="ja-JP" altLang="en-US" sz="2000" dirty="0">
                <a:sym typeface="Wingdings" pitchFamily="2" charset="2"/>
              </a:rPr>
              <a:t>　</a:t>
            </a:r>
            <a:r>
              <a:rPr lang="en-US" altLang="ja-JP" sz="2000" dirty="0" smtClean="0">
                <a:sym typeface="Wingdings" pitchFamily="2" charset="2"/>
              </a:rPr>
              <a:t> </a:t>
            </a:r>
            <a:r>
              <a:rPr lang="ja-JP" altLang="en-US" sz="2000" dirty="0" smtClean="0">
                <a:sym typeface="Wingdings" pitchFamily="2" charset="2"/>
              </a:rPr>
              <a:t>［分光］　</a:t>
            </a:r>
            <a:r>
              <a:rPr lang="en-US" altLang="ja-JP" sz="2000" dirty="0" smtClean="0">
                <a:sym typeface="Wingdings" pitchFamily="2" charset="2"/>
              </a:rPr>
              <a:t>100sec</a:t>
            </a:r>
            <a:r>
              <a:rPr lang="ja-JP" altLang="en-US" sz="2000" dirty="0" smtClean="0">
                <a:sym typeface="Wingdings" pitchFamily="2" charset="2"/>
              </a:rPr>
              <a:t>で全波長域で</a:t>
            </a:r>
            <a:r>
              <a:rPr lang="en-US" altLang="ja-JP" sz="2000" dirty="0" smtClean="0">
                <a:sym typeface="Wingdings" pitchFamily="2" charset="2"/>
              </a:rPr>
              <a:t>19mag(AB</a:t>
            </a:r>
            <a:r>
              <a:rPr lang="en-US" altLang="ja-JP" sz="2000" dirty="0" smtClean="0">
                <a:sym typeface="Wingdings" pitchFamily="2" charset="2"/>
              </a:rPr>
              <a:t>)</a:t>
            </a:r>
          </a:p>
          <a:p>
            <a:endParaRPr lang="en-US" altLang="ja-JP" sz="2000" dirty="0">
              <a:sym typeface="Wingdings" pitchFamily="2" charset="2"/>
            </a:endParaRPr>
          </a:p>
          <a:p>
            <a:r>
              <a:rPr lang="ja-JP" altLang="en-US" sz="2000" dirty="0" smtClean="0">
                <a:sym typeface="Wingdings" pitchFamily="2" charset="2"/>
              </a:rPr>
              <a:t>　</a:t>
            </a:r>
            <a:r>
              <a:rPr lang="en-US" altLang="ja-JP" sz="2000" dirty="0" smtClean="0">
                <a:sym typeface="Wingdings" pitchFamily="2" charset="2"/>
              </a:rPr>
              <a:t> </a:t>
            </a:r>
            <a:r>
              <a:rPr lang="ja-JP" altLang="en-US" sz="2000" dirty="0" smtClean="0">
                <a:sym typeface="Wingdings" pitchFamily="2" charset="2"/>
              </a:rPr>
              <a:t>いずれにせよ分光は撮像とセットで。</a:t>
            </a:r>
            <a:endParaRPr lang="en-US" altLang="ja-JP" sz="2000" dirty="0"/>
          </a:p>
        </p:txBody>
      </p:sp>
    </p:spTree>
    <p:extLst>
      <p:ext uri="{BB962C8B-B14F-4D97-AF65-F5344CB8AC3E}">
        <p14:creationId xmlns:p14="http://schemas.microsoft.com/office/powerpoint/2010/main" val="72465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3"/>
          <p:cNvSpPr>
            <a:spLocks noChangeArrowheads="1"/>
          </p:cNvSpPr>
          <p:nvPr/>
        </p:nvSpPr>
        <p:spPr bwMode="auto">
          <a:xfrm>
            <a:off x="5159783" y="2636912"/>
            <a:ext cx="3156633" cy="92333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smtClean="0"/>
              <a:t>南緯</a:t>
            </a:r>
            <a:r>
              <a:rPr lang="en-US" altLang="ja-JP" dirty="0" smtClean="0"/>
              <a:t>77</a:t>
            </a:r>
            <a:r>
              <a:rPr lang="en-US" altLang="ja-JP" baseline="30000" dirty="0" smtClean="0"/>
              <a:t>o</a:t>
            </a:r>
            <a:r>
              <a:rPr lang="en-US" altLang="ja-JP" dirty="0" smtClean="0"/>
              <a:t>19’, </a:t>
            </a:r>
            <a:r>
              <a:rPr lang="ja-JP" altLang="en-US" dirty="0" smtClean="0"/>
              <a:t>　東経</a:t>
            </a:r>
            <a:r>
              <a:rPr lang="en-US" altLang="ja-JP" dirty="0" smtClean="0"/>
              <a:t>39</a:t>
            </a:r>
            <a:r>
              <a:rPr lang="en-US" altLang="ja-JP" baseline="30000" dirty="0" smtClean="0"/>
              <a:t>o</a:t>
            </a:r>
            <a:r>
              <a:rPr lang="en-US" altLang="ja-JP" dirty="0" smtClean="0"/>
              <a:t>42’</a:t>
            </a:r>
          </a:p>
          <a:p>
            <a:r>
              <a:rPr lang="ja-JP" altLang="en-US" dirty="0" smtClean="0"/>
              <a:t>標高</a:t>
            </a:r>
            <a:r>
              <a:rPr lang="en-US" altLang="ja-JP" dirty="0" smtClean="0"/>
              <a:t>3,810m</a:t>
            </a:r>
            <a:r>
              <a:rPr lang="ja-JP" altLang="en-US" dirty="0" smtClean="0"/>
              <a:t>　</a:t>
            </a:r>
            <a:r>
              <a:rPr lang="en-US" altLang="ja-JP" dirty="0" smtClean="0"/>
              <a:t>(0.6</a:t>
            </a:r>
            <a:r>
              <a:rPr lang="ja-JP" altLang="en-US" dirty="0" smtClean="0"/>
              <a:t>気圧</a:t>
            </a:r>
            <a:r>
              <a:rPr lang="en-US" altLang="ja-JP" dirty="0" smtClean="0"/>
              <a:t>)</a:t>
            </a:r>
          </a:p>
          <a:p>
            <a:r>
              <a:rPr lang="ja-JP" altLang="en-US" dirty="0" smtClean="0"/>
              <a:t>最低</a:t>
            </a:r>
            <a:r>
              <a:rPr lang="ja-JP" altLang="en-US" dirty="0"/>
              <a:t>気温</a:t>
            </a:r>
            <a:r>
              <a:rPr lang="en-US" altLang="ja-JP" dirty="0"/>
              <a:t>-80</a:t>
            </a:r>
            <a:r>
              <a:rPr lang="ja-JP" altLang="en-US" dirty="0" smtClean="0"/>
              <a:t>℃</a:t>
            </a:r>
            <a:r>
              <a:rPr lang="en-US" altLang="ja-JP" dirty="0" smtClean="0"/>
              <a:t>, </a:t>
            </a:r>
            <a:r>
              <a:rPr lang="ja-JP" altLang="en-US" dirty="0" smtClean="0"/>
              <a:t>年平均</a:t>
            </a:r>
            <a:r>
              <a:rPr lang="en-US" altLang="ja-JP" dirty="0" smtClean="0"/>
              <a:t>-54.4</a:t>
            </a:r>
            <a:r>
              <a:rPr lang="ja-JP" altLang="en-US" dirty="0" smtClean="0"/>
              <a:t>℃</a:t>
            </a:r>
            <a:endParaRPr lang="en-US" altLang="ja-JP" dirty="0" smtClean="0"/>
          </a:p>
        </p:txBody>
      </p:sp>
      <p:sp>
        <p:nvSpPr>
          <p:cNvPr id="9" name="テキスト ボックス 8"/>
          <p:cNvSpPr txBox="1"/>
          <p:nvPr/>
        </p:nvSpPr>
        <p:spPr>
          <a:xfrm>
            <a:off x="472248" y="1556792"/>
            <a:ext cx="8208912" cy="646331"/>
          </a:xfrm>
          <a:prstGeom prst="rect">
            <a:avLst/>
          </a:prstGeom>
          <a:noFill/>
        </p:spPr>
        <p:txBody>
          <a:bodyPr wrap="square" rtlCol="0">
            <a:spAutoFit/>
          </a:bodyPr>
          <a:lstStyle/>
          <a:p>
            <a:r>
              <a:rPr lang="ja-JP" altLang="en-US" dirty="0" smtClean="0"/>
              <a:t>南極大陸内陸高原に位置する「ドームふじ基地」はその</a:t>
            </a:r>
            <a:r>
              <a:rPr lang="ja-JP" altLang="en-US" u="sng" dirty="0" smtClean="0">
                <a:solidFill>
                  <a:srgbClr val="FF0000"/>
                </a:solidFill>
              </a:rPr>
              <a:t>特異な地理条件</a:t>
            </a:r>
            <a:r>
              <a:rPr lang="ja-JP" altLang="en-US" dirty="0" smtClean="0"/>
              <a:t>から地球上で最も赤外線観測に適している。</a:t>
            </a:r>
            <a:endParaRPr kumimoji="1" lang="ja-JP" altLang="en-US" dirty="0"/>
          </a:p>
        </p:txBody>
      </p:sp>
      <p:pic>
        <p:nvPicPr>
          <p:cNvPr id="10" name="Picture 2" descr="F:\D1\2010_05_SPIE\Oral_presentation\fig1.jpg"/>
          <p:cNvPicPr>
            <a:picLocks noChangeAspect="1" noChangeArrowheads="1"/>
          </p:cNvPicPr>
          <p:nvPr/>
        </p:nvPicPr>
        <p:blipFill>
          <a:blip r:embed="rId2" cstate="print"/>
          <a:srcRect/>
          <a:stretch>
            <a:fillRect/>
          </a:stretch>
        </p:blipFill>
        <p:spPr bwMode="auto">
          <a:xfrm>
            <a:off x="539552" y="2801802"/>
            <a:ext cx="3960000" cy="2715430"/>
          </a:xfrm>
          <a:prstGeom prst="rect">
            <a:avLst/>
          </a:prstGeom>
          <a:noFill/>
        </p:spPr>
      </p:pic>
      <p:sp>
        <p:nvSpPr>
          <p:cNvPr id="11" name="テキスト ボックス 10"/>
          <p:cNvSpPr txBox="1"/>
          <p:nvPr/>
        </p:nvSpPr>
        <p:spPr>
          <a:xfrm>
            <a:off x="4932040" y="3922023"/>
            <a:ext cx="3688299" cy="646331"/>
          </a:xfrm>
          <a:prstGeom prst="rect">
            <a:avLst/>
          </a:prstGeom>
          <a:noFill/>
        </p:spPr>
        <p:txBody>
          <a:bodyPr wrap="square" rtlCol="0">
            <a:spAutoFit/>
          </a:bodyPr>
          <a:lstStyle/>
          <a:p>
            <a:r>
              <a:rPr kumimoji="1" lang="ja-JP" altLang="en-US" dirty="0" smtClean="0"/>
              <a:t>常に極高気圧帯が卓越し晴天が続く。ブリザードは無い。</a:t>
            </a:r>
            <a:endParaRPr kumimoji="1" lang="ja-JP" altLang="en-US" dirty="0"/>
          </a:p>
        </p:txBody>
      </p:sp>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smtClean="0">
                <a:latin typeface="+mn-ea"/>
              </a:rPr>
              <a:t>ドームふじの天文学的メリット </a:t>
            </a:r>
            <a:r>
              <a:rPr lang="en-US" altLang="ja-JP" sz="3600" dirty="0" smtClean="0">
                <a:latin typeface="+mn-ea"/>
              </a:rPr>
              <a:t>1/5</a:t>
            </a:r>
            <a:endParaRPr kumimoji="1" lang="ja-JP" altLang="en-US" sz="3600" dirty="0">
              <a:latin typeface="+mn-ea"/>
            </a:endParaRPr>
          </a:p>
        </p:txBody>
      </p:sp>
      <p:sp>
        <p:nvSpPr>
          <p:cNvPr id="26" name="Rectangle 44"/>
          <p:cNvSpPr>
            <a:spLocks noChangeArrowheads="1"/>
          </p:cNvSpPr>
          <p:nvPr/>
        </p:nvSpPr>
        <p:spPr bwMode="auto">
          <a:xfrm>
            <a:off x="4644034" y="5021333"/>
            <a:ext cx="4264309" cy="1200329"/>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FF0000"/>
                </a:solidFill>
                <a:latin typeface="ＭＳ Ｐゴシック" charset="-128"/>
              </a:rPr>
              <a:t>○</a:t>
            </a:r>
            <a:r>
              <a:rPr lang="ja-JP" altLang="en-US" b="1" dirty="0" smtClean="0">
                <a:solidFill>
                  <a:srgbClr val="FF0000"/>
                </a:solidFill>
                <a:latin typeface="ＭＳ Ｐゴシック" charset="-128"/>
              </a:rPr>
              <a:t>シーイングが</a:t>
            </a:r>
            <a:r>
              <a:rPr lang="ja-JP" altLang="en-US" b="1" dirty="0">
                <a:solidFill>
                  <a:srgbClr val="FF0000"/>
                </a:solidFill>
                <a:latin typeface="ＭＳ Ｐゴシック" charset="-128"/>
              </a:rPr>
              <a:t>地球上で最も</a:t>
            </a:r>
            <a:r>
              <a:rPr lang="ja-JP" altLang="en-US" b="1" dirty="0" smtClean="0">
                <a:solidFill>
                  <a:srgbClr val="FF0000"/>
                </a:solidFill>
                <a:latin typeface="ＭＳ Ｐゴシック" charset="-128"/>
              </a:rPr>
              <a:t>良い</a:t>
            </a:r>
            <a:endParaRPr lang="en-US" altLang="ja-JP" b="1" dirty="0" smtClean="0">
              <a:solidFill>
                <a:srgbClr val="FF0000"/>
              </a:solidFill>
              <a:latin typeface="ＭＳ Ｐゴシック" charset="-128"/>
            </a:endParaRPr>
          </a:p>
          <a:p>
            <a:pPr defTabSz="4176713"/>
            <a:r>
              <a:rPr lang="en-US" altLang="ja-JP" b="1" dirty="0" smtClean="0">
                <a:solidFill>
                  <a:srgbClr val="FF0000"/>
                </a:solidFill>
                <a:latin typeface="ＭＳ Ｐゴシック" charset="-128"/>
              </a:rPr>
              <a:t>○</a:t>
            </a:r>
            <a:r>
              <a:rPr lang="ja-JP" altLang="en-US" b="1" dirty="0">
                <a:solidFill>
                  <a:srgbClr val="FF0000"/>
                </a:solidFill>
                <a:latin typeface="ＭＳ Ｐゴシック" charset="-128"/>
              </a:rPr>
              <a:t>赤外線での空の明るさが地球上で最小</a:t>
            </a:r>
          </a:p>
          <a:p>
            <a:pPr defTabSz="4176713"/>
            <a:r>
              <a:rPr lang="en-US" altLang="ja-JP" b="1" dirty="0">
                <a:solidFill>
                  <a:srgbClr val="FF0000"/>
                </a:solidFill>
                <a:latin typeface="ＭＳ Ｐゴシック" charset="-128"/>
              </a:rPr>
              <a:t>○</a:t>
            </a:r>
            <a:r>
              <a:rPr lang="ja-JP" altLang="en-US" b="1" dirty="0">
                <a:solidFill>
                  <a:srgbClr val="FF0000"/>
                </a:solidFill>
                <a:latin typeface="ＭＳ Ｐゴシック" charset="-128"/>
              </a:rPr>
              <a:t>地球上で最も幅広い波長で観測が</a:t>
            </a:r>
            <a:r>
              <a:rPr lang="ja-JP" altLang="en-US" b="1" dirty="0" smtClean="0">
                <a:solidFill>
                  <a:srgbClr val="FF0000"/>
                </a:solidFill>
                <a:latin typeface="ＭＳ Ｐゴシック" charset="-128"/>
              </a:rPr>
              <a:t>可能</a:t>
            </a:r>
            <a:endParaRPr lang="en-US" altLang="ja-JP" b="1" dirty="0" smtClean="0">
              <a:solidFill>
                <a:srgbClr val="FF0000"/>
              </a:solidFill>
              <a:latin typeface="ＭＳ Ｐゴシック" charset="-128"/>
            </a:endParaRPr>
          </a:p>
          <a:p>
            <a:pPr defTabSz="4176713"/>
            <a:r>
              <a:rPr lang="en-US" altLang="ja-JP" b="1" dirty="0">
                <a:solidFill>
                  <a:srgbClr val="FF0000"/>
                </a:solidFill>
                <a:latin typeface="ＭＳ Ｐゴシック" charset="-128"/>
              </a:rPr>
              <a:t>○</a:t>
            </a:r>
            <a:r>
              <a:rPr lang="ja-JP" altLang="en-US" b="1" dirty="0">
                <a:solidFill>
                  <a:srgbClr val="FF0000"/>
                </a:solidFill>
                <a:latin typeface="ＭＳ Ｐゴシック" charset="-128"/>
              </a:rPr>
              <a:t>夜が</a:t>
            </a:r>
            <a:r>
              <a:rPr lang="en-US" altLang="ja-JP" b="1" dirty="0">
                <a:solidFill>
                  <a:srgbClr val="FF0000"/>
                </a:solidFill>
                <a:latin typeface="ＭＳ Ｐゴシック" charset="-128"/>
              </a:rPr>
              <a:t>90</a:t>
            </a:r>
            <a:r>
              <a:rPr lang="ja-JP" altLang="en-US" b="1" dirty="0">
                <a:solidFill>
                  <a:srgbClr val="FF0000"/>
                </a:solidFill>
                <a:latin typeface="ＭＳ Ｐゴシック" charset="-128"/>
              </a:rPr>
              <a:t>日以上</a:t>
            </a:r>
            <a:r>
              <a:rPr lang="ja-JP" altLang="en-US" b="1" dirty="0" smtClean="0">
                <a:solidFill>
                  <a:srgbClr val="FF0000"/>
                </a:solidFill>
                <a:latin typeface="ＭＳ Ｐゴシック" charset="-128"/>
              </a:rPr>
              <a:t>続く</a:t>
            </a:r>
            <a:endParaRPr lang="ja-JP" altLang="en-US" b="1" dirty="0">
              <a:solidFill>
                <a:srgbClr val="FF0000"/>
              </a:solidFill>
              <a:latin typeface="ＭＳ Ｐゴシック" charset="-128"/>
            </a:endParaRPr>
          </a:p>
        </p:txBody>
      </p:sp>
      <p:sp>
        <p:nvSpPr>
          <p:cNvPr id="2" name="テキスト ボックス 1"/>
          <p:cNvSpPr txBox="1"/>
          <p:nvPr/>
        </p:nvSpPr>
        <p:spPr>
          <a:xfrm>
            <a:off x="2651882" y="5436832"/>
            <a:ext cx="1901867" cy="369332"/>
          </a:xfrm>
          <a:prstGeom prst="rect">
            <a:avLst/>
          </a:prstGeom>
          <a:noFill/>
        </p:spPr>
        <p:txBody>
          <a:bodyPr wrap="none" rtlCol="0">
            <a:spAutoFit/>
          </a:bodyPr>
          <a:lstStyle/>
          <a:p>
            <a:r>
              <a:rPr kumimoji="1" lang="en-US" altLang="ja-JP" dirty="0" smtClean="0"/>
              <a:t>©SPIE Okita+2010</a:t>
            </a:r>
            <a:endParaRPr kumimoji="1" lang="ja-JP" altLang="en-US" dirty="0"/>
          </a:p>
        </p:txBody>
      </p:sp>
    </p:spTree>
    <p:extLst>
      <p:ext uri="{BB962C8B-B14F-4D97-AF65-F5344CB8AC3E}">
        <p14:creationId xmlns:p14="http://schemas.microsoft.com/office/powerpoint/2010/main" val="1872569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a:spLocks noChangeArrowheads="1"/>
          </p:cNvSpPr>
          <p:nvPr/>
        </p:nvSpPr>
        <p:spPr bwMode="auto">
          <a:xfrm>
            <a:off x="323528" y="1340768"/>
            <a:ext cx="3467616"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シーイングが地球上で最も良い</a:t>
            </a:r>
          </a:p>
        </p:txBody>
      </p:sp>
      <p:sp>
        <p:nvSpPr>
          <p:cNvPr id="15" name="テキスト ボックス 14"/>
          <p:cNvSpPr txBox="1"/>
          <p:nvPr/>
        </p:nvSpPr>
        <p:spPr>
          <a:xfrm>
            <a:off x="653796" y="4953942"/>
            <a:ext cx="4670622" cy="923330"/>
          </a:xfrm>
          <a:prstGeom prst="rect">
            <a:avLst/>
          </a:prstGeom>
          <a:noFill/>
        </p:spPr>
        <p:txBody>
          <a:bodyPr wrap="square" rtlCol="0">
            <a:spAutoFit/>
          </a:bodyPr>
          <a:lstStyle/>
          <a:p>
            <a:r>
              <a:rPr lang="ja-JP" altLang="en-US" dirty="0" smtClean="0"/>
              <a:t>気象シミュレーションやドーム</a:t>
            </a:r>
            <a:r>
              <a:rPr lang="en-US" altLang="ja-JP" dirty="0" smtClean="0"/>
              <a:t>C</a:t>
            </a:r>
            <a:r>
              <a:rPr lang="ja-JP" altLang="en-US" dirty="0" smtClean="0"/>
              <a:t>　での観測結果より、冬期には地面</a:t>
            </a:r>
            <a:r>
              <a:rPr lang="en-US" altLang="ja-JP" dirty="0" smtClean="0"/>
              <a:t>15m</a:t>
            </a:r>
            <a:r>
              <a:rPr lang="ja-JP" altLang="en-US" dirty="0" smtClean="0"/>
              <a:t>上で</a:t>
            </a:r>
            <a:r>
              <a:rPr lang="en-US" altLang="ja-JP" dirty="0" smtClean="0"/>
              <a:t>0.3</a:t>
            </a:r>
            <a:r>
              <a:rPr lang="ja-JP" altLang="en-US" dirty="0" smtClean="0"/>
              <a:t>秒角のシーイングが得られると期待されている。</a:t>
            </a:r>
            <a:endParaRPr kumimoji="1" lang="ja-JP" altLang="en-US" dirty="0"/>
          </a:p>
        </p:txBody>
      </p:sp>
      <p:sp>
        <p:nvSpPr>
          <p:cNvPr id="16" name="正方形/長方形 15"/>
          <p:cNvSpPr/>
          <p:nvPr/>
        </p:nvSpPr>
        <p:spPr>
          <a:xfrm>
            <a:off x="5606649" y="5930116"/>
            <a:ext cx="3285831" cy="523220"/>
          </a:xfrm>
          <a:prstGeom prst="rect">
            <a:avLst/>
          </a:prstGeom>
        </p:spPr>
        <p:txBody>
          <a:bodyPr wrap="square">
            <a:spAutoFit/>
          </a:bodyPr>
          <a:lstStyle/>
          <a:p>
            <a:r>
              <a:rPr lang="ja-JP" altLang="en-US" sz="1400" dirty="0"/>
              <a:t>接地境界層の</a:t>
            </a:r>
            <a:r>
              <a:rPr lang="ja-JP" altLang="en-US" sz="1400" dirty="0" smtClean="0"/>
              <a:t>シーイングが</a:t>
            </a:r>
            <a:r>
              <a:rPr lang="en-US" altLang="ja-JP" sz="1400" dirty="0" smtClean="0"/>
              <a:t>0.1’’</a:t>
            </a:r>
            <a:r>
              <a:rPr lang="ja-JP" altLang="en-US" sz="1400" dirty="0" smtClean="0"/>
              <a:t>となる高度の</a:t>
            </a:r>
            <a:r>
              <a:rPr lang="ja-JP" altLang="ja-JP" sz="1400" dirty="0" smtClean="0"/>
              <a:t>シミュレーション</a:t>
            </a:r>
            <a:r>
              <a:rPr lang="en-US" altLang="ja-JP" sz="1400" dirty="0" smtClean="0"/>
              <a:t>(Swain&amp;Gallee2006)</a:t>
            </a:r>
            <a:endParaRPr lang="en-US" altLang="ja-JP" sz="1400" dirty="0"/>
          </a:p>
        </p:txBody>
      </p:sp>
      <p:pic>
        <p:nvPicPr>
          <p:cNvPr id="17" name="Picture 3"/>
          <p:cNvPicPr>
            <a:picLocks noChangeAspect="1" noChangeArrowheads="1"/>
          </p:cNvPicPr>
          <p:nvPr/>
        </p:nvPicPr>
        <p:blipFill rotWithShape="1">
          <a:blip r:embed="rId2" cstate="print"/>
          <a:srcRect b="8635"/>
          <a:stretch/>
        </p:blipFill>
        <p:spPr bwMode="auto">
          <a:xfrm>
            <a:off x="5527856" y="3471639"/>
            <a:ext cx="3240000" cy="2458477"/>
          </a:xfrm>
          <a:prstGeom prst="rect">
            <a:avLst/>
          </a:prstGeom>
          <a:noFill/>
          <a:ln w="9525">
            <a:noFill/>
            <a:miter lim="800000"/>
            <a:headEnd/>
            <a:tailEnd/>
          </a:ln>
          <a:effectLst/>
        </p:spPr>
      </p:pic>
      <p:sp>
        <p:nvSpPr>
          <p:cNvPr id="29" name="正方形/長方形 28"/>
          <p:cNvSpPr/>
          <p:nvPr/>
        </p:nvSpPr>
        <p:spPr>
          <a:xfrm>
            <a:off x="0"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2/5</a:t>
            </a:r>
            <a:endParaRPr kumimoji="1" lang="ja-JP" altLang="en-US" sz="3600" dirty="0">
              <a:latin typeface="+mn-ea"/>
            </a:endParaRPr>
          </a:p>
        </p:txBody>
      </p:sp>
      <p:sp>
        <p:nvSpPr>
          <p:cNvPr id="3" name="正方形/長方形 2"/>
          <p:cNvSpPr/>
          <p:nvPr/>
        </p:nvSpPr>
        <p:spPr>
          <a:xfrm>
            <a:off x="827584" y="1772816"/>
            <a:ext cx="4519633" cy="923330"/>
          </a:xfrm>
          <a:prstGeom prst="rect">
            <a:avLst/>
          </a:prstGeom>
        </p:spPr>
        <p:txBody>
          <a:bodyPr wrap="square">
            <a:spAutoFit/>
          </a:bodyPr>
          <a:lstStyle/>
          <a:p>
            <a:r>
              <a:rPr lang="en-US" altLang="ja-JP" dirty="0" err="1" smtClean="0"/>
              <a:t>シーイングとは大気の揺らぎによって本来</a:t>
            </a:r>
            <a:r>
              <a:rPr lang="ja-JP" altLang="en-US" dirty="0" smtClean="0"/>
              <a:t>は</a:t>
            </a:r>
            <a:r>
              <a:rPr lang="en-US" altLang="ja-JP" dirty="0" err="1" smtClean="0"/>
              <a:t>点光源である</a:t>
            </a:r>
            <a:r>
              <a:rPr lang="ja-JP" altLang="en-US" dirty="0" smtClean="0"/>
              <a:t>はずの</a:t>
            </a:r>
            <a:r>
              <a:rPr lang="en-US" altLang="ja-JP" dirty="0" err="1" smtClean="0"/>
              <a:t>星が広がって見</a:t>
            </a:r>
            <a:r>
              <a:rPr lang="ja-JP" altLang="en-US" dirty="0" smtClean="0"/>
              <a:t>える現象のこと。</a:t>
            </a:r>
            <a:endParaRPr lang="ja-JP" altLang="en-US" dirty="0"/>
          </a:p>
        </p:txBody>
      </p:sp>
      <p:sp>
        <p:nvSpPr>
          <p:cNvPr id="4" name="テキスト ボックス 3"/>
          <p:cNvSpPr txBox="1"/>
          <p:nvPr/>
        </p:nvSpPr>
        <p:spPr>
          <a:xfrm>
            <a:off x="1148365" y="2564904"/>
            <a:ext cx="3832047" cy="646331"/>
          </a:xfrm>
          <a:prstGeom prst="rect">
            <a:avLst/>
          </a:prstGeom>
          <a:noFill/>
        </p:spPr>
        <p:txBody>
          <a:bodyPr wrap="square" rtlCol="0">
            <a:spAutoFit/>
          </a:bodyPr>
          <a:lstStyle/>
          <a:p>
            <a:r>
              <a:rPr kumimoji="1" lang="ja-JP" altLang="en-US" dirty="0" smtClean="0"/>
              <a:t>→　シーイングが悪いと細かい模様</a:t>
            </a:r>
            <a:r>
              <a:rPr lang="ja-JP" altLang="en-US" dirty="0" smtClean="0"/>
              <a:t>は</a:t>
            </a:r>
            <a:endParaRPr lang="en-US" altLang="ja-JP" dirty="0" smtClean="0"/>
          </a:p>
          <a:p>
            <a:r>
              <a:rPr kumimoji="1" lang="ja-JP" altLang="en-US" dirty="0"/>
              <a:t>　</a:t>
            </a:r>
            <a:r>
              <a:rPr kumimoji="1" lang="ja-JP" altLang="en-US" dirty="0" smtClean="0"/>
              <a:t>　 観測出来ない</a:t>
            </a:r>
            <a:r>
              <a:rPr lang="ja-JP" altLang="en-US" dirty="0"/>
              <a:t>。</a:t>
            </a:r>
            <a:endParaRPr kumimoji="1" lang="ja-JP" altLang="en-US" dirty="0"/>
          </a:p>
        </p:txBody>
      </p:sp>
      <p:pic>
        <p:nvPicPr>
          <p:cNvPr id="13" name="Picture 2" descr="C:\Research\D2\2011_09天文学会秋季年会\DIMM\see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856" y="1412776"/>
            <a:ext cx="2880000" cy="103494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5580112" y="2447725"/>
            <a:ext cx="3135488" cy="830997"/>
          </a:xfrm>
          <a:prstGeom prst="rect">
            <a:avLst/>
          </a:prstGeom>
          <a:noFill/>
        </p:spPr>
        <p:txBody>
          <a:bodyPr wrap="square" rtlCol="0">
            <a:spAutoFit/>
          </a:bodyPr>
          <a:lstStyle/>
          <a:p>
            <a:pPr algn="just"/>
            <a:r>
              <a:rPr kumimoji="1" lang="ja-JP" altLang="en-US" sz="1400" dirty="0" smtClean="0"/>
              <a:t>左から、長時間露出、短時間露出、大気を補正した場合の星像</a:t>
            </a:r>
            <a:r>
              <a:rPr kumimoji="1" lang="en-US" altLang="ja-JP" sz="1000" dirty="0" smtClean="0"/>
              <a:t>(</a:t>
            </a:r>
            <a:r>
              <a:rPr lang="en-US" altLang="ja-JP" sz="1000" dirty="0"/>
              <a:t>Image: Lawrence Livermore National Laboratory and NSF Center for Adaptive Optics.(in Claire Max's papers</a:t>
            </a:r>
            <a:r>
              <a:rPr lang="en-US" altLang="ja-JP" sz="1000" dirty="0" smtClean="0"/>
              <a:t>)</a:t>
            </a:r>
            <a:endParaRPr lang="ja-JP" altLang="en-US" sz="1000" dirty="0"/>
          </a:p>
        </p:txBody>
      </p:sp>
      <p:graphicFrame>
        <p:nvGraphicFramePr>
          <p:cNvPr id="21" name="表 20"/>
          <p:cNvGraphicFramePr>
            <a:graphicFrameLocks noGrp="1"/>
          </p:cNvGraphicFramePr>
          <p:nvPr>
            <p:extLst>
              <p:ext uri="{D42A27DB-BD31-4B8C-83A1-F6EECF244321}">
                <p14:modId xmlns:p14="http://schemas.microsoft.com/office/powerpoint/2010/main" val="3970209010"/>
              </p:ext>
            </p:extLst>
          </p:nvPr>
        </p:nvGraphicFramePr>
        <p:xfrm>
          <a:off x="1282120" y="3284984"/>
          <a:ext cx="3413973" cy="12192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仙台</a:t>
                      </a:r>
                      <a:r>
                        <a:rPr kumimoji="1" lang="en-US" altLang="ja-JP" sz="1400" b="0" dirty="0" smtClean="0">
                          <a:latin typeface="+mn-lt"/>
                          <a:ea typeface="+mn-ea"/>
                        </a:rPr>
                        <a:t>(</a:t>
                      </a:r>
                      <a:r>
                        <a:rPr kumimoji="1" lang="ja-JP" altLang="en-US" sz="1400" b="0" dirty="0" smtClean="0">
                          <a:latin typeface="+mn-lt"/>
                          <a:ea typeface="+mn-ea"/>
                        </a:rPr>
                        <a:t>参考</a:t>
                      </a:r>
                      <a:r>
                        <a:rPr kumimoji="1" lang="en-US" altLang="ja-JP" sz="1400" b="0" dirty="0" smtClean="0">
                          <a:latin typeface="+mn-lt"/>
                          <a:ea typeface="+mn-ea"/>
                        </a:rPr>
                        <a:t>)</a:t>
                      </a:r>
                      <a:endParaRPr kumimoji="1" lang="ja-JP" altLang="en-US" sz="1400" b="0" dirty="0">
                        <a:latin typeface="+mn-lt"/>
                        <a:ea typeface="+mn-ea"/>
                      </a:endParaRPr>
                    </a:p>
                  </a:txBody>
                  <a:tcPr/>
                </a:tc>
                <a:tc>
                  <a:txBody>
                    <a:bodyPr/>
                    <a:lstStyle/>
                    <a:p>
                      <a:pPr algn="ctr"/>
                      <a:r>
                        <a:rPr kumimoji="1" lang="ja-JP" altLang="en-US" sz="1400" b="0" dirty="0" smtClean="0">
                          <a:latin typeface="+mn-lt"/>
                          <a:ea typeface="+mn-ea"/>
                        </a:rPr>
                        <a:t>～</a:t>
                      </a:r>
                      <a:r>
                        <a:rPr kumimoji="1" lang="en-US" altLang="ja-JP" sz="1400" b="0" dirty="0" smtClean="0">
                          <a:latin typeface="+mn-lt"/>
                          <a:ea typeface="+mn-ea"/>
                        </a:rPr>
                        <a:t>3”</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岡山観測所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1.2”</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ハワイ観測所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0.6”</a:t>
                      </a:r>
                      <a:endParaRPr kumimoji="1" lang="ja-JP" altLang="en-US" sz="1400" b="0" dirty="0">
                        <a:latin typeface="+mn-lt"/>
                        <a:ea typeface="+mn-ea"/>
                      </a:endParaRPr>
                    </a:p>
                  </a:txBody>
                  <a:tcPr/>
                </a:tc>
              </a:tr>
              <a:tr h="283413">
                <a:tc>
                  <a:txBody>
                    <a:bodyPr/>
                    <a:lstStyle/>
                    <a:p>
                      <a:pPr algn="ctr"/>
                      <a:r>
                        <a:rPr kumimoji="1" lang="en-US" altLang="ja-JP" sz="1400" b="0" dirty="0" smtClean="0">
                          <a:solidFill>
                            <a:srgbClr val="FF0000"/>
                          </a:solidFill>
                          <a:latin typeface="+mn-lt"/>
                          <a:ea typeface="+mn-ea"/>
                        </a:rPr>
                        <a:t>Dome</a:t>
                      </a:r>
                      <a:r>
                        <a:rPr kumimoji="1" lang="en-US" altLang="ja-JP" sz="1400" b="0" baseline="0" dirty="0" smtClean="0">
                          <a:solidFill>
                            <a:srgbClr val="FF0000"/>
                          </a:solidFill>
                          <a:latin typeface="+mn-lt"/>
                          <a:ea typeface="+mn-ea"/>
                        </a:rPr>
                        <a:t> C, Dome A</a:t>
                      </a:r>
                      <a:endParaRPr kumimoji="1" lang="ja-JP" altLang="en-US" sz="1400" b="0" dirty="0">
                        <a:solidFill>
                          <a:srgbClr val="FF0000"/>
                        </a:solidFill>
                        <a:latin typeface="+mn-lt"/>
                        <a:ea typeface="+mn-ea"/>
                      </a:endParaRPr>
                    </a:p>
                  </a:txBody>
                  <a:tcPr/>
                </a:tc>
                <a:tc>
                  <a:txBody>
                    <a:bodyPr/>
                    <a:lstStyle/>
                    <a:p>
                      <a:pPr algn="ctr"/>
                      <a:r>
                        <a:rPr kumimoji="1" lang="en-US" altLang="ja-JP" sz="1400" b="0" dirty="0" smtClean="0">
                          <a:solidFill>
                            <a:srgbClr val="FF0000"/>
                          </a:solidFill>
                          <a:latin typeface="+mn-lt"/>
                          <a:ea typeface="+mn-ea"/>
                        </a:rPr>
                        <a:t>0.3”</a:t>
                      </a:r>
                      <a:endParaRPr kumimoji="1" lang="ja-JP" altLang="en-US" sz="1400" b="0" dirty="0">
                        <a:solidFill>
                          <a:srgbClr val="FF0000"/>
                        </a:solidFill>
                        <a:latin typeface="+mn-lt"/>
                        <a:ea typeface="+mn-ea"/>
                      </a:endParaRPr>
                    </a:p>
                  </a:txBody>
                  <a:tcPr/>
                </a:tc>
              </a:tr>
            </a:tbl>
          </a:graphicData>
        </a:graphic>
      </p:graphicFrame>
      <p:sp>
        <p:nvSpPr>
          <p:cNvPr id="8" name="テキスト ボックス 7"/>
          <p:cNvSpPr txBox="1"/>
          <p:nvPr/>
        </p:nvSpPr>
        <p:spPr>
          <a:xfrm>
            <a:off x="563603" y="6007060"/>
            <a:ext cx="4851008" cy="369332"/>
          </a:xfrm>
          <a:prstGeom prst="rect">
            <a:avLst/>
          </a:prstGeom>
          <a:noFill/>
          <a:ln>
            <a:solidFill>
              <a:schemeClr val="tx1"/>
            </a:solidFill>
          </a:ln>
        </p:spPr>
        <p:txBody>
          <a:bodyPr wrap="none" rtlCol="0">
            <a:spAutoFit/>
          </a:bodyPr>
          <a:lstStyle/>
          <a:p>
            <a:r>
              <a:rPr kumimoji="1" lang="ja-JP" altLang="en-US" dirty="0" smtClean="0"/>
              <a:t>ドームふじでは地球上最高の分解能で観測可能</a:t>
            </a:r>
            <a:endParaRPr kumimoji="1" lang="ja-JP" altLang="en-US" dirty="0"/>
          </a:p>
        </p:txBody>
      </p:sp>
      <p:sp>
        <p:nvSpPr>
          <p:cNvPr id="9" name="テキスト ボックス 8"/>
          <p:cNvSpPr txBox="1"/>
          <p:nvPr/>
        </p:nvSpPr>
        <p:spPr>
          <a:xfrm>
            <a:off x="2267744" y="4509120"/>
            <a:ext cx="2537874" cy="307777"/>
          </a:xfrm>
          <a:prstGeom prst="rect">
            <a:avLst/>
          </a:prstGeom>
          <a:noFill/>
        </p:spPr>
        <p:txBody>
          <a:bodyPr wrap="none" rtlCol="0">
            <a:spAutoFit/>
          </a:bodyPr>
          <a:lstStyle/>
          <a:p>
            <a:r>
              <a:rPr lang="ja-JP" altLang="en-US" sz="1400" dirty="0"/>
              <a:t>接地</a:t>
            </a:r>
            <a:r>
              <a:rPr lang="ja-JP" altLang="en-US" sz="1400" dirty="0" smtClean="0"/>
              <a:t>境界層より上のシーイング</a:t>
            </a:r>
            <a:endParaRPr kumimoji="1" lang="ja-JP" altLang="en-US" dirty="0"/>
          </a:p>
        </p:txBody>
      </p:sp>
    </p:spTree>
    <p:extLst>
      <p:ext uri="{BB962C8B-B14F-4D97-AF65-F5344CB8AC3E}">
        <p14:creationId xmlns:p14="http://schemas.microsoft.com/office/powerpoint/2010/main" val="1596302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4237057"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smtClean="0">
                <a:solidFill>
                  <a:srgbClr val="0070C0"/>
                </a:solidFill>
                <a:latin typeface="ＭＳ Ｐゴシック" charset="-128"/>
              </a:rPr>
              <a:t>赤外線での空の明るさが地球上で最小</a:t>
            </a:r>
            <a:endParaRPr lang="ja-JP" altLang="en-US" b="1" dirty="0">
              <a:solidFill>
                <a:srgbClr val="0070C0"/>
              </a:solidFill>
              <a:latin typeface="ＭＳ Ｐゴシック" charset="-128"/>
            </a:endParaRPr>
          </a:p>
        </p:txBody>
      </p:sp>
      <p:sp>
        <p:nvSpPr>
          <p:cNvPr id="12" name="テキスト ボックス 11"/>
          <p:cNvSpPr txBox="1"/>
          <p:nvPr/>
        </p:nvSpPr>
        <p:spPr>
          <a:xfrm>
            <a:off x="481711" y="1800185"/>
            <a:ext cx="7884857" cy="369332"/>
          </a:xfrm>
          <a:prstGeom prst="rect">
            <a:avLst/>
          </a:prstGeom>
          <a:noFill/>
        </p:spPr>
        <p:txBody>
          <a:bodyPr wrap="square" rtlCol="0">
            <a:spAutoFit/>
          </a:bodyPr>
          <a:lstStyle/>
          <a:p>
            <a:r>
              <a:rPr kumimoji="1" lang="ja-JP" altLang="en-US" dirty="0" smtClean="0"/>
              <a:t>赤外線での天体観測は「空」が可視光と比べ</a:t>
            </a:r>
            <a:r>
              <a:rPr lang="ja-JP" altLang="en-US" dirty="0"/>
              <a:t>約</a:t>
            </a:r>
            <a:r>
              <a:rPr kumimoji="1" lang="en-US" altLang="ja-JP" dirty="0" smtClean="0"/>
              <a:t>10,000</a:t>
            </a:r>
            <a:r>
              <a:rPr kumimoji="1" lang="ja-JP" altLang="en-US" dirty="0" smtClean="0"/>
              <a:t>倍明るい。</a:t>
            </a:r>
            <a:endParaRPr kumimoji="1" lang="ja-JP" altLang="en-US" dirty="0"/>
          </a:p>
        </p:txBody>
      </p:sp>
      <p:pic>
        <p:nvPicPr>
          <p:cNvPr id="13" name="Picture 3" descr="C:\Research\D2\2011_02学振申請書\ichikawa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61562"/>
            <a:ext cx="3611013" cy="2297707"/>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854409" y="4490536"/>
            <a:ext cx="3951896" cy="738664"/>
          </a:xfrm>
          <a:prstGeom prst="rect">
            <a:avLst/>
          </a:prstGeom>
        </p:spPr>
        <p:txBody>
          <a:bodyPr wrap="square">
            <a:spAutoFit/>
          </a:bodyPr>
          <a:lstStyle/>
          <a:p>
            <a:pPr algn="just"/>
            <a:r>
              <a:rPr lang="ja-JP" altLang="ja-JP" sz="1400" dirty="0"/>
              <a:t>マウナケア山頂</a:t>
            </a:r>
            <a:r>
              <a:rPr lang="en-US" altLang="ja-JP" sz="1400" dirty="0"/>
              <a:t>(</a:t>
            </a:r>
            <a:r>
              <a:rPr lang="ja-JP" altLang="ja-JP" sz="1400" dirty="0"/>
              <a:t>赤</a:t>
            </a:r>
            <a:r>
              <a:rPr lang="en-US" altLang="ja-JP" sz="1400" dirty="0"/>
              <a:t>)</a:t>
            </a:r>
            <a:r>
              <a:rPr lang="ja-JP" altLang="ja-JP" sz="1400" dirty="0"/>
              <a:t>とドームふじ基地</a:t>
            </a:r>
            <a:r>
              <a:rPr lang="en-US" altLang="ja-JP" sz="1400" dirty="0"/>
              <a:t>(</a:t>
            </a:r>
            <a:r>
              <a:rPr lang="ja-JP" altLang="ja-JP" sz="1400" dirty="0"/>
              <a:t>青</a:t>
            </a:r>
            <a:r>
              <a:rPr lang="en-US" altLang="ja-JP" sz="1400" dirty="0"/>
              <a:t>)</a:t>
            </a:r>
            <a:r>
              <a:rPr lang="ja-JP" altLang="ja-JP" sz="1400" dirty="0"/>
              <a:t>で予想</a:t>
            </a:r>
            <a:r>
              <a:rPr lang="ja-JP" altLang="ja-JP" sz="1400" dirty="0" smtClean="0"/>
              <a:t>される</a:t>
            </a:r>
            <a:r>
              <a:rPr lang="ja-JP" altLang="en-US" sz="1400" dirty="0"/>
              <a:t>赤外線</a:t>
            </a:r>
            <a:r>
              <a:rPr lang="ja-JP" altLang="ja-JP" sz="1400" dirty="0" smtClean="0"/>
              <a:t>ノイズのシミュレーション</a:t>
            </a:r>
            <a:r>
              <a:rPr lang="en-US" altLang="ja-JP" sz="1400" dirty="0" smtClean="0"/>
              <a:t>(Ichikawa2008)</a:t>
            </a:r>
            <a:r>
              <a:rPr lang="ja-JP" altLang="ja-JP" sz="1400" dirty="0" smtClean="0"/>
              <a:t>横軸</a:t>
            </a:r>
            <a:r>
              <a:rPr lang="ja-JP" altLang="ja-JP" sz="1400" dirty="0"/>
              <a:t>波長</a:t>
            </a:r>
            <a:r>
              <a:rPr lang="en-US" altLang="ja-JP" sz="1400" dirty="0"/>
              <a:t>[</a:t>
            </a:r>
            <a:r>
              <a:rPr lang="ja-JP" altLang="ja-JP" sz="1400" dirty="0"/>
              <a:t>μ</a:t>
            </a:r>
            <a:r>
              <a:rPr lang="en-US" altLang="ja-JP" sz="1400" dirty="0"/>
              <a:t>m]</a:t>
            </a:r>
            <a:r>
              <a:rPr lang="ja-JP" altLang="ja-JP" sz="1400" dirty="0" err="1"/>
              <a:t>、</a:t>
            </a:r>
            <a:r>
              <a:rPr lang="ja-JP" altLang="ja-JP" sz="1400" dirty="0"/>
              <a:t>縦軸は放射強度</a:t>
            </a:r>
            <a:r>
              <a:rPr lang="en-US" altLang="ja-JP" sz="1400" dirty="0"/>
              <a:t>[</a:t>
            </a:r>
            <a:r>
              <a:rPr lang="en-US" altLang="ja-JP" sz="1400" dirty="0" err="1"/>
              <a:t>Jy</a:t>
            </a:r>
            <a:r>
              <a:rPr lang="en-US" altLang="ja-JP" sz="1400" dirty="0"/>
              <a:t>/arcsec</a:t>
            </a:r>
            <a:r>
              <a:rPr lang="en-US" altLang="ja-JP" sz="1400" baseline="30000" dirty="0"/>
              <a:t>2</a:t>
            </a:r>
            <a:r>
              <a:rPr lang="en-US" altLang="ja-JP" sz="1400" dirty="0"/>
              <a:t>]</a:t>
            </a:r>
            <a:r>
              <a:rPr lang="ja-JP" altLang="ja-JP" sz="1400" dirty="0" err="1" smtClean="0"/>
              <a:t>。</a:t>
            </a:r>
            <a:endParaRPr lang="ja-JP" altLang="en-US" sz="1400" dirty="0"/>
          </a:p>
        </p:txBody>
      </p:sp>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3/5</a:t>
            </a:r>
            <a:endParaRPr kumimoji="1" lang="ja-JP" altLang="en-US" sz="3600" dirty="0">
              <a:latin typeface="+mn-ea"/>
            </a:endParaRPr>
          </a:p>
        </p:txBody>
      </p:sp>
      <p:sp>
        <p:nvSpPr>
          <p:cNvPr id="3" name="正方形/長方形 2"/>
          <p:cNvSpPr/>
          <p:nvPr/>
        </p:nvSpPr>
        <p:spPr>
          <a:xfrm>
            <a:off x="1187624" y="2273584"/>
            <a:ext cx="2952328" cy="1200329"/>
          </a:xfrm>
          <a:prstGeom prst="rect">
            <a:avLst/>
          </a:prstGeom>
        </p:spPr>
        <p:txBody>
          <a:bodyPr wrap="square">
            <a:spAutoFit/>
          </a:bodyPr>
          <a:lstStyle/>
          <a:p>
            <a:r>
              <a:rPr lang="ja-JP" altLang="en-US" dirty="0" smtClean="0"/>
              <a:t>原因</a:t>
            </a:r>
            <a:endParaRPr lang="en-US" altLang="ja-JP" dirty="0" smtClean="0"/>
          </a:p>
          <a:p>
            <a:r>
              <a:rPr lang="ja-JP" altLang="en-US" dirty="0" smtClean="0"/>
              <a:t>　</a:t>
            </a:r>
            <a:r>
              <a:rPr lang="ja-JP" altLang="en-US" dirty="0"/>
              <a:t>　</a:t>
            </a:r>
            <a:r>
              <a:rPr lang="en-US" altLang="ja-JP" dirty="0" smtClean="0"/>
              <a:t>(</a:t>
            </a:r>
            <a:r>
              <a:rPr lang="en-US" altLang="ja-JP" dirty="0"/>
              <a:t>1)OH</a:t>
            </a:r>
            <a:r>
              <a:rPr lang="ja-JP" altLang="en-US" dirty="0" smtClean="0"/>
              <a:t>夜光</a:t>
            </a:r>
            <a:endParaRPr lang="en-US" altLang="ja-JP" dirty="0" smtClean="0"/>
          </a:p>
          <a:p>
            <a:r>
              <a:rPr lang="ja-JP" altLang="en-US" dirty="0" smtClean="0"/>
              <a:t>　</a:t>
            </a:r>
            <a:r>
              <a:rPr lang="ja-JP" altLang="en-US" dirty="0"/>
              <a:t>　</a:t>
            </a:r>
            <a:r>
              <a:rPr lang="en-US" altLang="ja-JP" dirty="0" smtClean="0"/>
              <a:t>(</a:t>
            </a:r>
            <a:r>
              <a:rPr lang="en-US" altLang="ja-JP" dirty="0"/>
              <a:t>2</a:t>
            </a:r>
            <a:r>
              <a:rPr lang="en-US" altLang="ja-JP" dirty="0" smtClean="0"/>
              <a:t>)</a:t>
            </a:r>
            <a:r>
              <a:rPr lang="ja-JP" altLang="en-US" dirty="0" smtClean="0"/>
              <a:t>地球大気</a:t>
            </a:r>
            <a:r>
              <a:rPr lang="ja-JP" altLang="en-US" dirty="0"/>
              <a:t>の熱</a:t>
            </a:r>
            <a:r>
              <a:rPr lang="ja-JP" altLang="en-US" dirty="0" smtClean="0"/>
              <a:t>放射</a:t>
            </a:r>
            <a:endParaRPr lang="en-US" altLang="ja-JP" dirty="0" smtClean="0"/>
          </a:p>
          <a:p>
            <a:r>
              <a:rPr lang="ja-JP" altLang="en-US" dirty="0" smtClean="0"/>
              <a:t>　</a:t>
            </a:r>
            <a:r>
              <a:rPr lang="ja-JP" altLang="en-US" dirty="0"/>
              <a:t>　</a:t>
            </a:r>
            <a:r>
              <a:rPr lang="en-US" altLang="ja-JP" dirty="0" smtClean="0"/>
              <a:t>(</a:t>
            </a:r>
            <a:r>
              <a:rPr lang="en-US" altLang="ja-JP" dirty="0"/>
              <a:t>3)</a:t>
            </a:r>
            <a:r>
              <a:rPr lang="ja-JP" altLang="en-US" dirty="0" smtClean="0"/>
              <a:t>望遠鏡自身の</a:t>
            </a:r>
            <a:r>
              <a:rPr lang="ja-JP" altLang="en-US" dirty="0"/>
              <a:t>熱放射</a:t>
            </a:r>
          </a:p>
        </p:txBody>
      </p:sp>
      <p:sp>
        <p:nvSpPr>
          <p:cNvPr id="5" name="左中かっこ 4"/>
          <p:cNvSpPr/>
          <p:nvPr/>
        </p:nvSpPr>
        <p:spPr>
          <a:xfrm>
            <a:off x="1403648" y="2659131"/>
            <a:ext cx="144016" cy="7427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1351570" y="3595235"/>
            <a:ext cx="2624436" cy="369332"/>
          </a:xfrm>
          <a:prstGeom prst="rect">
            <a:avLst/>
          </a:prstGeom>
          <a:noFill/>
        </p:spPr>
        <p:txBody>
          <a:bodyPr wrap="none" rtlCol="0">
            <a:spAutoFit/>
          </a:bodyPr>
          <a:lstStyle/>
          <a:p>
            <a:r>
              <a:rPr kumimoji="1" lang="ja-JP" altLang="en-US" dirty="0" smtClean="0"/>
              <a:t>→　</a:t>
            </a:r>
            <a:r>
              <a:rPr lang="ja-JP" altLang="en-US" dirty="0" smtClean="0"/>
              <a:t>暗い天体が見えない</a:t>
            </a:r>
            <a:endParaRPr lang="en-US" altLang="ja-JP" dirty="0" smtClean="0"/>
          </a:p>
        </p:txBody>
      </p:sp>
      <p:sp>
        <p:nvSpPr>
          <p:cNvPr id="7" name="テキスト ボックス 6"/>
          <p:cNvSpPr txBox="1"/>
          <p:nvPr/>
        </p:nvSpPr>
        <p:spPr>
          <a:xfrm>
            <a:off x="671976" y="4243307"/>
            <a:ext cx="3983623" cy="646331"/>
          </a:xfrm>
          <a:prstGeom prst="rect">
            <a:avLst/>
          </a:prstGeom>
          <a:noFill/>
        </p:spPr>
        <p:txBody>
          <a:bodyPr wrap="square" rtlCol="0">
            <a:spAutoFit/>
          </a:bodyPr>
          <a:lstStyle/>
          <a:p>
            <a:r>
              <a:rPr kumimoji="1" lang="ja-JP" altLang="en-US" dirty="0" smtClean="0"/>
              <a:t>ドームふじでは冬期に</a:t>
            </a:r>
            <a:r>
              <a:rPr kumimoji="1" lang="en-US" altLang="ja-JP" dirty="0" smtClean="0">
                <a:solidFill>
                  <a:srgbClr val="FF0000"/>
                </a:solidFill>
              </a:rPr>
              <a:t>-80</a:t>
            </a:r>
            <a:r>
              <a:rPr lang="ja-JP" altLang="en-US" dirty="0" smtClean="0">
                <a:solidFill>
                  <a:srgbClr val="FF0000"/>
                </a:solidFill>
              </a:rPr>
              <a:t>℃</a:t>
            </a:r>
            <a:r>
              <a:rPr lang="ja-JP" altLang="en-US" dirty="0" smtClean="0"/>
              <a:t>となるため、熱放射の影響は地球上で最小といえる。</a:t>
            </a:r>
            <a:endParaRPr kumimoji="1" lang="ja-JP" altLang="en-US" dirty="0"/>
          </a:p>
        </p:txBody>
      </p:sp>
      <p:sp>
        <p:nvSpPr>
          <p:cNvPr id="8" name="テキスト ボックス 7"/>
          <p:cNvSpPr txBox="1"/>
          <p:nvPr/>
        </p:nvSpPr>
        <p:spPr>
          <a:xfrm>
            <a:off x="611560" y="6011996"/>
            <a:ext cx="7972054" cy="369332"/>
          </a:xfrm>
          <a:prstGeom prst="rect">
            <a:avLst/>
          </a:prstGeom>
          <a:noFill/>
          <a:ln>
            <a:solidFill>
              <a:schemeClr val="tx1"/>
            </a:solidFill>
          </a:ln>
        </p:spPr>
        <p:txBody>
          <a:bodyPr wrap="none" rtlCol="0">
            <a:spAutoFit/>
          </a:bodyPr>
          <a:lstStyle/>
          <a:p>
            <a:r>
              <a:rPr kumimoji="1" lang="ja-JP" altLang="en-US" dirty="0" smtClean="0"/>
              <a:t>ドームふじでは赤外線</a:t>
            </a:r>
            <a:r>
              <a:rPr kumimoji="1" lang="en-US" altLang="ja-JP" dirty="0" smtClean="0"/>
              <a:t>(</a:t>
            </a:r>
            <a:r>
              <a:rPr kumimoji="1" lang="ja-JP" altLang="en-US" dirty="0" smtClean="0"/>
              <a:t>特に</a:t>
            </a:r>
            <a:r>
              <a:rPr kumimoji="1" lang="en-US" altLang="ja-JP" dirty="0" smtClean="0"/>
              <a:t>K-dark</a:t>
            </a:r>
            <a:r>
              <a:rPr kumimoji="1" lang="ja-JP" altLang="en-US" dirty="0" err="1" smtClean="0"/>
              <a:t>、</a:t>
            </a:r>
            <a:r>
              <a:rPr kumimoji="1" lang="ja-JP" altLang="en-US" dirty="0" smtClean="0"/>
              <a:t>中間赤外線</a:t>
            </a:r>
            <a:r>
              <a:rPr kumimoji="1" lang="en-US" altLang="ja-JP" dirty="0" smtClean="0"/>
              <a:t>)</a:t>
            </a:r>
            <a:r>
              <a:rPr kumimoji="1" lang="ja-JP" altLang="en-US" dirty="0" smtClean="0"/>
              <a:t>で地球上最高の感度が得られる</a:t>
            </a:r>
            <a:endParaRPr kumimoji="1" lang="ja-JP" altLang="en-US" dirty="0"/>
          </a:p>
        </p:txBody>
      </p:sp>
      <p:sp>
        <p:nvSpPr>
          <p:cNvPr id="15" name="円/楕円 14"/>
          <p:cNvSpPr/>
          <p:nvPr/>
        </p:nvSpPr>
        <p:spPr>
          <a:xfrm rot="20854631">
            <a:off x="6743495" y="2331047"/>
            <a:ext cx="1882334" cy="958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150870" y="3056513"/>
            <a:ext cx="653378" cy="826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333624" y="3863522"/>
            <a:ext cx="657552" cy="307777"/>
          </a:xfrm>
          <a:prstGeom prst="rect">
            <a:avLst/>
          </a:prstGeom>
          <a:noFill/>
        </p:spPr>
        <p:txBody>
          <a:bodyPr wrap="none" rtlCol="0">
            <a:spAutoFit/>
          </a:bodyPr>
          <a:lstStyle/>
          <a:p>
            <a:r>
              <a:rPr lang="en-US" altLang="ja-JP" sz="1400" dirty="0" smtClean="0">
                <a:solidFill>
                  <a:srgbClr val="FF0000"/>
                </a:solidFill>
              </a:rPr>
              <a:t>K-dark</a:t>
            </a:r>
            <a:endParaRPr kumimoji="1" lang="ja-JP" altLang="en-US" dirty="0">
              <a:solidFill>
                <a:srgbClr val="FF0000"/>
              </a:solidFill>
            </a:endParaRPr>
          </a:p>
        </p:txBody>
      </p:sp>
      <p:sp>
        <p:nvSpPr>
          <p:cNvPr id="22" name="テキスト ボックス 21"/>
          <p:cNvSpPr txBox="1"/>
          <p:nvPr/>
        </p:nvSpPr>
        <p:spPr>
          <a:xfrm>
            <a:off x="7355886" y="3307203"/>
            <a:ext cx="1082348" cy="307777"/>
          </a:xfrm>
          <a:prstGeom prst="rect">
            <a:avLst/>
          </a:prstGeom>
          <a:noFill/>
        </p:spPr>
        <p:txBody>
          <a:bodyPr wrap="none" rtlCol="0">
            <a:spAutoFit/>
          </a:bodyPr>
          <a:lstStyle/>
          <a:p>
            <a:r>
              <a:rPr lang="ja-JP" altLang="en-US" sz="1400" dirty="0">
                <a:solidFill>
                  <a:srgbClr val="FF0000"/>
                </a:solidFill>
              </a:rPr>
              <a:t>中間</a:t>
            </a:r>
            <a:r>
              <a:rPr lang="ja-JP" altLang="en-US" sz="1400" dirty="0" smtClean="0">
                <a:solidFill>
                  <a:srgbClr val="FF0000"/>
                </a:solidFill>
              </a:rPr>
              <a:t>赤外線</a:t>
            </a:r>
            <a:endParaRPr kumimoji="1" lang="ja-JP" altLang="en-US" dirty="0">
              <a:solidFill>
                <a:srgbClr val="FF0000"/>
              </a:solidFill>
            </a:endParaRPr>
          </a:p>
        </p:txBody>
      </p:sp>
      <p:sp>
        <p:nvSpPr>
          <p:cNvPr id="17" name="テキスト ボックス 16"/>
          <p:cNvSpPr txBox="1"/>
          <p:nvPr/>
        </p:nvSpPr>
        <p:spPr>
          <a:xfrm>
            <a:off x="539552" y="5013176"/>
            <a:ext cx="4173887" cy="646331"/>
          </a:xfrm>
          <a:prstGeom prst="rect">
            <a:avLst/>
          </a:prstGeom>
          <a:noFill/>
        </p:spPr>
        <p:txBody>
          <a:bodyPr wrap="square" rtlCol="0">
            <a:spAutoFit/>
          </a:bodyPr>
          <a:lstStyle/>
          <a:p>
            <a:r>
              <a:rPr kumimoji="1" lang="ja-JP" altLang="en-US" dirty="0" smtClean="0"/>
              <a:t>シミュレーションの結果、赤外線の空の明るさは他の観測地の</a:t>
            </a:r>
            <a:r>
              <a:rPr lang="en-US" altLang="ja-JP" dirty="0" smtClean="0"/>
              <a:t>100</a:t>
            </a:r>
            <a:r>
              <a:rPr lang="ja-JP" altLang="en-US" dirty="0" smtClean="0"/>
              <a:t>分の</a:t>
            </a:r>
            <a:r>
              <a:rPr lang="en-US" altLang="ja-JP" dirty="0" smtClean="0"/>
              <a:t>1</a:t>
            </a:r>
            <a:r>
              <a:rPr lang="ja-JP" altLang="en-US" dirty="0" smtClean="0"/>
              <a:t>程度</a:t>
            </a:r>
            <a:endParaRPr kumimoji="1" lang="ja-JP" altLang="en-US" dirty="0"/>
          </a:p>
        </p:txBody>
      </p:sp>
    </p:spTree>
    <p:extLst>
      <p:ext uri="{BB962C8B-B14F-4D97-AF65-F5344CB8AC3E}">
        <p14:creationId xmlns:p14="http://schemas.microsoft.com/office/powerpoint/2010/main" val="4011783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4264309"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smtClean="0">
                <a:solidFill>
                  <a:srgbClr val="0070C0"/>
                </a:solidFill>
                <a:latin typeface="ＭＳ Ｐゴシック" charset="-128"/>
              </a:rPr>
              <a:t>○</a:t>
            </a:r>
            <a:r>
              <a:rPr lang="ja-JP" altLang="en-US" b="1" dirty="0" smtClean="0">
                <a:solidFill>
                  <a:srgbClr val="0070C0"/>
                </a:solidFill>
                <a:latin typeface="ＭＳ Ｐゴシック" charset="-128"/>
              </a:rPr>
              <a:t>地球上で最も幅広い波長で観測が可能</a:t>
            </a:r>
            <a:endParaRPr lang="ja-JP" altLang="en-US" b="1" dirty="0">
              <a:solidFill>
                <a:srgbClr val="0070C0"/>
              </a:solidFill>
              <a:latin typeface="ＭＳ Ｐゴシック" charset="-128"/>
            </a:endParaRPr>
          </a:p>
        </p:txBody>
      </p:sp>
      <p:sp>
        <p:nvSpPr>
          <p:cNvPr id="12" name="テキスト ボックス 11"/>
          <p:cNvSpPr txBox="1"/>
          <p:nvPr/>
        </p:nvSpPr>
        <p:spPr>
          <a:xfrm>
            <a:off x="481711" y="1772816"/>
            <a:ext cx="3946273" cy="646331"/>
          </a:xfrm>
          <a:prstGeom prst="rect">
            <a:avLst/>
          </a:prstGeom>
          <a:noFill/>
        </p:spPr>
        <p:txBody>
          <a:bodyPr wrap="square" rtlCol="0">
            <a:spAutoFit/>
          </a:bodyPr>
          <a:lstStyle/>
          <a:p>
            <a:r>
              <a:rPr lang="ja-JP" altLang="en-US" dirty="0" smtClean="0"/>
              <a:t>水蒸気による吸収によって天体観測が可能な波長は大きく制限されている</a:t>
            </a:r>
            <a:endParaRPr kumimoji="1" lang="ja-JP" altLang="en-US" dirty="0"/>
          </a:p>
        </p:txBody>
      </p:sp>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4/5</a:t>
            </a:r>
            <a:endParaRPr kumimoji="1" lang="ja-JP" altLang="en-US" sz="3600" dirty="0">
              <a:latin typeface="+mn-ea"/>
            </a:endParaRPr>
          </a:p>
        </p:txBody>
      </p:sp>
      <p:graphicFrame>
        <p:nvGraphicFramePr>
          <p:cNvPr id="8" name="表 7"/>
          <p:cNvGraphicFramePr>
            <a:graphicFrameLocks noGrp="1"/>
          </p:cNvGraphicFramePr>
          <p:nvPr>
            <p:extLst>
              <p:ext uri="{D42A27DB-BD31-4B8C-83A1-F6EECF244321}">
                <p14:modId xmlns:p14="http://schemas.microsoft.com/office/powerpoint/2010/main" val="436615607"/>
              </p:ext>
            </p:extLst>
          </p:nvPr>
        </p:nvGraphicFramePr>
        <p:xfrm>
          <a:off x="818987" y="4005064"/>
          <a:ext cx="3413973" cy="9144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ハワイ観測所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2.4mm</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ハワイ観測所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2.0mm</a:t>
                      </a:r>
                      <a:endParaRPr kumimoji="1" lang="ja-JP" altLang="en-US" sz="1400" b="0" dirty="0">
                        <a:latin typeface="+mn-lt"/>
                        <a:ea typeface="+mn-ea"/>
                      </a:endParaRPr>
                    </a:p>
                  </a:txBody>
                  <a:tcPr/>
                </a:tc>
              </a:tr>
              <a:tr h="283413">
                <a:tc>
                  <a:txBody>
                    <a:bodyPr/>
                    <a:lstStyle/>
                    <a:p>
                      <a:pPr algn="ctr"/>
                      <a:r>
                        <a:rPr kumimoji="1" lang="en-US" altLang="ja-JP" sz="1400" b="0" dirty="0" smtClean="0">
                          <a:solidFill>
                            <a:srgbClr val="FF0000"/>
                          </a:solidFill>
                          <a:latin typeface="+mn-lt"/>
                          <a:ea typeface="+mn-ea"/>
                        </a:rPr>
                        <a:t>Dome</a:t>
                      </a:r>
                      <a:r>
                        <a:rPr kumimoji="1" lang="en-US" altLang="ja-JP" sz="1400" b="0" baseline="0" dirty="0" smtClean="0">
                          <a:solidFill>
                            <a:srgbClr val="FF0000"/>
                          </a:solidFill>
                          <a:latin typeface="+mn-lt"/>
                          <a:ea typeface="+mn-ea"/>
                        </a:rPr>
                        <a:t> </a:t>
                      </a:r>
                      <a:r>
                        <a:rPr kumimoji="1" lang="en-US" altLang="ja-JP" sz="1400" b="0" dirty="0" smtClean="0">
                          <a:solidFill>
                            <a:srgbClr val="FF0000"/>
                          </a:solidFill>
                          <a:latin typeface="+mn-lt"/>
                          <a:ea typeface="+mn-ea"/>
                        </a:rPr>
                        <a:t>C,</a:t>
                      </a:r>
                      <a:r>
                        <a:rPr kumimoji="1" lang="en-US" altLang="ja-JP" sz="1400" b="0" baseline="0" dirty="0" smtClean="0">
                          <a:solidFill>
                            <a:srgbClr val="FF0000"/>
                          </a:solidFill>
                          <a:latin typeface="+mn-lt"/>
                          <a:ea typeface="+mn-ea"/>
                        </a:rPr>
                        <a:t> A</a:t>
                      </a:r>
                      <a:endParaRPr kumimoji="1" lang="ja-JP" altLang="en-US" sz="1400" b="0" dirty="0">
                        <a:solidFill>
                          <a:srgbClr val="FF0000"/>
                        </a:solidFill>
                        <a:latin typeface="+mn-lt"/>
                        <a:ea typeface="+mn-ea"/>
                      </a:endParaRPr>
                    </a:p>
                  </a:txBody>
                  <a:tcPr/>
                </a:tc>
                <a:tc>
                  <a:txBody>
                    <a:bodyPr/>
                    <a:lstStyle/>
                    <a:p>
                      <a:pPr algn="ctr"/>
                      <a:r>
                        <a:rPr kumimoji="1" lang="en-US" altLang="ja-JP" sz="1400" b="0" dirty="0" smtClean="0">
                          <a:solidFill>
                            <a:srgbClr val="FF0000"/>
                          </a:solidFill>
                          <a:latin typeface="+mn-lt"/>
                          <a:ea typeface="+mn-ea"/>
                        </a:rPr>
                        <a:t>0.6mm</a:t>
                      </a:r>
                      <a:endParaRPr kumimoji="1" lang="ja-JP" altLang="en-US" sz="1400" b="0" dirty="0">
                        <a:solidFill>
                          <a:srgbClr val="FF0000"/>
                        </a:solidFill>
                        <a:latin typeface="+mn-lt"/>
                        <a:ea typeface="+mn-ea"/>
                      </a:endParaRPr>
                    </a:p>
                  </a:txBody>
                  <a:tcPr/>
                </a:tc>
              </a:tr>
            </a:tbl>
          </a:graphicData>
        </a:graphic>
      </p:graphicFrame>
      <p:sp>
        <p:nvSpPr>
          <p:cNvPr id="9" name="TextBox 4"/>
          <p:cNvSpPr txBox="1"/>
          <p:nvPr/>
        </p:nvSpPr>
        <p:spPr>
          <a:xfrm>
            <a:off x="539552" y="5229200"/>
            <a:ext cx="4213013" cy="261610"/>
          </a:xfrm>
          <a:prstGeom prst="rect">
            <a:avLst/>
          </a:prstGeom>
          <a:noFill/>
        </p:spPr>
        <p:txBody>
          <a:bodyPr wrap="none" rtlCol="0">
            <a:spAutoFit/>
          </a:bodyPr>
          <a:lstStyle/>
          <a:p>
            <a:r>
              <a:rPr lang="it-IT" altLang="ja-JP" sz="1100" dirty="0" smtClean="0"/>
              <a:t>Yang+2010, Takato+, Valenzino +1999, Giovanelli+2001, Otarola+2010</a:t>
            </a:r>
            <a:endParaRPr kumimoji="1" lang="ja-JP" altLang="en-US" sz="1100" dirty="0"/>
          </a:p>
        </p:txBody>
      </p:sp>
      <p:pic>
        <p:nvPicPr>
          <p:cNvPr id="1026" name="Picture 2" descr="C:\Users\hirofumi\Desktop\midinfra.bmp"/>
          <p:cNvPicPr>
            <a:picLocks noChangeAspect="1" noChangeArrowheads="1"/>
          </p:cNvPicPr>
          <p:nvPr/>
        </p:nvPicPr>
        <p:blipFill rotWithShape="1">
          <a:blip r:embed="rId2">
            <a:extLst>
              <a:ext uri="{28A0092B-C50C-407E-A947-70E740481C1C}">
                <a14:useLocalDpi xmlns:a14="http://schemas.microsoft.com/office/drawing/2010/main" val="0"/>
              </a:ext>
            </a:extLst>
          </a:blip>
          <a:srcRect b="6524"/>
          <a:stretch/>
        </p:blipFill>
        <p:spPr bwMode="auto">
          <a:xfrm>
            <a:off x="4847120" y="1196752"/>
            <a:ext cx="3765872" cy="201945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4796568" y="3122384"/>
            <a:ext cx="3951896" cy="738664"/>
          </a:xfrm>
          <a:prstGeom prst="rect">
            <a:avLst/>
          </a:prstGeom>
        </p:spPr>
        <p:txBody>
          <a:bodyPr wrap="square">
            <a:spAutoFit/>
          </a:bodyPr>
          <a:lstStyle/>
          <a:p>
            <a:pPr algn="just"/>
            <a:r>
              <a:rPr lang="ja-JP" altLang="ja-JP" sz="1400" dirty="0"/>
              <a:t>マウナケア山頂</a:t>
            </a:r>
            <a:r>
              <a:rPr lang="en-US" altLang="ja-JP" sz="1400" dirty="0"/>
              <a:t>(</a:t>
            </a:r>
            <a:r>
              <a:rPr lang="ja-JP" altLang="ja-JP" sz="1400" dirty="0"/>
              <a:t>赤</a:t>
            </a:r>
            <a:r>
              <a:rPr lang="en-US" altLang="ja-JP" sz="1400" dirty="0"/>
              <a:t>)</a:t>
            </a:r>
            <a:r>
              <a:rPr lang="ja-JP" altLang="ja-JP" sz="1400" dirty="0"/>
              <a:t>とドームふじ基地</a:t>
            </a:r>
            <a:r>
              <a:rPr lang="en-US" altLang="ja-JP" sz="1400" dirty="0"/>
              <a:t>(</a:t>
            </a:r>
            <a:r>
              <a:rPr lang="ja-JP" altLang="ja-JP" sz="1400" dirty="0"/>
              <a:t>青</a:t>
            </a:r>
            <a:r>
              <a:rPr lang="en-US" altLang="ja-JP" sz="1400" dirty="0"/>
              <a:t>)</a:t>
            </a:r>
            <a:r>
              <a:rPr lang="ja-JP" altLang="ja-JP" sz="1400" dirty="0"/>
              <a:t>で予想</a:t>
            </a:r>
            <a:r>
              <a:rPr lang="ja-JP" altLang="ja-JP" sz="1400" dirty="0" smtClean="0"/>
              <a:t>される</a:t>
            </a:r>
            <a:r>
              <a:rPr lang="ja-JP" altLang="en-US" sz="1400" dirty="0"/>
              <a:t>大気</a:t>
            </a:r>
            <a:r>
              <a:rPr lang="ja-JP" altLang="en-US" sz="1400" dirty="0" smtClean="0"/>
              <a:t>透過率</a:t>
            </a:r>
            <a:r>
              <a:rPr lang="ja-JP" altLang="ja-JP" sz="1400" dirty="0" smtClean="0"/>
              <a:t>のシミュレーション</a:t>
            </a:r>
            <a:r>
              <a:rPr lang="en-US" altLang="ja-JP" sz="1400" dirty="0" smtClean="0"/>
              <a:t>(Ichikawa2008)</a:t>
            </a:r>
            <a:r>
              <a:rPr lang="ja-JP" altLang="ja-JP" sz="1400" dirty="0" smtClean="0"/>
              <a:t>横軸</a:t>
            </a:r>
            <a:r>
              <a:rPr lang="ja-JP" altLang="ja-JP" sz="1400" dirty="0"/>
              <a:t>波長</a:t>
            </a:r>
            <a:r>
              <a:rPr lang="en-US" altLang="ja-JP" sz="1400" dirty="0"/>
              <a:t>[</a:t>
            </a:r>
            <a:r>
              <a:rPr lang="ja-JP" altLang="ja-JP" sz="1400" dirty="0"/>
              <a:t>μ</a:t>
            </a:r>
            <a:r>
              <a:rPr lang="en-US" altLang="ja-JP" sz="1400" dirty="0"/>
              <a:t>m]</a:t>
            </a:r>
            <a:r>
              <a:rPr lang="ja-JP" altLang="ja-JP" sz="1400" dirty="0" err="1"/>
              <a:t>、</a:t>
            </a:r>
            <a:r>
              <a:rPr lang="ja-JP" altLang="ja-JP" sz="1400" dirty="0"/>
              <a:t>縦軸</a:t>
            </a:r>
            <a:r>
              <a:rPr lang="ja-JP" altLang="ja-JP" sz="1400" dirty="0" smtClean="0"/>
              <a:t>は</a:t>
            </a:r>
            <a:r>
              <a:rPr lang="ja-JP" altLang="en-US" sz="1400" dirty="0" smtClean="0"/>
              <a:t>透過率を表す</a:t>
            </a:r>
            <a:r>
              <a:rPr lang="ja-JP" altLang="ja-JP" sz="1400" dirty="0" smtClean="0"/>
              <a:t>。</a:t>
            </a:r>
            <a:endParaRPr lang="ja-JP" altLang="en-US" sz="1400" dirty="0"/>
          </a:p>
        </p:txBody>
      </p:sp>
      <p:sp>
        <p:nvSpPr>
          <p:cNvPr id="15" name="テキスト ボックス 14"/>
          <p:cNvSpPr txBox="1"/>
          <p:nvPr/>
        </p:nvSpPr>
        <p:spPr>
          <a:xfrm>
            <a:off x="2377677" y="4931295"/>
            <a:ext cx="1906291" cy="307777"/>
          </a:xfrm>
          <a:prstGeom prst="rect">
            <a:avLst/>
          </a:prstGeom>
          <a:noFill/>
        </p:spPr>
        <p:txBody>
          <a:bodyPr wrap="none" rtlCol="0">
            <a:spAutoFit/>
          </a:bodyPr>
          <a:lstStyle/>
          <a:p>
            <a:r>
              <a:rPr lang="ja-JP" altLang="en-US" sz="1400" dirty="0" smtClean="0"/>
              <a:t>夏期の可降水量</a:t>
            </a:r>
            <a:r>
              <a:rPr lang="en-US" altLang="ja-JP" sz="1400" dirty="0" smtClean="0"/>
              <a:t>(PWV)</a:t>
            </a:r>
            <a:endParaRPr kumimoji="1" lang="ja-JP" altLang="en-US" dirty="0"/>
          </a:p>
        </p:txBody>
      </p:sp>
      <p:sp>
        <p:nvSpPr>
          <p:cNvPr id="16" name="テキスト ボックス 15"/>
          <p:cNvSpPr txBox="1"/>
          <p:nvPr/>
        </p:nvSpPr>
        <p:spPr>
          <a:xfrm>
            <a:off x="539552" y="2708920"/>
            <a:ext cx="3983623" cy="646331"/>
          </a:xfrm>
          <a:prstGeom prst="rect">
            <a:avLst/>
          </a:prstGeom>
          <a:noFill/>
        </p:spPr>
        <p:txBody>
          <a:bodyPr wrap="square" rtlCol="0">
            <a:spAutoFit/>
          </a:bodyPr>
          <a:lstStyle/>
          <a:p>
            <a:r>
              <a:rPr kumimoji="1" lang="ja-JP" altLang="en-US" dirty="0" smtClean="0"/>
              <a:t>ドームふじでは冬期に</a:t>
            </a:r>
            <a:r>
              <a:rPr kumimoji="1" lang="en-US" altLang="ja-JP" dirty="0" smtClean="0"/>
              <a:t>-80</a:t>
            </a:r>
            <a:r>
              <a:rPr lang="ja-JP" altLang="en-US" dirty="0" smtClean="0"/>
              <a:t>℃となるため、大気中に含まれる水蒸気量も世界最小</a:t>
            </a:r>
            <a:endParaRPr kumimoji="1" lang="ja-JP" altLang="en-US" dirty="0"/>
          </a:p>
        </p:txBody>
      </p:sp>
      <p:pic>
        <p:nvPicPr>
          <p:cNvPr id="1027" name="Picture 3" descr="C:\Research\D2\2011_11極域科学シンポジウム\takat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964" y="3933056"/>
            <a:ext cx="3600000" cy="2045180"/>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4788024" y="5949280"/>
            <a:ext cx="3951896" cy="738664"/>
          </a:xfrm>
          <a:prstGeom prst="rect">
            <a:avLst/>
          </a:prstGeom>
        </p:spPr>
        <p:txBody>
          <a:bodyPr wrap="square">
            <a:spAutoFit/>
          </a:bodyPr>
          <a:lstStyle/>
          <a:p>
            <a:pPr algn="just"/>
            <a:r>
              <a:rPr lang="ja-JP" altLang="en-US" sz="1400" dirty="0" smtClean="0"/>
              <a:t>標高と可降水量</a:t>
            </a:r>
            <a:r>
              <a:rPr lang="en-US" altLang="ja-JP" sz="1400" dirty="0" smtClean="0"/>
              <a:t>(PWV)</a:t>
            </a:r>
            <a:r>
              <a:rPr lang="ja-JP" altLang="en-US" sz="1400" dirty="0" smtClean="0"/>
              <a:t>の関係。黒及び青が温帯にある天文台での値で、赤が</a:t>
            </a:r>
            <a:r>
              <a:rPr lang="en-US" altLang="ja-JP" sz="1400" dirty="0" smtClean="0"/>
              <a:t>JARE52</a:t>
            </a:r>
            <a:r>
              <a:rPr lang="ja-JP" altLang="en-US" sz="1400" dirty="0" smtClean="0"/>
              <a:t>で得られた南極での</a:t>
            </a:r>
            <a:r>
              <a:rPr lang="en-US" altLang="ja-JP" sz="1400" dirty="0" smtClean="0"/>
              <a:t>PWV(</a:t>
            </a:r>
            <a:r>
              <a:rPr lang="ja-JP" altLang="en-US" sz="1400" dirty="0" smtClean="0"/>
              <a:t>高遠徳尚、</a:t>
            </a:r>
            <a:r>
              <a:rPr lang="ja-JP" altLang="en-US" sz="1400" dirty="0"/>
              <a:t>天文</a:t>
            </a:r>
            <a:r>
              <a:rPr lang="ja-JP" altLang="en-US" sz="1400" dirty="0" smtClean="0"/>
              <a:t>学会秋季年会</a:t>
            </a:r>
            <a:r>
              <a:rPr lang="en-US" altLang="ja-JP" sz="1400" dirty="0" smtClean="0"/>
              <a:t>)</a:t>
            </a:r>
            <a:endParaRPr lang="ja-JP" altLang="en-US" sz="1400" dirty="0"/>
          </a:p>
        </p:txBody>
      </p:sp>
      <p:sp>
        <p:nvSpPr>
          <p:cNvPr id="2" name="テキスト ボックス 1"/>
          <p:cNvSpPr txBox="1"/>
          <p:nvPr/>
        </p:nvSpPr>
        <p:spPr>
          <a:xfrm>
            <a:off x="1115616" y="3477007"/>
            <a:ext cx="2611612" cy="369332"/>
          </a:xfrm>
          <a:prstGeom prst="rect">
            <a:avLst/>
          </a:prstGeom>
          <a:noFill/>
        </p:spPr>
        <p:txBody>
          <a:bodyPr wrap="none" rtlCol="0">
            <a:spAutoFit/>
          </a:bodyPr>
          <a:lstStyle/>
          <a:p>
            <a:r>
              <a:rPr kumimoji="1" lang="ja-JP" altLang="en-US" dirty="0" smtClean="0"/>
              <a:t>→　大気の透過率が高い</a:t>
            </a:r>
            <a:endParaRPr kumimoji="1" lang="ja-JP" altLang="en-US" dirty="0"/>
          </a:p>
        </p:txBody>
      </p:sp>
      <p:sp>
        <p:nvSpPr>
          <p:cNvPr id="3" name="テキスト ボックス 2"/>
          <p:cNvSpPr txBox="1"/>
          <p:nvPr/>
        </p:nvSpPr>
        <p:spPr>
          <a:xfrm>
            <a:off x="761769" y="5733256"/>
            <a:ext cx="3522199" cy="646331"/>
          </a:xfrm>
          <a:prstGeom prst="rect">
            <a:avLst/>
          </a:prstGeom>
          <a:noFill/>
          <a:ln>
            <a:solidFill>
              <a:schemeClr val="tx1"/>
            </a:solidFill>
          </a:ln>
        </p:spPr>
        <p:txBody>
          <a:bodyPr wrap="square" rtlCol="0">
            <a:spAutoFit/>
          </a:bodyPr>
          <a:lstStyle/>
          <a:p>
            <a:pPr algn="just"/>
            <a:r>
              <a:rPr kumimoji="1" lang="ja-JP" altLang="en-US" dirty="0" smtClean="0"/>
              <a:t>他では見ることの出来ない波長で天体観測が可能</a:t>
            </a:r>
            <a:endParaRPr kumimoji="1" lang="ja-JP" altLang="en-US" dirty="0"/>
          </a:p>
        </p:txBody>
      </p:sp>
    </p:spTree>
    <p:extLst>
      <p:ext uri="{BB962C8B-B14F-4D97-AF65-F5344CB8AC3E}">
        <p14:creationId xmlns:p14="http://schemas.microsoft.com/office/powerpoint/2010/main" val="4016171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p:cNvSpPr>
            <a:spLocks noChangeArrowheads="1"/>
          </p:cNvSpPr>
          <p:nvPr/>
        </p:nvSpPr>
        <p:spPr bwMode="auto">
          <a:xfrm>
            <a:off x="498888" y="1301479"/>
            <a:ext cx="2183611"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夜が</a:t>
            </a:r>
            <a:r>
              <a:rPr lang="en-US" altLang="ja-JP" b="1" dirty="0">
                <a:solidFill>
                  <a:srgbClr val="0070C0"/>
                </a:solidFill>
                <a:latin typeface="ＭＳ Ｐゴシック" charset="-128"/>
              </a:rPr>
              <a:t>90</a:t>
            </a:r>
            <a:r>
              <a:rPr lang="ja-JP" altLang="en-US" b="1" dirty="0">
                <a:solidFill>
                  <a:srgbClr val="0070C0"/>
                </a:solidFill>
                <a:latin typeface="ＭＳ Ｐゴシック" charset="-128"/>
              </a:rPr>
              <a:t>日以上続く</a:t>
            </a:r>
          </a:p>
        </p:txBody>
      </p:sp>
      <p:sp>
        <p:nvSpPr>
          <p:cNvPr id="18" name="テキスト ボックス 17"/>
          <p:cNvSpPr txBox="1"/>
          <p:nvPr/>
        </p:nvSpPr>
        <p:spPr>
          <a:xfrm>
            <a:off x="584930" y="1702549"/>
            <a:ext cx="6075302" cy="369332"/>
          </a:xfrm>
          <a:prstGeom prst="rect">
            <a:avLst/>
          </a:prstGeom>
          <a:noFill/>
        </p:spPr>
        <p:txBody>
          <a:bodyPr wrap="square" rtlCol="0">
            <a:spAutoFit/>
          </a:bodyPr>
          <a:lstStyle/>
          <a:p>
            <a:r>
              <a:rPr kumimoji="1" lang="ja-JP" altLang="en-US" dirty="0" smtClean="0"/>
              <a:t>極夜期のドームふじ</a:t>
            </a:r>
            <a:r>
              <a:rPr lang="ja-JP" altLang="en-US" dirty="0"/>
              <a:t>で</a:t>
            </a:r>
            <a:r>
              <a:rPr lang="ja-JP" altLang="en-US" dirty="0" smtClean="0"/>
              <a:t>は</a:t>
            </a:r>
            <a:r>
              <a:rPr kumimoji="1" lang="ja-JP" altLang="en-US" dirty="0" smtClean="0">
                <a:solidFill>
                  <a:srgbClr val="FF0000"/>
                </a:solidFill>
              </a:rPr>
              <a:t>連続</a:t>
            </a:r>
            <a:r>
              <a:rPr kumimoji="1" lang="en-US" altLang="ja-JP" dirty="0" smtClean="0">
                <a:solidFill>
                  <a:srgbClr val="FF0000"/>
                </a:solidFill>
              </a:rPr>
              <a:t>2,000</a:t>
            </a:r>
            <a:r>
              <a:rPr kumimoji="1" lang="ja-JP" altLang="en-US" dirty="0" smtClean="0">
                <a:solidFill>
                  <a:srgbClr val="FF0000"/>
                </a:solidFill>
              </a:rPr>
              <a:t>時間</a:t>
            </a:r>
            <a:r>
              <a:rPr kumimoji="1" lang="ja-JP" altLang="en-US" dirty="0" smtClean="0"/>
              <a:t>にわたって夜が続く。</a:t>
            </a:r>
            <a:endParaRPr kumimoji="1" lang="en-US" altLang="ja-JP" dirty="0" smtClean="0"/>
          </a:p>
        </p:txBody>
      </p:sp>
      <p:sp>
        <p:nvSpPr>
          <p:cNvPr id="29" name="正方形/長方形 28"/>
          <p:cNvSpPr/>
          <p:nvPr/>
        </p:nvSpPr>
        <p:spPr>
          <a:xfrm>
            <a:off x="0"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5/5</a:t>
            </a:r>
            <a:endParaRPr kumimoji="1" lang="ja-JP" altLang="en-US" sz="3600" dirty="0">
              <a:latin typeface="+mn-ea"/>
            </a:endParaRPr>
          </a:p>
        </p:txBody>
      </p:sp>
      <p:sp>
        <p:nvSpPr>
          <p:cNvPr id="4" name="テキスト ボックス 3"/>
          <p:cNvSpPr txBox="1"/>
          <p:nvPr/>
        </p:nvSpPr>
        <p:spPr>
          <a:xfrm>
            <a:off x="1403648" y="2241738"/>
            <a:ext cx="6336704" cy="646331"/>
          </a:xfrm>
          <a:prstGeom prst="rect">
            <a:avLst/>
          </a:prstGeom>
          <a:noFill/>
        </p:spPr>
        <p:txBody>
          <a:bodyPr wrap="square" rtlCol="0">
            <a:spAutoFit/>
          </a:bodyPr>
          <a:lstStyle/>
          <a:p>
            <a:r>
              <a:rPr kumimoji="1" lang="ja-JP" altLang="en-US" dirty="0" smtClean="0"/>
              <a:t>→　変光星・太陽系外惑星等</a:t>
            </a:r>
            <a:r>
              <a:rPr lang="ja-JP" altLang="en-US" dirty="0" smtClean="0"/>
              <a:t>・超新星爆発・</a:t>
            </a:r>
            <a:r>
              <a:rPr lang="ja-JP" altLang="en-US" dirty="0" smtClean="0">
                <a:solidFill>
                  <a:srgbClr val="FF0000"/>
                </a:solidFill>
              </a:rPr>
              <a:t>ガンマ線バースト</a:t>
            </a:r>
            <a:r>
              <a:rPr lang="ja-JP" altLang="en-US" dirty="0" smtClean="0"/>
              <a:t>と</a:t>
            </a:r>
            <a:endParaRPr lang="en-US" altLang="ja-JP" dirty="0" smtClean="0"/>
          </a:p>
          <a:p>
            <a:r>
              <a:rPr lang="ja-JP" altLang="en-US" dirty="0"/>
              <a:t>　</a:t>
            </a:r>
            <a:r>
              <a:rPr lang="ja-JP" altLang="en-US" dirty="0" smtClean="0"/>
              <a:t>　 いった明るさの変わる天体や突発現象の観測に極めて有利</a:t>
            </a:r>
            <a:endParaRPr lang="en-US" altLang="ja-JP" dirty="0" smtClean="0"/>
          </a:p>
        </p:txBody>
      </p:sp>
      <p:pic>
        <p:nvPicPr>
          <p:cNvPr id="2050" name="Picture 2" descr="C:\Users\hirofumi\Desktop\murat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969840"/>
            <a:ext cx="3960000" cy="269140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072582" y="5980638"/>
            <a:ext cx="6638356" cy="369332"/>
          </a:xfrm>
          <a:prstGeom prst="rect">
            <a:avLst/>
          </a:prstGeom>
          <a:noFill/>
          <a:ln>
            <a:solidFill>
              <a:schemeClr val="tx1"/>
            </a:solidFill>
          </a:ln>
        </p:spPr>
        <p:txBody>
          <a:bodyPr wrap="none" rtlCol="0">
            <a:spAutoFit/>
          </a:bodyPr>
          <a:lstStyle/>
          <a:p>
            <a:r>
              <a:rPr lang="ja-JP" altLang="en-US" dirty="0" smtClean="0"/>
              <a:t>中断のない連続的な天体観測・俊敏なフォローアップ観測が出来る</a:t>
            </a:r>
            <a:endParaRPr kumimoji="1" lang="ja-JP" altLang="en-US" dirty="0"/>
          </a:p>
        </p:txBody>
      </p:sp>
    </p:spTree>
    <p:extLst>
      <p:ext uri="{BB962C8B-B14F-4D97-AF65-F5344CB8AC3E}">
        <p14:creationId xmlns:p14="http://schemas.microsoft.com/office/powerpoint/2010/main" val="1778778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5349</TotalTime>
  <Words>3251</Words>
  <Application>Microsoft Office PowerPoint</Application>
  <PresentationFormat>画面に合わせる (4:3)</PresentationFormat>
  <Paragraphs>648</Paragraphs>
  <Slides>44</Slides>
  <Notes>0</Notes>
  <HiddenSlides>0</HiddenSlides>
  <MMClips>0</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Office テーマ</vt:lpstr>
      <vt:lpstr>45cm宇宙赤外線望遠鏡によるGRBのz決定と南極2m赤外線望遠鏡によるフォローアップ観測</vt:lpstr>
      <vt:lpstr>TMT, E-ELT時代　その1</vt:lpstr>
      <vt:lpstr>TMT, E-ELT時代　その2</vt:lpstr>
      <vt:lpstr>TMT, E-ELT時代　その3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ここまでのまとめ</vt:lpstr>
      <vt:lpstr>45cm宇宙赤外線望遠鏡 感度の見積もり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45cm光学・赤外線宇宙望遠鏡： 検出限界の評価</dc:title>
  <dc:creator>Okita</dc:creator>
  <cp:lastModifiedBy>hirofumi</cp:lastModifiedBy>
  <cp:revision>196</cp:revision>
  <cp:lastPrinted>2011-12-04T19:51:29Z</cp:lastPrinted>
  <dcterms:created xsi:type="dcterms:W3CDTF">2010-08-17T09:40:04Z</dcterms:created>
  <dcterms:modified xsi:type="dcterms:W3CDTF">2011-12-08T02:58:09Z</dcterms:modified>
</cp:coreProperties>
</file>