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76" r:id="rId5"/>
    <p:sldId id="298" r:id="rId6"/>
    <p:sldId id="283" r:id="rId7"/>
    <p:sldId id="284" r:id="rId8"/>
    <p:sldId id="285" r:id="rId9"/>
    <p:sldId id="299" r:id="rId10"/>
    <p:sldId id="286" r:id="rId11"/>
    <p:sldId id="301" r:id="rId12"/>
    <p:sldId id="300" r:id="rId13"/>
    <p:sldId id="287" r:id="rId14"/>
    <p:sldId id="302" r:id="rId15"/>
    <p:sldId id="303" r:id="rId16"/>
    <p:sldId id="310" r:id="rId17"/>
    <p:sldId id="305" r:id="rId18"/>
    <p:sldId id="306" r:id="rId19"/>
    <p:sldId id="307" r:id="rId20"/>
    <p:sldId id="308" r:id="rId21"/>
    <p:sldId id="309" r:id="rId22"/>
    <p:sldId id="274" r:id="rId2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03" autoAdjust="0"/>
    <p:restoredTop sz="94728" autoAdjust="0"/>
  </p:normalViewPr>
  <p:slideViewPr>
    <p:cSldViewPr>
      <p:cViewPr>
        <p:scale>
          <a:sx n="70" d="100"/>
          <a:sy n="70" d="100"/>
        </p:scale>
        <p:origin x="-113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1E0465-23B3-4BC4-B8CF-A2F57B74BB0D}" type="datetimeFigureOut">
              <a:rPr kumimoji="1" lang="ja-JP" altLang="en-US" smtClean="0"/>
              <a:t>2011/6/29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55278-08B0-48C0-B68C-4E9E3168E59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60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A3F2C-301B-4D59-BFAD-8C59CA6F9A60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長時間露出すればシーイングは得られる、が小型望遠鏡では追尾精度や震動の問題で難しい</a:t>
            </a:r>
          </a:p>
          <a:p>
            <a:endParaRPr lang="ja-JP" altLang="en-US"/>
          </a:p>
          <a:p>
            <a:r>
              <a:rPr lang="en-US" altLang="ja-JP"/>
              <a:t>DIMM</a:t>
            </a:r>
          </a:p>
          <a:p>
            <a:endParaRPr lang="en-US" altLang="ja-JP"/>
          </a:p>
          <a:p>
            <a:r>
              <a:rPr lang="ja-JP" altLang="en-US"/>
              <a:t>大気を通過した経路の違う</a:t>
            </a:r>
            <a:r>
              <a:rPr lang="en-US" altLang="ja-JP"/>
              <a:t>2</a:t>
            </a:r>
            <a:r>
              <a:rPr lang="ja-JP" altLang="en-US"/>
              <a:t>つの星の相対運動でシーイングを測定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7482-AB8A-4F83-B16E-4E40CBA57FBF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まず観測装置のピクセルサイズを求める観測を行った</a:t>
            </a:r>
          </a:p>
          <a:p>
            <a:endParaRPr lang="ja-JP" altLang="en-US"/>
          </a:p>
          <a:p>
            <a:r>
              <a:rPr lang="ja-JP" altLang="en-US"/>
              <a:t>次に実際の</a:t>
            </a:r>
            <a:r>
              <a:rPr lang="en-US" altLang="ja-JP"/>
              <a:t>DIMM</a:t>
            </a:r>
            <a:r>
              <a:rPr lang="ja-JP" altLang="en-US"/>
              <a:t>観測</a:t>
            </a:r>
          </a:p>
          <a:p>
            <a:r>
              <a:rPr lang="ja-JP" altLang="en-US"/>
              <a:t>天頂付近のふたご座の星で観測、</a:t>
            </a:r>
            <a:r>
              <a:rPr lang="en-US" altLang="ja-JP"/>
              <a:t>10</a:t>
            </a:r>
            <a:r>
              <a:rPr lang="ja-JP" altLang="en-US"/>
              <a:t>分間</a:t>
            </a:r>
          </a:p>
          <a:p>
            <a:endParaRPr lang="ja-JP" altLang="en-US"/>
          </a:p>
          <a:p>
            <a:r>
              <a:rPr lang="ja-JP" altLang="en-US"/>
              <a:t>動画</a:t>
            </a:r>
          </a:p>
          <a:p>
            <a:endParaRPr lang="ja-JP" altLang="en-US"/>
          </a:p>
          <a:p>
            <a:r>
              <a:rPr lang="ja-JP" altLang="en-US"/>
              <a:t>参考までに土星</a:t>
            </a:r>
          </a:p>
          <a:p>
            <a:endParaRPr lang="ja-JP" altLang="en-US"/>
          </a:p>
          <a:p>
            <a:r>
              <a:rPr lang="ja-JP" altLang="en-US"/>
              <a:t>この観測で得られたシーイングは、およそ</a:t>
            </a:r>
            <a:r>
              <a:rPr lang="en-US" altLang="ja-JP"/>
              <a:t>2</a:t>
            </a:r>
            <a:r>
              <a:rPr lang="ja-JP" altLang="en-US"/>
              <a:t>秒</a:t>
            </a:r>
          </a:p>
          <a:p>
            <a:r>
              <a:rPr lang="ja-JP" altLang="en-US"/>
              <a:t>仙台としてはまあまあ良いほう？</a:t>
            </a:r>
          </a:p>
          <a:p>
            <a:endParaRPr lang="ja-JP" altLang="en-US"/>
          </a:p>
          <a:p>
            <a:r>
              <a:rPr lang="ja-JP" altLang="en-US"/>
              <a:t>これが今回の観測結果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7482-AB8A-4F83-B16E-4E40CBA57FBF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まず観測装置のピクセルサイズを求める観測を行った</a:t>
            </a:r>
          </a:p>
          <a:p>
            <a:endParaRPr lang="ja-JP" altLang="en-US"/>
          </a:p>
          <a:p>
            <a:r>
              <a:rPr lang="ja-JP" altLang="en-US"/>
              <a:t>次に実際の</a:t>
            </a:r>
            <a:r>
              <a:rPr lang="en-US" altLang="ja-JP"/>
              <a:t>DIMM</a:t>
            </a:r>
            <a:r>
              <a:rPr lang="ja-JP" altLang="en-US"/>
              <a:t>観測</a:t>
            </a:r>
          </a:p>
          <a:p>
            <a:r>
              <a:rPr lang="ja-JP" altLang="en-US"/>
              <a:t>天頂付近のふたご座の星で観測、</a:t>
            </a:r>
            <a:r>
              <a:rPr lang="en-US" altLang="ja-JP"/>
              <a:t>10</a:t>
            </a:r>
            <a:r>
              <a:rPr lang="ja-JP" altLang="en-US"/>
              <a:t>分間</a:t>
            </a:r>
          </a:p>
          <a:p>
            <a:endParaRPr lang="ja-JP" altLang="en-US"/>
          </a:p>
          <a:p>
            <a:r>
              <a:rPr lang="ja-JP" altLang="en-US"/>
              <a:t>動画</a:t>
            </a:r>
          </a:p>
          <a:p>
            <a:endParaRPr lang="ja-JP" altLang="en-US"/>
          </a:p>
          <a:p>
            <a:r>
              <a:rPr lang="ja-JP" altLang="en-US"/>
              <a:t>参考までに土星</a:t>
            </a:r>
          </a:p>
          <a:p>
            <a:endParaRPr lang="ja-JP" altLang="en-US"/>
          </a:p>
          <a:p>
            <a:r>
              <a:rPr lang="ja-JP" altLang="en-US"/>
              <a:t>この観測で得られたシーイングは、およそ</a:t>
            </a:r>
            <a:r>
              <a:rPr lang="en-US" altLang="ja-JP"/>
              <a:t>2</a:t>
            </a:r>
            <a:r>
              <a:rPr lang="ja-JP" altLang="en-US"/>
              <a:t>秒</a:t>
            </a:r>
          </a:p>
          <a:p>
            <a:r>
              <a:rPr lang="ja-JP" altLang="en-US"/>
              <a:t>仙台としてはまあまあ良いほう？</a:t>
            </a:r>
          </a:p>
          <a:p>
            <a:endParaRPr lang="ja-JP" altLang="en-US"/>
          </a:p>
          <a:p>
            <a:r>
              <a:rPr lang="ja-JP" altLang="en-US"/>
              <a:t>これが今回の観測結果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7482-AB8A-4F83-B16E-4E40CBA57FBF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まず観測装置のピクセルサイズを求める観測を行った</a:t>
            </a:r>
          </a:p>
          <a:p>
            <a:endParaRPr lang="ja-JP" altLang="en-US"/>
          </a:p>
          <a:p>
            <a:r>
              <a:rPr lang="ja-JP" altLang="en-US"/>
              <a:t>次に実際の</a:t>
            </a:r>
            <a:r>
              <a:rPr lang="en-US" altLang="ja-JP"/>
              <a:t>DIMM</a:t>
            </a:r>
            <a:r>
              <a:rPr lang="ja-JP" altLang="en-US"/>
              <a:t>観測</a:t>
            </a:r>
          </a:p>
          <a:p>
            <a:r>
              <a:rPr lang="ja-JP" altLang="en-US"/>
              <a:t>天頂付近のふたご座の星で観測、</a:t>
            </a:r>
            <a:r>
              <a:rPr lang="en-US" altLang="ja-JP"/>
              <a:t>10</a:t>
            </a:r>
            <a:r>
              <a:rPr lang="ja-JP" altLang="en-US"/>
              <a:t>分間</a:t>
            </a:r>
          </a:p>
          <a:p>
            <a:endParaRPr lang="ja-JP" altLang="en-US"/>
          </a:p>
          <a:p>
            <a:r>
              <a:rPr lang="ja-JP" altLang="en-US"/>
              <a:t>動画</a:t>
            </a:r>
          </a:p>
          <a:p>
            <a:endParaRPr lang="ja-JP" altLang="en-US"/>
          </a:p>
          <a:p>
            <a:r>
              <a:rPr lang="ja-JP" altLang="en-US"/>
              <a:t>参考までに土星</a:t>
            </a:r>
          </a:p>
          <a:p>
            <a:endParaRPr lang="ja-JP" altLang="en-US"/>
          </a:p>
          <a:p>
            <a:r>
              <a:rPr lang="ja-JP" altLang="en-US"/>
              <a:t>この観測で得られたシーイングは、およそ</a:t>
            </a:r>
            <a:r>
              <a:rPr lang="en-US" altLang="ja-JP"/>
              <a:t>2</a:t>
            </a:r>
            <a:r>
              <a:rPr lang="ja-JP" altLang="en-US"/>
              <a:t>秒</a:t>
            </a:r>
          </a:p>
          <a:p>
            <a:r>
              <a:rPr lang="ja-JP" altLang="en-US"/>
              <a:t>仙台としてはまあまあ良いほう？</a:t>
            </a:r>
          </a:p>
          <a:p>
            <a:endParaRPr lang="ja-JP" altLang="en-US"/>
          </a:p>
          <a:p>
            <a:r>
              <a:rPr lang="ja-JP" altLang="en-US"/>
              <a:t>これが今回の観測結果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7482-AB8A-4F83-B16E-4E40CBA57FBF}" type="slidenum">
              <a:rPr lang="en-US" altLang="ja-JP"/>
              <a:pPr/>
              <a:t>18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まず観測装置のピクセルサイズを求める観測を行った</a:t>
            </a:r>
          </a:p>
          <a:p>
            <a:endParaRPr lang="ja-JP" altLang="en-US"/>
          </a:p>
          <a:p>
            <a:r>
              <a:rPr lang="ja-JP" altLang="en-US"/>
              <a:t>次に実際の</a:t>
            </a:r>
            <a:r>
              <a:rPr lang="en-US" altLang="ja-JP"/>
              <a:t>DIMM</a:t>
            </a:r>
            <a:r>
              <a:rPr lang="ja-JP" altLang="en-US"/>
              <a:t>観測</a:t>
            </a:r>
          </a:p>
          <a:p>
            <a:r>
              <a:rPr lang="ja-JP" altLang="en-US"/>
              <a:t>天頂付近のふたご座の星で観測、</a:t>
            </a:r>
            <a:r>
              <a:rPr lang="en-US" altLang="ja-JP"/>
              <a:t>10</a:t>
            </a:r>
            <a:r>
              <a:rPr lang="ja-JP" altLang="en-US"/>
              <a:t>分間</a:t>
            </a:r>
          </a:p>
          <a:p>
            <a:endParaRPr lang="ja-JP" altLang="en-US"/>
          </a:p>
          <a:p>
            <a:r>
              <a:rPr lang="ja-JP" altLang="en-US"/>
              <a:t>動画</a:t>
            </a:r>
          </a:p>
          <a:p>
            <a:endParaRPr lang="ja-JP" altLang="en-US"/>
          </a:p>
          <a:p>
            <a:r>
              <a:rPr lang="ja-JP" altLang="en-US"/>
              <a:t>参考までに土星</a:t>
            </a:r>
          </a:p>
          <a:p>
            <a:endParaRPr lang="ja-JP" altLang="en-US"/>
          </a:p>
          <a:p>
            <a:r>
              <a:rPr lang="ja-JP" altLang="en-US"/>
              <a:t>この観測で得られたシーイングは、およそ</a:t>
            </a:r>
            <a:r>
              <a:rPr lang="en-US" altLang="ja-JP"/>
              <a:t>2</a:t>
            </a:r>
            <a:r>
              <a:rPr lang="ja-JP" altLang="en-US"/>
              <a:t>秒</a:t>
            </a:r>
          </a:p>
          <a:p>
            <a:r>
              <a:rPr lang="ja-JP" altLang="en-US"/>
              <a:t>仙台としてはまあまあ良いほう？</a:t>
            </a:r>
          </a:p>
          <a:p>
            <a:endParaRPr lang="ja-JP" altLang="en-US"/>
          </a:p>
          <a:p>
            <a:r>
              <a:rPr lang="ja-JP" altLang="en-US"/>
              <a:t>これが今回の観測結果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7482-AB8A-4F83-B16E-4E40CBA57FBF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まず観測装置のピクセルサイズを求める観測を行った</a:t>
            </a:r>
          </a:p>
          <a:p>
            <a:endParaRPr lang="ja-JP" altLang="en-US"/>
          </a:p>
          <a:p>
            <a:r>
              <a:rPr lang="ja-JP" altLang="en-US"/>
              <a:t>次に実際の</a:t>
            </a:r>
            <a:r>
              <a:rPr lang="en-US" altLang="ja-JP"/>
              <a:t>DIMM</a:t>
            </a:r>
            <a:r>
              <a:rPr lang="ja-JP" altLang="en-US"/>
              <a:t>観測</a:t>
            </a:r>
          </a:p>
          <a:p>
            <a:r>
              <a:rPr lang="ja-JP" altLang="en-US"/>
              <a:t>天頂付近のふたご座の星で観測、</a:t>
            </a:r>
            <a:r>
              <a:rPr lang="en-US" altLang="ja-JP"/>
              <a:t>10</a:t>
            </a:r>
            <a:r>
              <a:rPr lang="ja-JP" altLang="en-US"/>
              <a:t>分間</a:t>
            </a:r>
          </a:p>
          <a:p>
            <a:endParaRPr lang="ja-JP" altLang="en-US"/>
          </a:p>
          <a:p>
            <a:r>
              <a:rPr lang="ja-JP" altLang="en-US"/>
              <a:t>動画</a:t>
            </a:r>
          </a:p>
          <a:p>
            <a:endParaRPr lang="ja-JP" altLang="en-US"/>
          </a:p>
          <a:p>
            <a:r>
              <a:rPr lang="ja-JP" altLang="en-US"/>
              <a:t>参考までに土星</a:t>
            </a:r>
          </a:p>
          <a:p>
            <a:endParaRPr lang="ja-JP" altLang="en-US"/>
          </a:p>
          <a:p>
            <a:r>
              <a:rPr lang="ja-JP" altLang="en-US"/>
              <a:t>この観測で得られたシーイングは、およそ</a:t>
            </a:r>
            <a:r>
              <a:rPr lang="en-US" altLang="ja-JP"/>
              <a:t>2</a:t>
            </a:r>
            <a:r>
              <a:rPr lang="ja-JP" altLang="en-US"/>
              <a:t>秒</a:t>
            </a:r>
          </a:p>
          <a:p>
            <a:r>
              <a:rPr lang="ja-JP" altLang="en-US"/>
              <a:t>仙台としてはまあまあ良いほう？</a:t>
            </a:r>
          </a:p>
          <a:p>
            <a:endParaRPr lang="ja-JP" altLang="en-US"/>
          </a:p>
          <a:p>
            <a:r>
              <a:rPr lang="ja-JP" altLang="en-US"/>
              <a:t>これが今回の観測結果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7482-AB8A-4F83-B16E-4E40CBA57FBF}" type="slidenum">
              <a:rPr lang="en-US" altLang="ja-JP"/>
              <a:pPr/>
              <a:t>20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7482-AB8A-4F83-B16E-4E40CBA57FBF}" type="slidenum">
              <a:rPr lang="en-US" altLang="ja-JP"/>
              <a:pPr/>
              <a:t>21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FB57E-F354-4D77-80E6-7A251095FDDB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長時間露出すればシーイングは得られる、が小型望遠鏡では追尾精度や震動の問題で難しい</a:t>
            </a:r>
          </a:p>
          <a:p>
            <a:endParaRPr lang="ja-JP" altLang="en-US"/>
          </a:p>
          <a:p>
            <a:r>
              <a:rPr lang="en-US" altLang="ja-JP"/>
              <a:t>DIMM</a:t>
            </a:r>
          </a:p>
          <a:p>
            <a:endParaRPr lang="en-US" altLang="ja-JP"/>
          </a:p>
          <a:p>
            <a:r>
              <a:rPr lang="ja-JP" altLang="en-US"/>
              <a:t>大気を通過した経路の違う</a:t>
            </a:r>
            <a:r>
              <a:rPr lang="en-US" altLang="ja-JP"/>
              <a:t>2</a:t>
            </a:r>
            <a:r>
              <a:rPr lang="ja-JP" altLang="en-US"/>
              <a:t>つの星の相対運動でシーイングを測定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8A6BC-8C47-4B3A-94A6-91710DF585B8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今回開発した</a:t>
            </a:r>
            <a:r>
              <a:rPr lang="en-US" altLang="ja-JP"/>
              <a:t>DIMM</a:t>
            </a:r>
            <a:r>
              <a:rPr lang="ja-JP" altLang="en-US"/>
              <a:t>は東大</a:t>
            </a:r>
            <a:r>
              <a:rPr lang="en-US" altLang="ja-JP"/>
              <a:t>TAO</a:t>
            </a:r>
            <a:r>
              <a:rPr lang="ja-JP" altLang="en-US"/>
              <a:t>計画の</a:t>
            </a:r>
            <a:r>
              <a:rPr lang="en-US" altLang="ja-JP"/>
              <a:t>DIMM</a:t>
            </a:r>
            <a:r>
              <a:rPr lang="ja-JP" altLang="en-US"/>
              <a:t>とほとんど同じ</a:t>
            </a:r>
          </a:p>
          <a:p>
            <a:r>
              <a:rPr lang="ja-JP" altLang="en-US"/>
              <a:t>ソフトウェアはすでに東大で開発済み→短期間で観測可能に</a:t>
            </a:r>
          </a:p>
          <a:p>
            <a:endParaRPr lang="ja-JP" altLang="en-US"/>
          </a:p>
          <a:p>
            <a:r>
              <a:rPr lang="ja-JP" altLang="en-US"/>
              <a:t>最大の特徴は開口が</a:t>
            </a:r>
            <a:r>
              <a:rPr lang="en-US" altLang="ja-JP"/>
              <a:t>2</a:t>
            </a:r>
            <a:r>
              <a:rPr lang="ja-JP" altLang="en-US"/>
              <a:t>つではなく</a:t>
            </a:r>
            <a:r>
              <a:rPr lang="en-US" altLang="ja-JP"/>
              <a:t>4</a:t>
            </a:r>
            <a:r>
              <a:rPr lang="ja-JP" altLang="en-US"/>
              <a:t>つ</a:t>
            </a:r>
          </a:p>
          <a:p>
            <a:r>
              <a:rPr lang="ja-JP" altLang="en-US"/>
              <a:t>それぞれ対角線</a:t>
            </a:r>
            <a:r>
              <a:rPr lang="en-US" altLang="ja-JP"/>
              <a:t>2</a:t>
            </a:r>
            <a:r>
              <a:rPr lang="ja-JP" altLang="en-US"/>
              <a:t>つの開口を用いてシーイングを測定</a:t>
            </a:r>
          </a:p>
          <a:p>
            <a:r>
              <a:rPr lang="ja-JP" altLang="en-US"/>
              <a:t>上空の風の影響を考慮する為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右の写真は屋上の小さいドームに納めてある</a:t>
            </a:r>
            <a:r>
              <a:rPr lang="en-US" altLang="ja-JP"/>
              <a:t>40cm</a:t>
            </a:r>
            <a:r>
              <a:rPr lang="ja-JP" altLang="en-US"/>
              <a:t>南極望遠鏡に</a:t>
            </a:r>
            <a:r>
              <a:rPr lang="en-US" altLang="ja-JP"/>
              <a:t>DIMM</a:t>
            </a:r>
            <a:r>
              <a:rPr lang="ja-JP" altLang="en-US"/>
              <a:t>板を取り付けた状態</a:t>
            </a:r>
          </a:p>
          <a:p>
            <a:endParaRPr lang="ja-JP" altLang="en-US"/>
          </a:p>
          <a:p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D8A6BC-8C47-4B3A-94A6-91710DF585B8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今回開発した</a:t>
            </a:r>
            <a:r>
              <a:rPr lang="en-US" altLang="ja-JP"/>
              <a:t>DIMM</a:t>
            </a:r>
            <a:r>
              <a:rPr lang="ja-JP" altLang="en-US"/>
              <a:t>は東大</a:t>
            </a:r>
            <a:r>
              <a:rPr lang="en-US" altLang="ja-JP"/>
              <a:t>TAO</a:t>
            </a:r>
            <a:r>
              <a:rPr lang="ja-JP" altLang="en-US"/>
              <a:t>計画の</a:t>
            </a:r>
            <a:r>
              <a:rPr lang="en-US" altLang="ja-JP"/>
              <a:t>DIMM</a:t>
            </a:r>
            <a:r>
              <a:rPr lang="ja-JP" altLang="en-US"/>
              <a:t>とほとんど同じ</a:t>
            </a:r>
          </a:p>
          <a:p>
            <a:r>
              <a:rPr lang="ja-JP" altLang="en-US"/>
              <a:t>ソフトウェアはすでに東大で開発済み→短期間で観測可能に</a:t>
            </a:r>
          </a:p>
          <a:p>
            <a:endParaRPr lang="ja-JP" altLang="en-US"/>
          </a:p>
          <a:p>
            <a:r>
              <a:rPr lang="ja-JP" altLang="en-US"/>
              <a:t>最大の特徴は開口が</a:t>
            </a:r>
            <a:r>
              <a:rPr lang="en-US" altLang="ja-JP"/>
              <a:t>2</a:t>
            </a:r>
            <a:r>
              <a:rPr lang="ja-JP" altLang="en-US"/>
              <a:t>つではなく</a:t>
            </a:r>
            <a:r>
              <a:rPr lang="en-US" altLang="ja-JP"/>
              <a:t>4</a:t>
            </a:r>
            <a:r>
              <a:rPr lang="ja-JP" altLang="en-US"/>
              <a:t>つ</a:t>
            </a:r>
          </a:p>
          <a:p>
            <a:r>
              <a:rPr lang="ja-JP" altLang="en-US"/>
              <a:t>それぞれ対角線</a:t>
            </a:r>
            <a:r>
              <a:rPr lang="en-US" altLang="ja-JP"/>
              <a:t>2</a:t>
            </a:r>
            <a:r>
              <a:rPr lang="ja-JP" altLang="en-US"/>
              <a:t>つの開口を用いてシーイングを測定</a:t>
            </a:r>
          </a:p>
          <a:p>
            <a:r>
              <a:rPr lang="ja-JP" altLang="en-US"/>
              <a:t>上空の風の影響を考慮する為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右の写真は屋上の小さいドームに納めてある</a:t>
            </a:r>
            <a:r>
              <a:rPr lang="en-US" altLang="ja-JP"/>
              <a:t>40cm</a:t>
            </a:r>
            <a:r>
              <a:rPr lang="ja-JP" altLang="en-US"/>
              <a:t>南極望遠鏡に</a:t>
            </a:r>
            <a:r>
              <a:rPr lang="en-US" altLang="ja-JP"/>
              <a:t>DIMM</a:t>
            </a:r>
            <a:r>
              <a:rPr lang="ja-JP" altLang="en-US"/>
              <a:t>板を取り付けた状態</a:t>
            </a:r>
          </a:p>
          <a:p>
            <a:endParaRPr lang="ja-JP" altLang="en-US"/>
          </a:p>
          <a:p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D3F3F-6928-434C-A94C-DCCD9ED864D3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今回開発した</a:t>
            </a:r>
            <a:r>
              <a:rPr lang="en-US" altLang="ja-JP"/>
              <a:t>DIMM</a:t>
            </a:r>
            <a:r>
              <a:rPr lang="ja-JP" altLang="en-US"/>
              <a:t>は東大</a:t>
            </a:r>
            <a:r>
              <a:rPr lang="en-US" altLang="ja-JP"/>
              <a:t>TAO</a:t>
            </a:r>
            <a:r>
              <a:rPr lang="ja-JP" altLang="en-US"/>
              <a:t>計画の</a:t>
            </a:r>
            <a:r>
              <a:rPr lang="en-US" altLang="ja-JP"/>
              <a:t>DIMM</a:t>
            </a:r>
            <a:r>
              <a:rPr lang="ja-JP" altLang="en-US"/>
              <a:t>とほとんど同じ</a:t>
            </a:r>
          </a:p>
          <a:p>
            <a:r>
              <a:rPr lang="ja-JP" altLang="en-US"/>
              <a:t>ソフトウェアはすでに東大で開発済み→短期間で観測可能に</a:t>
            </a:r>
          </a:p>
          <a:p>
            <a:endParaRPr lang="ja-JP" altLang="en-US"/>
          </a:p>
          <a:p>
            <a:r>
              <a:rPr lang="ja-JP" altLang="en-US"/>
              <a:t>最大の特徴は開口が</a:t>
            </a:r>
            <a:r>
              <a:rPr lang="en-US" altLang="ja-JP"/>
              <a:t>2</a:t>
            </a:r>
            <a:r>
              <a:rPr lang="ja-JP" altLang="en-US"/>
              <a:t>つではなく</a:t>
            </a:r>
            <a:r>
              <a:rPr lang="en-US" altLang="ja-JP"/>
              <a:t>4</a:t>
            </a:r>
            <a:r>
              <a:rPr lang="ja-JP" altLang="en-US"/>
              <a:t>つ</a:t>
            </a:r>
          </a:p>
          <a:p>
            <a:r>
              <a:rPr lang="ja-JP" altLang="en-US"/>
              <a:t>それぞれ対角線</a:t>
            </a:r>
            <a:r>
              <a:rPr lang="en-US" altLang="ja-JP"/>
              <a:t>2</a:t>
            </a:r>
            <a:r>
              <a:rPr lang="ja-JP" altLang="en-US"/>
              <a:t>つの開口を用いてシーイングを測定</a:t>
            </a:r>
          </a:p>
          <a:p>
            <a:r>
              <a:rPr lang="ja-JP" altLang="en-US"/>
              <a:t>上空の風の影響を考慮する為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右の写真は屋上の小さいドームに納めてある</a:t>
            </a:r>
            <a:r>
              <a:rPr lang="en-US" altLang="ja-JP"/>
              <a:t>40cm</a:t>
            </a:r>
            <a:r>
              <a:rPr lang="ja-JP" altLang="en-US"/>
              <a:t>南極望遠鏡に</a:t>
            </a:r>
            <a:r>
              <a:rPr lang="en-US" altLang="ja-JP"/>
              <a:t>DIMM</a:t>
            </a:r>
            <a:r>
              <a:rPr lang="ja-JP" altLang="en-US"/>
              <a:t>板を取り付けた状態</a:t>
            </a:r>
          </a:p>
          <a:p>
            <a:endParaRPr lang="ja-JP" altLang="en-US"/>
          </a:p>
          <a:p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3D3F3F-6928-434C-A94C-DCCD9ED864D3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今回開発した</a:t>
            </a:r>
            <a:r>
              <a:rPr lang="en-US" altLang="ja-JP"/>
              <a:t>DIMM</a:t>
            </a:r>
            <a:r>
              <a:rPr lang="ja-JP" altLang="en-US"/>
              <a:t>は東大</a:t>
            </a:r>
            <a:r>
              <a:rPr lang="en-US" altLang="ja-JP"/>
              <a:t>TAO</a:t>
            </a:r>
            <a:r>
              <a:rPr lang="ja-JP" altLang="en-US"/>
              <a:t>計画の</a:t>
            </a:r>
            <a:r>
              <a:rPr lang="en-US" altLang="ja-JP"/>
              <a:t>DIMM</a:t>
            </a:r>
            <a:r>
              <a:rPr lang="ja-JP" altLang="en-US"/>
              <a:t>とほとんど同じ</a:t>
            </a:r>
          </a:p>
          <a:p>
            <a:r>
              <a:rPr lang="ja-JP" altLang="en-US"/>
              <a:t>ソフトウェアはすでに東大で開発済み→短期間で観測可能に</a:t>
            </a:r>
          </a:p>
          <a:p>
            <a:endParaRPr lang="ja-JP" altLang="en-US"/>
          </a:p>
          <a:p>
            <a:r>
              <a:rPr lang="ja-JP" altLang="en-US"/>
              <a:t>最大の特徴は開口が</a:t>
            </a:r>
            <a:r>
              <a:rPr lang="en-US" altLang="ja-JP"/>
              <a:t>2</a:t>
            </a:r>
            <a:r>
              <a:rPr lang="ja-JP" altLang="en-US"/>
              <a:t>つではなく</a:t>
            </a:r>
            <a:r>
              <a:rPr lang="en-US" altLang="ja-JP"/>
              <a:t>4</a:t>
            </a:r>
            <a:r>
              <a:rPr lang="ja-JP" altLang="en-US"/>
              <a:t>つ</a:t>
            </a:r>
          </a:p>
          <a:p>
            <a:r>
              <a:rPr lang="ja-JP" altLang="en-US"/>
              <a:t>それぞれ対角線</a:t>
            </a:r>
            <a:r>
              <a:rPr lang="en-US" altLang="ja-JP"/>
              <a:t>2</a:t>
            </a:r>
            <a:r>
              <a:rPr lang="ja-JP" altLang="en-US"/>
              <a:t>つの開口を用いてシーイングを測定</a:t>
            </a:r>
          </a:p>
          <a:p>
            <a:r>
              <a:rPr lang="ja-JP" altLang="en-US"/>
              <a:t>上空の風の影響を考慮する為</a:t>
            </a:r>
          </a:p>
          <a:p>
            <a:endParaRPr lang="ja-JP" altLang="en-US"/>
          </a:p>
          <a:p>
            <a:endParaRPr lang="ja-JP" altLang="en-US"/>
          </a:p>
          <a:p>
            <a:r>
              <a:rPr lang="ja-JP" altLang="en-US"/>
              <a:t>右の写真は屋上の小さいドームに納めてある</a:t>
            </a:r>
            <a:r>
              <a:rPr lang="en-US" altLang="ja-JP"/>
              <a:t>40cm</a:t>
            </a:r>
            <a:r>
              <a:rPr lang="ja-JP" altLang="en-US"/>
              <a:t>南極望遠鏡に</a:t>
            </a:r>
            <a:r>
              <a:rPr lang="en-US" altLang="ja-JP"/>
              <a:t>DIMM</a:t>
            </a:r>
            <a:r>
              <a:rPr lang="ja-JP" altLang="en-US"/>
              <a:t>板を取り付けた状態</a:t>
            </a:r>
          </a:p>
          <a:p>
            <a:endParaRPr lang="ja-JP" altLang="en-US"/>
          </a:p>
          <a:p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1CF50A-2A5F-4ABF-877B-45F27F03037F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まず観測装置のピクセルサイズを求める観測を行った</a:t>
            </a:r>
          </a:p>
          <a:p>
            <a:endParaRPr lang="ja-JP" altLang="en-US"/>
          </a:p>
          <a:p>
            <a:r>
              <a:rPr lang="ja-JP" altLang="en-US"/>
              <a:t>次に実際の</a:t>
            </a:r>
            <a:r>
              <a:rPr lang="en-US" altLang="ja-JP"/>
              <a:t>DIMM</a:t>
            </a:r>
            <a:r>
              <a:rPr lang="ja-JP" altLang="en-US"/>
              <a:t>観測</a:t>
            </a:r>
          </a:p>
          <a:p>
            <a:r>
              <a:rPr lang="ja-JP" altLang="en-US"/>
              <a:t>天頂付近のふたご座の星で観測、</a:t>
            </a:r>
            <a:r>
              <a:rPr lang="en-US" altLang="ja-JP"/>
              <a:t>10</a:t>
            </a:r>
            <a:r>
              <a:rPr lang="ja-JP" altLang="en-US"/>
              <a:t>分間</a:t>
            </a:r>
          </a:p>
          <a:p>
            <a:endParaRPr lang="ja-JP" altLang="en-US"/>
          </a:p>
          <a:p>
            <a:r>
              <a:rPr lang="ja-JP" altLang="en-US"/>
              <a:t>動画</a:t>
            </a:r>
          </a:p>
          <a:p>
            <a:endParaRPr lang="ja-JP" altLang="en-US"/>
          </a:p>
          <a:p>
            <a:r>
              <a:rPr lang="ja-JP" altLang="en-US"/>
              <a:t>参考までに土星</a:t>
            </a:r>
          </a:p>
          <a:p>
            <a:endParaRPr lang="ja-JP" altLang="en-US"/>
          </a:p>
          <a:p>
            <a:r>
              <a:rPr lang="ja-JP" altLang="en-US"/>
              <a:t>この観測で得られたシーイングは、およそ</a:t>
            </a:r>
            <a:r>
              <a:rPr lang="en-US" altLang="ja-JP"/>
              <a:t>2</a:t>
            </a:r>
            <a:r>
              <a:rPr lang="ja-JP" altLang="en-US"/>
              <a:t>秒</a:t>
            </a:r>
          </a:p>
          <a:p>
            <a:r>
              <a:rPr lang="ja-JP" altLang="en-US"/>
              <a:t>仙台としてはまあまあ良いほう？</a:t>
            </a:r>
          </a:p>
          <a:p>
            <a:endParaRPr lang="ja-JP" altLang="en-US"/>
          </a:p>
          <a:p>
            <a:r>
              <a:rPr lang="ja-JP" altLang="en-US"/>
              <a:t>これが今回の観測結果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7482-AB8A-4F83-B16E-4E40CBA57FBF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まず観測装置のピクセルサイズを求める観測を行った</a:t>
            </a:r>
          </a:p>
          <a:p>
            <a:endParaRPr lang="ja-JP" altLang="en-US"/>
          </a:p>
          <a:p>
            <a:r>
              <a:rPr lang="ja-JP" altLang="en-US"/>
              <a:t>次に実際の</a:t>
            </a:r>
            <a:r>
              <a:rPr lang="en-US" altLang="ja-JP"/>
              <a:t>DIMM</a:t>
            </a:r>
            <a:r>
              <a:rPr lang="ja-JP" altLang="en-US"/>
              <a:t>観測</a:t>
            </a:r>
          </a:p>
          <a:p>
            <a:r>
              <a:rPr lang="ja-JP" altLang="en-US"/>
              <a:t>天頂付近のふたご座の星で観測、</a:t>
            </a:r>
            <a:r>
              <a:rPr lang="en-US" altLang="ja-JP"/>
              <a:t>10</a:t>
            </a:r>
            <a:r>
              <a:rPr lang="ja-JP" altLang="en-US"/>
              <a:t>分間</a:t>
            </a:r>
          </a:p>
          <a:p>
            <a:endParaRPr lang="ja-JP" altLang="en-US"/>
          </a:p>
          <a:p>
            <a:r>
              <a:rPr lang="ja-JP" altLang="en-US"/>
              <a:t>動画</a:t>
            </a:r>
          </a:p>
          <a:p>
            <a:endParaRPr lang="ja-JP" altLang="en-US"/>
          </a:p>
          <a:p>
            <a:r>
              <a:rPr lang="ja-JP" altLang="en-US"/>
              <a:t>参考までに土星</a:t>
            </a:r>
          </a:p>
          <a:p>
            <a:endParaRPr lang="ja-JP" altLang="en-US"/>
          </a:p>
          <a:p>
            <a:r>
              <a:rPr lang="ja-JP" altLang="en-US"/>
              <a:t>この観測で得られたシーイングは、およそ</a:t>
            </a:r>
            <a:r>
              <a:rPr lang="en-US" altLang="ja-JP"/>
              <a:t>2</a:t>
            </a:r>
            <a:r>
              <a:rPr lang="ja-JP" altLang="en-US"/>
              <a:t>秒</a:t>
            </a:r>
          </a:p>
          <a:p>
            <a:r>
              <a:rPr lang="ja-JP" altLang="en-US"/>
              <a:t>仙台としてはまあまあ良いほう？</a:t>
            </a:r>
          </a:p>
          <a:p>
            <a:endParaRPr lang="ja-JP" altLang="en-US"/>
          </a:p>
          <a:p>
            <a:r>
              <a:rPr lang="ja-JP" altLang="en-US"/>
              <a:t>これが今回の観測結果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B07482-AB8A-4F83-B16E-4E40CBA57FBF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/>
              <a:t>まず観測装置のピクセルサイズを求める観測を行った</a:t>
            </a:r>
          </a:p>
          <a:p>
            <a:endParaRPr lang="ja-JP" altLang="en-US"/>
          </a:p>
          <a:p>
            <a:r>
              <a:rPr lang="ja-JP" altLang="en-US"/>
              <a:t>次に実際の</a:t>
            </a:r>
            <a:r>
              <a:rPr lang="en-US" altLang="ja-JP"/>
              <a:t>DIMM</a:t>
            </a:r>
            <a:r>
              <a:rPr lang="ja-JP" altLang="en-US"/>
              <a:t>観測</a:t>
            </a:r>
          </a:p>
          <a:p>
            <a:r>
              <a:rPr lang="ja-JP" altLang="en-US"/>
              <a:t>天頂付近のふたご座の星で観測、</a:t>
            </a:r>
            <a:r>
              <a:rPr lang="en-US" altLang="ja-JP"/>
              <a:t>10</a:t>
            </a:r>
            <a:r>
              <a:rPr lang="ja-JP" altLang="en-US"/>
              <a:t>分間</a:t>
            </a:r>
          </a:p>
          <a:p>
            <a:endParaRPr lang="ja-JP" altLang="en-US"/>
          </a:p>
          <a:p>
            <a:r>
              <a:rPr lang="ja-JP" altLang="en-US"/>
              <a:t>動画</a:t>
            </a:r>
          </a:p>
          <a:p>
            <a:endParaRPr lang="ja-JP" altLang="en-US"/>
          </a:p>
          <a:p>
            <a:r>
              <a:rPr lang="ja-JP" altLang="en-US"/>
              <a:t>参考までに土星</a:t>
            </a:r>
          </a:p>
          <a:p>
            <a:endParaRPr lang="ja-JP" altLang="en-US"/>
          </a:p>
          <a:p>
            <a:r>
              <a:rPr lang="ja-JP" altLang="en-US"/>
              <a:t>この観測で得られたシーイングは、およそ</a:t>
            </a:r>
            <a:r>
              <a:rPr lang="en-US" altLang="ja-JP"/>
              <a:t>2</a:t>
            </a:r>
            <a:r>
              <a:rPr lang="ja-JP" altLang="en-US"/>
              <a:t>秒</a:t>
            </a:r>
          </a:p>
          <a:p>
            <a:r>
              <a:rPr lang="ja-JP" altLang="en-US"/>
              <a:t>仙台としてはまあまあ良いほう？</a:t>
            </a:r>
          </a:p>
          <a:p>
            <a:endParaRPr lang="ja-JP" altLang="en-US"/>
          </a:p>
          <a:p>
            <a:r>
              <a:rPr lang="ja-JP" altLang="en-US"/>
              <a:t>これが今回の観測結果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907FD0-7833-4880-927D-BE7424DEDC31}" type="datetimeFigureOut">
              <a:rPr kumimoji="1" lang="ja-JP" altLang="en-US" smtClean="0"/>
              <a:pPr/>
              <a:t>2011/6/29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C4EE-0DFD-4471-B0F1-328D7F00A27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aru.bonyari.jp/texclip/texclip.php?s=\begin%7balign*%7d%0af(x)=\sum_%7bi=1%7d%5en\frac%7ba_i%7d%7b\sqrt%7b2\pi\sigma_i%7dx%7d\exp%7b\left%5b-\frac%7b\left\%7b\ln(x)-\mu_i\right\%7d%5e2%7d%7b2\sigma_i%5e2%7d\right%5d%7d%0a\end%7balign*%7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en-US" altLang="ja-JP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Daytime DIMM Observation at Dome Fuji</a:t>
            </a:r>
            <a:endParaRPr kumimoji="1" lang="ja-JP" alt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2783160"/>
          </a:xfrm>
        </p:spPr>
        <p:txBody>
          <a:bodyPr>
            <a:normAutofit/>
          </a:bodyPr>
          <a:lstStyle/>
          <a:p>
            <a:r>
              <a:rPr lang="en-US" altLang="ja-JP" sz="2800" i="1" dirty="0">
                <a:solidFill>
                  <a:schemeClr val="tx1"/>
                </a:solidFill>
              </a:rPr>
              <a:t>Hirofumi </a:t>
            </a:r>
            <a:r>
              <a:rPr lang="en-US" altLang="ja-JP" sz="2800" i="1" dirty="0" smtClean="0">
                <a:solidFill>
                  <a:schemeClr val="tx1"/>
                </a:solidFill>
              </a:rPr>
              <a:t>Okita</a:t>
            </a:r>
          </a:p>
          <a:p>
            <a:r>
              <a:rPr lang="en-US" altLang="ja-JP" sz="1800" i="1" dirty="0" err="1" smtClean="0">
                <a:solidFill>
                  <a:schemeClr val="tx1"/>
                </a:solidFill>
              </a:rPr>
              <a:t>Ph.D</a:t>
            </a:r>
            <a:r>
              <a:rPr lang="en-US" altLang="ja-JP" sz="1800" i="1" dirty="0" smtClean="0">
                <a:solidFill>
                  <a:schemeClr val="tx1"/>
                </a:solidFill>
              </a:rPr>
              <a:t> student of Tohoku </a:t>
            </a:r>
            <a:r>
              <a:rPr lang="en-US" altLang="ja-JP" sz="1800" i="1" dirty="0" smtClean="0">
                <a:solidFill>
                  <a:schemeClr val="tx1"/>
                </a:solidFill>
              </a:rPr>
              <a:t>University</a:t>
            </a:r>
          </a:p>
          <a:p>
            <a:r>
              <a:rPr lang="en-US" altLang="ja-JP" sz="1800" i="1" dirty="0" smtClean="0">
                <a:solidFill>
                  <a:schemeClr val="tx1"/>
                </a:solidFill>
              </a:rPr>
              <a:t>52</a:t>
            </a:r>
            <a:r>
              <a:rPr lang="en-US" altLang="ja-JP" sz="1800" i="1" baseline="30000" dirty="0" smtClean="0">
                <a:solidFill>
                  <a:schemeClr val="tx1"/>
                </a:solidFill>
              </a:rPr>
              <a:t>nd</a:t>
            </a:r>
            <a:r>
              <a:rPr lang="en-US" altLang="ja-JP" sz="1800" i="1" dirty="0" smtClean="0">
                <a:solidFill>
                  <a:schemeClr val="tx1"/>
                </a:solidFill>
              </a:rPr>
              <a:t> Japan Antarctic Research Expedition, Observer</a:t>
            </a:r>
          </a:p>
          <a:p>
            <a:endParaRPr lang="en-US" altLang="ja-JP" sz="1800" i="1" dirty="0" smtClean="0">
              <a:solidFill>
                <a:schemeClr val="tx1"/>
              </a:solidFill>
            </a:endParaRPr>
          </a:p>
          <a:p>
            <a:endParaRPr lang="en-US" altLang="ja-JP" sz="1800" i="1" dirty="0" smtClean="0">
              <a:solidFill>
                <a:schemeClr val="tx1"/>
              </a:solidFill>
            </a:endParaRPr>
          </a:p>
          <a:p>
            <a:endParaRPr lang="en-US" altLang="ja-JP" sz="1800" i="1" dirty="0">
              <a:solidFill>
                <a:schemeClr val="tx1"/>
              </a:solidFill>
            </a:endParaRPr>
          </a:p>
          <a:p>
            <a:r>
              <a:rPr lang="en-US" altLang="ja-JP" sz="1800" i="1" dirty="0" smtClean="0">
                <a:solidFill>
                  <a:schemeClr val="tx1"/>
                </a:solidFill>
              </a:rPr>
              <a:t>29 June 2011, SCAR AAA meeting</a:t>
            </a:r>
          </a:p>
        </p:txBody>
      </p:sp>
      <p:pic>
        <p:nvPicPr>
          <p:cNvPr id="4" name="Picture 3" descr="学章"/>
          <p:cNvPicPr>
            <a:picLocks noChangeAspect="1" noChangeArrowheads="1"/>
          </p:cNvPicPr>
          <p:nvPr/>
        </p:nvPicPr>
        <p:blipFill>
          <a:blip r:embed="rId2" cstate="print"/>
          <a:srcRect l="25696" r="51820"/>
          <a:stretch>
            <a:fillRect/>
          </a:stretch>
        </p:blipFill>
        <p:spPr bwMode="auto">
          <a:xfrm>
            <a:off x="5868144" y="548680"/>
            <a:ext cx="952949" cy="1080000"/>
          </a:xfrm>
          <a:prstGeom prst="rect">
            <a:avLst/>
          </a:prstGeom>
          <a:noFill/>
        </p:spPr>
      </p:pic>
      <p:pic>
        <p:nvPicPr>
          <p:cNvPr id="1026" name="Picture 2" descr="C:\Research\D1\JARE52_ロゴ「正式版」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1" t="15931" r="19917" b="16579"/>
          <a:stretch/>
        </p:blipFill>
        <p:spPr bwMode="auto">
          <a:xfrm>
            <a:off x="7308304" y="548680"/>
            <a:ext cx="127191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ChangeArrowheads="1"/>
          </p:cNvSpPr>
          <p:nvPr/>
        </p:nvSpPr>
        <p:spPr bwMode="auto">
          <a:xfrm>
            <a:off x="323850" y="1196752"/>
            <a:ext cx="792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b="0" i="1" dirty="0" smtClean="0">
                <a:solidFill>
                  <a:schemeClr val="tx1"/>
                </a:solidFill>
              </a:rPr>
              <a:t>DIMM Observation Software </a:t>
            </a:r>
            <a:r>
              <a:rPr lang="en-US" altLang="ja-JP" b="0" i="1" dirty="0">
                <a:solidFill>
                  <a:schemeClr val="tx1"/>
                </a:solidFill>
              </a:rPr>
              <a:t>was </a:t>
            </a:r>
            <a:r>
              <a:rPr lang="en-US" altLang="ja-JP" b="0" i="1" dirty="0" smtClean="0">
                <a:solidFill>
                  <a:schemeClr val="tx1"/>
                </a:solidFill>
              </a:rPr>
              <a:t>Developed </a:t>
            </a:r>
            <a:r>
              <a:rPr lang="en-US" altLang="ja-JP" b="0" i="1" dirty="0">
                <a:solidFill>
                  <a:schemeClr val="tx1"/>
                </a:solidFill>
              </a:rPr>
              <a:t>by Dr. </a:t>
            </a:r>
            <a:r>
              <a:rPr lang="en-US" altLang="ja-JP" b="0" i="1" dirty="0" err="1">
                <a:solidFill>
                  <a:schemeClr val="tx1"/>
                </a:solidFill>
              </a:rPr>
              <a:t>Motohara</a:t>
            </a:r>
            <a:r>
              <a:rPr lang="en-US" altLang="ja-JP" b="0" i="1" dirty="0">
                <a:solidFill>
                  <a:schemeClr val="tx1"/>
                </a:solidFill>
              </a:rPr>
              <a:t> </a:t>
            </a:r>
            <a:r>
              <a:rPr lang="en-US" altLang="ja-JP" b="0" i="1" dirty="0" smtClean="0">
                <a:solidFill>
                  <a:schemeClr val="tx1"/>
                </a:solidFill>
              </a:rPr>
              <a:t>(University </a:t>
            </a:r>
            <a:r>
              <a:rPr lang="en-US" altLang="ja-JP" b="0" i="1" dirty="0">
                <a:solidFill>
                  <a:schemeClr val="tx1"/>
                </a:solidFill>
              </a:rPr>
              <a:t>of Tokyo</a:t>
            </a:r>
            <a:r>
              <a:rPr lang="en-US" altLang="ja-JP" b="0" i="1" dirty="0" smtClean="0">
                <a:solidFill>
                  <a:schemeClr val="tx1"/>
                </a:solidFill>
              </a:rPr>
              <a:t>).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  <p:pic>
        <p:nvPicPr>
          <p:cNvPr id="104452" name="Picture 4" descr="chile031004-0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29" y="1797697"/>
            <a:ext cx="288276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89" name="Rectangle 41"/>
          <p:cNvSpPr>
            <a:spLocks noChangeArrowheads="1"/>
          </p:cNvSpPr>
          <p:nvPr/>
        </p:nvSpPr>
        <p:spPr bwMode="auto">
          <a:xfrm>
            <a:off x="4891886" y="3966193"/>
            <a:ext cx="35597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0" i="1" dirty="0" smtClean="0">
                <a:solidFill>
                  <a:schemeClr val="tx1"/>
                </a:solidFill>
              </a:rPr>
              <a:t>UT-DIMM with </a:t>
            </a:r>
            <a:r>
              <a:rPr lang="en-US" altLang="ja-JP" sz="1600" b="0" i="1" dirty="0" err="1" smtClean="0">
                <a:solidFill>
                  <a:schemeClr val="tx1"/>
                </a:solidFill>
              </a:rPr>
              <a:t>Dr.Motohara</a:t>
            </a:r>
            <a:r>
              <a:rPr lang="en-US" altLang="ja-JP" sz="1600" b="0" i="1" dirty="0" smtClean="0">
                <a:solidFill>
                  <a:schemeClr val="tx1"/>
                </a:solidFill>
              </a:rPr>
              <a:t> @</a:t>
            </a:r>
            <a:r>
              <a:rPr lang="en-US" altLang="ja-JP" sz="1600" b="0" i="1" dirty="0" err="1" smtClean="0">
                <a:solidFill>
                  <a:schemeClr val="tx1"/>
                </a:solidFill>
              </a:rPr>
              <a:t>Atakama</a:t>
            </a:r>
            <a:endParaRPr lang="en-US" altLang="ja-JP" sz="1600" b="0" i="1" dirty="0">
              <a:solidFill>
                <a:schemeClr val="tx1"/>
              </a:solidFill>
            </a:endParaRPr>
          </a:p>
        </p:txBody>
      </p:sp>
      <p:pic>
        <p:nvPicPr>
          <p:cNvPr id="104490" name="Picture 42" descr="seeing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80" y="1666494"/>
            <a:ext cx="3564877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93" name="Rectangle 45"/>
          <p:cNvSpPr>
            <a:spLocks noChangeArrowheads="1"/>
          </p:cNvSpPr>
          <p:nvPr/>
        </p:nvSpPr>
        <p:spPr bwMode="auto">
          <a:xfrm>
            <a:off x="3073391" y="4197836"/>
            <a:ext cx="193065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b="0" i="1" dirty="0" err="1" smtClean="0">
                <a:solidFill>
                  <a:schemeClr val="tx1"/>
                </a:solidFill>
              </a:rPr>
              <a:t>Motohara’s</a:t>
            </a:r>
            <a:r>
              <a:rPr lang="en-US" altLang="ja-JP" sz="1600" b="0" i="1" dirty="0" smtClean="0">
                <a:solidFill>
                  <a:schemeClr val="tx1"/>
                </a:solidFill>
              </a:rPr>
              <a:t> Software</a:t>
            </a:r>
            <a:endParaRPr lang="en-US" altLang="ja-JP" sz="1600" b="0" i="1" dirty="0">
              <a:solidFill>
                <a:schemeClr val="tx1"/>
              </a:solidFill>
            </a:endParaRPr>
          </a:p>
        </p:txBody>
      </p:sp>
      <p:sp>
        <p:nvSpPr>
          <p:cNvPr id="104494" name="Rectangle 46"/>
          <p:cNvSpPr>
            <a:spLocks noChangeArrowheads="1"/>
          </p:cNvSpPr>
          <p:nvPr/>
        </p:nvSpPr>
        <p:spPr bwMode="auto">
          <a:xfrm>
            <a:off x="1010871" y="4725143"/>
            <a:ext cx="74519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b="0" i="1" dirty="0" err="1" smtClean="0">
                <a:solidFill>
                  <a:schemeClr val="tx1"/>
                </a:solidFill>
              </a:rPr>
              <a:t>Motohara’s</a:t>
            </a:r>
            <a:r>
              <a:rPr lang="en-US" altLang="ja-JP" b="0" i="1" dirty="0" smtClean="0">
                <a:solidFill>
                  <a:schemeClr val="tx1"/>
                </a:solidFill>
              </a:rPr>
              <a:t> Software uses 30 frames to calculate the variance of the images, and converts the </a:t>
            </a:r>
            <a:r>
              <a:rPr lang="en-US" altLang="ja-JP" i="1" dirty="0"/>
              <a:t>s</a:t>
            </a:r>
            <a:r>
              <a:rPr lang="en-US" altLang="ja-JP" i="1" dirty="0" smtClean="0"/>
              <a:t>eeing value per 3 second (it depends on CPU power).</a:t>
            </a:r>
            <a:r>
              <a:rPr lang="en-US" altLang="ja-JP" b="0" i="1" dirty="0" smtClean="0">
                <a:solidFill>
                  <a:schemeClr val="tx1"/>
                </a:solidFill>
              </a:rPr>
              <a:t> 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Tohoku DIMM -software-</a:t>
            </a:r>
            <a:endParaRPr lang="ja-JP" altLang="en-US" i="1" dirty="0"/>
          </a:p>
        </p:txBody>
      </p:sp>
      <p:sp>
        <p:nvSpPr>
          <p:cNvPr id="13" name="Rectangle 46"/>
          <p:cNvSpPr>
            <a:spLocks noChangeArrowheads="1"/>
          </p:cNvSpPr>
          <p:nvPr/>
        </p:nvSpPr>
        <p:spPr bwMode="auto">
          <a:xfrm>
            <a:off x="1008477" y="5446965"/>
            <a:ext cx="74519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b="0" i="1" dirty="0" smtClean="0">
                <a:solidFill>
                  <a:schemeClr val="tx1"/>
                </a:solidFill>
              </a:rPr>
              <a:t>WAT-100N is a interlace </a:t>
            </a:r>
            <a:r>
              <a:rPr lang="en-US" altLang="ja-JP" i="1" dirty="0" smtClean="0"/>
              <a:t>v</a:t>
            </a:r>
            <a:r>
              <a:rPr lang="en-US" altLang="ja-JP" b="0" i="1" dirty="0" smtClean="0">
                <a:solidFill>
                  <a:schemeClr val="tx1"/>
                </a:solidFill>
              </a:rPr>
              <a:t>ideo camera and it takes 30 shots per a second.</a:t>
            </a:r>
          </a:p>
          <a:p>
            <a:r>
              <a:rPr lang="en-US" altLang="ja-JP" i="1" dirty="0"/>
              <a:t>I</a:t>
            </a:r>
            <a:r>
              <a:rPr lang="en-US" altLang="ja-JP" b="0" i="1" dirty="0" smtClean="0">
                <a:solidFill>
                  <a:schemeClr val="tx1"/>
                </a:solidFill>
              </a:rPr>
              <a:t>ts exposure time is manually controllable, and we set 1/1000sec.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337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94" name="Rectangle 46"/>
          <p:cNvSpPr>
            <a:spLocks noChangeArrowheads="1"/>
          </p:cNvSpPr>
          <p:nvPr/>
        </p:nvSpPr>
        <p:spPr bwMode="auto">
          <a:xfrm>
            <a:off x="899592" y="1194899"/>
            <a:ext cx="756084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ja-JP" b="0" i="1" dirty="0" err="1" smtClean="0">
                <a:solidFill>
                  <a:schemeClr val="tx1"/>
                </a:solidFill>
              </a:rPr>
              <a:t>Motohara’s</a:t>
            </a:r>
            <a:r>
              <a:rPr lang="en-US" altLang="ja-JP" b="0" i="1" dirty="0" smtClean="0">
                <a:solidFill>
                  <a:schemeClr val="tx1"/>
                </a:solidFill>
              </a:rPr>
              <a:t> software </a:t>
            </a:r>
            <a:r>
              <a:rPr lang="en-US" altLang="ja-JP" b="0" i="1" dirty="0">
                <a:solidFill>
                  <a:schemeClr val="tx1"/>
                </a:solidFill>
              </a:rPr>
              <a:t>we can get </a:t>
            </a:r>
            <a:r>
              <a:rPr lang="en-US" altLang="ja-JP" b="0" i="1" dirty="0" smtClean="0">
                <a:solidFill>
                  <a:schemeClr val="tx1"/>
                </a:solidFill>
              </a:rPr>
              <a:t>“temporary” seeing. This seeing </a:t>
            </a:r>
            <a:r>
              <a:rPr lang="en-US" altLang="ja-JP" i="1" dirty="0" smtClean="0"/>
              <a:t>do</a:t>
            </a:r>
            <a:r>
              <a:rPr lang="en-US" altLang="ja-JP" b="0" i="1" dirty="0" smtClean="0">
                <a:solidFill>
                  <a:schemeClr val="tx1"/>
                </a:solidFill>
              </a:rPr>
              <a:t>n’t consider the zenith </a:t>
            </a:r>
            <a:r>
              <a:rPr lang="en-US" altLang="ja-JP" b="0" i="1" dirty="0">
                <a:solidFill>
                  <a:schemeClr val="tx1"/>
                </a:solidFill>
              </a:rPr>
              <a:t>angle </a:t>
            </a:r>
            <a:r>
              <a:rPr lang="en-US" altLang="ja-JP" i="1" dirty="0" smtClean="0"/>
              <a:t>of the star.  We </a:t>
            </a:r>
            <a:r>
              <a:rPr lang="en-US" altLang="ja-JP" b="0" i="1" dirty="0" smtClean="0">
                <a:solidFill>
                  <a:schemeClr val="tx1"/>
                </a:solidFill>
              </a:rPr>
              <a:t>made </a:t>
            </a:r>
            <a:r>
              <a:rPr lang="en-US" altLang="ja-JP" b="0" i="1" dirty="0">
                <a:solidFill>
                  <a:schemeClr val="tx1"/>
                </a:solidFill>
              </a:rPr>
              <a:t>some </a:t>
            </a:r>
            <a:r>
              <a:rPr lang="en-US" altLang="ja-JP" b="0" i="1" dirty="0" smtClean="0">
                <a:solidFill>
                  <a:schemeClr val="tx1"/>
                </a:solidFill>
              </a:rPr>
              <a:t>software for zenith </a:t>
            </a:r>
            <a:r>
              <a:rPr lang="en-US" altLang="ja-JP" b="0" i="1" dirty="0">
                <a:solidFill>
                  <a:schemeClr val="tx1"/>
                </a:solidFill>
              </a:rPr>
              <a:t>angle </a:t>
            </a:r>
            <a:r>
              <a:rPr lang="en-US" altLang="ja-JP" b="0" i="1" dirty="0" smtClean="0">
                <a:solidFill>
                  <a:schemeClr val="tx1"/>
                </a:solidFill>
              </a:rPr>
              <a:t>correction and other correction.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Tohoku DIMM -pipeline-</a:t>
            </a:r>
            <a:endParaRPr lang="ja-JP" altLang="en-US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427133" y="2808731"/>
            <a:ext cx="21457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i="1" dirty="0" err="1" smtClean="0"/>
              <a:t>Motohara’s</a:t>
            </a:r>
            <a:r>
              <a:rPr kumimoji="1" lang="en-US" altLang="ja-JP" i="1" dirty="0" smtClean="0"/>
              <a:t> Software</a:t>
            </a:r>
            <a:endParaRPr kumimoji="1" lang="ja-JP" altLang="en-US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358461" y="2250075"/>
            <a:ext cx="228306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Raw data (image </a:t>
            </a:r>
            <a:r>
              <a:rPr lang="en-US" altLang="ja-JP" i="1" dirty="0" smtClean="0"/>
              <a:t>files)</a:t>
            </a:r>
            <a:endParaRPr kumimoji="1" lang="ja-JP" altLang="en-US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03463" y="2529403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i="1" dirty="0" smtClean="0"/>
              <a:t>↓</a:t>
            </a:r>
            <a:endParaRPr kumimoji="1" lang="ja-JP" altLang="en-US" i="1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303463" y="3088059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i="1" dirty="0" smtClean="0"/>
              <a:t>↓</a:t>
            </a:r>
            <a:endParaRPr kumimoji="1" lang="ja-JP" altLang="en-US" i="1" dirty="0"/>
          </a:p>
        </p:txBody>
      </p:sp>
      <p:sp>
        <p:nvSpPr>
          <p:cNvPr id="5" name="正方形/長方形 4"/>
          <p:cNvSpPr/>
          <p:nvPr/>
        </p:nvSpPr>
        <p:spPr>
          <a:xfrm>
            <a:off x="3340251" y="3926043"/>
            <a:ext cx="2319481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/>
              <a:t>zenith angle correction</a:t>
            </a:r>
            <a:endParaRPr lang="ja-JP" altLang="en-US" i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57656" y="3367387"/>
            <a:ext cx="348467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ja-JP" i="1" dirty="0" smtClean="0"/>
              <a:t>convert from “</a:t>
            </a:r>
            <a:r>
              <a:rPr kumimoji="1" lang="en-US" altLang="ja-JP" i="1" dirty="0" smtClean="0"/>
              <a:t>JST” to “</a:t>
            </a:r>
            <a:r>
              <a:rPr kumimoji="1" lang="en-US" altLang="ja-JP" i="1" dirty="0" smtClean="0">
                <a:sym typeface="Wingdings" pitchFamily="2" charset="2"/>
              </a:rPr>
              <a:t>UTC”</a:t>
            </a:r>
            <a:r>
              <a:rPr lang="en-US" altLang="ja-JP" i="1" dirty="0" smtClean="0">
                <a:sym typeface="Wingdings" pitchFamily="2" charset="2"/>
              </a:rPr>
              <a:t>, </a:t>
            </a:r>
            <a:r>
              <a:rPr kumimoji="1" lang="en-US" altLang="ja-JP" i="1" dirty="0" smtClean="0">
                <a:sym typeface="Wingdings" pitchFamily="2" charset="2"/>
              </a:rPr>
              <a:t>“MJD”</a:t>
            </a:r>
            <a:endParaRPr kumimoji="1" lang="ja-JP" altLang="en-US" i="1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303463" y="3646715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i="1" dirty="0" smtClean="0"/>
              <a:t>↓</a:t>
            </a:r>
            <a:endParaRPr kumimoji="1" lang="ja-JP" altLang="en-US" i="1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303463" y="4205371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i="1" dirty="0" smtClean="0"/>
              <a:t>↓</a:t>
            </a:r>
            <a:endParaRPr kumimoji="1" lang="ja-JP" altLang="en-US" i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2695202" y="4484699"/>
            <a:ext cx="360957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ja-JP" i="1" dirty="0" smtClean="0"/>
              <a:t>get 4 seeing value (</a:t>
            </a:r>
            <a:r>
              <a:rPr lang="en-US" altLang="ja-JP" i="1" dirty="0" err="1" smtClean="0"/>
              <a:t>θvl</a:t>
            </a:r>
            <a:r>
              <a:rPr lang="en-US" altLang="ja-JP" i="1" dirty="0" smtClean="0"/>
              <a:t>, </a:t>
            </a:r>
            <a:r>
              <a:rPr lang="en-US" altLang="ja-JP" i="1" dirty="0" err="1" smtClean="0"/>
              <a:t>θvt</a:t>
            </a:r>
            <a:r>
              <a:rPr lang="en-US" altLang="ja-JP" i="1" dirty="0" smtClean="0"/>
              <a:t>, </a:t>
            </a:r>
            <a:r>
              <a:rPr lang="en-US" altLang="ja-JP" i="1" dirty="0" err="1" smtClean="0"/>
              <a:t>θhl</a:t>
            </a:r>
            <a:r>
              <a:rPr lang="en-US" altLang="ja-JP" i="1" dirty="0" smtClean="0"/>
              <a:t>, </a:t>
            </a:r>
            <a:r>
              <a:rPr lang="en-US" altLang="ja-JP" i="1" dirty="0" err="1" smtClean="0"/>
              <a:t>θht</a:t>
            </a:r>
            <a:r>
              <a:rPr lang="en-US" altLang="ja-JP" i="1" dirty="0" smtClean="0"/>
              <a:t>)</a:t>
            </a:r>
            <a:endParaRPr lang="ja-JP" altLang="en-US" i="1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303463" y="4764027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i="1" dirty="0" smtClean="0"/>
              <a:t>↓</a:t>
            </a:r>
            <a:endParaRPr kumimoji="1" lang="ja-JP" altLang="en-US" i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2946137" y="5043355"/>
            <a:ext cx="3107708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/>
              <a:t>check the </a:t>
            </a:r>
            <a:r>
              <a:rPr lang="en-US" altLang="ja-JP" i="1" dirty="0" smtClean="0"/>
              <a:t>value, </a:t>
            </a:r>
            <a:r>
              <a:rPr lang="en-US" altLang="ja-JP" i="1" dirty="0" smtClean="0"/>
              <a:t>and calculate the statistical information</a:t>
            </a:r>
            <a:endParaRPr lang="ja-JP" altLang="en-US" i="1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303463" y="559968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i="1" dirty="0" smtClean="0"/>
              <a:t>↓</a:t>
            </a:r>
            <a:endParaRPr kumimoji="1" lang="ja-JP" altLang="en-US" i="1" dirty="0"/>
          </a:p>
        </p:txBody>
      </p:sp>
      <p:sp>
        <p:nvSpPr>
          <p:cNvPr id="24" name="正方形/長方形 23"/>
          <p:cNvSpPr/>
          <p:nvPr/>
        </p:nvSpPr>
        <p:spPr>
          <a:xfrm>
            <a:off x="2555775" y="5879013"/>
            <a:ext cx="3888433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i="1" dirty="0" smtClean="0"/>
              <a:t>get final </a:t>
            </a:r>
            <a:r>
              <a:rPr lang="en-US" altLang="ja-JP" i="1" dirty="0" smtClean="0"/>
              <a:t>data(histogram</a:t>
            </a:r>
            <a:r>
              <a:rPr lang="en-US" altLang="ja-JP" i="1" dirty="0" smtClean="0"/>
              <a:t>, mean, median, expected value, and standard deviation)</a:t>
            </a:r>
            <a:endParaRPr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156861" y="492173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→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901423" y="4921732"/>
            <a:ext cx="155510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PRE correction</a:t>
            </a:r>
            <a:endParaRPr kumimoji="1" lang="ja-JP" altLang="en-US" dirty="0"/>
          </a:p>
        </p:txBody>
      </p:sp>
      <p:sp>
        <p:nvSpPr>
          <p:cNvPr id="23" name="テキスト ボックス 22"/>
          <p:cNvSpPr txBox="1"/>
          <p:nvPr/>
        </p:nvSpPr>
        <p:spPr>
          <a:xfrm rot="2939467">
            <a:off x="9626284" y="5559924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i="1" dirty="0" smtClean="0"/>
              <a:t>↓</a:t>
            </a:r>
            <a:endParaRPr kumimoji="1" lang="ja-JP" altLang="en-US" i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9505789" y="4921732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→</a:t>
            </a:r>
            <a:endParaRPr kumimoji="1" lang="ja-JP" altLang="en-US" dirty="0"/>
          </a:p>
        </p:txBody>
      </p:sp>
      <p:sp>
        <p:nvSpPr>
          <p:cNvPr id="27" name="テキスト ボックス 26"/>
          <p:cNvSpPr txBox="1"/>
          <p:nvPr/>
        </p:nvSpPr>
        <p:spPr>
          <a:xfrm rot="2939467">
            <a:off x="9916161" y="5341919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i="1" dirty="0" smtClean="0"/>
              <a:t>↓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270083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610815" y="1052736"/>
            <a:ext cx="7921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2000" b="0" i="1" dirty="0">
                <a:solidFill>
                  <a:schemeClr val="tx1"/>
                </a:solidFill>
              </a:rPr>
              <a:t>To check the </a:t>
            </a:r>
            <a:r>
              <a:rPr lang="en-US" altLang="ja-JP" sz="2000" b="0" i="1" dirty="0" smtClean="0">
                <a:solidFill>
                  <a:schemeClr val="tx1"/>
                </a:solidFill>
              </a:rPr>
              <a:t>seeing </a:t>
            </a:r>
            <a:r>
              <a:rPr lang="en-US" altLang="ja-JP" sz="2000" i="1" dirty="0"/>
              <a:t>v</a:t>
            </a:r>
            <a:r>
              <a:rPr lang="en-US" altLang="ja-JP" sz="2000" b="0" i="1" dirty="0" smtClean="0">
                <a:solidFill>
                  <a:schemeClr val="tx1"/>
                </a:solidFill>
              </a:rPr>
              <a:t>alue </a:t>
            </a:r>
            <a:r>
              <a:rPr lang="en-US" altLang="ja-JP" sz="2000" b="0" i="1" dirty="0">
                <a:solidFill>
                  <a:schemeClr val="tx1"/>
                </a:solidFill>
              </a:rPr>
              <a:t>is reasonable or not, we compare Tohoku DIMM with Hiroshima </a:t>
            </a:r>
            <a:r>
              <a:rPr lang="en-US" altLang="ja-JP" sz="2000" b="0" i="1" dirty="0" smtClean="0">
                <a:solidFill>
                  <a:schemeClr val="tx1"/>
                </a:solidFill>
              </a:rPr>
              <a:t>Univ. DIMM. </a:t>
            </a:r>
            <a:endParaRPr lang="en-US" altLang="ja-JP" sz="2000" b="0" i="1" dirty="0">
              <a:solidFill>
                <a:schemeClr val="tx1"/>
              </a:solidFill>
            </a:endParaRPr>
          </a:p>
        </p:txBody>
      </p:sp>
      <p:pic>
        <p:nvPicPr>
          <p:cNvPr id="13517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34" y="1772092"/>
            <a:ext cx="2402721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1331639" y="3552739"/>
            <a:ext cx="26574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b="0" i="1" dirty="0">
                <a:solidFill>
                  <a:schemeClr val="tx1"/>
                </a:solidFill>
              </a:rPr>
              <a:t>Hiroshima Univ. </a:t>
            </a:r>
            <a:r>
              <a:rPr lang="en-US" altLang="ja-JP" sz="1400" b="0" i="1" dirty="0">
                <a:solidFill>
                  <a:schemeClr val="tx1"/>
                </a:solidFill>
              </a:rPr>
              <a:t>DIMM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  <p:pic>
        <p:nvPicPr>
          <p:cNvPr id="135181" name="Picture 13" descr="tab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0523"/>
            <a:ext cx="3810000" cy="224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1185728" y="4221088"/>
            <a:ext cx="3098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i="1" dirty="0"/>
              <a:t>　</a:t>
            </a:r>
            <a:r>
              <a:rPr lang="ja-JP" altLang="en-US" i="1" dirty="0" smtClean="0"/>
              <a:t>　</a:t>
            </a:r>
            <a:r>
              <a:rPr lang="en-US" altLang="ja-JP" i="1" dirty="0" smtClean="0"/>
              <a:t>13 </a:t>
            </a:r>
            <a:r>
              <a:rPr lang="en-US" altLang="ja-JP" b="0" i="1" dirty="0" smtClean="0">
                <a:solidFill>
                  <a:schemeClr val="tx1"/>
                </a:solidFill>
              </a:rPr>
              <a:t>Jul 2008</a:t>
            </a:r>
            <a:r>
              <a:rPr lang="en-US" altLang="ja-JP" b="0" i="1" dirty="0">
                <a:solidFill>
                  <a:schemeClr val="tx1"/>
                </a:solidFill>
              </a:rPr>
              <a:t>, </a:t>
            </a:r>
            <a:r>
              <a:rPr lang="en-US" altLang="ja-JP" b="0" i="1" dirty="0" smtClean="0">
                <a:solidFill>
                  <a:schemeClr val="tx1"/>
                </a:solidFill>
              </a:rPr>
              <a:t>4hours</a:t>
            </a:r>
            <a:endParaRPr lang="en-US" altLang="ja-JP" b="0" i="1" dirty="0">
              <a:solidFill>
                <a:schemeClr val="tx1"/>
              </a:solidFill>
            </a:endParaRPr>
          </a:p>
          <a:p>
            <a:r>
              <a:rPr lang="ja-JP" altLang="en-US" b="0" i="1" dirty="0" smtClean="0">
                <a:solidFill>
                  <a:schemeClr val="tx1"/>
                </a:solidFill>
              </a:rPr>
              <a:t>　　</a:t>
            </a:r>
            <a:r>
              <a:rPr lang="en-US" altLang="ja-JP" b="0" i="1" dirty="0" smtClean="0">
                <a:solidFill>
                  <a:schemeClr val="tx1"/>
                </a:solidFill>
              </a:rPr>
              <a:t>3 Oct 2008</a:t>
            </a:r>
            <a:r>
              <a:rPr lang="en-US" altLang="ja-JP" b="0" i="1" dirty="0">
                <a:solidFill>
                  <a:schemeClr val="tx1"/>
                </a:solidFill>
              </a:rPr>
              <a:t>, </a:t>
            </a:r>
            <a:r>
              <a:rPr lang="en-US" altLang="ja-JP" b="0" i="1" dirty="0" smtClean="0">
                <a:solidFill>
                  <a:schemeClr val="tx1"/>
                </a:solidFill>
              </a:rPr>
              <a:t>4hours</a:t>
            </a:r>
            <a:endParaRPr lang="en-US" altLang="ja-JP" b="0" i="1" dirty="0">
              <a:solidFill>
                <a:schemeClr val="tx1"/>
              </a:solidFill>
            </a:endParaRPr>
          </a:p>
          <a:p>
            <a:r>
              <a:rPr lang="ja-JP" altLang="en-US" b="0" i="1" dirty="0" smtClean="0">
                <a:solidFill>
                  <a:schemeClr val="tx1"/>
                </a:solidFill>
              </a:rPr>
              <a:t>　　</a:t>
            </a:r>
            <a:r>
              <a:rPr lang="en-US" altLang="ja-JP" b="0" i="1" dirty="0" smtClean="0">
                <a:solidFill>
                  <a:schemeClr val="tx1"/>
                </a:solidFill>
              </a:rPr>
              <a:t>9 Oct</a:t>
            </a:r>
            <a:r>
              <a:rPr lang="en-US" altLang="ja-JP" i="1" dirty="0" smtClean="0"/>
              <a:t> </a:t>
            </a:r>
            <a:r>
              <a:rPr lang="en-US" altLang="ja-JP" b="0" i="1" dirty="0" smtClean="0">
                <a:solidFill>
                  <a:schemeClr val="tx1"/>
                </a:solidFill>
              </a:rPr>
              <a:t>2008</a:t>
            </a:r>
            <a:r>
              <a:rPr lang="en-US" altLang="ja-JP" b="0" i="1" dirty="0">
                <a:solidFill>
                  <a:schemeClr val="tx1"/>
                </a:solidFill>
              </a:rPr>
              <a:t>, </a:t>
            </a:r>
            <a:r>
              <a:rPr lang="en-US" altLang="ja-JP" b="0" i="1" dirty="0" smtClean="0">
                <a:solidFill>
                  <a:schemeClr val="tx1"/>
                </a:solidFill>
              </a:rPr>
              <a:t>7hours</a:t>
            </a:r>
            <a:endParaRPr lang="en-US" altLang="ja-JP" b="0" i="1" dirty="0">
              <a:solidFill>
                <a:schemeClr val="tx1"/>
              </a:solidFill>
            </a:endParaRPr>
          </a:p>
          <a:p>
            <a:r>
              <a:rPr lang="ja-JP" altLang="en-US" b="0" i="1" dirty="0" smtClean="0">
                <a:solidFill>
                  <a:schemeClr val="tx1"/>
                </a:solidFill>
              </a:rPr>
              <a:t>　　</a:t>
            </a:r>
            <a:r>
              <a:rPr lang="en-US" altLang="ja-JP" b="0" i="1" dirty="0" smtClean="0">
                <a:solidFill>
                  <a:schemeClr val="tx1"/>
                </a:solidFill>
              </a:rPr>
              <a:t>13 Oct 2008</a:t>
            </a:r>
            <a:r>
              <a:rPr lang="en-US" altLang="ja-JP" b="0" i="1" dirty="0">
                <a:solidFill>
                  <a:schemeClr val="tx1"/>
                </a:solidFill>
              </a:rPr>
              <a:t>, </a:t>
            </a:r>
            <a:r>
              <a:rPr lang="en-US" altLang="ja-JP" b="0" i="1" dirty="0" smtClean="0">
                <a:solidFill>
                  <a:schemeClr val="tx1"/>
                </a:solidFill>
              </a:rPr>
              <a:t>6hours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  <p:pic>
        <p:nvPicPr>
          <p:cNvPr id="135184" name="Picture 16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1" y="3922071"/>
            <a:ext cx="305784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Accuracy of Tohoku DIMM</a:t>
            </a:r>
            <a:endParaRPr lang="ja-JP" altLang="en-US" i="1" dirty="0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1208608" y="5592857"/>
            <a:ext cx="21252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defTabSz="4114800"/>
            <a:r>
              <a:rPr lang="en-US" altLang="ja-JP" i="1" dirty="0">
                <a:solidFill>
                  <a:schemeClr val="tx1"/>
                </a:solidFill>
              </a:rPr>
              <a:t>→</a:t>
            </a:r>
            <a:r>
              <a:rPr lang="ja-JP" altLang="en-US" i="1" dirty="0">
                <a:solidFill>
                  <a:schemeClr val="tx1"/>
                </a:solidFill>
              </a:rPr>
              <a:t>　</a:t>
            </a:r>
            <a:r>
              <a:rPr lang="en-US" altLang="ja-JP" i="1" dirty="0"/>
              <a:t>Good agreement</a:t>
            </a: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4686243" y="6074132"/>
            <a:ext cx="3702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i="1" dirty="0" smtClean="0"/>
              <a:t>(left)Tohoku-DIMM inside the astronomical dome, (right) </a:t>
            </a:r>
            <a:r>
              <a:rPr lang="en-US" altLang="ja-JP" sz="1400" b="0" i="1" dirty="0" smtClean="0">
                <a:solidFill>
                  <a:schemeClr val="tx1"/>
                </a:solidFill>
              </a:rPr>
              <a:t>Hiroshima </a:t>
            </a:r>
            <a:r>
              <a:rPr lang="en-US" altLang="ja-JP" sz="1400" b="0" i="1" dirty="0">
                <a:solidFill>
                  <a:schemeClr val="tx1"/>
                </a:solidFill>
              </a:rPr>
              <a:t>Univ. DIMM</a:t>
            </a:r>
          </a:p>
        </p:txBody>
      </p:sp>
    </p:spTree>
    <p:extLst>
      <p:ext uri="{BB962C8B-B14F-4D97-AF65-F5344CB8AC3E}">
        <p14:creationId xmlns:p14="http://schemas.microsoft.com/office/powerpoint/2010/main" val="1162003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3" name="Rectangle 45"/>
          <p:cNvSpPr>
            <a:spLocks noChangeArrowheads="1"/>
          </p:cNvSpPr>
          <p:nvPr/>
        </p:nvSpPr>
        <p:spPr bwMode="auto">
          <a:xfrm>
            <a:off x="611560" y="1217583"/>
            <a:ext cx="79208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i="1" dirty="0" smtClean="0"/>
              <a:t>We carried out DIMM observation </a:t>
            </a:r>
            <a:r>
              <a:rPr lang="en-US" altLang="ja-JP" sz="2000" i="1" dirty="0" smtClean="0">
                <a:solidFill>
                  <a:srgbClr val="0070C0"/>
                </a:solidFill>
              </a:rPr>
              <a:t>from 25 Jan 2011 to 28 Jan 2011(LST).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Observation</a:t>
            </a:r>
            <a:endParaRPr lang="ja-JP" altLang="en-US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99592" y="5325015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i="1" dirty="0" smtClean="0"/>
              <a:t>First we can’t get the star images because of the strong scattering light by the sun. </a:t>
            </a:r>
            <a:r>
              <a:rPr lang="en-US" altLang="ja-JP" i="1" dirty="0" smtClean="0"/>
              <a:t>Thus we covered AIRT40 with </a:t>
            </a:r>
            <a:r>
              <a:rPr lang="en-US" altLang="ja-JP" b="1" i="1" dirty="0" smtClean="0">
                <a:solidFill>
                  <a:srgbClr val="0070C0"/>
                </a:solidFill>
              </a:rPr>
              <a:t>cooking-foil</a:t>
            </a:r>
            <a:r>
              <a:rPr lang="en-US" altLang="ja-JP" i="1" dirty="0" smtClean="0"/>
              <a:t>. Because the cooking-foil is very thin (10μm) and made by aluminum, we thought this cover was hard to warm and it was minimum to make a local turbulence inside the telescope.</a:t>
            </a:r>
            <a:endParaRPr kumimoji="1" lang="ja-JP" altLang="en-US" i="1" dirty="0"/>
          </a:p>
        </p:txBody>
      </p:sp>
      <p:pic>
        <p:nvPicPr>
          <p:cNvPr id="17" name="Picture 2" descr="C:\Private\南極写真\jpg_内陸旅行\DSC_73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4" t="6694" r="4598"/>
          <a:stretch/>
        </p:blipFill>
        <p:spPr bwMode="auto">
          <a:xfrm>
            <a:off x="1043608" y="2085233"/>
            <a:ext cx="4019078" cy="268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Private\南極写真\jpg_内陸旅行\DSC_739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00" r="9534"/>
          <a:stretch/>
        </p:blipFill>
        <p:spPr bwMode="auto">
          <a:xfrm>
            <a:off x="5574085" y="1988840"/>
            <a:ext cx="2431229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2217699" y="1628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i="1" dirty="0"/>
              <a:t>We </a:t>
            </a:r>
            <a:r>
              <a:rPr lang="en-US" altLang="ja-JP" i="1" dirty="0" smtClean="0"/>
              <a:t>used Canopus.(α Car, -</a:t>
            </a:r>
            <a:r>
              <a:rPr lang="en-US" altLang="ja-JP" i="1" dirty="0"/>
              <a:t>0.72mag, δ-52</a:t>
            </a:r>
            <a:r>
              <a:rPr lang="en-US" altLang="ja-JP" i="1" baseline="50000" dirty="0"/>
              <a:t>o</a:t>
            </a:r>
            <a:r>
              <a:rPr lang="en-US" altLang="ja-JP" i="1" dirty="0"/>
              <a:t>)</a:t>
            </a:r>
            <a:endParaRPr lang="ja-JP" altLang="en-US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69860" y="4930214"/>
            <a:ext cx="6267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Telescope was set up at snow surface, the </a:t>
            </a:r>
            <a:r>
              <a:rPr kumimoji="1" lang="en-US" altLang="ja-JP" i="1" dirty="0" err="1" smtClean="0"/>
              <a:t>hight</a:t>
            </a:r>
            <a:r>
              <a:rPr kumimoji="1" lang="en-US" altLang="ja-JP" i="1" dirty="0" smtClean="0"/>
              <a:t> of aperture ~ 2m</a:t>
            </a:r>
            <a:endParaRPr kumimoji="1" lang="ja-JP" altLang="en-US" i="1" dirty="0"/>
          </a:p>
        </p:txBody>
      </p:sp>
      <p:cxnSp>
        <p:nvCxnSpPr>
          <p:cNvPr id="6" name="直線矢印コネクタ 5"/>
          <p:cNvCxnSpPr/>
          <p:nvPr/>
        </p:nvCxnSpPr>
        <p:spPr>
          <a:xfrm>
            <a:off x="8244408" y="2420888"/>
            <a:ext cx="0" cy="235156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>
            <a:off x="8220628" y="3491716"/>
            <a:ext cx="599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~2m</a:t>
            </a:r>
            <a:endParaRPr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113688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Data reduction (1)</a:t>
            </a:r>
            <a:endParaRPr lang="ja-JP" altLang="en-US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88824" y="980728"/>
            <a:ext cx="6195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/>
              <a:t>F</a:t>
            </a:r>
            <a:r>
              <a:rPr lang="en-US" altLang="ja-JP" i="1" dirty="0" smtClean="0"/>
              <a:t>irst, </a:t>
            </a:r>
            <a:r>
              <a:rPr lang="en-US" altLang="ja-JP" i="1" dirty="0"/>
              <a:t>w</a:t>
            </a:r>
            <a:r>
              <a:rPr lang="en-US" altLang="ja-JP" i="1" dirty="0" smtClean="0"/>
              <a:t>e converted from JST to MJD, and corrected zenith angle.</a:t>
            </a:r>
          </a:p>
          <a:p>
            <a:r>
              <a:rPr lang="en-US" altLang="ja-JP" i="1" dirty="0" smtClean="0"/>
              <a:t>After, we checked these four data. (</a:t>
            </a:r>
            <a:r>
              <a:rPr lang="en-US" altLang="ja-JP" i="1" dirty="0" err="1"/>
              <a:t>θvl</a:t>
            </a:r>
            <a:r>
              <a:rPr lang="en-US" altLang="ja-JP" i="1" dirty="0"/>
              <a:t> </a:t>
            </a:r>
            <a:r>
              <a:rPr lang="en-US" altLang="ja-JP" i="1" dirty="0" smtClean="0"/>
              <a:t>, </a:t>
            </a:r>
            <a:r>
              <a:rPr lang="en-US" altLang="ja-JP" i="1" dirty="0" err="1" smtClean="0"/>
              <a:t>θvt</a:t>
            </a:r>
            <a:r>
              <a:rPr lang="en-US" altLang="ja-JP" i="1" dirty="0" smtClean="0"/>
              <a:t>, </a:t>
            </a:r>
            <a:r>
              <a:rPr lang="en-US" altLang="ja-JP" i="1" dirty="0" err="1" smtClean="0"/>
              <a:t>θhl</a:t>
            </a:r>
            <a:r>
              <a:rPr lang="en-US" altLang="ja-JP" i="1" dirty="0" smtClean="0"/>
              <a:t>, </a:t>
            </a:r>
            <a:r>
              <a:rPr lang="en-US" altLang="ja-JP" i="1" dirty="0" err="1" smtClean="0"/>
              <a:t>θht</a:t>
            </a:r>
            <a:r>
              <a:rPr lang="en-US" altLang="ja-JP" i="1" dirty="0" smtClean="0"/>
              <a:t>)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5849" y="5800064"/>
            <a:ext cx="8512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i="1" dirty="0" smtClean="0"/>
              <a:t>Obviously </a:t>
            </a:r>
            <a:r>
              <a:rPr lang="en-US" altLang="ja-JP" b="1" i="1" dirty="0" err="1" smtClean="0"/>
              <a:t>θhl</a:t>
            </a:r>
            <a:r>
              <a:rPr lang="en-US" altLang="ja-JP" b="1" i="1" dirty="0" smtClean="0"/>
              <a:t> is different  from </a:t>
            </a:r>
            <a:r>
              <a:rPr lang="en-US" altLang="ja-JP" b="1" i="1" dirty="0" err="1" smtClean="0"/>
              <a:t>θht</a:t>
            </a:r>
            <a:r>
              <a:rPr lang="en-US" altLang="ja-JP" b="1" i="1" dirty="0" smtClean="0"/>
              <a:t> at all time!</a:t>
            </a:r>
            <a:r>
              <a:rPr lang="en-US" altLang="ja-JP" i="1" dirty="0" smtClean="0"/>
              <a:t> </a:t>
            </a:r>
            <a:r>
              <a:rPr lang="en-US" altLang="ja-JP" sz="1600" i="1" dirty="0" smtClean="0"/>
              <a:t>(and in </a:t>
            </a:r>
            <a:r>
              <a:rPr lang="en-US" altLang="ja-JP" sz="1600" i="1" dirty="0" smtClean="0"/>
              <a:t>fact, </a:t>
            </a:r>
            <a:r>
              <a:rPr lang="en-US" altLang="ja-JP" sz="1600" i="1" dirty="0" smtClean="0"/>
              <a:t>there are </a:t>
            </a:r>
            <a:r>
              <a:rPr lang="en-US" altLang="ja-JP" sz="1600" i="1" dirty="0" err="1" smtClean="0"/>
              <a:t>θvl</a:t>
            </a:r>
            <a:r>
              <a:rPr lang="en-US" altLang="ja-JP" sz="1600" i="1" dirty="0" smtClean="0"/>
              <a:t> </a:t>
            </a:r>
            <a:r>
              <a:rPr lang="ja-JP" altLang="en-US" sz="1600" i="1" dirty="0" smtClean="0"/>
              <a:t>≠ </a:t>
            </a:r>
            <a:r>
              <a:rPr lang="en-US" altLang="ja-JP" sz="1600" i="1" dirty="0" err="1" smtClean="0"/>
              <a:t>θht</a:t>
            </a:r>
            <a:r>
              <a:rPr lang="en-US" altLang="ja-JP" sz="1600" i="1" dirty="0"/>
              <a:t> </a:t>
            </a:r>
            <a:r>
              <a:rPr lang="en-US" altLang="ja-JP" sz="1600" i="1" dirty="0" smtClean="0"/>
              <a:t>and</a:t>
            </a:r>
            <a:r>
              <a:rPr lang="en-US" altLang="ja-JP" sz="1600" i="1" dirty="0" smtClean="0"/>
              <a:t> </a:t>
            </a:r>
            <a:r>
              <a:rPr lang="en-US" altLang="ja-JP" sz="1600" i="1" dirty="0" err="1" smtClean="0"/>
              <a:t>θvt</a:t>
            </a:r>
            <a:r>
              <a:rPr lang="en-US" altLang="ja-JP" sz="1600" i="1" dirty="0" smtClean="0"/>
              <a:t> </a:t>
            </a:r>
            <a:r>
              <a:rPr lang="ja-JP" altLang="en-US" sz="1600" i="1" dirty="0" smtClean="0"/>
              <a:t>≠</a:t>
            </a:r>
            <a:r>
              <a:rPr lang="en-US" altLang="ja-JP" sz="1600" i="1" dirty="0" smtClean="0"/>
              <a:t> </a:t>
            </a:r>
            <a:r>
              <a:rPr lang="en-US" altLang="ja-JP" sz="1600" i="1" dirty="0" err="1" smtClean="0"/>
              <a:t>θhl</a:t>
            </a:r>
            <a:r>
              <a:rPr lang="en-US" altLang="ja-JP" sz="1600" i="1" dirty="0" smtClean="0"/>
              <a:t>)</a:t>
            </a:r>
            <a:endParaRPr lang="en-US" altLang="ja-JP" i="1" dirty="0" smtClean="0"/>
          </a:p>
          <a:p>
            <a:r>
              <a:rPr lang="en-US" altLang="ja-JP" i="1" dirty="0" smtClean="0"/>
              <a:t>We </a:t>
            </a:r>
            <a:r>
              <a:rPr kumimoji="1" lang="en-US" altLang="ja-JP" i="1" dirty="0" smtClean="0"/>
              <a:t>thought this cause was not the wind effect but the </a:t>
            </a:r>
            <a:r>
              <a:rPr kumimoji="1" lang="en-US" altLang="ja-JP" i="1" u="sng" dirty="0" smtClean="0">
                <a:solidFill>
                  <a:srgbClr val="0070C0"/>
                </a:solidFill>
              </a:rPr>
              <a:t>instrumental  problem</a:t>
            </a:r>
            <a:r>
              <a:rPr kumimoji="1" lang="en-US" altLang="ja-JP" i="1" dirty="0" smtClean="0"/>
              <a:t>.</a:t>
            </a:r>
            <a:endParaRPr kumimoji="1" lang="ja-JP" altLang="en-US" i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8" t="66857" r="23786" b="19353"/>
          <a:stretch/>
        </p:blipFill>
        <p:spPr bwMode="auto">
          <a:xfrm>
            <a:off x="848416" y="2421048"/>
            <a:ext cx="6877382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12"/>
          <p:cNvSpPr txBox="1"/>
          <p:nvPr/>
        </p:nvSpPr>
        <p:spPr>
          <a:xfrm>
            <a:off x="631458" y="2142598"/>
            <a:ext cx="13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Vertical pair</a:t>
            </a:r>
            <a:endParaRPr kumimoji="1" lang="ja-JP" altLang="en-US" i="1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9" t="67057" r="23322" b="19428"/>
          <a:stretch/>
        </p:blipFill>
        <p:spPr bwMode="auto">
          <a:xfrm>
            <a:off x="869795" y="4077232"/>
            <a:ext cx="6874777" cy="14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611560" y="3779748"/>
            <a:ext cx="162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Horizontal pair</a:t>
            </a:r>
            <a:endParaRPr kumimoji="1" lang="ja-JP" altLang="en-US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426166" y="4436182"/>
            <a:ext cx="1214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</a:rPr>
              <a:t>Red</a:t>
            </a:r>
            <a:r>
              <a:rPr lang="en-US" altLang="ja-JP" i="1" dirty="0" smtClean="0"/>
              <a:t>:     </a:t>
            </a:r>
            <a:r>
              <a:rPr lang="en-US" altLang="ja-JP" i="1" dirty="0" err="1" smtClean="0"/>
              <a:t>θhl</a:t>
            </a:r>
            <a:endParaRPr lang="en-US" altLang="ja-JP" i="1" dirty="0" smtClean="0"/>
          </a:p>
          <a:p>
            <a:r>
              <a:rPr kumimoji="1" lang="en-US" altLang="ja-JP" i="1" dirty="0" smtClean="0">
                <a:solidFill>
                  <a:srgbClr val="00B050"/>
                </a:solidFill>
              </a:rPr>
              <a:t>Green</a:t>
            </a:r>
            <a:r>
              <a:rPr kumimoji="1" lang="en-US" altLang="ja-JP" i="1" dirty="0" smtClean="0"/>
              <a:t>: </a:t>
            </a:r>
            <a:r>
              <a:rPr kumimoji="1" lang="en-US" altLang="ja-JP" i="1" dirty="0" err="1" smtClean="0"/>
              <a:t>θht</a:t>
            </a:r>
            <a:endParaRPr kumimoji="1" lang="ja-JP" altLang="en-US" i="1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33901" y="2817882"/>
            <a:ext cx="1173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</a:rPr>
              <a:t>Red</a:t>
            </a:r>
            <a:r>
              <a:rPr lang="en-US" altLang="ja-JP" i="1" dirty="0" smtClean="0"/>
              <a:t>:     </a:t>
            </a:r>
            <a:r>
              <a:rPr lang="en-US" altLang="ja-JP" i="1" dirty="0" err="1" smtClean="0"/>
              <a:t>θvl</a:t>
            </a:r>
            <a:endParaRPr lang="en-US" altLang="ja-JP" i="1" dirty="0" smtClean="0"/>
          </a:p>
          <a:p>
            <a:r>
              <a:rPr kumimoji="1" lang="en-US" altLang="ja-JP" i="1" dirty="0" smtClean="0">
                <a:solidFill>
                  <a:srgbClr val="00B050"/>
                </a:solidFill>
              </a:rPr>
              <a:t>Green</a:t>
            </a:r>
            <a:r>
              <a:rPr kumimoji="1" lang="en-US" altLang="ja-JP" i="1" dirty="0" smtClean="0"/>
              <a:t>: </a:t>
            </a:r>
            <a:r>
              <a:rPr kumimoji="1" lang="en-US" altLang="ja-JP" i="1" dirty="0" err="1" smtClean="0"/>
              <a:t>θvt</a:t>
            </a:r>
            <a:endParaRPr kumimoji="1"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17550" y="1689830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But,,,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2781130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3" name="Rectangle 45"/>
          <p:cNvSpPr>
            <a:spLocks noChangeArrowheads="1"/>
          </p:cNvSpPr>
          <p:nvPr/>
        </p:nvSpPr>
        <p:spPr bwMode="auto">
          <a:xfrm>
            <a:off x="683569" y="1217583"/>
            <a:ext cx="77048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ja-JP" i="1" dirty="0" smtClean="0"/>
              <a:t>Our DIMM use wedge prisms to divide star light on the detector. These prisms are required to set correctly for </a:t>
            </a:r>
            <a:r>
              <a:rPr lang="en-US" altLang="ja-JP" i="1" dirty="0" err="1" smtClean="0"/>
              <a:t>Motohara’s</a:t>
            </a:r>
            <a:r>
              <a:rPr lang="en-US" altLang="ja-JP" i="1" dirty="0" smtClean="0"/>
              <a:t> Software. </a:t>
            </a: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Data reduction (2)</a:t>
            </a:r>
            <a:endParaRPr lang="ja-JP" altLang="en-US" i="1" dirty="0"/>
          </a:p>
        </p:txBody>
      </p:sp>
      <p:sp>
        <p:nvSpPr>
          <p:cNvPr id="2" name="正方形/長方形 1"/>
          <p:cNvSpPr/>
          <p:nvPr/>
        </p:nvSpPr>
        <p:spPr>
          <a:xfrm>
            <a:off x="673751" y="1935407"/>
            <a:ext cx="7714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i="1" dirty="0"/>
              <a:t>L</a:t>
            </a:r>
            <a:r>
              <a:rPr lang="en-US" altLang="ja-JP" i="1" dirty="0" smtClean="0"/>
              <a:t>ongitudinal direction </a:t>
            </a:r>
            <a:r>
              <a:rPr lang="en-US" altLang="ja-JP" i="1" dirty="0"/>
              <a:t>is </a:t>
            </a:r>
            <a:r>
              <a:rPr lang="en-US" altLang="ja-JP" i="1" dirty="0" smtClean="0"/>
              <a:t>originally defined the line connect 2-apartures and its orthogonal line as a transverse direction</a:t>
            </a:r>
            <a:r>
              <a:rPr lang="en-US" altLang="ja-JP" i="1" dirty="0"/>
              <a:t>.</a:t>
            </a:r>
            <a:r>
              <a:rPr lang="en-US" altLang="ja-JP" i="1" dirty="0" smtClean="0"/>
              <a:t> However </a:t>
            </a:r>
            <a:r>
              <a:rPr lang="en-US" altLang="ja-JP" i="1" dirty="0" err="1" smtClean="0"/>
              <a:t>Motohara’s</a:t>
            </a:r>
            <a:r>
              <a:rPr lang="en-US" altLang="ja-JP" i="1" dirty="0" smtClean="0"/>
              <a:t> software defines the line which is connect 2 star images as a longitudinal. If the prisms are not set  correctly, “l” and “t” seeing are not accurate. 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6264189" y="3284984"/>
            <a:ext cx="792087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6300192" y="5013176"/>
            <a:ext cx="1728191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5292080" y="5589240"/>
            <a:ext cx="1728191" cy="5040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7020272" y="5517232"/>
            <a:ext cx="1044117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 flipV="1">
            <a:off x="5292080" y="5013176"/>
            <a:ext cx="1044117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6696237" y="3429000"/>
            <a:ext cx="0" cy="208823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3491880" y="6093296"/>
            <a:ext cx="5035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sz="1600" i="1" dirty="0" smtClean="0"/>
              <a:t>If there is no prism, telescope makes </a:t>
            </a:r>
            <a:r>
              <a:rPr lang="en-US" altLang="ja-JP" sz="1600" i="1" dirty="0" smtClean="0"/>
              <a:t>only one image. The prism bents the light and make two images on the detector.</a:t>
            </a:r>
          </a:p>
        </p:txBody>
      </p:sp>
      <p:sp>
        <p:nvSpPr>
          <p:cNvPr id="30" name="円/楕円 29"/>
          <p:cNvSpPr/>
          <p:nvPr/>
        </p:nvSpPr>
        <p:spPr>
          <a:xfrm rot="693312">
            <a:off x="6057166" y="5353565"/>
            <a:ext cx="1278141" cy="36004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89120" name="直線コネクタ 89119"/>
          <p:cNvCxnSpPr>
            <a:stCxn id="5" idx="0"/>
          </p:cNvCxnSpPr>
          <p:nvPr/>
        </p:nvCxnSpPr>
        <p:spPr>
          <a:xfrm>
            <a:off x="6264189" y="3284984"/>
            <a:ext cx="432048" cy="224860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>
            <a:stCxn id="6" idx="4"/>
          </p:cNvCxnSpPr>
          <p:nvPr/>
        </p:nvCxnSpPr>
        <p:spPr>
          <a:xfrm flipH="1">
            <a:off x="6696237" y="3717032"/>
            <a:ext cx="576063" cy="181655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24" name="直線コネクタ 89123"/>
          <p:cNvCxnSpPr>
            <a:stCxn id="5" idx="0"/>
            <a:endCxn id="30" idx="2"/>
          </p:cNvCxnSpPr>
          <p:nvPr/>
        </p:nvCxnSpPr>
        <p:spPr>
          <a:xfrm flipH="1">
            <a:off x="6070119" y="3284984"/>
            <a:ext cx="194070" cy="2120588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>
            <a:endCxn id="30" idx="6"/>
          </p:cNvCxnSpPr>
          <p:nvPr/>
        </p:nvCxnSpPr>
        <p:spPr>
          <a:xfrm>
            <a:off x="7295755" y="3684676"/>
            <a:ext cx="26599" cy="1976922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>
            <a:off x="5760133" y="3212976"/>
            <a:ext cx="209857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円/楕円 4"/>
          <p:cNvSpPr/>
          <p:nvPr/>
        </p:nvSpPr>
        <p:spPr>
          <a:xfrm>
            <a:off x="6048165" y="3284984"/>
            <a:ext cx="43204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円/楕円 5"/>
          <p:cNvSpPr/>
          <p:nvPr/>
        </p:nvSpPr>
        <p:spPr>
          <a:xfrm>
            <a:off x="7056276" y="3573016"/>
            <a:ext cx="432047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6228184" y="5301208"/>
            <a:ext cx="792087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/>
          <p:cNvCxnSpPr/>
          <p:nvPr/>
        </p:nvCxnSpPr>
        <p:spPr>
          <a:xfrm>
            <a:off x="5724128" y="5229200"/>
            <a:ext cx="2098576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44" name="直線コネクタ 89143"/>
          <p:cNvCxnSpPr>
            <a:stCxn id="5" idx="4"/>
          </p:cNvCxnSpPr>
          <p:nvPr/>
        </p:nvCxnSpPr>
        <p:spPr>
          <a:xfrm>
            <a:off x="6264189" y="3429000"/>
            <a:ext cx="216024" cy="188935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46" name="直線コネクタ 89145"/>
          <p:cNvCxnSpPr>
            <a:stCxn id="6" idx="4"/>
          </p:cNvCxnSpPr>
          <p:nvPr/>
        </p:nvCxnSpPr>
        <p:spPr>
          <a:xfrm flipH="1">
            <a:off x="6948264" y="3717032"/>
            <a:ext cx="324036" cy="201622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150" name="直線矢印コネクタ 89149"/>
          <p:cNvCxnSpPr/>
          <p:nvPr/>
        </p:nvCxnSpPr>
        <p:spPr>
          <a:xfrm>
            <a:off x="6372201" y="5229200"/>
            <a:ext cx="684075" cy="6120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ボックス 31"/>
          <p:cNvSpPr txBox="1"/>
          <p:nvPr/>
        </p:nvSpPr>
        <p:spPr>
          <a:xfrm>
            <a:off x="7547748" y="3717032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longitudinal</a:t>
            </a:r>
            <a:endParaRPr kumimoji="1" lang="ja-JP" altLang="en-US" i="1" dirty="0"/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7547748" y="5733256"/>
            <a:ext cx="1056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longitudinal</a:t>
            </a:r>
            <a:endParaRPr kumimoji="1" lang="ja-JP" altLang="en-US" i="1" dirty="0"/>
          </a:p>
        </p:txBody>
      </p:sp>
      <p:sp>
        <p:nvSpPr>
          <p:cNvPr id="33" name="円弧 32"/>
          <p:cNvSpPr/>
          <p:nvPr/>
        </p:nvSpPr>
        <p:spPr>
          <a:xfrm rot="5647687">
            <a:off x="6726420" y="5500209"/>
            <a:ext cx="212671" cy="102573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1" name="テキスト ボックス 70"/>
          <p:cNvSpPr txBox="1"/>
          <p:nvPr/>
        </p:nvSpPr>
        <p:spPr>
          <a:xfrm>
            <a:off x="6646578" y="5641503"/>
            <a:ext cx="301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i="1" dirty="0">
                <a:solidFill>
                  <a:srgbClr val="FF0000"/>
                </a:solidFill>
              </a:rPr>
              <a:t>φ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601742" y="3284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i="1" dirty="0" smtClean="0"/>
              <a:t>We can correct this error using </a:t>
            </a:r>
            <a:r>
              <a:rPr lang="en-US" altLang="ja-JP" i="1" dirty="0"/>
              <a:t>rotation </a:t>
            </a:r>
            <a:r>
              <a:rPr lang="en-US" altLang="ja-JP" i="1" dirty="0" smtClean="0"/>
              <a:t>matrix.</a:t>
            </a:r>
            <a:endParaRPr lang="en-US" altLang="ja-JP" i="1" dirty="0"/>
          </a:p>
          <a:p>
            <a:r>
              <a:rPr lang="en-US" altLang="ja-JP" i="1" dirty="0"/>
              <a:t>We say this error </a:t>
            </a:r>
            <a:r>
              <a:rPr lang="en-US" altLang="ja-JP" i="1" dirty="0" smtClean="0"/>
              <a:t>“</a:t>
            </a:r>
            <a:r>
              <a:rPr lang="en-US" altLang="ja-JP" b="1" i="1" dirty="0" smtClean="0">
                <a:solidFill>
                  <a:srgbClr val="0070C0"/>
                </a:solidFill>
              </a:rPr>
              <a:t>Prism </a:t>
            </a:r>
            <a:r>
              <a:rPr lang="en-US" altLang="ja-JP" b="1" i="1" dirty="0">
                <a:solidFill>
                  <a:srgbClr val="0070C0"/>
                </a:solidFill>
              </a:rPr>
              <a:t>Rotation </a:t>
            </a:r>
            <a:r>
              <a:rPr lang="en-US" altLang="ja-JP" b="1" i="1" dirty="0" smtClean="0">
                <a:solidFill>
                  <a:srgbClr val="0070C0"/>
                </a:solidFill>
              </a:rPr>
              <a:t>Error </a:t>
            </a:r>
            <a:r>
              <a:rPr lang="en-US" altLang="ja-JP" i="1" dirty="0" smtClean="0"/>
              <a:t>(PRE)”. </a:t>
            </a:r>
            <a:endParaRPr lang="en-US" altLang="ja-JP" i="1" dirty="0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7164287" y="3265239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aperture plane</a:t>
            </a:r>
            <a:endParaRPr kumimoji="1" lang="ja-JP" altLang="en-US" i="1" dirty="0"/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4796475" y="5684081"/>
            <a:ext cx="1237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detector plane</a:t>
            </a:r>
            <a:endParaRPr kumimoji="1" lang="ja-JP" altLang="en-US" i="1" dirty="0"/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6624227" y="2977207"/>
            <a:ext cx="9425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i="1" dirty="0" smtClean="0"/>
              <a:t>transverse</a:t>
            </a:r>
            <a:endParaRPr kumimoji="1" lang="ja-JP" altLang="en-US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65790" r="27799" b="20980"/>
          <a:stretch/>
        </p:blipFill>
        <p:spPr bwMode="auto">
          <a:xfrm>
            <a:off x="1060623" y="4459607"/>
            <a:ext cx="3210645" cy="84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46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3" name="Rectangle 45"/>
          <p:cNvSpPr>
            <a:spLocks noChangeArrowheads="1"/>
          </p:cNvSpPr>
          <p:nvPr/>
        </p:nvSpPr>
        <p:spPr bwMode="auto">
          <a:xfrm>
            <a:off x="781681" y="2009864"/>
            <a:ext cx="432048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These are the histogram of the </a:t>
            </a:r>
            <a:r>
              <a:rPr lang="en-US" altLang="ja-JP" i="1" dirty="0" err="1" smtClean="0"/>
              <a:t>θht</a:t>
            </a:r>
            <a:r>
              <a:rPr lang="en-US" altLang="ja-JP" i="1" dirty="0" smtClean="0"/>
              <a:t> and </a:t>
            </a:r>
            <a:r>
              <a:rPr lang="en-US" altLang="ja-JP" i="1" dirty="0" err="1" smtClean="0"/>
              <a:t>θhl</a:t>
            </a:r>
            <a:r>
              <a:rPr lang="en-US" altLang="ja-JP" i="1" dirty="0" smtClean="0"/>
              <a:t>.</a:t>
            </a:r>
          </a:p>
          <a:p>
            <a:r>
              <a:rPr lang="en-US" altLang="ja-JP" i="1" dirty="0" smtClean="0"/>
              <a:t>Before PRE correction, there are not same distribution. After this correction, </a:t>
            </a:r>
            <a:r>
              <a:rPr lang="en-US" altLang="ja-JP" i="1" dirty="0" err="1"/>
              <a:t>θht</a:t>
            </a:r>
            <a:r>
              <a:rPr lang="en-US" altLang="ja-JP" i="1" dirty="0"/>
              <a:t> and </a:t>
            </a:r>
            <a:r>
              <a:rPr lang="en-US" altLang="ja-JP" i="1" dirty="0" err="1" smtClean="0"/>
              <a:t>θhl</a:t>
            </a:r>
            <a:r>
              <a:rPr lang="en-US" altLang="ja-JP" i="1" dirty="0" smtClean="0"/>
              <a:t> are almost the same. </a:t>
            </a:r>
            <a:endParaRPr lang="en-US" altLang="ja-JP" i="1" dirty="0" smtClean="0">
              <a:solidFill>
                <a:srgbClr val="0070C0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Data reduction (3)</a:t>
            </a:r>
            <a:endParaRPr lang="ja-JP" altLang="en-US" i="1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91626" y="3573016"/>
            <a:ext cx="4700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After PRE correction, we define the seeing value</a:t>
            </a:r>
            <a:endParaRPr kumimoji="1"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09345" y="1425058"/>
            <a:ext cx="2770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Best fit of PRE = 0.12 radian</a:t>
            </a:r>
            <a:endParaRPr kumimoji="1" lang="ja-JP" altLang="en-US" i="1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84925" y="4725144"/>
            <a:ext cx="277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and accuracy of this seeing,</a:t>
            </a:r>
            <a:endParaRPr kumimoji="1" lang="ja-JP" altLang="en-US" i="1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31601" y="6084004"/>
            <a:ext cx="827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Typical</a:t>
            </a:r>
            <a:endParaRPr kumimoji="1" lang="ja-JP" alt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24895" r="40560" b="16538"/>
          <a:stretch/>
        </p:blipFill>
        <p:spPr bwMode="auto">
          <a:xfrm>
            <a:off x="5099285" y="846138"/>
            <a:ext cx="3649180" cy="25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" t="23701" r="41381" b="16566"/>
          <a:stretch/>
        </p:blipFill>
        <p:spPr bwMode="auto">
          <a:xfrm>
            <a:off x="5053316" y="3900728"/>
            <a:ext cx="3695149" cy="269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下矢印 1"/>
          <p:cNvSpPr/>
          <p:nvPr/>
        </p:nvSpPr>
        <p:spPr>
          <a:xfrm>
            <a:off x="6721418" y="3501008"/>
            <a:ext cx="802910" cy="360040"/>
          </a:xfrm>
          <a:prstGeom prst="down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6" t="34252" r="36417" b="51693"/>
          <a:stretch/>
        </p:blipFill>
        <p:spPr bwMode="auto">
          <a:xfrm>
            <a:off x="2015906" y="3950941"/>
            <a:ext cx="1619989" cy="804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44" t="50945" r="34216" b="36612"/>
          <a:stretch/>
        </p:blipFill>
        <p:spPr bwMode="auto">
          <a:xfrm>
            <a:off x="2051720" y="5157192"/>
            <a:ext cx="1991296" cy="705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53307" r="42276" b="40374"/>
          <a:stretch/>
        </p:blipFill>
        <p:spPr bwMode="auto">
          <a:xfrm>
            <a:off x="1763687" y="6089026"/>
            <a:ext cx="1008113" cy="35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791002" y="6084004"/>
            <a:ext cx="199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i="1" dirty="0" smtClean="0">
                <a:sym typeface="Wingdings" pitchFamily="2" charset="2"/>
              </a:rPr>
              <a:t>→ </a:t>
            </a:r>
            <a:r>
              <a:rPr kumimoji="1" lang="en-US" altLang="ja-JP" i="1" dirty="0" smtClean="0">
                <a:sym typeface="Wingdings" pitchFamily="2" charset="2"/>
              </a:rPr>
              <a:t>good agreement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39855799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Result (1)</a:t>
            </a:r>
            <a:endParaRPr lang="ja-JP" altLang="en-US" i="1" dirty="0"/>
          </a:p>
        </p:txBody>
      </p:sp>
      <p:pic>
        <p:nvPicPr>
          <p:cNvPr id="1026" name="Picture 2" descr="C:\Users\hirofumi\Desktop\qqq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205" y="1213686"/>
            <a:ext cx="7546267" cy="5527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521878" y="980728"/>
            <a:ext cx="7574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0                              6                                12                              18                            24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492509" y="755412"/>
            <a:ext cx="130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LST (UTC+3)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12082" y="159748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Jan 25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12081" y="285293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Jan 26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2082" y="436510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Jan 27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2082" y="573325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Jan 28</a:t>
            </a:r>
            <a:r>
              <a:rPr kumimoji="1" lang="en-US" altLang="ja-JP" baseline="30000" dirty="0" smtClean="0"/>
              <a:t>th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>
            <a:off x="3347864" y="1350060"/>
            <a:ext cx="0" cy="48872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5220072" y="1350060"/>
            <a:ext cx="0" cy="48872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7020272" y="1350060"/>
            <a:ext cx="0" cy="48872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691680" y="1926000"/>
            <a:ext cx="702595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691680" y="3258000"/>
            <a:ext cx="7025952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722512" y="4722706"/>
            <a:ext cx="69951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691680" y="5976000"/>
            <a:ext cx="699512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2612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Result (2)</a:t>
            </a:r>
            <a:endParaRPr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572000" y="3708331"/>
            <a:ext cx="347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ほんとはフィッティング曲線無しで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15992" r="29589" b="13814"/>
          <a:stretch/>
        </p:blipFill>
        <p:spPr bwMode="auto">
          <a:xfrm>
            <a:off x="606388" y="1036045"/>
            <a:ext cx="7931224" cy="5713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652120" y="2190055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err="1" smtClean="0"/>
              <a:t>Δbin</a:t>
            </a:r>
            <a:r>
              <a:rPr lang="en-US" altLang="ja-JP" sz="2400" dirty="0" smtClean="0"/>
              <a:t> = 0.01”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74298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33" name="Rectangle 45"/>
          <p:cNvSpPr>
            <a:spLocks noChangeArrowheads="1"/>
          </p:cNvSpPr>
          <p:nvPr/>
        </p:nvSpPr>
        <p:spPr bwMode="auto">
          <a:xfrm>
            <a:off x="640085" y="1056476"/>
            <a:ext cx="55160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i="1" dirty="0" smtClean="0"/>
              <a:t>We fit sum of multiple</a:t>
            </a:r>
            <a:r>
              <a:rPr lang="ja-JP" altLang="en-US" sz="2000" i="1" dirty="0"/>
              <a:t> </a:t>
            </a:r>
            <a:r>
              <a:rPr lang="en-US" altLang="ja-JP" sz="2000" i="1" dirty="0" smtClean="0"/>
              <a:t>log-normal distributions, </a:t>
            </a:r>
            <a:endParaRPr lang="en-US" altLang="ja-JP" sz="2000" i="1" dirty="0" smtClean="0">
              <a:solidFill>
                <a:srgbClr val="0070C0"/>
              </a:solidFill>
            </a:endParaRPr>
          </a:p>
        </p:txBody>
      </p:sp>
      <p:sp>
        <p:nvSpPr>
          <p:cNvPr id="1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Two log-normal fitting</a:t>
            </a:r>
            <a:endParaRPr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3699" y="3501008"/>
            <a:ext cx="9845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a</a:t>
            </a:r>
            <a:r>
              <a:rPr kumimoji="1" lang="en-US" altLang="ja-JP" i="1" baseline="-25000" dirty="0" smtClean="0"/>
              <a:t>1</a:t>
            </a:r>
            <a:r>
              <a:rPr kumimoji="1" lang="en-US" altLang="ja-JP" i="1" dirty="0" smtClean="0"/>
              <a:t>=0.22</a:t>
            </a:r>
          </a:p>
          <a:p>
            <a:r>
              <a:rPr lang="en-US" altLang="ja-JP" i="1" dirty="0" smtClean="0"/>
              <a:t>μ</a:t>
            </a:r>
            <a:r>
              <a:rPr lang="en-US" altLang="ja-JP" i="1" baseline="-25000" dirty="0" smtClean="0"/>
              <a:t>1</a:t>
            </a:r>
            <a:r>
              <a:rPr lang="en-US" altLang="ja-JP" i="1" dirty="0" smtClean="0"/>
              <a:t>=-0.34</a:t>
            </a:r>
          </a:p>
          <a:p>
            <a:r>
              <a:rPr lang="en-US" altLang="ja-JP" i="1" dirty="0" smtClean="0"/>
              <a:t>σ</a:t>
            </a:r>
            <a:r>
              <a:rPr lang="en-US" altLang="ja-JP" i="1" baseline="-25000" dirty="0" smtClean="0"/>
              <a:t>1</a:t>
            </a:r>
            <a:r>
              <a:rPr lang="en-US" altLang="ja-JP" i="1" dirty="0" smtClean="0"/>
              <a:t>=0.19</a:t>
            </a:r>
          </a:p>
        </p:txBody>
      </p:sp>
      <p:pic>
        <p:nvPicPr>
          <p:cNvPr id="6" name="Picture 4" descr="\begin{align*}&#10;f(x)=\sum_{i=1}^n\frac{a_i}{\sqrt{2\pi\sigma_i}x}\exp{\left[-\frac{\left\{\ln(x)-\mu_i\right\}^2}{2\sigma_i^2}\right]}&#10;\end{align*}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82" y="1503326"/>
            <a:ext cx="3571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5"/>
          <p:cNvSpPr>
            <a:spLocks noChangeArrowheads="1"/>
          </p:cNvSpPr>
          <p:nvPr/>
        </p:nvSpPr>
        <p:spPr bwMode="auto">
          <a:xfrm>
            <a:off x="604927" y="2204864"/>
            <a:ext cx="79928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i="1" dirty="0" err="1" smtClean="0"/>
              <a:t>Aristidi</a:t>
            </a:r>
            <a:r>
              <a:rPr lang="en-US" altLang="ja-JP" sz="2000" i="1" dirty="0" smtClean="0"/>
              <a:t> et al. 2010 says that Dome C seeing is matched three log-normal, but the Best fit of our data is </a:t>
            </a:r>
            <a:r>
              <a:rPr lang="en-US" altLang="ja-JP" sz="2000" b="1" i="1" dirty="0" smtClean="0">
                <a:solidFill>
                  <a:srgbClr val="0070C0"/>
                </a:solidFill>
              </a:rPr>
              <a:t>two log-normal</a:t>
            </a:r>
            <a:r>
              <a:rPr lang="en-US" altLang="ja-JP" sz="2000" i="1" dirty="0" smtClean="0"/>
              <a:t>. </a:t>
            </a:r>
            <a:endParaRPr lang="en-US" altLang="ja-JP" sz="2000" i="1" dirty="0" smtClean="0">
              <a:solidFill>
                <a:srgbClr val="0070C0"/>
              </a:solidFill>
            </a:endParaRPr>
          </a:p>
        </p:txBody>
      </p:sp>
      <p:pic>
        <p:nvPicPr>
          <p:cNvPr id="3074" name="Picture 2" descr="C:\Users\hirofumi\Desktop\aa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12749"/>
            <a:ext cx="5443237" cy="392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7405589" y="3513782"/>
            <a:ext cx="9108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a</a:t>
            </a:r>
            <a:r>
              <a:rPr lang="en-US" altLang="ja-JP" i="1" baseline="-25000" dirty="0" smtClean="0"/>
              <a:t>2</a:t>
            </a:r>
            <a:r>
              <a:rPr kumimoji="1" lang="en-US" altLang="ja-JP" i="1" dirty="0" smtClean="0"/>
              <a:t>=0.78</a:t>
            </a:r>
          </a:p>
          <a:p>
            <a:r>
              <a:rPr lang="en-US" altLang="ja-JP" i="1" dirty="0" smtClean="0"/>
              <a:t>μ</a:t>
            </a:r>
            <a:r>
              <a:rPr lang="en-US" altLang="ja-JP" i="1" baseline="-25000" dirty="0" smtClean="0"/>
              <a:t>2</a:t>
            </a:r>
            <a:r>
              <a:rPr lang="en-US" altLang="ja-JP" i="1" dirty="0" smtClean="0"/>
              <a:t>=0.22</a:t>
            </a:r>
          </a:p>
          <a:p>
            <a:r>
              <a:rPr lang="en-US" altLang="ja-JP" i="1" dirty="0" smtClean="0"/>
              <a:t>σ</a:t>
            </a:r>
            <a:r>
              <a:rPr lang="en-US" altLang="ja-JP" i="1" baseline="-25000" dirty="0" smtClean="0"/>
              <a:t>2</a:t>
            </a:r>
            <a:r>
              <a:rPr lang="en-US" altLang="ja-JP" i="1" dirty="0" smtClean="0"/>
              <a:t>=0.32</a:t>
            </a:r>
          </a:p>
        </p:txBody>
      </p:sp>
      <p:sp>
        <p:nvSpPr>
          <p:cNvPr id="2" name="下矢印 1"/>
          <p:cNvSpPr/>
          <p:nvPr/>
        </p:nvSpPr>
        <p:spPr>
          <a:xfrm>
            <a:off x="6506426" y="4797152"/>
            <a:ext cx="1180653" cy="432048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75224" y="5587577"/>
            <a:ext cx="21691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0.72” +/- 0.14” (22%)</a:t>
            </a:r>
          </a:p>
          <a:p>
            <a:r>
              <a:rPr lang="en-US" altLang="ja-JP" i="1" dirty="0" smtClean="0"/>
              <a:t>1.3” +/- 0.43” (78%) </a:t>
            </a:r>
            <a:endParaRPr kumimoji="1" lang="ja-JP" altLang="en-US" i="1" dirty="0"/>
          </a:p>
        </p:txBody>
      </p:sp>
      <p:sp>
        <p:nvSpPr>
          <p:cNvPr id="8" name="左中かっこ 7"/>
          <p:cNvSpPr/>
          <p:nvPr/>
        </p:nvSpPr>
        <p:spPr>
          <a:xfrm>
            <a:off x="5796136" y="3573016"/>
            <a:ext cx="216024" cy="77931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左中かっこ 12"/>
          <p:cNvSpPr/>
          <p:nvPr/>
        </p:nvSpPr>
        <p:spPr>
          <a:xfrm>
            <a:off x="7236296" y="3585790"/>
            <a:ext cx="216024" cy="77931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081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i="1" dirty="0" smtClean="0"/>
              <a:t>Introduction: Why </a:t>
            </a:r>
            <a:r>
              <a:rPr lang="en-US" altLang="ja-JP" i="1" dirty="0"/>
              <a:t>A</a:t>
            </a:r>
            <a:r>
              <a:rPr lang="en-US" altLang="ja-JP" i="1" dirty="0" smtClean="0"/>
              <a:t>ntarctica</a:t>
            </a:r>
            <a:r>
              <a:rPr lang="en-US" altLang="ja-JP" i="1" dirty="0"/>
              <a:t>?</a:t>
            </a:r>
            <a:endParaRPr kumimoji="1" lang="ja-JP" altLang="en-US" i="1" dirty="0"/>
          </a:p>
        </p:txBody>
      </p:sp>
      <p:sp>
        <p:nvSpPr>
          <p:cNvPr id="6" name="正方形/長方形 5"/>
          <p:cNvSpPr/>
          <p:nvPr/>
        </p:nvSpPr>
        <p:spPr>
          <a:xfrm>
            <a:off x="467544" y="1700808"/>
            <a:ext cx="4896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i="1" dirty="0" smtClean="0"/>
              <a:t>We are interested in </a:t>
            </a:r>
            <a:r>
              <a:rPr lang="en-US" altLang="ja-JP" b="1" i="1" dirty="0" smtClean="0">
                <a:solidFill>
                  <a:srgbClr val="FF0000"/>
                </a:solidFill>
              </a:rPr>
              <a:t>Infra-red</a:t>
            </a:r>
            <a:r>
              <a:rPr lang="en-US" altLang="ja-JP" i="1" dirty="0" smtClean="0"/>
              <a:t> astronomy. However, it is </a:t>
            </a:r>
            <a:r>
              <a:rPr lang="en-US" altLang="ja-JP" b="1" i="1" dirty="0" smtClean="0">
                <a:solidFill>
                  <a:srgbClr val="0070C0"/>
                </a:solidFill>
              </a:rPr>
              <a:t>difficult to observe infra-red</a:t>
            </a:r>
            <a:r>
              <a:rPr lang="en-US" altLang="ja-JP" i="1" dirty="0" smtClean="0"/>
              <a:t> rays from the ground. </a:t>
            </a:r>
          </a:p>
          <a:p>
            <a:pPr algn="just"/>
            <a:endParaRPr lang="en-US" altLang="ja-JP" i="1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altLang="ja-JP" i="1" dirty="0" smtClean="0"/>
              <a:t> airglow emission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ja-JP" i="1" dirty="0" smtClean="0"/>
              <a:t> thermal emissions from the atmosphere and from a telescope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altLang="ja-JP" i="1" dirty="0" smtClean="0"/>
              <a:t> strong absorption lines of water vapor exist</a:t>
            </a:r>
          </a:p>
        </p:txBody>
      </p:sp>
      <p:pic>
        <p:nvPicPr>
          <p:cNvPr id="7" name="Picture 55" descr="background"/>
          <p:cNvPicPr>
            <a:picLocks noChangeAspect="1" noChangeArrowheads="1"/>
          </p:cNvPicPr>
          <p:nvPr/>
        </p:nvPicPr>
        <p:blipFill>
          <a:blip r:embed="rId2" cstate="print"/>
          <a:srcRect b="25385"/>
          <a:stretch>
            <a:fillRect/>
          </a:stretch>
        </p:blipFill>
        <p:spPr bwMode="auto">
          <a:xfrm>
            <a:off x="5508104" y="2348880"/>
            <a:ext cx="3240000" cy="214314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2" descr="F:\M2\Master\motohara-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6700226" y="3677038"/>
            <a:ext cx="1000132" cy="32403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正方形/長方形 12"/>
          <p:cNvSpPr/>
          <p:nvPr/>
        </p:nvSpPr>
        <p:spPr>
          <a:xfrm>
            <a:off x="5220072" y="1484784"/>
            <a:ext cx="1754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airglow emission</a:t>
            </a:r>
            <a:endParaRPr lang="ja-JP" altLang="en-US" i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6732240" y="1700808"/>
            <a:ext cx="18982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thermal emissions</a:t>
            </a:r>
            <a:endParaRPr lang="ja-JP" altLang="en-US" i="1" dirty="0"/>
          </a:p>
        </p:txBody>
      </p:sp>
      <p:cxnSp>
        <p:nvCxnSpPr>
          <p:cNvPr id="16" name="直線矢印コネクタ 15"/>
          <p:cNvCxnSpPr/>
          <p:nvPr/>
        </p:nvCxnSpPr>
        <p:spPr>
          <a:xfrm rot="16200000" flipH="1">
            <a:off x="7379518" y="2205658"/>
            <a:ext cx="360834" cy="7121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左中かっこ 19"/>
          <p:cNvSpPr/>
          <p:nvPr/>
        </p:nvSpPr>
        <p:spPr>
          <a:xfrm>
            <a:off x="755576" y="3140968"/>
            <a:ext cx="288032" cy="72008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i="1"/>
          </a:p>
        </p:txBody>
      </p:sp>
      <p:cxnSp>
        <p:nvCxnSpPr>
          <p:cNvPr id="28" name="直線コネクタ 27"/>
          <p:cNvCxnSpPr>
            <a:stCxn id="20" idx="1"/>
          </p:cNvCxnSpPr>
          <p:nvPr/>
        </p:nvCxnSpPr>
        <p:spPr>
          <a:xfrm rot="10800000" flipV="1">
            <a:off x="755576" y="3501008"/>
            <a:ext cx="0" cy="1008112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755576" y="4509120"/>
            <a:ext cx="288032" cy="1588"/>
          </a:xfrm>
          <a:prstGeom prst="straightConnector1">
            <a:avLst/>
          </a:prstGeom>
          <a:ln w="95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正方形/長方形 35"/>
          <p:cNvSpPr/>
          <p:nvPr/>
        </p:nvSpPr>
        <p:spPr>
          <a:xfrm>
            <a:off x="1115616" y="4077072"/>
            <a:ext cx="3960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i="1" dirty="0" smtClean="0"/>
              <a:t>There are minimum sky background and water absorption at the </a:t>
            </a:r>
            <a:r>
              <a:rPr lang="en-US" altLang="ja-JP" b="1" i="1" dirty="0" smtClean="0">
                <a:solidFill>
                  <a:srgbClr val="0070C0"/>
                </a:solidFill>
              </a:rPr>
              <a:t>coldest</a:t>
            </a:r>
            <a:r>
              <a:rPr lang="en-US" altLang="ja-JP" i="1" dirty="0" smtClean="0"/>
              <a:t> and the </a:t>
            </a:r>
            <a:r>
              <a:rPr lang="en-US" altLang="ja-JP" b="1" i="1" dirty="0" smtClean="0">
                <a:solidFill>
                  <a:srgbClr val="0070C0"/>
                </a:solidFill>
              </a:rPr>
              <a:t>driest (highest) </a:t>
            </a:r>
            <a:r>
              <a:rPr lang="en-US" altLang="ja-JP" i="1" dirty="0" smtClean="0"/>
              <a:t>site on the Earth. </a:t>
            </a:r>
            <a:endParaRPr lang="ja-JP" altLang="en-US" i="1" dirty="0"/>
          </a:p>
        </p:txBody>
      </p:sp>
      <p:sp>
        <p:nvSpPr>
          <p:cNvPr id="44" name="正方形/長方形 43"/>
          <p:cNvSpPr/>
          <p:nvPr/>
        </p:nvSpPr>
        <p:spPr>
          <a:xfrm>
            <a:off x="5940152" y="4365104"/>
            <a:ext cx="2540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Sky background emission</a:t>
            </a:r>
            <a:endParaRPr lang="ja-JP" altLang="en-US" i="1" dirty="0"/>
          </a:p>
        </p:txBody>
      </p:sp>
      <p:sp>
        <p:nvSpPr>
          <p:cNvPr id="48" name="正方形/長方形 47"/>
          <p:cNvSpPr/>
          <p:nvPr/>
        </p:nvSpPr>
        <p:spPr>
          <a:xfrm>
            <a:off x="6300192" y="5795972"/>
            <a:ext cx="1830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Water absorption</a:t>
            </a:r>
            <a:endParaRPr lang="ja-JP" altLang="en-US" i="1" dirty="0"/>
          </a:p>
        </p:txBody>
      </p:sp>
      <p:sp>
        <p:nvSpPr>
          <p:cNvPr id="27" name="下矢印 26"/>
          <p:cNvSpPr/>
          <p:nvPr/>
        </p:nvSpPr>
        <p:spPr>
          <a:xfrm>
            <a:off x="2528863" y="5147900"/>
            <a:ext cx="720080" cy="288032"/>
          </a:xfrm>
          <a:prstGeom prst="downArrow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i="1"/>
          </a:p>
        </p:txBody>
      </p:sp>
      <p:sp>
        <p:nvSpPr>
          <p:cNvPr id="29" name="正方形/長方形 28"/>
          <p:cNvSpPr/>
          <p:nvPr/>
        </p:nvSpPr>
        <p:spPr>
          <a:xfrm>
            <a:off x="1979712" y="5579948"/>
            <a:ext cx="1838517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i="1" dirty="0" smtClean="0"/>
              <a:t>Antarctic plateau</a:t>
            </a:r>
            <a:endParaRPr lang="ja-JP" altLang="en-US" i="1" dirty="0"/>
          </a:p>
        </p:txBody>
      </p:sp>
      <p:sp>
        <p:nvSpPr>
          <p:cNvPr id="32" name="正方形/長方形 31"/>
          <p:cNvSpPr/>
          <p:nvPr/>
        </p:nvSpPr>
        <p:spPr>
          <a:xfrm rot="16200000">
            <a:off x="4932078" y="5085147"/>
            <a:ext cx="9970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i="1" dirty="0" smtClean="0"/>
              <a:t>transparency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6660232" y="5661248"/>
            <a:ext cx="9476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i="1" dirty="0" smtClean="0"/>
              <a:t>wave length</a:t>
            </a:r>
          </a:p>
        </p:txBody>
      </p:sp>
      <p:sp>
        <p:nvSpPr>
          <p:cNvPr id="47" name="正方形/長方形 46"/>
          <p:cNvSpPr/>
          <p:nvPr/>
        </p:nvSpPr>
        <p:spPr>
          <a:xfrm>
            <a:off x="5436096" y="1988840"/>
            <a:ext cx="801823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0070C0"/>
                </a:solidFill>
              </a:rPr>
              <a:t>Visible</a:t>
            </a:r>
            <a:endParaRPr lang="ja-JP" altLang="en-US" i="1" dirty="0">
              <a:solidFill>
                <a:srgbClr val="0070C0"/>
              </a:solidFill>
            </a:endParaRPr>
          </a:p>
        </p:txBody>
      </p:sp>
      <p:cxnSp>
        <p:nvCxnSpPr>
          <p:cNvPr id="37" name="直線コネクタ 36"/>
          <p:cNvCxnSpPr/>
          <p:nvPr/>
        </p:nvCxnSpPr>
        <p:spPr>
          <a:xfrm rot="5400000">
            <a:off x="5076056" y="3140968"/>
            <a:ext cx="2304256" cy="0"/>
          </a:xfrm>
          <a:prstGeom prst="line">
            <a:avLst/>
          </a:prstGeom>
          <a:ln w="57150">
            <a:solidFill>
              <a:srgbClr val="0070C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>
            <a:stCxn id="13" idx="2"/>
          </p:cNvCxnSpPr>
          <p:nvPr/>
        </p:nvCxnSpPr>
        <p:spPr>
          <a:xfrm rot="16200000" flipH="1">
            <a:off x="5555400" y="2396176"/>
            <a:ext cx="1430868" cy="3467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正方形/長方形 48"/>
          <p:cNvSpPr/>
          <p:nvPr/>
        </p:nvSpPr>
        <p:spPr>
          <a:xfrm>
            <a:off x="6372200" y="1988840"/>
            <a:ext cx="1004314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i="1" dirty="0" smtClean="0">
                <a:solidFill>
                  <a:srgbClr val="FF0000"/>
                </a:solidFill>
              </a:rPr>
              <a:t>Infra-red</a:t>
            </a:r>
            <a:endParaRPr lang="ja-JP" altLang="en-US" i="1" dirty="0">
              <a:solidFill>
                <a:srgbClr val="FF0000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8244408" y="5733256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Cox 1999</a:t>
            </a:r>
            <a:endParaRPr lang="ja-JP" altLang="en-US" sz="1000" dirty="0"/>
          </a:p>
        </p:txBody>
      </p:sp>
      <p:sp>
        <p:nvSpPr>
          <p:cNvPr id="35" name="正方形/長方形 34"/>
          <p:cNvSpPr/>
          <p:nvPr/>
        </p:nvSpPr>
        <p:spPr>
          <a:xfrm>
            <a:off x="8244408" y="4293096"/>
            <a:ext cx="6687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Cox 1999</a:t>
            </a:r>
            <a:endParaRPr lang="ja-JP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/>
              <a:t>Discussion</a:t>
            </a:r>
            <a:endParaRPr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148064" y="3284984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i="1" dirty="0" smtClean="0"/>
              <a:t>Good </a:t>
            </a:r>
            <a:r>
              <a:rPr kumimoji="1" lang="en-US" altLang="ja-JP" i="1" dirty="0" smtClean="0"/>
              <a:t>seeing appears at afternoon, and Bad one appears at night. These </a:t>
            </a:r>
            <a:r>
              <a:rPr lang="en-US" altLang="ja-JP" i="1" dirty="0" smtClean="0"/>
              <a:t>are the same trend to </a:t>
            </a:r>
            <a:r>
              <a:rPr lang="en-US" altLang="ja-JP" i="1" dirty="0" err="1" smtClean="0"/>
              <a:t>Aristidi</a:t>
            </a:r>
            <a:r>
              <a:rPr lang="en-US" altLang="ja-JP" i="1" dirty="0" smtClean="0"/>
              <a:t> et al. 2005, 2006, 2010 (Dome C) which say the minimum at 17 o’clock and the strong temperature gradient makes strong turbulent at night.</a:t>
            </a:r>
          </a:p>
          <a:p>
            <a:pPr algn="just"/>
            <a:r>
              <a:rPr kumimoji="1" lang="en-US" altLang="ja-JP" i="1" dirty="0" smtClean="0"/>
              <a:t>The value 0.72” is reasonable since this DIMM observation </a:t>
            </a:r>
            <a:r>
              <a:rPr kumimoji="1" lang="en-US" altLang="ja-JP" i="1" dirty="0" smtClean="0"/>
              <a:t>carried </a:t>
            </a:r>
            <a:r>
              <a:rPr kumimoji="1" lang="en-US" altLang="ja-JP" i="1" dirty="0" smtClean="0"/>
              <a:t>out </a:t>
            </a:r>
            <a:r>
              <a:rPr kumimoji="1" lang="en-US" altLang="ja-JP" i="1" dirty="0" smtClean="0"/>
              <a:t>at only </a:t>
            </a:r>
            <a:r>
              <a:rPr kumimoji="1" lang="en-US" altLang="ja-JP" i="1" dirty="0" smtClean="0"/>
              <a:t>2m height above snow surface.</a:t>
            </a:r>
            <a:endParaRPr kumimoji="1" lang="en-US" altLang="ja-JP" i="1" dirty="0"/>
          </a:p>
        </p:txBody>
      </p:sp>
      <p:pic>
        <p:nvPicPr>
          <p:cNvPr id="6" name="Picture 2" descr="C:\Users\hirofumi\Desktop\a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601828"/>
            <a:ext cx="3525573" cy="2542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hirofumi\Desktop\qqq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450246"/>
            <a:ext cx="4655781" cy="341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/楕円 2"/>
          <p:cNvSpPr/>
          <p:nvPr/>
        </p:nvSpPr>
        <p:spPr>
          <a:xfrm>
            <a:off x="107504" y="4020350"/>
            <a:ext cx="2952328" cy="77350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flipH="1">
            <a:off x="2660278" y="2234222"/>
            <a:ext cx="3456384" cy="17861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円/楕円 15"/>
          <p:cNvSpPr/>
          <p:nvPr/>
        </p:nvSpPr>
        <p:spPr>
          <a:xfrm>
            <a:off x="2915817" y="4421173"/>
            <a:ext cx="1512167" cy="372681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" name="直線矢印コネクタ 16"/>
          <p:cNvCxnSpPr/>
          <p:nvPr/>
        </p:nvCxnSpPr>
        <p:spPr>
          <a:xfrm flipH="1">
            <a:off x="4067944" y="2817206"/>
            <a:ext cx="1656184" cy="1589896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1618784" y="1431008"/>
            <a:ext cx="21691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0.72” +/- 0.14” (22%)</a:t>
            </a:r>
          </a:p>
          <a:p>
            <a:r>
              <a:rPr lang="en-US" altLang="ja-JP" i="1" dirty="0" smtClean="0"/>
              <a:t>1.3” +/- 0.43” (78%) </a:t>
            </a:r>
            <a:endParaRPr kumimoji="1" lang="ja-JP" altLang="en-US" i="1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029482" y="5860631"/>
            <a:ext cx="3387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i="1" dirty="0" smtClean="0"/>
              <a:t>No data: bad weather condition or instrumental accident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1812096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Future work</a:t>
            </a:r>
            <a:endParaRPr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4380" y="5301208"/>
            <a:ext cx="8075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i="1" dirty="0" smtClean="0"/>
              <a:t>We are now starting to compare DIMM with </a:t>
            </a:r>
            <a:r>
              <a:rPr kumimoji="1" lang="en-US" altLang="ja-JP" b="1" i="1" dirty="0" smtClean="0">
                <a:solidFill>
                  <a:srgbClr val="0070C0"/>
                </a:solidFill>
              </a:rPr>
              <a:t>16m </a:t>
            </a:r>
            <a:r>
              <a:rPr lang="en-US" altLang="ja-JP" b="1" i="1" dirty="0" smtClean="0">
                <a:solidFill>
                  <a:srgbClr val="0070C0"/>
                </a:solidFill>
              </a:rPr>
              <a:t>weather tower</a:t>
            </a:r>
            <a:r>
              <a:rPr lang="en-US" altLang="ja-JP" i="1" dirty="0" smtClean="0"/>
              <a:t> (6 </a:t>
            </a:r>
            <a:r>
              <a:rPr lang="en-US" altLang="ja-JP" i="1" dirty="0" err="1" smtClean="0"/>
              <a:t>Pt</a:t>
            </a:r>
            <a:r>
              <a:rPr lang="en-US" altLang="ja-JP" i="1" dirty="0" smtClean="0"/>
              <a:t> </a:t>
            </a:r>
            <a:r>
              <a:rPr lang="en-US" altLang="ja-JP" i="1" dirty="0"/>
              <a:t>thermometers &amp; </a:t>
            </a:r>
            <a:r>
              <a:rPr lang="en-US" altLang="ja-JP" i="1" dirty="0" smtClean="0"/>
              <a:t>2 ultra-sonic anemometers) and </a:t>
            </a:r>
            <a:r>
              <a:rPr lang="en-US" altLang="ja-JP" b="1" i="1" dirty="0" smtClean="0">
                <a:solidFill>
                  <a:srgbClr val="0070C0"/>
                </a:solidFill>
              </a:rPr>
              <a:t>Snodar</a:t>
            </a:r>
            <a:r>
              <a:rPr lang="en-US" altLang="ja-JP" i="1" dirty="0" smtClean="0"/>
              <a:t>. The weather tower give us the information about the temperature gradient, C</a:t>
            </a:r>
            <a:r>
              <a:rPr lang="en-US" altLang="ja-JP" i="1" baseline="-25000" dirty="0" smtClean="0"/>
              <a:t>T</a:t>
            </a:r>
            <a:r>
              <a:rPr lang="en-US" altLang="ja-JP" i="1" baseline="30000" dirty="0" smtClean="0"/>
              <a:t>2</a:t>
            </a:r>
            <a:r>
              <a:rPr lang="en-US" altLang="ja-JP" i="1" dirty="0" smtClean="0"/>
              <a:t>, wind speed, and wind direction. Snodar gets C</a:t>
            </a:r>
            <a:r>
              <a:rPr lang="en-US" altLang="ja-JP" i="1" baseline="-25000" dirty="0" smtClean="0"/>
              <a:t>T</a:t>
            </a:r>
            <a:r>
              <a:rPr lang="en-US" altLang="ja-JP" i="1" baseline="30000" dirty="0" smtClean="0"/>
              <a:t>2 </a:t>
            </a:r>
            <a:r>
              <a:rPr lang="en-US" altLang="ja-JP" i="1" dirty="0"/>
              <a:t> </a:t>
            </a:r>
            <a:r>
              <a:rPr lang="en-US" altLang="ja-JP" i="1" dirty="0" smtClean="0"/>
              <a:t>of the distribution and the thickness of the boundary layer . </a:t>
            </a:r>
            <a:endParaRPr kumimoji="1" lang="ja-JP" altLang="en-US" i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Research\D2\2011_02学振申請書\hogeho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43" y="1772816"/>
            <a:ext cx="602779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1249930" y="1484784"/>
            <a:ext cx="3828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Seeing, C</a:t>
            </a:r>
            <a:r>
              <a:rPr kumimoji="1" lang="en-US" altLang="ja-JP" i="1" baseline="-25000" dirty="0" smtClean="0"/>
              <a:t>T</a:t>
            </a:r>
            <a:r>
              <a:rPr kumimoji="1" lang="en-US" altLang="ja-JP" i="1" baseline="30000" dirty="0" smtClean="0"/>
              <a:t>2</a:t>
            </a:r>
            <a:r>
              <a:rPr kumimoji="1" lang="en-US" altLang="ja-JP" i="1" dirty="0" smtClean="0"/>
              <a:t>, and </a:t>
            </a:r>
            <a:r>
              <a:rPr lang="en-US" altLang="ja-JP" i="1" dirty="0"/>
              <a:t>t</a:t>
            </a:r>
            <a:r>
              <a:rPr kumimoji="1" lang="en-US" altLang="ja-JP" i="1" dirty="0" smtClean="0"/>
              <a:t>emperature gradient</a:t>
            </a:r>
            <a:endParaRPr kumimoji="1" lang="ja-JP" altLang="en-US" i="1" dirty="0"/>
          </a:p>
        </p:txBody>
      </p:sp>
      <p:pic>
        <p:nvPicPr>
          <p:cNvPr id="1026" name="Picture 2" descr="C:\Private\南極写真\jpg_内陸旅行\DSC_70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50" y="1124944"/>
            <a:ext cx="2881049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ivate\南極写真\jpg_内陸旅行\DSC_71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50" y="3141168"/>
            <a:ext cx="287992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1765206" y="4173116"/>
            <a:ext cx="2806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>
                <a:solidFill>
                  <a:srgbClr val="00B050"/>
                </a:solidFill>
              </a:rPr>
              <a:t>Green</a:t>
            </a:r>
            <a:r>
              <a:rPr lang="en-US" altLang="ja-JP" i="1" dirty="0" smtClean="0"/>
              <a:t>: seeing</a:t>
            </a:r>
          </a:p>
          <a:p>
            <a:r>
              <a:rPr kumimoji="1" lang="en-US" altLang="ja-JP" i="1" dirty="0" smtClean="0">
                <a:solidFill>
                  <a:srgbClr val="FF0000"/>
                </a:solidFill>
              </a:rPr>
              <a:t>Red</a:t>
            </a:r>
            <a:r>
              <a:rPr kumimoji="1" lang="en-US" altLang="ja-JP" i="1" dirty="0" smtClean="0"/>
              <a:t>: C</a:t>
            </a:r>
            <a:r>
              <a:rPr kumimoji="1" lang="en-US" altLang="ja-JP" i="1" baseline="-25000" dirty="0" smtClean="0"/>
              <a:t>T</a:t>
            </a:r>
            <a:r>
              <a:rPr kumimoji="1" lang="en-US" altLang="ja-JP" i="1" baseline="30000" dirty="0" smtClean="0"/>
              <a:t>2</a:t>
            </a:r>
          </a:p>
          <a:p>
            <a:r>
              <a:rPr lang="en-US" altLang="ja-JP" i="1" dirty="0" smtClean="0">
                <a:solidFill>
                  <a:srgbClr val="0070C0"/>
                </a:solidFill>
              </a:rPr>
              <a:t>Blue</a:t>
            </a:r>
            <a:r>
              <a:rPr lang="en-US" altLang="ja-JP" i="1" dirty="0" smtClean="0"/>
              <a:t>: Temperature gradient 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1543480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-252536" y="6093296"/>
            <a:ext cx="96490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300" i="1" dirty="0" smtClean="0"/>
              <a:t>Thanks for All 51</a:t>
            </a:r>
            <a:r>
              <a:rPr lang="en-US" altLang="ja-JP" sz="2300" i="1" baseline="30000" dirty="0" smtClean="0"/>
              <a:t>st</a:t>
            </a:r>
            <a:r>
              <a:rPr lang="en-US" altLang="ja-JP" sz="2300" i="1" dirty="0" smtClean="0"/>
              <a:t>/52</a:t>
            </a:r>
            <a:r>
              <a:rPr lang="en-US" altLang="ja-JP" sz="2300" i="1" baseline="30000" dirty="0" smtClean="0"/>
              <a:t>nd</a:t>
            </a:r>
            <a:r>
              <a:rPr lang="en-US" altLang="ja-JP" sz="2300" i="1" dirty="0" smtClean="0"/>
              <a:t>Japanese Antarctic Research Expedition members.</a:t>
            </a:r>
            <a:endParaRPr lang="ja-JP" altLang="en-US" sz="2300" i="1" dirty="0"/>
          </a:p>
        </p:txBody>
      </p:sp>
      <p:sp>
        <p:nvSpPr>
          <p:cNvPr id="6" name="正方形/長方形 5"/>
          <p:cNvSpPr/>
          <p:nvPr/>
        </p:nvSpPr>
        <p:spPr>
          <a:xfrm>
            <a:off x="323528" y="4901098"/>
            <a:ext cx="22086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i="1" u="sng" dirty="0" smtClean="0"/>
              <a:t>Acknowledgements</a:t>
            </a:r>
            <a:endParaRPr lang="ja-JP" altLang="en-US" sz="2000" u="sng" dirty="0"/>
          </a:p>
        </p:txBody>
      </p:sp>
      <p:pic>
        <p:nvPicPr>
          <p:cNvPr id="3074" name="Picture 2" descr="C:\Private\南極写真\jpg_内陸旅行\DSC_74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5715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364088" y="5661248"/>
            <a:ext cx="3627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JARE 51/52 Dome Fuji Traverse Team</a:t>
            </a:r>
            <a:endParaRPr kumimoji="1" lang="ja-JP" alt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i="1" dirty="0"/>
              <a:t>Introduction: </a:t>
            </a:r>
            <a:r>
              <a:rPr kumimoji="1" lang="en-US" altLang="ja-JP" i="1" dirty="0" smtClean="0"/>
              <a:t>Dome Fuji</a:t>
            </a:r>
            <a:endParaRPr kumimoji="1" lang="ja-JP" altLang="en-US" i="1" dirty="0"/>
          </a:p>
        </p:txBody>
      </p:sp>
      <p:pic>
        <p:nvPicPr>
          <p:cNvPr id="1026" name="Picture 2" descr="F:\D1\2010_05_SPIE\Oral_presentation\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316" y="3237838"/>
            <a:ext cx="2880321" cy="1975078"/>
          </a:xfrm>
          <a:prstGeom prst="rect">
            <a:avLst/>
          </a:prstGeom>
          <a:noFill/>
        </p:spPr>
      </p:pic>
      <p:sp>
        <p:nvSpPr>
          <p:cNvPr id="5" name="正方形/長方形 4"/>
          <p:cNvSpPr/>
          <p:nvPr/>
        </p:nvSpPr>
        <p:spPr>
          <a:xfrm>
            <a:off x="755576" y="162880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altLang="ja-JP" i="1" dirty="0" smtClean="0"/>
              <a:t> Dome Fuji is one of the peaks of the Antarctic plateau and </a:t>
            </a:r>
            <a:endParaRPr lang="en-US" altLang="ja-JP" i="1" dirty="0"/>
          </a:p>
          <a:p>
            <a:pPr algn="just"/>
            <a:r>
              <a:rPr lang="en-US" altLang="ja-JP" i="1" dirty="0" smtClean="0"/>
              <a:t>located at 77</a:t>
            </a:r>
            <a:r>
              <a:rPr lang="en-US" altLang="ja-JP" i="1" baseline="50000" dirty="0" smtClean="0"/>
              <a:t>o</a:t>
            </a:r>
            <a:r>
              <a:rPr lang="en-US" altLang="ja-JP" i="1" dirty="0" smtClean="0"/>
              <a:t>19’ 01’’S 39</a:t>
            </a:r>
            <a:r>
              <a:rPr lang="en-US" altLang="ja-JP" i="1" baseline="50000" dirty="0" smtClean="0"/>
              <a:t>o</a:t>
            </a:r>
            <a:r>
              <a:rPr lang="en-US" altLang="ja-JP" i="1" dirty="0" smtClean="0"/>
              <a:t>42’12’’ E, which is 1,000km inland from Showa Station.</a:t>
            </a:r>
          </a:p>
          <a:p>
            <a:pPr>
              <a:buFont typeface="Arial" pitchFamily="34" charset="0"/>
              <a:buChar char="•"/>
            </a:pPr>
            <a:r>
              <a:rPr lang="en-US" altLang="ja-JP" i="1" dirty="0" smtClean="0"/>
              <a:t> The altitude is </a:t>
            </a:r>
            <a:r>
              <a:rPr lang="en-US" altLang="ja-JP" b="1" i="1" dirty="0" smtClean="0">
                <a:solidFill>
                  <a:srgbClr val="0070C0"/>
                </a:solidFill>
              </a:rPr>
              <a:t>3,810m</a:t>
            </a:r>
            <a:r>
              <a:rPr lang="en-US" altLang="ja-JP" i="1" dirty="0" smtClean="0"/>
              <a:t> and it is the second highest next to Dome A (4,093m).</a:t>
            </a:r>
          </a:p>
          <a:p>
            <a:pPr>
              <a:buFont typeface="Arial" pitchFamily="34" charset="0"/>
              <a:buChar char="•"/>
            </a:pPr>
            <a:r>
              <a:rPr lang="en-US" altLang="ja-JP" i="1" dirty="0"/>
              <a:t>The annual average temperature at the station is </a:t>
            </a:r>
            <a:r>
              <a:rPr lang="en-US" altLang="ja-JP" b="1" i="1" dirty="0">
                <a:solidFill>
                  <a:srgbClr val="0070C0"/>
                </a:solidFill>
              </a:rPr>
              <a:t>-54.4</a:t>
            </a:r>
            <a:r>
              <a:rPr lang="en-US" altLang="ja-JP" b="1" i="1" baseline="50000" dirty="0">
                <a:solidFill>
                  <a:srgbClr val="0070C0"/>
                </a:solidFill>
              </a:rPr>
              <a:t>o</a:t>
            </a:r>
            <a:r>
              <a:rPr lang="en-US" altLang="ja-JP" b="1" i="1" dirty="0">
                <a:solidFill>
                  <a:srgbClr val="0070C0"/>
                </a:solidFill>
              </a:rPr>
              <a:t>C</a:t>
            </a:r>
            <a:r>
              <a:rPr lang="en-US" altLang="ja-JP" i="1" dirty="0"/>
              <a:t>, and the lowest temperature ever recorded was </a:t>
            </a:r>
            <a:r>
              <a:rPr lang="en-US" altLang="ja-JP" b="1" i="1" dirty="0">
                <a:solidFill>
                  <a:srgbClr val="0070C0"/>
                </a:solidFill>
              </a:rPr>
              <a:t>-79.7</a:t>
            </a:r>
            <a:r>
              <a:rPr lang="en-US" altLang="ja-JP" b="1" i="1" baseline="50000" dirty="0">
                <a:solidFill>
                  <a:srgbClr val="0070C0"/>
                </a:solidFill>
              </a:rPr>
              <a:t>o</a:t>
            </a:r>
            <a:r>
              <a:rPr lang="en-US" altLang="ja-JP" b="1" i="1" dirty="0">
                <a:solidFill>
                  <a:srgbClr val="0070C0"/>
                </a:solidFill>
              </a:rPr>
              <a:t>C</a:t>
            </a:r>
            <a:endParaRPr lang="ja-JP" altLang="en-US" b="1" i="1" dirty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endParaRPr lang="ja-JP" altLang="en-US" i="1" dirty="0" smtClean="0"/>
          </a:p>
        </p:txBody>
      </p:sp>
      <p:sp>
        <p:nvSpPr>
          <p:cNvPr id="7" name="正方形/長方形 6"/>
          <p:cNvSpPr/>
          <p:nvPr/>
        </p:nvSpPr>
        <p:spPr>
          <a:xfrm>
            <a:off x="1403648" y="5286680"/>
            <a:ext cx="2554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 smtClean="0"/>
              <a:t>the location of Dome Fuji</a:t>
            </a:r>
            <a:endParaRPr lang="ja-JP" altLang="en-US" i="1" dirty="0"/>
          </a:p>
        </p:txBody>
      </p:sp>
      <p:sp>
        <p:nvSpPr>
          <p:cNvPr id="9" name="正方形/長方形 8"/>
          <p:cNvSpPr/>
          <p:nvPr/>
        </p:nvSpPr>
        <p:spPr>
          <a:xfrm>
            <a:off x="1853698" y="5951247"/>
            <a:ext cx="5652628" cy="36933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i="1" dirty="0" smtClean="0"/>
              <a:t>We want to know  Dome Fuji’s potential for Astronomy.</a:t>
            </a:r>
            <a:endParaRPr lang="ja-JP" altLang="en-US" i="1" u="sng" dirty="0"/>
          </a:p>
        </p:txBody>
      </p:sp>
      <p:sp>
        <p:nvSpPr>
          <p:cNvPr id="17" name="正方形/長方形 16"/>
          <p:cNvSpPr/>
          <p:nvPr/>
        </p:nvSpPr>
        <p:spPr>
          <a:xfrm>
            <a:off x="4366669" y="4077072"/>
            <a:ext cx="42990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Excellent </a:t>
            </a:r>
            <a:r>
              <a:rPr lang="en-US" altLang="ja-JP" b="1" i="1" dirty="0" smtClean="0">
                <a:solidFill>
                  <a:srgbClr val="0070C0"/>
                </a:solidFill>
              </a:rPr>
              <a:t>seeing</a:t>
            </a:r>
            <a:r>
              <a:rPr lang="en-US" altLang="ja-JP" i="1" dirty="0" smtClean="0"/>
              <a:t> may be exist above the surface boundary layer  (~15m?).</a:t>
            </a:r>
          </a:p>
          <a:p>
            <a:r>
              <a:rPr lang="en-US" altLang="ja-JP" i="1" dirty="0" smtClean="0"/>
              <a:t>(Saunders et al.2009, </a:t>
            </a:r>
            <a:r>
              <a:rPr lang="en-US" altLang="ja-JP" i="1" dirty="0" err="1" smtClean="0"/>
              <a:t>Swain&amp;Gallee</a:t>
            </a:r>
            <a:r>
              <a:rPr lang="en-US" altLang="ja-JP" i="1" dirty="0" smtClean="0"/>
              <a:t> 2006)</a:t>
            </a:r>
            <a:endParaRPr lang="ja-JP" altLang="en-US" i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61921" y="3053172"/>
            <a:ext cx="4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à"/>
            </a:pPr>
            <a:r>
              <a:rPr kumimoji="1" lang="en-US" altLang="ja-JP" i="1" dirty="0" smtClean="0">
                <a:sym typeface="Wingdings" pitchFamily="2" charset="2"/>
              </a:rPr>
              <a:t>Dome Fuji is one of the best site for  </a:t>
            </a:r>
          </a:p>
          <a:p>
            <a:r>
              <a:rPr lang="en-US" altLang="ja-JP" i="1" dirty="0">
                <a:sym typeface="Wingdings" pitchFamily="2" charset="2"/>
              </a:rPr>
              <a:t> </a:t>
            </a:r>
            <a:r>
              <a:rPr lang="en-US" altLang="ja-JP" i="1" dirty="0" smtClean="0">
                <a:sym typeface="Wingdings" pitchFamily="2" charset="2"/>
              </a:rPr>
              <a:t>     </a:t>
            </a:r>
            <a:r>
              <a:rPr kumimoji="1" lang="en-US" altLang="ja-JP" i="1" dirty="0" smtClean="0">
                <a:sym typeface="Wingdings" pitchFamily="2" charset="2"/>
              </a:rPr>
              <a:t>Infra-red Astronomy.</a:t>
            </a:r>
            <a:endParaRPr kumimoji="1" lang="ja-JP" altLang="en-US" i="1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414166" y="5079640"/>
            <a:ext cx="246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kumimoji="1" lang="en-US" altLang="ja-JP" i="1" dirty="0" smtClean="0">
                <a:sym typeface="Wingdings" pitchFamily="2" charset="2"/>
              </a:rPr>
              <a:t>Get higher resolution</a:t>
            </a:r>
          </a:p>
        </p:txBody>
      </p:sp>
      <p:pic>
        <p:nvPicPr>
          <p:cNvPr id="4" name="Picture 2" descr="C:\Research\Antarctic_Picture\2011_01_12ドーム到着・基地見学\DSC_65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50143" cy="156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ja-JP" sz="3600" i="1" dirty="0" smtClean="0"/>
              <a:t>52</a:t>
            </a:r>
            <a:r>
              <a:rPr lang="en-US" altLang="ja-JP" sz="3600" i="1" baseline="30000" dirty="0" smtClean="0"/>
              <a:t>nd</a:t>
            </a:r>
            <a:r>
              <a:rPr lang="en-US" altLang="ja-JP" sz="3600" i="1" dirty="0" smtClean="0"/>
              <a:t> Japan Antarctica Research </a:t>
            </a:r>
            <a:r>
              <a:rPr lang="en-US" altLang="ja-JP" sz="3600" i="1" dirty="0" err="1" smtClean="0"/>
              <a:t>Expediton</a:t>
            </a:r>
            <a:endParaRPr kumimoji="1" lang="ja-JP" altLang="en-US" sz="3600" i="1" dirty="0"/>
          </a:p>
        </p:txBody>
      </p:sp>
      <p:sp>
        <p:nvSpPr>
          <p:cNvPr id="6" name="正方形/長方形 5"/>
          <p:cNvSpPr/>
          <p:nvPr/>
        </p:nvSpPr>
        <p:spPr>
          <a:xfrm>
            <a:off x="683568" y="2406398"/>
            <a:ext cx="64807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i="1" dirty="0" smtClean="0"/>
              <a:t>・</a:t>
            </a:r>
            <a:r>
              <a:rPr lang="en-US" altLang="ja-JP" i="1" dirty="0" smtClean="0"/>
              <a:t>PWV (infra-red fiber spectrograph)</a:t>
            </a:r>
            <a:endParaRPr lang="en-US" altLang="ja-JP" sz="1200" dirty="0" smtClean="0"/>
          </a:p>
          <a:p>
            <a:r>
              <a:rPr lang="ja-JP" altLang="en-US" i="1" dirty="0" smtClean="0"/>
              <a:t>・</a:t>
            </a:r>
            <a:r>
              <a:rPr lang="en-US" altLang="ja-JP" i="1" dirty="0" smtClean="0"/>
              <a:t>Cloud covering (all-sky camera)  </a:t>
            </a:r>
          </a:p>
          <a:p>
            <a:r>
              <a:rPr lang="ja-JP" altLang="en-US" i="1" dirty="0" smtClean="0"/>
              <a:t>・</a:t>
            </a:r>
            <a:r>
              <a:rPr lang="en-US" altLang="ja-JP" i="1" dirty="0" smtClean="0"/>
              <a:t>daytime infra-red Sky background (AIRT40 + TONIC2)</a:t>
            </a:r>
            <a:r>
              <a:rPr lang="en-US" altLang="ja-JP" sz="1200" dirty="0" smtClean="0"/>
              <a:t> </a:t>
            </a:r>
          </a:p>
          <a:p>
            <a:r>
              <a:rPr lang="ja-JP" altLang="en-US" b="1" i="1" dirty="0" smtClean="0">
                <a:solidFill>
                  <a:srgbClr val="0070C0"/>
                </a:solidFill>
              </a:rPr>
              <a:t>・</a:t>
            </a:r>
            <a:r>
              <a:rPr lang="en-US" altLang="ja-JP" b="1" i="1" dirty="0" smtClean="0">
                <a:solidFill>
                  <a:srgbClr val="0070C0"/>
                </a:solidFill>
              </a:rPr>
              <a:t>daytime DIMM (AIRT40 + interlace video camera)</a:t>
            </a:r>
            <a:endParaRPr lang="en-US" altLang="ja-JP" sz="1200" b="1" dirty="0"/>
          </a:p>
          <a:p>
            <a:endParaRPr lang="en-US" altLang="ja-JP" i="1" dirty="0" smtClean="0">
              <a:solidFill>
                <a:srgbClr val="0070C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2105220"/>
            <a:ext cx="2152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u="sng" dirty="0" smtClean="0"/>
              <a:t>Summer Observation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18440" y="4325127"/>
            <a:ext cx="2545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u="sng" dirty="0" smtClean="0"/>
              <a:t>Winter- over Observation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052204" y="4670206"/>
            <a:ext cx="46242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i="1" dirty="0" smtClean="0"/>
              <a:t>・</a:t>
            </a:r>
            <a:r>
              <a:rPr lang="en-US" altLang="ja-JP" i="1" dirty="0" smtClean="0"/>
              <a:t>Twin CAM</a:t>
            </a:r>
            <a:endParaRPr lang="en-US" altLang="ja-JP" sz="1200" dirty="0" smtClean="0"/>
          </a:p>
          <a:p>
            <a:r>
              <a:rPr lang="ja-JP" altLang="en-US" i="1" dirty="0" smtClean="0"/>
              <a:t>・</a:t>
            </a:r>
            <a:r>
              <a:rPr lang="en-US" altLang="ja-JP" i="1" dirty="0" smtClean="0"/>
              <a:t>16m weather tower</a:t>
            </a:r>
            <a:r>
              <a:rPr lang="ja-JP" altLang="en-US" i="1" dirty="0"/>
              <a:t> </a:t>
            </a:r>
            <a:endParaRPr lang="en-US" altLang="ja-JP" i="1" dirty="0" smtClean="0"/>
          </a:p>
          <a:p>
            <a:r>
              <a:rPr lang="en-US" altLang="ja-JP" i="1" dirty="0" smtClean="0"/>
              <a:t>(</a:t>
            </a:r>
            <a:r>
              <a:rPr lang="en-US" altLang="ja-JP" i="1" dirty="0" err="1" smtClean="0"/>
              <a:t>Pt</a:t>
            </a:r>
            <a:r>
              <a:rPr lang="en-US" altLang="ja-JP" i="1" dirty="0" smtClean="0"/>
              <a:t> thermometers &amp; ultra-sonic anemometer)</a:t>
            </a:r>
          </a:p>
          <a:p>
            <a:r>
              <a:rPr lang="ja-JP" altLang="en-US" i="1" dirty="0" smtClean="0"/>
              <a:t>・</a:t>
            </a:r>
            <a:r>
              <a:rPr lang="en-US" altLang="ja-JP" i="1" dirty="0" smtClean="0"/>
              <a:t>Snodar</a:t>
            </a:r>
          </a:p>
          <a:p>
            <a:r>
              <a:rPr lang="ja-JP" altLang="en-US" i="1" dirty="0" smtClean="0"/>
              <a:t>・</a:t>
            </a:r>
            <a:r>
              <a:rPr lang="en-US" altLang="ja-JP" i="1" dirty="0" smtClean="0"/>
              <a:t>HR-CAM2</a:t>
            </a:r>
          </a:p>
          <a:p>
            <a:r>
              <a:rPr lang="ja-JP" altLang="en-US" i="1" dirty="0" smtClean="0"/>
              <a:t>・</a:t>
            </a:r>
            <a:r>
              <a:rPr lang="en-US" altLang="ja-JP" i="1" dirty="0" smtClean="0"/>
              <a:t>PLATO-F</a:t>
            </a:r>
          </a:p>
        </p:txBody>
      </p:sp>
      <p:pic>
        <p:nvPicPr>
          <p:cNvPr id="2052" name="Picture 4" descr="C:\Private\南極写真\jpg_内陸旅行\DSC_720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3"/>
          <a:stretch/>
        </p:blipFill>
        <p:spPr bwMode="auto">
          <a:xfrm>
            <a:off x="467544" y="4344651"/>
            <a:ext cx="29426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Private\南極写真\jpg_内陸旅行\DSC_73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r="3276"/>
          <a:stretch/>
        </p:blipFill>
        <p:spPr bwMode="auto">
          <a:xfrm>
            <a:off x="5868144" y="1989080"/>
            <a:ext cx="2923043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2845493" y="1247092"/>
            <a:ext cx="2662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i="1" dirty="0" smtClean="0">
                <a:solidFill>
                  <a:srgbClr val="0070C0"/>
                </a:solidFill>
              </a:rPr>
              <a:t>12 Jan 2011 – 29 Jan 2011</a:t>
            </a:r>
            <a:endParaRPr kumimoji="1" lang="ja-JP" altLang="en-US" b="1" i="1" dirty="0">
              <a:solidFill>
                <a:srgbClr val="0070C0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83568" y="3284984"/>
            <a:ext cx="5094138" cy="28803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92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ja-JP" i="1" dirty="0" smtClean="0"/>
              <a:t>Seeing</a:t>
            </a:r>
            <a:endParaRPr kumimoji="1" lang="ja-JP" altLang="en-US" i="1" dirty="0"/>
          </a:p>
        </p:txBody>
      </p:sp>
      <p:sp>
        <p:nvSpPr>
          <p:cNvPr id="6" name="正方形/長方形 5"/>
          <p:cNvSpPr/>
          <p:nvPr/>
        </p:nvSpPr>
        <p:spPr>
          <a:xfrm>
            <a:off x="611560" y="1268760"/>
            <a:ext cx="7885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i="1" dirty="0"/>
              <a:t>Seeing is a parameter that describes how blurry a star image will be. It is caused by atmospheric </a:t>
            </a:r>
            <a:r>
              <a:rPr lang="en-US" altLang="ja-JP" i="1" dirty="0" smtClean="0"/>
              <a:t>turbulence and </a:t>
            </a:r>
            <a:r>
              <a:rPr lang="en-US" altLang="ja-JP" i="1" dirty="0"/>
              <a:t>is the apparent angular diameter of a point source measured in </a:t>
            </a:r>
            <a:r>
              <a:rPr lang="en-US" altLang="ja-JP" i="1" dirty="0" err="1"/>
              <a:t>arcsecond</a:t>
            </a:r>
            <a:r>
              <a:rPr lang="en-US" altLang="ja-JP" i="1" dirty="0"/>
              <a:t>. </a:t>
            </a:r>
            <a:endParaRPr lang="ja-JP" altLang="en-US" i="1" dirty="0"/>
          </a:p>
        </p:txBody>
      </p:sp>
      <p:sp>
        <p:nvSpPr>
          <p:cNvPr id="13" name="Rectangle 80"/>
          <p:cNvSpPr>
            <a:spLocks noChangeArrowheads="1"/>
          </p:cNvSpPr>
          <p:nvPr/>
        </p:nvSpPr>
        <p:spPr bwMode="auto">
          <a:xfrm>
            <a:off x="4512395" y="3624362"/>
            <a:ext cx="185980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0" i="1" dirty="0">
                <a:solidFill>
                  <a:schemeClr val="tx1"/>
                </a:solidFill>
              </a:rPr>
              <a:t>http://subarutelescope.org</a:t>
            </a:r>
            <a:endParaRPr lang="en-US" altLang="ja-JP" sz="1200" b="0" i="1" dirty="0">
              <a:solidFill>
                <a:schemeClr val="tx1"/>
              </a:solidFill>
            </a:endParaRPr>
          </a:p>
        </p:txBody>
      </p:sp>
      <p:pic>
        <p:nvPicPr>
          <p:cNvPr id="14" name="Picture 2" descr="http://www.subarutelescope.org/Pressrelease/2006/11/20/fi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459" y="2276872"/>
            <a:ext cx="335172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正方形/長方形 9"/>
          <p:cNvSpPr/>
          <p:nvPr/>
        </p:nvSpPr>
        <p:spPr>
          <a:xfrm>
            <a:off x="918149" y="5949279"/>
            <a:ext cx="7272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i="1" dirty="0" smtClean="0">
                <a:sym typeface="Wingdings" pitchFamily="2" charset="2"/>
              </a:rPr>
              <a:t> </a:t>
            </a:r>
            <a:r>
              <a:rPr lang="en-US" altLang="ja-JP" i="1" dirty="0" smtClean="0"/>
              <a:t>It is important to choice the site because the</a:t>
            </a:r>
            <a:r>
              <a:rPr lang="en-US" altLang="ja-JP" i="1" dirty="0"/>
              <a:t> </a:t>
            </a:r>
            <a:r>
              <a:rPr lang="en-US" altLang="ja-JP" i="1" dirty="0" smtClean="0"/>
              <a:t>spatial resolution is decided </a:t>
            </a:r>
            <a:r>
              <a:rPr lang="en-US" altLang="ja-JP" i="1" dirty="0"/>
              <a:t>by </a:t>
            </a:r>
            <a:r>
              <a:rPr lang="en-US" altLang="ja-JP" i="1" dirty="0" smtClean="0"/>
              <a:t>seeing.</a:t>
            </a:r>
            <a:endParaRPr lang="ja-JP" altLang="en-US" dirty="0"/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764156"/>
              </p:ext>
            </p:extLst>
          </p:nvPr>
        </p:nvGraphicFramePr>
        <p:xfrm>
          <a:off x="2825482" y="4005064"/>
          <a:ext cx="3546718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7803"/>
                <a:gridCol w="1058915"/>
              </a:tblGrid>
              <a:tr h="0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Site</a:t>
                      </a:r>
                      <a:r>
                        <a:rPr kumimoji="1" lang="en-US" altLang="ja-JP" sz="1600" baseline="0" dirty="0" smtClean="0"/>
                        <a:t> name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seeing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Okayama (Japan’s </a:t>
                      </a:r>
                      <a:r>
                        <a:rPr kumimoji="1" lang="en-US" altLang="ja-JP" sz="1600" baseline="0" dirty="0" smtClean="0"/>
                        <a:t>b</a:t>
                      </a:r>
                      <a:r>
                        <a:rPr kumimoji="1" lang="en-US" altLang="ja-JP" sz="1600" dirty="0" smtClean="0"/>
                        <a:t>est</a:t>
                      </a:r>
                      <a:r>
                        <a:rPr kumimoji="1" lang="en-US" altLang="ja-JP" sz="1600" baseline="0" dirty="0" smtClean="0"/>
                        <a:t> site</a:t>
                      </a:r>
                      <a:r>
                        <a:rPr kumimoji="1" lang="en-US" altLang="ja-JP" sz="1600" dirty="0" smtClean="0"/>
                        <a:t>)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1.2”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Mauna-Kea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0.6”</a:t>
                      </a:r>
                      <a:endParaRPr kumimoji="1" lang="ja-JP" altLang="en-US" sz="1600" dirty="0"/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Dome C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solidFill>
                            <a:srgbClr val="FF0000"/>
                          </a:solidFill>
                        </a:rPr>
                        <a:t>0.3”</a:t>
                      </a:r>
                      <a:endParaRPr kumimoji="1" lang="ja-JP" alt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6764">
                <a:tc>
                  <a:txBody>
                    <a:bodyPr/>
                    <a:lstStyle/>
                    <a:p>
                      <a:r>
                        <a:rPr kumimoji="1" lang="en-US" altLang="ja-JP" sz="1600" dirty="0" smtClean="0"/>
                        <a:t>Dome Fuji</a:t>
                      </a:r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?</a:t>
                      </a:r>
                      <a:endParaRPr kumimoji="1" lang="ja-JP" alt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75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DIMM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2" y="2132856"/>
            <a:ext cx="3375744" cy="438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3419872" y="2164819"/>
            <a:ext cx="52669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ja-JP" b="0" i="1" dirty="0" smtClean="0">
                <a:solidFill>
                  <a:schemeClr val="tx1"/>
                </a:solidFill>
              </a:rPr>
              <a:t>Atmosphere above the telescope </a:t>
            </a:r>
            <a:r>
              <a:rPr lang="en-US" altLang="ja-JP" i="1" dirty="0" smtClean="0"/>
              <a:t>disturb the wave front of the star right.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3419872" y="3016845"/>
            <a:ext cx="54006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i="1" dirty="0" smtClean="0"/>
              <a:t>DIMM get 2 images of the same star on the detector(s) which throw different pass in the atmosphere.</a:t>
            </a:r>
          </a:p>
          <a:p>
            <a:pPr algn="just"/>
            <a:r>
              <a:rPr lang="en-US" altLang="ja-JP" b="0" i="1" dirty="0" smtClean="0">
                <a:solidFill>
                  <a:schemeClr val="tx1"/>
                </a:solidFill>
              </a:rPr>
              <a:t>(we used wedge prisms on the front of the apertures)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4536181" y="4653136"/>
            <a:ext cx="385224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ja-JP" i="1" dirty="0" smtClean="0"/>
              <a:t>For  Kolmogorov turbulence theory, the deviation of the relative position of these images correlate to the seeing.</a:t>
            </a:r>
          </a:p>
          <a:p>
            <a:pPr algn="just"/>
            <a:r>
              <a:rPr lang="en-US" altLang="ja-JP" b="0" i="1" dirty="0" smtClean="0">
                <a:solidFill>
                  <a:schemeClr val="tx1"/>
                </a:solidFill>
              </a:rPr>
              <a:t>(</a:t>
            </a:r>
            <a:r>
              <a:rPr lang="en-US" altLang="ja-JP" b="0" i="1" dirty="0" err="1" smtClean="0">
                <a:solidFill>
                  <a:schemeClr val="tx1"/>
                </a:solidFill>
              </a:rPr>
              <a:t>Tatarski</a:t>
            </a:r>
            <a:r>
              <a:rPr lang="en-US" altLang="ja-JP" b="0" i="1" dirty="0" smtClean="0">
                <a:solidFill>
                  <a:schemeClr val="tx1"/>
                </a:solidFill>
              </a:rPr>
              <a:t> 1997, </a:t>
            </a:r>
            <a:r>
              <a:rPr lang="en-US" altLang="ja-JP" b="0" i="1" dirty="0" err="1" smtClean="0">
                <a:solidFill>
                  <a:schemeClr val="tx1"/>
                </a:solidFill>
              </a:rPr>
              <a:t>Dierickx</a:t>
            </a:r>
            <a:r>
              <a:rPr lang="en-US" altLang="ja-JP" b="0" i="1" dirty="0" smtClean="0">
                <a:solidFill>
                  <a:schemeClr val="tx1"/>
                </a:solidFill>
              </a:rPr>
              <a:t> 1988)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539551" y="1340768"/>
            <a:ext cx="7993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ja-JP" i="1" dirty="0" smtClean="0"/>
              <a:t>The </a:t>
            </a:r>
            <a:r>
              <a:rPr lang="en-US" altLang="ja-JP" b="1" i="1" dirty="0" smtClean="0">
                <a:solidFill>
                  <a:srgbClr val="0070C0"/>
                </a:solidFill>
              </a:rPr>
              <a:t>DIMM</a:t>
            </a:r>
            <a:r>
              <a:rPr lang="en-US" altLang="ja-JP" i="1" dirty="0" smtClean="0"/>
              <a:t> (Differential Image Motion Monitor) which is now broadly used for site testing over the world is a technique to measure seeing using a small telescope.</a:t>
            </a:r>
            <a:endParaRPr lang="ja-JP" altLang="en-US" i="1" dirty="0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DIMM -outline-</a:t>
            </a:r>
            <a:endParaRPr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3308925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95" name="Picture 23" descr="DIMM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0" t="53188"/>
          <a:stretch>
            <a:fillRect/>
          </a:stretch>
        </p:blipFill>
        <p:spPr bwMode="auto">
          <a:xfrm>
            <a:off x="4932040" y="1134036"/>
            <a:ext cx="3592513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825819" y="1522218"/>
            <a:ext cx="38901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i="1" dirty="0" smtClean="0"/>
              <a:t>The Deviation of the images were measured on </a:t>
            </a:r>
            <a:r>
              <a:rPr kumimoji="1" lang="en-US" altLang="ja-JP" i="1" dirty="0" smtClean="0"/>
              <a:t>the longitudinal direction and the transverse direction, we can get 2 values of the seeing simultaneously.</a:t>
            </a:r>
            <a:endParaRPr kumimoji="1" lang="ja-JP" altLang="en-US" i="1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50171" y="6052646"/>
            <a:ext cx="858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Note: </a:t>
            </a:r>
            <a:r>
              <a:rPr lang="en-US" altLang="ja-JP" i="1" dirty="0" smtClean="0"/>
              <a:t>T</a:t>
            </a:r>
            <a:r>
              <a:rPr kumimoji="1" lang="en-US" altLang="ja-JP" i="1" dirty="0" smtClean="0"/>
              <a:t>his “l” and “t” directions are defined not images position, but 2-apartures position!</a:t>
            </a:r>
            <a:endParaRPr kumimoji="1" lang="ja-JP" altLang="en-US" i="1" dirty="0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6291636" y="1134036"/>
            <a:ext cx="1368821" cy="100788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正方形/長方形 7"/>
          <p:cNvSpPr/>
          <p:nvPr/>
        </p:nvSpPr>
        <p:spPr>
          <a:xfrm>
            <a:off x="7419611" y="764704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</a:rPr>
              <a:t>longitudinal </a:t>
            </a:r>
            <a:endParaRPr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20" name="直線矢印コネクタ 19"/>
          <p:cNvCxnSpPr/>
          <p:nvPr/>
        </p:nvCxnSpPr>
        <p:spPr>
          <a:xfrm flipH="1" flipV="1">
            <a:off x="6156176" y="1639721"/>
            <a:ext cx="288702" cy="565143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正方形/長方形 16"/>
          <p:cNvSpPr/>
          <p:nvPr/>
        </p:nvSpPr>
        <p:spPr>
          <a:xfrm>
            <a:off x="5288086" y="1273321"/>
            <a:ext cx="11567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0070C0"/>
                </a:solidFill>
              </a:rPr>
              <a:t>transverse</a:t>
            </a:r>
            <a:endParaRPr lang="ja-JP" altLang="en-US" dirty="0">
              <a:solidFill>
                <a:srgbClr val="0070C0"/>
              </a:solidFill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DIMM -</a:t>
            </a:r>
            <a:r>
              <a:rPr lang="en-US" altLang="ja-JP" i="1" dirty="0" smtClean="0"/>
              <a:t>theory-</a:t>
            </a:r>
            <a:endParaRPr lang="ja-JP" altLang="en-US" i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5" t="38134" r="27264" b="34642"/>
          <a:stretch/>
        </p:blipFill>
        <p:spPr bwMode="auto">
          <a:xfrm>
            <a:off x="795665" y="3575393"/>
            <a:ext cx="4320146" cy="166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091" name="Rectangle 19"/>
          <p:cNvSpPr>
            <a:spLocks noChangeArrowheads="1"/>
          </p:cNvSpPr>
          <p:nvPr/>
        </p:nvSpPr>
        <p:spPr bwMode="auto">
          <a:xfrm>
            <a:off x="5422004" y="3861048"/>
            <a:ext cx="2837466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i="1" dirty="0"/>
              <a:t>σ</a:t>
            </a:r>
            <a:r>
              <a:rPr lang="en-US" altLang="ja-JP" i="1" baseline="30000" dirty="0"/>
              <a:t>2</a:t>
            </a:r>
            <a:r>
              <a:rPr lang="en-US" altLang="ja-JP" i="1" dirty="0"/>
              <a:t>: deviation of the </a:t>
            </a:r>
            <a:r>
              <a:rPr lang="en-US" altLang="ja-JP" i="1" dirty="0" smtClean="0"/>
              <a:t>relative</a:t>
            </a:r>
          </a:p>
          <a:p>
            <a:r>
              <a:rPr lang="en-US" altLang="ja-JP" i="1" dirty="0"/>
              <a:t> </a:t>
            </a:r>
            <a:r>
              <a:rPr lang="en-US" altLang="ja-JP" i="1" dirty="0" smtClean="0"/>
              <a:t>     </a:t>
            </a:r>
            <a:r>
              <a:rPr lang="en-US" altLang="ja-JP" i="1" dirty="0"/>
              <a:t>position of stars</a:t>
            </a:r>
          </a:p>
          <a:p>
            <a:r>
              <a:rPr lang="en-US" altLang="ja-JP" i="1" dirty="0"/>
              <a:t>λ: wavelength</a:t>
            </a:r>
          </a:p>
          <a:p>
            <a:r>
              <a:rPr lang="en-US" altLang="ja-JP" i="1" dirty="0"/>
              <a:t>r</a:t>
            </a:r>
            <a:r>
              <a:rPr lang="en-US" altLang="ja-JP" i="1" baseline="-25000" dirty="0"/>
              <a:t>0</a:t>
            </a:r>
            <a:r>
              <a:rPr lang="en-US" altLang="ja-JP" i="1" dirty="0"/>
              <a:t>: Fried parameter</a:t>
            </a:r>
          </a:p>
          <a:p>
            <a:r>
              <a:rPr lang="en-US" altLang="ja-JP" b="0" i="1" dirty="0" smtClean="0">
                <a:solidFill>
                  <a:schemeClr val="tx1"/>
                </a:solidFill>
              </a:rPr>
              <a:t>D: Aperture </a:t>
            </a:r>
            <a:r>
              <a:rPr lang="en-US" altLang="ja-JP" b="0" i="1" dirty="0">
                <a:solidFill>
                  <a:schemeClr val="tx1"/>
                </a:solidFill>
              </a:rPr>
              <a:t>Diameter</a:t>
            </a:r>
          </a:p>
          <a:p>
            <a:r>
              <a:rPr lang="en-US" altLang="ja-JP" b="0" i="1" dirty="0" smtClean="0">
                <a:solidFill>
                  <a:schemeClr val="tx1"/>
                </a:solidFill>
              </a:rPr>
              <a:t>d: separation </a:t>
            </a:r>
            <a:r>
              <a:rPr lang="en-US" altLang="ja-JP" b="0" i="1" dirty="0">
                <a:solidFill>
                  <a:schemeClr val="tx1"/>
                </a:solidFill>
              </a:rPr>
              <a:t>two </a:t>
            </a:r>
            <a:r>
              <a:rPr lang="en-US" altLang="ja-JP" b="0" i="1" dirty="0" smtClean="0">
                <a:solidFill>
                  <a:schemeClr val="tx1"/>
                </a:solidFill>
              </a:rPr>
              <a:t>aperture</a:t>
            </a:r>
          </a:p>
          <a:p>
            <a:r>
              <a:rPr lang="en-US" altLang="ja-JP" i="1" dirty="0" smtClean="0"/>
              <a:t>θ: seeing</a:t>
            </a:r>
          </a:p>
        </p:txBody>
      </p:sp>
    </p:spTree>
    <p:extLst>
      <p:ext uri="{BB962C8B-B14F-4D97-AF65-F5344CB8AC3E}">
        <p14:creationId xmlns:p14="http://schemas.microsoft.com/office/powerpoint/2010/main" val="276210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6" name="Rectangle 22"/>
          <p:cNvSpPr>
            <a:spLocks noChangeArrowheads="1"/>
          </p:cNvSpPr>
          <p:nvPr/>
        </p:nvSpPr>
        <p:spPr bwMode="auto">
          <a:xfrm>
            <a:off x="755576" y="1412776"/>
            <a:ext cx="44644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ja-JP" b="0" i="1" dirty="0" smtClean="0">
                <a:solidFill>
                  <a:schemeClr val="tx1"/>
                </a:solidFill>
              </a:rPr>
              <a:t>Tohoku </a:t>
            </a:r>
            <a:r>
              <a:rPr lang="en-US" altLang="ja-JP" b="0" i="1" dirty="0">
                <a:solidFill>
                  <a:schemeClr val="tx1"/>
                </a:solidFill>
              </a:rPr>
              <a:t>DIMM is </a:t>
            </a:r>
            <a:r>
              <a:rPr lang="en-US" altLang="ja-JP" b="0" i="1" dirty="0" smtClean="0">
                <a:solidFill>
                  <a:schemeClr val="tx1"/>
                </a:solidFill>
              </a:rPr>
              <a:t>“</a:t>
            </a:r>
            <a:r>
              <a:rPr lang="en-US" altLang="ja-JP" i="1" dirty="0" smtClean="0">
                <a:solidFill>
                  <a:srgbClr val="0070C0"/>
                </a:solidFill>
              </a:rPr>
              <a:t>2 pair 2-aperture DIMM</a:t>
            </a:r>
            <a:r>
              <a:rPr lang="en-US" altLang="ja-JP" i="1" dirty="0" smtClean="0"/>
              <a:t>”</a:t>
            </a:r>
          </a:p>
          <a:p>
            <a:pPr algn="just"/>
            <a:r>
              <a:rPr lang="en-US" altLang="ja-JP" i="1" dirty="0" smtClean="0"/>
              <a:t>These 2 DIMMs intersect at right angle, so “l” seeing of the </a:t>
            </a:r>
            <a:r>
              <a:rPr lang="en-US" altLang="ja-JP" i="1" dirty="0"/>
              <a:t>v</a:t>
            </a:r>
            <a:r>
              <a:rPr lang="en-US" altLang="ja-JP" i="1" dirty="0" smtClean="0"/>
              <a:t>ertical set equal to “t” seeing of the horizontal set.</a:t>
            </a:r>
            <a:endParaRPr lang="en-US" altLang="ja-JP" b="0" i="1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42905" y="3236783"/>
            <a:ext cx="5116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err="1" smtClean="0"/>
              <a:t>θvl</a:t>
            </a:r>
            <a:endParaRPr lang="en-US" altLang="ja-JP" i="1" dirty="0" smtClean="0"/>
          </a:p>
          <a:p>
            <a:r>
              <a:rPr lang="en-US" altLang="ja-JP" i="1" dirty="0" err="1" smtClean="0"/>
              <a:t>θvt</a:t>
            </a:r>
            <a:endParaRPr lang="en-US" altLang="ja-JP" i="1" dirty="0" smtClean="0"/>
          </a:p>
          <a:p>
            <a:r>
              <a:rPr kumimoji="1" lang="el-GR" altLang="ja-JP" i="1" dirty="0" smtClean="0"/>
              <a:t>θ</a:t>
            </a:r>
            <a:r>
              <a:rPr kumimoji="1" lang="en-US" altLang="ja-JP" i="1" dirty="0" smtClean="0"/>
              <a:t>hl</a:t>
            </a:r>
          </a:p>
          <a:p>
            <a:r>
              <a:rPr lang="en-US" altLang="ja-JP" i="1" dirty="0" err="1" smtClean="0"/>
              <a:t>θht</a:t>
            </a:r>
            <a:endParaRPr kumimoji="1" lang="ja-JP" altLang="en-US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55504" y="5097958"/>
            <a:ext cx="74329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 smtClean="0"/>
              <a:t>The </a:t>
            </a:r>
            <a:r>
              <a:rPr lang="en-US" altLang="ja-JP" i="1" dirty="0"/>
              <a:t>a</a:t>
            </a:r>
            <a:r>
              <a:rPr kumimoji="1" lang="en-US" altLang="ja-JP" i="1" dirty="0" smtClean="0"/>
              <a:t>tmosphere as in the Kolmogorov theory, </a:t>
            </a:r>
            <a:r>
              <a:rPr lang="en-US" altLang="ja-JP" i="1" dirty="0" smtClean="0"/>
              <a:t>these 4 seeing values are the same, or </a:t>
            </a:r>
            <a:r>
              <a:rPr lang="en-US" altLang="ja-JP" i="1" dirty="0" err="1" smtClean="0"/>
              <a:t>θvl</a:t>
            </a:r>
            <a:r>
              <a:rPr lang="en-US" altLang="ja-JP" i="1" dirty="0" smtClean="0"/>
              <a:t> = </a:t>
            </a:r>
            <a:r>
              <a:rPr lang="en-US" altLang="ja-JP" i="1" dirty="0" err="1" smtClean="0"/>
              <a:t>θht</a:t>
            </a:r>
            <a:r>
              <a:rPr lang="en-US" altLang="ja-JP" i="1" dirty="0" smtClean="0"/>
              <a:t> and </a:t>
            </a:r>
            <a:r>
              <a:rPr kumimoji="1" lang="en-US" altLang="ja-JP" i="1" dirty="0" err="1" smtClean="0"/>
              <a:t>θvt</a:t>
            </a:r>
            <a:r>
              <a:rPr kumimoji="1" lang="en-US" altLang="ja-JP" i="1" dirty="0" smtClean="0"/>
              <a:t> = </a:t>
            </a:r>
            <a:r>
              <a:rPr kumimoji="1" lang="en-US" altLang="ja-JP" i="1" dirty="0" err="1" smtClean="0"/>
              <a:t>θhl</a:t>
            </a:r>
            <a:r>
              <a:rPr kumimoji="1" lang="en-US" altLang="ja-JP" i="1" dirty="0" smtClean="0"/>
              <a:t> in the strong wind.</a:t>
            </a:r>
          </a:p>
          <a:p>
            <a:r>
              <a:rPr kumimoji="1" lang="en-US" altLang="ja-JP" i="1" dirty="0" smtClean="0"/>
              <a:t>We compare these 4 seeing for accuracy</a:t>
            </a:r>
            <a:r>
              <a:rPr lang="en-US" altLang="ja-JP" i="1" dirty="0" smtClean="0"/>
              <a:t> of the observation.</a:t>
            </a:r>
            <a:endParaRPr kumimoji="1" lang="ja-JP" altLang="en-US" i="1" dirty="0"/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Tohoku DIMM -overview-</a:t>
            </a:r>
            <a:endParaRPr lang="ja-JP" altLang="en-US" i="1" dirty="0"/>
          </a:p>
        </p:txBody>
      </p:sp>
      <p:pic>
        <p:nvPicPr>
          <p:cNvPr id="21" name="Picture 2" descr="D:\M2\Master\DSC_8888.JPG"/>
          <p:cNvPicPr>
            <a:picLocks noChangeAspect="1" noChangeArrowheads="1"/>
          </p:cNvPicPr>
          <p:nvPr/>
        </p:nvPicPr>
        <p:blipFill rotWithShape="1">
          <a:blip r:embed="rId3" cstate="print"/>
          <a:srcRect l="10312" r="6270" b="35211"/>
          <a:stretch/>
        </p:blipFill>
        <p:spPr bwMode="auto">
          <a:xfrm>
            <a:off x="5508104" y="2268964"/>
            <a:ext cx="2103618" cy="2456180"/>
          </a:xfrm>
          <a:prstGeom prst="rect">
            <a:avLst/>
          </a:prstGeom>
          <a:noFill/>
          <a:effectLst/>
        </p:spPr>
      </p:pic>
      <p:sp>
        <p:nvSpPr>
          <p:cNvPr id="2" name="円/楕円 1"/>
          <p:cNvSpPr/>
          <p:nvPr/>
        </p:nvSpPr>
        <p:spPr>
          <a:xfrm rot="21202807">
            <a:off x="5937960" y="2714121"/>
            <a:ext cx="1153090" cy="354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7029289" y="1766159"/>
            <a:ext cx="1543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FF0000"/>
                </a:solidFill>
              </a:rPr>
              <a:t>horizontal </a:t>
            </a:r>
            <a:r>
              <a:rPr lang="en-US" altLang="ja-JP" i="1" dirty="0" smtClean="0">
                <a:solidFill>
                  <a:srgbClr val="FF0000"/>
                </a:solidFill>
              </a:rPr>
              <a:t>pair</a:t>
            </a:r>
            <a:endParaRPr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円/楕円 3"/>
          <p:cNvSpPr/>
          <p:nvPr/>
        </p:nvSpPr>
        <p:spPr>
          <a:xfrm rot="1183634">
            <a:off x="6334485" y="2335637"/>
            <a:ext cx="360040" cy="111191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5685010" y="1819335"/>
            <a:ext cx="13469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i="1" dirty="0">
                <a:solidFill>
                  <a:srgbClr val="00B050"/>
                </a:solidFill>
              </a:rPr>
              <a:t>vertical </a:t>
            </a:r>
            <a:r>
              <a:rPr lang="en-US" altLang="ja-JP" i="1" dirty="0" smtClean="0">
                <a:solidFill>
                  <a:srgbClr val="00B050"/>
                </a:solidFill>
              </a:rPr>
              <a:t>pair </a:t>
            </a:r>
            <a:endParaRPr lang="ja-JP" altLang="en-US" dirty="0">
              <a:solidFill>
                <a:srgbClr val="00B05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013612" y="2765021"/>
            <a:ext cx="3770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We get 4 seeing value simultaneously,</a:t>
            </a:r>
            <a:endParaRPr kumimoji="1" lang="ja-JP" altLang="en-US" i="1" dirty="0"/>
          </a:p>
        </p:txBody>
      </p:sp>
      <p:cxnSp>
        <p:nvCxnSpPr>
          <p:cNvPr id="10" name="直線コネクタ 9"/>
          <p:cNvCxnSpPr>
            <a:stCxn id="5" idx="2"/>
            <a:endCxn id="4" idx="1"/>
          </p:cNvCxnSpPr>
          <p:nvPr/>
        </p:nvCxnSpPr>
        <p:spPr>
          <a:xfrm>
            <a:off x="6358496" y="2188667"/>
            <a:ext cx="168882" cy="28991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2" idx="7"/>
            <a:endCxn id="3" idx="2"/>
          </p:cNvCxnSpPr>
          <p:nvPr/>
        </p:nvCxnSpPr>
        <p:spPr>
          <a:xfrm flipV="1">
            <a:off x="6904999" y="2135491"/>
            <a:ext cx="895880" cy="5844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0208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8851" name="Group 7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5061"/>
              </p:ext>
            </p:extLst>
          </p:nvPr>
        </p:nvGraphicFramePr>
        <p:xfrm>
          <a:off x="1162897" y="1495048"/>
          <a:ext cx="2879725" cy="914400"/>
        </p:xfrm>
        <a:graphic>
          <a:graphicData uri="http://schemas.openxmlformats.org/drawingml/2006/table">
            <a:tbl>
              <a:tblPr/>
              <a:tblGrid>
                <a:gridCol w="1398588"/>
                <a:gridCol w="1481137"/>
              </a:tblGrid>
              <a:tr h="2190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AIRT40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Aperture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400mm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Focal length</a:t>
                      </a:r>
                      <a:endParaRPr kumimoji="1" lang="en-US" altLang="ja-JP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4,800mm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8883" name="Group 8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939593"/>
              </p:ext>
            </p:extLst>
          </p:nvPr>
        </p:nvGraphicFramePr>
        <p:xfrm>
          <a:off x="1162897" y="2708920"/>
          <a:ext cx="2879725" cy="1645920"/>
        </p:xfrm>
        <a:graphic>
          <a:graphicData uri="http://schemas.openxmlformats.org/drawingml/2006/table">
            <a:tbl>
              <a:tblPr/>
              <a:tblGrid>
                <a:gridCol w="1800225"/>
                <a:gridCol w="107950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DIMM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　</a:t>
                      </a:r>
                      <a:endParaRPr kumimoji="1" lang="ja-JP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Separation of diagonal apertures d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250[mm]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Aperture diameter D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74mm[mm]</a:t>
                      </a:r>
                      <a:endParaRPr kumimoji="1" lang="en-US" altLang="ja-JP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Apex angle of Wedge prism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30[</a:t>
                      </a:r>
                      <a:r>
                        <a:rPr kumimoji="1" lang="en-US" altLang="ja-JP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arcsec</a:t>
                      </a: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]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8868" name="Picture 804" descr="DSC_88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932" y="4880351"/>
            <a:ext cx="245586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871" name="Rectangle 807"/>
          <p:cNvSpPr>
            <a:spLocks noChangeArrowheads="1"/>
          </p:cNvSpPr>
          <p:nvPr/>
        </p:nvSpPr>
        <p:spPr bwMode="auto">
          <a:xfrm>
            <a:off x="1187624" y="5067181"/>
            <a:ext cx="23717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400" b="0" i="1" dirty="0" smtClean="0">
                <a:solidFill>
                  <a:schemeClr val="tx1"/>
                </a:solidFill>
              </a:rPr>
              <a:t>WAT-100N </a:t>
            </a:r>
            <a:r>
              <a:rPr lang="en-US" altLang="ja-JP" sz="1400" b="0" i="1" dirty="0">
                <a:solidFill>
                  <a:schemeClr val="tx1"/>
                </a:solidFill>
              </a:rPr>
              <a:t>(</a:t>
            </a:r>
            <a:r>
              <a:rPr lang="en-US" altLang="ja-JP" sz="1400" b="0" i="1" dirty="0" err="1">
                <a:solidFill>
                  <a:schemeClr val="tx1"/>
                </a:solidFill>
              </a:rPr>
              <a:t>Watec</a:t>
            </a:r>
            <a:r>
              <a:rPr lang="en-US" altLang="ja-JP" sz="1400" b="0" i="1" dirty="0">
                <a:solidFill>
                  <a:schemeClr val="tx1"/>
                </a:solidFill>
              </a:rPr>
              <a:t> Co., Ltd.)</a:t>
            </a:r>
          </a:p>
          <a:p>
            <a:r>
              <a:rPr lang="en-US" altLang="ja-JP" sz="1400" b="0" i="1" dirty="0">
                <a:solidFill>
                  <a:schemeClr val="tx1"/>
                </a:solidFill>
              </a:rPr>
              <a:t>Min. 0.001 lx, and </a:t>
            </a:r>
          </a:p>
          <a:p>
            <a:r>
              <a:rPr lang="en-US" altLang="ja-JP" sz="1400" b="0" i="1" dirty="0">
                <a:solidFill>
                  <a:schemeClr val="tx1"/>
                </a:solidFill>
              </a:rPr>
              <a:t>Exp. time/gain/gamma</a:t>
            </a:r>
          </a:p>
          <a:p>
            <a:r>
              <a:rPr lang="en-US" altLang="ja-JP" sz="1400" b="0" i="1" dirty="0">
                <a:solidFill>
                  <a:schemeClr val="tx1"/>
                </a:solidFill>
              </a:rPr>
              <a:t>Manually changeable</a:t>
            </a:r>
            <a:endParaRPr lang="en-US" altLang="ja-JP" sz="1400" i="1" dirty="0">
              <a:solidFill>
                <a:schemeClr val="tx1"/>
              </a:solidFill>
            </a:endParaRPr>
          </a:p>
        </p:txBody>
      </p:sp>
      <p:sp>
        <p:nvSpPr>
          <p:cNvPr id="88884" name="Rectangle 820"/>
          <p:cNvSpPr>
            <a:spLocks noChangeArrowheads="1"/>
          </p:cNvSpPr>
          <p:nvPr/>
        </p:nvSpPr>
        <p:spPr bwMode="auto">
          <a:xfrm>
            <a:off x="2987824" y="5908630"/>
            <a:ext cx="219002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ja-JP" b="0" i="1" dirty="0">
                <a:solidFill>
                  <a:schemeClr val="tx1"/>
                </a:solidFill>
              </a:rPr>
              <a:t>Expose time: 1/1000s</a:t>
            </a:r>
          </a:p>
        </p:txBody>
      </p:sp>
      <p:sp>
        <p:nvSpPr>
          <p:cNvPr id="17" name="タイトル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i="1" dirty="0" smtClean="0"/>
              <a:t>Tohoku DIMM -hardware-</a:t>
            </a:r>
            <a:endParaRPr lang="ja-JP" altLang="en-US" i="1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863324"/>
              </p:ext>
            </p:extLst>
          </p:nvPr>
        </p:nvGraphicFramePr>
        <p:xfrm>
          <a:off x="1162897" y="4763532"/>
          <a:ext cx="2879725" cy="670560"/>
        </p:xfrm>
        <a:graphic>
          <a:graphicData uri="http://schemas.openxmlformats.org/drawingml/2006/table">
            <a:tbl>
              <a:tblPr/>
              <a:tblGrid>
                <a:gridCol w="1800225"/>
                <a:gridCol w="1079500"/>
              </a:tblGrid>
              <a:tr h="238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Detector</a:t>
                      </a: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50" charset="-128"/>
                        </a:rPr>
                        <a:t>　</a:t>
                      </a:r>
                      <a:endParaRPr kumimoji="1" lang="ja-JP" altLang="en-US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50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1" name="Picture 3" descr="AirT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072330"/>
            <a:ext cx="1567426" cy="3600401"/>
          </a:xfrm>
          <a:prstGeom prst="rect">
            <a:avLst/>
          </a:prstGeom>
          <a:ln w="3175">
            <a:noFill/>
          </a:ln>
          <a:effectLst/>
        </p:spPr>
      </p:pic>
      <p:pic>
        <p:nvPicPr>
          <p:cNvPr id="22" name="Picture 2" descr="D:\M2\Master\DSC_88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01468" y="1584639"/>
            <a:ext cx="1713381" cy="2575782"/>
          </a:xfrm>
          <a:prstGeom prst="rect">
            <a:avLst/>
          </a:prstGeom>
          <a:noFill/>
          <a:effectLst/>
        </p:spPr>
      </p:pic>
      <p:sp>
        <p:nvSpPr>
          <p:cNvPr id="9" name="テキスト ボックス 8"/>
          <p:cNvSpPr txBox="1"/>
          <p:nvPr/>
        </p:nvSpPr>
        <p:spPr>
          <a:xfrm>
            <a:off x="6211434" y="4398931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i="1" dirty="0" smtClean="0"/>
              <a:t>Okita et al. 2010</a:t>
            </a:r>
            <a:endParaRPr kumimoji="1" lang="ja-JP" altLang="en-US" i="1" dirty="0"/>
          </a:p>
        </p:txBody>
      </p:sp>
    </p:spTree>
    <p:extLst>
      <p:ext uri="{BB962C8B-B14F-4D97-AF65-F5344CB8AC3E}">
        <p14:creationId xmlns:p14="http://schemas.microsoft.com/office/powerpoint/2010/main" val="13677968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3079</TotalTime>
  <Words>2504</Words>
  <Application>Microsoft Office PowerPoint</Application>
  <PresentationFormat>画面に合わせる (4:3)</PresentationFormat>
  <Paragraphs>395</Paragraphs>
  <Slides>22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Office テーマ</vt:lpstr>
      <vt:lpstr>Daytime DIMM Observation at Dome Fuji</vt:lpstr>
      <vt:lpstr>Introduction: Why Antarctica?</vt:lpstr>
      <vt:lpstr>Introduction: Dome Fuji</vt:lpstr>
      <vt:lpstr>52nd Japan Antarctica Research Expediton</vt:lpstr>
      <vt:lpstr>Seeing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Antarctic Infra-Red Telescope with a 40cm primary mirror (AIRT40), Development and Improvement</dc:title>
  <dc:creator>Okita</dc:creator>
  <cp:lastModifiedBy>hirofumi</cp:lastModifiedBy>
  <cp:revision>179</cp:revision>
  <dcterms:created xsi:type="dcterms:W3CDTF">2010-06-23T11:46:07Z</dcterms:created>
  <dcterms:modified xsi:type="dcterms:W3CDTF">2011-06-29T05:59:56Z</dcterms:modified>
</cp:coreProperties>
</file>