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474" r:id="rId3"/>
    <p:sldId id="486" r:id="rId4"/>
    <p:sldId id="487" r:id="rId5"/>
    <p:sldId id="488" r:id="rId6"/>
    <p:sldId id="504" r:id="rId7"/>
    <p:sldId id="506" r:id="rId8"/>
    <p:sldId id="507" r:id="rId9"/>
    <p:sldId id="508" r:id="rId10"/>
    <p:sldId id="509" r:id="rId11"/>
    <p:sldId id="510" r:id="rId12"/>
    <p:sldId id="511" r:id="rId13"/>
    <p:sldId id="512" r:id="rId14"/>
    <p:sldId id="513" r:id="rId15"/>
    <p:sldId id="514" r:id="rId16"/>
    <p:sldId id="519" r:id="rId17"/>
    <p:sldId id="520" r:id="rId18"/>
    <p:sldId id="517" r:id="rId19"/>
    <p:sldId id="521" r:id="rId20"/>
    <p:sldId id="485" r:id="rId21"/>
    <p:sldId id="522" r:id="rId22"/>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26FBEDD-A982-4C13-ADF8-9112FE4A57E5}">
          <p14:sldIdLst>
            <p14:sldId id="256"/>
            <p14:sldId id="474"/>
            <p14:sldId id="486"/>
            <p14:sldId id="487"/>
            <p14:sldId id="488"/>
            <p14:sldId id="504"/>
            <p14:sldId id="506"/>
            <p14:sldId id="507"/>
            <p14:sldId id="508"/>
            <p14:sldId id="509"/>
            <p14:sldId id="510"/>
            <p14:sldId id="511"/>
            <p14:sldId id="512"/>
            <p14:sldId id="513"/>
            <p14:sldId id="514"/>
            <p14:sldId id="519"/>
            <p14:sldId id="520"/>
            <p14:sldId id="517"/>
            <p14:sldId id="521"/>
            <p14:sldId id="485"/>
            <p14:sldId id="52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76" autoAdjust="0"/>
    <p:restoredTop sz="94218" autoAdjust="0"/>
  </p:normalViewPr>
  <p:slideViewPr>
    <p:cSldViewPr>
      <p:cViewPr varScale="1">
        <p:scale>
          <a:sx n="77" d="100"/>
          <a:sy n="77" d="100"/>
        </p:scale>
        <p:origin x="-88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634"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F8D5B0BE-90F0-486F-A1D4-11108D554DE4}" type="datetime1">
              <a:rPr kumimoji="1" lang="ja-JP" altLang="en-US" smtClean="0"/>
              <a:t>2013/9/13</a:t>
            </a:fld>
            <a:endParaRPr kumimoji="1" lang="ja-JP" altLang="en-US" dirty="0"/>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CFDA5F1D-E522-43D7-A4EA-B9F457236F58}" type="slidenum">
              <a:rPr kumimoji="1" lang="ja-JP" altLang="en-US" smtClean="0"/>
              <a:t>‹#›</a:t>
            </a:fld>
            <a:endParaRPr kumimoji="1" lang="ja-JP" altLang="en-US" dirty="0"/>
          </a:p>
        </p:txBody>
      </p:sp>
    </p:spTree>
    <p:extLst>
      <p:ext uri="{BB962C8B-B14F-4D97-AF65-F5344CB8AC3E}">
        <p14:creationId xmlns:p14="http://schemas.microsoft.com/office/powerpoint/2010/main" val="1248457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9283D41C-A6A6-4C74-A478-13029E66E084}" type="datetime1">
              <a:rPr kumimoji="1" lang="ja-JP" altLang="en-US" smtClean="0"/>
              <a:t>2013/9/13</a:t>
            </a:fld>
            <a:endParaRPr kumimoji="1" lang="ja-JP" altLang="en-US" dirty="0"/>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BFB6EDD5-4068-42DE-99DA-72D581273656}" type="slidenum">
              <a:rPr kumimoji="1" lang="ja-JP" altLang="en-US" smtClean="0"/>
              <a:t>‹#›</a:t>
            </a:fld>
            <a:endParaRPr kumimoji="1" lang="ja-JP" altLang="en-US" dirty="0"/>
          </a:p>
        </p:txBody>
      </p:sp>
    </p:spTree>
    <p:extLst>
      <p:ext uri="{BB962C8B-B14F-4D97-AF65-F5344CB8AC3E}">
        <p14:creationId xmlns:p14="http://schemas.microsoft.com/office/powerpoint/2010/main" val="19846545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B6EDD5-4068-42DE-99DA-72D581273656}" type="slidenum">
              <a:rPr kumimoji="1" lang="ja-JP" altLang="en-US" smtClean="0"/>
              <a:t>1</a:t>
            </a:fld>
            <a:endParaRPr kumimoji="1" lang="ja-JP" altLang="en-US" dirty="0"/>
          </a:p>
        </p:txBody>
      </p:sp>
    </p:spTree>
    <p:extLst>
      <p:ext uri="{BB962C8B-B14F-4D97-AF65-F5344CB8AC3E}">
        <p14:creationId xmlns:p14="http://schemas.microsoft.com/office/powerpoint/2010/main" val="120409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B6EDD5-4068-42DE-99DA-72D581273656}" type="slidenum">
              <a:rPr kumimoji="1" lang="ja-JP" altLang="en-US" smtClean="0"/>
              <a:t>20</a:t>
            </a:fld>
            <a:endParaRPr kumimoji="1" lang="ja-JP" altLang="en-US" dirty="0"/>
          </a:p>
        </p:txBody>
      </p:sp>
    </p:spTree>
    <p:extLst>
      <p:ext uri="{BB962C8B-B14F-4D97-AF65-F5344CB8AC3E}">
        <p14:creationId xmlns:p14="http://schemas.microsoft.com/office/powerpoint/2010/main" val="136742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B6EDD5-4068-42DE-99DA-72D581273656}" type="slidenum">
              <a:rPr kumimoji="1" lang="ja-JP" altLang="en-US" smtClean="0"/>
              <a:t>21</a:t>
            </a:fld>
            <a:endParaRPr kumimoji="1" lang="ja-JP" altLang="en-US" dirty="0"/>
          </a:p>
        </p:txBody>
      </p:sp>
    </p:spTree>
    <p:extLst>
      <p:ext uri="{BB962C8B-B14F-4D97-AF65-F5344CB8AC3E}">
        <p14:creationId xmlns:p14="http://schemas.microsoft.com/office/powerpoint/2010/main" val="1367423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30FF387-C518-413C-A9EB-9EA2D3E1AA74}" type="datetime1">
              <a:rPr kumimoji="1" lang="ja-JP" altLang="en-US" smtClean="0"/>
              <a:t>2013/9/13</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6" name="スライド番号プレースホルダー 5"/>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24597788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03446A-2159-4B2F-9208-58F42EA1FF8D}" type="datetime1">
              <a:rPr kumimoji="1" lang="ja-JP" altLang="en-US" smtClean="0"/>
              <a:t>2013/9/13</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6" name="スライド番号プレースホルダー 5"/>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9911138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5B78EE5-2BC2-43B6-BE72-4A9CD5C5DD80}" type="datetime1">
              <a:rPr kumimoji="1" lang="ja-JP" altLang="en-US" smtClean="0"/>
              <a:t>2013/9/13</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6" name="スライド番号プレースホルダー 5"/>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1120416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A08DAF-80D4-43F2-92D8-C602A3F72F84}" type="datetime1">
              <a:rPr kumimoji="1" lang="ja-JP" altLang="en-US" smtClean="0"/>
              <a:t>2013/9/13</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6" name="スライド番号プレースホルダー 5"/>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4167528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E63BB55-CDC9-400A-A0B2-35BD433CE82F}" type="datetime1">
              <a:rPr kumimoji="1" lang="ja-JP" altLang="en-US" smtClean="0"/>
              <a:t>2013/9/13</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6" name="スライド番号プレースホルダー 5"/>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26255731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F9B333C-E715-4725-B0BE-2038378F724B}" type="datetime1">
              <a:rPr kumimoji="1" lang="ja-JP" altLang="en-US" smtClean="0"/>
              <a:t>2013/9/13</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7" name="スライド番号プレースホルダー 6"/>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16982715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D6EA71C-13B5-4051-A65F-2C03A5479C30}" type="datetime1">
              <a:rPr kumimoji="1" lang="ja-JP" altLang="en-US" smtClean="0"/>
              <a:t>2013/9/13</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9" name="スライド番号プレースホルダー 8"/>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34891590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endParaRPr kumimoji="1" lang="ja-JP" altLang="en-US" dirty="0"/>
          </a:p>
        </p:txBody>
      </p:sp>
    </p:spTree>
    <p:extLst>
      <p:ext uri="{BB962C8B-B14F-4D97-AF65-F5344CB8AC3E}">
        <p14:creationId xmlns:p14="http://schemas.microsoft.com/office/powerpoint/2010/main" val="20223183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0D07D3-3789-4D89-8B21-FD60308A5628}" type="datetime1">
              <a:rPr kumimoji="1" lang="ja-JP" altLang="en-US" smtClean="0"/>
              <a:t>2013/9/13</a:t>
            </a:fld>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4" name="スライド番号プレースホルダー 3"/>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20968164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8C8FEA9-1ECF-41E7-9B9B-A4F5F7A33F05}" type="datetime1">
              <a:rPr kumimoji="1" lang="ja-JP" altLang="en-US" smtClean="0"/>
              <a:t>2013/9/13</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7" name="スライド番号プレースホルダー 6"/>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37969418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237CDB-2CB6-4CAD-92D1-E2576B7A7CC2}" type="datetime1">
              <a:rPr kumimoji="1" lang="ja-JP" altLang="en-US" smtClean="0"/>
              <a:t>2013/9/13</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7" name="スライド番号プレースホルダー 6"/>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39156232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C3791-21C1-477D-91AC-8B08AF091B4E}" type="datetime1">
              <a:rPr kumimoji="1" lang="ja-JP" altLang="en-US" smtClean="0"/>
              <a:t>2013/9/13</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ltLang="ja-JP" dirty="0" smtClean="0"/>
              <a:t>Hirofumi Okita</a:t>
            </a:r>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4124292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9.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cfao.ucolick.org/EO/resources/History_AO_Max.pdf" TargetMode="Externa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JARE54_okita_jpeg\2012_1119_トロール・ノボ\DSC_1089.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24544" y="332656"/>
            <a:ext cx="9773436" cy="652534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0" y="1412776"/>
            <a:ext cx="9144000" cy="1470025"/>
          </a:xfrm>
        </p:spPr>
        <p:txBody>
          <a:bodyPr>
            <a:noAutofit/>
          </a:bodyPr>
          <a:lstStyle/>
          <a:p>
            <a:r>
              <a:rPr lang="ja-JP" altLang="en-US" sz="4000" b="1" kern="0" dirty="0"/>
              <a:t>南極大陸内陸高原・ドームふじ</a:t>
            </a:r>
            <a:r>
              <a:rPr lang="ja-JP" altLang="en-US" sz="4000" b="1" kern="0" dirty="0" smtClean="0"/>
              <a:t>基地の</a:t>
            </a:r>
            <a:r>
              <a:rPr lang="en-US" altLang="ja-JP" sz="4000" b="1" kern="0" dirty="0" smtClean="0"/>
              <a:t/>
            </a:r>
            <a:br>
              <a:rPr lang="en-US" altLang="ja-JP" sz="4000" b="1" kern="0" dirty="0" smtClean="0"/>
            </a:br>
            <a:r>
              <a:rPr lang="ja-JP" altLang="en-US" sz="4000" b="1" kern="0" dirty="0" smtClean="0"/>
              <a:t>接地境界層、自由大気、大気対流</a:t>
            </a:r>
            <a:endParaRPr lang="ja-JP" altLang="en-US" sz="4000" b="1" kern="0" dirty="0"/>
          </a:p>
        </p:txBody>
      </p:sp>
      <p:sp>
        <p:nvSpPr>
          <p:cNvPr id="16" name="テキスト ボックス 15"/>
          <p:cNvSpPr txBox="1"/>
          <p:nvPr/>
        </p:nvSpPr>
        <p:spPr>
          <a:xfrm>
            <a:off x="0" y="5661248"/>
            <a:ext cx="9144000" cy="923330"/>
          </a:xfrm>
          <a:prstGeom prst="rect">
            <a:avLst/>
          </a:prstGeom>
          <a:noFill/>
        </p:spPr>
        <p:txBody>
          <a:bodyPr wrap="square" rtlCol="0">
            <a:spAutoFit/>
          </a:bodyPr>
          <a:lstStyle/>
          <a:p>
            <a:pPr algn="ctr"/>
            <a:r>
              <a:rPr lang="ja-JP" altLang="en-US" b="1" u="sng" dirty="0" smtClean="0"/>
              <a:t>○沖田博文</a:t>
            </a:r>
            <a:r>
              <a:rPr lang="ja-JP" altLang="en-US" dirty="0" smtClean="0"/>
              <a:t>、市川隆（東北大学）、</a:t>
            </a:r>
            <a:r>
              <a:rPr lang="en-US" altLang="ja-JP" dirty="0" smtClean="0"/>
              <a:t>Colin S. Bonner, Michael C. B. Ashley (UNSW)</a:t>
            </a:r>
            <a:r>
              <a:rPr lang="en-US" altLang="ja-JP" dirty="0"/>
              <a:t>,</a:t>
            </a:r>
            <a:endParaRPr lang="en-US" altLang="ja-JP" dirty="0" smtClean="0"/>
          </a:p>
          <a:p>
            <a:pPr algn="ctr"/>
            <a:r>
              <a:rPr lang="ja-JP" altLang="en-US" dirty="0" smtClean="0"/>
              <a:t>小山拓也、栗田健太郎（東北大学）、</a:t>
            </a:r>
            <a:endParaRPr lang="en-US" altLang="ja-JP" dirty="0" smtClean="0"/>
          </a:p>
          <a:p>
            <a:pPr algn="ctr"/>
            <a:r>
              <a:rPr lang="ja-JP" altLang="en-US" dirty="0" smtClean="0"/>
              <a:t>高遠徳尚（ハワイ観測所）、本山秀明（国立極地研究所）</a:t>
            </a:r>
            <a:endParaRPr kumimoji="1" lang="en-US" altLang="ja-JP" dirty="0" smtClean="0"/>
          </a:p>
        </p:txBody>
      </p:sp>
      <p:sp>
        <p:nvSpPr>
          <p:cNvPr id="15" name="正方形/長方形 14"/>
          <p:cNvSpPr/>
          <p:nvPr/>
        </p:nvSpPr>
        <p:spPr>
          <a:xfrm>
            <a:off x="3419872" y="360000"/>
            <a:ext cx="5724128" cy="338554"/>
          </a:xfrm>
          <a:prstGeom prst="rect">
            <a:avLst/>
          </a:prstGeom>
        </p:spPr>
        <p:txBody>
          <a:bodyPr wrap="square">
            <a:spAutoFit/>
          </a:bodyPr>
          <a:lstStyle/>
          <a:p>
            <a:pPr algn="r"/>
            <a:r>
              <a:rPr lang="ja-JP" altLang="en-US" sz="1600" dirty="0" smtClean="0"/>
              <a:t>南極赤外線望遠鏡ワークショップ　東北</a:t>
            </a:r>
            <a:r>
              <a:rPr lang="ja-JP" altLang="en-US" sz="1600" dirty="0"/>
              <a:t>大学、</a:t>
            </a:r>
            <a:r>
              <a:rPr lang="en-US" altLang="ja-JP" sz="1600" dirty="0"/>
              <a:t>2013</a:t>
            </a:r>
            <a:r>
              <a:rPr lang="ja-JP" altLang="en-US" sz="1600" dirty="0"/>
              <a:t>年</a:t>
            </a:r>
            <a:r>
              <a:rPr lang="en-US" altLang="ja-JP" sz="1600" dirty="0"/>
              <a:t>9</a:t>
            </a:r>
            <a:r>
              <a:rPr lang="ja-JP" altLang="en-US" sz="1600" dirty="0"/>
              <a:t>月</a:t>
            </a:r>
            <a:r>
              <a:rPr lang="en-US" altLang="ja-JP" sz="1600" dirty="0" smtClean="0"/>
              <a:t>13</a:t>
            </a:r>
            <a:r>
              <a:rPr lang="ja-JP" altLang="en-US" sz="1600" dirty="0" smtClean="0"/>
              <a:t>日</a:t>
            </a:r>
            <a:endParaRPr lang="en-US" altLang="ja-JP" sz="1600" dirty="0" smtClean="0"/>
          </a:p>
        </p:txBody>
      </p:sp>
      <p:sp>
        <p:nvSpPr>
          <p:cNvPr id="7" name="正方形/長方形 6"/>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5565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539552" y="1281534"/>
            <a:ext cx="6192688" cy="923330"/>
          </a:xfrm>
          <a:prstGeom prst="rect">
            <a:avLst/>
          </a:prstGeom>
          <a:noFill/>
        </p:spPr>
        <p:txBody>
          <a:bodyPr wrap="square" rtlCol="0">
            <a:spAutoFit/>
          </a:bodyPr>
          <a:lstStyle/>
          <a:p>
            <a:pPr marL="285750" indent="-285750">
              <a:buFontTx/>
              <a:buChar char="-"/>
            </a:pPr>
            <a:r>
              <a:rPr kumimoji="1" lang="en-US" altLang="ja-JP" dirty="0" smtClean="0"/>
              <a:t>From 2011 January 21 to July 4</a:t>
            </a:r>
          </a:p>
          <a:p>
            <a:pPr marL="285750" indent="-285750">
              <a:buFontTx/>
              <a:buChar char="-"/>
            </a:pPr>
            <a:r>
              <a:rPr lang="en-US" altLang="ja-JP" dirty="0" smtClean="0"/>
              <a:t>0.3, 9.5, 12, and 15.8 m above  snow surface</a:t>
            </a:r>
          </a:p>
          <a:p>
            <a:pPr marL="285750" indent="-285750">
              <a:buFontTx/>
              <a:buChar char="-"/>
            </a:pPr>
            <a:r>
              <a:rPr lang="en-US" altLang="ja-JP" dirty="0" smtClean="0"/>
              <a:t>Measuring each two minute</a:t>
            </a:r>
          </a:p>
        </p:txBody>
      </p:sp>
      <p:pic>
        <p:nvPicPr>
          <p:cNvPr id="4102" name="Picture 6" descr="C:\Research\D4\2013_07イタリア・シエナ研究会\pt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868144" y="599757"/>
            <a:ext cx="3132048" cy="19454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Research\D4\2013_07イタリア・シエナ研究会\pt_timeseries3.jpg"/>
          <p:cNvPicPr>
            <a:picLocks noChangeAspect="1" noChangeArrowheads="1"/>
          </p:cNvPicPr>
          <p:nvPr/>
        </p:nvPicPr>
        <p:blipFill rotWithShape="1">
          <a:blip r:embed="rId4">
            <a:extLst>
              <a:ext uri="{28A0092B-C50C-407E-A947-70E740481C1C}">
                <a14:useLocalDpi xmlns:a14="http://schemas.microsoft.com/office/drawing/2010/main" val="0"/>
              </a:ext>
            </a:extLst>
          </a:blip>
          <a:srcRect t="87009" b="826"/>
          <a:stretch/>
        </p:blipFill>
        <p:spPr bwMode="auto">
          <a:xfrm>
            <a:off x="36336" y="6474231"/>
            <a:ext cx="6840000" cy="33914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Research\D4\2013_07イタリア・シエナ研究会\pt_timeseries3.jpg"/>
          <p:cNvPicPr>
            <a:picLocks noChangeArrowheads="1"/>
          </p:cNvPicPr>
          <p:nvPr/>
        </p:nvPicPr>
        <p:blipFill rotWithShape="1">
          <a:blip r:embed="rId4">
            <a:extLst>
              <a:ext uri="{28A0092B-C50C-407E-A947-70E740481C1C}">
                <a14:useLocalDpi xmlns:a14="http://schemas.microsoft.com/office/drawing/2010/main" val="0"/>
              </a:ext>
            </a:extLst>
          </a:blip>
          <a:srcRect b="58393"/>
          <a:stretch/>
        </p:blipFill>
        <p:spPr bwMode="auto">
          <a:xfrm>
            <a:off x="36336" y="5517352"/>
            <a:ext cx="6840000" cy="108000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グループ化 27"/>
          <p:cNvGrpSpPr/>
          <p:nvPr/>
        </p:nvGrpSpPr>
        <p:grpSpPr>
          <a:xfrm>
            <a:off x="35496" y="4293096"/>
            <a:ext cx="6840000" cy="1296000"/>
            <a:chOff x="107504" y="3284984"/>
            <a:chExt cx="7560000" cy="1695902"/>
          </a:xfrm>
        </p:grpSpPr>
        <p:pic>
          <p:nvPicPr>
            <p:cNvPr id="29" name="Picture 3" descr="C:\Research\D4\2013_07イタリア・シエナ研究会\pt_timeseries2.jpg"/>
            <p:cNvPicPr>
              <a:picLocks noChangeAspect="1" noChangeArrowheads="1"/>
            </p:cNvPicPr>
            <p:nvPr/>
          </p:nvPicPr>
          <p:blipFill rotWithShape="1">
            <a:blip r:embed="rId5">
              <a:extLst>
                <a:ext uri="{28A0092B-C50C-407E-A947-70E740481C1C}">
                  <a14:useLocalDpi xmlns:a14="http://schemas.microsoft.com/office/drawing/2010/main" val="0"/>
                </a:ext>
              </a:extLst>
            </a:blip>
            <a:srcRect t="85504"/>
            <a:stretch/>
          </p:blipFill>
          <p:spPr bwMode="auto">
            <a:xfrm>
              <a:off x="107504" y="4499723"/>
              <a:ext cx="7560000" cy="4811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Research\D4\2013_07イタリア・シエナ研究会\pt_timeseries2.jpg"/>
            <p:cNvPicPr>
              <a:picLocks noChangeAspect="1" noChangeArrowheads="1"/>
            </p:cNvPicPr>
            <p:nvPr/>
          </p:nvPicPr>
          <p:blipFill rotWithShape="1">
            <a:blip r:embed="rId5">
              <a:extLst>
                <a:ext uri="{28A0092B-C50C-407E-A947-70E740481C1C}">
                  <a14:useLocalDpi xmlns:a14="http://schemas.microsoft.com/office/drawing/2010/main" val="0"/>
                </a:ext>
              </a:extLst>
            </a:blip>
            <a:srcRect b="58393"/>
            <a:stretch/>
          </p:blipFill>
          <p:spPr bwMode="auto">
            <a:xfrm>
              <a:off x="107504" y="3284984"/>
              <a:ext cx="7560000" cy="13810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グループ化 30"/>
          <p:cNvGrpSpPr/>
          <p:nvPr/>
        </p:nvGrpSpPr>
        <p:grpSpPr>
          <a:xfrm>
            <a:off x="35496" y="2996952"/>
            <a:ext cx="6840000" cy="1296000"/>
            <a:chOff x="107504" y="1628800"/>
            <a:chExt cx="7560000" cy="1694397"/>
          </a:xfrm>
        </p:grpSpPr>
        <p:pic>
          <p:nvPicPr>
            <p:cNvPr id="32" name="Picture 2" descr="C:\Research\D4\2013_07イタリア・シエナ研究会\pt_timeseries1.jpg"/>
            <p:cNvPicPr>
              <a:picLocks noChangeAspect="1" noChangeArrowheads="1"/>
            </p:cNvPicPr>
            <p:nvPr/>
          </p:nvPicPr>
          <p:blipFill rotWithShape="1">
            <a:blip r:embed="rId6">
              <a:extLst>
                <a:ext uri="{28A0092B-C50C-407E-A947-70E740481C1C}">
                  <a14:useLocalDpi xmlns:a14="http://schemas.microsoft.com/office/drawing/2010/main" val="0"/>
                </a:ext>
              </a:extLst>
            </a:blip>
            <a:srcRect t="85833"/>
            <a:stretch/>
          </p:blipFill>
          <p:spPr bwMode="auto">
            <a:xfrm>
              <a:off x="107504" y="2852936"/>
              <a:ext cx="7560000" cy="4702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Research\D4\2013_07イタリア・シエナ研究会\pt_timeseries1.jpg"/>
            <p:cNvPicPr>
              <a:picLocks noChangeAspect="1" noChangeArrowheads="1"/>
            </p:cNvPicPr>
            <p:nvPr/>
          </p:nvPicPr>
          <p:blipFill rotWithShape="1">
            <a:blip r:embed="rId6">
              <a:extLst>
                <a:ext uri="{28A0092B-C50C-407E-A947-70E740481C1C}">
                  <a14:useLocalDpi xmlns:a14="http://schemas.microsoft.com/office/drawing/2010/main" val="0"/>
                </a:ext>
              </a:extLst>
            </a:blip>
            <a:srcRect b="58370"/>
            <a:stretch/>
          </p:blipFill>
          <p:spPr bwMode="auto">
            <a:xfrm>
              <a:off x="107504" y="1628800"/>
              <a:ext cx="7560000" cy="138183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4" name="直線矢印コネクタ 33"/>
          <p:cNvCxnSpPr/>
          <p:nvPr/>
        </p:nvCxnSpPr>
        <p:spPr>
          <a:xfrm>
            <a:off x="2574973" y="3603239"/>
            <a:ext cx="2645099" cy="0"/>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480509" y="3409836"/>
            <a:ext cx="1574470" cy="523220"/>
          </a:xfrm>
          <a:prstGeom prst="rect">
            <a:avLst/>
          </a:prstGeom>
          <a:noFill/>
        </p:spPr>
        <p:txBody>
          <a:bodyPr wrap="none" rtlCol="0">
            <a:spAutoFit/>
          </a:bodyPr>
          <a:lstStyle/>
          <a:p>
            <a:r>
              <a:rPr lang="ja-JP" altLang="en-US" sz="1400" b="1" dirty="0" smtClean="0">
                <a:solidFill>
                  <a:srgbClr val="FF0000"/>
                </a:solidFill>
              </a:rPr>
              <a:t>白夜</a:t>
            </a:r>
            <a:endParaRPr lang="en-US" altLang="ja-JP" sz="1400" b="1" dirty="0" smtClean="0">
              <a:solidFill>
                <a:srgbClr val="FF0000"/>
              </a:solidFill>
            </a:endParaRPr>
          </a:p>
          <a:p>
            <a:r>
              <a:rPr kumimoji="1" lang="ja-JP" altLang="en-US" sz="1400" b="1" dirty="0" smtClean="0">
                <a:solidFill>
                  <a:srgbClr val="FF0000"/>
                </a:solidFill>
              </a:rPr>
              <a:t>（太陽が沈まない）</a:t>
            </a:r>
            <a:endParaRPr kumimoji="1" lang="ja-JP" altLang="en-US" sz="1400" b="1" dirty="0">
              <a:solidFill>
                <a:srgbClr val="FF0000"/>
              </a:solidFill>
            </a:endParaRPr>
          </a:p>
        </p:txBody>
      </p:sp>
      <p:cxnSp>
        <p:nvCxnSpPr>
          <p:cNvPr id="36" name="直線矢印コネクタ 35"/>
          <p:cNvCxnSpPr/>
          <p:nvPr/>
        </p:nvCxnSpPr>
        <p:spPr>
          <a:xfrm flipH="1">
            <a:off x="6084248" y="4581128"/>
            <a:ext cx="792088" cy="0"/>
          </a:xfrm>
          <a:prstGeom prst="straightConnector1">
            <a:avLst/>
          </a:prstGeom>
          <a:ln w="38100">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6848182" y="5468402"/>
            <a:ext cx="1558440" cy="523220"/>
          </a:xfrm>
          <a:prstGeom prst="rect">
            <a:avLst/>
          </a:prstGeom>
          <a:noFill/>
        </p:spPr>
        <p:txBody>
          <a:bodyPr wrap="none" rtlCol="0">
            <a:spAutoFit/>
          </a:bodyPr>
          <a:lstStyle/>
          <a:p>
            <a:r>
              <a:rPr lang="ja-JP" altLang="en-US" sz="1400" b="1" dirty="0">
                <a:solidFill>
                  <a:srgbClr val="0070C0"/>
                </a:solidFill>
              </a:rPr>
              <a:t>極</a:t>
            </a:r>
            <a:r>
              <a:rPr lang="ja-JP" altLang="en-US" sz="1400" b="1" dirty="0" smtClean="0">
                <a:solidFill>
                  <a:srgbClr val="0070C0"/>
                </a:solidFill>
              </a:rPr>
              <a:t>夜</a:t>
            </a:r>
            <a:endParaRPr lang="en-US" altLang="ja-JP" sz="1400" b="1" dirty="0" smtClean="0">
              <a:solidFill>
                <a:srgbClr val="0070C0"/>
              </a:solidFill>
            </a:endParaRPr>
          </a:p>
          <a:p>
            <a:r>
              <a:rPr kumimoji="1" lang="ja-JP" altLang="en-US" sz="1400" b="1" dirty="0" smtClean="0">
                <a:solidFill>
                  <a:srgbClr val="0070C0"/>
                </a:solidFill>
              </a:rPr>
              <a:t>（太陽が昇らない）</a:t>
            </a:r>
            <a:endParaRPr kumimoji="1" lang="ja-JP" altLang="en-US" sz="1400" b="1" dirty="0">
              <a:solidFill>
                <a:srgbClr val="0070C0"/>
              </a:solidFill>
            </a:endParaRPr>
          </a:p>
        </p:txBody>
      </p:sp>
      <p:cxnSp>
        <p:nvCxnSpPr>
          <p:cNvPr id="38" name="直線矢印コネクタ 37"/>
          <p:cNvCxnSpPr/>
          <p:nvPr/>
        </p:nvCxnSpPr>
        <p:spPr>
          <a:xfrm>
            <a:off x="467544" y="5805264"/>
            <a:ext cx="6336704" cy="0"/>
          </a:xfrm>
          <a:prstGeom prst="straightConnector1">
            <a:avLst/>
          </a:prstGeom>
          <a:ln w="38100">
            <a:solidFill>
              <a:srgbClr val="0070C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7236296" y="3791942"/>
            <a:ext cx="1364476" cy="1077218"/>
          </a:xfrm>
          <a:prstGeom prst="rect">
            <a:avLst/>
          </a:prstGeom>
          <a:noFill/>
          <a:ln>
            <a:solidFill>
              <a:schemeClr val="tx1"/>
            </a:solidFill>
          </a:ln>
        </p:spPr>
        <p:txBody>
          <a:bodyPr wrap="none" rtlCol="0">
            <a:spAutoFit/>
          </a:bodyPr>
          <a:lstStyle/>
          <a:p>
            <a:r>
              <a:rPr lang="ja-JP" altLang="en-US" sz="1600" dirty="0" smtClean="0">
                <a:solidFill>
                  <a:srgbClr val="FF0000"/>
                </a:solidFill>
              </a:rPr>
              <a:t>赤</a:t>
            </a:r>
            <a:r>
              <a:rPr lang="en-US" altLang="ja-JP" sz="1600" dirty="0" smtClean="0">
                <a:solidFill>
                  <a:srgbClr val="FF0000"/>
                </a:solidFill>
              </a:rPr>
              <a:t>× – 0.3 m</a:t>
            </a:r>
          </a:p>
          <a:p>
            <a:r>
              <a:rPr lang="ja-JP" altLang="en-US" sz="1600" dirty="0" smtClean="0">
                <a:solidFill>
                  <a:srgbClr val="0070C0"/>
                </a:solidFill>
              </a:rPr>
              <a:t>青□</a:t>
            </a:r>
            <a:r>
              <a:rPr lang="en-US" altLang="ja-JP" sz="1600" dirty="0" smtClean="0">
                <a:solidFill>
                  <a:srgbClr val="0070C0"/>
                </a:solidFill>
              </a:rPr>
              <a:t> – 9.5 m</a:t>
            </a:r>
          </a:p>
          <a:p>
            <a:r>
              <a:rPr lang="ja-JP" altLang="en-US" sz="1600" dirty="0" smtClean="0">
                <a:solidFill>
                  <a:srgbClr val="00B050"/>
                </a:solidFill>
              </a:rPr>
              <a:t>緑○</a:t>
            </a:r>
            <a:r>
              <a:rPr lang="en-US" altLang="ja-JP" sz="1600" dirty="0" smtClean="0">
                <a:solidFill>
                  <a:srgbClr val="00B050"/>
                </a:solidFill>
              </a:rPr>
              <a:t> – 12 m</a:t>
            </a:r>
          </a:p>
          <a:p>
            <a:r>
              <a:rPr lang="ja-JP" altLang="en-US" sz="1600" dirty="0" smtClean="0"/>
              <a:t>黒△</a:t>
            </a:r>
            <a:r>
              <a:rPr lang="en-US" altLang="ja-JP" sz="1600" dirty="0" smtClean="0"/>
              <a:t> – 15.8 m</a:t>
            </a:r>
          </a:p>
        </p:txBody>
      </p:sp>
      <p:sp>
        <p:nvSpPr>
          <p:cNvPr id="40" name="テキスト ボックス 39"/>
          <p:cNvSpPr txBox="1"/>
          <p:nvPr/>
        </p:nvSpPr>
        <p:spPr>
          <a:xfrm>
            <a:off x="1185522" y="2276872"/>
            <a:ext cx="4541628" cy="646331"/>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dirty="0" smtClean="0"/>
              <a:t>白夜期</a:t>
            </a:r>
            <a:r>
              <a:rPr lang="ja-JP" altLang="en-US" dirty="0" smtClean="0"/>
              <a:t>に</a:t>
            </a:r>
            <a:r>
              <a:rPr kumimoji="1" lang="ja-JP" altLang="en-US" dirty="0" smtClean="0"/>
              <a:t>日変化　</a:t>
            </a:r>
            <a:r>
              <a:rPr lang="en-US" altLang="ja-JP" dirty="0" smtClean="0">
                <a:sym typeface="Wingdings" panose="05000000000000000000" pitchFamily="2" charset="2"/>
              </a:rPr>
              <a:t></a:t>
            </a:r>
            <a:r>
              <a:rPr lang="ja-JP" altLang="en-US" dirty="0" smtClean="0">
                <a:sym typeface="Wingdings" panose="05000000000000000000" pitchFamily="2" charset="2"/>
              </a:rPr>
              <a:t>　</a:t>
            </a:r>
            <a:r>
              <a:rPr kumimoji="1" lang="ja-JP" altLang="en-US" dirty="0" smtClean="0"/>
              <a:t>太陽による影響</a:t>
            </a:r>
            <a:endParaRPr kumimoji="1" lang="en-US" altLang="ja-JP" dirty="0" smtClean="0"/>
          </a:p>
          <a:p>
            <a:pPr marL="342900" indent="-342900">
              <a:buFont typeface="Wingdings" panose="05000000000000000000" pitchFamily="2" charset="2"/>
              <a:buChar char="p"/>
            </a:pPr>
            <a:r>
              <a:rPr lang="ja-JP" altLang="en-US" dirty="0" smtClean="0"/>
              <a:t>雪面</a:t>
            </a:r>
            <a:r>
              <a:rPr lang="en-US" altLang="ja-JP" dirty="0" smtClean="0"/>
              <a:t>0.3m</a:t>
            </a:r>
            <a:r>
              <a:rPr lang="ja-JP" altLang="en-US" dirty="0" smtClean="0"/>
              <a:t>のみ低温　</a:t>
            </a:r>
            <a:r>
              <a:rPr lang="en-US" altLang="ja-JP" dirty="0" smtClean="0">
                <a:sym typeface="Wingdings" panose="05000000000000000000" pitchFamily="2" charset="2"/>
              </a:rPr>
              <a:t></a:t>
            </a:r>
            <a:r>
              <a:rPr lang="ja-JP" altLang="en-US" dirty="0" smtClean="0">
                <a:sym typeface="Wingdings" panose="05000000000000000000" pitchFamily="2" charset="2"/>
              </a:rPr>
              <a:t>　放射冷却が発達</a:t>
            </a:r>
            <a:endParaRPr kumimoji="1" lang="ja-JP" altLang="en-US" dirty="0"/>
          </a:p>
        </p:txBody>
      </p:sp>
      <p:sp>
        <p:nvSpPr>
          <p:cNvPr id="41" name="タイトル 1"/>
          <p:cNvSpPr>
            <a:spLocks noGrp="1"/>
          </p:cNvSpPr>
          <p:nvPr>
            <p:ph type="title"/>
          </p:nvPr>
        </p:nvSpPr>
        <p:spPr>
          <a:xfrm>
            <a:off x="457200" y="413792"/>
            <a:ext cx="8229600" cy="1143000"/>
          </a:xfrm>
        </p:spPr>
        <p:txBody>
          <a:bodyPr>
            <a:normAutofit/>
          </a:bodyPr>
          <a:lstStyle/>
          <a:p>
            <a:pPr algn="l"/>
            <a:r>
              <a:rPr lang="en-US" altLang="ja-JP" b="1" dirty="0" smtClean="0"/>
              <a:t>2</a:t>
            </a:r>
            <a:r>
              <a:rPr kumimoji="1" lang="en-US" altLang="ja-JP" b="1" dirty="0" smtClean="0"/>
              <a:t>.3</a:t>
            </a:r>
            <a:r>
              <a:rPr lang="ja-JP" altLang="en-US" b="1" dirty="0" smtClean="0"/>
              <a:t> </a:t>
            </a:r>
            <a:r>
              <a:rPr lang="en-US" altLang="ja-JP" b="1" dirty="0" err="1" smtClean="0"/>
              <a:t>Pt</a:t>
            </a:r>
            <a:r>
              <a:rPr lang="ja-JP" altLang="en-US" b="1" dirty="0" smtClean="0"/>
              <a:t>温度計 （</a:t>
            </a:r>
            <a:r>
              <a:rPr lang="en-US" altLang="ja-JP" b="1" dirty="0" smtClean="0"/>
              <a:t>2011</a:t>
            </a:r>
            <a:r>
              <a:rPr lang="ja-JP" altLang="en-US" b="1" dirty="0" smtClean="0"/>
              <a:t>）</a:t>
            </a:r>
            <a:endParaRPr kumimoji="1" lang="ja-JP" altLang="en-US" b="1" dirty="0"/>
          </a:p>
        </p:txBody>
      </p:sp>
    </p:spTree>
    <p:extLst>
      <p:ext uri="{BB962C8B-B14F-4D97-AF65-F5344CB8AC3E}">
        <p14:creationId xmlns:p14="http://schemas.microsoft.com/office/powerpoint/2010/main" val="265237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539552" y="1486525"/>
            <a:ext cx="4441857" cy="923330"/>
          </a:xfrm>
          <a:prstGeom prst="rect">
            <a:avLst/>
          </a:prstGeom>
          <a:noFill/>
        </p:spPr>
        <p:txBody>
          <a:bodyPr wrap="none" rtlCol="0">
            <a:spAutoFit/>
          </a:bodyPr>
          <a:lstStyle/>
          <a:p>
            <a:pPr marL="285750" indent="-285750">
              <a:buFontTx/>
              <a:buChar char="-"/>
            </a:pPr>
            <a:r>
              <a:rPr kumimoji="1" lang="en-US" altLang="ja-JP" dirty="0" smtClean="0"/>
              <a:t>From 2011 January 25 to 28</a:t>
            </a:r>
          </a:p>
          <a:p>
            <a:pPr marL="285750" indent="-285750">
              <a:buFontTx/>
              <a:buChar char="-"/>
            </a:pPr>
            <a:r>
              <a:rPr lang="en-US" altLang="ja-JP" dirty="0" smtClean="0"/>
              <a:t>Observations in “</a:t>
            </a:r>
            <a:r>
              <a:rPr lang="en-US" altLang="ja-JP" dirty="0" smtClean="0">
                <a:solidFill>
                  <a:srgbClr val="FF0000"/>
                </a:solidFill>
              </a:rPr>
              <a:t>Polar day season</a:t>
            </a:r>
            <a:r>
              <a:rPr lang="en-US" altLang="ja-JP" dirty="0" smtClean="0"/>
              <a:t>”</a:t>
            </a:r>
            <a:endParaRPr lang="en-US" altLang="ja-JP" dirty="0"/>
          </a:p>
          <a:p>
            <a:pPr marL="285750" indent="-285750">
              <a:buFontTx/>
              <a:buChar char="-"/>
            </a:pPr>
            <a:r>
              <a:rPr lang="en-US" altLang="ja-JP" dirty="0" smtClean="0"/>
              <a:t>Observations  </a:t>
            </a:r>
            <a:r>
              <a:rPr lang="en-US" altLang="ja-JP" dirty="0" smtClean="0">
                <a:solidFill>
                  <a:srgbClr val="0070C0"/>
                </a:solidFill>
              </a:rPr>
              <a:t>2 m above the snow surface</a:t>
            </a:r>
          </a:p>
        </p:txBody>
      </p:sp>
      <p:pic>
        <p:nvPicPr>
          <p:cNvPr id="6146" name="Picture 2" descr="C:\Research\D4\2013_07イタリア・シエナ研究会\tohokudimm.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64088" y="1540731"/>
            <a:ext cx="3384376" cy="212009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Research\D4\2013_07イタリア・シエナ研究会\tohokudimm_timeser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24" y="2698633"/>
            <a:ext cx="4968032" cy="38329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Research\D4\2013_07イタリア・シエナ研究会\tohokudimm_ta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7769" y="3789040"/>
            <a:ext cx="3796719" cy="2015984"/>
          </a:xfrm>
          <a:prstGeom prst="rect">
            <a:avLst/>
          </a:prstGeom>
          <a:noFill/>
          <a:extLst>
            <a:ext uri="{909E8E84-426E-40DD-AFC4-6F175D3DCCD1}">
              <a14:hiddenFill xmlns:a14="http://schemas.microsoft.com/office/drawing/2010/main">
                <a:solidFill>
                  <a:srgbClr val="FFFFFF"/>
                </a:solidFill>
              </a14:hiddenFill>
            </a:ext>
          </a:extLst>
        </p:spPr>
      </p:pic>
      <p:sp>
        <p:nvSpPr>
          <p:cNvPr id="12" name="タイトル 1"/>
          <p:cNvSpPr>
            <a:spLocks noGrp="1"/>
          </p:cNvSpPr>
          <p:nvPr>
            <p:ph type="title"/>
          </p:nvPr>
        </p:nvSpPr>
        <p:spPr>
          <a:xfrm>
            <a:off x="457200" y="413792"/>
            <a:ext cx="8229600" cy="1143000"/>
          </a:xfrm>
        </p:spPr>
        <p:txBody>
          <a:bodyPr>
            <a:normAutofit/>
          </a:bodyPr>
          <a:lstStyle/>
          <a:p>
            <a:pPr algn="l"/>
            <a:r>
              <a:rPr lang="en-US" altLang="ja-JP" b="1" dirty="0" smtClean="0"/>
              <a:t>2</a:t>
            </a:r>
            <a:r>
              <a:rPr kumimoji="1" lang="en-US" altLang="ja-JP" b="1" dirty="0" smtClean="0"/>
              <a:t>.4</a:t>
            </a:r>
            <a:r>
              <a:rPr lang="ja-JP" altLang="en-US" b="1" dirty="0" smtClean="0"/>
              <a:t> </a:t>
            </a:r>
            <a:r>
              <a:rPr lang="en-US" altLang="ja-JP" b="1" dirty="0" smtClean="0"/>
              <a:t>Tohoku DIMM </a:t>
            </a:r>
            <a:r>
              <a:rPr lang="ja-JP" altLang="en-US" b="1" dirty="0" smtClean="0"/>
              <a:t>（</a:t>
            </a:r>
            <a:r>
              <a:rPr lang="en-US" altLang="ja-JP" b="1" dirty="0" smtClean="0"/>
              <a:t>2011</a:t>
            </a:r>
            <a:r>
              <a:rPr lang="ja-JP" altLang="en-US" b="1" dirty="0" smtClean="0"/>
              <a:t>）</a:t>
            </a:r>
            <a:endParaRPr kumimoji="1" lang="ja-JP" altLang="en-US" b="1" dirty="0"/>
          </a:p>
        </p:txBody>
      </p:sp>
    </p:spTree>
    <p:extLst>
      <p:ext uri="{BB962C8B-B14F-4D97-AF65-F5344CB8AC3E}">
        <p14:creationId xmlns:p14="http://schemas.microsoft.com/office/powerpoint/2010/main" val="2778440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3792"/>
            <a:ext cx="8229600" cy="1143000"/>
          </a:xfrm>
          <a:ln>
            <a:noFill/>
          </a:ln>
        </p:spPr>
        <p:txBody>
          <a:bodyPr>
            <a:normAutofit/>
          </a:bodyPr>
          <a:lstStyle/>
          <a:p>
            <a:pPr algn="l"/>
            <a:r>
              <a:rPr lang="en-US" altLang="ja-JP" b="1" dirty="0" smtClean="0"/>
              <a:t>2.5 DF-DIMM </a:t>
            </a:r>
            <a:r>
              <a:rPr lang="ja-JP" altLang="en-US" b="1" dirty="0" smtClean="0"/>
              <a:t>（</a:t>
            </a:r>
            <a:r>
              <a:rPr lang="en-US" altLang="ja-JP" b="1" dirty="0" smtClean="0"/>
              <a:t>2013</a:t>
            </a:r>
            <a:r>
              <a:rPr lang="ja-JP" altLang="en-US" b="1" dirty="0" smtClean="0"/>
              <a:t>）</a:t>
            </a:r>
            <a:r>
              <a:rPr lang="en-US" altLang="ja-JP" b="1" dirty="0" smtClean="0"/>
              <a:t> </a:t>
            </a:r>
            <a:endParaRPr kumimoji="1" lang="ja-JP" altLang="en-US" b="1" baseline="30000" dirty="0"/>
          </a:p>
        </p:txBody>
      </p:sp>
      <p:sp>
        <p:nvSpPr>
          <p:cNvPr id="17" name="正方形/長方形 16"/>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971600" y="1556792"/>
            <a:ext cx="4558877" cy="923330"/>
          </a:xfrm>
          <a:prstGeom prst="rect">
            <a:avLst/>
          </a:prstGeom>
          <a:noFill/>
        </p:spPr>
        <p:txBody>
          <a:bodyPr wrap="none" rtlCol="0">
            <a:spAutoFit/>
          </a:bodyPr>
          <a:lstStyle/>
          <a:p>
            <a:pPr marL="285750" indent="-285750">
              <a:buFontTx/>
              <a:buChar char="-"/>
            </a:pPr>
            <a:r>
              <a:rPr kumimoji="1" lang="en-US" altLang="ja-JP" dirty="0" smtClean="0"/>
              <a:t>From 2013 January 4 to July 23</a:t>
            </a:r>
          </a:p>
          <a:p>
            <a:pPr marL="285750" indent="-285750">
              <a:buFontTx/>
              <a:buChar char="-"/>
            </a:pPr>
            <a:r>
              <a:rPr lang="en-US" altLang="ja-JP" dirty="0" smtClean="0"/>
              <a:t>Observation in “</a:t>
            </a:r>
            <a:r>
              <a:rPr lang="en-US" altLang="ja-JP" dirty="0" smtClean="0">
                <a:solidFill>
                  <a:srgbClr val="FF0000"/>
                </a:solidFill>
              </a:rPr>
              <a:t>Polar day season</a:t>
            </a:r>
            <a:r>
              <a:rPr lang="en-US" altLang="ja-JP" dirty="0" smtClean="0"/>
              <a:t>”</a:t>
            </a:r>
            <a:endParaRPr lang="en-US" altLang="ja-JP" dirty="0"/>
          </a:p>
          <a:p>
            <a:pPr marL="285750" indent="-285750">
              <a:buFontTx/>
              <a:buChar char="-"/>
            </a:pPr>
            <a:r>
              <a:rPr lang="en-US" altLang="ja-JP" dirty="0" smtClean="0"/>
              <a:t>Observations </a:t>
            </a:r>
            <a:r>
              <a:rPr lang="en-US" altLang="ja-JP" dirty="0" smtClean="0">
                <a:solidFill>
                  <a:srgbClr val="0070C0"/>
                </a:solidFill>
              </a:rPr>
              <a:t>11 m above the snow surface</a:t>
            </a:r>
          </a:p>
        </p:txBody>
      </p:sp>
      <p:pic>
        <p:nvPicPr>
          <p:cNvPr id="5123" name="Picture 3" descr="C:\Research\D4\2013_07イタリア・シエナ研究会\dfdi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852936"/>
            <a:ext cx="2700000" cy="17961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Research\D4\2013_07イタリア・シエナ研究会\dfdimm_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706" y="2780417"/>
            <a:ext cx="3688725" cy="186863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827584" y="5169966"/>
            <a:ext cx="7488832" cy="923330"/>
          </a:xfrm>
          <a:prstGeom prst="rect">
            <a:avLst/>
          </a:prstGeom>
          <a:noFill/>
        </p:spPr>
        <p:txBody>
          <a:bodyPr wrap="square" rtlCol="0">
            <a:spAutoFit/>
          </a:bodyPr>
          <a:lstStyle/>
          <a:p>
            <a:pPr marL="285750" indent="-285750" algn="just">
              <a:buFont typeface="Arial" pitchFamily="34" charset="0"/>
              <a:buChar char="•"/>
            </a:pPr>
            <a:r>
              <a:rPr lang="en-US" altLang="ja-JP" b="1" dirty="0">
                <a:solidFill>
                  <a:srgbClr val="0070C0"/>
                </a:solidFill>
              </a:rPr>
              <a:t>E</a:t>
            </a:r>
            <a:r>
              <a:rPr lang="en-US" altLang="ja-JP" b="1" dirty="0" smtClean="0">
                <a:solidFill>
                  <a:srgbClr val="0070C0"/>
                </a:solidFill>
              </a:rPr>
              <a:t>xcellent </a:t>
            </a:r>
            <a:r>
              <a:rPr lang="en-US" altLang="ja-JP" b="1" dirty="0">
                <a:solidFill>
                  <a:srgbClr val="0070C0"/>
                </a:solidFill>
              </a:rPr>
              <a:t>seeing</a:t>
            </a:r>
            <a:r>
              <a:rPr lang="en-US" altLang="ja-JP" dirty="0"/>
              <a:t>, below 0.2′′ and continuing </a:t>
            </a:r>
            <a:r>
              <a:rPr lang="en-US" altLang="ja-JP" dirty="0" smtClean="0"/>
              <a:t>for several hours, </a:t>
            </a:r>
            <a:r>
              <a:rPr lang="en-US" altLang="ja-JP" dirty="0"/>
              <a:t>was observed near local </a:t>
            </a:r>
            <a:r>
              <a:rPr lang="en-US" altLang="ja-JP" dirty="0" smtClean="0"/>
              <a:t>midnight.</a:t>
            </a:r>
            <a:endParaRPr lang="en-US" altLang="ja-JP" dirty="0"/>
          </a:p>
          <a:p>
            <a:pPr marL="285750" indent="-285750" algn="just">
              <a:buFont typeface="Arial" pitchFamily="34" charset="0"/>
              <a:buChar char="•"/>
            </a:pPr>
            <a:r>
              <a:rPr lang="en-US" altLang="ja-JP" b="1" dirty="0">
                <a:solidFill>
                  <a:srgbClr val="00B050"/>
                </a:solidFill>
              </a:rPr>
              <a:t>L</a:t>
            </a:r>
            <a:r>
              <a:rPr lang="en-US" altLang="ja-JP" b="1" dirty="0" smtClean="0">
                <a:solidFill>
                  <a:srgbClr val="00B050"/>
                </a:solidFill>
              </a:rPr>
              <a:t>ocal </a:t>
            </a:r>
            <a:r>
              <a:rPr lang="en-US" altLang="ja-JP" b="1" dirty="0">
                <a:solidFill>
                  <a:srgbClr val="00B050"/>
                </a:solidFill>
              </a:rPr>
              <a:t>minimum </a:t>
            </a:r>
            <a:r>
              <a:rPr lang="en-US" altLang="ja-JP" dirty="0"/>
              <a:t>of ∼ 0.3</a:t>
            </a:r>
            <a:r>
              <a:rPr lang="en-US" altLang="ja-JP" dirty="0" smtClean="0"/>
              <a:t>′′ near </a:t>
            </a:r>
            <a:r>
              <a:rPr lang="en-US" altLang="ja-JP" dirty="0"/>
              <a:t>18 h local </a:t>
            </a:r>
            <a:r>
              <a:rPr lang="en-US" altLang="ja-JP" dirty="0" smtClean="0"/>
              <a:t>time is also observed.</a:t>
            </a:r>
            <a:endParaRPr kumimoji="1" lang="ja-JP" altLang="en-US" dirty="0"/>
          </a:p>
        </p:txBody>
      </p:sp>
    </p:spTree>
    <p:extLst>
      <p:ext uri="{BB962C8B-B14F-4D97-AF65-F5344CB8AC3E}">
        <p14:creationId xmlns:p14="http://schemas.microsoft.com/office/powerpoint/2010/main" val="2472364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3792"/>
            <a:ext cx="8229600" cy="1143000"/>
          </a:xfrm>
          <a:ln>
            <a:noFill/>
          </a:ln>
        </p:spPr>
        <p:txBody>
          <a:bodyPr>
            <a:normAutofit/>
          </a:bodyPr>
          <a:lstStyle/>
          <a:p>
            <a:pPr algn="l"/>
            <a:r>
              <a:rPr lang="en-US" altLang="ja-JP" b="1" dirty="0" smtClean="0"/>
              <a:t>2013 DF-DIMM</a:t>
            </a:r>
            <a:endParaRPr kumimoji="1" lang="ja-JP" altLang="en-US" b="1" baseline="30000" dirty="0"/>
          </a:p>
        </p:txBody>
      </p:sp>
      <p:sp>
        <p:nvSpPr>
          <p:cNvPr id="17" name="正方形/長方形 16"/>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0" y="0"/>
            <a:ext cx="3719864" cy="461665"/>
          </a:xfrm>
          <a:prstGeom prst="rect">
            <a:avLst/>
          </a:prstGeom>
          <a:noFill/>
        </p:spPr>
        <p:txBody>
          <a:bodyPr wrap="none" rtlCol="0">
            <a:spAutoFit/>
          </a:bodyPr>
          <a:lstStyle/>
          <a:p>
            <a:r>
              <a:rPr lang="en-US" altLang="ja-JP" sz="2400" b="1" dirty="0"/>
              <a:t>2</a:t>
            </a:r>
            <a:r>
              <a:rPr kumimoji="1" lang="en-US" altLang="ja-JP" sz="2400" b="1" dirty="0" smtClean="0"/>
              <a:t>. Observations and Results</a:t>
            </a:r>
            <a:endParaRPr kumimoji="1" lang="ja-JP" altLang="en-US" sz="2400" b="1" dirty="0"/>
          </a:p>
        </p:txBody>
      </p:sp>
      <p:sp>
        <p:nvSpPr>
          <p:cNvPr id="3" name="テキスト ボックス 2"/>
          <p:cNvSpPr txBox="1"/>
          <p:nvPr/>
        </p:nvSpPr>
        <p:spPr>
          <a:xfrm>
            <a:off x="539552" y="1414517"/>
            <a:ext cx="6060249" cy="923330"/>
          </a:xfrm>
          <a:prstGeom prst="rect">
            <a:avLst/>
          </a:prstGeom>
          <a:noFill/>
        </p:spPr>
        <p:txBody>
          <a:bodyPr wrap="none" rtlCol="0">
            <a:spAutoFit/>
          </a:bodyPr>
          <a:lstStyle/>
          <a:p>
            <a:r>
              <a:rPr kumimoji="1" lang="en-US" altLang="ja-JP" dirty="0" smtClean="0"/>
              <a:t>- From 2011 January 21 to July 4</a:t>
            </a:r>
          </a:p>
          <a:p>
            <a:r>
              <a:rPr lang="en-US" altLang="ja-JP" dirty="0" smtClean="0"/>
              <a:t>- 0.3, 9.5, 12, and 15.8 m above the snow surface temperature</a:t>
            </a:r>
          </a:p>
          <a:p>
            <a:r>
              <a:rPr lang="en-US" altLang="ja-JP" dirty="0" smtClean="0"/>
              <a:t>- Measuring each two minute</a:t>
            </a:r>
          </a:p>
        </p:txBody>
      </p:sp>
      <p:pic>
        <p:nvPicPr>
          <p:cNvPr id="5123" name="Picture 3" descr="C:\Research\D4\2013_07イタリア・シエナ研究会\dfdi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80760"/>
            <a:ext cx="2700000" cy="179611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7172" name="Picture 4" descr="C:\Research\D4\2013_07イタリア・シエナ研究会\dfdimm_timeseri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63446"/>
            <a:ext cx="9058413" cy="379251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Research\D4\2013_07イタリア・シエナ研究会\dfdimm_timeserie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7" y="3846816"/>
            <a:ext cx="9058412" cy="296656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6103720" y="908720"/>
            <a:ext cx="1132575" cy="36004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6103721" y="3429000"/>
            <a:ext cx="1132575" cy="36004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611560" y="5229200"/>
            <a:ext cx="1132575" cy="36004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5959705" y="5235611"/>
            <a:ext cx="1132575" cy="36004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3203848" y="6093296"/>
            <a:ext cx="1132575" cy="36004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3203848" y="2564904"/>
            <a:ext cx="1132575" cy="36004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7799049" y="908720"/>
            <a:ext cx="733391" cy="36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2339752" y="1772816"/>
            <a:ext cx="733391" cy="36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a:xfrm>
            <a:off x="7799049" y="1772816"/>
            <a:ext cx="733391" cy="36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p:cNvSpPr/>
          <p:nvPr/>
        </p:nvSpPr>
        <p:spPr>
          <a:xfrm>
            <a:off x="2411760" y="4365104"/>
            <a:ext cx="733391" cy="36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7812360" y="3429000"/>
            <a:ext cx="733391" cy="36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a:xfrm>
            <a:off x="6103719" y="4375401"/>
            <a:ext cx="1132575" cy="36004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p:cNvSpPr/>
          <p:nvPr/>
        </p:nvSpPr>
        <p:spPr>
          <a:xfrm>
            <a:off x="5226314" y="1745196"/>
            <a:ext cx="733391" cy="36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正方形/長方形 27"/>
          <p:cNvSpPr/>
          <p:nvPr/>
        </p:nvSpPr>
        <p:spPr>
          <a:xfrm>
            <a:off x="2394801" y="3436012"/>
            <a:ext cx="733391" cy="36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2411759" y="2569857"/>
            <a:ext cx="733391" cy="36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p:cNvSpPr/>
          <p:nvPr/>
        </p:nvSpPr>
        <p:spPr>
          <a:xfrm>
            <a:off x="2411760" y="6093296"/>
            <a:ext cx="733391" cy="36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95835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3792"/>
            <a:ext cx="8229600" cy="1143000"/>
          </a:xfrm>
          <a:ln>
            <a:noFill/>
          </a:ln>
        </p:spPr>
        <p:txBody>
          <a:bodyPr>
            <a:normAutofit/>
          </a:bodyPr>
          <a:lstStyle/>
          <a:p>
            <a:pPr algn="l"/>
            <a:r>
              <a:rPr lang="en-US" altLang="ja-JP" b="1" dirty="0" smtClean="0"/>
              <a:t>2.6 Tohoku DIMM &amp; DF-DIMM</a:t>
            </a:r>
            <a:endParaRPr kumimoji="1" lang="ja-JP" altLang="en-US" b="1" baseline="30000" dirty="0"/>
          </a:p>
        </p:txBody>
      </p:sp>
      <p:sp>
        <p:nvSpPr>
          <p:cNvPr id="17" name="正方形/長方形 16"/>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0" y="0"/>
            <a:ext cx="3719864" cy="461665"/>
          </a:xfrm>
          <a:prstGeom prst="rect">
            <a:avLst/>
          </a:prstGeom>
          <a:noFill/>
        </p:spPr>
        <p:txBody>
          <a:bodyPr wrap="none" rtlCol="0">
            <a:spAutoFit/>
          </a:bodyPr>
          <a:lstStyle/>
          <a:p>
            <a:r>
              <a:rPr lang="en-US" altLang="ja-JP" sz="2400" b="1" dirty="0"/>
              <a:t>2</a:t>
            </a:r>
            <a:r>
              <a:rPr kumimoji="1" lang="en-US" altLang="ja-JP" sz="2400" b="1" dirty="0" smtClean="0"/>
              <a:t>. Observations and Results</a:t>
            </a:r>
            <a:endParaRPr kumimoji="1" lang="ja-JP" altLang="en-US" sz="2400" b="1" dirty="0"/>
          </a:p>
        </p:txBody>
      </p:sp>
      <p:pic>
        <p:nvPicPr>
          <p:cNvPr id="5123" name="Picture 3" descr="C:\Research\D4\2013_07イタリア・シエナ研究会\dfdi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73943"/>
            <a:ext cx="2700000" cy="179611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Research\D4\2013_07イタリア・シエナ研究会\dimm_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556" y="4005064"/>
            <a:ext cx="41052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Research\D4\2013_07イタリア・シエナ研究会\tohokudimm_histog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340768"/>
            <a:ext cx="4320000" cy="262238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3939831" y="4699859"/>
            <a:ext cx="4448593"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55576" y="5877272"/>
            <a:ext cx="7812568" cy="646331"/>
          </a:xfrm>
          <a:prstGeom prst="rect">
            <a:avLst/>
          </a:prstGeom>
          <a:noFill/>
        </p:spPr>
        <p:txBody>
          <a:bodyPr wrap="square" rtlCol="0">
            <a:spAutoFit/>
          </a:bodyPr>
          <a:lstStyle/>
          <a:p>
            <a:r>
              <a:rPr kumimoji="1" lang="en-US" altLang="ja-JP" dirty="0" smtClean="0"/>
              <a:t>Seeing values are considered to become </a:t>
            </a:r>
            <a:r>
              <a:rPr lang="en-US" altLang="ja-JP" dirty="0" smtClean="0"/>
              <a:t>large </a:t>
            </a:r>
            <a:r>
              <a:rPr lang="en-US" altLang="ja-JP" dirty="0"/>
              <a:t>d</a:t>
            </a:r>
            <a:r>
              <a:rPr kumimoji="1" lang="en-US" altLang="ja-JP" dirty="0" smtClean="0"/>
              <a:t>ue to the turbulent layer near snow surface, i.e</a:t>
            </a:r>
            <a:r>
              <a:rPr lang="en-US" altLang="ja-JP" dirty="0" smtClean="0"/>
              <a:t>., surface boundary layer.</a:t>
            </a:r>
            <a:r>
              <a:rPr kumimoji="1" lang="en-US" altLang="ja-JP" dirty="0" smtClean="0"/>
              <a:t> </a:t>
            </a:r>
            <a:endParaRPr kumimoji="1" lang="ja-JP" altLang="en-US" dirty="0"/>
          </a:p>
        </p:txBody>
      </p:sp>
      <p:pic>
        <p:nvPicPr>
          <p:cNvPr id="13" name="Picture 2" descr="C:\Research\D4\2013_07イタリア・シエナ研究会\tohokudimm.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7544" y="1418435"/>
            <a:ext cx="2700000" cy="169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126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457200" y="4137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t>3</a:t>
            </a:r>
            <a:r>
              <a:rPr lang="en-US" altLang="ja-JP" b="1" dirty="0" smtClean="0"/>
              <a:t>.1 </a:t>
            </a:r>
            <a:r>
              <a:rPr lang="ja-JP" altLang="en-US" b="1" dirty="0" smtClean="0"/>
              <a:t>接地境界層（</a:t>
            </a:r>
            <a:r>
              <a:rPr lang="en-US" altLang="ja-JP" b="1" dirty="0" smtClean="0"/>
              <a:t>1</a:t>
            </a:r>
            <a:r>
              <a:rPr lang="ja-JP" altLang="en-US" b="1" dirty="0" smtClean="0"/>
              <a:t>）</a:t>
            </a:r>
            <a:endParaRPr lang="ja-JP" altLang="en-US" b="1" dirty="0"/>
          </a:p>
        </p:txBody>
      </p:sp>
      <p:sp>
        <p:nvSpPr>
          <p:cNvPr id="6" name="テキスト ボックス 5"/>
          <p:cNvSpPr txBox="1"/>
          <p:nvPr/>
        </p:nvSpPr>
        <p:spPr>
          <a:xfrm>
            <a:off x="407433" y="1268760"/>
            <a:ext cx="8279367" cy="1754326"/>
          </a:xfrm>
          <a:prstGeom prst="rect">
            <a:avLst/>
          </a:prstGeom>
          <a:noFill/>
        </p:spPr>
        <p:txBody>
          <a:bodyPr wrap="square" rtlCol="0">
            <a:spAutoFit/>
          </a:bodyPr>
          <a:lstStyle/>
          <a:p>
            <a:pPr marL="285750" indent="-285750" algn="just">
              <a:buFont typeface="Arial" pitchFamily="34" charset="0"/>
              <a:buChar char="•"/>
            </a:pPr>
            <a:r>
              <a:rPr lang="en-US" altLang="ja-JP" dirty="0" smtClean="0"/>
              <a:t>We should discuss the surface boundary layer height </a:t>
            </a:r>
            <a:r>
              <a:rPr lang="en-US" altLang="ja-JP" b="1" dirty="0" smtClean="0">
                <a:solidFill>
                  <a:srgbClr val="FF0000"/>
                </a:solidFill>
              </a:rPr>
              <a:t>only in the fine weather condition</a:t>
            </a:r>
            <a:r>
              <a:rPr lang="en-US" altLang="ja-JP" dirty="0" smtClean="0"/>
              <a:t> that the astronomical observations can be performed.</a:t>
            </a:r>
          </a:p>
          <a:p>
            <a:pPr marL="285750" indent="-285750" algn="just">
              <a:buFont typeface="Arial" pitchFamily="34" charset="0"/>
              <a:buChar char="•"/>
            </a:pPr>
            <a:r>
              <a:rPr lang="en-US" altLang="ja-JP" dirty="0" smtClean="0"/>
              <a:t>In the find weather, the atmosphere near the snow surface becomes cold by the radiative cooling and make a positive temperature gradient.</a:t>
            </a:r>
          </a:p>
          <a:p>
            <a:pPr marL="285750" indent="-285750" algn="just">
              <a:buFont typeface="Arial" pitchFamily="34" charset="0"/>
              <a:buChar char="•"/>
            </a:pPr>
            <a:r>
              <a:rPr lang="en-US" altLang="ja-JP" dirty="0" smtClean="0"/>
              <a:t>Thus </a:t>
            </a:r>
            <a:r>
              <a:rPr lang="en-US" altLang="ja-JP" b="1" dirty="0">
                <a:solidFill>
                  <a:srgbClr val="FF0000"/>
                </a:solidFill>
              </a:rPr>
              <a:t>w</a:t>
            </a:r>
            <a:r>
              <a:rPr lang="en-US" altLang="ja-JP" b="1" dirty="0" smtClean="0">
                <a:solidFill>
                  <a:srgbClr val="FF0000"/>
                </a:solidFill>
              </a:rPr>
              <a:t>e define the “fine weather” as the temperature gradient become 0.5 </a:t>
            </a:r>
            <a:r>
              <a:rPr lang="en-US" altLang="ja-JP" b="1" dirty="0">
                <a:solidFill>
                  <a:srgbClr val="FF0000"/>
                </a:solidFill>
              </a:rPr>
              <a:t>C</a:t>
            </a:r>
            <a:r>
              <a:rPr lang="en-US" altLang="ja-JP" b="1" dirty="0" smtClean="0">
                <a:solidFill>
                  <a:srgbClr val="FF0000"/>
                </a:solidFill>
              </a:rPr>
              <a:t>/m or larger</a:t>
            </a:r>
            <a:r>
              <a:rPr lang="en-US" altLang="ja-JP" dirty="0" smtClean="0"/>
              <a:t>.</a:t>
            </a:r>
          </a:p>
        </p:txBody>
      </p:sp>
      <p:pic>
        <p:nvPicPr>
          <p:cNvPr id="1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284" t="24485" r="27556" b="18946"/>
          <a:stretch/>
        </p:blipFill>
        <p:spPr bwMode="auto">
          <a:xfrm>
            <a:off x="5651360" y="4308138"/>
            <a:ext cx="3457144" cy="2289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直線コネクタ 17"/>
          <p:cNvCxnSpPr/>
          <p:nvPr/>
        </p:nvCxnSpPr>
        <p:spPr>
          <a:xfrm flipV="1">
            <a:off x="7092280" y="4405995"/>
            <a:ext cx="0" cy="1759309"/>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444208" y="3238750"/>
            <a:ext cx="1537600" cy="584775"/>
          </a:xfrm>
          <a:prstGeom prst="rect">
            <a:avLst/>
          </a:prstGeom>
          <a:noFill/>
          <a:ln>
            <a:solidFill>
              <a:schemeClr val="tx1"/>
            </a:solidFill>
          </a:ln>
        </p:spPr>
        <p:txBody>
          <a:bodyPr wrap="none" rtlCol="0">
            <a:spAutoFit/>
          </a:bodyPr>
          <a:lstStyle/>
          <a:p>
            <a:r>
              <a:rPr lang="ja-JP" altLang="en-US" sz="1600" dirty="0" smtClean="0">
                <a:solidFill>
                  <a:srgbClr val="FF0000"/>
                </a:solidFill>
              </a:rPr>
              <a:t>赤</a:t>
            </a:r>
            <a:r>
              <a:rPr lang="en-US" altLang="ja-JP" sz="1600" dirty="0" smtClean="0">
                <a:solidFill>
                  <a:srgbClr val="FF0000"/>
                </a:solidFill>
              </a:rPr>
              <a:t>× 0.3-9.5 m</a:t>
            </a:r>
          </a:p>
          <a:p>
            <a:r>
              <a:rPr lang="ja-JP" altLang="en-US" sz="1600" dirty="0" smtClean="0">
                <a:solidFill>
                  <a:srgbClr val="0070C0"/>
                </a:solidFill>
              </a:rPr>
              <a:t>青□</a:t>
            </a:r>
            <a:r>
              <a:rPr lang="en-US" altLang="ja-JP" sz="1600" dirty="0" smtClean="0">
                <a:solidFill>
                  <a:srgbClr val="0070C0"/>
                </a:solidFill>
              </a:rPr>
              <a:t> 9.5-15.8 m</a:t>
            </a:r>
          </a:p>
        </p:txBody>
      </p:sp>
      <p:grpSp>
        <p:nvGrpSpPr>
          <p:cNvPr id="20" name="グループ化 19"/>
          <p:cNvGrpSpPr/>
          <p:nvPr/>
        </p:nvGrpSpPr>
        <p:grpSpPr>
          <a:xfrm>
            <a:off x="84334" y="2908748"/>
            <a:ext cx="5567026" cy="1152128"/>
            <a:chOff x="107504" y="1556792"/>
            <a:chExt cx="6840000" cy="1152128"/>
          </a:xfrm>
        </p:grpSpPr>
        <p:pic>
          <p:nvPicPr>
            <p:cNvPr id="21" name="Picture 2" descr="C:\Research\D4\2013_07イタリア・シエナ研究会\pt_timeseries1.jpg"/>
            <p:cNvPicPr>
              <a:picLocks noChangeAspect="1" noChangeArrowheads="1"/>
            </p:cNvPicPr>
            <p:nvPr/>
          </p:nvPicPr>
          <p:blipFill rotWithShape="1">
            <a:blip r:embed="rId3">
              <a:extLst>
                <a:ext uri="{28A0092B-C50C-407E-A947-70E740481C1C}">
                  <a14:useLocalDpi xmlns:a14="http://schemas.microsoft.com/office/drawing/2010/main" val="0"/>
                </a:ext>
              </a:extLst>
            </a:blip>
            <a:srcRect t="85833"/>
            <a:stretch/>
          </p:blipFill>
          <p:spPr bwMode="auto">
            <a:xfrm>
              <a:off x="107504" y="2309264"/>
              <a:ext cx="6840000" cy="3996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Research\D4\2013_07イタリア・シエナ研究会\pt_timeseries1.jpg"/>
            <p:cNvPicPr>
              <a:picLocks noChangeAspect="1" noChangeArrowheads="1"/>
            </p:cNvPicPr>
            <p:nvPr/>
          </p:nvPicPr>
          <p:blipFill rotWithShape="1">
            <a:blip r:embed="rId3">
              <a:extLst>
                <a:ext uri="{28A0092B-C50C-407E-A947-70E740481C1C}">
                  <a14:useLocalDpi xmlns:a14="http://schemas.microsoft.com/office/drawing/2010/main" val="0"/>
                </a:ext>
              </a:extLst>
            </a:blip>
            <a:srcRect t="38634" b="32980"/>
            <a:stretch/>
          </p:blipFill>
          <p:spPr bwMode="auto">
            <a:xfrm>
              <a:off x="107504" y="1628800"/>
              <a:ext cx="6840000" cy="800736"/>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251520" y="1556792"/>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51520" y="2314874"/>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84334" y="4077072"/>
            <a:ext cx="5567026" cy="1152128"/>
            <a:chOff x="107504" y="3140968"/>
            <a:chExt cx="6840000" cy="1152128"/>
          </a:xfrm>
        </p:grpSpPr>
        <p:pic>
          <p:nvPicPr>
            <p:cNvPr id="27" name="Picture 3" descr="C:\Research\D4\2013_07イタリア・シエナ研究会\pt_timeseries2.jpg"/>
            <p:cNvPicPr>
              <a:picLocks noChangeAspect="1" noChangeArrowheads="1"/>
            </p:cNvPicPr>
            <p:nvPr/>
          </p:nvPicPr>
          <p:blipFill rotWithShape="1">
            <a:blip r:embed="rId4">
              <a:extLst>
                <a:ext uri="{28A0092B-C50C-407E-A947-70E740481C1C}">
                  <a14:useLocalDpi xmlns:a14="http://schemas.microsoft.com/office/drawing/2010/main" val="0"/>
                </a:ext>
              </a:extLst>
            </a:blip>
            <a:srcRect t="85504"/>
            <a:stretch/>
          </p:blipFill>
          <p:spPr bwMode="auto">
            <a:xfrm>
              <a:off x="107504" y="3884538"/>
              <a:ext cx="6840000" cy="40855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Research\D4\2013_07イタリア・シエナ研究会\pt_timeseries2.jpg"/>
            <p:cNvPicPr>
              <a:picLocks noChangeAspect="1" noChangeArrowheads="1"/>
            </p:cNvPicPr>
            <p:nvPr/>
          </p:nvPicPr>
          <p:blipFill rotWithShape="1">
            <a:blip r:embed="rId4">
              <a:extLst>
                <a:ext uri="{28A0092B-C50C-407E-A947-70E740481C1C}">
                  <a14:useLocalDpi xmlns:a14="http://schemas.microsoft.com/office/drawing/2010/main" val="0"/>
                </a:ext>
              </a:extLst>
            </a:blip>
            <a:srcRect t="38331" b="33081"/>
            <a:stretch/>
          </p:blipFill>
          <p:spPr bwMode="auto">
            <a:xfrm>
              <a:off x="107504" y="3209454"/>
              <a:ext cx="6840000" cy="805758"/>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251520" y="3140968"/>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264632" y="3943204"/>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85174" y="5250095"/>
            <a:ext cx="5567026" cy="1059225"/>
            <a:chOff x="108344" y="4437112"/>
            <a:chExt cx="6840000" cy="1059225"/>
          </a:xfrm>
        </p:grpSpPr>
        <p:pic>
          <p:nvPicPr>
            <p:cNvPr id="32" name="Picture 4" descr="C:\Research\D4\2013_07イタリア・シエナ研究会\pt_timeseries3.jpg"/>
            <p:cNvPicPr>
              <a:picLocks noChangeAspect="1" noChangeArrowheads="1"/>
            </p:cNvPicPr>
            <p:nvPr/>
          </p:nvPicPr>
          <p:blipFill rotWithShape="1">
            <a:blip r:embed="rId5">
              <a:extLst>
                <a:ext uri="{28A0092B-C50C-407E-A947-70E740481C1C}">
                  <a14:useLocalDpi xmlns:a14="http://schemas.microsoft.com/office/drawing/2010/main" val="0"/>
                </a:ext>
              </a:extLst>
            </a:blip>
            <a:srcRect t="87009" b="826"/>
            <a:stretch/>
          </p:blipFill>
          <p:spPr bwMode="auto">
            <a:xfrm>
              <a:off x="108344" y="5157192"/>
              <a:ext cx="6840000" cy="33914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Research\D4\2013_07イタリア・シエナ研究会\pt_timeseries3.jpg"/>
            <p:cNvPicPr>
              <a:picLocks noChangeAspect="1" noChangeArrowheads="1"/>
            </p:cNvPicPr>
            <p:nvPr/>
          </p:nvPicPr>
          <p:blipFill rotWithShape="1">
            <a:blip r:embed="rId5">
              <a:extLst>
                <a:ext uri="{28A0092B-C50C-407E-A947-70E740481C1C}">
                  <a14:useLocalDpi xmlns:a14="http://schemas.microsoft.com/office/drawing/2010/main" val="0"/>
                </a:ext>
              </a:extLst>
            </a:blip>
            <a:srcRect t="39445" b="32303"/>
            <a:stretch/>
          </p:blipFill>
          <p:spPr bwMode="auto">
            <a:xfrm>
              <a:off x="108344" y="4458832"/>
              <a:ext cx="6840000" cy="787651"/>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33"/>
            <p:cNvSpPr/>
            <p:nvPr/>
          </p:nvSpPr>
          <p:spPr>
            <a:xfrm>
              <a:off x="251520" y="4437112"/>
              <a:ext cx="229136" cy="12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51520" y="5157192"/>
              <a:ext cx="2291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正方形/長方形 35"/>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9213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a:spLocks noGrp="1"/>
          </p:cNvSpPr>
          <p:nvPr>
            <p:ph type="title"/>
          </p:nvPr>
        </p:nvSpPr>
        <p:spPr>
          <a:xfrm>
            <a:off x="457200" y="413792"/>
            <a:ext cx="8229600" cy="1143000"/>
          </a:xfrm>
        </p:spPr>
        <p:txBody>
          <a:bodyPr>
            <a:normAutofit/>
          </a:bodyPr>
          <a:lstStyle/>
          <a:p>
            <a:pPr algn="l"/>
            <a:r>
              <a:rPr lang="en-US" altLang="ja-JP" b="1" dirty="0" smtClean="0"/>
              <a:t>3</a:t>
            </a:r>
            <a:r>
              <a:rPr kumimoji="1" lang="en-US" altLang="ja-JP" b="1" dirty="0" smtClean="0"/>
              <a:t>.1 </a:t>
            </a:r>
            <a:r>
              <a:rPr kumimoji="1" lang="ja-JP" altLang="en-US" b="1" dirty="0" smtClean="0"/>
              <a:t>接地境界層（</a:t>
            </a:r>
            <a:r>
              <a:rPr kumimoji="1" lang="en-US" altLang="ja-JP" b="1" dirty="0" smtClean="0"/>
              <a:t>2</a:t>
            </a:r>
            <a:r>
              <a:rPr kumimoji="1" lang="ja-JP" altLang="en-US" b="1" dirty="0" smtClean="0"/>
              <a:t>）</a:t>
            </a:r>
            <a:endParaRPr kumimoji="1" lang="ja-JP" altLang="en-US"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23" t="15403" r="44925" b="12362"/>
          <a:stretch/>
        </p:blipFill>
        <p:spPr bwMode="auto">
          <a:xfrm>
            <a:off x="359952" y="3106204"/>
            <a:ext cx="3780000" cy="3707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268" t="19865" r="27501" b="21030"/>
          <a:stretch/>
        </p:blipFill>
        <p:spPr bwMode="auto">
          <a:xfrm>
            <a:off x="4284368" y="4077972"/>
            <a:ext cx="4176064" cy="251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0636" t="36358" r="16837" b="39463"/>
          <a:stretch/>
        </p:blipFill>
        <p:spPr bwMode="auto">
          <a:xfrm>
            <a:off x="251520" y="1268760"/>
            <a:ext cx="8472909" cy="176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076056" y="3279566"/>
            <a:ext cx="2948243" cy="646331"/>
          </a:xfrm>
          <a:prstGeom prst="rect">
            <a:avLst/>
          </a:prstGeom>
          <a:noFill/>
          <a:ln>
            <a:solidFill>
              <a:srgbClr val="FF0000"/>
            </a:solidFill>
          </a:ln>
        </p:spPr>
        <p:txBody>
          <a:bodyPr wrap="none" rtlCol="0">
            <a:spAutoFit/>
          </a:bodyPr>
          <a:lstStyle/>
          <a:p>
            <a:r>
              <a:rPr lang="ja-JP" altLang="en-US" b="1" dirty="0">
                <a:solidFill>
                  <a:srgbClr val="FF0000"/>
                </a:solidFill>
              </a:rPr>
              <a:t>晴天</a:t>
            </a:r>
            <a:r>
              <a:rPr lang="ja-JP" altLang="en-US" b="1" dirty="0" smtClean="0">
                <a:solidFill>
                  <a:srgbClr val="FF0000"/>
                </a:solidFill>
              </a:rPr>
              <a:t>時の接地境界層の高さ</a:t>
            </a:r>
            <a:endParaRPr lang="en-US" altLang="ja-JP" b="1" dirty="0" smtClean="0">
              <a:solidFill>
                <a:srgbClr val="FF0000"/>
              </a:solidFill>
            </a:endParaRPr>
          </a:p>
          <a:p>
            <a:r>
              <a:rPr kumimoji="1" lang="ja-JP" altLang="en-US" b="1" dirty="0" smtClean="0">
                <a:solidFill>
                  <a:srgbClr val="FF0000"/>
                </a:solidFill>
              </a:rPr>
              <a:t>平均 </a:t>
            </a:r>
            <a:r>
              <a:rPr kumimoji="1" lang="en-US" altLang="ja-JP" b="1" dirty="0" smtClean="0">
                <a:solidFill>
                  <a:srgbClr val="FF0000"/>
                </a:solidFill>
              </a:rPr>
              <a:t>16.4 m</a:t>
            </a:r>
            <a:r>
              <a:rPr kumimoji="1" lang="ja-JP" altLang="en-US" b="1" dirty="0" err="1" smtClean="0">
                <a:solidFill>
                  <a:srgbClr val="FF0000"/>
                </a:solidFill>
              </a:rPr>
              <a:t>、</a:t>
            </a:r>
            <a:r>
              <a:rPr kumimoji="1" lang="en-US" altLang="ja-JP" b="1" dirty="0" smtClean="0">
                <a:solidFill>
                  <a:srgbClr val="FF0000"/>
                </a:solidFill>
              </a:rPr>
              <a:t>Median 15.3 m</a:t>
            </a:r>
            <a:endParaRPr kumimoji="1" lang="ja-JP" altLang="en-US" b="1" dirty="0">
              <a:solidFill>
                <a:srgbClr val="FF0000"/>
              </a:solidFill>
            </a:endParaRPr>
          </a:p>
        </p:txBody>
      </p:sp>
      <p:sp>
        <p:nvSpPr>
          <p:cNvPr id="5" name="正方形/長方形 4"/>
          <p:cNvSpPr/>
          <p:nvPr/>
        </p:nvSpPr>
        <p:spPr>
          <a:xfrm>
            <a:off x="7095886" y="1268760"/>
            <a:ext cx="1458893" cy="17654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276599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457200" y="4137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smtClean="0"/>
              <a:t>3.2 </a:t>
            </a:r>
            <a:r>
              <a:rPr lang="ja-JP" altLang="en-US" b="1" dirty="0" smtClean="0"/>
              <a:t>自由大気</a:t>
            </a:r>
            <a:endParaRPr lang="ja-JP" altLang="en-US" b="1" dirty="0"/>
          </a:p>
        </p:txBody>
      </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77" t="34000" r="50000" b="22000"/>
          <a:stretch/>
        </p:blipFill>
        <p:spPr bwMode="auto">
          <a:xfrm>
            <a:off x="323528" y="1988841"/>
            <a:ext cx="3600000" cy="297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78288" y="4994012"/>
            <a:ext cx="3589656" cy="523220"/>
          </a:xfrm>
          <a:prstGeom prst="rect">
            <a:avLst/>
          </a:prstGeom>
          <a:noFill/>
        </p:spPr>
        <p:txBody>
          <a:bodyPr wrap="square" rtlCol="0">
            <a:spAutoFit/>
          </a:bodyPr>
          <a:lstStyle/>
          <a:p>
            <a:pPr algn="ctr"/>
            <a:r>
              <a:rPr kumimoji="1" lang="ja-JP" altLang="en-US" sz="1400" dirty="0" smtClean="0"/>
              <a:t>図</a:t>
            </a:r>
            <a:r>
              <a:rPr kumimoji="1" lang="en-US" altLang="ja-JP" sz="1400" dirty="0" smtClean="0"/>
              <a:t>9 </a:t>
            </a:r>
            <a:r>
              <a:rPr lang="ja-JP" altLang="en-US" sz="1400" dirty="0" smtClean="0"/>
              <a:t>時刻</a:t>
            </a:r>
            <a:r>
              <a:rPr lang="ja-JP" altLang="en-US" sz="1400" dirty="0"/>
              <a:t>を合わせて重ね合わせた雪面</a:t>
            </a:r>
            <a:r>
              <a:rPr kumimoji="1" lang="ja-JP" altLang="en-US" sz="1400" dirty="0" smtClean="0"/>
              <a:t>から高さ</a:t>
            </a:r>
            <a:r>
              <a:rPr kumimoji="1" lang="en-US" altLang="ja-JP" sz="1400" dirty="0" smtClean="0"/>
              <a:t>11m</a:t>
            </a:r>
            <a:r>
              <a:rPr kumimoji="1" lang="ja-JP" altLang="en-US" sz="1400" dirty="0" smtClean="0"/>
              <a:t>のシーイングの時間変化。</a:t>
            </a:r>
            <a:endParaRPr kumimoji="1" lang="ja-JP" altLang="en-US" dirty="0"/>
          </a:p>
        </p:txBody>
      </p:sp>
      <p:sp>
        <p:nvSpPr>
          <p:cNvPr id="19" name="正方形/長方形 18"/>
          <p:cNvSpPr/>
          <p:nvPr/>
        </p:nvSpPr>
        <p:spPr>
          <a:xfrm>
            <a:off x="3995936" y="2199927"/>
            <a:ext cx="2462760" cy="400110"/>
          </a:xfrm>
          <a:prstGeom prst="rect">
            <a:avLst/>
          </a:prstGeom>
          <a:ln>
            <a:noFill/>
          </a:ln>
        </p:spPr>
        <p:txBody>
          <a:bodyPr wrap="square">
            <a:spAutoFit/>
          </a:bodyPr>
          <a:lstStyle/>
          <a:p>
            <a:pPr lvl="0"/>
            <a:r>
              <a:rPr lang="ja-JP" altLang="en-US" sz="2000" u="sng" dirty="0">
                <a:solidFill>
                  <a:prstClr val="black"/>
                </a:solidFill>
              </a:rPr>
              <a:t>シーイングの</a:t>
            </a:r>
            <a:r>
              <a:rPr lang="ja-JP" altLang="en-US" sz="2000" u="sng" dirty="0" smtClean="0">
                <a:solidFill>
                  <a:prstClr val="black"/>
                </a:solidFill>
              </a:rPr>
              <a:t>下限値</a:t>
            </a:r>
            <a:endParaRPr lang="en-US" altLang="ja-JP" sz="2000" u="sng" dirty="0">
              <a:solidFill>
                <a:prstClr val="black"/>
              </a:solidFill>
            </a:endParaRPr>
          </a:p>
        </p:txBody>
      </p:sp>
      <p:sp>
        <p:nvSpPr>
          <p:cNvPr id="23" name="正方形/長方形 22"/>
          <p:cNvSpPr/>
          <p:nvPr/>
        </p:nvSpPr>
        <p:spPr>
          <a:xfrm>
            <a:off x="4144463" y="2709207"/>
            <a:ext cx="4542337" cy="1938992"/>
          </a:xfrm>
          <a:prstGeom prst="rect">
            <a:avLst/>
          </a:prstGeom>
        </p:spPr>
        <p:txBody>
          <a:bodyPr wrap="square">
            <a:spAutoFit/>
          </a:bodyPr>
          <a:lstStyle/>
          <a:p>
            <a:pPr algn="just"/>
            <a:r>
              <a:rPr lang="en-US" altLang="ja-JP" sz="2000" dirty="0" smtClean="0"/>
              <a:t>16</a:t>
            </a:r>
            <a:r>
              <a:rPr lang="ja-JP" altLang="en-US" sz="2000" dirty="0" smtClean="0"/>
              <a:t>時～</a:t>
            </a:r>
            <a:r>
              <a:rPr lang="en-US" altLang="ja-JP" sz="2000" dirty="0" smtClean="0"/>
              <a:t>6</a:t>
            </a:r>
            <a:r>
              <a:rPr lang="ja-JP" altLang="en-US" sz="2000" dirty="0" smtClean="0"/>
              <a:t>時毎に継続して</a:t>
            </a:r>
            <a:r>
              <a:rPr lang="en-US" altLang="ja-JP" sz="2000" dirty="0" smtClean="0"/>
              <a:t>0.2</a:t>
            </a:r>
            <a:r>
              <a:rPr lang="ja-JP" altLang="en-US" sz="2000" dirty="0" smtClean="0"/>
              <a:t>秒角となる。これは接地</a:t>
            </a:r>
            <a:r>
              <a:rPr lang="ja-JP" altLang="en-US" sz="2000" dirty="0"/>
              <a:t>境界層の影響を受けて</a:t>
            </a:r>
            <a:r>
              <a:rPr lang="ja-JP" altLang="en-US" sz="2000" dirty="0" smtClean="0"/>
              <a:t>いない、つまり接地</a:t>
            </a:r>
            <a:r>
              <a:rPr lang="ja-JP" altLang="en-US" sz="2000" dirty="0"/>
              <a:t>境界層が望遠鏡の高さより</a:t>
            </a:r>
            <a:r>
              <a:rPr lang="ja-JP" altLang="en-US" sz="2000" dirty="0" smtClean="0"/>
              <a:t>低い時</a:t>
            </a:r>
            <a:r>
              <a:rPr lang="ja-JP" altLang="en-US" sz="2000" dirty="0"/>
              <a:t>に得られると</a:t>
            </a:r>
            <a:r>
              <a:rPr lang="ja-JP" altLang="en-US" sz="2000" dirty="0" smtClean="0"/>
              <a:t>考えられる。よってドームふじ基地の自由</a:t>
            </a:r>
            <a:r>
              <a:rPr lang="ja-JP" altLang="en-US" sz="2000" dirty="0"/>
              <a:t>大気</a:t>
            </a:r>
            <a:r>
              <a:rPr lang="ja-JP" altLang="en-US" sz="2000" dirty="0" smtClean="0"/>
              <a:t>シーイングは</a:t>
            </a:r>
            <a:r>
              <a:rPr lang="en-US" altLang="ja-JP" sz="2000" dirty="0" smtClean="0"/>
              <a:t>0.2</a:t>
            </a:r>
            <a:r>
              <a:rPr lang="ja-JP" altLang="en-US" sz="2000" dirty="0" smtClean="0"/>
              <a:t>秒角程度だと考えられる。</a:t>
            </a:r>
            <a:endParaRPr lang="en-US" altLang="ja-JP" sz="2000" dirty="0"/>
          </a:p>
        </p:txBody>
      </p:sp>
      <p:sp>
        <p:nvSpPr>
          <p:cNvPr id="24" name="正方形/長方形 23"/>
          <p:cNvSpPr/>
          <p:nvPr/>
        </p:nvSpPr>
        <p:spPr>
          <a:xfrm>
            <a:off x="4355976" y="5117122"/>
            <a:ext cx="4098749" cy="400110"/>
          </a:xfrm>
          <a:prstGeom prst="rect">
            <a:avLst/>
          </a:prstGeom>
          <a:ln>
            <a:solidFill>
              <a:srgbClr val="FF0000"/>
            </a:solidFill>
          </a:ln>
        </p:spPr>
        <p:txBody>
          <a:bodyPr wrap="square">
            <a:spAutoFit/>
          </a:bodyPr>
          <a:lstStyle/>
          <a:p>
            <a:pPr algn="ctr"/>
            <a:r>
              <a:rPr lang="ja-JP" altLang="en-US" sz="2000" b="1" dirty="0" smtClean="0">
                <a:solidFill>
                  <a:srgbClr val="FF0000"/>
                </a:solidFill>
              </a:rPr>
              <a:t>自由</a:t>
            </a:r>
            <a:r>
              <a:rPr lang="ja-JP" altLang="en-US" sz="2000" b="1" dirty="0">
                <a:solidFill>
                  <a:srgbClr val="FF0000"/>
                </a:solidFill>
              </a:rPr>
              <a:t>大気</a:t>
            </a:r>
            <a:r>
              <a:rPr lang="ja-JP" altLang="en-US" sz="2000" b="1" dirty="0" smtClean="0">
                <a:solidFill>
                  <a:srgbClr val="FF0000"/>
                </a:solidFill>
              </a:rPr>
              <a:t>シーイング　約</a:t>
            </a:r>
            <a:r>
              <a:rPr lang="en-US" altLang="ja-JP" sz="2000" b="1" dirty="0" smtClean="0">
                <a:solidFill>
                  <a:srgbClr val="FF0000"/>
                </a:solidFill>
              </a:rPr>
              <a:t>0.2</a:t>
            </a:r>
            <a:r>
              <a:rPr lang="ja-JP" altLang="en-US" sz="2000" b="1" dirty="0">
                <a:solidFill>
                  <a:srgbClr val="FF0000"/>
                </a:solidFill>
              </a:rPr>
              <a:t>秒角</a:t>
            </a:r>
          </a:p>
        </p:txBody>
      </p:sp>
      <p:sp>
        <p:nvSpPr>
          <p:cNvPr id="2" name="テキスト ボックス 1"/>
          <p:cNvSpPr txBox="1"/>
          <p:nvPr/>
        </p:nvSpPr>
        <p:spPr>
          <a:xfrm>
            <a:off x="4139952" y="4757082"/>
            <a:ext cx="1919115" cy="369332"/>
          </a:xfrm>
          <a:prstGeom prst="rect">
            <a:avLst/>
          </a:prstGeom>
          <a:noFill/>
        </p:spPr>
        <p:txBody>
          <a:bodyPr wrap="none" rtlCol="0">
            <a:spAutoFit/>
          </a:bodyPr>
          <a:lstStyle/>
          <a:p>
            <a:r>
              <a:rPr kumimoji="1" lang="ja-JP" altLang="en-US" dirty="0" smtClean="0">
                <a:solidFill>
                  <a:srgbClr val="FF0000"/>
                </a:solidFill>
              </a:rPr>
              <a:t>可視光（</a:t>
            </a:r>
            <a:r>
              <a:rPr kumimoji="1" lang="en-US" altLang="ja-JP" dirty="0" smtClean="0">
                <a:solidFill>
                  <a:srgbClr val="FF0000"/>
                </a:solidFill>
              </a:rPr>
              <a:t>0.5µm</a:t>
            </a:r>
            <a:r>
              <a:rPr kumimoji="1" lang="ja-JP" altLang="en-US" dirty="0" smtClean="0">
                <a:solidFill>
                  <a:srgbClr val="FF0000"/>
                </a:solidFill>
              </a:rPr>
              <a:t>）で</a:t>
            </a:r>
            <a:endParaRPr kumimoji="1" lang="ja-JP" altLang="en-US" dirty="0">
              <a:solidFill>
                <a:srgbClr val="FF0000"/>
              </a:solidFill>
            </a:endParaRPr>
          </a:p>
        </p:txBody>
      </p:sp>
      <p:sp>
        <p:nvSpPr>
          <p:cNvPr id="12" name="正方形/長方形 11"/>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861602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77" t="34000" r="50000" b="22000"/>
          <a:stretch/>
        </p:blipFill>
        <p:spPr bwMode="auto">
          <a:xfrm>
            <a:off x="395536" y="3861048"/>
            <a:ext cx="4608512" cy="275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457200" y="4137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smtClean="0"/>
              <a:t>3.3 </a:t>
            </a:r>
            <a:r>
              <a:rPr lang="ja-JP" altLang="en-US" b="1" dirty="0"/>
              <a:t>大気対流</a:t>
            </a:r>
          </a:p>
        </p:txBody>
      </p:sp>
      <p:pic>
        <p:nvPicPr>
          <p:cNvPr id="5122" name="Picture 2" descr="C:\Research\D4\2013_07イタリア・シエナ研究会\sodar_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80" y="1340768"/>
            <a:ext cx="5400000"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円/楕円 1"/>
          <p:cNvSpPr/>
          <p:nvPr/>
        </p:nvSpPr>
        <p:spPr>
          <a:xfrm>
            <a:off x="1835896" y="1700808"/>
            <a:ext cx="1800000" cy="180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 name="直線矢印コネクタ 3"/>
          <p:cNvCxnSpPr>
            <a:stCxn id="5" idx="1"/>
          </p:cNvCxnSpPr>
          <p:nvPr/>
        </p:nvCxnSpPr>
        <p:spPr>
          <a:xfrm flipH="1">
            <a:off x="3635896" y="2167990"/>
            <a:ext cx="2650005" cy="18089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285901" y="1844824"/>
            <a:ext cx="2026568" cy="646331"/>
          </a:xfrm>
          <a:prstGeom prst="rect">
            <a:avLst/>
          </a:prstGeom>
          <a:noFill/>
          <a:ln>
            <a:solidFill>
              <a:srgbClr val="0070C0"/>
            </a:solidFill>
          </a:ln>
        </p:spPr>
        <p:txBody>
          <a:bodyPr wrap="square" rtlCol="0">
            <a:spAutoFit/>
          </a:bodyPr>
          <a:lstStyle/>
          <a:p>
            <a:r>
              <a:rPr kumimoji="1" lang="ja-JP" altLang="en-US" dirty="0" smtClean="0"/>
              <a:t>太陽熱による対流が発生</a:t>
            </a:r>
            <a:endParaRPr kumimoji="1" lang="ja-JP" altLang="en-US" dirty="0"/>
          </a:p>
        </p:txBody>
      </p:sp>
      <p:sp>
        <p:nvSpPr>
          <p:cNvPr id="17" name="円/楕円 16"/>
          <p:cNvSpPr/>
          <p:nvPr/>
        </p:nvSpPr>
        <p:spPr>
          <a:xfrm>
            <a:off x="1475656" y="5251061"/>
            <a:ext cx="2448272" cy="108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6" name="直線矢印コネクタ 15"/>
          <p:cNvCxnSpPr>
            <a:stCxn id="5" idx="1"/>
          </p:cNvCxnSpPr>
          <p:nvPr/>
        </p:nvCxnSpPr>
        <p:spPr>
          <a:xfrm flipH="1">
            <a:off x="3419872" y="2167990"/>
            <a:ext cx="2866029" cy="3068569"/>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633881" y="3068960"/>
            <a:ext cx="3330608" cy="2585323"/>
          </a:xfrm>
          <a:prstGeom prst="rect">
            <a:avLst/>
          </a:prstGeom>
          <a:noFill/>
        </p:spPr>
        <p:txBody>
          <a:bodyPr wrap="square" rtlCol="0">
            <a:spAutoFit/>
          </a:bodyPr>
          <a:lstStyle/>
          <a:p>
            <a:pPr marL="285750" indent="-285750" algn="just">
              <a:buFont typeface="Arial" pitchFamily="34" charset="0"/>
              <a:buChar char="•"/>
            </a:pPr>
            <a:r>
              <a:rPr lang="en-US" altLang="ja-JP" dirty="0" smtClean="0"/>
              <a:t>The lower limit of 6-16h is about 0.4’’.</a:t>
            </a:r>
          </a:p>
          <a:p>
            <a:pPr marL="285750" indent="-285750" algn="just">
              <a:buFont typeface="Arial" pitchFamily="34" charset="0"/>
              <a:buChar char="•"/>
            </a:pPr>
            <a:r>
              <a:rPr lang="en-US" altLang="ja-JP" dirty="0" smtClean="0"/>
              <a:t>This means that </a:t>
            </a:r>
            <a:r>
              <a:rPr lang="en-US" altLang="ja-JP" b="1" dirty="0" smtClean="0">
                <a:solidFill>
                  <a:srgbClr val="FF0000"/>
                </a:solidFill>
              </a:rPr>
              <a:t>the solar heating in the polar day makes the atmospheric convection</a:t>
            </a:r>
            <a:r>
              <a:rPr lang="en-US" altLang="ja-JP" dirty="0" smtClean="0"/>
              <a:t> up to 300 m above the snow surface.</a:t>
            </a:r>
          </a:p>
          <a:p>
            <a:pPr marL="285750" indent="-285750" algn="just">
              <a:buFont typeface="Arial" pitchFamily="34" charset="0"/>
              <a:buChar char="•"/>
            </a:pPr>
            <a:r>
              <a:rPr kumimoji="1" lang="en-US" altLang="ja-JP" dirty="0" smtClean="0"/>
              <a:t>In the polar night, the convection will not occur.</a:t>
            </a:r>
            <a:endParaRPr kumimoji="1" lang="ja-JP" altLang="en-US" dirty="0"/>
          </a:p>
        </p:txBody>
      </p:sp>
      <p:sp>
        <p:nvSpPr>
          <p:cNvPr id="19" name="テキスト ボックス 18"/>
          <p:cNvSpPr txBox="1"/>
          <p:nvPr/>
        </p:nvSpPr>
        <p:spPr>
          <a:xfrm>
            <a:off x="5652120" y="992282"/>
            <a:ext cx="3034680" cy="738664"/>
          </a:xfrm>
          <a:prstGeom prst="rect">
            <a:avLst/>
          </a:prstGeom>
          <a:noFill/>
        </p:spPr>
        <p:txBody>
          <a:bodyPr wrap="square" rtlCol="0">
            <a:spAutoFit/>
          </a:bodyPr>
          <a:lstStyle/>
          <a:p>
            <a:r>
              <a:rPr kumimoji="1" lang="en-US" altLang="ja-JP" sz="1400" dirty="0" smtClean="0"/>
              <a:t>SODAR</a:t>
            </a:r>
            <a:r>
              <a:rPr kumimoji="1" lang="ja-JP" altLang="en-US" sz="1400" dirty="0" smtClean="0"/>
              <a:t>によって得られた雪面</a:t>
            </a:r>
            <a:r>
              <a:rPr kumimoji="1" lang="en-US" altLang="ja-JP" sz="1400" dirty="0" smtClean="0"/>
              <a:t>40-300m</a:t>
            </a:r>
            <a:r>
              <a:rPr kumimoji="1" lang="ja-JP" altLang="en-US" sz="1400" dirty="0" smtClean="0"/>
              <a:t>の大気乱流プロファイルを時刻を合わせてスタックした図</a:t>
            </a:r>
            <a:endParaRPr kumimoji="1" lang="ja-JP" altLang="en-US" sz="1400" dirty="0"/>
          </a:p>
        </p:txBody>
      </p:sp>
      <p:sp>
        <p:nvSpPr>
          <p:cNvPr id="20" name="正方形/長方形 19"/>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136263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457200" y="4137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smtClean="0"/>
              <a:t>3.4 </a:t>
            </a:r>
            <a:r>
              <a:rPr lang="ja-JP" altLang="en-US" b="1" dirty="0" smtClean="0"/>
              <a:t>乱流強度分布</a:t>
            </a:r>
            <a:endParaRPr lang="ja-JP" altLang="en-US" b="1" dirty="0"/>
          </a:p>
        </p:txBody>
      </p:sp>
      <p:sp>
        <p:nvSpPr>
          <p:cNvPr id="3" name="テキスト ボックス 2"/>
          <p:cNvSpPr txBox="1"/>
          <p:nvPr/>
        </p:nvSpPr>
        <p:spPr>
          <a:xfrm>
            <a:off x="673224" y="1340768"/>
            <a:ext cx="8075240" cy="646331"/>
          </a:xfrm>
          <a:prstGeom prst="rect">
            <a:avLst/>
          </a:prstGeom>
          <a:noFill/>
        </p:spPr>
        <p:txBody>
          <a:bodyPr wrap="square" rtlCol="0">
            <a:spAutoFit/>
          </a:bodyPr>
          <a:lstStyle/>
          <a:p>
            <a:r>
              <a:rPr kumimoji="1" lang="en-US" altLang="ja-JP" dirty="0" smtClean="0"/>
              <a:t>Tohoku DIMM</a:t>
            </a:r>
            <a:r>
              <a:rPr kumimoji="1" lang="ja-JP" altLang="en-US" dirty="0" err="1" smtClean="0"/>
              <a:t>、</a:t>
            </a:r>
            <a:r>
              <a:rPr kumimoji="1" lang="en-US" altLang="ja-JP" dirty="0" smtClean="0"/>
              <a:t>DF-DIMM</a:t>
            </a:r>
            <a:r>
              <a:rPr lang="ja-JP" altLang="en-US" dirty="0" smtClean="0"/>
              <a:t>で得られた雪面から</a:t>
            </a:r>
            <a:r>
              <a:rPr lang="en-US" altLang="ja-JP" dirty="0" smtClean="0"/>
              <a:t>2m, 11m</a:t>
            </a:r>
            <a:r>
              <a:rPr lang="ja-JP" altLang="en-US" dirty="0" smtClean="0"/>
              <a:t>のシーイングの統計値から接地境界層、大気対流、自由大気の影響を評価</a:t>
            </a:r>
            <a:endParaRPr kumimoji="1" lang="en-US" altLang="ja-JP" dirty="0" smtClean="0"/>
          </a:p>
        </p:txBody>
      </p:sp>
      <p:pic>
        <p:nvPicPr>
          <p:cNvPr id="22" name="Picture 5" descr="C:\Research\D4\2013_07イタリア・シエナ研究会\dimm_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52" y="2204864"/>
            <a:ext cx="3600000" cy="14617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92" t="39833" r="70927" b="53500"/>
          <a:stretch/>
        </p:blipFill>
        <p:spPr bwMode="auto">
          <a:xfrm>
            <a:off x="1164541" y="3666582"/>
            <a:ext cx="2350821"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1667" t="46500" r="32500" b="48667"/>
          <a:stretch/>
        </p:blipFill>
        <p:spPr bwMode="auto">
          <a:xfrm>
            <a:off x="1182797" y="4293592"/>
            <a:ext cx="1930400" cy="36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9662" t="50000" r="70673" b="45541"/>
          <a:stretch/>
        </p:blipFill>
        <p:spPr bwMode="auto">
          <a:xfrm>
            <a:off x="5342843" y="2083908"/>
            <a:ext cx="2397509" cy="33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9662" t="64027" r="71483" b="31757"/>
          <a:stretch/>
        </p:blipFill>
        <p:spPr bwMode="auto">
          <a:xfrm>
            <a:off x="5342843" y="2429144"/>
            <a:ext cx="2298768" cy="321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9763" t="63865" r="71483" b="30573"/>
          <a:stretch/>
        </p:blipFill>
        <p:spPr bwMode="auto">
          <a:xfrm>
            <a:off x="5342843" y="2717176"/>
            <a:ext cx="2286410" cy="42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0077" t="34000" r="50000" b="22000"/>
          <a:stretch/>
        </p:blipFill>
        <p:spPr bwMode="auto">
          <a:xfrm>
            <a:off x="390733" y="4652358"/>
            <a:ext cx="3499510" cy="2089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51609" t="31702" r="7694" b="21817"/>
          <a:stretch/>
        </p:blipFill>
        <p:spPr bwMode="auto">
          <a:xfrm>
            <a:off x="4002831" y="3068959"/>
            <a:ext cx="4961657" cy="3541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996846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Research\M2\Master\murata.bmp"/>
          <p:cNvPicPr>
            <a:picLocks noChangeAspect="1" noChangeArrowheads="1"/>
          </p:cNvPicPr>
          <p:nvPr/>
        </p:nvPicPr>
        <p:blipFill rotWithShape="1">
          <a:blip r:embed="rId2">
            <a:extLst>
              <a:ext uri="{28A0092B-C50C-407E-A947-70E740481C1C}">
                <a14:useLocalDpi xmlns:a14="http://schemas.microsoft.com/office/drawing/2010/main" val="0"/>
              </a:ext>
            </a:extLst>
          </a:blip>
          <a:srcRect l="3344" t="6274" r="26044" b="16760"/>
          <a:stretch/>
        </p:blipFill>
        <p:spPr bwMode="auto">
          <a:xfrm>
            <a:off x="574755" y="3398501"/>
            <a:ext cx="3240000" cy="28253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2" name="タイトル 1"/>
          <p:cNvSpPr>
            <a:spLocks noGrp="1"/>
          </p:cNvSpPr>
          <p:nvPr>
            <p:ph type="title"/>
          </p:nvPr>
        </p:nvSpPr>
        <p:spPr>
          <a:xfrm>
            <a:off x="457199" y="413792"/>
            <a:ext cx="8686801" cy="1143000"/>
          </a:xfrm>
        </p:spPr>
        <p:txBody>
          <a:bodyPr>
            <a:normAutofit fontScale="90000"/>
          </a:bodyPr>
          <a:lstStyle/>
          <a:p>
            <a:pPr algn="l"/>
            <a:r>
              <a:rPr kumimoji="1" lang="en-US" altLang="ja-JP" b="1" dirty="0" smtClean="0"/>
              <a:t>1.1 </a:t>
            </a:r>
            <a:r>
              <a:rPr kumimoji="1" lang="ja-JP" altLang="en-US" b="1" dirty="0" smtClean="0"/>
              <a:t>南極大陸</a:t>
            </a:r>
            <a:r>
              <a:rPr lang="ja-JP" altLang="en-US" b="1" dirty="0" smtClean="0"/>
              <a:t>内陸高原ドームふじ基地</a:t>
            </a:r>
            <a:endParaRPr kumimoji="1" lang="ja-JP" altLang="en-US" b="1" dirty="0"/>
          </a:p>
        </p:txBody>
      </p:sp>
      <p:grpSp>
        <p:nvGrpSpPr>
          <p:cNvPr id="8" name="グループ化 7"/>
          <p:cNvGrpSpPr/>
          <p:nvPr/>
        </p:nvGrpSpPr>
        <p:grpSpPr>
          <a:xfrm>
            <a:off x="395536" y="1445539"/>
            <a:ext cx="3256020" cy="1695429"/>
            <a:chOff x="655543" y="1446504"/>
            <a:chExt cx="3256020" cy="1695429"/>
          </a:xfrm>
        </p:grpSpPr>
        <p:sp>
          <p:nvSpPr>
            <p:cNvPr id="2" name="テキスト ボックス 1"/>
            <p:cNvSpPr txBox="1"/>
            <p:nvPr/>
          </p:nvSpPr>
          <p:spPr>
            <a:xfrm>
              <a:off x="655543" y="1446504"/>
              <a:ext cx="3256020" cy="1477328"/>
            </a:xfrm>
            <a:prstGeom prst="rect">
              <a:avLst/>
            </a:prstGeom>
            <a:noFill/>
          </p:spPr>
          <p:txBody>
            <a:bodyPr wrap="none" rtlCol="0">
              <a:spAutoFit/>
            </a:bodyPr>
            <a:lstStyle/>
            <a:p>
              <a:r>
                <a:rPr kumimoji="1" lang="en-US" altLang="ja-JP" dirty="0" smtClean="0"/>
                <a:t>-- </a:t>
              </a:r>
              <a:r>
                <a:rPr kumimoji="1" lang="ja-JP" altLang="en-US" dirty="0" smtClean="0"/>
                <a:t>南緯 </a:t>
              </a:r>
              <a:r>
                <a:rPr kumimoji="1" lang="en-US" altLang="ja-JP" dirty="0" smtClean="0"/>
                <a:t>77</a:t>
              </a:r>
              <a:r>
                <a:rPr kumimoji="1" lang="en-US" altLang="ja-JP" baseline="30000" dirty="0" smtClean="0"/>
                <a:t>O </a:t>
              </a:r>
              <a:r>
                <a:rPr kumimoji="1" lang="en-US" altLang="ja-JP" dirty="0" smtClean="0"/>
                <a:t>19’</a:t>
              </a:r>
            </a:p>
            <a:p>
              <a:r>
                <a:rPr lang="en-US" altLang="ja-JP" dirty="0" smtClean="0"/>
                <a:t>-- </a:t>
              </a:r>
              <a:r>
                <a:rPr lang="ja-JP" altLang="en-US" dirty="0" smtClean="0"/>
                <a:t>東経 </a:t>
              </a:r>
              <a:r>
                <a:rPr lang="en-US" altLang="ja-JP" dirty="0" smtClean="0"/>
                <a:t>39</a:t>
              </a:r>
              <a:r>
                <a:rPr lang="en-US" altLang="ja-JP" baseline="30000" dirty="0" smtClean="0"/>
                <a:t>O </a:t>
              </a:r>
              <a:r>
                <a:rPr lang="en-US" altLang="ja-JP" dirty="0" smtClean="0"/>
                <a:t>42’</a:t>
              </a:r>
            </a:p>
            <a:p>
              <a:r>
                <a:rPr lang="en-US" altLang="ja-JP" dirty="0" smtClean="0"/>
                <a:t>--  </a:t>
              </a:r>
              <a:r>
                <a:rPr lang="ja-JP" altLang="en-US" dirty="0" smtClean="0"/>
                <a:t>標高 </a:t>
              </a:r>
              <a:r>
                <a:rPr lang="en-US" altLang="ja-JP" dirty="0" smtClean="0"/>
                <a:t>3,810 m</a:t>
              </a:r>
            </a:p>
            <a:p>
              <a:r>
                <a:rPr lang="en-US" altLang="ja-JP" dirty="0" smtClean="0"/>
                <a:t>--  </a:t>
              </a:r>
              <a:r>
                <a:rPr lang="ja-JP" altLang="en-US" dirty="0" smtClean="0"/>
                <a:t>氷</a:t>
              </a:r>
              <a:r>
                <a:rPr lang="ja-JP" altLang="en-US" dirty="0"/>
                <a:t>床のなだらかな円頂</a:t>
              </a:r>
              <a:r>
                <a:rPr lang="ja-JP" altLang="en-US" dirty="0" smtClean="0"/>
                <a:t>丘</a:t>
              </a:r>
              <a:endParaRPr lang="en-US" altLang="ja-JP" dirty="0" smtClean="0"/>
            </a:p>
            <a:p>
              <a:r>
                <a:rPr lang="en-US" altLang="ja-JP" dirty="0" smtClean="0"/>
                <a:t>--  </a:t>
              </a:r>
              <a:r>
                <a:rPr lang="ja-JP" altLang="en-US" dirty="0" smtClean="0"/>
                <a:t>見渡す限りのなだらかな雪原</a:t>
              </a:r>
              <a:endParaRPr lang="en-US" altLang="ja-JP" dirty="0" smtClean="0"/>
            </a:p>
          </p:txBody>
        </p:sp>
        <p:sp>
          <p:nvSpPr>
            <p:cNvPr id="4" name="テキスト ボックス 3"/>
            <p:cNvSpPr txBox="1"/>
            <p:nvPr/>
          </p:nvSpPr>
          <p:spPr>
            <a:xfrm>
              <a:off x="1841637" y="2834156"/>
              <a:ext cx="1989775" cy="307777"/>
            </a:xfrm>
            <a:prstGeom prst="rect">
              <a:avLst/>
            </a:prstGeom>
            <a:noFill/>
          </p:spPr>
          <p:txBody>
            <a:bodyPr wrap="none" rtlCol="0">
              <a:spAutoFit/>
            </a:bodyPr>
            <a:lstStyle/>
            <a:p>
              <a:r>
                <a:rPr kumimoji="1" lang="en-US" altLang="ja-JP" sz="1400" dirty="0" smtClean="0"/>
                <a:t>Yamanouchi et al. (2003)</a:t>
              </a:r>
              <a:endParaRPr kumimoji="1" lang="ja-JP" altLang="en-US" sz="1400" dirty="0"/>
            </a:p>
          </p:txBody>
        </p:sp>
      </p:grpSp>
      <p:grpSp>
        <p:nvGrpSpPr>
          <p:cNvPr id="7" name="グループ化 6"/>
          <p:cNvGrpSpPr/>
          <p:nvPr/>
        </p:nvGrpSpPr>
        <p:grpSpPr>
          <a:xfrm>
            <a:off x="5220072" y="1329086"/>
            <a:ext cx="3744416" cy="2531962"/>
            <a:chOff x="5573256" y="1308005"/>
            <a:chExt cx="3744416" cy="2531962"/>
          </a:xfrm>
        </p:grpSpPr>
        <p:sp>
          <p:nvSpPr>
            <p:cNvPr id="3" name="正方形/長方形 2"/>
            <p:cNvSpPr/>
            <p:nvPr/>
          </p:nvSpPr>
          <p:spPr>
            <a:xfrm>
              <a:off x="6221328" y="1308005"/>
              <a:ext cx="2845440" cy="2308324"/>
            </a:xfrm>
            <a:prstGeom prst="rect">
              <a:avLst/>
            </a:prstGeom>
          </p:spPr>
          <p:txBody>
            <a:bodyPr wrap="square">
              <a:spAutoFit/>
            </a:bodyPr>
            <a:lstStyle/>
            <a:p>
              <a:r>
                <a:rPr lang="en-US" altLang="ja-JP" dirty="0" smtClean="0"/>
                <a:t>-- </a:t>
              </a:r>
              <a:r>
                <a:rPr lang="ja-JP" altLang="en-US" dirty="0" smtClean="0"/>
                <a:t>平均気圧  </a:t>
              </a:r>
              <a:r>
                <a:rPr lang="en-US" altLang="ja-JP" dirty="0" smtClean="0"/>
                <a:t>0.6</a:t>
              </a:r>
              <a:endParaRPr lang="en-US" altLang="ja-JP" dirty="0"/>
            </a:p>
            <a:p>
              <a:r>
                <a:rPr lang="en-US" altLang="ja-JP" dirty="0" smtClean="0"/>
                <a:t>-- </a:t>
              </a:r>
              <a:r>
                <a:rPr lang="ja-JP" altLang="en-US" dirty="0" smtClean="0"/>
                <a:t>平均気温  </a:t>
              </a:r>
              <a:r>
                <a:rPr lang="en-US" altLang="ja-JP" dirty="0" smtClean="0"/>
                <a:t>-54.4 </a:t>
              </a:r>
              <a:r>
                <a:rPr lang="en-US" altLang="ja-JP" baseline="30000" dirty="0" smtClean="0"/>
                <a:t>O</a:t>
              </a:r>
              <a:r>
                <a:rPr lang="en-US" altLang="ja-JP" dirty="0" smtClean="0"/>
                <a:t>C</a:t>
              </a:r>
            </a:p>
            <a:p>
              <a:r>
                <a:rPr lang="ja-JP" altLang="en-US" dirty="0" smtClean="0"/>
                <a:t>    最低気温  </a:t>
              </a:r>
              <a:r>
                <a:rPr lang="en-US" altLang="ja-JP" dirty="0" smtClean="0"/>
                <a:t>-79.7 </a:t>
              </a:r>
              <a:r>
                <a:rPr lang="en-US" altLang="ja-JP" baseline="30000" dirty="0" smtClean="0"/>
                <a:t>O</a:t>
              </a:r>
              <a:r>
                <a:rPr lang="en-US" altLang="ja-JP" dirty="0" smtClean="0"/>
                <a:t>C</a:t>
              </a:r>
            </a:p>
            <a:p>
              <a:r>
                <a:rPr lang="en-US" altLang="ja-JP" dirty="0" smtClean="0"/>
                <a:t>-- </a:t>
              </a:r>
              <a:r>
                <a:rPr lang="ja-JP" altLang="en-US" dirty="0" smtClean="0"/>
                <a:t>快晴率  </a:t>
              </a:r>
              <a:r>
                <a:rPr lang="en-US" altLang="ja-JP" dirty="0" smtClean="0"/>
                <a:t>68 %</a:t>
              </a:r>
            </a:p>
            <a:p>
              <a:r>
                <a:rPr lang="en-US" altLang="ja-JP" dirty="0" smtClean="0"/>
                <a:t>-- </a:t>
              </a:r>
              <a:r>
                <a:rPr lang="ja-JP" altLang="en-US" dirty="0" smtClean="0"/>
                <a:t>平均風速  </a:t>
              </a:r>
              <a:r>
                <a:rPr lang="en-US" altLang="ja-JP" dirty="0" smtClean="0"/>
                <a:t>5.8 m/s</a:t>
              </a:r>
              <a:endParaRPr lang="en-US" altLang="ja-JP" dirty="0"/>
            </a:p>
            <a:p>
              <a:r>
                <a:rPr lang="en-US" altLang="ja-JP" dirty="0" smtClean="0"/>
                <a:t>-- </a:t>
              </a:r>
              <a:r>
                <a:rPr lang="ja-JP" altLang="en-US" dirty="0" smtClean="0"/>
                <a:t>平均</a:t>
              </a:r>
              <a:r>
                <a:rPr lang="en-US" altLang="ja-JP" dirty="0"/>
                <a:t>PWV </a:t>
              </a:r>
              <a:r>
                <a:rPr lang="en-US" altLang="ja-JP" dirty="0" smtClean="0"/>
                <a:t> 0.25 mm</a:t>
              </a:r>
            </a:p>
            <a:p>
              <a:r>
                <a:rPr lang="en-US" altLang="ja-JP" dirty="0"/>
                <a:t> </a:t>
              </a:r>
              <a:r>
                <a:rPr lang="en-US" altLang="ja-JP" dirty="0" smtClean="0"/>
                <a:t>   </a:t>
              </a:r>
              <a:r>
                <a:rPr lang="ja-JP" altLang="en-US" dirty="0" smtClean="0"/>
                <a:t>冬期平均</a:t>
              </a:r>
              <a:r>
                <a:rPr lang="en-US" altLang="ja-JP" dirty="0" smtClean="0"/>
                <a:t>PWV 0.16 mm</a:t>
              </a:r>
            </a:p>
            <a:p>
              <a:r>
                <a:rPr lang="en-US" altLang="ja-JP" dirty="0" smtClean="0"/>
                <a:t>-- </a:t>
              </a:r>
              <a:r>
                <a:rPr lang="ja-JP" altLang="en-US" dirty="0" smtClean="0"/>
                <a:t>連続 </a:t>
              </a:r>
              <a:r>
                <a:rPr lang="en-US" altLang="ja-JP" dirty="0" smtClean="0"/>
                <a:t>2,400</a:t>
              </a:r>
              <a:r>
                <a:rPr lang="ja-JP" altLang="en-US" dirty="0" smtClean="0"/>
                <a:t> 時間の夜</a:t>
              </a:r>
              <a:endParaRPr lang="en-US" altLang="ja-JP" dirty="0"/>
            </a:p>
          </p:txBody>
        </p:sp>
        <p:sp>
          <p:nvSpPr>
            <p:cNvPr id="10" name="テキスト ボックス 9"/>
            <p:cNvSpPr txBox="1"/>
            <p:nvPr/>
          </p:nvSpPr>
          <p:spPr>
            <a:xfrm>
              <a:off x="5573256" y="3532190"/>
              <a:ext cx="3744416" cy="307777"/>
            </a:xfrm>
            <a:prstGeom prst="rect">
              <a:avLst/>
            </a:prstGeom>
            <a:noFill/>
          </p:spPr>
          <p:txBody>
            <a:bodyPr wrap="square" rtlCol="0">
              <a:spAutoFit/>
            </a:bodyPr>
            <a:lstStyle/>
            <a:p>
              <a:r>
                <a:rPr kumimoji="1" lang="en-US" altLang="ja-JP" sz="1400" dirty="0" smtClean="0"/>
                <a:t>Yamanouchi et al. (2003); Saunders et al. </a:t>
              </a:r>
              <a:r>
                <a:rPr lang="en-US" altLang="ja-JP" sz="1400" dirty="0" smtClean="0"/>
                <a:t>(2009)</a:t>
              </a:r>
              <a:endParaRPr kumimoji="1" lang="ja-JP" altLang="en-US" sz="1400" dirty="0"/>
            </a:p>
          </p:txBody>
        </p:sp>
      </p:grpSp>
      <p:grpSp>
        <p:nvGrpSpPr>
          <p:cNvPr id="9" name="グループ化 8"/>
          <p:cNvGrpSpPr/>
          <p:nvPr/>
        </p:nvGrpSpPr>
        <p:grpSpPr>
          <a:xfrm>
            <a:off x="3779912" y="1556792"/>
            <a:ext cx="1316386" cy="1512168"/>
            <a:chOff x="4551758" y="1570606"/>
            <a:chExt cx="1316386" cy="1512168"/>
          </a:xfrm>
        </p:grpSpPr>
        <p:sp>
          <p:nvSpPr>
            <p:cNvPr id="5" name="右矢印 4"/>
            <p:cNvSpPr/>
            <p:nvPr/>
          </p:nvSpPr>
          <p:spPr>
            <a:xfrm>
              <a:off x="4849911" y="2362694"/>
              <a:ext cx="72008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551758" y="1570606"/>
              <a:ext cx="1316386" cy="646331"/>
            </a:xfrm>
            <a:prstGeom prst="rect">
              <a:avLst/>
            </a:prstGeom>
            <a:noFill/>
          </p:spPr>
          <p:txBody>
            <a:bodyPr wrap="none" rtlCol="0">
              <a:spAutoFit/>
            </a:bodyPr>
            <a:lstStyle/>
            <a:p>
              <a:r>
                <a:rPr kumimoji="1" lang="ja-JP" altLang="en-US" dirty="0" smtClean="0"/>
                <a:t>特異な気象</a:t>
              </a:r>
              <a:endParaRPr kumimoji="1" lang="en-US" altLang="ja-JP" dirty="0" smtClean="0"/>
            </a:p>
            <a:p>
              <a:r>
                <a:rPr lang="ja-JP" altLang="en-US" dirty="0"/>
                <a:t>特異</a:t>
              </a:r>
              <a:r>
                <a:rPr lang="ja-JP" altLang="en-US" dirty="0" smtClean="0"/>
                <a:t>な</a:t>
              </a:r>
              <a:r>
                <a:rPr lang="ja-JP" altLang="en-US" dirty="0"/>
                <a:t>地理</a:t>
              </a:r>
              <a:endParaRPr kumimoji="1" lang="ja-JP" altLang="en-US" dirty="0"/>
            </a:p>
          </p:txBody>
        </p:sp>
      </p:grpSp>
      <p:sp>
        <p:nvSpPr>
          <p:cNvPr id="11" name="テキスト ボックス 10"/>
          <p:cNvSpPr txBox="1"/>
          <p:nvPr/>
        </p:nvSpPr>
        <p:spPr>
          <a:xfrm>
            <a:off x="4067944" y="3934797"/>
            <a:ext cx="4789656" cy="646331"/>
          </a:xfrm>
          <a:prstGeom prst="rect">
            <a:avLst/>
          </a:prstGeom>
          <a:noFill/>
        </p:spPr>
        <p:txBody>
          <a:bodyPr wrap="square" rtlCol="0">
            <a:spAutoFit/>
          </a:bodyPr>
          <a:lstStyle/>
          <a:p>
            <a:r>
              <a:rPr kumimoji="1" lang="ja-JP" altLang="en-US" u="sng" dirty="0" smtClean="0"/>
              <a:t>地球上で最も特異な気象・地理</a:t>
            </a:r>
            <a:r>
              <a:rPr kumimoji="1" lang="ja-JP" altLang="en-US" dirty="0" smtClean="0"/>
              <a:t>は赤外線天文学にとって大きな利益をもたらす</a:t>
            </a:r>
            <a:endParaRPr kumimoji="1" lang="ja-JP" altLang="en-US" dirty="0"/>
          </a:p>
        </p:txBody>
      </p:sp>
      <p:sp>
        <p:nvSpPr>
          <p:cNvPr id="13" name="テキスト ボックス 12"/>
          <p:cNvSpPr txBox="1"/>
          <p:nvPr/>
        </p:nvSpPr>
        <p:spPr>
          <a:xfrm>
            <a:off x="4932040" y="4654877"/>
            <a:ext cx="3550972" cy="646331"/>
          </a:xfrm>
          <a:prstGeom prst="rect">
            <a:avLst/>
          </a:prstGeom>
          <a:noFill/>
        </p:spPr>
        <p:txBody>
          <a:bodyPr wrap="none" rtlCol="0">
            <a:spAutoFit/>
          </a:bodyPr>
          <a:lstStyle/>
          <a:p>
            <a:r>
              <a:rPr lang="en-US" altLang="ja-JP" dirty="0" smtClean="0">
                <a:sym typeface="Wingdings" panose="05000000000000000000" pitchFamily="2" charset="2"/>
              </a:rPr>
              <a:t></a:t>
            </a:r>
            <a:r>
              <a:rPr lang="en-US" altLang="ja-JP" dirty="0" smtClean="0"/>
              <a:t> </a:t>
            </a:r>
            <a:r>
              <a:rPr lang="ja-JP" altLang="en-US" dirty="0" smtClean="0"/>
              <a:t>大気、望遠鏡の熱放射が小さい</a:t>
            </a:r>
            <a:endParaRPr lang="en-US" altLang="ja-JP" dirty="0" smtClean="0"/>
          </a:p>
          <a:p>
            <a:r>
              <a:rPr lang="en-US" altLang="ja-JP" dirty="0" smtClean="0">
                <a:sym typeface="Wingdings" panose="05000000000000000000" pitchFamily="2" charset="2"/>
              </a:rPr>
              <a:t></a:t>
            </a:r>
            <a:r>
              <a:rPr lang="en-US" altLang="ja-JP" dirty="0" smtClean="0"/>
              <a:t> </a:t>
            </a:r>
            <a:r>
              <a:rPr kumimoji="1" lang="ja-JP" altLang="en-US" dirty="0" smtClean="0"/>
              <a:t>大気吸収が少ない</a:t>
            </a:r>
            <a:endParaRPr kumimoji="1" lang="ja-JP" altLang="en-US" dirty="0"/>
          </a:p>
        </p:txBody>
      </p:sp>
      <p:sp>
        <p:nvSpPr>
          <p:cNvPr id="14" name="テキスト ボックス 13"/>
          <p:cNvSpPr txBox="1"/>
          <p:nvPr/>
        </p:nvSpPr>
        <p:spPr>
          <a:xfrm>
            <a:off x="4102825" y="5445224"/>
            <a:ext cx="4645639" cy="1200329"/>
          </a:xfrm>
          <a:prstGeom prst="rect">
            <a:avLst/>
          </a:prstGeom>
          <a:noFill/>
        </p:spPr>
        <p:txBody>
          <a:bodyPr wrap="square" rtlCol="0">
            <a:spAutoFit/>
          </a:bodyPr>
          <a:lstStyle/>
          <a:p>
            <a:pPr algn="just"/>
            <a:r>
              <a:rPr kumimoji="1" lang="ja-JP" altLang="en-US" dirty="0" smtClean="0"/>
              <a:t>南極天文コンソーシアムでは</a:t>
            </a:r>
            <a:r>
              <a:rPr kumimoji="1" lang="en-US" altLang="ja-JP" dirty="0" smtClean="0"/>
              <a:t>2020</a:t>
            </a:r>
            <a:r>
              <a:rPr kumimoji="1" lang="ja-JP" altLang="en-US" dirty="0" smtClean="0"/>
              <a:t>年の観測開始を目指し、口径</a:t>
            </a:r>
            <a:r>
              <a:rPr kumimoji="1" lang="en-US" altLang="ja-JP" dirty="0" smtClean="0"/>
              <a:t>2.5m</a:t>
            </a:r>
            <a:r>
              <a:rPr kumimoji="1" lang="ja-JP" altLang="en-US" dirty="0" smtClean="0"/>
              <a:t>の赤外線望遠鏡と</a:t>
            </a:r>
            <a:r>
              <a:rPr kumimoji="1" lang="en-US" altLang="ja-JP" dirty="0" smtClean="0"/>
              <a:t>10m</a:t>
            </a:r>
            <a:r>
              <a:rPr kumimoji="1" lang="ja-JP" altLang="en-US" dirty="0" smtClean="0"/>
              <a:t>のサブミリ電波望遠鏡の建設プロジェクトを</a:t>
            </a:r>
            <a:r>
              <a:rPr lang="ja-JP" altLang="en-US" dirty="0" smtClean="0"/>
              <a:t>推進</a:t>
            </a:r>
            <a:r>
              <a:rPr lang="ja-JP" altLang="en-US" dirty="0"/>
              <a:t>している</a:t>
            </a:r>
            <a:r>
              <a:rPr lang="ja-JP" altLang="en-US" dirty="0" smtClean="0"/>
              <a:t>。</a:t>
            </a:r>
            <a:endParaRPr kumimoji="1" lang="ja-JP" altLang="en-US" dirty="0"/>
          </a:p>
        </p:txBody>
      </p:sp>
      <p:sp>
        <p:nvSpPr>
          <p:cNvPr id="12" name="正方形/長方形 11"/>
          <p:cNvSpPr/>
          <p:nvPr/>
        </p:nvSpPr>
        <p:spPr>
          <a:xfrm>
            <a:off x="0" y="26111"/>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された極めて</a:t>
            </a:r>
            <a:r>
              <a:rPr lang="ja-JP" altLang="en-US" sz="1400" kern="0" dirty="0">
                <a:solidFill>
                  <a:schemeClr val="bg1"/>
                </a:solidFill>
              </a:rPr>
              <a:t>薄い接地境界層：</a:t>
            </a:r>
            <a:r>
              <a:rPr lang="ja-JP" altLang="en-US" sz="1400" kern="0" dirty="0" smtClean="0">
                <a:solidFill>
                  <a:schemeClr val="bg1"/>
                </a:solidFill>
              </a:rPr>
              <a:t>高さ</a:t>
            </a:r>
            <a:r>
              <a:rPr lang="en-US" altLang="ja-JP" sz="1400" kern="0" dirty="0" smtClean="0">
                <a:solidFill>
                  <a:schemeClr val="bg1"/>
                </a:solidFill>
              </a:rPr>
              <a:t>15.3m</a:t>
            </a:r>
            <a:endParaRPr lang="ja-JP" altLang="en-US" sz="1400" dirty="0">
              <a:solidFill>
                <a:schemeClr val="bg1"/>
              </a:solidFill>
            </a:endParaRPr>
          </a:p>
        </p:txBody>
      </p:sp>
      <p:sp>
        <p:nvSpPr>
          <p:cNvPr id="18" name="正方形/長方形 17"/>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29110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a:spLocks noGrp="1"/>
          </p:cNvSpPr>
          <p:nvPr>
            <p:ph type="title"/>
          </p:nvPr>
        </p:nvSpPr>
        <p:spPr>
          <a:xfrm>
            <a:off x="457200" y="413792"/>
            <a:ext cx="8229600" cy="1143000"/>
          </a:xfrm>
        </p:spPr>
        <p:txBody>
          <a:bodyPr>
            <a:normAutofit/>
          </a:bodyPr>
          <a:lstStyle/>
          <a:p>
            <a:pPr algn="l"/>
            <a:r>
              <a:rPr kumimoji="1" lang="en-US" altLang="ja-JP" b="1" dirty="0" smtClean="0"/>
              <a:t>4. </a:t>
            </a:r>
            <a:r>
              <a:rPr lang="ja-JP" altLang="en-US" b="1" dirty="0" smtClean="0"/>
              <a:t>まとめ（</a:t>
            </a:r>
            <a:r>
              <a:rPr lang="en-US" altLang="ja-JP" b="1" dirty="0" smtClean="0"/>
              <a:t>1</a:t>
            </a:r>
            <a:r>
              <a:rPr lang="ja-JP" altLang="en-US" b="1" dirty="0" smtClean="0"/>
              <a:t>）</a:t>
            </a:r>
            <a:endParaRPr kumimoji="1" lang="ja-JP" altLang="en-US" b="1" dirty="0"/>
          </a:p>
        </p:txBody>
      </p:sp>
      <p:sp>
        <p:nvSpPr>
          <p:cNvPr id="4" name="テキスト ボックス 3"/>
          <p:cNvSpPr txBox="1"/>
          <p:nvPr/>
        </p:nvSpPr>
        <p:spPr>
          <a:xfrm>
            <a:off x="7775960" y="6525344"/>
            <a:ext cx="1332544" cy="307777"/>
          </a:xfrm>
          <a:prstGeom prst="rect">
            <a:avLst/>
          </a:prstGeom>
          <a:noFill/>
        </p:spPr>
        <p:txBody>
          <a:bodyPr wrap="none" rtlCol="0">
            <a:spAutoFit/>
          </a:bodyPr>
          <a:lstStyle/>
          <a:p>
            <a:r>
              <a:rPr kumimoji="1" lang="en-US" altLang="ja-JP" sz="1400" dirty="0" smtClean="0">
                <a:solidFill>
                  <a:schemeClr val="bg1">
                    <a:lumMod val="75000"/>
                  </a:schemeClr>
                </a:solidFill>
              </a:rPr>
              <a:t>Ichikawa (2013)</a:t>
            </a:r>
            <a:endParaRPr kumimoji="1" lang="ja-JP" altLang="en-US" sz="1400" dirty="0">
              <a:solidFill>
                <a:schemeClr val="bg1">
                  <a:lumMod val="75000"/>
                </a:schemeClr>
              </a:solidFill>
            </a:endParaRPr>
          </a:p>
        </p:txBody>
      </p:sp>
      <p:sp>
        <p:nvSpPr>
          <p:cNvPr id="5" name="テキスト ボックス 4"/>
          <p:cNvSpPr txBox="1"/>
          <p:nvPr/>
        </p:nvSpPr>
        <p:spPr>
          <a:xfrm>
            <a:off x="395536" y="1556792"/>
            <a:ext cx="8352928" cy="4524315"/>
          </a:xfrm>
          <a:prstGeom prst="rect">
            <a:avLst/>
          </a:prstGeom>
          <a:noFill/>
        </p:spPr>
        <p:txBody>
          <a:bodyPr wrap="square" rtlCol="0">
            <a:spAutoFit/>
          </a:bodyPr>
          <a:lstStyle/>
          <a:p>
            <a:pPr marL="285750" indent="-285750" algn="just">
              <a:buFont typeface="Arial" panose="020B0604020202020204" pitchFamily="34" charset="0"/>
              <a:buChar char="•"/>
            </a:pPr>
            <a:r>
              <a:rPr kumimoji="1" lang="ja-JP" altLang="en-US" sz="2400" dirty="0" smtClean="0"/>
              <a:t>南極大陸内陸高原「ドームふじ基地」は天体観測に最適と考えられてきたが調査は殆ど行われてこなかった。</a:t>
            </a:r>
            <a:endParaRPr kumimoji="1" lang="en-US" altLang="ja-JP" sz="2400" dirty="0" smtClean="0"/>
          </a:p>
          <a:p>
            <a:pPr marL="342900" indent="-342900" algn="just">
              <a:buFont typeface="Arial" panose="020B0604020202020204" pitchFamily="34" charset="0"/>
              <a:buChar char="•"/>
            </a:pPr>
            <a:r>
              <a:rPr lang="ja-JP" altLang="en-US" sz="2400" dirty="0" smtClean="0"/>
              <a:t>そこで我々は「南極天文コンソーシアム」を組織し、</a:t>
            </a:r>
            <a:r>
              <a:rPr lang="en-US" altLang="ja-JP" sz="2400" dirty="0" smtClean="0"/>
              <a:t>2006</a:t>
            </a:r>
            <a:r>
              <a:rPr lang="ja-JP" altLang="en-US" sz="2400" dirty="0" smtClean="0"/>
              <a:t>年から南極観測隊に委託・参加してサイト調査を実施してきた。</a:t>
            </a:r>
            <a:endParaRPr lang="en-US" altLang="ja-JP" sz="2400" dirty="0" smtClean="0"/>
          </a:p>
          <a:p>
            <a:pPr marL="342900" indent="-342900" algn="just">
              <a:buFont typeface="Arial" panose="020B0604020202020204" pitchFamily="34" charset="0"/>
              <a:buChar char="•"/>
            </a:pPr>
            <a:r>
              <a:rPr kumimoji="1" lang="en-US" altLang="ja-JP" sz="2400" dirty="0" smtClean="0"/>
              <a:t>Snodar</a:t>
            </a:r>
            <a:r>
              <a:rPr lang="ja-JP" altLang="en-US" sz="2400" dirty="0" err="1" smtClean="0"/>
              <a:t>、</a:t>
            </a:r>
            <a:r>
              <a:rPr lang="en-US" altLang="ja-JP" sz="2400" dirty="0" err="1" smtClean="0"/>
              <a:t>Pt</a:t>
            </a:r>
            <a:r>
              <a:rPr lang="ja-JP" altLang="en-US" sz="2400" dirty="0" smtClean="0"/>
              <a:t>温度計の観測から接地境界層の高さを評価した結果、</a:t>
            </a:r>
            <a:r>
              <a:rPr lang="ja-JP" altLang="en-US" sz="2400" b="1" u="sng" dirty="0" smtClean="0">
                <a:solidFill>
                  <a:srgbClr val="FF0000"/>
                </a:solidFill>
              </a:rPr>
              <a:t>晴天時の接地境界層の高さは</a:t>
            </a:r>
            <a:r>
              <a:rPr lang="en-US" altLang="ja-JP" sz="2400" b="1" u="sng" dirty="0" smtClean="0">
                <a:solidFill>
                  <a:srgbClr val="FF0000"/>
                </a:solidFill>
              </a:rPr>
              <a:t>Median</a:t>
            </a:r>
            <a:r>
              <a:rPr lang="ja-JP" altLang="en-US" sz="2400" b="1" u="sng" dirty="0" smtClean="0">
                <a:solidFill>
                  <a:srgbClr val="FF0000"/>
                </a:solidFill>
              </a:rPr>
              <a:t>で</a:t>
            </a:r>
            <a:r>
              <a:rPr lang="en-US" altLang="ja-JP" sz="2400" b="1" u="sng" dirty="0" smtClean="0">
                <a:solidFill>
                  <a:srgbClr val="FF0000"/>
                </a:solidFill>
              </a:rPr>
              <a:t>15.3m</a:t>
            </a:r>
            <a:r>
              <a:rPr lang="ja-JP" altLang="en-US" sz="2400" dirty="0" smtClean="0"/>
              <a:t>であった。</a:t>
            </a:r>
            <a:endParaRPr lang="en-US" altLang="ja-JP" sz="2400" dirty="0" smtClean="0"/>
          </a:p>
          <a:p>
            <a:pPr marL="342900" indent="-342900" algn="just">
              <a:buFont typeface="Arial" panose="020B0604020202020204" pitchFamily="34" charset="0"/>
              <a:buChar char="•"/>
            </a:pPr>
            <a:r>
              <a:rPr lang="en-US" altLang="ja-JP" sz="2400" dirty="0" smtClean="0"/>
              <a:t>DF-DIMM</a:t>
            </a:r>
            <a:r>
              <a:rPr lang="ja-JP" altLang="en-US" sz="2400" dirty="0" smtClean="0"/>
              <a:t>の観測から、</a:t>
            </a:r>
            <a:r>
              <a:rPr lang="ja-JP" altLang="en-US" sz="2400" b="1" u="sng" dirty="0">
                <a:solidFill>
                  <a:srgbClr val="FF0000"/>
                </a:solidFill>
              </a:rPr>
              <a:t>自由大気シーイングは約</a:t>
            </a:r>
            <a:r>
              <a:rPr lang="en-US" altLang="ja-JP" sz="2400" b="1" u="sng" dirty="0">
                <a:solidFill>
                  <a:srgbClr val="FF0000"/>
                </a:solidFill>
              </a:rPr>
              <a:t>0.2</a:t>
            </a:r>
            <a:r>
              <a:rPr lang="ja-JP" altLang="en-US" sz="2400" b="1" u="sng" dirty="0">
                <a:solidFill>
                  <a:srgbClr val="FF0000"/>
                </a:solidFill>
              </a:rPr>
              <a:t>秒角</a:t>
            </a:r>
            <a:r>
              <a:rPr lang="ja-JP" altLang="en-US" sz="2400" dirty="0"/>
              <a:t>であった。</a:t>
            </a:r>
            <a:endParaRPr lang="en-US" altLang="ja-JP" sz="2400" dirty="0"/>
          </a:p>
          <a:p>
            <a:pPr marL="342900" indent="-342900" algn="just">
              <a:buFont typeface="Arial" panose="020B0604020202020204" pitchFamily="34" charset="0"/>
              <a:buChar char="•"/>
            </a:pPr>
            <a:r>
              <a:rPr lang="ja-JP" altLang="en-US" sz="2400" b="1" u="sng" dirty="0" smtClean="0">
                <a:solidFill>
                  <a:srgbClr val="FF0000"/>
                </a:solidFill>
              </a:rPr>
              <a:t>太陽の沈まない白夜の季節、太陽高度が高い日中に雪面</a:t>
            </a:r>
            <a:r>
              <a:rPr lang="en-US" altLang="ja-JP" sz="2400" b="1" u="sng" dirty="0" smtClean="0">
                <a:solidFill>
                  <a:srgbClr val="FF0000"/>
                </a:solidFill>
              </a:rPr>
              <a:t>300m</a:t>
            </a:r>
            <a:r>
              <a:rPr lang="ja-JP" altLang="en-US" sz="2400" b="1" u="sng" dirty="0" smtClean="0">
                <a:solidFill>
                  <a:srgbClr val="FF0000"/>
                </a:solidFill>
              </a:rPr>
              <a:t>付近まで大気対流が生じ、シーイングが悪化する</a:t>
            </a:r>
            <a:r>
              <a:rPr lang="ja-JP" altLang="en-US" sz="2400" dirty="0" smtClean="0"/>
              <a:t>事が分かった</a:t>
            </a:r>
            <a:r>
              <a:rPr lang="ja-JP" altLang="en-US" sz="2400" dirty="0" smtClean="0"/>
              <a:t>。</a:t>
            </a:r>
            <a:endParaRPr lang="en-US" altLang="ja-JP" sz="2400" dirty="0" smtClean="0"/>
          </a:p>
          <a:p>
            <a:pPr marL="342900" indent="-342900" algn="just">
              <a:buFont typeface="Arial" panose="020B0604020202020204" pitchFamily="34" charset="0"/>
              <a:buChar char="•"/>
            </a:pPr>
            <a:endParaRPr lang="en-US" altLang="ja-JP" sz="2400" dirty="0" smtClean="0"/>
          </a:p>
        </p:txBody>
      </p:sp>
      <p:sp>
        <p:nvSpPr>
          <p:cNvPr id="7" name="正方形/長方形 6"/>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42599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a:spLocks noGrp="1"/>
          </p:cNvSpPr>
          <p:nvPr>
            <p:ph type="title"/>
          </p:nvPr>
        </p:nvSpPr>
        <p:spPr>
          <a:xfrm>
            <a:off x="457200" y="413792"/>
            <a:ext cx="8229600" cy="1143000"/>
          </a:xfrm>
        </p:spPr>
        <p:txBody>
          <a:bodyPr>
            <a:normAutofit/>
          </a:bodyPr>
          <a:lstStyle/>
          <a:p>
            <a:pPr algn="l"/>
            <a:r>
              <a:rPr kumimoji="1" lang="en-US" altLang="ja-JP" b="1" dirty="0" smtClean="0"/>
              <a:t>4. </a:t>
            </a:r>
            <a:r>
              <a:rPr lang="ja-JP" altLang="en-US" b="1" dirty="0" smtClean="0"/>
              <a:t>まとめ（</a:t>
            </a:r>
            <a:r>
              <a:rPr lang="en-US" altLang="ja-JP" b="1" dirty="0" smtClean="0"/>
              <a:t>2</a:t>
            </a:r>
            <a:r>
              <a:rPr lang="ja-JP" altLang="en-US" b="1" dirty="0" smtClean="0"/>
              <a:t>）</a:t>
            </a:r>
            <a:endParaRPr kumimoji="1" lang="ja-JP" altLang="en-US" b="1" dirty="0"/>
          </a:p>
        </p:txBody>
      </p:sp>
      <p:sp>
        <p:nvSpPr>
          <p:cNvPr id="5" name="テキスト ボックス 4"/>
          <p:cNvSpPr txBox="1"/>
          <p:nvPr/>
        </p:nvSpPr>
        <p:spPr>
          <a:xfrm>
            <a:off x="395536" y="1556792"/>
            <a:ext cx="8352928" cy="4401205"/>
          </a:xfrm>
          <a:prstGeom prst="rect">
            <a:avLst/>
          </a:prstGeom>
          <a:noFill/>
        </p:spPr>
        <p:txBody>
          <a:bodyPr wrap="square" rtlCol="0">
            <a:spAutoFit/>
          </a:bodyPr>
          <a:lstStyle/>
          <a:p>
            <a:pPr marL="285750" indent="-285750" algn="just">
              <a:buFont typeface="Arial" panose="020B0604020202020204" pitchFamily="34" charset="0"/>
              <a:buChar char="•"/>
            </a:pPr>
            <a:r>
              <a:rPr lang="en-US" altLang="ja-JP" sz="2800" dirty="0"/>
              <a:t>2020</a:t>
            </a:r>
            <a:r>
              <a:rPr lang="ja-JP" altLang="en-US" sz="2800" dirty="0"/>
              <a:t>年の観測開始を目指して開発が進められている「南極</a:t>
            </a:r>
            <a:r>
              <a:rPr lang="en-US" altLang="ja-JP" sz="2800" dirty="0"/>
              <a:t>2.5m</a:t>
            </a:r>
            <a:r>
              <a:rPr lang="ja-JP" altLang="en-US" sz="2800" dirty="0"/>
              <a:t>赤外線望遠鏡」</a:t>
            </a:r>
            <a:r>
              <a:rPr lang="ja-JP" altLang="en-US" sz="2800" dirty="0" smtClean="0"/>
              <a:t>は</a:t>
            </a:r>
            <a:r>
              <a:rPr lang="en-US" altLang="ja-JP" sz="2800" dirty="0" smtClean="0"/>
              <a:t>15.3m</a:t>
            </a:r>
            <a:r>
              <a:rPr lang="ja-JP" altLang="en-US" sz="2800" dirty="0" smtClean="0"/>
              <a:t>の接地境界層よりも高い場所に建設することで、補償</a:t>
            </a:r>
            <a:r>
              <a:rPr lang="ja-JP" altLang="en-US" sz="2800" dirty="0"/>
              <a:t>光学（</a:t>
            </a:r>
            <a:r>
              <a:rPr lang="en-US" altLang="ja-JP" sz="2800" dirty="0"/>
              <a:t>AO</a:t>
            </a:r>
            <a:r>
              <a:rPr lang="ja-JP" altLang="en-US" sz="2800" dirty="0"/>
              <a:t>）が技術的に難しい</a:t>
            </a:r>
            <a:r>
              <a:rPr lang="ja-JP" altLang="en-US" sz="2800" b="1" dirty="0">
                <a:solidFill>
                  <a:srgbClr val="FF0000"/>
                </a:solidFill>
              </a:rPr>
              <a:t>可視光から回折限界となる近赤外線（</a:t>
            </a:r>
            <a:r>
              <a:rPr lang="en-US" altLang="ja-JP" sz="2800" b="1" dirty="0">
                <a:solidFill>
                  <a:srgbClr val="FF0000"/>
                </a:solidFill>
              </a:rPr>
              <a:t>0.5</a:t>
            </a:r>
            <a:r>
              <a:rPr lang="ja-JP" altLang="en-US" sz="2800" b="1" dirty="0">
                <a:solidFill>
                  <a:srgbClr val="FF0000"/>
                </a:solidFill>
              </a:rPr>
              <a:t>～</a:t>
            </a:r>
            <a:r>
              <a:rPr lang="en-US" altLang="ja-JP" sz="2800" b="1" dirty="0">
                <a:solidFill>
                  <a:srgbClr val="FF0000"/>
                </a:solidFill>
              </a:rPr>
              <a:t>2μm</a:t>
            </a:r>
            <a:r>
              <a:rPr lang="ja-JP" altLang="en-US" sz="2800" b="1" dirty="0">
                <a:solidFill>
                  <a:srgbClr val="FF0000"/>
                </a:solidFill>
              </a:rPr>
              <a:t>）にかけて、</a:t>
            </a:r>
            <a:r>
              <a:rPr lang="en-US" altLang="ja-JP" sz="2800" b="1" dirty="0">
                <a:solidFill>
                  <a:srgbClr val="FF0000"/>
                </a:solidFill>
              </a:rPr>
              <a:t>0.2</a:t>
            </a:r>
            <a:r>
              <a:rPr lang="ja-JP" altLang="en-US" sz="2800" b="1" dirty="0">
                <a:solidFill>
                  <a:srgbClr val="FF0000"/>
                </a:solidFill>
              </a:rPr>
              <a:t>秒角の空間分解能で観測が可能</a:t>
            </a:r>
            <a:r>
              <a:rPr lang="ja-JP" altLang="en-US" sz="2800" dirty="0"/>
              <a:t>なユニークな望遠鏡と</a:t>
            </a:r>
            <a:r>
              <a:rPr lang="ja-JP" altLang="en-US" sz="2800" dirty="0" smtClean="0"/>
              <a:t>なる</a:t>
            </a:r>
            <a:endParaRPr lang="en-US" altLang="ja-JP" sz="2800" dirty="0" smtClean="0"/>
          </a:p>
          <a:p>
            <a:pPr marL="285750" indent="-285750" algn="just">
              <a:buFont typeface="Arial" panose="020B0604020202020204" pitchFamily="34" charset="0"/>
              <a:buChar char="•"/>
            </a:pPr>
            <a:endParaRPr lang="en-US" altLang="ja-JP" sz="2800" dirty="0"/>
          </a:p>
          <a:p>
            <a:pPr marL="285750" indent="-285750" algn="just">
              <a:buFont typeface="Arial" panose="020B0604020202020204" pitchFamily="34" charset="0"/>
              <a:buChar char="•"/>
            </a:pPr>
            <a:r>
              <a:rPr lang="ja-JP" altLang="en-US" sz="2800" dirty="0" smtClean="0"/>
              <a:t>低空</a:t>
            </a:r>
            <a:r>
              <a:rPr lang="ja-JP" altLang="en-US" sz="2800" dirty="0"/>
              <a:t>や</a:t>
            </a:r>
            <a:r>
              <a:rPr lang="ja-JP" altLang="en-US" sz="2800" dirty="0" smtClean="0"/>
              <a:t>白夜期間の観測</a:t>
            </a:r>
            <a:r>
              <a:rPr lang="ja-JP" altLang="en-US" sz="2800" dirty="0" smtClean="0"/>
              <a:t>は？（太陽系惑星等）</a:t>
            </a:r>
            <a:endParaRPr lang="en-US" altLang="ja-JP" sz="2800" dirty="0" smtClean="0"/>
          </a:p>
          <a:p>
            <a:pPr algn="just"/>
            <a:r>
              <a:rPr lang="ja-JP" altLang="en-US" sz="2800" dirty="0" smtClean="0"/>
              <a:t>　</a:t>
            </a:r>
            <a:r>
              <a:rPr lang="en-US" altLang="ja-JP" sz="2800" dirty="0" smtClean="0">
                <a:sym typeface="Wingdings" panose="05000000000000000000" pitchFamily="2" charset="2"/>
              </a:rPr>
              <a:t> 0.2</a:t>
            </a:r>
            <a:r>
              <a:rPr lang="ja-JP" altLang="en-US" sz="2800" dirty="0" smtClean="0">
                <a:sym typeface="Wingdings" panose="05000000000000000000" pitchFamily="2" charset="2"/>
              </a:rPr>
              <a:t>秒角は天頂での値なので、低空で悪くなる</a:t>
            </a:r>
            <a:endParaRPr lang="en-US" altLang="ja-JP" sz="2800" dirty="0" smtClean="0">
              <a:sym typeface="Wingdings" panose="05000000000000000000" pitchFamily="2" charset="2"/>
            </a:endParaRPr>
          </a:p>
          <a:p>
            <a:pPr algn="just"/>
            <a:r>
              <a:rPr lang="ja-JP" altLang="en-US" sz="2800" dirty="0">
                <a:sym typeface="Wingdings" panose="05000000000000000000" pitchFamily="2" charset="2"/>
              </a:rPr>
              <a:t>　</a:t>
            </a:r>
            <a:r>
              <a:rPr lang="en-US" altLang="ja-JP" sz="2800" dirty="0" smtClean="0">
                <a:sym typeface="Wingdings" panose="05000000000000000000" pitchFamily="2" charset="2"/>
              </a:rPr>
              <a:t> </a:t>
            </a:r>
            <a:r>
              <a:rPr lang="ja-JP" altLang="en-US" sz="2800" dirty="0" smtClean="0">
                <a:sym typeface="Wingdings" panose="05000000000000000000" pitchFamily="2" charset="2"/>
              </a:rPr>
              <a:t>ダイヤモンドダストによる散乱の可能性有り</a:t>
            </a:r>
            <a:endParaRPr lang="en-US" altLang="ja-JP" sz="2800" dirty="0" smtClean="0"/>
          </a:p>
        </p:txBody>
      </p:sp>
      <p:sp>
        <p:nvSpPr>
          <p:cNvPr id="7" name="正方形/長方形 6"/>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10264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直線矢印コネクタ 105"/>
          <p:cNvCxnSpPr/>
          <p:nvPr/>
        </p:nvCxnSpPr>
        <p:spPr>
          <a:xfrm flipH="1">
            <a:off x="2348859" y="2174330"/>
            <a:ext cx="1152128" cy="2339392"/>
          </a:xfrm>
          <a:prstGeom prst="straightConnector1">
            <a:avLst/>
          </a:prstGeom>
          <a:ln>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flipH="1">
            <a:off x="2042260" y="2030314"/>
            <a:ext cx="1152128" cy="2339392"/>
          </a:xfrm>
          <a:prstGeom prst="straightConnector1">
            <a:avLst/>
          </a:prstGeom>
          <a:ln>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413792"/>
            <a:ext cx="8229600" cy="1143000"/>
          </a:xfrm>
        </p:spPr>
        <p:txBody>
          <a:bodyPr>
            <a:normAutofit/>
          </a:bodyPr>
          <a:lstStyle/>
          <a:p>
            <a:pPr algn="l"/>
            <a:r>
              <a:rPr lang="en-US" altLang="ja-JP" b="1" dirty="0" smtClean="0"/>
              <a:t>1.2 </a:t>
            </a:r>
            <a:r>
              <a:rPr lang="ja-JP" altLang="en-US" b="1" dirty="0" smtClean="0"/>
              <a:t>シーイング</a:t>
            </a:r>
            <a:endParaRPr kumimoji="1" lang="ja-JP" altLang="en-US" b="1" dirty="0"/>
          </a:p>
        </p:txBody>
      </p:sp>
      <p:grpSp>
        <p:nvGrpSpPr>
          <p:cNvPr id="12" name="グループ化 11"/>
          <p:cNvGrpSpPr/>
          <p:nvPr/>
        </p:nvGrpSpPr>
        <p:grpSpPr>
          <a:xfrm rot="17725273">
            <a:off x="914942" y="5126269"/>
            <a:ext cx="1706528" cy="433593"/>
            <a:chOff x="1691680" y="3212976"/>
            <a:chExt cx="2160240" cy="576064"/>
          </a:xfrm>
        </p:grpSpPr>
        <p:sp>
          <p:nvSpPr>
            <p:cNvPr id="3" name="正方形/長方形 2"/>
            <p:cNvSpPr/>
            <p:nvPr/>
          </p:nvSpPr>
          <p:spPr>
            <a:xfrm>
              <a:off x="3347864" y="3212976"/>
              <a:ext cx="50405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195736" y="3320988"/>
              <a:ext cx="1152128"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691680" y="3429000"/>
              <a:ext cx="504056" cy="144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 name="Picture 2" descr="C:\Research\D2\2011_09天文学会秋季年会\DIMM\see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8556" y="3863452"/>
            <a:ext cx="4915891" cy="176656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3904581" y="5714672"/>
            <a:ext cx="4555851" cy="738664"/>
          </a:xfrm>
          <a:prstGeom prst="rect">
            <a:avLst/>
          </a:prstGeom>
          <a:noFill/>
        </p:spPr>
        <p:txBody>
          <a:bodyPr wrap="square" rtlCol="0">
            <a:spAutoFit/>
          </a:bodyPr>
          <a:lstStyle/>
          <a:p>
            <a:pPr algn="just"/>
            <a:r>
              <a:rPr lang="en-US" altLang="ja-JP" sz="1400" dirty="0"/>
              <a:t>Bright Star (</a:t>
            </a:r>
            <a:r>
              <a:rPr lang="en-US" altLang="ja-JP" sz="1400" dirty="0" err="1"/>
              <a:t>Arcturus</a:t>
            </a:r>
            <a:r>
              <a:rPr lang="en-US" altLang="ja-JP" sz="1400" dirty="0"/>
              <a:t>) Observed with Lick Observatory's 1-m </a:t>
            </a:r>
            <a:r>
              <a:rPr lang="en-US" altLang="ja-JP" sz="1400" dirty="0" smtClean="0"/>
              <a:t>Telescope.</a:t>
            </a:r>
            <a:r>
              <a:rPr lang="en-US" altLang="ja-JP" sz="1400" dirty="0"/>
              <a:t> </a:t>
            </a:r>
            <a:r>
              <a:rPr lang="en-US" altLang="ja-JP" sz="1400" dirty="0" smtClean="0"/>
              <a:t>(</a:t>
            </a:r>
            <a:r>
              <a:rPr lang="en-US" altLang="ja-JP" sz="1400" dirty="0"/>
              <a:t>C</a:t>
            </a:r>
            <a:r>
              <a:rPr lang="en-US" altLang="ja-JP" sz="1400" dirty="0" smtClean="0"/>
              <a:t>opyright: Claire Max, </a:t>
            </a:r>
          </a:p>
          <a:p>
            <a:pPr algn="just"/>
            <a:r>
              <a:rPr lang="en-US" altLang="ja-JP" sz="1400" dirty="0" smtClean="0">
                <a:hlinkClick r:id="rId3"/>
              </a:rPr>
              <a:t>http</a:t>
            </a:r>
            <a:r>
              <a:rPr lang="en-US" altLang="ja-JP" sz="1400" dirty="0">
                <a:hlinkClick r:id="rId3"/>
              </a:rPr>
              <a:t>://cfao.ucolick.org/EO/resources/History_AO_Max.pdf</a:t>
            </a:r>
            <a:r>
              <a:rPr lang="en-US" altLang="ja-JP" sz="1400" dirty="0" smtClean="0"/>
              <a:t>)   </a:t>
            </a:r>
            <a:endParaRPr lang="ja-JP" altLang="en-US" sz="1400" dirty="0"/>
          </a:p>
        </p:txBody>
      </p:sp>
      <p:sp>
        <p:nvSpPr>
          <p:cNvPr id="24" name="星 5 23"/>
          <p:cNvSpPr/>
          <p:nvPr/>
        </p:nvSpPr>
        <p:spPr>
          <a:xfrm>
            <a:off x="3348587" y="1566084"/>
            <a:ext cx="360040" cy="36004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p:cNvCxnSpPr/>
          <p:nvPr/>
        </p:nvCxnSpPr>
        <p:spPr>
          <a:xfrm flipH="1">
            <a:off x="2196459" y="2102322"/>
            <a:ext cx="1152128" cy="2339392"/>
          </a:xfrm>
          <a:prstGeom prst="straightConnector1">
            <a:avLst/>
          </a:prstGeom>
          <a:ln>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838013" y="1556792"/>
            <a:ext cx="646331" cy="369332"/>
          </a:xfrm>
          <a:prstGeom prst="rect">
            <a:avLst/>
          </a:prstGeom>
          <a:noFill/>
        </p:spPr>
        <p:txBody>
          <a:bodyPr wrap="none" rtlCol="0">
            <a:spAutoFit/>
          </a:bodyPr>
          <a:lstStyle/>
          <a:p>
            <a:r>
              <a:rPr lang="ja-JP" altLang="en-US" dirty="0" smtClean="0"/>
              <a:t>天体</a:t>
            </a:r>
            <a:endParaRPr kumimoji="1" lang="ja-JP" altLang="en-US" dirty="0"/>
          </a:p>
        </p:txBody>
      </p:sp>
      <p:sp>
        <p:nvSpPr>
          <p:cNvPr id="28" name="テキスト ボックス 27"/>
          <p:cNvSpPr txBox="1"/>
          <p:nvPr/>
        </p:nvSpPr>
        <p:spPr>
          <a:xfrm>
            <a:off x="2085935" y="5448217"/>
            <a:ext cx="877163" cy="369332"/>
          </a:xfrm>
          <a:prstGeom prst="rect">
            <a:avLst/>
          </a:prstGeom>
          <a:noFill/>
        </p:spPr>
        <p:txBody>
          <a:bodyPr wrap="none" rtlCol="0">
            <a:spAutoFit/>
          </a:bodyPr>
          <a:lstStyle/>
          <a:p>
            <a:r>
              <a:rPr kumimoji="1" lang="ja-JP" altLang="en-US" dirty="0" smtClean="0"/>
              <a:t>望遠鏡</a:t>
            </a:r>
            <a:endParaRPr kumimoji="1" lang="ja-JP" altLang="en-US" dirty="0"/>
          </a:p>
        </p:txBody>
      </p:sp>
      <p:sp>
        <p:nvSpPr>
          <p:cNvPr id="29" name="テキスト ボックス 28"/>
          <p:cNvSpPr txBox="1"/>
          <p:nvPr/>
        </p:nvSpPr>
        <p:spPr>
          <a:xfrm>
            <a:off x="5282619" y="2750394"/>
            <a:ext cx="1107996" cy="646331"/>
          </a:xfrm>
          <a:prstGeom prst="rect">
            <a:avLst/>
          </a:prstGeom>
          <a:noFill/>
        </p:spPr>
        <p:txBody>
          <a:bodyPr wrap="none" rtlCol="0">
            <a:spAutoFit/>
          </a:bodyPr>
          <a:lstStyle/>
          <a:p>
            <a:r>
              <a:rPr lang="ja-JP" altLang="en-US" dirty="0" smtClean="0"/>
              <a:t>地球大気</a:t>
            </a:r>
            <a:endParaRPr lang="en-US" altLang="ja-JP" dirty="0" smtClean="0"/>
          </a:p>
          <a:p>
            <a:r>
              <a:rPr lang="ja-JP" altLang="en-US" dirty="0" smtClean="0"/>
              <a:t>（乱流層）</a:t>
            </a:r>
            <a:endParaRPr kumimoji="1" lang="ja-JP" altLang="en-US" dirty="0"/>
          </a:p>
        </p:txBody>
      </p:sp>
      <p:sp>
        <p:nvSpPr>
          <p:cNvPr id="31" name="正方形/長方形 30"/>
          <p:cNvSpPr/>
          <p:nvPr/>
        </p:nvSpPr>
        <p:spPr>
          <a:xfrm>
            <a:off x="7236296" y="5127660"/>
            <a:ext cx="1080120" cy="1735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184791" y="2326494"/>
            <a:ext cx="4747249" cy="1287996"/>
            <a:chOff x="54523" y="2429036"/>
            <a:chExt cx="4747249" cy="1287996"/>
          </a:xfrm>
        </p:grpSpPr>
        <p:grpSp>
          <p:nvGrpSpPr>
            <p:cNvPr id="18" name="グループ化 17"/>
            <p:cNvGrpSpPr/>
            <p:nvPr/>
          </p:nvGrpSpPr>
          <p:grpSpPr>
            <a:xfrm rot="216977" flipH="1">
              <a:off x="54523" y="2739619"/>
              <a:ext cx="4695396" cy="872963"/>
              <a:chOff x="6191992" y="1882262"/>
              <a:chExt cx="4695396" cy="872963"/>
            </a:xfrm>
          </p:grpSpPr>
          <p:sp>
            <p:nvSpPr>
              <p:cNvPr id="7" name="円/楕円 6"/>
              <p:cNvSpPr/>
              <p:nvPr/>
            </p:nvSpPr>
            <p:spPr>
              <a:xfrm>
                <a:off x="6342797" y="2367264"/>
                <a:ext cx="477726" cy="279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7031110" y="2406471"/>
                <a:ext cx="477726" cy="279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0409662" y="2022000"/>
                <a:ext cx="477726" cy="279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10198634" y="2475750"/>
                <a:ext cx="477726" cy="279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9210445" y="2167459"/>
                <a:ext cx="477726" cy="279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8939519" y="1882262"/>
                <a:ext cx="477726" cy="279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645844" y="1921420"/>
                <a:ext cx="804230" cy="464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7730882" y="2227526"/>
                <a:ext cx="477726" cy="279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7450074" y="1910064"/>
                <a:ext cx="477726" cy="279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8316416" y="2150745"/>
                <a:ext cx="804230" cy="464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9612560" y="2093107"/>
                <a:ext cx="804230" cy="464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9407529" y="2458622"/>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9917992" y="2033431"/>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9070124" y="2458622"/>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6322367" y="2288652"/>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6750468" y="2574131"/>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8093391" y="2481676"/>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7667566" y="2193574"/>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10497119" y="2295564"/>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6888613" y="2385561"/>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6744820" y="2329177"/>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6428163" y="2072154"/>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7941985" y="2028666"/>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8453041" y="2127043"/>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7882288" y="2555400"/>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7307871" y="2350503"/>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6831433" y="2475750"/>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8333007" y="2533546"/>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8088661" y="2399530"/>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7622437" y="2316614"/>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6503866" y="2134176"/>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9489885" y="1966032"/>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7994248" y="2093107"/>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10549382" y="2395084"/>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0263918" y="2076070"/>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9713555" y="2068855"/>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8088776" y="1922726"/>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7485085" y="2189539"/>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7538200" y="2402066"/>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7719829" y="2443463"/>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8164364" y="2163988"/>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8741233" y="2032319"/>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10473679" y="2367263"/>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9435057" y="2079639"/>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9134742" y="2269210"/>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8969240" y="2165837"/>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8316416" y="2034789"/>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6305580" y="1925293"/>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9688171" y="1952564"/>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9285182" y="2529141"/>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9886457" y="2549028"/>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9222524" y="2611022"/>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8287062" y="1951569"/>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10240942" y="2007941"/>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6226846" y="2213241"/>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6528872" y="1977609"/>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a:off x="9503166" y="2538272"/>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8263507" y="2314135"/>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7313410" y="1982165"/>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a:off x="6191992" y="2105738"/>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p:nvSpPr>
            <p:spPr>
              <a:xfrm>
                <a:off x="8177386" y="2104683"/>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8567125" y="1986173"/>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a:off x="8681028" y="1977609"/>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8528628" y="2042141"/>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a:off x="9297902" y="2143757"/>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a:off x="8057202" y="2509844"/>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9071347" y="2332547"/>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a:off x="7866282" y="2163988"/>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9585403" y="2163502"/>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p:nvPr/>
            </p:nvSpPr>
            <p:spPr>
              <a:xfrm>
                <a:off x="9650536" y="2483299"/>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p:nvPr/>
            </p:nvSpPr>
            <p:spPr>
              <a:xfrm>
                <a:off x="10084743" y="2557248"/>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p:nvPr/>
            </p:nvSpPr>
            <p:spPr>
              <a:xfrm>
                <a:off x="10409231" y="2297294"/>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a:off x="6570141" y="2330264"/>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a:off x="7422252" y="2366341"/>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a:off x="6356082" y="2132392"/>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a:off x="9586463" y="2122385"/>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a:off x="7485937" y="2546208"/>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3" name="直線矢印コネクタ 22"/>
            <p:cNvCxnSpPr/>
            <p:nvPr/>
          </p:nvCxnSpPr>
          <p:spPr>
            <a:xfrm>
              <a:off x="1934388" y="3717032"/>
              <a:ext cx="12600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flipH="1">
              <a:off x="1347040" y="3581164"/>
              <a:ext cx="12600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1163705" y="2564904"/>
              <a:ext cx="12600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H="1">
              <a:off x="576357" y="2429036"/>
              <a:ext cx="12600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3541772" y="2701366"/>
              <a:ext cx="12600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H="1">
              <a:off x="2954424" y="2565498"/>
              <a:ext cx="12600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12" name="正方形/長方形 111"/>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143149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2515579" y="3893466"/>
            <a:ext cx="2416461" cy="687661"/>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接地境界層</a:t>
            </a:r>
            <a:endParaRPr kumimoji="1" lang="en-US" altLang="ja-JP" dirty="0" smtClean="0">
              <a:solidFill>
                <a:schemeClr val="tx1"/>
              </a:solidFill>
            </a:endParaRPr>
          </a:p>
          <a:p>
            <a:pPr algn="ctr"/>
            <a:r>
              <a:rPr kumimoji="1" lang="en-US" altLang="ja-JP" dirty="0" smtClean="0">
                <a:solidFill>
                  <a:schemeClr val="tx1"/>
                </a:solidFill>
              </a:rPr>
              <a:t>Surface Boundary Layer</a:t>
            </a:r>
            <a:endParaRPr kumimoji="1" lang="ja-JP" altLang="en-US" dirty="0">
              <a:solidFill>
                <a:schemeClr val="tx1"/>
              </a:solidFill>
            </a:endParaRPr>
          </a:p>
        </p:txBody>
      </p:sp>
      <p:sp>
        <p:nvSpPr>
          <p:cNvPr id="49" name="正方形/長方形 48"/>
          <p:cNvSpPr/>
          <p:nvPr/>
        </p:nvSpPr>
        <p:spPr>
          <a:xfrm>
            <a:off x="2515580" y="1661219"/>
            <a:ext cx="2416460" cy="2232247"/>
          </a:xfrm>
          <a:prstGeom prst="rect">
            <a:avLst/>
          </a:prstGeom>
          <a:gradFill>
            <a:gsLst>
              <a:gs pos="0">
                <a:srgbClr val="FF0000">
                  <a:alpha val="50000"/>
                </a:srgbClr>
              </a:gs>
              <a:gs pos="72000">
                <a:schemeClr val="accent1">
                  <a:tint val="44500"/>
                  <a:satMod val="160000"/>
                  <a:alpha val="69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solidFill>
                <a:schemeClr val="tx1"/>
              </a:solidFill>
            </a:endParaRPr>
          </a:p>
          <a:p>
            <a:pPr algn="ctr"/>
            <a:r>
              <a:rPr kumimoji="1" lang="ja-JP" altLang="en-US" dirty="0" smtClean="0">
                <a:solidFill>
                  <a:schemeClr val="tx1"/>
                </a:solidFill>
              </a:rPr>
              <a:t>自由大気</a:t>
            </a:r>
            <a:endParaRPr kumimoji="1" lang="en-US" altLang="ja-JP" dirty="0" smtClean="0">
              <a:solidFill>
                <a:schemeClr val="tx1"/>
              </a:solidFill>
            </a:endParaRPr>
          </a:p>
          <a:p>
            <a:pPr algn="ctr"/>
            <a:r>
              <a:rPr kumimoji="1" lang="en-US" altLang="ja-JP" dirty="0" smtClean="0">
                <a:solidFill>
                  <a:schemeClr val="tx1"/>
                </a:solidFill>
              </a:rPr>
              <a:t>Free Atmosphere</a:t>
            </a:r>
            <a:endParaRPr kumimoji="1" lang="ja-JP" altLang="en-US" dirty="0">
              <a:solidFill>
                <a:schemeClr val="tx1"/>
              </a:solidFill>
            </a:endParaRPr>
          </a:p>
        </p:txBody>
      </p:sp>
      <p:cxnSp>
        <p:nvCxnSpPr>
          <p:cNvPr id="36" name="直線矢印コネクタ 35"/>
          <p:cNvCxnSpPr/>
          <p:nvPr/>
        </p:nvCxnSpPr>
        <p:spPr>
          <a:xfrm flipH="1" flipV="1">
            <a:off x="2496251" y="1412776"/>
            <a:ext cx="0" cy="31683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505252" y="4581128"/>
            <a:ext cx="293820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699038" y="1661218"/>
            <a:ext cx="802912" cy="369332"/>
          </a:xfrm>
          <a:prstGeom prst="rect">
            <a:avLst/>
          </a:prstGeom>
          <a:noFill/>
          <a:ln>
            <a:noFill/>
          </a:ln>
        </p:spPr>
        <p:txBody>
          <a:bodyPr wrap="none" rtlCol="0">
            <a:spAutoFit/>
          </a:bodyPr>
          <a:lstStyle/>
          <a:p>
            <a:r>
              <a:rPr kumimoji="1" lang="en-US" altLang="ja-JP" dirty="0" smtClean="0"/>
              <a:t>Height</a:t>
            </a:r>
            <a:endParaRPr kumimoji="1" lang="ja-JP" altLang="en-US" dirty="0"/>
          </a:p>
        </p:txBody>
      </p:sp>
      <p:sp>
        <p:nvSpPr>
          <p:cNvPr id="50" name="テキスト ボックス 49"/>
          <p:cNvSpPr txBox="1"/>
          <p:nvPr/>
        </p:nvSpPr>
        <p:spPr>
          <a:xfrm>
            <a:off x="1544786" y="3609890"/>
            <a:ext cx="1051891" cy="646331"/>
          </a:xfrm>
          <a:prstGeom prst="rect">
            <a:avLst/>
          </a:prstGeom>
          <a:noFill/>
        </p:spPr>
        <p:txBody>
          <a:bodyPr wrap="none" rtlCol="0">
            <a:spAutoFit/>
          </a:bodyPr>
          <a:lstStyle/>
          <a:p>
            <a:pPr algn="ctr"/>
            <a:r>
              <a:rPr lang="ja-JP" altLang="en-US" dirty="0" smtClean="0"/>
              <a:t>十数</a:t>
            </a:r>
            <a:r>
              <a:rPr lang="en-US" altLang="ja-JP" dirty="0" smtClean="0"/>
              <a:t>m ~</a:t>
            </a:r>
            <a:r>
              <a:rPr lang="ja-JP" altLang="en-US" dirty="0"/>
              <a:t> </a:t>
            </a:r>
            <a:endParaRPr lang="en-US" altLang="ja-JP" dirty="0" smtClean="0"/>
          </a:p>
          <a:p>
            <a:pPr algn="ctr"/>
            <a:r>
              <a:rPr lang="ja-JP" altLang="en-US" dirty="0" smtClean="0"/>
              <a:t>数</a:t>
            </a:r>
            <a:r>
              <a:rPr lang="en-US" altLang="ja-JP" dirty="0" smtClean="0"/>
              <a:t>100</a:t>
            </a:r>
            <a:r>
              <a:rPr kumimoji="1" lang="en-US" altLang="ja-JP" dirty="0" smtClean="0"/>
              <a:t>m</a:t>
            </a:r>
            <a:endParaRPr kumimoji="1" lang="ja-JP" altLang="en-US" dirty="0"/>
          </a:p>
        </p:txBody>
      </p:sp>
      <p:cxnSp>
        <p:nvCxnSpPr>
          <p:cNvPr id="52" name="直線コネクタ 51"/>
          <p:cNvCxnSpPr/>
          <p:nvPr/>
        </p:nvCxnSpPr>
        <p:spPr>
          <a:xfrm flipH="1">
            <a:off x="2420830" y="3892808"/>
            <a:ext cx="168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2411830" y="2493505"/>
            <a:ext cx="168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1259632" y="2316350"/>
            <a:ext cx="1168910" cy="369332"/>
          </a:xfrm>
          <a:prstGeom prst="rect">
            <a:avLst/>
          </a:prstGeom>
          <a:noFill/>
        </p:spPr>
        <p:txBody>
          <a:bodyPr wrap="none" rtlCol="0">
            <a:spAutoFit/>
          </a:bodyPr>
          <a:lstStyle/>
          <a:p>
            <a:r>
              <a:rPr lang="en-US" altLang="ja-JP" dirty="0" smtClean="0"/>
              <a:t>10km</a:t>
            </a:r>
            <a:r>
              <a:rPr lang="ja-JP" altLang="en-US" dirty="0" smtClean="0"/>
              <a:t>程度</a:t>
            </a:r>
            <a:endParaRPr kumimoji="1" lang="ja-JP" altLang="en-US" dirty="0"/>
          </a:p>
        </p:txBody>
      </p:sp>
      <p:sp>
        <p:nvSpPr>
          <p:cNvPr id="10" name="正方形/長方形 9"/>
          <p:cNvSpPr/>
          <p:nvPr/>
        </p:nvSpPr>
        <p:spPr>
          <a:xfrm>
            <a:off x="755576" y="4883676"/>
            <a:ext cx="7704856" cy="1569660"/>
          </a:xfrm>
          <a:prstGeom prst="rect">
            <a:avLst/>
          </a:prstGeom>
        </p:spPr>
        <p:txBody>
          <a:bodyPr wrap="square">
            <a:spAutoFit/>
          </a:bodyPr>
          <a:lstStyle/>
          <a:p>
            <a:pPr algn="just"/>
            <a:r>
              <a:rPr lang="en-US" altLang="ja-JP" sz="2400" dirty="0"/>
              <a:t>Astronomical </a:t>
            </a:r>
            <a:r>
              <a:rPr lang="en-US" altLang="ja-JP" sz="2400" dirty="0" smtClean="0"/>
              <a:t>seeing on the Antarctic plateau </a:t>
            </a:r>
            <a:r>
              <a:rPr lang="en-US" altLang="ja-JP" sz="2400" dirty="0"/>
              <a:t>is generally considered as the </a:t>
            </a:r>
            <a:r>
              <a:rPr lang="en-US" altLang="ja-JP" sz="2400" dirty="0" smtClean="0"/>
              <a:t>superposition </a:t>
            </a:r>
            <a:r>
              <a:rPr lang="en-US" altLang="ja-JP" sz="2400" dirty="0"/>
              <a:t>of the </a:t>
            </a:r>
            <a:r>
              <a:rPr lang="en-US" altLang="ja-JP" sz="2400" dirty="0" smtClean="0"/>
              <a:t>contributions </a:t>
            </a:r>
            <a:r>
              <a:rPr lang="en-US" altLang="ja-JP" sz="2400" dirty="0"/>
              <a:t>from two layers; </a:t>
            </a:r>
            <a:r>
              <a:rPr lang="en-US" altLang="ja-JP" sz="2400" b="1" dirty="0" smtClean="0">
                <a:solidFill>
                  <a:srgbClr val="FF0000"/>
                </a:solidFill>
              </a:rPr>
              <a:t>the </a:t>
            </a:r>
            <a:r>
              <a:rPr lang="en-US" altLang="ja-JP" sz="2400" b="1" dirty="0">
                <a:solidFill>
                  <a:srgbClr val="FF0000"/>
                </a:solidFill>
              </a:rPr>
              <a:t>surface boundary layer </a:t>
            </a:r>
            <a:r>
              <a:rPr lang="en-US" altLang="ja-JP" sz="2400" dirty="0"/>
              <a:t>and </a:t>
            </a:r>
            <a:r>
              <a:rPr lang="en-US" altLang="ja-JP" sz="2400" b="1" dirty="0">
                <a:solidFill>
                  <a:srgbClr val="FF0000"/>
                </a:solidFill>
              </a:rPr>
              <a:t>the free atmosphere</a:t>
            </a:r>
            <a:r>
              <a:rPr lang="en-US" altLang="ja-JP" sz="2400" dirty="0"/>
              <a:t> above</a:t>
            </a:r>
            <a:r>
              <a:rPr lang="en-US" altLang="ja-JP" sz="2400" dirty="0" smtClean="0"/>
              <a:t>.</a:t>
            </a:r>
            <a:endParaRPr lang="ja-JP" altLang="en-US" sz="2400" dirty="0"/>
          </a:p>
        </p:txBody>
      </p:sp>
      <p:sp>
        <p:nvSpPr>
          <p:cNvPr id="25" name="タイトル 1"/>
          <p:cNvSpPr txBox="1">
            <a:spLocks/>
          </p:cNvSpPr>
          <p:nvPr/>
        </p:nvSpPr>
        <p:spPr>
          <a:xfrm>
            <a:off x="457200" y="413792"/>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smtClean="0"/>
              <a:t>1.3 </a:t>
            </a:r>
            <a:r>
              <a:rPr lang="ja-JP" altLang="en-US" b="1" dirty="0" smtClean="0"/>
              <a:t>大気構造</a:t>
            </a:r>
            <a:endParaRPr lang="ja-JP" altLang="en-US" b="1" dirty="0"/>
          </a:p>
        </p:txBody>
      </p:sp>
      <p:sp>
        <p:nvSpPr>
          <p:cNvPr id="2" name="右中かっこ 1"/>
          <p:cNvSpPr/>
          <p:nvPr/>
        </p:nvSpPr>
        <p:spPr>
          <a:xfrm>
            <a:off x="5047817" y="1628800"/>
            <a:ext cx="216024" cy="22646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5364088" y="2492896"/>
            <a:ext cx="2143536" cy="646331"/>
          </a:xfrm>
          <a:prstGeom prst="rect">
            <a:avLst/>
          </a:prstGeom>
          <a:noFill/>
        </p:spPr>
        <p:txBody>
          <a:bodyPr wrap="none" rtlCol="0">
            <a:spAutoFit/>
          </a:bodyPr>
          <a:lstStyle/>
          <a:p>
            <a:r>
              <a:rPr lang="ja-JP" altLang="en-US" dirty="0"/>
              <a:t>自由大気</a:t>
            </a:r>
            <a:r>
              <a:rPr lang="ja-JP" altLang="en-US" dirty="0" smtClean="0"/>
              <a:t>シーイング</a:t>
            </a:r>
            <a:endParaRPr lang="en-US" altLang="ja-JP" dirty="0" smtClean="0"/>
          </a:p>
          <a:p>
            <a:r>
              <a:rPr kumimoji="1" lang="en-US" altLang="ja-JP" dirty="0" smtClean="0"/>
              <a:t>FA seeing</a:t>
            </a:r>
            <a:endParaRPr kumimoji="1" lang="ja-JP" altLang="en-US" dirty="0"/>
          </a:p>
        </p:txBody>
      </p:sp>
      <p:sp>
        <p:nvSpPr>
          <p:cNvPr id="20" name="右中かっこ 19"/>
          <p:cNvSpPr/>
          <p:nvPr/>
        </p:nvSpPr>
        <p:spPr>
          <a:xfrm>
            <a:off x="5047841" y="3893466"/>
            <a:ext cx="216000" cy="6606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5443453" y="3934797"/>
            <a:ext cx="2489595" cy="646331"/>
          </a:xfrm>
          <a:prstGeom prst="rect">
            <a:avLst/>
          </a:prstGeom>
          <a:noFill/>
        </p:spPr>
        <p:txBody>
          <a:bodyPr wrap="square" rtlCol="0">
            <a:spAutoFit/>
          </a:bodyPr>
          <a:lstStyle/>
          <a:p>
            <a:r>
              <a:rPr lang="ja-JP" altLang="en-US" dirty="0" smtClean="0"/>
              <a:t>接地境界層シーイング</a:t>
            </a:r>
            <a:endParaRPr lang="en-US" altLang="ja-JP" dirty="0" smtClean="0"/>
          </a:p>
          <a:p>
            <a:r>
              <a:rPr lang="en-US" altLang="ja-JP" dirty="0" smtClean="0"/>
              <a:t>SBL</a:t>
            </a:r>
            <a:r>
              <a:rPr kumimoji="1" lang="en-US" altLang="ja-JP" dirty="0" smtClean="0"/>
              <a:t> seeing</a:t>
            </a:r>
            <a:endParaRPr kumimoji="1" lang="ja-JP" altLang="en-US" dirty="0"/>
          </a:p>
        </p:txBody>
      </p:sp>
      <p:sp>
        <p:nvSpPr>
          <p:cNvPr id="9" name="フリーフォーム 8"/>
          <p:cNvSpPr/>
          <p:nvPr/>
        </p:nvSpPr>
        <p:spPr>
          <a:xfrm>
            <a:off x="2681416" y="1661218"/>
            <a:ext cx="2147588" cy="2919909"/>
          </a:xfrm>
          <a:custGeom>
            <a:avLst/>
            <a:gdLst>
              <a:gd name="connsiteX0" fmla="*/ 0 w 2147588"/>
              <a:gd name="connsiteY0" fmla="*/ 2842054 h 2842054"/>
              <a:gd name="connsiteX1" fmla="*/ 1989438 w 2147588"/>
              <a:gd name="connsiteY1" fmla="*/ 2063579 h 2842054"/>
              <a:gd name="connsiteX2" fmla="*/ 1940011 w 2147588"/>
              <a:gd name="connsiteY2" fmla="*/ 0 h 2842054"/>
            </a:gdLst>
            <a:ahLst/>
            <a:cxnLst>
              <a:cxn ang="0">
                <a:pos x="connsiteX0" y="connsiteY0"/>
              </a:cxn>
              <a:cxn ang="0">
                <a:pos x="connsiteX1" y="connsiteY1"/>
              </a:cxn>
              <a:cxn ang="0">
                <a:pos x="connsiteX2" y="connsiteY2"/>
              </a:cxn>
            </a:cxnLst>
            <a:rect l="l" t="t" r="r" b="b"/>
            <a:pathLst>
              <a:path w="2147588" h="2842054">
                <a:moveTo>
                  <a:pt x="0" y="2842054"/>
                </a:moveTo>
                <a:cubicBezTo>
                  <a:pt x="833051" y="2689654"/>
                  <a:pt x="1666103" y="2537255"/>
                  <a:pt x="1989438" y="2063579"/>
                </a:cubicBezTo>
                <a:cubicBezTo>
                  <a:pt x="2312773" y="1589903"/>
                  <a:pt x="2059460" y="376881"/>
                  <a:pt x="1940011" y="0"/>
                </a:cubicBezTo>
              </a:path>
            </a:pathLst>
          </a:cu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945274" y="2848044"/>
            <a:ext cx="1515158" cy="369332"/>
          </a:xfrm>
          <a:prstGeom prst="rect">
            <a:avLst/>
          </a:prstGeom>
          <a:noFill/>
          <a:ln>
            <a:solidFill>
              <a:schemeClr val="tx1"/>
            </a:solidFill>
          </a:ln>
        </p:spPr>
        <p:txBody>
          <a:bodyPr wrap="none" rtlCol="0">
            <a:spAutoFit/>
          </a:bodyPr>
          <a:lstStyle/>
          <a:p>
            <a:r>
              <a:rPr lang="ja-JP" altLang="en-US" dirty="0" smtClean="0"/>
              <a:t>寄与：</a:t>
            </a:r>
            <a:r>
              <a:rPr lang="en-US" altLang="ja-JP" dirty="0" smtClean="0"/>
              <a:t>0.2</a:t>
            </a:r>
            <a:r>
              <a:rPr lang="ja-JP" altLang="en-US" dirty="0" smtClean="0"/>
              <a:t>秒角</a:t>
            </a:r>
            <a:endParaRPr kumimoji="1" lang="ja-JP" altLang="en-US" dirty="0"/>
          </a:p>
        </p:txBody>
      </p:sp>
      <p:sp>
        <p:nvSpPr>
          <p:cNvPr id="26" name="テキスト ボックス 25"/>
          <p:cNvSpPr txBox="1"/>
          <p:nvPr/>
        </p:nvSpPr>
        <p:spPr>
          <a:xfrm>
            <a:off x="6945274" y="4277850"/>
            <a:ext cx="1515158" cy="369332"/>
          </a:xfrm>
          <a:prstGeom prst="rect">
            <a:avLst/>
          </a:prstGeom>
          <a:noFill/>
          <a:ln>
            <a:solidFill>
              <a:schemeClr val="tx1"/>
            </a:solidFill>
          </a:ln>
        </p:spPr>
        <p:txBody>
          <a:bodyPr wrap="none" rtlCol="0">
            <a:spAutoFit/>
          </a:bodyPr>
          <a:lstStyle/>
          <a:p>
            <a:r>
              <a:rPr lang="ja-JP" altLang="en-US" dirty="0" smtClean="0"/>
              <a:t>寄与：</a:t>
            </a:r>
            <a:r>
              <a:rPr lang="en-US" altLang="ja-JP" dirty="0" smtClean="0"/>
              <a:t>1.5</a:t>
            </a:r>
            <a:r>
              <a:rPr lang="ja-JP" altLang="en-US" dirty="0" smtClean="0"/>
              <a:t>秒角</a:t>
            </a:r>
            <a:endParaRPr kumimoji="1" lang="ja-JP" altLang="en-US" dirty="0"/>
          </a:p>
        </p:txBody>
      </p:sp>
      <p:sp>
        <p:nvSpPr>
          <p:cNvPr id="12" name="テキスト ボックス 11"/>
          <p:cNvSpPr txBox="1"/>
          <p:nvPr/>
        </p:nvSpPr>
        <p:spPr>
          <a:xfrm>
            <a:off x="6306013" y="6268670"/>
            <a:ext cx="2403222" cy="369332"/>
          </a:xfrm>
          <a:prstGeom prst="rect">
            <a:avLst/>
          </a:prstGeom>
          <a:noFill/>
        </p:spPr>
        <p:txBody>
          <a:bodyPr wrap="none" rtlCol="0">
            <a:spAutoFit/>
          </a:bodyPr>
          <a:lstStyle/>
          <a:p>
            <a:r>
              <a:rPr kumimoji="1" lang="en-US" altLang="ja-JP" dirty="0" smtClean="0"/>
              <a:t>※</a:t>
            </a:r>
            <a:r>
              <a:rPr kumimoji="1" lang="ja-JP" altLang="en-US" dirty="0" smtClean="0"/>
              <a:t>可視光（</a:t>
            </a:r>
            <a:r>
              <a:rPr kumimoji="1" lang="en-US" altLang="ja-JP" dirty="0" smtClean="0"/>
              <a:t>0.5µm</a:t>
            </a:r>
            <a:r>
              <a:rPr lang="ja-JP" altLang="en-US" dirty="0" smtClean="0"/>
              <a:t>）の値</a:t>
            </a:r>
            <a:endParaRPr kumimoji="1" lang="ja-JP" altLang="en-US" dirty="0"/>
          </a:p>
        </p:txBody>
      </p:sp>
      <p:sp>
        <p:nvSpPr>
          <p:cNvPr id="23" name="正方形/長方形 22"/>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43630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3792"/>
            <a:ext cx="8229600" cy="1143000"/>
          </a:xfrm>
        </p:spPr>
        <p:txBody>
          <a:bodyPr>
            <a:normAutofit/>
          </a:bodyPr>
          <a:lstStyle/>
          <a:p>
            <a:pPr algn="l"/>
            <a:r>
              <a:rPr lang="en-US" altLang="ja-JP" b="1" dirty="0" smtClean="0"/>
              <a:t>1.4 </a:t>
            </a:r>
            <a:r>
              <a:rPr lang="ja-JP" altLang="en-US" b="1" dirty="0" smtClean="0"/>
              <a:t>先行研究（</a:t>
            </a:r>
            <a:r>
              <a:rPr lang="en-US" altLang="ja-JP" b="1" dirty="0" smtClean="0"/>
              <a:t>1</a:t>
            </a:r>
            <a:r>
              <a:rPr lang="ja-JP" altLang="en-US" b="1" dirty="0" smtClean="0"/>
              <a:t>）</a:t>
            </a:r>
            <a:endParaRPr kumimoji="1" lang="ja-JP" altLang="en-US" b="1" dirty="0"/>
          </a:p>
        </p:txBody>
      </p:sp>
      <p:pic>
        <p:nvPicPr>
          <p:cNvPr id="8" name="Picture 3"/>
          <p:cNvPicPr>
            <a:picLocks noChangeAspect="1" noChangeArrowheads="1"/>
          </p:cNvPicPr>
          <p:nvPr/>
        </p:nvPicPr>
        <p:blipFill rotWithShape="1">
          <a:blip r:embed="rId2" cstate="print"/>
          <a:srcRect b="8635"/>
          <a:stretch/>
        </p:blipFill>
        <p:spPr bwMode="auto">
          <a:xfrm>
            <a:off x="1043608" y="1335159"/>
            <a:ext cx="4088030" cy="3101953"/>
          </a:xfrm>
          <a:prstGeom prst="rect">
            <a:avLst/>
          </a:prstGeom>
          <a:noFill/>
          <a:ln w="9525">
            <a:noFill/>
            <a:miter lim="800000"/>
            <a:headEnd/>
            <a:tailEnd/>
          </a:ln>
          <a:effectLst/>
        </p:spPr>
      </p:pic>
      <p:sp>
        <p:nvSpPr>
          <p:cNvPr id="9" name="テキスト ボックス 8"/>
          <p:cNvSpPr txBox="1"/>
          <p:nvPr/>
        </p:nvSpPr>
        <p:spPr>
          <a:xfrm>
            <a:off x="5158126" y="3356992"/>
            <a:ext cx="3158289" cy="830997"/>
          </a:xfrm>
          <a:prstGeom prst="rect">
            <a:avLst/>
          </a:prstGeom>
          <a:noFill/>
        </p:spPr>
        <p:txBody>
          <a:bodyPr wrap="square" rtlCol="0">
            <a:spAutoFit/>
          </a:bodyPr>
          <a:lstStyle/>
          <a:p>
            <a:r>
              <a:rPr kumimoji="1" lang="ja-JP" altLang="en-US" sz="1600" dirty="0" smtClean="0"/>
              <a:t>シミュレーションによる接地境界層の高さ分布</a:t>
            </a:r>
            <a:endParaRPr kumimoji="1" lang="en-US" altLang="ja-JP" sz="1600" dirty="0" smtClean="0"/>
          </a:p>
          <a:p>
            <a:r>
              <a:rPr kumimoji="1" lang="en-US" altLang="ja-JP" sz="1600" dirty="0" smtClean="0"/>
              <a:t>Swain &amp; </a:t>
            </a:r>
            <a:r>
              <a:rPr kumimoji="1" lang="en-US" altLang="ja-JP" sz="1600" dirty="0" err="1" smtClean="0"/>
              <a:t>Gallee</a:t>
            </a:r>
            <a:r>
              <a:rPr kumimoji="1" lang="en-US" altLang="ja-JP" sz="1600" dirty="0" smtClean="0"/>
              <a:t> (2006)</a:t>
            </a:r>
            <a:endParaRPr lang="en-US" altLang="ja-JP" sz="1600" dirty="0" smtClean="0"/>
          </a:p>
        </p:txBody>
      </p:sp>
      <p:sp>
        <p:nvSpPr>
          <p:cNvPr id="7" name="円/楕円 6"/>
          <p:cNvSpPr/>
          <p:nvPr/>
        </p:nvSpPr>
        <p:spPr>
          <a:xfrm>
            <a:off x="3347864" y="2276872"/>
            <a:ext cx="360000" cy="360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26633" y="6053226"/>
            <a:ext cx="7173759" cy="400110"/>
          </a:xfrm>
          <a:prstGeom prst="rect">
            <a:avLst/>
          </a:prstGeom>
          <a:noFill/>
          <a:ln>
            <a:solidFill>
              <a:schemeClr val="tx1"/>
            </a:solidFill>
          </a:ln>
        </p:spPr>
        <p:txBody>
          <a:bodyPr wrap="none" rtlCol="0">
            <a:spAutoFit/>
          </a:bodyPr>
          <a:lstStyle/>
          <a:p>
            <a:r>
              <a:rPr kumimoji="1" lang="ja-JP" altLang="en-US" sz="2000" dirty="0" smtClean="0"/>
              <a:t>現地調査は未実施　</a:t>
            </a:r>
            <a:r>
              <a:rPr kumimoji="1" lang="en-US" altLang="ja-JP" sz="2000" dirty="0" smtClean="0">
                <a:sym typeface="Wingdings" panose="05000000000000000000" pitchFamily="2" charset="2"/>
              </a:rPr>
              <a:t></a:t>
            </a:r>
            <a:r>
              <a:rPr kumimoji="1" lang="ja-JP" altLang="en-US" sz="2000" dirty="0" smtClean="0">
                <a:sym typeface="Wingdings" panose="05000000000000000000" pitchFamily="2" charset="2"/>
              </a:rPr>
              <a:t>　南極観測隊に参加してサイト調査を実施</a:t>
            </a:r>
            <a:endParaRPr kumimoji="1" lang="ja-JP" altLang="en-US" sz="2000" dirty="0"/>
          </a:p>
        </p:txBody>
      </p:sp>
      <p:sp>
        <p:nvSpPr>
          <p:cNvPr id="4" name="テキスト ボックス 3"/>
          <p:cNvSpPr txBox="1"/>
          <p:nvPr/>
        </p:nvSpPr>
        <p:spPr>
          <a:xfrm>
            <a:off x="362482" y="4546242"/>
            <a:ext cx="8419036" cy="1323439"/>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2000" dirty="0" smtClean="0"/>
              <a:t>シミュレーションの結果から、</a:t>
            </a:r>
            <a:r>
              <a:rPr kumimoji="1" lang="ja-JP" altLang="en-US" sz="2000" u="sng" dirty="0" smtClean="0"/>
              <a:t>ドームふじの接地境界層の高さは </a:t>
            </a:r>
            <a:r>
              <a:rPr kumimoji="1" lang="en-US" altLang="ja-JP" sz="2000" u="sng" dirty="0" smtClean="0"/>
              <a:t>18</a:t>
            </a:r>
            <a:r>
              <a:rPr lang="en-US" altLang="ja-JP" sz="2000" u="sng" dirty="0" smtClean="0"/>
              <a:t>m</a:t>
            </a:r>
          </a:p>
          <a:p>
            <a:pPr marL="285750" indent="-285750">
              <a:buFont typeface="Arial" panose="020B0604020202020204" pitchFamily="34" charset="0"/>
              <a:buChar char="•"/>
            </a:pPr>
            <a:r>
              <a:rPr lang="ja-JP" altLang="en-US" sz="2000" dirty="0"/>
              <a:t>サイト</a:t>
            </a:r>
            <a:r>
              <a:rPr lang="ja-JP" altLang="en-US" sz="2000" dirty="0" smtClean="0"/>
              <a:t>調査から、南極点の接地境界層の高さ</a:t>
            </a:r>
            <a:r>
              <a:rPr lang="en-US" altLang="ja-JP" sz="2000" dirty="0" smtClean="0"/>
              <a:t>270m</a:t>
            </a:r>
            <a:r>
              <a:rPr lang="ja-JP" altLang="en-US" sz="2000" dirty="0" smtClean="0"/>
              <a:t>（</a:t>
            </a:r>
            <a:r>
              <a:rPr lang="en-US" altLang="ja-JP" sz="2000" dirty="0" err="1" smtClean="0"/>
              <a:t>Travouillon</a:t>
            </a:r>
            <a:r>
              <a:rPr lang="en-US" altLang="ja-JP" sz="2000" dirty="0" smtClean="0"/>
              <a:t> et al. 2003</a:t>
            </a:r>
            <a:r>
              <a:rPr lang="ja-JP" altLang="en-US" sz="2000" dirty="0" smtClean="0"/>
              <a:t>）</a:t>
            </a:r>
            <a:endParaRPr lang="en-US" altLang="ja-JP" sz="2000" dirty="0"/>
          </a:p>
          <a:p>
            <a:pPr marL="285750" indent="-285750">
              <a:buFont typeface="Arial" panose="020B0604020202020204" pitchFamily="34" charset="0"/>
              <a:buChar char="•"/>
            </a:pPr>
            <a:r>
              <a:rPr lang="ja-JP" altLang="en-US" sz="2000" dirty="0"/>
              <a:t>サイト</a:t>
            </a:r>
            <a:r>
              <a:rPr lang="ja-JP" altLang="en-US" sz="2000" dirty="0" smtClean="0"/>
              <a:t>調査から、ドーム</a:t>
            </a:r>
            <a:r>
              <a:rPr lang="en-US" altLang="ja-JP" sz="2000" dirty="0"/>
              <a:t>C</a:t>
            </a:r>
            <a:r>
              <a:rPr lang="ja-JP" altLang="en-US" sz="2000" dirty="0" smtClean="0"/>
              <a:t>の</a:t>
            </a:r>
            <a:r>
              <a:rPr lang="en-US" altLang="ja-JP" sz="2000" dirty="0" smtClean="0"/>
              <a:t>〃</a:t>
            </a:r>
            <a:r>
              <a:rPr lang="ja-JP" altLang="en-US" sz="2000" dirty="0" smtClean="0"/>
              <a:t>　約</a:t>
            </a:r>
            <a:r>
              <a:rPr lang="en-US" altLang="ja-JP" sz="2000" dirty="0" smtClean="0"/>
              <a:t>30m </a:t>
            </a:r>
            <a:r>
              <a:rPr lang="ja-JP" altLang="en-US" sz="2000" dirty="0" smtClean="0"/>
              <a:t>（</a:t>
            </a:r>
            <a:r>
              <a:rPr lang="en-US" altLang="ja-JP" sz="2000" dirty="0" err="1" smtClean="0"/>
              <a:t>Aristidi</a:t>
            </a:r>
            <a:r>
              <a:rPr lang="en-US" altLang="ja-JP" sz="2000" dirty="0" smtClean="0"/>
              <a:t> et al. 2009</a:t>
            </a:r>
            <a:r>
              <a:rPr lang="ja-JP" altLang="en-US" sz="2000" dirty="0" smtClean="0"/>
              <a:t>）</a:t>
            </a:r>
            <a:endParaRPr lang="en-US" altLang="ja-JP" sz="2000" dirty="0" smtClean="0"/>
          </a:p>
          <a:p>
            <a:pPr marL="285750" indent="-285750">
              <a:buFont typeface="Arial" panose="020B0604020202020204" pitchFamily="34" charset="0"/>
              <a:buChar char="•"/>
            </a:pPr>
            <a:r>
              <a:rPr lang="ja-JP" altLang="en-US" sz="2000" dirty="0" smtClean="0"/>
              <a:t>サイト調査から、ドーム</a:t>
            </a:r>
            <a:r>
              <a:rPr lang="en-US" altLang="ja-JP" sz="2000" dirty="0"/>
              <a:t>A</a:t>
            </a:r>
            <a:r>
              <a:rPr lang="ja-JP" altLang="en-US" sz="2000" dirty="0" smtClean="0"/>
              <a:t>の</a:t>
            </a:r>
            <a:r>
              <a:rPr lang="en-US" altLang="ja-JP" sz="2000" dirty="0" smtClean="0"/>
              <a:t>〃</a:t>
            </a:r>
            <a:r>
              <a:rPr lang="ja-JP" altLang="en-US" sz="2000" dirty="0" smtClean="0"/>
              <a:t>　</a:t>
            </a:r>
            <a:r>
              <a:rPr lang="en-US" altLang="ja-JP" sz="2000" dirty="0" smtClean="0"/>
              <a:t>13.9m</a:t>
            </a:r>
            <a:r>
              <a:rPr lang="ja-JP" altLang="en-US" sz="2000" dirty="0" smtClean="0"/>
              <a:t>（</a:t>
            </a:r>
            <a:r>
              <a:rPr lang="en-US" altLang="ja-JP" sz="2000" dirty="0" smtClean="0"/>
              <a:t>Bonner et al. 2010</a:t>
            </a:r>
            <a:r>
              <a:rPr lang="ja-JP" altLang="en-US" sz="2000" dirty="0" smtClean="0"/>
              <a:t>）</a:t>
            </a:r>
            <a:endParaRPr lang="en-US" altLang="ja-JP" sz="2000" dirty="0" smtClean="0"/>
          </a:p>
        </p:txBody>
      </p:sp>
      <p:sp>
        <p:nvSpPr>
          <p:cNvPr id="10" name="テキスト ボックス 9"/>
          <p:cNvSpPr txBox="1"/>
          <p:nvPr/>
        </p:nvSpPr>
        <p:spPr>
          <a:xfrm>
            <a:off x="5131638" y="2307839"/>
            <a:ext cx="2403222" cy="369332"/>
          </a:xfrm>
          <a:prstGeom prst="rect">
            <a:avLst/>
          </a:prstGeom>
          <a:noFill/>
        </p:spPr>
        <p:txBody>
          <a:bodyPr wrap="none" rtlCol="0">
            <a:spAutoFit/>
          </a:bodyPr>
          <a:lstStyle/>
          <a:p>
            <a:r>
              <a:rPr kumimoji="1" lang="en-US" altLang="ja-JP" dirty="0" smtClean="0"/>
              <a:t>※</a:t>
            </a:r>
            <a:r>
              <a:rPr kumimoji="1" lang="ja-JP" altLang="en-US" dirty="0" smtClean="0"/>
              <a:t>可視光（</a:t>
            </a:r>
            <a:r>
              <a:rPr kumimoji="1" lang="en-US" altLang="ja-JP" dirty="0" smtClean="0"/>
              <a:t>0.5µm</a:t>
            </a:r>
            <a:r>
              <a:rPr lang="ja-JP" altLang="en-US" dirty="0" smtClean="0"/>
              <a:t>）の値</a:t>
            </a:r>
            <a:endParaRPr kumimoji="1" lang="ja-JP" altLang="en-US" dirty="0"/>
          </a:p>
        </p:txBody>
      </p:sp>
      <p:sp>
        <p:nvSpPr>
          <p:cNvPr id="11" name="正方形/長方形 10"/>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390254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1003341" y="3883013"/>
            <a:ext cx="2416461" cy="687661"/>
          </a:xfrm>
          <a:prstGeom prst="rect">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接地境界層</a:t>
            </a:r>
            <a:endParaRPr kumimoji="1" lang="en-US" altLang="ja-JP" dirty="0" smtClean="0">
              <a:solidFill>
                <a:schemeClr val="tx1"/>
              </a:solidFill>
            </a:endParaRPr>
          </a:p>
          <a:p>
            <a:pPr algn="ctr"/>
            <a:r>
              <a:rPr kumimoji="1" lang="en-US" altLang="ja-JP" dirty="0" smtClean="0">
                <a:solidFill>
                  <a:schemeClr val="tx1"/>
                </a:solidFill>
              </a:rPr>
              <a:t>Surface Boundary Layer</a:t>
            </a:r>
            <a:endParaRPr kumimoji="1" lang="ja-JP" altLang="en-US" dirty="0">
              <a:solidFill>
                <a:schemeClr val="tx1"/>
              </a:solidFill>
            </a:endParaRPr>
          </a:p>
        </p:txBody>
      </p:sp>
      <p:sp>
        <p:nvSpPr>
          <p:cNvPr id="49" name="正方形/長方形 48"/>
          <p:cNvSpPr/>
          <p:nvPr/>
        </p:nvSpPr>
        <p:spPr>
          <a:xfrm>
            <a:off x="1003342" y="1650766"/>
            <a:ext cx="2416460" cy="2232247"/>
          </a:xfrm>
          <a:prstGeom prst="rect">
            <a:avLst/>
          </a:prstGeom>
          <a:gradFill>
            <a:gsLst>
              <a:gs pos="0">
                <a:srgbClr val="00B0F0">
                  <a:alpha val="60000"/>
                </a:srgbClr>
              </a:gs>
              <a:gs pos="72000">
                <a:schemeClr val="accent1">
                  <a:tint val="44500"/>
                  <a:satMod val="160000"/>
                  <a:alpha val="69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solidFill>
                <a:schemeClr val="tx1"/>
              </a:solidFill>
            </a:endParaRPr>
          </a:p>
          <a:p>
            <a:pPr algn="ctr"/>
            <a:r>
              <a:rPr kumimoji="1" lang="ja-JP" altLang="en-US" dirty="0" smtClean="0">
                <a:solidFill>
                  <a:schemeClr val="tx1"/>
                </a:solidFill>
              </a:rPr>
              <a:t>自由大気</a:t>
            </a:r>
            <a:endParaRPr kumimoji="1" lang="en-US" altLang="ja-JP" dirty="0" smtClean="0">
              <a:solidFill>
                <a:schemeClr val="tx1"/>
              </a:solidFill>
            </a:endParaRPr>
          </a:p>
          <a:p>
            <a:pPr algn="ctr"/>
            <a:r>
              <a:rPr kumimoji="1" lang="en-US" altLang="ja-JP" dirty="0" smtClean="0">
                <a:solidFill>
                  <a:schemeClr val="tx1"/>
                </a:solidFill>
              </a:rPr>
              <a:t>Free Atmosphere</a:t>
            </a:r>
            <a:endParaRPr kumimoji="1" lang="ja-JP" altLang="en-US" dirty="0">
              <a:solidFill>
                <a:schemeClr val="tx1"/>
              </a:solidFill>
            </a:endParaRPr>
          </a:p>
        </p:txBody>
      </p:sp>
      <p:cxnSp>
        <p:nvCxnSpPr>
          <p:cNvPr id="36" name="直線矢印コネクタ 35"/>
          <p:cNvCxnSpPr/>
          <p:nvPr/>
        </p:nvCxnSpPr>
        <p:spPr>
          <a:xfrm flipH="1" flipV="1">
            <a:off x="984013" y="1402323"/>
            <a:ext cx="0" cy="31683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993014" y="4570675"/>
            <a:ext cx="293820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79112" y="1393031"/>
            <a:ext cx="802912" cy="369332"/>
          </a:xfrm>
          <a:prstGeom prst="rect">
            <a:avLst/>
          </a:prstGeom>
          <a:noFill/>
          <a:ln>
            <a:noFill/>
          </a:ln>
        </p:spPr>
        <p:txBody>
          <a:bodyPr wrap="none" rtlCol="0">
            <a:spAutoFit/>
          </a:bodyPr>
          <a:lstStyle/>
          <a:p>
            <a:r>
              <a:rPr kumimoji="1" lang="en-US" altLang="ja-JP" dirty="0" smtClean="0"/>
              <a:t>Height</a:t>
            </a:r>
            <a:endParaRPr kumimoji="1" lang="ja-JP" altLang="en-US" dirty="0"/>
          </a:p>
        </p:txBody>
      </p:sp>
      <p:cxnSp>
        <p:nvCxnSpPr>
          <p:cNvPr id="52" name="直線コネクタ 51"/>
          <p:cNvCxnSpPr/>
          <p:nvPr/>
        </p:nvCxnSpPr>
        <p:spPr>
          <a:xfrm flipH="1">
            <a:off x="908592" y="3882355"/>
            <a:ext cx="168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007604" y="5085184"/>
            <a:ext cx="7128792" cy="707886"/>
          </a:xfrm>
          <a:prstGeom prst="rect">
            <a:avLst/>
          </a:prstGeom>
        </p:spPr>
        <p:txBody>
          <a:bodyPr wrap="square">
            <a:spAutoFit/>
          </a:bodyPr>
          <a:lstStyle/>
          <a:p>
            <a:pPr algn="just"/>
            <a:r>
              <a:rPr lang="ja-JP" altLang="en-US" sz="2000" dirty="0"/>
              <a:t>自由大気シーイング</a:t>
            </a:r>
            <a:r>
              <a:rPr lang="ja-JP" altLang="en-US" sz="2000" dirty="0" smtClean="0"/>
              <a:t>はシミュレーションから</a:t>
            </a:r>
            <a:r>
              <a:rPr lang="en-US" altLang="ja-JP" sz="2000" dirty="0" smtClean="0"/>
              <a:t>0.207</a:t>
            </a:r>
            <a:r>
              <a:rPr lang="ja-JP" altLang="en-US" sz="2000" dirty="0" smtClean="0"/>
              <a:t>秒角と予想されているが、現地での実際の測定はまだ行われていない</a:t>
            </a:r>
            <a:endParaRPr lang="en-US" altLang="ja-JP" sz="2000" dirty="0" smtClean="0"/>
          </a:p>
        </p:txBody>
      </p:sp>
      <p:sp>
        <p:nvSpPr>
          <p:cNvPr id="2" name="右中かっこ 1"/>
          <p:cNvSpPr/>
          <p:nvPr/>
        </p:nvSpPr>
        <p:spPr>
          <a:xfrm>
            <a:off x="3535579" y="1618347"/>
            <a:ext cx="216024" cy="22646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4" name="Picture 2" descr="C:\Users\hirofumi\Desktop\fg19.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6944"/>
          <a:stretch/>
        </p:blipFill>
        <p:spPr bwMode="auto">
          <a:xfrm>
            <a:off x="5076456" y="1888756"/>
            <a:ext cx="3600000" cy="2602940"/>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5148464" y="4417948"/>
            <a:ext cx="3383975" cy="523220"/>
          </a:xfrm>
          <a:prstGeom prst="rect">
            <a:avLst/>
          </a:prstGeom>
          <a:noFill/>
        </p:spPr>
        <p:txBody>
          <a:bodyPr wrap="square" rtlCol="0">
            <a:spAutoFit/>
          </a:bodyPr>
          <a:lstStyle/>
          <a:p>
            <a:r>
              <a:rPr kumimoji="1" lang="ja-JP" altLang="en-US" sz="1400" dirty="0" smtClean="0"/>
              <a:t>図</a:t>
            </a:r>
            <a:r>
              <a:rPr kumimoji="1" lang="en-US" altLang="ja-JP" sz="1400" dirty="0" smtClean="0"/>
              <a:t>4 </a:t>
            </a:r>
            <a:r>
              <a:rPr kumimoji="1" lang="ja-JP" altLang="en-US" sz="1400" dirty="0" smtClean="0"/>
              <a:t>シミュレーションによる自由大気シーイング分布</a:t>
            </a:r>
            <a:r>
              <a:rPr lang="ja-JP" altLang="en-US" sz="1400" dirty="0"/>
              <a:t>（</a:t>
            </a:r>
            <a:r>
              <a:rPr kumimoji="1" lang="en-US" altLang="ja-JP" sz="1400" dirty="0" smtClean="0"/>
              <a:t>Saunders et al. 2009</a:t>
            </a:r>
            <a:r>
              <a:rPr kumimoji="1" lang="ja-JP" altLang="en-US" sz="1400" dirty="0" smtClean="0"/>
              <a:t>）</a:t>
            </a:r>
            <a:endParaRPr kumimoji="1" lang="en-US" altLang="ja-JP" sz="1400" dirty="0" smtClean="0"/>
          </a:p>
        </p:txBody>
      </p:sp>
      <p:sp>
        <p:nvSpPr>
          <p:cNvPr id="29" name="円/楕円 28"/>
          <p:cNvSpPr/>
          <p:nvPr/>
        </p:nvSpPr>
        <p:spPr>
          <a:xfrm>
            <a:off x="6984280" y="274824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0" name="直線矢印コネクタ 29"/>
          <p:cNvCxnSpPr/>
          <p:nvPr/>
        </p:nvCxnSpPr>
        <p:spPr>
          <a:xfrm flipH="1">
            <a:off x="7092280" y="1776126"/>
            <a:ext cx="720080" cy="972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243935" y="1450520"/>
            <a:ext cx="1154483" cy="369332"/>
          </a:xfrm>
          <a:prstGeom prst="rect">
            <a:avLst/>
          </a:prstGeom>
          <a:noFill/>
        </p:spPr>
        <p:txBody>
          <a:bodyPr wrap="none" rtlCol="0">
            <a:spAutoFit/>
          </a:bodyPr>
          <a:lstStyle/>
          <a:p>
            <a:r>
              <a:rPr kumimoji="1" lang="en-US" altLang="ja-JP" b="1" dirty="0" smtClean="0"/>
              <a:t>Dome Fuji</a:t>
            </a:r>
            <a:endParaRPr kumimoji="1" lang="ja-JP" altLang="en-US" b="1" dirty="0"/>
          </a:p>
        </p:txBody>
      </p:sp>
      <p:sp>
        <p:nvSpPr>
          <p:cNvPr id="32" name="テキスト ボックス 31"/>
          <p:cNvSpPr txBox="1"/>
          <p:nvPr/>
        </p:nvSpPr>
        <p:spPr>
          <a:xfrm>
            <a:off x="984013" y="5936280"/>
            <a:ext cx="7180171" cy="400110"/>
          </a:xfrm>
          <a:prstGeom prst="rect">
            <a:avLst/>
          </a:prstGeom>
          <a:noFill/>
          <a:ln>
            <a:solidFill>
              <a:schemeClr val="tx1"/>
            </a:solidFill>
          </a:ln>
        </p:spPr>
        <p:txBody>
          <a:bodyPr wrap="none" rtlCol="0">
            <a:spAutoFit/>
          </a:bodyPr>
          <a:lstStyle/>
          <a:p>
            <a:r>
              <a:rPr kumimoji="1" lang="ja-JP" altLang="en-US" sz="2000" dirty="0" smtClean="0"/>
              <a:t>現地での調査が必要 </a:t>
            </a:r>
            <a:r>
              <a:rPr kumimoji="1" lang="en-US" altLang="ja-JP" sz="2000" dirty="0" smtClean="0">
                <a:sym typeface="Wingdings" panose="05000000000000000000" pitchFamily="2" charset="2"/>
              </a:rPr>
              <a:t> </a:t>
            </a:r>
            <a:r>
              <a:rPr kumimoji="1" lang="ja-JP" altLang="en-US" sz="2000" dirty="0" smtClean="0">
                <a:sym typeface="Wingdings" panose="05000000000000000000" pitchFamily="2" charset="2"/>
              </a:rPr>
              <a:t>南極観測隊に参加してサイト調査を実施</a:t>
            </a:r>
            <a:endParaRPr kumimoji="1" lang="ja-JP" altLang="en-US" sz="2000" dirty="0"/>
          </a:p>
        </p:txBody>
      </p:sp>
      <p:sp>
        <p:nvSpPr>
          <p:cNvPr id="21" name="テキスト ボックス 20"/>
          <p:cNvSpPr txBox="1"/>
          <p:nvPr/>
        </p:nvSpPr>
        <p:spPr>
          <a:xfrm>
            <a:off x="770127" y="4633391"/>
            <a:ext cx="3383975" cy="307777"/>
          </a:xfrm>
          <a:prstGeom prst="rect">
            <a:avLst/>
          </a:prstGeom>
          <a:noFill/>
        </p:spPr>
        <p:txBody>
          <a:bodyPr wrap="square" rtlCol="0">
            <a:spAutoFit/>
          </a:bodyPr>
          <a:lstStyle/>
          <a:p>
            <a:r>
              <a:rPr kumimoji="1" lang="ja-JP" altLang="en-US" sz="1400" dirty="0" smtClean="0"/>
              <a:t>図</a:t>
            </a:r>
            <a:r>
              <a:rPr kumimoji="1" lang="en-US" altLang="ja-JP" sz="1400" dirty="0" smtClean="0"/>
              <a:t>2 </a:t>
            </a:r>
            <a:r>
              <a:rPr kumimoji="1" lang="ja-JP" altLang="en-US" sz="1400" dirty="0" smtClean="0"/>
              <a:t>大気構造の模式図</a:t>
            </a:r>
            <a:endParaRPr kumimoji="1" lang="en-US" altLang="ja-JP" sz="1400" dirty="0" smtClean="0"/>
          </a:p>
        </p:txBody>
      </p:sp>
      <p:sp>
        <p:nvSpPr>
          <p:cNvPr id="3" name="テキスト ボックス 2"/>
          <p:cNvSpPr txBox="1"/>
          <p:nvPr/>
        </p:nvSpPr>
        <p:spPr>
          <a:xfrm>
            <a:off x="3851850" y="2482443"/>
            <a:ext cx="1224206" cy="646331"/>
          </a:xfrm>
          <a:prstGeom prst="rect">
            <a:avLst/>
          </a:prstGeom>
          <a:noFill/>
          <a:ln>
            <a:solidFill>
              <a:schemeClr val="tx1"/>
            </a:solidFill>
          </a:ln>
        </p:spPr>
        <p:txBody>
          <a:bodyPr wrap="square" rtlCol="0">
            <a:spAutoFit/>
          </a:bodyPr>
          <a:lstStyle/>
          <a:p>
            <a:r>
              <a:rPr lang="ja-JP" altLang="en-US" dirty="0"/>
              <a:t>自由大気</a:t>
            </a:r>
            <a:r>
              <a:rPr lang="ja-JP" altLang="en-US" dirty="0" smtClean="0"/>
              <a:t>シーイング</a:t>
            </a:r>
            <a:endParaRPr lang="en-US" altLang="ja-JP" dirty="0" smtClean="0"/>
          </a:p>
        </p:txBody>
      </p:sp>
      <p:sp>
        <p:nvSpPr>
          <p:cNvPr id="23" name="タイトル 1"/>
          <p:cNvSpPr>
            <a:spLocks noGrp="1"/>
          </p:cNvSpPr>
          <p:nvPr>
            <p:ph type="title"/>
          </p:nvPr>
        </p:nvSpPr>
        <p:spPr>
          <a:xfrm>
            <a:off x="457200" y="413792"/>
            <a:ext cx="8229600" cy="1143000"/>
          </a:xfrm>
        </p:spPr>
        <p:txBody>
          <a:bodyPr>
            <a:normAutofit/>
          </a:bodyPr>
          <a:lstStyle/>
          <a:p>
            <a:pPr algn="l"/>
            <a:r>
              <a:rPr lang="en-US" altLang="ja-JP" b="1" dirty="0" smtClean="0"/>
              <a:t>1.5 </a:t>
            </a:r>
            <a:r>
              <a:rPr lang="ja-JP" altLang="en-US" b="1" dirty="0" smtClean="0"/>
              <a:t>先行研究（</a:t>
            </a:r>
            <a:r>
              <a:rPr lang="en-US" altLang="ja-JP" b="1" dirty="0" smtClean="0"/>
              <a:t>2</a:t>
            </a:r>
            <a:r>
              <a:rPr lang="ja-JP" altLang="en-US" b="1" dirty="0" smtClean="0"/>
              <a:t>）</a:t>
            </a:r>
            <a:endParaRPr kumimoji="1" lang="ja-JP" altLang="en-US" b="1" dirty="0"/>
          </a:p>
        </p:txBody>
      </p:sp>
      <p:sp>
        <p:nvSpPr>
          <p:cNvPr id="22" name="正方形/長方形 21"/>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53132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esearch\D4\2013_07イタリア・シエナ研究会\instrument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472" y="332656"/>
            <a:ext cx="4680000" cy="360667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413792"/>
            <a:ext cx="8229600" cy="1143000"/>
          </a:xfrm>
          <a:ln>
            <a:noFill/>
          </a:ln>
        </p:spPr>
        <p:txBody>
          <a:bodyPr>
            <a:normAutofit/>
          </a:bodyPr>
          <a:lstStyle/>
          <a:p>
            <a:pPr algn="l"/>
            <a:r>
              <a:rPr lang="en-US" altLang="ja-JP" b="1" dirty="0" smtClean="0"/>
              <a:t>Observations</a:t>
            </a:r>
            <a:endParaRPr kumimoji="1" lang="ja-JP" altLang="en-US" b="1" baseline="30000" dirty="0"/>
          </a:p>
        </p:txBody>
      </p:sp>
      <p:sp>
        <p:nvSpPr>
          <p:cNvPr id="17" name="正方形/長方形 16"/>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 name="グループ化 3"/>
          <p:cNvGrpSpPr/>
          <p:nvPr/>
        </p:nvGrpSpPr>
        <p:grpSpPr>
          <a:xfrm>
            <a:off x="180472" y="4456197"/>
            <a:ext cx="8640000" cy="2213163"/>
            <a:chOff x="180472" y="4312181"/>
            <a:chExt cx="8640000" cy="2213163"/>
          </a:xfrm>
        </p:grpSpPr>
        <p:pic>
          <p:nvPicPr>
            <p:cNvPr id="1028" name="Picture 4" descr="C:\Research\D4\2013_07イタリア・シエナ研究会\sun_altitu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72" y="4312181"/>
              <a:ext cx="8640000" cy="221316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633128" y="4797152"/>
              <a:ext cx="1251240" cy="369332"/>
            </a:xfrm>
            <a:prstGeom prst="rect">
              <a:avLst/>
            </a:prstGeom>
            <a:noFill/>
          </p:spPr>
          <p:txBody>
            <a:bodyPr wrap="none" rtlCol="0">
              <a:spAutoFit/>
            </a:bodyPr>
            <a:lstStyle/>
            <a:p>
              <a:r>
                <a:rPr lang="en-US" altLang="ja-JP" b="1" dirty="0" smtClean="0">
                  <a:solidFill>
                    <a:srgbClr val="0070C0"/>
                  </a:solidFill>
                </a:rPr>
                <a:t>Polar Night</a:t>
              </a:r>
              <a:endParaRPr kumimoji="1" lang="ja-JP" altLang="en-US" b="1" dirty="0">
                <a:solidFill>
                  <a:srgbClr val="0070C0"/>
                </a:solidFill>
              </a:endParaRPr>
            </a:p>
          </p:txBody>
        </p:sp>
        <p:sp>
          <p:nvSpPr>
            <p:cNvPr id="26" name="テキスト ボックス 25"/>
            <p:cNvSpPr txBox="1"/>
            <p:nvPr/>
          </p:nvSpPr>
          <p:spPr>
            <a:xfrm>
              <a:off x="971600" y="5723964"/>
              <a:ext cx="1096903" cy="369332"/>
            </a:xfrm>
            <a:prstGeom prst="rect">
              <a:avLst/>
            </a:prstGeom>
            <a:noFill/>
          </p:spPr>
          <p:txBody>
            <a:bodyPr wrap="none" rtlCol="0">
              <a:spAutoFit/>
            </a:bodyPr>
            <a:lstStyle/>
            <a:p>
              <a:r>
                <a:rPr lang="en-US" altLang="ja-JP" b="1" dirty="0" smtClean="0">
                  <a:solidFill>
                    <a:srgbClr val="FF0000"/>
                  </a:solidFill>
                </a:rPr>
                <a:t>Polar Day</a:t>
              </a:r>
              <a:endParaRPr kumimoji="1" lang="ja-JP" altLang="en-US" b="1" dirty="0">
                <a:solidFill>
                  <a:srgbClr val="FF0000"/>
                </a:solidFill>
              </a:endParaRPr>
            </a:p>
          </p:txBody>
        </p:sp>
        <p:cxnSp>
          <p:nvCxnSpPr>
            <p:cNvPr id="9" name="直線矢印コネクタ 8"/>
            <p:cNvCxnSpPr/>
            <p:nvPr/>
          </p:nvCxnSpPr>
          <p:spPr>
            <a:xfrm>
              <a:off x="755576" y="5667484"/>
              <a:ext cx="194421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5724128" y="5157192"/>
              <a:ext cx="2929356"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179512" y="2204864"/>
            <a:ext cx="3600000" cy="2195122"/>
            <a:chOff x="179512" y="2025966"/>
            <a:chExt cx="3600000" cy="2195122"/>
          </a:xfrm>
        </p:grpSpPr>
        <p:pic>
          <p:nvPicPr>
            <p:cNvPr id="1027" name="Picture 3" descr="C:\Research\D4\2013_07イタリア・シエナ研究会\instrume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025966"/>
              <a:ext cx="3600000" cy="2195122"/>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1979512" y="2097974"/>
              <a:ext cx="936304" cy="18002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1259631" y="2097974"/>
              <a:ext cx="260419" cy="180020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3347864" y="2097974"/>
              <a:ext cx="332427" cy="180020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テキスト ボックス 2"/>
          <p:cNvSpPr txBox="1"/>
          <p:nvPr/>
        </p:nvSpPr>
        <p:spPr>
          <a:xfrm>
            <a:off x="574270" y="1466556"/>
            <a:ext cx="3222357" cy="369332"/>
          </a:xfrm>
          <a:prstGeom prst="rect">
            <a:avLst/>
          </a:prstGeom>
          <a:noFill/>
        </p:spPr>
        <p:txBody>
          <a:bodyPr wrap="none" rtlCol="0">
            <a:spAutoFit/>
          </a:bodyPr>
          <a:lstStyle/>
          <a:p>
            <a:r>
              <a:rPr lang="en-US" altLang="ja-JP" dirty="0" smtClean="0"/>
              <a:t>2006-2013</a:t>
            </a:r>
            <a:r>
              <a:rPr lang="ja-JP" altLang="en-US" dirty="0" smtClean="0"/>
              <a:t>年に順次観測を実施</a:t>
            </a:r>
            <a:endParaRPr kumimoji="1" lang="ja-JP" altLang="en-US" dirty="0"/>
          </a:p>
        </p:txBody>
      </p:sp>
    </p:spTree>
    <p:extLst>
      <p:ext uri="{BB962C8B-B14F-4D97-AF65-F5344CB8AC3E}">
        <p14:creationId xmlns:p14="http://schemas.microsoft.com/office/powerpoint/2010/main" val="3138234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 name="グループ化 3"/>
          <p:cNvGrpSpPr/>
          <p:nvPr/>
        </p:nvGrpSpPr>
        <p:grpSpPr>
          <a:xfrm>
            <a:off x="179512" y="3675168"/>
            <a:ext cx="8712968" cy="2192812"/>
            <a:chOff x="250560" y="2172292"/>
            <a:chExt cx="8712968" cy="1760764"/>
          </a:xfrm>
        </p:grpSpPr>
        <p:pic>
          <p:nvPicPr>
            <p:cNvPr id="2050" name="Picture 2" descr="C:\Research\D4\2013_07イタリア・シエナ研究会\sodar_timeseries.jpg"/>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250560" y="2214375"/>
              <a:ext cx="4320000" cy="17186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Research\D4\2013_07イタリア・シエナ研究会\sodar_timeseries.jpg"/>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b="594"/>
            <a:stretch/>
          </p:blipFill>
          <p:spPr bwMode="auto">
            <a:xfrm>
              <a:off x="4643528" y="2172292"/>
              <a:ext cx="4320000" cy="169826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テキスト ボックス 2"/>
          <p:cNvSpPr txBox="1"/>
          <p:nvPr/>
        </p:nvSpPr>
        <p:spPr>
          <a:xfrm>
            <a:off x="539552" y="1857598"/>
            <a:ext cx="5046510" cy="1200329"/>
          </a:xfrm>
          <a:prstGeom prst="rect">
            <a:avLst/>
          </a:prstGeom>
          <a:noFill/>
        </p:spPr>
        <p:txBody>
          <a:bodyPr wrap="none" rtlCol="0">
            <a:spAutoFit/>
          </a:bodyPr>
          <a:lstStyle/>
          <a:p>
            <a:pPr marL="285750" indent="-285750">
              <a:buFontTx/>
              <a:buChar char="-"/>
            </a:pPr>
            <a:r>
              <a:rPr kumimoji="1" lang="en-US" altLang="ja-JP" dirty="0" smtClean="0"/>
              <a:t>From 2006 December 21 to 2007 January 7</a:t>
            </a:r>
            <a:endParaRPr lang="en-US" altLang="ja-JP" dirty="0"/>
          </a:p>
          <a:p>
            <a:pPr marL="285750" indent="-285750">
              <a:buFontTx/>
              <a:buChar char="-"/>
            </a:pPr>
            <a:r>
              <a:rPr lang="en-US" altLang="ja-JP" dirty="0" smtClean="0"/>
              <a:t>Observations in “</a:t>
            </a:r>
            <a:r>
              <a:rPr lang="en-US" altLang="ja-JP" dirty="0" smtClean="0">
                <a:solidFill>
                  <a:srgbClr val="FF0000"/>
                </a:solidFill>
              </a:rPr>
              <a:t>Polar day season</a:t>
            </a:r>
            <a:r>
              <a:rPr lang="en-US" altLang="ja-JP" dirty="0" smtClean="0"/>
              <a:t>”</a:t>
            </a:r>
          </a:p>
          <a:p>
            <a:pPr marL="285750" indent="-285750">
              <a:buFontTx/>
              <a:buChar char="-"/>
            </a:pPr>
            <a:r>
              <a:rPr lang="en-US" altLang="ja-JP" dirty="0" smtClean="0"/>
              <a:t>Turbulence profiling </a:t>
            </a:r>
          </a:p>
          <a:p>
            <a:r>
              <a:rPr lang="ja-JP" altLang="en-US" dirty="0">
                <a:solidFill>
                  <a:srgbClr val="0070C0"/>
                </a:solidFill>
              </a:rPr>
              <a:t>　</a:t>
            </a:r>
            <a:r>
              <a:rPr lang="ja-JP" altLang="en-US" dirty="0" smtClean="0">
                <a:solidFill>
                  <a:srgbClr val="0070C0"/>
                </a:solidFill>
              </a:rPr>
              <a:t>　　　　　　　</a:t>
            </a:r>
            <a:r>
              <a:rPr lang="en-US" altLang="ja-JP" dirty="0" smtClean="0">
                <a:solidFill>
                  <a:srgbClr val="0070C0"/>
                </a:solidFill>
              </a:rPr>
              <a:t>between 40 and 400 m with Δh = 20 m</a:t>
            </a:r>
            <a:endParaRPr kumimoji="1" lang="ja-JP" altLang="en-US" dirty="0">
              <a:solidFill>
                <a:srgbClr val="0070C0"/>
              </a:solidFill>
            </a:endParaRPr>
          </a:p>
        </p:txBody>
      </p:sp>
      <p:pic>
        <p:nvPicPr>
          <p:cNvPr id="2052" name="Picture 4" descr="C:\Research\D4\2013_07ドームふじ論文2013b\sod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458217"/>
            <a:ext cx="2880000" cy="191999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047933" y="3296017"/>
            <a:ext cx="1628523" cy="276999"/>
          </a:xfrm>
          <a:prstGeom prst="rect">
            <a:avLst/>
          </a:prstGeom>
          <a:noFill/>
        </p:spPr>
        <p:txBody>
          <a:bodyPr wrap="none" rtlCol="0">
            <a:spAutoFit/>
          </a:bodyPr>
          <a:lstStyle/>
          <a:p>
            <a:r>
              <a:rPr kumimoji="1" lang="en-US" altLang="ja-JP" sz="1200" dirty="0" smtClean="0"/>
              <a:t>Photo by H. Motoyama</a:t>
            </a:r>
            <a:endParaRPr kumimoji="1" lang="ja-JP" altLang="en-US" dirty="0"/>
          </a:p>
        </p:txBody>
      </p:sp>
      <p:sp>
        <p:nvSpPr>
          <p:cNvPr id="6" name="テキスト ボックス 5"/>
          <p:cNvSpPr txBox="1"/>
          <p:nvPr/>
        </p:nvSpPr>
        <p:spPr>
          <a:xfrm>
            <a:off x="1259632" y="1196752"/>
            <a:ext cx="2971776" cy="369332"/>
          </a:xfrm>
          <a:prstGeom prst="rect">
            <a:avLst/>
          </a:prstGeom>
          <a:noFill/>
        </p:spPr>
        <p:txBody>
          <a:bodyPr wrap="none" rtlCol="0">
            <a:spAutoFit/>
          </a:bodyPr>
          <a:lstStyle/>
          <a:p>
            <a:r>
              <a:rPr kumimoji="1" lang="en-US" altLang="ja-JP" dirty="0" smtClean="0"/>
              <a:t>(Sonic Detection And Ringing)</a:t>
            </a:r>
            <a:endParaRPr kumimoji="1" lang="ja-JP" altLang="en-US" dirty="0"/>
          </a:p>
        </p:txBody>
      </p:sp>
      <p:sp>
        <p:nvSpPr>
          <p:cNvPr id="7" name="テキスト ボックス 6"/>
          <p:cNvSpPr txBox="1"/>
          <p:nvPr/>
        </p:nvSpPr>
        <p:spPr>
          <a:xfrm>
            <a:off x="3084156" y="6084004"/>
            <a:ext cx="3441263" cy="369332"/>
          </a:xfrm>
          <a:prstGeom prst="rect">
            <a:avLst/>
          </a:prstGeom>
          <a:noFill/>
        </p:spPr>
        <p:txBody>
          <a:bodyPr wrap="none" rtlCol="0">
            <a:spAutoFit/>
          </a:bodyPr>
          <a:lstStyle/>
          <a:p>
            <a:r>
              <a:rPr kumimoji="1" lang="en-US" altLang="ja-JP" dirty="0" smtClean="0">
                <a:sym typeface="Wingdings" pitchFamily="2" charset="2"/>
              </a:rPr>
              <a:t> </a:t>
            </a:r>
            <a:r>
              <a:rPr kumimoji="1" lang="en-US" altLang="ja-JP" dirty="0" smtClean="0"/>
              <a:t>Diurnal variation is clearly seen.</a:t>
            </a:r>
            <a:endParaRPr kumimoji="1" lang="ja-JP" altLang="en-US" dirty="0"/>
          </a:p>
        </p:txBody>
      </p:sp>
      <p:sp>
        <p:nvSpPr>
          <p:cNvPr id="19" name="タイトル 1"/>
          <p:cNvSpPr>
            <a:spLocks noGrp="1"/>
          </p:cNvSpPr>
          <p:nvPr>
            <p:ph type="title"/>
          </p:nvPr>
        </p:nvSpPr>
        <p:spPr>
          <a:xfrm>
            <a:off x="457200" y="413792"/>
            <a:ext cx="8229600" cy="1143000"/>
          </a:xfrm>
        </p:spPr>
        <p:txBody>
          <a:bodyPr>
            <a:normAutofit/>
          </a:bodyPr>
          <a:lstStyle/>
          <a:p>
            <a:pPr algn="l"/>
            <a:r>
              <a:rPr lang="en-US" altLang="ja-JP" b="1" dirty="0" smtClean="0"/>
              <a:t>2</a:t>
            </a:r>
            <a:r>
              <a:rPr kumimoji="1" lang="en-US" altLang="ja-JP" b="1" dirty="0" smtClean="0"/>
              <a:t>.1</a:t>
            </a:r>
            <a:r>
              <a:rPr lang="ja-JP" altLang="en-US" b="1" dirty="0" smtClean="0"/>
              <a:t> </a:t>
            </a:r>
            <a:r>
              <a:rPr kumimoji="1" lang="en-US" altLang="ja-JP" b="1" dirty="0" smtClean="0"/>
              <a:t>SODAR</a:t>
            </a:r>
            <a:r>
              <a:rPr lang="ja-JP" altLang="en-US" b="1" dirty="0"/>
              <a:t> </a:t>
            </a:r>
            <a:r>
              <a:rPr lang="ja-JP" altLang="en-US" b="1" dirty="0" smtClean="0"/>
              <a:t>（</a:t>
            </a:r>
            <a:r>
              <a:rPr lang="en-US" altLang="ja-JP" b="1" dirty="0" smtClean="0"/>
              <a:t>2006-2007</a:t>
            </a:r>
            <a:r>
              <a:rPr lang="ja-JP" altLang="en-US" b="1" dirty="0" smtClean="0"/>
              <a:t>）</a:t>
            </a:r>
            <a:endParaRPr kumimoji="1" lang="ja-JP" altLang="en-US" b="1" dirty="0"/>
          </a:p>
        </p:txBody>
      </p:sp>
    </p:spTree>
    <p:extLst>
      <p:ext uri="{BB962C8B-B14F-4D97-AF65-F5344CB8AC3E}">
        <p14:creationId xmlns:p14="http://schemas.microsoft.com/office/powerpoint/2010/main" val="2037551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Research\D4\2013_07イタリア・シエナ研究会\snodar_table.jpg"/>
          <p:cNvPicPr>
            <a:picLocks noChangeAspect="1" noChangeArrowheads="1"/>
          </p:cNvPicPr>
          <p:nvPr/>
        </p:nvPicPr>
        <p:blipFill rotWithShape="1">
          <a:blip r:embed="rId2">
            <a:extLst>
              <a:ext uri="{28A0092B-C50C-407E-A947-70E740481C1C}">
                <a14:useLocalDpi xmlns:a14="http://schemas.microsoft.com/office/drawing/2010/main" val="0"/>
              </a:ext>
            </a:extLst>
          </a:blip>
          <a:srcRect r="47674"/>
          <a:stretch/>
        </p:blipFill>
        <p:spPr bwMode="auto">
          <a:xfrm>
            <a:off x="4139953" y="2844527"/>
            <a:ext cx="4968552"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54" t="17334" r="42033" b="10000"/>
          <a:stretch/>
        </p:blipFill>
        <p:spPr bwMode="auto">
          <a:xfrm>
            <a:off x="0" y="2132856"/>
            <a:ext cx="4211960" cy="452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0" y="0"/>
            <a:ext cx="9144000" cy="360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539552" y="1484784"/>
            <a:ext cx="5695342" cy="646331"/>
          </a:xfrm>
          <a:prstGeom prst="rect">
            <a:avLst/>
          </a:prstGeom>
          <a:noFill/>
        </p:spPr>
        <p:txBody>
          <a:bodyPr wrap="none" rtlCol="0">
            <a:spAutoFit/>
          </a:bodyPr>
          <a:lstStyle/>
          <a:p>
            <a:r>
              <a:rPr kumimoji="1" lang="en-US" altLang="ja-JP" dirty="0" smtClean="0"/>
              <a:t>- From 2011 January 25 to May 13</a:t>
            </a:r>
          </a:p>
          <a:p>
            <a:r>
              <a:rPr lang="en-US" altLang="ja-JP" dirty="0" smtClean="0"/>
              <a:t>- Turbulence profiling </a:t>
            </a:r>
            <a:r>
              <a:rPr lang="en-US" altLang="ja-JP" dirty="0" smtClean="0">
                <a:solidFill>
                  <a:srgbClr val="0070C0"/>
                </a:solidFill>
              </a:rPr>
              <a:t>between 8 and 45 m with Δh = 0.9 m</a:t>
            </a:r>
            <a:endParaRPr kumimoji="1" lang="ja-JP" altLang="en-US" dirty="0">
              <a:solidFill>
                <a:srgbClr val="0070C0"/>
              </a:solidFill>
            </a:endParaRPr>
          </a:p>
        </p:txBody>
      </p:sp>
      <p:pic>
        <p:nvPicPr>
          <p:cNvPr id="3074" name="Picture 2" descr="C:\Research\D4\2013_07ドームふじ論文2013b\snod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894" y="440368"/>
            <a:ext cx="2729594" cy="170884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4355977" y="2196455"/>
            <a:ext cx="4536503" cy="646331"/>
          </a:xfrm>
          <a:prstGeom prst="rect">
            <a:avLst/>
          </a:prstGeom>
          <a:noFill/>
        </p:spPr>
        <p:txBody>
          <a:bodyPr wrap="square" rtlCol="0">
            <a:spAutoFit/>
          </a:bodyPr>
          <a:lstStyle/>
          <a:p>
            <a:r>
              <a:rPr lang="en-US" altLang="ja-JP" dirty="0" smtClean="0"/>
              <a:t>We used the definition of Bonner et al. (2009) for the height of the surface boundary layer. </a:t>
            </a:r>
            <a:endParaRPr kumimoji="1" lang="ja-JP" altLang="en-US" dirty="0"/>
          </a:p>
        </p:txBody>
      </p:sp>
      <p:cxnSp>
        <p:nvCxnSpPr>
          <p:cNvPr id="5" name="直線矢印コネクタ 4"/>
          <p:cNvCxnSpPr/>
          <p:nvPr/>
        </p:nvCxnSpPr>
        <p:spPr>
          <a:xfrm>
            <a:off x="467544" y="3573016"/>
            <a:ext cx="1728192" cy="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14099" y="3553271"/>
            <a:ext cx="859018" cy="307777"/>
          </a:xfrm>
          <a:prstGeom prst="rect">
            <a:avLst/>
          </a:prstGeom>
          <a:noFill/>
        </p:spPr>
        <p:txBody>
          <a:bodyPr wrap="none" rtlCol="0">
            <a:spAutoFit/>
          </a:bodyPr>
          <a:lstStyle/>
          <a:p>
            <a:r>
              <a:rPr kumimoji="1" lang="en-US" altLang="ja-JP" sz="1400" dirty="0" smtClean="0">
                <a:solidFill>
                  <a:srgbClr val="FF0000"/>
                </a:solidFill>
              </a:rPr>
              <a:t>Polar day</a:t>
            </a:r>
            <a:endParaRPr kumimoji="1" lang="ja-JP" altLang="en-US" sz="1400" dirty="0">
              <a:solidFill>
                <a:srgbClr val="FF0000"/>
              </a:solidFill>
            </a:endParaRPr>
          </a:p>
        </p:txBody>
      </p:sp>
      <p:cxnSp>
        <p:nvCxnSpPr>
          <p:cNvPr id="10" name="直線矢印コネクタ 9"/>
          <p:cNvCxnSpPr/>
          <p:nvPr/>
        </p:nvCxnSpPr>
        <p:spPr>
          <a:xfrm flipH="1">
            <a:off x="3347864" y="5085184"/>
            <a:ext cx="792088" cy="0"/>
          </a:xfrm>
          <a:prstGeom prst="straightConnector1">
            <a:avLst/>
          </a:prstGeom>
          <a:ln w="28575">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131840" y="4777407"/>
            <a:ext cx="974498" cy="307777"/>
          </a:xfrm>
          <a:prstGeom prst="rect">
            <a:avLst/>
          </a:prstGeom>
          <a:noFill/>
        </p:spPr>
        <p:txBody>
          <a:bodyPr wrap="none" rtlCol="0">
            <a:spAutoFit/>
          </a:bodyPr>
          <a:lstStyle/>
          <a:p>
            <a:r>
              <a:rPr kumimoji="1" lang="en-US" altLang="ja-JP" sz="1400" dirty="0" smtClean="0">
                <a:solidFill>
                  <a:srgbClr val="0070C0"/>
                </a:solidFill>
              </a:rPr>
              <a:t>Polar night</a:t>
            </a:r>
            <a:endParaRPr kumimoji="1" lang="ja-JP" altLang="en-US" sz="1400" dirty="0">
              <a:solidFill>
                <a:srgbClr val="0070C0"/>
              </a:solidFill>
            </a:endParaRPr>
          </a:p>
        </p:txBody>
      </p:sp>
      <p:cxnSp>
        <p:nvCxnSpPr>
          <p:cNvPr id="15" name="直線コネクタ 14"/>
          <p:cNvCxnSpPr/>
          <p:nvPr/>
        </p:nvCxnSpPr>
        <p:spPr>
          <a:xfrm>
            <a:off x="3347864" y="2780928"/>
            <a:ext cx="75847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67544" y="5877272"/>
            <a:ext cx="1512168"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7668216" y="4428703"/>
            <a:ext cx="1440289" cy="2964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7973" t="35649" r="35341" b="18945"/>
          <a:stretch/>
        </p:blipFill>
        <p:spPr bwMode="auto">
          <a:xfrm>
            <a:off x="4139952" y="4869160"/>
            <a:ext cx="2740871" cy="1666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上矢印吹き出し 7"/>
          <p:cNvSpPr/>
          <p:nvPr/>
        </p:nvSpPr>
        <p:spPr>
          <a:xfrm>
            <a:off x="6948265" y="4829246"/>
            <a:ext cx="2088231" cy="1368152"/>
          </a:xfrm>
          <a:prstGeom prst="upArrowCallou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dirty="0">
                <a:solidFill>
                  <a:schemeClr val="tx1"/>
                </a:solidFill>
              </a:rPr>
              <a:t>天候条件を考慮していない場合の接地境界層の高さ</a:t>
            </a:r>
          </a:p>
        </p:txBody>
      </p:sp>
      <p:sp>
        <p:nvSpPr>
          <p:cNvPr id="24" name="タイトル 1"/>
          <p:cNvSpPr>
            <a:spLocks noGrp="1"/>
          </p:cNvSpPr>
          <p:nvPr>
            <p:ph type="title"/>
          </p:nvPr>
        </p:nvSpPr>
        <p:spPr>
          <a:xfrm>
            <a:off x="457200" y="413792"/>
            <a:ext cx="8229600" cy="1143000"/>
          </a:xfrm>
        </p:spPr>
        <p:txBody>
          <a:bodyPr>
            <a:normAutofit/>
          </a:bodyPr>
          <a:lstStyle/>
          <a:p>
            <a:pPr algn="l"/>
            <a:r>
              <a:rPr lang="en-US" altLang="ja-JP" b="1" dirty="0" smtClean="0"/>
              <a:t>2</a:t>
            </a:r>
            <a:r>
              <a:rPr kumimoji="1" lang="en-US" altLang="ja-JP" b="1" dirty="0" smtClean="0"/>
              <a:t>.2</a:t>
            </a:r>
            <a:r>
              <a:rPr lang="ja-JP" altLang="en-US" b="1" dirty="0" smtClean="0"/>
              <a:t> </a:t>
            </a:r>
            <a:r>
              <a:rPr kumimoji="1" lang="en-US" altLang="ja-JP" b="1" dirty="0" smtClean="0"/>
              <a:t>Snodar</a:t>
            </a:r>
            <a:r>
              <a:rPr lang="ja-JP" altLang="en-US" b="1" dirty="0" smtClean="0"/>
              <a:t> （</a:t>
            </a:r>
            <a:r>
              <a:rPr lang="en-US" altLang="ja-JP" b="1" dirty="0" smtClean="0"/>
              <a:t>2011</a:t>
            </a:r>
            <a:r>
              <a:rPr lang="ja-JP" altLang="en-US" b="1" dirty="0" smtClean="0"/>
              <a:t>）</a:t>
            </a:r>
            <a:endParaRPr kumimoji="1" lang="ja-JP" altLang="en-US" b="1" dirty="0"/>
          </a:p>
        </p:txBody>
      </p:sp>
    </p:spTree>
    <p:extLst>
      <p:ext uri="{BB962C8B-B14F-4D97-AF65-F5344CB8AC3E}">
        <p14:creationId xmlns:p14="http://schemas.microsoft.com/office/powerpoint/2010/main" val="581044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15476</TotalTime>
  <Words>1348</Words>
  <Application>Microsoft Office PowerPoint</Application>
  <PresentationFormat>画面に合わせる (4:3)</PresentationFormat>
  <Paragraphs>165</Paragraphs>
  <Slides>21</Slides>
  <Notes>3</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南極大陸内陸高原・ドームふじ基地の 接地境界層、自由大気、大気対流</vt:lpstr>
      <vt:lpstr>1.1 南極大陸内陸高原ドームふじ基地</vt:lpstr>
      <vt:lpstr>1.2 シーイング</vt:lpstr>
      <vt:lpstr>PowerPoint プレゼンテーション</vt:lpstr>
      <vt:lpstr>1.4 先行研究（1）</vt:lpstr>
      <vt:lpstr>1.5 先行研究（2）</vt:lpstr>
      <vt:lpstr>Observations</vt:lpstr>
      <vt:lpstr>2.1 SODAR （2006-2007）</vt:lpstr>
      <vt:lpstr>2.2 Snodar （2011）</vt:lpstr>
      <vt:lpstr>2.3 Pt温度計 （2011）</vt:lpstr>
      <vt:lpstr>2.4 Tohoku DIMM （2011）</vt:lpstr>
      <vt:lpstr>2.5 DF-DIMM （2013） </vt:lpstr>
      <vt:lpstr>2013 DF-DIMM</vt:lpstr>
      <vt:lpstr>2.6 Tohoku DIMM &amp; DF-DIMM</vt:lpstr>
      <vt:lpstr>PowerPoint プレゼンテーション</vt:lpstr>
      <vt:lpstr>3.1 接地境界層（2）</vt:lpstr>
      <vt:lpstr>PowerPoint プレゼンテーション</vt:lpstr>
      <vt:lpstr>PowerPoint プレゼンテーション</vt:lpstr>
      <vt:lpstr>PowerPoint プレゼンテーション</vt:lpstr>
      <vt:lpstr>4. まとめ（1）</vt:lpstr>
      <vt:lpstr>4. まとめ（2）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current status for Dome Fuji Astronomy</dc:title>
  <dc:creator>hirofumi</dc:creator>
  <cp:lastModifiedBy>hirofumi</cp:lastModifiedBy>
  <cp:revision>403</cp:revision>
  <cp:lastPrinted>2013-09-04T15:59:17Z</cp:lastPrinted>
  <dcterms:created xsi:type="dcterms:W3CDTF">2013-03-11T08:45:07Z</dcterms:created>
  <dcterms:modified xsi:type="dcterms:W3CDTF">2013-09-13T04:07:34Z</dcterms:modified>
</cp:coreProperties>
</file>