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0" r:id="rId3"/>
    <p:sldId id="408" r:id="rId4"/>
    <p:sldId id="451" r:id="rId5"/>
    <p:sldId id="452" r:id="rId6"/>
    <p:sldId id="453" r:id="rId7"/>
    <p:sldId id="454" r:id="rId8"/>
    <p:sldId id="455" r:id="rId9"/>
    <p:sldId id="456" r:id="rId10"/>
    <p:sldId id="466" r:id="rId11"/>
    <p:sldId id="430" r:id="rId12"/>
    <p:sldId id="462" r:id="rId13"/>
    <p:sldId id="458" r:id="rId14"/>
    <p:sldId id="457" r:id="rId15"/>
    <p:sldId id="464" r:id="rId16"/>
    <p:sldId id="467" r:id="rId17"/>
    <p:sldId id="471" r:id="rId18"/>
    <p:sldId id="470" r:id="rId19"/>
    <p:sldId id="459" r:id="rId2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26FBEDD-A982-4C13-ADF8-9112FE4A57E5}">
          <p14:sldIdLst>
            <p14:sldId id="256"/>
            <p14:sldId id="460"/>
            <p14:sldId id="408"/>
            <p14:sldId id="451"/>
            <p14:sldId id="452"/>
            <p14:sldId id="453"/>
            <p14:sldId id="454"/>
            <p14:sldId id="455"/>
            <p14:sldId id="456"/>
            <p14:sldId id="466"/>
            <p14:sldId id="430"/>
            <p14:sldId id="462"/>
            <p14:sldId id="458"/>
            <p14:sldId id="457"/>
            <p14:sldId id="464"/>
            <p14:sldId id="467"/>
            <p14:sldId id="471"/>
            <p14:sldId id="470"/>
            <p14:sldId id="4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6" autoAdjust="0"/>
    <p:restoredTop sz="94218" autoAdjust="0"/>
  </p:normalViewPr>
  <p:slideViewPr>
    <p:cSldViewPr>
      <p:cViewPr varScale="1">
        <p:scale>
          <a:sx n="77" d="100"/>
          <a:sy n="77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B0BE-90F0-486F-A1D4-11108D554DE4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5F1D-E522-43D7-A4EA-B9F457236F5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845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D41C-A6A6-4C74-A478-13029E66E084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EDD5-4068-42DE-99DA-72D5812736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465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6EDD5-4068-42DE-99DA-72D58127365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09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F387-C518-413C-A9EB-9EA2D3E1AA74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977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446A-2159-4B2F-9208-58F42EA1FF8D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11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EE5-2BC2-43B6-BE72-4A9CD5C5DD80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41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8DAF-80D4-43F2-92D8-C602A3F72F84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52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B55-CDC9-400A-A0B2-35BD433CE82F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557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333C-E715-4725-B0BE-2038378F724B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827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A71C-13B5-4051-A65F-2C03A5479C30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915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994E-A556-4641-88C1-5D6090B3777E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31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07D3-3789-4D89-8B21-FD60308A5628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8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EA9-1ECF-41E7-9B9B-A4F5F7A33F05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94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CDB-2CB6-4CAD-92D1-E2576B7A7CC2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Hirofumi Okita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62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3791-21C1-477D-91AC-8B08AF091B4E}" type="datetime1">
              <a:rPr kumimoji="1" lang="ja-JP" altLang="en-US" smtClean="0"/>
              <a:t>2013/7/22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Hirofumi Okita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815E-CAED-4500-893B-24C0461A7D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16416" y="637203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6119C1-9E8E-4025-A5C6-1FA65F7130B8}" type="slidenum">
              <a:rPr kumimoji="1" lang="ja-JP" altLang="en-US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5400" b="1" dirty="0" smtClean="0">
                <a:latin typeface="+mn-lt"/>
                <a:ea typeface="Gungsuh" pitchFamily="18" charset="-127"/>
              </a:rPr>
              <a:t>Excellent seeing at Dome </a:t>
            </a:r>
            <a:r>
              <a:rPr kumimoji="1" lang="en-US" altLang="ja-JP" sz="5400" b="1" dirty="0" smtClean="0">
                <a:latin typeface="+mn-lt"/>
                <a:ea typeface="Gungsuh" pitchFamily="18" charset="-127"/>
              </a:rPr>
              <a:t>Fuji</a:t>
            </a:r>
            <a:endParaRPr kumimoji="1" lang="ja-JP" altLang="en-US" sz="5400" b="1" dirty="0">
              <a:latin typeface="+mn-lt"/>
              <a:ea typeface="Gungsuh" pitchFamily="18" charset="-127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9712" y="3585790"/>
            <a:ext cx="497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Okita </a:t>
            </a:r>
            <a:r>
              <a:rPr kumimoji="1" lang="en-US" altLang="ja-JP" dirty="0" smtClean="0"/>
              <a:t>et al</a:t>
            </a:r>
            <a:r>
              <a:rPr kumimoji="1" lang="en-US" altLang="ja-JP" dirty="0" smtClean="0"/>
              <a:t>. A&amp;A, </a:t>
            </a:r>
            <a:r>
              <a:rPr lang="en-US" altLang="ja-JP" dirty="0" smtClean="0"/>
              <a:t>554, L5 (2013)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and</a:t>
            </a:r>
          </a:p>
          <a:p>
            <a:pPr algn="ctr"/>
            <a:r>
              <a:rPr lang="en-US" altLang="ja-JP" dirty="0" smtClean="0"/>
              <a:t>some unpublished </a:t>
            </a:r>
            <a:r>
              <a:rPr lang="en-US" altLang="ja-JP" dirty="0" smtClean="0"/>
              <a:t>results</a:t>
            </a:r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472862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ea typeface="Gungsuh" pitchFamily="18" charset="-127"/>
              </a:rPr>
              <a:t>Hirofumi OKITA</a:t>
            </a:r>
          </a:p>
          <a:p>
            <a:pPr algn="ctr"/>
            <a:r>
              <a:rPr lang="en-US" altLang="ja-JP" sz="1000" dirty="0">
                <a:ea typeface="Gungsuh" pitchFamily="18" charset="-127"/>
              </a:rPr>
              <a:t> </a:t>
            </a:r>
            <a:endParaRPr lang="en-US" altLang="ja-JP" sz="3200" dirty="0" smtClean="0">
              <a:ea typeface="Gungsuh" pitchFamily="18" charset="-127"/>
            </a:endParaRPr>
          </a:p>
          <a:p>
            <a:pPr algn="ctr"/>
            <a:r>
              <a:rPr lang="en-US" altLang="ja-JP" dirty="0" smtClean="0">
                <a:ea typeface="Gungsuh" pitchFamily="18" charset="-127"/>
              </a:rPr>
              <a:t>Astronomical Institute, Tohoku University</a:t>
            </a:r>
          </a:p>
          <a:p>
            <a:pPr algn="ctr"/>
            <a:r>
              <a:rPr lang="en-US" altLang="ja-JP" dirty="0" smtClean="0">
                <a:ea typeface="Gungsuh" pitchFamily="18" charset="-127"/>
              </a:rPr>
              <a:t>Ph. D </a:t>
            </a:r>
            <a:r>
              <a:rPr lang="en-US" altLang="ja-JP" dirty="0" smtClean="0">
                <a:ea typeface="Gungsuh" pitchFamily="18" charset="-127"/>
              </a:rPr>
              <a:t>student</a:t>
            </a:r>
            <a:endParaRPr lang="en-US" altLang="ja-JP" dirty="0" smtClean="0">
              <a:ea typeface="Gungsuh" pitchFamily="18" charset="-127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774441" y="360000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600" dirty="0" smtClean="0"/>
              <a:t>“Site” Session</a:t>
            </a:r>
          </a:p>
          <a:p>
            <a:pPr algn="r"/>
            <a:r>
              <a:rPr lang="en-US" altLang="ja-JP" sz="1600" smtClean="0">
                <a:ea typeface="Gungsuh" pitchFamily="18" charset="-127"/>
              </a:rPr>
              <a:t>12:30-12:45, </a:t>
            </a:r>
            <a:r>
              <a:rPr lang="en-US" altLang="ja-JP" sz="1600" dirty="0" smtClean="0">
                <a:ea typeface="Gungsuh" pitchFamily="18" charset="-127"/>
              </a:rPr>
              <a:t>July 24, </a:t>
            </a:r>
            <a:r>
              <a:rPr lang="en-US" altLang="ja-JP" sz="1600" dirty="0">
                <a:ea typeface="Gungsuh" pitchFamily="18" charset="-127"/>
              </a:rPr>
              <a:t>2013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0" y="360000"/>
            <a:ext cx="5038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Second workshop of the SCAR AAA</a:t>
            </a:r>
          </a:p>
          <a:p>
            <a:r>
              <a:rPr lang="en-US" altLang="ja-JP" sz="1600" dirty="0" smtClean="0"/>
              <a:t>July 24-26,2013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Siena, </a:t>
            </a:r>
            <a:r>
              <a:rPr lang="en-US" altLang="ja-JP" sz="1600" dirty="0" smtClean="0"/>
              <a:t>Italy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5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Tohoku DIMM &amp; D</a:t>
            </a:r>
            <a:r>
              <a:rPr lang="en-US" altLang="ja-JP" b="1" dirty="0" smtClean="0"/>
              <a:t>F-DIMM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pic>
        <p:nvPicPr>
          <p:cNvPr id="5123" name="Picture 3" descr="C:\Research\D4\2013_07イタリア・シエナ研究会\dfdi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3943"/>
            <a:ext cx="2700000" cy="17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Research\D4\2013_07イタリア・シエナ研究会\dimm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56" y="4005064"/>
            <a:ext cx="41052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Research\D4\2013_07イタリア・シエナ研究会\tohokudimm_hist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320000" cy="26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939831" y="4699859"/>
            <a:ext cx="4448593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5877272"/>
            <a:ext cx="78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Seeing values are considered to become </a:t>
            </a:r>
            <a:r>
              <a:rPr lang="en-US" altLang="ja-JP" dirty="0" smtClean="0"/>
              <a:t>large </a:t>
            </a:r>
            <a:r>
              <a:rPr lang="en-US" altLang="ja-JP" dirty="0"/>
              <a:t>d</a:t>
            </a:r>
            <a:r>
              <a:rPr kumimoji="1" lang="en-US" altLang="ja-JP" dirty="0" smtClean="0"/>
              <a:t>ue to the turbulent layer near snow surface, i.e</a:t>
            </a:r>
            <a:r>
              <a:rPr lang="en-US" altLang="ja-JP" dirty="0" smtClean="0"/>
              <a:t>., surface boundary layer.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3" name="Picture 2" descr="C:\Research\D4\2013_07イタリア・シエナ研究会\tohokudim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8435"/>
            <a:ext cx="2700000" cy="16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/>
              <a:t>3</a:t>
            </a:r>
            <a:r>
              <a:rPr lang="en-US" altLang="ja-JP" b="1" dirty="0" smtClean="0"/>
              <a:t>.1 Surface Boundary Layer</a:t>
            </a:r>
            <a:endParaRPr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433" y="1268760"/>
            <a:ext cx="8279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We should discuss the surface boundary layer height </a:t>
            </a:r>
            <a:r>
              <a:rPr lang="en-US" altLang="ja-JP" b="1" dirty="0" smtClean="0">
                <a:solidFill>
                  <a:srgbClr val="FF0000"/>
                </a:solidFill>
              </a:rPr>
              <a:t>only in the fine weather condition</a:t>
            </a:r>
            <a:r>
              <a:rPr lang="en-US" altLang="ja-JP" dirty="0" smtClean="0"/>
              <a:t> that the astronomical observations can be performed.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In the find weather, the atmosphere near the snow surface becomes cold by the </a:t>
            </a:r>
            <a:r>
              <a:rPr lang="en-US" altLang="ja-JP" dirty="0" smtClean="0"/>
              <a:t>radiative</a:t>
            </a:r>
            <a:r>
              <a:rPr lang="en-US" altLang="ja-JP" dirty="0" smtClean="0"/>
              <a:t> cooling and make a positive temperature gradient.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Thus </a:t>
            </a:r>
            <a:r>
              <a:rPr lang="en-US" altLang="ja-JP" b="1" dirty="0">
                <a:solidFill>
                  <a:srgbClr val="FF0000"/>
                </a:solidFill>
              </a:rPr>
              <a:t>w</a:t>
            </a:r>
            <a:r>
              <a:rPr lang="en-US" altLang="ja-JP" b="1" dirty="0" smtClean="0">
                <a:solidFill>
                  <a:srgbClr val="FF0000"/>
                </a:solidFill>
              </a:rPr>
              <a:t>e define the “fine weather” as the temperature gradient become 0.5 </a:t>
            </a:r>
            <a:r>
              <a:rPr lang="en-US" altLang="ja-JP" b="1" dirty="0">
                <a:solidFill>
                  <a:srgbClr val="FF0000"/>
                </a:solidFill>
              </a:rPr>
              <a:t>C</a:t>
            </a:r>
            <a:r>
              <a:rPr lang="en-US" altLang="ja-JP" b="1" dirty="0" smtClean="0">
                <a:solidFill>
                  <a:srgbClr val="FF0000"/>
                </a:solidFill>
              </a:rPr>
              <a:t>/m or larger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 smtClean="0"/>
              <a:t>. </a:t>
            </a:r>
            <a:r>
              <a:rPr lang="en-US" altLang="ja-JP" sz="2400" b="1" dirty="0" smtClean="0"/>
              <a:t>Discussions</a:t>
            </a:r>
            <a:endParaRPr kumimoji="1" lang="ja-JP" altLang="en-US" sz="2400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5496" y="2996952"/>
            <a:ext cx="4680520" cy="3621067"/>
            <a:chOff x="35496" y="2924944"/>
            <a:chExt cx="4680520" cy="3621067"/>
          </a:xfrm>
        </p:grpSpPr>
        <p:pic>
          <p:nvPicPr>
            <p:cNvPr id="14" name="Picture 2" descr="C:\Research\D4\2013_07イタリア・シエナ研究会\pt_timeseries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638"/>
            <a:stretch/>
          </p:blipFill>
          <p:spPr bwMode="auto">
            <a:xfrm>
              <a:off x="35496" y="2924944"/>
              <a:ext cx="636034" cy="362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Research\D4\2013_07イタリア・シエナ研究会\pt_timeseries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8"/>
            <a:stretch/>
          </p:blipFill>
          <p:spPr bwMode="auto">
            <a:xfrm>
              <a:off x="671530" y="2924944"/>
              <a:ext cx="4044486" cy="362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Research\D4\2013_07イタリア・シエナ研究会\snodar_pt_soukan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01" y="3933056"/>
            <a:ext cx="4365703" cy="232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5724128" y="3933056"/>
            <a:ext cx="0" cy="19783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740352" y="3933056"/>
            <a:ext cx="0" cy="19783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364088" y="3085272"/>
            <a:ext cx="20638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0.3-9.5 -- red</a:t>
            </a:r>
            <a:r>
              <a:rPr lang="ja-JP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cross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9.5-15.8 -- </a:t>
            </a:r>
            <a:r>
              <a:rPr lang="en-US" altLang="ja-JP" sz="1600" dirty="0">
                <a:solidFill>
                  <a:srgbClr val="0070C0"/>
                </a:solidFill>
              </a:rPr>
              <a:t>b</a:t>
            </a:r>
            <a:r>
              <a:rPr lang="en-US" altLang="ja-JP" sz="1600" dirty="0" smtClean="0">
                <a:solidFill>
                  <a:srgbClr val="0070C0"/>
                </a:solidFill>
              </a:rPr>
              <a:t>lue square</a:t>
            </a:r>
          </a:p>
        </p:txBody>
      </p:sp>
    </p:spTree>
    <p:extLst>
      <p:ext uri="{BB962C8B-B14F-4D97-AF65-F5344CB8AC3E}">
        <p14:creationId xmlns:p14="http://schemas.microsoft.com/office/powerpoint/2010/main" val="30223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/>
              <a:t>3</a:t>
            </a:r>
            <a:r>
              <a:rPr lang="en-US" altLang="ja-JP" b="1" dirty="0" smtClean="0"/>
              <a:t>.1 Surface Boundary Layer</a:t>
            </a:r>
            <a:endParaRPr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 smtClean="0"/>
              <a:t>. </a:t>
            </a:r>
            <a:r>
              <a:rPr lang="en-US" altLang="ja-JP" sz="2400" b="1" dirty="0" smtClean="0"/>
              <a:t>Discussions</a:t>
            </a:r>
            <a:endParaRPr kumimoji="1" lang="ja-JP" altLang="en-US" sz="2400" b="1" dirty="0"/>
          </a:p>
        </p:txBody>
      </p:sp>
      <p:pic>
        <p:nvPicPr>
          <p:cNvPr id="3074" name="Picture 2" descr="C:\Research\D4\2013_07イタリア・シエナ研究会\snodar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3008"/>
            <a:ext cx="8928992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870376" y="1556791"/>
            <a:ext cx="4094112" cy="1800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5" name="Picture 3" descr="C:\Research\D4\2013_07イタリア・シエナ研究会\snodar_hist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690864" cy="28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187904" y="4892967"/>
            <a:ext cx="356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Only in the fine weather condition, </a:t>
            </a:r>
            <a:r>
              <a:rPr lang="en-US" altLang="ja-JP" b="1" dirty="0" smtClean="0">
                <a:solidFill>
                  <a:srgbClr val="FF0000"/>
                </a:solidFill>
              </a:rPr>
              <a:t>the surface boundary layer height at Dome Fuji is </a:t>
            </a:r>
            <a:r>
              <a:rPr lang="en-US" altLang="ja-JP" b="1" u="sng" dirty="0" smtClean="0">
                <a:solidFill>
                  <a:srgbClr val="FF0000"/>
                </a:solidFill>
              </a:rPr>
              <a:t>15.3 m.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452320" y="3104993"/>
            <a:ext cx="1512168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3780" y="3933056"/>
            <a:ext cx="23125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Fine weather --- Red solid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All </a:t>
            </a:r>
            <a:r>
              <a:rPr lang="en-US" altLang="ja-JP" sz="1600" dirty="0">
                <a:solidFill>
                  <a:srgbClr val="0070C0"/>
                </a:solidFill>
              </a:rPr>
              <a:t>weather --- blue </a:t>
            </a:r>
            <a:r>
              <a:rPr lang="en-US" altLang="ja-JP" sz="1600" dirty="0" smtClean="0">
                <a:solidFill>
                  <a:srgbClr val="0070C0"/>
                </a:solidFill>
              </a:rPr>
              <a:t>dot</a:t>
            </a:r>
            <a:endParaRPr lang="en-US" altLang="ja-JP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3.2 </a:t>
            </a:r>
            <a:r>
              <a:rPr lang="en-US" altLang="ja-JP" b="1" dirty="0" smtClean="0"/>
              <a:t>Free Atmosphere</a:t>
            </a:r>
            <a:endParaRPr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 smtClean="0"/>
              <a:t>. </a:t>
            </a:r>
            <a:r>
              <a:rPr lang="en-US" altLang="ja-JP" sz="2400" b="1" dirty="0" smtClean="0"/>
              <a:t>Discussions</a:t>
            </a:r>
            <a:endParaRPr kumimoji="1" lang="ja-JP" altLang="en-US" sz="2400" b="1" dirty="0"/>
          </a:p>
        </p:txBody>
      </p:sp>
      <p:pic>
        <p:nvPicPr>
          <p:cNvPr id="4098" name="Picture 2" descr="C:\Research\D4\2013_07イタリア・シエナ研究会\dfdimm_stac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9" y="1652608"/>
            <a:ext cx="5400000" cy="28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13282" y="4820959"/>
            <a:ext cx="6987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The lower limit of </a:t>
            </a:r>
            <a:r>
              <a:rPr lang="en-US" altLang="ja-JP" dirty="0" smtClean="0"/>
              <a:t>the seeing </a:t>
            </a:r>
            <a:r>
              <a:rPr kumimoji="1" lang="en-US" altLang="ja-JP" dirty="0" smtClean="0"/>
              <a:t>would be obtained when the telescope was higher than the surface boundary layer.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Thus the lower limit </a:t>
            </a:r>
            <a:r>
              <a:rPr lang="en-US" altLang="ja-JP" dirty="0"/>
              <a:t>of 0-6h, 16-24h </a:t>
            </a:r>
            <a:r>
              <a:rPr lang="en-US" altLang="ja-JP" dirty="0" smtClean="0"/>
              <a:t>means that </a:t>
            </a:r>
            <a:r>
              <a:rPr lang="en-US" altLang="ja-JP" b="1" dirty="0" smtClean="0">
                <a:solidFill>
                  <a:srgbClr val="FF0000"/>
                </a:solidFill>
              </a:rPr>
              <a:t>the free atmosphere seeing is about 0.2’’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40751" y="3553102"/>
            <a:ext cx="246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plot all seeing value with the same hour.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997336" y="3697118"/>
            <a:ext cx="251549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3.3 </a:t>
            </a:r>
            <a:r>
              <a:rPr lang="en-US" altLang="ja-JP" b="1" dirty="0" smtClean="0"/>
              <a:t>Atmospheric Convection</a:t>
            </a:r>
            <a:endParaRPr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 smtClean="0"/>
              <a:t>. </a:t>
            </a:r>
            <a:r>
              <a:rPr lang="en-US" altLang="ja-JP" sz="2400" b="1" dirty="0" smtClean="0"/>
              <a:t>Discussions</a:t>
            </a:r>
            <a:endParaRPr kumimoji="1" lang="ja-JP" altLang="en-US" sz="2400" b="1" dirty="0"/>
          </a:p>
        </p:txBody>
      </p:sp>
      <p:pic>
        <p:nvPicPr>
          <p:cNvPr id="14" name="Picture 2" descr="C:\Research\D4\2013_07イタリア・シエナ研究会\dfdimm_stac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54000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Research\D4\2013_07イタリア・シエナ研究会\sodar_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0" y="1340768"/>
            <a:ext cx="5400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835896" y="1700808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3635896" y="1844824"/>
            <a:ext cx="2448272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145832" y="1630541"/>
            <a:ext cx="20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Convection </a:t>
            </a:r>
          </a:p>
          <a:p>
            <a:r>
              <a:rPr kumimoji="1" lang="en-US" altLang="ja-JP" dirty="0" smtClean="0"/>
              <a:t>by the solar heating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1187744" y="5251061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2267744" y="1844824"/>
            <a:ext cx="3816424" cy="3600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633881" y="3068960"/>
            <a:ext cx="3330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The lower limit of 6-16h is about 0.5’’.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This means that </a:t>
            </a:r>
            <a:r>
              <a:rPr lang="en-US" altLang="ja-JP" b="1" dirty="0" smtClean="0">
                <a:solidFill>
                  <a:srgbClr val="FF0000"/>
                </a:solidFill>
              </a:rPr>
              <a:t>the solar heating in the polar day makes the atmospheric convection</a:t>
            </a:r>
            <a:r>
              <a:rPr lang="en-US" altLang="ja-JP" dirty="0" smtClean="0"/>
              <a:t> up to 300 m above the snow surface.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kumimoji="1" lang="en-US" altLang="ja-JP" dirty="0" smtClean="0"/>
              <a:t>In the polar night, the convection will not occur.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4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b="1" dirty="0" smtClean="0"/>
              <a:t>Conclusion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762358"/>
            <a:ext cx="7344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At Dome Fuji on the Antarctic plateau,</a:t>
            </a:r>
          </a:p>
          <a:p>
            <a:endParaRPr lang="en-US" altLang="ja-JP" sz="1600" b="1" dirty="0" smtClean="0"/>
          </a:p>
          <a:p>
            <a:pPr marL="514350" indent="-514350">
              <a:buAutoNum type="arabicParenR"/>
            </a:pPr>
            <a:r>
              <a:rPr lang="en-US" altLang="ja-JP" sz="3200" b="1" dirty="0"/>
              <a:t>H</a:t>
            </a:r>
            <a:r>
              <a:rPr kumimoji="1" lang="en-US" altLang="ja-JP" sz="3200" b="1" dirty="0" smtClean="0"/>
              <a:t>eight of surface boundary layer is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15.3 m</a:t>
            </a:r>
            <a:r>
              <a:rPr kumimoji="1" lang="en-US" altLang="ja-JP" sz="3200" b="1" dirty="0" smtClean="0"/>
              <a:t> in the fine weather condition.</a:t>
            </a:r>
            <a:endParaRPr kumimoji="1" lang="en-US" altLang="ja-JP" sz="3200" dirty="0" smtClean="0"/>
          </a:p>
          <a:p>
            <a:pPr marL="514350" indent="-514350">
              <a:buAutoNum type="arabicParenR"/>
            </a:pPr>
            <a:r>
              <a:rPr lang="en-US" altLang="ja-JP" sz="3200" b="1" dirty="0" smtClean="0"/>
              <a:t>Free atmosphere seeing is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0.2’’</a:t>
            </a:r>
            <a:r>
              <a:rPr lang="en-US" altLang="ja-JP" sz="3200" b="1" dirty="0" smtClean="0"/>
              <a:t>.</a:t>
            </a:r>
          </a:p>
          <a:p>
            <a:pPr marL="514350" indent="-514350">
              <a:buAutoNum type="arabicParenR"/>
            </a:pPr>
            <a:r>
              <a:rPr lang="en-US" altLang="ja-JP" sz="3200" b="1" dirty="0" smtClean="0"/>
              <a:t>Solar heating at daytime in the polar day season makes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convection</a:t>
            </a:r>
            <a:r>
              <a:rPr lang="en-US" altLang="ja-JP" sz="3200" b="1" dirty="0" smtClean="0"/>
              <a:t> and affects the seeing.</a:t>
            </a:r>
            <a:r>
              <a:rPr lang="en-US" altLang="ja-JP" sz="3200" dirty="0" smtClean="0"/>
              <a:t>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0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4</a:t>
            </a:r>
            <a:r>
              <a:rPr kumimoji="1" lang="en-US" altLang="ja-JP" sz="2400" b="1" dirty="0" smtClean="0"/>
              <a:t>. Conclusion</a:t>
            </a:r>
            <a:endParaRPr kumimoji="1" lang="ja-JP" altLang="en-US" sz="24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3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1.4 Simulations’ results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8635"/>
          <a:stretch/>
        </p:blipFill>
        <p:spPr bwMode="auto">
          <a:xfrm>
            <a:off x="4860032" y="1488457"/>
            <a:ext cx="4088030" cy="310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4860032" y="456920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Swain &amp; </a:t>
            </a:r>
            <a:r>
              <a:rPr kumimoji="1" lang="en-US" altLang="ja-JP" dirty="0" err="1" smtClean="0"/>
              <a:t>Gallee</a:t>
            </a:r>
            <a:r>
              <a:rPr kumimoji="1" lang="en-US" altLang="ja-JP" dirty="0" smtClean="0"/>
              <a:t> (2006)</a:t>
            </a:r>
            <a:endParaRPr lang="en-US" altLang="ja-JP" dirty="0" smtClean="0"/>
          </a:p>
          <a:p>
            <a:r>
              <a:rPr kumimoji="1" lang="en-US" altLang="ja-JP" dirty="0" smtClean="0"/>
              <a:t>Simulation of the height of the surface boundary layer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47664" y="551897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/>
              <a:t>T</a:t>
            </a:r>
            <a:r>
              <a:rPr lang="en-US" altLang="ja-JP" dirty="0" smtClean="0"/>
              <a:t>he free atmosphere seeing could </a:t>
            </a:r>
            <a:r>
              <a:rPr lang="en-US" altLang="ja-JP" dirty="0"/>
              <a:t>be </a:t>
            </a:r>
            <a:r>
              <a:rPr lang="en-US" altLang="ja-JP" b="1" dirty="0" smtClean="0">
                <a:solidFill>
                  <a:srgbClr val="FF0000"/>
                </a:solidFill>
              </a:rPr>
              <a:t>0.21”</a:t>
            </a:r>
            <a:r>
              <a:rPr lang="en-US" altLang="ja-JP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The height of the surface boundary layer would be </a:t>
            </a:r>
            <a:r>
              <a:rPr lang="en-US" altLang="ja-JP" b="1" dirty="0" smtClean="0">
                <a:solidFill>
                  <a:srgbClr val="FF0000"/>
                </a:solidFill>
              </a:rPr>
              <a:t>18 m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pic>
        <p:nvPicPr>
          <p:cNvPr id="1026" name="Picture 2" descr="C:\Users\hirofumi\Desktop\fg1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4"/>
          <a:stretch/>
        </p:blipFill>
        <p:spPr bwMode="auto">
          <a:xfrm>
            <a:off x="200181" y="1488457"/>
            <a:ext cx="4659851" cy="33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99547" y="4695958"/>
            <a:ext cx="41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Saunders et al. (2009)</a:t>
            </a:r>
          </a:p>
          <a:p>
            <a:r>
              <a:rPr kumimoji="1" lang="en-US" altLang="ja-JP" dirty="0" smtClean="0"/>
              <a:t>Simulation of the free atmosphere seeing</a:t>
            </a:r>
          </a:p>
        </p:txBody>
      </p:sp>
      <p:sp>
        <p:nvSpPr>
          <p:cNvPr id="3" name="円/楕円 2"/>
          <p:cNvSpPr/>
          <p:nvPr/>
        </p:nvSpPr>
        <p:spPr>
          <a:xfrm>
            <a:off x="2612461" y="270129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720461" y="1729177"/>
            <a:ext cx="720080" cy="972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872116" y="1403571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Dome Fuji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208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Introduction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1167" y="6234462"/>
            <a:ext cx="449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 We planed to observed them at Dome Fuji.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210800" y="2467297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endCxn id="7" idx="0"/>
          </p:cNvCxnSpPr>
          <p:nvPr/>
        </p:nvCxnSpPr>
        <p:spPr>
          <a:xfrm>
            <a:off x="7354800" y="1395517"/>
            <a:ext cx="0" cy="10717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786375" y="1069911"/>
            <a:ext cx="11544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Dome Fuji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029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b="1" dirty="0" smtClean="0"/>
              <a:t>3.4 Turbulence Strength</a:t>
            </a:r>
            <a:endParaRPr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 smtClean="0"/>
              <a:t>. </a:t>
            </a:r>
            <a:r>
              <a:rPr lang="en-US" altLang="ja-JP" sz="2400" b="1" dirty="0" smtClean="0"/>
              <a:t>Discussions</a:t>
            </a:r>
            <a:endParaRPr kumimoji="1" lang="ja-JP" altLang="en-US" sz="24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66656" y="1340768"/>
            <a:ext cx="285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Tohoku DIMM (2 m)     1.1”</a:t>
            </a:r>
          </a:p>
          <a:p>
            <a:r>
              <a:rPr lang="en-US" altLang="ja-JP" dirty="0" smtClean="0"/>
              <a:t>DF-DIMM (11 m)           </a:t>
            </a:r>
            <a:r>
              <a:rPr kumimoji="1" lang="en-US" altLang="ja-JP" dirty="0" smtClean="0"/>
              <a:t>0.52”</a:t>
            </a:r>
            <a:endParaRPr kumimoji="1" lang="ja-JP" altLang="en-US" dirty="0"/>
          </a:p>
        </p:txBody>
      </p:sp>
      <p:pic>
        <p:nvPicPr>
          <p:cNvPr id="1027" name="Picture 3" descr="C:\Users\hirofumi\Desktop\eq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79" y="1442870"/>
            <a:ext cx="266232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rofumi\Desktop\eq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4904"/>
            <a:ext cx="33528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irofumi\Desktop\eq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87130"/>
            <a:ext cx="33528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irofumi\Desktop\eq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72261"/>
            <a:ext cx="33528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24285" y="2189080"/>
            <a:ext cx="376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urface </a:t>
            </a:r>
            <a:r>
              <a:rPr lang="en-US" altLang="ja-JP" dirty="0"/>
              <a:t>B</a:t>
            </a:r>
            <a:r>
              <a:rPr lang="en-US" altLang="ja-JP" dirty="0" smtClean="0"/>
              <a:t>oundary Layer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4285" y="3608239"/>
            <a:ext cx="376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tmospheric </a:t>
            </a:r>
            <a:r>
              <a:rPr lang="en-US" altLang="ja-JP" dirty="0"/>
              <a:t>C</a:t>
            </a:r>
            <a:r>
              <a:rPr lang="en-US" altLang="ja-JP" dirty="0" smtClean="0"/>
              <a:t>onvection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4285" y="5102929"/>
            <a:ext cx="376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</a:t>
            </a:r>
            <a:r>
              <a:rPr lang="en-US" altLang="ja-JP" dirty="0" smtClean="0"/>
              <a:t>ree </a:t>
            </a:r>
            <a:r>
              <a:rPr lang="en-US" altLang="ja-JP" dirty="0"/>
              <a:t>A</a:t>
            </a:r>
            <a:r>
              <a:rPr lang="en-US" altLang="ja-JP" dirty="0" smtClean="0"/>
              <a:t>tmosphere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7603" y="218571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lang="en-US" altLang="ja-JP" baseline="-25000" dirty="0" smtClean="0"/>
              <a:t>SBL</a:t>
            </a:r>
            <a:r>
              <a:rPr lang="en-US" altLang="ja-JP" dirty="0" smtClean="0"/>
              <a:t>~0.89”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37603" y="3608239"/>
            <a:ext cx="10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lang="en-US" altLang="ja-JP" baseline="-25000" dirty="0" smtClean="0"/>
              <a:t>AC</a:t>
            </a:r>
            <a:r>
              <a:rPr lang="en-US" altLang="ja-JP" dirty="0" smtClean="0"/>
              <a:t>~0.32”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37603" y="5102929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lang="en-US" altLang="ja-JP" baseline="-25000" dirty="0" smtClean="0"/>
              <a:t>FA</a:t>
            </a:r>
            <a:r>
              <a:rPr lang="en-US" altLang="ja-JP" dirty="0" smtClean="0"/>
              <a:t>~0.2”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20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b="1" dirty="0" smtClean="0"/>
              <a:t>Abstract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953" y="2420888"/>
            <a:ext cx="64083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We found,</a:t>
            </a:r>
          </a:p>
          <a:p>
            <a:pPr marL="514350" indent="-514350">
              <a:buAutoNum type="arabicParenR"/>
            </a:pPr>
            <a:r>
              <a:rPr lang="en-US" altLang="ja-JP" sz="3200" b="1" dirty="0">
                <a:solidFill>
                  <a:srgbClr val="FF0000"/>
                </a:solidFill>
              </a:rPr>
              <a:t>H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eight of surface boundary layer is 15.3 m</a:t>
            </a:r>
            <a:endParaRPr kumimoji="1" lang="en-US" altLang="ja-JP" sz="3200" dirty="0" smtClean="0"/>
          </a:p>
          <a:p>
            <a:pPr marL="514350" indent="-514350">
              <a:buAutoNum type="arabicParenR"/>
            </a:pPr>
            <a:r>
              <a:rPr lang="en-US" altLang="ja-JP" sz="3200" b="1" dirty="0" smtClean="0">
                <a:solidFill>
                  <a:srgbClr val="FF0000"/>
                </a:solidFill>
              </a:rPr>
              <a:t>Free atmosphere seeing is 0.2’’</a:t>
            </a:r>
          </a:p>
          <a:p>
            <a:pPr marL="514350" indent="-514350">
              <a:buAutoNum type="arabicParenR"/>
            </a:pPr>
            <a:r>
              <a:rPr lang="en-US" altLang="ja-JP" sz="3200" b="1" dirty="0" smtClean="0">
                <a:solidFill>
                  <a:srgbClr val="FF0000"/>
                </a:solidFill>
              </a:rPr>
              <a:t>Solar heating makes convection, which affects the seeing</a:t>
            </a:r>
            <a:endParaRPr lang="en-US" altLang="ja-JP" sz="3200" dirty="0"/>
          </a:p>
          <a:p>
            <a:r>
              <a:rPr lang="en-US" altLang="ja-JP" sz="3200" dirty="0" smtClean="0"/>
              <a:t>at </a:t>
            </a:r>
            <a:r>
              <a:rPr lang="en-US" altLang="ja-JP" sz="3200" dirty="0"/>
              <a:t>Dome Fuji on the Antarctic </a:t>
            </a:r>
            <a:r>
              <a:rPr lang="en-US" altLang="ja-JP" sz="3200" dirty="0" smtClean="0"/>
              <a:t>Plateau.</a:t>
            </a:r>
            <a:endParaRPr lang="en-US" altLang="ja-JP" sz="3200" dirty="0"/>
          </a:p>
          <a:p>
            <a:endParaRPr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0"/>
            <a:ext cx="157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</a:t>
            </a:r>
            <a:r>
              <a:rPr lang="en-US" altLang="ja-JP" sz="2400" b="1" dirty="0" smtClean="0"/>
              <a:t>Abstract</a:t>
            </a:r>
            <a:endParaRPr kumimoji="1" lang="ja-JP" altLang="en-US" sz="2400" b="1" dirty="0"/>
          </a:p>
        </p:txBody>
      </p:sp>
      <p:pic>
        <p:nvPicPr>
          <p:cNvPr id="9" name="Picture 2" descr="C:\Research\M2\Master\murata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6274" r="26044" b="16760"/>
          <a:stretch/>
        </p:blipFill>
        <p:spPr bwMode="auto">
          <a:xfrm>
            <a:off x="5940472" y="404664"/>
            <a:ext cx="2880000" cy="2511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868464" y="2639049"/>
            <a:ext cx="1336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Murata et al. 2009</a:t>
            </a:r>
            <a:endParaRPr kumimoji="1"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6844815" y="827816"/>
            <a:ext cx="111156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esearch\D4\2013_07イタリア・シエナ研究会\instrumen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72" y="332656"/>
            <a:ext cx="4680000" cy="36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Observations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0472" y="4456197"/>
            <a:ext cx="8640000" cy="2213163"/>
            <a:chOff x="180472" y="4312181"/>
            <a:chExt cx="8640000" cy="2213163"/>
          </a:xfrm>
        </p:grpSpPr>
        <p:pic>
          <p:nvPicPr>
            <p:cNvPr id="1028" name="Picture 4" descr="C:\Research\D4\2013_07イタリア・シエナ研究会\sun_altitu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72" y="4312181"/>
              <a:ext cx="8640000" cy="221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633128" y="4797152"/>
              <a:ext cx="125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70C0"/>
                  </a:solidFill>
                </a:rPr>
                <a:t>Polar Night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71600" y="5723964"/>
              <a:ext cx="1096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Polar Day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755576" y="5667484"/>
              <a:ext cx="19442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5724128" y="5157192"/>
              <a:ext cx="292935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179512" y="2204864"/>
            <a:ext cx="3600000" cy="2195122"/>
            <a:chOff x="179512" y="2025966"/>
            <a:chExt cx="3600000" cy="2195122"/>
          </a:xfrm>
        </p:grpSpPr>
        <p:pic>
          <p:nvPicPr>
            <p:cNvPr id="1027" name="Picture 3" descr="C:\Research\D4\2013_07イタリア・シエナ研究会\instrument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025966"/>
              <a:ext cx="3600000" cy="2195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1979512" y="2097974"/>
              <a:ext cx="936304" cy="18002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259631" y="2097974"/>
              <a:ext cx="260419" cy="18002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347864" y="2097974"/>
              <a:ext cx="332427" cy="18002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99592" y="1412776"/>
            <a:ext cx="321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Observations were carried out during </a:t>
            </a:r>
            <a:r>
              <a:rPr kumimoji="1" lang="en-US" altLang="ja-JP" dirty="0" smtClean="0"/>
              <a:t>2006 – 2013.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944" y="40050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↑ </a:t>
            </a:r>
            <a:r>
              <a:rPr lang="en-US" altLang="ja-JP" dirty="0" smtClean="0"/>
              <a:t>Measurement </a:t>
            </a:r>
            <a:r>
              <a:rPr lang="en-US" altLang="ja-JP" dirty="0"/>
              <a:t>range </a:t>
            </a:r>
            <a:r>
              <a:rPr lang="en-US" altLang="ja-JP" dirty="0" smtClean="0"/>
              <a:t>for the instruments.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6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2006-2007 SODAR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79512" y="3468436"/>
            <a:ext cx="8712968" cy="2192812"/>
            <a:chOff x="250560" y="2172292"/>
            <a:chExt cx="8712968" cy="1760764"/>
          </a:xfrm>
        </p:grpSpPr>
        <p:pic>
          <p:nvPicPr>
            <p:cNvPr id="2050" name="Picture 2" descr="C:\Research\D4\2013_07イタリア・シエナ研究会\sodar_timeseri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50560" y="2214375"/>
              <a:ext cx="4320000" cy="1718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Research\D4\2013_07イタリア・シエナ研究会\sodar_timeseri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594"/>
            <a:stretch/>
          </p:blipFill>
          <p:spPr bwMode="auto">
            <a:xfrm>
              <a:off x="4643528" y="2172292"/>
              <a:ext cx="4320000" cy="16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539552" y="1857598"/>
            <a:ext cx="603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dirty="0" smtClean="0"/>
              <a:t>From </a:t>
            </a:r>
            <a:r>
              <a:rPr kumimoji="1" lang="en-US" altLang="ja-JP" dirty="0" smtClean="0"/>
              <a:t>2006 December 21 to 2007 January </a:t>
            </a:r>
            <a:r>
              <a:rPr kumimoji="1" lang="en-US" altLang="ja-JP" dirty="0" smtClean="0"/>
              <a:t>7</a:t>
            </a:r>
            <a:endParaRPr lang="en-US" altLang="ja-JP" dirty="0"/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Observations in “</a:t>
            </a:r>
            <a:r>
              <a:rPr lang="en-US" altLang="ja-JP" dirty="0" smtClean="0">
                <a:solidFill>
                  <a:srgbClr val="FF0000"/>
                </a:solidFill>
              </a:rPr>
              <a:t>Polar day season</a:t>
            </a:r>
            <a:r>
              <a:rPr lang="en-US" altLang="ja-JP" dirty="0" smtClean="0"/>
              <a:t>”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Turbulence </a:t>
            </a:r>
            <a:r>
              <a:rPr lang="en-US" altLang="ja-JP" dirty="0" smtClean="0"/>
              <a:t>profiling </a:t>
            </a:r>
            <a:r>
              <a:rPr lang="en-US" altLang="ja-JP" dirty="0" smtClean="0">
                <a:solidFill>
                  <a:srgbClr val="0070C0"/>
                </a:solidFill>
              </a:rPr>
              <a:t>between 40 and 400 m with </a:t>
            </a:r>
            <a:r>
              <a:rPr lang="en-US" altLang="ja-JP" dirty="0" smtClean="0">
                <a:solidFill>
                  <a:srgbClr val="0070C0"/>
                </a:solidFill>
              </a:rPr>
              <a:t>Δh</a:t>
            </a:r>
            <a:r>
              <a:rPr lang="en-US" altLang="ja-JP" dirty="0" smtClean="0">
                <a:solidFill>
                  <a:srgbClr val="0070C0"/>
                </a:solidFill>
              </a:rPr>
              <a:t> = 20 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2052" name="Picture 4" descr="C:\Research\D4\2013_07ドームふじ論文2013b\so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304256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63957" y="3007985"/>
            <a:ext cx="1628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Photo by H. </a:t>
            </a:r>
            <a:r>
              <a:rPr kumimoji="1" lang="en-US" altLang="ja-JP" sz="1200" dirty="0" smtClean="0"/>
              <a:t>Motoyama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7824" y="1196752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(Sonic Detection And Ringing)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4156" y="5877272"/>
            <a:ext cx="344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/>
              <a:t>Diurnal variation is clearly seen.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1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2011 Snodar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8866" y="1484784"/>
            <a:ext cx="569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From 2011 January 25 to May 13</a:t>
            </a:r>
          </a:p>
          <a:p>
            <a:r>
              <a:rPr lang="en-US" altLang="ja-JP" dirty="0" smtClean="0"/>
              <a:t>- Turbulence profiling </a:t>
            </a:r>
            <a:r>
              <a:rPr lang="en-US" altLang="ja-JP" dirty="0" smtClean="0">
                <a:solidFill>
                  <a:srgbClr val="0070C0"/>
                </a:solidFill>
              </a:rPr>
              <a:t>between 8 and 45 m with </a:t>
            </a:r>
            <a:r>
              <a:rPr lang="en-US" altLang="ja-JP" dirty="0" smtClean="0">
                <a:solidFill>
                  <a:srgbClr val="0070C0"/>
                </a:solidFill>
              </a:rPr>
              <a:t>Δh</a:t>
            </a:r>
            <a:r>
              <a:rPr lang="en-US" altLang="ja-JP" dirty="0" smtClean="0">
                <a:solidFill>
                  <a:srgbClr val="0070C0"/>
                </a:solidFill>
              </a:rPr>
              <a:t> = 0.9 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Research\D4\2013_07ドームふじ論文2013b\sno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2464"/>
            <a:ext cx="2304000" cy="14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Research\D4\2013_07イタリア・シエナ研究会\snoda_timeseries.jp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24867"/>
            <a:ext cx="4104456" cy="44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Research\D4\2013_07イタリア・シエナ研究会\snodar_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4"/>
          <a:stretch/>
        </p:blipFill>
        <p:spPr bwMode="auto">
          <a:xfrm>
            <a:off x="4139953" y="3429000"/>
            <a:ext cx="4968552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355977" y="2494637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used the </a:t>
            </a:r>
            <a:r>
              <a:rPr lang="en-US" altLang="ja-JP" dirty="0" smtClean="0"/>
              <a:t>definition of </a:t>
            </a:r>
            <a:r>
              <a:rPr lang="en-US" altLang="ja-JP" dirty="0" smtClean="0"/>
              <a:t>Bonner et al. </a:t>
            </a:r>
            <a:r>
              <a:rPr lang="en-US" altLang="ja-JP" dirty="0" smtClean="0"/>
              <a:t>(2009) for the height of the surface boundary layer.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4" y="55892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Note: This results are </a:t>
            </a:r>
            <a:r>
              <a:rPr lang="en-US" altLang="ja-JP" dirty="0" smtClean="0">
                <a:solidFill>
                  <a:srgbClr val="FF0000"/>
                </a:solidFill>
              </a:rPr>
              <a:t>not </a:t>
            </a:r>
            <a:r>
              <a:rPr lang="en-US" altLang="ja-JP" dirty="0" smtClean="0">
                <a:solidFill>
                  <a:srgbClr val="FF0000"/>
                </a:solidFill>
              </a:rPr>
              <a:t>considered with the weather condition</a:t>
            </a:r>
            <a:r>
              <a:rPr lang="en-US" altLang="ja-JP" dirty="0" smtClean="0">
                <a:solidFill>
                  <a:srgbClr val="FF0000"/>
                </a:solidFill>
              </a:rPr>
              <a:t>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67544" y="3573016"/>
            <a:ext cx="1728192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14099" y="3553271"/>
            <a:ext cx="859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Polar day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347864" y="5085184"/>
            <a:ext cx="792088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131840" y="4777407"/>
            <a:ext cx="97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Polar night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347864" y="2780928"/>
            <a:ext cx="75847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67544" y="5877272"/>
            <a:ext cx="151216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7668216" y="5013176"/>
            <a:ext cx="1440289" cy="296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2011 PTs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5354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dirty="0" smtClean="0"/>
              <a:t>From </a:t>
            </a:r>
            <a:r>
              <a:rPr kumimoji="1" lang="en-US" altLang="ja-JP" dirty="0" smtClean="0"/>
              <a:t>2011 January 21 to July </a:t>
            </a:r>
            <a:r>
              <a:rPr kumimoji="1" lang="en-US" altLang="ja-JP" dirty="0" smtClean="0"/>
              <a:t>4</a:t>
            </a:r>
            <a:endParaRPr kumimoji="1" lang="en-US" altLang="ja-JP" dirty="0" smtClean="0"/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0.3</a:t>
            </a:r>
            <a:r>
              <a:rPr lang="en-US" altLang="ja-JP" dirty="0" smtClean="0"/>
              <a:t>, 9.5, 12, and 15.8 m above  snow </a:t>
            </a:r>
            <a:r>
              <a:rPr lang="en-US" altLang="ja-JP" dirty="0" smtClean="0"/>
              <a:t>surface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Measuring </a:t>
            </a:r>
            <a:r>
              <a:rPr lang="en-US" altLang="ja-JP" dirty="0" smtClean="0"/>
              <a:t>each two minute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08344" y="5157192"/>
            <a:ext cx="6840000" cy="1440000"/>
            <a:chOff x="-1044624" y="5216294"/>
            <a:chExt cx="7920000" cy="1714580"/>
          </a:xfrm>
        </p:grpSpPr>
        <p:pic>
          <p:nvPicPr>
            <p:cNvPr id="4100" name="Picture 4" descr="C:\Research\D4\2013_07イタリア・シエナ研究会\pt_timeseries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09"/>
            <a:stretch/>
          </p:blipFill>
          <p:spPr bwMode="auto">
            <a:xfrm>
              <a:off x="-1044624" y="6499654"/>
              <a:ext cx="7920000" cy="43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Research\D4\2013_07イタリア・シエナ研究会\pt_timeseries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93"/>
            <a:stretch/>
          </p:blipFill>
          <p:spPr bwMode="auto">
            <a:xfrm>
              <a:off x="-1044624" y="5216294"/>
              <a:ext cx="7920000" cy="138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107504" y="3789200"/>
            <a:ext cx="6840000" cy="1440000"/>
            <a:chOff x="107504" y="3284984"/>
            <a:chExt cx="7560000" cy="1695902"/>
          </a:xfrm>
        </p:grpSpPr>
        <p:pic>
          <p:nvPicPr>
            <p:cNvPr id="4099" name="Picture 3" descr="C:\Research\D4\2013_07イタリア・シエナ研究会\pt_timeseries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04"/>
            <a:stretch/>
          </p:blipFill>
          <p:spPr bwMode="auto">
            <a:xfrm>
              <a:off x="107504" y="4499723"/>
              <a:ext cx="7560000" cy="48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Research\D4\2013_07イタリア・シエナ研究会\pt_timeseries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93"/>
            <a:stretch/>
          </p:blipFill>
          <p:spPr bwMode="auto">
            <a:xfrm>
              <a:off x="107504" y="3284984"/>
              <a:ext cx="7560000" cy="138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107504" y="2348880"/>
            <a:ext cx="6840000" cy="1440000"/>
            <a:chOff x="107504" y="1628800"/>
            <a:chExt cx="7560000" cy="1694397"/>
          </a:xfrm>
        </p:grpSpPr>
        <p:pic>
          <p:nvPicPr>
            <p:cNvPr id="4098" name="Picture 2" descr="C:\Research\D4\2013_07イタリア・シエナ研究会\pt_timeseries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33"/>
            <a:stretch/>
          </p:blipFill>
          <p:spPr bwMode="auto">
            <a:xfrm>
              <a:off x="107504" y="2852936"/>
              <a:ext cx="7560000" cy="47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Research\D4\2013_07イタリア・シエナ研究会\pt_timeseries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70"/>
            <a:stretch/>
          </p:blipFill>
          <p:spPr bwMode="auto">
            <a:xfrm>
              <a:off x="107504" y="1628800"/>
              <a:ext cx="7560000" cy="1381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C:\Research\D4\2013_07イタリア・シエナ研究会\pt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9757"/>
            <a:ext cx="2700000" cy="16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020272" y="305021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Sometimes the temperature of </a:t>
            </a:r>
            <a:r>
              <a:rPr lang="en-US" altLang="ja-JP" dirty="0" smtClean="0"/>
              <a:t>0.3 m  above the snow </a:t>
            </a:r>
            <a:r>
              <a:rPr kumimoji="1" lang="en-US" altLang="ja-JP" dirty="0" smtClean="0"/>
              <a:t>surface became cold.</a:t>
            </a:r>
          </a:p>
          <a:p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Inversion layer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646981" y="3140968"/>
            <a:ext cx="264509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784990" y="3107537"/>
            <a:ext cx="859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Polar day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6156256" y="4005064"/>
            <a:ext cx="792088" cy="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652120" y="3985319"/>
            <a:ext cx="97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Polar night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39752" y="5425479"/>
            <a:ext cx="97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Polar night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39552" y="5445224"/>
            <a:ext cx="6336704" cy="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020272" y="5119587"/>
            <a:ext cx="206979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red</a:t>
            </a:r>
            <a:r>
              <a:rPr lang="ja-JP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cross – 0.3 m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</a:rPr>
              <a:t>blue square – 9.5 m</a:t>
            </a: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green circle – 12 m</a:t>
            </a:r>
          </a:p>
          <a:p>
            <a:r>
              <a:rPr lang="en-US" altLang="ja-JP" sz="1600" dirty="0" smtClean="0"/>
              <a:t>black triangle – 15.8 m</a:t>
            </a:r>
          </a:p>
        </p:txBody>
      </p:sp>
    </p:spTree>
    <p:extLst>
      <p:ext uri="{BB962C8B-B14F-4D97-AF65-F5344CB8AC3E}">
        <p14:creationId xmlns:p14="http://schemas.microsoft.com/office/powerpoint/2010/main" val="4104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2011 Tohoku DIMM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486525"/>
            <a:ext cx="444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dirty="0" smtClean="0"/>
              <a:t>From </a:t>
            </a:r>
            <a:r>
              <a:rPr kumimoji="1" lang="en-US" altLang="ja-JP" dirty="0" smtClean="0"/>
              <a:t>2011 January 25 to </a:t>
            </a:r>
            <a:r>
              <a:rPr kumimoji="1" lang="en-US" altLang="ja-JP" dirty="0" smtClean="0"/>
              <a:t>28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Observations in “</a:t>
            </a:r>
            <a:r>
              <a:rPr lang="en-US" altLang="ja-JP" dirty="0" smtClean="0">
                <a:solidFill>
                  <a:srgbClr val="FF0000"/>
                </a:solidFill>
              </a:rPr>
              <a:t>Polar day season</a:t>
            </a:r>
            <a:r>
              <a:rPr lang="en-US" altLang="ja-JP" dirty="0" smtClean="0"/>
              <a:t>”</a:t>
            </a:r>
            <a:endParaRPr lang="en-US" altLang="ja-JP" dirty="0"/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Observations  </a:t>
            </a:r>
            <a:r>
              <a:rPr lang="en-US" altLang="ja-JP" dirty="0" smtClean="0">
                <a:solidFill>
                  <a:srgbClr val="0070C0"/>
                </a:solidFill>
              </a:rPr>
              <a:t>2 </a:t>
            </a:r>
            <a:r>
              <a:rPr lang="en-US" altLang="ja-JP" dirty="0" smtClean="0">
                <a:solidFill>
                  <a:srgbClr val="0070C0"/>
                </a:solidFill>
              </a:rPr>
              <a:t>m above the snow surface</a:t>
            </a:r>
          </a:p>
        </p:txBody>
      </p:sp>
      <p:pic>
        <p:nvPicPr>
          <p:cNvPr id="6146" name="Picture 2" descr="C:\Research\D4\2013_07イタリア・シエナ研究会\tohokudim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05572"/>
            <a:ext cx="2700000" cy="16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Research\D4\2013_07イタリア・シエナ研究会\tohokudimm_timese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" y="2698633"/>
            <a:ext cx="4968032" cy="38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Research\D4\2013_07イタリア・シエナ研究会\tohokudimm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69" y="3501008"/>
            <a:ext cx="3796719" cy="20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2013 DF-DIMM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556792"/>
            <a:ext cx="4558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dirty="0" smtClean="0"/>
              <a:t>From </a:t>
            </a:r>
            <a:r>
              <a:rPr kumimoji="1" lang="en-US" altLang="ja-JP" dirty="0" smtClean="0"/>
              <a:t>2013 January 4 to July </a:t>
            </a:r>
            <a:r>
              <a:rPr kumimoji="1" lang="en-US" altLang="ja-JP" dirty="0" smtClean="0"/>
              <a:t>23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Observation in “</a:t>
            </a:r>
            <a:r>
              <a:rPr lang="en-US" altLang="ja-JP" dirty="0" smtClean="0">
                <a:solidFill>
                  <a:srgbClr val="FF0000"/>
                </a:solidFill>
              </a:rPr>
              <a:t>Polar day season</a:t>
            </a:r>
            <a:r>
              <a:rPr lang="en-US" altLang="ja-JP" dirty="0" smtClean="0"/>
              <a:t>”</a:t>
            </a:r>
            <a:endParaRPr lang="en-US" altLang="ja-JP" dirty="0"/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Observations </a:t>
            </a:r>
            <a:r>
              <a:rPr lang="en-US" altLang="ja-JP" dirty="0" smtClean="0">
                <a:solidFill>
                  <a:srgbClr val="0070C0"/>
                </a:solidFill>
              </a:rPr>
              <a:t>11 m above the snow surface</a:t>
            </a:r>
          </a:p>
        </p:txBody>
      </p:sp>
      <p:pic>
        <p:nvPicPr>
          <p:cNvPr id="5123" name="Picture 3" descr="C:\Research\D4\2013_07イタリア・シエナ研究会\dfdi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2700000" cy="17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Research\D4\2013_07イタリア・シエナ研究会\dfdimm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06" y="2780417"/>
            <a:ext cx="3688725" cy="18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27584" y="516996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ja-JP" b="1" dirty="0">
                <a:solidFill>
                  <a:srgbClr val="0070C0"/>
                </a:solidFill>
              </a:rPr>
              <a:t>E</a:t>
            </a:r>
            <a:r>
              <a:rPr lang="en-US" altLang="ja-JP" b="1" dirty="0" smtClean="0">
                <a:solidFill>
                  <a:srgbClr val="0070C0"/>
                </a:solidFill>
              </a:rPr>
              <a:t>xcellent </a:t>
            </a:r>
            <a:r>
              <a:rPr lang="en-US" altLang="ja-JP" b="1" dirty="0">
                <a:solidFill>
                  <a:srgbClr val="0070C0"/>
                </a:solidFill>
              </a:rPr>
              <a:t>seeing</a:t>
            </a:r>
            <a:r>
              <a:rPr lang="en-US" altLang="ja-JP" dirty="0"/>
              <a:t>, below 0.2′′ and continuing </a:t>
            </a:r>
            <a:r>
              <a:rPr lang="en-US" altLang="ja-JP" dirty="0" smtClean="0"/>
              <a:t>for several hours, </a:t>
            </a:r>
            <a:r>
              <a:rPr lang="en-US" altLang="ja-JP" dirty="0"/>
              <a:t>was observed near local </a:t>
            </a:r>
            <a:r>
              <a:rPr lang="en-US" altLang="ja-JP" dirty="0" smtClean="0"/>
              <a:t>midnight.</a:t>
            </a:r>
            <a:endParaRPr lang="en-US" altLang="ja-JP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b="1" dirty="0">
                <a:solidFill>
                  <a:srgbClr val="00B050"/>
                </a:solidFill>
              </a:rPr>
              <a:t>L</a:t>
            </a:r>
            <a:r>
              <a:rPr lang="en-US" altLang="ja-JP" b="1" dirty="0" smtClean="0">
                <a:solidFill>
                  <a:srgbClr val="00B050"/>
                </a:solidFill>
              </a:rPr>
              <a:t>ocal </a:t>
            </a:r>
            <a:r>
              <a:rPr lang="en-US" altLang="ja-JP" b="1" dirty="0">
                <a:solidFill>
                  <a:srgbClr val="00B050"/>
                </a:solidFill>
              </a:rPr>
              <a:t>minimum </a:t>
            </a:r>
            <a:r>
              <a:rPr lang="en-US" altLang="ja-JP" dirty="0"/>
              <a:t>of ∼ 0.3</a:t>
            </a:r>
            <a:r>
              <a:rPr lang="en-US" altLang="ja-JP" dirty="0" smtClean="0"/>
              <a:t>′′ near </a:t>
            </a:r>
            <a:r>
              <a:rPr lang="en-US" altLang="ja-JP" dirty="0"/>
              <a:t>18 h local </a:t>
            </a:r>
            <a:r>
              <a:rPr lang="en-US" altLang="ja-JP" dirty="0" smtClean="0"/>
              <a:t>time is also observed.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b="1" dirty="0" smtClean="0"/>
              <a:t>2013 DF-DIMM</a:t>
            </a:r>
            <a:endParaRPr kumimoji="1" lang="ja-JP" altLang="en-US" b="1" baseline="30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. Observations and Results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414517"/>
            <a:ext cx="6060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From 2011 January 21 to July 4</a:t>
            </a:r>
          </a:p>
          <a:p>
            <a:r>
              <a:rPr lang="en-US" altLang="ja-JP" dirty="0" smtClean="0"/>
              <a:t>- 0.3, 9.5, 12, and 15.8 m above the snow surface temperature</a:t>
            </a:r>
          </a:p>
          <a:p>
            <a:r>
              <a:rPr lang="en-US" altLang="ja-JP" dirty="0" smtClean="0"/>
              <a:t>- Measuring each two minute</a:t>
            </a:r>
          </a:p>
        </p:txBody>
      </p:sp>
      <p:pic>
        <p:nvPicPr>
          <p:cNvPr id="5123" name="Picture 3" descr="C:\Research\D4\2013_07イタリア・シエナ研究会\dfdi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0760"/>
            <a:ext cx="2700000" cy="17961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Research\D4\2013_07イタリア・シエナ研究会\dfdimm_timeseri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3446"/>
            <a:ext cx="9058413" cy="37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Research\D4\2013_07イタリア・シエナ研究会\dfdimm_timeseri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846816"/>
            <a:ext cx="9058412" cy="29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103720" y="908720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103721" y="3429000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11560" y="5229200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959705" y="5235611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203848" y="6093296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203848" y="2564904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7799049" y="908720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339752" y="1772816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799049" y="1772816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411760" y="4365104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7812360" y="3429000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103719" y="4375401"/>
            <a:ext cx="1132575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226314" y="1745196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2394801" y="3436012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411759" y="2569857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411760" y="6093296"/>
            <a:ext cx="733391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7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10945</TotalTime>
  <Words>844</Words>
  <Application>Microsoft Office PowerPoint</Application>
  <PresentationFormat>画面に合わせる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Excellent seeing at Dome Fuji</vt:lpstr>
      <vt:lpstr>Abstract</vt:lpstr>
      <vt:lpstr>Observations</vt:lpstr>
      <vt:lpstr>2006-2007 SODAR</vt:lpstr>
      <vt:lpstr>2011 Snodar</vt:lpstr>
      <vt:lpstr>2011 PTs</vt:lpstr>
      <vt:lpstr>2011 Tohoku DIMM</vt:lpstr>
      <vt:lpstr>2013 DF-DIMM</vt:lpstr>
      <vt:lpstr>2013 DF-DIMM</vt:lpstr>
      <vt:lpstr>Tohoku DIMM &amp; DF-DIMM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Conclusion</vt:lpstr>
      <vt:lpstr>PowerPoint プレゼンテーション</vt:lpstr>
      <vt:lpstr>Backup</vt:lpstr>
      <vt:lpstr>1.4 Simulations’ results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status for Dome Fuji Astronomy</dc:title>
  <dc:creator>hirofumi</dc:creator>
  <cp:lastModifiedBy>hirofumi</cp:lastModifiedBy>
  <cp:revision>312</cp:revision>
  <cp:lastPrinted>2013-06-17T05:44:14Z</cp:lastPrinted>
  <dcterms:created xsi:type="dcterms:W3CDTF">2013-03-11T08:45:07Z</dcterms:created>
  <dcterms:modified xsi:type="dcterms:W3CDTF">2013-07-24T07:05:31Z</dcterms:modified>
</cp:coreProperties>
</file>