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4"/>
  </p:notesMasterIdLst>
  <p:handoutMasterIdLst>
    <p:handoutMasterId r:id="rId65"/>
  </p:handoutMasterIdLst>
  <p:sldIdLst>
    <p:sldId id="256" r:id="rId2"/>
    <p:sldId id="257" r:id="rId3"/>
    <p:sldId id="295" r:id="rId4"/>
    <p:sldId id="346" r:id="rId5"/>
    <p:sldId id="347" r:id="rId6"/>
    <p:sldId id="348" r:id="rId7"/>
    <p:sldId id="349" r:id="rId8"/>
    <p:sldId id="274" r:id="rId9"/>
    <p:sldId id="351" r:id="rId10"/>
    <p:sldId id="354" r:id="rId11"/>
    <p:sldId id="355" r:id="rId12"/>
    <p:sldId id="361" r:id="rId13"/>
    <p:sldId id="363" r:id="rId14"/>
    <p:sldId id="364" r:id="rId15"/>
    <p:sldId id="365" r:id="rId16"/>
    <p:sldId id="368" r:id="rId17"/>
    <p:sldId id="369" r:id="rId18"/>
    <p:sldId id="370" r:id="rId19"/>
    <p:sldId id="282" r:id="rId20"/>
    <p:sldId id="284" r:id="rId21"/>
    <p:sldId id="285" r:id="rId22"/>
    <p:sldId id="373" r:id="rId23"/>
    <p:sldId id="374" r:id="rId24"/>
    <p:sldId id="375" r:id="rId25"/>
    <p:sldId id="376" r:id="rId26"/>
    <p:sldId id="377" r:id="rId27"/>
    <p:sldId id="379" r:id="rId28"/>
    <p:sldId id="381" r:id="rId29"/>
    <p:sldId id="382" r:id="rId30"/>
    <p:sldId id="383" r:id="rId31"/>
    <p:sldId id="385" r:id="rId32"/>
    <p:sldId id="386" r:id="rId33"/>
    <p:sldId id="321" r:id="rId34"/>
    <p:sldId id="388" r:id="rId35"/>
    <p:sldId id="389" r:id="rId36"/>
    <p:sldId id="390" r:id="rId37"/>
    <p:sldId id="302" r:id="rId38"/>
    <p:sldId id="303" r:id="rId39"/>
    <p:sldId id="396" r:id="rId40"/>
    <p:sldId id="325" r:id="rId41"/>
    <p:sldId id="293" r:id="rId42"/>
    <p:sldId id="397" r:id="rId43"/>
    <p:sldId id="398" r:id="rId44"/>
    <p:sldId id="399" r:id="rId45"/>
    <p:sldId id="400" r:id="rId46"/>
    <p:sldId id="289" r:id="rId47"/>
    <p:sldId id="401" r:id="rId48"/>
    <p:sldId id="413" r:id="rId49"/>
    <p:sldId id="410" r:id="rId50"/>
    <p:sldId id="412" r:id="rId51"/>
    <p:sldId id="405" r:id="rId52"/>
    <p:sldId id="406" r:id="rId53"/>
    <p:sldId id="407" r:id="rId54"/>
    <p:sldId id="357" r:id="rId55"/>
    <p:sldId id="414" r:id="rId56"/>
    <p:sldId id="408" r:id="rId57"/>
    <p:sldId id="409" r:id="rId58"/>
    <p:sldId id="404" r:id="rId59"/>
    <p:sldId id="415" r:id="rId60"/>
    <p:sldId id="417" r:id="rId61"/>
    <p:sldId id="418" r:id="rId62"/>
    <p:sldId id="416" r:id="rId63"/>
  </p:sldIdLst>
  <p:sldSz cx="9144000" cy="6858000" type="screen4x3"/>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3CC33"/>
    <a:srgbClr val="D9D9D9"/>
    <a:srgbClr val="FF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5" autoAdjust="0"/>
    <p:restoredTop sz="94667" autoAdjust="0"/>
  </p:normalViewPr>
  <p:slideViewPr>
    <p:cSldViewPr>
      <p:cViewPr varScale="1">
        <p:scale>
          <a:sx n="70" d="100"/>
          <a:sy n="70" d="100"/>
        </p:scale>
        <p:origin x="-528" y="-108"/>
      </p:cViewPr>
      <p:guideLst>
        <p:guide orient="horz" pos="2160"/>
        <p:guide pos="2880"/>
      </p:guideLst>
    </p:cSldViewPr>
  </p:slideViewPr>
  <p:outlineViewPr>
    <p:cViewPr>
      <p:scale>
        <a:sx n="33" d="100"/>
        <a:sy n="33" d="100"/>
      </p:scale>
      <p:origin x="0" y="858"/>
    </p:cViewPr>
  </p:outlineViewPr>
  <p:notesTextViewPr>
    <p:cViewPr>
      <p:scale>
        <a:sx n="100" d="100"/>
        <a:sy n="100" d="100"/>
      </p:scale>
      <p:origin x="0" y="0"/>
    </p:cViewPr>
  </p:notesTextViewPr>
  <p:sorterViewPr>
    <p:cViewPr>
      <p:scale>
        <a:sx n="90" d="100"/>
        <a:sy n="90" d="100"/>
      </p:scale>
      <p:origin x="0" y="10578"/>
    </p:cViewPr>
  </p:sorterViewPr>
  <p:notesViewPr>
    <p:cSldViewPr>
      <p:cViewPr varScale="1">
        <p:scale>
          <a:sx n="76" d="100"/>
          <a:sy n="76" d="100"/>
        </p:scale>
        <p:origin x="-2214" y="-114"/>
      </p:cViewPr>
      <p:guideLst>
        <p:guide orient="horz" pos="3130"/>
        <p:guide pos="2143"/>
      </p:guideLst>
    </p:cSldViewPr>
  </p:notesViewPr>
  <p:gridSpacing cx="36868100" cy="368681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fld id="{18FACA24-958E-4E7A-9DBA-B762CB1808B1}" type="datetimeFigureOut">
              <a:rPr kumimoji="1" lang="ja-JP" altLang="en-US" smtClean="0"/>
              <a:pPr/>
              <a:t>2010/8/27</a:t>
            </a:fld>
            <a:endParaRPr kumimoji="1" lang="ja-JP" altLang="en-US"/>
          </a:p>
        </p:txBody>
      </p:sp>
      <p:sp>
        <p:nvSpPr>
          <p:cNvPr id="4" name="フッター プレースホルダ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fld id="{776AAC8D-8BFF-4645-B8FA-6A78FA9701DC}"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2949099" cy="496967"/>
          </a:xfrm>
          <a:prstGeom prst="rect">
            <a:avLst/>
          </a:prstGeom>
        </p:spPr>
        <p:txBody>
          <a:bodyPr vert="horz" lIns="92226" tIns="46113" rIns="92226" bIns="46113" rtlCol="0"/>
          <a:lstStyle>
            <a:lvl1pPr algn="l">
              <a:defRPr sz="1200"/>
            </a:lvl1pPr>
          </a:lstStyle>
          <a:p>
            <a:endParaRPr kumimoji="1" lang="ja-JP" altLang="en-US"/>
          </a:p>
        </p:txBody>
      </p:sp>
      <p:sp>
        <p:nvSpPr>
          <p:cNvPr id="3" name="日付プレースホルダ 2"/>
          <p:cNvSpPr>
            <a:spLocks noGrp="1"/>
          </p:cNvSpPr>
          <p:nvPr>
            <p:ph type="dt" idx="1"/>
          </p:nvPr>
        </p:nvSpPr>
        <p:spPr>
          <a:xfrm>
            <a:off x="3854939" y="0"/>
            <a:ext cx="2949099" cy="496967"/>
          </a:xfrm>
          <a:prstGeom prst="rect">
            <a:avLst/>
          </a:prstGeom>
        </p:spPr>
        <p:txBody>
          <a:bodyPr vert="horz" lIns="92226" tIns="46113" rIns="92226" bIns="46113" rtlCol="0"/>
          <a:lstStyle>
            <a:lvl1pPr algn="r">
              <a:defRPr sz="1200"/>
            </a:lvl1pPr>
          </a:lstStyle>
          <a:p>
            <a:fld id="{E9DBFEC1-0B3C-4ED3-B2AB-6D91DBC1E537}" type="datetimeFigureOut">
              <a:rPr kumimoji="1" lang="ja-JP" altLang="en-US" smtClean="0"/>
              <a:pPr/>
              <a:t>2010/8/27</a:t>
            </a:fld>
            <a:endParaRPr kumimoji="1" lang="ja-JP" altLang="en-US"/>
          </a:p>
        </p:txBody>
      </p:sp>
      <p:sp>
        <p:nvSpPr>
          <p:cNvPr id="4" name="スライド イメージ プレースホルダ 3"/>
          <p:cNvSpPr>
            <a:spLocks noGrp="1" noRot="1" noChangeAspect="1"/>
          </p:cNvSpPr>
          <p:nvPr>
            <p:ph type="sldImg" idx="2"/>
          </p:nvPr>
        </p:nvSpPr>
        <p:spPr>
          <a:xfrm>
            <a:off x="915988" y="744538"/>
            <a:ext cx="4973637" cy="3729037"/>
          </a:xfrm>
          <a:prstGeom prst="rect">
            <a:avLst/>
          </a:prstGeom>
          <a:noFill/>
          <a:ln w="12700">
            <a:solidFill>
              <a:prstClr val="black"/>
            </a:solidFill>
          </a:ln>
        </p:spPr>
        <p:txBody>
          <a:bodyPr vert="horz" lIns="92226" tIns="46113" rIns="92226" bIns="46113" rtlCol="0" anchor="ctr"/>
          <a:lstStyle/>
          <a:p>
            <a:endParaRPr lang="ja-JP" altLang="en-US"/>
          </a:p>
        </p:txBody>
      </p:sp>
      <p:sp>
        <p:nvSpPr>
          <p:cNvPr id="5" name="ノート プレースホルダ 4"/>
          <p:cNvSpPr>
            <a:spLocks noGrp="1"/>
          </p:cNvSpPr>
          <p:nvPr>
            <p:ph type="body" sz="quarter" idx="3"/>
          </p:nvPr>
        </p:nvSpPr>
        <p:spPr>
          <a:xfrm>
            <a:off x="680562" y="4721187"/>
            <a:ext cx="5444490" cy="4472702"/>
          </a:xfrm>
          <a:prstGeom prst="rect">
            <a:avLst/>
          </a:prstGeom>
        </p:spPr>
        <p:txBody>
          <a:bodyPr vert="horz" lIns="92226" tIns="46113" rIns="92226" bIns="46113"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1" y="9440646"/>
            <a:ext cx="2949099" cy="496967"/>
          </a:xfrm>
          <a:prstGeom prst="rect">
            <a:avLst/>
          </a:prstGeom>
        </p:spPr>
        <p:txBody>
          <a:bodyPr vert="horz" lIns="92226" tIns="46113" rIns="92226" bIns="46113"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4939" y="9440646"/>
            <a:ext cx="2949099" cy="496967"/>
          </a:xfrm>
          <a:prstGeom prst="rect">
            <a:avLst/>
          </a:prstGeom>
        </p:spPr>
        <p:txBody>
          <a:bodyPr vert="horz" lIns="92226" tIns="46113" rIns="92226" bIns="46113" rtlCol="0" anchor="b"/>
          <a:lstStyle>
            <a:lvl1pPr algn="r">
              <a:defRPr sz="1200"/>
            </a:lvl1pPr>
          </a:lstStyle>
          <a:p>
            <a:fld id="{8A08E276-C688-4D49-8311-6FF7E5D44136}"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3</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43</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44</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45</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58</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59</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60</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61</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en-US" altLang="ja-JP" dirty="0" smtClean="0"/>
              <a:t>Small International Robotic Antarctic Infrared Telescope 25cm</a:t>
            </a:r>
          </a:p>
          <a:p>
            <a:r>
              <a:rPr lang="en-US" altLang="ja-JP" dirty="0" smtClean="0"/>
              <a:t>Chinese Small Telescope </a:t>
            </a:r>
            <a:r>
              <a:rPr lang="en-US" altLang="ja-JP" dirty="0" err="1" smtClean="0"/>
              <a:t>ARray</a:t>
            </a:r>
            <a:r>
              <a:rPr lang="en-US" altLang="ja-JP" dirty="0" smtClean="0"/>
              <a:t> 15cm*4</a:t>
            </a:r>
            <a:endParaRPr kumimoji="1" lang="ja-JP" altLang="en-US" dirty="0"/>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62</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8</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9</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10</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11</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18</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23</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29</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A08E276-C688-4D49-8311-6FF7E5D44136}" type="slidenum">
              <a:rPr kumimoji="1" lang="ja-JP" altLang="en-US" smtClean="0"/>
              <a:pPr/>
              <a:t>36</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A1B8571-B6D6-44E5-AAD1-2EB814498562}" type="datetime1">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37274C9-D6CE-49D1-8121-74759C91493B}" type="datetime1">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87EF9F15-9127-4578-81AF-924EB3B29184}" type="datetime1">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923DB59-B45F-4CB6-A630-85CA2865B10E}" type="datetime1">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19DB7A94-D4BC-4F79-8B79-10811158C124}" type="datetime1">
              <a:rPr kumimoji="1" lang="ja-JP" altLang="en-US" smtClean="0"/>
              <a:pPr/>
              <a:t>2010/8/27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505ED8C-D75F-4B2B-B522-B0EA6F603DFC}" type="datetime1">
              <a:rPr kumimoji="1" lang="ja-JP" altLang="en-US" smtClean="0"/>
              <a:pPr/>
              <a:t>2010/8/27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CF9E0B0B-55B0-4518-9207-622CC7490EFC}" type="datetime1">
              <a:rPr kumimoji="1" lang="ja-JP" altLang="en-US" smtClean="0"/>
              <a:pPr/>
              <a:t>2010/8/27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CE28E904-D02F-4AE7-BFD0-8731C994D865}" type="datetime1">
              <a:rPr kumimoji="1" lang="ja-JP" altLang="en-US" smtClean="0"/>
              <a:pPr/>
              <a:t>2010/8/27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9553F12-DCC6-433F-9E69-E7529FD6C2FA}" type="datetime1">
              <a:rPr kumimoji="1" lang="ja-JP" altLang="en-US" smtClean="0"/>
              <a:pPr/>
              <a:t>2010/8/27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ABC39AE-B096-49ED-AE57-99F44E257205}" type="datetime1">
              <a:rPr kumimoji="1" lang="ja-JP" altLang="en-US" smtClean="0"/>
              <a:pPr/>
              <a:t>2010/8/27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F3BC415-BA0A-4E8F-A8E1-1F655A8CA29E}" type="datetime1">
              <a:rPr kumimoji="1" lang="ja-JP" altLang="en-US" smtClean="0"/>
              <a:pPr/>
              <a:t>2010/8/27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2700000" scaled="1"/>
          <a:tileRect/>
        </a:gra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D8E557-4556-41C6-AFA0-A172CF8A4CE6}" type="datetime1">
              <a:rPr kumimoji="1" lang="ja-JP" altLang="en-US" smtClean="0"/>
              <a:pPr/>
              <a:t>2010/8/27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1C075B-6712-4FC4-92CB-6BC868D296D4}"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maru.bonyari.jp/texclip/texclip.php?s=\begin%7balign*%7d%0d%0a%20%20P(T)=\frac%7bN_a(T,P)%7d%7bC%7dT%5e%7b\alpha%7d(T-T_C)%0d%0a\end%7balign*%7d" TargetMode="External"/><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8" Type="http://schemas.openxmlformats.org/officeDocument/2006/relationships/hyperlink" Target="http://maru.bonyari.jp/texclip/'%20=-4.37527/times%2010%5e%7b-3%7d/epsilon%20''_p%20/sin%20(H_0-Hp)t+0'" TargetMode="External"/><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hyperlink" Target="http://maru.bonyari.jp/texclip/'%20=%20902.465''%20/times%20/frac%7b/cos%20/delta%20/sin%20H_0%7d%7b/cos%20/delta%20/sin%20H_0-4.84814/times%2010%5e%7b-6%7d/epsilon%20'" TargetMode="External"/><Relationship Id="rId1" Type="http://schemas.openxmlformats.org/officeDocument/2006/relationships/slideLayout" Target="../slideLayouts/slideLayout2.xml"/><Relationship Id="rId6" Type="http://schemas.openxmlformats.org/officeDocument/2006/relationships/hyperlink" Target="http://maru.bonyari.jp/texclip/texclip.php?s=\begin%7balign*%7d%0d%0a+%20P_0''%20\times%20\left%20\%7b%20\sin%20(1.57510%20t+\phi%20)-\sin%20\phi%20\right%20\%7d+%20E%0d%0a\end%7balign*%7d" TargetMode="External"/><Relationship Id="rId11" Type="http://schemas.openxmlformats.org/officeDocument/2006/relationships/image" Target="../media/image52.png"/><Relationship Id="rId5" Type="http://schemas.openxmlformats.org/officeDocument/2006/relationships/image" Target="../media/image49.png"/><Relationship Id="rId10" Type="http://schemas.openxmlformats.org/officeDocument/2006/relationships/hyperlink" Target="http://maru.bonyari.jp/texclip/texclip.php?s=\begin%7balign*%7d%0d%0a+%20D\times%20t%20+%20F%20%0d%0a\end%7balign*%7d" TargetMode="External"/><Relationship Id="rId4" Type="http://schemas.openxmlformats.org/officeDocument/2006/relationships/hyperlink" Target="http://maru.bonyari.jp/texclip/'.255078/times%20/frac%7b/sin%20/delta%20/sin%20L/cos%20L%20/cos%20H_0+/cos%20/delta%20/cos%20%5e2L%20%7d%7b(/sin%20/delta%20/sin%20L+/cos%20/delta%20/cos%20L%20/cos%20H_0)%5e2%7d%20t%20+%20C/times%20t%20-902.465'" TargetMode="External"/><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maru.bonyari.jp/texclip/texclip.php?s=\begin%7balign*%7d%0d%0a%20%20\Delta%20\alpha_%7bobs%7d%20&amp;%20\simeq%20\Biggl\%7b%20\epsilon_p%20\left%20\%7b%20\sin%20(H_B-H_p)\tan%20\delta_B%20-\sin%20(H_A-H_p)\tan%20\delta_A%20\right%20\%7d%20+d\left%20(%20\tan%20\delta_B%20-\tan%20\delta_A%20\right%20)%20-t\left%20(%20\frac%7b1%7d%7b\cos%20\delta_B%7d%20-%20\frac%7b1%7d%7b\cos%20\delta_A%7d\right%20)%20\Biggr\%7d%20\cos%20\delta_B%20\\%0d%0a%20%20&amp;%20-R_0%20\Biggl(%20\frac%7b\sin%20H_B\cos%20L%7d%7b\sin%20\delta_B%20\sin%20L+\cos%20\delta_B%20\cos%20L%20\cos%20H_B%7d%20-\frac%7b\sin%20H_A\cos%20L%7d%7b\sin%20\delta_A%20\sin%20L+\cos%20\delta_A%20\cos%20L%20\cos%20H_A%7d%20\Biggl)%20\\%0d%0a%20%20&amp;%20\pm%20\Bigl(%20|P_0|+|B_%7bRA%7d\pm%20\Delta%20B_%7bRA%7d|%20\Bigr)%20(\cos%20\delta_A+\cos%20\delta_B)%20\\%0d%0a\end%7balign*%7d" TargetMode="Externa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hyperlink" Target="http://maru.bonyari.jp/texclip/texclip.php?s=\begin%7balign*%7d%0d%0a\Delta%20\delta_%7bobs%7d%20&amp;%20\simeq%20R_0\Biggl\%7b%20\frac%7b\sin%20L%7d%7b\sin%20\delta_B%20\cos%20\delta_B%20\sin%20L+\cos%20%5e2%20\delta_B%20\cos%20L%20\cos%20H_B%7d%20-%20\frac%7b\sin%20L%7d%7b\sin%20\delta_A%20\cos%20\delta_A%20\sin%20L+\cos%20%5e2%20\delta_A%20\cos%20L%20\cos%20H_A%7d%20-(%20\tan%20\delta_B-\tan\delta_A)%20\Biggr\%7d%20\\%0d%0a%20%20&amp;%20+\epsilon_p%20\left%20\%7b%20\cos%20(H_B-H_p)-\cos%20(H_A-H_p)%20\right%20\%7d\pm%202|B_%7bDec%7d\pm%20\Delta%20B_%7bDec%7d|\end%7balign*%7d"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maru.bonyari.jp/texclip/texclip.php?s=\begin%7balign*%7d%0d%0a%20%20\Delta%20\alpha_%7bobs%7d%20&amp;%20\simeq%20\Biggl\%7b%20\epsilon_p%20\left%20\%7b%20\sin%20(H_B-H_p)\tan%20\delta_B%20-\sin%20(H_A-H_p)\tan%20\delta_A%20\right%20\%7d%20+d\left%20(%20\tan%20\delta_B%20-\tan%20\delta_A%20\right%20)%20-t\left%20(%20\frac%7b1%7d%7b\cos%20\delta_B%7d%20-%20\frac%7b1%7d%7b\cos%20\delta_A%7d\right%20)%20\Biggr\%7d%20\cos%20\delta_B%20\\%0d%0a%20%20&amp;%20-R_0%20\Biggl(%20\frac%7b\sin%20H_B\cos%20L%7d%7b\sin%20\delta_B%20\sin%20L+\cos%20\delta_B%20\cos%20L%20\cos%20H_B%7d%20-\frac%7b\sin%20H_A\cos%20L%7d%7b\sin%20\delta_A%20\sin%20L+\cos%20\delta_A%20\cos%20L%20\cos%20H_A%7d%20\Biggl)%20\\%0d%0a%20%20&amp;%20\pm%20\Bigl(%20|P_0|+|B_%7bRA%7d\pm%20\Delta%20B_%7bRA%7d|%20\Bigr)%20(\cos%20\delta_A+\cos%20\delta_B)%20\\%0d%0a\end%7balign*%7d"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3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ja.wikipedia.org/wiki/%E3%83%95%E3%82%A1%E3%82%A4%E3%83%AB:Flag_of_Australia.svg" TargetMode="External"/><Relationship Id="rId3" Type="http://schemas.openxmlformats.org/officeDocument/2006/relationships/hyperlink" Target="http://ja.wikipedia.org/wiki/%E3%83%95%E3%82%A1%E3%82%A4%E3%83%AB:Flag_of_the_People's_Republic_of_China.svg" TargetMode="External"/><Relationship Id="rId7" Type="http://schemas.openxmlformats.org/officeDocument/2006/relationships/hyperlink" Target="http://ja.wikipedia.org/wiki/%E3%83%95%E3%82%A1%E3%82%A4%E3%83%AB:Flag_of_France.svg" TargetMode="External"/><Relationship Id="rId12"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hyperlink" Target="http://ja.wikipedia.org/wiki/%E3%83%95%E3%82%A1%E3%82%A4%E3%83%AB:Flag_of_Japan.svg" TargetMode="External"/><Relationship Id="rId5" Type="http://schemas.openxmlformats.org/officeDocument/2006/relationships/hyperlink" Target="http://ja.wikipedia.org/wiki/%E3%83%95%E3%82%A1%E3%82%A4%E3%83%AB:Flag_of_Italy.svg" TargetMode="External"/><Relationship Id="rId15" Type="http://schemas.openxmlformats.org/officeDocument/2006/relationships/image" Target="../media/image8.jpe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hyperlink" Target="http://ja.wikipedia.org/wiki/%E3%83%95%E3%82%A1%E3%82%A4%E3%83%AB:Flag_of_the_United_States.svg" TargetMode="External"/><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8.jpeg"/><Relationship Id="rId7" Type="http://schemas.openxmlformats.org/officeDocument/2006/relationships/hyperlink" Target="http://maru.bonyari.jp/texclip/texclip.php?s=\begin%7bequation*%7d%E3%80%80%0d%0a%20S_%7bobj%7d%20=%20\int%20d\lambda%20\frac%7bF_%7b\lambda,obj%7dA_%7btel%7d\tau_\lambda\eta_\lambda%7d%7bh\nu%7d\%20\%20\%20\%20\text%7b%5be$%5e-$/sec%5d%7d%0d%0a\end%7bequation*%7d%0d%0a" TargetMode="External"/><Relationship Id="rId12" Type="http://schemas.openxmlformats.org/officeDocument/2006/relationships/image" Target="../media/image93.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hyperlink" Target="http://maru.bonyari.jp/texclip/texclip.php?s=\begin%7bequation*%7d%0d%0a%20S/N%20\sim%20\frac%7b\sqrt%7bA_%7btel%7d\%20%7d\sqrt%7bt\%20%7d%7d%7b\sqrt%7bI_%7bsky%7d\%20%7d%7d%0d%0a\end%7bequation*%7d" TargetMode="External"/><Relationship Id="rId5" Type="http://schemas.openxmlformats.org/officeDocument/2006/relationships/hyperlink" Target="http://maru.bonyari.jp/texclip/texclip.php?s=\begin%7bequation*%7d%0d%0a%20S/N=\frac%7bS_%7bobj%7d\%20t%7d%7b\sqrt%7b(S_%7bobj%7d+S_%7bsky%7d+N_%7bdark%7d)t+fN%5e2_%7breadout%7d%7d%7d%0d%0a\end%7bequation*%7d" TargetMode="External"/><Relationship Id="rId10" Type="http://schemas.openxmlformats.org/officeDocument/2006/relationships/image" Target="../media/image92.png"/><Relationship Id="rId4" Type="http://schemas.openxmlformats.org/officeDocument/2006/relationships/image" Target="../media/image89.jpeg"/><Relationship Id="rId9" Type="http://schemas.openxmlformats.org/officeDocument/2006/relationships/hyperlink" Target="http://maru.bonyari.jp/texclip/texclip.php?s=\begin%7bequation*%7d%0d%0a%20S_%7bsky%7d%20=%20\iint%20d\lambda%20d\Omega%20\frac%7bI_%7b\lambda,sky%7dA_%7btel%7d\tau_\lambda\eta_\lambda%7d%7bh\nu%7d\%20\%20\%20\text%7b%5be$%5e-$/sec%5d%7d%0d%0a\end%7bequation*%7d"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8" Type="http://schemas.openxmlformats.org/officeDocument/2006/relationships/hyperlink" Target="http://maru.bonyari.jp/texclip/texclip.php?s=\begin%7bequation*%7d%0d%0a1\%20\text%7b%5bJy%5d%7d%20=%2010%5e%7b-26%7d\%20\text%7b%5bW/m$%5e%7b2%7d$/Hz%5d%7d%0d%0a\end%7bequation*%7d" TargetMode="External"/><Relationship Id="rId3" Type="http://schemas.openxmlformats.org/officeDocument/2006/relationships/image" Target="../media/image95.jpeg"/><Relationship Id="rId7"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hyperlink" Target="http://maru.bonyari.jp/texclip/texclip.php?s=\begin%7bequation*%7d%0d%0a%20F_%7b0\nu%7d=10%5e%7b3.56%7d\sim%203630%20\%20\text%7b%5bJy%5d%7d%0d%0a\end%7bequation*%7d" TargetMode="External"/><Relationship Id="rId11" Type="http://schemas.openxmlformats.org/officeDocument/2006/relationships/image" Target="../media/image99.png"/><Relationship Id="rId5" Type="http://schemas.openxmlformats.org/officeDocument/2006/relationships/image" Target="../media/image96.png"/><Relationship Id="rId10" Type="http://schemas.openxmlformats.org/officeDocument/2006/relationships/hyperlink" Target="http://maru.bonyari.jp/texclip/texclip.php?s=\begin%7bequation*%7d%0d%0aF_%7b\nu%7d\%20\text%7b%5bW/m$%5e%7b2%7d$/Hz%5d%7d=\frac%7b\lambda%5e2_%7b\mu%20m%7dF_\lambda%7d%7b3\times%2010%5e%7b14%7d%7d%20\%20\text%7b%5bW/m$%5e2$/$\mu$m%5d%7d%0d%0a\end%7bequation*%7d" TargetMode="External"/><Relationship Id="rId4" Type="http://schemas.openxmlformats.org/officeDocument/2006/relationships/hyperlink" Target="http://maru.bonyari.jp/texclip/texclip.php?s=\begin%7bequation*%7d%0d%0a%20m_%7bAB%7d=-2.5\log_%7b10%7d\left%20(\frac%7bF_\nu%7d%7bF_%7b0\nu%7d%7d%20\right)%0d%0a%20\label%7beq:toukyuu%7d%0d%0a\end%7bequation*%7d" TargetMode="External"/><Relationship Id="rId9" Type="http://schemas.openxmlformats.org/officeDocument/2006/relationships/image" Target="../media/image98.png"/></Relationships>
</file>

<file path=ppt/slides/_rels/slide5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png"/><Relationship Id="rId12" Type="http://schemas.openxmlformats.org/officeDocument/2006/relationships/image" Target="../media/image31.jpeg"/><Relationship Id="rId2" Type="http://schemas.openxmlformats.org/officeDocument/2006/relationships/image" Target="../media/image18.jpeg"/><Relationship Id="rId1" Type="http://schemas.openxmlformats.org/officeDocument/2006/relationships/slideLayout" Target="../slideLayouts/slideLayout6.xml"/><Relationship Id="rId6" Type="http://schemas.openxmlformats.org/officeDocument/2006/relationships/image" Target="../media/image106.jpeg"/><Relationship Id="rId11" Type="http://schemas.openxmlformats.org/officeDocument/2006/relationships/image" Target="../media/image35.jpeg"/><Relationship Id="rId5" Type="http://schemas.openxmlformats.org/officeDocument/2006/relationships/image" Target="../media/image105.jpeg"/><Relationship Id="rId10" Type="http://schemas.openxmlformats.org/officeDocument/2006/relationships/image" Target="../media/image110.jpeg"/><Relationship Id="rId4" Type="http://schemas.openxmlformats.org/officeDocument/2006/relationships/image" Target="../media/image104.jpeg"/><Relationship Id="rId9" Type="http://schemas.openxmlformats.org/officeDocument/2006/relationships/image" Target="../media/image109.jpeg"/></Relationships>
</file>

<file path=ppt/slides/_rels/slide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6.xml"/><Relationship Id="rId4" Type="http://schemas.openxmlformats.org/officeDocument/2006/relationships/image" Target="../media/image113.wmf"/></Relationships>
</file>

<file path=ppt/slides/_rels/slide56.xml.rels><?xml version="1.0" encoding="UTF-8" standalone="yes"?>
<Relationships xmlns="http://schemas.openxmlformats.org/package/2006/relationships"><Relationship Id="rId8" Type="http://schemas.openxmlformats.org/officeDocument/2006/relationships/hyperlink" Target="http://ja.wikipedia.org/wiki/%E3%83%95%E3%82%A1%E3%82%A4%E3%83%AB:Flag_of_Italy.svg" TargetMode="External"/><Relationship Id="rId13" Type="http://schemas.openxmlformats.org/officeDocument/2006/relationships/image" Target="../media/image6.png"/><Relationship Id="rId18" Type="http://schemas.openxmlformats.org/officeDocument/2006/relationships/image" Target="../media/image2.png"/><Relationship Id="rId3" Type="http://schemas.openxmlformats.org/officeDocument/2006/relationships/image" Target="../media/image115.jpeg"/><Relationship Id="rId21" Type="http://schemas.openxmlformats.org/officeDocument/2006/relationships/image" Target="../media/image121.png"/><Relationship Id="rId7" Type="http://schemas.openxmlformats.org/officeDocument/2006/relationships/image" Target="../media/image1.png"/><Relationship Id="rId12" Type="http://schemas.openxmlformats.org/officeDocument/2006/relationships/hyperlink" Target="http://ja.wikipedia.org/wiki/%E3%83%95%E3%82%A1%E3%82%A4%E3%83%AB:Flag_of_Japan.svg" TargetMode="External"/><Relationship Id="rId17" Type="http://schemas.openxmlformats.org/officeDocument/2006/relationships/hyperlink" Target="http://ja.wikipedia.org/wiki/%E3%83%95%E3%82%A1%E3%82%A4%E3%83%AB:Flag_of_the_People's_Republic_of_China.svg" TargetMode="External"/><Relationship Id="rId2" Type="http://schemas.openxmlformats.org/officeDocument/2006/relationships/image" Target="../media/image114.png"/><Relationship Id="rId16" Type="http://schemas.openxmlformats.org/officeDocument/2006/relationships/image" Target="../media/image118.png"/><Relationship Id="rId20"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4.png"/><Relationship Id="rId24" Type="http://schemas.openxmlformats.org/officeDocument/2006/relationships/image" Target="../media/image124.png"/><Relationship Id="rId5" Type="http://schemas.openxmlformats.org/officeDocument/2006/relationships/image" Target="../media/image116.jpeg"/><Relationship Id="rId15" Type="http://schemas.openxmlformats.org/officeDocument/2006/relationships/image" Target="../media/image5.png"/><Relationship Id="rId23" Type="http://schemas.openxmlformats.org/officeDocument/2006/relationships/image" Target="../media/image123.png"/><Relationship Id="rId10" Type="http://schemas.openxmlformats.org/officeDocument/2006/relationships/hyperlink" Target="http://ja.wikipedia.org/wiki/%E3%83%95%E3%82%A1%E3%82%A4%E3%83%AB:Flag_of_France.svg" TargetMode="External"/><Relationship Id="rId19" Type="http://schemas.openxmlformats.org/officeDocument/2006/relationships/image" Target="../media/image119.png"/><Relationship Id="rId4" Type="http://schemas.openxmlformats.org/officeDocument/2006/relationships/hyperlink" Target="http://upload.wikimedia.org/wikipedia/commons/b/b6/Amundsen-scott-south_pole_station_2006.jpg" TargetMode="External"/><Relationship Id="rId9" Type="http://schemas.openxmlformats.org/officeDocument/2006/relationships/image" Target="../media/image3.png"/><Relationship Id="rId14" Type="http://schemas.openxmlformats.org/officeDocument/2006/relationships/hyperlink" Target="http://ja.wikipedia.org/wiki/%E3%83%95%E3%82%A1%E3%82%A4%E3%83%AB:Flag_of_the_United_States.svg" TargetMode="External"/><Relationship Id="rId22" Type="http://schemas.openxmlformats.org/officeDocument/2006/relationships/image" Target="../media/image122.png"/></Relationships>
</file>

<file path=ppt/slides/_rels/slide57.xml.rels><?xml version="1.0" encoding="UTF-8" standalone="yes"?>
<Relationships xmlns="http://schemas.openxmlformats.org/package/2006/relationships"><Relationship Id="rId3" Type="http://schemas.openxmlformats.org/officeDocument/2006/relationships/image" Target="../media/image126.gif"/><Relationship Id="rId2" Type="http://schemas.openxmlformats.org/officeDocument/2006/relationships/image" Target="../media/image125.jpeg"/><Relationship Id="rId1" Type="http://schemas.openxmlformats.org/officeDocument/2006/relationships/slideLayout" Target="../slideLayouts/slideLayout2.xml"/><Relationship Id="rId5" Type="http://schemas.openxmlformats.org/officeDocument/2006/relationships/image" Target="../media/image128.jpeg"/><Relationship Id="rId4" Type="http://schemas.openxmlformats.org/officeDocument/2006/relationships/image" Target="../media/image127.jpeg"/></Relationships>
</file>

<file path=ppt/slides/_rels/slide58.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79.jpeg"/><Relationship Id="rId7" Type="http://schemas.openxmlformats.org/officeDocument/2006/relationships/image" Target="../media/image13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31.png"/><Relationship Id="rId11" Type="http://schemas.openxmlformats.org/officeDocument/2006/relationships/hyperlink" Target="file:///D:\M2\20100202&#20462;&#35542;&#30330;&#34920;&#20250;\Beta-Gum.avi" TargetMode="External"/><Relationship Id="rId5" Type="http://schemas.openxmlformats.org/officeDocument/2006/relationships/image" Target="../media/image130.jpeg"/><Relationship Id="rId10" Type="http://schemas.openxmlformats.org/officeDocument/2006/relationships/image" Target="../media/image135.jpeg"/><Relationship Id="rId4" Type="http://schemas.openxmlformats.org/officeDocument/2006/relationships/image" Target="../media/image129.jpeg"/><Relationship Id="rId9" Type="http://schemas.openxmlformats.org/officeDocument/2006/relationships/image" Target="../media/image134.jpeg"/></Relationships>
</file>

<file path=ppt/slides/_rels/slide59.xml.rels><?xml version="1.0" encoding="UTF-8" standalone="yes"?>
<Relationships xmlns="http://schemas.openxmlformats.org/package/2006/relationships"><Relationship Id="rId8" Type="http://schemas.openxmlformats.org/officeDocument/2006/relationships/hyperlink" Target="http://maru.bonyari.jp/texclip/texclip.php?s=\begin%7bequation*%7d%0d%0a%20%20\mu=\mu(T)=C_%7b\mu%7dT%5e%7b-\alpha%7d%0d%0a\end%7bequation*%7d" TargetMode="External"/><Relationship Id="rId13" Type="http://schemas.openxmlformats.org/officeDocument/2006/relationships/image" Target="../media/image42.png"/><Relationship Id="rId3" Type="http://schemas.openxmlformats.org/officeDocument/2006/relationships/image" Target="../media/image136.jpeg"/><Relationship Id="rId7" Type="http://schemas.openxmlformats.org/officeDocument/2006/relationships/image" Target="../media/image139.png"/><Relationship Id="rId12" Type="http://schemas.openxmlformats.org/officeDocument/2006/relationships/hyperlink" Target="http://maru.bonyari.jp/texclip/texclip.php?s=\begin%7balign*%7d%0d%0a%20%20P(T)=\frac%7bN_a(T,P)%7d%7bC%7dT%5e%7b\alpha%7d(T-T_C)%0d%0a\end%7balign*%7d"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maru.bonyari.jp/texclip/texclip.php?s=\begin%7bequation*%7d%0d%0a%20%20F=\mu%20\frac%7bS%7d%7bh%7dv%0d%0a%20%20\label%7beq:Fmyu%7d%0d%0a\end%7bequation*%7d" TargetMode="External"/><Relationship Id="rId11" Type="http://schemas.openxmlformats.org/officeDocument/2006/relationships/image" Target="../media/image141.png"/><Relationship Id="rId5" Type="http://schemas.openxmlformats.org/officeDocument/2006/relationships/image" Target="../media/image138.png"/><Relationship Id="rId10" Type="http://schemas.openxmlformats.org/officeDocument/2006/relationships/hyperlink" Target="http://maru.bonyari.jp/texclip/texclip.php?s=\begin%7bequation*%7d%0d%0a%20%20h=h(T)=C_h(T-T_C)%0d%0a\end%7bequation*%7d" TargetMode="External"/><Relationship Id="rId4" Type="http://schemas.openxmlformats.org/officeDocument/2006/relationships/image" Target="../media/image137.png"/><Relationship Id="rId9"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2.jpeg"/><Relationship Id="rId7" Type="http://schemas.openxmlformats.org/officeDocument/2006/relationships/image" Target="../media/image144.png"/><Relationship Id="rId12" Type="http://schemas.openxmlformats.org/officeDocument/2006/relationships/image" Target="../media/image14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maru.bonyari.jp/texclip/texclip.php?s=\begin%7balign*%7d%0d%0a\Delta%20\alpha_%7bset%7d%20\cos%20\delta=%20\epsilon_p\sin(H-H_p)\sin%20\delta%20%0d%0a\end%7balign*%7d" TargetMode="External"/><Relationship Id="rId11" Type="http://schemas.openxmlformats.org/officeDocument/2006/relationships/image" Target="../media/image148.jpeg"/><Relationship Id="rId5" Type="http://schemas.openxmlformats.org/officeDocument/2006/relationships/image" Target="../media/image143.png"/><Relationship Id="rId10" Type="http://schemas.openxmlformats.org/officeDocument/2006/relationships/image" Target="../media/image147.jpeg"/><Relationship Id="rId4" Type="http://schemas.openxmlformats.org/officeDocument/2006/relationships/hyperlink" Target="http://maru.bonyari.jp/texclip/texclip.php?s=\begin%7balign*%7d%0d%0a\Delta%20\delta_%7bset%7d=%20\epsilon_p%20\cos%20(H-H_P)%0d%0a\end%7balign*%7d" TargetMode="External"/><Relationship Id="rId9" Type="http://schemas.openxmlformats.org/officeDocument/2006/relationships/image" Target="../media/image146.jpeg"/></Relationships>
</file>

<file path=ppt/slides/_rels/slide61.xml.rels><?xml version="1.0" encoding="UTF-8" standalone="yes"?>
<Relationships xmlns="http://schemas.openxmlformats.org/package/2006/relationships"><Relationship Id="rId8" Type="http://schemas.openxmlformats.org/officeDocument/2006/relationships/image" Target="../media/image152.png"/><Relationship Id="rId13" Type="http://schemas.openxmlformats.org/officeDocument/2006/relationships/hyperlink" Target="http://maru.bonyari.jp/texclip/texclip.php?s=\begin%7balign*%7d%0d%0a\Delta%20\alpha_%7bdo%7d%20\cos%20\delta%20\simeq%20%20-(1-\cos%20\delta)\times%20t%0d%0a\end%7balign*%7d" TargetMode="External"/><Relationship Id="rId3" Type="http://schemas.openxmlformats.org/officeDocument/2006/relationships/image" Target="../media/image150.jpeg"/><Relationship Id="rId7" Type="http://schemas.openxmlformats.org/officeDocument/2006/relationships/hyperlink" Target="http://maru.bonyari.jp/texclip/texclip.php?s=\begin%7balign*%7d%0d%0a%20%20\Delta%20\alpha_%7brd%7d%20\cos%20\delta%20\simeq%20d\sin%20\delta%0d%0a\end%7balign*%7d" TargetMode="External"/><Relationship Id="rId12" Type="http://schemas.openxmlformats.org/officeDocument/2006/relationships/image" Target="../media/image153.png"/><Relationship Id="rId2" Type="http://schemas.openxmlformats.org/officeDocument/2006/relationships/notesSlide" Target="../notesSlides/notesSlide16.xml"/><Relationship Id="rId16"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151.png"/><Relationship Id="rId11" Type="http://schemas.openxmlformats.org/officeDocument/2006/relationships/hyperlink" Target="http://maru.bonyari.jp/texclip/texclip.php?s=\begin%7balign*%7d%0d%0a\Delta%20\delta_%7bdo%7d%20=\delta-\arcsin%20\left(\sin%20\delta%20\cos%20t\right)\sim%200%0d%0a\end%7balign*%7d" TargetMode="External"/><Relationship Id="rId5" Type="http://schemas.openxmlformats.org/officeDocument/2006/relationships/hyperlink" Target="http://maru.bonyari.jp/texclip/texclip.php?s=\begin%7balign*%7d%0d%0a\Delta%20\delta_%7brd%7d%20=\arcsin%20\left(\frac%7b\sin%20\delta%7d%7b\cos%20d%7d\right)-\delta\sim%200%0d%0a\end%7balign*%7d" TargetMode="External"/><Relationship Id="rId15" Type="http://schemas.openxmlformats.org/officeDocument/2006/relationships/image" Target="../media/image155.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 Id="rId14" Type="http://schemas.openxmlformats.org/officeDocument/2006/relationships/image" Target="../media/image154.png"/></Relationships>
</file>

<file path=ppt/slides/_rels/slide6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noFill/>
        </p:spPr>
        <p:txBody>
          <a:bodyPr>
            <a:normAutofit/>
          </a:bodyPr>
          <a:lstStyle/>
          <a:p>
            <a:r>
              <a:rPr kumimoji="1" lang="ja-JP" altLang="en-US" b="1" dirty="0" smtClean="0">
                <a:effectLst>
                  <a:outerShdw blurRad="38100" dist="38100" dir="2700000" algn="tl">
                    <a:srgbClr val="000000">
                      <a:alpha val="43137"/>
                    </a:srgbClr>
                  </a:outerShdw>
                </a:effectLst>
              </a:rPr>
              <a:t>南極</a:t>
            </a:r>
            <a:r>
              <a:rPr kumimoji="1" lang="en-US" altLang="ja-JP" b="1" dirty="0" smtClean="0">
                <a:effectLst>
                  <a:outerShdw blurRad="38100" dist="38100" dir="2700000" algn="tl">
                    <a:srgbClr val="000000">
                      <a:alpha val="43137"/>
                    </a:srgbClr>
                  </a:outerShdw>
                </a:effectLst>
              </a:rPr>
              <a:t>40cm</a:t>
            </a:r>
            <a:r>
              <a:rPr kumimoji="1" lang="ja-JP" altLang="en-US" b="1" dirty="0" smtClean="0">
                <a:effectLst>
                  <a:outerShdw blurRad="38100" dist="38100" dir="2700000" algn="tl">
                    <a:srgbClr val="000000">
                      <a:alpha val="43137"/>
                    </a:srgbClr>
                  </a:outerShdw>
                </a:effectLst>
              </a:rPr>
              <a:t>赤外線望遠鏡の</a:t>
            </a:r>
            <a:r>
              <a:rPr lang="ja-JP" altLang="en-US" b="1" dirty="0" smtClean="0">
                <a:effectLst>
                  <a:outerShdw blurRad="38100" dist="38100" dir="2700000" algn="tl">
                    <a:srgbClr val="000000">
                      <a:alpha val="43137"/>
                    </a:srgbClr>
                  </a:outerShdw>
                </a:effectLst>
              </a:rPr>
              <a:t>開発</a:t>
            </a:r>
            <a:r>
              <a:rPr kumimoji="1" lang="ja-JP" altLang="en-US" b="1" dirty="0" smtClean="0">
                <a:effectLst>
                  <a:outerShdw blurRad="38100" dist="38100" dir="2700000" algn="tl">
                    <a:srgbClr val="000000">
                      <a:alpha val="43137"/>
                    </a:srgbClr>
                  </a:outerShdw>
                </a:effectLst>
              </a:rPr>
              <a:t>と性能評価</a:t>
            </a:r>
            <a:endParaRPr kumimoji="1" lang="ja-JP" altLang="en-US" b="1" dirty="0">
              <a:effectLst>
                <a:outerShdw blurRad="38100" dist="38100" dir="2700000" algn="tl">
                  <a:srgbClr val="000000">
                    <a:alpha val="43137"/>
                  </a:srgbClr>
                </a:outerShdw>
              </a:effectLst>
            </a:endParaRPr>
          </a:p>
        </p:txBody>
      </p:sp>
      <p:sp>
        <p:nvSpPr>
          <p:cNvPr id="3" name="サブタイトル 2"/>
          <p:cNvSpPr>
            <a:spLocks noGrp="1"/>
          </p:cNvSpPr>
          <p:nvPr>
            <p:ph type="subTitle" idx="1"/>
          </p:nvPr>
        </p:nvSpPr>
        <p:spPr/>
        <p:txBody>
          <a:bodyPr>
            <a:noAutofit/>
          </a:bodyPr>
          <a:lstStyle/>
          <a:p>
            <a:r>
              <a:rPr kumimoji="1" lang="ja-JP" altLang="en-US" sz="2400" b="1" dirty="0" smtClean="0">
                <a:solidFill>
                  <a:schemeClr val="tx1"/>
                </a:solidFill>
                <a:effectLst>
                  <a:outerShdw blurRad="38100" dist="38100" dir="2700000" algn="tl">
                    <a:srgbClr val="000000">
                      <a:alpha val="43137"/>
                    </a:srgbClr>
                  </a:outerShdw>
                </a:effectLst>
              </a:rPr>
              <a:t>東北大学大学院理学研究科天文学専攻</a:t>
            </a:r>
            <a:endParaRPr kumimoji="1" lang="en-US" altLang="ja-JP" sz="2400" b="1" dirty="0" smtClean="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市川隆研究室 博士課程前期</a:t>
            </a:r>
            <a:r>
              <a:rPr kumimoji="1" lang="en-US" altLang="ja-JP" sz="2400" b="1" dirty="0" smtClean="0">
                <a:solidFill>
                  <a:schemeClr val="tx1"/>
                </a:solidFill>
                <a:effectLst>
                  <a:outerShdw blurRad="38100" dist="38100" dir="2700000" algn="tl">
                    <a:srgbClr val="000000">
                      <a:alpha val="43137"/>
                    </a:srgbClr>
                  </a:outerShdw>
                </a:effectLst>
              </a:rPr>
              <a:t>2</a:t>
            </a:r>
            <a:r>
              <a:rPr kumimoji="1" lang="ja-JP" altLang="en-US" sz="2400" b="1" dirty="0" smtClean="0">
                <a:solidFill>
                  <a:schemeClr val="tx1"/>
                </a:solidFill>
                <a:effectLst>
                  <a:outerShdw blurRad="38100" dist="38100" dir="2700000" algn="tl">
                    <a:srgbClr val="000000">
                      <a:alpha val="43137"/>
                    </a:srgbClr>
                  </a:outerShdw>
                </a:effectLst>
              </a:rPr>
              <a:t>年</a:t>
            </a:r>
            <a:endParaRPr kumimoji="1" lang="en-US" altLang="ja-JP" sz="2400" b="1" dirty="0" smtClean="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沖田博文</a:t>
            </a:r>
            <a:endParaRPr kumimoji="1" lang="en-US" altLang="ja-JP" sz="2400" b="1" dirty="0" smtClean="0">
              <a:solidFill>
                <a:schemeClr val="tx1"/>
              </a:solidFill>
              <a:effectLst>
                <a:outerShdw blurRad="38100" dist="38100" dir="2700000" algn="tl">
                  <a:srgbClr val="000000">
                    <a:alpha val="43137"/>
                  </a:srgbClr>
                </a:outerShdw>
              </a:effectLst>
            </a:endParaRPr>
          </a:p>
          <a:p>
            <a:endParaRPr kumimoji="1" lang="en-US" altLang="ja-JP" sz="2400" b="1" dirty="0" smtClean="0">
              <a:solidFill>
                <a:schemeClr val="tx1"/>
              </a:solidFill>
              <a:effectLst>
                <a:outerShdw blurRad="38100" dist="38100" dir="2700000" algn="tl">
                  <a:srgbClr val="000000">
                    <a:alpha val="43137"/>
                  </a:srgbClr>
                </a:outerShdw>
              </a:effectLst>
            </a:endParaRPr>
          </a:p>
          <a:p>
            <a:r>
              <a:rPr lang="en-US" altLang="ja-JP" sz="2400" b="1" dirty="0" smtClean="0">
                <a:solidFill>
                  <a:schemeClr val="tx1"/>
                </a:solidFill>
                <a:effectLst>
                  <a:outerShdw blurRad="38100" dist="38100" dir="2700000" algn="tl">
                    <a:srgbClr val="000000">
                      <a:alpha val="43137"/>
                    </a:srgbClr>
                  </a:outerShdw>
                </a:effectLst>
              </a:rPr>
              <a:t>2010</a:t>
            </a:r>
            <a:r>
              <a:rPr lang="ja-JP" altLang="en-US" sz="2400" b="1" dirty="0" smtClean="0">
                <a:solidFill>
                  <a:schemeClr val="tx1"/>
                </a:solidFill>
                <a:effectLst>
                  <a:outerShdw blurRad="38100" dist="38100" dir="2700000" algn="tl">
                    <a:srgbClr val="000000">
                      <a:alpha val="43137"/>
                    </a:srgbClr>
                  </a:outerShdw>
                </a:effectLst>
              </a:rPr>
              <a:t>年</a:t>
            </a:r>
            <a:r>
              <a:rPr lang="en-US" altLang="ja-JP" sz="2400" b="1" dirty="0" smtClean="0">
                <a:solidFill>
                  <a:schemeClr val="tx1"/>
                </a:solidFill>
                <a:effectLst>
                  <a:outerShdw blurRad="38100" dist="38100" dir="2700000" algn="tl">
                    <a:srgbClr val="000000">
                      <a:alpha val="43137"/>
                    </a:srgbClr>
                  </a:outerShdw>
                </a:effectLst>
              </a:rPr>
              <a:t>2</a:t>
            </a:r>
            <a:r>
              <a:rPr lang="ja-JP" altLang="en-US" sz="2400" b="1" dirty="0" smtClean="0">
                <a:solidFill>
                  <a:schemeClr val="tx1"/>
                </a:solidFill>
                <a:effectLst>
                  <a:outerShdw blurRad="38100" dist="38100" dir="2700000" algn="tl">
                    <a:srgbClr val="000000">
                      <a:alpha val="43137"/>
                    </a:srgbClr>
                  </a:outerShdw>
                </a:effectLst>
              </a:rPr>
              <a:t>月</a:t>
            </a:r>
            <a:r>
              <a:rPr lang="en-US" altLang="ja-JP" sz="2400" b="1" dirty="0" smtClean="0">
                <a:solidFill>
                  <a:schemeClr val="tx1"/>
                </a:solidFill>
                <a:effectLst>
                  <a:outerShdw blurRad="38100" dist="38100" dir="2700000" algn="tl">
                    <a:srgbClr val="000000">
                      <a:alpha val="43137"/>
                    </a:srgbClr>
                  </a:outerShdw>
                </a:effectLst>
              </a:rPr>
              <a:t>2</a:t>
            </a:r>
            <a:r>
              <a:rPr lang="ja-JP" altLang="en-US" sz="2400" b="1" dirty="0" smtClean="0">
                <a:solidFill>
                  <a:schemeClr val="tx1"/>
                </a:solidFill>
                <a:effectLst>
                  <a:outerShdw blurRad="38100" dist="38100" dir="2700000" algn="tl">
                    <a:srgbClr val="000000">
                      <a:alpha val="43137"/>
                    </a:srgbClr>
                  </a:outerShdw>
                </a:effectLst>
              </a:rPr>
              <a:t>日</a:t>
            </a:r>
            <a:r>
              <a:rPr lang="ja-JP" altLang="en-US" sz="2400" b="1" dirty="0">
                <a:solidFill>
                  <a:schemeClr val="tx1"/>
                </a:solidFill>
                <a:effectLst>
                  <a:outerShdw blurRad="38100" dist="38100" dir="2700000" algn="tl">
                    <a:srgbClr val="000000">
                      <a:alpha val="43137"/>
                    </a:srgbClr>
                  </a:outerShdw>
                </a:effectLst>
              </a:rPr>
              <a:t>修士</a:t>
            </a:r>
            <a:r>
              <a:rPr lang="ja-JP" altLang="en-US" sz="2400" b="1" dirty="0" smtClean="0">
                <a:solidFill>
                  <a:schemeClr val="tx1"/>
                </a:solidFill>
                <a:effectLst>
                  <a:outerShdw blurRad="38100" dist="38100" dir="2700000" algn="tl">
                    <a:srgbClr val="000000">
                      <a:alpha val="43137"/>
                    </a:srgbClr>
                  </a:outerShdw>
                </a:effectLst>
              </a:rPr>
              <a:t>論文発表会</a:t>
            </a:r>
            <a:endParaRPr kumimoji="1" lang="ja-JP" altLang="en-US" sz="2400" b="1" dirty="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40cm</a:t>
            </a:r>
            <a:r>
              <a:rPr lang="ja-JP" altLang="en-US" sz="4000" dirty="0" smtClean="0">
                <a:effectLst>
                  <a:outerShdw blurRad="38100" dist="38100" dir="2700000" algn="tl">
                    <a:srgbClr val="000000">
                      <a:alpha val="43137"/>
                    </a:srgbClr>
                  </a:outerShdw>
                </a:effectLst>
              </a:rPr>
              <a:t>赤外線望遠鏡</a:t>
            </a:r>
            <a:r>
              <a:rPr lang="en-US" altLang="ja-JP" sz="4000" dirty="0" smtClean="0">
                <a:effectLst>
                  <a:outerShdw blurRad="38100" dist="38100" dir="2700000" algn="tl">
                    <a:srgbClr val="000000">
                      <a:alpha val="43137"/>
                    </a:srgbClr>
                  </a:outerShdw>
                </a:effectLst>
              </a:rPr>
              <a:t>(2)</a:t>
            </a:r>
          </a:p>
        </p:txBody>
      </p:sp>
      <p:sp>
        <p:nvSpPr>
          <p:cNvPr id="13" name="正方形/長方形 12"/>
          <p:cNvSpPr/>
          <p:nvPr/>
        </p:nvSpPr>
        <p:spPr>
          <a:xfrm>
            <a:off x="1928794" y="1285860"/>
            <a:ext cx="5429288" cy="307777"/>
          </a:xfrm>
          <a:prstGeom prst="rect">
            <a:avLst/>
          </a:prstGeom>
        </p:spPr>
        <p:txBody>
          <a:bodyPr wrap="square">
            <a:spAutoFit/>
          </a:bodyPr>
          <a:lstStyle/>
          <a:p>
            <a:pPr algn="ctr"/>
            <a:r>
              <a:rPr lang="en-US" altLang="ja-JP" sz="1400" dirty="0" smtClean="0">
                <a:effectLst>
                  <a:outerShdw blurRad="38100" dist="38100" dir="2700000" algn="tl">
                    <a:srgbClr val="000000">
                      <a:alpha val="43137"/>
                    </a:srgbClr>
                  </a:outerShdw>
                </a:effectLst>
              </a:rPr>
              <a:t>AIRT40, the Antarctica </a:t>
            </a:r>
            <a:r>
              <a:rPr lang="en-US" altLang="ja-JP" sz="1400" dirty="0" err="1" smtClean="0">
                <a:effectLst>
                  <a:outerShdw blurRad="38100" dist="38100" dir="2700000" algn="tl">
                    <a:srgbClr val="000000">
                      <a:alpha val="43137"/>
                    </a:srgbClr>
                  </a:outerShdw>
                </a:effectLst>
              </a:rPr>
              <a:t>InfraRed</a:t>
            </a:r>
            <a:r>
              <a:rPr lang="en-US" altLang="ja-JP" sz="1400" dirty="0" smtClean="0">
                <a:effectLst>
                  <a:outerShdw blurRad="38100" dist="38100" dir="2700000" algn="tl">
                    <a:srgbClr val="000000">
                      <a:alpha val="43137"/>
                    </a:srgbClr>
                  </a:outerShdw>
                </a:effectLst>
              </a:rPr>
              <a:t> Telescope with a 40cm primary mirror </a:t>
            </a:r>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10</a:t>
            </a:fld>
            <a:endParaRPr kumimoji="1" lang="ja-JP" altLang="en-US"/>
          </a:p>
        </p:txBody>
      </p:sp>
      <p:sp>
        <p:nvSpPr>
          <p:cNvPr id="15" name="正方形/長方形 14"/>
          <p:cNvSpPr/>
          <p:nvPr/>
        </p:nvSpPr>
        <p:spPr>
          <a:xfrm>
            <a:off x="1000100" y="1857364"/>
            <a:ext cx="7072362"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℃対応・小型・軽量を最優先して開発した</a:t>
            </a:r>
            <a:r>
              <a:rPr lang="ja-JP" altLang="en-US" sz="1400" dirty="0" smtClean="0">
                <a:solidFill>
                  <a:srgbClr val="0000FF"/>
                </a:solidFill>
                <a:effectLst>
                  <a:outerShdw blurRad="38100" dist="38100" dir="2700000" algn="tl">
                    <a:srgbClr val="000000">
                      <a:alpha val="43137"/>
                    </a:srgbClr>
                  </a:outerShdw>
                </a:effectLst>
              </a:rPr>
              <a:t>全く新しい望遠鏡</a:t>
            </a:r>
            <a:r>
              <a:rPr lang="ja-JP" altLang="en-US" sz="1400" dirty="0" smtClean="0">
                <a:effectLst>
                  <a:outerShdw blurRad="38100" dist="38100" dir="2700000" algn="tl">
                    <a:srgbClr val="000000">
                      <a:alpha val="43137"/>
                    </a:srgbClr>
                  </a:outerShdw>
                </a:effectLst>
              </a:rPr>
              <a:t>であり、正しく機能するかわからない。また実際に</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℃で動作するかも確かめられていない。</a:t>
            </a:r>
            <a:endParaRPr lang="en-US" altLang="ja-JP" sz="1400" dirty="0" smtClean="0">
              <a:effectLst>
                <a:outerShdw blurRad="38100" dist="38100" dir="2700000" algn="tl">
                  <a:srgbClr val="000000">
                    <a:alpha val="43137"/>
                  </a:srgbClr>
                </a:outerShdw>
              </a:effectLst>
            </a:endParaRPr>
          </a:p>
        </p:txBody>
      </p:sp>
      <p:sp>
        <p:nvSpPr>
          <p:cNvPr id="17" name="Rectangle 7"/>
          <p:cNvSpPr>
            <a:spLocks noChangeArrowheads="1"/>
          </p:cNvSpPr>
          <p:nvPr/>
        </p:nvSpPr>
        <p:spPr bwMode="auto">
          <a:xfrm>
            <a:off x="1308454" y="2689207"/>
            <a:ext cx="3049232"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effectLst>
                  <a:outerShdw blurRad="38100" dist="38100" dir="2700000" algn="tl">
                    <a:srgbClr val="000000">
                      <a:alpha val="43137"/>
                    </a:srgbClr>
                  </a:outerShdw>
                </a:effectLst>
                <a:latin typeface="+mn-ea"/>
              </a:rPr>
              <a:t>2010</a:t>
            </a:r>
            <a:r>
              <a:rPr lang="ja-JP" altLang="en-US" dirty="0" smtClean="0">
                <a:effectLst>
                  <a:outerShdw blurRad="38100" dist="38100" dir="2700000" algn="tl">
                    <a:srgbClr val="000000">
                      <a:alpha val="43137"/>
                    </a:srgbClr>
                  </a:outerShdw>
                </a:effectLst>
                <a:latin typeface="+mn-ea"/>
              </a:rPr>
              <a:t>年度ドームふじ観測概要</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18" name="Rectangle 8"/>
          <p:cNvSpPr>
            <a:spLocks noChangeArrowheads="1"/>
          </p:cNvSpPr>
          <p:nvPr/>
        </p:nvSpPr>
        <p:spPr bwMode="auto">
          <a:xfrm>
            <a:off x="1357290" y="3143248"/>
            <a:ext cx="3000396" cy="1938992"/>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2010</a:t>
            </a:r>
            <a:r>
              <a:rPr lang="ja-JP" altLang="en-US" sz="1400" dirty="0" smtClean="0">
                <a:effectLst>
                  <a:outerShdw blurRad="38100" dist="38100" dir="2700000" algn="tl">
                    <a:srgbClr val="000000">
                      <a:alpha val="43137"/>
                    </a:srgbClr>
                  </a:outerShdw>
                </a:effectLst>
                <a:latin typeface="ＭＳ Ｐゴシック" charset="-128"/>
              </a:rPr>
              <a:t>年</a:t>
            </a:r>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a:t>
            </a:r>
            <a:r>
              <a:rPr lang="en-US" altLang="ja-JP" sz="1400" dirty="0" smtClean="0">
                <a:effectLst>
                  <a:outerShdw blurRad="38100" dist="38100" dir="2700000" algn="tl">
                    <a:srgbClr val="000000">
                      <a:alpha val="43137"/>
                    </a:srgbClr>
                  </a:outerShdw>
                </a:effectLst>
                <a:latin typeface="ＭＳ Ｐゴシック" charset="-128"/>
              </a:rPr>
              <a:t>2011</a:t>
            </a:r>
            <a:r>
              <a:rPr lang="ja-JP" altLang="en-US" sz="1400" dirty="0" smtClean="0">
                <a:effectLst>
                  <a:outerShdw blurRad="38100" dist="38100" dir="2700000" algn="tl">
                    <a:srgbClr val="000000">
                      <a:alpha val="43137"/>
                    </a:srgbClr>
                  </a:outerShdw>
                </a:effectLst>
                <a:latin typeface="ＭＳ Ｐゴシック" charset="-128"/>
              </a:rPr>
              <a:t>年</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月の</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1</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ヶ月間</a:t>
            </a:r>
            <a:endParaRPr lang="en-US" altLang="ja-JP" sz="1400" b="1" dirty="0" smtClean="0">
              <a:solidFill>
                <a:srgbClr val="0000FF"/>
              </a:solidFill>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太陽は沈まない</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白夜</a:t>
            </a:r>
            <a:r>
              <a:rPr lang="en-US" altLang="ja-JP" sz="1400" dirty="0" smtClean="0">
                <a:effectLst>
                  <a:outerShdw blurRad="38100" dist="38100" dir="2700000" algn="tl">
                    <a:srgbClr val="000000">
                      <a:alpha val="43137"/>
                    </a:srgbClr>
                  </a:outerShdw>
                </a:effectLst>
                <a:latin typeface="ＭＳ Ｐゴシック" charset="-128"/>
              </a:rPr>
              <a:t>)</a:t>
            </a:r>
          </a:p>
          <a:p>
            <a:pPr defTabSz="4176713"/>
            <a:r>
              <a:rPr lang="ja-JP" altLang="en-US" sz="1400" dirty="0" smtClean="0">
                <a:effectLst>
                  <a:outerShdw blurRad="38100" dist="38100" dir="2700000" algn="tl">
                    <a:srgbClr val="000000">
                      <a:alpha val="43137"/>
                    </a:srgbClr>
                  </a:outerShdw>
                </a:effectLst>
                <a:latin typeface="ＭＳ Ｐゴシック" charset="-128"/>
              </a:rPr>
              <a:t>・気温 </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-40</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 </a:t>
            </a:r>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-20</a:t>
            </a:r>
            <a:r>
              <a:rPr lang="ja-JP" altLang="en-US" sz="1400" dirty="0" smtClean="0">
                <a:effectLst>
                  <a:outerShdw blurRad="38100" dist="38100" dir="2700000" algn="tl">
                    <a:srgbClr val="000000">
                      <a:alpha val="43137"/>
                    </a:srgbClr>
                  </a:outerShdw>
                </a:effectLst>
                <a:latin typeface="ＭＳ Ｐゴシック" charset="-128"/>
              </a:rPr>
              <a:t>℃ 程度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・高さ</a:t>
            </a:r>
            <a:r>
              <a:rPr lang="en-US" altLang="ja-JP" sz="1400" dirty="0" smtClean="0">
                <a:effectLst>
                  <a:outerShdw blurRad="38100" dist="38100" dir="2700000" algn="tl">
                    <a:srgbClr val="000000">
                      <a:alpha val="43137"/>
                    </a:srgbClr>
                  </a:outerShdw>
                </a:effectLst>
                <a:latin typeface="ＭＳ Ｐゴシック" charset="-128"/>
              </a:rPr>
              <a:t>5m</a:t>
            </a:r>
            <a:r>
              <a:rPr lang="ja-JP" altLang="en-US" sz="1400" dirty="0" smtClean="0">
                <a:effectLst>
                  <a:outerShdw blurRad="38100" dist="38100" dir="2700000" algn="tl">
                    <a:srgbClr val="000000">
                      <a:alpha val="43137"/>
                    </a:srgbClr>
                  </a:outerShdw>
                </a:effectLst>
                <a:latin typeface="ＭＳ Ｐゴシック" charset="-128"/>
              </a:rPr>
              <a:t>程度の土台の上に設置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800" dirty="0" smtClean="0">
                <a:effectLst>
                  <a:outerShdw blurRad="38100" dist="38100" dir="2700000" algn="tl">
                    <a:srgbClr val="000000">
                      <a:alpha val="43137"/>
                    </a:srgbClr>
                  </a:outerShdw>
                </a:effectLst>
                <a:latin typeface="ＭＳ Ｐゴシック" charset="-128"/>
              </a:rPr>
              <a:t>　</a:t>
            </a:r>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・シーイング測定　</a:t>
            </a:r>
            <a:r>
              <a:rPr lang="en-US" altLang="ja-JP" sz="1400" dirty="0" smtClean="0">
                <a:effectLst>
                  <a:outerShdw blurRad="38100" dist="38100" dir="2700000" algn="tl">
                    <a:srgbClr val="000000">
                      <a:alpha val="43137"/>
                    </a:srgbClr>
                  </a:outerShdw>
                </a:effectLst>
                <a:latin typeface="ＭＳ Ｐゴシック" charset="-128"/>
              </a:rPr>
              <a:t>(Tohoku-DIMM)</a:t>
            </a:r>
          </a:p>
          <a:p>
            <a:pPr defTabSz="4176713"/>
            <a:r>
              <a:rPr lang="ja-JP" altLang="en-US" sz="1400" dirty="0" smtClean="0">
                <a:effectLst>
                  <a:outerShdw blurRad="38100" dist="38100" dir="2700000" algn="tl">
                    <a:srgbClr val="000000">
                      <a:alpha val="43137"/>
                    </a:srgbClr>
                  </a:outerShdw>
                </a:effectLst>
                <a:latin typeface="ＭＳ Ｐゴシック" charset="-128"/>
              </a:rPr>
              <a:t>・金星連続観測　</a:t>
            </a:r>
            <a:r>
              <a:rPr lang="en-US" altLang="ja-JP" sz="1400" dirty="0" smtClean="0">
                <a:effectLst>
                  <a:outerShdw blurRad="38100" dist="38100" dir="2700000" algn="tl">
                    <a:srgbClr val="000000">
                      <a:alpha val="43137"/>
                    </a:srgbClr>
                  </a:outerShdw>
                </a:effectLst>
                <a:latin typeface="ＭＳ Ｐゴシック" charset="-128"/>
              </a:rPr>
              <a:t>(TONIC-II)</a:t>
            </a:r>
          </a:p>
          <a:p>
            <a:pPr defTabSz="4176713"/>
            <a:r>
              <a:rPr lang="ja-JP" altLang="en-US" sz="1400" dirty="0" smtClean="0">
                <a:effectLst>
                  <a:outerShdw blurRad="38100" dist="38100" dir="2700000" algn="tl">
                    <a:srgbClr val="000000">
                      <a:alpha val="43137"/>
                    </a:srgbClr>
                  </a:outerShdw>
                </a:effectLst>
                <a:latin typeface="ＭＳ Ｐゴシック" charset="-128"/>
              </a:rPr>
              <a:t>・太陽系惑星ライブラリ　</a:t>
            </a:r>
            <a:r>
              <a:rPr lang="en-US" altLang="ja-JP" sz="1400" dirty="0" smtClean="0">
                <a:effectLst>
                  <a:outerShdw blurRad="38100" dist="38100" dir="2700000" algn="tl">
                    <a:srgbClr val="000000">
                      <a:alpha val="43137"/>
                    </a:srgbClr>
                  </a:outerShdw>
                </a:effectLst>
                <a:latin typeface="ＭＳ Ｐゴシック" charset="-128"/>
              </a:rPr>
              <a:t>(TONIC-II)</a:t>
            </a:r>
          </a:p>
          <a:p>
            <a:pPr defTabSz="4176713"/>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19" name="Rectangle 7"/>
          <p:cNvSpPr>
            <a:spLocks noChangeArrowheads="1"/>
          </p:cNvSpPr>
          <p:nvPr/>
        </p:nvSpPr>
        <p:spPr bwMode="auto">
          <a:xfrm>
            <a:off x="5853656" y="2666052"/>
            <a:ext cx="1718740"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effectLst>
                  <a:outerShdw blurRad="38100" dist="38100" dir="2700000" algn="tl">
                    <a:srgbClr val="000000">
                      <a:alpha val="43137"/>
                    </a:srgbClr>
                  </a:outerShdw>
                </a:effectLst>
                <a:latin typeface="+mn-ea"/>
              </a:rPr>
              <a:t>求められる性能</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20" name="Rectangle 8"/>
          <p:cNvSpPr>
            <a:spLocks noChangeArrowheads="1"/>
          </p:cNvSpPr>
          <p:nvPr/>
        </p:nvSpPr>
        <p:spPr bwMode="auto">
          <a:xfrm>
            <a:off x="6000760" y="3214686"/>
            <a:ext cx="1571636" cy="1169551"/>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・操作性</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・耐寒性能</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・追尾精度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・導入精度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・光学精度</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8" name="テキスト ボックス 27"/>
          <p:cNvSpPr txBox="1"/>
          <p:nvPr/>
        </p:nvSpPr>
        <p:spPr>
          <a:xfrm>
            <a:off x="857224" y="5429264"/>
            <a:ext cx="7358114" cy="307777"/>
          </a:xfrm>
          <a:prstGeom prst="rect">
            <a:avLst/>
          </a:prstGeom>
          <a:noFill/>
          <a:ln>
            <a:noFill/>
          </a:ln>
        </p:spPr>
        <p:txBody>
          <a:bodyPr wrap="square" rtlCol="0">
            <a:spAutoFit/>
          </a:bodyPr>
          <a:lstStyle/>
          <a:p>
            <a:pPr algn="ctr"/>
            <a:r>
              <a:rPr lang="ja-JP" altLang="en-US" sz="1400" dirty="0" smtClean="0">
                <a:effectLst>
                  <a:outerShdw blurRad="38100" dist="38100" dir="2700000" algn="tl">
                    <a:srgbClr val="000000">
                      <a:alpha val="43137"/>
                    </a:srgbClr>
                  </a:outerShdw>
                </a:effectLst>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赤外線望遠鏡の性能を評価・向上してドームふじのサイト調査・試験観測を成功に導く</a:t>
            </a:r>
            <a:endParaRPr lang="en-US" altLang="ja-JP" sz="1400" dirty="0" smtClean="0">
              <a:effectLst>
                <a:outerShdw blurRad="38100" dist="38100" dir="2700000" algn="tl">
                  <a:srgbClr val="000000">
                    <a:alpha val="43137"/>
                  </a:srgbClr>
                </a:outerShdw>
              </a:effectLst>
            </a:endParaRPr>
          </a:p>
        </p:txBody>
      </p:sp>
      <p:sp>
        <p:nvSpPr>
          <p:cNvPr id="30" name="正方形/長方形 29"/>
          <p:cNvSpPr/>
          <p:nvPr/>
        </p:nvSpPr>
        <p:spPr>
          <a:xfrm>
            <a:off x="2714612" y="5857892"/>
            <a:ext cx="3716082" cy="369332"/>
          </a:xfrm>
          <a:prstGeom prst="rect">
            <a:avLst/>
          </a:prstGeom>
          <a:solidFill>
            <a:schemeClr val="bg1"/>
          </a:solidFill>
          <a:ln w="9525">
            <a:solidFill>
              <a:schemeClr val="tx1"/>
            </a:solidFill>
          </a:ln>
        </p:spPr>
        <p:txBody>
          <a:bodyPr wrap="none">
            <a:spAutoFit/>
          </a:bodyPr>
          <a:lstStyle/>
          <a:p>
            <a:pPr algn="ctr"/>
            <a:r>
              <a:rPr lang="ja-JP" altLang="en-US" b="1" dirty="0" smtClean="0">
                <a:solidFill>
                  <a:srgbClr val="0000FF"/>
                </a:solidFill>
                <a:effectLst>
                  <a:outerShdw blurRad="38100" dist="38100" dir="2700000" algn="tl">
                    <a:srgbClr val="000000">
                      <a:alpha val="43137"/>
                    </a:srgbClr>
                  </a:outerShdw>
                </a:effectLst>
              </a:rPr>
              <a:t>南極</a:t>
            </a:r>
            <a:r>
              <a:rPr lang="en-US" altLang="ja-JP" b="1" dirty="0" smtClean="0">
                <a:solidFill>
                  <a:srgbClr val="0000FF"/>
                </a:solidFill>
                <a:effectLst>
                  <a:outerShdw blurRad="38100" dist="38100" dir="2700000" algn="tl">
                    <a:srgbClr val="000000">
                      <a:alpha val="43137"/>
                    </a:srgbClr>
                  </a:outerShdw>
                </a:effectLst>
              </a:rPr>
              <a:t>40cm</a:t>
            </a:r>
            <a:r>
              <a:rPr lang="ja-JP" altLang="en-US" b="1" dirty="0" smtClean="0">
                <a:solidFill>
                  <a:srgbClr val="0000FF"/>
                </a:solidFill>
                <a:effectLst>
                  <a:outerShdw blurRad="38100" dist="38100" dir="2700000" algn="tl">
                    <a:srgbClr val="000000">
                      <a:alpha val="43137"/>
                    </a:srgbClr>
                  </a:outerShdw>
                </a:effectLst>
              </a:rPr>
              <a:t>赤外線望遠鏡</a:t>
            </a:r>
            <a:r>
              <a:rPr lang="ja-JP" altLang="en-US" dirty="0" smtClean="0">
                <a:effectLst>
                  <a:outerShdw blurRad="38100" dist="38100" dir="2700000" algn="tl">
                    <a:srgbClr val="000000">
                      <a:alpha val="43137"/>
                    </a:srgbClr>
                  </a:outerShdw>
                </a:effectLst>
              </a:rPr>
              <a:t>の性能評価</a:t>
            </a:r>
            <a:endParaRPr lang="ja-JP" altLang="en-US" dirty="0">
              <a:effectLst>
                <a:outerShdw blurRad="38100" dist="38100" dir="2700000" algn="tl">
                  <a:srgbClr val="000000">
                    <a:alpha val="43137"/>
                  </a:srgbClr>
                </a:outerShdw>
              </a:effectLst>
            </a:endParaRPr>
          </a:p>
        </p:txBody>
      </p:sp>
      <p:sp>
        <p:nvSpPr>
          <p:cNvPr id="31" name="右矢印 30"/>
          <p:cNvSpPr/>
          <p:nvPr/>
        </p:nvSpPr>
        <p:spPr>
          <a:xfrm>
            <a:off x="4857752" y="3500438"/>
            <a:ext cx="571504" cy="642942"/>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8"/>
          <p:cNvSpPr>
            <a:spLocks noChangeArrowheads="1"/>
          </p:cNvSpPr>
          <p:nvPr/>
        </p:nvSpPr>
        <p:spPr bwMode="auto">
          <a:xfrm>
            <a:off x="6434163" y="5911884"/>
            <a:ext cx="793359" cy="369332"/>
          </a:xfrm>
          <a:prstGeom prst="rect">
            <a:avLst/>
          </a:prstGeom>
          <a:noFill/>
          <a:ln w="9525">
            <a:noFill/>
            <a:miter lim="800000"/>
            <a:headEnd/>
            <a:tailEnd/>
          </a:ln>
          <a:effectLst/>
        </p:spPr>
        <p:txBody>
          <a:bodyPr wrap="none">
            <a:spAutoFit/>
          </a:bodyPr>
          <a:lstStyle/>
          <a:p>
            <a:pPr defTabSz="4176713"/>
            <a:r>
              <a:rPr lang="en-US" altLang="ja-JP" sz="1600" b="1" dirty="0" smtClean="0">
                <a:solidFill>
                  <a:srgbClr val="0000FF"/>
                </a:solidFill>
                <a:effectLst>
                  <a:outerShdw blurRad="38100" dist="38100" dir="2700000" algn="tl">
                    <a:srgbClr val="C0C0C0"/>
                  </a:outerShdw>
                </a:effectLst>
              </a:rPr>
              <a:t>Point</a:t>
            </a:r>
            <a:r>
              <a:rPr lang="ja-JP" altLang="en-US" sz="1600" b="1" dirty="0" smtClean="0">
                <a:solidFill>
                  <a:srgbClr val="0000FF"/>
                </a:solidFill>
                <a:effectLst>
                  <a:outerShdw blurRad="38100" dist="38100" dir="2700000" algn="tl">
                    <a:srgbClr val="C0C0C0"/>
                  </a:outerShdw>
                </a:effectLst>
              </a:rPr>
              <a:t> </a:t>
            </a:r>
            <a:r>
              <a:rPr lang="en-US" altLang="ja-JP" b="1" dirty="0" smtClean="0">
                <a:solidFill>
                  <a:srgbClr val="0000FF"/>
                </a:solidFill>
                <a:effectLst>
                  <a:outerShdw blurRad="38100" dist="38100" dir="2700000" algn="tl">
                    <a:srgbClr val="C0C0C0"/>
                  </a:outerShdw>
                </a:effectLst>
              </a:rPr>
              <a:t>2</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2. </a:t>
            </a:r>
            <a:r>
              <a:rPr lang="ja-JP" altLang="en-US" dirty="0" smtClean="0">
                <a:effectLst>
                  <a:outerShdw blurRad="38100" dist="38100" dir="2700000" algn="tl">
                    <a:srgbClr val="000000">
                      <a:alpha val="43137"/>
                    </a:srgbClr>
                  </a:outerShdw>
                </a:effectLst>
              </a:rPr>
              <a:t>望遠鏡の開発</a:t>
            </a:r>
            <a:endParaRPr kumimoji="1" lang="ja-JP" altLang="en-US" dirty="0"/>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11</a:t>
            </a:fld>
            <a:endParaRPr kumimoji="1" lang="ja-JP" alt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開発の概要</a:t>
            </a:r>
            <a:endParaRPr lang="en-US" altLang="ja-JP" sz="4000" dirty="0" smtClean="0">
              <a:effectLst>
                <a:outerShdw blurRad="38100" dist="38100" dir="2700000" algn="tl">
                  <a:srgbClr val="000000">
                    <a:alpha val="43137"/>
                  </a:srgbClr>
                </a:outerShdw>
              </a:effectLst>
            </a:endParaRPr>
          </a:p>
        </p:txBody>
      </p:sp>
      <p:sp>
        <p:nvSpPr>
          <p:cNvPr id="4" name="Rectangle 7"/>
          <p:cNvSpPr>
            <a:spLocks noChangeArrowheads="1"/>
          </p:cNvSpPr>
          <p:nvPr/>
        </p:nvSpPr>
        <p:spPr bwMode="auto">
          <a:xfrm>
            <a:off x="785786" y="3286124"/>
            <a:ext cx="1407758"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RA</a:t>
            </a:r>
            <a:r>
              <a:rPr lang="ja-JP" altLang="en-US" dirty="0" smtClean="0">
                <a:solidFill>
                  <a:schemeClr val="tx1"/>
                </a:solidFill>
                <a:effectLst>
                  <a:outerShdw blurRad="38100" dist="38100" dir="2700000" algn="tl">
                    <a:srgbClr val="000000">
                      <a:alpha val="43137"/>
                    </a:srgbClr>
                  </a:outerShdw>
                </a:effectLst>
                <a:latin typeface="+mn-ea"/>
              </a:rPr>
              <a:t>軸の改造</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142976" y="3691598"/>
            <a:ext cx="2214578"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・高強度の軸受けに交換</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・評価実験</a:t>
            </a:r>
          </a:p>
        </p:txBody>
      </p:sp>
      <p:pic>
        <p:nvPicPr>
          <p:cNvPr id="35" name="Picture 3" descr="AirT40"/>
          <p:cNvPicPr>
            <a:picLocks noChangeAspect="1" noChangeArrowheads="1"/>
          </p:cNvPicPr>
          <p:nvPr/>
        </p:nvPicPr>
        <p:blipFill>
          <a:blip r:embed="rId2" cstate="print"/>
          <a:srcRect/>
          <a:stretch>
            <a:fillRect/>
          </a:stretch>
        </p:blipFill>
        <p:spPr bwMode="auto">
          <a:xfrm>
            <a:off x="5072066" y="1571612"/>
            <a:ext cx="1928825" cy="4877443"/>
          </a:xfrm>
          <a:prstGeom prst="rect">
            <a:avLst/>
          </a:prstGeom>
          <a:noFill/>
          <a:effectLst>
            <a:outerShdw blurRad="50800" dist="38100" dir="2700000" algn="tl" rotWithShape="0">
              <a:prstClr val="black">
                <a:alpha val="40000"/>
              </a:prstClr>
            </a:outerShdw>
          </a:effectLst>
        </p:spPr>
      </p:pic>
      <p:sp>
        <p:nvSpPr>
          <p:cNvPr id="36" name="Rectangle 8"/>
          <p:cNvSpPr>
            <a:spLocks noChangeArrowheads="1"/>
          </p:cNvSpPr>
          <p:nvPr/>
        </p:nvSpPr>
        <p:spPr bwMode="auto">
          <a:xfrm>
            <a:off x="7358082" y="6000768"/>
            <a:ext cx="928694" cy="523220"/>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極軸調整</a:t>
            </a:r>
            <a:endParaRPr lang="en-US" altLang="ja-JP" sz="1400" dirty="0" smtClean="0">
              <a:effectLst>
                <a:outerShdw blurRad="38100" dist="38100" dir="2700000" algn="tl">
                  <a:srgbClr val="000000">
                    <a:alpha val="43137"/>
                  </a:srgbClr>
                </a:outerShdw>
              </a:effectLst>
              <a:latin typeface="ＭＳ Ｐゴシック" charset="-128"/>
            </a:endParaRPr>
          </a:p>
          <a:p>
            <a:pPr algn="ctr" defTabSz="4176713"/>
            <a:r>
              <a:rPr lang="ja-JP" altLang="en-US" sz="1400" dirty="0" smtClean="0">
                <a:effectLst>
                  <a:outerShdw blurRad="38100" dist="38100" dir="2700000" algn="tl">
                    <a:srgbClr val="000000">
                      <a:alpha val="43137"/>
                    </a:srgbClr>
                  </a:outerShdw>
                </a:effectLst>
                <a:latin typeface="ＭＳ Ｐゴシック" charset="-128"/>
              </a:rPr>
              <a:t>プレート</a:t>
            </a:r>
          </a:p>
        </p:txBody>
      </p:sp>
      <p:sp>
        <p:nvSpPr>
          <p:cNvPr id="38" name="Rectangle 8"/>
          <p:cNvSpPr>
            <a:spLocks noChangeArrowheads="1"/>
          </p:cNvSpPr>
          <p:nvPr/>
        </p:nvSpPr>
        <p:spPr bwMode="auto">
          <a:xfrm>
            <a:off x="3643306" y="5143512"/>
            <a:ext cx="1285884" cy="738664"/>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r>
              <a:rPr lang="ja-JP" altLang="en-US" sz="1400" dirty="0" smtClean="0">
                <a:effectLst>
                  <a:outerShdw blurRad="38100" dist="38100" dir="2700000" algn="tl">
                    <a:srgbClr val="000000">
                      <a:alpha val="43137"/>
                    </a:srgbClr>
                  </a:outerShdw>
                </a:effectLst>
                <a:latin typeface="ＭＳ Ｐゴシック" charset="-128"/>
              </a:rPr>
              <a:t>ウォームホイルユニット改造</a:t>
            </a:r>
          </a:p>
        </p:txBody>
      </p:sp>
      <p:sp>
        <p:nvSpPr>
          <p:cNvPr id="39" name="Rectangle 8"/>
          <p:cNvSpPr>
            <a:spLocks noChangeArrowheads="1"/>
          </p:cNvSpPr>
          <p:nvPr/>
        </p:nvSpPr>
        <p:spPr bwMode="auto">
          <a:xfrm>
            <a:off x="7286644" y="3500438"/>
            <a:ext cx="1357322" cy="523220"/>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a:t>
            </a:r>
            <a:r>
              <a:rPr lang="ja-JP" altLang="en-US" sz="1400" dirty="0" smtClean="0">
                <a:effectLst>
                  <a:outerShdw blurRad="38100" dist="38100" dir="2700000" algn="tl">
                    <a:srgbClr val="000000">
                      <a:alpha val="43137"/>
                    </a:srgbClr>
                  </a:outerShdw>
                </a:effectLst>
                <a:latin typeface="ＭＳ Ｐゴシック" charset="-128"/>
              </a:rPr>
              <a:t>モーター</a:t>
            </a:r>
            <a:endParaRPr lang="en-US" altLang="ja-JP" sz="1400" dirty="0" smtClean="0">
              <a:effectLst>
                <a:outerShdw blurRad="38100" dist="38100" dir="2700000" algn="tl">
                  <a:srgbClr val="000000">
                    <a:alpha val="43137"/>
                  </a:srgbClr>
                </a:outerShdw>
              </a:effectLst>
              <a:latin typeface="ＭＳ Ｐゴシック" charset="-128"/>
            </a:endParaRPr>
          </a:p>
          <a:p>
            <a:pPr algn="ctr" defTabSz="4176713"/>
            <a:r>
              <a:rPr lang="ja-JP" altLang="en-US" sz="1400" dirty="0" smtClean="0">
                <a:effectLst>
                  <a:outerShdw blurRad="38100" dist="38100" dir="2700000" algn="tl">
                    <a:srgbClr val="000000">
                      <a:alpha val="43137"/>
                    </a:srgbClr>
                  </a:outerShdw>
                </a:effectLst>
                <a:latin typeface="ＭＳ Ｐゴシック" charset="-128"/>
              </a:rPr>
              <a:t>ユニット改造</a:t>
            </a:r>
          </a:p>
        </p:txBody>
      </p:sp>
      <p:sp>
        <p:nvSpPr>
          <p:cNvPr id="40" name="Rectangle 8"/>
          <p:cNvSpPr>
            <a:spLocks noChangeArrowheads="1"/>
          </p:cNvSpPr>
          <p:nvPr/>
        </p:nvSpPr>
        <p:spPr bwMode="auto">
          <a:xfrm>
            <a:off x="3643306" y="3429000"/>
            <a:ext cx="1143008"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極軸望遠鏡</a:t>
            </a:r>
          </a:p>
        </p:txBody>
      </p:sp>
      <p:sp>
        <p:nvSpPr>
          <p:cNvPr id="42" name="Rectangle 8"/>
          <p:cNvSpPr>
            <a:spLocks noChangeArrowheads="1"/>
          </p:cNvSpPr>
          <p:nvPr/>
        </p:nvSpPr>
        <p:spPr bwMode="auto">
          <a:xfrm>
            <a:off x="7286644" y="4643446"/>
            <a:ext cx="1357322"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a:t>
            </a:r>
            <a:r>
              <a:rPr lang="ja-JP" altLang="en-US" sz="1400" dirty="0" smtClean="0">
                <a:effectLst>
                  <a:outerShdw blurRad="38100" dist="38100" dir="2700000" algn="tl">
                    <a:srgbClr val="000000">
                      <a:alpha val="43137"/>
                    </a:srgbClr>
                  </a:outerShdw>
                </a:effectLst>
                <a:latin typeface="ＭＳ Ｐゴシック" charset="-128"/>
              </a:rPr>
              <a:t>バランス</a:t>
            </a:r>
          </a:p>
        </p:txBody>
      </p:sp>
      <p:sp>
        <p:nvSpPr>
          <p:cNvPr id="43" name="Rectangle 8"/>
          <p:cNvSpPr>
            <a:spLocks noChangeArrowheads="1"/>
          </p:cNvSpPr>
          <p:nvPr/>
        </p:nvSpPr>
        <p:spPr bwMode="auto">
          <a:xfrm>
            <a:off x="3643306" y="4357694"/>
            <a:ext cx="1204922"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運搬ハンドル</a:t>
            </a:r>
          </a:p>
        </p:txBody>
      </p:sp>
      <p:sp>
        <p:nvSpPr>
          <p:cNvPr id="44" name="Rectangle 8"/>
          <p:cNvSpPr>
            <a:spLocks noChangeArrowheads="1"/>
          </p:cNvSpPr>
          <p:nvPr/>
        </p:nvSpPr>
        <p:spPr bwMode="auto">
          <a:xfrm>
            <a:off x="7286644" y="2357430"/>
            <a:ext cx="857256" cy="307777"/>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バッフル</a:t>
            </a:r>
          </a:p>
        </p:txBody>
      </p:sp>
      <p:cxnSp>
        <p:nvCxnSpPr>
          <p:cNvPr id="54" name="直線矢印コネクタ 53"/>
          <p:cNvCxnSpPr/>
          <p:nvPr/>
        </p:nvCxnSpPr>
        <p:spPr>
          <a:xfrm flipV="1">
            <a:off x="5000628" y="5286388"/>
            <a:ext cx="785818" cy="142876"/>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60" name="直線矢印コネクタ 59"/>
          <p:cNvCxnSpPr/>
          <p:nvPr/>
        </p:nvCxnSpPr>
        <p:spPr>
          <a:xfrm rot="10800000">
            <a:off x="6572264" y="4214818"/>
            <a:ext cx="642942" cy="571504"/>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62" name="直線矢印コネクタ 61"/>
          <p:cNvCxnSpPr/>
          <p:nvPr/>
        </p:nvCxnSpPr>
        <p:spPr>
          <a:xfrm rot="10800000">
            <a:off x="5786446" y="4286256"/>
            <a:ext cx="1428760" cy="500066"/>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69" name="直線矢印コネクタ 68"/>
          <p:cNvCxnSpPr/>
          <p:nvPr/>
        </p:nvCxnSpPr>
        <p:spPr>
          <a:xfrm rot="10800000">
            <a:off x="6929454" y="3786190"/>
            <a:ext cx="285752" cy="1588"/>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72" name="直線矢印コネクタ 71"/>
          <p:cNvCxnSpPr/>
          <p:nvPr/>
        </p:nvCxnSpPr>
        <p:spPr>
          <a:xfrm rot="10800000">
            <a:off x="7000892" y="6286520"/>
            <a:ext cx="285752" cy="1588"/>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75" name="直線矢印コネクタ 74"/>
          <p:cNvCxnSpPr/>
          <p:nvPr/>
        </p:nvCxnSpPr>
        <p:spPr>
          <a:xfrm rot="10800000" flipV="1">
            <a:off x="6072198" y="2644770"/>
            <a:ext cx="1143008" cy="712792"/>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77" name="Rectangle 8"/>
          <p:cNvSpPr>
            <a:spLocks noChangeArrowheads="1"/>
          </p:cNvSpPr>
          <p:nvPr/>
        </p:nvSpPr>
        <p:spPr bwMode="auto">
          <a:xfrm>
            <a:off x="785786" y="1571612"/>
            <a:ext cx="4000528"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a:t>
            </a:r>
            <a:r>
              <a:rPr lang="ja-JP" altLang="en-US" sz="1400" dirty="0" smtClean="0">
                <a:effectLst>
                  <a:outerShdw blurRad="38100" dist="38100" dir="2700000" algn="tl">
                    <a:srgbClr val="000000">
                      <a:alpha val="43137"/>
                    </a:srgbClr>
                  </a:outerShdw>
                </a:effectLst>
                <a:latin typeface="ＭＳ Ｐゴシック" charset="-128"/>
              </a:rPr>
              <a:t>で開発した為、</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正しく機能するかわからない</a:t>
            </a:r>
            <a:r>
              <a:rPr lang="ja-JP" altLang="en-US" sz="1400" dirty="0" smtClean="0">
                <a:effectLst>
                  <a:outerShdw blurRad="38100" dist="38100" dir="2700000" algn="tl">
                    <a:srgbClr val="000000">
                      <a:alpha val="43137"/>
                    </a:srgbClr>
                  </a:outerShdw>
                </a:effectLst>
                <a:latin typeface="ＭＳ Ｐゴシック" charset="-128"/>
              </a:rPr>
              <a:t>。また標高</a:t>
            </a:r>
            <a:r>
              <a:rPr lang="en-US" altLang="ja-JP" sz="1400" dirty="0" smtClean="0">
                <a:effectLst>
                  <a:outerShdw blurRad="38100" dist="38100" dir="2700000" algn="tl">
                    <a:srgbClr val="000000">
                      <a:alpha val="43137"/>
                    </a:srgbClr>
                  </a:outerShdw>
                </a:effectLst>
              </a:rPr>
              <a:t>3,810m</a:t>
            </a:r>
            <a:r>
              <a:rPr lang="ja-JP" altLang="en-US" sz="1400" dirty="0" err="1"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rPr>
              <a:t>0.6</a:t>
            </a:r>
            <a:r>
              <a:rPr lang="ja-JP" altLang="en-US" sz="1400" dirty="0" smtClean="0">
                <a:effectLst>
                  <a:outerShdw blurRad="38100" dist="38100" dir="2700000" algn="tl">
                    <a:srgbClr val="000000">
                      <a:alpha val="43137"/>
                    </a:srgbClr>
                  </a:outerShdw>
                </a:effectLst>
                <a:latin typeface="ＭＳ Ｐゴシック" charset="-128"/>
              </a:rPr>
              <a:t>気圧、</a:t>
            </a:r>
            <a:r>
              <a:rPr lang="en-US" altLang="ja-JP" sz="1400" dirty="0" smtClean="0">
                <a:effectLst>
                  <a:outerShdw blurRad="38100" dist="38100" dir="2700000" algn="tl">
                    <a:srgbClr val="000000">
                      <a:alpha val="43137"/>
                    </a:srgbClr>
                  </a:outerShdw>
                </a:effectLst>
              </a:rPr>
              <a:t>-20</a:t>
            </a:r>
            <a:r>
              <a:rPr lang="ja-JP" altLang="en-US"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latin typeface="ＭＳ Ｐゴシック" charset="-128"/>
              </a:rPr>
              <a:t>での</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組み立て・調整は極めて困難</a:t>
            </a:r>
            <a:r>
              <a:rPr lang="ja-JP" altLang="en-US" sz="1400" dirty="0" smtClean="0">
                <a:effectLst>
                  <a:outerShdw blurRad="38100" dist="38100" dir="2700000" algn="tl">
                    <a:srgbClr val="000000">
                      <a:alpha val="43137"/>
                    </a:srgbClr>
                  </a:outerShdw>
                </a:effectLst>
                <a:latin typeface="ＭＳ Ｐゴシック" charset="-128"/>
              </a:rPr>
              <a:t>だと予想される。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12</a:t>
            </a:fld>
            <a:endParaRPr kumimoji="1" lang="ja-JP" altLang="en-US" dirty="0"/>
          </a:p>
        </p:txBody>
      </p:sp>
      <p:sp>
        <p:nvSpPr>
          <p:cNvPr id="81" name="Rectangle 7"/>
          <p:cNvSpPr>
            <a:spLocks noChangeArrowheads="1"/>
          </p:cNvSpPr>
          <p:nvPr/>
        </p:nvSpPr>
        <p:spPr bwMode="auto">
          <a:xfrm>
            <a:off x="785786" y="4500570"/>
            <a:ext cx="1579278"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操作性の向上</a:t>
            </a:r>
            <a:endParaRPr lang="ja-JP" altLang="en-US" dirty="0">
              <a:solidFill>
                <a:schemeClr val="tx1"/>
              </a:solidFill>
              <a:effectLst>
                <a:outerShdw blurRad="38100" dist="38100" dir="2700000" algn="tl">
                  <a:srgbClr val="000000">
                    <a:alpha val="43137"/>
                  </a:srgbClr>
                </a:outerShdw>
              </a:effectLst>
              <a:latin typeface="+mn-ea"/>
            </a:endParaRPr>
          </a:p>
        </p:txBody>
      </p:sp>
      <p:cxnSp>
        <p:nvCxnSpPr>
          <p:cNvPr id="83" name="直線矢印コネクタ 82"/>
          <p:cNvCxnSpPr/>
          <p:nvPr/>
        </p:nvCxnSpPr>
        <p:spPr>
          <a:xfrm>
            <a:off x="4929190" y="4500570"/>
            <a:ext cx="1357322" cy="357190"/>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86" name="直線矢印コネクタ 85"/>
          <p:cNvCxnSpPr/>
          <p:nvPr/>
        </p:nvCxnSpPr>
        <p:spPr>
          <a:xfrm>
            <a:off x="4929190" y="4500570"/>
            <a:ext cx="857256" cy="357190"/>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cxnSp>
        <p:nvCxnSpPr>
          <p:cNvPr id="89" name="直線矢印コネクタ 88"/>
          <p:cNvCxnSpPr/>
          <p:nvPr/>
        </p:nvCxnSpPr>
        <p:spPr>
          <a:xfrm>
            <a:off x="4857752" y="3786190"/>
            <a:ext cx="500066" cy="428628"/>
          </a:xfrm>
          <a:prstGeom prst="straightConnector1">
            <a:avLst/>
          </a:prstGeom>
          <a:ln w="12700">
            <a:solidFill>
              <a:srgbClr val="FF0000"/>
            </a:solidFill>
            <a:tailEnd type="arrow"/>
          </a:ln>
        </p:spPr>
        <p:style>
          <a:lnRef idx="1">
            <a:schemeClr val="dk1"/>
          </a:lnRef>
          <a:fillRef idx="0">
            <a:schemeClr val="dk1"/>
          </a:fillRef>
          <a:effectRef idx="0">
            <a:schemeClr val="dk1"/>
          </a:effectRef>
          <a:fontRef idx="minor">
            <a:schemeClr val="tx1"/>
          </a:fontRef>
        </p:style>
      </p:cxnSp>
      <p:sp>
        <p:nvSpPr>
          <p:cNvPr id="94" name="Rectangle 8"/>
          <p:cNvSpPr>
            <a:spLocks noChangeArrowheads="1"/>
          </p:cNvSpPr>
          <p:nvPr/>
        </p:nvSpPr>
        <p:spPr bwMode="auto">
          <a:xfrm>
            <a:off x="1142976" y="4906044"/>
            <a:ext cx="2214578" cy="1384995"/>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・極軸調整プレート</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軸モーターユニット</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・極軸望遠鏡</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軸バランス</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・運搬ハンドル</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・バッフル</a:t>
            </a:r>
          </a:p>
        </p:txBody>
      </p:sp>
      <p:sp>
        <p:nvSpPr>
          <p:cNvPr id="96" name="Rectangle 8"/>
          <p:cNvSpPr>
            <a:spLocks noChangeArrowheads="1"/>
          </p:cNvSpPr>
          <p:nvPr/>
        </p:nvSpPr>
        <p:spPr bwMode="auto">
          <a:xfrm>
            <a:off x="1071538" y="2643182"/>
            <a:ext cx="3429024"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 基本性能の検証と操作性の向上が必要</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97" name="Rectangle 8"/>
          <p:cNvSpPr>
            <a:spLocks noChangeArrowheads="1"/>
          </p:cNvSpPr>
          <p:nvPr/>
        </p:nvSpPr>
        <p:spPr bwMode="auto">
          <a:xfrm>
            <a:off x="6357950" y="1214422"/>
            <a:ext cx="2500330" cy="523220"/>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sz="1400" dirty="0" smtClean="0">
                <a:effectLst>
                  <a:outerShdw blurRad="38100" dist="38100" dir="2700000" algn="tl">
                    <a:srgbClr val="000000">
                      <a:alpha val="43137"/>
                    </a:srgbClr>
                  </a:outerShdw>
                </a:effectLst>
                <a:latin typeface="ＭＳ Ｐゴシック" charset="-128"/>
              </a:rPr>
              <a:t>今回開発・改造した南極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赤外線望遠鏡の概観</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sz="4000" dirty="0" smtClean="0">
                <a:effectLst>
                  <a:outerShdw blurRad="38100" dist="38100" dir="2700000" algn="tl">
                    <a:srgbClr val="000000">
                      <a:alpha val="43137"/>
                    </a:srgbClr>
                  </a:outerShdw>
                </a:effectLst>
              </a:rPr>
              <a:t>RA</a:t>
            </a:r>
            <a:r>
              <a:rPr kumimoji="1" lang="ja-JP" altLang="en-US" sz="4000" dirty="0" smtClean="0">
                <a:effectLst>
                  <a:outerShdw blurRad="38100" dist="38100" dir="2700000" algn="tl">
                    <a:srgbClr val="000000">
                      <a:alpha val="43137"/>
                    </a:srgbClr>
                  </a:outerShdw>
                </a:effectLst>
              </a:rPr>
              <a:t>軸の改造</a:t>
            </a:r>
            <a:r>
              <a:rPr kumimoji="1" lang="en-US" altLang="ja-JP" sz="4000" dirty="0" smtClean="0">
                <a:effectLst>
                  <a:outerShdw blurRad="38100" dist="38100" dir="2700000" algn="tl">
                    <a:srgbClr val="000000">
                      <a:alpha val="43137"/>
                    </a:srgbClr>
                  </a:outerShdw>
                </a:effectLst>
              </a:rPr>
              <a:t>(1)</a:t>
            </a:r>
            <a:endParaRPr kumimoji="1" lang="ja-JP" altLang="en-US" sz="4000" dirty="0">
              <a:effectLst>
                <a:outerShdw blurRad="38100" dist="38100" dir="2700000" algn="tl">
                  <a:srgbClr val="000000">
                    <a:alpha val="43137"/>
                  </a:srgbClr>
                </a:outerShdw>
              </a:effectLst>
            </a:endParaRPr>
          </a:p>
        </p:txBody>
      </p:sp>
      <p:sp>
        <p:nvSpPr>
          <p:cNvPr id="22" name="Rectangle 8"/>
          <p:cNvSpPr>
            <a:spLocks noChangeArrowheads="1"/>
          </p:cNvSpPr>
          <p:nvPr/>
        </p:nvSpPr>
        <p:spPr bwMode="auto">
          <a:xfrm>
            <a:off x="785786" y="1428736"/>
            <a:ext cx="7500990"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これまでの試験観測や実験から南極</a:t>
            </a:r>
            <a:r>
              <a:rPr lang="en-US" altLang="ja-JP" sz="1400" dirty="0" smtClean="0">
                <a:effectLst>
                  <a:outerShdw blurRad="38100" dist="38100" dir="2700000" algn="tl">
                    <a:srgbClr val="000000">
                      <a:alpha val="43137"/>
                    </a:srgbClr>
                  </a:outerShdw>
                </a:effectLst>
                <a:latin typeface="ＭＳ Ｐゴシック" charset="-128"/>
              </a:rPr>
              <a:t>40cm</a:t>
            </a:r>
            <a:r>
              <a:rPr lang="ja-JP" altLang="en-US" sz="1400" dirty="0" smtClean="0">
                <a:effectLst>
                  <a:outerShdw blurRad="38100" dist="38100" dir="2700000" algn="tl">
                    <a:srgbClr val="000000">
                      <a:alpha val="43137"/>
                    </a:srgbClr>
                  </a:outerShdw>
                </a:effectLst>
                <a:latin typeface="ＭＳ Ｐゴシック" charset="-128"/>
              </a:rPr>
              <a:t>赤外線望遠鏡はほぼ正しく動作することが確かめられているが、ただ</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点</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原因不明の追尾エラー</a:t>
            </a:r>
            <a:r>
              <a:rPr lang="ja-JP" altLang="en-US" sz="1400" dirty="0" smtClean="0">
                <a:effectLst>
                  <a:outerShdw blurRad="38100" dist="38100" dir="2700000" algn="tl">
                    <a:srgbClr val="000000">
                      <a:alpha val="43137"/>
                    </a:srgbClr>
                  </a:outerShdw>
                </a:effectLst>
                <a:latin typeface="ＭＳ Ｐゴシック" charset="-128"/>
              </a:rPr>
              <a:t>が確認されていた</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村田千紘</a:t>
            </a:r>
            <a:r>
              <a:rPr lang="en-US" altLang="ja-JP" sz="1400" dirty="0" smtClean="0">
                <a:effectLst>
                  <a:outerShdw blurRad="38100" dist="38100" dir="2700000" algn="tl">
                    <a:srgbClr val="000000">
                      <a:alpha val="43137"/>
                    </a:srgbClr>
                  </a:outerShdw>
                </a:effectLst>
              </a:rPr>
              <a:t>(2009)</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err="1"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 </a:t>
            </a:r>
            <a:r>
              <a:rPr lang="ja-JP" altLang="en-US" sz="1400" dirty="0" smtClean="0">
                <a:effectLst>
                  <a:outerShdw blurRad="38100" dist="38100" dir="2700000" algn="tl">
                    <a:srgbClr val="000000">
                      <a:alpha val="43137"/>
                    </a:srgbClr>
                  </a:outerShdw>
                </a:effectLst>
                <a:latin typeface="ＭＳ Ｐゴシック" charset="-128"/>
              </a:rPr>
              <a:t>この原因として</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ソフトウェアのバグ</a:t>
            </a:r>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solidFill>
                  <a:srgbClr val="0000FF"/>
                </a:solidFill>
                <a:effectLst>
                  <a:outerShdw blurRad="38100" dist="38100" dir="2700000" algn="tl">
                    <a:srgbClr val="000000">
                      <a:alpha val="43137"/>
                    </a:srgbClr>
                  </a:outerShdw>
                </a:effectLst>
              </a:rPr>
              <a:t>RA</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軸ウォームホイルユニットの剛性不足</a:t>
            </a:r>
            <a:r>
              <a:rPr lang="ja-JP" altLang="en-US" sz="1400" dirty="0" smtClean="0">
                <a:effectLst>
                  <a:outerShdw blurRad="38100" dist="38100" dir="2700000" algn="tl">
                    <a:srgbClr val="000000">
                      <a:alpha val="43137"/>
                    </a:srgbClr>
                  </a:outerShdw>
                </a:effectLst>
                <a:latin typeface="ＭＳ Ｐゴシック" charset="-128"/>
              </a:rPr>
              <a:t>が考えられた。そこでこれらを検証し原因を突き止め南極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赤外線望遠鏡が正しく動作することを確かめる。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30" name="正方形/長方形 29"/>
          <p:cNvSpPr/>
          <p:nvPr/>
        </p:nvSpPr>
        <p:spPr>
          <a:xfrm>
            <a:off x="3643306" y="2643182"/>
            <a:ext cx="4357718"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望遠鏡コントローラーから正しい信号は来ているのか？</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→駆動モーターのパルス数とパルス周期を測定</a:t>
            </a:r>
            <a:endParaRPr lang="ja-JP" altLang="en-US" sz="1400" dirty="0">
              <a:effectLst>
                <a:outerShdw blurRad="38100" dist="38100" dir="2700000" algn="tl">
                  <a:srgbClr val="000000">
                    <a:alpha val="43137"/>
                  </a:srgbClr>
                </a:outerShdw>
              </a:effectLst>
            </a:endParaRPr>
          </a:p>
        </p:txBody>
      </p:sp>
      <p:sp>
        <p:nvSpPr>
          <p:cNvPr id="31" name="テキスト ボックス 30"/>
          <p:cNvSpPr txBox="1"/>
          <p:nvPr/>
        </p:nvSpPr>
        <p:spPr>
          <a:xfrm>
            <a:off x="4849621" y="5907305"/>
            <a:ext cx="1794081" cy="307777"/>
          </a:xfrm>
          <a:prstGeom prst="rect">
            <a:avLst/>
          </a:prstGeom>
          <a:noFill/>
        </p:spPr>
        <p:txBody>
          <a:bodyPr wrap="none" rtlCol="0">
            <a:spAutoFit/>
          </a:bodyPr>
          <a:lstStyle/>
          <a:p>
            <a:r>
              <a:rPr lang="ja-JP" altLang="en-US" sz="1400" dirty="0" smtClean="0">
                <a:effectLst>
                  <a:outerShdw blurRad="38100" dist="38100" dir="2700000" algn="tl">
                    <a:srgbClr val="000000">
                      <a:alpha val="43137"/>
                    </a:srgbClr>
                  </a:outerShdw>
                </a:effectLst>
              </a:rPr>
              <a:t>→  </a:t>
            </a:r>
            <a:r>
              <a:rPr lang="ja-JP" altLang="en-US" sz="1400" dirty="0" smtClean="0">
                <a:solidFill>
                  <a:srgbClr val="0000FF"/>
                </a:solidFill>
                <a:effectLst>
                  <a:outerShdw blurRad="38100" dist="38100" dir="2700000" algn="tl">
                    <a:srgbClr val="000000">
                      <a:alpha val="43137"/>
                    </a:srgbClr>
                  </a:outerShdw>
                </a:effectLst>
              </a:rPr>
              <a:t>ソフトは正しく機能</a:t>
            </a:r>
            <a:endParaRPr kumimoji="1" lang="ja-JP" altLang="en-US" sz="1400" dirty="0">
              <a:solidFill>
                <a:srgbClr val="0000FF"/>
              </a:solidFill>
              <a:effectLst>
                <a:outerShdw blurRad="38100" dist="38100" dir="2700000" algn="tl">
                  <a:srgbClr val="000000">
                    <a:alpha val="43137"/>
                  </a:srgbClr>
                </a:outerShdw>
              </a:effectLst>
            </a:endParaRPr>
          </a:p>
        </p:txBody>
      </p:sp>
      <p:pic>
        <p:nvPicPr>
          <p:cNvPr id="32" name="Picture 2"/>
          <p:cNvPicPr>
            <a:picLocks noChangeAspect="1" noChangeArrowheads="1"/>
          </p:cNvPicPr>
          <p:nvPr/>
        </p:nvPicPr>
        <p:blipFill>
          <a:blip r:embed="rId2" cstate="print"/>
          <a:srcRect/>
          <a:stretch>
            <a:fillRect/>
          </a:stretch>
        </p:blipFill>
        <p:spPr bwMode="auto">
          <a:xfrm>
            <a:off x="1428728" y="2786058"/>
            <a:ext cx="1428759" cy="107156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3" name="Picture 3"/>
          <p:cNvPicPr>
            <a:picLocks noChangeAspect="1" noChangeArrowheads="1"/>
          </p:cNvPicPr>
          <p:nvPr/>
        </p:nvPicPr>
        <p:blipFill>
          <a:blip r:embed="rId3" cstate="print"/>
          <a:srcRect/>
          <a:stretch>
            <a:fillRect/>
          </a:stretch>
        </p:blipFill>
        <p:spPr bwMode="auto">
          <a:xfrm>
            <a:off x="1428728" y="5072074"/>
            <a:ext cx="1428760" cy="10715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4" name="Picture 5"/>
          <p:cNvPicPr>
            <a:picLocks noChangeAspect="1" noChangeArrowheads="1"/>
          </p:cNvPicPr>
          <p:nvPr/>
        </p:nvPicPr>
        <p:blipFill>
          <a:blip r:embed="rId4" cstate="print"/>
          <a:srcRect/>
          <a:stretch>
            <a:fillRect/>
          </a:stretch>
        </p:blipFill>
        <p:spPr bwMode="auto">
          <a:xfrm>
            <a:off x="1428728" y="3929066"/>
            <a:ext cx="1428760" cy="10715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35" name="Picture 6" descr="D:\M2\20100202修論発表会\ソフト評価1.jpg"/>
          <p:cNvPicPr>
            <a:picLocks noChangeAspect="1" noChangeArrowheads="1"/>
          </p:cNvPicPr>
          <p:nvPr/>
        </p:nvPicPr>
        <p:blipFill>
          <a:blip r:embed="rId5" cstate="print"/>
          <a:srcRect/>
          <a:stretch>
            <a:fillRect/>
          </a:stretch>
        </p:blipFill>
        <p:spPr bwMode="auto">
          <a:xfrm>
            <a:off x="4143372" y="3357562"/>
            <a:ext cx="3143272" cy="1095911"/>
          </a:xfrm>
          <a:prstGeom prst="rect">
            <a:avLst/>
          </a:prstGeom>
          <a:noFill/>
        </p:spPr>
      </p:pic>
      <p:pic>
        <p:nvPicPr>
          <p:cNvPr id="36" name="Picture 7" descr="D:\M2\20100202修論発表会\ソフト評価2.jpg"/>
          <p:cNvPicPr>
            <a:picLocks noChangeAspect="1" noChangeArrowheads="1"/>
          </p:cNvPicPr>
          <p:nvPr/>
        </p:nvPicPr>
        <p:blipFill>
          <a:blip r:embed="rId6" cstate="print"/>
          <a:srcRect/>
          <a:stretch>
            <a:fillRect/>
          </a:stretch>
        </p:blipFill>
        <p:spPr bwMode="auto">
          <a:xfrm>
            <a:off x="4071934" y="4554794"/>
            <a:ext cx="3286148" cy="1088784"/>
          </a:xfrm>
          <a:prstGeom prst="rect">
            <a:avLst/>
          </a:prstGeom>
          <a:noFill/>
        </p:spPr>
      </p:pic>
      <p:sp>
        <p:nvSpPr>
          <p:cNvPr id="37" name="スライド番号プレースホルダ 11"/>
          <p:cNvSpPr>
            <a:spLocks noGrp="1"/>
          </p:cNvSpPr>
          <p:nvPr>
            <p:ph type="sldNum" sz="quarter" idx="12"/>
          </p:nvPr>
        </p:nvSpPr>
        <p:spPr>
          <a:xfrm>
            <a:off x="6553200" y="6356350"/>
            <a:ext cx="2133600" cy="365125"/>
          </a:xfrm>
        </p:spPr>
        <p:txBody>
          <a:bodyPr/>
          <a:lstStyle/>
          <a:p>
            <a:fld id="{211C075B-6712-4FC4-92CB-6BC868D296D4}" type="slidenum">
              <a:rPr kumimoji="1" lang="ja-JP" altLang="en-US" smtClean="0"/>
              <a:pPr/>
              <a:t>13</a:t>
            </a:fld>
            <a:endParaRPr kumimoji="1" lang="ja-JP" altLang="en-US" dirty="0"/>
          </a:p>
        </p:txBody>
      </p:sp>
      <p:cxnSp>
        <p:nvCxnSpPr>
          <p:cNvPr id="40" name="直線コネクタ 39"/>
          <p:cNvCxnSpPr/>
          <p:nvPr/>
        </p:nvCxnSpPr>
        <p:spPr>
          <a:xfrm>
            <a:off x="6429388" y="3786190"/>
            <a:ext cx="78581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5429256" y="3786190"/>
            <a:ext cx="4286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6143636" y="5000636"/>
            <a:ext cx="5715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6858016" y="5000636"/>
            <a:ext cx="42862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Hirofumi Okita\デスクトップ\slip3.jpg"/>
          <p:cNvPicPr>
            <a:picLocks noChangeAspect="1" noChangeArrowheads="1"/>
          </p:cNvPicPr>
          <p:nvPr/>
        </p:nvPicPr>
        <p:blipFill>
          <a:blip r:embed="rId2" cstate="print"/>
          <a:srcRect l="8534" t="9664" r="4520" b="9572"/>
          <a:stretch>
            <a:fillRect/>
          </a:stretch>
        </p:blipFill>
        <p:spPr bwMode="auto">
          <a:xfrm>
            <a:off x="4973643" y="4086234"/>
            <a:ext cx="2136478" cy="1533546"/>
          </a:xfrm>
          <a:prstGeom prst="rect">
            <a:avLst/>
          </a:prstGeom>
          <a:noFill/>
          <a:effectLst>
            <a:outerShdw blurRad="50800" dist="38100" dir="2700000" algn="tl" rotWithShape="0">
              <a:prstClr val="black">
                <a:alpha val="40000"/>
              </a:prstClr>
            </a:outerShdw>
          </a:effectLst>
        </p:spPr>
      </p:pic>
      <p:pic>
        <p:nvPicPr>
          <p:cNvPr id="1028" name="Picture 4" descr="C:\Documents and Settings\Hirofumi Okita\デスクトップ\南望081018最終 レイアウト1 (1).jpg"/>
          <p:cNvPicPr>
            <a:picLocks noChangeAspect="1" noChangeArrowheads="1"/>
          </p:cNvPicPr>
          <p:nvPr/>
        </p:nvPicPr>
        <p:blipFill>
          <a:blip r:embed="rId3" cstate="print"/>
          <a:srcRect l="4342" t="12740" r="4485"/>
          <a:stretch>
            <a:fillRect/>
          </a:stretch>
        </p:blipFill>
        <p:spPr bwMode="auto">
          <a:xfrm>
            <a:off x="737069" y="1977086"/>
            <a:ext cx="2263295" cy="221457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 name="タイトル 1"/>
          <p:cNvSpPr>
            <a:spLocks noGrp="1"/>
          </p:cNvSpPr>
          <p:nvPr>
            <p:ph type="title"/>
          </p:nvPr>
        </p:nvSpPr>
        <p:spPr/>
        <p:txBody>
          <a:bodyPr>
            <a:normAutofit/>
          </a:bodyPr>
          <a:lstStyle/>
          <a:p>
            <a:r>
              <a:rPr kumimoji="1" lang="en-US" altLang="ja-JP" sz="4000" dirty="0" smtClean="0">
                <a:effectLst>
                  <a:outerShdw blurRad="38100" dist="38100" dir="2700000" algn="tl">
                    <a:srgbClr val="000000">
                      <a:alpha val="43137"/>
                    </a:srgbClr>
                  </a:outerShdw>
                </a:effectLst>
              </a:rPr>
              <a:t>RA</a:t>
            </a:r>
            <a:r>
              <a:rPr kumimoji="1" lang="ja-JP" altLang="en-US" sz="4000" dirty="0" smtClean="0">
                <a:effectLst>
                  <a:outerShdw blurRad="38100" dist="38100" dir="2700000" algn="tl">
                    <a:srgbClr val="000000">
                      <a:alpha val="43137"/>
                    </a:srgbClr>
                  </a:outerShdw>
                </a:effectLst>
              </a:rPr>
              <a:t>軸の改造</a:t>
            </a:r>
            <a:r>
              <a:rPr kumimoji="1" lang="en-US" altLang="ja-JP" sz="4000" dirty="0" smtClean="0">
                <a:effectLst>
                  <a:outerShdw blurRad="38100" dist="38100" dir="2700000" algn="tl">
                    <a:srgbClr val="000000">
                      <a:alpha val="43137"/>
                    </a:srgbClr>
                  </a:outerShdw>
                </a:effectLst>
              </a:rPr>
              <a:t>(2)</a:t>
            </a:r>
            <a:endParaRPr kumimoji="1" lang="ja-JP" altLang="en-US" sz="4000" dirty="0">
              <a:effectLst>
                <a:outerShdw blurRad="38100" dist="38100" dir="2700000" algn="tl">
                  <a:srgbClr val="000000">
                    <a:alpha val="43137"/>
                  </a:srgbClr>
                </a:outerShdw>
              </a:effectLst>
            </a:endParaRPr>
          </a:p>
        </p:txBody>
      </p:sp>
      <p:pic>
        <p:nvPicPr>
          <p:cNvPr id="5" name="Picture 3" descr="C:\Documents and Settings\Hirofumi Okita\デスクトップ\背景.jpg"/>
          <p:cNvPicPr>
            <a:picLocks noChangeAspect="1" noChangeArrowheads="1"/>
          </p:cNvPicPr>
          <p:nvPr/>
        </p:nvPicPr>
        <p:blipFill>
          <a:blip r:embed="rId4" cstate="print"/>
          <a:srcRect l="6383" t="14277" r="6383"/>
          <a:stretch>
            <a:fillRect/>
          </a:stretch>
        </p:blipFill>
        <p:spPr bwMode="auto">
          <a:xfrm>
            <a:off x="4643438" y="1714488"/>
            <a:ext cx="2160294" cy="221457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9" name="テキスト ボックス 28"/>
          <p:cNvSpPr txBox="1"/>
          <p:nvPr/>
        </p:nvSpPr>
        <p:spPr>
          <a:xfrm>
            <a:off x="714348" y="4191664"/>
            <a:ext cx="2357454" cy="523220"/>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軸受けが上下</a:t>
            </a:r>
            <a:r>
              <a:rPr kumimoji="1" lang="en-US" altLang="ja-JP" sz="1400" dirty="0" smtClean="0">
                <a:effectLst>
                  <a:outerShdw blurRad="38100" dist="38100" dir="2700000" algn="tl">
                    <a:srgbClr val="000000">
                      <a:alpha val="43137"/>
                    </a:srgbClr>
                  </a:outerShdw>
                </a:effectLst>
              </a:rPr>
              <a:t>2</a:t>
            </a:r>
            <a:r>
              <a:rPr kumimoji="1" lang="ja-JP" altLang="en-US" sz="1400" dirty="0" smtClean="0">
                <a:effectLst>
                  <a:outerShdw blurRad="38100" dist="38100" dir="2700000" algn="tl">
                    <a:srgbClr val="000000">
                      <a:alpha val="43137"/>
                    </a:srgbClr>
                  </a:outerShdw>
                </a:effectLst>
              </a:rPr>
              <a:t>カ所に分離</a:t>
            </a:r>
            <a:endParaRPr kumimoji="1"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強度・平行度に不安</a:t>
            </a:r>
            <a:endParaRPr kumimoji="1" lang="ja-JP" altLang="en-US" sz="1400" dirty="0">
              <a:effectLst>
                <a:outerShdw blurRad="38100" dist="38100" dir="2700000" algn="tl">
                  <a:srgbClr val="000000">
                    <a:alpha val="43137"/>
                  </a:srgbClr>
                </a:outerShdw>
              </a:effectLst>
            </a:endParaRPr>
          </a:p>
        </p:txBody>
      </p:sp>
      <p:sp>
        <p:nvSpPr>
          <p:cNvPr id="23" name="Rectangle 8"/>
          <p:cNvSpPr>
            <a:spLocks noChangeArrowheads="1"/>
          </p:cNvSpPr>
          <p:nvPr/>
        </p:nvSpPr>
        <p:spPr bwMode="auto">
          <a:xfrm>
            <a:off x="773644" y="1548458"/>
            <a:ext cx="1357322" cy="307777"/>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旧</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latin typeface="ＭＳ Ｐゴシック" charset="-128"/>
              </a:rPr>
              <a:t>軸ユニット</a:t>
            </a:r>
          </a:p>
        </p:txBody>
      </p:sp>
      <p:sp>
        <p:nvSpPr>
          <p:cNvPr id="25" name="Rectangle 8"/>
          <p:cNvSpPr>
            <a:spLocks noChangeArrowheads="1"/>
          </p:cNvSpPr>
          <p:nvPr/>
        </p:nvSpPr>
        <p:spPr bwMode="auto">
          <a:xfrm>
            <a:off x="4643438" y="1285860"/>
            <a:ext cx="1357322" cy="307777"/>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新</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latin typeface="ＭＳ Ｐゴシック" charset="-128"/>
              </a:rPr>
              <a:t>軸ユニット</a:t>
            </a:r>
          </a:p>
        </p:txBody>
      </p:sp>
      <p:sp>
        <p:nvSpPr>
          <p:cNvPr id="26" name="円/楕円 25"/>
          <p:cNvSpPr/>
          <p:nvPr/>
        </p:nvSpPr>
        <p:spPr>
          <a:xfrm>
            <a:off x="1380011" y="2262838"/>
            <a:ext cx="1000132" cy="50006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1380011" y="3120094"/>
            <a:ext cx="1000132" cy="50006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Picture 2" descr="C:\Documents and Settings\Hirofumi Okita\デスクトップ\IMG_1370.jpg"/>
          <p:cNvPicPr>
            <a:picLocks noChangeAspect="1" noChangeArrowheads="1"/>
          </p:cNvPicPr>
          <p:nvPr/>
        </p:nvPicPr>
        <p:blipFill>
          <a:blip r:embed="rId5" cstate="print"/>
          <a:srcRect l="22561" r="14583"/>
          <a:stretch>
            <a:fillRect/>
          </a:stretch>
        </p:blipFill>
        <p:spPr bwMode="auto">
          <a:xfrm>
            <a:off x="7072330" y="2214554"/>
            <a:ext cx="1283852" cy="153190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
        <p:nvSpPr>
          <p:cNvPr id="28" name="テキスト ボックス 27"/>
          <p:cNvSpPr txBox="1"/>
          <p:nvPr/>
        </p:nvSpPr>
        <p:spPr>
          <a:xfrm>
            <a:off x="6858016" y="1714488"/>
            <a:ext cx="1785950" cy="523220"/>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ジュラルミン削り出し高強度軸受けに変更</a:t>
            </a:r>
            <a:endParaRPr lang="en-US" altLang="ja-JP" sz="1400" dirty="0" smtClean="0">
              <a:effectLst>
                <a:outerShdw blurRad="38100" dist="38100" dir="2700000" algn="tl">
                  <a:srgbClr val="000000">
                    <a:alpha val="43137"/>
                  </a:srgbClr>
                </a:outerShdw>
              </a:effectLst>
            </a:endParaRPr>
          </a:p>
        </p:txBody>
      </p:sp>
      <p:pic>
        <p:nvPicPr>
          <p:cNvPr id="1026" name="Picture 2" descr="D:\Antarctica\AirT40\T_追尾不良\slip_2\d2061.jpg"/>
          <p:cNvPicPr>
            <a:picLocks noChangeAspect="1" noChangeArrowheads="1"/>
          </p:cNvPicPr>
          <p:nvPr/>
        </p:nvPicPr>
        <p:blipFill>
          <a:blip r:embed="rId6" cstate="print"/>
          <a:srcRect l="12676" t="16901" r="7042" b="9859"/>
          <a:stretch>
            <a:fillRect/>
          </a:stretch>
        </p:blipFill>
        <p:spPr bwMode="auto">
          <a:xfrm>
            <a:off x="2441002" y="5500702"/>
            <a:ext cx="1500198" cy="1026452"/>
          </a:xfrm>
          <a:prstGeom prst="rect">
            <a:avLst/>
          </a:prstGeom>
          <a:noFill/>
          <a:ln>
            <a:noFill/>
          </a:ln>
          <a:effectLst>
            <a:outerShdw blurRad="50800" dist="38100" dir="2700000" algn="tl" rotWithShape="0">
              <a:prstClr val="black">
                <a:alpha val="40000"/>
              </a:prstClr>
            </a:outerShdw>
          </a:effectLst>
        </p:spPr>
      </p:pic>
      <p:pic>
        <p:nvPicPr>
          <p:cNvPr id="1027" name="Picture 3" descr="C:\Documents and Settings\Hirofumi Okita\デスクトップ\slip_EtoW.jpg"/>
          <p:cNvPicPr>
            <a:picLocks noChangeAspect="1" noChangeArrowheads="1"/>
          </p:cNvPicPr>
          <p:nvPr/>
        </p:nvPicPr>
        <p:blipFill>
          <a:blip r:embed="rId7" cstate="print"/>
          <a:srcRect l="6366" t="8889" r="4193" b="7917"/>
          <a:stretch>
            <a:fillRect/>
          </a:stretch>
        </p:blipFill>
        <p:spPr bwMode="auto">
          <a:xfrm>
            <a:off x="524318" y="4831440"/>
            <a:ext cx="2087232" cy="1500198"/>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20" name="テキスト ボックス 19"/>
          <p:cNvSpPr txBox="1"/>
          <p:nvPr/>
        </p:nvSpPr>
        <p:spPr>
          <a:xfrm>
            <a:off x="1377055" y="6331638"/>
            <a:ext cx="492443" cy="276999"/>
          </a:xfrm>
          <a:prstGeom prst="rect">
            <a:avLst/>
          </a:prstGeom>
          <a:noFill/>
        </p:spPr>
        <p:txBody>
          <a:bodyPr wrap="none" rtlCol="0">
            <a:spAutoFit/>
          </a:bodyPr>
          <a:lstStyle/>
          <a:p>
            <a:r>
              <a:rPr kumimoji="1" lang="ja-JP" altLang="en-US" sz="1200" dirty="0" smtClean="0"/>
              <a:t>時角</a:t>
            </a:r>
            <a:endParaRPr kumimoji="1" lang="ja-JP" altLang="en-US" sz="1200" dirty="0"/>
          </a:p>
        </p:txBody>
      </p:sp>
      <p:sp>
        <p:nvSpPr>
          <p:cNvPr id="30" name="テキスト ボックス 29"/>
          <p:cNvSpPr txBox="1"/>
          <p:nvPr/>
        </p:nvSpPr>
        <p:spPr>
          <a:xfrm>
            <a:off x="214282" y="5331506"/>
            <a:ext cx="369332" cy="518732"/>
          </a:xfrm>
          <a:prstGeom prst="rect">
            <a:avLst/>
          </a:prstGeom>
          <a:noFill/>
        </p:spPr>
        <p:txBody>
          <a:bodyPr vert="eaVert" wrap="none" rtlCol="0">
            <a:spAutoFit/>
          </a:bodyPr>
          <a:lstStyle/>
          <a:p>
            <a:r>
              <a:rPr kumimoji="1" lang="ja-JP" altLang="en-US" sz="1200" dirty="0" smtClean="0"/>
              <a:t>ズレ量</a:t>
            </a:r>
            <a:endParaRPr kumimoji="1" lang="ja-JP" altLang="en-US" sz="1200" dirty="0"/>
          </a:p>
        </p:txBody>
      </p:sp>
      <p:sp>
        <p:nvSpPr>
          <p:cNvPr id="31" name="右矢印 30"/>
          <p:cNvSpPr/>
          <p:nvPr/>
        </p:nvSpPr>
        <p:spPr>
          <a:xfrm>
            <a:off x="3571868" y="2974052"/>
            <a:ext cx="714380" cy="1071570"/>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p:cNvSpPr txBox="1"/>
          <p:nvPr/>
        </p:nvSpPr>
        <p:spPr>
          <a:xfrm>
            <a:off x="7072330" y="4572008"/>
            <a:ext cx="1785950" cy="523220"/>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スリップは新</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ユニットでは生じない</a:t>
            </a:r>
            <a:endParaRPr lang="en-US" altLang="ja-JP" sz="1400" dirty="0" smtClean="0">
              <a:effectLst>
                <a:outerShdw blurRad="38100" dist="38100" dir="2700000" algn="tl">
                  <a:srgbClr val="000000">
                    <a:alpha val="43137"/>
                  </a:srgbClr>
                </a:outerShdw>
              </a:effectLst>
            </a:endParaRPr>
          </a:p>
        </p:txBody>
      </p:sp>
      <p:sp>
        <p:nvSpPr>
          <p:cNvPr id="19" name="Rectangle 8"/>
          <p:cNvSpPr>
            <a:spLocks noChangeArrowheads="1"/>
          </p:cNvSpPr>
          <p:nvPr/>
        </p:nvSpPr>
        <p:spPr bwMode="auto">
          <a:xfrm>
            <a:off x="655052" y="4880853"/>
            <a:ext cx="2071702"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スリップ実験</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旧ユニット</a:t>
            </a:r>
            <a:r>
              <a:rPr lang="en-US" altLang="ja-JP" sz="1400" dirty="0" smtClean="0">
                <a:effectLst>
                  <a:outerShdw blurRad="38100" dist="38100" dir="2700000" algn="tl">
                    <a:srgbClr val="000000">
                      <a:alpha val="43137"/>
                    </a:srgbClr>
                  </a:outerShdw>
                </a:effectLst>
                <a:latin typeface="ＭＳ Ｐゴシック" charset="-128"/>
              </a:rPr>
              <a:t>)</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40" name="Rectangle 8"/>
          <p:cNvSpPr>
            <a:spLocks noChangeArrowheads="1"/>
          </p:cNvSpPr>
          <p:nvPr/>
        </p:nvSpPr>
        <p:spPr bwMode="auto">
          <a:xfrm>
            <a:off x="5131362" y="4121355"/>
            <a:ext cx="2012406"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スリップ実験</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新ユニット</a:t>
            </a:r>
            <a:r>
              <a:rPr lang="en-US" altLang="ja-JP" sz="1400" dirty="0" smtClean="0">
                <a:effectLst>
                  <a:outerShdw blurRad="38100" dist="38100" dir="2700000" algn="tl">
                    <a:srgbClr val="000000">
                      <a:alpha val="43137"/>
                    </a:srgbClr>
                  </a:outerShdw>
                </a:effectLst>
                <a:latin typeface="ＭＳ Ｐゴシック" charset="-128"/>
              </a:rPr>
              <a:t>)</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41" name="正方形/長方形 40"/>
          <p:cNvSpPr/>
          <p:nvPr/>
        </p:nvSpPr>
        <p:spPr>
          <a:xfrm>
            <a:off x="5214942" y="6143644"/>
            <a:ext cx="2517035" cy="307777"/>
          </a:xfrm>
          <a:prstGeom prst="rect">
            <a:avLst/>
          </a:prstGeom>
          <a:solidFill>
            <a:schemeClr val="bg1"/>
          </a:solidFill>
          <a:ln>
            <a:solidFill>
              <a:schemeClr val="tx1"/>
            </a:solidFill>
          </a:ln>
        </p:spPr>
        <p:txBody>
          <a:bodyPr wrap="none">
            <a:spAutoFit/>
          </a:bodyPr>
          <a:lstStyle/>
          <a:p>
            <a:pPr algn="ctr"/>
            <a:r>
              <a:rPr lang="ja-JP" altLang="en-US" sz="1400" dirty="0" smtClean="0">
                <a:effectLst>
                  <a:outerShdw blurRad="38100" dist="38100" dir="2700000" algn="tl">
                    <a:srgbClr val="000000">
                      <a:alpha val="43137"/>
                    </a:srgbClr>
                  </a:outerShdw>
                </a:effectLst>
              </a:rPr>
              <a:t>改造によって</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軸は正しく機能</a:t>
            </a:r>
            <a:endParaRPr lang="ja-JP" altLang="en-US" sz="1400" dirty="0">
              <a:effectLst>
                <a:outerShdw blurRad="38100" dist="38100" dir="2700000" algn="tl">
                  <a:srgbClr val="000000">
                    <a:alpha val="43137"/>
                  </a:srgbClr>
                </a:outerShdw>
              </a:effectLst>
            </a:endParaRPr>
          </a:p>
        </p:txBody>
      </p:sp>
      <p:sp>
        <p:nvSpPr>
          <p:cNvPr id="42" name="テキスト ボックス 41"/>
          <p:cNvSpPr txBox="1"/>
          <p:nvPr/>
        </p:nvSpPr>
        <p:spPr>
          <a:xfrm>
            <a:off x="3286116" y="4165344"/>
            <a:ext cx="1428760" cy="523220"/>
          </a:xfrm>
          <a:prstGeom prst="rect">
            <a:avLst/>
          </a:prstGeom>
          <a:noFill/>
        </p:spPr>
        <p:txBody>
          <a:bodyPr wrap="square" rtlCol="0">
            <a:spAutoFit/>
          </a:bodyPr>
          <a:lstStyle/>
          <a:p>
            <a:r>
              <a:rPr kumimoji="1" lang="en-US" altLang="ja-JP" sz="1400" dirty="0" smtClean="0">
                <a:effectLst>
                  <a:outerShdw blurRad="38100" dist="38100" dir="2700000" algn="tl">
                    <a:srgbClr val="000000">
                      <a:alpha val="43137"/>
                    </a:srgbClr>
                  </a:outerShdw>
                </a:effectLst>
              </a:rPr>
              <a:t>2009</a:t>
            </a:r>
            <a:r>
              <a:rPr kumimoji="1" lang="ja-JP" altLang="en-US" sz="1400" dirty="0" smtClean="0">
                <a:effectLst>
                  <a:outerShdw blurRad="38100" dist="38100" dir="2700000" algn="tl">
                    <a:srgbClr val="000000">
                      <a:alpha val="43137"/>
                    </a:srgbClr>
                  </a:outerShdw>
                </a:effectLst>
              </a:rPr>
              <a:t>年</a:t>
            </a:r>
            <a:r>
              <a:rPr kumimoji="1" lang="en-US" altLang="ja-JP" sz="1400" dirty="0" smtClean="0">
                <a:effectLst>
                  <a:outerShdw blurRad="38100" dist="38100" dir="2700000" algn="tl">
                    <a:srgbClr val="000000">
                      <a:alpha val="43137"/>
                    </a:srgbClr>
                  </a:outerShdw>
                </a:effectLst>
              </a:rPr>
              <a:t>5</a:t>
            </a:r>
            <a:r>
              <a:rPr kumimoji="1" lang="ja-JP" altLang="en-US" sz="1400" dirty="0" smtClean="0">
                <a:effectLst>
                  <a:outerShdw blurRad="38100" dist="38100" dir="2700000" algn="tl">
                    <a:srgbClr val="000000">
                      <a:alpha val="43137"/>
                    </a:srgbClr>
                  </a:outerShdw>
                </a:effectLst>
              </a:rPr>
              <a:t>月</a:t>
            </a:r>
            <a:endParaRPr kumimoji="1" lang="en-US" altLang="ja-JP" sz="1400" dirty="0" smtClean="0">
              <a:effectLst>
                <a:outerShdw blurRad="38100" dist="38100" dir="2700000" algn="tl">
                  <a:srgbClr val="000000">
                    <a:alpha val="43137"/>
                  </a:srgbClr>
                </a:outerShdw>
              </a:effectLst>
            </a:endParaRPr>
          </a:p>
          <a:p>
            <a:r>
              <a:rPr lang="en-US" altLang="ja-JP" sz="1400" dirty="0" smtClean="0">
                <a:effectLst>
                  <a:outerShdw blurRad="38100" dist="38100" dir="2700000" algn="tl">
                    <a:srgbClr val="000000">
                      <a:alpha val="43137"/>
                    </a:srgbClr>
                  </a:outerShdw>
                </a:effectLst>
              </a:rPr>
              <a:t>IK</a:t>
            </a:r>
            <a:r>
              <a:rPr lang="ja-JP" altLang="en-US" sz="1400" dirty="0" smtClean="0">
                <a:effectLst>
                  <a:outerShdw blurRad="38100" dist="38100" dir="2700000" algn="tl">
                    <a:srgbClr val="000000">
                      <a:alpha val="43137"/>
                    </a:srgbClr>
                  </a:outerShdw>
                </a:effectLst>
              </a:rPr>
              <a:t>技研にて改造</a:t>
            </a:r>
            <a:endParaRPr kumimoji="1" lang="ja-JP" altLang="en-US" sz="1400" dirty="0">
              <a:effectLst>
                <a:outerShdw blurRad="38100" dist="38100" dir="2700000" algn="tl">
                  <a:srgbClr val="000000">
                    <a:alpha val="43137"/>
                  </a:srgbClr>
                </a:outerShdw>
              </a:effectLst>
            </a:endParaRPr>
          </a:p>
        </p:txBody>
      </p:sp>
      <p:sp>
        <p:nvSpPr>
          <p:cNvPr id="44" name="スライド番号プレースホルダ 43"/>
          <p:cNvSpPr>
            <a:spLocks noGrp="1"/>
          </p:cNvSpPr>
          <p:nvPr>
            <p:ph type="sldNum" sz="quarter" idx="12"/>
          </p:nvPr>
        </p:nvSpPr>
        <p:spPr/>
        <p:txBody>
          <a:bodyPr/>
          <a:lstStyle/>
          <a:p>
            <a:fld id="{211C075B-6712-4FC4-92CB-6BC868D296D4}" type="slidenum">
              <a:rPr kumimoji="1" lang="ja-JP" altLang="en-US" smtClean="0"/>
              <a:pPr/>
              <a:t>14</a:t>
            </a:fld>
            <a:endParaRPr kumimoji="1" lang="ja-JP" altLang="en-US"/>
          </a:p>
        </p:txBody>
      </p:sp>
      <p:sp>
        <p:nvSpPr>
          <p:cNvPr id="45" name="テキスト ボックス 44"/>
          <p:cNvSpPr txBox="1"/>
          <p:nvPr/>
        </p:nvSpPr>
        <p:spPr>
          <a:xfrm>
            <a:off x="5000628" y="5786454"/>
            <a:ext cx="3143272" cy="307777"/>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スリップは</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軸の機械的問題が原因</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effectLst>
                  <a:outerShdw blurRad="38100" dist="38100" dir="2700000" algn="tl">
                    <a:srgbClr val="000000">
                      <a:alpha val="43137"/>
                    </a:srgbClr>
                  </a:outerShdw>
                </a:effectLst>
              </a:rPr>
              <a:t>操作性の向上</a:t>
            </a:r>
            <a:r>
              <a:rPr kumimoji="1" lang="en-US" altLang="ja-JP" sz="4000" dirty="0" smtClean="0">
                <a:effectLst>
                  <a:outerShdw blurRad="38100" dist="38100" dir="2700000" algn="tl">
                    <a:srgbClr val="000000">
                      <a:alpha val="43137"/>
                    </a:srgbClr>
                  </a:outerShdw>
                </a:effectLst>
              </a:rPr>
              <a:t>(1)</a:t>
            </a:r>
            <a:endParaRPr kumimoji="1" lang="ja-JP" altLang="en-US" sz="4000" dirty="0">
              <a:effectLst>
                <a:outerShdw blurRad="38100" dist="38100" dir="2700000" algn="tl">
                  <a:srgbClr val="000000">
                    <a:alpha val="43137"/>
                  </a:srgbClr>
                </a:outerShdw>
              </a:effectLst>
            </a:endParaRPr>
          </a:p>
        </p:txBody>
      </p:sp>
      <p:sp>
        <p:nvSpPr>
          <p:cNvPr id="19" name="テキスト ボックス 18"/>
          <p:cNvSpPr txBox="1"/>
          <p:nvPr/>
        </p:nvSpPr>
        <p:spPr>
          <a:xfrm>
            <a:off x="2357422" y="5188407"/>
            <a:ext cx="1714512" cy="1169551"/>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梁モデルを仮定し</a:t>
            </a:r>
            <a:r>
              <a:rPr lang="ja-JP" altLang="en-US" sz="1400" dirty="0" smtClean="0">
                <a:effectLst>
                  <a:outerShdw blurRad="38100" dist="38100" dir="2700000" algn="tl">
                    <a:srgbClr val="000000">
                      <a:alpha val="43137"/>
                    </a:srgbClr>
                  </a:outerShdw>
                </a:effectLst>
              </a:rPr>
              <a:t>て安全率</a:t>
            </a:r>
            <a:r>
              <a:rPr lang="en-US" altLang="ja-JP" sz="1400" dirty="0" smtClean="0">
                <a:effectLst>
                  <a:outerShdw blurRad="38100" dist="38100" dir="2700000" algn="tl">
                    <a:srgbClr val="000000">
                      <a:alpha val="43137"/>
                    </a:srgbClr>
                  </a:outerShdw>
                </a:effectLst>
              </a:rPr>
              <a:t>10</a:t>
            </a:r>
            <a:r>
              <a:rPr lang="ja-JP" altLang="en-US" sz="1400" dirty="0" smtClean="0">
                <a:effectLst>
                  <a:outerShdw blurRad="38100" dist="38100" dir="2700000" algn="tl">
                    <a:srgbClr val="000000">
                      <a:alpha val="43137"/>
                    </a:srgbClr>
                  </a:outerShdw>
                </a:effectLst>
              </a:rPr>
              <a:t>以上かつ</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たわみ量</a:t>
            </a:r>
            <a:r>
              <a:rPr lang="en-US" altLang="ja-JP" sz="1400" dirty="0" smtClean="0">
                <a:effectLst>
                  <a:outerShdw blurRad="38100" dist="38100" dir="2700000" algn="tl">
                    <a:srgbClr val="000000">
                      <a:alpha val="43137"/>
                    </a:srgbClr>
                  </a:outerShdw>
                </a:effectLst>
              </a:rPr>
              <a:t>1mm</a:t>
            </a:r>
            <a:r>
              <a:rPr lang="ja-JP" altLang="en-US" sz="1400" dirty="0" smtClean="0">
                <a:effectLst>
                  <a:outerShdw blurRad="38100" dist="38100" dir="2700000" algn="tl">
                    <a:srgbClr val="000000">
                      <a:alpha val="43137"/>
                    </a:srgbClr>
                  </a:outerShdw>
                </a:effectLst>
              </a:rPr>
              <a:t>以下の板厚となるように開発。</a:t>
            </a:r>
            <a:endParaRPr lang="en-US" altLang="ja-JP" sz="1400" dirty="0" smtClean="0">
              <a:effectLst>
                <a:outerShdw blurRad="38100" dist="38100" dir="2700000" algn="tl">
                  <a:srgbClr val="000000">
                    <a:alpha val="43137"/>
                  </a:srgbClr>
                </a:outerShdw>
              </a:effectLst>
            </a:endParaRPr>
          </a:p>
        </p:txBody>
      </p:sp>
      <p:pic>
        <p:nvPicPr>
          <p:cNvPr id="76803" name="Picture 3" descr="D:\M2\20100202修論発表会\設計図.jpg"/>
          <p:cNvPicPr>
            <a:picLocks noChangeAspect="1" noChangeArrowheads="1"/>
          </p:cNvPicPr>
          <p:nvPr/>
        </p:nvPicPr>
        <p:blipFill>
          <a:blip r:embed="rId2" cstate="print"/>
          <a:srcRect/>
          <a:stretch>
            <a:fillRect/>
          </a:stretch>
        </p:blipFill>
        <p:spPr bwMode="auto">
          <a:xfrm>
            <a:off x="785786" y="4323551"/>
            <a:ext cx="1285883" cy="1891531"/>
          </a:xfrm>
          <a:prstGeom prst="rect">
            <a:avLst/>
          </a:prstGeom>
          <a:noFill/>
          <a:ln>
            <a:noFill/>
          </a:ln>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1000100" y="2402325"/>
            <a:ext cx="1928826"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極軸調整プレート</a:t>
            </a:r>
          </a:p>
        </p:txBody>
      </p:sp>
      <p:sp>
        <p:nvSpPr>
          <p:cNvPr id="14" name="Rectangle 8"/>
          <p:cNvSpPr>
            <a:spLocks noChangeArrowheads="1"/>
          </p:cNvSpPr>
          <p:nvPr/>
        </p:nvSpPr>
        <p:spPr bwMode="auto">
          <a:xfrm>
            <a:off x="4357686" y="2428868"/>
            <a:ext cx="2786082"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軸</a:t>
            </a:r>
            <a:r>
              <a:rPr lang="ja-JP" altLang="en-US" dirty="0" smtClean="0">
                <a:effectLst>
                  <a:outerShdw blurRad="38100" dist="38100" dir="2700000" algn="tl">
                    <a:srgbClr val="000000">
                      <a:alpha val="43137"/>
                    </a:srgbClr>
                  </a:outerShdw>
                </a:effectLst>
                <a:latin typeface="ＭＳ Ｐゴシック" charset="-128"/>
              </a:rPr>
              <a:t>モーターユニット改造</a:t>
            </a:r>
          </a:p>
        </p:txBody>
      </p:sp>
      <p:pic>
        <p:nvPicPr>
          <p:cNvPr id="12" name="Picture 3" descr="D:\M2\20091109修論中間発表\IMG_1521.JPG"/>
          <p:cNvPicPr>
            <a:picLocks noChangeAspect="1" noChangeArrowheads="1"/>
          </p:cNvPicPr>
          <p:nvPr/>
        </p:nvPicPr>
        <p:blipFill>
          <a:blip r:embed="rId3" cstate="print"/>
          <a:srcRect/>
          <a:stretch>
            <a:fillRect/>
          </a:stretch>
        </p:blipFill>
        <p:spPr bwMode="auto">
          <a:xfrm>
            <a:off x="1643042" y="3331019"/>
            <a:ext cx="2000263" cy="1500198"/>
          </a:xfrm>
          <a:prstGeom prst="rect">
            <a:avLst/>
          </a:prstGeom>
          <a:noFill/>
          <a:effectLst>
            <a:outerShdw blurRad="50800" dist="38100" dir="2700000" algn="tl" rotWithShape="0">
              <a:prstClr val="black">
                <a:alpha val="40000"/>
              </a:prstClr>
            </a:outerShdw>
          </a:effectLst>
        </p:spPr>
      </p:pic>
      <p:sp>
        <p:nvSpPr>
          <p:cNvPr id="30" name="テキスト ボックス 29"/>
          <p:cNvSpPr txBox="1"/>
          <p:nvPr/>
        </p:nvSpPr>
        <p:spPr>
          <a:xfrm>
            <a:off x="1214414" y="2830953"/>
            <a:ext cx="2143140" cy="307777"/>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容易な望遠鏡設置を実現</a:t>
            </a:r>
            <a:endParaRPr lang="en-US" altLang="ja-JP" sz="1400" dirty="0" smtClean="0">
              <a:effectLst>
                <a:outerShdw blurRad="38100" dist="38100" dir="2700000" algn="tl">
                  <a:srgbClr val="000000">
                    <a:alpha val="43137"/>
                  </a:srgbClr>
                </a:outerShdw>
              </a:effectLst>
            </a:endParaRPr>
          </a:p>
        </p:txBody>
      </p:sp>
      <p:pic>
        <p:nvPicPr>
          <p:cNvPr id="31" name="Picture 4" descr="D:\M2\20091109修論中間発表\IMG_1952.JPG"/>
          <p:cNvPicPr>
            <a:picLocks noChangeAspect="1" noChangeArrowheads="1"/>
          </p:cNvPicPr>
          <p:nvPr/>
        </p:nvPicPr>
        <p:blipFill>
          <a:blip r:embed="rId4" cstate="print"/>
          <a:srcRect/>
          <a:stretch>
            <a:fillRect/>
          </a:stretch>
        </p:blipFill>
        <p:spPr bwMode="auto">
          <a:xfrm>
            <a:off x="6929454" y="3000372"/>
            <a:ext cx="1428760" cy="1814073"/>
          </a:xfrm>
          <a:prstGeom prst="rect">
            <a:avLst/>
          </a:prstGeom>
          <a:noFill/>
          <a:effectLst>
            <a:outerShdw blurRad="50800" dist="38100" dir="2700000" algn="tl" rotWithShape="0">
              <a:prstClr val="black">
                <a:alpha val="40000"/>
              </a:prstClr>
            </a:outerShdw>
          </a:effectLst>
        </p:spPr>
      </p:pic>
      <p:sp>
        <p:nvSpPr>
          <p:cNvPr id="32" name="正方形/長方形 31"/>
          <p:cNvSpPr/>
          <p:nvPr/>
        </p:nvSpPr>
        <p:spPr>
          <a:xfrm>
            <a:off x="4643438" y="5286388"/>
            <a:ext cx="2143140" cy="954107"/>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望遠鏡を組み上げた状態</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でモーターユニットの脱着</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が可能な構造に改造</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　作業性が向上</a:t>
            </a:r>
            <a:endParaRPr lang="en-US" altLang="ja-JP" sz="1400" dirty="0" smtClean="0">
              <a:effectLst>
                <a:outerShdw blurRad="38100" dist="38100" dir="2700000" algn="tl">
                  <a:srgbClr val="000000">
                    <a:alpha val="43137"/>
                  </a:srgbClr>
                </a:outerShdw>
              </a:effectLst>
            </a:endParaRPr>
          </a:p>
        </p:txBody>
      </p:sp>
      <p:pic>
        <p:nvPicPr>
          <p:cNvPr id="33" name="Picture 5" descr="D:\M2\20091109修論中間発表\IMG_1946.jpg"/>
          <p:cNvPicPr>
            <a:picLocks noChangeAspect="1" noChangeArrowheads="1"/>
          </p:cNvPicPr>
          <p:nvPr/>
        </p:nvPicPr>
        <p:blipFill>
          <a:blip r:embed="rId5" cstate="print"/>
          <a:srcRect/>
          <a:stretch>
            <a:fillRect/>
          </a:stretch>
        </p:blipFill>
        <p:spPr bwMode="auto">
          <a:xfrm>
            <a:off x="6858016" y="5143512"/>
            <a:ext cx="1643074" cy="1232306"/>
          </a:xfrm>
          <a:prstGeom prst="rect">
            <a:avLst/>
          </a:prstGeom>
          <a:noFill/>
          <a:effectLst>
            <a:outerShdw blurRad="50800" dist="38100" dir="2700000" algn="tl" rotWithShape="0">
              <a:prstClr val="black">
                <a:alpha val="40000"/>
              </a:prstClr>
            </a:outerShdw>
          </a:effectLst>
        </p:spPr>
      </p:pic>
      <p:pic>
        <p:nvPicPr>
          <p:cNvPr id="34" name="Picture 1" descr="D:\M2\20100202修論発表会\改造前.jpg"/>
          <p:cNvPicPr>
            <a:picLocks noChangeAspect="1" noChangeArrowheads="1"/>
          </p:cNvPicPr>
          <p:nvPr/>
        </p:nvPicPr>
        <p:blipFill>
          <a:blip r:embed="rId6" cstate="print"/>
          <a:srcRect/>
          <a:stretch>
            <a:fillRect/>
          </a:stretch>
        </p:blipFill>
        <p:spPr bwMode="auto">
          <a:xfrm>
            <a:off x="4929190" y="3000372"/>
            <a:ext cx="1357322" cy="1814072"/>
          </a:xfrm>
          <a:prstGeom prst="rect">
            <a:avLst/>
          </a:prstGeom>
          <a:noFill/>
          <a:effectLst>
            <a:outerShdw blurRad="50800" dist="38100" dir="2700000" algn="tl" rotWithShape="0">
              <a:prstClr val="black">
                <a:alpha val="40000"/>
              </a:prstClr>
            </a:outerShdw>
          </a:effectLst>
        </p:spPr>
      </p:pic>
      <p:sp>
        <p:nvSpPr>
          <p:cNvPr id="35" name="スライド番号プレースホルダ 34"/>
          <p:cNvSpPr>
            <a:spLocks noGrp="1"/>
          </p:cNvSpPr>
          <p:nvPr>
            <p:ph type="sldNum" sz="quarter" idx="12"/>
          </p:nvPr>
        </p:nvSpPr>
        <p:spPr/>
        <p:txBody>
          <a:bodyPr/>
          <a:lstStyle/>
          <a:p>
            <a:fld id="{211C075B-6712-4FC4-92CB-6BC868D296D4}" type="slidenum">
              <a:rPr kumimoji="1" lang="ja-JP" altLang="en-US" smtClean="0"/>
              <a:pPr/>
              <a:t>15</a:t>
            </a:fld>
            <a:endParaRPr kumimoji="1" lang="ja-JP" altLang="en-US"/>
          </a:p>
        </p:txBody>
      </p:sp>
      <p:sp>
        <p:nvSpPr>
          <p:cNvPr id="37" name="正方形/長方形 36"/>
          <p:cNvSpPr/>
          <p:nvPr/>
        </p:nvSpPr>
        <p:spPr>
          <a:xfrm>
            <a:off x="1142976" y="1428736"/>
            <a:ext cx="6715172"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latin typeface="ＭＳ Ｐゴシック" charset="-128"/>
              </a:rPr>
              <a:t>望遠鏡の設置・調整は標高</a:t>
            </a:r>
            <a:r>
              <a:rPr lang="en-US" altLang="ja-JP" sz="1400" dirty="0" smtClean="0">
                <a:effectLst>
                  <a:outerShdw blurRad="38100" dist="38100" dir="2700000" algn="tl">
                    <a:srgbClr val="000000">
                      <a:alpha val="43137"/>
                    </a:srgbClr>
                  </a:outerShdw>
                </a:effectLst>
              </a:rPr>
              <a:t>3,810m</a:t>
            </a:r>
            <a:r>
              <a:rPr lang="ja-JP" altLang="en-US" sz="1400" dirty="0" err="1"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rPr>
              <a:t>0.6</a:t>
            </a:r>
            <a:r>
              <a:rPr lang="ja-JP" altLang="en-US" sz="1400" dirty="0" smtClean="0">
                <a:effectLst>
                  <a:outerShdw blurRad="38100" dist="38100" dir="2700000" algn="tl">
                    <a:srgbClr val="000000">
                      <a:alpha val="43137"/>
                    </a:srgbClr>
                  </a:outerShdw>
                </a:effectLst>
                <a:latin typeface="ＭＳ Ｐゴシック" charset="-128"/>
              </a:rPr>
              <a:t>気圧、</a:t>
            </a:r>
            <a:r>
              <a:rPr lang="en-US" altLang="ja-JP" sz="1400" dirty="0" smtClean="0">
                <a:effectLst>
                  <a:outerShdw blurRad="38100" dist="38100" dir="2700000" algn="tl">
                    <a:srgbClr val="000000">
                      <a:alpha val="43137"/>
                    </a:srgbClr>
                  </a:outerShdw>
                </a:effectLst>
              </a:rPr>
              <a:t>-20</a:t>
            </a:r>
            <a:r>
              <a:rPr lang="ja-JP" altLang="en-US" sz="1400" dirty="0" smtClean="0">
                <a:effectLst>
                  <a:outerShdw blurRad="38100" dist="38100" dir="2700000" algn="tl">
                    <a:srgbClr val="000000">
                      <a:alpha val="43137"/>
                    </a:srgbClr>
                  </a:outerShdw>
                </a:effectLst>
              </a:rPr>
              <a:t>℃以下</a:t>
            </a:r>
            <a:r>
              <a:rPr lang="ja-JP" altLang="en-US" sz="1400" dirty="0" smtClean="0">
                <a:effectLst>
                  <a:outerShdw blurRad="38100" dist="38100" dir="2700000" algn="tl">
                    <a:srgbClr val="000000">
                      <a:alpha val="43137"/>
                    </a:srgbClr>
                  </a:outerShdw>
                </a:effectLst>
                <a:latin typeface="ＭＳ Ｐゴシック" charset="-128"/>
              </a:rPr>
              <a:t>で行われ困難が予想される。</a:t>
            </a:r>
            <a:endParaRPr lang="ja-JP" altLang="en-US" sz="1400" dirty="0"/>
          </a:p>
        </p:txBody>
      </p:sp>
      <p:sp>
        <p:nvSpPr>
          <p:cNvPr id="38" name="正方形/長方形 37"/>
          <p:cNvSpPr/>
          <p:nvPr/>
        </p:nvSpPr>
        <p:spPr>
          <a:xfrm>
            <a:off x="3214678" y="1763901"/>
            <a:ext cx="2071702"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　操作性の向上が重要</a:t>
            </a:r>
            <a:endParaRPr lang="ja-JP" altLang="en-US" sz="1400" dirty="0">
              <a:effectLst>
                <a:outerShdw blurRad="38100" dist="38100" dir="2700000" algn="tl">
                  <a:srgbClr val="000000">
                    <a:alpha val="43137"/>
                  </a:srgbClr>
                </a:outerShdw>
              </a:effectLst>
            </a:endParaRPr>
          </a:p>
        </p:txBody>
      </p:sp>
      <p:sp>
        <p:nvSpPr>
          <p:cNvPr id="39" name="正方形/長方形 38"/>
          <p:cNvSpPr/>
          <p:nvPr/>
        </p:nvSpPr>
        <p:spPr>
          <a:xfrm>
            <a:off x="4929190" y="4786322"/>
            <a:ext cx="785818" cy="307777"/>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改造前</a:t>
            </a:r>
            <a:endParaRPr lang="en-US" altLang="ja-JP" sz="1400" dirty="0" smtClean="0">
              <a:effectLst>
                <a:outerShdw blurRad="38100" dist="38100" dir="2700000" algn="tl">
                  <a:srgbClr val="000000">
                    <a:alpha val="43137"/>
                  </a:srgbClr>
                </a:outerShdw>
              </a:effectLst>
            </a:endParaRPr>
          </a:p>
        </p:txBody>
      </p:sp>
      <p:sp>
        <p:nvSpPr>
          <p:cNvPr id="40" name="正方形/長方形 39"/>
          <p:cNvSpPr/>
          <p:nvPr/>
        </p:nvSpPr>
        <p:spPr>
          <a:xfrm>
            <a:off x="6929454" y="4786322"/>
            <a:ext cx="785818" cy="307777"/>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改造後</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effectLst>
                  <a:outerShdw blurRad="38100" dist="38100" dir="2700000" algn="tl">
                    <a:srgbClr val="000000">
                      <a:alpha val="43137"/>
                    </a:srgbClr>
                  </a:outerShdw>
                </a:effectLst>
              </a:rPr>
              <a:t>操作性の向上</a:t>
            </a:r>
            <a:r>
              <a:rPr kumimoji="1" lang="en-US" altLang="ja-JP" sz="4000" dirty="0" smtClean="0">
                <a:effectLst>
                  <a:outerShdw blurRad="38100" dist="38100" dir="2700000" algn="tl">
                    <a:srgbClr val="000000">
                      <a:alpha val="43137"/>
                    </a:srgbClr>
                  </a:outerShdw>
                </a:effectLst>
              </a:rPr>
              <a:t>(2)</a:t>
            </a:r>
            <a:endParaRPr kumimoji="1" lang="ja-JP" altLang="en-US" sz="4000" dirty="0">
              <a:effectLst>
                <a:outerShdw blurRad="38100" dist="38100" dir="2700000" algn="tl">
                  <a:srgbClr val="000000">
                    <a:alpha val="43137"/>
                  </a:srgbClr>
                </a:outerShdw>
              </a:effectLst>
            </a:endParaRPr>
          </a:p>
        </p:txBody>
      </p:sp>
      <p:sp>
        <p:nvSpPr>
          <p:cNvPr id="10" name="Rectangle 8"/>
          <p:cNvSpPr>
            <a:spLocks noChangeArrowheads="1"/>
          </p:cNvSpPr>
          <p:nvPr/>
        </p:nvSpPr>
        <p:spPr bwMode="auto">
          <a:xfrm>
            <a:off x="1214414" y="1571612"/>
            <a:ext cx="1357322"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極軸望遠鏡</a:t>
            </a:r>
          </a:p>
        </p:txBody>
      </p:sp>
      <p:sp>
        <p:nvSpPr>
          <p:cNvPr id="35" name="スライド番号プレースホルダ 34"/>
          <p:cNvSpPr>
            <a:spLocks noGrp="1"/>
          </p:cNvSpPr>
          <p:nvPr>
            <p:ph type="sldNum" sz="quarter" idx="12"/>
          </p:nvPr>
        </p:nvSpPr>
        <p:spPr/>
        <p:txBody>
          <a:bodyPr/>
          <a:lstStyle/>
          <a:p>
            <a:fld id="{211C075B-6712-4FC4-92CB-6BC868D296D4}" type="slidenum">
              <a:rPr kumimoji="1" lang="ja-JP" altLang="en-US" smtClean="0"/>
              <a:pPr/>
              <a:t>16</a:t>
            </a:fld>
            <a:endParaRPr kumimoji="1" lang="ja-JP" altLang="en-US"/>
          </a:p>
        </p:txBody>
      </p:sp>
      <p:sp>
        <p:nvSpPr>
          <p:cNvPr id="18" name="Rectangle 8"/>
          <p:cNvSpPr>
            <a:spLocks noChangeArrowheads="1"/>
          </p:cNvSpPr>
          <p:nvPr/>
        </p:nvSpPr>
        <p:spPr bwMode="auto">
          <a:xfrm>
            <a:off x="4786314" y="1571612"/>
            <a:ext cx="1000132"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バッフル</a:t>
            </a:r>
          </a:p>
        </p:txBody>
      </p:sp>
      <p:sp>
        <p:nvSpPr>
          <p:cNvPr id="20" name="Rectangle 8"/>
          <p:cNvSpPr>
            <a:spLocks noChangeArrowheads="1"/>
          </p:cNvSpPr>
          <p:nvPr/>
        </p:nvSpPr>
        <p:spPr bwMode="auto">
          <a:xfrm>
            <a:off x="4786314" y="4214818"/>
            <a:ext cx="1500198"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ja-JP" altLang="en-US" dirty="0" smtClean="0">
                <a:effectLst>
                  <a:outerShdw blurRad="38100" dist="38100" dir="2700000" algn="tl">
                    <a:srgbClr val="000000">
                      <a:alpha val="43137"/>
                    </a:srgbClr>
                  </a:outerShdw>
                </a:effectLst>
                <a:latin typeface="ＭＳ Ｐゴシック" charset="-128"/>
              </a:rPr>
              <a:t>運搬ハンドル</a:t>
            </a:r>
          </a:p>
        </p:txBody>
      </p:sp>
      <p:sp>
        <p:nvSpPr>
          <p:cNvPr id="21" name="Rectangle 8"/>
          <p:cNvSpPr>
            <a:spLocks noChangeArrowheads="1"/>
          </p:cNvSpPr>
          <p:nvPr/>
        </p:nvSpPr>
        <p:spPr bwMode="auto">
          <a:xfrm>
            <a:off x="1214414" y="4226960"/>
            <a:ext cx="1643074" cy="369332"/>
          </a:xfrm>
          <a:prstGeom prst="rect">
            <a:avLst/>
          </a:prstGeom>
          <a:solidFill>
            <a:schemeClr val="bg1"/>
          </a:solidFill>
          <a:ln w="9525">
            <a:solidFill>
              <a:schemeClr val="tx1"/>
            </a:solidFill>
            <a:miter lim="800000"/>
            <a:headEnd/>
            <a:tailEnd/>
          </a:ln>
          <a:effectLst/>
        </p:spPr>
        <p:txBody>
          <a:bodyPr wrap="square">
            <a:spAutoFit/>
          </a:bodyPr>
          <a:lstStyle/>
          <a:p>
            <a:pPr algn="ctr" defTabSz="4176713"/>
            <a:r>
              <a:rPr lang="en-US" altLang="ja-JP" dirty="0" smtClean="0">
                <a:effectLst>
                  <a:outerShdw blurRad="38100" dist="38100" dir="2700000" algn="tl">
                    <a:srgbClr val="000000">
                      <a:alpha val="43137"/>
                    </a:srgbClr>
                  </a:outerShdw>
                </a:effectLst>
                <a:latin typeface="ＭＳ Ｐゴシック" charset="-128"/>
              </a:rPr>
              <a:t>Dec</a:t>
            </a:r>
            <a:r>
              <a:rPr lang="ja-JP" altLang="en-US" dirty="0" smtClean="0">
                <a:effectLst>
                  <a:outerShdw blurRad="38100" dist="38100" dir="2700000" algn="tl">
                    <a:srgbClr val="000000">
                      <a:alpha val="43137"/>
                    </a:srgbClr>
                  </a:outerShdw>
                </a:effectLst>
                <a:latin typeface="ＭＳ Ｐゴシック" charset="-128"/>
              </a:rPr>
              <a:t>軸バランス</a:t>
            </a:r>
          </a:p>
        </p:txBody>
      </p:sp>
      <p:pic>
        <p:nvPicPr>
          <p:cNvPr id="22" name="Picture 2" descr="D:\M2\20091109修論中間発表\DSCN2031.JPG"/>
          <p:cNvPicPr>
            <a:picLocks noChangeAspect="1" noChangeArrowheads="1"/>
          </p:cNvPicPr>
          <p:nvPr/>
        </p:nvPicPr>
        <p:blipFill>
          <a:blip r:embed="rId2" cstate="print"/>
          <a:srcRect/>
          <a:stretch>
            <a:fillRect/>
          </a:stretch>
        </p:blipFill>
        <p:spPr bwMode="auto">
          <a:xfrm>
            <a:off x="1500166" y="4798464"/>
            <a:ext cx="1928826" cy="1446620"/>
          </a:xfrm>
          <a:prstGeom prst="rect">
            <a:avLst/>
          </a:prstGeom>
          <a:noFill/>
          <a:effectLst>
            <a:outerShdw blurRad="50800" dist="38100" dir="2700000" algn="tl" rotWithShape="0">
              <a:prstClr val="black">
                <a:alpha val="40000"/>
              </a:prstClr>
            </a:outerShdw>
          </a:effectLst>
        </p:spPr>
      </p:pic>
      <p:pic>
        <p:nvPicPr>
          <p:cNvPr id="24" name="Picture 2" descr="D:\M2\20100202修論発表会\極望.jpg"/>
          <p:cNvPicPr>
            <a:picLocks noChangeAspect="1" noChangeArrowheads="1"/>
          </p:cNvPicPr>
          <p:nvPr/>
        </p:nvPicPr>
        <p:blipFill>
          <a:blip r:embed="rId3" cstate="print">
            <a:lum bright="20000" contrast="30000"/>
          </a:blip>
          <a:srcRect/>
          <a:stretch>
            <a:fillRect/>
          </a:stretch>
        </p:blipFill>
        <p:spPr bwMode="auto">
          <a:xfrm>
            <a:off x="1500166" y="2143116"/>
            <a:ext cx="1928826" cy="1367527"/>
          </a:xfrm>
          <a:prstGeom prst="rect">
            <a:avLst/>
          </a:prstGeom>
          <a:noFill/>
          <a:effectLst>
            <a:outerShdw blurRad="50800" dist="38100" dir="2700000" algn="tl" rotWithShape="0">
              <a:prstClr val="black">
                <a:alpha val="40000"/>
              </a:prstClr>
            </a:outerShdw>
          </a:effectLst>
        </p:spPr>
      </p:pic>
      <p:pic>
        <p:nvPicPr>
          <p:cNvPr id="26" name="Picture 3" descr="D:\M2\20100202修論発表会\ハンドル.jpg"/>
          <p:cNvPicPr>
            <a:picLocks noChangeAspect="1" noChangeArrowheads="1"/>
          </p:cNvPicPr>
          <p:nvPr/>
        </p:nvPicPr>
        <p:blipFill>
          <a:blip r:embed="rId4" cstate="print">
            <a:lum contrast="20000"/>
          </a:blip>
          <a:srcRect/>
          <a:stretch>
            <a:fillRect/>
          </a:stretch>
        </p:blipFill>
        <p:spPr bwMode="auto">
          <a:xfrm>
            <a:off x="5286380" y="4798464"/>
            <a:ext cx="1928826" cy="1436468"/>
          </a:xfrm>
          <a:prstGeom prst="rect">
            <a:avLst/>
          </a:prstGeom>
          <a:noFill/>
          <a:effectLst>
            <a:outerShdw blurRad="50800" dist="38100" dir="2700000" algn="tl" rotWithShape="0">
              <a:prstClr val="black">
                <a:alpha val="40000"/>
              </a:prstClr>
            </a:outerShdw>
          </a:effectLst>
        </p:spPr>
      </p:pic>
      <p:pic>
        <p:nvPicPr>
          <p:cNvPr id="28" name="Picture 4" descr="D:\M2\20100202修論発表会\バッフル.jpg"/>
          <p:cNvPicPr>
            <a:picLocks noChangeAspect="1" noChangeArrowheads="1"/>
          </p:cNvPicPr>
          <p:nvPr/>
        </p:nvPicPr>
        <p:blipFill>
          <a:blip r:embed="rId5" cstate="print"/>
          <a:srcRect/>
          <a:stretch>
            <a:fillRect/>
          </a:stretch>
        </p:blipFill>
        <p:spPr bwMode="auto">
          <a:xfrm>
            <a:off x="5143504" y="2071678"/>
            <a:ext cx="1526014" cy="1899822"/>
          </a:xfrm>
          <a:prstGeom prst="rect">
            <a:avLst/>
          </a:prstGeom>
          <a:noFill/>
          <a:effectLst>
            <a:outerShdw blurRad="50800" dist="38100" dir="2700000" algn="tl" rotWithShape="0">
              <a:prstClr val="black">
                <a:alpha val="40000"/>
              </a:prstClr>
            </a:outerShdw>
          </a:effectLst>
        </p:spPr>
      </p:pic>
      <p:sp>
        <p:nvSpPr>
          <p:cNvPr id="42" name="テキスト ボックス 41"/>
          <p:cNvSpPr txBox="1"/>
          <p:nvPr/>
        </p:nvSpPr>
        <p:spPr>
          <a:xfrm>
            <a:off x="6715140" y="2714620"/>
            <a:ext cx="1714512" cy="738664"/>
          </a:xfrm>
          <a:prstGeom prst="rect">
            <a:avLst/>
          </a:prstGeom>
          <a:noFill/>
        </p:spPr>
        <p:txBody>
          <a:bodyPr wrap="square" rtlCol="0">
            <a:spAutoFit/>
          </a:bodyPr>
          <a:lstStyle/>
          <a:p>
            <a:r>
              <a:rPr lang="en-US" altLang="ja-JP" sz="1400" dirty="0" smtClean="0">
                <a:effectLst>
                  <a:outerShdw blurRad="38100" dist="38100" dir="2700000" algn="tl">
                    <a:srgbClr val="000000">
                      <a:alpha val="43137"/>
                    </a:srgbClr>
                  </a:outerShdw>
                </a:effectLst>
              </a:rPr>
              <a:t>Tohoku DIMM</a:t>
            </a:r>
            <a:r>
              <a:rPr lang="ja-JP" altLang="en-US" sz="1400" dirty="0" smtClean="0">
                <a:effectLst>
                  <a:outerShdw blurRad="38100" dist="38100" dir="2700000" algn="tl">
                    <a:srgbClr val="000000">
                      <a:alpha val="43137"/>
                    </a:srgbClr>
                  </a:outerShdw>
                </a:effectLst>
              </a:rPr>
              <a:t>等</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可視光で観測する時に散乱光を低減</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57224" y="2368159"/>
            <a:ext cx="7643866" cy="2308324"/>
          </a:xfrm>
          <a:prstGeom prst="rect">
            <a:avLst/>
          </a:prstGeom>
          <a:noFill/>
        </p:spPr>
        <p:txBody>
          <a:bodyPr wrap="square" rtlCol="0">
            <a:spAutoFit/>
          </a:bodyPr>
          <a:lstStyle/>
          <a:p>
            <a:r>
              <a:rPr kumimoji="1" lang="en-US" altLang="ja-JP" sz="1600" dirty="0" smtClean="0">
                <a:effectLst>
                  <a:outerShdw blurRad="38100" dist="38100" dir="2700000" algn="tl">
                    <a:srgbClr val="000000">
                      <a:alpha val="43137"/>
                    </a:srgbClr>
                  </a:outerShdw>
                </a:effectLst>
              </a:rPr>
              <a:t>IK</a:t>
            </a:r>
            <a:r>
              <a:rPr kumimoji="1" lang="ja-JP" altLang="en-US" sz="1600" dirty="0" smtClean="0">
                <a:effectLst>
                  <a:outerShdw blurRad="38100" dist="38100" dir="2700000" algn="tl">
                    <a:srgbClr val="000000">
                      <a:alpha val="43137"/>
                    </a:srgbClr>
                  </a:outerShdw>
                </a:effectLst>
              </a:rPr>
              <a:t>技研と共同開発した南極</a:t>
            </a:r>
            <a:r>
              <a:rPr kumimoji="1" lang="en-US" altLang="ja-JP" sz="1600" dirty="0" smtClean="0">
                <a:effectLst>
                  <a:outerShdw blurRad="38100" dist="38100" dir="2700000" algn="tl">
                    <a:srgbClr val="000000">
                      <a:alpha val="43137"/>
                    </a:srgbClr>
                  </a:outerShdw>
                </a:effectLst>
              </a:rPr>
              <a:t>40cm</a:t>
            </a:r>
            <a:r>
              <a:rPr kumimoji="1" lang="ja-JP" altLang="en-US" sz="1600" dirty="0" smtClean="0">
                <a:effectLst>
                  <a:outerShdw blurRad="38100" dist="38100" dir="2700000" algn="tl">
                    <a:srgbClr val="000000">
                      <a:alpha val="43137"/>
                    </a:srgbClr>
                  </a:outerShdw>
                </a:effectLst>
              </a:rPr>
              <a:t>赤外線望遠鏡は</a:t>
            </a:r>
            <a:r>
              <a:rPr kumimoji="1" lang="en-US" altLang="ja-JP" sz="1600" dirty="0" smtClean="0">
                <a:effectLst>
                  <a:outerShdw blurRad="38100" dist="38100" dir="2700000" algn="tl">
                    <a:srgbClr val="000000">
                      <a:alpha val="43137"/>
                    </a:srgbClr>
                  </a:outerShdw>
                </a:effectLst>
              </a:rPr>
              <a:t>-80</a:t>
            </a:r>
            <a:r>
              <a:rPr kumimoji="1" lang="ja-JP" altLang="en-US" sz="1600" dirty="0" smtClean="0">
                <a:effectLst>
                  <a:outerShdw blurRad="38100" dist="38100" dir="2700000" algn="tl">
                    <a:srgbClr val="000000">
                      <a:alpha val="43137"/>
                    </a:srgbClr>
                  </a:outerShdw>
                </a:effectLst>
              </a:rPr>
              <a:t>℃対応・小型・軽量を最優先して開発した全く新しい</a:t>
            </a:r>
            <a:r>
              <a:rPr lang="ja-JP" altLang="en-US" sz="1600" dirty="0" smtClean="0">
                <a:effectLst>
                  <a:outerShdw blurRad="38100" dist="38100" dir="2700000" algn="tl">
                    <a:srgbClr val="000000">
                      <a:alpha val="43137"/>
                    </a:srgbClr>
                  </a:outerShdw>
                </a:effectLst>
              </a:rPr>
              <a:t>望遠鏡でこれまでの観測から</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軸に不具合があることが知られていた。そこでソフトウェアの評価、</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軸ウォームホイルユニットを改造し不具合を改善した。</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　</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また</a:t>
            </a:r>
            <a:r>
              <a:rPr lang="ja-JP" altLang="en-US" sz="1600" dirty="0" smtClean="0">
                <a:effectLst>
                  <a:outerShdw blurRad="38100" dist="38100" dir="2700000" algn="tl">
                    <a:srgbClr val="000000">
                      <a:alpha val="43137"/>
                    </a:srgbClr>
                  </a:outerShdw>
                </a:effectLst>
                <a:latin typeface="ＭＳ Ｐゴシック" charset="-128"/>
              </a:rPr>
              <a:t>望遠鏡の設置・調整は標高</a:t>
            </a:r>
            <a:r>
              <a:rPr lang="en-US" altLang="ja-JP" sz="1600" dirty="0" smtClean="0">
                <a:effectLst>
                  <a:outerShdw blurRad="38100" dist="38100" dir="2700000" algn="tl">
                    <a:srgbClr val="000000">
                      <a:alpha val="43137"/>
                    </a:srgbClr>
                  </a:outerShdw>
                </a:effectLst>
              </a:rPr>
              <a:t>3,810m</a:t>
            </a:r>
            <a:r>
              <a:rPr lang="ja-JP" altLang="en-US" sz="1600" dirty="0" err="1" smtClean="0">
                <a:effectLst>
                  <a:outerShdw blurRad="38100" dist="38100" dir="2700000" algn="tl">
                    <a:srgbClr val="000000">
                      <a:alpha val="43137"/>
                    </a:srgbClr>
                  </a:outerShdw>
                </a:effectLst>
                <a:latin typeface="ＭＳ Ｐゴシック" charset="-128"/>
              </a:rPr>
              <a:t>、</a:t>
            </a:r>
            <a:r>
              <a:rPr lang="en-US" altLang="ja-JP" sz="1600" dirty="0" smtClean="0">
                <a:effectLst>
                  <a:outerShdw blurRad="38100" dist="38100" dir="2700000" algn="tl">
                    <a:srgbClr val="000000">
                      <a:alpha val="43137"/>
                    </a:srgbClr>
                  </a:outerShdw>
                </a:effectLst>
              </a:rPr>
              <a:t>0.6</a:t>
            </a:r>
            <a:r>
              <a:rPr lang="ja-JP" altLang="en-US" sz="1600" dirty="0" smtClean="0">
                <a:effectLst>
                  <a:outerShdw blurRad="38100" dist="38100" dir="2700000" algn="tl">
                    <a:srgbClr val="000000">
                      <a:alpha val="43137"/>
                    </a:srgbClr>
                  </a:outerShdw>
                </a:effectLst>
                <a:latin typeface="ＭＳ Ｐゴシック" charset="-128"/>
              </a:rPr>
              <a:t>気圧、</a:t>
            </a:r>
            <a:r>
              <a:rPr lang="en-US" altLang="ja-JP" sz="1600" dirty="0" smtClean="0">
                <a:effectLst>
                  <a:outerShdw blurRad="38100" dist="38100" dir="2700000" algn="tl">
                    <a:srgbClr val="000000">
                      <a:alpha val="43137"/>
                    </a:srgbClr>
                  </a:outerShdw>
                </a:effectLst>
              </a:rPr>
              <a:t>-20</a:t>
            </a:r>
            <a:r>
              <a:rPr lang="ja-JP" altLang="en-US" sz="1600" dirty="0" smtClean="0">
                <a:effectLst>
                  <a:outerShdw blurRad="38100" dist="38100" dir="2700000" algn="tl">
                    <a:srgbClr val="000000">
                      <a:alpha val="43137"/>
                    </a:srgbClr>
                  </a:outerShdw>
                </a:effectLst>
              </a:rPr>
              <a:t>℃以下</a:t>
            </a:r>
            <a:r>
              <a:rPr lang="ja-JP" altLang="en-US" sz="1600" dirty="0" smtClean="0">
                <a:effectLst>
                  <a:outerShdw blurRad="38100" dist="38100" dir="2700000" algn="tl">
                    <a:srgbClr val="000000">
                      <a:alpha val="43137"/>
                    </a:srgbClr>
                  </a:outerShdw>
                </a:effectLst>
                <a:latin typeface="ＭＳ Ｐゴシック" charset="-128"/>
              </a:rPr>
              <a:t>で行われる為困難が予想される。</a:t>
            </a:r>
            <a:r>
              <a:rPr lang="ja-JP" altLang="en-US" sz="1600" dirty="0" smtClean="0">
                <a:effectLst>
                  <a:outerShdw blurRad="38100" dist="38100" dir="2700000" algn="tl">
                    <a:srgbClr val="000000">
                      <a:alpha val="43137"/>
                    </a:srgbClr>
                  </a:outerShdw>
                </a:effectLst>
              </a:rPr>
              <a:t>そこで設置や調整作業をより容易に行う為に様々な機構を開発し追加した。</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　</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これらの作業の結果、南極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a:t>
            </a:r>
            <a:r>
              <a:rPr lang="ja-JP" altLang="en-US" sz="1600" dirty="0" smtClean="0">
                <a:solidFill>
                  <a:srgbClr val="0000FF"/>
                </a:solidFill>
                <a:effectLst>
                  <a:outerShdw blurRad="38100" dist="38100" dir="2700000" algn="tl">
                    <a:srgbClr val="000000">
                      <a:alpha val="43137"/>
                    </a:srgbClr>
                  </a:outerShdw>
                </a:effectLst>
              </a:rPr>
              <a:t>南極での使用に十分対応できる</a:t>
            </a:r>
            <a:r>
              <a:rPr lang="ja-JP" altLang="en-US" sz="1600" dirty="0" smtClean="0">
                <a:effectLst>
                  <a:outerShdw blurRad="38100" dist="38100" dir="2700000" algn="tl">
                    <a:srgbClr val="000000">
                      <a:alpha val="43137"/>
                    </a:srgbClr>
                  </a:outerShdw>
                </a:effectLst>
              </a:rPr>
              <a:t>望遠鏡になった。</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17</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3. -80</a:t>
            </a:r>
            <a:r>
              <a:rPr lang="ja-JP" altLang="en-US" dirty="0" smtClean="0">
                <a:effectLst>
                  <a:outerShdw blurRad="38100" dist="38100" dir="2700000" algn="tl">
                    <a:srgbClr val="000000">
                      <a:alpha val="43137"/>
                    </a:srgbClr>
                  </a:outerShdw>
                </a:effectLst>
              </a:rPr>
              <a:t>℃冷却実験</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18</a:t>
            </a:fld>
            <a:endParaRPr kumimoji="1"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冷却実験の概要</a:t>
            </a:r>
            <a:endParaRPr kumimoji="1" lang="ja-JP" altLang="en-US" sz="4000" dirty="0"/>
          </a:p>
        </p:txBody>
      </p:sp>
      <p:sp>
        <p:nvSpPr>
          <p:cNvPr id="6" name="正方形/長方形 5"/>
          <p:cNvSpPr/>
          <p:nvPr/>
        </p:nvSpPr>
        <p:spPr>
          <a:xfrm>
            <a:off x="1214414" y="3120094"/>
            <a:ext cx="2640466" cy="523220"/>
          </a:xfrm>
          <a:prstGeom prst="rect">
            <a:avLst/>
          </a:prstGeom>
          <a:solidFill>
            <a:schemeClr val="bg1"/>
          </a:solidFill>
          <a:ln>
            <a:solidFill>
              <a:schemeClr val="tx1"/>
            </a:solidFill>
          </a:ln>
          <a:effectLst/>
        </p:spPr>
        <p:style>
          <a:lnRef idx="1">
            <a:schemeClr val="accent6"/>
          </a:lnRef>
          <a:fillRef idx="2">
            <a:schemeClr val="accent6"/>
          </a:fillRef>
          <a:effectRef idx="1">
            <a:schemeClr val="accent6"/>
          </a:effectRef>
          <a:fontRef idx="minor">
            <a:schemeClr val="dk1"/>
          </a:fontRef>
        </p:style>
        <p:txBody>
          <a:bodyPr wrap="none">
            <a:spAutoFit/>
          </a:bodyPr>
          <a:lstStyle/>
          <a:p>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℃で望遠鏡として機能</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→モーター・軸受が正しく動作</a:t>
            </a:r>
            <a:endParaRPr lang="en-US" altLang="ja-JP" sz="1400" dirty="0" smtClean="0">
              <a:effectLst>
                <a:outerShdw blurRad="38100" dist="38100" dir="2700000" algn="tl">
                  <a:srgbClr val="000000">
                    <a:alpha val="43137"/>
                  </a:srgbClr>
                </a:outerShdw>
              </a:effectLst>
            </a:endParaRPr>
          </a:p>
        </p:txBody>
      </p:sp>
      <p:pic>
        <p:nvPicPr>
          <p:cNvPr id="10" name="Picture 3" descr="AirT40"/>
          <p:cNvPicPr>
            <a:picLocks noChangeAspect="1" noChangeArrowheads="1"/>
          </p:cNvPicPr>
          <p:nvPr/>
        </p:nvPicPr>
        <p:blipFill>
          <a:blip r:embed="rId2" cstate="print">
            <a:lum/>
          </a:blip>
          <a:srcRect/>
          <a:stretch>
            <a:fillRect/>
          </a:stretch>
        </p:blipFill>
        <p:spPr bwMode="auto">
          <a:xfrm>
            <a:off x="5673728" y="2669496"/>
            <a:ext cx="1571636" cy="3974214"/>
          </a:xfrm>
          <a:prstGeom prst="rect">
            <a:avLst/>
          </a:prstGeom>
          <a:noFill/>
          <a:effectLst>
            <a:outerShdw blurRad="50800" dist="38100" dir="2700000" algn="tl" rotWithShape="0">
              <a:prstClr val="black">
                <a:alpha val="40000"/>
              </a:prstClr>
            </a:outerShdw>
          </a:effectLst>
        </p:spPr>
      </p:pic>
      <p:sp>
        <p:nvSpPr>
          <p:cNvPr id="13" name="右矢印 12"/>
          <p:cNvSpPr/>
          <p:nvPr/>
        </p:nvSpPr>
        <p:spPr>
          <a:xfrm>
            <a:off x="5823733" y="5764429"/>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矢印 14"/>
          <p:cNvSpPr/>
          <p:nvPr/>
        </p:nvSpPr>
        <p:spPr>
          <a:xfrm>
            <a:off x="7245364" y="4286256"/>
            <a:ext cx="285752" cy="214314"/>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下矢印 17"/>
          <p:cNvSpPr/>
          <p:nvPr/>
        </p:nvSpPr>
        <p:spPr>
          <a:xfrm>
            <a:off x="5745166"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下矢印 19"/>
          <p:cNvSpPr/>
          <p:nvPr/>
        </p:nvSpPr>
        <p:spPr>
          <a:xfrm>
            <a:off x="5888042"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下矢印 20"/>
          <p:cNvSpPr/>
          <p:nvPr/>
        </p:nvSpPr>
        <p:spPr>
          <a:xfrm>
            <a:off x="6959612"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a:off x="7102488" y="3857628"/>
            <a:ext cx="71438" cy="142876"/>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左矢印 22"/>
          <p:cNvSpPr/>
          <p:nvPr/>
        </p:nvSpPr>
        <p:spPr>
          <a:xfrm>
            <a:off x="6959612" y="5357826"/>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左矢印 23"/>
          <p:cNvSpPr/>
          <p:nvPr/>
        </p:nvSpPr>
        <p:spPr>
          <a:xfrm>
            <a:off x="6959612" y="5786454"/>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4769731" y="2571744"/>
            <a:ext cx="1189749" cy="307777"/>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400" b="1" dirty="0" smtClean="0">
                <a:solidFill>
                  <a:srgbClr val="FF0000"/>
                </a:solidFill>
              </a:rPr>
              <a:t>副鏡モーター</a:t>
            </a:r>
            <a:endParaRPr lang="ja-JP" altLang="en-US" sz="1400" b="1" dirty="0">
              <a:solidFill>
                <a:srgbClr val="FF0000"/>
              </a:solidFill>
            </a:endParaRPr>
          </a:p>
        </p:txBody>
      </p:sp>
      <p:sp>
        <p:nvSpPr>
          <p:cNvPr id="27" name="正方形/長方形 26"/>
          <p:cNvSpPr/>
          <p:nvPr/>
        </p:nvSpPr>
        <p:spPr>
          <a:xfrm>
            <a:off x="7602554" y="4214818"/>
            <a:ext cx="830677" cy="523220"/>
          </a:xfrm>
          <a:prstGeom prst="rect">
            <a:avLst/>
          </a:prstGeom>
          <a:ln/>
        </p:spPr>
        <p:style>
          <a:lnRef idx="1">
            <a:schemeClr val="accent2"/>
          </a:lnRef>
          <a:fillRef idx="2">
            <a:schemeClr val="accent2"/>
          </a:fillRef>
          <a:effectRef idx="1">
            <a:schemeClr val="accent2"/>
          </a:effectRef>
          <a:fontRef idx="minor">
            <a:schemeClr val="dk1"/>
          </a:fontRef>
        </p:style>
        <p:txBody>
          <a:bodyPr wrap="none">
            <a:spAutoFit/>
          </a:bodyPr>
          <a:lstStyle/>
          <a:p>
            <a:r>
              <a:rPr lang="en-US" altLang="ja-JP" sz="1400" b="1" dirty="0" smtClean="0">
                <a:solidFill>
                  <a:srgbClr val="FF0000"/>
                </a:solidFill>
              </a:rPr>
              <a:t>Dec</a:t>
            </a:r>
            <a:r>
              <a:rPr lang="ja-JP" altLang="en-US" sz="1400" b="1" dirty="0" smtClean="0">
                <a:solidFill>
                  <a:srgbClr val="FF0000"/>
                </a:solidFill>
              </a:rPr>
              <a:t>軸</a:t>
            </a:r>
            <a:endParaRPr lang="en-US" altLang="ja-JP" sz="1400" b="1" dirty="0" smtClean="0">
              <a:solidFill>
                <a:srgbClr val="FF0000"/>
              </a:solidFill>
            </a:endParaRPr>
          </a:p>
          <a:p>
            <a:pPr algn="ctr"/>
            <a:r>
              <a:rPr lang="ja-JP" altLang="en-US" sz="1400" b="1" dirty="0" smtClean="0">
                <a:solidFill>
                  <a:srgbClr val="FF0000"/>
                </a:solidFill>
              </a:rPr>
              <a:t>モーター</a:t>
            </a:r>
            <a:endParaRPr lang="ja-JP" altLang="en-US" sz="1400" b="1" dirty="0">
              <a:solidFill>
                <a:srgbClr val="FF0000"/>
              </a:solidFill>
            </a:endParaRPr>
          </a:p>
        </p:txBody>
      </p:sp>
      <p:sp>
        <p:nvSpPr>
          <p:cNvPr id="28" name="正方形/長方形 27"/>
          <p:cNvSpPr/>
          <p:nvPr/>
        </p:nvSpPr>
        <p:spPr>
          <a:xfrm>
            <a:off x="4786314" y="5692991"/>
            <a:ext cx="857257" cy="523220"/>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ja-JP" sz="1400" b="1" dirty="0" smtClean="0">
                <a:solidFill>
                  <a:srgbClr val="FF0000"/>
                </a:solidFill>
              </a:rPr>
              <a:t>RA</a:t>
            </a:r>
            <a:r>
              <a:rPr lang="ja-JP" altLang="en-US" sz="1400" b="1" dirty="0" smtClean="0">
                <a:solidFill>
                  <a:srgbClr val="FF0000"/>
                </a:solidFill>
              </a:rPr>
              <a:t>軸モーター</a:t>
            </a:r>
            <a:endParaRPr lang="ja-JP" altLang="en-US" sz="1400" b="1" dirty="0">
              <a:solidFill>
                <a:srgbClr val="FF0000"/>
              </a:solidFill>
            </a:endParaRPr>
          </a:p>
        </p:txBody>
      </p:sp>
      <p:sp>
        <p:nvSpPr>
          <p:cNvPr id="29" name="正方形/長方形 28"/>
          <p:cNvSpPr/>
          <p:nvPr/>
        </p:nvSpPr>
        <p:spPr>
          <a:xfrm>
            <a:off x="7211955" y="5692991"/>
            <a:ext cx="543739" cy="307777"/>
          </a:xfrm>
          <a:prstGeom prst="rect">
            <a:avLst/>
          </a:prstGeom>
          <a:ln/>
        </p:spPr>
        <p:style>
          <a:lnRef idx="1">
            <a:schemeClr val="accent6"/>
          </a:lnRef>
          <a:fillRef idx="2">
            <a:schemeClr val="accent6"/>
          </a:fillRef>
          <a:effectRef idx="1">
            <a:schemeClr val="accent6"/>
          </a:effectRef>
          <a:fontRef idx="minor">
            <a:schemeClr val="dk1"/>
          </a:fontRef>
        </p:style>
        <p:txBody>
          <a:bodyPr wrap="none">
            <a:spAutoFit/>
          </a:bodyPr>
          <a:lstStyle/>
          <a:p>
            <a:r>
              <a:rPr lang="ja-JP" altLang="en-US" sz="1400" b="1" dirty="0" smtClean="0">
                <a:solidFill>
                  <a:schemeClr val="accent6">
                    <a:lumMod val="50000"/>
                  </a:schemeClr>
                </a:solidFill>
              </a:rPr>
              <a:t>軸受</a:t>
            </a:r>
            <a:endParaRPr lang="ja-JP" altLang="en-US" sz="1400" b="1" dirty="0">
              <a:solidFill>
                <a:schemeClr val="accent6">
                  <a:lumMod val="50000"/>
                </a:schemeClr>
              </a:solidFill>
            </a:endParaRPr>
          </a:p>
        </p:txBody>
      </p:sp>
      <p:sp>
        <p:nvSpPr>
          <p:cNvPr id="14" name="右矢印 13"/>
          <p:cNvSpPr/>
          <p:nvPr/>
        </p:nvSpPr>
        <p:spPr>
          <a:xfrm>
            <a:off x="6030918" y="2643182"/>
            <a:ext cx="285752" cy="21431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左矢印 15"/>
          <p:cNvSpPr/>
          <p:nvPr/>
        </p:nvSpPr>
        <p:spPr>
          <a:xfrm>
            <a:off x="6602422" y="2786058"/>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左矢印 16"/>
          <p:cNvSpPr/>
          <p:nvPr/>
        </p:nvSpPr>
        <p:spPr>
          <a:xfrm>
            <a:off x="6602422" y="3000372"/>
            <a:ext cx="142876" cy="71438"/>
          </a:xfrm>
          <a:prstGeom prst="lef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5997509" y="5072074"/>
            <a:ext cx="928694" cy="107157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6211823" y="2571744"/>
            <a:ext cx="500066" cy="642942"/>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角丸四角形 37"/>
          <p:cNvSpPr/>
          <p:nvPr/>
        </p:nvSpPr>
        <p:spPr>
          <a:xfrm>
            <a:off x="6854765" y="4286256"/>
            <a:ext cx="428628" cy="35719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6854765" y="2500306"/>
            <a:ext cx="1130438" cy="307777"/>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r>
              <a:rPr lang="ja-JP" altLang="en-US" sz="1400" b="1" dirty="0" smtClean="0">
                <a:solidFill>
                  <a:srgbClr val="00B050"/>
                </a:solidFill>
              </a:rPr>
              <a:t>副鏡ユニット</a:t>
            </a:r>
            <a:endParaRPr lang="ja-JP" altLang="en-US" sz="1400" b="1" dirty="0">
              <a:solidFill>
                <a:srgbClr val="00B050"/>
              </a:solidFill>
            </a:endParaRPr>
          </a:p>
        </p:txBody>
      </p:sp>
      <p:sp>
        <p:nvSpPr>
          <p:cNvPr id="41" name="正方形/長方形 40"/>
          <p:cNvSpPr/>
          <p:nvPr/>
        </p:nvSpPr>
        <p:spPr>
          <a:xfrm>
            <a:off x="7426269" y="3643314"/>
            <a:ext cx="1289135" cy="523220"/>
          </a:xfrm>
          <a:prstGeom prst="rect">
            <a:avLst/>
          </a:prstGeom>
          <a:ln/>
        </p:spPr>
        <p:style>
          <a:lnRef idx="1">
            <a:schemeClr val="accent1"/>
          </a:lnRef>
          <a:fillRef idx="2">
            <a:schemeClr val="accent1"/>
          </a:fillRef>
          <a:effectRef idx="1">
            <a:schemeClr val="accent1"/>
          </a:effectRef>
          <a:fontRef idx="minor">
            <a:schemeClr val="dk1"/>
          </a:fontRef>
        </p:style>
        <p:txBody>
          <a:bodyPr wrap="none">
            <a:spAutoFit/>
          </a:bodyPr>
          <a:lstStyle/>
          <a:p>
            <a:r>
              <a:rPr lang="en-US" altLang="ja-JP" sz="1400" b="1" dirty="0" smtClean="0">
                <a:solidFill>
                  <a:srgbClr val="0000FF"/>
                </a:solidFill>
              </a:rPr>
              <a:t>Dec</a:t>
            </a:r>
            <a:r>
              <a:rPr lang="ja-JP" altLang="en-US" sz="1400" b="1" dirty="0" smtClean="0">
                <a:solidFill>
                  <a:srgbClr val="0000FF"/>
                </a:solidFill>
              </a:rPr>
              <a:t>軸モーター</a:t>
            </a:r>
            <a:endParaRPr lang="en-US" altLang="ja-JP" sz="1400" b="1" dirty="0" smtClean="0">
              <a:solidFill>
                <a:srgbClr val="0000FF"/>
              </a:solidFill>
            </a:endParaRPr>
          </a:p>
          <a:p>
            <a:pPr algn="ctr"/>
            <a:r>
              <a:rPr lang="ja-JP" altLang="en-US" sz="1400" b="1" dirty="0" smtClean="0">
                <a:solidFill>
                  <a:srgbClr val="0000FF"/>
                </a:solidFill>
              </a:rPr>
              <a:t>ユニット</a:t>
            </a:r>
            <a:endParaRPr lang="ja-JP" altLang="en-US" sz="1400" b="1" dirty="0">
              <a:solidFill>
                <a:srgbClr val="0000FF"/>
              </a:solidFill>
            </a:endParaRPr>
          </a:p>
        </p:txBody>
      </p:sp>
      <p:sp>
        <p:nvSpPr>
          <p:cNvPr id="42" name="正方形/長方形 41"/>
          <p:cNvSpPr/>
          <p:nvPr/>
        </p:nvSpPr>
        <p:spPr>
          <a:xfrm>
            <a:off x="6854765" y="6215082"/>
            <a:ext cx="1160895" cy="307777"/>
          </a:xfrm>
          <a:prstGeom prst="rect">
            <a:avLst/>
          </a:prstGeom>
          <a:ln/>
        </p:spPr>
        <p:style>
          <a:lnRef idx="1">
            <a:schemeClr val="accent3"/>
          </a:lnRef>
          <a:fillRef idx="2">
            <a:schemeClr val="accent3"/>
          </a:fillRef>
          <a:effectRef idx="1">
            <a:schemeClr val="accent3"/>
          </a:effectRef>
          <a:fontRef idx="minor">
            <a:schemeClr val="dk1"/>
          </a:fontRef>
        </p:style>
        <p:txBody>
          <a:bodyPr wrap="none">
            <a:spAutoFit/>
          </a:bodyPr>
          <a:lstStyle/>
          <a:p>
            <a:r>
              <a:rPr lang="en-US" altLang="ja-JP" sz="1400" b="1" dirty="0" smtClean="0">
                <a:solidFill>
                  <a:srgbClr val="00B050"/>
                </a:solidFill>
              </a:rPr>
              <a:t>RA</a:t>
            </a:r>
            <a:r>
              <a:rPr lang="ja-JP" altLang="en-US" sz="1400" b="1" dirty="0" smtClean="0">
                <a:solidFill>
                  <a:srgbClr val="00B050"/>
                </a:solidFill>
              </a:rPr>
              <a:t>軸ユニット</a:t>
            </a:r>
            <a:endParaRPr lang="ja-JP" altLang="en-US" sz="1400" b="1" dirty="0">
              <a:solidFill>
                <a:srgbClr val="00B050"/>
              </a:solidFill>
            </a:endParaRPr>
          </a:p>
        </p:txBody>
      </p:sp>
      <p:sp>
        <p:nvSpPr>
          <p:cNvPr id="34" name="正方形/長方形 33"/>
          <p:cNvSpPr/>
          <p:nvPr/>
        </p:nvSpPr>
        <p:spPr>
          <a:xfrm>
            <a:off x="4640187" y="5000636"/>
            <a:ext cx="1214446" cy="52322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ja-JP" sz="1400" b="1" dirty="0" smtClean="0">
                <a:solidFill>
                  <a:srgbClr val="0000FF"/>
                </a:solidFill>
              </a:rPr>
              <a:t>RA</a:t>
            </a:r>
            <a:r>
              <a:rPr lang="ja-JP" altLang="en-US" sz="1400" b="1" dirty="0" smtClean="0">
                <a:solidFill>
                  <a:srgbClr val="0000FF"/>
                </a:solidFill>
              </a:rPr>
              <a:t>軸モ</a:t>
            </a:r>
            <a:r>
              <a:rPr lang="ja-JP" altLang="en-US" sz="1200" b="1" dirty="0" smtClean="0">
                <a:solidFill>
                  <a:srgbClr val="0000FF"/>
                </a:solidFill>
              </a:rPr>
              <a:t>ー</a:t>
            </a:r>
            <a:r>
              <a:rPr lang="ja-JP" altLang="en-US" sz="1400" b="1" dirty="0" smtClean="0">
                <a:solidFill>
                  <a:srgbClr val="0000FF"/>
                </a:solidFill>
              </a:rPr>
              <a:t>タ</a:t>
            </a:r>
            <a:r>
              <a:rPr lang="ja-JP" altLang="en-US" sz="1200" b="1" dirty="0" smtClean="0">
                <a:solidFill>
                  <a:srgbClr val="0000FF"/>
                </a:solidFill>
              </a:rPr>
              <a:t>ー</a:t>
            </a:r>
            <a:endParaRPr lang="en-US" altLang="ja-JP" sz="1200" b="1" dirty="0" smtClean="0">
              <a:solidFill>
                <a:srgbClr val="0000FF"/>
              </a:solidFill>
            </a:endParaRPr>
          </a:p>
          <a:p>
            <a:pPr algn="ctr"/>
            <a:r>
              <a:rPr lang="ja-JP" altLang="en-US" sz="1400" b="1" dirty="0" smtClean="0">
                <a:solidFill>
                  <a:srgbClr val="0000FF"/>
                </a:solidFill>
              </a:rPr>
              <a:t>ユニット</a:t>
            </a:r>
            <a:endParaRPr lang="ja-JP" altLang="en-US" sz="1400" b="1" dirty="0">
              <a:solidFill>
                <a:srgbClr val="0000FF"/>
              </a:solidFill>
            </a:endParaRPr>
          </a:p>
        </p:txBody>
      </p:sp>
      <p:sp>
        <p:nvSpPr>
          <p:cNvPr id="35" name="角丸四角形 34"/>
          <p:cNvSpPr/>
          <p:nvPr/>
        </p:nvSpPr>
        <p:spPr>
          <a:xfrm>
            <a:off x="6068947" y="5715016"/>
            <a:ext cx="428628" cy="357190"/>
          </a:xfrm>
          <a:prstGeom prst="round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 name="Picture 5" descr="IMG_1742"/>
          <p:cNvPicPr>
            <a:picLocks noChangeAspect="1" noChangeArrowheads="1"/>
          </p:cNvPicPr>
          <p:nvPr/>
        </p:nvPicPr>
        <p:blipFill>
          <a:blip r:embed="rId3" cstate="print"/>
          <a:srcRect l="10526" b="14030"/>
          <a:stretch>
            <a:fillRect/>
          </a:stretch>
        </p:blipFill>
        <p:spPr bwMode="auto">
          <a:xfrm>
            <a:off x="1055432" y="4929198"/>
            <a:ext cx="1889353" cy="1361920"/>
          </a:xfrm>
          <a:prstGeom prst="rect">
            <a:avLst/>
          </a:prstGeom>
          <a:noFill/>
          <a:effectLst>
            <a:outerShdw blurRad="50800" dist="38100" dir="2700000" algn="tl" rotWithShape="0">
              <a:prstClr val="black">
                <a:alpha val="40000"/>
              </a:prstClr>
            </a:outerShdw>
          </a:effectLst>
        </p:spPr>
      </p:pic>
      <p:sp>
        <p:nvSpPr>
          <p:cNvPr id="43" name="正方形/長方形 42"/>
          <p:cNvSpPr/>
          <p:nvPr/>
        </p:nvSpPr>
        <p:spPr>
          <a:xfrm>
            <a:off x="1857356" y="5857892"/>
            <a:ext cx="2428892" cy="646331"/>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square">
            <a:spAutoFit/>
          </a:bodyPr>
          <a:lstStyle/>
          <a:p>
            <a:pPr>
              <a:buFontTx/>
              <a:buNone/>
            </a:pPr>
            <a:r>
              <a:rPr lang="ja-JP" altLang="en-US" sz="1200" dirty="0" smtClean="0">
                <a:solidFill>
                  <a:schemeClr val="tx1"/>
                </a:solidFill>
              </a:rPr>
              <a:t>・日本フリーザー</a:t>
            </a:r>
            <a:r>
              <a:rPr lang="en-US" altLang="ja-JP" sz="1200" dirty="0" smtClean="0">
                <a:solidFill>
                  <a:schemeClr val="tx1"/>
                </a:solidFill>
              </a:rPr>
              <a:t> CLN-70C </a:t>
            </a:r>
            <a:r>
              <a:rPr lang="ja-JP" altLang="en-US" sz="1200" dirty="0" smtClean="0">
                <a:solidFill>
                  <a:schemeClr val="tx1"/>
                </a:solidFill>
              </a:rPr>
              <a:t>冷凍庫</a:t>
            </a:r>
          </a:p>
          <a:p>
            <a:pPr>
              <a:buFontTx/>
              <a:buNone/>
            </a:pPr>
            <a:r>
              <a:rPr lang="ja-JP" altLang="en-US" sz="1200" dirty="0" smtClean="0">
                <a:solidFill>
                  <a:schemeClr val="tx1"/>
                </a:solidFill>
              </a:rPr>
              <a:t>・</a:t>
            </a:r>
            <a:r>
              <a:rPr lang="en-US" altLang="ja-JP" sz="1200" dirty="0" smtClean="0">
                <a:solidFill>
                  <a:schemeClr val="tx1"/>
                </a:solidFill>
              </a:rPr>
              <a:t>KEYENCE NR-1000 </a:t>
            </a:r>
            <a:r>
              <a:rPr lang="ja-JP" altLang="en-US" sz="1200" dirty="0" smtClean="0">
                <a:solidFill>
                  <a:schemeClr val="tx1"/>
                </a:solidFill>
              </a:rPr>
              <a:t>データロガー</a:t>
            </a:r>
            <a:endParaRPr lang="en-US" altLang="ja-JP" sz="1200" dirty="0" smtClean="0">
              <a:solidFill>
                <a:schemeClr val="tx1"/>
              </a:solidFill>
            </a:endParaRPr>
          </a:p>
          <a:p>
            <a:pPr>
              <a:buFontTx/>
              <a:buNone/>
            </a:pPr>
            <a:r>
              <a:rPr lang="ja-JP" altLang="en-US" sz="1200" dirty="0" smtClean="0">
                <a:solidFill>
                  <a:schemeClr val="tx1"/>
                </a:solidFill>
              </a:rPr>
              <a:t>・白金温度計</a:t>
            </a:r>
            <a:endParaRPr lang="ja-JP" altLang="en-US" sz="1200" dirty="0">
              <a:solidFill>
                <a:schemeClr val="tx1"/>
              </a:solidFill>
            </a:endParaRPr>
          </a:p>
        </p:txBody>
      </p:sp>
      <p:sp>
        <p:nvSpPr>
          <p:cNvPr id="44" name="スライド番号プレースホルダ 43"/>
          <p:cNvSpPr>
            <a:spLocks noGrp="1"/>
          </p:cNvSpPr>
          <p:nvPr>
            <p:ph type="sldNum" sz="quarter" idx="12"/>
          </p:nvPr>
        </p:nvSpPr>
        <p:spPr/>
        <p:txBody>
          <a:bodyPr/>
          <a:lstStyle/>
          <a:p>
            <a:fld id="{211C075B-6712-4FC4-92CB-6BC868D296D4}" type="slidenum">
              <a:rPr kumimoji="1" lang="ja-JP" altLang="en-US" smtClean="0"/>
              <a:pPr/>
              <a:t>19</a:t>
            </a:fld>
            <a:endParaRPr kumimoji="1" lang="ja-JP" altLang="en-US"/>
          </a:p>
        </p:txBody>
      </p:sp>
      <p:sp>
        <p:nvSpPr>
          <p:cNvPr id="45" name="正方形/長方形 44"/>
          <p:cNvSpPr/>
          <p:nvPr/>
        </p:nvSpPr>
        <p:spPr>
          <a:xfrm>
            <a:off x="857224" y="1285860"/>
            <a:ext cx="7572428" cy="738664"/>
          </a:xfrm>
          <a:prstGeom prst="rect">
            <a:avLst/>
          </a:prstGeom>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℃対応で開発されたが実際に</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℃で機能するか不明である。また、これまでの実験から</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℃環境では「</a:t>
            </a:r>
            <a:r>
              <a:rPr lang="ja-JP" altLang="en-US" sz="1400" dirty="0" smtClean="0">
                <a:solidFill>
                  <a:srgbClr val="0000FF"/>
                </a:solidFill>
                <a:effectLst>
                  <a:outerShdw blurRad="38100" dist="38100" dir="2700000" algn="tl">
                    <a:srgbClr val="000000">
                      <a:alpha val="43137"/>
                    </a:srgbClr>
                  </a:outerShdw>
                </a:effectLst>
              </a:rPr>
              <a:t>部品単位</a:t>
            </a:r>
            <a:r>
              <a:rPr lang="ja-JP" altLang="en-US" sz="1400" dirty="0" smtClean="0">
                <a:effectLst>
                  <a:outerShdw blurRad="38100" dist="38100" dir="2700000" algn="tl">
                    <a:srgbClr val="000000">
                      <a:alpha val="43137"/>
                    </a:srgbClr>
                  </a:outerShdw>
                </a:effectLst>
              </a:rPr>
              <a:t>」で正しく機能しても「</a:t>
            </a:r>
            <a:r>
              <a:rPr lang="ja-JP" altLang="en-US" sz="1400" dirty="0" smtClean="0">
                <a:solidFill>
                  <a:srgbClr val="0000FF"/>
                </a:solidFill>
                <a:effectLst>
                  <a:outerShdw blurRad="38100" dist="38100" dir="2700000" algn="tl">
                    <a:srgbClr val="000000">
                      <a:alpha val="43137"/>
                    </a:srgbClr>
                  </a:outerShdw>
                </a:effectLst>
              </a:rPr>
              <a:t>機械単位</a:t>
            </a:r>
            <a:r>
              <a:rPr lang="ja-JP" altLang="en-US" sz="1400" dirty="0" smtClean="0">
                <a:effectLst>
                  <a:outerShdw blurRad="38100" dist="38100" dir="2700000" algn="tl">
                    <a:srgbClr val="000000">
                      <a:alpha val="43137"/>
                    </a:srgbClr>
                  </a:outerShdw>
                </a:effectLst>
              </a:rPr>
              <a:t>」では正しく機能しない。そこで「</a:t>
            </a:r>
            <a:r>
              <a:rPr lang="ja-JP" altLang="en-US" sz="1400" dirty="0" smtClean="0">
                <a:solidFill>
                  <a:srgbClr val="0000FF"/>
                </a:solidFill>
                <a:effectLst>
                  <a:outerShdw blurRad="38100" dist="38100" dir="2700000" algn="tl">
                    <a:srgbClr val="000000">
                      <a:alpha val="43137"/>
                    </a:srgbClr>
                  </a:outerShdw>
                </a:effectLst>
              </a:rPr>
              <a:t>機械単位</a:t>
            </a:r>
            <a:r>
              <a:rPr lang="ja-JP" altLang="en-US" sz="1400" dirty="0" smtClean="0">
                <a:effectLst>
                  <a:outerShdw blurRad="38100" dist="38100" dir="2700000" algn="tl">
                    <a:srgbClr val="000000">
                      <a:alpha val="43137"/>
                    </a:srgbClr>
                  </a:outerShdw>
                </a:effectLst>
              </a:rPr>
              <a:t>」で</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℃まで冷却しその挙動を調べた。</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46" name="正方形/長方形 45"/>
          <p:cNvSpPr/>
          <p:nvPr/>
        </p:nvSpPr>
        <p:spPr>
          <a:xfrm>
            <a:off x="1285852" y="2038641"/>
            <a:ext cx="6643734" cy="461665"/>
          </a:xfrm>
          <a:prstGeom prst="rect">
            <a:avLst/>
          </a:prstGeom>
        </p:spPr>
        <p:txBody>
          <a:bodyPr wrap="square">
            <a:spAutoFit/>
          </a:bodyPr>
          <a:lstStyle/>
          <a:p>
            <a:pPr defTabSz="4176713"/>
            <a:r>
              <a:rPr lang="ja-JP" altLang="en-US" sz="1200" dirty="0" smtClean="0"/>
              <a:t>なお</a:t>
            </a:r>
            <a:r>
              <a:rPr lang="en-US" altLang="ja-JP" sz="1200" dirty="0" smtClean="0"/>
              <a:t>2010</a:t>
            </a:r>
            <a:r>
              <a:rPr lang="ja-JP" altLang="en-US" sz="1200" dirty="0" smtClean="0"/>
              <a:t>年度のサイト調査・試験観測は夏期のみであり</a:t>
            </a:r>
            <a:r>
              <a:rPr lang="en-US" altLang="ja-JP" sz="1200" dirty="0" smtClean="0"/>
              <a:t>-40</a:t>
            </a:r>
            <a:r>
              <a:rPr lang="ja-JP" altLang="en-US" sz="1200" dirty="0" smtClean="0"/>
              <a:t>℃程度で動作すれば問題は無い。しかし本修士論文では</a:t>
            </a:r>
            <a:r>
              <a:rPr lang="en-US" altLang="ja-JP" sz="1200" dirty="0" smtClean="0"/>
              <a:t>2012</a:t>
            </a:r>
            <a:r>
              <a:rPr lang="ja-JP" altLang="en-US" sz="1200" dirty="0" smtClean="0"/>
              <a:t>年度からの越冬観測を視野に入れて</a:t>
            </a:r>
            <a:r>
              <a:rPr lang="en-US" altLang="ja-JP" sz="1200" dirty="0" smtClean="0"/>
              <a:t>-80</a:t>
            </a:r>
            <a:r>
              <a:rPr lang="ja-JP" altLang="en-US" sz="1200" dirty="0" smtClean="0"/>
              <a:t>℃で動作可能であるかどうか調べた。</a:t>
            </a:r>
            <a:endParaRPr lang="en-US" altLang="ja-JP" sz="1200" dirty="0" smtClean="0">
              <a:latin typeface="ＭＳ Ｐゴシック" charset="-128"/>
            </a:endParaRPr>
          </a:p>
        </p:txBody>
      </p:sp>
      <p:pic>
        <p:nvPicPr>
          <p:cNvPr id="41986" name="Picture 2" descr="D:\M2\20091109修論中間発表\5019002.JPG"/>
          <p:cNvPicPr>
            <a:picLocks noChangeAspect="1" noChangeArrowheads="1"/>
          </p:cNvPicPr>
          <p:nvPr/>
        </p:nvPicPr>
        <p:blipFill>
          <a:blip r:embed="rId4" cstate="print"/>
          <a:srcRect/>
          <a:stretch>
            <a:fillRect/>
          </a:stretch>
        </p:blipFill>
        <p:spPr bwMode="auto">
          <a:xfrm>
            <a:off x="2682534" y="4357694"/>
            <a:ext cx="1532276" cy="1071570"/>
          </a:xfrm>
          <a:prstGeom prst="rect">
            <a:avLst/>
          </a:prstGeom>
          <a:noFill/>
          <a:ln>
            <a:noFill/>
          </a:ln>
          <a:effectLst>
            <a:outerShdw blurRad="50800" dist="38100" dir="2700000" algn="tl" rotWithShape="0">
              <a:prstClr val="black">
                <a:alpha val="40000"/>
              </a:prstClr>
            </a:outerShdw>
          </a:effectLst>
        </p:spPr>
      </p:pic>
      <p:sp>
        <p:nvSpPr>
          <p:cNvPr id="32" name="正方形/長方形 31"/>
          <p:cNvSpPr/>
          <p:nvPr/>
        </p:nvSpPr>
        <p:spPr>
          <a:xfrm>
            <a:off x="1230769" y="4286256"/>
            <a:ext cx="1698157" cy="276999"/>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1200" dirty="0" smtClean="0"/>
              <a:t>FOMBLIN  ZLHT</a:t>
            </a:r>
            <a:r>
              <a:rPr lang="ja-JP" altLang="en-US" sz="1200" dirty="0" smtClean="0"/>
              <a:t>グリース</a:t>
            </a:r>
            <a:endParaRPr lang="ja-JP" altLang="en-US" sz="1200" dirty="0"/>
          </a:p>
        </p:txBody>
      </p:sp>
      <p:sp>
        <p:nvSpPr>
          <p:cNvPr id="48" name="正方形/長方形 47"/>
          <p:cNvSpPr/>
          <p:nvPr/>
        </p:nvSpPr>
        <p:spPr>
          <a:xfrm>
            <a:off x="3507773" y="4143380"/>
            <a:ext cx="849913" cy="276999"/>
          </a:xfrm>
          <a:prstGeom prst="rect">
            <a:avLst/>
          </a:prstGeom>
        </p:spPr>
        <p:txBody>
          <a:bodyPr wrap="none">
            <a:spAutoFit/>
          </a:bodyPr>
          <a:lstStyle/>
          <a:p>
            <a:r>
              <a:rPr lang="en-US" altLang="ja-JP" sz="1200" dirty="0" smtClean="0"/>
              <a:t>-80</a:t>
            </a:r>
            <a:r>
              <a:rPr lang="ja-JP" altLang="en-US" sz="1200" dirty="0" smtClean="0"/>
              <a:t>℃対応</a:t>
            </a:r>
            <a:endParaRPr lang="ja-JP" altLang="en-US" sz="1200" dirty="0"/>
          </a:p>
        </p:txBody>
      </p:sp>
      <p:sp>
        <p:nvSpPr>
          <p:cNvPr id="49" name="正方形/長方形 48"/>
          <p:cNvSpPr/>
          <p:nvPr/>
        </p:nvSpPr>
        <p:spPr>
          <a:xfrm>
            <a:off x="2901559" y="5438017"/>
            <a:ext cx="1813317" cy="276999"/>
          </a:xfrm>
          <a:prstGeom prst="rect">
            <a:avLst/>
          </a:prstGeom>
        </p:spPr>
        <p:txBody>
          <a:bodyPr wrap="none">
            <a:spAutoFit/>
          </a:bodyPr>
          <a:lstStyle/>
          <a:p>
            <a:r>
              <a:rPr lang="ja-JP" altLang="en-US" sz="1200" dirty="0" smtClean="0"/>
              <a:t>ソルベイソレクシス</a:t>
            </a:r>
            <a:r>
              <a:rPr lang="en-US" altLang="ja-JP" sz="1200" dirty="0" smtClean="0"/>
              <a:t>(</a:t>
            </a:r>
            <a:r>
              <a:rPr lang="ja-JP" altLang="en-US" sz="1200" dirty="0" smtClean="0"/>
              <a:t>株</a:t>
            </a:r>
            <a:r>
              <a:rPr lang="en-US" altLang="ja-JP" sz="1200" dirty="0" smtClean="0"/>
              <a:t>)HP</a:t>
            </a:r>
            <a:endParaRPr lang="ja-JP"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500"/>
                                        <p:tgtEl>
                                          <p:spTgt spid="2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fade">
                                      <p:cBhvr>
                                        <p:cTn id="56" dur="500"/>
                                        <p:tgtEl>
                                          <p:spTgt spid="4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500"/>
                                        <p:tgtEl>
                                          <p:spTgt spid="38"/>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Effect transition="in" filter="fade">
                                      <p:cBhvr>
                                        <p:cTn id="62" dur="500"/>
                                        <p:tgtEl>
                                          <p:spTgt spid="3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500"/>
                                        <p:tgtEl>
                                          <p:spTgt spid="3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500"/>
                                        <p:tgtEl>
                                          <p:spTgt spid="36"/>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8" grpId="0" animBg="1"/>
      <p:bldP spid="20" grpId="0" animBg="1"/>
      <p:bldP spid="21" grpId="0" animBg="1"/>
      <p:bldP spid="22" grpId="0" animBg="1"/>
      <p:bldP spid="23" grpId="0" animBg="1"/>
      <p:bldP spid="24" grpId="0" animBg="1"/>
      <p:bldP spid="26" grpId="0" animBg="1"/>
      <p:bldP spid="27" grpId="0" animBg="1"/>
      <p:bldP spid="28" grpId="0" animBg="1"/>
      <p:bldP spid="29" grpId="0" animBg="1"/>
      <p:bldP spid="14" grpId="0" animBg="1"/>
      <p:bldP spid="16" grpId="0" animBg="1"/>
      <p:bldP spid="17" grpId="0" animBg="1"/>
      <p:bldP spid="36" grpId="0" animBg="1"/>
      <p:bldP spid="37" grpId="0" animBg="1"/>
      <p:bldP spid="38" grpId="0" animBg="1"/>
      <p:bldP spid="40" grpId="0" animBg="1"/>
      <p:bldP spid="41" grpId="0" animBg="1"/>
      <p:bldP spid="42" grpId="0" animBg="1"/>
      <p:bldP spid="34" grpId="0" animBg="1"/>
      <p:bldP spid="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571736" y="1643050"/>
            <a:ext cx="4357718" cy="4031873"/>
          </a:xfrm>
          <a:prstGeom prst="rect">
            <a:avLst/>
          </a:prstGeom>
        </p:spPr>
        <p:txBody>
          <a:bodyPr wrap="square">
            <a:spAutoFit/>
          </a:bodyPr>
          <a:lstStyle/>
          <a:p>
            <a:r>
              <a:rPr lang="en-US" altLang="ja-JP" sz="3200" dirty="0" smtClean="0">
                <a:effectLst>
                  <a:outerShdw blurRad="38100" dist="38100" dir="2700000" algn="tl">
                    <a:srgbClr val="000000">
                      <a:alpha val="43137"/>
                    </a:srgbClr>
                  </a:outerShdw>
                </a:effectLst>
              </a:rPr>
              <a:t>1. </a:t>
            </a:r>
            <a:r>
              <a:rPr lang="ja-JP" altLang="en-US" sz="3200" dirty="0" smtClean="0">
                <a:effectLst>
                  <a:outerShdw blurRad="38100" dist="38100" dir="2700000" algn="tl">
                    <a:srgbClr val="000000">
                      <a:alpha val="43137"/>
                    </a:srgbClr>
                  </a:outerShdw>
                </a:effectLst>
              </a:rPr>
              <a:t>研究背景</a:t>
            </a:r>
            <a:r>
              <a:rPr lang="en-US" altLang="ja-JP" sz="3200" dirty="0" smtClean="0">
                <a:effectLst>
                  <a:outerShdw blurRad="38100" dist="38100" dir="2700000" algn="tl">
                    <a:srgbClr val="000000">
                      <a:alpha val="43137"/>
                    </a:srgbClr>
                  </a:outerShdw>
                </a:effectLst>
              </a:rPr>
              <a:t>/</a:t>
            </a:r>
            <a:r>
              <a:rPr lang="ja-JP" altLang="en-US" sz="3200" dirty="0" smtClean="0">
                <a:effectLst>
                  <a:outerShdw blurRad="38100" dist="38100" dir="2700000" algn="tl">
                    <a:srgbClr val="000000">
                      <a:alpha val="43137"/>
                    </a:srgbClr>
                  </a:outerShdw>
                </a:effectLst>
              </a:rPr>
              <a:t>研究動機</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2. </a:t>
            </a:r>
            <a:r>
              <a:rPr lang="ja-JP" altLang="en-US" sz="3200" dirty="0" smtClean="0">
                <a:effectLst>
                  <a:outerShdw blurRad="38100" dist="38100" dir="2700000" algn="tl">
                    <a:srgbClr val="000000">
                      <a:alpha val="43137"/>
                    </a:srgbClr>
                  </a:outerShdw>
                </a:effectLst>
              </a:rPr>
              <a:t>望遠鏡の開発</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3. -80</a:t>
            </a:r>
            <a:r>
              <a:rPr lang="ja-JP" altLang="en-US" sz="3200" dirty="0" smtClean="0">
                <a:effectLst>
                  <a:outerShdw blurRad="38100" dist="38100" dir="2700000" algn="tl">
                    <a:srgbClr val="000000">
                      <a:alpha val="43137"/>
                    </a:srgbClr>
                  </a:outerShdw>
                </a:effectLst>
              </a:rPr>
              <a:t>℃冷却実験</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4. </a:t>
            </a:r>
            <a:r>
              <a:rPr lang="ja-JP" altLang="en-US" sz="3200" dirty="0" smtClean="0">
                <a:effectLst>
                  <a:outerShdw blurRad="38100" dist="38100" dir="2700000" algn="tl">
                    <a:srgbClr val="000000">
                      <a:alpha val="43137"/>
                    </a:srgbClr>
                  </a:outerShdw>
                </a:effectLst>
              </a:rPr>
              <a:t>追尾性能の評価</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5. </a:t>
            </a:r>
            <a:r>
              <a:rPr lang="ja-JP" altLang="en-US" sz="3200" dirty="0" smtClean="0">
                <a:effectLst>
                  <a:outerShdw blurRad="38100" dist="38100" dir="2700000" algn="tl">
                    <a:srgbClr val="000000">
                      <a:alpha val="43137"/>
                    </a:srgbClr>
                  </a:outerShdw>
                </a:effectLst>
              </a:rPr>
              <a:t>導入性能の評価</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6. </a:t>
            </a:r>
            <a:r>
              <a:rPr lang="ja-JP" altLang="en-US" sz="3200" dirty="0" smtClean="0">
                <a:effectLst>
                  <a:outerShdw blurRad="38100" dist="38100" dir="2700000" algn="tl">
                    <a:srgbClr val="000000">
                      <a:alpha val="43137"/>
                    </a:srgbClr>
                  </a:outerShdw>
                </a:effectLst>
              </a:rPr>
              <a:t>光学系の評価</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7. </a:t>
            </a:r>
            <a:r>
              <a:rPr lang="ja-JP" altLang="en-US" sz="3200" dirty="0" smtClean="0">
                <a:effectLst>
                  <a:outerShdw blurRad="38100" dist="38100" dir="2700000" algn="tl">
                    <a:srgbClr val="000000">
                      <a:alpha val="43137"/>
                    </a:srgbClr>
                  </a:outerShdw>
                </a:effectLst>
              </a:rPr>
              <a:t>結論</a:t>
            </a:r>
            <a:endParaRPr lang="en-US" altLang="ja-JP" sz="3200" dirty="0" smtClean="0">
              <a:effectLst>
                <a:outerShdw blurRad="38100" dist="38100" dir="2700000" algn="tl">
                  <a:srgbClr val="000000">
                    <a:alpha val="43137"/>
                  </a:srgbClr>
                </a:outerShdw>
              </a:effectLst>
            </a:endParaRPr>
          </a:p>
          <a:p>
            <a:r>
              <a:rPr lang="en-US" altLang="ja-JP" sz="3200" dirty="0" smtClean="0">
                <a:effectLst>
                  <a:outerShdw blurRad="38100" dist="38100" dir="2700000" algn="tl">
                    <a:srgbClr val="000000">
                      <a:alpha val="43137"/>
                    </a:srgbClr>
                  </a:outerShdw>
                </a:effectLst>
              </a:rPr>
              <a:t>8. </a:t>
            </a:r>
            <a:r>
              <a:rPr lang="ja-JP" altLang="en-US" sz="3200" dirty="0" smtClean="0">
                <a:effectLst>
                  <a:outerShdw blurRad="38100" dist="38100" dir="2700000" algn="tl">
                    <a:srgbClr val="000000">
                      <a:alpha val="43137"/>
                    </a:srgbClr>
                  </a:outerShdw>
                </a:effectLst>
              </a:rPr>
              <a:t>将来計画</a:t>
            </a:r>
            <a:endParaRPr lang="en-US" altLang="ja-JP" sz="3200" dirty="0" smtClean="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2</a:t>
            </a:fld>
            <a:endParaRPr kumimoji="1"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effectLst>
                  <a:outerShdw blurRad="38100" dist="38100" dir="2700000" algn="tl">
                    <a:srgbClr val="000000">
                      <a:alpha val="43137"/>
                    </a:srgbClr>
                  </a:outerShdw>
                </a:effectLst>
              </a:rPr>
              <a:t>モーターユニット</a:t>
            </a:r>
            <a:endParaRPr kumimoji="1" lang="ja-JP" altLang="en-US" sz="4000" dirty="0">
              <a:effectLst>
                <a:outerShdw blurRad="38100" dist="38100" dir="2700000" algn="tl">
                  <a:srgbClr val="000000">
                    <a:alpha val="43137"/>
                  </a:srgbClr>
                </a:outerShdw>
              </a:effectLst>
            </a:endParaRPr>
          </a:p>
        </p:txBody>
      </p:sp>
      <p:pic>
        <p:nvPicPr>
          <p:cNvPr id="2050" name="Picture 2" descr="D:\M2\20091109修論中間発表\coldtest1.jpg"/>
          <p:cNvPicPr>
            <a:picLocks noChangeAspect="1" noChangeArrowheads="1"/>
          </p:cNvPicPr>
          <p:nvPr/>
        </p:nvPicPr>
        <p:blipFill>
          <a:blip r:embed="rId2" cstate="print"/>
          <a:srcRect/>
          <a:stretch>
            <a:fillRect/>
          </a:stretch>
        </p:blipFill>
        <p:spPr bwMode="auto">
          <a:xfrm>
            <a:off x="5298522" y="3357562"/>
            <a:ext cx="3019657" cy="2136752"/>
          </a:xfrm>
          <a:prstGeom prst="rect">
            <a:avLst/>
          </a:prstGeom>
          <a:noFill/>
          <a:effectLst>
            <a:outerShdw blurRad="50800" dist="38100" dir="2700000" algn="tl" rotWithShape="0">
              <a:prstClr val="black">
                <a:alpha val="40000"/>
              </a:prstClr>
            </a:outerShdw>
          </a:effectLst>
        </p:spPr>
      </p:pic>
      <p:pic>
        <p:nvPicPr>
          <p:cNvPr id="2052" name="Picture 4" descr="\begin{align*}&#10;  P(T)=\frac{N_a(T,P)}{C}T^{\alpha}(T-T_C)&#10;\end{align*}">
            <a:hlinkClick r:id="rId3"/>
          </p:cNvPr>
          <p:cNvPicPr>
            <a:picLocks noChangeAspect="1" noChangeArrowheads="1"/>
          </p:cNvPicPr>
          <p:nvPr/>
        </p:nvPicPr>
        <p:blipFill>
          <a:blip r:embed="rId4" cstate="print"/>
          <a:srcRect/>
          <a:stretch>
            <a:fillRect/>
          </a:stretch>
        </p:blipFill>
        <p:spPr bwMode="auto">
          <a:xfrm>
            <a:off x="1787802" y="3559734"/>
            <a:ext cx="2552700" cy="419101"/>
          </a:xfrm>
          <a:prstGeom prst="rect">
            <a:avLst/>
          </a:prstGeom>
          <a:noFill/>
        </p:spPr>
      </p:pic>
      <p:pic>
        <p:nvPicPr>
          <p:cNvPr id="43" name="Picture 6" descr="IMG_1413"/>
          <p:cNvPicPr>
            <a:picLocks noChangeAspect="1" noChangeArrowheads="1"/>
          </p:cNvPicPr>
          <p:nvPr/>
        </p:nvPicPr>
        <p:blipFill>
          <a:blip r:embed="rId5" cstate="print"/>
          <a:srcRect l="13454" t="16445" r="22245" b="13686"/>
          <a:stretch>
            <a:fillRect/>
          </a:stretch>
        </p:blipFill>
        <p:spPr bwMode="auto">
          <a:xfrm>
            <a:off x="1142976" y="4286256"/>
            <a:ext cx="1714512" cy="1397010"/>
          </a:xfrm>
          <a:prstGeom prst="rect">
            <a:avLst/>
          </a:prstGeom>
          <a:noFill/>
          <a:effectLst>
            <a:outerShdw blurRad="50800" dist="38100" dir="2700000" algn="tl" rotWithShape="0">
              <a:prstClr val="black">
                <a:alpha val="40000"/>
              </a:prstClr>
            </a:outerShdw>
          </a:effectLst>
        </p:spPr>
      </p:pic>
      <p:sp>
        <p:nvSpPr>
          <p:cNvPr id="45" name="テキスト ボックス 44"/>
          <p:cNvSpPr txBox="1"/>
          <p:nvPr/>
        </p:nvSpPr>
        <p:spPr>
          <a:xfrm>
            <a:off x="1214414" y="4397382"/>
            <a:ext cx="460382" cy="30777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400" dirty="0" smtClean="0"/>
              <a:t>Dec</a:t>
            </a:r>
            <a:endParaRPr kumimoji="1" lang="ja-JP" altLang="en-US" sz="1400" dirty="0"/>
          </a:p>
        </p:txBody>
      </p:sp>
      <p:sp>
        <p:nvSpPr>
          <p:cNvPr id="46" name="正方形/長方形 45"/>
          <p:cNvSpPr/>
          <p:nvPr/>
        </p:nvSpPr>
        <p:spPr>
          <a:xfrm>
            <a:off x="1000100" y="1571612"/>
            <a:ext cx="7429552" cy="523220"/>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square">
            <a:spAutoFit/>
          </a:bodyPr>
          <a:lstStyle/>
          <a:p>
            <a:r>
              <a:rPr lang="ja-JP" altLang="en-US" sz="1400" dirty="0" smtClean="0">
                <a:effectLst>
                  <a:outerShdw blurRad="38100" dist="38100" dir="2700000" algn="tl">
                    <a:srgbClr val="000000">
                      <a:alpha val="43137"/>
                    </a:srgbClr>
                  </a:outerShdw>
                </a:effectLst>
              </a:rPr>
              <a:t>ステッピングモーターに入力されたパルス数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＝同期速度</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に回転が追従出来ないと「</a:t>
            </a:r>
            <a:r>
              <a:rPr lang="ja-JP" altLang="en-US" sz="1400" dirty="0" smtClean="0">
                <a:solidFill>
                  <a:srgbClr val="0000FF"/>
                </a:solidFill>
                <a:effectLst>
                  <a:outerShdw blurRad="38100" dist="38100" dir="2700000" algn="tl">
                    <a:srgbClr val="000000">
                      <a:alpha val="43137"/>
                    </a:srgbClr>
                  </a:outerShdw>
                </a:effectLst>
              </a:rPr>
              <a:t>脱調</a:t>
            </a:r>
            <a:r>
              <a:rPr lang="ja-JP" altLang="en-US" sz="1400" dirty="0" smtClean="0">
                <a:effectLst>
                  <a:outerShdw blurRad="38100" dist="38100" dir="2700000" algn="tl">
                    <a:srgbClr val="000000">
                      <a:alpha val="43137"/>
                    </a:srgbClr>
                  </a:outerShdw>
                </a:effectLst>
              </a:rPr>
              <a:t>」が生じモーターが回転できない。主にモーターのトルク不足が原因。</a:t>
            </a:r>
            <a:endParaRPr lang="ja-JP" altLang="en-US" sz="1400" dirty="0">
              <a:effectLst>
                <a:outerShdw blurRad="38100" dist="38100" dir="2700000" algn="tl">
                  <a:srgbClr val="000000">
                    <a:alpha val="43137"/>
                  </a:srgbClr>
                </a:outerShdw>
              </a:effectLst>
            </a:endParaRPr>
          </a:p>
        </p:txBody>
      </p:sp>
      <p:sp>
        <p:nvSpPr>
          <p:cNvPr id="49" name="正方形/長方形 48"/>
          <p:cNvSpPr/>
          <p:nvPr/>
        </p:nvSpPr>
        <p:spPr>
          <a:xfrm>
            <a:off x="3287999" y="3559734"/>
            <a:ext cx="285752" cy="4286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正方形/長方形 49"/>
          <p:cNvSpPr/>
          <p:nvPr/>
        </p:nvSpPr>
        <p:spPr>
          <a:xfrm>
            <a:off x="3645189" y="3559734"/>
            <a:ext cx="642942" cy="4286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a:off x="2714612" y="3000372"/>
            <a:ext cx="1441420" cy="307777"/>
          </a:xfrm>
          <a:prstGeom prst="rect">
            <a:avLst/>
          </a:prstGeom>
          <a:noFill/>
        </p:spPr>
        <p:txBody>
          <a:bodyPr wrap="none" rtlCol="0">
            <a:spAutoFit/>
          </a:bodyPr>
          <a:lstStyle/>
          <a:p>
            <a:r>
              <a:rPr kumimoji="1" lang="ja-JP" altLang="en-US" sz="1400" dirty="0" smtClean="0">
                <a:solidFill>
                  <a:srgbClr val="FF0000"/>
                </a:solidFill>
                <a:effectLst>
                  <a:outerShdw blurRad="38100" dist="38100" dir="2700000" algn="tl">
                    <a:srgbClr val="000000">
                      <a:alpha val="43137"/>
                    </a:srgbClr>
                  </a:outerShdw>
                </a:effectLst>
              </a:rPr>
              <a:t>粘度の温度依存</a:t>
            </a:r>
            <a:endParaRPr kumimoji="1" lang="ja-JP" altLang="en-US" sz="1400" dirty="0">
              <a:solidFill>
                <a:srgbClr val="FF0000"/>
              </a:solidFill>
              <a:effectLst>
                <a:outerShdw blurRad="38100" dist="38100" dir="2700000" algn="tl">
                  <a:srgbClr val="000000">
                    <a:alpha val="43137"/>
                  </a:srgbClr>
                </a:outerShdw>
              </a:effectLst>
            </a:endParaRPr>
          </a:p>
        </p:txBody>
      </p:sp>
      <p:sp>
        <p:nvSpPr>
          <p:cNvPr id="52" name="下矢印 51"/>
          <p:cNvSpPr/>
          <p:nvPr/>
        </p:nvSpPr>
        <p:spPr>
          <a:xfrm>
            <a:off x="3287999" y="3369704"/>
            <a:ext cx="285752" cy="14287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3418214" y="4202676"/>
            <a:ext cx="1082348" cy="307777"/>
          </a:xfrm>
          <a:prstGeom prst="rect">
            <a:avLst/>
          </a:prstGeom>
          <a:noFill/>
        </p:spPr>
        <p:txBody>
          <a:bodyPr wrap="none" rtlCol="0">
            <a:spAutoFit/>
          </a:bodyPr>
          <a:lstStyle/>
          <a:p>
            <a:r>
              <a:rPr kumimoji="1" lang="ja-JP" altLang="en-US" sz="1400" dirty="0" smtClean="0">
                <a:solidFill>
                  <a:srgbClr val="0000FF"/>
                </a:solidFill>
                <a:effectLst>
                  <a:outerShdw blurRad="38100" dist="38100" dir="2700000" algn="tl">
                    <a:srgbClr val="000000">
                      <a:alpha val="43137"/>
                    </a:srgbClr>
                  </a:outerShdw>
                </a:effectLst>
              </a:rPr>
              <a:t>隙間の減少</a:t>
            </a:r>
            <a:endParaRPr kumimoji="1" lang="ja-JP" altLang="en-US" sz="1400" dirty="0">
              <a:solidFill>
                <a:srgbClr val="0000FF"/>
              </a:solidFill>
              <a:effectLst>
                <a:outerShdw blurRad="38100" dist="38100" dir="2700000" algn="tl">
                  <a:srgbClr val="000000">
                    <a:alpha val="43137"/>
                  </a:srgbClr>
                </a:outerShdw>
              </a:effectLst>
            </a:endParaRPr>
          </a:p>
        </p:txBody>
      </p:sp>
      <p:sp>
        <p:nvSpPr>
          <p:cNvPr id="54" name="下矢印 53"/>
          <p:cNvSpPr/>
          <p:nvPr/>
        </p:nvSpPr>
        <p:spPr>
          <a:xfrm rot="10800000">
            <a:off x="3788065" y="4059800"/>
            <a:ext cx="285752" cy="142876"/>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正方形/長方形 57"/>
          <p:cNvSpPr/>
          <p:nvPr/>
        </p:nvSpPr>
        <p:spPr>
          <a:xfrm>
            <a:off x="3571868" y="4857760"/>
            <a:ext cx="1143008" cy="523220"/>
          </a:xfrm>
          <a:prstGeom prst="rect">
            <a:avLst/>
          </a:prstGeom>
          <a:noFill/>
          <a:ln>
            <a:noFill/>
          </a:ln>
        </p:spPr>
        <p:txBody>
          <a:bodyPr wrap="square">
            <a:spAutoFit/>
          </a:bodyPr>
          <a:lstStyle/>
          <a:p>
            <a:r>
              <a:rPr lang="en-US" altLang="ja-JP" sz="1400" dirty="0" smtClean="0">
                <a:effectLst>
                  <a:outerShdw blurRad="38100" dist="38100" dir="2700000" algn="tl">
                    <a:srgbClr val="000000">
                      <a:alpha val="43137"/>
                    </a:srgbClr>
                  </a:outerShdw>
                </a:effectLst>
              </a:rPr>
              <a:t>α</a:t>
            </a:r>
            <a:r>
              <a:rPr lang="ja-JP" altLang="en-US" sz="1400" dirty="0" smtClean="0">
                <a:effectLst>
                  <a:outerShdw blurRad="38100" dist="38100" dir="2700000" algn="tl">
                    <a:srgbClr val="000000">
                      <a:alpha val="43137"/>
                    </a:srgbClr>
                  </a:outerShdw>
                </a:effectLst>
              </a:rPr>
              <a:t>  ～ </a:t>
            </a:r>
            <a:r>
              <a:rPr lang="en-US" altLang="ja-JP" sz="1400" dirty="0" smtClean="0">
                <a:effectLst>
                  <a:outerShdw blurRad="38100" dist="38100" dir="2700000" algn="tl">
                    <a:srgbClr val="000000">
                      <a:alpha val="43137"/>
                    </a:srgbClr>
                  </a:outerShdw>
                </a:effectLst>
              </a:rPr>
              <a:t>0</a:t>
            </a:r>
          </a:p>
          <a:p>
            <a:r>
              <a:rPr lang="en-US" altLang="ja-JP" sz="1400" dirty="0" err="1" smtClean="0">
                <a:effectLst>
                  <a:outerShdw blurRad="38100" dist="38100" dir="2700000" algn="tl">
                    <a:srgbClr val="000000">
                      <a:alpha val="43137"/>
                    </a:srgbClr>
                  </a:outerShdw>
                </a:effectLst>
              </a:rPr>
              <a:t>Tc</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-100</a:t>
            </a:r>
            <a:r>
              <a:rPr lang="ja-JP" altLang="en-US" sz="1400" dirty="0" smtClean="0">
                <a:effectLst>
                  <a:outerShdw blurRad="38100" dist="38100" dir="2700000" algn="tl">
                    <a:srgbClr val="000000">
                      <a:alpha val="43137"/>
                    </a:srgbClr>
                  </a:outerShdw>
                </a:effectLst>
              </a:rPr>
              <a:t>℃</a:t>
            </a:r>
            <a:endParaRPr lang="ja-JP" altLang="en-US" sz="1400" dirty="0">
              <a:effectLst>
                <a:outerShdw blurRad="38100" dist="38100" dir="2700000" algn="tl">
                  <a:srgbClr val="000000">
                    <a:alpha val="43137"/>
                  </a:srgbClr>
                </a:outerShdw>
              </a:effectLst>
            </a:endParaRPr>
          </a:p>
        </p:txBody>
      </p:sp>
      <p:sp>
        <p:nvSpPr>
          <p:cNvPr id="21" name="正方形/長方形 20"/>
          <p:cNvSpPr/>
          <p:nvPr/>
        </p:nvSpPr>
        <p:spPr>
          <a:xfrm>
            <a:off x="2500298" y="6072206"/>
            <a:ext cx="4143404" cy="307777"/>
          </a:xfrm>
          <a:prstGeom prst="rect">
            <a:avLst/>
          </a:prstGeom>
          <a:solidFill>
            <a:schemeClr val="bg1"/>
          </a:solidFill>
          <a:ln>
            <a:solidFill>
              <a:schemeClr val="tx1"/>
            </a:solidFill>
          </a:ln>
        </p:spPr>
        <p:txBody>
          <a:bodyPr wrap="square">
            <a:spAutoFit/>
          </a:bodyPr>
          <a:lstStyle/>
          <a:p>
            <a:r>
              <a:rPr lang="en-US" altLang="ja-JP" sz="1400" dirty="0" smtClean="0">
                <a:effectLst>
                  <a:outerShdw blurRad="38100" dist="38100" dir="2700000" algn="tl">
                    <a:srgbClr val="000000">
                      <a:alpha val="43137"/>
                    </a:srgbClr>
                  </a:outerShdw>
                </a:effectLst>
              </a:rPr>
              <a:t>3,500[</a:t>
            </a:r>
            <a:r>
              <a:rPr lang="ja-JP" altLang="en-US" sz="1400" dirty="0" smtClean="0">
                <a:effectLst>
                  <a:outerShdw blurRad="38100" dist="38100" dir="2700000" algn="tl">
                    <a:srgbClr val="000000">
                      <a:alpha val="43137"/>
                    </a:srgbClr>
                  </a:outerShdw>
                </a:effectLst>
              </a:rPr>
              <a:t>パルス</a:t>
            </a:r>
            <a:r>
              <a:rPr lang="en-US" altLang="ja-JP" sz="1400" dirty="0" smtClean="0">
                <a:effectLst>
                  <a:outerShdw blurRad="38100" dist="38100" dir="2700000" algn="tl">
                    <a:srgbClr val="000000">
                      <a:alpha val="43137"/>
                    </a:srgbClr>
                  </a:outerShdw>
                </a:effectLst>
              </a:rPr>
              <a:t>/sec] </a:t>
            </a:r>
            <a:r>
              <a:rPr lang="ja-JP" altLang="en-US" sz="1400" dirty="0" smtClean="0">
                <a:effectLst>
                  <a:outerShdw blurRad="38100" dist="38100" dir="2700000" algn="tl">
                    <a:srgbClr val="000000">
                      <a:alpha val="43137"/>
                    </a:srgbClr>
                  </a:outerShdw>
                </a:effectLst>
              </a:rPr>
              <a:t>程度であれば</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℃でも脱調しない</a:t>
            </a:r>
            <a:endParaRPr lang="ja-JP" altLang="en-US" sz="1400" dirty="0">
              <a:effectLst>
                <a:outerShdw blurRad="38100" dist="38100" dir="2700000" algn="tl">
                  <a:srgbClr val="000000">
                    <a:alpha val="43137"/>
                  </a:srgbClr>
                </a:outerShdw>
              </a:effectLst>
            </a:endParaRPr>
          </a:p>
        </p:txBody>
      </p:sp>
      <p:sp>
        <p:nvSpPr>
          <p:cNvPr id="20" name="スライド番号プレースホルダ 19"/>
          <p:cNvSpPr>
            <a:spLocks noGrp="1"/>
          </p:cNvSpPr>
          <p:nvPr>
            <p:ph type="sldNum" sz="quarter" idx="12"/>
          </p:nvPr>
        </p:nvSpPr>
        <p:spPr/>
        <p:txBody>
          <a:bodyPr/>
          <a:lstStyle/>
          <a:p>
            <a:fld id="{211C075B-6712-4FC4-92CB-6BC868D296D4}" type="slidenum">
              <a:rPr kumimoji="1" lang="ja-JP" altLang="en-US" smtClean="0"/>
              <a:pPr/>
              <a:t>20</a:t>
            </a:fld>
            <a:endParaRPr kumimoji="1" lang="ja-JP" altLang="en-US"/>
          </a:p>
        </p:txBody>
      </p:sp>
      <p:sp>
        <p:nvSpPr>
          <p:cNvPr id="22" name="テキスト ボックス 21"/>
          <p:cNvSpPr txBox="1"/>
          <p:nvPr/>
        </p:nvSpPr>
        <p:spPr>
          <a:xfrm>
            <a:off x="2143108" y="2214554"/>
            <a:ext cx="5715039" cy="523220"/>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低温環境では「</a:t>
            </a:r>
            <a:r>
              <a:rPr lang="ja-JP" altLang="en-US" sz="1400" dirty="0" smtClean="0">
                <a:solidFill>
                  <a:srgbClr val="0000FF"/>
                </a:solidFill>
                <a:effectLst>
                  <a:outerShdw blurRad="38100" dist="38100" dir="2700000" algn="tl">
                    <a:srgbClr val="000000">
                      <a:alpha val="43137"/>
                    </a:srgbClr>
                  </a:outerShdw>
                </a:effectLst>
              </a:rPr>
              <a:t>グリス粘度の増大</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隙間の減少</a:t>
            </a:r>
            <a:r>
              <a:rPr lang="ja-JP" altLang="en-US" sz="1400" dirty="0" smtClean="0">
                <a:effectLst>
                  <a:outerShdw blurRad="38100" dist="38100" dir="2700000" algn="tl">
                    <a:srgbClr val="000000">
                      <a:alpha val="43137"/>
                    </a:srgbClr>
                  </a:outerShdw>
                </a:effectLst>
              </a:rPr>
              <a:t>」によりモーターユニットの内部抵抗が増大し脱調しやすくなる。</a:t>
            </a:r>
            <a:endParaRPr lang="en-US" altLang="ja-JP" sz="1400" dirty="0" smtClean="0">
              <a:effectLst>
                <a:outerShdw blurRad="38100" dist="38100" dir="2700000" algn="tl">
                  <a:srgbClr val="000000">
                    <a:alpha val="43137"/>
                  </a:srgbClr>
                </a:outerShdw>
              </a:effectLst>
            </a:endParaRPr>
          </a:p>
        </p:txBody>
      </p:sp>
      <p:cxnSp>
        <p:nvCxnSpPr>
          <p:cNvPr id="30" name="直線矢印コネクタ 29"/>
          <p:cNvCxnSpPr/>
          <p:nvPr/>
        </p:nvCxnSpPr>
        <p:spPr>
          <a:xfrm>
            <a:off x="1714480" y="2500306"/>
            <a:ext cx="35719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928662" y="3000372"/>
            <a:ext cx="1074333" cy="369332"/>
          </a:xfrm>
          <a:prstGeom prst="rect">
            <a:avLst/>
          </a:prstGeom>
          <a:solidFill>
            <a:schemeClr val="bg1"/>
          </a:solidFill>
          <a:ln>
            <a:solidFill>
              <a:schemeClr val="tx1"/>
            </a:solidFill>
          </a:ln>
        </p:spPr>
        <p:txBody>
          <a:bodyPr wrap="none" rtlCol="0">
            <a:spAutoFit/>
          </a:bodyPr>
          <a:lstStyle/>
          <a:p>
            <a:r>
              <a:rPr lang="ja-JP" altLang="en-US" dirty="0" smtClean="0">
                <a:effectLst>
                  <a:outerShdw blurRad="38100" dist="38100" dir="2700000" algn="tl">
                    <a:srgbClr val="000000">
                      <a:alpha val="43137"/>
                    </a:srgbClr>
                  </a:outerShdw>
                </a:effectLst>
              </a:rPr>
              <a:t>モデル化</a:t>
            </a:r>
            <a:endParaRPr kumimoji="1" lang="ja-JP" altLang="en-US" dirty="0">
              <a:effectLst>
                <a:outerShdw blurRad="38100" dist="38100" dir="2700000" algn="tl">
                  <a:srgbClr val="000000">
                    <a:alpha val="43137"/>
                  </a:srgbClr>
                </a:outerShdw>
              </a:effectLst>
            </a:endParaRPr>
          </a:p>
        </p:txBody>
      </p:sp>
      <p:sp>
        <p:nvSpPr>
          <p:cNvPr id="32" name="テキスト ボックス 31"/>
          <p:cNvSpPr txBox="1"/>
          <p:nvPr/>
        </p:nvSpPr>
        <p:spPr>
          <a:xfrm>
            <a:off x="2428860" y="5254638"/>
            <a:ext cx="386644" cy="30777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400" dirty="0" smtClean="0"/>
              <a:t>RA</a:t>
            </a:r>
            <a:endParaRPr kumimoji="1" lang="ja-JP" altLang="en-US" sz="1400" dirty="0"/>
          </a:p>
        </p:txBody>
      </p:sp>
      <p:sp>
        <p:nvSpPr>
          <p:cNvPr id="33" name="テキスト ボックス 32"/>
          <p:cNvSpPr txBox="1"/>
          <p:nvPr/>
        </p:nvSpPr>
        <p:spPr>
          <a:xfrm>
            <a:off x="5298522" y="2928934"/>
            <a:ext cx="2428870" cy="307777"/>
          </a:xfrm>
          <a:prstGeom prst="rect">
            <a:avLst/>
          </a:prstGeom>
          <a:solidFill>
            <a:schemeClr val="bg1"/>
          </a:solidFill>
          <a:ln>
            <a:solidFill>
              <a:schemeClr val="tx1"/>
            </a:solid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sz="1400" dirty="0" smtClean="0">
                <a:effectLst>
                  <a:outerShdw blurRad="38100" dist="38100" dir="2700000" algn="tl">
                    <a:srgbClr val="000000">
                      <a:alpha val="43137"/>
                    </a:srgbClr>
                  </a:outerShdw>
                </a:effectLst>
              </a:rPr>
              <a:t>脱調するパルスと温度の関係</a:t>
            </a:r>
            <a:endParaRPr kumimoji="1" lang="ja-JP" altLang="en-US" sz="1400" dirty="0">
              <a:effectLst>
                <a:outerShdw blurRad="38100" dist="38100" dir="2700000" algn="tl">
                  <a:srgbClr val="000000">
                    <a:alpha val="43137"/>
                  </a:srgbClr>
                </a:outerShdw>
              </a:effectLst>
            </a:endParaRPr>
          </a:p>
        </p:txBody>
      </p:sp>
      <p:sp>
        <p:nvSpPr>
          <p:cNvPr id="34" name="テキスト ボックス 33"/>
          <p:cNvSpPr txBox="1"/>
          <p:nvPr/>
        </p:nvSpPr>
        <p:spPr>
          <a:xfrm>
            <a:off x="6512968" y="5478677"/>
            <a:ext cx="665567"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ja-JP" altLang="en-US" sz="1200" dirty="0" smtClean="0"/>
              <a:t>温度</a:t>
            </a:r>
            <a:r>
              <a:rPr kumimoji="1" lang="en-US" altLang="ja-JP" sz="1200" dirty="0" smtClean="0"/>
              <a:t>(K)</a:t>
            </a:r>
            <a:endParaRPr kumimoji="1" lang="ja-JP" altLang="en-US" sz="1200" dirty="0"/>
          </a:p>
        </p:txBody>
      </p:sp>
      <p:sp>
        <p:nvSpPr>
          <p:cNvPr id="35" name="テキスト ボックス 34"/>
          <p:cNvSpPr txBox="1"/>
          <p:nvPr/>
        </p:nvSpPr>
        <p:spPr>
          <a:xfrm>
            <a:off x="7195594" y="3714752"/>
            <a:ext cx="421910"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200" dirty="0" smtClean="0"/>
              <a:t>Dec</a:t>
            </a:r>
            <a:endParaRPr kumimoji="1" lang="ja-JP" altLang="en-US" sz="1200" dirty="0"/>
          </a:p>
        </p:txBody>
      </p:sp>
      <p:sp>
        <p:nvSpPr>
          <p:cNvPr id="36" name="テキスト ボックス 35"/>
          <p:cNvSpPr txBox="1"/>
          <p:nvPr/>
        </p:nvSpPr>
        <p:spPr>
          <a:xfrm>
            <a:off x="7626522" y="4357694"/>
            <a:ext cx="357790"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rtlCol="0">
            <a:spAutoFit/>
          </a:bodyPr>
          <a:lstStyle/>
          <a:p>
            <a:r>
              <a:rPr kumimoji="1" lang="en-US" altLang="ja-JP" sz="1200" dirty="0" smtClean="0"/>
              <a:t>RA</a:t>
            </a:r>
            <a:endParaRPr kumimoji="1" lang="ja-JP" altLang="en-US" sz="1200" dirty="0"/>
          </a:p>
        </p:txBody>
      </p:sp>
      <p:sp>
        <p:nvSpPr>
          <p:cNvPr id="37" name="テキスト ボックス 36"/>
          <p:cNvSpPr txBox="1"/>
          <p:nvPr/>
        </p:nvSpPr>
        <p:spPr>
          <a:xfrm>
            <a:off x="5000628" y="3988668"/>
            <a:ext cx="369332" cy="797654"/>
          </a:xfrm>
          <a:prstGeom prst="rect">
            <a:avLst/>
          </a:prstGeom>
          <a:noFill/>
        </p:spPr>
        <p:txBody>
          <a:bodyPr vert="eaVert" wrap="none" rtlCol="0">
            <a:spAutoFit/>
          </a:bodyPr>
          <a:lstStyle/>
          <a:p>
            <a:r>
              <a:rPr lang="ja-JP" altLang="en-US" sz="1200" dirty="0" smtClean="0"/>
              <a:t>脱調パルス</a:t>
            </a:r>
            <a:endParaRPr kumimoji="1" lang="ja-JP" altLang="en-US" sz="1200" dirty="0"/>
          </a:p>
        </p:txBody>
      </p:sp>
      <p:sp>
        <p:nvSpPr>
          <p:cNvPr id="39" name="正方形/長方形 38"/>
          <p:cNvSpPr/>
          <p:nvPr/>
        </p:nvSpPr>
        <p:spPr>
          <a:xfrm>
            <a:off x="4429124" y="6357958"/>
            <a:ext cx="2563779"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1200" dirty="0" smtClean="0"/>
              <a:t>※</a:t>
            </a:r>
            <a:r>
              <a:rPr lang="ja-JP" altLang="en-US" sz="1200" dirty="0" smtClean="0"/>
              <a:t>但し</a:t>
            </a:r>
            <a:r>
              <a:rPr lang="en-US" altLang="ja-JP" sz="1200" dirty="0" smtClean="0"/>
              <a:t>FOMBLIN  ZLHT</a:t>
            </a:r>
            <a:r>
              <a:rPr lang="ja-JP" altLang="en-US" sz="1200" dirty="0" smtClean="0"/>
              <a:t>グリースを使用</a:t>
            </a:r>
            <a:endParaRPr lang="ja-JP" altLang="en-US" sz="1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副鏡ユニット・</a:t>
            </a:r>
            <a:r>
              <a:rPr kumimoji="1" lang="en-US" altLang="ja-JP" sz="4000" dirty="0" smtClean="0">
                <a:effectLst>
                  <a:outerShdw blurRad="38100" dist="38100" dir="2700000" algn="tl">
                    <a:srgbClr val="000000">
                      <a:alpha val="43137"/>
                    </a:srgbClr>
                  </a:outerShdw>
                </a:effectLst>
              </a:rPr>
              <a:t>RA</a:t>
            </a:r>
            <a:r>
              <a:rPr kumimoji="1" lang="ja-JP" altLang="en-US" sz="4000" dirty="0" smtClean="0">
                <a:effectLst>
                  <a:outerShdw blurRad="38100" dist="38100" dir="2700000" algn="tl">
                    <a:srgbClr val="000000">
                      <a:alpha val="43137"/>
                    </a:srgbClr>
                  </a:outerShdw>
                </a:effectLst>
              </a:rPr>
              <a:t>軸ユニット</a:t>
            </a:r>
            <a:endParaRPr kumimoji="1" lang="ja-JP" altLang="en-US" sz="4000" dirty="0">
              <a:effectLst>
                <a:outerShdw blurRad="38100" dist="38100" dir="2700000" algn="tl">
                  <a:srgbClr val="000000">
                    <a:alpha val="43137"/>
                  </a:srgbClr>
                </a:outerShdw>
              </a:effectLst>
            </a:endParaRPr>
          </a:p>
        </p:txBody>
      </p:sp>
      <p:pic>
        <p:nvPicPr>
          <p:cNvPr id="30722" name="Picture 2"/>
          <p:cNvPicPr>
            <a:picLocks noChangeAspect="1" noChangeArrowheads="1"/>
          </p:cNvPicPr>
          <p:nvPr/>
        </p:nvPicPr>
        <p:blipFill>
          <a:blip r:embed="rId2" cstate="print"/>
          <a:srcRect/>
          <a:stretch>
            <a:fillRect/>
          </a:stretch>
        </p:blipFill>
        <p:spPr bwMode="auto">
          <a:xfrm>
            <a:off x="5578128" y="3049785"/>
            <a:ext cx="2351458" cy="21431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3" name="上下矢印 12"/>
          <p:cNvSpPr/>
          <p:nvPr/>
        </p:nvSpPr>
        <p:spPr>
          <a:xfrm>
            <a:off x="6685364" y="3549851"/>
            <a:ext cx="178543" cy="57150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左右矢印 14"/>
          <p:cNvSpPr/>
          <p:nvPr/>
        </p:nvSpPr>
        <p:spPr>
          <a:xfrm>
            <a:off x="6328174" y="4549983"/>
            <a:ext cx="428628" cy="21431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スライド番号プレースホルダ 13"/>
          <p:cNvSpPr>
            <a:spLocks noGrp="1"/>
          </p:cNvSpPr>
          <p:nvPr>
            <p:ph type="sldNum" sz="quarter" idx="12"/>
          </p:nvPr>
        </p:nvSpPr>
        <p:spPr/>
        <p:txBody>
          <a:bodyPr/>
          <a:lstStyle/>
          <a:p>
            <a:fld id="{211C075B-6712-4FC4-92CB-6BC868D296D4}" type="slidenum">
              <a:rPr kumimoji="1" lang="ja-JP" altLang="en-US" smtClean="0"/>
              <a:pPr/>
              <a:t>21</a:t>
            </a:fld>
            <a:endParaRPr kumimoji="1" lang="ja-JP" altLang="en-US" dirty="0"/>
          </a:p>
        </p:txBody>
      </p:sp>
      <p:sp>
        <p:nvSpPr>
          <p:cNvPr id="16" name="正方形/長方形 15"/>
          <p:cNvSpPr/>
          <p:nvPr/>
        </p:nvSpPr>
        <p:spPr>
          <a:xfrm>
            <a:off x="5153841" y="1692463"/>
            <a:ext cx="2347117" cy="369332"/>
          </a:xfrm>
          <a:prstGeom prst="rect">
            <a:avLst/>
          </a:prstGeom>
          <a:solidFill>
            <a:schemeClr val="bg1"/>
          </a:solidFill>
          <a:ln>
            <a:solidFill>
              <a:schemeClr val="tx1"/>
            </a:solidFill>
          </a:ln>
          <a:effectLst/>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軸ユニット冷却実験</a:t>
            </a:r>
            <a:endParaRPr lang="en-US" altLang="ja-JP" dirty="0" smtClean="0">
              <a:effectLst>
                <a:outerShdw blurRad="38100" dist="38100" dir="2700000" algn="tl">
                  <a:srgbClr val="000000">
                    <a:alpha val="43137"/>
                  </a:srgbClr>
                </a:outerShdw>
              </a:effectLst>
            </a:endParaRPr>
          </a:p>
        </p:txBody>
      </p:sp>
      <p:sp>
        <p:nvSpPr>
          <p:cNvPr id="17" name="テキスト ボックス 16"/>
          <p:cNvSpPr txBox="1"/>
          <p:nvPr/>
        </p:nvSpPr>
        <p:spPr>
          <a:xfrm>
            <a:off x="5357818" y="2121091"/>
            <a:ext cx="2928958" cy="861774"/>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1400" dirty="0" smtClean="0">
                <a:effectLst>
                  <a:outerShdw blurRad="38100" dist="38100" dir="2700000" algn="tl">
                    <a:srgbClr val="000000">
                      <a:alpha val="43137"/>
                    </a:srgbClr>
                  </a:outerShdw>
                </a:effectLst>
              </a:rPr>
              <a:t>シャフト・軸受け・ウォームホイルは材質が異なり熱収縮率も異なる</a:t>
            </a:r>
            <a:endParaRPr lang="en-US" altLang="ja-JP" sz="14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℃では</a:t>
            </a:r>
            <a:r>
              <a:rPr lang="ja-JP" altLang="en-US" sz="1400" dirty="0" smtClean="0">
                <a:solidFill>
                  <a:srgbClr val="0000FF"/>
                </a:solidFill>
                <a:effectLst>
                  <a:outerShdw blurRad="38100" dist="38100" dir="2700000" algn="tl">
                    <a:srgbClr val="000000">
                      <a:alpha val="43137"/>
                    </a:srgbClr>
                  </a:outerShdw>
                </a:effectLst>
              </a:rPr>
              <a:t>隙間調整必須</a:t>
            </a:r>
            <a:endParaRPr lang="en-US" altLang="ja-JP" sz="1400" dirty="0" smtClean="0">
              <a:solidFill>
                <a:srgbClr val="0000FF"/>
              </a:solidFill>
              <a:effectLst>
                <a:outerShdw blurRad="38100" dist="38100" dir="2700000" algn="tl">
                  <a:srgbClr val="000000">
                    <a:alpha val="43137"/>
                  </a:srgbClr>
                </a:outerShdw>
              </a:effectLst>
            </a:endParaRPr>
          </a:p>
        </p:txBody>
      </p:sp>
      <p:pic>
        <p:nvPicPr>
          <p:cNvPr id="18" name="Picture 7" descr="IMG_1745"/>
          <p:cNvPicPr>
            <a:picLocks noChangeAspect="1" noChangeArrowheads="1"/>
          </p:cNvPicPr>
          <p:nvPr/>
        </p:nvPicPr>
        <p:blipFill>
          <a:blip r:embed="rId3" cstate="print"/>
          <a:srcRect/>
          <a:stretch>
            <a:fillRect/>
          </a:stretch>
        </p:blipFill>
        <p:spPr bwMode="auto">
          <a:xfrm>
            <a:off x="2071670" y="3978479"/>
            <a:ext cx="1928826" cy="1446412"/>
          </a:xfrm>
          <a:prstGeom prst="rect">
            <a:avLst/>
          </a:prstGeom>
          <a:noFill/>
          <a:effectLst>
            <a:outerShdw blurRad="50800" dist="38100" dir="2700000" algn="tl" rotWithShape="0">
              <a:prstClr val="black">
                <a:alpha val="40000"/>
              </a:prstClr>
            </a:outerShdw>
          </a:effectLst>
        </p:spPr>
      </p:pic>
      <p:pic>
        <p:nvPicPr>
          <p:cNvPr id="19" name="Picture 2"/>
          <p:cNvPicPr>
            <a:picLocks noChangeAspect="1" noChangeArrowheads="1"/>
          </p:cNvPicPr>
          <p:nvPr/>
        </p:nvPicPr>
        <p:blipFill>
          <a:blip r:embed="rId4" cstate="print"/>
          <a:srcRect/>
          <a:stretch>
            <a:fillRect/>
          </a:stretch>
        </p:blipFill>
        <p:spPr bwMode="auto">
          <a:xfrm>
            <a:off x="962512" y="2335405"/>
            <a:ext cx="1500198" cy="232364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0" name="テキスト ボックス 19"/>
          <p:cNvSpPr txBox="1"/>
          <p:nvPr/>
        </p:nvSpPr>
        <p:spPr>
          <a:xfrm>
            <a:off x="2605586" y="2312251"/>
            <a:ext cx="2286016" cy="523220"/>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副鏡モーターの回転で副鏡を上下</a:t>
            </a:r>
            <a:r>
              <a:rPr lang="ja-JP" altLang="en-US" sz="1400" dirty="0" smtClean="0">
                <a:effectLst>
                  <a:outerShdw blurRad="38100" dist="38100" dir="2700000" algn="tl">
                    <a:srgbClr val="000000">
                      <a:alpha val="43137"/>
                    </a:srgbClr>
                  </a:outerShdw>
                </a:effectLst>
              </a:rPr>
              <a:t>させてピントを調整</a:t>
            </a:r>
            <a:endParaRPr kumimoji="1" lang="ja-JP" altLang="en-US" sz="1400" dirty="0">
              <a:effectLst>
                <a:outerShdw blurRad="38100" dist="38100" dir="2700000" algn="tl">
                  <a:srgbClr val="000000">
                    <a:alpha val="43137"/>
                  </a:srgbClr>
                </a:outerShdw>
              </a:effectLst>
            </a:endParaRPr>
          </a:p>
        </p:txBody>
      </p:sp>
      <p:sp>
        <p:nvSpPr>
          <p:cNvPr id="21" name="円/楕円 20"/>
          <p:cNvSpPr/>
          <p:nvPr/>
        </p:nvSpPr>
        <p:spPr>
          <a:xfrm>
            <a:off x="1391140" y="3907041"/>
            <a:ext cx="642942" cy="35719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cxnSp>
        <p:nvCxnSpPr>
          <p:cNvPr id="23" name="直線矢印コネクタ 22"/>
          <p:cNvCxnSpPr/>
          <p:nvPr/>
        </p:nvCxnSpPr>
        <p:spPr>
          <a:xfrm rot="10800000" flipV="1">
            <a:off x="2105520" y="3264099"/>
            <a:ext cx="680530" cy="142876"/>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cxnSp>
        <p:nvCxnSpPr>
          <p:cNvPr id="24" name="直線矢印コネクタ 23"/>
          <p:cNvCxnSpPr/>
          <p:nvPr/>
        </p:nvCxnSpPr>
        <p:spPr>
          <a:xfrm rot="10800000" flipV="1">
            <a:off x="2034082" y="3264099"/>
            <a:ext cx="751968" cy="714380"/>
          </a:xfrm>
          <a:prstGeom prst="straightConnector1">
            <a:avLst/>
          </a:prstGeom>
          <a:ln>
            <a:solidFill>
              <a:srgbClr val="FF0000"/>
            </a:solidFill>
            <a:tailEnd type="arrow"/>
          </a:ln>
        </p:spPr>
        <p:style>
          <a:lnRef idx="1">
            <a:schemeClr val="accent2"/>
          </a:lnRef>
          <a:fillRef idx="0">
            <a:schemeClr val="accent2"/>
          </a:fillRef>
          <a:effectRef idx="0">
            <a:schemeClr val="accent2"/>
          </a:effectRef>
          <a:fontRef idx="minor">
            <a:schemeClr val="tx1"/>
          </a:fontRef>
        </p:style>
      </p:cxnSp>
      <p:sp>
        <p:nvSpPr>
          <p:cNvPr id="25" name="テキスト ボックス 24"/>
          <p:cNvSpPr txBox="1"/>
          <p:nvPr/>
        </p:nvSpPr>
        <p:spPr>
          <a:xfrm>
            <a:off x="2786050" y="3049785"/>
            <a:ext cx="2214578" cy="646331"/>
          </a:xfrm>
          <a:prstGeom prst="rect">
            <a:avLst/>
          </a:prstGeom>
          <a:noFill/>
        </p:spPr>
        <p:txBody>
          <a:bodyPr wrap="square" rtlCol="0">
            <a:spAutoFit/>
          </a:bodyPr>
          <a:lstStyle/>
          <a:p>
            <a:r>
              <a:rPr kumimoji="1" lang="ja-JP" altLang="en-US" sz="1400" dirty="0" smtClean="0">
                <a:effectLst>
                  <a:outerShdw blurRad="38100" dist="38100" dir="2700000" algn="tl">
                    <a:srgbClr val="000000">
                      <a:alpha val="43137"/>
                    </a:srgbClr>
                  </a:outerShdw>
                </a:effectLst>
              </a:rPr>
              <a:t>シャフト・ブシュは同一材質</a:t>
            </a:r>
            <a:endParaRPr kumimoji="1" lang="en-US" altLang="ja-JP" sz="14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ja-JP" altLang="en-US" sz="1400" dirty="0" smtClean="0">
                <a:solidFill>
                  <a:srgbClr val="0000FF"/>
                </a:solidFill>
                <a:effectLst>
                  <a:outerShdw blurRad="38100" dist="38100" dir="2700000" algn="tl">
                    <a:srgbClr val="000000">
                      <a:alpha val="43137"/>
                    </a:srgbClr>
                  </a:outerShdw>
                </a:effectLst>
              </a:rPr>
              <a:t>隙間調整不要</a:t>
            </a:r>
            <a:endParaRPr kumimoji="1" lang="en-US" altLang="ja-JP" sz="1400" dirty="0" smtClean="0">
              <a:solidFill>
                <a:srgbClr val="0000FF"/>
              </a:solidFill>
              <a:effectLst>
                <a:outerShdw blurRad="38100" dist="38100" dir="2700000" algn="tl">
                  <a:srgbClr val="000000">
                    <a:alpha val="43137"/>
                  </a:srgbClr>
                </a:outerShdw>
              </a:effectLst>
            </a:endParaRPr>
          </a:p>
        </p:txBody>
      </p:sp>
      <p:sp>
        <p:nvSpPr>
          <p:cNvPr id="26" name="正方形/長方形 25"/>
          <p:cNvSpPr/>
          <p:nvPr/>
        </p:nvSpPr>
        <p:spPr>
          <a:xfrm>
            <a:off x="2428860" y="6072206"/>
            <a:ext cx="4572000" cy="307777"/>
          </a:xfrm>
          <a:prstGeom prst="rect">
            <a:avLst/>
          </a:prstGeom>
          <a:solidFill>
            <a:schemeClr val="bg1"/>
          </a:solidFill>
          <a:ln>
            <a:solidFill>
              <a:schemeClr val="tx1"/>
            </a:solidFill>
          </a:ln>
        </p:spPr>
        <p:txBody>
          <a:bodyPr>
            <a:spAutoFit/>
          </a:bodyPr>
          <a:lstStyle/>
          <a:p>
            <a:r>
              <a:rPr lang="ja-JP" altLang="en-US" sz="1400" dirty="0" smtClean="0">
                <a:effectLst>
                  <a:outerShdw blurRad="38100" dist="38100" dir="2700000" algn="tl">
                    <a:srgbClr val="000000">
                      <a:alpha val="43137"/>
                    </a:srgbClr>
                  </a:outerShdw>
                </a:effectLst>
                <a:latin typeface="+mn-ea"/>
              </a:rPr>
              <a:t>脱脂</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グリスアップ</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最適な隙間調整によって</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latin typeface="+mn-ea"/>
              </a:rPr>
              <a:t>で動作</a:t>
            </a:r>
            <a:endParaRPr lang="en-US" altLang="ja-JP" sz="1400" dirty="0" smtClean="0">
              <a:effectLst>
                <a:outerShdw blurRad="38100" dist="38100" dir="2700000" algn="tl">
                  <a:srgbClr val="000000">
                    <a:alpha val="43137"/>
                  </a:srgbClr>
                </a:outerShdw>
              </a:effectLst>
              <a:latin typeface="+mn-ea"/>
            </a:endParaRPr>
          </a:p>
        </p:txBody>
      </p:sp>
      <p:sp>
        <p:nvSpPr>
          <p:cNvPr id="27" name="正方形/長方形 26"/>
          <p:cNvSpPr/>
          <p:nvPr/>
        </p:nvSpPr>
        <p:spPr>
          <a:xfrm>
            <a:off x="857224" y="1692463"/>
            <a:ext cx="2319866" cy="369332"/>
          </a:xfrm>
          <a:prstGeom prst="rect">
            <a:avLst/>
          </a:prstGeom>
          <a:solidFill>
            <a:schemeClr val="bg1"/>
          </a:solidFill>
          <a:ln>
            <a:solidFill>
              <a:schemeClr val="tx1"/>
            </a:solidFill>
          </a:ln>
          <a:effectLst/>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副鏡ユニット冷却実験</a:t>
            </a:r>
            <a:endParaRPr lang="en-US" altLang="ja-JP" dirty="0" smtClean="0">
              <a:effectLst>
                <a:outerShdw blurRad="38100" dist="38100" dir="2700000" algn="tl">
                  <a:srgbClr val="000000">
                    <a:alpha val="43137"/>
                  </a:srgbClr>
                </a:outerShdw>
              </a:effectLst>
            </a:endParaRPr>
          </a:p>
        </p:txBody>
      </p:sp>
      <p:sp>
        <p:nvSpPr>
          <p:cNvPr id="28" name="円/楕円 27"/>
          <p:cNvSpPr/>
          <p:nvPr/>
        </p:nvSpPr>
        <p:spPr>
          <a:xfrm>
            <a:off x="1391140" y="3264099"/>
            <a:ext cx="642942" cy="357190"/>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 name="正方形/長方形 41"/>
          <p:cNvSpPr/>
          <p:nvPr/>
        </p:nvSpPr>
        <p:spPr>
          <a:xfrm>
            <a:off x="4786314" y="6357958"/>
            <a:ext cx="2563779" cy="276999"/>
          </a:xfrm>
          <a:prstGeom prst="rect">
            <a:avLst/>
          </a:prstGeom>
          <a:noFill/>
          <a:ln>
            <a:noFill/>
          </a:ln>
          <a:effectLst/>
        </p:spPr>
        <p:style>
          <a:lnRef idx="1">
            <a:schemeClr val="dk1"/>
          </a:lnRef>
          <a:fillRef idx="2">
            <a:schemeClr val="dk1"/>
          </a:fillRef>
          <a:effectRef idx="1">
            <a:schemeClr val="dk1"/>
          </a:effectRef>
          <a:fontRef idx="minor">
            <a:schemeClr val="dk1"/>
          </a:fontRef>
        </p:style>
        <p:txBody>
          <a:bodyPr wrap="none">
            <a:spAutoFit/>
          </a:bodyPr>
          <a:lstStyle/>
          <a:p>
            <a:r>
              <a:rPr lang="en-US" altLang="ja-JP" sz="1200" dirty="0" smtClean="0"/>
              <a:t>※</a:t>
            </a:r>
            <a:r>
              <a:rPr lang="ja-JP" altLang="en-US" sz="1200" dirty="0" smtClean="0"/>
              <a:t>但し</a:t>
            </a:r>
            <a:r>
              <a:rPr lang="en-US" altLang="ja-JP" sz="1200" dirty="0" smtClean="0"/>
              <a:t>FOMBLIN  ZLHT</a:t>
            </a:r>
            <a:r>
              <a:rPr lang="ja-JP" altLang="en-US" sz="1200" dirty="0" smtClean="0"/>
              <a:t>グリースを使用</a:t>
            </a:r>
            <a:endParaRPr lang="ja-JP" altLang="en-US" sz="1200" dirty="0"/>
          </a:p>
        </p:txBody>
      </p:sp>
      <p:sp>
        <p:nvSpPr>
          <p:cNvPr id="43" name="テキスト ボックス 42"/>
          <p:cNvSpPr txBox="1"/>
          <p:nvPr/>
        </p:nvSpPr>
        <p:spPr>
          <a:xfrm>
            <a:off x="5214942" y="5264363"/>
            <a:ext cx="3143272" cy="307777"/>
          </a:xfrm>
          <a:prstGeom prst="rect">
            <a:avLst/>
          </a:prstGeom>
          <a:noFill/>
          <a:ln>
            <a:noFill/>
          </a:ln>
          <a:effectLst/>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ja-JP" altLang="en-US" sz="1400" dirty="0" smtClean="0">
                <a:solidFill>
                  <a:schemeClr val="tx1"/>
                </a:solidFill>
                <a:effectLst>
                  <a:outerShdw blurRad="38100" dist="38100" dir="2700000" algn="tl">
                    <a:srgbClr val="000000">
                      <a:alpha val="43137"/>
                    </a:srgbClr>
                  </a:outerShdw>
                </a:effectLst>
              </a:rPr>
              <a:t>隙間調整を行えば</a:t>
            </a:r>
            <a:r>
              <a:rPr lang="en-US" altLang="ja-JP" sz="1400" dirty="0" smtClean="0">
                <a:solidFill>
                  <a:schemeClr val="tx1"/>
                </a:solidFill>
                <a:effectLst>
                  <a:outerShdw blurRad="38100" dist="38100" dir="2700000" algn="tl">
                    <a:srgbClr val="000000">
                      <a:alpha val="43137"/>
                    </a:srgbClr>
                  </a:outerShdw>
                </a:effectLst>
              </a:rPr>
              <a:t>-80</a:t>
            </a:r>
            <a:r>
              <a:rPr lang="ja-JP" altLang="en-US" sz="1400" dirty="0" smtClean="0">
                <a:solidFill>
                  <a:schemeClr val="tx1"/>
                </a:solidFill>
                <a:effectLst>
                  <a:outerShdw blurRad="38100" dist="38100" dir="2700000" algn="tl">
                    <a:srgbClr val="000000">
                      <a:alpha val="43137"/>
                    </a:srgbClr>
                  </a:outerShdw>
                </a:effectLst>
              </a:rPr>
              <a:t>℃でも動作可能</a:t>
            </a:r>
            <a:endParaRPr lang="en-US" altLang="ja-JP" sz="1400"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928662" y="2368159"/>
            <a:ext cx="7500990" cy="2554545"/>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赤外線望遠鏡が</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℃で機能するか各機械単位毎に冷却実験を行った。</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軸モーターユニットは低温では隙間が減少し摩擦が増大して脱調し易くなる事がわかったが、</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℃でも</a:t>
            </a:r>
            <a:r>
              <a:rPr lang="en-US" altLang="ja-JP" sz="1600" dirty="0" smtClean="0">
                <a:solidFill>
                  <a:srgbClr val="0000FF"/>
                </a:solidFill>
                <a:effectLst>
                  <a:outerShdw blurRad="38100" dist="38100" dir="2700000" algn="tl">
                    <a:srgbClr val="000000">
                      <a:alpha val="43137"/>
                    </a:srgbClr>
                  </a:outerShdw>
                </a:effectLst>
              </a:rPr>
              <a:t>3500[</a:t>
            </a:r>
            <a:r>
              <a:rPr lang="ja-JP" altLang="en-US" sz="1600" dirty="0" smtClean="0">
                <a:solidFill>
                  <a:srgbClr val="0000FF"/>
                </a:solidFill>
                <a:effectLst>
                  <a:outerShdw blurRad="38100" dist="38100" dir="2700000" algn="tl">
                    <a:srgbClr val="000000">
                      <a:alpha val="43137"/>
                    </a:srgbClr>
                  </a:outerShdw>
                </a:effectLst>
              </a:rPr>
              <a:t>パルス</a:t>
            </a:r>
            <a:r>
              <a:rPr lang="en-US" altLang="ja-JP" sz="1600" dirty="0" smtClean="0">
                <a:solidFill>
                  <a:srgbClr val="0000FF"/>
                </a:solidFill>
                <a:effectLst>
                  <a:outerShdw blurRad="38100" dist="38100" dir="2700000" algn="tl">
                    <a:srgbClr val="000000">
                      <a:alpha val="43137"/>
                    </a:srgbClr>
                  </a:outerShdw>
                </a:effectLst>
              </a:rPr>
              <a:t>/sec]</a:t>
            </a:r>
            <a:r>
              <a:rPr lang="ja-JP" altLang="en-US" sz="1600" dirty="0" smtClean="0">
                <a:effectLst>
                  <a:outerShdw blurRad="38100" dist="38100" dir="2700000" algn="tl">
                    <a:srgbClr val="000000">
                      <a:alpha val="43137"/>
                    </a:srgbClr>
                  </a:outerShdw>
                </a:effectLst>
              </a:rPr>
              <a:t>で問題なく回転することが確認できた。</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副鏡ユニットはシャフト・ブシュが同一材質で隙間が減少せず</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℃でも問題なく動作した。</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軸ユニットはシャフト・軸受け・ウォームホイルが異種金属で隙間調整を施さないと</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℃では使用できない事がわかった。</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よって南極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赤外線望遠鏡の各可動部分は</a:t>
            </a:r>
            <a:r>
              <a:rPr lang="en-US" altLang="ja-JP" sz="1600" dirty="0" smtClean="0">
                <a:effectLst>
                  <a:outerShdw blurRad="38100" dist="38100" dir="2700000" algn="tl">
                    <a:srgbClr val="000000">
                      <a:alpha val="43137"/>
                    </a:srgbClr>
                  </a:outerShdw>
                </a:effectLst>
              </a:rPr>
              <a:t>FOMBLIN</a:t>
            </a:r>
            <a:r>
              <a:rPr lang="ja-JP" altLang="en-US" sz="1600" dirty="0" smtClean="0">
                <a:effectLst>
                  <a:outerShdw blurRad="38100" dist="38100" dir="2700000" algn="tl">
                    <a:srgbClr val="000000">
                      <a:alpha val="43137"/>
                    </a:srgbClr>
                  </a:outerShdw>
                </a:effectLst>
              </a:rPr>
              <a:t>グリースを使用して隙間調整を正しく行えば</a:t>
            </a:r>
            <a:r>
              <a:rPr lang="en-US" altLang="ja-JP" sz="1600" dirty="0" smtClean="0">
                <a:solidFill>
                  <a:srgbClr val="0000FF"/>
                </a:solidFill>
                <a:effectLst>
                  <a:outerShdw blurRad="38100" dist="38100" dir="2700000" algn="tl">
                    <a:srgbClr val="000000">
                      <a:alpha val="43137"/>
                    </a:srgbClr>
                  </a:outerShdw>
                </a:effectLst>
              </a:rPr>
              <a:t>-80</a:t>
            </a:r>
            <a:r>
              <a:rPr lang="ja-JP" altLang="en-US" sz="1600" dirty="0" smtClean="0">
                <a:solidFill>
                  <a:srgbClr val="0000FF"/>
                </a:solidFill>
                <a:effectLst>
                  <a:outerShdw blurRad="38100" dist="38100" dir="2700000" algn="tl">
                    <a:srgbClr val="000000">
                      <a:alpha val="43137"/>
                    </a:srgbClr>
                  </a:outerShdw>
                </a:effectLst>
              </a:rPr>
              <a:t>℃でも動作する</a:t>
            </a:r>
            <a:r>
              <a:rPr lang="ja-JP" altLang="en-US" sz="1600" dirty="0" smtClean="0">
                <a:effectLst>
                  <a:outerShdw blurRad="38100" dist="38100" dir="2700000" algn="tl">
                    <a:srgbClr val="000000">
                      <a:alpha val="43137"/>
                    </a:srgbClr>
                  </a:outerShdw>
                </a:effectLst>
              </a:rPr>
              <a:t>ことがわかった。</a:t>
            </a:r>
            <a:endParaRPr lang="en-US" altLang="ja-JP" sz="1600" dirty="0" smtClean="0">
              <a:effectLst>
                <a:outerShdw blurRad="38100" dist="38100" dir="2700000" algn="tl">
                  <a:srgbClr val="000000">
                    <a:alpha val="43137"/>
                  </a:srgbClr>
                </a:outerShdw>
              </a:effectLst>
            </a:endParaRPr>
          </a:p>
          <a:p>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22</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まとめ</a:t>
            </a:r>
            <a:endParaRPr kumimoji="1" lang="ja-JP" altLang="en-US" sz="3200" dirty="0">
              <a:effectLst>
                <a:outerShdw blurRad="38100" dist="38100" dir="2700000" algn="tl">
                  <a:srgbClr val="000000">
                    <a:alpha val="43137"/>
                  </a:srgbClr>
                </a:outerShdw>
              </a:effectLst>
            </a:endParaRPr>
          </a:p>
        </p:txBody>
      </p:sp>
      <p:sp>
        <p:nvSpPr>
          <p:cNvPr id="6" name="正方形/長方形 5"/>
          <p:cNvSpPr/>
          <p:nvPr/>
        </p:nvSpPr>
        <p:spPr>
          <a:xfrm>
            <a:off x="1714480" y="5072074"/>
            <a:ext cx="6072230" cy="646331"/>
          </a:xfrm>
          <a:prstGeom prst="rect">
            <a:avLst/>
          </a:prstGeom>
        </p:spPr>
        <p:txBody>
          <a:bodyPr wrap="square">
            <a:spAutoFit/>
          </a:bodyPr>
          <a:lstStyle/>
          <a:p>
            <a:pPr lvl="0"/>
            <a:r>
              <a:rPr lang="ja-JP" altLang="en-US" sz="1200" dirty="0" smtClean="0">
                <a:solidFill>
                  <a:prstClr val="black"/>
                </a:solidFill>
              </a:rPr>
              <a:t>なお</a:t>
            </a:r>
            <a:r>
              <a:rPr lang="en-US" altLang="ja-JP" sz="1200" dirty="0" smtClean="0">
                <a:solidFill>
                  <a:prstClr val="black"/>
                </a:solidFill>
              </a:rPr>
              <a:t>Dec </a:t>
            </a:r>
            <a:r>
              <a:rPr lang="ja-JP" altLang="en-US" sz="1200" dirty="0" smtClean="0">
                <a:solidFill>
                  <a:prstClr val="black"/>
                </a:solidFill>
              </a:rPr>
              <a:t>軸ユニットはその大きさから冷凍庫に入れることが不可能であった為冷却実験を行っていない。しかし</a:t>
            </a:r>
            <a:r>
              <a:rPr lang="en-US" altLang="ja-JP" sz="1200" dirty="0" smtClean="0">
                <a:solidFill>
                  <a:prstClr val="black"/>
                </a:solidFill>
              </a:rPr>
              <a:t>RA</a:t>
            </a:r>
            <a:r>
              <a:rPr lang="ja-JP" altLang="en-US" sz="1200" dirty="0" smtClean="0">
                <a:solidFill>
                  <a:prstClr val="black"/>
                </a:solidFill>
              </a:rPr>
              <a:t>軸ユニットと同じ構造であり、</a:t>
            </a:r>
            <a:r>
              <a:rPr lang="en-US" altLang="ja-JP" sz="1200" dirty="0" smtClean="0">
                <a:solidFill>
                  <a:prstClr val="black"/>
                </a:solidFill>
              </a:rPr>
              <a:t>RA</a:t>
            </a:r>
            <a:r>
              <a:rPr lang="ja-JP" altLang="en-US" sz="1200" dirty="0" smtClean="0">
                <a:solidFill>
                  <a:prstClr val="black"/>
                </a:solidFill>
              </a:rPr>
              <a:t>軸ユニットと同様に隙間調整を行えば</a:t>
            </a:r>
            <a:r>
              <a:rPr lang="en-US" altLang="ja-JP" sz="1200" dirty="0" smtClean="0">
                <a:solidFill>
                  <a:prstClr val="black"/>
                </a:solidFill>
              </a:rPr>
              <a:t>-80</a:t>
            </a:r>
            <a:r>
              <a:rPr lang="ja-JP" altLang="en-US" sz="1200" dirty="0" smtClean="0">
                <a:solidFill>
                  <a:prstClr val="black"/>
                </a:solidFill>
              </a:rPr>
              <a:t>℃でも使用可能であると考えられる。</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4. </a:t>
            </a:r>
            <a:r>
              <a:rPr lang="ja-JP" altLang="en-US" dirty="0" smtClean="0">
                <a:effectLst>
                  <a:outerShdw blurRad="38100" dist="38100" dir="2700000" algn="tl">
                    <a:srgbClr val="000000">
                      <a:alpha val="43137"/>
                    </a:srgbClr>
                  </a:outerShdw>
                </a:effectLst>
              </a:rPr>
              <a:t>追尾誤差の評価</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23</a:t>
            </a:fld>
            <a:endParaRPr kumimoji="1" lang="ja-JP"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追尾誤差の概要</a:t>
            </a:r>
            <a:endParaRPr lang="en-US" altLang="ja-JP" sz="4000" dirty="0" smtClean="0">
              <a:effectLst>
                <a:outerShdw blurRad="38100" dist="38100" dir="2700000" algn="tl">
                  <a:srgbClr val="000000">
                    <a:alpha val="43137"/>
                  </a:srgbClr>
                </a:outerShdw>
              </a:effectLst>
            </a:endParaRPr>
          </a:p>
        </p:txBody>
      </p:sp>
      <p:sp>
        <p:nvSpPr>
          <p:cNvPr id="4" name="Rectangle 7"/>
          <p:cNvSpPr>
            <a:spLocks noChangeArrowheads="1"/>
          </p:cNvSpPr>
          <p:nvPr/>
        </p:nvSpPr>
        <p:spPr bwMode="auto">
          <a:xfrm>
            <a:off x="1139376" y="3370595"/>
            <a:ext cx="1800494"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追尾誤差の原因</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485627" y="3799223"/>
            <a:ext cx="2214578"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・設置誤差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・大気差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・ピリオディックモーション</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・その他</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たわみ等</a:t>
            </a:r>
            <a:r>
              <a:rPr lang="en-US" altLang="ja-JP" sz="1400" dirty="0" smtClean="0">
                <a:effectLst>
                  <a:outerShdw blurRad="38100" dist="38100" dir="2700000" algn="tl">
                    <a:srgbClr val="000000">
                      <a:alpha val="43137"/>
                    </a:srgbClr>
                  </a:outerShdw>
                </a:effectLst>
                <a:latin typeface="ＭＳ Ｐゴシック" charset="-128"/>
              </a:rPr>
              <a:t>)</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77" name="Rectangle 8"/>
          <p:cNvSpPr>
            <a:spLocks noChangeArrowheads="1"/>
          </p:cNvSpPr>
          <p:nvPr/>
        </p:nvSpPr>
        <p:spPr bwMode="auto">
          <a:xfrm>
            <a:off x="714348" y="1571612"/>
            <a:ext cx="7715304"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a:t>
            </a:r>
            <a:r>
              <a:rPr lang="ja-JP" altLang="en-US" sz="1400" dirty="0" smtClean="0">
                <a:effectLst>
                  <a:outerShdw blurRad="38100" dist="38100" dir="2700000" algn="tl">
                    <a:srgbClr val="000000">
                      <a:alpha val="43137"/>
                    </a:srgbClr>
                  </a:outerShdw>
                </a:effectLst>
                <a:latin typeface="ＭＳ Ｐゴシック" charset="-128"/>
              </a:rPr>
              <a:t>で開発した</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全く新しい望遠鏡</a:t>
            </a:r>
            <a:r>
              <a:rPr lang="ja-JP" altLang="en-US" sz="1400" dirty="0" smtClean="0">
                <a:effectLst>
                  <a:outerShdw blurRad="38100" dist="38100" dir="2700000" algn="tl">
                    <a:srgbClr val="000000">
                      <a:alpha val="43137"/>
                    </a:srgbClr>
                  </a:outerShdw>
                </a:effectLst>
                <a:latin typeface="ＭＳ Ｐゴシック" charset="-128"/>
              </a:rPr>
              <a:t>で追尾誤差がどの程度存在するかわからない。そこで理論式を立てて観測と比較することで追尾誤差を評価する。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24</a:t>
            </a:fld>
            <a:endParaRPr kumimoji="1" lang="ja-JP" altLang="en-US" dirty="0"/>
          </a:p>
        </p:txBody>
      </p:sp>
      <p:pic>
        <p:nvPicPr>
          <p:cNvPr id="28" name="Picture 2" descr="D:\M2\20091109修論中間発表\track_ページ_4.jpg"/>
          <p:cNvPicPr>
            <a:picLocks noChangeAspect="1" noChangeArrowheads="1"/>
          </p:cNvPicPr>
          <p:nvPr/>
        </p:nvPicPr>
        <p:blipFill>
          <a:blip r:embed="rId2" cstate="print"/>
          <a:srcRect/>
          <a:stretch>
            <a:fillRect/>
          </a:stretch>
        </p:blipFill>
        <p:spPr bwMode="auto">
          <a:xfrm>
            <a:off x="3925458" y="3467446"/>
            <a:ext cx="1932426" cy="1390314"/>
          </a:xfrm>
          <a:prstGeom prst="rect">
            <a:avLst/>
          </a:prstGeom>
          <a:noFill/>
          <a:effectLst>
            <a:outerShdw blurRad="50800" dist="38100" dir="2700000" algn="tl" rotWithShape="0">
              <a:prstClr val="black">
                <a:alpha val="40000"/>
              </a:prstClr>
            </a:outerShdw>
          </a:effectLst>
        </p:spPr>
      </p:pic>
      <p:sp>
        <p:nvSpPr>
          <p:cNvPr id="43" name="Rectangle 8"/>
          <p:cNvSpPr>
            <a:spLocks noChangeArrowheads="1"/>
          </p:cNvSpPr>
          <p:nvPr/>
        </p:nvSpPr>
        <p:spPr bwMode="auto">
          <a:xfrm>
            <a:off x="5143504" y="4549983"/>
            <a:ext cx="785818" cy="276999"/>
          </a:xfrm>
          <a:prstGeom prst="rect">
            <a:avLst/>
          </a:prstGeom>
          <a:noFill/>
          <a:ln w="9525">
            <a:noFill/>
            <a:miter lim="800000"/>
            <a:headEnd/>
            <a:tailEnd/>
          </a:ln>
          <a:effectLst/>
        </p:spPr>
        <p:txBody>
          <a:bodyPr wrap="square">
            <a:spAutoFit/>
          </a:bodyPr>
          <a:lstStyle/>
          <a:p>
            <a:pPr algn="ctr" defTabSz="4176713"/>
            <a:r>
              <a:rPr lang="ja-JP" altLang="en-US" sz="1200" dirty="0" smtClean="0">
                <a:latin typeface="ＭＳ Ｐゴシック" charset="-128"/>
              </a:rPr>
              <a:t>大気差</a:t>
            </a:r>
          </a:p>
        </p:txBody>
      </p:sp>
      <p:sp>
        <p:nvSpPr>
          <p:cNvPr id="29" name="Rectangle 8"/>
          <p:cNvSpPr>
            <a:spLocks noChangeArrowheads="1"/>
          </p:cNvSpPr>
          <p:nvPr/>
        </p:nvSpPr>
        <p:spPr bwMode="auto">
          <a:xfrm>
            <a:off x="1643042" y="5643578"/>
            <a:ext cx="3786214" cy="523220"/>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追尾誤差が</a:t>
            </a:r>
            <a:r>
              <a:rPr lang="en-US" altLang="ja-JP" sz="1400" dirty="0" smtClean="0">
                <a:effectLst>
                  <a:outerShdw blurRad="38100" dist="38100" dir="2700000" algn="tl">
                    <a:srgbClr val="000000">
                      <a:alpha val="43137"/>
                    </a:srgbClr>
                  </a:outerShdw>
                </a:effectLst>
                <a:latin typeface="ＭＳ Ｐゴシック" charset="-128"/>
              </a:rPr>
              <a:t>2010</a:t>
            </a:r>
            <a:r>
              <a:rPr lang="ja-JP" altLang="en-US" sz="1400" dirty="0" smtClean="0">
                <a:effectLst>
                  <a:outerShdw blurRad="38100" dist="38100" dir="2700000" algn="tl">
                    <a:srgbClr val="000000">
                      <a:alpha val="43137"/>
                    </a:srgbClr>
                  </a:outerShdw>
                </a:effectLst>
                <a:latin typeface="ＭＳ Ｐゴシック" charset="-128"/>
              </a:rPr>
              <a:t>年度のサイト調査・試験観測に求められる精度を有するかどうか検証する。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31" name="正方形/長方形 30"/>
          <p:cNvSpPr/>
          <p:nvPr/>
        </p:nvSpPr>
        <p:spPr>
          <a:xfrm>
            <a:off x="1425128" y="2571744"/>
            <a:ext cx="4176143" cy="307777"/>
          </a:xfrm>
          <a:prstGeom prst="rect">
            <a:avLst/>
          </a:prstGeom>
          <a:noFill/>
          <a:ln>
            <a:noFill/>
          </a:ln>
        </p:spPr>
        <p:txBody>
          <a:bodyPr wrap="none">
            <a:spAutoFit/>
          </a:bodyPr>
          <a:lstStyle/>
          <a:p>
            <a:r>
              <a:rPr lang="ja-JP" altLang="en-US" sz="1400" dirty="0" smtClean="0">
                <a:effectLst>
                  <a:outerShdw blurRad="38100" dist="38100" dir="2700000" algn="tl">
                    <a:srgbClr val="000000">
                      <a:alpha val="43137"/>
                    </a:srgbClr>
                  </a:outerShdw>
                </a:effectLst>
              </a:rPr>
              <a:t>赤道儀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軸を一定速度で回転させて天体を追尾</a:t>
            </a:r>
            <a:endParaRPr lang="ja-JP" altLang="en-US" sz="1400" dirty="0">
              <a:effectLst>
                <a:outerShdw blurRad="38100" dist="38100" dir="2700000" algn="tl">
                  <a:srgbClr val="000000">
                    <a:alpha val="43137"/>
                  </a:srgbClr>
                </a:outerShdw>
              </a:effectLst>
            </a:endParaRPr>
          </a:p>
        </p:txBody>
      </p:sp>
      <p:pic>
        <p:nvPicPr>
          <p:cNvPr id="32" name="Picture 4" descr="D:\M2\20100202修論発表会\バッフル.jpg"/>
          <p:cNvPicPr>
            <a:picLocks noChangeAspect="1" noChangeArrowheads="1"/>
          </p:cNvPicPr>
          <p:nvPr/>
        </p:nvPicPr>
        <p:blipFill>
          <a:blip r:embed="rId3" cstate="print"/>
          <a:srcRect/>
          <a:stretch>
            <a:fillRect/>
          </a:stretch>
        </p:blipFill>
        <p:spPr bwMode="auto">
          <a:xfrm>
            <a:off x="6286512" y="2357430"/>
            <a:ext cx="1526014" cy="1899822"/>
          </a:xfrm>
          <a:prstGeom prst="rect">
            <a:avLst/>
          </a:prstGeom>
          <a:noFill/>
          <a:effectLst>
            <a:outerShdw blurRad="50800" dist="38100" dir="2700000" algn="tl" rotWithShape="0">
              <a:prstClr val="black">
                <a:alpha val="40000"/>
              </a:prstClr>
            </a:outerShdw>
          </a:effectLst>
        </p:spPr>
      </p:pic>
      <p:sp>
        <p:nvSpPr>
          <p:cNvPr id="37" name="右カーブ矢印 36"/>
          <p:cNvSpPr/>
          <p:nvPr/>
        </p:nvSpPr>
        <p:spPr>
          <a:xfrm rot="7604291">
            <a:off x="6804012" y="2598618"/>
            <a:ext cx="639222" cy="1496578"/>
          </a:xfrm>
          <a:prstGeom prst="curvedRightArrow">
            <a:avLst/>
          </a:prstGeom>
          <a:solidFill>
            <a:schemeClr val="bg1">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Rectangle 8"/>
          <p:cNvSpPr>
            <a:spLocks noChangeArrowheads="1"/>
          </p:cNvSpPr>
          <p:nvPr/>
        </p:nvSpPr>
        <p:spPr bwMode="auto">
          <a:xfrm>
            <a:off x="6215074" y="4295009"/>
            <a:ext cx="2357454"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RA</a:t>
            </a:r>
            <a:r>
              <a:rPr lang="ja-JP" altLang="en-US" sz="1200" dirty="0" smtClean="0">
                <a:latin typeface="ＭＳ Ｐゴシック" charset="-128"/>
              </a:rPr>
              <a:t>軸の回転によって天体を追尾</a:t>
            </a:r>
          </a:p>
        </p:txBody>
      </p:sp>
      <p:pic>
        <p:nvPicPr>
          <p:cNvPr id="45" name="Picture 5" descr="D:\M2\20091109修論中間発表\IMG_1946.jpg"/>
          <p:cNvPicPr>
            <a:picLocks noChangeAspect="1" noChangeArrowheads="1"/>
          </p:cNvPicPr>
          <p:nvPr/>
        </p:nvPicPr>
        <p:blipFill>
          <a:blip r:embed="rId4" cstate="print"/>
          <a:srcRect/>
          <a:stretch>
            <a:fillRect/>
          </a:stretch>
        </p:blipFill>
        <p:spPr bwMode="auto">
          <a:xfrm>
            <a:off x="6286512" y="4786321"/>
            <a:ext cx="1714512" cy="1285885"/>
          </a:xfrm>
          <a:prstGeom prst="rect">
            <a:avLst/>
          </a:prstGeom>
          <a:noFill/>
          <a:effectLst>
            <a:outerShdw blurRad="50800" dist="38100" dir="2700000" algn="tl" rotWithShape="0">
              <a:prstClr val="black">
                <a:alpha val="40000"/>
              </a:prstClr>
            </a:outerShdw>
          </a:effectLst>
        </p:spPr>
      </p:pic>
      <p:sp>
        <p:nvSpPr>
          <p:cNvPr id="46" name="Rectangle 8"/>
          <p:cNvSpPr>
            <a:spLocks noChangeArrowheads="1"/>
          </p:cNvSpPr>
          <p:nvPr/>
        </p:nvSpPr>
        <p:spPr bwMode="auto">
          <a:xfrm>
            <a:off x="6215074" y="6110607"/>
            <a:ext cx="2428892" cy="461665"/>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ギヤ・軸受けの偏芯によって周期的な追尾誤差が生じる</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defRPr/>
            </a:pPr>
            <a:r>
              <a:rPr lang="ja-JP" altLang="en-US" sz="4000" dirty="0" smtClean="0">
                <a:effectLst>
                  <a:outerShdw blurRad="38100" dist="38100" dir="2700000" algn="tl">
                    <a:srgbClr val="000000">
                      <a:alpha val="43137"/>
                    </a:srgbClr>
                  </a:outerShdw>
                </a:effectLst>
              </a:rPr>
              <a:t>追尾誤差</a:t>
            </a:r>
            <a:r>
              <a:rPr lang="en-US" altLang="ja-JP" sz="4000" dirty="0" smtClean="0">
                <a:effectLst>
                  <a:outerShdw blurRad="38100" dist="38100" dir="2700000" algn="tl">
                    <a:srgbClr val="000000">
                      <a:alpha val="43137"/>
                    </a:srgbClr>
                  </a:outerShdw>
                </a:effectLst>
              </a:rPr>
              <a:t>(</a:t>
            </a:r>
            <a:r>
              <a:rPr lang="ja-JP" altLang="en-US" sz="4000" dirty="0" smtClean="0">
                <a:effectLst>
                  <a:outerShdw blurRad="38100" dist="38100" dir="2700000" algn="tl">
                    <a:srgbClr val="000000">
                      <a:alpha val="43137"/>
                    </a:srgbClr>
                  </a:outerShdw>
                </a:effectLst>
              </a:rPr>
              <a:t>理論式</a:t>
            </a:r>
            <a:r>
              <a:rPr lang="en-US" altLang="ja-JP" sz="4000" dirty="0" smtClean="0">
                <a:effectLst>
                  <a:outerShdw blurRad="38100" dist="38100" dir="2700000" algn="tl">
                    <a:srgbClr val="000000">
                      <a:alpha val="43137"/>
                    </a:srgbClr>
                  </a:outerShdw>
                </a:effectLst>
              </a:rPr>
              <a:t>)</a:t>
            </a:r>
          </a:p>
        </p:txBody>
      </p:sp>
      <p:sp>
        <p:nvSpPr>
          <p:cNvPr id="8" name="正方形/長方形 7"/>
          <p:cNvSpPr/>
          <p:nvPr/>
        </p:nvSpPr>
        <p:spPr>
          <a:xfrm>
            <a:off x="1285852" y="2071678"/>
            <a:ext cx="4786346" cy="51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9" name="正方形/長方形 8"/>
          <p:cNvSpPr/>
          <p:nvPr/>
        </p:nvSpPr>
        <p:spPr>
          <a:xfrm>
            <a:off x="1428728" y="5214950"/>
            <a:ext cx="2928958" cy="5000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10" name="正方形/長方形 9"/>
          <p:cNvSpPr/>
          <p:nvPr/>
        </p:nvSpPr>
        <p:spPr>
          <a:xfrm>
            <a:off x="4572000" y="5214950"/>
            <a:ext cx="4000528" cy="5000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11" name="正方形/長方形 10"/>
          <p:cNvSpPr/>
          <p:nvPr/>
        </p:nvSpPr>
        <p:spPr>
          <a:xfrm>
            <a:off x="2081240" y="2943225"/>
            <a:ext cx="4429156" cy="50006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ffectLst>
                <a:outerShdw blurRad="38100" dist="38100" dir="2700000" algn="tl">
                  <a:srgbClr val="000000">
                    <a:alpha val="43137"/>
                  </a:srgbClr>
                </a:outerShdw>
              </a:effectLst>
            </a:endParaRPr>
          </a:p>
        </p:txBody>
      </p:sp>
      <p:sp>
        <p:nvSpPr>
          <p:cNvPr id="12" name="正方形/長方形 11"/>
          <p:cNvSpPr/>
          <p:nvPr/>
        </p:nvSpPr>
        <p:spPr>
          <a:xfrm>
            <a:off x="2786050" y="3800481"/>
            <a:ext cx="2928958" cy="50006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pic>
        <p:nvPicPr>
          <p:cNvPr id="2056" name="Picture 8" descr="\begin{align*}&#10;  \Delta_{RA}'' = 902.465'' \times \frac{\cos \delta \sin H_0}{\cos \delta \sin H_0-4.84814\times 10^{-6}\epsilon ''_p  &#10;\sin H_p\sin \delta } t&#10;\end{align*}">
            <a:hlinkClick r:id="rId2"/>
          </p:cNvPr>
          <p:cNvPicPr>
            <a:picLocks noChangeAspect="1" noChangeArrowheads="1"/>
          </p:cNvPicPr>
          <p:nvPr/>
        </p:nvPicPr>
        <p:blipFill>
          <a:blip r:embed="rId3" cstate="print"/>
          <a:srcRect/>
          <a:stretch>
            <a:fillRect/>
          </a:stretch>
        </p:blipFill>
        <p:spPr bwMode="auto">
          <a:xfrm>
            <a:off x="642910" y="2100260"/>
            <a:ext cx="5410200" cy="485775"/>
          </a:xfrm>
          <a:prstGeom prst="rect">
            <a:avLst/>
          </a:prstGeom>
          <a:noFill/>
        </p:spPr>
      </p:pic>
      <p:pic>
        <p:nvPicPr>
          <p:cNvPr id="2060" name="Picture 12" descr="\begin{align*}&#10;-0''.255078\times \frac{\sin \delta \sin L\cos L \cos H_0+\cos \delta \cos ^2L }{(\sin \delta \sin L+\cos \delta \cos L \cos H_0)^2} t + C\times t -902.465''\times t &#10;\end{align*}">
            <a:hlinkClick r:id="rId4"/>
          </p:cNvPr>
          <p:cNvPicPr>
            <a:picLocks noChangeAspect="1" noChangeArrowheads="1"/>
          </p:cNvPicPr>
          <p:nvPr/>
        </p:nvPicPr>
        <p:blipFill>
          <a:blip r:embed="rId5" cstate="print"/>
          <a:srcRect/>
          <a:stretch>
            <a:fillRect/>
          </a:stretch>
        </p:blipFill>
        <p:spPr bwMode="auto">
          <a:xfrm>
            <a:off x="2081240" y="2967041"/>
            <a:ext cx="6419850" cy="476250"/>
          </a:xfrm>
          <a:prstGeom prst="rect">
            <a:avLst/>
          </a:prstGeom>
          <a:noFill/>
        </p:spPr>
      </p:pic>
      <p:sp>
        <p:nvSpPr>
          <p:cNvPr id="22" name="正方形/長方形 21"/>
          <p:cNvSpPr/>
          <p:nvPr/>
        </p:nvSpPr>
        <p:spPr>
          <a:xfrm>
            <a:off x="6715140" y="2943225"/>
            <a:ext cx="500066" cy="5000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3" name="正方形/長方形 22"/>
          <p:cNvSpPr/>
          <p:nvPr/>
        </p:nvSpPr>
        <p:spPr>
          <a:xfrm>
            <a:off x="7429520" y="2943225"/>
            <a:ext cx="1071570" cy="500066"/>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4" name="正方形/長方形 23"/>
          <p:cNvSpPr/>
          <p:nvPr/>
        </p:nvSpPr>
        <p:spPr>
          <a:xfrm>
            <a:off x="1214414" y="2573893"/>
            <a:ext cx="1984839" cy="307777"/>
          </a:xfrm>
          <a:prstGeom prst="rect">
            <a:avLst/>
          </a:prstGeom>
        </p:spPr>
        <p:txBody>
          <a:bodyPr wrap="none">
            <a:spAutoFit/>
          </a:bodyPr>
          <a:lstStyle/>
          <a:p>
            <a:r>
              <a:rPr lang="ja-JP" altLang="en-US" sz="1400" dirty="0">
                <a:solidFill>
                  <a:srgbClr val="FF0000"/>
                </a:solidFill>
                <a:effectLst>
                  <a:outerShdw blurRad="38100" dist="38100" dir="2700000" algn="tl">
                    <a:srgbClr val="000000">
                      <a:alpha val="43137"/>
                    </a:srgbClr>
                  </a:outerShdw>
                </a:effectLst>
              </a:rPr>
              <a:t>設置</a:t>
            </a:r>
            <a:r>
              <a:rPr lang="ja-JP" altLang="en-US" sz="1400" dirty="0" smtClean="0">
                <a:solidFill>
                  <a:srgbClr val="FF0000"/>
                </a:solidFill>
                <a:effectLst>
                  <a:outerShdw blurRad="38100" dist="38100" dir="2700000" algn="tl">
                    <a:srgbClr val="000000">
                      <a:alpha val="43137"/>
                    </a:srgbClr>
                  </a:outerShdw>
                </a:effectLst>
              </a:rPr>
              <a:t>誤差</a:t>
            </a:r>
            <a:r>
              <a:rPr lang="en-US" altLang="ja-JP" sz="1400" dirty="0" smtClean="0">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Ep</a:t>
            </a:r>
            <a:r>
              <a:rPr lang="en-US" altLang="ja-JP" sz="1400" dirty="0" err="1">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Hp</a:t>
            </a:r>
            <a:r>
              <a:rPr lang="en-US" altLang="ja-JP" sz="1400" dirty="0" smtClean="0">
                <a:solidFill>
                  <a:srgbClr val="FF0000"/>
                </a:solidFill>
                <a:effectLst>
                  <a:outerShdw blurRad="38100" dist="38100" dir="2700000" algn="tl">
                    <a:srgbClr val="000000">
                      <a:alpha val="43137"/>
                    </a:srgbClr>
                  </a:outerShdw>
                </a:effectLst>
              </a:rPr>
              <a:t>)</a:t>
            </a:r>
            <a:r>
              <a:rPr lang="ja-JP" altLang="en-US" sz="1400" dirty="0" smtClean="0">
                <a:solidFill>
                  <a:srgbClr val="FF0000"/>
                </a:solidFill>
                <a:effectLst>
                  <a:outerShdw blurRad="38100" dist="38100" dir="2700000" algn="tl">
                    <a:srgbClr val="000000">
                      <a:alpha val="43137"/>
                    </a:srgbClr>
                  </a:outerShdw>
                </a:effectLst>
              </a:rPr>
              <a:t>の成分</a:t>
            </a:r>
            <a:endParaRPr lang="ja-JP" altLang="en-US" sz="1400" dirty="0">
              <a:solidFill>
                <a:srgbClr val="FF0000"/>
              </a:solidFill>
              <a:effectLst>
                <a:outerShdw blurRad="38100" dist="38100" dir="2700000" algn="tl">
                  <a:srgbClr val="000000">
                    <a:alpha val="43137"/>
                  </a:srgbClr>
                </a:outerShdw>
              </a:effectLst>
            </a:endParaRPr>
          </a:p>
        </p:txBody>
      </p:sp>
      <p:sp>
        <p:nvSpPr>
          <p:cNvPr id="25" name="正方形/長方形 24"/>
          <p:cNvSpPr/>
          <p:nvPr/>
        </p:nvSpPr>
        <p:spPr>
          <a:xfrm>
            <a:off x="2068232" y="3443291"/>
            <a:ext cx="2821478" cy="307777"/>
          </a:xfrm>
          <a:prstGeom prst="rect">
            <a:avLst/>
          </a:prstGeom>
        </p:spPr>
        <p:txBody>
          <a:bodyPr wrap="none">
            <a:spAutoFit/>
          </a:bodyPr>
          <a:lstStyle/>
          <a:p>
            <a:r>
              <a:rPr lang="ja-JP" altLang="en-US" sz="1400" dirty="0" smtClean="0">
                <a:solidFill>
                  <a:schemeClr val="accent1"/>
                </a:solidFill>
                <a:effectLst>
                  <a:outerShdw blurRad="38100" dist="38100" dir="2700000" algn="tl">
                    <a:srgbClr val="000000">
                      <a:alpha val="43137"/>
                    </a:srgbClr>
                  </a:outerShdw>
                </a:effectLst>
              </a:rPr>
              <a:t>大気差</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緯度</a:t>
            </a:r>
            <a:r>
              <a:rPr lang="en-US" altLang="ja-JP" sz="1400" dirty="0" smtClean="0">
                <a:solidFill>
                  <a:schemeClr val="accent1"/>
                </a:solidFill>
                <a:effectLst>
                  <a:outerShdw blurRad="38100" dist="38100" dir="2700000" algn="tl">
                    <a:srgbClr val="000000">
                      <a:alpha val="43137"/>
                    </a:srgbClr>
                  </a:outerShdw>
                </a:effectLst>
              </a:rPr>
              <a:t>L,</a:t>
            </a:r>
            <a:r>
              <a:rPr lang="ja-JP" altLang="en-US" sz="1400" dirty="0" smtClean="0">
                <a:solidFill>
                  <a:schemeClr val="accent1"/>
                </a:solidFill>
                <a:effectLst>
                  <a:outerShdw blurRad="38100" dist="38100" dir="2700000" algn="tl">
                    <a:srgbClr val="000000">
                      <a:alpha val="43137"/>
                    </a:srgbClr>
                  </a:outerShdw>
                </a:effectLst>
              </a:rPr>
              <a:t>時角</a:t>
            </a:r>
            <a:r>
              <a:rPr lang="en-US" altLang="ja-JP" sz="1400" dirty="0" smtClean="0">
                <a:solidFill>
                  <a:schemeClr val="accent1"/>
                </a:solidFill>
                <a:effectLst>
                  <a:outerShdw blurRad="38100" dist="38100" dir="2700000" algn="tl">
                    <a:srgbClr val="000000">
                      <a:alpha val="43137"/>
                    </a:srgbClr>
                  </a:outerShdw>
                </a:effectLst>
              </a:rPr>
              <a:t>H,</a:t>
            </a:r>
            <a:r>
              <a:rPr lang="ja-JP" altLang="en-US" sz="1400" dirty="0" smtClean="0">
                <a:solidFill>
                  <a:schemeClr val="accent1"/>
                </a:solidFill>
                <a:effectLst>
                  <a:outerShdw blurRad="38100" dist="38100" dir="2700000" algn="tl">
                    <a:srgbClr val="000000">
                      <a:alpha val="43137"/>
                    </a:srgbClr>
                  </a:outerShdw>
                </a:effectLst>
              </a:rPr>
              <a:t>赤緯</a:t>
            </a:r>
            <a:r>
              <a:rPr lang="en-US" altLang="ja-JP" sz="1400" dirty="0">
                <a:solidFill>
                  <a:schemeClr val="accent1"/>
                </a:solidFill>
                <a:effectLst>
                  <a:outerShdw blurRad="38100" dist="38100" dir="2700000" algn="tl">
                    <a:srgbClr val="000000">
                      <a:alpha val="43137"/>
                    </a:srgbClr>
                  </a:outerShdw>
                </a:effectLst>
              </a:rPr>
              <a:t>δ</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の成分</a:t>
            </a:r>
            <a:endParaRPr lang="ja-JP" altLang="en-US" sz="1400" dirty="0">
              <a:solidFill>
                <a:schemeClr val="accent1"/>
              </a:solidFill>
              <a:effectLst>
                <a:outerShdw blurRad="38100" dist="38100" dir="2700000" algn="tl">
                  <a:srgbClr val="000000">
                    <a:alpha val="43137"/>
                  </a:srgbClr>
                </a:outerShdw>
              </a:effectLst>
            </a:endParaRPr>
          </a:p>
        </p:txBody>
      </p:sp>
      <p:sp>
        <p:nvSpPr>
          <p:cNvPr id="26" name="正方形/長方形 25"/>
          <p:cNvSpPr/>
          <p:nvPr/>
        </p:nvSpPr>
        <p:spPr>
          <a:xfrm>
            <a:off x="2746277" y="4288405"/>
            <a:ext cx="1688283" cy="307777"/>
          </a:xfrm>
          <a:prstGeom prst="rect">
            <a:avLst/>
          </a:prstGeom>
        </p:spPr>
        <p:txBody>
          <a:bodyPr wrap="none">
            <a:spAutoFit/>
          </a:bodyPr>
          <a:lstStyle/>
          <a:p>
            <a:r>
              <a:rPr lang="ja-JP" altLang="en-US" sz="1400" dirty="0" smtClean="0">
                <a:solidFill>
                  <a:srgbClr val="00B050"/>
                </a:solidFill>
                <a:effectLst>
                  <a:outerShdw blurRad="38100" dist="38100" dir="2700000" algn="tl">
                    <a:srgbClr val="000000">
                      <a:alpha val="43137"/>
                    </a:srgbClr>
                  </a:outerShdw>
                </a:effectLst>
              </a:rPr>
              <a:t>ピリオディックエラー</a:t>
            </a:r>
            <a:endParaRPr lang="ja-JP" altLang="en-US" sz="1400" dirty="0">
              <a:solidFill>
                <a:srgbClr val="00B050"/>
              </a:solidFill>
              <a:effectLst>
                <a:outerShdw blurRad="38100" dist="38100" dir="2700000" algn="tl">
                  <a:srgbClr val="000000">
                    <a:alpha val="43137"/>
                  </a:srgbClr>
                </a:outerShdw>
              </a:effectLst>
            </a:endParaRPr>
          </a:p>
        </p:txBody>
      </p:sp>
      <p:sp>
        <p:nvSpPr>
          <p:cNvPr id="27" name="正方形/長方形 26"/>
          <p:cNvSpPr/>
          <p:nvPr/>
        </p:nvSpPr>
        <p:spPr>
          <a:xfrm>
            <a:off x="7376576" y="3431149"/>
            <a:ext cx="1082348" cy="307777"/>
          </a:xfrm>
          <a:prstGeom prst="rect">
            <a:avLst/>
          </a:prstGeom>
        </p:spPr>
        <p:txBody>
          <a:bodyPr wrap="none">
            <a:spAutoFit/>
          </a:bodyPr>
          <a:lstStyle/>
          <a:p>
            <a:r>
              <a:rPr lang="ja-JP" altLang="en-US" sz="1400" dirty="0" smtClean="0">
                <a:solidFill>
                  <a:schemeClr val="accent4"/>
                </a:solidFill>
                <a:effectLst>
                  <a:outerShdw blurRad="38100" dist="38100" dir="2700000" algn="tl">
                    <a:srgbClr val="000000">
                      <a:alpha val="43137"/>
                    </a:srgbClr>
                  </a:outerShdw>
                </a:effectLst>
              </a:rPr>
              <a:t>恒星時追尾</a:t>
            </a:r>
            <a:endParaRPr lang="ja-JP" altLang="en-US" sz="1400" dirty="0">
              <a:solidFill>
                <a:schemeClr val="accent4"/>
              </a:solidFill>
              <a:effectLst>
                <a:outerShdw blurRad="38100" dist="38100" dir="2700000" algn="tl">
                  <a:srgbClr val="000000">
                    <a:alpha val="43137"/>
                  </a:srgbClr>
                </a:outerShdw>
              </a:effectLst>
            </a:endParaRPr>
          </a:p>
        </p:txBody>
      </p:sp>
      <p:sp>
        <p:nvSpPr>
          <p:cNvPr id="31" name="正方形/長方形 30"/>
          <p:cNvSpPr/>
          <p:nvPr/>
        </p:nvSpPr>
        <p:spPr>
          <a:xfrm>
            <a:off x="4500562" y="5715016"/>
            <a:ext cx="2821478" cy="307777"/>
          </a:xfrm>
          <a:prstGeom prst="rect">
            <a:avLst/>
          </a:prstGeom>
        </p:spPr>
        <p:txBody>
          <a:bodyPr wrap="none">
            <a:spAutoFit/>
          </a:bodyPr>
          <a:lstStyle/>
          <a:p>
            <a:r>
              <a:rPr lang="ja-JP" altLang="en-US" sz="1400" dirty="0" smtClean="0">
                <a:solidFill>
                  <a:schemeClr val="accent1"/>
                </a:solidFill>
                <a:effectLst>
                  <a:outerShdw blurRad="38100" dist="38100" dir="2700000" algn="tl">
                    <a:srgbClr val="000000">
                      <a:alpha val="43137"/>
                    </a:srgbClr>
                  </a:outerShdw>
                </a:effectLst>
              </a:rPr>
              <a:t>大気差</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緯度</a:t>
            </a:r>
            <a:r>
              <a:rPr lang="en-US" altLang="ja-JP" sz="1400" dirty="0" smtClean="0">
                <a:solidFill>
                  <a:schemeClr val="accent1"/>
                </a:solidFill>
                <a:effectLst>
                  <a:outerShdw blurRad="38100" dist="38100" dir="2700000" algn="tl">
                    <a:srgbClr val="000000">
                      <a:alpha val="43137"/>
                    </a:srgbClr>
                  </a:outerShdw>
                </a:effectLst>
              </a:rPr>
              <a:t>L,</a:t>
            </a:r>
            <a:r>
              <a:rPr lang="ja-JP" altLang="en-US" sz="1400" dirty="0" smtClean="0">
                <a:solidFill>
                  <a:schemeClr val="accent1"/>
                </a:solidFill>
                <a:effectLst>
                  <a:outerShdw blurRad="38100" dist="38100" dir="2700000" algn="tl">
                    <a:srgbClr val="000000">
                      <a:alpha val="43137"/>
                    </a:srgbClr>
                  </a:outerShdw>
                </a:effectLst>
              </a:rPr>
              <a:t>時角</a:t>
            </a:r>
            <a:r>
              <a:rPr lang="en-US" altLang="ja-JP" sz="1400" dirty="0" smtClean="0">
                <a:solidFill>
                  <a:schemeClr val="accent1"/>
                </a:solidFill>
                <a:effectLst>
                  <a:outerShdw blurRad="38100" dist="38100" dir="2700000" algn="tl">
                    <a:srgbClr val="000000">
                      <a:alpha val="43137"/>
                    </a:srgbClr>
                  </a:outerShdw>
                </a:effectLst>
              </a:rPr>
              <a:t>H,</a:t>
            </a:r>
            <a:r>
              <a:rPr lang="ja-JP" altLang="en-US" sz="1400" dirty="0" smtClean="0">
                <a:solidFill>
                  <a:schemeClr val="accent1"/>
                </a:solidFill>
                <a:effectLst>
                  <a:outerShdw blurRad="38100" dist="38100" dir="2700000" algn="tl">
                    <a:srgbClr val="000000">
                      <a:alpha val="43137"/>
                    </a:srgbClr>
                  </a:outerShdw>
                </a:effectLst>
              </a:rPr>
              <a:t>赤緯</a:t>
            </a:r>
            <a:r>
              <a:rPr lang="en-US" altLang="ja-JP" sz="1400" dirty="0">
                <a:solidFill>
                  <a:schemeClr val="accent1"/>
                </a:solidFill>
                <a:effectLst>
                  <a:outerShdw blurRad="38100" dist="38100" dir="2700000" algn="tl">
                    <a:srgbClr val="000000">
                      <a:alpha val="43137"/>
                    </a:srgbClr>
                  </a:outerShdw>
                </a:effectLst>
              </a:rPr>
              <a:t>δ</a:t>
            </a:r>
            <a:r>
              <a:rPr lang="en-US" altLang="ja-JP" sz="1400" dirty="0" smtClean="0">
                <a:solidFill>
                  <a:schemeClr val="accent1"/>
                </a:solidFill>
                <a:effectLst>
                  <a:outerShdw blurRad="38100" dist="38100" dir="2700000" algn="tl">
                    <a:srgbClr val="000000">
                      <a:alpha val="43137"/>
                    </a:srgbClr>
                  </a:outerShdw>
                </a:effectLst>
              </a:rPr>
              <a:t>)</a:t>
            </a:r>
            <a:r>
              <a:rPr lang="ja-JP" altLang="en-US" sz="1400" dirty="0" smtClean="0">
                <a:solidFill>
                  <a:schemeClr val="accent1"/>
                </a:solidFill>
                <a:effectLst>
                  <a:outerShdw blurRad="38100" dist="38100" dir="2700000" algn="tl">
                    <a:srgbClr val="000000">
                      <a:alpha val="43137"/>
                    </a:srgbClr>
                  </a:outerShdw>
                </a:effectLst>
              </a:rPr>
              <a:t>の成分</a:t>
            </a:r>
            <a:endParaRPr lang="ja-JP" altLang="en-US" sz="1400" dirty="0">
              <a:solidFill>
                <a:schemeClr val="accent1"/>
              </a:solidFill>
              <a:effectLst>
                <a:outerShdw blurRad="38100" dist="38100" dir="2700000" algn="tl">
                  <a:srgbClr val="000000">
                    <a:alpha val="43137"/>
                  </a:srgbClr>
                </a:outerShdw>
              </a:effectLst>
            </a:endParaRPr>
          </a:p>
        </p:txBody>
      </p:sp>
      <p:sp>
        <p:nvSpPr>
          <p:cNvPr id="32" name="正方形/長方形 31"/>
          <p:cNvSpPr/>
          <p:nvPr/>
        </p:nvSpPr>
        <p:spPr>
          <a:xfrm>
            <a:off x="1358218" y="5715016"/>
            <a:ext cx="1984839" cy="307777"/>
          </a:xfrm>
          <a:prstGeom prst="rect">
            <a:avLst/>
          </a:prstGeom>
        </p:spPr>
        <p:txBody>
          <a:bodyPr wrap="none">
            <a:spAutoFit/>
          </a:bodyPr>
          <a:lstStyle/>
          <a:p>
            <a:r>
              <a:rPr lang="ja-JP" altLang="en-US" sz="1400" dirty="0">
                <a:solidFill>
                  <a:srgbClr val="FF0000"/>
                </a:solidFill>
                <a:effectLst>
                  <a:outerShdw blurRad="38100" dist="38100" dir="2700000" algn="tl">
                    <a:srgbClr val="000000">
                      <a:alpha val="43137"/>
                    </a:srgbClr>
                  </a:outerShdw>
                </a:effectLst>
              </a:rPr>
              <a:t>設置</a:t>
            </a:r>
            <a:r>
              <a:rPr lang="ja-JP" altLang="en-US" sz="1400" dirty="0" smtClean="0">
                <a:solidFill>
                  <a:srgbClr val="FF0000"/>
                </a:solidFill>
                <a:effectLst>
                  <a:outerShdw blurRad="38100" dist="38100" dir="2700000" algn="tl">
                    <a:srgbClr val="000000">
                      <a:alpha val="43137"/>
                    </a:srgbClr>
                  </a:outerShdw>
                </a:effectLst>
              </a:rPr>
              <a:t>誤差</a:t>
            </a:r>
            <a:r>
              <a:rPr lang="en-US" altLang="ja-JP" sz="1400" dirty="0" smtClean="0">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Ep</a:t>
            </a:r>
            <a:r>
              <a:rPr lang="en-US" altLang="ja-JP" sz="1400" dirty="0" err="1">
                <a:solidFill>
                  <a:srgbClr val="FF0000"/>
                </a:solidFill>
                <a:effectLst>
                  <a:outerShdw blurRad="38100" dist="38100" dir="2700000" algn="tl">
                    <a:srgbClr val="000000">
                      <a:alpha val="43137"/>
                    </a:srgbClr>
                  </a:outerShdw>
                </a:effectLst>
              </a:rPr>
              <a:t>,</a:t>
            </a:r>
            <a:r>
              <a:rPr lang="en-US" altLang="ja-JP" sz="1400" dirty="0" err="1" smtClean="0">
                <a:solidFill>
                  <a:srgbClr val="FF0000"/>
                </a:solidFill>
                <a:effectLst>
                  <a:outerShdw blurRad="38100" dist="38100" dir="2700000" algn="tl">
                    <a:srgbClr val="000000">
                      <a:alpha val="43137"/>
                    </a:srgbClr>
                  </a:outerShdw>
                </a:effectLst>
              </a:rPr>
              <a:t>Hp</a:t>
            </a:r>
            <a:r>
              <a:rPr lang="en-US" altLang="ja-JP" sz="1400" dirty="0" smtClean="0">
                <a:solidFill>
                  <a:srgbClr val="FF0000"/>
                </a:solidFill>
                <a:effectLst>
                  <a:outerShdw blurRad="38100" dist="38100" dir="2700000" algn="tl">
                    <a:srgbClr val="000000">
                      <a:alpha val="43137"/>
                    </a:srgbClr>
                  </a:outerShdw>
                </a:effectLst>
              </a:rPr>
              <a:t>)</a:t>
            </a:r>
            <a:r>
              <a:rPr lang="ja-JP" altLang="en-US" sz="1400" dirty="0" smtClean="0">
                <a:solidFill>
                  <a:srgbClr val="FF0000"/>
                </a:solidFill>
                <a:effectLst>
                  <a:outerShdw blurRad="38100" dist="38100" dir="2700000" algn="tl">
                    <a:srgbClr val="000000">
                      <a:alpha val="43137"/>
                    </a:srgbClr>
                  </a:outerShdw>
                </a:effectLst>
              </a:rPr>
              <a:t>の成分</a:t>
            </a:r>
            <a:endParaRPr lang="ja-JP" altLang="en-US" sz="1400" dirty="0">
              <a:solidFill>
                <a:srgbClr val="FF0000"/>
              </a:solidFill>
              <a:effectLst>
                <a:outerShdw blurRad="38100" dist="38100" dir="2700000" algn="tl">
                  <a:srgbClr val="000000">
                    <a:alpha val="43137"/>
                  </a:srgbClr>
                </a:outerShdw>
              </a:effectLst>
            </a:endParaRPr>
          </a:p>
        </p:txBody>
      </p:sp>
      <p:sp>
        <p:nvSpPr>
          <p:cNvPr id="33" name="正方形/長方形 32"/>
          <p:cNvSpPr/>
          <p:nvPr/>
        </p:nvSpPr>
        <p:spPr>
          <a:xfrm>
            <a:off x="456424" y="1571612"/>
            <a:ext cx="3329758"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1</a:t>
            </a:r>
            <a:r>
              <a:rPr lang="ja-JP" altLang="en-US" dirty="0" smtClean="0">
                <a:effectLst>
                  <a:outerShdw blurRad="38100" dist="38100" dir="2700000" algn="tl">
                    <a:srgbClr val="000000">
                      <a:alpha val="43137"/>
                    </a:srgbClr>
                  </a:outerShdw>
                </a:effectLst>
              </a:rPr>
              <a:t>分間あたりの</a:t>
            </a:r>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方向のエラー </a:t>
            </a:r>
            <a:endParaRPr lang="ja-JP" altLang="en-US" dirty="0">
              <a:effectLst>
                <a:outerShdw blurRad="38100" dist="38100" dir="2700000" algn="tl">
                  <a:srgbClr val="000000">
                    <a:alpha val="43137"/>
                  </a:srgbClr>
                </a:outerShdw>
              </a:effectLst>
            </a:endParaRPr>
          </a:p>
        </p:txBody>
      </p:sp>
      <p:sp>
        <p:nvSpPr>
          <p:cNvPr id="34" name="正方形/長方形 33"/>
          <p:cNvSpPr/>
          <p:nvPr/>
        </p:nvSpPr>
        <p:spPr>
          <a:xfrm>
            <a:off x="428596" y="4729175"/>
            <a:ext cx="3374642"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1</a:t>
            </a:r>
            <a:r>
              <a:rPr lang="ja-JP" altLang="en-US" dirty="0" smtClean="0">
                <a:effectLst>
                  <a:outerShdw blurRad="38100" dist="38100" dir="2700000" algn="tl">
                    <a:srgbClr val="000000">
                      <a:alpha val="43137"/>
                    </a:srgbClr>
                  </a:outerShdw>
                </a:effectLst>
              </a:rPr>
              <a:t>分間あたりの</a:t>
            </a:r>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方向のエラー</a:t>
            </a:r>
            <a:endParaRPr lang="ja-JP" altLang="en-US" dirty="0">
              <a:effectLst>
                <a:outerShdw blurRad="38100" dist="38100" dir="2700000" algn="tl">
                  <a:srgbClr val="000000">
                    <a:alpha val="43137"/>
                  </a:srgbClr>
                </a:outerShdw>
              </a:effectLst>
            </a:endParaRPr>
          </a:p>
        </p:txBody>
      </p:sp>
      <p:pic>
        <p:nvPicPr>
          <p:cNvPr id="18440" name="Picture 8" descr="\begin{align*}&#10;+ P_0'' \times \left \{ \sin (1.57510 t+\phi )-\sin \phi \right \}+ E&#10;\end{align*}">
            <a:hlinkClick r:id="rId6"/>
          </p:cNvPr>
          <p:cNvPicPr>
            <a:picLocks noChangeAspect="1" noChangeArrowheads="1"/>
          </p:cNvPicPr>
          <p:nvPr/>
        </p:nvPicPr>
        <p:blipFill>
          <a:blip r:embed="rId7" cstate="print"/>
          <a:srcRect/>
          <a:stretch>
            <a:fillRect/>
          </a:stretch>
        </p:blipFill>
        <p:spPr bwMode="auto">
          <a:xfrm>
            <a:off x="2786050" y="3938596"/>
            <a:ext cx="3343275" cy="219075"/>
          </a:xfrm>
          <a:prstGeom prst="rect">
            <a:avLst/>
          </a:prstGeom>
          <a:noFill/>
        </p:spPr>
      </p:pic>
      <p:pic>
        <p:nvPicPr>
          <p:cNvPr id="18444" name="Picture 12" descr="\begin{align*}&#10; \Delta_{Dec}'' =-4.37527\times 10^{-3}\epsilon ''_p \sin (H_0-Hp)t+0''.255078\times \frac{\sin L\cos L\sin H_0}{(\sin \delta \sin L+\cos \delta \cos L \cos H_0)^2}t&#10;\end{align*}">
            <a:hlinkClick r:id="rId8"/>
          </p:cNvPr>
          <p:cNvPicPr>
            <a:picLocks noChangeAspect="1" noChangeArrowheads="1"/>
          </p:cNvPicPr>
          <p:nvPr/>
        </p:nvPicPr>
        <p:blipFill>
          <a:blip r:embed="rId9" cstate="print"/>
          <a:srcRect/>
          <a:stretch>
            <a:fillRect/>
          </a:stretch>
        </p:blipFill>
        <p:spPr bwMode="auto">
          <a:xfrm>
            <a:off x="714348" y="5267341"/>
            <a:ext cx="7800975" cy="447675"/>
          </a:xfrm>
          <a:prstGeom prst="rect">
            <a:avLst/>
          </a:prstGeom>
          <a:noFill/>
        </p:spPr>
      </p:pic>
      <p:pic>
        <p:nvPicPr>
          <p:cNvPr id="18446" name="Picture 14" descr="\begin{align*}&#10;+ D\times t + F &#10;\end{align*}">
            <a:hlinkClick r:id="rId10"/>
          </p:cNvPr>
          <p:cNvPicPr>
            <a:picLocks noChangeAspect="1" noChangeArrowheads="1"/>
          </p:cNvPicPr>
          <p:nvPr/>
        </p:nvPicPr>
        <p:blipFill>
          <a:blip r:embed="rId11" cstate="print"/>
          <a:srcRect/>
          <a:stretch>
            <a:fillRect/>
          </a:stretch>
        </p:blipFill>
        <p:spPr bwMode="auto">
          <a:xfrm>
            <a:off x="6572264" y="6348434"/>
            <a:ext cx="1019175" cy="152400"/>
          </a:xfrm>
          <a:prstGeom prst="rect">
            <a:avLst/>
          </a:prstGeom>
          <a:noFill/>
        </p:spPr>
      </p:pic>
      <p:sp>
        <p:nvSpPr>
          <p:cNvPr id="36" name="正方形/長方形 35"/>
          <p:cNvSpPr/>
          <p:nvPr/>
        </p:nvSpPr>
        <p:spPr>
          <a:xfrm>
            <a:off x="6715140" y="6143644"/>
            <a:ext cx="500066" cy="5000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7" name="下矢印 36"/>
          <p:cNvSpPr/>
          <p:nvPr/>
        </p:nvSpPr>
        <p:spPr>
          <a:xfrm>
            <a:off x="6786578" y="4786322"/>
            <a:ext cx="357190" cy="1285884"/>
          </a:xfrm>
          <a:prstGeom prst="dow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6786578" y="3514728"/>
            <a:ext cx="357190" cy="914404"/>
          </a:xfrm>
          <a:prstGeom prst="up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 27"/>
          <p:cNvSpPr>
            <a:spLocks noGrp="1"/>
          </p:cNvSpPr>
          <p:nvPr>
            <p:ph type="sldNum" sz="quarter" idx="12"/>
          </p:nvPr>
        </p:nvSpPr>
        <p:spPr/>
        <p:txBody>
          <a:bodyPr/>
          <a:lstStyle/>
          <a:p>
            <a:fld id="{211C075B-6712-4FC4-92CB-6BC868D296D4}" type="slidenum">
              <a:rPr kumimoji="1" lang="ja-JP" altLang="en-US" smtClean="0"/>
              <a:pPr/>
              <a:t>25</a:t>
            </a:fld>
            <a:endParaRPr kumimoji="1" lang="ja-JP" altLang="en-US"/>
          </a:p>
        </p:txBody>
      </p:sp>
      <p:sp>
        <p:nvSpPr>
          <p:cNvPr id="29" name="正方形/長方形 28"/>
          <p:cNvSpPr/>
          <p:nvPr/>
        </p:nvSpPr>
        <p:spPr>
          <a:xfrm>
            <a:off x="6355928" y="4386212"/>
            <a:ext cx="1247457" cy="400110"/>
          </a:xfrm>
          <a:prstGeom prst="rect">
            <a:avLst/>
          </a:prstGeom>
          <a:solidFill>
            <a:schemeClr val="accent6"/>
          </a:solidFill>
          <a:ln>
            <a:solidFill>
              <a:schemeClr val="accent6"/>
            </a:solidFill>
          </a:ln>
        </p:spPr>
        <p:txBody>
          <a:bodyPr wrap="square">
            <a:spAutoFit/>
          </a:bodyPr>
          <a:lstStyle/>
          <a:p>
            <a:pPr algn="ctr"/>
            <a:r>
              <a:rPr lang="ja-JP" altLang="en-US" sz="300" dirty="0" smtClean="0">
                <a:solidFill>
                  <a:schemeClr val="bg1"/>
                </a:solidFill>
                <a:effectLst>
                  <a:outerShdw blurRad="38100" dist="38100" dir="2700000" algn="tl">
                    <a:srgbClr val="000000">
                      <a:alpha val="43137"/>
                    </a:srgbClr>
                  </a:outerShdw>
                </a:effectLst>
              </a:rPr>
              <a:t>　</a:t>
            </a:r>
            <a:endParaRPr lang="en-US" altLang="ja-JP" sz="300" dirty="0" smtClean="0">
              <a:solidFill>
                <a:schemeClr val="bg1"/>
              </a:solidFill>
              <a:effectLst>
                <a:outerShdw blurRad="38100" dist="38100" dir="2700000" algn="tl">
                  <a:srgbClr val="000000">
                    <a:alpha val="43137"/>
                  </a:srgbClr>
                </a:outerShdw>
              </a:effectLst>
            </a:endParaRPr>
          </a:p>
          <a:p>
            <a:pPr algn="ctr"/>
            <a:r>
              <a:rPr lang="ja-JP" altLang="en-US" sz="1400" dirty="0" smtClean="0">
                <a:solidFill>
                  <a:schemeClr val="bg1"/>
                </a:solidFill>
                <a:effectLst>
                  <a:outerShdw blurRad="38100" dist="38100" dir="2700000" algn="tl">
                    <a:srgbClr val="000000">
                      <a:alpha val="43137"/>
                    </a:srgbClr>
                  </a:outerShdw>
                </a:effectLst>
              </a:rPr>
              <a:t>その他の成分</a:t>
            </a:r>
            <a:endParaRPr lang="en-US" altLang="ja-JP" sz="1400" dirty="0" smtClean="0">
              <a:solidFill>
                <a:schemeClr val="bg1"/>
              </a:solidFill>
              <a:effectLst>
                <a:outerShdw blurRad="38100" dist="38100" dir="2700000" algn="tl">
                  <a:srgbClr val="000000">
                    <a:alpha val="43137"/>
                  </a:srgbClr>
                </a:outerShdw>
              </a:effectLst>
            </a:endParaRPr>
          </a:p>
          <a:p>
            <a:pPr algn="ctr"/>
            <a:r>
              <a:rPr lang="ja-JP" altLang="en-US" sz="300" dirty="0" smtClean="0">
                <a:solidFill>
                  <a:schemeClr val="bg1"/>
                </a:solidFill>
                <a:effectLst>
                  <a:outerShdw blurRad="38100" dist="38100" dir="2700000" algn="tl">
                    <a:srgbClr val="000000">
                      <a:alpha val="43137"/>
                    </a:srgbClr>
                  </a:outerShdw>
                </a:effectLst>
              </a:rPr>
              <a:t>　</a:t>
            </a:r>
            <a:endParaRPr lang="en-US" altLang="ja-JP" sz="300" dirty="0" smtClean="0">
              <a:solidFill>
                <a:schemeClr val="bg1"/>
              </a:solidFill>
              <a:effectLst>
                <a:outerShdw blurRad="38100" dist="38100" dir="2700000" algn="tl">
                  <a:srgbClr val="000000">
                    <a:alpha val="43137"/>
                  </a:srgbClr>
                </a:outerShdw>
              </a:effectLst>
            </a:endParaRPr>
          </a:p>
        </p:txBody>
      </p:sp>
      <p:sp>
        <p:nvSpPr>
          <p:cNvPr id="30" name="正方形/長方形 29"/>
          <p:cNvSpPr/>
          <p:nvPr/>
        </p:nvSpPr>
        <p:spPr>
          <a:xfrm>
            <a:off x="6500826" y="1571612"/>
            <a:ext cx="2145139" cy="677108"/>
          </a:xfrm>
          <a:prstGeom prst="rect">
            <a:avLst/>
          </a:prstGeom>
        </p:spPr>
        <p:txBody>
          <a:bodyPr wrap="none">
            <a:spAutoFit/>
          </a:bodyPr>
          <a:lstStyle/>
          <a:p>
            <a:r>
              <a:rPr lang="ja-JP" altLang="en-US" sz="1200" dirty="0" smtClean="0"/>
              <a:t>設置誤差　時角</a:t>
            </a:r>
            <a:r>
              <a:rPr lang="en-US" altLang="ja-JP" sz="1200" dirty="0" smtClean="0">
                <a:solidFill>
                  <a:srgbClr val="0000FF"/>
                </a:solidFill>
              </a:rPr>
              <a:t>Hp</a:t>
            </a:r>
            <a:r>
              <a:rPr lang="ja-JP" altLang="en-US" sz="1200" dirty="0" smtClean="0"/>
              <a:t>方向に</a:t>
            </a:r>
            <a:r>
              <a:rPr lang="en-US" altLang="ja-JP" sz="1400" dirty="0" err="1" smtClean="0">
                <a:solidFill>
                  <a:srgbClr val="0000FF"/>
                </a:solidFill>
              </a:rPr>
              <a:t>ε</a:t>
            </a:r>
            <a:r>
              <a:rPr lang="en-US" altLang="ja-JP" sz="1200" dirty="0" err="1" smtClean="0">
                <a:solidFill>
                  <a:srgbClr val="0000FF"/>
                </a:solidFill>
              </a:rPr>
              <a:t>p</a:t>
            </a:r>
            <a:endParaRPr lang="en-US" altLang="ja-JP" sz="1200" dirty="0" smtClean="0">
              <a:solidFill>
                <a:srgbClr val="0000FF"/>
              </a:solidFill>
            </a:endParaRPr>
          </a:p>
          <a:p>
            <a:r>
              <a:rPr lang="ja-JP" altLang="en-US" sz="1200" dirty="0" smtClean="0"/>
              <a:t>観測地の緯度　</a:t>
            </a:r>
            <a:r>
              <a:rPr lang="en-US" altLang="ja-JP" sz="1200" dirty="0" smtClean="0">
                <a:solidFill>
                  <a:srgbClr val="0000FF"/>
                </a:solidFill>
              </a:rPr>
              <a:t>L</a:t>
            </a:r>
          </a:p>
          <a:p>
            <a:r>
              <a:rPr lang="ja-JP" altLang="en-US" sz="1200" dirty="0" smtClean="0"/>
              <a:t>観測天体の</a:t>
            </a:r>
            <a:r>
              <a:rPr lang="en-US" altLang="ja-JP" sz="1200" dirty="0" smtClean="0"/>
              <a:t>(</a:t>
            </a:r>
            <a:r>
              <a:rPr lang="ja-JP" altLang="en-US" sz="1200" dirty="0" smtClean="0"/>
              <a:t>時角</a:t>
            </a:r>
            <a:r>
              <a:rPr lang="en-US" altLang="ja-JP" sz="1200" dirty="0" smtClean="0"/>
              <a:t>,</a:t>
            </a:r>
            <a:r>
              <a:rPr lang="ja-JP" altLang="en-US" sz="1200" dirty="0" smtClean="0"/>
              <a:t>赤緯</a:t>
            </a:r>
            <a:r>
              <a:rPr lang="en-US" altLang="ja-JP" sz="1200" dirty="0" smtClean="0"/>
              <a:t>)=(</a:t>
            </a:r>
            <a:r>
              <a:rPr lang="en-US" altLang="ja-JP" sz="1200" dirty="0" smtClean="0">
                <a:solidFill>
                  <a:srgbClr val="0000FF"/>
                </a:solidFill>
              </a:rPr>
              <a:t>H</a:t>
            </a:r>
            <a:r>
              <a:rPr lang="en-US" altLang="ja-JP" sz="1000" dirty="0" smtClean="0">
                <a:solidFill>
                  <a:srgbClr val="0000FF"/>
                </a:solidFill>
              </a:rPr>
              <a:t>0</a:t>
            </a:r>
            <a:r>
              <a:rPr lang="en-US" altLang="ja-JP" sz="1000" dirty="0" smtClean="0"/>
              <a:t>,</a:t>
            </a:r>
            <a:r>
              <a:rPr lang="en-US" altLang="ja-JP" sz="1200" dirty="0" smtClean="0">
                <a:solidFill>
                  <a:srgbClr val="0000FF"/>
                </a:solidFill>
              </a:rPr>
              <a:t>δ</a:t>
            </a:r>
            <a:r>
              <a:rPr lang="en-US" altLang="ja-JP" sz="12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fade">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fade">
                                      <p:cBhvr>
                                        <p:cTn id="51" dur="500"/>
                                        <p:tgtEl>
                                          <p:spTgt spid="3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22" grpId="0" animBg="1"/>
      <p:bldP spid="23" grpId="0" animBg="1"/>
      <p:bldP spid="24" grpId="0"/>
      <p:bldP spid="25" grpId="0"/>
      <p:bldP spid="26" grpId="0"/>
      <p:bldP spid="27" grpId="0"/>
      <p:bldP spid="31" grpId="0"/>
      <p:bldP spid="32" grpId="0"/>
      <p:bldP spid="36" grpId="0" animBg="1"/>
      <p:bldP spid="37" grpId="0" animBg="1"/>
      <p:bldP spid="38" grpId="0" animBg="1"/>
      <p:bldP spid="2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pPr>
            <a:r>
              <a:rPr lang="ja-JP" altLang="en-US" sz="4000" dirty="0" smtClean="0">
                <a:effectLst>
                  <a:outerShdw blurRad="38100" dist="38100" dir="2700000" algn="tl">
                    <a:srgbClr val="000000">
                      <a:alpha val="43137"/>
                    </a:srgbClr>
                  </a:outerShdw>
                </a:effectLst>
              </a:rPr>
              <a:t>追尾誤差の測定</a:t>
            </a:r>
            <a:r>
              <a:rPr lang="en-US" altLang="ja-JP" sz="4000" dirty="0" smtClean="0">
                <a:effectLst>
                  <a:outerShdw blurRad="38100" dist="38100" dir="2700000" algn="tl">
                    <a:srgbClr val="000000">
                      <a:alpha val="43137"/>
                    </a:srgbClr>
                  </a:outerShdw>
                </a:effectLst>
              </a:rPr>
              <a:t>(1)</a:t>
            </a:r>
          </a:p>
        </p:txBody>
      </p:sp>
      <p:pic>
        <p:nvPicPr>
          <p:cNvPr id="26626" name="Picture 2" descr="D:\M2\20091109修論中間発表\purasu_ページ_1.jpg"/>
          <p:cNvPicPr>
            <a:picLocks noChangeAspect="1" noChangeArrowheads="1"/>
          </p:cNvPicPr>
          <p:nvPr/>
        </p:nvPicPr>
        <p:blipFill>
          <a:blip r:embed="rId2" cstate="print"/>
          <a:srcRect/>
          <a:stretch>
            <a:fillRect/>
          </a:stretch>
        </p:blipFill>
        <p:spPr bwMode="auto">
          <a:xfrm>
            <a:off x="1571605" y="4071941"/>
            <a:ext cx="3410786" cy="2357455"/>
          </a:xfrm>
          <a:prstGeom prst="rect">
            <a:avLst/>
          </a:prstGeom>
          <a:noFill/>
          <a:effectLst>
            <a:outerShdw blurRad="50800" dist="38100" dir="2700000" algn="tl" rotWithShape="0">
              <a:prstClr val="black">
                <a:alpha val="40000"/>
              </a:prstClr>
            </a:outerShdw>
          </a:effectLst>
        </p:spPr>
      </p:pic>
      <p:sp>
        <p:nvSpPr>
          <p:cNvPr id="7" name="正方形/長方形 6"/>
          <p:cNvSpPr/>
          <p:nvPr/>
        </p:nvSpPr>
        <p:spPr>
          <a:xfrm>
            <a:off x="5786446" y="4671329"/>
            <a:ext cx="928694" cy="307777"/>
          </a:xfrm>
          <a:prstGeom prst="rect">
            <a:avLst/>
          </a:prstGeom>
          <a:solidFill>
            <a:schemeClr val="bg1"/>
          </a:solidFill>
          <a:ln>
            <a:solidFill>
              <a:schemeClr val="tx1"/>
            </a:solidFill>
          </a:ln>
        </p:spPr>
        <p:txBody>
          <a:bodyPr wrap="square">
            <a:spAutoFit/>
          </a:bodyPr>
          <a:lstStyle/>
          <a:p>
            <a:r>
              <a:rPr lang="ja-JP" altLang="en-US" sz="1400" dirty="0" smtClean="0">
                <a:effectLst>
                  <a:outerShdw blurRad="38100" dist="38100" dir="2700000" algn="tl">
                    <a:srgbClr val="000000">
                      <a:alpha val="43137"/>
                    </a:srgbClr>
                  </a:outerShdw>
                </a:effectLst>
              </a:rPr>
              <a:t>設置誤差</a:t>
            </a:r>
            <a:endParaRPr lang="en-US" altLang="ja-JP" sz="1400" dirty="0" smtClean="0">
              <a:solidFill>
                <a:srgbClr val="0000FF"/>
              </a:solidFill>
            </a:endParaRPr>
          </a:p>
        </p:txBody>
      </p:sp>
      <p:sp>
        <p:nvSpPr>
          <p:cNvPr id="8" name="正方形/長方形 7"/>
          <p:cNvSpPr/>
          <p:nvPr/>
        </p:nvSpPr>
        <p:spPr>
          <a:xfrm>
            <a:off x="5929322" y="4977482"/>
            <a:ext cx="1928826" cy="523220"/>
          </a:xfrm>
          <a:prstGeom prst="rect">
            <a:avLst/>
          </a:prstGeom>
          <a:noFill/>
          <a:ln>
            <a:noFill/>
          </a:ln>
        </p:spPr>
        <p:txBody>
          <a:bodyPr wrap="square">
            <a:spAutoFit/>
          </a:bodyPr>
          <a:lstStyle/>
          <a:p>
            <a:r>
              <a:rPr lang="ja-JP" altLang="en-US" sz="1400" dirty="0" smtClean="0">
                <a:effectLst>
                  <a:outerShdw blurRad="38100" dist="38100" dir="2700000" algn="tl">
                    <a:srgbClr val="000000">
                      <a:alpha val="43137"/>
                    </a:srgbClr>
                  </a:outerShdw>
                </a:effectLst>
              </a:rPr>
              <a:t>北に </a:t>
            </a:r>
            <a:r>
              <a:rPr lang="en-US" altLang="ja-JP" sz="1400" dirty="0" smtClean="0">
                <a:effectLst>
                  <a:outerShdw blurRad="38100" dist="38100" dir="2700000" algn="tl">
                    <a:srgbClr val="000000">
                      <a:alpha val="43137"/>
                    </a:srgbClr>
                  </a:outerShdw>
                </a:effectLst>
              </a:rPr>
              <a:t>145  +/-24 [arcsec]</a:t>
            </a:r>
          </a:p>
          <a:p>
            <a:r>
              <a:rPr lang="ja-JP" altLang="en-US" sz="1400" dirty="0">
                <a:effectLst>
                  <a:outerShdw blurRad="38100" dist="38100" dir="2700000" algn="tl">
                    <a:srgbClr val="000000">
                      <a:alpha val="43137"/>
                    </a:srgbClr>
                  </a:outerShdw>
                </a:effectLst>
              </a:rPr>
              <a:t>東</a:t>
            </a:r>
            <a:r>
              <a:rPr lang="ja-JP" altLang="en-US" sz="1400" dirty="0" smtClean="0">
                <a:effectLst>
                  <a:outerShdw blurRad="38100" dist="38100" dir="2700000" algn="tl">
                    <a:srgbClr val="000000">
                      <a:alpha val="43137"/>
                    </a:srgbClr>
                  </a:outerShdw>
                </a:effectLst>
              </a:rPr>
              <a:t>に </a:t>
            </a:r>
            <a:r>
              <a:rPr lang="en-US" altLang="ja-JP" sz="1400" dirty="0" smtClean="0">
                <a:effectLst>
                  <a:outerShdw blurRad="38100" dist="38100" dir="2700000" algn="tl">
                    <a:srgbClr val="000000">
                      <a:alpha val="43137"/>
                    </a:srgbClr>
                  </a:outerShdw>
                </a:effectLst>
              </a:rPr>
              <a:t>16.3 +/-16 [</a:t>
            </a:r>
            <a:r>
              <a:rPr lang="en-US" altLang="ja-JP" sz="1400" dirty="0" err="1" smtClean="0">
                <a:effectLst>
                  <a:outerShdw blurRad="38100" dist="38100" dir="2700000" algn="tl">
                    <a:srgbClr val="000000">
                      <a:alpha val="43137"/>
                    </a:srgbClr>
                  </a:outerShdw>
                </a:effectLst>
              </a:rPr>
              <a:t>arcsec</a:t>
            </a:r>
            <a:r>
              <a:rPr lang="en-US" altLang="ja-JP" sz="1400" dirty="0" smtClean="0">
                <a:effectLst>
                  <a:outerShdw blurRad="38100" dist="38100" dir="2700000" algn="tl">
                    <a:srgbClr val="000000">
                      <a:alpha val="43137"/>
                    </a:srgbClr>
                  </a:outerShdw>
                </a:effectLst>
              </a:rPr>
              <a:t>]</a:t>
            </a:r>
            <a:endParaRPr lang="ja-JP" altLang="en-US" sz="1400" dirty="0">
              <a:effectLst>
                <a:outerShdw blurRad="38100" dist="38100" dir="2700000" algn="tl">
                  <a:srgbClr val="000000">
                    <a:alpha val="43137"/>
                  </a:srgbClr>
                </a:outerShdw>
              </a:effectLst>
            </a:endParaRPr>
          </a:p>
        </p:txBody>
      </p:sp>
      <p:sp>
        <p:nvSpPr>
          <p:cNvPr id="13" name="正方形/長方形 12"/>
          <p:cNvSpPr/>
          <p:nvPr/>
        </p:nvSpPr>
        <p:spPr>
          <a:xfrm>
            <a:off x="2500298" y="1428736"/>
            <a:ext cx="4214842" cy="307777"/>
          </a:xfrm>
          <a:prstGeom prst="rect">
            <a:avLst/>
          </a:prstGeom>
          <a:solidFill>
            <a:schemeClr val="bg1"/>
          </a:solidFill>
          <a:ln>
            <a:solidFill>
              <a:schemeClr val="tx1"/>
            </a:solidFill>
          </a:ln>
        </p:spPr>
        <p:txBody>
          <a:bodyPr wrap="square">
            <a:spAutoFit/>
          </a:bodyPr>
          <a:lstStyle/>
          <a:p>
            <a:r>
              <a:rPr lang="en-US" altLang="ja-JP" sz="1400" dirty="0" smtClean="0">
                <a:effectLst>
                  <a:outerShdw blurRad="38100" dist="38100" dir="2700000" algn="tl">
                    <a:srgbClr val="000000">
                      <a:alpha val="43137"/>
                    </a:srgbClr>
                  </a:outerShdw>
                </a:effectLst>
              </a:rPr>
              <a:t>15 </a:t>
            </a:r>
            <a:r>
              <a:rPr lang="ja-JP" altLang="en-US" sz="1400" dirty="0" smtClean="0">
                <a:effectLst>
                  <a:outerShdw blurRad="38100" dist="38100" dir="2700000" algn="tl">
                    <a:srgbClr val="000000">
                      <a:alpha val="43137"/>
                    </a:srgbClr>
                  </a:outerShdw>
                </a:effectLst>
              </a:rPr>
              <a:t>秒間隔で天体を数十回撮像して追尾状態を調べる</a:t>
            </a:r>
            <a:endParaRPr lang="ja-JP" altLang="en-US" sz="1400" dirty="0">
              <a:effectLst>
                <a:outerShdw blurRad="38100" dist="38100" dir="2700000" algn="tl">
                  <a:srgbClr val="000000">
                    <a:alpha val="43137"/>
                  </a:srgbClr>
                </a:outerShdw>
              </a:effectLst>
            </a:endParaRPr>
          </a:p>
        </p:txBody>
      </p:sp>
      <p:sp>
        <p:nvSpPr>
          <p:cNvPr id="15" name="正方形/長方形 14"/>
          <p:cNvSpPr/>
          <p:nvPr/>
        </p:nvSpPr>
        <p:spPr>
          <a:xfrm>
            <a:off x="1357290" y="3335537"/>
            <a:ext cx="6367449" cy="307777"/>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軸の追尾誤差　～　設置誤差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大気差　　　　→　設置誤差の見積もりが可能</a:t>
            </a:r>
            <a:endParaRPr lang="ja-JP" altLang="en-US" sz="1400" dirty="0">
              <a:effectLst>
                <a:outerShdw blurRad="38100" dist="38100" dir="2700000" algn="tl">
                  <a:srgbClr val="000000">
                    <a:alpha val="43137"/>
                  </a:srgbClr>
                </a:outerShdw>
              </a:effectLst>
            </a:endParaRPr>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26</a:t>
            </a:fld>
            <a:endParaRPr kumimoji="1" lang="ja-JP" altLang="en-US" dirty="0"/>
          </a:p>
        </p:txBody>
      </p:sp>
      <p:sp>
        <p:nvSpPr>
          <p:cNvPr id="10" name="正方形/長方形 9"/>
          <p:cNvSpPr/>
          <p:nvPr/>
        </p:nvSpPr>
        <p:spPr>
          <a:xfrm>
            <a:off x="837317" y="2000240"/>
            <a:ext cx="877163"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大気差</a:t>
            </a:r>
            <a:endParaRPr lang="ja-JP" altLang="en-US" dirty="0">
              <a:effectLst>
                <a:outerShdw blurRad="38100" dist="38100" dir="2700000" algn="tl">
                  <a:srgbClr val="000000">
                    <a:alpha val="43137"/>
                  </a:srgbClr>
                </a:outerShdw>
              </a:effectLst>
            </a:endParaRPr>
          </a:p>
        </p:txBody>
      </p:sp>
      <p:sp>
        <p:nvSpPr>
          <p:cNvPr id="12" name="正方形/長方形 11"/>
          <p:cNvSpPr/>
          <p:nvPr/>
        </p:nvSpPr>
        <p:spPr>
          <a:xfrm>
            <a:off x="1357290" y="2428868"/>
            <a:ext cx="4362092"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天体の位置</a:t>
            </a:r>
            <a:r>
              <a:rPr lang="en-US" altLang="ja-JP" sz="1400" dirty="0"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H</a:t>
            </a:r>
            <a:r>
              <a:rPr lang="en-US" altLang="ja-JP" sz="1200" dirty="0" smtClean="0">
                <a:solidFill>
                  <a:srgbClr val="0000FF"/>
                </a:solidFill>
                <a:effectLst>
                  <a:outerShdw blurRad="38100" dist="38100" dir="2700000" algn="tl">
                    <a:srgbClr val="000000">
                      <a:alpha val="43137"/>
                    </a:srgbClr>
                  </a:outerShdw>
                </a:effectLst>
              </a:rPr>
              <a:t>0</a:t>
            </a:r>
            <a:r>
              <a:rPr lang="en-US" altLang="ja-JP" sz="1400" dirty="0"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δ</a:t>
            </a:r>
            <a:r>
              <a:rPr lang="en-US" altLang="ja-JP" sz="1400" dirty="0" smtClean="0">
                <a:effectLst>
                  <a:outerShdw blurRad="38100" dist="38100" dir="2700000" algn="tl">
                    <a:srgbClr val="000000">
                      <a:alpha val="43137"/>
                    </a:srgbClr>
                  </a:outerShdw>
                </a:effectLst>
              </a:rPr>
              <a:t>)</a:t>
            </a:r>
            <a:r>
              <a:rPr lang="ja-JP" altLang="en-US" sz="1400" dirty="0" err="1"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観測地の緯度</a:t>
            </a:r>
            <a:r>
              <a:rPr lang="en-US" altLang="ja-JP" sz="1400" dirty="0" smtClean="0">
                <a:solidFill>
                  <a:srgbClr val="0000FF"/>
                </a:solidFill>
                <a:effectLst>
                  <a:outerShdw blurRad="38100" dist="38100" dir="2700000" algn="tl">
                    <a:srgbClr val="000000">
                      <a:alpha val="43137"/>
                    </a:srgbClr>
                  </a:outerShdw>
                </a:effectLst>
              </a:rPr>
              <a:t>L</a:t>
            </a:r>
            <a:r>
              <a:rPr lang="ja-JP" altLang="en-US" sz="1400" dirty="0" smtClean="0">
                <a:effectLst>
                  <a:outerShdw blurRad="38100" dist="38100" dir="2700000" algn="tl">
                    <a:srgbClr val="000000">
                      <a:alpha val="43137"/>
                    </a:srgbClr>
                  </a:outerShdw>
                </a:effectLst>
              </a:rPr>
              <a:t>から一意に計算可能</a:t>
            </a:r>
            <a:endParaRPr lang="en-US" altLang="ja-JP" sz="1400" dirty="0" smtClean="0">
              <a:effectLst>
                <a:outerShdw blurRad="38100" dist="38100" dir="2700000" algn="tl">
                  <a:srgbClr val="000000">
                    <a:alpha val="43137"/>
                  </a:srgbClr>
                </a:outerShdw>
              </a:effectLst>
            </a:endParaRPr>
          </a:p>
        </p:txBody>
      </p:sp>
      <p:sp>
        <p:nvSpPr>
          <p:cNvPr id="14" name="正方形/長方形 13"/>
          <p:cNvSpPr/>
          <p:nvPr/>
        </p:nvSpPr>
        <p:spPr>
          <a:xfrm>
            <a:off x="857224" y="2928934"/>
            <a:ext cx="1107996"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設置誤差</a:t>
            </a:r>
            <a:endParaRPr lang="ja-JP" altLang="en-US" dirty="0">
              <a:effectLst>
                <a:outerShdw blurRad="38100" dist="38100" dir="2700000" algn="tl">
                  <a:srgbClr val="000000">
                    <a:alpha val="43137"/>
                  </a:srgbClr>
                </a:outerShdw>
              </a:effectLst>
            </a:endParaRPr>
          </a:p>
        </p:txBody>
      </p:sp>
      <p:pic>
        <p:nvPicPr>
          <p:cNvPr id="16" name="Picture 2" descr="D:\M2\20091109修論中間発表\star.jpg"/>
          <p:cNvPicPr>
            <a:picLocks noChangeAspect="1" noChangeArrowheads="1"/>
          </p:cNvPicPr>
          <p:nvPr/>
        </p:nvPicPr>
        <p:blipFill>
          <a:blip r:embed="rId3" cstate="print"/>
          <a:srcRect/>
          <a:stretch>
            <a:fillRect/>
          </a:stretch>
        </p:blipFill>
        <p:spPr bwMode="auto">
          <a:xfrm>
            <a:off x="7430398" y="1643050"/>
            <a:ext cx="1070692" cy="714380"/>
          </a:xfrm>
          <a:prstGeom prst="rect">
            <a:avLst/>
          </a:prstGeom>
          <a:noFill/>
          <a:ln>
            <a:noFill/>
          </a:ln>
          <a:effectLst>
            <a:outerShdw blurRad="50800" dist="38100" dir="2700000" algn="tl" rotWithShape="0">
              <a:prstClr val="black">
                <a:alpha val="40000"/>
              </a:prstClr>
            </a:outerShdw>
          </a:effectLst>
        </p:spPr>
      </p:pic>
      <p:pic>
        <p:nvPicPr>
          <p:cNvPr id="17" name="Picture 2" descr="D:\M2\20091109修論中間発表\star.jpg"/>
          <p:cNvPicPr>
            <a:picLocks noChangeAspect="1" noChangeArrowheads="1"/>
          </p:cNvPicPr>
          <p:nvPr/>
        </p:nvPicPr>
        <p:blipFill>
          <a:blip r:embed="rId3" cstate="print"/>
          <a:srcRect/>
          <a:stretch>
            <a:fillRect/>
          </a:stretch>
        </p:blipFill>
        <p:spPr bwMode="auto">
          <a:xfrm>
            <a:off x="7287522" y="1714488"/>
            <a:ext cx="1070692" cy="714380"/>
          </a:xfrm>
          <a:prstGeom prst="rect">
            <a:avLst/>
          </a:prstGeom>
          <a:noFill/>
          <a:ln>
            <a:noFill/>
          </a:ln>
          <a:effectLst>
            <a:outerShdw blurRad="50800" dist="38100" dir="2700000" algn="tl" rotWithShape="0">
              <a:prstClr val="black">
                <a:alpha val="40000"/>
              </a:prstClr>
            </a:outerShdw>
          </a:effectLst>
        </p:spPr>
      </p:pic>
      <p:pic>
        <p:nvPicPr>
          <p:cNvPr id="18" name="Picture 2" descr="D:\M2\20091109修論中間発表\star.jpg"/>
          <p:cNvPicPr>
            <a:picLocks noChangeAspect="1" noChangeArrowheads="1"/>
          </p:cNvPicPr>
          <p:nvPr/>
        </p:nvPicPr>
        <p:blipFill>
          <a:blip r:embed="rId3" cstate="print"/>
          <a:srcRect/>
          <a:stretch>
            <a:fillRect/>
          </a:stretch>
        </p:blipFill>
        <p:spPr bwMode="auto">
          <a:xfrm>
            <a:off x="7143768" y="1785926"/>
            <a:ext cx="1070692" cy="714380"/>
          </a:xfrm>
          <a:prstGeom prst="rect">
            <a:avLst/>
          </a:prstGeom>
          <a:noFill/>
          <a:ln>
            <a:noFill/>
          </a:ln>
          <a:effectLst>
            <a:outerShdw blurRad="50800" dist="38100" dir="2700000" algn="tl" rotWithShape="0">
              <a:prstClr val="black">
                <a:alpha val="40000"/>
              </a:prstClr>
            </a:outerShdw>
          </a:effectLst>
        </p:spPr>
      </p:pic>
      <p:pic>
        <p:nvPicPr>
          <p:cNvPr id="19" name="Picture 2" descr="D:\M2\20091109修論中間発表\star.jpg"/>
          <p:cNvPicPr>
            <a:picLocks noChangeAspect="1" noChangeArrowheads="1"/>
          </p:cNvPicPr>
          <p:nvPr/>
        </p:nvPicPr>
        <p:blipFill>
          <a:blip r:embed="rId3" cstate="print"/>
          <a:srcRect/>
          <a:stretch>
            <a:fillRect/>
          </a:stretch>
        </p:blipFill>
        <p:spPr bwMode="auto">
          <a:xfrm>
            <a:off x="7000892" y="1857364"/>
            <a:ext cx="1070692" cy="714380"/>
          </a:xfrm>
          <a:prstGeom prst="rect">
            <a:avLst/>
          </a:prstGeom>
          <a:noFill/>
          <a:ln>
            <a:noFill/>
          </a:ln>
          <a:effectLst>
            <a:outerShdw blurRad="50800" dist="38100" dir="2700000" algn="tl" rotWithShape="0">
              <a:prstClr val="black">
                <a:alpha val="40000"/>
              </a:prstClr>
            </a:outerShdw>
          </a:effectLst>
        </p:spPr>
      </p:pic>
      <p:sp>
        <p:nvSpPr>
          <p:cNvPr id="21" name="テキスト ボックス 20"/>
          <p:cNvSpPr txBox="1"/>
          <p:nvPr/>
        </p:nvSpPr>
        <p:spPr>
          <a:xfrm rot="16200000">
            <a:off x="272434" y="5138978"/>
            <a:ext cx="2303836" cy="276999"/>
          </a:xfrm>
          <a:prstGeom prst="rect">
            <a:avLst/>
          </a:prstGeom>
          <a:noFill/>
        </p:spPr>
        <p:txBody>
          <a:bodyPr wrap="none" rtlCol="0">
            <a:spAutoFit/>
          </a:bodyPr>
          <a:lstStyle/>
          <a:p>
            <a:r>
              <a:rPr kumimoji="1" lang="en-US" altLang="ja-JP" sz="1200" dirty="0" smtClean="0"/>
              <a:t>1</a:t>
            </a:r>
            <a:r>
              <a:rPr kumimoji="1" lang="ja-JP" altLang="en-US" sz="1200" dirty="0" smtClean="0"/>
              <a:t>分あたりの</a:t>
            </a:r>
            <a:r>
              <a:rPr kumimoji="1" lang="en-US" altLang="ja-JP" sz="1200" dirty="0" smtClean="0"/>
              <a:t>Dec</a:t>
            </a:r>
            <a:r>
              <a:rPr kumimoji="1" lang="ja-JP" altLang="en-US" sz="1200" dirty="0" smtClean="0"/>
              <a:t>軸の追尾誤差</a:t>
            </a:r>
            <a:r>
              <a:rPr kumimoji="1" lang="en-US" altLang="ja-JP" sz="1200" dirty="0" smtClean="0"/>
              <a:t>[‘’]</a:t>
            </a:r>
            <a:endParaRPr kumimoji="1" lang="ja-JP" altLang="en-US" sz="1200" dirty="0"/>
          </a:p>
        </p:txBody>
      </p:sp>
      <p:sp>
        <p:nvSpPr>
          <p:cNvPr id="22" name="テキスト ボックス 21"/>
          <p:cNvSpPr txBox="1"/>
          <p:nvPr/>
        </p:nvSpPr>
        <p:spPr>
          <a:xfrm>
            <a:off x="3000364" y="6429396"/>
            <a:ext cx="789062" cy="276999"/>
          </a:xfrm>
          <a:prstGeom prst="rect">
            <a:avLst/>
          </a:prstGeom>
          <a:noFill/>
        </p:spPr>
        <p:txBody>
          <a:bodyPr wrap="none" rtlCol="0">
            <a:spAutoFit/>
          </a:bodyPr>
          <a:lstStyle/>
          <a:p>
            <a:r>
              <a:rPr lang="ja-JP" altLang="en-US" sz="1200" dirty="0" smtClean="0"/>
              <a:t>時角</a:t>
            </a:r>
            <a:r>
              <a:rPr lang="en-US" altLang="ja-JP" sz="1200" dirty="0" smtClean="0"/>
              <a:t>[</a:t>
            </a:r>
            <a:r>
              <a:rPr lang="en-US" altLang="ja-JP" sz="1200" dirty="0" err="1" smtClean="0"/>
              <a:t>rad</a:t>
            </a:r>
            <a:r>
              <a:rPr lang="en-US" altLang="ja-JP" sz="1200" dirty="0" smtClean="0"/>
              <a:t>]</a:t>
            </a:r>
            <a:endParaRPr kumimoji="1" lang="ja-JP" altLang="en-US" sz="12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pPr>
            <a:r>
              <a:rPr lang="ja-JP" altLang="en-US" sz="4000" dirty="0" smtClean="0">
                <a:effectLst>
                  <a:outerShdw blurRad="38100" dist="38100" dir="2700000" algn="tl">
                    <a:srgbClr val="000000">
                      <a:alpha val="43137"/>
                    </a:srgbClr>
                  </a:outerShdw>
                </a:effectLst>
              </a:rPr>
              <a:t>追尾誤差の評価</a:t>
            </a:r>
            <a:r>
              <a:rPr lang="en-US" altLang="ja-JP" sz="4000" dirty="0" smtClean="0">
                <a:effectLst>
                  <a:outerShdw blurRad="38100" dist="38100" dir="2700000" algn="tl">
                    <a:srgbClr val="000000">
                      <a:alpha val="43137"/>
                    </a:srgbClr>
                  </a:outerShdw>
                </a:effectLst>
              </a:rPr>
              <a:t>(2)</a:t>
            </a:r>
          </a:p>
        </p:txBody>
      </p:sp>
      <p:sp>
        <p:nvSpPr>
          <p:cNvPr id="7" name="正方形/長方形 6"/>
          <p:cNvSpPr/>
          <p:nvPr/>
        </p:nvSpPr>
        <p:spPr>
          <a:xfrm>
            <a:off x="787340" y="5715016"/>
            <a:ext cx="2927404" cy="523220"/>
          </a:xfrm>
          <a:prstGeom prst="rect">
            <a:avLst/>
          </a:prstGeom>
          <a:ln>
            <a:noFill/>
          </a:ln>
        </p:spPr>
        <p:txBody>
          <a:bodyPr wrap="none">
            <a:spAutoFit/>
          </a:bodyPr>
          <a:lstStyle/>
          <a:p>
            <a:r>
              <a:rPr lang="ja-JP" altLang="en-US" sz="1400" dirty="0" smtClean="0">
                <a:effectLst>
                  <a:outerShdw blurRad="38100" dist="38100" dir="2700000" algn="tl">
                    <a:srgbClr val="000000">
                      <a:alpha val="43137"/>
                    </a:srgbClr>
                  </a:outerShdw>
                </a:effectLst>
              </a:rPr>
              <a:t>その他の成分＝追尾が早くなる傾向</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　</a:t>
            </a:r>
            <a:r>
              <a:rPr lang="ja-JP" altLang="en-US" sz="1400" dirty="0" smtClean="0">
                <a:solidFill>
                  <a:srgbClr val="0000FF"/>
                </a:solidFill>
                <a:effectLst>
                  <a:outerShdw blurRad="38100" dist="38100" dir="2700000" algn="tl">
                    <a:srgbClr val="000000">
                      <a:alpha val="43137"/>
                    </a:srgbClr>
                  </a:outerShdw>
                </a:effectLst>
              </a:rPr>
              <a:t>鏡筒のたわみ</a:t>
            </a:r>
            <a:r>
              <a:rPr lang="ja-JP" altLang="en-US" sz="1400" dirty="0" smtClean="0">
                <a:effectLst>
                  <a:outerShdw blurRad="38100" dist="38100" dir="2700000" algn="tl">
                    <a:srgbClr val="000000">
                      <a:alpha val="43137"/>
                    </a:srgbClr>
                  </a:outerShdw>
                </a:effectLst>
              </a:rPr>
              <a:t>が原因か</a:t>
            </a:r>
            <a:endParaRPr lang="en-US" altLang="ja-JP" sz="1400" dirty="0" smtClean="0">
              <a:effectLst>
                <a:outerShdw blurRad="38100" dist="38100" dir="2700000" algn="tl">
                  <a:srgbClr val="000000">
                    <a:alpha val="43137"/>
                  </a:srgbClr>
                </a:outerShdw>
              </a:effectLst>
            </a:endParaRPr>
          </a:p>
        </p:txBody>
      </p:sp>
      <p:sp>
        <p:nvSpPr>
          <p:cNvPr id="8" name="正方形/長方形 7"/>
          <p:cNvSpPr/>
          <p:nvPr/>
        </p:nvSpPr>
        <p:spPr>
          <a:xfrm>
            <a:off x="1071538" y="5000636"/>
            <a:ext cx="2350900" cy="523220"/>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C= 0.38 +/- 0.58 [arcsec/min]</a:t>
            </a:r>
          </a:p>
          <a:p>
            <a:r>
              <a:rPr lang="en-US" altLang="ja-JP" sz="1400" dirty="0" smtClean="0">
                <a:effectLst>
                  <a:outerShdw blurRad="38100" dist="38100" dir="2700000" algn="tl">
                    <a:srgbClr val="000000">
                      <a:alpha val="43137"/>
                    </a:srgbClr>
                  </a:outerShdw>
                </a:effectLst>
              </a:rPr>
              <a:t>D= 0.05 +/- 0.24 [</a:t>
            </a:r>
            <a:r>
              <a:rPr lang="en-US" altLang="ja-JP" sz="1400" dirty="0" err="1" smtClean="0">
                <a:effectLst>
                  <a:outerShdw blurRad="38100" dist="38100" dir="2700000" algn="tl">
                    <a:srgbClr val="000000">
                      <a:alpha val="43137"/>
                    </a:srgbClr>
                  </a:outerShdw>
                </a:effectLst>
              </a:rPr>
              <a:t>arcsec</a:t>
            </a:r>
            <a:r>
              <a:rPr lang="en-US" altLang="ja-JP" sz="1400" dirty="0" smtClean="0">
                <a:effectLst>
                  <a:outerShdw blurRad="38100" dist="38100" dir="2700000" algn="tl">
                    <a:srgbClr val="000000">
                      <a:alpha val="43137"/>
                    </a:srgbClr>
                  </a:outerShdw>
                </a:effectLst>
              </a:rPr>
              <a:t>/min] </a:t>
            </a:r>
          </a:p>
        </p:txBody>
      </p:sp>
      <p:pic>
        <p:nvPicPr>
          <p:cNvPr id="39938" name="Picture 2" descr="D:\M2\20091109修論中間発表\histgram_ページ_1.jpg"/>
          <p:cNvPicPr>
            <a:picLocks noChangeAspect="1" noChangeArrowheads="1"/>
          </p:cNvPicPr>
          <p:nvPr/>
        </p:nvPicPr>
        <p:blipFill>
          <a:blip r:embed="rId2" cstate="print"/>
          <a:srcRect/>
          <a:stretch>
            <a:fillRect/>
          </a:stretch>
        </p:blipFill>
        <p:spPr bwMode="auto">
          <a:xfrm>
            <a:off x="6357949" y="2240622"/>
            <a:ext cx="2286017" cy="1688444"/>
          </a:xfrm>
          <a:prstGeom prst="rect">
            <a:avLst/>
          </a:prstGeom>
          <a:noFill/>
          <a:effectLst>
            <a:outerShdw blurRad="50800" dist="38100" dir="2700000" algn="tl" rotWithShape="0">
              <a:prstClr val="black">
                <a:alpha val="40000"/>
              </a:prstClr>
            </a:outerShdw>
          </a:effectLst>
        </p:spPr>
      </p:pic>
      <p:pic>
        <p:nvPicPr>
          <p:cNvPr id="39939" name="Picture 3" descr="D:\M2\20091109修論中間発表\histgram_ページ_2.jpg"/>
          <p:cNvPicPr>
            <a:picLocks noChangeAspect="1" noChangeArrowheads="1"/>
          </p:cNvPicPr>
          <p:nvPr/>
        </p:nvPicPr>
        <p:blipFill>
          <a:blip r:embed="rId3" cstate="print"/>
          <a:srcRect/>
          <a:stretch>
            <a:fillRect/>
          </a:stretch>
        </p:blipFill>
        <p:spPr bwMode="auto">
          <a:xfrm>
            <a:off x="3878253" y="4625083"/>
            <a:ext cx="2286016" cy="1688443"/>
          </a:xfrm>
          <a:prstGeom prst="rect">
            <a:avLst/>
          </a:prstGeom>
          <a:noFill/>
          <a:effectLst>
            <a:outerShdw blurRad="50800" dist="38100" dir="2700000" algn="tl" rotWithShape="0">
              <a:prstClr val="black">
                <a:alpha val="40000"/>
              </a:prstClr>
            </a:outerShdw>
          </a:effectLst>
        </p:spPr>
      </p:pic>
      <p:pic>
        <p:nvPicPr>
          <p:cNvPr id="39940" name="Picture 4" descr="D:\M2\20091109修論中間発表\histgram_ページ_3.jpg"/>
          <p:cNvPicPr>
            <a:picLocks noChangeAspect="1" noChangeArrowheads="1"/>
          </p:cNvPicPr>
          <p:nvPr/>
        </p:nvPicPr>
        <p:blipFill>
          <a:blip r:embed="rId4" cstate="print"/>
          <a:srcRect/>
          <a:stretch>
            <a:fillRect/>
          </a:stretch>
        </p:blipFill>
        <p:spPr bwMode="auto">
          <a:xfrm>
            <a:off x="6378583" y="4625083"/>
            <a:ext cx="2286016" cy="1688444"/>
          </a:xfrm>
          <a:prstGeom prst="rect">
            <a:avLst/>
          </a:prstGeom>
          <a:noFill/>
          <a:effectLst>
            <a:outerShdw blurRad="50800" dist="38100" dir="2700000" algn="tl" rotWithShape="0">
              <a:prstClr val="black">
                <a:alpha val="40000"/>
              </a:prstClr>
            </a:outerShdw>
          </a:effectLst>
        </p:spPr>
      </p:pic>
      <p:sp>
        <p:nvSpPr>
          <p:cNvPr id="14" name="正方形/長方形 13"/>
          <p:cNvSpPr/>
          <p:nvPr/>
        </p:nvSpPr>
        <p:spPr>
          <a:xfrm>
            <a:off x="4143372" y="4791304"/>
            <a:ext cx="925253" cy="307777"/>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軸方向</a:t>
            </a:r>
            <a:endParaRPr lang="en-US" altLang="ja-JP" sz="1400" dirty="0" smtClean="0">
              <a:effectLst>
                <a:outerShdw blurRad="38100" dist="38100" dir="2700000" algn="tl">
                  <a:srgbClr val="000000">
                    <a:alpha val="43137"/>
                  </a:srgbClr>
                </a:outerShdw>
              </a:effectLst>
            </a:endParaRPr>
          </a:p>
        </p:txBody>
      </p:sp>
      <p:sp>
        <p:nvSpPr>
          <p:cNvPr id="6" name="正方形/長方形 5"/>
          <p:cNvSpPr/>
          <p:nvPr/>
        </p:nvSpPr>
        <p:spPr>
          <a:xfrm>
            <a:off x="4429124" y="3000372"/>
            <a:ext cx="1802673" cy="307777"/>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P= 4.3 +/- 1.8 [arcsec] </a:t>
            </a:r>
          </a:p>
        </p:txBody>
      </p:sp>
      <p:sp>
        <p:nvSpPr>
          <p:cNvPr id="13" name="スライド番号プレースホルダ 12"/>
          <p:cNvSpPr>
            <a:spLocks noGrp="1"/>
          </p:cNvSpPr>
          <p:nvPr>
            <p:ph type="sldNum" sz="quarter" idx="12"/>
          </p:nvPr>
        </p:nvSpPr>
        <p:spPr/>
        <p:txBody>
          <a:bodyPr/>
          <a:lstStyle/>
          <a:p>
            <a:fld id="{211C075B-6712-4FC4-92CB-6BC868D296D4}" type="slidenum">
              <a:rPr kumimoji="1" lang="ja-JP" altLang="en-US" smtClean="0"/>
              <a:pPr/>
              <a:t>27</a:t>
            </a:fld>
            <a:endParaRPr kumimoji="1" lang="ja-JP" altLang="en-US"/>
          </a:p>
        </p:txBody>
      </p:sp>
      <p:pic>
        <p:nvPicPr>
          <p:cNvPr id="17" name="Picture 5" descr="C:\Documents and Settings\Hirofumi Okita\デスクトップ\2009-10-27n_ページ_10.jpg"/>
          <p:cNvPicPr>
            <a:picLocks noChangeAspect="1" noChangeArrowheads="1"/>
          </p:cNvPicPr>
          <p:nvPr/>
        </p:nvPicPr>
        <p:blipFill>
          <a:blip r:embed="rId5" cstate="print"/>
          <a:srcRect/>
          <a:stretch>
            <a:fillRect/>
          </a:stretch>
        </p:blipFill>
        <p:spPr bwMode="auto">
          <a:xfrm>
            <a:off x="971543" y="2437621"/>
            <a:ext cx="2457449" cy="1890359"/>
          </a:xfrm>
          <a:prstGeom prst="rect">
            <a:avLst/>
          </a:prstGeom>
          <a:noFill/>
          <a:effectLst>
            <a:outerShdw blurRad="50800" dist="38100" dir="2700000" algn="tl" rotWithShape="0">
              <a:prstClr val="black">
                <a:alpha val="40000"/>
              </a:prstClr>
            </a:outerShdw>
          </a:effectLst>
        </p:spPr>
      </p:pic>
      <p:sp>
        <p:nvSpPr>
          <p:cNvPr id="18" name="正方形/長方形 17"/>
          <p:cNvSpPr/>
          <p:nvPr/>
        </p:nvSpPr>
        <p:spPr>
          <a:xfrm>
            <a:off x="837317" y="1428736"/>
            <a:ext cx="3267241"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ピリオディックモーション</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その他</a:t>
            </a:r>
            <a:endParaRPr lang="ja-JP" altLang="en-US" dirty="0">
              <a:effectLst>
                <a:outerShdw blurRad="38100" dist="38100" dir="2700000" algn="tl">
                  <a:srgbClr val="000000">
                    <a:alpha val="43137"/>
                  </a:srgbClr>
                </a:outerShdw>
              </a:effectLst>
            </a:endParaRPr>
          </a:p>
        </p:txBody>
      </p:sp>
      <p:sp>
        <p:nvSpPr>
          <p:cNvPr id="19" name="正方形/長方形 18"/>
          <p:cNvSpPr/>
          <p:nvPr/>
        </p:nvSpPr>
        <p:spPr>
          <a:xfrm>
            <a:off x="1357290" y="1857364"/>
            <a:ext cx="6415539"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ピリオディックモーション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その他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軸の追尾誤差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設置誤差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大気差</a:t>
            </a:r>
            <a:r>
              <a:rPr lang="en-US" altLang="ja-JP" sz="1400" dirty="0" smtClean="0">
                <a:effectLst>
                  <a:outerShdw blurRad="38100" dist="38100" dir="2700000" algn="tl">
                    <a:srgbClr val="000000">
                      <a:alpha val="43137"/>
                    </a:srgbClr>
                  </a:outerShdw>
                </a:effectLst>
              </a:rPr>
              <a:t>)</a:t>
            </a:r>
          </a:p>
        </p:txBody>
      </p:sp>
      <p:sp>
        <p:nvSpPr>
          <p:cNvPr id="20" name="テキスト ボックス 19"/>
          <p:cNvSpPr txBox="1"/>
          <p:nvPr/>
        </p:nvSpPr>
        <p:spPr>
          <a:xfrm>
            <a:off x="1500166" y="4366447"/>
            <a:ext cx="1439818" cy="276999"/>
          </a:xfrm>
          <a:prstGeom prst="rect">
            <a:avLst/>
          </a:prstGeom>
          <a:noFill/>
        </p:spPr>
        <p:txBody>
          <a:bodyPr wrap="none" rtlCol="0">
            <a:spAutoFit/>
          </a:bodyPr>
          <a:lstStyle/>
          <a:p>
            <a:r>
              <a:rPr kumimoji="1" lang="ja-JP" altLang="en-US" sz="1200" dirty="0" smtClean="0"/>
              <a:t>観測経過時間</a:t>
            </a:r>
            <a:r>
              <a:rPr kumimoji="1" lang="en-US" altLang="ja-JP" sz="1200" dirty="0" smtClean="0"/>
              <a:t>[min]</a:t>
            </a:r>
            <a:endParaRPr kumimoji="1" lang="ja-JP" altLang="en-US" sz="1200" dirty="0"/>
          </a:p>
        </p:txBody>
      </p:sp>
      <p:sp>
        <p:nvSpPr>
          <p:cNvPr id="21" name="テキスト ボックス 20"/>
          <p:cNvSpPr txBox="1"/>
          <p:nvPr/>
        </p:nvSpPr>
        <p:spPr>
          <a:xfrm rot="16200000">
            <a:off x="101176" y="3307989"/>
            <a:ext cx="1446230" cy="276999"/>
          </a:xfrm>
          <a:prstGeom prst="rect">
            <a:avLst/>
          </a:prstGeom>
          <a:noFill/>
        </p:spPr>
        <p:txBody>
          <a:bodyPr wrap="none" rtlCol="0">
            <a:spAutoFit/>
          </a:bodyPr>
          <a:lstStyle/>
          <a:p>
            <a:r>
              <a:rPr kumimoji="1" lang="en-US" altLang="ja-JP" sz="1200" dirty="0" smtClean="0"/>
              <a:t>RA</a:t>
            </a:r>
            <a:r>
              <a:rPr kumimoji="1" lang="ja-JP" altLang="en-US" sz="1200" dirty="0" smtClean="0"/>
              <a:t>軸の追尾誤差</a:t>
            </a:r>
            <a:r>
              <a:rPr kumimoji="1" lang="en-US" altLang="ja-JP" sz="1200" dirty="0" smtClean="0"/>
              <a:t>[‘’]</a:t>
            </a:r>
            <a:endParaRPr kumimoji="1" lang="ja-JP" altLang="en-US" sz="1200" dirty="0"/>
          </a:p>
        </p:txBody>
      </p:sp>
      <p:sp>
        <p:nvSpPr>
          <p:cNvPr id="22" name="正方形/長方形 21"/>
          <p:cNvSpPr/>
          <p:nvPr/>
        </p:nvSpPr>
        <p:spPr>
          <a:xfrm>
            <a:off x="3857620" y="4193104"/>
            <a:ext cx="2444900" cy="307777"/>
          </a:xfrm>
          <a:prstGeom prst="rect">
            <a:avLst/>
          </a:prstGeom>
          <a:solidFill>
            <a:schemeClr val="bg1"/>
          </a:solidFill>
          <a:ln>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rPr>
              <a:t>その他の成分による追尾誤差</a:t>
            </a:r>
            <a:endParaRPr lang="en-US" altLang="ja-JP" sz="1400" dirty="0" smtClean="0">
              <a:effectLst>
                <a:outerShdw blurRad="38100" dist="38100" dir="2700000" algn="tl">
                  <a:srgbClr val="000000">
                    <a:alpha val="43137"/>
                  </a:srgbClr>
                </a:outerShdw>
              </a:effectLst>
            </a:endParaRPr>
          </a:p>
        </p:txBody>
      </p:sp>
      <p:sp>
        <p:nvSpPr>
          <p:cNvPr id="23" name="正方形/長方形 22"/>
          <p:cNvSpPr/>
          <p:nvPr/>
        </p:nvSpPr>
        <p:spPr>
          <a:xfrm>
            <a:off x="6647143" y="4791304"/>
            <a:ext cx="998991" cy="307777"/>
          </a:xfrm>
          <a:prstGeom prst="rect">
            <a:avLst/>
          </a:prstGeom>
          <a:noFill/>
          <a:ln>
            <a:noFill/>
          </a:ln>
        </p:spPr>
        <p:txBody>
          <a:bodyPr wrap="none">
            <a:spAutoFit/>
          </a:bodyPr>
          <a:lstStyle/>
          <a:p>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軸方向</a:t>
            </a:r>
            <a:endParaRPr lang="en-US" altLang="ja-JP" sz="1400" dirty="0" smtClean="0">
              <a:effectLst>
                <a:outerShdw blurRad="38100" dist="38100" dir="2700000" algn="tl">
                  <a:srgbClr val="000000">
                    <a:alpha val="43137"/>
                  </a:srgbClr>
                </a:outerShdw>
              </a:effectLst>
            </a:endParaRPr>
          </a:p>
        </p:txBody>
      </p:sp>
      <p:sp>
        <p:nvSpPr>
          <p:cNvPr id="24" name="正方形/長方形 23"/>
          <p:cNvSpPr/>
          <p:nvPr/>
        </p:nvSpPr>
        <p:spPr>
          <a:xfrm>
            <a:off x="4286248" y="2357430"/>
            <a:ext cx="1973617" cy="307777"/>
          </a:xfrm>
          <a:prstGeom prst="rect">
            <a:avLst/>
          </a:prstGeom>
          <a:solidFill>
            <a:schemeClr val="bg1"/>
          </a:solidFill>
          <a:ln>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rPr>
              <a:t>ピリオディックモーション</a:t>
            </a:r>
            <a:endParaRPr lang="en-US" altLang="ja-JP" sz="1400" dirty="0" smtClean="0">
              <a:effectLst>
                <a:outerShdw blurRad="38100" dist="38100" dir="2700000" algn="tl">
                  <a:srgbClr val="000000">
                    <a:alpha val="43137"/>
                  </a:srgbClr>
                </a:outerShdw>
              </a:effectLst>
            </a:endParaRPr>
          </a:p>
        </p:txBody>
      </p:sp>
      <p:sp>
        <p:nvSpPr>
          <p:cNvPr id="25" name="正方形/長方形 24"/>
          <p:cNvSpPr/>
          <p:nvPr/>
        </p:nvSpPr>
        <p:spPr>
          <a:xfrm>
            <a:off x="957213" y="2443149"/>
            <a:ext cx="646331" cy="276999"/>
          </a:xfrm>
          <a:prstGeom prst="rect">
            <a:avLst/>
          </a:prstGeom>
          <a:noFill/>
          <a:ln>
            <a:noFill/>
          </a:ln>
        </p:spPr>
        <p:txBody>
          <a:bodyPr wrap="none">
            <a:spAutoFit/>
          </a:bodyPr>
          <a:lstStyle/>
          <a:p>
            <a:r>
              <a:rPr lang="ja-JP" altLang="en-US" sz="1200" dirty="0" smtClean="0"/>
              <a:t>観測例</a:t>
            </a:r>
            <a:endParaRPr lang="en-US" altLang="ja-JP" sz="12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57224" y="2368159"/>
            <a:ext cx="7643866" cy="3170099"/>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赤外線望遠鏡の追尾性能を評価した。</a:t>
            </a:r>
            <a:endParaRPr lang="en-US" altLang="ja-JP" sz="1600" dirty="0" smtClean="0">
              <a:effectLst>
                <a:outerShdw blurRad="38100" dist="38100" dir="2700000" algn="tl">
                  <a:srgbClr val="000000">
                    <a:alpha val="43137"/>
                  </a:srgbClr>
                </a:outerShdw>
              </a:effectLst>
              <a:latin typeface="ＭＳ Ｐゴシック" charset="-128"/>
            </a:endParaRPr>
          </a:p>
          <a:p>
            <a:endParaRPr lang="en-US" altLang="ja-JP" sz="800" dirty="0" smtClean="0">
              <a:effectLst>
                <a:outerShdw blurRad="38100" dist="38100" dir="2700000" algn="tl">
                  <a:srgbClr val="000000">
                    <a:alpha val="43137"/>
                  </a:srgbClr>
                </a:outerShdw>
              </a:effectLst>
              <a:latin typeface="ＭＳ Ｐゴシック" charset="-128"/>
            </a:endParaRPr>
          </a:p>
          <a:p>
            <a:r>
              <a:rPr lang="ja-JP" altLang="en-US" sz="1600" dirty="0" smtClean="0">
                <a:effectLst>
                  <a:outerShdw blurRad="38100" dist="38100" dir="2700000" algn="tl">
                    <a:srgbClr val="000000">
                      <a:alpha val="43137"/>
                    </a:srgbClr>
                  </a:outerShdw>
                </a:effectLst>
                <a:latin typeface="ＭＳ Ｐゴシック" charset="-128"/>
              </a:rPr>
              <a:t>設置誤差・大気差による追尾誤差を差し引いてピリオディックモーションとその他の誤差を評価した結果、「ピリオディックモーション」</a:t>
            </a:r>
            <a:r>
              <a:rPr lang="en-US" altLang="ja-JP" sz="1600" dirty="0" smtClean="0">
                <a:solidFill>
                  <a:srgbClr val="0000FF"/>
                </a:solidFill>
                <a:effectLst>
                  <a:outerShdw blurRad="38100" dist="38100" dir="2700000" algn="tl">
                    <a:srgbClr val="000000">
                      <a:alpha val="43137"/>
                    </a:srgbClr>
                  </a:outerShdw>
                </a:effectLst>
              </a:rPr>
              <a:t>P=4.3’’+/-1.8’’</a:t>
            </a:r>
            <a:r>
              <a:rPr lang="ja-JP" altLang="en-US" sz="1600" dirty="0" err="1" smtClean="0">
                <a:effectLst>
                  <a:outerShdw blurRad="38100" dist="38100" dir="2700000" algn="tl">
                    <a:srgbClr val="000000">
                      <a:alpha val="43137"/>
                    </a:srgbClr>
                  </a:outerShdw>
                </a:effectLst>
              </a:rPr>
              <a:t>、</a:t>
            </a:r>
            <a:r>
              <a:rPr lang="ja-JP" altLang="en-US" sz="1600" dirty="0" smtClean="0">
                <a:effectLst>
                  <a:outerShdw blurRad="38100" dist="38100" dir="2700000" algn="tl">
                    <a:srgbClr val="000000">
                      <a:alpha val="43137"/>
                    </a:srgbClr>
                  </a:outerShdw>
                </a:effectLst>
              </a:rPr>
              <a:t>「その他の</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方向の追尾誤差」</a:t>
            </a:r>
            <a:r>
              <a:rPr lang="en-US" altLang="ja-JP" sz="1600" dirty="0" smtClean="0">
                <a:solidFill>
                  <a:srgbClr val="0000FF"/>
                </a:solidFill>
                <a:effectLst>
                  <a:outerShdw blurRad="38100" dist="38100" dir="2700000" algn="tl">
                    <a:srgbClr val="000000">
                      <a:alpha val="43137"/>
                    </a:srgbClr>
                  </a:outerShdw>
                </a:effectLst>
              </a:rPr>
              <a:t>C=0.38’’+/-0.58’’</a:t>
            </a:r>
            <a:r>
              <a:rPr lang="ja-JP" altLang="en-US" sz="1600" dirty="0" smtClean="0">
                <a:effectLst>
                  <a:outerShdw blurRad="38100" dist="38100" dir="2700000" algn="tl">
                    <a:srgbClr val="000000">
                      <a:alpha val="43137"/>
                    </a:srgbClr>
                  </a:outerShdw>
                </a:effectLst>
              </a:rPr>
              <a:t>であった。「その他の追尾誤差」はその向きから「</a:t>
            </a:r>
            <a:r>
              <a:rPr lang="ja-JP" altLang="en-US" sz="1600" dirty="0" smtClean="0">
                <a:solidFill>
                  <a:srgbClr val="0000FF"/>
                </a:solidFill>
                <a:effectLst>
                  <a:outerShdw blurRad="38100" dist="38100" dir="2700000" algn="tl">
                    <a:srgbClr val="000000">
                      <a:alpha val="43137"/>
                    </a:srgbClr>
                  </a:outerShdw>
                </a:effectLst>
              </a:rPr>
              <a:t>鏡筒のたわみ」</a:t>
            </a:r>
            <a:r>
              <a:rPr lang="ja-JP" altLang="en-US" sz="1600" dirty="0" smtClean="0">
                <a:effectLst>
                  <a:outerShdw blurRad="38100" dist="38100" dir="2700000" algn="tl">
                    <a:srgbClr val="000000">
                      <a:alpha val="43137"/>
                    </a:srgbClr>
                  </a:outerShdw>
                </a:effectLst>
              </a:rPr>
              <a:t>であると考えられる。</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しかしドームふじは南緯</a:t>
            </a:r>
            <a:r>
              <a:rPr lang="en-US" altLang="ja-JP" sz="1600" dirty="0" smtClean="0">
                <a:effectLst>
                  <a:outerShdw blurRad="38100" dist="38100" dir="2700000" algn="tl">
                    <a:srgbClr val="000000">
                      <a:alpha val="43137"/>
                    </a:srgbClr>
                  </a:outerShdw>
                </a:effectLst>
              </a:rPr>
              <a:t>77°</a:t>
            </a:r>
            <a:r>
              <a:rPr lang="ja-JP" altLang="en-US" sz="1600" dirty="0" smtClean="0">
                <a:effectLst>
                  <a:outerShdw blurRad="38100" dist="38100" dir="2700000" algn="tl">
                    <a:srgbClr val="000000">
                      <a:alpha val="43137"/>
                    </a:srgbClr>
                  </a:outerShdw>
                </a:effectLst>
              </a:rPr>
              <a:t>と高緯度に位置し天体の高度は殆ど変わらない。その為鏡筒のたわみによる追尾誤差は</a:t>
            </a:r>
            <a:r>
              <a:rPr lang="ja-JP" altLang="en-US" sz="1600" dirty="0" smtClean="0">
                <a:solidFill>
                  <a:srgbClr val="0000FF"/>
                </a:solidFill>
                <a:effectLst>
                  <a:outerShdw blurRad="38100" dist="38100" dir="2700000" algn="tl">
                    <a:srgbClr val="000000">
                      <a:alpha val="43137"/>
                    </a:srgbClr>
                  </a:outerShdw>
                </a:effectLst>
              </a:rPr>
              <a:t>小さく無視できる</a:t>
            </a:r>
            <a:r>
              <a:rPr lang="ja-JP" altLang="en-US" sz="1600" dirty="0" smtClean="0">
                <a:effectLst>
                  <a:outerShdw blurRad="38100" dist="38100" dir="2700000" algn="tl">
                    <a:srgbClr val="000000">
                      <a:alpha val="43137"/>
                    </a:srgbClr>
                  </a:outerShdw>
                </a:effectLst>
              </a:rPr>
              <a:t>ため問題は無い。</a:t>
            </a:r>
            <a:endParaRPr lang="en-US" altLang="ja-JP" sz="16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よって観測を制限するものはピリオディックモーションであると言える。ここで許容追尾誤差を回折限界 </a:t>
            </a:r>
            <a:r>
              <a:rPr lang="en-US" altLang="ja-JP" sz="1600" dirty="0" smtClean="0">
                <a:effectLst>
                  <a:outerShdw blurRad="38100" dist="38100" dir="2700000" algn="tl">
                    <a:srgbClr val="000000">
                      <a:alpha val="43137"/>
                    </a:srgbClr>
                  </a:outerShdw>
                </a:effectLst>
              </a:rPr>
              <a:t>(1.4’’@2.2μm)</a:t>
            </a:r>
            <a:r>
              <a:rPr lang="ja-JP" altLang="en-US" sz="1600" dirty="0" smtClean="0">
                <a:effectLst>
                  <a:outerShdw blurRad="38100" dist="38100" dir="2700000" algn="tl">
                    <a:srgbClr val="000000">
                      <a:alpha val="43137"/>
                    </a:srgbClr>
                  </a:outerShdw>
                </a:effectLst>
              </a:rPr>
              <a:t>の</a:t>
            </a:r>
            <a:r>
              <a:rPr lang="en-US" altLang="ja-JP" sz="1600" dirty="0" smtClean="0">
                <a:effectLst>
                  <a:outerShdw blurRad="38100" dist="38100" dir="2700000" algn="tl">
                    <a:srgbClr val="000000">
                      <a:alpha val="43137"/>
                    </a:srgbClr>
                  </a:outerShdw>
                </a:effectLst>
              </a:rPr>
              <a:t>20% </a:t>
            </a:r>
            <a:r>
              <a:rPr lang="ja-JP" altLang="en-US" sz="1600" dirty="0" smtClean="0">
                <a:effectLst>
                  <a:outerShdw blurRad="38100" dist="38100" dir="2700000" algn="tl">
                    <a:srgbClr val="000000">
                      <a:alpha val="43137"/>
                    </a:srgbClr>
                  </a:outerShdw>
                </a:effectLst>
              </a:rPr>
              <a:t>とすると現状では</a:t>
            </a:r>
            <a:r>
              <a:rPr lang="en-US" altLang="ja-JP" sz="1600" dirty="0" smtClean="0">
                <a:solidFill>
                  <a:srgbClr val="0000FF"/>
                </a:solidFill>
                <a:effectLst>
                  <a:outerShdw blurRad="38100" dist="38100" dir="2700000" algn="tl">
                    <a:srgbClr val="000000">
                      <a:alpha val="43137"/>
                    </a:srgbClr>
                  </a:outerShdw>
                </a:effectLst>
              </a:rPr>
              <a:t>5.3</a:t>
            </a:r>
            <a:r>
              <a:rPr lang="ja-JP" altLang="en-US" sz="1600" dirty="0" smtClean="0">
                <a:solidFill>
                  <a:srgbClr val="0000FF"/>
                </a:solidFill>
                <a:effectLst>
                  <a:outerShdw blurRad="38100" dist="38100" dir="2700000" algn="tl">
                    <a:srgbClr val="000000">
                      <a:alpha val="43137"/>
                    </a:srgbClr>
                  </a:outerShdw>
                </a:effectLst>
              </a:rPr>
              <a:t>～</a:t>
            </a:r>
            <a:r>
              <a:rPr lang="en-US" altLang="ja-JP" sz="1600" dirty="0" smtClean="0">
                <a:solidFill>
                  <a:srgbClr val="0000FF"/>
                </a:solidFill>
                <a:effectLst>
                  <a:outerShdw blurRad="38100" dist="38100" dir="2700000" algn="tl">
                    <a:srgbClr val="000000">
                      <a:alpha val="43137"/>
                    </a:srgbClr>
                  </a:outerShdw>
                </a:effectLst>
              </a:rPr>
              <a:t>29</a:t>
            </a:r>
            <a:r>
              <a:rPr lang="ja-JP" altLang="en-US" sz="1600" dirty="0" smtClean="0">
                <a:solidFill>
                  <a:srgbClr val="0000FF"/>
                </a:solidFill>
                <a:effectLst>
                  <a:outerShdw blurRad="38100" dist="38100" dir="2700000" algn="tl">
                    <a:srgbClr val="000000">
                      <a:alpha val="43137"/>
                    </a:srgbClr>
                  </a:outerShdw>
                </a:effectLst>
              </a:rPr>
              <a:t>秒間の露出が可能</a:t>
            </a:r>
            <a:r>
              <a:rPr lang="ja-JP" altLang="en-US" sz="1600" dirty="0" smtClean="0">
                <a:effectLst>
                  <a:outerShdw blurRad="38100" dist="38100" dir="2700000" algn="tl">
                    <a:srgbClr val="000000">
                      <a:alpha val="43137"/>
                    </a:srgbClr>
                  </a:outerShdw>
                </a:effectLst>
              </a:rPr>
              <a:t>となる。</a:t>
            </a:r>
            <a:r>
              <a:rPr lang="en-US" altLang="ja-JP" sz="1600" dirty="0" smtClean="0">
                <a:effectLst>
                  <a:outerShdw blurRad="38100" dist="38100" dir="2700000" algn="tl">
                    <a:srgbClr val="000000">
                      <a:alpha val="43137"/>
                    </a:srgbClr>
                  </a:outerShdw>
                </a:effectLst>
              </a:rPr>
              <a:t>2010</a:t>
            </a:r>
            <a:r>
              <a:rPr lang="ja-JP" altLang="en-US" sz="1600" dirty="0" smtClean="0">
                <a:effectLst>
                  <a:outerShdw blurRad="38100" dist="38100" dir="2700000" algn="tl">
                    <a:srgbClr val="000000">
                      <a:alpha val="43137"/>
                    </a:srgbClr>
                  </a:outerShdw>
                </a:effectLst>
              </a:rPr>
              <a:t>年度の観測は太陽が沈まない夏期に行う為短時間の露出が出来れば支障は無い。よって南極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a:t>
            </a:r>
            <a:r>
              <a:rPr lang="ja-JP" altLang="en-US" sz="1600" dirty="0" smtClean="0">
                <a:solidFill>
                  <a:srgbClr val="0000FF"/>
                </a:solidFill>
                <a:effectLst>
                  <a:outerShdw blurRad="38100" dist="38100" dir="2700000" algn="tl">
                    <a:srgbClr val="000000">
                      <a:alpha val="43137"/>
                    </a:srgbClr>
                  </a:outerShdw>
                </a:effectLst>
              </a:rPr>
              <a:t>観測で求められる追尾精度を有している</a:t>
            </a:r>
            <a:r>
              <a:rPr lang="ja-JP" altLang="en-US" sz="1600" dirty="0" smtClean="0">
                <a:effectLst>
                  <a:outerShdw blurRad="38100" dist="38100" dir="2700000" algn="tl">
                    <a:srgbClr val="000000">
                      <a:alpha val="43137"/>
                    </a:srgbClr>
                  </a:outerShdw>
                </a:effectLst>
              </a:rPr>
              <a:t>と言える。</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28</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考察とまとめ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5. </a:t>
            </a:r>
            <a:r>
              <a:rPr lang="ja-JP" altLang="en-US" dirty="0" smtClean="0">
                <a:effectLst>
                  <a:outerShdw blurRad="38100" dist="38100" dir="2700000" algn="tl">
                    <a:srgbClr val="000000">
                      <a:alpha val="43137"/>
                    </a:srgbClr>
                  </a:outerShdw>
                </a:effectLst>
              </a:rPr>
              <a:t>導入誤差の評価</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29</a:t>
            </a:fld>
            <a:endParaRPr kumimoji="1" lang="ja-JP"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1. </a:t>
            </a:r>
            <a:r>
              <a:rPr lang="ja-JP" altLang="en-US" dirty="0" smtClean="0">
                <a:effectLst>
                  <a:outerShdw blurRad="38100" dist="38100" dir="2700000" algn="tl">
                    <a:srgbClr val="000000">
                      <a:alpha val="43137"/>
                    </a:srgbClr>
                  </a:outerShdw>
                </a:effectLst>
              </a:rPr>
              <a:t>研究</a:t>
            </a:r>
            <a:r>
              <a:rPr lang="ja-JP" altLang="en-US" dirty="0">
                <a:effectLst>
                  <a:outerShdw blurRad="38100" dist="38100" dir="2700000" algn="tl">
                    <a:srgbClr val="000000">
                      <a:alpha val="43137"/>
                    </a:srgbClr>
                  </a:outerShdw>
                </a:effectLst>
              </a:rPr>
              <a:t>背景</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研究動機</a:t>
            </a:r>
            <a:endParaRPr kumimoji="1" lang="ja-JP" altLang="en-US" dirty="0"/>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a:t>
            </a:fld>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導入誤差の概要</a:t>
            </a:r>
            <a:r>
              <a:rPr lang="en-US" altLang="ja-JP" sz="4000" dirty="0" smtClean="0">
                <a:effectLst>
                  <a:outerShdw blurRad="38100" dist="38100" dir="2700000" algn="tl">
                    <a:srgbClr val="000000">
                      <a:alpha val="43137"/>
                    </a:srgbClr>
                  </a:outerShdw>
                </a:effectLst>
              </a:rPr>
              <a:t>(1)</a:t>
            </a:r>
          </a:p>
        </p:txBody>
      </p:sp>
      <p:sp>
        <p:nvSpPr>
          <p:cNvPr id="4" name="Rectangle 7"/>
          <p:cNvSpPr>
            <a:spLocks noChangeArrowheads="1"/>
          </p:cNvSpPr>
          <p:nvPr/>
        </p:nvSpPr>
        <p:spPr bwMode="auto">
          <a:xfrm>
            <a:off x="1139377" y="3578579"/>
            <a:ext cx="1800493"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導入誤差の原因</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485627" y="4007207"/>
            <a:ext cx="2214578" cy="1384995"/>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・設置誤差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・大気差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・ピリオディックモーション</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RA</a:t>
            </a:r>
            <a:r>
              <a:rPr lang="ja-JP" altLang="en-US" sz="1400" dirty="0" smtClean="0">
                <a:effectLst>
                  <a:outerShdw blurRad="38100" dist="38100" dir="2700000" algn="tl">
                    <a:srgbClr val="000000">
                      <a:alpha val="43137"/>
                    </a:srgbClr>
                  </a:outerShdw>
                </a:effectLst>
                <a:latin typeface="ＭＳ Ｐゴシック" charset="-128"/>
              </a:rPr>
              <a:t>軸と</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軸の直交誤差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Dec</a:t>
            </a:r>
            <a:r>
              <a:rPr lang="ja-JP" altLang="en-US" sz="1400" dirty="0" smtClean="0">
                <a:effectLst>
                  <a:outerShdw blurRad="38100" dist="38100" dir="2700000" algn="tl">
                    <a:srgbClr val="000000">
                      <a:alpha val="43137"/>
                    </a:srgbClr>
                  </a:outerShdw>
                </a:effectLst>
                <a:latin typeface="ＭＳ Ｐゴシック" charset="-128"/>
              </a:rPr>
              <a:t>軸と光軸の直交誤差</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・バックラッシュ</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7" name="Rectangle 8"/>
          <p:cNvSpPr>
            <a:spLocks noChangeArrowheads="1"/>
          </p:cNvSpPr>
          <p:nvPr/>
        </p:nvSpPr>
        <p:spPr bwMode="auto">
          <a:xfrm>
            <a:off x="714348" y="1493811"/>
            <a:ext cx="7715304"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latin typeface="ＭＳ Ｐゴシック" charset="-128"/>
              </a:rPr>
              <a:t>赤外線望遠鏡は</a:t>
            </a:r>
            <a:r>
              <a:rPr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℃対応・小型・軽量を最優先</a:t>
            </a:r>
            <a:r>
              <a:rPr lang="ja-JP" altLang="en-US" sz="1400" dirty="0" smtClean="0">
                <a:effectLst>
                  <a:outerShdw blurRad="38100" dist="38100" dir="2700000" algn="tl">
                    <a:srgbClr val="000000">
                      <a:alpha val="43137"/>
                    </a:srgbClr>
                  </a:outerShdw>
                </a:effectLst>
                <a:latin typeface="ＭＳ Ｐゴシック" charset="-128"/>
              </a:rPr>
              <a:t>で開発した</a:t>
            </a:r>
            <a:r>
              <a:rPr lang="ja-JP" altLang="en-US" sz="1400" dirty="0" smtClean="0">
                <a:solidFill>
                  <a:srgbClr val="0000FF"/>
                </a:solidFill>
                <a:effectLst>
                  <a:outerShdw blurRad="38100" dist="38100" dir="2700000" algn="tl">
                    <a:srgbClr val="000000">
                      <a:alpha val="43137"/>
                    </a:srgbClr>
                  </a:outerShdw>
                </a:effectLst>
                <a:latin typeface="ＭＳ Ｐゴシック" charset="-128"/>
              </a:rPr>
              <a:t>全く新しい望遠鏡</a:t>
            </a:r>
            <a:r>
              <a:rPr lang="ja-JP" altLang="en-US" sz="1400" dirty="0" smtClean="0">
                <a:effectLst>
                  <a:outerShdw blurRad="38100" dist="38100" dir="2700000" algn="tl">
                    <a:srgbClr val="000000">
                      <a:alpha val="43137"/>
                    </a:srgbClr>
                  </a:outerShdw>
                </a:effectLst>
                <a:latin typeface="ＭＳ Ｐゴシック" charset="-128"/>
              </a:rPr>
              <a:t>で導入誤差がどの程度存在するかわからない。そこで理論式を立てて観測と比較することで導入誤差を評価する。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30</a:t>
            </a:fld>
            <a:endParaRPr kumimoji="1" lang="ja-JP" altLang="en-US" dirty="0"/>
          </a:p>
        </p:txBody>
      </p:sp>
      <p:sp>
        <p:nvSpPr>
          <p:cNvPr id="29" name="Rectangle 8"/>
          <p:cNvSpPr>
            <a:spLocks noChangeArrowheads="1"/>
          </p:cNvSpPr>
          <p:nvPr/>
        </p:nvSpPr>
        <p:spPr bwMode="auto">
          <a:xfrm>
            <a:off x="2000232" y="5899846"/>
            <a:ext cx="3786214" cy="523220"/>
          </a:xfrm>
          <a:prstGeom prst="rect">
            <a:avLst/>
          </a:prstGeom>
          <a:solidFill>
            <a:schemeClr val="bg1"/>
          </a:solidFill>
          <a:ln w="9525">
            <a:solidFill>
              <a:schemeClr val="tx1"/>
            </a:solid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導入誤差が</a:t>
            </a:r>
            <a:r>
              <a:rPr lang="en-US" altLang="ja-JP" sz="1400" dirty="0" smtClean="0">
                <a:effectLst>
                  <a:outerShdw blurRad="38100" dist="38100" dir="2700000" algn="tl">
                    <a:srgbClr val="000000">
                      <a:alpha val="43137"/>
                    </a:srgbClr>
                  </a:outerShdw>
                </a:effectLst>
                <a:latin typeface="ＭＳ Ｐゴシック" charset="-128"/>
              </a:rPr>
              <a:t>2010</a:t>
            </a:r>
            <a:r>
              <a:rPr lang="ja-JP" altLang="en-US" sz="1400" dirty="0" smtClean="0">
                <a:effectLst>
                  <a:outerShdw blurRad="38100" dist="38100" dir="2700000" algn="tl">
                    <a:srgbClr val="000000">
                      <a:alpha val="43137"/>
                    </a:srgbClr>
                  </a:outerShdw>
                </a:effectLst>
                <a:latin typeface="ＭＳ Ｐゴシック" charset="-128"/>
              </a:rPr>
              <a:t>年度のサイト調査・試験観測に求められる精度を有するかどうか検証する。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31" name="正方形/長方形 30"/>
          <p:cNvSpPr/>
          <p:nvPr/>
        </p:nvSpPr>
        <p:spPr>
          <a:xfrm>
            <a:off x="1428728" y="2248546"/>
            <a:ext cx="6327373" cy="523220"/>
          </a:xfrm>
          <a:prstGeom prst="rect">
            <a:avLst/>
          </a:prstGeom>
          <a:noFill/>
          <a:ln>
            <a:noFill/>
          </a:ln>
        </p:spPr>
        <p:txBody>
          <a:bodyPr wrap="none">
            <a:spAutoFit/>
          </a:bodyPr>
          <a:lstStyle/>
          <a:p>
            <a:r>
              <a:rPr lang="ja-JP" altLang="en-US" sz="1400" dirty="0" smtClean="0">
                <a:effectLst>
                  <a:outerShdw blurRad="38100" dist="38100" dir="2700000" algn="tl">
                    <a:srgbClr val="000000">
                      <a:alpha val="43137"/>
                    </a:srgbClr>
                  </a:outerShdw>
                </a:effectLst>
              </a:rPr>
              <a:t>天体の導入　</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　ある天体</a:t>
            </a:r>
            <a:r>
              <a:rPr lang="en-US" altLang="ja-JP" sz="1400" dirty="0" smtClean="0">
                <a:effectLst>
                  <a:outerShdw blurRad="38100" dist="38100" dir="2700000" algn="tl">
                    <a:srgbClr val="000000">
                      <a:alpha val="43137"/>
                    </a:srgbClr>
                  </a:outerShdw>
                </a:effectLst>
              </a:rPr>
              <a:t>(H</a:t>
            </a:r>
            <a:r>
              <a:rPr lang="en-US" altLang="ja-JP" sz="1000" dirty="0" smtClean="0">
                <a:effectLst>
                  <a:outerShdw blurRad="38100" dist="38100" dir="2700000" algn="tl">
                    <a:srgbClr val="000000">
                      <a:alpha val="43137"/>
                    </a:srgbClr>
                  </a:outerShdw>
                </a:effectLst>
              </a:rPr>
              <a:t>0</a:t>
            </a:r>
            <a:r>
              <a:rPr lang="en-US" altLang="ja-JP" sz="1400" dirty="0" smtClean="0">
                <a:effectLst>
                  <a:outerShdw blurRad="38100" dist="38100" dir="2700000" algn="tl">
                    <a:srgbClr val="000000">
                      <a:alpha val="43137"/>
                    </a:srgbClr>
                  </a:outerShdw>
                </a:effectLst>
              </a:rPr>
              <a:t>,δ</a:t>
            </a:r>
            <a:r>
              <a:rPr lang="en-US" altLang="ja-JP" sz="1000" dirty="0" smtClean="0">
                <a:effectLst>
                  <a:outerShdw blurRad="38100" dist="38100" dir="2700000" algn="tl">
                    <a:srgbClr val="000000">
                      <a:alpha val="43137"/>
                    </a:srgbClr>
                  </a:outerShdw>
                </a:effectLst>
              </a:rPr>
              <a:t>0</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を基準として</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軸を必要量だけ回転させて</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目標の天体</a:t>
            </a:r>
            <a:r>
              <a:rPr lang="en-US" altLang="ja-JP" sz="1400" dirty="0" smtClean="0">
                <a:effectLst>
                  <a:outerShdw blurRad="38100" dist="38100" dir="2700000" algn="tl">
                    <a:srgbClr val="000000">
                      <a:alpha val="43137"/>
                    </a:srgbClr>
                  </a:outerShdw>
                </a:effectLst>
              </a:rPr>
              <a:t>(</a:t>
            </a:r>
            <a:r>
              <a:rPr lang="en-US" altLang="ja-JP" sz="1400" dirty="0" err="1" smtClean="0">
                <a:effectLst>
                  <a:outerShdw blurRad="38100" dist="38100" dir="2700000" algn="tl">
                    <a:srgbClr val="000000">
                      <a:alpha val="43137"/>
                    </a:srgbClr>
                  </a:outerShdw>
                </a:effectLst>
              </a:rPr>
              <a:t>H,δ</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に向けること</a:t>
            </a:r>
            <a:endParaRPr lang="en-US" altLang="ja-JP" sz="1400" dirty="0" smtClean="0">
              <a:effectLst>
                <a:outerShdw blurRad="38100" dist="38100" dir="2700000" algn="tl">
                  <a:srgbClr val="000000">
                    <a:alpha val="43137"/>
                  </a:srgbClr>
                </a:outerShdw>
              </a:effectLst>
            </a:endParaRPr>
          </a:p>
        </p:txBody>
      </p:sp>
      <p:sp>
        <p:nvSpPr>
          <p:cNvPr id="41" name="Rectangle 8"/>
          <p:cNvSpPr>
            <a:spLocks noChangeArrowheads="1"/>
          </p:cNvSpPr>
          <p:nvPr/>
        </p:nvSpPr>
        <p:spPr bwMode="auto">
          <a:xfrm>
            <a:off x="6643702" y="4171176"/>
            <a:ext cx="1857388"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RA</a:t>
            </a:r>
            <a:r>
              <a:rPr lang="ja-JP" altLang="en-US" sz="1200" dirty="0" smtClean="0">
                <a:latin typeface="ＭＳ Ｐゴシック" charset="-128"/>
              </a:rPr>
              <a:t>軸と</a:t>
            </a:r>
            <a:r>
              <a:rPr lang="en-US" altLang="ja-JP" sz="1200" dirty="0" smtClean="0">
                <a:latin typeface="ＭＳ Ｐゴシック" charset="-128"/>
              </a:rPr>
              <a:t>Dec</a:t>
            </a:r>
            <a:r>
              <a:rPr lang="ja-JP" altLang="en-US" sz="1200" dirty="0" smtClean="0">
                <a:latin typeface="ＭＳ Ｐゴシック" charset="-128"/>
              </a:rPr>
              <a:t>軸の直交誤差</a:t>
            </a:r>
          </a:p>
        </p:txBody>
      </p:sp>
      <p:pic>
        <p:nvPicPr>
          <p:cNvPr id="16" name="Picture 2" descr="D:\M2\20100202修論発表会\RA-Dec1.jpg"/>
          <p:cNvPicPr>
            <a:picLocks noChangeAspect="1" noChangeArrowheads="1"/>
          </p:cNvPicPr>
          <p:nvPr/>
        </p:nvPicPr>
        <p:blipFill>
          <a:blip r:embed="rId2" cstate="print"/>
          <a:srcRect/>
          <a:stretch>
            <a:fillRect/>
          </a:stretch>
        </p:blipFill>
        <p:spPr bwMode="auto">
          <a:xfrm>
            <a:off x="6858016" y="2662227"/>
            <a:ext cx="1363816" cy="1500198"/>
          </a:xfrm>
          <a:prstGeom prst="rect">
            <a:avLst/>
          </a:prstGeom>
          <a:noFill/>
          <a:effectLst>
            <a:outerShdw blurRad="50800" dist="38100" dir="2700000" algn="tl" rotWithShape="0">
              <a:prstClr val="black">
                <a:alpha val="40000"/>
              </a:prstClr>
            </a:outerShdw>
          </a:effectLst>
        </p:spPr>
      </p:pic>
      <p:pic>
        <p:nvPicPr>
          <p:cNvPr id="17" name="Picture 2" descr="D:\M2\20100202修論発表会\Dec-Opt1.jpg"/>
          <p:cNvPicPr>
            <a:picLocks noChangeAspect="1" noChangeArrowheads="1"/>
          </p:cNvPicPr>
          <p:nvPr/>
        </p:nvPicPr>
        <p:blipFill>
          <a:blip r:embed="rId3" cstate="print"/>
          <a:srcRect/>
          <a:stretch>
            <a:fillRect/>
          </a:stretch>
        </p:blipFill>
        <p:spPr bwMode="auto">
          <a:xfrm>
            <a:off x="6864510" y="4555554"/>
            <a:ext cx="1428760" cy="1464257"/>
          </a:xfrm>
          <a:prstGeom prst="rect">
            <a:avLst/>
          </a:prstGeom>
          <a:noFill/>
          <a:effectLst>
            <a:outerShdw blurRad="50800" dist="38100" dir="2700000" algn="tl" rotWithShape="0">
              <a:prstClr val="black">
                <a:alpha val="40000"/>
              </a:prstClr>
            </a:outerShdw>
          </a:effectLst>
        </p:spPr>
      </p:pic>
      <p:sp>
        <p:nvSpPr>
          <p:cNvPr id="18" name="Rectangle 8"/>
          <p:cNvSpPr>
            <a:spLocks noChangeArrowheads="1"/>
          </p:cNvSpPr>
          <p:nvPr/>
        </p:nvSpPr>
        <p:spPr bwMode="auto">
          <a:xfrm>
            <a:off x="6715140" y="6028564"/>
            <a:ext cx="1857388"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Dec</a:t>
            </a:r>
            <a:r>
              <a:rPr lang="ja-JP" altLang="en-US" sz="1200" dirty="0" smtClean="0">
                <a:latin typeface="ＭＳ Ｐゴシック" charset="-128"/>
              </a:rPr>
              <a:t>軸と光軸の直交誤差</a:t>
            </a:r>
          </a:p>
        </p:txBody>
      </p:sp>
      <p:pic>
        <p:nvPicPr>
          <p:cNvPr id="19" name="Picture 2" descr="D:\M2\20100202修論発表会\バックラッシュ1.jpg"/>
          <p:cNvPicPr>
            <a:picLocks noChangeAspect="1" noChangeArrowheads="1"/>
          </p:cNvPicPr>
          <p:nvPr/>
        </p:nvPicPr>
        <p:blipFill>
          <a:blip r:embed="rId4" cstate="print"/>
          <a:srcRect b="30147"/>
          <a:stretch>
            <a:fillRect/>
          </a:stretch>
        </p:blipFill>
        <p:spPr bwMode="auto">
          <a:xfrm>
            <a:off x="4643438" y="4208488"/>
            <a:ext cx="1697661" cy="1214446"/>
          </a:xfrm>
          <a:prstGeom prst="rect">
            <a:avLst/>
          </a:prstGeom>
          <a:noFill/>
          <a:effectLst>
            <a:outerShdw blurRad="50800" dist="38100" dir="2700000" algn="tl" rotWithShape="0">
              <a:prstClr val="black">
                <a:alpha val="40000"/>
              </a:prstClr>
            </a:outerShdw>
          </a:effectLst>
        </p:spPr>
      </p:pic>
      <p:sp>
        <p:nvSpPr>
          <p:cNvPr id="20" name="Rectangle 8"/>
          <p:cNvSpPr>
            <a:spLocks noChangeArrowheads="1"/>
          </p:cNvSpPr>
          <p:nvPr/>
        </p:nvSpPr>
        <p:spPr bwMode="auto">
          <a:xfrm>
            <a:off x="4572000" y="3922736"/>
            <a:ext cx="1857388"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バックラッシュ</a:t>
            </a:r>
          </a:p>
        </p:txBody>
      </p:sp>
      <p:sp>
        <p:nvSpPr>
          <p:cNvPr id="21" name="Rectangle 8"/>
          <p:cNvSpPr>
            <a:spLocks noChangeArrowheads="1"/>
          </p:cNvSpPr>
          <p:nvPr/>
        </p:nvSpPr>
        <p:spPr bwMode="auto">
          <a:xfrm>
            <a:off x="5143504" y="5422934"/>
            <a:ext cx="1285884"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KHK</a:t>
            </a:r>
            <a:r>
              <a:rPr lang="ja-JP" altLang="en-US" sz="1200" dirty="0" smtClean="0">
                <a:latin typeface="ＭＳ Ｐゴシック" charset="-128"/>
              </a:rPr>
              <a:t>カタログ</a:t>
            </a:r>
            <a:r>
              <a:rPr lang="en-US" altLang="ja-JP" sz="1200" dirty="0" smtClean="0">
                <a:latin typeface="ＭＳ Ｐゴシック" charset="-128"/>
              </a:rPr>
              <a:t>3008</a:t>
            </a:r>
            <a:endParaRPr lang="ja-JP" altLang="en-US" sz="1200" dirty="0" smtClean="0">
              <a:latin typeface="ＭＳ Ｐゴシック" charset="-128"/>
            </a:endParaRPr>
          </a:p>
        </p:txBody>
      </p:sp>
      <p:sp>
        <p:nvSpPr>
          <p:cNvPr id="22" name="正方形/長方形 21"/>
          <p:cNvSpPr/>
          <p:nvPr/>
        </p:nvSpPr>
        <p:spPr>
          <a:xfrm>
            <a:off x="1030239" y="2917818"/>
            <a:ext cx="5623002" cy="276999"/>
          </a:xfrm>
          <a:prstGeom prst="rect">
            <a:avLst/>
          </a:prstGeom>
          <a:noFill/>
          <a:ln>
            <a:noFill/>
          </a:ln>
        </p:spPr>
        <p:txBody>
          <a:bodyPr wrap="square">
            <a:spAutoFit/>
          </a:bodyPr>
          <a:lstStyle/>
          <a:p>
            <a:r>
              <a:rPr lang="ja-JP" altLang="en-US" sz="1200" dirty="0" smtClean="0"/>
              <a:t>ある天体</a:t>
            </a:r>
            <a:r>
              <a:rPr lang="en-US" altLang="ja-JP" sz="1200" dirty="0" smtClean="0"/>
              <a:t>(H</a:t>
            </a:r>
            <a:r>
              <a:rPr lang="en-US" altLang="ja-JP" sz="1000" dirty="0" smtClean="0"/>
              <a:t>0</a:t>
            </a:r>
            <a:r>
              <a:rPr lang="en-US" altLang="ja-JP" sz="1200" dirty="0" smtClean="0"/>
              <a:t>,δ</a:t>
            </a:r>
            <a:r>
              <a:rPr lang="en-US" altLang="ja-JP" sz="1000" dirty="0" smtClean="0"/>
              <a:t>0</a:t>
            </a:r>
            <a:r>
              <a:rPr lang="en-US" altLang="ja-JP" sz="1200" dirty="0" smtClean="0"/>
              <a:t>)</a:t>
            </a:r>
            <a:r>
              <a:rPr lang="ja-JP" altLang="en-US" sz="1200" dirty="0" smtClean="0"/>
              <a:t>を基準として望遠鏡の向きを設定することを特に「</a:t>
            </a:r>
            <a:r>
              <a:rPr lang="ja-JP" altLang="en-US" sz="1200" b="1" dirty="0" smtClean="0">
                <a:solidFill>
                  <a:srgbClr val="0000FF"/>
                </a:solidFill>
              </a:rPr>
              <a:t>アライメント</a:t>
            </a:r>
            <a:r>
              <a:rPr lang="ja-JP" altLang="en-US" sz="1200" dirty="0" smtClean="0"/>
              <a:t>」と呼ぶ。</a:t>
            </a:r>
            <a:endParaRPr lang="en-US" altLang="ja-JP" sz="12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847674" y="1347759"/>
            <a:ext cx="7631218"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任意の天体</a:t>
            </a:r>
            <a:r>
              <a:rPr lang="en-US" altLang="ja-JP" sz="1400" dirty="0" smtClean="0">
                <a:effectLst>
                  <a:outerShdw blurRad="38100" dist="38100" dir="2700000" algn="tl">
                    <a:srgbClr val="000000">
                      <a:alpha val="43137"/>
                    </a:srgbClr>
                  </a:outerShdw>
                </a:effectLst>
              </a:rPr>
              <a:t>A(</a:t>
            </a:r>
            <a:r>
              <a:rPr lang="en-US" altLang="ja-JP" sz="1400" dirty="0" smtClean="0">
                <a:solidFill>
                  <a:srgbClr val="0000FF"/>
                </a:solidFill>
                <a:effectLst>
                  <a:outerShdw blurRad="38100" dist="38100" dir="2700000" algn="tl">
                    <a:srgbClr val="000000">
                      <a:alpha val="43137"/>
                    </a:srgbClr>
                  </a:outerShdw>
                </a:effectLst>
              </a:rPr>
              <a:t>H</a:t>
            </a:r>
            <a:r>
              <a:rPr lang="en-US" altLang="ja-JP" sz="1100" dirty="0" smtClean="0">
                <a:solidFill>
                  <a:srgbClr val="0000FF"/>
                </a:solidFill>
                <a:effectLst>
                  <a:outerShdw blurRad="38100" dist="38100" dir="2700000" algn="tl">
                    <a:srgbClr val="000000">
                      <a:alpha val="43137"/>
                    </a:srgbClr>
                  </a:outerShdw>
                </a:effectLst>
              </a:rPr>
              <a:t>A</a:t>
            </a:r>
            <a:r>
              <a:rPr lang="en-US" altLang="ja-JP" sz="1400" dirty="0" smtClean="0">
                <a:effectLst>
                  <a:outerShdw blurRad="38100" dist="38100" dir="2700000" algn="tl">
                    <a:srgbClr val="000000">
                      <a:alpha val="43137"/>
                    </a:srgbClr>
                  </a:outerShdw>
                </a:effectLst>
              </a:rPr>
              <a:t>, </a:t>
            </a:r>
            <a:r>
              <a:rPr lang="en-US" altLang="ja-JP" sz="1400" dirty="0" err="1" smtClean="0">
                <a:solidFill>
                  <a:srgbClr val="0000FF"/>
                </a:solidFill>
                <a:effectLst>
                  <a:outerShdw blurRad="38100" dist="38100" dir="2700000" algn="tl">
                    <a:srgbClr val="000000">
                      <a:alpha val="43137"/>
                    </a:srgbClr>
                  </a:outerShdw>
                </a:effectLst>
              </a:rPr>
              <a:t>δ</a:t>
            </a:r>
            <a:r>
              <a:rPr lang="en-US" altLang="ja-JP" sz="1100" dirty="0" err="1" smtClean="0">
                <a:solidFill>
                  <a:srgbClr val="0000FF"/>
                </a:solidFill>
                <a:effectLst>
                  <a:outerShdw blurRad="38100" dist="38100" dir="2700000" algn="tl">
                    <a:srgbClr val="000000">
                      <a:alpha val="43137"/>
                    </a:srgbClr>
                  </a:outerShdw>
                </a:effectLst>
              </a:rPr>
              <a:t>A</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でアライメントし、次に任意の天体</a:t>
            </a:r>
            <a:r>
              <a:rPr lang="en-US" altLang="ja-JP" sz="1400" dirty="0" smtClean="0">
                <a:effectLst>
                  <a:outerShdw blurRad="38100" dist="38100" dir="2700000" algn="tl">
                    <a:srgbClr val="000000">
                      <a:alpha val="43137"/>
                    </a:srgbClr>
                  </a:outerShdw>
                </a:effectLst>
              </a:rPr>
              <a:t>B(</a:t>
            </a:r>
            <a:r>
              <a:rPr lang="en-US" altLang="ja-JP" sz="1400" dirty="0" smtClean="0">
                <a:solidFill>
                  <a:srgbClr val="0000FF"/>
                </a:solidFill>
                <a:effectLst>
                  <a:outerShdw blurRad="38100" dist="38100" dir="2700000" algn="tl">
                    <a:srgbClr val="000000">
                      <a:alpha val="43137"/>
                    </a:srgbClr>
                  </a:outerShdw>
                </a:effectLst>
              </a:rPr>
              <a:t>H</a:t>
            </a:r>
            <a:r>
              <a:rPr lang="en-US" altLang="ja-JP" sz="1100" dirty="0" smtClean="0">
                <a:solidFill>
                  <a:srgbClr val="0000FF"/>
                </a:solidFill>
                <a:effectLst>
                  <a:outerShdw blurRad="38100" dist="38100" dir="2700000" algn="tl">
                    <a:srgbClr val="000000">
                      <a:alpha val="43137"/>
                    </a:srgbClr>
                  </a:outerShdw>
                </a:effectLst>
              </a:rPr>
              <a:t>B</a:t>
            </a:r>
            <a:r>
              <a:rPr lang="en-US" altLang="ja-JP" sz="1400" dirty="0" smtClean="0">
                <a:effectLst>
                  <a:outerShdw blurRad="38100" dist="38100" dir="2700000" algn="tl">
                    <a:srgbClr val="000000">
                      <a:alpha val="43137"/>
                    </a:srgbClr>
                  </a:outerShdw>
                </a:effectLst>
              </a:rPr>
              <a:t>, </a:t>
            </a:r>
            <a:r>
              <a:rPr lang="en-US" altLang="ja-JP" sz="1400" dirty="0" err="1" smtClean="0">
                <a:solidFill>
                  <a:srgbClr val="0000FF"/>
                </a:solidFill>
                <a:effectLst>
                  <a:outerShdw blurRad="38100" dist="38100" dir="2700000" algn="tl">
                    <a:srgbClr val="000000">
                      <a:alpha val="43137"/>
                    </a:srgbClr>
                  </a:outerShdw>
                </a:effectLst>
              </a:rPr>
              <a:t>δ</a:t>
            </a:r>
            <a:r>
              <a:rPr lang="en-US" altLang="ja-JP" sz="1100" dirty="0" err="1" smtClean="0">
                <a:solidFill>
                  <a:srgbClr val="0000FF"/>
                </a:solidFill>
                <a:effectLst>
                  <a:outerShdw blurRad="38100" dist="38100" dir="2700000" algn="tl">
                    <a:srgbClr val="000000">
                      <a:alpha val="43137"/>
                    </a:srgbClr>
                  </a:outerShdw>
                </a:effectLst>
              </a:rPr>
              <a:t>B</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を導入したときに生じる導入誤差</a:t>
            </a:r>
            <a:endParaRPr lang="ja-JP" altLang="en-US" sz="1400" dirty="0">
              <a:effectLst>
                <a:outerShdw blurRad="38100" dist="38100" dir="2700000" algn="tl">
                  <a:srgbClr val="000000">
                    <a:alpha val="43137"/>
                  </a:srgbClr>
                </a:outerShdw>
              </a:effectLst>
            </a:endParaRPr>
          </a:p>
        </p:txBody>
      </p:sp>
      <p:sp>
        <p:nvSpPr>
          <p:cNvPr id="6246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6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0" name="AutoShape 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2" name="AutoShape 8"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4" name="AutoShape 10"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6" name="AutoShape 1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8" name="AutoShape 1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80" name="AutoShape 1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21509" name="Picture 5" descr="C:\Documents and Settings\Hirofumi Okita\デスクトップ\texclip20100119093550.png"/>
          <p:cNvPicPr>
            <a:picLocks noChangeAspect="1" noChangeArrowheads="1"/>
          </p:cNvPicPr>
          <p:nvPr/>
        </p:nvPicPr>
        <p:blipFill>
          <a:blip r:embed="rId3" cstate="print"/>
          <a:srcRect/>
          <a:stretch>
            <a:fillRect/>
          </a:stretch>
        </p:blipFill>
        <p:spPr bwMode="auto">
          <a:xfrm>
            <a:off x="214282" y="2609834"/>
            <a:ext cx="8786874" cy="1561340"/>
          </a:xfrm>
          <a:prstGeom prst="rect">
            <a:avLst/>
          </a:prstGeom>
          <a:noFill/>
        </p:spPr>
      </p:pic>
      <p:pic>
        <p:nvPicPr>
          <p:cNvPr id="21511" name="Picture 7" descr="\begin{align*}&#10;\Delta \delta_{obs} &amp; \simeq R_0\Biggl\{ \frac{\sin L}{\sin \delta_B \cos \delta_B \sin L+\cos ^2 \delta_B \cos L \cos H_B} - \frac{\sin L}{\sin \delta_A \cos \delta_A \sin L+\cos ^2 \delta_A \cos L \cos H_A} -( \tan \delta_B-\tan\delta_A) \Biggr\} \\&#10;  &amp; +\epsilon_p \left \{ \cos (H_B-H_p)-\cos (H_A-H_p) \right \}\pm 2|B_{Dec}\pm \Delta B_{Dec}|\end{align*}">
            <a:hlinkClick r:id="rId4"/>
          </p:cNvPr>
          <p:cNvPicPr>
            <a:picLocks noChangeAspect="1" noChangeArrowheads="1"/>
          </p:cNvPicPr>
          <p:nvPr/>
        </p:nvPicPr>
        <p:blipFill>
          <a:blip r:embed="rId5" cstate="print"/>
          <a:srcRect/>
          <a:stretch>
            <a:fillRect/>
          </a:stretch>
        </p:blipFill>
        <p:spPr bwMode="auto">
          <a:xfrm>
            <a:off x="214282" y="5411988"/>
            <a:ext cx="8786878" cy="780873"/>
          </a:xfrm>
          <a:prstGeom prst="rect">
            <a:avLst/>
          </a:prstGeom>
          <a:noFill/>
        </p:spPr>
      </p:pic>
      <p:sp>
        <p:nvSpPr>
          <p:cNvPr id="17" name="スライド番号プレースホルダ 16"/>
          <p:cNvSpPr>
            <a:spLocks noGrp="1"/>
          </p:cNvSpPr>
          <p:nvPr>
            <p:ph type="sldNum" sz="quarter" idx="12"/>
          </p:nvPr>
        </p:nvSpPr>
        <p:spPr/>
        <p:txBody>
          <a:bodyPr/>
          <a:lstStyle/>
          <a:p>
            <a:fld id="{211C075B-6712-4FC4-92CB-6BC868D296D4}" type="slidenum">
              <a:rPr kumimoji="1" lang="ja-JP" altLang="en-US" smtClean="0"/>
              <a:pPr/>
              <a:t>31</a:t>
            </a:fld>
            <a:endParaRPr kumimoji="1" lang="ja-JP" altLang="en-US"/>
          </a:p>
        </p:txBody>
      </p:sp>
      <p:sp>
        <p:nvSpPr>
          <p:cNvPr id="18" name="正方形/長方形 17"/>
          <p:cNvSpPr/>
          <p:nvPr/>
        </p:nvSpPr>
        <p:spPr>
          <a:xfrm>
            <a:off x="1000100" y="2609834"/>
            <a:ext cx="3786214" cy="50006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0" name="正方形/長方形 19"/>
          <p:cNvSpPr/>
          <p:nvPr/>
        </p:nvSpPr>
        <p:spPr>
          <a:xfrm>
            <a:off x="857224" y="5437215"/>
            <a:ext cx="8143932" cy="4558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00FF"/>
              </a:solidFill>
              <a:effectLst>
                <a:outerShdw blurRad="38100" dist="38100" dir="2700000" algn="tl">
                  <a:srgbClr val="000000">
                    <a:alpha val="43137"/>
                  </a:srgbClr>
                </a:outerShdw>
              </a:effectLst>
            </a:endParaRPr>
          </a:p>
        </p:txBody>
      </p:sp>
      <p:sp>
        <p:nvSpPr>
          <p:cNvPr id="21" name="正方形/長方形 20"/>
          <p:cNvSpPr/>
          <p:nvPr/>
        </p:nvSpPr>
        <p:spPr>
          <a:xfrm>
            <a:off x="857224" y="3252776"/>
            <a:ext cx="5929354" cy="4286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B050"/>
              </a:solidFill>
              <a:effectLst>
                <a:outerShdw blurRad="38100" dist="38100" dir="2700000" algn="tl">
                  <a:srgbClr val="000000">
                    <a:alpha val="43137"/>
                  </a:srgbClr>
                </a:outerShdw>
              </a:effectLst>
            </a:endParaRPr>
          </a:p>
        </p:txBody>
      </p:sp>
      <p:sp>
        <p:nvSpPr>
          <p:cNvPr id="22" name="正方形/長方形 21"/>
          <p:cNvSpPr/>
          <p:nvPr/>
        </p:nvSpPr>
        <p:spPr>
          <a:xfrm>
            <a:off x="1000100" y="3824280"/>
            <a:ext cx="285752" cy="357190"/>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23" name="正方形/長方形 22"/>
          <p:cNvSpPr/>
          <p:nvPr/>
        </p:nvSpPr>
        <p:spPr>
          <a:xfrm>
            <a:off x="1428728" y="2324082"/>
            <a:ext cx="902811" cy="307777"/>
          </a:xfrm>
          <a:prstGeom prst="rect">
            <a:avLst/>
          </a:prstGeom>
        </p:spPr>
        <p:txBody>
          <a:bodyPr wrap="none">
            <a:spAutoFit/>
          </a:bodyPr>
          <a:lstStyle/>
          <a:p>
            <a:r>
              <a:rPr lang="ja-JP" altLang="en-US" sz="1400" dirty="0">
                <a:solidFill>
                  <a:srgbClr val="00B050"/>
                </a:solidFill>
                <a:effectLst>
                  <a:outerShdw blurRad="38100" dist="38100" dir="2700000" algn="tl">
                    <a:srgbClr val="000000">
                      <a:alpha val="43137"/>
                    </a:srgbClr>
                  </a:outerShdw>
                </a:effectLst>
              </a:rPr>
              <a:t>設置</a:t>
            </a:r>
            <a:r>
              <a:rPr lang="ja-JP" altLang="en-US" sz="1400" dirty="0" smtClean="0">
                <a:solidFill>
                  <a:srgbClr val="00B050"/>
                </a:solidFill>
                <a:effectLst>
                  <a:outerShdw blurRad="38100" dist="38100" dir="2700000" algn="tl">
                    <a:srgbClr val="000000">
                      <a:alpha val="43137"/>
                    </a:srgbClr>
                  </a:outerShdw>
                </a:effectLst>
              </a:rPr>
              <a:t>誤差</a:t>
            </a:r>
            <a:endParaRPr lang="ja-JP" altLang="en-US" sz="1400" dirty="0">
              <a:solidFill>
                <a:srgbClr val="00B050"/>
              </a:solidFill>
              <a:effectLst>
                <a:outerShdw blurRad="38100" dist="38100" dir="2700000" algn="tl">
                  <a:srgbClr val="000000">
                    <a:alpha val="43137"/>
                  </a:srgbClr>
                </a:outerShdw>
              </a:effectLst>
            </a:endParaRPr>
          </a:p>
        </p:txBody>
      </p:sp>
      <p:sp>
        <p:nvSpPr>
          <p:cNvPr id="24" name="正方形/長方形 23"/>
          <p:cNvSpPr/>
          <p:nvPr/>
        </p:nvSpPr>
        <p:spPr>
          <a:xfrm>
            <a:off x="5214942" y="3681404"/>
            <a:ext cx="723275" cy="307777"/>
          </a:xfrm>
          <a:prstGeom prst="rect">
            <a:avLst/>
          </a:prstGeom>
          <a:ln>
            <a:noFill/>
          </a:ln>
        </p:spPr>
        <p:txBody>
          <a:bodyPr wrap="none">
            <a:spAutoFit/>
          </a:bodyPr>
          <a:lstStyle/>
          <a:p>
            <a:r>
              <a:rPr lang="ja-JP" altLang="en-US" sz="1400" dirty="0" smtClean="0">
                <a:solidFill>
                  <a:srgbClr val="0000FF"/>
                </a:solidFill>
                <a:effectLst>
                  <a:outerShdw blurRad="38100" dist="38100" dir="2700000" algn="tl">
                    <a:srgbClr val="000000">
                      <a:alpha val="43137"/>
                    </a:srgbClr>
                  </a:outerShdw>
                </a:effectLst>
              </a:rPr>
              <a:t>大気差</a:t>
            </a:r>
            <a:endParaRPr lang="ja-JP" altLang="en-US" sz="1400" dirty="0">
              <a:solidFill>
                <a:srgbClr val="0000FF"/>
              </a:solidFill>
              <a:effectLst>
                <a:outerShdw blurRad="38100" dist="38100" dir="2700000" algn="tl">
                  <a:srgbClr val="000000">
                    <a:alpha val="43137"/>
                  </a:srgbClr>
                </a:outerShdw>
              </a:effectLst>
            </a:endParaRPr>
          </a:p>
        </p:txBody>
      </p:sp>
      <p:sp>
        <p:nvSpPr>
          <p:cNvPr id="25" name="正方形/長方形 24"/>
          <p:cNvSpPr/>
          <p:nvPr/>
        </p:nvSpPr>
        <p:spPr>
          <a:xfrm>
            <a:off x="500034" y="4183735"/>
            <a:ext cx="1208985" cy="523220"/>
          </a:xfrm>
          <a:prstGeom prst="rect">
            <a:avLst/>
          </a:prstGeom>
        </p:spPr>
        <p:txBody>
          <a:bodyPr wrap="none">
            <a:spAutoFit/>
          </a:bodyPr>
          <a:lstStyle/>
          <a:p>
            <a:pPr algn="ctr"/>
            <a:r>
              <a:rPr lang="ja-JP" altLang="en-US" sz="1400" dirty="0" smtClean="0">
                <a:solidFill>
                  <a:srgbClr val="0000FF"/>
                </a:solidFill>
                <a:effectLst>
                  <a:outerShdw blurRad="38100" dist="38100" dir="2700000" algn="tl">
                    <a:srgbClr val="000000">
                      <a:alpha val="43137"/>
                    </a:srgbClr>
                  </a:outerShdw>
                </a:effectLst>
              </a:rPr>
              <a:t>ピリオディック</a:t>
            </a:r>
            <a:endParaRPr lang="en-US" altLang="ja-JP" sz="1400" dirty="0" smtClean="0">
              <a:solidFill>
                <a:srgbClr val="0000FF"/>
              </a:solidFill>
              <a:effectLst>
                <a:outerShdw blurRad="38100" dist="38100" dir="2700000" algn="tl">
                  <a:srgbClr val="000000">
                    <a:alpha val="43137"/>
                  </a:srgbClr>
                </a:outerShdw>
              </a:effectLst>
            </a:endParaRPr>
          </a:p>
          <a:p>
            <a:pPr algn="ctr"/>
            <a:r>
              <a:rPr lang="ja-JP" altLang="en-US" sz="1400" dirty="0" smtClean="0">
                <a:solidFill>
                  <a:srgbClr val="0000FF"/>
                </a:solidFill>
                <a:effectLst>
                  <a:outerShdw blurRad="38100" dist="38100" dir="2700000" algn="tl">
                    <a:srgbClr val="000000">
                      <a:alpha val="43137"/>
                    </a:srgbClr>
                  </a:outerShdw>
                </a:effectLst>
              </a:rPr>
              <a:t>モーション</a:t>
            </a:r>
            <a:endParaRPr lang="ja-JP" altLang="en-US" sz="1400" dirty="0">
              <a:solidFill>
                <a:srgbClr val="0000FF"/>
              </a:solidFill>
              <a:effectLst>
                <a:outerShdw blurRad="38100" dist="38100" dir="2700000" algn="tl">
                  <a:srgbClr val="000000">
                    <a:alpha val="43137"/>
                  </a:srgbClr>
                </a:outerShdw>
              </a:effectLst>
            </a:endParaRPr>
          </a:p>
        </p:txBody>
      </p:sp>
      <p:sp>
        <p:nvSpPr>
          <p:cNvPr id="27" name="正方形/長方形 26"/>
          <p:cNvSpPr/>
          <p:nvPr/>
        </p:nvSpPr>
        <p:spPr>
          <a:xfrm>
            <a:off x="1514922" y="6224828"/>
            <a:ext cx="902811" cy="307777"/>
          </a:xfrm>
          <a:prstGeom prst="rect">
            <a:avLst/>
          </a:prstGeom>
        </p:spPr>
        <p:txBody>
          <a:bodyPr wrap="none">
            <a:spAutoFit/>
          </a:bodyPr>
          <a:lstStyle/>
          <a:p>
            <a:r>
              <a:rPr lang="ja-JP" altLang="en-US" sz="1400" dirty="0">
                <a:solidFill>
                  <a:srgbClr val="00B050"/>
                </a:solidFill>
                <a:effectLst>
                  <a:outerShdw blurRad="38100" dist="38100" dir="2700000" algn="tl">
                    <a:srgbClr val="000000">
                      <a:alpha val="43137"/>
                    </a:srgbClr>
                  </a:outerShdw>
                </a:effectLst>
              </a:rPr>
              <a:t>設置</a:t>
            </a:r>
            <a:r>
              <a:rPr lang="ja-JP" altLang="en-US" sz="1400" dirty="0" smtClean="0">
                <a:solidFill>
                  <a:srgbClr val="00B050"/>
                </a:solidFill>
                <a:effectLst>
                  <a:outerShdw blurRad="38100" dist="38100" dir="2700000" algn="tl">
                    <a:srgbClr val="000000">
                      <a:alpha val="43137"/>
                    </a:srgbClr>
                  </a:outerShdw>
                </a:effectLst>
              </a:rPr>
              <a:t>誤差</a:t>
            </a:r>
            <a:endParaRPr lang="ja-JP" altLang="en-US" sz="1400" dirty="0">
              <a:solidFill>
                <a:srgbClr val="00B050"/>
              </a:solidFill>
              <a:effectLst>
                <a:outerShdw blurRad="38100" dist="38100" dir="2700000" algn="tl">
                  <a:srgbClr val="000000">
                    <a:alpha val="43137"/>
                  </a:srgbClr>
                </a:outerShdw>
              </a:effectLst>
            </a:endParaRPr>
          </a:p>
        </p:txBody>
      </p:sp>
      <p:sp>
        <p:nvSpPr>
          <p:cNvPr id="28" name="正方形/長方形 27"/>
          <p:cNvSpPr/>
          <p:nvPr/>
        </p:nvSpPr>
        <p:spPr>
          <a:xfrm>
            <a:off x="456424" y="1895454"/>
            <a:ext cx="2111475"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方向の導入誤差 </a:t>
            </a:r>
            <a:endParaRPr lang="ja-JP" altLang="en-US" dirty="0">
              <a:effectLst>
                <a:outerShdw blurRad="38100" dist="38100" dir="2700000" algn="tl">
                  <a:srgbClr val="000000">
                    <a:alpha val="43137"/>
                  </a:srgbClr>
                </a:outerShdw>
              </a:effectLst>
            </a:endParaRPr>
          </a:p>
        </p:txBody>
      </p:sp>
      <p:sp>
        <p:nvSpPr>
          <p:cNvPr id="29" name="正方形/長方形 28"/>
          <p:cNvSpPr/>
          <p:nvPr/>
        </p:nvSpPr>
        <p:spPr>
          <a:xfrm>
            <a:off x="428596" y="4835539"/>
            <a:ext cx="2156360" cy="369332"/>
          </a:xfrm>
          <a:prstGeom prst="rect">
            <a:avLst/>
          </a:prstGeom>
          <a:solidFill>
            <a:schemeClr val="bg1"/>
          </a:solidFill>
          <a:ln>
            <a:solidFill>
              <a:schemeClr val="tx1"/>
            </a:solidFill>
          </a:ln>
        </p:spPr>
        <p:txBody>
          <a:bodyPr wrap="none">
            <a:spAutoFit/>
          </a:bodyPr>
          <a:lstStyle/>
          <a:p>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方向の導入誤差</a:t>
            </a:r>
            <a:endParaRPr lang="ja-JP" altLang="en-US" dirty="0">
              <a:effectLst>
                <a:outerShdw blurRad="38100" dist="38100" dir="2700000" algn="tl">
                  <a:srgbClr val="000000">
                    <a:alpha val="43137"/>
                  </a:srgbClr>
                </a:outerShdw>
              </a:effectLst>
            </a:endParaRPr>
          </a:p>
        </p:txBody>
      </p:sp>
      <p:sp>
        <p:nvSpPr>
          <p:cNvPr id="30" name="正方形/長方形 29"/>
          <p:cNvSpPr/>
          <p:nvPr/>
        </p:nvSpPr>
        <p:spPr>
          <a:xfrm>
            <a:off x="6689754" y="4049721"/>
            <a:ext cx="2000869" cy="1046440"/>
          </a:xfrm>
          <a:prstGeom prst="rect">
            <a:avLst/>
          </a:prstGeom>
        </p:spPr>
        <p:txBody>
          <a:bodyPr wrap="none">
            <a:spAutoFit/>
          </a:bodyPr>
          <a:lstStyle/>
          <a:p>
            <a:r>
              <a:rPr lang="ja-JP" altLang="en-US" sz="1200" dirty="0" smtClean="0"/>
              <a:t>設置誤差　時角</a:t>
            </a:r>
            <a:r>
              <a:rPr lang="en-US" altLang="ja-JP" sz="1200" dirty="0" smtClean="0">
                <a:solidFill>
                  <a:srgbClr val="0000FF"/>
                </a:solidFill>
              </a:rPr>
              <a:t>Hp</a:t>
            </a:r>
            <a:r>
              <a:rPr lang="ja-JP" altLang="en-US" sz="1200" dirty="0" smtClean="0"/>
              <a:t>方向に</a:t>
            </a:r>
            <a:r>
              <a:rPr lang="en-US" altLang="ja-JP" sz="1400" dirty="0" err="1" smtClean="0">
                <a:solidFill>
                  <a:srgbClr val="0000FF"/>
                </a:solidFill>
              </a:rPr>
              <a:t>ε</a:t>
            </a:r>
            <a:r>
              <a:rPr lang="en-US" altLang="ja-JP" sz="1200" dirty="0" err="1" smtClean="0">
                <a:solidFill>
                  <a:srgbClr val="0000FF"/>
                </a:solidFill>
              </a:rPr>
              <a:t>p</a:t>
            </a:r>
            <a:endParaRPr lang="en-US" altLang="ja-JP" sz="1200" dirty="0" smtClean="0">
              <a:solidFill>
                <a:srgbClr val="0000FF"/>
              </a:solidFill>
            </a:endParaRPr>
          </a:p>
          <a:p>
            <a:r>
              <a:rPr lang="en-US" altLang="ja-JP" sz="1200" dirty="0" smtClean="0"/>
              <a:t>RA</a:t>
            </a:r>
            <a:r>
              <a:rPr lang="ja-JP" altLang="en-US" sz="1200" dirty="0" smtClean="0"/>
              <a:t>軸と</a:t>
            </a:r>
            <a:r>
              <a:rPr lang="en-US" altLang="ja-JP" sz="1200" dirty="0" smtClean="0"/>
              <a:t>Dec</a:t>
            </a:r>
            <a:r>
              <a:rPr lang="ja-JP" altLang="en-US" sz="1200" dirty="0" smtClean="0"/>
              <a:t>軸の直交誤差 </a:t>
            </a:r>
            <a:r>
              <a:rPr lang="en-US" altLang="ja-JP" sz="1200" dirty="0" smtClean="0">
                <a:solidFill>
                  <a:srgbClr val="0000FF"/>
                </a:solidFill>
              </a:rPr>
              <a:t>d</a:t>
            </a:r>
          </a:p>
          <a:p>
            <a:r>
              <a:rPr lang="en-US" altLang="ja-JP" sz="1200" dirty="0" smtClean="0"/>
              <a:t>Dec</a:t>
            </a:r>
            <a:r>
              <a:rPr lang="ja-JP" altLang="en-US" sz="1200" dirty="0" smtClean="0"/>
              <a:t>軸と光軸の直交誤差 </a:t>
            </a:r>
            <a:r>
              <a:rPr lang="en-US" altLang="ja-JP" sz="1200" dirty="0" smtClean="0">
                <a:solidFill>
                  <a:srgbClr val="0000FF"/>
                </a:solidFill>
              </a:rPr>
              <a:t>t</a:t>
            </a:r>
          </a:p>
          <a:p>
            <a:r>
              <a:rPr lang="ja-JP" altLang="en-US" sz="1200" dirty="0" smtClean="0"/>
              <a:t>大気差の大きさ </a:t>
            </a:r>
            <a:r>
              <a:rPr lang="en-US" altLang="ja-JP" sz="1200" dirty="0" smtClean="0">
                <a:solidFill>
                  <a:srgbClr val="0000FF"/>
                </a:solidFill>
              </a:rPr>
              <a:t>R</a:t>
            </a:r>
            <a:r>
              <a:rPr lang="en-US" altLang="ja-JP" sz="1000" dirty="0" smtClean="0">
                <a:solidFill>
                  <a:srgbClr val="0000FF"/>
                </a:solidFill>
              </a:rPr>
              <a:t>0</a:t>
            </a:r>
          </a:p>
          <a:p>
            <a:r>
              <a:rPr lang="ja-JP" altLang="en-US" sz="1200" dirty="0" smtClean="0"/>
              <a:t>観測地の緯度　</a:t>
            </a:r>
            <a:r>
              <a:rPr lang="en-US" altLang="ja-JP" sz="1200" dirty="0" smtClean="0">
                <a:solidFill>
                  <a:srgbClr val="0000FF"/>
                </a:solidFill>
              </a:rPr>
              <a:t>L</a:t>
            </a:r>
          </a:p>
        </p:txBody>
      </p:sp>
      <p:sp>
        <p:nvSpPr>
          <p:cNvPr id="31" name="正方形/長方形 30"/>
          <p:cNvSpPr/>
          <p:nvPr/>
        </p:nvSpPr>
        <p:spPr>
          <a:xfrm>
            <a:off x="5000628" y="2609834"/>
            <a:ext cx="1500198" cy="51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2" name="正方形/長方形 31"/>
          <p:cNvSpPr/>
          <p:nvPr/>
        </p:nvSpPr>
        <p:spPr>
          <a:xfrm>
            <a:off x="6715140" y="2609834"/>
            <a:ext cx="1571636" cy="51435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3" name="正方形/長方形 32"/>
          <p:cNvSpPr/>
          <p:nvPr/>
        </p:nvSpPr>
        <p:spPr>
          <a:xfrm>
            <a:off x="1500166" y="3824280"/>
            <a:ext cx="1214446" cy="3571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4" name="正方形/長方形 33"/>
          <p:cNvSpPr/>
          <p:nvPr/>
        </p:nvSpPr>
        <p:spPr>
          <a:xfrm>
            <a:off x="3643306" y="5919824"/>
            <a:ext cx="1285884" cy="3206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5" name="正方形/長方形 34"/>
          <p:cNvSpPr/>
          <p:nvPr/>
        </p:nvSpPr>
        <p:spPr>
          <a:xfrm>
            <a:off x="3914766" y="5165951"/>
            <a:ext cx="723275" cy="307777"/>
          </a:xfrm>
          <a:prstGeom prst="rect">
            <a:avLst/>
          </a:prstGeom>
        </p:spPr>
        <p:txBody>
          <a:bodyPr wrap="none">
            <a:spAutoFit/>
          </a:bodyPr>
          <a:lstStyle/>
          <a:p>
            <a:r>
              <a:rPr lang="ja-JP" altLang="en-US" sz="1400" dirty="0" smtClean="0">
                <a:solidFill>
                  <a:srgbClr val="0000FF"/>
                </a:solidFill>
                <a:effectLst>
                  <a:outerShdw blurRad="38100" dist="38100" dir="2700000" algn="tl">
                    <a:srgbClr val="000000">
                      <a:alpha val="43137"/>
                    </a:srgbClr>
                  </a:outerShdw>
                </a:effectLst>
              </a:rPr>
              <a:t>大気差</a:t>
            </a:r>
            <a:endParaRPr lang="ja-JP" altLang="en-US" sz="1400" dirty="0">
              <a:solidFill>
                <a:srgbClr val="0000FF"/>
              </a:solidFill>
              <a:effectLst>
                <a:outerShdw blurRad="38100" dist="38100" dir="2700000" algn="tl">
                  <a:srgbClr val="000000">
                    <a:alpha val="43137"/>
                  </a:srgbClr>
                </a:outerShdw>
              </a:effectLst>
            </a:endParaRPr>
          </a:p>
        </p:txBody>
      </p:sp>
      <p:sp>
        <p:nvSpPr>
          <p:cNvPr id="19" name="正方形/長方形 18"/>
          <p:cNvSpPr/>
          <p:nvPr/>
        </p:nvSpPr>
        <p:spPr>
          <a:xfrm>
            <a:off x="785785" y="5921412"/>
            <a:ext cx="2690825" cy="31908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ffectLst>
                <a:outerShdw blurRad="38100" dist="38100" dir="2700000" algn="tl">
                  <a:srgbClr val="000000">
                    <a:alpha val="43137"/>
                  </a:srgbClr>
                </a:outerShdw>
              </a:effectLst>
            </a:endParaRPr>
          </a:p>
        </p:txBody>
      </p:sp>
      <p:sp>
        <p:nvSpPr>
          <p:cNvPr id="36" name="正方形/長方形 35"/>
          <p:cNvSpPr/>
          <p:nvPr/>
        </p:nvSpPr>
        <p:spPr>
          <a:xfrm>
            <a:off x="5072066" y="2109768"/>
            <a:ext cx="1290738" cy="523220"/>
          </a:xfrm>
          <a:prstGeom prst="rect">
            <a:avLst/>
          </a:prstGeom>
        </p:spPr>
        <p:txBody>
          <a:bodyPr wrap="none">
            <a:spAutoFit/>
          </a:bodyPr>
          <a:lstStyle/>
          <a:p>
            <a:pPr algn="ctr"/>
            <a:r>
              <a:rPr lang="en-US" altLang="ja-JP" sz="1400" dirty="0" smtClean="0">
                <a:solidFill>
                  <a:srgbClr val="FF0000"/>
                </a:solidFill>
                <a:effectLst>
                  <a:outerShdw blurRad="38100" dist="38100" dir="2700000" algn="tl">
                    <a:srgbClr val="000000">
                      <a:alpha val="43137"/>
                    </a:srgbClr>
                  </a:outerShdw>
                </a:effectLst>
              </a:rPr>
              <a:t>RA</a:t>
            </a:r>
            <a:r>
              <a:rPr lang="ja-JP" altLang="en-US" sz="1400" dirty="0" smtClean="0">
                <a:solidFill>
                  <a:srgbClr val="FF0000"/>
                </a:solidFill>
                <a:effectLst>
                  <a:outerShdw blurRad="38100" dist="38100" dir="2700000" algn="tl">
                    <a:srgbClr val="000000">
                      <a:alpha val="43137"/>
                    </a:srgbClr>
                  </a:outerShdw>
                </a:effectLst>
              </a:rPr>
              <a:t>軸・</a:t>
            </a:r>
            <a:r>
              <a:rPr lang="en-US" altLang="ja-JP" sz="1400" dirty="0" smtClean="0">
                <a:solidFill>
                  <a:srgbClr val="FF0000"/>
                </a:solidFill>
                <a:effectLst>
                  <a:outerShdw blurRad="38100" dist="38100" dir="2700000" algn="tl">
                    <a:srgbClr val="000000">
                      <a:alpha val="43137"/>
                    </a:srgbClr>
                  </a:outerShdw>
                </a:effectLst>
              </a:rPr>
              <a:t>Dec</a:t>
            </a:r>
            <a:r>
              <a:rPr lang="ja-JP" altLang="en-US" sz="1400" dirty="0" smtClean="0">
                <a:solidFill>
                  <a:srgbClr val="FF0000"/>
                </a:solidFill>
                <a:effectLst>
                  <a:outerShdw blurRad="38100" dist="38100" dir="2700000" algn="tl">
                    <a:srgbClr val="000000">
                      <a:alpha val="43137"/>
                    </a:srgbClr>
                  </a:outerShdw>
                </a:effectLst>
              </a:rPr>
              <a:t>軸の</a:t>
            </a:r>
            <a:endParaRPr lang="en-US" altLang="ja-JP" sz="1400" dirty="0" smtClean="0">
              <a:solidFill>
                <a:srgbClr val="FF0000"/>
              </a:solidFill>
              <a:effectLst>
                <a:outerShdw blurRad="38100" dist="38100" dir="2700000" algn="tl">
                  <a:srgbClr val="000000">
                    <a:alpha val="43137"/>
                  </a:srgbClr>
                </a:outerShdw>
              </a:effectLst>
            </a:endParaRPr>
          </a:p>
          <a:p>
            <a:pPr algn="ctr"/>
            <a:r>
              <a:rPr lang="ja-JP" altLang="en-US" sz="1400" dirty="0" smtClean="0">
                <a:solidFill>
                  <a:srgbClr val="FF0000"/>
                </a:solidFill>
                <a:effectLst>
                  <a:outerShdw blurRad="38100" dist="38100" dir="2700000" algn="tl">
                    <a:srgbClr val="000000">
                      <a:alpha val="43137"/>
                    </a:srgbClr>
                  </a:outerShdw>
                </a:effectLst>
              </a:rPr>
              <a:t>直交誤差</a:t>
            </a:r>
            <a:endParaRPr lang="ja-JP" altLang="en-US" sz="1400" dirty="0">
              <a:solidFill>
                <a:srgbClr val="FF0000"/>
              </a:solidFill>
              <a:effectLst>
                <a:outerShdw blurRad="38100" dist="38100" dir="2700000" algn="tl">
                  <a:srgbClr val="000000">
                    <a:alpha val="43137"/>
                  </a:srgbClr>
                </a:outerShdw>
              </a:effectLst>
            </a:endParaRPr>
          </a:p>
        </p:txBody>
      </p:sp>
      <p:sp>
        <p:nvSpPr>
          <p:cNvPr id="37" name="正方形/長方形 36"/>
          <p:cNvSpPr/>
          <p:nvPr/>
        </p:nvSpPr>
        <p:spPr>
          <a:xfrm>
            <a:off x="6929454" y="2129468"/>
            <a:ext cx="1268296" cy="523220"/>
          </a:xfrm>
          <a:prstGeom prst="rect">
            <a:avLst/>
          </a:prstGeom>
        </p:spPr>
        <p:txBody>
          <a:bodyPr wrap="none">
            <a:spAutoFit/>
          </a:bodyPr>
          <a:lstStyle/>
          <a:p>
            <a:pPr algn="ctr"/>
            <a:r>
              <a:rPr lang="en-US" altLang="ja-JP" sz="1400" dirty="0" smtClean="0">
                <a:solidFill>
                  <a:srgbClr val="FF0000"/>
                </a:solidFill>
                <a:effectLst>
                  <a:outerShdw blurRad="38100" dist="38100" dir="2700000" algn="tl">
                    <a:srgbClr val="000000">
                      <a:alpha val="43137"/>
                    </a:srgbClr>
                  </a:outerShdw>
                </a:effectLst>
              </a:rPr>
              <a:t>Dec</a:t>
            </a:r>
            <a:r>
              <a:rPr lang="ja-JP" altLang="en-US" sz="1400" dirty="0" smtClean="0">
                <a:solidFill>
                  <a:srgbClr val="FF0000"/>
                </a:solidFill>
                <a:effectLst>
                  <a:outerShdw blurRad="38100" dist="38100" dir="2700000" algn="tl">
                    <a:srgbClr val="000000">
                      <a:alpha val="43137"/>
                    </a:srgbClr>
                  </a:outerShdw>
                </a:effectLst>
              </a:rPr>
              <a:t>軸・光軸の</a:t>
            </a:r>
            <a:endParaRPr lang="en-US" altLang="ja-JP" sz="1400" dirty="0" smtClean="0">
              <a:solidFill>
                <a:srgbClr val="FF0000"/>
              </a:solidFill>
              <a:effectLst>
                <a:outerShdw blurRad="38100" dist="38100" dir="2700000" algn="tl">
                  <a:srgbClr val="000000">
                    <a:alpha val="43137"/>
                  </a:srgbClr>
                </a:outerShdw>
              </a:effectLst>
            </a:endParaRPr>
          </a:p>
          <a:p>
            <a:pPr algn="ctr"/>
            <a:r>
              <a:rPr lang="ja-JP" altLang="en-US" sz="1400" dirty="0" smtClean="0">
                <a:solidFill>
                  <a:srgbClr val="FF0000"/>
                </a:solidFill>
                <a:effectLst>
                  <a:outerShdw blurRad="38100" dist="38100" dir="2700000" algn="tl">
                    <a:srgbClr val="000000">
                      <a:alpha val="43137"/>
                    </a:srgbClr>
                  </a:outerShdw>
                </a:effectLst>
              </a:rPr>
              <a:t>直交誤差</a:t>
            </a:r>
            <a:endParaRPr lang="ja-JP" altLang="en-US" sz="1400" dirty="0">
              <a:solidFill>
                <a:srgbClr val="FF0000"/>
              </a:solidFill>
              <a:effectLst>
                <a:outerShdw blurRad="38100" dist="38100" dir="2700000" algn="tl">
                  <a:srgbClr val="000000">
                    <a:alpha val="43137"/>
                  </a:srgbClr>
                </a:outerShdw>
              </a:effectLst>
            </a:endParaRPr>
          </a:p>
        </p:txBody>
      </p:sp>
      <p:sp>
        <p:nvSpPr>
          <p:cNvPr id="38" name="正方形/長方形 37"/>
          <p:cNvSpPr/>
          <p:nvPr/>
        </p:nvSpPr>
        <p:spPr>
          <a:xfrm>
            <a:off x="3476610" y="6224828"/>
            <a:ext cx="1680268" cy="307777"/>
          </a:xfrm>
          <a:prstGeom prst="rect">
            <a:avLst/>
          </a:prstGeom>
          <a:ln>
            <a:noFill/>
          </a:ln>
        </p:spPr>
        <p:txBody>
          <a:bodyPr wrap="none">
            <a:spAutoFit/>
          </a:bodyPr>
          <a:lstStyle/>
          <a:p>
            <a:r>
              <a:rPr lang="en-US" altLang="ja-JP" sz="1400" dirty="0" smtClean="0">
                <a:solidFill>
                  <a:srgbClr val="FF0000"/>
                </a:solidFill>
                <a:effectLst>
                  <a:outerShdw blurRad="38100" dist="38100" dir="2700000" algn="tl">
                    <a:srgbClr val="000000">
                      <a:alpha val="43137"/>
                    </a:srgbClr>
                  </a:outerShdw>
                </a:effectLst>
              </a:rPr>
              <a:t>Dec</a:t>
            </a:r>
            <a:r>
              <a:rPr lang="ja-JP" altLang="en-US" sz="1400" dirty="0" smtClean="0">
                <a:solidFill>
                  <a:srgbClr val="FF0000"/>
                </a:solidFill>
                <a:effectLst>
                  <a:outerShdw blurRad="38100" dist="38100" dir="2700000" algn="tl">
                    <a:srgbClr val="000000">
                      <a:alpha val="43137"/>
                    </a:srgbClr>
                  </a:outerShdw>
                </a:effectLst>
              </a:rPr>
              <a:t>軸バックラッシュ</a:t>
            </a:r>
            <a:endParaRPr lang="ja-JP" altLang="en-US" sz="1400" dirty="0">
              <a:solidFill>
                <a:srgbClr val="FF0000"/>
              </a:solidFill>
              <a:effectLst>
                <a:outerShdw blurRad="38100" dist="38100" dir="2700000" algn="tl">
                  <a:srgbClr val="000000">
                    <a:alpha val="43137"/>
                  </a:srgbClr>
                </a:outerShdw>
              </a:effectLst>
            </a:endParaRPr>
          </a:p>
        </p:txBody>
      </p:sp>
      <p:sp>
        <p:nvSpPr>
          <p:cNvPr id="39" name="正方形/長方形 38"/>
          <p:cNvSpPr/>
          <p:nvPr/>
        </p:nvSpPr>
        <p:spPr>
          <a:xfrm>
            <a:off x="1833567" y="4170561"/>
            <a:ext cx="1606530" cy="307777"/>
          </a:xfrm>
          <a:prstGeom prst="rect">
            <a:avLst/>
          </a:prstGeom>
          <a:ln>
            <a:noFill/>
          </a:ln>
        </p:spPr>
        <p:txBody>
          <a:bodyPr wrap="none">
            <a:spAutoFit/>
          </a:bodyPr>
          <a:lstStyle/>
          <a:p>
            <a:r>
              <a:rPr lang="en-US" altLang="ja-JP" sz="1400" dirty="0" smtClean="0">
                <a:solidFill>
                  <a:srgbClr val="FF0000"/>
                </a:solidFill>
                <a:effectLst>
                  <a:outerShdw blurRad="38100" dist="38100" dir="2700000" algn="tl">
                    <a:srgbClr val="000000">
                      <a:alpha val="43137"/>
                    </a:srgbClr>
                  </a:outerShdw>
                </a:effectLst>
              </a:rPr>
              <a:t>RA</a:t>
            </a:r>
            <a:r>
              <a:rPr lang="ja-JP" altLang="en-US" sz="1400" dirty="0" smtClean="0">
                <a:solidFill>
                  <a:srgbClr val="FF0000"/>
                </a:solidFill>
                <a:effectLst>
                  <a:outerShdw blurRad="38100" dist="38100" dir="2700000" algn="tl">
                    <a:srgbClr val="000000">
                      <a:alpha val="43137"/>
                    </a:srgbClr>
                  </a:outerShdw>
                </a:effectLst>
              </a:rPr>
              <a:t>軸バックラッシュ</a:t>
            </a:r>
            <a:endParaRPr lang="ja-JP" altLang="en-US" sz="1400" dirty="0">
              <a:solidFill>
                <a:srgbClr val="FF0000"/>
              </a:solidFill>
              <a:effectLst>
                <a:outerShdw blurRad="38100" dist="38100" dir="2700000" algn="tl">
                  <a:srgbClr val="000000">
                    <a:alpha val="43137"/>
                  </a:srgbClr>
                </a:outerShdw>
              </a:effectLst>
            </a:endParaRPr>
          </a:p>
        </p:txBody>
      </p:sp>
      <p:sp>
        <p:nvSpPr>
          <p:cNvPr id="41" name="タイトル 1"/>
          <p:cNvSpPr>
            <a:spLocks noGrp="1"/>
          </p:cNvSpPr>
          <p:nvPr>
            <p:ph type="title"/>
          </p:nvPr>
        </p:nvSpPr>
        <p:spPr/>
        <p:txBody>
          <a:bodyPr>
            <a:normAutofit/>
          </a:bodyPr>
          <a:lstStyle/>
          <a:p>
            <a:pPr marL="342900" lvl="0" indent="-342900">
              <a:spcBef>
                <a:spcPct val="20000"/>
              </a:spcBef>
              <a:defRPr/>
            </a:pPr>
            <a:r>
              <a:rPr lang="ja-JP" altLang="en-US" sz="4000" dirty="0" smtClean="0">
                <a:effectLst>
                  <a:outerShdw blurRad="38100" dist="38100" dir="2700000" algn="tl">
                    <a:srgbClr val="000000">
                      <a:alpha val="43137"/>
                    </a:srgbClr>
                  </a:outerShdw>
                </a:effectLst>
              </a:rPr>
              <a:t>導入誤差</a:t>
            </a:r>
            <a:r>
              <a:rPr lang="en-US" altLang="ja-JP" sz="4000" dirty="0" smtClean="0">
                <a:effectLst>
                  <a:outerShdw blurRad="38100" dist="38100" dir="2700000" algn="tl">
                    <a:srgbClr val="000000">
                      <a:alpha val="43137"/>
                    </a:srgbClr>
                  </a:outerShdw>
                </a:effectLst>
              </a:rPr>
              <a:t>(</a:t>
            </a:r>
            <a:r>
              <a:rPr lang="ja-JP" altLang="en-US" sz="4000" dirty="0" smtClean="0">
                <a:effectLst>
                  <a:outerShdw blurRad="38100" dist="38100" dir="2700000" algn="tl">
                    <a:srgbClr val="000000">
                      <a:alpha val="43137"/>
                    </a:srgbClr>
                  </a:outerShdw>
                </a:effectLst>
              </a:rPr>
              <a:t>理論式</a:t>
            </a:r>
            <a:r>
              <a:rPr lang="en-US" altLang="ja-JP" sz="4000" dirty="0" smtClean="0">
                <a:effectLst>
                  <a:outerShdw blurRad="38100" dist="38100" dir="2700000" algn="tl">
                    <a:srgbClr val="000000">
                      <a:alpha val="43137"/>
                    </a:srgbClr>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fade">
                                      <p:cBhvr>
                                        <p:cTn id="52" dur="500"/>
                                        <p:tgtEl>
                                          <p:spTgt spid="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500"/>
                                        <p:tgtEl>
                                          <p:spTgt spid="3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2" grpId="0" animBg="1"/>
      <p:bldP spid="23" grpId="0"/>
      <p:bldP spid="24" grpId="0"/>
      <p:bldP spid="25" grpId="0"/>
      <p:bldP spid="27" grpId="0"/>
      <p:bldP spid="31" grpId="0" animBg="1"/>
      <p:bldP spid="32" grpId="0" animBg="1"/>
      <p:bldP spid="33" grpId="0" animBg="1"/>
      <p:bldP spid="34" grpId="0" animBg="1"/>
      <p:bldP spid="35" grpId="0"/>
      <p:bldP spid="19" grpId="0" animBg="1"/>
      <p:bldP spid="36" grpId="0"/>
      <p:bldP spid="37" grpId="0"/>
      <p:bldP spid="38"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導入誤差の概要</a:t>
            </a:r>
            <a:r>
              <a:rPr lang="en-US" altLang="ja-JP" sz="4000" dirty="0" smtClean="0">
                <a:effectLst>
                  <a:outerShdw blurRad="38100" dist="38100" dir="2700000" algn="tl">
                    <a:srgbClr val="000000">
                      <a:alpha val="43137"/>
                    </a:srgbClr>
                  </a:outerShdw>
                </a:effectLst>
              </a:rPr>
              <a:t>(2)</a:t>
            </a:r>
          </a:p>
        </p:txBody>
      </p:sp>
      <p:sp>
        <p:nvSpPr>
          <p:cNvPr id="4" name="Rectangle 7"/>
          <p:cNvSpPr>
            <a:spLocks noChangeArrowheads="1"/>
          </p:cNvSpPr>
          <p:nvPr/>
        </p:nvSpPr>
        <p:spPr bwMode="auto">
          <a:xfrm>
            <a:off x="701622" y="1603351"/>
            <a:ext cx="2646879"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RA</a:t>
            </a:r>
            <a:r>
              <a:rPr lang="ja-JP" altLang="en-US" dirty="0" smtClean="0">
                <a:solidFill>
                  <a:schemeClr val="tx1"/>
                </a:solidFill>
                <a:effectLst>
                  <a:outerShdw blurRad="38100" dist="38100" dir="2700000" algn="tl">
                    <a:srgbClr val="000000">
                      <a:alpha val="43137"/>
                    </a:srgbClr>
                  </a:outerShdw>
                </a:effectLst>
                <a:latin typeface="+mn-ea"/>
              </a:rPr>
              <a:t>軸と</a:t>
            </a:r>
            <a:r>
              <a:rPr lang="en-US" altLang="ja-JP" dirty="0" smtClean="0">
                <a:solidFill>
                  <a:schemeClr val="tx1"/>
                </a:solidFill>
                <a:effectLst>
                  <a:outerShdw blurRad="38100" dist="38100" dir="2700000" algn="tl">
                    <a:srgbClr val="000000">
                      <a:alpha val="43137"/>
                    </a:srgbClr>
                  </a:outerShdw>
                </a:effectLst>
                <a:latin typeface="+mn-ea"/>
              </a:rPr>
              <a:t>Dec</a:t>
            </a:r>
            <a:r>
              <a:rPr lang="ja-JP" altLang="en-US" dirty="0" smtClean="0">
                <a:solidFill>
                  <a:schemeClr val="tx1"/>
                </a:solidFill>
                <a:effectLst>
                  <a:outerShdw blurRad="38100" dist="38100" dir="2700000" algn="tl">
                    <a:srgbClr val="000000">
                      <a:alpha val="43137"/>
                    </a:srgbClr>
                  </a:outerShdw>
                </a:effectLst>
                <a:latin typeface="+mn-ea"/>
              </a:rPr>
              <a:t>軸の直交誤差</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78" name="スライド番号プレースホルダ 77"/>
          <p:cNvSpPr>
            <a:spLocks noGrp="1"/>
          </p:cNvSpPr>
          <p:nvPr>
            <p:ph type="sldNum" sz="quarter" idx="12"/>
          </p:nvPr>
        </p:nvSpPr>
        <p:spPr>
          <a:xfrm>
            <a:off x="6481762" y="6356350"/>
            <a:ext cx="2133600" cy="365125"/>
          </a:xfrm>
        </p:spPr>
        <p:txBody>
          <a:bodyPr/>
          <a:lstStyle/>
          <a:p>
            <a:fld id="{211C075B-6712-4FC4-92CB-6BC868D296D4}" type="slidenum">
              <a:rPr kumimoji="1" lang="ja-JP" altLang="en-US" smtClean="0"/>
              <a:pPr/>
              <a:t>32</a:t>
            </a:fld>
            <a:endParaRPr kumimoji="1" lang="ja-JP" altLang="en-US" dirty="0"/>
          </a:p>
        </p:txBody>
      </p:sp>
      <p:pic>
        <p:nvPicPr>
          <p:cNvPr id="19" name="Picture 2" descr="D:\M2\20100202修論発表会\バックラッシュ1.jpg"/>
          <p:cNvPicPr>
            <a:picLocks noChangeAspect="1" noChangeArrowheads="1"/>
          </p:cNvPicPr>
          <p:nvPr/>
        </p:nvPicPr>
        <p:blipFill>
          <a:blip r:embed="rId2" cstate="print"/>
          <a:srcRect b="30147"/>
          <a:stretch>
            <a:fillRect/>
          </a:stretch>
        </p:blipFill>
        <p:spPr bwMode="auto">
          <a:xfrm>
            <a:off x="6744717" y="2990844"/>
            <a:ext cx="1697661" cy="1214446"/>
          </a:xfrm>
          <a:prstGeom prst="rect">
            <a:avLst/>
          </a:prstGeom>
          <a:noFill/>
          <a:effectLst>
            <a:outerShdw blurRad="50800" dist="38100" dir="2700000" algn="tl" rotWithShape="0">
              <a:prstClr val="black">
                <a:alpha val="40000"/>
              </a:prstClr>
            </a:outerShdw>
          </a:effectLst>
        </p:spPr>
      </p:pic>
      <p:sp>
        <p:nvSpPr>
          <p:cNvPr id="21" name="Rectangle 8"/>
          <p:cNvSpPr>
            <a:spLocks noChangeArrowheads="1"/>
          </p:cNvSpPr>
          <p:nvPr/>
        </p:nvSpPr>
        <p:spPr bwMode="auto">
          <a:xfrm>
            <a:off x="7448598" y="4195773"/>
            <a:ext cx="1285884" cy="276999"/>
          </a:xfrm>
          <a:prstGeom prst="rect">
            <a:avLst/>
          </a:prstGeom>
          <a:noFill/>
          <a:ln w="9525">
            <a:noFill/>
            <a:miter lim="800000"/>
            <a:headEnd/>
            <a:tailEnd/>
          </a:ln>
          <a:effectLst/>
        </p:spPr>
        <p:txBody>
          <a:bodyPr wrap="square">
            <a:spAutoFit/>
          </a:bodyPr>
          <a:lstStyle/>
          <a:p>
            <a:pPr defTabSz="4176713"/>
            <a:r>
              <a:rPr lang="en-US" altLang="ja-JP" sz="1200" dirty="0" smtClean="0">
                <a:latin typeface="ＭＳ Ｐゴシック" charset="-128"/>
              </a:rPr>
              <a:t>KHK</a:t>
            </a:r>
            <a:r>
              <a:rPr lang="ja-JP" altLang="en-US" sz="1200" dirty="0" smtClean="0">
                <a:latin typeface="ＭＳ Ｐゴシック" charset="-128"/>
              </a:rPr>
              <a:t>カタログ</a:t>
            </a:r>
            <a:r>
              <a:rPr lang="en-US" altLang="ja-JP" sz="1200" dirty="0" smtClean="0">
                <a:latin typeface="ＭＳ Ｐゴシック" charset="-128"/>
              </a:rPr>
              <a:t>3008</a:t>
            </a:r>
            <a:endParaRPr lang="ja-JP" altLang="en-US" sz="1200" dirty="0" smtClean="0">
              <a:latin typeface="ＭＳ Ｐゴシック" charset="-128"/>
            </a:endParaRPr>
          </a:p>
        </p:txBody>
      </p:sp>
      <p:sp>
        <p:nvSpPr>
          <p:cNvPr id="22" name="Rectangle 7"/>
          <p:cNvSpPr>
            <a:spLocks noChangeArrowheads="1"/>
          </p:cNvSpPr>
          <p:nvPr/>
        </p:nvSpPr>
        <p:spPr bwMode="auto">
          <a:xfrm>
            <a:off x="701622" y="4155058"/>
            <a:ext cx="2587568"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Dec</a:t>
            </a:r>
            <a:r>
              <a:rPr lang="ja-JP" altLang="en-US" dirty="0" smtClean="0">
                <a:solidFill>
                  <a:schemeClr val="tx1"/>
                </a:solidFill>
                <a:effectLst>
                  <a:outerShdw blurRad="38100" dist="38100" dir="2700000" algn="tl">
                    <a:srgbClr val="000000">
                      <a:alpha val="43137"/>
                    </a:srgbClr>
                  </a:outerShdw>
                </a:effectLst>
                <a:latin typeface="+mn-ea"/>
              </a:rPr>
              <a:t>軸と光軸の直交誤差</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23" name="Rectangle 7"/>
          <p:cNvSpPr>
            <a:spLocks noChangeArrowheads="1"/>
          </p:cNvSpPr>
          <p:nvPr/>
        </p:nvSpPr>
        <p:spPr bwMode="auto">
          <a:xfrm>
            <a:off x="4693515" y="1562635"/>
            <a:ext cx="1521570"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バックラッシュ</a:t>
            </a:r>
            <a:endParaRPr lang="ja-JP" altLang="en-US" dirty="0">
              <a:solidFill>
                <a:schemeClr val="tx1"/>
              </a:solidFill>
              <a:effectLst>
                <a:outerShdw blurRad="38100" dist="38100" dir="2700000" algn="tl">
                  <a:srgbClr val="000000">
                    <a:alpha val="43137"/>
                  </a:srgbClr>
                </a:outerShdw>
              </a:effectLst>
              <a:latin typeface="+mn-ea"/>
            </a:endParaRPr>
          </a:p>
        </p:txBody>
      </p:sp>
      <p:pic>
        <p:nvPicPr>
          <p:cNvPr id="24" name="Picture 8" descr="D:\M2\20100202修論発表会\RA-Dec3.jpg"/>
          <p:cNvPicPr>
            <a:picLocks noChangeAspect="1" noChangeArrowheads="1"/>
          </p:cNvPicPr>
          <p:nvPr/>
        </p:nvPicPr>
        <p:blipFill>
          <a:blip r:embed="rId3" cstate="print"/>
          <a:srcRect l="5956" t="5769" b="7692"/>
          <a:stretch>
            <a:fillRect/>
          </a:stretch>
        </p:blipFill>
        <p:spPr bwMode="auto">
          <a:xfrm>
            <a:off x="980995" y="2151046"/>
            <a:ext cx="2663618" cy="1518214"/>
          </a:xfrm>
          <a:prstGeom prst="rect">
            <a:avLst/>
          </a:prstGeom>
          <a:noFill/>
          <a:effectLst>
            <a:outerShdw blurRad="50800" dist="38100" dir="2700000" algn="tl" rotWithShape="0">
              <a:prstClr val="black">
                <a:alpha val="40000"/>
              </a:prstClr>
            </a:outerShdw>
          </a:effectLst>
        </p:spPr>
      </p:pic>
      <p:sp>
        <p:nvSpPr>
          <p:cNvPr id="25" name="Rectangle 8"/>
          <p:cNvSpPr>
            <a:spLocks noChangeArrowheads="1"/>
          </p:cNvSpPr>
          <p:nvPr/>
        </p:nvSpPr>
        <p:spPr bwMode="auto">
          <a:xfrm>
            <a:off x="1782450" y="3626670"/>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26" name="Rectangle 8"/>
          <p:cNvSpPr>
            <a:spLocks noChangeArrowheads="1"/>
          </p:cNvSpPr>
          <p:nvPr/>
        </p:nvSpPr>
        <p:spPr bwMode="auto">
          <a:xfrm rot="16200000">
            <a:off x="203518" y="2724550"/>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pic>
        <p:nvPicPr>
          <p:cNvPr id="27" name="Picture 8" descr="D:\M2\20100202修論発表会\Dec-Opt3.jpg"/>
          <p:cNvPicPr>
            <a:picLocks noChangeAspect="1" noChangeArrowheads="1"/>
          </p:cNvPicPr>
          <p:nvPr/>
        </p:nvPicPr>
        <p:blipFill>
          <a:blip r:embed="rId4" cstate="print"/>
          <a:srcRect l="6992" t="8003" b="7166"/>
          <a:stretch>
            <a:fillRect/>
          </a:stretch>
        </p:blipFill>
        <p:spPr bwMode="auto">
          <a:xfrm>
            <a:off x="993726" y="4723420"/>
            <a:ext cx="2665449" cy="1517081"/>
          </a:xfrm>
          <a:prstGeom prst="rect">
            <a:avLst/>
          </a:prstGeom>
          <a:noFill/>
          <a:effectLst>
            <a:outerShdw blurRad="50800" dist="38100" dir="2700000" algn="tl" rotWithShape="0">
              <a:prstClr val="black">
                <a:alpha val="40000"/>
              </a:prstClr>
            </a:outerShdw>
          </a:effectLst>
        </p:spPr>
      </p:pic>
      <p:sp>
        <p:nvSpPr>
          <p:cNvPr id="28" name="Rectangle 8"/>
          <p:cNvSpPr>
            <a:spLocks noChangeArrowheads="1"/>
          </p:cNvSpPr>
          <p:nvPr/>
        </p:nvSpPr>
        <p:spPr bwMode="auto">
          <a:xfrm>
            <a:off x="1797012" y="6219093"/>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30" name="Rectangle 8"/>
          <p:cNvSpPr>
            <a:spLocks noChangeArrowheads="1"/>
          </p:cNvSpPr>
          <p:nvPr/>
        </p:nvSpPr>
        <p:spPr bwMode="auto">
          <a:xfrm rot="16200000">
            <a:off x="216249" y="5280459"/>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sp>
        <p:nvSpPr>
          <p:cNvPr id="32" name="正方形/長方形 31"/>
          <p:cNvSpPr/>
          <p:nvPr/>
        </p:nvSpPr>
        <p:spPr>
          <a:xfrm>
            <a:off x="4973643" y="1968480"/>
            <a:ext cx="3395709" cy="95410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バックラッシュとは歯車などの機械要素で運動方向に</a:t>
            </a:r>
            <a:r>
              <a:rPr lang="ja-JP" altLang="en-US" sz="1400" dirty="0" smtClean="0">
                <a:solidFill>
                  <a:srgbClr val="0000FF"/>
                </a:solidFill>
                <a:effectLst>
                  <a:outerShdw blurRad="38100" dist="38100" dir="2700000" algn="tl">
                    <a:srgbClr val="000000">
                      <a:alpha val="43137"/>
                    </a:srgbClr>
                  </a:outerShdw>
                </a:effectLst>
              </a:rPr>
              <a:t>意図して設けられた隙間</a:t>
            </a:r>
            <a:r>
              <a:rPr lang="ja-JP" altLang="en-US" sz="1400" dirty="0" smtClean="0">
                <a:effectLst>
                  <a:outerShdw blurRad="38100" dist="38100" dir="2700000" algn="tl">
                    <a:srgbClr val="000000">
                      <a:alpha val="43137"/>
                    </a:srgbClr>
                  </a:outerShdw>
                </a:effectLst>
              </a:rPr>
              <a:t>の事。</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この隙間の為、回転を反転した際にバックラッシュだけ回転が伝達しない。</a:t>
            </a:r>
            <a:endParaRPr lang="ja-JP" altLang="en-US" sz="1400" dirty="0">
              <a:effectLst>
                <a:outerShdw blurRad="38100" dist="38100" dir="2700000" algn="tl">
                  <a:srgbClr val="000000">
                    <a:alpha val="43137"/>
                  </a:srgbClr>
                </a:outerShdw>
              </a:effectLst>
            </a:endParaRPr>
          </a:p>
        </p:txBody>
      </p:sp>
      <p:sp>
        <p:nvSpPr>
          <p:cNvPr id="33" name="Rectangle 8"/>
          <p:cNvSpPr>
            <a:spLocks noChangeArrowheads="1"/>
          </p:cNvSpPr>
          <p:nvPr/>
        </p:nvSpPr>
        <p:spPr bwMode="auto">
          <a:xfrm>
            <a:off x="2855889" y="5561859"/>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sp>
        <p:nvSpPr>
          <p:cNvPr id="34" name="Rectangle 8"/>
          <p:cNvSpPr>
            <a:spLocks noChangeArrowheads="1"/>
          </p:cNvSpPr>
          <p:nvPr/>
        </p:nvSpPr>
        <p:spPr bwMode="auto">
          <a:xfrm>
            <a:off x="3117827" y="2823384"/>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35" name="Rectangle 8"/>
          <p:cNvSpPr>
            <a:spLocks noChangeArrowheads="1"/>
          </p:cNvSpPr>
          <p:nvPr/>
        </p:nvSpPr>
        <p:spPr bwMode="auto">
          <a:xfrm>
            <a:off x="3111480" y="5196729"/>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36" name="Rectangle 8"/>
          <p:cNvSpPr>
            <a:spLocks noChangeArrowheads="1"/>
          </p:cNvSpPr>
          <p:nvPr/>
        </p:nvSpPr>
        <p:spPr bwMode="auto">
          <a:xfrm>
            <a:off x="2746350" y="2297097"/>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cxnSp>
        <p:nvCxnSpPr>
          <p:cNvPr id="43" name="直線矢印コネクタ 42"/>
          <p:cNvCxnSpPr/>
          <p:nvPr/>
        </p:nvCxnSpPr>
        <p:spPr>
          <a:xfrm rot="10800000">
            <a:off x="3841742" y="2844792"/>
            <a:ext cx="292102"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rot="10800000">
            <a:off x="3878253" y="5364189"/>
            <a:ext cx="292104" cy="1588"/>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rot="16200000" flipH="1">
            <a:off x="2892402" y="4086233"/>
            <a:ext cx="2519397" cy="365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4279895" y="3976695"/>
            <a:ext cx="2154268" cy="738664"/>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様々な赤緯の天体を観測することで</a:t>
            </a:r>
            <a:r>
              <a:rPr kumimoji="1" lang="ja-JP" altLang="en-US" sz="1400" dirty="0" smtClean="0">
                <a:effectLst>
                  <a:outerShdw blurRad="38100" dist="38100" dir="2700000" algn="tl">
                    <a:srgbClr val="000000">
                      <a:alpha val="43137"/>
                    </a:srgbClr>
                  </a:outerShdw>
                </a:effectLst>
              </a:rPr>
              <a:t>直交誤差</a:t>
            </a:r>
            <a:r>
              <a:rPr kumimoji="1" lang="en-US" altLang="ja-JP" sz="1400" dirty="0" smtClean="0">
                <a:effectLst>
                  <a:outerShdw blurRad="38100" dist="38100" dir="2700000" algn="tl">
                    <a:srgbClr val="000000">
                      <a:alpha val="43137"/>
                    </a:srgbClr>
                  </a:outerShdw>
                </a:effectLst>
              </a:rPr>
              <a:t>d</a:t>
            </a:r>
            <a:r>
              <a:rPr kumimoji="1" lang="ja-JP" altLang="en-US" sz="1400" dirty="0" smtClean="0">
                <a:effectLst>
                  <a:outerShdw blurRad="38100" dist="38100" dir="2700000" algn="tl">
                    <a:srgbClr val="000000">
                      <a:alpha val="43137"/>
                    </a:srgbClr>
                  </a:outerShdw>
                </a:effectLst>
              </a:rPr>
              <a:t>・</a:t>
            </a:r>
            <a:r>
              <a:rPr kumimoji="1" lang="en-US" altLang="ja-JP" sz="1400" dirty="0" smtClean="0">
                <a:effectLst>
                  <a:outerShdw blurRad="38100" dist="38100" dir="2700000" algn="tl">
                    <a:srgbClr val="000000">
                      <a:alpha val="43137"/>
                    </a:srgbClr>
                  </a:outerShdw>
                </a:effectLst>
              </a:rPr>
              <a:t>t</a:t>
            </a:r>
            <a:r>
              <a:rPr kumimoji="1" lang="ja-JP" altLang="en-US" sz="1400" dirty="0" smtClean="0">
                <a:effectLst>
                  <a:outerShdw blurRad="38100" dist="38100" dir="2700000" algn="tl">
                    <a:srgbClr val="000000">
                      <a:alpha val="43137"/>
                    </a:srgbClr>
                  </a:outerShdw>
                </a:effectLst>
              </a:rPr>
              <a:t>の区別・見積もりが可能</a:t>
            </a:r>
            <a:endParaRPr kumimoji="1" lang="ja-JP" altLang="en-US" sz="1400" dirty="0">
              <a:effectLst>
                <a:outerShdw blurRad="38100" dist="38100" dir="2700000" algn="tl">
                  <a:srgbClr val="000000">
                    <a:alpha val="43137"/>
                  </a:srgbClr>
                </a:outerShdw>
              </a:effectLst>
            </a:endParaRPr>
          </a:p>
        </p:txBody>
      </p:sp>
      <p:sp>
        <p:nvSpPr>
          <p:cNvPr id="51" name="Rectangle 8"/>
          <p:cNvSpPr>
            <a:spLocks noChangeArrowheads="1"/>
          </p:cNvSpPr>
          <p:nvPr/>
        </p:nvSpPr>
        <p:spPr bwMode="auto">
          <a:xfrm>
            <a:off x="5183182" y="6130962"/>
            <a:ext cx="995390" cy="276999"/>
          </a:xfrm>
          <a:prstGeom prst="rect">
            <a:avLst/>
          </a:prstGeom>
          <a:noFill/>
          <a:ln w="9525">
            <a:noFill/>
            <a:miter lim="800000"/>
            <a:headEnd/>
            <a:tailEnd/>
          </a:ln>
          <a:effectLst/>
        </p:spPr>
        <p:txBody>
          <a:bodyPr wrap="square">
            <a:spAutoFit/>
          </a:bodyPr>
          <a:lstStyle/>
          <a:p>
            <a:pPr defTabSz="4176713"/>
            <a:r>
              <a:rPr lang="en-US" altLang="ja-JP" sz="1200" dirty="0" smtClean="0"/>
              <a:t>RA</a:t>
            </a:r>
            <a:r>
              <a:rPr lang="ja-JP" altLang="en-US" sz="1200" dirty="0" smtClean="0"/>
              <a:t>軸・</a:t>
            </a:r>
            <a:r>
              <a:rPr lang="en-US" altLang="ja-JP" sz="1200" dirty="0" smtClean="0"/>
              <a:t>Dec</a:t>
            </a:r>
            <a:r>
              <a:rPr lang="ja-JP" altLang="en-US" sz="1200" dirty="0" smtClean="0"/>
              <a:t>軸</a:t>
            </a:r>
            <a:endParaRPr lang="ja-JP" altLang="en-US" sz="1200" dirty="0" smtClean="0">
              <a:latin typeface="ＭＳ Ｐゴシック" charset="-128"/>
            </a:endParaRPr>
          </a:p>
        </p:txBody>
      </p:sp>
      <p:pic>
        <p:nvPicPr>
          <p:cNvPr id="52" name="Picture 2" descr="D:\M2\20100202修論発表会\RA-Dec1.jpg"/>
          <p:cNvPicPr>
            <a:picLocks noChangeAspect="1" noChangeArrowheads="1"/>
          </p:cNvPicPr>
          <p:nvPr/>
        </p:nvPicPr>
        <p:blipFill>
          <a:blip r:embed="rId5" cstate="print"/>
          <a:srcRect/>
          <a:stretch>
            <a:fillRect/>
          </a:stretch>
        </p:blipFill>
        <p:spPr bwMode="auto">
          <a:xfrm>
            <a:off x="5105392" y="4926032"/>
            <a:ext cx="1109693" cy="1220663"/>
          </a:xfrm>
          <a:prstGeom prst="rect">
            <a:avLst/>
          </a:prstGeom>
          <a:noFill/>
          <a:effectLst>
            <a:outerShdw blurRad="50800" dist="38100" dir="2700000" algn="tl" rotWithShape="0">
              <a:prstClr val="black">
                <a:alpha val="40000"/>
              </a:prstClr>
            </a:outerShdw>
          </a:effectLst>
        </p:spPr>
      </p:pic>
      <p:pic>
        <p:nvPicPr>
          <p:cNvPr id="53" name="Picture 2" descr="D:\M2\20100202修論発表会\Dec-Opt1.jpg"/>
          <p:cNvPicPr>
            <a:picLocks noChangeAspect="1" noChangeArrowheads="1"/>
          </p:cNvPicPr>
          <p:nvPr/>
        </p:nvPicPr>
        <p:blipFill>
          <a:blip r:embed="rId6" cstate="print"/>
          <a:srcRect/>
          <a:stretch>
            <a:fillRect/>
          </a:stretch>
        </p:blipFill>
        <p:spPr bwMode="auto">
          <a:xfrm>
            <a:off x="6361137" y="4935330"/>
            <a:ext cx="1204929" cy="1234866"/>
          </a:xfrm>
          <a:prstGeom prst="rect">
            <a:avLst/>
          </a:prstGeom>
          <a:noFill/>
          <a:effectLst>
            <a:outerShdw blurRad="50800" dist="38100" dir="2700000" algn="tl" rotWithShape="0">
              <a:prstClr val="black">
                <a:alpha val="40000"/>
              </a:prstClr>
            </a:outerShdw>
          </a:effectLst>
        </p:spPr>
      </p:pic>
      <p:sp>
        <p:nvSpPr>
          <p:cNvPr id="54" name="Rectangle 8"/>
          <p:cNvSpPr>
            <a:spLocks noChangeArrowheads="1"/>
          </p:cNvSpPr>
          <p:nvPr/>
        </p:nvSpPr>
        <p:spPr bwMode="auto">
          <a:xfrm>
            <a:off x="6507189" y="6146067"/>
            <a:ext cx="1022364" cy="276999"/>
          </a:xfrm>
          <a:prstGeom prst="rect">
            <a:avLst/>
          </a:prstGeom>
          <a:noFill/>
          <a:ln w="9525">
            <a:noFill/>
            <a:miter lim="800000"/>
            <a:headEnd/>
            <a:tailEnd/>
          </a:ln>
          <a:effectLst/>
        </p:spPr>
        <p:txBody>
          <a:bodyPr wrap="square">
            <a:spAutoFit/>
          </a:bodyPr>
          <a:lstStyle/>
          <a:p>
            <a:pPr defTabSz="4176713"/>
            <a:r>
              <a:rPr lang="en-US" altLang="ja-JP" sz="1200" dirty="0" smtClean="0"/>
              <a:t>Dec</a:t>
            </a:r>
            <a:r>
              <a:rPr lang="ja-JP" altLang="en-US" sz="1200" dirty="0" smtClean="0">
                <a:latin typeface="ＭＳ Ｐゴシック" charset="-128"/>
              </a:rPr>
              <a:t>軸・光軸</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marL="342900" lvl="0" indent="-342900">
              <a:spcBef>
                <a:spcPct val="20000"/>
              </a:spcBef>
            </a:pPr>
            <a:r>
              <a:rPr lang="ja-JP" altLang="en-US" sz="4000" dirty="0" smtClean="0">
                <a:effectLst>
                  <a:outerShdw blurRad="38100" dist="38100" dir="2700000" algn="tl">
                    <a:srgbClr val="000000">
                      <a:alpha val="43137"/>
                    </a:srgbClr>
                  </a:outerShdw>
                </a:effectLst>
              </a:rPr>
              <a:t>バックラッシュの測定</a:t>
            </a:r>
            <a:endParaRPr lang="en-US" altLang="ja-JP" sz="4000" dirty="0" smtClean="0">
              <a:effectLst>
                <a:outerShdw blurRad="38100" dist="38100" dir="2700000" algn="tl">
                  <a:srgbClr val="000000">
                    <a:alpha val="43137"/>
                  </a:srgbClr>
                </a:outerShdw>
              </a:effectLst>
            </a:endParaRPr>
          </a:p>
        </p:txBody>
      </p:sp>
      <p:pic>
        <p:nvPicPr>
          <p:cNvPr id="3077" name="Picture 5" descr="C:\Documents and Settings\Hirofumi Okita\デスクトップ\backlash_03_ページ_07.jpg"/>
          <p:cNvPicPr>
            <a:picLocks noChangeAspect="1" noChangeArrowheads="1"/>
          </p:cNvPicPr>
          <p:nvPr/>
        </p:nvPicPr>
        <p:blipFill>
          <a:blip r:embed="rId2" cstate="print"/>
          <a:srcRect l="6888" t="7917" b="8175"/>
          <a:stretch>
            <a:fillRect/>
          </a:stretch>
        </p:blipFill>
        <p:spPr bwMode="auto">
          <a:xfrm>
            <a:off x="836614" y="3101861"/>
            <a:ext cx="2092299" cy="1349503"/>
          </a:xfrm>
          <a:prstGeom prst="rect">
            <a:avLst/>
          </a:prstGeom>
          <a:noFill/>
          <a:effectLst>
            <a:outerShdw blurRad="50800" dist="38100" dir="2700000" algn="tl" rotWithShape="0">
              <a:prstClr val="black">
                <a:alpha val="40000"/>
              </a:prstClr>
            </a:outerShdw>
          </a:effectLst>
        </p:spPr>
      </p:pic>
      <p:sp>
        <p:nvSpPr>
          <p:cNvPr id="24" name="テキスト ボックス 23"/>
          <p:cNvSpPr txBox="1"/>
          <p:nvPr/>
        </p:nvSpPr>
        <p:spPr>
          <a:xfrm>
            <a:off x="446031" y="2394598"/>
            <a:ext cx="4016430" cy="523220"/>
          </a:xfrm>
          <a:prstGeom prst="rect">
            <a:avLst/>
          </a:prstGeom>
          <a:noFill/>
        </p:spPr>
        <p:txBody>
          <a:bodyPr wrap="square" rtlCol="0">
            <a:spAutoFit/>
          </a:bodyPr>
          <a:lstStyle/>
          <a:p>
            <a:r>
              <a:rPr kumimoji="1" lang="en-US" altLang="ja-JP" sz="1400" dirty="0" smtClean="0">
                <a:effectLst>
                  <a:outerShdw blurRad="38100" dist="38100" dir="2700000" algn="tl">
                    <a:srgbClr val="000000">
                      <a:alpha val="43137"/>
                    </a:srgbClr>
                  </a:outerShdw>
                </a:effectLst>
              </a:rPr>
              <a:t>RA</a:t>
            </a:r>
            <a:r>
              <a:rPr kumimoji="1" lang="ja-JP" altLang="en-US" sz="1400" dirty="0" smtClean="0">
                <a:effectLst>
                  <a:outerShdw blurRad="38100" dist="38100" dir="2700000" algn="tl">
                    <a:srgbClr val="000000">
                      <a:alpha val="43137"/>
                    </a:srgbClr>
                  </a:outerShdw>
                </a:effectLst>
              </a:rPr>
              <a:t>軸は天体の追尾の為に常に回転している</a:t>
            </a:r>
            <a:r>
              <a:rPr lang="ja-JP" altLang="en-US" sz="1400" dirty="0" smtClean="0">
                <a:effectLst>
                  <a:outerShdw blurRad="38100" dist="38100" dir="2700000" algn="tl">
                    <a:srgbClr val="000000">
                      <a:alpha val="43137"/>
                    </a:srgbClr>
                  </a:outerShdw>
                </a:effectLst>
              </a:rPr>
              <a:t>為、</a:t>
            </a:r>
            <a:endParaRPr lang="en-US" altLang="ja-JP" sz="1400" dirty="0" smtClean="0">
              <a:effectLst>
                <a:outerShdw blurRad="38100" dist="38100" dir="2700000" algn="tl">
                  <a:srgbClr val="000000">
                    <a:alpha val="43137"/>
                  </a:srgbClr>
                </a:outerShdw>
              </a:effectLst>
            </a:endParaRPr>
          </a:p>
          <a:p>
            <a:r>
              <a:rPr lang="ja-JP" altLang="en-US" sz="1400" dirty="0" smtClean="0">
                <a:solidFill>
                  <a:srgbClr val="0000FF"/>
                </a:solidFill>
                <a:effectLst>
                  <a:outerShdw blurRad="38100" dist="38100" dir="2700000" algn="tl">
                    <a:srgbClr val="000000">
                      <a:alpha val="43137"/>
                    </a:srgbClr>
                  </a:outerShdw>
                </a:effectLst>
              </a:rPr>
              <a:t>バックラッシュによる導入誤差は</a:t>
            </a:r>
            <a:r>
              <a:rPr kumimoji="1" lang="ja-JP" altLang="en-US" sz="1400" dirty="0" smtClean="0">
                <a:solidFill>
                  <a:srgbClr val="0000FF"/>
                </a:solidFill>
                <a:effectLst>
                  <a:outerShdw blurRad="38100" dist="38100" dir="2700000" algn="tl">
                    <a:srgbClr val="000000">
                      <a:alpha val="43137"/>
                    </a:srgbClr>
                  </a:outerShdw>
                </a:effectLst>
              </a:rPr>
              <a:t>原理的に生じない</a:t>
            </a:r>
            <a:r>
              <a:rPr kumimoji="1" lang="ja-JP" altLang="en-US" sz="1400" dirty="0" smtClean="0">
                <a:effectLst>
                  <a:outerShdw blurRad="38100" dist="38100" dir="2700000" algn="tl">
                    <a:srgbClr val="000000">
                      <a:alpha val="43137"/>
                    </a:srgbClr>
                  </a:outerShdw>
                </a:effectLst>
              </a:rPr>
              <a:t>。</a:t>
            </a:r>
            <a:endParaRPr kumimoji="1" lang="ja-JP" altLang="en-US" sz="1400" dirty="0">
              <a:effectLst>
                <a:outerShdw blurRad="38100" dist="38100" dir="2700000" algn="tl">
                  <a:srgbClr val="000000">
                    <a:alpha val="43137"/>
                  </a:srgbClr>
                </a:outerShdw>
              </a:effectLst>
            </a:endParaRPr>
          </a:p>
        </p:txBody>
      </p:sp>
      <p:pic>
        <p:nvPicPr>
          <p:cNvPr id="64514" name="Picture 2" descr="D:\M2\20100202修論発表会\RAバックラッシュ.jpg"/>
          <p:cNvPicPr>
            <a:picLocks noChangeAspect="1" noChangeArrowheads="1"/>
          </p:cNvPicPr>
          <p:nvPr/>
        </p:nvPicPr>
        <p:blipFill>
          <a:blip r:embed="rId3" cstate="print"/>
          <a:srcRect l="6692"/>
          <a:stretch>
            <a:fillRect/>
          </a:stretch>
        </p:blipFill>
        <p:spPr bwMode="auto">
          <a:xfrm>
            <a:off x="3048911" y="4889520"/>
            <a:ext cx="2190780" cy="1716111"/>
          </a:xfrm>
          <a:prstGeom prst="rect">
            <a:avLst/>
          </a:prstGeom>
          <a:noFill/>
          <a:effectLst>
            <a:outerShdw blurRad="50800" dist="38100" dir="2700000" algn="tl" rotWithShape="0">
              <a:prstClr val="black">
                <a:alpha val="40000"/>
              </a:prstClr>
            </a:outerShdw>
          </a:effectLst>
        </p:spPr>
      </p:pic>
      <p:sp>
        <p:nvSpPr>
          <p:cNvPr id="14" name="スライド番号プレースホルダ 13"/>
          <p:cNvSpPr>
            <a:spLocks noGrp="1"/>
          </p:cNvSpPr>
          <p:nvPr>
            <p:ph type="sldNum" sz="quarter" idx="12"/>
          </p:nvPr>
        </p:nvSpPr>
        <p:spPr/>
        <p:txBody>
          <a:bodyPr/>
          <a:lstStyle/>
          <a:p>
            <a:fld id="{211C075B-6712-4FC4-92CB-6BC868D296D4}" type="slidenum">
              <a:rPr kumimoji="1" lang="ja-JP" altLang="en-US" smtClean="0"/>
              <a:pPr/>
              <a:t>33</a:t>
            </a:fld>
            <a:endParaRPr kumimoji="1" lang="ja-JP" altLang="en-US"/>
          </a:p>
        </p:txBody>
      </p:sp>
      <p:sp>
        <p:nvSpPr>
          <p:cNvPr id="15" name="Rectangle 7"/>
          <p:cNvSpPr>
            <a:spLocks noChangeArrowheads="1"/>
          </p:cNvSpPr>
          <p:nvPr/>
        </p:nvSpPr>
        <p:spPr bwMode="auto">
          <a:xfrm>
            <a:off x="847674" y="1952240"/>
            <a:ext cx="204254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RA</a:t>
            </a:r>
            <a:r>
              <a:rPr lang="ja-JP" altLang="en-US" dirty="0" smtClean="0">
                <a:solidFill>
                  <a:schemeClr val="tx1"/>
                </a:solidFill>
                <a:effectLst>
                  <a:outerShdw blurRad="38100" dist="38100" dir="2700000" algn="tl">
                    <a:srgbClr val="000000">
                      <a:alpha val="43137"/>
                    </a:srgbClr>
                  </a:outerShdw>
                </a:effectLst>
                <a:latin typeface="+mn-ea"/>
              </a:rPr>
              <a:t>軸バックラッシュ</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16" name="テキスト ボックス 15"/>
          <p:cNvSpPr txBox="1"/>
          <p:nvPr/>
        </p:nvSpPr>
        <p:spPr>
          <a:xfrm>
            <a:off x="1249317" y="1405112"/>
            <a:ext cx="6685420" cy="307777"/>
          </a:xfrm>
          <a:prstGeom prst="rect">
            <a:avLst/>
          </a:prstGeom>
          <a:noFill/>
        </p:spPr>
        <p:txBody>
          <a:bodyPr wrap="none" rtlCol="0">
            <a:spAutoFit/>
          </a:bodyPr>
          <a:lstStyle/>
          <a:p>
            <a:r>
              <a:rPr kumimoji="1" lang="ja-JP" altLang="en-US" sz="1400" dirty="0" smtClean="0">
                <a:effectLst>
                  <a:outerShdw blurRad="38100" dist="38100" dir="2700000" algn="tl">
                    <a:srgbClr val="000000">
                      <a:alpha val="43137"/>
                    </a:srgbClr>
                  </a:outerShdw>
                </a:effectLst>
              </a:rPr>
              <a:t>天体を</a:t>
            </a:r>
            <a:r>
              <a:rPr kumimoji="1" lang="en-US" altLang="ja-JP" sz="1400" dirty="0" smtClean="0">
                <a:effectLst>
                  <a:outerShdw blurRad="38100" dist="38100" dir="2700000" algn="tl">
                    <a:srgbClr val="000000">
                      <a:alpha val="43137"/>
                    </a:srgbClr>
                  </a:outerShdw>
                </a:effectLst>
              </a:rPr>
              <a:t>+/-60[arcsec]</a:t>
            </a:r>
            <a:r>
              <a:rPr kumimoji="1" lang="ja-JP" altLang="en-US" sz="1400" dirty="0" err="1" smtClean="0">
                <a:effectLst>
                  <a:outerShdw blurRad="38100" dist="38100" dir="2700000" algn="tl">
                    <a:srgbClr val="000000">
                      <a:alpha val="43137"/>
                    </a:srgbClr>
                  </a:outerShdw>
                </a:effectLst>
              </a:rPr>
              <a:t>ずつ</a:t>
            </a:r>
            <a:r>
              <a:rPr kumimoji="1" lang="ja-JP" altLang="en-US" sz="1400" dirty="0" smtClean="0">
                <a:effectLst>
                  <a:outerShdw blurRad="38100" dist="38100" dir="2700000" algn="tl">
                    <a:srgbClr val="000000">
                      <a:alpha val="43137"/>
                    </a:srgbClr>
                  </a:outerShdw>
                </a:effectLst>
              </a:rPr>
              <a:t>動かして観測結果と比較することでバックラッシュ量を見積もる</a:t>
            </a:r>
            <a:endParaRPr kumimoji="1" lang="ja-JP" altLang="en-US" sz="1400" dirty="0">
              <a:effectLst>
                <a:outerShdw blurRad="38100" dist="38100" dir="2700000" algn="tl">
                  <a:srgbClr val="000000">
                    <a:alpha val="43137"/>
                  </a:srgbClr>
                </a:outerShdw>
              </a:effectLst>
            </a:endParaRPr>
          </a:p>
        </p:txBody>
      </p:sp>
      <p:sp>
        <p:nvSpPr>
          <p:cNvPr id="17" name="テキスト ボックス 16"/>
          <p:cNvSpPr txBox="1"/>
          <p:nvPr/>
        </p:nvSpPr>
        <p:spPr>
          <a:xfrm>
            <a:off x="1212804" y="4451364"/>
            <a:ext cx="1439818" cy="276999"/>
          </a:xfrm>
          <a:prstGeom prst="rect">
            <a:avLst/>
          </a:prstGeom>
          <a:noFill/>
        </p:spPr>
        <p:txBody>
          <a:bodyPr wrap="none" rtlCol="0">
            <a:spAutoFit/>
          </a:bodyPr>
          <a:lstStyle/>
          <a:p>
            <a:r>
              <a:rPr kumimoji="1" lang="ja-JP" altLang="en-US" sz="1200" dirty="0" smtClean="0"/>
              <a:t>観測経過時間</a:t>
            </a:r>
            <a:r>
              <a:rPr kumimoji="1" lang="en-US" altLang="ja-JP" sz="1200" dirty="0" smtClean="0"/>
              <a:t>[min]</a:t>
            </a:r>
            <a:endParaRPr kumimoji="1" lang="ja-JP" altLang="en-US" sz="1200" dirty="0"/>
          </a:p>
        </p:txBody>
      </p:sp>
      <p:sp>
        <p:nvSpPr>
          <p:cNvPr id="18" name="テキスト ボックス 17"/>
          <p:cNvSpPr txBox="1"/>
          <p:nvPr/>
        </p:nvSpPr>
        <p:spPr>
          <a:xfrm rot="16200000">
            <a:off x="64375" y="3648486"/>
            <a:ext cx="1332416" cy="276999"/>
          </a:xfrm>
          <a:prstGeom prst="rect">
            <a:avLst/>
          </a:prstGeom>
          <a:noFill/>
        </p:spPr>
        <p:txBody>
          <a:bodyPr wrap="none" rtlCol="0">
            <a:spAutoFit/>
          </a:bodyPr>
          <a:lstStyle/>
          <a:p>
            <a:r>
              <a:rPr kumimoji="1" lang="en-US" altLang="ja-JP" sz="1200" dirty="0" smtClean="0"/>
              <a:t>RA</a:t>
            </a:r>
            <a:r>
              <a:rPr kumimoji="1" lang="ja-JP" altLang="en-US" sz="1200" dirty="0" smtClean="0"/>
              <a:t>方向の位置 </a:t>
            </a:r>
            <a:r>
              <a:rPr kumimoji="1" lang="en-US" altLang="ja-JP" sz="1200" dirty="0" smtClean="0"/>
              <a:t>[‘’]</a:t>
            </a:r>
            <a:endParaRPr kumimoji="1" lang="ja-JP" altLang="en-US" sz="1200" dirty="0"/>
          </a:p>
        </p:txBody>
      </p:sp>
      <p:sp>
        <p:nvSpPr>
          <p:cNvPr id="19" name="正方形/長方形 18"/>
          <p:cNvSpPr/>
          <p:nvPr/>
        </p:nvSpPr>
        <p:spPr>
          <a:xfrm>
            <a:off x="920698" y="2954331"/>
            <a:ext cx="723275" cy="307777"/>
          </a:xfrm>
          <a:prstGeom prst="rect">
            <a:avLst/>
          </a:prstGeom>
          <a:solidFill>
            <a:schemeClr val="bg1"/>
          </a:solidFill>
          <a:ln>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rPr>
              <a:t>観測例</a:t>
            </a:r>
            <a:endParaRPr lang="en-US" altLang="ja-JP" sz="1400" dirty="0" smtClean="0">
              <a:effectLst>
                <a:outerShdw blurRad="38100" dist="38100" dir="2700000" algn="tl">
                  <a:srgbClr val="000000">
                    <a:alpha val="43137"/>
                  </a:srgbClr>
                </a:outerShdw>
              </a:effectLst>
            </a:endParaRPr>
          </a:p>
        </p:txBody>
      </p:sp>
      <p:sp>
        <p:nvSpPr>
          <p:cNvPr id="26" name="正方形/長方形 25"/>
          <p:cNvSpPr/>
          <p:nvPr/>
        </p:nvSpPr>
        <p:spPr>
          <a:xfrm>
            <a:off x="920700" y="5145111"/>
            <a:ext cx="1646605" cy="523220"/>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ja-JP" sz="1400" dirty="0" smtClean="0">
                <a:solidFill>
                  <a:schemeClr val="tx1"/>
                </a:solidFill>
                <a:effectLst>
                  <a:outerShdw blurRad="38100" dist="38100" dir="2700000" algn="tl">
                    <a:srgbClr val="000000">
                      <a:alpha val="43137"/>
                    </a:srgbClr>
                  </a:outerShdw>
                </a:effectLst>
              </a:rPr>
              <a:t>RA </a:t>
            </a:r>
            <a:r>
              <a:rPr lang="ja-JP" altLang="en-US" sz="1400" dirty="0" smtClean="0">
                <a:solidFill>
                  <a:schemeClr val="tx1"/>
                </a:solidFill>
                <a:effectLst>
                  <a:outerShdw blurRad="38100" dist="38100" dir="2700000" algn="tl">
                    <a:srgbClr val="000000">
                      <a:alpha val="43137"/>
                    </a:srgbClr>
                  </a:outerShdw>
                </a:effectLst>
              </a:rPr>
              <a:t>軸バックラッシュ</a:t>
            </a:r>
            <a:endParaRPr lang="en-US" altLang="ja-JP" sz="1400" dirty="0" smtClean="0">
              <a:solidFill>
                <a:schemeClr val="tx1"/>
              </a:solidFill>
              <a:effectLst>
                <a:outerShdw blurRad="38100" dist="38100" dir="2700000" algn="tl">
                  <a:srgbClr val="000000">
                    <a:alpha val="43137"/>
                  </a:srgbClr>
                </a:outerShdw>
              </a:effectLst>
            </a:endParaRPr>
          </a:p>
          <a:p>
            <a:pPr algn="ctr"/>
            <a:r>
              <a:rPr lang="en-US" altLang="ja-JP" sz="1400" dirty="0" smtClean="0">
                <a:solidFill>
                  <a:schemeClr val="tx1"/>
                </a:solidFill>
                <a:effectLst>
                  <a:outerShdw blurRad="38100" dist="38100" dir="2700000" algn="tl">
                    <a:srgbClr val="000000">
                      <a:alpha val="43137"/>
                    </a:srgbClr>
                  </a:outerShdw>
                </a:effectLst>
              </a:rPr>
              <a:t>-3.6 +/- 14 [arcsec] </a:t>
            </a:r>
          </a:p>
        </p:txBody>
      </p:sp>
      <p:pic>
        <p:nvPicPr>
          <p:cNvPr id="20" name="Picture 2" descr="C:\Documents and Settings\Hirofumi Okita\デスクトップ\backlash_03_ページ_11.jpg"/>
          <p:cNvPicPr>
            <a:picLocks noChangeAspect="1" noChangeArrowheads="1"/>
          </p:cNvPicPr>
          <p:nvPr/>
        </p:nvPicPr>
        <p:blipFill>
          <a:blip r:embed="rId4" cstate="print"/>
          <a:srcRect l="7015" t="9169" b="8218"/>
          <a:stretch>
            <a:fillRect/>
          </a:stretch>
        </p:blipFill>
        <p:spPr bwMode="auto">
          <a:xfrm>
            <a:off x="5098990" y="3121791"/>
            <a:ext cx="2081241" cy="1323460"/>
          </a:xfrm>
          <a:prstGeom prst="rect">
            <a:avLst/>
          </a:prstGeom>
          <a:noFill/>
          <a:effectLst>
            <a:outerShdw blurRad="50800" dist="38100" dir="2700000" algn="tl" rotWithShape="0">
              <a:prstClr val="black">
                <a:alpha val="40000"/>
              </a:prstClr>
            </a:outerShdw>
          </a:effectLst>
        </p:spPr>
      </p:pic>
      <p:sp>
        <p:nvSpPr>
          <p:cNvPr id="22" name="テキスト ボックス 21"/>
          <p:cNvSpPr txBox="1"/>
          <p:nvPr/>
        </p:nvSpPr>
        <p:spPr>
          <a:xfrm>
            <a:off x="4718052" y="2358085"/>
            <a:ext cx="4089456" cy="523220"/>
          </a:xfrm>
          <a:prstGeom prst="rect">
            <a:avLst/>
          </a:prstGeom>
          <a:no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altLang="ja-JP" sz="1400" dirty="0" smtClean="0">
                <a:solidFill>
                  <a:schemeClr val="tx1"/>
                </a:solidFill>
                <a:effectLst>
                  <a:outerShdw blurRad="38100" dist="38100" dir="2700000" algn="tl">
                    <a:srgbClr val="000000">
                      <a:alpha val="43137"/>
                    </a:srgbClr>
                  </a:outerShdw>
                </a:effectLst>
              </a:rPr>
              <a:t>Dec</a:t>
            </a:r>
            <a:r>
              <a:rPr lang="ja-JP" altLang="en-US" sz="1400" dirty="0" smtClean="0">
                <a:solidFill>
                  <a:schemeClr val="tx1"/>
                </a:solidFill>
                <a:effectLst>
                  <a:outerShdw blurRad="38100" dist="38100" dir="2700000" algn="tl">
                    <a:srgbClr val="000000">
                      <a:alpha val="43137"/>
                    </a:srgbClr>
                  </a:outerShdw>
                </a:effectLst>
              </a:rPr>
              <a:t>軸は天体導入時のみ回転</a:t>
            </a:r>
            <a:endParaRPr lang="en-US" altLang="ja-JP" sz="1400" dirty="0" smtClean="0">
              <a:solidFill>
                <a:schemeClr val="tx1"/>
              </a:solidFill>
              <a:effectLst>
                <a:outerShdw blurRad="38100" dist="38100" dir="2700000" algn="tl">
                  <a:srgbClr val="000000">
                    <a:alpha val="43137"/>
                  </a:srgbClr>
                </a:outerShdw>
              </a:effectLst>
            </a:endParaRPr>
          </a:p>
          <a:p>
            <a:r>
              <a:rPr lang="ja-JP" altLang="en-US" sz="1400" dirty="0" smtClean="0">
                <a:solidFill>
                  <a:schemeClr val="tx1"/>
                </a:solidFill>
                <a:effectLst>
                  <a:outerShdw blurRad="38100" dist="38100" dir="2700000" algn="tl">
                    <a:srgbClr val="000000">
                      <a:alpha val="43137"/>
                    </a:srgbClr>
                  </a:outerShdw>
                </a:effectLst>
              </a:rPr>
              <a:t>   →ギヤが</a:t>
            </a:r>
            <a:r>
              <a:rPr lang="ja-JP" altLang="en-US" sz="1400" u="sng" dirty="0" smtClean="0">
                <a:solidFill>
                  <a:schemeClr val="tx1"/>
                </a:solidFill>
                <a:effectLst>
                  <a:outerShdw blurRad="38100" dist="38100" dir="2700000" algn="tl">
                    <a:srgbClr val="000000">
                      <a:alpha val="43137"/>
                    </a:srgbClr>
                  </a:outerShdw>
                </a:effectLst>
              </a:rPr>
              <a:t>かみ合った状態</a:t>
            </a:r>
            <a:r>
              <a:rPr lang="ja-JP" altLang="en-US" sz="1400" dirty="0" smtClean="0">
                <a:solidFill>
                  <a:schemeClr val="tx1"/>
                </a:solidFill>
                <a:effectLst>
                  <a:outerShdw blurRad="38100" dist="38100" dir="2700000" algn="tl">
                    <a:srgbClr val="000000">
                      <a:alpha val="43137"/>
                    </a:srgbClr>
                  </a:outerShdw>
                </a:effectLst>
              </a:rPr>
              <a:t>と</a:t>
            </a:r>
            <a:r>
              <a:rPr lang="ja-JP" altLang="en-US" sz="1400" u="sng" dirty="0" smtClean="0">
                <a:solidFill>
                  <a:srgbClr val="0000FF"/>
                </a:solidFill>
                <a:effectLst>
                  <a:outerShdw blurRad="38100" dist="38100" dir="2700000" algn="tl">
                    <a:srgbClr val="000000">
                      <a:alpha val="43137"/>
                    </a:srgbClr>
                  </a:outerShdw>
                </a:effectLst>
              </a:rPr>
              <a:t>かみ合っていない状態</a:t>
            </a:r>
            <a:endParaRPr lang="en-US" altLang="ja-JP" sz="1400" dirty="0" smtClean="0">
              <a:solidFill>
                <a:schemeClr val="tx1"/>
              </a:solidFill>
              <a:effectLst>
                <a:outerShdw blurRad="38100" dist="38100" dir="2700000" algn="tl">
                  <a:srgbClr val="000000">
                    <a:alpha val="43137"/>
                  </a:srgbClr>
                </a:outerShdw>
              </a:effectLst>
            </a:endParaRPr>
          </a:p>
        </p:txBody>
      </p:sp>
      <p:pic>
        <p:nvPicPr>
          <p:cNvPr id="36" name="Picture 2" descr="D:\M2\20100202修論発表会\Decバックラッシュ.jpg"/>
          <p:cNvPicPr>
            <a:picLocks noChangeAspect="1" noChangeArrowheads="1"/>
          </p:cNvPicPr>
          <p:nvPr/>
        </p:nvPicPr>
        <p:blipFill>
          <a:blip r:embed="rId5" cstate="print"/>
          <a:srcRect l="5963"/>
          <a:stretch>
            <a:fillRect/>
          </a:stretch>
        </p:blipFill>
        <p:spPr bwMode="auto">
          <a:xfrm>
            <a:off x="5422256" y="4889520"/>
            <a:ext cx="2947096" cy="1716111"/>
          </a:xfrm>
          <a:prstGeom prst="rect">
            <a:avLst/>
          </a:prstGeom>
          <a:noFill/>
          <a:effectLst>
            <a:outerShdw blurRad="50800" dist="38100" dir="2700000" algn="tl" rotWithShape="0">
              <a:prstClr val="black">
                <a:alpha val="40000"/>
              </a:prstClr>
            </a:outerShdw>
          </a:effectLst>
        </p:spPr>
      </p:pic>
      <p:sp>
        <p:nvSpPr>
          <p:cNvPr id="37" name="上矢印 36"/>
          <p:cNvSpPr/>
          <p:nvPr/>
        </p:nvSpPr>
        <p:spPr>
          <a:xfrm rot="10800000">
            <a:off x="12358742" y="4279904"/>
            <a:ext cx="500066" cy="428628"/>
          </a:xfrm>
          <a:prstGeom prs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rot="10800000">
            <a:off x="9715536" y="4279904"/>
            <a:ext cx="500066" cy="428628"/>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スライド番号プレースホルダ 16"/>
          <p:cNvSpPr txBox="1">
            <a:spLocks/>
          </p:cNvSpPr>
          <p:nvPr/>
        </p:nvSpPr>
        <p:spPr>
          <a:xfrm>
            <a:off x="10910918" y="6492875"/>
            <a:ext cx="2133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211C075B-6712-4FC4-92CB-6BC868D296D4}" type="slidenum">
              <a:rPr kumimoji="1" lang="ja-JP" alt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1" name="テキスト ボックス 40"/>
          <p:cNvSpPr txBox="1"/>
          <p:nvPr/>
        </p:nvSpPr>
        <p:spPr>
          <a:xfrm>
            <a:off x="5505527" y="4436259"/>
            <a:ext cx="1439818" cy="276999"/>
          </a:xfrm>
          <a:prstGeom prst="rect">
            <a:avLst/>
          </a:prstGeom>
          <a:noFill/>
        </p:spPr>
        <p:txBody>
          <a:bodyPr wrap="none" rtlCol="0">
            <a:spAutoFit/>
          </a:bodyPr>
          <a:lstStyle/>
          <a:p>
            <a:r>
              <a:rPr kumimoji="1" lang="ja-JP" altLang="en-US" sz="1200" dirty="0" smtClean="0"/>
              <a:t>観測経過時間</a:t>
            </a:r>
            <a:r>
              <a:rPr kumimoji="1" lang="en-US" altLang="ja-JP" sz="1200" dirty="0" smtClean="0"/>
              <a:t>[min]</a:t>
            </a:r>
            <a:endParaRPr kumimoji="1" lang="ja-JP" altLang="en-US" sz="1200" dirty="0"/>
          </a:p>
        </p:txBody>
      </p:sp>
      <p:sp>
        <p:nvSpPr>
          <p:cNvPr id="42" name="テキスト ボックス 41"/>
          <p:cNvSpPr txBox="1"/>
          <p:nvPr/>
        </p:nvSpPr>
        <p:spPr>
          <a:xfrm rot="16200000">
            <a:off x="4267823" y="3611973"/>
            <a:ext cx="1396536" cy="276999"/>
          </a:xfrm>
          <a:prstGeom prst="rect">
            <a:avLst/>
          </a:prstGeom>
          <a:noFill/>
        </p:spPr>
        <p:txBody>
          <a:bodyPr wrap="none" rtlCol="0">
            <a:spAutoFit/>
          </a:bodyPr>
          <a:lstStyle/>
          <a:p>
            <a:r>
              <a:rPr kumimoji="1" lang="en-US" altLang="ja-JP" sz="1200" dirty="0" smtClean="0"/>
              <a:t>Dec</a:t>
            </a:r>
            <a:r>
              <a:rPr kumimoji="1" lang="ja-JP" altLang="en-US" sz="1200" dirty="0" smtClean="0"/>
              <a:t>方向の位置 </a:t>
            </a:r>
            <a:r>
              <a:rPr kumimoji="1" lang="en-US" altLang="ja-JP" sz="1200" dirty="0" smtClean="0"/>
              <a:t>[‘’]</a:t>
            </a:r>
            <a:endParaRPr kumimoji="1" lang="ja-JP" altLang="en-US" sz="1200" dirty="0"/>
          </a:p>
        </p:txBody>
      </p:sp>
      <p:sp>
        <p:nvSpPr>
          <p:cNvPr id="44" name="Rectangle 7"/>
          <p:cNvSpPr>
            <a:spLocks noChangeArrowheads="1"/>
          </p:cNvSpPr>
          <p:nvPr/>
        </p:nvSpPr>
        <p:spPr bwMode="auto">
          <a:xfrm>
            <a:off x="5083182" y="1931967"/>
            <a:ext cx="2132315"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en-US" altLang="ja-JP" dirty="0" smtClean="0">
                <a:solidFill>
                  <a:schemeClr val="tx1"/>
                </a:solidFill>
                <a:effectLst>
                  <a:outerShdw blurRad="38100" dist="38100" dir="2700000" algn="tl">
                    <a:srgbClr val="000000">
                      <a:alpha val="43137"/>
                    </a:srgbClr>
                  </a:outerShdw>
                </a:effectLst>
                <a:latin typeface="+mn-ea"/>
              </a:rPr>
              <a:t>Dec</a:t>
            </a:r>
            <a:r>
              <a:rPr lang="ja-JP" altLang="en-US" dirty="0" smtClean="0">
                <a:solidFill>
                  <a:schemeClr val="tx1"/>
                </a:solidFill>
                <a:effectLst>
                  <a:outerShdw blurRad="38100" dist="38100" dir="2700000" algn="tl">
                    <a:srgbClr val="000000">
                      <a:alpha val="43137"/>
                    </a:srgbClr>
                  </a:outerShdw>
                </a:effectLst>
                <a:latin typeface="+mn-ea"/>
              </a:rPr>
              <a:t>軸バックラッシュ</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45" name="正方形/長方形 44"/>
          <p:cNvSpPr/>
          <p:nvPr/>
        </p:nvSpPr>
        <p:spPr>
          <a:xfrm>
            <a:off x="920700" y="5802345"/>
            <a:ext cx="1752624" cy="523220"/>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altLang="ja-JP" sz="1400" dirty="0" smtClean="0">
                <a:solidFill>
                  <a:schemeClr val="tx1"/>
                </a:solidFill>
                <a:effectLst>
                  <a:outerShdw blurRad="38100" dist="38100" dir="2700000" algn="tl">
                    <a:srgbClr val="000000">
                      <a:alpha val="43137"/>
                    </a:srgbClr>
                  </a:outerShdw>
                </a:effectLst>
              </a:rPr>
              <a:t>Dec </a:t>
            </a:r>
            <a:r>
              <a:rPr lang="ja-JP" altLang="en-US" sz="1400" dirty="0" smtClean="0">
                <a:solidFill>
                  <a:schemeClr val="tx1"/>
                </a:solidFill>
                <a:effectLst>
                  <a:outerShdw blurRad="38100" dist="38100" dir="2700000" algn="tl">
                    <a:srgbClr val="000000">
                      <a:alpha val="43137"/>
                    </a:srgbClr>
                  </a:outerShdw>
                </a:effectLst>
              </a:rPr>
              <a:t>軸バックラッシュ</a:t>
            </a:r>
            <a:endParaRPr lang="en-US" altLang="ja-JP" sz="1400" dirty="0" smtClean="0">
              <a:solidFill>
                <a:schemeClr val="tx1"/>
              </a:solidFill>
              <a:effectLst>
                <a:outerShdw blurRad="38100" dist="38100" dir="2700000" algn="tl">
                  <a:srgbClr val="000000">
                    <a:alpha val="43137"/>
                  </a:srgbClr>
                </a:outerShdw>
              </a:effectLst>
            </a:endParaRPr>
          </a:p>
          <a:p>
            <a:pPr algn="ctr"/>
            <a:r>
              <a:rPr lang="en-US" altLang="ja-JP" sz="1400" dirty="0" smtClean="0">
                <a:solidFill>
                  <a:schemeClr val="tx1"/>
                </a:solidFill>
                <a:effectLst>
                  <a:outerShdw blurRad="38100" dist="38100" dir="2700000" algn="tl">
                    <a:srgbClr val="000000">
                      <a:alpha val="43137"/>
                    </a:srgbClr>
                  </a:outerShdw>
                </a:effectLst>
              </a:rPr>
              <a:t>-86+/- 3.8 [arcsec] </a:t>
            </a:r>
          </a:p>
        </p:txBody>
      </p:sp>
      <p:sp>
        <p:nvSpPr>
          <p:cNvPr id="46" name="テキスト ボックス 45"/>
          <p:cNvSpPr txBox="1"/>
          <p:nvPr/>
        </p:nvSpPr>
        <p:spPr>
          <a:xfrm>
            <a:off x="5568932" y="2881305"/>
            <a:ext cx="463588" cy="461665"/>
          </a:xfrm>
          <a:prstGeom prst="rect">
            <a:avLst/>
          </a:prstGeom>
          <a:noFill/>
        </p:spPr>
        <p:txBody>
          <a:bodyPr wrap="none" rtlCol="0">
            <a:spAutoFit/>
          </a:bodyPr>
          <a:lstStyle/>
          <a:p>
            <a:r>
              <a:rPr kumimoji="1" lang="ja-JP" altLang="en-US" sz="2400" b="1" dirty="0" smtClean="0">
                <a:solidFill>
                  <a:srgbClr val="FF0000"/>
                </a:solidFill>
                <a:effectLst>
                  <a:outerShdw blurRad="38100" dist="38100" dir="2700000" algn="tl">
                    <a:srgbClr val="000000">
                      <a:alpha val="43137"/>
                    </a:srgbClr>
                  </a:outerShdw>
                </a:effectLst>
              </a:rPr>
              <a:t>↓</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47" name="テキスト ボックス 46"/>
          <p:cNvSpPr txBox="1"/>
          <p:nvPr/>
        </p:nvSpPr>
        <p:spPr>
          <a:xfrm>
            <a:off x="5568932" y="3332465"/>
            <a:ext cx="463588" cy="461665"/>
          </a:xfrm>
          <a:prstGeom prst="rect">
            <a:avLst/>
          </a:prstGeom>
          <a:noFill/>
        </p:spPr>
        <p:txBody>
          <a:bodyPr wrap="none" rtlCol="0">
            <a:spAutoFit/>
          </a:bodyPr>
          <a:lstStyle/>
          <a:p>
            <a:r>
              <a:rPr kumimoji="1" lang="ja-JP" altLang="en-US" sz="2400" b="1" dirty="0" smtClean="0">
                <a:solidFill>
                  <a:srgbClr val="FF0000"/>
                </a:solidFill>
                <a:effectLst>
                  <a:outerShdw blurRad="38100" dist="38100" dir="2700000" algn="tl">
                    <a:srgbClr val="000000">
                      <a:alpha val="43137"/>
                    </a:srgbClr>
                  </a:outerShdw>
                </a:effectLst>
              </a:rPr>
              <a:t>↑</a:t>
            </a:r>
            <a:endParaRPr kumimoji="1" lang="ja-JP" altLang="en-US" sz="2400" b="1" dirty="0">
              <a:solidFill>
                <a:srgbClr val="FF0000"/>
              </a:solidFill>
              <a:effectLst>
                <a:outerShdw blurRad="38100" dist="38100" dir="2700000" algn="tl">
                  <a:srgbClr val="000000">
                    <a:alpha val="43137"/>
                  </a:srgbClr>
                </a:outerShdw>
              </a:effectLst>
            </a:endParaRPr>
          </a:p>
        </p:txBody>
      </p:sp>
      <p:sp>
        <p:nvSpPr>
          <p:cNvPr id="48" name="正方形/長方形 47"/>
          <p:cNvSpPr/>
          <p:nvPr/>
        </p:nvSpPr>
        <p:spPr>
          <a:xfrm>
            <a:off x="3257532" y="5108598"/>
            <a:ext cx="606256" cy="307777"/>
          </a:xfrm>
          <a:prstGeom prst="rect">
            <a:avLst/>
          </a:prstGeom>
          <a:solidFill>
            <a:schemeClr val="bg1"/>
          </a:solidFill>
        </p:spPr>
        <p:txBody>
          <a:bodyPr wrap="none">
            <a:spAutoFit/>
          </a:bodyPr>
          <a:lstStyle/>
          <a:p>
            <a:r>
              <a:rPr lang="en-US" altLang="ja-JP" sz="1400" dirty="0" smtClean="0">
                <a:effectLst>
                  <a:outerShdw blurRad="38100" dist="38100" dir="2700000" algn="tl">
                    <a:srgbClr val="000000">
                      <a:alpha val="43137"/>
                    </a:srgbClr>
                  </a:outerShdw>
                </a:effectLst>
              </a:rPr>
              <a:t>RA </a:t>
            </a:r>
            <a:r>
              <a:rPr lang="ja-JP" altLang="en-US" sz="1400" dirty="0" smtClean="0">
                <a:effectLst>
                  <a:outerShdw blurRad="38100" dist="38100" dir="2700000" algn="tl">
                    <a:srgbClr val="000000">
                      <a:alpha val="43137"/>
                    </a:srgbClr>
                  </a:outerShdw>
                </a:effectLst>
              </a:rPr>
              <a:t>軸</a:t>
            </a:r>
            <a:endParaRPr lang="ja-JP" altLang="en-US" sz="1400" dirty="0"/>
          </a:p>
        </p:txBody>
      </p:sp>
      <p:sp>
        <p:nvSpPr>
          <p:cNvPr id="49" name="正方形/長方形 48"/>
          <p:cNvSpPr/>
          <p:nvPr/>
        </p:nvSpPr>
        <p:spPr>
          <a:xfrm>
            <a:off x="5740416" y="5108598"/>
            <a:ext cx="679994" cy="307777"/>
          </a:xfrm>
          <a:prstGeom prst="rect">
            <a:avLst/>
          </a:prstGeom>
          <a:solidFill>
            <a:schemeClr val="bg1"/>
          </a:solidFill>
        </p:spPr>
        <p:txBody>
          <a:bodyPr wrap="none">
            <a:spAutoFit/>
          </a:bodyPr>
          <a:lstStyle/>
          <a:p>
            <a:r>
              <a:rPr lang="en-US" altLang="ja-JP" sz="1400" dirty="0" smtClean="0">
                <a:effectLst>
                  <a:outerShdw blurRad="38100" dist="38100" dir="2700000" algn="tl">
                    <a:srgbClr val="000000">
                      <a:alpha val="43137"/>
                    </a:srgbClr>
                  </a:outerShdw>
                </a:effectLst>
              </a:rPr>
              <a:t>Dec </a:t>
            </a:r>
            <a:r>
              <a:rPr lang="ja-JP" altLang="en-US" sz="1400" dirty="0" smtClean="0">
                <a:effectLst>
                  <a:outerShdw blurRad="38100" dist="38100" dir="2700000" algn="tl">
                    <a:srgbClr val="000000">
                      <a:alpha val="43137"/>
                    </a:srgbClr>
                  </a:outerShdw>
                </a:effectLst>
              </a:rPr>
              <a:t>軸</a:t>
            </a:r>
            <a:endParaRPr lang="ja-JP" altLang="en-US" sz="1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直交誤差の測定</a:t>
            </a:r>
            <a:endParaRPr kumimoji="1" lang="ja-JP" altLang="en-US" sz="4000" dirty="0">
              <a:effectLst>
                <a:outerShdw blurRad="38100" dist="38100" dir="2700000" algn="tl">
                  <a:srgbClr val="000000">
                    <a:alpha val="43137"/>
                  </a:srgbClr>
                </a:outerShdw>
              </a:effectLst>
            </a:endParaRPr>
          </a:p>
        </p:txBody>
      </p:sp>
      <p:sp>
        <p:nvSpPr>
          <p:cNvPr id="6246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6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0" name="AutoShape 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2" name="AutoShape 8"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4" name="AutoShape 10"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6" name="AutoShape 1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78" name="AutoShape 1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62480" name="AutoShape 16"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6" name="AutoShape 2"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sp>
        <p:nvSpPr>
          <p:cNvPr id="21508" name="AutoShape 4" descr="\begin{align*}&#10;  \Delta \alpha_{obs} &amp; \simeq \Biggl\{ \epsilon_p \left \{ \sin (H_B-H_p)\tan \delta_B -\sin (H_A-H_p)\tan \delta_A \right \} +d\left ( \tan \delta_B -\tan \delta_A \right ) -t\left ( \frac{1}{\cos \delta_B} - \frac{1}{\cos \delta_A}\right ) \Biggr\} \cos \delta_B \\&#10;  &amp; -R_0 \Biggl( \frac{\sin H_B\cos L}{\sin \delta_B \sin L+\cos \delta_B \cos L \cos H_B} -\frac{\sin H_A\cos L}{\sin \delta_A \sin L+\cos \delta_A \cos L \cos H_A} \Biggl) \\&#10;  &amp; \pm \Bigl( |P_0|+|B_{RA}\pm \Delta B_{RA}| \Bigr) (\cos \delta_A+\cos \delta_B) \\&#10;\end{align*}">
            <a:hlinkClick r:id="rId2"/>
          </p:cNvP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ja-JP" altLang="en-US"/>
          </a:p>
        </p:txBody>
      </p:sp>
      <p:pic>
        <p:nvPicPr>
          <p:cNvPr id="66562" name="Picture 2" descr="D:\M2\20100202修論発表会\導入誤差.jpg"/>
          <p:cNvPicPr>
            <a:picLocks noChangeAspect="1" noChangeArrowheads="1"/>
          </p:cNvPicPr>
          <p:nvPr/>
        </p:nvPicPr>
        <p:blipFill>
          <a:blip r:embed="rId3" cstate="print"/>
          <a:srcRect b="13229"/>
          <a:stretch>
            <a:fillRect/>
          </a:stretch>
        </p:blipFill>
        <p:spPr bwMode="auto">
          <a:xfrm>
            <a:off x="1614447" y="3592284"/>
            <a:ext cx="3980263" cy="2152140"/>
          </a:xfrm>
          <a:prstGeom prst="rect">
            <a:avLst/>
          </a:prstGeom>
          <a:noFill/>
          <a:effectLst>
            <a:outerShdw blurRad="50800" dist="38100" dir="2700000" algn="tl" rotWithShape="0">
              <a:prstClr val="black">
                <a:alpha val="40000"/>
              </a:prstClr>
            </a:outerShdw>
          </a:effectLst>
        </p:spPr>
      </p:pic>
      <p:sp>
        <p:nvSpPr>
          <p:cNvPr id="18" name="正方形/長方形 17"/>
          <p:cNvSpPr/>
          <p:nvPr/>
        </p:nvSpPr>
        <p:spPr>
          <a:xfrm>
            <a:off x="1468395" y="1733729"/>
            <a:ext cx="6370697"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様々な赤緯の天体を導入し撮像することで</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a:t>
            </a:r>
            <a:r>
              <a:rPr lang="en-US" altLang="ja-JP" sz="1400" dirty="0" smtClean="0">
                <a:effectLst>
                  <a:outerShdw blurRad="38100" dist="38100" dir="2700000" algn="tl">
                    <a:srgbClr val="000000">
                      <a:alpha val="43137"/>
                    </a:srgbClr>
                  </a:outerShdw>
                </a:effectLst>
              </a:rPr>
              <a:t>Dec</a:t>
            </a:r>
            <a:r>
              <a:rPr lang="ja-JP" altLang="en-US" sz="1400" dirty="0" smtClean="0">
                <a:effectLst>
                  <a:outerShdw blurRad="38100" dist="38100" dir="2700000" algn="tl">
                    <a:srgbClr val="000000">
                      <a:alpha val="43137"/>
                    </a:srgbClr>
                  </a:outerShdw>
                </a:effectLst>
              </a:rPr>
              <a:t>軸・光軸の直交誤差を求める。</a:t>
            </a:r>
            <a:endParaRPr lang="ja-JP" altLang="en-US" sz="1400" dirty="0">
              <a:effectLst>
                <a:outerShdw blurRad="38100" dist="38100" dir="2700000" algn="tl">
                  <a:srgbClr val="000000">
                    <a:alpha val="43137"/>
                  </a:srgbClr>
                </a:outerShdw>
              </a:effectLst>
            </a:endParaRPr>
          </a:p>
        </p:txBody>
      </p:sp>
      <p:sp>
        <p:nvSpPr>
          <p:cNvPr id="19" name="正方形/長方形 18"/>
          <p:cNvSpPr/>
          <p:nvPr/>
        </p:nvSpPr>
        <p:spPr>
          <a:xfrm>
            <a:off x="5902943" y="4195773"/>
            <a:ext cx="2143536" cy="954107"/>
          </a:xfrm>
          <a:prstGeom prst="rect">
            <a:avLst/>
          </a:prstGeom>
          <a:solidFill>
            <a:schemeClr val="bg1"/>
          </a:solid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wrap="none">
            <a:spAutoFit/>
          </a:bodyPr>
          <a:lstStyle/>
          <a:p>
            <a:pPr algn="ctr"/>
            <a:r>
              <a:rPr lang="en-US" altLang="ja-JP" sz="1400" dirty="0" smtClean="0">
                <a:solidFill>
                  <a:schemeClr val="tx1"/>
                </a:solidFill>
                <a:effectLst>
                  <a:outerShdw blurRad="38100" dist="38100" dir="2700000" algn="tl">
                    <a:srgbClr val="000000">
                      <a:alpha val="43137"/>
                    </a:srgbClr>
                  </a:outerShdw>
                </a:effectLst>
              </a:rPr>
              <a:t>RA</a:t>
            </a:r>
            <a:r>
              <a:rPr lang="ja-JP" altLang="en-US" sz="1400" dirty="0" smtClean="0">
                <a:solidFill>
                  <a:schemeClr val="tx1"/>
                </a:solidFill>
                <a:effectLst>
                  <a:outerShdw blurRad="38100" dist="38100" dir="2700000" algn="tl">
                    <a:srgbClr val="000000">
                      <a:alpha val="43137"/>
                    </a:srgbClr>
                  </a:outerShdw>
                </a:effectLst>
              </a:rPr>
              <a:t>軸・</a:t>
            </a:r>
            <a:r>
              <a:rPr lang="en-US" altLang="ja-JP" sz="1400" dirty="0" smtClean="0">
                <a:solidFill>
                  <a:schemeClr val="tx1"/>
                </a:solidFill>
                <a:effectLst>
                  <a:outerShdw blurRad="38100" dist="38100" dir="2700000" algn="tl">
                    <a:srgbClr val="000000">
                      <a:alpha val="43137"/>
                    </a:srgbClr>
                  </a:outerShdw>
                </a:effectLst>
              </a:rPr>
              <a:t>Dec</a:t>
            </a:r>
            <a:r>
              <a:rPr lang="ja-JP" altLang="en-US" sz="1400" dirty="0" smtClean="0">
                <a:solidFill>
                  <a:schemeClr val="tx1"/>
                </a:solidFill>
                <a:effectLst>
                  <a:outerShdw blurRad="38100" dist="38100" dir="2700000" algn="tl">
                    <a:srgbClr val="000000">
                      <a:alpha val="43137"/>
                    </a:srgbClr>
                  </a:outerShdw>
                </a:effectLst>
              </a:rPr>
              <a:t>軸の直交誤差 </a:t>
            </a:r>
            <a:r>
              <a:rPr lang="en-US" altLang="ja-JP" sz="1400" dirty="0" smtClean="0">
                <a:solidFill>
                  <a:srgbClr val="0000FF"/>
                </a:solidFill>
                <a:effectLst>
                  <a:outerShdw blurRad="38100" dist="38100" dir="2700000" algn="tl">
                    <a:srgbClr val="000000">
                      <a:alpha val="43137"/>
                    </a:srgbClr>
                  </a:outerShdw>
                </a:effectLst>
              </a:rPr>
              <a:t>d</a:t>
            </a:r>
          </a:p>
          <a:p>
            <a:pPr algn="ctr"/>
            <a:r>
              <a:rPr lang="en-US" altLang="ja-JP" sz="1400" dirty="0" smtClean="0">
                <a:solidFill>
                  <a:schemeClr val="tx1"/>
                </a:solidFill>
                <a:effectLst>
                  <a:outerShdw blurRad="38100" dist="38100" dir="2700000" algn="tl">
                    <a:srgbClr val="000000">
                      <a:alpha val="43137"/>
                    </a:srgbClr>
                  </a:outerShdw>
                </a:effectLst>
              </a:rPr>
              <a:t>87 +/- 21 [arcsec]</a:t>
            </a:r>
          </a:p>
          <a:p>
            <a:pPr algn="ctr"/>
            <a:r>
              <a:rPr lang="en-US" altLang="ja-JP" sz="1400" dirty="0" smtClean="0">
                <a:solidFill>
                  <a:schemeClr val="tx1"/>
                </a:solidFill>
                <a:effectLst>
                  <a:outerShdw blurRad="38100" dist="38100" dir="2700000" algn="tl">
                    <a:srgbClr val="000000">
                      <a:alpha val="43137"/>
                    </a:srgbClr>
                  </a:outerShdw>
                </a:effectLst>
              </a:rPr>
              <a:t>Dec</a:t>
            </a:r>
            <a:r>
              <a:rPr lang="ja-JP" altLang="en-US" sz="1400" dirty="0" smtClean="0">
                <a:solidFill>
                  <a:schemeClr val="tx1"/>
                </a:solidFill>
                <a:effectLst>
                  <a:outerShdw blurRad="38100" dist="38100" dir="2700000" algn="tl">
                    <a:srgbClr val="000000">
                      <a:alpha val="43137"/>
                    </a:srgbClr>
                  </a:outerShdw>
                </a:effectLst>
              </a:rPr>
              <a:t>軸・光軸の直交誤差 </a:t>
            </a:r>
            <a:r>
              <a:rPr lang="en-US" altLang="ja-JP" sz="1400" dirty="0" smtClean="0">
                <a:solidFill>
                  <a:srgbClr val="0000FF"/>
                </a:solidFill>
                <a:effectLst>
                  <a:outerShdw blurRad="38100" dist="38100" dir="2700000" algn="tl">
                    <a:srgbClr val="000000">
                      <a:alpha val="43137"/>
                    </a:srgbClr>
                  </a:outerShdw>
                </a:effectLst>
              </a:rPr>
              <a:t>t</a:t>
            </a:r>
          </a:p>
          <a:p>
            <a:pPr algn="ctr"/>
            <a:r>
              <a:rPr lang="en-US" altLang="ja-JP" sz="1400" dirty="0" smtClean="0">
                <a:solidFill>
                  <a:schemeClr val="tx1"/>
                </a:solidFill>
                <a:effectLst>
                  <a:outerShdw blurRad="38100" dist="38100" dir="2700000" algn="tl">
                    <a:srgbClr val="000000">
                      <a:alpha val="43137"/>
                    </a:srgbClr>
                  </a:outerShdw>
                </a:effectLst>
              </a:rPr>
              <a:t>320 +/- 29 [arcsec] </a:t>
            </a:r>
          </a:p>
        </p:txBody>
      </p:sp>
      <p:sp>
        <p:nvSpPr>
          <p:cNvPr id="21" name="スライド番号プレースホルダ 20"/>
          <p:cNvSpPr>
            <a:spLocks noGrp="1"/>
          </p:cNvSpPr>
          <p:nvPr>
            <p:ph type="sldNum" sz="quarter" idx="12"/>
          </p:nvPr>
        </p:nvSpPr>
        <p:spPr/>
        <p:txBody>
          <a:bodyPr/>
          <a:lstStyle/>
          <a:p>
            <a:fld id="{211C075B-6712-4FC4-92CB-6BC868D296D4}" type="slidenum">
              <a:rPr kumimoji="1" lang="ja-JP" altLang="en-US" smtClean="0"/>
              <a:pPr/>
              <a:t>34</a:t>
            </a:fld>
            <a:endParaRPr kumimoji="1" lang="ja-JP" altLang="en-US"/>
          </a:p>
        </p:txBody>
      </p:sp>
      <p:sp>
        <p:nvSpPr>
          <p:cNvPr id="22" name="正方形/長方形 21"/>
          <p:cNvSpPr/>
          <p:nvPr/>
        </p:nvSpPr>
        <p:spPr>
          <a:xfrm>
            <a:off x="1431882" y="2479662"/>
            <a:ext cx="4381560" cy="738664"/>
          </a:xfrm>
          <a:prstGeom prst="rect">
            <a:avLst/>
          </a:prstGeom>
        </p:spPr>
        <p:txBody>
          <a:bodyPr wrap="square">
            <a:spAutoFit/>
          </a:bodyPr>
          <a:lstStyle/>
          <a:p>
            <a:r>
              <a:rPr lang="ja-JP" altLang="en-US" sz="1400" dirty="0" smtClean="0">
                <a:solidFill>
                  <a:srgbClr val="0000FF"/>
                </a:solidFill>
                <a:effectLst>
                  <a:outerShdw blurRad="38100" dist="38100" dir="2700000" algn="tl">
                    <a:srgbClr val="000000">
                      <a:alpha val="43137"/>
                    </a:srgbClr>
                  </a:outerShdw>
                </a:effectLst>
              </a:rPr>
              <a:t>設置誤差</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大気差</a:t>
            </a:r>
            <a:r>
              <a:rPr lang="ja-JP" altLang="en-US" sz="1400" dirty="0" smtClean="0">
                <a:effectLst>
                  <a:outerShdw blurRad="38100" dist="38100" dir="2700000" algn="tl">
                    <a:srgbClr val="000000">
                      <a:alpha val="43137"/>
                    </a:srgbClr>
                  </a:outerShdw>
                </a:effectLst>
              </a:rPr>
              <a:t>による導入誤差をあらかじめ差し引き、</a:t>
            </a:r>
            <a:r>
              <a:rPr lang="ja-JP" altLang="en-US" sz="1400" dirty="0" smtClean="0">
                <a:solidFill>
                  <a:srgbClr val="0000FF"/>
                </a:solidFill>
                <a:effectLst>
                  <a:outerShdw blurRad="38100" dist="38100" dir="2700000" algn="tl">
                    <a:srgbClr val="000000">
                      <a:alpha val="43137"/>
                    </a:srgbClr>
                  </a:outerShdw>
                </a:effectLst>
              </a:rPr>
              <a:t>ピリオディックモーション</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バックラッシュ</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シーイング</a:t>
            </a:r>
            <a:r>
              <a:rPr lang="ja-JP" altLang="en-US" sz="1400" dirty="0" smtClean="0">
                <a:effectLst>
                  <a:outerShdw blurRad="38100" dist="38100" dir="2700000" algn="tl">
                    <a:srgbClr val="000000">
                      <a:alpha val="43137"/>
                    </a:srgbClr>
                  </a:outerShdw>
                </a:effectLst>
              </a:rPr>
              <a:t>を測定誤差として</a:t>
            </a:r>
            <a:r>
              <a:rPr lang="en-US" altLang="ja-JP" sz="1400" dirty="0" smtClean="0">
                <a:effectLst>
                  <a:outerShdw blurRad="38100" dist="38100" dir="2700000" algn="tl">
                    <a:srgbClr val="000000">
                      <a:alpha val="43137"/>
                    </a:srgbClr>
                  </a:outerShdw>
                </a:effectLst>
              </a:rPr>
              <a:t>RA</a:t>
            </a:r>
            <a:r>
              <a:rPr lang="ja-JP" altLang="en-US" sz="1400" dirty="0" smtClean="0">
                <a:effectLst>
                  <a:outerShdw blurRad="38100" dist="38100" dir="2700000" algn="tl">
                    <a:srgbClr val="000000">
                      <a:alpha val="43137"/>
                    </a:srgbClr>
                  </a:outerShdw>
                </a:effectLst>
              </a:rPr>
              <a:t>軸方向の導入誤差を示す。</a:t>
            </a:r>
            <a:endParaRPr lang="ja-JP" altLang="en-US" sz="1400" dirty="0">
              <a:effectLst>
                <a:outerShdw blurRad="38100" dist="38100" dir="2700000" algn="tl">
                  <a:srgbClr val="000000">
                    <a:alpha val="43137"/>
                  </a:srgbClr>
                </a:outerShdw>
              </a:effectLst>
            </a:endParaRPr>
          </a:p>
        </p:txBody>
      </p:sp>
      <p:sp>
        <p:nvSpPr>
          <p:cNvPr id="23" name="正方形/長方形 22"/>
          <p:cNvSpPr/>
          <p:nvPr/>
        </p:nvSpPr>
        <p:spPr>
          <a:xfrm>
            <a:off x="2965429" y="5744424"/>
            <a:ext cx="1204929" cy="276999"/>
          </a:xfrm>
          <a:prstGeom prst="rect">
            <a:avLst/>
          </a:prstGeom>
        </p:spPr>
        <p:txBody>
          <a:bodyPr wrap="square">
            <a:spAutoFit/>
          </a:bodyPr>
          <a:lstStyle/>
          <a:p>
            <a:r>
              <a:rPr lang="ja-JP" altLang="en-US" sz="1200" dirty="0" smtClean="0"/>
              <a:t>天体の赤緯</a:t>
            </a:r>
            <a:r>
              <a:rPr lang="en-US" altLang="ja-JP" sz="1200" dirty="0" smtClean="0"/>
              <a:t>[°]</a:t>
            </a:r>
            <a:endParaRPr lang="ja-JP" altLang="en-US" sz="1200" dirty="0"/>
          </a:p>
        </p:txBody>
      </p:sp>
      <p:sp>
        <p:nvSpPr>
          <p:cNvPr id="24" name="正方形/長方形 23"/>
          <p:cNvSpPr/>
          <p:nvPr/>
        </p:nvSpPr>
        <p:spPr>
          <a:xfrm rot="16200000">
            <a:off x="420223" y="4550199"/>
            <a:ext cx="2081241" cy="276999"/>
          </a:xfrm>
          <a:prstGeom prst="rect">
            <a:avLst/>
          </a:prstGeom>
        </p:spPr>
        <p:txBody>
          <a:bodyPr wrap="square">
            <a:spAutoFit/>
          </a:bodyPr>
          <a:lstStyle/>
          <a:p>
            <a:r>
              <a:rPr lang="en-US" altLang="ja-JP" sz="1200" dirty="0" smtClean="0"/>
              <a:t>RA</a:t>
            </a:r>
            <a:r>
              <a:rPr lang="ja-JP" altLang="en-US" sz="1200" dirty="0" smtClean="0"/>
              <a:t>軸方向の導入誤差</a:t>
            </a:r>
            <a:r>
              <a:rPr lang="en-US" altLang="ja-JP" sz="1200" dirty="0" smtClean="0"/>
              <a:t>[arcsec]</a:t>
            </a:r>
            <a:endParaRPr lang="ja-JP" altLang="en-US" sz="12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857223" y="2368159"/>
            <a:ext cx="7694694" cy="3170099"/>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赤外線望遠鏡の導入性能を評価した。</a:t>
            </a:r>
            <a:endParaRPr lang="en-US" altLang="ja-JP" sz="1600" dirty="0" smtClean="0">
              <a:effectLst>
                <a:outerShdw blurRad="38100" dist="38100" dir="2700000" algn="tl">
                  <a:srgbClr val="000000">
                    <a:alpha val="43137"/>
                  </a:srgbClr>
                </a:outerShdw>
              </a:effectLst>
              <a:latin typeface="ＭＳ Ｐゴシック" charset="-128"/>
            </a:endParaRPr>
          </a:p>
          <a:p>
            <a:endParaRPr lang="en-US" altLang="ja-JP" sz="800" dirty="0" smtClean="0">
              <a:effectLst>
                <a:outerShdw blurRad="38100" dist="38100" dir="2700000" algn="tl">
                  <a:srgbClr val="000000">
                    <a:alpha val="43137"/>
                  </a:srgbClr>
                </a:outerShdw>
              </a:effectLst>
              <a:latin typeface="ＭＳ Ｐゴシック" charset="-128"/>
            </a:endParaRPr>
          </a:p>
          <a:p>
            <a:r>
              <a:rPr lang="ja-JP" altLang="en-US" sz="1600" dirty="0" smtClean="0">
                <a:effectLst>
                  <a:outerShdw blurRad="38100" dist="38100" dir="2700000" algn="tl">
                    <a:srgbClr val="000000">
                      <a:alpha val="43137"/>
                    </a:srgbClr>
                  </a:outerShdw>
                </a:effectLst>
              </a:rPr>
              <a:t>望遠鏡のギヤの隙間である「バックラッシュ」は</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軸方向で</a:t>
            </a:r>
            <a:r>
              <a:rPr lang="en-US" altLang="ja-JP" sz="1600" dirty="0" smtClean="0">
                <a:solidFill>
                  <a:srgbClr val="0000FF"/>
                </a:solidFill>
                <a:effectLst>
                  <a:outerShdw blurRad="38100" dist="38100" dir="2700000" algn="tl">
                    <a:srgbClr val="000000">
                      <a:alpha val="43137"/>
                    </a:srgbClr>
                  </a:outerShdw>
                </a:effectLst>
              </a:rPr>
              <a:t>-86’’+/-3.8’’</a:t>
            </a:r>
            <a:r>
              <a:rPr lang="ja-JP" altLang="en-US" sz="1600" dirty="0" smtClean="0">
                <a:effectLst>
                  <a:outerShdw blurRad="38100" dist="38100" dir="2700000" algn="tl">
                    <a:srgbClr val="000000">
                      <a:alpha val="43137"/>
                    </a:srgbClr>
                  </a:outerShdw>
                </a:effectLst>
              </a:rPr>
              <a:t>程度存在することが分かった。またバックラッシュが原理的に生じない</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軸方向でも</a:t>
            </a:r>
            <a:r>
              <a:rPr lang="en-US" altLang="ja-JP" sz="1600" dirty="0" smtClean="0">
                <a:effectLst>
                  <a:outerShdw blurRad="38100" dist="38100" dir="2700000" algn="tl">
                    <a:srgbClr val="000000">
                      <a:alpha val="43137"/>
                    </a:srgbClr>
                  </a:outerShdw>
                </a:effectLst>
              </a:rPr>
              <a:t>-3.6’’+/-14’’</a:t>
            </a:r>
            <a:r>
              <a:rPr lang="ja-JP" altLang="en-US" sz="1600" dirty="0" smtClean="0">
                <a:effectLst>
                  <a:outerShdw blurRad="38100" dist="38100" dir="2700000" algn="tl">
                    <a:srgbClr val="000000">
                      <a:alpha val="43137"/>
                    </a:srgbClr>
                  </a:outerShdw>
                </a:effectLst>
              </a:rPr>
              <a:t>あったが測定誤差やソフトウェアの解像度不足が原因だとあると考えられる。</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設置誤差・大気差による導入誤差をあらかじめ差し引き、ピリオディックモーション・バックラッシュ・シーイングを測定誤差として</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軸方向の導入誤差を測定した結果から、</a:t>
            </a:r>
            <a:r>
              <a:rPr lang="en-US" altLang="ja-JP" sz="1600" dirty="0" smtClean="0">
                <a:effectLst>
                  <a:outerShdw blurRad="38100" dist="38100" dir="2700000" algn="tl">
                    <a:srgbClr val="000000">
                      <a:alpha val="43137"/>
                    </a:srgbClr>
                  </a:outerShdw>
                </a:effectLst>
              </a:rPr>
              <a:t>RA</a:t>
            </a:r>
            <a:r>
              <a:rPr lang="ja-JP" altLang="en-US" sz="1600" dirty="0" smtClean="0">
                <a:effectLst>
                  <a:outerShdw blurRad="38100" dist="38100" dir="2700000" algn="tl">
                    <a:srgbClr val="000000">
                      <a:alpha val="43137"/>
                    </a:srgbClr>
                  </a:outerShdw>
                </a:effectLst>
              </a:rPr>
              <a:t>軸・</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軸の直交誤差</a:t>
            </a:r>
            <a:r>
              <a:rPr lang="en-US" altLang="ja-JP" sz="1600" dirty="0" smtClean="0">
                <a:solidFill>
                  <a:srgbClr val="0000FF"/>
                </a:solidFill>
                <a:effectLst>
                  <a:outerShdw blurRad="38100" dist="38100" dir="2700000" algn="tl">
                    <a:srgbClr val="000000">
                      <a:alpha val="43137"/>
                    </a:srgbClr>
                  </a:outerShdw>
                </a:effectLst>
              </a:rPr>
              <a:t>87’’+/-21’’</a:t>
            </a:r>
            <a:r>
              <a:rPr lang="ja-JP" altLang="en-US" sz="1600" dirty="0" err="1" smtClean="0">
                <a:effectLst>
                  <a:outerShdw blurRad="38100" dist="38100" dir="2700000" algn="tl">
                    <a:srgbClr val="000000">
                      <a:alpha val="43137"/>
                    </a:srgbClr>
                  </a:outerShdw>
                </a:effectLst>
              </a:rPr>
              <a:t>、</a:t>
            </a:r>
            <a:r>
              <a:rPr lang="en-US" altLang="ja-JP" sz="1600" dirty="0" smtClean="0">
                <a:effectLst>
                  <a:outerShdw blurRad="38100" dist="38100" dir="2700000" algn="tl">
                    <a:srgbClr val="000000">
                      <a:alpha val="43137"/>
                    </a:srgbClr>
                  </a:outerShdw>
                </a:effectLst>
              </a:rPr>
              <a:t>Dec</a:t>
            </a:r>
            <a:r>
              <a:rPr lang="ja-JP" altLang="en-US" sz="1600" dirty="0" smtClean="0">
                <a:effectLst>
                  <a:outerShdw blurRad="38100" dist="38100" dir="2700000" algn="tl">
                    <a:srgbClr val="000000">
                      <a:alpha val="43137"/>
                    </a:srgbClr>
                  </a:outerShdw>
                </a:effectLst>
              </a:rPr>
              <a:t>軸・光軸の直交誤差</a:t>
            </a:r>
            <a:r>
              <a:rPr lang="en-US" altLang="ja-JP" sz="1600" dirty="0" smtClean="0">
                <a:solidFill>
                  <a:srgbClr val="0000FF"/>
                </a:solidFill>
                <a:effectLst>
                  <a:outerShdw blurRad="38100" dist="38100" dir="2700000" algn="tl">
                    <a:srgbClr val="000000">
                      <a:alpha val="43137"/>
                    </a:srgbClr>
                  </a:outerShdw>
                </a:effectLst>
              </a:rPr>
              <a:t>320’’+/-29’’</a:t>
            </a:r>
            <a:r>
              <a:rPr lang="ja-JP" altLang="en-US" sz="1600" dirty="0" smtClean="0">
                <a:effectLst>
                  <a:outerShdw blurRad="38100" dist="38100" dir="2700000" algn="tl">
                    <a:srgbClr val="000000">
                      <a:alpha val="43137"/>
                    </a:srgbClr>
                  </a:outerShdw>
                </a:effectLst>
              </a:rPr>
              <a:t>であることがわかった。よって導入誤差は最大で約</a:t>
            </a:r>
            <a:r>
              <a:rPr lang="en-US" altLang="ja-JP" sz="1600" dirty="0" smtClean="0">
                <a:effectLst>
                  <a:outerShdw blurRad="38100" dist="38100" dir="2700000" algn="tl">
                    <a:srgbClr val="000000">
                      <a:alpha val="43137"/>
                    </a:srgbClr>
                  </a:outerShdw>
                </a:effectLst>
              </a:rPr>
              <a:t>500’’</a:t>
            </a:r>
            <a:r>
              <a:rPr lang="ja-JP" altLang="en-US" sz="1600" dirty="0" smtClean="0">
                <a:effectLst>
                  <a:outerShdw blurRad="38100" dist="38100" dir="2700000" algn="tl">
                    <a:srgbClr val="000000">
                      <a:alpha val="43137"/>
                    </a:srgbClr>
                  </a:outerShdw>
                </a:effectLst>
              </a:rPr>
              <a:t>～</a:t>
            </a:r>
            <a:r>
              <a:rPr lang="en-US" altLang="ja-JP" sz="1600" dirty="0" smtClean="0">
                <a:effectLst>
                  <a:outerShdw blurRad="38100" dist="38100" dir="2700000" algn="tl">
                    <a:srgbClr val="000000">
                      <a:alpha val="43137"/>
                    </a:srgbClr>
                  </a:outerShdw>
                </a:effectLst>
              </a:rPr>
              <a:t>8</a:t>
            </a:r>
            <a:r>
              <a:rPr lang="ja-JP" altLang="en-US" sz="1600" dirty="0" smtClean="0">
                <a:effectLst>
                  <a:outerShdw blurRad="38100" dist="38100" dir="2700000" algn="tl">
                    <a:srgbClr val="000000">
                      <a:alpha val="43137"/>
                    </a:srgbClr>
                  </a:outerShdw>
                </a:effectLst>
              </a:rPr>
              <a:t>分角程度あることになる。</a:t>
            </a:r>
            <a:endParaRPr lang="en-US" altLang="ja-JP" sz="16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ところで</a:t>
            </a:r>
            <a:r>
              <a:rPr lang="en-US" altLang="ja-JP" sz="1600" dirty="0" smtClean="0">
                <a:effectLst>
                  <a:outerShdw blurRad="38100" dist="38100" dir="2700000" algn="tl">
                    <a:srgbClr val="000000">
                      <a:alpha val="43137"/>
                    </a:srgbClr>
                  </a:outerShdw>
                </a:effectLst>
              </a:rPr>
              <a:t>2010</a:t>
            </a:r>
            <a:r>
              <a:rPr lang="ja-JP" altLang="en-US" sz="1600" dirty="0" smtClean="0">
                <a:effectLst>
                  <a:outerShdw blurRad="38100" dist="38100" dir="2700000" algn="tl">
                    <a:srgbClr val="000000">
                      <a:alpha val="43137"/>
                    </a:srgbClr>
                  </a:outerShdw>
                </a:effectLst>
              </a:rPr>
              <a:t>年度の観測に用いる</a:t>
            </a:r>
            <a:r>
              <a:rPr lang="en-US" altLang="ja-JP" sz="1600" dirty="0" smtClean="0">
                <a:effectLst>
                  <a:outerShdw blurRad="38100" dist="38100" dir="2700000" algn="tl">
                    <a:srgbClr val="000000">
                      <a:alpha val="43137"/>
                    </a:srgbClr>
                  </a:outerShdw>
                </a:effectLst>
              </a:rPr>
              <a:t>TONIC-II</a:t>
            </a:r>
            <a:r>
              <a:rPr lang="ja-JP" altLang="en-US" sz="1600" dirty="0" smtClean="0">
                <a:effectLst>
                  <a:outerShdw blurRad="38100" dist="38100" dir="2700000" algn="tl">
                    <a:srgbClr val="000000">
                      <a:alpha val="43137"/>
                    </a:srgbClr>
                  </a:outerShdw>
                </a:effectLst>
              </a:rPr>
              <a:t>は</a:t>
            </a:r>
            <a:r>
              <a:rPr lang="el-GR" altLang="ja-JP" sz="1600" dirty="0" smtClean="0">
                <a:effectLst>
                  <a:outerShdw blurRad="38100" dist="38100" dir="2700000" algn="tl">
                    <a:srgbClr val="000000">
                      <a:alpha val="43137"/>
                    </a:srgbClr>
                  </a:outerShdw>
                </a:effectLst>
              </a:rPr>
              <a:t>φ30</a:t>
            </a:r>
            <a:r>
              <a:rPr lang="en-US" altLang="ja-JP" sz="1600" dirty="0" smtClean="0">
                <a:effectLst>
                  <a:outerShdw blurRad="38100" dist="38100" dir="2700000" algn="tl">
                    <a:srgbClr val="000000">
                      <a:alpha val="43137"/>
                    </a:srgbClr>
                  </a:outerShdw>
                </a:effectLst>
              </a:rPr>
              <a:t>’</a:t>
            </a:r>
            <a:r>
              <a:rPr lang="ja-JP" altLang="en-US" sz="1600" dirty="0" smtClean="0">
                <a:effectLst>
                  <a:outerShdw blurRad="38100" dist="38100" dir="2700000" algn="tl">
                    <a:srgbClr val="000000">
                      <a:alpha val="43137"/>
                    </a:srgbClr>
                  </a:outerShdw>
                </a:effectLst>
              </a:rPr>
              <a:t>の視野を有しており、今回測定された導入誤差でも目標天体は必ず視野内に導入可能であると言える。よって南極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a:t>
            </a:r>
            <a:r>
              <a:rPr lang="ja-JP" altLang="en-US" sz="1600" dirty="0" smtClean="0">
                <a:solidFill>
                  <a:srgbClr val="0000FF"/>
                </a:solidFill>
                <a:effectLst>
                  <a:outerShdw blurRad="38100" dist="38100" dir="2700000" algn="tl">
                    <a:srgbClr val="000000">
                      <a:alpha val="43137"/>
                    </a:srgbClr>
                  </a:outerShdw>
                </a:effectLst>
              </a:rPr>
              <a:t>観測で求められる導入精度を有している</a:t>
            </a:r>
            <a:r>
              <a:rPr lang="ja-JP" altLang="en-US" sz="1600" dirty="0" smtClean="0">
                <a:effectLst>
                  <a:outerShdw blurRad="38100" dist="38100" dir="2700000" algn="tl">
                    <a:srgbClr val="000000">
                      <a:alpha val="43137"/>
                    </a:srgbClr>
                  </a:outerShdw>
                </a:effectLst>
              </a:rPr>
              <a:t>と結論づけることができる。</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35</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考察とまとめ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14628"/>
            <a:ext cx="9144000" cy="1143000"/>
          </a:xfrm>
        </p:spPr>
        <p:txBody>
          <a:bodyPr>
            <a:normAutofit/>
          </a:bodyPr>
          <a:lstStyle/>
          <a:p>
            <a:r>
              <a:rPr lang="en-US" altLang="ja-JP" dirty="0" smtClean="0">
                <a:effectLst>
                  <a:outerShdw blurRad="38100" dist="38100" dir="2700000" algn="tl">
                    <a:srgbClr val="000000">
                      <a:alpha val="43137"/>
                    </a:srgbClr>
                  </a:outerShdw>
                </a:effectLst>
              </a:rPr>
              <a:t>6. </a:t>
            </a:r>
            <a:r>
              <a:rPr lang="ja-JP" altLang="en-US" dirty="0" smtClean="0">
                <a:effectLst>
                  <a:outerShdw blurRad="38100" dist="38100" dir="2700000" algn="tl">
                    <a:srgbClr val="000000">
                      <a:alpha val="43137"/>
                    </a:srgbClr>
                  </a:outerShdw>
                </a:effectLst>
              </a:rPr>
              <a:t>光学系の評価</a:t>
            </a:r>
            <a:endParaRPr kumimoji="1" lang="ja-JP" altLang="en-US" dirty="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36</a:t>
            </a:fld>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光学シミュレーション</a:t>
            </a:r>
            <a:endParaRPr kumimoji="1" lang="ja-JP" altLang="en-US" sz="4000" dirty="0">
              <a:effectLst>
                <a:outerShdw blurRad="38100" dist="38100" dir="2700000" algn="tl">
                  <a:srgbClr val="000000">
                    <a:alpha val="43137"/>
                  </a:srgbClr>
                </a:outerShdw>
              </a:effectLst>
            </a:endParaRPr>
          </a:p>
        </p:txBody>
      </p:sp>
      <p:pic>
        <p:nvPicPr>
          <p:cNvPr id="1026" name="Picture 2" descr="D:\M2\Master\zemax-perfect.jpg"/>
          <p:cNvPicPr>
            <a:picLocks noChangeAspect="1" noChangeArrowheads="1"/>
          </p:cNvPicPr>
          <p:nvPr/>
        </p:nvPicPr>
        <p:blipFill>
          <a:blip r:embed="rId2" cstate="print"/>
          <a:srcRect/>
          <a:stretch>
            <a:fillRect/>
          </a:stretch>
        </p:blipFill>
        <p:spPr bwMode="auto">
          <a:xfrm rot="5400000">
            <a:off x="1307362" y="2259570"/>
            <a:ext cx="1679599" cy="2192809"/>
          </a:xfrm>
          <a:prstGeom prst="rect">
            <a:avLst/>
          </a:prstGeom>
          <a:noFill/>
          <a:effectLst>
            <a:outerShdw blurRad="50800" dist="38100" dir="2700000" algn="tl" rotWithShape="0">
              <a:prstClr val="black">
                <a:alpha val="40000"/>
              </a:prstClr>
            </a:outerShdw>
          </a:effectLst>
        </p:spPr>
      </p:pic>
      <p:sp>
        <p:nvSpPr>
          <p:cNvPr id="13" name="テキスト ボックス 12"/>
          <p:cNvSpPr txBox="1"/>
          <p:nvPr/>
        </p:nvSpPr>
        <p:spPr>
          <a:xfrm>
            <a:off x="1123783" y="2151045"/>
            <a:ext cx="1218603" cy="276999"/>
          </a:xfrm>
          <a:prstGeom prst="rect">
            <a:avLst/>
          </a:prstGeom>
          <a:solidFill>
            <a:schemeClr val="bg1"/>
          </a:solidFill>
          <a:ln>
            <a:solidFill>
              <a:schemeClr val="tx1"/>
            </a:solidFill>
          </a:ln>
        </p:spPr>
        <p:txBody>
          <a:bodyPr wrap="none" rtlCol="0">
            <a:spAutoFit/>
          </a:bodyPr>
          <a:lstStyle/>
          <a:p>
            <a:r>
              <a:rPr lang="ja-JP" altLang="en-US" sz="1200" dirty="0" smtClean="0"/>
              <a:t>光軸が正しい時</a:t>
            </a:r>
            <a:endParaRPr kumimoji="1" lang="ja-JP" altLang="en-US" sz="1200" dirty="0"/>
          </a:p>
        </p:txBody>
      </p:sp>
      <p:sp>
        <p:nvSpPr>
          <p:cNvPr id="8" name="スライド番号プレースホルダ 7"/>
          <p:cNvSpPr>
            <a:spLocks noGrp="1"/>
          </p:cNvSpPr>
          <p:nvPr>
            <p:ph type="sldNum" sz="quarter" idx="12"/>
          </p:nvPr>
        </p:nvSpPr>
        <p:spPr/>
        <p:txBody>
          <a:bodyPr/>
          <a:lstStyle/>
          <a:p>
            <a:fld id="{211C075B-6712-4FC4-92CB-6BC868D296D4}" type="slidenum">
              <a:rPr kumimoji="1" lang="ja-JP" altLang="en-US" smtClean="0"/>
              <a:pPr/>
              <a:t>37</a:t>
            </a:fld>
            <a:endParaRPr kumimoji="1" lang="ja-JP" altLang="en-US"/>
          </a:p>
        </p:txBody>
      </p:sp>
      <p:sp>
        <p:nvSpPr>
          <p:cNvPr id="9" name="正方形/長方形 8"/>
          <p:cNvSpPr/>
          <p:nvPr/>
        </p:nvSpPr>
        <p:spPr>
          <a:xfrm>
            <a:off x="1322343" y="1384272"/>
            <a:ext cx="6608853"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光学系</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主鏡・副鏡・観測装置</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が正確に取り付けていないと性能を</a:t>
            </a:r>
            <a:r>
              <a:rPr lang="en-US" altLang="ja-JP" sz="1400" dirty="0" smtClean="0">
                <a:effectLst>
                  <a:outerShdw blurRad="38100" dist="38100" dir="2700000" algn="tl">
                    <a:srgbClr val="000000">
                      <a:alpha val="43137"/>
                    </a:srgbClr>
                  </a:outerShdw>
                </a:effectLst>
              </a:rPr>
              <a:t>100%</a:t>
            </a:r>
            <a:r>
              <a:rPr lang="ja-JP" altLang="en-US" sz="1400" dirty="0" smtClean="0">
                <a:effectLst>
                  <a:outerShdw blurRad="38100" dist="38100" dir="2700000" algn="tl">
                    <a:srgbClr val="000000">
                      <a:alpha val="43137"/>
                    </a:srgbClr>
                  </a:outerShdw>
                </a:effectLst>
              </a:rPr>
              <a:t>発揮できない。</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そこで光学シミュレーションソフト「</a:t>
            </a:r>
            <a:r>
              <a:rPr lang="en-US" altLang="ja-JP" sz="1400" dirty="0" smtClean="0">
                <a:solidFill>
                  <a:srgbClr val="0000FF"/>
                </a:solidFill>
                <a:effectLst>
                  <a:outerShdw blurRad="38100" dist="38100" dir="2700000" algn="tl">
                    <a:srgbClr val="000000">
                      <a:alpha val="43137"/>
                    </a:srgbClr>
                  </a:outerShdw>
                </a:effectLst>
              </a:rPr>
              <a:t>ZEMAX</a:t>
            </a:r>
            <a:r>
              <a:rPr lang="ja-JP" altLang="en-US" sz="1400" dirty="0" smtClean="0">
                <a:effectLst>
                  <a:outerShdw blurRad="38100" dist="38100" dir="2700000" algn="tl">
                    <a:srgbClr val="000000">
                      <a:alpha val="43137"/>
                    </a:srgbClr>
                  </a:outerShdw>
                </a:effectLst>
              </a:rPr>
              <a:t>」を用いて光軸ズレの影響を検証する。</a:t>
            </a:r>
            <a:endParaRPr lang="ja-JP" altLang="en-US" sz="1400" dirty="0">
              <a:effectLst>
                <a:outerShdw blurRad="38100" dist="38100" dir="2700000" algn="tl">
                  <a:srgbClr val="000000">
                    <a:alpha val="43137"/>
                  </a:srgbClr>
                </a:outerShdw>
              </a:effectLst>
            </a:endParaRPr>
          </a:p>
        </p:txBody>
      </p:sp>
      <p:sp>
        <p:nvSpPr>
          <p:cNvPr id="11" name="テキスト ボックス 10"/>
          <p:cNvSpPr txBox="1"/>
          <p:nvPr/>
        </p:nvSpPr>
        <p:spPr>
          <a:xfrm>
            <a:off x="5906986" y="2151045"/>
            <a:ext cx="893193" cy="276999"/>
          </a:xfrm>
          <a:prstGeom prst="rect">
            <a:avLst/>
          </a:prstGeom>
          <a:solidFill>
            <a:schemeClr val="bg1"/>
          </a:solidFill>
          <a:ln>
            <a:solidFill>
              <a:schemeClr val="tx1"/>
            </a:solidFill>
          </a:ln>
        </p:spPr>
        <p:txBody>
          <a:bodyPr wrap="none" rtlCol="0">
            <a:spAutoFit/>
          </a:bodyPr>
          <a:lstStyle/>
          <a:p>
            <a:r>
              <a:rPr lang="ja-JP" altLang="en-US" sz="1200" dirty="0" smtClean="0"/>
              <a:t>副鏡傾き</a:t>
            </a:r>
            <a:r>
              <a:rPr lang="en-US" altLang="ja-JP" sz="1200" dirty="0" smtClean="0"/>
              <a:t>1’</a:t>
            </a:r>
            <a:endParaRPr kumimoji="1" lang="ja-JP" altLang="en-US" sz="1200" dirty="0"/>
          </a:p>
        </p:txBody>
      </p:sp>
      <p:pic>
        <p:nvPicPr>
          <p:cNvPr id="14" name="Picture 2" descr="D:\M2\Master\zemax-pshift.jpg"/>
          <p:cNvPicPr>
            <a:picLocks noChangeAspect="1" noChangeArrowheads="1"/>
          </p:cNvPicPr>
          <p:nvPr/>
        </p:nvPicPr>
        <p:blipFill>
          <a:blip r:embed="rId3" cstate="print"/>
          <a:srcRect/>
          <a:stretch>
            <a:fillRect/>
          </a:stretch>
        </p:blipFill>
        <p:spPr bwMode="auto">
          <a:xfrm>
            <a:off x="3422129" y="2516175"/>
            <a:ext cx="2192753" cy="1679598"/>
          </a:xfrm>
          <a:prstGeom prst="rect">
            <a:avLst/>
          </a:prstGeom>
          <a:noFill/>
          <a:effectLst>
            <a:outerShdw blurRad="50800" dist="38100" dir="2700000" algn="tl" rotWithShape="0">
              <a:prstClr val="black">
                <a:alpha val="40000"/>
              </a:prstClr>
            </a:outerShdw>
          </a:effectLst>
        </p:spPr>
      </p:pic>
      <p:pic>
        <p:nvPicPr>
          <p:cNvPr id="15" name="Picture 4" descr="D:\M2\Master\zemax-stilt.jpg"/>
          <p:cNvPicPr>
            <a:picLocks noChangeAspect="1" noChangeArrowheads="1"/>
          </p:cNvPicPr>
          <p:nvPr/>
        </p:nvPicPr>
        <p:blipFill>
          <a:blip r:embed="rId4" cstate="print"/>
          <a:srcRect/>
          <a:stretch>
            <a:fillRect/>
          </a:stretch>
        </p:blipFill>
        <p:spPr bwMode="auto">
          <a:xfrm>
            <a:off x="5797447" y="2516175"/>
            <a:ext cx="2192752" cy="1679598"/>
          </a:xfrm>
          <a:prstGeom prst="rect">
            <a:avLst/>
          </a:prstGeom>
          <a:noFill/>
          <a:effectLst>
            <a:outerShdw blurRad="50800" dist="38100" dir="2700000" algn="tl" rotWithShape="0">
              <a:prstClr val="black">
                <a:alpha val="40000"/>
              </a:prstClr>
            </a:outerShdw>
          </a:effectLst>
        </p:spPr>
      </p:pic>
      <p:sp>
        <p:nvSpPr>
          <p:cNvPr id="16" name="テキスト ボックス 15"/>
          <p:cNvSpPr txBox="1"/>
          <p:nvPr/>
        </p:nvSpPr>
        <p:spPr>
          <a:xfrm>
            <a:off x="3570154" y="2151045"/>
            <a:ext cx="1215397" cy="276999"/>
          </a:xfrm>
          <a:prstGeom prst="rect">
            <a:avLst/>
          </a:prstGeom>
          <a:solidFill>
            <a:schemeClr val="bg1"/>
          </a:solidFill>
          <a:ln>
            <a:solidFill>
              <a:schemeClr val="tx1"/>
            </a:solidFill>
          </a:ln>
        </p:spPr>
        <p:txBody>
          <a:bodyPr wrap="none" rtlCol="0">
            <a:spAutoFit/>
          </a:bodyPr>
          <a:lstStyle/>
          <a:p>
            <a:r>
              <a:rPr lang="ja-JP" altLang="en-US" sz="1200" dirty="0" smtClean="0"/>
              <a:t>主鏡ズレ</a:t>
            </a:r>
            <a:r>
              <a:rPr lang="en-US" altLang="ja-JP" sz="1200" dirty="0" smtClean="0"/>
              <a:t>0.5mm</a:t>
            </a:r>
            <a:endParaRPr kumimoji="1" lang="ja-JP" altLang="en-US" sz="1200" dirty="0"/>
          </a:p>
        </p:txBody>
      </p:sp>
      <p:pic>
        <p:nvPicPr>
          <p:cNvPr id="3" name="Picture 2" descr="D:\M2\20100202修論発表会\kouziku.jpg"/>
          <p:cNvPicPr>
            <a:picLocks noChangeAspect="1" noChangeArrowheads="1"/>
          </p:cNvPicPr>
          <p:nvPr/>
        </p:nvPicPr>
        <p:blipFill>
          <a:blip r:embed="rId5" cstate="print"/>
          <a:srcRect/>
          <a:stretch>
            <a:fillRect/>
          </a:stretch>
        </p:blipFill>
        <p:spPr bwMode="auto">
          <a:xfrm>
            <a:off x="1685918" y="4829634"/>
            <a:ext cx="1681154" cy="1247523"/>
          </a:xfrm>
          <a:prstGeom prst="rect">
            <a:avLst/>
          </a:prstGeom>
          <a:noFill/>
          <a:effectLst>
            <a:outerShdw blurRad="50800" dist="38100" dir="2700000" algn="tl" rotWithShape="0">
              <a:prstClr val="black">
                <a:alpha val="40000"/>
              </a:prstClr>
            </a:outerShdw>
          </a:effectLst>
        </p:spPr>
      </p:pic>
      <p:sp>
        <p:nvSpPr>
          <p:cNvPr id="18" name="テキスト ボックス 17"/>
          <p:cNvSpPr txBox="1"/>
          <p:nvPr/>
        </p:nvSpPr>
        <p:spPr>
          <a:xfrm>
            <a:off x="1284273" y="6075613"/>
            <a:ext cx="2593980" cy="276999"/>
          </a:xfrm>
          <a:prstGeom prst="rect">
            <a:avLst/>
          </a:prstGeom>
          <a:noFill/>
          <a:ln>
            <a:noFill/>
          </a:ln>
        </p:spPr>
        <p:txBody>
          <a:bodyPr wrap="none" rtlCol="0">
            <a:spAutoFit/>
          </a:bodyPr>
          <a:lstStyle/>
          <a:p>
            <a:r>
              <a:rPr kumimoji="1" lang="ja-JP" altLang="en-US" sz="1200" dirty="0" smtClean="0"/>
              <a:t>視野中心における</a:t>
            </a:r>
            <a:r>
              <a:rPr lang="ja-JP" altLang="en-US" sz="1200" dirty="0" smtClean="0"/>
              <a:t>星像の</a:t>
            </a:r>
            <a:r>
              <a:rPr lang="en-US" altLang="ja-JP" sz="1200" dirty="0" smtClean="0"/>
              <a:t>RMS</a:t>
            </a:r>
            <a:r>
              <a:rPr lang="ja-JP" altLang="en-US" sz="1200" dirty="0" smtClean="0"/>
              <a:t>半径</a:t>
            </a:r>
            <a:r>
              <a:rPr lang="en-US" altLang="ja-JP" sz="1200" dirty="0" smtClean="0"/>
              <a:t>[‘’]</a:t>
            </a:r>
            <a:endParaRPr kumimoji="1" lang="ja-JP" altLang="en-US" sz="1200" dirty="0"/>
          </a:p>
        </p:txBody>
      </p:sp>
      <p:cxnSp>
        <p:nvCxnSpPr>
          <p:cNvPr id="20" name="直線コネクタ 19"/>
          <p:cNvCxnSpPr/>
          <p:nvPr/>
        </p:nvCxnSpPr>
        <p:spPr>
          <a:xfrm>
            <a:off x="2892402" y="5291163"/>
            <a:ext cx="36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279896" y="4999059"/>
            <a:ext cx="3322683" cy="523220"/>
          </a:xfrm>
          <a:prstGeom prst="rect">
            <a:avLst/>
          </a:prstGeom>
          <a:noFill/>
          <a:ln>
            <a:noFill/>
          </a:ln>
        </p:spPr>
        <p:txBody>
          <a:bodyPr wrap="square" rtlCol="0">
            <a:spAutoFit/>
          </a:bodyPr>
          <a:lstStyle/>
          <a:p>
            <a:r>
              <a:rPr lang="ja-JP" altLang="en-US" sz="1400" dirty="0" smtClean="0">
                <a:effectLst>
                  <a:outerShdw blurRad="38100" dist="38100" dir="2700000" algn="tl">
                    <a:srgbClr val="000000">
                      <a:alpha val="43137"/>
                    </a:srgbClr>
                  </a:outerShdw>
                </a:effectLst>
              </a:rPr>
              <a:t>主鏡・副鏡の位置ズレ、主鏡の傾き誤差によって星像が大幅に悪化する</a:t>
            </a:r>
            <a:endParaRPr lang="en-US" altLang="ja-JP" sz="1400" dirty="0" smtClean="0">
              <a:effectLst>
                <a:outerShdw blurRad="38100" dist="38100" dir="2700000" algn="tl">
                  <a:srgbClr val="000000">
                    <a:alpha val="43137"/>
                  </a:srgbClr>
                </a:outerShdw>
              </a:effectLst>
            </a:endParaRPr>
          </a:p>
        </p:txBody>
      </p:sp>
      <p:sp>
        <p:nvSpPr>
          <p:cNvPr id="25" name="テキスト ボックス 24"/>
          <p:cNvSpPr txBox="1"/>
          <p:nvPr/>
        </p:nvSpPr>
        <p:spPr>
          <a:xfrm>
            <a:off x="4535487" y="5604107"/>
            <a:ext cx="2674130" cy="307777"/>
          </a:xfrm>
          <a:prstGeom prst="rect">
            <a:avLst/>
          </a:prstGeom>
          <a:noFill/>
          <a:ln>
            <a:noFill/>
          </a:ln>
        </p:spPr>
        <p:txBody>
          <a:bodyPr wrap="none" rtlCol="0">
            <a:spAutoFit/>
          </a:bodyPr>
          <a:lstStyle/>
          <a:p>
            <a:r>
              <a:rPr lang="ja-JP" altLang="en-US" sz="1400" dirty="0" smtClean="0">
                <a:effectLst>
                  <a:outerShdw blurRad="38100" dist="38100" dir="2700000" algn="tl">
                    <a:srgbClr val="000000">
                      <a:alpha val="43137"/>
                    </a:srgbClr>
                  </a:outerShdw>
                </a:effectLst>
              </a:rPr>
              <a:t>→　正確な組み立て・調整が重要</a:t>
            </a:r>
            <a:endParaRPr lang="en-US" altLang="ja-JP" sz="1400" dirty="0" smtClean="0">
              <a:effectLst>
                <a:outerShdw blurRad="38100" dist="38100" dir="2700000" algn="tl">
                  <a:srgbClr val="000000">
                    <a:alpha val="43137"/>
                  </a:srgbClr>
                </a:outerShdw>
              </a:effectLst>
            </a:endParaRPr>
          </a:p>
        </p:txBody>
      </p:sp>
      <p:cxnSp>
        <p:nvCxnSpPr>
          <p:cNvPr id="26" name="直線コネクタ 25"/>
          <p:cNvCxnSpPr/>
          <p:nvPr/>
        </p:nvCxnSpPr>
        <p:spPr>
          <a:xfrm>
            <a:off x="2892402" y="5510241"/>
            <a:ext cx="36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a:off x="2892402" y="5729319"/>
            <a:ext cx="36513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5543828" y="4247391"/>
            <a:ext cx="2898550" cy="276999"/>
          </a:xfrm>
          <a:prstGeom prst="rect">
            <a:avLst/>
          </a:prstGeom>
          <a:noFill/>
          <a:ln>
            <a:noFill/>
          </a:ln>
        </p:spPr>
        <p:txBody>
          <a:bodyPr wrap="none" rtlCol="0">
            <a:spAutoFit/>
          </a:bodyPr>
          <a:lstStyle/>
          <a:p>
            <a:r>
              <a:rPr kumimoji="1" lang="ja-JP" altLang="en-US" sz="1200" dirty="0" smtClean="0"/>
              <a:t>スポットダイアグラム。スケールは</a:t>
            </a:r>
            <a:r>
              <a:rPr kumimoji="1" lang="en-US" altLang="ja-JP" sz="1200" dirty="0" smtClean="0"/>
              <a:t>200μm</a:t>
            </a:r>
            <a:r>
              <a:rPr kumimoji="1" lang="ja-JP" altLang="en-US" sz="1200" dirty="0" err="1" smtClean="0"/>
              <a:t>。</a:t>
            </a:r>
            <a:endParaRPr kumimoji="1" lang="ja-JP" alt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ハルトマンテスト</a:t>
            </a:r>
            <a:endParaRPr kumimoji="1" lang="ja-JP" altLang="en-US" sz="4000" dirty="0">
              <a:effectLst>
                <a:outerShdw blurRad="38100" dist="38100" dir="2700000" algn="tl">
                  <a:srgbClr val="000000">
                    <a:alpha val="43137"/>
                  </a:srgbClr>
                </a:outerShdw>
              </a:effectLst>
            </a:endParaRPr>
          </a:p>
        </p:txBody>
      </p:sp>
      <p:sp>
        <p:nvSpPr>
          <p:cNvPr id="6" name="正方形/長方形 5"/>
          <p:cNvSpPr/>
          <p:nvPr/>
        </p:nvSpPr>
        <p:spPr>
          <a:xfrm>
            <a:off x="993726" y="1818777"/>
            <a:ext cx="5878593"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ハルトマンテスト＝実験的な光線追跡。ハルトマン板を通った各光線の焦点内外像の位置から焦点面でどのように振る舞うか調べる。</a:t>
            </a:r>
            <a:endParaRPr lang="ja-JP" altLang="en-US" sz="1400" dirty="0">
              <a:effectLst>
                <a:outerShdw blurRad="38100" dist="38100" dir="2700000" algn="tl">
                  <a:srgbClr val="000000">
                    <a:alpha val="43137"/>
                  </a:srgbClr>
                </a:outerShdw>
              </a:effectLst>
            </a:endParaRPr>
          </a:p>
        </p:txBody>
      </p:sp>
      <p:pic>
        <p:nvPicPr>
          <p:cNvPr id="2050" name="Picture 2" descr="D:\M2\Master\haltmann005.jpg"/>
          <p:cNvPicPr>
            <a:picLocks noChangeAspect="1" noChangeArrowheads="1"/>
          </p:cNvPicPr>
          <p:nvPr/>
        </p:nvPicPr>
        <p:blipFill>
          <a:blip r:embed="rId2" cstate="print"/>
          <a:srcRect/>
          <a:stretch>
            <a:fillRect/>
          </a:stretch>
        </p:blipFill>
        <p:spPr bwMode="auto">
          <a:xfrm>
            <a:off x="6901372" y="1347759"/>
            <a:ext cx="1488122" cy="1862163"/>
          </a:xfrm>
          <a:prstGeom prst="rect">
            <a:avLst/>
          </a:prstGeom>
          <a:noFill/>
          <a:effectLst>
            <a:outerShdw blurRad="50800" dist="38100" dir="2700000" algn="tl" rotWithShape="0">
              <a:prstClr val="black">
                <a:alpha val="40000"/>
              </a:prstClr>
            </a:outerShdw>
          </a:effectLst>
        </p:spPr>
      </p:pic>
      <p:pic>
        <p:nvPicPr>
          <p:cNvPr id="2051" name="Picture 3" descr="D:\M2\20100202修論発表会\haltmann-22.jpg"/>
          <p:cNvPicPr>
            <a:picLocks noChangeAspect="1" noChangeArrowheads="1"/>
          </p:cNvPicPr>
          <p:nvPr/>
        </p:nvPicPr>
        <p:blipFill>
          <a:blip r:embed="rId3" cstate="print"/>
          <a:srcRect l="7242" t="27639" r="5859" b="33462"/>
          <a:stretch>
            <a:fillRect/>
          </a:stretch>
        </p:blipFill>
        <p:spPr bwMode="auto">
          <a:xfrm>
            <a:off x="1066752" y="2402985"/>
            <a:ext cx="2081241" cy="1318119"/>
          </a:xfrm>
          <a:prstGeom prst="rect">
            <a:avLst/>
          </a:prstGeom>
          <a:noFill/>
          <a:effectLst>
            <a:outerShdw blurRad="50800" dist="38100" dir="2700000" algn="tl" rotWithShape="0">
              <a:prstClr val="black">
                <a:alpha val="40000"/>
              </a:prstClr>
            </a:outerShdw>
          </a:effectLst>
        </p:spPr>
      </p:pic>
      <p:sp>
        <p:nvSpPr>
          <p:cNvPr id="10" name="テキスト ボックス 9"/>
          <p:cNvSpPr txBox="1"/>
          <p:nvPr/>
        </p:nvSpPr>
        <p:spPr>
          <a:xfrm>
            <a:off x="3622662" y="2567209"/>
            <a:ext cx="2555910" cy="1077218"/>
          </a:xfrm>
          <a:prstGeom prst="rect">
            <a:avLst/>
          </a:prstGeom>
          <a:noFill/>
        </p:spPr>
        <p:txBody>
          <a:bodyPr wrap="square" rtlCol="0">
            <a:spAutoFit/>
          </a:bodyPr>
          <a:lstStyle/>
          <a:p>
            <a:r>
              <a:rPr lang="ja-JP" altLang="en-US" sz="1400" dirty="0" smtClean="0">
                <a:effectLst>
                  <a:outerShdw blurRad="38100" dist="38100" dir="2700000" algn="tl">
                    <a:srgbClr val="000000">
                      <a:alpha val="43137"/>
                    </a:srgbClr>
                  </a:outerShdw>
                </a:effectLst>
              </a:rPr>
              <a:t>焦点面での光軸からのズレ</a:t>
            </a:r>
            <a:endParaRPr lang="en-US" altLang="ja-JP" sz="1400" dirty="0" smtClean="0">
              <a:effectLst>
                <a:outerShdw blurRad="38100" dist="38100" dir="2700000" algn="tl">
                  <a:srgbClr val="000000">
                    <a:alpha val="43137"/>
                  </a:srgbClr>
                </a:outerShdw>
              </a:effectLst>
            </a:endParaRPr>
          </a:p>
          <a:p>
            <a:r>
              <a:rPr lang="ja-JP" altLang="en-US" sz="1400" dirty="0" smtClean="0">
                <a:solidFill>
                  <a:srgbClr val="0000FF"/>
                </a:solidFill>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収差ベクトル</a:t>
            </a:r>
            <a:endParaRPr lang="en-US" altLang="ja-JP" sz="1400" dirty="0" smtClean="0">
              <a:solidFill>
                <a:srgbClr val="0000FF"/>
              </a:solidFill>
              <a:effectLst>
                <a:outerShdw blurRad="38100" dist="38100" dir="2700000" algn="tl">
                  <a:srgbClr val="000000">
                    <a:alpha val="43137"/>
                  </a:srgbClr>
                </a:outerShdw>
              </a:effectLst>
            </a:endParaRPr>
          </a:p>
          <a:p>
            <a:endParaRPr lang="en-US" altLang="ja-JP" sz="8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収差ベクトルの平均値</a:t>
            </a:r>
            <a:endParaRPr lang="en-US" altLang="ja-JP" sz="1400" dirty="0" smtClean="0">
              <a:effectLst>
                <a:outerShdw blurRad="38100" dist="38100" dir="2700000" algn="tl">
                  <a:srgbClr val="000000">
                    <a:alpha val="43137"/>
                  </a:srgbClr>
                </a:outerShdw>
              </a:effectLst>
            </a:endParaRPr>
          </a:p>
          <a:p>
            <a:r>
              <a:rPr lang="ja-JP" altLang="en-US" sz="1400" dirty="0" smtClean="0">
                <a:solidFill>
                  <a:srgbClr val="0000FF"/>
                </a:solidFill>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ハルトマン定数 </a:t>
            </a:r>
            <a:r>
              <a:rPr lang="en-US" altLang="ja-JP" sz="1400" dirty="0" smtClean="0">
                <a:solidFill>
                  <a:srgbClr val="0000FF"/>
                </a:solidFill>
                <a:effectLst>
                  <a:outerShdw blurRad="38100" dist="38100" dir="2700000" algn="tl">
                    <a:srgbClr val="000000">
                      <a:alpha val="43137"/>
                    </a:srgbClr>
                  </a:outerShdw>
                </a:effectLst>
              </a:rPr>
              <a:t>T</a:t>
            </a:r>
            <a:r>
              <a:rPr lang="en-US" altLang="ja-JP" sz="1400" dirty="0" smtClean="0">
                <a:effectLst>
                  <a:outerShdw blurRad="38100" dist="38100" dir="2700000" algn="tl">
                    <a:srgbClr val="000000">
                      <a:alpha val="43137"/>
                    </a:srgbClr>
                  </a:outerShdw>
                </a:effectLst>
              </a:rPr>
              <a:t> [arcsec]</a:t>
            </a:r>
          </a:p>
        </p:txBody>
      </p:sp>
      <p:sp>
        <p:nvSpPr>
          <p:cNvPr id="8" name="スライド番号プレースホルダ 7"/>
          <p:cNvSpPr>
            <a:spLocks noGrp="1"/>
          </p:cNvSpPr>
          <p:nvPr>
            <p:ph type="sldNum" sz="quarter" idx="12"/>
          </p:nvPr>
        </p:nvSpPr>
        <p:spPr/>
        <p:txBody>
          <a:bodyPr/>
          <a:lstStyle/>
          <a:p>
            <a:fld id="{211C075B-6712-4FC4-92CB-6BC868D296D4}" type="slidenum">
              <a:rPr kumimoji="1" lang="ja-JP" altLang="en-US" smtClean="0"/>
              <a:pPr/>
              <a:t>38</a:t>
            </a:fld>
            <a:endParaRPr kumimoji="1" lang="ja-JP" altLang="en-US"/>
          </a:p>
        </p:txBody>
      </p:sp>
      <p:sp>
        <p:nvSpPr>
          <p:cNvPr id="9" name="正方形/長方形 8"/>
          <p:cNvSpPr/>
          <p:nvPr/>
        </p:nvSpPr>
        <p:spPr>
          <a:xfrm>
            <a:off x="811161" y="1380621"/>
            <a:ext cx="646331"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原理</a:t>
            </a:r>
            <a:endParaRPr lang="ja-JP" altLang="en-US" dirty="0"/>
          </a:p>
        </p:txBody>
      </p:sp>
      <p:pic>
        <p:nvPicPr>
          <p:cNvPr id="11" name="Picture 2" descr="D:\M2\20100202修論発表会\spot-diagram.jpg"/>
          <p:cNvPicPr>
            <a:picLocks noChangeAspect="1" noChangeArrowheads="1"/>
          </p:cNvPicPr>
          <p:nvPr/>
        </p:nvPicPr>
        <p:blipFill>
          <a:blip r:embed="rId4" cstate="print"/>
          <a:srcRect l="9954" t="6821" b="6211"/>
          <a:stretch>
            <a:fillRect/>
          </a:stretch>
        </p:blipFill>
        <p:spPr bwMode="auto">
          <a:xfrm>
            <a:off x="2905658" y="4597416"/>
            <a:ext cx="1593316" cy="1497033"/>
          </a:xfrm>
          <a:prstGeom prst="rect">
            <a:avLst/>
          </a:prstGeom>
          <a:noFill/>
          <a:effectLst>
            <a:outerShdw blurRad="50800" dist="38100" dir="2700000" algn="tl" rotWithShape="0">
              <a:prstClr val="black">
                <a:alpha val="40000"/>
              </a:prstClr>
            </a:outerShdw>
          </a:effectLst>
        </p:spPr>
      </p:pic>
      <p:pic>
        <p:nvPicPr>
          <p:cNvPr id="12" name="Picture 3" descr="D:\M2\20100202修論発表会\error-vector.jpg"/>
          <p:cNvPicPr>
            <a:picLocks noChangeAspect="1" noChangeArrowheads="1"/>
          </p:cNvPicPr>
          <p:nvPr/>
        </p:nvPicPr>
        <p:blipFill>
          <a:blip r:embed="rId5" cstate="print"/>
          <a:srcRect l="20964" t="8141" r="2805" b="13498"/>
          <a:stretch>
            <a:fillRect/>
          </a:stretch>
        </p:blipFill>
        <p:spPr bwMode="auto">
          <a:xfrm>
            <a:off x="1103265" y="4597416"/>
            <a:ext cx="1497033" cy="1497033"/>
          </a:xfrm>
          <a:prstGeom prst="rect">
            <a:avLst/>
          </a:prstGeom>
          <a:noFill/>
          <a:effectLst>
            <a:outerShdw blurRad="50800" dist="38100" dir="2700000" algn="tl" rotWithShape="0">
              <a:prstClr val="black">
                <a:alpha val="40000"/>
              </a:prstClr>
            </a:outerShdw>
          </a:effectLst>
        </p:spPr>
      </p:pic>
      <p:sp>
        <p:nvSpPr>
          <p:cNvPr id="13" name="テキスト ボックス 12"/>
          <p:cNvSpPr txBox="1"/>
          <p:nvPr/>
        </p:nvSpPr>
        <p:spPr>
          <a:xfrm>
            <a:off x="2920840" y="6146067"/>
            <a:ext cx="1518364" cy="276999"/>
          </a:xfrm>
          <a:prstGeom prst="rect">
            <a:avLst/>
          </a:prstGeom>
          <a:solidFill>
            <a:schemeClr val="bg1"/>
          </a:solidFill>
          <a:ln>
            <a:solidFill>
              <a:schemeClr val="tx1"/>
            </a:solidFill>
          </a:ln>
        </p:spPr>
        <p:txBody>
          <a:bodyPr wrap="none" rtlCol="0">
            <a:spAutoFit/>
          </a:bodyPr>
          <a:lstStyle/>
          <a:p>
            <a:r>
              <a:rPr lang="ja-JP" altLang="en-US" sz="1200" dirty="0" smtClean="0"/>
              <a:t>スポットダイアグラム</a:t>
            </a:r>
            <a:endParaRPr lang="en-US" altLang="ja-JP" sz="1200" dirty="0" smtClean="0"/>
          </a:p>
        </p:txBody>
      </p:sp>
      <p:sp>
        <p:nvSpPr>
          <p:cNvPr id="14" name="テキスト ボックス 13"/>
          <p:cNvSpPr txBox="1"/>
          <p:nvPr/>
        </p:nvSpPr>
        <p:spPr>
          <a:xfrm>
            <a:off x="1408625" y="6130962"/>
            <a:ext cx="1018227" cy="276999"/>
          </a:xfrm>
          <a:prstGeom prst="rect">
            <a:avLst/>
          </a:prstGeom>
          <a:solidFill>
            <a:schemeClr val="bg1"/>
          </a:solidFill>
          <a:ln>
            <a:solidFill>
              <a:schemeClr val="tx1"/>
            </a:solidFill>
          </a:ln>
        </p:spPr>
        <p:txBody>
          <a:bodyPr wrap="none" rtlCol="0">
            <a:spAutoFit/>
          </a:bodyPr>
          <a:lstStyle/>
          <a:p>
            <a:r>
              <a:rPr lang="ja-JP" altLang="en-US" sz="1200" dirty="0" smtClean="0"/>
              <a:t>収差ベクトル</a:t>
            </a:r>
            <a:endParaRPr lang="en-US" altLang="ja-JP" sz="1200" dirty="0" smtClean="0"/>
          </a:p>
        </p:txBody>
      </p:sp>
      <p:sp>
        <p:nvSpPr>
          <p:cNvPr id="15" name="正方形/長方形 14"/>
          <p:cNvSpPr/>
          <p:nvPr/>
        </p:nvSpPr>
        <p:spPr>
          <a:xfrm>
            <a:off x="5338773" y="4378338"/>
            <a:ext cx="2774988"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ハルトマン定数 　</a:t>
            </a:r>
            <a:r>
              <a:rPr lang="en-US" altLang="ja-JP" sz="1400" dirty="0" smtClean="0">
                <a:solidFill>
                  <a:srgbClr val="0000FF"/>
                </a:solidFill>
                <a:effectLst>
                  <a:outerShdw blurRad="38100" dist="38100" dir="2700000" algn="tl">
                    <a:srgbClr val="000000">
                      <a:alpha val="43137"/>
                    </a:srgbClr>
                  </a:outerShdw>
                </a:effectLst>
              </a:rPr>
              <a:t>T</a:t>
            </a:r>
            <a:r>
              <a:rPr lang="ja-JP" altLang="en-US" sz="1400" dirty="0" smtClean="0">
                <a:solidFill>
                  <a:srgbClr val="0000FF"/>
                </a:solidFill>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0.59’’</a:t>
            </a:r>
          </a:p>
          <a:p>
            <a:r>
              <a:rPr lang="ja-JP" altLang="en-US" sz="1400" dirty="0" smtClean="0">
                <a:effectLst>
                  <a:outerShdw blurRad="38100" dist="38100" dir="2700000" algn="tl">
                    <a:srgbClr val="000000">
                      <a:alpha val="43137"/>
                    </a:srgbClr>
                  </a:outerShdw>
                </a:effectLst>
              </a:rPr>
              <a:t>収差ベクトルの傾向 → コマ収差？</a:t>
            </a:r>
            <a:r>
              <a:rPr lang="en-US" altLang="ja-JP" sz="1400" dirty="0" smtClean="0">
                <a:effectLst>
                  <a:outerShdw blurRad="38100" dist="38100" dir="2700000" algn="tl">
                    <a:srgbClr val="000000">
                      <a:alpha val="43137"/>
                    </a:srgbClr>
                  </a:outerShdw>
                </a:effectLst>
              </a:rPr>
              <a:t> </a:t>
            </a:r>
          </a:p>
        </p:txBody>
      </p:sp>
      <p:sp>
        <p:nvSpPr>
          <p:cNvPr id="17" name="正方形/長方形 16"/>
          <p:cNvSpPr/>
          <p:nvPr/>
        </p:nvSpPr>
        <p:spPr>
          <a:xfrm>
            <a:off x="5338773" y="5574863"/>
            <a:ext cx="2884527" cy="738664"/>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a:t>
            </a:r>
            <a:r>
              <a:rPr lang="en-US" altLang="ja-JP" sz="1400" dirty="0" smtClean="0">
                <a:effectLst>
                  <a:outerShdw blurRad="38100" dist="38100" dir="2700000" algn="tl">
                    <a:srgbClr val="000000">
                      <a:alpha val="43137"/>
                    </a:srgbClr>
                  </a:outerShdw>
                </a:effectLst>
              </a:rPr>
              <a:t> + TONIC-II</a:t>
            </a:r>
          </a:p>
          <a:p>
            <a:r>
              <a:rPr lang="ja-JP" altLang="en-US" sz="1400" dirty="0" smtClean="0">
                <a:effectLst>
                  <a:outerShdw blurRad="38100" dist="38100" dir="2700000" algn="tl">
                    <a:srgbClr val="000000">
                      <a:alpha val="43137"/>
                    </a:srgbClr>
                  </a:outerShdw>
                </a:effectLst>
              </a:rPr>
              <a:t>　　空間分解能　</a:t>
            </a:r>
            <a:r>
              <a:rPr lang="en-US" altLang="ja-JP" sz="1400" dirty="0" smtClean="0">
                <a:effectLst>
                  <a:outerShdw blurRad="38100" dist="38100" dir="2700000" algn="tl">
                    <a:srgbClr val="000000">
                      <a:alpha val="43137"/>
                    </a:srgbClr>
                  </a:outerShdw>
                </a:effectLst>
              </a:rPr>
              <a:t>1.4’’</a:t>
            </a:r>
            <a:r>
              <a:rPr lang="ja-JP" altLang="en-US" sz="1400" dirty="0" smtClean="0">
                <a:effectLst>
                  <a:outerShdw blurRad="38100" dist="38100" dir="2700000" algn="tl">
                    <a:srgbClr val="000000">
                      <a:alpha val="43137"/>
                    </a:srgbClr>
                  </a:outerShdw>
                </a:effectLst>
              </a:rPr>
              <a:t> </a:t>
            </a:r>
            <a:r>
              <a:rPr lang="en-US" altLang="ja-JP" sz="1400" dirty="0" smtClean="0">
                <a:effectLst>
                  <a:outerShdw blurRad="38100" dist="38100" dir="2700000" algn="tl">
                    <a:srgbClr val="000000">
                      <a:alpha val="43137"/>
                    </a:srgbClr>
                  </a:outerShdw>
                </a:effectLst>
              </a:rPr>
              <a:t>@2.2μm </a:t>
            </a:r>
          </a:p>
          <a:p>
            <a:r>
              <a:rPr lang="ja-JP" altLang="en-US" sz="1400" dirty="0" smtClean="0">
                <a:effectLst>
                  <a:outerShdw blurRad="38100" dist="38100" dir="2700000" algn="tl">
                    <a:srgbClr val="000000">
                      <a:alpha val="43137"/>
                    </a:srgbClr>
                  </a:outerShdw>
                </a:effectLst>
              </a:rPr>
              <a:t>　　ピクセルスケール　</a:t>
            </a:r>
            <a:r>
              <a:rPr lang="en-US" altLang="ja-JP" sz="1400" dirty="0" smtClean="0">
                <a:effectLst>
                  <a:outerShdw blurRad="38100" dist="38100" dir="2700000" algn="tl">
                    <a:srgbClr val="000000">
                      <a:alpha val="43137"/>
                    </a:srgbClr>
                  </a:outerShdw>
                </a:effectLst>
              </a:rPr>
              <a:t>0.86’’</a:t>
            </a:r>
          </a:p>
        </p:txBody>
      </p:sp>
      <p:sp>
        <p:nvSpPr>
          <p:cNvPr id="18" name="テキスト ボックス 17"/>
          <p:cNvSpPr txBox="1"/>
          <p:nvPr/>
        </p:nvSpPr>
        <p:spPr>
          <a:xfrm>
            <a:off x="6726267" y="3222926"/>
            <a:ext cx="1898676" cy="461665"/>
          </a:xfrm>
          <a:prstGeom prst="rect">
            <a:avLst/>
          </a:prstGeom>
          <a:noFill/>
        </p:spPr>
        <p:txBody>
          <a:bodyPr wrap="square" rtlCol="0">
            <a:spAutoFit/>
          </a:bodyPr>
          <a:lstStyle/>
          <a:p>
            <a:r>
              <a:rPr lang="ja-JP" altLang="en-US" sz="1200" dirty="0" smtClean="0"/>
              <a:t>南極</a:t>
            </a:r>
            <a:r>
              <a:rPr lang="en-US" altLang="ja-JP" sz="1200" dirty="0" smtClean="0"/>
              <a:t>40cm</a:t>
            </a:r>
            <a:r>
              <a:rPr lang="ja-JP" altLang="en-US" sz="1200" dirty="0" smtClean="0"/>
              <a:t>赤外線望遠鏡に取り付けたハルトマン板</a:t>
            </a:r>
            <a:endParaRPr lang="en-US" altLang="ja-JP" sz="1200" dirty="0" smtClean="0"/>
          </a:p>
        </p:txBody>
      </p:sp>
      <p:sp>
        <p:nvSpPr>
          <p:cNvPr id="19" name="正方形/長方形 18"/>
          <p:cNvSpPr/>
          <p:nvPr/>
        </p:nvSpPr>
        <p:spPr>
          <a:xfrm>
            <a:off x="811161" y="4009006"/>
            <a:ext cx="1107996"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測定結果</a:t>
            </a:r>
            <a:endParaRPr lang="ja-JP" altLang="en-US" dirty="0">
              <a:effectLst>
                <a:outerShdw blurRad="38100" dist="38100" dir="2700000" algn="tl">
                  <a:srgbClr val="000000">
                    <a:alpha val="43137"/>
                  </a:srgbClr>
                </a:outerShdw>
              </a:effectLst>
            </a:endParaRPr>
          </a:p>
        </p:txBody>
      </p:sp>
      <p:sp>
        <p:nvSpPr>
          <p:cNvPr id="20" name="上下矢印 19"/>
          <p:cNvSpPr/>
          <p:nvPr/>
        </p:nvSpPr>
        <p:spPr>
          <a:xfrm>
            <a:off x="6580215" y="4999059"/>
            <a:ext cx="255591" cy="474669"/>
          </a:xfrm>
          <a:prstGeom prst="upDown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4462461" y="5890476"/>
            <a:ext cx="511182" cy="276999"/>
          </a:xfrm>
          <a:prstGeom prst="rect">
            <a:avLst/>
          </a:prstGeom>
          <a:noFill/>
        </p:spPr>
        <p:txBody>
          <a:bodyPr wrap="square" rtlCol="0">
            <a:spAutoFit/>
          </a:bodyPr>
          <a:lstStyle/>
          <a:p>
            <a:r>
              <a:rPr lang="en-US" altLang="ja-JP" sz="1200" dirty="0" smtClean="0"/>
              <a:t>[</a:t>
            </a:r>
            <a:r>
              <a:rPr lang="en-US" altLang="ja-JP" sz="1200" dirty="0" err="1" smtClean="0"/>
              <a:t>μm</a:t>
            </a:r>
            <a:r>
              <a:rPr lang="en-US" altLang="ja-JP" sz="1200" dirty="0" smtClean="0"/>
              <a: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066752" y="2368159"/>
            <a:ext cx="7302600" cy="3170099"/>
          </a:xfrm>
          <a:prstGeom prst="rect">
            <a:avLst/>
          </a:prstGeom>
          <a:noFill/>
        </p:spPr>
        <p:txBody>
          <a:bodyPr wrap="square" rtlCol="0">
            <a:spAutoFit/>
          </a:bodyPr>
          <a:lstStyle/>
          <a:p>
            <a:r>
              <a:rPr lang="ja-JP" altLang="en-US" sz="1600" dirty="0" smtClean="0">
                <a:effectLst>
                  <a:outerShdw blurRad="38100" dist="38100" dir="2700000" algn="tl">
                    <a:srgbClr val="000000">
                      <a:alpha val="43137"/>
                    </a:srgbClr>
                  </a:outerShdw>
                </a:effectLst>
                <a:latin typeface="ＭＳ Ｐゴシック" charset="-128"/>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赤外線望遠鏡の光学系を評価した。</a:t>
            </a:r>
            <a:endParaRPr lang="en-US" altLang="ja-JP" sz="1600" dirty="0" smtClean="0">
              <a:effectLst>
                <a:outerShdw blurRad="38100" dist="38100" dir="2700000" algn="tl">
                  <a:srgbClr val="000000">
                    <a:alpha val="43137"/>
                  </a:srgbClr>
                </a:outerShdw>
              </a:effectLst>
              <a:latin typeface="ＭＳ Ｐゴシック" charset="-128"/>
            </a:endParaRPr>
          </a:p>
          <a:p>
            <a:endParaRPr lang="en-US" altLang="ja-JP" sz="800" dirty="0" smtClean="0">
              <a:effectLst>
                <a:outerShdw blurRad="38100" dist="38100" dir="2700000" algn="tl">
                  <a:srgbClr val="000000">
                    <a:alpha val="43137"/>
                  </a:srgbClr>
                </a:outerShdw>
              </a:effectLst>
              <a:latin typeface="ＭＳ Ｐゴシック" charset="-128"/>
            </a:endParaRPr>
          </a:p>
          <a:p>
            <a:r>
              <a:rPr lang="ja-JP" altLang="en-US" sz="1600" dirty="0" smtClean="0">
                <a:effectLst>
                  <a:outerShdw blurRad="38100" dist="38100" dir="2700000" algn="tl">
                    <a:srgbClr val="000000">
                      <a:alpha val="43137"/>
                    </a:srgbClr>
                  </a:outerShdw>
                </a:effectLst>
              </a:rPr>
              <a:t>光学シミュレーションソフトを用いた解析からは主鏡・副鏡の位置ズレ、主鏡の傾き誤差によって星像が大幅に悪化することがわかった。</a:t>
            </a:r>
            <a:endParaRPr lang="en-US" altLang="ja-JP" sz="1600" dirty="0" smtClean="0">
              <a:effectLst>
                <a:outerShdw blurRad="38100" dist="38100" dir="2700000" algn="tl">
                  <a:srgbClr val="000000">
                    <a:alpha val="43137"/>
                  </a:srgbClr>
                </a:outerShdw>
              </a:effectLst>
            </a:endParaRPr>
          </a:p>
          <a:p>
            <a:r>
              <a:rPr lang="ja-JP" altLang="en-US" sz="800" dirty="0" smtClean="0">
                <a:effectLst>
                  <a:outerShdw blurRad="38100" dist="38100" dir="2700000" algn="tl">
                    <a:srgbClr val="000000">
                      <a:alpha val="43137"/>
                    </a:srgbClr>
                  </a:outerShdw>
                </a:effectLst>
              </a:rPr>
              <a:t>　</a:t>
            </a:r>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またハルトマンテストを行って結象性能の測定を行った。この結果、ハルトマン定数</a:t>
            </a:r>
            <a:r>
              <a:rPr lang="en-US" altLang="ja-JP" sz="1600" dirty="0" smtClean="0">
                <a:solidFill>
                  <a:srgbClr val="0000FF"/>
                </a:solidFill>
                <a:effectLst>
                  <a:outerShdw blurRad="38100" dist="38100" dir="2700000" algn="tl">
                    <a:srgbClr val="000000">
                      <a:alpha val="43137"/>
                    </a:srgbClr>
                  </a:outerShdw>
                </a:effectLst>
              </a:rPr>
              <a:t>T=0.59’’</a:t>
            </a:r>
            <a:r>
              <a:rPr lang="ja-JP" altLang="en-US" sz="1600" dirty="0" smtClean="0">
                <a:effectLst>
                  <a:outerShdw blurRad="38100" dist="38100" dir="2700000" algn="tl">
                    <a:srgbClr val="000000">
                      <a:alpha val="43137"/>
                    </a:srgbClr>
                  </a:outerShdw>
                </a:effectLst>
              </a:rPr>
              <a:t>であった。収差ベクトルの傾向はコマ収差を示唆し、</a:t>
            </a:r>
            <a:r>
              <a:rPr lang="ja-JP" altLang="en-US" sz="1600" dirty="0" smtClean="0">
                <a:solidFill>
                  <a:srgbClr val="0000FF"/>
                </a:solidFill>
                <a:effectLst>
                  <a:outerShdw blurRad="38100" dist="38100" dir="2700000" algn="tl">
                    <a:srgbClr val="000000">
                      <a:alpha val="43137"/>
                    </a:srgbClr>
                  </a:outerShdw>
                </a:effectLst>
              </a:rPr>
              <a:t>光軸が正しくない</a:t>
            </a:r>
            <a:r>
              <a:rPr lang="ja-JP" altLang="en-US" sz="1600" dirty="0" smtClean="0">
                <a:effectLst>
                  <a:outerShdw blurRad="38100" dist="38100" dir="2700000" algn="tl">
                    <a:srgbClr val="000000">
                      <a:alpha val="43137"/>
                    </a:srgbClr>
                  </a:outerShdw>
                </a:effectLst>
              </a:rPr>
              <a:t>ことを意味する。</a:t>
            </a:r>
            <a:endParaRPr lang="en-US" altLang="ja-JP" sz="1600" dirty="0" smtClean="0">
              <a:effectLst>
                <a:outerShdw blurRad="38100" dist="38100" dir="2700000" algn="tl">
                  <a:srgbClr val="000000">
                    <a:alpha val="43137"/>
                  </a:srgbClr>
                </a:outerShdw>
              </a:effectLst>
            </a:endParaRPr>
          </a:p>
          <a:p>
            <a:endParaRPr lang="en-US" altLang="ja-JP" sz="8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光軸合わせは観測者の経験と勘で行われ、完全に</a:t>
            </a:r>
            <a:r>
              <a:rPr lang="en-US" altLang="ja-JP" sz="1600" dirty="0" smtClean="0">
                <a:effectLst>
                  <a:outerShdw blurRad="38100" dist="38100" dir="2700000" algn="tl">
                    <a:srgbClr val="000000">
                      <a:alpha val="43137"/>
                    </a:srgbClr>
                  </a:outerShdw>
                </a:effectLst>
              </a:rPr>
              <a:t>0</a:t>
            </a:r>
            <a:r>
              <a:rPr lang="ja-JP" altLang="en-US" sz="1600" dirty="0" smtClean="0">
                <a:effectLst>
                  <a:outerShdw blurRad="38100" dist="38100" dir="2700000" algn="tl">
                    <a:srgbClr val="000000">
                      <a:alpha val="43137"/>
                    </a:srgbClr>
                  </a:outerShdw>
                </a:effectLst>
              </a:rPr>
              <a:t>にすることは不可能である。しかし南極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a:t>
            </a:r>
            <a:r>
              <a:rPr lang="en-US" altLang="ja-JP" sz="1600" dirty="0" smtClean="0">
                <a:effectLst>
                  <a:outerShdw blurRad="38100" dist="38100" dir="2700000" algn="tl">
                    <a:srgbClr val="000000">
                      <a:alpha val="43137"/>
                    </a:srgbClr>
                  </a:outerShdw>
                </a:effectLst>
              </a:rPr>
              <a:t>+TONIC-II</a:t>
            </a:r>
            <a:r>
              <a:rPr lang="ja-JP" altLang="en-US" sz="1600" dirty="0" smtClean="0">
                <a:effectLst>
                  <a:outerShdw blurRad="38100" dist="38100" dir="2700000" algn="tl">
                    <a:srgbClr val="000000">
                      <a:alpha val="43137"/>
                    </a:srgbClr>
                  </a:outerShdw>
                </a:effectLst>
              </a:rPr>
              <a:t>の回折限界は</a:t>
            </a:r>
            <a:r>
              <a:rPr lang="en-US" altLang="ja-JP" sz="1600" dirty="0" smtClean="0">
                <a:solidFill>
                  <a:srgbClr val="0000FF"/>
                </a:solidFill>
                <a:effectLst>
                  <a:outerShdw blurRad="38100" dist="38100" dir="2700000" algn="tl">
                    <a:srgbClr val="000000">
                      <a:alpha val="43137"/>
                    </a:srgbClr>
                  </a:outerShdw>
                </a:effectLst>
              </a:rPr>
              <a:t>1.4’’@2.2μm</a:t>
            </a:r>
            <a:r>
              <a:rPr lang="ja-JP" altLang="en-US" sz="1600" dirty="0" smtClean="0">
                <a:effectLst>
                  <a:outerShdw blurRad="38100" dist="38100" dir="2700000" algn="tl">
                    <a:srgbClr val="000000">
                      <a:alpha val="43137"/>
                    </a:srgbClr>
                  </a:outerShdw>
                </a:effectLst>
              </a:rPr>
              <a:t>であり、今回測定されたハルトマン定数から、結象性能は回折限界以下であることがわかる。よって</a:t>
            </a:r>
            <a:endParaRPr lang="en-US" altLang="ja-JP" sz="1600" dirty="0" smtClean="0">
              <a:effectLst>
                <a:outerShdw blurRad="38100" dist="38100" dir="2700000" algn="tl">
                  <a:srgbClr val="000000">
                    <a:alpha val="43137"/>
                  </a:srgbClr>
                </a:outerShdw>
              </a:effectLst>
            </a:endParaRPr>
          </a:p>
          <a:p>
            <a:r>
              <a:rPr lang="ja-JP" altLang="en-US" sz="1600" dirty="0" smtClean="0">
                <a:effectLst>
                  <a:outerShdw blurRad="38100" dist="38100" dir="2700000" algn="tl">
                    <a:srgbClr val="000000">
                      <a:alpha val="43137"/>
                    </a:srgbClr>
                  </a:outerShdw>
                </a:effectLst>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赤外線望遠鏡は観測で求められる</a:t>
            </a:r>
            <a:r>
              <a:rPr lang="ja-JP" altLang="en-US" sz="1600" dirty="0" smtClean="0">
                <a:solidFill>
                  <a:srgbClr val="0000FF"/>
                </a:solidFill>
                <a:effectLst>
                  <a:outerShdw blurRad="38100" dist="38100" dir="2700000" algn="tl">
                    <a:srgbClr val="000000">
                      <a:alpha val="43137"/>
                    </a:srgbClr>
                  </a:outerShdw>
                </a:effectLst>
              </a:rPr>
              <a:t>十分な光学性能を有している</a:t>
            </a:r>
            <a:r>
              <a:rPr lang="ja-JP" altLang="en-US" sz="1600" dirty="0" smtClean="0">
                <a:effectLst>
                  <a:outerShdw blurRad="38100" dist="38100" dir="2700000" algn="tl">
                    <a:srgbClr val="000000">
                      <a:alpha val="43137"/>
                    </a:srgbClr>
                  </a:outerShdw>
                </a:effectLst>
              </a:rPr>
              <a:t>と結論づけられる。</a:t>
            </a:r>
            <a:endParaRPr lang="en-US" altLang="ja-JP" sz="1600" dirty="0" smtClean="0">
              <a:effectLst>
                <a:outerShdw blurRad="38100" dist="38100" dir="2700000" algn="tl">
                  <a:srgbClr val="000000">
                    <a:alpha val="43137"/>
                  </a:srgbClr>
                </a:outerShdw>
              </a:effectLst>
            </a:endParaRPr>
          </a:p>
        </p:txBody>
      </p:sp>
      <p:sp>
        <p:nvSpPr>
          <p:cNvPr id="5" name="スライド番号プレースホルダ 4"/>
          <p:cNvSpPr>
            <a:spLocks noGrp="1"/>
          </p:cNvSpPr>
          <p:nvPr>
            <p:ph type="sldNum" sz="quarter" idx="12"/>
          </p:nvPr>
        </p:nvSpPr>
        <p:spPr/>
        <p:txBody>
          <a:bodyPr/>
          <a:lstStyle/>
          <a:p>
            <a:fld id="{211C075B-6712-4FC4-92CB-6BC868D296D4}" type="slidenum">
              <a:rPr kumimoji="1" lang="ja-JP" altLang="en-US" smtClean="0"/>
              <a:pPr/>
              <a:t>39</a:t>
            </a:fld>
            <a:endParaRPr kumimoji="1" lang="ja-JP" altLang="en-US"/>
          </a:p>
        </p:txBody>
      </p:sp>
      <p:sp>
        <p:nvSpPr>
          <p:cNvPr id="8" name="テキスト ボックス 7"/>
          <p:cNvSpPr txBox="1"/>
          <p:nvPr/>
        </p:nvSpPr>
        <p:spPr>
          <a:xfrm>
            <a:off x="0" y="1428736"/>
            <a:ext cx="9144000" cy="584775"/>
          </a:xfrm>
          <a:prstGeom prst="rect">
            <a:avLst/>
          </a:prstGeom>
          <a:noFill/>
        </p:spPr>
        <p:txBody>
          <a:bodyPr wrap="square" rtlCol="0">
            <a:spAutoFit/>
          </a:bodyPr>
          <a:lstStyle/>
          <a:p>
            <a:pPr algn="ctr"/>
            <a:r>
              <a:rPr kumimoji="1" lang="ja-JP" altLang="en-US" sz="3200" dirty="0" smtClean="0">
                <a:effectLst>
                  <a:outerShdw blurRad="38100" dist="38100" dir="2700000" algn="tl">
                    <a:srgbClr val="000000">
                      <a:alpha val="43137"/>
                    </a:srgbClr>
                  </a:outerShdw>
                </a:effectLst>
              </a:rPr>
              <a:t>考察とまとめ</a:t>
            </a:r>
            <a:endParaRPr kumimoji="1" lang="ja-JP" altLang="en-US" sz="3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(1)</a:t>
            </a:r>
          </a:p>
        </p:txBody>
      </p:sp>
      <p:sp>
        <p:nvSpPr>
          <p:cNvPr id="4" name="Rectangle 7"/>
          <p:cNvSpPr>
            <a:spLocks noChangeArrowheads="1"/>
          </p:cNvSpPr>
          <p:nvPr/>
        </p:nvSpPr>
        <p:spPr bwMode="auto">
          <a:xfrm>
            <a:off x="785786" y="1489074"/>
            <a:ext cx="646331"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effectLst>
                  <a:outerShdw blurRad="38100" dist="38100" dir="2700000" algn="tl">
                    <a:srgbClr val="000000">
                      <a:alpha val="43137"/>
                    </a:srgbClr>
                  </a:outerShdw>
                </a:effectLst>
                <a:latin typeface="+mn-ea"/>
              </a:rPr>
              <a:t>概要</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5" name="Rectangle 8"/>
          <p:cNvSpPr>
            <a:spLocks noChangeArrowheads="1"/>
          </p:cNvSpPr>
          <p:nvPr/>
        </p:nvSpPr>
        <p:spPr bwMode="auto">
          <a:xfrm>
            <a:off x="1000100" y="1846264"/>
            <a:ext cx="2214578"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・大陸全土が氷雪気候</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・基地において科学調査</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・白夜と極夜が存在</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・平均標高</a:t>
            </a:r>
            <a:r>
              <a:rPr lang="en-US" altLang="ja-JP" sz="1400" dirty="0" smtClean="0">
                <a:effectLst>
                  <a:outerShdw blurRad="38100" dist="38100" dir="2700000" algn="tl">
                    <a:srgbClr val="000000">
                      <a:alpha val="43137"/>
                    </a:srgbClr>
                  </a:outerShdw>
                </a:effectLst>
                <a:latin typeface="ＭＳ Ｐゴシック" charset="-128"/>
              </a:rPr>
              <a:t>2,200m</a:t>
            </a:r>
            <a:endParaRPr lang="ja-JP" altLang="en-US" sz="1400" dirty="0" smtClean="0">
              <a:effectLst>
                <a:outerShdw blurRad="38100" dist="38100" dir="2700000" algn="tl">
                  <a:srgbClr val="000000">
                    <a:alpha val="43137"/>
                  </a:srgbClr>
                </a:outerShdw>
              </a:effectLst>
              <a:latin typeface="ＭＳ Ｐゴシック" charset="-128"/>
            </a:endParaRPr>
          </a:p>
        </p:txBody>
      </p:sp>
      <p:sp>
        <p:nvSpPr>
          <p:cNvPr id="14" name="Rectangle 7"/>
          <p:cNvSpPr>
            <a:spLocks noChangeArrowheads="1"/>
          </p:cNvSpPr>
          <p:nvPr/>
        </p:nvSpPr>
        <p:spPr bwMode="auto">
          <a:xfrm>
            <a:off x="4929190" y="1443049"/>
            <a:ext cx="64953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気候</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16" name="Rectangle 8"/>
          <p:cNvSpPr>
            <a:spLocks noChangeArrowheads="1"/>
          </p:cNvSpPr>
          <p:nvPr/>
        </p:nvSpPr>
        <p:spPr bwMode="auto">
          <a:xfrm>
            <a:off x="5214942" y="1800239"/>
            <a:ext cx="2928958" cy="1723549"/>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大陸沿岸　　・カタバ風</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斜面下降風</a:t>
            </a:r>
            <a:r>
              <a:rPr lang="en-US" altLang="ja-JP" sz="1400" dirty="0" smtClean="0">
                <a:effectLst>
                  <a:outerShdw blurRad="38100" dist="38100" dir="2700000" algn="tl">
                    <a:srgbClr val="000000">
                      <a:alpha val="43137"/>
                    </a:srgbClr>
                  </a:outerShdw>
                </a:effectLst>
                <a:latin typeface="ＭＳ Ｐゴシック" charset="-128"/>
              </a:rPr>
              <a:t>)</a:t>
            </a:r>
          </a:p>
          <a:p>
            <a:pPr defTabSz="4176713"/>
            <a:r>
              <a:rPr lang="ja-JP" altLang="en-US" sz="1400" dirty="0" smtClean="0">
                <a:effectLst>
                  <a:outerShdw blurRad="38100" dist="38100" dir="2700000" algn="tl">
                    <a:srgbClr val="000000">
                      <a:alpha val="43137"/>
                    </a:srgbClr>
                  </a:outerShdw>
                </a:effectLst>
                <a:latin typeface="ＭＳ Ｐゴシック" charset="-128"/>
              </a:rPr>
              <a:t>　　　　　　　　・ブリザード</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-40</a:t>
            </a:r>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+10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内陸高原　　・極高気圧帯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・乾燥、無風</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・極渦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-90</a:t>
            </a:r>
            <a:r>
              <a:rPr lang="ja-JP" altLang="en-US" sz="1400" dirty="0" smtClean="0">
                <a:effectLst>
                  <a:outerShdw blurRad="38100" dist="38100" dir="2700000" algn="tl">
                    <a:srgbClr val="000000">
                      <a:alpha val="43137"/>
                    </a:srgbClr>
                  </a:outerShdw>
                </a:effectLst>
                <a:latin typeface="ＭＳ Ｐゴシック" charset="-128"/>
              </a:rPr>
              <a:t>℃～</a:t>
            </a:r>
            <a:r>
              <a:rPr lang="en-US" altLang="ja-JP" sz="1400" dirty="0" smtClean="0">
                <a:effectLst>
                  <a:outerShdw blurRad="38100" dist="38100" dir="2700000" algn="tl">
                    <a:srgbClr val="000000">
                      <a:alpha val="43137"/>
                    </a:srgbClr>
                  </a:outerShdw>
                </a:effectLst>
                <a:latin typeface="ＭＳ Ｐゴシック" charset="-128"/>
              </a:rPr>
              <a:t>-20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18"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647702" y="2871809"/>
            <a:ext cx="4059237" cy="3629025"/>
          </a:xfrm>
          <a:prstGeom prst="rect">
            <a:avLst/>
          </a:prstGeom>
          <a:noFill/>
        </p:spPr>
      </p:pic>
      <p:sp>
        <p:nvSpPr>
          <p:cNvPr id="22" name="Oval 17"/>
          <p:cNvSpPr>
            <a:spLocks noChangeArrowheads="1"/>
          </p:cNvSpPr>
          <p:nvPr/>
        </p:nvSpPr>
        <p:spPr bwMode="auto">
          <a:xfrm>
            <a:off x="3052764" y="3930672"/>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25" name="Oval 18"/>
          <p:cNvSpPr>
            <a:spLocks noChangeArrowheads="1"/>
          </p:cNvSpPr>
          <p:nvPr/>
        </p:nvSpPr>
        <p:spPr bwMode="auto">
          <a:xfrm>
            <a:off x="3154364" y="448788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6" name="Oval 19"/>
          <p:cNvSpPr>
            <a:spLocks noChangeArrowheads="1"/>
          </p:cNvSpPr>
          <p:nvPr/>
        </p:nvSpPr>
        <p:spPr bwMode="auto">
          <a:xfrm>
            <a:off x="3403602" y="5197497"/>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7" name="Oval 20"/>
          <p:cNvSpPr>
            <a:spLocks noChangeArrowheads="1"/>
          </p:cNvSpPr>
          <p:nvPr/>
        </p:nvSpPr>
        <p:spPr bwMode="auto">
          <a:xfrm>
            <a:off x="2592389" y="4592659"/>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8" name="Text Box 21"/>
          <p:cNvSpPr txBox="1">
            <a:spLocks noChangeArrowheads="1"/>
          </p:cNvSpPr>
          <p:nvPr/>
        </p:nvSpPr>
        <p:spPr bwMode="auto">
          <a:xfrm>
            <a:off x="928662" y="3157561"/>
            <a:ext cx="1247759"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ドームふじ</a:t>
            </a:r>
            <a:endParaRPr lang="en-US" altLang="ja-JP" dirty="0">
              <a:effectLst>
                <a:outerShdw blurRad="38100" dist="38100" dir="2700000" algn="tl">
                  <a:srgbClr val="000000">
                    <a:alpha val="43137"/>
                  </a:srgbClr>
                </a:outerShdw>
              </a:effectLst>
            </a:endParaRPr>
          </a:p>
        </p:txBody>
      </p:sp>
      <p:sp>
        <p:nvSpPr>
          <p:cNvPr id="29" name="Text Box 22"/>
          <p:cNvSpPr txBox="1">
            <a:spLocks noChangeArrowheads="1"/>
          </p:cNvSpPr>
          <p:nvPr/>
        </p:nvSpPr>
        <p:spPr bwMode="auto">
          <a:xfrm>
            <a:off x="4357686" y="4372007"/>
            <a:ext cx="974721"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A</a:t>
            </a:r>
            <a:endParaRPr lang="en-US" altLang="ja-JP" dirty="0">
              <a:effectLst>
                <a:outerShdw blurRad="38100" dist="38100" dir="2700000" algn="tl">
                  <a:srgbClr val="000000">
                    <a:alpha val="43137"/>
                  </a:srgbClr>
                </a:outerShdw>
              </a:effectLst>
            </a:endParaRPr>
          </a:p>
        </p:txBody>
      </p:sp>
      <p:sp>
        <p:nvSpPr>
          <p:cNvPr id="30" name="Text Box 23"/>
          <p:cNvSpPr txBox="1">
            <a:spLocks noChangeArrowheads="1"/>
          </p:cNvSpPr>
          <p:nvPr/>
        </p:nvSpPr>
        <p:spPr bwMode="auto">
          <a:xfrm>
            <a:off x="2143108" y="6086519"/>
            <a:ext cx="938211"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C</a:t>
            </a:r>
            <a:endParaRPr lang="en-US" altLang="ja-JP" dirty="0">
              <a:effectLst>
                <a:outerShdw blurRad="38100" dist="38100" dir="2700000" algn="tl">
                  <a:srgbClr val="000000">
                    <a:alpha val="43137"/>
                  </a:srgbClr>
                </a:outerShdw>
              </a:effectLst>
            </a:endParaRPr>
          </a:p>
        </p:txBody>
      </p:sp>
      <p:sp>
        <p:nvSpPr>
          <p:cNvPr id="31" name="Text Box 24"/>
          <p:cNvSpPr txBox="1">
            <a:spLocks noChangeArrowheads="1"/>
          </p:cNvSpPr>
          <p:nvPr/>
        </p:nvSpPr>
        <p:spPr bwMode="auto">
          <a:xfrm>
            <a:off x="642910" y="5086387"/>
            <a:ext cx="930298" cy="369332"/>
          </a:xfrm>
          <a:prstGeom prst="rect">
            <a:avLst/>
          </a:prstGeom>
          <a:solidFill>
            <a:schemeClr val="bg1"/>
          </a:solidFill>
          <a:ln w="9525">
            <a:solidFill>
              <a:srgbClr val="0033CC"/>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南極点</a:t>
            </a:r>
            <a:endParaRPr lang="en-US" altLang="ja-JP" dirty="0">
              <a:effectLst>
                <a:outerShdw blurRad="38100" dist="38100" dir="2700000" algn="tl">
                  <a:srgbClr val="000000">
                    <a:alpha val="43137"/>
                  </a:srgbClr>
                </a:outerShdw>
              </a:effectLst>
            </a:endParaRPr>
          </a:p>
        </p:txBody>
      </p:sp>
      <p:sp>
        <p:nvSpPr>
          <p:cNvPr id="32" name="Oval 25"/>
          <p:cNvSpPr>
            <a:spLocks noChangeArrowheads="1"/>
          </p:cNvSpPr>
          <p:nvPr/>
        </p:nvSpPr>
        <p:spPr bwMode="auto">
          <a:xfrm>
            <a:off x="3454402" y="3524272"/>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33" name="Text Box 26"/>
          <p:cNvSpPr txBox="1">
            <a:spLocks noChangeArrowheads="1"/>
          </p:cNvSpPr>
          <p:nvPr/>
        </p:nvSpPr>
        <p:spPr bwMode="auto">
          <a:xfrm>
            <a:off x="3571868" y="2871809"/>
            <a:ext cx="1123951" cy="369332"/>
          </a:xfrm>
          <a:prstGeom prst="rect">
            <a:avLst/>
          </a:prstGeom>
          <a:solidFill>
            <a:schemeClr val="bg1"/>
          </a:solidFill>
          <a:ln w="9525">
            <a:solidFill>
              <a:srgbClr val="FF0000"/>
            </a:solidFill>
            <a:miter lim="800000"/>
            <a:headEnd/>
            <a:tailEnd/>
          </a:ln>
          <a:effectLst/>
        </p:spPr>
        <p:txBody>
          <a:bodyPr wrap="square">
            <a:spAutoFit/>
          </a:bodyPr>
          <a:lstStyle/>
          <a:p>
            <a:pPr algn="ctr" defTabSz="4114800"/>
            <a:r>
              <a:rPr lang="ja-JP" altLang="en-US" dirty="0" smtClean="0">
                <a:effectLst>
                  <a:outerShdw blurRad="38100" dist="38100" dir="2700000" algn="tl">
                    <a:srgbClr val="000000">
                      <a:alpha val="43137"/>
                    </a:srgbClr>
                  </a:outerShdw>
                </a:effectLst>
              </a:rPr>
              <a:t>昭和基地</a:t>
            </a:r>
            <a:endParaRPr lang="en-US" altLang="ja-JP" dirty="0">
              <a:effectLst>
                <a:outerShdw blurRad="38100" dist="38100" dir="2700000" algn="tl">
                  <a:srgbClr val="000000">
                    <a:alpha val="43137"/>
                  </a:srgbClr>
                </a:outerShdw>
              </a:effectLst>
            </a:endParaRPr>
          </a:p>
        </p:txBody>
      </p:sp>
      <p:cxnSp>
        <p:nvCxnSpPr>
          <p:cNvPr id="37" name="直線矢印コネクタ 36"/>
          <p:cNvCxnSpPr/>
          <p:nvPr/>
        </p:nvCxnSpPr>
        <p:spPr>
          <a:xfrm>
            <a:off x="1928794" y="3586189"/>
            <a:ext cx="1071570" cy="35719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rot="10800000" flipV="1">
            <a:off x="3643306" y="3300437"/>
            <a:ext cx="357190" cy="21431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rot="10800000">
            <a:off x="3357554" y="4586321"/>
            <a:ext cx="928694" cy="15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rot="5400000" flipH="1" flipV="1">
            <a:off x="2750331" y="5407858"/>
            <a:ext cx="642942" cy="571504"/>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flipV="1">
            <a:off x="1643042" y="4729197"/>
            <a:ext cx="928694" cy="500066"/>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1026" name="Picture 2" descr="中華人民共和国の国旗">
            <a:hlinkClick r:id="rId3" tooltip="中華人民共和国の国旗"/>
          </p:cNvPr>
          <p:cNvPicPr>
            <a:picLocks noChangeAspect="1" noChangeArrowheads="1"/>
          </p:cNvPicPr>
          <p:nvPr/>
        </p:nvPicPr>
        <p:blipFill>
          <a:blip r:embed="rId4" cstate="print"/>
          <a:srcRect/>
          <a:stretch>
            <a:fillRect/>
          </a:stretch>
        </p:blipFill>
        <p:spPr bwMode="auto">
          <a:xfrm>
            <a:off x="4500562" y="4800635"/>
            <a:ext cx="428628" cy="286851"/>
          </a:xfrm>
          <a:prstGeom prst="rect">
            <a:avLst/>
          </a:prstGeom>
          <a:noFill/>
        </p:spPr>
      </p:pic>
      <p:pic>
        <p:nvPicPr>
          <p:cNvPr id="1028" name="Picture 4" descr="イタリアの国旗">
            <a:hlinkClick r:id="rId5" tooltip="イタリアの国旗"/>
          </p:cNvPr>
          <p:cNvPicPr>
            <a:picLocks noChangeAspect="1" noChangeArrowheads="1"/>
          </p:cNvPicPr>
          <p:nvPr/>
        </p:nvPicPr>
        <p:blipFill>
          <a:blip r:embed="rId6" cstate="print"/>
          <a:srcRect/>
          <a:stretch>
            <a:fillRect/>
          </a:stretch>
        </p:blipFill>
        <p:spPr bwMode="auto">
          <a:xfrm>
            <a:off x="3643306" y="6157957"/>
            <a:ext cx="428628" cy="286851"/>
          </a:xfrm>
          <a:prstGeom prst="rect">
            <a:avLst/>
          </a:prstGeom>
          <a:noFill/>
        </p:spPr>
      </p:pic>
      <p:pic>
        <p:nvPicPr>
          <p:cNvPr id="1030" name="Picture 6" descr="フランスの国旗">
            <a:hlinkClick r:id="rId7" tooltip="フランスの国旗"/>
          </p:cNvPr>
          <p:cNvPicPr>
            <a:picLocks noChangeAspect="1" noChangeArrowheads="1"/>
          </p:cNvPicPr>
          <p:nvPr/>
        </p:nvPicPr>
        <p:blipFill>
          <a:blip r:embed="rId8" cstate="print"/>
          <a:srcRect/>
          <a:stretch>
            <a:fillRect/>
          </a:stretch>
        </p:blipFill>
        <p:spPr bwMode="auto">
          <a:xfrm>
            <a:off x="3143240" y="6157957"/>
            <a:ext cx="426985" cy="285752"/>
          </a:xfrm>
          <a:prstGeom prst="rect">
            <a:avLst/>
          </a:prstGeom>
          <a:noFill/>
        </p:spPr>
      </p:pic>
      <p:pic>
        <p:nvPicPr>
          <p:cNvPr id="1032" name="Picture 8" descr="アメリカ合衆国の国旗">
            <a:hlinkClick r:id="rId9" tooltip="アメリカ合衆国の国旗"/>
          </p:cNvPr>
          <p:cNvPicPr>
            <a:picLocks noChangeAspect="1" noChangeArrowheads="1"/>
          </p:cNvPicPr>
          <p:nvPr/>
        </p:nvPicPr>
        <p:blipFill>
          <a:blip r:embed="rId10" cstate="print"/>
          <a:srcRect/>
          <a:stretch>
            <a:fillRect/>
          </a:stretch>
        </p:blipFill>
        <p:spPr bwMode="auto">
          <a:xfrm>
            <a:off x="785786" y="5515015"/>
            <a:ext cx="571504" cy="301410"/>
          </a:xfrm>
          <a:prstGeom prst="rect">
            <a:avLst/>
          </a:prstGeom>
          <a:noFill/>
        </p:spPr>
      </p:pic>
      <p:pic>
        <p:nvPicPr>
          <p:cNvPr id="1034"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4117961" y="3300437"/>
            <a:ext cx="426985" cy="285752"/>
          </a:xfrm>
          <a:prstGeom prst="rect">
            <a:avLst/>
          </a:prstGeom>
          <a:noFill/>
        </p:spPr>
      </p:pic>
      <p:pic>
        <p:nvPicPr>
          <p:cNvPr id="1036"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4143372" y="6157957"/>
            <a:ext cx="571504" cy="285752"/>
          </a:xfrm>
          <a:prstGeom prst="rect">
            <a:avLst/>
          </a:prstGeom>
          <a:noFill/>
        </p:spPr>
      </p:pic>
      <p:pic>
        <p:nvPicPr>
          <p:cNvPr id="64"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5000628" y="4800635"/>
            <a:ext cx="571504" cy="285752"/>
          </a:xfrm>
          <a:prstGeom prst="rect">
            <a:avLst/>
          </a:prstGeom>
          <a:noFill/>
        </p:spPr>
      </p:pic>
      <p:pic>
        <p:nvPicPr>
          <p:cNvPr id="66" name="Picture 12" descr="オーストラリアの国旗">
            <a:hlinkClick r:id="rId13" tooltip="オーストラリアの国旗"/>
          </p:cNvPr>
          <p:cNvPicPr>
            <a:picLocks noChangeAspect="1" noChangeArrowheads="1"/>
          </p:cNvPicPr>
          <p:nvPr/>
        </p:nvPicPr>
        <p:blipFill>
          <a:blip r:embed="rId14" cstate="print"/>
          <a:srcRect/>
          <a:stretch>
            <a:fillRect/>
          </a:stretch>
        </p:blipFill>
        <p:spPr bwMode="auto">
          <a:xfrm>
            <a:off x="1428728" y="5515015"/>
            <a:ext cx="571504" cy="285752"/>
          </a:xfrm>
          <a:prstGeom prst="rect">
            <a:avLst/>
          </a:prstGeom>
          <a:noFill/>
        </p:spPr>
      </p:pic>
      <p:pic>
        <p:nvPicPr>
          <p:cNvPr id="67" name="Picture 10" descr="日本の国旗">
            <a:hlinkClick r:id="rId11" tooltip="日本の国旗"/>
          </p:cNvPr>
          <p:cNvPicPr>
            <a:picLocks noChangeAspect="1" noChangeArrowheads="1"/>
          </p:cNvPicPr>
          <p:nvPr/>
        </p:nvPicPr>
        <p:blipFill>
          <a:blip r:embed="rId12" cstate="print"/>
          <a:srcRect/>
          <a:stretch>
            <a:fillRect/>
          </a:stretch>
        </p:blipFill>
        <p:spPr bwMode="auto">
          <a:xfrm>
            <a:off x="1331879" y="3586189"/>
            <a:ext cx="426985" cy="285752"/>
          </a:xfrm>
          <a:prstGeom prst="rect">
            <a:avLst/>
          </a:prstGeom>
          <a:noFill/>
        </p:spPr>
      </p:pic>
      <p:sp>
        <p:nvSpPr>
          <p:cNvPr id="68" name="テキスト ボックス 67"/>
          <p:cNvSpPr txBox="1"/>
          <p:nvPr/>
        </p:nvSpPr>
        <p:spPr>
          <a:xfrm>
            <a:off x="5715008" y="4086255"/>
            <a:ext cx="3000396" cy="523220"/>
          </a:xfrm>
          <a:prstGeom prst="rect">
            <a:avLst/>
          </a:prstGeom>
          <a:noFill/>
        </p:spPr>
        <p:txBody>
          <a:bodyPr wrap="square" rtlCol="0">
            <a:spAutoFit/>
          </a:bodyPr>
          <a:lstStyle/>
          <a:p>
            <a:pPr algn="ctr"/>
            <a:r>
              <a:rPr kumimoji="1" lang="ja-JP" altLang="en-US" sz="1400" dirty="0" smtClean="0">
                <a:effectLst>
                  <a:outerShdw blurRad="38100" dist="38100" dir="2700000" algn="tl">
                    <a:srgbClr val="000000">
                      <a:alpha val="43137"/>
                    </a:srgbClr>
                  </a:outerShdw>
                </a:effectLst>
              </a:rPr>
              <a:t>極低温・安定した大気・極夜</a:t>
            </a:r>
            <a:endParaRPr kumimoji="1" lang="en-US" altLang="ja-JP" sz="1400" dirty="0" smtClean="0">
              <a:effectLst>
                <a:outerShdw blurRad="38100" dist="38100" dir="2700000" algn="tl">
                  <a:srgbClr val="000000">
                    <a:alpha val="43137"/>
                  </a:srgbClr>
                </a:outerShdw>
              </a:effectLst>
            </a:endParaRPr>
          </a:p>
          <a:p>
            <a:r>
              <a:rPr kumimoji="1" lang="ja-JP" altLang="en-US" sz="1400" dirty="0" smtClean="0">
                <a:effectLst>
                  <a:outerShdw blurRad="38100" dist="38100" dir="2700000" algn="tl">
                    <a:srgbClr val="000000">
                      <a:alpha val="43137"/>
                    </a:srgbClr>
                  </a:outerShdw>
                </a:effectLst>
              </a:rPr>
              <a:t>赤外～サブミリ天文学</a:t>
            </a:r>
            <a:r>
              <a:rPr lang="ja-JP" altLang="en-US" sz="1400" dirty="0" smtClean="0">
                <a:effectLst>
                  <a:outerShdw blurRad="38100" dist="38100" dir="2700000" algn="tl">
                    <a:srgbClr val="000000">
                      <a:alpha val="43137"/>
                    </a:srgbClr>
                  </a:outerShdw>
                </a:effectLst>
              </a:rPr>
              <a:t>にとって好条件</a:t>
            </a:r>
            <a:endParaRPr lang="en-US" altLang="ja-JP" sz="1400" dirty="0" smtClean="0">
              <a:effectLst>
                <a:outerShdw blurRad="38100" dist="38100" dir="2700000" algn="tl">
                  <a:srgbClr val="000000">
                    <a:alpha val="43137"/>
                  </a:srgbClr>
                </a:outerShdw>
              </a:effectLst>
            </a:endParaRPr>
          </a:p>
        </p:txBody>
      </p:sp>
      <p:pic>
        <p:nvPicPr>
          <p:cNvPr id="1037" name="Picture 13" descr="D:\M2\20100202修論発表会\基地.jpg"/>
          <p:cNvPicPr>
            <a:picLocks noChangeAspect="1" noChangeArrowheads="1"/>
          </p:cNvPicPr>
          <p:nvPr/>
        </p:nvPicPr>
        <p:blipFill>
          <a:blip r:embed="rId15" cstate="print"/>
          <a:srcRect/>
          <a:stretch>
            <a:fillRect/>
          </a:stretch>
        </p:blipFill>
        <p:spPr bwMode="auto">
          <a:xfrm>
            <a:off x="5143504" y="5300701"/>
            <a:ext cx="3763952" cy="1143008"/>
          </a:xfrm>
          <a:prstGeom prst="rect">
            <a:avLst/>
          </a:prstGeom>
          <a:noFill/>
          <a:effectLst>
            <a:outerShdw blurRad="50800" dist="38100" dir="2700000" algn="tl" rotWithShape="0">
              <a:prstClr val="black">
                <a:alpha val="40000"/>
              </a:prstClr>
            </a:outerShdw>
          </a:effectLst>
        </p:spPr>
      </p:pic>
      <p:sp>
        <p:nvSpPr>
          <p:cNvPr id="70" name="スライド番号プレースホルダ 69"/>
          <p:cNvSpPr>
            <a:spLocks noGrp="1"/>
          </p:cNvSpPr>
          <p:nvPr>
            <p:ph type="sldNum" sz="quarter" idx="12"/>
          </p:nvPr>
        </p:nvSpPr>
        <p:spPr/>
        <p:txBody>
          <a:bodyPr/>
          <a:lstStyle/>
          <a:p>
            <a:fld id="{211C075B-6712-4FC4-92CB-6BC868D296D4}" type="slidenum">
              <a:rPr kumimoji="1" lang="ja-JP" altLang="en-US" smtClean="0"/>
              <a:pPr/>
              <a:t>4</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fade">
                                      <p:cBhvr>
                                        <p:cTn id="13" dur="500"/>
                                        <p:tgtEl>
                                          <p:spTgt spid="64"/>
                                        </p:tgtEl>
                                      </p:cBhvr>
                                    </p:animEffect>
                                  </p:childTnLst>
                                </p:cTn>
                              </p:par>
                              <p:par>
                                <p:cTn id="14" presetID="10" presetClass="entr" presetSubtype="0" fill="hold" nodeType="withEffect">
                                  <p:stCondLst>
                                    <p:cond delay="0"/>
                                  </p:stCondLst>
                                  <p:childTnLst>
                                    <p:set>
                                      <p:cBhvr>
                                        <p:cTn id="15" dur="1" fill="hold">
                                          <p:stCondLst>
                                            <p:cond delay="0"/>
                                          </p:stCondLst>
                                        </p:cTn>
                                        <p:tgtEl>
                                          <p:spTgt spid="1036"/>
                                        </p:tgtEl>
                                        <p:attrNameLst>
                                          <p:attrName>style.visibility</p:attrName>
                                        </p:attrNameLst>
                                      </p:cBhvr>
                                      <p:to>
                                        <p:strVal val="visible"/>
                                      </p:to>
                                    </p:set>
                                    <p:animEffect transition="in" filter="fade">
                                      <p:cBhvr>
                                        <p:cTn id="16" dur="500"/>
                                        <p:tgtEl>
                                          <p:spTgt spid="1036"/>
                                        </p:tgtEl>
                                      </p:cBhvr>
                                    </p:animEffect>
                                  </p:childTnLst>
                                </p:cTn>
                              </p:par>
                              <p:par>
                                <p:cTn id="17" presetID="10"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500"/>
                                        <p:tgtEl>
                                          <p:spTgt spid="1030"/>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par>
                                <p:cTn id="26" presetID="10" presetClass="entr" presetSubtype="0" fill="hold"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10"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500"/>
                                        <p:tgtEl>
                                          <p:spTgt spid="46"/>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500"/>
                                        <p:tgtEl>
                                          <p:spTgt spid="52"/>
                                        </p:tgtEl>
                                      </p:cBhvr>
                                    </p:animEffect>
                                  </p:childTnLst>
                                </p:cTn>
                              </p:par>
                              <p:par>
                                <p:cTn id="44" presetID="10" presetClass="entr" presetSubtype="0"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par>
                                <p:cTn id="47" presetID="10" presetClass="entr" presetSubtype="0" fill="hold" nodeType="withEffect">
                                  <p:stCondLst>
                                    <p:cond delay="0"/>
                                  </p:stCondLst>
                                  <p:childTnLst>
                                    <p:set>
                                      <p:cBhvr>
                                        <p:cTn id="48" dur="1" fill="hold">
                                          <p:stCondLst>
                                            <p:cond delay="0"/>
                                          </p:stCondLst>
                                        </p:cTn>
                                        <p:tgtEl>
                                          <p:spTgt spid="1032"/>
                                        </p:tgtEl>
                                        <p:attrNameLst>
                                          <p:attrName>style.visibility</p:attrName>
                                        </p:attrNameLst>
                                      </p:cBhvr>
                                      <p:to>
                                        <p:strVal val="visible"/>
                                      </p:to>
                                    </p:set>
                                    <p:animEffect transition="in" filter="fade">
                                      <p:cBhvr>
                                        <p:cTn id="49" dur="500"/>
                                        <p:tgtEl>
                                          <p:spTgt spid="1032"/>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par>
                                <p:cTn id="58" presetID="10" presetClass="entr" presetSubtype="0" fill="hold" nodeType="withEffect">
                                  <p:stCondLst>
                                    <p:cond delay="0"/>
                                  </p:stCondLst>
                                  <p:childTnLst>
                                    <p:set>
                                      <p:cBhvr>
                                        <p:cTn id="59" dur="1" fill="hold">
                                          <p:stCondLst>
                                            <p:cond delay="0"/>
                                          </p:stCondLst>
                                        </p:cTn>
                                        <p:tgtEl>
                                          <p:spTgt spid="67"/>
                                        </p:tgtEl>
                                        <p:attrNameLst>
                                          <p:attrName>style.visibility</p:attrName>
                                        </p:attrNameLst>
                                      </p:cBhvr>
                                      <p:to>
                                        <p:strVal val="visible"/>
                                      </p:to>
                                    </p:set>
                                    <p:animEffect transition="in" filter="fade">
                                      <p:cBhvr>
                                        <p:cTn id="60" dur="500"/>
                                        <p:tgtEl>
                                          <p:spTgt spid="67"/>
                                        </p:tgtEl>
                                      </p:cBhvr>
                                    </p:animEffect>
                                  </p:childTnLst>
                                </p:cTn>
                              </p:par>
                              <p:par>
                                <p:cTn id="61" presetID="10" presetClass="entr" presetSubtype="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500"/>
                                        <p:tgtEl>
                                          <p:spTgt spid="32"/>
                                        </p:tgtEl>
                                      </p:cBhvr>
                                    </p:animEffect>
                                  </p:childTnLst>
                                </p:cTn>
                              </p:par>
                              <p:par>
                                <p:cTn id="70" presetID="10" presetClass="entr" presetSubtype="0" fill="hold" nodeType="with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par>
                                <p:cTn id="73" presetID="10" presetClass="entr" presetSubtype="0" fill="hold" nodeType="withEffect">
                                  <p:stCondLst>
                                    <p:cond delay="0"/>
                                  </p:stCondLst>
                                  <p:childTnLst>
                                    <p:set>
                                      <p:cBhvr>
                                        <p:cTn id="74" dur="1" fill="hold">
                                          <p:stCondLst>
                                            <p:cond delay="0"/>
                                          </p:stCondLst>
                                        </p:cTn>
                                        <p:tgtEl>
                                          <p:spTgt spid="1034"/>
                                        </p:tgtEl>
                                        <p:attrNameLst>
                                          <p:attrName>style.visibility</p:attrName>
                                        </p:attrNameLst>
                                      </p:cBhvr>
                                      <p:to>
                                        <p:strVal val="visible"/>
                                      </p:to>
                                    </p:set>
                                    <p:animEffect transition="in" filter="fade">
                                      <p:cBhvr>
                                        <p:cTn id="75" dur="500"/>
                                        <p:tgtEl>
                                          <p:spTgt spid="1034"/>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1" animBg="1"/>
      <p:bldP spid="26" grpId="1" animBg="1"/>
      <p:bldP spid="27" grpId="1" animBg="1"/>
      <p:bldP spid="28" grpId="0" animBg="1"/>
      <p:bldP spid="29" grpId="1" animBg="1"/>
      <p:bldP spid="30" grpId="1" animBg="1"/>
      <p:bldP spid="31" grpId="1" animBg="1"/>
      <p:bldP spid="32" grpId="0" animBg="1"/>
      <p:bldP spid="3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1686"/>
            <a:ext cx="9144000" cy="1143000"/>
          </a:xfrm>
        </p:spPr>
        <p:txBody>
          <a:bodyPr>
            <a:normAutofit/>
          </a:bodyPr>
          <a:lstStyle/>
          <a:p>
            <a:r>
              <a:rPr kumimoji="1" lang="en-US" altLang="ja-JP" dirty="0" smtClean="0">
                <a:effectLst>
                  <a:outerShdw blurRad="38100" dist="38100" dir="2700000" algn="tl">
                    <a:srgbClr val="000000">
                      <a:alpha val="43137"/>
                    </a:srgbClr>
                  </a:outerShdw>
                </a:effectLst>
              </a:rPr>
              <a:t>7. </a:t>
            </a:r>
            <a:r>
              <a:rPr kumimoji="1" lang="ja-JP" altLang="en-US" dirty="0" smtClean="0">
                <a:effectLst>
                  <a:outerShdw blurRad="38100" dist="38100" dir="2700000" algn="tl">
                    <a:srgbClr val="000000">
                      <a:alpha val="43137"/>
                    </a:srgbClr>
                  </a:outerShdw>
                </a:effectLst>
              </a:rPr>
              <a:t>結論</a:t>
            </a:r>
            <a:endParaRPr kumimoji="1" lang="ja-JP" altLang="en-US"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40</a:t>
            </a:fld>
            <a:endParaRPr kumimoji="1"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712525" y="1420785"/>
            <a:ext cx="646331" cy="369332"/>
          </a:xfrm>
          <a:prstGeom prst="rect">
            <a:avLst/>
          </a:prstGeom>
          <a:solidFill>
            <a:schemeClr val="bg1"/>
          </a:solidFill>
          <a:ln>
            <a:solidFill>
              <a:schemeClr val="tx1"/>
            </a:solidFill>
          </a:ln>
        </p:spPr>
        <p:txBody>
          <a:bodyPr wrap="none" rtlCol="0">
            <a:spAutoFit/>
          </a:bodyPr>
          <a:lstStyle/>
          <a:p>
            <a:r>
              <a:rPr lang="ja-JP" altLang="en-US" dirty="0" smtClean="0">
                <a:effectLst>
                  <a:outerShdw blurRad="38100" dist="38100" dir="2700000" algn="tl">
                    <a:srgbClr val="000000">
                      <a:alpha val="43137"/>
                    </a:srgbClr>
                  </a:outerShdw>
                </a:effectLst>
              </a:rPr>
              <a:t>開発</a:t>
            </a:r>
            <a:endParaRPr kumimoji="1" lang="ja-JP" altLang="en-US" dirty="0">
              <a:effectLst>
                <a:outerShdw blurRad="38100" dist="38100" dir="2700000" algn="tl">
                  <a:srgbClr val="000000">
                    <a:alpha val="43137"/>
                  </a:srgbClr>
                </a:outerShdw>
              </a:effectLst>
            </a:endParaRPr>
          </a:p>
        </p:txBody>
      </p:sp>
      <p:sp>
        <p:nvSpPr>
          <p:cNvPr id="14" name="テキスト ボックス 13"/>
          <p:cNvSpPr txBox="1"/>
          <p:nvPr/>
        </p:nvSpPr>
        <p:spPr>
          <a:xfrm>
            <a:off x="701622" y="3242233"/>
            <a:ext cx="1107996" cy="369332"/>
          </a:xfrm>
          <a:prstGeom prst="rect">
            <a:avLst/>
          </a:prstGeom>
          <a:solidFill>
            <a:schemeClr val="bg1"/>
          </a:solidFill>
          <a:ln>
            <a:solidFill>
              <a:schemeClr val="tx1"/>
            </a:solidFill>
          </a:ln>
        </p:spPr>
        <p:txBody>
          <a:bodyPr wrap="none" rtlCol="0">
            <a:spAutoFit/>
          </a:bodyPr>
          <a:lstStyle/>
          <a:p>
            <a:r>
              <a:rPr kumimoji="1" lang="ja-JP" altLang="en-US" dirty="0" smtClean="0">
                <a:effectLst>
                  <a:outerShdw blurRad="38100" dist="38100" dir="2700000" algn="tl">
                    <a:srgbClr val="000000">
                      <a:alpha val="43137"/>
                    </a:srgbClr>
                  </a:outerShdw>
                </a:effectLst>
              </a:rPr>
              <a:t>性能評価</a:t>
            </a:r>
            <a:endParaRPr kumimoji="1" lang="ja-JP" altLang="en-US" dirty="0">
              <a:effectLst>
                <a:outerShdw blurRad="38100" dist="38100" dir="2700000" algn="tl">
                  <a:srgbClr val="000000">
                    <a:alpha val="43137"/>
                  </a:srgbClr>
                </a:outerShdw>
              </a:effectLst>
            </a:endParaRPr>
          </a:p>
        </p:txBody>
      </p:sp>
      <p:sp>
        <p:nvSpPr>
          <p:cNvPr id="15" name="正方形/長方形 14"/>
          <p:cNvSpPr/>
          <p:nvPr/>
        </p:nvSpPr>
        <p:spPr>
          <a:xfrm>
            <a:off x="1358856" y="1822428"/>
            <a:ext cx="6715172" cy="1077218"/>
          </a:xfrm>
          <a:prstGeom prst="rect">
            <a:avLst/>
          </a:prstGeom>
        </p:spPr>
        <p:txBody>
          <a:bodyPr wrap="square">
            <a:spAutoFit/>
          </a:bodyPr>
          <a:lstStyle/>
          <a:p>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℃対応・小型・軽量の南極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赤外線望遠鏡が望遠鏡として正しく機能するかどうか</a:t>
            </a:r>
            <a:r>
              <a:rPr lang="ja-JP" altLang="en-US" sz="1600" dirty="0" smtClean="0">
                <a:solidFill>
                  <a:srgbClr val="0000FF"/>
                </a:solidFill>
                <a:effectLst>
                  <a:outerShdw blurRad="38100" dist="38100" dir="2700000" algn="tl">
                    <a:srgbClr val="000000">
                      <a:alpha val="43137"/>
                    </a:srgbClr>
                  </a:outerShdw>
                </a:effectLst>
              </a:rPr>
              <a:t>評価実験</a:t>
            </a:r>
            <a:r>
              <a:rPr lang="ja-JP" altLang="en-US" sz="1600" dirty="0" smtClean="0">
                <a:effectLst>
                  <a:outerShdw blurRad="38100" dist="38100" dir="2700000" algn="tl">
                    <a:srgbClr val="000000">
                      <a:alpha val="43137"/>
                    </a:srgbClr>
                  </a:outerShdw>
                </a:effectLst>
              </a:rPr>
              <a:t>を行った。また</a:t>
            </a:r>
            <a:r>
              <a:rPr lang="en-US" altLang="ja-JP" sz="1600" dirty="0" smtClean="0">
                <a:solidFill>
                  <a:srgbClr val="0000FF"/>
                </a:solidFill>
                <a:effectLst>
                  <a:outerShdw blurRad="38100" dist="38100" dir="2700000" algn="tl">
                    <a:srgbClr val="000000">
                      <a:alpha val="43137"/>
                    </a:srgbClr>
                  </a:outerShdw>
                </a:effectLst>
              </a:rPr>
              <a:t>RA</a:t>
            </a:r>
            <a:r>
              <a:rPr lang="ja-JP" altLang="en-US" sz="1600" dirty="0" smtClean="0">
                <a:solidFill>
                  <a:srgbClr val="0000FF"/>
                </a:solidFill>
                <a:effectLst>
                  <a:outerShdw blurRad="38100" dist="38100" dir="2700000" algn="tl">
                    <a:srgbClr val="000000">
                      <a:alpha val="43137"/>
                    </a:srgbClr>
                  </a:outerShdw>
                </a:effectLst>
              </a:rPr>
              <a:t>軸ユニットの改良</a:t>
            </a:r>
            <a:r>
              <a:rPr lang="ja-JP" altLang="en-US" sz="1600" dirty="0" smtClean="0">
                <a:effectLst>
                  <a:outerShdw blurRad="38100" dist="38100" dir="2700000" algn="tl">
                    <a:srgbClr val="000000">
                      <a:alpha val="43137"/>
                    </a:srgbClr>
                  </a:outerShdw>
                </a:effectLst>
              </a:rPr>
              <a:t>や望遠鏡の</a:t>
            </a:r>
            <a:r>
              <a:rPr lang="ja-JP" altLang="en-US" sz="1600" dirty="0" smtClean="0">
                <a:solidFill>
                  <a:srgbClr val="0000FF"/>
                </a:solidFill>
                <a:effectLst>
                  <a:outerShdw blurRad="38100" dist="38100" dir="2700000" algn="tl">
                    <a:srgbClr val="000000">
                      <a:alpha val="43137"/>
                    </a:srgbClr>
                  </a:outerShdw>
                </a:effectLst>
              </a:rPr>
              <a:t>輸送・設置・観測を効率的に行う為の様々な開発</a:t>
            </a:r>
            <a:r>
              <a:rPr lang="ja-JP" altLang="en-US" sz="1600" dirty="0" smtClean="0">
                <a:effectLst>
                  <a:outerShdw blurRad="38100" dist="38100" dir="2700000" algn="tl">
                    <a:srgbClr val="000000">
                      <a:alpha val="43137"/>
                    </a:srgbClr>
                  </a:outerShdw>
                </a:effectLst>
              </a:rPr>
              <a:t>も行った。また</a:t>
            </a:r>
            <a:r>
              <a:rPr lang="en-US" altLang="ja-JP" sz="1600" dirty="0" smtClean="0">
                <a:solidFill>
                  <a:srgbClr val="0000FF"/>
                </a:solidFill>
                <a:effectLst>
                  <a:outerShdw blurRad="38100" dist="38100" dir="2700000" algn="tl">
                    <a:srgbClr val="000000">
                      <a:alpha val="43137"/>
                    </a:srgbClr>
                  </a:outerShdw>
                </a:effectLst>
              </a:rPr>
              <a:t>-80</a:t>
            </a:r>
            <a:r>
              <a:rPr lang="ja-JP" altLang="en-US" sz="1600" dirty="0" smtClean="0">
                <a:solidFill>
                  <a:srgbClr val="0000FF"/>
                </a:solidFill>
                <a:effectLst>
                  <a:outerShdw blurRad="38100" dist="38100" dir="2700000" algn="tl">
                    <a:srgbClr val="000000">
                      <a:alpha val="43137"/>
                    </a:srgbClr>
                  </a:outerShdw>
                </a:effectLst>
              </a:rPr>
              <a:t>℃冷却実験</a:t>
            </a:r>
            <a:r>
              <a:rPr lang="ja-JP" altLang="en-US" sz="1600" dirty="0" smtClean="0">
                <a:effectLst>
                  <a:outerShdw blurRad="38100" dist="38100" dir="2700000" algn="tl">
                    <a:srgbClr val="000000">
                      <a:alpha val="43137"/>
                    </a:srgbClr>
                  </a:outerShdw>
                </a:effectLst>
              </a:rPr>
              <a:t>を行い各部が</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℃でも正しく機能することを確認した。</a:t>
            </a:r>
          </a:p>
        </p:txBody>
      </p:sp>
      <p:sp>
        <p:nvSpPr>
          <p:cNvPr id="16" name="正方形/長方形 15"/>
          <p:cNvSpPr/>
          <p:nvPr/>
        </p:nvSpPr>
        <p:spPr>
          <a:xfrm>
            <a:off x="1358856" y="3785159"/>
            <a:ext cx="6715172" cy="1323439"/>
          </a:xfrm>
          <a:prstGeom prst="rect">
            <a:avLst/>
          </a:prstGeom>
        </p:spPr>
        <p:txBody>
          <a:bodyPr wrap="square">
            <a:spAutoFit/>
          </a:bodyPr>
          <a:lstStyle/>
          <a:p>
            <a:r>
              <a:rPr lang="ja-JP" altLang="en-US" sz="1600" dirty="0" smtClean="0">
                <a:effectLst>
                  <a:outerShdw blurRad="38100" dist="38100" dir="2700000" algn="tl">
                    <a:srgbClr val="000000">
                      <a:alpha val="43137"/>
                    </a:srgbClr>
                  </a:outerShdw>
                </a:effectLst>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rPr>
              <a:t>赤外線望遠鏡の追尾・導入・光学性能を評価した。追尾誤差は</a:t>
            </a:r>
            <a:r>
              <a:rPr lang="ja-JP" altLang="en-US" sz="1600" dirty="0" smtClean="0">
                <a:solidFill>
                  <a:srgbClr val="0000FF"/>
                </a:solidFill>
                <a:effectLst>
                  <a:outerShdw blurRad="38100" dist="38100" dir="2700000" algn="tl">
                    <a:srgbClr val="000000">
                      <a:alpha val="43137"/>
                    </a:srgbClr>
                  </a:outerShdw>
                </a:effectLst>
              </a:rPr>
              <a:t>ピリオディックモーション</a:t>
            </a:r>
            <a:r>
              <a:rPr lang="en-US" altLang="ja-JP" sz="1600" dirty="0" smtClean="0">
                <a:solidFill>
                  <a:srgbClr val="0000FF"/>
                </a:solidFill>
                <a:effectLst>
                  <a:outerShdw blurRad="38100" dist="38100" dir="2700000" algn="tl">
                    <a:srgbClr val="000000">
                      <a:alpha val="43137"/>
                    </a:srgbClr>
                  </a:outerShdw>
                </a:effectLst>
              </a:rPr>
              <a:t>4.3’’+/-1.8’’</a:t>
            </a:r>
            <a:r>
              <a:rPr lang="ja-JP" altLang="en-US" sz="1600" dirty="0" smtClean="0">
                <a:effectLst>
                  <a:outerShdw blurRad="38100" dist="38100" dir="2700000" algn="tl">
                    <a:srgbClr val="000000">
                      <a:alpha val="43137"/>
                    </a:srgbClr>
                  </a:outerShdw>
                </a:effectLst>
              </a:rPr>
              <a:t>程度であり、また</a:t>
            </a:r>
            <a:r>
              <a:rPr lang="en-US" altLang="ja-JP" sz="1600" dirty="0" smtClean="0">
                <a:solidFill>
                  <a:srgbClr val="0000FF"/>
                </a:solidFill>
                <a:effectLst>
                  <a:outerShdw blurRad="38100" dist="38100" dir="2700000" algn="tl">
                    <a:srgbClr val="000000">
                      <a:alpha val="43137"/>
                    </a:srgbClr>
                  </a:outerShdw>
                </a:effectLst>
              </a:rPr>
              <a:t>RA</a:t>
            </a:r>
            <a:r>
              <a:rPr lang="ja-JP" altLang="en-US" sz="1600" dirty="0" smtClean="0">
                <a:solidFill>
                  <a:srgbClr val="0000FF"/>
                </a:solidFill>
                <a:effectLst>
                  <a:outerShdw blurRad="38100" dist="38100" dir="2700000" algn="tl">
                    <a:srgbClr val="000000">
                      <a:alpha val="43137"/>
                    </a:srgbClr>
                  </a:outerShdw>
                </a:effectLst>
              </a:rPr>
              <a:t>軸・</a:t>
            </a:r>
            <a:r>
              <a:rPr lang="en-US" altLang="ja-JP" sz="1600" dirty="0" smtClean="0">
                <a:solidFill>
                  <a:srgbClr val="0000FF"/>
                </a:solidFill>
                <a:effectLst>
                  <a:outerShdw blurRad="38100" dist="38100" dir="2700000" algn="tl">
                    <a:srgbClr val="000000">
                      <a:alpha val="43137"/>
                    </a:srgbClr>
                  </a:outerShdw>
                </a:effectLst>
              </a:rPr>
              <a:t>Dec</a:t>
            </a:r>
            <a:r>
              <a:rPr lang="ja-JP" altLang="en-US" sz="1600" dirty="0" smtClean="0">
                <a:solidFill>
                  <a:srgbClr val="0000FF"/>
                </a:solidFill>
                <a:effectLst>
                  <a:outerShdw blurRad="38100" dist="38100" dir="2700000" algn="tl">
                    <a:srgbClr val="000000">
                      <a:alpha val="43137"/>
                    </a:srgbClr>
                  </a:outerShdw>
                </a:effectLst>
              </a:rPr>
              <a:t>軸の直交誤差</a:t>
            </a:r>
            <a:r>
              <a:rPr lang="en-US" altLang="ja-JP" sz="1600" dirty="0" smtClean="0">
                <a:solidFill>
                  <a:srgbClr val="0000FF"/>
                </a:solidFill>
                <a:effectLst>
                  <a:outerShdw blurRad="38100" dist="38100" dir="2700000" algn="tl">
                    <a:srgbClr val="000000">
                      <a:alpha val="43137"/>
                    </a:srgbClr>
                  </a:outerShdw>
                </a:effectLst>
              </a:rPr>
              <a:t>87’’+/-21’’</a:t>
            </a:r>
            <a:r>
              <a:rPr lang="ja-JP" altLang="en-US" sz="1600" dirty="0" err="1" smtClean="0">
                <a:solidFill>
                  <a:srgbClr val="0000FF"/>
                </a:solidFill>
                <a:effectLst>
                  <a:outerShdw blurRad="38100" dist="38100" dir="2700000" algn="tl">
                    <a:srgbClr val="000000">
                      <a:alpha val="43137"/>
                    </a:srgbClr>
                  </a:outerShdw>
                </a:effectLst>
              </a:rPr>
              <a:t>、</a:t>
            </a:r>
            <a:r>
              <a:rPr lang="en-US" altLang="ja-JP" sz="1600" dirty="0" smtClean="0">
                <a:solidFill>
                  <a:srgbClr val="0000FF"/>
                </a:solidFill>
                <a:effectLst>
                  <a:outerShdw blurRad="38100" dist="38100" dir="2700000" algn="tl">
                    <a:srgbClr val="000000">
                      <a:alpha val="43137"/>
                    </a:srgbClr>
                  </a:outerShdw>
                </a:effectLst>
              </a:rPr>
              <a:t>Dec</a:t>
            </a:r>
            <a:r>
              <a:rPr lang="ja-JP" altLang="en-US" sz="1600" dirty="0" smtClean="0">
                <a:solidFill>
                  <a:srgbClr val="0000FF"/>
                </a:solidFill>
                <a:effectLst>
                  <a:outerShdw blurRad="38100" dist="38100" dir="2700000" algn="tl">
                    <a:srgbClr val="000000">
                      <a:alpha val="43137"/>
                    </a:srgbClr>
                  </a:outerShdw>
                </a:effectLst>
              </a:rPr>
              <a:t>軸・光軸の直交誤差</a:t>
            </a:r>
            <a:r>
              <a:rPr lang="en-US" altLang="ja-JP" sz="1600" dirty="0" smtClean="0">
                <a:solidFill>
                  <a:srgbClr val="0000FF"/>
                </a:solidFill>
                <a:effectLst>
                  <a:outerShdw blurRad="38100" dist="38100" dir="2700000" algn="tl">
                    <a:srgbClr val="000000">
                      <a:alpha val="43137"/>
                    </a:srgbClr>
                  </a:outerShdw>
                </a:effectLst>
              </a:rPr>
              <a:t>320’’+/-29</a:t>
            </a:r>
            <a:r>
              <a:rPr lang="en-US" altLang="ja-JP" sz="1600" dirty="0" smtClean="0">
                <a:effectLst>
                  <a:outerShdw blurRad="38100" dist="38100" dir="2700000" algn="tl">
                    <a:srgbClr val="000000">
                      <a:alpha val="43137"/>
                    </a:srgbClr>
                  </a:outerShdw>
                </a:effectLst>
              </a:rPr>
              <a:t>’’</a:t>
            </a:r>
            <a:r>
              <a:rPr lang="ja-JP" altLang="en-US" sz="1600" dirty="0" err="1" smtClean="0">
                <a:effectLst>
                  <a:outerShdw blurRad="38100" dist="38100" dir="2700000" algn="tl">
                    <a:srgbClr val="000000">
                      <a:alpha val="43137"/>
                    </a:srgbClr>
                  </a:outerShdw>
                </a:effectLst>
              </a:rPr>
              <a:t>、</a:t>
            </a:r>
            <a:r>
              <a:rPr lang="en-US" altLang="ja-JP" sz="1600" dirty="0" smtClean="0">
                <a:solidFill>
                  <a:srgbClr val="0000FF"/>
                </a:solidFill>
                <a:effectLst>
                  <a:outerShdw blurRad="38100" dist="38100" dir="2700000" algn="tl">
                    <a:srgbClr val="000000">
                      <a:alpha val="43137"/>
                    </a:srgbClr>
                  </a:outerShdw>
                </a:effectLst>
              </a:rPr>
              <a:t>Dec</a:t>
            </a:r>
            <a:r>
              <a:rPr lang="ja-JP" altLang="en-US" sz="1600" dirty="0" smtClean="0">
                <a:solidFill>
                  <a:srgbClr val="0000FF"/>
                </a:solidFill>
                <a:effectLst>
                  <a:outerShdw blurRad="38100" dist="38100" dir="2700000" algn="tl">
                    <a:srgbClr val="000000">
                      <a:alpha val="43137"/>
                    </a:srgbClr>
                  </a:outerShdw>
                </a:effectLst>
              </a:rPr>
              <a:t>軸バックラッシュ</a:t>
            </a:r>
            <a:r>
              <a:rPr lang="en-US" altLang="ja-JP" sz="1600" dirty="0" smtClean="0">
                <a:solidFill>
                  <a:srgbClr val="0000FF"/>
                </a:solidFill>
                <a:effectLst>
                  <a:outerShdw blurRad="38100" dist="38100" dir="2700000" algn="tl">
                    <a:srgbClr val="000000">
                      <a:alpha val="43137"/>
                    </a:srgbClr>
                  </a:outerShdw>
                </a:effectLst>
              </a:rPr>
              <a:t>-86’’+/-3.8’’</a:t>
            </a:r>
            <a:r>
              <a:rPr lang="ja-JP" altLang="en-US" sz="1600" dirty="0" smtClean="0">
                <a:effectLst>
                  <a:outerShdw blurRad="38100" dist="38100" dir="2700000" algn="tl">
                    <a:srgbClr val="000000">
                      <a:alpha val="43137"/>
                    </a:srgbClr>
                  </a:outerShdw>
                </a:effectLst>
              </a:rPr>
              <a:t>から導入誤差は最大</a:t>
            </a:r>
            <a:r>
              <a:rPr lang="en-US" altLang="ja-JP" sz="1600" dirty="0" smtClean="0">
                <a:effectLst>
                  <a:outerShdw blurRad="38100" dist="38100" dir="2700000" algn="tl">
                    <a:srgbClr val="000000">
                      <a:alpha val="43137"/>
                    </a:srgbClr>
                  </a:outerShdw>
                </a:effectLst>
              </a:rPr>
              <a:t>8’</a:t>
            </a:r>
            <a:r>
              <a:rPr lang="ja-JP" altLang="en-US" sz="1600" dirty="0" smtClean="0">
                <a:effectLst>
                  <a:outerShdw blurRad="38100" dist="38100" dir="2700000" algn="tl">
                    <a:srgbClr val="000000">
                      <a:alpha val="43137"/>
                    </a:srgbClr>
                  </a:outerShdw>
                </a:effectLst>
              </a:rPr>
              <a:t> 程度であることがわかった。また光学系は</a:t>
            </a:r>
            <a:r>
              <a:rPr lang="ja-JP" altLang="en-US" sz="1600" dirty="0" smtClean="0">
                <a:solidFill>
                  <a:srgbClr val="0000FF"/>
                </a:solidFill>
                <a:effectLst>
                  <a:outerShdw blurRad="38100" dist="38100" dir="2700000" algn="tl">
                    <a:srgbClr val="000000">
                      <a:alpha val="43137"/>
                    </a:srgbClr>
                  </a:outerShdw>
                </a:effectLst>
              </a:rPr>
              <a:t>ハルトマン定数</a:t>
            </a:r>
            <a:r>
              <a:rPr lang="en-US" altLang="ja-JP" sz="1600" dirty="0" smtClean="0">
                <a:solidFill>
                  <a:srgbClr val="0000FF"/>
                </a:solidFill>
                <a:effectLst>
                  <a:outerShdw blurRad="38100" dist="38100" dir="2700000" algn="tl">
                    <a:srgbClr val="000000">
                      <a:alpha val="43137"/>
                    </a:srgbClr>
                  </a:outerShdw>
                </a:effectLst>
              </a:rPr>
              <a:t>0.59’’</a:t>
            </a:r>
            <a:r>
              <a:rPr lang="ja-JP" altLang="en-US" sz="1600" dirty="0" smtClean="0">
                <a:effectLst>
                  <a:outerShdw blurRad="38100" dist="38100" dir="2700000" algn="tl">
                    <a:srgbClr val="000000">
                      <a:alpha val="43137"/>
                    </a:srgbClr>
                  </a:outerShdw>
                </a:effectLst>
              </a:rPr>
              <a:t>であり観測に必要な光学性能を有していることがわかった。</a:t>
            </a:r>
            <a:endParaRPr lang="ja-JP" altLang="en-US" sz="1600" dirty="0">
              <a:effectLst>
                <a:outerShdw blurRad="38100" dist="38100" dir="2700000" algn="tl">
                  <a:srgbClr val="000000">
                    <a:alpha val="43137"/>
                  </a:srgbClr>
                </a:outerShdw>
              </a:effectLst>
            </a:endParaRPr>
          </a:p>
        </p:txBody>
      </p:sp>
      <p:sp>
        <p:nvSpPr>
          <p:cNvPr id="8" name="スライド番号プレースホルダ 7"/>
          <p:cNvSpPr>
            <a:spLocks noGrp="1"/>
          </p:cNvSpPr>
          <p:nvPr>
            <p:ph type="sldNum" sz="quarter" idx="12"/>
          </p:nvPr>
        </p:nvSpPr>
        <p:spPr/>
        <p:txBody>
          <a:bodyPr/>
          <a:lstStyle/>
          <a:p>
            <a:fld id="{211C075B-6712-4FC4-92CB-6BC868D296D4}" type="slidenum">
              <a:rPr kumimoji="1" lang="ja-JP" altLang="en-US" smtClean="0"/>
              <a:pPr/>
              <a:t>41</a:t>
            </a:fld>
            <a:endParaRPr kumimoji="1" lang="ja-JP" altLang="en-US"/>
          </a:p>
        </p:txBody>
      </p:sp>
      <p:sp>
        <p:nvSpPr>
          <p:cNvPr id="10" name="タイトル 1"/>
          <p:cNvSpPr>
            <a:spLocks noGrp="1"/>
          </p:cNvSpPr>
          <p:nvPr>
            <p:ph type="title"/>
          </p:nvPr>
        </p:nvSpPr>
        <p:spPr>
          <a:xfrm>
            <a:off x="457200" y="274638"/>
            <a:ext cx="8229600" cy="1143000"/>
          </a:xfrm>
        </p:spPr>
        <p:txBody>
          <a:bodyPr>
            <a:normAutofit/>
          </a:bodyPr>
          <a:lstStyle/>
          <a:p>
            <a:r>
              <a:rPr kumimoji="1" lang="ja-JP" altLang="en-US" sz="4000" dirty="0" smtClean="0">
                <a:effectLst>
                  <a:outerShdw blurRad="38100" dist="38100" dir="2700000" algn="tl">
                    <a:srgbClr val="000000">
                      <a:alpha val="43137"/>
                    </a:srgbClr>
                  </a:outerShdw>
                </a:effectLst>
              </a:rPr>
              <a:t>結論</a:t>
            </a:r>
            <a:endParaRPr kumimoji="1" lang="ja-JP" altLang="en-US" sz="4000" dirty="0">
              <a:effectLst>
                <a:outerShdw blurRad="38100" dist="38100" dir="2700000" algn="tl">
                  <a:srgbClr val="000000">
                    <a:alpha val="43137"/>
                  </a:srgbClr>
                </a:outerShdw>
              </a:effectLst>
            </a:endParaRPr>
          </a:p>
        </p:txBody>
      </p:sp>
      <p:sp>
        <p:nvSpPr>
          <p:cNvPr id="12" name="正方形/長方形 11"/>
          <p:cNvSpPr/>
          <p:nvPr/>
        </p:nvSpPr>
        <p:spPr>
          <a:xfrm>
            <a:off x="920701" y="5667196"/>
            <a:ext cx="7448651" cy="646331"/>
          </a:xfrm>
          <a:prstGeom prst="rect">
            <a:avLst/>
          </a:prstGeom>
          <a:solidFill>
            <a:schemeClr val="bg1"/>
          </a:solidFill>
          <a:ln w="9525">
            <a:solidFill>
              <a:schemeClr val="tx1"/>
            </a:solidFill>
          </a:ln>
        </p:spPr>
        <p:style>
          <a:lnRef idx="2">
            <a:schemeClr val="dk1"/>
          </a:lnRef>
          <a:fillRef idx="1">
            <a:schemeClr val="lt1"/>
          </a:fillRef>
          <a:effectRef idx="0">
            <a:schemeClr val="dk1"/>
          </a:effectRef>
          <a:fontRef idx="minor">
            <a:schemeClr val="dk1"/>
          </a:fontRef>
        </p:style>
        <p:txBody>
          <a:bodyPr wrap="square">
            <a:spAutoFit/>
          </a:bodyPr>
          <a:lstStyle/>
          <a:p>
            <a:r>
              <a:rPr lang="ja-JP" altLang="en-US" dirty="0" smtClean="0">
                <a:solidFill>
                  <a:schemeClr val="tx1"/>
                </a:solidFill>
                <a:effectLst>
                  <a:outerShdw blurRad="38100" dist="38100" dir="2700000" algn="tl">
                    <a:srgbClr val="000000">
                      <a:alpha val="43137"/>
                    </a:srgbClr>
                  </a:outerShdw>
                </a:effectLst>
              </a:rPr>
              <a:t>南極</a:t>
            </a:r>
            <a:r>
              <a:rPr lang="en-US" altLang="ja-JP" dirty="0" smtClean="0">
                <a:solidFill>
                  <a:schemeClr val="tx1"/>
                </a:solidFill>
                <a:effectLst>
                  <a:outerShdw blurRad="38100" dist="38100" dir="2700000" algn="tl">
                    <a:srgbClr val="000000">
                      <a:alpha val="43137"/>
                    </a:srgbClr>
                  </a:outerShdw>
                </a:effectLst>
              </a:rPr>
              <a:t>40cm</a:t>
            </a:r>
            <a:r>
              <a:rPr lang="ja-JP" altLang="en-US" dirty="0" smtClean="0">
                <a:solidFill>
                  <a:schemeClr val="tx1"/>
                </a:solidFill>
                <a:effectLst>
                  <a:outerShdw blurRad="38100" dist="38100" dir="2700000" algn="tl">
                    <a:srgbClr val="000000">
                      <a:alpha val="43137"/>
                    </a:srgbClr>
                  </a:outerShdw>
                </a:effectLst>
              </a:rPr>
              <a:t>赤外線望遠鏡が</a:t>
            </a:r>
            <a:r>
              <a:rPr lang="en-US" altLang="ja-JP" dirty="0" smtClean="0">
                <a:solidFill>
                  <a:schemeClr val="tx1"/>
                </a:solidFill>
                <a:effectLst>
                  <a:outerShdw blurRad="38100" dist="38100" dir="2700000" algn="tl">
                    <a:srgbClr val="000000">
                      <a:alpha val="43137"/>
                    </a:srgbClr>
                  </a:outerShdw>
                </a:effectLst>
              </a:rPr>
              <a:t>2010</a:t>
            </a:r>
            <a:r>
              <a:rPr lang="ja-JP" altLang="en-US" dirty="0" smtClean="0">
                <a:solidFill>
                  <a:schemeClr val="tx1"/>
                </a:solidFill>
                <a:effectLst>
                  <a:outerShdw blurRad="38100" dist="38100" dir="2700000" algn="tl">
                    <a:srgbClr val="000000">
                      <a:alpha val="43137"/>
                    </a:srgbClr>
                  </a:outerShdw>
                </a:effectLst>
              </a:rPr>
              <a:t>年度に計画されているドームふじサイト調査</a:t>
            </a:r>
            <a:endParaRPr lang="en-US" altLang="ja-JP" dirty="0" smtClean="0">
              <a:solidFill>
                <a:schemeClr val="tx1"/>
              </a:solidFill>
              <a:effectLst>
                <a:outerShdw blurRad="38100" dist="38100" dir="2700000" algn="tl">
                  <a:srgbClr val="000000">
                    <a:alpha val="43137"/>
                  </a:srgbClr>
                </a:outerShdw>
              </a:effectLst>
            </a:endParaRPr>
          </a:p>
          <a:p>
            <a:r>
              <a:rPr lang="ja-JP" altLang="en-US" dirty="0" smtClean="0">
                <a:solidFill>
                  <a:schemeClr val="tx1"/>
                </a:solidFill>
                <a:effectLst>
                  <a:outerShdw blurRad="38100" dist="38100" dir="2700000" algn="tl">
                    <a:srgbClr val="000000">
                      <a:alpha val="43137"/>
                    </a:srgbClr>
                  </a:outerShdw>
                </a:effectLst>
              </a:rPr>
              <a:t>・試験観測に必要な性能をすべて有する望遠鏡であることが示された。</a:t>
            </a:r>
            <a:endParaRPr lang="en-US" altLang="ja-JP" dirty="0" smtClean="0">
              <a:solidFill>
                <a:schemeClr val="tx1"/>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1686"/>
            <a:ext cx="9144000" cy="1143000"/>
          </a:xfrm>
        </p:spPr>
        <p:txBody>
          <a:bodyPr>
            <a:normAutofit/>
          </a:bodyPr>
          <a:lstStyle/>
          <a:p>
            <a:r>
              <a:rPr kumimoji="1" lang="en-US" altLang="ja-JP" dirty="0" smtClean="0">
                <a:effectLst>
                  <a:outerShdw blurRad="38100" dist="38100" dir="2700000" algn="tl">
                    <a:srgbClr val="000000">
                      <a:alpha val="43137"/>
                    </a:srgbClr>
                  </a:outerShdw>
                </a:effectLst>
              </a:rPr>
              <a:t>8. </a:t>
            </a:r>
            <a:r>
              <a:rPr kumimoji="1" lang="ja-JP" altLang="en-US" dirty="0" smtClean="0">
                <a:effectLst>
                  <a:outerShdw blurRad="38100" dist="38100" dir="2700000" algn="tl">
                    <a:srgbClr val="000000">
                      <a:alpha val="43137"/>
                    </a:srgbClr>
                  </a:outerShdw>
                </a:effectLst>
              </a:rPr>
              <a:t>将来計画</a:t>
            </a:r>
            <a:endParaRPr kumimoji="1" lang="ja-JP" altLang="en-US"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42</a:t>
            </a:fld>
            <a:endParaRPr kumimoji="1"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smtClean="0">
                <a:effectLst>
                  <a:outerShdw blurRad="38100" dist="38100" dir="2700000" algn="tl">
                    <a:srgbClr val="000000">
                      <a:alpha val="43137"/>
                    </a:srgbClr>
                  </a:outerShdw>
                </a:effectLst>
              </a:rPr>
              <a:t>2010</a:t>
            </a:r>
            <a:r>
              <a:rPr lang="ja-JP" altLang="en-US" sz="4000" dirty="0" smtClean="0">
                <a:effectLst>
                  <a:outerShdw blurRad="38100" dist="38100" dir="2700000" algn="tl">
                    <a:srgbClr val="000000">
                      <a:alpha val="43137"/>
                    </a:srgbClr>
                  </a:outerShdw>
                </a:effectLst>
              </a:rPr>
              <a:t>年度ドームふじ観測計画</a:t>
            </a:r>
            <a:endParaRPr kumimoji="1" lang="ja-JP" altLang="en-US" sz="4000" dirty="0"/>
          </a:p>
        </p:txBody>
      </p:sp>
      <p:sp>
        <p:nvSpPr>
          <p:cNvPr id="30" name="正方形/長方形 29"/>
          <p:cNvSpPr/>
          <p:nvPr/>
        </p:nvSpPr>
        <p:spPr>
          <a:xfrm>
            <a:off x="642910" y="1603350"/>
            <a:ext cx="7982033" cy="523220"/>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 </a:t>
            </a:r>
            <a:r>
              <a:rPr lang="ja-JP" altLang="en-US" sz="1400" dirty="0" smtClean="0">
                <a:effectLst>
                  <a:outerShdw blurRad="38100" dist="38100" dir="2700000" algn="tl">
                    <a:srgbClr val="000000">
                      <a:alpha val="43137"/>
                    </a:srgbClr>
                  </a:outerShdw>
                </a:effectLst>
              </a:rPr>
              <a:t>年</a:t>
            </a:r>
            <a:r>
              <a:rPr lang="en-US" altLang="ja-JP" sz="1400" dirty="0" smtClean="0">
                <a:effectLst>
                  <a:outerShdw blurRad="38100" dist="38100" dir="2700000" algn="tl">
                    <a:srgbClr val="000000">
                      <a:alpha val="43137"/>
                    </a:srgbClr>
                  </a:outerShdw>
                </a:effectLst>
              </a:rPr>
              <a:t>11 </a:t>
            </a:r>
            <a:r>
              <a:rPr lang="ja-JP" altLang="en-US" sz="1400" dirty="0" smtClean="0">
                <a:effectLst>
                  <a:outerShdw blurRad="38100" dist="38100" dir="2700000" algn="tl">
                    <a:srgbClr val="000000">
                      <a:alpha val="43137"/>
                    </a:srgbClr>
                  </a:outerShdw>
                </a:effectLst>
              </a:rPr>
              <a:t>月～</a:t>
            </a:r>
            <a:r>
              <a:rPr lang="en-US" altLang="ja-JP" sz="1400" dirty="0" smtClean="0">
                <a:effectLst>
                  <a:outerShdw blurRad="38100" dist="38100" dir="2700000" algn="tl">
                    <a:srgbClr val="000000">
                      <a:alpha val="43137"/>
                    </a:srgbClr>
                  </a:outerShdw>
                </a:effectLst>
              </a:rPr>
              <a:t>2011 </a:t>
            </a:r>
            <a:r>
              <a:rPr lang="ja-JP" altLang="en-US" sz="1400" dirty="0" smtClean="0">
                <a:effectLst>
                  <a:outerShdw blurRad="38100" dist="38100" dir="2700000" algn="tl">
                    <a:srgbClr val="000000">
                      <a:alpha val="43137"/>
                    </a:srgbClr>
                  </a:outerShdw>
                </a:effectLst>
              </a:rPr>
              <a:t>日</a:t>
            </a:r>
            <a:r>
              <a:rPr lang="en-US" altLang="ja-JP" sz="1400" dirty="0" smtClean="0">
                <a:effectLst>
                  <a:outerShdw blurRad="38100" dist="38100" dir="2700000" algn="tl">
                    <a:srgbClr val="000000">
                      <a:alpha val="43137"/>
                    </a:srgbClr>
                  </a:outerShdw>
                </a:effectLst>
              </a:rPr>
              <a:t>3 </a:t>
            </a:r>
            <a:r>
              <a:rPr lang="ja-JP" altLang="en-US" sz="1400" dirty="0" smtClean="0">
                <a:effectLst>
                  <a:outerShdw blurRad="38100" dist="38100" dir="2700000" algn="tl">
                    <a:srgbClr val="000000">
                      <a:alpha val="43137"/>
                    </a:srgbClr>
                  </a:outerShdw>
                </a:effectLst>
              </a:rPr>
              <a:t>月にかけて行われる第</a:t>
            </a:r>
            <a:r>
              <a:rPr lang="en-US" altLang="ja-JP" sz="1400" dirty="0" smtClean="0">
                <a:effectLst>
                  <a:outerShdw blurRad="38100" dist="38100" dir="2700000" algn="tl">
                    <a:srgbClr val="000000">
                      <a:alpha val="43137"/>
                    </a:srgbClr>
                  </a:outerShdw>
                </a:effectLst>
              </a:rPr>
              <a:t>52 </a:t>
            </a:r>
            <a:r>
              <a:rPr lang="ja-JP" altLang="en-US" sz="1400" dirty="0" smtClean="0">
                <a:effectLst>
                  <a:outerShdw blurRad="38100" dist="38100" dir="2700000" algn="tl">
                    <a:srgbClr val="000000">
                      <a:alpha val="43137"/>
                    </a:srgbClr>
                  </a:outerShdw>
                </a:effectLst>
              </a:rPr>
              <a:t>次南極地域観測隊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夏隊</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では約</a:t>
            </a:r>
            <a:r>
              <a:rPr lang="en-US" altLang="ja-JP" sz="1400" dirty="0" smtClean="0">
                <a:effectLst>
                  <a:outerShdw blurRad="38100" dist="38100" dir="2700000" algn="tl">
                    <a:srgbClr val="000000">
                      <a:alpha val="43137"/>
                    </a:srgbClr>
                  </a:outerShdw>
                </a:effectLst>
              </a:rPr>
              <a:t>1</a:t>
            </a:r>
            <a:r>
              <a:rPr lang="ja-JP" altLang="en-US" sz="1400" dirty="0" smtClean="0">
                <a:effectLst>
                  <a:outerShdw blurRad="38100" dist="38100" dir="2700000" algn="tl">
                    <a:srgbClr val="000000">
                      <a:alpha val="43137"/>
                    </a:srgbClr>
                  </a:outerShdw>
                </a:effectLst>
              </a:rPr>
              <a:t>ヶ月に渡ってドームふじ基地に滞在し、南極</a:t>
            </a:r>
            <a:r>
              <a:rPr lang="en-US" altLang="ja-JP" sz="1400" dirty="0" smtClean="0">
                <a:effectLst>
                  <a:outerShdw blurRad="38100" dist="38100" dir="2700000" algn="tl">
                    <a:srgbClr val="000000">
                      <a:alpha val="43137"/>
                    </a:srgbClr>
                  </a:outerShdw>
                </a:effectLst>
              </a:rPr>
              <a:t>40cm </a:t>
            </a:r>
            <a:r>
              <a:rPr lang="ja-JP" altLang="en-US" sz="1400" dirty="0" smtClean="0">
                <a:effectLst>
                  <a:outerShdw blurRad="38100" dist="38100" dir="2700000" algn="tl">
                    <a:srgbClr val="000000">
                      <a:alpha val="43137"/>
                    </a:srgbClr>
                  </a:outerShdw>
                </a:effectLst>
              </a:rPr>
              <a:t>赤外線望遠鏡を用いたサイト調査と試験観測が行われる予定である。</a:t>
            </a:r>
            <a:endParaRPr lang="ja-JP" altLang="en-US" sz="1400" dirty="0">
              <a:effectLst>
                <a:outerShdw blurRad="38100" dist="38100" dir="2700000" algn="tl">
                  <a:srgbClr val="000000">
                    <a:alpha val="43137"/>
                  </a:srgbClr>
                </a:outerShdw>
              </a:effectLst>
            </a:endParaRPr>
          </a:p>
        </p:txBody>
      </p:sp>
      <p:sp>
        <p:nvSpPr>
          <p:cNvPr id="32" name="正方形/長方形 31"/>
          <p:cNvSpPr/>
          <p:nvPr/>
        </p:nvSpPr>
        <p:spPr>
          <a:xfrm>
            <a:off x="2235168" y="3526501"/>
            <a:ext cx="2665449" cy="738664"/>
          </a:xfrm>
          <a:prstGeom prst="rect">
            <a:avLst/>
          </a:prstGeom>
        </p:spPr>
        <p:txBody>
          <a:bodyPr wrap="square">
            <a:spAutoFit/>
          </a:bodyPr>
          <a:lstStyle/>
          <a:p>
            <a:pPr algn="ctr"/>
            <a:r>
              <a:rPr lang="ja-JP" altLang="en-US" sz="1400" dirty="0" smtClean="0">
                <a:effectLst>
                  <a:outerShdw blurRad="38100" dist="38100" dir="2700000" algn="tl">
                    <a:srgbClr val="000000">
                      <a:alpha val="43137"/>
                    </a:srgbClr>
                  </a:outerShdw>
                </a:effectLst>
              </a:rPr>
              <a:t>シーイング ＝ 地球大気の揺らぎ</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望遠鏡の空間分解能</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を実質的に決定</a:t>
            </a:r>
            <a:endParaRPr lang="ja-JP" altLang="en-US" sz="1400" dirty="0">
              <a:effectLst>
                <a:outerShdw blurRad="38100" dist="38100" dir="2700000" algn="tl">
                  <a:srgbClr val="000000">
                    <a:alpha val="43137"/>
                  </a:srgbClr>
                </a:outerShdw>
              </a:effectLst>
            </a:endParaRPr>
          </a:p>
        </p:txBody>
      </p:sp>
      <p:sp>
        <p:nvSpPr>
          <p:cNvPr id="33" name="テキスト ボックス 32"/>
          <p:cNvSpPr txBox="1"/>
          <p:nvPr/>
        </p:nvSpPr>
        <p:spPr>
          <a:xfrm>
            <a:off x="2747104" y="4366300"/>
            <a:ext cx="1532792" cy="307777"/>
          </a:xfrm>
          <a:prstGeom prst="rect">
            <a:avLst/>
          </a:prstGeom>
          <a:noFill/>
        </p:spPr>
        <p:txBody>
          <a:bodyPr wrap="none" rtlCol="0">
            <a:spAutoFit/>
          </a:bodyPr>
          <a:lstStyle/>
          <a:p>
            <a:r>
              <a:rPr kumimoji="1" lang="en-US" altLang="ja-JP" sz="1400" dirty="0" smtClean="0">
                <a:effectLst>
                  <a:outerShdw blurRad="38100" dist="38100" dir="2700000" algn="tl">
                    <a:srgbClr val="000000">
                      <a:alpha val="43137"/>
                    </a:srgbClr>
                  </a:outerShdw>
                </a:effectLst>
              </a:rPr>
              <a:t>2</a:t>
            </a:r>
            <a:r>
              <a:rPr kumimoji="1" lang="ja-JP" altLang="en-US" sz="1400" dirty="0" smtClean="0">
                <a:effectLst>
                  <a:outerShdw blurRad="38100" dist="38100" dir="2700000" algn="tl">
                    <a:srgbClr val="000000">
                      <a:alpha val="43137"/>
                    </a:srgbClr>
                  </a:outerShdw>
                </a:effectLst>
              </a:rPr>
              <a:t>日以上連続観測</a:t>
            </a:r>
            <a:endParaRPr kumimoji="1" lang="ja-JP" altLang="en-US" sz="1400" dirty="0">
              <a:effectLst>
                <a:outerShdw blurRad="38100" dist="38100" dir="2700000" algn="tl">
                  <a:srgbClr val="000000">
                    <a:alpha val="43137"/>
                  </a:srgbClr>
                </a:outerShdw>
              </a:effectLst>
            </a:endParaRPr>
          </a:p>
        </p:txBody>
      </p:sp>
      <p:pic>
        <p:nvPicPr>
          <p:cNvPr id="5122" name="Picture 2" descr="D:\M2\Master\DSC_8888.JPG"/>
          <p:cNvPicPr>
            <a:picLocks noChangeAspect="1" noChangeArrowheads="1"/>
          </p:cNvPicPr>
          <p:nvPr/>
        </p:nvPicPr>
        <p:blipFill>
          <a:blip r:embed="rId3" cstate="print"/>
          <a:srcRect/>
          <a:stretch>
            <a:fillRect/>
          </a:stretch>
        </p:blipFill>
        <p:spPr bwMode="auto">
          <a:xfrm>
            <a:off x="738135" y="3210888"/>
            <a:ext cx="1415007" cy="2127227"/>
          </a:xfrm>
          <a:prstGeom prst="rect">
            <a:avLst/>
          </a:prstGeom>
          <a:noFill/>
          <a:effectLst>
            <a:outerShdw blurRad="50800" dist="38100" dir="2700000" algn="tl" rotWithShape="0">
              <a:prstClr val="black">
                <a:alpha val="40000"/>
              </a:prstClr>
            </a:outerShdw>
          </a:effectLst>
        </p:spPr>
      </p:pic>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43</a:t>
            </a:fld>
            <a:endParaRPr kumimoji="1" lang="ja-JP" altLang="en-US"/>
          </a:p>
        </p:txBody>
      </p:sp>
      <p:sp>
        <p:nvSpPr>
          <p:cNvPr id="10" name="テキスト ボックス 9"/>
          <p:cNvSpPr txBox="1"/>
          <p:nvPr/>
        </p:nvSpPr>
        <p:spPr>
          <a:xfrm>
            <a:off x="555570" y="5365155"/>
            <a:ext cx="1898676" cy="461665"/>
          </a:xfrm>
          <a:prstGeom prst="rect">
            <a:avLst/>
          </a:prstGeom>
          <a:noFill/>
        </p:spPr>
        <p:txBody>
          <a:bodyPr wrap="square" rtlCol="0">
            <a:spAutoFit/>
          </a:bodyPr>
          <a:lstStyle/>
          <a:p>
            <a:r>
              <a:rPr lang="ja-JP" altLang="en-US" sz="1200" dirty="0" smtClean="0"/>
              <a:t>南極</a:t>
            </a:r>
            <a:r>
              <a:rPr lang="en-US" altLang="ja-JP" sz="1200" dirty="0" smtClean="0"/>
              <a:t>40cm</a:t>
            </a:r>
            <a:r>
              <a:rPr lang="ja-JP" altLang="en-US" sz="1200" dirty="0" smtClean="0"/>
              <a:t>赤外線望遠鏡に取り付けた</a:t>
            </a:r>
            <a:r>
              <a:rPr lang="en-US" altLang="ja-JP" sz="1200" dirty="0" smtClean="0"/>
              <a:t>Tohoku DIMM</a:t>
            </a:r>
          </a:p>
        </p:txBody>
      </p:sp>
      <p:sp>
        <p:nvSpPr>
          <p:cNvPr id="11" name="正方形/長方形 10"/>
          <p:cNvSpPr/>
          <p:nvPr/>
        </p:nvSpPr>
        <p:spPr>
          <a:xfrm>
            <a:off x="592083" y="2552688"/>
            <a:ext cx="168187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シーイング測定</a:t>
            </a:r>
            <a:endParaRPr lang="en-US" altLang="ja-JP" dirty="0" smtClean="0">
              <a:effectLst>
                <a:outerShdw blurRad="38100" dist="38100" dir="2700000" algn="tl">
                  <a:srgbClr val="000000">
                    <a:alpha val="43137"/>
                  </a:srgbClr>
                </a:outerShdw>
              </a:effectLst>
            </a:endParaRPr>
          </a:p>
        </p:txBody>
      </p:sp>
      <p:sp>
        <p:nvSpPr>
          <p:cNvPr id="12" name="正方形/長方形 11"/>
          <p:cNvSpPr/>
          <p:nvPr/>
        </p:nvSpPr>
        <p:spPr>
          <a:xfrm>
            <a:off x="1358856" y="5753794"/>
            <a:ext cx="1058877" cy="276999"/>
          </a:xfrm>
          <a:prstGeom prst="rect">
            <a:avLst/>
          </a:prstGeom>
        </p:spPr>
        <p:txBody>
          <a:bodyPr wrap="square">
            <a:spAutoFit/>
          </a:bodyPr>
          <a:lstStyle/>
          <a:p>
            <a:r>
              <a:rPr lang="en-US" altLang="ja-JP" sz="1200" dirty="0" smtClean="0"/>
              <a:t>(2008</a:t>
            </a:r>
            <a:r>
              <a:rPr lang="ja-JP" altLang="en-US" sz="1200" dirty="0" smtClean="0"/>
              <a:t>年開発</a:t>
            </a:r>
            <a:r>
              <a:rPr lang="en-US" altLang="ja-JP" sz="1200" dirty="0" smtClean="0"/>
              <a:t>)</a:t>
            </a:r>
            <a:endParaRPr lang="ja-JP" altLang="en-US" sz="1200" dirty="0"/>
          </a:p>
        </p:txBody>
      </p:sp>
      <p:sp>
        <p:nvSpPr>
          <p:cNvPr id="13" name="正方形/長方形 12"/>
          <p:cNvSpPr/>
          <p:nvPr/>
        </p:nvSpPr>
        <p:spPr>
          <a:xfrm>
            <a:off x="2753339" y="5157548"/>
            <a:ext cx="1709122" cy="523220"/>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シーイングの絶対値</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・時間変化を測定</a:t>
            </a:r>
            <a:endParaRPr lang="ja-JP" altLang="en-US" sz="1400" dirty="0">
              <a:effectLst>
                <a:outerShdw blurRad="38100" dist="38100" dir="2700000" algn="tl">
                  <a:srgbClr val="000000">
                    <a:alpha val="43137"/>
                  </a:srgbClr>
                </a:outerShdw>
              </a:effectLst>
            </a:endParaRPr>
          </a:p>
        </p:txBody>
      </p:sp>
      <p:sp>
        <p:nvSpPr>
          <p:cNvPr id="15" name="下矢印 14"/>
          <p:cNvSpPr/>
          <p:nvPr/>
        </p:nvSpPr>
        <p:spPr>
          <a:xfrm>
            <a:off x="3330558" y="4731430"/>
            <a:ext cx="438156" cy="365130"/>
          </a:xfrm>
          <a:prstGeom prst="down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4827591" y="2552688"/>
            <a:ext cx="156966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金星連続観測</a:t>
            </a:r>
            <a:endParaRPr lang="en-US" altLang="ja-JP" dirty="0" smtClean="0">
              <a:effectLst>
                <a:outerShdw blurRad="38100" dist="38100" dir="2700000" algn="tl">
                  <a:srgbClr val="000000">
                    <a:alpha val="43137"/>
                  </a:srgbClr>
                </a:outerShdw>
              </a:effectLst>
            </a:endParaRPr>
          </a:p>
        </p:txBody>
      </p:sp>
      <p:sp>
        <p:nvSpPr>
          <p:cNvPr id="18" name="正方形/長方形 17"/>
          <p:cNvSpPr/>
          <p:nvPr/>
        </p:nvSpPr>
        <p:spPr>
          <a:xfrm>
            <a:off x="4937130" y="3124858"/>
            <a:ext cx="3760839" cy="830997"/>
          </a:xfrm>
          <a:prstGeom prst="rect">
            <a:avLst/>
          </a:prstGeom>
        </p:spPr>
        <p:txBody>
          <a:bodyPr wrap="square">
            <a:spAutoFit/>
          </a:bodyPr>
          <a:lstStyle/>
          <a:p>
            <a:r>
              <a:rPr lang="ja-JP" altLang="en-US" sz="1200" dirty="0" smtClean="0"/>
              <a:t>金星はその大きさや太陽からの距離が地球と似ているにもかかわらず大量の二酸化炭素に包まれ灼熱の惑星である。また自転速度は</a:t>
            </a:r>
            <a:r>
              <a:rPr lang="en-US" altLang="ja-JP" sz="1200" dirty="0" smtClean="0"/>
              <a:t>243 </a:t>
            </a:r>
            <a:r>
              <a:rPr lang="ja-JP" altLang="en-US" sz="1200" dirty="0" smtClean="0"/>
              <a:t>日と非常に遅いにもかかわらず高層大気は約</a:t>
            </a:r>
            <a:r>
              <a:rPr lang="en-US" altLang="ja-JP" sz="1200" dirty="0" smtClean="0"/>
              <a:t>4 </a:t>
            </a:r>
            <a:r>
              <a:rPr lang="ja-JP" altLang="en-US" sz="1200" dirty="0" smtClean="0"/>
              <a:t>日で金星を</a:t>
            </a:r>
            <a:r>
              <a:rPr lang="en-US" altLang="ja-JP" sz="1200" dirty="0" smtClean="0"/>
              <a:t>1 </a:t>
            </a:r>
            <a:r>
              <a:rPr lang="ja-JP" altLang="en-US" sz="1200" dirty="0" smtClean="0"/>
              <a:t>回転しており謎が多い。</a:t>
            </a:r>
            <a:endParaRPr lang="ja-JP" altLang="en-US" sz="1200" dirty="0"/>
          </a:p>
        </p:txBody>
      </p:sp>
      <p:sp>
        <p:nvSpPr>
          <p:cNvPr id="19" name="正方形/長方形 18"/>
          <p:cNvSpPr/>
          <p:nvPr/>
        </p:nvSpPr>
        <p:spPr>
          <a:xfrm>
            <a:off x="5119695" y="4147222"/>
            <a:ext cx="3286169" cy="1169551"/>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a:t>
            </a:r>
            <a:r>
              <a:rPr lang="en-US" altLang="ja-JP" sz="1400" dirty="0" smtClean="0">
                <a:effectLst>
                  <a:outerShdw blurRad="38100" dist="38100" dir="2700000" algn="tl">
                    <a:srgbClr val="000000">
                      <a:alpha val="43137"/>
                    </a:srgbClr>
                  </a:outerShdw>
                </a:effectLst>
              </a:rPr>
              <a:t>1</a:t>
            </a:r>
            <a:r>
              <a:rPr lang="ja-JP" altLang="en-US" sz="1400" dirty="0" smtClean="0">
                <a:effectLst>
                  <a:outerShdw blurRad="38100" dist="38100" dir="2700000" algn="tl">
                    <a:srgbClr val="000000">
                      <a:alpha val="43137"/>
                    </a:srgbClr>
                  </a:outerShdw>
                </a:effectLst>
              </a:rPr>
              <a:t>月の金星は太陽との離角</a:t>
            </a:r>
            <a:r>
              <a:rPr lang="en-US" altLang="ja-JP" sz="1400" dirty="0" smtClean="0">
                <a:effectLst>
                  <a:outerShdw blurRad="38100" dist="38100" dir="2700000" algn="tl">
                    <a:srgbClr val="000000">
                      <a:alpha val="43137"/>
                    </a:srgbClr>
                  </a:outerShdw>
                </a:effectLst>
              </a:rPr>
              <a:t>40°</a:t>
            </a:r>
            <a:r>
              <a:rPr lang="ja-JP" altLang="en-US" sz="1400" dirty="0" smtClean="0">
                <a:effectLst>
                  <a:outerShdw blurRad="38100" dist="38100" dir="2700000" algn="tl">
                    <a:srgbClr val="000000">
                      <a:alpha val="43137"/>
                    </a:srgbClr>
                  </a:outerShdw>
                </a:effectLst>
              </a:rPr>
              <a:t>で</a:t>
            </a:r>
            <a:r>
              <a:rPr lang="en-US" altLang="ja-JP" sz="1400" dirty="0" smtClean="0">
                <a:effectLst>
                  <a:outerShdw blurRad="38100" dist="38100" dir="2700000" algn="tl">
                    <a:srgbClr val="000000">
                      <a:alpha val="43137"/>
                    </a:srgbClr>
                  </a:outerShdw>
                </a:effectLst>
              </a:rPr>
              <a:t>1</a:t>
            </a:r>
            <a:r>
              <a:rPr lang="ja-JP" altLang="en-US" sz="1400" dirty="0" smtClean="0">
                <a:effectLst>
                  <a:outerShdw blurRad="38100" dist="38100" dir="2700000" algn="tl">
                    <a:srgbClr val="000000">
                      <a:alpha val="43137"/>
                    </a:srgbClr>
                  </a:outerShdw>
                </a:effectLst>
              </a:rPr>
              <a:t>日中観測可能。また南極の高い透明度から太陽があっても十分な</a:t>
            </a:r>
            <a:r>
              <a:rPr lang="en-US" altLang="ja-JP" sz="1400" dirty="0" smtClean="0">
                <a:effectLst>
                  <a:outerShdw blurRad="38100" dist="38100" dir="2700000" algn="tl">
                    <a:srgbClr val="000000">
                      <a:alpha val="43137"/>
                    </a:srgbClr>
                  </a:outerShdw>
                </a:effectLst>
              </a:rPr>
              <a:t>S/N</a:t>
            </a:r>
            <a:r>
              <a:rPr lang="ja-JP" altLang="en-US" sz="1400" dirty="0" smtClean="0">
                <a:effectLst>
                  <a:outerShdw blurRad="38100" dist="38100" dir="2700000" algn="tl">
                    <a:srgbClr val="000000">
                      <a:alpha val="43137"/>
                    </a:srgbClr>
                  </a:outerShdw>
                </a:effectLst>
              </a:rPr>
              <a:t>が期待される。連続</a:t>
            </a:r>
            <a:r>
              <a:rPr lang="en-US" altLang="ja-JP" sz="1400" dirty="0" smtClean="0">
                <a:effectLst>
                  <a:outerShdw blurRad="38100" dist="38100" dir="2700000" algn="tl">
                    <a:srgbClr val="000000">
                      <a:alpha val="43137"/>
                    </a:srgbClr>
                  </a:outerShdw>
                </a:effectLst>
              </a:rPr>
              <a:t>10</a:t>
            </a:r>
            <a:r>
              <a:rPr lang="ja-JP" altLang="en-US" sz="1400" dirty="0" smtClean="0">
                <a:effectLst>
                  <a:outerShdw blurRad="38100" dist="38100" dir="2700000" algn="tl">
                    <a:srgbClr val="000000">
                      <a:alpha val="43137"/>
                    </a:srgbClr>
                  </a:outerShdw>
                </a:effectLst>
              </a:rPr>
              <a:t>日間にわたって「</a:t>
            </a:r>
            <a:r>
              <a:rPr lang="ja-JP" altLang="en-US" sz="1400" dirty="0" smtClean="0">
                <a:solidFill>
                  <a:srgbClr val="0000FF"/>
                </a:solidFill>
                <a:effectLst>
                  <a:outerShdw blurRad="38100" dist="38100" dir="2700000" algn="tl">
                    <a:srgbClr val="000000">
                      <a:alpha val="43137"/>
                    </a:srgbClr>
                  </a:outerShdw>
                </a:effectLst>
              </a:rPr>
              <a:t>金星の気象観測</a:t>
            </a:r>
            <a:r>
              <a:rPr lang="ja-JP" altLang="en-US" sz="1400" dirty="0" smtClean="0">
                <a:effectLst>
                  <a:outerShdw blurRad="38100" dist="38100" dir="2700000" algn="tl">
                    <a:srgbClr val="000000">
                      <a:alpha val="43137"/>
                    </a:srgbClr>
                  </a:outerShdw>
                </a:effectLst>
              </a:rPr>
              <a:t>」を実施。</a:t>
            </a:r>
            <a:endParaRPr lang="en-US" altLang="ja-JP" sz="1400" dirty="0" smtClean="0">
              <a:effectLst>
                <a:outerShdw blurRad="38100" dist="38100" dir="2700000" algn="tl">
                  <a:srgbClr val="000000">
                    <a:alpha val="43137"/>
                  </a:srgbClr>
                </a:outerShdw>
              </a:effectLst>
            </a:endParaRPr>
          </a:p>
        </p:txBody>
      </p:sp>
      <p:sp>
        <p:nvSpPr>
          <p:cNvPr id="20" name="正方形/長方形 19"/>
          <p:cNvSpPr/>
          <p:nvPr/>
        </p:nvSpPr>
        <p:spPr>
          <a:xfrm>
            <a:off x="5521338" y="5583267"/>
            <a:ext cx="2738475" cy="523220"/>
          </a:xfrm>
          <a:prstGeom prst="rect">
            <a:avLst/>
          </a:prstGeom>
          <a:solidFill>
            <a:schemeClr val="bg1"/>
          </a:solidFill>
          <a:ln>
            <a:solidFill>
              <a:schemeClr val="tx1"/>
            </a:solidFill>
          </a:ln>
        </p:spPr>
        <p:txBody>
          <a:bodyPr wrap="square">
            <a:spAutoFit/>
          </a:bodyPr>
          <a:lstStyle/>
          <a:p>
            <a:r>
              <a:rPr lang="ja-JP" altLang="en-US" sz="1400" dirty="0" smtClean="0">
                <a:effectLst>
                  <a:outerShdw blurRad="38100" dist="38100" dir="2700000" algn="tl">
                    <a:srgbClr val="000000">
                      <a:alpha val="43137"/>
                    </a:srgbClr>
                  </a:outerShdw>
                </a:effectLst>
              </a:rPr>
              <a:t>高い透過率と連続観測を生かした</a:t>
            </a:r>
            <a:r>
              <a:rPr lang="ja-JP" altLang="en-US" sz="1400" dirty="0" smtClean="0">
                <a:solidFill>
                  <a:srgbClr val="0000FF"/>
                </a:solidFill>
                <a:effectLst>
                  <a:outerShdw blurRad="38100" dist="38100" dir="2700000" algn="tl">
                    <a:srgbClr val="000000">
                      <a:alpha val="43137"/>
                    </a:srgbClr>
                  </a:outerShdw>
                </a:effectLst>
              </a:rPr>
              <a:t>南極オリジナルのサイエンス</a:t>
            </a:r>
            <a:endParaRPr lang="ja-JP" altLang="en-US" sz="1400" dirty="0">
              <a:solidFill>
                <a:srgbClr val="0000FF"/>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4000" dirty="0" smtClean="0">
                <a:effectLst>
                  <a:outerShdw blurRad="38100" dist="38100" dir="2700000" algn="tl">
                    <a:srgbClr val="000000">
                      <a:alpha val="43137"/>
                    </a:srgbClr>
                  </a:outerShdw>
                </a:effectLst>
              </a:rPr>
              <a:t>2012</a:t>
            </a:r>
            <a:r>
              <a:rPr lang="ja-JP" altLang="en-US" sz="4000" dirty="0" smtClean="0">
                <a:effectLst>
                  <a:outerShdw blurRad="38100" dist="38100" dir="2700000" algn="tl">
                    <a:srgbClr val="000000">
                      <a:alpha val="43137"/>
                    </a:srgbClr>
                  </a:outerShdw>
                </a:effectLst>
              </a:rPr>
              <a:t>年度ドームふじ観測計画</a:t>
            </a:r>
            <a:endParaRPr kumimoji="1" lang="ja-JP" altLang="en-US" sz="4000" dirty="0"/>
          </a:p>
        </p:txBody>
      </p:sp>
      <p:sp>
        <p:nvSpPr>
          <p:cNvPr id="30" name="正方形/長方形 29"/>
          <p:cNvSpPr/>
          <p:nvPr/>
        </p:nvSpPr>
        <p:spPr>
          <a:xfrm>
            <a:off x="642911" y="1500174"/>
            <a:ext cx="7872493" cy="523220"/>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年度の夏期観測で得られた経験を元に、</a:t>
            </a:r>
            <a:r>
              <a:rPr lang="en-US" altLang="ja-JP" sz="1400" dirty="0" smtClean="0">
                <a:effectLst>
                  <a:outerShdw blurRad="38100" dist="38100" dir="2700000" algn="tl">
                    <a:srgbClr val="000000">
                      <a:alpha val="43137"/>
                    </a:srgbClr>
                  </a:outerShdw>
                </a:effectLst>
              </a:rPr>
              <a:t>2012</a:t>
            </a:r>
            <a:r>
              <a:rPr lang="ja-JP" altLang="en-US" sz="1400" dirty="0" smtClean="0">
                <a:effectLst>
                  <a:outerShdw blurRad="38100" dist="38100" dir="2700000" algn="tl">
                    <a:srgbClr val="000000">
                      <a:alpha val="43137"/>
                    </a:srgbClr>
                  </a:outerShdw>
                </a:effectLst>
              </a:rPr>
              <a:t>年度は</a:t>
            </a:r>
            <a:r>
              <a:rPr lang="ja-JP" altLang="en-US" sz="1400" dirty="0" smtClean="0">
                <a:solidFill>
                  <a:srgbClr val="0000FF"/>
                </a:solidFill>
                <a:effectLst>
                  <a:outerShdw blurRad="38100" dist="38100" dir="2700000" algn="tl">
                    <a:srgbClr val="000000">
                      <a:alpha val="43137"/>
                    </a:srgbClr>
                  </a:outerShdw>
                </a:effectLst>
              </a:rPr>
              <a:t>太陽の昇らない</a:t>
            </a:r>
            <a:r>
              <a:rPr lang="en-US" altLang="ja-JP" sz="1400" dirty="0" smtClean="0">
                <a:solidFill>
                  <a:srgbClr val="0000FF"/>
                </a:solidFill>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極夜</a:t>
            </a:r>
            <a:r>
              <a:rPr lang="en-US" altLang="ja-JP" sz="1400" dirty="0" smtClean="0">
                <a:solidFill>
                  <a:srgbClr val="0000FF"/>
                </a:solidFill>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冬期</a:t>
            </a:r>
            <a:r>
              <a:rPr lang="ja-JP" altLang="en-US" sz="1400" dirty="0" smtClean="0">
                <a:effectLst>
                  <a:outerShdw blurRad="38100" dist="38100" dir="2700000" algn="tl">
                    <a:srgbClr val="000000">
                      <a:alpha val="43137"/>
                    </a:srgbClr>
                  </a:outerShdw>
                </a:effectLst>
              </a:rPr>
              <a:t>に南極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赤外線望遠鏡を用いた学術観測を実施する。</a:t>
            </a:r>
            <a:endParaRPr lang="ja-JP" altLang="en-US" sz="1400" dirty="0">
              <a:effectLst>
                <a:outerShdw blurRad="38100" dist="38100" dir="2700000" algn="tl">
                  <a:srgbClr val="000000">
                    <a:alpha val="43137"/>
                  </a:srgbClr>
                </a:outerShdw>
              </a:effectLst>
            </a:endParaRPr>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44</a:t>
            </a:fld>
            <a:endParaRPr kumimoji="1" lang="ja-JP" altLang="en-US"/>
          </a:p>
        </p:txBody>
      </p:sp>
      <p:sp>
        <p:nvSpPr>
          <p:cNvPr id="11" name="正方形/長方形 10"/>
          <p:cNvSpPr/>
          <p:nvPr/>
        </p:nvSpPr>
        <p:spPr>
          <a:xfrm>
            <a:off x="665109" y="2187558"/>
            <a:ext cx="694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AIR-C</a:t>
            </a:r>
          </a:p>
        </p:txBody>
      </p:sp>
      <p:pic>
        <p:nvPicPr>
          <p:cNvPr id="19458" name="Picture 2" descr="http://www.astr.tohoku.ac.jp/~ichikawa/antarctic/40cm/AIR-C3.jpg"/>
          <p:cNvPicPr>
            <a:picLocks noChangeAspect="1" noChangeArrowheads="1"/>
          </p:cNvPicPr>
          <p:nvPr/>
        </p:nvPicPr>
        <p:blipFill>
          <a:blip r:embed="rId3" cstate="print"/>
          <a:srcRect/>
          <a:stretch>
            <a:fillRect/>
          </a:stretch>
        </p:blipFill>
        <p:spPr bwMode="auto">
          <a:xfrm>
            <a:off x="2490759" y="3334567"/>
            <a:ext cx="1716111" cy="1446640"/>
          </a:xfrm>
          <a:prstGeom prst="rect">
            <a:avLst/>
          </a:prstGeom>
          <a:noFill/>
          <a:effectLst>
            <a:outerShdw blurRad="50800" dist="38100" dir="2700000" algn="tl" rotWithShape="0">
              <a:prstClr val="black">
                <a:alpha val="40000"/>
              </a:prstClr>
            </a:outerShdw>
          </a:effectLst>
        </p:spPr>
      </p:pic>
      <p:pic>
        <p:nvPicPr>
          <p:cNvPr id="19460" name="Picture 4" descr="http://www.astr.tohoku.ac.jp/~ichikawa/antarctic/40cm/AIR-C1.jpg"/>
          <p:cNvPicPr>
            <a:picLocks noChangeAspect="1" noChangeArrowheads="1"/>
          </p:cNvPicPr>
          <p:nvPr/>
        </p:nvPicPr>
        <p:blipFill>
          <a:blip r:embed="rId4" cstate="print"/>
          <a:srcRect/>
          <a:stretch>
            <a:fillRect/>
          </a:stretch>
        </p:blipFill>
        <p:spPr bwMode="auto">
          <a:xfrm>
            <a:off x="628596" y="3334567"/>
            <a:ext cx="1716111" cy="1447748"/>
          </a:xfrm>
          <a:prstGeom prst="rect">
            <a:avLst/>
          </a:prstGeom>
          <a:noFill/>
          <a:effectLst>
            <a:outerShdw blurRad="50800" dist="38100" dir="2700000" algn="tl" rotWithShape="0">
              <a:prstClr val="black">
                <a:alpha val="40000"/>
              </a:prstClr>
            </a:outerShdw>
          </a:effectLst>
        </p:spPr>
      </p:pic>
      <p:sp>
        <p:nvSpPr>
          <p:cNvPr id="8" name="正方形/長方形 7"/>
          <p:cNvSpPr/>
          <p:nvPr/>
        </p:nvSpPr>
        <p:spPr>
          <a:xfrm>
            <a:off x="701622" y="2580797"/>
            <a:ext cx="3614787" cy="738664"/>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R. G. </a:t>
            </a:r>
            <a:r>
              <a:rPr lang="en-US" altLang="ja-JP" sz="1400" dirty="0" err="1" smtClean="0">
                <a:effectLst>
                  <a:outerShdw blurRad="38100" dist="38100" dir="2700000" algn="tl">
                    <a:srgbClr val="000000">
                      <a:alpha val="43137"/>
                    </a:srgbClr>
                  </a:outerShdw>
                </a:effectLst>
              </a:rPr>
              <a:t>Lundock</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東北大</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が開発中の観測装置。</a:t>
            </a:r>
            <a:endParaRPr lang="en-US" altLang="ja-JP" sz="1400" dirty="0" smtClean="0">
              <a:effectLst>
                <a:outerShdw blurRad="38100" dist="38100" dir="2700000" algn="tl">
                  <a:srgbClr val="000000">
                    <a:alpha val="43137"/>
                  </a:srgbClr>
                </a:outerShdw>
              </a:effectLst>
            </a:endParaRPr>
          </a:p>
          <a:p>
            <a:r>
              <a:rPr lang="en-US" altLang="ja-JP" sz="1400" dirty="0" err="1" smtClean="0">
                <a:solidFill>
                  <a:srgbClr val="0000FF"/>
                </a:solidFill>
                <a:effectLst>
                  <a:outerShdw blurRad="38100" dist="38100" dir="2700000" algn="tl">
                    <a:srgbClr val="000000">
                      <a:alpha val="43137"/>
                    </a:srgbClr>
                  </a:outerShdw>
                </a:effectLst>
              </a:rPr>
              <a:t>K</a:t>
            </a:r>
            <a:r>
              <a:rPr lang="en-US" altLang="ja-JP" sz="1200" dirty="0" err="1" smtClean="0">
                <a:solidFill>
                  <a:srgbClr val="0000FF"/>
                </a:solidFill>
                <a:effectLst>
                  <a:outerShdw blurRad="38100" dist="38100" dir="2700000" algn="tl">
                    <a:srgbClr val="000000">
                      <a:alpha val="43137"/>
                    </a:srgbClr>
                  </a:outerShdw>
                </a:effectLst>
              </a:rPr>
              <a:t>dark</a:t>
            </a:r>
            <a:r>
              <a:rPr lang="en-US" altLang="ja-JP" sz="1400" dirty="0" smtClean="0">
                <a:effectLst>
                  <a:outerShdw blurRad="38100" dist="38100" dir="2700000" algn="tl">
                    <a:srgbClr val="000000">
                      <a:alpha val="43137"/>
                    </a:srgbClr>
                  </a:outerShdw>
                </a:effectLst>
              </a:rPr>
              <a:t>(2.4μm)</a:t>
            </a:r>
            <a:r>
              <a:rPr lang="ja-JP" altLang="en-US" sz="1400" dirty="0" err="1"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A-band</a:t>
            </a:r>
            <a:r>
              <a:rPr lang="en-US" altLang="ja-JP" sz="1400" dirty="0" smtClean="0">
                <a:effectLst>
                  <a:outerShdw blurRad="38100" dist="38100" dir="2700000" algn="tl">
                    <a:srgbClr val="000000">
                      <a:alpha val="43137"/>
                    </a:srgbClr>
                  </a:outerShdw>
                </a:effectLst>
              </a:rPr>
              <a:t>(3.4μm)</a:t>
            </a:r>
            <a:r>
              <a:rPr lang="ja-JP" altLang="en-US" sz="1400" dirty="0" err="1" smtClean="0">
                <a:effectLst>
                  <a:outerShdw blurRad="38100" dist="38100" dir="2700000" algn="tl">
                    <a:srgbClr val="000000">
                      <a:alpha val="43137"/>
                    </a:srgbClr>
                  </a:outerShdw>
                </a:effectLst>
              </a:rPr>
              <a:t>、</a:t>
            </a:r>
            <a:r>
              <a:rPr lang="en-US" altLang="ja-JP" sz="1400" dirty="0" smtClean="0">
                <a:solidFill>
                  <a:srgbClr val="0000FF"/>
                </a:solidFill>
                <a:effectLst>
                  <a:outerShdw blurRad="38100" dist="38100" dir="2700000" algn="tl">
                    <a:srgbClr val="000000">
                      <a:alpha val="43137"/>
                    </a:srgbClr>
                  </a:outerShdw>
                </a:effectLst>
              </a:rPr>
              <a:t>L’</a:t>
            </a:r>
            <a:r>
              <a:rPr lang="en-US" altLang="ja-JP" sz="1400" dirty="0" smtClean="0">
                <a:effectLst>
                  <a:outerShdw blurRad="38100" dist="38100" dir="2700000" algn="tl">
                    <a:srgbClr val="000000">
                      <a:alpha val="43137"/>
                    </a:srgbClr>
                  </a:outerShdw>
                </a:effectLst>
              </a:rPr>
              <a:t>(3.7μm)</a:t>
            </a:r>
          </a:p>
          <a:p>
            <a:r>
              <a:rPr lang="ja-JP" altLang="en-US" sz="1400" dirty="0" err="1" smtClean="0">
                <a:effectLst>
                  <a:outerShdw blurRad="38100" dist="38100" dir="2700000" algn="tl">
                    <a:srgbClr val="000000">
                      <a:alpha val="43137"/>
                    </a:srgbClr>
                  </a:outerShdw>
                </a:effectLst>
              </a:rPr>
              <a:t>を同時撮</a:t>
            </a:r>
            <a:r>
              <a:rPr lang="ja-JP" altLang="en-US" sz="1400" dirty="0" smtClean="0">
                <a:effectLst>
                  <a:outerShdw blurRad="38100" dist="38100" dir="2700000" algn="tl">
                    <a:srgbClr val="000000">
                      <a:alpha val="43137"/>
                    </a:srgbClr>
                  </a:outerShdw>
                </a:effectLst>
              </a:rPr>
              <a:t>像。視野</a:t>
            </a:r>
            <a:r>
              <a:rPr lang="en-US" altLang="ja-JP" sz="1400" dirty="0" smtClean="0">
                <a:effectLst>
                  <a:outerShdw blurRad="38100" dist="38100" dir="2700000" algn="tl">
                    <a:srgbClr val="000000">
                      <a:alpha val="43137"/>
                    </a:srgbClr>
                  </a:outerShdw>
                </a:effectLst>
              </a:rPr>
              <a:t>φ30’ or φ9’</a:t>
            </a:r>
            <a:r>
              <a:rPr lang="ja-JP" altLang="en-US" sz="1400" dirty="0" err="1"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p:txBody>
      </p:sp>
      <p:sp>
        <p:nvSpPr>
          <p:cNvPr id="10" name="正方形/長方形 9"/>
          <p:cNvSpPr/>
          <p:nvPr/>
        </p:nvSpPr>
        <p:spPr>
          <a:xfrm>
            <a:off x="4704475" y="3935980"/>
            <a:ext cx="77405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PLATO</a:t>
            </a:r>
          </a:p>
        </p:txBody>
      </p:sp>
      <p:sp>
        <p:nvSpPr>
          <p:cNvPr id="12" name="テキスト ボックス 11"/>
          <p:cNvSpPr txBox="1"/>
          <p:nvPr/>
        </p:nvSpPr>
        <p:spPr>
          <a:xfrm>
            <a:off x="3221019" y="4795086"/>
            <a:ext cx="1191352" cy="276999"/>
          </a:xfrm>
          <a:prstGeom prst="rect">
            <a:avLst/>
          </a:prstGeom>
          <a:noFill/>
        </p:spPr>
        <p:txBody>
          <a:bodyPr wrap="none" rtlCol="0">
            <a:spAutoFit/>
          </a:bodyPr>
          <a:lstStyle/>
          <a:p>
            <a:r>
              <a:rPr kumimoji="1" lang="en-US" altLang="ja-JP" sz="1200" dirty="0" err="1" smtClean="0">
                <a:effectLst>
                  <a:outerShdw blurRad="38100" dist="38100" dir="2700000" algn="tl">
                    <a:srgbClr val="000000">
                      <a:alpha val="43137"/>
                    </a:srgbClr>
                  </a:outerShdw>
                </a:effectLst>
              </a:rPr>
              <a:t>Lundock</a:t>
            </a:r>
            <a:r>
              <a:rPr kumimoji="1" lang="en-US" altLang="ja-JP" sz="1200" dirty="0" smtClean="0">
                <a:effectLst>
                  <a:outerShdw blurRad="38100" dist="38100" dir="2700000" algn="tl">
                    <a:srgbClr val="000000">
                      <a:alpha val="43137"/>
                    </a:srgbClr>
                  </a:outerShdw>
                </a:effectLst>
              </a:rPr>
              <a:t> (2008)</a:t>
            </a:r>
            <a:endParaRPr kumimoji="1" lang="ja-JP" altLang="en-US" sz="1200" dirty="0">
              <a:effectLst>
                <a:outerShdw blurRad="38100" dist="38100" dir="2700000" algn="tl">
                  <a:srgbClr val="000000">
                    <a:alpha val="43137"/>
                  </a:srgbClr>
                </a:outerShdw>
              </a:effectLst>
            </a:endParaRPr>
          </a:p>
        </p:txBody>
      </p:sp>
      <p:pic>
        <p:nvPicPr>
          <p:cNvPr id="19462" name="Picture 6" descr="http://mcba11.phys.unsw.edu.au/~plato/plato_gal/img_0356.jpg"/>
          <p:cNvPicPr>
            <a:picLocks noChangeAspect="1" noChangeArrowheads="1"/>
          </p:cNvPicPr>
          <p:nvPr/>
        </p:nvPicPr>
        <p:blipFill>
          <a:blip r:embed="rId5" cstate="print"/>
          <a:srcRect/>
          <a:stretch>
            <a:fillRect/>
          </a:stretch>
        </p:blipFill>
        <p:spPr bwMode="auto">
          <a:xfrm>
            <a:off x="4996579" y="4889520"/>
            <a:ext cx="2081241" cy="1386375"/>
          </a:xfrm>
          <a:prstGeom prst="rect">
            <a:avLst/>
          </a:prstGeom>
          <a:noFill/>
          <a:effectLst>
            <a:outerShdw blurRad="50800" dist="38100" dir="2700000" algn="tl" rotWithShape="0">
              <a:prstClr val="black">
                <a:alpha val="40000"/>
              </a:prstClr>
            </a:outerShdw>
          </a:effectLst>
        </p:spPr>
      </p:pic>
      <p:sp>
        <p:nvSpPr>
          <p:cNvPr id="13" name="正方形/長方形 12"/>
          <p:cNvSpPr/>
          <p:nvPr/>
        </p:nvSpPr>
        <p:spPr>
          <a:xfrm>
            <a:off x="4887040" y="4329787"/>
            <a:ext cx="3505248"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ニューサウスウェールズ大学</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オーストラリア</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の開発した自動観測装置</a:t>
            </a:r>
            <a:r>
              <a:rPr lang="en-US" altLang="ja-JP"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無人発電装置</a:t>
            </a:r>
            <a:r>
              <a:rPr lang="ja-JP" altLang="en-US" sz="1400" dirty="0"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p:txBody>
      </p:sp>
      <p:sp>
        <p:nvSpPr>
          <p:cNvPr id="14" name="正方形/長方形 13"/>
          <p:cNvSpPr/>
          <p:nvPr/>
        </p:nvSpPr>
        <p:spPr>
          <a:xfrm>
            <a:off x="4960066" y="6286384"/>
            <a:ext cx="2921040" cy="246221"/>
          </a:xfrm>
          <a:prstGeom prst="rect">
            <a:avLst/>
          </a:prstGeom>
        </p:spPr>
        <p:txBody>
          <a:bodyPr wrap="square">
            <a:spAutoFit/>
          </a:bodyPr>
          <a:lstStyle/>
          <a:p>
            <a:r>
              <a:rPr lang="en-US" altLang="ja-JP" sz="1000" dirty="0" smtClean="0"/>
              <a:t>http://mcba11.phys.unsw.edu.au/~plato/plato.html</a:t>
            </a:r>
            <a:endParaRPr lang="ja-JP" altLang="en-US" sz="1000" dirty="0"/>
          </a:p>
        </p:txBody>
      </p:sp>
      <p:sp>
        <p:nvSpPr>
          <p:cNvPr id="15" name="テキスト ボックス 14"/>
          <p:cNvSpPr txBox="1"/>
          <p:nvPr/>
        </p:nvSpPr>
        <p:spPr>
          <a:xfrm>
            <a:off x="7122208" y="5559758"/>
            <a:ext cx="1562184" cy="461665"/>
          </a:xfrm>
          <a:prstGeom prst="rect">
            <a:avLst/>
          </a:prstGeom>
          <a:noFill/>
        </p:spPr>
        <p:txBody>
          <a:bodyPr wrap="square" rtlCol="0">
            <a:spAutoFit/>
          </a:bodyPr>
          <a:lstStyle/>
          <a:p>
            <a:r>
              <a:rPr lang="ja-JP" altLang="en-US" sz="1200" dirty="0" smtClean="0">
                <a:effectLst>
                  <a:outerShdw blurRad="38100" dist="38100" dir="2700000" algn="tl">
                    <a:srgbClr val="000000">
                      <a:alpha val="43137"/>
                    </a:srgbClr>
                  </a:outerShdw>
                </a:effectLst>
              </a:rPr>
              <a:t>ドーム</a:t>
            </a:r>
            <a:r>
              <a:rPr lang="en-US" altLang="ja-JP" sz="1200" dirty="0" smtClean="0">
                <a:effectLst>
                  <a:outerShdw blurRad="38100" dist="38100" dir="2700000" algn="tl">
                    <a:srgbClr val="000000">
                      <a:alpha val="43137"/>
                    </a:srgbClr>
                  </a:outerShdw>
                </a:effectLst>
              </a:rPr>
              <a:t>A</a:t>
            </a:r>
            <a:r>
              <a:rPr lang="ja-JP" altLang="en-US" sz="1200" dirty="0" smtClean="0">
                <a:effectLst>
                  <a:outerShdw blurRad="38100" dist="38100" dir="2700000" algn="tl">
                    <a:srgbClr val="000000">
                      <a:alpha val="43137"/>
                    </a:srgbClr>
                  </a:outerShdw>
                </a:effectLst>
              </a:rPr>
              <a:t>に設置された</a:t>
            </a:r>
            <a:r>
              <a:rPr lang="en-US" altLang="ja-JP" sz="1200" dirty="0" smtClean="0">
                <a:effectLst>
                  <a:outerShdw blurRad="38100" dist="38100" dir="2700000" algn="tl">
                    <a:srgbClr val="000000">
                      <a:alpha val="43137"/>
                    </a:srgbClr>
                  </a:outerShdw>
                </a:effectLst>
              </a:rPr>
              <a:t>PLATO Engine Module</a:t>
            </a:r>
            <a:endParaRPr kumimoji="1" lang="ja-JP" altLang="en-US" sz="1200" dirty="0">
              <a:effectLst>
                <a:outerShdw blurRad="38100" dist="38100" dir="2700000" algn="tl">
                  <a:srgbClr val="000000">
                    <a:alpha val="43137"/>
                  </a:srgbClr>
                </a:outerShdw>
              </a:effectLst>
            </a:endParaRPr>
          </a:p>
        </p:txBody>
      </p:sp>
      <p:sp>
        <p:nvSpPr>
          <p:cNvPr id="16" name="正方形/長方形 15"/>
          <p:cNvSpPr/>
          <p:nvPr/>
        </p:nvSpPr>
        <p:spPr>
          <a:xfrm>
            <a:off x="665109" y="5169018"/>
            <a:ext cx="1076064"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err="1" smtClean="0">
                <a:effectLst>
                  <a:outerShdw blurRad="38100" dist="38100" dir="2700000" algn="tl">
                    <a:srgbClr val="000000">
                      <a:alpha val="43137"/>
                    </a:srgbClr>
                  </a:outerShdw>
                </a:effectLst>
              </a:rPr>
              <a:t>AIRTReCS</a:t>
            </a:r>
            <a:endParaRPr lang="en-US" altLang="ja-JP" dirty="0" smtClean="0">
              <a:effectLst>
                <a:outerShdw blurRad="38100" dist="38100" dir="2700000" algn="tl">
                  <a:srgbClr val="000000">
                    <a:alpha val="43137"/>
                  </a:srgbClr>
                </a:outerShdw>
              </a:effectLst>
            </a:endParaRPr>
          </a:p>
        </p:txBody>
      </p:sp>
      <p:sp>
        <p:nvSpPr>
          <p:cNvPr id="17" name="正方形/長方形 16"/>
          <p:cNvSpPr/>
          <p:nvPr/>
        </p:nvSpPr>
        <p:spPr>
          <a:xfrm>
            <a:off x="774648" y="5611376"/>
            <a:ext cx="3614787" cy="738664"/>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吉川智裕</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東北大</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が開発中の</a:t>
            </a:r>
            <a:r>
              <a:rPr lang="ja-JP" altLang="en-US" sz="1400" dirty="0" smtClean="0">
                <a:solidFill>
                  <a:srgbClr val="0000FF"/>
                </a:solidFill>
                <a:effectLst>
                  <a:outerShdw blurRad="38100" dist="38100" dir="2700000" algn="tl">
                    <a:srgbClr val="000000">
                      <a:alpha val="43137"/>
                    </a:srgbClr>
                  </a:outerShdw>
                </a:effectLst>
              </a:rPr>
              <a:t>リモート観測システム</a:t>
            </a:r>
            <a:r>
              <a:rPr lang="ja-JP" altLang="en-US" sz="1400" dirty="0" smtClean="0">
                <a:effectLst>
                  <a:outerShdw blurRad="38100" dist="38100" dir="2700000" algn="tl">
                    <a:srgbClr val="000000">
                      <a:alpha val="43137"/>
                    </a:srgbClr>
                  </a:outerShdw>
                </a:effectLst>
              </a:rPr>
              <a:t>。望遠鏡の自立制御と衛星通信を用いた遠隔操作を可能とする。</a:t>
            </a:r>
            <a:endParaRPr lang="en-US" altLang="ja-JP" sz="1400" dirty="0" smtClean="0">
              <a:effectLst>
                <a:outerShdw blurRad="38100" dist="38100" dir="2700000" algn="tl">
                  <a:srgbClr val="000000">
                    <a:alpha val="43137"/>
                  </a:srgbClr>
                </a:outerShdw>
              </a:effectLst>
            </a:endParaRPr>
          </a:p>
        </p:txBody>
      </p:sp>
      <p:sp>
        <p:nvSpPr>
          <p:cNvPr id="18" name="正方形/長方形 17"/>
          <p:cNvSpPr/>
          <p:nvPr/>
        </p:nvSpPr>
        <p:spPr>
          <a:xfrm>
            <a:off x="4704475" y="2662227"/>
            <a:ext cx="1935190" cy="954107"/>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年の経験を生かし南極</a:t>
            </a:r>
            <a:r>
              <a:rPr lang="en-US" altLang="ja-JP" sz="1400" dirty="0" smtClean="0">
                <a:effectLst>
                  <a:outerShdw blurRad="38100" dist="38100" dir="2700000" algn="tl">
                    <a:srgbClr val="000000">
                      <a:alpha val="43137"/>
                    </a:srgbClr>
                  </a:outerShdw>
                </a:effectLst>
              </a:rPr>
              <a:t>40cm</a:t>
            </a:r>
            <a:r>
              <a:rPr lang="ja-JP" altLang="en-US" sz="1400" dirty="0" smtClean="0">
                <a:effectLst>
                  <a:outerShdw blurRad="38100" dist="38100" dir="2700000" algn="tl">
                    <a:srgbClr val="000000">
                      <a:alpha val="43137"/>
                    </a:srgbClr>
                  </a:outerShdw>
                </a:effectLst>
              </a:rPr>
              <a:t>赤外線望遠鏡を改造、越冬観測を可能とする。</a:t>
            </a:r>
            <a:endParaRPr lang="en-US" altLang="ja-JP" sz="1400" dirty="0" smtClean="0">
              <a:effectLst>
                <a:outerShdw blurRad="38100" dist="38100" dir="2700000" algn="tl">
                  <a:srgbClr val="000000">
                    <a:alpha val="43137"/>
                  </a:srgbClr>
                </a:outerShdw>
              </a:effectLst>
            </a:endParaRPr>
          </a:p>
        </p:txBody>
      </p:sp>
      <p:sp>
        <p:nvSpPr>
          <p:cNvPr id="19" name="正方形/長方形 18"/>
          <p:cNvSpPr/>
          <p:nvPr/>
        </p:nvSpPr>
        <p:spPr>
          <a:xfrm>
            <a:off x="4704475" y="2187558"/>
            <a:ext cx="1346394"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AIRT40 ver.2</a:t>
            </a:r>
          </a:p>
        </p:txBody>
      </p:sp>
      <p:pic>
        <p:nvPicPr>
          <p:cNvPr id="19465" name="Picture 9"/>
          <p:cNvPicPr>
            <a:picLocks noChangeAspect="1" noChangeArrowheads="1"/>
          </p:cNvPicPr>
          <p:nvPr/>
        </p:nvPicPr>
        <p:blipFill>
          <a:blip r:embed="rId6" cstate="print"/>
          <a:srcRect/>
          <a:stretch>
            <a:fillRect/>
          </a:stretch>
        </p:blipFill>
        <p:spPr bwMode="auto">
          <a:xfrm>
            <a:off x="6603151" y="2370123"/>
            <a:ext cx="2001533" cy="1724009"/>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2m</a:t>
            </a:r>
            <a:r>
              <a:rPr lang="ja-JP" altLang="en-US" sz="4000" dirty="0" smtClean="0">
                <a:effectLst>
                  <a:outerShdw blurRad="38100" dist="38100" dir="2700000" algn="tl">
                    <a:srgbClr val="000000">
                      <a:alpha val="43137"/>
                    </a:srgbClr>
                  </a:outerShdw>
                </a:effectLst>
              </a:rPr>
              <a:t>赤外線望遠鏡</a:t>
            </a:r>
            <a:r>
              <a:rPr lang="en-US" altLang="ja-JP" sz="4000" dirty="0" smtClean="0">
                <a:effectLst>
                  <a:outerShdw blurRad="38100" dist="38100" dir="2700000" algn="tl">
                    <a:srgbClr val="000000">
                      <a:alpha val="43137"/>
                    </a:srgbClr>
                  </a:outerShdw>
                </a:effectLst>
              </a:rPr>
              <a:t>(</a:t>
            </a:r>
            <a:r>
              <a:rPr lang="ja-JP" altLang="en-US" sz="4000" dirty="0" smtClean="0">
                <a:effectLst>
                  <a:outerShdw blurRad="38100" dist="38100" dir="2700000" algn="tl">
                    <a:srgbClr val="000000">
                      <a:alpha val="43137"/>
                    </a:srgbClr>
                  </a:outerShdw>
                </a:effectLst>
              </a:rPr>
              <a:t>案</a:t>
            </a:r>
            <a:r>
              <a:rPr lang="en-US" altLang="ja-JP" sz="4000" dirty="0" smtClean="0">
                <a:effectLst>
                  <a:outerShdw blurRad="38100" dist="38100" dir="2700000" algn="tl">
                    <a:srgbClr val="000000">
                      <a:alpha val="43137"/>
                    </a:srgbClr>
                  </a:outerShdw>
                </a:effectLst>
              </a:rPr>
              <a:t>)</a:t>
            </a:r>
            <a:endParaRPr kumimoji="1" lang="ja-JP" altLang="en-US" sz="4000" dirty="0"/>
          </a:p>
        </p:txBody>
      </p:sp>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45</a:t>
            </a:fld>
            <a:endParaRPr kumimoji="1" lang="ja-JP" altLang="en-US"/>
          </a:p>
        </p:txBody>
      </p:sp>
      <p:sp>
        <p:nvSpPr>
          <p:cNvPr id="4" name="正方形/長方形 3"/>
          <p:cNvSpPr/>
          <p:nvPr/>
        </p:nvSpPr>
        <p:spPr>
          <a:xfrm>
            <a:off x="774648" y="1676376"/>
            <a:ext cx="4491099" cy="738664"/>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南極の</a:t>
            </a:r>
            <a:r>
              <a:rPr lang="ja-JP" altLang="en-US" sz="1400" dirty="0" smtClean="0">
                <a:solidFill>
                  <a:srgbClr val="0000FF"/>
                </a:solidFill>
                <a:effectLst>
                  <a:outerShdw blurRad="38100" dist="38100" dir="2700000" algn="tl">
                    <a:srgbClr val="000000">
                      <a:alpha val="43137"/>
                    </a:srgbClr>
                  </a:outerShdw>
                </a:effectLst>
              </a:rPr>
              <a:t>良シーイング</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低背景放射</a:t>
            </a:r>
            <a:endParaRPr lang="en-US" altLang="ja-JP" sz="14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2m</a:t>
            </a:r>
            <a:r>
              <a:rPr lang="ja-JP" altLang="en-US" sz="1400" dirty="0" smtClean="0">
                <a:effectLst>
                  <a:outerShdw blurRad="38100" dist="38100" dir="2700000" algn="tl">
                    <a:srgbClr val="000000">
                      <a:alpha val="43137"/>
                    </a:srgbClr>
                  </a:outerShdw>
                </a:effectLst>
              </a:rPr>
              <a:t>望遠鏡で「すばる」と等しい検出限界</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a:t>
            </a:r>
            <a:r>
              <a:rPr lang="en-US" altLang="ja-JP" sz="1400" dirty="0" smtClean="0">
                <a:solidFill>
                  <a:srgbClr val="0000FF"/>
                </a:solidFill>
                <a:effectLst>
                  <a:outerShdw blurRad="38100" dist="38100" dir="2700000" algn="tl">
                    <a:srgbClr val="000000">
                      <a:alpha val="43137"/>
                    </a:srgbClr>
                  </a:outerShdw>
                </a:effectLst>
              </a:rPr>
              <a:t>2m</a:t>
            </a:r>
            <a:r>
              <a:rPr lang="ja-JP" altLang="en-US" sz="1400" dirty="0" smtClean="0">
                <a:effectLst>
                  <a:outerShdw blurRad="38100" dist="38100" dir="2700000" algn="tl">
                    <a:srgbClr val="000000">
                      <a:alpha val="43137"/>
                    </a:srgbClr>
                  </a:outerShdw>
                </a:effectLst>
              </a:rPr>
              <a:t>望遠鏡で「すばる」より高い空間分解能</a:t>
            </a:r>
          </a:p>
        </p:txBody>
      </p:sp>
      <p:sp>
        <p:nvSpPr>
          <p:cNvPr id="6" name="テキスト ボックス 5"/>
          <p:cNvSpPr txBox="1"/>
          <p:nvPr/>
        </p:nvSpPr>
        <p:spPr>
          <a:xfrm>
            <a:off x="3221019" y="6057936"/>
            <a:ext cx="1898676" cy="276999"/>
          </a:xfrm>
          <a:prstGeom prst="rect">
            <a:avLst/>
          </a:prstGeom>
          <a:noFill/>
        </p:spPr>
        <p:txBody>
          <a:bodyPr wrap="square" rtlCol="0">
            <a:spAutoFit/>
          </a:bodyPr>
          <a:lstStyle/>
          <a:p>
            <a:r>
              <a:rPr lang="en-US" altLang="ja-JP" sz="1200" dirty="0" smtClean="0"/>
              <a:t>M. Kurita &amp; S. Sato (2009)</a:t>
            </a:r>
          </a:p>
        </p:txBody>
      </p:sp>
      <p:pic>
        <p:nvPicPr>
          <p:cNvPr id="17410" name="Picture 2"/>
          <p:cNvPicPr>
            <a:picLocks noChangeAspect="1" noChangeArrowheads="1"/>
          </p:cNvPicPr>
          <p:nvPr/>
        </p:nvPicPr>
        <p:blipFill>
          <a:blip r:embed="rId3" cstate="print"/>
          <a:srcRect/>
          <a:stretch>
            <a:fillRect/>
          </a:stretch>
        </p:blipFill>
        <p:spPr bwMode="auto">
          <a:xfrm>
            <a:off x="738135" y="3794130"/>
            <a:ext cx="2339887" cy="2471001"/>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テキスト ボックス 7"/>
          <p:cNvSpPr txBox="1"/>
          <p:nvPr/>
        </p:nvSpPr>
        <p:spPr>
          <a:xfrm>
            <a:off x="3111480" y="5838858"/>
            <a:ext cx="1898676" cy="276999"/>
          </a:xfrm>
          <a:prstGeom prst="rect">
            <a:avLst/>
          </a:prstGeom>
          <a:noFill/>
        </p:spPr>
        <p:txBody>
          <a:bodyPr wrap="square" rtlCol="0">
            <a:spAutoFit/>
          </a:bodyPr>
          <a:lstStyle/>
          <a:p>
            <a:r>
              <a:rPr lang="ja-JP" altLang="en-US" sz="1200" dirty="0" smtClean="0"/>
              <a:t>超軽量望遠鏡架台</a:t>
            </a:r>
            <a:endParaRPr lang="en-US" altLang="ja-JP" sz="1200" dirty="0" smtClean="0"/>
          </a:p>
        </p:txBody>
      </p:sp>
      <p:pic>
        <p:nvPicPr>
          <p:cNvPr id="17411" name="Picture 3" descr="D:\M2\20100202修論発表会\seeing.jpg"/>
          <p:cNvPicPr>
            <a:picLocks noChangeAspect="1" noChangeArrowheads="1"/>
          </p:cNvPicPr>
          <p:nvPr/>
        </p:nvPicPr>
        <p:blipFill>
          <a:blip r:embed="rId4" cstate="print"/>
          <a:srcRect/>
          <a:stretch>
            <a:fillRect/>
          </a:stretch>
        </p:blipFill>
        <p:spPr bwMode="auto">
          <a:xfrm>
            <a:off x="5740416" y="1746180"/>
            <a:ext cx="2670493" cy="1644633"/>
          </a:xfrm>
          <a:prstGeom prst="rect">
            <a:avLst/>
          </a:prstGeom>
          <a:noFill/>
          <a:effectLst>
            <a:outerShdw blurRad="50800" dist="38100" dir="2700000" algn="tl" rotWithShape="0">
              <a:prstClr val="black">
                <a:alpha val="40000"/>
              </a:prstClr>
            </a:outerShdw>
          </a:effectLst>
        </p:spPr>
      </p:pic>
      <p:sp>
        <p:nvSpPr>
          <p:cNvPr id="10" name="テキスト ボックス 9"/>
          <p:cNvSpPr txBox="1"/>
          <p:nvPr/>
        </p:nvSpPr>
        <p:spPr>
          <a:xfrm>
            <a:off x="6762780" y="3404370"/>
            <a:ext cx="876312" cy="276999"/>
          </a:xfrm>
          <a:prstGeom prst="rect">
            <a:avLst/>
          </a:prstGeom>
          <a:noFill/>
        </p:spPr>
        <p:txBody>
          <a:bodyPr wrap="square" rtlCol="0">
            <a:spAutoFit/>
          </a:bodyPr>
          <a:lstStyle/>
          <a:p>
            <a:r>
              <a:rPr lang="ja-JP" altLang="en-US" sz="1200" dirty="0" smtClean="0"/>
              <a:t>波長</a:t>
            </a:r>
            <a:r>
              <a:rPr lang="en-US" altLang="ja-JP" sz="1200" dirty="0" smtClean="0"/>
              <a:t>[</a:t>
            </a:r>
            <a:r>
              <a:rPr lang="en-US" altLang="ja-JP" sz="1200" dirty="0" err="1" smtClean="0"/>
              <a:t>μm</a:t>
            </a:r>
            <a:r>
              <a:rPr lang="en-US" altLang="ja-JP" sz="1200" dirty="0" smtClean="0"/>
              <a:t>]</a:t>
            </a:r>
          </a:p>
        </p:txBody>
      </p:sp>
      <p:sp>
        <p:nvSpPr>
          <p:cNvPr id="11" name="テキスト ボックス 10"/>
          <p:cNvSpPr txBox="1"/>
          <p:nvPr/>
        </p:nvSpPr>
        <p:spPr>
          <a:xfrm rot="16200000">
            <a:off x="5093886" y="2392711"/>
            <a:ext cx="985851" cy="276999"/>
          </a:xfrm>
          <a:prstGeom prst="rect">
            <a:avLst/>
          </a:prstGeom>
          <a:noFill/>
        </p:spPr>
        <p:txBody>
          <a:bodyPr wrap="square" rtlCol="0">
            <a:spAutoFit/>
          </a:bodyPr>
          <a:lstStyle/>
          <a:p>
            <a:r>
              <a:rPr lang="ja-JP" altLang="en-US" sz="1200" dirty="0" smtClean="0"/>
              <a:t>星像</a:t>
            </a:r>
            <a:r>
              <a:rPr lang="en-US" altLang="ja-JP" sz="1200" dirty="0" smtClean="0"/>
              <a:t>[arcsec]</a:t>
            </a:r>
          </a:p>
        </p:txBody>
      </p:sp>
      <p:sp>
        <p:nvSpPr>
          <p:cNvPr id="12" name="正方形/長方形 11"/>
          <p:cNvSpPr/>
          <p:nvPr/>
        </p:nvSpPr>
        <p:spPr>
          <a:xfrm>
            <a:off x="1212804" y="2589201"/>
            <a:ext cx="3870378" cy="769441"/>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深い検出限界</a:t>
            </a:r>
            <a:endParaRPr lang="en-US" altLang="ja-JP" sz="14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高い空間分解能</a:t>
            </a:r>
            <a:endParaRPr lang="en-US" altLang="ja-JP" sz="1400" dirty="0" smtClean="0">
              <a:solidFill>
                <a:srgbClr val="0000FF"/>
              </a:solidFill>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連続観測</a:t>
            </a:r>
            <a:r>
              <a:rPr lang="ja-JP" altLang="en-US" sz="1400" dirty="0" smtClean="0">
                <a:effectLst>
                  <a:outerShdw blurRad="38100" dist="38100" dir="2700000" algn="tl">
                    <a:srgbClr val="000000">
                      <a:alpha val="43137"/>
                    </a:srgbClr>
                  </a:outerShdw>
                </a:effectLst>
              </a:rPr>
              <a:t>　　　　　　ユニークな観測装置</a:t>
            </a:r>
            <a:r>
              <a:rPr lang="ja-JP" altLang="en-US" sz="1600" dirty="0" smtClean="0">
                <a:effectLst>
                  <a:outerShdw blurRad="38100" dist="38100" dir="2700000" algn="tl">
                    <a:srgbClr val="000000">
                      <a:alpha val="43137"/>
                    </a:srgbClr>
                  </a:outerShdw>
                </a:effectLst>
              </a:rPr>
              <a:t>　　</a:t>
            </a:r>
          </a:p>
        </p:txBody>
      </p:sp>
      <p:pic>
        <p:nvPicPr>
          <p:cNvPr id="13" name="Picture 3" descr="D:\M2\Master\ichikawa2008-3.jpg"/>
          <p:cNvPicPr>
            <a:picLocks noChangeAspect="1" noChangeArrowheads="1"/>
          </p:cNvPicPr>
          <p:nvPr/>
        </p:nvPicPr>
        <p:blipFill>
          <a:blip r:embed="rId5" cstate="print"/>
          <a:srcRect/>
          <a:stretch>
            <a:fillRect/>
          </a:stretch>
        </p:blipFill>
        <p:spPr bwMode="auto">
          <a:xfrm>
            <a:off x="5959494" y="4159260"/>
            <a:ext cx="2330432" cy="1775799"/>
          </a:xfrm>
          <a:prstGeom prst="rect">
            <a:avLst/>
          </a:prstGeom>
          <a:noFill/>
          <a:effectLst>
            <a:outerShdw blurRad="50800" dist="38100" dir="2700000" algn="tl" rotWithShape="0">
              <a:prstClr val="black">
                <a:alpha val="40000"/>
              </a:prstClr>
            </a:outerShdw>
          </a:effectLst>
        </p:spPr>
      </p:pic>
      <p:sp>
        <p:nvSpPr>
          <p:cNvPr id="14" name="テキスト ボックス 13"/>
          <p:cNvSpPr txBox="1"/>
          <p:nvPr/>
        </p:nvSpPr>
        <p:spPr>
          <a:xfrm>
            <a:off x="7239089" y="5181625"/>
            <a:ext cx="1150870" cy="461665"/>
          </a:xfrm>
          <a:prstGeom prst="rect">
            <a:avLst/>
          </a:prstGeom>
          <a:ln w="12700"/>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200" dirty="0" smtClean="0">
                <a:solidFill>
                  <a:srgbClr val="FF0000"/>
                </a:solidFill>
                <a:effectLst>
                  <a:outerShdw blurRad="38100" dist="38100" dir="2700000" algn="tl">
                    <a:srgbClr val="000000">
                      <a:alpha val="43137"/>
                    </a:srgbClr>
                  </a:outerShdw>
                </a:effectLst>
              </a:rPr>
              <a:t>赤</a:t>
            </a:r>
            <a:r>
              <a:rPr kumimoji="1" lang="ja-JP" altLang="en-US" sz="1200" dirty="0" smtClean="0">
                <a:effectLst>
                  <a:outerShdw blurRad="38100" dist="38100" dir="2700000" algn="tl">
                    <a:srgbClr val="000000">
                      <a:alpha val="43137"/>
                    </a:srgbClr>
                  </a:outerShdw>
                </a:effectLst>
              </a:rPr>
              <a:t>　マウナケア</a:t>
            </a:r>
            <a:endParaRPr kumimoji="1" lang="en-US" altLang="ja-JP" sz="1200" dirty="0" smtClean="0">
              <a:effectLst>
                <a:outerShdw blurRad="38100" dist="38100" dir="2700000" algn="tl">
                  <a:srgbClr val="000000">
                    <a:alpha val="43137"/>
                  </a:srgbClr>
                </a:outerShdw>
              </a:effectLst>
            </a:endParaRPr>
          </a:p>
          <a:p>
            <a:r>
              <a:rPr lang="ja-JP" altLang="en-US" sz="1200" dirty="0" smtClean="0">
                <a:solidFill>
                  <a:srgbClr val="0000FF"/>
                </a:solidFill>
                <a:effectLst>
                  <a:outerShdw blurRad="38100" dist="38100" dir="2700000" algn="tl">
                    <a:srgbClr val="000000">
                      <a:alpha val="43137"/>
                    </a:srgbClr>
                  </a:outerShdw>
                </a:effectLst>
              </a:rPr>
              <a:t>青</a:t>
            </a:r>
            <a:r>
              <a:rPr lang="ja-JP" altLang="en-US" sz="1200" dirty="0" smtClean="0">
                <a:effectLst>
                  <a:outerShdw blurRad="38100" dist="38100" dir="2700000" algn="tl">
                    <a:srgbClr val="000000">
                      <a:alpha val="43137"/>
                    </a:srgbClr>
                  </a:outerShdw>
                </a:effectLst>
              </a:rPr>
              <a:t>　ドームふじ</a:t>
            </a:r>
            <a:endParaRPr kumimoji="1" lang="ja-JP" altLang="en-US" sz="1200" dirty="0">
              <a:effectLst>
                <a:outerShdw blurRad="38100" dist="38100" dir="2700000" algn="tl">
                  <a:srgbClr val="000000">
                    <a:alpha val="43137"/>
                  </a:srgbClr>
                </a:outerShdw>
              </a:effectLst>
            </a:endParaRPr>
          </a:p>
        </p:txBody>
      </p:sp>
      <p:sp>
        <p:nvSpPr>
          <p:cNvPr id="15" name="テキスト ボックス 14"/>
          <p:cNvSpPr txBox="1"/>
          <p:nvPr/>
        </p:nvSpPr>
        <p:spPr>
          <a:xfrm>
            <a:off x="5851892" y="3794130"/>
            <a:ext cx="1004521" cy="307777"/>
          </a:xfrm>
          <a:prstGeom prst="rect">
            <a:avLst/>
          </a:prstGeom>
          <a:solidFill>
            <a:schemeClr val="bg1"/>
          </a:solidFill>
          <a:ln w="9525">
            <a:solidFill>
              <a:srgbClr val="0000FF"/>
            </a:solid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背景ノイズ</a:t>
            </a:r>
            <a:endParaRPr kumimoji="1" lang="ja-JP" altLang="en-US" sz="1400" dirty="0">
              <a:effectLst>
                <a:outerShdw blurRad="38100" dist="38100" dir="2700000" algn="tl">
                  <a:srgbClr val="000000">
                    <a:alpha val="43137"/>
                  </a:srgbClr>
                </a:outerShdw>
              </a:effectLst>
            </a:endParaRPr>
          </a:p>
        </p:txBody>
      </p:sp>
      <p:sp>
        <p:nvSpPr>
          <p:cNvPr id="16" name="テキスト ボックス 15"/>
          <p:cNvSpPr txBox="1"/>
          <p:nvPr/>
        </p:nvSpPr>
        <p:spPr>
          <a:xfrm>
            <a:off x="7185030" y="5943099"/>
            <a:ext cx="1131903" cy="276999"/>
          </a:xfrm>
          <a:prstGeom prst="rect">
            <a:avLst/>
          </a:prstGeom>
          <a:noFill/>
        </p:spPr>
        <p:txBody>
          <a:bodyPr wrap="squar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sp>
        <p:nvSpPr>
          <p:cNvPr id="17" name="テキスト ボックス 16"/>
          <p:cNvSpPr txBox="1"/>
          <p:nvPr/>
        </p:nvSpPr>
        <p:spPr>
          <a:xfrm>
            <a:off x="5630877" y="1347759"/>
            <a:ext cx="2884527" cy="307777"/>
          </a:xfrm>
          <a:prstGeom prst="rect">
            <a:avLst/>
          </a:prstGeom>
          <a:solidFill>
            <a:schemeClr val="bg1"/>
          </a:solidFill>
          <a:ln w="9525">
            <a:solidFill>
              <a:srgbClr val="0000FF"/>
            </a:solid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シーイングと</a:t>
            </a:r>
            <a:r>
              <a:rPr kumimoji="1" lang="en-US" altLang="ja-JP" sz="1400" dirty="0" smtClean="0">
                <a:effectLst>
                  <a:outerShdw blurRad="38100" dist="38100" dir="2700000" algn="tl">
                    <a:srgbClr val="000000">
                      <a:alpha val="43137"/>
                    </a:srgbClr>
                  </a:outerShdw>
                </a:effectLst>
              </a:rPr>
              <a:t>2m</a:t>
            </a:r>
            <a:r>
              <a:rPr kumimoji="1" lang="ja-JP" altLang="en-US" sz="1400" dirty="0" smtClean="0">
                <a:effectLst>
                  <a:outerShdw blurRad="38100" dist="38100" dir="2700000" algn="tl">
                    <a:srgbClr val="000000">
                      <a:alpha val="43137"/>
                    </a:srgbClr>
                  </a:outerShdw>
                </a:effectLst>
              </a:rPr>
              <a:t>望遠鏡の回折限界</a:t>
            </a:r>
            <a:endParaRPr kumimoji="1" lang="ja-JP" altLang="en-US" sz="1400" dirty="0">
              <a:effectLst>
                <a:outerShdw blurRad="38100" dist="38100" dir="2700000" algn="tl">
                  <a:srgbClr val="000000">
                    <a:alpha val="43137"/>
                  </a:srgbClr>
                </a:outerShdw>
              </a:effectLst>
            </a:endParaRPr>
          </a:p>
        </p:txBody>
      </p:sp>
      <p:sp>
        <p:nvSpPr>
          <p:cNvPr id="19" name="左大かっこ 18"/>
          <p:cNvSpPr/>
          <p:nvPr/>
        </p:nvSpPr>
        <p:spPr>
          <a:xfrm>
            <a:off x="1167085" y="2698740"/>
            <a:ext cx="45719" cy="584208"/>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1" name="テキスト ボックス 20"/>
          <p:cNvSpPr txBox="1"/>
          <p:nvPr/>
        </p:nvSpPr>
        <p:spPr>
          <a:xfrm>
            <a:off x="3476610" y="4816494"/>
            <a:ext cx="2263805" cy="369332"/>
          </a:xfrm>
          <a:prstGeom prst="rect">
            <a:avLst/>
          </a:prstGeom>
          <a:solidFill>
            <a:schemeClr val="bg1"/>
          </a:solidFill>
          <a:ln>
            <a:solidFill>
              <a:schemeClr val="tx1"/>
            </a:solidFill>
          </a:ln>
        </p:spPr>
        <p:txBody>
          <a:bodyPr wrap="square" rtlCol="0">
            <a:spAutoFit/>
          </a:bodyPr>
          <a:lstStyle/>
          <a:p>
            <a:pPr algn="ctr"/>
            <a:r>
              <a:rPr lang="en-US" altLang="ja-JP" dirty="0" smtClean="0">
                <a:effectLst>
                  <a:outerShdw blurRad="38100" dist="38100" dir="2700000" algn="tl">
                    <a:srgbClr val="000000">
                      <a:alpha val="43137"/>
                    </a:srgbClr>
                  </a:outerShdw>
                </a:effectLst>
              </a:rPr>
              <a:t>2014</a:t>
            </a:r>
            <a:r>
              <a:rPr lang="ja-JP" altLang="en-US" dirty="0" smtClean="0">
                <a:effectLst>
                  <a:outerShdw blurRad="38100" dist="38100" dir="2700000" algn="tl">
                    <a:srgbClr val="000000">
                      <a:alpha val="43137"/>
                    </a:srgbClr>
                  </a:outerShdw>
                </a:effectLst>
              </a:rPr>
              <a:t>年～建設開始？</a:t>
            </a:r>
            <a:endParaRPr lang="en-US" altLang="ja-JP"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Hirofumi Okita\デスクトップ\1141725629633_1141722804066_image2.jpg"/>
          <p:cNvPicPr>
            <a:picLocks noChangeAspect="1" noChangeArrowheads="1"/>
          </p:cNvPicPr>
          <p:nvPr/>
        </p:nvPicPr>
        <p:blipFill>
          <a:blip r:embed="rId2" cstate="print"/>
          <a:srcRect/>
          <a:stretch>
            <a:fillRect/>
          </a:stretch>
        </p:blipFill>
        <p:spPr bwMode="auto">
          <a:xfrm>
            <a:off x="0" y="-71462"/>
            <a:ext cx="9144000" cy="8879722"/>
          </a:xfrm>
          <a:prstGeom prst="rect">
            <a:avLst/>
          </a:prstGeom>
          <a:noFill/>
        </p:spPr>
      </p:pic>
      <p:sp>
        <p:nvSpPr>
          <p:cNvPr id="6" name="正方形/長方形 5"/>
          <p:cNvSpPr/>
          <p:nvPr/>
        </p:nvSpPr>
        <p:spPr>
          <a:xfrm>
            <a:off x="7233412" y="6581001"/>
            <a:ext cx="1910588" cy="276999"/>
          </a:xfrm>
          <a:prstGeom prst="rect">
            <a:avLst/>
          </a:prstGeom>
        </p:spPr>
        <p:txBody>
          <a:bodyPr wrap="none">
            <a:spAutoFit/>
          </a:bodyPr>
          <a:lstStyle/>
          <a:p>
            <a:r>
              <a:rPr lang="en-US" altLang="ja-JP" sz="1200" dirty="0" smtClean="0"/>
              <a:t>http://www.pref.akita.lg.jp/</a:t>
            </a:r>
            <a:endParaRPr lang="ja-JP" altLang="en-US" sz="1200" dirty="0"/>
          </a:p>
        </p:txBody>
      </p:sp>
      <p:sp>
        <p:nvSpPr>
          <p:cNvPr id="5" name="正方形/長方形 4"/>
          <p:cNvSpPr/>
          <p:nvPr/>
        </p:nvSpPr>
        <p:spPr>
          <a:xfrm>
            <a:off x="3548322" y="2967335"/>
            <a:ext cx="2047355" cy="923330"/>
          </a:xfrm>
          <a:prstGeom prst="rect">
            <a:avLst/>
          </a:prstGeom>
          <a:noFill/>
        </p:spPr>
        <p:txBody>
          <a:bodyPr wrap="none" lIns="91440" tIns="45720" rIns="91440" bIns="45720">
            <a:spAutoFit/>
          </a:bodyPr>
          <a:lstStyle/>
          <a:p>
            <a:pPr algn="ctr"/>
            <a:r>
              <a:rPr lang="ja-JP" altLang="en-US"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おわり</a:t>
            </a:r>
            <a:endParaRPr lang="en-US" altLang="ja-JP" sz="54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7" name="スライド番号プレースホルダ 6"/>
          <p:cNvSpPr>
            <a:spLocks noGrp="1"/>
          </p:cNvSpPr>
          <p:nvPr>
            <p:ph type="sldNum" sz="quarter" idx="12"/>
          </p:nvPr>
        </p:nvSpPr>
        <p:spPr/>
        <p:txBody>
          <a:bodyPr/>
          <a:lstStyle/>
          <a:p>
            <a:fld id="{211C075B-6712-4FC4-92CB-6BC868D296D4}" type="slidenum">
              <a:rPr kumimoji="1" lang="ja-JP" altLang="en-US" smtClean="0"/>
              <a:pPr/>
              <a:t>46</a:t>
            </a:fld>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47</a:t>
            </a:fld>
            <a:endParaRPr kumimoji="1" lang="ja-JP"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071686"/>
            <a:ext cx="9144000" cy="1143000"/>
          </a:xfrm>
        </p:spPr>
        <p:txBody>
          <a:bodyPr>
            <a:normAutofit/>
          </a:bodyPr>
          <a:lstStyle/>
          <a:p>
            <a:r>
              <a:rPr lang="en-US" altLang="ja-JP" dirty="0" smtClean="0">
                <a:effectLst>
                  <a:outerShdw blurRad="38100" dist="38100" dir="2700000" algn="tl">
                    <a:srgbClr val="000000">
                      <a:alpha val="43137"/>
                    </a:srgbClr>
                  </a:outerShdw>
                </a:effectLst>
              </a:rPr>
              <a:t>A.</a:t>
            </a:r>
            <a:r>
              <a:rPr kumimoji="1" lang="en-US" altLang="ja-JP" dirty="0" smtClean="0">
                <a:effectLst>
                  <a:outerShdw blurRad="38100" dist="38100" dir="2700000" algn="tl">
                    <a:srgbClr val="000000">
                      <a:alpha val="43137"/>
                    </a:srgbClr>
                  </a:outerShdw>
                </a:effectLst>
              </a:rPr>
              <a:t> </a:t>
            </a:r>
            <a:r>
              <a:rPr kumimoji="1" lang="ja-JP" altLang="en-US" dirty="0" smtClean="0">
                <a:effectLst>
                  <a:outerShdw blurRad="38100" dist="38100" dir="2700000" algn="tl">
                    <a:srgbClr val="000000">
                      <a:alpha val="43137"/>
                    </a:srgbClr>
                  </a:outerShdw>
                </a:effectLst>
              </a:rPr>
              <a:t>補足資料</a:t>
            </a:r>
            <a:endParaRPr kumimoji="1" lang="ja-JP" altLang="en-US" dirty="0">
              <a:effectLst>
                <a:outerShdw blurRad="38100" dist="38100" dir="2700000" algn="tl">
                  <a:srgbClr val="000000">
                    <a:alpha val="43137"/>
                  </a:srgbClr>
                </a:outerShdw>
              </a:effectLst>
            </a:endParaRPr>
          </a:p>
        </p:txBody>
      </p:sp>
      <p:sp>
        <p:nvSpPr>
          <p:cNvPr id="3" name="スライド番号プレースホルダ 2"/>
          <p:cNvSpPr>
            <a:spLocks noGrp="1"/>
          </p:cNvSpPr>
          <p:nvPr>
            <p:ph type="sldNum" sz="quarter" idx="12"/>
          </p:nvPr>
        </p:nvSpPr>
        <p:spPr/>
        <p:txBody>
          <a:bodyPr/>
          <a:lstStyle/>
          <a:p>
            <a:fld id="{211C075B-6712-4FC4-92CB-6BC868D296D4}" type="slidenum">
              <a:rPr kumimoji="1" lang="ja-JP" altLang="en-US" smtClean="0"/>
              <a:pPr/>
              <a:t>48</a:t>
            </a:fld>
            <a:endParaRPr kumimoji="1" lang="ja-JP"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49</a:t>
            </a:fld>
            <a:endParaRPr kumimoji="1" lang="ja-JP" altLang="en-US"/>
          </a:p>
        </p:txBody>
      </p:sp>
      <p:pic>
        <p:nvPicPr>
          <p:cNvPr id="100353" name="Picture 1"/>
          <p:cNvPicPr>
            <a:picLocks noChangeAspect="1" noChangeArrowheads="1"/>
          </p:cNvPicPr>
          <p:nvPr/>
        </p:nvPicPr>
        <p:blipFill>
          <a:blip r:embed="rId2" cstate="print"/>
          <a:srcRect/>
          <a:stretch>
            <a:fillRect/>
          </a:stretch>
        </p:blipFill>
        <p:spPr bwMode="auto">
          <a:xfrm>
            <a:off x="3841740" y="924707"/>
            <a:ext cx="3473980" cy="324965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正方形/長方形 4"/>
          <p:cNvSpPr/>
          <p:nvPr/>
        </p:nvSpPr>
        <p:spPr>
          <a:xfrm>
            <a:off x="847674" y="849581"/>
            <a:ext cx="125226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空の明るさ</a:t>
            </a:r>
            <a:endParaRPr lang="en-US" altLang="ja-JP" dirty="0" smtClean="0">
              <a:effectLst>
                <a:outerShdw blurRad="38100" dist="38100" dir="2700000" algn="tl">
                  <a:srgbClr val="000000">
                    <a:alpha val="43137"/>
                  </a:srgbClr>
                </a:outerShdw>
              </a:effectLst>
            </a:endParaRPr>
          </a:p>
        </p:txBody>
      </p:sp>
      <p:sp>
        <p:nvSpPr>
          <p:cNvPr id="6" name="正方形/長方形 5"/>
          <p:cNvSpPr/>
          <p:nvPr/>
        </p:nvSpPr>
        <p:spPr>
          <a:xfrm>
            <a:off x="6069033" y="4247391"/>
            <a:ext cx="1764563" cy="276999"/>
          </a:xfrm>
          <a:prstGeom prst="rect">
            <a:avLst/>
          </a:prstGeom>
        </p:spPr>
        <p:txBody>
          <a:bodyPr wrap="square">
            <a:spAutoFit/>
          </a:bodyPr>
          <a:lstStyle/>
          <a:p>
            <a:r>
              <a:rPr lang="en-US" altLang="ja-JP" sz="1200" dirty="0" smtClean="0"/>
              <a:t>Cox(1999), </a:t>
            </a:r>
            <a:r>
              <a:rPr lang="ja-JP" altLang="en-US" sz="1200" dirty="0" smtClean="0"/>
              <a:t>岩室史英 </a:t>
            </a:r>
            <a:r>
              <a:rPr lang="en-US" altLang="ja-JP" sz="1200" dirty="0" smtClean="0"/>
              <a:t>HP</a:t>
            </a:r>
            <a:endParaRPr lang="ja-JP" altLang="en-US" sz="1200" dirty="0"/>
          </a:p>
        </p:txBody>
      </p:sp>
      <p:pic>
        <p:nvPicPr>
          <p:cNvPr id="100354" name="Picture 2" descr="D:\M2\20100202修論発表会\iwamuro.jpg"/>
          <p:cNvPicPr>
            <a:picLocks noChangeAspect="1" noChangeArrowheads="1"/>
          </p:cNvPicPr>
          <p:nvPr/>
        </p:nvPicPr>
        <p:blipFill>
          <a:blip r:embed="rId3" cstate="print">
            <a:lum contrast="20000"/>
          </a:blip>
          <a:srcRect/>
          <a:stretch>
            <a:fillRect/>
          </a:stretch>
        </p:blipFill>
        <p:spPr bwMode="auto">
          <a:xfrm>
            <a:off x="6543702" y="1910559"/>
            <a:ext cx="2215867" cy="1677505"/>
          </a:xfrm>
          <a:prstGeom prst="rect">
            <a:avLst/>
          </a:prstGeom>
          <a:ln w="3175">
            <a:solidFill>
              <a:schemeClr val="bg2">
                <a:lumMod val="75000"/>
              </a:schemeClr>
            </a:solidFill>
          </a:ln>
          <a:effectLst>
            <a:outerShdw blurRad="50800" dist="38100" dir="2700000" algn="tl" rotWithShape="0">
              <a:prstClr val="black">
                <a:alpha val="40000"/>
              </a:prstClr>
            </a:outerShdw>
          </a:effectLst>
        </p:spPr>
      </p:pic>
      <p:sp>
        <p:nvSpPr>
          <p:cNvPr id="7" name="正方形/長方形 6"/>
          <p:cNvSpPr/>
          <p:nvPr/>
        </p:nvSpPr>
        <p:spPr>
          <a:xfrm>
            <a:off x="871581" y="4341825"/>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検出限界</a:t>
            </a:r>
            <a:endParaRPr lang="en-US" altLang="ja-JP" dirty="0" smtClean="0">
              <a:effectLst>
                <a:outerShdw blurRad="38100" dist="38100" dir="2700000" algn="tl">
                  <a:srgbClr val="000000">
                    <a:alpha val="43137"/>
                  </a:srgbClr>
                </a:outerShdw>
              </a:effectLst>
            </a:endParaRPr>
          </a:p>
        </p:txBody>
      </p:sp>
      <p:pic>
        <p:nvPicPr>
          <p:cNvPr id="100355" name="Picture 3" descr="D:\M2\20100202修論発表会\cox1999-3.jpg"/>
          <p:cNvPicPr>
            <a:picLocks noChangeAspect="1" noChangeArrowheads="1"/>
          </p:cNvPicPr>
          <p:nvPr/>
        </p:nvPicPr>
        <p:blipFill>
          <a:blip r:embed="rId4" cstate="print"/>
          <a:srcRect/>
          <a:stretch>
            <a:fillRect/>
          </a:stretch>
        </p:blipFill>
        <p:spPr bwMode="auto">
          <a:xfrm>
            <a:off x="1870038" y="1397275"/>
            <a:ext cx="1243006" cy="2199163"/>
          </a:xfrm>
          <a:prstGeom prst="rect">
            <a:avLst/>
          </a:prstGeom>
          <a:noFill/>
          <a:effectLst>
            <a:outerShdw blurRad="50800" dist="38100" dir="2700000" algn="tl" rotWithShape="0">
              <a:prstClr val="black">
                <a:alpha val="40000"/>
              </a:prstClr>
            </a:outerShdw>
          </a:effectLst>
        </p:spPr>
      </p:pic>
      <p:sp>
        <p:nvSpPr>
          <p:cNvPr id="9" name="正方形/長方形 8"/>
          <p:cNvSpPr/>
          <p:nvPr/>
        </p:nvSpPr>
        <p:spPr>
          <a:xfrm>
            <a:off x="1227123" y="3588056"/>
            <a:ext cx="2286000" cy="461665"/>
          </a:xfrm>
          <a:prstGeom prst="rect">
            <a:avLst/>
          </a:prstGeom>
        </p:spPr>
        <p:txBody>
          <a:bodyPr>
            <a:spAutoFit/>
          </a:bodyPr>
          <a:lstStyle/>
          <a:p>
            <a:pPr algn="r"/>
            <a:r>
              <a:rPr lang="ja-JP" altLang="en-US" sz="1200" dirty="0" smtClean="0">
                <a:latin typeface="+mn-ea"/>
              </a:rPr>
              <a:t>マウナケア山頂の空の明るさ</a:t>
            </a:r>
            <a:endParaRPr lang="en-US" altLang="ja-JP" sz="1200" dirty="0" smtClean="0"/>
          </a:p>
          <a:p>
            <a:pPr algn="r"/>
            <a:r>
              <a:rPr lang="en-US" altLang="ja-JP" sz="1200" dirty="0" smtClean="0"/>
              <a:t>Cox(1999)</a:t>
            </a:r>
            <a:endParaRPr lang="ja-JP" altLang="en-US" sz="1200" dirty="0"/>
          </a:p>
        </p:txBody>
      </p:sp>
      <p:pic>
        <p:nvPicPr>
          <p:cNvPr id="100357" name="Picture 5" descr="\begin{equation*}&#10; S/N=\frac{S_{obj}\ t}{\sqrt{(S_{obj}+S_{sky}+N_{dark})t+fN^2_{readout}}}&#10;\end{equation*}">
            <a:hlinkClick r:id="rId5"/>
          </p:cNvPr>
          <p:cNvPicPr>
            <a:picLocks noChangeAspect="1" noChangeArrowheads="1"/>
          </p:cNvPicPr>
          <p:nvPr/>
        </p:nvPicPr>
        <p:blipFill>
          <a:blip r:embed="rId6" cstate="print"/>
          <a:srcRect/>
          <a:stretch>
            <a:fillRect/>
          </a:stretch>
        </p:blipFill>
        <p:spPr bwMode="auto">
          <a:xfrm>
            <a:off x="2052603" y="5023862"/>
            <a:ext cx="3249657" cy="404226"/>
          </a:xfrm>
          <a:prstGeom prst="rect">
            <a:avLst/>
          </a:prstGeom>
          <a:noFill/>
        </p:spPr>
      </p:pic>
      <p:pic>
        <p:nvPicPr>
          <p:cNvPr id="100359" name="Picture 7" descr="\begin{equation*}　&#10; S_{obj} = \int d\lambda \frac{F_{\lambda,obj}A_{tel}\tau_\lambda\eta_\lambda}{h\nu}\ \ \ \ \text{[e$^-$/sec]}&#10;\end{equation*}&#10;">
            <a:hlinkClick r:id="rId7"/>
          </p:cNvPr>
          <p:cNvPicPr>
            <a:picLocks noChangeAspect="1" noChangeArrowheads="1"/>
          </p:cNvPicPr>
          <p:nvPr/>
        </p:nvPicPr>
        <p:blipFill>
          <a:blip r:embed="rId8" cstate="print"/>
          <a:srcRect/>
          <a:stretch>
            <a:fillRect/>
          </a:stretch>
        </p:blipFill>
        <p:spPr bwMode="auto">
          <a:xfrm>
            <a:off x="2490759" y="5608070"/>
            <a:ext cx="2574695" cy="353833"/>
          </a:xfrm>
          <a:prstGeom prst="rect">
            <a:avLst/>
          </a:prstGeom>
          <a:noFill/>
        </p:spPr>
      </p:pic>
      <p:pic>
        <p:nvPicPr>
          <p:cNvPr id="100363" name="Picture 11" descr="\begin{equation*}&#10; S_{sky} = \iint d\lambda d\Omega \frac{I_{\lambda,sky}A_{tel}\tau_\lambda\eta_\lambda}{h\nu}\ \ \ \text{[e$^-$/sec]}&#10;\end{equation*}">
            <a:hlinkClick r:id="rId9"/>
          </p:cNvPr>
          <p:cNvPicPr>
            <a:picLocks noChangeAspect="1" noChangeArrowheads="1"/>
          </p:cNvPicPr>
          <p:nvPr/>
        </p:nvPicPr>
        <p:blipFill>
          <a:blip r:embed="rId10" cstate="print"/>
          <a:srcRect/>
          <a:stretch>
            <a:fillRect/>
          </a:stretch>
        </p:blipFill>
        <p:spPr bwMode="auto">
          <a:xfrm>
            <a:off x="2454246" y="6007731"/>
            <a:ext cx="2738475" cy="342309"/>
          </a:xfrm>
          <a:prstGeom prst="rect">
            <a:avLst/>
          </a:prstGeom>
          <a:noFill/>
        </p:spPr>
      </p:pic>
      <p:pic>
        <p:nvPicPr>
          <p:cNvPr id="100367" name="Picture 15" descr="\begin{equation*}&#10; S/N \sim \frac{\sqrt{A_{tel}\ }\sqrt{t\ }}{\sqrt{I_{sky}\ }}&#10;\end{equation*}">
            <a:hlinkClick r:id="rId11"/>
          </p:cNvPr>
          <p:cNvPicPr>
            <a:picLocks noChangeAspect="1" noChangeArrowheads="1"/>
          </p:cNvPicPr>
          <p:nvPr/>
        </p:nvPicPr>
        <p:blipFill>
          <a:blip r:embed="rId12" cstate="print"/>
          <a:srcRect/>
          <a:stretch>
            <a:fillRect/>
          </a:stretch>
        </p:blipFill>
        <p:spPr bwMode="auto">
          <a:xfrm>
            <a:off x="6324624" y="5414060"/>
            <a:ext cx="1350981" cy="461311"/>
          </a:xfrm>
          <a:prstGeom prst="rect">
            <a:avLst/>
          </a:prstGeom>
          <a:noFill/>
        </p:spPr>
      </p:pic>
      <p:sp>
        <p:nvSpPr>
          <p:cNvPr id="20" name="正方形/長方形 19"/>
          <p:cNvSpPr/>
          <p:nvPr/>
        </p:nvSpPr>
        <p:spPr>
          <a:xfrm>
            <a:off x="5959494" y="4816494"/>
            <a:ext cx="2227293"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赤外線の場合、</a:t>
            </a:r>
            <a:r>
              <a:rPr lang="ja-JP" altLang="en-US" sz="1400" dirty="0" smtClean="0">
                <a:solidFill>
                  <a:srgbClr val="0000FF"/>
                </a:solidFill>
                <a:effectLst>
                  <a:outerShdw blurRad="38100" dist="38100" dir="2700000" algn="tl">
                    <a:srgbClr val="000000">
                      <a:alpha val="43137"/>
                    </a:srgbClr>
                  </a:outerShdw>
                </a:effectLst>
              </a:rPr>
              <a:t>背景ノイズ</a:t>
            </a:r>
            <a:r>
              <a:rPr lang="ja-JP" altLang="en-US" sz="1400" dirty="0" smtClean="0">
                <a:effectLst>
                  <a:outerShdw blurRad="38100" dist="38100" dir="2700000" algn="tl">
                    <a:srgbClr val="000000">
                      <a:alpha val="43137"/>
                    </a:srgbClr>
                  </a:outerShdw>
                </a:effectLst>
              </a:rPr>
              <a:t>が支配的</a:t>
            </a:r>
            <a:endParaRPr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(2)</a:t>
            </a:r>
          </a:p>
        </p:txBody>
      </p:sp>
      <p:sp>
        <p:nvSpPr>
          <p:cNvPr id="4" name="Rectangle 7"/>
          <p:cNvSpPr>
            <a:spLocks noChangeArrowheads="1"/>
          </p:cNvSpPr>
          <p:nvPr/>
        </p:nvSpPr>
        <p:spPr bwMode="auto">
          <a:xfrm>
            <a:off x="785786" y="1571612"/>
            <a:ext cx="877163"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effectLst>
                  <a:outerShdw blurRad="38100" dist="38100" dir="2700000" algn="tl">
                    <a:srgbClr val="000000">
                      <a:alpha val="43137"/>
                    </a:srgbClr>
                  </a:outerShdw>
                </a:effectLst>
                <a:latin typeface="+mn-ea"/>
              </a:rPr>
              <a:t>極低温</a:t>
            </a:r>
            <a:endParaRPr lang="ja-JP" altLang="en-US" b="1" dirty="0">
              <a:solidFill>
                <a:srgbClr val="0000FF"/>
              </a:solidFill>
              <a:effectLst>
                <a:outerShdw blurRad="38100" dist="38100" dir="2700000" algn="tl">
                  <a:srgbClr val="000000">
                    <a:alpha val="43137"/>
                  </a:srgbClr>
                </a:outerShdw>
              </a:effectLst>
              <a:latin typeface="+mn-ea"/>
            </a:endParaRPr>
          </a:p>
        </p:txBody>
      </p:sp>
      <p:sp>
        <p:nvSpPr>
          <p:cNvPr id="35" name="Rectangle 8"/>
          <p:cNvSpPr>
            <a:spLocks noChangeArrowheads="1"/>
          </p:cNvSpPr>
          <p:nvPr/>
        </p:nvSpPr>
        <p:spPr bwMode="auto">
          <a:xfrm>
            <a:off x="1428728" y="2000240"/>
            <a:ext cx="2928958" cy="1077218"/>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・背景ノイズ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(a)</a:t>
            </a:r>
            <a:r>
              <a:rPr lang="ja-JP" altLang="en-US" sz="1400" dirty="0" smtClean="0">
                <a:effectLst>
                  <a:outerShdw blurRad="38100" dist="38100" dir="2700000" algn="tl">
                    <a:srgbClr val="000000">
                      <a:alpha val="43137"/>
                    </a:srgbClr>
                  </a:outerShdw>
                </a:effectLst>
                <a:latin typeface="ＭＳ Ｐゴシック" charset="-128"/>
              </a:rPr>
              <a:t>大気が発する赤外線放射</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(b)</a:t>
            </a:r>
            <a:r>
              <a:rPr lang="ja-JP" altLang="en-US" sz="1400" dirty="0" smtClean="0">
                <a:effectLst>
                  <a:outerShdw blurRad="38100" dist="38100" dir="2700000" algn="tl">
                    <a:srgbClr val="000000">
                      <a:alpha val="43137"/>
                    </a:srgbClr>
                  </a:outerShdw>
                </a:effectLst>
                <a:latin typeface="ＭＳ Ｐゴシック" charset="-128"/>
              </a:rPr>
              <a:t>望遠鏡が発する赤外線放射</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・大気中の水蒸気による吸収</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76802" name="Picture 2" descr="D:\M2\Master\ichikawa2008-1.jpg"/>
          <p:cNvPicPr>
            <a:picLocks noChangeAspect="1" noChangeArrowheads="1"/>
          </p:cNvPicPr>
          <p:nvPr/>
        </p:nvPicPr>
        <p:blipFill>
          <a:blip r:embed="rId2" cstate="print"/>
          <a:srcRect/>
          <a:stretch>
            <a:fillRect/>
          </a:stretch>
        </p:blipFill>
        <p:spPr bwMode="auto">
          <a:xfrm>
            <a:off x="5572132" y="4152109"/>
            <a:ext cx="2857520" cy="2261965"/>
          </a:xfrm>
          <a:prstGeom prst="rect">
            <a:avLst/>
          </a:prstGeom>
          <a:noFill/>
          <a:effectLst>
            <a:outerShdw blurRad="50800" dist="38100" dir="2700000" algn="tl" rotWithShape="0">
              <a:prstClr val="black">
                <a:alpha val="40000"/>
              </a:prstClr>
            </a:outerShdw>
          </a:effectLst>
        </p:spPr>
      </p:pic>
      <p:sp>
        <p:nvSpPr>
          <p:cNvPr id="40" name="正方形/長方形 39"/>
          <p:cNvSpPr/>
          <p:nvPr/>
        </p:nvSpPr>
        <p:spPr>
          <a:xfrm>
            <a:off x="1142976" y="5715016"/>
            <a:ext cx="4190571" cy="523220"/>
          </a:xfrm>
          <a:prstGeom prst="rect">
            <a:avLst/>
          </a:prstGeom>
          <a:solidFill>
            <a:schemeClr val="bg1"/>
          </a:solidFill>
          <a:ln w="12700">
            <a:solidFill>
              <a:schemeClr val="tx1"/>
            </a:solidFill>
          </a:ln>
        </p:spPr>
        <p:txBody>
          <a:bodyPr wrap="none">
            <a:spAutoFit/>
          </a:bodyPr>
          <a:lstStyle/>
          <a:p>
            <a:r>
              <a:rPr lang="ja-JP" altLang="en-US" sz="1400" dirty="0" smtClean="0">
                <a:effectLst>
                  <a:outerShdw blurRad="38100" dist="38100" dir="2700000" algn="tl">
                    <a:srgbClr val="000000">
                      <a:alpha val="43137"/>
                    </a:srgbClr>
                  </a:outerShdw>
                </a:effectLst>
                <a:latin typeface="ＭＳ Ｐゴシック" charset="-128"/>
              </a:rPr>
              <a:t>但し</a:t>
            </a:r>
            <a:r>
              <a:rPr lang="en-US" altLang="ja-JP" sz="1400" dirty="0" smtClean="0">
                <a:effectLst>
                  <a:outerShdw blurRad="38100" dist="38100" dir="2700000" algn="tl">
                    <a:srgbClr val="000000">
                      <a:alpha val="43137"/>
                    </a:srgbClr>
                  </a:outerShdw>
                </a:effectLst>
                <a:latin typeface="ＭＳ Ｐゴシック" charset="-128"/>
              </a:rPr>
              <a:t>OH</a:t>
            </a:r>
            <a:r>
              <a:rPr lang="ja-JP" altLang="en-US" sz="1400" dirty="0" smtClean="0">
                <a:effectLst>
                  <a:outerShdw blurRad="38100" dist="38100" dir="2700000" algn="tl">
                    <a:srgbClr val="000000">
                      <a:alpha val="43137"/>
                    </a:srgbClr>
                  </a:outerShdw>
                </a:effectLst>
                <a:latin typeface="ＭＳ Ｐゴシック" charset="-128"/>
              </a:rPr>
              <a:t>夜光は</a:t>
            </a:r>
            <a:r>
              <a:rPr lang="en-US" altLang="ja-JP" sz="1400" dirty="0" smtClean="0">
                <a:effectLst>
                  <a:outerShdw blurRad="38100" dist="38100" dir="2700000" algn="tl">
                    <a:srgbClr val="000000">
                      <a:alpha val="43137"/>
                    </a:srgbClr>
                  </a:outerShdw>
                </a:effectLst>
                <a:latin typeface="ＭＳ Ｐゴシック" charset="-128"/>
              </a:rPr>
              <a:t>80km</a:t>
            </a:r>
            <a:r>
              <a:rPr lang="ja-JP" altLang="en-US" sz="1400" dirty="0" smtClean="0">
                <a:effectLst>
                  <a:outerShdw blurRad="38100" dist="38100" dir="2700000" algn="tl">
                    <a:srgbClr val="000000">
                      <a:alpha val="43137"/>
                    </a:srgbClr>
                  </a:outerShdw>
                </a:effectLst>
                <a:latin typeface="ＭＳ Ｐゴシック" charset="-128"/>
              </a:rPr>
              <a:t>上空の高層大気の輝線放射の為</a:t>
            </a:r>
            <a:endParaRPr lang="en-US" altLang="ja-JP" sz="1400" dirty="0" smtClean="0">
              <a:effectLst>
                <a:outerShdw blurRad="38100" dist="38100" dir="2700000" algn="tl">
                  <a:srgbClr val="000000">
                    <a:alpha val="43137"/>
                  </a:srgbClr>
                </a:outerShdw>
              </a:effectLst>
              <a:latin typeface="ＭＳ Ｐゴシック" charset="-128"/>
            </a:endParaRPr>
          </a:p>
          <a:p>
            <a:r>
              <a:rPr lang="ja-JP" altLang="en-US" sz="1400" dirty="0" smtClean="0">
                <a:effectLst>
                  <a:outerShdw blurRad="38100" dist="38100" dir="2700000" algn="tl">
                    <a:srgbClr val="000000">
                      <a:alpha val="43137"/>
                    </a:srgbClr>
                  </a:outerShdw>
                </a:effectLst>
                <a:latin typeface="ＭＳ Ｐゴシック" charset="-128"/>
              </a:rPr>
              <a:t>温帯と南極で</a:t>
            </a:r>
            <a:r>
              <a:rPr lang="en-US" altLang="ja-JP" sz="1400" dirty="0" smtClean="0">
                <a:effectLst>
                  <a:outerShdw blurRad="38100" dist="38100" dir="2700000" algn="tl">
                    <a:srgbClr val="000000">
                      <a:alpha val="43137"/>
                    </a:srgbClr>
                  </a:outerShdw>
                </a:effectLst>
                <a:latin typeface="ＭＳ Ｐゴシック" charset="-128"/>
              </a:rPr>
              <a:t>OH</a:t>
            </a:r>
            <a:r>
              <a:rPr lang="ja-JP" altLang="en-US" sz="1400" dirty="0" smtClean="0">
                <a:effectLst>
                  <a:outerShdw blurRad="38100" dist="38100" dir="2700000" algn="tl">
                    <a:srgbClr val="000000">
                      <a:alpha val="43137"/>
                    </a:srgbClr>
                  </a:outerShdw>
                </a:effectLst>
                <a:latin typeface="ＭＳ Ｐゴシック" charset="-128"/>
              </a:rPr>
              <a:t>夜光によるノイズ量は同程度</a:t>
            </a:r>
            <a:endParaRPr lang="ja-JP" altLang="en-US" sz="1400" dirty="0">
              <a:effectLst>
                <a:outerShdw blurRad="38100" dist="38100" dir="2700000" algn="tl">
                  <a:srgbClr val="000000">
                    <a:alpha val="43137"/>
                  </a:srgbClr>
                </a:outerShdw>
              </a:effectLst>
            </a:endParaRPr>
          </a:p>
        </p:txBody>
      </p:sp>
      <p:pic>
        <p:nvPicPr>
          <p:cNvPr id="76803" name="Picture 3" descr="D:\M2\Master\ichikawa2008-3.jpg"/>
          <p:cNvPicPr>
            <a:picLocks noChangeAspect="1" noChangeArrowheads="1"/>
          </p:cNvPicPr>
          <p:nvPr/>
        </p:nvPicPr>
        <p:blipFill>
          <a:blip r:embed="rId3" cstate="print"/>
          <a:srcRect/>
          <a:stretch>
            <a:fillRect/>
          </a:stretch>
        </p:blipFill>
        <p:spPr bwMode="auto">
          <a:xfrm>
            <a:off x="5572132" y="1580365"/>
            <a:ext cx="2857520" cy="2177442"/>
          </a:xfrm>
          <a:prstGeom prst="rect">
            <a:avLst/>
          </a:prstGeom>
          <a:noFill/>
          <a:effectLst>
            <a:outerShdw blurRad="50800" dist="38100" dir="2700000" algn="tl" rotWithShape="0">
              <a:prstClr val="black">
                <a:alpha val="40000"/>
              </a:prstClr>
            </a:outerShdw>
          </a:effectLst>
        </p:spPr>
      </p:pic>
      <p:sp>
        <p:nvSpPr>
          <p:cNvPr id="39" name="テキスト ボックス 38"/>
          <p:cNvSpPr txBox="1"/>
          <p:nvPr/>
        </p:nvSpPr>
        <p:spPr>
          <a:xfrm>
            <a:off x="7143768" y="2937687"/>
            <a:ext cx="1149674" cy="461665"/>
          </a:xfrm>
          <a:prstGeom prst="rect">
            <a:avLst/>
          </a:prstGeom>
          <a:ln w="12700"/>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200" dirty="0" smtClean="0">
                <a:solidFill>
                  <a:srgbClr val="FF0000"/>
                </a:solidFill>
                <a:effectLst>
                  <a:outerShdw blurRad="38100" dist="38100" dir="2700000" algn="tl">
                    <a:srgbClr val="000000">
                      <a:alpha val="43137"/>
                    </a:srgbClr>
                  </a:outerShdw>
                </a:effectLst>
              </a:rPr>
              <a:t>赤</a:t>
            </a:r>
            <a:r>
              <a:rPr kumimoji="1" lang="ja-JP" altLang="en-US" sz="1200" dirty="0" smtClean="0">
                <a:effectLst>
                  <a:outerShdw blurRad="38100" dist="38100" dir="2700000" algn="tl">
                    <a:srgbClr val="000000">
                      <a:alpha val="43137"/>
                    </a:srgbClr>
                  </a:outerShdw>
                </a:effectLst>
              </a:rPr>
              <a:t>　マウナケア</a:t>
            </a:r>
            <a:endParaRPr kumimoji="1" lang="en-US" altLang="ja-JP" sz="1200" dirty="0" smtClean="0">
              <a:effectLst>
                <a:outerShdw blurRad="38100" dist="38100" dir="2700000" algn="tl">
                  <a:srgbClr val="000000">
                    <a:alpha val="43137"/>
                  </a:srgbClr>
                </a:outerShdw>
              </a:effectLst>
            </a:endParaRPr>
          </a:p>
          <a:p>
            <a:r>
              <a:rPr lang="ja-JP" altLang="en-US" sz="1200" dirty="0" smtClean="0">
                <a:solidFill>
                  <a:srgbClr val="0000FF"/>
                </a:solidFill>
                <a:effectLst>
                  <a:outerShdw blurRad="38100" dist="38100" dir="2700000" algn="tl">
                    <a:srgbClr val="000000">
                      <a:alpha val="43137"/>
                    </a:srgbClr>
                  </a:outerShdw>
                </a:effectLst>
              </a:rPr>
              <a:t>青</a:t>
            </a:r>
            <a:r>
              <a:rPr lang="ja-JP" altLang="en-US" sz="1200" dirty="0" smtClean="0">
                <a:effectLst>
                  <a:outerShdw blurRad="38100" dist="38100" dir="2700000" algn="tl">
                    <a:srgbClr val="000000">
                      <a:alpha val="43137"/>
                    </a:srgbClr>
                  </a:outerShdw>
                </a:effectLst>
              </a:rPr>
              <a:t>　ドームふじ</a:t>
            </a:r>
            <a:endParaRPr kumimoji="1" lang="ja-JP" altLang="en-US" sz="1200" dirty="0">
              <a:effectLst>
                <a:outerShdw blurRad="38100" dist="38100" dir="2700000" algn="tl">
                  <a:srgbClr val="000000">
                    <a:alpha val="43137"/>
                  </a:srgbClr>
                </a:outerShdw>
              </a:effectLst>
            </a:endParaRPr>
          </a:p>
        </p:txBody>
      </p:sp>
      <p:sp>
        <p:nvSpPr>
          <p:cNvPr id="43" name="テキスト ボックス 42"/>
          <p:cNvSpPr txBox="1"/>
          <p:nvPr/>
        </p:nvSpPr>
        <p:spPr>
          <a:xfrm>
            <a:off x="5715008" y="3929066"/>
            <a:ext cx="1082348" cy="307777"/>
          </a:xfrm>
          <a:prstGeom prst="rect">
            <a:avLst/>
          </a:prstGeom>
          <a:ln w="9525">
            <a:solidFill>
              <a:srgbClr val="0000FF"/>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sz="1400" dirty="0" smtClean="0">
                <a:solidFill>
                  <a:schemeClr val="tx1"/>
                </a:solidFill>
                <a:effectLst>
                  <a:outerShdw blurRad="38100" dist="38100" dir="2700000" algn="tl">
                    <a:srgbClr val="000000">
                      <a:alpha val="43137"/>
                    </a:srgbClr>
                  </a:outerShdw>
                </a:effectLst>
              </a:rPr>
              <a:t>大気透過率</a:t>
            </a:r>
            <a:endParaRPr kumimoji="1" lang="ja-JP" altLang="en-US" sz="1400" dirty="0">
              <a:solidFill>
                <a:schemeClr val="tx1"/>
              </a:solidFill>
              <a:effectLst>
                <a:outerShdw blurRad="38100" dist="38100" dir="2700000" algn="tl">
                  <a:srgbClr val="000000">
                    <a:alpha val="43137"/>
                  </a:srgbClr>
                </a:outerShdw>
              </a:effectLst>
            </a:endParaRPr>
          </a:p>
        </p:txBody>
      </p:sp>
      <p:sp>
        <p:nvSpPr>
          <p:cNvPr id="44" name="テキスト ボックス 43"/>
          <p:cNvSpPr txBox="1"/>
          <p:nvPr/>
        </p:nvSpPr>
        <p:spPr>
          <a:xfrm>
            <a:off x="5715008" y="1357298"/>
            <a:ext cx="995785" cy="307777"/>
          </a:xfrm>
          <a:prstGeom prst="rect">
            <a:avLst/>
          </a:prstGeom>
          <a:solidFill>
            <a:schemeClr val="bg1"/>
          </a:solidFill>
          <a:ln w="9525">
            <a:solidFill>
              <a:srgbClr val="0000FF"/>
            </a:solidFill>
          </a:ln>
        </p:spPr>
        <p:txBody>
          <a:bodyPr wrap="none" rtlCol="0">
            <a:spAutoFit/>
          </a:bodyPr>
          <a:lstStyle/>
          <a:p>
            <a:r>
              <a:rPr kumimoji="1" lang="ja-JP" altLang="en-US" sz="1400" dirty="0" smtClean="0">
                <a:effectLst>
                  <a:outerShdw blurRad="38100" dist="38100" dir="2700000" algn="tl">
                    <a:srgbClr val="000000">
                      <a:alpha val="43137"/>
                    </a:srgbClr>
                  </a:outerShdw>
                </a:effectLst>
              </a:rPr>
              <a:t>背景ノイズ</a:t>
            </a:r>
            <a:endParaRPr kumimoji="1" lang="ja-JP" altLang="en-US" sz="1400" dirty="0">
              <a:effectLst>
                <a:outerShdw blurRad="38100" dist="38100" dir="2700000" algn="tl">
                  <a:srgbClr val="000000">
                    <a:alpha val="43137"/>
                  </a:srgbClr>
                </a:outerShdw>
              </a:effectLst>
            </a:endParaRPr>
          </a:p>
        </p:txBody>
      </p:sp>
      <p:sp>
        <p:nvSpPr>
          <p:cNvPr id="45" name="テキスト ボックス 44"/>
          <p:cNvSpPr txBox="1"/>
          <p:nvPr/>
        </p:nvSpPr>
        <p:spPr>
          <a:xfrm>
            <a:off x="3089368" y="4286256"/>
            <a:ext cx="2197012" cy="276999"/>
          </a:xfrm>
          <a:prstGeom prst="rect">
            <a:avLst/>
          </a:prstGeom>
          <a:noFill/>
        </p:spPr>
        <p:txBody>
          <a:bodyPr wrap="non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r>
              <a:rPr kumimoji="1" lang="ja-JP" altLang="en-US" sz="1200" dirty="0" err="1" smtClean="0">
                <a:effectLst>
                  <a:outerShdw blurRad="38100" dist="38100" dir="2700000" algn="tl">
                    <a:srgbClr val="000000">
                      <a:alpha val="43137"/>
                    </a:srgbClr>
                  </a:outerShdw>
                </a:effectLst>
              </a:rPr>
              <a:t>、</a:t>
            </a:r>
            <a:r>
              <a:rPr kumimoji="1" lang="en-US" altLang="ja-JP" sz="1200" dirty="0" smtClean="0">
                <a:effectLst>
                  <a:outerShdw blurRad="38100" dist="38100" dir="2700000" algn="tl">
                    <a:srgbClr val="000000">
                      <a:alpha val="43137"/>
                    </a:srgbClr>
                  </a:outerShdw>
                </a:effectLst>
              </a:rPr>
              <a:t>Saunders+(2009)</a:t>
            </a:r>
            <a:endParaRPr kumimoji="1" lang="ja-JP" altLang="en-US" sz="1200" dirty="0">
              <a:effectLst>
                <a:outerShdw blurRad="38100" dist="38100" dir="2700000" algn="tl">
                  <a:srgbClr val="000000">
                    <a:alpha val="43137"/>
                  </a:srgbClr>
                </a:outerShdw>
              </a:effectLst>
            </a:endParaRPr>
          </a:p>
        </p:txBody>
      </p:sp>
      <p:sp>
        <p:nvSpPr>
          <p:cNvPr id="47" name="テキスト ボックス 46"/>
          <p:cNvSpPr txBox="1"/>
          <p:nvPr/>
        </p:nvSpPr>
        <p:spPr>
          <a:xfrm>
            <a:off x="7500958" y="6401658"/>
            <a:ext cx="1053494" cy="276999"/>
          </a:xfrm>
          <a:prstGeom prst="rect">
            <a:avLst/>
          </a:prstGeom>
          <a:noFill/>
        </p:spPr>
        <p:txBody>
          <a:bodyPr wrap="non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pic>
        <p:nvPicPr>
          <p:cNvPr id="76804" name="Picture 4" descr="D:\M2\20100202修論発表会\市川試算.jpg"/>
          <p:cNvPicPr>
            <a:picLocks noChangeAspect="1" noChangeArrowheads="1"/>
          </p:cNvPicPr>
          <p:nvPr/>
        </p:nvPicPr>
        <p:blipFill>
          <a:blip r:embed="rId4" cstate="print"/>
          <a:srcRect/>
          <a:stretch>
            <a:fillRect/>
          </a:stretch>
        </p:blipFill>
        <p:spPr bwMode="auto">
          <a:xfrm>
            <a:off x="2643174" y="3357562"/>
            <a:ext cx="2162178" cy="926648"/>
          </a:xfrm>
          <a:prstGeom prst="rect">
            <a:avLst/>
          </a:prstGeom>
          <a:noFill/>
          <a:effectLst>
            <a:outerShdw blurRad="50800" dist="38100" dir="2700000" algn="tl" rotWithShape="0">
              <a:prstClr val="black">
                <a:alpha val="40000"/>
              </a:prstClr>
            </a:outerShdw>
          </a:effectLst>
        </p:spPr>
      </p:pic>
      <p:sp>
        <p:nvSpPr>
          <p:cNvPr id="50" name="左中かっこ 49"/>
          <p:cNvSpPr/>
          <p:nvPr/>
        </p:nvSpPr>
        <p:spPr>
          <a:xfrm>
            <a:off x="1285852" y="2071678"/>
            <a:ext cx="142876" cy="928694"/>
          </a:xfrm>
          <a:prstGeom prst="leftBrace">
            <a:avLst/>
          </a:prstGeom>
          <a:noFill/>
          <a:ln w="1270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effectLst>
                <a:outerShdw blurRad="38100" dist="38100" dir="2700000" algn="tl">
                  <a:srgbClr val="000000">
                    <a:alpha val="43137"/>
                  </a:srgbClr>
                </a:outerShdw>
              </a:effectLst>
            </a:endParaRPr>
          </a:p>
        </p:txBody>
      </p:sp>
      <p:cxnSp>
        <p:nvCxnSpPr>
          <p:cNvPr id="57" name="カギ線コネクタ 56"/>
          <p:cNvCxnSpPr>
            <a:stCxn id="50" idx="1"/>
          </p:cNvCxnSpPr>
          <p:nvPr/>
        </p:nvCxnSpPr>
        <p:spPr>
          <a:xfrm rot="10800000" flipV="1">
            <a:off x="1000100" y="2536024"/>
            <a:ext cx="285752" cy="2536049"/>
          </a:xfrm>
          <a:prstGeom prst="bentConnector2">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62" name="直線矢印コネクタ 61"/>
          <p:cNvCxnSpPr/>
          <p:nvPr/>
        </p:nvCxnSpPr>
        <p:spPr>
          <a:xfrm>
            <a:off x="1000100" y="5072074"/>
            <a:ext cx="428628"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63" name="正方形/長方形 62"/>
          <p:cNvSpPr/>
          <p:nvPr/>
        </p:nvSpPr>
        <p:spPr>
          <a:xfrm>
            <a:off x="1428728" y="4929198"/>
            <a:ext cx="3502882" cy="523220"/>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latin typeface="ＭＳ Ｐゴシック" charset="-128"/>
              </a:rPr>
              <a:t>地球上で最も寒冷な</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南極</a:t>
            </a:r>
            <a:r>
              <a:rPr lang="ja-JP" altLang="en-US" sz="1400" dirty="0" smtClean="0">
                <a:effectLst>
                  <a:outerShdw blurRad="38100" dist="38100" dir="2700000" algn="tl">
                    <a:srgbClr val="000000">
                      <a:alpha val="43137"/>
                    </a:srgbClr>
                  </a:outerShdw>
                </a:effectLst>
                <a:latin typeface="ＭＳ Ｐゴシック" charset="-128"/>
              </a:rPr>
              <a:t>では地球上で最も</a:t>
            </a:r>
            <a:endParaRPr lang="en-US" altLang="ja-JP" sz="1400" dirty="0" smtClean="0">
              <a:effectLst>
                <a:outerShdw blurRad="38100" dist="38100" dir="2700000" algn="tl">
                  <a:srgbClr val="000000">
                    <a:alpha val="43137"/>
                  </a:srgbClr>
                </a:outerShdw>
              </a:effectLst>
              <a:latin typeface="ＭＳ Ｐゴシック" charset="-128"/>
            </a:endParaRPr>
          </a:p>
          <a:p>
            <a:r>
              <a:rPr lang="ja-JP" altLang="en-US" sz="1400" dirty="0" smtClean="0">
                <a:effectLst>
                  <a:outerShdw blurRad="38100" dist="38100" dir="2700000" algn="tl">
                    <a:srgbClr val="000000">
                      <a:alpha val="43137"/>
                    </a:srgbClr>
                  </a:outerShdw>
                </a:effectLst>
                <a:latin typeface="ＭＳ Ｐゴシック" charset="-128"/>
              </a:rPr>
              <a:t>低い背景ノイズと最も高い透過率が得られる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0" name="円/楕円 69"/>
          <p:cNvSpPr/>
          <p:nvPr/>
        </p:nvSpPr>
        <p:spPr>
          <a:xfrm>
            <a:off x="5643570" y="2214554"/>
            <a:ext cx="1285884" cy="1357322"/>
          </a:xfrm>
          <a:prstGeom prst="ellipse">
            <a:avLst/>
          </a:prstGeom>
          <a:noFill/>
          <a:ln w="15875">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effectLst>
                <a:outerShdw blurRad="38100" dist="38100" dir="2700000" algn="tl">
                  <a:srgbClr val="000000">
                    <a:alpha val="43137"/>
                  </a:srgbClr>
                </a:outerShdw>
              </a:effectLst>
            </a:endParaRPr>
          </a:p>
        </p:txBody>
      </p:sp>
      <p:cxnSp>
        <p:nvCxnSpPr>
          <p:cNvPr id="72" name="直線矢印コネクタ 71"/>
          <p:cNvCxnSpPr/>
          <p:nvPr/>
        </p:nvCxnSpPr>
        <p:spPr>
          <a:xfrm rot="5400000" flipH="1" flipV="1">
            <a:off x="3786182" y="3571876"/>
            <a:ext cx="2143140" cy="2000264"/>
          </a:xfrm>
          <a:prstGeom prst="straightConnector1">
            <a:avLst/>
          </a:prstGeom>
          <a:ln w="15875">
            <a:solidFill>
              <a:srgbClr val="0000FF"/>
            </a:solidFill>
            <a:tailEnd type="arrow" w="lg" len="lg"/>
          </a:ln>
        </p:spPr>
        <p:style>
          <a:lnRef idx="1">
            <a:schemeClr val="accent1"/>
          </a:lnRef>
          <a:fillRef idx="0">
            <a:schemeClr val="accent1"/>
          </a:fillRef>
          <a:effectRef idx="0">
            <a:schemeClr val="accent1"/>
          </a:effectRef>
          <a:fontRef idx="minor">
            <a:schemeClr val="tx1"/>
          </a:fontRef>
        </p:style>
      </p:cxnSp>
      <p:sp>
        <p:nvSpPr>
          <p:cNvPr id="74" name="テキスト ボックス 73"/>
          <p:cNvSpPr txBox="1"/>
          <p:nvPr/>
        </p:nvSpPr>
        <p:spPr>
          <a:xfrm>
            <a:off x="7500958" y="3736209"/>
            <a:ext cx="1053494" cy="276999"/>
          </a:xfrm>
          <a:prstGeom prst="rect">
            <a:avLst/>
          </a:prstGeom>
          <a:noFill/>
        </p:spPr>
        <p:txBody>
          <a:bodyPr wrap="none" rtlCol="0">
            <a:spAutoFit/>
          </a:bodyPr>
          <a:lstStyle/>
          <a:p>
            <a:r>
              <a:rPr kumimoji="1" lang="ja-JP" altLang="en-US" sz="1200" dirty="0" smtClean="0">
                <a:effectLst>
                  <a:outerShdw blurRad="38100" dist="38100" dir="2700000" algn="tl">
                    <a:srgbClr val="000000">
                      <a:alpha val="43137"/>
                    </a:srgbClr>
                  </a:outerShdw>
                </a:effectLst>
              </a:rPr>
              <a:t>市川隆</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sp>
        <p:nvSpPr>
          <p:cNvPr id="75" name="スライド番号プレースホルダ 74"/>
          <p:cNvSpPr>
            <a:spLocks noGrp="1"/>
          </p:cNvSpPr>
          <p:nvPr>
            <p:ph type="sldNum" sz="quarter" idx="12"/>
          </p:nvPr>
        </p:nvSpPr>
        <p:spPr/>
        <p:txBody>
          <a:bodyPr/>
          <a:lstStyle/>
          <a:p>
            <a:fld id="{211C075B-6712-4FC4-92CB-6BC868D296D4}" type="slidenum">
              <a:rPr kumimoji="1" lang="ja-JP" altLang="en-US" smtClean="0"/>
              <a:pPr/>
              <a:t>5</a:t>
            </a:fld>
            <a:endParaRPr kumimoji="1" lang="ja-JP" altLang="en-US" dirty="0"/>
          </a:p>
        </p:txBody>
      </p:sp>
      <p:sp>
        <p:nvSpPr>
          <p:cNvPr id="22" name="テキスト ボックス 21"/>
          <p:cNvSpPr txBox="1"/>
          <p:nvPr/>
        </p:nvSpPr>
        <p:spPr>
          <a:xfrm>
            <a:off x="4206870" y="6240501"/>
            <a:ext cx="1241622"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Saunders+(2009)</a:t>
            </a:r>
            <a:endParaRPr kumimoji="1" lang="ja-JP" altLang="en-US" sz="1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fade">
                                      <p:cBhvr>
                                        <p:cTn id="10" dur="500"/>
                                        <p:tgtEl>
                                          <p:spTgt spid="4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0"/>
                                        </p:tgtEl>
                                        <p:attrNameLst>
                                          <p:attrName>style.visibility</p:attrName>
                                        </p:attrNameLst>
                                      </p:cBhvr>
                                      <p:to>
                                        <p:strVal val="visible"/>
                                      </p:to>
                                    </p:set>
                                    <p:animEffect transition="in" filter="fade">
                                      <p:cBhvr>
                                        <p:cTn id="13"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7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50</a:t>
            </a:fld>
            <a:endParaRPr kumimoji="1" lang="ja-JP" altLang="en-US"/>
          </a:p>
        </p:txBody>
      </p:sp>
      <p:sp>
        <p:nvSpPr>
          <p:cNvPr id="5" name="正方形/長方形 4"/>
          <p:cNvSpPr/>
          <p:nvPr/>
        </p:nvSpPr>
        <p:spPr>
          <a:xfrm>
            <a:off x="847674" y="881638"/>
            <a:ext cx="133882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赤外線観測</a:t>
            </a:r>
            <a:endParaRPr lang="en-US" altLang="ja-JP" dirty="0" smtClean="0">
              <a:effectLst>
                <a:outerShdw blurRad="38100" dist="38100" dir="2700000" algn="tl">
                  <a:srgbClr val="000000">
                    <a:alpha val="43137"/>
                  </a:srgbClr>
                </a:outerShdw>
              </a:effectLst>
            </a:endParaRPr>
          </a:p>
        </p:txBody>
      </p:sp>
      <p:sp>
        <p:nvSpPr>
          <p:cNvPr id="6" name="正方形/長方形 5"/>
          <p:cNvSpPr/>
          <p:nvPr/>
        </p:nvSpPr>
        <p:spPr>
          <a:xfrm>
            <a:off x="6178572" y="3912217"/>
            <a:ext cx="1764563" cy="276999"/>
          </a:xfrm>
          <a:prstGeom prst="rect">
            <a:avLst/>
          </a:prstGeom>
        </p:spPr>
        <p:txBody>
          <a:bodyPr wrap="square">
            <a:spAutoFit/>
          </a:bodyPr>
          <a:lstStyle/>
          <a:p>
            <a:r>
              <a:rPr lang="en-US" altLang="ja-JP" sz="1200" dirty="0" smtClean="0"/>
              <a:t>Cox(1999), </a:t>
            </a:r>
            <a:r>
              <a:rPr lang="ja-JP" altLang="en-US" sz="1200" dirty="0" smtClean="0"/>
              <a:t>岩室史英 </a:t>
            </a:r>
            <a:r>
              <a:rPr lang="en-US" altLang="ja-JP" sz="1200" dirty="0" smtClean="0"/>
              <a:t>HP</a:t>
            </a:r>
            <a:endParaRPr lang="ja-JP" altLang="en-US" sz="1200" dirty="0"/>
          </a:p>
        </p:txBody>
      </p:sp>
      <p:sp>
        <p:nvSpPr>
          <p:cNvPr id="7" name="正方形/長方形 6"/>
          <p:cNvSpPr/>
          <p:nvPr/>
        </p:nvSpPr>
        <p:spPr>
          <a:xfrm>
            <a:off x="871581" y="4496425"/>
            <a:ext cx="133882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等級の定義</a:t>
            </a:r>
            <a:endParaRPr lang="en-US" altLang="ja-JP" dirty="0" smtClean="0">
              <a:effectLst>
                <a:outerShdw blurRad="38100" dist="38100" dir="2700000" algn="tl">
                  <a:srgbClr val="000000">
                    <a:alpha val="43137"/>
                  </a:srgbClr>
                </a:outerShdw>
              </a:effectLst>
            </a:endParaRPr>
          </a:p>
        </p:txBody>
      </p:sp>
      <p:sp>
        <p:nvSpPr>
          <p:cNvPr id="9" name="正方形/長方形 8"/>
          <p:cNvSpPr/>
          <p:nvPr/>
        </p:nvSpPr>
        <p:spPr>
          <a:xfrm>
            <a:off x="4352922" y="3474061"/>
            <a:ext cx="876312" cy="276999"/>
          </a:xfrm>
          <a:prstGeom prst="rect">
            <a:avLst/>
          </a:prstGeom>
        </p:spPr>
        <p:txBody>
          <a:bodyPr wrap="square">
            <a:spAutoFit/>
          </a:bodyPr>
          <a:lstStyle/>
          <a:p>
            <a:pPr algn="r"/>
            <a:r>
              <a:rPr lang="en-US" altLang="ja-JP" sz="1200" dirty="0" smtClean="0"/>
              <a:t>Cox(1999)</a:t>
            </a:r>
            <a:endParaRPr lang="ja-JP" altLang="en-US" sz="1200" dirty="0"/>
          </a:p>
        </p:txBody>
      </p:sp>
      <p:pic>
        <p:nvPicPr>
          <p:cNvPr id="102402" name="Picture 2"/>
          <p:cNvPicPr>
            <a:picLocks noChangeAspect="1" noChangeArrowheads="1"/>
          </p:cNvPicPr>
          <p:nvPr/>
        </p:nvPicPr>
        <p:blipFill>
          <a:blip r:embed="rId2" cstate="print"/>
          <a:srcRect/>
          <a:stretch>
            <a:fillRect/>
          </a:stretch>
        </p:blipFill>
        <p:spPr bwMode="auto">
          <a:xfrm>
            <a:off x="1176291" y="1356307"/>
            <a:ext cx="3979917" cy="212187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403" name="Picture 3" descr="D:\M2\20100202修論発表会\cox1999-4.jpg"/>
          <p:cNvPicPr>
            <a:picLocks noChangeAspect="1" noChangeArrowheads="1"/>
          </p:cNvPicPr>
          <p:nvPr/>
        </p:nvPicPr>
        <p:blipFill>
          <a:blip r:embed="rId3" cstate="print"/>
          <a:srcRect/>
          <a:stretch>
            <a:fillRect/>
          </a:stretch>
        </p:blipFill>
        <p:spPr bwMode="auto">
          <a:xfrm>
            <a:off x="5448312" y="1502359"/>
            <a:ext cx="2552790" cy="1998648"/>
          </a:xfrm>
          <a:prstGeom prst="rect">
            <a:avLst/>
          </a:prstGeom>
          <a:noFill/>
          <a:effectLst>
            <a:outerShdw blurRad="50800" dist="38100" dir="2700000" algn="tl" rotWithShape="0">
              <a:prstClr val="black">
                <a:alpha val="40000"/>
              </a:prstClr>
            </a:outerShdw>
          </a:effectLst>
        </p:spPr>
      </p:pic>
      <p:sp>
        <p:nvSpPr>
          <p:cNvPr id="18" name="正方形/長方形 17"/>
          <p:cNvSpPr/>
          <p:nvPr/>
        </p:nvSpPr>
        <p:spPr>
          <a:xfrm>
            <a:off x="7237449" y="3474061"/>
            <a:ext cx="876312" cy="276999"/>
          </a:xfrm>
          <a:prstGeom prst="rect">
            <a:avLst/>
          </a:prstGeom>
        </p:spPr>
        <p:txBody>
          <a:bodyPr wrap="square">
            <a:spAutoFit/>
          </a:bodyPr>
          <a:lstStyle/>
          <a:p>
            <a:pPr algn="r"/>
            <a:r>
              <a:rPr lang="en-US" altLang="ja-JP" sz="1200" dirty="0" smtClean="0"/>
              <a:t>Cox(1999)</a:t>
            </a:r>
            <a:endParaRPr lang="ja-JP" altLang="en-US" sz="1200" dirty="0"/>
          </a:p>
        </p:txBody>
      </p:sp>
      <p:pic>
        <p:nvPicPr>
          <p:cNvPr id="102405" name="Picture 5" descr="\begin{equation*}&#10; m_{AB}=-2.5\log_{10}\left (\frac{F_\nu}{F_{0\nu}} \right)&#10; \label{eq:toukyuu}&#10;\end{equation*}">
            <a:hlinkClick r:id="rId4"/>
          </p:cNvPr>
          <p:cNvPicPr>
            <a:picLocks noChangeAspect="1" noChangeArrowheads="1"/>
          </p:cNvPicPr>
          <p:nvPr/>
        </p:nvPicPr>
        <p:blipFill>
          <a:blip r:embed="rId5" cstate="print"/>
          <a:srcRect/>
          <a:stretch>
            <a:fillRect/>
          </a:stretch>
        </p:blipFill>
        <p:spPr bwMode="auto">
          <a:xfrm>
            <a:off x="1979577" y="5445763"/>
            <a:ext cx="2181225" cy="476250"/>
          </a:xfrm>
          <a:prstGeom prst="rect">
            <a:avLst/>
          </a:prstGeom>
          <a:noFill/>
        </p:spPr>
      </p:pic>
      <p:pic>
        <p:nvPicPr>
          <p:cNvPr id="102407" name="Picture 7" descr="\begin{equation*}&#10; F_{0\nu}=10^{3.56}\sim 3630 \ \text{[Jy]}&#10;\end{equation*}">
            <a:hlinkClick r:id="rId6"/>
          </p:cNvPr>
          <p:cNvPicPr>
            <a:picLocks noChangeAspect="1" noChangeArrowheads="1"/>
          </p:cNvPicPr>
          <p:nvPr/>
        </p:nvPicPr>
        <p:blipFill>
          <a:blip r:embed="rId7" cstate="print"/>
          <a:srcRect/>
          <a:stretch>
            <a:fillRect/>
          </a:stretch>
        </p:blipFill>
        <p:spPr bwMode="auto">
          <a:xfrm>
            <a:off x="4900617" y="5299711"/>
            <a:ext cx="1752624" cy="192068"/>
          </a:xfrm>
          <a:prstGeom prst="rect">
            <a:avLst/>
          </a:prstGeom>
          <a:noFill/>
        </p:spPr>
      </p:pic>
      <p:pic>
        <p:nvPicPr>
          <p:cNvPr id="102409" name="Picture 9" descr="\begin{equation*}&#10;1\ \text{[Jy]} = 10^{-26}\ \text{[W/m$^{2}$/Hz]}&#10;\end{equation*}">
            <a:hlinkClick r:id="rId8"/>
          </p:cNvPr>
          <p:cNvPicPr>
            <a:picLocks noChangeAspect="1" noChangeArrowheads="1"/>
          </p:cNvPicPr>
          <p:nvPr/>
        </p:nvPicPr>
        <p:blipFill>
          <a:blip r:embed="rId9" cstate="print"/>
          <a:srcRect/>
          <a:stretch>
            <a:fillRect/>
          </a:stretch>
        </p:blipFill>
        <p:spPr bwMode="auto">
          <a:xfrm>
            <a:off x="4900616" y="5553607"/>
            <a:ext cx="1898676" cy="184260"/>
          </a:xfrm>
          <a:prstGeom prst="rect">
            <a:avLst/>
          </a:prstGeom>
          <a:noFill/>
        </p:spPr>
      </p:pic>
      <p:pic>
        <p:nvPicPr>
          <p:cNvPr id="102411" name="Picture 11" descr="\begin{equation*}&#10;F_{\nu}\ \text{[W/m$^{2}$/Hz]}=\frac{\lambda^2_{\mu m}F_\lambda}{3\times 10^{14}} \ \text{[W/m$^2$/$\mu$m]}&#10;\end{equation*}">
            <a:hlinkClick r:id="rId10"/>
          </p:cNvPr>
          <p:cNvPicPr>
            <a:picLocks noChangeAspect="1" noChangeArrowheads="1"/>
          </p:cNvPicPr>
          <p:nvPr/>
        </p:nvPicPr>
        <p:blipFill>
          <a:blip r:embed="rId11" cstate="print"/>
          <a:srcRect/>
          <a:stretch>
            <a:fillRect/>
          </a:stretch>
        </p:blipFill>
        <p:spPr bwMode="auto">
          <a:xfrm>
            <a:off x="4900616" y="5747370"/>
            <a:ext cx="2628936" cy="347079"/>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51</a:t>
            </a:fld>
            <a:endParaRPr kumimoji="1" lang="ja-JP" altLang="en-US"/>
          </a:p>
        </p:txBody>
      </p:sp>
      <p:sp>
        <p:nvSpPr>
          <p:cNvPr id="3" name="正方形/長方形 2"/>
          <p:cNvSpPr/>
          <p:nvPr/>
        </p:nvSpPr>
        <p:spPr>
          <a:xfrm>
            <a:off x="1052440" y="3493082"/>
            <a:ext cx="1013419"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カタバ風</a:t>
            </a:r>
            <a:endParaRPr lang="en-US" altLang="ja-JP" dirty="0" smtClean="0">
              <a:effectLst>
                <a:outerShdw blurRad="38100" dist="38100" dir="2700000" algn="tl">
                  <a:srgbClr val="000000">
                    <a:alpha val="43137"/>
                  </a:srgbClr>
                </a:outerShdw>
              </a:effectLst>
            </a:endParaRPr>
          </a:p>
        </p:txBody>
      </p:sp>
      <p:sp>
        <p:nvSpPr>
          <p:cNvPr id="5" name="正方形/長方形 4"/>
          <p:cNvSpPr/>
          <p:nvPr/>
        </p:nvSpPr>
        <p:spPr>
          <a:xfrm>
            <a:off x="1103265" y="909603"/>
            <a:ext cx="100540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オーロラ</a:t>
            </a:r>
            <a:endParaRPr lang="en-US" altLang="ja-JP" dirty="0" smtClean="0">
              <a:effectLst>
                <a:outerShdw blurRad="38100" dist="38100" dir="2700000" algn="tl">
                  <a:srgbClr val="000000">
                    <a:alpha val="43137"/>
                  </a:srgbClr>
                </a:outerShdw>
              </a:effectLst>
            </a:endParaRPr>
          </a:p>
        </p:txBody>
      </p:sp>
      <p:sp>
        <p:nvSpPr>
          <p:cNvPr id="6" name="正方形/長方形 5"/>
          <p:cNvSpPr/>
          <p:nvPr/>
        </p:nvSpPr>
        <p:spPr>
          <a:xfrm>
            <a:off x="5083182" y="3643336"/>
            <a:ext cx="64633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極渦</a:t>
            </a:r>
            <a:endParaRPr lang="en-US" altLang="ja-JP" dirty="0" smtClean="0">
              <a:effectLst>
                <a:outerShdw blurRad="38100" dist="38100" dir="2700000" algn="tl">
                  <a:srgbClr val="000000">
                    <a:alpha val="43137"/>
                  </a:srgbClr>
                </a:outerShdw>
              </a:effectLst>
            </a:endParaRPr>
          </a:p>
        </p:txBody>
      </p:sp>
      <p:pic>
        <p:nvPicPr>
          <p:cNvPr id="7"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4937130" y="3679849"/>
            <a:ext cx="3190943" cy="2852756"/>
          </a:xfrm>
          <a:prstGeom prst="rect">
            <a:avLst/>
          </a:prstGeom>
          <a:noFill/>
        </p:spPr>
      </p:pic>
      <p:pic>
        <p:nvPicPr>
          <p:cNvPr id="80" name="Picture 16" descr="antarctica3"/>
          <p:cNvPicPr>
            <a:picLocks noChangeAspect="1" noChangeArrowheads="1"/>
          </p:cNvPicPr>
          <p:nvPr/>
        </p:nvPicPr>
        <p:blipFill>
          <a:blip r:embed="rId2" cstate="print">
            <a:clrChange>
              <a:clrFrom>
                <a:srgbClr val="FAFAFA"/>
              </a:clrFrom>
              <a:clrTo>
                <a:srgbClr val="FAFAFA">
                  <a:alpha val="0"/>
                </a:srgbClr>
              </a:clrTo>
            </a:clrChange>
          </a:blip>
          <a:srcRect/>
          <a:stretch>
            <a:fillRect/>
          </a:stretch>
        </p:blipFill>
        <p:spPr bwMode="auto">
          <a:xfrm>
            <a:off x="906388" y="3971953"/>
            <a:ext cx="3190943" cy="2852756"/>
          </a:xfrm>
          <a:prstGeom prst="rect">
            <a:avLst/>
          </a:prstGeom>
          <a:noFill/>
        </p:spPr>
      </p:pic>
      <p:sp>
        <p:nvSpPr>
          <p:cNvPr id="81" name="右矢印 80"/>
          <p:cNvSpPr/>
          <p:nvPr/>
        </p:nvSpPr>
        <p:spPr>
          <a:xfrm rot="20818129">
            <a:off x="3640697" y="462960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右矢印 81"/>
          <p:cNvSpPr/>
          <p:nvPr/>
        </p:nvSpPr>
        <p:spPr>
          <a:xfrm rot="4206937">
            <a:off x="2940208" y="5531104"/>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右矢印 82"/>
          <p:cNvSpPr/>
          <p:nvPr/>
        </p:nvSpPr>
        <p:spPr>
          <a:xfrm rot="7605531">
            <a:off x="2696814" y="5433760"/>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右矢印 83"/>
          <p:cNvSpPr/>
          <p:nvPr/>
        </p:nvSpPr>
        <p:spPr>
          <a:xfrm rot="12867628">
            <a:off x="2623659" y="4666861"/>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右矢印 84"/>
          <p:cNvSpPr/>
          <p:nvPr/>
        </p:nvSpPr>
        <p:spPr>
          <a:xfrm rot="19445817">
            <a:off x="2980733" y="4768343"/>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右矢印 85"/>
          <p:cNvSpPr/>
          <p:nvPr/>
        </p:nvSpPr>
        <p:spPr>
          <a:xfrm rot="766844">
            <a:off x="3078588" y="5194814"/>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右矢印 86"/>
          <p:cNvSpPr/>
          <p:nvPr/>
        </p:nvSpPr>
        <p:spPr>
          <a:xfrm rot="20709680">
            <a:off x="3238665" y="4594538"/>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右矢印 87"/>
          <p:cNvSpPr/>
          <p:nvPr/>
        </p:nvSpPr>
        <p:spPr>
          <a:xfrm>
            <a:off x="3352759" y="5213395"/>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右矢印 88"/>
          <p:cNvSpPr/>
          <p:nvPr/>
        </p:nvSpPr>
        <p:spPr>
          <a:xfrm rot="1203946">
            <a:off x="3206707" y="5797603"/>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右矢印 89"/>
          <p:cNvSpPr/>
          <p:nvPr/>
        </p:nvSpPr>
        <p:spPr>
          <a:xfrm rot="6033305">
            <a:off x="2884424" y="5946336"/>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右矢印 90"/>
          <p:cNvSpPr/>
          <p:nvPr/>
        </p:nvSpPr>
        <p:spPr>
          <a:xfrm rot="7689347">
            <a:off x="2443149" y="5642314"/>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右矢印 91"/>
          <p:cNvSpPr/>
          <p:nvPr/>
        </p:nvSpPr>
        <p:spPr>
          <a:xfrm>
            <a:off x="3717889" y="5213395"/>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右矢印 92"/>
          <p:cNvSpPr/>
          <p:nvPr/>
        </p:nvSpPr>
        <p:spPr>
          <a:xfrm rot="6448278">
            <a:off x="1811676" y="5710716"/>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右矢印 93"/>
          <p:cNvSpPr/>
          <p:nvPr/>
        </p:nvSpPr>
        <p:spPr>
          <a:xfrm rot="12877246">
            <a:off x="1588134" y="5032433"/>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5" name="右矢印 94"/>
          <p:cNvSpPr/>
          <p:nvPr/>
        </p:nvSpPr>
        <p:spPr>
          <a:xfrm rot="787257">
            <a:off x="3640883" y="5761731"/>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6" name="右矢印 95"/>
          <p:cNvSpPr/>
          <p:nvPr/>
        </p:nvSpPr>
        <p:spPr>
          <a:xfrm rot="5400000">
            <a:off x="2750294" y="6327042"/>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右矢印 96"/>
          <p:cNvSpPr/>
          <p:nvPr/>
        </p:nvSpPr>
        <p:spPr>
          <a:xfrm rot="13371216">
            <a:off x="1113262" y="4632337"/>
            <a:ext cx="474669" cy="36513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右矢印 97"/>
          <p:cNvSpPr/>
          <p:nvPr/>
        </p:nvSpPr>
        <p:spPr>
          <a:xfrm rot="11241249">
            <a:off x="2560407" y="5005251"/>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右矢印 98"/>
          <p:cNvSpPr/>
          <p:nvPr/>
        </p:nvSpPr>
        <p:spPr>
          <a:xfrm rot="8734137">
            <a:off x="2475555" y="5285529"/>
            <a:ext cx="182565" cy="182565"/>
          </a:xfrm>
          <a:prstGeom prst="rightArrow">
            <a:avLst/>
          </a:prstGeom>
          <a:solidFill>
            <a:srgbClr val="92D050"/>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右矢印 99"/>
          <p:cNvSpPr/>
          <p:nvPr/>
        </p:nvSpPr>
        <p:spPr>
          <a:xfrm rot="14018889">
            <a:off x="2410353" y="4402667"/>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右矢印 100"/>
          <p:cNvSpPr/>
          <p:nvPr/>
        </p:nvSpPr>
        <p:spPr>
          <a:xfrm rot="11029884">
            <a:off x="2192555" y="4894251"/>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右矢印 101"/>
          <p:cNvSpPr/>
          <p:nvPr/>
        </p:nvSpPr>
        <p:spPr>
          <a:xfrm rot="9312004">
            <a:off x="2078425" y="5299384"/>
            <a:ext cx="292104" cy="255591"/>
          </a:xfrm>
          <a:prstGeom prst="rightArrow">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右矢印 102"/>
          <p:cNvSpPr/>
          <p:nvPr/>
        </p:nvSpPr>
        <p:spPr>
          <a:xfrm rot="13648564">
            <a:off x="1954164" y="4089764"/>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右矢印 103"/>
          <p:cNvSpPr/>
          <p:nvPr/>
        </p:nvSpPr>
        <p:spPr>
          <a:xfrm rot="17032356">
            <a:off x="2570197" y="398776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右矢印 104"/>
          <p:cNvSpPr/>
          <p:nvPr/>
        </p:nvSpPr>
        <p:spPr>
          <a:xfrm rot="18135760">
            <a:off x="3333562" y="4195783"/>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右矢印 105"/>
          <p:cNvSpPr/>
          <p:nvPr/>
        </p:nvSpPr>
        <p:spPr>
          <a:xfrm rot="2336471">
            <a:off x="3415462" y="6204454"/>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右矢印 106"/>
          <p:cNvSpPr/>
          <p:nvPr/>
        </p:nvSpPr>
        <p:spPr>
          <a:xfrm rot="7785332">
            <a:off x="2208335" y="6024778"/>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右矢印 107"/>
          <p:cNvSpPr/>
          <p:nvPr/>
        </p:nvSpPr>
        <p:spPr>
          <a:xfrm rot="12589804">
            <a:off x="1730703" y="4552177"/>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右矢印 108"/>
          <p:cNvSpPr/>
          <p:nvPr/>
        </p:nvSpPr>
        <p:spPr>
          <a:xfrm rot="10534024">
            <a:off x="1393211" y="5446092"/>
            <a:ext cx="365130" cy="328617"/>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上カーブ矢印 130"/>
          <p:cNvSpPr/>
          <p:nvPr/>
        </p:nvSpPr>
        <p:spPr>
          <a:xfrm>
            <a:off x="5630877" y="5176882"/>
            <a:ext cx="1789137" cy="7667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2" name="上カーブ矢印 131"/>
          <p:cNvSpPr/>
          <p:nvPr/>
        </p:nvSpPr>
        <p:spPr>
          <a:xfrm rot="10800000">
            <a:off x="5557851" y="4337083"/>
            <a:ext cx="1752625" cy="766773"/>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3" name="正方形/長方形 132"/>
          <p:cNvSpPr/>
          <p:nvPr/>
        </p:nvSpPr>
        <p:spPr>
          <a:xfrm>
            <a:off x="1468395" y="2224071"/>
            <a:ext cx="3541761" cy="954107"/>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主なスペクトル</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酸素原子　</a:t>
            </a:r>
            <a:r>
              <a:rPr lang="en-US" altLang="ja-JP" sz="1400" dirty="0" smtClean="0">
                <a:solidFill>
                  <a:srgbClr val="00B050"/>
                </a:solidFill>
                <a:effectLst>
                  <a:outerShdw blurRad="38100" dist="38100" dir="2700000" algn="tl">
                    <a:srgbClr val="000000">
                      <a:alpha val="43137"/>
                    </a:srgbClr>
                  </a:outerShdw>
                </a:effectLst>
              </a:rPr>
              <a:t>557.7nm</a:t>
            </a:r>
            <a:r>
              <a:rPr lang="en-US" altLang="ja-JP" sz="1400" dirty="0" smtClean="0">
                <a:effectLst>
                  <a:outerShdw blurRad="38100" dist="38100" dir="2700000" algn="tl">
                    <a:srgbClr val="000000">
                      <a:alpha val="43137"/>
                    </a:srgbClr>
                  </a:outerShdw>
                </a:effectLst>
              </a:rPr>
              <a:t>, </a:t>
            </a:r>
            <a:r>
              <a:rPr lang="en-US" altLang="ja-JP" sz="1400" dirty="0" smtClean="0">
                <a:solidFill>
                  <a:schemeClr val="accent6"/>
                </a:solidFill>
                <a:effectLst>
                  <a:outerShdw blurRad="38100" dist="38100" dir="2700000" algn="tl">
                    <a:srgbClr val="000000">
                      <a:alpha val="43137"/>
                    </a:srgbClr>
                  </a:outerShdw>
                </a:effectLst>
              </a:rPr>
              <a:t>630.0</a:t>
            </a:r>
            <a:r>
              <a:rPr lang="ja-JP" altLang="en-US" sz="1400" dirty="0" smtClean="0">
                <a:solidFill>
                  <a:schemeClr val="accent6"/>
                </a:solidFill>
                <a:effectLst>
                  <a:outerShdw blurRad="38100" dist="38100" dir="2700000" algn="tl">
                    <a:srgbClr val="000000">
                      <a:alpha val="43137"/>
                    </a:srgbClr>
                  </a:outerShdw>
                </a:effectLst>
              </a:rPr>
              <a:t>～</a:t>
            </a:r>
            <a:r>
              <a:rPr lang="en-US" altLang="ja-JP" sz="1400" dirty="0" smtClean="0">
                <a:solidFill>
                  <a:schemeClr val="accent6"/>
                </a:solidFill>
                <a:effectLst>
                  <a:outerShdw blurRad="38100" dist="38100" dir="2700000" algn="tl">
                    <a:srgbClr val="000000">
                      <a:alpha val="43137"/>
                    </a:srgbClr>
                  </a:outerShdw>
                </a:effectLst>
              </a:rPr>
              <a:t>636.3nm</a:t>
            </a:r>
          </a:p>
          <a:p>
            <a:r>
              <a:rPr lang="ja-JP" altLang="en-US" sz="1400" dirty="0" smtClean="0">
                <a:effectLst>
                  <a:outerShdw blurRad="38100" dist="38100" dir="2700000" algn="tl">
                    <a:srgbClr val="000000">
                      <a:alpha val="43137"/>
                    </a:srgbClr>
                  </a:outerShdw>
                </a:effectLst>
              </a:rPr>
              <a:t>　　窒素分子　</a:t>
            </a:r>
            <a:r>
              <a:rPr lang="en-US" altLang="ja-JP" sz="1400" dirty="0" smtClean="0">
                <a:solidFill>
                  <a:schemeClr val="accent6"/>
                </a:solidFill>
                <a:effectLst>
                  <a:outerShdw blurRad="38100" dist="38100" dir="2700000" algn="tl">
                    <a:srgbClr val="000000">
                      <a:alpha val="43137"/>
                    </a:srgbClr>
                  </a:outerShdw>
                </a:effectLst>
              </a:rPr>
              <a:t>646.9</a:t>
            </a:r>
            <a:r>
              <a:rPr lang="ja-JP" altLang="en-US" sz="1400" dirty="0" smtClean="0">
                <a:solidFill>
                  <a:schemeClr val="accent6"/>
                </a:solidFill>
                <a:effectLst>
                  <a:outerShdw blurRad="38100" dist="38100" dir="2700000" algn="tl">
                    <a:srgbClr val="000000">
                      <a:alpha val="43137"/>
                    </a:srgbClr>
                  </a:outerShdw>
                </a:effectLst>
              </a:rPr>
              <a:t>～</a:t>
            </a:r>
            <a:r>
              <a:rPr lang="en-US" altLang="ja-JP" sz="1400" dirty="0" smtClean="0">
                <a:solidFill>
                  <a:schemeClr val="accent6"/>
                </a:solidFill>
                <a:effectLst>
                  <a:outerShdw blurRad="38100" dist="38100" dir="2700000" algn="tl">
                    <a:srgbClr val="000000">
                      <a:alpha val="43137"/>
                    </a:srgbClr>
                  </a:outerShdw>
                </a:effectLst>
              </a:rPr>
              <a:t>687.5nm</a:t>
            </a:r>
          </a:p>
          <a:p>
            <a:r>
              <a:rPr lang="ja-JP" altLang="en-US" sz="1400" dirty="0" smtClean="0">
                <a:effectLst>
                  <a:outerShdw blurRad="38100" dist="38100" dir="2700000" algn="tl">
                    <a:srgbClr val="000000">
                      <a:alpha val="43137"/>
                    </a:srgbClr>
                  </a:outerShdw>
                </a:effectLst>
              </a:rPr>
              <a:t>　　窒素分子イオン　</a:t>
            </a:r>
            <a:r>
              <a:rPr lang="en-US" altLang="ja-JP" sz="1400" dirty="0" smtClean="0">
                <a:solidFill>
                  <a:srgbClr val="0070C0"/>
                </a:solidFill>
                <a:effectLst>
                  <a:outerShdw blurRad="38100" dist="38100" dir="2700000" algn="tl">
                    <a:srgbClr val="000000">
                      <a:alpha val="43137"/>
                    </a:srgbClr>
                  </a:outerShdw>
                </a:effectLst>
              </a:rPr>
              <a:t>391.4nm</a:t>
            </a:r>
            <a:r>
              <a:rPr lang="en-US" altLang="ja-JP" sz="1400" dirty="0" smtClean="0">
                <a:effectLst>
                  <a:outerShdw blurRad="38100" dist="38100" dir="2700000" algn="tl">
                    <a:srgbClr val="000000">
                      <a:alpha val="43137"/>
                    </a:srgbClr>
                  </a:outerShdw>
                </a:effectLst>
              </a:rPr>
              <a:t>, </a:t>
            </a:r>
            <a:r>
              <a:rPr lang="en-US" altLang="ja-JP" sz="1400" dirty="0" smtClean="0">
                <a:solidFill>
                  <a:srgbClr val="0070C0"/>
                </a:solidFill>
                <a:effectLst>
                  <a:outerShdw blurRad="38100" dist="38100" dir="2700000" algn="tl">
                    <a:srgbClr val="000000">
                      <a:alpha val="43137"/>
                    </a:srgbClr>
                  </a:outerShdw>
                </a:effectLst>
              </a:rPr>
              <a:t>427.8nm</a:t>
            </a:r>
          </a:p>
        </p:txBody>
      </p:sp>
      <p:sp>
        <p:nvSpPr>
          <p:cNvPr id="134" name="正方形/長方形 133"/>
          <p:cNvSpPr/>
          <p:nvPr/>
        </p:nvSpPr>
        <p:spPr>
          <a:xfrm>
            <a:off x="1358856" y="1347759"/>
            <a:ext cx="3870378" cy="738664"/>
          </a:xfrm>
          <a:prstGeom prst="rect">
            <a:avLst/>
          </a:prstGeom>
          <a:ln>
            <a:noFill/>
          </a:ln>
        </p:spPr>
        <p:txBody>
          <a:bodyPr wrap="square">
            <a:spAutoFit/>
          </a:bodyPr>
          <a:lstStyle/>
          <a:p>
            <a:r>
              <a:rPr lang="ja-JP" altLang="en-US" sz="1400" dirty="0" smtClean="0">
                <a:effectLst>
                  <a:outerShdw blurRad="38100" dist="38100" dir="2700000" algn="tl">
                    <a:srgbClr val="000000">
                      <a:alpha val="43137"/>
                    </a:srgbClr>
                  </a:outerShdw>
                </a:effectLst>
              </a:rPr>
              <a:t>地球磁気圏から磁力線に沿って振り込む電子や陽子によって電離圏の酸素原子・窒素分子・窒素分子イオンが励起され発行する現象。</a:t>
            </a:r>
            <a:endParaRPr lang="en-US" altLang="ja-JP" sz="1400" dirty="0" smtClean="0">
              <a:effectLst>
                <a:outerShdw blurRad="38100" dist="38100" dir="2700000" algn="tl">
                  <a:srgbClr val="000000">
                    <a:alpha val="43137"/>
                  </a:srgbClr>
                </a:outerShdw>
              </a:effectLst>
            </a:endParaRPr>
          </a:p>
        </p:txBody>
      </p:sp>
      <p:sp>
        <p:nvSpPr>
          <p:cNvPr id="135" name="テキスト ボックス 134"/>
          <p:cNvSpPr txBox="1"/>
          <p:nvPr/>
        </p:nvSpPr>
        <p:spPr>
          <a:xfrm>
            <a:off x="4170357" y="2041506"/>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88066" name="Picture 2" descr="昭和基地とオーロラの写真"/>
          <p:cNvPicPr>
            <a:picLocks noChangeAspect="1" noChangeArrowheads="1"/>
          </p:cNvPicPr>
          <p:nvPr/>
        </p:nvPicPr>
        <p:blipFill>
          <a:blip r:embed="rId3" cstate="print"/>
          <a:srcRect/>
          <a:stretch>
            <a:fillRect/>
          </a:stretch>
        </p:blipFill>
        <p:spPr bwMode="auto">
          <a:xfrm>
            <a:off x="5667390" y="1384272"/>
            <a:ext cx="2385348" cy="1592250"/>
          </a:xfrm>
          <a:prstGeom prst="rect">
            <a:avLst/>
          </a:prstGeom>
          <a:noFill/>
          <a:effectLst>
            <a:outerShdw blurRad="50800" dist="38100" dir="2700000" algn="tl" rotWithShape="0">
              <a:prstClr val="black">
                <a:alpha val="40000"/>
              </a:prstClr>
            </a:outerShdw>
          </a:effectLst>
        </p:spPr>
      </p:pic>
      <p:sp>
        <p:nvSpPr>
          <p:cNvPr id="136" name="テキスト ボックス 135"/>
          <p:cNvSpPr txBox="1"/>
          <p:nvPr/>
        </p:nvSpPr>
        <p:spPr>
          <a:xfrm>
            <a:off x="7346988" y="2990844"/>
            <a:ext cx="839799" cy="276999"/>
          </a:xfrm>
          <a:prstGeom prst="rect">
            <a:avLst/>
          </a:prstGeom>
          <a:noFill/>
        </p:spPr>
        <p:txBody>
          <a:bodyPr wrap="square" rtlCol="0">
            <a:spAutoFit/>
          </a:bodyPr>
          <a:lstStyle/>
          <a:p>
            <a:r>
              <a:rPr lang="ja-JP" altLang="en-US" sz="1200" dirty="0" smtClean="0"/>
              <a:t>気象庁</a:t>
            </a:r>
            <a:r>
              <a:rPr lang="en-US" altLang="ja-JP" sz="1200" dirty="0" smtClean="0"/>
              <a:t>HP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52</a:t>
            </a:fld>
            <a:endParaRPr kumimoji="1" lang="ja-JP" altLang="en-US"/>
          </a:p>
        </p:txBody>
      </p:sp>
      <p:sp>
        <p:nvSpPr>
          <p:cNvPr id="3" name="正方形/長方形 2"/>
          <p:cNvSpPr/>
          <p:nvPr/>
        </p:nvSpPr>
        <p:spPr>
          <a:xfrm>
            <a:off x="4097331" y="617499"/>
            <a:ext cx="989182"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SNODAR</a:t>
            </a:r>
          </a:p>
        </p:txBody>
      </p:sp>
      <p:sp>
        <p:nvSpPr>
          <p:cNvPr id="5" name="正方形/長方形 4"/>
          <p:cNvSpPr/>
          <p:nvPr/>
        </p:nvSpPr>
        <p:spPr>
          <a:xfrm>
            <a:off x="774648" y="3449217"/>
            <a:ext cx="157767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ラジオメーター</a:t>
            </a:r>
            <a:endParaRPr lang="en-US" altLang="ja-JP" dirty="0" smtClean="0">
              <a:effectLst>
                <a:outerShdw blurRad="38100" dist="38100" dir="2700000" algn="tl">
                  <a:srgbClr val="000000">
                    <a:alpha val="43137"/>
                  </a:srgbClr>
                </a:outerShdw>
              </a:effectLst>
            </a:endParaRPr>
          </a:p>
        </p:txBody>
      </p:sp>
      <p:sp>
        <p:nvSpPr>
          <p:cNvPr id="135" name="テキスト ボックス 134"/>
          <p:cNvSpPr txBox="1"/>
          <p:nvPr/>
        </p:nvSpPr>
        <p:spPr>
          <a:xfrm>
            <a:off x="4170357" y="2041506"/>
            <a:ext cx="1204928" cy="276999"/>
          </a:xfrm>
          <a:prstGeom prst="rect">
            <a:avLst/>
          </a:prstGeom>
          <a:noFill/>
        </p:spPr>
        <p:txBody>
          <a:bodyPr wrap="square" rtlCol="0">
            <a:spAutoFit/>
          </a:bodyPr>
          <a:lstStyle/>
          <a:p>
            <a:r>
              <a:rPr lang="ja-JP" altLang="en-US" sz="1200" dirty="0" smtClean="0"/>
              <a:t>理科年表</a:t>
            </a:r>
            <a:r>
              <a:rPr lang="en-US" altLang="ja-JP" sz="1200" dirty="0" smtClean="0"/>
              <a:t>2006</a:t>
            </a:r>
          </a:p>
        </p:txBody>
      </p:sp>
      <p:pic>
        <p:nvPicPr>
          <p:cNvPr id="96259" name="Picture 3" descr="D:\M2\20100202修論発表会\takato.jpg"/>
          <p:cNvPicPr>
            <a:picLocks noChangeAspect="1" noChangeArrowheads="1"/>
          </p:cNvPicPr>
          <p:nvPr/>
        </p:nvPicPr>
        <p:blipFill>
          <a:blip r:embed="rId2" cstate="print"/>
          <a:srcRect/>
          <a:stretch>
            <a:fillRect/>
          </a:stretch>
        </p:blipFill>
        <p:spPr bwMode="auto">
          <a:xfrm>
            <a:off x="4097331" y="1055655"/>
            <a:ext cx="4454586" cy="3392194"/>
          </a:xfrm>
          <a:prstGeom prst="rect">
            <a:avLst/>
          </a:prstGeom>
          <a:noFill/>
          <a:effectLst>
            <a:outerShdw blurRad="50800" dist="38100" dir="2700000" algn="tl" rotWithShape="0">
              <a:prstClr val="black">
                <a:alpha val="40000"/>
              </a:prstClr>
            </a:outerShdw>
          </a:effectLst>
        </p:spPr>
      </p:pic>
      <p:pic>
        <p:nvPicPr>
          <p:cNvPr id="96260" name="Picture 4" descr="D:\M2\20100202修論発表会\seta.jpg"/>
          <p:cNvPicPr>
            <a:picLocks noChangeAspect="1" noChangeArrowheads="1"/>
          </p:cNvPicPr>
          <p:nvPr/>
        </p:nvPicPr>
        <p:blipFill>
          <a:blip r:embed="rId3" cstate="print"/>
          <a:srcRect/>
          <a:stretch>
            <a:fillRect/>
          </a:stretch>
        </p:blipFill>
        <p:spPr bwMode="auto">
          <a:xfrm>
            <a:off x="767454" y="3887373"/>
            <a:ext cx="4461780" cy="2645232"/>
          </a:xfrm>
          <a:prstGeom prst="rect">
            <a:avLst/>
          </a:prstGeom>
          <a:noFill/>
          <a:effectLst>
            <a:outerShdw blurRad="50800" dist="38100" dir="2700000" algn="tl" rotWithShape="0">
              <a:prstClr val="black">
                <a:alpha val="40000"/>
              </a:prstClr>
            </a:outerShdw>
          </a:effectLst>
        </p:spPr>
      </p:pic>
      <p:sp>
        <p:nvSpPr>
          <p:cNvPr id="47" name="テキスト ボックス 46"/>
          <p:cNvSpPr txBox="1"/>
          <p:nvPr/>
        </p:nvSpPr>
        <p:spPr>
          <a:xfrm>
            <a:off x="5229234" y="6255606"/>
            <a:ext cx="1204929" cy="276999"/>
          </a:xfrm>
          <a:prstGeom prst="rect">
            <a:avLst/>
          </a:prstGeom>
          <a:noFill/>
        </p:spPr>
        <p:txBody>
          <a:bodyPr wrap="square" rtlCol="0">
            <a:spAutoFit/>
          </a:bodyPr>
          <a:lstStyle/>
          <a:p>
            <a:r>
              <a:rPr lang="ja-JP" altLang="en-US" sz="1200" dirty="0" smtClean="0"/>
              <a:t>瀬田益道</a:t>
            </a:r>
            <a:r>
              <a:rPr lang="en-US" altLang="ja-JP" sz="1200" dirty="0" smtClean="0"/>
              <a:t>(2009)</a:t>
            </a:r>
          </a:p>
        </p:txBody>
      </p:sp>
      <p:sp>
        <p:nvSpPr>
          <p:cNvPr id="48" name="テキスト ボックス 47"/>
          <p:cNvSpPr txBox="1"/>
          <p:nvPr/>
        </p:nvSpPr>
        <p:spPr>
          <a:xfrm>
            <a:off x="7529553" y="4451364"/>
            <a:ext cx="1204929" cy="276999"/>
          </a:xfrm>
          <a:prstGeom prst="rect">
            <a:avLst/>
          </a:prstGeom>
          <a:noFill/>
        </p:spPr>
        <p:txBody>
          <a:bodyPr wrap="square" rtlCol="0">
            <a:spAutoFit/>
          </a:bodyPr>
          <a:lstStyle/>
          <a:p>
            <a:r>
              <a:rPr lang="ja-JP" altLang="en-US" sz="1200" dirty="0" smtClean="0"/>
              <a:t>高遠徳尚</a:t>
            </a:r>
            <a:r>
              <a:rPr lang="en-US" altLang="ja-JP" sz="1200" dirty="0" smtClean="0"/>
              <a:t>(2008)</a:t>
            </a:r>
          </a:p>
        </p:txBody>
      </p:sp>
      <p:sp>
        <p:nvSpPr>
          <p:cNvPr id="50" name="テキスト ボックス 49"/>
          <p:cNvSpPr txBox="1"/>
          <p:nvPr/>
        </p:nvSpPr>
        <p:spPr>
          <a:xfrm>
            <a:off x="847674" y="1931967"/>
            <a:ext cx="3067091" cy="738664"/>
          </a:xfrm>
          <a:prstGeom prst="rect">
            <a:avLst/>
          </a:prstGeom>
          <a:noFill/>
        </p:spPr>
        <p:txBody>
          <a:bodyPr wrap="square" rtlCol="0">
            <a:spAutoFit/>
          </a:bodyPr>
          <a:lstStyle/>
          <a:p>
            <a:r>
              <a:rPr lang="en-US" altLang="ja-JP" sz="1400" dirty="0" smtClean="0">
                <a:effectLst>
                  <a:outerShdw blurRad="38100" dist="38100" dir="2700000" algn="tl">
                    <a:srgbClr val="000000">
                      <a:alpha val="43137"/>
                    </a:srgbClr>
                  </a:outerShdw>
                </a:effectLst>
              </a:rPr>
              <a:t>2006</a:t>
            </a:r>
            <a:r>
              <a:rPr lang="ja-JP" altLang="en-US" sz="1400" dirty="0" smtClean="0">
                <a:effectLst>
                  <a:outerShdw blurRad="38100" dist="38100" dir="2700000" algn="tl">
                    <a:srgbClr val="000000">
                      <a:alpha val="43137"/>
                    </a:srgbClr>
                  </a:outerShdw>
                </a:effectLst>
              </a:rPr>
              <a:t>年度の第</a:t>
            </a:r>
            <a:r>
              <a:rPr lang="en-US" altLang="ja-JP" sz="1400" dirty="0" smtClean="0">
                <a:effectLst>
                  <a:outerShdw blurRad="38100" dist="38100" dir="2700000" algn="tl">
                    <a:srgbClr val="000000">
                      <a:alpha val="43137"/>
                    </a:srgbClr>
                  </a:outerShdw>
                </a:effectLst>
              </a:rPr>
              <a:t>48</a:t>
            </a:r>
            <a:r>
              <a:rPr lang="ja-JP" altLang="en-US" sz="1400" dirty="0" smtClean="0">
                <a:effectLst>
                  <a:outerShdw blurRad="38100" dist="38100" dir="2700000" algn="tl">
                    <a:srgbClr val="000000">
                      <a:alpha val="43137"/>
                    </a:srgbClr>
                  </a:outerShdw>
                </a:effectLst>
              </a:rPr>
              <a:t>次南極地域観測隊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夏隊</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に付託してドームふじ基地の大気透過率と乱流度を測定。</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53</a:t>
            </a:fld>
            <a:endParaRPr kumimoji="1" lang="ja-JP" altLang="en-US"/>
          </a:p>
        </p:txBody>
      </p:sp>
      <p:sp>
        <p:nvSpPr>
          <p:cNvPr id="3" name="正方形/長方形 2"/>
          <p:cNvSpPr/>
          <p:nvPr/>
        </p:nvSpPr>
        <p:spPr>
          <a:xfrm>
            <a:off x="811161" y="617499"/>
            <a:ext cx="4299575"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南極</a:t>
            </a:r>
            <a:r>
              <a:rPr lang="en-US" altLang="ja-JP" dirty="0" smtClean="0">
                <a:effectLst>
                  <a:outerShdw blurRad="38100" dist="38100" dir="2700000" algn="tl">
                    <a:srgbClr val="000000">
                      <a:alpha val="43137"/>
                    </a:srgbClr>
                  </a:outerShdw>
                </a:effectLst>
              </a:rPr>
              <a:t>40cm</a:t>
            </a:r>
            <a:r>
              <a:rPr lang="ja-JP" altLang="en-US" dirty="0" smtClean="0">
                <a:effectLst>
                  <a:outerShdw blurRad="38100" dist="38100" dir="2700000" algn="tl">
                    <a:srgbClr val="000000">
                      <a:alpha val="43137"/>
                    </a:srgbClr>
                  </a:outerShdw>
                </a:effectLst>
              </a:rPr>
              <a:t>赤外線望遠鏡に求められる性能</a:t>
            </a:r>
            <a:endParaRPr lang="en-US" altLang="ja-JP" dirty="0" smtClean="0">
              <a:effectLst>
                <a:outerShdw blurRad="38100" dist="38100" dir="2700000" algn="tl">
                  <a:srgbClr val="000000">
                    <a:alpha val="43137"/>
                  </a:srgbClr>
                </a:outerShdw>
              </a:effectLst>
            </a:endParaRPr>
          </a:p>
        </p:txBody>
      </p:sp>
      <p:sp>
        <p:nvSpPr>
          <p:cNvPr id="50" name="テキスト ボックス 49"/>
          <p:cNvSpPr txBox="1"/>
          <p:nvPr/>
        </p:nvSpPr>
        <p:spPr>
          <a:xfrm>
            <a:off x="0" y="2650189"/>
            <a:ext cx="9143999" cy="523220"/>
          </a:xfrm>
          <a:prstGeom prst="rect">
            <a:avLst/>
          </a:prstGeom>
          <a:noFill/>
        </p:spPr>
        <p:txBody>
          <a:bodyPr wrap="square" rtlCol="0">
            <a:spAutoFit/>
          </a:bodyPr>
          <a:lstStyle/>
          <a:p>
            <a:pPr algn="ctr"/>
            <a:r>
              <a:rPr lang="en-US" altLang="ja-JP" sz="1400" dirty="0" smtClean="0">
                <a:solidFill>
                  <a:srgbClr val="0000FF"/>
                </a:solidFill>
                <a:effectLst>
                  <a:outerShdw blurRad="38100" dist="38100" dir="2700000" algn="tl">
                    <a:srgbClr val="000000">
                      <a:alpha val="43137"/>
                    </a:srgbClr>
                  </a:outerShdw>
                </a:effectLst>
              </a:rPr>
              <a:t>2010</a:t>
            </a:r>
            <a:r>
              <a:rPr lang="ja-JP" altLang="en-US" sz="1400" dirty="0" smtClean="0">
                <a:solidFill>
                  <a:srgbClr val="0000FF"/>
                </a:solidFill>
                <a:effectLst>
                  <a:outerShdw blurRad="38100" dist="38100" dir="2700000" algn="tl">
                    <a:srgbClr val="000000">
                      <a:alpha val="43137"/>
                    </a:srgbClr>
                  </a:outerShdw>
                </a:effectLst>
              </a:rPr>
              <a:t>年</a:t>
            </a:r>
            <a:r>
              <a:rPr lang="ja-JP" altLang="en-US" sz="1400" dirty="0" smtClean="0">
                <a:effectLst>
                  <a:outerShdw blurRad="38100" dist="38100" dir="2700000" algn="tl">
                    <a:srgbClr val="000000">
                      <a:alpha val="43137"/>
                    </a:srgbClr>
                  </a:outerShdw>
                </a:effectLst>
              </a:rPr>
              <a:t>度の観測は太陽の沈まない</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白夜</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夏期に実施。要するに</a:t>
            </a:r>
            <a:r>
              <a:rPr lang="ja-JP" altLang="en-US" sz="1400" dirty="0" smtClean="0">
                <a:solidFill>
                  <a:srgbClr val="0000FF"/>
                </a:solidFill>
                <a:effectLst>
                  <a:outerShdw blurRad="38100" dist="38100" dir="2700000" algn="tl">
                    <a:srgbClr val="000000">
                      <a:alpha val="43137"/>
                    </a:srgbClr>
                  </a:outerShdw>
                </a:effectLst>
              </a:rPr>
              <a:t>昼間天体観測</a:t>
            </a:r>
            <a:r>
              <a:rPr lang="ja-JP" altLang="en-US" sz="1400" dirty="0"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a:p>
            <a:pPr algn="ctr"/>
            <a:r>
              <a:rPr lang="ja-JP" altLang="en-US" sz="1400" dirty="0" smtClean="0">
                <a:effectLst>
                  <a:outerShdw blurRad="38100" dist="38100" dir="2700000" algn="tl">
                    <a:srgbClr val="000000">
                      <a:alpha val="43137"/>
                    </a:srgbClr>
                  </a:outerShdw>
                </a:effectLst>
              </a:rPr>
              <a:t>背景光が明るくサチってしまう為、</a:t>
            </a:r>
            <a:r>
              <a:rPr lang="ja-JP" altLang="en-US" sz="1400" dirty="0" smtClean="0">
                <a:solidFill>
                  <a:srgbClr val="0000FF"/>
                </a:solidFill>
                <a:effectLst>
                  <a:outerShdw blurRad="38100" dist="38100" dir="2700000" algn="tl">
                    <a:srgbClr val="000000">
                      <a:alpha val="43137"/>
                    </a:srgbClr>
                  </a:outerShdw>
                </a:effectLst>
              </a:rPr>
              <a:t>明るい天体を短時間露出</a:t>
            </a:r>
            <a:r>
              <a:rPr lang="ja-JP" altLang="en-US" sz="1400" dirty="0" smtClean="0">
                <a:effectLst>
                  <a:outerShdw blurRad="38100" dist="38100" dir="2700000" algn="tl">
                    <a:srgbClr val="000000">
                      <a:alpha val="43137"/>
                    </a:srgbClr>
                  </a:outerShdw>
                </a:effectLst>
              </a:rPr>
              <a:t>することが基本。</a:t>
            </a:r>
            <a:endParaRPr lang="en-US" altLang="ja-JP" sz="1400" dirty="0" smtClean="0">
              <a:effectLst>
                <a:outerShdw blurRad="38100" dist="38100" dir="2700000" algn="tl">
                  <a:srgbClr val="000000">
                    <a:alpha val="43137"/>
                  </a:srgbClr>
                </a:outerShdw>
              </a:effectLst>
            </a:endParaRPr>
          </a:p>
        </p:txBody>
      </p:sp>
      <p:sp>
        <p:nvSpPr>
          <p:cNvPr id="22" name="Rectangle 8"/>
          <p:cNvSpPr>
            <a:spLocks noChangeArrowheads="1"/>
          </p:cNvSpPr>
          <p:nvPr/>
        </p:nvSpPr>
        <p:spPr bwMode="auto">
          <a:xfrm>
            <a:off x="847674" y="3319461"/>
            <a:ext cx="1571636" cy="2031325"/>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・操作性</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・耐寒性能</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・追尾精度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・導入精度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・光学精度</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3" name="Rectangle 8"/>
          <p:cNvSpPr>
            <a:spLocks noChangeArrowheads="1"/>
          </p:cNvSpPr>
          <p:nvPr/>
        </p:nvSpPr>
        <p:spPr bwMode="auto">
          <a:xfrm>
            <a:off x="1687473" y="1200572"/>
            <a:ext cx="2279791" cy="1169551"/>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C0C0C0"/>
                  </a:outerShdw>
                </a:effectLst>
                <a:latin typeface="ＭＳ Ｐゴシック" charset="-128"/>
              </a:rPr>
              <a:t>・最低気温</a:t>
            </a:r>
            <a:r>
              <a:rPr lang="en-US" altLang="ja-JP" sz="1400" dirty="0" smtClean="0">
                <a:effectLst>
                  <a:outerShdw blurRad="38100" dist="38100" dir="2700000" algn="tl">
                    <a:srgbClr val="C0C0C0"/>
                  </a:outerShdw>
                </a:effectLst>
                <a:latin typeface="ＭＳ Ｐゴシック" charset="-128"/>
              </a:rPr>
              <a:t>-80</a:t>
            </a:r>
            <a:r>
              <a:rPr lang="ja-JP" altLang="en-US" sz="1400" dirty="0" smtClean="0">
                <a:effectLst>
                  <a:outerShdw blurRad="38100" dist="38100" dir="2700000" algn="tl">
                    <a:srgbClr val="C0C0C0"/>
                  </a:outerShdw>
                </a:effectLst>
                <a:latin typeface="ＭＳ Ｐゴシック" charset="-128"/>
              </a:rPr>
              <a:t>℃</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・湿度</a:t>
            </a:r>
            <a:r>
              <a:rPr lang="en-US" altLang="ja-JP" sz="1400" dirty="0" smtClean="0">
                <a:effectLst>
                  <a:outerShdw blurRad="38100" dist="38100" dir="2700000" algn="tl">
                    <a:srgbClr val="C0C0C0"/>
                  </a:outerShdw>
                </a:effectLst>
                <a:latin typeface="ＭＳ Ｐゴシック" charset="-128"/>
              </a:rPr>
              <a:t>100</a:t>
            </a:r>
            <a:r>
              <a:rPr lang="ja-JP" altLang="en-US" sz="1400" dirty="0" smtClean="0">
                <a:effectLst>
                  <a:outerShdw blurRad="38100" dist="38100" dir="2700000" algn="tl">
                    <a:srgbClr val="C0C0C0"/>
                  </a:outerShdw>
                </a:effectLst>
                <a:latin typeface="ＭＳ Ｐゴシック" charset="-128"/>
              </a:rPr>
              <a:t>％</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・ダイヤモンドダスト</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・雪上車による年</a:t>
            </a:r>
            <a:r>
              <a:rPr lang="en-US" altLang="ja-JP" sz="1400" dirty="0" smtClean="0">
                <a:effectLst>
                  <a:outerShdw blurRad="38100" dist="38100" dir="2700000" algn="tl">
                    <a:srgbClr val="C0C0C0"/>
                  </a:outerShdw>
                </a:effectLst>
                <a:latin typeface="ＭＳ Ｐゴシック" charset="-128"/>
              </a:rPr>
              <a:t>1</a:t>
            </a:r>
            <a:r>
              <a:rPr lang="ja-JP" altLang="en-US" sz="1400" dirty="0" smtClean="0">
                <a:effectLst>
                  <a:outerShdw blurRad="38100" dist="38100" dir="2700000" algn="tl">
                    <a:srgbClr val="C0C0C0"/>
                  </a:outerShdw>
                </a:effectLst>
                <a:latin typeface="ＭＳ Ｐゴシック" charset="-128"/>
              </a:rPr>
              <a:t>度の補給</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・通信衛星を用いた通信</a:t>
            </a:r>
            <a:endParaRPr lang="en-US" altLang="ja-JP" sz="1400" dirty="0" smtClean="0">
              <a:effectLst>
                <a:outerShdw blurRad="38100" dist="38100" dir="2700000" algn="tl">
                  <a:srgbClr val="C0C0C0"/>
                </a:outerShdw>
              </a:effectLst>
              <a:latin typeface="ＭＳ Ｐゴシック" charset="-128"/>
            </a:endParaRPr>
          </a:p>
        </p:txBody>
      </p:sp>
      <p:sp>
        <p:nvSpPr>
          <p:cNvPr id="24" name="Rectangle 8"/>
          <p:cNvSpPr>
            <a:spLocks noChangeArrowheads="1"/>
          </p:cNvSpPr>
          <p:nvPr/>
        </p:nvSpPr>
        <p:spPr bwMode="auto">
          <a:xfrm>
            <a:off x="5229234" y="1492676"/>
            <a:ext cx="2534668" cy="523220"/>
          </a:xfrm>
          <a:prstGeom prst="rect">
            <a:avLst/>
          </a:prstGeom>
          <a:noFill/>
          <a:ln w="9525">
            <a:noFill/>
            <a:miter lim="800000"/>
            <a:headEnd/>
            <a:tailEnd/>
          </a:ln>
          <a:effectLst/>
        </p:spPr>
        <p:txBody>
          <a:bodyPr wrap="none">
            <a:spAutoFit/>
          </a:bodyPr>
          <a:lstStyle/>
          <a:p>
            <a:pPr defTabSz="4176713"/>
            <a:r>
              <a:rPr lang="en-US" altLang="ja-JP" sz="1400" dirty="0" smtClean="0">
                <a:solidFill>
                  <a:srgbClr val="0000FF"/>
                </a:solidFill>
                <a:effectLst>
                  <a:outerShdw blurRad="38100" dist="38100" dir="2700000" algn="tl">
                    <a:srgbClr val="C0C0C0"/>
                  </a:outerShdw>
                </a:effectLst>
              </a:rPr>
              <a:t>-80</a:t>
            </a:r>
            <a:r>
              <a:rPr lang="ja-JP" altLang="en-US" sz="1400" dirty="0" smtClean="0">
                <a:solidFill>
                  <a:srgbClr val="0000FF"/>
                </a:solidFill>
                <a:effectLst>
                  <a:outerShdw blurRad="38100" dist="38100" dir="2700000" algn="tl">
                    <a:srgbClr val="C0C0C0"/>
                  </a:outerShdw>
                </a:effectLst>
                <a:latin typeface="ＭＳ Ｐゴシック" charset="-128"/>
              </a:rPr>
              <a:t>℃対応</a:t>
            </a:r>
            <a:r>
              <a:rPr lang="ja-JP" altLang="en-US" sz="1400" dirty="0" smtClean="0">
                <a:effectLst>
                  <a:outerShdw blurRad="38100" dist="38100" dir="2700000" algn="tl">
                    <a:srgbClr val="C0C0C0"/>
                  </a:outerShdw>
                </a:effectLst>
                <a:latin typeface="ＭＳ Ｐゴシック" charset="-128"/>
              </a:rPr>
              <a:t>・</a:t>
            </a:r>
            <a:r>
              <a:rPr lang="ja-JP" altLang="en-US" sz="1400" dirty="0" smtClean="0">
                <a:solidFill>
                  <a:srgbClr val="0000FF"/>
                </a:solidFill>
                <a:effectLst>
                  <a:outerShdw blurRad="38100" dist="38100" dir="2700000" algn="tl">
                    <a:srgbClr val="C0C0C0"/>
                  </a:outerShdw>
                </a:effectLst>
                <a:latin typeface="ＭＳ Ｐゴシック" charset="-128"/>
              </a:rPr>
              <a:t>小型</a:t>
            </a:r>
            <a:r>
              <a:rPr lang="ja-JP" altLang="en-US" sz="1400" dirty="0" smtClean="0">
                <a:effectLst>
                  <a:outerShdw blurRad="38100" dist="38100" dir="2700000" algn="tl">
                    <a:srgbClr val="C0C0C0"/>
                  </a:outerShdw>
                </a:effectLst>
                <a:latin typeface="ＭＳ Ｐゴシック" charset="-128"/>
              </a:rPr>
              <a:t>・</a:t>
            </a:r>
            <a:r>
              <a:rPr lang="ja-JP" altLang="en-US" sz="1400" dirty="0" smtClean="0">
                <a:solidFill>
                  <a:srgbClr val="0000FF"/>
                </a:solidFill>
                <a:effectLst>
                  <a:outerShdw blurRad="38100" dist="38100" dir="2700000" algn="tl">
                    <a:srgbClr val="C0C0C0"/>
                  </a:outerShdw>
                </a:effectLst>
                <a:latin typeface="ＭＳ Ｐゴシック" charset="-128"/>
              </a:rPr>
              <a:t>軽量</a:t>
            </a:r>
            <a:r>
              <a:rPr lang="ja-JP" altLang="en-US" sz="1400" dirty="0" smtClean="0">
                <a:effectLst>
                  <a:outerShdw blurRad="38100" dist="38100" dir="2700000" algn="tl">
                    <a:srgbClr val="C0C0C0"/>
                  </a:outerShdw>
                </a:effectLst>
                <a:latin typeface="ＭＳ Ｐゴシック" charset="-128"/>
              </a:rPr>
              <a:t>・</a:t>
            </a:r>
            <a:r>
              <a:rPr lang="ja-JP" altLang="en-US" sz="1400" dirty="0" smtClean="0">
                <a:solidFill>
                  <a:srgbClr val="0000FF"/>
                </a:solidFill>
                <a:effectLst>
                  <a:outerShdw blurRad="38100" dist="38100" dir="2700000" algn="tl">
                    <a:srgbClr val="C0C0C0"/>
                  </a:outerShdw>
                </a:effectLst>
                <a:latin typeface="ＭＳ Ｐゴシック" charset="-128"/>
              </a:rPr>
              <a:t>リモート</a:t>
            </a:r>
            <a:endParaRPr lang="en-US" altLang="ja-JP" sz="1400" dirty="0" smtClean="0">
              <a:solidFill>
                <a:srgbClr val="0000FF"/>
              </a:solidFill>
              <a:effectLst>
                <a:outerShdw blurRad="38100" dist="38100" dir="2700000" algn="tl">
                  <a:srgbClr val="C0C0C0"/>
                </a:outerShdw>
              </a:effectLst>
              <a:latin typeface="ＭＳ Ｐゴシック" charset="-128"/>
            </a:endParaRPr>
          </a:p>
          <a:p>
            <a:pPr defTabSz="4176713"/>
            <a:r>
              <a:rPr lang="ja-JP" altLang="en-US" sz="1400" dirty="0" smtClean="0">
                <a:solidFill>
                  <a:srgbClr val="0000FF"/>
                </a:solidFill>
                <a:effectLst>
                  <a:outerShdw blurRad="38100" dist="38100" dir="2700000" algn="tl">
                    <a:srgbClr val="C0C0C0"/>
                  </a:outerShdw>
                </a:effectLst>
                <a:latin typeface="ＭＳ Ｐゴシック" charset="-128"/>
              </a:rPr>
              <a:t>メンテナンスフリー</a:t>
            </a:r>
            <a:r>
              <a:rPr lang="ja-JP" altLang="en-US" sz="1400" dirty="0" smtClean="0">
                <a:effectLst>
                  <a:outerShdw blurRad="38100" dist="38100" dir="2700000" algn="tl">
                    <a:srgbClr val="C0C0C0"/>
                  </a:outerShdw>
                </a:effectLst>
                <a:latin typeface="ＭＳ Ｐゴシック" charset="-128"/>
              </a:rPr>
              <a:t> </a:t>
            </a:r>
            <a:r>
              <a:rPr lang="en-US" altLang="ja-JP" sz="1400" dirty="0" smtClean="0">
                <a:effectLst>
                  <a:outerShdw blurRad="38100" dist="38100" dir="2700000" algn="tl">
                    <a:srgbClr val="C0C0C0"/>
                  </a:outerShdw>
                </a:effectLst>
                <a:latin typeface="ＭＳ Ｐゴシック" charset="-128"/>
              </a:rPr>
              <a:t>etc.</a:t>
            </a:r>
          </a:p>
        </p:txBody>
      </p:sp>
      <p:sp>
        <p:nvSpPr>
          <p:cNvPr id="25" name="右矢印 24"/>
          <p:cNvSpPr/>
          <p:nvPr/>
        </p:nvSpPr>
        <p:spPr>
          <a:xfrm>
            <a:off x="4462461" y="1456163"/>
            <a:ext cx="438156" cy="657234"/>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左大かっこ 25"/>
          <p:cNvSpPr/>
          <p:nvPr/>
        </p:nvSpPr>
        <p:spPr>
          <a:xfrm>
            <a:off x="1650960" y="1273599"/>
            <a:ext cx="109539" cy="1022364"/>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7" name="Rectangle 8"/>
          <p:cNvSpPr>
            <a:spLocks noChangeArrowheads="1"/>
          </p:cNvSpPr>
          <p:nvPr/>
        </p:nvSpPr>
        <p:spPr bwMode="auto">
          <a:xfrm>
            <a:off x="1870038" y="3380449"/>
            <a:ext cx="646280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ドームふじ滞在期間は最長で</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ヶ月。出来る限り長い連続観測を実行する為に容易な設置・調整とメンテナンスフリーが求められる。</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8" name="Rectangle 8"/>
          <p:cNvSpPr>
            <a:spLocks noChangeArrowheads="1"/>
          </p:cNvSpPr>
          <p:nvPr/>
        </p:nvSpPr>
        <p:spPr bwMode="auto">
          <a:xfrm>
            <a:off x="1833525" y="4049721"/>
            <a:ext cx="646280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夏期の最低気温は</a:t>
            </a:r>
            <a:r>
              <a:rPr lang="en-US" altLang="ja-JP" sz="1400" dirty="0" smtClean="0">
                <a:effectLst>
                  <a:outerShdw blurRad="38100" dist="38100" dir="2700000" algn="tl">
                    <a:srgbClr val="000000">
                      <a:alpha val="43137"/>
                    </a:srgbClr>
                  </a:outerShdw>
                </a:effectLst>
              </a:rPr>
              <a:t>-40</a:t>
            </a:r>
            <a:r>
              <a:rPr lang="ja-JP" altLang="en-US" sz="1400" dirty="0" smtClean="0">
                <a:effectLst>
                  <a:outerShdw blurRad="38100" dist="38100" dir="2700000" algn="tl">
                    <a:srgbClr val="000000">
                      <a:alpha val="43137"/>
                    </a:srgbClr>
                  </a:outerShdw>
                </a:effectLst>
                <a:latin typeface="ＭＳ Ｐゴシック" charset="-128"/>
              </a:rPr>
              <a:t>℃程度であり、太陽からの熱流入が常にある為レンズは結露せず昇華する為ヒーティングも不要</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と考えられる</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err="1"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9" name="左大かっこ 28"/>
          <p:cNvSpPr/>
          <p:nvPr/>
        </p:nvSpPr>
        <p:spPr>
          <a:xfrm flipH="1">
            <a:off x="1906550" y="4743468"/>
            <a:ext cx="109539" cy="511182"/>
          </a:xfrm>
          <a:prstGeom prst="leftBracket">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0" name="Rectangle 8"/>
          <p:cNvSpPr>
            <a:spLocks noChangeArrowheads="1"/>
          </p:cNvSpPr>
          <p:nvPr/>
        </p:nvSpPr>
        <p:spPr bwMode="auto">
          <a:xfrm>
            <a:off x="2125629" y="4731430"/>
            <a:ext cx="4600638"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観測装置・観測手法による。</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年度は視野</a:t>
            </a:r>
            <a:r>
              <a:rPr lang="en-US" altLang="ja-JP" sz="1400" dirty="0" smtClean="0">
                <a:effectLst>
                  <a:outerShdw blurRad="38100" dist="38100" dir="2700000" algn="tl">
                    <a:srgbClr val="000000">
                      <a:alpha val="43137"/>
                    </a:srgbClr>
                  </a:outerShdw>
                </a:effectLst>
              </a:rPr>
              <a:t>Φ30’</a:t>
            </a:r>
            <a:r>
              <a:rPr lang="ja-JP" altLang="en-US" sz="1400" dirty="0" smtClean="0">
                <a:effectLst>
                  <a:outerShdw blurRad="38100" dist="38100" dir="2700000" algn="tl">
                    <a:srgbClr val="000000">
                      <a:alpha val="43137"/>
                    </a:srgbClr>
                  </a:outerShdw>
                </a:effectLst>
              </a:rPr>
              <a:t>の</a:t>
            </a:r>
            <a:r>
              <a:rPr lang="en-US" altLang="ja-JP" sz="1400" dirty="0" smtClean="0">
                <a:effectLst>
                  <a:outerShdw blurRad="38100" dist="38100" dir="2700000" algn="tl">
                    <a:srgbClr val="000000">
                      <a:alpha val="43137"/>
                    </a:srgbClr>
                  </a:outerShdw>
                </a:effectLst>
              </a:rPr>
              <a:t>TONIC-II</a:t>
            </a:r>
            <a:r>
              <a:rPr lang="ja-JP" altLang="en-US" sz="1400" dirty="0" smtClean="0">
                <a:effectLst>
                  <a:outerShdw blurRad="38100" dist="38100" dir="2700000" algn="tl">
                    <a:srgbClr val="000000">
                      <a:alpha val="43137"/>
                    </a:srgbClr>
                  </a:outerShdw>
                </a:effectLst>
              </a:rPr>
              <a:t>を用いた短時間撮像のみ。</a:t>
            </a:r>
            <a:endParaRPr lang="en-US" altLang="ja-JP" sz="1400" dirty="0" smtClean="0">
              <a:effectLst>
                <a:outerShdw blurRad="38100" dist="38100" dir="2700000" algn="tl">
                  <a:srgbClr val="000000">
                    <a:alpha val="43137"/>
                  </a:srgbClr>
                </a:outerShdw>
              </a:effectLst>
            </a:endParaRPr>
          </a:p>
        </p:txBody>
      </p:sp>
      <p:sp>
        <p:nvSpPr>
          <p:cNvPr id="31" name="Rectangle 8"/>
          <p:cNvSpPr>
            <a:spLocks noChangeArrowheads="1"/>
          </p:cNvSpPr>
          <p:nvPr/>
        </p:nvSpPr>
        <p:spPr bwMode="auto">
          <a:xfrm>
            <a:off x="1139778" y="5656293"/>
            <a:ext cx="7037504" cy="584775"/>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sz="1600" dirty="0" smtClean="0">
                <a:effectLst>
                  <a:outerShdw blurRad="38100" dist="38100" dir="2700000" algn="tl">
                    <a:srgbClr val="000000">
                      <a:alpha val="43137"/>
                    </a:srgbClr>
                  </a:outerShdw>
                </a:effectLst>
                <a:latin typeface="ＭＳ Ｐゴシック" charset="-128"/>
              </a:rPr>
              <a:t>そもそも</a:t>
            </a:r>
            <a:r>
              <a:rPr lang="en-US" altLang="ja-JP" sz="1600" dirty="0" smtClean="0">
                <a:effectLst>
                  <a:outerShdw blurRad="38100" dist="38100" dir="2700000" algn="tl">
                    <a:srgbClr val="000000">
                      <a:alpha val="43137"/>
                    </a:srgbClr>
                  </a:outerShdw>
                </a:effectLst>
              </a:rPr>
              <a:t>-80</a:t>
            </a:r>
            <a:r>
              <a:rPr lang="ja-JP" altLang="en-US" sz="1600" dirty="0" smtClean="0">
                <a:effectLst>
                  <a:outerShdw blurRad="38100" dist="38100" dir="2700000" algn="tl">
                    <a:srgbClr val="000000">
                      <a:alpha val="43137"/>
                    </a:srgbClr>
                  </a:outerShdw>
                </a:effectLst>
              </a:rPr>
              <a:t>℃のドームふじで何が天体観測の障害となるのか分からない。</a:t>
            </a:r>
            <a:endParaRPr lang="en-US" altLang="ja-JP" sz="1600" dirty="0" smtClean="0">
              <a:effectLst>
                <a:outerShdw blurRad="38100" dist="38100" dir="2700000" algn="tl">
                  <a:srgbClr val="000000">
                    <a:alpha val="43137"/>
                  </a:srgbClr>
                </a:outerShdw>
              </a:effectLst>
            </a:endParaRPr>
          </a:p>
          <a:p>
            <a:pPr defTabSz="4176713"/>
            <a:r>
              <a:rPr lang="ja-JP" altLang="en-US" sz="1600" dirty="0" smtClean="0">
                <a:effectLst>
                  <a:outerShdw blurRad="38100" dist="38100" dir="2700000" algn="tl">
                    <a:srgbClr val="000000">
                      <a:alpha val="43137"/>
                    </a:srgbClr>
                  </a:outerShdw>
                </a:effectLst>
              </a:rPr>
              <a:t>南極</a:t>
            </a:r>
            <a:r>
              <a:rPr lang="en-US" altLang="ja-JP" sz="1600" dirty="0" smtClean="0">
                <a:effectLst>
                  <a:outerShdw blurRad="38100" dist="38100" dir="2700000" algn="tl">
                    <a:srgbClr val="000000">
                      <a:alpha val="43137"/>
                    </a:srgbClr>
                  </a:outerShdw>
                </a:effectLst>
              </a:rPr>
              <a:t>40cm</a:t>
            </a:r>
            <a:r>
              <a:rPr lang="ja-JP" altLang="en-US" sz="1600" dirty="0" smtClean="0">
                <a:effectLst>
                  <a:outerShdw blurRad="38100" dist="38100" dir="2700000" algn="tl">
                    <a:srgbClr val="000000">
                      <a:alpha val="43137"/>
                    </a:srgbClr>
                  </a:outerShdw>
                </a:effectLst>
                <a:latin typeface="ＭＳ Ｐゴシック" charset="-128"/>
              </a:rPr>
              <a:t>赤外線望遠鏡は将来の大型望遠鏡建設の為の</a:t>
            </a:r>
            <a:r>
              <a:rPr lang="ja-JP" altLang="en-US" sz="1600" dirty="0" smtClean="0">
                <a:solidFill>
                  <a:srgbClr val="0000FF"/>
                </a:solidFill>
                <a:effectLst>
                  <a:outerShdw blurRad="38100" dist="38100" dir="2700000" algn="tl">
                    <a:srgbClr val="000000">
                      <a:alpha val="43137"/>
                    </a:srgbClr>
                  </a:outerShdw>
                </a:effectLst>
                <a:latin typeface="ＭＳ Ｐゴシック" charset="-128"/>
              </a:rPr>
              <a:t>技術開発</a:t>
            </a:r>
            <a:r>
              <a:rPr lang="ja-JP" altLang="en-US" sz="1600" dirty="0" smtClean="0">
                <a:effectLst>
                  <a:outerShdw blurRad="38100" dist="38100" dir="2700000" algn="tl">
                    <a:srgbClr val="000000">
                      <a:alpha val="43137"/>
                    </a:srgbClr>
                  </a:outerShdw>
                </a:effectLst>
                <a:latin typeface="ＭＳ Ｐゴシック" charset="-128"/>
              </a:rPr>
              <a:t>・</a:t>
            </a:r>
            <a:r>
              <a:rPr lang="ja-JP" altLang="en-US" sz="1600" dirty="0" smtClean="0">
                <a:solidFill>
                  <a:srgbClr val="0000FF"/>
                </a:solidFill>
                <a:effectLst>
                  <a:outerShdw blurRad="38100" dist="38100" dir="2700000" algn="tl">
                    <a:srgbClr val="000000">
                      <a:alpha val="43137"/>
                    </a:srgbClr>
                  </a:outerShdw>
                </a:effectLst>
                <a:latin typeface="ＭＳ Ｐゴシック" charset="-128"/>
              </a:rPr>
              <a:t>技術試験</a:t>
            </a:r>
            <a:r>
              <a:rPr lang="ja-JP" altLang="en-US" sz="1600" dirty="0" smtClean="0">
                <a:effectLst>
                  <a:outerShdw blurRad="38100" dist="38100" dir="2700000" algn="tl">
                    <a:srgbClr val="000000">
                      <a:alpha val="43137"/>
                    </a:srgbClr>
                  </a:outerShdw>
                </a:effectLst>
                <a:latin typeface="ＭＳ Ｐゴシック" charset="-128"/>
              </a:rPr>
              <a:t>。</a:t>
            </a:r>
            <a:endParaRPr lang="en-US" altLang="ja-JP" sz="1600" dirty="0" smtClean="0">
              <a:effectLst>
                <a:outerShdw blurRad="38100" dist="38100" dir="2700000" algn="tl">
                  <a:srgbClr val="000000">
                    <a:alpha val="43137"/>
                  </a:srgbClr>
                </a:outerShdw>
              </a:effectLst>
              <a:latin typeface="ＭＳ Ｐゴシック" charset="-128"/>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AirT40"/>
          <p:cNvPicPr>
            <a:picLocks noChangeAspect="1" noChangeArrowheads="1"/>
          </p:cNvPicPr>
          <p:nvPr/>
        </p:nvPicPr>
        <p:blipFill>
          <a:blip r:embed="rId2" cstate="print"/>
          <a:srcRect/>
          <a:stretch>
            <a:fillRect/>
          </a:stretch>
        </p:blipFill>
        <p:spPr bwMode="auto">
          <a:xfrm>
            <a:off x="7164423" y="215856"/>
            <a:ext cx="1443937" cy="3651300"/>
          </a:xfrm>
          <a:prstGeom prst="rect">
            <a:avLst/>
          </a:prstGeom>
          <a:noFill/>
          <a:effectLst>
            <a:outerShdw blurRad="50800" dist="38100" dir="2700000" algn="tl" rotWithShape="0">
              <a:prstClr val="black">
                <a:alpha val="40000"/>
              </a:prstClr>
            </a:outerShdw>
          </a:effectLst>
        </p:spPr>
      </p:pic>
      <p:sp>
        <p:nvSpPr>
          <p:cNvPr id="16" name="スライド番号プレースホルダ 15"/>
          <p:cNvSpPr>
            <a:spLocks noGrp="1"/>
          </p:cNvSpPr>
          <p:nvPr>
            <p:ph type="sldNum" sz="quarter" idx="12"/>
          </p:nvPr>
        </p:nvSpPr>
        <p:spPr/>
        <p:txBody>
          <a:bodyPr/>
          <a:lstStyle/>
          <a:p>
            <a:fld id="{211C075B-6712-4FC4-92CB-6BC868D296D4}" type="slidenum">
              <a:rPr kumimoji="1" lang="ja-JP" altLang="en-US" smtClean="0"/>
              <a:pPr/>
              <a:t>54</a:t>
            </a:fld>
            <a:endParaRPr kumimoji="1" lang="ja-JP" altLang="en-US"/>
          </a:p>
        </p:txBody>
      </p:sp>
      <p:sp>
        <p:nvSpPr>
          <p:cNvPr id="17" name="正方形/長方形 16"/>
          <p:cNvSpPr/>
          <p:nvPr/>
        </p:nvSpPr>
        <p:spPr>
          <a:xfrm>
            <a:off x="673527" y="576784"/>
            <a:ext cx="2547492"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南極</a:t>
            </a:r>
            <a:r>
              <a:rPr lang="en-US" altLang="ja-JP" dirty="0" smtClean="0">
                <a:effectLst>
                  <a:outerShdw blurRad="38100" dist="38100" dir="2700000" algn="tl">
                    <a:srgbClr val="000000">
                      <a:alpha val="43137"/>
                    </a:srgbClr>
                  </a:outerShdw>
                </a:effectLst>
              </a:rPr>
              <a:t>40cm</a:t>
            </a:r>
            <a:r>
              <a:rPr lang="ja-JP" altLang="en-US" dirty="0" smtClean="0">
                <a:effectLst>
                  <a:outerShdw blurRad="38100" dist="38100" dir="2700000" algn="tl">
                    <a:srgbClr val="000000">
                      <a:alpha val="43137"/>
                    </a:srgbClr>
                  </a:outerShdw>
                </a:effectLst>
              </a:rPr>
              <a:t>赤外線望遠鏡</a:t>
            </a:r>
            <a:endParaRPr lang="en-US" altLang="ja-JP" dirty="0" smtClean="0">
              <a:effectLst>
                <a:outerShdw blurRad="38100" dist="38100" dir="2700000" algn="tl">
                  <a:srgbClr val="000000">
                    <a:alpha val="43137"/>
                  </a:srgbClr>
                </a:outerShdw>
              </a:effectLst>
            </a:endParaRPr>
          </a:p>
        </p:txBody>
      </p:sp>
      <p:pic>
        <p:nvPicPr>
          <p:cNvPr id="1027" name="Picture 3" descr="D:\M2\20100202修論発表会\鏡材の諸元.jpg"/>
          <p:cNvPicPr>
            <a:picLocks noChangeAspect="1" noChangeArrowheads="1"/>
          </p:cNvPicPr>
          <p:nvPr/>
        </p:nvPicPr>
        <p:blipFill>
          <a:blip r:embed="rId3" cstate="print"/>
          <a:srcRect/>
          <a:stretch>
            <a:fillRect/>
          </a:stretch>
        </p:blipFill>
        <p:spPr bwMode="auto">
          <a:xfrm>
            <a:off x="2563785" y="1566837"/>
            <a:ext cx="1867928" cy="2190780"/>
          </a:xfrm>
          <a:prstGeom prst="rect">
            <a:avLst/>
          </a:prstGeom>
          <a:noFill/>
          <a:effectLst>
            <a:outerShdw blurRad="50800" dist="38100" dir="2700000" algn="tl" rotWithShape="0">
              <a:prstClr val="black">
                <a:alpha val="40000"/>
              </a:prstClr>
            </a:outerShdw>
          </a:effectLst>
        </p:spPr>
      </p:pic>
      <p:pic>
        <p:nvPicPr>
          <p:cNvPr id="1028" name="Picture 4" descr="D:\M2\20100202修論発表会\鏡材の諸元2.jpg"/>
          <p:cNvPicPr>
            <a:picLocks noChangeAspect="1" noChangeArrowheads="1"/>
          </p:cNvPicPr>
          <p:nvPr/>
        </p:nvPicPr>
        <p:blipFill>
          <a:blip r:embed="rId4" cstate="print"/>
          <a:srcRect/>
          <a:stretch>
            <a:fillRect/>
          </a:stretch>
        </p:blipFill>
        <p:spPr bwMode="auto">
          <a:xfrm>
            <a:off x="373005" y="5473728"/>
            <a:ext cx="2592423" cy="611455"/>
          </a:xfrm>
          <a:prstGeom prst="rect">
            <a:avLst/>
          </a:prstGeom>
          <a:noFill/>
          <a:effectLst>
            <a:outerShdw blurRad="50800" dist="38100" dir="2700000" algn="tl" rotWithShape="0">
              <a:prstClr val="black">
                <a:alpha val="40000"/>
              </a:prstClr>
            </a:outerShdw>
          </a:effectLst>
        </p:spPr>
      </p:pic>
      <p:pic>
        <p:nvPicPr>
          <p:cNvPr id="1029" name="Picture 5" descr="D:\M2\20100202修論発表会\鏡材の諸元3.jpg"/>
          <p:cNvPicPr>
            <a:picLocks noChangeAspect="1" noChangeArrowheads="1"/>
          </p:cNvPicPr>
          <p:nvPr/>
        </p:nvPicPr>
        <p:blipFill>
          <a:blip r:embed="rId5" cstate="print"/>
          <a:srcRect/>
          <a:stretch>
            <a:fillRect/>
          </a:stretch>
        </p:blipFill>
        <p:spPr bwMode="auto">
          <a:xfrm>
            <a:off x="628596" y="4086234"/>
            <a:ext cx="3509057" cy="1314468"/>
          </a:xfrm>
          <a:prstGeom prst="rect">
            <a:avLst/>
          </a:prstGeom>
          <a:noFill/>
          <a:effectLst>
            <a:outerShdw blurRad="50800" dist="38100" dir="2700000" algn="tl" rotWithShape="0">
              <a:prstClr val="black">
                <a:alpha val="40000"/>
              </a:prstClr>
            </a:outerShdw>
          </a:effectLst>
        </p:spPr>
      </p:pic>
      <p:pic>
        <p:nvPicPr>
          <p:cNvPr id="1030" name="Picture 6" descr="D:\M2\20100202修論発表会\鏡材の諸元4.jpg"/>
          <p:cNvPicPr>
            <a:picLocks noChangeAspect="1" noChangeArrowheads="1"/>
          </p:cNvPicPr>
          <p:nvPr/>
        </p:nvPicPr>
        <p:blipFill>
          <a:blip r:embed="rId6" cstate="print"/>
          <a:srcRect/>
          <a:stretch>
            <a:fillRect/>
          </a:stretch>
        </p:blipFill>
        <p:spPr bwMode="auto">
          <a:xfrm>
            <a:off x="3074967" y="5473727"/>
            <a:ext cx="1483483" cy="620721"/>
          </a:xfrm>
          <a:prstGeom prst="rect">
            <a:avLst/>
          </a:prstGeom>
          <a:noFill/>
          <a:effectLst>
            <a:outerShdw blurRad="50800" dist="38100" dir="2700000" algn="tl" rotWithShape="0">
              <a:prstClr val="black">
                <a:alpha val="40000"/>
              </a:prstClr>
            </a:outerShdw>
          </a:effectLst>
        </p:spPr>
      </p:pic>
      <p:pic>
        <p:nvPicPr>
          <p:cNvPr id="1031" name="Picture 7"/>
          <p:cNvPicPr>
            <a:picLocks noChangeAspect="1" noChangeArrowheads="1"/>
          </p:cNvPicPr>
          <p:nvPr/>
        </p:nvPicPr>
        <p:blipFill>
          <a:blip r:embed="rId7" cstate="print"/>
          <a:srcRect/>
          <a:stretch>
            <a:fillRect/>
          </a:stretch>
        </p:blipFill>
        <p:spPr bwMode="auto">
          <a:xfrm>
            <a:off x="555570" y="1311246"/>
            <a:ext cx="1935189" cy="250635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2" name="Picture 8" descr="D:\M2\20100202修論発表会\鏡材の諸元5.jpg"/>
          <p:cNvPicPr>
            <a:picLocks noChangeAspect="1" noChangeArrowheads="1"/>
          </p:cNvPicPr>
          <p:nvPr/>
        </p:nvPicPr>
        <p:blipFill>
          <a:blip r:embed="rId8" cstate="print"/>
          <a:srcRect/>
          <a:stretch>
            <a:fillRect/>
          </a:stretch>
        </p:blipFill>
        <p:spPr bwMode="auto">
          <a:xfrm>
            <a:off x="4498974" y="325395"/>
            <a:ext cx="2231298" cy="1752624"/>
          </a:xfrm>
          <a:prstGeom prst="rect">
            <a:avLst/>
          </a:prstGeom>
          <a:noFill/>
          <a:effectLst>
            <a:outerShdw blurRad="50800" dist="38100" dir="2700000" algn="tl" rotWithShape="0">
              <a:prstClr val="black">
                <a:alpha val="40000"/>
              </a:prstClr>
            </a:outerShdw>
          </a:effectLst>
        </p:spPr>
      </p:pic>
      <p:pic>
        <p:nvPicPr>
          <p:cNvPr id="1033" name="Picture 9" descr="D:\M2\20100202修論発表会\鏡材の諸元6.jpg"/>
          <p:cNvPicPr>
            <a:picLocks noChangeAspect="1" noChangeArrowheads="1"/>
          </p:cNvPicPr>
          <p:nvPr/>
        </p:nvPicPr>
        <p:blipFill>
          <a:blip r:embed="rId9" cstate="print"/>
          <a:srcRect/>
          <a:stretch>
            <a:fillRect/>
          </a:stretch>
        </p:blipFill>
        <p:spPr bwMode="auto">
          <a:xfrm>
            <a:off x="4718052" y="2151045"/>
            <a:ext cx="1862163" cy="1587114"/>
          </a:xfrm>
          <a:prstGeom prst="rect">
            <a:avLst/>
          </a:prstGeom>
          <a:noFill/>
          <a:effectLst>
            <a:outerShdw blurRad="50800" dist="38100" dir="2700000" algn="tl" rotWithShape="0">
              <a:prstClr val="black">
                <a:alpha val="40000"/>
              </a:prstClr>
            </a:outerShdw>
          </a:effectLst>
        </p:spPr>
      </p:pic>
      <p:sp>
        <p:nvSpPr>
          <p:cNvPr id="18" name="円/楕円 17"/>
          <p:cNvSpPr/>
          <p:nvPr/>
        </p:nvSpPr>
        <p:spPr>
          <a:xfrm>
            <a:off x="8186787" y="1822429"/>
            <a:ext cx="498478" cy="292104"/>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19" name="Picture 2" descr="D:\M2\20100202修論発表会\調整量.jpg"/>
          <p:cNvPicPr>
            <a:picLocks noChangeAspect="1" noChangeArrowheads="1"/>
          </p:cNvPicPr>
          <p:nvPr/>
        </p:nvPicPr>
        <p:blipFill>
          <a:blip r:embed="rId10" cstate="print"/>
          <a:srcRect/>
          <a:stretch>
            <a:fillRect/>
          </a:stretch>
        </p:blipFill>
        <p:spPr bwMode="auto">
          <a:xfrm>
            <a:off x="5229234" y="4013208"/>
            <a:ext cx="3395709" cy="973929"/>
          </a:xfrm>
          <a:prstGeom prst="rect">
            <a:avLst/>
          </a:prstGeom>
          <a:noFill/>
          <a:effectLst>
            <a:outerShdw blurRad="50800" dist="38100" dir="2700000" algn="tl" rotWithShape="0">
              <a:prstClr val="black">
                <a:alpha val="40000"/>
              </a:prstClr>
            </a:outerShdw>
          </a:effectLst>
        </p:spPr>
      </p:pic>
      <p:pic>
        <p:nvPicPr>
          <p:cNvPr id="21" name="Picture 2" descr="D:\M2\20091109修論中間発表\DSCN2031.JPG"/>
          <p:cNvPicPr>
            <a:picLocks noChangeAspect="1" noChangeArrowheads="1"/>
          </p:cNvPicPr>
          <p:nvPr/>
        </p:nvPicPr>
        <p:blipFill>
          <a:blip r:embed="rId11" cstate="print"/>
          <a:srcRect/>
          <a:stretch>
            <a:fillRect/>
          </a:stretch>
        </p:blipFill>
        <p:spPr bwMode="auto">
          <a:xfrm>
            <a:off x="4827591" y="5099469"/>
            <a:ext cx="1862163" cy="1396623"/>
          </a:xfrm>
          <a:prstGeom prst="rect">
            <a:avLst/>
          </a:prstGeom>
          <a:noFill/>
          <a:effectLst>
            <a:outerShdw blurRad="50800" dist="38100" dir="2700000" algn="tl" rotWithShape="0">
              <a:prstClr val="black">
                <a:alpha val="40000"/>
              </a:prstClr>
            </a:outerShdw>
          </a:effectLst>
        </p:spPr>
      </p:pic>
      <p:sp>
        <p:nvSpPr>
          <p:cNvPr id="24" name="円/楕円 23"/>
          <p:cNvSpPr/>
          <p:nvPr/>
        </p:nvSpPr>
        <p:spPr>
          <a:xfrm>
            <a:off x="5411799" y="5391573"/>
            <a:ext cx="285752" cy="28575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20" name="Picture 3" descr="D:\M2\20091109修論中間発表\IMG_1521.JPG"/>
          <p:cNvPicPr>
            <a:picLocks noChangeAspect="1" noChangeArrowheads="1"/>
          </p:cNvPicPr>
          <p:nvPr/>
        </p:nvPicPr>
        <p:blipFill>
          <a:blip r:embed="rId12" cstate="print"/>
          <a:srcRect/>
          <a:stretch>
            <a:fillRect/>
          </a:stretch>
        </p:blipFill>
        <p:spPr bwMode="auto">
          <a:xfrm>
            <a:off x="6945345" y="5099469"/>
            <a:ext cx="1854197" cy="1390648"/>
          </a:xfrm>
          <a:prstGeom prst="rect">
            <a:avLst/>
          </a:prstGeom>
          <a:noFill/>
          <a:effectLst>
            <a:outerShdw blurRad="50800" dist="38100" dir="2700000" algn="tl" rotWithShape="0">
              <a:prstClr val="black">
                <a:alpha val="40000"/>
              </a:prstClr>
            </a:outerShdw>
          </a:effectLst>
        </p:spPr>
      </p:pic>
      <p:sp>
        <p:nvSpPr>
          <p:cNvPr id="22" name="円/楕円 21"/>
          <p:cNvSpPr/>
          <p:nvPr/>
        </p:nvSpPr>
        <p:spPr>
          <a:xfrm>
            <a:off x="7273962" y="5939268"/>
            <a:ext cx="500066" cy="328618"/>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23" name="円/楕円 22"/>
          <p:cNvSpPr/>
          <p:nvPr/>
        </p:nvSpPr>
        <p:spPr>
          <a:xfrm>
            <a:off x="7091397" y="5683677"/>
            <a:ext cx="255591" cy="285752"/>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5" name="正方形/長方形 14"/>
          <p:cNvSpPr/>
          <p:nvPr/>
        </p:nvSpPr>
        <p:spPr>
          <a:xfrm>
            <a:off x="4425948" y="3903669"/>
            <a:ext cx="2297424" cy="307777"/>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sz="1400" dirty="0" smtClean="0">
                <a:effectLst>
                  <a:outerShdw blurRad="38100" dist="38100" dir="2700000" algn="tl">
                    <a:srgbClr val="000000">
                      <a:alpha val="43137"/>
                    </a:srgbClr>
                  </a:outerShdw>
                </a:effectLst>
              </a:rPr>
              <a:t>望遠鏡の調整箇所と調整量</a:t>
            </a:r>
            <a:endParaRPr lang="en-US" altLang="ja-JP" sz="1400" dirty="0" smtClean="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スライド番号プレースホルダ 15"/>
          <p:cNvSpPr>
            <a:spLocks noGrp="1"/>
          </p:cNvSpPr>
          <p:nvPr>
            <p:ph type="sldNum" sz="quarter" idx="12"/>
          </p:nvPr>
        </p:nvSpPr>
        <p:spPr/>
        <p:txBody>
          <a:bodyPr/>
          <a:lstStyle/>
          <a:p>
            <a:fld id="{211C075B-6712-4FC4-92CB-6BC868D296D4}" type="slidenum">
              <a:rPr kumimoji="1" lang="ja-JP" altLang="en-US" smtClean="0"/>
              <a:pPr/>
              <a:t>55</a:t>
            </a:fld>
            <a:endParaRPr kumimoji="1" lang="ja-JP" altLang="en-US"/>
          </a:p>
        </p:txBody>
      </p:sp>
      <p:sp>
        <p:nvSpPr>
          <p:cNvPr id="17" name="正方形/長方形 16"/>
          <p:cNvSpPr/>
          <p:nvPr/>
        </p:nvSpPr>
        <p:spPr>
          <a:xfrm>
            <a:off x="979662" y="1107840"/>
            <a:ext cx="958789"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TONIC-II</a:t>
            </a:r>
          </a:p>
        </p:txBody>
      </p:sp>
      <p:pic>
        <p:nvPicPr>
          <p:cNvPr id="4098" name="Picture 2"/>
          <p:cNvPicPr>
            <a:picLocks noChangeAspect="1" noChangeArrowheads="1"/>
          </p:cNvPicPr>
          <p:nvPr/>
        </p:nvPicPr>
        <p:blipFill>
          <a:blip r:embed="rId2" cstate="print"/>
          <a:srcRect/>
          <a:stretch>
            <a:fillRect/>
          </a:stretch>
        </p:blipFill>
        <p:spPr bwMode="auto">
          <a:xfrm>
            <a:off x="5407186" y="1326351"/>
            <a:ext cx="2483780" cy="193518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099" name="Picture 3" descr="D:\M2\20100202修論発表会\TONIC2.jpg"/>
          <p:cNvPicPr>
            <a:picLocks noChangeAspect="1" noChangeArrowheads="1"/>
          </p:cNvPicPr>
          <p:nvPr/>
        </p:nvPicPr>
        <p:blipFill>
          <a:blip r:embed="rId3" cstate="print"/>
          <a:srcRect/>
          <a:stretch>
            <a:fillRect/>
          </a:stretch>
        </p:blipFill>
        <p:spPr bwMode="auto">
          <a:xfrm>
            <a:off x="1646347" y="2070827"/>
            <a:ext cx="2592423" cy="1519330"/>
          </a:xfrm>
          <a:prstGeom prst="rect">
            <a:avLst/>
          </a:prstGeom>
          <a:noFill/>
          <a:effectLst>
            <a:outerShdw blurRad="50800" dist="38100" dir="2700000" algn="tl" rotWithShape="0">
              <a:prstClr val="black">
                <a:alpha val="40000"/>
              </a:prstClr>
            </a:outerShdw>
          </a:effectLst>
        </p:spPr>
      </p:pic>
      <p:sp>
        <p:nvSpPr>
          <p:cNvPr id="25" name="Rectangle 8"/>
          <p:cNvSpPr>
            <a:spLocks noChangeArrowheads="1"/>
          </p:cNvSpPr>
          <p:nvPr/>
        </p:nvSpPr>
        <p:spPr bwMode="auto">
          <a:xfrm>
            <a:off x="1317730" y="1602782"/>
            <a:ext cx="3359196" cy="307777"/>
          </a:xfrm>
          <a:prstGeom prst="rect">
            <a:avLst/>
          </a:prstGeom>
          <a:noFill/>
          <a:ln w="9525">
            <a:noFill/>
            <a:miter lim="800000"/>
            <a:headEnd/>
            <a:tailEnd/>
          </a:ln>
          <a:effectLst/>
        </p:spPr>
        <p:txBody>
          <a:bodyPr wrap="square">
            <a:spAutoFit/>
          </a:bodyPr>
          <a:lstStyle/>
          <a:p>
            <a:pPr defTabSz="4176713"/>
            <a:r>
              <a:rPr lang="en-US" altLang="ja-JP" sz="1400" dirty="0" err="1" smtClean="0">
                <a:effectLst>
                  <a:outerShdw blurRad="38100" dist="38100" dir="2700000" algn="tl">
                    <a:srgbClr val="000000">
                      <a:alpha val="43137"/>
                    </a:srgbClr>
                  </a:outerShdw>
                </a:effectLst>
              </a:rPr>
              <a:t>TOhoku</a:t>
            </a:r>
            <a:r>
              <a:rPr lang="en-US" altLang="ja-JP" sz="1400" dirty="0" smtClean="0">
                <a:effectLst>
                  <a:outerShdw blurRad="38100" dist="38100" dir="2700000" algn="tl">
                    <a:srgbClr val="000000">
                      <a:alpha val="43137"/>
                    </a:srgbClr>
                  </a:outerShdw>
                </a:effectLst>
              </a:rPr>
              <a:t> University Near Infrared Camera II</a:t>
            </a:r>
          </a:p>
        </p:txBody>
      </p:sp>
      <p:sp>
        <p:nvSpPr>
          <p:cNvPr id="26" name="Rectangle 8"/>
          <p:cNvSpPr>
            <a:spLocks noChangeArrowheads="1"/>
          </p:cNvSpPr>
          <p:nvPr/>
        </p:nvSpPr>
        <p:spPr bwMode="auto">
          <a:xfrm>
            <a:off x="1244704" y="3918774"/>
            <a:ext cx="3468735"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・コールドストップを有さない直接撮像カメラ</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7" name="Rectangle 8"/>
          <p:cNvSpPr>
            <a:spLocks noChangeArrowheads="1"/>
          </p:cNvSpPr>
          <p:nvPr/>
        </p:nvSpPr>
        <p:spPr bwMode="auto">
          <a:xfrm>
            <a:off x="989113" y="4393443"/>
            <a:ext cx="4162482" cy="307777"/>
          </a:xfrm>
          <a:prstGeom prst="rect">
            <a:avLst/>
          </a:prstGeom>
          <a:noFill/>
          <a:ln w="9525">
            <a:noFill/>
            <a:miter lim="800000"/>
            <a:headEnd/>
            <a:tailEnd/>
          </a:ln>
          <a:effectLst/>
        </p:spPr>
        <p:txBody>
          <a:bodyPr wrap="square">
            <a:spAutoFit/>
          </a:bodyPr>
          <a:lstStyle/>
          <a:p>
            <a:pPr defTabSz="4176713"/>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年度の昼間金星連続観測の為の改造を検討中</a:t>
            </a:r>
            <a:endParaRPr lang="en-US" altLang="ja-JP" sz="1400" dirty="0" smtClean="0">
              <a:effectLst>
                <a:outerShdw blurRad="38100" dist="38100" dir="2700000" algn="tl">
                  <a:srgbClr val="000000">
                    <a:alpha val="43137"/>
                  </a:srgbClr>
                </a:outerShdw>
              </a:effectLst>
            </a:endParaRPr>
          </a:p>
        </p:txBody>
      </p:sp>
      <p:sp>
        <p:nvSpPr>
          <p:cNvPr id="28" name="Rectangle 8"/>
          <p:cNvSpPr>
            <a:spLocks noChangeArrowheads="1"/>
          </p:cNvSpPr>
          <p:nvPr/>
        </p:nvSpPr>
        <p:spPr bwMode="auto">
          <a:xfrm>
            <a:off x="2157529" y="4795086"/>
            <a:ext cx="1825650" cy="95410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・視野</a:t>
            </a:r>
            <a:r>
              <a:rPr lang="en-US" altLang="ja-JP" sz="1400" dirty="0" smtClean="0">
                <a:effectLst>
                  <a:outerShdw blurRad="38100" dist="38100" dir="2700000" algn="tl">
                    <a:srgbClr val="000000">
                      <a:alpha val="43137"/>
                    </a:srgbClr>
                  </a:outerShdw>
                </a:effectLst>
              </a:rPr>
              <a:t>φ15’</a:t>
            </a:r>
            <a:r>
              <a:rPr lang="ja-JP" altLang="en-US" sz="1400" dirty="0" smtClean="0">
                <a:effectLst>
                  <a:outerShdw blurRad="38100" dist="38100" dir="2700000" algn="tl">
                    <a:srgbClr val="000000">
                      <a:alpha val="43137"/>
                    </a:srgbClr>
                  </a:outerShdw>
                </a:effectLst>
              </a:rPr>
              <a:t>程度</a:t>
            </a:r>
            <a:endParaRPr lang="en-US" altLang="ja-JP" sz="1400" dirty="0" smtClean="0">
              <a:effectLst>
                <a:outerShdw blurRad="38100" dist="38100" dir="2700000" algn="tl">
                  <a:srgbClr val="000000">
                    <a:alpha val="43137"/>
                  </a:srgbClr>
                </a:outerShdw>
              </a:effectLst>
            </a:endParaRPr>
          </a:p>
          <a:p>
            <a:pPr defTabSz="4176713"/>
            <a:r>
              <a:rPr lang="ja-JP" altLang="en-US" sz="1400" dirty="0" smtClean="0">
                <a:effectLst>
                  <a:outerShdw blurRad="38100" dist="38100" dir="2700000" algn="tl">
                    <a:srgbClr val="000000">
                      <a:alpha val="43137"/>
                    </a:srgbClr>
                  </a:outerShdw>
                </a:effectLst>
              </a:rPr>
              <a:t>・フィルター</a:t>
            </a:r>
            <a:r>
              <a:rPr lang="en-US" altLang="ja-JP" sz="1400" dirty="0" smtClean="0">
                <a:effectLst>
                  <a:outerShdw blurRad="38100" dist="38100" dir="2700000" algn="tl">
                    <a:srgbClr val="000000">
                      <a:alpha val="43137"/>
                    </a:srgbClr>
                  </a:outerShdw>
                </a:effectLst>
              </a:rPr>
              <a:t>7</a:t>
            </a:r>
            <a:r>
              <a:rPr lang="ja-JP" altLang="en-US" sz="1400" dirty="0" smtClean="0">
                <a:effectLst>
                  <a:outerShdw blurRad="38100" dist="38100" dir="2700000" algn="tl">
                    <a:srgbClr val="000000">
                      <a:alpha val="43137"/>
                    </a:srgbClr>
                  </a:outerShdw>
                </a:effectLst>
              </a:rPr>
              <a:t>枚搭載</a:t>
            </a:r>
            <a:endParaRPr lang="en-US" altLang="ja-JP" sz="1400" dirty="0" smtClean="0">
              <a:effectLst>
                <a:outerShdw blurRad="38100" dist="38100" dir="2700000" algn="tl">
                  <a:srgbClr val="000000">
                    <a:alpha val="43137"/>
                  </a:srgbClr>
                </a:outerShdw>
              </a:effectLst>
            </a:endParaRPr>
          </a:p>
          <a:p>
            <a:pPr defTabSz="4176713"/>
            <a:r>
              <a:rPr lang="ja-JP" altLang="en-US" sz="1400" dirty="0" smtClean="0">
                <a:effectLst>
                  <a:outerShdw blurRad="38100" dist="38100" dir="2700000" algn="tl">
                    <a:srgbClr val="000000">
                      <a:alpha val="43137"/>
                    </a:srgbClr>
                  </a:outerShdw>
                </a:effectLst>
              </a:rPr>
              <a:t>・コールドストップ</a:t>
            </a:r>
            <a:endParaRPr lang="en-US" altLang="ja-JP" sz="1400" dirty="0" smtClean="0">
              <a:effectLst>
                <a:outerShdw blurRad="38100" dist="38100" dir="2700000" algn="tl">
                  <a:srgbClr val="000000">
                    <a:alpha val="43137"/>
                  </a:srgbClr>
                </a:outerShdw>
              </a:effectLst>
            </a:endParaRPr>
          </a:p>
          <a:p>
            <a:pPr defTabSz="4176713"/>
            <a:r>
              <a:rPr lang="ja-JP" altLang="en-US" sz="1400" dirty="0" smtClean="0">
                <a:effectLst>
                  <a:outerShdw blurRad="38100" dist="38100" dir="2700000" algn="tl">
                    <a:srgbClr val="000000">
                      <a:alpha val="43137"/>
                    </a:srgbClr>
                  </a:outerShdw>
                </a:effectLst>
              </a:rPr>
              <a:t>・コマ収差補正</a:t>
            </a:r>
            <a:endParaRPr lang="en-US" altLang="ja-JP" sz="1400" dirty="0" smtClean="0">
              <a:effectLst>
                <a:outerShdw blurRad="38100" dist="38100" dir="2700000" algn="tl">
                  <a:srgbClr val="000000">
                    <a:alpha val="43137"/>
                  </a:srgbClr>
                </a:outerShdw>
              </a:effectLst>
            </a:endParaRPr>
          </a:p>
        </p:txBody>
      </p:sp>
      <p:pic>
        <p:nvPicPr>
          <p:cNvPr id="29" name="Picture 192"/>
          <p:cNvPicPr>
            <a:picLocks noChangeAspect="1" noChangeArrowheads="1"/>
          </p:cNvPicPr>
          <p:nvPr/>
        </p:nvPicPr>
        <p:blipFill>
          <a:blip r:embed="rId4" cstate="print"/>
          <a:srcRect/>
          <a:stretch>
            <a:fillRect/>
          </a:stretch>
        </p:blipFill>
        <p:spPr bwMode="auto">
          <a:xfrm>
            <a:off x="5443699" y="3663184"/>
            <a:ext cx="2460358" cy="189867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30" name="正方形/長方形 29"/>
          <p:cNvSpPr/>
          <p:nvPr/>
        </p:nvSpPr>
        <p:spPr>
          <a:xfrm>
            <a:off x="5407186" y="3298053"/>
            <a:ext cx="701282" cy="276999"/>
          </a:xfrm>
          <a:prstGeom prst="rect">
            <a:avLst/>
          </a:prstGeom>
        </p:spPr>
        <p:txBody>
          <a:bodyPr wrap="none">
            <a:spAutoFit/>
          </a:bodyPr>
          <a:lstStyle/>
          <a:p>
            <a:pPr marL="342900" lvl="0" indent="-342900">
              <a:spcBef>
                <a:spcPct val="20000"/>
              </a:spcBef>
              <a:defRPr/>
            </a:pPr>
            <a:r>
              <a:rPr lang="en-US" altLang="ja-JP" sz="1200" dirty="0" smtClean="0"/>
              <a:t>TONIC-II</a:t>
            </a:r>
          </a:p>
        </p:txBody>
      </p:sp>
      <p:sp>
        <p:nvSpPr>
          <p:cNvPr id="31" name="正方形/長方形 30"/>
          <p:cNvSpPr/>
          <p:nvPr/>
        </p:nvSpPr>
        <p:spPr>
          <a:xfrm>
            <a:off x="5443699" y="5561859"/>
            <a:ext cx="797206" cy="276999"/>
          </a:xfrm>
          <a:prstGeom prst="rect">
            <a:avLst/>
          </a:prstGeom>
        </p:spPr>
        <p:txBody>
          <a:bodyPr wrap="none">
            <a:spAutoFit/>
          </a:bodyPr>
          <a:lstStyle/>
          <a:p>
            <a:pPr marL="342900" lvl="0" indent="-342900">
              <a:spcBef>
                <a:spcPct val="20000"/>
              </a:spcBef>
              <a:defRPr/>
            </a:pPr>
            <a:r>
              <a:rPr lang="en-US" altLang="ja-JP" sz="1200" dirty="0" smtClean="0"/>
              <a:t>VIRGO-2K</a:t>
            </a:r>
          </a:p>
        </p:txBody>
      </p:sp>
      <p:sp>
        <p:nvSpPr>
          <p:cNvPr id="13" name="正方形/長方形 12"/>
          <p:cNvSpPr/>
          <p:nvPr/>
        </p:nvSpPr>
        <p:spPr>
          <a:xfrm>
            <a:off x="7086784" y="5561859"/>
            <a:ext cx="990464" cy="276999"/>
          </a:xfrm>
          <a:prstGeom prst="rect">
            <a:avLst/>
          </a:prstGeom>
        </p:spPr>
        <p:txBody>
          <a:bodyPr wrap="none">
            <a:spAutoFit/>
          </a:bodyPr>
          <a:lstStyle/>
          <a:p>
            <a:pPr marL="342900" lvl="0" indent="-342900">
              <a:spcBef>
                <a:spcPct val="20000"/>
              </a:spcBef>
              <a:defRPr/>
            </a:pPr>
            <a:r>
              <a:rPr lang="en-US" altLang="ja-JP" sz="1200" dirty="0" smtClean="0"/>
              <a:t>Raytheon HP</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22"/>
          <p:cNvPicPr>
            <a:picLocks noChangeAspect="1" noChangeArrowheads="1"/>
          </p:cNvPicPr>
          <p:nvPr/>
        </p:nvPicPr>
        <p:blipFill>
          <a:blip r:embed="rId2" cstate="print"/>
          <a:srcRect l="4049" b="13265"/>
          <a:stretch>
            <a:fillRect/>
          </a:stretch>
        </p:blipFill>
        <p:spPr bwMode="auto">
          <a:xfrm>
            <a:off x="5776929" y="1530324"/>
            <a:ext cx="3151748" cy="18621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8" name="Picture 8" descr="http://www.nipr.ac.jp/jare/nankyoku/04/pic41300.jpg"/>
          <p:cNvPicPr>
            <a:picLocks noChangeAspect="1" noChangeArrowheads="1"/>
          </p:cNvPicPr>
          <p:nvPr/>
        </p:nvPicPr>
        <p:blipFill>
          <a:blip r:embed="rId3" cstate="print"/>
          <a:srcRect t="14119" b="18108"/>
          <a:stretch>
            <a:fillRect/>
          </a:stretch>
        </p:blipFill>
        <p:spPr bwMode="auto">
          <a:xfrm>
            <a:off x="4498974" y="434934"/>
            <a:ext cx="2761123" cy="1497033"/>
          </a:xfrm>
          <a:prstGeom prst="rect">
            <a:avLst/>
          </a:prstGeom>
          <a:noFill/>
          <a:effectLst>
            <a:outerShdw blurRad="50800" dist="38100" dir="2700000" algn="tl" rotWithShape="0">
              <a:prstClr val="black">
                <a:alpha val="40000"/>
              </a:prstClr>
            </a:outerShdw>
          </a:effectLst>
        </p:spPr>
      </p:pic>
      <p:sp>
        <p:nvSpPr>
          <p:cNvPr id="42" name="正方形/長方形 41"/>
          <p:cNvSpPr/>
          <p:nvPr/>
        </p:nvSpPr>
        <p:spPr>
          <a:xfrm>
            <a:off x="5682752" y="3867156"/>
            <a:ext cx="199285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崑崙基地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A)</a:t>
            </a:r>
          </a:p>
        </p:txBody>
      </p:sp>
      <p:pic>
        <p:nvPicPr>
          <p:cNvPr id="3" name="Picture 7" descr="画像:Amundsen-scott-south pole station 2006.jpg">
            <a:hlinkClick r:id="rId4"/>
          </p:cNvPr>
          <p:cNvPicPr>
            <a:picLocks noChangeAspect="1" noChangeArrowheads="1"/>
          </p:cNvPicPr>
          <p:nvPr/>
        </p:nvPicPr>
        <p:blipFill>
          <a:blip r:embed="rId5" cstate="print"/>
          <a:srcRect/>
          <a:stretch>
            <a:fillRect/>
          </a:stretch>
        </p:blipFill>
        <p:spPr bwMode="auto">
          <a:xfrm>
            <a:off x="628596" y="982629"/>
            <a:ext cx="3213144" cy="1667017"/>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56</a:t>
            </a:fld>
            <a:endParaRPr kumimoji="1" lang="ja-JP" altLang="en-US" dirty="0"/>
          </a:p>
        </p:txBody>
      </p:sp>
      <p:sp>
        <p:nvSpPr>
          <p:cNvPr id="5" name="Rectangle 8"/>
          <p:cNvSpPr>
            <a:spLocks noChangeArrowheads="1"/>
          </p:cNvSpPr>
          <p:nvPr/>
        </p:nvSpPr>
        <p:spPr bwMode="auto">
          <a:xfrm>
            <a:off x="585766" y="2630600"/>
            <a:ext cx="2416175" cy="274637"/>
          </a:xfrm>
          <a:prstGeom prst="rect">
            <a:avLst/>
          </a:prstGeom>
          <a:noFill/>
          <a:ln w="9525">
            <a:noFill/>
            <a:miter lim="800000"/>
            <a:headEnd/>
            <a:tailEnd/>
          </a:ln>
          <a:effectLst/>
        </p:spPr>
        <p:txBody>
          <a:bodyPr wrap="none">
            <a:spAutoFit/>
          </a:bodyPr>
          <a:lstStyle/>
          <a:p>
            <a:r>
              <a:rPr lang="en-US" altLang="ja-JP" sz="1200" dirty="0"/>
              <a:t>http://www.southpolestation.com/</a:t>
            </a:r>
          </a:p>
        </p:txBody>
      </p:sp>
      <p:pic>
        <p:nvPicPr>
          <p:cNvPr id="7" name="Picture 10"/>
          <p:cNvPicPr>
            <a:picLocks noChangeAspect="1" noChangeArrowheads="1"/>
          </p:cNvPicPr>
          <p:nvPr/>
        </p:nvPicPr>
        <p:blipFill>
          <a:blip r:embed="rId6" cstate="print"/>
          <a:srcRect l="3659" t="20975" r="42415" b="46907"/>
          <a:stretch>
            <a:fillRect/>
          </a:stretch>
        </p:blipFill>
        <p:spPr bwMode="auto">
          <a:xfrm>
            <a:off x="665156" y="4419053"/>
            <a:ext cx="3760792" cy="167959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Rectangle 11"/>
          <p:cNvSpPr>
            <a:spLocks noChangeArrowheads="1"/>
          </p:cNvSpPr>
          <p:nvPr/>
        </p:nvSpPr>
        <p:spPr bwMode="auto">
          <a:xfrm>
            <a:off x="4614776" y="2955847"/>
            <a:ext cx="1022350" cy="366712"/>
          </a:xfrm>
          <a:prstGeom prst="rect">
            <a:avLst/>
          </a:prstGeom>
          <a:noFill/>
          <a:ln w="9525">
            <a:noFill/>
            <a:miter lim="800000"/>
            <a:headEnd/>
            <a:tailEnd/>
          </a:ln>
          <a:effectLst/>
        </p:spPr>
        <p:txBody>
          <a:bodyPr wrap="none">
            <a:spAutoFit/>
          </a:bodyPr>
          <a:lstStyle/>
          <a:p>
            <a:r>
              <a:rPr lang="en-US" altLang="ja-JP">
                <a:solidFill>
                  <a:srgbClr val="FF0000"/>
                </a:solidFill>
              </a:rPr>
              <a:t>Dome C</a:t>
            </a:r>
          </a:p>
        </p:txBody>
      </p:sp>
      <p:sp>
        <p:nvSpPr>
          <p:cNvPr id="9" name="Rectangle 12"/>
          <p:cNvSpPr>
            <a:spLocks noChangeArrowheads="1"/>
          </p:cNvSpPr>
          <p:nvPr/>
        </p:nvSpPr>
        <p:spPr bwMode="auto">
          <a:xfrm>
            <a:off x="1943064" y="6079605"/>
            <a:ext cx="2678113" cy="274637"/>
          </a:xfrm>
          <a:prstGeom prst="rect">
            <a:avLst/>
          </a:prstGeom>
          <a:noFill/>
          <a:ln w="9525">
            <a:noFill/>
            <a:miter lim="800000"/>
            <a:headEnd/>
            <a:tailEnd/>
          </a:ln>
          <a:effectLst/>
        </p:spPr>
        <p:txBody>
          <a:bodyPr wrap="none">
            <a:spAutoFit/>
          </a:bodyPr>
          <a:lstStyle/>
          <a:p>
            <a:r>
              <a:rPr lang="en-US" altLang="ja-JP" sz="1200" dirty="0"/>
              <a:t>http://www.phys.unsw.edu.au/nature/</a:t>
            </a:r>
          </a:p>
        </p:txBody>
      </p:sp>
      <p:sp>
        <p:nvSpPr>
          <p:cNvPr id="10" name="Rectangle 13"/>
          <p:cNvSpPr>
            <a:spLocks noChangeArrowheads="1"/>
          </p:cNvSpPr>
          <p:nvPr/>
        </p:nvSpPr>
        <p:spPr bwMode="auto">
          <a:xfrm>
            <a:off x="4716376" y="3316209"/>
            <a:ext cx="920750" cy="366713"/>
          </a:xfrm>
          <a:prstGeom prst="rect">
            <a:avLst/>
          </a:prstGeom>
          <a:noFill/>
          <a:ln w="9525">
            <a:noFill/>
            <a:miter lim="800000"/>
            <a:headEnd/>
            <a:tailEnd/>
          </a:ln>
          <a:effectLst/>
        </p:spPr>
        <p:txBody>
          <a:bodyPr wrap="none">
            <a:spAutoFit/>
          </a:bodyPr>
          <a:lstStyle/>
          <a:p>
            <a:r>
              <a:rPr lang="en-US" altLang="ja-JP"/>
              <a:t>2004</a:t>
            </a:r>
            <a:r>
              <a:rPr lang="ja-JP" altLang="en-US"/>
              <a:t>～</a:t>
            </a:r>
          </a:p>
        </p:txBody>
      </p:sp>
      <p:sp>
        <p:nvSpPr>
          <p:cNvPr id="12" name="正方形/長方形 11"/>
          <p:cNvSpPr/>
          <p:nvPr/>
        </p:nvSpPr>
        <p:spPr>
          <a:xfrm>
            <a:off x="555570" y="471447"/>
            <a:ext cx="336342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アムンゼン・スコット基地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南極点</a:t>
            </a:r>
            <a:r>
              <a:rPr lang="en-US" altLang="ja-JP" dirty="0" smtClean="0">
                <a:effectLst>
                  <a:outerShdw blurRad="38100" dist="38100" dir="2700000" algn="tl">
                    <a:srgbClr val="000000">
                      <a:alpha val="43137"/>
                    </a:srgbClr>
                  </a:outerShdw>
                </a:effectLst>
              </a:rPr>
              <a:t>)</a:t>
            </a:r>
          </a:p>
        </p:txBody>
      </p:sp>
      <p:pic>
        <p:nvPicPr>
          <p:cNvPr id="13" name="Picture 16" descr="antarctica3"/>
          <p:cNvPicPr>
            <a:picLocks noChangeAspect="1" noChangeArrowheads="1"/>
          </p:cNvPicPr>
          <p:nvPr/>
        </p:nvPicPr>
        <p:blipFill>
          <a:blip r:embed="rId7" cstate="print">
            <a:clrChange>
              <a:clrFrom>
                <a:srgbClr val="FAFAFA"/>
              </a:clrFrom>
              <a:clrTo>
                <a:srgbClr val="FAFAFA">
                  <a:alpha val="0"/>
                </a:srgbClr>
              </a:clrTo>
            </a:clrChange>
          </a:blip>
          <a:srcRect/>
          <a:stretch>
            <a:fillRect/>
          </a:stretch>
        </p:blipFill>
        <p:spPr bwMode="auto">
          <a:xfrm>
            <a:off x="2235168" y="1603350"/>
            <a:ext cx="4059237" cy="3629025"/>
          </a:xfrm>
          <a:prstGeom prst="rect">
            <a:avLst/>
          </a:prstGeom>
          <a:noFill/>
        </p:spPr>
      </p:pic>
      <p:sp>
        <p:nvSpPr>
          <p:cNvPr id="14" name="Oval 17"/>
          <p:cNvSpPr>
            <a:spLocks noChangeArrowheads="1"/>
          </p:cNvSpPr>
          <p:nvPr/>
        </p:nvSpPr>
        <p:spPr bwMode="auto">
          <a:xfrm>
            <a:off x="4640230" y="2662213"/>
            <a:ext cx="150813" cy="152400"/>
          </a:xfrm>
          <a:prstGeom prst="ellipse">
            <a:avLst/>
          </a:prstGeom>
          <a:solidFill>
            <a:srgbClr val="FF0000"/>
          </a:solidFill>
          <a:ln w="9525" algn="ctr">
            <a:noFill/>
            <a:round/>
            <a:headEnd/>
            <a:tailEnd/>
          </a:ln>
          <a:effectLst/>
        </p:spPr>
        <p:txBody>
          <a:bodyPr anchor="ctr">
            <a:spAutoFit/>
          </a:bodyPr>
          <a:lstStyle/>
          <a:p>
            <a:endParaRPr lang="ja-JP" altLang="en-US"/>
          </a:p>
        </p:txBody>
      </p:sp>
      <p:sp>
        <p:nvSpPr>
          <p:cNvPr id="15" name="Oval 18"/>
          <p:cNvSpPr>
            <a:spLocks noChangeArrowheads="1"/>
          </p:cNvSpPr>
          <p:nvPr/>
        </p:nvSpPr>
        <p:spPr bwMode="auto">
          <a:xfrm>
            <a:off x="4741830" y="3219425"/>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6" name="Oval 19"/>
          <p:cNvSpPr>
            <a:spLocks noChangeArrowheads="1"/>
          </p:cNvSpPr>
          <p:nvPr/>
        </p:nvSpPr>
        <p:spPr bwMode="auto">
          <a:xfrm>
            <a:off x="4991068" y="3929038"/>
            <a:ext cx="150812"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17" name="Oval 20"/>
          <p:cNvSpPr>
            <a:spLocks noChangeArrowheads="1"/>
          </p:cNvSpPr>
          <p:nvPr/>
        </p:nvSpPr>
        <p:spPr bwMode="auto">
          <a:xfrm>
            <a:off x="4170357" y="3355974"/>
            <a:ext cx="150813" cy="152400"/>
          </a:xfrm>
          <a:prstGeom prst="ellipse">
            <a:avLst/>
          </a:prstGeom>
          <a:solidFill>
            <a:srgbClr val="0033CC"/>
          </a:solidFill>
          <a:ln w="9525" algn="ctr">
            <a:noFill/>
            <a:round/>
            <a:headEnd/>
            <a:tailEnd/>
          </a:ln>
          <a:effectLst/>
        </p:spPr>
        <p:txBody>
          <a:bodyPr anchor="ctr">
            <a:spAutoFit/>
          </a:bodyPr>
          <a:lstStyle/>
          <a:p>
            <a:endParaRPr lang="ja-JP" altLang="en-US"/>
          </a:p>
        </p:txBody>
      </p:sp>
      <p:sp>
        <p:nvSpPr>
          <p:cNvPr id="22" name="Oval 25"/>
          <p:cNvSpPr>
            <a:spLocks noChangeArrowheads="1"/>
          </p:cNvSpPr>
          <p:nvPr/>
        </p:nvSpPr>
        <p:spPr bwMode="auto">
          <a:xfrm>
            <a:off x="5041868" y="2255813"/>
            <a:ext cx="150812" cy="153987"/>
          </a:xfrm>
          <a:prstGeom prst="ellipse">
            <a:avLst/>
          </a:prstGeom>
          <a:solidFill>
            <a:srgbClr val="FF0000"/>
          </a:solidFill>
          <a:ln w="9525" algn="ctr">
            <a:noFill/>
            <a:round/>
            <a:headEnd/>
            <a:tailEnd/>
          </a:ln>
          <a:effectLst/>
        </p:spPr>
        <p:txBody>
          <a:bodyPr anchor="ctr">
            <a:spAutoFit/>
          </a:bodyPr>
          <a:lstStyle/>
          <a:p>
            <a:endParaRPr lang="ja-JP" altLang="en-US"/>
          </a:p>
        </p:txBody>
      </p:sp>
      <p:cxnSp>
        <p:nvCxnSpPr>
          <p:cNvPr id="26" name="直線矢印コネクタ 25"/>
          <p:cNvCxnSpPr/>
          <p:nvPr/>
        </p:nvCxnSpPr>
        <p:spPr>
          <a:xfrm>
            <a:off x="3257532" y="2735253"/>
            <a:ext cx="876312" cy="620721"/>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V="1">
            <a:off x="3841740" y="4103680"/>
            <a:ext cx="1103280" cy="639788"/>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rot="10800000">
            <a:off x="4973648" y="3319461"/>
            <a:ext cx="839795" cy="511183"/>
          </a:xfrm>
          <a:prstGeom prst="straightConnector1">
            <a:avLst/>
          </a:prstGeom>
          <a:ln w="15875">
            <a:solidFill>
              <a:srgbClr val="0000FF"/>
            </a:solidFill>
            <a:tailEnd type="arrow"/>
          </a:ln>
        </p:spPr>
        <p:style>
          <a:lnRef idx="1">
            <a:schemeClr val="accent1"/>
          </a:lnRef>
          <a:fillRef idx="0">
            <a:schemeClr val="accent1"/>
          </a:fillRef>
          <a:effectRef idx="0">
            <a:schemeClr val="accent1"/>
          </a:effectRef>
          <a:fontRef idx="minor">
            <a:schemeClr val="tx1"/>
          </a:fontRef>
        </p:style>
      </p:cxnSp>
      <p:pic>
        <p:nvPicPr>
          <p:cNvPr id="30" name="Picture 4" descr="イタリアの国旗">
            <a:hlinkClick r:id="rId8" tooltip="イタリアの国旗"/>
          </p:cNvPr>
          <p:cNvPicPr>
            <a:picLocks noChangeAspect="1" noChangeArrowheads="1"/>
          </p:cNvPicPr>
          <p:nvPr/>
        </p:nvPicPr>
        <p:blipFill>
          <a:blip r:embed="rId9" cstate="print"/>
          <a:srcRect/>
          <a:stretch>
            <a:fillRect/>
          </a:stretch>
        </p:blipFill>
        <p:spPr bwMode="auto">
          <a:xfrm>
            <a:off x="1274714" y="4528592"/>
            <a:ext cx="428628" cy="286851"/>
          </a:xfrm>
          <a:prstGeom prst="rect">
            <a:avLst/>
          </a:prstGeom>
          <a:noFill/>
        </p:spPr>
      </p:pic>
      <p:pic>
        <p:nvPicPr>
          <p:cNvPr id="31" name="Picture 6" descr="フランスの国旗">
            <a:hlinkClick r:id="rId10" tooltip="フランスの国旗"/>
          </p:cNvPr>
          <p:cNvPicPr>
            <a:picLocks noChangeAspect="1" noChangeArrowheads="1"/>
          </p:cNvPicPr>
          <p:nvPr/>
        </p:nvPicPr>
        <p:blipFill>
          <a:blip r:embed="rId11" cstate="print"/>
          <a:srcRect/>
          <a:stretch>
            <a:fillRect/>
          </a:stretch>
        </p:blipFill>
        <p:spPr bwMode="auto">
          <a:xfrm>
            <a:off x="774648" y="4528592"/>
            <a:ext cx="426985" cy="285752"/>
          </a:xfrm>
          <a:prstGeom prst="rect">
            <a:avLst/>
          </a:prstGeom>
          <a:noFill/>
        </p:spPr>
      </p:pic>
      <p:pic>
        <p:nvPicPr>
          <p:cNvPr id="33"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5521338" y="361908"/>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2" name="Picture 8" descr="アメリカ合衆国の国旗">
            <a:hlinkClick r:id="rId14" tooltip="アメリカ合衆国の国旗"/>
          </p:cNvPr>
          <p:cNvPicPr>
            <a:picLocks noChangeAspect="1" noChangeArrowheads="1"/>
          </p:cNvPicPr>
          <p:nvPr/>
        </p:nvPicPr>
        <p:blipFill>
          <a:blip r:embed="rId15" cstate="print"/>
          <a:srcRect/>
          <a:stretch>
            <a:fillRect/>
          </a:stretch>
        </p:blipFill>
        <p:spPr bwMode="auto">
          <a:xfrm>
            <a:off x="3147993" y="1092168"/>
            <a:ext cx="571504" cy="301410"/>
          </a:xfrm>
          <a:prstGeom prst="rect">
            <a:avLst/>
          </a:prstGeom>
          <a:noFill/>
        </p:spPr>
      </p:pic>
      <p:sp>
        <p:nvSpPr>
          <p:cNvPr id="38" name="正方形/長方形 37"/>
          <p:cNvSpPr/>
          <p:nvPr/>
        </p:nvSpPr>
        <p:spPr>
          <a:xfrm>
            <a:off x="592083" y="3903669"/>
            <a:ext cx="289855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コンコルディア基地</a:t>
            </a:r>
            <a:r>
              <a:rPr lang="en-US" altLang="ja-JP" dirty="0" smtClean="0">
                <a:effectLst>
                  <a:outerShdw blurRad="38100" dist="38100" dir="2700000" algn="tl">
                    <a:srgbClr val="000000">
                      <a:alpha val="43137"/>
                    </a:srgbClr>
                  </a:outerShdw>
                </a:effectLst>
              </a:rPr>
              <a:t>(</a:t>
            </a:r>
            <a:r>
              <a:rPr lang="ja-JP" altLang="en-US" dirty="0" smtClean="0">
                <a:effectLst>
                  <a:outerShdw blurRad="38100" dist="38100" dir="2700000" algn="tl">
                    <a:srgbClr val="000000">
                      <a:alpha val="43137"/>
                    </a:srgbClr>
                  </a:outerShdw>
                </a:effectLst>
              </a:rPr>
              <a:t>ドーム</a:t>
            </a:r>
            <a:r>
              <a:rPr lang="en-US" altLang="ja-JP" dirty="0" smtClean="0">
                <a:effectLst>
                  <a:outerShdw blurRad="38100" dist="38100" dir="2700000" algn="tl">
                    <a:srgbClr val="000000">
                      <a:alpha val="43137"/>
                    </a:srgbClr>
                  </a:outerShdw>
                </a:effectLst>
              </a:rPr>
              <a:t>C)</a:t>
            </a:r>
          </a:p>
        </p:txBody>
      </p:sp>
      <p:pic>
        <p:nvPicPr>
          <p:cNvPr id="97282" name="Picture 2"/>
          <p:cNvPicPr>
            <a:picLocks noChangeAspect="1" noChangeArrowheads="1"/>
          </p:cNvPicPr>
          <p:nvPr/>
        </p:nvPicPr>
        <p:blipFill>
          <a:blip r:embed="rId16" cstate="print">
            <a:lum bright="10000" contrast="20000"/>
          </a:blip>
          <a:srcRect/>
          <a:stretch>
            <a:fillRect/>
          </a:stretch>
        </p:blipFill>
        <p:spPr bwMode="auto">
          <a:xfrm>
            <a:off x="5813442" y="4378338"/>
            <a:ext cx="2940258" cy="186216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43" name="正方形/長方形 42"/>
          <p:cNvSpPr/>
          <p:nvPr/>
        </p:nvSpPr>
        <p:spPr>
          <a:xfrm>
            <a:off x="5813442" y="6277014"/>
            <a:ext cx="1130438" cy="276999"/>
          </a:xfrm>
          <a:prstGeom prst="rect">
            <a:avLst/>
          </a:prstGeom>
        </p:spPr>
        <p:txBody>
          <a:bodyPr wrap="none">
            <a:spAutoFit/>
          </a:bodyPr>
          <a:lstStyle/>
          <a:p>
            <a:r>
              <a:rPr lang="ja-JP" altLang="en-US" sz="1200" dirty="0" smtClean="0"/>
              <a:t>新華通訊社</a:t>
            </a:r>
            <a:r>
              <a:rPr lang="en-US" altLang="ja-JP" sz="1200" dirty="0" smtClean="0"/>
              <a:t>HP</a:t>
            </a:r>
            <a:endParaRPr lang="ja-JP" altLang="en-US" sz="1200" dirty="0"/>
          </a:p>
        </p:txBody>
      </p:sp>
      <p:pic>
        <p:nvPicPr>
          <p:cNvPr id="29" name="Picture 2" descr="中華人民共和国の国旗">
            <a:hlinkClick r:id="rId17" tooltip="中華人民共和国の国旗"/>
          </p:cNvPr>
          <p:cNvPicPr>
            <a:picLocks noChangeAspect="1" noChangeArrowheads="1"/>
          </p:cNvPicPr>
          <p:nvPr/>
        </p:nvPicPr>
        <p:blipFill>
          <a:blip r:embed="rId18" cstate="print"/>
          <a:srcRect/>
          <a:stretch>
            <a:fillRect/>
          </a:stretch>
        </p:blipFill>
        <p:spPr bwMode="auto">
          <a:xfrm>
            <a:off x="5922981" y="4487877"/>
            <a:ext cx="428628" cy="286851"/>
          </a:xfrm>
          <a:prstGeom prst="rect">
            <a:avLst/>
          </a:prstGeom>
          <a:noFill/>
        </p:spPr>
      </p:pic>
      <p:sp>
        <p:nvSpPr>
          <p:cNvPr id="46" name="Rectangle 8"/>
          <p:cNvSpPr>
            <a:spLocks noChangeArrowheads="1"/>
          </p:cNvSpPr>
          <p:nvPr/>
        </p:nvSpPr>
        <p:spPr bwMode="auto">
          <a:xfrm>
            <a:off x="6361137" y="4524390"/>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4,093m</a:t>
            </a:r>
            <a:endParaRPr lang="en-US" altLang="ja-JP" sz="1200" dirty="0">
              <a:solidFill>
                <a:schemeClr val="bg1">
                  <a:lumMod val="95000"/>
                </a:schemeClr>
              </a:solidFill>
            </a:endParaRPr>
          </a:p>
        </p:txBody>
      </p:sp>
      <p:sp>
        <p:nvSpPr>
          <p:cNvPr id="47" name="Rectangle 8"/>
          <p:cNvSpPr>
            <a:spLocks noChangeArrowheads="1"/>
          </p:cNvSpPr>
          <p:nvPr/>
        </p:nvSpPr>
        <p:spPr bwMode="auto">
          <a:xfrm>
            <a:off x="1797012" y="4565105"/>
            <a:ext cx="968535" cy="276999"/>
          </a:xfrm>
          <a:prstGeom prst="rect">
            <a:avLst/>
          </a:prstGeom>
          <a:noFill/>
          <a:ln w="9525">
            <a:noFill/>
            <a:miter lim="800000"/>
            <a:headEnd/>
            <a:tailEnd/>
          </a:ln>
          <a:effectLst/>
        </p:spPr>
        <p:txBody>
          <a:bodyPr wrap="none">
            <a:spAutoFit/>
          </a:bodyPr>
          <a:lstStyle/>
          <a:p>
            <a:r>
              <a:rPr lang="ja-JP" altLang="en-US" sz="1200" dirty="0" smtClean="0">
                <a:solidFill>
                  <a:schemeClr val="bg1">
                    <a:lumMod val="95000"/>
                  </a:schemeClr>
                </a:solidFill>
              </a:rPr>
              <a:t>標高</a:t>
            </a:r>
            <a:r>
              <a:rPr lang="en-US" altLang="ja-JP" sz="1200" dirty="0" smtClean="0">
                <a:solidFill>
                  <a:schemeClr val="bg1">
                    <a:lumMod val="95000"/>
                  </a:schemeClr>
                </a:solidFill>
              </a:rPr>
              <a:t>3,280m</a:t>
            </a:r>
            <a:endParaRPr lang="en-US" altLang="ja-JP" sz="1200" dirty="0">
              <a:solidFill>
                <a:schemeClr val="bg1">
                  <a:lumMod val="95000"/>
                </a:schemeClr>
              </a:solidFill>
            </a:endParaRPr>
          </a:p>
        </p:txBody>
      </p:sp>
      <p:pic>
        <p:nvPicPr>
          <p:cNvPr id="97283" name="Picture 3"/>
          <p:cNvPicPr>
            <a:picLocks noChangeAspect="1" noChangeArrowheads="1"/>
          </p:cNvPicPr>
          <p:nvPr/>
        </p:nvPicPr>
        <p:blipFill>
          <a:blip r:embed="rId19" cstate="print"/>
          <a:srcRect/>
          <a:stretch>
            <a:fillRect/>
          </a:stretch>
        </p:blipFill>
        <p:spPr bwMode="auto">
          <a:xfrm>
            <a:off x="482544" y="2187558"/>
            <a:ext cx="1687897" cy="106096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20" cstate="print"/>
          <a:srcRect/>
          <a:stretch>
            <a:fillRect/>
          </a:stretch>
        </p:blipFill>
        <p:spPr bwMode="auto">
          <a:xfrm flipH="1">
            <a:off x="2636811" y="1676376"/>
            <a:ext cx="1350981" cy="1824832"/>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0" name="正方形/長方形 49"/>
          <p:cNvSpPr/>
          <p:nvPr/>
        </p:nvSpPr>
        <p:spPr>
          <a:xfrm>
            <a:off x="1614447" y="2224071"/>
            <a:ext cx="486865" cy="307777"/>
          </a:xfrm>
          <a:prstGeom prst="rect">
            <a:avLst/>
          </a:prstGeom>
        </p:spPr>
        <p:txBody>
          <a:bodyPr wrap="none">
            <a:spAutoFit/>
          </a:bodyPr>
          <a:lstStyle/>
          <a:p>
            <a:r>
              <a:rPr lang="en-US" altLang="ja-JP" sz="1400" dirty="0" smtClean="0"/>
              <a:t>SPT </a:t>
            </a:r>
            <a:endParaRPr lang="ja-JP" altLang="en-US" sz="1400" dirty="0"/>
          </a:p>
        </p:txBody>
      </p:sp>
      <p:sp>
        <p:nvSpPr>
          <p:cNvPr id="51" name="正方形/長方形 50"/>
          <p:cNvSpPr/>
          <p:nvPr/>
        </p:nvSpPr>
        <p:spPr>
          <a:xfrm>
            <a:off x="2673326" y="3165573"/>
            <a:ext cx="837683" cy="307777"/>
          </a:xfrm>
          <a:prstGeom prst="rect">
            <a:avLst/>
          </a:prstGeom>
        </p:spPr>
        <p:txBody>
          <a:bodyPr wrap="square">
            <a:spAutoFit/>
          </a:bodyPr>
          <a:lstStyle/>
          <a:p>
            <a:r>
              <a:rPr lang="en-US" altLang="ja-JP" sz="1400" dirty="0" err="1" smtClean="0"/>
              <a:t>IceCube</a:t>
            </a:r>
            <a:endParaRPr lang="ja-JP" altLang="en-US" sz="1400" dirty="0"/>
          </a:p>
        </p:txBody>
      </p:sp>
      <p:sp>
        <p:nvSpPr>
          <p:cNvPr id="52" name="正方形/長方形 51"/>
          <p:cNvSpPr/>
          <p:nvPr/>
        </p:nvSpPr>
        <p:spPr>
          <a:xfrm>
            <a:off x="811161" y="3319461"/>
            <a:ext cx="1774845" cy="276999"/>
          </a:xfrm>
          <a:prstGeom prst="rect">
            <a:avLst/>
          </a:prstGeom>
        </p:spPr>
        <p:txBody>
          <a:bodyPr wrap="none">
            <a:spAutoFit/>
          </a:bodyPr>
          <a:lstStyle/>
          <a:p>
            <a:r>
              <a:rPr lang="ja-JP" altLang="en-US" sz="1200" dirty="0" smtClean="0"/>
              <a:t>アメリカ国立科学財団</a:t>
            </a:r>
            <a:r>
              <a:rPr lang="en-US" altLang="ja-JP" sz="1200" dirty="0" smtClean="0"/>
              <a:t>HP</a:t>
            </a:r>
            <a:endParaRPr lang="ja-JP" altLang="en-US" sz="1200" dirty="0"/>
          </a:p>
        </p:txBody>
      </p:sp>
      <p:pic>
        <p:nvPicPr>
          <p:cNvPr id="97285" name="Picture 5"/>
          <p:cNvPicPr>
            <a:picLocks noChangeAspect="1" noChangeArrowheads="1"/>
          </p:cNvPicPr>
          <p:nvPr/>
        </p:nvPicPr>
        <p:blipFill>
          <a:blip r:embed="rId21" cstate="print"/>
          <a:srcRect/>
          <a:stretch>
            <a:fillRect/>
          </a:stretch>
        </p:blipFill>
        <p:spPr bwMode="auto">
          <a:xfrm>
            <a:off x="336492" y="5473728"/>
            <a:ext cx="1543270" cy="11969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6" name="Picture 6"/>
          <p:cNvPicPr>
            <a:picLocks noChangeAspect="1" noChangeArrowheads="1"/>
          </p:cNvPicPr>
          <p:nvPr/>
        </p:nvPicPr>
        <p:blipFill>
          <a:blip r:embed="rId22" cstate="print"/>
          <a:srcRect/>
          <a:stretch>
            <a:fillRect/>
          </a:stretch>
        </p:blipFill>
        <p:spPr bwMode="auto">
          <a:xfrm>
            <a:off x="3476610" y="4305312"/>
            <a:ext cx="1417239" cy="232725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5" name="正方形/長方形 54"/>
          <p:cNvSpPr/>
          <p:nvPr/>
        </p:nvSpPr>
        <p:spPr>
          <a:xfrm>
            <a:off x="3768714" y="6581001"/>
            <a:ext cx="1266822" cy="276999"/>
          </a:xfrm>
          <a:prstGeom prst="rect">
            <a:avLst/>
          </a:prstGeom>
        </p:spPr>
        <p:txBody>
          <a:bodyPr wrap="none">
            <a:spAutoFit/>
          </a:bodyPr>
          <a:lstStyle/>
          <a:p>
            <a:r>
              <a:rPr lang="en-US" altLang="ja-JP" sz="1200" dirty="0" smtClean="0"/>
              <a:t>Lawrence+(2009)</a:t>
            </a:r>
            <a:endParaRPr lang="ja-JP" altLang="en-US" sz="1200" dirty="0"/>
          </a:p>
        </p:txBody>
      </p:sp>
      <p:sp>
        <p:nvSpPr>
          <p:cNvPr id="56" name="正方形/長方形 55"/>
          <p:cNvSpPr/>
          <p:nvPr/>
        </p:nvSpPr>
        <p:spPr>
          <a:xfrm>
            <a:off x="993726" y="6423066"/>
            <a:ext cx="957955" cy="276999"/>
          </a:xfrm>
          <a:prstGeom prst="rect">
            <a:avLst/>
          </a:prstGeom>
        </p:spPr>
        <p:txBody>
          <a:bodyPr wrap="none">
            <a:spAutoFit/>
          </a:bodyPr>
          <a:lstStyle/>
          <a:p>
            <a:r>
              <a:rPr lang="en-US" altLang="ja-JP" sz="1200" dirty="0" err="1" smtClean="0"/>
              <a:t>Tosti</a:t>
            </a:r>
            <a:r>
              <a:rPr lang="en-US" altLang="ja-JP" sz="1200" dirty="0" smtClean="0"/>
              <a:t>+(2006)</a:t>
            </a:r>
            <a:endParaRPr lang="ja-JP" altLang="en-US" sz="1200" dirty="0"/>
          </a:p>
        </p:txBody>
      </p:sp>
      <p:sp>
        <p:nvSpPr>
          <p:cNvPr id="57" name="正方形/長方形 56"/>
          <p:cNvSpPr/>
          <p:nvPr/>
        </p:nvSpPr>
        <p:spPr>
          <a:xfrm>
            <a:off x="336492" y="5473728"/>
            <a:ext cx="604653" cy="307777"/>
          </a:xfrm>
          <a:prstGeom prst="rect">
            <a:avLst/>
          </a:prstGeom>
        </p:spPr>
        <p:txBody>
          <a:bodyPr wrap="none">
            <a:spAutoFit/>
          </a:bodyPr>
          <a:lstStyle/>
          <a:p>
            <a:r>
              <a:rPr lang="en-US" altLang="ja-JP" sz="1400" dirty="0" smtClean="0"/>
              <a:t>IRAIT </a:t>
            </a:r>
            <a:endParaRPr lang="ja-JP" altLang="en-US" sz="1400" dirty="0"/>
          </a:p>
        </p:txBody>
      </p:sp>
      <p:sp>
        <p:nvSpPr>
          <p:cNvPr id="58" name="正方形/長方形 57"/>
          <p:cNvSpPr/>
          <p:nvPr/>
        </p:nvSpPr>
        <p:spPr>
          <a:xfrm>
            <a:off x="3440097" y="4289639"/>
            <a:ext cx="595869" cy="307777"/>
          </a:xfrm>
          <a:prstGeom prst="rect">
            <a:avLst/>
          </a:prstGeom>
        </p:spPr>
        <p:txBody>
          <a:bodyPr wrap="none">
            <a:spAutoFit/>
          </a:bodyPr>
          <a:lstStyle/>
          <a:p>
            <a:r>
              <a:rPr lang="en-US" altLang="ja-JP" sz="1400" dirty="0" smtClean="0">
                <a:solidFill>
                  <a:schemeClr val="bg1">
                    <a:lumMod val="95000"/>
                  </a:schemeClr>
                </a:solidFill>
              </a:rPr>
              <a:t>PILOT</a:t>
            </a:r>
            <a:endParaRPr lang="ja-JP" altLang="en-US" sz="1400" dirty="0">
              <a:solidFill>
                <a:schemeClr val="bg1">
                  <a:lumMod val="95000"/>
                </a:schemeClr>
              </a:solidFill>
            </a:endParaRPr>
          </a:p>
        </p:txBody>
      </p:sp>
      <p:sp>
        <p:nvSpPr>
          <p:cNvPr id="60" name="正方形/長方形 59"/>
          <p:cNvSpPr/>
          <p:nvPr/>
        </p:nvSpPr>
        <p:spPr>
          <a:xfrm>
            <a:off x="4352922" y="325395"/>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昭和基地</a:t>
            </a:r>
            <a:endParaRPr lang="en-US" altLang="ja-JP" dirty="0" smtClean="0">
              <a:effectLst>
                <a:outerShdw blurRad="38100" dist="38100" dir="2700000" algn="tl">
                  <a:srgbClr val="000000">
                    <a:alpha val="43137"/>
                  </a:srgbClr>
                </a:outerShdw>
              </a:effectLst>
            </a:endParaRPr>
          </a:p>
        </p:txBody>
      </p:sp>
      <p:cxnSp>
        <p:nvCxnSpPr>
          <p:cNvPr id="62" name="直線矢印コネクタ 61"/>
          <p:cNvCxnSpPr/>
          <p:nvPr/>
        </p:nvCxnSpPr>
        <p:spPr>
          <a:xfrm rot="10800000" flipV="1">
            <a:off x="5192723" y="1858941"/>
            <a:ext cx="511181" cy="36513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66" name="Picture 10" descr="日本の国旗">
            <a:hlinkClick r:id="rId12" tooltip="日本の国旗"/>
          </p:cNvPr>
          <p:cNvPicPr>
            <a:picLocks noChangeAspect="1" noChangeArrowheads="1"/>
          </p:cNvPicPr>
          <p:nvPr/>
        </p:nvPicPr>
        <p:blipFill>
          <a:blip r:embed="rId13" cstate="print"/>
          <a:srcRect/>
          <a:stretch>
            <a:fillRect/>
          </a:stretch>
        </p:blipFill>
        <p:spPr bwMode="auto">
          <a:xfrm>
            <a:off x="7675605" y="1676376"/>
            <a:ext cx="426985" cy="285752"/>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59" name="正方形/長方形 58"/>
          <p:cNvSpPr/>
          <p:nvPr/>
        </p:nvSpPr>
        <p:spPr>
          <a:xfrm>
            <a:off x="5922981" y="1635661"/>
            <a:ext cx="166423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ドームふじ基地</a:t>
            </a:r>
            <a:endParaRPr lang="en-US" altLang="ja-JP" dirty="0" smtClean="0">
              <a:effectLst>
                <a:outerShdw blurRad="38100" dist="38100" dir="2700000" algn="tl">
                  <a:srgbClr val="000000">
                    <a:alpha val="43137"/>
                  </a:srgbClr>
                </a:outerShdw>
              </a:effectLst>
            </a:endParaRPr>
          </a:p>
        </p:txBody>
      </p:sp>
      <p:cxnSp>
        <p:nvCxnSpPr>
          <p:cNvPr id="67" name="直線矢印コネクタ 66"/>
          <p:cNvCxnSpPr/>
          <p:nvPr/>
        </p:nvCxnSpPr>
        <p:spPr>
          <a:xfrm rot="10800000">
            <a:off x="4864105" y="2735253"/>
            <a:ext cx="1131902"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7164423" y="3100383"/>
            <a:ext cx="1825650" cy="276999"/>
          </a:xfrm>
          <a:prstGeom prst="rect">
            <a:avLst/>
          </a:prstGeom>
        </p:spPr>
        <p:txBody>
          <a:bodyPr wrap="square">
            <a:spAutoFit/>
          </a:bodyPr>
          <a:lstStyle/>
          <a:p>
            <a:r>
              <a:rPr lang="en-US" altLang="ja-JP" sz="1200" dirty="0" smtClean="0"/>
              <a:t>http://www.nipr.ac.jp/jare</a:t>
            </a:r>
            <a:endParaRPr lang="ja-JP" altLang="en-US" sz="1200" dirty="0"/>
          </a:p>
        </p:txBody>
      </p:sp>
      <p:pic>
        <p:nvPicPr>
          <p:cNvPr id="97290" name="Picture 10"/>
          <p:cNvPicPr>
            <a:picLocks noChangeAspect="1" noChangeArrowheads="1"/>
          </p:cNvPicPr>
          <p:nvPr/>
        </p:nvPicPr>
        <p:blipFill>
          <a:blip r:embed="rId23" cstate="print"/>
          <a:srcRect/>
          <a:stretch>
            <a:fillRect/>
          </a:stretch>
        </p:blipFill>
        <p:spPr bwMode="auto">
          <a:xfrm>
            <a:off x="5484825" y="5364189"/>
            <a:ext cx="1652571" cy="11017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289" name="Picture 9"/>
          <p:cNvPicPr>
            <a:picLocks noChangeAspect="1" noChangeArrowheads="1"/>
          </p:cNvPicPr>
          <p:nvPr/>
        </p:nvPicPr>
        <p:blipFill>
          <a:blip r:embed="rId24" cstate="print"/>
          <a:srcRect/>
          <a:stretch>
            <a:fillRect/>
          </a:stretch>
        </p:blipFill>
        <p:spPr bwMode="auto">
          <a:xfrm>
            <a:off x="6963601" y="4305312"/>
            <a:ext cx="1889906" cy="12599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75" name="正方形/長方形 74"/>
          <p:cNvSpPr/>
          <p:nvPr/>
        </p:nvSpPr>
        <p:spPr>
          <a:xfrm>
            <a:off x="8223300" y="4049721"/>
            <a:ext cx="677558" cy="307777"/>
          </a:xfrm>
          <a:prstGeom prst="rect">
            <a:avLst/>
          </a:prstGeom>
        </p:spPr>
        <p:txBody>
          <a:bodyPr wrap="none">
            <a:spAutoFit/>
          </a:bodyPr>
          <a:lstStyle/>
          <a:p>
            <a:r>
              <a:rPr lang="en-US" altLang="ja-JP" sz="1400" dirty="0" smtClean="0"/>
              <a:t>CSTAR </a:t>
            </a:r>
            <a:endParaRPr lang="ja-JP" altLang="en-US" sz="1400" dirty="0"/>
          </a:p>
        </p:txBody>
      </p:sp>
      <p:sp>
        <p:nvSpPr>
          <p:cNvPr id="76" name="正方形/長方形 75"/>
          <p:cNvSpPr/>
          <p:nvPr/>
        </p:nvSpPr>
        <p:spPr>
          <a:xfrm>
            <a:off x="6434163" y="6130962"/>
            <a:ext cx="684931" cy="307777"/>
          </a:xfrm>
          <a:prstGeom prst="rect">
            <a:avLst/>
          </a:prstGeom>
        </p:spPr>
        <p:txBody>
          <a:bodyPr wrap="none">
            <a:spAutoFit/>
          </a:bodyPr>
          <a:lstStyle/>
          <a:p>
            <a:r>
              <a:rPr lang="en-US" altLang="ja-JP" sz="1400" dirty="0" smtClean="0"/>
              <a:t>PLATO </a:t>
            </a:r>
            <a:endParaRPr lang="ja-JP" altLang="en-US" sz="1400" dirty="0"/>
          </a:p>
        </p:txBody>
      </p:sp>
      <p:sp>
        <p:nvSpPr>
          <p:cNvPr id="77" name="正方形/長方形 76"/>
          <p:cNvSpPr/>
          <p:nvPr/>
        </p:nvSpPr>
        <p:spPr>
          <a:xfrm>
            <a:off x="6397650" y="6459579"/>
            <a:ext cx="971100" cy="276999"/>
          </a:xfrm>
          <a:prstGeom prst="rect">
            <a:avLst/>
          </a:prstGeom>
        </p:spPr>
        <p:txBody>
          <a:bodyPr wrap="none">
            <a:spAutoFit/>
          </a:bodyPr>
          <a:lstStyle/>
          <a:p>
            <a:r>
              <a:rPr lang="en-US" altLang="ja-JP" sz="1200" dirty="0" smtClean="0"/>
              <a:t>Yuan+(2008)</a:t>
            </a:r>
            <a:endParaRPr lang="ja-JP" altLang="en-US" sz="1200" dirty="0"/>
          </a:p>
        </p:txBody>
      </p:sp>
      <p:sp>
        <p:nvSpPr>
          <p:cNvPr id="78" name="正方形/長方形 77"/>
          <p:cNvSpPr/>
          <p:nvPr/>
        </p:nvSpPr>
        <p:spPr>
          <a:xfrm>
            <a:off x="8018973" y="5525346"/>
            <a:ext cx="971100" cy="276999"/>
          </a:xfrm>
          <a:prstGeom prst="rect">
            <a:avLst/>
          </a:prstGeom>
        </p:spPr>
        <p:txBody>
          <a:bodyPr wrap="none">
            <a:spAutoFit/>
          </a:bodyPr>
          <a:lstStyle/>
          <a:p>
            <a:r>
              <a:rPr lang="en-US" altLang="ja-JP" sz="1200" dirty="0" smtClean="0"/>
              <a:t>Yuan+(2008)</a:t>
            </a:r>
            <a:endParaRPr lang="ja-JP" alt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283"/>
                                        </p:tgtEl>
                                        <p:attrNameLst>
                                          <p:attrName>style.visibility</p:attrName>
                                        </p:attrNameLst>
                                      </p:cBhvr>
                                      <p:to>
                                        <p:strVal val="visible"/>
                                      </p:to>
                                    </p:set>
                                    <p:animEffect transition="in" filter="fade">
                                      <p:cBhvr>
                                        <p:cTn id="7" dur="500"/>
                                        <p:tgtEl>
                                          <p:spTgt spid="9728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0"/>
                                  </p:stCondLst>
                                  <p:childTnLst>
                                    <p:set>
                                      <p:cBhvr>
                                        <p:cTn id="12" dur="1" fill="hold">
                                          <p:stCondLst>
                                            <p:cond delay="0"/>
                                          </p:stCondLst>
                                        </p:cTn>
                                        <p:tgtEl>
                                          <p:spTgt spid="97284"/>
                                        </p:tgtEl>
                                        <p:attrNameLst>
                                          <p:attrName>style.visibility</p:attrName>
                                        </p:attrNameLst>
                                      </p:cBhvr>
                                      <p:to>
                                        <p:strVal val="visible"/>
                                      </p:to>
                                    </p:set>
                                    <p:animEffect transition="in" filter="fade">
                                      <p:cBhvr>
                                        <p:cTn id="13" dur="500"/>
                                        <p:tgtEl>
                                          <p:spTgt spid="9728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2"/>
                                        </p:tgtEl>
                                        <p:attrNameLst>
                                          <p:attrName>style.visibility</p:attrName>
                                        </p:attrNameLst>
                                      </p:cBhvr>
                                      <p:to>
                                        <p:strVal val="visible"/>
                                      </p:to>
                                    </p:set>
                                    <p:animEffect transition="in" filter="fade">
                                      <p:cBhvr>
                                        <p:cTn id="16" dur="500"/>
                                        <p:tgtEl>
                                          <p:spTgt spid="5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7285"/>
                                        </p:tgtEl>
                                        <p:attrNameLst>
                                          <p:attrName>style.visibility</p:attrName>
                                        </p:attrNameLst>
                                      </p:cBhvr>
                                      <p:to>
                                        <p:strVal val="visible"/>
                                      </p:to>
                                    </p:set>
                                    <p:animEffect transition="in" filter="fade">
                                      <p:cBhvr>
                                        <p:cTn id="24" dur="500"/>
                                        <p:tgtEl>
                                          <p:spTgt spid="9728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500"/>
                                        <p:tgtEl>
                                          <p:spTgt spid="5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nodeType="withEffect">
                                  <p:stCondLst>
                                    <p:cond delay="0"/>
                                  </p:stCondLst>
                                  <p:childTnLst>
                                    <p:set>
                                      <p:cBhvr>
                                        <p:cTn id="38" dur="1" fill="hold">
                                          <p:stCondLst>
                                            <p:cond delay="0"/>
                                          </p:stCondLst>
                                        </p:cTn>
                                        <p:tgtEl>
                                          <p:spTgt spid="97286"/>
                                        </p:tgtEl>
                                        <p:attrNameLst>
                                          <p:attrName>style.visibility</p:attrName>
                                        </p:attrNameLst>
                                      </p:cBhvr>
                                      <p:to>
                                        <p:strVal val="visible"/>
                                      </p:to>
                                    </p:set>
                                    <p:animEffect transition="in" filter="fade">
                                      <p:cBhvr>
                                        <p:cTn id="39" dur="500"/>
                                        <p:tgtEl>
                                          <p:spTgt spid="97286"/>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97290"/>
                                        </p:tgtEl>
                                        <p:attrNameLst>
                                          <p:attrName>style.visibility</p:attrName>
                                        </p:attrNameLst>
                                      </p:cBhvr>
                                      <p:to>
                                        <p:strVal val="visible"/>
                                      </p:to>
                                    </p:set>
                                    <p:animEffect transition="in" filter="fade">
                                      <p:cBhvr>
                                        <p:cTn id="44" dur="500"/>
                                        <p:tgtEl>
                                          <p:spTgt spid="9729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animEffect transition="in" filter="fade">
                                      <p:cBhvr>
                                        <p:cTn id="47" dur="500"/>
                                        <p:tgtEl>
                                          <p:spTgt spid="7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Effect transition="in" filter="fade">
                                      <p:cBhvr>
                                        <p:cTn id="50" dur="500"/>
                                        <p:tgtEl>
                                          <p:spTgt spid="77"/>
                                        </p:tgtEl>
                                      </p:cBhvr>
                                    </p:animEffect>
                                  </p:childTnLst>
                                </p:cTn>
                              </p:par>
                              <p:par>
                                <p:cTn id="51" presetID="10" presetClass="entr" presetSubtype="0" fill="hold" nodeType="withEffect">
                                  <p:stCondLst>
                                    <p:cond delay="0"/>
                                  </p:stCondLst>
                                  <p:childTnLst>
                                    <p:set>
                                      <p:cBhvr>
                                        <p:cTn id="52" dur="1" fill="hold">
                                          <p:stCondLst>
                                            <p:cond delay="0"/>
                                          </p:stCondLst>
                                        </p:cTn>
                                        <p:tgtEl>
                                          <p:spTgt spid="97289"/>
                                        </p:tgtEl>
                                        <p:attrNameLst>
                                          <p:attrName>style.visibility</p:attrName>
                                        </p:attrNameLst>
                                      </p:cBhvr>
                                      <p:to>
                                        <p:strVal val="visible"/>
                                      </p:to>
                                    </p:set>
                                    <p:animEffect transition="in" filter="fade">
                                      <p:cBhvr>
                                        <p:cTn id="53" dur="500"/>
                                        <p:tgtEl>
                                          <p:spTgt spid="9728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500"/>
                                        <p:tgtEl>
                                          <p:spTgt spid="7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78"/>
                                        </p:tgtEl>
                                        <p:attrNameLst>
                                          <p:attrName>style.visibility</p:attrName>
                                        </p:attrNameLst>
                                      </p:cBhvr>
                                      <p:to>
                                        <p:strVal val="visible"/>
                                      </p:to>
                                    </p:set>
                                    <p:animEffect transition="in" filter="fade">
                                      <p:cBhvr>
                                        <p:cTn id="5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5" grpId="0"/>
      <p:bldP spid="56" grpId="0"/>
      <p:bldP spid="57" grpId="0"/>
      <p:bldP spid="58" grpId="0"/>
      <p:bldP spid="75" grpId="0"/>
      <p:bldP spid="76" grpId="0"/>
      <p:bldP spid="77" grpId="0"/>
      <p:bldP spid="7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7" name="Picture 11" descr="C:\Documents and Settings\Hirofumi Okita\デスクトップ\DomeFuji21.jpg"/>
          <p:cNvPicPr>
            <a:picLocks noChangeAspect="1" noChangeArrowheads="1"/>
          </p:cNvPicPr>
          <p:nvPr/>
        </p:nvPicPr>
        <p:blipFill>
          <a:blip r:embed="rId2" cstate="print"/>
          <a:srcRect l="2511" r="9589" b="25915"/>
          <a:stretch>
            <a:fillRect/>
          </a:stretch>
        </p:blipFill>
        <p:spPr bwMode="auto">
          <a:xfrm>
            <a:off x="3403584" y="4597416"/>
            <a:ext cx="3194888" cy="1643085"/>
          </a:xfrm>
          <a:prstGeom prst="rect">
            <a:avLst/>
          </a:prstGeom>
          <a:noFill/>
          <a:effectLst>
            <a:outerShdw blurRad="50800" dist="38100" dir="2700000" algn="tl" rotWithShape="0">
              <a:prstClr val="black">
                <a:alpha val="40000"/>
              </a:prstClr>
            </a:outerShdw>
          </a:effectLst>
        </p:spPr>
      </p:pic>
      <p:sp>
        <p:nvSpPr>
          <p:cNvPr id="4" name="スライド番号プレースホルダ 3"/>
          <p:cNvSpPr>
            <a:spLocks noGrp="1"/>
          </p:cNvSpPr>
          <p:nvPr>
            <p:ph type="sldNum" sz="quarter" idx="12"/>
          </p:nvPr>
        </p:nvSpPr>
        <p:spPr/>
        <p:txBody>
          <a:bodyPr/>
          <a:lstStyle/>
          <a:p>
            <a:fld id="{211C075B-6712-4FC4-92CB-6BC868D296D4}" type="slidenum">
              <a:rPr kumimoji="1" lang="ja-JP" altLang="en-US" smtClean="0"/>
              <a:pPr/>
              <a:t>57</a:t>
            </a:fld>
            <a:endParaRPr kumimoji="1" lang="ja-JP" altLang="en-US"/>
          </a:p>
        </p:txBody>
      </p:sp>
      <p:pic>
        <p:nvPicPr>
          <p:cNvPr id="101378" name="Picture 2" descr="http://www.nipr.ac.jp/jare/shirase/voy-map49.gif"/>
          <p:cNvPicPr>
            <a:picLocks noChangeAspect="1" noChangeArrowheads="1"/>
          </p:cNvPicPr>
          <p:nvPr/>
        </p:nvPicPr>
        <p:blipFill>
          <a:blip r:embed="rId3" cstate="print"/>
          <a:srcRect/>
          <a:stretch>
            <a:fillRect/>
          </a:stretch>
        </p:blipFill>
        <p:spPr bwMode="auto">
          <a:xfrm>
            <a:off x="1431882" y="1234569"/>
            <a:ext cx="2884527" cy="2596074"/>
          </a:xfrm>
          <a:prstGeom prst="rect">
            <a:avLst/>
          </a:prstGeom>
          <a:noFill/>
          <a:effectLst>
            <a:outerShdw blurRad="50800" dist="38100" dir="2700000" algn="tl" rotWithShape="0">
              <a:prstClr val="black">
                <a:alpha val="40000"/>
              </a:prstClr>
            </a:outerShdw>
          </a:effectLst>
        </p:spPr>
      </p:pic>
      <p:sp>
        <p:nvSpPr>
          <p:cNvPr id="6" name="正方形/長方形 5"/>
          <p:cNvSpPr/>
          <p:nvPr/>
        </p:nvSpPr>
        <p:spPr>
          <a:xfrm>
            <a:off x="884187" y="613297"/>
            <a:ext cx="248016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ドームふじまでの道のり</a:t>
            </a:r>
            <a:endParaRPr lang="en-US" altLang="ja-JP" dirty="0" smtClean="0">
              <a:effectLst>
                <a:outerShdw blurRad="38100" dist="38100" dir="2700000" algn="tl">
                  <a:srgbClr val="000000">
                    <a:alpha val="43137"/>
                  </a:srgbClr>
                </a:outerShdw>
              </a:effectLst>
            </a:endParaRPr>
          </a:p>
        </p:txBody>
      </p:sp>
      <p:sp>
        <p:nvSpPr>
          <p:cNvPr id="7" name="Rectangle 8"/>
          <p:cNvSpPr>
            <a:spLocks noChangeArrowheads="1"/>
          </p:cNvSpPr>
          <p:nvPr/>
        </p:nvSpPr>
        <p:spPr bwMode="auto">
          <a:xfrm>
            <a:off x="5521338" y="909603"/>
            <a:ext cx="2573140" cy="2246769"/>
          </a:xfrm>
          <a:prstGeom prst="rect">
            <a:avLst/>
          </a:prstGeom>
          <a:noFill/>
          <a:ln w="9525">
            <a:noFill/>
            <a:miter lim="800000"/>
            <a:headEnd/>
            <a:tailEnd/>
          </a:ln>
          <a:effectLst/>
        </p:spPr>
        <p:txBody>
          <a:bodyPr wrap="none">
            <a:spAutoFit/>
          </a:bodyPr>
          <a:lstStyle/>
          <a:p>
            <a:pPr defTabSz="4176713"/>
            <a:r>
              <a:rPr lang="en-US" altLang="ja-JP" sz="1400" dirty="0" smtClean="0">
                <a:effectLst>
                  <a:outerShdw blurRad="38100" dist="38100" dir="2700000" algn="tl">
                    <a:srgbClr val="000000">
                      <a:alpha val="43137"/>
                    </a:srgbClr>
                  </a:outerShdw>
                </a:effectLst>
                <a:latin typeface="ＭＳ Ｐゴシック" charset="-128"/>
              </a:rPr>
              <a:t>11</a:t>
            </a:r>
            <a:r>
              <a:rPr lang="ja-JP" altLang="en-US" sz="1400" dirty="0" smtClean="0">
                <a:effectLst>
                  <a:outerShdw blurRad="38100" dist="38100" dir="2700000" algn="tl">
                    <a:srgbClr val="000000">
                      <a:alpha val="43137"/>
                    </a:srgbClr>
                  </a:outerShdw>
                </a:effectLst>
                <a:latin typeface="ＭＳ Ｐゴシック" charset="-128"/>
              </a:rPr>
              <a:t>月中旬　晴海埠頭　出港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11</a:t>
            </a:r>
            <a:r>
              <a:rPr lang="ja-JP" altLang="en-US" sz="1400" dirty="0" smtClean="0">
                <a:effectLst>
                  <a:outerShdw blurRad="38100" dist="38100" dir="2700000" algn="tl">
                    <a:srgbClr val="000000">
                      <a:alpha val="43137"/>
                    </a:srgbClr>
                  </a:outerShdw>
                </a:effectLst>
                <a:latin typeface="ＭＳ Ｐゴシック" charset="-128"/>
              </a:rPr>
              <a:t>月下旬　フリーマントル　寄港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月中旬　昭和基地　接岸</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en-US" altLang="ja-JP" sz="1400" dirty="0" smtClean="0">
                <a:effectLst>
                  <a:outerShdw blurRad="38100" dist="38100" dir="2700000" algn="tl">
                    <a:srgbClr val="000000">
                      <a:alpha val="43137"/>
                    </a:srgbClr>
                  </a:outerShdw>
                </a:effectLst>
                <a:latin typeface="ＭＳ Ｐゴシック" charset="-128"/>
              </a:rPr>
              <a:t>12</a:t>
            </a:r>
            <a:r>
              <a:rPr lang="ja-JP" altLang="en-US" sz="1400" dirty="0" smtClean="0">
                <a:effectLst>
                  <a:outerShdw blurRad="38100" dist="38100" dir="2700000" algn="tl">
                    <a:srgbClr val="000000">
                      <a:alpha val="43137"/>
                    </a:srgbClr>
                  </a:outerShdw>
                </a:effectLst>
                <a:latin typeface="ＭＳ Ｐゴシック" charset="-128"/>
              </a:rPr>
              <a:t>月下旬　昭和基地　出発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月初旬　ドームふじ　到着</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月下旬　ドームふじ　出発</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a:t>
            </a:r>
            <a:r>
              <a:rPr lang="ja-JP" altLang="en-US" sz="1400" dirty="0" smtClean="0">
                <a:effectLst>
                  <a:outerShdw blurRad="38100" dist="38100" dir="2700000" algn="tl">
                    <a:srgbClr val="000000">
                      <a:alpha val="43137"/>
                    </a:srgbClr>
                  </a:outerShdw>
                </a:effectLst>
                <a:latin typeface="ＭＳ Ｐゴシック" charset="-128"/>
              </a:rPr>
              <a:t>月初旬　昭和基地　到着　</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2</a:t>
            </a:r>
            <a:r>
              <a:rPr lang="ja-JP" altLang="en-US" sz="1400" dirty="0" smtClean="0">
                <a:effectLst>
                  <a:outerShdw blurRad="38100" dist="38100" dir="2700000" algn="tl">
                    <a:srgbClr val="000000">
                      <a:alpha val="43137"/>
                    </a:srgbClr>
                  </a:outerShdw>
                </a:effectLst>
                <a:latin typeface="ＭＳ Ｐゴシック" charset="-128"/>
              </a:rPr>
              <a:t>月中旬　昭和基地　離岸</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3</a:t>
            </a:r>
            <a:r>
              <a:rPr lang="ja-JP" altLang="en-US" sz="1400" dirty="0" smtClean="0">
                <a:effectLst>
                  <a:outerShdw blurRad="38100" dist="38100" dir="2700000" algn="tl">
                    <a:srgbClr val="000000">
                      <a:alpha val="43137"/>
                    </a:srgbClr>
                  </a:outerShdw>
                </a:effectLst>
                <a:latin typeface="ＭＳ Ｐゴシック" charset="-128"/>
              </a:rPr>
              <a:t>月下旬　シドニー　寄港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dirty="0" smtClean="0">
                <a:effectLst>
                  <a:outerShdw blurRad="38100" dist="38100" dir="2700000" algn="tl">
                    <a:srgbClr val="000000">
                      <a:alpha val="43137"/>
                    </a:srgbClr>
                  </a:outerShdw>
                </a:effectLst>
                <a:latin typeface="ＭＳ Ｐゴシック" charset="-128"/>
              </a:rPr>
              <a:t>4</a:t>
            </a:r>
            <a:r>
              <a:rPr lang="ja-JP" altLang="en-US" sz="1400" dirty="0" smtClean="0">
                <a:effectLst>
                  <a:outerShdw blurRad="38100" dist="38100" dir="2700000" algn="tl">
                    <a:srgbClr val="000000">
                      <a:alpha val="43137"/>
                    </a:srgbClr>
                  </a:outerShdw>
                </a:effectLst>
                <a:latin typeface="ＭＳ Ｐゴシック" charset="-128"/>
              </a:rPr>
              <a:t>月中旬　晴海埠頭　帰港</a:t>
            </a:r>
            <a:endParaRPr lang="en-US" altLang="ja-JP" sz="1400" dirty="0" smtClean="0">
              <a:effectLst>
                <a:outerShdw blurRad="38100" dist="38100" dir="2700000" algn="tl">
                  <a:srgbClr val="000000">
                    <a:alpha val="43137"/>
                  </a:srgbClr>
                </a:outerShdw>
              </a:effectLst>
              <a:latin typeface="ＭＳ Ｐゴシック" charset="-128"/>
            </a:endParaRPr>
          </a:p>
        </p:txBody>
      </p:sp>
      <p:pic>
        <p:nvPicPr>
          <p:cNvPr id="101380" name="Picture 4" descr="http://www.nipr.ac.jp/jare/research/image/image02.jpg"/>
          <p:cNvPicPr>
            <a:picLocks noChangeAspect="1" noChangeArrowheads="1"/>
          </p:cNvPicPr>
          <p:nvPr/>
        </p:nvPicPr>
        <p:blipFill>
          <a:blip r:embed="rId4" cstate="print"/>
          <a:srcRect/>
          <a:stretch>
            <a:fillRect/>
          </a:stretch>
        </p:blipFill>
        <p:spPr bwMode="auto">
          <a:xfrm>
            <a:off x="6251598" y="3684591"/>
            <a:ext cx="2307102" cy="1533546"/>
          </a:xfrm>
          <a:prstGeom prst="rect">
            <a:avLst/>
          </a:prstGeom>
          <a:noFill/>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6653241" y="5327676"/>
            <a:ext cx="2373345"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昭和基地</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ドームふじ</a:t>
            </a:r>
            <a:r>
              <a:rPr lang="en-US" altLang="ja-JP" sz="1400" dirty="0" smtClean="0">
                <a:solidFill>
                  <a:srgbClr val="0000FF"/>
                </a:solidFill>
                <a:effectLst>
                  <a:outerShdw blurRad="38100" dist="38100" dir="2700000" algn="tl">
                    <a:srgbClr val="000000">
                      <a:alpha val="43137"/>
                    </a:srgbClr>
                  </a:outerShdw>
                </a:effectLst>
              </a:rPr>
              <a:t>1,000km</a:t>
            </a:r>
            <a:r>
              <a:rPr lang="ja-JP" altLang="en-US" sz="1400" dirty="0" smtClean="0">
                <a:effectLst>
                  <a:outerShdw blurRad="38100" dist="38100" dir="2700000" algn="tl">
                    <a:srgbClr val="000000">
                      <a:alpha val="43137"/>
                    </a:srgbClr>
                  </a:outerShdw>
                </a:effectLst>
              </a:rPr>
              <a:t>雪上車で</a:t>
            </a:r>
            <a:r>
              <a:rPr lang="en-US" altLang="ja-JP" sz="1400" dirty="0" smtClean="0">
                <a:effectLst>
                  <a:outerShdw blurRad="38100" dist="38100" dir="2700000" algn="tl">
                    <a:srgbClr val="000000">
                      <a:alpha val="43137"/>
                    </a:srgbClr>
                  </a:outerShdw>
                </a:effectLst>
              </a:rPr>
              <a:t>2</a:t>
            </a:r>
            <a:r>
              <a:rPr lang="ja-JP" altLang="en-US" sz="1400" dirty="0" smtClean="0">
                <a:effectLst>
                  <a:outerShdw blurRad="38100" dist="38100" dir="2700000" algn="tl">
                    <a:srgbClr val="000000">
                      <a:alpha val="43137"/>
                    </a:srgbClr>
                  </a:outerShdw>
                </a:effectLst>
              </a:rPr>
              <a:t>週間</a:t>
            </a:r>
            <a:endParaRPr lang="en-US" altLang="ja-JP" sz="1400" dirty="0" smtClean="0">
              <a:effectLst>
                <a:outerShdw blurRad="38100" dist="38100" dir="2700000" algn="tl">
                  <a:srgbClr val="000000">
                    <a:alpha val="43137"/>
                  </a:srgbClr>
                </a:outerShdw>
              </a:effectLst>
            </a:endParaRPr>
          </a:p>
        </p:txBody>
      </p:sp>
      <p:pic>
        <p:nvPicPr>
          <p:cNvPr id="101384" name="Picture 8" descr="しらせ"/>
          <p:cNvPicPr>
            <a:picLocks noChangeAspect="1" noChangeArrowheads="1"/>
          </p:cNvPicPr>
          <p:nvPr/>
        </p:nvPicPr>
        <p:blipFill>
          <a:blip r:embed="rId5" cstate="print"/>
          <a:srcRect/>
          <a:stretch>
            <a:fillRect/>
          </a:stretch>
        </p:blipFill>
        <p:spPr bwMode="auto">
          <a:xfrm>
            <a:off x="572708" y="4232286"/>
            <a:ext cx="2446371" cy="1834778"/>
          </a:xfrm>
          <a:prstGeom prst="rect">
            <a:avLst/>
          </a:prstGeom>
          <a:noFill/>
          <a:effectLst>
            <a:outerShdw blurRad="50800" dist="38100" dir="2700000" algn="tl" rotWithShape="0">
              <a:prstClr val="black">
                <a:alpha val="40000"/>
              </a:prstClr>
            </a:outerShdw>
          </a:effectLst>
        </p:spPr>
      </p:pic>
      <p:sp>
        <p:nvSpPr>
          <p:cNvPr id="13" name="正方形/長方形 12"/>
          <p:cNvSpPr/>
          <p:nvPr/>
        </p:nvSpPr>
        <p:spPr>
          <a:xfrm>
            <a:off x="3530261" y="3538539"/>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sp>
        <p:nvSpPr>
          <p:cNvPr id="14" name="正方形/長方形 13"/>
          <p:cNvSpPr/>
          <p:nvPr/>
        </p:nvSpPr>
        <p:spPr>
          <a:xfrm>
            <a:off x="2252306" y="6057936"/>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sp>
        <p:nvSpPr>
          <p:cNvPr id="15" name="正方形/長方形 14"/>
          <p:cNvSpPr/>
          <p:nvPr/>
        </p:nvSpPr>
        <p:spPr>
          <a:xfrm>
            <a:off x="5867093" y="6203988"/>
            <a:ext cx="822661" cy="276999"/>
          </a:xfrm>
          <a:prstGeom prst="rect">
            <a:avLst/>
          </a:prstGeom>
        </p:spPr>
        <p:txBody>
          <a:bodyPr wrap="none">
            <a:spAutoFit/>
          </a:bodyPr>
          <a:lstStyle/>
          <a:p>
            <a:r>
              <a:rPr lang="ja-JP" altLang="en-US" sz="1200" dirty="0" smtClean="0"/>
              <a:t>市川隆</a:t>
            </a:r>
            <a:r>
              <a:rPr lang="en-US" altLang="ja-JP" sz="1200" dirty="0" smtClean="0"/>
              <a:t>HP</a:t>
            </a:r>
            <a:endParaRPr lang="ja-JP" altLang="en-US" sz="1200" dirty="0"/>
          </a:p>
        </p:txBody>
      </p:sp>
      <p:sp>
        <p:nvSpPr>
          <p:cNvPr id="16" name="正方形/長方形 15"/>
          <p:cNvSpPr/>
          <p:nvPr/>
        </p:nvSpPr>
        <p:spPr>
          <a:xfrm>
            <a:off x="7712118" y="3684591"/>
            <a:ext cx="822661" cy="276999"/>
          </a:xfrm>
          <a:prstGeom prst="rect">
            <a:avLst/>
          </a:prstGeom>
        </p:spPr>
        <p:txBody>
          <a:bodyPr wrap="none">
            <a:spAutoFit/>
          </a:bodyPr>
          <a:lstStyle/>
          <a:p>
            <a:r>
              <a:rPr lang="ja-JP" altLang="en-US" sz="1200" dirty="0" smtClean="0"/>
              <a:t>極地研</a:t>
            </a:r>
            <a:r>
              <a:rPr lang="en-US" altLang="ja-JP" sz="1200" dirty="0" smtClean="0"/>
              <a:t>HP</a:t>
            </a:r>
            <a:endParaRPr lang="ja-JP" altLang="en-US" sz="1200" dirty="0"/>
          </a:p>
        </p:txBody>
      </p:sp>
      <p:cxnSp>
        <p:nvCxnSpPr>
          <p:cNvPr id="18" name="直線矢印コネクタ 17"/>
          <p:cNvCxnSpPr/>
          <p:nvPr/>
        </p:nvCxnSpPr>
        <p:spPr>
          <a:xfrm rot="16200000" flipV="1">
            <a:off x="4718054" y="5656294"/>
            <a:ext cx="292103" cy="730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rot="5400000" flipH="1" flipV="1">
            <a:off x="4772823" y="5236395"/>
            <a:ext cx="328617" cy="2190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572708" y="3940182"/>
            <a:ext cx="1364476" cy="307777"/>
          </a:xfrm>
          <a:prstGeom prst="rect">
            <a:avLst/>
          </a:prstGeom>
        </p:spPr>
        <p:txBody>
          <a:bodyPr wrap="none">
            <a:spAutoFit/>
          </a:bodyPr>
          <a:lstStyle/>
          <a:p>
            <a:r>
              <a:rPr lang="ja-JP" altLang="en-US" sz="1400" dirty="0" smtClean="0">
                <a:effectLst>
                  <a:outerShdw blurRad="38100" dist="38100" dir="2700000" algn="tl">
                    <a:srgbClr val="000000">
                      <a:alpha val="43137"/>
                    </a:srgbClr>
                  </a:outerShdw>
                </a:effectLst>
              </a:rPr>
              <a:t>砕氷艦「しらせ」</a:t>
            </a:r>
            <a:endParaRPr lang="en-US" altLang="ja-JP" sz="1400" dirty="0" smtClean="0">
              <a:effectLst>
                <a:outerShdw blurRad="38100" dist="38100" dir="2700000" algn="tl">
                  <a:srgbClr val="000000">
                    <a:alpha val="43137"/>
                  </a:srgbClr>
                </a:outerShdw>
              </a:effectLst>
            </a:endParaRPr>
          </a:p>
        </p:txBody>
      </p:sp>
      <p:sp>
        <p:nvSpPr>
          <p:cNvPr id="23" name="Rectangle 8"/>
          <p:cNvSpPr>
            <a:spLocks noChangeArrowheads="1"/>
          </p:cNvSpPr>
          <p:nvPr/>
        </p:nvSpPr>
        <p:spPr bwMode="auto">
          <a:xfrm>
            <a:off x="4352922" y="3343936"/>
            <a:ext cx="1350981" cy="523220"/>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rPr>
              <a:t>東京</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昭和基地</a:t>
            </a:r>
            <a:r>
              <a:rPr lang="en-US" altLang="ja-JP" sz="1400" dirty="0" smtClean="0">
                <a:solidFill>
                  <a:srgbClr val="0000FF"/>
                </a:solidFill>
                <a:effectLst>
                  <a:outerShdw blurRad="38100" dist="38100" dir="2700000" algn="tl">
                    <a:srgbClr val="000000">
                      <a:alpha val="43137"/>
                    </a:srgbClr>
                  </a:outerShdw>
                </a:effectLst>
              </a:rPr>
              <a:t>14,000km</a:t>
            </a:r>
          </a:p>
        </p:txBody>
      </p:sp>
      <p:sp>
        <p:nvSpPr>
          <p:cNvPr id="24" name="正方形/長方形 23"/>
          <p:cNvSpPr/>
          <p:nvPr/>
        </p:nvSpPr>
        <p:spPr>
          <a:xfrm>
            <a:off x="550131" y="5817450"/>
            <a:ext cx="1811714" cy="276999"/>
          </a:xfrm>
          <a:prstGeom prst="rect">
            <a:avLst/>
          </a:prstGeom>
        </p:spPr>
        <p:txBody>
          <a:bodyPr wrap="none">
            <a:spAutoFit/>
          </a:bodyPr>
          <a:lstStyle/>
          <a:p>
            <a:r>
              <a:rPr lang="en-US" altLang="ja-JP" sz="1200" dirty="0" smtClean="0"/>
              <a:t>※</a:t>
            </a:r>
            <a:r>
              <a:rPr lang="ja-JP" altLang="en-US" sz="1200" dirty="0" smtClean="0"/>
              <a:t>現在は後継艦「しらせ」</a:t>
            </a:r>
            <a:endParaRPr lang="ja-JP" altLang="en-US" sz="1200" dirty="0"/>
          </a:p>
        </p:txBody>
      </p:sp>
      <p:sp>
        <p:nvSpPr>
          <p:cNvPr id="31" name="正方形/長方形 30"/>
          <p:cNvSpPr/>
          <p:nvPr/>
        </p:nvSpPr>
        <p:spPr>
          <a:xfrm>
            <a:off x="6069033" y="3392487"/>
            <a:ext cx="2550698" cy="307777"/>
          </a:xfrm>
          <a:prstGeom prst="rect">
            <a:avLst/>
          </a:prstGeom>
        </p:spPr>
        <p:txBody>
          <a:bodyPr wrap="none">
            <a:spAutoFit/>
          </a:bodyPr>
          <a:lstStyle/>
          <a:p>
            <a:r>
              <a:rPr lang="zh-TW" altLang="en-US" sz="1400" dirty="0" smtClean="0">
                <a:effectLst>
                  <a:outerShdw blurRad="38100" dist="38100" dir="2700000" algn="tl">
                    <a:srgbClr val="000000">
                      <a:alpha val="43137"/>
                    </a:srgbClr>
                  </a:outerShdw>
                </a:effectLst>
                <a:ea typeface="ＭＳ Ｐゴシック" pitchFamily="50" charset="-128"/>
              </a:rPr>
              <a:t>南極観測用雪上車 </a:t>
            </a:r>
            <a:r>
              <a:rPr lang="ja-JP" altLang="en-US" sz="1400" dirty="0" smtClean="0">
                <a:effectLst>
                  <a:outerShdw blurRad="38100" dist="38100" dir="2700000" algn="tl">
                    <a:srgbClr val="000000">
                      <a:alpha val="43137"/>
                    </a:srgbClr>
                  </a:outerShdw>
                </a:effectLst>
                <a:ea typeface="ＭＳ Ｐゴシック" pitchFamily="50" charset="-128"/>
              </a:rPr>
              <a:t>　</a:t>
            </a:r>
            <a:r>
              <a:rPr lang="en-US" altLang="zh-TW" sz="1400" dirty="0" smtClean="0">
                <a:effectLst>
                  <a:outerShdw blurRad="38100" dist="38100" dir="2700000" algn="tl">
                    <a:srgbClr val="000000">
                      <a:alpha val="43137"/>
                    </a:srgbClr>
                  </a:outerShdw>
                </a:effectLst>
                <a:ea typeface="ＭＳ Ｐゴシック" pitchFamily="50" charset="-128"/>
              </a:rPr>
              <a:t>SM100S</a:t>
            </a:r>
            <a:r>
              <a:rPr lang="zh-TW" altLang="en-US" sz="1400" dirty="0" smtClean="0">
                <a:effectLst>
                  <a:outerShdw blurRad="38100" dist="38100" dir="2700000" algn="tl">
                    <a:srgbClr val="000000">
                      <a:alpha val="43137"/>
                    </a:srgbClr>
                  </a:outerShdw>
                </a:effectLst>
                <a:ea typeface="ＭＳ Ｐゴシック" pitchFamily="50" charset="-128"/>
              </a:rPr>
              <a:t>型</a:t>
            </a:r>
            <a:endParaRPr lang="ja-JP" altLang="en-US" sz="1400" dirty="0">
              <a:effectLst>
                <a:outerShdw blurRad="38100" dist="38100" dir="2700000" algn="tl">
                  <a:srgbClr val="000000">
                    <a:alpha val="43137"/>
                  </a:srgbClr>
                </a:outerShdw>
              </a:effectLst>
              <a:ea typeface="ＭＳ Ｐゴシック" pitchFamily="50" charset="-128"/>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M2\Master\DSC_8888.JPG"/>
          <p:cNvPicPr>
            <a:picLocks noChangeAspect="1" noChangeArrowheads="1"/>
          </p:cNvPicPr>
          <p:nvPr/>
        </p:nvPicPr>
        <p:blipFill>
          <a:blip r:embed="rId3" cstate="print"/>
          <a:srcRect/>
          <a:stretch>
            <a:fillRect/>
          </a:stretch>
        </p:blipFill>
        <p:spPr bwMode="auto">
          <a:xfrm>
            <a:off x="884187" y="1093134"/>
            <a:ext cx="1415007" cy="2127227"/>
          </a:xfrm>
          <a:prstGeom prst="rect">
            <a:avLst/>
          </a:prstGeom>
          <a:noFill/>
          <a:effectLst>
            <a:outerShdw blurRad="50800" dist="38100" dir="2700000" algn="tl" rotWithShape="0">
              <a:prstClr val="black">
                <a:alpha val="40000"/>
              </a:prstClr>
            </a:outerShdw>
          </a:effectLst>
        </p:spPr>
      </p:pic>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58</a:t>
            </a:fld>
            <a:endParaRPr kumimoji="1" lang="ja-JP" altLang="en-US"/>
          </a:p>
        </p:txBody>
      </p:sp>
      <p:sp>
        <p:nvSpPr>
          <p:cNvPr id="10" name="テキスト ボックス 9"/>
          <p:cNvSpPr txBox="1"/>
          <p:nvPr/>
        </p:nvSpPr>
        <p:spPr>
          <a:xfrm>
            <a:off x="701622" y="3246435"/>
            <a:ext cx="1898676" cy="461665"/>
          </a:xfrm>
          <a:prstGeom prst="rect">
            <a:avLst/>
          </a:prstGeom>
          <a:noFill/>
        </p:spPr>
        <p:txBody>
          <a:bodyPr wrap="square" rtlCol="0">
            <a:spAutoFit/>
          </a:bodyPr>
          <a:lstStyle/>
          <a:p>
            <a:r>
              <a:rPr lang="ja-JP" altLang="en-US" sz="1200" dirty="0" smtClean="0"/>
              <a:t>南極</a:t>
            </a:r>
            <a:r>
              <a:rPr lang="en-US" altLang="ja-JP" sz="1200" dirty="0" smtClean="0"/>
              <a:t>40cm</a:t>
            </a:r>
            <a:r>
              <a:rPr lang="ja-JP" altLang="en-US" sz="1200" dirty="0" smtClean="0"/>
              <a:t>赤外線望遠鏡に取り付けた</a:t>
            </a:r>
            <a:r>
              <a:rPr lang="en-US" altLang="ja-JP" sz="1200" dirty="0" smtClean="0"/>
              <a:t>Tohoku DIMM</a:t>
            </a:r>
          </a:p>
        </p:txBody>
      </p:sp>
      <p:sp>
        <p:nvSpPr>
          <p:cNvPr id="11" name="正方形/長方形 10"/>
          <p:cNvSpPr/>
          <p:nvPr/>
        </p:nvSpPr>
        <p:spPr>
          <a:xfrm>
            <a:off x="738135" y="434934"/>
            <a:ext cx="151253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Tohoku DIMM</a:t>
            </a:r>
          </a:p>
        </p:txBody>
      </p:sp>
      <p:sp>
        <p:nvSpPr>
          <p:cNvPr id="12" name="正方形/長方形 11"/>
          <p:cNvSpPr/>
          <p:nvPr/>
        </p:nvSpPr>
        <p:spPr>
          <a:xfrm>
            <a:off x="1504908" y="3635074"/>
            <a:ext cx="1058877" cy="276999"/>
          </a:xfrm>
          <a:prstGeom prst="rect">
            <a:avLst/>
          </a:prstGeom>
        </p:spPr>
        <p:txBody>
          <a:bodyPr wrap="square">
            <a:spAutoFit/>
          </a:bodyPr>
          <a:lstStyle/>
          <a:p>
            <a:r>
              <a:rPr lang="en-US" altLang="ja-JP" sz="1200" dirty="0" smtClean="0"/>
              <a:t>(2008</a:t>
            </a:r>
            <a:r>
              <a:rPr lang="ja-JP" altLang="en-US" sz="1200" dirty="0" smtClean="0"/>
              <a:t>年開発</a:t>
            </a:r>
            <a:r>
              <a:rPr lang="en-US" altLang="ja-JP" sz="1200" dirty="0" smtClean="0"/>
              <a:t>)</a:t>
            </a:r>
            <a:endParaRPr lang="ja-JP" altLang="en-US" sz="1200" dirty="0"/>
          </a:p>
        </p:txBody>
      </p:sp>
      <p:sp>
        <p:nvSpPr>
          <p:cNvPr id="13" name="正方形/長方形 12"/>
          <p:cNvSpPr/>
          <p:nvPr/>
        </p:nvSpPr>
        <p:spPr>
          <a:xfrm>
            <a:off x="2636811" y="1201707"/>
            <a:ext cx="3468735" cy="1384995"/>
          </a:xfrm>
          <a:prstGeom prst="rect">
            <a:avLst/>
          </a:prstGeom>
        </p:spPr>
        <p:txBody>
          <a:bodyPr wrap="square">
            <a:spAutoFit/>
          </a:bodyPr>
          <a:lstStyle/>
          <a:p>
            <a:pPr lvl="0"/>
            <a:r>
              <a:rPr lang="ja-JP" altLang="en-US" sz="1400" dirty="0" smtClean="0">
                <a:solidFill>
                  <a:prstClr val="black"/>
                </a:solidFill>
                <a:effectLst>
                  <a:outerShdw blurRad="38100" dist="38100" dir="2700000" algn="tl">
                    <a:srgbClr val="000000">
                      <a:alpha val="43137"/>
                    </a:srgbClr>
                  </a:outerShdw>
                </a:effectLst>
              </a:rPr>
              <a:t>地上から天体を観測すると大気の攪乱によって屈折率が時間的・空間的に変動し、天体からの光の強度や入射角が光路ごとにわずかに揺らぎその結果星像の位置が揺らぐ。この星像の位置の揺らぎを</a:t>
            </a:r>
            <a:r>
              <a:rPr lang="ja-JP" altLang="en-US" sz="1400" dirty="0" smtClean="0">
                <a:solidFill>
                  <a:srgbClr val="0000FF"/>
                </a:solidFill>
                <a:effectLst>
                  <a:outerShdw blurRad="38100" dist="38100" dir="2700000" algn="tl">
                    <a:srgbClr val="000000">
                      <a:alpha val="43137"/>
                    </a:srgbClr>
                  </a:outerShdw>
                </a:effectLst>
              </a:rPr>
              <a:t>シーイング</a:t>
            </a:r>
            <a:r>
              <a:rPr lang="ja-JP" altLang="en-US" sz="1400" dirty="0" smtClean="0">
                <a:solidFill>
                  <a:prstClr val="black"/>
                </a:solidFill>
                <a:effectLst>
                  <a:outerShdw blurRad="38100" dist="38100" dir="2700000" algn="tl">
                    <a:srgbClr val="000000">
                      <a:alpha val="43137"/>
                    </a:srgbClr>
                  </a:outerShdw>
                </a:effectLst>
              </a:rPr>
              <a:t>と呼び、星像輝度分布の</a:t>
            </a:r>
            <a:r>
              <a:rPr lang="en-US" altLang="ja-JP" sz="1400" dirty="0" smtClean="0">
                <a:solidFill>
                  <a:prstClr val="black"/>
                </a:solidFill>
                <a:effectLst>
                  <a:outerShdw blurRad="38100" dist="38100" dir="2700000" algn="tl">
                    <a:srgbClr val="000000">
                      <a:alpha val="43137"/>
                    </a:srgbClr>
                  </a:outerShdw>
                </a:effectLst>
              </a:rPr>
              <a:t>FWHM [arcsec] </a:t>
            </a:r>
            <a:r>
              <a:rPr lang="ja-JP" altLang="en-US" sz="1400" dirty="0" smtClean="0">
                <a:solidFill>
                  <a:prstClr val="black"/>
                </a:solidFill>
                <a:effectLst>
                  <a:outerShdw blurRad="38100" dist="38100" dir="2700000" algn="tl">
                    <a:srgbClr val="000000">
                      <a:alpha val="43137"/>
                    </a:srgbClr>
                  </a:outerShdw>
                </a:effectLst>
              </a:rPr>
              <a:t>で表す。</a:t>
            </a:r>
            <a:endParaRPr lang="ja-JP" altLang="en-US" sz="1400" dirty="0">
              <a:solidFill>
                <a:prstClr val="black"/>
              </a:solidFill>
              <a:effectLst>
                <a:outerShdw blurRad="38100" dist="38100" dir="2700000" algn="tl">
                  <a:srgbClr val="000000">
                    <a:alpha val="43137"/>
                  </a:srgbClr>
                </a:outerShdw>
              </a:effectLst>
            </a:endParaRPr>
          </a:p>
        </p:txBody>
      </p:sp>
      <p:pic>
        <p:nvPicPr>
          <p:cNvPr id="2050" name="Picture 2" descr="D:\Antarctica\DIMM\Presentation\DIMM001.jpg"/>
          <p:cNvPicPr>
            <a:picLocks noChangeAspect="1" noChangeArrowheads="1"/>
          </p:cNvPicPr>
          <p:nvPr/>
        </p:nvPicPr>
        <p:blipFill>
          <a:blip r:embed="rId4" cstate="print"/>
          <a:srcRect/>
          <a:stretch>
            <a:fillRect/>
          </a:stretch>
        </p:blipFill>
        <p:spPr bwMode="auto">
          <a:xfrm>
            <a:off x="6288111" y="252369"/>
            <a:ext cx="2080082" cy="2701962"/>
          </a:xfrm>
          <a:prstGeom prst="rect">
            <a:avLst/>
          </a:prstGeom>
          <a:noFill/>
          <a:effectLst>
            <a:outerShdw blurRad="50800" dist="38100" dir="2700000" algn="tl" rotWithShape="0">
              <a:prstClr val="black">
                <a:alpha val="40000"/>
              </a:prstClr>
            </a:outerShdw>
          </a:effectLst>
        </p:spPr>
      </p:pic>
      <p:pic>
        <p:nvPicPr>
          <p:cNvPr id="14" name="Picture 16" descr="1"/>
          <p:cNvPicPr>
            <a:picLocks noChangeAspect="1" noChangeArrowheads="1"/>
          </p:cNvPicPr>
          <p:nvPr/>
        </p:nvPicPr>
        <p:blipFill>
          <a:blip r:embed="rId5" cstate="print"/>
          <a:srcRect/>
          <a:stretch>
            <a:fillRect/>
          </a:stretch>
        </p:blipFill>
        <p:spPr bwMode="auto">
          <a:xfrm>
            <a:off x="738135" y="5035572"/>
            <a:ext cx="1909289" cy="1348682"/>
          </a:xfrm>
          <a:prstGeom prst="rect">
            <a:avLst/>
          </a:prstGeom>
          <a:noFill/>
          <a:effectLst>
            <a:outerShdw blurRad="50800" dist="38100" dir="2700000" algn="tl" rotWithShape="0">
              <a:prstClr val="black">
                <a:alpha val="40000"/>
              </a:prstClr>
            </a:outerShdw>
          </a:effectLst>
        </p:spPr>
      </p:pic>
      <p:sp>
        <p:nvSpPr>
          <p:cNvPr id="15" name="正方形/長方形 14"/>
          <p:cNvSpPr/>
          <p:nvPr/>
        </p:nvSpPr>
        <p:spPr>
          <a:xfrm>
            <a:off x="665109" y="4524390"/>
            <a:ext cx="1898676" cy="523220"/>
          </a:xfrm>
          <a:prstGeom prst="rect">
            <a:avLst/>
          </a:prstGeom>
        </p:spPr>
        <p:txBody>
          <a:bodyPr wrap="square">
            <a:spAutoFit/>
          </a:bodyPr>
          <a:lstStyle/>
          <a:p>
            <a:pPr lvl="0" algn="ctr"/>
            <a:r>
              <a:rPr lang="ja-JP" altLang="en-US" sz="1400" dirty="0" smtClean="0">
                <a:solidFill>
                  <a:prstClr val="black"/>
                </a:solidFill>
                <a:effectLst>
                  <a:outerShdw blurRad="38100" dist="38100" dir="2700000" algn="tl">
                    <a:srgbClr val="000000">
                      <a:alpha val="43137"/>
                    </a:srgbClr>
                  </a:outerShdw>
                </a:effectLst>
              </a:rPr>
              <a:t>広大</a:t>
            </a:r>
            <a:r>
              <a:rPr lang="en-US" altLang="ja-JP" sz="1400" dirty="0" smtClean="0">
                <a:solidFill>
                  <a:prstClr val="black"/>
                </a:solidFill>
                <a:effectLst>
                  <a:outerShdw blurRad="38100" dist="38100" dir="2700000" algn="tl">
                    <a:srgbClr val="000000">
                      <a:alpha val="43137"/>
                    </a:srgbClr>
                  </a:outerShdw>
                </a:effectLst>
              </a:rPr>
              <a:t>DIMM</a:t>
            </a:r>
            <a:r>
              <a:rPr lang="ja-JP" altLang="en-US" sz="1400" dirty="0" smtClean="0">
                <a:solidFill>
                  <a:prstClr val="black"/>
                </a:solidFill>
                <a:effectLst>
                  <a:outerShdw blurRad="38100" dist="38100" dir="2700000" algn="tl">
                    <a:srgbClr val="000000">
                      <a:alpha val="43137"/>
                    </a:srgbClr>
                  </a:outerShdw>
                </a:effectLst>
              </a:rPr>
              <a:t>と比較観測</a:t>
            </a:r>
            <a:endParaRPr lang="en-US" altLang="ja-JP" sz="1400" dirty="0" smtClean="0">
              <a:solidFill>
                <a:prstClr val="black"/>
              </a:solidFill>
              <a:effectLst>
                <a:outerShdw blurRad="38100" dist="38100" dir="2700000" algn="tl">
                  <a:srgbClr val="000000">
                    <a:alpha val="43137"/>
                  </a:srgbClr>
                </a:outerShdw>
              </a:effectLst>
            </a:endParaRPr>
          </a:p>
          <a:p>
            <a:pPr lvl="0" algn="ctr"/>
            <a:r>
              <a:rPr lang="ja-JP" altLang="en-US" sz="1400" dirty="0" smtClean="0">
                <a:solidFill>
                  <a:srgbClr val="0000FF"/>
                </a:solidFill>
                <a:effectLst>
                  <a:outerShdw blurRad="38100" dist="38100" dir="2700000" algn="tl">
                    <a:srgbClr val="000000">
                      <a:alpha val="43137"/>
                    </a:srgbClr>
                  </a:outerShdw>
                </a:effectLst>
              </a:rPr>
              <a:t>性能評価</a:t>
            </a:r>
            <a:endParaRPr lang="ja-JP" altLang="en-US" sz="1400" dirty="0">
              <a:solidFill>
                <a:srgbClr val="0000FF"/>
              </a:solidFill>
              <a:effectLst>
                <a:outerShdw blurRad="38100" dist="38100" dir="2700000" algn="tl">
                  <a:srgbClr val="000000">
                    <a:alpha val="43137"/>
                  </a:srgbClr>
                </a:outerShdw>
              </a:effectLst>
            </a:endParaRPr>
          </a:p>
        </p:txBody>
      </p:sp>
      <p:pic>
        <p:nvPicPr>
          <p:cNvPr id="17" name="Picture 17" descr="\begin{align*}&#10;\begin{equation*}&#10;    \theta'_l &amp;= 0.98 \left[2\times (0.179D^{-1/3}-0.0968d^{-1/3}) \right ]^{-3/5} &#10;    \lambda ^{-1/5} \left[ \sigma _l^2 \cos \gamma \right ]^{3/5}&#10;\end{equation*}&#10;\end{align*}&#10;"/>
          <p:cNvPicPr>
            <a:picLocks noChangeAspect="1" noChangeArrowheads="1"/>
          </p:cNvPicPr>
          <p:nvPr/>
        </p:nvPicPr>
        <p:blipFill>
          <a:blip r:embed="rId6" cstate="print"/>
          <a:srcRect/>
          <a:stretch>
            <a:fillRect/>
          </a:stretch>
        </p:blipFill>
        <p:spPr bwMode="auto">
          <a:xfrm>
            <a:off x="2709837" y="3209922"/>
            <a:ext cx="4129131" cy="299611"/>
          </a:xfrm>
          <a:prstGeom prst="rect">
            <a:avLst/>
          </a:prstGeom>
          <a:noFill/>
        </p:spPr>
      </p:pic>
      <p:pic>
        <p:nvPicPr>
          <p:cNvPr id="18" name="Picture 18" descr="\begin{align*}&#10;\begin{equation*}&#10;\theta'_t &amp;= 0.98 \left[2\times (0.179D^{-1/3}-0.145d^{-1/3}) \right ]^{-3/5} &#10;    \lambda ^{-1/5} \left[ \sigma _l^2 \cos \gamma \right ]^{3/5}   &#10;\end{equation*}&#10;\end{align*}&#10;"/>
          <p:cNvPicPr>
            <a:picLocks noChangeAspect="1" noChangeArrowheads="1"/>
          </p:cNvPicPr>
          <p:nvPr/>
        </p:nvPicPr>
        <p:blipFill>
          <a:blip r:embed="rId7" cstate="print"/>
          <a:srcRect/>
          <a:stretch>
            <a:fillRect/>
          </a:stretch>
        </p:blipFill>
        <p:spPr bwMode="auto">
          <a:xfrm>
            <a:off x="2712999" y="3502027"/>
            <a:ext cx="4089456" cy="302684"/>
          </a:xfrm>
          <a:prstGeom prst="rect">
            <a:avLst/>
          </a:prstGeom>
          <a:noFill/>
        </p:spPr>
      </p:pic>
      <p:sp>
        <p:nvSpPr>
          <p:cNvPr id="20" name="正方形/長方形 19"/>
          <p:cNvSpPr/>
          <p:nvPr/>
        </p:nvSpPr>
        <p:spPr>
          <a:xfrm>
            <a:off x="2563785" y="3173409"/>
            <a:ext cx="4381560" cy="693747"/>
          </a:xfrm>
          <a:prstGeom prst="rect">
            <a:avLst/>
          </a:prstGeom>
          <a:noFill/>
          <a:ln w="127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Picture 804" descr="DSC_8854"/>
          <p:cNvPicPr>
            <a:picLocks noChangeAspect="1" noChangeArrowheads="1"/>
          </p:cNvPicPr>
          <p:nvPr/>
        </p:nvPicPr>
        <p:blipFill>
          <a:blip r:embed="rId8" cstate="print">
            <a:lum contrast="20000"/>
          </a:blip>
          <a:srcRect/>
          <a:stretch>
            <a:fillRect/>
          </a:stretch>
        </p:blipFill>
        <p:spPr bwMode="auto">
          <a:xfrm>
            <a:off x="7091397" y="3100383"/>
            <a:ext cx="1689090" cy="1122420"/>
          </a:xfrm>
          <a:prstGeom prst="rect">
            <a:avLst/>
          </a:prstGeom>
          <a:noFill/>
          <a:effectLst>
            <a:outerShdw blurRad="50800" dist="38100" dir="2700000" algn="tl" rotWithShape="0">
              <a:prstClr val="black">
                <a:alpha val="40000"/>
              </a:prstClr>
            </a:outerShdw>
          </a:effectLst>
        </p:spPr>
      </p:pic>
      <p:sp>
        <p:nvSpPr>
          <p:cNvPr id="22" name="Rectangle 807"/>
          <p:cNvSpPr>
            <a:spLocks noChangeArrowheads="1"/>
          </p:cNvSpPr>
          <p:nvPr/>
        </p:nvSpPr>
        <p:spPr bwMode="auto">
          <a:xfrm>
            <a:off x="7018371" y="4241088"/>
            <a:ext cx="1935189" cy="830997"/>
          </a:xfrm>
          <a:prstGeom prst="rect">
            <a:avLst/>
          </a:prstGeom>
          <a:noFill/>
          <a:ln w="9525">
            <a:noFill/>
            <a:miter lim="800000"/>
            <a:headEnd/>
            <a:tailEnd/>
          </a:ln>
          <a:effectLst/>
        </p:spPr>
        <p:txBody>
          <a:bodyPr wrap="square">
            <a:spAutoFit/>
          </a:bodyPr>
          <a:lstStyle/>
          <a:p>
            <a:r>
              <a:rPr lang="en-US" altLang="ja-JP" sz="1200" b="0" dirty="0">
                <a:solidFill>
                  <a:schemeClr val="tx1"/>
                </a:solidFill>
              </a:rPr>
              <a:t>Wat-100N (</a:t>
            </a:r>
            <a:r>
              <a:rPr lang="en-US" altLang="ja-JP" sz="1200" b="0" dirty="0" err="1">
                <a:solidFill>
                  <a:schemeClr val="tx1"/>
                </a:solidFill>
              </a:rPr>
              <a:t>Watec</a:t>
            </a:r>
            <a:r>
              <a:rPr lang="en-US" altLang="ja-JP" sz="1200" b="0" dirty="0">
                <a:solidFill>
                  <a:schemeClr val="tx1"/>
                </a:solidFill>
              </a:rPr>
              <a:t> Co., Ltd.)</a:t>
            </a:r>
          </a:p>
          <a:p>
            <a:r>
              <a:rPr lang="en-US" altLang="ja-JP" sz="1200" b="0" dirty="0">
                <a:solidFill>
                  <a:schemeClr val="tx1"/>
                </a:solidFill>
              </a:rPr>
              <a:t>Min. 0.001 lx, and </a:t>
            </a:r>
          </a:p>
          <a:p>
            <a:r>
              <a:rPr lang="en-US" altLang="ja-JP" sz="1200" b="0" dirty="0">
                <a:solidFill>
                  <a:schemeClr val="tx1"/>
                </a:solidFill>
              </a:rPr>
              <a:t>Exp. time/gain/gamma</a:t>
            </a:r>
          </a:p>
          <a:p>
            <a:r>
              <a:rPr lang="en-US" altLang="ja-JP" sz="1200" b="0" dirty="0">
                <a:solidFill>
                  <a:schemeClr val="tx1"/>
                </a:solidFill>
              </a:rPr>
              <a:t>Manually changeable</a:t>
            </a:r>
            <a:endParaRPr lang="en-US" altLang="ja-JP" sz="1200" dirty="0">
              <a:solidFill>
                <a:schemeClr val="tx1"/>
              </a:solidFill>
            </a:endParaRPr>
          </a:p>
        </p:txBody>
      </p:sp>
      <p:pic>
        <p:nvPicPr>
          <p:cNvPr id="23" name="Picture 22" descr="comp_obs1"/>
          <p:cNvPicPr>
            <a:picLocks noChangeAspect="1" noChangeArrowheads="1"/>
          </p:cNvPicPr>
          <p:nvPr/>
        </p:nvPicPr>
        <p:blipFill>
          <a:blip r:embed="rId9" cstate="print"/>
          <a:srcRect/>
          <a:stretch>
            <a:fillRect/>
          </a:stretch>
        </p:blipFill>
        <p:spPr bwMode="auto">
          <a:xfrm>
            <a:off x="2782863" y="4159260"/>
            <a:ext cx="3373462" cy="2382245"/>
          </a:xfrm>
          <a:prstGeom prst="rect">
            <a:avLst/>
          </a:prstGeom>
          <a:noFill/>
          <a:effectLst>
            <a:outerShdw blurRad="50800" dist="38100" dir="2700000" algn="tl" rotWithShape="0">
              <a:prstClr val="black">
                <a:alpha val="40000"/>
              </a:prstClr>
            </a:outerShdw>
          </a:effectLst>
        </p:spPr>
      </p:pic>
      <p:pic>
        <p:nvPicPr>
          <p:cNvPr id="24" name="Picture 23" descr="comp_obs2"/>
          <p:cNvPicPr>
            <a:picLocks noChangeAspect="1" noChangeArrowheads="1"/>
          </p:cNvPicPr>
          <p:nvPr/>
        </p:nvPicPr>
        <p:blipFill>
          <a:blip r:embed="rId10" cstate="print"/>
          <a:srcRect/>
          <a:stretch>
            <a:fillRect/>
          </a:stretch>
        </p:blipFill>
        <p:spPr bwMode="auto">
          <a:xfrm>
            <a:off x="6251598" y="5108598"/>
            <a:ext cx="2081241" cy="1446208"/>
          </a:xfrm>
          <a:prstGeom prst="rect">
            <a:avLst/>
          </a:prstGeom>
          <a:noFill/>
          <a:effectLst>
            <a:outerShdw blurRad="50800" dist="38100" dir="2700000" algn="tl" rotWithShape="0">
              <a:prstClr val="black">
                <a:alpha val="40000"/>
              </a:prstClr>
            </a:outerShdw>
          </a:effectLst>
        </p:spPr>
      </p:pic>
      <p:sp>
        <p:nvSpPr>
          <p:cNvPr id="26" name="動作設定ボタン : ビデオ 25">
            <a:hlinkClick r:id="rId11" action="ppaction://program" highlightClick="1"/>
          </p:cNvPr>
          <p:cNvSpPr/>
          <p:nvPr/>
        </p:nvSpPr>
        <p:spPr>
          <a:xfrm>
            <a:off x="2417733" y="471447"/>
            <a:ext cx="292104" cy="292104"/>
          </a:xfrm>
          <a:prstGeom prst="actionButtonMovie">
            <a:avLst/>
          </a:prstGeom>
          <a:solidFill>
            <a:schemeClr val="bg1"/>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59</a:t>
            </a:fld>
            <a:endParaRPr kumimoji="1" lang="ja-JP" altLang="en-US"/>
          </a:p>
        </p:txBody>
      </p:sp>
      <p:sp>
        <p:nvSpPr>
          <p:cNvPr id="11" name="正方形/長方形 10"/>
          <p:cNvSpPr/>
          <p:nvPr/>
        </p:nvSpPr>
        <p:spPr>
          <a:xfrm>
            <a:off x="993726" y="4116138"/>
            <a:ext cx="110799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熱膨張率</a:t>
            </a:r>
            <a:endParaRPr lang="en-US" altLang="ja-JP" dirty="0" smtClean="0">
              <a:effectLst>
                <a:outerShdw blurRad="38100" dist="38100" dir="2700000" algn="tl">
                  <a:srgbClr val="000000">
                    <a:alpha val="43137"/>
                  </a:srgbClr>
                </a:outerShdw>
              </a:effectLst>
            </a:endParaRPr>
          </a:p>
        </p:txBody>
      </p:sp>
      <p:sp>
        <p:nvSpPr>
          <p:cNvPr id="12" name="正方形/長方形 11"/>
          <p:cNvSpPr/>
          <p:nvPr/>
        </p:nvSpPr>
        <p:spPr>
          <a:xfrm>
            <a:off x="7164423" y="5503785"/>
            <a:ext cx="1533546" cy="276999"/>
          </a:xfrm>
          <a:prstGeom prst="rect">
            <a:avLst/>
          </a:prstGeom>
        </p:spPr>
        <p:txBody>
          <a:bodyPr wrap="square">
            <a:spAutoFit/>
          </a:bodyPr>
          <a:lstStyle/>
          <a:p>
            <a:r>
              <a:rPr lang="ja-JP" altLang="en-US" sz="1200" dirty="0" smtClean="0"/>
              <a:t>オリエンタルモーター</a:t>
            </a:r>
            <a:endParaRPr lang="ja-JP" altLang="en-US" sz="1200" dirty="0"/>
          </a:p>
        </p:txBody>
      </p:sp>
      <p:pic>
        <p:nvPicPr>
          <p:cNvPr id="1026" name="Picture 2" descr="D:\M2\20100202修論発表会\熱膨張率.jpg"/>
          <p:cNvPicPr>
            <a:picLocks noChangeAspect="1" noChangeArrowheads="1"/>
          </p:cNvPicPr>
          <p:nvPr/>
        </p:nvPicPr>
        <p:blipFill>
          <a:blip r:embed="rId3" cstate="print"/>
          <a:srcRect/>
          <a:stretch>
            <a:fillRect/>
          </a:stretch>
        </p:blipFill>
        <p:spPr bwMode="auto">
          <a:xfrm>
            <a:off x="2636811" y="4612368"/>
            <a:ext cx="2701962" cy="1847211"/>
          </a:xfrm>
          <a:prstGeom prst="rect">
            <a:avLst/>
          </a:prstGeom>
          <a:noFill/>
          <a:effectLst>
            <a:outerShdw blurRad="50800" dist="38100" dir="2700000" algn="tl" rotWithShape="0">
              <a:prstClr val="black">
                <a:alpha val="40000"/>
              </a:prstClr>
            </a:outerShdw>
          </a:effectLst>
        </p:spPr>
      </p:pic>
      <p:pic>
        <p:nvPicPr>
          <p:cNvPr id="1027" name="Picture 3"/>
          <p:cNvPicPr>
            <a:picLocks noChangeAspect="1" noChangeArrowheads="1"/>
          </p:cNvPicPr>
          <p:nvPr/>
        </p:nvPicPr>
        <p:blipFill>
          <a:blip r:embed="rId4" cstate="print"/>
          <a:srcRect/>
          <a:stretch>
            <a:fillRect/>
          </a:stretch>
        </p:blipFill>
        <p:spPr bwMode="auto">
          <a:xfrm>
            <a:off x="6032520" y="3776759"/>
            <a:ext cx="2409858" cy="171192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8" name="Picture 4"/>
          <p:cNvPicPr>
            <a:picLocks noChangeAspect="1" noChangeArrowheads="1"/>
          </p:cNvPicPr>
          <p:nvPr/>
        </p:nvPicPr>
        <p:blipFill>
          <a:blip r:embed="rId5" cstate="print"/>
          <a:srcRect l="6061" t="7576" r="6061" b="7197"/>
          <a:stretch>
            <a:fillRect/>
          </a:stretch>
        </p:blipFill>
        <p:spPr bwMode="auto">
          <a:xfrm>
            <a:off x="5996007" y="1508763"/>
            <a:ext cx="2409858" cy="1869718"/>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5" name="正方形/長方形 24"/>
          <p:cNvSpPr/>
          <p:nvPr/>
        </p:nvSpPr>
        <p:spPr>
          <a:xfrm>
            <a:off x="7127910" y="3386031"/>
            <a:ext cx="1533546" cy="276999"/>
          </a:xfrm>
          <a:prstGeom prst="rect">
            <a:avLst/>
          </a:prstGeom>
        </p:spPr>
        <p:txBody>
          <a:bodyPr wrap="square">
            <a:spAutoFit/>
          </a:bodyPr>
          <a:lstStyle/>
          <a:p>
            <a:r>
              <a:rPr lang="ja-JP" altLang="en-US" sz="1200" dirty="0" smtClean="0"/>
              <a:t>オリエンタルモーター</a:t>
            </a:r>
            <a:endParaRPr lang="ja-JP" altLang="en-US" sz="1200" dirty="0"/>
          </a:p>
        </p:txBody>
      </p:sp>
      <p:sp>
        <p:nvSpPr>
          <p:cNvPr id="27" name="正方形/長方形 26"/>
          <p:cNvSpPr/>
          <p:nvPr/>
        </p:nvSpPr>
        <p:spPr>
          <a:xfrm>
            <a:off x="993726" y="705477"/>
            <a:ext cx="64633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粘度</a:t>
            </a:r>
            <a:endParaRPr lang="en-US" altLang="ja-JP" dirty="0" smtClean="0">
              <a:effectLst>
                <a:outerShdw blurRad="38100" dist="38100" dir="2700000" algn="tl">
                  <a:srgbClr val="000000">
                    <a:alpha val="43137"/>
                  </a:srgbClr>
                </a:outerShdw>
              </a:effectLst>
            </a:endParaRPr>
          </a:p>
        </p:txBody>
      </p:sp>
      <p:sp>
        <p:nvSpPr>
          <p:cNvPr id="28" name="正方形/長方形 27"/>
          <p:cNvSpPr/>
          <p:nvPr/>
        </p:nvSpPr>
        <p:spPr>
          <a:xfrm>
            <a:off x="1249317" y="1168108"/>
            <a:ext cx="4527612"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厚さ</a:t>
            </a:r>
            <a:r>
              <a:rPr lang="en-US" altLang="ja-JP" sz="1400" dirty="0" smtClean="0">
                <a:solidFill>
                  <a:srgbClr val="0000FF"/>
                </a:solidFill>
                <a:effectLst>
                  <a:outerShdw blurRad="38100" dist="38100" dir="2700000" algn="tl">
                    <a:srgbClr val="000000">
                      <a:alpha val="43137"/>
                    </a:srgbClr>
                  </a:outerShdw>
                </a:effectLst>
              </a:rPr>
              <a:t>h</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の液体をはさんだ面積</a:t>
            </a:r>
            <a:r>
              <a:rPr lang="en-US" altLang="ja-JP" sz="1400" dirty="0" smtClean="0">
                <a:solidFill>
                  <a:srgbClr val="0000FF"/>
                </a:solidFill>
                <a:effectLst>
                  <a:outerShdw blurRad="38100" dist="38100" dir="2700000" algn="tl">
                    <a:srgbClr val="000000">
                      <a:alpha val="43137"/>
                    </a:srgbClr>
                  </a:outerShdw>
                </a:effectLst>
              </a:rPr>
              <a:t>S</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の</a:t>
            </a:r>
            <a:r>
              <a:rPr lang="en-US" altLang="ja-JP" sz="1400" dirty="0" smtClean="0">
                <a:effectLst>
                  <a:outerShdw blurRad="38100" dist="38100" dir="2700000" algn="tl">
                    <a:srgbClr val="000000">
                      <a:alpha val="43137"/>
                    </a:srgbClr>
                  </a:outerShdw>
                </a:effectLst>
              </a:rPr>
              <a:t>2 </a:t>
            </a:r>
            <a:r>
              <a:rPr lang="ja-JP" altLang="en-US" sz="1400" dirty="0" smtClean="0">
                <a:effectLst>
                  <a:outerShdw blurRad="38100" dist="38100" dir="2700000" algn="tl">
                    <a:srgbClr val="000000">
                      <a:alpha val="43137"/>
                    </a:srgbClr>
                  </a:outerShdw>
                </a:effectLst>
              </a:rPr>
              <a:t>枚の板が相対速度</a:t>
            </a:r>
            <a:r>
              <a:rPr lang="en-US" altLang="ja-JP" sz="1400" dirty="0" smtClean="0">
                <a:solidFill>
                  <a:srgbClr val="0000FF"/>
                </a:solidFill>
                <a:effectLst>
                  <a:outerShdw blurRad="38100" dist="38100" dir="2700000" algn="tl">
                    <a:srgbClr val="000000">
                      <a:alpha val="43137"/>
                    </a:srgbClr>
                  </a:outerShdw>
                </a:effectLst>
              </a:rPr>
              <a:t>v </a:t>
            </a:r>
            <a:r>
              <a:rPr lang="ja-JP" altLang="en-US" sz="1400" dirty="0" smtClean="0">
                <a:effectLst>
                  <a:outerShdw blurRad="38100" dist="38100" dir="2700000" algn="tl">
                    <a:srgbClr val="000000">
                      <a:alpha val="43137"/>
                    </a:srgbClr>
                  </a:outerShdw>
                </a:effectLst>
              </a:rPr>
              <a:t>で運動する時に板と液体にかかる力</a:t>
            </a:r>
            <a:r>
              <a:rPr lang="en-US" altLang="ja-JP" sz="1400" dirty="0" smtClean="0">
                <a:solidFill>
                  <a:srgbClr val="0000FF"/>
                </a:solidFill>
                <a:effectLst>
                  <a:outerShdw blurRad="38100" dist="38100" dir="2700000" algn="tl">
                    <a:srgbClr val="000000">
                      <a:alpha val="43137"/>
                    </a:srgbClr>
                  </a:outerShdw>
                </a:effectLst>
              </a:rPr>
              <a:t>F</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と定義</a:t>
            </a:r>
            <a:endParaRPr lang="ja-JP" altLang="en-US" sz="1400" dirty="0">
              <a:effectLst>
                <a:outerShdw blurRad="38100" dist="38100" dir="2700000" algn="tl">
                  <a:srgbClr val="000000">
                    <a:alpha val="43137"/>
                  </a:srgbClr>
                </a:outerShdw>
              </a:effectLst>
            </a:endParaRPr>
          </a:p>
        </p:txBody>
      </p:sp>
      <p:pic>
        <p:nvPicPr>
          <p:cNvPr id="1030" name="Picture 6" descr="\begin{equation*}&#10;  F=\mu \frac{S}{h}v&#10;  \label{eq:Fmyu}&#10;\end{equation*}">
            <a:hlinkClick r:id="rId6"/>
          </p:cNvPr>
          <p:cNvPicPr>
            <a:picLocks noChangeAspect="1" noChangeArrowheads="1"/>
          </p:cNvPicPr>
          <p:nvPr/>
        </p:nvPicPr>
        <p:blipFill>
          <a:blip r:embed="rId7" cstate="print"/>
          <a:srcRect/>
          <a:stretch>
            <a:fillRect/>
          </a:stretch>
        </p:blipFill>
        <p:spPr bwMode="auto">
          <a:xfrm>
            <a:off x="2892402" y="1818909"/>
            <a:ext cx="620721" cy="306709"/>
          </a:xfrm>
          <a:prstGeom prst="rect">
            <a:avLst/>
          </a:prstGeom>
          <a:noFill/>
        </p:spPr>
      </p:pic>
      <p:sp>
        <p:nvSpPr>
          <p:cNvPr id="29" name="正方形/長方形 28"/>
          <p:cNvSpPr/>
          <p:nvPr/>
        </p:nvSpPr>
        <p:spPr>
          <a:xfrm>
            <a:off x="4060818" y="1821707"/>
            <a:ext cx="1204929"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但し</a:t>
            </a:r>
            <a:r>
              <a:rPr lang="el-GR" altLang="ja-JP" sz="1400" dirty="0" smtClean="0">
                <a:solidFill>
                  <a:srgbClr val="0000FF"/>
                </a:solidFill>
                <a:effectLst>
                  <a:outerShdw blurRad="38100" dist="38100" dir="2700000" algn="tl">
                    <a:srgbClr val="000000">
                      <a:alpha val="43137"/>
                    </a:srgbClr>
                  </a:outerShdw>
                </a:effectLst>
              </a:rPr>
              <a:t>μ</a:t>
            </a:r>
            <a:r>
              <a:rPr lang="ja-JP" altLang="en-US" sz="1400" dirty="0" smtClean="0">
                <a:effectLst>
                  <a:outerShdw blurRad="38100" dist="38100" dir="2700000" algn="tl">
                    <a:srgbClr val="000000">
                      <a:alpha val="43137"/>
                    </a:srgbClr>
                  </a:outerShdw>
                </a:effectLst>
              </a:rPr>
              <a:t>は粘度</a:t>
            </a:r>
            <a:endParaRPr lang="en-US" altLang="ja-JP" sz="1400" dirty="0" smtClean="0">
              <a:effectLst>
                <a:outerShdw blurRad="38100" dist="38100" dir="2700000" algn="tl">
                  <a:srgbClr val="000000">
                    <a:alpha val="43137"/>
                  </a:srgbClr>
                </a:outerShdw>
              </a:effectLst>
            </a:endParaRPr>
          </a:p>
        </p:txBody>
      </p:sp>
      <p:sp>
        <p:nvSpPr>
          <p:cNvPr id="30" name="正方形/長方形 29"/>
          <p:cNvSpPr/>
          <p:nvPr/>
        </p:nvSpPr>
        <p:spPr>
          <a:xfrm>
            <a:off x="1249316" y="2217223"/>
            <a:ext cx="4637152" cy="30777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粘度</a:t>
            </a:r>
            <a:r>
              <a:rPr lang="en-US" altLang="ja-JP" sz="1400" dirty="0" smtClean="0">
                <a:effectLst>
                  <a:outerShdw blurRad="38100" dist="38100" dir="2700000" algn="tl">
                    <a:srgbClr val="000000">
                      <a:alpha val="43137"/>
                    </a:srgbClr>
                  </a:outerShdw>
                </a:effectLst>
              </a:rPr>
              <a:t>μ </a:t>
            </a:r>
            <a:r>
              <a:rPr lang="ja-JP" altLang="en-US" sz="1400" dirty="0" smtClean="0">
                <a:effectLst>
                  <a:outerShdw blurRad="38100" dist="38100" dir="2700000" algn="tl">
                    <a:srgbClr val="000000">
                      <a:alpha val="43137"/>
                    </a:srgbClr>
                  </a:outerShdw>
                </a:effectLst>
              </a:rPr>
              <a:t>は絶対零度で無限大、隙間</a:t>
            </a:r>
            <a:r>
              <a:rPr lang="en-US" altLang="ja-JP" sz="1400" dirty="0" smtClean="0">
                <a:effectLst>
                  <a:outerShdw blurRad="38100" dist="38100" dir="2700000" algn="tl">
                    <a:srgbClr val="000000">
                      <a:alpha val="43137"/>
                    </a:srgbClr>
                  </a:outerShdw>
                </a:effectLst>
              </a:rPr>
              <a:t>h </a:t>
            </a:r>
            <a:r>
              <a:rPr lang="ja-JP" altLang="en-US" sz="1400" dirty="0" smtClean="0">
                <a:effectLst>
                  <a:outerShdw blurRad="38100" dist="38100" dir="2700000" algn="tl">
                    <a:srgbClr val="000000">
                      <a:alpha val="43137"/>
                    </a:srgbClr>
                  </a:outerShdw>
                </a:effectLst>
              </a:rPr>
              <a:t>はある温度</a:t>
            </a:r>
            <a:r>
              <a:rPr lang="en-US" altLang="ja-JP" sz="1400" dirty="0" err="1" smtClean="0">
                <a:effectLst>
                  <a:outerShdw blurRad="38100" dist="38100" dir="2700000" algn="tl">
                    <a:srgbClr val="000000">
                      <a:alpha val="43137"/>
                    </a:srgbClr>
                  </a:outerShdw>
                </a:effectLst>
              </a:rPr>
              <a:t>Tc</a:t>
            </a:r>
            <a:r>
              <a:rPr lang="ja-JP" altLang="en-US" sz="1400" dirty="0" smtClean="0">
                <a:effectLst>
                  <a:outerShdw blurRad="38100" dist="38100" dir="2700000" algn="tl">
                    <a:srgbClr val="000000">
                      <a:alpha val="43137"/>
                    </a:srgbClr>
                  </a:outerShdw>
                </a:effectLst>
              </a:rPr>
              <a:t>で</a:t>
            </a:r>
            <a:r>
              <a:rPr lang="en-US" altLang="ja-JP" sz="1400" dirty="0" smtClean="0">
                <a:effectLst>
                  <a:outerShdw blurRad="38100" dist="38100" dir="2700000" algn="tl">
                    <a:srgbClr val="000000">
                      <a:alpha val="43137"/>
                    </a:srgbClr>
                  </a:outerShdw>
                </a:effectLst>
              </a:rPr>
              <a:t>0</a:t>
            </a:r>
            <a:r>
              <a:rPr lang="ja-JP" altLang="en-US" sz="1400" dirty="0" smtClean="0">
                <a:effectLst>
                  <a:outerShdw blurRad="38100" dist="38100" dir="2700000" algn="tl">
                    <a:srgbClr val="000000">
                      <a:alpha val="43137"/>
                    </a:srgbClr>
                  </a:outerShdw>
                </a:effectLst>
              </a:rPr>
              <a:t>となる</a:t>
            </a:r>
          </a:p>
        </p:txBody>
      </p:sp>
      <p:pic>
        <p:nvPicPr>
          <p:cNvPr id="1032" name="Picture 8" descr="\begin{equation*}&#10;  \mu=\mu(T)=C_{\mu}T^{-\alpha}&#10;\end{equation*}">
            <a:hlinkClick r:id="rId8"/>
          </p:cNvPr>
          <p:cNvPicPr>
            <a:picLocks noChangeAspect="1" noChangeArrowheads="1"/>
          </p:cNvPicPr>
          <p:nvPr/>
        </p:nvPicPr>
        <p:blipFill>
          <a:blip r:embed="rId9" cstate="print"/>
          <a:srcRect/>
          <a:stretch>
            <a:fillRect/>
          </a:stretch>
        </p:blipFill>
        <p:spPr bwMode="auto">
          <a:xfrm>
            <a:off x="2563785" y="2650194"/>
            <a:ext cx="1384296" cy="173037"/>
          </a:xfrm>
          <a:prstGeom prst="rect">
            <a:avLst/>
          </a:prstGeom>
          <a:noFill/>
        </p:spPr>
      </p:pic>
      <p:pic>
        <p:nvPicPr>
          <p:cNvPr id="1034" name="Picture 10" descr="\begin{equation*}&#10;  h=h(T)=C_h(T-T_C)&#10;\end{equation*}">
            <a:hlinkClick r:id="rId10"/>
          </p:cNvPr>
          <p:cNvPicPr>
            <a:picLocks noChangeAspect="1" noChangeArrowheads="1"/>
          </p:cNvPicPr>
          <p:nvPr/>
        </p:nvPicPr>
        <p:blipFill>
          <a:blip r:embed="rId11" cstate="print"/>
          <a:srcRect/>
          <a:stretch>
            <a:fillRect/>
          </a:stretch>
        </p:blipFill>
        <p:spPr bwMode="auto">
          <a:xfrm>
            <a:off x="2563786" y="2859744"/>
            <a:ext cx="1752624" cy="170394"/>
          </a:xfrm>
          <a:prstGeom prst="rect">
            <a:avLst/>
          </a:prstGeom>
          <a:noFill/>
        </p:spPr>
      </p:pic>
      <p:pic>
        <p:nvPicPr>
          <p:cNvPr id="32" name="Picture 4" descr="\begin{align*}&#10;  P(T)=\frac{N_a(T,P)}{C}T^{\alpha}(T-T_C)&#10;\end{align*}">
            <a:hlinkClick r:id="rId12"/>
          </p:cNvPr>
          <p:cNvPicPr>
            <a:picLocks noChangeAspect="1" noChangeArrowheads="1"/>
          </p:cNvPicPr>
          <p:nvPr/>
        </p:nvPicPr>
        <p:blipFill>
          <a:blip r:embed="rId13" cstate="print"/>
          <a:srcRect/>
          <a:stretch>
            <a:fillRect/>
          </a:stretch>
        </p:blipFill>
        <p:spPr bwMode="auto">
          <a:xfrm>
            <a:off x="2892402" y="3370926"/>
            <a:ext cx="2190780" cy="359681"/>
          </a:xfrm>
          <a:prstGeom prst="rect">
            <a:avLst/>
          </a:prstGeom>
          <a:noFill/>
        </p:spPr>
      </p:pic>
      <p:sp>
        <p:nvSpPr>
          <p:cNvPr id="33" name="正方形/長方形 32"/>
          <p:cNvSpPr/>
          <p:nvPr/>
        </p:nvSpPr>
        <p:spPr>
          <a:xfrm>
            <a:off x="2746350" y="3224874"/>
            <a:ext cx="2446371" cy="65723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右矢印 33"/>
          <p:cNvSpPr/>
          <p:nvPr/>
        </p:nvSpPr>
        <p:spPr>
          <a:xfrm>
            <a:off x="2016090" y="3370926"/>
            <a:ext cx="438156" cy="401643"/>
          </a:xfrm>
          <a:prstGeom prst="rightArrow">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(3)</a:t>
            </a:r>
          </a:p>
        </p:txBody>
      </p:sp>
      <p:sp>
        <p:nvSpPr>
          <p:cNvPr id="14" name="Rectangle 7"/>
          <p:cNvSpPr>
            <a:spLocks noChangeArrowheads="1"/>
          </p:cNvSpPr>
          <p:nvPr/>
        </p:nvSpPr>
        <p:spPr bwMode="auto">
          <a:xfrm>
            <a:off x="785786" y="1559470"/>
            <a:ext cx="1497526"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安定した大気</a:t>
            </a:r>
            <a:endParaRPr lang="ja-JP" altLang="en-US" dirty="0">
              <a:solidFill>
                <a:schemeClr val="tx1"/>
              </a:solidFill>
              <a:effectLst>
                <a:outerShdw blurRad="38100" dist="38100" dir="2700000" algn="tl">
                  <a:srgbClr val="000000">
                    <a:alpha val="43137"/>
                  </a:srgbClr>
                </a:outerShdw>
              </a:effectLst>
              <a:latin typeface="+mn-ea"/>
            </a:endParaRPr>
          </a:p>
        </p:txBody>
      </p:sp>
      <p:sp>
        <p:nvSpPr>
          <p:cNvPr id="34" name="Rectangle 7"/>
          <p:cNvSpPr>
            <a:spLocks noChangeArrowheads="1"/>
          </p:cNvSpPr>
          <p:nvPr/>
        </p:nvSpPr>
        <p:spPr bwMode="auto">
          <a:xfrm>
            <a:off x="785786" y="4643446"/>
            <a:ext cx="649537" cy="369332"/>
          </a:xfrm>
          <a:prstGeom prst="rect">
            <a:avLst/>
          </a:prstGeom>
          <a:solidFill>
            <a:schemeClr val="bg1"/>
          </a:solidFill>
          <a:ln w="9525">
            <a:solidFill>
              <a:schemeClr val="tx1"/>
            </a:solidFill>
            <a:headEnd/>
            <a:tailEnd/>
          </a:ln>
        </p:spPr>
        <p:style>
          <a:lnRef idx="2">
            <a:schemeClr val="dk1"/>
          </a:lnRef>
          <a:fillRef idx="1">
            <a:schemeClr val="lt1"/>
          </a:fillRef>
          <a:effectRef idx="0">
            <a:schemeClr val="dk1"/>
          </a:effectRef>
          <a:fontRef idx="minor">
            <a:schemeClr val="dk1"/>
          </a:fontRef>
        </p:style>
        <p:txBody>
          <a:bodyPr wrap="none">
            <a:spAutoFit/>
          </a:bodyPr>
          <a:lstStyle/>
          <a:p>
            <a:pPr algn="ctr" defTabSz="4176713"/>
            <a:r>
              <a:rPr lang="ja-JP" altLang="en-US" dirty="0" smtClean="0">
                <a:solidFill>
                  <a:schemeClr val="tx1"/>
                </a:solidFill>
                <a:effectLst>
                  <a:outerShdw blurRad="38100" dist="38100" dir="2700000" algn="tl">
                    <a:srgbClr val="000000">
                      <a:alpha val="43137"/>
                    </a:srgbClr>
                  </a:outerShdw>
                </a:effectLst>
                <a:latin typeface="+mn-ea"/>
              </a:rPr>
              <a:t>極夜</a:t>
            </a:r>
            <a:endParaRPr lang="ja-JP" altLang="en-US" dirty="0">
              <a:solidFill>
                <a:schemeClr val="tx1"/>
              </a:solidFill>
              <a:effectLst>
                <a:outerShdw blurRad="38100" dist="38100" dir="2700000" algn="tl">
                  <a:srgbClr val="000000">
                    <a:alpha val="43137"/>
                  </a:srgbClr>
                </a:outerShdw>
              </a:effectLst>
              <a:latin typeface="+mn-ea"/>
            </a:endParaRPr>
          </a:p>
        </p:txBody>
      </p:sp>
      <p:pic>
        <p:nvPicPr>
          <p:cNvPr id="8" name="Picture 2"/>
          <p:cNvPicPr>
            <a:picLocks noChangeAspect="1" noChangeArrowheads="1"/>
          </p:cNvPicPr>
          <p:nvPr/>
        </p:nvPicPr>
        <p:blipFill>
          <a:blip r:embed="rId2" cstate="print"/>
          <a:srcRect/>
          <a:stretch>
            <a:fillRect/>
          </a:stretch>
        </p:blipFill>
        <p:spPr bwMode="auto">
          <a:xfrm>
            <a:off x="5214942" y="1330800"/>
            <a:ext cx="3143272" cy="239167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7827" name="Picture 3"/>
          <p:cNvPicPr>
            <a:picLocks noChangeAspect="1" noChangeArrowheads="1"/>
          </p:cNvPicPr>
          <p:nvPr/>
        </p:nvPicPr>
        <p:blipFill>
          <a:blip r:embed="rId3" cstate="print"/>
          <a:srcRect/>
          <a:stretch>
            <a:fillRect/>
          </a:stretch>
        </p:blipFill>
        <p:spPr bwMode="auto">
          <a:xfrm>
            <a:off x="5214942" y="4232324"/>
            <a:ext cx="3143272" cy="2289636"/>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Rectangle 8"/>
          <p:cNvSpPr>
            <a:spLocks noChangeArrowheads="1"/>
          </p:cNvSpPr>
          <p:nvPr/>
        </p:nvSpPr>
        <p:spPr bwMode="auto">
          <a:xfrm>
            <a:off x="1285852" y="2000240"/>
            <a:ext cx="3500462" cy="1323439"/>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極高気圧帯</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「ドーム」と呼ばれる内陸高原の山頂部分</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では常に穏やかな下降気流</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10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良いシーイング</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低い接地境界層</a:t>
            </a:r>
            <a:endParaRPr lang="en-US" altLang="ja-JP" sz="1400" dirty="0" smtClean="0">
              <a:effectLst>
                <a:outerShdw blurRad="38100" dist="38100" dir="2700000" algn="tl">
                  <a:srgbClr val="000000">
                    <a:alpha val="43137"/>
                  </a:srgbClr>
                </a:outerShdw>
              </a:effectLst>
              <a:latin typeface="ＭＳ Ｐゴシック" charset="-128"/>
            </a:endParaRPr>
          </a:p>
        </p:txBody>
      </p:sp>
      <p:cxnSp>
        <p:nvCxnSpPr>
          <p:cNvPr id="13" name="直線矢印コネクタ 12"/>
          <p:cNvCxnSpPr/>
          <p:nvPr/>
        </p:nvCxnSpPr>
        <p:spPr>
          <a:xfrm>
            <a:off x="1571604" y="3071810"/>
            <a:ext cx="285752"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16" name="Rectangle 8"/>
          <p:cNvSpPr>
            <a:spLocks noChangeArrowheads="1"/>
          </p:cNvSpPr>
          <p:nvPr/>
        </p:nvSpPr>
        <p:spPr bwMode="auto">
          <a:xfrm>
            <a:off x="1041958" y="3437753"/>
            <a:ext cx="3500462"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ドーム</a:t>
            </a:r>
            <a:r>
              <a:rPr lang="en-US" altLang="ja-JP" sz="1400" dirty="0" smtClean="0">
                <a:effectLst>
                  <a:outerShdw blurRad="38100" dist="38100" dir="2700000" algn="tl">
                    <a:srgbClr val="000000">
                      <a:alpha val="43137"/>
                    </a:srgbClr>
                  </a:outerShdw>
                </a:effectLst>
                <a:latin typeface="ＭＳ Ｐゴシック" charset="-128"/>
              </a:rPr>
              <a:t>C</a:t>
            </a:r>
            <a:r>
              <a:rPr lang="ja-JP" altLang="en-US" sz="1400" dirty="0" smtClean="0">
                <a:effectLst>
                  <a:outerShdw blurRad="38100" dist="38100" dir="2700000" algn="tl">
                    <a:srgbClr val="000000">
                      <a:alpha val="43137"/>
                    </a:srgbClr>
                  </a:outerShdw>
                </a:effectLst>
                <a:latin typeface="ＭＳ Ｐゴシック" charset="-128"/>
              </a:rPr>
              <a:t>のシーイング </a:t>
            </a:r>
            <a:r>
              <a:rPr lang="en-US" altLang="ja-JP" sz="1400" dirty="0" smtClean="0">
                <a:effectLst>
                  <a:outerShdw blurRad="38100" dist="38100" dir="2700000" algn="tl">
                    <a:srgbClr val="000000">
                      <a:alpha val="43137"/>
                    </a:srgbClr>
                  </a:outerShdw>
                </a:effectLst>
                <a:latin typeface="ＭＳ Ｐゴシック" charset="-128"/>
              </a:rPr>
              <a:t>…</a:t>
            </a:r>
            <a:r>
              <a:rPr lang="ja-JP" altLang="en-US" sz="1400" dirty="0" smtClean="0">
                <a:effectLst>
                  <a:outerShdw blurRad="38100" dist="38100" dir="2700000" algn="tl">
                    <a:srgbClr val="000000">
                      <a:alpha val="43137"/>
                    </a:srgbClr>
                  </a:outerShdw>
                </a:effectLst>
                <a:latin typeface="ＭＳ Ｐゴシック" charset="-128"/>
              </a:rPr>
              <a:t> </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0.3”</a:t>
            </a:r>
            <a:r>
              <a:rPr lang="en-US" altLang="ja-JP" sz="1400" dirty="0" smtClean="0">
                <a:effectLst>
                  <a:outerShdw blurRad="38100" dist="38100" dir="2700000" algn="tl">
                    <a:srgbClr val="000000">
                      <a:alpha val="43137"/>
                    </a:srgbClr>
                  </a:outerShdw>
                </a:effectLst>
                <a:latin typeface="ＭＳ Ｐゴシック" charset="-128"/>
              </a:rPr>
              <a:t> @30m</a:t>
            </a:r>
          </a:p>
        </p:txBody>
      </p:sp>
      <p:sp>
        <p:nvSpPr>
          <p:cNvPr id="17" name="テキスト ボックス 16"/>
          <p:cNvSpPr txBox="1"/>
          <p:nvPr/>
        </p:nvSpPr>
        <p:spPr>
          <a:xfrm>
            <a:off x="3542288" y="3660820"/>
            <a:ext cx="1266822"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Lawrence+(2004)</a:t>
            </a:r>
            <a:endParaRPr kumimoji="1" lang="ja-JP" altLang="en-US" sz="1200" dirty="0">
              <a:effectLst>
                <a:outerShdw blurRad="38100" dist="38100" dir="2700000" algn="tl">
                  <a:srgbClr val="000000">
                    <a:alpha val="43137"/>
                  </a:srgbClr>
                </a:outerShdw>
              </a:effectLst>
            </a:endParaRPr>
          </a:p>
        </p:txBody>
      </p:sp>
      <p:sp>
        <p:nvSpPr>
          <p:cNvPr id="18" name="Rectangle 8"/>
          <p:cNvSpPr>
            <a:spLocks noChangeArrowheads="1"/>
          </p:cNvSpPr>
          <p:nvPr/>
        </p:nvSpPr>
        <p:spPr bwMode="auto">
          <a:xfrm>
            <a:off x="1041958" y="3866381"/>
            <a:ext cx="3500462" cy="307777"/>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ドームふじの接地境界層の高さ </a:t>
            </a:r>
            <a:r>
              <a:rPr lang="en-US" altLang="ja-JP" sz="1400" dirty="0" smtClean="0">
                <a:effectLst>
                  <a:outerShdw blurRad="38100" dist="38100" dir="2700000" algn="tl">
                    <a:srgbClr val="000000">
                      <a:alpha val="43137"/>
                    </a:srgbClr>
                  </a:outerShdw>
                </a:effectLst>
                <a:latin typeface="ＭＳ Ｐゴシック" charset="-128"/>
              </a:rPr>
              <a:t>… </a:t>
            </a:r>
            <a:r>
              <a:rPr lang="en-US" altLang="ja-JP" sz="1400" b="1" dirty="0" smtClean="0">
                <a:solidFill>
                  <a:srgbClr val="0000FF"/>
                </a:solidFill>
                <a:effectLst>
                  <a:outerShdw blurRad="38100" dist="38100" dir="2700000" algn="tl">
                    <a:srgbClr val="000000">
                      <a:alpha val="43137"/>
                    </a:srgbClr>
                  </a:outerShdw>
                </a:effectLst>
                <a:latin typeface="ＭＳ Ｐゴシック" charset="-128"/>
              </a:rPr>
              <a:t>18m</a:t>
            </a:r>
          </a:p>
        </p:txBody>
      </p:sp>
      <p:sp>
        <p:nvSpPr>
          <p:cNvPr id="19" name="テキスト ボックス 18"/>
          <p:cNvSpPr txBox="1"/>
          <p:nvPr/>
        </p:nvSpPr>
        <p:spPr>
          <a:xfrm>
            <a:off x="3327974" y="4080695"/>
            <a:ext cx="1529778"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Swain &amp; </a:t>
            </a:r>
            <a:r>
              <a:rPr kumimoji="1" lang="en-US" altLang="ja-JP" sz="1200" dirty="0" err="1" smtClean="0">
                <a:effectLst>
                  <a:outerShdw blurRad="38100" dist="38100" dir="2700000" algn="tl">
                    <a:srgbClr val="000000">
                      <a:alpha val="43137"/>
                    </a:srgbClr>
                  </a:outerShdw>
                </a:effectLst>
              </a:rPr>
              <a:t>Gallee</a:t>
            </a:r>
            <a:r>
              <a:rPr kumimoji="1" lang="en-US" altLang="ja-JP" sz="1200" dirty="0" smtClean="0">
                <a:effectLst>
                  <a:outerShdw blurRad="38100" dist="38100" dir="2700000" algn="tl">
                    <a:srgbClr val="000000">
                      <a:alpha val="43137"/>
                    </a:srgbClr>
                  </a:outerShdw>
                </a:effectLst>
              </a:rPr>
              <a:t>(2006)</a:t>
            </a:r>
            <a:endParaRPr kumimoji="1" lang="ja-JP" altLang="en-US" sz="1200" dirty="0">
              <a:effectLst>
                <a:outerShdw blurRad="38100" dist="38100" dir="2700000" algn="tl">
                  <a:srgbClr val="000000">
                    <a:alpha val="43137"/>
                  </a:srgbClr>
                </a:outerShdw>
              </a:effectLst>
            </a:endParaRPr>
          </a:p>
        </p:txBody>
      </p:sp>
      <p:sp>
        <p:nvSpPr>
          <p:cNvPr id="20" name="Rectangle 8"/>
          <p:cNvSpPr>
            <a:spLocks noChangeArrowheads="1"/>
          </p:cNvSpPr>
          <p:nvPr/>
        </p:nvSpPr>
        <p:spPr bwMode="auto">
          <a:xfrm>
            <a:off x="1285852" y="5143512"/>
            <a:ext cx="3500462" cy="1169551"/>
          </a:xfrm>
          <a:prstGeom prst="rect">
            <a:avLst/>
          </a:prstGeom>
          <a:noFill/>
          <a:ln w="9525">
            <a:noFill/>
            <a:miter lim="800000"/>
            <a:headEnd/>
            <a:tailEnd/>
          </a:ln>
          <a:effectLst/>
        </p:spPr>
        <p:txBody>
          <a:bodyPr wrap="squar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極夜 </a:t>
            </a:r>
            <a:r>
              <a:rPr lang="en-US" altLang="ja-JP" sz="1400" dirty="0" smtClean="0">
                <a:effectLst>
                  <a:outerShdw blurRad="38100" dist="38100" dir="2700000" algn="tl">
                    <a:srgbClr val="000000">
                      <a:alpha val="43137"/>
                    </a:srgbClr>
                  </a:outerShdw>
                </a:effectLst>
                <a:latin typeface="ＭＳ Ｐゴシック" charset="-128"/>
              </a:rPr>
              <a:t>… 1</a:t>
            </a:r>
            <a:r>
              <a:rPr lang="ja-JP" altLang="en-US" sz="1400" dirty="0" smtClean="0">
                <a:effectLst>
                  <a:outerShdw blurRad="38100" dist="38100" dir="2700000" algn="tl">
                    <a:srgbClr val="000000">
                      <a:alpha val="43137"/>
                    </a:srgbClr>
                  </a:outerShdw>
                </a:effectLst>
                <a:latin typeface="ＭＳ Ｐゴシック" charset="-128"/>
              </a:rPr>
              <a:t>日中太陽が昇らない日</a:t>
            </a:r>
            <a:endParaRPr lang="en-US" altLang="ja-JP" sz="10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ドームふじでは約</a:t>
            </a:r>
            <a:r>
              <a:rPr lang="en-US" altLang="ja-JP" sz="1400" dirty="0" smtClean="0">
                <a:effectLst>
                  <a:outerShdw blurRad="38100" dist="38100" dir="2700000" algn="tl">
                    <a:srgbClr val="000000">
                      <a:alpha val="43137"/>
                    </a:srgbClr>
                  </a:outerShdw>
                </a:effectLst>
                <a:latin typeface="ＭＳ Ｐゴシック" charset="-128"/>
              </a:rPr>
              <a:t>2,000</a:t>
            </a:r>
            <a:r>
              <a:rPr lang="ja-JP" altLang="en-US" sz="1400" dirty="0" smtClean="0">
                <a:effectLst>
                  <a:outerShdw blurRad="38100" dist="38100" dir="2700000" algn="tl">
                    <a:srgbClr val="000000">
                      <a:alpha val="43137"/>
                    </a:srgbClr>
                  </a:outerShdw>
                </a:effectLst>
                <a:latin typeface="ＭＳ Ｐゴシック" charset="-128"/>
              </a:rPr>
              <a:t>時間</a:t>
            </a:r>
            <a:r>
              <a:rPr lang="en-US" altLang="ja-JP" sz="1400" dirty="0" smtClean="0">
                <a:effectLst>
                  <a:outerShdw blurRad="38100" dist="38100" dir="2700000" algn="tl">
                    <a:srgbClr val="000000">
                      <a:alpha val="43137"/>
                    </a:srgbClr>
                  </a:outerShdw>
                </a:effectLst>
                <a:latin typeface="ＭＳ Ｐゴシック" charset="-128"/>
              </a:rPr>
              <a:t>(90</a:t>
            </a:r>
            <a:r>
              <a:rPr lang="ja-JP" altLang="en-US" sz="1400" dirty="0" smtClean="0">
                <a:effectLst>
                  <a:outerShdw blurRad="38100" dist="38100" dir="2700000" algn="tl">
                    <a:srgbClr val="000000">
                      <a:alpha val="43137"/>
                    </a:srgbClr>
                  </a:outerShdw>
                </a:effectLst>
                <a:latin typeface="ＭＳ Ｐゴシック" charset="-128"/>
              </a:rPr>
              <a:t>日間</a:t>
            </a:r>
            <a:r>
              <a:rPr lang="en-US" altLang="ja-JP" sz="1400" dirty="0" smtClean="0">
                <a:effectLst>
                  <a:outerShdw blurRad="38100" dist="38100" dir="2700000" algn="tl">
                    <a:srgbClr val="000000">
                      <a:alpha val="43137"/>
                    </a:srgbClr>
                  </a:outerShdw>
                </a:effectLst>
                <a:latin typeface="ＭＳ Ｐゴシック" charset="-128"/>
              </a:rPr>
              <a:t>)</a:t>
            </a:r>
          </a:p>
          <a:p>
            <a:pPr defTabSz="4176713"/>
            <a:r>
              <a:rPr lang="ja-JP" altLang="en-US" sz="2700" dirty="0" smtClean="0">
                <a:effectLst>
                  <a:outerShdw blurRad="38100" dist="38100" dir="2700000" algn="tl">
                    <a:srgbClr val="000000">
                      <a:alpha val="43137"/>
                    </a:srgbClr>
                  </a:outerShdw>
                </a:effectLst>
                <a:latin typeface="ＭＳ Ｐゴシック" charset="-128"/>
              </a:rPr>
              <a:t>　  </a:t>
            </a:r>
            <a:endParaRPr lang="en-US" altLang="ja-JP" sz="27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a:t>
            </a:r>
            <a:r>
              <a:rPr lang="ja-JP" altLang="en-US" sz="1400" b="1" dirty="0" smtClean="0">
                <a:solidFill>
                  <a:srgbClr val="0000FF"/>
                </a:solidFill>
                <a:effectLst>
                  <a:outerShdw blurRad="38100" dist="38100" dir="2700000" algn="tl">
                    <a:srgbClr val="000000">
                      <a:alpha val="43137"/>
                    </a:srgbClr>
                  </a:outerShdw>
                </a:effectLst>
                <a:latin typeface="ＭＳ Ｐゴシック" charset="-128"/>
              </a:rPr>
              <a:t>連続観測</a:t>
            </a:r>
            <a:endParaRPr lang="en-US" altLang="ja-JP" sz="1400" b="1" dirty="0" smtClean="0">
              <a:solidFill>
                <a:srgbClr val="0000FF"/>
              </a:solidFill>
              <a:effectLst>
                <a:outerShdw blurRad="38100" dist="38100" dir="2700000" algn="tl">
                  <a:srgbClr val="000000">
                    <a:alpha val="43137"/>
                  </a:srgbClr>
                </a:outerShdw>
              </a:effectLst>
              <a:latin typeface="ＭＳ Ｐゴシック" charset="-128"/>
            </a:endParaRPr>
          </a:p>
        </p:txBody>
      </p:sp>
      <p:sp>
        <p:nvSpPr>
          <p:cNvPr id="21" name="テキスト ボックス 20"/>
          <p:cNvSpPr txBox="1"/>
          <p:nvPr/>
        </p:nvSpPr>
        <p:spPr>
          <a:xfrm>
            <a:off x="6929454" y="6511197"/>
            <a:ext cx="1529778"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Swain &amp; </a:t>
            </a:r>
            <a:r>
              <a:rPr kumimoji="1" lang="en-US" altLang="ja-JP" sz="1200" dirty="0" err="1" smtClean="0">
                <a:effectLst>
                  <a:outerShdw blurRad="38100" dist="38100" dir="2700000" algn="tl">
                    <a:srgbClr val="000000">
                      <a:alpha val="43137"/>
                    </a:srgbClr>
                  </a:outerShdw>
                </a:effectLst>
              </a:rPr>
              <a:t>Gallee</a:t>
            </a:r>
            <a:r>
              <a:rPr kumimoji="1" lang="en-US" altLang="ja-JP" sz="1200" dirty="0" smtClean="0">
                <a:effectLst>
                  <a:outerShdw blurRad="38100" dist="38100" dir="2700000" algn="tl">
                    <a:srgbClr val="000000">
                      <a:alpha val="43137"/>
                    </a:srgbClr>
                  </a:outerShdw>
                </a:effectLst>
              </a:rPr>
              <a:t>(2006)</a:t>
            </a:r>
            <a:endParaRPr kumimoji="1" lang="ja-JP" altLang="en-US" sz="1200" dirty="0">
              <a:effectLst>
                <a:outerShdw blurRad="38100" dist="38100" dir="2700000" algn="tl">
                  <a:srgbClr val="000000">
                    <a:alpha val="43137"/>
                  </a:srgbClr>
                </a:outerShdw>
              </a:effectLst>
            </a:endParaRPr>
          </a:p>
        </p:txBody>
      </p:sp>
      <p:sp>
        <p:nvSpPr>
          <p:cNvPr id="22" name="テキスト ボックス 21"/>
          <p:cNvSpPr txBox="1"/>
          <p:nvPr/>
        </p:nvSpPr>
        <p:spPr>
          <a:xfrm>
            <a:off x="5357818" y="1128681"/>
            <a:ext cx="1871025" cy="307777"/>
          </a:xfrm>
          <a:prstGeom prst="rect">
            <a:avLst/>
          </a:prstGeom>
          <a:solidFill>
            <a:schemeClr val="bg1"/>
          </a:solidFill>
          <a:ln w="9525">
            <a:solidFill>
              <a:srgbClr val="0000FF"/>
            </a:solidFill>
          </a:ln>
        </p:spPr>
        <p:txBody>
          <a:bodyPr wrap="none" rtlCol="0">
            <a:spAutoFit/>
          </a:bodyPr>
          <a:lstStyle/>
          <a:p>
            <a:r>
              <a:rPr kumimoji="1" lang="ja-JP" altLang="en-US" sz="1400" dirty="0" smtClean="0">
                <a:effectLst>
                  <a:outerShdw blurRad="38100" dist="38100" dir="2700000" algn="tl">
                    <a:srgbClr val="000000">
                      <a:alpha val="43137"/>
                    </a:srgbClr>
                  </a:outerShdw>
                </a:effectLst>
              </a:rPr>
              <a:t>地表面でのシーイング</a:t>
            </a:r>
            <a:endParaRPr kumimoji="1" lang="ja-JP" altLang="en-US" sz="1400" dirty="0">
              <a:effectLst>
                <a:outerShdw blurRad="38100" dist="38100" dir="2700000" algn="tl">
                  <a:srgbClr val="000000">
                    <a:alpha val="43137"/>
                  </a:srgbClr>
                </a:outerShdw>
              </a:effectLst>
            </a:endParaRPr>
          </a:p>
        </p:txBody>
      </p:sp>
      <p:sp>
        <p:nvSpPr>
          <p:cNvPr id="23" name="テキスト ボックス 22"/>
          <p:cNvSpPr txBox="1"/>
          <p:nvPr/>
        </p:nvSpPr>
        <p:spPr>
          <a:xfrm>
            <a:off x="5357818" y="3995985"/>
            <a:ext cx="2337499" cy="307777"/>
          </a:xfrm>
          <a:prstGeom prst="rect">
            <a:avLst/>
          </a:prstGeom>
          <a:solidFill>
            <a:schemeClr val="bg1"/>
          </a:solidFill>
          <a:ln w="9525">
            <a:solidFill>
              <a:srgbClr val="0000FF"/>
            </a:solidFill>
          </a:ln>
        </p:spPr>
        <p:txBody>
          <a:bodyPr wrap="none" rtlCol="0">
            <a:spAutoFit/>
          </a:bodyPr>
          <a:lstStyle/>
          <a:p>
            <a:r>
              <a:rPr lang="en-US" altLang="ja-JP" sz="1400" dirty="0" smtClean="0">
                <a:effectLst>
                  <a:outerShdw blurRad="38100" dist="38100" dir="2700000" algn="tl">
                    <a:srgbClr val="000000">
                      <a:alpha val="43137"/>
                    </a:srgbClr>
                  </a:outerShdw>
                </a:effectLst>
              </a:rPr>
              <a:t>0.1”</a:t>
            </a:r>
            <a:r>
              <a:rPr lang="ja-JP" altLang="en-US" sz="1400" dirty="0" smtClean="0">
                <a:effectLst>
                  <a:outerShdw blurRad="38100" dist="38100" dir="2700000" algn="tl">
                    <a:srgbClr val="000000">
                      <a:alpha val="43137"/>
                    </a:srgbClr>
                  </a:outerShdw>
                </a:effectLst>
              </a:rPr>
              <a:t>となる</a:t>
            </a:r>
            <a:r>
              <a:rPr kumimoji="1" lang="ja-JP" altLang="en-US" sz="1400" dirty="0" smtClean="0">
                <a:effectLst>
                  <a:outerShdw blurRad="38100" dist="38100" dir="2700000" algn="tl">
                    <a:srgbClr val="000000">
                      <a:alpha val="43137"/>
                    </a:srgbClr>
                  </a:outerShdw>
                </a:effectLst>
              </a:rPr>
              <a:t>接地境界層の高さ</a:t>
            </a:r>
            <a:endParaRPr kumimoji="1" lang="ja-JP" altLang="en-US" sz="1400" dirty="0">
              <a:effectLst>
                <a:outerShdw blurRad="38100" dist="38100" dir="2700000" algn="tl">
                  <a:srgbClr val="000000">
                    <a:alpha val="43137"/>
                  </a:srgbClr>
                </a:outerShdw>
              </a:effectLst>
            </a:endParaRPr>
          </a:p>
        </p:txBody>
      </p:sp>
      <p:cxnSp>
        <p:nvCxnSpPr>
          <p:cNvPr id="24" name="直線矢印コネクタ 23"/>
          <p:cNvCxnSpPr/>
          <p:nvPr/>
        </p:nvCxnSpPr>
        <p:spPr>
          <a:xfrm>
            <a:off x="1571604" y="6143644"/>
            <a:ext cx="285752" cy="1588"/>
          </a:xfrm>
          <a:prstGeom prst="straightConnector1">
            <a:avLst/>
          </a:prstGeom>
          <a:ln w="1270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5" name="テキスト ボックス 24"/>
          <p:cNvSpPr txBox="1"/>
          <p:nvPr/>
        </p:nvSpPr>
        <p:spPr>
          <a:xfrm>
            <a:off x="6929454" y="3714752"/>
            <a:ext cx="1529778" cy="276999"/>
          </a:xfrm>
          <a:prstGeom prst="rect">
            <a:avLst/>
          </a:prstGeom>
          <a:noFill/>
        </p:spPr>
        <p:txBody>
          <a:bodyPr wrap="none" rtlCol="0">
            <a:spAutoFit/>
          </a:bodyPr>
          <a:lstStyle/>
          <a:p>
            <a:r>
              <a:rPr kumimoji="1" lang="en-US" altLang="ja-JP" sz="1200" dirty="0" smtClean="0">
                <a:effectLst>
                  <a:outerShdw blurRad="38100" dist="38100" dir="2700000" algn="tl">
                    <a:srgbClr val="000000">
                      <a:alpha val="43137"/>
                    </a:srgbClr>
                  </a:outerShdw>
                </a:effectLst>
              </a:rPr>
              <a:t>Swain &amp; </a:t>
            </a:r>
            <a:r>
              <a:rPr kumimoji="1" lang="en-US" altLang="ja-JP" sz="1200" dirty="0" err="1" smtClean="0">
                <a:effectLst>
                  <a:outerShdw blurRad="38100" dist="38100" dir="2700000" algn="tl">
                    <a:srgbClr val="000000">
                      <a:alpha val="43137"/>
                    </a:srgbClr>
                  </a:outerShdw>
                </a:effectLst>
              </a:rPr>
              <a:t>Gallee</a:t>
            </a:r>
            <a:r>
              <a:rPr kumimoji="1" lang="en-US" altLang="ja-JP" sz="1200" dirty="0" smtClean="0">
                <a:effectLst>
                  <a:outerShdw blurRad="38100" dist="38100" dir="2700000" algn="tl">
                    <a:srgbClr val="000000">
                      <a:alpha val="43137"/>
                    </a:srgbClr>
                  </a:outerShdw>
                </a:effectLst>
              </a:rPr>
              <a:t>(2006)</a:t>
            </a:r>
            <a:endParaRPr kumimoji="1" lang="ja-JP" altLang="en-US" sz="1200" dirty="0">
              <a:effectLst>
                <a:outerShdw blurRad="38100" dist="38100" dir="2700000" algn="tl">
                  <a:srgbClr val="000000">
                    <a:alpha val="43137"/>
                  </a:srgbClr>
                </a:outerShdw>
              </a:effectLst>
            </a:endParaRPr>
          </a:p>
        </p:txBody>
      </p:sp>
      <p:sp>
        <p:nvSpPr>
          <p:cNvPr id="26" name="テキスト ボックス 25"/>
          <p:cNvSpPr txBox="1"/>
          <p:nvPr/>
        </p:nvSpPr>
        <p:spPr>
          <a:xfrm>
            <a:off x="2297820" y="5652331"/>
            <a:ext cx="2559932" cy="276999"/>
          </a:xfrm>
          <a:prstGeom prst="rect">
            <a:avLst/>
          </a:prstGeom>
          <a:noFill/>
        </p:spPr>
        <p:txBody>
          <a:bodyPr wrap="none" rtlCol="0">
            <a:spAutoFit/>
          </a:bodyPr>
          <a:lstStyle/>
          <a:p>
            <a:r>
              <a:rPr lang="ja-JP" altLang="en-US" sz="1200" dirty="0" smtClean="0">
                <a:effectLst>
                  <a:outerShdw blurRad="38100" dist="38100" dir="2700000" algn="tl">
                    <a:srgbClr val="000000">
                      <a:alpha val="43137"/>
                    </a:srgbClr>
                  </a:outerShdw>
                </a:effectLst>
              </a:rPr>
              <a:t>村田千紘</a:t>
            </a:r>
            <a:r>
              <a:rPr kumimoji="1" lang="ja-JP" altLang="en-US" sz="1200" dirty="0" smtClean="0">
                <a:effectLst>
                  <a:outerShdw blurRad="38100" dist="38100" dir="2700000" algn="tl">
                    <a:srgbClr val="000000">
                      <a:alpha val="43137"/>
                    </a:srgbClr>
                  </a:outerShdw>
                </a:effectLst>
              </a:rPr>
              <a:t> </a:t>
            </a:r>
            <a:r>
              <a:rPr kumimoji="1" lang="en-US" altLang="ja-JP" sz="1200" dirty="0" smtClean="0">
                <a:effectLst>
                  <a:outerShdw blurRad="38100" dist="38100" dir="2700000" algn="tl">
                    <a:srgbClr val="000000">
                      <a:alpha val="43137"/>
                    </a:srgbClr>
                  </a:outerShdw>
                </a:effectLst>
              </a:rPr>
              <a:t>(2009)</a:t>
            </a:r>
            <a:r>
              <a:rPr kumimoji="1" lang="ja-JP" altLang="en-US" sz="1200" dirty="0" err="1" smtClean="0">
                <a:effectLst>
                  <a:outerShdw blurRad="38100" dist="38100" dir="2700000" algn="tl">
                    <a:srgbClr val="000000">
                      <a:alpha val="43137"/>
                    </a:srgbClr>
                  </a:outerShdw>
                </a:effectLst>
              </a:rPr>
              <a:t>、</a:t>
            </a:r>
            <a:r>
              <a:rPr kumimoji="1" lang="en-US" altLang="ja-JP" sz="1200" dirty="0" err="1" smtClean="0">
                <a:effectLst>
                  <a:outerShdw blurRad="38100" dist="38100" dir="2700000" algn="tl">
                    <a:srgbClr val="000000">
                      <a:alpha val="43137"/>
                    </a:srgbClr>
                  </a:outerShdw>
                </a:effectLst>
              </a:rPr>
              <a:t>Strassmeire</a:t>
            </a:r>
            <a:r>
              <a:rPr kumimoji="1" lang="en-US" altLang="ja-JP" sz="1200" dirty="0" smtClean="0">
                <a:effectLst>
                  <a:outerShdw blurRad="38100" dist="38100" dir="2700000" algn="tl">
                    <a:srgbClr val="000000">
                      <a:alpha val="43137"/>
                    </a:srgbClr>
                  </a:outerShdw>
                </a:effectLst>
              </a:rPr>
              <a:t>+(2008)</a:t>
            </a:r>
            <a:endParaRPr kumimoji="1" lang="ja-JP" altLang="en-US" sz="1200" dirty="0">
              <a:effectLst>
                <a:outerShdw blurRad="38100" dist="38100" dir="2700000" algn="tl">
                  <a:srgbClr val="000000">
                    <a:alpha val="43137"/>
                  </a:srgbClr>
                </a:outerShdw>
              </a:effectLst>
            </a:endParaRPr>
          </a:p>
        </p:txBody>
      </p:sp>
      <p:sp>
        <p:nvSpPr>
          <p:cNvPr id="27" name="スライド番号プレースホルダ 26"/>
          <p:cNvSpPr>
            <a:spLocks noGrp="1"/>
          </p:cNvSpPr>
          <p:nvPr>
            <p:ph type="sldNum" sz="quarter" idx="12"/>
          </p:nvPr>
        </p:nvSpPr>
        <p:spPr/>
        <p:txBody>
          <a:bodyPr/>
          <a:lstStyle/>
          <a:p>
            <a:fld id="{211C075B-6712-4FC4-92CB-6BC868D296D4}" type="slidenum">
              <a:rPr kumimoji="1" lang="ja-JP" altLang="en-US" smtClean="0"/>
              <a:pPr/>
              <a:t>6</a:t>
            </a:fld>
            <a:endParaRPr kumimoji="1" lang="ja-JP" altLang="en-US"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60</a:t>
            </a:fld>
            <a:endParaRPr kumimoji="1" lang="ja-JP" altLang="en-US"/>
          </a:p>
        </p:txBody>
      </p:sp>
      <p:sp>
        <p:nvSpPr>
          <p:cNvPr id="12" name="正方形/長方形 11"/>
          <p:cNvSpPr/>
          <p:nvPr/>
        </p:nvSpPr>
        <p:spPr>
          <a:xfrm>
            <a:off x="3732201" y="3355974"/>
            <a:ext cx="1533546" cy="276999"/>
          </a:xfrm>
          <a:prstGeom prst="rect">
            <a:avLst/>
          </a:prstGeom>
        </p:spPr>
        <p:txBody>
          <a:bodyPr wrap="square">
            <a:spAutoFit/>
          </a:bodyPr>
          <a:lstStyle/>
          <a:p>
            <a:r>
              <a:rPr lang="en-US" altLang="ja-JP" sz="1200" dirty="0" smtClean="0"/>
              <a:t>RA</a:t>
            </a:r>
            <a:r>
              <a:rPr lang="ja-JP" altLang="en-US" sz="1200" dirty="0" smtClean="0"/>
              <a:t>軸方向の誤差</a:t>
            </a:r>
            <a:endParaRPr lang="ja-JP" altLang="en-US" sz="1200" dirty="0"/>
          </a:p>
        </p:txBody>
      </p:sp>
      <p:sp>
        <p:nvSpPr>
          <p:cNvPr id="27" name="正方形/長方形 26"/>
          <p:cNvSpPr/>
          <p:nvPr/>
        </p:nvSpPr>
        <p:spPr>
          <a:xfrm>
            <a:off x="628596" y="398421"/>
            <a:ext cx="2646878"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設置誤差による導入誤差</a:t>
            </a:r>
            <a:endParaRPr lang="en-US" altLang="ja-JP" dirty="0" smtClean="0">
              <a:effectLst>
                <a:outerShdw blurRad="38100" dist="38100" dir="2700000" algn="tl">
                  <a:srgbClr val="000000">
                    <a:alpha val="43137"/>
                  </a:srgbClr>
                </a:outerShdw>
              </a:effectLst>
            </a:endParaRPr>
          </a:p>
        </p:txBody>
      </p:sp>
      <p:pic>
        <p:nvPicPr>
          <p:cNvPr id="7" name="Picture 2" descr="D:\M2\20100202修論発表会\設置誤差1.jpg"/>
          <p:cNvPicPr>
            <a:picLocks noChangeAspect="1" noChangeArrowheads="1"/>
          </p:cNvPicPr>
          <p:nvPr/>
        </p:nvPicPr>
        <p:blipFill>
          <a:blip r:embed="rId3" cstate="print"/>
          <a:srcRect/>
          <a:stretch>
            <a:fillRect/>
          </a:stretch>
        </p:blipFill>
        <p:spPr bwMode="auto">
          <a:xfrm>
            <a:off x="555570" y="909603"/>
            <a:ext cx="3079763" cy="2518582"/>
          </a:xfrm>
          <a:prstGeom prst="rect">
            <a:avLst/>
          </a:prstGeom>
          <a:noFill/>
          <a:effectLst>
            <a:outerShdw blurRad="50800" dist="38100" dir="2700000" algn="tl" rotWithShape="0">
              <a:prstClr val="black">
                <a:alpha val="40000"/>
              </a:prstClr>
            </a:outerShdw>
          </a:effectLst>
        </p:spPr>
      </p:pic>
      <p:sp>
        <p:nvSpPr>
          <p:cNvPr id="8" name="正方形/長方形 7"/>
          <p:cNvSpPr/>
          <p:nvPr/>
        </p:nvSpPr>
        <p:spPr>
          <a:xfrm>
            <a:off x="3987792" y="288882"/>
            <a:ext cx="4630799" cy="523220"/>
          </a:xfrm>
          <a:prstGeom prst="rect">
            <a:avLst/>
          </a:prstGeom>
        </p:spPr>
        <p:txBody>
          <a:bodyPr wrap="square">
            <a:spAutoFit/>
          </a:bodyPr>
          <a:lstStyle/>
          <a:p>
            <a:r>
              <a:rPr lang="en-US" altLang="ja-JP" sz="1400" dirty="0" smtClean="0">
                <a:effectLst>
                  <a:outerShdw blurRad="38100" dist="38100" dir="2700000" algn="tl">
                    <a:srgbClr val="000000">
                      <a:alpha val="43137"/>
                    </a:srgbClr>
                  </a:outerShdw>
                </a:effectLst>
              </a:rPr>
              <a:t>RA </a:t>
            </a:r>
            <a:r>
              <a:rPr lang="ja-JP" altLang="en-US" sz="1400" dirty="0" smtClean="0">
                <a:effectLst>
                  <a:outerShdw blurRad="38100" dist="38100" dir="2700000" algn="tl">
                    <a:srgbClr val="000000">
                      <a:alpha val="43137"/>
                    </a:srgbClr>
                  </a:outerShdw>
                </a:effectLst>
              </a:rPr>
              <a:t>軸が点の北極を向いていない為、天体の座標</a:t>
            </a:r>
            <a:r>
              <a:rPr lang="en-US" altLang="ja-JP" sz="1400" dirty="0" smtClean="0">
                <a:effectLst>
                  <a:outerShdw blurRad="38100" dist="38100" dir="2700000" algn="tl">
                    <a:srgbClr val="000000">
                      <a:alpha val="43137"/>
                    </a:srgbClr>
                  </a:outerShdw>
                </a:effectLst>
              </a:rPr>
              <a:t>(H, δ) </a:t>
            </a:r>
            <a:r>
              <a:rPr lang="ja-JP" altLang="en-US" sz="1400" dirty="0" smtClean="0">
                <a:effectLst>
                  <a:outerShdw blurRad="38100" dist="38100" dir="2700000" algn="tl">
                    <a:srgbClr val="000000">
                      <a:alpha val="43137"/>
                    </a:srgbClr>
                  </a:outerShdw>
                </a:effectLst>
              </a:rPr>
              <a:t>を入力しても望遠鏡は天体の方向に向かず結果導入ができない。</a:t>
            </a:r>
            <a:endParaRPr lang="ja-JP" altLang="en-US" sz="1400" dirty="0">
              <a:effectLst>
                <a:outerShdw blurRad="38100" dist="38100" dir="2700000" algn="tl">
                  <a:srgbClr val="000000">
                    <a:alpha val="43137"/>
                  </a:srgbClr>
                </a:outerShdw>
              </a:effectLst>
            </a:endParaRPr>
          </a:p>
        </p:txBody>
      </p:sp>
      <p:sp>
        <p:nvSpPr>
          <p:cNvPr id="10" name="正方形/長方形 9"/>
          <p:cNvSpPr/>
          <p:nvPr/>
        </p:nvSpPr>
        <p:spPr>
          <a:xfrm>
            <a:off x="6290471" y="1368599"/>
            <a:ext cx="2188420" cy="307777"/>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※(Hp +90, 0)</a:t>
            </a:r>
            <a:r>
              <a:rPr lang="ja-JP" altLang="en-US" sz="1400" dirty="0" smtClean="0">
                <a:effectLst>
                  <a:outerShdw blurRad="38100" dist="38100" dir="2700000" algn="tl">
                    <a:srgbClr val="000000">
                      <a:alpha val="43137"/>
                    </a:srgbClr>
                  </a:outerShdw>
                </a:effectLst>
              </a:rPr>
              <a:t>でアライメント</a:t>
            </a:r>
            <a:endParaRPr lang="ja-JP" altLang="en-US" sz="1400" dirty="0">
              <a:effectLst>
                <a:outerShdw blurRad="38100" dist="38100" dir="2700000" algn="tl">
                  <a:srgbClr val="000000">
                    <a:alpha val="43137"/>
                  </a:srgbClr>
                </a:outerShdw>
              </a:effectLst>
            </a:endParaRPr>
          </a:p>
        </p:txBody>
      </p:sp>
      <p:pic>
        <p:nvPicPr>
          <p:cNvPr id="11" name="Picture 4" descr="\begin{align*}&#10;\Delta \delta_{set}= \epsilon_p \cos (H-H_P)&#10;\end{align*}">
            <a:hlinkClick r:id="rId4"/>
          </p:cNvPr>
          <p:cNvPicPr>
            <a:picLocks noChangeAspect="1" noChangeArrowheads="1"/>
          </p:cNvPicPr>
          <p:nvPr/>
        </p:nvPicPr>
        <p:blipFill>
          <a:blip r:embed="rId5" cstate="print"/>
          <a:srcRect/>
          <a:stretch>
            <a:fillRect/>
          </a:stretch>
        </p:blipFill>
        <p:spPr bwMode="auto">
          <a:xfrm>
            <a:off x="4937130" y="1149517"/>
            <a:ext cx="1643085" cy="175772"/>
          </a:xfrm>
          <a:prstGeom prst="rect">
            <a:avLst/>
          </a:prstGeom>
          <a:noFill/>
        </p:spPr>
      </p:pic>
      <p:pic>
        <p:nvPicPr>
          <p:cNvPr id="13" name="Picture 6" descr="\begin{align*}&#10;\Delta \alpha_{set} \cos \delta= \epsilon_p\sin(H-H_p)\sin \delta &#10;\end{align*}">
            <a:hlinkClick r:id="rId6"/>
          </p:cNvPr>
          <p:cNvPicPr>
            <a:picLocks noChangeAspect="1" noChangeArrowheads="1"/>
          </p:cNvPicPr>
          <p:nvPr/>
        </p:nvPicPr>
        <p:blipFill>
          <a:blip r:embed="rId7" cstate="print"/>
          <a:srcRect/>
          <a:stretch>
            <a:fillRect/>
          </a:stretch>
        </p:blipFill>
        <p:spPr bwMode="auto">
          <a:xfrm>
            <a:off x="4937130" y="930443"/>
            <a:ext cx="2117754" cy="161286"/>
          </a:xfrm>
          <a:prstGeom prst="rect">
            <a:avLst/>
          </a:prstGeom>
          <a:noFill/>
        </p:spPr>
      </p:pic>
      <p:pic>
        <p:nvPicPr>
          <p:cNvPr id="14" name="Picture 7" descr="D:\M2\20100202修論発表会\設置誤差2.jpg"/>
          <p:cNvPicPr>
            <a:picLocks noChangeAspect="1" noChangeArrowheads="1"/>
          </p:cNvPicPr>
          <p:nvPr/>
        </p:nvPicPr>
        <p:blipFill>
          <a:blip r:embed="rId8" cstate="print"/>
          <a:srcRect/>
          <a:stretch>
            <a:fillRect/>
          </a:stretch>
        </p:blipFill>
        <p:spPr bwMode="auto">
          <a:xfrm>
            <a:off x="3732201" y="1530324"/>
            <a:ext cx="2392070" cy="1825650"/>
          </a:xfrm>
          <a:prstGeom prst="rect">
            <a:avLst/>
          </a:prstGeom>
          <a:noFill/>
          <a:effectLst>
            <a:outerShdw blurRad="50800" dist="38100" dir="2700000" algn="tl" rotWithShape="0">
              <a:prstClr val="black">
                <a:alpha val="40000"/>
              </a:prstClr>
            </a:outerShdw>
          </a:effectLst>
        </p:spPr>
      </p:pic>
      <p:pic>
        <p:nvPicPr>
          <p:cNvPr id="15" name="Picture 2" descr="D:\M2\20100202修論発表会\設置誤差3.jpg"/>
          <p:cNvPicPr>
            <a:picLocks noChangeAspect="1" noChangeArrowheads="1"/>
          </p:cNvPicPr>
          <p:nvPr/>
        </p:nvPicPr>
        <p:blipFill>
          <a:blip r:embed="rId9" cstate="print"/>
          <a:srcRect/>
          <a:stretch>
            <a:fillRect/>
          </a:stretch>
        </p:blipFill>
        <p:spPr bwMode="auto">
          <a:xfrm>
            <a:off x="6288111" y="1815712"/>
            <a:ext cx="2482884" cy="1540262"/>
          </a:xfrm>
          <a:prstGeom prst="rect">
            <a:avLst/>
          </a:prstGeom>
          <a:noFill/>
          <a:effectLst>
            <a:outerShdw blurRad="50800" dist="38100" dir="2700000" algn="tl" rotWithShape="0">
              <a:prstClr val="black">
                <a:alpha val="40000"/>
              </a:prstClr>
            </a:outerShdw>
          </a:effectLst>
        </p:spPr>
      </p:pic>
      <p:sp>
        <p:nvSpPr>
          <p:cNvPr id="16" name="正方形/長方形 15"/>
          <p:cNvSpPr/>
          <p:nvPr/>
        </p:nvSpPr>
        <p:spPr>
          <a:xfrm>
            <a:off x="2892403" y="6016534"/>
            <a:ext cx="1533546" cy="276999"/>
          </a:xfrm>
          <a:prstGeom prst="rect">
            <a:avLst/>
          </a:prstGeom>
        </p:spPr>
        <p:txBody>
          <a:bodyPr wrap="square">
            <a:spAutoFit/>
          </a:bodyPr>
          <a:lstStyle/>
          <a:p>
            <a:r>
              <a:rPr lang="en-US" altLang="ja-JP" sz="1200" dirty="0" smtClean="0"/>
              <a:t>Dec</a:t>
            </a:r>
            <a:r>
              <a:rPr lang="ja-JP" altLang="en-US" sz="1200" dirty="0" smtClean="0"/>
              <a:t>軸方向の誤差</a:t>
            </a:r>
            <a:endParaRPr lang="ja-JP" altLang="en-US" sz="1200" dirty="0"/>
          </a:p>
        </p:txBody>
      </p:sp>
      <p:sp>
        <p:nvSpPr>
          <p:cNvPr id="17" name="正方形/長方形 16"/>
          <p:cNvSpPr/>
          <p:nvPr/>
        </p:nvSpPr>
        <p:spPr>
          <a:xfrm>
            <a:off x="628596" y="3757617"/>
            <a:ext cx="2416046"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大気差による導入誤差</a:t>
            </a:r>
            <a:endParaRPr lang="en-US" altLang="ja-JP" dirty="0" smtClean="0">
              <a:effectLst>
                <a:outerShdw blurRad="38100" dist="38100" dir="2700000" algn="tl">
                  <a:srgbClr val="000000">
                    <a:alpha val="43137"/>
                  </a:srgbClr>
                </a:outerShdw>
              </a:effectLst>
            </a:endParaRPr>
          </a:p>
        </p:txBody>
      </p:sp>
      <p:pic>
        <p:nvPicPr>
          <p:cNvPr id="19" name="Picture 11" descr="D:\M2\20100202修論発表会\taiki1.jpg"/>
          <p:cNvPicPr>
            <a:picLocks noChangeAspect="1" noChangeArrowheads="1"/>
          </p:cNvPicPr>
          <p:nvPr/>
        </p:nvPicPr>
        <p:blipFill>
          <a:blip r:embed="rId10" cstate="print"/>
          <a:srcRect/>
          <a:stretch>
            <a:fillRect/>
          </a:stretch>
        </p:blipFill>
        <p:spPr bwMode="auto">
          <a:xfrm>
            <a:off x="482544" y="4341825"/>
            <a:ext cx="2300319" cy="1674710"/>
          </a:xfrm>
          <a:prstGeom prst="rect">
            <a:avLst/>
          </a:prstGeom>
          <a:noFill/>
          <a:effectLst>
            <a:outerShdw blurRad="50800" dist="38100" dir="2700000" algn="tl" rotWithShape="0">
              <a:prstClr val="black">
                <a:alpha val="40000"/>
              </a:prstClr>
            </a:outerShdw>
          </a:effectLst>
        </p:spPr>
      </p:pic>
      <p:pic>
        <p:nvPicPr>
          <p:cNvPr id="20" name="Picture 12" descr="D:\M2\20100202修論発表会\taiki2.jpg"/>
          <p:cNvPicPr>
            <a:picLocks noChangeAspect="1" noChangeArrowheads="1"/>
          </p:cNvPicPr>
          <p:nvPr/>
        </p:nvPicPr>
        <p:blipFill>
          <a:blip r:embed="rId11" cstate="print"/>
          <a:srcRect/>
          <a:stretch>
            <a:fillRect/>
          </a:stretch>
        </p:blipFill>
        <p:spPr bwMode="auto">
          <a:xfrm>
            <a:off x="2892403" y="4336936"/>
            <a:ext cx="2300318" cy="1674708"/>
          </a:xfrm>
          <a:prstGeom prst="rect">
            <a:avLst/>
          </a:prstGeom>
          <a:noFill/>
          <a:effectLst>
            <a:outerShdw blurRad="50800" dist="38100" dir="2700000" algn="tl" rotWithShape="0">
              <a:prstClr val="black">
                <a:alpha val="40000"/>
              </a:prstClr>
            </a:outerShdw>
          </a:effectLst>
        </p:spPr>
      </p:pic>
      <p:sp>
        <p:nvSpPr>
          <p:cNvPr id="21" name="正方形/長方形 20"/>
          <p:cNvSpPr/>
          <p:nvPr/>
        </p:nvSpPr>
        <p:spPr>
          <a:xfrm>
            <a:off x="482545" y="6016534"/>
            <a:ext cx="1533546" cy="276999"/>
          </a:xfrm>
          <a:prstGeom prst="rect">
            <a:avLst/>
          </a:prstGeom>
        </p:spPr>
        <p:txBody>
          <a:bodyPr wrap="square">
            <a:spAutoFit/>
          </a:bodyPr>
          <a:lstStyle/>
          <a:p>
            <a:r>
              <a:rPr lang="en-US" altLang="ja-JP" sz="1200" dirty="0" smtClean="0"/>
              <a:t>RA</a:t>
            </a:r>
            <a:r>
              <a:rPr lang="ja-JP" altLang="en-US" sz="1200" dirty="0" smtClean="0"/>
              <a:t>軸方向の誤差</a:t>
            </a:r>
            <a:endParaRPr lang="ja-JP" altLang="en-US" sz="1200" dirty="0"/>
          </a:p>
        </p:txBody>
      </p:sp>
      <p:sp>
        <p:nvSpPr>
          <p:cNvPr id="22" name="正方形/長方形 21"/>
          <p:cNvSpPr/>
          <p:nvPr/>
        </p:nvSpPr>
        <p:spPr>
          <a:xfrm>
            <a:off x="6288111" y="3319461"/>
            <a:ext cx="1533546" cy="276999"/>
          </a:xfrm>
          <a:prstGeom prst="rect">
            <a:avLst/>
          </a:prstGeom>
        </p:spPr>
        <p:txBody>
          <a:bodyPr wrap="square">
            <a:spAutoFit/>
          </a:bodyPr>
          <a:lstStyle/>
          <a:p>
            <a:r>
              <a:rPr lang="en-US" altLang="ja-JP" sz="1200" dirty="0" smtClean="0"/>
              <a:t>Dec</a:t>
            </a:r>
            <a:r>
              <a:rPr lang="ja-JP" altLang="en-US" sz="1200" dirty="0" smtClean="0"/>
              <a:t>軸方向の誤差</a:t>
            </a:r>
            <a:endParaRPr lang="ja-JP" altLang="en-US" sz="1200" dirty="0"/>
          </a:p>
        </p:txBody>
      </p:sp>
      <p:pic>
        <p:nvPicPr>
          <p:cNvPr id="95234" name="Picture 2" descr="D:\M2\20100202修論発表会\taikisa1.jpg"/>
          <p:cNvPicPr>
            <a:picLocks noChangeAspect="1" noChangeArrowheads="1"/>
          </p:cNvPicPr>
          <p:nvPr/>
        </p:nvPicPr>
        <p:blipFill>
          <a:blip r:embed="rId12" cstate="print"/>
          <a:srcRect/>
          <a:stretch>
            <a:fillRect/>
          </a:stretch>
        </p:blipFill>
        <p:spPr bwMode="auto">
          <a:xfrm>
            <a:off x="5411799" y="3903669"/>
            <a:ext cx="3297697" cy="2506439"/>
          </a:xfrm>
          <a:prstGeom prst="rect">
            <a:avLst/>
          </a:prstGeom>
          <a:noFill/>
          <a:effectLst>
            <a:outerShdw blurRad="50800" dist="38100" dir="2700000" algn="tl" rotWithShape="0">
              <a:prstClr val="black">
                <a:alpha val="40000"/>
              </a:prstClr>
            </a:outerShdw>
          </a:effectLst>
        </p:spPr>
      </p:pic>
      <p:sp>
        <p:nvSpPr>
          <p:cNvPr id="23" name="正方形/長方形 22"/>
          <p:cNvSpPr/>
          <p:nvPr/>
        </p:nvSpPr>
        <p:spPr>
          <a:xfrm>
            <a:off x="4754565" y="873090"/>
            <a:ext cx="2519397" cy="51118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61</a:t>
            </a:fld>
            <a:endParaRPr kumimoji="1" lang="ja-JP" altLang="en-US"/>
          </a:p>
        </p:txBody>
      </p:sp>
      <p:sp>
        <p:nvSpPr>
          <p:cNvPr id="27" name="正方形/長方形 26"/>
          <p:cNvSpPr/>
          <p:nvPr/>
        </p:nvSpPr>
        <p:spPr>
          <a:xfrm>
            <a:off x="628596" y="398421"/>
            <a:ext cx="4068743"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RA</a:t>
            </a:r>
            <a:r>
              <a:rPr lang="ja-JP" altLang="en-US" dirty="0" smtClean="0">
                <a:effectLst>
                  <a:outerShdw blurRad="38100" dist="38100" dir="2700000" algn="tl">
                    <a:srgbClr val="000000">
                      <a:alpha val="43137"/>
                    </a:srgbClr>
                  </a:outerShdw>
                </a:effectLst>
              </a:rPr>
              <a:t>軸・</a:t>
            </a:r>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軸の直交誤差による導入誤差</a:t>
            </a:r>
            <a:endParaRPr lang="en-US" altLang="ja-JP" dirty="0" smtClean="0">
              <a:effectLst>
                <a:outerShdw blurRad="38100" dist="38100" dir="2700000" algn="tl">
                  <a:srgbClr val="000000">
                    <a:alpha val="43137"/>
                  </a:srgbClr>
                </a:outerShdw>
              </a:effectLst>
            </a:endParaRPr>
          </a:p>
        </p:txBody>
      </p:sp>
      <p:sp>
        <p:nvSpPr>
          <p:cNvPr id="10" name="正方形/長方形 9"/>
          <p:cNvSpPr/>
          <p:nvPr/>
        </p:nvSpPr>
        <p:spPr>
          <a:xfrm>
            <a:off x="6864704" y="966956"/>
            <a:ext cx="1906291" cy="307777"/>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※(-90, 0)</a:t>
            </a:r>
            <a:r>
              <a:rPr lang="ja-JP" altLang="en-US" sz="1400" dirty="0" smtClean="0">
                <a:effectLst>
                  <a:outerShdw blurRad="38100" dist="38100" dir="2700000" algn="tl">
                    <a:srgbClr val="000000">
                      <a:alpha val="43137"/>
                    </a:srgbClr>
                  </a:outerShdw>
                </a:effectLst>
              </a:rPr>
              <a:t>でアライメント</a:t>
            </a:r>
            <a:endParaRPr lang="ja-JP" altLang="en-US" sz="1400" dirty="0">
              <a:effectLst>
                <a:outerShdw blurRad="38100" dist="38100" dir="2700000" algn="tl">
                  <a:srgbClr val="000000">
                    <a:alpha val="43137"/>
                  </a:srgbClr>
                </a:outerShdw>
              </a:effectLst>
            </a:endParaRPr>
          </a:p>
        </p:txBody>
      </p:sp>
      <p:sp>
        <p:nvSpPr>
          <p:cNvPr id="17" name="正方形/長方形 16"/>
          <p:cNvSpPr/>
          <p:nvPr/>
        </p:nvSpPr>
        <p:spPr>
          <a:xfrm>
            <a:off x="640048" y="3684591"/>
            <a:ext cx="404149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en-US" altLang="ja-JP" dirty="0" smtClean="0">
                <a:effectLst>
                  <a:outerShdw blurRad="38100" dist="38100" dir="2700000" algn="tl">
                    <a:srgbClr val="000000">
                      <a:alpha val="43137"/>
                    </a:srgbClr>
                  </a:outerShdw>
                </a:effectLst>
              </a:rPr>
              <a:t>Dec</a:t>
            </a:r>
            <a:r>
              <a:rPr lang="ja-JP" altLang="en-US" dirty="0" smtClean="0">
                <a:effectLst>
                  <a:outerShdw blurRad="38100" dist="38100" dir="2700000" algn="tl">
                    <a:srgbClr val="000000">
                      <a:alpha val="43137"/>
                    </a:srgbClr>
                  </a:outerShdw>
                </a:effectLst>
              </a:rPr>
              <a:t>軸・光軸の直交誤差による導入誤差</a:t>
            </a:r>
            <a:endParaRPr lang="en-US" altLang="ja-JP" dirty="0" smtClean="0">
              <a:effectLst>
                <a:outerShdw blurRad="38100" dist="38100" dir="2700000" algn="tl">
                  <a:srgbClr val="000000">
                    <a:alpha val="43137"/>
                  </a:srgbClr>
                </a:outerShdw>
              </a:effectLst>
            </a:endParaRPr>
          </a:p>
        </p:txBody>
      </p:sp>
      <p:pic>
        <p:nvPicPr>
          <p:cNvPr id="24" name="Picture 3" descr="D:\M2\20100202修論発表会\RA-Dec2.jpg"/>
          <p:cNvPicPr>
            <a:picLocks noChangeAspect="1" noChangeArrowheads="1"/>
          </p:cNvPicPr>
          <p:nvPr/>
        </p:nvPicPr>
        <p:blipFill>
          <a:blip r:embed="rId3" cstate="print"/>
          <a:srcRect/>
          <a:stretch>
            <a:fillRect/>
          </a:stretch>
        </p:blipFill>
        <p:spPr bwMode="auto">
          <a:xfrm>
            <a:off x="1066752" y="982629"/>
            <a:ext cx="3249657" cy="2315848"/>
          </a:xfrm>
          <a:prstGeom prst="rect">
            <a:avLst/>
          </a:prstGeom>
          <a:noFill/>
          <a:effectLst>
            <a:outerShdw blurRad="50800" dist="38100" dir="2700000" algn="tl" rotWithShape="0">
              <a:prstClr val="black">
                <a:alpha val="40000"/>
              </a:prstClr>
            </a:outerShdw>
          </a:effectLst>
        </p:spPr>
      </p:pic>
      <p:pic>
        <p:nvPicPr>
          <p:cNvPr id="25" name="Picture 2" descr="D:\M2\20100202修論発表会\RA-Dec1.jpg"/>
          <p:cNvPicPr>
            <a:picLocks noChangeAspect="1" noChangeArrowheads="1"/>
          </p:cNvPicPr>
          <p:nvPr/>
        </p:nvPicPr>
        <p:blipFill>
          <a:blip r:embed="rId4" cstate="print"/>
          <a:srcRect/>
          <a:stretch>
            <a:fillRect/>
          </a:stretch>
        </p:blipFill>
        <p:spPr bwMode="auto">
          <a:xfrm>
            <a:off x="555570" y="873090"/>
            <a:ext cx="1142986" cy="1225655"/>
          </a:xfrm>
          <a:prstGeom prst="rect">
            <a:avLst/>
          </a:prstGeom>
          <a:noFill/>
          <a:effectLst>
            <a:outerShdw blurRad="50800" dist="38100" dir="2700000" algn="tl" rotWithShape="0">
              <a:prstClr val="black">
                <a:alpha val="40000"/>
              </a:prstClr>
            </a:outerShdw>
          </a:effectLst>
        </p:spPr>
      </p:pic>
      <p:pic>
        <p:nvPicPr>
          <p:cNvPr id="26" name="Picture 5" descr="\begin{align*}&#10;\Delta \delta_{rd} =\arcsin \left(\frac{\sin \delta}{\cos d}\right)-\delta\sim 0&#10;\end{align*}">
            <a:hlinkClick r:id="rId5"/>
          </p:cNvPr>
          <p:cNvPicPr>
            <a:picLocks noChangeAspect="1" noChangeArrowheads="1"/>
          </p:cNvPicPr>
          <p:nvPr/>
        </p:nvPicPr>
        <p:blipFill>
          <a:blip r:embed="rId6" cstate="print"/>
          <a:srcRect/>
          <a:stretch>
            <a:fillRect/>
          </a:stretch>
        </p:blipFill>
        <p:spPr bwMode="auto">
          <a:xfrm>
            <a:off x="4718052" y="1128681"/>
            <a:ext cx="1915376" cy="344492"/>
          </a:xfrm>
          <a:prstGeom prst="rect">
            <a:avLst/>
          </a:prstGeom>
          <a:noFill/>
        </p:spPr>
      </p:pic>
      <p:pic>
        <p:nvPicPr>
          <p:cNvPr id="28" name="Picture 7" descr="\begin{align*}&#10;  \Delta \alpha_{rd} \cos \delta \simeq d\sin \delta&#10;\end{align*}">
            <a:hlinkClick r:id="rId7"/>
          </p:cNvPr>
          <p:cNvPicPr>
            <a:picLocks noChangeAspect="1" noChangeArrowheads="1"/>
          </p:cNvPicPr>
          <p:nvPr/>
        </p:nvPicPr>
        <p:blipFill>
          <a:blip r:embed="rId8" cstate="print"/>
          <a:srcRect/>
          <a:stretch>
            <a:fillRect/>
          </a:stretch>
        </p:blipFill>
        <p:spPr bwMode="auto">
          <a:xfrm>
            <a:off x="4718052" y="982629"/>
            <a:ext cx="1191943" cy="130907"/>
          </a:xfrm>
          <a:prstGeom prst="rect">
            <a:avLst/>
          </a:prstGeom>
          <a:noFill/>
        </p:spPr>
      </p:pic>
      <p:sp>
        <p:nvSpPr>
          <p:cNvPr id="30" name="正方形/長方形 29"/>
          <p:cNvSpPr/>
          <p:nvPr/>
        </p:nvSpPr>
        <p:spPr>
          <a:xfrm>
            <a:off x="5229234" y="3502026"/>
            <a:ext cx="3432222"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ea typeface="+mj-ea"/>
              </a:rPr>
              <a:t>赤道儀は工業製品である為</a:t>
            </a:r>
            <a:r>
              <a:rPr lang="en-US" altLang="ja-JP" sz="1400" dirty="0" smtClean="0">
                <a:solidFill>
                  <a:srgbClr val="0000FF"/>
                </a:solidFill>
                <a:effectLst>
                  <a:outerShdw blurRad="38100" dist="38100" dir="2700000" algn="tl">
                    <a:srgbClr val="000000">
                      <a:alpha val="43137"/>
                    </a:srgbClr>
                  </a:outerShdw>
                </a:effectLst>
                <a:ea typeface="+mj-ea"/>
              </a:rPr>
              <a:t>RA</a:t>
            </a:r>
            <a:r>
              <a:rPr lang="ja-JP" altLang="en-US" sz="1400" dirty="0" smtClean="0">
                <a:solidFill>
                  <a:srgbClr val="0000FF"/>
                </a:solidFill>
                <a:effectLst>
                  <a:outerShdw blurRad="38100" dist="38100" dir="2700000" algn="tl">
                    <a:srgbClr val="000000">
                      <a:alpha val="43137"/>
                    </a:srgbClr>
                  </a:outerShdw>
                </a:effectLst>
                <a:ea typeface="+mj-ea"/>
              </a:rPr>
              <a:t>軸</a:t>
            </a:r>
            <a:r>
              <a:rPr lang="ja-JP" altLang="en-US" sz="1400" dirty="0" smtClean="0">
                <a:effectLst>
                  <a:outerShdw blurRad="38100" dist="38100" dir="2700000" algn="tl">
                    <a:srgbClr val="000000">
                      <a:alpha val="43137"/>
                    </a:srgbClr>
                  </a:outerShdw>
                </a:effectLst>
                <a:ea typeface="+mj-ea"/>
              </a:rPr>
              <a:t>・</a:t>
            </a:r>
            <a:r>
              <a:rPr lang="en-US" altLang="ja-JP" sz="1400" dirty="0" smtClean="0">
                <a:solidFill>
                  <a:srgbClr val="0000FF"/>
                </a:solidFill>
                <a:effectLst>
                  <a:outerShdw blurRad="38100" dist="38100" dir="2700000" algn="tl">
                    <a:srgbClr val="000000">
                      <a:alpha val="43137"/>
                    </a:srgbClr>
                  </a:outerShdw>
                </a:effectLst>
                <a:ea typeface="+mj-ea"/>
              </a:rPr>
              <a:t>Dec</a:t>
            </a:r>
            <a:r>
              <a:rPr lang="ja-JP" altLang="en-US" sz="1400" dirty="0" smtClean="0">
                <a:solidFill>
                  <a:srgbClr val="0000FF"/>
                </a:solidFill>
                <a:effectLst>
                  <a:outerShdw blurRad="38100" dist="38100" dir="2700000" algn="tl">
                    <a:srgbClr val="000000">
                      <a:alpha val="43137"/>
                    </a:srgbClr>
                  </a:outerShdw>
                </a:effectLst>
                <a:ea typeface="+mj-ea"/>
              </a:rPr>
              <a:t>軸</a:t>
            </a:r>
            <a:r>
              <a:rPr lang="ja-JP" altLang="en-US" sz="1400" dirty="0" smtClean="0">
                <a:effectLst>
                  <a:outerShdw blurRad="38100" dist="38100" dir="2700000" algn="tl">
                    <a:srgbClr val="000000">
                      <a:alpha val="43137"/>
                    </a:srgbClr>
                  </a:outerShdw>
                </a:effectLst>
                <a:ea typeface="+mj-ea"/>
              </a:rPr>
              <a:t>・</a:t>
            </a:r>
            <a:r>
              <a:rPr lang="ja-JP" altLang="en-US" sz="1400" dirty="0" smtClean="0">
                <a:solidFill>
                  <a:srgbClr val="0000FF"/>
                </a:solidFill>
                <a:effectLst>
                  <a:outerShdw blurRad="38100" dist="38100" dir="2700000" algn="tl">
                    <a:srgbClr val="000000">
                      <a:alpha val="43137"/>
                    </a:srgbClr>
                  </a:outerShdw>
                </a:effectLst>
                <a:ea typeface="+mj-ea"/>
              </a:rPr>
              <a:t>光軸</a:t>
            </a:r>
            <a:r>
              <a:rPr lang="ja-JP" altLang="en-US" sz="1400" dirty="0" smtClean="0">
                <a:effectLst>
                  <a:outerShdw blurRad="38100" dist="38100" dir="2700000" algn="tl">
                    <a:srgbClr val="000000">
                      <a:alpha val="43137"/>
                    </a:srgbClr>
                  </a:outerShdw>
                </a:effectLst>
                <a:ea typeface="+mj-ea"/>
              </a:rPr>
              <a:t>は必ずしも直交しているとは限らない</a:t>
            </a:r>
            <a:r>
              <a:rPr lang="ja-JP" altLang="en-US" sz="1400" dirty="0" smtClean="0">
                <a:effectLst>
                  <a:outerShdw blurRad="38100" dist="38100" dir="2700000" algn="tl">
                    <a:srgbClr val="000000">
                      <a:alpha val="43137"/>
                    </a:srgbClr>
                  </a:outerShdw>
                </a:effectLst>
                <a:latin typeface="+mj-ea"/>
                <a:ea typeface="+mj-ea"/>
              </a:rPr>
              <a:t>。</a:t>
            </a:r>
            <a:endParaRPr lang="en-US" altLang="ja-JP" sz="1400" dirty="0" smtClean="0">
              <a:effectLst>
                <a:outerShdw blurRad="38100" dist="38100" dir="2700000" algn="tl">
                  <a:srgbClr val="000000">
                    <a:alpha val="43137"/>
                  </a:srgbClr>
                </a:outerShdw>
              </a:effectLst>
              <a:latin typeface="+mj-ea"/>
              <a:ea typeface="+mj-ea"/>
            </a:endParaRPr>
          </a:p>
        </p:txBody>
      </p:sp>
      <p:pic>
        <p:nvPicPr>
          <p:cNvPr id="31" name="Picture 8" descr="D:\M2\20100202修論発表会\RA-Dec3.jpg"/>
          <p:cNvPicPr>
            <a:picLocks noChangeAspect="1" noChangeArrowheads="1"/>
          </p:cNvPicPr>
          <p:nvPr/>
        </p:nvPicPr>
        <p:blipFill>
          <a:blip r:embed="rId9" cstate="print"/>
          <a:srcRect l="5956" t="5769" b="7692"/>
          <a:stretch>
            <a:fillRect/>
          </a:stretch>
        </p:blipFill>
        <p:spPr bwMode="auto">
          <a:xfrm>
            <a:off x="5265747" y="1639864"/>
            <a:ext cx="2663618" cy="1518214"/>
          </a:xfrm>
          <a:prstGeom prst="rect">
            <a:avLst/>
          </a:prstGeom>
          <a:noFill/>
          <a:effectLst>
            <a:outerShdw blurRad="50800" dist="38100" dir="2700000" algn="tl" rotWithShape="0">
              <a:prstClr val="black">
                <a:alpha val="40000"/>
              </a:prstClr>
            </a:outerShdw>
          </a:effectLst>
        </p:spPr>
      </p:pic>
      <p:sp>
        <p:nvSpPr>
          <p:cNvPr id="32" name="Rectangle 8"/>
          <p:cNvSpPr>
            <a:spLocks noChangeArrowheads="1"/>
          </p:cNvSpPr>
          <p:nvPr/>
        </p:nvSpPr>
        <p:spPr bwMode="auto">
          <a:xfrm>
            <a:off x="6067202" y="3115488"/>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33" name="Rectangle 8"/>
          <p:cNvSpPr>
            <a:spLocks noChangeArrowheads="1"/>
          </p:cNvSpPr>
          <p:nvPr/>
        </p:nvSpPr>
        <p:spPr bwMode="auto">
          <a:xfrm rot="16200000">
            <a:off x="4488270" y="2213368"/>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pic>
        <p:nvPicPr>
          <p:cNvPr id="34" name="Picture 8" descr="D:\M2\20100202修論発表会\Dec-Opt3.jpg"/>
          <p:cNvPicPr>
            <a:picLocks noChangeAspect="1" noChangeArrowheads="1"/>
          </p:cNvPicPr>
          <p:nvPr/>
        </p:nvPicPr>
        <p:blipFill>
          <a:blip r:embed="rId10" cstate="print"/>
          <a:srcRect l="6992" t="8003" b="7166"/>
          <a:stretch>
            <a:fillRect/>
          </a:stretch>
        </p:blipFill>
        <p:spPr bwMode="auto">
          <a:xfrm>
            <a:off x="1051647" y="4905985"/>
            <a:ext cx="2665449" cy="1517081"/>
          </a:xfrm>
          <a:prstGeom prst="rect">
            <a:avLst/>
          </a:prstGeom>
          <a:noFill/>
          <a:effectLst>
            <a:outerShdw blurRad="50800" dist="38100" dir="2700000" algn="tl" rotWithShape="0">
              <a:prstClr val="black">
                <a:alpha val="40000"/>
              </a:prstClr>
            </a:outerShdw>
          </a:effectLst>
        </p:spPr>
      </p:pic>
      <p:sp>
        <p:nvSpPr>
          <p:cNvPr id="35" name="Rectangle 8"/>
          <p:cNvSpPr>
            <a:spLocks noChangeArrowheads="1"/>
          </p:cNvSpPr>
          <p:nvPr/>
        </p:nvSpPr>
        <p:spPr bwMode="auto">
          <a:xfrm>
            <a:off x="1854933" y="6401658"/>
            <a:ext cx="1241442"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天体の赤緯</a:t>
            </a:r>
            <a:r>
              <a:rPr lang="en-US" altLang="ja-JP" sz="1200" dirty="0" smtClean="0">
                <a:latin typeface="ＭＳ Ｐゴシック" charset="-128"/>
              </a:rPr>
              <a:t>(°)</a:t>
            </a:r>
            <a:endParaRPr lang="ja-JP" altLang="en-US" sz="1200" dirty="0" smtClean="0">
              <a:latin typeface="ＭＳ Ｐゴシック" charset="-128"/>
            </a:endParaRPr>
          </a:p>
        </p:txBody>
      </p:sp>
      <p:sp>
        <p:nvSpPr>
          <p:cNvPr id="36" name="Rectangle 8"/>
          <p:cNvSpPr>
            <a:spLocks noChangeArrowheads="1"/>
          </p:cNvSpPr>
          <p:nvPr/>
        </p:nvSpPr>
        <p:spPr bwMode="auto">
          <a:xfrm rot="16200000">
            <a:off x="274170" y="5463024"/>
            <a:ext cx="1350981" cy="276999"/>
          </a:xfrm>
          <a:prstGeom prst="rect">
            <a:avLst/>
          </a:prstGeom>
          <a:noFill/>
          <a:ln w="9525">
            <a:noFill/>
            <a:miter lim="800000"/>
            <a:headEnd/>
            <a:tailEnd/>
          </a:ln>
          <a:effectLst/>
        </p:spPr>
        <p:txBody>
          <a:bodyPr wrap="square">
            <a:spAutoFit/>
          </a:bodyPr>
          <a:lstStyle/>
          <a:p>
            <a:pPr defTabSz="4176713"/>
            <a:r>
              <a:rPr lang="ja-JP" altLang="en-US" sz="1200" dirty="0" smtClean="0">
                <a:latin typeface="ＭＳ Ｐゴシック" charset="-128"/>
              </a:rPr>
              <a:t>導入誤差</a:t>
            </a:r>
            <a:r>
              <a:rPr lang="en-US" altLang="ja-JP" sz="1200" dirty="0" smtClean="0">
                <a:latin typeface="ＭＳ Ｐゴシック" charset="-128"/>
              </a:rPr>
              <a:t>[arcmin]</a:t>
            </a:r>
            <a:endParaRPr lang="ja-JP" altLang="en-US" sz="1200" dirty="0" smtClean="0">
              <a:latin typeface="ＭＳ Ｐゴシック" charset="-128"/>
            </a:endParaRPr>
          </a:p>
        </p:txBody>
      </p:sp>
      <p:sp>
        <p:nvSpPr>
          <p:cNvPr id="37" name="Rectangle 8"/>
          <p:cNvSpPr>
            <a:spLocks noChangeArrowheads="1"/>
          </p:cNvSpPr>
          <p:nvPr/>
        </p:nvSpPr>
        <p:spPr bwMode="auto">
          <a:xfrm>
            <a:off x="2913810" y="5744424"/>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sp>
        <p:nvSpPr>
          <p:cNvPr id="38" name="Rectangle 8"/>
          <p:cNvSpPr>
            <a:spLocks noChangeArrowheads="1"/>
          </p:cNvSpPr>
          <p:nvPr/>
        </p:nvSpPr>
        <p:spPr bwMode="auto">
          <a:xfrm>
            <a:off x="7402579" y="2312202"/>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39" name="Rectangle 8"/>
          <p:cNvSpPr>
            <a:spLocks noChangeArrowheads="1"/>
          </p:cNvSpPr>
          <p:nvPr/>
        </p:nvSpPr>
        <p:spPr bwMode="auto">
          <a:xfrm>
            <a:off x="3169401" y="5379294"/>
            <a:ext cx="431809" cy="276999"/>
          </a:xfrm>
          <a:prstGeom prst="rect">
            <a:avLst/>
          </a:prstGeom>
          <a:noFill/>
          <a:ln w="9525">
            <a:noFill/>
            <a:miter lim="800000"/>
            <a:headEnd/>
            <a:tailEnd/>
          </a:ln>
          <a:effectLst/>
        </p:spPr>
        <p:txBody>
          <a:bodyPr wrap="square">
            <a:spAutoFit/>
          </a:bodyPr>
          <a:lstStyle/>
          <a:p>
            <a:pPr defTabSz="4176713"/>
            <a:r>
              <a:rPr lang="en-US" altLang="ja-JP" sz="1200" dirty="0" smtClean="0"/>
              <a:t>Dec</a:t>
            </a:r>
            <a:endParaRPr lang="ja-JP" altLang="en-US" sz="1200" dirty="0" smtClean="0"/>
          </a:p>
        </p:txBody>
      </p:sp>
      <p:sp>
        <p:nvSpPr>
          <p:cNvPr id="40" name="Rectangle 8"/>
          <p:cNvSpPr>
            <a:spLocks noChangeArrowheads="1"/>
          </p:cNvSpPr>
          <p:nvPr/>
        </p:nvSpPr>
        <p:spPr bwMode="auto">
          <a:xfrm>
            <a:off x="7031102" y="1785915"/>
            <a:ext cx="365130" cy="276999"/>
          </a:xfrm>
          <a:prstGeom prst="rect">
            <a:avLst/>
          </a:prstGeom>
          <a:noFill/>
          <a:ln w="9525">
            <a:noFill/>
            <a:miter lim="800000"/>
            <a:headEnd/>
            <a:tailEnd/>
          </a:ln>
          <a:effectLst/>
        </p:spPr>
        <p:txBody>
          <a:bodyPr wrap="square">
            <a:spAutoFit/>
          </a:bodyPr>
          <a:lstStyle/>
          <a:p>
            <a:pPr defTabSz="4176713"/>
            <a:r>
              <a:rPr lang="en-US" altLang="ja-JP" sz="1200" dirty="0" smtClean="0"/>
              <a:t>RA</a:t>
            </a:r>
            <a:endParaRPr lang="ja-JP" altLang="en-US" sz="1200" dirty="0" smtClean="0"/>
          </a:p>
        </p:txBody>
      </p:sp>
      <p:sp>
        <p:nvSpPr>
          <p:cNvPr id="41" name="正方形/長方形 40"/>
          <p:cNvSpPr/>
          <p:nvPr/>
        </p:nvSpPr>
        <p:spPr>
          <a:xfrm>
            <a:off x="4535487" y="873090"/>
            <a:ext cx="2227293" cy="65723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Picture 5" descr="\begin{align*}&#10;\Delta \delta_{do} =\delta-\arcsin \left(\sin \delta \cos t\right)\sim 0&#10;\end{align*}">
            <a:hlinkClick r:id="rId11"/>
          </p:cNvPr>
          <p:cNvPicPr>
            <a:picLocks noChangeAspect="1" noChangeArrowheads="1"/>
          </p:cNvPicPr>
          <p:nvPr/>
        </p:nvPicPr>
        <p:blipFill>
          <a:blip r:embed="rId12" cstate="print"/>
          <a:srcRect/>
          <a:stretch>
            <a:fillRect/>
          </a:stretch>
        </p:blipFill>
        <p:spPr bwMode="auto">
          <a:xfrm>
            <a:off x="847675" y="4487598"/>
            <a:ext cx="2076502" cy="146331"/>
          </a:xfrm>
          <a:prstGeom prst="rect">
            <a:avLst/>
          </a:prstGeom>
          <a:noFill/>
        </p:spPr>
      </p:pic>
      <p:pic>
        <p:nvPicPr>
          <p:cNvPr id="45" name="Picture 7" descr="\begin{align*}&#10;\Delta \alpha_{do} \cos \delta \simeq  -(1-\cos \delta)\times t&#10;\end{align*}">
            <a:hlinkClick r:id="rId13"/>
          </p:cNvPr>
          <p:cNvPicPr>
            <a:picLocks noChangeAspect="1" noChangeArrowheads="1"/>
          </p:cNvPicPr>
          <p:nvPr/>
        </p:nvPicPr>
        <p:blipFill>
          <a:blip r:embed="rId14" cstate="print"/>
          <a:srcRect/>
          <a:stretch>
            <a:fillRect/>
          </a:stretch>
        </p:blipFill>
        <p:spPr bwMode="auto">
          <a:xfrm>
            <a:off x="847675" y="4285979"/>
            <a:ext cx="1825650" cy="146331"/>
          </a:xfrm>
          <a:prstGeom prst="rect">
            <a:avLst/>
          </a:prstGeom>
          <a:noFill/>
        </p:spPr>
      </p:pic>
      <p:sp>
        <p:nvSpPr>
          <p:cNvPr id="46" name="正方形/長方形 45"/>
          <p:cNvSpPr/>
          <p:nvPr/>
        </p:nvSpPr>
        <p:spPr>
          <a:xfrm>
            <a:off x="738135" y="4195773"/>
            <a:ext cx="2300319" cy="5476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Picture 3" descr="D:\M2\20100202修論発表会\Dec-Opt2.jpg"/>
          <p:cNvPicPr>
            <a:picLocks noChangeAspect="1" noChangeArrowheads="1"/>
          </p:cNvPicPr>
          <p:nvPr/>
        </p:nvPicPr>
        <p:blipFill>
          <a:blip r:embed="rId15" cstate="print"/>
          <a:srcRect/>
          <a:stretch>
            <a:fillRect/>
          </a:stretch>
        </p:blipFill>
        <p:spPr bwMode="auto">
          <a:xfrm>
            <a:off x="5229234" y="4318295"/>
            <a:ext cx="3249657" cy="2141284"/>
          </a:xfrm>
          <a:prstGeom prst="rect">
            <a:avLst/>
          </a:prstGeom>
          <a:noFill/>
          <a:effectLst>
            <a:outerShdw blurRad="50800" dist="38100" dir="2700000" algn="tl" rotWithShape="0">
              <a:prstClr val="black">
                <a:alpha val="40000"/>
              </a:prstClr>
            </a:outerShdw>
          </a:effectLst>
        </p:spPr>
      </p:pic>
      <p:pic>
        <p:nvPicPr>
          <p:cNvPr id="49" name="Picture 2" descr="D:\M2\20100202修論発表会\Dec-Opt1.jpg"/>
          <p:cNvPicPr>
            <a:picLocks noChangeAspect="1" noChangeArrowheads="1"/>
          </p:cNvPicPr>
          <p:nvPr/>
        </p:nvPicPr>
        <p:blipFill>
          <a:blip r:embed="rId16" cstate="print"/>
          <a:srcRect/>
          <a:stretch>
            <a:fillRect/>
          </a:stretch>
        </p:blipFill>
        <p:spPr bwMode="auto">
          <a:xfrm>
            <a:off x="4718052" y="4159260"/>
            <a:ext cx="1140092" cy="1168416"/>
          </a:xfrm>
          <a:prstGeom prst="rect">
            <a:avLst/>
          </a:prstGeom>
          <a:noFill/>
          <a:effectLst>
            <a:outerShdw blurRad="50800" dist="38100" dir="2700000" algn="tl" rotWithShape="0">
              <a:prstClr val="black">
                <a:alpha val="40000"/>
              </a:prstClr>
            </a:outerShdw>
          </a:effectLst>
        </p:spPr>
      </p:pic>
      <p:sp>
        <p:nvSpPr>
          <p:cNvPr id="47" name="正方形/長方形 46"/>
          <p:cNvSpPr/>
          <p:nvPr/>
        </p:nvSpPr>
        <p:spPr>
          <a:xfrm>
            <a:off x="3036892" y="4195773"/>
            <a:ext cx="1279517" cy="523220"/>
          </a:xfrm>
          <a:prstGeom prst="rect">
            <a:avLst/>
          </a:prstGeom>
        </p:spPr>
        <p:txBody>
          <a:bodyPr wrap="none">
            <a:spAutoFit/>
          </a:bodyPr>
          <a:lstStyle/>
          <a:p>
            <a:r>
              <a:rPr lang="en-US" altLang="ja-JP" sz="1400" dirty="0" smtClean="0">
                <a:effectLst>
                  <a:outerShdw blurRad="38100" dist="38100" dir="2700000" algn="tl">
                    <a:srgbClr val="000000">
                      <a:alpha val="43137"/>
                    </a:srgbClr>
                  </a:outerShdw>
                </a:effectLst>
              </a:rPr>
              <a:t>※(H</a:t>
            </a:r>
            <a:r>
              <a:rPr lang="en-US" altLang="ja-JP" sz="1000" dirty="0" smtClean="0">
                <a:effectLst>
                  <a:outerShdw blurRad="38100" dist="38100" dir="2700000" algn="tl">
                    <a:srgbClr val="000000">
                      <a:alpha val="43137"/>
                    </a:srgbClr>
                  </a:outerShdw>
                </a:effectLst>
              </a:rPr>
              <a:t>A</a:t>
            </a:r>
            <a:r>
              <a:rPr lang="en-US" altLang="ja-JP" sz="1400" dirty="0" smtClean="0">
                <a:effectLst>
                  <a:outerShdw blurRad="38100" dist="38100" dir="2700000" algn="tl">
                    <a:srgbClr val="000000">
                      <a:alpha val="43137"/>
                    </a:srgbClr>
                  </a:outerShdw>
                </a:effectLst>
              </a:rPr>
              <a:t>, 0)</a:t>
            </a:r>
            <a:r>
              <a:rPr lang="ja-JP" altLang="en-US" sz="1400" dirty="0" smtClean="0">
                <a:effectLst>
                  <a:outerShdw blurRad="38100" dist="38100" dir="2700000" algn="tl">
                    <a:srgbClr val="000000">
                      <a:alpha val="43137"/>
                    </a:srgbClr>
                  </a:outerShdw>
                </a:effectLst>
              </a:rPr>
              <a:t>で</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アライメント</a:t>
            </a:r>
            <a:endParaRPr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8"/>
          <p:cNvSpPr>
            <a:spLocks noGrp="1"/>
          </p:cNvSpPr>
          <p:nvPr>
            <p:ph type="sldNum" sz="quarter" idx="12"/>
          </p:nvPr>
        </p:nvSpPr>
        <p:spPr/>
        <p:txBody>
          <a:bodyPr/>
          <a:lstStyle/>
          <a:p>
            <a:fld id="{211C075B-6712-4FC4-92CB-6BC868D296D4}" type="slidenum">
              <a:rPr kumimoji="1" lang="ja-JP" altLang="en-US" smtClean="0"/>
              <a:pPr/>
              <a:t>62</a:t>
            </a:fld>
            <a:endParaRPr kumimoji="1" lang="ja-JP" altLang="en-US"/>
          </a:p>
        </p:txBody>
      </p:sp>
      <p:sp>
        <p:nvSpPr>
          <p:cNvPr id="27" name="正方形/長方形 26"/>
          <p:cNvSpPr/>
          <p:nvPr/>
        </p:nvSpPr>
        <p:spPr>
          <a:xfrm>
            <a:off x="738135" y="507960"/>
            <a:ext cx="2845651"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副鏡移動で生じる球面収差</a:t>
            </a:r>
            <a:endParaRPr lang="en-US" altLang="ja-JP" dirty="0" smtClean="0">
              <a:effectLst>
                <a:outerShdw blurRad="38100" dist="38100" dir="2700000" algn="tl">
                  <a:srgbClr val="000000">
                    <a:alpha val="43137"/>
                  </a:srgbClr>
                </a:outerShdw>
              </a:effectLst>
            </a:endParaRPr>
          </a:p>
        </p:txBody>
      </p:sp>
      <p:pic>
        <p:nvPicPr>
          <p:cNvPr id="96258" name="Picture 2"/>
          <p:cNvPicPr>
            <a:picLocks noChangeAspect="1" noChangeArrowheads="1"/>
          </p:cNvPicPr>
          <p:nvPr/>
        </p:nvPicPr>
        <p:blipFill>
          <a:blip r:embed="rId3" cstate="print"/>
          <a:srcRect/>
          <a:stretch>
            <a:fillRect/>
          </a:stretch>
        </p:blipFill>
        <p:spPr bwMode="auto">
          <a:xfrm>
            <a:off x="847674" y="1530325"/>
            <a:ext cx="1643085" cy="153453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4" cstate="print"/>
          <a:srcRect/>
          <a:stretch>
            <a:fillRect/>
          </a:stretch>
        </p:blipFill>
        <p:spPr bwMode="auto">
          <a:xfrm>
            <a:off x="2782864" y="1543880"/>
            <a:ext cx="1606572" cy="151999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正方形/長方形 20"/>
          <p:cNvSpPr/>
          <p:nvPr/>
        </p:nvSpPr>
        <p:spPr>
          <a:xfrm>
            <a:off x="4645026" y="1530324"/>
            <a:ext cx="3943404" cy="1384995"/>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副鏡を</a:t>
            </a:r>
            <a:r>
              <a:rPr lang="en-US" altLang="ja-JP" sz="1400" dirty="0" smtClean="0">
                <a:effectLst>
                  <a:outerShdw blurRad="38100" dist="38100" dir="2700000" algn="tl">
                    <a:srgbClr val="000000">
                      <a:alpha val="43137"/>
                    </a:srgbClr>
                  </a:outerShdw>
                </a:effectLst>
              </a:rPr>
              <a:t>0.61mm</a:t>
            </a:r>
            <a:r>
              <a:rPr lang="ja-JP" altLang="en-US" sz="1400" dirty="0" smtClean="0">
                <a:effectLst>
                  <a:outerShdw blurRad="38100" dist="38100" dir="2700000" algn="tl">
                    <a:srgbClr val="000000">
                      <a:alpha val="43137"/>
                    </a:srgbClr>
                  </a:outerShdw>
                </a:effectLst>
              </a:rPr>
              <a:t>内側へ動かした時と</a:t>
            </a:r>
            <a:r>
              <a:rPr lang="en-US" altLang="ja-JP" sz="1400" dirty="0" smtClean="0">
                <a:effectLst>
                  <a:outerShdw blurRad="38100" dist="38100" dir="2700000" algn="tl">
                    <a:srgbClr val="000000">
                      <a:alpha val="43137"/>
                    </a:srgbClr>
                  </a:outerShdw>
                </a:effectLst>
              </a:rPr>
              <a:t>0.59mm </a:t>
            </a:r>
            <a:r>
              <a:rPr lang="ja-JP" altLang="en-US" sz="1400" dirty="0" smtClean="0">
                <a:effectLst>
                  <a:outerShdw blurRad="38100" dist="38100" dir="2700000" algn="tl">
                    <a:srgbClr val="000000">
                      <a:alpha val="43137"/>
                    </a:srgbClr>
                  </a:outerShdw>
                </a:effectLst>
              </a:rPr>
              <a:t>外側へ動かした時の横収差図。横軸が光軸からの距離</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入射高</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を表し縦軸は球面収差の横収差量を表す。線が原点付近で切れているのは副鏡の影による。なお縦軸は</a:t>
            </a:r>
            <a:r>
              <a:rPr lang="en-US" altLang="ja-JP" sz="1400" dirty="0" smtClean="0">
                <a:effectLst>
                  <a:outerShdw blurRad="38100" dist="38100" dir="2700000" algn="tl">
                    <a:srgbClr val="000000">
                      <a:alpha val="43137"/>
                    </a:srgbClr>
                  </a:outerShdw>
                </a:effectLst>
              </a:rPr>
              <a:t>1 </a:t>
            </a:r>
            <a:r>
              <a:rPr lang="ja-JP" altLang="en-US" sz="1400" dirty="0" smtClean="0">
                <a:effectLst>
                  <a:outerShdw blurRad="38100" dist="38100" dir="2700000" algn="tl">
                    <a:srgbClr val="000000">
                      <a:alpha val="43137"/>
                    </a:srgbClr>
                  </a:outerShdw>
                </a:effectLst>
              </a:rPr>
              <a:t>目盛り</a:t>
            </a:r>
            <a:r>
              <a:rPr lang="en-US" altLang="ja-JP" sz="1400" dirty="0" smtClean="0">
                <a:effectLst>
                  <a:outerShdw blurRad="38100" dist="38100" dir="2700000" algn="tl">
                    <a:srgbClr val="000000">
                      <a:alpha val="43137"/>
                    </a:srgbClr>
                  </a:outerShdw>
                </a:effectLst>
              </a:rPr>
              <a:t>20μm</a:t>
            </a:r>
            <a:r>
              <a:rPr lang="ja-JP" altLang="en-US" sz="1400" dirty="0" err="1" smtClean="0">
                <a:effectLst>
                  <a:outerShdw blurRad="38100" dist="38100" dir="2700000" algn="tl">
                    <a:srgbClr val="000000">
                      <a:alpha val="43137"/>
                    </a:srgbClr>
                  </a:outerShdw>
                </a:effectLst>
              </a:rPr>
              <a:t>。</a:t>
            </a:r>
            <a:endParaRPr lang="en-US" altLang="ja-JP" sz="1400" dirty="0" smtClean="0">
              <a:effectLst>
                <a:outerShdw blurRad="38100" dist="38100" dir="2700000" algn="tl">
                  <a:srgbClr val="000000">
                    <a:alpha val="43137"/>
                  </a:srgbClr>
                </a:outerShdw>
              </a:effectLst>
            </a:endParaRPr>
          </a:p>
          <a:p>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左</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焦点内像、</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右</a:t>
            </a:r>
            <a:r>
              <a:rPr lang="en-US" altLang="ja-JP" sz="1400" dirty="0" smtClean="0">
                <a:effectLst>
                  <a:outerShdw blurRad="38100" dist="38100" dir="2700000" algn="tl">
                    <a:srgbClr val="000000">
                      <a:alpha val="43137"/>
                    </a:srgbClr>
                  </a:outerShdw>
                </a:effectLst>
              </a:rPr>
              <a:t>) </a:t>
            </a:r>
            <a:r>
              <a:rPr lang="ja-JP" altLang="en-US" sz="1400" dirty="0" smtClean="0">
                <a:effectLst>
                  <a:outerShdw blurRad="38100" dist="38100" dir="2700000" algn="tl">
                    <a:srgbClr val="000000">
                      <a:alpha val="43137"/>
                    </a:srgbClr>
                  </a:outerShdw>
                </a:effectLst>
              </a:rPr>
              <a:t>焦点外像</a:t>
            </a:r>
            <a:endParaRPr lang="ja-JP" altLang="en-US" sz="1400" dirty="0">
              <a:effectLst>
                <a:outerShdw blurRad="38100" dist="38100" dir="2700000" algn="tl">
                  <a:srgbClr val="000000">
                    <a:alpha val="43137"/>
                  </a:srgbClr>
                </a:outerShdw>
              </a:effectLst>
            </a:endParaRPr>
          </a:p>
        </p:txBody>
      </p:sp>
      <p:sp>
        <p:nvSpPr>
          <p:cNvPr id="22" name="正方形/長方形 21"/>
          <p:cNvSpPr/>
          <p:nvPr/>
        </p:nvSpPr>
        <p:spPr>
          <a:xfrm>
            <a:off x="1577934" y="3189082"/>
            <a:ext cx="6097671"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球面収差は焦点位置に対し</a:t>
            </a:r>
            <a:r>
              <a:rPr lang="ja-JP" altLang="en-US" sz="1400" dirty="0" smtClean="0">
                <a:solidFill>
                  <a:srgbClr val="0000FF"/>
                </a:solidFill>
                <a:effectLst>
                  <a:outerShdw blurRad="38100" dist="38100" dir="2700000" algn="tl">
                    <a:srgbClr val="000000">
                      <a:alpha val="43137"/>
                    </a:srgbClr>
                  </a:outerShdw>
                </a:effectLst>
              </a:rPr>
              <a:t>反対称</a:t>
            </a:r>
            <a:r>
              <a:rPr lang="ja-JP" altLang="en-US" sz="1400" dirty="0" smtClean="0">
                <a:effectLst>
                  <a:outerShdw blurRad="38100" dist="38100" dir="2700000" algn="tl">
                    <a:srgbClr val="000000">
                      <a:alpha val="43137"/>
                    </a:srgbClr>
                  </a:outerShdw>
                </a:effectLst>
              </a:rPr>
              <a:t>に生じる為、ハルトマンテストで副鏡移動を行っても相殺され、</a:t>
            </a:r>
            <a:r>
              <a:rPr lang="ja-JP" altLang="en-US" sz="1400" dirty="0" smtClean="0">
                <a:solidFill>
                  <a:srgbClr val="0000FF"/>
                </a:solidFill>
                <a:effectLst>
                  <a:outerShdw blurRad="38100" dist="38100" dir="2700000" algn="tl">
                    <a:srgbClr val="000000">
                      <a:alpha val="43137"/>
                    </a:srgbClr>
                  </a:outerShdw>
                </a:effectLst>
              </a:rPr>
              <a:t>副鏡移動による球面収差は殆ど観測されない。</a:t>
            </a:r>
            <a:endParaRPr lang="ja-JP" altLang="en-US" sz="1400" dirty="0">
              <a:solidFill>
                <a:srgbClr val="0000FF"/>
              </a:solidFill>
              <a:effectLst>
                <a:outerShdw blurRad="38100" dist="38100" dir="2700000" algn="tl">
                  <a:srgbClr val="000000">
                    <a:alpha val="43137"/>
                  </a:srgbClr>
                </a:outerShdw>
              </a:effectLst>
            </a:endParaRPr>
          </a:p>
        </p:txBody>
      </p:sp>
      <p:sp>
        <p:nvSpPr>
          <p:cNvPr id="23" name="正方形/長方形 22"/>
          <p:cNvSpPr/>
          <p:nvPr/>
        </p:nvSpPr>
        <p:spPr>
          <a:xfrm>
            <a:off x="1979577" y="909603"/>
            <a:ext cx="5257872" cy="523220"/>
          </a:xfrm>
          <a:prstGeom prst="rect">
            <a:avLst/>
          </a:prstGeom>
        </p:spPr>
        <p:txBody>
          <a:bodyPr wrap="square">
            <a:spAutoFit/>
          </a:bodyPr>
          <a:lstStyle/>
          <a:p>
            <a:pPr algn="ctr"/>
            <a:r>
              <a:rPr lang="ja-JP" altLang="en-US" sz="1400" dirty="0" smtClean="0">
                <a:effectLst>
                  <a:outerShdw blurRad="38100" dist="38100" dir="2700000" algn="tl">
                    <a:srgbClr val="000000">
                      <a:alpha val="43137"/>
                    </a:srgbClr>
                  </a:outerShdw>
                </a:effectLst>
              </a:rPr>
              <a:t>カセグレン光学系　→　光路長一定の条件を満たし球面収差が無い</a:t>
            </a:r>
            <a:endParaRPr lang="en-US" altLang="ja-JP" sz="1400" dirty="0" smtClean="0">
              <a:effectLst>
                <a:outerShdw blurRad="38100" dist="38100" dir="2700000" algn="tl">
                  <a:srgbClr val="000000">
                    <a:alpha val="43137"/>
                  </a:srgbClr>
                </a:outerShdw>
              </a:effectLst>
            </a:endParaRPr>
          </a:p>
          <a:p>
            <a:pPr algn="ctr"/>
            <a:r>
              <a:rPr lang="ja-JP" altLang="en-US" sz="1400" dirty="0" smtClean="0">
                <a:solidFill>
                  <a:srgbClr val="0000FF"/>
                </a:solidFill>
                <a:effectLst>
                  <a:outerShdw blurRad="38100" dist="38100" dir="2700000" algn="tl">
                    <a:srgbClr val="000000">
                      <a:alpha val="43137"/>
                    </a:srgbClr>
                  </a:outerShdw>
                </a:effectLst>
              </a:rPr>
              <a:t>副鏡を動かすと</a:t>
            </a:r>
            <a:r>
              <a:rPr lang="ja-JP" altLang="en-US" sz="1400" dirty="0" smtClean="0">
                <a:effectLst>
                  <a:outerShdw blurRad="38100" dist="38100" dir="2700000" algn="tl">
                    <a:srgbClr val="000000">
                      <a:alpha val="43137"/>
                    </a:srgbClr>
                  </a:outerShdw>
                </a:effectLst>
              </a:rPr>
              <a:t>光路長一定の条件を満たさず球面収差が生じる</a:t>
            </a:r>
            <a:endParaRPr lang="ja-JP" altLang="en-US" sz="1400" dirty="0">
              <a:effectLst>
                <a:outerShdw blurRad="38100" dist="38100" dir="2700000" algn="tl">
                  <a:srgbClr val="000000">
                    <a:alpha val="43137"/>
                  </a:srgbClr>
                </a:outerShdw>
              </a:effectLst>
            </a:endParaRPr>
          </a:p>
        </p:txBody>
      </p:sp>
      <p:sp>
        <p:nvSpPr>
          <p:cNvPr id="26" name="正方形/長方形 25"/>
          <p:cNvSpPr/>
          <p:nvPr/>
        </p:nvSpPr>
        <p:spPr>
          <a:xfrm>
            <a:off x="738135" y="3972493"/>
            <a:ext cx="1430200" cy="369332"/>
          </a:xfrm>
          <a:prstGeom prst="rect">
            <a:avLst/>
          </a:prstGeom>
          <a:solidFill>
            <a:schemeClr val="bg1"/>
          </a:solidFill>
          <a:ln>
            <a:solidFill>
              <a:schemeClr val="tx1"/>
            </a:solidFill>
          </a:ln>
        </p:spPr>
        <p:txBody>
          <a:bodyPr wrap="none">
            <a:spAutoFit/>
          </a:bodyPr>
          <a:lstStyle/>
          <a:p>
            <a:pPr marL="342900" lvl="0" indent="-342900">
              <a:spcBef>
                <a:spcPct val="20000"/>
              </a:spcBef>
              <a:defRPr/>
            </a:pPr>
            <a:r>
              <a:rPr lang="ja-JP" altLang="en-US" dirty="0" smtClean="0">
                <a:effectLst>
                  <a:outerShdw blurRad="38100" dist="38100" dir="2700000" algn="tl">
                    <a:srgbClr val="000000">
                      <a:alpha val="43137"/>
                    </a:srgbClr>
                  </a:outerShdw>
                </a:effectLst>
              </a:rPr>
              <a:t>収差ベクトル</a:t>
            </a:r>
            <a:endParaRPr lang="en-US" altLang="ja-JP" dirty="0" smtClean="0">
              <a:effectLst>
                <a:outerShdw blurRad="38100" dist="38100" dir="2700000" algn="tl">
                  <a:srgbClr val="000000">
                    <a:alpha val="43137"/>
                  </a:srgbClr>
                </a:outerShdw>
              </a:effectLst>
            </a:endParaRPr>
          </a:p>
        </p:txBody>
      </p:sp>
      <p:pic>
        <p:nvPicPr>
          <p:cNvPr id="96260" name="Picture 4" descr="K:\収差ベクトル.jpg"/>
          <p:cNvPicPr>
            <a:picLocks noChangeAspect="1" noChangeArrowheads="1"/>
          </p:cNvPicPr>
          <p:nvPr/>
        </p:nvPicPr>
        <p:blipFill>
          <a:blip r:embed="rId5" cstate="print">
            <a:lum contrast="40000"/>
          </a:blip>
          <a:srcRect/>
          <a:stretch>
            <a:fillRect/>
          </a:stretch>
        </p:blipFill>
        <p:spPr bwMode="auto">
          <a:xfrm>
            <a:off x="4535487" y="3940182"/>
            <a:ext cx="3541761" cy="2617166"/>
          </a:xfrm>
          <a:prstGeom prst="rect">
            <a:avLst/>
          </a:prstGeom>
          <a:noFill/>
        </p:spPr>
      </p:pic>
      <p:sp>
        <p:nvSpPr>
          <p:cNvPr id="31" name="正方形/長方形 30"/>
          <p:cNvSpPr/>
          <p:nvPr/>
        </p:nvSpPr>
        <p:spPr>
          <a:xfrm>
            <a:off x="7273962" y="3429000"/>
            <a:ext cx="1131849" cy="276999"/>
          </a:xfrm>
          <a:prstGeom prst="rect">
            <a:avLst/>
          </a:prstGeom>
        </p:spPr>
        <p:txBody>
          <a:bodyPr wrap="square">
            <a:spAutoFit/>
          </a:bodyPr>
          <a:lstStyle/>
          <a:p>
            <a:r>
              <a:rPr lang="ja-JP" altLang="en-US" sz="1200" dirty="0" smtClean="0">
                <a:ea typeface="+mj-ea"/>
              </a:rPr>
              <a:t>表泰秀</a:t>
            </a:r>
            <a:r>
              <a:rPr lang="en-US" altLang="ja-JP" sz="1200" dirty="0" smtClean="0">
                <a:ea typeface="+mj-ea"/>
              </a:rPr>
              <a:t>+(1998)</a:t>
            </a:r>
            <a:endParaRPr lang="ja-JP" altLang="en-US" sz="1200" dirty="0">
              <a:ea typeface="+mj-ea"/>
            </a:endParaRPr>
          </a:p>
        </p:txBody>
      </p:sp>
      <p:sp>
        <p:nvSpPr>
          <p:cNvPr id="35" name="正方形/長方形 34"/>
          <p:cNvSpPr/>
          <p:nvPr/>
        </p:nvSpPr>
        <p:spPr>
          <a:xfrm>
            <a:off x="6949304" y="6313527"/>
            <a:ext cx="1200970" cy="276999"/>
          </a:xfrm>
          <a:prstGeom prst="rect">
            <a:avLst/>
          </a:prstGeom>
        </p:spPr>
        <p:txBody>
          <a:bodyPr wrap="none">
            <a:spAutoFit/>
          </a:bodyPr>
          <a:lstStyle/>
          <a:p>
            <a:r>
              <a:rPr lang="ja-JP" altLang="en-US" sz="1200" dirty="0" smtClean="0">
                <a:ea typeface="+mj-ea"/>
              </a:rPr>
              <a:t>横尾武夫</a:t>
            </a:r>
            <a:r>
              <a:rPr lang="en-US" altLang="ja-JP" sz="1200" dirty="0" smtClean="0">
                <a:ea typeface="+mj-ea"/>
              </a:rPr>
              <a:t>(1991)</a:t>
            </a:r>
            <a:endParaRPr lang="ja-JP" altLang="en-US" sz="1200" dirty="0">
              <a:ea typeface="+mj-ea"/>
            </a:endParaRPr>
          </a:p>
        </p:txBody>
      </p:sp>
      <p:sp>
        <p:nvSpPr>
          <p:cNvPr id="36" name="正方形/長方形 35"/>
          <p:cNvSpPr/>
          <p:nvPr/>
        </p:nvSpPr>
        <p:spPr>
          <a:xfrm>
            <a:off x="811161" y="4451364"/>
            <a:ext cx="3541761" cy="954107"/>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ハルトマンテストは恒星</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点光源</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を用いて光学系の性能評価を行う為、ザイデルの</a:t>
            </a:r>
            <a:r>
              <a:rPr lang="en-US" altLang="ja-JP" sz="1400" dirty="0" smtClean="0">
                <a:effectLst>
                  <a:outerShdw blurRad="38100" dist="38100" dir="2700000" algn="tl">
                    <a:srgbClr val="000000">
                      <a:alpha val="43137"/>
                    </a:srgbClr>
                  </a:outerShdw>
                </a:effectLst>
              </a:rPr>
              <a:t>5</a:t>
            </a:r>
            <a:r>
              <a:rPr lang="ja-JP" altLang="en-US" sz="1400" dirty="0" smtClean="0">
                <a:effectLst>
                  <a:outerShdw blurRad="38100" dist="38100" dir="2700000" algn="tl">
                    <a:srgbClr val="000000">
                      <a:alpha val="43137"/>
                    </a:srgbClr>
                  </a:outerShdw>
                </a:effectLst>
              </a:rPr>
              <a:t>収差のうち「</a:t>
            </a:r>
            <a:r>
              <a:rPr lang="ja-JP" altLang="en-US" sz="1400" dirty="0" smtClean="0">
                <a:solidFill>
                  <a:srgbClr val="0000FF"/>
                </a:solidFill>
                <a:effectLst>
                  <a:outerShdw blurRad="38100" dist="38100" dir="2700000" algn="tl">
                    <a:srgbClr val="000000">
                      <a:alpha val="43137"/>
                    </a:srgbClr>
                  </a:outerShdw>
                </a:effectLst>
              </a:rPr>
              <a:t>球面収差</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コマ収差</a:t>
            </a:r>
            <a:r>
              <a:rPr lang="ja-JP" altLang="en-US" sz="1400" dirty="0" smtClean="0">
                <a:effectLst>
                  <a:outerShdw blurRad="38100" dist="38100" dir="2700000" algn="tl">
                    <a:srgbClr val="000000">
                      <a:alpha val="43137"/>
                    </a:srgbClr>
                  </a:outerShdw>
                </a:effectLst>
              </a:rPr>
              <a:t>」「</a:t>
            </a:r>
            <a:r>
              <a:rPr lang="ja-JP" altLang="en-US" sz="1400" dirty="0" smtClean="0">
                <a:solidFill>
                  <a:srgbClr val="0000FF"/>
                </a:solidFill>
                <a:effectLst>
                  <a:outerShdw blurRad="38100" dist="38100" dir="2700000" algn="tl">
                    <a:srgbClr val="000000">
                      <a:alpha val="43137"/>
                    </a:srgbClr>
                  </a:outerShdw>
                </a:effectLst>
              </a:rPr>
              <a:t>非点収差</a:t>
            </a:r>
            <a:r>
              <a:rPr lang="ja-JP" altLang="en-US" sz="1400" dirty="0" smtClean="0">
                <a:effectLst>
                  <a:outerShdw blurRad="38100" dist="38100" dir="2700000" algn="tl">
                    <a:srgbClr val="000000">
                      <a:alpha val="43137"/>
                    </a:srgbClr>
                  </a:outerShdw>
                </a:effectLst>
              </a:rPr>
              <a:t>」が測定可能である。</a:t>
            </a:r>
            <a:endParaRPr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南極天文コンソーシアム</a:t>
            </a:r>
            <a:endParaRPr lang="en-US" altLang="ja-JP" sz="4000" dirty="0" smtClean="0">
              <a:effectLst>
                <a:outerShdw blurRad="38100" dist="38100" dir="2700000" algn="tl">
                  <a:srgbClr val="000000">
                    <a:alpha val="43137"/>
                  </a:srgbClr>
                </a:outerShdw>
              </a:effectLst>
            </a:endParaRPr>
          </a:p>
        </p:txBody>
      </p:sp>
      <p:sp>
        <p:nvSpPr>
          <p:cNvPr id="7" name="正方形/長方形 6"/>
          <p:cNvSpPr/>
          <p:nvPr/>
        </p:nvSpPr>
        <p:spPr>
          <a:xfrm>
            <a:off x="857224" y="1714488"/>
            <a:ext cx="7500958" cy="1323439"/>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南極天文コンソーシアムは東北大学・筑波大学・名古屋大学・国立天文台・極地研究所等によって</a:t>
            </a:r>
            <a:r>
              <a:rPr lang="en-US" altLang="ja-JP" sz="1400" dirty="0" smtClean="0">
                <a:effectLst>
                  <a:outerShdw blurRad="38100" dist="38100" dir="2700000" algn="tl">
                    <a:srgbClr val="000000">
                      <a:alpha val="43137"/>
                    </a:srgbClr>
                  </a:outerShdw>
                </a:effectLst>
              </a:rPr>
              <a:t>2005</a:t>
            </a:r>
            <a:r>
              <a:rPr lang="ja-JP" altLang="en-US" sz="1400" dirty="0" smtClean="0">
                <a:effectLst>
                  <a:outerShdw blurRad="38100" dist="38100" dir="2700000" algn="tl">
                    <a:srgbClr val="000000">
                      <a:alpha val="43137"/>
                    </a:srgbClr>
                  </a:outerShdw>
                </a:effectLst>
              </a:rPr>
              <a:t>年に結成されたドームふじ基地に天文台を建設する事を目的とした有志のコミュニティである。</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代表</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中井直正 筑波大教授</a:t>
            </a:r>
            <a:r>
              <a:rPr lang="en-US" altLang="ja-JP" sz="1400" dirty="0" smtClean="0">
                <a:effectLst>
                  <a:outerShdw blurRad="38100" dist="38100" dir="2700000" algn="tl">
                    <a:srgbClr val="000000">
                      <a:alpha val="43137"/>
                    </a:srgbClr>
                  </a:outerShdw>
                </a:effectLst>
              </a:rPr>
              <a:t>)</a:t>
            </a:r>
          </a:p>
          <a:p>
            <a:r>
              <a:rPr lang="ja-JP" altLang="en-US" sz="1000" dirty="0" smtClean="0">
                <a:effectLst>
                  <a:outerShdw blurRad="38100" dist="38100" dir="2700000" algn="tl">
                    <a:srgbClr val="000000">
                      <a:alpha val="43137"/>
                    </a:srgbClr>
                  </a:outerShdw>
                </a:effectLst>
              </a:rPr>
              <a:t>　</a:t>
            </a:r>
            <a:endParaRPr lang="en-US" altLang="ja-JP" sz="10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東北大学　・・・　近中間赤外用</a:t>
            </a:r>
            <a:r>
              <a:rPr lang="en-US" altLang="ja-JP" sz="1400" dirty="0" smtClean="0">
                <a:effectLst>
                  <a:outerShdw blurRad="38100" dist="38100" dir="2700000" algn="tl">
                    <a:srgbClr val="000000">
                      <a:alpha val="43137"/>
                    </a:srgbClr>
                  </a:outerShdw>
                </a:effectLst>
              </a:rPr>
              <a:t>2m </a:t>
            </a:r>
            <a:r>
              <a:rPr lang="ja-JP" altLang="en-US" sz="1400" dirty="0" smtClean="0">
                <a:effectLst>
                  <a:outerShdw blurRad="38100" dist="38100" dir="2700000" algn="tl">
                    <a:srgbClr val="000000">
                      <a:alpha val="43137"/>
                    </a:srgbClr>
                  </a:outerShdw>
                </a:effectLst>
              </a:rPr>
              <a:t>クラス望遠鏡</a:t>
            </a:r>
            <a:endParaRPr lang="en-US" altLang="ja-JP" sz="1400" dirty="0" smtClean="0">
              <a:effectLst>
                <a:outerShdw blurRad="38100" dist="38100" dir="2700000" algn="tl">
                  <a:srgbClr val="000000">
                    <a:alpha val="43137"/>
                  </a:srgbClr>
                </a:outerShdw>
              </a:effectLst>
            </a:endParaRPr>
          </a:p>
          <a:p>
            <a:r>
              <a:rPr lang="ja-JP" altLang="en-US" sz="1400" dirty="0" smtClean="0">
                <a:effectLst>
                  <a:outerShdw blurRad="38100" dist="38100" dir="2700000" algn="tl">
                    <a:srgbClr val="000000">
                      <a:alpha val="43137"/>
                    </a:srgbClr>
                  </a:outerShdw>
                </a:effectLst>
              </a:rPr>
              <a:t>　　　　　　　　筑波大学　・・・　</a:t>
            </a:r>
            <a:r>
              <a:rPr lang="en-US" altLang="ja-JP" sz="1400" dirty="0" smtClean="0">
                <a:effectLst>
                  <a:outerShdw blurRad="38100" dist="38100" dir="2700000" algn="tl">
                    <a:srgbClr val="000000">
                      <a:alpha val="43137"/>
                    </a:srgbClr>
                  </a:outerShdw>
                </a:effectLst>
              </a:rPr>
              <a:t>10m </a:t>
            </a:r>
            <a:r>
              <a:rPr lang="ja-JP" altLang="en-US" sz="1400" dirty="0" smtClean="0">
                <a:effectLst>
                  <a:outerShdw blurRad="38100" dist="38100" dir="2700000" algn="tl">
                    <a:srgbClr val="000000">
                      <a:alpha val="43137"/>
                    </a:srgbClr>
                  </a:outerShdw>
                </a:effectLst>
              </a:rPr>
              <a:t>級テラヘルツ望遠鏡</a:t>
            </a:r>
            <a:endParaRPr lang="ja-JP" altLang="en-US" sz="1400" dirty="0">
              <a:effectLst>
                <a:outerShdw blurRad="38100" dist="38100" dir="2700000" algn="tl">
                  <a:srgbClr val="000000">
                    <a:alpha val="43137"/>
                  </a:srgbClr>
                </a:outerShdw>
              </a:effectLst>
            </a:endParaRPr>
          </a:p>
        </p:txBody>
      </p:sp>
      <p:sp>
        <p:nvSpPr>
          <p:cNvPr id="11" name="テキスト ボックス 10"/>
          <p:cNvSpPr txBox="1"/>
          <p:nvPr/>
        </p:nvSpPr>
        <p:spPr>
          <a:xfrm>
            <a:off x="5715008" y="2643182"/>
            <a:ext cx="697627" cy="307777"/>
          </a:xfrm>
          <a:prstGeom prst="rect">
            <a:avLst/>
          </a:prstGeom>
          <a:noFill/>
        </p:spPr>
        <p:txBody>
          <a:bodyPr wrap="none" rtlCol="0">
            <a:spAutoFit/>
          </a:bodyPr>
          <a:lstStyle/>
          <a:p>
            <a:r>
              <a:rPr kumimoji="1" lang="ja-JP" altLang="en-US" sz="1400" dirty="0" smtClean="0">
                <a:effectLst>
                  <a:outerShdw blurRad="38100" dist="38100" dir="2700000" algn="tl">
                    <a:srgbClr val="000000">
                      <a:alpha val="43137"/>
                    </a:srgbClr>
                  </a:outerShdw>
                </a:effectLst>
              </a:rPr>
              <a:t>を計画</a:t>
            </a:r>
            <a:endParaRPr kumimoji="1" lang="ja-JP" altLang="en-US" sz="1400" dirty="0">
              <a:effectLst>
                <a:outerShdw blurRad="38100" dist="38100" dir="2700000" algn="tl">
                  <a:srgbClr val="000000">
                    <a:alpha val="43137"/>
                  </a:srgbClr>
                </a:outerShdw>
              </a:effectLst>
            </a:endParaRPr>
          </a:p>
        </p:txBody>
      </p:sp>
      <p:sp>
        <p:nvSpPr>
          <p:cNvPr id="12" name="テキスト ボックス 11"/>
          <p:cNvSpPr txBox="1"/>
          <p:nvPr/>
        </p:nvSpPr>
        <p:spPr>
          <a:xfrm>
            <a:off x="1142976" y="3643314"/>
            <a:ext cx="4322017" cy="954107"/>
          </a:xfrm>
          <a:prstGeom prst="rect">
            <a:avLst/>
          </a:prstGeom>
          <a:noFill/>
        </p:spPr>
        <p:txBody>
          <a:bodyPr wrap="none" rtlCol="0">
            <a:spAutoFit/>
          </a:bodyPr>
          <a:lstStyle/>
          <a:p>
            <a:pPr marL="342900" indent="-342900">
              <a:buAutoNum type="arabicPlain" startAt="2005"/>
            </a:pPr>
            <a:r>
              <a:rPr kumimoji="1" lang="ja-JP" altLang="en-US" sz="1400" dirty="0" smtClean="0">
                <a:effectLst>
                  <a:outerShdw blurRad="38100" dist="38100" dir="2700000" algn="tl">
                    <a:srgbClr val="000000">
                      <a:alpha val="43137"/>
                    </a:srgbClr>
                  </a:outerShdw>
                </a:effectLst>
              </a:rPr>
              <a:t>　　南極天文コンソーシアム　結成</a:t>
            </a:r>
            <a:endParaRPr kumimoji="1" lang="en-US" altLang="ja-JP" sz="800" dirty="0" smtClean="0">
              <a:effectLst>
                <a:outerShdw blurRad="38100" dist="38100" dir="2700000" algn="tl">
                  <a:srgbClr val="000000">
                    <a:alpha val="43137"/>
                  </a:srgbClr>
                </a:outerShdw>
              </a:effectLst>
            </a:endParaRPr>
          </a:p>
          <a:p>
            <a:pPr marL="342900" indent="-342900">
              <a:buAutoNum type="arabicPlain" startAt="2006"/>
            </a:pPr>
            <a:r>
              <a:rPr kumimoji="1" lang="ja-JP" altLang="en-US" sz="1400" dirty="0" smtClean="0">
                <a:effectLst>
                  <a:outerShdw blurRad="38100" dist="38100" dir="2700000" algn="tl">
                    <a:srgbClr val="000000">
                      <a:alpha val="43137"/>
                    </a:srgbClr>
                  </a:outerShdw>
                </a:effectLst>
              </a:rPr>
              <a:t>　　</a:t>
            </a:r>
            <a:r>
              <a:rPr kumimoji="1" lang="en-US" altLang="ja-JP" sz="1400" dirty="0" smtClean="0">
                <a:effectLst>
                  <a:outerShdw blurRad="38100" dist="38100" dir="2700000" algn="tl">
                    <a:srgbClr val="000000">
                      <a:alpha val="43137"/>
                    </a:srgbClr>
                  </a:outerShdw>
                </a:effectLst>
              </a:rPr>
              <a:t>48</a:t>
            </a:r>
            <a:r>
              <a:rPr lang="ja-JP" altLang="en-US" sz="1400" dirty="0" smtClean="0">
                <a:effectLst>
                  <a:outerShdw blurRad="38100" dist="38100" dir="2700000" algn="tl">
                    <a:srgbClr val="000000">
                      <a:alpha val="43137"/>
                    </a:srgbClr>
                  </a:outerShdw>
                </a:effectLst>
              </a:rPr>
              <a:t>次隊に付託してサイト調査</a:t>
            </a:r>
            <a:endParaRPr kumimoji="1" lang="en-US" altLang="ja-JP" sz="800" dirty="0" smtClean="0">
              <a:effectLst>
                <a:outerShdw blurRad="38100" dist="38100" dir="2700000" algn="tl">
                  <a:srgbClr val="000000">
                    <a:alpha val="43137"/>
                  </a:srgbClr>
                </a:outerShdw>
              </a:effectLst>
              <a:latin typeface="+mn-ea"/>
            </a:endParaRPr>
          </a:p>
          <a:p>
            <a:pPr marL="342900" indent="-342900"/>
            <a:r>
              <a:rPr kumimoji="1" lang="en-US" altLang="ja-JP" sz="1400" dirty="0" smtClean="0">
                <a:effectLst>
                  <a:outerShdw blurRad="38100" dist="38100" dir="2700000" algn="tl">
                    <a:srgbClr val="000000">
                      <a:alpha val="43137"/>
                    </a:srgbClr>
                  </a:outerShdw>
                </a:effectLst>
              </a:rPr>
              <a:t>2009</a:t>
            </a:r>
            <a:r>
              <a:rPr kumimoji="1" lang="ja-JP" altLang="en-US" sz="1400" dirty="0" smtClean="0">
                <a:effectLst>
                  <a:outerShdw blurRad="38100" dist="38100" dir="2700000" algn="tl">
                    <a:srgbClr val="000000">
                      <a:alpha val="43137"/>
                    </a:srgbClr>
                  </a:outerShdw>
                </a:effectLst>
                <a:latin typeface="+mn-ea"/>
              </a:rPr>
              <a:t>　　瀬田益道</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筑波大講師</a:t>
            </a:r>
            <a:r>
              <a:rPr lang="en-US" altLang="ja-JP" sz="1400" dirty="0" smtClean="0">
                <a:effectLst>
                  <a:outerShdw blurRad="38100" dist="38100" dir="2700000" algn="tl">
                    <a:srgbClr val="000000">
                      <a:alpha val="43137"/>
                    </a:srgbClr>
                  </a:outerShdw>
                </a:effectLst>
                <a:latin typeface="+mn-ea"/>
              </a:rPr>
              <a:t>)</a:t>
            </a:r>
            <a:r>
              <a:rPr lang="ja-JP" altLang="en-US" sz="1400" dirty="0" smtClean="0">
                <a:effectLst>
                  <a:outerShdw blurRad="38100" dist="38100" dir="2700000" algn="tl">
                    <a:srgbClr val="000000">
                      <a:alpha val="43137"/>
                    </a:srgbClr>
                  </a:outerShdw>
                </a:effectLst>
                <a:latin typeface="+mn-ea"/>
              </a:rPr>
              <a:t>　ドームふじ調査</a:t>
            </a:r>
            <a:endParaRPr lang="en-US" altLang="ja-JP" sz="800" dirty="0" smtClean="0">
              <a:effectLst>
                <a:outerShdw blurRad="38100" dist="38100" dir="2700000" algn="tl">
                  <a:srgbClr val="000000">
                    <a:alpha val="43137"/>
                  </a:srgbClr>
                </a:outerShdw>
              </a:effectLst>
              <a:latin typeface="+mn-ea"/>
            </a:endParaRPr>
          </a:p>
          <a:p>
            <a:pPr marL="342900" indent="-342900">
              <a:buAutoNum type="arabicPlain" startAt="2010"/>
            </a:pPr>
            <a:r>
              <a:rPr lang="ja-JP" altLang="en-US" sz="1400" dirty="0" smtClean="0">
                <a:effectLst>
                  <a:outerShdw blurRad="38100" dist="38100" dir="2700000" algn="tl">
                    <a:srgbClr val="000000">
                      <a:alpha val="43137"/>
                    </a:srgbClr>
                  </a:outerShdw>
                </a:effectLst>
              </a:rPr>
              <a:t>　　光学望遠鏡を用いた初めてのサイト調査</a:t>
            </a:r>
            <a:r>
              <a:rPr lang="en-US" altLang="ja-JP" sz="1400" dirty="0" smtClean="0">
                <a:effectLst>
                  <a:outerShdw blurRad="38100" dist="38100" dir="2700000" algn="tl">
                    <a:srgbClr val="000000">
                      <a:alpha val="43137"/>
                    </a:srgbClr>
                  </a:outerShdw>
                </a:effectLst>
              </a:rPr>
              <a:t>(</a:t>
            </a:r>
            <a:r>
              <a:rPr lang="ja-JP" altLang="en-US" sz="1400" dirty="0" smtClean="0">
                <a:effectLst>
                  <a:outerShdw blurRad="38100" dist="38100" dir="2700000" algn="tl">
                    <a:srgbClr val="000000">
                      <a:alpha val="43137"/>
                    </a:srgbClr>
                  </a:outerShdw>
                </a:effectLst>
              </a:rPr>
              <a:t>予定</a:t>
            </a:r>
            <a:r>
              <a:rPr lang="en-US" altLang="ja-JP" sz="1400" dirty="0" smtClean="0">
                <a:effectLst>
                  <a:outerShdw blurRad="38100" dist="38100" dir="2700000" algn="tl">
                    <a:srgbClr val="000000">
                      <a:alpha val="43137"/>
                    </a:srgbClr>
                  </a:outerShdw>
                </a:effectLst>
              </a:rPr>
              <a:t>)</a:t>
            </a:r>
            <a:endParaRPr lang="en-US" altLang="ja-JP" sz="800" dirty="0" smtClean="0">
              <a:effectLst>
                <a:outerShdw blurRad="38100" dist="38100" dir="2700000" algn="tl">
                  <a:srgbClr val="000000">
                    <a:alpha val="43137"/>
                  </a:srgbClr>
                </a:outerShdw>
              </a:effectLst>
              <a:latin typeface="+mn-ea"/>
            </a:endParaRPr>
          </a:p>
        </p:txBody>
      </p:sp>
      <p:pic>
        <p:nvPicPr>
          <p:cNvPr id="78850" name="Picture 2"/>
          <p:cNvPicPr>
            <a:picLocks noChangeAspect="1" noChangeArrowheads="1"/>
          </p:cNvPicPr>
          <p:nvPr/>
        </p:nvPicPr>
        <p:blipFill>
          <a:blip r:embed="rId2" cstate="print"/>
          <a:srcRect/>
          <a:stretch>
            <a:fillRect/>
          </a:stretch>
        </p:blipFill>
        <p:spPr bwMode="auto">
          <a:xfrm>
            <a:off x="6143636" y="4929198"/>
            <a:ext cx="2333628" cy="1312666"/>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78851" name="Picture 3"/>
          <p:cNvPicPr>
            <a:picLocks noChangeAspect="1" noChangeArrowheads="1"/>
          </p:cNvPicPr>
          <p:nvPr/>
        </p:nvPicPr>
        <p:blipFill>
          <a:blip r:embed="rId3" cstate="print"/>
          <a:srcRect/>
          <a:stretch>
            <a:fillRect/>
          </a:stretch>
        </p:blipFill>
        <p:spPr bwMode="auto">
          <a:xfrm>
            <a:off x="6143636" y="3286124"/>
            <a:ext cx="2327455" cy="1295403"/>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テキスト ボックス 14"/>
          <p:cNvSpPr txBox="1"/>
          <p:nvPr/>
        </p:nvSpPr>
        <p:spPr>
          <a:xfrm>
            <a:off x="6215074" y="3357562"/>
            <a:ext cx="694998" cy="307777"/>
          </a:xfrm>
          <a:prstGeom prst="rect">
            <a:avLst/>
          </a:prstGeom>
          <a:solidFill>
            <a:schemeClr val="bg1"/>
          </a:solidFill>
          <a:ln>
            <a:solidFill>
              <a:schemeClr val="tx1"/>
            </a:solidFill>
          </a:ln>
        </p:spPr>
        <p:txBody>
          <a:bodyPr wrap="none" rtlCol="0">
            <a:spAutoFit/>
          </a:bodyPr>
          <a:lstStyle/>
          <a:p>
            <a:r>
              <a:rPr kumimoji="1" lang="en-US" altLang="ja-JP" sz="1400" dirty="0" smtClean="0">
                <a:effectLst>
                  <a:outerShdw blurRad="38100" dist="38100" dir="2700000" algn="tl">
                    <a:srgbClr val="000000">
                      <a:alpha val="43137"/>
                    </a:srgbClr>
                  </a:outerShdw>
                </a:effectLst>
              </a:rPr>
              <a:t>SODAR</a:t>
            </a:r>
            <a:endParaRPr kumimoji="1" lang="ja-JP" altLang="en-US" sz="1400" dirty="0">
              <a:effectLst>
                <a:outerShdw blurRad="38100" dist="38100" dir="2700000" algn="tl">
                  <a:srgbClr val="000000">
                    <a:alpha val="43137"/>
                  </a:srgbClr>
                </a:outerShdw>
              </a:effectLst>
            </a:endParaRPr>
          </a:p>
        </p:txBody>
      </p:sp>
      <p:sp>
        <p:nvSpPr>
          <p:cNvPr id="16" name="テキスト ボックス 15"/>
          <p:cNvSpPr txBox="1"/>
          <p:nvPr/>
        </p:nvSpPr>
        <p:spPr>
          <a:xfrm>
            <a:off x="6215074" y="5000636"/>
            <a:ext cx="1274708" cy="307777"/>
          </a:xfrm>
          <a:prstGeom prst="rect">
            <a:avLst/>
          </a:prstGeom>
          <a:solidFill>
            <a:schemeClr val="bg1"/>
          </a:solidFill>
          <a:ln>
            <a:solidFill>
              <a:schemeClr val="tx1"/>
            </a:solidFill>
          </a:ln>
        </p:spPr>
        <p:txBody>
          <a:bodyPr wrap="none" rtlCol="0">
            <a:spAutoFit/>
          </a:bodyPr>
          <a:lstStyle/>
          <a:p>
            <a:r>
              <a:rPr lang="ja-JP" altLang="en-US" sz="1400" dirty="0" smtClean="0">
                <a:effectLst>
                  <a:outerShdw blurRad="38100" dist="38100" dir="2700000" algn="tl">
                    <a:srgbClr val="000000">
                      <a:alpha val="43137"/>
                    </a:srgbClr>
                  </a:outerShdw>
                </a:effectLst>
              </a:rPr>
              <a:t>ラジオメーター</a:t>
            </a:r>
            <a:endParaRPr kumimoji="1" lang="ja-JP" altLang="en-US" sz="1400" dirty="0">
              <a:effectLst>
                <a:outerShdw blurRad="38100" dist="38100" dir="2700000" algn="tl">
                  <a:srgbClr val="000000">
                    <a:alpha val="43137"/>
                  </a:srgbClr>
                </a:outerShdw>
              </a:effectLst>
            </a:endParaRPr>
          </a:p>
        </p:txBody>
      </p:sp>
      <p:sp>
        <p:nvSpPr>
          <p:cNvPr id="17" name="正方形/長方形 16"/>
          <p:cNvSpPr/>
          <p:nvPr/>
        </p:nvSpPr>
        <p:spPr>
          <a:xfrm>
            <a:off x="7365146" y="4580761"/>
            <a:ext cx="1207382"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高遠和尚</a:t>
            </a:r>
            <a:r>
              <a:rPr lang="en-US" altLang="ja-JP" sz="1200" dirty="0" smtClean="0">
                <a:effectLst>
                  <a:outerShdw blurRad="38100" dist="38100" dir="2700000" algn="tl">
                    <a:srgbClr val="000000">
                      <a:alpha val="43137"/>
                    </a:srgbClr>
                  </a:outerShdw>
                </a:effectLst>
              </a:rPr>
              <a:t>(2008)</a:t>
            </a:r>
            <a:endParaRPr lang="ja-JP" altLang="en-US" sz="1200" dirty="0">
              <a:effectLst>
                <a:outerShdw blurRad="38100" dist="38100" dir="2700000" algn="tl">
                  <a:srgbClr val="000000">
                    <a:alpha val="43137"/>
                  </a:srgbClr>
                </a:outerShdw>
              </a:effectLst>
            </a:endParaRPr>
          </a:p>
        </p:txBody>
      </p:sp>
      <p:sp>
        <p:nvSpPr>
          <p:cNvPr id="18" name="正方形/長方形 17"/>
          <p:cNvSpPr/>
          <p:nvPr/>
        </p:nvSpPr>
        <p:spPr>
          <a:xfrm>
            <a:off x="7715272" y="6215082"/>
            <a:ext cx="822661" cy="276999"/>
          </a:xfrm>
          <a:prstGeom prst="rect">
            <a:avLst/>
          </a:prstGeom>
        </p:spPr>
        <p:txBody>
          <a:bodyPr wrap="none">
            <a:spAutoFit/>
          </a:bodyPr>
          <a:lstStyle/>
          <a:p>
            <a:r>
              <a:rPr lang="ja-JP" altLang="en-US" sz="1200" dirty="0" smtClean="0">
                <a:effectLst>
                  <a:outerShdw blurRad="38100" dist="38100" dir="2700000" algn="tl">
                    <a:srgbClr val="000000">
                      <a:alpha val="43137"/>
                    </a:srgbClr>
                  </a:outerShdw>
                </a:effectLst>
              </a:rPr>
              <a:t>筑波大</a:t>
            </a:r>
            <a:r>
              <a:rPr lang="en-US" altLang="ja-JP" sz="1200" dirty="0" smtClean="0">
                <a:effectLst>
                  <a:outerShdw blurRad="38100" dist="38100" dir="2700000" algn="tl">
                    <a:srgbClr val="000000">
                      <a:alpha val="43137"/>
                    </a:srgbClr>
                  </a:outerShdw>
                </a:effectLst>
              </a:rPr>
              <a:t>HP</a:t>
            </a:r>
            <a:endParaRPr lang="ja-JP" altLang="en-US" sz="1200" dirty="0">
              <a:effectLst>
                <a:outerShdw blurRad="38100" dist="38100" dir="2700000" algn="tl">
                  <a:srgbClr val="000000">
                    <a:alpha val="43137"/>
                  </a:srgbClr>
                </a:outerShdw>
              </a:effectLst>
            </a:endParaRPr>
          </a:p>
        </p:txBody>
      </p:sp>
      <p:sp>
        <p:nvSpPr>
          <p:cNvPr id="20" name="テキスト ボックス 19"/>
          <p:cNvSpPr txBox="1"/>
          <p:nvPr/>
        </p:nvSpPr>
        <p:spPr>
          <a:xfrm>
            <a:off x="1500166" y="5429264"/>
            <a:ext cx="3643337" cy="523220"/>
          </a:xfrm>
          <a:prstGeom prst="rect">
            <a:avLst/>
          </a:prstGeom>
          <a:solidFill>
            <a:schemeClr val="bg1"/>
          </a:solidFill>
          <a:ln>
            <a:solidFill>
              <a:schemeClr val="tx1"/>
            </a:solid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本修士論文で述べる</a:t>
            </a:r>
            <a:r>
              <a:rPr kumimoji="1" lang="ja-JP" altLang="en-US" sz="1400" dirty="0" smtClean="0">
                <a:solidFill>
                  <a:srgbClr val="0000FF"/>
                </a:solidFill>
                <a:effectLst>
                  <a:outerShdw blurRad="38100" dist="38100" dir="2700000" algn="tl">
                    <a:srgbClr val="000000">
                      <a:alpha val="43137"/>
                    </a:srgbClr>
                  </a:outerShdw>
                </a:effectLst>
              </a:rPr>
              <a:t>南極</a:t>
            </a:r>
            <a:r>
              <a:rPr kumimoji="1" lang="en-US" altLang="ja-JP" sz="1400" dirty="0" smtClean="0">
                <a:solidFill>
                  <a:srgbClr val="0000FF"/>
                </a:solidFill>
                <a:effectLst>
                  <a:outerShdw blurRad="38100" dist="38100" dir="2700000" algn="tl">
                    <a:srgbClr val="000000">
                      <a:alpha val="43137"/>
                    </a:srgbClr>
                  </a:outerShdw>
                </a:effectLst>
              </a:rPr>
              <a:t>40cm</a:t>
            </a:r>
            <a:r>
              <a:rPr kumimoji="1" lang="ja-JP" altLang="en-US" sz="1400" dirty="0" smtClean="0">
                <a:solidFill>
                  <a:srgbClr val="0000FF"/>
                </a:solidFill>
                <a:effectLst>
                  <a:outerShdw blurRad="38100" dist="38100" dir="2700000" algn="tl">
                    <a:srgbClr val="000000">
                      <a:alpha val="43137"/>
                    </a:srgbClr>
                  </a:outerShdw>
                </a:effectLst>
              </a:rPr>
              <a:t>赤外線望遠鏡</a:t>
            </a:r>
            <a:r>
              <a:rPr kumimoji="1" lang="ja-JP" altLang="en-US" sz="1400" dirty="0" smtClean="0">
                <a:effectLst>
                  <a:outerShdw blurRad="38100" dist="38100" dir="2700000" algn="tl">
                    <a:srgbClr val="000000">
                      <a:alpha val="43137"/>
                    </a:srgbClr>
                  </a:outerShdw>
                </a:effectLst>
              </a:rPr>
              <a:t>を用いて</a:t>
            </a:r>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年度の観測を実施予定。</a:t>
            </a:r>
            <a:endParaRPr lang="en-US" altLang="ja-JP" sz="1400" dirty="0" smtClean="0">
              <a:effectLst>
                <a:outerShdw blurRad="38100" dist="38100" dir="2700000" algn="tl">
                  <a:srgbClr val="000000">
                    <a:alpha val="43137"/>
                  </a:srgbClr>
                </a:outerShdw>
              </a:effectLst>
            </a:endParaRPr>
          </a:p>
        </p:txBody>
      </p:sp>
      <p:sp>
        <p:nvSpPr>
          <p:cNvPr id="22" name="スライド番号プレースホルダ 21"/>
          <p:cNvSpPr>
            <a:spLocks noGrp="1"/>
          </p:cNvSpPr>
          <p:nvPr>
            <p:ph type="sldNum" sz="quarter" idx="12"/>
          </p:nvPr>
        </p:nvSpPr>
        <p:spPr/>
        <p:txBody>
          <a:bodyPr/>
          <a:lstStyle/>
          <a:p>
            <a:fld id="{211C075B-6712-4FC4-92CB-6BC868D296D4}" type="slidenum">
              <a:rPr kumimoji="1" lang="ja-JP" altLang="en-US" smtClean="0"/>
              <a:pPr/>
              <a:t>7</a:t>
            </a:fld>
            <a:endParaRPr kumimoji="1" lang="ja-JP" altLang="en-US"/>
          </a:p>
        </p:txBody>
      </p:sp>
      <p:sp>
        <p:nvSpPr>
          <p:cNvPr id="14" name="テキスト ボックス 13"/>
          <p:cNvSpPr txBox="1"/>
          <p:nvPr/>
        </p:nvSpPr>
        <p:spPr>
          <a:xfrm>
            <a:off x="2857488" y="4643446"/>
            <a:ext cx="400110" cy="361637"/>
          </a:xfrm>
          <a:prstGeom prst="rect">
            <a:avLst/>
          </a:prstGeom>
          <a:noFill/>
        </p:spPr>
        <p:txBody>
          <a:bodyPr vert="eaVert" wrap="none" rtlCol="0">
            <a:spAutoFit/>
          </a:bodyPr>
          <a:lstStyle/>
          <a:p>
            <a:r>
              <a:rPr kumimoji="1" lang="ja-JP" altLang="en-US" sz="1400" dirty="0" smtClean="0">
                <a:effectLst>
                  <a:outerShdw blurRad="38100" dist="38100" dir="2700000" algn="tl">
                    <a:srgbClr val="000000">
                      <a:alpha val="43137"/>
                    </a:srgbClr>
                  </a:outerShdw>
                </a:effectLst>
              </a:rPr>
              <a:t>・・・</a:t>
            </a:r>
            <a:endParaRPr kumimoji="1" lang="ja-JP" altLang="en-US" sz="14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(4)</a:t>
            </a:r>
          </a:p>
        </p:txBody>
      </p:sp>
      <p:sp>
        <p:nvSpPr>
          <p:cNvPr id="4" name="Rectangle 7"/>
          <p:cNvSpPr>
            <a:spLocks noChangeArrowheads="1"/>
          </p:cNvSpPr>
          <p:nvPr/>
        </p:nvSpPr>
        <p:spPr bwMode="auto">
          <a:xfrm>
            <a:off x="1142976" y="2285992"/>
            <a:ext cx="1338828"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effectLst>
                  <a:outerShdw blurRad="38100" dist="38100" dir="2700000" algn="tl">
                    <a:srgbClr val="C0C0C0"/>
                  </a:outerShdw>
                </a:effectLst>
                <a:latin typeface="ＭＳ Ｐゴシック" charset="-128"/>
              </a:rPr>
              <a:t>南極の環境</a:t>
            </a:r>
            <a:endParaRPr lang="ja-JP" altLang="en-US" dirty="0">
              <a:effectLst>
                <a:outerShdw blurRad="38100" dist="38100" dir="2700000" algn="tl">
                  <a:srgbClr val="C0C0C0"/>
                </a:outerShdw>
              </a:effectLst>
              <a:latin typeface="ＭＳ Ｐゴシック" charset="-128"/>
            </a:endParaRPr>
          </a:p>
        </p:txBody>
      </p:sp>
      <p:sp>
        <p:nvSpPr>
          <p:cNvPr id="5" name="Rectangle 8"/>
          <p:cNvSpPr>
            <a:spLocks noChangeArrowheads="1"/>
          </p:cNvSpPr>
          <p:nvPr/>
        </p:nvSpPr>
        <p:spPr bwMode="auto">
          <a:xfrm>
            <a:off x="1643042" y="2714620"/>
            <a:ext cx="1651414" cy="738664"/>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・最低気温</a:t>
            </a:r>
            <a:r>
              <a:rPr lang="en-US" altLang="ja-JP" sz="1400" dirty="0" smtClean="0">
                <a:effectLst>
                  <a:outerShdw blurRad="38100" dist="38100" dir="2700000" algn="tl">
                    <a:srgbClr val="000000">
                      <a:alpha val="43137"/>
                    </a:srgbClr>
                  </a:outerShdw>
                </a:effectLst>
                <a:latin typeface="ＭＳ Ｐゴシック" charset="-128"/>
              </a:rPr>
              <a:t>-80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・湿度</a:t>
            </a:r>
            <a:r>
              <a:rPr lang="en-US" altLang="ja-JP" sz="1400" dirty="0" smtClean="0">
                <a:effectLst>
                  <a:outerShdw blurRad="38100" dist="38100" dir="2700000" algn="tl">
                    <a:srgbClr val="000000">
                      <a:alpha val="43137"/>
                    </a:srgbClr>
                  </a:outerShdw>
                </a:effectLst>
                <a:latin typeface="ＭＳ Ｐゴシック" charset="-128"/>
              </a:rPr>
              <a:t>100</a:t>
            </a:r>
            <a:r>
              <a:rPr lang="ja-JP" altLang="en-US" sz="1400" dirty="0" smtClean="0">
                <a:effectLst>
                  <a:outerShdw blurRad="38100" dist="38100" dir="2700000" algn="tl">
                    <a:srgbClr val="000000">
                      <a:alpha val="43137"/>
                    </a:srgbClr>
                  </a:outerShdw>
                </a:effectLst>
                <a:latin typeface="ＭＳ Ｐゴシック" charset="-128"/>
              </a:rPr>
              <a:t>％</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・ダイヤモンドダスト</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7" name="Rectangle 11"/>
          <p:cNvSpPr>
            <a:spLocks noChangeArrowheads="1"/>
          </p:cNvSpPr>
          <p:nvPr/>
        </p:nvSpPr>
        <p:spPr bwMode="auto">
          <a:xfrm>
            <a:off x="1142976" y="3637666"/>
            <a:ext cx="1231427" cy="369332"/>
          </a:xfrm>
          <a:prstGeom prst="rect">
            <a:avLst/>
          </a:prstGeom>
          <a:solidFill>
            <a:schemeClr val="bg1"/>
          </a:solidFill>
          <a:ln w="9525">
            <a:solidFill>
              <a:schemeClr val="tx1"/>
            </a:solidFill>
            <a:miter lim="800000"/>
            <a:headEnd/>
            <a:tailEnd/>
          </a:ln>
          <a:effectLst/>
        </p:spPr>
        <p:txBody>
          <a:bodyPr wrap="none">
            <a:spAutoFit/>
          </a:bodyPr>
          <a:lstStyle/>
          <a:p>
            <a:pPr defTabSz="4176713"/>
            <a:r>
              <a:rPr lang="ja-JP" altLang="en-US" dirty="0" smtClean="0">
                <a:effectLst>
                  <a:outerShdw blurRad="38100" dist="38100" dir="2700000" algn="tl">
                    <a:srgbClr val="C0C0C0"/>
                  </a:outerShdw>
                </a:effectLst>
                <a:latin typeface="ＭＳ Ｐゴシック" charset="-128"/>
              </a:rPr>
              <a:t>輸送・通信</a:t>
            </a:r>
            <a:endParaRPr lang="ja-JP" altLang="en-US" dirty="0">
              <a:effectLst>
                <a:outerShdw blurRad="38100" dist="38100" dir="2700000" algn="tl">
                  <a:srgbClr val="C0C0C0"/>
                </a:outerShdw>
              </a:effectLst>
              <a:latin typeface="ＭＳ Ｐゴシック" charset="-128"/>
            </a:endParaRPr>
          </a:p>
        </p:txBody>
      </p:sp>
      <p:sp>
        <p:nvSpPr>
          <p:cNvPr id="13" name="正方形/長方形 12"/>
          <p:cNvSpPr/>
          <p:nvPr/>
        </p:nvSpPr>
        <p:spPr>
          <a:xfrm>
            <a:off x="1142976" y="1643050"/>
            <a:ext cx="7143800" cy="523220"/>
          </a:xfrm>
          <a:prstGeom prst="rect">
            <a:avLst/>
          </a:prstGeom>
        </p:spPr>
        <p:txBody>
          <a:bodyPr wrap="square">
            <a:spAutoFit/>
          </a:bodyPr>
          <a:lstStyle/>
          <a:p>
            <a:r>
              <a:rPr lang="ja-JP" altLang="en-US" sz="1400" dirty="0" smtClean="0">
                <a:effectLst>
                  <a:outerShdw blurRad="38100" dist="38100" dir="2700000" algn="tl">
                    <a:srgbClr val="000000">
                      <a:alpha val="43137"/>
                    </a:srgbClr>
                  </a:outerShdw>
                </a:effectLst>
              </a:rPr>
              <a:t>南極大陸内陸高原はその極低温環境によって赤外～サブミリ天文学で好条件であるが、その特殊環境の為いくつかのデメリットが存在する。</a:t>
            </a:r>
            <a:endParaRPr lang="en-US" altLang="ja-JP" sz="1400" dirty="0" smtClean="0">
              <a:effectLst>
                <a:outerShdw blurRad="38100" dist="38100" dir="2700000" algn="tl">
                  <a:srgbClr val="000000">
                    <a:alpha val="43137"/>
                  </a:srgbClr>
                </a:outerShdw>
              </a:effectLst>
            </a:endParaRPr>
          </a:p>
        </p:txBody>
      </p:sp>
      <p:sp>
        <p:nvSpPr>
          <p:cNvPr id="14" name="右矢印 13"/>
          <p:cNvSpPr/>
          <p:nvPr/>
        </p:nvSpPr>
        <p:spPr>
          <a:xfrm>
            <a:off x="3428992" y="2928934"/>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Rectangle 8"/>
          <p:cNvSpPr>
            <a:spLocks noChangeArrowheads="1"/>
          </p:cNvSpPr>
          <p:nvPr/>
        </p:nvSpPr>
        <p:spPr bwMode="auto">
          <a:xfrm>
            <a:off x="3857620" y="2714620"/>
            <a:ext cx="1261884" cy="523220"/>
          </a:xfrm>
          <a:prstGeom prst="rect">
            <a:avLst/>
          </a:prstGeom>
          <a:noFill/>
          <a:ln w="9525">
            <a:noFill/>
            <a:miter lim="800000"/>
            <a:headEnd/>
            <a:tailEnd/>
          </a:ln>
          <a:effectLst/>
        </p:spPr>
        <p:txBody>
          <a:bodyPr wrap="none">
            <a:spAutoFit/>
          </a:bodyPr>
          <a:lstStyle/>
          <a:p>
            <a:pPr defTabSz="4176713"/>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通常の望遠鏡</a:t>
            </a:r>
            <a:endParaRPr lang="en-US" altLang="ja-JP" sz="1400" dirty="0" smtClean="0">
              <a:effectLst>
                <a:outerShdw blurRad="38100" dist="38100" dir="2700000" algn="tl">
                  <a:srgbClr val="000000">
                    <a:alpha val="43137"/>
                  </a:srgbClr>
                </a:outerShdw>
              </a:effectLst>
              <a:latin typeface="ＭＳ Ｐゴシック" charset="-128"/>
            </a:endParaRPr>
          </a:p>
        </p:txBody>
      </p:sp>
      <p:cxnSp>
        <p:nvCxnSpPr>
          <p:cNvPr id="17" name="直線コネクタ 16"/>
          <p:cNvCxnSpPr/>
          <p:nvPr/>
        </p:nvCxnSpPr>
        <p:spPr>
          <a:xfrm rot="10800000" flipV="1">
            <a:off x="4000496" y="2857496"/>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4000496" y="2857496"/>
            <a:ext cx="1000132" cy="5000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8"/>
          <p:cNvSpPr>
            <a:spLocks noChangeArrowheads="1"/>
          </p:cNvSpPr>
          <p:nvPr/>
        </p:nvSpPr>
        <p:spPr bwMode="auto">
          <a:xfrm>
            <a:off x="1643042" y="4066294"/>
            <a:ext cx="2279791" cy="1077218"/>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000000">
                      <a:alpha val="43137"/>
                    </a:srgbClr>
                  </a:outerShdw>
                </a:effectLst>
                <a:latin typeface="ＭＳ Ｐゴシック" charset="-128"/>
              </a:rPr>
              <a:t>・雪上車による年</a:t>
            </a:r>
            <a:r>
              <a:rPr lang="en-US" altLang="ja-JP" sz="1400" dirty="0" smtClean="0">
                <a:effectLst>
                  <a:outerShdw blurRad="38100" dist="38100" dir="2700000" algn="tl">
                    <a:srgbClr val="000000">
                      <a:alpha val="43137"/>
                    </a:srgbClr>
                  </a:outerShdw>
                </a:effectLst>
                <a:latin typeface="ＭＳ Ｐゴシック" charset="-128"/>
              </a:rPr>
              <a:t>1</a:t>
            </a:r>
            <a:r>
              <a:rPr lang="ja-JP" altLang="en-US" sz="1400" dirty="0" smtClean="0">
                <a:effectLst>
                  <a:outerShdw blurRad="38100" dist="38100" dir="2700000" algn="tl">
                    <a:srgbClr val="000000">
                      <a:alpha val="43137"/>
                    </a:srgbClr>
                  </a:outerShdw>
                </a:effectLst>
                <a:latin typeface="ＭＳ Ｐゴシック" charset="-128"/>
              </a:rPr>
              <a:t>度の補給</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→輸送量・人員に制限</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endParaRPr lang="en-US" altLang="ja-JP" sz="8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・通信衛星からの通信</a:t>
            </a:r>
            <a:endParaRPr lang="en-US" altLang="ja-JP" sz="1400" dirty="0" smtClean="0">
              <a:effectLst>
                <a:outerShdw blurRad="38100" dist="38100" dir="2700000" algn="tl">
                  <a:srgbClr val="000000">
                    <a:alpha val="43137"/>
                  </a:srgbClr>
                </a:outerShdw>
              </a:effectLst>
              <a:latin typeface="ＭＳ Ｐゴシック" charset="-128"/>
            </a:endParaRPr>
          </a:p>
          <a:p>
            <a:pPr defTabSz="4176713"/>
            <a:r>
              <a:rPr lang="ja-JP" altLang="en-US" sz="1400" dirty="0" smtClean="0">
                <a:effectLst>
                  <a:outerShdw blurRad="38100" dist="38100" dir="2700000" algn="tl">
                    <a:srgbClr val="000000">
                      <a:alpha val="43137"/>
                    </a:srgbClr>
                  </a:outerShdw>
                </a:effectLst>
                <a:latin typeface="ＭＳ Ｐゴシック" charset="-128"/>
              </a:rPr>
              <a:t>　　→回線が細い</a:t>
            </a:r>
            <a:endParaRPr lang="en-US" altLang="ja-JP" sz="1400" dirty="0" smtClean="0">
              <a:effectLst>
                <a:outerShdw blurRad="38100" dist="38100" dir="2700000" algn="tl">
                  <a:srgbClr val="000000">
                    <a:alpha val="43137"/>
                  </a:srgbClr>
                </a:outerShdw>
              </a:effectLst>
              <a:latin typeface="ＭＳ Ｐゴシック" charset="-128"/>
            </a:endParaRPr>
          </a:p>
        </p:txBody>
      </p:sp>
      <p:sp>
        <p:nvSpPr>
          <p:cNvPr id="28" name="テキスト ボックス 27"/>
          <p:cNvSpPr txBox="1"/>
          <p:nvPr/>
        </p:nvSpPr>
        <p:spPr>
          <a:xfrm>
            <a:off x="4608513" y="4451364"/>
            <a:ext cx="3359196" cy="738664"/>
          </a:xfrm>
          <a:prstGeom prst="rect">
            <a:avLst/>
          </a:prstGeom>
          <a:noFill/>
          <a:ln>
            <a:noFill/>
          </a:ln>
        </p:spPr>
        <p:txBody>
          <a:bodyPr wrap="square" rtlCol="0">
            <a:spAutoFit/>
          </a:bodyPr>
          <a:lstStyle/>
          <a:p>
            <a:r>
              <a:rPr lang="ja-JP" altLang="en-US" sz="1400" dirty="0" smtClean="0">
                <a:effectLst>
                  <a:outerShdw blurRad="38100" dist="38100" dir="2700000" algn="tl">
                    <a:srgbClr val="000000">
                      <a:alpha val="43137"/>
                    </a:srgbClr>
                  </a:outerShdw>
                </a:effectLst>
              </a:rPr>
              <a:t>但し、他の地上の天文台と比べれば制約は大きいが宇宙望遠鏡と比べると容易に維持・運用でき低コストだと言える。</a:t>
            </a:r>
            <a:endParaRPr kumimoji="1" lang="ja-JP" altLang="en-US" sz="1400" dirty="0">
              <a:effectLst>
                <a:outerShdw blurRad="38100" dist="38100" dir="2700000" algn="tl">
                  <a:srgbClr val="000000">
                    <a:alpha val="43137"/>
                  </a:srgbClr>
                </a:outerShdw>
              </a:effectLst>
            </a:endParaRPr>
          </a:p>
        </p:txBody>
      </p:sp>
      <p:sp>
        <p:nvSpPr>
          <p:cNvPr id="29" name="テキスト ボックス 28"/>
          <p:cNvSpPr txBox="1"/>
          <p:nvPr/>
        </p:nvSpPr>
        <p:spPr>
          <a:xfrm>
            <a:off x="1857356" y="5429264"/>
            <a:ext cx="5500726" cy="523220"/>
          </a:xfrm>
          <a:prstGeom prst="rect">
            <a:avLst/>
          </a:prstGeom>
          <a:noFill/>
          <a:ln>
            <a:noFill/>
          </a:ln>
        </p:spPr>
        <p:txBody>
          <a:bodyPr wrap="square" rtlCol="0">
            <a:spAutoFit/>
          </a:bodyPr>
          <a:lstStyle/>
          <a:p>
            <a:pPr algn="ctr"/>
            <a:r>
              <a:rPr kumimoji="1" lang="ja-JP" altLang="en-US" sz="1400" dirty="0" smtClean="0">
                <a:effectLst>
                  <a:outerShdw blurRad="38100" dist="38100" dir="2700000" algn="tl">
                    <a:srgbClr val="000000">
                      <a:alpha val="43137"/>
                    </a:srgbClr>
                  </a:outerShdw>
                </a:effectLst>
              </a:rPr>
              <a:t>最も観測条件の優れた南極で観測することが</a:t>
            </a:r>
            <a:r>
              <a:rPr kumimoji="1" lang="ja-JP" altLang="en-US" sz="1400" dirty="0" smtClean="0">
                <a:solidFill>
                  <a:srgbClr val="0000FF"/>
                </a:solidFill>
                <a:effectLst>
                  <a:outerShdw blurRad="38100" dist="38100" dir="2700000" algn="tl">
                    <a:srgbClr val="000000">
                      <a:alpha val="43137"/>
                    </a:srgbClr>
                  </a:outerShdw>
                </a:effectLst>
              </a:rPr>
              <a:t>本質的に重要</a:t>
            </a:r>
            <a:endParaRPr kumimoji="1" lang="en-US" altLang="ja-JP" sz="1400" dirty="0" smtClean="0">
              <a:solidFill>
                <a:srgbClr val="0000FF"/>
              </a:solidFill>
              <a:effectLst>
                <a:outerShdw blurRad="38100" dist="38100" dir="2700000" algn="tl">
                  <a:srgbClr val="000000">
                    <a:alpha val="43137"/>
                  </a:srgbClr>
                </a:outerShdw>
              </a:effectLst>
            </a:endParaRPr>
          </a:p>
          <a:p>
            <a:pPr algn="ctr"/>
            <a:r>
              <a:rPr kumimoji="1" lang="ja-JP" altLang="en-US" sz="1400" dirty="0" smtClean="0">
                <a:effectLst>
                  <a:outerShdw blurRad="38100" dist="38100" dir="2700000" algn="tl">
                    <a:srgbClr val="000000">
                      <a:alpha val="43137"/>
                    </a:srgbClr>
                  </a:outerShdw>
                </a:effectLst>
              </a:rPr>
              <a:t>小型・軽量で</a:t>
            </a:r>
            <a:r>
              <a:rPr kumimoji="1" lang="en-US" altLang="ja-JP" sz="1400" dirty="0" smtClean="0">
                <a:effectLst>
                  <a:outerShdw blurRad="38100" dist="38100" dir="2700000" algn="tl">
                    <a:srgbClr val="000000">
                      <a:alpha val="43137"/>
                    </a:srgbClr>
                  </a:outerShdw>
                </a:effectLst>
              </a:rPr>
              <a:t>-80</a:t>
            </a:r>
            <a:r>
              <a:rPr lang="ja-JP" altLang="en-US" sz="1400" dirty="0" smtClean="0">
                <a:effectLst>
                  <a:outerShdw blurRad="38100" dist="38100" dir="2700000" algn="tl">
                    <a:srgbClr val="000000">
                      <a:alpha val="43137"/>
                    </a:srgbClr>
                  </a:outerShdw>
                </a:effectLst>
              </a:rPr>
              <a:t>℃でも動作する望遠鏡の開発が南極天文学実現の鍵</a:t>
            </a:r>
            <a:endParaRPr lang="en-US" altLang="ja-JP" sz="1400" dirty="0" smtClean="0">
              <a:effectLst>
                <a:outerShdw blurRad="38100" dist="38100" dir="2700000" algn="tl">
                  <a:srgbClr val="000000">
                    <a:alpha val="43137"/>
                  </a:srgbClr>
                </a:outerShdw>
              </a:effectLst>
            </a:endParaRPr>
          </a:p>
        </p:txBody>
      </p:sp>
      <p:pic>
        <p:nvPicPr>
          <p:cNvPr id="58370" name="Picture 2" descr="http://homepage2.nifty.com/ik-tech/index.files/Touhoku-IKNet51.JPG"/>
          <p:cNvPicPr>
            <a:picLocks noChangeAspect="1" noChangeArrowheads="1"/>
          </p:cNvPicPr>
          <p:nvPr/>
        </p:nvPicPr>
        <p:blipFill>
          <a:blip r:embed="rId3" cstate="print"/>
          <a:srcRect/>
          <a:stretch>
            <a:fillRect/>
          </a:stretch>
        </p:blipFill>
        <p:spPr bwMode="auto">
          <a:xfrm>
            <a:off x="5357818" y="2143116"/>
            <a:ext cx="1601935" cy="2017823"/>
          </a:xfrm>
          <a:prstGeom prst="rect">
            <a:avLst/>
          </a:prstGeom>
          <a:noFill/>
          <a:effectLst>
            <a:outerShdw blurRad="50800" dist="38100" dir="2700000" algn="tl" rotWithShape="0">
              <a:prstClr val="black">
                <a:alpha val="40000"/>
              </a:prstClr>
            </a:outerShdw>
          </a:effectLst>
        </p:spPr>
      </p:pic>
      <p:cxnSp>
        <p:nvCxnSpPr>
          <p:cNvPr id="30" name="直線コネクタ 29"/>
          <p:cNvCxnSpPr/>
          <p:nvPr/>
        </p:nvCxnSpPr>
        <p:spPr>
          <a:xfrm rot="5400000">
            <a:off x="5286380" y="2500306"/>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rot="16200000" flipH="1">
            <a:off x="5286380" y="2500306"/>
            <a:ext cx="1714512" cy="1285884"/>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6929454" y="3786190"/>
            <a:ext cx="1454244" cy="461665"/>
          </a:xfrm>
          <a:prstGeom prst="rect">
            <a:avLst/>
          </a:prstGeom>
          <a:noFill/>
          <a:ln>
            <a:noFill/>
          </a:ln>
        </p:spPr>
        <p:txBody>
          <a:bodyPr wrap="none" rtlCol="0">
            <a:spAutoFit/>
          </a:bodyPr>
          <a:lstStyle/>
          <a:p>
            <a:r>
              <a:rPr lang="ja-JP" altLang="en-US" sz="1200" dirty="0" smtClean="0">
                <a:effectLst>
                  <a:outerShdw blurRad="38100" dist="38100" dir="2700000" algn="tl">
                    <a:srgbClr val="000000">
                      <a:alpha val="43137"/>
                    </a:srgbClr>
                  </a:outerShdw>
                </a:effectLst>
              </a:rPr>
              <a:t>東北大</a:t>
            </a:r>
            <a:r>
              <a:rPr lang="en-US" altLang="ja-JP" sz="1200" dirty="0" smtClean="0">
                <a:effectLst>
                  <a:outerShdw blurRad="38100" dist="38100" dir="2700000" algn="tl">
                    <a:srgbClr val="000000">
                      <a:alpha val="43137"/>
                    </a:srgbClr>
                  </a:outerShdw>
                </a:effectLst>
              </a:rPr>
              <a:t>51cm</a:t>
            </a:r>
            <a:r>
              <a:rPr lang="ja-JP" altLang="en-US" sz="1200" dirty="0" smtClean="0">
                <a:effectLst>
                  <a:outerShdw blurRad="38100" dist="38100" dir="2700000" algn="tl">
                    <a:srgbClr val="000000">
                      <a:alpha val="43137"/>
                    </a:srgbClr>
                  </a:outerShdw>
                </a:effectLst>
              </a:rPr>
              <a:t>望遠鏡</a:t>
            </a:r>
            <a:endParaRPr kumimoji="1" lang="en-US" altLang="ja-JP" sz="1200" dirty="0" smtClean="0">
              <a:effectLst>
                <a:outerShdw blurRad="38100" dist="38100" dir="2700000" algn="tl">
                  <a:srgbClr val="000000">
                    <a:alpha val="43137"/>
                  </a:srgbClr>
                </a:outerShdw>
              </a:effectLst>
            </a:endParaRPr>
          </a:p>
          <a:p>
            <a:r>
              <a:rPr kumimoji="1" lang="en-US" altLang="ja-JP" sz="1200" dirty="0" smtClean="0">
                <a:effectLst>
                  <a:outerShdw blurRad="38100" dist="38100" dir="2700000" algn="tl">
                    <a:srgbClr val="000000">
                      <a:alpha val="43137"/>
                    </a:srgbClr>
                  </a:outerShdw>
                </a:effectLst>
              </a:rPr>
              <a:t>IK</a:t>
            </a:r>
            <a:r>
              <a:rPr kumimoji="1" lang="ja-JP" altLang="en-US" sz="1200" dirty="0" smtClean="0">
                <a:effectLst>
                  <a:outerShdw blurRad="38100" dist="38100" dir="2700000" algn="tl">
                    <a:srgbClr val="000000">
                      <a:alpha val="43137"/>
                    </a:srgbClr>
                  </a:outerShdw>
                </a:effectLst>
              </a:rPr>
              <a:t>技研</a:t>
            </a:r>
            <a:r>
              <a:rPr kumimoji="1" lang="en-US" altLang="ja-JP" sz="1200" dirty="0" smtClean="0">
                <a:effectLst>
                  <a:outerShdw blurRad="38100" dist="38100" dir="2700000" algn="tl">
                    <a:srgbClr val="000000">
                      <a:alpha val="43137"/>
                    </a:srgbClr>
                  </a:outerShdw>
                </a:effectLst>
              </a:rPr>
              <a:t>HP</a:t>
            </a:r>
            <a:endParaRPr kumimoji="1" lang="ja-JP" altLang="en-US" sz="1200" dirty="0">
              <a:effectLst>
                <a:outerShdw blurRad="38100" dist="38100" dir="2700000" algn="tl">
                  <a:srgbClr val="000000">
                    <a:alpha val="43137"/>
                  </a:srgbClr>
                </a:outerShdw>
              </a:effectLst>
            </a:endParaRPr>
          </a:p>
        </p:txBody>
      </p:sp>
      <p:sp>
        <p:nvSpPr>
          <p:cNvPr id="35" name="正方形/長方形 34"/>
          <p:cNvSpPr/>
          <p:nvPr/>
        </p:nvSpPr>
        <p:spPr>
          <a:xfrm>
            <a:off x="3000364" y="6072206"/>
            <a:ext cx="3254417" cy="369332"/>
          </a:xfrm>
          <a:prstGeom prst="rect">
            <a:avLst/>
          </a:prstGeom>
          <a:solidFill>
            <a:schemeClr val="bg1"/>
          </a:solidFill>
          <a:ln>
            <a:solidFill>
              <a:schemeClr val="tx1"/>
            </a:solidFill>
          </a:ln>
        </p:spPr>
        <p:txBody>
          <a:bodyPr wrap="none">
            <a:spAutoFit/>
          </a:bodyPr>
          <a:lstStyle/>
          <a:p>
            <a:pPr algn="ctr"/>
            <a:r>
              <a:rPr lang="ja-JP" altLang="en-US" b="1" dirty="0" smtClean="0">
                <a:solidFill>
                  <a:srgbClr val="0000FF"/>
                </a:solidFill>
                <a:effectLst>
                  <a:outerShdw blurRad="38100" dist="38100" dir="2700000" algn="tl">
                    <a:srgbClr val="000000">
                      <a:alpha val="43137"/>
                    </a:srgbClr>
                  </a:outerShdw>
                </a:effectLst>
              </a:rPr>
              <a:t>南極</a:t>
            </a:r>
            <a:r>
              <a:rPr lang="en-US" altLang="ja-JP" b="1" dirty="0" smtClean="0">
                <a:solidFill>
                  <a:srgbClr val="0000FF"/>
                </a:solidFill>
                <a:effectLst>
                  <a:outerShdw blurRad="38100" dist="38100" dir="2700000" algn="tl">
                    <a:srgbClr val="000000">
                      <a:alpha val="43137"/>
                    </a:srgbClr>
                  </a:outerShdw>
                </a:effectLst>
              </a:rPr>
              <a:t>40cm</a:t>
            </a:r>
            <a:r>
              <a:rPr lang="ja-JP" altLang="en-US" b="1" dirty="0" smtClean="0">
                <a:solidFill>
                  <a:srgbClr val="0000FF"/>
                </a:solidFill>
                <a:effectLst>
                  <a:outerShdw blurRad="38100" dist="38100" dir="2700000" algn="tl">
                    <a:srgbClr val="000000">
                      <a:alpha val="43137"/>
                    </a:srgbClr>
                  </a:outerShdw>
                </a:effectLst>
              </a:rPr>
              <a:t>赤外線望遠鏡</a:t>
            </a:r>
            <a:r>
              <a:rPr lang="ja-JP" altLang="en-US" dirty="0" smtClean="0">
                <a:effectLst>
                  <a:outerShdw blurRad="38100" dist="38100" dir="2700000" algn="tl">
                    <a:srgbClr val="000000">
                      <a:alpha val="43137"/>
                    </a:srgbClr>
                  </a:outerShdw>
                </a:effectLst>
              </a:rPr>
              <a:t>の開発</a:t>
            </a:r>
            <a:endParaRPr lang="ja-JP" altLang="en-US" dirty="0">
              <a:effectLst>
                <a:outerShdw blurRad="38100" dist="38100" dir="2700000" algn="tl">
                  <a:srgbClr val="000000">
                    <a:alpha val="43137"/>
                  </a:srgbClr>
                </a:outerShdw>
              </a:effectLst>
            </a:endParaRPr>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8</a:t>
            </a:fld>
            <a:endParaRPr kumimoji="1" lang="ja-JP" altLang="en-US"/>
          </a:p>
        </p:txBody>
      </p:sp>
      <p:sp>
        <p:nvSpPr>
          <p:cNvPr id="20" name="右矢印 19"/>
          <p:cNvSpPr/>
          <p:nvPr/>
        </p:nvSpPr>
        <p:spPr>
          <a:xfrm rot="10800000">
            <a:off x="4060818" y="4633929"/>
            <a:ext cx="285752" cy="357190"/>
          </a:xfrm>
          <a:prstGeom prst="rightArrow">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8"/>
          <p:cNvSpPr>
            <a:spLocks noChangeArrowheads="1"/>
          </p:cNvSpPr>
          <p:nvPr/>
        </p:nvSpPr>
        <p:spPr bwMode="auto">
          <a:xfrm>
            <a:off x="6261525" y="6126760"/>
            <a:ext cx="793359" cy="369332"/>
          </a:xfrm>
          <a:prstGeom prst="rect">
            <a:avLst/>
          </a:prstGeom>
          <a:noFill/>
          <a:ln w="9525">
            <a:noFill/>
            <a:miter lim="800000"/>
            <a:headEnd/>
            <a:tailEnd/>
          </a:ln>
          <a:effectLst/>
        </p:spPr>
        <p:txBody>
          <a:bodyPr wrap="none">
            <a:spAutoFit/>
          </a:bodyPr>
          <a:lstStyle/>
          <a:p>
            <a:pPr defTabSz="4176713"/>
            <a:r>
              <a:rPr lang="en-US" altLang="ja-JP" sz="1600" b="1" dirty="0" smtClean="0">
                <a:solidFill>
                  <a:srgbClr val="0000FF"/>
                </a:solidFill>
                <a:effectLst>
                  <a:outerShdw blurRad="38100" dist="38100" dir="2700000" algn="tl">
                    <a:srgbClr val="C0C0C0"/>
                  </a:outerShdw>
                </a:effectLst>
              </a:rPr>
              <a:t>Point</a:t>
            </a:r>
            <a:r>
              <a:rPr lang="ja-JP" altLang="en-US" sz="1600" b="1" dirty="0" smtClean="0">
                <a:solidFill>
                  <a:srgbClr val="0000FF"/>
                </a:solidFill>
                <a:effectLst>
                  <a:outerShdw blurRad="38100" dist="38100" dir="2700000" algn="tl">
                    <a:srgbClr val="C0C0C0"/>
                  </a:outerShdw>
                </a:effectLst>
              </a:rPr>
              <a:t> </a:t>
            </a:r>
            <a:r>
              <a:rPr lang="en-US" altLang="ja-JP" b="1" dirty="0" smtClean="0">
                <a:solidFill>
                  <a:srgbClr val="0000FF"/>
                </a:solidFill>
                <a:effectLst>
                  <a:outerShdw blurRad="38100" dist="38100" dir="2700000" algn="tl">
                    <a:srgbClr val="C0C0C0"/>
                  </a:outerShdw>
                </a:effectLst>
              </a:rPr>
              <a:t>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000" dirty="0" smtClean="0">
                <a:effectLst>
                  <a:outerShdw blurRad="38100" dist="38100" dir="2700000" algn="tl">
                    <a:srgbClr val="000000">
                      <a:alpha val="43137"/>
                    </a:srgbClr>
                  </a:outerShdw>
                </a:effectLst>
              </a:rPr>
              <a:t>南極</a:t>
            </a:r>
            <a:r>
              <a:rPr lang="en-US" altLang="ja-JP" sz="4000" dirty="0" smtClean="0">
                <a:effectLst>
                  <a:outerShdw blurRad="38100" dist="38100" dir="2700000" algn="tl">
                    <a:srgbClr val="000000">
                      <a:alpha val="43137"/>
                    </a:srgbClr>
                  </a:outerShdw>
                </a:effectLst>
              </a:rPr>
              <a:t>40cm</a:t>
            </a:r>
            <a:r>
              <a:rPr lang="ja-JP" altLang="en-US" sz="4000" dirty="0" smtClean="0">
                <a:effectLst>
                  <a:outerShdw blurRad="38100" dist="38100" dir="2700000" algn="tl">
                    <a:srgbClr val="000000">
                      <a:alpha val="43137"/>
                    </a:srgbClr>
                  </a:outerShdw>
                </a:effectLst>
              </a:rPr>
              <a:t>赤外線望遠鏡</a:t>
            </a:r>
            <a:r>
              <a:rPr lang="en-US" altLang="ja-JP" sz="4000" dirty="0" smtClean="0">
                <a:effectLst>
                  <a:outerShdw blurRad="38100" dist="38100" dir="2700000" algn="tl">
                    <a:srgbClr val="000000">
                      <a:alpha val="43137"/>
                    </a:srgbClr>
                  </a:outerShdw>
                </a:effectLst>
              </a:rPr>
              <a:t>(1)</a:t>
            </a:r>
          </a:p>
        </p:txBody>
      </p:sp>
      <p:sp>
        <p:nvSpPr>
          <p:cNvPr id="5" name="Rectangle 8"/>
          <p:cNvSpPr>
            <a:spLocks noChangeArrowheads="1"/>
          </p:cNvSpPr>
          <p:nvPr/>
        </p:nvSpPr>
        <p:spPr bwMode="auto">
          <a:xfrm>
            <a:off x="3900856" y="4286256"/>
            <a:ext cx="1342034" cy="738664"/>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C0C0C0"/>
                  </a:outerShdw>
                </a:effectLst>
                <a:latin typeface="ＭＳ Ｐゴシック" charset="-128"/>
              </a:rPr>
              <a:t>　・副鏡コーン</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　・トラス鏡筒</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　・バッフルレス</a:t>
            </a:r>
            <a:endParaRPr lang="en-US" altLang="ja-JP" sz="1400" dirty="0" smtClean="0">
              <a:effectLst>
                <a:outerShdw blurRad="38100" dist="38100" dir="2700000" algn="tl">
                  <a:srgbClr val="C0C0C0"/>
                </a:outerShdw>
              </a:effectLst>
              <a:latin typeface="ＭＳ Ｐゴシック" charset="-128"/>
            </a:endParaRPr>
          </a:p>
        </p:txBody>
      </p:sp>
      <p:sp>
        <p:nvSpPr>
          <p:cNvPr id="13" name="正方形/長方形 12"/>
          <p:cNvSpPr/>
          <p:nvPr/>
        </p:nvSpPr>
        <p:spPr>
          <a:xfrm>
            <a:off x="1928794" y="1285860"/>
            <a:ext cx="5429288" cy="307777"/>
          </a:xfrm>
          <a:prstGeom prst="rect">
            <a:avLst/>
          </a:prstGeom>
        </p:spPr>
        <p:txBody>
          <a:bodyPr wrap="square">
            <a:spAutoFit/>
          </a:bodyPr>
          <a:lstStyle/>
          <a:p>
            <a:pPr algn="ctr"/>
            <a:r>
              <a:rPr lang="en-US" altLang="ja-JP" sz="1400" dirty="0" smtClean="0">
                <a:effectLst>
                  <a:outerShdw blurRad="38100" dist="38100" dir="2700000" algn="tl">
                    <a:srgbClr val="000000">
                      <a:alpha val="43137"/>
                    </a:srgbClr>
                  </a:outerShdw>
                </a:effectLst>
              </a:rPr>
              <a:t>AIRT40, the Antarctica </a:t>
            </a:r>
            <a:r>
              <a:rPr lang="en-US" altLang="ja-JP" sz="1400" dirty="0" err="1" smtClean="0">
                <a:effectLst>
                  <a:outerShdw blurRad="38100" dist="38100" dir="2700000" algn="tl">
                    <a:srgbClr val="000000">
                      <a:alpha val="43137"/>
                    </a:srgbClr>
                  </a:outerShdw>
                </a:effectLst>
              </a:rPr>
              <a:t>InfraRed</a:t>
            </a:r>
            <a:r>
              <a:rPr lang="en-US" altLang="ja-JP" sz="1400" dirty="0" smtClean="0">
                <a:effectLst>
                  <a:outerShdw blurRad="38100" dist="38100" dir="2700000" algn="tl">
                    <a:srgbClr val="000000">
                      <a:alpha val="43137"/>
                    </a:srgbClr>
                  </a:outerShdw>
                </a:effectLst>
              </a:rPr>
              <a:t> Telescope with a 40cm primary mirror </a:t>
            </a:r>
          </a:p>
        </p:txBody>
      </p:sp>
      <p:sp>
        <p:nvSpPr>
          <p:cNvPr id="26" name="Rectangle 8"/>
          <p:cNvSpPr>
            <a:spLocks noChangeArrowheads="1"/>
          </p:cNvSpPr>
          <p:nvPr/>
        </p:nvSpPr>
        <p:spPr bwMode="auto">
          <a:xfrm>
            <a:off x="3571868" y="1857364"/>
            <a:ext cx="1840568" cy="523220"/>
          </a:xfrm>
          <a:prstGeom prst="rect">
            <a:avLst/>
          </a:prstGeom>
          <a:noFill/>
          <a:ln w="9525">
            <a:noFill/>
            <a:miter lim="800000"/>
            <a:headEnd/>
            <a:tailEnd/>
          </a:ln>
          <a:effectLst/>
        </p:spPr>
        <p:txBody>
          <a:bodyPr wrap="none">
            <a:spAutoFit/>
          </a:bodyPr>
          <a:lstStyle/>
          <a:p>
            <a:pPr defTabSz="4176713"/>
            <a:r>
              <a:rPr lang="en-US" altLang="ja-JP" sz="1400" dirty="0" smtClean="0">
                <a:effectLst>
                  <a:outerShdw blurRad="38100" dist="38100" dir="2700000" algn="tl">
                    <a:srgbClr val="C0C0C0"/>
                  </a:outerShdw>
                </a:effectLst>
                <a:latin typeface="ＭＳ Ｐゴシック" charset="-128"/>
              </a:rPr>
              <a:t>IK</a:t>
            </a:r>
            <a:r>
              <a:rPr lang="ja-JP" altLang="en-US" sz="1400" dirty="0" smtClean="0">
                <a:effectLst>
                  <a:outerShdw blurRad="38100" dist="38100" dir="2700000" algn="tl">
                    <a:srgbClr val="C0C0C0"/>
                  </a:outerShdw>
                </a:effectLst>
                <a:latin typeface="ＭＳ Ｐゴシック" charset="-128"/>
              </a:rPr>
              <a:t>技研</a:t>
            </a:r>
            <a:r>
              <a:rPr lang="en-US" altLang="ja-JP" sz="1400" dirty="0" smtClean="0">
                <a:effectLst>
                  <a:outerShdw blurRad="38100" dist="38100" dir="2700000" algn="tl">
                    <a:srgbClr val="C0C0C0"/>
                  </a:outerShdw>
                </a:effectLst>
                <a:latin typeface="ＭＳ Ｐゴシック" charset="-128"/>
              </a:rPr>
              <a:t>(</a:t>
            </a:r>
            <a:r>
              <a:rPr lang="ja-JP" altLang="en-US" sz="1400" dirty="0" smtClean="0">
                <a:effectLst>
                  <a:outerShdw blurRad="38100" dist="38100" dir="2700000" algn="tl">
                    <a:srgbClr val="C0C0C0"/>
                  </a:outerShdw>
                </a:effectLst>
                <a:latin typeface="ＭＳ Ｐゴシック" charset="-128"/>
              </a:rPr>
              <a:t>株</a:t>
            </a:r>
            <a:r>
              <a:rPr lang="en-US" altLang="ja-JP" sz="1400" dirty="0" smtClean="0">
                <a:effectLst>
                  <a:outerShdw blurRad="38100" dist="38100" dir="2700000" algn="tl">
                    <a:srgbClr val="C0C0C0"/>
                  </a:outerShdw>
                </a:effectLst>
                <a:latin typeface="ＭＳ Ｐゴシック" charset="-128"/>
              </a:rPr>
              <a:t>)</a:t>
            </a:r>
            <a:r>
              <a:rPr lang="ja-JP" altLang="en-US" sz="1400" dirty="0" smtClean="0">
                <a:effectLst>
                  <a:outerShdw blurRad="38100" dist="38100" dir="2700000" algn="tl">
                    <a:srgbClr val="C0C0C0"/>
                  </a:outerShdw>
                </a:effectLst>
                <a:latin typeface="ＭＳ Ｐゴシック" charset="-128"/>
              </a:rPr>
              <a:t>と共同開発</a:t>
            </a:r>
            <a:endParaRPr lang="en-US" altLang="ja-JP" sz="1400" dirty="0" smtClean="0">
              <a:effectLst>
                <a:outerShdw blurRad="38100" dist="38100" dir="2700000" algn="tl">
                  <a:srgbClr val="C0C0C0"/>
                </a:outerShdw>
              </a:effectLst>
              <a:latin typeface="ＭＳ Ｐゴシック" charset="-128"/>
            </a:endParaRPr>
          </a:p>
          <a:p>
            <a:pPr defTabSz="4176713"/>
            <a:r>
              <a:rPr lang="en-US" altLang="ja-JP" sz="1400" dirty="0" smtClean="0">
                <a:effectLst>
                  <a:outerShdw blurRad="38100" dist="38100" dir="2700000" algn="tl">
                    <a:srgbClr val="C0C0C0"/>
                  </a:outerShdw>
                </a:effectLst>
                <a:latin typeface="ＭＳ Ｐゴシック" charset="-128"/>
              </a:rPr>
              <a:t>2007</a:t>
            </a:r>
            <a:r>
              <a:rPr lang="ja-JP" altLang="en-US" sz="1400" dirty="0" smtClean="0">
                <a:effectLst>
                  <a:outerShdw blurRad="38100" dist="38100" dir="2700000" algn="tl">
                    <a:srgbClr val="C0C0C0"/>
                  </a:outerShdw>
                </a:effectLst>
                <a:latin typeface="ＭＳ Ｐゴシック" charset="-128"/>
              </a:rPr>
              <a:t>年</a:t>
            </a:r>
            <a:r>
              <a:rPr lang="en-US" altLang="ja-JP" sz="1400" dirty="0" smtClean="0">
                <a:effectLst>
                  <a:outerShdw blurRad="38100" dist="38100" dir="2700000" algn="tl">
                    <a:srgbClr val="C0C0C0"/>
                  </a:outerShdw>
                </a:effectLst>
                <a:latin typeface="ＭＳ Ｐゴシック" charset="-128"/>
              </a:rPr>
              <a:t>12</a:t>
            </a:r>
            <a:r>
              <a:rPr lang="ja-JP" altLang="en-US" sz="1400" dirty="0" smtClean="0">
                <a:effectLst>
                  <a:outerShdw blurRad="38100" dist="38100" dir="2700000" algn="tl">
                    <a:srgbClr val="C0C0C0"/>
                  </a:outerShdw>
                </a:effectLst>
                <a:latin typeface="ＭＳ Ｐゴシック" charset="-128"/>
              </a:rPr>
              <a:t>月納品</a:t>
            </a:r>
            <a:endParaRPr lang="en-US" altLang="ja-JP" sz="1400" dirty="0" smtClean="0">
              <a:effectLst>
                <a:outerShdw blurRad="38100" dist="38100" dir="2700000" algn="tl">
                  <a:srgbClr val="C0C0C0"/>
                </a:outerShdw>
              </a:effectLst>
              <a:latin typeface="ＭＳ Ｐゴシック" charset="-128"/>
            </a:endParaRPr>
          </a:p>
        </p:txBody>
      </p:sp>
      <p:sp>
        <p:nvSpPr>
          <p:cNvPr id="29" name="テキスト ボックス 28"/>
          <p:cNvSpPr txBox="1"/>
          <p:nvPr/>
        </p:nvSpPr>
        <p:spPr>
          <a:xfrm>
            <a:off x="928662" y="5620424"/>
            <a:ext cx="5214974" cy="523220"/>
          </a:xfrm>
          <a:prstGeom prst="rect">
            <a:avLst/>
          </a:prstGeom>
          <a:noFill/>
          <a:ln>
            <a:noFill/>
          </a:ln>
        </p:spPr>
        <p:txBody>
          <a:bodyPr wrap="square" rtlCol="0">
            <a:spAutoFit/>
          </a:bodyPr>
          <a:lstStyle/>
          <a:p>
            <a:r>
              <a:rPr kumimoji="1" lang="ja-JP" altLang="en-US" sz="1400" dirty="0" smtClean="0">
                <a:effectLst>
                  <a:outerShdw blurRad="38100" dist="38100" dir="2700000" algn="tl">
                    <a:srgbClr val="000000">
                      <a:alpha val="43137"/>
                    </a:srgbClr>
                  </a:outerShdw>
                </a:effectLst>
              </a:rPr>
              <a:t>開発中の</a:t>
            </a:r>
            <a:r>
              <a:rPr lang="ja-JP" altLang="en-US" sz="1400" dirty="0" smtClean="0">
                <a:effectLst>
                  <a:outerShdw blurRad="38100" dist="38100" dir="2700000" algn="tl">
                    <a:srgbClr val="000000">
                      <a:alpha val="43137"/>
                    </a:srgbClr>
                  </a:outerShdw>
                </a:effectLst>
              </a:rPr>
              <a:t>赤外線カメラ</a:t>
            </a:r>
            <a:r>
              <a:rPr lang="en-US" altLang="ja-JP" sz="1400" dirty="0" smtClean="0">
                <a:solidFill>
                  <a:srgbClr val="0000FF"/>
                </a:solidFill>
                <a:effectLst>
                  <a:outerShdw blurRad="38100" dist="38100" dir="2700000" algn="tl">
                    <a:srgbClr val="000000">
                      <a:alpha val="43137"/>
                    </a:srgbClr>
                  </a:outerShdw>
                </a:effectLst>
              </a:rPr>
              <a:t>TONIC-II</a:t>
            </a:r>
            <a:r>
              <a:rPr lang="ja-JP" altLang="en-US" sz="1400" dirty="0" smtClean="0">
                <a:effectLst>
                  <a:outerShdw blurRad="38100" dist="38100" dir="2700000" algn="tl">
                    <a:srgbClr val="000000">
                      <a:alpha val="43137"/>
                    </a:srgbClr>
                  </a:outerShdw>
                </a:effectLst>
              </a:rPr>
              <a:t>やシーイング測定装置</a:t>
            </a:r>
            <a:r>
              <a:rPr lang="en-US" altLang="ja-JP" sz="1400" dirty="0" smtClean="0">
                <a:solidFill>
                  <a:srgbClr val="0000FF"/>
                </a:solidFill>
                <a:effectLst>
                  <a:outerShdw blurRad="38100" dist="38100" dir="2700000" algn="tl">
                    <a:srgbClr val="000000">
                      <a:alpha val="43137"/>
                    </a:srgbClr>
                  </a:outerShdw>
                </a:effectLst>
              </a:rPr>
              <a:t>Tohoku-DIMM</a:t>
            </a:r>
            <a:r>
              <a:rPr lang="ja-JP" altLang="en-US" sz="1400" dirty="0" smtClean="0">
                <a:effectLst>
                  <a:outerShdw blurRad="38100" dist="38100" dir="2700000" algn="tl">
                    <a:srgbClr val="000000">
                      <a:alpha val="43137"/>
                    </a:srgbClr>
                  </a:outerShdw>
                </a:effectLst>
              </a:rPr>
              <a:t>を搭載して</a:t>
            </a:r>
            <a:r>
              <a:rPr lang="en-US" altLang="ja-JP" sz="1400" dirty="0" smtClean="0">
                <a:effectLst>
                  <a:outerShdw blurRad="38100" dist="38100" dir="2700000" algn="tl">
                    <a:srgbClr val="000000">
                      <a:alpha val="43137"/>
                    </a:srgbClr>
                  </a:outerShdw>
                </a:effectLst>
              </a:rPr>
              <a:t>2010</a:t>
            </a:r>
            <a:r>
              <a:rPr lang="ja-JP" altLang="en-US" sz="1400" dirty="0" smtClean="0">
                <a:effectLst>
                  <a:outerShdw blurRad="38100" dist="38100" dir="2700000" algn="tl">
                    <a:srgbClr val="000000">
                      <a:alpha val="43137"/>
                    </a:srgbClr>
                  </a:outerShdw>
                </a:effectLst>
              </a:rPr>
              <a:t>年度にドームふじのサイト調査と試験観測を行う。</a:t>
            </a:r>
            <a:endParaRPr lang="en-US" altLang="ja-JP" sz="1400" dirty="0" smtClean="0">
              <a:effectLst>
                <a:outerShdw blurRad="38100" dist="38100" dir="2700000" algn="tl">
                  <a:srgbClr val="000000">
                    <a:alpha val="43137"/>
                  </a:srgbClr>
                </a:outerShdw>
              </a:effectLst>
            </a:endParaRPr>
          </a:p>
        </p:txBody>
      </p:sp>
      <p:sp>
        <p:nvSpPr>
          <p:cNvPr id="36" name="スライド番号プレースホルダ 35"/>
          <p:cNvSpPr>
            <a:spLocks noGrp="1"/>
          </p:cNvSpPr>
          <p:nvPr>
            <p:ph type="sldNum" sz="quarter" idx="12"/>
          </p:nvPr>
        </p:nvSpPr>
        <p:spPr/>
        <p:txBody>
          <a:bodyPr/>
          <a:lstStyle/>
          <a:p>
            <a:fld id="{211C075B-6712-4FC4-92CB-6BC868D296D4}" type="slidenum">
              <a:rPr kumimoji="1" lang="ja-JP" altLang="en-US" smtClean="0"/>
              <a:pPr/>
              <a:t>9</a:t>
            </a:fld>
            <a:endParaRPr kumimoji="1" lang="ja-JP" altLang="en-US"/>
          </a:p>
        </p:txBody>
      </p:sp>
      <p:pic>
        <p:nvPicPr>
          <p:cNvPr id="79874" name="Picture 2"/>
          <p:cNvPicPr>
            <a:picLocks noChangeAspect="1" noChangeArrowheads="1"/>
          </p:cNvPicPr>
          <p:nvPr/>
        </p:nvPicPr>
        <p:blipFill>
          <a:blip r:embed="rId3" cstate="print">
            <a:lum bright="20000" contrast="40000"/>
          </a:blip>
          <a:srcRect/>
          <a:stretch>
            <a:fillRect/>
          </a:stretch>
        </p:blipFill>
        <p:spPr bwMode="auto">
          <a:xfrm>
            <a:off x="761990" y="2095513"/>
            <a:ext cx="2452688" cy="31908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21" name="Rectangle 8"/>
          <p:cNvSpPr>
            <a:spLocks noChangeArrowheads="1"/>
          </p:cNvSpPr>
          <p:nvPr/>
        </p:nvSpPr>
        <p:spPr bwMode="auto">
          <a:xfrm>
            <a:off x="4018944" y="3000372"/>
            <a:ext cx="1382110" cy="738664"/>
          </a:xfrm>
          <a:prstGeom prst="rect">
            <a:avLst/>
          </a:prstGeom>
          <a:noFill/>
          <a:ln w="9525">
            <a:noFill/>
            <a:miter lim="800000"/>
            <a:headEnd/>
            <a:tailEnd/>
          </a:ln>
          <a:effectLst/>
        </p:spPr>
        <p:txBody>
          <a:bodyPr wrap="none">
            <a:spAutoFit/>
          </a:bodyPr>
          <a:lstStyle/>
          <a:p>
            <a:pPr defTabSz="4176713"/>
            <a:r>
              <a:rPr lang="ja-JP" altLang="en-US" sz="1400" dirty="0" smtClean="0">
                <a:effectLst>
                  <a:outerShdw blurRad="38100" dist="38100" dir="2700000" algn="tl">
                    <a:srgbClr val="C0C0C0"/>
                  </a:outerShdw>
                </a:effectLst>
                <a:latin typeface="ＭＳ Ｐゴシック" charset="-128"/>
              </a:rPr>
              <a:t>・軽量</a:t>
            </a:r>
            <a:r>
              <a:rPr lang="en-US" altLang="ja-JP" sz="1400" dirty="0" smtClean="0">
                <a:effectLst>
                  <a:outerShdw blurRad="38100" dist="38100" dir="2700000" algn="tl">
                    <a:srgbClr val="C0C0C0"/>
                  </a:outerShdw>
                </a:effectLst>
                <a:latin typeface="ＭＳ Ｐゴシック" charset="-128"/>
              </a:rPr>
              <a:t>200kg</a:t>
            </a:r>
          </a:p>
          <a:p>
            <a:pPr defTabSz="4176713"/>
            <a:r>
              <a:rPr lang="ja-JP" altLang="en-US" sz="1400" dirty="0" smtClean="0">
                <a:effectLst>
                  <a:outerShdw blurRad="38100" dist="38100" dir="2700000" algn="tl">
                    <a:srgbClr val="C0C0C0"/>
                  </a:outerShdw>
                </a:effectLst>
                <a:latin typeface="ＭＳ Ｐゴシック" charset="-128"/>
              </a:rPr>
              <a:t>・</a:t>
            </a:r>
            <a:r>
              <a:rPr lang="en-US" altLang="ja-JP" sz="1400" dirty="0" smtClean="0">
                <a:effectLst>
                  <a:outerShdw blurRad="38100" dist="38100" dir="2700000" algn="tl">
                    <a:srgbClr val="C0C0C0"/>
                  </a:outerShdw>
                </a:effectLst>
                <a:latin typeface="ＭＳ Ｐゴシック" charset="-128"/>
              </a:rPr>
              <a:t>6</a:t>
            </a:r>
            <a:r>
              <a:rPr lang="ja-JP" altLang="en-US" sz="1400" dirty="0" smtClean="0">
                <a:effectLst>
                  <a:outerShdw blurRad="38100" dist="38100" dir="2700000" algn="tl">
                    <a:srgbClr val="C0C0C0"/>
                  </a:outerShdw>
                </a:effectLst>
                <a:latin typeface="ＭＳ Ｐゴシック" charset="-128"/>
              </a:rPr>
              <a:t>分割して輸送</a:t>
            </a:r>
            <a:endParaRPr lang="en-US" altLang="ja-JP" sz="1400" dirty="0" smtClean="0">
              <a:effectLst>
                <a:outerShdw blurRad="38100" dist="38100" dir="2700000" algn="tl">
                  <a:srgbClr val="C0C0C0"/>
                </a:outerShdw>
              </a:effectLst>
              <a:latin typeface="ＭＳ Ｐゴシック" charset="-128"/>
            </a:endParaRPr>
          </a:p>
          <a:p>
            <a:pPr defTabSz="4176713"/>
            <a:r>
              <a:rPr lang="ja-JP" altLang="en-US" sz="1400" dirty="0" smtClean="0">
                <a:effectLst>
                  <a:outerShdw blurRad="38100" dist="38100" dir="2700000" algn="tl">
                    <a:srgbClr val="C0C0C0"/>
                  </a:outerShdw>
                </a:effectLst>
                <a:latin typeface="ＭＳ Ｐゴシック" charset="-128"/>
              </a:rPr>
              <a:t>・</a:t>
            </a:r>
            <a:r>
              <a:rPr lang="en-US" altLang="ja-JP" sz="1400" dirty="0" smtClean="0">
                <a:effectLst>
                  <a:outerShdw blurRad="38100" dist="38100" dir="2700000" algn="tl">
                    <a:srgbClr val="C0C0C0"/>
                  </a:outerShdw>
                </a:effectLst>
                <a:latin typeface="ＭＳ Ｐゴシック" charset="-128"/>
              </a:rPr>
              <a:t>(-80</a:t>
            </a:r>
            <a:r>
              <a:rPr lang="ja-JP" altLang="en-US" sz="1400" dirty="0" smtClean="0">
                <a:effectLst>
                  <a:outerShdw blurRad="38100" dist="38100" dir="2700000" algn="tl">
                    <a:srgbClr val="C0C0C0"/>
                  </a:outerShdw>
                </a:effectLst>
                <a:latin typeface="ＭＳ Ｐゴシック" charset="-128"/>
              </a:rPr>
              <a:t>℃対応</a:t>
            </a:r>
            <a:r>
              <a:rPr lang="en-US" altLang="ja-JP" sz="1400" dirty="0" smtClean="0">
                <a:effectLst>
                  <a:outerShdw blurRad="38100" dist="38100" dir="2700000" algn="tl">
                    <a:srgbClr val="C0C0C0"/>
                  </a:outerShdw>
                </a:effectLst>
                <a:latin typeface="ＭＳ Ｐゴシック" charset="-128"/>
              </a:rPr>
              <a:t>)</a:t>
            </a:r>
          </a:p>
        </p:txBody>
      </p:sp>
      <p:pic>
        <p:nvPicPr>
          <p:cNvPr id="23" name="Picture 3" descr="AirT40"/>
          <p:cNvPicPr>
            <a:picLocks noChangeAspect="1" noChangeArrowheads="1"/>
          </p:cNvPicPr>
          <p:nvPr/>
        </p:nvPicPr>
        <p:blipFill>
          <a:blip r:embed="rId4" cstate="print"/>
          <a:srcRect/>
          <a:stretch>
            <a:fillRect/>
          </a:stretch>
        </p:blipFill>
        <p:spPr bwMode="auto">
          <a:xfrm>
            <a:off x="6357950" y="1712252"/>
            <a:ext cx="1928825" cy="4877443"/>
          </a:xfrm>
          <a:prstGeom prst="rect">
            <a:avLst/>
          </a:prstGeom>
          <a:noFill/>
          <a:effectLst>
            <a:outerShdw blurRad="50800" dist="38100" dir="2700000" algn="tl" rotWithShape="0">
              <a:prstClr val="black">
                <a:alpha val="40000"/>
              </a:prstClr>
            </a:outerShdw>
          </a:effectLst>
        </p:spPr>
      </p:pic>
      <p:sp>
        <p:nvSpPr>
          <p:cNvPr id="24" name="正方形/長方形 23"/>
          <p:cNvSpPr/>
          <p:nvPr/>
        </p:nvSpPr>
        <p:spPr>
          <a:xfrm>
            <a:off x="3757980" y="2643182"/>
            <a:ext cx="1107996"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南極仕様</a:t>
            </a:r>
            <a:endParaRPr lang="ja-JP" altLang="en-US" dirty="0">
              <a:effectLst>
                <a:outerShdw blurRad="38100" dist="38100" dir="2700000" algn="tl">
                  <a:srgbClr val="000000">
                    <a:alpha val="43137"/>
                  </a:srgbClr>
                </a:outerShdw>
              </a:effectLst>
            </a:endParaRPr>
          </a:p>
        </p:txBody>
      </p:sp>
      <p:sp>
        <p:nvSpPr>
          <p:cNvPr id="25" name="正方形/長方形 24"/>
          <p:cNvSpPr/>
          <p:nvPr/>
        </p:nvSpPr>
        <p:spPr>
          <a:xfrm>
            <a:off x="3757980" y="3916924"/>
            <a:ext cx="1569660" cy="369332"/>
          </a:xfrm>
          <a:prstGeom prst="rect">
            <a:avLst/>
          </a:prstGeom>
          <a:solidFill>
            <a:schemeClr val="bg1"/>
          </a:solidFill>
          <a:ln>
            <a:solidFill>
              <a:schemeClr val="tx1"/>
            </a:solidFill>
          </a:ln>
        </p:spPr>
        <p:txBody>
          <a:bodyPr wrap="none">
            <a:spAutoFit/>
          </a:bodyPr>
          <a:lstStyle/>
          <a:p>
            <a:r>
              <a:rPr lang="ja-JP" altLang="en-US" dirty="0" smtClean="0">
                <a:effectLst>
                  <a:outerShdw blurRad="38100" dist="38100" dir="2700000" algn="tl">
                    <a:srgbClr val="000000">
                      <a:alpha val="43137"/>
                    </a:srgbClr>
                  </a:outerShdw>
                </a:effectLst>
              </a:rPr>
              <a:t>赤外線望遠鏡</a:t>
            </a:r>
            <a:endParaRPr lang="ja-JP" altLang="en-US" dirty="0">
              <a:effectLst>
                <a:outerShdw blurRad="38100" dist="38100" dir="2700000" algn="tl">
                  <a:srgbClr val="000000">
                    <a:alpha val="43137"/>
                  </a:srgbClr>
                </a:outerShdw>
              </a:effectLst>
            </a:endParaRPr>
          </a:p>
        </p:txBody>
      </p:sp>
      <p:sp>
        <p:nvSpPr>
          <p:cNvPr id="14" name="テキスト ボックス 13"/>
          <p:cNvSpPr txBox="1"/>
          <p:nvPr/>
        </p:nvSpPr>
        <p:spPr>
          <a:xfrm>
            <a:off x="4786314" y="5000636"/>
            <a:ext cx="1242648" cy="276999"/>
          </a:xfrm>
          <a:prstGeom prst="rect">
            <a:avLst/>
          </a:prstGeom>
          <a:noFill/>
        </p:spPr>
        <p:txBody>
          <a:bodyPr wrap="none" rtlCol="0">
            <a:spAutoFit/>
          </a:bodyPr>
          <a:lstStyle/>
          <a:p>
            <a:r>
              <a:rPr lang="ja-JP" altLang="en-US" sz="1200" dirty="0" smtClean="0">
                <a:effectLst>
                  <a:outerShdw blurRad="38100" dist="38100" dir="2700000" algn="tl">
                    <a:srgbClr val="000000">
                      <a:alpha val="43137"/>
                    </a:srgbClr>
                  </a:outerShdw>
                </a:effectLst>
              </a:rPr>
              <a:t>村田千紘</a:t>
            </a:r>
            <a:r>
              <a:rPr kumimoji="1" lang="ja-JP" altLang="en-US" sz="1200" dirty="0" smtClean="0">
                <a:effectLst>
                  <a:outerShdw blurRad="38100" dist="38100" dir="2700000" algn="tl">
                    <a:srgbClr val="000000">
                      <a:alpha val="43137"/>
                    </a:srgbClr>
                  </a:outerShdw>
                </a:effectLst>
              </a:rPr>
              <a:t> </a:t>
            </a:r>
            <a:r>
              <a:rPr kumimoji="1" lang="en-US" altLang="ja-JP" sz="1200" dirty="0" smtClean="0">
                <a:effectLst>
                  <a:outerShdw blurRad="38100" dist="38100" dir="2700000" algn="tl">
                    <a:srgbClr val="000000">
                      <a:alpha val="43137"/>
                    </a:srgbClr>
                  </a:outerShdw>
                </a:effectLst>
              </a:rPr>
              <a:t>(2009)</a:t>
            </a:r>
            <a:endParaRPr kumimoji="1" lang="ja-JP" altLang="en-US" sz="12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10105</TotalTime>
  <Words>4863</Words>
  <Application>Microsoft Office PowerPoint</Application>
  <PresentationFormat>画面に合わせる (4:3)</PresentationFormat>
  <Paragraphs>790</Paragraphs>
  <Slides>62</Slides>
  <Notes>17</Notes>
  <HiddenSlides>0</HiddenSlides>
  <MMClips>0</MMClips>
  <ScaleCrop>false</ScaleCrop>
  <HeadingPairs>
    <vt:vector size="4" baseType="variant">
      <vt:variant>
        <vt:lpstr>テーマ</vt:lpstr>
      </vt:variant>
      <vt:variant>
        <vt:i4>1</vt:i4>
      </vt:variant>
      <vt:variant>
        <vt:lpstr>スライド タイトル</vt:lpstr>
      </vt:variant>
      <vt:variant>
        <vt:i4>62</vt:i4>
      </vt:variant>
    </vt:vector>
  </HeadingPairs>
  <TitlesOfParts>
    <vt:vector size="63" baseType="lpstr">
      <vt:lpstr>Office テーマ</vt:lpstr>
      <vt:lpstr>南極40cm赤外線望遠鏡の開発と性能評価</vt:lpstr>
      <vt:lpstr>スライド 2</vt:lpstr>
      <vt:lpstr>1. 研究背景/研究動機</vt:lpstr>
      <vt:lpstr>南極(1)</vt:lpstr>
      <vt:lpstr>南極(2)</vt:lpstr>
      <vt:lpstr>南極(3)</vt:lpstr>
      <vt:lpstr>南極天文コンソーシアム</vt:lpstr>
      <vt:lpstr>南極(4)</vt:lpstr>
      <vt:lpstr>南極40cm赤外線望遠鏡(1)</vt:lpstr>
      <vt:lpstr>南極40cm赤外線望遠鏡(2)</vt:lpstr>
      <vt:lpstr>2. 望遠鏡の開発</vt:lpstr>
      <vt:lpstr>開発の概要</vt:lpstr>
      <vt:lpstr>RA軸の改造(1)</vt:lpstr>
      <vt:lpstr>RA軸の改造(2)</vt:lpstr>
      <vt:lpstr>操作性の向上(1)</vt:lpstr>
      <vt:lpstr>操作性の向上(2)</vt:lpstr>
      <vt:lpstr>スライド 17</vt:lpstr>
      <vt:lpstr>3. -80℃冷却実験</vt:lpstr>
      <vt:lpstr>冷却実験の概要</vt:lpstr>
      <vt:lpstr>モーターユニット</vt:lpstr>
      <vt:lpstr>副鏡ユニット・RA軸ユニット</vt:lpstr>
      <vt:lpstr>スライド 22</vt:lpstr>
      <vt:lpstr>4. 追尾誤差の評価</vt:lpstr>
      <vt:lpstr>追尾誤差の概要</vt:lpstr>
      <vt:lpstr>追尾誤差(理論式)</vt:lpstr>
      <vt:lpstr>追尾誤差の測定(1)</vt:lpstr>
      <vt:lpstr>追尾誤差の評価(2)</vt:lpstr>
      <vt:lpstr>スライド 28</vt:lpstr>
      <vt:lpstr>5. 導入誤差の評価</vt:lpstr>
      <vt:lpstr>導入誤差の概要(1)</vt:lpstr>
      <vt:lpstr>導入誤差(理論式)</vt:lpstr>
      <vt:lpstr>導入誤差の概要(2)</vt:lpstr>
      <vt:lpstr>バックラッシュの測定</vt:lpstr>
      <vt:lpstr>直交誤差の測定</vt:lpstr>
      <vt:lpstr>スライド 35</vt:lpstr>
      <vt:lpstr>6. 光学系の評価</vt:lpstr>
      <vt:lpstr>光学シミュレーション</vt:lpstr>
      <vt:lpstr>ハルトマンテスト</vt:lpstr>
      <vt:lpstr>スライド 39</vt:lpstr>
      <vt:lpstr>7. 結論</vt:lpstr>
      <vt:lpstr>結論</vt:lpstr>
      <vt:lpstr>8. 将来計画</vt:lpstr>
      <vt:lpstr>2010年度ドームふじ観測計画</vt:lpstr>
      <vt:lpstr>2012年度ドームふじ観測計画</vt:lpstr>
      <vt:lpstr>南極2m赤外線望遠鏡(案)</vt:lpstr>
      <vt:lpstr>スライド 46</vt:lpstr>
      <vt:lpstr>スライド 47</vt:lpstr>
      <vt:lpstr>A. 補足資料</vt:lpstr>
      <vt:lpstr>スライド 49</vt:lpstr>
      <vt:lpstr>スライド 50</vt:lpstr>
      <vt:lpstr>スライド 51</vt:lpstr>
      <vt:lpstr>スライド 52</vt:lpstr>
      <vt:lpstr>スライド 53</vt:lpstr>
      <vt:lpstr>スライド 54</vt:lpstr>
      <vt:lpstr>スライド 55</vt:lpstr>
      <vt:lpstr>スライド 56</vt:lpstr>
      <vt:lpstr>スライド 57</vt:lpstr>
      <vt:lpstr>スライド 58</vt:lpstr>
      <vt:lpstr>スライド 59</vt:lpstr>
      <vt:lpstr>スライド 60</vt:lpstr>
      <vt:lpstr>スライド 61</vt:lpstr>
      <vt:lpstr>スライド 62</vt:lpstr>
    </vt:vector>
  </TitlesOfParts>
  <Company>Ichikawa-group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南極40cm赤外線望遠鏡の改良と定量的性能評価</dc:title>
  <dc:creator>Hirofumi Okita</dc:creator>
  <cp:lastModifiedBy>Okita</cp:lastModifiedBy>
  <cp:revision>719</cp:revision>
  <dcterms:created xsi:type="dcterms:W3CDTF">2009-11-03T08:42:02Z</dcterms:created>
  <dcterms:modified xsi:type="dcterms:W3CDTF">2010-08-26T22:36:26Z</dcterms:modified>
</cp:coreProperties>
</file>