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70" r:id="rId6"/>
    <p:sldId id="276" r:id="rId7"/>
    <p:sldId id="277" r:id="rId8"/>
    <p:sldId id="281" r:id="rId9"/>
    <p:sldId id="282" r:id="rId10"/>
    <p:sldId id="278" r:id="rId11"/>
    <p:sldId id="280" r:id="rId12"/>
    <p:sldId id="274" r:id="rId13"/>
    <p:sldId id="283" r:id="rId14"/>
    <p:sldId id="284" r:id="rId15"/>
  </p:sldIdLst>
  <p:sldSz cx="9144000" cy="6858000" type="screen4x3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9832D-0A98-494E-8F71-4496B56F0008}" type="datetimeFigureOut">
              <a:rPr kumimoji="1" lang="ja-JP" altLang="en-US" smtClean="0"/>
              <a:pPr/>
              <a:t>2010/6/15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CA5E-20F4-4CE7-A895-69859D5E697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9832D-0A98-494E-8F71-4496B56F0008}" type="datetimeFigureOut">
              <a:rPr kumimoji="1" lang="ja-JP" altLang="en-US" smtClean="0"/>
              <a:pPr/>
              <a:t>2010/6/15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CA5E-20F4-4CE7-A895-69859D5E697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9832D-0A98-494E-8F71-4496B56F0008}" type="datetimeFigureOut">
              <a:rPr kumimoji="1" lang="ja-JP" altLang="en-US" smtClean="0"/>
              <a:pPr/>
              <a:t>2010/6/15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CA5E-20F4-4CE7-A895-69859D5E697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9832D-0A98-494E-8F71-4496B56F0008}" type="datetimeFigureOut">
              <a:rPr kumimoji="1" lang="ja-JP" altLang="en-US" smtClean="0"/>
              <a:pPr/>
              <a:t>2010/6/15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CA5E-20F4-4CE7-A895-69859D5E697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9832D-0A98-494E-8F71-4496B56F0008}" type="datetimeFigureOut">
              <a:rPr kumimoji="1" lang="ja-JP" altLang="en-US" smtClean="0"/>
              <a:pPr/>
              <a:t>2010/6/15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CA5E-20F4-4CE7-A895-69859D5E697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9832D-0A98-494E-8F71-4496B56F0008}" type="datetimeFigureOut">
              <a:rPr kumimoji="1" lang="ja-JP" altLang="en-US" smtClean="0"/>
              <a:pPr/>
              <a:t>2010/6/15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CA5E-20F4-4CE7-A895-69859D5E697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9832D-0A98-494E-8F71-4496B56F0008}" type="datetimeFigureOut">
              <a:rPr kumimoji="1" lang="ja-JP" altLang="en-US" smtClean="0"/>
              <a:pPr/>
              <a:t>2010/6/15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CA5E-20F4-4CE7-A895-69859D5E697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9832D-0A98-494E-8F71-4496B56F0008}" type="datetimeFigureOut">
              <a:rPr kumimoji="1" lang="ja-JP" altLang="en-US" smtClean="0"/>
              <a:pPr/>
              <a:t>2010/6/15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CA5E-20F4-4CE7-A895-69859D5E697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9832D-0A98-494E-8F71-4496B56F0008}" type="datetimeFigureOut">
              <a:rPr kumimoji="1" lang="ja-JP" altLang="en-US" smtClean="0"/>
              <a:pPr/>
              <a:t>2010/6/15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CA5E-20F4-4CE7-A895-69859D5E697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9832D-0A98-494E-8F71-4496B56F0008}" type="datetimeFigureOut">
              <a:rPr kumimoji="1" lang="ja-JP" altLang="en-US" smtClean="0"/>
              <a:pPr/>
              <a:t>2010/6/15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CA5E-20F4-4CE7-A895-69859D5E697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9832D-0A98-494E-8F71-4496B56F0008}" type="datetimeFigureOut">
              <a:rPr kumimoji="1" lang="ja-JP" altLang="en-US" smtClean="0"/>
              <a:pPr/>
              <a:t>2010/6/15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CA5E-20F4-4CE7-A895-69859D5E697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9832D-0A98-494E-8F71-4496B56F0008}" type="datetimeFigureOut">
              <a:rPr kumimoji="1" lang="ja-JP" altLang="en-US" smtClean="0"/>
              <a:pPr/>
              <a:t>2010/6/15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DCA5E-20F4-4CE7-A895-69859D5E697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maru.bonyari.jp/texclip/texclip.php?s=\begin%7balign*%7d%0d%0aF_%7b\text%7bmoon,0%7d%7d10%5e%7b-0.4\%7b3.84+0.026|\alpha|+4\times%2010%5e%7b-9%7d\alpha%5e4)-(V-JHK)\%7d%7d%0d%0a\end%7balign*%7d" TargetMode="External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12" Type="http://schemas.openxmlformats.org/officeDocument/2006/relationships/image" Target="../media/image37.gif"/><Relationship Id="rId2" Type="http://schemas.openxmlformats.org/officeDocument/2006/relationships/hyperlink" Target="http://maru.bonyari.jp/texclip/texclip.php?s=\begin%7balign*%7d%0d%0af_R(\rho,\lambda)=2.27\times%2010%5e5\left\%7b1.06+\cos%5e2(\rho)\right%20\%7d\left%20\%7b\frac%7b0.55%7d%7b\lambda%7d\right%20\%7d%5e4%0d%0a\end%7balign*%7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aru.bonyari.jp/texclip/texclip.php?s=\begin%7balign*%7d%0d%0a=10%5e%7b6.15-\rho/40%7d\left%20\%7b\frac%7b0.55%7d%7b\lambda%7d\right%20\%7d%5e%7b1.3%7d%20\%20\%20\%20\%20\text%7bfor%20$\rho%3e10%5e\circ$%7d%0d%0a\end%7balign*%7d" TargetMode="External"/><Relationship Id="rId11" Type="http://schemas.openxmlformats.org/officeDocument/2006/relationships/image" Target="../media/image36.gif"/><Relationship Id="rId5" Type="http://schemas.openxmlformats.org/officeDocument/2006/relationships/image" Target="../media/image32.png"/><Relationship Id="rId10" Type="http://schemas.openxmlformats.org/officeDocument/2006/relationships/image" Target="../media/image35.gif"/><Relationship Id="rId4" Type="http://schemas.openxmlformats.org/officeDocument/2006/relationships/hyperlink" Target="http://maru.bonyari.jp/texclip/texclip.php?s=\begin%7balign*%7d%0d%0af_M(\rho,\lambda)=6.2\times%2010%5e7\rho%5e%7b-2%7d\left%20\%7b\frac%7b0.55%7d%7b\lambda%7d\right%20\%7d%5e%7b1.3%7d%20\%20\%20\text%7bfor%20$\rho%3c10%5e\circ$%7d%0d%0a\end%7balign*%7d" TargetMode="External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maru.bonyari.jp/texclip/texclip.php?s=\begin%7balign*%7d%0d%0aX(Z)=\left%20\%7b1-0.96\sin%20%5e2(Z)\right%20\%7d%5e%7b-0.5%7d%0d%0a\end%7balign*%7d" TargetMode="External"/><Relationship Id="rId13" Type="http://schemas.openxmlformats.org/officeDocument/2006/relationships/image" Target="../media/image15.png"/><Relationship Id="rId18" Type="http://schemas.openxmlformats.org/officeDocument/2006/relationships/hyperlink" Target="http://maru.bonyari.jp/texclip/texclip.php?s=\begin%7balign*%7d%0d%0aI_%7b\text%7bsky%7d%7d=I_%7b\text%7bdarksky%7d%7d%20+I_%7b\text%7bscatering%7d%7d%20\%20\%20%5bnL%5d%20%0d%0a\end%7balign*%7d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hyperlink" Target="http://maru.bonyari.jp/texclip/texclip.php?s=\begin%7balign*%7d%0d%0af_R(\rho)=2.27\times%2010%5e5\left%20\%7b%201.06+\cos%5e2%20(\rho)%20\right%20\%7d%0d%0a\end%7balign*%7d" TargetMode="External"/><Relationship Id="rId17" Type="http://schemas.openxmlformats.org/officeDocument/2006/relationships/image" Target="../media/image17.png"/><Relationship Id="rId2" Type="http://schemas.openxmlformats.org/officeDocument/2006/relationships/hyperlink" Target="http://maru.bonyari.jp/texclip/texclip.php?s=\begin%7balign*%7d%0d%0aI_%7b\text%7bscattering%7d%7d=F_%7b\text%7bmoon,0%7d%7d%2010%5e%7b-0.4kX(Z_%7b\text%7bmoon%7d%7d)%7d\times%20f(\rho)%20\left%20\%7b1-10%5e%7b-0.4kX(Z_%7b\text%7bsky%7d%7d)%7d\right%20\%7d%0d%0a\end%7balign*%7d" TargetMode="External"/><Relationship Id="rId16" Type="http://schemas.openxmlformats.org/officeDocument/2006/relationships/hyperlink" Target="http://maru.bonyari.jp/texclip/texclip.php?s=\begin%7balign*%7d%0d%0a=10%5e%7b6.15-\rho/40%7d%20\%20\%20\%20\%20\text%7bfor%20$\rho%3e10%5e\circ$%7d%0d%0a\end%7balign*%7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aru.bonyari.jp/texclip/texclip.php?s=\begin%7balign*%7d%0d%0aF_%7b\text%7bmoon,0%7d%7d=10%5e%7b-0.4(3.84+0.026|\alpha|+4\times10%5e%7b-9%7d\alpha%20%5e4)%7d\%20\%20%20%5b\text%7bfc%7d%5d%0d%0a\end%7balign*%7d" TargetMode="External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openxmlformats.org/officeDocument/2006/relationships/image" Target="../media/image16.png"/><Relationship Id="rId10" Type="http://schemas.openxmlformats.org/officeDocument/2006/relationships/hyperlink" Target="http://maru.bonyari.jp/texclip/texclip.php?s=\begin%7balign*%7d%0d%0af(\rho)=f_R(\rho)+f_M(\rho)%0d%0a\end%7balign*%7d" TargetMode="External"/><Relationship Id="rId19" Type="http://schemas.openxmlformats.org/officeDocument/2006/relationships/image" Target="../media/image18.png"/><Relationship Id="rId4" Type="http://schemas.openxmlformats.org/officeDocument/2006/relationships/hyperlink" Target="http://maru.bonyari.jp/texclip/texclip.php?s=\begin%7balign*%7d%0d%0aI_%7b\text%7bdarksky%7d%7d=I_%7b\text%7bdarksky,0%7d%7d%2010%5e%7b-0.4k\left%20\%7b1-X(Z_%7b\text%7bsky%7d%7d)\right%20\%7d%7dX(Z_%7b\text%7bsky%7d%7d)%0d%0a\end%7balign*%7d" TargetMode="External"/><Relationship Id="rId9" Type="http://schemas.openxmlformats.org/officeDocument/2006/relationships/image" Target="../media/image13.png"/><Relationship Id="rId14" Type="http://schemas.openxmlformats.org/officeDocument/2006/relationships/hyperlink" Target="http://maru.bonyari.jp/texclip/texclip.php?s=\begin%7balign*%7d%0d%0af_M(\rho)=6.2\times%2010%5e7%20\rho%5e%7b-2%7d%20\%20\%20\text%7bfor%20$\rho%3c10%5e\circ$%7d%0d%0a\end%7balign*%7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maru.bonyari.jp/texclip/texclip.php?s=%5Cbegin%7Balign*%7D%0D%0A%5Clog%20S%3D(k%2F%5Ctau)t%2BC%0D%0A%5Cend%7Balign*%7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hyperlink" Target="http://maru.bonyari.jp/texclip/texclip.php?s=%5Cbegin%7Balign*%7D%0D%0Ak%3D0.091%5Cpm0.006%5C%20%5Bmin%5E%7B-1%7D%5D%0D%0A%5Cend%7Balign*%7D" TargetMode="Externa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0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openxmlformats.org/officeDocument/2006/relationships/hyperlink" Target="http://maru.bonyari.jp/texclip/texclip.php?s=%5Cbegin%7Balign*%7D%0D%0A%5Cfrac%7Bd%20%5Cln%20P%7D%7Bdt%7D%5Csim%20B%5Cphi%5Cfrac%7Bd%5Cphi%7D%7Bdt%7D%5Cleft(%20%5Cfrac%7BR_0%7D%7BZ%7D%2B2%5Cright)%0D%0A%5Cend%7Balign*%7D" TargetMode="External"/><Relationship Id="rId2" Type="http://schemas.openxmlformats.org/officeDocument/2006/relationships/hyperlink" Target="http://maru.bonyari.jp/texclip/texclip.php?s=%5Cbegin%7Balign*%7D%0D%0A%5Cln%20P%3DA%2BB%5Cln%20Z%0D%0A%5Cend%7Balign*%7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aru.bonyari.jp/texclip/texclip.php?s=%5Cbegin%7Balign*%7D%0D%0A%5Cfrac%7Bd%5Clog%20P%7D%7Bdt%7D%3D0.092%5C%20%5Bmin%5E%7B-1%7D%5D%0D%0A%5Cend%7Balign*%7D" TargetMode="External"/><Relationship Id="rId11" Type="http://schemas.openxmlformats.org/officeDocument/2006/relationships/image" Target="../media/image29.png"/><Relationship Id="rId5" Type="http://schemas.openxmlformats.org/officeDocument/2006/relationships/image" Target="../media/image25.png"/><Relationship Id="rId10" Type="http://schemas.openxmlformats.org/officeDocument/2006/relationships/hyperlink" Target="http://maru.bonyari.jp/texclip/texclip.php?s=%5Cbegin%7Balign*%7D%0D%0A%5Cfrac%7Bd%20%5Cln%20P%7D%7Bdt%7D%3DB%5Cfrac%7B%5Ctan%5Cphi%7D%7B1-%5Ccos%5Cphi%7D%5Cfrac%7Bd%5Cphi%7D%7Bdt%7D%0D%0A%5Cend%7Balign*%7D" TargetMode="External"/><Relationship Id="rId4" Type="http://schemas.openxmlformats.org/officeDocument/2006/relationships/hyperlink" Target="http://maru.bonyari.jp/texclip/texclip.php?s=%5Cbegin%7Balign*%7D%0D%0AB%3D-6.1%0D%0A%5Cend%7Balign*%7D" TargetMode="External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/>
          <a:p>
            <a:r>
              <a:rPr lang="en-US" altLang="ja-JP" b="1" dirty="0" smtClean="0">
                <a:solidFill>
                  <a:srgbClr val="0070C0"/>
                </a:solidFill>
              </a:rPr>
              <a:t>A </a:t>
            </a:r>
            <a:r>
              <a:rPr lang="en-US" altLang="ja-JP" sz="4000" b="1" dirty="0" smtClean="0">
                <a:solidFill>
                  <a:srgbClr val="0070C0"/>
                </a:solidFill>
              </a:rPr>
              <a:t>Daytime Infra-Red Sky Background at Dome F, Antarctica</a:t>
            </a:r>
            <a:endParaRPr kumimoji="1" lang="ja-JP" alt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Tohoku Univ.</a:t>
            </a:r>
          </a:p>
          <a:p>
            <a:r>
              <a:rPr lang="en-US" altLang="ja-JP" dirty="0" smtClean="0"/>
              <a:t>Okita, Hirofumi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2400" b="1" dirty="0" smtClean="0">
                <a:solidFill>
                  <a:srgbClr val="0070C0"/>
                </a:solidFill>
              </a:rPr>
              <a:t>CFHT Redeye Users’ Manual </a:t>
            </a:r>
            <a:br>
              <a:rPr kumimoji="1" lang="en-US" altLang="ja-JP" sz="2400" b="1" dirty="0" smtClean="0">
                <a:solidFill>
                  <a:srgbClr val="0070C0"/>
                </a:solidFill>
              </a:rPr>
            </a:br>
            <a:r>
              <a:rPr lang="en-US" altLang="ja-JP" sz="2000" b="1" dirty="0" smtClean="0">
                <a:solidFill>
                  <a:srgbClr val="0070C0"/>
                </a:solidFill>
              </a:rPr>
              <a:t>(http://www.cfht.hawaii.edu/Instruments/Detectors/IR/Redeye/Manual/)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989576" y="1428736"/>
            <a:ext cx="4939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K. </a:t>
            </a:r>
            <a:r>
              <a:rPr lang="en-US" altLang="ja-JP" sz="1400" dirty="0" err="1" smtClean="0"/>
              <a:t>Krisciunas</a:t>
            </a:r>
            <a:r>
              <a:rPr lang="en-US" altLang="ja-JP" sz="1400" dirty="0" smtClean="0"/>
              <a:t> &amp; B.E. Schaefer 1991</a:t>
            </a:r>
            <a:r>
              <a:rPr lang="ja-JP" altLang="en-US" sz="1400" dirty="0" smtClean="0"/>
              <a:t>のデータ　→　</a:t>
            </a:r>
            <a:r>
              <a:rPr lang="en-US" altLang="ja-JP" sz="1400" dirty="0" smtClean="0"/>
              <a:t>V</a:t>
            </a:r>
            <a:r>
              <a:rPr lang="ja-JP" altLang="en-US" sz="1400" dirty="0" smtClean="0"/>
              <a:t>バンド</a:t>
            </a:r>
            <a:r>
              <a:rPr lang="en-US" altLang="ja-JP" sz="1400" dirty="0" smtClean="0"/>
              <a:t>(0.55μm)</a:t>
            </a:r>
          </a:p>
          <a:p>
            <a:r>
              <a:rPr lang="ja-JP" altLang="en-US" sz="1400" dirty="0" smtClean="0"/>
              <a:t>近赤外</a:t>
            </a:r>
            <a:r>
              <a:rPr lang="en-US" altLang="ja-JP" sz="1400" dirty="0" smtClean="0"/>
              <a:t>(J,H,K)</a:t>
            </a:r>
            <a:r>
              <a:rPr lang="ja-JP" altLang="en-US" sz="1400" dirty="0" smtClean="0"/>
              <a:t>ではどうか？</a:t>
            </a:r>
            <a:endParaRPr lang="ja-JP" altLang="en-US" sz="1400" dirty="0"/>
          </a:p>
        </p:txBody>
      </p:sp>
      <p:pic>
        <p:nvPicPr>
          <p:cNvPr id="19458" name="Picture 2" descr="\begin{align*}&#10;f_R(\rho,\lambda)=2.27\times 10^5\left\{1.06+\cos^2(\rho)\right \}\left \{\frac{0.55}{\lambda}\right \}^4&#10;\end{align*}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429000"/>
            <a:ext cx="2906172" cy="365813"/>
          </a:xfrm>
          <a:prstGeom prst="rect">
            <a:avLst/>
          </a:prstGeom>
          <a:noFill/>
        </p:spPr>
      </p:pic>
      <p:pic>
        <p:nvPicPr>
          <p:cNvPr id="19460" name="Picture 4" descr="\begin{align*}&#10;f_M(\rho,\lambda)=6.2\times 10^7\rho^{-2}\left \{\frac{0.55}{\lambda}\right \}^{1.3} \ \ \text{for $\rho&lt;10^\circ$}&#10;\end{align*}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09" y="3929066"/>
            <a:ext cx="2926495" cy="365813"/>
          </a:xfrm>
          <a:prstGeom prst="rect">
            <a:avLst/>
          </a:prstGeom>
          <a:noFill/>
        </p:spPr>
      </p:pic>
      <p:pic>
        <p:nvPicPr>
          <p:cNvPr id="19462" name="Picture 6" descr="\begin{align*}&#10;=10^{6.15-\rho/40}\left \{\frac{0.55}{\lambda}\right \}^{1.3} \ \ \ \ \text{for $\rho&gt;10^\circ$}&#10;\end{align*}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4413" y="4357694"/>
            <a:ext cx="2357454" cy="365813"/>
          </a:xfrm>
          <a:prstGeom prst="rect">
            <a:avLst/>
          </a:prstGeom>
          <a:noFill/>
        </p:spPr>
      </p:pic>
      <p:pic>
        <p:nvPicPr>
          <p:cNvPr id="19464" name="Picture 8" descr="\begin{align*}&#10;F_{\text{moon,0}}10^{-0.4\{3.84+0.026|\alpha|+4\times 10^{-9}\alpha^4)-(V-JHK)\}}&#10;\end{align*}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472" y="2357430"/>
            <a:ext cx="2892623" cy="182906"/>
          </a:xfrm>
          <a:prstGeom prst="rect">
            <a:avLst/>
          </a:prstGeom>
          <a:noFill/>
        </p:spPr>
      </p:pic>
      <p:sp>
        <p:nvSpPr>
          <p:cNvPr id="20" name="正方形/長方形 19"/>
          <p:cNvSpPr/>
          <p:nvPr/>
        </p:nvSpPr>
        <p:spPr>
          <a:xfrm>
            <a:off x="1500166" y="2643182"/>
            <a:ext cx="77136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V-J =1.0</a:t>
            </a:r>
          </a:p>
          <a:p>
            <a:r>
              <a:rPr lang="en-US" altLang="ja-JP" sz="1400" dirty="0" smtClean="0"/>
              <a:t>V-H=1.3</a:t>
            </a:r>
          </a:p>
          <a:p>
            <a:r>
              <a:rPr lang="en-US" altLang="ja-JP" sz="1400" dirty="0" smtClean="0"/>
              <a:t>V-K=1.4</a:t>
            </a:r>
            <a:endParaRPr lang="ja-JP" altLang="en-US" sz="1400" dirty="0"/>
          </a:p>
        </p:txBody>
      </p:sp>
      <p:sp>
        <p:nvSpPr>
          <p:cNvPr id="25" name="正方形/長方形 24"/>
          <p:cNvSpPr/>
          <p:nvPr/>
        </p:nvSpPr>
        <p:spPr>
          <a:xfrm>
            <a:off x="642910" y="5000636"/>
            <a:ext cx="295786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 smtClean="0">
                <a:solidFill>
                  <a:srgbClr val="0070C0"/>
                </a:solidFill>
              </a:rPr>
              <a:t>月のフラックス→赤い</a:t>
            </a:r>
            <a:endParaRPr lang="en-US" altLang="ja-JP" sz="1400" dirty="0" smtClean="0">
              <a:solidFill>
                <a:srgbClr val="0070C0"/>
              </a:solidFill>
            </a:endParaRPr>
          </a:p>
          <a:p>
            <a:r>
              <a:rPr lang="ja-JP" altLang="en-US" sz="1400" dirty="0" smtClean="0">
                <a:solidFill>
                  <a:schemeClr val="accent6">
                    <a:lumMod val="75000"/>
                  </a:schemeClr>
                </a:solidFill>
              </a:rPr>
              <a:t> 　レイリー</a:t>
            </a:r>
            <a:r>
              <a:rPr lang="ja-JP" altLang="en-US" sz="1400" dirty="0" smtClean="0">
                <a:solidFill>
                  <a:schemeClr val="accent6">
                    <a:lumMod val="75000"/>
                  </a:schemeClr>
                </a:solidFill>
              </a:rPr>
              <a:t>散乱　波長の</a:t>
            </a:r>
            <a:r>
              <a:rPr lang="en-US" altLang="ja-JP" sz="1400" dirty="0" smtClean="0">
                <a:solidFill>
                  <a:schemeClr val="accent6">
                    <a:lumMod val="75000"/>
                  </a:schemeClr>
                </a:solidFill>
              </a:rPr>
              <a:t>-4</a:t>
            </a:r>
            <a:r>
              <a:rPr lang="ja-JP" altLang="en-US" sz="1400" dirty="0" smtClean="0">
                <a:solidFill>
                  <a:schemeClr val="accent6">
                    <a:lumMod val="75000"/>
                  </a:schemeClr>
                </a:solidFill>
              </a:rPr>
              <a:t>乗</a:t>
            </a:r>
            <a:endParaRPr lang="en-US" altLang="ja-JP" sz="14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ja-JP" altLang="en-US" sz="1400" dirty="0" smtClean="0">
                <a:solidFill>
                  <a:schemeClr val="accent6">
                    <a:lumMod val="75000"/>
                  </a:schemeClr>
                </a:solidFill>
              </a:rPr>
              <a:t>　ミー</a:t>
            </a:r>
            <a:r>
              <a:rPr lang="ja-JP" altLang="en-US" sz="1400" dirty="0" smtClean="0">
                <a:solidFill>
                  <a:schemeClr val="accent6">
                    <a:lumMod val="75000"/>
                  </a:schemeClr>
                </a:solidFill>
              </a:rPr>
              <a:t>散乱　　　　波長の</a:t>
            </a:r>
            <a:r>
              <a:rPr lang="en-US" altLang="ja-JP" sz="1400" dirty="0" smtClean="0">
                <a:solidFill>
                  <a:schemeClr val="accent6">
                    <a:lumMod val="75000"/>
                  </a:schemeClr>
                </a:solidFill>
              </a:rPr>
              <a:t>-1.3</a:t>
            </a:r>
            <a:r>
              <a:rPr lang="ja-JP" altLang="en-US" sz="1400" dirty="0" smtClean="0">
                <a:solidFill>
                  <a:schemeClr val="accent6">
                    <a:lumMod val="75000"/>
                  </a:schemeClr>
                </a:solidFill>
              </a:rPr>
              <a:t>乗に比例</a:t>
            </a:r>
            <a:endParaRPr lang="en-US" altLang="ja-JP" sz="1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642910" y="5929330"/>
            <a:ext cx="31133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(</a:t>
            </a:r>
            <a:r>
              <a:rPr lang="ja-JP" altLang="en-US" sz="1400" dirty="0" smtClean="0"/>
              <a:t>減光係数</a:t>
            </a:r>
            <a:r>
              <a:rPr lang="en-US" altLang="ja-JP" sz="1400" dirty="0" smtClean="0"/>
              <a:t>k</a:t>
            </a:r>
            <a:r>
              <a:rPr lang="ja-JP" altLang="en-US" sz="1400" dirty="0" smtClean="0"/>
              <a:t>　→　赤外で小さく</a:t>
            </a:r>
            <a:r>
              <a:rPr lang="ja-JP" altLang="en-US" sz="1400" dirty="0" smtClean="0"/>
              <a:t>なるか？</a:t>
            </a:r>
            <a:r>
              <a:rPr lang="en-US" altLang="ja-JP" sz="1400" dirty="0" smtClean="0"/>
              <a:t>)</a:t>
            </a:r>
          </a:p>
        </p:txBody>
      </p:sp>
      <p:pic>
        <p:nvPicPr>
          <p:cNvPr id="19466" name="Picture 10" descr="http://www.cfht.hawaii.edu/Instruments/Detectors/IR/Redeye/Manual/Images/fig7-3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86182" y="2071678"/>
            <a:ext cx="5101684" cy="1428760"/>
          </a:xfrm>
          <a:prstGeom prst="rect">
            <a:avLst/>
          </a:prstGeom>
          <a:noFill/>
        </p:spPr>
      </p:pic>
      <p:pic>
        <p:nvPicPr>
          <p:cNvPr id="19468" name="Picture 12" descr="http://www.cfht.hawaii.edu/Instruments/Detectors/IR/Redeye/Manual/Images/fig7-4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86182" y="3571876"/>
            <a:ext cx="5097586" cy="1428760"/>
          </a:xfrm>
          <a:prstGeom prst="rect">
            <a:avLst/>
          </a:prstGeom>
          <a:noFill/>
        </p:spPr>
      </p:pic>
      <p:pic>
        <p:nvPicPr>
          <p:cNvPr id="19470" name="Picture 14" descr="http://www.cfht.hawaii.edu/Instruments/Detectors/IR/Redeye/Manual/Images/fig7-6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86182" y="5000636"/>
            <a:ext cx="5072098" cy="1435904"/>
          </a:xfrm>
          <a:prstGeom prst="rect">
            <a:avLst/>
          </a:prstGeom>
          <a:noFill/>
        </p:spPr>
      </p:pic>
      <p:sp>
        <p:nvSpPr>
          <p:cNvPr id="27" name="正方形/長方形 26"/>
          <p:cNvSpPr/>
          <p:nvPr/>
        </p:nvSpPr>
        <p:spPr>
          <a:xfrm>
            <a:off x="8358214" y="2214554"/>
            <a:ext cx="287258" cy="3077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1400" dirty="0" smtClean="0"/>
              <a:t>V</a:t>
            </a:r>
            <a:endParaRPr lang="ja-JP" altLang="en-US" sz="1400" dirty="0"/>
          </a:p>
        </p:txBody>
      </p:sp>
      <p:sp>
        <p:nvSpPr>
          <p:cNvPr id="28" name="正方形/長方形 27"/>
          <p:cNvSpPr/>
          <p:nvPr/>
        </p:nvSpPr>
        <p:spPr>
          <a:xfrm>
            <a:off x="8429652" y="3786190"/>
            <a:ext cx="287258" cy="3077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1400" dirty="0" smtClean="0"/>
              <a:t>J</a:t>
            </a:r>
            <a:endParaRPr lang="ja-JP" altLang="en-US" sz="1400" dirty="0"/>
          </a:p>
        </p:txBody>
      </p:sp>
      <p:sp>
        <p:nvSpPr>
          <p:cNvPr id="30" name="正方形/長方形 29"/>
          <p:cNvSpPr/>
          <p:nvPr/>
        </p:nvSpPr>
        <p:spPr>
          <a:xfrm>
            <a:off x="8429652" y="5214950"/>
            <a:ext cx="287258" cy="3077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1400" dirty="0" smtClean="0"/>
              <a:t>K</a:t>
            </a:r>
            <a:endParaRPr lang="ja-JP" alt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正方形/長方形 33"/>
          <p:cNvSpPr/>
          <p:nvPr/>
        </p:nvSpPr>
        <p:spPr>
          <a:xfrm>
            <a:off x="0" y="1613638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400" dirty="0" smtClean="0"/>
              <a:t>ハワイ</a:t>
            </a:r>
            <a:r>
              <a:rPr lang="ja-JP" altLang="en-US" sz="1400" dirty="0" smtClean="0"/>
              <a:t>の日中の</a:t>
            </a:r>
            <a:r>
              <a:rPr lang="en-US" altLang="ja-JP" sz="1400" dirty="0" smtClean="0"/>
              <a:t>Sky</a:t>
            </a:r>
            <a:endParaRPr lang="en-US" altLang="ja-JP" sz="1400" dirty="0" smtClean="0"/>
          </a:p>
        </p:txBody>
      </p:sp>
      <p:pic>
        <p:nvPicPr>
          <p:cNvPr id="21506" name="Picture 2" descr="D:\Antarctica\Sky_Background\hawaii-v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899390"/>
            <a:ext cx="7000892" cy="2050766"/>
          </a:xfrm>
          <a:prstGeom prst="rect">
            <a:avLst/>
          </a:prstGeom>
          <a:noFill/>
        </p:spPr>
      </p:pic>
      <p:pic>
        <p:nvPicPr>
          <p:cNvPr id="21507" name="Picture 3" descr="D:\Antarctica\Sky_Background\hawaii-kda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4042530"/>
            <a:ext cx="7000892" cy="2050766"/>
          </a:xfrm>
          <a:prstGeom prst="rect">
            <a:avLst/>
          </a:prstGeom>
          <a:noFill/>
        </p:spPr>
      </p:pic>
      <p:sp>
        <p:nvSpPr>
          <p:cNvPr id="39" name="正方形/長方形 38"/>
          <p:cNvSpPr/>
          <p:nvPr/>
        </p:nvSpPr>
        <p:spPr>
          <a:xfrm>
            <a:off x="285720" y="2042266"/>
            <a:ext cx="2125838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Mauna Kea, Hawaii</a:t>
            </a:r>
          </a:p>
          <a:p>
            <a:r>
              <a:rPr lang="en-US" altLang="ja-JP" sz="1400" dirty="0" err="1" smtClean="0"/>
              <a:t>m_sun</a:t>
            </a:r>
            <a:r>
              <a:rPr lang="en-US" altLang="ja-JP" sz="1400" dirty="0" smtClean="0"/>
              <a:t>=-26.7[</a:t>
            </a:r>
            <a:r>
              <a:rPr lang="en-US" altLang="ja-JP" sz="1400" dirty="0" err="1" smtClean="0"/>
              <a:t>mag</a:t>
            </a:r>
            <a:r>
              <a:rPr lang="en-US" altLang="ja-JP" sz="1400" dirty="0" smtClean="0"/>
              <a:t>]</a:t>
            </a:r>
          </a:p>
          <a:p>
            <a:r>
              <a:rPr lang="en-US" altLang="ja-JP" sz="1400" dirty="0" err="1" smtClean="0"/>
              <a:t>Z_sun</a:t>
            </a:r>
            <a:r>
              <a:rPr lang="en-US" altLang="ja-JP" sz="1400" dirty="0" smtClean="0"/>
              <a:t>=40[°]</a:t>
            </a:r>
          </a:p>
          <a:p>
            <a:r>
              <a:rPr lang="en-US" altLang="ja-JP" sz="1400" dirty="0" smtClean="0"/>
              <a:t>k=</a:t>
            </a:r>
            <a:r>
              <a:rPr lang="en-US" altLang="ja-JP" sz="1400" dirty="0" smtClean="0">
                <a:solidFill>
                  <a:srgbClr val="FF0000"/>
                </a:solidFill>
              </a:rPr>
              <a:t>0.15</a:t>
            </a:r>
            <a:r>
              <a:rPr lang="en-US" altLang="ja-JP" sz="1400" dirty="0" smtClean="0"/>
              <a:t>[</a:t>
            </a:r>
            <a:r>
              <a:rPr lang="en-US" altLang="ja-JP" sz="1400" dirty="0" err="1" smtClean="0"/>
              <a:t>mag</a:t>
            </a:r>
            <a:r>
              <a:rPr lang="en-US" altLang="ja-JP" sz="1400" dirty="0" smtClean="0"/>
              <a:t>/</a:t>
            </a:r>
            <a:r>
              <a:rPr lang="en-US" altLang="ja-JP" sz="1400" dirty="0" err="1" smtClean="0"/>
              <a:t>airmass</a:t>
            </a:r>
            <a:r>
              <a:rPr lang="en-US" altLang="ja-JP" sz="1400" dirty="0" smtClean="0"/>
              <a:t>]</a:t>
            </a:r>
          </a:p>
          <a:p>
            <a:r>
              <a:rPr lang="en-US" altLang="ja-JP" sz="1400" dirty="0" smtClean="0"/>
              <a:t>V-V=</a:t>
            </a:r>
            <a:r>
              <a:rPr lang="en-US" altLang="ja-JP" sz="1400" dirty="0" smtClean="0">
                <a:solidFill>
                  <a:srgbClr val="FF0000"/>
                </a:solidFill>
              </a:rPr>
              <a:t>0</a:t>
            </a:r>
            <a:r>
              <a:rPr lang="en-US" altLang="ja-JP" sz="1400" dirty="0" smtClean="0"/>
              <a:t>[</a:t>
            </a:r>
            <a:r>
              <a:rPr lang="en-US" altLang="ja-JP" sz="1400" dirty="0" err="1" smtClean="0"/>
              <a:t>mag</a:t>
            </a:r>
            <a:r>
              <a:rPr lang="en-US" altLang="ja-JP" sz="1400" dirty="0" smtClean="0"/>
              <a:t>]</a:t>
            </a:r>
          </a:p>
          <a:p>
            <a:r>
              <a:rPr lang="en-US" altLang="ja-JP" sz="1400" dirty="0" smtClean="0"/>
              <a:t>lambda=</a:t>
            </a:r>
            <a:r>
              <a:rPr lang="en-US" altLang="ja-JP" sz="1400" dirty="0" smtClean="0">
                <a:solidFill>
                  <a:srgbClr val="FF0000"/>
                </a:solidFill>
              </a:rPr>
              <a:t>0.55</a:t>
            </a:r>
            <a:r>
              <a:rPr lang="en-US" altLang="ja-JP" sz="1400" dirty="0" smtClean="0"/>
              <a:t>[mu m]</a:t>
            </a:r>
          </a:p>
          <a:p>
            <a:r>
              <a:rPr lang="en-US" altLang="ja-JP" sz="1400" dirty="0" err="1" smtClean="0"/>
              <a:t>I_darksky</a:t>
            </a:r>
            <a:r>
              <a:rPr lang="en-US" altLang="ja-JP" sz="1400" dirty="0" smtClean="0"/>
              <a:t>=</a:t>
            </a:r>
            <a:r>
              <a:rPr lang="en-US" altLang="ja-JP" sz="1400" dirty="0" smtClean="0">
                <a:solidFill>
                  <a:srgbClr val="FF0000"/>
                </a:solidFill>
              </a:rPr>
              <a:t>21.7 </a:t>
            </a:r>
            <a:r>
              <a:rPr lang="en-US" altLang="ja-JP" sz="1400" dirty="0" smtClean="0"/>
              <a:t>[</a:t>
            </a:r>
            <a:r>
              <a:rPr lang="en-US" altLang="ja-JP" sz="1400" dirty="0" err="1" smtClean="0"/>
              <a:t>mag</a:t>
            </a:r>
            <a:r>
              <a:rPr lang="en-US" altLang="ja-JP" sz="1400" dirty="0" smtClean="0"/>
              <a:t>/</a:t>
            </a:r>
            <a:r>
              <a:rPr lang="ja-JP" altLang="en-US" sz="1000" dirty="0" smtClean="0"/>
              <a:t> □</a:t>
            </a:r>
            <a:r>
              <a:rPr lang="en-US" altLang="ja-JP" sz="1400" dirty="0" smtClean="0"/>
              <a:t>’’]]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214282" y="4185406"/>
            <a:ext cx="2085764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Mauna Kea, Hawaii</a:t>
            </a:r>
          </a:p>
          <a:p>
            <a:r>
              <a:rPr lang="en-US" altLang="ja-JP" sz="1400" dirty="0" err="1" smtClean="0"/>
              <a:t>m_sun</a:t>
            </a:r>
            <a:r>
              <a:rPr lang="en-US" altLang="ja-JP" sz="1400" dirty="0" smtClean="0"/>
              <a:t>=-26.7[</a:t>
            </a:r>
            <a:r>
              <a:rPr lang="en-US" altLang="ja-JP" sz="1400" dirty="0" err="1" smtClean="0"/>
              <a:t>mag</a:t>
            </a:r>
            <a:r>
              <a:rPr lang="en-US" altLang="ja-JP" sz="1400" dirty="0" smtClean="0"/>
              <a:t>]</a:t>
            </a:r>
          </a:p>
          <a:p>
            <a:r>
              <a:rPr lang="en-US" altLang="ja-JP" sz="1400" dirty="0" err="1" smtClean="0"/>
              <a:t>Z_sun</a:t>
            </a:r>
            <a:r>
              <a:rPr lang="en-US" altLang="ja-JP" sz="1400" dirty="0" smtClean="0"/>
              <a:t>=40[°]</a:t>
            </a:r>
          </a:p>
          <a:p>
            <a:r>
              <a:rPr lang="en-US" altLang="ja-JP" sz="1400" dirty="0" smtClean="0"/>
              <a:t>k=</a:t>
            </a:r>
            <a:r>
              <a:rPr lang="en-US" altLang="ja-JP" sz="1400" dirty="0" smtClean="0">
                <a:solidFill>
                  <a:srgbClr val="FF0000"/>
                </a:solidFill>
              </a:rPr>
              <a:t>0.15</a:t>
            </a:r>
            <a:r>
              <a:rPr lang="en-US" altLang="ja-JP" sz="1400" dirty="0" smtClean="0"/>
              <a:t>[</a:t>
            </a:r>
            <a:r>
              <a:rPr lang="en-US" altLang="ja-JP" sz="1400" dirty="0" err="1" smtClean="0"/>
              <a:t>mag</a:t>
            </a:r>
            <a:r>
              <a:rPr lang="en-US" altLang="ja-JP" sz="1400" dirty="0" smtClean="0"/>
              <a:t>/</a:t>
            </a:r>
            <a:r>
              <a:rPr lang="en-US" altLang="ja-JP" sz="1400" dirty="0" err="1" smtClean="0"/>
              <a:t>airmass</a:t>
            </a:r>
            <a:r>
              <a:rPr lang="en-US" altLang="ja-JP" sz="1400" dirty="0" smtClean="0"/>
              <a:t>]</a:t>
            </a:r>
          </a:p>
          <a:p>
            <a:r>
              <a:rPr lang="en-US" altLang="ja-JP" sz="1400" dirty="0" smtClean="0"/>
              <a:t>V-Ks=1.5[</a:t>
            </a:r>
            <a:r>
              <a:rPr lang="en-US" altLang="ja-JP" sz="1400" dirty="0" err="1" smtClean="0"/>
              <a:t>mag</a:t>
            </a:r>
            <a:r>
              <a:rPr lang="en-US" altLang="ja-JP" sz="1400" dirty="0" smtClean="0"/>
              <a:t>]</a:t>
            </a:r>
          </a:p>
          <a:p>
            <a:r>
              <a:rPr lang="en-US" altLang="ja-JP" sz="1400" dirty="0" smtClean="0"/>
              <a:t>lambda=</a:t>
            </a:r>
            <a:r>
              <a:rPr lang="en-US" altLang="ja-JP" sz="1400" dirty="0" smtClean="0">
                <a:solidFill>
                  <a:srgbClr val="FF0000"/>
                </a:solidFill>
              </a:rPr>
              <a:t>2.2</a:t>
            </a:r>
            <a:r>
              <a:rPr lang="en-US" altLang="ja-JP" sz="1400" dirty="0" smtClean="0"/>
              <a:t>[mu m]</a:t>
            </a:r>
          </a:p>
          <a:p>
            <a:r>
              <a:rPr lang="en-US" altLang="ja-JP" sz="1400" dirty="0" err="1" smtClean="0"/>
              <a:t>I_darksky</a:t>
            </a:r>
            <a:r>
              <a:rPr lang="en-US" altLang="ja-JP" sz="1400" dirty="0" smtClean="0"/>
              <a:t>=</a:t>
            </a:r>
            <a:r>
              <a:rPr lang="en-US" altLang="ja-JP" sz="1400" dirty="0" smtClean="0">
                <a:solidFill>
                  <a:srgbClr val="FF0000"/>
                </a:solidFill>
              </a:rPr>
              <a:t>14.1</a:t>
            </a:r>
            <a:r>
              <a:rPr lang="en-US" altLang="ja-JP" sz="1400" dirty="0" smtClean="0"/>
              <a:t>[</a:t>
            </a:r>
            <a:r>
              <a:rPr lang="en-US" altLang="ja-JP" sz="1400" dirty="0" err="1" smtClean="0"/>
              <a:t>mag</a:t>
            </a:r>
            <a:r>
              <a:rPr lang="en-US" altLang="ja-JP" sz="1400" dirty="0" smtClean="0"/>
              <a:t>/</a:t>
            </a:r>
            <a:r>
              <a:rPr lang="ja-JP" altLang="en-US" sz="1000" dirty="0" smtClean="0"/>
              <a:t> □</a:t>
            </a:r>
            <a:r>
              <a:rPr lang="en-US" altLang="ja-JP" sz="1400" dirty="0" smtClean="0"/>
              <a:t>’’]]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8001024" y="2113704"/>
            <a:ext cx="287258" cy="3077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1400" dirty="0" smtClean="0"/>
              <a:t>V</a:t>
            </a:r>
            <a:endParaRPr lang="ja-JP" altLang="en-US" sz="1400" dirty="0"/>
          </a:p>
        </p:txBody>
      </p:sp>
      <p:sp>
        <p:nvSpPr>
          <p:cNvPr id="14" name="正方形/長方形 13"/>
          <p:cNvSpPr/>
          <p:nvPr/>
        </p:nvSpPr>
        <p:spPr>
          <a:xfrm>
            <a:off x="8001024" y="4256844"/>
            <a:ext cx="35719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1400" dirty="0" smtClean="0"/>
              <a:t>Ks</a:t>
            </a:r>
            <a:endParaRPr lang="ja-JP" altLang="en-US" sz="1400" dirty="0"/>
          </a:p>
        </p:txBody>
      </p:sp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2400" b="1" dirty="0" smtClean="0">
                <a:solidFill>
                  <a:srgbClr val="0070C0"/>
                </a:solidFill>
              </a:rPr>
              <a:t>CFHT Redeye Users’ Manual </a:t>
            </a:r>
            <a:br>
              <a:rPr kumimoji="1" lang="en-US" altLang="ja-JP" sz="2400" b="1" dirty="0" smtClean="0">
                <a:solidFill>
                  <a:srgbClr val="0070C0"/>
                </a:solidFill>
              </a:rPr>
            </a:br>
            <a:r>
              <a:rPr lang="en-US" altLang="ja-JP" sz="2000" b="1" dirty="0" smtClean="0">
                <a:solidFill>
                  <a:srgbClr val="0070C0"/>
                </a:solidFill>
              </a:rPr>
              <a:t>(http://www.cfht.hawaii.edu/Instruments/Detectors/IR/Redeye/Manual/)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1043608" y="620688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err="1" smtClean="0">
                <a:solidFill>
                  <a:srgbClr val="0070C0"/>
                </a:solidFill>
              </a:rPr>
              <a:t>Krisciunas</a:t>
            </a:r>
            <a:r>
              <a:rPr lang="en-US" altLang="ja-JP" dirty="0" smtClean="0">
                <a:solidFill>
                  <a:srgbClr val="0070C0"/>
                </a:solidFill>
              </a:rPr>
              <a:t> </a:t>
            </a:r>
            <a:r>
              <a:rPr lang="en-US" altLang="ja-JP" dirty="0" smtClean="0">
                <a:solidFill>
                  <a:srgbClr val="0070C0"/>
                </a:solidFill>
              </a:rPr>
              <a:t>&amp; </a:t>
            </a:r>
            <a:r>
              <a:rPr lang="en-US" altLang="ja-JP" dirty="0" smtClean="0">
                <a:solidFill>
                  <a:srgbClr val="0070C0"/>
                </a:solidFill>
              </a:rPr>
              <a:t>Schaefer (1991)</a:t>
            </a:r>
            <a:endParaRPr lang="ja-JP" altLang="en-US" dirty="0">
              <a:solidFill>
                <a:srgbClr val="0070C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691680" y="908720"/>
            <a:ext cx="30925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月夜の背景散乱光モデル</a:t>
            </a:r>
            <a:endParaRPr lang="en-US" altLang="ja-JP" dirty="0" smtClean="0"/>
          </a:p>
          <a:p>
            <a:r>
              <a:rPr lang="ja-JP" altLang="en-US" dirty="0" smtClean="0"/>
              <a:t>可視光</a:t>
            </a:r>
            <a:endParaRPr lang="en-US" altLang="ja-JP" dirty="0" smtClean="0"/>
          </a:p>
          <a:p>
            <a:r>
              <a:rPr lang="ja-JP" altLang="en-US" dirty="0" smtClean="0"/>
              <a:t>レイリー散乱・ミー散乱</a:t>
            </a:r>
            <a:endParaRPr lang="en-US" altLang="ja-JP" dirty="0" smtClean="0"/>
          </a:p>
          <a:p>
            <a:r>
              <a:rPr lang="ja-JP" altLang="en-US" dirty="0" smtClean="0"/>
              <a:t>散乱係数は観測地に</a:t>
            </a:r>
            <a:r>
              <a:rPr lang="ja-JP" altLang="en-US" dirty="0" smtClean="0"/>
              <a:t>依らない</a:t>
            </a:r>
            <a:endParaRPr lang="en-US" altLang="ja-JP" dirty="0" smtClean="0"/>
          </a:p>
        </p:txBody>
      </p:sp>
      <p:sp>
        <p:nvSpPr>
          <p:cNvPr id="11" name="正方形/長方形 10"/>
          <p:cNvSpPr/>
          <p:nvPr/>
        </p:nvSpPr>
        <p:spPr>
          <a:xfrm>
            <a:off x="1043608" y="2204864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0070C0"/>
                </a:solidFill>
              </a:rPr>
              <a:t>Tyson </a:t>
            </a:r>
            <a:r>
              <a:rPr lang="en-US" altLang="ja-JP" dirty="0" smtClean="0">
                <a:solidFill>
                  <a:srgbClr val="0070C0"/>
                </a:solidFill>
              </a:rPr>
              <a:t>&amp; </a:t>
            </a:r>
            <a:r>
              <a:rPr lang="en-US" altLang="ja-JP" dirty="0" smtClean="0">
                <a:solidFill>
                  <a:srgbClr val="0070C0"/>
                </a:solidFill>
              </a:rPr>
              <a:t>Gal (1993)</a:t>
            </a:r>
            <a:endParaRPr lang="ja-JP" altLang="en-US" dirty="0">
              <a:solidFill>
                <a:srgbClr val="0070C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691680" y="2505670"/>
            <a:ext cx="29209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薄明時の背景散乱光モデル</a:t>
            </a:r>
            <a:endParaRPr lang="en-US" altLang="ja-JP" dirty="0" smtClean="0"/>
          </a:p>
          <a:p>
            <a:r>
              <a:rPr lang="ja-JP" altLang="en-US" dirty="0" smtClean="0"/>
              <a:t>可視光</a:t>
            </a:r>
            <a:endParaRPr lang="en-US" altLang="ja-JP" dirty="0" smtClean="0"/>
          </a:p>
          <a:p>
            <a:r>
              <a:rPr lang="ja-JP" altLang="en-US" dirty="0" smtClean="0"/>
              <a:t>薄明は高層大気</a:t>
            </a:r>
            <a:r>
              <a:rPr lang="ja-JP" altLang="en-US" dirty="0" smtClean="0"/>
              <a:t>の散乱</a:t>
            </a:r>
            <a:endParaRPr lang="en-US" altLang="ja-JP" dirty="0" smtClean="0"/>
          </a:p>
          <a:p>
            <a:r>
              <a:rPr lang="en-US" altLang="ja-JP" dirty="0" smtClean="0"/>
              <a:t>(=</a:t>
            </a:r>
            <a:r>
              <a:rPr lang="ja-JP" altLang="en-US" dirty="0" smtClean="0"/>
              <a:t>観測地に依らない</a:t>
            </a:r>
            <a:r>
              <a:rPr lang="en-US" altLang="ja-JP" dirty="0" smtClean="0"/>
              <a:t>)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1043608" y="3766974"/>
            <a:ext cx="2808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0070C0"/>
                </a:solidFill>
              </a:rPr>
              <a:t>CFHT Redeye Users’ Manual</a:t>
            </a:r>
            <a:endParaRPr lang="ja-JP" altLang="en-US" dirty="0">
              <a:solidFill>
                <a:srgbClr val="0070C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691680" y="4067780"/>
            <a:ext cx="2674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K &amp; S (1991)</a:t>
            </a:r>
            <a:r>
              <a:rPr lang="ja-JP" altLang="en-US" dirty="0" smtClean="0"/>
              <a:t>を赤外に応用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584960" y="1052736"/>
            <a:ext cx="2374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月</a:t>
            </a:r>
            <a:r>
              <a:rPr kumimoji="1" lang="en-US" altLang="ja-JP" dirty="0" smtClean="0"/>
              <a:t>(or</a:t>
            </a:r>
            <a:r>
              <a:rPr kumimoji="1" lang="ja-JP" altLang="en-US" dirty="0" smtClean="0"/>
              <a:t>太陽</a:t>
            </a:r>
            <a:r>
              <a:rPr kumimoji="1" lang="en-US" altLang="ja-JP" dirty="0" smtClean="0"/>
              <a:t>)</a:t>
            </a:r>
            <a:r>
              <a:rPr lang="ja-JP" altLang="en-US" dirty="0" smtClean="0"/>
              <a:t>が低空の時</a:t>
            </a:r>
            <a:endParaRPr lang="en-US" altLang="ja-JP" dirty="0" smtClean="0"/>
          </a:p>
          <a:p>
            <a:r>
              <a:rPr lang="ja-JP" altLang="en-US" dirty="0" smtClean="0"/>
              <a:t>の扱いが不明</a:t>
            </a:r>
            <a:endParaRPr kumimoji="1" lang="en-US" altLang="ja-JP" dirty="0" smtClean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584960" y="2852936"/>
            <a:ext cx="1944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天頂の明るさのみ</a:t>
            </a:r>
            <a:endParaRPr lang="en-US" altLang="ja-JP" dirty="0" smtClean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584960" y="3933056"/>
            <a:ext cx="2515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単純</a:t>
            </a:r>
            <a:r>
              <a:rPr lang="ja-JP" altLang="en-US" dirty="0" smtClean="0"/>
              <a:t>に</a:t>
            </a:r>
            <a:r>
              <a:rPr lang="en-US" altLang="ja-JP" dirty="0" smtClean="0"/>
              <a:t>K&amp;S(1991)</a:t>
            </a:r>
            <a:r>
              <a:rPr lang="ja-JP" altLang="en-US" dirty="0" smtClean="0"/>
              <a:t>を応用</a:t>
            </a:r>
            <a:endParaRPr lang="en-US" altLang="ja-JP" dirty="0" smtClean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0" y="5013176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solidFill>
                  <a:schemeClr val="accent6">
                    <a:lumMod val="75000"/>
                  </a:schemeClr>
                </a:solidFill>
              </a:rPr>
              <a:t>太陽</a:t>
            </a:r>
            <a:r>
              <a:rPr lang="ja-JP" altLang="en-US" dirty="0" smtClean="0">
                <a:solidFill>
                  <a:schemeClr val="accent6">
                    <a:lumMod val="75000"/>
                  </a:schemeClr>
                </a:solidFill>
              </a:rPr>
              <a:t>高度</a:t>
            </a:r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-20</a:t>
            </a:r>
            <a:r>
              <a:rPr lang="ja-JP" altLang="en-US" dirty="0" smtClean="0">
                <a:solidFill>
                  <a:schemeClr val="accent6">
                    <a:lumMod val="75000"/>
                  </a:schemeClr>
                </a:solidFill>
              </a:rPr>
              <a:t>～</a:t>
            </a:r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20°</a:t>
            </a:r>
            <a:r>
              <a:rPr lang="ja-JP" altLang="en-US" dirty="0" smtClean="0">
                <a:solidFill>
                  <a:schemeClr val="accent6">
                    <a:lumMod val="75000"/>
                  </a:schemeClr>
                </a:solidFill>
              </a:rPr>
              <a:t>の背景散乱光強度は結局よく分かっていない</a:t>
            </a:r>
            <a:endParaRPr lang="en-US" altLang="ja-JP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ja-JP" altLang="en-US" dirty="0" smtClean="0">
                <a:solidFill>
                  <a:schemeClr val="accent6">
                    <a:lumMod val="75000"/>
                  </a:schemeClr>
                </a:solidFill>
              </a:rPr>
              <a:t>薄明や月夜</a:t>
            </a:r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ja-JP" altLang="en-US" dirty="0" smtClean="0">
                <a:solidFill>
                  <a:schemeClr val="accent6">
                    <a:lumMod val="75000"/>
                  </a:schemeClr>
                </a:solidFill>
              </a:rPr>
              <a:t>日中</a:t>
            </a:r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ja-JP" altLang="en-US" dirty="0" smtClean="0">
                <a:solidFill>
                  <a:schemeClr val="accent6">
                    <a:lumMod val="75000"/>
                  </a:schemeClr>
                </a:solidFill>
              </a:rPr>
              <a:t>の背景散乱光は本当に観測地に依らないのか？</a:t>
            </a:r>
            <a:endParaRPr lang="en-US" altLang="ja-JP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ja-JP" altLang="en-US" dirty="0" smtClean="0">
                <a:solidFill>
                  <a:schemeClr val="accent6">
                    <a:lumMod val="75000"/>
                  </a:schemeClr>
                </a:solidFill>
              </a:rPr>
              <a:t>近～中間赤外線の背景散乱光はどうなのか？</a:t>
            </a:r>
            <a:endParaRPr lang="en-US" altLang="ja-JP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左矢印 24"/>
          <p:cNvSpPr/>
          <p:nvPr/>
        </p:nvSpPr>
        <p:spPr>
          <a:xfrm>
            <a:off x="5148064" y="1268760"/>
            <a:ext cx="360040" cy="216024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左矢印 25"/>
          <p:cNvSpPr/>
          <p:nvPr/>
        </p:nvSpPr>
        <p:spPr>
          <a:xfrm>
            <a:off x="5148064" y="2924944"/>
            <a:ext cx="360040" cy="216024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左矢印 26"/>
          <p:cNvSpPr/>
          <p:nvPr/>
        </p:nvSpPr>
        <p:spPr>
          <a:xfrm>
            <a:off x="5148064" y="4009710"/>
            <a:ext cx="360040" cy="216024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5" descr="D:\D1\2010_06みさゼミ\layout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5834" y="5445224"/>
            <a:ext cx="2894558" cy="913087"/>
          </a:xfrm>
          <a:prstGeom prst="rect">
            <a:avLst/>
          </a:prstGeom>
          <a:noFill/>
        </p:spPr>
      </p:pic>
      <p:sp>
        <p:nvSpPr>
          <p:cNvPr id="14" name="テキスト ボックス 13"/>
          <p:cNvSpPr txBox="1"/>
          <p:nvPr/>
        </p:nvSpPr>
        <p:spPr>
          <a:xfrm>
            <a:off x="3491880" y="1268760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可視光</a:t>
            </a:r>
            <a:endParaRPr lang="en-US" altLang="ja-JP" sz="1600" dirty="0" smtClean="0"/>
          </a:p>
          <a:p>
            <a:r>
              <a:rPr lang="ja-JP" altLang="en-US" sz="1600" dirty="0" smtClean="0"/>
              <a:t>赤外線</a:t>
            </a:r>
            <a:endParaRPr lang="en-US" altLang="ja-JP" sz="1600" dirty="0" smtClean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283968" y="1391870"/>
            <a:ext cx="27222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背景ノイズの空間分布を観測</a:t>
            </a:r>
            <a:endParaRPr lang="en-US" altLang="ja-JP" sz="1600" dirty="0" smtClean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277685" y="2091045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観測地依存性の検証</a:t>
            </a:r>
            <a:endParaRPr lang="en-US" altLang="ja-JP" sz="1600" dirty="0" smtClean="0"/>
          </a:p>
        </p:txBody>
      </p:sp>
      <p:sp>
        <p:nvSpPr>
          <p:cNvPr id="15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2400" b="1" dirty="0" smtClean="0">
                <a:solidFill>
                  <a:srgbClr val="0070C0"/>
                </a:solidFill>
              </a:rPr>
              <a:t>A Daytime Infra-Red Sky Background at Dome F, Antarctica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277685" y="1391870"/>
            <a:ext cx="22862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太陽高度</a:t>
            </a:r>
            <a:r>
              <a:rPr kumimoji="1" lang="en-US" altLang="ja-JP" sz="1600" dirty="0" smtClean="0"/>
              <a:t>-20</a:t>
            </a:r>
            <a:r>
              <a:rPr kumimoji="1" lang="ja-JP" altLang="en-US" sz="1600" dirty="0" smtClean="0"/>
              <a:t>～</a:t>
            </a:r>
            <a:r>
              <a:rPr kumimoji="1" lang="en-US" altLang="ja-JP" sz="1600" dirty="0" smtClean="0"/>
              <a:t>20°</a:t>
            </a:r>
            <a:r>
              <a:rPr kumimoji="1" lang="ja-JP" altLang="en-US" sz="1600" dirty="0" err="1" smtClean="0"/>
              <a:t>での</a:t>
            </a:r>
            <a:endParaRPr kumimoji="1" lang="ja-JP" altLang="en-US" sz="16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491880" y="1844824"/>
            <a:ext cx="26709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仙台</a:t>
            </a:r>
            <a:endParaRPr kumimoji="1" lang="en-US" altLang="ja-JP" sz="1600" dirty="0" smtClean="0"/>
          </a:p>
          <a:p>
            <a:r>
              <a:rPr lang="ja-JP" altLang="en-US" sz="1600" dirty="0" smtClean="0"/>
              <a:t>ハレポハク</a:t>
            </a:r>
            <a:r>
              <a:rPr lang="en-US" altLang="ja-JP" sz="1600" dirty="0" smtClean="0"/>
              <a:t>or</a:t>
            </a:r>
            <a:r>
              <a:rPr lang="ja-JP" altLang="en-US" sz="1600" dirty="0" smtClean="0"/>
              <a:t>マウナケア山頂</a:t>
            </a:r>
            <a:endParaRPr lang="en-US" altLang="ja-JP" sz="1600" dirty="0" smtClean="0"/>
          </a:p>
          <a:p>
            <a:r>
              <a:rPr kumimoji="1" lang="ja-JP" altLang="en-US" sz="1600" dirty="0" smtClean="0"/>
              <a:t>ドームふじ</a:t>
            </a:r>
            <a:endParaRPr kumimoji="1" lang="ja-JP" altLang="en-US" sz="1600" dirty="0"/>
          </a:p>
        </p:txBody>
      </p:sp>
      <p:sp>
        <p:nvSpPr>
          <p:cNvPr id="20" name="正方形/長方形 19"/>
          <p:cNvSpPr/>
          <p:nvPr/>
        </p:nvSpPr>
        <p:spPr>
          <a:xfrm>
            <a:off x="1855788" y="3326497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dirty="0" smtClean="0"/>
              <a:t/>
            </a:r>
            <a:br>
              <a:rPr lang="ja-JP" altLang="en-US" dirty="0" smtClean="0"/>
            </a:br>
            <a:endParaRPr lang="ja-JP" altLang="en-US" dirty="0"/>
          </a:p>
        </p:txBody>
      </p:sp>
      <p:pic>
        <p:nvPicPr>
          <p:cNvPr id="38914" name="Picture 2" descr="D:\D1\2010_06みさゼミ\nexstar4se_mi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356992"/>
            <a:ext cx="1643262" cy="1878013"/>
          </a:xfrm>
          <a:prstGeom prst="rect">
            <a:avLst/>
          </a:prstGeom>
          <a:noFill/>
        </p:spPr>
      </p:pic>
      <p:sp>
        <p:nvSpPr>
          <p:cNvPr id="28" name="テキスト ボックス 27"/>
          <p:cNvSpPr txBox="1"/>
          <p:nvPr/>
        </p:nvSpPr>
        <p:spPr>
          <a:xfrm>
            <a:off x="899592" y="5301208"/>
            <a:ext cx="1792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/>
              <a:t>Celestron</a:t>
            </a:r>
            <a:r>
              <a:rPr kumimoji="1" lang="en-US" altLang="ja-JP" sz="1400" dirty="0" smtClean="0"/>
              <a:t> </a:t>
            </a:r>
            <a:r>
              <a:rPr kumimoji="1" lang="en-US" altLang="ja-JP" sz="1400" dirty="0" err="1" smtClean="0"/>
              <a:t>NexStar</a:t>
            </a:r>
            <a:r>
              <a:rPr kumimoji="1" lang="en-US" altLang="ja-JP" sz="1400" dirty="0" smtClean="0"/>
              <a:t> 4SE</a:t>
            </a:r>
          </a:p>
          <a:p>
            <a:r>
              <a:rPr lang="en-US" altLang="ja-JP" sz="1400" dirty="0" smtClean="0"/>
              <a:t>10cm</a:t>
            </a:r>
            <a:r>
              <a:rPr lang="ja-JP" altLang="en-US" sz="1400" dirty="0" smtClean="0"/>
              <a:t>望遠鏡</a:t>
            </a:r>
            <a:endParaRPr kumimoji="1" lang="ja-JP" altLang="en-US" sz="1400" dirty="0"/>
          </a:p>
        </p:txBody>
      </p:sp>
      <p:pic>
        <p:nvPicPr>
          <p:cNvPr id="38915" name="Picture 3" descr="D:\D1\2010_06みさゼミ\c9406gc_1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273932"/>
            <a:ext cx="1428750" cy="1428750"/>
          </a:xfrm>
          <a:prstGeom prst="rect">
            <a:avLst/>
          </a:prstGeom>
          <a:noFill/>
        </p:spPr>
      </p:pic>
      <p:sp>
        <p:nvSpPr>
          <p:cNvPr id="29" name="テキスト ボックス 28"/>
          <p:cNvSpPr txBox="1"/>
          <p:nvPr/>
        </p:nvSpPr>
        <p:spPr>
          <a:xfrm>
            <a:off x="2339752" y="5786100"/>
            <a:ext cx="2794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/>
              <a:t>浜松</a:t>
            </a:r>
            <a:r>
              <a:rPr lang="ja-JP" altLang="en-US" sz="1400" dirty="0" smtClean="0"/>
              <a:t>フォトニクス</a:t>
            </a:r>
            <a:r>
              <a:rPr kumimoji="1" lang="ja-JP" altLang="en-US" sz="1400" dirty="0" smtClean="0"/>
              <a:t> </a:t>
            </a:r>
            <a:r>
              <a:rPr kumimoji="1" lang="en-US" altLang="ja-JP" sz="1400" dirty="0" smtClean="0"/>
              <a:t>C9406GC</a:t>
            </a:r>
          </a:p>
          <a:p>
            <a:r>
              <a:rPr lang="en-US" altLang="ja-JP" sz="1400" dirty="0" smtClean="0"/>
              <a:t>900-1700nm</a:t>
            </a:r>
            <a:r>
              <a:rPr lang="ja-JP" altLang="en-US" sz="1400" dirty="0" smtClean="0"/>
              <a:t>赤外ファイバー分光器</a:t>
            </a:r>
            <a:endParaRPr kumimoji="1" lang="ja-JP" altLang="en-US" sz="1400" dirty="0"/>
          </a:p>
        </p:txBody>
      </p:sp>
      <p:pic>
        <p:nvPicPr>
          <p:cNvPr id="38916" name="Picture 4" descr="D:\Antarctica\Picture\2009_11望遠鏡の写真\IMG_1976.JPG"/>
          <p:cNvPicPr>
            <a:picLocks noChangeAspect="1" noChangeArrowheads="1"/>
          </p:cNvPicPr>
          <p:nvPr/>
        </p:nvPicPr>
        <p:blipFill>
          <a:blip r:embed="rId5" cstate="print"/>
          <a:srcRect l="7869"/>
          <a:stretch>
            <a:fillRect/>
          </a:stretch>
        </p:blipFill>
        <p:spPr bwMode="auto">
          <a:xfrm>
            <a:off x="6804248" y="3068960"/>
            <a:ext cx="1448120" cy="2095809"/>
          </a:xfrm>
          <a:prstGeom prst="rect">
            <a:avLst/>
          </a:prstGeom>
          <a:noFill/>
        </p:spPr>
      </p:pic>
      <p:pic>
        <p:nvPicPr>
          <p:cNvPr id="30" name="Picture 6" descr="D:\M2\Master\tonic2.jpg"/>
          <p:cNvPicPr>
            <a:picLocks noChangeArrowheads="1"/>
          </p:cNvPicPr>
          <p:nvPr/>
        </p:nvPicPr>
        <p:blipFill>
          <a:blip r:embed="rId6" cstate="print"/>
          <a:srcRect b="4560"/>
          <a:stretch>
            <a:fillRect/>
          </a:stretch>
        </p:blipFill>
        <p:spPr bwMode="auto">
          <a:xfrm>
            <a:off x="4932040" y="4077072"/>
            <a:ext cx="1656184" cy="1259960"/>
          </a:xfrm>
          <a:prstGeom prst="rect">
            <a:avLst/>
          </a:prstGeom>
          <a:noFill/>
          <a:ln w="3175">
            <a:noFill/>
          </a:ln>
        </p:spPr>
      </p:pic>
      <p:sp>
        <p:nvSpPr>
          <p:cNvPr id="31" name="テキスト ボックス 30"/>
          <p:cNvSpPr txBox="1"/>
          <p:nvPr/>
        </p:nvSpPr>
        <p:spPr>
          <a:xfrm>
            <a:off x="7164288" y="5229200"/>
            <a:ext cx="7007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AIRT40</a:t>
            </a:r>
            <a:endParaRPr kumimoji="1" lang="ja-JP" altLang="en-US" sz="14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364088" y="5445224"/>
            <a:ext cx="1365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TONIC2 Mode-A</a:t>
            </a:r>
            <a:endParaRPr kumimoji="1" lang="ja-JP" altLang="en-US" sz="1400" dirty="0"/>
          </a:p>
        </p:txBody>
      </p:sp>
      <p:sp>
        <p:nvSpPr>
          <p:cNvPr id="33" name="左中かっこ 32"/>
          <p:cNvSpPr/>
          <p:nvPr/>
        </p:nvSpPr>
        <p:spPr>
          <a:xfrm>
            <a:off x="3347865" y="1988840"/>
            <a:ext cx="144015" cy="504056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3131840" y="2852936"/>
            <a:ext cx="22637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rgbClr val="0070C0"/>
                </a:solidFill>
              </a:rPr>
              <a:t>8</a:t>
            </a:r>
            <a:r>
              <a:rPr lang="ja-JP" altLang="en-US" sz="1600" dirty="0" smtClean="0">
                <a:solidFill>
                  <a:srgbClr val="0070C0"/>
                </a:solidFill>
              </a:rPr>
              <a:t>月中旬にハワイで観測</a:t>
            </a:r>
            <a:endParaRPr lang="en-US" altLang="ja-JP" sz="1600" dirty="0" smtClean="0">
              <a:solidFill>
                <a:srgbClr val="0070C0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851920" y="3140968"/>
            <a:ext cx="19207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GCOE</a:t>
            </a:r>
            <a:r>
              <a:rPr kumimoji="1" lang="ja-JP" altLang="en-US" sz="1000" dirty="0" smtClean="0"/>
              <a:t>若手イニシアティブ</a:t>
            </a:r>
            <a:r>
              <a:rPr lang="en-US" altLang="ja-JP" sz="1000" dirty="0" smtClean="0"/>
              <a:t>A</a:t>
            </a:r>
            <a:r>
              <a:rPr lang="ja-JP" altLang="en-US" sz="1000" dirty="0" smtClean="0"/>
              <a:t>　</a:t>
            </a:r>
            <a:r>
              <a:rPr lang="en-US" altLang="ja-JP" sz="1000" dirty="0" smtClean="0"/>
              <a:t>35</a:t>
            </a:r>
            <a:r>
              <a:rPr lang="ja-JP" altLang="en-US" sz="1000" dirty="0" smtClean="0"/>
              <a:t>万</a:t>
            </a:r>
            <a:endParaRPr kumimoji="1" lang="en-US" altLang="ja-JP" sz="1000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D:\D1\2010_06みさゼミ\gattini1.bmp"/>
          <p:cNvPicPr>
            <a:picLocks noChangeAspect="1" noChangeArrowheads="1"/>
          </p:cNvPicPr>
          <p:nvPr/>
        </p:nvPicPr>
        <p:blipFill>
          <a:blip r:embed="rId2" cstate="print"/>
          <a:srcRect t="24138" r="56053" b="27586"/>
          <a:stretch>
            <a:fillRect/>
          </a:stretch>
        </p:blipFill>
        <p:spPr bwMode="auto">
          <a:xfrm>
            <a:off x="4211960" y="3501008"/>
            <a:ext cx="1296144" cy="1008112"/>
          </a:xfrm>
          <a:prstGeom prst="rect">
            <a:avLst/>
          </a:prstGeom>
          <a:noFill/>
        </p:spPr>
      </p:pic>
      <p:sp>
        <p:nvSpPr>
          <p:cNvPr id="4" name="テキスト ボックス 3"/>
          <p:cNvSpPr txBox="1"/>
          <p:nvPr/>
        </p:nvSpPr>
        <p:spPr>
          <a:xfrm>
            <a:off x="0" y="47667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rgbClr val="0070C0"/>
                </a:solidFill>
              </a:rPr>
              <a:t>Dome A, Dome C</a:t>
            </a:r>
            <a:r>
              <a:rPr kumimoji="1" lang="ja-JP" altLang="en-US" sz="2400" dirty="0" smtClean="0">
                <a:solidFill>
                  <a:srgbClr val="0070C0"/>
                </a:solidFill>
              </a:rPr>
              <a:t>の状況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63688" y="1700808"/>
            <a:ext cx="2249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/>
              <a:t>観測効率・観測時間の議論</a:t>
            </a:r>
            <a:endParaRPr lang="en-US" altLang="ja-JP" sz="1400" dirty="0" smtClean="0"/>
          </a:p>
          <a:p>
            <a:r>
              <a:rPr kumimoji="1" lang="ja-JP" altLang="en-US" sz="1400" dirty="0" smtClean="0"/>
              <a:t>偏光板を用いて効率</a:t>
            </a:r>
            <a:r>
              <a:rPr kumimoji="1" lang="en-US" altLang="ja-JP" sz="1400" dirty="0" smtClean="0"/>
              <a:t>up</a:t>
            </a:r>
            <a:endParaRPr kumimoji="1" lang="ja-JP" altLang="en-US" sz="1400" dirty="0"/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5472608" cy="648072"/>
          </a:xfrm>
        </p:spPr>
        <p:txBody>
          <a:bodyPr>
            <a:noAutofit/>
          </a:bodyPr>
          <a:lstStyle/>
          <a:p>
            <a:pPr algn="l"/>
            <a:r>
              <a:rPr kumimoji="1" lang="en-US" altLang="ja-JP" sz="1400" b="1" dirty="0" smtClean="0">
                <a:solidFill>
                  <a:srgbClr val="0070C0"/>
                </a:solidFill>
              </a:rPr>
              <a:t>A Review of Optical Sky Brightness and Extinction at Dome C, </a:t>
            </a:r>
            <a:br>
              <a:rPr kumimoji="1" lang="en-US" altLang="ja-JP" sz="1400" b="1" dirty="0" smtClean="0">
                <a:solidFill>
                  <a:srgbClr val="0070C0"/>
                </a:solidFill>
              </a:rPr>
            </a:br>
            <a:r>
              <a:rPr kumimoji="1" lang="en-US" altLang="ja-JP" sz="1400" b="1" dirty="0" smtClean="0">
                <a:solidFill>
                  <a:srgbClr val="0070C0"/>
                </a:solidFill>
              </a:rPr>
              <a:t>Antarctica</a:t>
            </a:r>
            <a:r>
              <a:rPr lang="en-US" altLang="ja-JP" sz="1400" b="1" dirty="0" smtClean="0">
                <a:solidFill>
                  <a:srgbClr val="0070C0"/>
                </a:solidFill>
              </a:rPr>
              <a:t> </a:t>
            </a:r>
            <a:r>
              <a:rPr kumimoji="1" lang="en-US" altLang="ja-JP" sz="1400" b="1" dirty="0" smtClean="0">
                <a:solidFill>
                  <a:srgbClr val="0070C0"/>
                </a:solidFill>
              </a:rPr>
              <a:t>(S. L. Kenyon &amp; J. W. V. Storey 2006, PASP, 118, 489)</a:t>
            </a:r>
            <a:endParaRPr kumimoji="1" lang="ja-JP" altLang="en-US" sz="1400" b="1" dirty="0">
              <a:solidFill>
                <a:srgbClr val="0070C0"/>
              </a:solidFill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467544" y="3625860"/>
            <a:ext cx="54726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Sky</a:t>
            </a:r>
            <a:r>
              <a:rPr kumimoji="1" lang="en-US" altLang="ja-JP" sz="1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Brightness and Transparency in </a:t>
            </a:r>
            <a:r>
              <a:rPr kumimoji="1" lang="en-US" altLang="ja-JP" sz="14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1" lang="en-US" altLang="ja-JP" sz="1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-band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 Dome A, Antarctica</a:t>
            </a:r>
            <a:r>
              <a:rPr kumimoji="1" lang="en-US" altLang="ja-JP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en-US" altLang="ja-JP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en-US" altLang="ja-JP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(H. </a:t>
            </a:r>
            <a:r>
              <a:rPr kumimoji="1" lang="en-US" altLang="ja-JP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Zou</a:t>
            </a:r>
            <a:r>
              <a:rPr kumimoji="1" lang="en-US" altLang="ja-JP" sz="1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et at. </a:t>
            </a:r>
            <a:r>
              <a:rPr kumimoji="1" lang="en-US" altLang="ja-JP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2010, </a:t>
            </a:r>
            <a:r>
              <a:rPr lang="en-US" altLang="ja-JP" sz="1400" b="1" noProof="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arXiv:1001.4951v1</a:t>
            </a:r>
            <a:r>
              <a:rPr kumimoji="1" lang="en-US" altLang="ja-JP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467544" y="2348880"/>
            <a:ext cx="633670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Gattini</a:t>
            </a:r>
            <a:r>
              <a:rPr kumimoji="1" lang="en-US" altLang="ja-JP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kumimoji="1" lang="en-US" altLang="ja-JP" sz="1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 multisite campaign for the measurement of sky brightness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 Antarctica </a:t>
            </a:r>
            <a:r>
              <a:rPr kumimoji="1" lang="en-US" altLang="ja-JP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(A.</a:t>
            </a:r>
            <a:r>
              <a:rPr kumimoji="1" lang="en-US" altLang="ja-JP" sz="1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Moore et al. 2008, proc SPIE, 7012, 701226)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63688" y="2905199"/>
            <a:ext cx="27367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PLATO</a:t>
            </a:r>
            <a:r>
              <a:rPr lang="ja-JP" altLang="en-US" sz="1400" dirty="0" smtClean="0"/>
              <a:t>に搭載したカメラによる観測</a:t>
            </a:r>
            <a:endParaRPr lang="en-US" altLang="ja-JP" sz="1400" dirty="0" smtClean="0"/>
          </a:p>
          <a:p>
            <a:r>
              <a:rPr kumimoji="1" lang="en-US" altLang="ja-JP" sz="1400" dirty="0" smtClean="0"/>
              <a:t>g’</a:t>
            </a:r>
            <a:r>
              <a:rPr kumimoji="1" lang="ja-JP" altLang="en-US" sz="1400" dirty="0" smtClean="0"/>
              <a:t>バンド</a:t>
            </a:r>
            <a:endParaRPr kumimoji="1" lang="ja-JP" altLang="en-US" sz="1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763688" y="4201924"/>
            <a:ext cx="2209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CSTAR</a:t>
            </a:r>
            <a:r>
              <a:rPr kumimoji="1" lang="ja-JP" altLang="en-US" sz="1400" dirty="0" smtClean="0"/>
              <a:t>の</a:t>
            </a:r>
            <a:r>
              <a:rPr lang="ja-JP" altLang="en-US" sz="1400" dirty="0" smtClean="0"/>
              <a:t>観測</a:t>
            </a:r>
            <a:r>
              <a:rPr lang="ja-JP" altLang="en-US" sz="1400" dirty="0" smtClean="0"/>
              <a:t>データ</a:t>
            </a:r>
            <a:endParaRPr lang="en-US" altLang="ja-JP" sz="1400" dirty="0" smtClean="0"/>
          </a:p>
          <a:p>
            <a:r>
              <a:rPr kumimoji="1" lang="en-US" altLang="ja-JP" sz="1400" dirty="0" smtClean="0"/>
              <a:t>median 19.81mag/arcsec^2</a:t>
            </a:r>
            <a:endParaRPr kumimoji="1" lang="ja-JP" altLang="en-US" sz="1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0" y="515893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/>
              <a:t>いずれ</a:t>
            </a:r>
            <a:r>
              <a:rPr lang="ja-JP" altLang="en-US" dirty="0" smtClean="0"/>
              <a:t>も可視光・極夜の「最高条件」の研究</a:t>
            </a:r>
            <a:r>
              <a:rPr lang="en-US" altLang="ja-JP" dirty="0" smtClean="0"/>
              <a:t>(</a:t>
            </a:r>
            <a:r>
              <a:rPr lang="ja-JP" altLang="en-US" dirty="0" smtClean="0"/>
              <a:t>サイト調査</a:t>
            </a:r>
            <a:r>
              <a:rPr lang="en-US" altLang="ja-JP" dirty="0" smtClean="0"/>
              <a:t>)</a:t>
            </a:r>
          </a:p>
          <a:p>
            <a:pPr algn="ctr"/>
            <a:r>
              <a:rPr lang="ja-JP" altLang="en-US" u="sng" dirty="0" smtClean="0"/>
              <a:t>誰も真剣に夕暮れ～薄明中の天体観測を可能性を考えていない</a:t>
            </a:r>
            <a:endParaRPr lang="en-US" altLang="ja-JP" u="sng" dirty="0" smtClean="0"/>
          </a:p>
        </p:txBody>
      </p:sp>
      <p:sp>
        <p:nvSpPr>
          <p:cNvPr id="13" name="正方形/長方形 12"/>
          <p:cNvSpPr/>
          <p:nvPr/>
        </p:nvSpPr>
        <p:spPr>
          <a:xfrm>
            <a:off x="0" y="595102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b="1" dirty="0" smtClean="0">
                <a:solidFill>
                  <a:schemeClr val="accent6">
                    <a:lumMod val="75000"/>
                  </a:schemeClr>
                </a:solidFill>
              </a:rPr>
              <a:t>背景散乱光の強度が「</a:t>
            </a:r>
            <a:r>
              <a:rPr lang="en-US" altLang="ja-JP" b="1" dirty="0" smtClean="0">
                <a:solidFill>
                  <a:schemeClr val="accent6">
                    <a:lumMod val="75000"/>
                  </a:schemeClr>
                </a:solidFill>
              </a:rPr>
              <a:t>2010</a:t>
            </a:r>
            <a:r>
              <a:rPr lang="ja-JP" altLang="en-US" b="1" dirty="0" smtClean="0">
                <a:solidFill>
                  <a:schemeClr val="accent6">
                    <a:lumMod val="75000"/>
                  </a:schemeClr>
                </a:solidFill>
              </a:rPr>
              <a:t>年度ドームふじ天体観測」の成否を分ける</a:t>
            </a:r>
            <a:endParaRPr lang="en-US" altLang="ja-JP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ja-JP" altLang="en-US" b="1" dirty="0" smtClean="0">
                <a:solidFill>
                  <a:schemeClr val="accent6">
                    <a:lumMod val="75000"/>
                  </a:schemeClr>
                </a:solidFill>
              </a:rPr>
              <a:t>背景散乱光の観測地・波長依存性によって南極望遠鏡計画の方向性が決まる</a:t>
            </a:r>
          </a:p>
        </p:txBody>
      </p:sp>
      <p:pic>
        <p:nvPicPr>
          <p:cNvPr id="39939" name="Picture 3" descr="D:\D1\2010_06みさゼミ\gattini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4620" y="2996952"/>
            <a:ext cx="3257860" cy="2026295"/>
          </a:xfrm>
          <a:prstGeom prst="rect">
            <a:avLst/>
          </a:prstGeom>
          <a:noFill/>
        </p:spPr>
      </p:pic>
      <p:pic>
        <p:nvPicPr>
          <p:cNvPr id="39940" name="Picture 4" descr="D:\D1\2010_06みさゼミ\gattini3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836712"/>
            <a:ext cx="3256554" cy="21287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7"/>
          <p:cNvSpPr>
            <a:spLocks noChangeArrowheads="1"/>
          </p:cNvSpPr>
          <p:nvPr/>
        </p:nvSpPr>
        <p:spPr bwMode="auto">
          <a:xfrm>
            <a:off x="7929586" y="6500834"/>
            <a:ext cx="642942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176713"/>
            <a:r>
              <a:rPr lang="en-US" altLang="ja-JP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Cox (1999)</a:t>
            </a:r>
            <a:endParaRPr lang="en-US" altLang="ja-JP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57"/>
          <p:cNvSpPr>
            <a:spLocks noChangeArrowheads="1"/>
          </p:cNvSpPr>
          <p:nvPr/>
        </p:nvSpPr>
        <p:spPr bwMode="auto">
          <a:xfrm>
            <a:off x="5500694" y="5429264"/>
            <a:ext cx="335755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176713"/>
            <a:r>
              <a:rPr lang="en-US" altLang="ja-JP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http://www.kusastro.kyoto-u.ac.jp/~iwamuro/LECTURE/OBS/atmos.html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ja-JP" altLang="en-US" sz="4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研究背景</a:t>
            </a:r>
            <a:endParaRPr lang="en-US" altLang="ja-JP" sz="40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785786" y="1428736"/>
            <a:ext cx="3571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176713"/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・銀河はどうやって誕生したのか？</a:t>
            </a:r>
            <a:endParaRPr lang="en-US" altLang="ja-JP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defTabSz="4176713"/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・第</a:t>
            </a: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２</a:t>
            </a: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の地球は存在するのか？</a:t>
            </a:r>
            <a:endParaRPr lang="en-US" altLang="ja-JP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1643042" y="2143116"/>
            <a:ext cx="278608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176713"/>
            <a:r>
              <a:rPr lang="ja-JP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赤外線観測の重要性</a:t>
            </a:r>
            <a:endParaRPr lang="en-US" altLang="ja-JP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charset="-128"/>
            </a:endParaRPr>
          </a:p>
        </p:txBody>
      </p:sp>
      <p:pic>
        <p:nvPicPr>
          <p:cNvPr id="75780" name="Picture 4" descr="http://pds.exblog.jp/pds/1/200805/22/14/d0063814_9012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0923" y="857233"/>
            <a:ext cx="1835494" cy="1468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正方形/長方形 26"/>
          <p:cNvSpPr/>
          <p:nvPr/>
        </p:nvSpPr>
        <p:spPr>
          <a:xfrm>
            <a:off x="5570132" y="2317753"/>
            <a:ext cx="13227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Abell</a:t>
            </a:r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426</a:t>
            </a:r>
            <a:r>
              <a:rPr lang="en-US" altLang="ja-JP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©2008 CFHT</a:t>
            </a:r>
            <a:endParaRPr lang="ja-JP" alt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5782" name="Picture 6" descr="http://upload.wikimedia.org/wikipedia/commons/1/12/Primera_foto_planeta_extrasolar_ES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857232"/>
            <a:ext cx="1462055" cy="1462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正方形/長方形 28"/>
          <p:cNvSpPr/>
          <p:nvPr/>
        </p:nvSpPr>
        <p:spPr>
          <a:xfrm>
            <a:off x="7292078" y="2317753"/>
            <a:ext cx="12073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2M1207</a:t>
            </a:r>
            <a:r>
              <a:rPr lang="en-US" altLang="ja-JP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©2004 ESO</a:t>
            </a:r>
            <a:endParaRPr lang="ja-JP" alt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右矢印 29"/>
          <p:cNvSpPr/>
          <p:nvPr/>
        </p:nvSpPr>
        <p:spPr>
          <a:xfrm>
            <a:off x="1241399" y="2267277"/>
            <a:ext cx="255591" cy="182565"/>
          </a:xfrm>
          <a:prstGeom prst="right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1928794" y="2714620"/>
            <a:ext cx="521497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176713"/>
            <a:r>
              <a:rPr lang="ja-JP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しかし・・・　赤外線天体観測は</a:t>
            </a:r>
            <a:r>
              <a:rPr lang="ja-JP" alt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極めて困難</a:t>
            </a:r>
            <a:endParaRPr lang="en-US" altLang="ja-JP" sz="2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charset="-128"/>
            </a:endParaRP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993726" y="3571876"/>
            <a:ext cx="357827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176713"/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(1)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大気の輝線放射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(OH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夜光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)</a:t>
            </a:r>
          </a:p>
          <a:p>
            <a:pPr defTabSz="4176713"/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(2)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大気の熱放射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charset="-128"/>
            </a:endParaRPr>
          </a:p>
          <a:p>
            <a:pPr defTabSz="4176713"/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(3)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望遠鏡の熱放射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charset="-128"/>
            </a:endParaRPr>
          </a:p>
          <a:p>
            <a:pPr defTabSz="4176713"/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(4)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大気中の水蒸気による吸収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571472" y="5497313"/>
            <a:ext cx="44246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176713"/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・背景ノイズは可視光の</a:t>
            </a:r>
            <a:r>
              <a:rPr lang="en-US" altLang="ja-JP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1,000</a:t>
            </a:r>
            <a:r>
              <a:rPr lang="ja-JP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～</a:t>
            </a:r>
            <a:r>
              <a:rPr lang="en-US" altLang="ja-JP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1,000,000</a:t>
            </a:r>
            <a:r>
              <a:rPr lang="ja-JP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倍</a:t>
            </a:r>
            <a:endParaRPr lang="en-US" altLang="ja-JP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charset="-128"/>
            </a:endParaRPr>
          </a:p>
          <a:p>
            <a:pPr defTabSz="4176713"/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・観測可能な波長に</a:t>
            </a:r>
            <a:r>
              <a:rPr lang="ja-JP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大きな制限</a:t>
            </a:r>
            <a:endParaRPr lang="en-US" altLang="ja-JP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charset="-128"/>
            </a:endParaRPr>
          </a:p>
        </p:txBody>
      </p:sp>
      <p:sp>
        <p:nvSpPr>
          <p:cNvPr id="36" name="右矢印 35"/>
          <p:cNvSpPr/>
          <p:nvPr/>
        </p:nvSpPr>
        <p:spPr>
          <a:xfrm rot="5400000">
            <a:off x="2357422" y="4783146"/>
            <a:ext cx="328617" cy="620721"/>
          </a:xfrm>
          <a:prstGeom prst="right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55" descr="background"/>
          <p:cNvPicPr>
            <a:picLocks noChangeAspect="1" noChangeArrowheads="1"/>
          </p:cNvPicPr>
          <p:nvPr/>
        </p:nvPicPr>
        <p:blipFill>
          <a:blip r:embed="rId4" cstate="print"/>
          <a:srcRect b="25385"/>
          <a:stretch>
            <a:fillRect/>
          </a:stretch>
        </p:blipFill>
        <p:spPr bwMode="auto">
          <a:xfrm>
            <a:off x="5286380" y="3357562"/>
            <a:ext cx="3240000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F:\M2\Master\motohara-1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6406315" y="4452205"/>
            <a:ext cx="1000132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角丸四角形 17"/>
          <p:cNvSpPr/>
          <p:nvPr/>
        </p:nvSpPr>
        <p:spPr>
          <a:xfrm>
            <a:off x="5500694" y="5500702"/>
            <a:ext cx="3000396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ja-JP" altLang="en-US" sz="4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研究背景</a:t>
            </a:r>
            <a:endParaRPr lang="en-US" altLang="ja-JP" sz="40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1142976" y="2643182"/>
            <a:ext cx="32861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176713"/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赤外線天文学にとって地球上で最高条件の観測地</a:t>
            </a:r>
            <a:endParaRPr lang="en-US" altLang="ja-JP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charset="-128"/>
            </a:endParaRP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1142976" y="3416858"/>
            <a:ext cx="7072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176713"/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さらに近年、</a:t>
            </a: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地球上で最も安定した大気が存在する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事も分かってきた。</a:t>
            </a:r>
            <a:endParaRPr lang="en-US" altLang="ja-JP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charset="-128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642910" y="1357298"/>
            <a:ext cx="42148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176713"/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そこで、</a:t>
            </a: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南極大陸内陸高原 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に着目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charset="-128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1321571" y="1818963"/>
            <a:ext cx="25003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176713"/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・極低温</a:t>
            </a: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（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冬期　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-80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℃</a:t>
            </a: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）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charset="-128"/>
            </a:endParaRPr>
          </a:p>
          <a:p>
            <a:pPr defTabSz="4176713"/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・極乾燥（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PWV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　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0.2mm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）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charset="-128"/>
            </a:endParaRPr>
          </a:p>
        </p:txBody>
      </p:sp>
      <p:pic>
        <p:nvPicPr>
          <p:cNvPr id="1026" name="Picture 2" descr="F:\D1\2010_04国際高等\面接試問\nankyok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857232"/>
            <a:ext cx="3437309" cy="2351844"/>
          </a:xfrm>
          <a:prstGeom prst="rect">
            <a:avLst/>
          </a:prstGeom>
          <a:noFill/>
        </p:spPr>
      </p:pic>
      <p:sp>
        <p:nvSpPr>
          <p:cNvPr id="17" name="右矢印 16"/>
          <p:cNvSpPr/>
          <p:nvPr/>
        </p:nvSpPr>
        <p:spPr>
          <a:xfrm>
            <a:off x="714348" y="2875065"/>
            <a:ext cx="255591" cy="182565"/>
          </a:xfrm>
          <a:prstGeom prst="right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3143240" y="4300373"/>
            <a:ext cx="5214974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世界最高性能の「すばる望遠鏡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口径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8m)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」と同等の性能が南極に設置した</a:t>
            </a:r>
            <a:r>
              <a:rPr lang="ja-JP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口径</a:t>
            </a:r>
            <a:r>
              <a:rPr lang="en-US" altLang="ja-JP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2m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の望遠鏡で実現可能。さらに</a:t>
            </a: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極夜を利用した南極オリジナルの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2,000</a:t>
            </a: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時間の連続観測も可能。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2738608" y="3929066"/>
            <a:ext cx="29049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176713"/>
            <a:r>
              <a:rPr lang="ja-JP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これらを踏まえて計算すると・・・</a:t>
            </a:r>
            <a:endParaRPr lang="en-US" altLang="ja-JP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charset="-128"/>
            </a:endParaRPr>
          </a:p>
        </p:txBody>
      </p:sp>
      <p:pic>
        <p:nvPicPr>
          <p:cNvPr id="22" name="Picture 6" descr="http://subarutelescope.org/photo/telescop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196722"/>
            <a:ext cx="1571636" cy="2241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正方形/長方形 22"/>
          <p:cNvSpPr/>
          <p:nvPr/>
        </p:nvSpPr>
        <p:spPr>
          <a:xfrm>
            <a:off x="1019868" y="6438149"/>
            <a:ext cx="17011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すばる望遠鏡</a:t>
            </a:r>
            <a:r>
              <a:rPr lang="en-US" altLang="ja-JP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©</a:t>
            </a:r>
            <a:r>
              <a:rPr lang="ja-JP" altLang="en-US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国立天文台</a:t>
            </a:r>
            <a:endParaRPr lang="ja-JP" alt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8" descr="http://www.yaotomi.co.jp/blog/used/1004-001.jpg"/>
          <p:cNvPicPr>
            <a:picLocks noChangeAspect="1" noChangeArrowheads="1"/>
          </p:cNvPicPr>
          <p:nvPr/>
        </p:nvPicPr>
        <p:blipFill>
          <a:blip r:embed="rId4" cstate="print"/>
          <a:srcRect l="7338" r="7476"/>
          <a:stretch>
            <a:fillRect/>
          </a:stretch>
        </p:blipFill>
        <p:spPr bwMode="auto">
          <a:xfrm>
            <a:off x="3268670" y="5572141"/>
            <a:ext cx="1051941" cy="827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正方形/長方形 25"/>
          <p:cNvSpPr/>
          <p:nvPr/>
        </p:nvSpPr>
        <p:spPr>
          <a:xfrm>
            <a:off x="3049592" y="6416741"/>
            <a:ext cx="18020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なゆた</a:t>
            </a:r>
            <a:r>
              <a:rPr lang="ja-JP" alt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望遠鏡</a:t>
            </a:r>
            <a:r>
              <a:rPr lang="en-US" altLang="ja-JP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©</a:t>
            </a:r>
            <a:r>
              <a:rPr lang="ja-JP" altLang="en-US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西播磨天文台</a:t>
            </a:r>
            <a:endParaRPr lang="ja-JP" alt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2571736" y="5739927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＝</a:t>
            </a:r>
            <a:endParaRPr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5607852" y="5643578"/>
            <a:ext cx="27860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176713"/>
            <a:r>
              <a:rPr lang="ja-JP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南極</a:t>
            </a:r>
            <a:r>
              <a:rPr lang="ja-JP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赤外線</a:t>
            </a:r>
            <a:r>
              <a:rPr lang="ja-JP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望遠鏡計画</a:t>
            </a:r>
            <a:endParaRPr lang="en-US" altLang="ja-JP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charset="-128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6297815" y="5929330"/>
            <a:ext cx="14221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176713"/>
            <a:r>
              <a:rPr lang="en-US" altLang="ja-JP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AIR-T Project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3629531" y="2214554"/>
            <a:ext cx="122822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Yamanouchi+(2003)</a:t>
            </a:r>
            <a:endParaRPr lang="ja-JP" alt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6654110" y="3714752"/>
            <a:ext cx="193193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Lawrence+(2004), </a:t>
            </a:r>
            <a:r>
              <a:rPr lang="ja-JP" altLang="en-US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en-US" altLang="ja-JP" sz="1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Agabi</a:t>
            </a:r>
            <a:r>
              <a:rPr lang="en-US" altLang="ja-JP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+(2006)</a:t>
            </a:r>
            <a:endParaRPr lang="ja-JP" alt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3214678" y="3039903"/>
            <a:ext cx="10001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Burton+(2005)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ja-JP" altLang="en-US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研究計画</a:t>
            </a:r>
            <a:endParaRPr lang="en-US" altLang="ja-JP" sz="40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857224" y="1451606"/>
            <a:ext cx="60007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4176713">
              <a:buFont typeface="+mj-lt"/>
              <a:buAutoNum type="arabicPeriod"/>
            </a:pP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第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52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次南極地域観測隊夏隊同行者としてドームふじ基地に赴き、観測条件調査・初期科学観測・駆動技術の立証を</a:t>
            </a: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行う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。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charset="-128"/>
            </a:endParaRPr>
          </a:p>
          <a:p>
            <a:pPr marL="342900" indent="-342900" algn="just" defTabSz="4176713">
              <a:buFont typeface="+mj-lt"/>
              <a:buAutoNum type="arabicPeriod"/>
            </a:pP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得られた観測データを解析し、「南極天文学」を創造する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charset="-128"/>
            </a:endParaRPr>
          </a:p>
          <a:p>
            <a:pPr marL="342900" indent="-342900" algn="just" defTabSz="4176713">
              <a:buFont typeface="+mj-lt"/>
              <a:buAutoNum type="arabicPeriod"/>
            </a:pP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観測データから地球環境のモニターが可能か評価する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0" y="338608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76713"/>
            <a:r>
              <a:rPr lang="ja-JP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観測計画　　</a:t>
            </a:r>
            <a:r>
              <a:rPr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2010</a:t>
            </a:r>
            <a:r>
              <a:rPr lang="ja-JP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年</a:t>
            </a:r>
            <a:r>
              <a:rPr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12</a:t>
            </a:r>
            <a:r>
              <a:rPr lang="ja-JP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月下旬～</a:t>
            </a:r>
            <a:r>
              <a:rPr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2011</a:t>
            </a:r>
            <a:r>
              <a:rPr lang="ja-JP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年</a:t>
            </a:r>
            <a:r>
              <a:rPr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1</a:t>
            </a:r>
            <a:r>
              <a:rPr lang="ja-JP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月初旬（最大３週間</a:t>
            </a:r>
            <a:r>
              <a:rPr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)</a:t>
            </a:r>
          </a:p>
        </p:txBody>
      </p:sp>
      <p:pic>
        <p:nvPicPr>
          <p:cNvPr id="8" name="Picture 9" descr="D:\M2\2010_03冬期総合訓練\新しいフォルダ\IMG_2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428604"/>
            <a:ext cx="1584000" cy="1187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正方形/長方形 8"/>
          <p:cNvSpPr/>
          <p:nvPr/>
        </p:nvSpPr>
        <p:spPr>
          <a:xfrm>
            <a:off x="6964466" y="1621025"/>
            <a:ext cx="11079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冬期総合訓練</a:t>
            </a:r>
            <a:endParaRPr lang="ja-JP" alt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500034" y="4006152"/>
            <a:ext cx="407196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176713"/>
            <a:r>
              <a:rPr lang="ja-JP" altLang="en-US" b="1" u="sng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シーイング測定</a:t>
            </a:r>
            <a:endParaRPr lang="en-US" altLang="ja-JP" b="1" u="sng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charset="-128"/>
            </a:endParaRPr>
          </a:p>
          <a:p>
            <a:pPr defTabSz="4176713"/>
            <a:r>
              <a:rPr lang="ja-JP" altLang="en-US" sz="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　</a:t>
            </a:r>
            <a:endParaRPr lang="en-US" altLang="ja-JP" sz="8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charset="-128"/>
            </a:endParaRPr>
          </a:p>
          <a:p>
            <a:pPr algn="just" defTabSz="4176713"/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DIMM, SNODAR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を用いて大気擾乱の高さ分布とシーイングの絶対値を測定する。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charset="-128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500034" y="5105957"/>
            <a:ext cx="407196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176713"/>
            <a:r>
              <a:rPr lang="ja-JP" altLang="en-US" b="1" u="sng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金星</a:t>
            </a:r>
            <a:r>
              <a:rPr lang="en-US" altLang="ja-JP" b="1" u="sng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CO</a:t>
            </a:r>
            <a:r>
              <a:rPr lang="ja-JP" altLang="en-US" b="1" u="sng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雲の</a:t>
            </a:r>
            <a:r>
              <a:rPr lang="en-US" altLang="ja-JP" b="1" u="sng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2.3μm</a:t>
            </a:r>
            <a:r>
              <a:rPr lang="ja-JP" altLang="en-US" b="1" u="sng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連続観測</a:t>
            </a:r>
            <a:endParaRPr lang="en-US" altLang="ja-JP" b="1" u="sng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charset="-128"/>
            </a:endParaRPr>
          </a:p>
          <a:p>
            <a:pPr defTabSz="4176713"/>
            <a:r>
              <a:rPr lang="ja-JP" altLang="en-US" sz="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　</a:t>
            </a:r>
            <a:endParaRPr lang="en-US" altLang="ja-JP" sz="8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charset="-128"/>
            </a:endParaRPr>
          </a:p>
          <a:p>
            <a:pPr algn="just" defTabSz="4176713"/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金星の下層大気～雲層の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吸収線の連続観測によって金星大気の三次元構造の把握を目指す。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charset="-128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4714876" y="4000504"/>
            <a:ext cx="407196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176713"/>
            <a:r>
              <a:rPr lang="ja-JP" altLang="en-US" b="1" u="sng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大気背景散乱光の測定</a:t>
            </a:r>
            <a:endParaRPr lang="en-US" altLang="ja-JP" b="1" u="sng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charset="-128"/>
            </a:endParaRPr>
          </a:p>
          <a:p>
            <a:pPr defTabSz="4176713"/>
            <a:r>
              <a:rPr lang="ja-JP" altLang="en-US" sz="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　</a:t>
            </a:r>
            <a:endParaRPr lang="en-US" altLang="ja-JP" sz="8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charset="-128"/>
            </a:endParaRPr>
          </a:p>
          <a:p>
            <a:pPr algn="just" defTabSz="4176713"/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大気中の散乱物質の少ない南極では散乱も少ない。中間赤外線波長で日中の天体観測が可能かどうか評価する。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charset="-128"/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4714876" y="5382956"/>
            <a:ext cx="4071966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176713"/>
            <a:r>
              <a:rPr lang="ja-JP" altLang="en-US" b="1" u="sng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低温下での駆動技術の立証</a:t>
            </a:r>
            <a:r>
              <a:rPr lang="ja-JP" altLang="en-US" sz="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　</a:t>
            </a:r>
            <a:endParaRPr lang="en-US" altLang="ja-JP" sz="8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charset="-128"/>
            </a:endParaRPr>
          </a:p>
          <a:p>
            <a:pPr defTabSz="4176713"/>
            <a:endParaRPr lang="en-US" altLang="ja-JP" sz="8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charset="-128"/>
            </a:endParaRPr>
          </a:p>
          <a:p>
            <a:pPr algn="just" defTabSz="4176713"/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ドームふじ基地での観測によって低温下での駆動技術を確立する。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charset="-128"/>
            </a:endParaRPr>
          </a:p>
        </p:txBody>
      </p:sp>
      <p:pic>
        <p:nvPicPr>
          <p:cNvPr id="21" name="Picture 22"/>
          <p:cNvPicPr>
            <a:picLocks noChangeAspect="1" noChangeArrowheads="1"/>
          </p:cNvPicPr>
          <p:nvPr/>
        </p:nvPicPr>
        <p:blipFill>
          <a:blip r:embed="rId3" cstate="print"/>
          <a:srcRect l="16991" b="13265"/>
          <a:stretch>
            <a:fillRect/>
          </a:stretch>
        </p:blipFill>
        <p:spPr bwMode="auto">
          <a:xfrm>
            <a:off x="7000892" y="1857364"/>
            <a:ext cx="1584000" cy="108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正方形/長方形 21"/>
          <p:cNvSpPr/>
          <p:nvPr/>
        </p:nvSpPr>
        <p:spPr>
          <a:xfrm>
            <a:off x="6929454" y="2928934"/>
            <a:ext cx="16001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ドームふじ基地 </a:t>
            </a:r>
            <a:r>
              <a:rPr lang="en-US" altLang="ja-JP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©</a:t>
            </a:r>
            <a:r>
              <a:rPr lang="ja-JP" altLang="en-US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極地研</a:t>
            </a:r>
            <a:endParaRPr lang="en-US" altLang="ja-JP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899592" y="1484784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altLang="ja-JP" sz="1400" dirty="0" smtClean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0" y="1187460"/>
            <a:ext cx="91440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>
                <a:solidFill>
                  <a:srgbClr val="0070C0"/>
                </a:solidFill>
              </a:rPr>
              <a:t>疑問 </a:t>
            </a:r>
            <a:r>
              <a:rPr kumimoji="1" lang="en-US" altLang="ja-JP" sz="2800" dirty="0" smtClean="0">
                <a:solidFill>
                  <a:srgbClr val="0070C0"/>
                </a:solidFill>
              </a:rPr>
              <a:t>1</a:t>
            </a:r>
            <a:r>
              <a:rPr kumimoji="1" lang="ja-JP" altLang="en-US" sz="2000" dirty="0" smtClean="0">
                <a:solidFill>
                  <a:srgbClr val="0070C0"/>
                </a:solidFill>
              </a:rPr>
              <a:t>：</a:t>
            </a:r>
            <a:r>
              <a:rPr lang="en-US" altLang="ja-JP" sz="2000" dirty="0" smtClean="0">
                <a:solidFill>
                  <a:srgbClr val="0070C0"/>
                </a:solidFill>
              </a:rPr>
              <a:t>2011</a:t>
            </a:r>
            <a:r>
              <a:rPr lang="ja-JP" altLang="en-US" sz="2000" dirty="0" smtClean="0">
                <a:solidFill>
                  <a:srgbClr val="0070C0"/>
                </a:solidFill>
              </a:rPr>
              <a:t>年</a:t>
            </a:r>
            <a:r>
              <a:rPr lang="en-US" altLang="ja-JP" sz="2000" dirty="0" smtClean="0">
                <a:solidFill>
                  <a:srgbClr val="0070C0"/>
                </a:solidFill>
              </a:rPr>
              <a:t>1</a:t>
            </a:r>
            <a:r>
              <a:rPr lang="ja-JP" altLang="en-US" sz="2000" dirty="0" smtClean="0">
                <a:solidFill>
                  <a:srgbClr val="0070C0"/>
                </a:solidFill>
              </a:rPr>
              <a:t>月の「日中」の観測は本当に可能か？</a:t>
            </a:r>
          </a:p>
          <a:p>
            <a:pPr algn="ctr"/>
            <a:r>
              <a:rPr lang="ja-JP" altLang="en-US" dirty="0" smtClean="0"/>
              <a:t>→南極</a:t>
            </a:r>
            <a:r>
              <a:rPr lang="ja-JP" altLang="en-US" dirty="0" smtClean="0"/>
              <a:t>は空気が澄んでいるから昼間でも星が見える？？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→赤外線観測なので</a:t>
            </a:r>
            <a:r>
              <a:rPr lang="ja-JP" altLang="en-US" dirty="0" smtClean="0"/>
              <a:t>背景散乱光は弱い？</a:t>
            </a:r>
            <a:r>
              <a:rPr lang="ja-JP" altLang="en-US" dirty="0" smtClean="0"/>
              <a:t>？</a:t>
            </a:r>
            <a:endParaRPr lang="en-US" altLang="ja-JP" dirty="0" smtClean="0"/>
          </a:p>
          <a:p>
            <a:pPr algn="ctr"/>
            <a:endParaRPr lang="en-US" altLang="ja-JP" dirty="0" smtClean="0"/>
          </a:p>
          <a:p>
            <a:pPr algn="ctr"/>
            <a:r>
              <a:rPr lang="ja-JP" altLang="en-US" sz="2800" dirty="0" smtClean="0">
                <a:solidFill>
                  <a:srgbClr val="0070C0"/>
                </a:solidFill>
              </a:rPr>
              <a:t>疑問 </a:t>
            </a:r>
            <a:r>
              <a:rPr lang="en-US" altLang="ja-JP" sz="2800" dirty="0" smtClean="0">
                <a:solidFill>
                  <a:srgbClr val="0070C0"/>
                </a:solidFill>
              </a:rPr>
              <a:t>2</a:t>
            </a:r>
            <a:r>
              <a:rPr lang="ja-JP" altLang="en-US" sz="2000" dirty="0" smtClean="0">
                <a:solidFill>
                  <a:srgbClr val="0070C0"/>
                </a:solidFill>
              </a:rPr>
              <a:t>：冬</a:t>
            </a:r>
            <a:r>
              <a:rPr lang="ja-JP" altLang="en-US" sz="2000" dirty="0" smtClean="0">
                <a:solidFill>
                  <a:srgbClr val="0070C0"/>
                </a:solidFill>
              </a:rPr>
              <a:t>は</a:t>
            </a:r>
            <a:r>
              <a:rPr lang="en-US" altLang="ja-JP" sz="2000" dirty="0" smtClean="0">
                <a:solidFill>
                  <a:srgbClr val="0070C0"/>
                </a:solidFill>
              </a:rPr>
              <a:t>2,000</a:t>
            </a:r>
            <a:r>
              <a:rPr lang="ja-JP" altLang="en-US" sz="2000" dirty="0" smtClean="0">
                <a:solidFill>
                  <a:srgbClr val="0070C0"/>
                </a:solidFill>
              </a:rPr>
              <a:t>時間の連続観測が可能だがそれ以外の季節は</a:t>
            </a:r>
            <a:r>
              <a:rPr lang="ja-JP" altLang="en-US" sz="2000" dirty="0" smtClean="0">
                <a:solidFill>
                  <a:srgbClr val="0070C0"/>
                </a:solidFill>
              </a:rPr>
              <a:t>？</a:t>
            </a:r>
            <a:endParaRPr lang="en-US" altLang="ja-JP" sz="2000" dirty="0" smtClean="0">
              <a:solidFill>
                <a:srgbClr val="0070C0"/>
              </a:solidFill>
            </a:endParaRPr>
          </a:p>
          <a:p>
            <a:pPr algn="ctr"/>
            <a:r>
              <a:rPr lang="ja-JP" altLang="en-US" dirty="0" smtClean="0"/>
              <a:t>→夏は望遠鏡の整備に専念？</a:t>
            </a:r>
            <a:r>
              <a:rPr lang="ja-JP" altLang="en-US" dirty="0" smtClean="0"/>
              <a:t>？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→中間赤外なら日中でも観測可能？</a:t>
            </a:r>
            <a:r>
              <a:rPr lang="ja-JP" altLang="en-US" dirty="0" smtClean="0"/>
              <a:t>？</a:t>
            </a:r>
            <a:endParaRPr lang="en-US" altLang="ja-JP" dirty="0" smtClean="0"/>
          </a:p>
          <a:p>
            <a:pPr algn="ctr"/>
            <a:endParaRPr lang="en-US" altLang="ja-JP" dirty="0" smtClean="0"/>
          </a:p>
          <a:p>
            <a:pPr algn="ctr"/>
            <a:endParaRPr lang="en-US" altLang="ja-JP" dirty="0" smtClean="0"/>
          </a:p>
          <a:p>
            <a:pPr algn="ctr"/>
            <a:r>
              <a:rPr lang="ja-JP" altLang="en-US" b="1" dirty="0" smtClean="0"/>
              <a:t>背景散乱光の強度が「</a:t>
            </a:r>
            <a:r>
              <a:rPr lang="en-US" altLang="ja-JP" b="1" dirty="0" smtClean="0"/>
              <a:t>2010</a:t>
            </a:r>
            <a:r>
              <a:rPr lang="ja-JP" altLang="en-US" b="1" dirty="0" smtClean="0"/>
              <a:t>年度ドームふじ天体観測」の成否を分ける</a:t>
            </a:r>
            <a:endParaRPr lang="en-US" altLang="ja-JP" b="1" dirty="0" smtClean="0"/>
          </a:p>
          <a:p>
            <a:pPr algn="ctr"/>
            <a:r>
              <a:rPr lang="ja-JP" altLang="en-US" b="1" dirty="0" smtClean="0"/>
              <a:t>背景散乱光の観測地・波長依存性によって南極望遠鏡計画の方向性が</a:t>
            </a:r>
            <a:r>
              <a:rPr lang="ja-JP" altLang="en-US" b="1" dirty="0" smtClean="0"/>
              <a:t>決まる</a:t>
            </a:r>
            <a:endParaRPr lang="ja-JP" altLang="en-US" b="1" dirty="0" smtClean="0"/>
          </a:p>
        </p:txBody>
      </p:sp>
      <p:sp>
        <p:nvSpPr>
          <p:cNvPr id="39" name="正方形/長方形 38"/>
          <p:cNvSpPr/>
          <p:nvPr/>
        </p:nvSpPr>
        <p:spPr>
          <a:xfrm>
            <a:off x="0" y="536392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chemeClr val="accent6">
                    <a:lumMod val="75000"/>
                  </a:schemeClr>
                </a:solidFill>
              </a:rPr>
              <a:t>A Daytime Infra-Red Sky Background at Dome F, Antarctica</a:t>
            </a:r>
            <a:endParaRPr lang="ja-JP" alt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下矢印 39"/>
          <p:cNvSpPr/>
          <p:nvPr/>
        </p:nvSpPr>
        <p:spPr>
          <a:xfrm>
            <a:off x="4211960" y="4797152"/>
            <a:ext cx="720080" cy="36004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2400" b="1" dirty="0" smtClean="0">
                <a:solidFill>
                  <a:srgbClr val="0070C0"/>
                </a:solidFill>
              </a:rPr>
              <a:t>A MODEL OF THE BRIGHTNESS OF MOONLIGHT </a:t>
            </a:r>
            <a:br>
              <a:rPr kumimoji="1" lang="en-US" altLang="ja-JP" sz="2400" b="1" dirty="0" smtClean="0">
                <a:solidFill>
                  <a:srgbClr val="0070C0"/>
                </a:solidFill>
              </a:rPr>
            </a:br>
            <a:r>
              <a:rPr kumimoji="1" lang="en-US" altLang="ja-JP" sz="2400" b="1" dirty="0" smtClean="0">
                <a:solidFill>
                  <a:srgbClr val="0070C0"/>
                </a:solidFill>
              </a:rPr>
              <a:t>(K. </a:t>
            </a:r>
            <a:r>
              <a:rPr kumimoji="1" lang="en-US" altLang="ja-JP" sz="2400" b="1" dirty="0" err="1" smtClean="0">
                <a:solidFill>
                  <a:srgbClr val="0070C0"/>
                </a:solidFill>
              </a:rPr>
              <a:t>Krisciunas</a:t>
            </a:r>
            <a:r>
              <a:rPr kumimoji="1" lang="en-US" altLang="ja-JP" sz="2400" b="1" dirty="0" smtClean="0">
                <a:solidFill>
                  <a:srgbClr val="0070C0"/>
                </a:solidFill>
              </a:rPr>
              <a:t> &amp; B.E. Schaefer 1991, PASP, 103, 1033)</a:t>
            </a:r>
            <a:endParaRPr kumimoji="1" lang="ja-JP" altLang="en-US" sz="2400" b="1" dirty="0">
              <a:solidFill>
                <a:srgbClr val="0070C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23984" y="1988840"/>
            <a:ext cx="29674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月夜の</a:t>
            </a:r>
            <a:r>
              <a:rPr lang="en-US" altLang="ja-JP" sz="1400" dirty="0" smtClean="0"/>
              <a:t>sky = </a:t>
            </a:r>
            <a:r>
              <a:rPr kumimoji="1" lang="ja-JP" altLang="en-US" sz="1400" dirty="0" smtClean="0"/>
              <a:t>新月の</a:t>
            </a:r>
            <a:r>
              <a:rPr kumimoji="1" lang="en-US" altLang="ja-JP" sz="1400" dirty="0" smtClean="0"/>
              <a:t>sky</a:t>
            </a:r>
            <a:r>
              <a:rPr kumimoji="1" lang="ja-JP" altLang="en-US" sz="1400" dirty="0" smtClean="0"/>
              <a:t> </a:t>
            </a:r>
            <a:r>
              <a:rPr kumimoji="1" lang="en-US" altLang="ja-JP" sz="1400" dirty="0" smtClean="0"/>
              <a:t>+ </a:t>
            </a:r>
            <a:r>
              <a:rPr kumimoji="1" lang="ja-JP" altLang="en-US" sz="1400" dirty="0" smtClean="0"/>
              <a:t>月の散乱光</a:t>
            </a:r>
            <a:endParaRPr kumimoji="1" lang="ja-JP" altLang="en-US" sz="1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42910" y="3843342"/>
            <a:ext cx="12715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月のフラックス</a:t>
            </a:r>
            <a:endParaRPr kumimoji="1" lang="en-US" altLang="ja-JP" sz="14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86446" y="4129094"/>
            <a:ext cx="265489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err="1" smtClean="0"/>
              <a:t>Z</a:t>
            </a:r>
            <a:r>
              <a:rPr lang="en-US" altLang="ja-JP" sz="1000" dirty="0" err="1" smtClean="0"/>
              <a:t>sky</a:t>
            </a:r>
            <a:r>
              <a:rPr lang="en-US" altLang="ja-JP" sz="1400" dirty="0" smtClean="0"/>
              <a:t>	sky</a:t>
            </a:r>
            <a:r>
              <a:rPr lang="ja-JP" altLang="en-US" sz="1400" dirty="0" smtClean="0"/>
              <a:t>の天頂角</a:t>
            </a:r>
            <a:endParaRPr lang="en-US" altLang="ja-JP" sz="1400" dirty="0" smtClean="0"/>
          </a:p>
          <a:p>
            <a:r>
              <a:rPr lang="en-US" altLang="ja-JP" sz="1400" dirty="0" err="1" smtClean="0"/>
              <a:t>Z</a:t>
            </a:r>
            <a:r>
              <a:rPr lang="en-US" altLang="ja-JP" sz="1000" dirty="0" err="1" smtClean="0"/>
              <a:t>moon</a:t>
            </a:r>
            <a:r>
              <a:rPr lang="en-US" altLang="ja-JP" sz="1000" dirty="0" smtClean="0"/>
              <a:t>	</a:t>
            </a:r>
            <a:r>
              <a:rPr lang="ja-JP" altLang="en-US" sz="1400" dirty="0" smtClean="0"/>
              <a:t>月の天頂角</a:t>
            </a:r>
            <a:endParaRPr lang="en-US" altLang="ja-JP" sz="1400" dirty="0" smtClean="0"/>
          </a:p>
          <a:p>
            <a:r>
              <a:rPr lang="en-US" altLang="ja-JP" sz="1400" dirty="0" smtClean="0"/>
              <a:t>α	</a:t>
            </a:r>
            <a:r>
              <a:rPr lang="ja-JP" altLang="en-US" sz="1400" dirty="0" smtClean="0"/>
              <a:t>月の位相</a:t>
            </a:r>
            <a:r>
              <a:rPr lang="en-US" altLang="ja-JP" sz="1400" dirty="0" smtClean="0"/>
              <a:t>(</a:t>
            </a:r>
            <a:r>
              <a:rPr lang="ja-JP" altLang="en-US" sz="1400" dirty="0" smtClean="0"/>
              <a:t>満月</a:t>
            </a:r>
            <a:r>
              <a:rPr lang="en-US" altLang="ja-JP" sz="1400" dirty="0" smtClean="0"/>
              <a:t>=0°)</a:t>
            </a:r>
          </a:p>
          <a:p>
            <a:r>
              <a:rPr lang="en-US" altLang="ja-JP" sz="1400" dirty="0" smtClean="0"/>
              <a:t>ρ	sky </a:t>
            </a:r>
            <a:r>
              <a:rPr lang="ja-JP" altLang="en-US" sz="1400" dirty="0" smtClean="0"/>
              <a:t>と月のなす角度</a:t>
            </a:r>
            <a:endParaRPr lang="en-US" altLang="ja-JP" sz="1400" dirty="0" smtClean="0"/>
          </a:p>
          <a:p>
            <a:r>
              <a:rPr lang="en-US" altLang="ja-JP" sz="1400" dirty="0" smtClean="0"/>
              <a:t>k	</a:t>
            </a:r>
            <a:r>
              <a:rPr lang="ja-JP" altLang="en-US" sz="1400" dirty="0" smtClean="0"/>
              <a:t>減光係数</a:t>
            </a:r>
            <a:endParaRPr lang="en-US" altLang="ja-JP" sz="1400" dirty="0" smtClean="0"/>
          </a:p>
        </p:txBody>
      </p:sp>
      <p:pic>
        <p:nvPicPr>
          <p:cNvPr id="2058" name="Picture 10" descr="\begin{align*}&#10;I_{\text{scattering}}=F_{\text{moon,0}} 10^{-0.4kX(Z_{\text{moon}})}\times f(\rho) \left \{1-10^{-0.4kX(Z_{\text{sky}})}\right \}&#10;\end{align*}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996181"/>
            <a:ext cx="5438775" cy="361951"/>
          </a:xfrm>
          <a:prstGeom prst="rect">
            <a:avLst/>
          </a:prstGeom>
          <a:noFill/>
        </p:spPr>
      </p:pic>
      <p:pic>
        <p:nvPicPr>
          <p:cNvPr id="2060" name="Picture 12" descr="\begin{align*}&#10;I_{\text{darksky}}=I_{\text{darksky,0}} 10^{-0.4k\left \{1-X(Z_{\text{sky}})\right \}}X(Z_{\text{sky}})&#10;\end{align*}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2500876"/>
            <a:ext cx="3895725" cy="247650"/>
          </a:xfrm>
          <a:prstGeom prst="rect">
            <a:avLst/>
          </a:prstGeom>
          <a:noFill/>
        </p:spPr>
      </p:pic>
      <p:pic>
        <p:nvPicPr>
          <p:cNvPr id="2064" name="Picture 16" descr="\begin{align*}&#10;F_{\text{moon,0}}=10^{-0.4(3.84+0.026|\alpha|+4\times10^{-9}\alpha ^4)}\ \  [\text{fc}]&#10;\end{align*}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57356" y="3914780"/>
            <a:ext cx="3733800" cy="257175"/>
          </a:xfrm>
          <a:prstGeom prst="rect">
            <a:avLst/>
          </a:prstGeom>
          <a:noFill/>
        </p:spPr>
      </p:pic>
      <p:pic>
        <p:nvPicPr>
          <p:cNvPr id="2068" name="Picture 20" descr="\begin{align*}&#10;X(Z)=\left \{1-0.96\sin ^2(Z)\right \}^{-0.5}&#10;\end{align*}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33562" y="4191009"/>
            <a:ext cx="2667000" cy="295275"/>
          </a:xfrm>
          <a:prstGeom prst="rect">
            <a:avLst/>
          </a:prstGeom>
          <a:noFill/>
        </p:spPr>
      </p:pic>
      <p:pic>
        <p:nvPicPr>
          <p:cNvPr id="2070" name="Picture 22" descr="\begin{align*}&#10;f(\rho)=f_R(\rho)+f_M(\rho)&#10;\end{align*}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47844" y="4572011"/>
            <a:ext cx="1866900" cy="200025"/>
          </a:xfrm>
          <a:prstGeom prst="rect">
            <a:avLst/>
          </a:prstGeom>
          <a:noFill/>
        </p:spPr>
      </p:pic>
      <p:pic>
        <p:nvPicPr>
          <p:cNvPr id="2072" name="Picture 24" descr="\begin{align*}&#10;f_R(\rho)=2.27\times 10^5\left \{ 1.06+\cos^2 (\rho) \right \}&#10;\end{align*}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85852" y="4986350"/>
            <a:ext cx="3067050" cy="247650"/>
          </a:xfrm>
          <a:prstGeom prst="rect">
            <a:avLst/>
          </a:prstGeom>
          <a:noFill/>
        </p:spPr>
      </p:pic>
      <p:pic>
        <p:nvPicPr>
          <p:cNvPr id="2074" name="Picture 26" descr="\begin{align*}&#10;f_M(\rho)=6.2\times 10^7 \rho^{-2} \ \ \text{for $\rho&lt;10^\circ$}&#10;\end{align*}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285852" y="5272102"/>
            <a:ext cx="2943225" cy="209550"/>
          </a:xfrm>
          <a:prstGeom prst="rect">
            <a:avLst/>
          </a:prstGeom>
          <a:noFill/>
        </p:spPr>
      </p:pic>
      <p:pic>
        <p:nvPicPr>
          <p:cNvPr id="2082" name="Picture 34" descr="\begin{align*}&#10;=10^{6.15-\rho/40} \ \ \ \ \text{for $\rho&gt;10^\circ$}&#10;\end{align*}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857356" y="5486416"/>
            <a:ext cx="2333625" cy="228600"/>
          </a:xfrm>
          <a:prstGeom prst="rect">
            <a:avLst/>
          </a:prstGeom>
          <a:noFill/>
        </p:spPr>
      </p:pic>
      <p:sp>
        <p:nvSpPr>
          <p:cNvPr id="25" name="テキスト ボックス 24"/>
          <p:cNvSpPr txBox="1"/>
          <p:nvPr/>
        </p:nvSpPr>
        <p:spPr>
          <a:xfrm>
            <a:off x="642910" y="4200532"/>
            <a:ext cx="83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/>
              <a:t>エアマス</a:t>
            </a:r>
            <a:endParaRPr kumimoji="1" lang="en-US" altLang="ja-JP" sz="1400" dirty="0" smtClean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42910" y="4535697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散乱係数</a:t>
            </a:r>
            <a:endParaRPr kumimoji="1" lang="en-US" altLang="ja-JP" sz="1400" dirty="0" smtClean="0"/>
          </a:p>
        </p:txBody>
      </p:sp>
      <p:pic>
        <p:nvPicPr>
          <p:cNvPr id="2084" name="Picture 36" descr="\begin{align*}&#10;I_{\text{sky}}=I_{\text{darksky}} +I_{\text{scatering}} \ \ [nL] &#10;\end{align*}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567256" y="2010865"/>
            <a:ext cx="2647950" cy="219075"/>
          </a:xfrm>
          <a:prstGeom prst="rect">
            <a:avLst/>
          </a:prstGeom>
          <a:noFill/>
        </p:spPr>
      </p:pic>
      <p:sp>
        <p:nvSpPr>
          <p:cNvPr id="28" name="テキスト ボックス 27"/>
          <p:cNvSpPr txBox="1"/>
          <p:nvPr/>
        </p:nvSpPr>
        <p:spPr>
          <a:xfrm>
            <a:off x="4357686" y="4914912"/>
            <a:ext cx="1151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レイリー散乱</a:t>
            </a:r>
            <a:endParaRPr kumimoji="1" lang="en-US" altLang="ja-JP" sz="1400" dirty="0" smtClean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429124" y="5343540"/>
            <a:ext cx="837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ミー散乱</a:t>
            </a:r>
            <a:endParaRPr kumimoji="1" lang="en-US" altLang="ja-JP" sz="1400" dirty="0" smtClean="0"/>
          </a:p>
        </p:txBody>
      </p:sp>
      <p:sp>
        <p:nvSpPr>
          <p:cNvPr id="30" name="正方形/長方形 29"/>
          <p:cNvSpPr/>
          <p:nvPr/>
        </p:nvSpPr>
        <p:spPr>
          <a:xfrm>
            <a:off x="1857356" y="2858066"/>
            <a:ext cx="5715040" cy="6429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195736" y="1465039"/>
            <a:ext cx="47468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/>
              <a:t>月夜の</a:t>
            </a:r>
            <a:r>
              <a:rPr lang="en-US" altLang="ja-JP" sz="1400" dirty="0" smtClean="0"/>
              <a:t>Sky</a:t>
            </a:r>
            <a:r>
              <a:rPr lang="ja-JP" altLang="en-US" sz="1400" dirty="0" smtClean="0"/>
              <a:t>強度（可視光）を調べるのが目的</a:t>
            </a:r>
            <a:r>
              <a:rPr lang="ja-JP" altLang="en-US" sz="1400" dirty="0" smtClean="0"/>
              <a:t>。観測</a:t>
            </a:r>
            <a:r>
              <a:rPr lang="ja-JP" altLang="en-US" sz="1400" dirty="0" smtClean="0"/>
              <a:t>＋</a:t>
            </a:r>
            <a:r>
              <a:rPr lang="ja-JP" altLang="en-US" sz="1400" dirty="0" smtClean="0"/>
              <a:t>理論式。</a:t>
            </a:r>
            <a:endParaRPr kumimoji="1" lang="en-US" altLang="ja-JP" sz="14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2400" b="1" dirty="0" smtClean="0">
                <a:solidFill>
                  <a:srgbClr val="0070C0"/>
                </a:solidFill>
              </a:rPr>
              <a:t>A MODEL OF THE BRIGHTNESS OF MOONLIGHT </a:t>
            </a:r>
            <a:br>
              <a:rPr kumimoji="1" lang="en-US" altLang="ja-JP" sz="2400" b="1" dirty="0" smtClean="0">
                <a:solidFill>
                  <a:srgbClr val="0070C0"/>
                </a:solidFill>
              </a:rPr>
            </a:br>
            <a:r>
              <a:rPr kumimoji="1" lang="en-US" altLang="ja-JP" sz="2400" b="1" dirty="0" smtClean="0">
                <a:solidFill>
                  <a:srgbClr val="0070C0"/>
                </a:solidFill>
              </a:rPr>
              <a:t>(K. </a:t>
            </a:r>
            <a:r>
              <a:rPr kumimoji="1" lang="en-US" altLang="ja-JP" sz="2400" b="1" dirty="0" err="1" smtClean="0">
                <a:solidFill>
                  <a:srgbClr val="0070C0"/>
                </a:solidFill>
              </a:rPr>
              <a:t>Krisciunas</a:t>
            </a:r>
            <a:r>
              <a:rPr kumimoji="1" lang="en-US" altLang="ja-JP" sz="2400" b="1" dirty="0" smtClean="0">
                <a:solidFill>
                  <a:srgbClr val="0070C0"/>
                </a:solidFill>
              </a:rPr>
              <a:t> &amp; B.E. Schaefer 1991, PASP, 103, 1033)</a:t>
            </a:r>
            <a:endParaRPr kumimoji="1" lang="ja-JP" altLang="en-US" sz="2400" b="1" dirty="0">
              <a:solidFill>
                <a:srgbClr val="0070C0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857488" y="5978719"/>
            <a:ext cx="26645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散乱係数　→　</a:t>
            </a:r>
            <a:r>
              <a:rPr kumimoji="1" lang="ja-JP" altLang="en-US" sz="1400" dirty="0" smtClean="0">
                <a:solidFill>
                  <a:srgbClr val="FF0000"/>
                </a:solidFill>
              </a:rPr>
              <a:t>観測地に寄らない</a:t>
            </a:r>
            <a:endParaRPr kumimoji="1" lang="en-US" altLang="ja-JP" sz="1400" dirty="0" smtClean="0">
              <a:solidFill>
                <a:srgbClr val="FF0000"/>
              </a:solidFill>
            </a:endParaRPr>
          </a:p>
        </p:txBody>
      </p:sp>
      <p:pic>
        <p:nvPicPr>
          <p:cNvPr id="18435" name="Picture 3" descr="D:\Antarctica\Sky_Background\ks1991-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60000">
            <a:off x="3970433" y="1811825"/>
            <a:ext cx="2999653" cy="3641578"/>
          </a:xfrm>
          <a:prstGeom prst="rect">
            <a:avLst/>
          </a:prstGeom>
          <a:noFill/>
        </p:spPr>
      </p:pic>
      <p:pic>
        <p:nvPicPr>
          <p:cNvPr id="18434" name="Picture 2" descr="D:\Antarctica\Sky_Background\ks1991-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883887"/>
            <a:ext cx="3016088" cy="3143272"/>
          </a:xfrm>
          <a:prstGeom prst="rect">
            <a:avLst/>
          </a:prstGeom>
          <a:noFill/>
        </p:spPr>
      </p:pic>
      <p:sp>
        <p:nvSpPr>
          <p:cNvPr id="22" name="テキスト ボックス 21"/>
          <p:cNvSpPr txBox="1"/>
          <p:nvPr/>
        </p:nvSpPr>
        <p:spPr>
          <a:xfrm>
            <a:off x="5107216" y="2169639"/>
            <a:ext cx="17508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/>
              <a:t>ロシアのデータ</a:t>
            </a:r>
            <a:endParaRPr lang="en-US" altLang="ja-JP" sz="1400" dirty="0" smtClean="0"/>
          </a:p>
          <a:p>
            <a:r>
              <a:rPr kumimoji="1" lang="en-US" altLang="ja-JP" sz="1400" dirty="0" smtClean="0"/>
              <a:t>k=0.15, 0.24  [</a:t>
            </a:r>
            <a:r>
              <a:rPr kumimoji="1" lang="en-US" altLang="ja-JP" sz="1400" dirty="0" err="1" smtClean="0"/>
              <a:t>mag</a:t>
            </a:r>
            <a:r>
              <a:rPr kumimoji="1" lang="en-US" altLang="ja-JP" sz="1400" dirty="0" smtClean="0"/>
              <a:t>/X]</a:t>
            </a:r>
          </a:p>
          <a:p>
            <a:r>
              <a:rPr lang="ja-JP" altLang="en-US" sz="1400" dirty="0" smtClean="0">
                <a:solidFill>
                  <a:srgbClr val="FF0000"/>
                </a:solidFill>
              </a:rPr>
              <a:t>太陽の散乱光</a:t>
            </a:r>
            <a:endParaRPr kumimoji="1" lang="en-US" altLang="ja-JP" sz="1400" dirty="0" smtClean="0">
              <a:solidFill>
                <a:srgbClr val="FF00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143108" y="2169639"/>
            <a:ext cx="17139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/>
              <a:t>マウナケア</a:t>
            </a:r>
            <a:r>
              <a:rPr lang="en-US" altLang="ja-JP" sz="1400" dirty="0" smtClean="0"/>
              <a:t>2,800 [m]</a:t>
            </a:r>
          </a:p>
          <a:p>
            <a:r>
              <a:rPr kumimoji="1" lang="en-US" altLang="ja-JP" sz="1400" dirty="0" smtClean="0"/>
              <a:t>k=0.172  [</a:t>
            </a:r>
            <a:r>
              <a:rPr kumimoji="1" lang="en-US" altLang="ja-JP" sz="1400" dirty="0" err="1" smtClean="0"/>
              <a:t>mag</a:t>
            </a:r>
            <a:r>
              <a:rPr kumimoji="1" lang="en-US" altLang="ja-JP" sz="1400" dirty="0" smtClean="0"/>
              <a:t>/X]</a:t>
            </a:r>
          </a:p>
          <a:p>
            <a:r>
              <a:rPr lang="ja-JP" altLang="en-US" sz="1400" dirty="0" smtClean="0"/>
              <a:t>月の散乱光</a:t>
            </a:r>
            <a:endParaRPr kumimoji="1" lang="en-US" altLang="ja-JP" sz="1400" dirty="0" smtClean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143768" y="2714620"/>
            <a:ext cx="837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ミー散乱</a:t>
            </a:r>
            <a:endParaRPr kumimoji="1" lang="en-US" altLang="ja-JP" sz="1400" dirty="0" smtClean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143768" y="3571876"/>
            <a:ext cx="1151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レイリー散乱</a:t>
            </a:r>
            <a:endParaRPr kumimoji="1" lang="en-US" altLang="ja-JP" sz="1400" dirty="0" smtClean="0"/>
          </a:p>
        </p:txBody>
      </p:sp>
      <p:cxnSp>
        <p:nvCxnSpPr>
          <p:cNvPr id="33" name="直線矢印コネクタ 32"/>
          <p:cNvCxnSpPr/>
          <p:nvPr/>
        </p:nvCxnSpPr>
        <p:spPr>
          <a:xfrm rot="10800000" flipV="1">
            <a:off x="5286380" y="2857496"/>
            <a:ext cx="1785950" cy="1428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>
          <a:xfrm rot="10800000">
            <a:off x="6500826" y="3429000"/>
            <a:ext cx="571504" cy="2967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/>
          <p:cNvSpPr txBox="1"/>
          <p:nvPr/>
        </p:nvSpPr>
        <p:spPr>
          <a:xfrm>
            <a:off x="2357422" y="5715016"/>
            <a:ext cx="35125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太陽の散乱光は強度以外月の散乱光と同じ</a:t>
            </a:r>
            <a:endParaRPr kumimoji="1" lang="en-US" altLang="ja-JP" sz="1400" dirty="0" smtClean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500826" y="5715016"/>
            <a:ext cx="1306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/>
              <a:t>m_sun</a:t>
            </a:r>
            <a:r>
              <a:rPr kumimoji="1" lang="en-US" altLang="ja-JP" sz="1400" dirty="0" smtClean="0"/>
              <a:t>=-26.7</a:t>
            </a:r>
          </a:p>
          <a:p>
            <a:r>
              <a:rPr lang="en-US" altLang="ja-JP" sz="1400" dirty="0" err="1" smtClean="0"/>
              <a:t>m_moon</a:t>
            </a:r>
            <a:r>
              <a:rPr lang="en-US" altLang="ja-JP" sz="1400" dirty="0" smtClean="0"/>
              <a:t>=-12.7</a:t>
            </a:r>
            <a:endParaRPr kumimoji="1" lang="en-US" altLang="ja-JP" sz="14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2400" b="1" dirty="0" smtClean="0">
                <a:solidFill>
                  <a:srgbClr val="0070C0"/>
                </a:solidFill>
              </a:rPr>
              <a:t>AN EXPOSURE GUIDE FOR TAKING TWILIGHT FLATFIELDS </a:t>
            </a:r>
            <a:br>
              <a:rPr kumimoji="1" lang="en-US" altLang="ja-JP" sz="2400" b="1" dirty="0" smtClean="0">
                <a:solidFill>
                  <a:srgbClr val="0070C0"/>
                </a:solidFill>
              </a:rPr>
            </a:br>
            <a:r>
              <a:rPr lang="en-US" altLang="ja-JP" sz="2400" b="1" dirty="0" smtClean="0">
                <a:solidFill>
                  <a:srgbClr val="0070C0"/>
                </a:solidFill>
              </a:rPr>
              <a:t>WITH LARGE FORMAT CCDS</a:t>
            </a:r>
            <a:r>
              <a:rPr kumimoji="1" lang="en-US" altLang="ja-JP" sz="2400" b="1" dirty="0" smtClean="0">
                <a:solidFill>
                  <a:srgbClr val="0070C0"/>
                </a:solidFill>
              </a:rPr>
              <a:t>  </a:t>
            </a:r>
            <a:br>
              <a:rPr kumimoji="1" lang="en-US" altLang="ja-JP" sz="2400" b="1" dirty="0" smtClean="0">
                <a:solidFill>
                  <a:srgbClr val="0070C0"/>
                </a:solidFill>
              </a:rPr>
            </a:br>
            <a:r>
              <a:rPr kumimoji="1" lang="en-US" altLang="ja-JP" sz="2400" b="1" dirty="0" smtClean="0">
                <a:solidFill>
                  <a:srgbClr val="0070C0"/>
                </a:solidFill>
              </a:rPr>
              <a:t>(N. D. Tyson &amp; R. R. Gal 1993, AJ, 105, 1206)</a:t>
            </a:r>
            <a:endParaRPr kumimoji="1" lang="ja-JP" altLang="en-US" sz="2400" b="1" dirty="0">
              <a:solidFill>
                <a:srgbClr val="0070C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75656" y="3789040"/>
            <a:ext cx="2855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/>
              <a:t>傾き</a:t>
            </a:r>
            <a:r>
              <a:rPr lang="en-US" altLang="ja-JP" sz="1400" dirty="0" smtClean="0"/>
              <a:t>k</a:t>
            </a:r>
            <a:r>
              <a:rPr lang="ja-JP" altLang="en-US" sz="1400" dirty="0" smtClean="0"/>
              <a:t>はフィルターに依らない</a:t>
            </a:r>
            <a:endParaRPr lang="en-US" altLang="ja-JP" sz="1400" dirty="0" smtClean="0"/>
          </a:p>
          <a:p>
            <a:r>
              <a:rPr kumimoji="1" lang="ja-JP" altLang="en-US" sz="1400" dirty="0" smtClean="0"/>
              <a:t>薄明中の背景光は</a:t>
            </a:r>
            <a:r>
              <a:rPr kumimoji="1" lang="en-US" altLang="ja-JP" sz="1400" dirty="0" smtClean="0"/>
              <a:t>3</a:t>
            </a:r>
            <a:r>
              <a:rPr kumimoji="1" lang="ja-JP" altLang="en-US" sz="1400" dirty="0" smtClean="0"/>
              <a:t>分</a:t>
            </a:r>
            <a:r>
              <a:rPr kumimoji="1" lang="en-US" altLang="ja-JP" sz="1400" dirty="0" smtClean="0"/>
              <a:t>20</a:t>
            </a:r>
            <a:r>
              <a:rPr kumimoji="1" lang="ja-JP" altLang="en-US" sz="1400" dirty="0" smtClean="0"/>
              <a:t>秒で</a:t>
            </a:r>
            <a:r>
              <a:rPr kumimoji="1" lang="en-US" altLang="ja-JP" sz="1400" dirty="0" smtClean="0"/>
              <a:t>2</a:t>
            </a:r>
            <a:r>
              <a:rPr kumimoji="1" lang="ja-JP" altLang="en-US" sz="1400" dirty="0" smtClean="0"/>
              <a:t>倍に</a:t>
            </a:r>
            <a:endParaRPr kumimoji="1" lang="en-US" altLang="ja-JP" sz="14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63688" y="3140968"/>
            <a:ext cx="2228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S</a:t>
            </a:r>
            <a:r>
              <a:rPr lang="en-US" altLang="ja-JP" sz="1400" dirty="0" smtClean="0"/>
              <a:t>	</a:t>
            </a:r>
            <a:r>
              <a:rPr lang="ja-JP" altLang="en-US" sz="1400" dirty="0" smtClean="0"/>
              <a:t>カウント</a:t>
            </a:r>
            <a:r>
              <a:rPr lang="en-US" altLang="ja-JP" sz="1400" dirty="0" smtClean="0"/>
              <a:t>/</a:t>
            </a:r>
            <a:r>
              <a:rPr lang="ja-JP" altLang="en-US" sz="1400" dirty="0" smtClean="0"/>
              <a:t>秒</a:t>
            </a:r>
            <a:r>
              <a:rPr lang="en-US" altLang="ja-JP" sz="1400" dirty="0" smtClean="0"/>
              <a:t>/pix</a:t>
            </a:r>
            <a:endParaRPr lang="en-US" altLang="ja-JP" sz="1400" dirty="0" smtClean="0"/>
          </a:p>
          <a:p>
            <a:r>
              <a:rPr lang="en-US" altLang="ja-JP" sz="1400" dirty="0" smtClean="0"/>
              <a:t>τ</a:t>
            </a:r>
            <a:r>
              <a:rPr lang="en-US" altLang="ja-JP" sz="1400" dirty="0" smtClean="0"/>
              <a:t>	</a:t>
            </a:r>
            <a:r>
              <a:rPr lang="ja-JP" altLang="en-US" sz="1400" dirty="0" smtClean="0"/>
              <a:t>薄明時間係数</a:t>
            </a:r>
            <a:endParaRPr lang="en-US" altLang="ja-JP" sz="1400" dirty="0" smtClean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195736" y="1465039"/>
            <a:ext cx="4150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400" dirty="0" smtClean="0"/>
              <a:t>最も効率的な</a:t>
            </a:r>
            <a:r>
              <a:rPr lang="en-US" altLang="ja-JP" sz="1400" dirty="0" smtClean="0"/>
              <a:t>Sky Flat</a:t>
            </a:r>
            <a:r>
              <a:rPr lang="ja-JP" altLang="en-US" sz="1400" dirty="0" smtClean="0"/>
              <a:t>の露出時間ガイド。</a:t>
            </a:r>
            <a:endParaRPr lang="en-US" altLang="ja-JP" sz="1400" dirty="0" smtClean="0"/>
          </a:p>
          <a:p>
            <a:pPr algn="ctr"/>
            <a:r>
              <a:rPr lang="ja-JP" altLang="en-US" sz="1400" dirty="0" smtClean="0"/>
              <a:t>薄明時の</a:t>
            </a:r>
            <a:r>
              <a:rPr lang="en-US" altLang="ja-JP" sz="1400" dirty="0" smtClean="0"/>
              <a:t>Sky</a:t>
            </a:r>
            <a:r>
              <a:rPr lang="ja-JP" altLang="en-US" sz="1400" dirty="0" smtClean="0"/>
              <a:t>強度</a:t>
            </a:r>
            <a:r>
              <a:rPr lang="en-US" altLang="ja-JP" sz="1400" dirty="0" smtClean="0"/>
              <a:t>(</a:t>
            </a:r>
            <a:r>
              <a:rPr lang="ja-JP" altLang="en-US" sz="1400" dirty="0" smtClean="0"/>
              <a:t>可視光</a:t>
            </a:r>
            <a:r>
              <a:rPr lang="en-US" altLang="ja-JP" sz="1400" dirty="0" smtClean="0"/>
              <a:t>)</a:t>
            </a:r>
            <a:r>
              <a:rPr lang="ja-JP" altLang="en-US" sz="1400" dirty="0" smtClean="0"/>
              <a:t>の観測と理論的な裏付け。</a:t>
            </a:r>
            <a:endParaRPr kumimoji="1" lang="en-US" altLang="ja-JP" sz="1400" dirty="0" smtClean="0"/>
          </a:p>
        </p:txBody>
      </p:sp>
      <p:pic>
        <p:nvPicPr>
          <p:cNvPr id="1026" name="Picture 2" descr="\begin{align*}&#10;\log S=(k/\tau)t+C&#10;\end{align*}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420888"/>
            <a:ext cx="1628775" cy="200025"/>
          </a:xfrm>
          <a:prstGeom prst="rect">
            <a:avLst/>
          </a:prstGeom>
          <a:noFill/>
        </p:spPr>
      </p:pic>
      <p:pic>
        <p:nvPicPr>
          <p:cNvPr id="1027" name="Picture 3" descr="D:\D1\2010_06みさゼミ\tg1993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132856"/>
            <a:ext cx="2775392" cy="3848151"/>
          </a:xfrm>
          <a:prstGeom prst="rect">
            <a:avLst/>
          </a:prstGeom>
          <a:noFill/>
        </p:spPr>
      </p:pic>
      <p:sp>
        <p:nvSpPr>
          <p:cNvPr id="23" name="テキスト ボックス 22"/>
          <p:cNvSpPr txBox="1"/>
          <p:nvPr/>
        </p:nvSpPr>
        <p:spPr>
          <a:xfrm>
            <a:off x="1043608" y="4509120"/>
            <a:ext cx="395332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但し、</a:t>
            </a:r>
            <a:r>
              <a:rPr kumimoji="1" lang="en-US" altLang="ja-JP" sz="1400" dirty="0" smtClean="0"/>
              <a:t>Fig.1</a:t>
            </a:r>
            <a:r>
              <a:rPr kumimoji="1" lang="ja-JP" altLang="en-US" sz="1400" dirty="0" smtClean="0"/>
              <a:t>の傾きは</a:t>
            </a:r>
            <a:endParaRPr kumimoji="1" lang="en-US" altLang="ja-JP" sz="1400" dirty="0" smtClean="0"/>
          </a:p>
          <a:p>
            <a:r>
              <a:rPr lang="ja-JP" altLang="en-US" sz="1400" dirty="0" smtClean="0"/>
              <a:t>  ・太陽の昇る角度は季節、緯度で異なる</a:t>
            </a:r>
            <a:endParaRPr lang="en-US" altLang="ja-JP" sz="1400" dirty="0" smtClean="0"/>
          </a:p>
          <a:p>
            <a:r>
              <a:rPr kumimoji="1" lang="ja-JP" altLang="en-US" sz="1400" dirty="0" smtClean="0"/>
              <a:t>　</a:t>
            </a:r>
            <a:r>
              <a:rPr kumimoji="1" lang="ja-JP" altLang="en-US" sz="1400" dirty="0" smtClean="0"/>
              <a:t>　→</a:t>
            </a:r>
            <a:r>
              <a:rPr lang="en-US" altLang="ja-JP" sz="1400" dirty="0" smtClean="0"/>
              <a:t>”τ”</a:t>
            </a:r>
            <a:r>
              <a:rPr lang="ja-JP" altLang="en-US" sz="1400" dirty="0" smtClean="0"/>
              <a:t>で補正</a:t>
            </a:r>
            <a:endParaRPr lang="en-US" altLang="ja-JP" sz="1400" dirty="0" smtClean="0"/>
          </a:p>
          <a:p>
            <a:r>
              <a:rPr lang="ja-JP" altLang="en-US" sz="1400" dirty="0" smtClean="0"/>
              <a:t>  ・月や街明かりによって影響を受ける</a:t>
            </a:r>
            <a:endParaRPr lang="en-US" altLang="ja-JP" sz="1400" dirty="0" smtClean="0"/>
          </a:p>
          <a:p>
            <a:r>
              <a:rPr lang="ja-JP" altLang="en-US" sz="1400" dirty="0" smtClean="0"/>
              <a:t>  ・火山の噴火によって赤外では直線から逸脱する</a:t>
            </a:r>
            <a:endParaRPr lang="en-US" altLang="ja-JP" sz="1400" dirty="0" smtClean="0"/>
          </a:p>
          <a:p>
            <a:pPr algn="r"/>
            <a:r>
              <a:rPr lang="en-US" altLang="ja-JP" sz="1400" dirty="0" smtClean="0"/>
              <a:t>(P. Harding, private communication)</a:t>
            </a:r>
          </a:p>
        </p:txBody>
      </p:sp>
      <p:pic>
        <p:nvPicPr>
          <p:cNvPr id="1033" name="Picture 9" descr="\begin{align*}&#10;k=0.091\pm0.006\ [min^{-1}]&#10;\end{align*}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2715394"/>
            <a:ext cx="2228850" cy="209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2400" b="1" dirty="0" smtClean="0">
                <a:solidFill>
                  <a:srgbClr val="0070C0"/>
                </a:solidFill>
              </a:rPr>
              <a:t>AN EXPOSURE GUIDE FOR TAKING TWILIGHT FLATFIELDS </a:t>
            </a:r>
            <a:br>
              <a:rPr kumimoji="1" lang="en-US" altLang="ja-JP" sz="2400" b="1" dirty="0" smtClean="0">
                <a:solidFill>
                  <a:srgbClr val="0070C0"/>
                </a:solidFill>
              </a:rPr>
            </a:br>
            <a:r>
              <a:rPr lang="en-US" altLang="ja-JP" sz="2400" b="1" dirty="0" smtClean="0">
                <a:solidFill>
                  <a:srgbClr val="0070C0"/>
                </a:solidFill>
              </a:rPr>
              <a:t>WITH LARGE FORMAT CCDS</a:t>
            </a:r>
            <a:r>
              <a:rPr kumimoji="1" lang="en-US" altLang="ja-JP" sz="2400" b="1" dirty="0" smtClean="0">
                <a:solidFill>
                  <a:srgbClr val="0070C0"/>
                </a:solidFill>
              </a:rPr>
              <a:t>  </a:t>
            </a:r>
            <a:br>
              <a:rPr kumimoji="1" lang="en-US" altLang="ja-JP" sz="2400" b="1" dirty="0" smtClean="0">
                <a:solidFill>
                  <a:srgbClr val="0070C0"/>
                </a:solidFill>
              </a:rPr>
            </a:br>
            <a:r>
              <a:rPr kumimoji="1" lang="en-US" altLang="ja-JP" sz="2400" b="1" dirty="0" smtClean="0">
                <a:solidFill>
                  <a:srgbClr val="0070C0"/>
                </a:solidFill>
              </a:rPr>
              <a:t>(N. D. Tyson &amp; R. R. Gal 1993, AJ, 105, 1206)</a:t>
            </a:r>
            <a:endParaRPr kumimoji="1" lang="ja-JP" altLang="en-US" sz="2400" b="1" dirty="0">
              <a:solidFill>
                <a:srgbClr val="0070C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47664" y="1700808"/>
            <a:ext cx="467467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kumimoji="1" lang="ja-JP" altLang="en-US" sz="1400" dirty="0" smtClean="0"/>
              <a:t>・薄明時の</a:t>
            </a:r>
            <a:r>
              <a:rPr lang="en-US" altLang="ja-JP" sz="1400" dirty="0" smtClean="0"/>
              <a:t>sky</a:t>
            </a:r>
            <a:r>
              <a:rPr lang="ja-JP" altLang="en-US" sz="1400" dirty="0" smtClean="0"/>
              <a:t>は地球の影の外側の大気の散乱が原因</a:t>
            </a:r>
            <a:endParaRPr lang="en-US" altLang="ja-JP" sz="1400" dirty="0" smtClean="0"/>
          </a:p>
          <a:p>
            <a:pPr marL="342900" indent="-342900"/>
            <a:r>
              <a:rPr kumimoji="1" lang="ja-JP" altLang="en-US" sz="1400" dirty="0" smtClean="0"/>
              <a:t>・天頂での値を考慮</a:t>
            </a:r>
            <a:endParaRPr kumimoji="1" lang="en-US" altLang="ja-JP" sz="1400" dirty="0" smtClean="0"/>
          </a:p>
          <a:p>
            <a:pPr marL="342900" indent="-342900"/>
            <a:r>
              <a:rPr lang="ja-JP" altLang="en-US" sz="1400" dirty="0" smtClean="0"/>
              <a:t>・レイリー散乱の角度依存性は無視</a:t>
            </a:r>
            <a:endParaRPr lang="en-US" altLang="ja-JP" sz="1400" dirty="0" smtClean="0"/>
          </a:p>
          <a:p>
            <a:pPr marL="342900" indent="-342900"/>
            <a:r>
              <a:rPr lang="ja-JP" altLang="en-US" sz="1400" dirty="0" smtClean="0"/>
              <a:t>・太陽の大きさは無視</a:t>
            </a:r>
            <a:endParaRPr lang="en-US" altLang="ja-JP" sz="1400" dirty="0" smtClean="0"/>
          </a:p>
          <a:p>
            <a:pPr marL="342900" indent="-342900"/>
            <a:r>
              <a:rPr lang="ja-JP" altLang="en-US" sz="1400" dirty="0" smtClean="0"/>
              <a:t>・地球の影はシャープ</a:t>
            </a:r>
            <a:endParaRPr lang="en-US" altLang="ja-JP" sz="1400" dirty="0" smtClean="0"/>
          </a:p>
          <a:p>
            <a:pPr marL="342900" indent="-342900"/>
            <a:r>
              <a:rPr lang="ja-JP" altLang="en-US" sz="1400" dirty="0" smtClean="0"/>
              <a:t>・地球の影の中の反射は無視</a:t>
            </a:r>
            <a:endParaRPr lang="en-US" altLang="ja-JP" sz="1400" dirty="0" smtClean="0"/>
          </a:p>
          <a:p>
            <a:pPr marL="342900" indent="-342900"/>
            <a:r>
              <a:rPr lang="ja-JP" altLang="en-US" sz="1400" dirty="0" smtClean="0"/>
              <a:t>・</a:t>
            </a:r>
            <a:r>
              <a:rPr lang="ja-JP" altLang="en-US" sz="1400" dirty="0" smtClean="0">
                <a:solidFill>
                  <a:schemeClr val="accent6">
                    <a:lumMod val="75000"/>
                  </a:schemeClr>
                </a:solidFill>
              </a:rPr>
              <a:t>大気圧は視線方向の太陽光を散乱する粒子の総数を</a:t>
            </a:r>
            <a:r>
              <a:rPr lang="ja-JP" altLang="en-US" sz="1400" dirty="0" smtClean="0">
                <a:solidFill>
                  <a:schemeClr val="accent6">
                    <a:lumMod val="75000"/>
                  </a:schemeClr>
                </a:solidFill>
              </a:rPr>
              <a:t>表す</a:t>
            </a:r>
            <a:endParaRPr lang="en-US" altLang="ja-JP" sz="1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43608" y="1700808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/>
              <a:t>仮定</a:t>
            </a:r>
            <a:endParaRPr lang="en-US" altLang="ja-JP" sz="14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5536" y="3356992"/>
            <a:ext cx="2533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U.S. </a:t>
            </a:r>
            <a:r>
              <a:rPr lang="en-US" altLang="ja-JP" sz="1400" dirty="0" smtClean="0"/>
              <a:t>S</a:t>
            </a:r>
            <a:r>
              <a:rPr lang="en-US" altLang="ja-JP" sz="1400" dirty="0" smtClean="0"/>
              <a:t>tandard </a:t>
            </a:r>
            <a:r>
              <a:rPr lang="en-US" altLang="ja-JP" sz="1400" dirty="0" smtClean="0"/>
              <a:t>Atmosphere </a:t>
            </a:r>
            <a:r>
              <a:rPr lang="en-US" altLang="ja-JP" sz="1400" dirty="0" smtClean="0"/>
              <a:t>1976</a:t>
            </a:r>
          </a:p>
          <a:p>
            <a:pPr algn="r"/>
            <a:r>
              <a:rPr lang="en-US" altLang="ja-JP" sz="1400" dirty="0" smtClean="0"/>
              <a:t>(</a:t>
            </a:r>
            <a:r>
              <a:rPr lang="ja-JP" altLang="en-US" sz="1400" dirty="0" smtClean="0"/>
              <a:t>理科年表</a:t>
            </a:r>
            <a:r>
              <a:rPr lang="en-US" altLang="ja-JP" sz="1400" dirty="0" smtClean="0"/>
              <a:t>2006, P.313</a:t>
            </a:r>
            <a:r>
              <a:rPr lang="en-US" altLang="ja-JP" sz="1400" dirty="0" smtClean="0"/>
              <a:t>)</a:t>
            </a:r>
            <a:endParaRPr lang="en-US" altLang="ja-JP" sz="1400" dirty="0" smtClean="0"/>
          </a:p>
        </p:txBody>
      </p:sp>
      <p:pic>
        <p:nvPicPr>
          <p:cNvPr id="37890" name="Picture 2" descr="\begin{align*}&#10;\ln P=A+B\ln Z&#10;\end{align*}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943722"/>
            <a:ext cx="1533525" cy="161925"/>
          </a:xfrm>
          <a:prstGeom prst="rect">
            <a:avLst/>
          </a:prstGeom>
          <a:noFill/>
        </p:spPr>
      </p:pic>
      <p:pic>
        <p:nvPicPr>
          <p:cNvPr id="37892" name="Picture 4" descr="\begin{align*}&#10;B=-6.1&#10;\end{align*}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4221088"/>
            <a:ext cx="809625" cy="133350"/>
          </a:xfrm>
          <a:prstGeom prst="rect">
            <a:avLst/>
          </a:prstGeom>
          <a:noFill/>
        </p:spPr>
      </p:pic>
      <p:pic>
        <p:nvPicPr>
          <p:cNvPr id="37900" name="Picture 12" descr="\begin{align*}&#10;\frac{d\log P}{dt}=0.092\ [min^{-1}]&#10;\end{align*}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4" y="6098426"/>
            <a:ext cx="2038350" cy="400050"/>
          </a:xfrm>
          <a:prstGeom prst="rect">
            <a:avLst/>
          </a:prstGeom>
          <a:noFill/>
        </p:spPr>
      </p:pic>
      <p:pic>
        <p:nvPicPr>
          <p:cNvPr id="37901" name="Picture 13" descr="D:\D1\2010_06みさゼミ\tg1993_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240" y="1484784"/>
            <a:ext cx="1948550" cy="4978946"/>
          </a:xfrm>
          <a:prstGeom prst="rect">
            <a:avLst/>
          </a:prstGeom>
          <a:noFill/>
        </p:spPr>
      </p:pic>
      <p:sp>
        <p:nvSpPr>
          <p:cNvPr id="21" name="テキスト ボックス 20"/>
          <p:cNvSpPr txBox="1"/>
          <p:nvPr/>
        </p:nvSpPr>
        <p:spPr>
          <a:xfrm>
            <a:off x="2905955" y="3861048"/>
            <a:ext cx="873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Z</a:t>
            </a:r>
            <a:r>
              <a:rPr lang="ja-JP" altLang="en-US" sz="1400" dirty="0" smtClean="0"/>
              <a:t>　　高度</a:t>
            </a:r>
            <a:endParaRPr lang="en-US" altLang="ja-JP" sz="1400" dirty="0" smtClean="0"/>
          </a:p>
          <a:p>
            <a:r>
              <a:rPr lang="en-US" altLang="ja-JP" sz="1400" dirty="0" smtClean="0"/>
              <a:t>P</a:t>
            </a:r>
            <a:r>
              <a:rPr lang="ja-JP" altLang="en-US" sz="1400" dirty="0" smtClean="0"/>
              <a:t>　　気圧</a:t>
            </a:r>
            <a:endParaRPr lang="en-US" altLang="ja-JP" sz="1400" dirty="0" smtClean="0"/>
          </a:p>
        </p:txBody>
      </p:sp>
      <p:sp>
        <p:nvSpPr>
          <p:cNvPr id="24" name="正方形/長方形 23"/>
          <p:cNvSpPr/>
          <p:nvPr/>
        </p:nvSpPr>
        <p:spPr>
          <a:xfrm>
            <a:off x="1043608" y="5954410"/>
            <a:ext cx="2304256" cy="6429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419872" y="6170434"/>
            <a:ext cx="1861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z~250km</a:t>
            </a:r>
            <a:r>
              <a:rPr lang="ja-JP" altLang="en-US" sz="1400" dirty="0" smtClean="0"/>
              <a:t>で観測と一致</a:t>
            </a:r>
            <a:endParaRPr lang="en-US" altLang="ja-JP" sz="1400" dirty="0" smtClean="0"/>
          </a:p>
        </p:txBody>
      </p:sp>
      <p:pic>
        <p:nvPicPr>
          <p:cNvPr id="37904" name="Picture 16" descr="D:\D1\2010_06みさゼミ\bb-h2001_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39952" y="3501008"/>
            <a:ext cx="2398080" cy="2471192"/>
          </a:xfrm>
          <a:prstGeom prst="rect">
            <a:avLst/>
          </a:prstGeom>
          <a:noFill/>
        </p:spPr>
      </p:pic>
      <p:pic>
        <p:nvPicPr>
          <p:cNvPr id="37903" name="Picture 15" descr="\begin{align*}&#10;\frac{d \ln P}{dt}=B\frac{\tan\phi}{1-\cos\phi}\frac{d\phi}{dt}&#10;\end{align*}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11760" y="5517232"/>
            <a:ext cx="1308664" cy="288032"/>
          </a:xfrm>
          <a:prstGeom prst="rect">
            <a:avLst/>
          </a:prstGeom>
          <a:noFill/>
        </p:spPr>
      </p:pic>
      <p:sp>
        <p:nvSpPr>
          <p:cNvPr id="26" name="テキスト ボックス 25"/>
          <p:cNvSpPr txBox="1"/>
          <p:nvPr/>
        </p:nvSpPr>
        <p:spPr>
          <a:xfrm>
            <a:off x="4860032" y="5877272"/>
            <a:ext cx="18565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err="1" smtClean="0"/>
              <a:t>Baldry</a:t>
            </a:r>
            <a:r>
              <a:rPr kumimoji="1" lang="en-US" altLang="ja-JP" sz="1000" dirty="0" smtClean="0"/>
              <a:t> &amp; Bland-Hawthorn(2001)</a:t>
            </a:r>
            <a:endParaRPr kumimoji="1" lang="ja-JP" altLang="en-US" sz="1000" dirty="0"/>
          </a:p>
        </p:txBody>
      </p:sp>
      <p:pic>
        <p:nvPicPr>
          <p:cNvPr id="37908" name="Picture 20" descr="\begin{align*}&#10;\frac{d \ln P}{dt}\sim B\phi\frac{d\phi}{dt}\left( \frac{R_0}{Z}+2\right)&#10;\end{align*}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15616" y="4983634"/>
            <a:ext cx="2160240" cy="461590"/>
          </a:xfrm>
          <a:prstGeom prst="rect">
            <a:avLst/>
          </a:prstGeom>
          <a:noFill/>
        </p:spPr>
      </p:pic>
      <p:sp>
        <p:nvSpPr>
          <p:cNvPr id="29" name="下矢印 28"/>
          <p:cNvSpPr/>
          <p:nvPr/>
        </p:nvSpPr>
        <p:spPr>
          <a:xfrm>
            <a:off x="1835696" y="4653136"/>
            <a:ext cx="432048" cy="216024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 rot="2714069">
            <a:off x="4829736" y="4043292"/>
            <a:ext cx="1069047" cy="36004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067944" y="3409255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</a:rPr>
              <a:t>4.5</a:t>
            </a:r>
            <a:endParaRPr lang="en-US" altLang="ja-JP" sz="1400" dirty="0" smtClean="0">
              <a:solidFill>
                <a:srgbClr val="FF0000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084168" y="4581128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</a:rPr>
              <a:t>21.5</a:t>
            </a:r>
            <a:endParaRPr lang="en-US" altLang="ja-JP" sz="1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5186</TotalTime>
  <Words>1176</Words>
  <Application>Microsoft Office PowerPoint</Application>
  <PresentationFormat>画面に合わせる (4:3)</PresentationFormat>
  <Paragraphs>205</Paragraphs>
  <Slides>14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5" baseType="lpstr">
      <vt:lpstr>Office テーマ</vt:lpstr>
      <vt:lpstr>A Daytime Infra-Red Sky Background at Dome F, Antarctica</vt:lpstr>
      <vt:lpstr>研究背景</vt:lpstr>
      <vt:lpstr>研究背景</vt:lpstr>
      <vt:lpstr>研究計画</vt:lpstr>
      <vt:lpstr>スライド 5</vt:lpstr>
      <vt:lpstr>A MODEL OF THE BRIGHTNESS OF MOONLIGHT  (K. Krisciunas &amp; B.E. Schaefer 1991, PASP, 103, 1033)</vt:lpstr>
      <vt:lpstr>A MODEL OF THE BRIGHTNESS OF MOONLIGHT  (K. Krisciunas &amp; B.E. Schaefer 1991, PASP, 103, 1033)</vt:lpstr>
      <vt:lpstr>AN EXPOSURE GUIDE FOR TAKING TWILIGHT FLATFIELDS  WITH LARGE FORMAT CCDS   (N. D. Tyson &amp; R. R. Gal 1993, AJ, 105, 1206)</vt:lpstr>
      <vt:lpstr>AN EXPOSURE GUIDE FOR TAKING TWILIGHT FLATFIELDS  WITH LARGE FORMAT CCDS   (N. D. Tyson &amp; R. R. Gal 1993, AJ, 105, 1206)</vt:lpstr>
      <vt:lpstr>CFHT Redeye Users’ Manual  (http://www.cfht.hawaii.edu/Instruments/Detectors/IR/Redeye/Manual/)</vt:lpstr>
      <vt:lpstr>CFHT Redeye Users’ Manual  (http://www.cfht.hawaii.edu/Instruments/Detectors/IR/Redeye/Manual/)</vt:lpstr>
      <vt:lpstr>スライド 12</vt:lpstr>
      <vt:lpstr>A Daytime Infra-Red Sky Background at Dome F, Antarctica</vt:lpstr>
      <vt:lpstr>A Review of Optical Sky Brightness and Extinction at Dome C,  Antarctica (S. L. Kenyon &amp; J. W. V. Storey 2006, PASP, 118, 489)</vt:lpstr>
    </vt:vector>
  </TitlesOfParts>
  <Company>Ichikawa-group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Daytime Infra-Red Sky Background at Dome F, Antarctica</dc:title>
  <dc:creator>Hirofumi Okita</dc:creator>
  <cp:lastModifiedBy>Hirofumi Okita</cp:lastModifiedBy>
  <cp:revision>126</cp:revision>
  <dcterms:created xsi:type="dcterms:W3CDTF">2010-02-04T12:29:24Z</dcterms:created>
  <dcterms:modified xsi:type="dcterms:W3CDTF">2010-06-16T06:31:36Z</dcterms:modified>
</cp:coreProperties>
</file>