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33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7" r:id="rId33"/>
    <p:sldId id="286" r:id="rId34"/>
    <p:sldId id="288" r:id="rId35"/>
    <p:sldId id="289" r:id="rId36"/>
    <p:sldId id="290" r:id="rId37"/>
    <p:sldId id="291" r:id="rId38"/>
    <p:sldId id="292" r:id="rId39"/>
    <p:sldId id="293" r:id="rId40"/>
    <p:sldId id="334"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8" r:id="rId74"/>
    <p:sldId id="335" r:id="rId7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5" autoAdjust="0"/>
    <p:restoredTop sz="94660"/>
  </p:normalViewPr>
  <p:slideViewPr>
    <p:cSldViewPr>
      <p:cViewPr varScale="1">
        <p:scale>
          <a:sx n="68" d="100"/>
          <a:sy n="68" d="100"/>
        </p:scale>
        <p:origin x="-588"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FDDFAC-4EDF-4E72-9B4F-2A77A49539DF}" type="datetimeFigureOut">
              <a:rPr kumimoji="1" lang="ja-JP" altLang="en-US" smtClean="0"/>
              <a:pPr/>
              <a:t>2010/11/17</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019154-509E-434C-B6E0-04423C582F52}"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8</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B5AE3E07-515F-4F4D-994C-0E9D9265C849}" type="slidenum">
              <a:rPr kumimoji="1" lang="ja-JP" altLang="en-US" smtClean="0"/>
              <a:pPr/>
              <a:t>68</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11</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ja-JP" altLang="en-US" smtClean="0">
              <a:latin typeface="Arial" pitchFamily="34" charset="0"/>
              <a:ea typeface="ヒラギノ角ゴ Pro W3" pitchFamily="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ja-JP" altLang="en-US" smtClean="0">
              <a:latin typeface="Arial" pitchFamily="34" charset="0"/>
              <a:ea typeface="ヒラギノ角ゴ Pro W3" pitchFamily="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8435"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ja-JP" altLang="en-US" smtClean="0">
              <a:latin typeface="Arial" pitchFamily="34" charset="0"/>
              <a:ea typeface="ヒラギノ角ゴ Pro W3"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ja-JP" altLang="en-US" smtClean="0">
              <a:latin typeface="Arial" pitchFamily="34" charset="0"/>
              <a:ea typeface="ヒラギノ角ゴ Pro W3" pitchFamily="1"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3C6A12AD-C6ED-41FA-92EB-B7128CCDD65B}" type="slidenum">
              <a:rPr lang="en-US" altLang="ja-JP" smtClean="0">
                <a:latin typeface="Arial" pitchFamily="34" charset="0"/>
              </a:rPr>
              <a:pPr defTabSz="912813" fontAlgn="base">
                <a:spcBef>
                  <a:spcPct val="0"/>
                </a:spcBef>
                <a:spcAft>
                  <a:spcPct val="0"/>
                </a:spcAft>
                <a:defRPr/>
              </a:pPr>
              <a:t>33</a:t>
            </a:fld>
            <a:endParaRPr lang="en-US" altLang="ja-JP" smtClean="0">
              <a:latin typeface="Arial" pitchFamily="34" charset="0"/>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21507"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6148"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4819F1-CA96-4D2A-BD3A-3509C022A121}" type="slidenum">
              <a:rPr lang="ja-JP" altLang="en-US" smtClean="0"/>
              <a:pPr fontAlgn="base">
                <a:spcBef>
                  <a:spcPct val="0"/>
                </a:spcBef>
                <a:spcAft>
                  <a:spcPct val="0"/>
                </a:spcAft>
                <a:defRPr/>
              </a:pPr>
              <a:t>34</a:t>
            </a:fld>
            <a:endParaRPr lang="ja-JP"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22531"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8196"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F07C80-E0B7-41C4-918A-80934A50E6D8}" type="slidenum">
              <a:rPr lang="ja-JP" altLang="en-US" smtClean="0"/>
              <a:pPr fontAlgn="base">
                <a:spcBef>
                  <a:spcPct val="0"/>
                </a:spcBef>
                <a:spcAft>
                  <a:spcPct val="0"/>
                </a:spcAft>
                <a:defRPr/>
              </a:pPr>
              <a:t>35</a:t>
            </a:fld>
            <a:endParaRPr lang="ja-JP"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2010/11/17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2010/11/17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2010/11/17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2010/11/17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2010/11/17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pPr/>
              <a:t>2010/11/17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E90ED720-0104-4369-84BC-D37694168613}" type="datetimeFigureOut">
              <a:rPr kumimoji="1" lang="ja-JP" altLang="en-US" smtClean="0"/>
              <a:pPr/>
              <a:t>2010/11/17</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E90ED720-0104-4369-84BC-D37694168613}" type="datetimeFigureOut">
              <a:rPr kumimoji="1" lang="ja-JP" altLang="en-US" smtClean="0"/>
              <a:pPr/>
              <a:t>2010/11/17</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kumimoji="1" lang="ja-JP" altLang="en-US" smtClean="0"/>
              <a:pPr/>
              <a:t>2010/11/17</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pPr/>
              <a:t>2010/11/17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pPr/>
              <a:t>2010/11/17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kumimoji="1" lang="ja-JP" altLang="en-US" smtClean="0"/>
              <a:pPr/>
              <a:t>2010/11/17</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1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3.wmf"/><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38.gif"/><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8.gif"/><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8.gif"/><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38.gif"/><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ja.wikipedia.org/wiki/%E3%83%95%E3%82%A1%E3%82%A4%E3%83%AB:Flag_of_Australia.svg" TargetMode="External"/><Relationship Id="rId3" Type="http://schemas.openxmlformats.org/officeDocument/2006/relationships/hyperlink" Target="http://ja.wikipedia.org/wiki/%E3%83%95%E3%82%A1%E3%82%A4%E3%83%AB:Flag_of_the_People's_Republic_of_China.svg" TargetMode="External"/><Relationship Id="rId7" Type="http://schemas.openxmlformats.org/officeDocument/2006/relationships/hyperlink" Target="http://ja.wikipedia.org/wiki/%E3%83%95%E3%82%A1%E3%82%A4%E3%83%AB:Flag_of_France.svg" TargetMode="External"/><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http://ja.wikipedia.org/wiki/%E3%83%95%E3%82%A1%E3%82%A4%E3%83%AB:Flag_of_Japan.svg" TargetMode="External"/><Relationship Id="rId5" Type="http://schemas.openxmlformats.org/officeDocument/2006/relationships/hyperlink" Target="http://ja.wikipedia.org/wiki/%E3%83%95%E3%82%A1%E3%82%A4%E3%83%AB:Flag_of_Italy.svg" TargetMode="External"/><Relationship Id="rId15" Type="http://schemas.openxmlformats.org/officeDocument/2006/relationships/image" Target="../media/image9.jpe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hyperlink" Target="http://ja.wikipedia.org/wiki/%E3%83%95%E3%82%A1%E3%82%A4%E3%83%AB:Flag_of_the_United_States.svg" TargetMode="External"/><Relationship Id="rId1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5.png"/><Relationship Id="rId7" Type="http://schemas.openxmlformats.org/officeDocument/2006/relationships/image" Target="../media/image80.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6.png"/><Relationship Id="rId9" Type="http://schemas.openxmlformats.org/officeDocument/2006/relationships/image" Target="../media/image8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ja.wikipedia.org/wiki/%E3%83%95%E3%82%A1%E3%82%A4%E3%83%AB:Flag_of_Italy.svg" TargetMode="External"/><Relationship Id="rId13" Type="http://schemas.openxmlformats.org/officeDocument/2006/relationships/image" Target="../media/image7.png"/><Relationship Id="rId18" Type="http://schemas.openxmlformats.org/officeDocument/2006/relationships/image" Target="../media/image3.png"/><Relationship Id="rId3" Type="http://schemas.openxmlformats.org/officeDocument/2006/relationships/image" Target="../media/image11.jpeg"/><Relationship Id="rId21" Type="http://schemas.openxmlformats.org/officeDocument/2006/relationships/image" Target="../media/image17.png"/><Relationship Id="rId7" Type="http://schemas.openxmlformats.org/officeDocument/2006/relationships/image" Target="../media/image2.png"/><Relationship Id="rId12" Type="http://schemas.openxmlformats.org/officeDocument/2006/relationships/hyperlink" Target="http://ja.wikipedia.org/wiki/%E3%83%95%E3%82%A1%E3%82%A4%E3%83%AB:Flag_of_Japan.svg" TargetMode="External"/><Relationship Id="rId17" Type="http://schemas.openxmlformats.org/officeDocument/2006/relationships/hyperlink" Target="http://ja.wikipedia.org/wiki/%E3%83%95%E3%82%A1%E3%82%A4%E3%83%AB:Flag_of_the_People's_Republic_of_China.svg" TargetMode="External"/><Relationship Id="rId2" Type="http://schemas.openxmlformats.org/officeDocument/2006/relationships/image" Target="../media/image10.png"/><Relationship Id="rId16" Type="http://schemas.openxmlformats.org/officeDocument/2006/relationships/image" Target="../media/image14.png"/><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5.png"/><Relationship Id="rId24" Type="http://schemas.openxmlformats.org/officeDocument/2006/relationships/image" Target="../media/image20.png"/><Relationship Id="rId5" Type="http://schemas.openxmlformats.org/officeDocument/2006/relationships/image" Target="../media/image12.jpeg"/><Relationship Id="rId15" Type="http://schemas.openxmlformats.org/officeDocument/2006/relationships/image" Target="../media/image6.png"/><Relationship Id="rId23" Type="http://schemas.openxmlformats.org/officeDocument/2006/relationships/image" Target="../media/image19.png"/><Relationship Id="rId10" Type="http://schemas.openxmlformats.org/officeDocument/2006/relationships/hyperlink" Target="http://ja.wikipedia.org/wiki/%E3%83%95%E3%82%A1%E3%82%A4%E3%83%AB:Flag_of_France.svg" TargetMode="External"/><Relationship Id="rId19" Type="http://schemas.openxmlformats.org/officeDocument/2006/relationships/image" Target="../media/image15.png"/><Relationship Id="rId4" Type="http://schemas.openxmlformats.org/officeDocument/2006/relationships/hyperlink" Target="http://upload.wikimedia.org/wikipedia/commons/b/b6/Amundsen-scott-south_pole_station_2006.jpg" TargetMode="External"/><Relationship Id="rId9" Type="http://schemas.openxmlformats.org/officeDocument/2006/relationships/image" Target="../media/image4.png"/><Relationship Id="rId14" Type="http://schemas.openxmlformats.org/officeDocument/2006/relationships/hyperlink" Target="http://ja.wikipedia.org/wiki/%E3%83%95%E3%82%A1%E3%82%A4%E3%83%AB:Flag_of_the_United_States.svg" TargetMode="External"/><Relationship Id="rId22"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1.xml"/><Relationship Id="rId6" Type="http://schemas.openxmlformats.org/officeDocument/2006/relationships/image" Target="../media/image88.jpe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1.xml"/><Relationship Id="rId4" Type="http://schemas.openxmlformats.org/officeDocument/2006/relationships/image" Target="../media/image101.gif"/></Relationships>
</file>

<file path=ppt/slides/_rels/slide47.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1.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xml"/><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image" Target="../media/image111.jpeg"/></Relationships>
</file>

<file path=ppt/slides/_rels/slide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1.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5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image" Target="../media/image121.jpeg"/><Relationship Id="rId1" Type="http://schemas.openxmlformats.org/officeDocument/2006/relationships/slideLayout" Target="../slideLayouts/slideLayout1.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52.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image" Target="../media/image128.jpeg"/><Relationship Id="rId1" Type="http://schemas.openxmlformats.org/officeDocument/2006/relationships/slideLayout" Target="../slideLayouts/slideLayout1.xml"/><Relationship Id="rId6" Type="http://schemas.openxmlformats.org/officeDocument/2006/relationships/image" Target="../media/image132.jpeg"/><Relationship Id="rId11" Type="http://schemas.openxmlformats.org/officeDocument/2006/relationships/image" Target="../media/image137.jpeg"/><Relationship Id="rId5" Type="http://schemas.openxmlformats.org/officeDocument/2006/relationships/image" Target="../media/image131.jpeg"/><Relationship Id="rId10" Type="http://schemas.openxmlformats.org/officeDocument/2006/relationships/image" Target="../media/image136.jpeg"/><Relationship Id="rId4" Type="http://schemas.openxmlformats.org/officeDocument/2006/relationships/image" Target="../media/image130.jpeg"/><Relationship Id="rId9" Type="http://schemas.openxmlformats.org/officeDocument/2006/relationships/image" Target="../media/image135.jpeg"/></Relationships>
</file>

<file path=ppt/slides/_rels/slide5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1.xml"/><Relationship Id="rId4" Type="http://schemas.openxmlformats.org/officeDocument/2006/relationships/image" Target="../media/image142.jpeg"/></Relationships>
</file>

<file path=ppt/slides/_rels/slide55.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image" Target="../media/image143.jpeg"/><Relationship Id="rId1" Type="http://schemas.openxmlformats.org/officeDocument/2006/relationships/slideLayout" Target="../slideLayouts/slideLayout1.xml"/><Relationship Id="rId6" Type="http://schemas.openxmlformats.org/officeDocument/2006/relationships/image" Target="../media/image147.jpeg"/><Relationship Id="rId11" Type="http://schemas.openxmlformats.org/officeDocument/2006/relationships/image" Target="../media/image152.jpeg"/><Relationship Id="rId5" Type="http://schemas.openxmlformats.org/officeDocument/2006/relationships/image" Target="../media/image146.jpeg"/><Relationship Id="rId10" Type="http://schemas.openxmlformats.org/officeDocument/2006/relationships/image" Target="../media/image151.jpeg"/><Relationship Id="rId4" Type="http://schemas.openxmlformats.org/officeDocument/2006/relationships/image" Target="../media/image145.jpeg"/><Relationship Id="rId9" Type="http://schemas.openxmlformats.org/officeDocument/2006/relationships/image" Target="../media/image150.jpeg"/></Relationships>
</file>

<file path=ppt/slides/_rels/slide56.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image" Target="../media/image153.jpeg"/><Relationship Id="rId1" Type="http://schemas.openxmlformats.org/officeDocument/2006/relationships/slideLayout" Target="../slideLayouts/slideLayout1.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 Id="rId9" Type="http://schemas.openxmlformats.org/officeDocument/2006/relationships/image" Target="../media/image160.jpeg"/></Relationships>
</file>

<file path=ppt/slides/_rels/slide57.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162.jpeg"/><Relationship Id="rId7" Type="http://schemas.openxmlformats.org/officeDocument/2006/relationships/image" Target="../media/image166.jpeg"/><Relationship Id="rId2" Type="http://schemas.openxmlformats.org/officeDocument/2006/relationships/image" Target="../media/image161.jpeg"/><Relationship Id="rId1" Type="http://schemas.openxmlformats.org/officeDocument/2006/relationships/slideLayout" Target="../slideLayouts/slideLayout1.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 Id="rId9" Type="http://schemas.openxmlformats.org/officeDocument/2006/relationships/image" Target="../media/image168.jpeg"/></Relationships>
</file>

<file path=ppt/slides/_rels/slide58.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70.jpeg"/><Relationship Id="rId7" Type="http://schemas.openxmlformats.org/officeDocument/2006/relationships/image" Target="../media/image174.jpeg"/><Relationship Id="rId2" Type="http://schemas.openxmlformats.org/officeDocument/2006/relationships/image" Target="../media/image169.jpeg"/><Relationship Id="rId1" Type="http://schemas.openxmlformats.org/officeDocument/2006/relationships/slideLayout" Target="../slideLayouts/slideLayout1.xml"/><Relationship Id="rId6" Type="http://schemas.openxmlformats.org/officeDocument/2006/relationships/image" Target="../media/image173.jpeg"/><Relationship Id="rId11" Type="http://schemas.openxmlformats.org/officeDocument/2006/relationships/image" Target="../media/image178.jpeg"/><Relationship Id="rId5" Type="http://schemas.openxmlformats.org/officeDocument/2006/relationships/image" Target="../media/image172.jpeg"/><Relationship Id="rId10" Type="http://schemas.openxmlformats.org/officeDocument/2006/relationships/image" Target="../media/image177.png"/><Relationship Id="rId4" Type="http://schemas.openxmlformats.org/officeDocument/2006/relationships/image" Target="../media/image171.jpeg"/><Relationship Id="rId9" Type="http://schemas.openxmlformats.org/officeDocument/2006/relationships/image" Target="../media/image176.jpeg"/></Relationships>
</file>

<file path=ppt/slides/_rels/slide59.xml.rels><?xml version="1.0" encoding="UTF-8" standalone="yes"?>
<Relationships xmlns="http://schemas.openxmlformats.org/package/2006/relationships"><Relationship Id="rId3" Type="http://schemas.openxmlformats.org/officeDocument/2006/relationships/image" Target="../media/image180.jpeg"/><Relationship Id="rId7" Type="http://schemas.openxmlformats.org/officeDocument/2006/relationships/image" Target="../media/image184.jpeg"/><Relationship Id="rId2" Type="http://schemas.openxmlformats.org/officeDocument/2006/relationships/image" Target="../media/image179.png"/><Relationship Id="rId1" Type="http://schemas.openxmlformats.org/officeDocument/2006/relationships/slideLayout" Target="../slideLayouts/slideLayout1.xml"/><Relationship Id="rId6" Type="http://schemas.openxmlformats.org/officeDocument/2006/relationships/image" Target="../media/image183.jpeg"/><Relationship Id="rId5" Type="http://schemas.openxmlformats.org/officeDocument/2006/relationships/image" Target="../media/image182.png"/><Relationship Id="rId4" Type="http://schemas.openxmlformats.org/officeDocument/2006/relationships/image" Target="../media/image181.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87.jpeg"/><Relationship Id="rId7" Type="http://schemas.openxmlformats.org/officeDocument/2006/relationships/image" Target="../media/image191.jpeg"/><Relationship Id="rId2" Type="http://schemas.openxmlformats.org/officeDocument/2006/relationships/image" Target="../media/image186.jpeg"/><Relationship Id="rId1" Type="http://schemas.openxmlformats.org/officeDocument/2006/relationships/slideLayout" Target="../slideLayouts/slideLayout1.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eg"/></Relationships>
</file>

<file path=ppt/slides/_rels/slide6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1.xml"/><Relationship Id="rId4" Type="http://schemas.openxmlformats.org/officeDocument/2006/relationships/image" Target="../media/image194.png"/></Relationships>
</file>

<file path=ppt/slides/_rels/slide63.xml.rels><?xml version="1.0" encoding="UTF-8" standalone="yes"?>
<Relationships xmlns="http://schemas.openxmlformats.org/package/2006/relationships"><Relationship Id="rId8" Type="http://schemas.openxmlformats.org/officeDocument/2006/relationships/image" Target="../media/image201.jpeg"/><Relationship Id="rId3" Type="http://schemas.openxmlformats.org/officeDocument/2006/relationships/image" Target="../media/image196.jpeg"/><Relationship Id="rId7" Type="http://schemas.openxmlformats.org/officeDocument/2006/relationships/image" Target="../media/image200.jpeg"/><Relationship Id="rId2" Type="http://schemas.openxmlformats.org/officeDocument/2006/relationships/image" Target="../media/image195.jpeg"/><Relationship Id="rId1" Type="http://schemas.openxmlformats.org/officeDocument/2006/relationships/slideLayout" Target="../slideLayouts/slideLayout1.xml"/><Relationship Id="rId6" Type="http://schemas.openxmlformats.org/officeDocument/2006/relationships/image" Target="../media/image199.jpeg"/><Relationship Id="rId11" Type="http://schemas.openxmlformats.org/officeDocument/2006/relationships/image" Target="../media/image204.jpeg"/><Relationship Id="rId5" Type="http://schemas.openxmlformats.org/officeDocument/2006/relationships/image" Target="../media/image198.jpeg"/><Relationship Id="rId10" Type="http://schemas.openxmlformats.org/officeDocument/2006/relationships/image" Target="../media/image203.jpeg"/><Relationship Id="rId4" Type="http://schemas.openxmlformats.org/officeDocument/2006/relationships/image" Target="../media/image197.jpeg"/><Relationship Id="rId9" Type="http://schemas.openxmlformats.org/officeDocument/2006/relationships/image" Target="../media/image202.jpeg"/></Relationships>
</file>

<file path=ppt/slides/_rels/slide64.xml.rels><?xml version="1.0" encoding="UTF-8" standalone="yes"?>
<Relationships xmlns="http://schemas.openxmlformats.org/package/2006/relationships"><Relationship Id="rId8" Type="http://schemas.openxmlformats.org/officeDocument/2006/relationships/image" Target="../media/image211.jpeg"/><Relationship Id="rId3" Type="http://schemas.openxmlformats.org/officeDocument/2006/relationships/image" Target="../media/image206.jpeg"/><Relationship Id="rId7" Type="http://schemas.openxmlformats.org/officeDocument/2006/relationships/image" Target="../media/image210.jpeg"/><Relationship Id="rId2" Type="http://schemas.openxmlformats.org/officeDocument/2006/relationships/image" Target="../media/image205.jpeg"/><Relationship Id="rId1" Type="http://schemas.openxmlformats.org/officeDocument/2006/relationships/slideLayout" Target="../slideLayouts/slideLayout1.xml"/><Relationship Id="rId6" Type="http://schemas.openxmlformats.org/officeDocument/2006/relationships/image" Target="../media/image209.jpeg"/><Relationship Id="rId11" Type="http://schemas.openxmlformats.org/officeDocument/2006/relationships/image" Target="../media/image214.jpeg"/><Relationship Id="rId5" Type="http://schemas.openxmlformats.org/officeDocument/2006/relationships/image" Target="../media/image208.jpeg"/><Relationship Id="rId10" Type="http://schemas.openxmlformats.org/officeDocument/2006/relationships/image" Target="../media/image213.jpeg"/><Relationship Id="rId4" Type="http://schemas.openxmlformats.org/officeDocument/2006/relationships/image" Target="../media/image207.jpeg"/><Relationship Id="rId9" Type="http://schemas.openxmlformats.org/officeDocument/2006/relationships/image" Target="../media/image212.jpeg"/></Relationships>
</file>

<file path=ppt/slides/_rels/slide65.xml.rels><?xml version="1.0" encoding="UTF-8" standalone="yes"?>
<Relationships xmlns="http://schemas.openxmlformats.org/package/2006/relationships"><Relationship Id="rId3" Type="http://schemas.openxmlformats.org/officeDocument/2006/relationships/image" Target="../media/image216.jpeg"/><Relationship Id="rId7" Type="http://schemas.openxmlformats.org/officeDocument/2006/relationships/image" Target="../media/image220.jpeg"/><Relationship Id="rId2" Type="http://schemas.openxmlformats.org/officeDocument/2006/relationships/image" Target="../media/image215.jpeg"/><Relationship Id="rId1" Type="http://schemas.openxmlformats.org/officeDocument/2006/relationships/slideLayout" Target="../slideLayouts/slideLayout1.xml"/><Relationship Id="rId6" Type="http://schemas.openxmlformats.org/officeDocument/2006/relationships/image" Target="../media/image219.jpeg"/><Relationship Id="rId5" Type="http://schemas.openxmlformats.org/officeDocument/2006/relationships/image" Target="../media/image218.jpeg"/><Relationship Id="rId4" Type="http://schemas.openxmlformats.org/officeDocument/2006/relationships/image" Target="../media/image217.jpeg"/></Relationships>
</file>

<file path=ppt/slides/_rels/slide66.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slideLayout" Target="../slideLayouts/slideLayout1.xml"/><Relationship Id="rId5" Type="http://schemas.openxmlformats.org/officeDocument/2006/relationships/image" Target="../media/image226.png"/><Relationship Id="rId4" Type="http://schemas.openxmlformats.org/officeDocument/2006/relationships/image" Target="../media/image225.jpeg"/></Relationships>
</file>

<file path=ppt/slides/_rels/slide68.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0.jpeg"/><Relationship Id="rId5" Type="http://schemas.openxmlformats.org/officeDocument/2006/relationships/image" Target="../media/image229.jpeg"/><Relationship Id="rId4" Type="http://schemas.openxmlformats.org/officeDocument/2006/relationships/image" Target="../media/image228.jpeg"/></Relationships>
</file>

<file path=ppt/slides/_rels/slide69.xml.rels><?xml version="1.0" encoding="UTF-8" standalone="yes"?>
<Relationships xmlns="http://schemas.openxmlformats.org/package/2006/relationships"><Relationship Id="rId8" Type="http://schemas.openxmlformats.org/officeDocument/2006/relationships/image" Target="../media/image237.jpeg"/><Relationship Id="rId3" Type="http://schemas.openxmlformats.org/officeDocument/2006/relationships/image" Target="../media/image232.jpeg"/><Relationship Id="rId7" Type="http://schemas.openxmlformats.org/officeDocument/2006/relationships/image" Target="../media/image236.jpeg"/><Relationship Id="rId2" Type="http://schemas.openxmlformats.org/officeDocument/2006/relationships/image" Target="../media/image231.jpeg"/><Relationship Id="rId1" Type="http://schemas.openxmlformats.org/officeDocument/2006/relationships/slideLayout" Target="../slideLayouts/slideLayout1.xml"/><Relationship Id="rId6" Type="http://schemas.openxmlformats.org/officeDocument/2006/relationships/image" Target="../media/image235.jpeg"/><Relationship Id="rId11" Type="http://schemas.openxmlformats.org/officeDocument/2006/relationships/image" Target="../media/image240.jpeg"/><Relationship Id="rId5" Type="http://schemas.openxmlformats.org/officeDocument/2006/relationships/image" Target="../media/image234.jpeg"/><Relationship Id="rId10" Type="http://schemas.openxmlformats.org/officeDocument/2006/relationships/image" Target="../media/image239.jpeg"/><Relationship Id="rId4" Type="http://schemas.openxmlformats.org/officeDocument/2006/relationships/image" Target="../media/image233.jpeg"/><Relationship Id="rId9" Type="http://schemas.openxmlformats.org/officeDocument/2006/relationships/image" Target="../media/image238.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openxmlformats.org/officeDocument/2006/relationships/image" Target="../media/image249.jpeg"/><Relationship Id="rId3" Type="http://schemas.openxmlformats.org/officeDocument/2006/relationships/image" Target="../media/image244.jpeg"/><Relationship Id="rId7" Type="http://schemas.openxmlformats.org/officeDocument/2006/relationships/image" Target="../media/image248.jpeg"/><Relationship Id="rId2" Type="http://schemas.openxmlformats.org/officeDocument/2006/relationships/image" Target="../media/image243.jpeg"/><Relationship Id="rId1" Type="http://schemas.openxmlformats.org/officeDocument/2006/relationships/slideLayout" Target="../slideLayouts/slideLayout1.xml"/><Relationship Id="rId6" Type="http://schemas.openxmlformats.org/officeDocument/2006/relationships/image" Target="../media/image247.jpeg"/><Relationship Id="rId11" Type="http://schemas.openxmlformats.org/officeDocument/2006/relationships/image" Target="../media/image252.jpeg"/><Relationship Id="rId5" Type="http://schemas.openxmlformats.org/officeDocument/2006/relationships/image" Target="../media/image246.jpeg"/><Relationship Id="rId10" Type="http://schemas.openxmlformats.org/officeDocument/2006/relationships/image" Target="../media/image251.jpeg"/><Relationship Id="rId4" Type="http://schemas.openxmlformats.org/officeDocument/2006/relationships/image" Target="../media/image245.jpeg"/><Relationship Id="rId9" Type="http://schemas.openxmlformats.org/officeDocument/2006/relationships/image" Target="../media/image250.jpeg"/></Relationships>
</file>

<file path=ppt/slides/_rels/slide72.xml.rels><?xml version="1.0" encoding="UTF-8" standalone="yes"?>
<Relationships xmlns="http://schemas.openxmlformats.org/package/2006/relationships"><Relationship Id="rId8" Type="http://schemas.openxmlformats.org/officeDocument/2006/relationships/image" Target="../media/image258.jpeg"/><Relationship Id="rId3" Type="http://schemas.openxmlformats.org/officeDocument/2006/relationships/image" Target="../media/image253.jpeg"/><Relationship Id="rId7" Type="http://schemas.openxmlformats.org/officeDocument/2006/relationships/image" Target="../media/image257.jpeg"/><Relationship Id="rId2" Type="http://schemas.openxmlformats.org/officeDocument/2006/relationships/slideLayout" Target="../slideLayouts/slideLayout1.xml"/><Relationship Id="rId1" Type="http://schemas.openxmlformats.org/officeDocument/2006/relationships/audio" Target="file:///C:\Users\okita\Desktop\Anchors_Aweigh_March_&#34892;&#36914;&#26354;&#12300;&#37672;&#12434;&#19978;&#12370;&#12390;&#12301;_by_&#28023;&#19978;&#20445;&#23433;&#24193;&#38899;&#27005;&#38538;_%5bHD%5d.mp3" TargetMode="External"/><Relationship Id="rId6" Type="http://schemas.openxmlformats.org/officeDocument/2006/relationships/image" Target="../media/image256.jpeg"/><Relationship Id="rId11" Type="http://schemas.openxmlformats.org/officeDocument/2006/relationships/image" Target="../media/image261.jpeg"/><Relationship Id="rId5" Type="http://schemas.openxmlformats.org/officeDocument/2006/relationships/image" Target="../media/image255.jpeg"/><Relationship Id="rId10" Type="http://schemas.openxmlformats.org/officeDocument/2006/relationships/image" Target="../media/image260.jpeg"/><Relationship Id="rId4" Type="http://schemas.openxmlformats.org/officeDocument/2006/relationships/image" Target="../media/image254.jpeg"/><Relationship Id="rId9" Type="http://schemas.openxmlformats.org/officeDocument/2006/relationships/image" Target="../media/image25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85900" y="2130425"/>
            <a:ext cx="7772400" cy="1470025"/>
          </a:xfrm>
          <a:noFill/>
        </p:spPr>
        <p:txBody>
          <a:bodyPr>
            <a:normAutofit/>
          </a:bodyPr>
          <a:lstStyle/>
          <a:p>
            <a:r>
              <a:rPr kumimoji="1" lang="ja-JP" altLang="en-US" sz="6000" b="1" dirty="0" smtClean="0">
                <a:effectLst>
                  <a:outerShdw blurRad="38100" dist="38100" dir="2700000" algn="tl">
                    <a:srgbClr val="000000">
                      <a:alpha val="43137"/>
                    </a:srgbClr>
                  </a:outerShdw>
                </a:effectLst>
              </a:rPr>
              <a:t>南極天文学</a:t>
            </a:r>
            <a:endParaRPr kumimoji="1" lang="ja-JP" altLang="en-US" sz="6000" b="1" dirty="0">
              <a:effectLst>
                <a:outerShdw blurRad="38100" dist="38100" dir="2700000" algn="tl">
                  <a:srgbClr val="000000">
                    <a:alpha val="43137"/>
                  </a:srgbClr>
                </a:outerShdw>
              </a:effectLst>
            </a:endParaRPr>
          </a:p>
        </p:txBody>
      </p:sp>
      <p:sp>
        <p:nvSpPr>
          <p:cNvPr id="3" name="サブタイトル 2"/>
          <p:cNvSpPr>
            <a:spLocks noGrp="1"/>
          </p:cNvSpPr>
          <p:nvPr>
            <p:ph type="subTitle" idx="1"/>
          </p:nvPr>
        </p:nvSpPr>
        <p:spPr/>
        <p:txBody>
          <a:bodyPr>
            <a:noAutofit/>
          </a:bodyPr>
          <a:lstStyle/>
          <a:p>
            <a:r>
              <a:rPr kumimoji="1" lang="ja-JP" altLang="en-US" sz="2800" b="1" i="1" dirty="0" smtClean="0">
                <a:solidFill>
                  <a:schemeClr val="tx1"/>
                </a:solidFill>
                <a:effectLst>
                  <a:outerShdw blurRad="38100" dist="38100" dir="2700000" algn="tl">
                    <a:srgbClr val="000000">
                      <a:alpha val="43137"/>
                    </a:srgbClr>
                  </a:outerShdw>
                </a:effectLst>
              </a:rPr>
              <a:t>第</a:t>
            </a:r>
            <a:r>
              <a:rPr kumimoji="1" lang="en-US" altLang="ja-JP" sz="2800" b="1" i="1" dirty="0" smtClean="0">
                <a:solidFill>
                  <a:schemeClr val="tx1"/>
                </a:solidFill>
                <a:effectLst>
                  <a:outerShdw blurRad="38100" dist="38100" dir="2700000" algn="tl">
                    <a:srgbClr val="000000">
                      <a:alpha val="43137"/>
                    </a:srgbClr>
                  </a:outerShdw>
                </a:effectLst>
              </a:rPr>
              <a:t>52</a:t>
            </a:r>
            <a:r>
              <a:rPr kumimoji="1" lang="ja-JP" altLang="en-US" sz="2800" b="1" i="1" dirty="0" smtClean="0">
                <a:solidFill>
                  <a:schemeClr val="tx1"/>
                </a:solidFill>
                <a:effectLst>
                  <a:outerShdw blurRad="38100" dist="38100" dir="2700000" algn="tl">
                    <a:srgbClr val="000000">
                      <a:alpha val="43137"/>
                    </a:srgbClr>
                  </a:outerShdw>
                </a:effectLst>
              </a:rPr>
              <a:t>次日本南極地域観測隊同行者</a:t>
            </a:r>
            <a:endParaRPr kumimoji="1" lang="en-US" altLang="ja-JP" sz="2800" b="1" i="1" dirty="0" smtClean="0">
              <a:solidFill>
                <a:schemeClr val="tx1"/>
              </a:solidFill>
              <a:effectLst>
                <a:outerShdw blurRad="38100" dist="38100" dir="2700000" algn="tl">
                  <a:srgbClr val="000000">
                    <a:alpha val="43137"/>
                  </a:srgbClr>
                </a:outerShdw>
              </a:effectLst>
            </a:endParaRPr>
          </a:p>
          <a:p>
            <a:r>
              <a:rPr lang="ja-JP" altLang="en-US" sz="2800" b="1" i="1" dirty="0" smtClean="0">
                <a:solidFill>
                  <a:schemeClr val="tx1"/>
                </a:solidFill>
                <a:effectLst>
                  <a:outerShdw blurRad="38100" dist="38100" dir="2700000" algn="tl">
                    <a:srgbClr val="000000">
                      <a:alpha val="43137"/>
                    </a:srgbClr>
                  </a:outerShdw>
                </a:effectLst>
              </a:rPr>
              <a:t>天文学専攻 市川隆研究室 </a:t>
            </a:r>
            <a:r>
              <a:rPr lang="en-US" altLang="ja-JP" sz="2800" b="1" i="1" dirty="0" smtClean="0">
                <a:solidFill>
                  <a:schemeClr val="tx1"/>
                </a:solidFill>
                <a:effectLst>
                  <a:outerShdw blurRad="38100" dist="38100" dir="2700000" algn="tl">
                    <a:srgbClr val="000000">
                      <a:alpha val="43137"/>
                    </a:srgbClr>
                  </a:outerShdw>
                </a:effectLst>
              </a:rPr>
              <a:t>D1</a:t>
            </a:r>
            <a:endParaRPr kumimoji="1" lang="en-US" altLang="ja-JP" sz="2800" b="1" i="1" dirty="0" smtClean="0">
              <a:solidFill>
                <a:schemeClr val="tx1"/>
              </a:solidFill>
              <a:effectLst>
                <a:outerShdw blurRad="38100" dist="38100" dir="2700000" algn="tl">
                  <a:srgbClr val="000000">
                    <a:alpha val="43137"/>
                  </a:srgbClr>
                </a:outerShdw>
              </a:effectLst>
            </a:endParaRPr>
          </a:p>
          <a:p>
            <a:r>
              <a:rPr kumimoji="1" lang="ja-JP" altLang="en-US" sz="2800" b="1" i="1" dirty="0" smtClean="0">
                <a:solidFill>
                  <a:schemeClr val="tx1"/>
                </a:solidFill>
                <a:effectLst>
                  <a:outerShdw blurRad="38100" dist="38100" dir="2700000" algn="tl">
                    <a:srgbClr val="000000">
                      <a:alpha val="43137"/>
                    </a:srgbClr>
                  </a:outerShdw>
                </a:effectLst>
              </a:rPr>
              <a:t>沖田博文</a:t>
            </a:r>
            <a:endParaRPr kumimoji="1" lang="en-US" altLang="ja-JP" sz="2800" b="1" i="1" dirty="0" smtClean="0">
              <a:solidFill>
                <a:schemeClr val="tx1"/>
              </a:solidFill>
              <a:effectLst>
                <a:outerShdw blurRad="38100" dist="38100" dir="2700000" algn="tl">
                  <a:srgbClr val="000000">
                    <a:alpha val="43137"/>
                  </a:srgbClr>
                </a:outerShdw>
              </a:effectLst>
            </a:endParaRPr>
          </a:p>
        </p:txBody>
      </p:sp>
      <p:pic>
        <p:nvPicPr>
          <p:cNvPr id="1026" name="Picture 2" descr="C:\Users\okita\Desktop\JARE52_ロゴ「正式版」.jpg"/>
          <p:cNvPicPr>
            <a:picLocks noChangeAspect="1" noChangeArrowheads="1"/>
          </p:cNvPicPr>
          <p:nvPr/>
        </p:nvPicPr>
        <p:blipFill>
          <a:blip r:embed="rId2" cstate="print"/>
          <a:srcRect l="13890" t="16159" r="19993" b="16508"/>
          <a:stretch>
            <a:fillRect/>
          </a:stretch>
        </p:blipFill>
        <p:spPr bwMode="auto">
          <a:xfrm>
            <a:off x="1403648" y="1988840"/>
            <a:ext cx="1993766" cy="1692188"/>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10</a:t>
            </a:fld>
            <a:endParaRPr kumimoji="1" lang="ja-JP" altLang="en-US"/>
          </a:p>
        </p:txBody>
      </p:sp>
      <p:sp>
        <p:nvSpPr>
          <p:cNvPr id="3" name="正方形/長方形 2"/>
          <p:cNvSpPr/>
          <p:nvPr/>
        </p:nvSpPr>
        <p:spPr>
          <a:xfrm>
            <a:off x="4451978" y="538230"/>
            <a:ext cx="840102"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en-US" altLang="ja-JP" dirty="0" smtClean="0"/>
              <a:t>SODAR</a:t>
            </a:r>
          </a:p>
        </p:txBody>
      </p:sp>
      <p:sp>
        <p:nvSpPr>
          <p:cNvPr id="5" name="正方形/長方形 4"/>
          <p:cNvSpPr/>
          <p:nvPr/>
        </p:nvSpPr>
        <p:spPr>
          <a:xfrm>
            <a:off x="774648" y="3369948"/>
            <a:ext cx="1577676"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t>ラジオメーター</a:t>
            </a:r>
            <a:endParaRPr lang="en-US" altLang="ja-JP" dirty="0" smtClean="0"/>
          </a:p>
        </p:txBody>
      </p:sp>
      <p:sp>
        <p:nvSpPr>
          <p:cNvPr id="135" name="テキスト ボックス 134"/>
          <p:cNvSpPr txBox="1"/>
          <p:nvPr/>
        </p:nvSpPr>
        <p:spPr>
          <a:xfrm>
            <a:off x="4170357" y="1962237"/>
            <a:ext cx="1204928" cy="276999"/>
          </a:xfrm>
          <a:prstGeom prst="rect">
            <a:avLst/>
          </a:prstGeom>
          <a:noFill/>
        </p:spPr>
        <p:txBody>
          <a:bodyPr wrap="square" rtlCol="0">
            <a:spAutoFit/>
          </a:bodyPr>
          <a:lstStyle/>
          <a:p>
            <a:r>
              <a:rPr lang="ja-JP" altLang="en-US" sz="1200" dirty="0" smtClean="0"/>
              <a:t>理科年表</a:t>
            </a:r>
            <a:r>
              <a:rPr lang="en-US" altLang="ja-JP" sz="1200" dirty="0" smtClean="0"/>
              <a:t>2006</a:t>
            </a:r>
          </a:p>
        </p:txBody>
      </p:sp>
      <p:pic>
        <p:nvPicPr>
          <p:cNvPr id="96259" name="Picture 3" descr="D:\M2\20100202修論発表会\takato.jpg"/>
          <p:cNvPicPr>
            <a:picLocks noChangeAspect="1" noChangeArrowheads="1"/>
          </p:cNvPicPr>
          <p:nvPr/>
        </p:nvPicPr>
        <p:blipFill>
          <a:blip r:embed="rId2" cstate="print"/>
          <a:srcRect/>
          <a:stretch>
            <a:fillRect/>
          </a:stretch>
        </p:blipFill>
        <p:spPr bwMode="auto">
          <a:xfrm>
            <a:off x="4097331" y="976386"/>
            <a:ext cx="4454586" cy="3392194"/>
          </a:xfrm>
          <a:prstGeom prst="rect">
            <a:avLst/>
          </a:prstGeom>
          <a:noFill/>
          <a:effectLst>
            <a:outerShdw blurRad="50800" dist="38100" dir="2700000" algn="tl" rotWithShape="0">
              <a:prstClr val="black">
                <a:alpha val="40000"/>
              </a:prstClr>
            </a:outerShdw>
          </a:effectLst>
        </p:spPr>
      </p:pic>
      <p:pic>
        <p:nvPicPr>
          <p:cNvPr id="96260" name="Picture 4" descr="D:\M2\20100202修論発表会\seta.jpg"/>
          <p:cNvPicPr>
            <a:picLocks noChangeAspect="1" noChangeArrowheads="1"/>
          </p:cNvPicPr>
          <p:nvPr/>
        </p:nvPicPr>
        <p:blipFill>
          <a:blip r:embed="rId3" cstate="print"/>
          <a:srcRect/>
          <a:stretch>
            <a:fillRect/>
          </a:stretch>
        </p:blipFill>
        <p:spPr bwMode="auto">
          <a:xfrm>
            <a:off x="767454" y="3808104"/>
            <a:ext cx="4461780" cy="2645232"/>
          </a:xfrm>
          <a:prstGeom prst="rect">
            <a:avLst/>
          </a:prstGeom>
          <a:noFill/>
          <a:effectLst>
            <a:outerShdw blurRad="50800" dist="38100" dir="2700000" algn="tl" rotWithShape="0">
              <a:prstClr val="black">
                <a:alpha val="40000"/>
              </a:prstClr>
            </a:outerShdw>
          </a:effectLst>
        </p:spPr>
      </p:pic>
      <p:sp>
        <p:nvSpPr>
          <p:cNvPr id="47" name="テキスト ボックス 46"/>
          <p:cNvSpPr txBox="1"/>
          <p:nvPr/>
        </p:nvSpPr>
        <p:spPr>
          <a:xfrm>
            <a:off x="5229234" y="6176337"/>
            <a:ext cx="1204929" cy="276999"/>
          </a:xfrm>
          <a:prstGeom prst="rect">
            <a:avLst/>
          </a:prstGeom>
          <a:noFill/>
        </p:spPr>
        <p:txBody>
          <a:bodyPr wrap="square" rtlCol="0">
            <a:spAutoFit/>
          </a:bodyPr>
          <a:lstStyle/>
          <a:p>
            <a:r>
              <a:rPr lang="ja-JP" altLang="en-US" sz="1200" dirty="0" smtClean="0"/>
              <a:t>瀬田益道</a:t>
            </a:r>
            <a:r>
              <a:rPr lang="en-US" altLang="ja-JP" sz="1200" dirty="0" smtClean="0"/>
              <a:t>(2009)</a:t>
            </a:r>
          </a:p>
        </p:txBody>
      </p:sp>
      <p:sp>
        <p:nvSpPr>
          <p:cNvPr id="48" name="テキスト ボックス 47"/>
          <p:cNvSpPr txBox="1"/>
          <p:nvPr/>
        </p:nvSpPr>
        <p:spPr>
          <a:xfrm>
            <a:off x="7529553" y="4372095"/>
            <a:ext cx="1204929" cy="276999"/>
          </a:xfrm>
          <a:prstGeom prst="rect">
            <a:avLst/>
          </a:prstGeom>
          <a:noFill/>
        </p:spPr>
        <p:txBody>
          <a:bodyPr wrap="square" rtlCol="0">
            <a:spAutoFit/>
          </a:bodyPr>
          <a:lstStyle/>
          <a:p>
            <a:r>
              <a:rPr lang="ja-JP" altLang="en-US" sz="1200" dirty="0" smtClean="0"/>
              <a:t>高遠徳尚</a:t>
            </a:r>
            <a:r>
              <a:rPr lang="en-US" altLang="ja-JP" sz="1200" dirty="0" smtClean="0"/>
              <a:t>(2008)</a:t>
            </a:r>
          </a:p>
        </p:txBody>
      </p:sp>
      <p:sp>
        <p:nvSpPr>
          <p:cNvPr id="50" name="テキスト ボックス 49"/>
          <p:cNvSpPr txBox="1"/>
          <p:nvPr/>
        </p:nvSpPr>
        <p:spPr>
          <a:xfrm>
            <a:off x="847674" y="1852698"/>
            <a:ext cx="3067091" cy="1169551"/>
          </a:xfrm>
          <a:prstGeom prst="rect">
            <a:avLst/>
          </a:prstGeom>
          <a:noFill/>
        </p:spPr>
        <p:txBody>
          <a:bodyPr wrap="square" rtlCol="0">
            <a:spAutoFit/>
          </a:bodyPr>
          <a:lstStyle/>
          <a:p>
            <a:r>
              <a:rPr lang="en-US" altLang="ja-JP" sz="1400" dirty="0" smtClean="0"/>
              <a:t>2006</a:t>
            </a:r>
            <a:r>
              <a:rPr lang="ja-JP" altLang="en-US" sz="1400" dirty="0" smtClean="0"/>
              <a:t>年度の第</a:t>
            </a:r>
            <a:r>
              <a:rPr lang="en-US" altLang="ja-JP" sz="1400" dirty="0" smtClean="0"/>
              <a:t>48</a:t>
            </a:r>
            <a:r>
              <a:rPr lang="ja-JP" altLang="en-US" sz="1400" dirty="0" smtClean="0"/>
              <a:t>次南極地域観測隊</a:t>
            </a:r>
            <a:r>
              <a:rPr lang="en-US" altLang="ja-JP" sz="1400" dirty="0" smtClean="0"/>
              <a:t>(</a:t>
            </a:r>
            <a:r>
              <a:rPr lang="ja-JP" altLang="en-US" sz="1400" dirty="0" smtClean="0"/>
              <a:t>夏隊</a:t>
            </a:r>
            <a:r>
              <a:rPr lang="en-US" altLang="ja-JP" sz="1400" dirty="0" smtClean="0"/>
              <a:t>)</a:t>
            </a:r>
            <a:r>
              <a:rPr lang="ja-JP" altLang="en-US" sz="1400" dirty="0" smtClean="0"/>
              <a:t>に付託してドームふじ基地の乱流度を測定。乱流は主に地上付近で生じていることが確認された</a:t>
            </a:r>
            <a:r>
              <a:rPr lang="en-US" altLang="ja-JP" sz="1400" dirty="0" smtClean="0"/>
              <a:t>(</a:t>
            </a:r>
            <a:r>
              <a:rPr lang="ja-JP" altLang="en-US" sz="1400" dirty="0" smtClean="0"/>
              <a:t>上空のものはノイズ</a:t>
            </a:r>
            <a:r>
              <a:rPr lang="en-US" altLang="ja-JP" sz="1400" dirty="0" smtClean="0"/>
              <a:t>)</a:t>
            </a:r>
          </a:p>
        </p:txBody>
      </p:sp>
      <p:sp>
        <p:nvSpPr>
          <p:cNvPr id="11" name="テキスト ボックス 10"/>
          <p:cNvSpPr txBox="1"/>
          <p:nvPr/>
        </p:nvSpPr>
        <p:spPr>
          <a:xfrm>
            <a:off x="5364088" y="4897903"/>
            <a:ext cx="3348372" cy="1169551"/>
          </a:xfrm>
          <a:prstGeom prst="rect">
            <a:avLst/>
          </a:prstGeom>
          <a:noFill/>
        </p:spPr>
        <p:txBody>
          <a:bodyPr wrap="square" rtlCol="0">
            <a:spAutoFit/>
          </a:bodyPr>
          <a:lstStyle/>
          <a:p>
            <a:r>
              <a:rPr lang="ja-JP" altLang="en-US" sz="1400" dirty="0" smtClean="0"/>
              <a:t>第</a:t>
            </a:r>
            <a:r>
              <a:rPr lang="en-US" altLang="ja-JP" sz="1400" dirty="0" smtClean="0"/>
              <a:t>48</a:t>
            </a:r>
            <a:r>
              <a:rPr lang="ja-JP" altLang="en-US" sz="1400" dirty="0" smtClean="0"/>
              <a:t>次隊に付託、及び第</a:t>
            </a:r>
            <a:r>
              <a:rPr lang="en-US" altLang="ja-JP" sz="1400" dirty="0" smtClean="0"/>
              <a:t>51</a:t>
            </a:r>
            <a:r>
              <a:rPr lang="ja-JP" altLang="en-US" sz="1400" dirty="0" smtClean="0"/>
              <a:t>次隊に瀬田講師自身によってドームふじ基地の</a:t>
            </a:r>
            <a:r>
              <a:rPr lang="en-US" altLang="ja-JP" sz="1400" dirty="0" smtClean="0"/>
              <a:t>220GHz</a:t>
            </a:r>
            <a:r>
              <a:rPr lang="ja-JP" altLang="en-US" sz="1400" dirty="0" smtClean="0"/>
              <a:t>帯の大気透過率の測定が行われ、ドームふじ基地</a:t>
            </a:r>
            <a:r>
              <a:rPr lang="en-US" altLang="ja-JP" sz="1400" dirty="0" smtClean="0"/>
              <a:t>(</a:t>
            </a:r>
            <a:r>
              <a:rPr lang="ja-JP" altLang="en-US" sz="1400" dirty="0" smtClean="0"/>
              <a:t>夏期</a:t>
            </a:r>
            <a:r>
              <a:rPr lang="en-US" altLang="ja-JP" sz="1400" dirty="0" smtClean="0"/>
              <a:t>)</a:t>
            </a:r>
            <a:r>
              <a:rPr lang="ja-JP" altLang="en-US" sz="1400" dirty="0" smtClean="0"/>
              <a:t>はアタカマ</a:t>
            </a:r>
            <a:r>
              <a:rPr lang="en-US" altLang="ja-JP" sz="1400" dirty="0" smtClean="0"/>
              <a:t>(</a:t>
            </a:r>
            <a:r>
              <a:rPr lang="ja-JP" altLang="en-US" sz="1400" dirty="0" smtClean="0"/>
              <a:t>冬期</a:t>
            </a:r>
            <a:r>
              <a:rPr lang="en-US" altLang="ja-JP" sz="1400" dirty="0" smtClean="0"/>
              <a:t>)</a:t>
            </a:r>
            <a:r>
              <a:rPr lang="ja-JP" altLang="en-US" sz="1400" dirty="0" smtClean="0"/>
              <a:t>とほぼ同等であることがわかった。</a:t>
            </a:r>
            <a:endParaRPr lang="en-US" altLang="ja-JP" sz="1400" dirty="0" smtClean="0"/>
          </a:p>
        </p:txBody>
      </p:sp>
      <p:sp>
        <p:nvSpPr>
          <p:cNvPr id="12" name="タイトル 1"/>
          <p:cNvSpPr>
            <a:spLocks noGrp="1"/>
          </p:cNvSpPr>
          <p:nvPr>
            <p:ph type="title"/>
          </p:nvPr>
        </p:nvSpPr>
        <p:spPr>
          <a:xfrm>
            <a:off x="457200" y="274638"/>
            <a:ext cx="8229600" cy="1143000"/>
          </a:xfrm>
        </p:spPr>
        <p:txBody>
          <a:bodyPr>
            <a:normAutofit/>
          </a:bodyPr>
          <a:lstStyle/>
          <a:p>
            <a:pPr algn="l"/>
            <a:r>
              <a:rPr lang="ja-JP" altLang="en-US" sz="4000" dirty="0" smtClean="0"/>
              <a:t>これまでの成果</a:t>
            </a:r>
            <a:endParaRPr lang="en-US" altLang="ja-JP" sz="4000"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スライド番号プレースホルダ 35"/>
          <p:cNvSpPr>
            <a:spLocks noGrp="1"/>
          </p:cNvSpPr>
          <p:nvPr>
            <p:ph type="sldNum" sz="quarter" idx="12"/>
          </p:nvPr>
        </p:nvSpPr>
        <p:spPr/>
        <p:txBody>
          <a:bodyPr/>
          <a:lstStyle/>
          <a:p>
            <a:fld id="{211C075B-6712-4FC4-92CB-6BC868D296D4}" type="slidenum">
              <a:rPr kumimoji="1" lang="ja-JP" altLang="en-US" smtClean="0"/>
              <a:pPr/>
              <a:t>11</a:t>
            </a:fld>
            <a:endParaRPr kumimoji="1" lang="ja-JP" altLang="en-US"/>
          </a:p>
        </p:txBody>
      </p:sp>
      <p:sp>
        <p:nvSpPr>
          <p:cNvPr id="24" name="テキスト ボックス 23"/>
          <p:cNvSpPr txBox="1"/>
          <p:nvPr/>
        </p:nvSpPr>
        <p:spPr>
          <a:xfrm>
            <a:off x="0" y="692696"/>
            <a:ext cx="9144000" cy="5816977"/>
          </a:xfrm>
          <a:prstGeom prst="rect">
            <a:avLst/>
          </a:prstGeom>
          <a:noFill/>
        </p:spPr>
        <p:txBody>
          <a:bodyPr wrap="square" rtlCol="0">
            <a:spAutoFit/>
          </a:bodyPr>
          <a:lstStyle/>
          <a:p>
            <a:pPr algn="ctr"/>
            <a:r>
              <a:rPr kumimoji="1" lang="ja-JP" altLang="en-US" sz="2400" dirty="0" smtClean="0"/>
              <a:t>せっかくドームまで行くんだし、</a:t>
            </a:r>
            <a:endParaRPr kumimoji="1" lang="en-US" altLang="ja-JP" sz="2400" dirty="0" smtClean="0"/>
          </a:p>
          <a:p>
            <a:pPr algn="ctr"/>
            <a:r>
              <a:rPr kumimoji="1" lang="ja-JP" altLang="en-US" sz="2400" dirty="0" smtClean="0"/>
              <a:t>第</a:t>
            </a:r>
            <a:r>
              <a:rPr kumimoji="1" lang="en-US" altLang="ja-JP" sz="2400" dirty="0" smtClean="0"/>
              <a:t>52</a:t>
            </a:r>
            <a:r>
              <a:rPr kumimoji="1" lang="ja-JP" altLang="en-US" sz="2400" dirty="0" smtClean="0"/>
              <a:t>次隊ではサイト調査だけでなく</a:t>
            </a:r>
            <a:endParaRPr kumimoji="1" lang="en-US" altLang="ja-JP" sz="2400" dirty="0" smtClean="0"/>
          </a:p>
          <a:p>
            <a:pPr algn="ctr"/>
            <a:r>
              <a:rPr lang="ja-JP" altLang="en-US" sz="3200" dirty="0" smtClean="0">
                <a:effectLst>
                  <a:outerShdw blurRad="38100" dist="38100" dir="2700000" algn="tl">
                    <a:srgbClr val="000000">
                      <a:alpha val="43137"/>
                    </a:srgbClr>
                  </a:outerShdw>
                </a:effectLst>
              </a:rPr>
              <a:t>「天文学」</a:t>
            </a:r>
            <a:r>
              <a:rPr lang="ja-JP" altLang="en-US" sz="2400" dirty="0" smtClean="0"/>
              <a:t>も行いたい！</a:t>
            </a:r>
            <a:endParaRPr lang="en-US" altLang="ja-JP" sz="2400" dirty="0" smtClean="0"/>
          </a:p>
          <a:p>
            <a:pPr algn="ctr"/>
            <a:r>
              <a:rPr lang="ja-JP" altLang="en-US" sz="2400" dirty="0" smtClean="0"/>
              <a:t>出来れば</a:t>
            </a:r>
            <a:r>
              <a:rPr lang="ja-JP" altLang="en-US" sz="3200" dirty="0" smtClean="0">
                <a:effectLst>
                  <a:outerShdw blurRad="38100" dist="38100" dir="2700000" algn="tl">
                    <a:srgbClr val="000000">
                      <a:alpha val="43137"/>
                    </a:srgbClr>
                  </a:outerShdw>
                </a:effectLst>
              </a:rPr>
              <a:t>「赤外線」</a:t>
            </a:r>
            <a:r>
              <a:rPr lang="ja-JP" altLang="en-US" sz="2400" dirty="0" smtClean="0"/>
              <a:t>で！</a:t>
            </a:r>
            <a:endParaRPr lang="en-US" altLang="ja-JP" sz="2400" dirty="0" smtClean="0"/>
          </a:p>
          <a:p>
            <a:pPr algn="ctr"/>
            <a:endParaRPr lang="en-US" altLang="ja-JP" sz="2400" dirty="0" smtClean="0"/>
          </a:p>
          <a:p>
            <a:pPr algn="ctr"/>
            <a:r>
              <a:rPr lang="ja-JP" altLang="en-US" sz="2400" dirty="0" smtClean="0"/>
              <a:t>但し、</a:t>
            </a:r>
            <a:endParaRPr lang="en-US" altLang="ja-JP" sz="2400" dirty="0" smtClean="0"/>
          </a:p>
          <a:p>
            <a:pPr algn="ctr"/>
            <a:r>
              <a:rPr lang="ja-JP" altLang="en-US" sz="2400" dirty="0" smtClean="0"/>
              <a:t>ドームふじ滞在は</a:t>
            </a:r>
            <a:r>
              <a:rPr lang="en-US" altLang="ja-JP" sz="2400" dirty="0" smtClean="0"/>
              <a:t>2</a:t>
            </a:r>
            <a:r>
              <a:rPr lang="ja-JP" altLang="en-US" sz="2400" dirty="0" smtClean="0"/>
              <a:t>週間</a:t>
            </a:r>
            <a:endParaRPr lang="en-US" altLang="ja-JP" sz="2400" dirty="0" smtClean="0"/>
          </a:p>
          <a:p>
            <a:pPr algn="ctr"/>
            <a:r>
              <a:rPr lang="ja-JP" altLang="en-US" sz="2400" dirty="0" smtClean="0"/>
              <a:t>滞在期間中、太陽は沈まない</a:t>
            </a:r>
            <a:endParaRPr kumimoji="1" lang="en-US" altLang="ja-JP" sz="2400" dirty="0" smtClean="0"/>
          </a:p>
          <a:p>
            <a:pPr algn="ctr"/>
            <a:endParaRPr lang="en-US" altLang="ja-JP" sz="2400" dirty="0" smtClean="0"/>
          </a:p>
          <a:p>
            <a:pPr algn="ctr"/>
            <a:r>
              <a:rPr kumimoji="1" lang="ja-JP" altLang="en-US" sz="2400" dirty="0" smtClean="0"/>
              <a:t>何が出来るか？</a:t>
            </a:r>
            <a:endParaRPr kumimoji="1" lang="en-US" altLang="ja-JP" sz="2400" dirty="0" smtClean="0"/>
          </a:p>
          <a:p>
            <a:pPr algn="ctr"/>
            <a:r>
              <a:rPr lang="ja-JP" altLang="en-US" sz="2400" dirty="0" smtClean="0"/>
              <a:t>良シーイングは生かせない・・・</a:t>
            </a:r>
            <a:endParaRPr lang="en-US" altLang="ja-JP" sz="2400" dirty="0" smtClean="0"/>
          </a:p>
          <a:p>
            <a:pPr algn="ctr"/>
            <a:r>
              <a:rPr kumimoji="1" lang="en-US" altLang="ja-JP" sz="2400" dirty="0" smtClean="0"/>
              <a:t>Sky</a:t>
            </a:r>
            <a:r>
              <a:rPr kumimoji="1" lang="ja-JP" altLang="en-US" sz="2400" dirty="0" smtClean="0"/>
              <a:t>も昼間なので明るい・・・</a:t>
            </a:r>
            <a:endParaRPr kumimoji="1" lang="en-US" altLang="ja-JP" sz="2400" dirty="0" smtClean="0"/>
          </a:p>
          <a:p>
            <a:pPr algn="ctr"/>
            <a:endParaRPr lang="en-US" altLang="ja-JP" sz="2400" dirty="0" smtClean="0"/>
          </a:p>
          <a:p>
            <a:pPr algn="ctr"/>
            <a:r>
              <a:rPr kumimoji="1" lang="ja-JP" altLang="en-US" sz="4400" dirty="0" smtClean="0">
                <a:effectLst>
                  <a:outerShdw blurRad="38100" dist="38100" dir="2700000" algn="tl">
                    <a:srgbClr val="000000">
                      <a:alpha val="43137"/>
                    </a:srgbClr>
                  </a:outerShdw>
                </a:effectLst>
              </a:rPr>
              <a:t>「連続観測」</a:t>
            </a:r>
            <a:endParaRPr kumimoji="1" lang="ja-JP" altLang="en-US" sz="4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xEl>
                                              <p:pRg st="5" end="5"/>
                                            </p:txEl>
                                          </p:spTgt>
                                        </p:tgtEl>
                                        <p:attrNameLst>
                                          <p:attrName>style.visibility</p:attrName>
                                        </p:attrNameLst>
                                      </p:cBhvr>
                                      <p:to>
                                        <p:strVal val="visible"/>
                                      </p:to>
                                    </p:set>
                                    <p:animEffect transition="in" filter="blinds(horizontal)">
                                      <p:cBhvr>
                                        <p:cTn id="7" dur="500"/>
                                        <p:tgtEl>
                                          <p:spTgt spid="24">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xEl>
                                              <p:pRg st="6" end="6"/>
                                            </p:txEl>
                                          </p:spTgt>
                                        </p:tgtEl>
                                        <p:attrNameLst>
                                          <p:attrName>style.visibility</p:attrName>
                                        </p:attrNameLst>
                                      </p:cBhvr>
                                      <p:to>
                                        <p:strVal val="visible"/>
                                      </p:to>
                                    </p:set>
                                    <p:anim calcmode="lin" valueType="num">
                                      <p:cBhvr additive="base">
                                        <p:cTn id="12" dur="500" fill="hold"/>
                                        <p:tgtEl>
                                          <p:spTgt spid="24">
                                            <p:txEl>
                                              <p:pRg st="6" end="6"/>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xEl>
                                              <p:pRg st="7" end="7"/>
                                            </p:txEl>
                                          </p:spTgt>
                                        </p:tgtEl>
                                        <p:attrNameLst>
                                          <p:attrName>style.visibility</p:attrName>
                                        </p:attrNameLst>
                                      </p:cBhvr>
                                      <p:to>
                                        <p:strVal val="visible"/>
                                      </p:to>
                                    </p:set>
                                    <p:anim calcmode="lin" valueType="num">
                                      <p:cBhvr additive="base">
                                        <p:cTn id="18" dur="500" fill="hold"/>
                                        <p:tgtEl>
                                          <p:spTgt spid="24">
                                            <p:txEl>
                                              <p:pRg st="7" end="7"/>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4">
                                            <p:txEl>
                                              <p:pRg st="9" end="9"/>
                                            </p:txEl>
                                          </p:spTgt>
                                        </p:tgtEl>
                                        <p:attrNameLst>
                                          <p:attrName>style.visibility</p:attrName>
                                        </p:attrNameLst>
                                      </p:cBhvr>
                                      <p:to>
                                        <p:strVal val="visible"/>
                                      </p:to>
                                    </p:set>
                                    <p:animEffect transition="in" filter="blinds(horizontal)">
                                      <p:cBhvr>
                                        <p:cTn id="24" dur="500"/>
                                        <p:tgtEl>
                                          <p:spTgt spid="24">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4">
                                            <p:txEl>
                                              <p:pRg st="10" end="10"/>
                                            </p:txEl>
                                          </p:spTgt>
                                        </p:tgtEl>
                                        <p:attrNameLst>
                                          <p:attrName>style.visibility</p:attrName>
                                        </p:attrNameLst>
                                      </p:cBhvr>
                                      <p:to>
                                        <p:strVal val="visible"/>
                                      </p:to>
                                    </p:set>
                                    <p:anim calcmode="lin" valueType="num">
                                      <p:cBhvr additive="base">
                                        <p:cTn id="29" dur="500" fill="hold"/>
                                        <p:tgtEl>
                                          <p:spTgt spid="24">
                                            <p:txEl>
                                              <p:pRg st="10" end="1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4">
                                            <p:txEl>
                                              <p:pRg st="11" end="11"/>
                                            </p:txEl>
                                          </p:spTgt>
                                        </p:tgtEl>
                                        <p:attrNameLst>
                                          <p:attrName>style.visibility</p:attrName>
                                        </p:attrNameLst>
                                      </p:cBhvr>
                                      <p:to>
                                        <p:strVal val="visible"/>
                                      </p:to>
                                    </p:set>
                                    <p:anim calcmode="lin" valueType="num">
                                      <p:cBhvr additive="base">
                                        <p:cTn id="35" dur="500" fill="hold"/>
                                        <p:tgtEl>
                                          <p:spTgt spid="24">
                                            <p:txEl>
                                              <p:pRg st="11" end="1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24">
                                            <p:txEl>
                                              <p:pRg st="13" end="13"/>
                                            </p:txEl>
                                          </p:spTgt>
                                        </p:tgtEl>
                                        <p:attrNameLst>
                                          <p:attrName>style.visibility</p:attrName>
                                        </p:attrNameLst>
                                      </p:cBhvr>
                                      <p:to>
                                        <p:strVal val="visible"/>
                                      </p:to>
                                    </p:set>
                                    <p:animEffect transition="in" filter="checkerboard(across)">
                                      <p:cBhvr>
                                        <p:cTn id="41" dur="500"/>
                                        <p:tgtEl>
                                          <p:spTgt spid="2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0" y="692696"/>
            <a:ext cx="9144000" cy="5447645"/>
          </a:xfrm>
          <a:prstGeom prst="rect">
            <a:avLst/>
          </a:prstGeom>
          <a:noFill/>
        </p:spPr>
        <p:txBody>
          <a:bodyPr wrap="square" rtlCol="0">
            <a:spAutoFit/>
          </a:bodyPr>
          <a:lstStyle/>
          <a:p>
            <a:pPr algn="ctr"/>
            <a:r>
              <a:rPr lang="ja-JP" altLang="en-US" sz="2400" dirty="0" smtClean="0"/>
              <a:t>太陽が沈まないということは</a:t>
            </a:r>
            <a:endParaRPr lang="en-US" altLang="ja-JP" sz="2400" dirty="0" smtClean="0"/>
          </a:p>
          <a:p>
            <a:pPr algn="ctr"/>
            <a:r>
              <a:rPr lang="ja-JP" altLang="en-US" sz="3200" dirty="0" smtClean="0">
                <a:effectLst>
                  <a:outerShdw blurRad="38100" dist="38100" dir="2700000" algn="tl">
                    <a:srgbClr val="000000">
                      <a:alpha val="43137"/>
                    </a:srgbClr>
                  </a:outerShdw>
                </a:effectLst>
              </a:rPr>
              <a:t>「惑星」</a:t>
            </a:r>
            <a:r>
              <a:rPr lang="ja-JP" altLang="en-US" sz="2400" dirty="0" smtClean="0"/>
              <a:t>も沈まない！</a:t>
            </a:r>
            <a:endParaRPr lang="en-US" altLang="ja-JP" sz="2400" dirty="0" smtClean="0"/>
          </a:p>
          <a:p>
            <a:pPr algn="ctr"/>
            <a:r>
              <a:rPr lang="ja-JP" altLang="en-US" sz="2400" dirty="0" smtClean="0"/>
              <a:t>惑星は十分明るい！昼間でも観測可能！</a:t>
            </a:r>
            <a:endParaRPr lang="en-US" altLang="ja-JP" sz="2400" dirty="0" smtClean="0"/>
          </a:p>
          <a:p>
            <a:pPr algn="ctr"/>
            <a:endParaRPr lang="en-US" altLang="ja-JP" sz="2400" dirty="0" smtClean="0"/>
          </a:p>
          <a:p>
            <a:pPr algn="ctr"/>
            <a:endParaRPr lang="en-US" altLang="ja-JP" sz="2400" dirty="0" smtClean="0"/>
          </a:p>
          <a:p>
            <a:pPr algn="ctr"/>
            <a:r>
              <a:rPr lang="en-US" altLang="ja-JP" sz="2400" u="sng" dirty="0" smtClean="0"/>
              <a:t>1</a:t>
            </a:r>
            <a:r>
              <a:rPr lang="ja-JP" altLang="en-US" sz="2400" u="sng" dirty="0" smtClean="0"/>
              <a:t>台の望遠鏡で</a:t>
            </a:r>
            <a:endParaRPr lang="en-US" altLang="ja-JP" sz="2400" u="sng" dirty="0" smtClean="0"/>
          </a:p>
          <a:p>
            <a:pPr algn="ctr"/>
            <a:r>
              <a:rPr lang="en-US" altLang="ja-JP" sz="2400" dirty="0" smtClean="0"/>
              <a:t>24</a:t>
            </a:r>
            <a:r>
              <a:rPr lang="ja-JP" altLang="en-US" sz="2400" dirty="0" smtClean="0"/>
              <a:t>時間以上連続して観測する事は</a:t>
            </a:r>
            <a:endParaRPr lang="en-US" altLang="ja-JP" sz="2400" dirty="0" smtClean="0"/>
          </a:p>
          <a:p>
            <a:pPr algn="ctr"/>
            <a:r>
              <a:rPr lang="ja-JP" altLang="en-US" sz="3200" dirty="0" smtClean="0">
                <a:effectLst>
                  <a:outerShdw blurRad="38100" dist="38100" dir="2700000" algn="tl">
                    <a:srgbClr val="000000">
                      <a:alpha val="43137"/>
                    </a:srgbClr>
                  </a:outerShdw>
                </a:effectLst>
              </a:rPr>
              <a:t>「南極」</a:t>
            </a:r>
            <a:r>
              <a:rPr lang="ja-JP" altLang="en-US" sz="2400" dirty="0" smtClean="0"/>
              <a:t>でしか出来ない</a:t>
            </a:r>
            <a:r>
              <a:rPr lang="en-US" altLang="ja-JP" sz="2400" baseline="30000" dirty="0" smtClean="0"/>
              <a:t>※</a:t>
            </a:r>
            <a:r>
              <a:rPr lang="ja-JP" altLang="en-US" sz="2400" dirty="0" smtClean="0"/>
              <a:t>　</a:t>
            </a:r>
            <a:endParaRPr lang="en-US" altLang="ja-JP" sz="2400" dirty="0" smtClean="0"/>
          </a:p>
          <a:p>
            <a:pPr algn="ctr"/>
            <a:endParaRPr lang="en-US" altLang="ja-JP" sz="2400" dirty="0" smtClean="0"/>
          </a:p>
          <a:p>
            <a:pPr algn="ctr"/>
            <a:endParaRPr lang="en-US" altLang="ja-JP" sz="2400" dirty="0" smtClean="0"/>
          </a:p>
          <a:p>
            <a:pPr algn="ctr"/>
            <a:r>
              <a:rPr lang="ja-JP" altLang="en-US" sz="2400" dirty="0" smtClean="0"/>
              <a:t>観測条件を調べた結果・・・</a:t>
            </a:r>
            <a:endParaRPr lang="en-US" altLang="ja-JP" sz="2400" dirty="0" smtClean="0"/>
          </a:p>
          <a:p>
            <a:pPr algn="ctr"/>
            <a:r>
              <a:rPr lang="ja-JP" altLang="en-US" sz="4400" dirty="0" smtClean="0">
                <a:effectLst>
                  <a:outerShdw blurRad="38100" dist="38100" dir="2700000" algn="tl">
                    <a:srgbClr val="000000">
                      <a:alpha val="43137"/>
                    </a:srgbClr>
                  </a:outerShdw>
                </a:effectLst>
              </a:rPr>
              <a:t>「金星」</a:t>
            </a:r>
            <a:endParaRPr lang="en-US" altLang="ja-JP" sz="4400" dirty="0" smtClean="0">
              <a:effectLst>
                <a:outerShdw blurRad="38100" dist="38100" dir="2700000" algn="tl">
                  <a:srgbClr val="000000">
                    <a:alpha val="43137"/>
                  </a:srgbClr>
                </a:outerShdw>
              </a:effectLst>
            </a:endParaRPr>
          </a:p>
          <a:p>
            <a:pPr algn="ctr"/>
            <a:r>
              <a:rPr lang="ja-JP" altLang="en-US" sz="2400" dirty="0" smtClean="0"/>
              <a:t>の観測が面白そうだ</a:t>
            </a:r>
            <a:endParaRPr lang="en-US" altLang="ja-JP" sz="2400" dirty="0" smtClean="0"/>
          </a:p>
        </p:txBody>
      </p:sp>
      <p:sp>
        <p:nvSpPr>
          <p:cNvPr id="9" name="テキスト ボックス 8"/>
          <p:cNvSpPr txBox="1"/>
          <p:nvPr/>
        </p:nvSpPr>
        <p:spPr>
          <a:xfrm>
            <a:off x="6315982" y="6581001"/>
            <a:ext cx="2828018" cy="276999"/>
          </a:xfrm>
          <a:prstGeom prst="rect">
            <a:avLst/>
          </a:prstGeom>
          <a:noFill/>
        </p:spPr>
        <p:txBody>
          <a:bodyPr wrap="none" rtlCol="0">
            <a:spAutoFit/>
          </a:bodyPr>
          <a:lstStyle/>
          <a:p>
            <a:r>
              <a:rPr kumimoji="1" lang="en-US" altLang="ja-JP" sz="1200" dirty="0" smtClean="0"/>
              <a:t>※</a:t>
            </a:r>
            <a:r>
              <a:rPr lang="ja-JP" altLang="en-US" sz="1200" dirty="0" smtClean="0"/>
              <a:t>正確には南極、北極、人工衛星で可能</a:t>
            </a:r>
            <a:endParaRPr kumimoji="1" lang="ja-JP" altLang="en-US" sz="1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t>金星</a:t>
            </a:r>
            <a:r>
              <a:rPr lang="en-US" altLang="ja-JP" sz="4000" dirty="0" smtClean="0"/>
              <a:t>(1)</a:t>
            </a:r>
          </a:p>
        </p:txBody>
      </p:sp>
      <p:sp>
        <p:nvSpPr>
          <p:cNvPr id="75" name="スライド番号プレースホルダ 74"/>
          <p:cNvSpPr>
            <a:spLocks noGrp="1"/>
          </p:cNvSpPr>
          <p:nvPr>
            <p:ph type="sldNum" sz="quarter" idx="12"/>
          </p:nvPr>
        </p:nvSpPr>
        <p:spPr/>
        <p:txBody>
          <a:bodyPr/>
          <a:lstStyle/>
          <a:p>
            <a:fld id="{211C075B-6712-4FC4-92CB-6BC868D296D4}" type="slidenum">
              <a:rPr kumimoji="1" lang="ja-JP" altLang="en-US" smtClean="0"/>
              <a:pPr/>
              <a:t>13</a:t>
            </a:fld>
            <a:endParaRPr kumimoji="1" lang="ja-JP" altLang="en-US" dirty="0"/>
          </a:p>
        </p:txBody>
      </p:sp>
      <p:sp>
        <p:nvSpPr>
          <p:cNvPr id="27" name="テキスト ボックス 26"/>
          <p:cNvSpPr txBox="1"/>
          <p:nvPr/>
        </p:nvSpPr>
        <p:spPr>
          <a:xfrm>
            <a:off x="3599892" y="1484784"/>
            <a:ext cx="4451860" cy="2031325"/>
          </a:xfrm>
          <a:prstGeom prst="rect">
            <a:avLst/>
          </a:prstGeom>
          <a:noFill/>
        </p:spPr>
        <p:txBody>
          <a:bodyPr wrap="none" rtlCol="0">
            <a:spAutoFit/>
          </a:bodyPr>
          <a:lstStyle/>
          <a:p>
            <a:r>
              <a:rPr kumimoji="1" lang="ja-JP" altLang="en-US" dirty="0" smtClean="0"/>
              <a:t>表面の大気圧</a:t>
            </a:r>
            <a:r>
              <a:rPr kumimoji="1" lang="en-US" altLang="ja-JP" dirty="0" smtClean="0"/>
              <a:t>	92</a:t>
            </a:r>
            <a:r>
              <a:rPr kumimoji="1" lang="ja-JP" altLang="en-US" dirty="0" smtClean="0"/>
              <a:t>気圧</a:t>
            </a:r>
            <a:endParaRPr kumimoji="1" lang="en-US" altLang="ja-JP" dirty="0" smtClean="0"/>
          </a:p>
          <a:p>
            <a:r>
              <a:rPr lang="ja-JP" altLang="en-US" dirty="0" smtClean="0"/>
              <a:t>表面温度</a:t>
            </a:r>
            <a:r>
              <a:rPr lang="en-US" altLang="ja-JP" dirty="0" smtClean="0"/>
              <a:t>	735K</a:t>
            </a:r>
            <a:r>
              <a:rPr lang="ja-JP" altLang="en-US" dirty="0" smtClean="0"/>
              <a:t>　（暴走温室効果）</a:t>
            </a:r>
            <a:endParaRPr lang="en-US" altLang="ja-JP" dirty="0" smtClean="0"/>
          </a:p>
          <a:p>
            <a:r>
              <a:rPr kumimoji="1" lang="ja-JP" altLang="en-US" dirty="0" smtClean="0"/>
              <a:t>主成分</a:t>
            </a:r>
            <a:r>
              <a:rPr kumimoji="1" lang="en-US" altLang="ja-JP" dirty="0" smtClean="0"/>
              <a:t>		CO</a:t>
            </a:r>
            <a:r>
              <a:rPr kumimoji="1" lang="en-US" altLang="ja-JP" baseline="-25000" dirty="0" smtClean="0"/>
              <a:t>2</a:t>
            </a:r>
            <a:r>
              <a:rPr kumimoji="1" lang="en-US" altLang="ja-JP" dirty="0" smtClean="0"/>
              <a:t> 97%, N</a:t>
            </a:r>
            <a:r>
              <a:rPr kumimoji="1" lang="en-US" altLang="ja-JP" baseline="-25000" dirty="0" smtClean="0"/>
              <a:t>2</a:t>
            </a:r>
            <a:r>
              <a:rPr kumimoji="1" lang="en-US" altLang="ja-JP" dirty="0" smtClean="0"/>
              <a:t> 4%</a:t>
            </a:r>
          </a:p>
          <a:p>
            <a:r>
              <a:rPr lang="ja-JP" altLang="en-US" dirty="0" smtClean="0"/>
              <a:t>金星の雲</a:t>
            </a:r>
            <a:r>
              <a:rPr lang="en-US" altLang="ja-JP" dirty="0" smtClean="0"/>
              <a:t>	</a:t>
            </a:r>
            <a:r>
              <a:rPr lang="ja-JP" altLang="en-US" dirty="0" smtClean="0"/>
              <a:t>濃硫酸</a:t>
            </a:r>
            <a:endParaRPr lang="en-US" altLang="ja-JP" dirty="0" smtClean="0"/>
          </a:p>
          <a:p>
            <a:r>
              <a:rPr lang="ja-JP" altLang="en-US" dirty="0" smtClean="0"/>
              <a:t>自転周期</a:t>
            </a:r>
            <a:r>
              <a:rPr lang="en-US" altLang="ja-JP" dirty="0" smtClean="0"/>
              <a:t>	243</a:t>
            </a:r>
            <a:r>
              <a:rPr lang="ja-JP" altLang="en-US" dirty="0" smtClean="0"/>
              <a:t>日</a:t>
            </a:r>
            <a:r>
              <a:rPr lang="en-US" altLang="ja-JP" dirty="0" smtClean="0"/>
              <a:t>(1.5m/s)</a:t>
            </a:r>
          </a:p>
          <a:p>
            <a:r>
              <a:rPr lang="ja-JP" altLang="en-US" dirty="0" smtClean="0"/>
              <a:t>高層大気</a:t>
            </a:r>
            <a:r>
              <a:rPr lang="en-US" altLang="ja-JP" dirty="0" smtClean="0"/>
              <a:t>	100m/s</a:t>
            </a:r>
            <a:r>
              <a:rPr lang="ja-JP" altLang="en-US" dirty="0" smtClean="0"/>
              <a:t>の東風</a:t>
            </a:r>
            <a:endParaRPr lang="en-US" altLang="ja-JP" dirty="0" smtClean="0"/>
          </a:p>
          <a:p>
            <a:r>
              <a:rPr lang="en-US" altLang="ja-JP" dirty="0" smtClean="0"/>
              <a:t>		(</a:t>
            </a:r>
            <a:r>
              <a:rPr lang="ja-JP" altLang="en-US" dirty="0" smtClean="0"/>
              <a:t>スーパーローテーション</a:t>
            </a:r>
            <a:r>
              <a:rPr lang="en-US" altLang="ja-JP" dirty="0" smtClean="0"/>
              <a:t>)</a:t>
            </a:r>
            <a:endParaRPr kumimoji="1" lang="ja-JP" altLang="en-US" dirty="0"/>
          </a:p>
        </p:txBody>
      </p:sp>
      <p:sp>
        <p:nvSpPr>
          <p:cNvPr id="31" name="Rectangle 1"/>
          <p:cNvSpPr>
            <a:spLocks noChangeArrowheads="1"/>
          </p:cNvSpPr>
          <p:nvPr/>
        </p:nvSpPr>
        <p:spPr bwMode="auto">
          <a:xfrm>
            <a:off x="2123728" y="3825044"/>
            <a:ext cx="1116124"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i="0" u="none" strike="noStrike" cap="none" normalizeH="0" baseline="0" dirty="0" smtClean="0">
                <a:ln>
                  <a:noFill/>
                </a:ln>
                <a:effectLst/>
                <a:latin typeface="+mj-lt"/>
                <a:ea typeface="ＭＳ Ｐゴシック" pitchFamily="50" charset="-128"/>
              </a:rPr>
              <a:t>©</a:t>
            </a:r>
            <a:r>
              <a:rPr kumimoji="1" lang="en-US" altLang="ja-JP" sz="1000" i="0" u="none" strike="noStrike" cap="none" normalizeH="0" baseline="0" dirty="0" err="1" smtClean="0">
                <a:ln>
                  <a:noFill/>
                </a:ln>
                <a:effectLst/>
                <a:latin typeface="+mj-lt"/>
                <a:ea typeface="ＭＳ Ｐゴシック" pitchFamily="50" charset="-128"/>
              </a:rPr>
              <a:t>wikipedia</a:t>
            </a:r>
            <a:endParaRPr kumimoji="1" lang="ja-JP" altLang="ja-JP" sz="1000" i="0" u="none" strike="noStrike" cap="none" normalizeH="0" baseline="0" dirty="0" smtClean="0">
              <a:ln>
                <a:noFill/>
              </a:ln>
              <a:effectLst/>
              <a:latin typeface="+mj-lt"/>
              <a:ea typeface="ＭＳ Ｐゴシック" pitchFamily="50" charset="-128"/>
            </a:endParaRPr>
          </a:p>
        </p:txBody>
      </p:sp>
      <p:sp>
        <p:nvSpPr>
          <p:cNvPr id="30" name="正方形/長方形 29"/>
          <p:cNvSpPr/>
          <p:nvPr/>
        </p:nvSpPr>
        <p:spPr>
          <a:xfrm>
            <a:off x="1119675" y="3563724"/>
            <a:ext cx="1705660" cy="369332"/>
          </a:xfrm>
          <a:prstGeom prst="rect">
            <a:avLst/>
          </a:prstGeom>
        </p:spPr>
        <p:txBody>
          <a:bodyPr wrap="none">
            <a:spAutoFit/>
          </a:bodyPr>
          <a:lstStyle/>
          <a:p>
            <a:r>
              <a:rPr lang="en-US" altLang="ja-JP" dirty="0" smtClean="0"/>
              <a:t>Venus</a:t>
            </a:r>
            <a:r>
              <a:rPr lang="ja-JP" altLang="en-US" dirty="0" smtClean="0"/>
              <a:t> </a:t>
            </a:r>
            <a:r>
              <a:rPr lang="en-US" altLang="ja-JP" dirty="0" smtClean="0"/>
              <a:t>@</a:t>
            </a:r>
            <a:r>
              <a:rPr lang="ja-JP" altLang="en-US" dirty="0" smtClean="0"/>
              <a:t>可視光</a:t>
            </a:r>
            <a:endParaRPr lang="ja-JP" altLang="en-US" dirty="0"/>
          </a:p>
        </p:txBody>
      </p:sp>
      <p:sp>
        <p:nvSpPr>
          <p:cNvPr id="32" name="正方形/長方形 31"/>
          <p:cNvSpPr/>
          <p:nvPr/>
        </p:nvSpPr>
        <p:spPr>
          <a:xfrm>
            <a:off x="1259632" y="5013176"/>
            <a:ext cx="5868652" cy="1200329"/>
          </a:xfrm>
          <a:prstGeom prst="rect">
            <a:avLst/>
          </a:prstGeom>
        </p:spPr>
        <p:txBody>
          <a:bodyPr wrap="square">
            <a:spAutoFit/>
          </a:bodyPr>
          <a:lstStyle/>
          <a:p>
            <a:r>
              <a:rPr lang="en-US" altLang="ja-JP" b="1" u="sng" dirty="0" smtClean="0"/>
              <a:t>UV</a:t>
            </a:r>
            <a:r>
              <a:rPr lang="ja-JP" altLang="en-US" b="1" u="sng" dirty="0" smtClean="0"/>
              <a:t>で観測した金星の雲の模様</a:t>
            </a:r>
            <a:endParaRPr lang="en-US" altLang="ja-JP" b="1" u="sng" dirty="0" smtClean="0"/>
          </a:p>
          <a:p>
            <a:r>
              <a:rPr lang="ja-JP" altLang="en-US" dirty="0" smtClean="0"/>
              <a:t>　→</a:t>
            </a:r>
            <a:r>
              <a:rPr lang="en-US" altLang="ja-JP" dirty="0" smtClean="0"/>
              <a:t>Y</a:t>
            </a:r>
            <a:r>
              <a:rPr lang="ja-JP" altLang="en-US" dirty="0" smtClean="0"/>
              <a:t>字構造、</a:t>
            </a:r>
            <a:r>
              <a:rPr lang="en-US" altLang="ja-JP" dirty="0" smtClean="0"/>
              <a:t>4</a:t>
            </a:r>
            <a:r>
              <a:rPr lang="ja-JP" altLang="en-US" dirty="0" smtClean="0"/>
              <a:t>日循環</a:t>
            </a:r>
            <a:endParaRPr lang="en-US" altLang="ja-JP" dirty="0" smtClean="0"/>
          </a:p>
          <a:p>
            <a:r>
              <a:rPr lang="ja-JP" altLang="en-US" dirty="0" smtClean="0"/>
              <a:t>　→基本的には太陽の散乱光を観測</a:t>
            </a:r>
            <a:endParaRPr lang="en-US" altLang="ja-JP" dirty="0" smtClean="0"/>
          </a:p>
          <a:p>
            <a:r>
              <a:rPr lang="ja-JP" altLang="en-US" dirty="0" smtClean="0"/>
              <a:t>　→含まれる物質の散乱係数の不均一さ</a:t>
            </a:r>
            <a:endParaRPr lang="en-US" altLang="ja-JP" dirty="0" smtClean="0"/>
          </a:p>
        </p:txBody>
      </p:sp>
      <p:pic>
        <p:nvPicPr>
          <p:cNvPr id="1026" name="Picture 2" descr="C:\Users\okita\Desktop\Venus-real_color.jpg"/>
          <p:cNvPicPr>
            <a:picLocks noChangeAspect="1" noChangeArrowheads="1"/>
          </p:cNvPicPr>
          <p:nvPr/>
        </p:nvPicPr>
        <p:blipFill>
          <a:blip r:embed="rId2" cstate="print"/>
          <a:srcRect/>
          <a:stretch>
            <a:fillRect/>
          </a:stretch>
        </p:blipFill>
        <p:spPr bwMode="auto">
          <a:xfrm>
            <a:off x="1079611" y="1376772"/>
            <a:ext cx="2160241" cy="2160240"/>
          </a:xfrm>
          <a:prstGeom prst="rect">
            <a:avLst/>
          </a:prstGeom>
          <a:noFill/>
        </p:spPr>
      </p:pic>
      <p:pic>
        <p:nvPicPr>
          <p:cNvPr id="34" name="図 33"/>
          <p:cNvPicPr>
            <a:picLocks noChangeAspect="1"/>
          </p:cNvPicPr>
          <p:nvPr/>
        </p:nvPicPr>
        <p:blipFill>
          <a:blip r:embed="rId3" cstate="print"/>
          <a:stretch>
            <a:fillRect/>
          </a:stretch>
        </p:blipFill>
        <p:spPr>
          <a:xfrm rot="10800000">
            <a:off x="5580113" y="3830851"/>
            <a:ext cx="2268252" cy="2292641"/>
          </a:xfrm>
          <a:prstGeom prst="rect">
            <a:avLst/>
          </a:prstGeom>
        </p:spPr>
      </p:pic>
      <p:sp>
        <p:nvSpPr>
          <p:cNvPr id="36" name="Rectangle 1"/>
          <p:cNvSpPr>
            <a:spLocks noChangeArrowheads="1"/>
          </p:cNvSpPr>
          <p:nvPr/>
        </p:nvSpPr>
        <p:spPr bwMode="auto">
          <a:xfrm>
            <a:off x="6696237" y="6351131"/>
            <a:ext cx="1116124"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i="0" u="none" strike="noStrike" cap="none" normalizeH="0" baseline="0" dirty="0" smtClean="0">
                <a:ln>
                  <a:noFill/>
                </a:ln>
                <a:effectLst/>
                <a:latin typeface="+mj-lt"/>
                <a:ea typeface="ＭＳ Ｐゴシック" pitchFamily="50" charset="-128"/>
              </a:rPr>
              <a:t>Beatty et al 1982</a:t>
            </a:r>
            <a:endParaRPr kumimoji="1" lang="ja-JP" altLang="ja-JP" sz="1000" i="0" u="none" strike="noStrike" cap="none" normalizeH="0" baseline="0" dirty="0" smtClean="0">
              <a:ln>
                <a:noFill/>
              </a:ln>
              <a:effectLst/>
              <a:latin typeface="+mj-lt"/>
              <a:ea typeface="ＭＳ Ｐゴシック" pitchFamily="50" charset="-128"/>
            </a:endParaRPr>
          </a:p>
        </p:txBody>
      </p:sp>
      <p:sp>
        <p:nvSpPr>
          <p:cNvPr id="37" name="正方形/長方形 36"/>
          <p:cNvSpPr/>
          <p:nvPr/>
        </p:nvSpPr>
        <p:spPr>
          <a:xfrm>
            <a:off x="5692184" y="6089811"/>
            <a:ext cx="1292085" cy="369332"/>
          </a:xfrm>
          <a:prstGeom prst="rect">
            <a:avLst/>
          </a:prstGeom>
        </p:spPr>
        <p:txBody>
          <a:bodyPr wrap="none">
            <a:spAutoFit/>
          </a:bodyPr>
          <a:lstStyle/>
          <a:p>
            <a:r>
              <a:rPr lang="en-US" altLang="ja-JP" dirty="0" smtClean="0"/>
              <a:t>Venus</a:t>
            </a:r>
            <a:r>
              <a:rPr lang="ja-JP" altLang="en-US" dirty="0" smtClean="0"/>
              <a:t> </a:t>
            </a:r>
            <a:r>
              <a:rPr lang="en-US" altLang="ja-JP" dirty="0" smtClean="0"/>
              <a:t>@UV</a:t>
            </a:r>
            <a:endParaRPr lang="ja-JP" altLang="en-US" dirty="0"/>
          </a:p>
        </p:txBody>
      </p:sp>
      <p:sp>
        <p:nvSpPr>
          <p:cNvPr id="38" name="正方形/長方形 37"/>
          <p:cNvSpPr/>
          <p:nvPr/>
        </p:nvSpPr>
        <p:spPr>
          <a:xfrm>
            <a:off x="1259632" y="4185084"/>
            <a:ext cx="5868652" cy="646331"/>
          </a:xfrm>
          <a:prstGeom prst="rect">
            <a:avLst/>
          </a:prstGeom>
        </p:spPr>
        <p:txBody>
          <a:bodyPr wrap="square">
            <a:spAutoFit/>
          </a:bodyPr>
          <a:lstStyle/>
          <a:p>
            <a:r>
              <a:rPr lang="ja-JP" altLang="en-US" b="1" u="sng" dirty="0" smtClean="0"/>
              <a:t>可視光で観測した金星</a:t>
            </a:r>
            <a:endParaRPr lang="en-US" altLang="ja-JP" b="1" u="sng" dirty="0" smtClean="0"/>
          </a:p>
          <a:p>
            <a:r>
              <a:rPr lang="ja-JP" altLang="en-US" dirty="0" smtClean="0"/>
              <a:t>　→ほとんど構造は見えない</a:t>
            </a:r>
            <a:endParaRPr lang="en-US" altLang="ja-JP"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t>金星</a:t>
            </a:r>
            <a:r>
              <a:rPr lang="en-US" altLang="ja-JP" sz="4000" dirty="0" smtClean="0"/>
              <a:t>(2)</a:t>
            </a:r>
          </a:p>
        </p:txBody>
      </p:sp>
      <p:sp>
        <p:nvSpPr>
          <p:cNvPr id="75" name="スライド番号プレースホルダ 74"/>
          <p:cNvSpPr>
            <a:spLocks noGrp="1"/>
          </p:cNvSpPr>
          <p:nvPr>
            <p:ph type="sldNum" sz="quarter" idx="12"/>
          </p:nvPr>
        </p:nvSpPr>
        <p:spPr/>
        <p:txBody>
          <a:bodyPr/>
          <a:lstStyle/>
          <a:p>
            <a:fld id="{211C075B-6712-4FC4-92CB-6BC868D296D4}" type="slidenum">
              <a:rPr kumimoji="1" lang="ja-JP" altLang="en-US" smtClean="0"/>
              <a:pPr/>
              <a:t>14</a:t>
            </a:fld>
            <a:endParaRPr kumimoji="1" lang="ja-JP" altLang="en-US" dirty="0"/>
          </a:p>
        </p:txBody>
      </p:sp>
      <p:pic>
        <p:nvPicPr>
          <p:cNvPr id="23" name="Picture 2" descr="C:\Documents and Settings\Okita\デスクトップ\2010_05_SPIE\Oral_presentation\ven9jul.jpg"/>
          <p:cNvPicPr>
            <a:picLocks noChangeAspect="1" noChangeArrowheads="1"/>
          </p:cNvPicPr>
          <p:nvPr/>
        </p:nvPicPr>
        <p:blipFill>
          <a:blip r:embed="rId2" cstate="print"/>
          <a:srcRect/>
          <a:stretch>
            <a:fillRect/>
          </a:stretch>
        </p:blipFill>
        <p:spPr bwMode="auto">
          <a:xfrm>
            <a:off x="1079612" y="1484784"/>
            <a:ext cx="2351311" cy="2020140"/>
          </a:xfrm>
          <a:prstGeom prst="rect">
            <a:avLst/>
          </a:prstGeom>
          <a:noFill/>
        </p:spPr>
      </p:pic>
      <p:sp>
        <p:nvSpPr>
          <p:cNvPr id="24" name="Rectangle 1"/>
          <p:cNvSpPr>
            <a:spLocks noChangeArrowheads="1"/>
          </p:cNvSpPr>
          <p:nvPr/>
        </p:nvSpPr>
        <p:spPr bwMode="auto">
          <a:xfrm>
            <a:off x="1727684" y="3825044"/>
            <a:ext cx="1512168"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i="0" u="none" strike="noStrike" cap="none" normalizeH="0" baseline="0" dirty="0" smtClean="0">
                <a:ln>
                  <a:noFill/>
                </a:ln>
                <a:effectLst/>
                <a:latin typeface="+mj-lt"/>
                <a:ea typeface="ＭＳ Ｐゴシック" pitchFamily="50" charset="-128"/>
                <a:cs typeface="Arial" pitchFamily="34" charset="0"/>
              </a:rPr>
              <a:t>Copyright</a:t>
            </a:r>
            <a:r>
              <a:rPr kumimoji="1" lang="en-US" altLang="ja-JP" sz="1000" i="0" u="none" strike="noStrike" cap="none" normalizeH="0" dirty="0" smtClean="0">
                <a:ln>
                  <a:noFill/>
                </a:ln>
                <a:effectLst/>
                <a:latin typeface="+mj-lt"/>
                <a:ea typeface="ＭＳ Ｐゴシック" pitchFamily="50" charset="-128"/>
                <a:cs typeface="Arial" pitchFamily="34" charset="0"/>
              </a:rPr>
              <a:t>  </a:t>
            </a:r>
            <a:r>
              <a:rPr kumimoji="1" lang="ja-JP" altLang="ja-JP" sz="1000" i="0" u="none" strike="noStrike" cap="none" normalizeH="0" baseline="0" dirty="0" smtClean="0">
                <a:ln>
                  <a:noFill/>
                </a:ln>
                <a:effectLst/>
                <a:latin typeface="+mj-lt"/>
                <a:ea typeface="ＭＳ Ｐゴシック" pitchFamily="50" charset="-128"/>
                <a:cs typeface="Arial" pitchFamily="34" charset="0"/>
              </a:rPr>
              <a:t>Jeremy Bailey</a:t>
            </a:r>
            <a:r>
              <a:rPr kumimoji="1" lang="ja-JP" altLang="ja-JP" sz="1000" i="0" u="none" strike="noStrike" cap="none" normalizeH="0" baseline="0" dirty="0" smtClean="0">
                <a:ln>
                  <a:noFill/>
                </a:ln>
                <a:effectLst/>
                <a:latin typeface="+mj-lt"/>
                <a:ea typeface="ＭＳ Ｐゴシック" pitchFamily="50" charset="-128"/>
              </a:rPr>
              <a:t> </a:t>
            </a:r>
          </a:p>
        </p:txBody>
      </p:sp>
      <p:sp>
        <p:nvSpPr>
          <p:cNvPr id="25" name="正方形/長方形 24"/>
          <p:cNvSpPr/>
          <p:nvPr/>
        </p:nvSpPr>
        <p:spPr>
          <a:xfrm>
            <a:off x="1295636" y="3501008"/>
            <a:ext cx="1615892" cy="369332"/>
          </a:xfrm>
          <a:prstGeom prst="rect">
            <a:avLst/>
          </a:prstGeom>
        </p:spPr>
        <p:txBody>
          <a:bodyPr wrap="none">
            <a:spAutoFit/>
          </a:bodyPr>
          <a:lstStyle/>
          <a:p>
            <a:r>
              <a:rPr lang="en-US" altLang="ja-JP" dirty="0" smtClean="0"/>
              <a:t>Venus</a:t>
            </a:r>
            <a:r>
              <a:rPr lang="ja-JP" altLang="en-US" dirty="0" smtClean="0"/>
              <a:t> </a:t>
            </a:r>
            <a:r>
              <a:rPr lang="en-US" altLang="ja-JP" dirty="0" smtClean="0"/>
              <a:t>@2.3μm</a:t>
            </a:r>
            <a:endParaRPr lang="ja-JP" altLang="en-US" dirty="0"/>
          </a:p>
        </p:txBody>
      </p:sp>
      <p:sp>
        <p:nvSpPr>
          <p:cNvPr id="28" name="正方形/長方形 27"/>
          <p:cNvSpPr/>
          <p:nvPr/>
        </p:nvSpPr>
        <p:spPr>
          <a:xfrm>
            <a:off x="3779912" y="1664804"/>
            <a:ext cx="4716524" cy="1200329"/>
          </a:xfrm>
          <a:prstGeom prst="rect">
            <a:avLst/>
          </a:prstGeom>
        </p:spPr>
        <p:txBody>
          <a:bodyPr wrap="square">
            <a:spAutoFit/>
          </a:bodyPr>
          <a:lstStyle/>
          <a:p>
            <a:r>
              <a:rPr lang="en-US" altLang="ja-JP" b="1" u="sng" dirty="0" smtClean="0"/>
              <a:t>2.3μm</a:t>
            </a:r>
            <a:r>
              <a:rPr lang="ja-JP" altLang="en-US" b="1" u="sng" dirty="0" smtClean="0"/>
              <a:t>で観測した金星の雲の模様</a:t>
            </a:r>
            <a:endParaRPr lang="en-US" altLang="ja-JP" b="1" u="sng" dirty="0" smtClean="0"/>
          </a:p>
          <a:p>
            <a:r>
              <a:rPr lang="ja-JP" altLang="en-US" dirty="0" smtClean="0"/>
              <a:t>→下層大気</a:t>
            </a:r>
            <a:r>
              <a:rPr lang="en-US" altLang="ja-JP" dirty="0" smtClean="0"/>
              <a:t>(</a:t>
            </a:r>
            <a:r>
              <a:rPr lang="ja-JP" altLang="en-US" dirty="0" smtClean="0"/>
              <a:t>約</a:t>
            </a:r>
            <a:r>
              <a:rPr lang="en-US" altLang="ja-JP" dirty="0" smtClean="0"/>
              <a:t>48km)</a:t>
            </a:r>
            <a:r>
              <a:rPr lang="ja-JP" altLang="en-US" dirty="0" smtClean="0"/>
              <a:t>からの熱放射が上層大気</a:t>
            </a:r>
            <a:endParaRPr lang="en-US" altLang="ja-JP" dirty="0" smtClean="0"/>
          </a:p>
          <a:p>
            <a:r>
              <a:rPr lang="ja-JP" altLang="en-US" dirty="0" smtClean="0"/>
              <a:t>　　の雲層構造の影響を受けた結果生じる</a:t>
            </a:r>
            <a:endParaRPr lang="en-US" altLang="ja-JP" dirty="0" smtClean="0"/>
          </a:p>
          <a:p>
            <a:r>
              <a:rPr lang="ja-JP" altLang="en-US" dirty="0" smtClean="0"/>
              <a:t>→約</a:t>
            </a:r>
            <a:r>
              <a:rPr lang="en-US" altLang="ja-JP" dirty="0" smtClean="0"/>
              <a:t>5</a:t>
            </a:r>
            <a:r>
              <a:rPr lang="ja-JP" altLang="en-US" dirty="0" smtClean="0"/>
              <a:t>日周期で</a:t>
            </a:r>
            <a:r>
              <a:rPr lang="en-US" altLang="ja-JP" dirty="0" smtClean="0"/>
              <a:t>1</a:t>
            </a:r>
            <a:r>
              <a:rPr lang="ja-JP" altLang="en-US" dirty="0" smtClean="0"/>
              <a:t>回転</a:t>
            </a:r>
            <a:endParaRPr lang="ja-JP" altLang="en-US" dirty="0"/>
          </a:p>
        </p:txBody>
      </p:sp>
      <p:sp>
        <p:nvSpPr>
          <p:cNvPr id="32" name="正方形/長方形 31"/>
          <p:cNvSpPr/>
          <p:nvPr/>
        </p:nvSpPr>
        <p:spPr>
          <a:xfrm>
            <a:off x="3851920" y="3176972"/>
            <a:ext cx="4644516" cy="1200329"/>
          </a:xfrm>
          <a:prstGeom prst="rect">
            <a:avLst/>
          </a:prstGeom>
        </p:spPr>
        <p:txBody>
          <a:bodyPr wrap="square">
            <a:spAutoFit/>
          </a:bodyPr>
          <a:lstStyle/>
          <a:p>
            <a:r>
              <a:rPr lang="en-US" altLang="ja-JP" b="1" u="sng" dirty="0" smtClean="0"/>
              <a:t>1</a:t>
            </a:r>
            <a:r>
              <a:rPr lang="ja-JP" altLang="en-US" b="1" u="sng" dirty="0" err="1" smtClean="0"/>
              <a:t>つの</a:t>
            </a:r>
            <a:r>
              <a:rPr lang="ja-JP" altLang="en-US" b="1" u="sng" dirty="0" smtClean="0"/>
              <a:t>雲塊</a:t>
            </a:r>
            <a:r>
              <a:rPr lang="ja-JP" altLang="en-US" dirty="0" smtClean="0"/>
              <a:t>に着目して、連続して観測することで金星の大気構造に制限をつけられる？？</a:t>
            </a:r>
            <a:endParaRPr lang="en-US" altLang="ja-JP" dirty="0" smtClean="0"/>
          </a:p>
          <a:p>
            <a:r>
              <a:rPr lang="en-US" altLang="ja-JP" dirty="0" smtClean="0"/>
              <a:t>(</a:t>
            </a:r>
            <a:r>
              <a:rPr lang="ja-JP" altLang="en-US" dirty="0" smtClean="0"/>
              <a:t>少なくとも雲塊を追い続けたというデータはこれまでないようだ</a:t>
            </a:r>
            <a:r>
              <a:rPr lang="en-US" altLang="ja-JP" dirty="0" smtClean="0"/>
              <a:t>)</a:t>
            </a:r>
          </a:p>
        </p:txBody>
      </p:sp>
      <p:sp>
        <p:nvSpPr>
          <p:cNvPr id="13" name="正方形/長方形 12"/>
          <p:cNvSpPr/>
          <p:nvPr/>
        </p:nvSpPr>
        <p:spPr>
          <a:xfrm>
            <a:off x="1367644" y="4485890"/>
            <a:ext cx="6912768" cy="369332"/>
          </a:xfrm>
          <a:prstGeom prst="rect">
            <a:avLst/>
          </a:prstGeom>
        </p:spPr>
        <p:txBody>
          <a:bodyPr wrap="square">
            <a:spAutoFit/>
          </a:bodyPr>
          <a:lstStyle/>
          <a:p>
            <a:r>
              <a:rPr lang="ja-JP" altLang="en-US" dirty="0" smtClean="0"/>
              <a:t>出来れば</a:t>
            </a:r>
            <a:r>
              <a:rPr lang="en-US" altLang="ja-JP" dirty="0" smtClean="0"/>
              <a:t>1</a:t>
            </a:r>
            <a:r>
              <a:rPr lang="ja-JP" altLang="en-US" dirty="0" smtClean="0"/>
              <a:t>周期</a:t>
            </a:r>
            <a:r>
              <a:rPr lang="en-US" altLang="ja-JP" dirty="0" smtClean="0"/>
              <a:t>=1</a:t>
            </a:r>
            <a:r>
              <a:rPr lang="ja-JP" altLang="en-US" dirty="0" smtClean="0"/>
              <a:t>週間、少なくとも</a:t>
            </a:r>
            <a:r>
              <a:rPr lang="en-US" altLang="ja-JP" dirty="0" smtClean="0"/>
              <a:t>1/4</a:t>
            </a:r>
            <a:r>
              <a:rPr lang="ja-JP" altLang="en-US" dirty="0" smtClean="0"/>
              <a:t>周期～</a:t>
            </a:r>
            <a:r>
              <a:rPr lang="en-US" altLang="ja-JP" dirty="0" smtClean="0"/>
              <a:t>1</a:t>
            </a:r>
            <a:r>
              <a:rPr lang="ja-JP" altLang="en-US" dirty="0" smtClean="0"/>
              <a:t>日の連続観測を目指す</a:t>
            </a:r>
            <a:endParaRPr lang="en-US" altLang="ja-JP" dirty="0" smtClean="0"/>
          </a:p>
        </p:txBody>
      </p:sp>
      <p:sp>
        <p:nvSpPr>
          <p:cNvPr id="14" name="正方形/長方形 13"/>
          <p:cNvSpPr/>
          <p:nvPr/>
        </p:nvSpPr>
        <p:spPr>
          <a:xfrm>
            <a:off x="2123728" y="5085184"/>
            <a:ext cx="5218095" cy="923330"/>
          </a:xfrm>
          <a:prstGeom prst="rect">
            <a:avLst/>
          </a:prstGeom>
        </p:spPr>
        <p:txBody>
          <a:bodyPr wrap="none">
            <a:spAutoFit/>
          </a:bodyPr>
          <a:lstStyle/>
          <a:p>
            <a:r>
              <a:rPr lang="ja-JP" altLang="en-US" dirty="0" smtClean="0"/>
              <a:t>口径</a:t>
            </a:r>
            <a:r>
              <a:rPr lang="en-US" altLang="ja-JP" dirty="0" smtClean="0"/>
              <a:t>40cm</a:t>
            </a:r>
            <a:r>
              <a:rPr lang="ja-JP" altLang="en-US" dirty="0" smtClean="0"/>
              <a:t>の回折限界</a:t>
            </a:r>
            <a:r>
              <a:rPr lang="en-US" altLang="ja-JP" dirty="0" smtClean="0"/>
              <a:t> = 1.4’’ @2.3μm</a:t>
            </a:r>
          </a:p>
          <a:p>
            <a:r>
              <a:rPr lang="en-US" altLang="ja-JP" dirty="0" smtClean="0"/>
              <a:t>2011/1/15</a:t>
            </a:r>
            <a:r>
              <a:rPr lang="ja-JP" altLang="en-US" dirty="0" smtClean="0"/>
              <a:t>の金星</a:t>
            </a:r>
            <a:r>
              <a:rPr lang="en-US" altLang="ja-JP" dirty="0" smtClean="0"/>
              <a:t>(</a:t>
            </a:r>
            <a:r>
              <a:rPr lang="ja-JP" altLang="en-US" dirty="0" smtClean="0"/>
              <a:t>直径</a:t>
            </a:r>
            <a:r>
              <a:rPr lang="en-US" altLang="ja-JP" dirty="0" smtClean="0"/>
              <a:t>12,000km)</a:t>
            </a:r>
            <a:r>
              <a:rPr lang="ja-JP" altLang="en-US" dirty="0" smtClean="0"/>
              <a:t>の視直径　</a:t>
            </a:r>
            <a:r>
              <a:rPr lang="en-US" altLang="ja-JP" dirty="0" smtClean="0"/>
              <a:t>21.9”</a:t>
            </a:r>
          </a:p>
          <a:p>
            <a:r>
              <a:rPr lang="ja-JP" altLang="en-US" dirty="0" smtClean="0">
                <a:solidFill>
                  <a:srgbClr val="0070C0"/>
                </a:solidFill>
              </a:rPr>
              <a:t>→</a:t>
            </a:r>
            <a:r>
              <a:rPr lang="ja-JP" altLang="en-US" i="1" dirty="0" smtClean="0">
                <a:solidFill>
                  <a:srgbClr val="0070C0"/>
                </a:solidFill>
              </a:rPr>
              <a:t>実スケールの分解能～</a:t>
            </a:r>
            <a:r>
              <a:rPr lang="en-US" altLang="ja-JP" i="1" dirty="0" smtClean="0">
                <a:solidFill>
                  <a:srgbClr val="0070C0"/>
                </a:solidFill>
              </a:rPr>
              <a:t>800km, </a:t>
            </a:r>
            <a:r>
              <a:rPr lang="ja-JP" altLang="en-US" i="1" dirty="0" smtClean="0">
                <a:solidFill>
                  <a:srgbClr val="0070C0"/>
                </a:solidFill>
              </a:rPr>
              <a:t>ちょっと厳しいか？</a:t>
            </a:r>
            <a:endParaRPr lang="en-US" altLang="ja-JP" i="1" dirty="0" smtClean="0">
              <a:solidFill>
                <a:srgbClr val="0070C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t>一応・・・</a:t>
            </a:r>
            <a:endParaRPr lang="en-US" altLang="ja-JP" sz="4000" dirty="0" smtClean="0"/>
          </a:p>
        </p:txBody>
      </p:sp>
      <p:sp>
        <p:nvSpPr>
          <p:cNvPr id="75" name="スライド番号プレースホルダ 74"/>
          <p:cNvSpPr>
            <a:spLocks noGrp="1"/>
          </p:cNvSpPr>
          <p:nvPr>
            <p:ph type="sldNum" sz="quarter" idx="12"/>
          </p:nvPr>
        </p:nvSpPr>
        <p:spPr/>
        <p:txBody>
          <a:bodyPr/>
          <a:lstStyle/>
          <a:p>
            <a:fld id="{211C075B-6712-4FC4-92CB-6BC868D296D4}" type="slidenum">
              <a:rPr kumimoji="1" lang="ja-JP" altLang="en-US" smtClean="0"/>
              <a:pPr/>
              <a:t>15</a:t>
            </a:fld>
            <a:endParaRPr kumimoji="1" lang="ja-JP" altLang="en-US" dirty="0"/>
          </a:p>
        </p:txBody>
      </p:sp>
      <p:sp>
        <p:nvSpPr>
          <p:cNvPr id="28" name="正方形/長方形 27"/>
          <p:cNvSpPr/>
          <p:nvPr/>
        </p:nvSpPr>
        <p:spPr>
          <a:xfrm>
            <a:off x="3599892" y="4149080"/>
            <a:ext cx="4932548" cy="646331"/>
          </a:xfrm>
          <a:prstGeom prst="rect">
            <a:avLst/>
          </a:prstGeom>
        </p:spPr>
        <p:txBody>
          <a:bodyPr wrap="square">
            <a:spAutoFit/>
          </a:bodyPr>
          <a:lstStyle/>
          <a:p>
            <a:r>
              <a:rPr lang="ja-JP" altLang="en-US" dirty="0" smtClean="0"/>
              <a:t>そもそも「赤外線望遠鏡」を南極大陸内陸高原</a:t>
            </a:r>
            <a:r>
              <a:rPr lang="en-US" altLang="ja-JP" baseline="30000" dirty="0" smtClean="0"/>
              <a:t>※</a:t>
            </a:r>
            <a:r>
              <a:rPr lang="ja-JP" altLang="en-US" dirty="0" smtClean="0"/>
              <a:t>で動かす事が</a:t>
            </a:r>
            <a:r>
              <a:rPr lang="ja-JP" altLang="en-US" b="1" u="sng" dirty="0" smtClean="0"/>
              <a:t>世界初の試み</a:t>
            </a:r>
            <a:endParaRPr lang="ja-JP" altLang="en-US" b="1" u="sng" dirty="0"/>
          </a:p>
        </p:txBody>
      </p:sp>
      <p:sp>
        <p:nvSpPr>
          <p:cNvPr id="32" name="正方形/長方形 31"/>
          <p:cNvSpPr/>
          <p:nvPr/>
        </p:nvSpPr>
        <p:spPr>
          <a:xfrm>
            <a:off x="3527884" y="1520788"/>
            <a:ext cx="4824536" cy="2215991"/>
          </a:xfrm>
          <a:prstGeom prst="rect">
            <a:avLst/>
          </a:prstGeom>
        </p:spPr>
        <p:txBody>
          <a:bodyPr wrap="square">
            <a:spAutoFit/>
          </a:bodyPr>
          <a:lstStyle/>
          <a:p>
            <a:r>
              <a:rPr lang="ja-JP" altLang="en-US" dirty="0" smtClean="0"/>
              <a:t>赤外カメラを</a:t>
            </a:r>
            <a:r>
              <a:rPr lang="en-US" altLang="ja-JP" dirty="0" smtClean="0"/>
              <a:t>-40</a:t>
            </a:r>
            <a:r>
              <a:rPr lang="ja-JP" altLang="en-US" dirty="0" smtClean="0"/>
              <a:t>℃環境で動かす事自体が挑戦。</a:t>
            </a:r>
            <a:endParaRPr lang="en-US" altLang="ja-JP" dirty="0" smtClean="0"/>
          </a:p>
          <a:p>
            <a:r>
              <a:rPr lang="ja-JP" altLang="en-US" dirty="0" smtClean="0"/>
              <a:t>失敗のリスクは大きい。可視</a:t>
            </a:r>
            <a:r>
              <a:rPr lang="en-US" altLang="ja-JP" dirty="0" smtClean="0"/>
              <a:t>CCD</a:t>
            </a:r>
            <a:r>
              <a:rPr lang="ja-JP" altLang="en-US" dirty="0" smtClean="0"/>
              <a:t>カメラによる</a:t>
            </a:r>
            <a:endParaRPr lang="en-US" altLang="ja-JP" dirty="0" smtClean="0"/>
          </a:p>
          <a:p>
            <a:r>
              <a:rPr lang="ja-JP" altLang="en-US" i="1" dirty="0" smtClean="0">
                <a:solidFill>
                  <a:srgbClr val="0070C0"/>
                </a:solidFill>
              </a:rPr>
              <a:t>　・</a:t>
            </a:r>
            <a:r>
              <a:rPr lang="en-US" altLang="ja-JP" i="1" dirty="0" smtClean="0">
                <a:solidFill>
                  <a:srgbClr val="0070C0"/>
                </a:solidFill>
              </a:rPr>
              <a:t>UV</a:t>
            </a:r>
            <a:r>
              <a:rPr lang="ja-JP" altLang="en-US" i="1" dirty="0" smtClean="0">
                <a:solidFill>
                  <a:srgbClr val="0070C0"/>
                </a:solidFill>
              </a:rPr>
              <a:t>による金星連続観測</a:t>
            </a:r>
            <a:endParaRPr lang="en-US" altLang="ja-JP" i="1" dirty="0" smtClean="0">
              <a:solidFill>
                <a:srgbClr val="0070C0"/>
              </a:solidFill>
            </a:endParaRPr>
          </a:p>
          <a:p>
            <a:r>
              <a:rPr lang="ja-JP" altLang="en-US" i="1" dirty="0" smtClean="0">
                <a:solidFill>
                  <a:srgbClr val="0070C0"/>
                </a:solidFill>
              </a:rPr>
              <a:t>　・</a:t>
            </a:r>
            <a:r>
              <a:rPr lang="en-US" altLang="ja-JP" i="1" dirty="0" err="1" smtClean="0">
                <a:solidFill>
                  <a:srgbClr val="0070C0"/>
                </a:solidFill>
              </a:rPr>
              <a:t>Hα</a:t>
            </a:r>
            <a:r>
              <a:rPr lang="ja-JP" altLang="en-US" i="1" dirty="0" smtClean="0">
                <a:solidFill>
                  <a:srgbClr val="0070C0"/>
                </a:solidFill>
              </a:rPr>
              <a:t>による太陽連続観測</a:t>
            </a:r>
            <a:endParaRPr lang="en-US" altLang="ja-JP" i="1" dirty="0" smtClean="0">
              <a:solidFill>
                <a:srgbClr val="0070C0"/>
              </a:solidFill>
            </a:endParaRPr>
          </a:p>
          <a:p>
            <a:r>
              <a:rPr lang="ja-JP" altLang="en-US" dirty="0" smtClean="0"/>
              <a:t>も予備計画として準備している。</a:t>
            </a:r>
            <a:endParaRPr lang="en-US" altLang="ja-JP" dirty="0" smtClean="0"/>
          </a:p>
          <a:p>
            <a:endParaRPr lang="en-US" altLang="ja-JP" sz="1200" dirty="0" smtClean="0"/>
          </a:p>
          <a:p>
            <a:r>
              <a:rPr lang="ja-JP" altLang="en-US" sz="1200" dirty="0" smtClean="0"/>
              <a:t>ただし波長が短く背景散乱光の影響を受けやすく、また望遠鏡を雪面に接地するため良いシーイングも得られない為、サイエンスになるかといえばかなり厳しい。</a:t>
            </a:r>
            <a:endParaRPr lang="en-US" altLang="ja-JP" sz="1200" dirty="0" smtClean="0"/>
          </a:p>
        </p:txBody>
      </p:sp>
      <p:pic>
        <p:nvPicPr>
          <p:cNvPr id="11" name="図 10"/>
          <p:cNvPicPr>
            <a:picLocks noChangeAspect="1"/>
          </p:cNvPicPr>
          <p:nvPr/>
        </p:nvPicPr>
        <p:blipFill>
          <a:blip r:embed="rId2" cstate="print"/>
          <a:stretch>
            <a:fillRect/>
          </a:stretch>
        </p:blipFill>
        <p:spPr>
          <a:xfrm rot="10800000">
            <a:off x="994818" y="1221380"/>
            <a:ext cx="2137022" cy="2160000"/>
          </a:xfrm>
          <a:prstGeom prst="rect">
            <a:avLst/>
          </a:prstGeom>
        </p:spPr>
      </p:pic>
      <p:sp>
        <p:nvSpPr>
          <p:cNvPr id="12" name="Rectangle 1"/>
          <p:cNvSpPr>
            <a:spLocks noChangeArrowheads="1"/>
          </p:cNvSpPr>
          <p:nvPr/>
        </p:nvSpPr>
        <p:spPr bwMode="auto">
          <a:xfrm>
            <a:off x="1979712" y="3537012"/>
            <a:ext cx="1116124"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i="0" u="none" strike="noStrike" cap="none" normalizeH="0" baseline="0" dirty="0" smtClean="0">
                <a:ln>
                  <a:noFill/>
                </a:ln>
                <a:effectLst/>
                <a:latin typeface="+mj-lt"/>
                <a:ea typeface="ＭＳ Ｐゴシック" pitchFamily="50" charset="-128"/>
              </a:rPr>
              <a:t>Beatty et al 1982</a:t>
            </a:r>
            <a:endParaRPr kumimoji="1" lang="ja-JP" altLang="ja-JP" sz="1000" i="0" u="none" strike="noStrike" cap="none" normalizeH="0" baseline="0" dirty="0" smtClean="0">
              <a:ln>
                <a:noFill/>
              </a:ln>
              <a:effectLst/>
              <a:latin typeface="+mj-lt"/>
              <a:ea typeface="ＭＳ Ｐゴシック" pitchFamily="50" charset="-128"/>
            </a:endParaRPr>
          </a:p>
        </p:txBody>
      </p:sp>
      <p:sp>
        <p:nvSpPr>
          <p:cNvPr id="15" name="正方形/長方形 14"/>
          <p:cNvSpPr/>
          <p:nvPr/>
        </p:nvSpPr>
        <p:spPr>
          <a:xfrm>
            <a:off x="1047667" y="3320988"/>
            <a:ext cx="1292085" cy="369332"/>
          </a:xfrm>
          <a:prstGeom prst="rect">
            <a:avLst/>
          </a:prstGeom>
        </p:spPr>
        <p:txBody>
          <a:bodyPr wrap="none">
            <a:spAutoFit/>
          </a:bodyPr>
          <a:lstStyle/>
          <a:p>
            <a:r>
              <a:rPr lang="en-US" altLang="ja-JP" dirty="0" smtClean="0"/>
              <a:t>Venus</a:t>
            </a:r>
            <a:r>
              <a:rPr lang="ja-JP" altLang="en-US" dirty="0" smtClean="0"/>
              <a:t> </a:t>
            </a:r>
            <a:r>
              <a:rPr lang="en-US" altLang="ja-JP" dirty="0" smtClean="0"/>
              <a:t>@UV</a:t>
            </a:r>
            <a:endParaRPr lang="ja-JP" altLang="en-US" dirty="0"/>
          </a:p>
        </p:txBody>
      </p:sp>
      <p:pic>
        <p:nvPicPr>
          <p:cNvPr id="2050" name="Picture 2" descr="C:\Users\okita\Desktop\ha20101115_000503.gif"/>
          <p:cNvPicPr>
            <a:picLocks noChangeAspect="1" noChangeArrowheads="1"/>
          </p:cNvPicPr>
          <p:nvPr/>
        </p:nvPicPr>
        <p:blipFill>
          <a:blip r:embed="rId3" cstate="print"/>
          <a:srcRect l="11539" r="14102"/>
          <a:stretch>
            <a:fillRect/>
          </a:stretch>
        </p:blipFill>
        <p:spPr bwMode="auto">
          <a:xfrm>
            <a:off x="1067002" y="3969060"/>
            <a:ext cx="2064838" cy="2088000"/>
          </a:xfrm>
          <a:prstGeom prst="rect">
            <a:avLst/>
          </a:prstGeom>
          <a:noFill/>
        </p:spPr>
      </p:pic>
      <p:sp>
        <p:nvSpPr>
          <p:cNvPr id="16" name="正方形/長方形 15"/>
          <p:cNvSpPr/>
          <p:nvPr/>
        </p:nvSpPr>
        <p:spPr>
          <a:xfrm>
            <a:off x="1043608" y="6057292"/>
            <a:ext cx="1069524" cy="369332"/>
          </a:xfrm>
          <a:prstGeom prst="rect">
            <a:avLst/>
          </a:prstGeom>
        </p:spPr>
        <p:txBody>
          <a:bodyPr wrap="none">
            <a:spAutoFit/>
          </a:bodyPr>
          <a:lstStyle/>
          <a:p>
            <a:r>
              <a:rPr lang="en-US" altLang="ja-JP" dirty="0" smtClean="0"/>
              <a:t>Sun</a:t>
            </a:r>
            <a:r>
              <a:rPr lang="ja-JP" altLang="en-US" dirty="0" smtClean="0"/>
              <a:t> </a:t>
            </a:r>
            <a:r>
              <a:rPr lang="en-US" altLang="ja-JP" dirty="0" smtClean="0"/>
              <a:t>@</a:t>
            </a:r>
            <a:r>
              <a:rPr lang="en-US" altLang="ja-JP" dirty="0" err="1" smtClean="0"/>
              <a:t>Hα</a:t>
            </a:r>
            <a:endParaRPr lang="ja-JP" altLang="en-US" dirty="0"/>
          </a:p>
        </p:txBody>
      </p:sp>
      <p:sp>
        <p:nvSpPr>
          <p:cNvPr id="17" name="Rectangle 1"/>
          <p:cNvSpPr>
            <a:spLocks noChangeArrowheads="1"/>
          </p:cNvSpPr>
          <p:nvPr/>
        </p:nvSpPr>
        <p:spPr bwMode="auto">
          <a:xfrm>
            <a:off x="1979712" y="6279123"/>
            <a:ext cx="1116124"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i="0" u="none" strike="noStrike" cap="none" normalizeH="0" baseline="0" dirty="0" smtClean="0">
                <a:ln>
                  <a:noFill/>
                </a:ln>
                <a:effectLst/>
                <a:latin typeface="+mj-lt"/>
                <a:ea typeface="ＭＳ Ｐゴシック" pitchFamily="50" charset="-128"/>
              </a:rPr>
              <a:t>©NAOJ</a:t>
            </a:r>
            <a:endParaRPr kumimoji="1" lang="ja-JP" altLang="ja-JP" sz="1000" i="0" u="none" strike="noStrike" cap="none" normalizeH="0" baseline="0" dirty="0" smtClean="0">
              <a:ln>
                <a:noFill/>
              </a:ln>
              <a:effectLst/>
              <a:latin typeface="+mj-lt"/>
              <a:ea typeface="ＭＳ Ｐゴシック" pitchFamily="50" charset="-128"/>
            </a:endParaRPr>
          </a:p>
        </p:txBody>
      </p:sp>
      <p:sp>
        <p:nvSpPr>
          <p:cNvPr id="18" name="正方形/長方形 17"/>
          <p:cNvSpPr/>
          <p:nvPr/>
        </p:nvSpPr>
        <p:spPr>
          <a:xfrm>
            <a:off x="4716016" y="6396335"/>
            <a:ext cx="3672408" cy="461665"/>
          </a:xfrm>
          <a:prstGeom prst="rect">
            <a:avLst/>
          </a:prstGeom>
        </p:spPr>
        <p:txBody>
          <a:bodyPr wrap="square">
            <a:spAutoFit/>
          </a:bodyPr>
          <a:lstStyle/>
          <a:p>
            <a:r>
              <a:rPr lang="en-US" altLang="ja-JP" sz="1200" dirty="0" smtClean="0"/>
              <a:t>※</a:t>
            </a:r>
            <a:r>
              <a:rPr lang="ja-JP" altLang="en-US" sz="1200" dirty="0" smtClean="0"/>
              <a:t>南極点に位置するアムンゼンスコット基地</a:t>
            </a:r>
            <a:r>
              <a:rPr lang="en-US" altLang="ja-JP" sz="1200" dirty="0" smtClean="0"/>
              <a:t>(</a:t>
            </a:r>
            <a:r>
              <a:rPr lang="ja-JP" altLang="en-US" sz="1200" dirty="0" smtClean="0"/>
              <a:t>米</a:t>
            </a:r>
            <a:r>
              <a:rPr lang="en-US" altLang="ja-JP" sz="1200" dirty="0" smtClean="0"/>
              <a:t>)</a:t>
            </a:r>
            <a:r>
              <a:rPr lang="ja-JP" altLang="en-US" sz="1200" dirty="0" smtClean="0"/>
              <a:t>では</a:t>
            </a:r>
            <a:r>
              <a:rPr lang="en-US" altLang="ja-JP" sz="1200" dirty="0" smtClean="0"/>
              <a:t>90</a:t>
            </a:r>
            <a:r>
              <a:rPr lang="ja-JP" altLang="en-US" sz="1200" dirty="0" smtClean="0"/>
              <a:t>年代に</a:t>
            </a:r>
            <a:r>
              <a:rPr lang="en-US" altLang="ja-JP" sz="1200" dirty="0" smtClean="0"/>
              <a:t>SPIREX</a:t>
            </a:r>
            <a:r>
              <a:rPr lang="ja-JP" altLang="en-US" sz="1200" dirty="0" smtClean="0"/>
              <a:t>による赤外線観測が行われてはいる。</a:t>
            </a:r>
            <a:endParaRPr lang="ja-JP" altLang="en-US" sz="1200" dirty="0"/>
          </a:p>
        </p:txBody>
      </p:sp>
      <p:sp>
        <p:nvSpPr>
          <p:cNvPr id="19" name="正方形/長方形 18"/>
          <p:cNvSpPr/>
          <p:nvPr/>
        </p:nvSpPr>
        <p:spPr>
          <a:xfrm>
            <a:off x="3630598" y="5265204"/>
            <a:ext cx="4721822" cy="461665"/>
          </a:xfrm>
          <a:prstGeom prst="rect">
            <a:avLst/>
          </a:prstGeom>
        </p:spPr>
        <p:txBody>
          <a:bodyPr wrap="square">
            <a:spAutoFit/>
          </a:bodyPr>
          <a:lstStyle/>
          <a:p>
            <a:r>
              <a:rPr lang="ja-JP" altLang="en-US" sz="2400" b="1" dirty="0" smtClean="0"/>
              <a:t>チャンスを生かし、最大限努力する</a:t>
            </a:r>
            <a:endParaRPr lang="ja-JP" altLang="en-US" sz="24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467544" y="2708920"/>
            <a:ext cx="2918876" cy="461665"/>
          </a:xfrm>
          <a:prstGeom prst="rect">
            <a:avLst/>
          </a:prstGeom>
          <a:ln w="9525">
            <a:noFill/>
          </a:ln>
        </p:spPr>
        <p:txBody>
          <a:bodyPr wrap="none">
            <a:spAutoFit/>
          </a:bodyPr>
          <a:lstStyle/>
          <a:p>
            <a:r>
              <a:rPr lang="en-US" altLang="ja-JP" sz="2400" b="1" u="sng" dirty="0" smtClean="0"/>
              <a:t>Seeing measurement</a:t>
            </a:r>
            <a:endParaRPr lang="ja-JP" altLang="en-US" sz="2400" b="1" u="sng" dirty="0"/>
          </a:p>
        </p:txBody>
      </p:sp>
      <p:pic>
        <p:nvPicPr>
          <p:cNvPr id="7" name="Picture 2" descr="D:\M2\Master\DSC_8888.JPG"/>
          <p:cNvPicPr>
            <a:picLocks noChangeAspect="1" noChangeArrowheads="1"/>
          </p:cNvPicPr>
          <p:nvPr/>
        </p:nvPicPr>
        <p:blipFill>
          <a:blip r:embed="rId2" cstate="print"/>
          <a:srcRect/>
          <a:stretch>
            <a:fillRect/>
          </a:stretch>
        </p:blipFill>
        <p:spPr bwMode="auto">
          <a:xfrm>
            <a:off x="827584" y="3356992"/>
            <a:ext cx="1415007" cy="2127227"/>
          </a:xfrm>
          <a:prstGeom prst="rect">
            <a:avLst/>
          </a:prstGeom>
          <a:noFill/>
          <a:effectLst/>
        </p:spPr>
      </p:pic>
      <p:sp>
        <p:nvSpPr>
          <p:cNvPr id="11" name="正方形/長方形 10"/>
          <p:cNvSpPr/>
          <p:nvPr/>
        </p:nvSpPr>
        <p:spPr>
          <a:xfrm>
            <a:off x="4248472" y="2710661"/>
            <a:ext cx="3851920" cy="646331"/>
          </a:xfrm>
          <a:prstGeom prst="rect">
            <a:avLst/>
          </a:prstGeom>
        </p:spPr>
        <p:txBody>
          <a:bodyPr wrap="square">
            <a:spAutoFit/>
          </a:bodyPr>
          <a:lstStyle/>
          <a:p>
            <a:r>
              <a:rPr lang="en-US" altLang="ja-JP" dirty="0" smtClean="0"/>
              <a:t>Seeing is a parameter that describes how blurry a star image will be.</a:t>
            </a:r>
            <a:endParaRPr lang="ja-JP" altLang="en-US" dirty="0"/>
          </a:p>
        </p:txBody>
      </p:sp>
      <p:sp>
        <p:nvSpPr>
          <p:cNvPr id="12" name="正方形/長方形 11"/>
          <p:cNvSpPr/>
          <p:nvPr/>
        </p:nvSpPr>
        <p:spPr>
          <a:xfrm>
            <a:off x="2411760" y="3429000"/>
            <a:ext cx="5904656" cy="923330"/>
          </a:xfrm>
          <a:prstGeom prst="rect">
            <a:avLst/>
          </a:prstGeom>
        </p:spPr>
        <p:txBody>
          <a:bodyPr wrap="square">
            <a:spAutoFit/>
          </a:bodyPr>
          <a:lstStyle/>
          <a:p>
            <a:pPr algn="just"/>
            <a:r>
              <a:rPr lang="en-US" altLang="ja-JP" dirty="0" smtClean="0"/>
              <a:t>The </a:t>
            </a:r>
            <a:r>
              <a:rPr lang="en-US" altLang="ja-JP" b="1" dirty="0" smtClean="0">
                <a:solidFill>
                  <a:srgbClr val="0070C0"/>
                </a:solidFill>
              </a:rPr>
              <a:t>DIMM</a:t>
            </a:r>
            <a:r>
              <a:rPr lang="en-US" altLang="ja-JP" dirty="0" smtClean="0"/>
              <a:t> (Differential Image Motion Monitor) which is now broadly used for site testing over the world is a technique to measure seeing using a small telescope.</a:t>
            </a:r>
            <a:endParaRPr lang="ja-JP" altLang="en-US" dirty="0"/>
          </a:p>
        </p:txBody>
      </p:sp>
      <p:sp>
        <p:nvSpPr>
          <p:cNvPr id="13" name="正方形/長方形 12"/>
          <p:cNvSpPr/>
          <p:nvPr/>
        </p:nvSpPr>
        <p:spPr>
          <a:xfrm>
            <a:off x="755576" y="5412211"/>
            <a:ext cx="1512168" cy="646331"/>
          </a:xfrm>
          <a:prstGeom prst="rect">
            <a:avLst/>
          </a:prstGeom>
        </p:spPr>
        <p:txBody>
          <a:bodyPr wrap="square">
            <a:spAutoFit/>
          </a:bodyPr>
          <a:lstStyle/>
          <a:p>
            <a:pPr algn="r"/>
            <a:r>
              <a:rPr lang="en-US" altLang="ja-JP" dirty="0" smtClean="0"/>
              <a:t>Tohoku DIMM on AIRT40</a:t>
            </a:r>
            <a:endParaRPr lang="ja-JP" altLang="en-US" dirty="0"/>
          </a:p>
        </p:txBody>
      </p:sp>
      <p:pic>
        <p:nvPicPr>
          <p:cNvPr id="4099" name="Picture 3" descr="C:\Documents and Settings\Okita\デスクトップ\2010_05_SPIE\Oral_presentation\fig10.jpg"/>
          <p:cNvPicPr>
            <a:picLocks noChangeAspect="1" noChangeArrowheads="1"/>
          </p:cNvPicPr>
          <p:nvPr/>
        </p:nvPicPr>
        <p:blipFill>
          <a:blip r:embed="rId3" cstate="print"/>
          <a:srcRect/>
          <a:stretch>
            <a:fillRect/>
          </a:stretch>
        </p:blipFill>
        <p:spPr bwMode="auto">
          <a:xfrm>
            <a:off x="2699792" y="4437112"/>
            <a:ext cx="3240360" cy="1290605"/>
          </a:xfrm>
          <a:prstGeom prst="rect">
            <a:avLst/>
          </a:prstGeom>
          <a:noFill/>
        </p:spPr>
      </p:pic>
      <p:sp>
        <p:nvSpPr>
          <p:cNvPr id="17" name="正方形/長方形 16"/>
          <p:cNvSpPr/>
          <p:nvPr/>
        </p:nvSpPr>
        <p:spPr>
          <a:xfrm rot="16200000">
            <a:off x="2212700" y="4852196"/>
            <a:ext cx="819135" cy="276999"/>
          </a:xfrm>
          <a:prstGeom prst="rect">
            <a:avLst/>
          </a:prstGeom>
        </p:spPr>
        <p:txBody>
          <a:bodyPr wrap="none">
            <a:spAutoFit/>
          </a:bodyPr>
          <a:lstStyle/>
          <a:p>
            <a:r>
              <a:rPr lang="en-US" altLang="ja-JP" sz="1200" dirty="0" err="1" smtClean="0"/>
              <a:t>arcsecond</a:t>
            </a:r>
            <a:endParaRPr lang="ja-JP" altLang="en-US" sz="1200" dirty="0"/>
          </a:p>
        </p:txBody>
      </p:sp>
      <p:sp>
        <p:nvSpPr>
          <p:cNvPr id="18" name="正方形/長方形 17"/>
          <p:cNvSpPr/>
          <p:nvPr/>
        </p:nvSpPr>
        <p:spPr>
          <a:xfrm>
            <a:off x="3779912" y="5661248"/>
            <a:ext cx="826188" cy="276999"/>
          </a:xfrm>
          <a:prstGeom prst="rect">
            <a:avLst/>
          </a:prstGeom>
        </p:spPr>
        <p:txBody>
          <a:bodyPr wrap="none">
            <a:spAutoFit/>
          </a:bodyPr>
          <a:lstStyle/>
          <a:p>
            <a:r>
              <a:rPr lang="en-US" altLang="ja-JP" sz="1200" dirty="0" smtClean="0"/>
              <a:t>Local time</a:t>
            </a:r>
            <a:endParaRPr lang="ja-JP" altLang="en-US" sz="1200" dirty="0"/>
          </a:p>
        </p:txBody>
      </p:sp>
      <p:sp>
        <p:nvSpPr>
          <p:cNvPr id="19" name="正方形/長方形 18"/>
          <p:cNvSpPr/>
          <p:nvPr/>
        </p:nvSpPr>
        <p:spPr>
          <a:xfrm>
            <a:off x="4716016" y="5661248"/>
            <a:ext cx="3312368" cy="369332"/>
          </a:xfrm>
          <a:prstGeom prst="rect">
            <a:avLst/>
          </a:prstGeom>
        </p:spPr>
        <p:txBody>
          <a:bodyPr wrap="square">
            <a:spAutoFit/>
          </a:bodyPr>
          <a:lstStyle/>
          <a:p>
            <a:r>
              <a:rPr lang="en-US" altLang="ja-JP" dirty="0" smtClean="0"/>
              <a:t>Test observation at Sendai, Japan</a:t>
            </a:r>
            <a:endParaRPr lang="ja-JP" altLang="en-US" dirty="0"/>
          </a:p>
        </p:txBody>
      </p:sp>
      <p:sp>
        <p:nvSpPr>
          <p:cNvPr id="20" name="正方形/長方形 19"/>
          <p:cNvSpPr/>
          <p:nvPr/>
        </p:nvSpPr>
        <p:spPr>
          <a:xfrm>
            <a:off x="6228184" y="4593902"/>
            <a:ext cx="2448272" cy="923330"/>
          </a:xfrm>
          <a:prstGeom prst="rect">
            <a:avLst/>
          </a:prstGeom>
          <a:ln w="9525">
            <a:noFill/>
          </a:ln>
        </p:spPr>
        <p:txBody>
          <a:bodyPr wrap="square">
            <a:spAutoFit/>
          </a:bodyPr>
          <a:lstStyle/>
          <a:p>
            <a:r>
              <a:rPr lang="en-US" altLang="ja-JP" dirty="0" smtClean="0"/>
              <a:t>We plan to measure the seeing using </a:t>
            </a:r>
            <a:r>
              <a:rPr lang="en-US" altLang="ja-JP" b="1" dirty="0" smtClean="0">
                <a:solidFill>
                  <a:srgbClr val="0070C0"/>
                </a:solidFill>
              </a:rPr>
              <a:t>Canopus</a:t>
            </a:r>
            <a:r>
              <a:rPr lang="en-US" altLang="ja-JP" dirty="0" smtClean="0"/>
              <a:t>.</a:t>
            </a:r>
          </a:p>
          <a:p>
            <a:pPr algn="ctr"/>
            <a:r>
              <a:rPr lang="en-US" altLang="ja-JP" dirty="0" smtClean="0"/>
              <a:t>( -0.72mag, δ-52</a:t>
            </a:r>
            <a:r>
              <a:rPr lang="en-US" altLang="ja-JP" baseline="50000" dirty="0" smtClean="0"/>
              <a:t>o</a:t>
            </a:r>
            <a:r>
              <a:rPr lang="en-US" altLang="ja-JP" dirty="0" smtClean="0"/>
              <a:t>)</a:t>
            </a:r>
            <a:endParaRPr lang="ja-JP" altLang="en-US" dirty="0"/>
          </a:p>
        </p:txBody>
      </p:sp>
      <p:sp>
        <p:nvSpPr>
          <p:cNvPr id="16" name="正方形/長方形 15"/>
          <p:cNvSpPr/>
          <p:nvPr/>
        </p:nvSpPr>
        <p:spPr>
          <a:xfrm>
            <a:off x="467544" y="1268760"/>
            <a:ext cx="4520340" cy="461665"/>
          </a:xfrm>
          <a:prstGeom prst="rect">
            <a:avLst/>
          </a:prstGeom>
          <a:ln w="9525">
            <a:noFill/>
          </a:ln>
        </p:spPr>
        <p:txBody>
          <a:bodyPr wrap="none">
            <a:spAutoFit/>
          </a:bodyPr>
          <a:lstStyle/>
          <a:p>
            <a:r>
              <a:rPr lang="en-US" altLang="ja-JP" sz="2400" b="1" u="sng" dirty="0" smtClean="0"/>
              <a:t>Daytime Infra-red Sky Background</a:t>
            </a:r>
            <a:endParaRPr lang="ja-JP" altLang="en-US" sz="2400" b="1" u="sng" dirty="0"/>
          </a:p>
        </p:txBody>
      </p:sp>
      <p:sp>
        <p:nvSpPr>
          <p:cNvPr id="21" name="正方形/長方形 20"/>
          <p:cNvSpPr/>
          <p:nvPr/>
        </p:nvSpPr>
        <p:spPr>
          <a:xfrm>
            <a:off x="1043608" y="1700808"/>
            <a:ext cx="7056784" cy="923330"/>
          </a:xfrm>
          <a:prstGeom prst="rect">
            <a:avLst/>
          </a:prstGeom>
        </p:spPr>
        <p:txBody>
          <a:bodyPr wrap="square">
            <a:spAutoFit/>
          </a:bodyPr>
          <a:lstStyle/>
          <a:p>
            <a:pPr algn="just"/>
            <a:r>
              <a:rPr lang="en-US" altLang="ja-JP" dirty="0" smtClean="0"/>
              <a:t>The Sky background is one of the important parameters to decide the limiting magnitude. We expect that the strength of the scattering is much lower because there is no air pollution in the Antarctic plateau.</a:t>
            </a:r>
            <a:endParaRPr lang="ja-JP" altLang="en-US" dirty="0"/>
          </a:p>
        </p:txBody>
      </p:sp>
      <p:sp>
        <p:nvSpPr>
          <p:cNvPr id="22" name="タイトル 1"/>
          <p:cNvSpPr>
            <a:spLocks noGrp="1"/>
          </p:cNvSpPr>
          <p:nvPr>
            <p:ph type="title"/>
          </p:nvPr>
        </p:nvSpPr>
        <p:spPr>
          <a:xfrm>
            <a:off x="0" y="274638"/>
            <a:ext cx="9144000" cy="1143000"/>
          </a:xfrm>
        </p:spPr>
        <p:txBody>
          <a:bodyPr>
            <a:normAutofit/>
          </a:bodyPr>
          <a:lstStyle/>
          <a:p>
            <a:r>
              <a:rPr lang="ja-JP" altLang="en-US" sz="2000" dirty="0" smtClean="0"/>
              <a:t>その他</a:t>
            </a:r>
            <a:r>
              <a:rPr lang="en-US" altLang="ja-JP" sz="4000" dirty="0" smtClean="0"/>
              <a:t>AIRT40</a:t>
            </a:r>
            <a:r>
              <a:rPr lang="ja-JP" altLang="en-US" sz="4000" dirty="0" smtClean="0"/>
              <a:t>を用いたサイト調査</a:t>
            </a:r>
            <a:r>
              <a:rPr lang="ja-JP" altLang="en-US" sz="2200" dirty="0" smtClean="0"/>
              <a:t>ももちろん計画</a:t>
            </a:r>
            <a:endParaRPr lang="en-US" altLang="ja-JP" sz="2200" dirty="0" smtClean="0"/>
          </a:p>
        </p:txBody>
      </p:sp>
      <p:sp>
        <p:nvSpPr>
          <p:cNvPr id="23" name="テキスト ボックス 22"/>
          <p:cNvSpPr txBox="1"/>
          <p:nvPr/>
        </p:nvSpPr>
        <p:spPr>
          <a:xfrm>
            <a:off x="1713605" y="6237312"/>
            <a:ext cx="5990743" cy="369332"/>
          </a:xfrm>
          <a:prstGeom prst="rect">
            <a:avLst/>
          </a:prstGeom>
          <a:noFill/>
          <a:ln w="3175">
            <a:solidFill>
              <a:schemeClr val="tx1"/>
            </a:solidFill>
          </a:ln>
        </p:spPr>
        <p:txBody>
          <a:bodyPr wrap="none" rtlCol="0">
            <a:spAutoFit/>
          </a:bodyPr>
          <a:lstStyle/>
          <a:p>
            <a:r>
              <a:rPr kumimoji="1" lang="ja-JP" altLang="en-US" dirty="0" smtClean="0"/>
              <a:t>これらは必ず成功させて</a:t>
            </a:r>
            <a:r>
              <a:rPr kumimoji="1" lang="en-US" altLang="ja-JP" dirty="0" smtClean="0"/>
              <a:t>2011</a:t>
            </a:r>
            <a:r>
              <a:rPr lang="ja-JP" altLang="en-US" dirty="0" smtClean="0"/>
              <a:t>年度</a:t>
            </a:r>
            <a:r>
              <a:rPr kumimoji="1" lang="ja-JP" altLang="en-US" dirty="0" smtClean="0"/>
              <a:t>中に論文としてまとめたい</a:t>
            </a:r>
            <a:endParaRPr kumimoji="1" lang="ja-JP"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607047"/>
            <a:ext cx="9144000" cy="1470025"/>
          </a:xfrm>
        </p:spPr>
        <p:txBody>
          <a:bodyPr>
            <a:noAutofit/>
          </a:bodyPr>
          <a:lstStyle/>
          <a:p>
            <a:r>
              <a:rPr lang="en-US" altLang="ja-JP" sz="8000" b="1" i="1" dirty="0" smtClean="0">
                <a:effectLst>
                  <a:outerShdw blurRad="38100" dist="38100" dir="2700000" algn="tl">
                    <a:srgbClr val="000000">
                      <a:alpha val="43137"/>
                    </a:srgbClr>
                  </a:outerShdw>
                </a:effectLst>
              </a:rPr>
              <a:t>AIRT40</a:t>
            </a:r>
            <a:r>
              <a:rPr lang="en-US" altLang="ja-JP" sz="6000" b="1" i="1" dirty="0" smtClean="0">
                <a:effectLst>
                  <a:outerShdw blurRad="38100" dist="38100" dir="2700000" algn="tl">
                    <a:srgbClr val="000000">
                      <a:alpha val="43137"/>
                    </a:srgbClr>
                  </a:outerShdw>
                </a:effectLst>
              </a:rPr>
              <a:t/>
            </a:r>
            <a:br>
              <a:rPr lang="en-US" altLang="ja-JP" sz="6000" b="1" i="1" dirty="0" smtClean="0">
                <a:effectLst>
                  <a:outerShdw blurRad="38100" dist="38100" dir="2700000" algn="tl">
                    <a:srgbClr val="000000">
                      <a:alpha val="43137"/>
                    </a:srgbClr>
                  </a:outerShdw>
                </a:effectLst>
              </a:rPr>
            </a:br>
            <a:r>
              <a:rPr lang="en-US" altLang="ja-JP" sz="3200" b="1" i="1" dirty="0" smtClean="0">
                <a:effectLst>
                  <a:outerShdw blurRad="38100" dist="38100" dir="2700000" algn="tl">
                    <a:srgbClr val="000000">
                      <a:alpha val="43137"/>
                    </a:srgbClr>
                  </a:outerShdw>
                </a:effectLst>
              </a:rPr>
              <a:t> </a:t>
            </a:r>
            <a:r>
              <a:rPr lang="en-US" altLang="ja-JP" sz="2800" b="1" i="1" dirty="0" smtClean="0">
                <a:effectLst>
                  <a:outerShdw blurRad="38100" dist="38100" dir="2700000" algn="tl">
                    <a:srgbClr val="000000">
                      <a:alpha val="43137"/>
                    </a:srgbClr>
                  </a:outerShdw>
                </a:effectLst>
              </a:rPr>
              <a:t>Antarctic </a:t>
            </a:r>
            <a:r>
              <a:rPr lang="en-US" altLang="ja-JP" sz="2800" b="1" i="1" dirty="0">
                <a:effectLst>
                  <a:outerShdw blurRad="38100" dist="38100" dir="2700000" algn="tl">
                    <a:srgbClr val="000000">
                      <a:alpha val="43137"/>
                    </a:srgbClr>
                  </a:outerShdw>
                </a:effectLst>
              </a:rPr>
              <a:t>Infra-Red Telescope with a 40cm primary </a:t>
            </a:r>
            <a:r>
              <a:rPr lang="en-US" altLang="ja-JP" sz="2800" b="1" i="1" dirty="0" smtClean="0">
                <a:effectLst>
                  <a:outerShdw blurRad="38100" dist="38100" dir="2700000" algn="tl">
                    <a:srgbClr val="000000">
                      <a:alpha val="43137"/>
                    </a:srgbClr>
                  </a:outerShdw>
                </a:effectLst>
              </a:rPr>
              <a:t>mirror </a:t>
            </a:r>
            <a:endParaRPr kumimoji="1" lang="ja-JP" altLang="en-US" sz="2800" i="1" dirty="0">
              <a:effectLst>
                <a:outerShdw blurRad="38100" dist="38100" dir="2700000" algn="tl">
                  <a:srgbClr val="000000">
                    <a:alpha val="43137"/>
                  </a:srgbClr>
                </a:outerShdw>
              </a:effectLst>
            </a:endParaRPr>
          </a:p>
        </p:txBody>
      </p:sp>
      <p:pic>
        <p:nvPicPr>
          <p:cNvPr id="4" name="Picture 3" descr="学章"/>
          <p:cNvPicPr>
            <a:picLocks noChangeAspect="1" noChangeArrowheads="1"/>
          </p:cNvPicPr>
          <p:nvPr/>
        </p:nvPicPr>
        <p:blipFill>
          <a:blip r:embed="rId2" cstate="print"/>
          <a:srcRect l="25696" r="51820"/>
          <a:stretch>
            <a:fillRect/>
          </a:stretch>
        </p:blipFill>
        <p:spPr bwMode="auto">
          <a:xfrm>
            <a:off x="8072462" y="285728"/>
            <a:ext cx="756408" cy="857256"/>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b="1" i="1" dirty="0" smtClean="0"/>
              <a:t>AIRT40</a:t>
            </a:r>
            <a:endParaRPr kumimoji="1" lang="ja-JP" altLang="en-US" b="1" i="1" dirty="0"/>
          </a:p>
        </p:txBody>
      </p:sp>
      <p:sp>
        <p:nvSpPr>
          <p:cNvPr id="4" name="正方形/長方形 3"/>
          <p:cNvSpPr/>
          <p:nvPr/>
        </p:nvSpPr>
        <p:spPr>
          <a:xfrm>
            <a:off x="611560" y="1270501"/>
            <a:ext cx="7848872" cy="646331"/>
          </a:xfrm>
          <a:prstGeom prst="rect">
            <a:avLst/>
          </a:prstGeom>
        </p:spPr>
        <p:txBody>
          <a:bodyPr wrap="square">
            <a:spAutoFit/>
          </a:bodyPr>
          <a:lstStyle/>
          <a:p>
            <a:r>
              <a:rPr lang="en-US" altLang="ja-JP" i="1" dirty="0" smtClean="0"/>
              <a:t>The Antarctic Infra-Red Telescope with a 40cm primary mirror (AIRT40) will be the first optical/infra-red telescope to be set up in Dome Fuji.</a:t>
            </a:r>
            <a:endParaRPr lang="ja-JP" altLang="en-US" i="1" dirty="0"/>
          </a:p>
        </p:txBody>
      </p:sp>
      <p:pic>
        <p:nvPicPr>
          <p:cNvPr id="1026" name="Picture 2" descr="C:\Documents and Settings\Okita\デスクトップ\2010_05_SPIE\Oral_presentation\fig2.jpg"/>
          <p:cNvPicPr>
            <a:picLocks noChangeAspect="1" noChangeArrowheads="1"/>
          </p:cNvPicPr>
          <p:nvPr/>
        </p:nvPicPr>
        <p:blipFill>
          <a:blip r:embed="rId2" cstate="print"/>
          <a:srcRect/>
          <a:stretch>
            <a:fillRect/>
          </a:stretch>
        </p:blipFill>
        <p:spPr bwMode="auto">
          <a:xfrm>
            <a:off x="5580112" y="5373216"/>
            <a:ext cx="2862497" cy="1283420"/>
          </a:xfrm>
          <a:prstGeom prst="rect">
            <a:avLst/>
          </a:prstGeom>
          <a:noFill/>
        </p:spPr>
      </p:pic>
      <p:pic>
        <p:nvPicPr>
          <p:cNvPr id="6" name="Picture 3" descr="AirT40"/>
          <p:cNvPicPr>
            <a:picLocks noChangeAspect="1" noChangeArrowheads="1"/>
          </p:cNvPicPr>
          <p:nvPr/>
        </p:nvPicPr>
        <p:blipFill>
          <a:blip r:embed="rId3" cstate="print"/>
          <a:srcRect/>
          <a:stretch>
            <a:fillRect/>
          </a:stretch>
        </p:blipFill>
        <p:spPr bwMode="auto">
          <a:xfrm>
            <a:off x="6444208" y="1700808"/>
            <a:ext cx="1567426" cy="3600401"/>
          </a:xfrm>
          <a:prstGeom prst="rect">
            <a:avLst/>
          </a:prstGeom>
          <a:ln w="3175">
            <a:noFill/>
          </a:ln>
          <a:effectLst/>
        </p:spPr>
      </p:pic>
      <p:sp>
        <p:nvSpPr>
          <p:cNvPr id="14" name="正方形/長方形 13"/>
          <p:cNvSpPr/>
          <p:nvPr/>
        </p:nvSpPr>
        <p:spPr>
          <a:xfrm>
            <a:off x="827584" y="1916832"/>
            <a:ext cx="5904656" cy="923330"/>
          </a:xfrm>
          <a:prstGeom prst="rect">
            <a:avLst/>
          </a:prstGeom>
        </p:spPr>
        <p:txBody>
          <a:bodyPr wrap="square">
            <a:spAutoFit/>
          </a:bodyPr>
          <a:lstStyle/>
          <a:p>
            <a:pPr algn="just"/>
            <a:r>
              <a:rPr lang="en-US" altLang="ja-JP" i="1" dirty="0" smtClean="0"/>
              <a:t>Some problems were found from the test observations in Sendai, Japan. We solved these problems with improvements to the original units and by developing additional parts.</a:t>
            </a:r>
            <a:endParaRPr lang="ja-JP" altLang="en-US" i="1" dirty="0"/>
          </a:p>
        </p:txBody>
      </p:sp>
      <p:sp>
        <p:nvSpPr>
          <p:cNvPr id="15" name="正方形/長方形 14"/>
          <p:cNvSpPr/>
          <p:nvPr/>
        </p:nvSpPr>
        <p:spPr>
          <a:xfrm>
            <a:off x="1259632" y="2852936"/>
            <a:ext cx="4608512" cy="3693319"/>
          </a:xfrm>
          <a:prstGeom prst="rect">
            <a:avLst/>
          </a:prstGeom>
        </p:spPr>
        <p:txBody>
          <a:bodyPr wrap="square">
            <a:spAutoFit/>
          </a:bodyPr>
          <a:lstStyle/>
          <a:p>
            <a:pPr>
              <a:buFont typeface="Wingdings" pitchFamily="2" charset="2"/>
              <a:buChar char="ü"/>
            </a:pPr>
            <a:r>
              <a:rPr lang="en-US" altLang="ja-JP" b="1" i="1" dirty="0" smtClean="0">
                <a:solidFill>
                  <a:srgbClr val="0070C0"/>
                </a:solidFill>
              </a:rPr>
              <a:t> Infra-Red Telescope</a:t>
            </a:r>
          </a:p>
          <a:p>
            <a:pPr lvl="1"/>
            <a:r>
              <a:rPr lang="ja-JP" altLang="en-US" i="1" dirty="0" smtClean="0"/>
              <a:t>→</a:t>
            </a:r>
            <a:r>
              <a:rPr lang="en-US" altLang="ja-JP" i="1" dirty="0" smtClean="0"/>
              <a:t>truss</a:t>
            </a:r>
          </a:p>
          <a:p>
            <a:pPr lvl="1"/>
            <a:r>
              <a:rPr lang="ja-JP" altLang="en-US" i="1" dirty="0" smtClean="0"/>
              <a:t>→</a:t>
            </a:r>
            <a:r>
              <a:rPr lang="en-US" altLang="ja-JP" i="1" dirty="0" smtClean="0"/>
              <a:t>small secondary mirror</a:t>
            </a:r>
          </a:p>
          <a:p>
            <a:pPr lvl="1"/>
            <a:r>
              <a:rPr lang="ja-JP" altLang="en-US" i="1" dirty="0" smtClean="0"/>
              <a:t>→</a:t>
            </a:r>
            <a:r>
              <a:rPr lang="en-US" altLang="ja-JP" i="1" dirty="0" smtClean="0"/>
              <a:t>no </a:t>
            </a:r>
            <a:r>
              <a:rPr lang="en-US" altLang="ja-JP" i="1" dirty="0" err="1" smtClean="0"/>
              <a:t>buffle</a:t>
            </a:r>
            <a:endParaRPr lang="en-US" altLang="ja-JP" i="1" dirty="0" smtClean="0"/>
          </a:p>
          <a:p>
            <a:pPr>
              <a:buFont typeface="Wingdings" pitchFamily="2" charset="2"/>
              <a:buChar char="ü"/>
            </a:pPr>
            <a:r>
              <a:rPr lang="en-US" altLang="ja-JP" i="1" dirty="0" smtClean="0">
                <a:solidFill>
                  <a:srgbClr val="0070C0"/>
                </a:solidFill>
              </a:rPr>
              <a:t> </a:t>
            </a:r>
            <a:r>
              <a:rPr lang="en-US" altLang="ja-JP" b="1" i="1" dirty="0" smtClean="0">
                <a:solidFill>
                  <a:srgbClr val="0070C0"/>
                </a:solidFill>
              </a:rPr>
              <a:t>Using Solvay </a:t>
            </a:r>
            <a:r>
              <a:rPr lang="en-US" altLang="ja-JP" b="1" i="1" dirty="0" err="1" smtClean="0">
                <a:solidFill>
                  <a:srgbClr val="0070C0"/>
                </a:solidFill>
              </a:rPr>
              <a:t>Solexis</a:t>
            </a:r>
            <a:r>
              <a:rPr lang="en-US" altLang="ja-JP" b="1" i="1" dirty="0" smtClean="0">
                <a:solidFill>
                  <a:srgbClr val="0070C0"/>
                </a:solidFill>
              </a:rPr>
              <a:t> FOMBLIN ZLHT grease</a:t>
            </a:r>
          </a:p>
          <a:p>
            <a:pPr>
              <a:buFont typeface="Wingdings" pitchFamily="2" charset="2"/>
              <a:buChar char="ü"/>
            </a:pPr>
            <a:r>
              <a:rPr lang="en-US" altLang="ja-JP" b="1" i="1" dirty="0" smtClean="0">
                <a:solidFill>
                  <a:srgbClr val="0070C0"/>
                </a:solidFill>
              </a:rPr>
              <a:t> The same material for Bush and Shaft</a:t>
            </a:r>
          </a:p>
          <a:p>
            <a:pPr lvl="1"/>
            <a:r>
              <a:rPr lang="ja-JP" altLang="en-US" i="1" dirty="0" smtClean="0"/>
              <a:t>→</a:t>
            </a:r>
            <a:r>
              <a:rPr lang="en-US" altLang="ja-JP" i="1" dirty="0" smtClean="0"/>
              <a:t>Work even in -80</a:t>
            </a:r>
            <a:r>
              <a:rPr lang="en-US" altLang="ja-JP" i="1" baseline="50000" dirty="0" smtClean="0"/>
              <a:t>o</a:t>
            </a:r>
            <a:r>
              <a:rPr lang="en-US" altLang="ja-JP" i="1" dirty="0" smtClean="0"/>
              <a:t>C</a:t>
            </a:r>
          </a:p>
          <a:p>
            <a:pPr>
              <a:buFont typeface="Wingdings" pitchFamily="2" charset="2"/>
              <a:buChar char="ü"/>
            </a:pPr>
            <a:r>
              <a:rPr lang="en-US" altLang="ja-JP" i="1" dirty="0" smtClean="0">
                <a:solidFill>
                  <a:srgbClr val="0070C0"/>
                </a:solidFill>
              </a:rPr>
              <a:t> </a:t>
            </a:r>
            <a:r>
              <a:rPr lang="en-US" altLang="ja-JP" b="1" i="1" dirty="0" smtClean="0">
                <a:solidFill>
                  <a:srgbClr val="0070C0"/>
                </a:solidFill>
              </a:rPr>
              <a:t>Light weight (&lt;300kg)</a:t>
            </a:r>
          </a:p>
          <a:p>
            <a:pPr>
              <a:buFont typeface="Wingdings" pitchFamily="2" charset="2"/>
              <a:buChar char="ü"/>
            </a:pPr>
            <a:r>
              <a:rPr lang="en-US" altLang="ja-JP" b="1" i="1" dirty="0" smtClean="0">
                <a:solidFill>
                  <a:srgbClr val="0070C0"/>
                </a:solidFill>
              </a:rPr>
              <a:t> Handles</a:t>
            </a:r>
          </a:p>
          <a:p>
            <a:pPr lvl="1"/>
            <a:r>
              <a:rPr lang="ja-JP" altLang="en-US" i="1" dirty="0" smtClean="0"/>
              <a:t>→</a:t>
            </a:r>
            <a:r>
              <a:rPr lang="en-US" altLang="ja-JP" i="1" dirty="0" smtClean="0"/>
              <a:t>for easy transportation</a:t>
            </a:r>
          </a:p>
          <a:p>
            <a:pPr>
              <a:buFont typeface="Wingdings" pitchFamily="2" charset="2"/>
              <a:buChar char="ü"/>
            </a:pPr>
            <a:r>
              <a:rPr lang="en-US" altLang="ja-JP" i="1" dirty="0" smtClean="0">
                <a:solidFill>
                  <a:srgbClr val="0070C0"/>
                </a:solidFill>
              </a:rPr>
              <a:t> </a:t>
            </a:r>
            <a:r>
              <a:rPr lang="en-US" altLang="ja-JP" b="1" i="1" dirty="0" smtClean="0">
                <a:solidFill>
                  <a:srgbClr val="0070C0"/>
                </a:solidFill>
              </a:rPr>
              <a:t>Polar Alignment Stage</a:t>
            </a:r>
          </a:p>
          <a:p>
            <a:pPr>
              <a:buFont typeface="Wingdings" pitchFamily="2" charset="2"/>
              <a:buChar char="ü"/>
            </a:pPr>
            <a:r>
              <a:rPr lang="en-US" altLang="ja-JP" b="1" i="1" dirty="0" smtClean="0">
                <a:solidFill>
                  <a:srgbClr val="0070C0"/>
                </a:solidFill>
              </a:rPr>
              <a:t> Balance Adjuster</a:t>
            </a:r>
          </a:p>
          <a:p>
            <a:pPr lvl="1"/>
            <a:r>
              <a:rPr lang="ja-JP" altLang="en-US" i="1" dirty="0" smtClean="0"/>
              <a:t>→</a:t>
            </a:r>
            <a:r>
              <a:rPr lang="en-US" altLang="ja-JP" i="1" dirty="0" smtClean="0"/>
              <a:t>for easy operation </a:t>
            </a:r>
          </a:p>
        </p:txBody>
      </p:sp>
      <p:pic>
        <p:nvPicPr>
          <p:cNvPr id="12" name="Picture 3" descr="学章"/>
          <p:cNvPicPr>
            <a:picLocks noChangeAspect="1" noChangeArrowheads="1"/>
          </p:cNvPicPr>
          <p:nvPr/>
        </p:nvPicPr>
        <p:blipFill>
          <a:blip r:embed="rId4" cstate="print"/>
          <a:srcRect l="25696" r="51820"/>
          <a:stretch>
            <a:fillRect/>
          </a:stretch>
        </p:blipFill>
        <p:spPr bwMode="auto">
          <a:xfrm>
            <a:off x="8072462" y="285728"/>
            <a:ext cx="756408" cy="857256"/>
          </a:xfrm>
          <a:prstGeom prst="rect">
            <a:avLst/>
          </a:prstGeom>
          <a:noFill/>
        </p:spPr>
      </p:pic>
      <p:sp>
        <p:nvSpPr>
          <p:cNvPr id="16" name="右中かっこ 15"/>
          <p:cNvSpPr/>
          <p:nvPr/>
        </p:nvSpPr>
        <p:spPr>
          <a:xfrm>
            <a:off x="4211960" y="3321858"/>
            <a:ext cx="216024" cy="57606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i="1"/>
          </a:p>
        </p:txBody>
      </p:sp>
      <p:sp>
        <p:nvSpPr>
          <p:cNvPr id="17" name="正方形/長方形 16"/>
          <p:cNvSpPr/>
          <p:nvPr/>
        </p:nvSpPr>
        <p:spPr>
          <a:xfrm>
            <a:off x="4499992" y="3286725"/>
            <a:ext cx="1800200" cy="646331"/>
          </a:xfrm>
          <a:prstGeom prst="rect">
            <a:avLst/>
          </a:prstGeom>
        </p:spPr>
        <p:txBody>
          <a:bodyPr wrap="square">
            <a:spAutoFit/>
          </a:bodyPr>
          <a:lstStyle/>
          <a:p>
            <a:r>
              <a:rPr lang="en-US" altLang="ja-JP" i="1" dirty="0" smtClean="0"/>
              <a:t>for minimum thermal emission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b="1" i="1" dirty="0" smtClean="0"/>
              <a:t>AIRT40</a:t>
            </a:r>
            <a:endParaRPr kumimoji="1" lang="ja-JP" altLang="en-US" b="1" i="1" dirty="0"/>
          </a:p>
        </p:txBody>
      </p:sp>
      <p:pic>
        <p:nvPicPr>
          <p:cNvPr id="10" name="Picture 6" descr="D:\M2\Master\tonic2.jpg"/>
          <p:cNvPicPr>
            <a:picLocks noChangeArrowheads="1"/>
          </p:cNvPicPr>
          <p:nvPr/>
        </p:nvPicPr>
        <p:blipFill>
          <a:blip r:embed="rId2" cstate="print"/>
          <a:srcRect b="4560"/>
          <a:stretch>
            <a:fillRect/>
          </a:stretch>
        </p:blipFill>
        <p:spPr bwMode="auto">
          <a:xfrm>
            <a:off x="827584" y="2132856"/>
            <a:ext cx="1800200" cy="1440160"/>
          </a:xfrm>
          <a:prstGeom prst="rect">
            <a:avLst/>
          </a:prstGeom>
          <a:noFill/>
          <a:ln w="3175">
            <a:noFill/>
          </a:ln>
        </p:spPr>
      </p:pic>
      <p:pic>
        <p:nvPicPr>
          <p:cNvPr id="12" name="Picture 3" descr="学章"/>
          <p:cNvPicPr>
            <a:picLocks noChangeAspect="1" noChangeArrowheads="1"/>
          </p:cNvPicPr>
          <p:nvPr/>
        </p:nvPicPr>
        <p:blipFill>
          <a:blip r:embed="rId3" cstate="print"/>
          <a:srcRect l="25696" r="51820"/>
          <a:stretch>
            <a:fillRect/>
          </a:stretch>
        </p:blipFill>
        <p:spPr bwMode="auto">
          <a:xfrm>
            <a:off x="8072462" y="285728"/>
            <a:ext cx="756408" cy="857256"/>
          </a:xfrm>
          <a:prstGeom prst="rect">
            <a:avLst/>
          </a:prstGeom>
          <a:noFill/>
        </p:spPr>
      </p:pic>
      <p:sp>
        <p:nvSpPr>
          <p:cNvPr id="16" name="正方形/長方形 15"/>
          <p:cNvSpPr/>
          <p:nvPr/>
        </p:nvSpPr>
        <p:spPr>
          <a:xfrm>
            <a:off x="755576" y="1270501"/>
            <a:ext cx="7920880" cy="646331"/>
          </a:xfrm>
          <a:prstGeom prst="rect">
            <a:avLst/>
          </a:prstGeom>
        </p:spPr>
        <p:txBody>
          <a:bodyPr wrap="square">
            <a:spAutoFit/>
          </a:bodyPr>
          <a:lstStyle/>
          <a:p>
            <a:r>
              <a:rPr lang="en-US" altLang="ja-JP" b="1" i="1" dirty="0" smtClean="0">
                <a:solidFill>
                  <a:srgbClr val="0070C0"/>
                </a:solidFill>
              </a:rPr>
              <a:t>TONIC2</a:t>
            </a:r>
            <a:r>
              <a:rPr lang="en-US" altLang="ja-JP" i="1" dirty="0" smtClean="0"/>
              <a:t> (The </a:t>
            </a:r>
            <a:r>
              <a:rPr lang="en-US" altLang="ja-JP" i="1" dirty="0" err="1" smtClean="0"/>
              <a:t>TOhoku</a:t>
            </a:r>
            <a:r>
              <a:rPr lang="en-US" altLang="ja-JP" i="1" dirty="0" smtClean="0"/>
              <a:t> university Near Infra-red Camera II) is a near infra-red camera for AIRT40 using </a:t>
            </a:r>
            <a:r>
              <a:rPr lang="en-US" altLang="ja-JP" i="1" dirty="0" err="1" smtClean="0"/>
              <a:t>Reytheon</a:t>
            </a:r>
            <a:r>
              <a:rPr lang="en-US" altLang="ja-JP" i="1" dirty="0" smtClean="0"/>
              <a:t> VIRGO-2k astronomical array.</a:t>
            </a:r>
            <a:endParaRPr lang="ja-JP" altLang="en-US" i="1" dirty="0"/>
          </a:p>
        </p:txBody>
      </p:sp>
      <p:sp>
        <p:nvSpPr>
          <p:cNvPr id="17" name="正方形/長方形 16"/>
          <p:cNvSpPr/>
          <p:nvPr/>
        </p:nvSpPr>
        <p:spPr>
          <a:xfrm>
            <a:off x="2771800" y="1929606"/>
            <a:ext cx="6048672" cy="923330"/>
          </a:xfrm>
          <a:prstGeom prst="rect">
            <a:avLst/>
          </a:prstGeom>
        </p:spPr>
        <p:txBody>
          <a:bodyPr wrap="square">
            <a:spAutoFit/>
          </a:bodyPr>
          <a:lstStyle/>
          <a:p>
            <a:r>
              <a:rPr lang="en-US" altLang="ja-JP" i="1" dirty="0" smtClean="0"/>
              <a:t>Two optical modes can be selected for TONIC2;</a:t>
            </a:r>
          </a:p>
          <a:p>
            <a:r>
              <a:rPr lang="en-US" altLang="ja-JP" i="1" dirty="0" smtClean="0">
                <a:solidFill>
                  <a:srgbClr val="00B050"/>
                </a:solidFill>
              </a:rPr>
              <a:t>Mode A</a:t>
            </a:r>
            <a:r>
              <a:rPr lang="en-US" altLang="ja-JP" i="1" dirty="0" smtClean="0"/>
              <a:t>: narrow field of view (φ5’) camera with </a:t>
            </a:r>
            <a:r>
              <a:rPr lang="en-US" altLang="ja-JP" b="1" i="1" dirty="0" smtClean="0">
                <a:solidFill>
                  <a:srgbClr val="0070C0"/>
                </a:solidFill>
              </a:rPr>
              <a:t>cold </a:t>
            </a:r>
            <a:r>
              <a:rPr lang="en-US" altLang="ja-JP" b="1" i="1" dirty="0" err="1" smtClean="0">
                <a:solidFill>
                  <a:srgbClr val="0070C0"/>
                </a:solidFill>
              </a:rPr>
              <a:t>Lyot</a:t>
            </a:r>
            <a:r>
              <a:rPr lang="en-US" altLang="ja-JP" b="1" i="1" dirty="0" smtClean="0">
                <a:solidFill>
                  <a:srgbClr val="0070C0"/>
                </a:solidFill>
              </a:rPr>
              <a:t> stop</a:t>
            </a:r>
          </a:p>
          <a:p>
            <a:r>
              <a:rPr lang="en-US" altLang="ja-JP" i="1" dirty="0" smtClean="0">
                <a:solidFill>
                  <a:srgbClr val="FFC000"/>
                </a:solidFill>
              </a:rPr>
              <a:t>Mode-B</a:t>
            </a:r>
            <a:r>
              <a:rPr lang="en-US" altLang="ja-JP" i="1" dirty="0" smtClean="0"/>
              <a:t>: φ30 </a:t>
            </a:r>
            <a:r>
              <a:rPr lang="en-US" altLang="ja-JP" i="1" dirty="0" err="1" smtClean="0"/>
              <a:t>arcminute</a:t>
            </a:r>
            <a:r>
              <a:rPr lang="en-US" altLang="ja-JP" i="1" dirty="0" smtClean="0"/>
              <a:t> wide field of view direct camera</a:t>
            </a:r>
            <a:endParaRPr lang="ja-JP" altLang="en-US" b="1" i="1" dirty="0">
              <a:solidFill>
                <a:srgbClr val="0070C0"/>
              </a:solidFill>
            </a:endParaRPr>
          </a:p>
        </p:txBody>
      </p:sp>
      <p:pic>
        <p:nvPicPr>
          <p:cNvPr id="3" name="Picture 2" descr="C:\Documents and Settings\Okita\デスクトップ\2010_05_SPIE\Oral_presentation\layout.jpg"/>
          <p:cNvPicPr>
            <a:picLocks noChangeAspect="1" noChangeArrowheads="1"/>
          </p:cNvPicPr>
          <p:nvPr/>
        </p:nvPicPr>
        <p:blipFill>
          <a:blip r:embed="rId4" cstate="print"/>
          <a:srcRect/>
          <a:stretch>
            <a:fillRect/>
          </a:stretch>
        </p:blipFill>
        <p:spPr bwMode="auto">
          <a:xfrm>
            <a:off x="1082799" y="5014770"/>
            <a:ext cx="4602138" cy="1150534"/>
          </a:xfrm>
          <a:prstGeom prst="rect">
            <a:avLst/>
          </a:prstGeom>
          <a:noFill/>
        </p:spPr>
      </p:pic>
      <p:sp>
        <p:nvSpPr>
          <p:cNvPr id="19" name="正方形/長方形 18"/>
          <p:cNvSpPr/>
          <p:nvPr/>
        </p:nvSpPr>
        <p:spPr>
          <a:xfrm>
            <a:off x="899593" y="6095037"/>
            <a:ext cx="4968551" cy="646331"/>
          </a:xfrm>
          <a:prstGeom prst="rect">
            <a:avLst/>
          </a:prstGeom>
        </p:spPr>
        <p:txBody>
          <a:bodyPr wrap="square">
            <a:spAutoFit/>
          </a:bodyPr>
          <a:lstStyle/>
          <a:p>
            <a:pPr algn="ctr"/>
            <a:r>
              <a:rPr lang="en-US" altLang="ja-JP" i="1" dirty="0" smtClean="0"/>
              <a:t>Optical layout of </a:t>
            </a:r>
            <a:r>
              <a:rPr lang="en-US" altLang="ja-JP" i="1" dirty="0" smtClean="0">
                <a:solidFill>
                  <a:srgbClr val="00B050"/>
                </a:solidFill>
              </a:rPr>
              <a:t>Mode-A</a:t>
            </a:r>
            <a:r>
              <a:rPr lang="en-US" altLang="ja-JP" i="1" dirty="0" smtClean="0"/>
              <a:t> TONIC2</a:t>
            </a:r>
          </a:p>
          <a:p>
            <a:pPr algn="ctr"/>
            <a:r>
              <a:rPr lang="en-US" altLang="ja-JP" i="1" dirty="0" smtClean="0"/>
              <a:t>simple optical system brings more higher efficiency</a:t>
            </a:r>
            <a:endParaRPr lang="ja-JP" altLang="en-US" i="1" dirty="0" smtClean="0"/>
          </a:p>
        </p:txBody>
      </p:sp>
      <p:sp>
        <p:nvSpPr>
          <p:cNvPr id="20" name="正方形/長方形 19"/>
          <p:cNvSpPr/>
          <p:nvPr/>
        </p:nvSpPr>
        <p:spPr>
          <a:xfrm>
            <a:off x="1475656" y="3563724"/>
            <a:ext cx="905049" cy="369332"/>
          </a:xfrm>
          <a:prstGeom prst="rect">
            <a:avLst/>
          </a:prstGeom>
        </p:spPr>
        <p:txBody>
          <a:bodyPr wrap="square">
            <a:spAutoFit/>
          </a:bodyPr>
          <a:lstStyle/>
          <a:p>
            <a:r>
              <a:rPr lang="en-US" altLang="ja-JP" i="1" dirty="0" smtClean="0"/>
              <a:t>TONIC2 </a:t>
            </a:r>
            <a:endParaRPr lang="ja-JP" altLang="en-US" i="1" dirty="0"/>
          </a:p>
        </p:txBody>
      </p:sp>
      <p:sp>
        <p:nvSpPr>
          <p:cNvPr id="21" name="正方形/長方形 20"/>
          <p:cNvSpPr/>
          <p:nvPr/>
        </p:nvSpPr>
        <p:spPr>
          <a:xfrm>
            <a:off x="3419872" y="3585790"/>
            <a:ext cx="4752528" cy="923330"/>
          </a:xfrm>
          <a:prstGeom prst="rect">
            <a:avLst/>
          </a:prstGeom>
          <a:ln w="9525">
            <a:solidFill>
              <a:schemeClr val="tx1"/>
            </a:solidFill>
          </a:ln>
        </p:spPr>
        <p:txBody>
          <a:bodyPr wrap="square">
            <a:spAutoFit/>
          </a:bodyPr>
          <a:lstStyle/>
          <a:p>
            <a:r>
              <a:rPr lang="en-US" altLang="ja-JP" i="1" dirty="0" smtClean="0"/>
              <a:t>We have planned observations that use Mode-A TONIC2 with J, H, K-band, and a few narrow band filters during the austral summer of 2010-2011.</a:t>
            </a:r>
            <a:endParaRPr lang="ja-JP" altLang="en-US" i="1" dirty="0"/>
          </a:p>
        </p:txBody>
      </p:sp>
      <p:pic>
        <p:nvPicPr>
          <p:cNvPr id="11" name="Picture 192"/>
          <p:cNvPicPr>
            <a:picLocks noChangeAspect="1" noChangeArrowheads="1"/>
          </p:cNvPicPr>
          <p:nvPr/>
        </p:nvPicPr>
        <p:blipFill>
          <a:blip r:embed="rId5" cstate="print"/>
          <a:srcRect/>
          <a:stretch>
            <a:fillRect/>
          </a:stretch>
        </p:blipFill>
        <p:spPr bwMode="auto">
          <a:xfrm>
            <a:off x="6580122" y="4910971"/>
            <a:ext cx="1520270" cy="1173203"/>
          </a:xfrm>
          <a:prstGeom prst="rect">
            <a:avLst/>
          </a:prstGeom>
          <a:noFill/>
          <a:ln w="9525">
            <a:noFill/>
            <a:miter lim="800000"/>
            <a:headEnd/>
            <a:tailEnd/>
          </a:ln>
          <a:effectLst/>
        </p:spPr>
      </p:pic>
      <p:sp>
        <p:nvSpPr>
          <p:cNvPr id="13" name="Rectangle 1"/>
          <p:cNvSpPr>
            <a:spLocks noChangeArrowheads="1"/>
          </p:cNvSpPr>
          <p:nvPr/>
        </p:nvSpPr>
        <p:spPr bwMode="auto">
          <a:xfrm>
            <a:off x="6876256" y="6063099"/>
            <a:ext cx="1512168"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i="1" u="none" strike="noStrike" cap="none" normalizeH="0" baseline="0" dirty="0" smtClean="0">
                <a:ln>
                  <a:noFill/>
                </a:ln>
                <a:effectLst/>
                <a:latin typeface="+mj-lt"/>
                <a:ea typeface="ＭＳ Ｐゴシック" pitchFamily="50" charset="-128"/>
                <a:cs typeface="Arial" pitchFamily="34" charset="0"/>
              </a:rPr>
              <a:t>Copyright Raytheon</a:t>
            </a:r>
            <a:endParaRPr kumimoji="1" lang="ja-JP" altLang="ja-JP" sz="1000" i="1" u="none" strike="noStrike" cap="none" normalizeH="0" baseline="0" dirty="0" smtClean="0">
              <a:ln>
                <a:noFill/>
              </a:ln>
              <a:effectLst/>
              <a:latin typeface="+mj-lt"/>
              <a:ea typeface="ＭＳ Ｐゴシック" pitchFamily="50" charset="-128"/>
            </a:endParaRPr>
          </a:p>
        </p:txBody>
      </p:sp>
      <p:sp>
        <p:nvSpPr>
          <p:cNvPr id="14" name="正方形/長方形 13"/>
          <p:cNvSpPr/>
          <p:nvPr/>
        </p:nvSpPr>
        <p:spPr>
          <a:xfrm>
            <a:off x="899592" y="4725144"/>
            <a:ext cx="932371" cy="369332"/>
          </a:xfrm>
          <a:prstGeom prst="rect">
            <a:avLst/>
          </a:prstGeom>
        </p:spPr>
        <p:txBody>
          <a:bodyPr wrap="none">
            <a:spAutoFit/>
          </a:bodyPr>
          <a:lstStyle/>
          <a:p>
            <a:r>
              <a:rPr lang="en-US" altLang="ja-JP" i="1" dirty="0" smtClean="0"/>
              <a:t>window</a:t>
            </a:r>
            <a:endParaRPr lang="ja-JP" altLang="en-US" i="1" dirty="0"/>
          </a:p>
        </p:txBody>
      </p:sp>
      <p:sp>
        <p:nvSpPr>
          <p:cNvPr id="15" name="正方形/長方形 14"/>
          <p:cNvSpPr/>
          <p:nvPr/>
        </p:nvSpPr>
        <p:spPr>
          <a:xfrm>
            <a:off x="2937378" y="5723964"/>
            <a:ext cx="1130566" cy="369332"/>
          </a:xfrm>
          <a:prstGeom prst="rect">
            <a:avLst/>
          </a:prstGeom>
        </p:spPr>
        <p:txBody>
          <a:bodyPr wrap="none">
            <a:spAutoFit/>
          </a:bodyPr>
          <a:lstStyle/>
          <a:p>
            <a:r>
              <a:rPr lang="en-US" altLang="ja-JP" i="1" dirty="0" smtClean="0"/>
              <a:t>collimator</a:t>
            </a:r>
          </a:p>
        </p:txBody>
      </p:sp>
      <p:sp>
        <p:nvSpPr>
          <p:cNvPr id="18" name="正方形/長方形 17"/>
          <p:cNvSpPr/>
          <p:nvPr/>
        </p:nvSpPr>
        <p:spPr>
          <a:xfrm>
            <a:off x="4343165" y="5723964"/>
            <a:ext cx="888513" cy="369332"/>
          </a:xfrm>
          <a:prstGeom prst="rect">
            <a:avLst/>
          </a:prstGeom>
        </p:spPr>
        <p:txBody>
          <a:bodyPr wrap="none">
            <a:spAutoFit/>
          </a:bodyPr>
          <a:lstStyle/>
          <a:p>
            <a:r>
              <a:rPr lang="en-US" altLang="ja-JP" i="1" dirty="0" smtClean="0"/>
              <a:t>camera</a:t>
            </a:r>
            <a:endParaRPr lang="ja-JP" altLang="en-US" i="1" dirty="0"/>
          </a:p>
        </p:txBody>
      </p:sp>
      <p:sp>
        <p:nvSpPr>
          <p:cNvPr id="22" name="正方形/長方形 21"/>
          <p:cNvSpPr/>
          <p:nvPr/>
        </p:nvSpPr>
        <p:spPr>
          <a:xfrm>
            <a:off x="4932040" y="5013176"/>
            <a:ext cx="631007" cy="369332"/>
          </a:xfrm>
          <a:prstGeom prst="rect">
            <a:avLst/>
          </a:prstGeom>
        </p:spPr>
        <p:txBody>
          <a:bodyPr wrap="none">
            <a:spAutoFit/>
          </a:bodyPr>
          <a:lstStyle/>
          <a:p>
            <a:r>
              <a:rPr lang="en-US" altLang="ja-JP" i="1" dirty="0" smtClean="0"/>
              <a:t>filter</a:t>
            </a:r>
            <a:endParaRPr lang="ja-JP" altLang="en-US" i="1" dirty="0"/>
          </a:p>
        </p:txBody>
      </p:sp>
      <p:cxnSp>
        <p:nvCxnSpPr>
          <p:cNvPr id="24" name="直線矢印コネクタ 23"/>
          <p:cNvCxnSpPr/>
          <p:nvPr/>
        </p:nvCxnSpPr>
        <p:spPr>
          <a:xfrm rot="5400000">
            <a:off x="4283968" y="5229200"/>
            <a:ext cx="43204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3779912" y="4571836"/>
            <a:ext cx="1500539" cy="369332"/>
          </a:xfrm>
          <a:prstGeom prst="rect">
            <a:avLst/>
          </a:prstGeom>
        </p:spPr>
        <p:txBody>
          <a:bodyPr wrap="none">
            <a:spAutoFit/>
          </a:bodyPr>
          <a:lstStyle/>
          <a:p>
            <a:r>
              <a:rPr lang="en-US" altLang="ja-JP" b="1" i="1" dirty="0" smtClean="0">
                <a:solidFill>
                  <a:srgbClr val="FF0000"/>
                </a:solidFill>
              </a:rPr>
              <a:t>cold </a:t>
            </a:r>
            <a:r>
              <a:rPr lang="en-US" altLang="ja-JP" b="1" i="1" dirty="0" err="1" smtClean="0">
                <a:solidFill>
                  <a:srgbClr val="FF0000"/>
                </a:solidFill>
              </a:rPr>
              <a:t>Lyot</a:t>
            </a:r>
            <a:r>
              <a:rPr lang="en-US" altLang="ja-JP" b="1" i="1" dirty="0" smtClean="0">
                <a:solidFill>
                  <a:srgbClr val="FF0000"/>
                </a:solidFill>
              </a:rPr>
              <a:t> stop</a:t>
            </a:r>
            <a:endParaRPr lang="ja-JP" altLang="en-US" i="1" dirty="0">
              <a:solidFill>
                <a:srgbClr val="FF0000"/>
              </a:solidFill>
            </a:endParaRPr>
          </a:p>
        </p:txBody>
      </p:sp>
      <p:sp>
        <p:nvSpPr>
          <p:cNvPr id="27" name="正方形/長方形 26"/>
          <p:cNvSpPr/>
          <p:nvPr/>
        </p:nvSpPr>
        <p:spPr>
          <a:xfrm>
            <a:off x="6444208" y="6237312"/>
            <a:ext cx="1939890" cy="369332"/>
          </a:xfrm>
          <a:prstGeom prst="rect">
            <a:avLst/>
          </a:prstGeom>
        </p:spPr>
        <p:txBody>
          <a:bodyPr wrap="none">
            <a:spAutoFit/>
          </a:bodyPr>
          <a:lstStyle/>
          <a:p>
            <a:r>
              <a:rPr lang="en-US" altLang="ja-JP" i="1" dirty="0" smtClean="0"/>
              <a:t>VIRGO-2k detector</a:t>
            </a:r>
            <a:endParaRPr lang="ja-JP" altLang="en-US" i="1" dirty="0"/>
          </a:p>
        </p:txBody>
      </p:sp>
      <p:sp>
        <p:nvSpPr>
          <p:cNvPr id="23" name="正方形/長方形 22"/>
          <p:cNvSpPr/>
          <p:nvPr/>
        </p:nvSpPr>
        <p:spPr>
          <a:xfrm>
            <a:off x="4211960" y="2852936"/>
            <a:ext cx="3096344" cy="646331"/>
          </a:xfrm>
          <a:prstGeom prst="rect">
            <a:avLst/>
          </a:prstGeom>
        </p:spPr>
        <p:txBody>
          <a:bodyPr wrap="square">
            <a:spAutoFit/>
          </a:bodyPr>
          <a:lstStyle/>
          <a:p>
            <a:r>
              <a:rPr lang="en-US" altLang="ja-JP" i="1" dirty="0" smtClean="0"/>
              <a:t>pixel scale = 0.8’’</a:t>
            </a:r>
          </a:p>
          <a:p>
            <a:r>
              <a:rPr lang="en-US" altLang="ja-JP" i="1" dirty="0" smtClean="0"/>
              <a:t>diffraction limit = 1.4’’ @2.3μm</a:t>
            </a:r>
            <a:endParaRPr lang="ja-JP" altLang="en-US" i="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t>要旨</a:t>
            </a:r>
            <a:endParaRPr lang="en-US" altLang="ja-JP" sz="4000" dirty="0" smtClean="0"/>
          </a:p>
        </p:txBody>
      </p:sp>
      <p:sp>
        <p:nvSpPr>
          <p:cNvPr id="70" name="スライド番号プレースホルダ 69"/>
          <p:cNvSpPr>
            <a:spLocks noGrp="1"/>
          </p:cNvSpPr>
          <p:nvPr>
            <p:ph type="sldNum" sz="quarter" idx="12"/>
          </p:nvPr>
        </p:nvSpPr>
        <p:spPr/>
        <p:txBody>
          <a:bodyPr/>
          <a:lstStyle/>
          <a:p>
            <a:fld id="{211C075B-6712-4FC4-92CB-6BC868D296D4}" type="slidenum">
              <a:rPr kumimoji="1" lang="ja-JP" altLang="en-US" smtClean="0"/>
              <a:pPr/>
              <a:t>2</a:t>
            </a:fld>
            <a:endParaRPr kumimoji="1" lang="ja-JP" altLang="en-US"/>
          </a:p>
        </p:txBody>
      </p:sp>
      <p:sp>
        <p:nvSpPr>
          <p:cNvPr id="36" name="正方形/長方形 35"/>
          <p:cNvSpPr/>
          <p:nvPr/>
        </p:nvSpPr>
        <p:spPr>
          <a:xfrm>
            <a:off x="755576" y="1700808"/>
            <a:ext cx="7560840" cy="3693319"/>
          </a:xfrm>
          <a:prstGeom prst="rect">
            <a:avLst/>
          </a:prstGeom>
        </p:spPr>
        <p:txBody>
          <a:bodyPr wrap="square">
            <a:spAutoFit/>
          </a:bodyPr>
          <a:lstStyle/>
          <a:p>
            <a:pPr algn="just"/>
            <a:r>
              <a:rPr lang="ja-JP" altLang="en-US" dirty="0" smtClean="0"/>
              <a:t>　南極</a:t>
            </a:r>
            <a:r>
              <a:rPr lang="ja-JP" altLang="en-US" dirty="0" smtClean="0"/>
              <a:t>大陸内陸高原に位置するドームふじ基地は「地球最低気温」「世界最高シーイング」「連続</a:t>
            </a:r>
            <a:r>
              <a:rPr lang="en-US" altLang="ja-JP" dirty="0" smtClean="0"/>
              <a:t>2,000</a:t>
            </a:r>
            <a:r>
              <a:rPr lang="ja-JP" altLang="en-US" dirty="0" smtClean="0"/>
              <a:t>時間の極夜」を有する赤外線天文学にとって最高の観測条件を有する可能性を秘めているが未だ本格的な天体観測は実施されていない。そこで我々は南極天文コンソーシアムを結成し</a:t>
            </a:r>
            <a:r>
              <a:rPr lang="en-US" altLang="ja-JP" dirty="0" smtClean="0"/>
              <a:t>2007</a:t>
            </a:r>
            <a:r>
              <a:rPr lang="ja-JP" altLang="en-US" dirty="0" smtClean="0"/>
              <a:t>年度よりドームふじ基地の天文学的観測条件調査を行ってきた。そして今年、初めて本格的な天体望遠鏡を持ち込み試験観測を行うこととなった。これまで開発してきた南極</a:t>
            </a:r>
            <a:r>
              <a:rPr lang="en-US" altLang="ja-JP" dirty="0" smtClean="0"/>
              <a:t>40cm</a:t>
            </a:r>
            <a:r>
              <a:rPr lang="ja-JP" altLang="en-US" dirty="0" smtClean="0"/>
              <a:t>赤外線望遠鏡による</a:t>
            </a:r>
            <a:r>
              <a:rPr lang="en-US" altLang="ja-JP" dirty="0" smtClean="0"/>
              <a:t>DIMM</a:t>
            </a:r>
            <a:r>
              <a:rPr lang="ja-JP" altLang="en-US" dirty="0" smtClean="0"/>
              <a:t>観測や金星の連続観測、オーストラリア・</a:t>
            </a:r>
            <a:r>
              <a:rPr lang="en-US" altLang="ja-JP" dirty="0" smtClean="0"/>
              <a:t>UNSW</a:t>
            </a:r>
            <a:r>
              <a:rPr lang="ja-JP" altLang="en-US" dirty="0" smtClean="0"/>
              <a:t>大学開発の無人発電モジュール</a:t>
            </a:r>
            <a:r>
              <a:rPr lang="en-US" altLang="ja-JP" dirty="0" smtClean="0"/>
              <a:t>PLATO</a:t>
            </a:r>
            <a:r>
              <a:rPr lang="ja-JP" altLang="en-US" dirty="0" smtClean="0"/>
              <a:t>を用いた冬期無人観測装置の設置を計画している。本講演では広く南極天文学について、その意義と今年実施予定の観測、これまでの取り組みについて報告する予定である</a:t>
            </a:r>
            <a:r>
              <a:rPr lang="ja-JP" altLang="en-US" dirty="0" smtClean="0"/>
              <a:t>。</a:t>
            </a:r>
            <a:endParaRPr lang="en-US" altLang="ja-JP" dirty="0" smtClean="0"/>
          </a:p>
          <a:p>
            <a:pPr algn="just"/>
            <a:r>
              <a:rPr lang="ja-JP" altLang="en-US" dirty="0" smtClean="0"/>
              <a:t>　</a:t>
            </a:r>
            <a:r>
              <a:rPr lang="ja-JP" altLang="en-US" dirty="0" smtClean="0"/>
              <a:t>なお</a:t>
            </a:r>
            <a:r>
              <a:rPr lang="ja-JP" altLang="en-US" dirty="0" smtClean="0"/>
              <a:t>本公演は装置開発を中心としたものではあるが、出来る限り図・写真を多用し直感的に理解しやすいよう努力したつもりである。コーヒー持参で気軽に参加していただければ幸いである。</a:t>
            </a:r>
            <a:endParaRPr lang="ja-JP"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i="1" dirty="0" smtClean="0"/>
              <a:t>Cold Test</a:t>
            </a:r>
            <a:endParaRPr kumimoji="1" lang="ja-JP" altLang="en-US" i="1" dirty="0"/>
          </a:p>
        </p:txBody>
      </p:sp>
      <p:sp>
        <p:nvSpPr>
          <p:cNvPr id="5" name="正方形/長方形 4"/>
          <p:cNvSpPr/>
          <p:nvPr/>
        </p:nvSpPr>
        <p:spPr>
          <a:xfrm>
            <a:off x="539552" y="1196752"/>
            <a:ext cx="8064896" cy="1200329"/>
          </a:xfrm>
          <a:prstGeom prst="rect">
            <a:avLst/>
          </a:prstGeom>
        </p:spPr>
        <p:txBody>
          <a:bodyPr wrap="square">
            <a:spAutoFit/>
          </a:bodyPr>
          <a:lstStyle/>
          <a:p>
            <a:pPr algn="just"/>
            <a:r>
              <a:rPr lang="en-US" altLang="ja-JP" i="1" dirty="0" smtClean="0"/>
              <a:t>AIRT40 was too big to put it in the freezer as a whole, we disassembled it and tested four of the vital components individually: </a:t>
            </a:r>
            <a:r>
              <a:rPr lang="en-US" altLang="ja-JP" b="1" i="1" dirty="0" smtClean="0">
                <a:solidFill>
                  <a:srgbClr val="0070C0"/>
                </a:solidFill>
              </a:rPr>
              <a:t>the RA motor unit</a:t>
            </a:r>
            <a:r>
              <a:rPr lang="en-US" altLang="ja-JP" i="1" dirty="0" smtClean="0"/>
              <a:t>,</a:t>
            </a:r>
            <a:r>
              <a:rPr lang="en-US" altLang="ja-JP" i="1" dirty="0" smtClean="0">
                <a:solidFill>
                  <a:srgbClr val="0070C0"/>
                </a:solidFill>
              </a:rPr>
              <a:t> </a:t>
            </a:r>
            <a:r>
              <a:rPr lang="en-US" altLang="ja-JP" b="1" i="1" dirty="0" err="1" smtClean="0">
                <a:solidFill>
                  <a:srgbClr val="0070C0"/>
                </a:solidFill>
              </a:rPr>
              <a:t>dec</a:t>
            </a:r>
            <a:r>
              <a:rPr lang="en-US" altLang="ja-JP" b="1" i="1" dirty="0" smtClean="0">
                <a:solidFill>
                  <a:srgbClr val="0070C0"/>
                </a:solidFill>
              </a:rPr>
              <a:t> motor unit</a:t>
            </a:r>
            <a:r>
              <a:rPr lang="en-US" altLang="ja-JP" i="1" dirty="0" smtClean="0"/>
              <a:t>,</a:t>
            </a:r>
            <a:r>
              <a:rPr lang="en-US" altLang="ja-JP" i="1" dirty="0" smtClean="0">
                <a:solidFill>
                  <a:srgbClr val="0070C0"/>
                </a:solidFill>
              </a:rPr>
              <a:t> </a:t>
            </a:r>
            <a:r>
              <a:rPr lang="en-US" altLang="ja-JP" b="1" i="1" dirty="0" smtClean="0">
                <a:solidFill>
                  <a:srgbClr val="0070C0"/>
                </a:solidFill>
              </a:rPr>
              <a:t>focus unit</a:t>
            </a:r>
            <a:r>
              <a:rPr lang="en-US" altLang="ja-JP" i="1" dirty="0" smtClean="0"/>
              <a:t>,</a:t>
            </a:r>
            <a:r>
              <a:rPr lang="en-US" altLang="ja-JP" i="1" dirty="0" smtClean="0">
                <a:solidFill>
                  <a:srgbClr val="0070C0"/>
                </a:solidFill>
              </a:rPr>
              <a:t> </a:t>
            </a:r>
            <a:r>
              <a:rPr lang="en-US" altLang="ja-JP" i="1" dirty="0" smtClean="0"/>
              <a:t>and </a:t>
            </a:r>
            <a:r>
              <a:rPr lang="en-US" altLang="ja-JP" b="1" i="1" dirty="0" smtClean="0">
                <a:solidFill>
                  <a:srgbClr val="0070C0"/>
                </a:solidFill>
              </a:rPr>
              <a:t>RA shaft unit</a:t>
            </a:r>
            <a:r>
              <a:rPr lang="en-US" altLang="ja-JP" i="1" dirty="0" smtClean="0"/>
              <a:t>. If the units work individually even at -80</a:t>
            </a:r>
            <a:r>
              <a:rPr lang="en-US" altLang="ja-JP" i="1" baseline="50000" dirty="0" smtClean="0"/>
              <a:t>o</a:t>
            </a:r>
            <a:r>
              <a:rPr lang="en-US" altLang="ja-JP" i="1" dirty="0" smtClean="0"/>
              <a:t>C, AIRT40 should work as a whole in low temperature.</a:t>
            </a:r>
            <a:endParaRPr lang="ja-JP" altLang="en-US" i="1" dirty="0"/>
          </a:p>
        </p:txBody>
      </p:sp>
      <p:sp>
        <p:nvSpPr>
          <p:cNvPr id="6" name="正方形/長方形 5"/>
          <p:cNvSpPr/>
          <p:nvPr/>
        </p:nvSpPr>
        <p:spPr>
          <a:xfrm>
            <a:off x="467544" y="2492896"/>
            <a:ext cx="2813784" cy="461665"/>
          </a:xfrm>
          <a:prstGeom prst="rect">
            <a:avLst/>
          </a:prstGeom>
          <a:ln w="9525">
            <a:solidFill>
              <a:schemeClr val="tx1"/>
            </a:solidFill>
          </a:ln>
        </p:spPr>
        <p:txBody>
          <a:bodyPr wrap="none">
            <a:spAutoFit/>
          </a:bodyPr>
          <a:lstStyle/>
          <a:p>
            <a:r>
              <a:rPr lang="en-US" altLang="ja-JP" sz="2400" i="1" dirty="0" smtClean="0"/>
              <a:t>RA &amp; Dec Motor Unit</a:t>
            </a:r>
            <a:endParaRPr lang="ja-JP" altLang="en-US" sz="2400" i="1" dirty="0"/>
          </a:p>
        </p:txBody>
      </p:sp>
      <p:sp>
        <p:nvSpPr>
          <p:cNvPr id="7" name="正方形/長方形 6"/>
          <p:cNvSpPr/>
          <p:nvPr/>
        </p:nvSpPr>
        <p:spPr>
          <a:xfrm>
            <a:off x="827584" y="2948751"/>
            <a:ext cx="6048672" cy="646331"/>
          </a:xfrm>
          <a:prstGeom prst="rect">
            <a:avLst/>
          </a:prstGeom>
        </p:spPr>
        <p:txBody>
          <a:bodyPr wrap="square">
            <a:spAutoFit/>
          </a:bodyPr>
          <a:lstStyle/>
          <a:p>
            <a:pPr>
              <a:buFont typeface="Wingdings" pitchFamily="2" charset="2"/>
              <a:buChar char="ü"/>
            </a:pPr>
            <a:r>
              <a:rPr lang="en-US" altLang="ja-JP" i="1" dirty="0" smtClean="0"/>
              <a:t> 5-phase stepping motors</a:t>
            </a:r>
          </a:p>
          <a:p>
            <a:pPr>
              <a:buFont typeface="Wingdings" pitchFamily="2" charset="2"/>
              <a:buChar char="ü"/>
            </a:pPr>
            <a:r>
              <a:rPr lang="en-US" altLang="ja-JP" i="1" dirty="0" smtClean="0"/>
              <a:t> Solvay </a:t>
            </a:r>
            <a:r>
              <a:rPr lang="en-US" altLang="ja-JP" i="1" dirty="0" err="1" smtClean="0"/>
              <a:t>Solexis</a:t>
            </a:r>
            <a:r>
              <a:rPr lang="en-US" altLang="ja-JP" i="1" dirty="0" smtClean="0"/>
              <a:t> FOMBLIN ZLHT grease</a:t>
            </a:r>
          </a:p>
        </p:txBody>
      </p:sp>
      <p:pic>
        <p:nvPicPr>
          <p:cNvPr id="1026" name="Picture 2" descr="C:\Documents and Settings\Okita\デスクトップ\2010_05_SPIE\Oral_presentation\ra.jpg"/>
          <p:cNvPicPr>
            <a:picLocks noChangeAspect="1" noChangeArrowheads="1"/>
          </p:cNvPicPr>
          <p:nvPr/>
        </p:nvPicPr>
        <p:blipFill>
          <a:blip r:embed="rId2" cstate="print"/>
          <a:srcRect/>
          <a:stretch>
            <a:fillRect/>
          </a:stretch>
        </p:blipFill>
        <p:spPr bwMode="auto">
          <a:xfrm>
            <a:off x="4860032" y="2276872"/>
            <a:ext cx="3600400" cy="1200133"/>
          </a:xfrm>
          <a:prstGeom prst="rect">
            <a:avLst/>
          </a:prstGeom>
          <a:noFill/>
        </p:spPr>
      </p:pic>
      <p:sp>
        <p:nvSpPr>
          <p:cNvPr id="9" name="正方形/長方形 8"/>
          <p:cNvSpPr/>
          <p:nvPr/>
        </p:nvSpPr>
        <p:spPr>
          <a:xfrm>
            <a:off x="467544" y="4149080"/>
            <a:ext cx="8136904" cy="646331"/>
          </a:xfrm>
          <a:prstGeom prst="rect">
            <a:avLst/>
          </a:prstGeom>
        </p:spPr>
        <p:txBody>
          <a:bodyPr wrap="square">
            <a:spAutoFit/>
          </a:bodyPr>
          <a:lstStyle/>
          <a:p>
            <a:pPr algn="just"/>
            <a:r>
              <a:rPr lang="en-US" altLang="ja-JP" b="1" i="1" dirty="0" smtClean="0">
                <a:solidFill>
                  <a:srgbClr val="0070C0"/>
                </a:solidFill>
              </a:rPr>
              <a:t>Because the space between the worm gear shaft and the bushes decreases and the grease</a:t>
            </a:r>
            <a:r>
              <a:rPr lang="ja-JP" altLang="en-US" b="1" i="1" dirty="0" smtClean="0">
                <a:solidFill>
                  <a:srgbClr val="0070C0"/>
                </a:solidFill>
              </a:rPr>
              <a:t> </a:t>
            </a:r>
            <a:r>
              <a:rPr lang="en-US" altLang="ja-JP" b="1" i="1" dirty="0" smtClean="0">
                <a:solidFill>
                  <a:srgbClr val="0070C0"/>
                </a:solidFill>
              </a:rPr>
              <a:t>becomes thicker in low temperatures, the motor cannot rotate at high speed.</a:t>
            </a:r>
            <a:endParaRPr lang="ja-JP" altLang="en-US" b="1" i="1" dirty="0">
              <a:solidFill>
                <a:srgbClr val="0070C0"/>
              </a:solidFill>
            </a:endParaRPr>
          </a:p>
        </p:txBody>
      </p:sp>
      <p:pic>
        <p:nvPicPr>
          <p:cNvPr id="1027" name="Picture 3" descr="C:\Documents and Settings\Okita\デスクトップ\2010_05_SPIE\Oral_presentation\ra2.jpg"/>
          <p:cNvPicPr>
            <a:picLocks noChangeAspect="1" noChangeArrowheads="1"/>
          </p:cNvPicPr>
          <p:nvPr/>
        </p:nvPicPr>
        <p:blipFill>
          <a:blip r:embed="rId3" cstate="print"/>
          <a:srcRect/>
          <a:stretch>
            <a:fillRect/>
          </a:stretch>
        </p:blipFill>
        <p:spPr bwMode="auto">
          <a:xfrm>
            <a:off x="611560" y="4885565"/>
            <a:ext cx="3528392" cy="1927811"/>
          </a:xfrm>
          <a:prstGeom prst="rect">
            <a:avLst/>
          </a:prstGeom>
          <a:noFill/>
        </p:spPr>
      </p:pic>
      <p:sp>
        <p:nvSpPr>
          <p:cNvPr id="11" name="正方形/長方形 10"/>
          <p:cNvSpPr/>
          <p:nvPr/>
        </p:nvSpPr>
        <p:spPr>
          <a:xfrm>
            <a:off x="683568" y="3501008"/>
            <a:ext cx="6552728" cy="646331"/>
          </a:xfrm>
          <a:prstGeom prst="rect">
            <a:avLst/>
          </a:prstGeom>
        </p:spPr>
        <p:txBody>
          <a:bodyPr wrap="square">
            <a:spAutoFit/>
          </a:bodyPr>
          <a:lstStyle/>
          <a:p>
            <a:r>
              <a:rPr lang="en-US" altLang="ja-JP" i="1" dirty="0" smtClean="0"/>
              <a:t>The worm gear which is made of </a:t>
            </a:r>
            <a:r>
              <a:rPr lang="en-US" altLang="ja-JP" b="1" i="1" dirty="0" smtClean="0">
                <a:solidFill>
                  <a:srgbClr val="0070C0"/>
                </a:solidFill>
              </a:rPr>
              <a:t>steel</a:t>
            </a:r>
            <a:r>
              <a:rPr lang="en-US" altLang="ja-JP" i="1" dirty="0" smtClean="0"/>
              <a:t> is supported with two bushes, which are made of </a:t>
            </a:r>
            <a:r>
              <a:rPr lang="en-US" altLang="ja-JP" b="1" i="1" dirty="0" smtClean="0">
                <a:solidFill>
                  <a:srgbClr val="0070C0"/>
                </a:solidFill>
              </a:rPr>
              <a:t>gunmetal</a:t>
            </a:r>
            <a:r>
              <a:rPr lang="en-US" altLang="ja-JP" i="1" dirty="0" smtClean="0"/>
              <a:t> (90% Cu and 10% </a:t>
            </a:r>
            <a:r>
              <a:rPr lang="en-US" altLang="ja-JP" i="1" dirty="0" err="1" smtClean="0"/>
              <a:t>Sn</a:t>
            </a:r>
            <a:r>
              <a:rPr lang="en-US" altLang="ja-JP" i="1" dirty="0" smtClean="0"/>
              <a:t>).</a:t>
            </a:r>
            <a:endParaRPr lang="ja-JP" altLang="en-US" i="1" dirty="0"/>
          </a:p>
        </p:txBody>
      </p:sp>
      <p:pic>
        <p:nvPicPr>
          <p:cNvPr id="1028" name="Picture 4" descr="C:\Documents and Settings\Okita\デスクトップ\2010_05_SPIE\Oral_presentation\p(t).jpg"/>
          <p:cNvPicPr>
            <a:picLocks noChangeAspect="1" noChangeArrowheads="1"/>
          </p:cNvPicPr>
          <p:nvPr/>
        </p:nvPicPr>
        <p:blipFill>
          <a:blip r:embed="rId4" cstate="print"/>
          <a:srcRect/>
          <a:stretch>
            <a:fillRect/>
          </a:stretch>
        </p:blipFill>
        <p:spPr bwMode="auto">
          <a:xfrm>
            <a:off x="5436071" y="5365973"/>
            <a:ext cx="1800225" cy="295275"/>
          </a:xfrm>
          <a:prstGeom prst="rect">
            <a:avLst/>
          </a:prstGeom>
          <a:noFill/>
        </p:spPr>
      </p:pic>
      <p:sp>
        <p:nvSpPr>
          <p:cNvPr id="13" name="正方形/長方形 12"/>
          <p:cNvSpPr/>
          <p:nvPr/>
        </p:nvSpPr>
        <p:spPr>
          <a:xfrm>
            <a:off x="4283968" y="4869160"/>
            <a:ext cx="4248472" cy="369332"/>
          </a:xfrm>
          <a:prstGeom prst="rect">
            <a:avLst/>
          </a:prstGeom>
        </p:spPr>
        <p:txBody>
          <a:bodyPr wrap="square">
            <a:spAutoFit/>
          </a:bodyPr>
          <a:lstStyle/>
          <a:p>
            <a:r>
              <a:rPr lang="en-US" altLang="ja-JP" i="1" dirty="0" smtClean="0"/>
              <a:t>We treated the grease as a Newtonian fluid,</a:t>
            </a:r>
            <a:endParaRPr lang="ja-JP" altLang="en-US" i="1" dirty="0"/>
          </a:p>
        </p:txBody>
      </p:sp>
      <p:pic>
        <p:nvPicPr>
          <p:cNvPr id="15" name="Picture 3" descr="学章"/>
          <p:cNvPicPr>
            <a:picLocks noChangeAspect="1" noChangeArrowheads="1"/>
          </p:cNvPicPr>
          <p:nvPr/>
        </p:nvPicPr>
        <p:blipFill>
          <a:blip r:embed="rId5" cstate="print"/>
          <a:srcRect l="25696" r="51820"/>
          <a:stretch>
            <a:fillRect/>
          </a:stretch>
        </p:blipFill>
        <p:spPr bwMode="auto">
          <a:xfrm>
            <a:off x="8072462" y="285728"/>
            <a:ext cx="756408" cy="857256"/>
          </a:xfrm>
          <a:prstGeom prst="rect">
            <a:avLst/>
          </a:prstGeom>
          <a:noFill/>
        </p:spPr>
      </p:pic>
      <p:sp>
        <p:nvSpPr>
          <p:cNvPr id="16" name="正方形/長方形 15"/>
          <p:cNvSpPr/>
          <p:nvPr/>
        </p:nvSpPr>
        <p:spPr>
          <a:xfrm>
            <a:off x="4283968" y="5733256"/>
            <a:ext cx="4392488" cy="923330"/>
          </a:xfrm>
          <a:prstGeom prst="rect">
            <a:avLst/>
          </a:prstGeom>
        </p:spPr>
        <p:txBody>
          <a:bodyPr wrap="square">
            <a:spAutoFit/>
          </a:bodyPr>
          <a:lstStyle/>
          <a:p>
            <a:pPr algn="just"/>
            <a:r>
              <a:rPr lang="en-US" altLang="ja-JP" i="1" dirty="0" smtClean="0"/>
              <a:t>The major cause of motor rotation failure is the decrease of the space between the shaft and the bushes.</a:t>
            </a:r>
            <a:endParaRPr lang="ja-JP" altLang="en-US" i="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i="1" dirty="0" smtClean="0"/>
              <a:t>Cold Test</a:t>
            </a:r>
            <a:endParaRPr kumimoji="1" lang="ja-JP" altLang="en-US" i="1" dirty="0"/>
          </a:p>
        </p:txBody>
      </p:sp>
      <p:sp>
        <p:nvSpPr>
          <p:cNvPr id="6" name="正方形/長方形 5"/>
          <p:cNvSpPr/>
          <p:nvPr/>
        </p:nvSpPr>
        <p:spPr>
          <a:xfrm>
            <a:off x="611560" y="1196752"/>
            <a:ext cx="1496500" cy="461665"/>
          </a:xfrm>
          <a:prstGeom prst="rect">
            <a:avLst/>
          </a:prstGeom>
          <a:ln w="9525">
            <a:solidFill>
              <a:schemeClr val="tx1"/>
            </a:solidFill>
          </a:ln>
        </p:spPr>
        <p:txBody>
          <a:bodyPr wrap="none">
            <a:spAutoFit/>
          </a:bodyPr>
          <a:lstStyle/>
          <a:p>
            <a:r>
              <a:rPr lang="en-US" altLang="ja-JP" sz="2400" i="1" dirty="0" smtClean="0"/>
              <a:t>Focus Unit</a:t>
            </a:r>
            <a:endParaRPr lang="ja-JP" altLang="en-US" sz="2400" i="1" dirty="0"/>
          </a:p>
        </p:txBody>
      </p:sp>
      <p:sp>
        <p:nvSpPr>
          <p:cNvPr id="7" name="正方形/長方形 6"/>
          <p:cNvSpPr/>
          <p:nvPr/>
        </p:nvSpPr>
        <p:spPr>
          <a:xfrm>
            <a:off x="971600" y="1702549"/>
            <a:ext cx="6048672" cy="646331"/>
          </a:xfrm>
          <a:prstGeom prst="rect">
            <a:avLst/>
          </a:prstGeom>
        </p:spPr>
        <p:txBody>
          <a:bodyPr wrap="square">
            <a:spAutoFit/>
          </a:bodyPr>
          <a:lstStyle/>
          <a:p>
            <a:pPr>
              <a:buFont typeface="Wingdings" pitchFamily="2" charset="2"/>
              <a:buChar char="ü"/>
            </a:pPr>
            <a:r>
              <a:rPr lang="en-US" altLang="ja-JP" i="1" dirty="0" smtClean="0"/>
              <a:t> 5-phase stepping motors</a:t>
            </a:r>
          </a:p>
          <a:p>
            <a:pPr>
              <a:buFont typeface="Wingdings" pitchFamily="2" charset="2"/>
              <a:buChar char="ü"/>
            </a:pPr>
            <a:r>
              <a:rPr lang="en-US" altLang="ja-JP" i="1" dirty="0" smtClean="0"/>
              <a:t> Solvay </a:t>
            </a:r>
            <a:r>
              <a:rPr lang="en-US" altLang="ja-JP" i="1" dirty="0" err="1" smtClean="0"/>
              <a:t>Solexis</a:t>
            </a:r>
            <a:r>
              <a:rPr lang="en-US" altLang="ja-JP" i="1" dirty="0" smtClean="0"/>
              <a:t> FOMBLIN ZLHT grease</a:t>
            </a:r>
          </a:p>
        </p:txBody>
      </p:sp>
      <p:pic>
        <p:nvPicPr>
          <p:cNvPr id="15" name="Picture 3" descr="学章"/>
          <p:cNvPicPr>
            <a:picLocks noChangeAspect="1" noChangeArrowheads="1"/>
          </p:cNvPicPr>
          <p:nvPr/>
        </p:nvPicPr>
        <p:blipFill>
          <a:blip r:embed="rId2" cstate="print"/>
          <a:srcRect l="25696" r="51820"/>
          <a:stretch>
            <a:fillRect/>
          </a:stretch>
        </p:blipFill>
        <p:spPr bwMode="auto">
          <a:xfrm>
            <a:off x="8072462" y="285728"/>
            <a:ext cx="756408" cy="857256"/>
          </a:xfrm>
          <a:prstGeom prst="rect">
            <a:avLst/>
          </a:prstGeom>
          <a:noFill/>
        </p:spPr>
      </p:pic>
      <p:sp>
        <p:nvSpPr>
          <p:cNvPr id="14" name="正方形/長方形 13"/>
          <p:cNvSpPr/>
          <p:nvPr/>
        </p:nvSpPr>
        <p:spPr>
          <a:xfrm>
            <a:off x="827584" y="2348880"/>
            <a:ext cx="4392488" cy="923330"/>
          </a:xfrm>
          <a:prstGeom prst="rect">
            <a:avLst/>
          </a:prstGeom>
        </p:spPr>
        <p:txBody>
          <a:bodyPr wrap="square">
            <a:spAutoFit/>
          </a:bodyPr>
          <a:lstStyle/>
          <a:p>
            <a:pPr algn="just"/>
            <a:r>
              <a:rPr lang="en-US" altLang="ja-JP" i="1" dirty="0" smtClean="0"/>
              <a:t>The secondary mirror was fixed to the shaft and supported by two bushes. This shaft and bushes are made from </a:t>
            </a:r>
            <a:r>
              <a:rPr lang="en-US" altLang="ja-JP" b="1" i="1" dirty="0" smtClean="0">
                <a:solidFill>
                  <a:srgbClr val="0070C0"/>
                </a:solidFill>
              </a:rPr>
              <a:t>the same steel</a:t>
            </a:r>
            <a:r>
              <a:rPr lang="en-US" altLang="ja-JP" i="1" dirty="0" smtClean="0"/>
              <a:t>.</a:t>
            </a:r>
            <a:endParaRPr lang="ja-JP" altLang="en-US" i="1" dirty="0"/>
          </a:p>
        </p:txBody>
      </p:sp>
      <p:pic>
        <p:nvPicPr>
          <p:cNvPr id="2051" name="Picture 3" descr="C:\Documents and Settings\Okita\デスクトップ\2010_05_SPIE\Oral_presentation\secondary.jpg"/>
          <p:cNvPicPr>
            <a:picLocks noChangeAspect="1" noChangeArrowheads="1"/>
          </p:cNvPicPr>
          <p:nvPr/>
        </p:nvPicPr>
        <p:blipFill>
          <a:blip r:embed="rId3" cstate="print"/>
          <a:srcRect/>
          <a:stretch>
            <a:fillRect/>
          </a:stretch>
        </p:blipFill>
        <p:spPr bwMode="auto">
          <a:xfrm>
            <a:off x="5249903" y="692696"/>
            <a:ext cx="2706473" cy="2461317"/>
          </a:xfrm>
          <a:prstGeom prst="rect">
            <a:avLst/>
          </a:prstGeom>
          <a:noFill/>
        </p:spPr>
      </p:pic>
      <p:sp>
        <p:nvSpPr>
          <p:cNvPr id="17" name="正方形/長方形 16"/>
          <p:cNvSpPr/>
          <p:nvPr/>
        </p:nvSpPr>
        <p:spPr>
          <a:xfrm>
            <a:off x="467544" y="3225750"/>
            <a:ext cx="8064896" cy="923330"/>
          </a:xfrm>
          <a:prstGeom prst="rect">
            <a:avLst/>
          </a:prstGeom>
        </p:spPr>
        <p:txBody>
          <a:bodyPr wrap="square">
            <a:spAutoFit/>
          </a:bodyPr>
          <a:lstStyle/>
          <a:p>
            <a:pPr algn="just"/>
            <a:r>
              <a:rPr lang="en-US" altLang="ja-JP" i="1" dirty="0" smtClean="0"/>
              <a:t>We tested the Focus Unit in the freezer and verified that it could move even at -80</a:t>
            </a:r>
            <a:r>
              <a:rPr lang="en-US" altLang="ja-JP" i="1" baseline="50000" dirty="0" smtClean="0"/>
              <a:t>o</a:t>
            </a:r>
            <a:r>
              <a:rPr lang="en-US" altLang="ja-JP" i="1" dirty="0" smtClean="0"/>
              <a:t>C. </a:t>
            </a:r>
            <a:r>
              <a:rPr lang="en-US" altLang="ja-JP" b="1" i="1" dirty="0" smtClean="0">
                <a:solidFill>
                  <a:srgbClr val="0070C0"/>
                </a:solidFill>
              </a:rPr>
              <a:t>The space between the shaft and the bushes hardly changes if these are made of the same material.</a:t>
            </a:r>
            <a:endParaRPr lang="ja-JP" altLang="en-US" b="1" i="1" dirty="0">
              <a:solidFill>
                <a:srgbClr val="0070C0"/>
              </a:solidFill>
            </a:endParaRPr>
          </a:p>
        </p:txBody>
      </p:sp>
      <p:sp>
        <p:nvSpPr>
          <p:cNvPr id="18" name="正方形/長方形 17"/>
          <p:cNvSpPr/>
          <p:nvPr/>
        </p:nvSpPr>
        <p:spPr>
          <a:xfrm>
            <a:off x="555938" y="4221088"/>
            <a:ext cx="2287870" cy="461665"/>
          </a:xfrm>
          <a:prstGeom prst="rect">
            <a:avLst/>
          </a:prstGeom>
          <a:ln w="9525">
            <a:solidFill>
              <a:schemeClr val="tx1"/>
            </a:solidFill>
          </a:ln>
        </p:spPr>
        <p:txBody>
          <a:bodyPr wrap="none">
            <a:spAutoFit/>
          </a:bodyPr>
          <a:lstStyle/>
          <a:p>
            <a:r>
              <a:rPr lang="en-US" altLang="ja-JP" sz="2400" i="1" dirty="0" smtClean="0"/>
              <a:t>Worm Drive Unit</a:t>
            </a:r>
            <a:endParaRPr lang="ja-JP" altLang="en-US" sz="2400" i="1" dirty="0"/>
          </a:p>
        </p:txBody>
      </p:sp>
      <p:pic>
        <p:nvPicPr>
          <p:cNvPr id="19" name="Picture 5" descr="D:\M2\2009_11修論中間発表\背景.jpg"/>
          <p:cNvPicPr>
            <a:picLocks noChangeArrowheads="1"/>
          </p:cNvPicPr>
          <p:nvPr/>
        </p:nvPicPr>
        <p:blipFill>
          <a:blip r:embed="rId4" cstate="print"/>
          <a:srcRect t="21820" b="7105"/>
          <a:stretch>
            <a:fillRect/>
          </a:stretch>
        </p:blipFill>
        <p:spPr bwMode="auto">
          <a:xfrm>
            <a:off x="6156416" y="4283804"/>
            <a:ext cx="2160000" cy="1620000"/>
          </a:xfrm>
          <a:prstGeom prst="rect">
            <a:avLst/>
          </a:prstGeom>
          <a:noFill/>
          <a:ln w="3175">
            <a:noFill/>
          </a:ln>
        </p:spPr>
      </p:pic>
      <p:sp>
        <p:nvSpPr>
          <p:cNvPr id="20" name="正方形/長方形 19"/>
          <p:cNvSpPr/>
          <p:nvPr/>
        </p:nvSpPr>
        <p:spPr>
          <a:xfrm>
            <a:off x="792088" y="4725144"/>
            <a:ext cx="5220072" cy="369332"/>
          </a:xfrm>
          <a:prstGeom prst="rect">
            <a:avLst/>
          </a:prstGeom>
        </p:spPr>
        <p:txBody>
          <a:bodyPr wrap="square">
            <a:spAutoFit/>
          </a:bodyPr>
          <a:lstStyle/>
          <a:p>
            <a:r>
              <a:rPr lang="en-US" altLang="ja-JP" i="1" dirty="0" smtClean="0"/>
              <a:t>The worm drive units are made of various materials</a:t>
            </a:r>
            <a:endParaRPr lang="ja-JP" altLang="en-US" i="1" dirty="0"/>
          </a:p>
        </p:txBody>
      </p:sp>
      <p:sp>
        <p:nvSpPr>
          <p:cNvPr id="21" name="正方形/長方形 20"/>
          <p:cNvSpPr/>
          <p:nvPr/>
        </p:nvSpPr>
        <p:spPr>
          <a:xfrm>
            <a:off x="1187624" y="5022468"/>
            <a:ext cx="3672408" cy="923330"/>
          </a:xfrm>
          <a:prstGeom prst="rect">
            <a:avLst/>
          </a:prstGeom>
        </p:spPr>
        <p:txBody>
          <a:bodyPr wrap="square">
            <a:spAutoFit/>
          </a:bodyPr>
          <a:lstStyle/>
          <a:p>
            <a:pPr>
              <a:buFont typeface="Arial" pitchFamily="34" charset="0"/>
              <a:buChar char="•"/>
            </a:pPr>
            <a:r>
              <a:rPr lang="en-US" altLang="ja-JP" i="1" dirty="0" smtClean="0"/>
              <a:t> RA/</a:t>
            </a:r>
            <a:r>
              <a:rPr lang="en-US" altLang="ja-JP" i="1" dirty="0" err="1" smtClean="0"/>
              <a:t>dec</a:t>
            </a:r>
            <a:r>
              <a:rPr lang="en-US" altLang="ja-JP" i="1" dirty="0" smtClean="0"/>
              <a:t> worms 	     </a:t>
            </a:r>
            <a:r>
              <a:rPr lang="ja-JP" altLang="en-US" i="1" dirty="0" smtClean="0"/>
              <a:t>←    </a:t>
            </a:r>
            <a:r>
              <a:rPr lang="en-US" altLang="ja-JP" i="1" dirty="0" smtClean="0"/>
              <a:t>brass</a:t>
            </a:r>
          </a:p>
          <a:p>
            <a:pPr>
              <a:buFont typeface="Arial" pitchFamily="34" charset="0"/>
              <a:buChar char="•"/>
            </a:pPr>
            <a:r>
              <a:rPr lang="en-US" altLang="ja-JP" i="1" dirty="0" smtClean="0"/>
              <a:t> shaft and bearings    </a:t>
            </a:r>
            <a:r>
              <a:rPr lang="ja-JP" altLang="en-US" i="1" dirty="0" smtClean="0"/>
              <a:t> ←    </a:t>
            </a:r>
            <a:r>
              <a:rPr lang="en-US" altLang="ja-JP" i="1" dirty="0" smtClean="0"/>
              <a:t>steel</a:t>
            </a:r>
          </a:p>
          <a:p>
            <a:pPr>
              <a:buFont typeface="Arial" pitchFamily="34" charset="0"/>
              <a:buChar char="•"/>
            </a:pPr>
            <a:r>
              <a:rPr lang="en-US" altLang="ja-JP" i="1" dirty="0" smtClean="0"/>
              <a:t> bearing holders 	     </a:t>
            </a:r>
            <a:r>
              <a:rPr lang="ja-JP" altLang="en-US" i="1" dirty="0" smtClean="0"/>
              <a:t>←    </a:t>
            </a:r>
            <a:r>
              <a:rPr lang="en-US" altLang="ja-JP" i="1" dirty="0" smtClean="0"/>
              <a:t>aluminum</a:t>
            </a:r>
          </a:p>
        </p:txBody>
      </p:sp>
      <p:sp>
        <p:nvSpPr>
          <p:cNvPr id="22" name="正方形/長方形 21"/>
          <p:cNvSpPr/>
          <p:nvPr/>
        </p:nvSpPr>
        <p:spPr>
          <a:xfrm>
            <a:off x="755576" y="5886564"/>
            <a:ext cx="5688632" cy="646331"/>
          </a:xfrm>
          <a:prstGeom prst="rect">
            <a:avLst/>
          </a:prstGeom>
        </p:spPr>
        <p:txBody>
          <a:bodyPr wrap="square">
            <a:spAutoFit/>
          </a:bodyPr>
          <a:lstStyle/>
          <a:p>
            <a:r>
              <a:rPr lang="en-US" altLang="ja-JP" b="1" i="1" dirty="0" smtClean="0">
                <a:solidFill>
                  <a:srgbClr val="0070C0"/>
                </a:solidFill>
              </a:rPr>
              <a:t>The backlash (the space between the worm screw and </a:t>
            </a:r>
          </a:p>
          <a:p>
            <a:r>
              <a:rPr lang="en-US" altLang="ja-JP" b="1" i="1" dirty="0" smtClean="0">
                <a:solidFill>
                  <a:srgbClr val="0070C0"/>
                </a:solidFill>
              </a:rPr>
              <a:t>the worm wheel) changes depending on the temperature.</a:t>
            </a:r>
            <a:endParaRPr lang="ja-JP" altLang="en-US" b="1" i="1" dirty="0">
              <a:solidFill>
                <a:srgbClr val="0070C0"/>
              </a:solidFill>
            </a:endParaRPr>
          </a:p>
        </p:txBody>
      </p:sp>
      <p:sp>
        <p:nvSpPr>
          <p:cNvPr id="23" name="左右矢印 22"/>
          <p:cNvSpPr/>
          <p:nvPr/>
        </p:nvSpPr>
        <p:spPr>
          <a:xfrm>
            <a:off x="6804488" y="5867980"/>
            <a:ext cx="432048" cy="216024"/>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i="1"/>
          </a:p>
        </p:txBody>
      </p:sp>
      <p:sp>
        <p:nvSpPr>
          <p:cNvPr id="24" name="正方形/長方形 23"/>
          <p:cNvSpPr/>
          <p:nvPr/>
        </p:nvSpPr>
        <p:spPr>
          <a:xfrm>
            <a:off x="6727173" y="6011996"/>
            <a:ext cx="1024639" cy="369332"/>
          </a:xfrm>
          <a:prstGeom prst="rect">
            <a:avLst/>
          </a:prstGeom>
        </p:spPr>
        <p:txBody>
          <a:bodyPr wrap="none">
            <a:spAutoFit/>
          </a:bodyPr>
          <a:lstStyle/>
          <a:p>
            <a:r>
              <a:rPr lang="en-US" altLang="ja-JP" b="1" i="1" dirty="0" smtClean="0"/>
              <a:t>backlash</a:t>
            </a:r>
            <a:endParaRPr lang="ja-JP" altLang="en-US" i="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en-US" altLang="ja-JP" i="1" dirty="0" smtClean="0"/>
              <a:t>Tracking Error Analysis</a:t>
            </a:r>
            <a:endParaRPr kumimoji="1" lang="ja-JP" altLang="en-US" i="1" dirty="0"/>
          </a:p>
        </p:txBody>
      </p:sp>
      <p:pic>
        <p:nvPicPr>
          <p:cNvPr id="5" name="Picture 3" descr="学章"/>
          <p:cNvPicPr>
            <a:picLocks noChangeAspect="1" noChangeArrowheads="1"/>
          </p:cNvPicPr>
          <p:nvPr/>
        </p:nvPicPr>
        <p:blipFill>
          <a:blip r:embed="rId2" cstate="print"/>
          <a:srcRect l="25696" r="51820"/>
          <a:stretch>
            <a:fillRect/>
          </a:stretch>
        </p:blipFill>
        <p:spPr bwMode="auto">
          <a:xfrm>
            <a:off x="8072462" y="285728"/>
            <a:ext cx="756408" cy="857256"/>
          </a:xfrm>
          <a:prstGeom prst="rect">
            <a:avLst/>
          </a:prstGeom>
          <a:noFill/>
        </p:spPr>
      </p:pic>
      <p:sp>
        <p:nvSpPr>
          <p:cNvPr id="6" name="正方形/長方形 5"/>
          <p:cNvSpPr/>
          <p:nvPr/>
        </p:nvSpPr>
        <p:spPr>
          <a:xfrm>
            <a:off x="827584" y="1412776"/>
            <a:ext cx="7704856" cy="646331"/>
          </a:xfrm>
          <a:prstGeom prst="rect">
            <a:avLst/>
          </a:prstGeom>
        </p:spPr>
        <p:txBody>
          <a:bodyPr wrap="square">
            <a:spAutoFit/>
          </a:bodyPr>
          <a:lstStyle/>
          <a:p>
            <a:r>
              <a:rPr lang="en-US" altLang="ja-JP" i="1" dirty="0" smtClean="0"/>
              <a:t>Due to </a:t>
            </a:r>
            <a:r>
              <a:rPr lang="en-US" altLang="ja-JP" b="1" i="1" dirty="0" smtClean="0">
                <a:solidFill>
                  <a:srgbClr val="0070C0"/>
                </a:solidFill>
              </a:rPr>
              <a:t>the set up error</a:t>
            </a:r>
            <a:r>
              <a:rPr lang="en-US" altLang="ja-JP" i="1" dirty="0" smtClean="0"/>
              <a:t>, </a:t>
            </a:r>
            <a:r>
              <a:rPr lang="en-US" altLang="ja-JP" b="1" i="1" dirty="0" smtClean="0">
                <a:solidFill>
                  <a:srgbClr val="0070C0"/>
                </a:solidFill>
              </a:rPr>
              <a:t>the atmospheric refraction</a:t>
            </a:r>
            <a:r>
              <a:rPr lang="en-US" altLang="ja-JP" i="1" dirty="0" smtClean="0"/>
              <a:t> and </a:t>
            </a:r>
            <a:r>
              <a:rPr lang="en-US" altLang="ja-JP" b="1" i="1" dirty="0" smtClean="0">
                <a:solidFill>
                  <a:srgbClr val="0070C0"/>
                </a:solidFill>
              </a:rPr>
              <a:t>a periodic error</a:t>
            </a:r>
            <a:r>
              <a:rPr lang="en-US" altLang="ja-JP" i="1" dirty="0" smtClean="0"/>
              <a:t>, it is not possible to track by driving only the RA axis.</a:t>
            </a:r>
            <a:endParaRPr lang="ja-JP" altLang="en-US" i="1" dirty="0"/>
          </a:p>
        </p:txBody>
      </p:sp>
      <p:sp>
        <p:nvSpPr>
          <p:cNvPr id="7" name="正方形/長方形 6"/>
          <p:cNvSpPr/>
          <p:nvPr/>
        </p:nvSpPr>
        <p:spPr>
          <a:xfrm>
            <a:off x="1835696" y="2060848"/>
            <a:ext cx="5688632" cy="646331"/>
          </a:xfrm>
          <a:prstGeom prst="rect">
            <a:avLst/>
          </a:prstGeom>
        </p:spPr>
        <p:txBody>
          <a:bodyPr wrap="square">
            <a:spAutoFit/>
          </a:bodyPr>
          <a:lstStyle/>
          <a:p>
            <a:r>
              <a:rPr lang="en-US" altLang="ja-JP" i="1" dirty="0" smtClean="0"/>
              <a:t>We track an object whose position is (H, δ) for m minutes, this object moves (</a:t>
            </a:r>
            <a:r>
              <a:rPr lang="en-US" altLang="ja-JP" i="1" dirty="0" err="1" smtClean="0"/>
              <a:t>Δα</a:t>
            </a:r>
            <a:r>
              <a:rPr lang="en-US" altLang="ja-JP" i="1" baseline="-25000" dirty="0" err="1" smtClean="0"/>
              <a:t>m</a:t>
            </a:r>
            <a:r>
              <a:rPr lang="en-US" altLang="ja-JP" i="1" dirty="0" smtClean="0"/>
              <a:t>, </a:t>
            </a:r>
            <a:r>
              <a:rPr lang="en-US" altLang="ja-JP" i="1" dirty="0" err="1" smtClean="0"/>
              <a:t>Δδ</a:t>
            </a:r>
            <a:r>
              <a:rPr lang="en-US" altLang="ja-JP" i="1" baseline="-25000" dirty="0" err="1" smtClean="0"/>
              <a:t>m</a:t>
            </a:r>
            <a:r>
              <a:rPr lang="en-US" altLang="ja-JP" i="1" dirty="0" smtClean="0"/>
              <a:t>) in the telescope FOV.</a:t>
            </a:r>
            <a:endParaRPr lang="ja-JP" altLang="en-US" i="1" dirty="0"/>
          </a:p>
        </p:txBody>
      </p:sp>
      <p:pic>
        <p:nvPicPr>
          <p:cNvPr id="1026" name="Picture 2" descr="C:\Documents and Settings\Okita\デスクトップ\2010_05_SPIE\Oral_presentation\eq23.jpg"/>
          <p:cNvPicPr>
            <a:picLocks noChangeAspect="1" noChangeArrowheads="1"/>
          </p:cNvPicPr>
          <p:nvPr/>
        </p:nvPicPr>
        <p:blipFill>
          <a:blip r:embed="rId3" cstate="print"/>
          <a:srcRect/>
          <a:stretch>
            <a:fillRect/>
          </a:stretch>
        </p:blipFill>
        <p:spPr bwMode="auto">
          <a:xfrm>
            <a:off x="1259632" y="2852936"/>
            <a:ext cx="6800851" cy="1963291"/>
          </a:xfrm>
          <a:prstGeom prst="rect">
            <a:avLst/>
          </a:prstGeom>
          <a:noFill/>
        </p:spPr>
      </p:pic>
      <p:sp>
        <p:nvSpPr>
          <p:cNvPr id="8" name="正方形/長方形 7"/>
          <p:cNvSpPr/>
          <p:nvPr/>
        </p:nvSpPr>
        <p:spPr>
          <a:xfrm>
            <a:off x="2267744" y="5013176"/>
            <a:ext cx="4572000" cy="1477328"/>
          </a:xfrm>
          <a:prstGeom prst="rect">
            <a:avLst/>
          </a:prstGeom>
        </p:spPr>
        <p:txBody>
          <a:bodyPr>
            <a:spAutoFit/>
          </a:bodyPr>
          <a:lstStyle/>
          <a:p>
            <a:r>
              <a:rPr lang="en-US" altLang="ja-JP" i="1" dirty="0" smtClean="0"/>
              <a:t>H</a:t>
            </a:r>
            <a:r>
              <a:rPr lang="en-US" altLang="ja-JP" i="1" baseline="-25000" dirty="0" smtClean="0"/>
              <a:t>0</a:t>
            </a:r>
            <a:r>
              <a:rPr lang="en-US" altLang="ja-JP" i="1" dirty="0" smtClean="0"/>
              <a:t>	hour angle</a:t>
            </a:r>
            <a:r>
              <a:rPr lang="ja-JP" altLang="en-US" i="1" dirty="0" smtClean="0"/>
              <a:t> </a:t>
            </a:r>
            <a:r>
              <a:rPr lang="en-US" altLang="ja-JP" i="1" dirty="0" smtClean="0"/>
              <a:t>of the set up error </a:t>
            </a:r>
          </a:p>
          <a:p>
            <a:r>
              <a:rPr lang="en-US" altLang="ja-JP" i="1" dirty="0" err="1" smtClean="0"/>
              <a:t>ε</a:t>
            </a:r>
            <a:r>
              <a:rPr lang="en-US" altLang="ja-JP" i="1" baseline="-25000" dirty="0" err="1" smtClean="0"/>
              <a:t>p</a:t>
            </a:r>
            <a:r>
              <a:rPr lang="en-US" altLang="ja-JP" i="1" dirty="0" smtClean="0"/>
              <a:t>	separation angle of the set up error </a:t>
            </a:r>
          </a:p>
          <a:p>
            <a:r>
              <a:rPr lang="en-US" altLang="ja-JP" i="1" dirty="0" smtClean="0"/>
              <a:t>L	latitude of the observatory</a:t>
            </a:r>
          </a:p>
          <a:p>
            <a:r>
              <a:rPr lang="en-US" altLang="ja-JP" i="1" dirty="0" smtClean="0"/>
              <a:t>P</a:t>
            </a:r>
            <a:r>
              <a:rPr lang="en-US" altLang="ja-JP" i="1" baseline="-25000" dirty="0" smtClean="0"/>
              <a:t>0</a:t>
            </a:r>
            <a:r>
              <a:rPr lang="en-US" altLang="ja-JP" i="1" dirty="0" smtClean="0"/>
              <a:t> 	periodic motion amplitude</a:t>
            </a:r>
          </a:p>
          <a:p>
            <a:r>
              <a:rPr lang="en-US" altLang="ja-JP" i="1" dirty="0" smtClean="0"/>
              <a:t>φ </a:t>
            </a:r>
            <a:r>
              <a:rPr lang="ja-JP" altLang="en-US" i="1" dirty="0" smtClean="0"/>
              <a:t>　　</a:t>
            </a:r>
            <a:r>
              <a:rPr lang="en-US" altLang="ja-JP" i="1" dirty="0" smtClean="0"/>
              <a:t>	periodic motion phase</a:t>
            </a:r>
            <a:endParaRPr lang="ja-JP" altLang="en-US" i="1" dirty="0"/>
          </a:p>
        </p:txBody>
      </p:sp>
      <p:sp>
        <p:nvSpPr>
          <p:cNvPr id="9" name="正方形/長方形 8"/>
          <p:cNvSpPr/>
          <p:nvPr/>
        </p:nvSpPr>
        <p:spPr>
          <a:xfrm>
            <a:off x="2195736" y="2880000"/>
            <a:ext cx="4248472"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i="1"/>
          </a:p>
        </p:txBody>
      </p:sp>
      <p:sp>
        <p:nvSpPr>
          <p:cNvPr id="10" name="正方形/長方形 9"/>
          <p:cNvSpPr/>
          <p:nvPr/>
        </p:nvSpPr>
        <p:spPr>
          <a:xfrm>
            <a:off x="2051720" y="3429000"/>
            <a:ext cx="3528392" cy="50405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i="1"/>
          </a:p>
        </p:txBody>
      </p:sp>
      <p:sp>
        <p:nvSpPr>
          <p:cNvPr id="11" name="正方形/長方形 10"/>
          <p:cNvSpPr/>
          <p:nvPr/>
        </p:nvSpPr>
        <p:spPr>
          <a:xfrm>
            <a:off x="2052000" y="3978000"/>
            <a:ext cx="2376264" cy="2880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i="1" dirty="0">
              <a:solidFill>
                <a:srgbClr val="00B050"/>
              </a:solidFill>
            </a:endParaRPr>
          </a:p>
        </p:txBody>
      </p:sp>
      <p:sp>
        <p:nvSpPr>
          <p:cNvPr id="12" name="正方形/長方形 11"/>
          <p:cNvSpPr/>
          <p:nvPr/>
        </p:nvSpPr>
        <p:spPr>
          <a:xfrm>
            <a:off x="4644008" y="4293096"/>
            <a:ext cx="3168352" cy="50405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i="1"/>
          </a:p>
        </p:txBody>
      </p:sp>
      <p:sp>
        <p:nvSpPr>
          <p:cNvPr id="13" name="正方形/長方形 12"/>
          <p:cNvSpPr/>
          <p:nvPr/>
        </p:nvSpPr>
        <p:spPr>
          <a:xfrm>
            <a:off x="2195736" y="4293096"/>
            <a:ext cx="2304256"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i="1"/>
          </a:p>
        </p:txBody>
      </p:sp>
      <p:sp>
        <p:nvSpPr>
          <p:cNvPr id="14" name="正方形/長方形 13"/>
          <p:cNvSpPr/>
          <p:nvPr/>
        </p:nvSpPr>
        <p:spPr>
          <a:xfrm>
            <a:off x="6444208" y="2996952"/>
            <a:ext cx="1356846" cy="369332"/>
          </a:xfrm>
          <a:prstGeom prst="rect">
            <a:avLst/>
          </a:prstGeom>
        </p:spPr>
        <p:txBody>
          <a:bodyPr wrap="none">
            <a:spAutoFit/>
          </a:bodyPr>
          <a:lstStyle/>
          <a:p>
            <a:r>
              <a:rPr lang="en-US" altLang="ja-JP" b="1" i="1" dirty="0" smtClean="0">
                <a:solidFill>
                  <a:srgbClr val="FF0000"/>
                </a:solidFill>
              </a:rPr>
              <a:t>set up error </a:t>
            </a:r>
            <a:endParaRPr lang="ja-JP" altLang="en-US" b="1" i="1" dirty="0">
              <a:solidFill>
                <a:srgbClr val="FF0000"/>
              </a:solidFill>
            </a:endParaRPr>
          </a:p>
        </p:txBody>
      </p:sp>
      <p:sp>
        <p:nvSpPr>
          <p:cNvPr id="15" name="正方形/長方形 14"/>
          <p:cNvSpPr/>
          <p:nvPr/>
        </p:nvSpPr>
        <p:spPr>
          <a:xfrm>
            <a:off x="5724128" y="3573016"/>
            <a:ext cx="2428293" cy="369332"/>
          </a:xfrm>
          <a:prstGeom prst="rect">
            <a:avLst/>
          </a:prstGeom>
        </p:spPr>
        <p:txBody>
          <a:bodyPr wrap="none">
            <a:spAutoFit/>
          </a:bodyPr>
          <a:lstStyle/>
          <a:p>
            <a:r>
              <a:rPr lang="en-US" altLang="ja-JP" b="1" i="1" dirty="0" smtClean="0">
                <a:solidFill>
                  <a:srgbClr val="0070C0"/>
                </a:solidFill>
              </a:rPr>
              <a:t>atmospheric refraction</a:t>
            </a:r>
            <a:r>
              <a:rPr lang="en-US" altLang="ja-JP" i="1" dirty="0" smtClean="0"/>
              <a:t> </a:t>
            </a:r>
            <a:endParaRPr lang="ja-JP" altLang="en-US" dirty="0"/>
          </a:p>
        </p:txBody>
      </p:sp>
      <p:sp>
        <p:nvSpPr>
          <p:cNvPr id="16" name="正方形/長方形 15"/>
          <p:cNvSpPr/>
          <p:nvPr/>
        </p:nvSpPr>
        <p:spPr>
          <a:xfrm>
            <a:off x="493408" y="3933056"/>
            <a:ext cx="1486304" cy="369332"/>
          </a:xfrm>
          <a:prstGeom prst="rect">
            <a:avLst/>
          </a:prstGeom>
        </p:spPr>
        <p:txBody>
          <a:bodyPr wrap="none">
            <a:spAutoFit/>
          </a:bodyPr>
          <a:lstStyle/>
          <a:p>
            <a:r>
              <a:rPr lang="en-US" altLang="ja-JP" b="1" i="1" dirty="0" smtClean="0">
                <a:solidFill>
                  <a:srgbClr val="00B050"/>
                </a:solidFill>
              </a:rPr>
              <a:t>periodic error</a:t>
            </a:r>
            <a:endParaRPr lang="ja-JP" altLang="en-US" dirty="0">
              <a:solidFill>
                <a:srgbClr val="00B050"/>
              </a:solidFill>
            </a:endParaRPr>
          </a:p>
        </p:txBody>
      </p:sp>
      <p:sp>
        <p:nvSpPr>
          <p:cNvPr id="17" name="正方形/長方形 16"/>
          <p:cNvSpPr/>
          <p:nvPr/>
        </p:nvSpPr>
        <p:spPr>
          <a:xfrm>
            <a:off x="3131840" y="4725144"/>
            <a:ext cx="1356846" cy="369332"/>
          </a:xfrm>
          <a:prstGeom prst="rect">
            <a:avLst/>
          </a:prstGeom>
        </p:spPr>
        <p:txBody>
          <a:bodyPr wrap="none">
            <a:spAutoFit/>
          </a:bodyPr>
          <a:lstStyle/>
          <a:p>
            <a:r>
              <a:rPr lang="en-US" altLang="ja-JP" b="1" i="1" dirty="0" smtClean="0">
                <a:solidFill>
                  <a:srgbClr val="FF0000"/>
                </a:solidFill>
              </a:rPr>
              <a:t>set up error </a:t>
            </a:r>
            <a:endParaRPr lang="ja-JP" altLang="en-US" b="1" i="1" dirty="0">
              <a:solidFill>
                <a:srgbClr val="FF0000"/>
              </a:solidFill>
            </a:endParaRPr>
          </a:p>
        </p:txBody>
      </p:sp>
      <p:sp>
        <p:nvSpPr>
          <p:cNvPr id="18" name="正方形/長方形 17"/>
          <p:cNvSpPr/>
          <p:nvPr/>
        </p:nvSpPr>
        <p:spPr>
          <a:xfrm>
            <a:off x="5528083" y="4725144"/>
            <a:ext cx="2428293" cy="369332"/>
          </a:xfrm>
          <a:prstGeom prst="rect">
            <a:avLst/>
          </a:prstGeom>
        </p:spPr>
        <p:txBody>
          <a:bodyPr wrap="none">
            <a:spAutoFit/>
          </a:bodyPr>
          <a:lstStyle/>
          <a:p>
            <a:r>
              <a:rPr lang="en-US" altLang="ja-JP" b="1" i="1" dirty="0" smtClean="0">
                <a:solidFill>
                  <a:srgbClr val="0070C0"/>
                </a:solidFill>
              </a:rPr>
              <a:t>atmospheric refraction</a:t>
            </a:r>
            <a:r>
              <a:rPr lang="en-US" altLang="ja-JP" i="1" dirty="0" smtClean="0"/>
              <a:t> </a:t>
            </a:r>
            <a:endParaRPr lang="ja-JP" altLang="en-US" dirty="0"/>
          </a:p>
        </p:txBody>
      </p:sp>
      <p:sp>
        <p:nvSpPr>
          <p:cNvPr id="19" name="正方形/長方形 18"/>
          <p:cNvSpPr/>
          <p:nvPr/>
        </p:nvSpPr>
        <p:spPr>
          <a:xfrm>
            <a:off x="755576" y="2924944"/>
            <a:ext cx="453970" cy="369332"/>
          </a:xfrm>
          <a:prstGeom prst="rect">
            <a:avLst/>
          </a:prstGeom>
        </p:spPr>
        <p:txBody>
          <a:bodyPr wrap="none">
            <a:spAutoFit/>
          </a:bodyPr>
          <a:lstStyle/>
          <a:p>
            <a:r>
              <a:rPr lang="en-US" altLang="ja-JP" b="1" i="1" dirty="0" smtClean="0"/>
              <a:t>RA</a:t>
            </a:r>
            <a:endParaRPr lang="ja-JP" altLang="en-US" dirty="0"/>
          </a:p>
        </p:txBody>
      </p:sp>
      <p:sp>
        <p:nvSpPr>
          <p:cNvPr id="20" name="正方形/長方形 19"/>
          <p:cNvSpPr/>
          <p:nvPr/>
        </p:nvSpPr>
        <p:spPr>
          <a:xfrm>
            <a:off x="755576" y="4355812"/>
            <a:ext cx="538930" cy="369332"/>
          </a:xfrm>
          <a:prstGeom prst="rect">
            <a:avLst/>
          </a:prstGeom>
        </p:spPr>
        <p:txBody>
          <a:bodyPr wrap="none">
            <a:spAutoFit/>
          </a:bodyPr>
          <a:lstStyle/>
          <a:p>
            <a:r>
              <a:rPr lang="en-US" altLang="ja-JP" b="1" i="1" dirty="0" smtClean="0"/>
              <a:t>Dec</a:t>
            </a:r>
            <a:endParaRPr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par>
                                <p:cTn id="17" presetID="9"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par>
                                <p:cTn id="20" presetID="9"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par>
                                <p:cTn id="23" presetID="9"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par>
                                <p:cTn id="26" presetID="9"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ssolve">
                                      <p:cBhvr>
                                        <p:cTn id="28" dur="500"/>
                                        <p:tgtEl>
                                          <p:spTgt spid="16"/>
                                        </p:tgtEl>
                                      </p:cBhvr>
                                    </p:animEffect>
                                  </p:childTnLst>
                                </p:cTn>
                              </p:par>
                              <p:par>
                                <p:cTn id="29" presetID="9"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par>
                                <p:cTn id="32" presetID="9"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lang="en-US" altLang="ja-JP" i="1" dirty="0" smtClean="0"/>
              <a:t>Pointing Error Analysis</a:t>
            </a:r>
            <a:endParaRPr kumimoji="1" lang="ja-JP" altLang="en-US" i="1" dirty="0"/>
          </a:p>
        </p:txBody>
      </p:sp>
      <p:pic>
        <p:nvPicPr>
          <p:cNvPr id="4" name="Picture 3" descr="学章"/>
          <p:cNvPicPr>
            <a:picLocks noChangeAspect="1" noChangeArrowheads="1"/>
          </p:cNvPicPr>
          <p:nvPr/>
        </p:nvPicPr>
        <p:blipFill>
          <a:blip r:embed="rId2" cstate="print"/>
          <a:srcRect l="25696" r="51820"/>
          <a:stretch>
            <a:fillRect/>
          </a:stretch>
        </p:blipFill>
        <p:spPr bwMode="auto">
          <a:xfrm>
            <a:off x="8072462" y="285728"/>
            <a:ext cx="756408" cy="857256"/>
          </a:xfrm>
          <a:prstGeom prst="rect">
            <a:avLst/>
          </a:prstGeom>
          <a:noFill/>
        </p:spPr>
      </p:pic>
      <p:sp>
        <p:nvSpPr>
          <p:cNvPr id="5" name="正方形/長方形 4"/>
          <p:cNvSpPr/>
          <p:nvPr/>
        </p:nvSpPr>
        <p:spPr>
          <a:xfrm>
            <a:off x="611560" y="1198493"/>
            <a:ext cx="8136904" cy="646331"/>
          </a:xfrm>
          <a:prstGeom prst="rect">
            <a:avLst/>
          </a:prstGeom>
        </p:spPr>
        <p:txBody>
          <a:bodyPr wrap="square">
            <a:spAutoFit/>
          </a:bodyPr>
          <a:lstStyle/>
          <a:p>
            <a:r>
              <a:rPr lang="en-US" altLang="ja-JP" i="1" dirty="0" smtClean="0"/>
              <a:t>AIRT40 has three axes (</a:t>
            </a:r>
            <a:r>
              <a:rPr lang="en-US" altLang="ja-JP" b="1" i="1" dirty="0" smtClean="0">
                <a:solidFill>
                  <a:srgbClr val="0070C0"/>
                </a:solidFill>
              </a:rPr>
              <a:t>RA</a:t>
            </a:r>
            <a:r>
              <a:rPr lang="en-US" altLang="ja-JP" i="1" dirty="0" smtClean="0"/>
              <a:t>, </a:t>
            </a:r>
            <a:r>
              <a:rPr lang="en-US" altLang="ja-JP" b="1" i="1" dirty="0" err="1" smtClean="0">
                <a:solidFill>
                  <a:srgbClr val="0070C0"/>
                </a:solidFill>
              </a:rPr>
              <a:t>dec</a:t>
            </a:r>
            <a:r>
              <a:rPr lang="en-US" altLang="ja-JP" i="1" dirty="0" smtClean="0"/>
              <a:t>, and </a:t>
            </a:r>
            <a:r>
              <a:rPr lang="en-US" altLang="ja-JP" b="1" i="1" dirty="0" smtClean="0">
                <a:solidFill>
                  <a:srgbClr val="0070C0"/>
                </a:solidFill>
              </a:rPr>
              <a:t>opt axis</a:t>
            </a:r>
            <a:r>
              <a:rPr lang="en-US" altLang="ja-JP" i="1" dirty="0" smtClean="0"/>
              <a:t>). These three axes should be orthogonal, although telescope as built is not quite orthogonal.</a:t>
            </a:r>
            <a:endParaRPr lang="ja-JP" altLang="en-US" i="1" dirty="0"/>
          </a:p>
        </p:txBody>
      </p:sp>
      <p:sp>
        <p:nvSpPr>
          <p:cNvPr id="8" name="正方形/長方形 7"/>
          <p:cNvSpPr/>
          <p:nvPr/>
        </p:nvSpPr>
        <p:spPr>
          <a:xfrm>
            <a:off x="1043608" y="1918573"/>
            <a:ext cx="7416824" cy="646331"/>
          </a:xfrm>
          <a:prstGeom prst="rect">
            <a:avLst/>
          </a:prstGeom>
        </p:spPr>
        <p:txBody>
          <a:bodyPr wrap="square">
            <a:spAutoFit/>
          </a:bodyPr>
          <a:lstStyle/>
          <a:p>
            <a:r>
              <a:rPr lang="en-US" altLang="ja-JP" i="1" dirty="0" smtClean="0"/>
              <a:t>AIRT40 is aligned using the object A (H</a:t>
            </a:r>
            <a:r>
              <a:rPr lang="en-US" altLang="ja-JP" i="1" baseline="-25000" dirty="0" smtClean="0"/>
              <a:t>A</a:t>
            </a:r>
            <a:r>
              <a:rPr lang="en-US" altLang="ja-JP" i="1" dirty="0" smtClean="0"/>
              <a:t>, </a:t>
            </a:r>
            <a:r>
              <a:rPr lang="en-US" altLang="ja-JP" i="1" dirty="0" err="1" smtClean="0"/>
              <a:t>δ</a:t>
            </a:r>
            <a:r>
              <a:rPr lang="en-US" altLang="ja-JP" i="1" baseline="-25000" dirty="0" err="1" smtClean="0"/>
              <a:t>A</a:t>
            </a:r>
            <a:r>
              <a:rPr lang="en-US" altLang="ja-JP" i="1" dirty="0" smtClean="0"/>
              <a:t>) and then points to the object B (H</a:t>
            </a:r>
            <a:r>
              <a:rPr lang="en-US" altLang="ja-JP" i="1" baseline="-25000" dirty="0" smtClean="0"/>
              <a:t>B</a:t>
            </a:r>
            <a:r>
              <a:rPr lang="en-US" altLang="ja-JP" i="1" dirty="0" smtClean="0"/>
              <a:t>, </a:t>
            </a:r>
            <a:r>
              <a:rPr lang="en-US" altLang="ja-JP" i="1" dirty="0" err="1" smtClean="0"/>
              <a:t>δ</a:t>
            </a:r>
            <a:r>
              <a:rPr lang="en-US" altLang="ja-JP" i="1" baseline="-25000" dirty="0" err="1" smtClean="0"/>
              <a:t>B</a:t>
            </a:r>
            <a:r>
              <a:rPr lang="en-US" altLang="ja-JP" i="1" dirty="0" smtClean="0"/>
              <a:t>), the pointing errors of the RA and </a:t>
            </a:r>
            <a:r>
              <a:rPr lang="en-US" altLang="ja-JP" i="1" dirty="0" err="1" smtClean="0"/>
              <a:t>dec</a:t>
            </a:r>
            <a:r>
              <a:rPr lang="en-US" altLang="ja-JP" i="1" dirty="0" smtClean="0"/>
              <a:t> axis (</a:t>
            </a:r>
            <a:r>
              <a:rPr lang="en-US" altLang="ja-JP" i="1" dirty="0" err="1" smtClean="0"/>
              <a:t>Δα</a:t>
            </a:r>
            <a:r>
              <a:rPr lang="en-US" altLang="ja-JP" i="1" baseline="-25000" dirty="0" err="1" smtClean="0"/>
              <a:t>p</a:t>
            </a:r>
            <a:r>
              <a:rPr lang="en-US" altLang="ja-JP" i="1" dirty="0" smtClean="0"/>
              <a:t>, </a:t>
            </a:r>
            <a:r>
              <a:rPr lang="en-US" altLang="ja-JP" i="1" dirty="0" err="1" smtClean="0"/>
              <a:t>Δδ</a:t>
            </a:r>
            <a:r>
              <a:rPr lang="en-US" altLang="ja-JP" i="1" baseline="-25000" dirty="0" err="1" smtClean="0"/>
              <a:t>p</a:t>
            </a:r>
            <a:r>
              <a:rPr lang="en-US" altLang="ja-JP" i="1" dirty="0" smtClean="0"/>
              <a:t>)are given below,</a:t>
            </a:r>
            <a:endParaRPr lang="ja-JP" altLang="en-US" i="1" dirty="0"/>
          </a:p>
        </p:txBody>
      </p:sp>
      <p:pic>
        <p:nvPicPr>
          <p:cNvPr id="3074" name="Picture 2" descr="C:\Documents and Settings\Okita\デスクトップ\2010_05_SPIE\Oral_presentation\eq45.jpg"/>
          <p:cNvPicPr>
            <a:picLocks noChangeAspect="1" noChangeArrowheads="1"/>
          </p:cNvPicPr>
          <p:nvPr/>
        </p:nvPicPr>
        <p:blipFill>
          <a:blip r:embed="rId3" cstate="print"/>
          <a:srcRect/>
          <a:stretch>
            <a:fillRect/>
          </a:stretch>
        </p:blipFill>
        <p:spPr bwMode="auto">
          <a:xfrm>
            <a:off x="1259632" y="3140968"/>
            <a:ext cx="6438900" cy="3048000"/>
          </a:xfrm>
          <a:prstGeom prst="rect">
            <a:avLst/>
          </a:prstGeom>
          <a:noFill/>
        </p:spPr>
      </p:pic>
      <p:sp>
        <p:nvSpPr>
          <p:cNvPr id="10" name="正方形/長方形 9"/>
          <p:cNvSpPr/>
          <p:nvPr/>
        </p:nvSpPr>
        <p:spPr>
          <a:xfrm>
            <a:off x="2123728" y="3212976"/>
            <a:ext cx="3312368"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i="1"/>
          </a:p>
        </p:txBody>
      </p:sp>
      <p:sp>
        <p:nvSpPr>
          <p:cNvPr id="11" name="正方形/長方形 10"/>
          <p:cNvSpPr/>
          <p:nvPr/>
        </p:nvSpPr>
        <p:spPr>
          <a:xfrm>
            <a:off x="2051720" y="4293096"/>
            <a:ext cx="5544616" cy="43204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i="1"/>
          </a:p>
        </p:txBody>
      </p:sp>
      <p:sp>
        <p:nvSpPr>
          <p:cNvPr id="12" name="正方形/長方形 11"/>
          <p:cNvSpPr/>
          <p:nvPr/>
        </p:nvSpPr>
        <p:spPr>
          <a:xfrm>
            <a:off x="5940152" y="3789040"/>
            <a:ext cx="1512168" cy="36004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i="1" dirty="0">
              <a:solidFill>
                <a:srgbClr val="00B050"/>
              </a:solidFill>
            </a:endParaRPr>
          </a:p>
        </p:txBody>
      </p:sp>
      <p:sp>
        <p:nvSpPr>
          <p:cNvPr id="13" name="正方形/長方形 12"/>
          <p:cNvSpPr/>
          <p:nvPr/>
        </p:nvSpPr>
        <p:spPr>
          <a:xfrm>
            <a:off x="1979712" y="4824008"/>
            <a:ext cx="4392488" cy="93610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i="1"/>
          </a:p>
        </p:txBody>
      </p:sp>
      <p:sp>
        <p:nvSpPr>
          <p:cNvPr id="15" name="正方形/長方形 14"/>
          <p:cNvSpPr/>
          <p:nvPr/>
        </p:nvSpPr>
        <p:spPr>
          <a:xfrm>
            <a:off x="5447402" y="3212976"/>
            <a:ext cx="1356846" cy="369332"/>
          </a:xfrm>
          <a:prstGeom prst="rect">
            <a:avLst/>
          </a:prstGeom>
        </p:spPr>
        <p:txBody>
          <a:bodyPr wrap="none">
            <a:spAutoFit/>
          </a:bodyPr>
          <a:lstStyle/>
          <a:p>
            <a:r>
              <a:rPr lang="en-US" altLang="ja-JP" b="1" i="1" dirty="0" smtClean="0">
                <a:solidFill>
                  <a:srgbClr val="FF0000"/>
                </a:solidFill>
              </a:rPr>
              <a:t>set up error </a:t>
            </a:r>
            <a:endParaRPr lang="ja-JP" altLang="en-US" b="1" i="1" dirty="0">
              <a:solidFill>
                <a:srgbClr val="FF0000"/>
              </a:solidFill>
            </a:endParaRPr>
          </a:p>
        </p:txBody>
      </p:sp>
      <p:sp>
        <p:nvSpPr>
          <p:cNvPr id="16" name="正方形/長方形 15"/>
          <p:cNvSpPr/>
          <p:nvPr/>
        </p:nvSpPr>
        <p:spPr>
          <a:xfrm>
            <a:off x="6372200" y="4653136"/>
            <a:ext cx="2428293" cy="369332"/>
          </a:xfrm>
          <a:prstGeom prst="rect">
            <a:avLst/>
          </a:prstGeom>
        </p:spPr>
        <p:txBody>
          <a:bodyPr wrap="none">
            <a:spAutoFit/>
          </a:bodyPr>
          <a:lstStyle/>
          <a:p>
            <a:r>
              <a:rPr lang="en-US" altLang="ja-JP" b="1" i="1" dirty="0" smtClean="0">
                <a:solidFill>
                  <a:srgbClr val="0070C0"/>
                </a:solidFill>
              </a:rPr>
              <a:t>atmospheric refraction</a:t>
            </a:r>
            <a:r>
              <a:rPr lang="en-US" altLang="ja-JP" i="1" dirty="0" smtClean="0"/>
              <a:t> </a:t>
            </a:r>
            <a:endParaRPr lang="ja-JP" altLang="en-US" i="1" dirty="0"/>
          </a:p>
        </p:txBody>
      </p:sp>
      <p:sp>
        <p:nvSpPr>
          <p:cNvPr id="17" name="正方形/長方形 16"/>
          <p:cNvSpPr/>
          <p:nvPr/>
        </p:nvSpPr>
        <p:spPr>
          <a:xfrm>
            <a:off x="7452320" y="3707740"/>
            <a:ext cx="1486304" cy="369332"/>
          </a:xfrm>
          <a:prstGeom prst="rect">
            <a:avLst/>
          </a:prstGeom>
        </p:spPr>
        <p:txBody>
          <a:bodyPr wrap="none">
            <a:spAutoFit/>
          </a:bodyPr>
          <a:lstStyle/>
          <a:p>
            <a:r>
              <a:rPr lang="en-US" altLang="ja-JP" b="1" i="1" dirty="0" smtClean="0">
                <a:solidFill>
                  <a:srgbClr val="00B050"/>
                </a:solidFill>
              </a:rPr>
              <a:t>periodic error</a:t>
            </a:r>
            <a:endParaRPr lang="ja-JP" altLang="en-US" i="1" dirty="0">
              <a:solidFill>
                <a:srgbClr val="00B050"/>
              </a:solidFill>
            </a:endParaRPr>
          </a:p>
        </p:txBody>
      </p:sp>
      <p:sp>
        <p:nvSpPr>
          <p:cNvPr id="18" name="正方形/長方形 17"/>
          <p:cNvSpPr/>
          <p:nvPr/>
        </p:nvSpPr>
        <p:spPr>
          <a:xfrm>
            <a:off x="3275856" y="6156012"/>
            <a:ext cx="1356846" cy="369332"/>
          </a:xfrm>
          <a:prstGeom prst="rect">
            <a:avLst/>
          </a:prstGeom>
        </p:spPr>
        <p:txBody>
          <a:bodyPr wrap="none">
            <a:spAutoFit/>
          </a:bodyPr>
          <a:lstStyle/>
          <a:p>
            <a:r>
              <a:rPr lang="en-US" altLang="ja-JP" b="1" i="1" dirty="0" smtClean="0">
                <a:solidFill>
                  <a:srgbClr val="FF0000"/>
                </a:solidFill>
              </a:rPr>
              <a:t>set up error </a:t>
            </a:r>
            <a:endParaRPr lang="ja-JP" altLang="en-US" b="1" i="1" dirty="0">
              <a:solidFill>
                <a:srgbClr val="FF0000"/>
              </a:solidFill>
            </a:endParaRPr>
          </a:p>
        </p:txBody>
      </p:sp>
      <p:sp>
        <p:nvSpPr>
          <p:cNvPr id="19" name="正方形/長方形 18"/>
          <p:cNvSpPr/>
          <p:nvPr/>
        </p:nvSpPr>
        <p:spPr>
          <a:xfrm>
            <a:off x="6372200" y="5445224"/>
            <a:ext cx="2428293" cy="369332"/>
          </a:xfrm>
          <a:prstGeom prst="rect">
            <a:avLst/>
          </a:prstGeom>
        </p:spPr>
        <p:txBody>
          <a:bodyPr wrap="none">
            <a:spAutoFit/>
          </a:bodyPr>
          <a:lstStyle/>
          <a:p>
            <a:r>
              <a:rPr lang="en-US" altLang="ja-JP" b="1" i="1" dirty="0" smtClean="0">
                <a:solidFill>
                  <a:srgbClr val="0070C0"/>
                </a:solidFill>
              </a:rPr>
              <a:t>atmospheric refraction</a:t>
            </a:r>
            <a:r>
              <a:rPr lang="en-US" altLang="ja-JP" i="1" dirty="0" smtClean="0"/>
              <a:t> </a:t>
            </a:r>
            <a:endParaRPr lang="ja-JP" altLang="en-US" i="1" dirty="0"/>
          </a:p>
        </p:txBody>
      </p:sp>
      <p:sp>
        <p:nvSpPr>
          <p:cNvPr id="20" name="正方形/長方形 19"/>
          <p:cNvSpPr/>
          <p:nvPr/>
        </p:nvSpPr>
        <p:spPr>
          <a:xfrm>
            <a:off x="611560" y="3203684"/>
            <a:ext cx="453970" cy="369332"/>
          </a:xfrm>
          <a:prstGeom prst="rect">
            <a:avLst/>
          </a:prstGeom>
        </p:spPr>
        <p:txBody>
          <a:bodyPr wrap="none">
            <a:spAutoFit/>
          </a:bodyPr>
          <a:lstStyle/>
          <a:p>
            <a:r>
              <a:rPr lang="en-US" altLang="ja-JP" b="1" i="1" dirty="0" smtClean="0"/>
              <a:t>RA</a:t>
            </a:r>
            <a:endParaRPr lang="ja-JP" altLang="en-US" i="1" dirty="0"/>
          </a:p>
        </p:txBody>
      </p:sp>
      <p:sp>
        <p:nvSpPr>
          <p:cNvPr id="21" name="正方形/長方形 20"/>
          <p:cNvSpPr/>
          <p:nvPr/>
        </p:nvSpPr>
        <p:spPr>
          <a:xfrm>
            <a:off x="611560" y="4787860"/>
            <a:ext cx="538930" cy="369332"/>
          </a:xfrm>
          <a:prstGeom prst="rect">
            <a:avLst/>
          </a:prstGeom>
        </p:spPr>
        <p:txBody>
          <a:bodyPr wrap="none">
            <a:spAutoFit/>
          </a:bodyPr>
          <a:lstStyle/>
          <a:p>
            <a:r>
              <a:rPr lang="en-US" altLang="ja-JP" b="1" i="1" dirty="0" smtClean="0"/>
              <a:t>Dec</a:t>
            </a:r>
            <a:endParaRPr lang="ja-JP" altLang="en-US" i="1" dirty="0"/>
          </a:p>
        </p:txBody>
      </p:sp>
      <p:sp>
        <p:nvSpPr>
          <p:cNvPr id="22" name="正方形/長方形 21"/>
          <p:cNvSpPr/>
          <p:nvPr/>
        </p:nvSpPr>
        <p:spPr>
          <a:xfrm>
            <a:off x="2123728" y="5832008"/>
            <a:ext cx="2448272"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i="1"/>
          </a:p>
        </p:txBody>
      </p:sp>
      <p:sp>
        <p:nvSpPr>
          <p:cNvPr id="23" name="正方形/長方形 22"/>
          <p:cNvSpPr/>
          <p:nvPr/>
        </p:nvSpPr>
        <p:spPr>
          <a:xfrm>
            <a:off x="4716016" y="5832008"/>
            <a:ext cx="432048" cy="36004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i="1"/>
          </a:p>
        </p:txBody>
      </p:sp>
      <p:sp>
        <p:nvSpPr>
          <p:cNvPr id="24" name="正方形/長方形 23"/>
          <p:cNvSpPr/>
          <p:nvPr/>
        </p:nvSpPr>
        <p:spPr>
          <a:xfrm>
            <a:off x="4716016" y="6156012"/>
            <a:ext cx="1024639" cy="369332"/>
          </a:xfrm>
          <a:prstGeom prst="rect">
            <a:avLst/>
          </a:prstGeom>
        </p:spPr>
        <p:txBody>
          <a:bodyPr wrap="none">
            <a:spAutoFit/>
          </a:bodyPr>
          <a:lstStyle/>
          <a:p>
            <a:r>
              <a:rPr lang="en-US" altLang="ja-JP" b="1" i="1" dirty="0" smtClean="0">
                <a:solidFill>
                  <a:srgbClr val="FFC000"/>
                </a:solidFill>
              </a:rPr>
              <a:t>backlash</a:t>
            </a:r>
            <a:endParaRPr lang="ja-JP" altLang="en-US" b="1" i="1" dirty="0">
              <a:solidFill>
                <a:srgbClr val="FFC000"/>
              </a:solidFill>
            </a:endParaRPr>
          </a:p>
        </p:txBody>
      </p:sp>
      <p:sp>
        <p:nvSpPr>
          <p:cNvPr id="25" name="正方形/長方形 24"/>
          <p:cNvSpPr/>
          <p:nvPr/>
        </p:nvSpPr>
        <p:spPr>
          <a:xfrm>
            <a:off x="2123728" y="3789040"/>
            <a:ext cx="1440160" cy="36004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i="1" dirty="0">
              <a:solidFill>
                <a:srgbClr val="7030A0"/>
              </a:solidFill>
            </a:endParaRPr>
          </a:p>
        </p:txBody>
      </p:sp>
      <p:sp>
        <p:nvSpPr>
          <p:cNvPr id="26" name="正方形/長方形 25"/>
          <p:cNvSpPr/>
          <p:nvPr/>
        </p:nvSpPr>
        <p:spPr>
          <a:xfrm>
            <a:off x="3707904" y="3789040"/>
            <a:ext cx="1440160" cy="36004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i="1" dirty="0">
              <a:solidFill>
                <a:srgbClr val="7030A0"/>
              </a:solidFill>
            </a:endParaRPr>
          </a:p>
        </p:txBody>
      </p:sp>
      <p:cxnSp>
        <p:nvCxnSpPr>
          <p:cNvPr id="30" name="直線矢印コネクタ 29"/>
          <p:cNvCxnSpPr/>
          <p:nvPr/>
        </p:nvCxnSpPr>
        <p:spPr>
          <a:xfrm rot="10800000" flipV="1">
            <a:off x="3059832" y="2924944"/>
            <a:ext cx="1008112" cy="792088"/>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rot="16200000" flipH="1">
            <a:off x="3815916" y="3176972"/>
            <a:ext cx="792088" cy="288032"/>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3" name="正方形/長方形 32"/>
          <p:cNvSpPr/>
          <p:nvPr/>
        </p:nvSpPr>
        <p:spPr>
          <a:xfrm>
            <a:off x="3491880" y="2564904"/>
            <a:ext cx="1842171" cy="369332"/>
          </a:xfrm>
          <a:prstGeom prst="rect">
            <a:avLst/>
          </a:prstGeom>
        </p:spPr>
        <p:txBody>
          <a:bodyPr wrap="none">
            <a:spAutoFit/>
          </a:bodyPr>
          <a:lstStyle/>
          <a:p>
            <a:r>
              <a:rPr lang="en-US" altLang="ja-JP" b="1" i="1" dirty="0" smtClean="0">
                <a:solidFill>
                  <a:srgbClr val="7030A0"/>
                </a:solidFill>
              </a:rPr>
              <a:t>orthogonal error </a:t>
            </a:r>
            <a:endParaRPr lang="ja-JP" altLang="en-US" b="1" i="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dissolve">
                                      <p:cBhvr>
                                        <p:cTn id="25" dur="500"/>
                                        <p:tgtEl>
                                          <p:spTgt spid="1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dissolve">
                                      <p:cBhvr>
                                        <p:cTn id="28" dur="500"/>
                                        <p:tgtEl>
                                          <p:spTgt spid="1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dissolve">
                                      <p:cBhvr>
                                        <p:cTn id="31" dur="500"/>
                                        <p:tgtEl>
                                          <p:spTgt spid="1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dissolve">
                                      <p:cBhvr>
                                        <p:cTn id="34" dur="500"/>
                                        <p:tgtEl>
                                          <p:spTgt spid="22"/>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dissolve">
                                      <p:cBhvr>
                                        <p:cTn id="37" dur="500"/>
                                        <p:tgtEl>
                                          <p:spTgt spid="2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dissolve">
                                      <p:cBhvr>
                                        <p:cTn id="40" dur="500"/>
                                        <p:tgtEl>
                                          <p:spTgt spid="2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dissolve">
                                      <p:cBhvr>
                                        <p:cTn id="43" dur="500"/>
                                        <p:tgtEl>
                                          <p:spTgt spid="2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dissolve">
                                      <p:cBhvr>
                                        <p:cTn id="46" dur="500"/>
                                        <p:tgtEl>
                                          <p:spTgt spid="26"/>
                                        </p:tgtEl>
                                      </p:cBhvr>
                                    </p:animEffect>
                                  </p:childTnLst>
                                </p:cTn>
                              </p:par>
                              <p:par>
                                <p:cTn id="47" presetID="9"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dissolve">
                                      <p:cBhvr>
                                        <p:cTn id="49" dur="500"/>
                                        <p:tgtEl>
                                          <p:spTgt spid="30"/>
                                        </p:tgtEl>
                                      </p:cBhvr>
                                    </p:animEffect>
                                  </p:childTnLst>
                                </p:cTn>
                              </p:par>
                              <p:par>
                                <p:cTn id="50" presetID="9"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dissolve">
                                      <p:cBhvr>
                                        <p:cTn id="52" dur="500"/>
                                        <p:tgtEl>
                                          <p:spTgt spid="32"/>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dissolve">
                                      <p:cBhvr>
                                        <p:cTn id="5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p:bldP spid="16" grpId="0"/>
      <p:bldP spid="17" grpId="0"/>
      <p:bldP spid="18" grpId="0"/>
      <p:bldP spid="19" grpId="0"/>
      <p:bldP spid="22" grpId="0" animBg="1"/>
      <p:bldP spid="23" grpId="0" animBg="1"/>
      <p:bldP spid="24" grpId="0"/>
      <p:bldP spid="25" grpId="0" animBg="1"/>
      <p:bldP spid="26" grpId="0" animBg="1"/>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i="1" dirty="0" smtClean="0"/>
              <a:t>Test Observation</a:t>
            </a:r>
            <a:endParaRPr kumimoji="1" lang="ja-JP" altLang="en-US" i="1" dirty="0"/>
          </a:p>
        </p:txBody>
      </p:sp>
      <p:pic>
        <p:nvPicPr>
          <p:cNvPr id="5" name="Picture 3" descr="学章"/>
          <p:cNvPicPr>
            <a:picLocks noChangeAspect="1" noChangeArrowheads="1"/>
          </p:cNvPicPr>
          <p:nvPr/>
        </p:nvPicPr>
        <p:blipFill>
          <a:blip r:embed="rId2" cstate="print"/>
          <a:srcRect l="25696" r="51820"/>
          <a:stretch>
            <a:fillRect/>
          </a:stretch>
        </p:blipFill>
        <p:spPr bwMode="auto">
          <a:xfrm>
            <a:off x="8072462" y="285728"/>
            <a:ext cx="756408" cy="857256"/>
          </a:xfrm>
          <a:prstGeom prst="rect">
            <a:avLst/>
          </a:prstGeom>
          <a:noFill/>
        </p:spPr>
      </p:pic>
      <p:sp>
        <p:nvSpPr>
          <p:cNvPr id="21" name="正方形/長方形 20"/>
          <p:cNvSpPr/>
          <p:nvPr/>
        </p:nvSpPr>
        <p:spPr>
          <a:xfrm>
            <a:off x="755576" y="1196752"/>
            <a:ext cx="4192814" cy="369332"/>
          </a:xfrm>
          <a:prstGeom prst="rect">
            <a:avLst/>
          </a:prstGeom>
        </p:spPr>
        <p:txBody>
          <a:bodyPr wrap="none">
            <a:spAutoFit/>
          </a:bodyPr>
          <a:lstStyle/>
          <a:p>
            <a:r>
              <a:rPr lang="en-US" altLang="ja-JP" i="1" dirty="0" smtClean="0"/>
              <a:t>We had test observations at Sendai, Japan.</a:t>
            </a:r>
            <a:endParaRPr lang="ja-JP" altLang="en-US" i="1" dirty="0"/>
          </a:p>
        </p:txBody>
      </p:sp>
      <p:pic>
        <p:nvPicPr>
          <p:cNvPr id="2050" name="Picture 2" descr="C:\Documents and Settings\Okita\デスクトップ\2010_05_SPIE\Oral_presentation\fig7.jpg"/>
          <p:cNvPicPr>
            <a:picLocks noChangeAspect="1" noChangeArrowheads="1"/>
          </p:cNvPicPr>
          <p:nvPr/>
        </p:nvPicPr>
        <p:blipFill>
          <a:blip r:embed="rId3" cstate="print"/>
          <a:srcRect/>
          <a:stretch>
            <a:fillRect/>
          </a:stretch>
        </p:blipFill>
        <p:spPr bwMode="auto">
          <a:xfrm>
            <a:off x="2987824" y="1926124"/>
            <a:ext cx="2448272" cy="1872208"/>
          </a:xfrm>
          <a:prstGeom prst="rect">
            <a:avLst/>
          </a:prstGeom>
          <a:noFill/>
        </p:spPr>
      </p:pic>
      <p:pic>
        <p:nvPicPr>
          <p:cNvPr id="2051" name="Picture 3" descr="C:\Documents and Settings\Okita\デスクトップ\2010_05_SPIE\Oral_presentation\fig8.jpg"/>
          <p:cNvPicPr>
            <a:picLocks noChangeAspect="1" noChangeArrowheads="1"/>
          </p:cNvPicPr>
          <p:nvPr/>
        </p:nvPicPr>
        <p:blipFill>
          <a:blip r:embed="rId4" cstate="print"/>
          <a:srcRect/>
          <a:stretch>
            <a:fillRect/>
          </a:stretch>
        </p:blipFill>
        <p:spPr bwMode="auto">
          <a:xfrm>
            <a:off x="5508104" y="1926124"/>
            <a:ext cx="3384376" cy="1906359"/>
          </a:xfrm>
          <a:prstGeom prst="rect">
            <a:avLst/>
          </a:prstGeom>
          <a:noFill/>
        </p:spPr>
      </p:pic>
      <p:pic>
        <p:nvPicPr>
          <p:cNvPr id="23" name="Picture 2" descr="D:\M2\20091109修論中間発表\purasu_ページ_1.jpg"/>
          <p:cNvPicPr>
            <a:picLocks noChangeAspect="1" noChangeArrowheads="1"/>
          </p:cNvPicPr>
          <p:nvPr/>
        </p:nvPicPr>
        <p:blipFill>
          <a:blip r:embed="rId5" cstate="print"/>
          <a:srcRect/>
          <a:stretch>
            <a:fillRect/>
          </a:stretch>
        </p:blipFill>
        <p:spPr bwMode="auto">
          <a:xfrm>
            <a:off x="179512" y="1916832"/>
            <a:ext cx="2664296" cy="1893497"/>
          </a:xfrm>
          <a:prstGeom prst="rect">
            <a:avLst/>
          </a:prstGeom>
          <a:ln>
            <a:noFill/>
          </a:ln>
          <a:effectLst/>
        </p:spPr>
      </p:pic>
      <p:sp>
        <p:nvSpPr>
          <p:cNvPr id="25" name="正方形/長方形 24"/>
          <p:cNvSpPr/>
          <p:nvPr/>
        </p:nvSpPr>
        <p:spPr>
          <a:xfrm>
            <a:off x="1043608" y="1628800"/>
            <a:ext cx="1356846" cy="369332"/>
          </a:xfrm>
          <a:prstGeom prst="rect">
            <a:avLst/>
          </a:prstGeom>
        </p:spPr>
        <p:txBody>
          <a:bodyPr wrap="none">
            <a:spAutoFit/>
          </a:bodyPr>
          <a:lstStyle/>
          <a:p>
            <a:r>
              <a:rPr lang="en-US" altLang="ja-JP" b="1" i="1" dirty="0" smtClean="0">
                <a:solidFill>
                  <a:srgbClr val="FF0000"/>
                </a:solidFill>
              </a:rPr>
              <a:t>set up error </a:t>
            </a:r>
            <a:endParaRPr lang="ja-JP" altLang="en-US" b="1" i="1" dirty="0">
              <a:solidFill>
                <a:srgbClr val="FF0000"/>
              </a:solidFill>
            </a:endParaRPr>
          </a:p>
        </p:txBody>
      </p:sp>
      <p:sp>
        <p:nvSpPr>
          <p:cNvPr id="26" name="正方形/長方形 25"/>
          <p:cNvSpPr/>
          <p:nvPr/>
        </p:nvSpPr>
        <p:spPr>
          <a:xfrm>
            <a:off x="3635896" y="1638092"/>
            <a:ext cx="1486304" cy="369332"/>
          </a:xfrm>
          <a:prstGeom prst="rect">
            <a:avLst/>
          </a:prstGeom>
        </p:spPr>
        <p:txBody>
          <a:bodyPr wrap="none">
            <a:spAutoFit/>
          </a:bodyPr>
          <a:lstStyle/>
          <a:p>
            <a:r>
              <a:rPr lang="en-US" altLang="ja-JP" b="1" i="1" dirty="0" smtClean="0">
                <a:solidFill>
                  <a:srgbClr val="00B050"/>
                </a:solidFill>
              </a:rPr>
              <a:t>periodic error</a:t>
            </a:r>
            <a:endParaRPr lang="ja-JP" altLang="en-US" i="1" dirty="0">
              <a:solidFill>
                <a:srgbClr val="00B050"/>
              </a:solidFill>
            </a:endParaRPr>
          </a:p>
        </p:txBody>
      </p:sp>
      <p:sp>
        <p:nvSpPr>
          <p:cNvPr id="27" name="正方形/長方形 26"/>
          <p:cNvSpPr/>
          <p:nvPr/>
        </p:nvSpPr>
        <p:spPr>
          <a:xfrm>
            <a:off x="6444208" y="1638092"/>
            <a:ext cx="1842171" cy="369332"/>
          </a:xfrm>
          <a:prstGeom prst="rect">
            <a:avLst/>
          </a:prstGeom>
        </p:spPr>
        <p:txBody>
          <a:bodyPr wrap="none">
            <a:spAutoFit/>
          </a:bodyPr>
          <a:lstStyle/>
          <a:p>
            <a:r>
              <a:rPr lang="en-US" altLang="ja-JP" b="1" i="1" dirty="0" smtClean="0">
                <a:solidFill>
                  <a:srgbClr val="7030A0"/>
                </a:solidFill>
              </a:rPr>
              <a:t>orthogonal error </a:t>
            </a:r>
            <a:endParaRPr lang="ja-JP" altLang="en-US" b="1" i="1" dirty="0">
              <a:solidFill>
                <a:srgbClr val="7030A0"/>
              </a:solidFill>
            </a:endParaRPr>
          </a:p>
        </p:txBody>
      </p:sp>
      <p:pic>
        <p:nvPicPr>
          <p:cNvPr id="2052" name="Picture 4" descr="C:\Documents and Settings\Okita\デスクトップ\2010_05_SPIE\Oral_presentation\telescope.jpg"/>
          <p:cNvPicPr>
            <a:picLocks noChangeAspect="1" noChangeArrowheads="1"/>
          </p:cNvPicPr>
          <p:nvPr/>
        </p:nvPicPr>
        <p:blipFill>
          <a:blip r:embed="rId6" cstate="print"/>
          <a:srcRect l="15080" r="8621"/>
          <a:stretch>
            <a:fillRect/>
          </a:stretch>
        </p:blipFill>
        <p:spPr bwMode="auto">
          <a:xfrm>
            <a:off x="467544" y="4221088"/>
            <a:ext cx="2232248" cy="1898328"/>
          </a:xfrm>
          <a:prstGeom prst="rect">
            <a:avLst/>
          </a:prstGeom>
          <a:noFill/>
        </p:spPr>
      </p:pic>
      <p:sp>
        <p:nvSpPr>
          <p:cNvPr id="29" name="正方形/長方形 28"/>
          <p:cNvSpPr/>
          <p:nvPr/>
        </p:nvSpPr>
        <p:spPr>
          <a:xfrm>
            <a:off x="3923928" y="4077072"/>
            <a:ext cx="4249368" cy="923330"/>
          </a:xfrm>
          <a:prstGeom prst="rect">
            <a:avLst/>
          </a:prstGeom>
        </p:spPr>
        <p:txBody>
          <a:bodyPr wrap="none">
            <a:spAutoFit/>
          </a:bodyPr>
          <a:lstStyle/>
          <a:p>
            <a:r>
              <a:rPr lang="en-US" altLang="ja-JP" i="1" dirty="0" smtClean="0"/>
              <a:t>Periodic motion	 4.3 +/- 1.8 [</a:t>
            </a:r>
            <a:r>
              <a:rPr lang="en-US" altLang="ja-JP" i="1" dirty="0" err="1" smtClean="0"/>
              <a:t>arcsecond</a:t>
            </a:r>
            <a:r>
              <a:rPr lang="en-US" altLang="ja-JP" i="1" dirty="0" smtClean="0"/>
              <a:t>]</a:t>
            </a:r>
          </a:p>
          <a:p>
            <a:r>
              <a:rPr lang="en-US" altLang="ja-JP" i="1" dirty="0" smtClean="0"/>
              <a:t>RA – Dec axes	  87 +/- 21  [</a:t>
            </a:r>
            <a:r>
              <a:rPr lang="en-US" altLang="ja-JP" i="1" dirty="0" err="1" smtClean="0"/>
              <a:t>arcsecond</a:t>
            </a:r>
            <a:r>
              <a:rPr lang="en-US" altLang="ja-JP" i="1" dirty="0" smtClean="0"/>
              <a:t>]</a:t>
            </a:r>
          </a:p>
          <a:p>
            <a:r>
              <a:rPr lang="en-US" altLang="ja-JP" i="1" dirty="0" smtClean="0"/>
              <a:t>Dec – Opt axes	320 +/- 29  [</a:t>
            </a:r>
            <a:r>
              <a:rPr lang="en-US" altLang="ja-JP" i="1" dirty="0" err="1" smtClean="0"/>
              <a:t>arcsecond</a:t>
            </a:r>
            <a:r>
              <a:rPr lang="en-US" altLang="ja-JP" i="1" dirty="0" smtClean="0"/>
              <a:t>] </a:t>
            </a:r>
            <a:endParaRPr lang="ja-JP" altLang="en-US" i="1" dirty="0"/>
          </a:p>
        </p:txBody>
      </p:sp>
      <p:sp>
        <p:nvSpPr>
          <p:cNvPr id="30" name="正方形/長方形 29"/>
          <p:cNvSpPr/>
          <p:nvPr/>
        </p:nvSpPr>
        <p:spPr>
          <a:xfrm>
            <a:off x="3275856" y="5085184"/>
            <a:ext cx="5544616" cy="646331"/>
          </a:xfrm>
          <a:prstGeom prst="rect">
            <a:avLst/>
          </a:prstGeom>
        </p:spPr>
        <p:txBody>
          <a:bodyPr wrap="square">
            <a:spAutoFit/>
          </a:bodyPr>
          <a:lstStyle/>
          <a:p>
            <a:r>
              <a:rPr lang="en-US" altLang="ja-JP" i="1" dirty="0" smtClean="0"/>
              <a:t>This accuracy is not generally good, although </a:t>
            </a:r>
            <a:r>
              <a:rPr lang="en-US" altLang="ja-JP" b="1" i="1" dirty="0" smtClean="0">
                <a:solidFill>
                  <a:srgbClr val="0070C0"/>
                </a:solidFill>
              </a:rPr>
              <a:t>it is enough for the 2010-2011 summer campaign </a:t>
            </a:r>
            <a:r>
              <a:rPr lang="en-US" altLang="ja-JP" i="1" dirty="0" smtClean="0"/>
              <a:t>at Dome Fuji. </a:t>
            </a:r>
          </a:p>
        </p:txBody>
      </p:sp>
      <p:sp>
        <p:nvSpPr>
          <p:cNvPr id="32" name="正方形/長方形 31"/>
          <p:cNvSpPr/>
          <p:nvPr/>
        </p:nvSpPr>
        <p:spPr>
          <a:xfrm>
            <a:off x="323528" y="6165304"/>
            <a:ext cx="2573846" cy="369332"/>
          </a:xfrm>
          <a:prstGeom prst="rect">
            <a:avLst/>
          </a:prstGeom>
        </p:spPr>
        <p:txBody>
          <a:bodyPr wrap="none">
            <a:spAutoFit/>
          </a:bodyPr>
          <a:lstStyle/>
          <a:p>
            <a:r>
              <a:rPr lang="en-US" altLang="ja-JP" i="1" dirty="0" smtClean="0"/>
              <a:t>Observed at Tohoku Univ.</a:t>
            </a:r>
            <a:endParaRPr lang="ja-JP" altLang="en-US" i="1" dirty="0"/>
          </a:p>
        </p:txBody>
      </p:sp>
      <p:sp>
        <p:nvSpPr>
          <p:cNvPr id="33" name="正方形/長方形 32"/>
          <p:cNvSpPr/>
          <p:nvPr/>
        </p:nvSpPr>
        <p:spPr>
          <a:xfrm>
            <a:off x="4860032" y="5733256"/>
            <a:ext cx="2218813" cy="646331"/>
          </a:xfrm>
          <a:prstGeom prst="rect">
            <a:avLst/>
          </a:prstGeom>
        </p:spPr>
        <p:txBody>
          <a:bodyPr wrap="none">
            <a:spAutoFit/>
          </a:bodyPr>
          <a:lstStyle/>
          <a:p>
            <a:pPr>
              <a:buFont typeface="Arial" pitchFamily="34" charset="0"/>
              <a:buChar char="•"/>
            </a:pPr>
            <a:r>
              <a:rPr lang="en-US" altLang="ja-JP" i="1" dirty="0" smtClean="0">
                <a:solidFill>
                  <a:prstClr val="black"/>
                </a:solidFill>
              </a:rPr>
              <a:t> Short exposure time</a:t>
            </a:r>
          </a:p>
          <a:p>
            <a:pPr>
              <a:buFont typeface="Arial" pitchFamily="34" charset="0"/>
              <a:buChar char="•"/>
            </a:pPr>
            <a:r>
              <a:rPr lang="en-US" altLang="ja-JP" i="1" dirty="0" smtClean="0">
                <a:solidFill>
                  <a:prstClr val="black"/>
                </a:solidFill>
              </a:rPr>
              <a:t> Manually pointing</a:t>
            </a:r>
            <a:endParaRPr lang="ja-JP" altLang="en-US" i="1" dirty="0"/>
          </a:p>
        </p:txBody>
      </p:sp>
      <p:sp>
        <p:nvSpPr>
          <p:cNvPr id="16" name="正方形/長方形 15"/>
          <p:cNvSpPr/>
          <p:nvPr/>
        </p:nvSpPr>
        <p:spPr>
          <a:xfrm>
            <a:off x="467544" y="2852936"/>
            <a:ext cx="2376264" cy="369332"/>
          </a:xfrm>
          <a:prstGeom prst="rect">
            <a:avLst/>
          </a:prstGeom>
          <a:solidFill>
            <a:schemeClr val="bg1"/>
          </a:solidFill>
          <a:ln w="9525">
            <a:solidFill>
              <a:schemeClr val="tx1"/>
            </a:solidFill>
          </a:ln>
        </p:spPr>
        <p:txBody>
          <a:bodyPr wrap="square">
            <a:spAutoFit/>
          </a:bodyPr>
          <a:lstStyle/>
          <a:p>
            <a:r>
              <a:rPr lang="en-US" altLang="ja-JP" b="1" i="1" dirty="0" smtClean="0">
                <a:solidFill>
                  <a:srgbClr val="0070C0"/>
                </a:solidFill>
              </a:rPr>
              <a:t>Polar Alignment Stage</a:t>
            </a:r>
            <a:endParaRPr lang="ja-JP" altLang="en-US"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i="1" dirty="0" smtClean="0"/>
              <a:t>Optical Analysis</a:t>
            </a:r>
            <a:endParaRPr kumimoji="1" lang="ja-JP" altLang="en-US" i="1" dirty="0"/>
          </a:p>
        </p:txBody>
      </p:sp>
      <p:pic>
        <p:nvPicPr>
          <p:cNvPr id="4" name="Picture 3" descr="学章"/>
          <p:cNvPicPr>
            <a:picLocks noChangeAspect="1" noChangeArrowheads="1"/>
          </p:cNvPicPr>
          <p:nvPr/>
        </p:nvPicPr>
        <p:blipFill>
          <a:blip r:embed="rId2" cstate="print"/>
          <a:srcRect l="25696" r="51820"/>
          <a:stretch>
            <a:fillRect/>
          </a:stretch>
        </p:blipFill>
        <p:spPr bwMode="auto">
          <a:xfrm>
            <a:off x="8072462" y="285728"/>
            <a:ext cx="756408" cy="857256"/>
          </a:xfrm>
          <a:prstGeom prst="rect">
            <a:avLst/>
          </a:prstGeom>
          <a:noFill/>
        </p:spPr>
      </p:pic>
      <p:sp>
        <p:nvSpPr>
          <p:cNvPr id="8" name="正方形/長方形 7"/>
          <p:cNvSpPr/>
          <p:nvPr/>
        </p:nvSpPr>
        <p:spPr>
          <a:xfrm>
            <a:off x="827584" y="1340768"/>
            <a:ext cx="7560840" cy="646331"/>
          </a:xfrm>
          <a:prstGeom prst="rect">
            <a:avLst/>
          </a:prstGeom>
        </p:spPr>
        <p:txBody>
          <a:bodyPr wrap="square">
            <a:spAutoFit/>
          </a:bodyPr>
          <a:lstStyle/>
          <a:p>
            <a:r>
              <a:rPr lang="en-US" altLang="ja-JP" i="1" dirty="0" smtClean="0"/>
              <a:t>We carried out the </a:t>
            </a:r>
            <a:r>
              <a:rPr lang="en-US" altLang="ja-JP" b="1" i="1" dirty="0" smtClean="0">
                <a:solidFill>
                  <a:srgbClr val="0070C0"/>
                </a:solidFill>
              </a:rPr>
              <a:t>Hartmann test </a:t>
            </a:r>
            <a:r>
              <a:rPr lang="en-US" altLang="ja-JP" i="1" dirty="0" smtClean="0"/>
              <a:t>to check the potential of AIRT40’s optics and the accuracy of the optical alignment.</a:t>
            </a:r>
            <a:endParaRPr lang="ja-JP" altLang="en-US" i="1" dirty="0"/>
          </a:p>
        </p:txBody>
      </p:sp>
      <p:pic>
        <p:nvPicPr>
          <p:cNvPr id="9" name="Picture 2" descr="D:\M2\Master\haltmann005.jpg"/>
          <p:cNvPicPr>
            <a:picLocks noChangeAspect="1" noChangeArrowheads="1"/>
          </p:cNvPicPr>
          <p:nvPr/>
        </p:nvPicPr>
        <p:blipFill>
          <a:blip r:embed="rId3" cstate="print"/>
          <a:srcRect/>
          <a:stretch>
            <a:fillRect/>
          </a:stretch>
        </p:blipFill>
        <p:spPr bwMode="auto">
          <a:xfrm>
            <a:off x="755576" y="2278614"/>
            <a:ext cx="1208428" cy="1512168"/>
          </a:xfrm>
          <a:prstGeom prst="rect">
            <a:avLst/>
          </a:prstGeom>
          <a:noFill/>
          <a:ln>
            <a:noFill/>
          </a:ln>
          <a:effectLst/>
        </p:spPr>
      </p:pic>
      <p:pic>
        <p:nvPicPr>
          <p:cNvPr id="10" name="Picture 3" descr="D:\M2\20100202修論発表会\haltmann-22.jpg"/>
          <p:cNvPicPr>
            <a:picLocks noChangeAspect="1" noChangeArrowheads="1"/>
          </p:cNvPicPr>
          <p:nvPr/>
        </p:nvPicPr>
        <p:blipFill>
          <a:blip r:embed="rId4" cstate="print"/>
          <a:srcRect l="7242" t="27639" r="5859" b="33462"/>
          <a:stretch>
            <a:fillRect/>
          </a:stretch>
        </p:blipFill>
        <p:spPr bwMode="auto">
          <a:xfrm>
            <a:off x="2239036" y="3561015"/>
            <a:ext cx="2520280" cy="1596177"/>
          </a:xfrm>
          <a:prstGeom prst="rect">
            <a:avLst/>
          </a:prstGeom>
          <a:noFill/>
          <a:ln>
            <a:noFill/>
          </a:ln>
          <a:effectLst/>
        </p:spPr>
      </p:pic>
      <p:pic>
        <p:nvPicPr>
          <p:cNvPr id="11" name="Picture 2" descr="D:\M2\20100202修論発表会\spot-diagram.jpg"/>
          <p:cNvPicPr>
            <a:picLocks noChangeAspect="1" noChangeArrowheads="1"/>
          </p:cNvPicPr>
          <p:nvPr/>
        </p:nvPicPr>
        <p:blipFill>
          <a:blip r:embed="rId5" cstate="print"/>
          <a:srcRect l="9954" t="6821" b="6211"/>
          <a:stretch>
            <a:fillRect/>
          </a:stretch>
        </p:blipFill>
        <p:spPr bwMode="auto">
          <a:xfrm>
            <a:off x="5724128" y="3186448"/>
            <a:ext cx="1944216" cy="1826728"/>
          </a:xfrm>
          <a:prstGeom prst="rect">
            <a:avLst/>
          </a:prstGeom>
          <a:noFill/>
          <a:ln>
            <a:noFill/>
          </a:ln>
          <a:effectLst/>
        </p:spPr>
      </p:pic>
      <p:sp>
        <p:nvSpPr>
          <p:cNvPr id="12" name="正方形/長方形 11"/>
          <p:cNvSpPr/>
          <p:nvPr/>
        </p:nvSpPr>
        <p:spPr>
          <a:xfrm>
            <a:off x="395536" y="3718773"/>
            <a:ext cx="1728192" cy="646331"/>
          </a:xfrm>
          <a:prstGeom prst="rect">
            <a:avLst/>
          </a:prstGeom>
        </p:spPr>
        <p:txBody>
          <a:bodyPr wrap="square">
            <a:spAutoFit/>
          </a:bodyPr>
          <a:lstStyle/>
          <a:p>
            <a:pPr algn="r"/>
            <a:r>
              <a:rPr lang="en-US" altLang="ja-JP" i="1" dirty="0" smtClean="0"/>
              <a:t>Hartmann plate on AIRT40</a:t>
            </a:r>
            <a:endParaRPr lang="ja-JP" altLang="en-US" i="1" dirty="0"/>
          </a:p>
        </p:txBody>
      </p:sp>
      <p:sp>
        <p:nvSpPr>
          <p:cNvPr id="13" name="正方形/長方形 12"/>
          <p:cNvSpPr/>
          <p:nvPr/>
        </p:nvSpPr>
        <p:spPr>
          <a:xfrm>
            <a:off x="2455060" y="4929167"/>
            <a:ext cx="648072"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i="1"/>
          </a:p>
        </p:txBody>
      </p:sp>
      <p:sp>
        <p:nvSpPr>
          <p:cNvPr id="14" name="正方形/長方形 13"/>
          <p:cNvSpPr/>
          <p:nvPr/>
        </p:nvSpPr>
        <p:spPr>
          <a:xfrm>
            <a:off x="3967228" y="4929167"/>
            <a:ext cx="648072"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i="1"/>
          </a:p>
        </p:txBody>
      </p:sp>
      <p:sp>
        <p:nvSpPr>
          <p:cNvPr id="15" name="正方形/長方形 14"/>
          <p:cNvSpPr/>
          <p:nvPr/>
        </p:nvSpPr>
        <p:spPr>
          <a:xfrm>
            <a:off x="3103132" y="3561015"/>
            <a:ext cx="648072"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i="1"/>
          </a:p>
        </p:txBody>
      </p:sp>
      <p:sp>
        <p:nvSpPr>
          <p:cNvPr id="16" name="正方形/長方形 15"/>
          <p:cNvSpPr/>
          <p:nvPr/>
        </p:nvSpPr>
        <p:spPr>
          <a:xfrm>
            <a:off x="2051720" y="2132856"/>
            <a:ext cx="6552728" cy="923330"/>
          </a:xfrm>
          <a:prstGeom prst="rect">
            <a:avLst/>
          </a:prstGeom>
        </p:spPr>
        <p:txBody>
          <a:bodyPr wrap="square">
            <a:spAutoFit/>
          </a:bodyPr>
          <a:lstStyle/>
          <a:p>
            <a:pPr algn="just"/>
            <a:r>
              <a:rPr lang="en-US" altLang="ja-JP" i="1" dirty="0" smtClean="0"/>
              <a:t>If the optical system of AIRT40 is perfect, starlight passes these small holes and converges at the focal plane. Although the </a:t>
            </a:r>
            <a:r>
              <a:rPr lang="en-US" altLang="ja-JP" b="1" i="1" dirty="0" smtClean="0">
                <a:solidFill>
                  <a:srgbClr val="0070C0"/>
                </a:solidFill>
              </a:rPr>
              <a:t>aberrations</a:t>
            </a:r>
            <a:r>
              <a:rPr lang="en-US" altLang="ja-JP" i="1" dirty="0" smtClean="0"/>
              <a:t>, </a:t>
            </a:r>
            <a:r>
              <a:rPr lang="en-US" altLang="ja-JP" b="1" i="1" dirty="0" smtClean="0">
                <a:solidFill>
                  <a:srgbClr val="0070C0"/>
                </a:solidFill>
              </a:rPr>
              <a:t>tolerances</a:t>
            </a:r>
            <a:r>
              <a:rPr lang="en-US" altLang="ja-JP" i="1" dirty="0" smtClean="0"/>
              <a:t> and/or </a:t>
            </a:r>
            <a:r>
              <a:rPr lang="en-US" altLang="ja-JP" b="1" i="1" dirty="0" smtClean="0">
                <a:solidFill>
                  <a:srgbClr val="0070C0"/>
                </a:solidFill>
              </a:rPr>
              <a:t>miss alignments</a:t>
            </a:r>
            <a:r>
              <a:rPr lang="en-US" altLang="ja-JP" b="1" i="1" dirty="0" smtClean="0"/>
              <a:t> </a:t>
            </a:r>
            <a:r>
              <a:rPr lang="en-US" altLang="ja-JP" i="1" dirty="0" smtClean="0"/>
              <a:t>cause the light to diverge.</a:t>
            </a:r>
            <a:endParaRPr lang="ja-JP" altLang="en-US" i="1" dirty="0"/>
          </a:p>
        </p:txBody>
      </p:sp>
      <p:sp>
        <p:nvSpPr>
          <p:cNvPr id="17" name="正方形/長方形 16"/>
          <p:cNvSpPr/>
          <p:nvPr/>
        </p:nvSpPr>
        <p:spPr>
          <a:xfrm>
            <a:off x="2239036" y="4797152"/>
            <a:ext cx="1015278" cy="369332"/>
          </a:xfrm>
          <a:prstGeom prst="rect">
            <a:avLst/>
          </a:prstGeom>
        </p:spPr>
        <p:txBody>
          <a:bodyPr wrap="none">
            <a:spAutoFit/>
          </a:bodyPr>
          <a:lstStyle/>
          <a:p>
            <a:r>
              <a:rPr lang="en-US" altLang="ja-JP" i="1" dirty="0" smtClean="0"/>
              <a:t>forwards</a:t>
            </a:r>
            <a:endParaRPr lang="ja-JP" altLang="en-US" i="1" dirty="0"/>
          </a:p>
        </p:txBody>
      </p:sp>
      <p:sp>
        <p:nvSpPr>
          <p:cNvPr id="19" name="正方形/長方形 18"/>
          <p:cNvSpPr/>
          <p:nvPr/>
        </p:nvSpPr>
        <p:spPr>
          <a:xfrm>
            <a:off x="3751204" y="4797152"/>
            <a:ext cx="1192955" cy="369332"/>
          </a:xfrm>
          <a:prstGeom prst="rect">
            <a:avLst/>
          </a:prstGeom>
        </p:spPr>
        <p:txBody>
          <a:bodyPr wrap="none">
            <a:spAutoFit/>
          </a:bodyPr>
          <a:lstStyle/>
          <a:p>
            <a:r>
              <a:rPr lang="en-US" altLang="ja-JP" i="1" dirty="0" smtClean="0"/>
              <a:t>backwards</a:t>
            </a:r>
            <a:endParaRPr lang="ja-JP" altLang="en-US" i="1" dirty="0"/>
          </a:p>
        </p:txBody>
      </p:sp>
      <p:sp>
        <p:nvSpPr>
          <p:cNvPr id="20" name="正方形/長方形 19"/>
          <p:cNvSpPr/>
          <p:nvPr/>
        </p:nvSpPr>
        <p:spPr>
          <a:xfrm>
            <a:off x="2959116" y="3284984"/>
            <a:ext cx="1243995" cy="369332"/>
          </a:xfrm>
          <a:prstGeom prst="rect">
            <a:avLst/>
          </a:prstGeom>
        </p:spPr>
        <p:txBody>
          <a:bodyPr wrap="none">
            <a:spAutoFit/>
          </a:bodyPr>
          <a:lstStyle/>
          <a:p>
            <a:r>
              <a:rPr lang="en-US" altLang="ja-JP" i="1" dirty="0" smtClean="0"/>
              <a:t>Focal plane</a:t>
            </a:r>
            <a:endParaRPr lang="ja-JP" altLang="en-US" i="1" dirty="0"/>
          </a:p>
        </p:txBody>
      </p:sp>
      <p:pic>
        <p:nvPicPr>
          <p:cNvPr id="21" name="Picture 2" descr="D:\M2\Master\haltmann005.jpg"/>
          <p:cNvPicPr>
            <a:picLocks noChangeArrowheads="1"/>
          </p:cNvPicPr>
          <p:nvPr/>
        </p:nvPicPr>
        <p:blipFill>
          <a:blip r:embed="rId6" cstate="print"/>
          <a:stretch>
            <a:fillRect/>
          </a:stretch>
        </p:blipFill>
        <p:spPr bwMode="auto">
          <a:xfrm>
            <a:off x="2239036" y="5185364"/>
            <a:ext cx="1080000" cy="1023896"/>
          </a:xfrm>
          <a:prstGeom prst="rect">
            <a:avLst/>
          </a:prstGeom>
          <a:noFill/>
          <a:ln>
            <a:noFill/>
          </a:ln>
          <a:effectLst/>
        </p:spPr>
      </p:pic>
      <p:pic>
        <p:nvPicPr>
          <p:cNvPr id="22" name="Picture 2" descr="D:\M2\Master\haltmann005.jpg"/>
          <p:cNvPicPr>
            <a:picLocks noChangeArrowheads="1"/>
          </p:cNvPicPr>
          <p:nvPr/>
        </p:nvPicPr>
        <p:blipFill>
          <a:blip r:embed="rId7" cstate="print"/>
          <a:stretch>
            <a:fillRect/>
          </a:stretch>
        </p:blipFill>
        <p:spPr bwMode="auto">
          <a:xfrm>
            <a:off x="3823212" y="5185364"/>
            <a:ext cx="1080000" cy="1023896"/>
          </a:xfrm>
          <a:prstGeom prst="rect">
            <a:avLst/>
          </a:prstGeom>
          <a:noFill/>
          <a:ln>
            <a:noFill/>
          </a:ln>
          <a:effectLst/>
        </p:spPr>
      </p:pic>
      <p:sp>
        <p:nvSpPr>
          <p:cNvPr id="23" name="正方形/長方形 22"/>
          <p:cNvSpPr/>
          <p:nvPr/>
        </p:nvSpPr>
        <p:spPr>
          <a:xfrm>
            <a:off x="438836" y="5229200"/>
            <a:ext cx="1828908" cy="923330"/>
          </a:xfrm>
          <a:prstGeom prst="rect">
            <a:avLst/>
          </a:prstGeom>
        </p:spPr>
        <p:txBody>
          <a:bodyPr wrap="square">
            <a:spAutoFit/>
          </a:bodyPr>
          <a:lstStyle/>
          <a:p>
            <a:r>
              <a:rPr lang="en-US" altLang="ja-JP" i="1" dirty="0" smtClean="0"/>
              <a:t>We take forwards and backwards images</a:t>
            </a:r>
            <a:endParaRPr lang="ja-JP" altLang="en-US" i="1" dirty="0"/>
          </a:p>
        </p:txBody>
      </p:sp>
      <p:cxnSp>
        <p:nvCxnSpPr>
          <p:cNvPr id="48" name="直線矢印コネクタ 47"/>
          <p:cNvCxnSpPr/>
          <p:nvPr/>
        </p:nvCxnSpPr>
        <p:spPr>
          <a:xfrm>
            <a:off x="4211960" y="3573016"/>
            <a:ext cx="1512168" cy="432048"/>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正方形/長方形 48"/>
          <p:cNvSpPr/>
          <p:nvPr/>
        </p:nvSpPr>
        <p:spPr>
          <a:xfrm>
            <a:off x="5004048" y="5075892"/>
            <a:ext cx="3816424" cy="369332"/>
          </a:xfrm>
          <a:prstGeom prst="rect">
            <a:avLst/>
          </a:prstGeom>
        </p:spPr>
        <p:txBody>
          <a:bodyPr wrap="square">
            <a:spAutoFit/>
          </a:bodyPr>
          <a:lstStyle/>
          <a:p>
            <a:r>
              <a:rPr lang="en-US" altLang="ja-JP" b="1" i="1" dirty="0" smtClean="0">
                <a:solidFill>
                  <a:srgbClr val="0070C0"/>
                </a:solidFill>
              </a:rPr>
              <a:t>Hartmann constant   0.59 [</a:t>
            </a:r>
            <a:r>
              <a:rPr lang="en-US" altLang="ja-JP" b="1" i="1" dirty="0" err="1" smtClean="0">
                <a:solidFill>
                  <a:srgbClr val="0070C0"/>
                </a:solidFill>
              </a:rPr>
              <a:t>arcsecond</a:t>
            </a:r>
            <a:r>
              <a:rPr lang="en-US" altLang="ja-JP" b="1" i="1" dirty="0" smtClean="0">
                <a:solidFill>
                  <a:srgbClr val="0070C0"/>
                </a:solidFill>
              </a:rPr>
              <a:t>]</a:t>
            </a:r>
            <a:endParaRPr lang="ja-JP" altLang="en-US" b="1" i="1" dirty="0">
              <a:solidFill>
                <a:srgbClr val="0070C0"/>
              </a:solidFill>
            </a:endParaRPr>
          </a:p>
        </p:txBody>
      </p:sp>
      <p:sp>
        <p:nvSpPr>
          <p:cNvPr id="50" name="正方形/長方形 49"/>
          <p:cNvSpPr/>
          <p:nvPr/>
        </p:nvSpPr>
        <p:spPr>
          <a:xfrm>
            <a:off x="5580112" y="5877272"/>
            <a:ext cx="2880320" cy="646331"/>
          </a:xfrm>
          <a:prstGeom prst="rect">
            <a:avLst/>
          </a:prstGeom>
          <a:ln w="9525">
            <a:solidFill>
              <a:schemeClr val="tx1"/>
            </a:solidFill>
          </a:ln>
        </p:spPr>
        <p:txBody>
          <a:bodyPr wrap="square">
            <a:spAutoFit/>
          </a:bodyPr>
          <a:lstStyle/>
          <a:p>
            <a:r>
              <a:rPr lang="en-US" altLang="ja-JP" i="1" dirty="0" smtClean="0"/>
              <a:t>AIRT40 has enough accuracy  for  infra-red observation.</a:t>
            </a:r>
          </a:p>
        </p:txBody>
      </p:sp>
      <p:sp>
        <p:nvSpPr>
          <p:cNvPr id="51" name="正方形/長方形 50"/>
          <p:cNvSpPr/>
          <p:nvPr/>
        </p:nvSpPr>
        <p:spPr>
          <a:xfrm>
            <a:off x="5652120" y="5445224"/>
            <a:ext cx="3096344" cy="369332"/>
          </a:xfrm>
          <a:prstGeom prst="rect">
            <a:avLst/>
          </a:prstGeom>
        </p:spPr>
        <p:txBody>
          <a:bodyPr wrap="square">
            <a:spAutoFit/>
          </a:bodyPr>
          <a:lstStyle/>
          <a:p>
            <a:r>
              <a:rPr lang="en-US" altLang="ja-JP" i="1" dirty="0" smtClean="0"/>
              <a:t>diffraction limit = 1.4’’ @2.3μm</a:t>
            </a:r>
            <a:endParaRPr lang="ja-JP" altLang="en-US" i="1" dirty="0"/>
          </a:p>
        </p:txBody>
      </p:sp>
      <p:sp>
        <p:nvSpPr>
          <p:cNvPr id="52" name="左右矢印 51"/>
          <p:cNvSpPr/>
          <p:nvPr/>
        </p:nvSpPr>
        <p:spPr>
          <a:xfrm>
            <a:off x="5292080" y="5517232"/>
            <a:ext cx="360040" cy="216024"/>
          </a:xfrm>
          <a:prstGeom prst="leftRight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i="1"/>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274638"/>
            <a:ext cx="8373979" cy="1143000"/>
          </a:xfrm>
        </p:spPr>
        <p:txBody>
          <a:bodyPr/>
          <a:lstStyle/>
          <a:p>
            <a:pPr algn="l"/>
            <a:r>
              <a:rPr lang="en-US" altLang="ja-JP" i="1" dirty="0" smtClean="0"/>
              <a:t>Conclusion</a:t>
            </a:r>
            <a:endParaRPr kumimoji="1" lang="ja-JP" altLang="en-US" i="1" dirty="0"/>
          </a:p>
        </p:txBody>
      </p:sp>
      <p:pic>
        <p:nvPicPr>
          <p:cNvPr id="5" name="Picture 3" descr="AirT40"/>
          <p:cNvPicPr>
            <a:picLocks noChangeAspect="1" noChangeArrowheads="1"/>
          </p:cNvPicPr>
          <p:nvPr/>
        </p:nvPicPr>
        <p:blipFill>
          <a:blip r:embed="rId2" cstate="print"/>
          <a:srcRect/>
          <a:stretch>
            <a:fillRect/>
          </a:stretch>
        </p:blipFill>
        <p:spPr bwMode="auto">
          <a:xfrm>
            <a:off x="6561039" y="2627620"/>
            <a:ext cx="1594925" cy="3600401"/>
          </a:xfrm>
          <a:prstGeom prst="rect">
            <a:avLst/>
          </a:prstGeom>
          <a:ln w="3175">
            <a:noFill/>
          </a:ln>
          <a:effectLst/>
        </p:spPr>
      </p:pic>
      <p:pic>
        <p:nvPicPr>
          <p:cNvPr id="6" name="Picture 3" descr="学章"/>
          <p:cNvPicPr>
            <a:picLocks noChangeAspect="1" noChangeArrowheads="1"/>
          </p:cNvPicPr>
          <p:nvPr/>
        </p:nvPicPr>
        <p:blipFill>
          <a:blip r:embed="rId3" cstate="print"/>
          <a:srcRect l="25696" r="51820"/>
          <a:stretch>
            <a:fillRect/>
          </a:stretch>
        </p:blipFill>
        <p:spPr bwMode="auto">
          <a:xfrm>
            <a:off x="8072462" y="285728"/>
            <a:ext cx="769678" cy="857256"/>
          </a:xfrm>
          <a:prstGeom prst="rect">
            <a:avLst/>
          </a:prstGeom>
          <a:noFill/>
        </p:spPr>
      </p:pic>
      <p:sp>
        <p:nvSpPr>
          <p:cNvPr id="9" name="下矢印 8"/>
          <p:cNvSpPr/>
          <p:nvPr/>
        </p:nvSpPr>
        <p:spPr>
          <a:xfrm>
            <a:off x="3017512" y="4005064"/>
            <a:ext cx="732713" cy="288032"/>
          </a:xfrm>
          <a:prstGeom prst="down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i="1"/>
          </a:p>
        </p:txBody>
      </p:sp>
      <p:sp>
        <p:nvSpPr>
          <p:cNvPr id="11" name="正方形/長方形 10"/>
          <p:cNvSpPr/>
          <p:nvPr/>
        </p:nvSpPr>
        <p:spPr>
          <a:xfrm>
            <a:off x="611560" y="1268760"/>
            <a:ext cx="8064896" cy="1754326"/>
          </a:xfrm>
          <a:prstGeom prst="rect">
            <a:avLst/>
          </a:prstGeom>
        </p:spPr>
        <p:txBody>
          <a:bodyPr wrap="square">
            <a:spAutoFit/>
          </a:bodyPr>
          <a:lstStyle/>
          <a:p>
            <a:pPr algn="just"/>
            <a:r>
              <a:rPr lang="en-US" altLang="ja-JP" i="1" dirty="0" smtClean="0"/>
              <a:t>Dome Fuji, on the Antarctic plateau, is expected the best site for infra-red astronomy on Earth. To enjoy these advantages, we are planning to construct 2m-class infra-red telescopes at Dome Fuji. For this purpose we developed the </a:t>
            </a:r>
            <a:r>
              <a:rPr lang="en-US" altLang="ja-JP" b="1" i="1" dirty="0" smtClean="0">
                <a:solidFill>
                  <a:srgbClr val="0070C0"/>
                </a:solidFill>
              </a:rPr>
              <a:t>Antarctic Infra-Red Telescope with a 40cm primary mirror (AIRT40)</a:t>
            </a:r>
            <a:r>
              <a:rPr lang="en-US" altLang="ja-JP" i="1" dirty="0" smtClean="0"/>
              <a:t>, which will be the first optical/infra-red telescope setting up at Dome Fuji. </a:t>
            </a:r>
          </a:p>
          <a:p>
            <a:pPr algn="just"/>
            <a:endParaRPr lang="en-US" altLang="ja-JP" i="1" dirty="0" smtClean="0"/>
          </a:p>
        </p:txBody>
      </p:sp>
      <p:sp>
        <p:nvSpPr>
          <p:cNvPr id="12" name="正方形/長方形 11"/>
          <p:cNvSpPr/>
          <p:nvPr/>
        </p:nvSpPr>
        <p:spPr>
          <a:xfrm>
            <a:off x="1475656" y="4437112"/>
            <a:ext cx="3960440" cy="369332"/>
          </a:xfrm>
          <a:prstGeom prst="rect">
            <a:avLst/>
          </a:prstGeom>
        </p:spPr>
        <p:txBody>
          <a:bodyPr wrap="square">
            <a:spAutoFit/>
          </a:bodyPr>
          <a:lstStyle/>
          <a:p>
            <a:r>
              <a:rPr lang="en-US" altLang="ja-JP" i="1" dirty="0" smtClean="0"/>
              <a:t>AIRT40 is suited to observe at Dome Fuji. </a:t>
            </a:r>
          </a:p>
        </p:txBody>
      </p:sp>
      <p:sp>
        <p:nvSpPr>
          <p:cNvPr id="13" name="正方形/長方形 12"/>
          <p:cNvSpPr/>
          <p:nvPr/>
        </p:nvSpPr>
        <p:spPr>
          <a:xfrm>
            <a:off x="1475656" y="2924944"/>
            <a:ext cx="4176464" cy="923330"/>
          </a:xfrm>
          <a:prstGeom prst="rect">
            <a:avLst/>
          </a:prstGeom>
        </p:spPr>
        <p:txBody>
          <a:bodyPr wrap="square">
            <a:spAutoFit/>
          </a:bodyPr>
          <a:lstStyle/>
          <a:p>
            <a:pPr algn="just">
              <a:buFont typeface="Wingdings" pitchFamily="2" charset="2"/>
              <a:buChar char="ü"/>
            </a:pPr>
            <a:r>
              <a:rPr lang="en-US" altLang="ja-JP" b="1" i="1" dirty="0" smtClean="0">
                <a:solidFill>
                  <a:srgbClr val="0070C0"/>
                </a:solidFill>
              </a:rPr>
              <a:t>Work well even at -80</a:t>
            </a:r>
            <a:r>
              <a:rPr lang="en-US" altLang="ja-JP" b="1" i="1" baseline="50000" dirty="0" smtClean="0">
                <a:solidFill>
                  <a:srgbClr val="0070C0"/>
                </a:solidFill>
              </a:rPr>
              <a:t>o</a:t>
            </a:r>
            <a:r>
              <a:rPr lang="en-US" altLang="ja-JP" b="1" i="1" dirty="0" smtClean="0">
                <a:solidFill>
                  <a:srgbClr val="0070C0"/>
                </a:solidFill>
              </a:rPr>
              <a:t>C</a:t>
            </a:r>
          </a:p>
          <a:p>
            <a:pPr algn="just">
              <a:buFont typeface="Wingdings" pitchFamily="2" charset="2"/>
              <a:buChar char="ü"/>
            </a:pPr>
            <a:r>
              <a:rPr lang="en-US" altLang="ja-JP" b="1" i="1" dirty="0" smtClean="0">
                <a:solidFill>
                  <a:srgbClr val="0070C0"/>
                </a:solidFill>
              </a:rPr>
              <a:t>Easy operation</a:t>
            </a:r>
            <a:endParaRPr lang="en-US" altLang="ja-JP" i="1" dirty="0" smtClean="0"/>
          </a:p>
          <a:p>
            <a:pPr algn="just">
              <a:buFont typeface="Wingdings" pitchFamily="2" charset="2"/>
              <a:buChar char="ü"/>
            </a:pPr>
            <a:r>
              <a:rPr lang="en-US" altLang="ja-JP" b="1" i="1" dirty="0" smtClean="0">
                <a:solidFill>
                  <a:srgbClr val="0070C0"/>
                </a:solidFill>
              </a:rPr>
              <a:t>Pointing, Tracking, and optical accuracy</a:t>
            </a:r>
          </a:p>
        </p:txBody>
      </p:sp>
      <p:sp>
        <p:nvSpPr>
          <p:cNvPr id="14" name="正方形/長方形 13"/>
          <p:cNvSpPr/>
          <p:nvPr/>
        </p:nvSpPr>
        <p:spPr>
          <a:xfrm>
            <a:off x="1403648" y="5157192"/>
            <a:ext cx="4320480" cy="923330"/>
          </a:xfrm>
          <a:prstGeom prst="rect">
            <a:avLst/>
          </a:prstGeom>
          <a:ln w="9525">
            <a:solidFill>
              <a:schemeClr val="tx1"/>
            </a:solidFill>
          </a:ln>
        </p:spPr>
        <p:txBody>
          <a:bodyPr wrap="square">
            <a:spAutoFit/>
          </a:bodyPr>
          <a:lstStyle/>
          <a:p>
            <a:pPr algn="just"/>
            <a:r>
              <a:rPr lang="en-US" altLang="ja-JP" i="1" dirty="0" smtClean="0"/>
              <a:t>We plan to observe the </a:t>
            </a:r>
            <a:r>
              <a:rPr lang="en-US" altLang="ja-JP" b="1" i="1" dirty="0" smtClean="0">
                <a:solidFill>
                  <a:srgbClr val="0070C0"/>
                </a:solidFill>
              </a:rPr>
              <a:t>seeing</a:t>
            </a:r>
            <a:r>
              <a:rPr lang="en-US" altLang="ja-JP" i="1" dirty="0" smtClean="0"/>
              <a:t>, </a:t>
            </a:r>
            <a:r>
              <a:rPr lang="en-US" altLang="ja-JP" b="1" i="1" dirty="0" smtClean="0">
                <a:solidFill>
                  <a:srgbClr val="0070C0"/>
                </a:solidFill>
              </a:rPr>
              <a:t>infra-red sky background</a:t>
            </a:r>
            <a:r>
              <a:rPr lang="en-US" altLang="ja-JP" i="1" dirty="0" smtClean="0"/>
              <a:t>, and </a:t>
            </a:r>
            <a:r>
              <a:rPr lang="en-US" altLang="ja-JP" b="1" i="1" dirty="0" smtClean="0">
                <a:solidFill>
                  <a:srgbClr val="0070C0"/>
                </a:solidFill>
              </a:rPr>
              <a:t>Venus</a:t>
            </a:r>
            <a:r>
              <a:rPr lang="en-US" altLang="ja-JP" i="1" dirty="0" smtClean="0"/>
              <a:t> using AIRT40 during the 2010-2011 austral summer campaign.</a:t>
            </a:r>
            <a:endParaRPr lang="ja-JP" altLang="en-US" i="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タイトル 1"/>
          <p:cNvSpPr>
            <a:spLocks noGrp="1"/>
          </p:cNvSpPr>
          <p:nvPr>
            <p:ph type="ctrTitle"/>
          </p:nvPr>
        </p:nvSpPr>
        <p:spPr/>
        <p:txBody>
          <a:bodyPr/>
          <a:lstStyle/>
          <a:p>
            <a:pPr>
              <a:defRPr/>
            </a:pPr>
            <a:r>
              <a:rPr lang="ja-JP" altLang="en-US" sz="5400" b="1" dirty="0" smtClean="0">
                <a:effectLst>
                  <a:outerShdw blurRad="38100" dist="38100" dir="2700000" algn="tl">
                    <a:srgbClr val="000000">
                      <a:alpha val="43137"/>
                    </a:srgbClr>
                  </a:outerShdw>
                </a:effectLst>
              </a:rPr>
              <a:t>今後の流れ</a:t>
            </a:r>
          </a:p>
        </p:txBody>
      </p:sp>
      <p:sp>
        <p:nvSpPr>
          <p:cNvPr id="3" name="サブタイトル 2"/>
          <p:cNvSpPr>
            <a:spLocks noGrp="1"/>
          </p:cNvSpPr>
          <p:nvPr>
            <p:ph type="subTitle" idx="1"/>
          </p:nvPr>
        </p:nvSpPr>
        <p:spPr/>
        <p:txBody>
          <a:bodyPr/>
          <a:lstStyle/>
          <a:p>
            <a:pPr>
              <a:defRPr/>
            </a:pPr>
            <a:r>
              <a:rPr lang="en-US" altLang="ja-JP" dirty="0" smtClean="0"/>
              <a:t>Version 2010.11.17</a:t>
            </a:r>
            <a:endParaRPr lang="ja-JP"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図 3"/>
          <p:cNvPicPr>
            <a:picLocks noChangeAspect="1"/>
          </p:cNvPicPr>
          <p:nvPr/>
        </p:nvPicPr>
        <p:blipFill>
          <a:blip r:embed="rId3" cstate="print"/>
          <a:srcRect/>
          <a:stretch>
            <a:fillRect/>
          </a:stretch>
        </p:blipFill>
        <p:spPr bwMode="auto">
          <a:xfrm>
            <a:off x="1693863" y="476250"/>
            <a:ext cx="6705600" cy="5973763"/>
          </a:xfrm>
          <a:prstGeom prst="rect">
            <a:avLst/>
          </a:prstGeom>
          <a:noFill/>
          <a:ln w="9525">
            <a:noFill/>
            <a:miter lim="800000"/>
            <a:headEnd/>
            <a:tailEnd/>
          </a:ln>
        </p:spPr>
      </p:pic>
      <p:sp>
        <p:nvSpPr>
          <p:cNvPr id="4099" name="Text Box 5"/>
          <p:cNvSpPr txBox="1">
            <a:spLocks noChangeArrowheads="1"/>
          </p:cNvSpPr>
          <p:nvPr/>
        </p:nvSpPr>
        <p:spPr bwMode="auto">
          <a:xfrm>
            <a:off x="4640263" y="3965575"/>
            <a:ext cx="1141412" cy="400050"/>
          </a:xfrm>
          <a:prstGeom prst="rect">
            <a:avLst/>
          </a:prstGeom>
          <a:solidFill>
            <a:schemeClr val="bg1"/>
          </a:solidFill>
          <a:ln w="3175">
            <a:solidFill>
              <a:schemeClr val="tx1"/>
            </a:solidFill>
            <a:miter lim="800000"/>
            <a:headEnd/>
            <a:tailEnd/>
          </a:ln>
        </p:spPr>
        <p:txBody>
          <a:bodyPr wrap="none">
            <a:spAutoFit/>
          </a:bodyPr>
          <a:lstStyle/>
          <a:p>
            <a:r>
              <a:rPr lang="en-US" altLang="ja-JP" sz="2000"/>
              <a:t>11/25-30</a:t>
            </a:r>
          </a:p>
        </p:txBody>
      </p:sp>
      <p:sp>
        <p:nvSpPr>
          <p:cNvPr id="4100" name="Text Box 6"/>
          <p:cNvSpPr txBox="1">
            <a:spLocks noChangeArrowheads="1"/>
          </p:cNvSpPr>
          <p:nvPr/>
        </p:nvSpPr>
        <p:spPr bwMode="auto">
          <a:xfrm>
            <a:off x="2336800" y="5661025"/>
            <a:ext cx="1676400" cy="400050"/>
          </a:xfrm>
          <a:prstGeom prst="rect">
            <a:avLst/>
          </a:prstGeom>
          <a:solidFill>
            <a:schemeClr val="bg1"/>
          </a:solidFill>
          <a:ln w="3175">
            <a:solidFill>
              <a:schemeClr val="tx1"/>
            </a:solidFill>
            <a:miter lim="800000"/>
            <a:headEnd/>
            <a:tailEnd/>
          </a:ln>
        </p:spPr>
        <p:txBody>
          <a:bodyPr wrap="none">
            <a:spAutoFit/>
          </a:bodyPr>
          <a:lstStyle/>
          <a:p>
            <a:r>
              <a:rPr lang="en-US" altLang="ja-JP" sz="2000"/>
              <a:t>S16(12/26-30)</a:t>
            </a:r>
          </a:p>
        </p:txBody>
      </p:sp>
      <p:sp>
        <p:nvSpPr>
          <p:cNvPr id="4101" name="Text Box 7"/>
          <p:cNvSpPr txBox="1">
            <a:spLocks noChangeArrowheads="1"/>
          </p:cNvSpPr>
          <p:nvPr/>
        </p:nvSpPr>
        <p:spPr bwMode="auto">
          <a:xfrm>
            <a:off x="4927600" y="5589588"/>
            <a:ext cx="2298700" cy="400050"/>
          </a:xfrm>
          <a:prstGeom prst="rect">
            <a:avLst/>
          </a:prstGeom>
          <a:solidFill>
            <a:schemeClr val="bg1"/>
          </a:solidFill>
          <a:ln w="3175">
            <a:solidFill>
              <a:schemeClr val="tx1"/>
            </a:solidFill>
            <a:miter lim="800000"/>
            <a:headEnd/>
            <a:tailEnd/>
          </a:ln>
        </p:spPr>
        <p:txBody>
          <a:bodyPr wrap="none">
            <a:spAutoFit/>
          </a:bodyPr>
          <a:lstStyle/>
          <a:p>
            <a:r>
              <a:rPr lang="en-US" altLang="ja-JP" sz="2000"/>
              <a:t>S30(2/11),S16(2/14)</a:t>
            </a:r>
          </a:p>
        </p:txBody>
      </p:sp>
      <p:sp>
        <p:nvSpPr>
          <p:cNvPr id="4102" name="Text Box 8"/>
          <p:cNvSpPr txBox="1">
            <a:spLocks noChangeArrowheads="1"/>
          </p:cNvSpPr>
          <p:nvPr/>
        </p:nvSpPr>
        <p:spPr bwMode="auto">
          <a:xfrm>
            <a:off x="7593013" y="4508500"/>
            <a:ext cx="1011237" cy="400050"/>
          </a:xfrm>
          <a:prstGeom prst="rect">
            <a:avLst/>
          </a:prstGeom>
          <a:solidFill>
            <a:schemeClr val="bg1"/>
          </a:solidFill>
          <a:ln w="3175">
            <a:solidFill>
              <a:schemeClr val="tx1"/>
            </a:solidFill>
            <a:miter lim="800000"/>
            <a:headEnd/>
            <a:tailEnd/>
          </a:ln>
        </p:spPr>
        <p:txBody>
          <a:bodyPr wrap="none">
            <a:spAutoFit/>
          </a:bodyPr>
          <a:lstStyle/>
          <a:p>
            <a:r>
              <a:rPr lang="en-US" altLang="ja-JP" sz="2000"/>
              <a:t>3/18-20</a:t>
            </a:r>
          </a:p>
        </p:txBody>
      </p:sp>
      <p:sp>
        <p:nvSpPr>
          <p:cNvPr id="4103" name="Text Box 9"/>
          <p:cNvSpPr txBox="1">
            <a:spLocks noChangeArrowheads="1"/>
          </p:cNvSpPr>
          <p:nvPr/>
        </p:nvSpPr>
        <p:spPr bwMode="auto">
          <a:xfrm>
            <a:off x="4352925" y="6308725"/>
            <a:ext cx="2300288" cy="400050"/>
          </a:xfrm>
          <a:prstGeom prst="rect">
            <a:avLst/>
          </a:prstGeom>
          <a:solidFill>
            <a:schemeClr val="bg1"/>
          </a:solidFill>
          <a:ln w="3175">
            <a:solidFill>
              <a:schemeClr val="tx1"/>
            </a:solidFill>
            <a:miter lim="800000"/>
            <a:headEnd/>
            <a:tailEnd/>
          </a:ln>
        </p:spPr>
        <p:txBody>
          <a:bodyPr wrap="none">
            <a:spAutoFit/>
          </a:bodyPr>
          <a:lstStyle/>
          <a:p>
            <a:r>
              <a:rPr lang="ja-JP" altLang="en-US" sz="2000"/>
              <a:t>ドームふじ</a:t>
            </a:r>
            <a:r>
              <a:rPr lang="en-US" altLang="ja-JP" sz="2000"/>
              <a:t>(1/17-31)</a:t>
            </a:r>
          </a:p>
        </p:txBody>
      </p:sp>
      <p:sp>
        <p:nvSpPr>
          <p:cNvPr id="4104" name="Oval 11"/>
          <p:cNvSpPr>
            <a:spLocks noChangeArrowheads="1"/>
          </p:cNvSpPr>
          <p:nvPr/>
        </p:nvSpPr>
        <p:spPr bwMode="auto">
          <a:xfrm>
            <a:off x="4513263" y="5992813"/>
            <a:ext cx="228600" cy="228600"/>
          </a:xfrm>
          <a:prstGeom prst="ellipse">
            <a:avLst/>
          </a:prstGeom>
          <a:solidFill>
            <a:srgbClr val="FF0000"/>
          </a:solidFill>
          <a:ln w="9525">
            <a:solidFill>
              <a:srgbClr val="FF0000"/>
            </a:solidFill>
            <a:round/>
            <a:headEnd/>
            <a:tailEnd/>
          </a:ln>
        </p:spPr>
        <p:txBody>
          <a:bodyPr wrap="none" anchor="ctr"/>
          <a:lstStyle/>
          <a:p>
            <a:endParaRPr lang="ja-JP" altLang="en-US"/>
          </a:p>
        </p:txBody>
      </p:sp>
      <p:sp>
        <p:nvSpPr>
          <p:cNvPr id="4105" name="テキスト ボックス 10"/>
          <p:cNvSpPr txBox="1">
            <a:spLocks noChangeArrowheads="1"/>
          </p:cNvSpPr>
          <p:nvPr/>
        </p:nvSpPr>
        <p:spPr bwMode="auto">
          <a:xfrm>
            <a:off x="381000" y="261938"/>
            <a:ext cx="3327400" cy="646112"/>
          </a:xfrm>
          <a:prstGeom prst="rect">
            <a:avLst/>
          </a:prstGeom>
          <a:noFill/>
          <a:ln w="9525">
            <a:noFill/>
            <a:miter lim="800000"/>
            <a:headEnd/>
            <a:tailEnd/>
          </a:ln>
        </p:spPr>
        <p:txBody>
          <a:bodyPr wrap="none">
            <a:spAutoFit/>
          </a:bodyPr>
          <a:lstStyle/>
          <a:p>
            <a:r>
              <a:rPr lang="ja-JP" altLang="en-US" sz="3600"/>
              <a:t>日本から南極へ</a:t>
            </a:r>
          </a:p>
        </p:txBody>
      </p:sp>
      <p:sp>
        <p:nvSpPr>
          <p:cNvPr id="4106" name="Text Box 5"/>
          <p:cNvSpPr txBox="1">
            <a:spLocks noChangeArrowheads="1"/>
          </p:cNvSpPr>
          <p:nvPr/>
        </p:nvSpPr>
        <p:spPr bwMode="auto">
          <a:xfrm>
            <a:off x="7235825" y="1341438"/>
            <a:ext cx="803275" cy="400050"/>
          </a:xfrm>
          <a:prstGeom prst="rect">
            <a:avLst/>
          </a:prstGeom>
          <a:solidFill>
            <a:schemeClr val="bg1"/>
          </a:solidFill>
          <a:ln w="3175">
            <a:solidFill>
              <a:schemeClr val="tx1"/>
            </a:solidFill>
            <a:miter lim="800000"/>
            <a:headEnd/>
            <a:tailEnd/>
          </a:ln>
        </p:spPr>
        <p:txBody>
          <a:bodyPr wrap="none">
            <a:spAutoFit/>
          </a:bodyPr>
          <a:lstStyle/>
          <a:p>
            <a:r>
              <a:rPr lang="en-US" altLang="ja-JP" sz="2000"/>
              <a:t>11/24</a:t>
            </a:r>
          </a:p>
        </p:txBody>
      </p:sp>
      <p:sp>
        <p:nvSpPr>
          <p:cNvPr id="17" name="フリーフォーム 16"/>
          <p:cNvSpPr/>
          <p:nvPr/>
        </p:nvSpPr>
        <p:spPr>
          <a:xfrm>
            <a:off x="4052888" y="5256213"/>
            <a:ext cx="1381125" cy="620712"/>
          </a:xfrm>
          <a:custGeom>
            <a:avLst/>
            <a:gdLst>
              <a:gd name="connsiteX0" fmla="*/ 180975 w 1381125"/>
              <a:gd name="connsiteY0" fmla="*/ 620712 h 620712"/>
              <a:gd name="connsiteX1" fmla="*/ 38100 w 1381125"/>
              <a:gd name="connsiteY1" fmla="*/ 496887 h 620712"/>
              <a:gd name="connsiteX2" fmla="*/ 38100 w 1381125"/>
              <a:gd name="connsiteY2" fmla="*/ 325437 h 620712"/>
              <a:gd name="connsiteX3" fmla="*/ 38100 w 1381125"/>
              <a:gd name="connsiteY3" fmla="*/ 287337 h 620712"/>
              <a:gd name="connsiteX4" fmla="*/ 266700 w 1381125"/>
              <a:gd name="connsiteY4" fmla="*/ 87312 h 620712"/>
              <a:gd name="connsiteX5" fmla="*/ 609600 w 1381125"/>
              <a:gd name="connsiteY5" fmla="*/ 20637 h 620712"/>
              <a:gd name="connsiteX6" fmla="*/ 828675 w 1381125"/>
              <a:gd name="connsiteY6" fmla="*/ 1587 h 620712"/>
              <a:gd name="connsiteX7" fmla="*/ 914400 w 1381125"/>
              <a:gd name="connsiteY7" fmla="*/ 30162 h 620712"/>
              <a:gd name="connsiteX8" fmla="*/ 1209675 w 1381125"/>
              <a:gd name="connsiteY8" fmla="*/ 68262 h 620712"/>
              <a:gd name="connsiteX9" fmla="*/ 1381125 w 1381125"/>
              <a:gd name="connsiteY9" fmla="*/ 77787 h 620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1125" h="620712">
                <a:moveTo>
                  <a:pt x="180975" y="620712"/>
                </a:moveTo>
                <a:cubicBezTo>
                  <a:pt x="121444" y="583406"/>
                  <a:pt x="61913" y="546100"/>
                  <a:pt x="38100" y="496887"/>
                </a:cubicBezTo>
                <a:cubicBezTo>
                  <a:pt x="14288" y="447675"/>
                  <a:pt x="38100" y="325437"/>
                  <a:pt x="38100" y="325437"/>
                </a:cubicBezTo>
                <a:cubicBezTo>
                  <a:pt x="38100" y="290512"/>
                  <a:pt x="0" y="327024"/>
                  <a:pt x="38100" y="287337"/>
                </a:cubicBezTo>
                <a:cubicBezTo>
                  <a:pt x="76200" y="247650"/>
                  <a:pt x="171450" y="131762"/>
                  <a:pt x="266700" y="87312"/>
                </a:cubicBezTo>
                <a:cubicBezTo>
                  <a:pt x="361950" y="42862"/>
                  <a:pt x="515938" y="34924"/>
                  <a:pt x="609600" y="20637"/>
                </a:cubicBezTo>
                <a:cubicBezTo>
                  <a:pt x="703262" y="6350"/>
                  <a:pt x="777875" y="0"/>
                  <a:pt x="828675" y="1587"/>
                </a:cubicBezTo>
                <a:cubicBezTo>
                  <a:pt x="879475" y="3175"/>
                  <a:pt x="850900" y="19050"/>
                  <a:pt x="914400" y="30162"/>
                </a:cubicBezTo>
                <a:cubicBezTo>
                  <a:pt x="977900" y="41275"/>
                  <a:pt x="1131888" y="60325"/>
                  <a:pt x="1209675" y="68262"/>
                </a:cubicBezTo>
                <a:cubicBezTo>
                  <a:pt x="1287463" y="76200"/>
                  <a:pt x="1352550" y="79375"/>
                  <a:pt x="1381125" y="77787"/>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8" name="フリーフォーム 17"/>
          <p:cNvSpPr/>
          <p:nvPr/>
        </p:nvSpPr>
        <p:spPr>
          <a:xfrm>
            <a:off x="5432425" y="4248150"/>
            <a:ext cx="449263" cy="1052513"/>
          </a:xfrm>
          <a:custGeom>
            <a:avLst/>
            <a:gdLst>
              <a:gd name="connsiteX0" fmla="*/ 0 w 447675"/>
              <a:gd name="connsiteY0" fmla="*/ 1028700 h 1028700"/>
              <a:gd name="connsiteX1" fmla="*/ 123825 w 447675"/>
              <a:gd name="connsiteY1" fmla="*/ 685800 h 1028700"/>
              <a:gd name="connsiteX2" fmla="*/ 209550 w 447675"/>
              <a:gd name="connsiteY2" fmla="*/ 371475 h 1028700"/>
              <a:gd name="connsiteX3" fmla="*/ 209550 w 447675"/>
              <a:gd name="connsiteY3" fmla="*/ 304800 h 1028700"/>
              <a:gd name="connsiteX4" fmla="*/ 447675 w 447675"/>
              <a:gd name="connsiteY4" fmla="*/ 0 h 102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1028700">
                <a:moveTo>
                  <a:pt x="0" y="1028700"/>
                </a:moveTo>
                <a:cubicBezTo>
                  <a:pt x="44450" y="912019"/>
                  <a:pt x="88900" y="795338"/>
                  <a:pt x="123825" y="685800"/>
                </a:cubicBezTo>
                <a:cubicBezTo>
                  <a:pt x="158750" y="576263"/>
                  <a:pt x="195263" y="434975"/>
                  <a:pt x="209550" y="371475"/>
                </a:cubicBezTo>
                <a:cubicBezTo>
                  <a:pt x="223838" y="307975"/>
                  <a:pt x="169862" y="366713"/>
                  <a:pt x="209550" y="304800"/>
                </a:cubicBezTo>
                <a:cubicBezTo>
                  <a:pt x="249238" y="242887"/>
                  <a:pt x="407988" y="53975"/>
                  <a:pt x="447675" y="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9" name="フリーフォーム 18"/>
          <p:cNvSpPr/>
          <p:nvPr/>
        </p:nvSpPr>
        <p:spPr>
          <a:xfrm>
            <a:off x="5788025" y="1604963"/>
            <a:ext cx="1127125" cy="2633662"/>
          </a:xfrm>
          <a:custGeom>
            <a:avLst/>
            <a:gdLst>
              <a:gd name="connsiteX0" fmla="*/ 93662 w 1127125"/>
              <a:gd name="connsiteY0" fmla="*/ 2633662 h 2633662"/>
              <a:gd name="connsiteX1" fmla="*/ 46037 w 1127125"/>
              <a:gd name="connsiteY1" fmla="*/ 2528887 h 2633662"/>
              <a:gd name="connsiteX2" fmla="*/ 36512 w 1127125"/>
              <a:gd name="connsiteY2" fmla="*/ 2395537 h 2633662"/>
              <a:gd name="connsiteX3" fmla="*/ 265112 w 1127125"/>
              <a:gd name="connsiteY3" fmla="*/ 1747837 h 2633662"/>
              <a:gd name="connsiteX4" fmla="*/ 331787 w 1127125"/>
              <a:gd name="connsiteY4" fmla="*/ 1576387 h 2633662"/>
              <a:gd name="connsiteX5" fmla="*/ 455612 w 1127125"/>
              <a:gd name="connsiteY5" fmla="*/ 1433512 h 2633662"/>
              <a:gd name="connsiteX6" fmla="*/ 493712 w 1127125"/>
              <a:gd name="connsiteY6" fmla="*/ 1300162 h 2633662"/>
              <a:gd name="connsiteX7" fmla="*/ 750887 w 1127125"/>
              <a:gd name="connsiteY7" fmla="*/ 1176337 h 2633662"/>
              <a:gd name="connsiteX8" fmla="*/ 808037 w 1127125"/>
              <a:gd name="connsiteY8" fmla="*/ 1062037 h 2633662"/>
              <a:gd name="connsiteX9" fmla="*/ 1036637 w 1127125"/>
              <a:gd name="connsiteY9" fmla="*/ 461962 h 2633662"/>
              <a:gd name="connsiteX10" fmla="*/ 1112837 w 1127125"/>
              <a:gd name="connsiteY10" fmla="*/ 71437 h 2633662"/>
              <a:gd name="connsiteX11" fmla="*/ 1122362 w 1127125"/>
              <a:gd name="connsiteY11" fmla="*/ 33337 h 263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7125" h="2633662">
                <a:moveTo>
                  <a:pt x="93662" y="2633662"/>
                </a:moveTo>
                <a:cubicBezTo>
                  <a:pt x="74612" y="2601118"/>
                  <a:pt x="55562" y="2568575"/>
                  <a:pt x="46037" y="2528887"/>
                </a:cubicBezTo>
                <a:cubicBezTo>
                  <a:pt x="36512" y="2489200"/>
                  <a:pt x="0" y="2525712"/>
                  <a:pt x="36512" y="2395537"/>
                </a:cubicBezTo>
                <a:cubicBezTo>
                  <a:pt x="73024" y="2265362"/>
                  <a:pt x="215900" y="1884362"/>
                  <a:pt x="265112" y="1747837"/>
                </a:cubicBezTo>
                <a:cubicBezTo>
                  <a:pt x="314324" y="1611312"/>
                  <a:pt x="300037" y="1628774"/>
                  <a:pt x="331787" y="1576387"/>
                </a:cubicBezTo>
                <a:cubicBezTo>
                  <a:pt x="363537" y="1524000"/>
                  <a:pt x="428624" y="1479550"/>
                  <a:pt x="455612" y="1433512"/>
                </a:cubicBezTo>
                <a:cubicBezTo>
                  <a:pt x="482600" y="1387474"/>
                  <a:pt x="444500" y="1343025"/>
                  <a:pt x="493712" y="1300162"/>
                </a:cubicBezTo>
                <a:cubicBezTo>
                  <a:pt x="542925" y="1257300"/>
                  <a:pt x="698500" y="1216025"/>
                  <a:pt x="750887" y="1176337"/>
                </a:cubicBezTo>
                <a:cubicBezTo>
                  <a:pt x="803275" y="1136650"/>
                  <a:pt x="760412" y="1181099"/>
                  <a:pt x="808037" y="1062037"/>
                </a:cubicBezTo>
                <a:cubicBezTo>
                  <a:pt x="855662" y="942975"/>
                  <a:pt x="985837" y="627062"/>
                  <a:pt x="1036637" y="461962"/>
                </a:cubicBezTo>
                <a:cubicBezTo>
                  <a:pt x="1087437" y="296862"/>
                  <a:pt x="1098550" y="142875"/>
                  <a:pt x="1112837" y="71437"/>
                </a:cubicBezTo>
                <a:cubicBezTo>
                  <a:pt x="1127125" y="0"/>
                  <a:pt x="1124743" y="16668"/>
                  <a:pt x="1122362" y="33337"/>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20" name="フリーフォーム 19"/>
          <p:cNvSpPr/>
          <p:nvPr/>
        </p:nvSpPr>
        <p:spPr>
          <a:xfrm>
            <a:off x="4186238" y="5392738"/>
            <a:ext cx="1714500" cy="484187"/>
          </a:xfrm>
          <a:custGeom>
            <a:avLst/>
            <a:gdLst>
              <a:gd name="connsiteX0" fmla="*/ 66675 w 1714500"/>
              <a:gd name="connsiteY0" fmla="*/ 484187 h 484187"/>
              <a:gd name="connsiteX1" fmla="*/ 9525 w 1714500"/>
              <a:gd name="connsiteY1" fmla="*/ 427037 h 484187"/>
              <a:gd name="connsiteX2" fmla="*/ 123825 w 1714500"/>
              <a:gd name="connsiteY2" fmla="*/ 331787 h 484187"/>
              <a:gd name="connsiteX3" fmla="*/ 104775 w 1714500"/>
              <a:gd name="connsiteY3" fmla="*/ 303212 h 484187"/>
              <a:gd name="connsiteX4" fmla="*/ 285750 w 1714500"/>
              <a:gd name="connsiteY4" fmla="*/ 179387 h 484187"/>
              <a:gd name="connsiteX5" fmla="*/ 600075 w 1714500"/>
              <a:gd name="connsiteY5" fmla="*/ 303212 h 484187"/>
              <a:gd name="connsiteX6" fmla="*/ 542925 w 1714500"/>
              <a:gd name="connsiteY6" fmla="*/ 179387 h 484187"/>
              <a:gd name="connsiteX7" fmla="*/ 695325 w 1714500"/>
              <a:gd name="connsiteY7" fmla="*/ 26987 h 484187"/>
              <a:gd name="connsiteX8" fmla="*/ 1085850 w 1714500"/>
              <a:gd name="connsiteY8" fmla="*/ 17462 h 484187"/>
              <a:gd name="connsiteX9" fmla="*/ 1409700 w 1714500"/>
              <a:gd name="connsiteY9" fmla="*/ 112712 h 484187"/>
              <a:gd name="connsiteX10" fmla="*/ 1609725 w 1714500"/>
              <a:gd name="connsiteY10" fmla="*/ 207962 h 484187"/>
              <a:gd name="connsiteX11" fmla="*/ 1714500 w 1714500"/>
              <a:gd name="connsiteY11" fmla="*/ 284162 h 484187"/>
              <a:gd name="connsiteX12" fmla="*/ 1714500 w 1714500"/>
              <a:gd name="connsiteY12" fmla="*/ 284162 h 48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0" h="484187">
                <a:moveTo>
                  <a:pt x="66675" y="484187"/>
                </a:moveTo>
                <a:cubicBezTo>
                  <a:pt x="33337" y="468312"/>
                  <a:pt x="0" y="452437"/>
                  <a:pt x="9525" y="427037"/>
                </a:cubicBezTo>
                <a:cubicBezTo>
                  <a:pt x="19050" y="401637"/>
                  <a:pt x="107950" y="352425"/>
                  <a:pt x="123825" y="331787"/>
                </a:cubicBezTo>
                <a:cubicBezTo>
                  <a:pt x="139700" y="311150"/>
                  <a:pt x="77788" y="328612"/>
                  <a:pt x="104775" y="303212"/>
                </a:cubicBezTo>
                <a:cubicBezTo>
                  <a:pt x="131763" y="277812"/>
                  <a:pt x="203200" y="179387"/>
                  <a:pt x="285750" y="179387"/>
                </a:cubicBezTo>
                <a:cubicBezTo>
                  <a:pt x="368300" y="179387"/>
                  <a:pt x="557213" y="303212"/>
                  <a:pt x="600075" y="303212"/>
                </a:cubicBezTo>
                <a:cubicBezTo>
                  <a:pt x="642937" y="303212"/>
                  <a:pt x="527050" y="225425"/>
                  <a:pt x="542925" y="179387"/>
                </a:cubicBezTo>
                <a:cubicBezTo>
                  <a:pt x="558800" y="133350"/>
                  <a:pt x="604838" y="53975"/>
                  <a:pt x="695325" y="26987"/>
                </a:cubicBezTo>
                <a:cubicBezTo>
                  <a:pt x="785813" y="0"/>
                  <a:pt x="966788" y="3175"/>
                  <a:pt x="1085850" y="17462"/>
                </a:cubicBezTo>
                <a:cubicBezTo>
                  <a:pt x="1204912" y="31749"/>
                  <a:pt x="1322388" y="80962"/>
                  <a:pt x="1409700" y="112712"/>
                </a:cubicBezTo>
                <a:cubicBezTo>
                  <a:pt x="1497012" y="144462"/>
                  <a:pt x="1558925" y="179387"/>
                  <a:pt x="1609725" y="207962"/>
                </a:cubicBezTo>
                <a:cubicBezTo>
                  <a:pt x="1660525" y="236537"/>
                  <a:pt x="1714500" y="284162"/>
                  <a:pt x="1714500" y="284162"/>
                </a:cubicBezTo>
                <a:lnTo>
                  <a:pt x="1714500" y="284162"/>
                </a:lnTo>
              </a:path>
            </a:pathLst>
          </a:cu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21" name="フリーフォーム 20"/>
          <p:cNvSpPr/>
          <p:nvPr/>
        </p:nvSpPr>
        <p:spPr>
          <a:xfrm>
            <a:off x="6243638" y="4791075"/>
            <a:ext cx="714375" cy="876300"/>
          </a:xfrm>
          <a:custGeom>
            <a:avLst/>
            <a:gdLst>
              <a:gd name="connsiteX0" fmla="*/ 714375 w 714375"/>
              <a:gd name="connsiteY0" fmla="*/ 0 h 876300"/>
              <a:gd name="connsiteX1" fmla="*/ 476250 w 714375"/>
              <a:gd name="connsiteY1" fmla="*/ 381000 h 876300"/>
              <a:gd name="connsiteX2" fmla="*/ 171450 w 714375"/>
              <a:gd name="connsiteY2" fmla="*/ 628650 h 876300"/>
              <a:gd name="connsiteX3" fmla="*/ 0 w 714375"/>
              <a:gd name="connsiteY3" fmla="*/ 876300 h 876300"/>
            </a:gdLst>
            <a:ahLst/>
            <a:cxnLst>
              <a:cxn ang="0">
                <a:pos x="connsiteX0" y="connsiteY0"/>
              </a:cxn>
              <a:cxn ang="0">
                <a:pos x="connsiteX1" y="connsiteY1"/>
              </a:cxn>
              <a:cxn ang="0">
                <a:pos x="connsiteX2" y="connsiteY2"/>
              </a:cxn>
              <a:cxn ang="0">
                <a:pos x="connsiteX3" y="connsiteY3"/>
              </a:cxn>
            </a:cxnLst>
            <a:rect l="l" t="t" r="r" b="b"/>
            <a:pathLst>
              <a:path w="714375" h="876300">
                <a:moveTo>
                  <a:pt x="714375" y="0"/>
                </a:moveTo>
                <a:cubicBezTo>
                  <a:pt x="640556" y="138112"/>
                  <a:pt x="566737" y="276225"/>
                  <a:pt x="476250" y="381000"/>
                </a:cubicBezTo>
                <a:cubicBezTo>
                  <a:pt x="385763" y="485775"/>
                  <a:pt x="250825" y="546100"/>
                  <a:pt x="171450" y="628650"/>
                </a:cubicBezTo>
                <a:cubicBezTo>
                  <a:pt x="92075" y="711200"/>
                  <a:pt x="0" y="876300"/>
                  <a:pt x="0" y="876300"/>
                </a:cubicBezTo>
              </a:path>
            </a:pathLst>
          </a:cu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22" name="フリーフォーム 21"/>
          <p:cNvSpPr/>
          <p:nvPr/>
        </p:nvSpPr>
        <p:spPr>
          <a:xfrm>
            <a:off x="6929438" y="1647825"/>
            <a:ext cx="546100" cy="3206750"/>
          </a:xfrm>
          <a:custGeom>
            <a:avLst/>
            <a:gdLst>
              <a:gd name="connsiteX0" fmla="*/ 38100 w 546100"/>
              <a:gd name="connsiteY0" fmla="*/ 3143250 h 3206750"/>
              <a:gd name="connsiteX1" fmla="*/ 76200 w 546100"/>
              <a:gd name="connsiteY1" fmla="*/ 3190875 h 3206750"/>
              <a:gd name="connsiteX2" fmla="*/ 276225 w 546100"/>
              <a:gd name="connsiteY2" fmla="*/ 3095625 h 3206750"/>
              <a:gd name="connsiteX3" fmla="*/ 514350 w 546100"/>
              <a:gd name="connsiteY3" fmla="*/ 2524125 h 3206750"/>
              <a:gd name="connsiteX4" fmla="*/ 466725 w 546100"/>
              <a:gd name="connsiteY4" fmla="*/ 2028825 h 3206750"/>
              <a:gd name="connsiteX5" fmla="*/ 381000 w 546100"/>
              <a:gd name="connsiteY5" fmla="*/ 1914525 h 3206750"/>
              <a:gd name="connsiteX6" fmla="*/ 342900 w 546100"/>
              <a:gd name="connsiteY6" fmla="*/ 1619250 h 3206750"/>
              <a:gd name="connsiteX7" fmla="*/ 352425 w 546100"/>
              <a:gd name="connsiteY7" fmla="*/ 1114425 h 3206750"/>
              <a:gd name="connsiteX8" fmla="*/ 200025 w 546100"/>
              <a:gd name="connsiteY8" fmla="*/ 400050 h 3206750"/>
              <a:gd name="connsiteX9" fmla="*/ 0 w 546100"/>
              <a:gd name="connsiteY9" fmla="*/ 0 h 320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6100" h="3206750">
                <a:moveTo>
                  <a:pt x="38100" y="3143250"/>
                </a:moveTo>
                <a:cubicBezTo>
                  <a:pt x="37306" y="3171031"/>
                  <a:pt x="36513" y="3198812"/>
                  <a:pt x="76200" y="3190875"/>
                </a:cubicBezTo>
                <a:cubicBezTo>
                  <a:pt x="115887" y="3182938"/>
                  <a:pt x="203200" y="3206750"/>
                  <a:pt x="276225" y="3095625"/>
                </a:cubicBezTo>
                <a:cubicBezTo>
                  <a:pt x="349250" y="2984500"/>
                  <a:pt x="482600" y="2701925"/>
                  <a:pt x="514350" y="2524125"/>
                </a:cubicBezTo>
                <a:cubicBezTo>
                  <a:pt x="546100" y="2346325"/>
                  <a:pt x="488950" y="2130425"/>
                  <a:pt x="466725" y="2028825"/>
                </a:cubicBezTo>
                <a:cubicBezTo>
                  <a:pt x="444500" y="1927225"/>
                  <a:pt x="401638" y="1982788"/>
                  <a:pt x="381000" y="1914525"/>
                </a:cubicBezTo>
                <a:cubicBezTo>
                  <a:pt x="360363" y="1846263"/>
                  <a:pt x="347663" y="1752600"/>
                  <a:pt x="342900" y="1619250"/>
                </a:cubicBezTo>
                <a:cubicBezTo>
                  <a:pt x="338138" y="1485900"/>
                  <a:pt x="376237" y="1317625"/>
                  <a:pt x="352425" y="1114425"/>
                </a:cubicBezTo>
                <a:cubicBezTo>
                  <a:pt x="328613" y="911225"/>
                  <a:pt x="258762" y="585787"/>
                  <a:pt x="200025" y="400050"/>
                </a:cubicBezTo>
                <a:cubicBezTo>
                  <a:pt x="141288" y="214313"/>
                  <a:pt x="70644" y="107156"/>
                  <a:pt x="0" y="0"/>
                </a:cubicBezTo>
              </a:path>
            </a:pathLst>
          </a:cu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cxnSp>
        <p:nvCxnSpPr>
          <p:cNvPr id="24" name="直線矢印コネクタ 23"/>
          <p:cNvCxnSpPr>
            <a:stCxn id="19" idx="11"/>
          </p:cNvCxnSpPr>
          <p:nvPr/>
        </p:nvCxnSpPr>
        <p:spPr>
          <a:xfrm flipH="1">
            <a:off x="5935663" y="1638300"/>
            <a:ext cx="974725" cy="258286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a:endCxn id="19" idx="10"/>
          </p:cNvCxnSpPr>
          <p:nvPr/>
        </p:nvCxnSpPr>
        <p:spPr>
          <a:xfrm rot="16200000" flipV="1">
            <a:off x="5362575" y="3214688"/>
            <a:ext cx="3121025" cy="4445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115" name="Text Box 5"/>
          <p:cNvSpPr txBox="1">
            <a:spLocks noChangeArrowheads="1"/>
          </p:cNvSpPr>
          <p:nvPr/>
        </p:nvSpPr>
        <p:spPr bwMode="auto">
          <a:xfrm>
            <a:off x="8104188" y="1341438"/>
            <a:ext cx="673100" cy="400050"/>
          </a:xfrm>
          <a:prstGeom prst="rect">
            <a:avLst/>
          </a:prstGeom>
          <a:solidFill>
            <a:schemeClr val="bg1"/>
          </a:solidFill>
          <a:ln w="3175">
            <a:solidFill>
              <a:schemeClr val="tx1"/>
            </a:solidFill>
            <a:miter lim="800000"/>
            <a:headEnd/>
            <a:tailEnd/>
          </a:ln>
        </p:spPr>
        <p:txBody>
          <a:bodyPr wrap="none">
            <a:spAutoFit/>
          </a:bodyPr>
          <a:lstStyle/>
          <a:p>
            <a:r>
              <a:rPr lang="en-US" altLang="ja-JP" sz="2000"/>
              <a:t>3/20</a:t>
            </a:r>
          </a:p>
        </p:txBody>
      </p:sp>
      <p:sp>
        <p:nvSpPr>
          <p:cNvPr id="4116" name="正方形/長方形 30"/>
          <p:cNvSpPr>
            <a:spLocks noChangeArrowheads="1"/>
          </p:cNvSpPr>
          <p:nvPr/>
        </p:nvSpPr>
        <p:spPr bwMode="auto">
          <a:xfrm>
            <a:off x="468313" y="2133600"/>
            <a:ext cx="3343275" cy="1200150"/>
          </a:xfrm>
          <a:prstGeom prst="rect">
            <a:avLst/>
          </a:prstGeom>
          <a:solidFill>
            <a:schemeClr val="bg1"/>
          </a:solidFill>
          <a:ln w="3175">
            <a:solidFill>
              <a:schemeClr val="tx1"/>
            </a:solidFill>
            <a:miter lim="800000"/>
            <a:headEnd/>
            <a:tailEnd/>
          </a:ln>
        </p:spPr>
        <p:txBody>
          <a:bodyPr wrap="none">
            <a:spAutoFit/>
          </a:bodyPr>
          <a:lstStyle/>
          <a:p>
            <a:r>
              <a:rPr lang="ja-JP" altLang="en-US"/>
              <a:t>日本ーオーストラリア間は空路</a:t>
            </a:r>
            <a:endParaRPr lang="en-US" altLang="ja-JP"/>
          </a:p>
          <a:p>
            <a:r>
              <a:rPr lang="ja-JP" altLang="en-US"/>
              <a:t>　・しらせ 　　    約</a:t>
            </a:r>
            <a:r>
              <a:rPr lang="en-US" altLang="ja-JP"/>
              <a:t>2</a:t>
            </a:r>
            <a:r>
              <a:rPr lang="ja-JP" altLang="en-US"/>
              <a:t>ヶ月</a:t>
            </a:r>
            <a:endParaRPr lang="en-US" altLang="ja-JP"/>
          </a:p>
          <a:p>
            <a:r>
              <a:rPr lang="ja-JP" altLang="en-US"/>
              <a:t>　・雪上車</a:t>
            </a:r>
            <a:r>
              <a:rPr lang="en-US" altLang="ja-JP"/>
              <a:t>  </a:t>
            </a:r>
            <a:r>
              <a:rPr lang="ja-JP" altLang="en-US"/>
              <a:t>　　</a:t>
            </a:r>
            <a:r>
              <a:rPr lang="en-US" altLang="ja-JP"/>
              <a:t> </a:t>
            </a:r>
            <a:r>
              <a:rPr lang="ja-JP" altLang="en-US"/>
              <a:t>約</a:t>
            </a:r>
            <a:r>
              <a:rPr lang="en-US" altLang="ja-JP"/>
              <a:t>1</a:t>
            </a:r>
            <a:r>
              <a:rPr lang="ja-JP" altLang="en-US"/>
              <a:t>ヶ月</a:t>
            </a:r>
            <a:endParaRPr lang="en-US" altLang="ja-JP"/>
          </a:p>
          <a:p>
            <a:r>
              <a:rPr lang="ja-JP" altLang="en-US"/>
              <a:t>→ドームふじ基地の滞在は</a:t>
            </a:r>
            <a:r>
              <a:rPr lang="en-US" altLang="ja-JP"/>
              <a:t>2</a:t>
            </a:r>
            <a:r>
              <a:rPr lang="ja-JP" altLang="en-US"/>
              <a:t>週間</a:t>
            </a:r>
          </a:p>
        </p:txBody>
      </p:sp>
      <p:sp>
        <p:nvSpPr>
          <p:cNvPr id="4117" name="正方形/長方形 34"/>
          <p:cNvSpPr>
            <a:spLocks noChangeArrowheads="1"/>
          </p:cNvSpPr>
          <p:nvPr/>
        </p:nvSpPr>
        <p:spPr bwMode="auto">
          <a:xfrm>
            <a:off x="468313" y="3716338"/>
            <a:ext cx="2233612" cy="647700"/>
          </a:xfrm>
          <a:prstGeom prst="rect">
            <a:avLst/>
          </a:prstGeom>
          <a:solidFill>
            <a:schemeClr val="bg1"/>
          </a:solidFill>
          <a:ln w="3175">
            <a:solidFill>
              <a:schemeClr val="tx1"/>
            </a:solidFill>
            <a:miter lim="800000"/>
            <a:headEnd/>
            <a:tailEnd/>
          </a:ln>
        </p:spPr>
        <p:txBody>
          <a:bodyPr wrap="none">
            <a:spAutoFit/>
          </a:bodyPr>
          <a:lstStyle/>
          <a:p>
            <a:r>
              <a:rPr lang="ja-JP" altLang="en-US"/>
              <a:t>総行程</a:t>
            </a:r>
            <a:r>
              <a:rPr lang="en-US" altLang="ja-JP"/>
              <a:t>20,000</a:t>
            </a:r>
            <a:r>
              <a:rPr lang="ja-JP" altLang="en-US"/>
              <a:t>マイル</a:t>
            </a:r>
            <a:endParaRPr lang="en-US" altLang="ja-JP"/>
          </a:p>
          <a:p>
            <a:r>
              <a:rPr lang="ja-JP" altLang="en-US"/>
              <a:t>日程は</a:t>
            </a:r>
            <a:r>
              <a:rPr lang="en-US" altLang="ja-JP"/>
              <a:t>52</a:t>
            </a:r>
            <a:r>
              <a:rPr lang="ja-JP" altLang="en-US"/>
              <a:t>次隊</a:t>
            </a:r>
            <a:r>
              <a:rPr lang="en-US" altLang="ja-JP"/>
              <a:t>(</a:t>
            </a:r>
            <a:r>
              <a:rPr lang="ja-JP" altLang="en-US"/>
              <a:t>予定</a:t>
            </a:r>
            <a:r>
              <a:rPr lang="en-US" altLang="ja-JP"/>
              <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テキスト ボックス 10"/>
          <p:cNvSpPr txBox="1">
            <a:spLocks noChangeArrowheads="1"/>
          </p:cNvSpPr>
          <p:nvPr/>
        </p:nvSpPr>
        <p:spPr bwMode="auto">
          <a:xfrm>
            <a:off x="381000" y="261938"/>
            <a:ext cx="2032000" cy="646112"/>
          </a:xfrm>
          <a:prstGeom prst="rect">
            <a:avLst/>
          </a:prstGeom>
          <a:noFill/>
          <a:ln w="9525">
            <a:noFill/>
            <a:miter lim="800000"/>
            <a:headEnd/>
            <a:tailEnd/>
          </a:ln>
        </p:spPr>
        <p:txBody>
          <a:bodyPr wrap="none">
            <a:spAutoFit/>
          </a:bodyPr>
          <a:lstStyle/>
          <a:p>
            <a:r>
              <a:rPr lang="ja-JP" altLang="en-US" sz="3600"/>
              <a:t>昭和基地</a:t>
            </a:r>
          </a:p>
        </p:txBody>
      </p:sp>
      <p:pic>
        <p:nvPicPr>
          <p:cNvPr id="5123" name="図 1" descr="IMGP1037.JPG"/>
          <p:cNvPicPr>
            <a:picLocks noChangeAspect="1"/>
          </p:cNvPicPr>
          <p:nvPr/>
        </p:nvPicPr>
        <p:blipFill>
          <a:blip r:embed="rId3" cstate="print"/>
          <a:srcRect/>
          <a:stretch>
            <a:fillRect/>
          </a:stretch>
        </p:blipFill>
        <p:spPr bwMode="auto">
          <a:xfrm>
            <a:off x="3922713" y="2852738"/>
            <a:ext cx="4854575" cy="3168650"/>
          </a:xfrm>
          <a:prstGeom prst="rect">
            <a:avLst/>
          </a:prstGeom>
          <a:noFill/>
          <a:ln w="9525">
            <a:noFill/>
            <a:miter lim="800000"/>
            <a:headEnd/>
            <a:tailEnd/>
          </a:ln>
        </p:spPr>
      </p:pic>
      <p:pic>
        <p:nvPicPr>
          <p:cNvPr id="5124" name="Picture 12" descr="C:\Users\jare69\Desktop\夏訓用\resize0585.jpg"/>
          <p:cNvPicPr>
            <a:picLocks noChangeAspect="1" noChangeArrowheads="1"/>
          </p:cNvPicPr>
          <p:nvPr/>
        </p:nvPicPr>
        <p:blipFill>
          <a:blip r:embed="rId4" cstate="print"/>
          <a:srcRect/>
          <a:stretch>
            <a:fillRect/>
          </a:stretch>
        </p:blipFill>
        <p:spPr bwMode="auto">
          <a:xfrm>
            <a:off x="5119688" y="333375"/>
            <a:ext cx="2584450" cy="1728788"/>
          </a:xfrm>
          <a:prstGeom prst="rect">
            <a:avLst/>
          </a:prstGeom>
          <a:noFill/>
          <a:ln w="9525">
            <a:noFill/>
            <a:miter lim="800000"/>
            <a:headEnd/>
            <a:tailEnd/>
          </a:ln>
        </p:spPr>
      </p:pic>
      <p:pic>
        <p:nvPicPr>
          <p:cNvPr id="5125" name="Picture 12" descr="しらせ"/>
          <p:cNvPicPr>
            <a:picLocks noChangeAspect="1" noChangeArrowheads="1"/>
          </p:cNvPicPr>
          <p:nvPr/>
        </p:nvPicPr>
        <p:blipFill>
          <a:blip r:embed="rId5" cstate="print"/>
          <a:srcRect l="10616" t="19824" r="8698"/>
          <a:stretch>
            <a:fillRect/>
          </a:stretch>
        </p:blipFill>
        <p:spPr bwMode="auto">
          <a:xfrm>
            <a:off x="611560" y="1052736"/>
            <a:ext cx="3654425" cy="2016224"/>
          </a:xfrm>
          <a:prstGeom prst="rect">
            <a:avLst/>
          </a:prstGeom>
          <a:noFill/>
          <a:ln w="9525">
            <a:noFill/>
            <a:miter lim="800000"/>
            <a:headEnd/>
            <a:tailEnd/>
          </a:ln>
        </p:spPr>
      </p:pic>
      <p:sp>
        <p:nvSpPr>
          <p:cNvPr id="28" name="右矢印 27"/>
          <p:cNvSpPr/>
          <p:nvPr/>
        </p:nvSpPr>
        <p:spPr>
          <a:xfrm rot="20061586">
            <a:off x="4348163" y="1600200"/>
            <a:ext cx="574675" cy="50482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127" name="正方形/長方形 28"/>
          <p:cNvSpPr>
            <a:spLocks noChangeArrowheads="1"/>
          </p:cNvSpPr>
          <p:nvPr/>
        </p:nvSpPr>
        <p:spPr bwMode="auto">
          <a:xfrm>
            <a:off x="1358900" y="3130550"/>
            <a:ext cx="1557338" cy="369888"/>
          </a:xfrm>
          <a:prstGeom prst="rect">
            <a:avLst/>
          </a:prstGeom>
          <a:noFill/>
          <a:ln w="9525">
            <a:noFill/>
            <a:miter lim="800000"/>
            <a:headEnd/>
            <a:tailEnd/>
          </a:ln>
        </p:spPr>
        <p:txBody>
          <a:bodyPr wrap="none">
            <a:spAutoFit/>
          </a:bodyPr>
          <a:lstStyle/>
          <a:p>
            <a:r>
              <a:rPr lang="ja-JP" altLang="en-US"/>
              <a:t>定着氷に到着</a:t>
            </a:r>
          </a:p>
        </p:txBody>
      </p:sp>
      <p:sp>
        <p:nvSpPr>
          <p:cNvPr id="5128" name="正方形/長方形 29"/>
          <p:cNvSpPr>
            <a:spLocks noChangeArrowheads="1"/>
          </p:cNvSpPr>
          <p:nvPr/>
        </p:nvSpPr>
        <p:spPr bwMode="auto">
          <a:xfrm>
            <a:off x="7783513" y="1414463"/>
            <a:ext cx="1360487" cy="646112"/>
          </a:xfrm>
          <a:prstGeom prst="rect">
            <a:avLst/>
          </a:prstGeom>
          <a:noFill/>
          <a:ln w="9525">
            <a:noFill/>
            <a:miter lim="800000"/>
            <a:headEnd/>
            <a:tailEnd/>
          </a:ln>
        </p:spPr>
        <p:txBody>
          <a:bodyPr wrap="none">
            <a:spAutoFit/>
          </a:bodyPr>
          <a:lstStyle/>
          <a:p>
            <a:r>
              <a:rPr lang="ja-JP" altLang="en-US"/>
              <a:t>ヘリコプター</a:t>
            </a:r>
            <a:endParaRPr lang="en-US" altLang="ja-JP"/>
          </a:p>
          <a:p>
            <a:r>
              <a:rPr lang="ja-JP" altLang="en-US"/>
              <a:t>で南極へ</a:t>
            </a:r>
          </a:p>
        </p:txBody>
      </p:sp>
      <p:sp>
        <p:nvSpPr>
          <p:cNvPr id="31" name="右矢印 30"/>
          <p:cNvSpPr/>
          <p:nvPr/>
        </p:nvSpPr>
        <p:spPr>
          <a:xfrm rot="5400000">
            <a:off x="6003926" y="2195512"/>
            <a:ext cx="544512" cy="481013"/>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130" name="正方形/長方形 31"/>
          <p:cNvSpPr>
            <a:spLocks noChangeArrowheads="1"/>
          </p:cNvSpPr>
          <p:nvPr/>
        </p:nvSpPr>
        <p:spPr bwMode="auto">
          <a:xfrm>
            <a:off x="6588125" y="4868863"/>
            <a:ext cx="1508125" cy="369887"/>
          </a:xfrm>
          <a:prstGeom prst="rect">
            <a:avLst/>
          </a:prstGeom>
          <a:noFill/>
          <a:ln w="9525">
            <a:noFill/>
            <a:miter lim="800000"/>
            <a:headEnd/>
            <a:tailEnd/>
          </a:ln>
        </p:spPr>
        <p:txBody>
          <a:bodyPr wrap="none">
            <a:spAutoFit/>
          </a:bodyPr>
          <a:lstStyle/>
          <a:p>
            <a:r>
              <a:rPr lang="ja-JP" altLang="en-US"/>
              <a:t>東オングル島</a:t>
            </a:r>
          </a:p>
        </p:txBody>
      </p:sp>
      <p:pic>
        <p:nvPicPr>
          <p:cNvPr id="5131" name="Picture 2" descr="C:\Users\okita\Desktop\pic41300.jpg"/>
          <p:cNvPicPr>
            <a:picLocks noChangeAspect="1" noChangeArrowheads="1"/>
          </p:cNvPicPr>
          <p:nvPr/>
        </p:nvPicPr>
        <p:blipFill>
          <a:blip r:embed="rId6" cstate="print"/>
          <a:srcRect/>
          <a:stretch>
            <a:fillRect/>
          </a:stretch>
        </p:blipFill>
        <p:spPr bwMode="auto">
          <a:xfrm>
            <a:off x="755650" y="3708400"/>
            <a:ext cx="3009900" cy="2120900"/>
          </a:xfrm>
          <a:prstGeom prst="rect">
            <a:avLst/>
          </a:prstGeom>
          <a:noFill/>
          <a:ln w="9525">
            <a:noFill/>
            <a:miter lim="800000"/>
            <a:headEnd/>
            <a:tailEnd/>
          </a:ln>
        </p:spPr>
      </p:pic>
      <p:sp>
        <p:nvSpPr>
          <p:cNvPr id="5132" name="正方形/長方形 32"/>
          <p:cNvSpPr>
            <a:spLocks noChangeArrowheads="1"/>
          </p:cNvSpPr>
          <p:nvPr/>
        </p:nvSpPr>
        <p:spPr bwMode="auto">
          <a:xfrm>
            <a:off x="6011863" y="3284538"/>
            <a:ext cx="1108075" cy="369887"/>
          </a:xfrm>
          <a:prstGeom prst="rect">
            <a:avLst/>
          </a:prstGeom>
          <a:noFill/>
          <a:ln w="9525">
            <a:noFill/>
            <a:miter lim="800000"/>
            <a:headEnd/>
            <a:tailEnd/>
          </a:ln>
        </p:spPr>
        <p:txBody>
          <a:bodyPr wrap="none">
            <a:spAutoFit/>
          </a:bodyPr>
          <a:lstStyle/>
          <a:p>
            <a:r>
              <a:rPr lang="ja-JP" altLang="en-US"/>
              <a:t>南極大陸</a:t>
            </a:r>
          </a:p>
        </p:txBody>
      </p:sp>
      <p:sp>
        <p:nvSpPr>
          <p:cNvPr id="5133" name="正方形/長方形 33"/>
          <p:cNvSpPr>
            <a:spLocks noChangeArrowheads="1"/>
          </p:cNvSpPr>
          <p:nvPr/>
        </p:nvSpPr>
        <p:spPr bwMode="auto">
          <a:xfrm>
            <a:off x="755650" y="5797550"/>
            <a:ext cx="1108075" cy="368300"/>
          </a:xfrm>
          <a:prstGeom prst="rect">
            <a:avLst/>
          </a:prstGeom>
          <a:noFill/>
          <a:ln w="9525">
            <a:noFill/>
            <a:miter lim="800000"/>
            <a:headEnd/>
            <a:tailEnd/>
          </a:ln>
        </p:spPr>
        <p:txBody>
          <a:bodyPr wrap="none">
            <a:spAutoFit/>
          </a:bodyPr>
          <a:lstStyle/>
          <a:p>
            <a:r>
              <a:rPr lang="ja-JP" altLang="en-US"/>
              <a:t>昭和基地</a:t>
            </a:r>
          </a:p>
        </p:txBody>
      </p:sp>
      <p:sp>
        <p:nvSpPr>
          <p:cNvPr id="5134" name="正方形/長方形 34"/>
          <p:cNvSpPr>
            <a:spLocks noChangeArrowheads="1"/>
          </p:cNvSpPr>
          <p:nvPr/>
        </p:nvSpPr>
        <p:spPr bwMode="auto">
          <a:xfrm>
            <a:off x="1258888" y="6165850"/>
            <a:ext cx="6980237" cy="522288"/>
          </a:xfrm>
          <a:prstGeom prst="rect">
            <a:avLst/>
          </a:prstGeom>
          <a:noFill/>
          <a:ln w="9525">
            <a:noFill/>
            <a:miter lim="800000"/>
            <a:headEnd/>
            <a:tailEnd/>
          </a:ln>
        </p:spPr>
        <p:txBody>
          <a:bodyPr wrap="none">
            <a:spAutoFit/>
          </a:bodyPr>
          <a:lstStyle/>
          <a:p>
            <a:r>
              <a:rPr lang="ja-JP" altLang="en-US" sz="2800">
                <a:solidFill>
                  <a:srgbClr val="0070C0"/>
                </a:solidFill>
              </a:rPr>
              <a:t>但し、ドーム旅行隊は昭和基地へは行かない</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t>南極とは？</a:t>
            </a:r>
            <a:endParaRPr lang="en-US" altLang="ja-JP" sz="4000" dirty="0" smtClean="0"/>
          </a:p>
        </p:txBody>
      </p:sp>
      <p:sp>
        <p:nvSpPr>
          <p:cNvPr id="4" name="Rectangle 7"/>
          <p:cNvSpPr>
            <a:spLocks noChangeArrowheads="1"/>
          </p:cNvSpPr>
          <p:nvPr/>
        </p:nvSpPr>
        <p:spPr bwMode="auto">
          <a:xfrm>
            <a:off x="785786" y="1489074"/>
            <a:ext cx="646331"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latin typeface="+mn-ea"/>
              </a:rPr>
              <a:t>概要</a:t>
            </a:r>
            <a:endParaRPr lang="ja-JP" altLang="en-US" b="1" dirty="0">
              <a:solidFill>
                <a:srgbClr val="0000FF"/>
              </a:solidFill>
              <a:latin typeface="+mn-ea"/>
            </a:endParaRPr>
          </a:p>
        </p:txBody>
      </p:sp>
      <p:sp>
        <p:nvSpPr>
          <p:cNvPr id="5" name="Rectangle 8"/>
          <p:cNvSpPr>
            <a:spLocks noChangeArrowheads="1"/>
          </p:cNvSpPr>
          <p:nvPr/>
        </p:nvSpPr>
        <p:spPr bwMode="auto">
          <a:xfrm>
            <a:off x="1000100" y="1846264"/>
            <a:ext cx="2214578" cy="954107"/>
          </a:xfrm>
          <a:prstGeom prst="rect">
            <a:avLst/>
          </a:prstGeom>
          <a:noFill/>
          <a:ln w="9525">
            <a:noFill/>
            <a:miter lim="800000"/>
            <a:headEnd/>
            <a:tailEnd/>
          </a:ln>
          <a:effectLst/>
        </p:spPr>
        <p:txBody>
          <a:bodyPr wrap="square">
            <a:spAutoFit/>
          </a:bodyPr>
          <a:lstStyle/>
          <a:p>
            <a:pPr defTabSz="4176713"/>
            <a:r>
              <a:rPr lang="ja-JP" altLang="en-US" sz="1400" dirty="0" smtClean="0">
                <a:latin typeface="ＭＳ Ｐゴシック" charset="-128"/>
              </a:rPr>
              <a:t>・大陸全土が氷雪気候</a:t>
            </a:r>
            <a:endParaRPr lang="en-US" altLang="ja-JP" sz="1400" dirty="0" smtClean="0">
              <a:latin typeface="ＭＳ Ｐゴシック" charset="-128"/>
            </a:endParaRPr>
          </a:p>
          <a:p>
            <a:pPr defTabSz="4176713"/>
            <a:r>
              <a:rPr lang="ja-JP" altLang="en-US" sz="1400" dirty="0" smtClean="0">
                <a:latin typeface="ＭＳ Ｐゴシック" charset="-128"/>
              </a:rPr>
              <a:t>・基地において科学調査</a:t>
            </a:r>
            <a:endParaRPr lang="en-US" altLang="ja-JP" sz="1400" dirty="0" smtClean="0">
              <a:latin typeface="ＭＳ Ｐゴシック" charset="-128"/>
            </a:endParaRPr>
          </a:p>
          <a:p>
            <a:pPr defTabSz="4176713"/>
            <a:r>
              <a:rPr lang="ja-JP" altLang="en-US" sz="1400" dirty="0" smtClean="0">
                <a:latin typeface="ＭＳ Ｐゴシック" charset="-128"/>
              </a:rPr>
              <a:t>・白夜と極夜が存在</a:t>
            </a:r>
            <a:endParaRPr lang="en-US" altLang="ja-JP" sz="1400" dirty="0" smtClean="0">
              <a:latin typeface="ＭＳ Ｐゴシック" charset="-128"/>
            </a:endParaRPr>
          </a:p>
          <a:p>
            <a:pPr defTabSz="4176713"/>
            <a:r>
              <a:rPr lang="ja-JP" altLang="en-US" sz="1400" dirty="0" smtClean="0">
                <a:latin typeface="ＭＳ Ｐゴシック" charset="-128"/>
              </a:rPr>
              <a:t>・平均標高</a:t>
            </a:r>
            <a:r>
              <a:rPr lang="en-US" altLang="ja-JP" sz="1400" dirty="0" smtClean="0">
                <a:latin typeface="ＭＳ Ｐゴシック" charset="-128"/>
              </a:rPr>
              <a:t>2,200m</a:t>
            </a:r>
            <a:endParaRPr lang="ja-JP" altLang="en-US" sz="1400" dirty="0" smtClean="0">
              <a:latin typeface="ＭＳ Ｐゴシック" charset="-128"/>
            </a:endParaRPr>
          </a:p>
        </p:txBody>
      </p:sp>
      <p:sp>
        <p:nvSpPr>
          <p:cNvPr id="14" name="Rectangle 7"/>
          <p:cNvSpPr>
            <a:spLocks noChangeArrowheads="1"/>
          </p:cNvSpPr>
          <p:nvPr/>
        </p:nvSpPr>
        <p:spPr bwMode="auto">
          <a:xfrm>
            <a:off x="4929190" y="1443049"/>
            <a:ext cx="649537"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solidFill>
                  <a:schemeClr val="tx1"/>
                </a:solidFill>
                <a:latin typeface="+mn-ea"/>
              </a:rPr>
              <a:t>気候</a:t>
            </a:r>
            <a:endParaRPr lang="ja-JP" altLang="en-US" dirty="0">
              <a:solidFill>
                <a:schemeClr val="tx1"/>
              </a:solidFill>
              <a:latin typeface="+mn-ea"/>
            </a:endParaRPr>
          </a:p>
        </p:txBody>
      </p:sp>
      <p:sp>
        <p:nvSpPr>
          <p:cNvPr id="16" name="Rectangle 8"/>
          <p:cNvSpPr>
            <a:spLocks noChangeArrowheads="1"/>
          </p:cNvSpPr>
          <p:nvPr/>
        </p:nvSpPr>
        <p:spPr bwMode="auto">
          <a:xfrm>
            <a:off x="5214942" y="1800239"/>
            <a:ext cx="2928958" cy="1723549"/>
          </a:xfrm>
          <a:prstGeom prst="rect">
            <a:avLst/>
          </a:prstGeom>
          <a:noFill/>
          <a:ln w="9525">
            <a:noFill/>
            <a:miter lim="800000"/>
            <a:headEnd/>
            <a:tailEnd/>
          </a:ln>
          <a:effectLst/>
        </p:spPr>
        <p:txBody>
          <a:bodyPr wrap="square">
            <a:spAutoFit/>
          </a:bodyPr>
          <a:lstStyle/>
          <a:p>
            <a:pPr defTabSz="4176713"/>
            <a:r>
              <a:rPr lang="ja-JP" altLang="en-US" sz="1400" dirty="0" smtClean="0">
                <a:latin typeface="ＭＳ Ｐゴシック" charset="-128"/>
              </a:rPr>
              <a:t>大陸沿岸　　・カタバ風</a:t>
            </a:r>
            <a:r>
              <a:rPr lang="en-US" altLang="ja-JP" sz="1400" dirty="0" smtClean="0">
                <a:latin typeface="ＭＳ Ｐゴシック" charset="-128"/>
              </a:rPr>
              <a:t>(</a:t>
            </a:r>
            <a:r>
              <a:rPr lang="ja-JP" altLang="en-US" sz="1400" dirty="0" smtClean="0">
                <a:latin typeface="ＭＳ Ｐゴシック" charset="-128"/>
              </a:rPr>
              <a:t>斜面下降風</a:t>
            </a:r>
            <a:r>
              <a:rPr lang="en-US" altLang="ja-JP" sz="1400" dirty="0" smtClean="0">
                <a:latin typeface="ＭＳ Ｐゴシック" charset="-128"/>
              </a:rPr>
              <a:t>)</a:t>
            </a:r>
          </a:p>
          <a:p>
            <a:pPr defTabSz="4176713"/>
            <a:r>
              <a:rPr lang="ja-JP" altLang="en-US" sz="1400" dirty="0" smtClean="0">
                <a:latin typeface="ＭＳ Ｐゴシック" charset="-128"/>
              </a:rPr>
              <a:t>　　　　　　　　・ブリザード</a:t>
            </a:r>
            <a:endParaRPr lang="en-US" altLang="ja-JP" sz="1400" dirty="0" smtClean="0">
              <a:latin typeface="ＭＳ Ｐゴシック" charset="-128"/>
            </a:endParaRPr>
          </a:p>
          <a:p>
            <a:pPr defTabSz="4176713"/>
            <a:r>
              <a:rPr lang="ja-JP" altLang="en-US" sz="1400" dirty="0" smtClean="0">
                <a:latin typeface="ＭＳ Ｐゴシック" charset="-128"/>
              </a:rPr>
              <a:t>　　　　　　　　・</a:t>
            </a:r>
            <a:r>
              <a:rPr lang="en-US" altLang="ja-JP" sz="1400" dirty="0" smtClean="0">
                <a:latin typeface="ＭＳ Ｐゴシック" charset="-128"/>
              </a:rPr>
              <a:t>-40</a:t>
            </a:r>
            <a:r>
              <a:rPr lang="ja-JP" altLang="en-US" sz="1400" dirty="0" smtClean="0">
                <a:latin typeface="ＭＳ Ｐゴシック" charset="-128"/>
              </a:rPr>
              <a:t>℃～</a:t>
            </a:r>
            <a:r>
              <a:rPr lang="en-US" altLang="ja-JP" sz="1400" dirty="0" smtClean="0">
                <a:latin typeface="ＭＳ Ｐゴシック" charset="-128"/>
              </a:rPr>
              <a:t>+10</a:t>
            </a:r>
            <a:r>
              <a:rPr lang="ja-JP" altLang="en-US" sz="1400" dirty="0" smtClean="0">
                <a:latin typeface="ＭＳ Ｐゴシック" charset="-128"/>
              </a:rPr>
              <a:t>℃</a:t>
            </a:r>
            <a:endParaRPr lang="en-US" altLang="ja-JP" sz="1400" dirty="0" smtClean="0">
              <a:latin typeface="ＭＳ Ｐゴシック" charset="-128"/>
            </a:endParaRPr>
          </a:p>
          <a:p>
            <a:pPr defTabSz="4176713"/>
            <a:endParaRPr lang="en-US" altLang="ja-JP" sz="800" dirty="0" smtClean="0">
              <a:latin typeface="ＭＳ Ｐゴシック" charset="-128"/>
            </a:endParaRPr>
          </a:p>
          <a:p>
            <a:pPr defTabSz="4176713"/>
            <a:r>
              <a:rPr lang="ja-JP" altLang="en-US" sz="1400" dirty="0" smtClean="0">
                <a:latin typeface="ＭＳ Ｐゴシック" charset="-128"/>
              </a:rPr>
              <a:t>内陸高原　　・極高気圧帯</a:t>
            </a:r>
            <a:endParaRPr lang="en-US" altLang="ja-JP" sz="1400" dirty="0" smtClean="0">
              <a:latin typeface="ＭＳ Ｐゴシック" charset="-128"/>
            </a:endParaRPr>
          </a:p>
          <a:p>
            <a:pPr defTabSz="4176713"/>
            <a:r>
              <a:rPr lang="ja-JP" altLang="en-US" sz="1400" dirty="0" smtClean="0">
                <a:latin typeface="ＭＳ Ｐゴシック" charset="-128"/>
              </a:rPr>
              <a:t>　　　　　　　　・乾燥、無風</a:t>
            </a:r>
            <a:endParaRPr lang="en-US" altLang="ja-JP" sz="1400" dirty="0" smtClean="0">
              <a:latin typeface="ＭＳ Ｐゴシック" charset="-128"/>
            </a:endParaRPr>
          </a:p>
          <a:p>
            <a:pPr defTabSz="4176713"/>
            <a:r>
              <a:rPr lang="ja-JP" altLang="en-US" sz="1400" dirty="0" smtClean="0">
                <a:latin typeface="ＭＳ Ｐゴシック" charset="-128"/>
              </a:rPr>
              <a:t>　　　　　　　　・極渦</a:t>
            </a:r>
            <a:endParaRPr lang="en-US" altLang="ja-JP" sz="1400" dirty="0" smtClean="0">
              <a:latin typeface="ＭＳ Ｐゴシック" charset="-128"/>
            </a:endParaRPr>
          </a:p>
          <a:p>
            <a:pPr defTabSz="4176713"/>
            <a:r>
              <a:rPr lang="ja-JP" altLang="en-US" sz="1400" dirty="0" smtClean="0">
                <a:latin typeface="ＭＳ Ｐゴシック" charset="-128"/>
              </a:rPr>
              <a:t>　　　　　　　　・</a:t>
            </a:r>
            <a:r>
              <a:rPr lang="en-US" altLang="ja-JP" sz="1400" dirty="0" smtClean="0">
                <a:latin typeface="ＭＳ Ｐゴシック" charset="-128"/>
              </a:rPr>
              <a:t>-90</a:t>
            </a:r>
            <a:r>
              <a:rPr lang="ja-JP" altLang="en-US" sz="1400" dirty="0" smtClean="0">
                <a:latin typeface="ＭＳ Ｐゴシック" charset="-128"/>
              </a:rPr>
              <a:t>℃～</a:t>
            </a:r>
            <a:r>
              <a:rPr lang="en-US" altLang="ja-JP" sz="1400" dirty="0" smtClean="0">
                <a:latin typeface="ＭＳ Ｐゴシック" charset="-128"/>
              </a:rPr>
              <a:t>-20</a:t>
            </a:r>
            <a:r>
              <a:rPr lang="ja-JP" altLang="en-US" sz="1400" dirty="0" smtClean="0">
                <a:latin typeface="ＭＳ Ｐゴシック" charset="-128"/>
              </a:rPr>
              <a:t>℃</a:t>
            </a:r>
            <a:endParaRPr lang="en-US" altLang="ja-JP" sz="1400" dirty="0" smtClean="0">
              <a:latin typeface="ＭＳ Ｐゴシック" charset="-128"/>
            </a:endParaRPr>
          </a:p>
        </p:txBody>
      </p:sp>
      <p:pic>
        <p:nvPicPr>
          <p:cNvPr id="18" name="Picture 16" descr="antarctica3"/>
          <p:cNvPicPr>
            <a:picLocks noChangeAspect="1" noChangeArrowheads="1"/>
          </p:cNvPicPr>
          <p:nvPr/>
        </p:nvPicPr>
        <p:blipFill>
          <a:blip r:embed="rId2" cstate="print">
            <a:clrChange>
              <a:clrFrom>
                <a:srgbClr val="FAFAFA"/>
              </a:clrFrom>
              <a:clrTo>
                <a:srgbClr val="FAFAFA">
                  <a:alpha val="0"/>
                </a:srgbClr>
              </a:clrTo>
            </a:clrChange>
          </a:blip>
          <a:srcRect/>
          <a:stretch>
            <a:fillRect/>
          </a:stretch>
        </p:blipFill>
        <p:spPr bwMode="auto">
          <a:xfrm>
            <a:off x="647702" y="2871809"/>
            <a:ext cx="4059237" cy="3629025"/>
          </a:xfrm>
          <a:prstGeom prst="rect">
            <a:avLst/>
          </a:prstGeom>
          <a:noFill/>
        </p:spPr>
      </p:pic>
      <p:sp>
        <p:nvSpPr>
          <p:cNvPr id="22" name="Oval 17"/>
          <p:cNvSpPr>
            <a:spLocks noChangeArrowheads="1"/>
          </p:cNvSpPr>
          <p:nvPr/>
        </p:nvSpPr>
        <p:spPr bwMode="auto">
          <a:xfrm>
            <a:off x="3052764" y="3930672"/>
            <a:ext cx="150813" cy="152400"/>
          </a:xfrm>
          <a:prstGeom prst="ellipse">
            <a:avLst/>
          </a:prstGeom>
          <a:solidFill>
            <a:srgbClr val="FF0000"/>
          </a:solidFill>
          <a:ln w="9525" algn="ctr">
            <a:noFill/>
            <a:round/>
            <a:headEnd/>
            <a:tailEnd/>
          </a:ln>
          <a:effectLst/>
        </p:spPr>
        <p:txBody>
          <a:bodyPr anchor="ctr">
            <a:spAutoFit/>
          </a:bodyPr>
          <a:lstStyle/>
          <a:p>
            <a:endParaRPr lang="ja-JP" altLang="en-US"/>
          </a:p>
        </p:txBody>
      </p:sp>
      <p:sp>
        <p:nvSpPr>
          <p:cNvPr id="25" name="Oval 18"/>
          <p:cNvSpPr>
            <a:spLocks noChangeArrowheads="1"/>
          </p:cNvSpPr>
          <p:nvPr/>
        </p:nvSpPr>
        <p:spPr bwMode="auto">
          <a:xfrm>
            <a:off x="3154364" y="4487884"/>
            <a:ext cx="150813" cy="152400"/>
          </a:xfrm>
          <a:prstGeom prst="ellipse">
            <a:avLst/>
          </a:prstGeom>
          <a:solidFill>
            <a:srgbClr val="0033CC"/>
          </a:solidFill>
          <a:ln w="9525" algn="ctr">
            <a:noFill/>
            <a:round/>
            <a:headEnd/>
            <a:tailEnd/>
          </a:ln>
          <a:effectLst/>
        </p:spPr>
        <p:txBody>
          <a:bodyPr anchor="ctr">
            <a:spAutoFit/>
          </a:bodyPr>
          <a:lstStyle/>
          <a:p>
            <a:endParaRPr lang="ja-JP" altLang="en-US"/>
          </a:p>
        </p:txBody>
      </p:sp>
      <p:sp>
        <p:nvSpPr>
          <p:cNvPr id="26" name="Oval 19"/>
          <p:cNvSpPr>
            <a:spLocks noChangeArrowheads="1"/>
          </p:cNvSpPr>
          <p:nvPr/>
        </p:nvSpPr>
        <p:spPr bwMode="auto">
          <a:xfrm>
            <a:off x="3403602" y="5197497"/>
            <a:ext cx="150812" cy="152400"/>
          </a:xfrm>
          <a:prstGeom prst="ellipse">
            <a:avLst/>
          </a:prstGeom>
          <a:solidFill>
            <a:srgbClr val="0033CC"/>
          </a:solidFill>
          <a:ln w="9525" algn="ctr">
            <a:noFill/>
            <a:round/>
            <a:headEnd/>
            <a:tailEnd/>
          </a:ln>
          <a:effectLst/>
        </p:spPr>
        <p:txBody>
          <a:bodyPr anchor="ctr">
            <a:spAutoFit/>
          </a:bodyPr>
          <a:lstStyle/>
          <a:p>
            <a:endParaRPr lang="ja-JP" altLang="en-US"/>
          </a:p>
        </p:txBody>
      </p:sp>
      <p:sp>
        <p:nvSpPr>
          <p:cNvPr id="27" name="Oval 20"/>
          <p:cNvSpPr>
            <a:spLocks noChangeArrowheads="1"/>
          </p:cNvSpPr>
          <p:nvPr/>
        </p:nvSpPr>
        <p:spPr bwMode="auto">
          <a:xfrm>
            <a:off x="2592389" y="4592659"/>
            <a:ext cx="150813" cy="152400"/>
          </a:xfrm>
          <a:prstGeom prst="ellipse">
            <a:avLst/>
          </a:prstGeom>
          <a:solidFill>
            <a:srgbClr val="0033CC"/>
          </a:solidFill>
          <a:ln w="9525" algn="ctr">
            <a:noFill/>
            <a:round/>
            <a:headEnd/>
            <a:tailEnd/>
          </a:ln>
          <a:effectLst/>
        </p:spPr>
        <p:txBody>
          <a:bodyPr anchor="ctr">
            <a:spAutoFit/>
          </a:bodyPr>
          <a:lstStyle/>
          <a:p>
            <a:endParaRPr lang="ja-JP" altLang="en-US"/>
          </a:p>
        </p:txBody>
      </p:sp>
      <p:sp>
        <p:nvSpPr>
          <p:cNvPr id="28" name="Text Box 21"/>
          <p:cNvSpPr txBox="1">
            <a:spLocks noChangeArrowheads="1"/>
          </p:cNvSpPr>
          <p:nvPr/>
        </p:nvSpPr>
        <p:spPr bwMode="auto">
          <a:xfrm>
            <a:off x="928662" y="3157561"/>
            <a:ext cx="1247759" cy="369332"/>
          </a:xfrm>
          <a:prstGeom prst="rect">
            <a:avLst/>
          </a:prstGeom>
          <a:solidFill>
            <a:schemeClr val="bg1"/>
          </a:solidFill>
          <a:ln w="9525">
            <a:solidFill>
              <a:srgbClr val="FF0000"/>
            </a:solidFill>
            <a:miter lim="800000"/>
            <a:headEnd/>
            <a:tailEnd/>
          </a:ln>
          <a:effectLst/>
        </p:spPr>
        <p:txBody>
          <a:bodyPr wrap="square">
            <a:spAutoFit/>
          </a:bodyPr>
          <a:lstStyle/>
          <a:p>
            <a:pPr algn="ctr" defTabSz="4114800"/>
            <a:r>
              <a:rPr lang="ja-JP" altLang="en-US" dirty="0" smtClean="0"/>
              <a:t>ドームふじ</a:t>
            </a:r>
            <a:endParaRPr lang="en-US" altLang="ja-JP" dirty="0"/>
          </a:p>
        </p:txBody>
      </p:sp>
      <p:sp>
        <p:nvSpPr>
          <p:cNvPr id="29" name="Text Box 22"/>
          <p:cNvSpPr txBox="1">
            <a:spLocks noChangeArrowheads="1"/>
          </p:cNvSpPr>
          <p:nvPr/>
        </p:nvSpPr>
        <p:spPr bwMode="auto">
          <a:xfrm>
            <a:off x="4357686" y="4372007"/>
            <a:ext cx="974721" cy="369332"/>
          </a:xfrm>
          <a:prstGeom prst="rect">
            <a:avLst/>
          </a:prstGeom>
          <a:solidFill>
            <a:schemeClr val="bg1"/>
          </a:solidFill>
          <a:ln w="9525">
            <a:solidFill>
              <a:srgbClr val="0033CC"/>
            </a:solidFill>
            <a:miter lim="800000"/>
            <a:headEnd/>
            <a:tailEnd/>
          </a:ln>
          <a:effectLst/>
        </p:spPr>
        <p:txBody>
          <a:bodyPr wrap="square">
            <a:spAutoFit/>
          </a:bodyPr>
          <a:lstStyle/>
          <a:p>
            <a:pPr algn="ctr" defTabSz="4114800"/>
            <a:r>
              <a:rPr lang="ja-JP" altLang="en-US" dirty="0" smtClean="0"/>
              <a:t>ドーム</a:t>
            </a:r>
            <a:r>
              <a:rPr lang="en-US" altLang="ja-JP" dirty="0" smtClean="0"/>
              <a:t>A</a:t>
            </a:r>
            <a:endParaRPr lang="en-US" altLang="ja-JP" dirty="0"/>
          </a:p>
        </p:txBody>
      </p:sp>
      <p:sp>
        <p:nvSpPr>
          <p:cNvPr id="30" name="Text Box 23"/>
          <p:cNvSpPr txBox="1">
            <a:spLocks noChangeArrowheads="1"/>
          </p:cNvSpPr>
          <p:nvPr/>
        </p:nvSpPr>
        <p:spPr bwMode="auto">
          <a:xfrm>
            <a:off x="2143108" y="6086519"/>
            <a:ext cx="938211" cy="369332"/>
          </a:xfrm>
          <a:prstGeom prst="rect">
            <a:avLst/>
          </a:prstGeom>
          <a:solidFill>
            <a:schemeClr val="bg1"/>
          </a:solidFill>
          <a:ln w="9525">
            <a:solidFill>
              <a:srgbClr val="0033CC"/>
            </a:solidFill>
            <a:miter lim="800000"/>
            <a:headEnd/>
            <a:tailEnd/>
          </a:ln>
          <a:effectLst/>
        </p:spPr>
        <p:txBody>
          <a:bodyPr wrap="square">
            <a:spAutoFit/>
          </a:bodyPr>
          <a:lstStyle/>
          <a:p>
            <a:pPr algn="ctr" defTabSz="4114800"/>
            <a:r>
              <a:rPr lang="ja-JP" altLang="en-US" dirty="0" smtClean="0"/>
              <a:t>ドーム</a:t>
            </a:r>
            <a:r>
              <a:rPr lang="en-US" altLang="ja-JP" dirty="0" smtClean="0"/>
              <a:t>C</a:t>
            </a:r>
            <a:endParaRPr lang="en-US" altLang="ja-JP" dirty="0"/>
          </a:p>
        </p:txBody>
      </p:sp>
      <p:sp>
        <p:nvSpPr>
          <p:cNvPr id="31" name="Text Box 24"/>
          <p:cNvSpPr txBox="1">
            <a:spLocks noChangeArrowheads="1"/>
          </p:cNvSpPr>
          <p:nvPr/>
        </p:nvSpPr>
        <p:spPr bwMode="auto">
          <a:xfrm>
            <a:off x="642910" y="5086387"/>
            <a:ext cx="930298" cy="369332"/>
          </a:xfrm>
          <a:prstGeom prst="rect">
            <a:avLst/>
          </a:prstGeom>
          <a:solidFill>
            <a:schemeClr val="bg1"/>
          </a:solidFill>
          <a:ln w="9525">
            <a:solidFill>
              <a:srgbClr val="0033CC"/>
            </a:solidFill>
            <a:miter lim="800000"/>
            <a:headEnd/>
            <a:tailEnd/>
          </a:ln>
          <a:effectLst/>
        </p:spPr>
        <p:txBody>
          <a:bodyPr wrap="square">
            <a:spAutoFit/>
          </a:bodyPr>
          <a:lstStyle/>
          <a:p>
            <a:pPr algn="ctr" defTabSz="4114800"/>
            <a:r>
              <a:rPr lang="ja-JP" altLang="en-US" dirty="0" smtClean="0"/>
              <a:t>南極点</a:t>
            </a:r>
            <a:endParaRPr lang="en-US" altLang="ja-JP" dirty="0"/>
          </a:p>
        </p:txBody>
      </p:sp>
      <p:sp>
        <p:nvSpPr>
          <p:cNvPr id="32" name="Oval 25"/>
          <p:cNvSpPr>
            <a:spLocks noChangeArrowheads="1"/>
          </p:cNvSpPr>
          <p:nvPr/>
        </p:nvSpPr>
        <p:spPr bwMode="auto">
          <a:xfrm>
            <a:off x="3454402" y="3524272"/>
            <a:ext cx="150812" cy="153987"/>
          </a:xfrm>
          <a:prstGeom prst="ellipse">
            <a:avLst/>
          </a:prstGeom>
          <a:solidFill>
            <a:srgbClr val="FF0000"/>
          </a:solidFill>
          <a:ln w="9525" algn="ctr">
            <a:noFill/>
            <a:round/>
            <a:headEnd/>
            <a:tailEnd/>
          </a:ln>
          <a:effectLst/>
        </p:spPr>
        <p:txBody>
          <a:bodyPr anchor="ctr">
            <a:spAutoFit/>
          </a:bodyPr>
          <a:lstStyle/>
          <a:p>
            <a:endParaRPr lang="ja-JP" altLang="en-US"/>
          </a:p>
        </p:txBody>
      </p:sp>
      <p:sp>
        <p:nvSpPr>
          <p:cNvPr id="33" name="Text Box 26"/>
          <p:cNvSpPr txBox="1">
            <a:spLocks noChangeArrowheads="1"/>
          </p:cNvSpPr>
          <p:nvPr/>
        </p:nvSpPr>
        <p:spPr bwMode="auto">
          <a:xfrm>
            <a:off x="3571868" y="2871809"/>
            <a:ext cx="1123951" cy="369332"/>
          </a:xfrm>
          <a:prstGeom prst="rect">
            <a:avLst/>
          </a:prstGeom>
          <a:solidFill>
            <a:schemeClr val="bg1"/>
          </a:solidFill>
          <a:ln w="9525">
            <a:solidFill>
              <a:srgbClr val="FF0000"/>
            </a:solidFill>
            <a:miter lim="800000"/>
            <a:headEnd/>
            <a:tailEnd/>
          </a:ln>
          <a:effectLst/>
        </p:spPr>
        <p:txBody>
          <a:bodyPr wrap="square">
            <a:spAutoFit/>
          </a:bodyPr>
          <a:lstStyle/>
          <a:p>
            <a:pPr algn="ctr" defTabSz="4114800"/>
            <a:r>
              <a:rPr lang="ja-JP" altLang="en-US" dirty="0" smtClean="0"/>
              <a:t>昭和基地</a:t>
            </a:r>
            <a:endParaRPr lang="en-US" altLang="ja-JP" dirty="0"/>
          </a:p>
        </p:txBody>
      </p:sp>
      <p:cxnSp>
        <p:nvCxnSpPr>
          <p:cNvPr id="37" name="直線矢印コネクタ 36"/>
          <p:cNvCxnSpPr/>
          <p:nvPr/>
        </p:nvCxnSpPr>
        <p:spPr>
          <a:xfrm>
            <a:off x="1928794" y="3586189"/>
            <a:ext cx="1071570" cy="35719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rot="10800000" flipV="1">
            <a:off x="3643306" y="3300437"/>
            <a:ext cx="357190" cy="214314"/>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rot="10800000">
            <a:off x="3357554" y="4586321"/>
            <a:ext cx="928694" cy="1588"/>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rot="5400000" flipH="1" flipV="1">
            <a:off x="2750331" y="5407858"/>
            <a:ext cx="642942" cy="571504"/>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flipV="1">
            <a:off x="1643042" y="4729197"/>
            <a:ext cx="928694" cy="500066"/>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中華人民共和国の国旗">
            <a:hlinkClick r:id="rId3" tooltip="中華人民共和国の国旗"/>
          </p:cNvPr>
          <p:cNvPicPr>
            <a:picLocks noChangeAspect="1" noChangeArrowheads="1"/>
          </p:cNvPicPr>
          <p:nvPr/>
        </p:nvPicPr>
        <p:blipFill>
          <a:blip r:embed="rId4" cstate="print"/>
          <a:srcRect/>
          <a:stretch>
            <a:fillRect/>
          </a:stretch>
        </p:blipFill>
        <p:spPr bwMode="auto">
          <a:xfrm>
            <a:off x="4500562" y="4800635"/>
            <a:ext cx="428628" cy="286851"/>
          </a:xfrm>
          <a:prstGeom prst="rect">
            <a:avLst/>
          </a:prstGeom>
          <a:noFill/>
        </p:spPr>
      </p:pic>
      <p:pic>
        <p:nvPicPr>
          <p:cNvPr id="1028" name="Picture 4" descr="イタリアの国旗">
            <a:hlinkClick r:id="rId5" tooltip="イタリアの国旗"/>
          </p:cNvPr>
          <p:cNvPicPr>
            <a:picLocks noChangeAspect="1" noChangeArrowheads="1"/>
          </p:cNvPicPr>
          <p:nvPr/>
        </p:nvPicPr>
        <p:blipFill>
          <a:blip r:embed="rId6" cstate="print"/>
          <a:srcRect/>
          <a:stretch>
            <a:fillRect/>
          </a:stretch>
        </p:blipFill>
        <p:spPr bwMode="auto">
          <a:xfrm>
            <a:off x="3643306" y="6157957"/>
            <a:ext cx="428628" cy="286851"/>
          </a:xfrm>
          <a:prstGeom prst="rect">
            <a:avLst/>
          </a:prstGeom>
          <a:noFill/>
        </p:spPr>
      </p:pic>
      <p:pic>
        <p:nvPicPr>
          <p:cNvPr id="1030" name="Picture 6" descr="フランスの国旗">
            <a:hlinkClick r:id="rId7" tooltip="フランスの国旗"/>
          </p:cNvPr>
          <p:cNvPicPr>
            <a:picLocks noChangeAspect="1" noChangeArrowheads="1"/>
          </p:cNvPicPr>
          <p:nvPr/>
        </p:nvPicPr>
        <p:blipFill>
          <a:blip r:embed="rId8" cstate="print"/>
          <a:srcRect/>
          <a:stretch>
            <a:fillRect/>
          </a:stretch>
        </p:blipFill>
        <p:spPr bwMode="auto">
          <a:xfrm>
            <a:off x="3143240" y="6157957"/>
            <a:ext cx="426985" cy="285752"/>
          </a:xfrm>
          <a:prstGeom prst="rect">
            <a:avLst/>
          </a:prstGeom>
          <a:noFill/>
        </p:spPr>
      </p:pic>
      <p:pic>
        <p:nvPicPr>
          <p:cNvPr id="1032" name="Picture 8" descr="アメリカ合衆国の国旗">
            <a:hlinkClick r:id="rId9" tooltip="アメリカ合衆国の国旗"/>
          </p:cNvPr>
          <p:cNvPicPr>
            <a:picLocks noChangeAspect="1" noChangeArrowheads="1"/>
          </p:cNvPicPr>
          <p:nvPr/>
        </p:nvPicPr>
        <p:blipFill>
          <a:blip r:embed="rId10" cstate="print"/>
          <a:srcRect/>
          <a:stretch>
            <a:fillRect/>
          </a:stretch>
        </p:blipFill>
        <p:spPr bwMode="auto">
          <a:xfrm>
            <a:off x="785786" y="5515015"/>
            <a:ext cx="571504" cy="301410"/>
          </a:xfrm>
          <a:prstGeom prst="rect">
            <a:avLst/>
          </a:prstGeom>
          <a:noFill/>
        </p:spPr>
      </p:pic>
      <p:pic>
        <p:nvPicPr>
          <p:cNvPr id="1034" name="Picture 10" descr="日本の国旗">
            <a:hlinkClick r:id="rId11" tooltip="日本の国旗"/>
          </p:cNvPr>
          <p:cNvPicPr>
            <a:picLocks noChangeAspect="1" noChangeArrowheads="1"/>
          </p:cNvPicPr>
          <p:nvPr/>
        </p:nvPicPr>
        <p:blipFill>
          <a:blip r:embed="rId12" cstate="print"/>
          <a:srcRect/>
          <a:stretch>
            <a:fillRect/>
          </a:stretch>
        </p:blipFill>
        <p:spPr bwMode="auto">
          <a:xfrm>
            <a:off x="4117961" y="3300437"/>
            <a:ext cx="426985" cy="285752"/>
          </a:xfrm>
          <a:prstGeom prst="rect">
            <a:avLst/>
          </a:prstGeom>
          <a:noFill/>
          <a:ln w="3175">
            <a:solidFill>
              <a:schemeClr val="tx1"/>
            </a:solidFill>
          </a:ln>
        </p:spPr>
      </p:pic>
      <p:pic>
        <p:nvPicPr>
          <p:cNvPr id="1036" name="Picture 12" descr="オーストラリアの国旗">
            <a:hlinkClick r:id="rId13" tooltip="オーストラリアの国旗"/>
          </p:cNvPr>
          <p:cNvPicPr>
            <a:picLocks noChangeAspect="1" noChangeArrowheads="1"/>
          </p:cNvPicPr>
          <p:nvPr/>
        </p:nvPicPr>
        <p:blipFill>
          <a:blip r:embed="rId14" cstate="print"/>
          <a:srcRect/>
          <a:stretch>
            <a:fillRect/>
          </a:stretch>
        </p:blipFill>
        <p:spPr bwMode="auto">
          <a:xfrm>
            <a:off x="4143372" y="6157957"/>
            <a:ext cx="571504" cy="285752"/>
          </a:xfrm>
          <a:prstGeom prst="rect">
            <a:avLst/>
          </a:prstGeom>
          <a:noFill/>
        </p:spPr>
      </p:pic>
      <p:pic>
        <p:nvPicPr>
          <p:cNvPr id="64" name="Picture 12" descr="オーストラリアの国旗">
            <a:hlinkClick r:id="rId13" tooltip="オーストラリアの国旗"/>
          </p:cNvPr>
          <p:cNvPicPr>
            <a:picLocks noChangeAspect="1" noChangeArrowheads="1"/>
          </p:cNvPicPr>
          <p:nvPr/>
        </p:nvPicPr>
        <p:blipFill>
          <a:blip r:embed="rId14" cstate="print"/>
          <a:srcRect/>
          <a:stretch>
            <a:fillRect/>
          </a:stretch>
        </p:blipFill>
        <p:spPr bwMode="auto">
          <a:xfrm>
            <a:off x="5000628" y="4800635"/>
            <a:ext cx="571504" cy="285752"/>
          </a:xfrm>
          <a:prstGeom prst="rect">
            <a:avLst/>
          </a:prstGeom>
          <a:noFill/>
        </p:spPr>
      </p:pic>
      <p:pic>
        <p:nvPicPr>
          <p:cNvPr id="66" name="Picture 12" descr="オーストラリアの国旗">
            <a:hlinkClick r:id="rId13" tooltip="オーストラリアの国旗"/>
          </p:cNvPr>
          <p:cNvPicPr>
            <a:picLocks noChangeAspect="1" noChangeArrowheads="1"/>
          </p:cNvPicPr>
          <p:nvPr/>
        </p:nvPicPr>
        <p:blipFill>
          <a:blip r:embed="rId14" cstate="print"/>
          <a:srcRect/>
          <a:stretch>
            <a:fillRect/>
          </a:stretch>
        </p:blipFill>
        <p:spPr bwMode="auto">
          <a:xfrm>
            <a:off x="1428728" y="5515015"/>
            <a:ext cx="571504" cy="285752"/>
          </a:xfrm>
          <a:prstGeom prst="rect">
            <a:avLst/>
          </a:prstGeom>
          <a:noFill/>
        </p:spPr>
      </p:pic>
      <p:pic>
        <p:nvPicPr>
          <p:cNvPr id="67" name="Picture 10" descr="日本の国旗">
            <a:hlinkClick r:id="rId11" tooltip="日本の国旗"/>
          </p:cNvPr>
          <p:cNvPicPr>
            <a:picLocks noChangeAspect="1" noChangeArrowheads="1"/>
          </p:cNvPicPr>
          <p:nvPr/>
        </p:nvPicPr>
        <p:blipFill>
          <a:blip r:embed="rId12" cstate="print"/>
          <a:srcRect/>
          <a:stretch>
            <a:fillRect/>
          </a:stretch>
        </p:blipFill>
        <p:spPr bwMode="auto">
          <a:xfrm>
            <a:off x="1331879" y="3586189"/>
            <a:ext cx="426985" cy="285752"/>
          </a:xfrm>
          <a:prstGeom prst="rect">
            <a:avLst/>
          </a:prstGeom>
          <a:noFill/>
          <a:ln w="3175">
            <a:solidFill>
              <a:schemeClr val="tx1"/>
            </a:solidFill>
          </a:ln>
        </p:spPr>
      </p:pic>
      <p:sp>
        <p:nvSpPr>
          <p:cNvPr id="68" name="テキスト ボックス 67"/>
          <p:cNvSpPr txBox="1"/>
          <p:nvPr/>
        </p:nvSpPr>
        <p:spPr>
          <a:xfrm>
            <a:off x="5715008" y="4201924"/>
            <a:ext cx="2889440" cy="523220"/>
          </a:xfrm>
          <a:prstGeom prst="rect">
            <a:avLst/>
          </a:prstGeom>
          <a:noFill/>
          <a:ln w="3175">
            <a:solidFill>
              <a:schemeClr val="tx1"/>
            </a:solidFill>
          </a:ln>
        </p:spPr>
        <p:txBody>
          <a:bodyPr wrap="square" rtlCol="0">
            <a:spAutoFit/>
          </a:bodyPr>
          <a:lstStyle/>
          <a:p>
            <a:r>
              <a:rPr kumimoji="1" lang="ja-JP" altLang="en-US" sz="1400" dirty="0" smtClean="0"/>
              <a:t>極低温・安定した大気・極夜が赤外～サブミリ天文学</a:t>
            </a:r>
            <a:r>
              <a:rPr lang="ja-JP" altLang="en-US" sz="1400" dirty="0" smtClean="0"/>
              <a:t>にとって好条件</a:t>
            </a:r>
            <a:endParaRPr lang="en-US" altLang="ja-JP" sz="1400" dirty="0" smtClean="0"/>
          </a:p>
        </p:txBody>
      </p:sp>
      <p:pic>
        <p:nvPicPr>
          <p:cNvPr id="1037" name="Picture 13" descr="D:\M2\20100202修論発表会\基地.jpg"/>
          <p:cNvPicPr>
            <a:picLocks noChangeAspect="1" noChangeArrowheads="1"/>
          </p:cNvPicPr>
          <p:nvPr/>
        </p:nvPicPr>
        <p:blipFill>
          <a:blip r:embed="rId15" cstate="print"/>
          <a:srcRect/>
          <a:stretch>
            <a:fillRect/>
          </a:stretch>
        </p:blipFill>
        <p:spPr bwMode="auto">
          <a:xfrm>
            <a:off x="5143504" y="5300701"/>
            <a:ext cx="3763952" cy="1143008"/>
          </a:xfrm>
          <a:prstGeom prst="rect">
            <a:avLst/>
          </a:prstGeom>
          <a:noFill/>
          <a:effectLst>
            <a:outerShdw blurRad="50800" dist="38100" dir="2700000" algn="tl" rotWithShape="0">
              <a:prstClr val="black">
                <a:alpha val="40000"/>
              </a:prstClr>
            </a:outerShdw>
          </a:effectLst>
        </p:spPr>
      </p:pic>
      <p:sp>
        <p:nvSpPr>
          <p:cNvPr id="70" name="スライド番号プレースホルダ 69"/>
          <p:cNvSpPr>
            <a:spLocks noGrp="1"/>
          </p:cNvSpPr>
          <p:nvPr>
            <p:ph type="sldNum" sz="quarter" idx="12"/>
          </p:nvPr>
        </p:nvSpPr>
        <p:spPr/>
        <p:txBody>
          <a:bodyPr/>
          <a:lstStyle/>
          <a:p>
            <a:fld id="{211C075B-6712-4FC4-92CB-6BC868D296D4}" type="slidenum">
              <a:rPr kumimoji="1" lang="ja-JP" altLang="en-US" smtClean="0"/>
              <a:pPr/>
              <a:t>3</a:t>
            </a:fld>
            <a:endParaRPr kumimoji="1" lang="ja-JP" altLang="en-US"/>
          </a:p>
        </p:txBody>
      </p:sp>
      <p:sp>
        <p:nvSpPr>
          <p:cNvPr id="35" name="正方形/長方形 34"/>
          <p:cNvSpPr/>
          <p:nvPr/>
        </p:nvSpPr>
        <p:spPr>
          <a:xfrm>
            <a:off x="5508104" y="3825044"/>
            <a:ext cx="1107996" cy="369332"/>
          </a:xfrm>
          <a:prstGeom prst="rect">
            <a:avLst/>
          </a:prstGeom>
        </p:spPr>
        <p:txBody>
          <a:bodyPr wrap="none">
            <a:spAutoFit/>
          </a:bodyPr>
          <a:lstStyle/>
          <a:p>
            <a:r>
              <a:rPr lang="ja-JP" altLang="en-US" dirty="0" smtClean="0"/>
              <a:t>実は！？</a:t>
            </a:r>
            <a:endParaRPr lang="ja-JP"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50825" y="1052513"/>
            <a:ext cx="7772400" cy="5562600"/>
            <a:chOff x="0" y="664"/>
            <a:chExt cx="5760" cy="2594"/>
          </a:xfrm>
        </p:grpSpPr>
        <p:pic>
          <p:nvPicPr>
            <p:cNvPr id="6159" name="Picture 5"/>
            <p:cNvPicPr>
              <a:picLocks noChangeAspect="1" noChangeArrowheads="1"/>
            </p:cNvPicPr>
            <p:nvPr/>
          </p:nvPicPr>
          <p:blipFill>
            <a:blip r:embed="rId3" cstate="print"/>
            <a:srcRect/>
            <a:stretch>
              <a:fillRect/>
            </a:stretch>
          </p:blipFill>
          <p:spPr bwMode="auto">
            <a:xfrm>
              <a:off x="0" y="664"/>
              <a:ext cx="5760" cy="2594"/>
            </a:xfrm>
            <a:prstGeom prst="rect">
              <a:avLst/>
            </a:prstGeom>
            <a:noFill/>
            <a:ln w="9525">
              <a:noFill/>
              <a:miter lim="800000"/>
              <a:headEnd/>
              <a:tailEnd/>
            </a:ln>
          </p:spPr>
        </p:pic>
        <p:sp>
          <p:nvSpPr>
            <p:cNvPr id="6160" name="Text Box 6"/>
            <p:cNvSpPr txBox="1">
              <a:spLocks noChangeArrowheads="1"/>
            </p:cNvSpPr>
            <p:nvPr/>
          </p:nvSpPr>
          <p:spPr bwMode="auto">
            <a:xfrm>
              <a:off x="2345" y="1408"/>
              <a:ext cx="927" cy="128"/>
            </a:xfrm>
            <a:prstGeom prst="rect">
              <a:avLst/>
            </a:prstGeom>
            <a:noFill/>
            <a:ln w="9525">
              <a:noFill/>
              <a:miter lim="800000"/>
              <a:headEnd/>
              <a:tailEnd/>
            </a:ln>
          </p:spPr>
          <p:txBody>
            <a:bodyPr wrap="none">
              <a:spAutoFit/>
            </a:bodyPr>
            <a:lstStyle/>
            <a:p>
              <a:r>
                <a:rPr lang="ja-JP" altLang="en-US" sz="1200">
                  <a:latin typeface="Times" pitchFamily="1" charset="0"/>
                  <a:ea typeface="Osaka"/>
                  <a:cs typeface="Osaka"/>
                </a:rPr>
                <a:t>ドームふじ基地</a:t>
              </a:r>
            </a:p>
          </p:txBody>
        </p:sp>
        <p:sp>
          <p:nvSpPr>
            <p:cNvPr id="6161" name="Freeform 9"/>
            <p:cNvSpPr>
              <a:spLocks/>
            </p:cNvSpPr>
            <p:nvPr/>
          </p:nvSpPr>
          <p:spPr bwMode="auto">
            <a:xfrm>
              <a:off x="2397" y="1588"/>
              <a:ext cx="339" cy="1040"/>
            </a:xfrm>
            <a:custGeom>
              <a:avLst/>
              <a:gdLst>
                <a:gd name="T0" fmla="*/ 339 w 339"/>
                <a:gd name="T1" fmla="*/ 0 h 1040"/>
                <a:gd name="T2" fmla="*/ 87 w 339"/>
                <a:gd name="T3" fmla="*/ 224 h 1040"/>
                <a:gd name="T4" fmla="*/ 11 w 339"/>
                <a:gd name="T5" fmla="*/ 376 h 1040"/>
                <a:gd name="T6" fmla="*/ 23 w 339"/>
                <a:gd name="T7" fmla="*/ 588 h 1040"/>
                <a:gd name="T8" fmla="*/ 151 w 339"/>
                <a:gd name="T9" fmla="*/ 944 h 1040"/>
                <a:gd name="T10" fmla="*/ 227 w 339"/>
                <a:gd name="T11" fmla="*/ 1040 h 1040"/>
                <a:gd name="T12" fmla="*/ 0 60000 65536"/>
                <a:gd name="T13" fmla="*/ 0 60000 65536"/>
                <a:gd name="T14" fmla="*/ 0 60000 65536"/>
                <a:gd name="T15" fmla="*/ 0 60000 65536"/>
                <a:gd name="T16" fmla="*/ 0 60000 65536"/>
                <a:gd name="T17" fmla="*/ 0 60000 65536"/>
                <a:gd name="T18" fmla="*/ 0 w 339"/>
                <a:gd name="T19" fmla="*/ 0 h 1040"/>
                <a:gd name="T20" fmla="*/ 339 w 339"/>
                <a:gd name="T21" fmla="*/ 1040 h 1040"/>
              </a:gdLst>
              <a:ahLst/>
              <a:cxnLst>
                <a:cxn ang="T12">
                  <a:pos x="T0" y="T1"/>
                </a:cxn>
                <a:cxn ang="T13">
                  <a:pos x="T2" y="T3"/>
                </a:cxn>
                <a:cxn ang="T14">
                  <a:pos x="T4" y="T5"/>
                </a:cxn>
                <a:cxn ang="T15">
                  <a:pos x="T6" y="T7"/>
                </a:cxn>
                <a:cxn ang="T16">
                  <a:pos x="T8" y="T9"/>
                </a:cxn>
                <a:cxn ang="T17">
                  <a:pos x="T10" y="T11"/>
                </a:cxn>
              </a:cxnLst>
              <a:rect l="T18" t="T19" r="T20" b="T21"/>
              <a:pathLst>
                <a:path w="339" h="1040">
                  <a:moveTo>
                    <a:pt x="339" y="0"/>
                  </a:moveTo>
                  <a:cubicBezTo>
                    <a:pt x="240" y="80"/>
                    <a:pt x="142" y="161"/>
                    <a:pt x="87" y="224"/>
                  </a:cubicBezTo>
                  <a:cubicBezTo>
                    <a:pt x="32" y="287"/>
                    <a:pt x="22" y="315"/>
                    <a:pt x="11" y="376"/>
                  </a:cubicBezTo>
                  <a:cubicBezTo>
                    <a:pt x="0" y="437"/>
                    <a:pt x="0" y="493"/>
                    <a:pt x="23" y="588"/>
                  </a:cubicBezTo>
                  <a:cubicBezTo>
                    <a:pt x="46" y="683"/>
                    <a:pt x="117" y="869"/>
                    <a:pt x="151" y="944"/>
                  </a:cubicBezTo>
                  <a:cubicBezTo>
                    <a:pt x="185" y="1019"/>
                    <a:pt x="206" y="1029"/>
                    <a:pt x="227" y="1040"/>
                  </a:cubicBezTo>
                </a:path>
              </a:pathLst>
            </a:custGeom>
            <a:noFill/>
            <a:ln w="28575" cmpd="sng">
              <a:solidFill>
                <a:schemeClr val="accent2"/>
              </a:solidFill>
              <a:round/>
              <a:headEnd/>
              <a:tailEnd/>
            </a:ln>
          </p:spPr>
          <p:txBody>
            <a:bodyPr wrap="none" anchor="ctr"/>
            <a:lstStyle/>
            <a:p>
              <a:endParaRPr lang="ja-JP" altLang="en-US"/>
            </a:p>
          </p:txBody>
        </p:sp>
        <p:sp>
          <p:nvSpPr>
            <p:cNvPr id="6162" name="Oval 10"/>
            <p:cNvSpPr>
              <a:spLocks noChangeArrowheads="1"/>
            </p:cNvSpPr>
            <p:nvPr/>
          </p:nvSpPr>
          <p:spPr bwMode="auto">
            <a:xfrm>
              <a:off x="2588" y="2604"/>
              <a:ext cx="68" cy="52"/>
            </a:xfrm>
            <a:prstGeom prst="ellipse">
              <a:avLst/>
            </a:prstGeom>
            <a:solidFill>
              <a:srgbClr val="FF0000"/>
            </a:solidFill>
            <a:ln w="9525">
              <a:solidFill>
                <a:srgbClr val="FF0000"/>
              </a:solidFill>
              <a:round/>
              <a:headEnd/>
              <a:tailEnd/>
            </a:ln>
          </p:spPr>
          <p:txBody>
            <a:bodyPr wrap="none" anchor="ctr"/>
            <a:lstStyle/>
            <a:p>
              <a:endParaRPr lang="ja-JP" altLang="en-US"/>
            </a:p>
          </p:txBody>
        </p:sp>
        <p:sp>
          <p:nvSpPr>
            <p:cNvPr id="6163" name="Oval 11"/>
            <p:cNvSpPr>
              <a:spLocks noChangeArrowheads="1"/>
            </p:cNvSpPr>
            <p:nvPr/>
          </p:nvSpPr>
          <p:spPr bwMode="auto">
            <a:xfrm>
              <a:off x="2388" y="2156"/>
              <a:ext cx="68" cy="52"/>
            </a:xfrm>
            <a:prstGeom prst="ellipse">
              <a:avLst/>
            </a:prstGeom>
            <a:solidFill>
              <a:srgbClr val="FF0000"/>
            </a:solidFill>
            <a:ln w="9525">
              <a:solidFill>
                <a:srgbClr val="FF0000"/>
              </a:solidFill>
              <a:round/>
              <a:headEnd/>
              <a:tailEnd/>
            </a:ln>
          </p:spPr>
          <p:txBody>
            <a:bodyPr wrap="none" anchor="ctr"/>
            <a:lstStyle/>
            <a:p>
              <a:endParaRPr lang="ja-JP" altLang="en-US"/>
            </a:p>
          </p:txBody>
        </p:sp>
        <p:sp>
          <p:nvSpPr>
            <p:cNvPr id="6164" name="Oval 12"/>
            <p:cNvSpPr>
              <a:spLocks noChangeArrowheads="1"/>
            </p:cNvSpPr>
            <p:nvPr/>
          </p:nvSpPr>
          <p:spPr bwMode="auto">
            <a:xfrm>
              <a:off x="2704" y="1568"/>
              <a:ext cx="68" cy="52"/>
            </a:xfrm>
            <a:prstGeom prst="ellipse">
              <a:avLst/>
            </a:prstGeom>
            <a:solidFill>
              <a:srgbClr val="FF0000"/>
            </a:solidFill>
            <a:ln w="9525">
              <a:solidFill>
                <a:srgbClr val="FF0000"/>
              </a:solidFill>
              <a:round/>
              <a:headEnd/>
              <a:tailEnd/>
            </a:ln>
          </p:spPr>
          <p:txBody>
            <a:bodyPr wrap="none" anchor="ctr"/>
            <a:lstStyle/>
            <a:p>
              <a:endParaRPr lang="ja-JP" altLang="en-US"/>
            </a:p>
          </p:txBody>
        </p:sp>
      </p:grpSp>
      <p:sp>
        <p:nvSpPr>
          <p:cNvPr id="6147" name="テキスト ボックス 11"/>
          <p:cNvSpPr txBox="1">
            <a:spLocks noChangeArrowheads="1"/>
          </p:cNvSpPr>
          <p:nvPr/>
        </p:nvSpPr>
        <p:spPr bwMode="auto">
          <a:xfrm>
            <a:off x="381000" y="261938"/>
            <a:ext cx="2032000" cy="646112"/>
          </a:xfrm>
          <a:prstGeom prst="rect">
            <a:avLst/>
          </a:prstGeom>
          <a:noFill/>
          <a:ln w="9525">
            <a:noFill/>
            <a:miter lim="800000"/>
            <a:headEnd/>
            <a:tailEnd/>
          </a:ln>
        </p:spPr>
        <p:txBody>
          <a:bodyPr wrap="none">
            <a:spAutoFit/>
          </a:bodyPr>
          <a:lstStyle/>
          <a:p>
            <a:r>
              <a:rPr lang="ja-JP" altLang="en-US" sz="3600"/>
              <a:t>南極大陸</a:t>
            </a:r>
          </a:p>
        </p:txBody>
      </p:sp>
      <p:sp>
        <p:nvSpPr>
          <p:cNvPr id="13" name="円/楕円 12"/>
          <p:cNvSpPr/>
          <p:nvPr/>
        </p:nvSpPr>
        <p:spPr>
          <a:xfrm>
            <a:off x="3641725" y="5067300"/>
            <a:ext cx="142875"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 name="円/楕円 13"/>
          <p:cNvSpPr/>
          <p:nvPr/>
        </p:nvSpPr>
        <p:spPr>
          <a:xfrm>
            <a:off x="3443288" y="4229100"/>
            <a:ext cx="144462" cy="1444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 name="円/楕円 14"/>
          <p:cNvSpPr/>
          <p:nvPr/>
        </p:nvSpPr>
        <p:spPr>
          <a:xfrm>
            <a:off x="3857625" y="2978150"/>
            <a:ext cx="144463" cy="1444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円/楕円 15"/>
          <p:cNvSpPr/>
          <p:nvPr/>
        </p:nvSpPr>
        <p:spPr>
          <a:xfrm>
            <a:off x="3713163" y="5210175"/>
            <a:ext cx="144462" cy="1444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152" name="テキスト ボックス 16"/>
          <p:cNvSpPr txBox="1">
            <a:spLocks noChangeArrowheads="1"/>
          </p:cNvSpPr>
          <p:nvPr/>
        </p:nvSpPr>
        <p:spPr bwMode="auto">
          <a:xfrm>
            <a:off x="3065463" y="2546350"/>
            <a:ext cx="1663700" cy="369888"/>
          </a:xfrm>
          <a:prstGeom prst="rect">
            <a:avLst/>
          </a:prstGeom>
          <a:solidFill>
            <a:schemeClr val="bg1"/>
          </a:solidFill>
          <a:ln w="9525">
            <a:noFill/>
            <a:miter lim="800000"/>
            <a:headEnd/>
            <a:tailEnd/>
          </a:ln>
        </p:spPr>
        <p:txBody>
          <a:bodyPr wrap="none">
            <a:spAutoFit/>
          </a:bodyPr>
          <a:lstStyle/>
          <a:p>
            <a:r>
              <a:rPr lang="ja-JP" altLang="en-US"/>
              <a:t>ドームふじ基地</a:t>
            </a:r>
          </a:p>
        </p:txBody>
      </p:sp>
      <p:sp>
        <p:nvSpPr>
          <p:cNvPr id="6153" name="テキスト ボックス 17"/>
          <p:cNvSpPr txBox="1">
            <a:spLocks noChangeArrowheads="1"/>
          </p:cNvSpPr>
          <p:nvPr/>
        </p:nvSpPr>
        <p:spPr bwMode="auto">
          <a:xfrm>
            <a:off x="3857625" y="4851400"/>
            <a:ext cx="523875" cy="368300"/>
          </a:xfrm>
          <a:prstGeom prst="rect">
            <a:avLst/>
          </a:prstGeom>
          <a:solidFill>
            <a:schemeClr val="bg1"/>
          </a:solidFill>
          <a:ln w="3175">
            <a:solidFill>
              <a:schemeClr val="tx1"/>
            </a:solidFill>
            <a:miter lim="800000"/>
            <a:headEnd/>
            <a:tailEnd/>
          </a:ln>
        </p:spPr>
        <p:txBody>
          <a:bodyPr wrap="none">
            <a:spAutoFit/>
          </a:bodyPr>
          <a:lstStyle/>
          <a:p>
            <a:r>
              <a:rPr lang="en-US" altLang="ja-JP" dirty="0"/>
              <a:t>S16</a:t>
            </a:r>
            <a:endParaRPr lang="ja-JP" altLang="en-US" dirty="0"/>
          </a:p>
        </p:txBody>
      </p:sp>
      <p:sp>
        <p:nvSpPr>
          <p:cNvPr id="6154" name="テキスト ボックス 18"/>
          <p:cNvSpPr txBox="1">
            <a:spLocks noChangeArrowheads="1"/>
          </p:cNvSpPr>
          <p:nvPr/>
        </p:nvSpPr>
        <p:spPr bwMode="auto">
          <a:xfrm>
            <a:off x="3352800" y="5418138"/>
            <a:ext cx="1108075" cy="368300"/>
          </a:xfrm>
          <a:prstGeom prst="rect">
            <a:avLst/>
          </a:prstGeom>
          <a:solidFill>
            <a:schemeClr val="bg1"/>
          </a:solidFill>
          <a:ln w="9525">
            <a:noFill/>
            <a:miter lim="800000"/>
            <a:headEnd/>
            <a:tailEnd/>
          </a:ln>
        </p:spPr>
        <p:txBody>
          <a:bodyPr wrap="none">
            <a:spAutoFit/>
          </a:bodyPr>
          <a:lstStyle/>
          <a:p>
            <a:r>
              <a:rPr lang="ja-JP" altLang="en-US"/>
              <a:t>昭和基地</a:t>
            </a:r>
          </a:p>
        </p:txBody>
      </p:sp>
      <p:sp>
        <p:nvSpPr>
          <p:cNvPr id="6155" name="テキスト ボックス 19"/>
          <p:cNvSpPr txBox="1">
            <a:spLocks noChangeArrowheads="1"/>
          </p:cNvSpPr>
          <p:nvPr/>
        </p:nvSpPr>
        <p:spPr bwMode="auto">
          <a:xfrm>
            <a:off x="3641725" y="4130675"/>
            <a:ext cx="1333500" cy="369888"/>
          </a:xfrm>
          <a:prstGeom prst="rect">
            <a:avLst/>
          </a:prstGeom>
          <a:solidFill>
            <a:schemeClr val="bg1"/>
          </a:solidFill>
          <a:ln w="9525">
            <a:noFill/>
            <a:miter lim="800000"/>
            <a:headEnd/>
            <a:tailEnd/>
          </a:ln>
        </p:spPr>
        <p:txBody>
          <a:bodyPr wrap="none">
            <a:spAutoFit/>
          </a:bodyPr>
          <a:lstStyle/>
          <a:p>
            <a:r>
              <a:rPr lang="ja-JP" altLang="en-US"/>
              <a:t>みずほ基地</a:t>
            </a:r>
          </a:p>
        </p:txBody>
      </p:sp>
      <p:sp>
        <p:nvSpPr>
          <p:cNvPr id="19" name="正方形/長方形 18"/>
          <p:cNvSpPr/>
          <p:nvPr/>
        </p:nvSpPr>
        <p:spPr>
          <a:xfrm>
            <a:off x="6227763" y="4797425"/>
            <a:ext cx="2203450" cy="1476375"/>
          </a:xfrm>
          <a:prstGeom prst="rect">
            <a:avLst/>
          </a:prstGeom>
        </p:spPr>
        <p:txBody>
          <a:bodyPr wrap="none">
            <a:spAutoFit/>
          </a:bodyPr>
          <a:lstStyle/>
          <a:p>
            <a:pPr>
              <a:defRPr/>
            </a:pPr>
            <a:r>
              <a:rPr lang="ja-JP" altLang="en-US" dirty="0">
                <a:latin typeface="+mn-lt"/>
              </a:rPr>
              <a:t>南緯 </a:t>
            </a:r>
            <a:r>
              <a:rPr lang="en-US" altLang="ja-JP" dirty="0">
                <a:latin typeface="+mn-lt"/>
              </a:rPr>
              <a:t>77</a:t>
            </a:r>
            <a:r>
              <a:rPr lang="en-US" altLang="ja-JP" baseline="50000" dirty="0">
                <a:latin typeface="+mn-lt"/>
              </a:rPr>
              <a:t>o</a:t>
            </a:r>
            <a:r>
              <a:rPr lang="en-US" altLang="ja-JP" dirty="0">
                <a:latin typeface="+mn-lt"/>
              </a:rPr>
              <a:t>19’ 01’’</a:t>
            </a:r>
          </a:p>
          <a:p>
            <a:pPr>
              <a:defRPr/>
            </a:pPr>
            <a:r>
              <a:rPr lang="ja-JP" altLang="en-US" dirty="0">
                <a:latin typeface="+mn-lt"/>
              </a:rPr>
              <a:t>東経 </a:t>
            </a:r>
            <a:r>
              <a:rPr lang="en-US" altLang="ja-JP" dirty="0">
                <a:latin typeface="+mn-lt"/>
              </a:rPr>
              <a:t>39</a:t>
            </a:r>
            <a:r>
              <a:rPr lang="en-US" altLang="ja-JP" baseline="50000" dirty="0">
                <a:latin typeface="+mn-lt"/>
              </a:rPr>
              <a:t>o</a:t>
            </a:r>
            <a:r>
              <a:rPr lang="en-US" altLang="ja-JP" dirty="0">
                <a:latin typeface="+mn-lt"/>
              </a:rPr>
              <a:t>42’12’’</a:t>
            </a:r>
          </a:p>
          <a:p>
            <a:pPr>
              <a:defRPr/>
            </a:pPr>
            <a:r>
              <a:rPr lang="ja-JP" altLang="en-US" dirty="0">
                <a:latin typeface="+mn-lt"/>
              </a:rPr>
              <a:t>標高 </a:t>
            </a:r>
            <a:r>
              <a:rPr lang="en-US" altLang="ja-JP" dirty="0">
                <a:latin typeface="+mn-lt"/>
              </a:rPr>
              <a:t>3,810m</a:t>
            </a:r>
          </a:p>
          <a:p>
            <a:pPr>
              <a:defRPr/>
            </a:pPr>
            <a:r>
              <a:rPr lang="ja-JP" altLang="en-US" dirty="0">
                <a:latin typeface="+mn-lt"/>
              </a:rPr>
              <a:t>年平均気温　</a:t>
            </a:r>
            <a:r>
              <a:rPr lang="en-US" altLang="ja-JP" dirty="0">
                <a:latin typeface="+mn-lt"/>
              </a:rPr>
              <a:t>-54.6</a:t>
            </a:r>
            <a:r>
              <a:rPr lang="ja-JP" altLang="en-US" dirty="0">
                <a:latin typeface="+mn-lt"/>
              </a:rPr>
              <a:t>℃</a:t>
            </a:r>
            <a:endParaRPr lang="en-US" altLang="ja-JP" dirty="0">
              <a:latin typeface="+mn-lt"/>
            </a:endParaRPr>
          </a:p>
          <a:p>
            <a:pPr>
              <a:defRPr/>
            </a:pPr>
            <a:r>
              <a:rPr lang="ja-JP" altLang="en-US" dirty="0">
                <a:latin typeface="+mn-lt"/>
              </a:rPr>
              <a:t>最低気温       </a:t>
            </a:r>
            <a:r>
              <a:rPr lang="en-US" altLang="ja-JP" dirty="0">
                <a:latin typeface="+mn-lt"/>
              </a:rPr>
              <a:t>-79.6</a:t>
            </a:r>
            <a:r>
              <a:rPr lang="ja-JP" altLang="en-US" dirty="0">
                <a:latin typeface="+mn-lt"/>
              </a:rPr>
              <a:t>℃</a:t>
            </a:r>
          </a:p>
        </p:txBody>
      </p:sp>
      <p:sp>
        <p:nvSpPr>
          <p:cNvPr id="6157" name="正方形/長方形 19"/>
          <p:cNvSpPr>
            <a:spLocks noChangeArrowheads="1"/>
          </p:cNvSpPr>
          <p:nvPr/>
        </p:nvSpPr>
        <p:spPr bwMode="auto">
          <a:xfrm>
            <a:off x="6011863" y="4508500"/>
            <a:ext cx="1665287" cy="369888"/>
          </a:xfrm>
          <a:prstGeom prst="rect">
            <a:avLst/>
          </a:prstGeom>
          <a:noFill/>
          <a:ln w="9525">
            <a:noFill/>
            <a:miter lim="800000"/>
            <a:headEnd/>
            <a:tailEnd/>
          </a:ln>
        </p:spPr>
        <p:txBody>
          <a:bodyPr wrap="none">
            <a:spAutoFit/>
          </a:bodyPr>
          <a:lstStyle/>
          <a:p>
            <a:r>
              <a:rPr lang="ja-JP" altLang="en-US"/>
              <a:t>ドームふじ基地</a:t>
            </a:r>
            <a:endParaRPr lang="en-US" altLang="ja-JP"/>
          </a:p>
        </p:txBody>
      </p:sp>
      <p:sp>
        <p:nvSpPr>
          <p:cNvPr id="6158" name="テキスト ボックス 16"/>
          <p:cNvSpPr txBox="1">
            <a:spLocks noChangeArrowheads="1"/>
          </p:cNvSpPr>
          <p:nvPr/>
        </p:nvSpPr>
        <p:spPr bwMode="auto">
          <a:xfrm>
            <a:off x="2484438" y="3924300"/>
            <a:ext cx="1009650" cy="368300"/>
          </a:xfrm>
          <a:prstGeom prst="rect">
            <a:avLst/>
          </a:prstGeom>
          <a:noFill/>
          <a:ln w="9525">
            <a:noFill/>
            <a:miter lim="800000"/>
            <a:headEnd/>
            <a:tailEnd/>
          </a:ln>
        </p:spPr>
        <p:txBody>
          <a:bodyPr wrap="none">
            <a:spAutoFit/>
          </a:bodyPr>
          <a:lstStyle/>
          <a:p>
            <a:r>
              <a:rPr lang="en-US" altLang="ja-JP" b="1">
                <a:solidFill>
                  <a:srgbClr val="FF0000"/>
                </a:solidFill>
              </a:rPr>
              <a:t>1,000km</a:t>
            </a:r>
            <a:endParaRPr lang="ja-JP" altLang="en-US" b="1">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図 3"/>
          <p:cNvPicPr>
            <a:picLocks noChangeAspect="1"/>
          </p:cNvPicPr>
          <p:nvPr/>
        </p:nvPicPr>
        <p:blipFill>
          <a:blip r:embed="rId4" cstate="print"/>
          <a:srcRect/>
          <a:stretch>
            <a:fillRect/>
          </a:stretch>
        </p:blipFill>
        <p:spPr bwMode="auto">
          <a:xfrm>
            <a:off x="3124200" y="938213"/>
            <a:ext cx="5943600" cy="5538787"/>
          </a:xfrm>
          <a:prstGeom prst="rect">
            <a:avLst/>
          </a:prstGeom>
          <a:noFill/>
          <a:ln w="9525">
            <a:noFill/>
            <a:miter lim="800000"/>
            <a:headEnd/>
            <a:tailEnd/>
          </a:ln>
        </p:spPr>
      </p:pic>
      <p:pic>
        <p:nvPicPr>
          <p:cNvPr id="1028" name="図 5"/>
          <p:cNvPicPr>
            <a:picLocks noChangeAspect="1"/>
          </p:cNvPicPr>
          <p:nvPr/>
        </p:nvPicPr>
        <p:blipFill>
          <a:blip r:embed="rId5" cstate="print"/>
          <a:srcRect/>
          <a:stretch>
            <a:fillRect/>
          </a:stretch>
        </p:blipFill>
        <p:spPr bwMode="auto">
          <a:xfrm>
            <a:off x="304800" y="1219200"/>
            <a:ext cx="2641600" cy="1981200"/>
          </a:xfrm>
          <a:prstGeom prst="rect">
            <a:avLst/>
          </a:prstGeom>
          <a:noFill/>
          <a:ln w="9525">
            <a:noFill/>
            <a:miter lim="800000"/>
            <a:headEnd/>
            <a:tailEnd/>
          </a:ln>
        </p:spPr>
      </p:pic>
      <p:graphicFrame>
        <p:nvGraphicFramePr>
          <p:cNvPr id="1026" name="Object 6"/>
          <p:cNvGraphicFramePr>
            <a:graphicFrameLocks noChangeAspect="1"/>
          </p:cNvGraphicFramePr>
          <p:nvPr/>
        </p:nvGraphicFramePr>
        <p:xfrm>
          <a:off x="250825" y="4365625"/>
          <a:ext cx="4033838" cy="2095500"/>
        </p:xfrm>
        <a:graphic>
          <a:graphicData uri="http://schemas.openxmlformats.org/presentationml/2006/ole">
            <p:oleObj spid="_x0000_s1026" name="Drawing" r:id="rId6" imgW="5400000" imgH="4286160" progId="">
              <p:embed/>
            </p:oleObj>
          </a:graphicData>
        </a:graphic>
      </p:graphicFrame>
      <p:sp>
        <p:nvSpPr>
          <p:cNvPr id="1029" name="テキスト ボックス 11"/>
          <p:cNvSpPr txBox="1">
            <a:spLocks noChangeArrowheads="1"/>
          </p:cNvSpPr>
          <p:nvPr/>
        </p:nvSpPr>
        <p:spPr bwMode="auto">
          <a:xfrm>
            <a:off x="381000" y="261938"/>
            <a:ext cx="5703888" cy="646112"/>
          </a:xfrm>
          <a:prstGeom prst="rect">
            <a:avLst/>
          </a:prstGeom>
          <a:noFill/>
          <a:ln w="9525">
            <a:noFill/>
            <a:miter lim="800000"/>
            <a:headEnd/>
            <a:tailEnd/>
          </a:ln>
        </p:spPr>
        <p:txBody>
          <a:bodyPr wrap="none">
            <a:spAutoFit/>
          </a:bodyPr>
          <a:lstStyle/>
          <a:p>
            <a:r>
              <a:rPr lang="ja-JP" altLang="en-US" sz="3600"/>
              <a:t>ドームふじ基地までの道のり</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図 3"/>
          <p:cNvPicPr>
            <a:picLocks noChangeAspect="1"/>
          </p:cNvPicPr>
          <p:nvPr/>
        </p:nvPicPr>
        <p:blipFill>
          <a:blip r:embed="rId2" cstate="print"/>
          <a:srcRect/>
          <a:stretch>
            <a:fillRect/>
          </a:stretch>
        </p:blipFill>
        <p:spPr bwMode="auto">
          <a:xfrm>
            <a:off x="6119813" y="4005263"/>
            <a:ext cx="2879725" cy="2160587"/>
          </a:xfrm>
          <a:prstGeom prst="rect">
            <a:avLst/>
          </a:prstGeom>
          <a:noFill/>
          <a:ln w="9525">
            <a:noFill/>
            <a:miter lim="800000"/>
            <a:headEnd/>
            <a:tailEnd/>
          </a:ln>
        </p:spPr>
      </p:pic>
      <p:sp>
        <p:nvSpPr>
          <p:cNvPr id="8195" name="テキスト ボックス 11"/>
          <p:cNvSpPr txBox="1">
            <a:spLocks noChangeArrowheads="1"/>
          </p:cNvSpPr>
          <p:nvPr/>
        </p:nvSpPr>
        <p:spPr bwMode="auto">
          <a:xfrm>
            <a:off x="381000" y="261938"/>
            <a:ext cx="3144838" cy="646112"/>
          </a:xfrm>
          <a:prstGeom prst="rect">
            <a:avLst/>
          </a:prstGeom>
          <a:noFill/>
          <a:ln w="9525">
            <a:noFill/>
            <a:miter lim="800000"/>
            <a:headEnd/>
            <a:tailEnd/>
          </a:ln>
        </p:spPr>
        <p:txBody>
          <a:bodyPr wrap="none">
            <a:spAutoFit/>
          </a:bodyPr>
          <a:lstStyle/>
          <a:p>
            <a:r>
              <a:rPr lang="ja-JP" altLang="en-US" sz="3600"/>
              <a:t>ドームふじ基地</a:t>
            </a:r>
          </a:p>
        </p:txBody>
      </p:sp>
      <p:sp>
        <p:nvSpPr>
          <p:cNvPr id="8196" name="テキスト ボックス 5"/>
          <p:cNvSpPr txBox="1">
            <a:spLocks noChangeArrowheads="1"/>
          </p:cNvSpPr>
          <p:nvPr/>
        </p:nvSpPr>
        <p:spPr bwMode="auto">
          <a:xfrm>
            <a:off x="6245225" y="6165850"/>
            <a:ext cx="2574925" cy="276225"/>
          </a:xfrm>
          <a:prstGeom prst="rect">
            <a:avLst/>
          </a:prstGeom>
          <a:noFill/>
          <a:ln w="9525">
            <a:noFill/>
            <a:miter lim="800000"/>
            <a:headEnd/>
            <a:tailEnd/>
          </a:ln>
        </p:spPr>
        <p:txBody>
          <a:bodyPr wrap="none">
            <a:spAutoFit/>
          </a:bodyPr>
          <a:lstStyle/>
          <a:p>
            <a:r>
              <a:rPr lang="ja-JP" altLang="en-US" sz="1200"/>
              <a:t>瀬田さんの持ち込んだラジオメーター</a:t>
            </a:r>
          </a:p>
        </p:txBody>
      </p:sp>
      <p:pic>
        <p:nvPicPr>
          <p:cNvPr id="8197" name="図 10"/>
          <p:cNvPicPr>
            <a:picLocks noChangeAspect="1"/>
          </p:cNvPicPr>
          <p:nvPr/>
        </p:nvPicPr>
        <p:blipFill>
          <a:blip r:embed="rId3" cstate="print"/>
          <a:srcRect/>
          <a:stretch>
            <a:fillRect/>
          </a:stretch>
        </p:blipFill>
        <p:spPr bwMode="auto">
          <a:xfrm>
            <a:off x="107950" y="4005263"/>
            <a:ext cx="2879725" cy="2160587"/>
          </a:xfrm>
          <a:prstGeom prst="rect">
            <a:avLst/>
          </a:prstGeom>
          <a:noFill/>
          <a:ln w="9525">
            <a:noFill/>
            <a:miter lim="800000"/>
            <a:headEnd/>
            <a:tailEnd/>
          </a:ln>
        </p:spPr>
      </p:pic>
      <p:pic>
        <p:nvPicPr>
          <p:cNvPr id="8198" name="図 4"/>
          <p:cNvPicPr>
            <a:picLocks noChangeAspect="1"/>
          </p:cNvPicPr>
          <p:nvPr/>
        </p:nvPicPr>
        <p:blipFill>
          <a:blip r:embed="rId4" cstate="print"/>
          <a:srcRect/>
          <a:stretch>
            <a:fillRect/>
          </a:stretch>
        </p:blipFill>
        <p:spPr bwMode="auto">
          <a:xfrm>
            <a:off x="3132138" y="4005263"/>
            <a:ext cx="2879725" cy="2160587"/>
          </a:xfrm>
          <a:prstGeom prst="rect">
            <a:avLst/>
          </a:prstGeom>
          <a:noFill/>
          <a:ln w="9525">
            <a:noFill/>
            <a:miter lim="800000"/>
            <a:headEnd/>
            <a:tailEnd/>
          </a:ln>
        </p:spPr>
      </p:pic>
      <p:pic>
        <p:nvPicPr>
          <p:cNvPr id="8199" name="Picture 2" descr="C:\Users\okita\Desktop\nankyoku.jpg"/>
          <p:cNvPicPr>
            <a:picLocks noChangeAspect="1" noChangeArrowheads="1"/>
          </p:cNvPicPr>
          <p:nvPr/>
        </p:nvPicPr>
        <p:blipFill>
          <a:blip r:embed="rId5" cstate="print"/>
          <a:srcRect/>
          <a:stretch>
            <a:fillRect/>
          </a:stretch>
        </p:blipFill>
        <p:spPr bwMode="auto">
          <a:xfrm>
            <a:off x="971550" y="1154113"/>
            <a:ext cx="5684838" cy="1914525"/>
          </a:xfrm>
          <a:prstGeom prst="rect">
            <a:avLst/>
          </a:prstGeom>
          <a:noFill/>
          <a:ln w="9525">
            <a:noFill/>
            <a:miter lim="800000"/>
            <a:headEnd/>
            <a:tailEnd/>
          </a:ln>
        </p:spPr>
      </p:pic>
      <p:sp>
        <p:nvSpPr>
          <p:cNvPr id="8200" name="テキスト ボックス 10"/>
          <p:cNvSpPr txBox="1">
            <a:spLocks noChangeArrowheads="1"/>
          </p:cNvSpPr>
          <p:nvPr/>
        </p:nvSpPr>
        <p:spPr bwMode="auto">
          <a:xfrm>
            <a:off x="6659563" y="1700213"/>
            <a:ext cx="2030412" cy="584200"/>
          </a:xfrm>
          <a:prstGeom prst="rect">
            <a:avLst/>
          </a:prstGeom>
          <a:noFill/>
          <a:ln w="9525">
            <a:noFill/>
            <a:miter lim="800000"/>
            <a:headEnd/>
            <a:tailEnd/>
          </a:ln>
        </p:spPr>
        <p:txBody>
          <a:bodyPr wrap="none">
            <a:spAutoFit/>
          </a:bodyPr>
          <a:lstStyle/>
          <a:p>
            <a:r>
              <a:rPr lang="en-US" altLang="ja-JP" sz="1600"/>
              <a:t>2009</a:t>
            </a:r>
            <a:r>
              <a:rPr lang="ja-JP" altLang="en-US" sz="1600"/>
              <a:t>年の日本映画</a:t>
            </a:r>
            <a:endParaRPr lang="en-US" altLang="ja-JP" sz="1600"/>
          </a:p>
          <a:p>
            <a:r>
              <a:rPr lang="ja-JP" altLang="en-US" sz="1600"/>
              <a:t>「南極料理人」の舞台</a:t>
            </a:r>
            <a:endParaRPr lang="en-US" altLang="ja-JP" sz="1600"/>
          </a:p>
        </p:txBody>
      </p:sp>
      <p:sp>
        <p:nvSpPr>
          <p:cNvPr id="8201" name="正方形/長方形 11"/>
          <p:cNvSpPr>
            <a:spLocks noChangeArrowheads="1"/>
          </p:cNvSpPr>
          <p:nvPr/>
        </p:nvSpPr>
        <p:spPr bwMode="auto">
          <a:xfrm>
            <a:off x="1979613" y="3284538"/>
            <a:ext cx="5413375" cy="523875"/>
          </a:xfrm>
          <a:prstGeom prst="rect">
            <a:avLst/>
          </a:prstGeom>
          <a:noFill/>
          <a:ln w="9525">
            <a:noFill/>
            <a:miter lim="800000"/>
            <a:headEnd/>
            <a:tailEnd/>
          </a:ln>
        </p:spPr>
        <p:txBody>
          <a:bodyPr wrap="none">
            <a:spAutoFit/>
          </a:bodyPr>
          <a:lstStyle/>
          <a:p>
            <a:r>
              <a:rPr lang="en-US" altLang="ja-JP" sz="2800">
                <a:solidFill>
                  <a:srgbClr val="0070C0"/>
                </a:solidFill>
              </a:rPr>
              <a:t>2010</a:t>
            </a:r>
            <a:r>
              <a:rPr lang="ja-JP" altLang="en-US" sz="2800">
                <a:solidFill>
                  <a:srgbClr val="0070C0"/>
                </a:solidFill>
              </a:rPr>
              <a:t>年現在、基地はすべて雪の下</a:t>
            </a:r>
          </a:p>
        </p:txBody>
      </p:sp>
      <p:sp>
        <p:nvSpPr>
          <p:cNvPr id="8202" name="テキスト ボックス 12"/>
          <p:cNvSpPr txBox="1">
            <a:spLocks noChangeArrowheads="1"/>
          </p:cNvSpPr>
          <p:nvPr/>
        </p:nvSpPr>
        <p:spPr bwMode="auto">
          <a:xfrm>
            <a:off x="1271588" y="6165850"/>
            <a:ext cx="492125" cy="276225"/>
          </a:xfrm>
          <a:prstGeom prst="rect">
            <a:avLst/>
          </a:prstGeom>
          <a:noFill/>
          <a:ln w="9525">
            <a:noFill/>
            <a:miter lim="800000"/>
            <a:headEnd/>
            <a:tailEnd/>
          </a:ln>
        </p:spPr>
        <p:txBody>
          <a:bodyPr wrap="none">
            <a:spAutoFit/>
          </a:bodyPr>
          <a:lstStyle/>
          <a:p>
            <a:r>
              <a:rPr lang="ja-JP" altLang="en-US" sz="1200"/>
              <a:t>看板</a:t>
            </a:r>
          </a:p>
        </p:txBody>
      </p:sp>
      <p:sp>
        <p:nvSpPr>
          <p:cNvPr id="8203" name="テキスト ボックス 13"/>
          <p:cNvSpPr txBox="1">
            <a:spLocks noChangeArrowheads="1"/>
          </p:cNvSpPr>
          <p:nvPr/>
        </p:nvSpPr>
        <p:spPr bwMode="auto">
          <a:xfrm>
            <a:off x="3708400" y="6165850"/>
            <a:ext cx="1379538" cy="276225"/>
          </a:xfrm>
          <a:prstGeom prst="rect">
            <a:avLst/>
          </a:prstGeom>
          <a:noFill/>
          <a:ln w="9525">
            <a:noFill/>
            <a:miter lim="800000"/>
            <a:headEnd/>
            <a:tailEnd/>
          </a:ln>
        </p:spPr>
        <p:txBody>
          <a:bodyPr wrap="none">
            <a:spAutoFit/>
          </a:bodyPr>
          <a:lstStyle/>
          <a:p>
            <a:r>
              <a:rPr lang="ja-JP" altLang="en-US" sz="1200"/>
              <a:t>発電機と観測装置</a:t>
            </a:r>
          </a:p>
        </p:txBody>
      </p:sp>
      <p:sp>
        <p:nvSpPr>
          <p:cNvPr id="12" name="テキスト ボックス 10"/>
          <p:cNvSpPr txBox="1">
            <a:spLocks noChangeArrowheads="1"/>
          </p:cNvSpPr>
          <p:nvPr/>
        </p:nvSpPr>
        <p:spPr bwMode="auto">
          <a:xfrm>
            <a:off x="6659563" y="2420938"/>
            <a:ext cx="1944687" cy="661987"/>
          </a:xfrm>
          <a:prstGeom prst="rect">
            <a:avLst/>
          </a:prstGeom>
          <a:noFill/>
          <a:ln w="9525">
            <a:noFill/>
            <a:miter lim="800000"/>
            <a:headEnd/>
            <a:tailEnd/>
          </a:ln>
        </p:spPr>
        <p:txBody>
          <a:bodyPr>
            <a:spAutoFit/>
          </a:bodyPr>
          <a:lstStyle/>
          <a:p>
            <a:pPr>
              <a:defRPr/>
            </a:pPr>
            <a:r>
              <a:rPr lang="ja-JP" altLang="en-US" sz="1600" dirty="0"/>
              <a:t>現実はもっと過酷！</a:t>
            </a:r>
            <a:endParaRPr lang="en-US" altLang="ja-JP" sz="1600" dirty="0"/>
          </a:p>
          <a:p>
            <a:pPr>
              <a:defRPr/>
            </a:pPr>
            <a:r>
              <a:rPr lang="en-US" altLang="ja-JP" sz="1050" dirty="0"/>
              <a:t>(</a:t>
            </a:r>
            <a:r>
              <a:rPr lang="ja-JP" altLang="en-US" sz="1050" dirty="0"/>
              <a:t>そもそも</a:t>
            </a:r>
            <a:r>
              <a:rPr lang="en-US" altLang="ja-JP" sz="1050" dirty="0"/>
              <a:t>TNF</a:t>
            </a:r>
            <a:r>
              <a:rPr lang="ja-JP" altLang="en-US" sz="1050" dirty="0"/>
              <a:t>のダウンは支給されないし・・・</a:t>
            </a:r>
            <a:r>
              <a:rPr lang="en-US" altLang="ja-JP" sz="1050" dirty="0"/>
              <a:t>)</a:t>
            </a:r>
          </a:p>
        </p:txBody>
      </p:sp>
      <p:sp>
        <p:nvSpPr>
          <p:cNvPr id="8205" name="正方形/長方形 12"/>
          <p:cNvSpPr>
            <a:spLocks noChangeArrowheads="1"/>
          </p:cNvSpPr>
          <p:nvPr/>
        </p:nvSpPr>
        <p:spPr bwMode="auto">
          <a:xfrm>
            <a:off x="2843213" y="6453188"/>
            <a:ext cx="3865562" cy="369887"/>
          </a:xfrm>
          <a:prstGeom prst="rect">
            <a:avLst/>
          </a:prstGeom>
          <a:noFill/>
          <a:ln w="9525">
            <a:noFill/>
            <a:miter lim="800000"/>
            <a:headEnd/>
            <a:tailEnd/>
          </a:ln>
        </p:spPr>
        <p:txBody>
          <a:bodyPr wrap="none">
            <a:spAutoFit/>
          </a:bodyPr>
          <a:lstStyle/>
          <a:p>
            <a:r>
              <a:rPr lang="en-US" altLang="ja-JP"/>
              <a:t>2010</a:t>
            </a:r>
            <a:r>
              <a:rPr lang="ja-JP" altLang="en-US"/>
              <a:t>年</a:t>
            </a:r>
            <a:r>
              <a:rPr lang="en-US" altLang="ja-JP"/>
              <a:t>1</a:t>
            </a:r>
            <a:r>
              <a:rPr lang="ja-JP" altLang="en-US"/>
              <a:t>月頃のドームふじ基地の様子</a:t>
            </a:r>
            <a:endParaRPr lang="en-US" altLang="ja-JP"/>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2"/>
          <p:cNvSpPr>
            <a:spLocks noChangeShapeType="1"/>
          </p:cNvSpPr>
          <p:nvPr/>
        </p:nvSpPr>
        <p:spPr bwMode="auto">
          <a:xfrm>
            <a:off x="1447800" y="3597275"/>
            <a:ext cx="7056438" cy="0"/>
          </a:xfrm>
          <a:prstGeom prst="line">
            <a:avLst/>
          </a:prstGeom>
          <a:noFill/>
          <a:ln w="9525">
            <a:solidFill>
              <a:schemeClr val="tx1"/>
            </a:solidFill>
            <a:prstDash val="sysDot"/>
            <a:round/>
            <a:headEnd/>
            <a:tailEnd/>
          </a:ln>
        </p:spPr>
        <p:txBody>
          <a:bodyPr wrap="none" anchor="ctr"/>
          <a:lstStyle/>
          <a:p>
            <a:endParaRPr lang="ja-JP" altLang="en-US"/>
          </a:p>
        </p:txBody>
      </p:sp>
      <p:sp>
        <p:nvSpPr>
          <p:cNvPr id="7171" name="Line 3"/>
          <p:cNvSpPr>
            <a:spLocks noChangeShapeType="1"/>
          </p:cNvSpPr>
          <p:nvPr/>
        </p:nvSpPr>
        <p:spPr bwMode="auto">
          <a:xfrm>
            <a:off x="1268413" y="4292600"/>
            <a:ext cx="7345362" cy="0"/>
          </a:xfrm>
          <a:prstGeom prst="line">
            <a:avLst/>
          </a:prstGeom>
          <a:noFill/>
          <a:ln w="9525">
            <a:solidFill>
              <a:schemeClr val="tx1"/>
            </a:solidFill>
            <a:round/>
            <a:headEnd/>
            <a:tailEnd/>
          </a:ln>
        </p:spPr>
        <p:txBody>
          <a:bodyPr wrap="none" anchor="ctr"/>
          <a:lstStyle/>
          <a:p>
            <a:endParaRPr lang="ja-JP" altLang="en-US"/>
          </a:p>
        </p:txBody>
      </p:sp>
      <p:sp>
        <p:nvSpPr>
          <p:cNvPr id="7172" name="Line 4"/>
          <p:cNvSpPr>
            <a:spLocks noChangeShapeType="1"/>
          </p:cNvSpPr>
          <p:nvPr/>
        </p:nvSpPr>
        <p:spPr bwMode="auto">
          <a:xfrm>
            <a:off x="1547813" y="2720975"/>
            <a:ext cx="7056437" cy="0"/>
          </a:xfrm>
          <a:prstGeom prst="line">
            <a:avLst/>
          </a:prstGeom>
          <a:noFill/>
          <a:ln w="9525">
            <a:solidFill>
              <a:schemeClr val="tx1"/>
            </a:solidFill>
            <a:prstDash val="sysDot"/>
            <a:round/>
            <a:headEnd/>
            <a:tailEnd/>
          </a:ln>
        </p:spPr>
        <p:txBody>
          <a:bodyPr wrap="none" anchor="ctr"/>
          <a:lstStyle/>
          <a:p>
            <a:endParaRPr lang="ja-JP" altLang="en-US"/>
          </a:p>
        </p:txBody>
      </p:sp>
      <p:sp>
        <p:nvSpPr>
          <p:cNvPr id="7173" name="Line 5"/>
          <p:cNvSpPr>
            <a:spLocks noChangeShapeType="1"/>
          </p:cNvSpPr>
          <p:nvPr/>
        </p:nvSpPr>
        <p:spPr bwMode="auto">
          <a:xfrm>
            <a:off x="1763713" y="1928813"/>
            <a:ext cx="6624637" cy="0"/>
          </a:xfrm>
          <a:prstGeom prst="line">
            <a:avLst/>
          </a:prstGeom>
          <a:noFill/>
          <a:ln w="9525">
            <a:solidFill>
              <a:schemeClr val="tx1"/>
            </a:solidFill>
            <a:prstDash val="sysDot"/>
            <a:round/>
            <a:headEnd/>
            <a:tailEnd/>
          </a:ln>
        </p:spPr>
        <p:txBody>
          <a:bodyPr wrap="none" anchor="ctr"/>
          <a:lstStyle/>
          <a:p>
            <a:endParaRPr lang="ja-JP" altLang="en-US"/>
          </a:p>
        </p:txBody>
      </p:sp>
      <p:sp>
        <p:nvSpPr>
          <p:cNvPr id="7174" name="Text Box 9"/>
          <p:cNvSpPr txBox="1">
            <a:spLocks noChangeArrowheads="1"/>
          </p:cNvSpPr>
          <p:nvPr/>
        </p:nvSpPr>
        <p:spPr bwMode="auto">
          <a:xfrm>
            <a:off x="323850" y="4089400"/>
            <a:ext cx="538163" cy="336550"/>
          </a:xfrm>
          <a:prstGeom prst="rect">
            <a:avLst/>
          </a:prstGeom>
          <a:noFill/>
          <a:ln w="9525">
            <a:noFill/>
            <a:miter lim="800000"/>
            <a:headEnd/>
            <a:tailEnd/>
          </a:ln>
        </p:spPr>
        <p:txBody>
          <a:bodyPr wrap="none">
            <a:spAutoFit/>
          </a:bodyPr>
          <a:lstStyle/>
          <a:p>
            <a:r>
              <a:rPr lang="en-US" altLang="ja-JP" sz="1600">
                <a:latin typeface="Century" pitchFamily="18" charset="0"/>
                <a:ea typeface="ＭＳ ゴシック" pitchFamily="49" charset="-128"/>
              </a:rPr>
              <a:t>S16</a:t>
            </a:r>
          </a:p>
        </p:txBody>
      </p:sp>
      <p:sp>
        <p:nvSpPr>
          <p:cNvPr id="7175" name="Text Box 10"/>
          <p:cNvSpPr txBox="1">
            <a:spLocks noChangeArrowheads="1"/>
          </p:cNvSpPr>
          <p:nvPr/>
        </p:nvSpPr>
        <p:spPr bwMode="auto">
          <a:xfrm>
            <a:off x="261938" y="3438525"/>
            <a:ext cx="1152525" cy="338138"/>
          </a:xfrm>
          <a:prstGeom prst="rect">
            <a:avLst/>
          </a:prstGeom>
          <a:noFill/>
          <a:ln w="9525">
            <a:noFill/>
            <a:miter lim="800000"/>
            <a:headEnd/>
            <a:tailEnd/>
          </a:ln>
        </p:spPr>
        <p:txBody>
          <a:bodyPr>
            <a:spAutoFit/>
          </a:bodyPr>
          <a:lstStyle/>
          <a:p>
            <a:pPr>
              <a:spcBef>
                <a:spcPct val="50000"/>
              </a:spcBef>
            </a:pPr>
            <a:r>
              <a:rPr lang="en-US" altLang="ja-JP" sz="1600">
                <a:latin typeface="Century" pitchFamily="18" charset="0"/>
                <a:ea typeface="ＭＳ ゴシック" pitchFamily="49" charset="-128"/>
              </a:rPr>
              <a:t>Mizuho</a:t>
            </a:r>
          </a:p>
        </p:txBody>
      </p:sp>
      <p:sp>
        <p:nvSpPr>
          <p:cNvPr id="7176" name="Text Box 11"/>
          <p:cNvSpPr txBox="1">
            <a:spLocks noChangeArrowheads="1"/>
          </p:cNvSpPr>
          <p:nvPr/>
        </p:nvSpPr>
        <p:spPr bwMode="auto">
          <a:xfrm>
            <a:off x="288925" y="2432050"/>
            <a:ext cx="1144588" cy="581025"/>
          </a:xfrm>
          <a:prstGeom prst="rect">
            <a:avLst/>
          </a:prstGeom>
          <a:noFill/>
          <a:ln w="9525">
            <a:noFill/>
            <a:miter lim="800000"/>
            <a:headEnd/>
            <a:tailEnd/>
          </a:ln>
        </p:spPr>
        <p:txBody>
          <a:bodyPr wrap="none">
            <a:spAutoFit/>
          </a:bodyPr>
          <a:lstStyle/>
          <a:p>
            <a:r>
              <a:rPr lang="ja-JP" altLang="en-US" sz="1600">
                <a:latin typeface="Century" pitchFamily="18" charset="0"/>
                <a:ea typeface="ＭＳ ゴシック" pitchFamily="49" charset="-128"/>
              </a:rPr>
              <a:t>中継拠点</a:t>
            </a:r>
          </a:p>
          <a:p>
            <a:r>
              <a:rPr lang="ja-JP" altLang="en-US" sz="1600">
                <a:latin typeface="Century" pitchFamily="18" charset="0"/>
                <a:ea typeface="ＭＳ ゴシック" pitchFamily="49" charset="-128"/>
              </a:rPr>
              <a:t>（</a:t>
            </a:r>
            <a:r>
              <a:rPr lang="en-US" altLang="ja-JP" sz="1600">
                <a:latin typeface="Century" pitchFamily="18" charset="0"/>
                <a:ea typeface="ＭＳ ゴシック" pitchFamily="49" charset="-128"/>
              </a:rPr>
              <a:t>MD364)</a:t>
            </a:r>
          </a:p>
        </p:txBody>
      </p:sp>
      <p:sp>
        <p:nvSpPr>
          <p:cNvPr id="7177" name="Text Box 12"/>
          <p:cNvSpPr txBox="1">
            <a:spLocks noChangeArrowheads="1"/>
          </p:cNvSpPr>
          <p:nvPr/>
        </p:nvSpPr>
        <p:spPr bwMode="auto">
          <a:xfrm>
            <a:off x="185738" y="1700213"/>
            <a:ext cx="1606550" cy="336550"/>
          </a:xfrm>
          <a:prstGeom prst="rect">
            <a:avLst/>
          </a:prstGeom>
          <a:noFill/>
          <a:ln w="9525">
            <a:noFill/>
            <a:miter lim="800000"/>
            <a:headEnd/>
            <a:tailEnd/>
          </a:ln>
        </p:spPr>
        <p:txBody>
          <a:bodyPr wrap="none">
            <a:spAutoFit/>
          </a:bodyPr>
          <a:lstStyle/>
          <a:p>
            <a:r>
              <a:rPr lang="ja-JP" altLang="en-US" sz="1600">
                <a:latin typeface="Century" pitchFamily="18" charset="0"/>
                <a:ea typeface="ＭＳ ゴシック" pitchFamily="49" charset="-128"/>
              </a:rPr>
              <a:t>ドームふじ基地</a:t>
            </a:r>
          </a:p>
        </p:txBody>
      </p:sp>
      <p:sp>
        <p:nvSpPr>
          <p:cNvPr id="7178" name="Line 18"/>
          <p:cNvSpPr>
            <a:spLocks noChangeShapeType="1"/>
          </p:cNvSpPr>
          <p:nvPr/>
        </p:nvSpPr>
        <p:spPr bwMode="auto">
          <a:xfrm>
            <a:off x="1258888" y="4737100"/>
            <a:ext cx="7489825" cy="0"/>
          </a:xfrm>
          <a:prstGeom prst="line">
            <a:avLst/>
          </a:prstGeom>
          <a:noFill/>
          <a:ln w="9525">
            <a:solidFill>
              <a:schemeClr val="tx1"/>
            </a:solidFill>
            <a:round/>
            <a:headEnd/>
            <a:tailEnd/>
          </a:ln>
        </p:spPr>
        <p:txBody>
          <a:bodyPr wrap="none" anchor="ctr"/>
          <a:lstStyle/>
          <a:p>
            <a:endParaRPr lang="ja-JP" altLang="en-US"/>
          </a:p>
        </p:txBody>
      </p:sp>
      <p:sp>
        <p:nvSpPr>
          <p:cNvPr id="7179" name="Text Box 21"/>
          <p:cNvSpPr txBox="1">
            <a:spLocks noChangeArrowheads="1"/>
          </p:cNvSpPr>
          <p:nvPr/>
        </p:nvSpPr>
        <p:spPr bwMode="auto">
          <a:xfrm>
            <a:off x="104775" y="412750"/>
            <a:ext cx="5059363" cy="461963"/>
          </a:xfrm>
          <a:prstGeom prst="rect">
            <a:avLst/>
          </a:prstGeom>
          <a:noFill/>
          <a:ln w="9525">
            <a:noFill/>
            <a:miter lim="800000"/>
            <a:headEnd/>
            <a:tailEnd/>
          </a:ln>
        </p:spPr>
        <p:txBody>
          <a:bodyPr wrap="none">
            <a:spAutoFit/>
          </a:bodyPr>
          <a:lstStyle/>
          <a:p>
            <a:r>
              <a:rPr lang="ja-JP" altLang="en-US" sz="2400" b="1">
                <a:latin typeface="Century" pitchFamily="18" charset="0"/>
                <a:ea typeface="Osaka"/>
                <a:cs typeface="Osaka"/>
              </a:rPr>
              <a:t>第</a:t>
            </a:r>
            <a:r>
              <a:rPr lang="en-US" altLang="ja-JP" sz="2400" b="1">
                <a:latin typeface="Century" pitchFamily="18" charset="0"/>
                <a:ea typeface="Osaka"/>
                <a:cs typeface="Osaka"/>
              </a:rPr>
              <a:t>52</a:t>
            </a:r>
            <a:r>
              <a:rPr lang="ja-JP" altLang="en-US" sz="2400" b="1">
                <a:latin typeface="Century" pitchFamily="18" charset="0"/>
                <a:ea typeface="Osaka"/>
                <a:cs typeface="Osaka"/>
              </a:rPr>
              <a:t>次</a:t>
            </a:r>
            <a:r>
              <a:rPr lang="en-US" altLang="en-US" sz="2400" b="1">
                <a:latin typeface="Century" pitchFamily="18" charset="0"/>
                <a:ea typeface="Osaka"/>
                <a:cs typeface="Osaka"/>
              </a:rPr>
              <a:t>夏期内陸</a:t>
            </a:r>
            <a:r>
              <a:rPr lang="ja-JP" altLang="en-US" sz="2400" b="1">
                <a:latin typeface="Century" pitchFamily="18" charset="0"/>
                <a:ea typeface="Osaka"/>
                <a:cs typeface="Osaka"/>
              </a:rPr>
              <a:t>ドーム</a:t>
            </a:r>
            <a:r>
              <a:rPr lang="en-US" altLang="en-US" sz="2400" b="1">
                <a:latin typeface="Century" pitchFamily="18" charset="0"/>
                <a:ea typeface="Osaka"/>
                <a:cs typeface="Osaka"/>
              </a:rPr>
              <a:t>旅行</a:t>
            </a:r>
            <a:r>
              <a:rPr lang="ja-JP" altLang="en-US" sz="2400" b="1">
                <a:latin typeface="Century" pitchFamily="18" charset="0"/>
                <a:ea typeface="Osaka"/>
                <a:cs typeface="Osaka"/>
              </a:rPr>
              <a:t>計画（案）</a:t>
            </a:r>
          </a:p>
        </p:txBody>
      </p:sp>
      <p:sp>
        <p:nvSpPr>
          <p:cNvPr id="7180" name="Text Box 22"/>
          <p:cNvSpPr txBox="1">
            <a:spLocks noChangeArrowheads="1"/>
          </p:cNvSpPr>
          <p:nvPr/>
        </p:nvSpPr>
        <p:spPr bwMode="auto">
          <a:xfrm>
            <a:off x="1397000" y="5057775"/>
            <a:ext cx="2854325" cy="339725"/>
          </a:xfrm>
          <a:prstGeom prst="rect">
            <a:avLst/>
          </a:prstGeom>
          <a:noFill/>
          <a:ln w="9525">
            <a:noFill/>
            <a:miter lim="800000"/>
            <a:headEnd/>
            <a:tailEnd/>
          </a:ln>
        </p:spPr>
        <p:txBody>
          <a:bodyPr wrap="none">
            <a:spAutoFit/>
          </a:bodyPr>
          <a:lstStyle/>
          <a:p>
            <a:r>
              <a:rPr lang="en-US" altLang="ja-JP" sz="1600">
                <a:latin typeface="Century" pitchFamily="18" charset="0"/>
                <a:ea typeface="Osaka"/>
                <a:cs typeface="Osaka"/>
              </a:rPr>
              <a:t>2010</a:t>
            </a:r>
            <a:r>
              <a:rPr lang="ja-JP" altLang="en-US" sz="1600">
                <a:latin typeface="Century" pitchFamily="18" charset="0"/>
                <a:ea typeface="Osaka"/>
                <a:cs typeface="Osaka"/>
              </a:rPr>
              <a:t>　　　　　　　　　　　　　</a:t>
            </a:r>
            <a:r>
              <a:rPr lang="en-US" altLang="ja-JP" sz="1600">
                <a:latin typeface="Century" pitchFamily="18" charset="0"/>
                <a:ea typeface="Osaka"/>
                <a:cs typeface="Osaka"/>
              </a:rPr>
              <a:t>2011</a:t>
            </a:r>
          </a:p>
        </p:txBody>
      </p:sp>
      <p:sp>
        <p:nvSpPr>
          <p:cNvPr id="7181" name="Line 23"/>
          <p:cNvSpPr>
            <a:spLocks noChangeShapeType="1"/>
          </p:cNvSpPr>
          <p:nvPr/>
        </p:nvSpPr>
        <p:spPr bwMode="auto">
          <a:xfrm flipV="1">
            <a:off x="2205038" y="3584575"/>
            <a:ext cx="566737" cy="687388"/>
          </a:xfrm>
          <a:prstGeom prst="line">
            <a:avLst/>
          </a:prstGeom>
          <a:noFill/>
          <a:ln w="9525">
            <a:solidFill>
              <a:schemeClr val="tx1"/>
            </a:solidFill>
            <a:round/>
            <a:headEnd/>
            <a:tailEnd type="arrow" w="med" len="med"/>
          </a:ln>
        </p:spPr>
        <p:txBody>
          <a:bodyPr wrap="none" anchor="ctr"/>
          <a:lstStyle/>
          <a:p>
            <a:endParaRPr lang="ja-JP" altLang="en-US"/>
          </a:p>
        </p:txBody>
      </p:sp>
      <p:sp>
        <p:nvSpPr>
          <p:cNvPr id="7182" name="Line 24"/>
          <p:cNvSpPr>
            <a:spLocks noChangeShapeType="1"/>
          </p:cNvSpPr>
          <p:nvPr/>
        </p:nvSpPr>
        <p:spPr bwMode="auto">
          <a:xfrm>
            <a:off x="4221163" y="1917700"/>
            <a:ext cx="144462" cy="0"/>
          </a:xfrm>
          <a:prstGeom prst="line">
            <a:avLst/>
          </a:prstGeom>
          <a:noFill/>
          <a:ln w="38100">
            <a:solidFill>
              <a:schemeClr val="tx1"/>
            </a:solidFill>
            <a:round/>
            <a:headEnd/>
            <a:tailEnd/>
          </a:ln>
        </p:spPr>
        <p:txBody>
          <a:bodyPr wrap="none" anchor="ctr"/>
          <a:lstStyle/>
          <a:p>
            <a:endParaRPr lang="ja-JP" altLang="en-US"/>
          </a:p>
        </p:txBody>
      </p:sp>
      <p:sp>
        <p:nvSpPr>
          <p:cNvPr id="7183" name="Line 25"/>
          <p:cNvSpPr>
            <a:spLocks noChangeShapeType="1"/>
          </p:cNvSpPr>
          <p:nvPr/>
        </p:nvSpPr>
        <p:spPr bwMode="auto">
          <a:xfrm>
            <a:off x="6165850" y="1895475"/>
            <a:ext cx="477838" cy="847725"/>
          </a:xfrm>
          <a:prstGeom prst="line">
            <a:avLst/>
          </a:prstGeom>
          <a:noFill/>
          <a:ln w="9525">
            <a:solidFill>
              <a:schemeClr val="tx1"/>
            </a:solidFill>
            <a:round/>
            <a:headEnd/>
            <a:tailEnd type="arrow" w="med" len="med"/>
          </a:ln>
        </p:spPr>
        <p:txBody>
          <a:bodyPr wrap="none" anchor="ctr"/>
          <a:lstStyle/>
          <a:p>
            <a:endParaRPr lang="ja-JP" altLang="en-US"/>
          </a:p>
        </p:txBody>
      </p:sp>
      <p:sp>
        <p:nvSpPr>
          <p:cNvPr id="7184" name="Line 26"/>
          <p:cNvSpPr>
            <a:spLocks noChangeShapeType="1"/>
          </p:cNvSpPr>
          <p:nvPr/>
        </p:nvSpPr>
        <p:spPr bwMode="auto">
          <a:xfrm>
            <a:off x="4365625" y="1924050"/>
            <a:ext cx="1657350" cy="0"/>
          </a:xfrm>
          <a:prstGeom prst="line">
            <a:avLst/>
          </a:prstGeom>
          <a:noFill/>
          <a:ln w="57150">
            <a:solidFill>
              <a:schemeClr val="accent2"/>
            </a:solidFill>
            <a:round/>
            <a:headEnd type="arrow" w="med" len="med"/>
            <a:tailEnd type="arrow" w="med" len="med"/>
          </a:ln>
        </p:spPr>
        <p:txBody>
          <a:bodyPr wrap="none" anchor="ctr"/>
          <a:lstStyle/>
          <a:p>
            <a:endParaRPr lang="ja-JP" altLang="en-US"/>
          </a:p>
        </p:txBody>
      </p:sp>
      <p:sp>
        <p:nvSpPr>
          <p:cNvPr id="7185" name="Line 29"/>
          <p:cNvSpPr>
            <a:spLocks noChangeShapeType="1"/>
          </p:cNvSpPr>
          <p:nvPr/>
        </p:nvSpPr>
        <p:spPr bwMode="auto">
          <a:xfrm>
            <a:off x="7481888" y="4106863"/>
            <a:ext cx="0" cy="609600"/>
          </a:xfrm>
          <a:prstGeom prst="line">
            <a:avLst/>
          </a:prstGeom>
          <a:noFill/>
          <a:ln w="9525">
            <a:solidFill>
              <a:schemeClr val="tx1"/>
            </a:solidFill>
            <a:round/>
            <a:headEnd/>
            <a:tailEnd type="triangle" w="med" len="med"/>
          </a:ln>
        </p:spPr>
        <p:txBody>
          <a:bodyPr wrap="none" anchor="ctr"/>
          <a:lstStyle/>
          <a:p>
            <a:endParaRPr lang="ja-JP" altLang="en-US"/>
          </a:p>
        </p:txBody>
      </p:sp>
      <p:sp>
        <p:nvSpPr>
          <p:cNvPr id="7186" name="Text Box 31"/>
          <p:cNvSpPr txBox="1">
            <a:spLocks noChangeArrowheads="1"/>
          </p:cNvSpPr>
          <p:nvPr/>
        </p:nvSpPr>
        <p:spPr bwMode="auto">
          <a:xfrm>
            <a:off x="1773238" y="1608138"/>
            <a:ext cx="184150" cy="274637"/>
          </a:xfrm>
          <a:prstGeom prst="rect">
            <a:avLst/>
          </a:prstGeom>
          <a:noFill/>
          <a:ln w="9525">
            <a:noFill/>
            <a:miter lim="800000"/>
            <a:headEnd/>
            <a:tailEnd/>
          </a:ln>
        </p:spPr>
        <p:txBody>
          <a:bodyPr wrap="none">
            <a:spAutoFit/>
          </a:bodyPr>
          <a:lstStyle/>
          <a:p>
            <a:endParaRPr lang="ja-JP" altLang="en-US" sz="1200">
              <a:latin typeface="Century" pitchFamily="18" charset="0"/>
              <a:ea typeface="ＭＳ ゴシック" pitchFamily="49" charset="-128"/>
            </a:endParaRPr>
          </a:p>
        </p:txBody>
      </p:sp>
      <p:sp>
        <p:nvSpPr>
          <p:cNvPr id="7187" name="Text Box 34"/>
          <p:cNvSpPr txBox="1">
            <a:spLocks noChangeArrowheads="1"/>
          </p:cNvSpPr>
          <p:nvPr/>
        </p:nvSpPr>
        <p:spPr bwMode="auto">
          <a:xfrm>
            <a:off x="2551113" y="801688"/>
            <a:ext cx="5446712" cy="769937"/>
          </a:xfrm>
          <a:prstGeom prst="rect">
            <a:avLst/>
          </a:prstGeom>
          <a:noFill/>
          <a:ln w="9525">
            <a:noFill/>
            <a:miter lim="800000"/>
            <a:headEnd/>
            <a:tailEnd/>
          </a:ln>
        </p:spPr>
        <p:txBody>
          <a:bodyPr wrap="none">
            <a:spAutoFit/>
          </a:bodyPr>
          <a:lstStyle/>
          <a:p>
            <a:r>
              <a:rPr lang="ja-JP" altLang="en-US" sz="1400" i="1">
                <a:solidFill>
                  <a:srgbClr val="FF0000"/>
                </a:solidFill>
                <a:latin typeface="ＭＳ Ｐゴシック" pitchFamily="50" charset="-128"/>
              </a:rPr>
              <a:t>浅層掘削</a:t>
            </a:r>
            <a:r>
              <a:rPr lang="en-US" altLang="ja-JP" sz="1400" i="1">
                <a:solidFill>
                  <a:srgbClr val="FF0000"/>
                </a:solidFill>
                <a:latin typeface="ＭＳ Ｐゴシック" pitchFamily="50" charset="-128"/>
              </a:rPr>
              <a:t>,</a:t>
            </a:r>
            <a:r>
              <a:rPr lang="ja-JP" altLang="en-US" sz="1400" i="1">
                <a:solidFill>
                  <a:srgbClr val="FF0000"/>
                </a:solidFill>
                <a:latin typeface="ＭＳ Ｐゴシック" pitchFamily="50" charset="-128"/>
              </a:rPr>
              <a:t>フィルンエアサンプリング</a:t>
            </a:r>
            <a:r>
              <a:rPr lang="en-US" altLang="ja-JP" sz="1400" i="1">
                <a:solidFill>
                  <a:srgbClr val="FF0000"/>
                </a:solidFill>
                <a:latin typeface="ＭＳ Ｐゴシック" pitchFamily="50" charset="-128"/>
              </a:rPr>
              <a:t>,</a:t>
            </a:r>
            <a:r>
              <a:rPr lang="ja-JP" altLang="en-US" sz="1400" i="1">
                <a:solidFill>
                  <a:srgbClr val="FF0000"/>
                </a:solidFill>
                <a:latin typeface="ＭＳ Ｐゴシック" pitchFamily="50" charset="-128"/>
              </a:rPr>
              <a:t>深層孔検層観測、深層コア回収</a:t>
            </a:r>
          </a:p>
          <a:p>
            <a:r>
              <a:rPr lang="ja-JP" altLang="en-US" sz="1400" i="1">
                <a:solidFill>
                  <a:srgbClr val="FF0000"/>
                </a:solidFill>
                <a:latin typeface="ＭＳ Ｐゴシック" pitchFamily="50" charset="-128"/>
              </a:rPr>
              <a:t>天文無人通年観測</a:t>
            </a:r>
            <a:r>
              <a:rPr lang="en-US" altLang="ja-JP" sz="1400" i="1">
                <a:solidFill>
                  <a:srgbClr val="FF0000"/>
                </a:solidFill>
                <a:latin typeface="ＭＳ Ｐゴシック" pitchFamily="50" charset="-128"/>
              </a:rPr>
              <a:t>,</a:t>
            </a:r>
            <a:r>
              <a:rPr lang="ja-JP" altLang="en-US" sz="1400" i="1">
                <a:solidFill>
                  <a:srgbClr val="FF0000"/>
                </a:solidFill>
                <a:latin typeface="ＭＳ Ｐゴシック" pitchFamily="50" charset="-128"/>
              </a:rPr>
              <a:t>天文夏期観測</a:t>
            </a:r>
            <a:r>
              <a:rPr lang="en-US" altLang="ja-JP" sz="1400" i="1">
                <a:solidFill>
                  <a:srgbClr val="FF0000"/>
                </a:solidFill>
                <a:latin typeface="ＭＳ Ｐゴシック" pitchFamily="50" charset="-128"/>
              </a:rPr>
              <a:t>,</a:t>
            </a:r>
            <a:r>
              <a:rPr lang="ja-JP" altLang="en-US" sz="1400" i="1">
                <a:solidFill>
                  <a:srgbClr val="FF0000"/>
                </a:solidFill>
                <a:latin typeface="ＭＳ Ｐゴシック" pitchFamily="50" charset="-128"/>
              </a:rPr>
              <a:t>雪氷・気象観測</a:t>
            </a:r>
            <a:r>
              <a:rPr lang="en-US" altLang="ja-JP" sz="1400" i="1">
                <a:solidFill>
                  <a:srgbClr val="FF0000"/>
                </a:solidFill>
                <a:latin typeface="ＭＳ Ｐゴシック" pitchFamily="50" charset="-128"/>
              </a:rPr>
              <a:t>,</a:t>
            </a:r>
            <a:r>
              <a:rPr lang="ja-JP" altLang="en-US" sz="1400" i="1">
                <a:solidFill>
                  <a:srgbClr val="FF0000"/>
                </a:solidFill>
                <a:latin typeface="ＭＳ Ｐゴシック" pitchFamily="50" charset="-128"/>
              </a:rPr>
              <a:t>雪</a:t>
            </a:r>
            <a:r>
              <a:rPr lang="ja-JP" altLang="en-US" sz="1600" i="1">
                <a:solidFill>
                  <a:srgbClr val="FF0000"/>
                </a:solidFill>
                <a:latin typeface="ＭＳ Ｐゴシック" pitchFamily="50" charset="-128"/>
              </a:rPr>
              <a:t>サンプリング</a:t>
            </a:r>
          </a:p>
          <a:p>
            <a:r>
              <a:rPr lang="ja-JP" altLang="en-US" sz="1400" i="1">
                <a:solidFill>
                  <a:srgbClr val="FF0000"/>
                </a:solidFill>
                <a:latin typeface="ＭＳ Ｐゴシック" pitchFamily="50" charset="-128"/>
              </a:rPr>
              <a:t>基地点検、車輛点検整備</a:t>
            </a:r>
          </a:p>
        </p:txBody>
      </p:sp>
      <p:sp>
        <p:nvSpPr>
          <p:cNvPr id="7188" name="Line 35"/>
          <p:cNvSpPr>
            <a:spLocks noChangeShapeType="1"/>
          </p:cNvSpPr>
          <p:nvPr/>
        </p:nvSpPr>
        <p:spPr bwMode="auto">
          <a:xfrm>
            <a:off x="7837488" y="4262438"/>
            <a:ext cx="0" cy="457200"/>
          </a:xfrm>
          <a:prstGeom prst="line">
            <a:avLst/>
          </a:prstGeom>
          <a:noFill/>
          <a:ln w="9525">
            <a:solidFill>
              <a:schemeClr val="tx1"/>
            </a:solidFill>
            <a:round/>
            <a:headEnd/>
            <a:tailEnd type="triangle" w="med" len="med"/>
          </a:ln>
        </p:spPr>
        <p:txBody>
          <a:bodyPr wrap="none" anchor="ctr"/>
          <a:lstStyle/>
          <a:p>
            <a:endParaRPr lang="ja-JP" altLang="en-US"/>
          </a:p>
        </p:txBody>
      </p:sp>
      <p:sp>
        <p:nvSpPr>
          <p:cNvPr id="7189" name="Line 36"/>
          <p:cNvSpPr>
            <a:spLocks noChangeShapeType="1"/>
          </p:cNvSpPr>
          <p:nvPr/>
        </p:nvSpPr>
        <p:spPr bwMode="auto">
          <a:xfrm flipV="1">
            <a:off x="7572375" y="4271963"/>
            <a:ext cx="265113" cy="4762"/>
          </a:xfrm>
          <a:prstGeom prst="line">
            <a:avLst/>
          </a:prstGeom>
          <a:noFill/>
          <a:ln w="38100">
            <a:solidFill>
              <a:schemeClr val="tx1"/>
            </a:solidFill>
            <a:round/>
            <a:headEnd/>
            <a:tailEnd/>
          </a:ln>
        </p:spPr>
        <p:txBody>
          <a:bodyPr wrap="none" anchor="ctr"/>
          <a:lstStyle/>
          <a:p>
            <a:endParaRPr lang="ja-JP" altLang="en-US"/>
          </a:p>
        </p:txBody>
      </p:sp>
      <p:sp>
        <p:nvSpPr>
          <p:cNvPr id="7190" name="Line 50"/>
          <p:cNvSpPr>
            <a:spLocks noChangeShapeType="1"/>
          </p:cNvSpPr>
          <p:nvPr/>
        </p:nvSpPr>
        <p:spPr bwMode="auto">
          <a:xfrm>
            <a:off x="6021388" y="1924050"/>
            <a:ext cx="144462" cy="0"/>
          </a:xfrm>
          <a:prstGeom prst="line">
            <a:avLst/>
          </a:prstGeom>
          <a:noFill/>
          <a:ln w="38100">
            <a:solidFill>
              <a:schemeClr val="tx1"/>
            </a:solidFill>
            <a:round/>
            <a:headEnd/>
            <a:tailEnd/>
          </a:ln>
        </p:spPr>
        <p:txBody>
          <a:bodyPr wrap="none" anchor="ctr"/>
          <a:lstStyle/>
          <a:p>
            <a:endParaRPr lang="ja-JP" altLang="en-US"/>
          </a:p>
        </p:txBody>
      </p:sp>
      <p:sp>
        <p:nvSpPr>
          <p:cNvPr id="7191" name="Text Box 67"/>
          <p:cNvSpPr txBox="1">
            <a:spLocks noChangeArrowheads="1"/>
          </p:cNvSpPr>
          <p:nvPr/>
        </p:nvSpPr>
        <p:spPr bwMode="auto">
          <a:xfrm>
            <a:off x="7029450" y="4724400"/>
            <a:ext cx="1824038" cy="336550"/>
          </a:xfrm>
          <a:prstGeom prst="rect">
            <a:avLst/>
          </a:prstGeom>
          <a:noFill/>
          <a:ln w="9525">
            <a:noFill/>
            <a:miter lim="800000"/>
            <a:headEnd/>
            <a:tailEnd/>
          </a:ln>
        </p:spPr>
        <p:txBody>
          <a:bodyPr wrap="none">
            <a:spAutoFit/>
          </a:bodyPr>
          <a:lstStyle/>
          <a:p>
            <a:r>
              <a:rPr lang="en-US" altLang="ja-JP" sz="1600">
                <a:latin typeface="Century" pitchFamily="18" charset="0"/>
              </a:rPr>
              <a:t>&lt;</a:t>
            </a:r>
            <a:r>
              <a:rPr lang="ja-JP" altLang="en-US" sz="1600">
                <a:latin typeface="Century" pitchFamily="18" charset="0"/>
              </a:rPr>
              <a:t>昭和基地</a:t>
            </a:r>
            <a:r>
              <a:rPr lang="en-US" altLang="ja-JP" sz="1600">
                <a:latin typeface="Century" pitchFamily="18" charset="0"/>
              </a:rPr>
              <a:t>/</a:t>
            </a:r>
            <a:r>
              <a:rPr lang="ja-JP" altLang="en-US" sz="1600">
                <a:latin typeface="Century" pitchFamily="18" charset="0"/>
              </a:rPr>
              <a:t>しらせ</a:t>
            </a:r>
            <a:r>
              <a:rPr lang="en-US" altLang="ja-JP" sz="1600">
                <a:latin typeface="Century" pitchFamily="18" charset="0"/>
              </a:rPr>
              <a:t>&gt;</a:t>
            </a:r>
          </a:p>
        </p:txBody>
      </p:sp>
      <p:sp>
        <p:nvSpPr>
          <p:cNvPr id="7192" name="Line 83"/>
          <p:cNvSpPr>
            <a:spLocks noChangeShapeType="1"/>
          </p:cNvSpPr>
          <p:nvPr/>
        </p:nvSpPr>
        <p:spPr bwMode="auto">
          <a:xfrm flipV="1">
            <a:off x="7388225" y="4081463"/>
            <a:ext cx="152400" cy="0"/>
          </a:xfrm>
          <a:prstGeom prst="line">
            <a:avLst/>
          </a:prstGeom>
          <a:noFill/>
          <a:ln w="38100">
            <a:solidFill>
              <a:schemeClr val="tx1"/>
            </a:solidFill>
            <a:round/>
            <a:headEnd/>
            <a:tailEnd/>
          </a:ln>
        </p:spPr>
        <p:txBody>
          <a:bodyPr wrap="none" anchor="ctr"/>
          <a:lstStyle/>
          <a:p>
            <a:endParaRPr lang="ja-JP" altLang="en-US"/>
          </a:p>
        </p:txBody>
      </p:sp>
      <p:sp>
        <p:nvSpPr>
          <p:cNvPr id="7193" name="Line 84"/>
          <p:cNvSpPr>
            <a:spLocks noChangeShapeType="1"/>
          </p:cNvSpPr>
          <p:nvPr/>
        </p:nvSpPr>
        <p:spPr bwMode="auto">
          <a:xfrm>
            <a:off x="7540625" y="4071938"/>
            <a:ext cx="46038" cy="204787"/>
          </a:xfrm>
          <a:prstGeom prst="line">
            <a:avLst/>
          </a:prstGeom>
          <a:noFill/>
          <a:ln w="9525">
            <a:solidFill>
              <a:schemeClr val="tx1"/>
            </a:solidFill>
            <a:round/>
            <a:headEnd/>
            <a:tailEnd type="arrow" w="med" len="med"/>
          </a:ln>
        </p:spPr>
        <p:txBody>
          <a:bodyPr wrap="none" anchor="ctr"/>
          <a:lstStyle/>
          <a:p>
            <a:endParaRPr lang="ja-JP" altLang="en-US"/>
          </a:p>
        </p:txBody>
      </p:sp>
      <p:sp>
        <p:nvSpPr>
          <p:cNvPr id="7194" name="Text Box 85"/>
          <p:cNvSpPr txBox="1">
            <a:spLocks noChangeArrowheads="1"/>
          </p:cNvSpPr>
          <p:nvPr/>
        </p:nvSpPr>
        <p:spPr bwMode="auto">
          <a:xfrm>
            <a:off x="7391400" y="3835400"/>
            <a:ext cx="1455738" cy="261938"/>
          </a:xfrm>
          <a:prstGeom prst="rect">
            <a:avLst/>
          </a:prstGeom>
          <a:noFill/>
          <a:ln w="9525">
            <a:noFill/>
            <a:miter lim="800000"/>
            <a:headEnd/>
            <a:tailEnd/>
          </a:ln>
        </p:spPr>
        <p:txBody>
          <a:bodyPr wrap="none">
            <a:spAutoFit/>
          </a:bodyPr>
          <a:lstStyle/>
          <a:p>
            <a:r>
              <a:rPr lang="en-US" altLang="ja-JP" sz="1100">
                <a:latin typeface="Century" pitchFamily="18" charset="0"/>
                <a:ea typeface="ＭＳ ゴシック" pitchFamily="49" charset="-128"/>
              </a:rPr>
              <a:t>S30 </a:t>
            </a:r>
            <a:r>
              <a:rPr lang="ja-JP" altLang="en-US" sz="1100">
                <a:latin typeface="Century" pitchFamily="18" charset="0"/>
                <a:ea typeface="ＭＳ ゴシック" pitchFamily="49" charset="-128"/>
              </a:rPr>
              <a:t>ドームコア空輸</a:t>
            </a:r>
          </a:p>
        </p:txBody>
      </p:sp>
      <p:sp>
        <p:nvSpPr>
          <p:cNvPr id="7195" name="Text Box 89"/>
          <p:cNvSpPr txBox="1">
            <a:spLocks noChangeArrowheads="1"/>
          </p:cNvSpPr>
          <p:nvPr/>
        </p:nvSpPr>
        <p:spPr bwMode="auto">
          <a:xfrm>
            <a:off x="1042988" y="4737100"/>
            <a:ext cx="1824037" cy="336550"/>
          </a:xfrm>
          <a:prstGeom prst="rect">
            <a:avLst/>
          </a:prstGeom>
          <a:noFill/>
          <a:ln w="9525">
            <a:noFill/>
            <a:miter lim="800000"/>
            <a:headEnd/>
            <a:tailEnd/>
          </a:ln>
        </p:spPr>
        <p:txBody>
          <a:bodyPr wrap="none">
            <a:spAutoFit/>
          </a:bodyPr>
          <a:lstStyle/>
          <a:p>
            <a:r>
              <a:rPr lang="en-US" altLang="ja-JP" sz="1600">
                <a:latin typeface="Century" pitchFamily="18" charset="0"/>
              </a:rPr>
              <a:t>&lt;</a:t>
            </a:r>
            <a:r>
              <a:rPr lang="ja-JP" altLang="en-US" sz="1600">
                <a:latin typeface="Century" pitchFamily="18" charset="0"/>
              </a:rPr>
              <a:t>昭和基地</a:t>
            </a:r>
            <a:r>
              <a:rPr lang="en-US" altLang="ja-JP" sz="1600">
                <a:latin typeface="Century" pitchFamily="18" charset="0"/>
              </a:rPr>
              <a:t>/</a:t>
            </a:r>
            <a:r>
              <a:rPr lang="ja-JP" altLang="en-US" sz="1600">
                <a:latin typeface="Century" pitchFamily="18" charset="0"/>
              </a:rPr>
              <a:t>しらせ</a:t>
            </a:r>
            <a:r>
              <a:rPr lang="en-US" altLang="ja-JP" sz="1600">
                <a:latin typeface="Century" pitchFamily="18" charset="0"/>
              </a:rPr>
              <a:t>&gt;</a:t>
            </a:r>
          </a:p>
        </p:txBody>
      </p:sp>
      <p:sp>
        <p:nvSpPr>
          <p:cNvPr id="7196" name="Line 91"/>
          <p:cNvSpPr>
            <a:spLocks noChangeShapeType="1"/>
          </p:cNvSpPr>
          <p:nvPr/>
        </p:nvSpPr>
        <p:spPr bwMode="auto">
          <a:xfrm>
            <a:off x="1628775" y="4271963"/>
            <a:ext cx="0" cy="431800"/>
          </a:xfrm>
          <a:prstGeom prst="line">
            <a:avLst/>
          </a:prstGeom>
          <a:noFill/>
          <a:ln w="9525">
            <a:solidFill>
              <a:schemeClr val="tx1"/>
            </a:solidFill>
            <a:round/>
            <a:headEnd type="triangle" w="med" len="med"/>
            <a:tailEnd/>
          </a:ln>
        </p:spPr>
        <p:txBody>
          <a:bodyPr wrap="none" anchor="ctr"/>
          <a:lstStyle/>
          <a:p>
            <a:endParaRPr lang="ja-JP" altLang="en-US"/>
          </a:p>
        </p:txBody>
      </p:sp>
      <p:sp>
        <p:nvSpPr>
          <p:cNvPr id="7197" name="Line 92"/>
          <p:cNvSpPr>
            <a:spLocks noChangeShapeType="1"/>
          </p:cNvSpPr>
          <p:nvPr/>
        </p:nvSpPr>
        <p:spPr bwMode="auto">
          <a:xfrm>
            <a:off x="1773238" y="4271963"/>
            <a:ext cx="0" cy="431800"/>
          </a:xfrm>
          <a:prstGeom prst="line">
            <a:avLst/>
          </a:prstGeom>
          <a:noFill/>
          <a:ln w="9525">
            <a:solidFill>
              <a:schemeClr val="tx1"/>
            </a:solidFill>
            <a:round/>
            <a:headEnd type="triangle" w="med" len="med"/>
            <a:tailEnd/>
          </a:ln>
        </p:spPr>
        <p:txBody>
          <a:bodyPr wrap="none" anchor="ctr"/>
          <a:lstStyle/>
          <a:p>
            <a:endParaRPr lang="ja-JP" altLang="en-US"/>
          </a:p>
        </p:txBody>
      </p:sp>
      <p:sp>
        <p:nvSpPr>
          <p:cNvPr id="7198" name="Line 93"/>
          <p:cNvSpPr>
            <a:spLocks noChangeShapeType="1"/>
          </p:cNvSpPr>
          <p:nvPr/>
        </p:nvSpPr>
        <p:spPr bwMode="auto">
          <a:xfrm>
            <a:off x="1701800" y="4271963"/>
            <a:ext cx="0" cy="431800"/>
          </a:xfrm>
          <a:prstGeom prst="line">
            <a:avLst/>
          </a:prstGeom>
          <a:noFill/>
          <a:ln w="9525">
            <a:solidFill>
              <a:schemeClr val="tx1"/>
            </a:solidFill>
            <a:round/>
            <a:headEnd type="triangle" w="med" len="med"/>
            <a:tailEnd/>
          </a:ln>
        </p:spPr>
        <p:txBody>
          <a:bodyPr wrap="none" anchor="ctr"/>
          <a:lstStyle/>
          <a:p>
            <a:endParaRPr lang="ja-JP" altLang="en-US"/>
          </a:p>
        </p:txBody>
      </p:sp>
      <p:sp>
        <p:nvSpPr>
          <p:cNvPr id="7199" name="Line 94"/>
          <p:cNvSpPr>
            <a:spLocks noChangeShapeType="1"/>
          </p:cNvSpPr>
          <p:nvPr/>
        </p:nvSpPr>
        <p:spPr bwMode="auto">
          <a:xfrm>
            <a:off x="1619250" y="4276725"/>
            <a:ext cx="576263" cy="0"/>
          </a:xfrm>
          <a:prstGeom prst="line">
            <a:avLst/>
          </a:prstGeom>
          <a:noFill/>
          <a:ln w="38100">
            <a:solidFill>
              <a:schemeClr val="tx1"/>
            </a:solidFill>
            <a:round/>
            <a:headEnd/>
            <a:tailEnd/>
          </a:ln>
        </p:spPr>
        <p:txBody>
          <a:bodyPr/>
          <a:lstStyle/>
          <a:p>
            <a:endParaRPr lang="ja-JP" altLang="en-US"/>
          </a:p>
        </p:txBody>
      </p:sp>
      <p:sp>
        <p:nvSpPr>
          <p:cNvPr id="7200" name="Text Box 96"/>
          <p:cNvSpPr txBox="1">
            <a:spLocks noChangeArrowheads="1"/>
          </p:cNvSpPr>
          <p:nvPr/>
        </p:nvSpPr>
        <p:spPr bwMode="auto">
          <a:xfrm>
            <a:off x="2205038" y="2986088"/>
            <a:ext cx="849312" cy="277812"/>
          </a:xfrm>
          <a:prstGeom prst="rect">
            <a:avLst/>
          </a:prstGeom>
          <a:noFill/>
          <a:ln w="9525">
            <a:noFill/>
            <a:miter lim="800000"/>
            <a:headEnd/>
            <a:tailEnd/>
          </a:ln>
        </p:spPr>
        <p:txBody>
          <a:bodyPr wrap="none">
            <a:spAutoFit/>
          </a:bodyPr>
          <a:lstStyle/>
          <a:p>
            <a:r>
              <a:rPr lang="en-US" altLang="ja-JP" sz="1200">
                <a:latin typeface="Arial" pitchFamily="34" charset="0"/>
              </a:rPr>
              <a:t>60km/day</a:t>
            </a:r>
          </a:p>
        </p:txBody>
      </p:sp>
      <p:sp>
        <p:nvSpPr>
          <p:cNvPr id="7201" name="Text Box 97"/>
          <p:cNvSpPr txBox="1">
            <a:spLocks noChangeArrowheads="1"/>
          </p:cNvSpPr>
          <p:nvPr/>
        </p:nvSpPr>
        <p:spPr bwMode="auto">
          <a:xfrm>
            <a:off x="6989763" y="2986088"/>
            <a:ext cx="849312" cy="277812"/>
          </a:xfrm>
          <a:prstGeom prst="rect">
            <a:avLst/>
          </a:prstGeom>
          <a:noFill/>
          <a:ln w="9525">
            <a:noFill/>
            <a:miter lim="800000"/>
            <a:headEnd/>
            <a:tailEnd/>
          </a:ln>
        </p:spPr>
        <p:txBody>
          <a:bodyPr wrap="none">
            <a:spAutoFit/>
          </a:bodyPr>
          <a:lstStyle/>
          <a:p>
            <a:r>
              <a:rPr lang="en-US" altLang="ja-JP" sz="1200">
                <a:latin typeface="Arial" pitchFamily="34" charset="0"/>
              </a:rPr>
              <a:t>70km/day</a:t>
            </a:r>
          </a:p>
        </p:txBody>
      </p:sp>
      <p:sp>
        <p:nvSpPr>
          <p:cNvPr id="7202" name="Text Box 98"/>
          <p:cNvSpPr txBox="1">
            <a:spLocks noChangeArrowheads="1"/>
          </p:cNvSpPr>
          <p:nvPr/>
        </p:nvSpPr>
        <p:spPr bwMode="auto">
          <a:xfrm>
            <a:off x="1042988" y="3952875"/>
            <a:ext cx="1196975" cy="307975"/>
          </a:xfrm>
          <a:prstGeom prst="rect">
            <a:avLst/>
          </a:prstGeom>
          <a:noFill/>
          <a:ln w="9525">
            <a:noFill/>
            <a:miter lim="800000"/>
            <a:headEnd/>
            <a:tailEnd/>
          </a:ln>
        </p:spPr>
        <p:txBody>
          <a:bodyPr wrap="none">
            <a:spAutoFit/>
          </a:bodyPr>
          <a:lstStyle/>
          <a:p>
            <a:r>
              <a:rPr lang="en-US" altLang="ja-JP" sz="1400">
                <a:solidFill>
                  <a:srgbClr val="FF0000"/>
                </a:solidFill>
                <a:latin typeface="Arial" pitchFamily="34" charset="0"/>
              </a:rPr>
              <a:t>12/26(</a:t>
            </a:r>
            <a:r>
              <a:rPr lang="en-US" altLang="ja-JP" sz="1400" i="1">
                <a:solidFill>
                  <a:srgbClr val="FF0000"/>
                </a:solidFill>
                <a:latin typeface="Arial" pitchFamily="34" charset="0"/>
              </a:rPr>
              <a:t>12/18</a:t>
            </a:r>
            <a:r>
              <a:rPr lang="en-US" altLang="ja-JP" sz="1400">
                <a:solidFill>
                  <a:srgbClr val="FF0000"/>
                </a:solidFill>
                <a:latin typeface="Arial" pitchFamily="34" charset="0"/>
              </a:rPr>
              <a:t>)</a:t>
            </a:r>
          </a:p>
        </p:txBody>
      </p:sp>
      <p:sp>
        <p:nvSpPr>
          <p:cNvPr id="7203" name="Text Box 99"/>
          <p:cNvSpPr txBox="1">
            <a:spLocks noChangeArrowheads="1"/>
          </p:cNvSpPr>
          <p:nvPr/>
        </p:nvSpPr>
        <p:spPr bwMode="auto">
          <a:xfrm>
            <a:off x="2278063" y="3983038"/>
            <a:ext cx="1196975" cy="307975"/>
          </a:xfrm>
          <a:prstGeom prst="rect">
            <a:avLst/>
          </a:prstGeom>
          <a:noFill/>
          <a:ln w="9525">
            <a:noFill/>
            <a:miter lim="800000"/>
            <a:headEnd/>
            <a:tailEnd/>
          </a:ln>
        </p:spPr>
        <p:txBody>
          <a:bodyPr wrap="none">
            <a:spAutoFit/>
          </a:bodyPr>
          <a:lstStyle/>
          <a:p>
            <a:r>
              <a:rPr lang="en-US" altLang="ja-JP" sz="1400">
                <a:solidFill>
                  <a:srgbClr val="FF0000"/>
                </a:solidFill>
                <a:latin typeface="Arial" pitchFamily="34" charset="0"/>
              </a:rPr>
              <a:t>12/31(</a:t>
            </a:r>
            <a:r>
              <a:rPr lang="en-US" altLang="ja-JP" sz="1400" i="1">
                <a:solidFill>
                  <a:srgbClr val="FF0000"/>
                </a:solidFill>
                <a:latin typeface="Arial" pitchFamily="34" charset="0"/>
              </a:rPr>
              <a:t>12/23</a:t>
            </a:r>
            <a:r>
              <a:rPr lang="en-US" altLang="ja-JP" sz="1400">
                <a:solidFill>
                  <a:srgbClr val="FF0000"/>
                </a:solidFill>
                <a:latin typeface="Arial" pitchFamily="34" charset="0"/>
              </a:rPr>
              <a:t>)</a:t>
            </a:r>
          </a:p>
        </p:txBody>
      </p:sp>
      <p:sp>
        <p:nvSpPr>
          <p:cNvPr id="7204" name="Text Box 101"/>
          <p:cNvSpPr txBox="1">
            <a:spLocks noChangeArrowheads="1"/>
          </p:cNvSpPr>
          <p:nvPr/>
        </p:nvSpPr>
        <p:spPr bwMode="auto">
          <a:xfrm>
            <a:off x="3516313" y="1566863"/>
            <a:ext cx="900112" cy="307975"/>
          </a:xfrm>
          <a:prstGeom prst="rect">
            <a:avLst/>
          </a:prstGeom>
          <a:noFill/>
          <a:ln w="9525">
            <a:noFill/>
            <a:miter lim="800000"/>
            <a:headEnd/>
            <a:tailEnd/>
          </a:ln>
        </p:spPr>
        <p:txBody>
          <a:bodyPr wrap="none">
            <a:spAutoFit/>
          </a:bodyPr>
          <a:lstStyle/>
          <a:p>
            <a:r>
              <a:rPr lang="en-US" altLang="ja-JP" sz="1400">
                <a:solidFill>
                  <a:srgbClr val="FF0000"/>
                </a:solidFill>
                <a:latin typeface="Arial" pitchFamily="34" charset="0"/>
              </a:rPr>
              <a:t>1/17(</a:t>
            </a:r>
            <a:r>
              <a:rPr lang="en-US" altLang="ja-JP" sz="1400" i="1">
                <a:solidFill>
                  <a:srgbClr val="FF0000"/>
                </a:solidFill>
                <a:latin typeface="Arial" pitchFamily="34" charset="0"/>
              </a:rPr>
              <a:t>1/9</a:t>
            </a:r>
            <a:r>
              <a:rPr lang="en-US" altLang="ja-JP" sz="1400">
                <a:solidFill>
                  <a:srgbClr val="FF0000"/>
                </a:solidFill>
                <a:latin typeface="Arial" pitchFamily="34" charset="0"/>
              </a:rPr>
              <a:t>)</a:t>
            </a:r>
          </a:p>
        </p:txBody>
      </p:sp>
      <p:sp>
        <p:nvSpPr>
          <p:cNvPr id="7205" name="Text Box 102"/>
          <p:cNvSpPr txBox="1">
            <a:spLocks noChangeArrowheads="1"/>
          </p:cNvSpPr>
          <p:nvPr/>
        </p:nvSpPr>
        <p:spPr bwMode="auto">
          <a:xfrm>
            <a:off x="5991225" y="1560513"/>
            <a:ext cx="531813" cy="307975"/>
          </a:xfrm>
          <a:prstGeom prst="rect">
            <a:avLst/>
          </a:prstGeom>
          <a:noFill/>
          <a:ln w="9525">
            <a:noFill/>
            <a:miter lim="800000"/>
            <a:headEnd/>
            <a:tailEnd/>
          </a:ln>
        </p:spPr>
        <p:txBody>
          <a:bodyPr wrap="none">
            <a:spAutoFit/>
          </a:bodyPr>
          <a:lstStyle/>
          <a:p>
            <a:r>
              <a:rPr lang="en-US" altLang="ja-JP" sz="1400">
                <a:solidFill>
                  <a:srgbClr val="FF0000"/>
                </a:solidFill>
                <a:latin typeface="Arial" pitchFamily="34" charset="0"/>
              </a:rPr>
              <a:t>1/31</a:t>
            </a:r>
          </a:p>
        </p:txBody>
      </p:sp>
      <p:sp>
        <p:nvSpPr>
          <p:cNvPr id="7206" name="Text Box 103"/>
          <p:cNvSpPr txBox="1">
            <a:spLocks noChangeArrowheads="1"/>
          </p:cNvSpPr>
          <p:nvPr/>
        </p:nvSpPr>
        <p:spPr bwMode="auto">
          <a:xfrm>
            <a:off x="7750175" y="3983038"/>
            <a:ext cx="531813" cy="307975"/>
          </a:xfrm>
          <a:prstGeom prst="rect">
            <a:avLst/>
          </a:prstGeom>
          <a:noFill/>
          <a:ln w="9525">
            <a:noFill/>
            <a:miter lim="800000"/>
            <a:headEnd/>
            <a:tailEnd/>
          </a:ln>
        </p:spPr>
        <p:txBody>
          <a:bodyPr wrap="none">
            <a:spAutoFit/>
          </a:bodyPr>
          <a:lstStyle/>
          <a:p>
            <a:r>
              <a:rPr lang="en-US" altLang="ja-JP" sz="1400">
                <a:solidFill>
                  <a:srgbClr val="FF0000"/>
                </a:solidFill>
                <a:latin typeface="Arial" pitchFamily="34" charset="0"/>
              </a:rPr>
              <a:t>2/14</a:t>
            </a:r>
          </a:p>
        </p:txBody>
      </p:sp>
      <p:sp>
        <p:nvSpPr>
          <p:cNvPr id="7207" name="Text Box 106"/>
          <p:cNvSpPr txBox="1">
            <a:spLocks noChangeArrowheads="1"/>
          </p:cNvSpPr>
          <p:nvPr/>
        </p:nvSpPr>
        <p:spPr bwMode="auto">
          <a:xfrm>
            <a:off x="4221163" y="2695575"/>
            <a:ext cx="1363662" cy="523875"/>
          </a:xfrm>
          <a:prstGeom prst="rect">
            <a:avLst/>
          </a:prstGeom>
          <a:noFill/>
          <a:ln w="9525">
            <a:noFill/>
            <a:miter lim="800000"/>
            <a:headEnd/>
            <a:tailEnd/>
          </a:ln>
        </p:spPr>
        <p:txBody>
          <a:bodyPr wrap="none">
            <a:spAutoFit/>
          </a:bodyPr>
          <a:lstStyle/>
          <a:p>
            <a:r>
              <a:rPr lang="ja-JP" altLang="en-US" sz="1400" i="1">
                <a:solidFill>
                  <a:srgbClr val="FF0000"/>
                </a:solidFill>
                <a:latin typeface="Arial" pitchFamily="34" charset="0"/>
              </a:rPr>
              <a:t>ルート沿い観測</a:t>
            </a:r>
          </a:p>
          <a:p>
            <a:r>
              <a:rPr lang="ja-JP" altLang="en-US" sz="1400" i="1">
                <a:solidFill>
                  <a:srgbClr val="FF0000"/>
                </a:solidFill>
                <a:latin typeface="Arial" pitchFamily="34" charset="0"/>
              </a:rPr>
              <a:t>キャンプ地観測</a:t>
            </a:r>
          </a:p>
        </p:txBody>
      </p:sp>
      <p:sp>
        <p:nvSpPr>
          <p:cNvPr id="7208" name="Text Box 103"/>
          <p:cNvSpPr txBox="1">
            <a:spLocks noChangeArrowheads="1"/>
          </p:cNvSpPr>
          <p:nvPr/>
        </p:nvSpPr>
        <p:spPr bwMode="auto">
          <a:xfrm>
            <a:off x="6853238" y="3867150"/>
            <a:ext cx="519112" cy="307975"/>
          </a:xfrm>
          <a:prstGeom prst="rect">
            <a:avLst/>
          </a:prstGeom>
          <a:noFill/>
          <a:ln w="9525">
            <a:noFill/>
            <a:miter lim="800000"/>
            <a:headEnd/>
            <a:tailEnd/>
          </a:ln>
        </p:spPr>
        <p:txBody>
          <a:bodyPr wrap="none">
            <a:spAutoFit/>
          </a:bodyPr>
          <a:lstStyle/>
          <a:p>
            <a:r>
              <a:rPr lang="en-US" altLang="ja-JP" sz="1400">
                <a:solidFill>
                  <a:srgbClr val="FF0000"/>
                </a:solidFill>
                <a:latin typeface="Arial" pitchFamily="34" charset="0"/>
              </a:rPr>
              <a:t>2/11</a:t>
            </a:r>
          </a:p>
        </p:txBody>
      </p:sp>
      <p:sp>
        <p:nvSpPr>
          <p:cNvPr id="7209" name="テキスト ボックス 50"/>
          <p:cNvSpPr txBox="1">
            <a:spLocks noChangeArrowheads="1"/>
          </p:cNvSpPr>
          <p:nvPr/>
        </p:nvSpPr>
        <p:spPr bwMode="auto">
          <a:xfrm>
            <a:off x="5338763" y="5397500"/>
            <a:ext cx="2541587" cy="1200150"/>
          </a:xfrm>
          <a:prstGeom prst="rect">
            <a:avLst/>
          </a:prstGeom>
          <a:noFill/>
          <a:ln w="9525">
            <a:solidFill>
              <a:schemeClr val="tx1"/>
            </a:solidFill>
            <a:miter lim="800000"/>
            <a:headEnd/>
            <a:tailEnd/>
          </a:ln>
        </p:spPr>
        <p:txBody>
          <a:bodyPr wrap="none">
            <a:spAutoFit/>
          </a:bodyPr>
          <a:lstStyle/>
          <a:p>
            <a:r>
              <a:rPr lang="ja-JP" altLang="en-US" sz="1200">
                <a:latin typeface="Century" pitchFamily="18" charset="0"/>
                <a:ea typeface="ＭＳ ゴシック" pitchFamily="49" charset="-128"/>
              </a:rPr>
              <a:t>旅行メンバー</a:t>
            </a:r>
            <a:endParaRPr lang="en-US" altLang="ja-JP" sz="1200">
              <a:latin typeface="Century" pitchFamily="18" charset="0"/>
              <a:ea typeface="ＭＳ ゴシック" pitchFamily="49" charset="-128"/>
            </a:endParaRPr>
          </a:p>
          <a:p>
            <a:r>
              <a:rPr lang="en-US" altLang="ja-JP" sz="1200">
                <a:latin typeface="Arial" pitchFamily="34" charset="0"/>
              </a:rPr>
              <a:t>51</a:t>
            </a:r>
            <a:r>
              <a:rPr lang="ja-JP" altLang="en-US" sz="1200">
                <a:latin typeface="Arial" pitchFamily="34" charset="0"/>
              </a:rPr>
              <a:t>次越冬隊：機械</a:t>
            </a:r>
            <a:r>
              <a:rPr lang="en-US" altLang="ja-JP" sz="1200">
                <a:latin typeface="Arial" pitchFamily="34" charset="0"/>
              </a:rPr>
              <a:t>x1</a:t>
            </a:r>
            <a:r>
              <a:rPr lang="ja-JP" altLang="en-US" sz="1200">
                <a:latin typeface="Arial" pitchFamily="34" charset="0"/>
              </a:rPr>
              <a:t>、</a:t>
            </a:r>
            <a:r>
              <a:rPr lang="en-US" altLang="ja-JP" sz="1200">
                <a:latin typeface="Arial" pitchFamily="34" charset="0"/>
              </a:rPr>
              <a:t>FAx1</a:t>
            </a:r>
            <a:r>
              <a:rPr lang="ja-JP" altLang="en-US" sz="1200">
                <a:latin typeface="Arial" pitchFamily="34" charset="0"/>
              </a:rPr>
              <a:t>、医療</a:t>
            </a:r>
            <a:r>
              <a:rPr lang="en-US" altLang="ja-JP" sz="1200">
                <a:latin typeface="Arial" pitchFamily="34" charset="0"/>
              </a:rPr>
              <a:t>x1</a:t>
            </a:r>
          </a:p>
          <a:p>
            <a:r>
              <a:rPr lang="en-US" altLang="ja-JP" sz="1200">
                <a:latin typeface="Arial" pitchFamily="34" charset="0"/>
              </a:rPr>
              <a:t>52</a:t>
            </a:r>
            <a:r>
              <a:rPr lang="ja-JP" altLang="en-US" sz="1200">
                <a:latin typeface="Arial" pitchFamily="34" charset="0"/>
              </a:rPr>
              <a:t>次夏隊：   雪氷</a:t>
            </a:r>
            <a:r>
              <a:rPr lang="en-US" altLang="ja-JP" sz="1200">
                <a:latin typeface="Arial" pitchFamily="34" charset="0"/>
              </a:rPr>
              <a:t>x3</a:t>
            </a:r>
            <a:r>
              <a:rPr lang="ja-JP" altLang="en-US" sz="1200">
                <a:latin typeface="Arial" pitchFamily="34" charset="0"/>
              </a:rPr>
              <a:t>、天文</a:t>
            </a:r>
            <a:r>
              <a:rPr lang="en-US" altLang="ja-JP" sz="1200">
                <a:latin typeface="Arial" pitchFamily="34" charset="0"/>
              </a:rPr>
              <a:t>x</a:t>
            </a:r>
            <a:r>
              <a:rPr lang="ja-JP" altLang="en-US" sz="1200">
                <a:latin typeface="Arial" pitchFamily="34" charset="0"/>
              </a:rPr>
              <a:t>１</a:t>
            </a:r>
            <a:endParaRPr lang="en-US" altLang="ja-JP" sz="1200">
              <a:latin typeface="Arial" pitchFamily="34" charset="0"/>
            </a:endParaRPr>
          </a:p>
          <a:p>
            <a:r>
              <a:rPr lang="en-US" altLang="ja-JP" sz="1200">
                <a:latin typeface="Arial" pitchFamily="34" charset="0"/>
              </a:rPr>
              <a:t>52</a:t>
            </a:r>
            <a:r>
              <a:rPr lang="ja-JP" altLang="en-US" sz="1200">
                <a:latin typeface="Arial" pitchFamily="34" charset="0"/>
              </a:rPr>
              <a:t>次同行者：雪氷</a:t>
            </a:r>
            <a:r>
              <a:rPr lang="en-US" altLang="ja-JP" sz="1200">
                <a:latin typeface="Arial" pitchFamily="34" charset="0"/>
              </a:rPr>
              <a:t>x2</a:t>
            </a:r>
            <a:r>
              <a:rPr lang="ja-JP" altLang="en-US" sz="1200">
                <a:latin typeface="Arial" pitchFamily="34" charset="0"/>
              </a:rPr>
              <a:t>、天文</a:t>
            </a:r>
            <a:r>
              <a:rPr lang="en-US" altLang="ja-JP" sz="1200">
                <a:latin typeface="Arial" pitchFamily="34" charset="0"/>
              </a:rPr>
              <a:t>x1</a:t>
            </a:r>
          </a:p>
          <a:p>
            <a:endParaRPr lang="en-US" altLang="ja-JP" sz="1200">
              <a:latin typeface="Arial" pitchFamily="34" charset="0"/>
            </a:endParaRPr>
          </a:p>
          <a:p>
            <a:r>
              <a:rPr lang="en-US" altLang="ja-JP" sz="1200">
                <a:latin typeface="Arial" pitchFamily="34" charset="0"/>
              </a:rPr>
              <a:t>SM100x4</a:t>
            </a:r>
            <a:endParaRPr lang="ja-JP" altLang="en-US" sz="1200">
              <a:latin typeface="Arial" pitchFamily="34" charset="0"/>
            </a:endParaRPr>
          </a:p>
        </p:txBody>
      </p:sp>
      <p:sp>
        <p:nvSpPr>
          <p:cNvPr id="7210" name="テキスト ボックス 50"/>
          <p:cNvSpPr txBox="1">
            <a:spLocks noChangeArrowheads="1"/>
          </p:cNvSpPr>
          <p:nvPr/>
        </p:nvSpPr>
        <p:spPr bwMode="auto">
          <a:xfrm>
            <a:off x="1763713" y="4418013"/>
            <a:ext cx="1592262" cy="276225"/>
          </a:xfrm>
          <a:prstGeom prst="rect">
            <a:avLst/>
          </a:prstGeom>
          <a:noFill/>
          <a:ln w="9525">
            <a:noFill/>
            <a:miter lim="800000"/>
            <a:headEnd/>
            <a:tailEnd/>
          </a:ln>
        </p:spPr>
        <p:txBody>
          <a:bodyPr wrap="none">
            <a:spAutoFit/>
          </a:bodyPr>
          <a:lstStyle/>
          <a:p>
            <a:r>
              <a:rPr lang="ja-JP" altLang="en-US" sz="1200"/>
              <a:t>＜スリング物資あり＞</a:t>
            </a:r>
          </a:p>
        </p:txBody>
      </p:sp>
      <p:sp>
        <p:nvSpPr>
          <p:cNvPr id="7211" name="Line 23"/>
          <p:cNvSpPr>
            <a:spLocks noChangeShapeType="1"/>
          </p:cNvSpPr>
          <p:nvPr/>
        </p:nvSpPr>
        <p:spPr bwMode="auto">
          <a:xfrm flipV="1">
            <a:off x="2789238" y="2720975"/>
            <a:ext cx="692150" cy="847725"/>
          </a:xfrm>
          <a:prstGeom prst="line">
            <a:avLst/>
          </a:prstGeom>
          <a:noFill/>
          <a:ln w="19050">
            <a:solidFill>
              <a:schemeClr val="tx1"/>
            </a:solidFill>
            <a:round/>
            <a:headEnd/>
            <a:tailEnd type="arrow" w="med" len="med"/>
          </a:ln>
        </p:spPr>
        <p:txBody>
          <a:bodyPr wrap="none" anchor="ctr"/>
          <a:lstStyle/>
          <a:p>
            <a:endParaRPr lang="ja-JP" altLang="en-US"/>
          </a:p>
        </p:txBody>
      </p:sp>
      <p:sp>
        <p:nvSpPr>
          <p:cNvPr id="7212" name="Line 23"/>
          <p:cNvSpPr>
            <a:spLocks noChangeShapeType="1"/>
          </p:cNvSpPr>
          <p:nvPr/>
        </p:nvSpPr>
        <p:spPr bwMode="auto">
          <a:xfrm flipV="1">
            <a:off x="3500438" y="1928813"/>
            <a:ext cx="682625" cy="758825"/>
          </a:xfrm>
          <a:prstGeom prst="line">
            <a:avLst/>
          </a:prstGeom>
          <a:noFill/>
          <a:ln w="9525">
            <a:solidFill>
              <a:schemeClr val="tx1"/>
            </a:solidFill>
            <a:round/>
            <a:headEnd/>
            <a:tailEnd type="arrow" w="med" len="med"/>
          </a:ln>
        </p:spPr>
        <p:txBody>
          <a:bodyPr wrap="none" anchor="ctr"/>
          <a:lstStyle/>
          <a:p>
            <a:endParaRPr lang="ja-JP" altLang="en-US"/>
          </a:p>
        </p:txBody>
      </p:sp>
      <p:sp>
        <p:nvSpPr>
          <p:cNvPr id="7213" name="Line 25"/>
          <p:cNvSpPr>
            <a:spLocks noChangeShapeType="1"/>
          </p:cNvSpPr>
          <p:nvPr/>
        </p:nvSpPr>
        <p:spPr bwMode="auto">
          <a:xfrm>
            <a:off x="6637338" y="2728913"/>
            <a:ext cx="479425" cy="847725"/>
          </a:xfrm>
          <a:prstGeom prst="line">
            <a:avLst/>
          </a:prstGeom>
          <a:noFill/>
          <a:ln w="9525">
            <a:solidFill>
              <a:schemeClr val="tx1"/>
            </a:solidFill>
            <a:round/>
            <a:headEnd/>
            <a:tailEnd type="arrow" w="med" len="med"/>
          </a:ln>
        </p:spPr>
        <p:txBody>
          <a:bodyPr wrap="none" anchor="ctr"/>
          <a:lstStyle/>
          <a:p>
            <a:endParaRPr lang="ja-JP" altLang="en-US"/>
          </a:p>
        </p:txBody>
      </p:sp>
      <p:sp>
        <p:nvSpPr>
          <p:cNvPr id="7214" name="Line 25"/>
          <p:cNvSpPr>
            <a:spLocks noChangeShapeType="1"/>
          </p:cNvSpPr>
          <p:nvPr/>
        </p:nvSpPr>
        <p:spPr bwMode="auto">
          <a:xfrm>
            <a:off x="7112000" y="3568700"/>
            <a:ext cx="276225" cy="520700"/>
          </a:xfrm>
          <a:prstGeom prst="line">
            <a:avLst/>
          </a:prstGeom>
          <a:noFill/>
          <a:ln w="9525">
            <a:solidFill>
              <a:schemeClr val="tx1"/>
            </a:solidFill>
            <a:round/>
            <a:headEnd/>
            <a:tailEnd type="arrow" w="med" len="med"/>
          </a:ln>
        </p:spPr>
        <p:txBody>
          <a:bodyPr wrap="none" anchor="ctr"/>
          <a:lstStyle/>
          <a:p>
            <a:endParaRPr lang="ja-JP" altLang="en-US"/>
          </a:p>
        </p:txBody>
      </p:sp>
      <p:sp>
        <p:nvSpPr>
          <p:cNvPr id="7215" name="Text Box 97"/>
          <p:cNvSpPr txBox="1">
            <a:spLocks noChangeArrowheads="1"/>
          </p:cNvSpPr>
          <p:nvPr/>
        </p:nvSpPr>
        <p:spPr bwMode="auto">
          <a:xfrm>
            <a:off x="6508750" y="2136775"/>
            <a:ext cx="849313" cy="276225"/>
          </a:xfrm>
          <a:prstGeom prst="rect">
            <a:avLst/>
          </a:prstGeom>
          <a:noFill/>
          <a:ln w="9525">
            <a:noFill/>
            <a:miter lim="800000"/>
            <a:headEnd/>
            <a:tailEnd/>
          </a:ln>
        </p:spPr>
        <p:txBody>
          <a:bodyPr wrap="none">
            <a:spAutoFit/>
          </a:bodyPr>
          <a:lstStyle/>
          <a:p>
            <a:r>
              <a:rPr lang="en-US" altLang="ja-JP" sz="1200">
                <a:latin typeface="Arial" pitchFamily="34" charset="0"/>
              </a:rPr>
              <a:t>90km/day</a:t>
            </a:r>
          </a:p>
        </p:txBody>
      </p:sp>
      <p:sp>
        <p:nvSpPr>
          <p:cNvPr id="7216" name="Text Box 97"/>
          <p:cNvSpPr txBox="1">
            <a:spLocks noChangeArrowheads="1"/>
          </p:cNvSpPr>
          <p:nvPr/>
        </p:nvSpPr>
        <p:spPr bwMode="auto">
          <a:xfrm>
            <a:off x="7302500" y="3665538"/>
            <a:ext cx="849313" cy="277812"/>
          </a:xfrm>
          <a:prstGeom prst="rect">
            <a:avLst/>
          </a:prstGeom>
          <a:noFill/>
          <a:ln w="9525">
            <a:noFill/>
            <a:miter lim="800000"/>
            <a:headEnd/>
            <a:tailEnd/>
          </a:ln>
        </p:spPr>
        <p:txBody>
          <a:bodyPr wrap="none">
            <a:spAutoFit/>
          </a:bodyPr>
          <a:lstStyle/>
          <a:p>
            <a:r>
              <a:rPr lang="en-US" altLang="ja-JP" sz="1200">
                <a:latin typeface="Arial" pitchFamily="34" charset="0"/>
              </a:rPr>
              <a:t>90km/day</a:t>
            </a:r>
          </a:p>
        </p:txBody>
      </p:sp>
      <p:sp>
        <p:nvSpPr>
          <p:cNvPr id="7217" name="Text Box 96"/>
          <p:cNvSpPr txBox="1">
            <a:spLocks noChangeArrowheads="1"/>
          </p:cNvSpPr>
          <p:nvPr/>
        </p:nvSpPr>
        <p:spPr bwMode="auto">
          <a:xfrm>
            <a:off x="1641475" y="3665538"/>
            <a:ext cx="850900" cy="277812"/>
          </a:xfrm>
          <a:prstGeom prst="rect">
            <a:avLst/>
          </a:prstGeom>
          <a:noFill/>
          <a:ln w="9525">
            <a:noFill/>
            <a:miter lim="800000"/>
            <a:headEnd/>
            <a:tailEnd/>
          </a:ln>
        </p:spPr>
        <p:txBody>
          <a:bodyPr wrap="none">
            <a:spAutoFit/>
          </a:bodyPr>
          <a:lstStyle/>
          <a:p>
            <a:r>
              <a:rPr lang="en-US" altLang="ja-JP" sz="1200">
                <a:latin typeface="Arial" pitchFamily="34" charset="0"/>
              </a:rPr>
              <a:t>60km/day</a:t>
            </a:r>
          </a:p>
        </p:txBody>
      </p:sp>
      <p:sp>
        <p:nvSpPr>
          <p:cNvPr id="7218" name="Text Box 96"/>
          <p:cNvSpPr txBox="1">
            <a:spLocks noChangeArrowheads="1"/>
          </p:cNvSpPr>
          <p:nvPr/>
        </p:nvSpPr>
        <p:spPr bwMode="auto">
          <a:xfrm>
            <a:off x="2998788" y="2058988"/>
            <a:ext cx="849312" cy="277812"/>
          </a:xfrm>
          <a:prstGeom prst="rect">
            <a:avLst/>
          </a:prstGeom>
          <a:noFill/>
          <a:ln w="9525">
            <a:noFill/>
            <a:miter lim="800000"/>
            <a:headEnd/>
            <a:tailEnd/>
          </a:ln>
        </p:spPr>
        <p:txBody>
          <a:bodyPr wrap="none">
            <a:spAutoFit/>
          </a:bodyPr>
          <a:lstStyle/>
          <a:p>
            <a:r>
              <a:rPr lang="en-US" altLang="ja-JP" sz="1200">
                <a:latin typeface="Arial" pitchFamily="34" charset="0"/>
              </a:rPr>
              <a:t>60km/day</a:t>
            </a:r>
          </a:p>
        </p:txBody>
      </p:sp>
      <p:sp>
        <p:nvSpPr>
          <p:cNvPr id="7219" name="Text Box 96"/>
          <p:cNvSpPr txBox="1">
            <a:spLocks noChangeArrowheads="1"/>
          </p:cNvSpPr>
          <p:nvPr/>
        </p:nvSpPr>
        <p:spPr bwMode="auto">
          <a:xfrm>
            <a:off x="2654300" y="3676650"/>
            <a:ext cx="1430338" cy="276225"/>
          </a:xfrm>
          <a:prstGeom prst="rect">
            <a:avLst/>
          </a:prstGeom>
          <a:noFill/>
          <a:ln w="9525">
            <a:noFill/>
            <a:miter lim="800000"/>
            <a:headEnd/>
            <a:tailEnd/>
          </a:ln>
        </p:spPr>
        <p:txBody>
          <a:bodyPr wrap="none">
            <a:spAutoFit/>
          </a:bodyPr>
          <a:lstStyle/>
          <a:p>
            <a:r>
              <a:rPr lang="en-US" altLang="ja-JP" sz="1200">
                <a:latin typeface="Arial" pitchFamily="34" charset="0"/>
              </a:rPr>
              <a:t>SHZ</a:t>
            </a:r>
            <a:r>
              <a:rPr lang="ja-JP" altLang="en-US" sz="1200">
                <a:latin typeface="Arial" pitchFamily="34" charset="0"/>
              </a:rPr>
              <a:t>ルート：</a:t>
            </a:r>
            <a:r>
              <a:rPr lang="en-US" altLang="ja-JP" sz="1200">
                <a:latin typeface="Arial" pitchFamily="34" charset="0"/>
              </a:rPr>
              <a:t>255km</a:t>
            </a:r>
          </a:p>
        </p:txBody>
      </p:sp>
      <p:sp>
        <p:nvSpPr>
          <p:cNvPr id="7220" name="Text Box 96"/>
          <p:cNvSpPr txBox="1">
            <a:spLocks noChangeArrowheads="1"/>
          </p:cNvSpPr>
          <p:nvPr/>
        </p:nvSpPr>
        <p:spPr bwMode="auto">
          <a:xfrm>
            <a:off x="3105150" y="3154363"/>
            <a:ext cx="1473200" cy="276225"/>
          </a:xfrm>
          <a:prstGeom prst="rect">
            <a:avLst/>
          </a:prstGeom>
          <a:noFill/>
          <a:ln w="9525">
            <a:noFill/>
            <a:miter lim="800000"/>
            <a:headEnd/>
            <a:tailEnd/>
          </a:ln>
        </p:spPr>
        <p:txBody>
          <a:bodyPr wrap="none">
            <a:spAutoFit/>
          </a:bodyPr>
          <a:lstStyle/>
          <a:p>
            <a:r>
              <a:rPr lang="en-US" altLang="ja-JP" sz="1200">
                <a:latin typeface="Arial" pitchFamily="34" charset="0"/>
              </a:rPr>
              <a:t>NMD</a:t>
            </a:r>
            <a:r>
              <a:rPr lang="ja-JP" altLang="en-US" sz="1200">
                <a:latin typeface="Arial" pitchFamily="34" charset="0"/>
              </a:rPr>
              <a:t>ルート：</a:t>
            </a:r>
            <a:r>
              <a:rPr lang="en-US" altLang="ja-JP" sz="1200">
                <a:latin typeface="Arial" pitchFamily="34" charset="0"/>
              </a:rPr>
              <a:t>430km</a:t>
            </a:r>
          </a:p>
        </p:txBody>
      </p:sp>
      <p:sp>
        <p:nvSpPr>
          <p:cNvPr id="7221" name="Text Box 96"/>
          <p:cNvSpPr txBox="1">
            <a:spLocks noChangeArrowheads="1"/>
          </p:cNvSpPr>
          <p:nvPr/>
        </p:nvSpPr>
        <p:spPr bwMode="auto">
          <a:xfrm>
            <a:off x="3965575" y="2181225"/>
            <a:ext cx="1362075" cy="276225"/>
          </a:xfrm>
          <a:prstGeom prst="rect">
            <a:avLst/>
          </a:prstGeom>
          <a:noFill/>
          <a:ln w="9525">
            <a:noFill/>
            <a:miter lim="800000"/>
            <a:headEnd/>
            <a:tailEnd/>
          </a:ln>
        </p:spPr>
        <p:txBody>
          <a:bodyPr wrap="none">
            <a:spAutoFit/>
          </a:bodyPr>
          <a:lstStyle/>
          <a:p>
            <a:r>
              <a:rPr lang="en-US" altLang="ja-JP" sz="1200">
                <a:latin typeface="Arial" pitchFamily="34" charset="0"/>
              </a:rPr>
              <a:t>MD</a:t>
            </a:r>
            <a:r>
              <a:rPr lang="ja-JP" altLang="en-US" sz="1200">
                <a:latin typeface="Arial" pitchFamily="34" charset="0"/>
              </a:rPr>
              <a:t>ルート：</a:t>
            </a:r>
            <a:r>
              <a:rPr lang="en-US" altLang="ja-JP" sz="1200">
                <a:latin typeface="Arial" pitchFamily="34" charset="0"/>
              </a:rPr>
              <a:t>372km</a:t>
            </a:r>
          </a:p>
        </p:txBody>
      </p:sp>
      <p:sp>
        <p:nvSpPr>
          <p:cNvPr id="7222" name="Text Box 96"/>
          <p:cNvSpPr txBox="1">
            <a:spLocks noChangeArrowheads="1"/>
          </p:cNvSpPr>
          <p:nvPr/>
        </p:nvSpPr>
        <p:spPr bwMode="auto">
          <a:xfrm>
            <a:off x="5519738" y="2198688"/>
            <a:ext cx="825500" cy="276225"/>
          </a:xfrm>
          <a:prstGeom prst="rect">
            <a:avLst/>
          </a:prstGeom>
          <a:noFill/>
          <a:ln w="9525">
            <a:noFill/>
            <a:miter lim="800000"/>
            <a:headEnd/>
            <a:tailEnd/>
          </a:ln>
        </p:spPr>
        <p:txBody>
          <a:bodyPr wrap="none">
            <a:spAutoFit/>
          </a:bodyPr>
          <a:lstStyle/>
          <a:p>
            <a:r>
              <a:rPr lang="en-US" altLang="ja-JP" sz="1200">
                <a:latin typeface="Arial" pitchFamily="34" charset="0"/>
              </a:rPr>
              <a:t>MD</a:t>
            </a:r>
            <a:r>
              <a:rPr lang="ja-JP" altLang="en-US" sz="1200">
                <a:latin typeface="Arial" pitchFamily="34" charset="0"/>
              </a:rPr>
              <a:t>ルート</a:t>
            </a:r>
            <a:endParaRPr lang="en-US" altLang="ja-JP" sz="1200">
              <a:latin typeface="Arial" pitchFamily="34" charset="0"/>
            </a:endParaRPr>
          </a:p>
        </p:txBody>
      </p:sp>
      <p:sp>
        <p:nvSpPr>
          <p:cNvPr id="7223" name="Text Box 96"/>
          <p:cNvSpPr txBox="1">
            <a:spLocks noChangeArrowheads="1"/>
          </p:cNvSpPr>
          <p:nvPr/>
        </p:nvSpPr>
        <p:spPr bwMode="auto">
          <a:xfrm>
            <a:off x="5597525" y="3122613"/>
            <a:ext cx="1360488" cy="277812"/>
          </a:xfrm>
          <a:prstGeom prst="rect">
            <a:avLst/>
          </a:prstGeom>
          <a:noFill/>
          <a:ln w="9525">
            <a:noFill/>
            <a:miter lim="800000"/>
            <a:headEnd/>
            <a:tailEnd/>
          </a:ln>
        </p:spPr>
        <p:txBody>
          <a:bodyPr wrap="none">
            <a:spAutoFit/>
          </a:bodyPr>
          <a:lstStyle/>
          <a:p>
            <a:r>
              <a:rPr lang="en-US" altLang="ja-JP" sz="1200">
                <a:latin typeface="Arial" pitchFamily="34" charset="0"/>
              </a:rPr>
              <a:t>MD</a:t>
            </a:r>
            <a:r>
              <a:rPr lang="ja-JP" altLang="en-US" sz="1200">
                <a:latin typeface="Arial" pitchFamily="34" charset="0"/>
              </a:rPr>
              <a:t>ルート：</a:t>
            </a:r>
            <a:r>
              <a:rPr lang="en-US" altLang="ja-JP" sz="1200">
                <a:latin typeface="Arial" pitchFamily="34" charset="0"/>
              </a:rPr>
              <a:t>372km</a:t>
            </a:r>
          </a:p>
        </p:txBody>
      </p:sp>
      <p:cxnSp>
        <p:nvCxnSpPr>
          <p:cNvPr id="4" name="直線矢印コネクタ 3"/>
          <p:cNvCxnSpPr>
            <a:stCxn id="7225" idx="3"/>
          </p:cNvCxnSpPr>
          <p:nvPr/>
        </p:nvCxnSpPr>
        <p:spPr>
          <a:xfrm>
            <a:off x="2454275" y="3416300"/>
            <a:ext cx="3175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25" name="テキスト ボックス 4"/>
          <p:cNvSpPr txBox="1">
            <a:spLocks noChangeArrowheads="1"/>
          </p:cNvSpPr>
          <p:nvPr/>
        </p:nvSpPr>
        <p:spPr bwMode="auto">
          <a:xfrm>
            <a:off x="547688" y="3292475"/>
            <a:ext cx="1906587" cy="246063"/>
          </a:xfrm>
          <a:prstGeom prst="rect">
            <a:avLst/>
          </a:prstGeom>
          <a:noFill/>
          <a:ln w="9525">
            <a:noFill/>
            <a:miter lim="800000"/>
            <a:headEnd/>
            <a:tailEnd/>
          </a:ln>
        </p:spPr>
        <p:txBody>
          <a:bodyPr wrap="none">
            <a:spAutoFit/>
          </a:bodyPr>
          <a:lstStyle/>
          <a:p>
            <a:r>
              <a:rPr lang="ja-JP" altLang="en-US" sz="1000">
                <a:solidFill>
                  <a:srgbClr val="0070C0"/>
                </a:solidFill>
              </a:rPr>
              <a:t>　（</a:t>
            </a:r>
            <a:r>
              <a:rPr lang="en-US" altLang="ja-JP" sz="1000">
                <a:solidFill>
                  <a:srgbClr val="0070C0"/>
                </a:solidFill>
              </a:rPr>
              <a:t>Mizuho</a:t>
            </a:r>
            <a:r>
              <a:rPr lang="ja-JP" altLang="en-US" sz="1000">
                <a:solidFill>
                  <a:srgbClr val="0070C0"/>
                </a:solidFill>
              </a:rPr>
              <a:t>燃料橇①デポ</a:t>
            </a:r>
            <a:r>
              <a:rPr lang="en-US" altLang="ja-JP" sz="1000">
                <a:solidFill>
                  <a:srgbClr val="0070C0"/>
                </a:solidFill>
              </a:rPr>
              <a:t>(</a:t>
            </a:r>
            <a:r>
              <a:rPr lang="ja-JP" altLang="en-US" sz="1000">
                <a:solidFill>
                  <a:srgbClr val="0070C0"/>
                </a:solidFill>
              </a:rPr>
              <a:t>昨年））</a:t>
            </a:r>
          </a:p>
        </p:txBody>
      </p:sp>
      <p:sp>
        <p:nvSpPr>
          <p:cNvPr id="7226" name="テキスト ボックス 68"/>
          <p:cNvSpPr txBox="1">
            <a:spLocks noChangeArrowheads="1"/>
          </p:cNvSpPr>
          <p:nvPr/>
        </p:nvSpPr>
        <p:spPr bwMode="auto">
          <a:xfrm>
            <a:off x="496888" y="3013075"/>
            <a:ext cx="1836737" cy="246063"/>
          </a:xfrm>
          <a:prstGeom prst="rect">
            <a:avLst/>
          </a:prstGeom>
          <a:noFill/>
          <a:ln w="9525">
            <a:noFill/>
            <a:miter lim="800000"/>
            <a:headEnd/>
            <a:tailEnd/>
          </a:ln>
        </p:spPr>
        <p:txBody>
          <a:bodyPr wrap="none">
            <a:spAutoFit/>
          </a:bodyPr>
          <a:lstStyle/>
          <a:p>
            <a:r>
              <a:rPr lang="en-US" altLang="ja-JP" sz="1000">
                <a:solidFill>
                  <a:srgbClr val="0070C0"/>
                </a:solidFill>
              </a:rPr>
              <a:t>NMD60</a:t>
            </a:r>
            <a:r>
              <a:rPr lang="ja-JP" altLang="en-US" sz="1000">
                <a:solidFill>
                  <a:srgbClr val="0070C0"/>
                </a:solidFill>
              </a:rPr>
              <a:t>燃料橇⑧回収</a:t>
            </a:r>
            <a:r>
              <a:rPr lang="en-US" altLang="ja-JP" sz="1000">
                <a:solidFill>
                  <a:srgbClr val="0070C0"/>
                </a:solidFill>
              </a:rPr>
              <a:t>(51</a:t>
            </a:r>
            <a:r>
              <a:rPr lang="ja-JP" altLang="en-US" sz="1000">
                <a:solidFill>
                  <a:srgbClr val="0070C0"/>
                </a:solidFill>
              </a:rPr>
              <a:t>デポ）</a:t>
            </a:r>
          </a:p>
        </p:txBody>
      </p:sp>
      <p:cxnSp>
        <p:nvCxnSpPr>
          <p:cNvPr id="71" name="直線矢印コネクタ 70"/>
          <p:cNvCxnSpPr/>
          <p:nvPr/>
        </p:nvCxnSpPr>
        <p:spPr>
          <a:xfrm>
            <a:off x="2192338" y="3186113"/>
            <a:ext cx="684212" cy="230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28" name="テキスト ボックス 72"/>
          <p:cNvSpPr txBox="1">
            <a:spLocks noChangeArrowheads="1"/>
          </p:cNvSpPr>
          <p:nvPr/>
        </p:nvSpPr>
        <p:spPr bwMode="auto">
          <a:xfrm>
            <a:off x="1600200" y="2441575"/>
            <a:ext cx="1327150" cy="246063"/>
          </a:xfrm>
          <a:prstGeom prst="rect">
            <a:avLst/>
          </a:prstGeom>
          <a:noFill/>
          <a:ln w="9525">
            <a:noFill/>
            <a:miter lim="800000"/>
            <a:headEnd/>
            <a:tailEnd/>
          </a:ln>
        </p:spPr>
        <p:txBody>
          <a:bodyPr wrap="none">
            <a:spAutoFit/>
          </a:bodyPr>
          <a:lstStyle/>
          <a:p>
            <a:r>
              <a:rPr lang="en-US" altLang="ja-JP" sz="1000">
                <a:solidFill>
                  <a:srgbClr val="0070C0"/>
                </a:solidFill>
              </a:rPr>
              <a:t>MD364</a:t>
            </a:r>
            <a:r>
              <a:rPr lang="ja-JP" altLang="en-US" sz="1000">
                <a:solidFill>
                  <a:srgbClr val="0070C0"/>
                </a:solidFill>
              </a:rPr>
              <a:t>燃料橇②デポ</a:t>
            </a:r>
          </a:p>
        </p:txBody>
      </p:sp>
      <p:sp>
        <p:nvSpPr>
          <p:cNvPr id="7229" name="テキスト ボックス 73"/>
          <p:cNvSpPr txBox="1">
            <a:spLocks noChangeArrowheads="1"/>
          </p:cNvSpPr>
          <p:nvPr/>
        </p:nvSpPr>
        <p:spPr bwMode="auto">
          <a:xfrm>
            <a:off x="1660525" y="2193925"/>
            <a:ext cx="1328738" cy="246063"/>
          </a:xfrm>
          <a:prstGeom prst="rect">
            <a:avLst/>
          </a:prstGeom>
          <a:noFill/>
          <a:ln w="9525">
            <a:noFill/>
            <a:miter lim="800000"/>
            <a:headEnd/>
            <a:tailEnd/>
          </a:ln>
        </p:spPr>
        <p:txBody>
          <a:bodyPr wrap="none">
            <a:spAutoFit/>
          </a:bodyPr>
          <a:lstStyle/>
          <a:p>
            <a:r>
              <a:rPr lang="en-US" altLang="ja-JP" sz="1000">
                <a:solidFill>
                  <a:srgbClr val="0070C0"/>
                </a:solidFill>
              </a:rPr>
              <a:t>MD500</a:t>
            </a:r>
            <a:r>
              <a:rPr lang="ja-JP" altLang="en-US" sz="1000">
                <a:solidFill>
                  <a:srgbClr val="0070C0"/>
                </a:solidFill>
              </a:rPr>
              <a:t>燃料橇①デポ</a:t>
            </a:r>
          </a:p>
        </p:txBody>
      </p:sp>
      <p:cxnSp>
        <p:nvCxnSpPr>
          <p:cNvPr id="75" name="直線矢印コネクタ 74"/>
          <p:cNvCxnSpPr/>
          <p:nvPr/>
        </p:nvCxnSpPr>
        <p:spPr>
          <a:xfrm>
            <a:off x="2824163" y="2541588"/>
            <a:ext cx="530225" cy="1539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p:nvPr/>
        </p:nvCxnSpPr>
        <p:spPr>
          <a:xfrm>
            <a:off x="2919413" y="2336800"/>
            <a:ext cx="87153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32" name="テキスト ボックス 77"/>
          <p:cNvSpPr txBox="1">
            <a:spLocks noChangeArrowheads="1"/>
          </p:cNvSpPr>
          <p:nvPr/>
        </p:nvSpPr>
        <p:spPr bwMode="auto">
          <a:xfrm>
            <a:off x="7358063" y="2266950"/>
            <a:ext cx="1339850" cy="246063"/>
          </a:xfrm>
          <a:prstGeom prst="rect">
            <a:avLst/>
          </a:prstGeom>
          <a:noFill/>
          <a:ln w="9525">
            <a:noFill/>
            <a:miter lim="800000"/>
            <a:headEnd/>
            <a:tailEnd/>
          </a:ln>
        </p:spPr>
        <p:txBody>
          <a:bodyPr wrap="none">
            <a:spAutoFit/>
          </a:bodyPr>
          <a:lstStyle/>
          <a:p>
            <a:r>
              <a:rPr lang="en-US" altLang="ja-JP" sz="1000">
                <a:solidFill>
                  <a:srgbClr val="0070C0"/>
                </a:solidFill>
              </a:rPr>
              <a:t>MD500</a:t>
            </a:r>
            <a:r>
              <a:rPr lang="ja-JP" altLang="en-US" sz="1000">
                <a:solidFill>
                  <a:srgbClr val="0070C0"/>
                </a:solidFill>
              </a:rPr>
              <a:t>燃料橇①回収</a:t>
            </a:r>
          </a:p>
        </p:txBody>
      </p:sp>
      <p:sp>
        <p:nvSpPr>
          <p:cNvPr id="7233" name="テキスト ボックス 78"/>
          <p:cNvSpPr txBox="1">
            <a:spLocks noChangeArrowheads="1"/>
          </p:cNvSpPr>
          <p:nvPr/>
        </p:nvSpPr>
        <p:spPr bwMode="auto">
          <a:xfrm>
            <a:off x="7353300" y="2441575"/>
            <a:ext cx="1338263" cy="246063"/>
          </a:xfrm>
          <a:prstGeom prst="rect">
            <a:avLst/>
          </a:prstGeom>
          <a:noFill/>
          <a:ln w="9525">
            <a:noFill/>
            <a:miter lim="800000"/>
            <a:headEnd/>
            <a:tailEnd/>
          </a:ln>
        </p:spPr>
        <p:txBody>
          <a:bodyPr wrap="none">
            <a:spAutoFit/>
          </a:bodyPr>
          <a:lstStyle/>
          <a:p>
            <a:r>
              <a:rPr lang="en-US" altLang="ja-JP" sz="1000">
                <a:solidFill>
                  <a:srgbClr val="0070C0"/>
                </a:solidFill>
              </a:rPr>
              <a:t>MD364</a:t>
            </a:r>
            <a:r>
              <a:rPr lang="ja-JP" altLang="en-US" sz="1000">
                <a:solidFill>
                  <a:srgbClr val="0070C0"/>
                </a:solidFill>
              </a:rPr>
              <a:t>燃料橇②回収</a:t>
            </a:r>
          </a:p>
        </p:txBody>
      </p:sp>
      <p:sp>
        <p:nvSpPr>
          <p:cNvPr id="7234" name="テキスト ボックス 79"/>
          <p:cNvSpPr txBox="1">
            <a:spLocks noChangeArrowheads="1"/>
          </p:cNvSpPr>
          <p:nvPr/>
        </p:nvSpPr>
        <p:spPr bwMode="auto">
          <a:xfrm>
            <a:off x="7358063" y="3297238"/>
            <a:ext cx="1346200" cy="246062"/>
          </a:xfrm>
          <a:prstGeom prst="rect">
            <a:avLst/>
          </a:prstGeom>
          <a:noFill/>
          <a:ln w="9525">
            <a:noFill/>
            <a:miter lim="800000"/>
            <a:headEnd/>
            <a:tailEnd/>
          </a:ln>
        </p:spPr>
        <p:txBody>
          <a:bodyPr wrap="none">
            <a:spAutoFit/>
          </a:bodyPr>
          <a:lstStyle/>
          <a:p>
            <a:r>
              <a:rPr lang="en-US" altLang="ja-JP" sz="1000">
                <a:solidFill>
                  <a:srgbClr val="0070C0"/>
                </a:solidFill>
              </a:rPr>
              <a:t>Mizuho</a:t>
            </a:r>
            <a:r>
              <a:rPr lang="ja-JP" altLang="en-US" sz="1000">
                <a:solidFill>
                  <a:srgbClr val="0070C0"/>
                </a:solidFill>
              </a:rPr>
              <a:t>燃料橇①回収</a:t>
            </a:r>
          </a:p>
        </p:txBody>
      </p:sp>
      <p:cxnSp>
        <p:nvCxnSpPr>
          <p:cNvPr id="81" name="直線矢印コネクタ 80"/>
          <p:cNvCxnSpPr/>
          <p:nvPr/>
        </p:nvCxnSpPr>
        <p:spPr>
          <a:xfrm flipH="1" flipV="1">
            <a:off x="6424613" y="2366963"/>
            <a:ext cx="877887" cy="460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a:stCxn id="7233" idx="1"/>
          </p:cNvCxnSpPr>
          <p:nvPr/>
        </p:nvCxnSpPr>
        <p:spPr>
          <a:xfrm flipH="1">
            <a:off x="6643688" y="2565400"/>
            <a:ext cx="709612" cy="1222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0" name="直線矢印コネクタ 89"/>
          <p:cNvCxnSpPr/>
          <p:nvPr/>
        </p:nvCxnSpPr>
        <p:spPr>
          <a:xfrm flipH="1">
            <a:off x="7100888" y="3498850"/>
            <a:ext cx="315912" cy="619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ボックス 3"/>
          <p:cNvSpPr txBox="1">
            <a:spLocks noChangeArrowheads="1"/>
          </p:cNvSpPr>
          <p:nvPr/>
        </p:nvSpPr>
        <p:spPr bwMode="auto">
          <a:xfrm>
            <a:off x="323850" y="260350"/>
            <a:ext cx="5721350" cy="646113"/>
          </a:xfrm>
          <a:prstGeom prst="rect">
            <a:avLst/>
          </a:prstGeom>
          <a:noFill/>
          <a:ln w="9525">
            <a:noFill/>
            <a:miter lim="800000"/>
            <a:headEnd/>
            <a:tailEnd/>
          </a:ln>
        </p:spPr>
        <p:txBody>
          <a:bodyPr wrap="none">
            <a:spAutoFit/>
          </a:bodyPr>
          <a:lstStyle/>
          <a:p>
            <a:r>
              <a:rPr lang="ja-JP" altLang="en-US"/>
              <a:t>車輛燃料計算</a:t>
            </a:r>
            <a:endParaRPr lang="en-US" altLang="ja-JP"/>
          </a:p>
          <a:p>
            <a:r>
              <a:rPr lang="ja-JP" altLang="en-US"/>
              <a:t>　往路　</a:t>
            </a:r>
            <a:r>
              <a:rPr lang="en-US" altLang="ja-JP" b="1">
                <a:solidFill>
                  <a:srgbClr val="FF0000"/>
                </a:solidFill>
              </a:rPr>
              <a:t>4.5ℓ/km</a:t>
            </a:r>
            <a:r>
              <a:rPr lang="ja-JP" altLang="en-US"/>
              <a:t>    帰路</a:t>
            </a:r>
            <a:r>
              <a:rPr lang="en-US" altLang="ja-JP"/>
              <a:t>3.5ℓ/km(</a:t>
            </a:r>
            <a:r>
              <a:rPr lang="ja-JP" altLang="en-US"/>
              <a:t>ＤＦ－Ｍｉｚｕｈｏは</a:t>
            </a:r>
            <a:r>
              <a:rPr lang="en-US" altLang="ja-JP"/>
              <a:t>3.8ℓ/km)</a:t>
            </a:r>
            <a:endParaRPr lang="ja-JP" altLang="en-US"/>
          </a:p>
        </p:txBody>
      </p:sp>
      <p:sp>
        <p:nvSpPr>
          <p:cNvPr id="9219" name="テキスト ボックス 4"/>
          <p:cNvSpPr txBox="1">
            <a:spLocks noChangeArrowheads="1"/>
          </p:cNvSpPr>
          <p:nvPr/>
        </p:nvSpPr>
        <p:spPr bwMode="auto">
          <a:xfrm>
            <a:off x="323850" y="1412875"/>
            <a:ext cx="8648700" cy="923925"/>
          </a:xfrm>
          <a:prstGeom prst="rect">
            <a:avLst/>
          </a:prstGeom>
          <a:noFill/>
          <a:ln w="9525">
            <a:noFill/>
            <a:miter lim="800000"/>
            <a:headEnd/>
            <a:tailEnd/>
          </a:ln>
        </p:spPr>
        <p:txBody>
          <a:bodyPr wrap="none">
            <a:spAutoFit/>
          </a:bodyPr>
          <a:lstStyle/>
          <a:p>
            <a:r>
              <a:rPr lang="ja-JP" altLang="en-US"/>
              <a:t>区間距離</a:t>
            </a:r>
            <a:endParaRPr lang="en-US" altLang="ja-JP"/>
          </a:p>
          <a:p>
            <a:r>
              <a:rPr lang="en-US" altLang="ja-JP"/>
              <a:t>S16</a:t>
            </a:r>
            <a:r>
              <a:rPr lang="ja-JP" altLang="en-US"/>
              <a:t>  → </a:t>
            </a:r>
            <a:r>
              <a:rPr lang="en-US" altLang="ja-JP"/>
              <a:t>(255km)</a:t>
            </a:r>
            <a:r>
              <a:rPr lang="ja-JP" altLang="en-US"/>
              <a:t>→ </a:t>
            </a:r>
            <a:r>
              <a:rPr lang="en-US" altLang="ja-JP"/>
              <a:t>Mizuho</a:t>
            </a:r>
            <a:r>
              <a:rPr lang="ja-JP" altLang="en-US"/>
              <a:t>→</a:t>
            </a:r>
            <a:r>
              <a:rPr lang="en-US" altLang="ja-JP"/>
              <a:t>(60km)</a:t>
            </a:r>
            <a:r>
              <a:rPr lang="ja-JP" altLang="en-US"/>
              <a:t> → </a:t>
            </a:r>
            <a:r>
              <a:rPr lang="en-US" altLang="ja-JP"/>
              <a:t>MD60</a:t>
            </a:r>
            <a:r>
              <a:rPr lang="ja-JP" altLang="en-US"/>
              <a:t> →</a:t>
            </a:r>
            <a:r>
              <a:rPr lang="en-US" altLang="ja-JP"/>
              <a:t>(370km)</a:t>
            </a:r>
            <a:r>
              <a:rPr lang="ja-JP" altLang="en-US"/>
              <a:t> → </a:t>
            </a:r>
            <a:r>
              <a:rPr lang="en-US" altLang="ja-JP"/>
              <a:t>MD364</a:t>
            </a:r>
            <a:r>
              <a:rPr lang="ja-JP" altLang="en-US"/>
              <a:t> →</a:t>
            </a:r>
            <a:r>
              <a:rPr lang="en-US" altLang="ja-JP"/>
              <a:t>(372km)</a:t>
            </a:r>
            <a:r>
              <a:rPr lang="ja-JP" altLang="en-US"/>
              <a:t>→ </a:t>
            </a:r>
            <a:r>
              <a:rPr lang="en-US" altLang="ja-JP"/>
              <a:t>DomeFuji</a:t>
            </a:r>
          </a:p>
          <a:p>
            <a:r>
              <a:rPr lang="en-US" altLang="ja-JP"/>
              <a:t>S16</a:t>
            </a:r>
            <a:r>
              <a:rPr lang="ja-JP" altLang="en-US"/>
              <a:t>  ← </a:t>
            </a:r>
            <a:r>
              <a:rPr lang="en-US" altLang="ja-JP"/>
              <a:t>(255km)</a:t>
            </a:r>
            <a:r>
              <a:rPr lang="ja-JP" altLang="en-US"/>
              <a:t>← </a:t>
            </a:r>
            <a:r>
              <a:rPr lang="en-US" altLang="ja-JP"/>
              <a:t>Mizuho</a:t>
            </a:r>
            <a:r>
              <a:rPr lang="ja-JP" altLang="en-US"/>
              <a:t> 　　　　　　←</a:t>
            </a:r>
            <a:r>
              <a:rPr lang="en-US" altLang="ja-JP"/>
              <a:t>(372km)</a:t>
            </a:r>
            <a:r>
              <a:rPr lang="ja-JP" altLang="en-US"/>
              <a:t> ← 　　　　 　</a:t>
            </a:r>
            <a:r>
              <a:rPr lang="en-US" altLang="ja-JP"/>
              <a:t>MD364</a:t>
            </a:r>
            <a:r>
              <a:rPr lang="ja-JP" altLang="en-US"/>
              <a:t> ←</a:t>
            </a:r>
            <a:r>
              <a:rPr lang="en-US" altLang="ja-JP"/>
              <a:t>(372km)</a:t>
            </a:r>
            <a:r>
              <a:rPr lang="ja-JP" altLang="en-US"/>
              <a:t>← </a:t>
            </a:r>
            <a:r>
              <a:rPr lang="en-US" altLang="ja-JP"/>
              <a:t>DomeFuji</a:t>
            </a:r>
          </a:p>
        </p:txBody>
      </p:sp>
      <p:sp>
        <p:nvSpPr>
          <p:cNvPr id="9220" name="テキスト ボックス 6"/>
          <p:cNvSpPr txBox="1">
            <a:spLocks noChangeArrowheads="1"/>
          </p:cNvSpPr>
          <p:nvPr/>
        </p:nvSpPr>
        <p:spPr bwMode="auto">
          <a:xfrm>
            <a:off x="323850" y="2636838"/>
            <a:ext cx="7956550" cy="923925"/>
          </a:xfrm>
          <a:prstGeom prst="rect">
            <a:avLst/>
          </a:prstGeom>
          <a:noFill/>
          <a:ln w="9525">
            <a:noFill/>
            <a:miter lim="800000"/>
            <a:headEnd/>
            <a:tailEnd/>
          </a:ln>
        </p:spPr>
        <p:txBody>
          <a:bodyPr wrap="none">
            <a:spAutoFit/>
          </a:bodyPr>
          <a:lstStyle/>
          <a:p>
            <a:r>
              <a:rPr lang="ja-JP" altLang="en-US"/>
              <a:t>自走消費燃料（ドラム缶換算、雪上車</a:t>
            </a:r>
            <a:r>
              <a:rPr lang="en-US" altLang="ja-JP"/>
              <a:t>4</a:t>
            </a:r>
            <a:r>
              <a:rPr lang="ja-JP" altLang="en-US"/>
              <a:t>台）</a:t>
            </a:r>
            <a:endParaRPr lang="en-US" altLang="ja-JP"/>
          </a:p>
          <a:p>
            <a:r>
              <a:rPr lang="en-US" altLang="ja-JP"/>
              <a:t>S16</a:t>
            </a:r>
            <a:r>
              <a:rPr lang="ja-JP" altLang="en-US"/>
              <a:t>  → </a:t>
            </a:r>
            <a:r>
              <a:rPr lang="en-US" altLang="ja-JP"/>
              <a:t>(</a:t>
            </a:r>
            <a:r>
              <a:rPr lang="en-US" altLang="ja-JP" b="1">
                <a:solidFill>
                  <a:srgbClr val="0070C0"/>
                </a:solidFill>
              </a:rPr>
              <a:t>23</a:t>
            </a:r>
            <a:r>
              <a:rPr lang="ja-JP" altLang="en-US" b="1">
                <a:solidFill>
                  <a:srgbClr val="0070C0"/>
                </a:solidFill>
              </a:rPr>
              <a:t>本</a:t>
            </a:r>
            <a:r>
              <a:rPr lang="en-US" altLang="ja-JP"/>
              <a:t>)</a:t>
            </a:r>
            <a:r>
              <a:rPr lang="ja-JP" altLang="en-US"/>
              <a:t>→ </a:t>
            </a:r>
            <a:r>
              <a:rPr lang="en-US" altLang="ja-JP"/>
              <a:t>Mizuho</a:t>
            </a:r>
            <a:r>
              <a:rPr lang="ja-JP" altLang="en-US"/>
              <a:t>→</a:t>
            </a:r>
            <a:r>
              <a:rPr lang="en-US" altLang="ja-JP"/>
              <a:t>(</a:t>
            </a:r>
            <a:r>
              <a:rPr lang="en-US" altLang="ja-JP" b="1">
                <a:solidFill>
                  <a:srgbClr val="0070C0"/>
                </a:solidFill>
              </a:rPr>
              <a:t>6</a:t>
            </a:r>
            <a:r>
              <a:rPr lang="ja-JP" altLang="en-US" b="1">
                <a:solidFill>
                  <a:srgbClr val="0070C0"/>
                </a:solidFill>
              </a:rPr>
              <a:t>本</a:t>
            </a:r>
            <a:r>
              <a:rPr lang="en-US" altLang="ja-JP"/>
              <a:t>)</a:t>
            </a:r>
            <a:r>
              <a:rPr lang="ja-JP" altLang="en-US"/>
              <a:t> → </a:t>
            </a:r>
            <a:r>
              <a:rPr lang="en-US" altLang="ja-JP"/>
              <a:t>MD60</a:t>
            </a:r>
            <a:r>
              <a:rPr lang="ja-JP" altLang="en-US"/>
              <a:t> →</a:t>
            </a:r>
            <a:r>
              <a:rPr lang="en-US" altLang="ja-JP"/>
              <a:t>(</a:t>
            </a:r>
            <a:r>
              <a:rPr lang="en-US" altLang="ja-JP" b="1">
                <a:solidFill>
                  <a:srgbClr val="0070C0"/>
                </a:solidFill>
              </a:rPr>
              <a:t>33</a:t>
            </a:r>
            <a:r>
              <a:rPr lang="ja-JP" altLang="en-US" b="1">
                <a:solidFill>
                  <a:srgbClr val="0070C0"/>
                </a:solidFill>
              </a:rPr>
              <a:t>本</a:t>
            </a:r>
            <a:r>
              <a:rPr lang="en-US" altLang="ja-JP"/>
              <a:t>)</a:t>
            </a:r>
            <a:r>
              <a:rPr lang="ja-JP" altLang="en-US"/>
              <a:t> → </a:t>
            </a:r>
            <a:r>
              <a:rPr lang="en-US" altLang="ja-JP"/>
              <a:t>MD364</a:t>
            </a:r>
            <a:r>
              <a:rPr lang="ja-JP" altLang="en-US"/>
              <a:t> →</a:t>
            </a:r>
            <a:r>
              <a:rPr lang="en-US" altLang="ja-JP"/>
              <a:t>(</a:t>
            </a:r>
            <a:r>
              <a:rPr lang="en-US" altLang="ja-JP" b="1">
                <a:solidFill>
                  <a:srgbClr val="0070C0"/>
                </a:solidFill>
              </a:rPr>
              <a:t>33</a:t>
            </a:r>
            <a:r>
              <a:rPr lang="ja-JP" altLang="en-US" b="1">
                <a:solidFill>
                  <a:srgbClr val="0070C0"/>
                </a:solidFill>
              </a:rPr>
              <a:t>本</a:t>
            </a:r>
            <a:r>
              <a:rPr lang="en-US" altLang="ja-JP"/>
              <a:t>)</a:t>
            </a:r>
            <a:r>
              <a:rPr lang="ja-JP" altLang="en-US"/>
              <a:t>→ </a:t>
            </a:r>
            <a:r>
              <a:rPr lang="en-US" altLang="ja-JP"/>
              <a:t>DomeFuji</a:t>
            </a:r>
          </a:p>
          <a:p>
            <a:r>
              <a:rPr lang="en-US" altLang="ja-JP"/>
              <a:t>S16</a:t>
            </a:r>
            <a:r>
              <a:rPr lang="ja-JP" altLang="en-US"/>
              <a:t>  ← </a:t>
            </a:r>
            <a:r>
              <a:rPr lang="en-US" altLang="ja-JP"/>
              <a:t>(</a:t>
            </a:r>
            <a:r>
              <a:rPr lang="en-US" altLang="ja-JP" b="1">
                <a:solidFill>
                  <a:srgbClr val="0070C0"/>
                </a:solidFill>
              </a:rPr>
              <a:t>18</a:t>
            </a:r>
            <a:r>
              <a:rPr lang="ja-JP" altLang="en-US" b="1">
                <a:solidFill>
                  <a:srgbClr val="0070C0"/>
                </a:solidFill>
              </a:rPr>
              <a:t>本</a:t>
            </a:r>
            <a:r>
              <a:rPr lang="en-US" altLang="ja-JP"/>
              <a:t>)</a:t>
            </a:r>
            <a:r>
              <a:rPr lang="ja-JP" altLang="en-US"/>
              <a:t>← </a:t>
            </a:r>
            <a:r>
              <a:rPr lang="en-US" altLang="ja-JP"/>
              <a:t>Mizuho</a:t>
            </a:r>
            <a:r>
              <a:rPr lang="ja-JP" altLang="en-US"/>
              <a:t> 　　　　　　←</a:t>
            </a:r>
            <a:r>
              <a:rPr lang="en-US" altLang="ja-JP"/>
              <a:t>(</a:t>
            </a:r>
            <a:r>
              <a:rPr lang="en-US" altLang="ja-JP" b="1">
                <a:solidFill>
                  <a:srgbClr val="0070C0"/>
                </a:solidFill>
              </a:rPr>
              <a:t>26</a:t>
            </a:r>
            <a:r>
              <a:rPr lang="ja-JP" altLang="en-US" b="1">
                <a:solidFill>
                  <a:srgbClr val="0070C0"/>
                </a:solidFill>
              </a:rPr>
              <a:t>本</a:t>
            </a:r>
            <a:r>
              <a:rPr lang="en-US" altLang="ja-JP"/>
              <a:t>)</a:t>
            </a:r>
            <a:r>
              <a:rPr lang="ja-JP" altLang="en-US"/>
              <a:t> ← 　　　　 </a:t>
            </a:r>
            <a:r>
              <a:rPr lang="en-US" altLang="ja-JP"/>
              <a:t>MD364</a:t>
            </a:r>
            <a:r>
              <a:rPr lang="ja-JP" altLang="en-US"/>
              <a:t> ←</a:t>
            </a:r>
            <a:r>
              <a:rPr lang="en-US" altLang="ja-JP"/>
              <a:t>(</a:t>
            </a:r>
            <a:r>
              <a:rPr lang="en-US" altLang="ja-JP" b="1">
                <a:solidFill>
                  <a:srgbClr val="0070C0"/>
                </a:solidFill>
              </a:rPr>
              <a:t>26</a:t>
            </a:r>
            <a:r>
              <a:rPr lang="ja-JP" altLang="en-US" b="1">
                <a:solidFill>
                  <a:srgbClr val="0070C0"/>
                </a:solidFill>
              </a:rPr>
              <a:t>本</a:t>
            </a:r>
            <a:r>
              <a:rPr lang="en-US" altLang="ja-JP"/>
              <a:t>)</a:t>
            </a:r>
            <a:r>
              <a:rPr lang="ja-JP" altLang="en-US"/>
              <a:t>← </a:t>
            </a:r>
            <a:r>
              <a:rPr lang="en-US" altLang="ja-JP"/>
              <a:t>DomeFuji</a:t>
            </a:r>
          </a:p>
        </p:txBody>
      </p:sp>
      <p:sp>
        <p:nvSpPr>
          <p:cNvPr id="9221" name="テキスト ボックス 7"/>
          <p:cNvSpPr txBox="1">
            <a:spLocks noChangeArrowheads="1"/>
          </p:cNvSpPr>
          <p:nvPr/>
        </p:nvSpPr>
        <p:spPr bwMode="auto">
          <a:xfrm>
            <a:off x="468313" y="4471988"/>
            <a:ext cx="7367587" cy="647700"/>
          </a:xfrm>
          <a:prstGeom prst="rect">
            <a:avLst/>
          </a:prstGeom>
          <a:noFill/>
          <a:ln w="9525">
            <a:noFill/>
            <a:miter lim="800000"/>
            <a:headEnd/>
            <a:tailEnd/>
          </a:ln>
        </p:spPr>
        <p:txBody>
          <a:bodyPr wrap="none">
            <a:spAutoFit/>
          </a:bodyPr>
          <a:lstStyle/>
          <a:p>
            <a:r>
              <a:rPr lang="ja-JP" altLang="en-US"/>
              <a:t>帰路用燃料デポ（橇台数）</a:t>
            </a:r>
            <a:endParaRPr lang="en-US" altLang="ja-JP"/>
          </a:p>
          <a:p>
            <a:r>
              <a:rPr lang="ja-JP" altLang="en-US"/>
              <a:t>　みずほ基地</a:t>
            </a:r>
            <a:r>
              <a:rPr lang="en-US" altLang="ja-JP"/>
              <a:t>:1</a:t>
            </a:r>
            <a:r>
              <a:rPr lang="ja-JP" altLang="en-US"/>
              <a:t>台、ＭＤ</a:t>
            </a:r>
            <a:r>
              <a:rPr lang="en-US" altLang="ja-JP"/>
              <a:t>364:2</a:t>
            </a:r>
            <a:r>
              <a:rPr lang="ja-JP" altLang="en-US"/>
              <a:t>台、ＭＤ</a:t>
            </a:r>
            <a:r>
              <a:rPr lang="en-US" altLang="ja-JP"/>
              <a:t>500:1</a:t>
            </a:r>
            <a:r>
              <a:rPr lang="ja-JP" altLang="en-US"/>
              <a:t>台、ドームふじ基地から３台牽引</a:t>
            </a:r>
          </a:p>
        </p:txBody>
      </p:sp>
      <p:sp>
        <p:nvSpPr>
          <p:cNvPr id="9222" name="正方形/長方形 5"/>
          <p:cNvSpPr>
            <a:spLocks noChangeArrowheads="1"/>
          </p:cNvSpPr>
          <p:nvPr/>
        </p:nvSpPr>
        <p:spPr bwMode="auto">
          <a:xfrm>
            <a:off x="3492500" y="3716338"/>
            <a:ext cx="1782763" cy="369887"/>
          </a:xfrm>
          <a:prstGeom prst="rect">
            <a:avLst/>
          </a:prstGeom>
          <a:noFill/>
          <a:ln w="9525">
            <a:noFill/>
            <a:miter lim="800000"/>
            <a:headEnd/>
            <a:tailEnd/>
          </a:ln>
        </p:spPr>
        <p:txBody>
          <a:bodyPr wrap="none">
            <a:spAutoFit/>
          </a:bodyPr>
          <a:lstStyle/>
          <a:p>
            <a:r>
              <a:rPr lang="ja-JP" altLang="en-US">
                <a:solidFill>
                  <a:srgbClr val="0070C0"/>
                </a:solidFill>
              </a:rPr>
              <a:t>→ドラム缶</a:t>
            </a:r>
            <a:r>
              <a:rPr lang="en-US" altLang="ja-JP" b="1">
                <a:solidFill>
                  <a:srgbClr val="0070C0"/>
                </a:solidFill>
              </a:rPr>
              <a:t>165</a:t>
            </a:r>
            <a:r>
              <a:rPr lang="ja-JP" altLang="en-US" b="1">
                <a:solidFill>
                  <a:srgbClr val="0070C0"/>
                </a:solidFill>
              </a:rPr>
              <a:t>本</a:t>
            </a:r>
            <a:endParaRPr lang="ja-JP"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1042988" y="547688"/>
          <a:ext cx="7848874" cy="4088100"/>
        </p:xfrm>
        <a:graphic>
          <a:graphicData uri="http://schemas.openxmlformats.org/drawingml/2006/table">
            <a:tbl>
              <a:tblPr firstRow="1" bandRow="1">
                <a:tableStyleId>{5C22544A-7EE6-4342-B048-85BDC9FD1C3A}</a:tableStyleId>
              </a:tblPr>
              <a:tblGrid>
                <a:gridCol w="490555"/>
                <a:gridCol w="1021613"/>
                <a:gridCol w="2187244"/>
                <a:gridCol w="2709300"/>
                <a:gridCol w="1440162"/>
              </a:tblGrid>
              <a:tr h="144016">
                <a:tc>
                  <a:txBody>
                    <a:bodyPr/>
                    <a:lstStyle/>
                    <a:p>
                      <a:endParaRPr kumimoji="1" lang="ja-JP" altLang="en-US" sz="1200" dirty="0"/>
                    </a:p>
                  </a:txBody>
                  <a:tcPr/>
                </a:tc>
                <a:tc>
                  <a:txBody>
                    <a:bodyPr/>
                    <a:lstStyle/>
                    <a:p>
                      <a:endParaRPr kumimoji="1" lang="ja-JP" altLang="en-US" sz="1200" dirty="0"/>
                    </a:p>
                  </a:txBody>
                  <a:tcPr/>
                </a:tc>
                <a:tc>
                  <a:txBody>
                    <a:bodyPr/>
                    <a:lstStyle/>
                    <a:p>
                      <a:r>
                        <a:rPr kumimoji="1" lang="ja-JP" altLang="en-US" sz="1200" dirty="0" smtClean="0"/>
                        <a:t>全体作業</a:t>
                      </a:r>
                      <a:endParaRPr kumimoji="1" lang="ja-JP" altLang="en-US" sz="1200" dirty="0"/>
                    </a:p>
                  </a:txBody>
                  <a:tcPr/>
                </a:tc>
                <a:tc>
                  <a:txBody>
                    <a:bodyPr/>
                    <a:lstStyle/>
                    <a:p>
                      <a:r>
                        <a:rPr kumimoji="1" lang="ja-JP" altLang="en-US" sz="1200" dirty="0" smtClean="0"/>
                        <a:t>雪氷・掘削チーム</a:t>
                      </a:r>
                      <a:endParaRPr kumimoji="1" lang="ja-JP" altLang="en-US" sz="1200" dirty="0"/>
                    </a:p>
                  </a:txBody>
                  <a:tcPr/>
                </a:tc>
                <a:tc>
                  <a:txBody>
                    <a:bodyPr/>
                    <a:lstStyle/>
                    <a:p>
                      <a:r>
                        <a:rPr kumimoji="1" lang="ja-JP" altLang="en-US" sz="1200" dirty="0" smtClean="0"/>
                        <a:t>天文チーム</a:t>
                      </a:r>
                      <a:endParaRPr kumimoji="1" lang="ja-JP" altLang="en-US" sz="1200" dirty="0"/>
                    </a:p>
                  </a:txBody>
                  <a:tcPr/>
                </a:tc>
              </a:tr>
              <a:tr h="0">
                <a:tc>
                  <a:txBody>
                    <a:bodyPr/>
                    <a:lstStyle/>
                    <a:p>
                      <a:endParaRPr kumimoji="1" lang="en-US" altLang="ja-JP" sz="1050" dirty="0" smtClean="0"/>
                    </a:p>
                  </a:txBody>
                  <a:tcPr/>
                </a:tc>
                <a:tc>
                  <a:txBody>
                    <a:bodyPr/>
                    <a:lstStyle/>
                    <a:p>
                      <a:r>
                        <a:rPr kumimoji="1" lang="ja-JP" altLang="en-US" sz="1050" dirty="0" smtClean="0"/>
                        <a:t>ドームふじ着</a:t>
                      </a:r>
                      <a:endParaRPr kumimoji="1" lang="en-US" altLang="ja-JP" sz="1050" dirty="0" smtClean="0"/>
                    </a:p>
                  </a:txBody>
                  <a:tcPr/>
                </a:tc>
                <a:tc>
                  <a:txBody>
                    <a:bodyPr/>
                    <a:lstStyle/>
                    <a:p>
                      <a:r>
                        <a:rPr kumimoji="1" lang="ja-JP" altLang="en-US" sz="1050" dirty="0" smtClean="0"/>
                        <a:t>キャンプ体制後休養</a:t>
                      </a:r>
                      <a:endParaRPr kumimoji="1" lang="en-US" altLang="ja-JP" sz="1050" dirty="0" smtClean="0"/>
                    </a:p>
                  </a:txBody>
                  <a:tcPr/>
                </a:tc>
                <a:tc>
                  <a:txBody>
                    <a:bodyPr/>
                    <a:lstStyle/>
                    <a:p>
                      <a:endParaRPr lang="ja-JP" altLang="en-US" sz="1050" dirty="0"/>
                    </a:p>
                  </a:txBody>
                  <a:tcPr/>
                </a:tc>
                <a:tc>
                  <a:txBody>
                    <a:bodyPr/>
                    <a:lstStyle/>
                    <a:p>
                      <a:endParaRPr kumimoji="1" lang="ja-JP" altLang="en-US" sz="1050" dirty="0"/>
                    </a:p>
                  </a:txBody>
                  <a:tcPr/>
                </a:tc>
              </a:tr>
              <a:tr h="192396">
                <a:tc>
                  <a:txBody>
                    <a:bodyPr/>
                    <a:lstStyle/>
                    <a:p>
                      <a:r>
                        <a:rPr kumimoji="1" lang="ja-JP" altLang="en-US" sz="1050" dirty="0" smtClean="0"/>
                        <a:t>１</a:t>
                      </a:r>
                      <a:endParaRPr kumimoji="1" lang="ja-JP" altLang="en-US" sz="1050" dirty="0"/>
                    </a:p>
                  </a:txBody>
                  <a:tcPr/>
                </a:tc>
                <a:tc>
                  <a:txBody>
                    <a:bodyPr/>
                    <a:lstStyle/>
                    <a:p>
                      <a:endParaRPr kumimoji="1" lang="ja-JP" altLang="en-US" sz="1050" dirty="0"/>
                    </a:p>
                  </a:txBody>
                  <a:tcPr/>
                </a:tc>
                <a:tc>
                  <a:txBody>
                    <a:bodyPr/>
                    <a:lstStyle/>
                    <a:p>
                      <a:r>
                        <a:rPr kumimoji="1" lang="ja-JP" altLang="en-US" sz="1050" dirty="0" smtClean="0"/>
                        <a:t>物資整理・ドラムデポ（から橇つくり）</a:t>
                      </a:r>
                      <a:endParaRPr kumimoji="1" lang="ja-JP" altLang="en-US" sz="1050" dirty="0"/>
                    </a:p>
                  </a:txBody>
                  <a:tcPr/>
                </a:tc>
                <a:tc>
                  <a:txBody>
                    <a:bodyPr/>
                    <a:lstStyle/>
                    <a:p>
                      <a:r>
                        <a:rPr kumimoji="1" lang="ja-JP" altLang="en-US" sz="1050" dirty="0" smtClean="0"/>
                        <a:t>作業室暖気、</a:t>
                      </a:r>
                      <a:r>
                        <a:rPr kumimoji="1" lang="en-US" altLang="ja-JP" sz="1050" dirty="0" smtClean="0"/>
                        <a:t>3</a:t>
                      </a:r>
                      <a:r>
                        <a:rPr kumimoji="1" lang="ja-JP" altLang="en-US" sz="1050" dirty="0" smtClean="0"/>
                        <a:t>号発電機稼働</a:t>
                      </a:r>
                      <a:endParaRPr kumimoji="1" lang="ja-JP" altLang="en-US" sz="1050" dirty="0"/>
                    </a:p>
                  </a:txBody>
                  <a:tcPr/>
                </a:tc>
                <a:tc>
                  <a:txBody>
                    <a:bodyPr/>
                    <a:lstStyle/>
                    <a:p>
                      <a:r>
                        <a:rPr kumimoji="1" lang="ja-JP" altLang="en-US" sz="1050" dirty="0" smtClean="0"/>
                        <a:t>物資整理、観測段取り</a:t>
                      </a:r>
                      <a:endParaRPr kumimoji="1" lang="ja-JP" altLang="en-US" sz="1050" dirty="0"/>
                    </a:p>
                  </a:txBody>
                  <a:tcPr/>
                </a:tc>
              </a:tr>
              <a:tr h="0">
                <a:tc>
                  <a:txBody>
                    <a:bodyPr/>
                    <a:lstStyle/>
                    <a:p>
                      <a:r>
                        <a:rPr kumimoji="1" lang="ja-JP" altLang="en-US" sz="1050" dirty="0" smtClean="0"/>
                        <a:t>２</a:t>
                      </a:r>
                      <a:endParaRPr kumimoji="1" lang="ja-JP" altLang="en-US" sz="1050" dirty="0"/>
                    </a:p>
                  </a:txBody>
                  <a:tcPr/>
                </a:tc>
                <a:tc>
                  <a:txBody>
                    <a:bodyPr/>
                    <a:lstStyle/>
                    <a:p>
                      <a:endParaRPr kumimoji="1" lang="ja-JP" altLang="en-US" sz="1050" dirty="0"/>
                    </a:p>
                  </a:txBody>
                  <a:tcPr/>
                </a:tc>
                <a:tc>
                  <a:txBody>
                    <a:bodyPr/>
                    <a:lstStyle/>
                    <a:p>
                      <a:r>
                        <a:rPr kumimoji="1" lang="ja-JP" altLang="en-US" sz="1050" dirty="0" smtClean="0"/>
                        <a:t>氷床コア回収準備、コア回収・橇積</a:t>
                      </a:r>
                      <a:endParaRPr kumimoji="1" lang="ja-JP" altLang="en-US" sz="1050" dirty="0"/>
                    </a:p>
                  </a:txBody>
                  <a:tcPr/>
                </a:tc>
                <a:tc>
                  <a:txBody>
                    <a:bodyPr/>
                    <a:lstStyle/>
                    <a:p>
                      <a:r>
                        <a:rPr kumimoji="1" lang="ja-JP" altLang="en-US" sz="1050" dirty="0" smtClean="0"/>
                        <a:t>検層準備</a:t>
                      </a:r>
                      <a:endParaRPr kumimoji="1" lang="ja-JP" altLang="en-US" sz="1050" dirty="0"/>
                    </a:p>
                  </a:txBody>
                  <a:tcPr/>
                </a:tc>
                <a:tc>
                  <a:txBody>
                    <a:bodyPr/>
                    <a:lstStyle/>
                    <a:p>
                      <a:endParaRPr kumimoji="1" lang="ja-JP" altLang="en-US" sz="1050" dirty="0"/>
                    </a:p>
                  </a:txBody>
                  <a:tcPr/>
                </a:tc>
              </a:tr>
              <a:tr h="193532">
                <a:tc>
                  <a:txBody>
                    <a:bodyPr/>
                    <a:lstStyle/>
                    <a:p>
                      <a:r>
                        <a:rPr kumimoji="1" lang="ja-JP" altLang="en-US" sz="1050" dirty="0" smtClean="0"/>
                        <a:t>３</a:t>
                      </a:r>
                      <a:endParaRPr kumimoji="1" lang="ja-JP" altLang="en-US" sz="1050" dirty="0"/>
                    </a:p>
                  </a:txBody>
                  <a:tcPr/>
                </a:tc>
                <a:tc>
                  <a:txBody>
                    <a:bodyPr/>
                    <a:lstStyle/>
                    <a:p>
                      <a:endParaRPr kumimoji="1" lang="ja-JP" altLang="en-US" sz="1050"/>
                    </a:p>
                  </a:txBody>
                  <a:tcPr/>
                </a:tc>
                <a:tc>
                  <a:txBody>
                    <a:bodyPr/>
                    <a:lstStyle/>
                    <a:p>
                      <a:r>
                        <a:rPr kumimoji="1" lang="ja-JP" altLang="en-US" sz="1050" dirty="0" smtClean="0"/>
                        <a:t>コア回収・橇積</a:t>
                      </a:r>
                      <a:endParaRPr kumimoji="1" lang="ja-JP" altLang="en-US" sz="1050" dirty="0"/>
                    </a:p>
                  </a:txBody>
                  <a:tcPr/>
                </a:tc>
                <a:tc>
                  <a:txBody>
                    <a:bodyPr/>
                    <a:lstStyle/>
                    <a:p>
                      <a:r>
                        <a:rPr kumimoji="1" lang="ja-JP" altLang="en-US" sz="1050" dirty="0" smtClean="0"/>
                        <a:t>検層観測</a:t>
                      </a:r>
                      <a:endParaRPr kumimoji="1" lang="ja-JP" altLang="en-US" sz="1050" dirty="0"/>
                    </a:p>
                  </a:txBody>
                  <a:tcPr/>
                </a:tc>
                <a:tc>
                  <a:txBody>
                    <a:bodyPr/>
                    <a:lstStyle/>
                    <a:p>
                      <a:endParaRPr kumimoji="1" lang="ja-JP" altLang="en-US" sz="1050" dirty="0"/>
                    </a:p>
                  </a:txBody>
                  <a:tcPr/>
                </a:tc>
              </a:tr>
              <a:tr h="0">
                <a:tc>
                  <a:txBody>
                    <a:bodyPr/>
                    <a:lstStyle/>
                    <a:p>
                      <a:r>
                        <a:rPr kumimoji="1" lang="ja-JP" altLang="en-US" sz="1050" dirty="0" smtClean="0"/>
                        <a:t>４</a:t>
                      </a:r>
                      <a:endParaRPr kumimoji="1" lang="ja-JP" altLang="en-US" sz="1050" dirty="0"/>
                    </a:p>
                  </a:txBody>
                  <a:tcPr/>
                </a:tc>
                <a:tc>
                  <a:txBody>
                    <a:bodyPr/>
                    <a:lstStyle/>
                    <a:p>
                      <a:endParaRPr kumimoji="1" lang="ja-JP" altLang="en-US" sz="1050"/>
                    </a:p>
                  </a:txBody>
                  <a:tcPr/>
                </a:tc>
                <a:tc>
                  <a:txBody>
                    <a:bodyPr/>
                    <a:lstStyle/>
                    <a:p>
                      <a:r>
                        <a:rPr kumimoji="1" lang="ja-JP" altLang="en-US" sz="1050" dirty="0" smtClean="0"/>
                        <a:t>（コアオペ予備）</a:t>
                      </a:r>
                      <a:endParaRPr kumimoji="1" lang="ja-JP" altLang="en-US" sz="1050" dirty="0"/>
                    </a:p>
                  </a:txBody>
                  <a:tcPr/>
                </a:tc>
                <a:tc>
                  <a:txBody>
                    <a:bodyPr/>
                    <a:lstStyle/>
                    <a:p>
                      <a:r>
                        <a:rPr kumimoji="1" lang="ja-JP" altLang="en-US" sz="1050" dirty="0" smtClean="0"/>
                        <a:t>検層観測、撤収、発電機</a:t>
                      </a:r>
                      <a:r>
                        <a:rPr kumimoji="1" lang="en-US" altLang="ja-JP" sz="1050" dirty="0" smtClean="0"/>
                        <a:t>OFF</a:t>
                      </a:r>
                      <a:endParaRPr kumimoji="1" lang="ja-JP" altLang="en-US" sz="1050" dirty="0"/>
                    </a:p>
                  </a:txBody>
                  <a:tcPr/>
                </a:tc>
                <a:tc>
                  <a:txBody>
                    <a:bodyPr/>
                    <a:lstStyle/>
                    <a:p>
                      <a:endParaRPr kumimoji="1" lang="ja-JP" altLang="en-US" sz="1050" dirty="0"/>
                    </a:p>
                  </a:txBody>
                  <a:tcPr/>
                </a:tc>
              </a:tr>
              <a:tr h="122660">
                <a:tc>
                  <a:txBody>
                    <a:bodyPr/>
                    <a:lstStyle/>
                    <a:p>
                      <a:r>
                        <a:rPr kumimoji="1" lang="ja-JP" altLang="en-US" sz="1050" dirty="0" smtClean="0"/>
                        <a:t>５</a:t>
                      </a:r>
                      <a:endParaRPr kumimoji="1" lang="ja-JP" altLang="en-US" sz="1050" dirty="0"/>
                    </a:p>
                  </a:txBody>
                  <a:tcPr/>
                </a:tc>
                <a:tc>
                  <a:txBody>
                    <a:bodyPr/>
                    <a:lstStyle/>
                    <a:p>
                      <a:endParaRPr kumimoji="1" lang="ja-JP" altLang="en-US" sz="1050"/>
                    </a:p>
                  </a:txBody>
                  <a:tcPr/>
                </a:tc>
                <a:tc>
                  <a:txBody>
                    <a:bodyPr/>
                    <a:lstStyle/>
                    <a:p>
                      <a:r>
                        <a:rPr kumimoji="1" lang="ja-JP" altLang="en-US" sz="1050" dirty="0" smtClean="0"/>
                        <a:t>ドラム缶つぶし</a:t>
                      </a:r>
                      <a:endParaRPr kumimoji="1" lang="ja-JP" altLang="en-US" sz="1050" dirty="0"/>
                    </a:p>
                  </a:txBody>
                  <a:tcPr/>
                </a:tc>
                <a:tc>
                  <a:txBody>
                    <a:bodyPr/>
                    <a:lstStyle/>
                    <a:p>
                      <a:r>
                        <a:rPr kumimoji="1" lang="en-US" altLang="ja-JP" sz="1050" dirty="0" smtClean="0"/>
                        <a:t>36</a:t>
                      </a:r>
                      <a:r>
                        <a:rPr kumimoji="1" lang="ja-JP" altLang="en-US" sz="1050" dirty="0" smtClean="0"/>
                        <a:t>本雪尺、</a:t>
                      </a:r>
                      <a:r>
                        <a:rPr kumimoji="1" lang="en-US" altLang="ja-JP" sz="1050" dirty="0" smtClean="0"/>
                        <a:t>AWS</a:t>
                      </a:r>
                      <a:r>
                        <a:rPr kumimoji="1" lang="ja-JP" altLang="en-US" sz="1050" dirty="0" err="1" smtClean="0"/>
                        <a:t>、</a:t>
                      </a:r>
                      <a:r>
                        <a:rPr kumimoji="1" lang="ja-JP" altLang="en-US" sz="1050" dirty="0" smtClean="0"/>
                        <a:t>無人磁力計</a:t>
                      </a:r>
                      <a:endParaRPr kumimoji="1" lang="ja-JP" altLang="en-US" sz="1050" dirty="0"/>
                    </a:p>
                  </a:txBody>
                  <a:tcPr/>
                </a:tc>
                <a:tc>
                  <a:txBody>
                    <a:bodyPr/>
                    <a:lstStyle/>
                    <a:p>
                      <a:endParaRPr kumimoji="1" lang="ja-JP" altLang="en-US" sz="1050" dirty="0"/>
                    </a:p>
                  </a:txBody>
                  <a:tcPr/>
                </a:tc>
              </a:tr>
              <a:tr h="0">
                <a:tc>
                  <a:txBody>
                    <a:bodyPr/>
                    <a:lstStyle/>
                    <a:p>
                      <a:r>
                        <a:rPr kumimoji="1" lang="ja-JP" altLang="en-US" sz="1050" dirty="0" smtClean="0"/>
                        <a:t>６</a:t>
                      </a:r>
                      <a:endParaRPr kumimoji="1" lang="ja-JP" altLang="en-US" sz="1050" dirty="0"/>
                    </a:p>
                  </a:txBody>
                  <a:tcPr/>
                </a:tc>
                <a:tc>
                  <a:txBody>
                    <a:bodyPr/>
                    <a:lstStyle/>
                    <a:p>
                      <a:endParaRPr kumimoji="1" lang="ja-JP" altLang="en-US" sz="1050"/>
                    </a:p>
                  </a:txBody>
                  <a:tcPr/>
                </a:tc>
                <a:tc>
                  <a:txBody>
                    <a:bodyPr/>
                    <a:lstStyle/>
                    <a:p>
                      <a:endParaRPr kumimoji="1" lang="ja-JP" altLang="en-US" sz="1050" dirty="0"/>
                    </a:p>
                  </a:txBody>
                  <a:tcPr/>
                </a:tc>
                <a:tc>
                  <a:txBody>
                    <a:bodyPr/>
                    <a:lstStyle/>
                    <a:p>
                      <a:r>
                        <a:rPr kumimoji="1" lang="ja-JP" altLang="en-US" sz="1050" dirty="0" smtClean="0"/>
                        <a:t>掘削地点へ移動、掘削場設営</a:t>
                      </a:r>
                      <a:endParaRPr kumimoji="1" lang="en-US" altLang="ja-JP" sz="1050" dirty="0" smtClean="0"/>
                    </a:p>
                  </a:txBody>
                  <a:tcPr/>
                </a:tc>
                <a:tc>
                  <a:txBody>
                    <a:bodyPr/>
                    <a:lstStyle/>
                    <a:p>
                      <a:endParaRPr kumimoji="1" lang="ja-JP" altLang="en-US" sz="1050" dirty="0"/>
                    </a:p>
                  </a:txBody>
                  <a:tcPr/>
                </a:tc>
              </a:tr>
              <a:tr h="148564">
                <a:tc>
                  <a:txBody>
                    <a:bodyPr/>
                    <a:lstStyle/>
                    <a:p>
                      <a:r>
                        <a:rPr kumimoji="1" lang="ja-JP" altLang="en-US" sz="1050" dirty="0" smtClean="0"/>
                        <a:t>７</a:t>
                      </a:r>
                      <a:endParaRPr kumimoji="1" lang="ja-JP" altLang="en-US" sz="1050" dirty="0"/>
                    </a:p>
                  </a:txBody>
                  <a:tcPr/>
                </a:tc>
                <a:tc>
                  <a:txBody>
                    <a:bodyPr/>
                    <a:lstStyle/>
                    <a:p>
                      <a:endParaRPr kumimoji="1" lang="ja-JP" altLang="en-US" sz="1050"/>
                    </a:p>
                  </a:txBody>
                  <a:tcPr/>
                </a:tc>
                <a:tc>
                  <a:txBody>
                    <a:bodyPr/>
                    <a:lstStyle/>
                    <a:p>
                      <a:r>
                        <a:rPr kumimoji="1" lang="ja-JP" altLang="en-US" sz="1050" dirty="0" smtClean="0"/>
                        <a:t>車輛整備１</a:t>
                      </a:r>
                      <a:endParaRPr kumimoji="1" lang="ja-JP" altLang="en-US" sz="1050" dirty="0"/>
                    </a:p>
                  </a:txBody>
                  <a:tcPr/>
                </a:tc>
                <a:tc>
                  <a:txBody>
                    <a:bodyPr/>
                    <a:lstStyle/>
                    <a:p>
                      <a:r>
                        <a:rPr kumimoji="1" lang="ja-JP" altLang="en-US" sz="1050" dirty="0" smtClean="0"/>
                        <a:t>掘削準備、掘削・コア処理・フィルンエア採取</a:t>
                      </a:r>
                      <a:endParaRPr kumimoji="1" lang="ja-JP" altLang="en-US" sz="1050" dirty="0"/>
                    </a:p>
                  </a:txBody>
                  <a:tcPr/>
                </a:tc>
                <a:tc>
                  <a:txBody>
                    <a:bodyPr/>
                    <a:lstStyle/>
                    <a:p>
                      <a:endParaRPr kumimoji="1" lang="ja-JP" altLang="en-US" sz="1050" dirty="0"/>
                    </a:p>
                  </a:txBody>
                  <a:tcPr/>
                </a:tc>
              </a:tr>
              <a:tr h="262116">
                <a:tc>
                  <a:txBody>
                    <a:bodyPr/>
                    <a:lstStyle/>
                    <a:p>
                      <a:r>
                        <a:rPr kumimoji="1" lang="ja-JP" altLang="en-US" sz="1050" dirty="0" smtClean="0"/>
                        <a:t>８</a:t>
                      </a:r>
                      <a:endParaRPr kumimoji="1" lang="ja-JP" altLang="en-US" sz="1050" dirty="0"/>
                    </a:p>
                  </a:txBody>
                  <a:tcPr/>
                </a:tc>
                <a:tc>
                  <a:txBody>
                    <a:bodyPr/>
                    <a:lstStyle/>
                    <a:p>
                      <a:endParaRPr kumimoji="1" lang="ja-JP" altLang="en-US" sz="1050"/>
                    </a:p>
                  </a:txBody>
                  <a:tcPr/>
                </a:tc>
                <a:tc>
                  <a:txBody>
                    <a:bodyPr/>
                    <a:lstStyle/>
                    <a:p>
                      <a:r>
                        <a:rPr kumimoji="1" lang="ja-JP" altLang="en-US" sz="1050" dirty="0" smtClean="0"/>
                        <a:t>車輛整備</a:t>
                      </a:r>
                      <a:r>
                        <a:rPr kumimoji="1" lang="en-US" altLang="ja-JP" sz="1050" dirty="0" smtClean="0"/>
                        <a:t>2</a:t>
                      </a:r>
                      <a:endParaRPr kumimoji="1" lang="ja-JP" altLang="en-US" sz="1050" dirty="0"/>
                    </a:p>
                  </a:txBody>
                  <a:tcPr/>
                </a:tc>
                <a:tc>
                  <a:txBody>
                    <a:bodyPr/>
                    <a:lstStyle/>
                    <a:p>
                      <a:r>
                        <a:rPr kumimoji="1" lang="ja-JP" altLang="en-US" sz="1050" dirty="0" smtClean="0"/>
                        <a:t>掘削・コア処理・フィルンエア採取</a:t>
                      </a:r>
                      <a:endParaRPr kumimoji="1" lang="ja-JP" altLang="en-US" sz="1050" dirty="0"/>
                    </a:p>
                  </a:txBody>
                  <a:tcPr/>
                </a:tc>
                <a:tc>
                  <a:txBody>
                    <a:bodyPr/>
                    <a:lstStyle/>
                    <a:p>
                      <a:endParaRPr kumimoji="1" lang="ja-JP" altLang="en-US" sz="1050" dirty="0"/>
                    </a:p>
                  </a:txBody>
                  <a:tcPr/>
                </a:tc>
              </a:tr>
              <a:tr h="227068">
                <a:tc>
                  <a:txBody>
                    <a:bodyPr/>
                    <a:lstStyle/>
                    <a:p>
                      <a:r>
                        <a:rPr kumimoji="1" lang="ja-JP" altLang="en-US" sz="1050" dirty="0" smtClean="0"/>
                        <a:t>９</a:t>
                      </a:r>
                      <a:endParaRPr kumimoji="1" lang="ja-JP" altLang="en-US" sz="1050" dirty="0"/>
                    </a:p>
                  </a:txBody>
                  <a:tcPr/>
                </a:tc>
                <a:tc>
                  <a:txBody>
                    <a:bodyPr/>
                    <a:lstStyle/>
                    <a:p>
                      <a:endParaRPr kumimoji="1" lang="ja-JP" altLang="en-US" sz="1050"/>
                    </a:p>
                  </a:txBody>
                  <a:tcPr/>
                </a:tc>
                <a:tc>
                  <a:txBody>
                    <a:bodyPr/>
                    <a:lstStyle/>
                    <a:p>
                      <a:r>
                        <a:rPr kumimoji="1" lang="ja-JP" altLang="en-US" sz="1050" dirty="0" smtClean="0"/>
                        <a:t>車輛整備</a:t>
                      </a:r>
                      <a:r>
                        <a:rPr kumimoji="1" lang="en-US" altLang="ja-JP" sz="1050" dirty="0" smtClean="0"/>
                        <a:t>3</a:t>
                      </a:r>
                      <a:endParaRPr kumimoji="1" lang="ja-JP" altLang="en-US" sz="105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t>掘削・コア処理・フィルンエア採取</a:t>
                      </a:r>
                    </a:p>
                  </a:txBody>
                  <a:tcPr/>
                </a:tc>
                <a:tc>
                  <a:txBody>
                    <a:bodyPr/>
                    <a:lstStyle/>
                    <a:p>
                      <a:endParaRPr kumimoji="1" lang="ja-JP" altLang="en-US" sz="1050" dirty="0"/>
                    </a:p>
                  </a:txBody>
                  <a:tcPr/>
                </a:tc>
              </a:tr>
              <a:tr h="0">
                <a:tc>
                  <a:txBody>
                    <a:bodyPr/>
                    <a:lstStyle/>
                    <a:p>
                      <a:r>
                        <a:rPr kumimoji="1" lang="ja-JP" altLang="en-US" sz="1050" dirty="0" smtClean="0"/>
                        <a:t>１０</a:t>
                      </a:r>
                      <a:endParaRPr kumimoji="1" lang="ja-JP" altLang="en-US" sz="1050" dirty="0"/>
                    </a:p>
                  </a:txBody>
                  <a:tcPr/>
                </a:tc>
                <a:tc>
                  <a:txBody>
                    <a:bodyPr/>
                    <a:lstStyle/>
                    <a:p>
                      <a:endParaRPr kumimoji="1" lang="ja-JP" altLang="en-US" sz="1050"/>
                    </a:p>
                  </a:txBody>
                  <a:tcPr/>
                </a:tc>
                <a:tc>
                  <a:txBody>
                    <a:bodyPr/>
                    <a:lstStyle/>
                    <a:p>
                      <a:r>
                        <a:rPr kumimoji="1" lang="ja-JP" altLang="en-US" sz="1050" dirty="0" smtClean="0"/>
                        <a:t>車輛整備</a:t>
                      </a:r>
                      <a:r>
                        <a:rPr kumimoji="1" lang="en-US" altLang="ja-JP" sz="1050" dirty="0" smtClean="0"/>
                        <a:t>4</a:t>
                      </a:r>
                      <a:endParaRPr kumimoji="1" lang="ja-JP" altLang="en-US" sz="105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t>掘削・コア処理・フィルンエア採取</a:t>
                      </a:r>
                    </a:p>
                  </a:txBody>
                  <a:tcPr/>
                </a:tc>
                <a:tc>
                  <a:txBody>
                    <a:bodyPr/>
                    <a:lstStyle/>
                    <a:p>
                      <a:endParaRPr kumimoji="1" lang="ja-JP" altLang="en-US" sz="1050" dirty="0"/>
                    </a:p>
                  </a:txBody>
                  <a:tcPr/>
                </a:tc>
              </a:tr>
              <a:tr h="277740">
                <a:tc>
                  <a:txBody>
                    <a:bodyPr/>
                    <a:lstStyle/>
                    <a:p>
                      <a:r>
                        <a:rPr kumimoji="1" lang="ja-JP" altLang="en-US" sz="1050" dirty="0" smtClean="0"/>
                        <a:t>１１</a:t>
                      </a:r>
                      <a:endParaRPr kumimoji="1" lang="ja-JP" altLang="en-US" sz="1050" dirty="0"/>
                    </a:p>
                  </a:txBody>
                  <a:tcPr/>
                </a:tc>
                <a:tc>
                  <a:txBody>
                    <a:bodyPr/>
                    <a:lstStyle/>
                    <a:p>
                      <a:endParaRPr kumimoji="1" lang="ja-JP" altLang="en-US" sz="1050"/>
                    </a:p>
                  </a:txBody>
                  <a:tcPr/>
                </a:tc>
                <a:tc>
                  <a:txBody>
                    <a:bodyPr/>
                    <a:lstStyle/>
                    <a:p>
                      <a:endParaRPr kumimoji="1" lang="ja-JP" altLang="en-US" sz="105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t>掘削・コア処理・フィルンエア採取、氷温測定</a:t>
                      </a:r>
                    </a:p>
                  </a:txBody>
                  <a:tcPr/>
                </a:tc>
                <a:tc>
                  <a:txBody>
                    <a:bodyPr/>
                    <a:lstStyle/>
                    <a:p>
                      <a:endParaRPr kumimoji="1" lang="ja-JP" altLang="en-US" sz="1050" dirty="0"/>
                    </a:p>
                  </a:txBody>
                  <a:tcPr/>
                </a:tc>
              </a:tr>
              <a:tr h="132944">
                <a:tc>
                  <a:txBody>
                    <a:bodyPr/>
                    <a:lstStyle/>
                    <a:p>
                      <a:r>
                        <a:rPr kumimoji="1" lang="ja-JP" altLang="en-US" sz="1050" dirty="0" smtClean="0"/>
                        <a:t>１２</a:t>
                      </a:r>
                      <a:endParaRPr kumimoji="1" lang="ja-JP" altLang="en-US" sz="1050" dirty="0"/>
                    </a:p>
                  </a:txBody>
                  <a:tcPr/>
                </a:tc>
                <a:tc>
                  <a:txBody>
                    <a:bodyPr/>
                    <a:lstStyle/>
                    <a:p>
                      <a:endParaRPr kumimoji="1" lang="ja-JP" altLang="en-US" sz="1050"/>
                    </a:p>
                  </a:txBody>
                  <a:tcPr/>
                </a:tc>
                <a:tc>
                  <a:txBody>
                    <a:bodyPr/>
                    <a:lstStyle/>
                    <a:p>
                      <a:endParaRPr kumimoji="1" lang="ja-JP" altLang="en-US" sz="1050"/>
                    </a:p>
                  </a:txBody>
                  <a:tcPr/>
                </a:tc>
                <a:tc>
                  <a:txBody>
                    <a:bodyPr/>
                    <a:lstStyle/>
                    <a:p>
                      <a:r>
                        <a:rPr kumimoji="1" lang="ja-JP" altLang="en-US" sz="1050" dirty="0" smtClean="0"/>
                        <a:t>撤収、コア橇積、ドームふじ基地に移動</a:t>
                      </a:r>
                      <a:endParaRPr kumimoji="1" lang="ja-JP" altLang="en-US" sz="1050" dirty="0"/>
                    </a:p>
                  </a:txBody>
                  <a:tcPr/>
                </a:tc>
                <a:tc>
                  <a:txBody>
                    <a:bodyPr/>
                    <a:lstStyle/>
                    <a:p>
                      <a:endParaRPr kumimoji="1" lang="ja-JP" altLang="en-US" sz="1050" dirty="0"/>
                    </a:p>
                  </a:txBody>
                  <a:tcPr/>
                </a:tc>
              </a:tr>
              <a:tr h="256404">
                <a:tc>
                  <a:txBody>
                    <a:bodyPr/>
                    <a:lstStyle/>
                    <a:p>
                      <a:r>
                        <a:rPr kumimoji="1" lang="ja-JP" altLang="en-US" sz="1050" dirty="0" smtClean="0"/>
                        <a:t>１３</a:t>
                      </a:r>
                      <a:endParaRPr kumimoji="1" lang="ja-JP" altLang="en-US" sz="1050" dirty="0"/>
                    </a:p>
                  </a:txBody>
                  <a:tcPr/>
                </a:tc>
                <a:tc>
                  <a:txBody>
                    <a:bodyPr/>
                    <a:lstStyle/>
                    <a:p>
                      <a:endParaRPr kumimoji="1" lang="ja-JP" altLang="en-US" sz="1050" dirty="0"/>
                    </a:p>
                  </a:txBody>
                  <a:tcPr/>
                </a:tc>
                <a:tc>
                  <a:txBody>
                    <a:bodyPr/>
                    <a:lstStyle/>
                    <a:p>
                      <a:r>
                        <a:rPr kumimoji="1" lang="ja-JP" altLang="en-US" sz="1050" dirty="0" smtClean="0"/>
                        <a:t>橇編成、出発準備</a:t>
                      </a:r>
                      <a:endParaRPr kumimoji="1" lang="ja-JP" altLang="en-US" sz="1050" dirty="0"/>
                    </a:p>
                  </a:txBody>
                  <a:tcPr/>
                </a:tc>
                <a:tc>
                  <a:txBody>
                    <a:bodyPr/>
                    <a:lstStyle/>
                    <a:p>
                      <a:r>
                        <a:rPr kumimoji="1" lang="en-US" altLang="ja-JP" sz="1050" dirty="0" smtClean="0"/>
                        <a:t>DF80</a:t>
                      </a:r>
                      <a:r>
                        <a:rPr kumimoji="1" lang="ja-JP" altLang="en-US" sz="1050" dirty="0" smtClean="0"/>
                        <a:t>雪尺、表面雪採取</a:t>
                      </a:r>
                      <a:endParaRPr kumimoji="1" lang="ja-JP" altLang="en-US" sz="1050" dirty="0"/>
                    </a:p>
                  </a:txBody>
                  <a:tcPr/>
                </a:tc>
                <a:tc>
                  <a:txBody>
                    <a:bodyPr/>
                    <a:lstStyle/>
                    <a:p>
                      <a:r>
                        <a:rPr kumimoji="1" lang="ja-JP" altLang="en-US" sz="1050" dirty="0" smtClean="0"/>
                        <a:t>撤収、出発準備</a:t>
                      </a:r>
                      <a:endParaRPr kumimoji="1" lang="ja-JP" altLang="en-US" sz="1050" dirty="0"/>
                    </a:p>
                  </a:txBody>
                  <a:tcPr/>
                </a:tc>
              </a:tr>
              <a:tr h="123800">
                <a:tc>
                  <a:txBody>
                    <a:bodyPr/>
                    <a:lstStyle/>
                    <a:p>
                      <a:endParaRPr kumimoji="1" lang="ja-JP" altLang="en-US" sz="1050" dirty="0"/>
                    </a:p>
                  </a:txBody>
                  <a:tcPr/>
                </a:tc>
                <a:tc>
                  <a:txBody>
                    <a:bodyPr/>
                    <a:lstStyle/>
                    <a:p>
                      <a:r>
                        <a:rPr kumimoji="1" lang="ja-JP" altLang="en-US" sz="1050" dirty="0" smtClean="0"/>
                        <a:t>ドームふじ発</a:t>
                      </a:r>
                      <a:endParaRPr kumimoji="1" lang="ja-JP" altLang="en-US" sz="1050" dirty="0"/>
                    </a:p>
                  </a:txBody>
                  <a:tcPr/>
                </a:tc>
                <a:tc>
                  <a:txBody>
                    <a:bodyPr/>
                    <a:lstStyle/>
                    <a:p>
                      <a:endParaRPr kumimoji="1" lang="ja-JP" altLang="en-US" sz="1050"/>
                    </a:p>
                  </a:txBody>
                  <a:tcPr/>
                </a:tc>
                <a:tc>
                  <a:txBody>
                    <a:bodyPr/>
                    <a:lstStyle/>
                    <a:p>
                      <a:endParaRPr kumimoji="1" lang="ja-JP" altLang="en-US" sz="1050" dirty="0"/>
                    </a:p>
                  </a:txBody>
                  <a:tcPr/>
                </a:tc>
                <a:tc>
                  <a:txBody>
                    <a:bodyPr/>
                    <a:lstStyle/>
                    <a:p>
                      <a:endParaRPr kumimoji="1" lang="ja-JP" altLang="en-US" sz="1050" dirty="0"/>
                    </a:p>
                  </a:txBody>
                  <a:tcPr/>
                </a:tc>
              </a:tr>
            </a:tbl>
          </a:graphicData>
        </a:graphic>
      </p:graphicFrame>
      <p:sp>
        <p:nvSpPr>
          <p:cNvPr id="10346" name="テキスト ボックス 2"/>
          <p:cNvSpPr txBox="1">
            <a:spLocks noChangeArrowheads="1"/>
          </p:cNvSpPr>
          <p:nvPr/>
        </p:nvSpPr>
        <p:spPr bwMode="auto">
          <a:xfrm>
            <a:off x="107950" y="114300"/>
            <a:ext cx="4411663" cy="369888"/>
          </a:xfrm>
          <a:prstGeom prst="rect">
            <a:avLst/>
          </a:prstGeom>
          <a:noFill/>
          <a:ln w="9525">
            <a:noFill/>
            <a:miter lim="800000"/>
            <a:headEnd/>
            <a:tailEnd/>
          </a:ln>
        </p:spPr>
        <p:txBody>
          <a:bodyPr wrap="none">
            <a:spAutoFit/>
          </a:bodyPr>
          <a:lstStyle/>
          <a:p>
            <a:r>
              <a:rPr lang="ja-JP" altLang="en-US"/>
              <a:t>ドームふじ基地での作業（最短日程の場合）</a:t>
            </a:r>
          </a:p>
        </p:txBody>
      </p:sp>
      <p:sp>
        <p:nvSpPr>
          <p:cNvPr id="10347" name="テキスト ボックス 3"/>
          <p:cNvSpPr txBox="1">
            <a:spLocks noChangeArrowheads="1"/>
          </p:cNvSpPr>
          <p:nvPr/>
        </p:nvSpPr>
        <p:spPr bwMode="auto">
          <a:xfrm>
            <a:off x="7847013" y="1412875"/>
            <a:ext cx="461962" cy="2663825"/>
          </a:xfrm>
          <a:prstGeom prst="rect">
            <a:avLst/>
          </a:prstGeom>
          <a:noFill/>
          <a:ln w="9525">
            <a:solidFill>
              <a:schemeClr val="accent1"/>
            </a:solidFill>
            <a:miter lim="800000"/>
            <a:headEnd/>
            <a:tailEnd/>
          </a:ln>
        </p:spPr>
        <p:txBody>
          <a:bodyPr vert="eaVert">
            <a:spAutoFit/>
          </a:bodyPr>
          <a:lstStyle/>
          <a:p>
            <a:r>
              <a:rPr lang="ja-JP" altLang="en-US"/>
              <a:t>天文観測作業</a:t>
            </a:r>
          </a:p>
        </p:txBody>
      </p:sp>
      <p:sp>
        <p:nvSpPr>
          <p:cNvPr id="10348" name="テキスト ボックス 4"/>
          <p:cNvSpPr txBox="1">
            <a:spLocks noChangeArrowheads="1"/>
          </p:cNvSpPr>
          <p:nvPr/>
        </p:nvSpPr>
        <p:spPr bwMode="auto">
          <a:xfrm>
            <a:off x="1500188" y="5045075"/>
            <a:ext cx="1663700" cy="368300"/>
          </a:xfrm>
          <a:prstGeom prst="rect">
            <a:avLst/>
          </a:prstGeom>
          <a:noFill/>
          <a:ln w="9525">
            <a:solidFill>
              <a:schemeClr val="accent1"/>
            </a:solidFill>
            <a:miter lim="800000"/>
            <a:headEnd/>
            <a:tailEnd/>
          </a:ln>
        </p:spPr>
        <p:txBody>
          <a:bodyPr wrap="none">
            <a:spAutoFit/>
          </a:bodyPr>
          <a:lstStyle/>
          <a:p>
            <a:r>
              <a:rPr lang="ja-JP" altLang="en-US"/>
              <a:t>ドームふじ基地</a:t>
            </a:r>
            <a:endParaRPr lang="en-US" altLang="ja-JP"/>
          </a:p>
        </p:txBody>
      </p:sp>
      <p:sp>
        <p:nvSpPr>
          <p:cNvPr id="10349" name="テキスト ボックス 5"/>
          <p:cNvSpPr txBox="1">
            <a:spLocks noChangeArrowheads="1"/>
          </p:cNvSpPr>
          <p:nvPr/>
        </p:nvSpPr>
        <p:spPr bwMode="auto">
          <a:xfrm>
            <a:off x="2532063" y="5516563"/>
            <a:ext cx="1262062" cy="369887"/>
          </a:xfrm>
          <a:prstGeom prst="rect">
            <a:avLst/>
          </a:prstGeom>
          <a:noFill/>
          <a:ln w="9525">
            <a:solidFill>
              <a:schemeClr val="accent1"/>
            </a:solidFill>
            <a:miter lim="800000"/>
            <a:headEnd/>
            <a:tailEnd/>
          </a:ln>
        </p:spPr>
        <p:txBody>
          <a:bodyPr wrap="none">
            <a:spAutoFit/>
          </a:bodyPr>
          <a:lstStyle/>
          <a:p>
            <a:r>
              <a:rPr lang="ja-JP" altLang="en-US"/>
              <a:t>高遠、沖田</a:t>
            </a:r>
          </a:p>
        </p:txBody>
      </p:sp>
      <p:sp>
        <p:nvSpPr>
          <p:cNvPr id="10350" name="テキスト ボックス 6"/>
          <p:cNvSpPr txBox="1">
            <a:spLocks noChangeArrowheads="1"/>
          </p:cNvSpPr>
          <p:nvPr/>
        </p:nvSpPr>
        <p:spPr bwMode="auto">
          <a:xfrm>
            <a:off x="665163" y="5516563"/>
            <a:ext cx="1603375" cy="369887"/>
          </a:xfrm>
          <a:prstGeom prst="rect">
            <a:avLst/>
          </a:prstGeom>
          <a:noFill/>
          <a:ln w="9525">
            <a:solidFill>
              <a:schemeClr val="accent1"/>
            </a:solidFill>
            <a:miter lim="800000"/>
            <a:headEnd/>
            <a:tailEnd/>
          </a:ln>
        </p:spPr>
        <p:txBody>
          <a:bodyPr wrap="none">
            <a:spAutoFit/>
          </a:bodyPr>
          <a:lstStyle/>
          <a:p>
            <a:r>
              <a:rPr lang="en-US" altLang="ja-JP"/>
              <a:t>SM114, SM115</a:t>
            </a:r>
            <a:endParaRPr lang="ja-JP" altLang="en-US"/>
          </a:p>
        </p:txBody>
      </p:sp>
      <p:sp>
        <p:nvSpPr>
          <p:cNvPr id="10351" name="テキスト ボックス 7"/>
          <p:cNvSpPr txBox="1">
            <a:spLocks noChangeArrowheads="1"/>
          </p:cNvSpPr>
          <p:nvPr/>
        </p:nvSpPr>
        <p:spPr bwMode="auto">
          <a:xfrm>
            <a:off x="6107113" y="5013325"/>
            <a:ext cx="1106487" cy="369888"/>
          </a:xfrm>
          <a:prstGeom prst="rect">
            <a:avLst/>
          </a:prstGeom>
          <a:noFill/>
          <a:ln w="9525">
            <a:solidFill>
              <a:schemeClr val="accent1"/>
            </a:solidFill>
            <a:miter lim="800000"/>
            <a:headEnd/>
            <a:tailEnd/>
          </a:ln>
        </p:spPr>
        <p:txBody>
          <a:bodyPr wrap="none">
            <a:spAutoFit/>
          </a:bodyPr>
          <a:lstStyle/>
          <a:p>
            <a:r>
              <a:rPr lang="ja-JP" altLang="en-US"/>
              <a:t>掘削地点</a:t>
            </a:r>
            <a:endParaRPr lang="en-US" altLang="ja-JP"/>
          </a:p>
        </p:txBody>
      </p:sp>
      <p:sp>
        <p:nvSpPr>
          <p:cNvPr id="10352" name="テキスト ボックス 8"/>
          <p:cNvSpPr txBox="1">
            <a:spLocks noChangeArrowheads="1"/>
          </p:cNvSpPr>
          <p:nvPr/>
        </p:nvSpPr>
        <p:spPr bwMode="auto">
          <a:xfrm>
            <a:off x="7138988" y="5486400"/>
            <a:ext cx="1878012" cy="646113"/>
          </a:xfrm>
          <a:prstGeom prst="rect">
            <a:avLst/>
          </a:prstGeom>
          <a:noFill/>
          <a:ln w="9525">
            <a:solidFill>
              <a:schemeClr val="accent1"/>
            </a:solidFill>
            <a:miter lim="800000"/>
            <a:headEnd/>
            <a:tailEnd/>
          </a:ln>
        </p:spPr>
        <p:txBody>
          <a:bodyPr wrap="none">
            <a:spAutoFit/>
          </a:bodyPr>
          <a:lstStyle/>
          <a:p>
            <a:r>
              <a:rPr lang="ja-JP" altLang="en-US"/>
              <a:t>本山、新堀、倉元</a:t>
            </a:r>
            <a:endParaRPr lang="en-US" altLang="ja-JP"/>
          </a:p>
          <a:p>
            <a:r>
              <a:rPr lang="ja-JP" altLang="en-US"/>
              <a:t>小端、日下</a:t>
            </a:r>
          </a:p>
        </p:txBody>
      </p:sp>
      <p:sp>
        <p:nvSpPr>
          <p:cNvPr id="10353" name="テキスト ボックス 9"/>
          <p:cNvSpPr txBox="1">
            <a:spLocks noChangeArrowheads="1"/>
          </p:cNvSpPr>
          <p:nvPr/>
        </p:nvSpPr>
        <p:spPr bwMode="auto">
          <a:xfrm>
            <a:off x="5272088" y="5486400"/>
            <a:ext cx="1603375" cy="369888"/>
          </a:xfrm>
          <a:prstGeom prst="rect">
            <a:avLst/>
          </a:prstGeom>
          <a:noFill/>
          <a:ln w="9525">
            <a:solidFill>
              <a:schemeClr val="accent1"/>
            </a:solidFill>
            <a:miter lim="800000"/>
            <a:headEnd/>
            <a:tailEnd/>
          </a:ln>
        </p:spPr>
        <p:txBody>
          <a:bodyPr wrap="none">
            <a:spAutoFit/>
          </a:bodyPr>
          <a:lstStyle/>
          <a:p>
            <a:r>
              <a:rPr lang="en-US" altLang="ja-JP"/>
              <a:t>SM116, SM111</a:t>
            </a:r>
          </a:p>
        </p:txBody>
      </p:sp>
      <p:sp>
        <p:nvSpPr>
          <p:cNvPr id="10354" name="テキスト ボックス 10"/>
          <p:cNvSpPr txBox="1">
            <a:spLocks noChangeArrowheads="1"/>
          </p:cNvSpPr>
          <p:nvPr/>
        </p:nvSpPr>
        <p:spPr bwMode="auto">
          <a:xfrm>
            <a:off x="3163888" y="6378575"/>
            <a:ext cx="1878012" cy="368300"/>
          </a:xfrm>
          <a:prstGeom prst="rect">
            <a:avLst/>
          </a:prstGeom>
          <a:noFill/>
          <a:ln w="9525">
            <a:solidFill>
              <a:schemeClr val="accent1"/>
            </a:solidFill>
            <a:miter lim="800000"/>
            <a:headEnd/>
            <a:tailEnd/>
          </a:ln>
        </p:spPr>
        <p:txBody>
          <a:bodyPr wrap="none">
            <a:spAutoFit/>
          </a:bodyPr>
          <a:lstStyle/>
          <a:p>
            <a:r>
              <a:rPr lang="ja-JP" altLang="en-US"/>
              <a:t>立本、岡田、内田</a:t>
            </a:r>
          </a:p>
        </p:txBody>
      </p:sp>
      <p:cxnSp>
        <p:nvCxnSpPr>
          <p:cNvPr id="13" name="直線矢印コネクタ 12"/>
          <p:cNvCxnSpPr/>
          <p:nvPr/>
        </p:nvCxnSpPr>
        <p:spPr>
          <a:xfrm flipV="1">
            <a:off x="4859338" y="5949950"/>
            <a:ext cx="433387" cy="428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V="1">
            <a:off x="5272088" y="5907088"/>
            <a:ext cx="1747837" cy="7048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flipV="1">
            <a:off x="1739900" y="6021388"/>
            <a:ext cx="1208088" cy="5238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H="1" flipV="1">
            <a:off x="3163888" y="5949950"/>
            <a:ext cx="254000" cy="3667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359" name="テキスト ボックス 19"/>
          <p:cNvSpPr txBox="1">
            <a:spLocks noChangeArrowheads="1"/>
          </p:cNvSpPr>
          <p:nvPr/>
        </p:nvSpPr>
        <p:spPr bwMode="auto">
          <a:xfrm>
            <a:off x="1365250" y="6254750"/>
            <a:ext cx="903288" cy="307975"/>
          </a:xfrm>
          <a:prstGeom prst="rect">
            <a:avLst/>
          </a:prstGeom>
          <a:noFill/>
          <a:ln w="9525">
            <a:solidFill>
              <a:schemeClr val="accent1"/>
            </a:solidFill>
            <a:miter lim="800000"/>
            <a:headEnd/>
            <a:tailEnd/>
          </a:ln>
        </p:spPr>
        <p:txBody>
          <a:bodyPr wrap="none">
            <a:spAutoFit/>
          </a:bodyPr>
          <a:lstStyle/>
          <a:p>
            <a:r>
              <a:rPr lang="ja-JP" altLang="en-US" sz="1400"/>
              <a:t>車輛整備</a:t>
            </a:r>
          </a:p>
        </p:txBody>
      </p:sp>
      <p:sp>
        <p:nvSpPr>
          <p:cNvPr id="10360" name="テキスト ボックス 20"/>
          <p:cNvSpPr txBox="1">
            <a:spLocks noChangeArrowheads="1"/>
          </p:cNvSpPr>
          <p:nvPr/>
        </p:nvSpPr>
        <p:spPr bwMode="auto">
          <a:xfrm>
            <a:off x="5465763" y="5900738"/>
            <a:ext cx="903287" cy="307975"/>
          </a:xfrm>
          <a:prstGeom prst="rect">
            <a:avLst/>
          </a:prstGeom>
          <a:noFill/>
          <a:ln w="9525">
            <a:solidFill>
              <a:schemeClr val="accent1"/>
            </a:solidFill>
            <a:miter lim="800000"/>
            <a:headEnd/>
            <a:tailEnd/>
          </a:ln>
        </p:spPr>
        <p:txBody>
          <a:bodyPr wrap="none">
            <a:spAutoFit/>
          </a:bodyPr>
          <a:lstStyle/>
          <a:p>
            <a:r>
              <a:rPr lang="ja-JP" altLang="en-US" sz="1400"/>
              <a:t>車輛整備</a:t>
            </a:r>
          </a:p>
        </p:txBody>
      </p:sp>
      <p:sp>
        <p:nvSpPr>
          <p:cNvPr id="10361" name="テキスト ボックス 21"/>
          <p:cNvSpPr txBox="1">
            <a:spLocks noChangeArrowheads="1"/>
          </p:cNvSpPr>
          <p:nvPr/>
        </p:nvSpPr>
        <p:spPr bwMode="auto">
          <a:xfrm>
            <a:off x="3343275" y="5937250"/>
            <a:ext cx="825500" cy="307975"/>
          </a:xfrm>
          <a:prstGeom prst="rect">
            <a:avLst/>
          </a:prstGeom>
          <a:noFill/>
          <a:ln w="9525">
            <a:solidFill>
              <a:schemeClr val="accent1"/>
            </a:solidFill>
            <a:miter lim="800000"/>
            <a:headEnd/>
            <a:tailEnd/>
          </a:ln>
        </p:spPr>
        <p:txBody>
          <a:bodyPr wrap="none">
            <a:spAutoFit/>
          </a:bodyPr>
          <a:lstStyle/>
          <a:p>
            <a:r>
              <a:rPr lang="ja-JP" altLang="en-US" sz="1400"/>
              <a:t>サポート</a:t>
            </a:r>
          </a:p>
        </p:txBody>
      </p:sp>
      <p:sp>
        <p:nvSpPr>
          <p:cNvPr id="10362" name="テキスト ボックス 23"/>
          <p:cNvSpPr txBox="1">
            <a:spLocks noChangeArrowheads="1"/>
          </p:cNvSpPr>
          <p:nvPr/>
        </p:nvSpPr>
        <p:spPr bwMode="auto">
          <a:xfrm>
            <a:off x="6203950" y="6234113"/>
            <a:ext cx="1343025" cy="523875"/>
          </a:xfrm>
          <a:prstGeom prst="rect">
            <a:avLst/>
          </a:prstGeom>
          <a:noFill/>
          <a:ln w="9525">
            <a:solidFill>
              <a:schemeClr val="accent1"/>
            </a:solidFill>
            <a:miter lim="800000"/>
            <a:headEnd/>
            <a:tailEnd/>
          </a:ln>
        </p:spPr>
        <p:txBody>
          <a:bodyPr wrap="none">
            <a:spAutoFit/>
          </a:bodyPr>
          <a:lstStyle/>
          <a:p>
            <a:r>
              <a:rPr lang="ja-JP" altLang="en-US" sz="1400"/>
              <a:t>サポート</a:t>
            </a:r>
            <a:endParaRPr lang="en-US" altLang="ja-JP" sz="1400"/>
          </a:p>
          <a:p>
            <a:r>
              <a:rPr lang="ja-JP" altLang="en-US" sz="1400"/>
              <a:t>設営、撤収など</a:t>
            </a:r>
          </a:p>
        </p:txBody>
      </p:sp>
      <p:sp>
        <p:nvSpPr>
          <p:cNvPr id="26" name="左中かっこ 25"/>
          <p:cNvSpPr/>
          <p:nvPr/>
        </p:nvSpPr>
        <p:spPr>
          <a:xfrm>
            <a:off x="611188" y="2420938"/>
            <a:ext cx="360362" cy="1584325"/>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33" name="曲折矢印 32"/>
          <p:cNvSpPr/>
          <p:nvPr/>
        </p:nvSpPr>
        <p:spPr>
          <a:xfrm flipV="1">
            <a:off x="323850" y="3213100"/>
            <a:ext cx="360363" cy="2087563"/>
          </a:xfrm>
          <a:prstGeom prst="bentArrow">
            <a:avLst>
              <a:gd name="adj1" fmla="val 25000"/>
              <a:gd name="adj2" fmla="val 25000"/>
              <a:gd name="adj3" fmla="val 25000"/>
              <a:gd name="adj4" fmla="val 490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34" name="左右矢印 33"/>
          <p:cNvSpPr/>
          <p:nvPr/>
        </p:nvSpPr>
        <p:spPr>
          <a:xfrm>
            <a:off x="3417888" y="5045075"/>
            <a:ext cx="2498725" cy="25558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366" name="テキスト ボックス 34"/>
          <p:cNvSpPr txBox="1">
            <a:spLocks noChangeArrowheads="1"/>
          </p:cNvSpPr>
          <p:nvPr/>
        </p:nvSpPr>
        <p:spPr bwMode="auto">
          <a:xfrm>
            <a:off x="4298950" y="4686300"/>
            <a:ext cx="777875" cy="369888"/>
          </a:xfrm>
          <a:prstGeom prst="rect">
            <a:avLst/>
          </a:prstGeom>
          <a:noFill/>
          <a:ln w="9525">
            <a:solidFill>
              <a:schemeClr val="accent1"/>
            </a:solidFill>
            <a:miter lim="800000"/>
            <a:headEnd/>
            <a:tailEnd/>
          </a:ln>
        </p:spPr>
        <p:txBody>
          <a:bodyPr wrap="none">
            <a:spAutoFit/>
          </a:bodyPr>
          <a:lstStyle/>
          <a:p>
            <a:r>
              <a:rPr lang="en-US" altLang="ja-JP"/>
              <a:t>7-8km</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116013" y="2565400"/>
            <a:ext cx="7056437" cy="23034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267" name="テキスト ボックス 11"/>
          <p:cNvSpPr txBox="1">
            <a:spLocks noChangeArrowheads="1"/>
          </p:cNvSpPr>
          <p:nvPr/>
        </p:nvSpPr>
        <p:spPr bwMode="auto">
          <a:xfrm>
            <a:off x="381000" y="261938"/>
            <a:ext cx="2954338" cy="646112"/>
          </a:xfrm>
          <a:prstGeom prst="rect">
            <a:avLst/>
          </a:prstGeom>
          <a:noFill/>
          <a:ln w="9525">
            <a:noFill/>
            <a:miter lim="800000"/>
            <a:headEnd/>
            <a:tailEnd/>
          </a:ln>
        </p:spPr>
        <p:txBody>
          <a:bodyPr wrap="none">
            <a:spAutoFit/>
          </a:bodyPr>
          <a:lstStyle/>
          <a:p>
            <a:r>
              <a:rPr lang="ja-JP" altLang="en-US" sz="3600"/>
              <a:t>天文観測計画</a:t>
            </a:r>
          </a:p>
        </p:txBody>
      </p:sp>
      <p:sp>
        <p:nvSpPr>
          <p:cNvPr id="11268" name="テキスト ボックス 2"/>
          <p:cNvSpPr txBox="1">
            <a:spLocks noChangeArrowheads="1"/>
          </p:cNvSpPr>
          <p:nvPr/>
        </p:nvSpPr>
        <p:spPr bwMode="auto">
          <a:xfrm>
            <a:off x="1258888" y="1125538"/>
            <a:ext cx="4433887" cy="922337"/>
          </a:xfrm>
          <a:prstGeom prst="rect">
            <a:avLst/>
          </a:prstGeom>
          <a:noFill/>
          <a:ln w="9525">
            <a:noFill/>
            <a:miter lim="800000"/>
            <a:headEnd/>
            <a:tailEnd/>
          </a:ln>
        </p:spPr>
        <p:txBody>
          <a:bodyPr wrap="none">
            <a:spAutoFit/>
          </a:bodyPr>
          <a:lstStyle/>
          <a:p>
            <a:pPr marL="342900" indent="-342900">
              <a:buFontTx/>
              <a:buAutoNum type="arabicPeriod"/>
            </a:pPr>
            <a:r>
              <a:rPr lang="ja-JP" altLang="en-US"/>
              <a:t>南極</a:t>
            </a:r>
            <a:r>
              <a:rPr lang="en-US" altLang="ja-JP"/>
              <a:t>40cm</a:t>
            </a:r>
            <a:r>
              <a:rPr lang="ja-JP" altLang="en-US"/>
              <a:t>赤外線望遠鏡による夏期観測</a:t>
            </a:r>
            <a:endParaRPr lang="en-US" altLang="ja-JP"/>
          </a:p>
          <a:p>
            <a:pPr marL="342900" indent="-342900">
              <a:buFontTx/>
              <a:buAutoNum type="arabicPeriod"/>
            </a:pPr>
            <a:r>
              <a:rPr lang="ja-JP" altLang="en-US"/>
              <a:t>越冬観測モジュールの設置</a:t>
            </a:r>
            <a:endParaRPr lang="en-US" altLang="ja-JP"/>
          </a:p>
          <a:p>
            <a:pPr marL="342900" indent="-342900">
              <a:buFontTx/>
              <a:buAutoNum type="arabicPeriod"/>
            </a:pPr>
            <a:r>
              <a:rPr lang="ja-JP" altLang="en-US"/>
              <a:t>その他の観測</a:t>
            </a:r>
            <a:endParaRPr lang="en-US" altLang="ja-JP"/>
          </a:p>
        </p:txBody>
      </p:sp>
      <p:sp>
        <p:nvSpPr>
          <p:cNvPr id="11269" name="正方形/長方形 5"/>
          <p:cNvSpPr>
            <a:spLocks noChangeArrowheads="1"/>
          </p:cNvSpPr>
          <p:nvPr/>
        </p:nvSpPr>
        <p:spPr bwMode="auto">
          <a:xfrm>
            <a:off x="1258888" y="2560638"/>
            <a:ext cx="5299075" cy="2308225"/>
          </a:xfrm>
          <a:prstGeom prst="rect">
            <a:avLst/>
          </a:prstGeom>
          <a:noFill/>
          <a:ln w="9525">
            <a:noFill/>
            <a:miter lim="800000"/>
            <a:headEnd/>
            <a:tailEnd/>
          </a:ln>
        </p:spPr>
        <p:txBody>
          <a:bodyPr wrap="none">
            <a:spAutoFit/>
          </a:bodyPr>
          <a:lstStyle/>
          <a:p>
            <a:r>
              <a:rPr lang="ja-JP" altLang="en-US"/>
              <a:t>南極</a:t>
            </a:r>
            <a:r>
              <a:rPr lang="en-US" altLang="ja-JP"/>
              <a:t>40cm</a:t>
            </a:r>
            <a:r>
              <a:rPr lang="ja-JP" altLang="en-US"/>
              <a:t>赤外線望遠鏡によるシーイング測定</a:t>
            </a:r>
            <a:endParaRPr lang="en-US" altLang="ja-JP"/>
          </a:p>
          <a:p>
            <a:r>
              <a:rPr lang="ja-JP" altLang="en-US"/>
              <a:t>南極</a:t>
            </a:r>
            <a:r>
              <a:rPr lang="en-US" altLang="ja-JP"/>
              <a:t>40cm</a:t>
            </a:r>
            <a:r>
              <a:rPr lang="ja-JP" altLang="en-US"/>
              <a:t>赤外線望遠鏡による金星の連続観測</a:t>
            </a:r>
            <a:endParaRPr lang="en-US" altLang="ja-JP"/>
          </a:p>
          <a:p>
            <a:r>
              <a:rPr lang="ja-JP" altLang="en-US"/>
              <a:t>光ファイバー分光器を用いた水蒸気量測定</a:t>
            </a:r>
            <a:endParaRPr lang="en-US" altLang="ja-JP"/>
          </a:p>
          <a:p>
            <a:r>
              <a:rPr lang="ja-JP" altLang="en-US"/>
              <a:t>全天カメラによる雲量モニター観測</a:t>
            </a:r>
          </a:p>
          <a:p>
            <a:r>
              <a:rPr lang="ja-JP" altLang="en-US"/>
              <a:t>無人発電モジュール</a:t>
            </a:r>
            <a:r>
              <a:rPr lang="en-US" altLang="ja-JP"/>
              <a:t>PLATO</a:t>
            </a:r>
            <a:r>
              <a:rPr lang="ja-JP" altLang="en-US"/>
              <a:t>の設置</a:t>
            </a:r>
            <a:endParaRPr lang="en-US" altLang="ja-JP"/>
          </a:p>
          <a:p>
            <a:r>
              <a:rPr lang="ja-JP" altLang="en-US"/>
              <a:t>無人越冬観測用の可視</a:t>
            </a:r>
            <a:r>
              <a:rPr lang="en-US" altLang="ja-JP"/>
              <a:t>2</a:t>
            </a:r>
            <a:r>
              <a:rPr lang="ja-JP" altLang="en-US"/>
              <a:t>連望遠鏡の設置</a:t>
            </a:r>
            <a:endParaRPr lang="en-US" altLang="ja-JP"/>
          </a:p>
          <a:p>
            <a:r>
              <a:rPr lang="ja-JP" altLang="en-US"/>
              <a:t>音波残響測定装置</a:t>
            </a:r>
            <a:r>
              <a:rPr lang="en-US" altLang="ja-JP"/>
              <a:t>SNODAR</a:t>
            </a:r>
            <a:r>
              <a:rPr lang="ja-JP" altLang="en-US"/>
              <a:t>による接地境界層の測定</a:t>
            </a:r>
            <a:endParaRPr lang="en-US" altLang="ja-JP"/>
          </a:p>
          <a:p>
            <a:r>
              <a:rPr lang="ja-JP" altLang="en-US"/>
              <a:t>気象タワーを用いた温度勾配、</a:t>
            </a:r>
            <a:r>
              <a:rPr lang="en-US" altLang="ja-JP"/>
              <a:t>C</a:t>
            </a:r>
            <a:r>
              <a:rPr lang="en-US" altLang="ja-JP" baseline="-25000"/>
              <a:t>T</a:t>
            </a:r>
            <a:r>
              <a:rPr lang="en-US" altLang="ja-JP" baseline="30000"/>
              <a:t>2</a:t>
            </a:r>
            <a:r>
              <a:rPr lang="ja-JP" altLang="en-US"/>
              <a:t>の測定</a:t>
            </a:r>
            <a:endParaRPr lang="en-US" altLang="ja-JP"/>
          </a:p>
        </p:txBody>
      </p:sp>
      <p:sp>
        <p:nvSpPr>
          <p:cNvPr id="7" name="下矢印 6"/>
          <p:cNvSpPr/>
          <p:nvPr/>
        </p:nvSpPr>
        <p:spPr>
          <a:xfrm>
            <a:off x="4284663" y="2060575"/>
            <a:ext cx="647700" cy="360363"/>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271" name="テキスト ボックス 8"/>
          <p:cNvSpPr txBox="1">
            <a:spLocks noChangeArrowheads="1"/>
          </p:cNvSpPr>
          <p:nvPr/>
        </p:nvSpPr>
        <p:spPr bwMode="auto">
          <a:xfrm>
            <a:off x="5940425" y="3357563"/>
            <a:ext cx="2016125" cy="646112"/>
          </a:xfrm>
          <a:prstGeom prst="rect">
            <a:avLst/>
          </a:prstGeom>
          <a:noFill/>
          <a:ln w="3175">
            <a:solidFill>
              <a:schemeClr val="tx1"/>
            </a:solidFill>
            <a:miter lim="800000"/>
            <a:headEnd/>
            <a:tailEnd/>
          </a:ln>
        </p:spPr>
        <p:txBody>
          <a:bodyPr>
            <a:spAutoFit/>
          </a:bodyPr>
          <a:lstStyle/>
          <a:p>
            <a:pPr algn="just"/>
            <a:r>
              <a:rPr lang="ja-JP" altLang="en-US"/>
              <a:t>全てを</a:t>
            </a:r>
            <a:r>
              <a:rPr lang="en-US" altLang="ja-JP"/>
              <a:t>100%</a:t>
            </a:r>
            <a:r>
              <a:rPr lang="ja-JP" altLang="en-US"/>
              <a:t>出来るとは考えていない</a:t>
            </a:r>
          </a:p>
        </p:txBody>
      </p:sp>
      <p:sp>
        <p:nvSpPr>
          <p:cNvPr id="11272" name="正方形/長方形 9"/>
          <p:cNvSpPr>
            <a:spLocks noChangeArrowheads="1"/>
          </p:cNvSpPr>
          <p:nvPr/>
        </p:nvSpPr>
        <p:spPr bwMode="auto">
          <a:xfrm>
            <a:off x="1116013" y="5013325"/>
            <a:ext cx="6313487" cy="1016000"/>
          </a:xfrm>
          <a:prstGeom prst="rect">
            <a:avLst/>
          </a:prstGeom>
          <a:noFill/>
          <a:ln w="9525">
            <a:noFill/>
            <a:miter lim="800000"/>
            <a:headEnd/>
            <a:tailEnd/>
          </a:ln>
        </p:spPr>
        <p:txBody>
          <a:bodyPr wrap="none">
            <a:spAutoFit/>
          </a:bodyPr>
          <a:lstStyle/>
          <a:p>
            <a:r>
              <a:rPr lang="ja-JP" altLang="en-US" sz="2400" b="1">
                <a:solidFill>
                  <a:srgbClr val="FF0000"/>
                </a:solidFill>
              </a:rPr>
              <a:t>今年は初年度、経験ゼロ</a:t>
            </a:r>
            <a:endParaRPr lang="en-US" altLang="ja-JP" b="1"/>
          </a:p>
          <a:p>
            <a:r>
              <a:rPr lang="ja-JP" altLang="en-US"/>
              <a:t>　　→望遠鏡が壊れることなくドームふじまで輸送できるかどうか</a:t>
            </a:r>
            <a:endParaRPr lang="en-US" altLang="ja-JP"/>
          </a:p>
          <a:p>
            <a:r>
              <a:rPr lang="ja-JP" altLang="en-US"/>
              <a:t>　　→望遠鏡が南極の</a:t>
            </a:r>
            <a:r>
              <a:rPr lang="en-US" altLang="ja-JP"/>
              <a:t>-40</a:t>
            </a:r>
            <a:r>
              <a:rPr lang="ja-JP" altLang="en-US"/>
              <a:t>℃環境で本当に動作できるか</a:t>
            </a:r>
          </a:p>
        </p:txBody>
      </p:sp>
      <p:sp>
        <p:nvSpPr>
          <p:cNvPr id="11273" name="テキスト ボックス 10"/>
          <p:cNvSpPr txBox="1">
            <a:spLocks noChangeArrowheads="1"/>
          </p:cNvSpPr>
          <p:nvPr/>
        </p:nvSpPr>
        <p:spPr bwMode="auto">
          <a:xfrm>
            <a:off x="5724525" y="6092825"/>
            <a:ext cx="2592388" cy="369888"/>
          </a:xfrm>
          <a:prstGeom prst="rect">
            <a:avLst/>
          </a:prstGeom>
          <a:noFill/>
          <a:ln w="3175">
            <a:solidFill>
              <a:schemeClr val="tx1"/>
            </a:solidFill>
            <a:miter lim="800000"/>
            <a:headEnd/>
            <a:tailEnd/>
          </a:ln>
        </p:spPr>
        <p:txBody>
          <a:bodyPr>
            <a:spAutoFit/>
          </a:bodyPr>
          <a:lstStyle/>
          <a:p>
            <a:pPr algn="ctr"/>
            <a:r>
              <a:rPr lang="ja-JP" altLang="en-US"/>
              <a:t>これだけでも重要な成果</a:t>
            </a:r>
          </a:p>
        </p:txBody>
      </p:sp>
      <p:sp>
        <p:nvSpPr>
          <p:cNvPr id="11274" name="正方形/長方形 12"/>
          <p:cNvSpPr>
            <a:spLocks noChangeArrowheads="1"/>
          </p:cNvSpPr>
          <p:nvPr/>
        </p:nvSpPr>
        <p:spPr bwMode="auto">
          <a:xfrm>
            <a:off x="5148263" y="1628775"/>
            <a:ext cx="2935287" cy="369888"/>
          </a:xfrm>
          <a:prstGeom prst="rect">
            <a:avLst/>
          </a:prstGeom>
          <a:noFill/>
          <a:ln w="9525">
            <a:noFill/>
            <a:miter lim="800000"/>
            <a:headEnd/>
            <a:tailEnd/>
          </a:ln>
        </p:spPr>
        <p:txBody>
          <a:bodyPr wrap="none">
            <a:spAutoFit/>
          </a:bodyPr>
          <a:lstStyle/>
          <a:p>
            <a:r>
              <a:rPr lang="ja-JP" altLang="en-US">
                <a:solidFill>
                  <a:srgbClr val="FF0000"/>
                </a:solidFill>
              </a:rPr>
              <a:t>夏期</a:t>
            </a:r>
            <a:r>
              <a:rPr lang="en-US" altLang="ja-JP">
                <a:solidFill>
                  <a:srgbClr val="FF0000"/>
                </a:solidFill>
              </a:rPr>
              <a:t>2</a:t>
            </a:r>
            <a:r>
              <a:rPr lang="ja-JP" altLang="en-US">
                <a:solidFill>
                  <a:srgbClr val="FF0000"/>
                </a:solidFill>
              </a:rPr>
              <a:t>週間のドームふじ滞在</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図 4"/>
          <p:cNvPicPr>
            <a:picLocks noChangeAspect="1" noChangeArrowheads="1"/>
          </p:cNvPicPr>
          <p:nvPr/>
        </p:nvPicPr>
        <p:blipFill>
          <a:blip r:embed="rId2" cstate="print"/>
          <a:srcRect r="36166" b="43274"/>
          <a:stretch>
            <a:fillRect/>
          </a:stretch>
        </p:blipFill>
        <p:spPr bwMode="auto">
          <a:xfrm>
            <a:off x="7448550" y="3141663"/>
            <a:ext cx="1100138" cy="1008062"/>
          </a:xfrm>
          <a:prstGeom prst="rect">
            <a:avLst/>
          </a:prstGeom>
          <a:noFill/>
          <a:ln w="9525">
            <a:noFill/>
            <a:miter lim="800000"/>
            <a:headEnd/>
            <a:tailEnd/>
          </a:ln>
        </p:spPr>
      </p:pic>
      <p:pic>
        <p:nvPicPr>
          <p:cNvPr id="12291" name="図 3"/>
          <p:cNvPicPr>
            <a:picLocks noChangeAspect="1" noChangeArrowheads="1"/>
          </p:cNvPicPr>
          <p:nvPr/>
        </p:nvPicPr>
        <p:blipFill>
          <a:blip r:embed="rId3" cstate="print"/>
          <a:srcRect/>
          <a:stretch>
            <a:fillRect/>
          </a:stretch>
        </p:blipFill>
        <p:spPr bwMode="auto">
          <a:xfrm>
            <a:off x="3851275" y="4797425"/>
            <a:ext cx="952500" cy="990600"/>
          </a:xfrm>
          <a:prstGeom prst="rect">
            <a:avLst/>
          </a:prstGeom>
          <a:noFill/>
          <a:ln w="9525">
            <a:noFill/>
            <a:miter lim="800000"/>
            <a:headEnd/>
            <a:tailEnd/>
          </a:ln>
        </p:spPr>
      </p:pic>
      <p:cxnSp>
        <p:nvCxnSpPr>
          <p:cNvPr id="3" name="直線矢印​​コネクタ 2"/>
          <p:cNvCxnSpPr/>
          <p:nvPr/>
        </p:nvCxnSpPr>
        <p:spPr>
          <a:xfrm rot="10800000" flipV="1">
            <a:off x="3276600" y="1133475"/>
            <a:ext cx="358775" cy="15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293" name="テキスト ボックス 10"/>
          <p:cNvSpPr txBox="1">
            <a:spLocks noChangeArrowheads="1"/>
          </p:cNvSpPr>
          <p:nvPr/>
        </p:nvSpPr>
        <p:spPr bwMode="auto">
          <a:xfrm>
            <a:off x="381000" y="261938"/>
            <a:ext cx="2032000" cy="646112"/>
          </a:xfrm>
          <a:prstGeom prst="rect">
            <a:avLst/>
          </a:prstGeom>
          <a:noFill/>
          <a:ln w="9525">
            <a:noFill/>
            <a:miter lim="800000"/>
            <a:headEnd/>
            <a:tailEnd/>
          </a:ln>
        </p:spPr>
        <p:txBody>
          <a:bodyPr wrap="none">
            <a:spAutoFit/>
          </a:bodyPr>
          <a:lstStyle/>
          <a:p>
            <a:r>
              <a:rPr lang="ja-JP" altLang="en-US" sz="3600"/>
              <a:t>夏期観測</a:t>
            </a:r>
          </a:p>
        </p:txBody>
      </p:sp>
      <p:sp>
        <p:nvSpPr>
          <p:cNvPr id="12294" name="正方形/長方形 180"/>
          <p:cNvSpPr>
            <a:spLocks noChangeArrowheads="1"/>
          </p:cNvSpPr>
          <p:nvPr/>
        </p:nvSpPr>
        <p:spPr bwMode="auto">
          <a:xfrm>
            <a:off x="2843213" y="836613"/>
            <a:ext cx="346075" cy="584200"/>
          </a:xfrm>
          <a:prstGeom prst="rect">
            <a:avLst/>
          </a:prstGeom>
          <a:noFill/>
          <a:ln w="9525">
            <a:noFill/>
            <a:miter lim="800000"/>
            <a:headEnd/>
            <a:tailEnd/>
          </a:ln>
        </p:spPr>
        <p:txBody>
          <a:bodyPr>
            <a:spAutoFit/>
          </a:bodyPr>
          <a:lstStyle/>
          <a:p>
            <a:r>
              <a:rPr lang="en-US" altLang="ja-JP" sz="3200" b="1">
                <a:solidFill>
                  <a:srgbClr val="FF0000"/>
                </a:solidFill>
              </a:rPr>
              <a:t>N</a:t>
            </a:r>
            <a:endParaRPr lang="ja-JP" altLang="en-US" sz="3200" b="1">
              <a:solidFill>
                <a:srgbClr val="FF0000"/>
              </a:solidFill>
            </a:endParaRPr>
          </a:p>
        </p:txBody>
      </p:sp>
      <p:sp>
        <p:nvSpPr>
          <p:cNvPr id="12295" name="正方形/長方形 171"/>
          <p:cNvSpPr>
            <a:spLocks noChangeArrowheads="1"/>
          </p:cNvSpPr>
          <p:nvPr/>
        </p:nvSpPr>
        <p:spPr bwMode="auto">
          <a:xfrm>
            <a:off x="5253038" y="5686425"/>
            <a:ext cx="919162" cy="523875"/>
          </a:xfrm>
          <a:prstGeom prst="rect">
            <a:avLst/>
          </a:prstGeom>
          <a:noFill/>
          <a:ln w="9525">
            <a:noFill/>
            <a:miter lim="800000"/>
            <a:headEnd/>
            <a:tailEnd/>
          </a:ln>
        </p:spPr>
        <p:txBody>
          <a:bodyPr wrap="none">
            <a:spAutoFit/>
          </a:bodyPr>
          <a:lstStyle/>
          <a:p>
            <a:r>
              <a:rPr lang="en-US" altLang="ja-JP" sz="1400"/>
              <a:t>AIRT40</a:t>
            </a:r>
          </a:p>
          <a:p>
            <a:r>
              <a:rPr lang="en-US" altLang="ja-JP" sz="1400"/>
              <a:t>Controller</a:t>
            </a:r>
            <a:endParaRPr lang="ja-JP" altLang="en-US" sz="1400"/>
          </a:p>
        </p:txBody>
      </p:sp>
      <p:sp>
        <p:nvSpPr>
          <p:cNvPr id="12296" name="正方形/長方形 172"/>
          <p:cNvSpPr>
            <a:spLocks noChangeArrowheads="1"/>
          </p:cNvSpPr>
          <p:nvPr/>
        </p:nvSpPr>
        <p:spPr bwMode="auto">
          <a:xfrm>
            <a:off x="6405563" y="5713413"/>
            <a:ext cx="919162" cy="523875"/>
          </a:xfrm>
          <a:prstGeom prst="rect">
            <a:avLst/>
          </a:prstGeom>
          <a:noFill/>
          <a:ln w="9525">
            <a:noFill/>
            <a:miter lim="800000"/>
            <a:headEnd/>
            <a:tailEnd/>
          </a:ln>
        </p:spPr>
        <p:txBody>
          <a:bodyPr wrap="none">
            <a:spAutoFit/>
          </a:bodyPr>
          <a:lstStyle/>
          <a:p>
            <a:r>
              <a:rPr lang="en-US" altLang="ja-JP" sz="1400"/>
              <a:t>TONIC2</a:t>
            </a:r>
          </a:p>
          <a:p>
            <a:r>
              <a:rPr lang="en-US" altLang="ja-JP" sz="1400"/>
              <a:t>Controller</a:t>
            </a:r>
            <a:endParaRPr lang="ja-JP" altLang="en-US" sz="1400"/>
          </a:p>
        </p:txBody>
      </p:sp>
      <p:sp>
        <p:nvSpPr>
          <p:cNvPr id="12297" name="正方形/長方形 175"/>
          <p:cNvSpPr>
            <a:spLocks noChangeArrowheads="1"/>
          </p:cNvSpPr>
          <p:nvPr/>
        </p:nvSpPr>
        <p:spPr bwMode="auto">
          <a:xfrm>
            <a:off x="831850" y="2205038"/>
            <a:ext cx="1152525" cy="307975"/>
          </a:xfrm>
          <a:prstGeom prst="rect">
            <a:avLst/>
          </a:prstGeom>
          <a:noFill/>
          <a:ln w="9525">
            <a:noFill/>
            <a:miter lim="800000"/>
            <a:headEnd/>
            <a:tailEnd/>
          </a:ln>
        </p:spPr>
        <p:txBody>
          <a:bodyPr>
            <a:spAutoFit/>
          </a:bodyPr>
          <a:lstStyle/>
          <a:p>
            <a:pPr algn="ctr"/>
            <a:r>
              <a:rPr lang="en-US" altLang="ja-JP" sz="1400"/>
              <a:t>Honda EU16i</a:t>
            </a:r>
            <a:endParaRPr lang="ja-JP" altLang="en-US" sz="1400"/>
          </a:p>
        </p:txBody>
      </p:sp>
      <p:pic>
        <p:nvPicPr>
          <p:cNvPr id="12298" name="Picture 3" descr="C:\Users\okita\Desktop\type1.gif"/>
          <p:cNvPicPr>
            <a:picLocks noChangeAspect="1" noChangeArrowheads="1"/>
          </p:cNvPicPr>
          <p:nvPr/>
        </p:nvPicPr>
        <p:blipFill>
          <a:blip r:embed="rId4" cstate="print"/>
          <a:srcRect/>
          <a:stretch>
            <a:fillRect/>
          </a:stretch>
        </p:blipFill>
        <p:spPr bwMode="auto">
          <a:xfrm>
            <a:off x="388938" y="1125538"/>
            <a:ext cx="2095500" cy="1143000"/>
          </a:xfrm>
          <a:prstGeom prst="rect">
            <a:avLst/>
          </a:prstGeom>
          <a:noFill/>
          <a:ln w="9525">
            <a:noFill/>
            <a:miter lim="800000"/>
            <a:headEnd/>
            <a:tailEnd/>
          </a:ln>
        </p:spPr>
      </p:pic>
      <p:pic>
        <p:nvPicPr>
          <p:cNvPr id="12299" name="Picture 4" descr="C:\Users\okita\Desktop\type2.gif"/>
          <p:cNvPicPr>
            <a:picLocks noChangeAspect="1" noChangeArrowheads="1"/>
          </p:cNvPicPr>
          <p:nvPr/>
        </p:nvPicPr>
        <p:blipFill>
          <a:blip r:embed="rId5" cstate="print"/>
          <a:srcRect/>
          <a:stretch>
            <a:fillRect/>
          </a:stretch>
        </p:blipFill>
        <p:spPr bwMode="auto">
          <a:xfrm>
            <a:off x="388938" y="2565400"/>
            <a:ext cx="2095500" cy="1143000"/>
          </a:xfrm>
          <a:prstGeom prst="rect">
            <a:avLst/>
          </a:prstGeom>
          <a:noFill/>
          <a:ln w="9525">
            <a:noFill/>
            <a:miter lim="800000"/>
            <a:headEnd/>
            <a:tailEnd/>
          </a:ln>
        </p:spPr>
      </p:pic>
      <p:sp>
        <p:nvSpPr>
          <p:cNvPr id="12300" name="正方形/長方形 179"/>
          <p:cNvSpPr>
            <a:spLocks noChangeArrowheads="1"/>
          </p:cNvSpPr>
          <p:nvPr/>
        </p:nvSpPr>
        <p:spPr bwMode="auto">
          <a:xfrm>
            <a:off x="7413625" y="5715000"/>
            <a:ext cx="847725" cy="738188"/>
          </a:xfrm>
          <a:prstGeom prst="rect">
            <a:avLst/>
          </a:prstGeom>
          <a:noFill/>
          <a:ln w="9525">
            <a:noFill/>
            <a:miter lim="800000"/>
            <a:headEnd/>
            <a:tailEnd/>
          </a:ln>
        </p:spPr>
        <p:txBody>
          <a:bodyPr>
            <a:spAutoFit/>
          </a:bodyPr>
          <a:lstStyle/>
          <a:p>
            <a:r>
              <a:rPr lang="en-US" altLang="ja-JP" sz="1400"/>
              <a:t>TONIC2</a:t>
            </a:r>
          </a:p>
          <a:p>
            <a:r>
              <a:rPr lang="en-US" altLang="ja-JP" sz="1400"/>
              <a:t>Power Supply</a:t>
            </a:r>
            <a:endParaRPr lang="ja-JP" altLang="en-US" sz="1400"/>
          </a:p>
        </p:txBody>
      </p:sp>
      <p:sp>
        <p:nvSpPr>
          <p:cNvPr id="12301" name="正方形/長方形 193"/>
          <p:cNvSpPr>
            <a:spLocks noChangeArrowheads="1"/>
          </p:cNvSpPr>
          <p:nvPr/>
        </p:nvSpPr>
        <p:spPr bwMode="auto">
          <a:xfrm>
            <a:off x="687388" y="3644900"/>
            <a:ext cx="1439862" cy="307975"/>
          </a:xfrm>
          <a:prstGeom prst="rect">
            <a:avLst/>
          </a:prstGeom>
          <a:noFill/>
          <a:ln w="9525">
            <a:noFill/>
            <a:miter lim="800000"/>
            <a:headEnd/>
            <a:tailEnd/>
          </a:ln>
        </p:spPr>
        <p:txBody>
          <a:bodyPr>
            <a:spAutoFit/>
          </a:bodyPr>
          <a:lstStyle/>
          <a:p>
            <a:pPr algn="ctr"/>
            <a:r>
              <a:rPr lang="en-US" altLang="ja-JP" sz="1400"/>
              <a:t>Honda EM45is</a:t>
            </a:r>
            <a:endParaRPr lang="ja-JP" altLang="en-US" sz="1400"/>
          </a:p>
        </p:txBody>
      </p:sp>
      <p:sp>
        <p:nvSpPr>
          <p:cNvPr id="12302" name="正方形/長方形 194"/>
          <p:cNvSpPr>
            <a:spLocks noChangeArrowheads="1"/>
          </p:cNvSpPr>
          <p:nvPr/>
        </p:nvSpPr>
        <p:spPr bwMode="auto">
          <a:xfrm>
            <a:off x="7667625" y="2833688"/>
            <a:ext cx="1152525" cy="307975"/>
          </a:xfrm>
          <a:prstGeom prst="rect">
            <a:avLst/>
          </a:prstGeom>
          <a:noFill/>
          <a:ln w="9525">
            <a:noFill/>
            <a:miter lim="800000"/>
            <a:headEnd/>
            <a:tailEnd/>
          </a:ln>
        </p:spPr>
        <p:txBody>
          <a:bodyPr>
            <a:spAutoFit/>
          </a:bodyPr>
          <a:lstStyle/>
          <a:p>
            <a:r>
              <a:rPr lang="en-US" altLang="ja-JP" sz="1400"/>
              <a:t>Compressor</a:t>
            </a:r>
            <a:endParaRPr lang="ja-JP" altLang="en-US" sz="1400"/>
          </a:p>
        </p:txBody>
      </p:sp>
      <p:sp>
        <p:nvSpPr>
          <p:cNvPr id="12303" name="正方形/長方形 237"/>
          <p:cNvSpPr>
            <a:spLocks noChangeArrowheads="1"/>
          </p:cNvSpPr>
          <p:nvPr/>
        </p:nvSpPr>
        <p:spPr bwMode="auto">
          <a:xfrm>
            <a:off x="3995738" y="5732463"/>
            <a:ext cx="792162" cy="523875"/>
          </a:xfrm>
          <a:prstGeom prst="rect">
            <a:avLst/>
          </a:prstGeom>
          <a:noFill/>
          <a:ln w="9525">
            <a:noFill/>
            <a:miter lim="800000"/>
            <a:headEnd/>
            <a:tailEnd/>
          </a:ln>
        </p:spPr>
        <p:txBody>
          <a:bodyPr>
            <a:spAutoFit/>
          </a:bodyPr>
          <a:lstStyle/>
          <a:p>
            <a:r>
              <a:rPr lang="en-US" altLang="ja-JP" sz="1400"/>
              <a:t>Vacuum Pomp</a:t>
            </a:r>
            <a:endParaRPr lang="ja-JP" altLang="en-US" sz="1400"/>
          </a:p>
        </p:txBody>
      </p:sp>
      <p:sp>
        <p:nvSpPr>
          <p:cNvPr id="198" name="雲形吹き出し 197"/>
          <p:cNvSpPr/>
          <p:nvPr/>
        </p:nvSpPr>
        <p:spPr>
          <a:xfrm>
            <a:off x="2051050" y="981075"/>
            <a:ext cx="217488" cy="360363"/>
          </a:xfrm>
          <a:prstGeom prst="cloudCallout">
            <a:avLst/>
          </a:prstGeom>
          <a:solidFill>
            <a:schemeClr val="bg1">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2" name="雲形吹き出し 131"/>
          <p:cNvSpPr/>
          <p:nvPr/>
        </p:nvSpPr>
        <p:spPr>
          <a:xfrm>
            <a:off x="2051050" y="2349500"/>
            <a:ext cx="217488" cy="358775"/>
          </a:xfrm>
          <a:prstGeom prst="cloudCallout">
            <a:avLst/>
          </a:prstGeom>
          <a:solidFill>
            <a:schemeClr val="bg1">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2306" name="Picture 6" descr="C:\Users\okita\Desktop\図1.png"/>
          <p:cNvPicPr>
            <a:picLocks noChangeAspect="1" noChangeArrowheads="1"/>
          </p:cNvPicPr>
          <p:nvPr/>
        </p:nvPicPr>
        <p:blipFill>
          <a:blip r:embed="rId6" cstate="print"/>
          <a:srcRect l="36752" t="15430" r="8702" b="4703"/>
          <a:stretch>
            <a:fillRect/>
          </a:stretch>
        </p:blipFill>
        <p:spPr bwMode="auto">
          <a:xfrm>
            <a:off x="755650" y="4149725"/>
            <a:ext cx="1439863" cy="1098550"/>
          </a:xfrm>
          <a:prstGeom prst="rect">
            <a:avLst/>
          </a:prstGeom>
          <a:noFill/>
          <a:ln w="9525">
            <a:noFill/>
            <a:miter lim="800000"/>
            <a:headEnd/>
            <a:tailEnd/>
          </a:ln>
        </p:spPr>
      </p:pic>
      <p:sp>
        <p:nvSpPr>
          <p:cNvPr id="239" name="雲形吹き出し 238"/>
          <p:cNvSpPr/>
          <p:nvPr/>
        </p:nvSpPr>
        <p:spPr>
          <a:xfrm>
            <a:off x="2051050" y="3644900"/>
            <a:ext cx="217488" cy="360363"/>
          </a:xfrm>
          <a:prstGeom prst="cloudCallout">
            <a:avLst/>
          </a:prstGeom>
          <a:solidFill>
            <a:schemeClr val="bg1">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308" name="正方形/長方形 239"/>
          <p:cNvSpPr>
            <a:spLocks noChangeArrowheads="1"/>
          </p:cNvSpPr>
          <p:nvPr/>
        </p:nvSpPr>
        <p:spPr bwMode="auto">
          <a:xfrm>
            <a:off x="755650" y="5210175"/>
            <a:ext cx="1439863" cy="522288"/>
          </a:xfrm>
          <a:prstGeom prst="rect">
            <a:avLst/>
          </a:prstGeom>
          <a:noFill/>
          <a:ln w="9525">
            <a:noFill/>
            <a:miter lim="800000"/>
            <a:headEnd/>
            <a:tailEnd/>
          </a:ln>
        </p:spPr>
        <p:txBody>
          <a:bodyPr>
            <a:spAutoFit/>
          </a:bodyPr>
          <a:lstStyle/>
          <a:p>
            <a:pPr algn="ctr"/>
            <a:r>
              <a:rPr lang="en-US" altLang="ja-JP" sz="1400"/>
              <a:t>Snow  Vehicle</a:t>
            </a:r>
          </a:p>
          <a:p>
            <a:pPr algn="ctr"/>
            <a:r>
              <a:rPr lang="en-US" altLang="ja-JP" sz="1400"/>
              <a:t>SM100</a:t>
            </a:r>
            <a:endParaRPr lang="ja-JP" altLang="en-US" sz="1400"/>
          </a:p>
        </p:txBody>
      </p:sp>
      <p:pic>
        <p:nvPicPr>
          <p:cNvPr id="12309" name="Picture 7" descr="F:\Antarctica\Picture\2010_08AIRT40\DSC_1770.jpg"/>
          <p:cNvPicPr>
            <a:picLocks noChangeAspect="1" noChangeArrowheads="1"/>
          </p:cNvPicPr>
          <p:nvPr/>
        </p:nvPicPr>
        <p:blipFill>
          <a:blip r:embed="rId7" cstate="print"/>
          <a:srcRect l="34415" r="35612" b="19925"/>
          <a:stretch>
            <a:fillRect/>
          </a:stretch>
        </p:blipFill>
        <p:spPr bwMode="auto">
          <a:xfrm>
            <a:off x="4660900" y="908050"/>
            <a:ext cx="1943100" cy="3457575"/>
          </a:xfrm>
          <a:prstGeom prst="rect">
            <a:avLst/>
          </a:prstGeom>
          <a:noFill/>
          <a:ln w="9525">
            <a:noFill/>
            <a:miter lim="800000"/>
            <a:headEnd/>
            <a:tailEnd/>
          </a:ln>
        </p:spPr>
      </p:pic>
      <p:cxnSp>
        <p:nvCxnSpPr>
          <p:cNvPr id="247" name="直線コネクタ 246"/>
          <p:cNvCxnSpPr/>
          <p:nvPr/>
        </p:nvCxnSpPr>
        <p:spPr>
          <a:xfrm>
            <a:off x="2339975" y="1773238"/>
            <a:ext cx="2873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1" name="直線コネクタ 250"/>
          <p:cNvCxnSpPr/>
          <p:nvPr/>
        </p:nvCxnSpPr>
        <p:spPr>
          <a:xfrm>
            <a:off x="2339975" y="3213100"/>
            <a:ext cx="2873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3" name="直線コネクタ 252"/>
          <p:cNvCxnSpPr/>
          <p:nvPr/>
        </p:nvCxnSpPr>
        <p:spPr>
          <a:xfrm rot="5400000">
            <a:off x="1907382" y="2493169"/>
            <a:ext cx="14398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6" name="直線コネクタ 255"/>
          <p:cNvCxnSpPr/>
          <p:nvPr/>
        </p:nvCxnSpPr>
        <p:spPr>
          <a:xfrm rot="5400000">
            <a:off x="1907381" y="3933032"/>
            <a:ext cx="14398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8" name="直線コネクタ 257"/>
          <p:cNvCxnSpPr/>
          <p:nvPr/>
        </p:nvCxnSpPr>
        <p:spPr>
          <a:xfrm>
            <a:off x="2339975" y="4652963"/>
            <a:ext cx="2873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0" name="直線コネクタ 259"/>
          <p:cNvCxnSpPr/>
          <p:nvPr/>
        </p:nvCxnSpPr>
        <p:spPr>
          <a:xfrm>
            <a:off x="1835150" y="6597650"/>
            <a:ext cx="54006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2" name="直線コネクタ 261"/>
          <p:cNvCxnSpPr/>
          <p:nvPr/>
        </p:nvCxnSpPr>
        <p:spPr>
          <a:xfrm>
            <a:off x="2339975" y="4652963"/>
            <a:ext cx="2873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3" name="直線コネクタ 262"/>
          <p:cNvCxnSpPr/>
          <p:nvPr/>
        </p:nvCxnSpPr>
        <p:spPr>
          <a:xfrm rot="5400000">
            <a:off x="1654969" y="5625307"/>
            <a:ext cx="19446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5" name="直線コネクタ 264"/>
          <p:cNvCxnSpPr/>
          <p:nvPr/>
        </p:nvCxnSpPr>
        <p:spPr>
          <a:xfrm rot="5400000">
            <a:off x="2482850" y="6237288"/>
            <a:ext cx="2889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1" name="直線コネクタ 270"/>
          <p:cNvCxnSpPr/>
          <p:nvPr/>
        </p:nvCxnSpPr>
        <p:spPr>
          <a:xfrm>
            <a:off x="6604000" y="6597650"/>
            <a:ext cx="7921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4" name="直線コネクタ 273"/>
          <p:cNvCxnSpPr/>
          <p:nvPr/>
        </p:nvCxnSpPr>
        <p:spPr>
          <a:xfrm rot="5400000">
            <a:off x="6909594" y="6093619"/>
            <a:ext cx="10080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7" name="直線コネクタ 276"/>
          <p:cNvCxnSpPr/>
          <p:nvPr/>
        </p:nvCxnSpPr>
        <p:spPr>
          <a:xfrm rot="5400000">
            <a:off x="5830094" y="6093619"/>
            <a:ext cx="10080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9" name="直線コネクタ 278"/>
          <p:cNvCxnSpPr/>
          <p:nvPr/>
        </p:nvCxnSpPr>
        <p:spPr>
          <a:xfrm>
            <a:off x="5884863" y="2708275"/>
            <a:ext cx="10795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0" name="直線コネクタ 279"/>
          <p:cNvCxnSpPr/>
          <p:nvPr/>
        </p:nvCxnSpPr>
        <p:spPr>
          <a:xfrm>
            <a:off x="5811838" y="2852738"/>
            <a:ext cx="100806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3" name="直線コネクタ 282"/>
          <p:cNvCxnSpPr/>
          <p:nvPr/>
        </p:nvCxnSpPr>
        <p:spPr>
          <a:xfrm rot="5400000">
            <a:off x="5739606" y="3933032"/>
            <a:ext cx="216058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4" name="直線コネクタ 283"/>
          <p:cNvCxnSpPr/>
          <p:nvPr/>
        </p:nvCxnSpPr>
        <p:spPr>
          <a:xfrm rot="16200000" flipH="1">
            <a:off x="7216775" y="5337175"/>
            <a:ext cx="25209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1" name="直線コネクタ 290"/>
          <p:cNvCxnSpPr/>
          <p:nvPr/>
        </p:nvCxnSpPr>
        <p:spPr>
          <a:xfrm>
            <a:off x="6964363" y="2708275"/>
            <a:ext cx="50482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3" name="直線コネクタ 292"/>
          <p:cNvCxnSpPr/>
          <p:nvPr/>
        </p:nvCxnSpPr>
        <p:spPr>
          <a:xfrm rot="5400000">
            <a:off x="7108031" y="4580732"/>
            <a:ext cx="100806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70" name="直方体 169"/>
          <p:cNvSpPr/>
          <p:nvPr/>
        </p:nvSpPr>
        <p:spPr>
          <a:xfrm>
            <a:off x="6261100" y="4941888"/>
            <a:ext cx="720725" cy="79057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294" name="直線コネクタ 293"/>
          <p:cNvCxnSpPr/>
          <p:nvPr/>
        </p:nvCxnSpPr>
        <p:spPr>
          <a:xfrm rot="5400000">
            <a:off x="5092700" y="4437063"/>
            <a:ext cx="115252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6" name="直線コネクタ 295"/>
          <p:cNvCxnSpPr/>
          <p:nvPr/>
        </p:nvCxnSpPr>
        <p:spPr>
          <a:xfrm rot="5400000">
            <a:off x="4695825" y="6129338"/>
            <a:ext cx="936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3" name="直線コネクタ 302"/>
          <p:cNvCxnSpPr/>
          <p:nvPr/>
        </p:nvCxnSpPr>
        <p:spPr>
          <a:xfrm rot="5400000">
            <a:off x="3527425" y="6129338"/>
            <a:ext cx="936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7" name="直線コネクタ 306"/>
          <p:cNvCxnSpPr/>
          <p:nvPr/>
        </p:nvCxnSpPr>
        <p:spPr>
          <a:xfrm>
            <a:off x="7396163" y="6597650"/>
            <a:ext cx="10810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0" name="直線コネクタ 319"/>
          <p:cNvCxnSpPr/>
          <p:nvPr/>
        </p:nvCxnSpPr>
        <p:spPr>
          <a:xfrm rot="5400000">
            <a:off x="6280944" y="3896519"/>
            <a:ext cx="237648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5" name="直線コネクタ 324"/>
          <p:cNvCxnSpPr/>
          <p:nvPr/>
        </p:nvCxnSpPr>
        <p:spPr>
          <a:xfrm rot="5400000">
            <a:off x="4948237" y="4437063"/>
            <a:ext cx="115252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6" name="直線コネクタ 325"/>
          <p:cNvCxnSpPr/>
          <p:nvPr/>
        </p:nvCxnSpPr>
        <p:spPr>
          <a:xfrm>
            <a:off x="5956300" y="2565400"/>
            <a:ext cx="165576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9" name="直線コネクタ 328"/>
          <p:cNvCxnSpPr/>
          <p:nvPr/>
        </p:nvCxnSpPr>
        <p:spPr>
          <a:xfrm rot="5400000">
            <a:off x="7288213" y="2889250"/>
            <a:ext cx="6477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4" name="直線コネクタ 333"/>
          <p:cNvCxnSpPr/>
          <p:nvPr/>
        </p:nvCxnSpPr>
        <p:spPr>
          <a:xfrm rot="16200000" flipH="1">
            <a:off x="2859881" y="3933032"/>
            <a:ext cx="230346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6" name="直線コネクタ 335"/>
          <p:cNvCxnSpPr/>
          <p:nvPr/>
        </p:nvCxnSpPr>
        <p:spPr>
          <a:xfrm>
            <a:off x="4011613" y="2781300"/>
            <a:ext cx="129698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2" name="直線コネクタ 341"/>
          <p:cNvCxnSpPr/>
          <p:nvPr/>
        </p:nvCxnSpPr>
        <p:spPr>
          <a:xfrm rot="5400000">
            <a:off x="4948237" y="6092826"/>
            <a:ext cx="720725"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4" name="直線コネクタ 343"/>
          <p:cNvCxnSpPr/>
          <p:nvPr/>
        </p:nvCxnSpPr>
        <p:spPr>
          <a:xfrm rot="5400000">
            <a:off x="6100762" y="6092826"/>
            <a:ext cx="720725"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6" name="直線コネクタ 345"/>
          <p:cNvCxnSpPr/>
          <p:nvPr/>
        </p:nvCxnSpPr>
        <p:spPr>
          <a:xfrm rot="10800000">
            <a:off x="1835150" y="6453188"/>
            <a:ext cx="460851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65" name="直方体 164"/>
          <p:cNvSpPr/>
          <p:nvPr/>
        </p:nvSpPr>
        <p:spPr>
          <a:xfrm>
            <a:off x="7342188" y="4941888"/>
            <a:ext cx="719137" cy="79057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2343" name="Picture 8" descr="C:\Users\okita\Desktop\NPC011.gif"/>
          <p:cNvPicPr>
            <a:picLocks noChangeAspect="1" noChangeArrowheads="1"/>
          </p:cNvPicPr>
          <p:nvPr/>
        </p:nvPicPr>
        <p:blipFill>
          <a:blip r:embed="rId8" cstate="print"/>
          <a:srcRect/>
          <a:stretch>
            <a:fillRect/>
          </a:stretch>
        </p:blipFill>
        <p:spPr bwMode="auto">
          <a:xfrm>
            <a:off x="823913" y="5870575"/>
            <a:ext cx="939800" cy="798513"/>
          </a:xfrm>
          <a:prstGeom prst="rect">
            <a:avLst/>
          </a:prstGeom>
          <a:noFill/>
          <a:ln w="9525">
            <a:noFill/>
            <a:miter lim="800000"/>
            <a:headEnd/>
            <a:tailEnd/>
          </a:ln>
        </p:spPr>
      </p:pic>
      <p:sp>
        <p:nvSpPr>
          <p:cNvPr id="12344" name="正方形/長方形 357"/>
          <p:cNvSpPr>
            <a:spLocks noChangeArrowheads="1"/>
          </p:cNvSpPr>
          <p:nvPr/>
        </p:nvSpPr>
        <p:spPr bwMode="auto">
          <a:xfrm>
            <a:off x="1763713" y="5805488"/>
            <a:ext cx="725487" cy="522287"/>
          </a:xfrm>
          <a:prstGeom prst="rect">
            <a:avLst/>
          </a:prstGeom>
          <a:noFill/>
          <a:ln w="9525">
            <a:noFill/>
            <a:miter lim="800000"/>
            <a:headEnd/>
            <a:tailEnd/>
          </a:ln>
        </p:spPr>
        <p:txBody>
          <a:bodyPr wrap="none">
            <a:spAutoFit/>
          </a:bodyPr>
          <a:lstStyle/>
          <a:p>
            <a:r>
              <a:rPr lang="en-US" altLang="ja-JP" sz="1400"/>
              <a:t>Control</a:t>
            </a:r>
          </a:p>
          <a:p>
            <a:r>
              <a:rPr lang="en-US" altLang="ja-JP" sz="1400"/>
              <a:t>PC</a:t>
            </a:r>
            <a:endParaRPr lang="ja-JP" altLang="en-US" sz="1400"/>
          </a:p>
        </p:txBody>
      </p:sp>
      <p:sp>
        <p:nvSpPr>
          <p:cNvPr id="171" name="直方体 170"/>
          <p:cNvSpPr/>
          <p:nvPr/>
        </p:nvSpPr>
        <p:spPr>
          <a:xfrm>
            <a:off x="5092700" y="4941888"/>
            <a:ext cx="719138" cy="79057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346" name="正方形/長方形 367"/>
          <p:cNvSpPr>
            <a:spLocks noChangeArrowheads="1"/>
          </p:cNvSpPr>
          <p:nvPr/>
        </p:nvSpPr>
        <p:spPr bwMode="auto">
          <a:xfrm>
            <a:off x="6804025" y="620713"/>
            <a:ext cx="1152525" cy="1323975"/>
          </a:xfrm>
          <a:prstGeom prst="rect">
            <a:avLst/>
          </a:prstGeom>
          <a:noFill/>
          <a:ln w="3175">
            <a:solidFill>
              <a:schemeClr val="tx1"/>
            </a:solidFill>
            <a:miter lim="800000"/>
            <a:headEnd/>
            <a:tailEnd/>
          </a:ln>
        </p:spPr>
        <p:txBody>
          <a:bodyPr>
            <a:spAutoFit/>
          </a:bodyPr>
          <a:lstStyle/>
          <a:p>
            <a:pPr algn="ctr"/>
            <a:r>
              <a:rPr lang="en-US" altLang="ja-JP" sz="2400"/>
              <a:t>AIRT40</a:t>
            </a:r>
          </a:p>
          <a:p>
            <a:pPr algn="ctr"/>
            <a:r>
              <a:rPr lang="en-US" altLang="ja-JP" sz="2400"/>
              <a:t>TONIC2</a:t>
            </a:r>
          </a:p>
          <a:p>
            <a:pPr algn="ctr"/>
            <a:r>
              <a:rPr lang="en-US" altLang="ja-JP" sz="1600"/>
              <a:t>+ </a:t>
            </a:r>
          </a:p>
          <a:p>
            <a:pPr algn="ctr"/>
            <a:r>
              <a:rPr lang="en-US" altLang="ja-JP" sz="1600"/>
              <a:t>DIMM</a:t>
            </a:r>
            <a:endParaRPr lang="ja-JP" altLang="en-US" sz="160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矢印​​コネクタ 2"/>
          <p:cNvCxnSpPr/>
          <p:nvPr/>
        </p:nvCxnSpPr>
        <p:spPr>
          <a:xfrm rot="10800000" flipV="1">
            <a:off x="3276600" y="1133475"/>
            <a:ext cx="358775" cy="15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315" name="テキスト ボックス 10"/>
          <p:cNvSpPr txBox="1">
            <a:spLocks noChangeArrowheads="1"/>
          </p:cNvSpPr>
          <p:nvPr/>
        </p:nvSpPr>
        <p:spPr bwMode="auto">
          <a:xfrm>
            <a:off x="381000" y="261938"/>
            <a:ext cx="3865563" cy="646112"/>
          </a:xfrm>
          <a:prstGeom prst="rect">
            <a:avLst/>
          </a:prstGeom>
          <a:noFill/>
          <a:ln w="9525">
            <a:noFill/>
            <a:miter lim="800000"/>
            <a:headEnd/>
            <a:tailEnd/>
          </a:ln>
        </p:spPr>
        <p:txBody>
          <a:bodyPr wrap="none">
            <a:spAutoFit/>
          </a:bodyPr>
          <a:lstStyle/>
          <a:p>
            <a:r>
              <a:rPr lang="ja-JP" altLang="en-US" sz="3600"/>
              <a:t>夏期観測</a:t>
            </a:r>
            <a:r>
              <a:rPr lang="en-US" altLang="ja-JP" sz="3600"/>
              <a:t>(optional)</a:t>
            </a:r>
            <a:endParaRPr lang="ja-JP" altLang="en-US" sz="3600"/>
          </a:p>
        </p:txBody>
      </p:sp>
      <p:sp>
        <p:nvSpPr>
          <p:cNvPr id="13316" name="正方形/長方形 180"/>
          <p:cNvSpPr>
            <a:spLocks noChangeArrowheads="1"/>
          </p:cNvSpPr>
          <p:nvPr/>
        </p:nvSpPr>
        <p:spPr bwMode="auto">
          <a:xfrm>
            <a:off x="2843213" y="836613"/>
            <a:ext cx="346075" cy="584200"/>
          </a:xfrm>
          <a:prstGeom prst="rect">
            <a:avLst/>
          </a:prstGeom>
          <a:noFill/>
          <a:ln w="9525">
            <a:noFill/>
            <a:miter lim="800000"/>
            <a:headEnd/>
            <a:tailEnd/>
          </a:ln>
        </p:spPr>
        <p:txBody>
          <a:bodyPr>
            <a:spAutoFit/>
          </a:bodyPr>
          <a:lstStyle/>
          <a:p>
            <a:r>
              <a:rPr lang="en-US" altLang="ja-JP" sz="3200" b="1">
                <a:solidFill>
                  <a:srgbClr val="FF0000"/>
                </a:solidFill>
              </a:rPr>
              <a:t>N</a:t>
            </a:r>
            <a:endParaRPr lang="ja-JP" altLang="en-US" sz="3200" b="1">
              <a:solidFill>
                <a:srgbClr val="FF0000"/>
              </a:solidFill>
            </a:endParaRPr>
          </a:p>
        </p:txBody>
      </p:sp>
      <p:sp>
        <p:nvSpPr>
          <p:cNvPr id="13317" name="正方形/長方形 175"/>
          <p:cNvSpPr>
            <a:spLocks noChangeArrowheads="1"/>
          </p:cNvSpPr>
          <p:nvPr/>
        </p:nvSpPr>
        <p:spPr bwMode="auto">
          <a:xfrm>
            <a:off x="831850" y="2205038"/>
            <a:ext cx="1152525" cy="307975"/>
          </a:xfrm>
          <a:prstGeom prst="rect">
            <a:avLst/>
          </a:prstGeom>
          <a:noFill/>
          <a:ln w="9525">
            <a:noFill/>
            <a:miter lim="800000"/>
            <a:headEnd/>
            <a:tailEnd/>
          </a:ln>
        </p:spPr>
        <p:txBody>
          <a:bodyPr>
            <a:spAutoFit/>
          </a:bodyPr>
          <a:lstStyle/>
          <a:p>
            <a:pPr algn="ctr"/>
            <a:r>
              <a:rPr lang="en-US" altLang="ja-JP" sz="1400"/>
              <a:t>Honda EU16i</a:t>
            </a:r>
            <a:endParaRPr lang="ja-JP" altLang="en-US" sz="1400"/>
          </a:p>
        </p:txBody>
      </p:sp>
      <p:pic>
        <p:nvPicPr>
          <p:cNvPr id="13318" name="Picture 3" descr="C:\Users\okita\Desktop\type1.gif"/>
          <p:cNvPicPr>
            <a:picLocks noChangeAspect="1" noChangeArrowheads="1"/>
          </p:cNvPicPr>
          <p:nvPr/>
        </p:nvPicPr>
        <p:blipFill>
          <a:blip r:embed="rId2" cstate="print"/>
          <a:srcRect/>
          <a:stretch>
            <a:fillRect/>
          </a:stretch>
        </p:blipFill>
        <p:spPr bwMode="auto">
          <a:xfrm>
            <a:off x="388938" y="1125538"/>
            <a:ext cx="2095500" cy="1143000"/>
          </a:xfrm>
          <a:prstGeom prst="rect">
            <a:avLst/>
          </a:prstGeom>
          <a:noFill/>
          <a:ln w="9525">
            <a:noFill/>
            <a:miter lim="800000"/>
            <a:headEnd/>
            <a:tailEnd/>
          </a:ln>
        </p:spPr>
      </p:pic>
      <p:pic>
        <p:nvPicPr>
          <p:cNvPr id="13319" name="Picture 4" descr="C:\Users\okita\Desktop\type2.gif"/>
          <p:cNvPicPr>
            <a:picLocks noChangeAspect="1" noChangeArrowheads="1"/>
          </p:cNvPicPr>
          <p:nvPr/>
        </p:nvPicPr>
        <p:blipFill>
          <a:blip r:embed="rId3" cstate="print"/>
          <a:srcRect/>
          <a:stretch>
            <a:fillRect/>
          </a:stretch>
        </p:blipFill>
        <p:spPr bwMode="auto">
          <a:xfrm>
            <a:off x="388938" y="2565400"/>
            <a:ext cx="2095500" cy="1143000"/>
          </a:xfrm>
          <a:prstGeom prst="rect">
            <a:avLst/>
          </a:prstGeom>
          <a:noFill/>
          <a:ln w="9525">
            <a:noFill/>
            <a:miter lim="800000"/>
            <a:headEnd/>
            <a:tailEnd/>
          </a:ln>
        </p:spPr>
      </p:pic>
      <p:sp>
        <p:nvSpPr>
          <p:cNvPr id="13320" name="正方形/長方形 193"/>
          <p:cNvSpPr>
            <a:spLocks noChangeArrowheads="1"/>
          </p:cNvSpPr>
          <p:nvPr/>
        </p:nvSpPr>
        <p:spPr bwMode="auto">
          <a:xfrm>
            <a:off x="687388" y="3644900"/>
            <a:ext cx="1439862" cy="307975"/>
          </a:xfrm>
          <a:prstGeom prst="rect">
            <a:avLst/>
          </a:prstGeom>
          <a:noFill/>
          <a:ln w="9525">
            <a:noFill/>
            <a:miter lim="800000"/>
            <a:headEnd/>
            <a:tailEnd/>
          </a:ln>
        </p:spPr>
        <p:txBody>
          <a:bodyPr>
            <a:spAutoFit/>
          </a:bodyPr>
          <a:lstStyle/>
          <a:p>
            <a:pPr algn="ctr"/>
            <a:r>
              <a:rPr lang="en-US" altLang="ja-JP" sz="1400"/>
              <a:t>Honda EM45is</a:t>
            </a:r>
            <a:endParaRPr lang="ja-JP" altLang="en-US" sz="1400"/>
          </a:p>
        </p:txBody>
      </p:sp>
      <p:sp>
        <p:nvSpPr>
          <p:cNvPr id="198" name="雲形吹き出し 197"/>
          <p:cNvSpPr/>
          <p:nvPr/>
        </p:nvSpPr>
        <p:spPr>
          <a:xfrm>
            <a:off x="2051050" y="981075"/>
            <a:ext cx="217488" cy="360363"/>
          </a:xfrm>
          <a:prstGeom prst="cloudCallout">
            <a:avLst/>
          </a:prstGeom>
          <a:solidFill>
            <a:schemeClr val="bg1">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2" name="雲形吹き出し 131"/>
          <p:cNvSpPr/>
          <p:nvPr/>
        </p:nvSpPr>
        <p:spPr>
          <a:xfrm>
            <a:off x="2051050" y="2349500"/>
            <a:ext cx="217488" cy="358775"/>
          </a:xfrm>
          <a:prstGeom prst="cloudCallout">
            <a:avLst/>
          </a:prstGeom>
          <a:solidFill>
            <a:schemeClr val="bg1">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3323" name="Picture 6" descr="C:\Users\okita\Desktop\図1.png"/>
          <p:cNvPicPr>
            <a:picLocks noChangeAspect="1" noChangeArrowheads="1"/>
          </p:cNvPicPr>
          <p:nvPr/>
        </p:nvPicPr>
        <p:blipFill>
          <a:blip r:embed="rId4" cstate="print"/>
          <a:srcRect l="36752" t="15430" r="8702" b="4703"/>
          <a:stretch>
            <a:fillRect/>
          </a:stretch>
        </p:blipFill>
        <p:spPr bwMode="auto">
          <a:xfrm>
            <a:off x="755650" y="4149725"/>
            <a:ext cx="1439863" cy="1098550"/>
          </a:xfrm>
          <a:prstGeom prst="rect">
            <a:avLst/>
          </a:prstGeom>
          <a:noFill/>
          <a:ln w="9525">
            <a:noFill/>
            <a:miter lim="800000"/>
            <a:headEnd/>
            <a:tailEnd/>
          </a:ln>
        </p:spPr>
      </p:pic>
      <p:sp>
        <p:nvSpPr>
          <p:cNvPr id="239" name="雲形吹き出し 238"/>
          <p:cNvSpPr/>
          <p:nvPr/>
        </p:nvSpPr>
        <p:spPr>
          <a:xfrm>
            <a:off x="2051050" y="3644900"/>
            <a:ext cx="217488" cy="360363"/>
          </a:xfrm>
          <a:prstGeom prst="cloudCallout">
            <a:avLst/>
          </a:prstGeom>
          <a:solidFill>
            <a:schemeClr val="bg1">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325" name="正方形/長方形 239"/>
          <p:cNvSpPr>
            <a:spLocks noChangeArrowheads="1"/>
          </p:cNvSpPr>
          <p:nvPr/>
        </p:nvSpPr>
        <p:spPr bwMode="auto">
          <a:xfrm>
            <a:off x="755650" y="5210175"/>
            <a:ext cx="1439863" cy="522288"/>
          </a:xfrm>
          <a:prstGeom prst="rect">
            <a:avLst/>
          </a:prstGeom>
          <a:noFill/>
          <a:ln w="9525">
            <a:noFill/>
            <a:miter lim="800000"/>
            <a:headEnd/>
            <a:tailEnd/>
          </a:ln>
        </p:spPr>
        <p:txBody>
          <a:bodyPr>
            <a:spAutoFit/>
          </a:bodyPr>
          <a:lstStyle/>
          <a:p>
            <a:pPr algn="ctr"/>
            <a:r>
              <a:rPr lang="en-US" altLang="ja-JP" sz="1400"/>
              <a:t>Snow  Vehicle</a:t>
            </a:r>
          </a:p>
          <a:p>
            <a:pPr algn="ctr"/>
            <a:r>
              <a:rPr lang="en-US" altLang="ja-JP" sz="1400"/>
              <a:t>SM100</a:t>
            </a:r>
            <a:endParaRPr lang="ja-JP" altLang="en-US" sz="1400"/>
          </a:p>
        </p:txBody>
      </p:sp>
      <p:cxnSp>
        <p:nvCxnSpPr>
          <p:cNvPr id="247" name="直線コネクタ 246"/>
          <p:cNvCxnSpPr/>
          <p:nvPr/>
        </p:nvCxnSpPr>
        <p:spPr>
          <a:xfrm>
            <a:off x="2339975" y="1773238"/>
            <a:ext cx="2873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1" name="直線コネクタ 250"/>
          <p:cNvCxnSpPr/>
          <p:nvPr/>
        </p:nvCxnSpPr>
        <p:spPr>
          <a:xfrm>
            <a:off x="2339975" y="3213100"/>
            <a:ext cx="2873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3" name="直線コネクタ 252"/>
          <p:cNvCxnSpPr/>
          <p:nvPr/>
        </p:nvCxnSpPr>
        <p:spPr>
          <a:xfrm rot="5400000">
            <a:off x="1907382" y="2493169"/>
            <a:ext cx="14398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6" name="直線コネクタ 255"/>
          <p:cNvCxnSpPr/>
          <p:nvPr/>
        </p:nvCxnSpPr>
        <p:spPr>
          <a:xfrm rot="5400000">
            <a:off x="1907381" y="3933032"/>
            <a:ext cx="14398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8" name="直線コネクタ 257"/>
          <p:cNvCxnSpPr/>
          <p:nvPr/>
        </p:nvCxnSpPr>
        <p:spPr>
          <a:xfrm>
            <a:off x="2339975" y="4652963"/>
            <a:ext cx="2873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0" name="直線コネクタ 259"/>
          <p:cNvCxnSpPr/>
          <p:nvPr/>
        </p:nvCxnSpPr>
        <p:spPr>
          <a:xfrm>
            <a:off x="1835150" y="6597650"/>
            <a:ext cx="49688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2" name="直線コネクタ 261"/>
          <p:cNvCxnSpPr/>
          <p:nvPr/>
        </p:nvCxnSpPr>
        <p:spPr>
          <a:xfrm>
            <a:off x="2339975" y="4652963"/>
            <a:ext cx="2873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3" name="直線コネクタ 262"/>
          <p:cNvCxnSpPr/>
          <p:nvPr/>
        </p:nvCxnSpPr>
        <p:spPr>
          <a:xfrm rot="5400000">
            <a:off x="1654969" y="5625307"/>
            <a:ext cx="19446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5" name="直線コネクタ 264"/>
          <p:cNvCxnSpPr/>
          <p:nvPr/>
        </p:nvCxnSpPr>
        <p:spPr>
          <a:xfrm rot="5400000">
            <a:off x="2482850" y="6237288"/>
            <a:ext cx="2889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4" name="直線コネクタ 273"/>
          <p:cNvCxnSpPr/>
          <p:nvPr/>
        </p:nvCxnSpPr>
        <p:spPr>
          <a:xfrm rot="16200000" flipH="1">
            <a:off x="5795962" y="5589588"/>
            <a:ext cx="2016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6" name="直線コネクタ 295"/>
          <p:cNvCxnSpPr/>
          <p:nvPr/>
        </p:nvCxnSpPr>
        <p:spPr>
          <a:xfrm rot="5400000">
            <a:off x="5688012" y="5481638"/>
            <a:ext cx="1800225"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3" name="直線コネクタ 302"/>
          <p:cNvCxnSpPr/>
          <p:nvPr/>
        </p:nvCxnSpPr>
        <p:spPr>
          <a:xfrm rot="5400000">
            <a:off x="3132138" y="5553075"/>
            <a:ext cx="2089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6" name="直線コネクタ 345"/>
          <p:cNvCxnSpPr/>
          <p:nvPr/>
        </p:nvCxnSpPr>
        <p:spPr>
          <a:xfrm rot="10800000">
            <a:off x="1835150" y="6381750"/>
            <a:ext cx="4752975"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13339" name="Picture 8" descr="C:\Users\okita\Desktop\NPC011.gif"/>
          <p:cNvPicPr>
            <a:picLocks noChangeAspect="1" noChangeArrowheads="1"/>
          </p:cNvPicPr>
          <p:nvPr/>
        </p:nvPicPr>
        <p:blipFill>
          <a:blip r:embed="rId5" cstate="print"/>
          <a:srcRect/>
          <a:stretch>
            <a:fillRect/>
          </a:stretch>
        </p:blipFill>
        <p:spPr bwMode="auto">
          <a:xfrm>
            <a:off x="823913" y="5870575"/>
            <a:ext cx="939800" cy="798513"/>
          </a:xfrm>
          <a:prstGeom prst="rect">
            <a:avLst/>
          </a:prstGeom>
          <a:noFill/>
          <a:ln w="9525">
            <a:noFill/>
            <a:miter lim="800000"/>
            <a:headEnd/>
            <a:tailEnd/>
          </a:ln>
        </p:spPr>
      </p:pic>
      <p:sp>
        <p:nvSpPr>
          <p:cNvPr id="13340" name="正方形/長方形 357"/>
          <p:cNvSpPr>
            <a:spLocks noChangeArrowheads="1"/>
          </p:cNvSpPr>
          <p:nvPr/>
        </p:nvSpPr>
        <p:spPr bwMode="auto">
          <a:xfrm>
            <a:off x="1763713" y="5805488"/>
            <a:ext cx="725487" cy="522287"/>
          </a:xfrm>
          <a:prstGeom prst="rect">
            <a:avLst/>
          </a:prstGeom>
          <a:noFill/>
          <a:ln w="9525">
            <a:noFill/>
            <a:miter lim="800000"/>
            <a:headEnd/>
            <a:tailEnd/>
          </a:ln>
        </p:spPr>
        <p:txBody>
          <a:bodyPr wrap="none">
            <a:spAutoFit/>
          </a:bodyPr>
          <a:lstStyle/>
          <a:p>
            <a:r>
              <a:rPr lang="en-US" altLang="ja-JP" sz="1400"/>
              <a:t>Control</a:t>
            </a:r>
          </a:p>
          <a:p>
            <a:r>
              <a:rPr lang="en-US" altLang="ja-JP" sz="1400"/>
              <a:t>PC</a:t>
            </a:r>
            <a:endParaRPr lang="ja-JP" altLang="en-US" sz="1400"/>
          </a:p>
        </p:txBody>
      </p:sp>
      <p:pic>
        <p:nvPicPr>
          <p:cNvPr id="13341" name="Picture 3" descr="20090929_023540"/>
          <p:cNvPicPr>
            <a:picLocks noChangeAspect="1" noChangeArrowheads="1"/>
          </p:cNvPicPr>
          <p:nvPr/>
        </p:nvPicPr>
        <p:blipFill>
          <a:blip r:embed="rId6" cstate="print"/>
          <a:srcRect/>
          <a:stretch>
            <a:fillRect/>
          </a:stretch>
        </p:blipFill>
        <p:spPr bwMode="auto">
          <a:xfrm>
            <a:off x="6372225" y="3506788"/>
            <a:ext cx="1800225" cy="2351087"/>
          </a:xfrm>
          <a:prstGeom prst="rect">
            <a:avLst/>
          </a:prstGeom>
          <a:noFill/>
          <a:ln w="9525">
            <a:noFill/>
            <a:miter lim="800000"/>
            <a:headEnd/>
            <a:tailEnd/>
          </a:ln>
        </p:spPr>
      </p:pic>
      <p:cxnSp>
        <p:nvCxnSpPr>
          <p:cNvPr id="69" name="直線コネクタ 68"/>
          <p:cNvCxnSpPr/>
          <p:nvPr/>
        </p:nvCxnSpPr>
        <p:spPr>
          <a:xfrm rot="5400000">
            <a:off x="3060700" y="5481638"/>
            <a:ext cx="1800225"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3343" name="正方形/長方形 69"/>
          <p:cNvSpPr>
            <a:spLocks noChangeArrowheads="1"/>
          </p:cNvSpPr>
          <p:nvPr/>
        </p:nvSpPr>
        <p:spPr bwMode="auto">
          <a:xfrm>
            <a:off x="4248150" y="5354638"/>
            <a:ext cx="1619250" cy="368300"/>
          </a:xfrm>
          <a:prstGeom prst="rect">
            <a:avLst/>
          </a:prstGeom>
          <a:noFill/>
          <a:ln w="3175">
            <a:solidFill>
              <a:schemeClr val="tx1"/>
            </a:solidFill>
            <a:miter lim="800000"/>
            <a:headEnd/>
            <a:tailEnd/>
          </a:ln>
        </p:spPr>
        <p:txBody>
          <a:bodyPr>
            <a:spAutoFit/>
          </a:bodyPr>
          <a:lstStyle/>
          <a:p>
            <a:pPr algn="ctr"/>
            <a:r>
              <a:rPr lang="en-US" altLang="ja-JP"/>
              <a:t>All Sky Camera</a:t>
            </a:r>
            <a:endParaRPr lang="ja-JP" altLang="en-US"/>
          </a:p>
        </p:txBody>
      </p:sp>
      <p:sp>
        <p:nvSpPr>
          <p:cNvPr id="13344" name="正方形/長方形 70"/>
          <p:cNvSpPr>
            <a:spLocks noChangeArrowheads="1"/>
          </p:cNvSpPr>
          <p:nvPr/>
        </p:nvSpPr>
        <p:spPr bwMode="auto">
          <a:xfrm>
            <a:off x="6875463" y="5878513"/>
            <a:ext cx="1441450" cy="646112"/>
          </a:xfrm>
          <a:prstGeom prst="rect">
            <a:avLst/>
          </a:prstGeom>
          <a:noFill/>
          <a:ln w="3175">
            <a:solidFill>
              <a:schemeClr val="tx1"/>
            </a:solidFill>
            <a:miter lim="800000"/>
            <a:headEnd/>
            <a:tailEnd/>
          </a:ln>
        </p:spPr>
        <p:txBody>
          <a:bodyPr>
            <a:spAutoFit/>
          </a:bodyPr>
          <a:lstStyle/>
          <a:p>
            <a:pPr algn="ctr"/>
            <a:r>
              <a:rPr lang="en-US" altLang="ja-JP"/>
              <a:t>Water Vapor Monitor</a:t>
            </a:r>
            <a:endParaRPr lang="ja-JP" altLang="en-US"/>
          </a:p>
        </p:txBody>
      </p:sp>
      <p:pic>
        <p:nvPicPr>
          <p:cNvPr id="13345" name="Picture 7"/>
          <p:cNvPicPr>
            <a:picLocks noChangeAspect="1" noChangeArrowheads="1"/>
          </p:cNvPicPr>
          <p:nvPr/>
        </p:nvPicPr>
        <p:blipFill>
          <a:blip r:embed="rId7" cstate="print">
            <a:lum bright="10000" contrast="10000"/>
          </a:blip>
          <a:srcRect/>
          <a:stretch>
            <a:fillRect/>
          </a:stretch>
        </p:blipFill>
        <p:spPr bwMode="auto">
          <a:xfrm>
            <a:off x="3671888" y="3841750"/>
            <a:ext cx="1979612" cy="1485900"/>
          </a:xfrm>
          <a:prstGeom prst="rect">
            <a:avLst/>
          </a:prstGeom>
          <a:noFill/>
          <a:ln w="9525">
            <a:noFill/>
            <a:miter lim="800000"/>
            <a:headEnd/>
            <a:tailEnd/>
          </a:ln>
        </p:spPr>
      </p:pic>
      <p:pic>
        <p:nvPicPr>
          <p:cNvPr id="13346" name="Picture 2" descr="C:\Users\okita\Desktop\9804-m.jpg"/>
          <p:cNvPicPr>
            <a:picLocks noChangeAspect="1" noChangeArrowheads="1"/>
          </p:cNvPicPr>
          <p:nvPr/>
        </p:nvPicPr>
        <p:blipFill>
          <a:blip r:embed="rId8" cstate="print"/>
          <a:srcRect/>
          <a:stretch>
            <a:fillRect/>
          </a:stretch>
        </p:blipFill>
        <p:spPr bwMode="auto">
          <a:xfrm>
            <a:off x="5219700" y="1033463"/>
            <a:ext cx="1576388" cy="1544637"/>
          </a:xfrm>
          <a:prstGeom prst="rect">
            <a:avLst/>
          </a:prstGeom>
          <a:noFill/>
          <a:ln w="9525">
            <a:noFill/>
            <a:miter lim="800000"/>
            <a:headEnd/>
            <a:tailEnd/>
          </a:ln>
        </p:spPr>
      </p:pic>
      <p:sp>
        <p:nvSpPr>
          <p:cNvPr id="13347" name="正方形/長方形 72"/>
          <p:cNvSpPr>
            <a:spLocks noChangeArrowheads="1"/>
          </p:cNvSpPr>
          <p:nvPr/>
        </p:nvSpPr>
        <p:spPr bwMode="auto">
          <a:xfrm>
            <a:off x="5292725" y="2473325"/>
            <a:ext cx="1439863" cy="523875"/>
          </a:xfrm>
          <a:prstGeom prst="rect">
            <a:avLst/>
          </a:prstGeom>
          <a:noFill/>
          <a:ln w="9525">
            <a:noFill/>
            <a:miter lim="800000"/>
            <a:headEnd/>
            <a:tailEnd/>
          </a:ln>
        </p:spPr>
        <p:txBody>
          <a:bodyPr>
            <a:spAutoFit/>
          </a:bodyPr>
          <a:lstStyle/>
          <a:p>
            <a:pPr algn="ctr"/>
            <a:r>
              <a:rPr lang="en-US" altLang="ja-JP" sz="1400"/>
              <a:t>Apogee Alta U9000</a:t>
            </a:r>
            <a:endParaRPr lang="ja-JP" altLang="en-US" sz="1400"/>
          </a:p>
        </p:txBody>
      </p:sp>
      <p:pic>
        <p:nvPicPr>
          <p:cNvPr id="13348" name="Picture 3" descr="C:\Users\okita\Desktop\halpha-filter.jpg"/>
          <p:cNvPicPr>
            <a:picLocks noChangeAspect="1" noChangeArrowheads="1"/>
          </p:cNvPicPr>
          <p:nvPr/>
        </p:nvPicPr>
        <p:blipFill>
          <a:blip r:embed="rId9" cstate="print"/>
          <a:srcRect/>
          <a:stretch>
            <a:fillRect/>
          </a:stretch>
        </p:blipFill>
        <p:spPr bwMode="auto">
          <a:xfrm>
            <a:off x="7019925" y="1322388"/>
            <a:ext cx="1338263" cy="1109662"/>
          </a:xfrm>
          <a:prstGeom prst="rect">
            <a:avLst/>
          </a:prstGeom>
          <a:noFill/>
          <a:ln w="9525">
            <a:noFill/>
            <a:miter lim="800000"/>
            <a:headEnd/>
            <a:tailEnd/>
          </a:ln>
        </p:spPr>
      </p:pic>
      <p:sp>
        <p:nvSpPr>
          <p:cNvPr id="13349" name="正方形/長方形 74"/>
          <p:cNvSpPr>
            <a:spLocks noChangeArrowheads="1"/>
          </p:cNvSpPr>
          <p:nvPr/>
        </p:nvSpPr>
        <p:spPr bwMode="auto">
          <a:xfrm>
            <a:off x="6948488" y="2473325"/>
            <a:ext cx="1439862" cy="523875"/>
          </a:xfrm>
          <a:prstGeom prst="rect">
            <a:avLst/>
          </a:prstGeom>
          <a:noFill/>
          <a:ln w="9525">
            <a:noFill/>
            <a:miter lim="800000"/>
            <a:headEnd/>
            <a:tailEnd/>
          </a:ln>
        </p:spPr>
        <p:txBody>
          <a:bodyPr>
            <a:spAutoFit/>
          </a:bodyPr>
          <a:lstStyle/>
          <a:p>
            <a:pPr algn="ctr"/>
            <a:r>
              <a:rPr lang="en-US" altLang="ja-JP" sz="1400"/>
              <a:t>Hα</a:t>
            </a:r>
            <a:r>
              <a:rPr lang="ja-JP" altLang="en-US" sz="1400"/>
              <a:t>　</a:t>
            </a:r>
            <a:r>
              <a:rPr lang="en-US" altLang="ja-JP" sz="1400"/>
              <a:t>&amp; U-band</a:t>
            </a:r>
            <a:r>
              <a:rPr lang="ja-JP" altLang="en-US" sz="1400"/>
              <a:t>　</a:t>
            </a:r>
            <a:r>
              <a:rPr lang="en-US" altLang="ja-JP" sz="1400"/>
              <a:t>filter</a:t>
            </a:r>
            <a:endParaRPr lang="ja-JP" altLang="en-US" sz="1400"/>
          </a:p>
        </p:txBody>
      </p:sp>
      <p:sp>
        <p:nvSpPr>
          <p:cNvPr id="76" name="角丸四角形 75"/>
          <p:cNvSpPr/>
          <p:nvPr/>
        </p:nvSpPr>
        <p:spPr>
          <a:xfrm>
            <a:off x="5076825" y="765175"/>
            <a:ext cx="3527425" cy="23764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351" name="正方形/長方形 76"/>
          <p:cNvSpPr>
            <a:spLocks noChangeArrowheads="1"/>
          </p:cNvSpPr>
          <p:nvPr/>
        </p:nvSpPr>
        <p:spPr bwMode="auto">
          <a:xfrm>
            <a:off x="5148263" y="260350"/>
            <a:ext cx="3384550" cy="461963"/>
          </a:xfrm>
          <a:prstGeom prst="rect">
            <a:avLst/>
          </a:prstGeom>
          <a:noFill/>
          <a:ln w="9525">
            <a:noFill/>
            <a:miter lim="800000"/>
            <a:headEnd/>
            <a:tailEnd/>
          </a:ln>
        </p:spPr>
        <p:txBody>
          <a:bodyPr>
            <a:spAutoFit/>
          </a:bodyPr>
          <a:lstStyle/>
          <a:p>
            <a:pPr algn="ctr"/>
            <a:r>
              <a:rPr lang="en-US" altLang="ja-JP" sz="2400"/>
              <a:t>AIRT40 with CCD Camera</a:t>
            </a:r>
            <a:endParaRPr lang="ja-JP" altLang="en-US" sz="240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正方形/長方形 217"/>
          <p:cNvSpPr/>
          <p:nvPr/>
        </p:nvSpPr>
        <p:spPr>
          <a:xfrm>
            <a:off x="7715250" y="838200"/>
            <a:ext cx="215900" cy="287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0" name="正方形/長方形 259"/>
          <p:cNvSpPr/>
          <p:nvPr/>
        </p:nvSpPr>
        <p:spPr>
          <a:xfrm>
            <a:off x="7596188" y="981075"/>
            <a:ext cx="215900" cy="307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1" name="円/楕円 260"/>
          <p:cNvSpPr/>
          <p:nvPr/>
        </p:nvSpPr>
        <p:spPr>
          <a:xfrm>
            <a:off x="7596188" y="920750"/>
            <a:ext cx="2159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2" name="円/楕円 261"/>
          <p:cNvSpPr/>
          <p:nvPr/>
        </p:nvSpPr>
        <p:spPr>
          <a:xfrm>
            <a:off x="7596188" y="1209675"/>
            <a:ext cx="215900" cy="125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3" name="正方形/長方形 262"/>
          <p:cNvSpPr/>
          <p:nvPr/>
        </p:nvSpPr>
        <p:spPr>
          <a:xfrm>
            <a:off x="8605838" y="846138"/>
            <a:ext cx="215900" cy="287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4" name="円/楕円 263"/>
          <p:cNvSpPr/>
          <p:nvPr/>
        </p:nvSpPr>
        <p:spPr>
          <a:xfrm>
            <a:off x="8605838" y="773113"/>
            <a:ext cx="215900" cy="1190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5" name="円/楕円 264"/>
          <p:cNvSpPr/>
          <p:nvPr/>
        </p:nvSpPr>
        <p:spPr>
          <a:xfrm>
            <a:off x="8605838" y="1062038"/>
            <a:ext cx="215900" cy="117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6" name="正方形/長方形 265"/>
          <p:cNvSpPr/>
          <p:nvPr/>
        </p:nvSpPr>
        <p:spPr>
          <a:xfrm>
            <a:off x="8758238" y="998538"/>
            <a:ext cx="215900" cy="287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7" name="円/楕円 266"/>
          <p:cNvSpPr/>
          <p:nvPr/>
        </p:nvSpPr>
        <p:spPr>
          <a:xfrm>
            <a:off x="8758238" y="1214438"/>
            <a:ext cx="215900" cy="117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8" name="円/楕円 267"/>
          <p:cNvSpPr/>
          <p:nvPr/>
        </p:nvSpPr>
        <p:spPr>
          <a:xfrm>
            <a:off x="8758238" y="925513"/>
            <a:ext cx="215900" cy="1190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3" name="直線矢印​​コネクタ 2"/>
          <p:cNvCxnSpPr/>
          <p:nvPr/>
        </p:nvCxnSpPr>
        <p:spPr>
          <a:xfrm rot="5400000" flipH="1" flipV="1">
            <a:off x="2519362" y="915988"/>
            <a:ext cx="360363" cy="15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3159125" y="3860800"/>
            <a:ext cx="1152525" cy="9556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a:solidFill>
                  <a:schemeClr val="tx1"/>
                </a:solidFill>
              </a:rPr>
              <a:t>Instrument Module</a:t>
            </a:r>
            <a:endParaRPr lang="ja-JP" altLang="en-US" sz="1600" dirty="0">
              <a:solidFill>
                <a:schemeClr val="tx1"/>
              </a:solidFill>
            </a:endParaRPr>
          </a:p>
        </p:txBody>
      </p:sp>
      <p:sp>
        <p:nvSpPr>
          <p:cNvPr id="14350" name="テキスト ボックス 15"/>
          <p:cNvSpPr txBox="1">
            <a:spLocks noChangeArrowheads="1"/>
          </p:cNvSpPr>
          <p:nvPr/>
        </p:nvSpPr>
        <p:spPr bwMode="auto">
          <a:xfrm>
            <a:off x="7594600" y="5819775"/>
            <a:ext cx="1370013" cy="922338"/>
          </a:xfrm>
          <a:prstGeom prst="rect">
            <a:avLst/>
          </a:prstGeom>
          <a:noFill/>
          <a:ln w="9525">
            <a:noFill/>
            <a:miter lim="800000"/>
            <a:headEnd/>
            <a:tailEnd/>
          </a:ln>
        </p:spPr>
        <p:txBody>
          <a:bodyPr>
            <a:spAutoFit/>
          </a:bodyPr>
          <a:lstStyle/>
          <a:p>
            <a:r>
              <a:rPr lang="en-US" altLang="ja-JP"/>
              <a:t>16m Tower</a:t>
            </a:r>
          </a:p>
          <a:p>
            <a:r>
              <a:rPr lang="en-US" altLang="ja-JP"/>
              <a:t>Pt / Super-sonic Sensor</a:t>
            </a:r>
            <a:endParaRPr lang="ja-JP" altLang="en-US"/>
          </a:p>
        </p:txBody>
      </p:sp>
      <p:sp>
        <p:nvSpPr>
          <p:cNvPr id="14351" name="テキスト ボックス 18"/>
          <p:cNvSpPr txBox="1">
            <a:spLocks noChangeArrowheads="1"/>
          </p:cNvSpPr>
          <p:nvPr/>
        </p:nvSpPr>
        <p:spPr bwMode="auto">
          <a:xfrm>
            <a:off x="4787900" y="2420938"/>
            <a:ext cx="633413" cy="369887"/>
          </a:xfrm>
          <a:prstGeom prst="rect">
            <a:avLst/>
          </a:prstGeom>
          <a:noFill/>
          <a:ln w="9525">
            <a:noFill/>
            <a:miter lim="800000"/>
            <a:headEnd/>
            <a:tailEnd/>
          </a:ln>
        </p:spPr>
        <p:txBody>
          <a:bodyPr wrap="none">
            <a:spAutoFit/>
          </a:bodyPr>
          <a:lstStyle/>
          <a:p>
            <a:r>
              <a:rPr lang="en-US" altLang="ja-JP"/>
              <a:t>50m</a:t>
            </a:r>
            <a:endParaRPr lang="ja-JP" altLang="en-US"/>
          </a:p>
        </p:txBody>
      </p:sp>
      <p:sp>
        <p:nvSpPr>
          <p:cNvPr id="14352" name="テキスト ボックス 24"/>
          <p:cNvSpPr txBox="1">
            <a:spLocks noChangeArrowheads="1"/>
          </p:cNvSpPr>
          <p:nvPr/>
        </p:nvSpPr>
        <p:spPr bwMode="auto">
          <a:xfrm>
            <a:off x="6011863" y="4868863"/>
            <a:ext cx="603250" cy="369887"/>
          </a:xfrm>
          <a:prstGeom prst="rect">
            <a:avLst/>
          </a:prstGeom>
          <a:noFill/>
          <a:ln w="9525">
            <a:noFill/>
            <a:miter lim="800000"/>
            <a:headEnd/>
            <a:tailEnd/>
          </a:ln>
        </p:spPr>
        <p:txBody>
          <a:bodyPr>
            <a:spAutoFit/>
          </a:bodyPr>
          <a:lstStyle/>
          <a:p>
            <a:r>
              <a:rPr lang="en-US" altLang="ja-JP"/>
              <a:t>20m</a:t>
            </a:r>
            <a:endParaRPr lang="ja-JP" altLang="en-US"/>
          </a:p>
        </p:txBody>
      </p:sp>
      <p:cxnSp>
        <p:nvCxnSpPr>
          <p:cNvPr id="39" name="直線矢印​​コネクタ 38"/>
          <p:cNvCxnSpPr/>
          <p:nvPr/>
        </p:nvCxnSpPr>
        <p:spPr>
          <a:xfrm rot="16200000" flipV="1">
            <a:off x="2231232" y="2601119"/>
            <a:ext cx="1008062" cy="64770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354" name="テキスト ボックス 39"/>
          <p:cNvSpPr txBox="1">
            <a:spLocks noChangeArrowheads="1"/>
          </p:cNvSpPr>
          <p:nvPr/>
        </p:nvSpPr>
        <p:spPr bwMode="auto">
          <a:xfrm>
            <a:off x="2051050" y="2813050"/>
            <a:ext cx="603250" cy="368300"/>
          </a:xfrm>
          <a:prstGeom prst="rect">
            <a:avLst/>
          </a:prstGeom>
          <a:noFill/>
          <a:ln w="9525">
            <a:noFill/>
            <a:miter lim="800000"/>
            <a:headEnd/>
            <a:tailEnd/>
          </a:ln>
        </p:spPr>
        <p:txBody>
          <a:bodyPr wrap="none">
            <a:spAutoFit/>
          </a:bodyPr>
          <a:lstStyle/>
          <a:p>
            <a:r>
              <a:rPr lang="en-US" altLang="ja-JP"/>
              <a:t>10m</a:t>
            </a:r>
            <a:endParaRPr lang="ja-JP" altLang="en-US"/>
          </a:p>
        </p:txBody>
      </p:sp>
      <p:sp>
        <p:nvSpPr>
          <p:cNvPr id="14355" name="テキスト ボックス 41"/>
          <p:cNvSpPr txBox="1">
            <a:spLocks noChangeArrowheads="1"/>
          </p:cNvSpPr>
          <p:nvPr/>
        </p:nvSpPr>
        <p:spPr bwMode="auto">
          <a:xfrm>
            <a:off x="2771775" y="2524125"/>
            <a:ext cx="1492250" cy="369888"/>
          </a:xfrm>
          <a:prstGeom prst="rect">
            <a:avLst/>
          </a:prstGeom>
          <a:noFill/>
          <a:ln w="9525">
            <a:noFill/>
            <a:miter lim="800000"/>
            <a:headEnd/>
            <a:tailEnd/>
          </a:ln>
        </p:spPr>
        <p:txBody>
          <a:bodyPr wrap="none">
            <a:spAutoFit/>
          </a:bodyPr>
          <a:lstStyle/>
          <a:p>
            <a:r>
              <a:rPr lang="en-US" altLang="ja-JP"/>
              <a:t>Solar Panel x8</a:t>
            </a:r>
            <a:endParaRPr lang="ja-JP" altLang="en-US"/>
          </a:p>
        </p:txBody>
      </p:sp>
      <p:sp>
        <p:nvSpPr>
          <p:cNvPr id="14356" name="テキスト ボックス 42"/>
          <p:cNvSpPr txBox="1">
            <a:spLocks noChangeArrowheads="1"/>
          </p:cNvSpPr>
          <p:nvPr/>
        </p:nvSpPr>
        <p:spPr bwMode="auto">
          <a:xfrm>
            <a:off x="250825" y="3933825"/>
            <a:ext cx="1762125" cy="646113"/>
          </a:xfrm>
          <a:prstGeom prst="rect">
            <a:avLst/>
          </a:prstGeom>
          <a:noFill/>
          <a:ln w="9525">
            <a:noFill/>
            <a:miter lim="800000"/>
            <a:headEnd/>
            <a:tailEnd/>
          </a:ln>
        </p:spPr>
        <p:txBody>
          <a:bodyPr wrap="none">
            <a:spAutoFit/>
          </a:bodyPr>
          <a:lstStyle/>
          <a:p>
            <a:r>
              <a:rPr lang="en-US" altLang="ja-JP"/>
              <a:t>Takato Twin Cam</a:t>
            </a:r>
          </a:p>
          <a:p>
            <a:r>
              <a:rPr lang="en-US" altLang="ja-JP"/>
              <a:t>(14cm x2)</a:t>
            </a:r>
            <a:endParaRPr lang="ja-JP" altLang="en-US"/>
          </a:p>
        </p:txBody>
      </p:sp>
      <p:sp>
        <p:nvSpPr>
          <p:cNvPr id="14357" name="テキスト ボックス 63"/>
          <p:cNvSpPr txBox="1">
            <a:spLocks noChangeArrowheads="1"/>
          </p:cNvSpPr>
          <p:nvPr/>
        </p:nvSpPr>
        <p:spPr bwMode="auto">
          <a:xfrm>
            <a:off x="2268538" y="5373688"/>
            <a:ext cx="600075" cy="369887"/>
          </a:xfrm>
          <a:prstGeom prst="rect">
            <a:avLst/>
          </a:prstGeom>
          <a:noFill/>
          <a:ln w="9525">
            <a:noFill/>
            <a:miter lim="800000"/>
            <a:headEnd/>
            <a:tailEnd/>
          </a:ln>
        </p:spPr>
        <p:txBody>
          <a:bodyPr wrap="none">
            <a:spAutoFit/>
          </a:bodyPr>
          <a:lstStyle/>
          <a:p>
            <a:r>
              <a:rPr lang="en-US" altLang="ja-JP"/>
              <a:t>15m</a:t>
            </a:r>
            <a:endParaRPr lang="ja-JP" altLang="en-US"/>
          </a:p>
        </p:txBody>
      </p:sp>
      <p:sp>
        <p:nvSpPr>
          <p:cNvPr id="14360" name="テキスト ボックス 23556"/>
          <p:cNvSpPr txBox="1">
            <a:spLocks noChangeArrowheads="1"/>
          </p:cNvSpPr>
          <p:nvPr/>
        </p:nvSpPr>
        <p:spPr bwMode="auto">
          <a:xfrm>
            <a:off x="5292725" y="6237288"/>
            <a:ext cx="990600" cy="368300"/>
          </a:xfrm>
          <a:prstGeom prst="rect">
            <a:avLst/>
          </a:prstGeom>
          <a:noFill/>
          <a:ln w="9525">
            <a:noFill/>
            <a:miter lim="800000"/>
            <a:headEnd/>
            <a:tailEnd/>
          </a:ln>
        </p:spPr>
        <p:txBody>
          <a:bodyPr wrap="none">
            <a:spAutoFit/>
          </a:bodyPr>
          <a:lstStyle/>
          <a:p>
            <a:r>
              <a:rPr lang="en-US" altLang="ja-JP"/>
              <a:t>SNODAR</a:t>
            </a:r>
            <a:endParaRPr lang="ja-JP" altLang="en-US"/>
          </a:p>
        </p:txBody>
      </p:sp>
      <p:sp>
        <p:nvSpPr>
          <p:cNvPr id="14361" name="テキスト ボックス 23561"/>
          <p:cNvSpPr txBox="1">
            <a:spLocks noChangeArrowheads="1"/>
          </p:cNvSpPr>
          <p:nvPr/>
        </p:nvSpPr>
        <p:spPr bwMode="auto">
          <a:xfrm>
            <a:off x="2222500" y="3500438"/>
            <a:ext cx="858838" cy="339725"/>
          </a:xfrm>
          <a:prstGeom prst="rect">
            <a:avLst/>
          </a:prstGeom>
          <a:noFill/>
          <a:ln w="9525">
            <a:noFill/>
            <a:miter lim="800000"/>
            <a:headEnd/>
            <a:tailEnd/>
          </a:ln>
        </p:spPr>
        <p:txBody>
          <a:bodyPr wrap="none">
            <a:spAutoFit/>
          </a:bodyPr>
          <a:lstStyle/>
          <a:p>
            <a:r>
              <a:rPr lang="en-US" altLang="ja-JP" sz="1600"/>
              <a:t>HR-Cam</a:t>
            </a:r>
            <a:endParaRPr lang="ja-JP" altLang="en-US" sz="1600"/>
          </a:p>
        </p:txBody>
      </p:sp>
      <p:grpSp>
        <p:nvGrpSpPr>
          <p:cNvPr id="2" name="グループ化 1"/>
          <p:cNvGrpSpPr>
            <a:grpSpLocks/>
          </p:cNvGrpSpPr>
          <p:nvPr/>
        </p:nvGrpSpPr>
        <p:grpSpPr bwMode="auto">
          <a:xfrm>
            <a:off x="395288" y="4618038"/>
            <a:ext cx="1512887" cy="1763712"/>
            <a:chOff x="4104430" y="8327874"/>
            <a:chExt cx="3473450" cy="4854394"/>
          </a:xfrm>
        </p:grpSpPr>
        <p:sp>
          <p:nvSpPr>
            <p:cNvPr id="81" name="AutoShape 17"/>
            <p:cNvSpPr>
              <a:spLocks noChangeArrowheads="1"/>
            </p:cNvSpPr>
            <p:nvPr/>
          </p:nvSpPr>
          <p:spPr bwMode="auto">
            <a:xfrm>
              <a:off x="4104430" y="11814649"/>
              <a:ext cx="3473450" cy="1367619"/>
            </a:xfrm>
            <a:prstGeom prst="parallelogram">
              <a:avLst>
                <a:gd name="adj" fmla="val 61761"/>
              </a:avLst>
            </a:prstGeom>
            <a:solidFill>
              <a:schemeClr val="accent1"/>
            </a:solidFill>
            <a:ln w="9525">
              <a:solidFill>
                <a:schemeClr val="tx1"/>
              </a:solidFill>
              <a:miter lim="800000"/>
              <a:headEnd/>
              <a:tailEnd/>
            </a:ln>
          </p:spPr>
          <p:txBody>
            <a:bodyPr wrap="none" anchor="ctr"/>
            <a:lstStyle/>
            <a:p>
              <a:pPr>
                <a:defRPr/>
              </a:pPr>
              <a:endParaRPr lang="ja-JP" altLang="en-US" sz="2800">
                <a:latin typeface="+mn-ea"/>
                <a:ea typeface="+mn-ea"/>
              </a:endParaRPr>
            </a:p>
          </p:txBody>
        </p:sp>
        <p:sp>
          <p:nvSpPr>
            <p:cNvPr id="82" name="AutoShape 4"/>
            <p:cNvSpPr>
              <a:spLocks noChangeArrowheads="1"/>
            </p:cNvSpPr>
            <p:nvPr/>
          </p:nvSpPr>
          <p:spPr bwMode="auto">
            <a:xfrm>
              <a:off x="5657095" y="9909594"/>
              <a:ext cx="444660" cy="2582310"/>
            </a:xfrm>
            <a:prstGeom prst="can">
              <a:avLst>
                <a:gd name="adj" fmla="val 70722"/>
              </a:avLst>
            </a:prstGeom>
            <a:solidFill>
              <a:schemeClr val="accent1"/>
            </a:solidFill>
            <a:ln w="9525">
              <a:solidFill>
                <a:schemeClr val="tx1"/>
              </a:solidFill>
              <a:round/>
              <a:headEnd/>
              <a:tailEnd/>
            </a:ln>
          </p:spPr>
          <p:txBody>
            <a:bodyPr wrap="none" anchor="ctr"/>
            <a:lstStyle/>
            <a:p>
              <a:pPr>
                <a:defRPr/>
              </a:pPr>
              <a:endParaRPr lang="ja-JP" altLang="en-US" sz="2800">
                <a:latin typeface="+mn-ea"/>
                <a:ea typeface="+mn-ea"/>
              </a:endParaRPr>
            </a:p>
          </p:txBody>
        </p:sp>
        <p:sp>
          <p:nvSpPr>
            <p:cNvPr id="83" name="AutoShape 5"/>
            <p:cNvSpPr>
              <a:spLocks noChangeArrowheads="1"/>
            </p:cNvSpPr>
            <p:nvPr/>
          </p:nvSpPr>
          <p:spPr bwMode="auto">
            <a:xfrm rot="3600000">
              <a:off x="5289446" y="12191179"/>
              <a:ext cx="214099" cy="666991"/>
            </a:xfrm>
            <a:custGeom>
              <a:avLst/>
              <a:gdLst>
                <a:gd name="T0" fmla="*/ 194470 w 21600"/>
                <a:gd name="T1" fmla="*/ 323850 h 21600"/>
                <a:gd name="T2" fmla="*/ 107950 w 21600"/>
                <a:gd name="T3" fmla="*/ 647700 h 21600"/>
                <a:gd name="T4" fmla="*/ 21430 w 21600"/>
                <a:gd name="T5" fmla="*/ 323850 h 21600"/>
                <a:gd name="T6" fmla="*/ 107950 w 21600"/>
                <a:gd name="T7" fmla="*/ 0 h 21600"/>
                <a:gd name="T8" fmla="*/ 0 60000 65536"/>
                <a:gd name="T9" fmla="*/ 0 60000 65536"/>
                <a:gd name="T10" fmla="*/ 0 60000 65536"/>
                <a:gd name="T11" fmla="*/ 0 60000 65536"/>
                <a:gd name="T12" fmla="*/ 3944 w 21600"/>
                <a:gd name="T13" fmla="*/ 3944 h 21600"/>
                <a:gd name="T14" fmla="*/ 17656 w 21600"/>
                <a:gd name="T15" fmla="*/ 17656 h 21600"/>
              </a:gdLst>
              <a:ahLst/>
              <a:cxnLst>
                <a:cxn ang="T8">
                  <a:pos x="T0" y="T1"/>
                </a:cxn>
                <a:cxn ang="T9">
                  <a:pos x="T2" y="T3"/>
                </a:cxn>
                <a:cxn ang="T10">
                  <a:pos x="T4" y="T5"/>
                </a:cxn>
                <a:cxn ang="T11">
                  <a:pos x="T6" y="T7"/>
                </a:cxn>
              </a:cxnLst>
              <a:rect l="T12" t="T13" r="T14" b="T15"/>
              <a:pathLst>
                <a:path w="21600" h="21600">
                  <a:moveTo>
                    <a:pt x="0" y="0"/>
                  </a:moveTo>
                  <a:lnTo>
                    <a:pt x="4288" y="21600"/>
                  </a:lnTo>
                  <a:lnTo>
                    <a:pt x="17312" y="21600"/>
                  </a:lnTo>
                  <a:lnTo>
                    <a:pt x="21600" y="0"/>
                  </a:lnTo>
                  <a:close/>
                </a:path>
              </a:pathLst>
            </a:custGeom>
            <a:solidFill>
              <a:schemeClr val="accent1"/>
            </a:solidFill>
            <a:ln w="9525">
              <a:solidFill>
                <a:schemeClr val="tx1"/>
              </a:solidFill>
              <a:miter lim="800000"/>
              <a:headEnd/>
              <a:tailEnd/>
            </a:ln>
          </p:spPr>
          <p:txBody>
            <a:bodyPr wrap="none" anchor="ctr"/>
            <a:lstStyle/>
            <a:p>
              <a:pPr>
                <a:defRPr/>
              </a:pPr>
              <a:endParaRPr lang="ja-JP" altLang="en-US" sz="2800">
                <a:latin typeface="+mn-ea"/>
                <a:ea typeface="+mn-ea"/>
              </a:endParaRPr>
            </a:p>
          </p:txBody>
        </p:sp>
        <p:sp>
          <p:nvSpPr>
            <p:cNvPr id="84" name="AutoShape 6"/>
            <p:cNvSpPr>
              <a:spLocks noChangeArrowheads="1"/>
            </p:cNvSpPr>
            <p:nvPr/>
          </p:nvSpPr>
          <p:spPr bwMode="auto">
            <a:xfrm rot="18000000">
              <a:off x="6238905" y="12193002"/>
              <a:ext cx="214099" cy="663345"/>
            </a:xfrm>
            <a:custGeom>
              <a:avLst/>
              <a:gdLst>
                <a:gd name="T0" fmla="*/ 194470 w 21600"/>
                <a:gd name="T1" fmla="*/ 323850 h 21600"/>
                <a:gd name="T2" fmla="*/ 107950 w 21600"/>
                <a:gd name="T3" fmla="*/ 647700 h 21600"/>
                <a:gd name="T4" fmla="*/ 21430 w 21600"/>
                <a:gd name="T5" fmla="*/ 323850 h 21600"/>
                <a:gd name="T6" fmla="*/ 107950 w 21600"/>
                <a:gd name="T7" fmla="*/ 0 h 21600"/>
                <a:gd name="T8" fmla="*/ 0 60000 65536"/>
                <a:gd name="T9" fmla="*/ 0 60000 65536"/>
                <a:gd name="T10" fmla="*/ 0 60000 65536"/>
                <a:gd name="T11" fmla="*/ 0 60000 65536"/>
                <a:gd name="T12" fmla="*/ 3944 w 21600"/>
                <a:gd name="T13" fmla="*/ 3944 h 21600"/>
                <a:gd name="T14" fmla="*/ 17656 w 21600"/>
                <a:gd name="T15" fmla="*/ 17656 h 21600"/>
              </a:gdLst>
              <a:ahLst/>
              <a:cxnLst>
                <a:cxn ang="T8">
                  <a:pos x="T0" y="T1"/>
                </a:cxn>
                <a:cxn ang="T9">
                  <a:pos x="T2" y="T3"/>
                </a:cxn>
                <a:cxn ang="T10">
                  <a:pos x="T4" y="T5"/>
                </a:cxn>
                <a:cxn ang="T11">
                  <a:pos x="T6" y="T7"/>
                </a:cxn>
              </a:cxnLst>
              <a:rect l="T12" t="T13" r="T14" b="T15"/>
              <a:pathLst>
                <a:path w="21600" h="21600">
                  <a:moveTo>
                    <a:pt x="0" y="0"/>
                  </a:moveTo>
                  <a:lnTo>
                    <a:pt x="4288" y="21600"/>
                  </a:lnTo>
                  <a:lnTo>
                    <a:pt x="17312" y="21600"/>
                  </a:lnTo>
                  <a:lnTo>
                    <a:pt x="21600" y="0"/>
                  </a:lnTo>
                  <a:close/>
                </a:path>
              </a:pathLst>
            </a:custGeom>
            <a:solidFill>
              <a:schemeClr val="accent1"/>
            </a:solidFill>
            <a:ln w="9525">
              <a:solidFill>
                <a:schemeClr val="tx1"/>
              </a:solidFill>
              <a:miter lim="800000"/>
              <a:headEnd/>
              <a:tailEnd/>
            </a:ln>
          </p:spPr>
          <p:txBody>
            <a:bodyPr wrap="none" anchor="ctr"/>
            <a:lstStyle/>
            <a:p>
              <a:pPr>
                <a:defRPr/>
              </a:pPr>
              <a:endParaRPr lang="ja-JP" altLang="en-US" sz="2800">
                <a:latin typeface="+mn-ea"/>
                <a:ea typeface="+mn-ea"/>
              </a:endParaRPr>
            </a:p>
          </p:txBody>
        </p:sp>
        <p:sp>
          <p:nvSpPr>
            <p:cNvPr id="85" name="AutoShape 7"/>
            <p:cNvSpPr>
              <a:spLocks noChangeArrowheads="1"/>
            </p:cNvSpPr>
            <p:nvPr/>
          </p:nvSpPr>
          <p:spPr bwMode="auto">
            <a:xfrm>
              <a:off x="5507659" y="9402745"/>
              <a:ext cx="739886" cy="786491"/>
            </a:xfrm>
            <a:prstGeom prst="cube">
              <a:avLst>
                <a:gd name="adj" fmla="val 25000"/>
              </a:avLst>
            </a:prstGeom>
            <a:solidFill>
              <a:schemeClr val="accent1"/>
            </a:solidFill>
            <a:ln w="9525">
              <a:solidFill>
                <a:schemeClr val="tx1"/>
              </a:solidFill>
              <a:miter lim="800000"/>
              <a:headEnd/>
              <a:tailEnd/>
            </a:ln>
          </p:spPr>
          <p:txBody>
            <a:bodyPr wrap="none" anchor="ctr"/>
            <a:lstStyle/>
            <a:p>
              <a:pPr>
                <a:defRPr/>
              </a:pPr>
              <a:endParaRPr lang="ja-JP" altLang="en-US" sz="2800">
                <a:latin typeface="+mn-ea"/>
                <a:ea typeface="+mn-ea"/>
              </a:endParaRPr>
            </a:p>
          </p:txBody>
        </p:sp>
        <p:sp>
          <p:nvSpPr>
            <p:cNvPr id="86" name="AutoShape 9"/>
            <p:cNvSpPr>
              <a:spLocks noChangeArrowheads="1"/>
            </p:cNvSpPr>
            <p:nvPr/>
          </p:nvSpPr>
          <p:spPr bwMode="auto">
            <a:xfrm>
              <a:off x="5358226" y="9118733"/>
              <a:ext cx="962215" cy="502482"/>
            </a:xfrm>
            <a:prstGeom prst="cube">
              <a:avLst>
                <a:gd name="adj" fmla="val 25000"/>
              </a:avLst>
            </a:prstGeom>
            <a:solidFill>
              <a:schemeClr val="accent1"/>
            </a:solidFill>
            <a:ln w="9525">
              <a:solidFill>
                <a:schemeClr val="tx1"/>
              </a:solidFill>
              <a:miter lim="800000"/>
              <a:headEnd/>
              <a:tailEnd/>
            </a:ln>
          </p:spPr>
          <p:txBody>
            <a:bodyPr wrap="none" anchor="ctr"/>
            <a:lstStyle/>
            <a:p>
              <a:pPr>
                <a:defRPr/>
              </a:pPr>
              <a:endParaRPr lang="ja-JP" altLang="en-US" sz="2800">
                <a:latin typeface="+mn-ea"/>
                <a:ea typeface="+mn-ea"/>
              </a:endParaRPr>
            </a:p>
          </p:txBody>
        </p:sp>
        <p:sp>
          <p:nvSpPr>
            <p:cNvPr id="87" name="AutoShape 10"/>
            <p:cNvSpPr>
              <a:spLocks noChangeArrowheads="1"/>
            </p:cNvSpPr>
            <p:nvPr/>
          </p:nvSpPr>
          <p:spPr bwMode="auto">
            <a:xfrm>
              <a:off x="4694880" y="9402745"/>
              <a:ext cx="666989" cy="74278"/>
            </a:xfrm>
            <a:prstGeom prst="can">
              <a:avLst>
                <a:gd name="adj" fmla="val 25000"/>
              </a:avLst>
            </a:prstGeom>
            <a:solidFill>
              <a:schemeClr val="accent1"/>
            </a:solidFill>
            <a:ln w="9525">
              <a:solidFill>
                <a:schemeClr val="tx1"/>
              </a:solidFill>
              <a:round/>
              <a:headEnd/>
              <a:tailEnd/>
            </a:ln>
          </p:spPr>
          <p:txBody>
            <a:bodyPr wrap="none" anchor="ctr"/>
            <a:lstStyle/>
            <a:p>
              <a:pPr>
                <a:defRPr/>
              </a:pPr>
              <a:endParaRPr lang="ja-JP" altLang="en-US" sz="2800">
                <a:latin typeface="+mn-ea"/>
                <a:ea typeface="+mn-ea"/>
              </a:endParaRPr>
            </a:p>
          </p:txBody>
        </p:sp>
        <p:sp>
          <p:nvSpPr>
            <p:cNvPr id="88" name="AutoShape 14"/>
            <p:cNvSpPr>
              <a:spLocks noChangeArrowheads="1"/>
            </p:cNvSpPr>
            <p:nvPr/>
          </p:nvSpPr>
          <p:spPr bwMode="auto">
            <a:xfrm rot="180000">
              <a:off x="6196519" y="9546933"/>
              <a:ext cx="743530" cy="367029"/>
            </a:xfrm>
            <a:prstGeom prst="cube">
              <a:avLst>
                <a:gd name="adj" fmla="val 53306"/>
              </a:avLst>
            </a:prstGeom>
            <a:solidFill>
              <a:schemeClr val="accent1"/>
            </a:solidFill>
            <a:ln w="9525">
              <a:solidFill>
                <a:schemeClr val="tx1"/>
              </a:solidFill>
              <a:miter lim="800000"/>
              <a:headEnd/>
              <a:tailEnd/>
            </a:ln>
          </p:spPr>
          <p:txBody>
            <a:bodyPr wrap="none" anchor="ctr"/>
            <a:lstStyle/>
            <a:p>
              <a:pPr>
                <a:defRPr/>
              </a:pPr>
              <a:endParaRPr lang="ja-JP" altLang="en-US" sz="2800">
                <a:latin typeface="+mn-ea"/>
                <a:ea typeface="+mn-ea"/>
              </a:endParaRPr>
            </a:p>
          </p:txBody>
        </p:sp>
        <p:sp>
          <p:nvSpPr>
            <p:cNvPr id="89" name="AutoShape 13"/>
            <p:cNvSpPr>
              <a:spLocks noChangeArrowheads="1"/>
            </p:cNvSpPr>
            <p:nvPr/>
          </p:nvSpPr>
          <p:spPr bwMode="auto">
            <a:xfrm rot="180000">
              <a:off x="5806529" y="9883378"/>
              <a:ext cx="736240" cy="358290"/>
            </a:xfrm>
            <a:prstGeom prst="cube">
              <a:avLst>
                <a:gd name="adj" fmla="val 53306"/>
              </a:avLst>
            </a:prstGeom>
            <a:solidFill>
              <a:schemeClr val="accent1"/>
            </a:solidFill>
            <a:ln w="9525">
              <a:solidFill>
                <a:schemeClr val="tx1"/>
              </a:solidFill>
              <a:miter lim="800000"/>
              <a:headEnd/>
              <a:tailEnd/>
            </a:ln>
          </p:spPr>
          <p:txBody>
            <a:bodyPr wrap="none" anchor="ctr"/>
            <a:lstStyle/>
            <a:p>
              <a:pPr>
                <a:defRPr/>
              </a:pPr>
              <a:endParaRPr lang="ja-JP" altLang="en-US" sz="2800">
                <a:latin typeface="+mn-ea"/>
                <a:ea typeface="+mn-ea"/>
              </a:endParaRPr>
            </a:p>
          </p:txBody>
        </p:sp>
        <p:sp>
          <p:nvSpPr>
            <p:cNvPr id="90" name="AutoShape 12"/>
            <p:cNvSpPr>
              <a:spLocks noChangeArrowheads="1"/>
            </p:cNvSpPr>
            <p:nvPr/>
          </p:nvSpPr>
          <p:spPr bwMode="auto">
            <a:xfrm>
              <a:off x="6353242" y="8327874"/>
              <a:ext cx="441016" cy="1293340"/>
            </a:xfrm>
            <a:prstGeom prst="can">
              <a:avLst>
                <a:gd name="adj" fmla="val 75092"/>
              </a:avLst>
            </a:prstGeom>
            <a:solidFill>
              <a:schemeClr val="accent1"/>
            </a:solidFill>
            <a:ln w="9525">
              <a:solidFill>
                <a:schemeClr val="tx1"/>
              </a:solidFill>
              <a:round/>
              <a:headEnd/>
              <a:tailEnd/>
            </a:ln>
          </p:spPr>
          <p:txBody>
            <a:bodyPr wrap="none" anchor="ctr"/>
            <a:lstStyle/>
            <a:p>
              <a:pPr>
                <a:defRPr/>
              </a:pPr>
              <a:endParaRPr lang="ja-JP" altLang="en-US" sz="2800">
                <a:latin typeface="+mn-ea"/>
                <a:ea typeface="+mn-ea"/>
              </a:endParaRPr>
            </a:p>
          </p:txBody>
        </p:sp>
        <p:sp>
          <p:nvSpPr>
            <p:cNvPr id="91" name="AutoShape 11"/>
            <p:cNvSpPr>
              <a:spLocks noChangeArrowheads="1"/>
            </p:cNvSpPr>
            <p:nvPr/>
          </p:nvSpPr>
          <p:spPr bwMode="auto">
            <a:xfrm>
              <a:off x="5981477" y="8681793"/>
              <a:ext cx="444660" cy="1293340"/>
            </a:xfrm>
            <a:prstGeom prst="can">
              <a:avLst>
                <a:gd name="adj" fmla="val 75092"/>
              </a:avLst>
            </a:prstGeom>
            <a:solidFill>
              <a:schemeClr val="accent1"/>
            </a:solidFill>
            <a:ln w="9525">
              <a:solidFill>
                <a:schemeClr val="tx1"/>
              </a:solidFill>
              <a:round/>
              <a:headEnd/>
              <a:tailEnd/>
            </a:ln>
          </p:spPr>
          <p:txBody>
            <a:bodyPr wrap="none" anchor="ctr"/>
            <a:lstStyle/>
            <a:p>
              <a:pPr>
                <a:defRPr/>
              </a:pPr>
              <a:endParaRPr lang="ja-JP" altLang="en-US" sz="2800">
                <a:latin typeface="+mn-ea"/>
                <a:ea typeface="+mn-ea"/>
              </a:endParaRPr>
            </a:p>
          </p:txBody>
        </p:sp>
        <p:sp>
          <p:nvSpPr>
            <p:cNvPr id="92" name="AutoShape 16"/>
            <p:cNvSpPr>
              <a:spLocks noChangeArrowheads="1"/>
            </p:cNvSpPr>
            <p:nvPr/>
          </p:nvSpPr>
          <p:spPr bwMode="auto">
            <a:xfrm rot="5400000">
              <a:off x="4777466" y="9294817"/>
              <a:ext cx="432569" cy="298870"/>
            </a:xfrm>
            <a:prstGeom prst="can">
              <a:avLst>
                <a:gd name="adj" fmla="val 50000"/>
              </a:avLst>
            </a:prstGeom>
            <a:solidFill>
              <a:schemeClr val="accent1"/>
            </a:solidFill>
            <a:ln w="9525">
              <a:solidFill>
                <a:schemeClr val="tx1"/>
              </a:solidFill>
              <a:round/>
              <a:headEnd/>
              <a:tailEnd/>
            </a:ln>
          </p:spPr>
          <p:txBody>
            <a:bodyPr wrap="none" anchor="ctr"/>
            <a:lstStyle/>
            <a:p>
              <a:pPr>
                <a:defRPr/>
              </a:pPr>
              <a:endParaRPr lang="ja-JP" altLang="en-US" sz="2800">
                <a:latin typeface="+mn-ea"/>
                <a:ea typeface="+mn-ea"/>
              </a:endParaRPr>
            </a:p>
          </p:txBody>
        </p:sp>
      </p:grpSp>
      <p:sp>
        <p:nvSpPr>
          <p:cNvPr id="5" name="平行四辺形 4"/>
          <p:cNvSpPr/>
          <p:nvPr/>
        </p:nvSpPr>
        <p:spPr>
          <a:xfrm>
            <a:off x="7740650" y="5395913"/>
            <a:ext cx="685800" cy="2794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7" name="月 56"/>
          <p:cNvSpPr>
            <a:spLocks noChangeArrowheads="1"/>
          </p:cNvSpPr>
          <p:nvPr/>
        </p:nvSpPr>
        <p:spPr bwMode="auto">
          <a:xfrm rot="16200000">
            <a:off x="4814888" y="4652962"/>
            <a:ext cx="215900" cy="936625"/>
          </a:xfrm>
          <a:prstGeom prst="moon">
            <a:avLst>
              <a:gd name="adj" fmla="val 50000"/>
            </a:avLst>
          </a:prstGeom>
          <a:solidFill>
            <a:srgbClr val="92D050"/>
          </a:solidFill>
          <a:ln w="25400" algn="ctr">
            <a:solidFill>
              <a:srgbClr val="385D8A"/>
            </a:solidFill>
            <a:miter lim="800000"/>
            <a:headEnd/>
            <a:tailEnd/>
          </a:ln>
        </p:spPr>
        <p:txBody>
          <a:bodyPr vert="eaVert" anchor="ctr"/>
          <a:lstStyle/>
          <a:p>
            <a:pPr algn="ctr">
              <a:defRPr/>
            </a:pPr>
            <a:endParaRPr lang="ja-JP" altLang="en-US">
              <a:solidFill>
                <a:schemeClr val="lt1"/>
              </a:solidFill>
              <a:latin typeface="+mn-lt"/>
              <a:ea typeface="+mn-ea"/>
            </a:endParaRPr>
          </a:p>
        </p:txBody>
      </p:sp>
      <p:sp>
        <p:nvSpPr>
          <p:cNvPr id="60" name="正方形/長方形 59"/>
          <p:cNvSpPr/>
          <p:nvPr/>
        </p:nvSpPr>
        <p:spPr>
          <a:xfrm>
            <a:off x="3159125" y="4868863"/>
            <a:ext cx="2303463" cy="7143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1" name="月 60"/>
          <p:cNvSpPr>
            <a:spLocks noChangeArrowheads="1"/>
          </p:cNvSpPr>
          <p:nvPr/>
        </p:nvSpPr>
        <p:spPr bwMode="auto">
          <a:xfrm rot="16200000">
            <a:off x="3590926" y="4652962"/>
            <a:ext cx="215900" cy="936625"/>
          </a:xfrm>
          <a:prstGeom prst="moon">
            <a:avLst>
              <a:gd name="adj" fmla="val 50000"/>
            </a:avLst>
          </a:prstGeom>
          <a:solidFill>
            <a:srgbClr val="92D050"/>
          </a:solidFill>
          <a:ln w="25400" algn="ctr">
            <a:solidFill>
              <a:srgbClr val="385D8A"/>
            </a:solidFill>
            <a:miter lim="800000"/>
            <a:headEnd/>
            <a:tailEnd/>
          </a:ln>
        </p:spPr>
        <p:txBody>
          <a:bodyPr vert="eaVert" anchor="ctr"/>
          <a:lstStyle/>
          <a:p>
            <a:pPr algn="ctr">
              <a:defRPr/>
            </a:pPr>
            <a:endParaRPr lang="ja-JP" altLang="en-US">
              <a:solidFill>
                <a:schemeClr val="lt1"/>
              </a:solidFill>
              <a:latin typeface="+mn-lt"/>
              <a:ea typeface="+mn-ea"/>
            </a:endParaRPr>
          </a:p>
        </p:txBody>
      </p:sp>
      <p:sp>
        <p:nvSpPr>
          <p:cNvPr id="64" name="フローチャート : 論理積ゲート 63"/>
          <p:cNvSpPr/>
          <p:nvPr/>
        </p:nvSpPr>
        <p:spPr>
          <a:xfrm rot="16200000">
            <a:off x="3230562" y="3429001"/>
            <a:ext cx="288925" cy="431800"/>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369" name="テキスト ボックス 63"/>
          <p:cNvSpPr txBox="1">
            <a:spLocks noChangeArrowheads="1"/>
          </p:cNvSpPr>
          <p:nvPr/>
        </p:nvSpPr>
        <p:spPr bwMode="auto">
          <a:xfrm>
            <a:off x="3851275" y="5805488"/>
            <a:ext cx="603250" cy="369887"/>
          </a:xfrm>
          <a:prstGeom prst="rect">
            <a:avLst/>
          </a:prstGeom>
          <a:noFill/>
          <a:ln w="9525">
            <a:noFill/>
            <a:miter lim="800000"/>
            <a:headEnd/>
            <a:tailEnd/>
          </a:ln>
        </p:spPr>
        <p:txBody>
          <a:bodyPr>
            <a:spAutoFit/>
          </a:bodyPr>
          <a:lstStyle/>
          <a:p>
            <a:r>
              <a:rPr lang="en-US" altLang="ja-JP"/>
              <a:t>15m</a:t>
            </a:r>
            <a:endParaRPr lang="ja-JP" altLang="en-US"/>
          </a:p>
        </p:txBody>
      </p:sp>
      <p:sp>
        <p:nvSpPr>
          <p:cNvPr id="78" name="正方形/長方形 77"/>
          <p:cNvSpPr/>
          <p:nvPr/>
        </p:nvSpPr>
        <p:spPr>
          <a:xfrm>
            <a:off x="8027988" y="2722563"/>
            <a:ext cx="73025" cy="2808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0" name="正方形/長方形 79"/>
          <p:cNvSpPr/>
          <p:nvPr/>
        </p:nvSpPr>
        <p:spPr>
          <a:xfrm>
            <a:off x="8101013" y="2722563"/>
            <a:ext cx="142875" cy="730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6" name="正方形/長方形 95"/>
          <p:cNvSpPr/>
          <p:nvPr/>
        </p:nvSpPr>
        <p:spPr>
          <a:xfrm>
            <a:off x="8101013" y="3227388"/>
            <a:ext cx="142875" cy="7143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7" name="正方形/長方形 96"/>
          <p:cNvSpPr/>
          <p:nvPr/>
        </p:nvSpPr>
        <p:spPr>
          <a:xfrm>
            <a:off x="8101013" y="3730625"/>
            <a:ext cx="142875" cy="730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9" name="正方形/長方形 98"/>
          <p:cNvSpPr/>
          <p:nvPr/>
        </p:nvSpPr>
        <p:spPr>
          <a:xfrm>
            <a:off x="8101013" y="4738688"/>
            <a:ext cx="142875" cy="730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1" name="正方形/長方形 100"/>
          <p:cNvSpPr/>
          <p:nvPr/>
        </p:nvSpPr>
        <p:spPr>
          <a:xfrm>
            <a:off x="8316913" y="5170488"/>
            <a:ext cx="142875" cy="730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2" name="正方形/長方形 101"/>
          <p:cNvSpPr/>
          <p:nvPr/>
        </p:nvSpPr>
        <p:spPr>
          <a:xfrm>
            <a:off x="8243888" y="5170488"/>
            <a:ext cx="46037" cy="360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3" name="二等辺三角形 102"/>
          <p:cNvSpPr/>
          <p:nvPr/>
        </p:nvSpPr>
        <p:spPr>
          <a:xfrm>
            <a:off x="7812088" y="2965450"/>
            <a:ext cx="144462" cy="73025"/>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4" name="二等辺三角形 103"/>
          <p:cNvSpPr/>
          <p:nvPr/>
        </p:nvSpPr>
        <p:spPr>
          <a:xfrm rot="10800000">
            <a:off x="7812088" y="2867025"/>
            <a:ext cx="144462" cy="71438"/>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5" name="二等辺三角形 104"/>
          <p:cNvSpPr/>
          <p:nvPr/>
        </p:nvSpPr>
        <p:spPr>
          <a:xfrm>
            <a:off x="7812088" y="4046538"/>
            <a:ext cx="144462" cy="71437"/>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6" name="二等辺三角形 105"/>
          <p:cNvSpPr/>
          <p:nvPr/>
        </p:nvSpPr>
        <p:spPr>
          <a:xfrm rot="10800000">
            <a:off x="7812088" y="3946525"/>
            <a:ext cx="144462" cy="73025"/>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08" name="直線コネクタ 107"/>
          <p:cNvCxnSpPr>
            <a:stCxn id="78" idx="1"/>
          </p:cNvCxnSpPr>
          <p:nvPr/>
        </p:nvCxnSpPr>
        <p:spPr>
          <a:xfrm rot="10800000" flipV="1">
            <a:off x="7164388" y="4127500"/>
            <a:ext cx="863600" cy="15478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直線コネクタ 113"/>
          <p:cNvCxnSpPr>
            <a:stCxn id="78" idx="3"/>
          </p:cNvCxnSpPr>
          <p:nvPr/>
        </p:nvCxnSpPr>
        <p:spPr>
          <a:xfrm>
            <a:off x="8101013" y="4127500"/>
            <a:ext cx="647700" cy="1258888"/>
          </a:xfrm>
          <a:prstGeom prst="line">
            <a:avLst/>
          </a:prstGeom>
        </p:spPr>
        <p:style>
          <a:lnRef idx="1">
            <a:schemeClr val="accent1"/>
          </a:lnRef>
          <a:fillRef idx="0">
            <a:schemeClr val="accent1"/>
          </a:fillRef>
          <a:effectRef idx="0">
            <a:schemeClr val="accent1"/>
          </a:effectRef>
          <a:fontRef idx="minor">
            <a:schemeClr val="tx1"/>
          </a:fontRef>
        </p:style>
      </p:cxnSp>
      <p:sp>
        <p:nvSpPr>
          <p:cNvPr id="98" name="正方形/長方形 97"/>
          <p:cNvSpPr/>
          <p:nvPr/>
        </p:nvSpPr>
        <p:spPr>
          <a:xfrm>
            <a:off x="8101013" y="4235450"/>
            <a:ext cx="142875" cy="714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11" name="直線コネクタ 110"/>
          <p:cNvCxnSpPr>
            <a:stCxn id="78" idx="3"/>
          </p:cNvCxnSpPr>
          <p:nvPr/>
        </p:nvCxnSpPr>
        <p:spPr>
          <a:xfrm>
            <a:off x="8101013" y="4127500"/>
            <a:ext cx="431800" cy="1692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直線コネクタ 117"/>
          <p:cNvCxnSpPr>
            <a:stCxn id="78" idx="0"/>
          </p:cNvCxnSpPr>
          <p:nvPr/>
        </p:nvCxnSpPr>
        <p:spPr>
          <a:xfrm rot="16200000" flipH="1" flipV="1">
            <a:off x="5814219" y="3280569"/>
            <a:ext cx="2808287" cy="1692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直線コネクタ 120"/>
          <p:cNvCxnSpPr>
            <a:stCxn id="80" idx="1"/>
          </p:cNvCxnSpPr>
          <p:nvPr/>
        </p:nvCxnSpPr>
        <p:spPr>
          <a:xfrm rot="10800000" flipH="1" flipV="1">
            <a:off x="8101013" y="2759075"/>
            <a:ext cx="863600" cy="3060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直線コネクタ 123"/>
          <p:cNvCxnSpPr>
            <a:stCxn id="80" idx="1"/>
          </p:cNvCxnSpPr>
          <p:nvPr/>
        </p:nvCxnSpPr>
        <p:spPr>
          <a:xfrm rot="10800000" flipH="1" flipV="1">
            <a:off x="8101013" y="2759075"/>
            <a:ext cx="1042987" cy="2052638"/>
          </a:xfrm>
          <a:prstGeom prst="line">
            <a:avLst/>
          </a:prstGeom>
        </p:spPr>
        <p:style>
          <a:lnRef idx="1">
            <a:schemeClr val="accent1"/>
          </a:lnRef>
          <a:fillRef idx="0">
            <a:schemeClr val="accent1"/>
          </a:fillRef>
          <a:effectRef idx="0">
            <a:schemeClr val="accent1"/>
          </a:effectRef>
          <a:fontRef idx="minor">
            <a:schemeClr val="tx1"/>
          </a:fontRef>
        </p:style>
      </p:cxnSp>
      <p:sp>
        <p:nvSpPr>
          <p:cNvPr id="128" name="正方形/長方形 127"/>
          <p:cNvSpPr/>
          <p:nvPr/>
        </p:nvSpPr>
        <p:spPr>
          <a:xfrm>
            <a:off x="7885113" y="3082925"/>
            <a:ext cx="142875" cy="460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9" name="正方形/長方形 128"/>
          <p:cNvSpPr/>
          <p:nvPr/>
        </p:nvSpPr>
        <p:spPr>
          <a:xfrm flipH="1" flipV="1">
            <a:off x="7885113" y="4162425"/>
            <a:ext cx="142875" cy="460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7" name="正方形/長方形 146"/>
          <p:cNvSpPr/>
          <p:nvPr/>
        </p:nvSpPr>
        <p:spPr>
          <a:xfrm>
            <a:off x="900113" y="2379663"/>
            <a:ext cx="71437" cy="2159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ja-JP" altLang="en-US"/>
          </a:p>
        </p:txBody>
      </p:sp>
      <p:sp>
        <p:nvSpPr>
          <p:cNvPr id="139" name="正方形/長方形 138"/>
          <p:cNvSpPr/>
          <p:nvPr/>
        </p:nvSpPr>
        <p:spPr>
          <a:xfrm>
            <a:off x="755650" y="1731963"/>
            <a:ext cx="360363"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8" name="正方形/長方形 147"/>
          <p:cNvSpPr/>
          <p:nvPr/>
        </p:nvSpPr>
        <p:spPr>
          <a:xfrm>
            <a:off x="1331913" y="2236788"/>
            <a:ext cx="71437" cy="2159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ja-JP" altLang="en-US"/>
          </a:p>
        </p:txBody>
      </p:sp>
      <p:sp>
        <p:nvSpPr>
          <p:cNvPr id="149" name="正方形/長方形 148"/>
          <p:cNvSpPr/>
          <p:nvPr/>
        </p:nvSpPr>
        <p:spPr>
          <a:xfrm>
            <a:off x="1187450" y="1587500"/>
            <a:ext cx="360363" cy="649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0" name="正方形/長方形 149"/>
          <p:cNvSpPr/>
          <p:nvPr/>
        </p:nvSpPr>
        <p:spPr>
          <a:xfrm>
            <a:off x="1763713" y="2092325"/>
            <a:ext cx="71437" cy="2159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ja-JP" altLang="en-US"/>
          </a:p>
        </p:txBody>
      </p:sp>
      <p:sp>
        <p:nvSpPr>
          <p:cNvPr id="151" name="正方形/長方形 150"/>
          <p:cNvSpPr/>
          <p:nvPr/>
        </p:nvSpPr>
        <p:spPr>
          <a:xfrm>
            <a:off x="1619250" y="1444625"/>
            <a:ext cx="360363"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2" name="正方形/長方形 151"/>
          <p:cNvSpPr/>
          <p:nvPr/>
        </p:nvSpPr>
        <p:spPr>
          <a:xfrm>
            <a:off x="2195513" y="2020888"/>
            <a:ext cx="73025" cy="2159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ja-JP" altLang="en-US"/>
          </a:p>
        </p:txBody>
      </p:sp>
      <p:sp>
        <p:nvSpPr>
          <p:cNvPr id="153" name="正方形/長方形 152"/>
          <p:cNvSpPr/>
          <p:nvPr/>
        </p:nvSpPr>
        <p:spPr>
          <a:xfrm>
            <a:off x="2051050" y="1371600"/>
            <a:ext cx="360363" cy="649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4" name="正方形/長方形 153"/>
          <p:cNvSpPr/>
          <p:nvPr/>
        </p:nvSpPr>
        <p:spPr>
          <a:xfrm>
            <a:off x="2627313" y="2020888"/>
            <a:ext cx="73025" cy="2159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ja-JP" altLang="en-US"/>
          </a:p>
        </p:txBody>
      </p:sp>
      <p:sp>
        <p:nvSpPr>
          <p:cNvPr id="155" name="正方形/長方形 154"/>
          <p:cNvSpPr/>
          <p:nvPr/>
        </p:nvSpPr>
        <p:spPr>
          <a:xfrm>
            <a:off x="2484438" y="1371600"/>
            <a:ext cx="358775" cy="649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6" name="正方形/長方形 155"/>
          <p:cNvSpPr/>
          <p:nvPr/>
        </p:nvSpPr>
        <p:spPr>
          <a:xfrm>
            <a:off x="3059113" y="2092325"/>
            <a:ext cx="73025" cy="2159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ja-JP" altLang="en-US"/>
          </a:p>
        </p:txBody>
      </p:sp>
      <p:sp>
        <p:nvSpPr>
          <p:cNvPr id="157" name="正方形/長方形 156"/>
          <p:cNvSpPr/>
          <p:nvPr/>
        </p:nvSpPr>
        <p:spPr>
          <a:xfrm>
            <a:off x="2916238" y="1444625"/>
            <a:ext cx="360362"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8" name="正方形/長方形 157"/>
          <p:cNvSpPr/>
          <p:nvPr/>
        </p:nvSpPr>
        <p:spPr>
          <a:xfrm>
            <a:off x="3924300" y="2236788"/>
            <a:ext cx="71438" cy="2159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ja-JP" altLang="en-US"/>
          </a:p>
        </p:txBody>
      </p:sp>
      <p:sp>
        <p:nvSpPr>
          <p:cNvPr id="159" name="正方形/長方形 158"/>
          <p:cNvSpPr/>
          <p:nvPr/>
        </p:nvSpPr>
        <p:spPr>
          <a:xfrm>
            <a:off x="3779838" y="1587500"/>
            <a:ext cx="360362" cy="649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0" name="正方形/長方形 159"/>
          <p:cNvSpPr/>
          <p:nvPr/>
        </p:nvSpPr>
        <p:spPr>
          <a:xfrm>
            <a:off x="3492500" y="2163763"/>
            <a:ext cx="71438" cy="2159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ja-JP" altLang="en-US"/>
          </a:p>
        </p:txBody>
      </p:sp>
      <p:sp>
        <p:nvSpPr>
          <p:cNvPr id="161" name="正方形/長方形 160"/>
          <p:cNvSpPr/>
          <p:nvPr/>
        </p:nvSpPr>
        <p:spPr>
          <a:xfrm>
            <a:off x="3348038" y="1516063"/>
            <a:ext cx="360362"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6" name="正方形/長方形 165"/>
          <p:cNvSpPr/>
          <p:nvPr/>
        </p:nvSpPr>
        <p:spPr>
          <a:xfrm>
            <a:off x="5219700" y="406400"/>
            <a:ext cx="1152525" cy="95408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a:solidFill>
                  <a:schemeClr val="tx1"/>
                </a:solidFill>
              </a:rPr>
              <a:t>Engine Module</a:t>
            </a:r>
            <a:endParaRPr lang="ja-JP" altLang="en-US" sz="1600" dirty="0">
              <a:solidFill>
                <a:schemeClr val="tx1"/>
              </a:solidFill>
            </a:endParaRPr>
          </a:p>
        </p:txBody>
      </p:sp>
      <p:sp>
        <p:nvSpPr>
          <p:cNvPr id="167" name="月 166"/>
          <p:cNvSpPr>
            <a:spLocks noChangeArrowheads="1"/>
          </p:cNvSpPr>
          <p:nvPr/>
        </p:nvSpPr>
        <p:spPr bwMode="auto">
          <a:xfrm rot="16200000">
            <a:off x="6876257" y="1126331"/>
            <a:ext cx="215900" cy="935037"/>
          </a:xfrm>
          <a:prstGeom prst="moon">
            <a:avLst>
              <a:gd name="adj" fmla="val 50000"/>
            </a:avLst>
          </a:prstGeom>
          <a:solidFill>
            <a:srgbClr val="92D050"/>
          </a:solidFill>
          <a:ln w="25400" algn="ctr">
            <a:solidFill>
              <a:srgbClr val="385D8A"/>
            </a:solidFill>
            <a:miter lim="800000"/>
            <a:headEnd/>
            <a:tailEnd/>
          </a:ln>
        </p:spPr>
        <p:txBody>
          <a:bodyPr vert="eaVert" anchor="ctr"/>
          <a:lstStyle/>
          <a:p>
            <a:pPr algn="ctr">
              <a:defRPr/>
            </a:pPr>
            <a:endParaRPr lang="ja-JP" altLang="en-US">
              <a:solidFill>
                <a:schemeClr val="lt1"/>
              </a:solidFill>
              <a:latin typeface="+mn-lt"/>
              <a:ea typeface="+mn-ea"/>
            </a:endParaRPr>
          </a:p>
        </p:txBody>
      </p:sp>
      <p:sp>
        <p:nvSpPr>
          <p:cNvPr id="168" name="正方形/長方形 167"/>
          <p:cNvSpPr/>
          <p:nvPr/>
        </p:nvSpPr>
        <p:spPr>
          <a:xfrm>
            <a:off x="5219700" y="1341438"/>
            <a:ext cx="2305050" cy="7302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9" name="月 168"/>
          <p:cNvSpPr>
            <a:spLocks noChangeArrowheads="1"/>
          </p:cNvSpPr>
          <p:nvPr/>
        </p:nvSpPr>
        <p:spPr bwMode="auto">
          <a:xfrm rot="16200000">
            <a:off x="5652294" y="1126331"/>
            <a:ext cx="215900" cy="935038"/>
          </a:xfrm>
          <a:prstGeom prst="moon">
            <a:avLst>
              <a:gd name="adj" fmla="val 50000"/>
            </a:avLst>
          </a:prstGeom>
          <a:solidFill>
            <a:srgbClr val="92D050"/>
          </a:solidFill>
          <a:ln w="25400" algn="ctr">
            <a:solidFill>
              <a:srgbClr val="385D8A"/>
            </a:solidFill>
            <a:miter lim="800000"/>
            <a:headEnd/>
            <a:tailEnd/>
          </a:ln>
        </p:spPr>
        <p:txBody>
          <a:bodyPr vert="eaVert" anchor="ctr"/>
          <a:lstStyle/>
          <a:p>
            <a:pPr algn="ctr">
              <a:defRPr/>
            </a:pPr>
            <a:endParaRPr lang="ja-JP" altLang="en-US">
              <a:solidFill>
                <a:schemeClr val="lt1"/>
              </a:solidFill>
              <a:latin typeface="+mn-lt"/>
              <a:ea typeface="+mn-ea"/>
            </a:endParaRPr>
          </a:p>
        </p:txBody>
      </p:sp>
      <p:sp>
        <p:nvSpPr>
          <p:cNvPr id="14410" name="テキスト ボックス 10"/>
          <p:cNvSpPr txBox="1">
            <a:spLocks noChangeArrowheads="1"/>
          </p:cNvSpPr>
          <p:nvPr/>
        </p:nvSpPr>
        <p:spPr bwMode="auto">
          <a:xfrm>
            <a:off x="381000" y="261938"/>
            <a:ext cx="2032000" cy="646112"/>
          </a:xfrm>
          <a:prstGeom prst="rect">
            <a:avLst/>
          </a:prstGeom>
          <a:noFill/>
          <a:ln w="9525">
            <a:noFill/>
            <a:miter lim="800000"/>
            <a:headEnd/>
            <a:tailEnd/>
          </a:ln>
        </p:spPr>
        <p:txBody>
          <a:bodyPr wrap="none">
            <a:spAutoFit/>
          </a:bodyPr>
          <a:lstStyle/>
          <a:p>
            <a:r>
              <a:rPr lang="ja-JP" altLang="en-US" sz="3600"/>
              <a:t>越冬観測</a:t>
            </a:r>
          </a:p>
        </p:txBody>
      </p:sp>
      <p:sp>
        <p:nvSpPr>
          <p:cNvPr id="14411" name="正方形/長方形 180"/>
          <p:cNvSpPr>
            <a:spLocks noChangeArrowheads="1"/>
          </p:cNvSpPr>
          <p:nvPr/>
        </p:nvSpPr>
        <p:spPr bwMode="auto">
          <a:xfrm>
            <a:off x="2484438" y="188913"/>
            <a:ext cx="344487" cy="584200"/>
          </a:xfrm>
          <a:prstGeom prst="rect">
            <a:avLst/>
          </a:prstGeom>
          <a:noFill/>
          <a:ln w="9525">
            <a:noFill/>
            <a:miter lim="800000"/>
            <a:headEnd/>
            <a:tailEnd/>
          </a:ln>
        </p:spPr>
        <p:txBody>
          <a:bodyPr>
            <a:spAutoFit/>
          </a:bodyPr>
          <a:lstStyle/>
          <a:p>
            <a:r>
              <a:rPr lang="en-US" altLang="ja-JP" sz="3200" b="1">
                <a:solidFill>
                  <a:srgbClr val="FF0000"/>
                </a:solidFill>
              </a:rPr>
              <a:t>N</a:t>
            </a:r>
            <a:endParaRPr lang="ja-JP" altLang="en-US" sz="3200" b="1">
              <a:solidFill>
                <a:srgbClr val="FF0000"/>
              </a:solidFill>
            </a:endParaRPr>
          </a:p>
        </p:txBody>
      </p:sp>
      <p:sp>
        <p:nvSpPr>
          <p:cNvPr id="184" name="正方形/長方形 183"/>
          <p:cNvSpPr/>
          <p:nvPr/>
        </p:nvSpPr>
        <p:spPr>
          <a:xfrm>
            <a:off x="5076825" y="549275"/>
            <a:ext cx="142875" cy="7302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5" name="稲妻 184"/>
          <p:cNvSpPr/>
          <p:nvPr/>
        </p:nvSpPr>
        <p:spPr>
          <a:xfrm rot="6084360">
            <a:off x="4895850" y="3214688"/>
            <a:ext cx="504825" cy="431800"/>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9" name="正方形/長方形 188"/>
          <p:cNvSpPr/>
          <p:nvPr/>
        </p:nvSpPr>
        <p:spPr>
          <a:xfrm>
            <a:off x="4311650" y="4005263"/>
            <a:ext cx="358775" cy="71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0" name="正方形/長方形 189"/>
          <p:cNvSpPr/>
          <p:nvPr/>
        </p:nvSpPr>
        <p:spPr>
          <a:xfrm>
            <a:off x="4670425" y="3860800"/>
            <a:ext cx="73025" cy="21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1" name="片側の 2 つの角を切り取った四角形 190"/>
          <p:cNvSpPr/>
          <p:nvPr/>
        </p:nvSpPr>
        <p:spPr>
          <a:xfrm>
            <a:off x="4527550" y="3716338"/>
            <a:ext cx="358775" cy="144462"/>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2" name="稲妻 191"/>
          <p:cNvSpPr/>
          <p:nvPr/>
        </p:nvSpPr>
        <p:spPr>
          <a:xfrm rot="4007064">
            <a:off x="4572000" y="3025776"/>
            <a:ext cx="504825" cy="431800"/>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7" name="正方形/長方形 196"/>
          <p:cNvSpPr/>
          <p:nvPr/>
        </p:nvSpPr>
        <p:spPr>
          <a:xfrm>
            <a:off x="6372225" y="549275"/>
            <a:ext cx="144463" cy="7302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8" name="雲形吹き出し 197"/>
          <p:cNvSpPr/>
          <p:nvPr/>
        </p:nvSpPr>
        <p:spPr>
          <a:xfrm>
            <a:off x="6588125" y="144463"/>
            <a:ext cx="215900" cy="360362"/>
          </a:xfrm>
          <a:prstGeom prst="cloudCallout">
            <a:avLst/>
          </a:prstGeom>
          <a:solidFill>
            <a:schemeClr val="bg1">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9" name="雲形吹き出し 198"/>
          <p:cNvSpPr/>
          <p:nvPr/>
        </p:nvSpPr>
        <p:spPr>
          <a:xfrm flipH="1">
            <a:off x="4787900" y="144463"/>
            <a:ext cx="215900" cy="360362"/>
          </a:xfrm>
          <a:prstGeom prst="cloudCallout">
            <a:avLst/>
          </a:prstGeom>
          <a:solidFill>
            <a:schemeClr val="bg1">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0" name="正方形/長方形 199"/>
          <p:cNvSpPr/>
          <p:nvPr/>
        </p:nvSpPr>
        <p:spPr>
          <a:xfrm>
            <a:off x="8004175" y="838200"/>
            <a:ext cx="215900" cy="287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1" name="円/楕円 200"/>
          <p:cNvSpPr/>
          <p:nvPr/>
        </p:nvSpPr>
        <p:spPr>
          <a:xfrm>
            <a:off x="8004175" y="765175"/>
            <a:ext cx="215900" cy="1190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2" name="円/楕円 201"/>
          <p:cNvSpPr/>
          <p:nvPr/>
        </p:nvSpPr>
        <p:spPr>
          <a:xfrm>
            <a:off x="8004175" y="1054100"/>
            <a:ext cx="215900" cy="117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3" name="正方形/長方形 202"/>
          <p:cNvSpPr/>
          <p:nvPr/>
        </p:nvSpPr>
        <p:spPr>
          <a:xfrm>
            <a:off x="8291513" y="838200"/>
            <a:ext cx="215900" cy="287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4" name="円/楕円 203"/>
          <p:cNvSpPr/>
          <p:nvPr/>
        </p:nvSpPr>
        <p:spPr>
          <a:xfrm>
            <a:off x="8291513" y="765175"/>
            <a:ext cx="215900" cy="1190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5" name="円/楕円 204"/>
          <p:cNvSpPr/>
          <p:nvPr/>
        </p:nvSpPr>
        <p:spPr>
          <a:xfrm>
            <a:off x="8291513" y="1054100"/>
            <a:ext cx="215900" cy="117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6" name="正方形/長方形 205"/>
          <p:cNvSpPr/>
          <p:nvPr/>
        </p:nvSpPr>
        <p:spPr>
          <a:xfrm>
            <a:off x="8443913" y="969963"/>
            <a:ext cx="215900" cy="307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7" name="円/楕円 206"/>
          <p:cNvSpPr/>
          <p:nvPr/>
        </p:nvSpPr>
        <p:spPr>
          <a:xfrm>
            <a:off x="8443913" y="909638"/>
            <a:ext cx="2159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8" name="円/楕円 207"/>
          <p:cNvSpPr/>
          <p:nvPr/>
        </p:nvSpPr>
        <p:spPr>
          <a:xfrm>
            <a:off x="8443913" y="1198563"/>
            <a:ext cx="215900" cy="125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9" name="正方形/長方形 208"/>
          <p:cNvSpPr/>
          <p:nvPr/>
        </p:nvSpPr>
        <p:spPr>
          <a:xfrm>
            <a:off x="8596313" y="1122363"/>
            <a:ext cx="215900" cy="307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0" name="円/楕円 209"/>
          <p:cNvSpPr/>
          <p:nvPr/>
        </p:nvSpPr>
        <p:spPr>
          <a:xfrm>
            <a:off x="8596313" y="1062038"/>
            <a:ext cx="2159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1" name="円/楕円 210"/>
          <p:cNvSpPr/>
          <p:nvPr/>
        </p:nvSpPr>
        <p:spPr>
          <a:xfrm>
            <a:off x="8596313" y="1350963"/>
            <a:ext cx="215900" cy="125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2" name="正方形/長方形 211"/>
          <p:cNvSpPr/>
          <p:nvPr/>
        </p:nvSpPr>
        <p:spPr>
          <a:xfrm>
            <a:off x="8156575" y="990600"/>
            <a:ext cx="215900" cy="287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3" name="円/楕円 212"/>
          <p:cNvSpPr/>
          <p:nvPr/>
        </p:nvSpPr>
        <p:spPr>
          <a:xfrm>
            <a:off x="8156575" y="917575"/>
            <a:ext cx="215900" cy="1190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4" name="円/楕円 213"/>
          <p:cNvSpPr/>
          <p:nvPr/>
        </p:nvSpPr>
        <p:spPr>
          <a:xfrm>
            <a:off x="8156575" y="1206500"/>
            <a:ext cx="215900" cy="117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5" name="正方形/長方形 214"/>
          <p:cNvSpPr/>
          <p:nvPr/>
        </p:nvSpPr>
        <p:spPr>
          <a:xfrm>
            <a:off x="8308975" y="1143000"/>
            <a:ext cx="215900" cy="287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6" name="円/楕円 215"/>
          <p:cNvSpPr/>
          <p:nvPr/>
        </p:nvSpPr>
        <p:spPr>
          <a:xfrm>
            <a:off x="8308975" y="1069975"/>
            <a:ext cx="215900" cy="1190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7" name="円/楕円 216"/>
          <p:cNvSpPr/>
          <p:nvPr/>
        </p:nvSpPr>
        <p:spPr>
          <a:xfrm>
            <a:off x="8308975" y="1358900"/>
            <a:ext cx="215900" cy="117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9" name="円/楕円 218"/>
          <p:cNvSpPr/>
          <p:nvPr/>
        </p:nvSpPr>
        <p:spPr>
          <a:xfrm>
            <a:off x="7715250" y="765175"/>
            <a:ext cx="215900" cy="1190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1" name="正方形/長方形 220"/>
          <p:cNvSpPr/>
          <p:nvPr/>
        </p:nvSpPr>
        <p:spPr>
          <a:xfrm>
            <a:off x="7867650" y="990600"/>
            <a:ext cx="215900" cy="287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2" name="円/楕円 221"/>
          <p:cNvSpPr/>
          <p:nvPr/>
        </p:nvSpPr>
        <p:spPr>
          <a:xfrm>
            <a:off x="7867650" y="917575"/>
            <a:ext cx="215900" cy="1190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3" name="円/楕円 222"/>
          <p:cNvSpPr/>
          <p:nvPr/>
        </p:nvSpPr>
        <p:spPr>
          <a:xfrm>
            <a:off x="7867650" y="1206500"/>
            <a:ext cx="215900" cy="117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4" name="正方形/長方形 223"/>
          <p:cNvSpPr/>
          <p:nvPr/>
        </p:nvSpPr>
        <p:spPr>
          <a:xfrm>
            <a:off x="8020050" y="1143000"/>
            <a:ext cx="215900" cy="287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5" name="円/楕円 224"/>
          <p:cNvSpPr/>
          <p:nvPr/>
        </p:nvSpPr>
        <p:spPr>
          <a:xfrm>
            <a:off x="8020050" y="1069975"/>
            <a:ext cx="215900" cy="1190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6" name="円/楕円 225"/>
          <p:cNvSpPr/>
          <p:nvPr/>
        </p:nvSpPr>
        <p:spPr>
          <a:xfrm>
            <a:off x="8020050" y="1358900"/>
            <a:ext cx="215900" cy="117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7" name="正方形/長方形 226"/>
          <p:cNvSpPr/>
          <p:nvPr/>
        </p:nvSpPr>
        <p:spPr>
          <a:xfrm>
            <a:off x="8172450" y="1295400"/>
            <a:ext cx="215900" cy="287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8" name="円/楕円 227"/>
          <p:cNvSpPr/>
          <p:nvPr/>
        </p:nvSpPr>
        <p:spPr>
          <a:xfrm>
            <a:off x="8172450" y="1222375"/>
            <a:ext cx="215900" cy="1190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9" name="円/楕円 228"/>
          <p:cNvSpPr/>
          <p:nvPr/>
        </p:nvSpPr>
        <p:spPr>
          <a:xfrm>
            <a:off x="8172450" y="1511300"/>
            <a:ext cx="215900" cy="117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0" name="正方形/長方形 229"/>
          <p:cNvSpPr/>
          <p:nvPr/>
        </p:nvSpPr>
        <p:spPr>
          <a:xfrm>
            <a:off x="8461375" y="1295400"/>
            <a:ext cx="215900" cy="287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1" name="円/楕円 230"/>
          <p:cNvSpPr/>
          <p:nvPr/>
        </p:nvSpPr>
        <p:spPr>
          <a:xfrm>
            <a:off x="8461375" y="1222375"/>
            <a:ext cx="215900" cy="1190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2" name="円/楕円 231"/>
          <p:cNvSpPr/>
          <p:nvPr/>
        </p:nvSpPr>
        <p:spPr>
          <a:xfrm>
            <a:off x="8461375" y="1511300"/>
            <a:ext cx="215900" cy="117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3" name="正方形/長方形 232"/>
          <p:cNvSpPr/>
          <p:nvPr/>
        </p:nvSpPr>
        <p:spPr>
          <a:xfrm>
            <a:off x="8748713" y="1274763"/>
            <a:ext cx="215900" cy="307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4" name="円/楕円 233"/>
          <p:cNvSpPr/>
          <p:nvPr/>
        </p:nvSpPr>
        <p:spPr>
          <a:xfrm>
            <a:off x="8748713" y="1214438"/>
            <a:ext cx="2159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5" name="円/楕円 234"/>
          <p:cNvSpPr/>
          <p:nvPr/>
        </p:nvSpPr>
        <p:spPr>
          <a:xfrm>
            <a:off x="8748713" y="1503363"/>
            <a:ext cx="215900" cy="125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455" name="正方形/長方形 235"/>
          <p:cNvSpPr>
            <a:spLocks noChangeArrowheads="1"/>
          </p:cNvSpPr>
          <p:nvPr/>
        </p:nvSpPr>
        <p:spPr bwMode="auto">
          <a:xfrm>
            <a:off x="7466013" y="404813"/>
            <a:ext cx="1570037" cy="369887"/>
          </a:xfrm>
          <a:prstGeom prst="rect">
            <a:avLst/>
          </a:prstGeom>
          <a:noFill/>
          <a:ln w="9525">
            <a:noFill/>
            <a:miter lim="800000"/>
            <a:headEnd/>
            <a:tailEnd/>
          </a:ln>
        </p:spPr>
        <p:txBody>
          <a:bodyPr wrap="none">
            <a:spAutoFit/>
          </a:bodyPr>
          <a:lstStyle/>
          <a:p>
            <a:r>
              <a:rPr lang="en-US" altLang="ja-JP"/>
              <a:t>Jet A1 (6,000L)</a:t>
            </a:r>
            <a:endParaRPr lang="ja-JP" altLang="en-US"/>
          </a:p>
        </p:txBody>
      </p:sp>
      <p:sp>
        <p:nvSpPr>
          <p:cNvPr id="14456" name="テキスト ボックス 23561"/>
          <p:cNvSpPr txBox="1">
            <a:spLocks noChangeArrowheads="1"/>
          </p:cNvSpPr>
          <p:nvPr/>
        </p:nvSpPr>
        <p:spPr bwMode="auto">
          <a:xfrm>
            <a:off x="5103813" y="3573463"/>
            <a:ext cx="777875" cy="338137"/>
          </a:xfrm>
          <a:prstGeom prst="rect">
            <a:avLst/>
          </a:prstGeom>
          <a:noFill/>
          <a:ln w="9525">
            <a:noFill/>
            <a:miter lim="800000"/>
            <a:headEnd/>
            <a:tailEnd/>
          </a:ln>
        </p:spPr>
        <p:txBody>
          <a:bodyPr wrap="none">
            <a:spAutoFit/>
          </a:bodyPr>
          <a:lstStyle/>
          <a:p>
            <a:r>
              <a:rPr lang="en-US" altLang="ja-JP" sz="1600"/>
              <a:t>Iridium</a:t>
            </a:r>
          </a:p>
        </p:txBody>
      </p:sp>
      <p:cxnSp>
        <p:nvCxnSpPr>
          <p:cNvPr id="173" name="直線矢印​​コネクタ 38"/>
          <p:cNvCxnSpPr/>
          <p:nvPr/>
        </p:nvCxnSpPr>
        <p:spPr>
          <a:xfrm flipV="1">
            <a:off x="1692275" y="5013325"/>
            <a:ext cx="1295400" cy="719138"/>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8" name="直線矢印​​コネクタ 38"/>
          <p:cNvCxnSpPr/>
          <p:nvPr/>
        </p:nvCxnSpPr>
        <p:spPr>
          <a:xfrm rot="16200000" flipV="1">
            <a:off x="3779838" y="5445125"/>
            <a:ext cx="1008062" cy="719138"/>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9" name="直線矢印​​コネクタ 38"/>
          <p:cNvCxnSpPr/>
          <p:nvPr/>
        </p:nvCxnSpPr>
        <p:spPr>
          <a:xfrm rot="10800000">
            <a:off x="4716463" y="4724400"/>
            <a:ext cx="2808287" cy="865188"/>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7" name="直線矢印​​コネクタ 38"/>
          <p:cNvCxnSpPr/>
          <p:nvPr/>
        </p:nvCxnSpPr>
        <p:spPr>
          <a:xfrm rot="5400000" flipH="1" flipV="1">
            <a:off x="3707606" y="2132807"/>
            <a:ext cx="1944687" cy="107950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6" name="正方形/長方形 195"/>
          <p:cNvSpPr/>
          <p:nvPr/>
        </p:nvSpPr>
        <p:spPr>
          <a:xfrm>
            <a:off x="8027988" y="1112838"/>
            <a:ext cx="215900" cy="307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6" name="円/楕円 235"/>
          <p:cNvSpPr/>
          <p:nvPr/>
        </p:nvSpPr>
        <p:spPr>
          <a:xfrm>
            <a:off x="8027988" y="1052513"/>
            <a:ext cx="2159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7" name="円/楕円 236"/>
          <p:cNvSpPr/>
          <p:nvPr/>
        </p:nvSpPr>
        <p:spPr>
          <a:xfrm>
            <a:off x="8027988" y="1341438"/>
            <a:ext cx="215900" cy="125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8" name="正方形/長方形 237"/>
          <p:cNvSpPr/>
          <p:nvPr/>
        </p:nvSpPr>
        <p:spPr>
          <a:xfrm>
            <a:off x="7740650" y="1133475"/>
            <a:ext cx="215900" cy="287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9" name="円/楕円 238"/>
          <p:cNvSpPr/>
          <p:nvPr/>
        </p:nvSpPr>
        <p:spPr>
          <a:xfrm>
            <a:off x="7740650" y="1060450"/>
            <a:ext cx="215900" cy="1190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0" name="円/楕円 239"/>
          <p:cNvSpPr/>
          <p:nvPr/>
        </p:nvSpPr>
        <p:spPr>
          <a:xfrm>
            <a:off x="7740650" y="1349375"/>
            <a:ext cx="215900" cy="117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1" name="正方形/長方形 240"/>
          <p:cNvSpPr/>
          <p:nvPr/>
        </p:nvSpPr>
        <p:spPr>
          <a:xfrm>
            <a:off x="7893050" y="1285875"/>
            <a:ext cx="215900" cy="287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3" name="円/楕円 242"/>
          <p:cNvSpPr/>
          <p:nvPr/>
        </p:nvSpPr>
        <p:spPr>
          <a:xfrm>
            <a:off x="7893050" y="1501775"/>
            <a:ext cx="215900" cy="117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4" name="正方形/長方形 243"/>
          <p:cNvSpPr/>
          <p:nvPr/>
        </p:nvSpPr>
        <p:spPr>
          <a:xfrm>
            <a:off x="8180388" y="1265238"/>
            <a:ext cx="215900" cy="307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5" name="円/楕円 244"/>
          <p:cNvSpPr/>
          <p:nvPr/>
        </p:nvSpPr>
        <p:spPr>
          <a:xfrm>
            <a:off x="8180388" y="1204913"/>
            <a:ext cx="2159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6" name="円/楕円 245"/>
          <p:cNvSpPr/>
          <p:nvPr/>
        </p:nvSpPr>
        <p:spPr>
          <a:xfrm>
            <a:off x="8180388" y="1493838"/>
            <a:ext cx="215900" cy="125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7" name="円/楕円 246"/>
          <p:cNvSpPr/>
          <p:nvPr/>
        </p:nvSpPr>
        <p:spPr>
          <a:xfrm>
            <a:off x="7893050" y="1212850"/>
            <a:ext cx="215900" cy="1190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8" name="正方形/長方形 247"/>
          <p:cNvSpPr/>
          <p:nvPr/>
        </p:nvSpPr>
        <p:spPr>
          <a:xfrm>
            <a:off x="8604250" y="1392238"/>
            <a:ext cx="215900" cy="307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9" name="円/楕円 248"/>
          <p:cNvSpPr/>
          <p:nvPr/>
        </p:nvSpPr>
        <p:spPr>
          <a:xfrm>
            <a:off x="8604250" y="1331913"/>
            <a:ext cx="2159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0" name="円/楕円 249"/>
          <p:cNvSpPr/>
          <p:nvPr/>
        </p:nvSpPr>
        <p:spPr>
          <a:xfrm>
            <a:off x="8604250" y="1620838"/>
            <a:ext cx="215900" cy="125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1" name="正方形/長方形 250"/>
          <p:cNvSpPr/>
          <p:nvPr/>
        </p:nvSpPr>
        <p:spPr>
          <a:xfrm>
            <a:off x="8316913" y="1412875"/>
            <a:ext cx="215900" cy="287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2" name="円/楕円 251"/>
          <p:cNvSpPr/>
          <p:nvPr/>
        </p:nvSpPr>
        <p:spPr>
          <a:xfrm>
            <a:off x="8316913" y="1339850"/>
            <a:ext cx="215900" cy="1190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3" name="円/楕円 252"/>
          <p:cNvSpPr/>
          <p:nvPr/>
        </p:nvSpPr>
        <p:spPr>
          <a:xfrm>
            <a:off x="8316913" y="1628775"/>
            <a:ext cx="215900" cy="117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6" name="正方形/長方形 255"/>
          <p:cNvSpPr/>
          <p:nvPr/>
        </p:nvSpPr>
        <p:spPr>
          <a:xfrm>
            <a:off x="7596188" y="1268413"/>
            <a:ext cx="215900" cy="307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7" name="円/楕円 256"/>
          <p:cNvSpPr/>
          <p:nvPr/>
        </p:nvSpPr>
        <p:spPr>
          <a:xfrm>
            <a:off x="7596188" y="1208088"/>
            <a:ext cx="2159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8" name="円/楕円 257"/>
          <p:cNvSpPr/>
          <p:nvPr/>
        </p:nvSpPr>
        <p:spPr>
          <a:xfrm>
            <a:off x="7596188" y="1497013"/>
            <a:ext cx="215900" cy="125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2" name="直方体 161"/>
          <p:cNvSpPr/>
          <p:nvPr/>
        </p:nvSpPr>
        <p:spPr>
          <a:xfrm>
            <a:off x="4716016" y="6381328"/>
            <a:ext cx="504056" cy="28803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555" name="台形 23554"/>
          <p:cNvSpPr/>
          <p:nvPr/>
        </p:nvSpPr>
        <p:spPr>
          <a:xfrm rot="10800000">
            <a:off x="4643438" y="5661248"/>
            <a:ext cx="649287" cy="773112"/>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556" name="円/楕円​​ 23555"/>
          <p:cNvSpPr/>
          <p:nvPr/>
        </p:nvSpPr>
        <p:spPr>
          <a:xfrm>
            <a:off x="4643438" y="5532214"/>
            <a:ext cx="649287" cy="273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22"/>
          <p:cNvPicPr>
            <a:picLocks noChangeAspect="1" noChangeArrowheads="1"/>
          </p:cNvPicPr>
          <p:nvPr/>
        </p:nvPicPr>
        <p:blipFill>
          <a:blip r:embed="rId2" cstate="print"/>
          <a:srcRect l="4049" b="13265"/>
          <a:stretch>
            <a:fillRect/>
          </a:stretch>
        </p:blipFill>
        <p:spPr bwMode="auto">
          <a:xfrm>
            <a:off x="5776929" y="1289569"/>
            <a:ext cx="3151748" cy="18621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288" name="Picture 8" descr="http://www.nipr.ac.jp/jare/nankyoku/04/pic41300.jpg"/>
          <p:cNvPicPr>
            <a:picLocks noChangeAspect="1" noChangeArrowheads="1"/>
          </p:cNvPicPr>
          <p:nvPr/>
        </p:nvPicPr>
        <p:blipFill>
          <a:blip r:embed="rId3" cstate="print"/>
          <a:srcRect t="14119" b="18108"/>
          <a:stretch>
            <a:fillRect/>
          </a:stretch>
        </p:blipFill>
        <p:spPr bwMode="auto">
          <a:xfrm>
            <a:off x="4498974" y="194179"/>
            <a:ext cx="2761123" cy="1497033"/>
          </a:xfrm>
          <a:prstGeom prst="rect">
            <a:avLst/>
          </a:prstGeom>
          <a:noFill/>
          <a:effectLst>
            <a:outerShdw blurRad="50800" dist="38100" dir="2700000" algn="tl" rotWithShape="0">
              <a:prstClr val="black">
                <a:alpha val="40000"/>
              </a:prstClr>
            </a:outerShdw>
          </a:effectLst>
        </p:spPr>
      </p:pic>
      <p:sp>
        <p:nvSpPr>
          <p:cNvPr id="42" name="正方形/長方形 41"/>
          <p:cNvSpPr/>
          <p:nvPr/>
        </p:nvSpPr>
        <p:spPr>
          <a:xfrm>
            <a:off x="5682752" y="3626401"/>
            <a:ext cx="1992853"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t>崑崙基地</a:t>
            </a:r>
            <a:r>
              <a:rPr lang="en-US" altLang="ja-JP" dirty="0" smtClean="0"/>
              <a:t>(</a:t>
            </a:r>
            <a:r>
              <a:rPr lang="ja-JP" altLang="en-US" dirty="0" smtClean="0"/>
              <a:t>ドーム</a:t>
            </a:r>
            <a:r>
              <a:rPr lang="en-US" altLang="ja-JP" dirty="0" smtClean="0"/>
              <a:t>A)</a:t>
            </a:r>
          </a:p>
        </p:txBody>
      </p:sp>
      <p:pic>
        <p:nvPicPr>
          <p:cNvPr id="3" name="Picture 7" descr="画像:Amundsen-scott-south pole station 2006.jpg">
            <a:hlinkClick r:id="rId4"/>
          </p:cNvPr>
          <p:cNvPicPr>
            <a:picLocks noChangeAspect="1" noChangeArrowheads="1"/>
          </p:cNvPicPr>
          <p:nvPr/>
        </p:nvPicPr>
        <p:blipFill>
          <a:blip r:embed="rId5" cstate="print"/>
          <a:srcRect/>
          <a:stretch>
            <a:fillRect/>
          </a:stretch>
        </p:blipFill>
        <p:spPr bwMode="auto">
          <a:xfrm>
            <a:off x="628596" y="741874"/>
            <a:ext cx="3213144" cy="1667017"/>
          </a:xfrm>
          <a:prstGeom prst="rect">
            <a:avLst/>
          </a:prstGeom>
          <a:noFill/>
          <a:effectLst>
            <a:outerShdw blurRad="50800" dist="38100" dir="2700000" algn="tl" rotWithShape="0">
              <a:prstClr val="black">
                <a:alpha val="40000"/>
              </a:prstClr>
            </a:outerShdw>
          </a:effectLst>
        </p:spPr>
      </p:pic>
      <p:sp>
        <p:nvSpPr>
          <p:cNvPr id="4" name="スライド番号プレースホルダ 3"/>
          <p:cNvSpPr>
            <a:spLocks noGrp="1"/>
          </p:cNvSpPr>
          <p:nvPr>
            <p:ph type="sldNum" sz="quarter" idx="12"/>
          </p:nvPr>
        </p:nvSpPr>
        <p:spPr>
          <a:xfrm>
            <a:off x="6553200" y="6412247"/>
            <a:ext cx="2133600" cy="365125"/>
          </a:xfrm>
        </p:spPr>
        <p:txBody>
          <a:bodyPr/>
          <a:lstStyle/>
          <a:p>
            <a:fld id="{211C075B-6712-4FC4-92CB-6BC868D296D4}" type="slidenum">
              <a:rPr kumimoji="1" lang="ja-JP" altLang="en-US" smtClean="0"/>
              <a:pPr/>
              <a:t>4</a:t>
            </a:fld>
            <a:endParaRPr kumimoji="1" lang="ja-JP" altLang="en-US" dirty="0"/>
          </a:p>
        </p:txBody>
      </p:sp>
      <p:sp>
        <p:nvSpPr>
          <p:cNvPr id="5" name="Rectangle 8"/>
          <p:cNvSpPr>
            <a:spLocks noChangeArrowheads="1"/>
          </p:cNvSpPr>
          <p:nvPr/>
        </p:nvSpPr>
        <p:spPr bwMode="auto">
          <a:xfrm>
            <a:off x="585766" y="2389845"/>
            <a:ext cx="2416175" cy="274637"/>
          </a:xfrm>
          <a:prstGeom prst="rect">
            <a:avLst/>
          </a:prstGeom>
          <a:noFill/>
          <a:ln w="9525">
            <a:noFill/>
            <a:miter lim="800000"/>
            <a:headEnd/>
            <a:tailEnd/>
          </a:ln>
          <a:effectLst/>
        </p:spPr>
        <p:txBody>
          <a:bodyPr wrap="none">
            <a:spAutoFit/>
          </a:bodyPr>
          <a:lstStyle/>
          <a:p>
            <a:r>
              <a:rPr lang="en-US" altLang="ja-JP" sz="1200" dirty="0"/>
              <a:t>http://www.southpolestation.com/</a:t>
            </a:r>
          </a:p>
        </p:txBody>
      </p:sp>
      <p:pic>
        <p:nvPicPr>
          <p:cNvPr id="7" name="Picture 10"/>
          <p:cNvPicPr>
            <a:picLocks noChangeAspect="1" noChangeArrowheads="1"/>
          </p:cNvPicPr>
          <p:nvPr/>
        </p:nvPicPr>
        <p:blipFill>
          <a:blip r:embed="rId6" cstate="print"/>
          <a:srcRect l="3659" t="20975" r="42415" b="46907"/>
          <a:stretch>
            <a:fillRect/>
          </a:stretch>
        </p:blipFill>
        <p:spPr bwMode="auto">
          <a:xfrm>
            <a:off x="665156" y="4178298"/>
            <a:ext cx="3760792" cy="167959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Rectangle 11"/>
          <p:cNvSpPr>
            <a:spLocks noChangeArrowheads="1"/>
          </p:cNvSpPr>
          <p:nvPr/>
        </p:nvSpPr>
        <p:spPr bwMode="auto">
          <a:xfrm>
            <a:off x="4614776" y="2715092"/>
            <a:ext cx="1022350" cy="366712"/>
          </a:xfrm>
          <a:prstGeom prst="rect">
            <a:avLst/>
          </a:prstGeom>
          <a:noFill/>
          <a:ln w="9525">
            <a:noFill/>
            <a:miter lim="800000"/>
            <a:headEnd/>
            <a:tailEnd/>
          </a:ln>
          <a:effectLst/>
        </p:spPr>
        <p:txBody>
          <a:bodyPr wrap="none">
            <a:spAutoFit/>
          </a:bodyPr>
          <a:lstStyle/>
          <a:p>
            <a:r>
              <a:rPr lang="en-US" altLang="ja-JP">
                <a:solidFill>
                  <a:srgbClr val="FF0000"/>
                </a:solidFill>
              </a:rPr>
              <a:t>Dome C</a:t>
            </a:r>
          </a:p>
        </p:txBody>
      </p:sp>
      <p:sp>
        <p:nvSpPr>
          <p:cNvPr id="9" name="Rectangle 12"/>
          <p:cNvSpPr>
            <a:spLocks noChangeArrowheads="1"/>
          </p:cNvSpPr>
          <p:nvPr/>
        </p:nvSpPr>
        <p:spPr bwMode="auto">
          <a:xfrm>
            <a:off x="1943064" y="5838850"/>
            <a:ext cx="2678113" cy="274637"/>
          </a:xfrm>
          <a:prstGeom prst="rect">
            <a:avLst/>
          </a:prstGeom>
          <a:noFill/>
          <a:ln w="9525">
            <a:noFill/>
            <a:miter lim="800000"/>
            <a:headEnd/>
            <a:tailEnd/>
          </a:ln>
          <a:effectLst/>
        </p:spPr>
        <p:txBody>
          <a:bodyPr wrap="none">
            <a:spAutoFit/>
          </a:bodyPr>
          <a:lstStyle/>
          <a:p>
            <a:r>
              <a:rPr lang="en-US" altLang="ja-JP" sz="1200" dirty="0"/>
              <a:t>http://www.phys.unsw.edu.au/nature/</a:t>
            </a:r>
          </a:p>
        </p:txBody>
      </p:sp>
      <p:sp>
        <p:nvSpPr>
          <p:cNvPr id="10" name="Rectangle 13"/>
          <p:cNvSpPr>
            <a:spLocks noChangeArrowheads="1"/>
          </p:cNvSpPr>
          <p:nvPr/>
        </p:nvSpPr>
        <p:spPr bwMode="auto">
          <a:xfrm>
            <a:off x="4716376" y="3075454"/>
            <a:ext cx="920750" cy="366713"/>
          </a:xfrm>
          <a:prstGeom prst="rect">
            <a:avLst/>
          </a:prstGeom>
          <a:noFill/>
          <a:ln w="9525">
            <a:noFill/>
            <a:miter lim="800000"/>
            <a:headEnd/>
            <a:tailEnd/>
          </a:ln>
          <a:effectLst/>
        </p:spPr>
        <p:txBody>
          <a:bodyPr wrap="none">
            <a:spAutoFit/>
          </a:bodyPr>
          <a:lstStyle/>
          <a:p>
            <a:r>
              <a:rPr lang="en-US" altLang="ja-JP"/>
              <a:t>2004</a:t>
            </a:r>
            <a:r>
              <a:rPr lang="ja-JP" altLang="en-US"/>
              <a:t>～</a:t>
            </a:r>
          </a:p>
        </p:txBody>
      </p:sp>
      <p:sp>
        <p:nvSpPr>
          <p:cNvPr id="12" name="正方形/長方形 11"/>
          <p:cNvSpPr/>
          <p:nvPr/>
        </p:nvSpPr>
        <p:spPr>
          <a:xfrm>
            <a:off x="555570" y="230692"/>
            <a:ext cx="3363421"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t>アムンゼン・スコット基地</a:t>
            </a:r>
            <a:r>
              <a:rPr lang="en-US" altLang="ja-JP" dirty="0" smtClean="0"/>
              <a:t>(</a:t>
            </a:r>
            <a:r>
              <a:rPr lang="ja-JP" altLang="en-US" dirty="0" smtClean="0"/>
              <a:t>南極点</a:t>
            </a:r>
            <a:r>
              <a:rPr lang="en-US" altLang="ja-JP" dirty="0" smtClean="0"/>
              <a:t>)</a:t>
            </a:r>
          </a:p>
        </p:txBody>
      </p:sp>
      <p:pic>
        <p:nvPicPr>
          <p:cNvPr id="13" name="Picture 16" descr="antarctica3"/>
          <p:cNvPicPr>
            <a:picLocks noChangeAspect="1" noChangeArrowheads="1"/>
          </p:cNvPicPr>
          <p:nvPr/>
        </p:nvPicPr>
        <p:blipFill>
          <a:blip r:embed="rId7" cstate="print">
            <a:clrChange>
              <a:clrFrom>
                <a:srgbClr val="FAFAFA"/>
              </a:clrFrom>
              <a:clrTo>
                <a:srgbClr val="FAFAFA">
                  <a:alpha val="0"/>
                </a:srgbClr>
              </a:clrTo>
            </a:clrChange>
          </a:blip>
          <a:srcRect/>
          <a:stretch>
            <a:fillRect/>
          </a:stretch>
        </p:blipFill>
        <p:spPr bwMode="auto">
          <a:xfrm>
            <a:off x="2235168" y="1362595"/>
            <a:ext cx="4059237" cy="3629025"/>
          </a:xfrm>
          <a:prstGeom prst="rect">
            <a:avLst/>
          </a:prstGeom>
          <a:noFill/>
        </p:spPr>
      </p:pic>
      <p:sp>
        <p:nvSpPr>
          <p:cNvPr id="14" name="Oval 17"/>
          <p:cNvSpPr>
            <a:spLocks noChangeArrowheads="1"/>
          </p:cNvSpPr>
          <p:nvPr/>
        </p:nvSpPr>
        <p:spPr bwMode="auto">
          <a:xfrm>
            <a:off x="4640230" y="2421458"/>
            <a:ext cx="150813" cy="152400"/>
          </a:xfrm>
          <a:prstGeom prst="ellipse">
            <a:avLst/>
          </a:prstGeom>
          <a:solidFill>
            <a:srgbClr val="FF0000"/>
          </a:solidFill>
          <a:ln w="9525" algn="ctr">
            <a:noFill/>
            <a:round/>
            <a:headEnd/>
            <a:tailEnd/>
          </a:ln>
          <a:effectLst/>
        </p:spPr>
        <p:txBody>
          <a:bodyPr anchor="ctr">
            <a:spAutoFit/>
          </a:bodyPr>
          <a:lstStyle/>
          <a:p>
            <a:endParaRPr lang="ja-JP" altLang="en-US"/>
          </a:p>
        </p:txBody>
      </p:sp>
      <p:sp>
        <p:nvSpPr>
          <p:cNvPr id="15" name="Oval 18"/>
          <p:cNvSpPr>
            <a:spLocks noChangeArrowheads="1"/>
          </p:cNvSpPr>
          <p:nvPr/>
        </p:nvSpPr>
        <p:spPr bwMode="auto">
          <a:xfrm>
            <a:off x="4741830" y="2978670"/>
            <a:ext cx="150813" cy="152400"/>
          </a:xfrm>
          <a:prstGeom prst="ellipse">
            <a:avLst/>
          </a:prstGeom>
          <a:solidFill>
            <a:srgbClr val="0033CC"/>
          </a:solidFill>
          <a:ln w="9525" algn="ctr">
            <a:noFill/>
            <a:round/>
            <a:headEnd/>
            <a:tailEnd/>
          </a:ln>
          <a:effectLst/>
        </p:spPr>
        <p:txBody>
          <a:bodyPr anchor="ctr">
            <a:spAutoFit/>
          </a:bodyPr>
          <a:lstStyle/>
          <a:p>
            <a:endParaRPr lang="ja-JP" altLang="en-US"/>
          </a:p>
        </p:txBody>
      </p:sp>
      <p:sp>
        <p:nvSpPr>
          <p:cNvPr id="16" name="Oval 19"/>
          <p:cNvSpPr>
            <a:spLocks noChangeArrowheads="1"/>
          </p:cNvSpPr>
          <p:nvPr/>
        </p:nvSpPr>
        <p:spPr bwMode="auto">
          <a:xfrm>
            <a:off x="4991068" y="3688283"/>
            <a:ext cx="150812" cy="152400"/>
          </a:xfrm>
          <a:prstGeom prst="ellipse">
            <a:avLst/>
          </a:prstGeom>
          <a:solidFill>
            <a:srgbClr val="0033CC"/>
          </a:solidFill>
          <a:ln w="9525" algn="ctr">
            <a:noFill/>
            <a:round/>
            <a:headEnd/>
            <a:tailEnd/>
          </a:ln>
          <a:effectLst/>
        </p:spPr>
        <p:txBody>
          <a:bodyPr anchor="ctr">
            <a:spAutoFit/>
          </a:bodyPr>
          <a:lstStyle/>
          <a:p>
            <a:endParaRPr lang="ja-JP" altLang="en-US"/>
          </a:p>
        </p:txBody>
      </p:sp>
      <p:sp>
        <p:nvSpPr>
          <p:cNvPr id="17" name="Oval 20"/>
          <p:cNvSpPr>
            <a:spLocks noChangeArrowheads="1"/>
          </p:cNvSpPr>
          <p:nvPr/>
        </p:nvSpPr>
        <p:spPr bwMode="auto">
          <a:xfrm>
            <a:off x="4170357" y="3115219"/>
            <a:ext cx="150813" cy="152400"/>
          </a:xfrm>
          <a:prstGeom prst="ellipse">
            <a:avLst/>
          </a:prstGeom>
          <a:solidFill>
            <a:srgbClr val="0033CC"/>
          </a:solidFill>
          <a:ln w="9525" algn="ctr">
            <a:noFill/>
            <a:round/>
            <a:headEnd/>
            <a:tailEnd/>
          </a:ln>
          <a:effectLst/>
        </p:spPr>
        <p:txBody>
          <a:bodyPr anchor="ctr">
            <a:spAutoFit/>
          </a:bodyPr>
          <a:lstStyle/>
          <a:p>
            <a:endParaRPr lang="ja-JP" altLang="en-US"/>
          </a:p>
        </p:txBody>
      </p:sp>
      <p:sp>
        <p:nvSpPr>
          <p:cNvPr id="22" name="Oval 25"/>
          <p:cNvSpPr>
            <a:spLocks noChangeArrowheads="1"/>
          </p:cNvSpPr>
          <p:nvPr/>
        </p:nvSpPr>
        <p:spPr bwMode="auto">
          <a:xfrm>
            <a:off x="5041868" y="2015058"/>
            <a:ext cx="150812" cy="153987"/>
          </a:xfrm>
          <a:prstGeom prst="ellipse">
            <a:avLst/>
          </a:prstGeom>
          <a:solidFill>
            <a:srgbClr val="FF0000"/>
          </a:solidFill>
          <a:ln w="9525" algn="ctr">
            <a:noFill/>
            <a:round/>
            <a:headEnd/>
            <a:tailEnd/>
          </a:ln>
          <a:effectLst/>
        </p:spPr>
        <p:txBody>
          <a:bodyPr anchor="ctr">
            <a:spAutoFit/>
          </a:bodyPr>
          <a:lstStyle/>
          <a:p>
            <a:endParaRPr lang="ja-JP" altLang="en-US"/>
          </a:p>
        </p:txBody>
      </p:sp>
      <p:cxnSp>
        <p:nvCxnSpPr>
          <p:cNvPr id="26" name="直線矢印コネクタ 25"/>
          <p:cNvCxnSpPr/>
          <p:nvPr/>
        </p:nvCxnSpPr>
        <p:spPr>
          <a:xfrm>
            <a:off x="3257532" y="2494498"/>
            <a:ext cx="876312" cy="620721"/>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V="1">
            <a:off x="3841740" y="3862925"/>
            <a:ext cx="1103280" cy="639788"/>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rot="10800000">
            <a:off x="4973648" y="3078706"/>
            <a:ext cx="839795" cy="511183"/>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30" name="Picture 4" descr="イタリアの国旗">
            <a:hlinkClick r:id="rId8" tooltip="イタリアの国旗"/>
          </p:cNvPr>
          <p:cNvPicPr>
            <a:picLocks noChangeAspect="1" noChangeArrowheads="1"/>
          </p:cNvPicPr>
          <p:nvPr/>
        </p:nvPicPr>
        <p:blipFill>
          <a:blip r:embed="rId9" cstate="print"/>
          <a:srcRect/>
          <a:stretch>
            <a:fillRect/>
          </a:stretch>
        </p:blipFill>
        <p:spPr bwMode="auto">
          <a:xfrm>
            <a:off x="1274714" y="4287837"/>
            <a:ext cx="428628" cy="286851"/>
          </a:xfrm>
          <a:prstGeom prst="rect">
            <a:avLst/>
          </a:prstGeom>
          <a:noFill/>
        </p:spPr>
      </p:pic>
      <p:pic>
        <p:nvPicPr>
          <p:cNvPr id="31" name="Picture 6" descr="フランスの国旗">
            <a:hlinkClick r:id="rId10" tooltip="フランスの国旗"/>
          </p:cNvPr>
          <p:cNvPicPr>
            <a:picLocks noChangeAspect="1" noChangeArrowheads="1"/>
          </p:cNvPicPr>
          <p:nvPr/>
        </p:nvPicPr>
        <p:blipFill>
          <a:blip r:embed="rId11" cstate="print"/>
          <a:srcRect/>
          <a:stretch>
            <a:fillRect/>
          </a:stretch>
        </p:blipFill>
        <p:spPr bwMode="auto">
          <a:xfrm>
            <a:off x="774648" y="4287837"/>
            <a:ext cx="426985" cy="285752"/>
          </a:xfrm>
          <a:prstGeom prst="rect">
            <a:avLst/>
          </a:prstGeom>
          <a:noFill/>
        </p:spPr>
      </p:pic>
      <p:pic>
        <p:nvPicPr>
          <p:cNvPr id="33" name="Picture 10" descr="日本の国旗">
            <a:hlinkClick r:id="rId12" tooltip="日本の国旗"/>
          </p:cNvPr>
          <p:cNvPicPr>
            <a:picLocks noChangeAspect="1" noChangeArrowheads="1"/>
          </p:cNvPicPr>
          <p:nvPr/>
        </p:nvPicPr>
        <p:blipFill>
          <a:blip r:embed="rId13" cstate="print"/>
          <a:srcRect/>
          <a:stretch>
            <a:fillRect/>
          </a:stretch>
        </p:blipFill>
        <p:spPr bwMode="auto">
          <a:xfrm>
            <a:off x="5521338" y="121153"/>
            <a:ext cx="426985" cy="285752"/>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2" name="Picture 8" descr="アメリカ合衆国の国旗">
            <a:hlinkClick r:id="rId14" tooltip="アメリカ合衆国の国旗"/>
          </p:cNvPr>
          <p:cNvPicPr>
            <a:picLocks noChangeAspect="1" noChangeArrowheads="1"/>
          </p:cNvPicPr>
          <p:nvPr/>
        </p:nvPicPr>
        <p:blipFill>
          <a:blip r:embed="rId15" cstate="print"/>
          <a:srcRect/>
          <a:stretch>
            <a:fillRect/>
          </a:stretch>
        </p:blipFill>
        <p:spPr bwMode="auto">
          <a:xfrm>
            <a:off x="3147993" y="851413"/>
            <a:ext cx="571504" cy="301410"/>
          </a:xfrm>
          <a:prstGeom prst="rect">
            <a:avLst/>
          </a:prstGeom>
          <a:noFill/>
        </p:spPr>
      </p:pic>
      <p:sp>
        <p:nvSpPr>
          <p:cNvPr id="38" name="正方形/長方形 37"/>
          <p:cNvSpPr/>
          <p:nvPr/>
        </p:nvSpPr>
        <p:spPr>
          <a:xfrm>
            <a:off x="592083" y="3662914"/>
            <a:ext cx="2898550"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t>コンコルディア基地</a:t>
            </a:r>
            <a:r>
              <a:rPr lang="en-US" altLang="ja-JP" dirty="0" smtClean="0"/>
              <a:t>(</a:t>
            </a:r>
            <a:r>
              <a:rPr lang="ja-JP" altLang="en-US" dirty="0" smtClean="0"/>
              <a:t>ドーム</a:t>
            </a:r>
            <a:r>
              <a:rPr lang="en-US" altLang="ja-JP" dirty="0" smtClean="0"/>
              <a:t>C)</a:t>
            </a:r>
          </a:p>
        </p:txBody>
      </p:sp>
      <p:pic>
        <p:nvPicPr>
          <p:cNvPr id="97282" name="Picture 2"/>
          <p:cNvPicPr>
            <a:picLocks noChangeAspect="1" noChangeArrowheads="1"/>
          </p:cNvPicPr>
          <p:nvPr/>
        </p:nvPicPr>
        <p:blipFill>
          <a:blip r:embed="rId16" cstate="print">
            <a:lum bright="10000" contrast="20000"/>
          </a:blip>
          <a:srcRect/>
          <a:stretch>
            <a:fillRect/>
          </a:stretch>
        </p:blipFill>
        <p:spPr bwMode="auto">
          <a:xfrm>
            <a:off x="5813442" y="4137583"/>
            <a:ext cx="2940258" cy="186216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3" name="正方形/長方形 42"/>
          <p:cNvSpPr/>
          <p:nvPr/>
        </p:nvSpPr>
        <p:spPr>
          <a:xfrm>
            <a:off x="5813442" y="6036259"/>
            <a:ext cx="1130438" cy="276999"/>
          </a:xfrm>
          <a:prstGeom prst="rect">
            <a:avLst/>
          </a:prstGeom>
        </p:spPr>
        <p:txBody>
          <a:bodyPr wrap="none">
            <a:spAutoFit/>
          </a:bodyPr>
          <a:lstStyle/>
          <a:p>
            <a:r>
              <a:rPr lang="ja-JP" altLang="en-US" sz="1200" dirty="0" smtClean="0"/>
              <a:t>新華通訊社</a:t>
            </a:r>
            <a:r>
              <a:rPr lang="en-US" altLang="ja-JP" sz="1200" dirty="0" smtClean="0"/>
              <a:t>HP</a:t>
            </a:r>
            <a:endParaRPr lang="ja-JP" altLang="en-US" sz="1200" dirty="0"/>
          </a:p>
        </p:txBody>
      </p:sp>
      <p:pic>
        <p:nvPicPr>
          <p:cNvPr id="29" name="Picture 2" descr="中華人民共和国の国旗">
            <a:hlinkClick r:id="rId17" tooltip="中華人民共和国の国旗"/>
          </p:cNvPr>
          <p:cNvPicPr>
            <a:picLocks noChangeAspect="1" noChangeArrowheads="1"/>
          </p:cNvPicPr>
          <p:nvPr/>
        </p:nvPicPr>
        <p:blipFill>
          <a:blip r:embed="rId18" cstate="print"/>
          <a:srcRect/>
          <a:stretch>
            <a:fillRect/>
          </a:stretch>
        </p:blipFill>
        <p:spPr bwMode="auto">
          <a:xfrm>
            <a:off x="5922981" y="4247122"/>
            <a:ext cx="428628" cy="286851"/>
          </a:xfrm>
          <a:prstGeom prst="rect">
            <a:avLst/>
          </a:prstGeom>
          <a:noFill/>
        </p:spPr>
      </p:pic>
      <p:sp>
        <p:nvSpPr>
          <p:cNvPr id="46" name="Rectangle 8"/>
          <p:cNvSpPr>
            <a:spLocks noChangeArrowheads="1"/>
          </p:cNvSpPr>
          <p:nvPr/>
        </p:nvSpPr>
        <p:spPr bwMode="auto">
          <a:xfrm>
            <a:off x="6361137" y="4283635"/>
            <a:ext cx="968535" cy="276999"/>
          </a:xfrm>
          <a:prstGeom prst="rect">
            <a:avLst/>
          </a:prstGeom>
          <a:noFill/>
          <a:ln w="9525">
            <a:noFill/>
            <a:miter lim="800000"/>
            <a:headEnd/>
            <a:tailEnd/>
          </a:ln>
          <a:effectLst/>
        </p:spPr>
        <p:txBody>
          <a:bodyPr wrap="none">
            <a:spAutoFit/>
          </a:bodyPr>
          <a:lstStyle/>
          <a:p>
            <a:r>
              <a:rPr lang="ja-JP" altLang="en-US" sz="1200" dirty="0" smtClean="0">
                <a:solidFill>
                  <a:schemeClr val="bg1">
                    <a:lumMod val="95000"/>
                  </a:schemeClr>
                </a:solidFill>
              </a:rPr>
              <a:t>標高</a:t>
            </a:r>
            <a:r>
              <a:rPr lang="en-US" altLang="ja-JP" sz="1200" dirty="0" smtClean="0">
                <a:solidFill>
                  <a:schemeClr val="bg1">
                    <a:lumMod val="95000"/>
                  </a:schemeClr>
                </a:solidFill>
              </a:rPr>
              <a:t>4,093m</a:t>
            </a:r>
            <a:endParaRPr lang="en-US" altLang="ja-JP" sz="1200" dirty="0">
              <a:solidFill>
                <a:schemeClr val="bg1">
                  <a:lumMod val="95000"/>
                </a:schemeClr>
              </a:solidFill>
            </a:endParaRPr>
          </a:p>
        </p:txBody>
      </p:sp>
      <p:sp>
        <p:nvSpPr>
          <p:cNvPr id="47" name="Rectangle 8"/>
          <p:cNvSpPr>
            <a:spLocks noChangeArrowheads="1"/>
          </p:cNvSpPr>
          <p:nvPr/>
        </p:nvSpPr>
        <p:spPr bwMode="auto">
          <a:xfrm>
            <a:off x="1797012" y="4324350"/>
            <a:ext cx="968535" cy="276999"/>
          </a:xfrm>
          <a:prstGeom prst="rect">
            <a:avLst/>
          </a:prstGeom>
          <a:noFill/>
          <a:ln w="9525">
            <a:noFill/>
            <a:miter lim="800000"/>
            <a:headEnd/>
            <a:tailEnd/>
          </a:ln>
          <a:effectLst/>
        </p:spPr>
        <p:txBody>
          <a:bodyPr wrap="none">
            <a:spAutoFit/>
          </a:bodyPr>
          <a:lstStyle/>
          <a:p>
            <a:r>
              <a:rPr lang="ja-JP" altLang="en-US" sz="1200" dirty="0" smtClean="0">
                <a:solidFill>
                  <a:schemeClr val="bg1">
                    <a:lumMod val="95000"/>
                  </a:schemeClr>
                </a:solidFill>
              </a:rPr>
              <a:t>標高</a:t>
            </a:r>
            <a:r>
              <a:rPr lang="en-US" altLang="ja-JP" sz="1200" dirty="0" smtClean="0">
                <a:solidFill>
                  <a:schemeClr val="bg1">
                    <a:lumMod val="95000"/>
                  </a:schemeClr>
                </a:solidFill>
              </a:rPr>
              <a:t>3,280m</a:t>
            </a:r>
            <a:endParaRPr lang="en-US" altLang="ja-JP" sz="1200" dirty="0">
              <a:solidFill>
                <a:schemeClr val="bg1">
                  <a:lumMod val="95000"/>
                </a:schemeClr>
              </a:solidFill>
            </a:endParaRPr>
          </a:p>
        </p:txBody>
      </p:sp>
      <p:pic>
        <p:nvPicPr>
          <p:cNvPr id="97283" name="Picture 3"/>
          <p:cNvPicPr>
            <a:picLocks noChangeAspect="1" noChangeArrowheads="1"/>
          </p:cNvPicPr>
          <p:nvPr/>
        </p:nvPicPr>
        <p:blipFill>
          <a:blip r:embed="rId19" cstate="print"/>
          <a:srcRect/>
          <a:stretch>
            <a:fillRect/>
          </a:stretch>
        </p:blipFill>
        <p:spPr bwMode="auto">
          <a:xfrm>
            <a:off x="482544" y="1946803"/>
            <a:ext cx="1687897" cy="10609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284" name="Picture 4"/>
          <p:cNvPicPr>
            <a:picLocks noChangeAspect="1" noChangeArrowheads="1"/>
          </p:cNvPicPr>
          <p:nvPr/>
        </p:nvPicPr>
        <p:blipFill>
          <a:blip r:embed="rId20" cstate="print"/>
          <a:srcRect/>
          <a:stretch>
            <a:fillRect/>
          </a:stretch>
        </p:blipFill>
        <p:spPr bwMode="auto">
          <a:xfrm flipH="1">
            <a:off x="2636811" y="1435621"/>
            <a:ext cx="1350981" cy="182483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0" name="正方形/長方形 49"/>
          <p:cNvSpPr/>
          <p:nvPr/>
        </p:nvSpPr>
        <p:spPr>
          <a:xfrm>
            <a:off x="1614447" y="1983316"/>
            <a:ext cx="486865" cy="307777"/>
          </a:xfrm>
          <a:prstGeom prst="rect">
            <a:avLst/>
          </a:prstGeom>
        </p:spPr>
        <p:txBody>
          <a:bodyPr wrap="none">
            <a:spAutoFit/>
          </a:bodyPr>
          <a:lstStyle/>
          <a:p>
            <a:r>
              <a:rPr lang="en-US" altLang="ja-JP" sz="1400" dirty="0" smtClean="0"/>
              <a:t>SPT </a:t>
            </a:r>
            <a:endParaRPr lang="ja-JP" altLang="en-US" sz="1400" dirty="0"/>
          </a:p>
        </p:txBody>
      </p:sp>
      <p:sp>
        <p:nvSpPr>
          <p:cNvPr id="51" name="正方形/長方形 50"/>
          <p:cNvSpPr/>
          <p:nvPr/>
        </p:nvSpPr>
        <p:spPr>
          <a:xfrm>
            <a:off x="2673326" y="2924818"/>
            <a:ext cx="837683" cy="307777"/>
          </a:xfrm>
          <a:prstGeom prst="rect">
            <a:avLst/>
          </a:prstGeom>
        </p:spPr>
        <p:txBody>
          <a:bodyPr wrap="square">
            <a:spAutoFit/>
          </a:bodyPr>
          <a:lstStyle/>
          <a:p>
            <a:r>
              <a:rPr lang="en-US" altLang="ja-JP" sz="1400" dirty="0" err="1" smtClean="0"/>
              <a:t>IceCube</a:t>
            </a:r>
            <a:endParaRPr lang="ja-JP" altLang="en-US" sz="1400" dirty="0"/>
          </a:p>
        </p:txBody>
      </p:sp>
      <p:sp>
        <p:nvSpPr>
          <p:cNvPr id="52" name="正方形/長方形 51"/>
          <p:cNvSpPr/>
          <p:nvPr/>
        </p:nvSpPr>
        <p:spPr>
          <a:xfrm>
            <a:off x="811161" y="3078706"/>
            <a:ext cx="1774845" cy="276999"/>
          </a:xfrm>
          <a:prstGeom prst="rect">
            <a:avLst/>
          </a:prstGeom>
        </p:spPr>
        <p:txBody>
          <a:bodyPr wrap="none">
            <a:spAutoFit/>
          </a:bodyPr>
          <a:lstStyle/>
          <a:p>
            <a:r>
              <a:rPr lang="ja-JP" altLang="en-US" sz="1200" dirty="0" smtClean="0"/>
              <a:t>アメリカ国立科学財団</a:t>
            </a:r>
            <a:r>
              <a:rPr lang="en-US" altLang="ja-JP" sz="1200" dirty="0" smtClean="0"/>
              <a:t>HP</a:t>
            </a:r>
            <a:endParaRPr lang="ja-JP" altLang="en-US" sz="1200" dirty="0"/>
          </a:p>
        </p:txBody>
      </p:sp>
      <p:pic>
        <p:nvPicPr>
          <p:cNvPr id="97285" name="Picture 5"/>
          <p:cNvPicPr>
            <a:picLocks noChangeAspect="1" noChangeArrowheads="1"/>
          </p:cNvPicPr>
          <p:nvPr/>
        </p:nvPicPr>
        <p:blipFill>
          <a:blip r:embed="rId21" cstate="print"/>
          <a:srcRect/>
          <a:stretch>
            <a:fillRect/>
          </a:stretch>
        </p:blipFill>
        <p:spPr bwMode="auto">
          <a:xfrm>
            <a:off x="336492" y="5232973"/>
            <a:ext cx="1543270" cy="119694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286" name="Picture 6"/>
          <p:cNvPicPr>
            <a:picLocks noChangeAspect="1" noChangeArrowheads="1"/>
          </p:cNvPicPr>
          <p:nvPr/>
        </p:nvPicPr>
        <p:blipFill>
          <a:blip r:embed="rId22" cstate="print"/>
          <a:srcRect/>
          <a:stretch>
            <a:fillRect/>
          </a:stretch>
        </p:blipFill>
        <p:spPr bwMode="auto">
          <a:xfrm>
            <a:off x="3476610" y="4064557"/>
            <a:ext cx="1417239" cy="232725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5" name="正方形/長方形 54"/>
          <p:cNvSpPr/>
          <p:nvPr/>
        </p:nvSpPr>
        <p:spPr>
          <a:xfrm>
            <a:off x="3768714" y="6340246"/>
            <a:ext cx="1266822" cy="276999"/>
          </a:xfrm>
          <a:prstGeom prst="rect">
            <a:avLst/>
          </a:prstGeom>
        </p:spPr>
        <p:txBody>
          <a:bodyPr wrap="none">
            <a:spAutoFit/>
          </a:bodyPr>
          <a:lstStyle/>
          <a:p>
            <a:r>
              <a:rPr lang="en-US" altLang="ja-JP" sz="1200" dirty="0" smtClean="0"/>
              <a:t>Lawrence+(2009)</a:t>
            </a:r>
            <a:endParaRPr lang="ja-JP" altLang="en-US" sz="1200" dirty="0"/>
          </a:p>
        </p:txBody>
      </p:sp>
      <p:sp>
        <p:nvSpPr>
          <p:cNvPr id="56" name="正方形/長方形 55"/>
          <p:cNvSpPr/>
          <p:nvPr/>
        </p:nvSpPr>
        <p:spPr>
          <a:xfrm>
            <a:off x="993726" y="6182311"/>
            <a:ext cx="957955" cy="276999"/>
          </a:xfrm>
          <a:prstGeom prst="rect">
            <a:avLst/>
          </a:prstGeom>
        </p:spPr>
        <p:txBody>
          <a:bodyPr wrap="none">
            <a:spAutoFit/>
          </a:bodyPr>
          <a:lstStyle/>
          <a:p>
            <a:r>
              <a:rPr lang="en-US" altLang="ja-JP" sz="1200" dirty="0" err="1" smtClean="0"/>
              <a:t>Tosti</a:t>
            </a:r>
            <a:r>
              <a:rPr lang="en-US" altLang="ja-JP" sz="1200" dirty="0" smtClean="0"/>
              <a:t>+(2006)</a:t>
            </a:r>
            <a:endParaRPr lang="ja-JP" altLang="en-US" sz="1200" dirty="0"/>
          </a:p>
        </p:txBody>
      </p:sp>
      <p:sp>
        <p:nvSpPr>
          <p:cNvPr id="57" name="正方形/長方形 56"/>
          <p:cNvSpPr/>
          <p:nvPr/>
        </p:nvSpPr>
        <p:spPr>
          <a:xfrm>
            <a:off x="336492" y="5232973"/>
            <a:ext cx="604653" cy="307777"/>
          </a:xfrm>
          <a:prstGeom prst="rect">
            <a:avLst/>
          </a:prstGeom>
        </p:spPr>
        <p:txBody>
          <a:bodyPr wrap="none">
            <a:spAutoFit/>
          </a:bodyPr>
          <a:lstStyle/>
          <a:p>
            <a:r>
              <a:rPr lang="en-US" altLang="ja-JP" sz="1400" dirty="0" smtClean="0"/>
              <a:t>IRAIT </a:t>
            </a:r>
            <a:endParaRPr lang="ja-JP" altLang="en-US" sz="1400" dirty="0"/>
          </a:p>
        </p:txBody>
      </p:sp>
      <p:sp>
        <p:nvSpPr>
          <p:cNvPr id="58" name="正方形/長方形 57"/>
          <p:cNvSpPr/>
          <p:nvPr/>
        </p:nvSpPr>
        <p:spPr>
          <a:xfrm>
            <a:off x="3440097" y="4048884"/>
            <a:ext cx="595869" cy="307777"/>
          </a:xfrm>
          <a:prstGeom prst="rect">
            <a:avLst/>
          </a:prstGeom>
        </p:spPr>
        <p:txBody>
          <a:bodyPr wrap="none">
            <a:spAutoFit/>
          </a:bodyPr>
          <a:lstStyle/>
          <a:p>
            <a:r>
              <a:rPr lang="en-US" altLang="ja-JP" sz="1400" dirty="0" smtClean="0">
                <a:solidFill>
                  <a:schemeClr val="bg1">
                    <a:lumMod val="95000"/>
                  </a:schemeClr>
                </a:solidFill>
              </a:rPr>
              <a:t>PILOT</a:t>
            </a:r>
            <a:endParaRPr lang="ja-JP" altLang="en-US" sz="1400" dirty="0">
              <a:solidFill>
                <a:schemeClr val="bg1">
                  <a:lumMod val="95000"/>
                </a:schemeClr>
              </a:solidFill>
            </a:endParaRPr>
          </a:p>
        </p:txBody>
      </p:sp>
      <p:sp>
        <p:nvSpPr>
          <p:cNvPr id="60" name="正方形/長方形 59"/>
          <p:cNvSpPr/>
          <p:nvPr/>
        </p:nvSpPr>
        <p:spPr>
          <a:xfrm>
            <a:off x="4352922" y="84640"/>
            <a:ext cx="1107996"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t>昭和基地</a:t>
            </a:r>
            <a:endParaRPr lang="en-US" altLang="ja-JP" dirty="0" smtClean="0"/>
          </a:p>
        </p:txBody>
      </p:sp>
      <p:cxnSp>
        <p:nvCxnSpPr>
          <p:cNvPr id="62" name="直線矢印コネクタ 61"/>
          <p:cNvCxnSpPr/>
          <p:nvPr/>
        </p:nvCxnSpPr>
        <p:spPr>
          <a:xfrm rot="10800000" flipV="1">
            <a:off x="5192723" y="1618186"/>
            <a:ext cx="511181" cy="36513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6" name="Picture 10" descr="日本の国旗">
            <a:hlinkClick r:id="rId12" tooltip="日本の国旗"/>
          </p:cNvPr>
          <p:cNvPicPr>
            <a:picLocks noChangeAspect="1" noChangeArrowheads="1"/>
          </p:cNvPicPr>
          <p:nvPr/>
        </p:nvPicPr>
        <p:blipFill>
          <a:blip r:embed="rId13" cstate="print"/>
          <a:srcRect/>
          <a:stretch>
            <a:fillRect/>
          </a:stretch>
        </p:blipFill>
        <p:spPr bwMode="auto">
          <a:xfrm>
            <a:off x="7675605" y="1435621"/>
            <a:ext cx="426985" cy="285752"/>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59" name="正方形/長方形 58"/>
          <p:cNvSpPr/>
          <p:nvPr/>
        </p:nvSpPr>
        <p:spPr>
          <a:xfrm>
            <a:off x="5922981" y="1394906"/>
            <a:ext cx="1664238"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t>ドームふじ基地</a:t>
            </a:r>
            <a:endParaRPr lang="en-US" altLang="ja-JP" dirty="0" smtClean="0"/>
          </a:p>
        </p:txBody>
      </p:sp>
      <p:cxnSp>
        <p:nvCxnSpPr>
          <p:cNvPr id="67" name="直線矢印コネクタ 66"/>
          <p:cNvCxnSpPr/>
          <p:nvPr/>
        </p:nvCxnSpPr>
        <p:spPr>
          <a:xfrm rot="10800000">
            <a:off x="4864105" y="2494498"/>
            <a:ext cx="1131902" cy="158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0" name="正方形/長方形 69"/>
          <p:cNvSpPr/>
          <p:nvPr/>
        </p:nvSpPr>
        <p:spPr>
          <a:xfrm>
            <a:off x="7164423" y="2859628"/>
            <a:ext cx="1825650" cy="276999"/>
          </a:xfrm>
          <a:prstGeom prst="rect">
            <a:avLst/>
          </a:prstGeom>
        </p:spPr>
        <p:txBody>
          <a:bodyPr wrap="square">
            <a:spAutoFit/>
          </a:bodyPr>
          <a:lstStyle/>
          <a:p>
            <a:r>
              <a:rPr lang="en-US" altLang="ja-JP" sz="1200" dirty="0" smtClean="0"/>
              <a:t>http://www.nipr.ac.jp/jare</a:t>
            </a:r>
            <a:endParaRPr lang="ja-JP" altLang="en-US" sz="1200" dirty="0"/>
          </a:p>
        </p:txBody>
      </p:sp>
      <p:pic>
        <p:nvPicPr>
          <p:cNvPr id="97290" name="Picture 10"/>
          <p:cNvPicPr>
            <a:picLocks noChangeAspect="1" noChangeArrowheads="1"/>
          </p:cNvPicPr>
          <p:nvPr/>
        </p:nvPicPr>
        <p:blipFill>
          <a:blip r:embed="rId23" cstate="print"/>
          <a:srcRect/>
          <a:stretch>
            <a:fillRect/>
          </a:stretch>
        </p:blipFill>
        <p:spPr bwMode="auto">
          <a:xfrm>
            <a:off x="5484825" y="5123434"/>
            <a:ext cx="1652571" cy="110171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289" name="Picture 9"/>
          <p:cNvPicPr>
            <a:picLocks noChangeAspect="1" noChangeArrowheads="1"/>
          </p:cNvPicPr>
          <p:nvPr/>
        </p:nvPicPr>
        <p:blipFill>
          <a:blip r:embed="rId24" cstate="print"/>
          <a:srcRect/>
          <a:stretch>
            <a:fillRect/>
          </a:stretch>
        </p:blipFill>
        <p:spPr bwMode="auto">
          <a:xfrm>
            <a:off x="6963601" y="4064557"/>
            <a:ext cx="1889906" cy="125993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5" name="正方形/長方形 74"/>
          <p:cNvSpPr/>
          <p:nvPr/>
        </p:nvSpPr>
        <p:spPr>
          <a:xfrm>
            <a:off x="8223300" y="3808966"/>
            <a:ext cx="677558" cy="307777"/>
          </a:xfrm>
          <a:prstGeom prst="rect">
            <a:avLst/>
          </a:prstGeom>
        </p:spPr>
        <p:txBody>
          <a:bodyPr wrap="none">
            <a:spAutoFit/>
          </a:bodyPr>
          <a:lstStyle/>
          <a:p>
            <a:r>
              <a:rPr lang="en-US" altLang="ja-JP" sz="1400" dirty="0" smtClean="0"/>
              <a:t>CSTAR </a:t>
            </a:r>
            <a:endParaRPr lang="ja-JP" altLang="en-US" sz="1400" dirty="0"/>
          </a:p>
        </p:txBody>
      </p:sp>
      <p:sp>
        <p:nvSpPr>
          <p:cNvPr id="76" name="正方形/長方形 75"/>
          <p:cNvSpPr/>
          <p:nvPr/>
        </p:nvSpPr>
        <p:spPr>
          <a:xfrm>
            <a:off x="6434163" y="5890207"/>
            <a:ext cx="684931" cy="307777"/>
          </a:xfrm>
          <a:prstGeom prst="rect">
            <a:avLst/>
          </a:prstGeom>
        </p:spPr>
        <p:txBody>
          <a:bodyPr wrap="none">
            <a:spAutoFit/>
          </a:bodyPr>
          <a:lstStyle/>
          <a:p>
            <a:r>
              <a:rPr lang="en-US" altLang="ja-JP" sz="1400" dirty="0" smtClean="0"/>
              <a:t>PLATO </a:t>
            </a:r>
            <a:endParaRPr lang="ja-JP" altLang="en-US" sz="1400" dirty="0"/>
          </a:p>
        </p:txBody>
      </p:sp>
      <p:sp>
        <p:nvSpPr>
          <p:cNvPr id="77" name="正方形/長方形 76"/>
          <p:cNvSpPr/>
          <p:nvPr/>
        </p:nvSpPr>
        <p:spPr>
          <a:xfrm>
            <a:off x="6397650" y="6218824"/>
            <a:ext cx="971100" cy="276999"/>
          </a:xfrm>
          <a:prstGeom prst="rect">
            <a:avLst/>
          </a:prstGeom>
        </p:spPr>
        <p:txBody>
          <a:bodyPr wrap="none">
            <a:spAutoFit/>
          </a:bodyPr>
          <a:lstStyle/>
          <a:p>
            <a:r>
              <a:rPr lang="en-US" altLang="ja-JP" sz="1200" dirty="0" smtClean="0"/>
              <a:t>Yuan+(2008)</a:t>
            </a:r>
            <a:endParaRPr lang="ja-JP" altLang="en-US" sz="1200" dirty="0"/>
          </a:p>
        </p:txBody>
      </p:sp>
      <p:sp>
        <p:nvSpPr>
          <p:cNvPr id="78" name="正方形/長方形 77"/>
          <p:cNvSpPr/>
          <p:nvPr/>
        </p:nvSpPr>
        <p:spPr>
          <a:xfrm>
            <a:off x="8018973" y="5284591"/>
            <a:ext cx="971100" cy="276999"/>
          </a:xfrm>
          <a:prstGeom prst="rect">
            <a:avLst/>
          </a:prstGeom>
        </p:spPr>
        <p:txBody>
          <a:bodyPr wrap="none">
            <a:spAutoFit/>
          </a:bodyPr>
          <a:lstStyle/>
          <a:p>
            <a:r>
              <a:rPr lang="en-US" altLang="ja-JP" sz="1200" dirty="0" smtClean="0"/>
              <a:t>Yuan+(2008)</a:t>
            </a:r>
            <a:endParaRPr lang="ja-JP" altLang="en-US" sz="1200" dirty="0"/>
          </a:p>
        </p:txBody>
      </p:sp>
      <p:sp>
        <p:nvSpPr>
          <p:cNvPr id="61" name="正方形/長方形 60"/>
          <p:cNvSpPr/>
          <p:nvPr/>
        </p:nvSpPr>
        <p:spPr>
          <a:xfrm>
            <a:off x="395536" y="6221201"/>
            <a:ext cx="8352928" cy="461665"/>
          </a:xfrm>
          <a:prstGeom prst="rect">
            <a:avLst/>
          </a:prstGeom>
          <a:solidFill>
            <a:schemeClr val="bg1"/>
          </a:solidFill>
          <a:ln>
            <a:solidFill>
              <a:schemeClr val="tx1"/>
            </a:solidFill>
          </a:ln>
        </p:spPr>
        <p:txBody>
          <a:bodyPr wrap="square">
            <a:spAutoFit/>
          </a:bodyPr>
          <a:lstStyle/>
          <a:p>
            <a:pPr marL="342900" lvl="0" indent="-342900" algn="ctr">
              <a:spcBef>
                <a:spcPct val="20000"/>
              </a:spcBef>
              <a:defRPr/>
            </a:pPr>
            <a:r>
              <a:rPr lang="ja-JP" altLang="en-US" sz="2400" b="1" dirty="0" smtClean="0">
                <a:solidFill>
                  <a:srgbClr val="FF0000"/>
                </a:solidFill>
              </a:rPr>
              <a:t>既に諸外国では天文台建設</a:t>
            </a:r>
            <a:r>
              <a:rPr lang="en-US" altLang="ja-JP" sz="2400" b="1" dirty="0" smtClean="0">
                <a:solidFill>
                  <a:srgbClr val="FF0000"/>
                </a:solidFill>
              </a:rPr>
              <a:t>/</a:t>
            </a:r>
            <a:r>
              <a:rPr lang="ja-JP" altLang="en-US" sz="2400" b="1" dirty="0" smtClean="0">
                <a:solidFill>
                  <a:srgbClr val="FF0000"/>
                </a:solidFill>
              </a:rPr>
              <a:t>計画が進行中、国際競争激化！</a:t>
            </a:r>
            <a:endParaRPr lang="en-US" altLang="ja-JP" sz="2400" b="1" dirty="0" smtClean="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283"/>
                                        </p:tgtEl>
                                        <p:attrNameLst>
                                          <p:attrName>style.visibility</p:attrName>
                                        </p:attrNameLst>
                                      </p:cBhvr>
                                      <p:to>
                                        <p:strVal val="visible"/>
                                      </p:to>
                                    </p:set>
                                    <p:animEffect transition="in" filter="fade">
                                      <p:cBhvr>
                                        <p:cTn id="7" dur="500"/>
                                        <p:tgtEl>
                                          <p:spTgt spid="972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0"/>
                                  </p:stCondLst>
                                  <p:childTnLst>
                                    <p:set>
                                      <p:cBhvr>
                                        <p:cTn id="12" dur="1" fill="hold">
                                          <p:stCondLst>
                                            <p:cond delay="0"/>
                                          </p:stCondLst>
                                        </p:cTn>
                                        <p:tgtEl>
                                          <p:spTgt spid="97284"/>
                                        </p:tgtEl>
                                        <p:attrNameLst>
                                          <p:attrName>style.visibility</p:attrName>
                                        </p:attrNameLst>
                                      </p:cBhvr>
                                      <p:to>
                                        <p:strVal val="visible"/>
                                      </p:to>
                                    </p:set>
                                    <p:animEffect transition="in" filter="fade">
                                      <p:cBhvr>
                                        <p:cTn id="13" dur="500"/>
                                        <p:tgtEl>
                                          <p:spTgt spid="9728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7285"/>
                                        </p:tgtEl>
                                        <p:attrNameLst>
                                          <p:attrName>style.visibility</p:attrName>
                                        </p:attrNameLst>
                                      </p:cBhvr>
                                      <p:to>
                                        <p:strVal val="visible"/>
                                      </p:to>
                                    </p:set>
                                    <p:animEffect transition="in" filter="fade">
                                      <p:cBhvr>
                                        <p:cTn id="24" dur="500"/>
                                        <p:tgtEl>
                                          <p:spTgt spid="9728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500"/>
                                        <p:tgtEl>
                                          <p:spTgt spid="5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par>
                                <p:cTn id="37" presetID="10" presetClass="entr" presetSubtype="0" fill="hold" nodeType="withEffect">
                                  <p:stCondLst>
                                    <p:cond delay="0"/>
                                  </p:stCondLst>
                                  <p:childTnLst>
                                    <p:set>
                                      <p:cBhvr>
                                        <p:cTn id="38" dur="1" fill="hold">
                                          <p:stCondLst>
                                            <p:cond delay="0"/>
                                          </p:stCondLst>
                                        </p:cTn>
                                        <p:tgtEl>
                                          <p:spTgt spid="97286"/>
                                        </p:tgtEl>
                                        <p:attrNameLst>
                                          <p:attrName>style.visibility</p:attrName>
                                        </p:attrNameLst>
                                      </p:cBhvr>
                                      <p:to>
                                        <p:strVal val="visible"/>
                                      </p:to>
                                    </p:set>
                                    <p:animEffect transition="in" filter="fade">
                                      <p:cBhvr>
                                        <p:cTn id="39" dur="500"/>
                                        <p:tgtEl>
                                          <p:spTgt spid="9728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7290"/>
                                        </p:tgtEl>
                                        <p:attrNameLst>
                                          <p:attrName>style.visibility</p:attrName>
                                        </p:attrNameLst>
                                      </p:cBhvr>
                                      <p:to>
                                        <p:strVal val="visible"/>
                                      </p:to>
                                    </p:set>
                                    <p:animEffect transition="in" filter="fade">
                                      <p:cBhvr>
                                        <p:cTn id="44" dur="500"/>
                                        <p:tgtEl>
                                          <p:spTgt spid="9729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fade">
                                      <p:cBhvr>
                                        <p:cTn id="47" dur="500"/>
                                        <p:tgtEl>
                                          <p:spTgt spid="7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fade">
                                      <p:cBhvr>
                                        <p:cTn id="50" dur="500"/>
                                        <p:tgtEl>
                                          <p:spTgt spid="77"/>
                                        </p:tgtEl>
                                      </p:cBhvr>
                                    </p:animEffect>
                                  </p:childTnLst>
                                </p:cTn>
                              </p:par>
                              <p:par>
                                <p:cTn id="51" presetID="10" presetClass="entr" presetSubtype="0" fill="hold" nodeType="withEffect">
                                  <p:stCondLst>
                                    <p:cond delay="0"/>
                                  </p:stCondLst>
                                  <p:childTnLst>
                                    <p:set>
                                      <p:cBhvr>
                                        <p:cTn id="52" dur="1" fill="hold">
                                          <p:stCondLst>
                                            <p:cond delay="0"/>
                                          </p:stCondLst>
                                        </p:cTn>
                                        <p:tgtEl>
                                          <p:spTgt spid="97289"/>
                                        </p:tgtEl>
                                        <p:attrNameLst>
                                          <p:attrName>style.visibility</p:attrName>
                                        </p:attrNameLst>
                                      </p:cBhvr>
                                      <p:to>
                                        <p:strVal val="visible"/>
                                      </p:to>
                                    </p:set>
                                    <p:animEffect transition="in" filter="fade">
                                      <p:cBhvr>
                                        <p:cTn id="53" dur="500"/>
                                        <p:tgtEl>
                                          <p:spTgt spid="9728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5"/>
                                        </p:tgtEl>
                                        <p:attrNameLst>
                                          <p:attrName>style.visibility</p:attrName>
                                        </p:attrNameLst>
                                      </p:cBhvr>
                                      <p:to>
                                        <p:strVal val="visible"/>
                                      </p:to>
                                    </p:set>
                                    <p:animEffect transition="in" filter="fade">
                                      <p:cBhvr>
                                        <p:cTn id="56" dur="500"/>
                                        <p:tgtEl>
                                          <p:spTgt spid="7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8"/>
                                        </p:tgtEl>
                                        <p:attrNameLst>
                                          <p:attrName>style.visibility</p:attrName>
                                        </p:attrNameLst>
                                      </p:cBhvr>
                                      <p:to>
                                        <p:strVal val="visible"/>
                                      </p:to>
                                    </p:set>
                                    <p:animEffect transition="in" filter="fade">
                                      <p:cBhvr>
                                        <p:cTn id="59" dur="500"/>
                                        <p:tgtEl>
                                          <p:spTgt spid="78"/>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61"/>
                                        </p:tgtEl>
                                        <p:attrNameLst>
                                          <p:attrName>style.visibility</p:attrName>
                                        </p:attrNameLst>
                                      </p:cBhvr>
                                      <p:to>
                                        <p:strVal val="visible"/>
                                      </p:to>
                                    </p:set>
                                    <p:anim calcmode="lin" valueType="num">
                                      <p:cBhvr additive="base">
                                        <p:cTn id="64" dur="500" fill="hold"/>
                                        <p:tgtEl>
                                          <p:spTgt spid="61"/>
                                        </p:tgtEl>
                                        <p:attrNameLst>
                                          <p:attrName>ppt_x</p:attrName>
                                        </p:attrNameLst>
                                      </p:cBhvr>
                                      <p:tavLst>
                                        <p:tav tm="0">
                                          <p:val>
                                            <p:strVal val="#ppt_x"/>
                                          </p:val>
                                        </p:tav>
                                        <p:tav tm="100000">
                                          <p:val>
                                            <p:strVal val="#ppt_x"/>
                                          </p:val>
                                        </p:tav>
                                      </p:tavLst>
                                    </p:anim>
                                    <p:anim calcmode="lin" valueType="num">
                                      <p:cBhvr additive="base">
                                        <p:cTn id="65"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5" grpId="0"/>
      <p:bldP spid="56" grpId="0"/>
      <p:bldP spid="57" grpId="0"/>
      <p:bldP spid="58" grpId="0"/>
      <p:bldP spid="75" grpId="0"/>
      <p:bldP spid="76" grpId="0"/>
      <p:bldP spid="77" grpId="0"/>
      <p:bldP spid="78" grpId="0"/>
      <p:bldP spid="6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t>ここまでのまとめ</a:t>
            </a:r>
            <a:endParaRPr lang="en-US" altLang="ja-JP" sz="4000" dirty="0" smtClean="0"/>
          </a:p>
        </p:txBody>
      </p:sp>
      <p:sp>
        <p:nvSpPr>
          <p:cNvPr id="14" name="テキスト ボックス 13"/>
          <p:cNvSpPr txBox="1"/>
          <p:nvPr/>
        </p:nvSpPr>
        <p:spPr>
          <a:xfrm>
            <a:off x="827584" y="1916832"/>
            <a:ext cx="7653057" cy="3046988"/>
          </a:xfrm>
          <a:prstGeom prst="rect">
            <a:avLst/>
          </a:prstGeom>
          <a:noFill/>
        </p:spPr>
        <p:txBody>
          <a:bodyPr wrap="none" rtlCol="0">
            <a:spAutoFit/>
          </a:bodyPr>
          <a:lstStyle/>
          <a:p>
            <a:pPr>
              <a:buFont typeface="Wingdings" pitchFamily="2" charset="2"/>
              <a:buChar char="ü"/>
            </a:pPr>
            <a:r>
              <a:rPr kumimoji="1" lang="ja-JP" altLang="en-US" sz="2400" dirty="0" smtClean="0"/>
              <a:t>南極は赤外線天文学にとって最高の観測場所</a:t>
            </a:r>
            <a:endParaRPr kumimoji="1" lang="en-US" altLang="ja-JP" sz="2400" dirty="0" smtClean="0"/>
          </a:p>
          <a:p>
            <a:pPr>
              <a:buFont typeface="Wingdings" pitchFamily="2" charset="2"/>
              <a:buChar char="ü"/>
            </a:pPr>
            <a:r>
              <a:rPr kumimoji="1" lang="ja-JP" altLang="en-US" sz="2400" dirty="0" smtClean="0"/>
              <a:t>南極で観測する為には極低温・輸送・通信の問題がある</a:t>
            </a:r>
            <a:endParaRPr kumimoji="1" lang="en-US" altLang="ja-JP" sz="2400" dirty="0" smtClean="0"/>
          </a:p>
          <a:p>
            <a:pPr>
              <a:buFont typeface="Wingdings" pitchFamily="2" charset="2"/>
              <a:buChar char="ü"/>
            </a:pPr>
            <a:r>
              <a:rPr lang="ja-JP" altLang="en-US" sz="2400" dirty="0" smtClean="0"/>
              <a:t>南極</a:t>
            </a:r>
            <a:r>
              <a:rPr lang="en-US" altLang="ja-JP" sz="2400" dirty="0" smtClean="0"/>
              <a:t>40cm</a:t>
            </a:r>
            <a:r>
              <a:rPr lang="ja-JP" altLang="en-US" sz="2400" dirty="0" smtClean="0"/>
              <a:t>赤外線望遠鏡を開発し、今年持って行く</a:t>
            </a:r>
            <a:endParaRPr lang="en-US" altLang="ja-JP" sz="2400" dirty="0" smtClean="0"/>
          </a:p>
          <a:p>
            <a:pPr>
              <a:buFont typeface="Wingdings" pitchFamily="2" charset="2"/>
              <a:buChar char="ü"/>
            </a:pPr>
            <a:r>
              <a:rPr lang="ja-JP" altLang="en-US" sz="2400" dirty="0" smtClean="0"/>
              <a:t>夏期観測・越冬観測装置の設置が今年の目標</a:t>
            </a:r>
            <a:endParaRPr lang="en-US" altLang="ja-JP" sz="2400" dirty="0" smtClean="0"/>
          </a:p>
          <a:p>
            <a:pPr>
              <a:buFont typeface="Wingdings" pitchFamily="2" charset="2"/>
              <a:buChar char="ü"/>
            </a:pPr>
            <a:r>
              <a:rPr lang="ja-JP" altLang="en-US" sz="2400" dirty="0" smtClean="0"/>
              <a:t>サイト調査だけでなく、「赤外線天体観測」も行う</a:t>
            </a:r>
            <a:endParaRPr lang="en-US" altLang="ja-JP" sz="2400" dirty="0" smtClean="0"/>
          </a:p>
          <a:p>
            <a:pPr>
              <a:buFont typeface="Wingdings" pitchFamily="2" charset="2"/>
              <a:buChar char="ü"/>
            </a:pPr>
            <a:endParaRPr lang="en-US" altLang="ja-JP" sz="2400" dirty="0" smtClean="0"/>
          </a:p>
          <a:p>
            <a:pPr>
              <a:buFont typeface="Wingdings" pitchFamily="2" charset="2"/>
              <a:buChar char="ü"/>
            </a:pPr>
            <a:endParaRPr lang="en-US" altLang="ja-JP" sz="2400" dirty="0" smtClean="0"/>
          </a:p>
          <a:p>
            <a:pPr>
              <a:buFont typeface="Wingdings" pitchFamily="2" charset="2"/>
              <a:buChar char="ü"/>
            </a:pPr>
            <a:endParaRPr kumimoji="1" lang="ja-JP" altLang="en-US" sz="2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dirty="0" smtClean="0">
                <a:effectLst>
                  <a:outerShdw blurRad="38100" dist="38100" dir="2700000" algn="tl">
                    <a:srgbClr val="000000">
                      <a:alpha val="43137"/>
                    </a:srgbClr>
                  </a:outerShdw>
                </a:effectLst>
              </a:rPr>
              <a:t>第</a:t>
            </a:r>
            <a:r>
              <a:rPr lang="en-US" altLang="ja-JP" dirty="0" smtClean="0">
                <a:effectLst>
                  <a:outerShdw blurRad="38100" dist="38100" dir="2700000" algn="tl">
                    <a:srgbClr val="000000">
                      <a:alpha val="43137"/>
                    </a:srgbClr>
                  </a:outerShdw>
                </a:effectLst>
              </a:rPr>
              <a:t>52</a:t>
            </a:r>
            <a:r>
              <a:rPr lang="ja-JP" altLang="en-US" dirty="0" smtClean="0">
                <a:effectLst>
                  <a:outerShdw blurRad="38100" dist="38100" dir="2700000" algn="tl">
                    <a:srgbClr val="000000">
                      <a:alpha val="43137"/>
                    </a:srgbClr>
                  </a:outerShdw>
                </a:effectLst>
              </a:rPr>
              <a:t>次日本南極地域観測隊</a:t>
            </a:r>
            <a:r>
              <a:rPr lang="en-US" altLang="ja-JP" dirty="0" smtClean="0">
                <a:effectLst>
                  <a:outerShdw blurRad="38100" dist="38100" dir="2700000" algn="tl">
                    <a:srgbClr val="000000">
                      <a:alpha val="43137"/>
                    </a:srgbClr>
                  </a:outerShdw>
                </a:effectLst>
              </a:rPr>
              <a:t/>
            </a:r>
            <a:br>
              <a:rPr lang="en-US" altLang="ja-JP" dirty="0" smtClean="0">
                <a:effectLst>
                  <a:outerShdw blurRad="38100" dist="38100" dir="2700000" algn="tl">
                    <a:srgbClr val="000000">
                      <a:alpha val="43137"/>
                    </a:srgbClr>
                  </a:outerShdw>
                </a:effectLst>
              </a:rPr>
            </a:br>
            <a:r>
              <a:rPr lang="ja-JP" altLang="en-US" dirty="0" smtClean="0">
                <a:effectLst>
                  <a:outerShdw blurRad="38100" dist="38100" dir="2700000" algn="tl">
                    <a:srgbClr val="000000">
                      <a:alpha val="43137"/>
                    </a:srgbClr>
                  </a:outerShdw>
                </a:effectLst>
              </a:rPr>
              <a:t>同行者　沖田博文</a:t>
            </a:r>
            <a:endParaRPr kumimoji="1" lang="ja-JP" altLang="en-US" dirty="0">
              <a:effectLst>
                <a:outerShdw blurRad="38100" dist="38100" dir="2700000" algn="tl">
                  <a:srgbClr val="000000">
                    <a:alpha val="43137"/>
                  </a:srgbClr>
                </a:outerShdw>
              </a:effectLst>
            </a:endParaRPr>
          </a:p>
        </p:txBody>
      </p:sp>
      <p:sp>
        <p:nvSpPr>
          <p:cNvPr id="3" name="サブタイトル 2"/>
          <p:cNvSpPr>
            <a:spLocks noGrp="1"/>
          </p:cNvSpPr>
          <p:nvPr>
            <p:ph type="subTitle" idx="1"/>
          </p:nvPr>
        </p:nvSpPr>
        <p:spPr/>
        <p:txBody>
          <a:bodyPr/>
          <a:lstStyle/>
          <a:p>
            <a:r>
              <a:rPr kumimoji="1" lang="ja-JP" altLang="en-US" dirty="0" smtClean="0">
                <a:effectLst>
                  <a:outerShdw blurRad="38100" dist="38100" dir="2700000" algn="tl">
                    <a:srgbClr val="000000">
                      <a:alpha val="43137"/>
                    </a:srgbClr>
                  </a:outerShdw>
                </a:effectLst>
              </a:rPr>
              <a:t>～</a:t>
            </a:r>
            <a:r>
              <a:rPr kumimoji="1" lang="en-US" altLang="ja-JP" dirty="0" smtClean="0">
                <a:effectLst>
                  <a:outerShdw blurRad="38100" dist="38100" dir="2700000" algn="tl">
                    <a:srgbClr val="000000">
                      <a:alpha val="43137"/>
                    </a:srgbClr>
                  </a:outerShdw>
                </a:effectLst>
              </a:rPr>
              <a:t>2010</a:t>
            </a:r>
            <a:r>
              <a:rPr kumimoji="1" lang="ja-JP" altLang="en-US" dirty="0" smtClean="0">
                <a:effectLst>
                  <a:outerShdw blurRad="38100" dist="38100" dir="2700000" algn="tl">
                    <a:srgbClr val="000000">
                      <a:alpha val="43137"/>
                    </a:srgbClr>
                  </a:outerShdw>
                </a:effectLst>
              </a:rPr>
              <a:t>年、内定から出発まで～</a:t>
            </a:r>
            <a:endParaRPr kumimoji="1" lang="ja-JP" alt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2236510" cy="584775"/>
          </a:xfrm>
          <a:prstGeom prst="rect">
            <a:avLst/>
          </a:prstGeom>
          <a:noFill/>
        </p:spPr>
        <p:txBody>
          <a:bodyPr wrap="none" rtlCol="0">
            <a:spAutoFit/>
          </a:bodyPr>
          <a:lstStyle/>
          <a:p>
            <a:r>
              <a:rPr kumimoji="1" lang="ja-JP" altLang="en-US" sz="3200" dirty="0" smtClean="0"/>
              <a:t>同行者内定</a:t>
            </a:r>
            <a:endParaRPr kumimoji="1" lang="en-US" altLang="ja-JP" sz="3200" dirty="0" smtClean="0"/>
          </a:p>
        </p:txBody>
      </p:sp>
      <p:sp>
        <p:nvSpPr>
          <p:cNvPr id="6" name="テキスト ボックス 5"/>
          <p:cNvSpPr txBox="1"/>
          <p:nvPr/>
        </p:nvSpPr>
        <p:spPr>
          <a:xfrm>
            <a:off x="899592" y="1124744"/>
            <a:ext cx="1803699" cy="369332"/>
          </a:xfrm>
          <a:prstGeom prst="rect">
            <a:avLst/>
          </a:prstGeom>
          <a:noFill/>
        </p:spPr>
        <p:txBody>
          <a:bodyPr wrap="none" rtlCol="0">
            <a:spAutoFit/>
          </a:bodyPr>
          <a:lstStyle/>
          <a:p>
            <a:r>
              <a:rPr lang="en-US" altLang="ja-JP" dirty="0" smtClean="0"/>
              <a:t>2010</a:t>
            </a:r>
            <a:r>
              <a:rPr lang="ja-JP" altLang="en-US" dirty="0" smtClean="0"/>
              <a:t>年</a:t>
            </a:r>
            <a:r>
              <a:rPr lang="en-US" altLang="ja-JP" dirty="0" smtClean="0"/>
              <a:t>1</a:t>
            </a:r>
            <a:r>
              <a:rPr lang="ja-JP" altLang="en-US" dirty="0" smtClean="0"/>
              <a:t>月</a:t>
            </a:r>
            <a:r>
              <a:rPr lang="en-US" altLang="ja-JP" dirty="0" smtClean="0"/>
              <a:t>25</a:t>
            </a:r>
            <a:r>
              <a:rPr lang="ja-JP" altLang="en-US" dirty="0" smtClean="0"/>
              <a:t>日</a:t>
            </a:r>
            <a:r>
              <a:rPr lang="en-US" altLang="ja-JP" dirty="0" smtClean="0"/>
              <a:t>?</a:t>
            </a:r>
          </a:p>
        </p:txBody>
      </p:sp>
      <p:sp>
        <p:nvSpPr>
          <p:cNvPr id="5" name="テキスト ボックス 4"/>
          <p:cNvSpPr txBox="1"/>
          <p:nvPr/>
        </p:nvSpPr>
        <p:spPr>
          <a:xfrm>
            <a:off x="1115616" y="1484784"/>
            <a:ext cx="7128792" cy="923330"/>
          </a:xfrm>
          <a:prstGeom prst="rect">
            <a:avLst/>
          </a:prstGeom>
          <a:noFill/>
        </p:spPr>
        <p:txBody>
          <a:bodyPr wrap="square" rtlCol="0">
            <a:spAutoFit/>
          </a:bodyPr>
          <a:lstStyle/>
          <a:p>
            <a:r>
              <a:rPr lang="ja-JP" altLang="en-US" dirty="0" smtClean="0"/>
              <a:t>指導教官の市川隆教授より「南極、来年同行者で行くことに決まったよ」と告げられた。こ</a:t>
            </a:r>
            <a:r>
              <a:rPr kumimoji="1" lang="ja-JP" altLang="en-US" dirty="0" smtClean="0"/>
              <a:t>の時点</a:t>
            </a:r>
            <a:r>
              <a:rPr lang="ja-JP" altLang="en-US" dirty="0" smtClean="0"/>
              <a:t>で第</a:t>
            </a:r>
            <a:r>
              <a:rPr lang="en-US" altLang="ja-JP" dirty="0" smtClean="0"/>
              <a:t>52</a:t>
            </a:r>
            <a:r>
              <a:rPr lang="ja-JP" altLang="en-US" dirty="0" smtClean="0"/>
              <a:t>次隊の南極天文コンソーシアムの割り当て分</a:t>
            </a:r>
            <a:r>
              <a:rPr lang="en-US" altLang="ja-JP" dirty="0" smtClean="0"/>
              <a:t>2</a:t>
            </a:r>
            <a:r>
              <a:rPr lang="ja-JP" altLang="en-US" dirty="0" smtClean="0"/>
              <a:t>名のうちの</a:t>
            </a:r>
            <a:r>
              <a:rPr lang="en-US" altLang="ja-JP" dirty="0" smtClean="0"/>
              <a:t>1</a:t>
            </a:r>
            <a:r>
              <a:rPr lang="ja-JP" altLang="en-US" dirty="0" smtClean="0"/>
              <a:t>人として内定を得たことになる。</a:t>
            </a:r>
            <a:endParaRPr lang="en-US" altLang="ja-JP" dirty="0" smtClean="0"/>
          </a:p>
        </p:txBody>
      </p:sp>
      <p:pic>
        <p:nvPicPr>
          <p:cNvPr id="3074" name="Picture 2"/>
          <p:cNvPicPr>
            <a:picLocks noChangeAspect="1" noChangeArrowheads="1"/>
          </p:cNvPicPr>
          <p:nvPr/>
        </p:nvPicPr>
        <p:blipFill>
          <a:blip r:embed="rId2" cstate="print"/>
          <a:srcRect l="10700" t="28172" r="26547" b="6250"/>
          <a:stretch>
            <a:fillRect/>
          </a:stretch>
        </p:blipFill>
        <p:spPr bwMode="auto">
          <a:xfrm>
            <a:off x="1331640" y="3456384"/>
            <a:ext cx="6120680" cy="4797152"/>
          </a:xfrm>
          <a:prstGeom prst="rect">
            <a:avLst/>
          </a:prstGeom>
          <a:noFill/>
          <a:ln w="3175">
            <a:solidFill>
              <a:schemeClr val="tx1"/>
            </a:solidFill>
            <a:miter lim="800000"/>
            <a:headEnd/>
            <a:tailEnd/>
          </a:ln>
        </p:spPr>
      </p:pic>
      <p:sp>
        <p:nvSpPr>
          <p:cNvPr id="10" name="正方形/長方形 9"/>
          <p:cNvSpPr/>
          <p:nvPr/>
        </p:nvSpPr>
        <p:spPr>
          <a:xfrm>
            <a:off x="1259632" y="5697272"/>
            <a:ext cx="3744416" cy="18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899592" y="2555612"/>
            <a:ext cx="1579278" cy="369332"/>
          </a:xfrm>
          <a:prstGeom prst="rect">
            <a:avLst/>
          </a:prstGeom>
          <a:noFill/>
        </p:spPr>
        <p:txBody>
          <a:bodyPr wrap="none" rtlCol="0">
            <a:spAutoFit/>
          </a:bodyPr>
          <a:lstStyle/>
          <a:p>
            <a:r>
              <a:rPr lang="en-US" altLang="ja-JP" dirty="0" smtClean="0"/>
              <a:t>2010</a:t>
            </a:r>
            <a:r>
              <a:rPr lang="ja-JP" altLang="en-US" dirty="0" smtClean="0"/>
              <a:t>年</a:t>
            </a:r>
            <a:r>
              <a:rPr lang="en-US" altLang="ja-JP" dirty="0" smtClean="0"/>
              <a:t>2</a:t>
            </a:r>
            <a:r>
              <a:rPr lang="ja-JP" altLang="en-US" dirty="0" smtClean="0"/>
              <a:t>月</a:t>
            </a:r>
            <a:r>
              <a:rPr lang="en-US" altLang="ja-JP" dirty="0" smtClean="0"/>
              <a:t>2</a:t>
            </a:r>
            <a:r>
              <a:rPr lang="ja-JP" altLang="en-US" dirty="0" smtClean="0"/>
              <a:t>日</a:t>
            </a:r>
            <a:endParaRPr lang="en-US" altLang="ja-JP" dirty="0" smtClean="0"/>
          </a:p>
        </p:txBody>
      </p:sp>
      <p:sp>
        <p:nvSpPr>
          <p:cNvPr id="8" name="テキスト ボックス 7"/>
          <p:cNvSpPr txBox="1"/>
          <p:nvPr/>
        </p:nvSpPr>
        <p:spPr>
          <a:xfrm>
            <a:off x="1115616" y="2915652"/>
            <a:ext cx="7128792" cy="369332"/>
          </a:xfrm>
          <a:prstGeom prst="rect">
            <a:avLst/>
          </a:prstGeom>
          <a:noFill/>
        </p:spPr>
        <p:txBody>
          <a:bodyPr wrap="square" rtlCol="0">
            <a:spAutoFit/>
          </a:bodyPr>
          <a:lstStyle/>
          <a:p>
            <a:r>
              <a:rPr lang="ja-JP" altLang="en-US" dirty="0" smtClean="0"/>
              <a:t>極地研・和田さんへ内定の旨、連絡。</a:t>
            </a:r>
            <a:endParaRPr lang="en-US" altLang="ja-JP"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2646878" cy="584775"/>
          </a:xfrm>
          <a:prstGeom prst="rect">
            <a:avLst/>
          </a:prstGeom>
          <a:noFill/>
        </p:spPr>
        <p:txBody>
          <a:bodyPr wrap="none" rtlCol="0">
            <a:spAutoFit/>
          </a:bodyPr>
          <a:lstStyle/>
          <a:p>
            <a:r>
              <a:rPr lang="ja-JP" altLang="en-US" sz="3200" dirty="0" smtClean="0"/>
              <a:t>冬期総合訓練</a:t>
            </a:r>
            <a:endParaRPr kumimoji="1" lang="en-US" altLang="ja-JP" sz="3200" dirty="0" smtClean="0"/>
          </a:p>
        </p:txBody>
      </p:sp>
      <p:sp>
        <p:nvSpPr>
          <p:cNvPr id="6" name="テキスト ボックス 5"/>
          <p:cNvSpPr txBox="1"/>
          <p:nvPr/>
        </p:nvSpPr>
        <p:spPr>
          <a:xfrm>
            <a:off x="899592" y="1124744"/>
            <a:ext cx="2613216" cy="369332"/>
          </a:xfrm>
          <a:prstGeom prst="rect">
            <a:avLst/>
          </a:prstGeom>
          <a:noFill/>
        </p:spPr>
        <p:txBody>
          <a:bodyPr wrap="none" rtlCol="0">
            <a:spAutoFit/>
          </a:bodyPr>
          <a:lstStyle/>
          <a:p>
            <a:r>
              <a:rPr lang="en-US" altLang="ja-JP" dirty="0" smtClean="0"/>
              <a:t>3</a:t>
            </a:r>
            <a:r>
              <a:rPr lang="ja-JP" altLang="en-US" dirty="0" smtClean="0"/>
              <a:t>月</a:t>
            </a:r>
            <a:r>
              <a:rPr lang="en-US" altLang="ja-JP" dirty="0" smtClean="0"/>
              <a:t>1</a:t>
            </a:r>
            <a:r>
              <a:rPr lang="ja-JP" altLang="en-US" dirty="0" smtClean="0"/>
              <a:t>日～</a:t>
            </a:r>
            <a:r>
              <a:rPr lang="en-US" altLang="ja-JP" dirty="0" smtClean="0"/>
              <a:t>5</a:t>
            </a:r>
            <a:r>
              <a:rPr lang="ja-JP" altLang="en-US" dirty="0" smtClean="0"/>
              <a:t>日＠乗鞍高原</a:t>
            </a:r>
            <a:endParaRPr lang="en-US" altLang="ja-JP" dirty="0" smtClean="0"/>
          </a:p>
        </p:txBody>
      </p:sp>
      <p:pic>
        <p:nvPicPr>
          <p:cNvPr id="7" name="Picture 7" descr="D:\M2\2010_03冬期総合訓練\新しいフォルダ\IMG_2073.jpg"/>
          <p:cNvPicPr>
            <a:picLocks noChangeAspect="1" noChangeArrowheads="1"/>
          </p:cNvPicPr>
          <p:nvPr/>
        </p:nvPicPr>
        <p:blipFill>
          <a:blip r:embed="rId2" cstate="print"/>
          <a:srcRect/>
          <a:stretch>
            <a:fillRect/>
          </a:stretch>
        </p:blipFill>
        <p:spPr bwMode="auto">
          <a:xfrm>
            <a:off x="2602626" y="2493096"/>
            <a:ext cx="2401422" cy="1800000"/>
          </a:xfrm>
          <a:prstGeom prst="rect">
            <a:avLst/>
          </a:prstGeom>
          <a:ln>
            <a:noFill/>
          </a:ln>
          <a:effectLst/>
        </p:spPr>
      </p:pic>
      <p:pic>
        <p:nvPicPr>
          <p:cNvPr id="8" name="Picture 9" descr="D:\M2\2010_03冬期総合訓練\新しいフォルダ\IMG_2084.jpg"/>
          <p:cNvPicPr>
            <a:picLocks noChangeAspect="1" noChangeArrowheads="1"/>
          </p:cNvPicPr>
          <p:nvPr/>
        </p:nvPicPr>
        <p:blipFill>
          <a:blip r:embed="rId3" cstate="print"/>
          <a:srcRect/>
          <a:stretch>
            <a:fillRect/>
          </a:stretch>
        </p:blipFill>
        <p:spPr bwMode="auto">
          <a:xfrm>
            <a:off x="3923928" y="288232"/>
            <a:ext cx="2401422" cy="1800000"/>
          </a:xfrm>
          <a:prstGeom prst="rect">
            <a:avLst/>
          </a:prstGeom>
          <a:ln>
            <a:noFill/>
          </a:ln>
          <a:effectLst/>
        </p:spPr>
      </p:pic>
      <p:pic>
        <p:nvPicPr>
          <p:cNvPr id="9" name="Picture 10" descr="D:\M2\2010_03冬期総合訓練\新しいフォルダ\IMG_2199.jpg"/>
          <p:cNvPicPr>
            <a:picLocks noChangeAspect="1" noChangeArrowheads="1"/>
          </p:cNvPicPr>
          <p:nvPr/>
        </p:nvPicPr>
        <p:blipFill>
          <a:blip r:embed="rId4" cstate="print"/>
          <a:srcRect/>
          <a:stretch>
            <a:fillRect/>
          </a:stretch>
        </p:blipFill>
        <p:spPr bwMode="auto">
          <a:xfrm>
            <a:off x="755576" y="4653336"/>
            <a:ext cx="2401422" cy="1800000"/>
          </a:xfrm>
          <a:prstGeom prst="rect">
            <a:avLst/>
          </a:prstGeom>
          <a:ln>
            <a:noFill/>
          </a:ln>
          <a:effectLst/>
        </p:spPr>
      </p:pic>
      <p:pic>
        <p:nvPicPr>
          <p:cNvPr id="10" name="Picture 12" descr="D:\M2\2010_03冬期総合訓練\新しいフォルダ\IMG_2142.jpg"/>
          <p:cNvPicPr>
            <a:picLocks noChangeAspect="1" noChangeArrowheads="1"/>
          </p:cNvPicPr>
          <p:nvPr/>
        </p:nvPicPr>
        <p:blipFill>
          <a:blip r:embed="rId5" cstate="print"/>
          <a:srcRect/>
          <a:stretch>
            <a:fillRect/>
          </a:stretch>
        </p:blipFill>
        <p:spPr bwMode="auto">
          <a:xfrm>
            <a:off x="7668344" y="2493096"/>
            <a:ext cx="1349201" cy="1800000"/>
          </a:xfrm>
          <a:prstGeom prst="rect">
            <a:avLst/>
          </a:prstGeom>
          <a:ln>
            <a:noFill/>
          </a:ln>
          <a:effectLst/>
        </p:spPr>
      </p:pic>
      <p:pic>
        <p:nvPicPr>
          <p:cNvPr id="11" name="Picture 14" descr="D:\M2\2010_03冬期総合訓練\新しいフォルダ\IMG_2181.jpg"/>
          <p:cNvPicPr>
            <a:picLocks noChangeAspect="1" noChangeArrowheads="1"/>
          </p:cNvPicPr>
          <p:nvPr/>
        </p:nvPicPr>
        <p:blipFill>
          <a:blip r:embed="rId6" cstate="print"/>
          <a:srcRect/>
          <a:stretch>
            <a:fillRect/>
          </a:stretch>
        </p:blipFill>
        <p:spPr bwMode="auto">
          <a:xfrm>
            <a:off x="5148064" y="2493096"/>
            <a:ext cx="2401422" cy="1800000"/>
          </a:xfrm>
          <a:prstGeom prst="rect">
            <a:avLst/>
          </a:prstGeom>
          <a:ln>
            <a:noFill/>
          </a:ln>
          <a:effectLst/>
        </p:spPr>
      </p:pic>
      <p:pic>
        <p:nvPicPr>
          <p:cNvPr id="12" name="Picture 15" descr="D:\M2\2010_03冬期総合訓練\新しいフォルダ\IMG_2096.jpg"/>
          <p:cNvPicPr>
            <a:picLocks noChangeAspect="1" noChangeArrowheads="1"/>
          </p:cNvPicPr>
          <p:nvPr/>
        </p:nvPicPr>
        <p:blipFill>
          <a:blip r:embed="rId7" cstate="print"/>
          <a:srcRect/>
          <a:stretch>
            <a:fillRect/>
          </a:stretch>
        </p:blipFill>
        <p:spPr bwMode="auto">
          <a:xfrm>
            <a:off x="6526554" y="288232"/>
            <a:ext cx="2401422" cy="1800000"/>
          </a:xfrm>
          <a:prstGeom prst="rect">
            <a:avLst/>
          </a:prstGeom>
          <a:ln>
            <a:noFill/>
          </a:ln>
          <a:effectLst/>
        </p:spPr>
      </p:pic>
      <p:pic>
        <p:nvPicPr>
          <p:cNvPr id="13" name="Picture 20" descr="D:\M2\2010_03冬期総合訓練\新しいフォルダ\IMG_2132.jpg"/>
          <p:cNvPicPr>
            <a:picLocks noChangeAspect="1" noChangeArrowheads="1"/>
          </p:cNvPicPr>
          <p:nvPr/>
        </p:nvPicPr>
        <p:blipFill>
          <a:blip r:embed="rId8" cstate="print"/>
          <a:srcRect/>
          <a:stretch>
            <a:fillRect/>
          </a:stretch>
        </p:blipFill>
        <p:spPr bwMode="auto">
          <a:xfrm>
            <a:off x="82346" y="2493096"/>
            <a:ext cx="2401422" cy="1800000"/>
          </a:xfrm>
          <a:prstGeom prst="rect">
            <a:avLst/>
          </a:prstGeom>
          <a:ln>
            <a:noFill/>
          </a:ln>
          <a:effectLst/>
        </p:spPr>
      </p:pic>
      <p:pic>
        <p:nvPicPr>
          <p:cNvPr id="14" name="Picture 23" descr="D:\M2\2010_03冬期総合訓練\新しいフォルダ\IMG_2202.jpg"/>
          <p:cNvPicPr>
            <a:picLocks noChangeAspect="1" noChangeArrowheads="1"/>
          </p:cNvPicPr>
          <p:nvPr/>
        </p:nvPicPr>
        <p:blipFill>
          <a:blip r:embed="rId9" cstate="print"/>
          <a:srcRect/>
          <a:stretch>
            <a:fillRect/>
          </a:stretch>
        </p:blipFill>
        <p:spPr bwMode="auto">
          <a:xfrm>
            <a:off x="3383360" y="4653336"/>
            <a:ext cx="2401422" cy="1800000"/>
          </a:xfrm>
          <a:prstGeom prst="rect">
            <a:avLst/>
          </a:prstGeom>
          <a:ln>
            <a:noFill/>
          </a:ln>
          <a:effectLst/>
        </p:spPr>
      </p:pic>
      <p:pic>
        <p:nvPicPr>
          <p:cNvPr id="15" name="Picture 25" descr="D:\M2\2010_03冬期総合訓練\新しいフォルダ\IMG_2211.jpg"/>
          <p:cNvPicPr>
            <a:picLocks noChangeAspect="1" noChangeArrowheads="1"/>
          </p:cNvPicPr>
          <p:nvPr/>
        </p:nvPicPr>
        <p:blipFill>
          <a:blip r:embed="rId10" cstate="print"/>
          <a:srcRect/>
          <a:stretch>
            <a:fillRect/>
          </a:stretch>
        </p:blipFill>
        <p:spPr bwMode="auto">
          <a:xfrm>
            <a:off x="5975648" y="4653336"/>
            <a:ext cx="2401422" cy="1800000"/>
          </a:xfrm>
          <a:prstGeom prst="rect">
            <a:avLst/>
          </a:prstGeom>
          <a:ln>
            <a:noFill/>
          </a:ln>
          <a:effectLst/>
        </p:spPr>
      </p:pic>
      <p:sp>
        <p:nvSpPr>
          <p:cNvPr id="16" name="テキスト ボックス 15"/>
          <p:cNvSpPr txBox="1"/>
          <p:nvPr/>
        </p:nvSpPr>
        <p:spPr>
          <a:xfrm>
            <a:off x="4666207" y="2071881"/>
            <a:ext cx="841897" cy="276999"/>
          </a:xfrm>
          <a:prstGeom prst="rect">
            <a:avLst/>
          </a:prstGeom>
          <a:noFill/>
        </p:spPr>
        <p:txBody>
          <a:bodyPr wrap="none" rtlCol="0">
            <a:spAutoFit/>
          </a:bodyPr>
          <a:lstStyle/>
          <a:p>
            <a:r>
              <a:rPr lang="ja-JP" altLang="en-US" sz="1200" dirty="0" smtClean="0"/>
              <a:t>装備</a:t>
            </a:r>
            <a:r>
              <a:rPr lang="en-US" altLang="ja-JP" sz="1200" dirty="0" smtClean="0"/>
              <a:t>25kg!</a:t>
            </a:r>
            <a:endParaRPr kumimoji="1" lang="ja-JP" altLang="en-US" sz="1200" dirty="0"/>
          </a:p>
        </p:txBody>
      </p:sp>
      <p:sp>
        <p:nvSpPr>
          <p:cNvPr id="17" name="テキスト ボックス 16"/>
          <p:cNvSpPr txBox="1"/>
          <p:nvPr/>
        </p:nvSpPr>
        <p:spPr>
          <a:xfrm>
            <a:off x="7300173" y="2060848"/>
            <a:ext cx="800219" cy="276999"/>
          </a:xfrm>
          <a:prstGeom prst="rect">
            <a:avLst/>
          </a:prstGeom>
          <a:noFill/>
        </p:spPr>
        <p:txBody>
          <a:bodyPr wrap="none" rtlCol="0">
            <a:spAutoFit/>
          </a:bodyPr>
          <a:lstStyle/>
          <a:p>
            <a:r>
              <a:rPr lang="ja-JP" altLang="en-US" sz="1200" dirty="0" smtClean="0"/>
              <a:t>雪中行軍</a:t>
            </a:r>
            <a:endParaRPr kumimoji="1" lang="ja-JP" altLang="en-US" sz="1200" dirty="0"/>
          </a:p>
        </p:txBody>
      </p:sp>
      <p:sp>
        <p:nvSpPr>
          <p:cNvPr id="18" name="テキスト ボックス 17"/>
          <p:cNvSpPr txBox="1"/>
          <p:nvPr/>
        </p:nvSpPr>
        <p:spPr>
          <a:xfrm>
            <a:off x="713993" y="4283804"/>
            <a:ext cx="1132041" cy="276999"/>
          </a:xfrm>
          <a:prstGeom prst="rect">
            <a:avLst/>
          </a:prstGeom>
          <a:noFill/>
        </p:spPr>
        <p:txBody>
          <a:bodyPr wrap="none" rtlCol="0">
            <a:spAutoFit/>
          </a:bodyPr>
          <a:lstStyle/>
          <a:p>
            <a:r>
              <a:rPr kumimoji="1" lang="ja-JP" altLang="en-US" sz="1200" dirty="0" smtClean="0"/>
              <a:t>ツェルトで宿泊</a:t>
            </a:r>
            <a:endParaRPr kumimoji="1" lang="ja-JP" altLang="en-US" sz="1200" dirty="0"/>
          </a:p>
        </p:txBody>
      </p:sp>
      <p:sp>
        <p:nvSpPr>
          <p:cNvPr id="19" name="テキスト ボックス 18"/>
          <p:cNvSpPr txBox="1"/>
          <p:nvPr/>
        </p:nvSpPr>
        <p:spPr>
          <a:xfrm>
            <a:off x="3318767" y="4283804"/>
            <a:ext cx="893193" cy="276999"/>
          </a:xfrm>
          <a:prstGeom prst="rect">
            <a:avLst/>
          </a:prstGeom>
          <a:noFill/>
        </p:spPr>
        <p:txBody>
          <a:bodyPr wrap="none" rtlCol="0">
            <a:spAutoFit/>
          </a:bodyPr>
          <a:lstStyle/>
          <a:p>
            <a:r>
              <a:rPr kumimoji="1" lang="ja-JP" altLang="en-US" sz="1200" dirty="0" smtClean="0"/>
              <a:t>ルート工作</a:t>
            </a:r>
            <a:endParaRPr kumimoji="1" lang="ja-JP" altLang="en-US" sz="1200" dirty="0"/>
          </a:p>
        </p:txBody>
      </p:sp>
      <p:sp>
        <p:nvSpPr>
          <p:cNvPr id="20" name="テキスト ボックス 19"/>
          <p:cNvSpPr txBox="1"/>
          <p:nvPr/>
        </p:nvSpPr>
        <p:spPr>
          <a:xfrm>
            <a:off x="5868144" y="4293096"/>
            <a:ext cx="1040670" cy="276999"/>
          </a:xfrm>
          <a:prstGeom prst="rect">
            <a:avLst/>
          </a:prstGeom>
          <a:noFill/>
        </p:spPr>
        <p:txBody>
          <a:bodyPr wrap="none" rtlCol="0">
            <a:spAutoFit/>
          </a:bodyPr>
          <a:lstStyle/>
          <a:p>
            <a:r>
              <a:rPr kumimoji="1" lang="ja-JP" altLang="en-US" sz="1200" dirty="0" smtClean="0"/>
              <a:t>クレバス対処</a:t>
            </a:r>
            <a:endParaRPr kumimoji="1" lang="ja-JP" altLang="en-US" sz="1200" dirty="0"/>
          </a:p>
        </p:txBody>
      </p:sp>
      <p:sp>
        <p:nvSpPr>
          <p:cNvPr id="21" name="テキスト ボックス 20"/>
          <p:cNvSpPr txBox="1"/>
          <p:nvPr/>
        </p:nvSpPr>
        <p:spPr>
          <a:xfrm>
            <a:off x="4367589" y="6453336"/>
            <a:ext cx="492443" cy="276999"/>
          </a:xfrm>
          <a:prstGeom prst="rect">
            <a:avLst/>
          </a:prstGeom>
          <a:noFill/>
        </p:spPr>
        <p:txBody>
          <a:bodyPr wrap="none" rtlCol="0">
            <a:spAutoFit/>
          </a:bodyPr>
          <a:lstStyle/>
          <a:p>
            <a:r>
              <a:rPr kumimoji="1" lang="ja-JP" altLang="en-US" sz="1200" dirty="0" smtClean="0"/>
              <a:t>生還</a:t>
            </a:r>
            <a:endParaRPr kumimoji="1" lang="ja-JP" altLang="en-US" sz="1200" dirty="0"/>
          </a:p>
        </p:txBody>
      </p:sp>
      <p:sp>
        <p:nvSpPr>
          <p:cNvPr id="22" name="テキスト ボックス 21"/>
          <p:cNvSpPr txBox="1"/>
          <p:nvPr/>
        </p:nvSpPr>
        <p:spPr>
          <a:xfrm>
            <a:off x="7965806" y="4283804"/>
            <a:ext cx="800219" cy="276999"/>
          </a:xfrm>
          <a:prstGeom prst="rect">
            <a:avLst/>
          </a:prstGeom>
          <a:noFill/>
        </p:spPr>
        <p:txBody>
          <a:bodyPr wrap="none" rtlCol="0">
            <a:spAutoFit/>
          </a:bodyPr>
          <a:lstStyle/>
          <a:p>
            <a:r>
              <a:rPr kumimoji="1" lang="ja-JP" altLang="en-US" sz="1200" dirty="0" smtClean="0"/>
              <a:t>救急搬送</a:t>
            </a:r>
            <a:endParaRPr kumimoji="1" lang="ja-JP" altLang="en-US" sz="1200" dirty="0"/>
          </a:p>
        </p:txBody>
      </p:sp>
      <p:sp>
        <p:nvSpPr>
          <p:cNvPr id="23" name="テキスト ボックス 22"/>
          <p:cNvSpPr txBox="1"/>
          <p:nvPr/>
        </p:nvSpPr>
        <p:spPr>
          <a:xfrm>
            <a:off x="1547664" y="6444044"/>
            <a:ext cx="800219" cy="276999"/>
          </a:xfrm>
          <a:prstGeom prst="rect">
            <a:avLst/>
          </a:prstGeom>
          <a:noFill/>
        </p:spPr>
        <p:txBody>
          <a:bodyPr wrap="none" rtlCol="0">
            <a:spAutoFit/>
          </a:bodyPr>
          <a:lstStyle/>
          <a:p>
            <a:r>
              <a:rPr kumimoji="1" lang="ja-JP" altLang="en-US" sz="1200" dirty="0" smtClean="0"/>
              <a:t>救急搬送</a:t>
            </a:r>
            <a:endParaRPr kumimoji="1" lang="ja-JP" altLang="en-US" sz="1200" dirty="0"/>
          </a:p>
        </p:txBody>
      </p:sp>
      <p:sp>
        <p:nvSpPr>
          <p:cNvPr id="24" name="テキスト ボックス 23"/>
          <p:cNvSpPr txBox="1"/>
          <p:nvPr/>
        </p:nvSpPr>
        <p:spPr>
          <a:xfrm>
            <a:off x="6892169" y="6453336"/>
            <a:ext cx="776175" cy="276999"/>
          </a:xfrm>
          <a:prstGeom prst="rect">
            <a:avLst/>
          </a:prstGeom>
          <a:noFill/>
        </p:spPr>
        <p:txBody>
          <a:bodyPr wrap="none" rtlCol="0">
            <a:spAutoFit/>
          </a:bodyPr>
          <a:lstStyle/>
          <a:p>
            <a:r>
              <a:rPr kumimoji="1" lang="ja-JP" altLang="en-US" sz="1200" dirty="0" smtClean="0"/>
              <a:t>打ち上げ</a:t>
            </a:r>
            <a:endParaRPr kumimoji="1" lang="ja-JP" altLang="en-US" sz="1200" dirty="0"/>
          </a:p>
        </p:txBody>
      </p:sp>
      <p:sp>
        <p:nvSpPr>
          <p:cNvPr id="25" name="テキスト ボックス 24"/>
          <p:cNvSpPr txBox="1"/>
          <p:nvPr/>
        </p:nvSpPr>
        <p:spPr>
          <a:xfrm>
            <a:off x="1201885" y="1484784"/>
            <a:ext cx="1713931" cy="923330"/>
          </a:xfrm>
          <a:prstGeom prst="rect">
            <a:avLst/>
          </a:prstGeom>
          <a:noFill/>
        </p:spPr>
        <p:txBody>
          <a:bodyPr wrap="none" rtlCol="0">
            <a:spAutoFit/>
          </a:bodyPr>
          <a:lstStyle/>
          <a:p>
            <a:r>
              <a:rPr kumimoji="1" lang="ja-JP" altLang="en-US" dirty="0" smtClean="0"/>
              <a:t>・フィールド訓練</a:t>
            </a:r>
            <a:endParaRPr kumimoji="1" lang="en-US" altLang="ja-JP" dirty="0" smtClean="0"/>
          </a:p>
          <a:p>
            <a:r>
              <a:rPr kumimoji="1" lang="ja-JP" altLang="en-US" dirty="0" smtClean="0"/>
              <a:t>・安全管理</a:t>
            </a:r>
            <a:endParaRPr kumimoji="1" lang="en-US" altLang="ja-JP" dirty="0" smtClean="0"/>
          </a:p>
          <a:p>
            <a:r>
              <a:rPr lang="ja-JP" altLang="en-US" dirty="0" smtClean="0"/>
              <a:t>・団体行動</a:t>
            </a:r>
            <a:endParaRPr kumimoji="1" lang="en-US" altLang="ja-JP" dirty="0" smtClean="0"/>
          </a:p>
        </p:txBody>
      </p:sp>
      <p:sp>
        <p:nvSpPr>
          <p:cNvPr id="26" name="左大かっこ 25"/>
          <p:cNvSpPr/>
          <p:nvPr/>
        </p:nvSpPr>
        <p:spPr>
          <a:xfrm>
            <a:off x="1187624" y="1628800"/>
            <a:ext cx="72008" cy="576064"/>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3672800" cy="584775"/>
          </a:xfrm>
          <a:prstGeom prst="rect">
            <a:avLst/>
          </a:prstGeom>
          <a:noFill/>
        </p:spPr>
        <p:txBody>
          <a:bodyPr wrap="none" rtlCol="0">
            <a:spAutoFit/>
          </a:bodyPr>
          <a:lstStyle/>
          <a:p>
            <a:r>
              <a:rPr lang="ja-JP" altLang="en-US" sz="3200" dirty="0" smtClean="0"/>
              <a:t>南極天文推進会議</a:t>
            </a:r>
            <a:r>
              <a:rPr lang="en-US" altLang="ja-JP" sz="1600" dirty="0" smtClean="0"/>
              <a:t>※</a:t>
            </a:r>
            <a:endParaRPr kumimoji="1" lang="en-US" altLang="ja-JP" sz="1600" dirty="0" smtClean="0"/>
          </a:p>
        </p:txBody>
      </p:sp>
      <p:sp>
        <p:nvSpPr>
          <p:cNvPr id="6" name="テキスト ボックス 5"/>
          <p:cNvSpPr txBox="1"/>
          <p:nvPr/>
        </p:nvSpPr>
        <p:spPr>
          <a:xfrm>
            <a:off x="899592" y="1124744"/>
            <a:ext cx="1803699" cy="369332"/>
          </a:xfrm>
          <a:prstGeom prst="rect">
            <a:avLst/>
          </a:prstGeom>
          <a:noFill/>
        </p:spPr>
        <p:txBody>
          <a:bodyPr wrap="none" rtlCol="0">
            <a:spAutoFit/>
          </a:bodyPr>
          <a:lstStyle/>
          <a:p>
            <a:r>
              <a:rPr lang="en-US" altLang="ja-JP" dirty="0" smtClean="0"/>
              <a:t>4</a:t>
            </a:r>
            <a:r>
              <a:rPr lang="ja-JP" altLang="en-US" dirty="0" smtClean="0"/>
              <a:t>月</a:t>
            </a:r>
            <a:r>
              <a:rPr lang="en-US" altLang="ja-JP" dirty="0" smtClean="0"/>
              <a:t>6</a:t>
            </a:r>
            <a:r>
              <a:rPr lang="ja-JP" altLang="en-US" dirty="0" smtClean="0"/>
              <a:t>日＠極地研</a:t>
            </a:r>
            <a:endParaRPr lang="en-US" altLang="ja-JP" dirty="0" smtClean="0"/>
          </a:p>
        </p:txBody>
      </p:sp>
      <p:sp>
        <p:nvSpPr>
          <p:cNvPr id="5" name="テキスト ボックス 4"/>
          <p:cNvSpPr txBox="1"/>
          <p:nvPr/>
        </p:nvSpPr>
        <p:spPr>
          <a:xfrm>
            <a:off x="1187624" y="2067813"/>
            <a:ext cx="6768752" cy="2585323"/>
          </a:xfrm>
          <a:prstGeom prst="rect">
            <a:avLst/>
          </a:prstGeom>
          <a:noFill/>
        </p:spPr>
        <p:txBody>
          <a:bodyPr wrap="square" rtlCol="0">
            <a:spAutoFit/>
          </a:bodyPr>
          <a:lstStyle/>
          <a:p>
            <a:r>
              <a:rPr lang="ja-JP" altLang="en-US" dirty="0" smtClean="0"/>
              <a:t>南極天文コンソーシアムの定例会議を極地研にて行った。今回は第</a:t>
            </a:r>
            <a:r>
              <a:rPr lang="en-US" altLang="ja-JP" dirty="0" smtClean="0"/>
              <a:t>51</a:t>
            </a:r>
            <a:r>
              <a:rPr lang="ja-JP" altLang="en-US" dirty="0" smtClean="0"/>
              <a:t>次隊として南極に赴き、</a:t>
            </a:r>
            <a:r>
              <a:rPr lang="en-US" altLang="ja-JP" dirty="0" smtClean="0"/>
              <a:t>3</a:t>
            </a:r>
            <a:r>
              <a:rPr lang="ja-JP" altLang="en-US" dirty="0" smtClean="0"/>
              <a:t>月に帰国したばかりの瀬田さんによる</a:t>
            </a:r>
            <a:r>
              <a:rPr lang="en-US" altLang="ja-JP" dirty="0" smtClean="0"/>
              <a:t>51</a:t>
            </a:r>
            <a:r>
              <a:rPr lang="ja-JP" altLang="en-US" dirty="0" smtClean="0"/>
              <a:t>次隊の報告と今年度の</a:t>
            </a:r>
            <a:r>
              <a:rPr lang="en-US" altLang="ja-JP" dirty="0" smtClean="0"/>
              <a:t>52</a:t>
            </a:r>
            <a:r>
              <a:rPr lang="ja-JP" altLang="en-US" dirty="0" smtClean="0"/>
              <a:t>次隊での計画、および</a:t>
            </a:r>
            <a:r>
              <a:rPr lang="en-US" altLang="ja-JP" dirty="0" smtClean="0"/>
              <a:t>54</a:t>
            </a:r>
            <a:r>
              <a:rPr lang="ja-JP" altLang="en-US" dirty="0" smtClean="0"/>
              <a:t>次隊以降の計画について話し合った。</a:t>
            </a:r>
            <a:endParaRPr lang="en-US" altLang="ja-JP" dirty="0" smtClean="0"/>
          </a:p>
          <a:p>
            <a:endParaRPr lang="en-US" altLang="ja-JP" dirty="0" smtClean="0"/>
          </a:p>
          <a:p>
            <a:r>
              <a:rPr lang="ja-JP" altLang="en-US" dirty="0" smtClean="0"/>
              <a:t>極地研から本山さん</a:t>
            </a:r>
            <a:r>
              <a:rPr lang="en-US" altLang="ja-JP" dirty="0" smtClean="0"/>
              <a:t>(</a:t>
            </a:r>
            <a:r>
              <a:rPr lang="ja-JP" altLang="en-US" dirty="0" smtClean="0"/>
              <a:t>気水圏・アイスコア</a:t>
            </a:r>
            <a:r>
              <a:rPr lang="en-US" altLang="ja-JP" dirty="0" smtClean="0"/>
              <a:t>)</a:t>
            </a:r>
            <a:r>
              <a:rPr lang="ja-JP" altLang="en-US" dirty="0" err="1" smtClean="0"/>
              <a:t>、</a:t>
            </a:r>
            <a:r>
              <a:rPr lang="ja-JP" altLang="en-US" dirty="0" smtClean="0"/>
              <a:t>宮岡さん</a:t>
            </a:r>
            <a:r>
              <a:rPr lang="en-US" altLang="ja-JP" dirty="0" smtClean="0"/>
              <a:t>(</a:t>
            </a:r>
            <a:r>
              <a:rPr lang="ja-JP" altLang="en-US" dirty="0" smtClean="0"/>
              <a:t>宙空圏・オーロラ</a:t>
            </a:r>
            <a:r>
              <a:rPr lang="en-US" altLang="ja-JP" dirty="0" smtClean="0"/>
              <a:t>)</a:t>
            </a:r>
            <a:r>
              <a:rPr lang="ja-JP" altLang="en-US" dirty="0" err="1" smtClean="0"/>
              <a:t>、</a:t>
            </a:r>
            <a:r>
              <a:rPr lang="ja-JP" altLang="en-US" dirty="0" smtClean="0"/>
              <a:t>筑波大から中井さん、瀬田さん、東北大から市川先生、ランドックさん、沖田、天文台から高遠さん、等で会議を行った。</a:t>
            </a:r>
            <a:endParaRPr lang="en-US" altLang="ja-JP" dirty="0" smtClean="0"/>
          </a:p>
          <a:p>
            <a:endParaRPr lang="en-US" altLang="ja-JP"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3631122" cy="584775"/>
          </a:xfrm>
          <a:prstGeom prst="rect">
            <a:avLst/>
          </a:prstGeom>
          <a:noFill/>
        </p:spPr>
        <p:txBody>
          <a:bodyPr wrap="none" rtlCol="0">
            <a:spAutoFit/>
          </a:bodyPr>
          <a:lstStyle/>
          <a:p>
            <a:r>
              <a:rPr lang="ja-JP" altLang="en-US" sz="3200" dirty="0" smtClean="0"/>
              <a:t>オーストラリア出張</a:t>
            </a:r>
            <a:r>
              <a:rPr lang="en-US" altLang="ja-JP" sz="1600" dirty="0" smtClean="0"/>
              <a:t>※</a:t>
            </a:r>
            <a:endParaRPr kumimoji="1" lang="en-US" altLang="ja-JP" sz="1600" dirty="0" smtClean="0"/>
          </a:p>
        </p:txBody>
      </p:sp>
      <p:sp>
        <p:nvSpPr>
          <p:cNvPr id="6" name="テキスト ボックス 5"/>
          <p:cNvSpPr txBox="1"/>
          <p:nvPr/>
        </p:nvSpPr>
        <p:spPr>
          <a:xfrm>
            <a:off x="899592" y="1124744"/>
            <a:ext cx="3073277" cy="369332"/>
          </a:xfrm>
          <a:prstGeom prst="rect">
            <a:avLst/>
          </a:prstGeom>
          <a:noFill/>
        </p:spPr>
        <p:txBody>
          <a:bodyPr wrap="none" rtlCol="0">
            <a:spAutoFit/>
          </a:bodyPr>
          <a:lstStyle/>
          <a:p>
            <a:r>
              <a:rPr lang="en-US" altLang="ja-JP" dirty="0" smtClean="0"/>
              <a:t>4</a:t>
            </a:r>
            <a:r>
              <a:rPr lang="ja-JP" altLang="en-US" dirty="0" smtClean="0"/>
              <a:t>月</a:t>
            </a:r>
            <a:r>
              <a:rPr lang="en-US" altLang="ja-JP" dirty="0" smtClean="0"/>
              <a:t>21</a:t>
            </a:r>
            <a:r>
              <a:rPr lang="ja-JP" altLang="en-US" dirty="0" smtClean="0"/>
              <a:t>日～</a:t>
            </a:r>
            <a:r>
              <a:rPr lang="en-US" altLang="ja-JP" dirty="0" smtClean="0"/>
              <a:t>6</a:t>
            </a:r>
            <a:r>
              <a:rPr lang="ja-JP" altLang="en-US" dirty="0" smtClean="0"/>
              <a:t>月</a:t>
            </a:r>
            <a:r>
              <a:rPr lang="en-US" altLang="ja-JP" dirty="0" smtClean="0"/>
              <a:t>10</a:t>
            </a:r>
            <a:r>
              <a:rPr lang="ja-JP" altLang="en-US" dirty="0" smtClean="0"/>
              <a:t>日＠シドニー</a:t>
            </a:r>
            <a:endParaRPr lang="en-US" altLang="ja-JP" dirty="0" smtClean="0"/>
          </a:p>
        </p:txBody>
      </p:sp>
      <p:sp>
        <p:nvSpPr>
          <p:cNvPr id="5" name="テキスト ボックス 4"/>
          <p:cNvSpPr txBox="1"/>
          <p:nvPr/>
        </p:nvSpPr>
        <p:spPr>
          <a:xfrm>
            <a:off x="1115616" y="1484784"/>
            <a:ext cx="5400600" cy="1477328"/>
          </a:xfrm>
          <a:prstGeom prst="rect">
            <a:avLst/>
          </a:prstGeom>
          <a:noFill/>
        </p:spPr>
        <p:txBody>
          <a:bodyPr wrap="square" rtlCol="0">
            <a:spAutoFit/>
          </a:bodyPr>
          <a:lstStyle/>
          <a:p>
            <a:pPr algn="just"/>
            <a:r>
              <a:rPr lang="en-US" altLang="ja-JP" dirty="0" smtClean="0"/>
              <a:t>University of New South </a:t>
            </a:r>
            <a:r>
              <a:rPr lang="en-US" altLang="ja-JP" dirty="0" err="1" smtClean="0"/>
              <a:t>Walse</a:t>
            </a:r>
            <a:r>
              <a:rPr lang="ja-JP" altLang="en-US" dirty="0" smtClean="0"/>
              <a:t>の</a:t>
            </a:r>
            <a:r>
              <a:rPr lang="en-US" altLang="ja-JP" dirty="0" smtClean="0"/>
              <a:t>Colin Bonner</a:t>
            </a:r>
            <a:r>
              <a:rPr lang="ja-JP" altLang="en-US" dirty="0" smtClean="0"/>
              <a:t>氏の開発した</a:t>
            </a:r>
            <a:r>
              <a:rPr lang="en-US" altLang="ja-JP" dirty="0" smtClean="0"/>
              <a:t>SNODAR</a:t>
            </a:r>
            <a:r>
              <a:rPr lang="ja-JP" altLang="en-US" dirty="0" smtClean="0"/>
              <a:t>（接地境界層測定装置）の開発で渡豪した。</a:t>
            </a:r>
            <a:r>
              <a:rPr lang="en-US" altLang="ja-JP" dirty="0" smtClean="0"/>
              <a:t>SNODAR</a:t>
            </a:r>
            <a:r>
              <a:rPr lang="ja-JP" altLang="en-US" dirty="0" smtClean="0"/>
              <a:t>はある周波数の音波を発し、その残響から接地境界層の高さと強度を求める装置である。私は</a:t>
            </a:r>
            <a:r>
              <a:rPr lang="en-US" altLang="ja-JP" dirty="0" smtClean="0"/>
              <a:t>2011</a:t>
            </a:r>
            <a:r>
              <a:rPr lang="ja-JP" altLang="en-US" dirty="0" smtClean="0"/>
              <a:t>年</a:t>
            </a:r>
            <a:r>
              <a:rPr lang="en-US" altLang="ja-JP" dirty="0" smtClean="0"/>
              <a:t>1</a:t>
            </a:r>
            <a:r>
              <a:rPr lang="ja-JP" altLang="en-US" dirty="0" smtClean="0"/>
              <a:t>月にドームふじに設置する</a:t>
            </a:r>
            <a:r>
              <a:rPr lang="en-US" altLang="ja-JP" dirty="0" smtClean="0"/>
              <a:t>SNODAR</a:t>
            </a:r>
            <a:r>
              <a:rPr lang="ja-JP" altLang="en-US" dirty="0" smtClean="0"/>
              <a:t>の製作を行った。</a:t>
            </a:r>
            <a:endParaRPr lang="en-US" altLang="ja-JP" dirty="0" smtClean="0"/>
          </a:p>
        </p:txBody>
      </p:sp>
      <p:pic>
        <p:nvPicPr>
          <p:cNvPr id="1026" name="Picture 2" descr="E:\D1\2010_04_Snodar\IMG_2861.JPG"/>
          <p:cNvPicPr>
            <a:picLocks noChangeAspect="1" noChangeArrowheads="1"/>
          </p:cNvPicPr>
          <p:nvPr/>
        </p:nvPicPr>
        <p:blipFill>
          <a:blip r:embed="rId2" cstate="print"/>
          <a:srcRect/>
          <a:stretch>
            <a:fillRect/>
          </a:stretch>
        </p:blipFill>
        <p:spPr bwMode="auto">
          <a:xfrm rot="5400000">
            <a:off x="6576411" y="1280773"/>
            <a:ext cx="2400089" cy="1800000"/>
          </a:xfrm>
          <a:prstGeom prst="rect">
            <a:avLst/>
          </a:prstGeom>
          <a:noFill/>
        </p:spPr>
      </p:pic>
      <p:pic>
        <p:nvPicPr>
          <p:cNvPr id="1028" name="Picture 4" descr="C:\DATA\Picture\2010_04オーストラリア\06_09UNSW\IMG_2887.JPG"/>
          <p:cNvPicPr>
            <a:picLocks noChangeAspect="1" noChangeArrowheads="1"/>
          </p:cNvPicPr>
          <p:nvPr/>
        </p:nvPicPr>
        <p:blipFill>
          <a:blip r:embed="rId3" cstate="print"/>
          <a:srcRect/>
          <a:stretch>
            <a:fillRect/>
          </a:stretch>
        </p:blipFill>
        <p:spPr bwMode="auto">
          <a:xfrm>
            <a:off x="4572001" y="332776"/>
            <a:ext cx="1440053" cy="1080000"/>
          </a:xfrm>
          <a:prstGeom prst="rect">
            <a:avLst/>
          </a:prstGeom>
          <a:noFill/>
        </p:spPr>
      </p:pic>
      <p:pic>
        <p:nvPicPr>
          <p:cNvPr id="1030" name="Picture 6" descr="C:\DATA\Picture\2010_04オーストラリア\05_01CircularQuay\IMG_2345.JPG"/>
          <p:cNvPicPr>
            <a:picLocks noChangeAspect="1" noChangeArrowheads="1"/>
          </p:cNvPicPr>
          <p:nvPr/>
        </p:nvPicPr>
        <p:blipFill>
          <a:blip r:embed="rId4" cstate="print">
            <a:lum bright="10000" contrast="30000"/>
          </a:blip>
          <a:srcRect/>
          <a:stretch>
            <a:fillRect/>
          </a:stretch>
        </p:blipFill>
        <p:spPr bwMode="auto">
          <a:xfrm>
            <a:off x="1115616" y="2996952"/>
            <a:ext cx="2400089" cy="1800000"/>
          </a:xfrm>
          <a:prstGeom prst="rect">
            <a:avLst/>
          </a:prstGeom>
          <a:noFill/>
        </p:spPr>
      </p:pic>
      <p:pic>
        <p:nvPicPr>
          <p:cNvPr id="1031" name="Picture 7" descr="C:\DATA\Picture\2010_04オーストラリア\06_09UNSW\IMG_2913.JPG"/>
          <p:cNvPicPr>
            <a:picLocks noChangeAspect="1" noChangeArrowheads="1"/>
          </p:cNvPicPr>
          <p:nvPr/>
        </p:nvPicPr>
        <p:blipFill>
          <a:blip r:embed="rId5" cstate="print"/>
          <a:srcRect/>
          <a:stretch>
            <a:fillRect/>
          </a:stretch>
        </p:blipFill>
        <p:spPr bwMode="auto">
          <a:xfrm>
            <a:off x="6876256" y="4016097"/>
            <a:ext cx="1800000" cy="2400089"/>
          </a:xfrm>
          <a:prstGeom prst="rect">
            <a:avLst/>
          </a:prstGeom>
          <a:noFill/>
        </p:spPr>
      </p:pic>
      <p:pic>
        <p:nvPicPr>
          <p:cNvPr id="1032" name="Picture 8" descr="C:\DATA\Picture\2010_04オーストラリア\06_09UNSW\IMG_2906.JPG"/>
          <p:cNvPicPr>
            <a:picLocks noChangeAspect="1" noChangeArrowheads="1"/>
          </p:cNvPicPr>
          <p:nvPr/>
        </p:nvPicPr>
        <p:blipFill>
          <a:blip r:embed="rId6" cstate="print"/>
          <a:srcRect/>
          <a:stretch>
            <a:fillRect/>
          </a:stretch>
        </p:blipFill>
        <p:spPr bwMode="auto">
          <a:xfrm>
            <a:off x="4644008" y="4005064"/>
            <a:ext cx="1800000" cy="2400089"/>
          </a:xfrm>
          <a:prstGeom prst="rect">
            <a:avLst/>
          </a:prstGeom>
          <a:noFill/>
        </p:spPr>
      </p:pic>
      <p:sp>
        <p:nvSpPr>
          <p:cNvPr id="12" name="テキスト ボックス 11"/>
          <p:cNvSpPr txBox="1"/>
          <p:nvPr/>
        </p:nvSpPr>
        <p:spPr>
          <a:xfrm>
            <a:off x="7164487" y="3429000"/>
            <a:ext cx="1143262" cy="276999"/>
          </a:xfrm>
          <a:prstGeom prst="rect">
            <a:avLst/>
          </a:prstGeom>
          <a:noFill/>
        </p:spPr>
        <p:txBody>
          <a:bodyPr wrap="none" rtlCol="0">
            <a:spAutoFit/>
          </a:bodyPr>
          <a:lstStyle/>
          <a:p>
            <a:r>
              <a:rPr lang="ja-JP" altLang="en-US" sz="1200" dirty="0" smtClean="0"/>
              <a:t>アセトンで洗浄</a:t>
            </a:r>
            <a:endParaRPr kumimoji="1" lang="ja-JP" altLang="en-US" sz="1200" dirty="0"/>
          </a:p>
        </p:txBody>
      </p:sp>
      <p:sp>
        <p:nvSpPr>
          <p:cNvPr id="14" name="テキスト ボックス 13"/>
          <p:cNvSpPr txBox="1"/>
          <p:nvPr/>
        </p:nvSpPr>
        <p:spPr>
          <a:xfrm>
            <a:off x="5148064" y="6381328"/>
            <a:ext cx="785793" cy="276999"/>
          </a:xfrm>
          <a:prstGeom prst="rect">
            <a:avLst/>
          </a:prstGeom>
          <a:noFill/>
        </p:spPr>
        <p:txBody>
          <a:bodyPr wrap="none" rtlCol="0">
            <a:spAutoFit/>
          </a:bodyPr>
          <a:lstStyle/>
          <a:p>
            <a:r>
              <a:rPr kumimoji="1" lang="ja-JP" altLang="en-US" sz="1200" dirty="0" smtClean="0"/>
              <a:t>組み立て</a:t>
            </a:r>
            <a:endParaRPr kumimoji="1" lang="ja-JP" altLang="en-US" sz="1200" dirty="0"/>
          </a:p>
        </p:txBody>
      </p:sp>
      <p:sp>
        <p:nvSpPr>
          <p:cNvPr id="15" name="テキスト ボックス 14"/>
          <p:cNvSpPr txBox="1"/>
          <p:nvPr/>
        </p:nvSpPr>
        <p:spPr>
          <a:xfrm>
            <a:off x="6984576" y="6392361"/>
            <a:ext cx="1590500" cy="276999"/>
          </a:xfrm>
          <a:prstGeom prst="rect">
            <a:avLst/>
          </a:prstGeom>
          <a:noFill/>
        </p:spPr>
        <p:txBody>
          <a:bodyPr wrap="none" rtlCol="0">
            <a:spAutoFit/>
          </a:bodyPr>
          <a:lstStyle/>
          <a:p>
            <a:r>
              <a:rPr kumimoji="1" lang="ja-JP" altLang="en-US" sz="1200" dirty="0" smtClean="0"/>
              <a:t>サウンドコーンの完成</a:t>
            </a:r>
            <a:endParaRPr kumimoji="1" lang="ja-JP" altLang="en-US" sz="1200" dirty="0"/>
          </a:p>
        </p:txBody>
      </p:sp>
      <p:pic>
        <p:nvPicPr>
          <p:cNvPr id="1027" name="Picture 3" descr="E:\D1\2010_04_Snodar\IMG_2859.JPG"/>
          <p:cNvPicPr>
            <a:picLocks noChangeAspect="1" noChangeArrowheads="1"/>
          </p:cNvPicPr>
          <p:nvPr/>
        </p:nvPicPr>
        <p:blipFill>
          <a:blip r:embed="rId7" cstate="print"/>
          <a:srcRect/>
          <a:stretch>
            <a:fillRect/>
          </a:stretch>
        </p:blipFill>
        <p:spPr bwMode="auto">
          <a:xfrm>
            <a:off x="1115616" y="4869160"/>
            <a:ext cx="2400089" cy="1800000"/>
          </a:xfrm>
          <a:prstGeom prst="rect">
            <a:avLst/>
          </a:prstGeom>
          <a:noFill/>
        </p:spPr>
      </p:pic>
      <p:sp>
        <p:nvSpPr>
          <p:cNvPr id="13" name="テキスト ボックス 12"/>
          <p:cNvSpPr txBox="1"/>
          <p:nvPr/>
        </p:nvSpPr>
        <p:spPr>
          <a:xfrm>
            <a:off x="3563888" y="5733256"/>
            <a:ext cx="1064715" cy="276999"/>
          </a:xfrm>
          <a:prstGeom prst="rect">
            <a:avLst/>
          </a:prstGeom>
          <a:noFill/>
        </p:spPr>
        <p:txBody>
          <a:bodyPr wrap="none" rtlCol="0">
            <a:spAutoFit/>
          </a:bodyPr>
          <a:lstStyle/>
          <a:p>
            <a:r>
              <a:rPr lang="ja-JP" altLang="en-US" sz="1200" dirty="0" smtClean="0"/>
              <a:t>吸音材を貼る</a:t>
            </a:r>
            <a:endParaRPr kumimoji="1" lang="ja-JP" altLang="en-US" sz="1200" dirty="0"/>
          </a:p>
        </p:txBody>
      </p:sp>
      <p:sp>
        <p:nvSpPr>
          <p:cNvPr id="17" name="テキスト ボックス 16"/>
          <p:cNvSpPr txBox="1"/>
          <p:nvPr/>
        </p:nvSpPr>
        <p:spPr>
          <a:xfrm>
            <a:off x="3563888" y="3429000"/>
            <a:ext cx="1512168" cy="461665"/>
          </a:xfrm>
          <a:prstGeom prst="rect">
            <a:avLst/>
          </a:prstGeom>
          <a:noFill/>
        </p:spPr>
        <p:txBody>
          <a:bodyPr wrap="square" rtlCol="0">
            <a:spAutoFit/>
          </a:bodyPr>
          <a:lstStyle/>
          <a:p>
            <a:r>
              <a:rPr lang="ja-JP" altLang="en-US" sz="1200" dirty="0" smtClean="0"/>
              <a:t>海から望む</a:t>
            </a:r>
            <a:r>
              <a:rPr kumimoji="1" lang="ja-JP" altLang="en-US" sz="1200" dirty="0" smtClean="0"/>
              <a:t>シドニーオペラハウス</a:t>
            </a:r>
            <a:endParaRPr kumimoji="1" lang="ja-JP" altLang="en-US" sz="12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3289298" cy="584775"/>
          </a:xfrm>
          <a:prstGeom prst="rect">
            <a:avLst/>
          </a:prstGeom>
          <a:noFill/>
        </p:spPr>
        <p:txBody>
          <a:bodyPr wrap="none" rtlCol="0">
            <a:spAutoFit/>
          </a:bodyPr>
          <a:lstStyle/>
          <a:p>
            <a:r>
              <a:rPr lang="en-US" altLang="ja-JP" sz="3200" dirty="0" smtClean="0"/>
              <a:t>TONIC2</a:t>
            </a:r>
            <a:r>
              <a:rPr lang="ja-JP" altLang="en-US" sz="3200" dirty="0" smtClean="0"/>
              <a:t>光学設計</a:t>
            </a:r>
            <a:r>
              <a:rPr lang="en-US" altLang="ja-JP" sz="1600" dirty="0" smtClean="0"/>
              <a:t>※</a:t>
            </a:r>
            <a:endParaRPr kumimoji="1" lang="en-US" altLang="ja-JP" sz="1600" dirty="0" smtClean="0"/>
          </a:p>
        </p:txBody>
      </p:sp>
      <p:sp>
        <p:nvSpPr>
          <p:cNvPr id="6" name="テキスト ボックス 5"/>
          <p:cNvSpPr txBox="1"/>
          <p:nvPr/>
        </p:nvSpPr>
        <p:spPr>
          <a:xfrm>
            <a:off x="899592" y="1124744"/>
            <a:ext cx="2026517" cy="369332"/>
          </a:xfrm>
          <a:prstGeom prst="rect">
            <a:avLst/>
          </a:prstGeom>
          <a:noFill/>
        </p:spPr>
        <p:txBody>
          <a:bodyPr wrap="none" rtlCol="0">
            <a:spAutoFit/>
          </a:bodyPr>
          <a:lstStyle/>
          <a:p>
            <a:r>
              <a:rPr lang="en-US" altLang="ja-JP" dirty="0" smtClean="0"/>
              <a:t>5</a:t>
            </a:r>
            <a:r>
              <a:rPr lang="ja-JP" altLang="en-US" dirty="0" smtClean="0"/>
              <a:t>月中旬＠シドニー</a:t>
            </a:r>
            <a:endParaRPr lang="en-US" altLang="ja-JP" dirty="0" smtClean="0"/>
          </a:p>
        </p:txBody>
      </p:sp>
      <p:sp>
        <p:nvSpPr>
          <p:cNvPr id="5" name="テキスト ボックス 4"/>
          <p:cNvSpPr txBox="1"/>
          <p:nvPr/>
        </p:nvSpPr>
        <p:spPr>
          <a:xfrm>
            <a:off x="1187624" y="1484784"/>
            <a:ext cx="6984776" cy="1477328"/>
          </a:xfrm>
          <a:prstGeom prst="rect">
            <a:avLst/>
          </a:prstGeom>
          <a:noFill/>
        </p:spPr>
        <p:txBody>
          <a:bodyPr wrap="square" rtlCol="0">
            <a:spAutoFit/>
          </a:bodyPr>
          <a:lstStyle/>
          <a:p>
            <a:pPr algn="just"/>
            <a:r>
              <a:rPr lang="ja-JP" altLang="en-US" dirty="0" smtClean="0"/>
              <a:t>シドニー滞在中、光学シミュレーションソフト</a:t>
            </a:r>
            <a:r>
              <a:rPr lang="en-US" altLang="ja-JP" dirty="0" err="1" smtClean="0"/>
              <a:t>Zemax</a:t>
            </a:r>
            <a:r>
              <a:rPr lang="ja-JP" altLang="en-US" dirty="0" smtClean="0"/>
              <a:t>を用いて</a:t>
            </a:r>
            <a:r>
              <a:rPr lang="en-US" altLang="ja-JP" dirty="0" smtClean="0"/>
              <a:t>TONIC2</a:t>
            </a:r>
            <a:r>
              <a:rPr lang="ja-JP" altLang="en-US" dirty="0" smtClean="0"/>
              <a:t>の瞳光学系の設計を行った。メーカー標準品を用いる・</a:t>
            </a:r>
            <a:r>
              <a:rPr lang="en-US" altLang="ja-JP" dirty="0" smtClean="0"/>
              <a:t>TONIC2</a:t>
            </a:r>
            <a:r>
              <a:rPr lang="ja-JP" altLang="en-US" dirty="0" smtClean="0"/>
              <a:t>のデュワーは大きくしないという制約の中、</a:t>
            </a:r>
            <a:r>
              <a:rPr lang="en-US" altLang="ja-JP" dirty="0" smtClean="0"/>
              <a:t>φ5’</a:t>
            </a:r>
            <a:r>
              <a:rPr lang="ja-JP" altLang="en-US" dirty="0" smtClean="0"/>
              <a:t>の視野で十分な結像を得る光学系を設計した。トレランス</a:t>
            </a:r>
            <a:r>
              <a:rPr lang="en-US" altLang="ja-JP" dirty="0" smtClean="0"/>
              <a:t>(</a:t>
            </a:r>
            <a:r>
              <a:rPr lang="ja-JP" altLang="en-US" dirty="0" smtClean="0"/>
              <a:t>公差</a:t>
            </a:r>
            <a:r>
              <a:rPr lang="en-US" altLang="ja-JP" dirty="0" smtClean="0"/>
              <a:t>)</a:t>
            </a:r>
            <a:r>
              <a:rPr lang="ja-JP" altLang="en-US" dirty="0" smtClean="0"/>
              <a:t>の計算も同時に行い、想定しうる組み立て精度の評価も行った。</a:t>
            </a:r>
            <a:endParaRPr lang="en-US" altLang="ja-JP" dirty="0" smtClean="0"/>
          </a:p>
        </p:txBody>
      </p:sp>
      <p:sp>
        <p:nvSpPr>
          <p:cNvPr id="17" name="テキスト ボックス 16"/>
          <p:cNvSpPr txBox="1"/>
          <p:nvPr/>
        </p:nvSpPr>
        <p:spPr>
          <a:xfrm>
            <a:off x="1763688" y="6237313"/>
            <a:ext cx="1728192" cy="276999"/>
          </a:xfrm>
          <a:prstGeom prst="rect">
            <a:avLst/>
          </a:prstGeom>
          <a:noFill/>
        </p:spPr>
        <p:txBody>
          <a:bodyPr wrap="square" rtlCol="0">
            <a:spAutoFit/>
          </a:bodyPr>
          <a:lstStyle/>
          <a:p>
            <a:r>
              <a:rPr kumimoji="1" lang="ja-JP" altLang="en-US" sz="1200" dirty="0" smtClean="0"/>
              <a:t>レンズ</a:t>
            </a:r>
            <a:r>
              <a:rPr kumimoji="1" lang="en-US" altLang="ja-JP" sz="1200" dirty="0" smtClean="0"/>
              <a:t>©Edmond Optics</a:t>
            </a:r>
            <a:endParaRPr kumimoji="1" lang="ja-JP" altLang="en-US" sz="1200" dirty="0"/>
          </a:p>
        </p:txBody>
      </p:sp>
      <p:pic>
        <p:nvPicPr>
          <p:cNvPr id="3074" name="Picture 2" descr="C:\Users\okita\Desktop\1001916.jpg"/>
          <p:cNvPicPr>
            <a:picLocks noChangeAspect="1" noChangeArrowheads="1"/>
          </p:cNvPicPr>
          <p:nvPr/>
        </p:nvPicPr>
        <p:blipFill>
          <a:blip r:embed="rId2" cstate="print"/>
          <a:srcRect/>
          <a:stretch>
            <a:fillRect/>
          </a:stretch>
        </p:blipFill>
        <p:spPr bwMode="auto">
          <a:xfrm>
            <a:off x="1691680" y="4797152"/>
            <a:ext cx="1851429" cy="1440000"/>
          </a:xfrm>
          <a:prstGeom prst="rect">
            <a:avLst/>
          </a:prstGeom>
          <a:noFill/>
        </p:spPr>
      </p:pic>
      <p:pic>
        <p:nvPicPr>
          <p:cNvPr id="3075" name="Picture 3" descr="F:\D1\2010_05_SPIE\manuscript\layout.bmp"/>
          <p:cNvPicPr>
            <a:picLocks noChangeAspect="1" noChangeArrowheads="1"/>
          </p:cNvPicPr>
          <p:nvPr/>
        </p:nvPicPr>
        <p:blipFill>
          <a:blip r:embed="rId3" cstate="print"/>
          <a:srcRect t="30457" r="3796" b="36075"/>
          <a:stretch>
            <a:fillRect/>
          </a:stretch>
        </p:blipFill>
        <p:spPr bwMode="auto">
          <a:xfrm>
            <a:off x="1619672" y="3068960"/>
            <a:ext cx="5518982" cy="1440000"/>
          </a:xfrm>
          <a:prstGeom prst="rect">
            <a:avLst/>
          </a:prstGeom>
          <a:noFill/>
        </p:spPr>
      </p:pic>
      <p:sp>
        <p:nvSpPr>
          <p:cNvPr id="18" name="テキスト ボックス 17"/>
          <p:cNvSpPr txBox="1"/>
          <p:nvPr/>
        </p:nvSpPr>
        <p:spPr>
          <a:xfrm>
            <a:off x="7164288" y="4005064"/>
            <a:ext cx="1296144" cy="253916"/>
          </a:xfrm>
          <a:prstGeom prst="rect">
            <a:avLst/>
          </a:prstGeom>
          <a:noFill/>
        </p:spPr>
        <p:txBody>
          <a:bodyPr wrap="square" rtlCol="0">
            <a:spAutoFit/>
          </a:bodyPr>
          <a:lstStyle/>
          <a:p>
            <a:r>
              <a:rPr lang="ja-JP" altLang="en-US" sz="1050" dirty="0" smtClean="0"/>
              <a:t>レンズレイアウト</a:t>
            </a:r>
            <a:endParaRPr lang="ja-JP" altLang="en-US" sz="1050" dirty="0"/>
          </a:p>
        </p:txBody>
      </p:sp>
      <p:sp>
        <p:nvSpPr>
          <p:cNvPr id="19" name="テキスト ボックス 18"/>
          <p:cNvSpPr txBox="1"/>
          <p:nvPr/>
        </p:nvSpPr>
        <p:spPr>
          <a:xfrm>
            <a:off x="3250222" y="3032956"/>
            <a:ext cx="648072" cy="253916"/>
          </a:xfrm>
          <a:prstGeom prst="rect">
            <a:avLst/>
          </a:prstGeom>
          <a:noFill/>
        </p:spPr>
        <p:txBody>
          <a:bodyPr wrap="square" rtlCol="0">
            <a:spAutoFit/>
          </a:bodyPr>
          <a:lstStyle/>
          <a:p>
            <a:r>
              <a:rPr lang="ja-JP" altLang="en-US" sz="1050" dirty="0" smtClean="0"/>
              <a:t>焦点面</a:t>
            </a:r>
            <a:endParaRPr lang="ja-JP" altLang="en-US" sz="1050" dirty="0"/>
          </a:p>
        </p:txBody>
      </p:sp>
      <p:sp>
        <p:nvSpPr>
          <p:cNvPr id="20" name="テキスト ボックス 19"/>
          <p:cNvSpPr txBox="1"/>
          <p:nvPr/>
        </p:nvSpPr>
        <p:spPr>
          <a:xfrm>
            <a:off x="5194438" y="3032956"/>
            <a:ext cx="1080120" cy="253916"/>
          </a:xfrm>
          <a:prstGeom prst="rect">
            <a:avLst/>
          </a:prstGeom>
          <a:noFill/>
        </p:spPr>
        <p:txBody>
          <a:bodyPr wrap="square" rtlCol="0">
            <a:spAutoFit/>
          </a:bodyPr>
          <a:lstStyle/>
          <a:p>
            <a:r>
              <a:rPr lang="ja-JP" altLang="en-US" sz="1050" dirty="0" smtClean="0"/>
              <a:t>コールドストップ</a:t>
            </a:r>
            <a:endParaRPr lang="ja-JP" altLang="en-US" sz="1050" dirty="0"/>
          </a:p>
        </p:txBody>
      </p:sp>
      <p:sp>
        <p:nvSpPr>
          <p:cNvPr id="21" name="テキスト ボックス 20"/>
          <p:cNvSpPr txBox="1"/>
          <p:nvPr/>
        </p:nvSpPr>
        <p:spPr>
          <a:xfrm>
            <a:off x="6778614" y="3032956"/>
            <a:ext cx="648072" cy="253916"/>
          </a:xfrm>
          <a:prstGeom prst="rect">
            <a:avLst/>
          </a:prstGeom>
          <a:noFill/>
        </p:spPr>
        <p:txBody>
          <a:bodyPr wrap="square" rtlCol="0">
            <a:spAutoFit/>
          </a:bodyPr>
          <a:lstStyle/>
          <a:p>
            <a:r>
              <a:rPr lang="ja-JP" altLang="en-US" sz="1050" dirty="0" smtClean="0"/>
              <a:t>検出器</a:t>
            </a:r>
            <a:endParaRPr lang="ja-JP" altLang="en-US" sz="1050" dirty="0"/>
          </a:p>
        </p:txBody>
      </p:sp>
      <p:cxnSp>
        <p:nvCxnSpPr>
          <p:cNvPr id="23" name="直線矢印コネクタ 22"/>
          <p:cNvCxnSpPr/>
          <p:nvPr/>
        </p:nvCxnSpPr>
        <p:spPr>
          <a:xfrm rot="5400000">
            <a:off x="3395032" y="3428206"/>
            <a:ext cx="288032" cy="1588"/>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rot="5400000">
            <a:off x="5518474" y="3465004"/>
            <a:ext cx="360040" cy="1588"/>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076" name="Picture 4" descr="F:\Antarctica\TONIC2\zemax\2010_05_19\tfsd.gif"/>
          <p:cNvPicPr>
            <a:picLocks noChangeAspect="1" noChangeArrowheads="1"/>
          </p:cNvPicPr>
          <p:nvPr/>
        </p:nvPicPr>
        <p:blipFill>
          <a:blip r:embed="rId4" cstate="print"/>
          <a:srcRect t="5081" r="8293" b="3374"/>
          <a:stretch>
            <a:fillRect/>
          </a:stretch>
        </p:blipFill>
        <p:spPr bwMode="auto">
          <a:xfrm>
            <a:off x="4932040" y="4437112"/>
            <a:ext cx="2885089" cy="2160000"/>
          </a:xfrm>
          <a:prstGeom prst="rect">
            <a:avLst/>
          </a:prstGeom>
          <a:noFill/>
        </p:spPr>
      </p:pic>
      <p:sp>
        <p:nvSpPr>
          <p:cNvPr id="33" name="テキスト ボックス 32"/>
          <p:cNvSpPr txBox="1"/>
          <p:nvPr/>
        </p:nvSpPr>
        <p:spPr>
          <a:xfrm>
            <a:off x="3923928" y="6419220"/>
            <a:ext cx="1296144" cy="253916"/>
          </a:xfrm>
          <a:prstGeom prst="rect">
            <a:avLst/>
          </a:prstGeom>
          <a:noFill/>
        </p:spPr>
        <p:txBody>
          <a:bodyPr wrap="square" rtlCol="0">
            <a:spAutoFit/>
          </a:bodyPr>
          <a:lstStyle/>
          <a:p>
            <a:r>
              <a:rPr lang="ja-JP" altLang="en-US" sz="1050" dirty="0" smtClean="0"/>
              <a:t>結像性能評価</a:t>
            </a:r>
            <a:endParaRPr lang="en-US" altLang="ja-JP" sz="1050"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2646878" cy="584775"/>
          </a:xfrm>
          <a:prstGeom prst="rect">
            <a:avLst/>
          </a:prstGeom>
          <a:noFill/>
        </p:spPr>
        <p:txBody>
          <a:bodyPr wrap="none" rtlCol="0">
            <a:spAutoFit/>
          </a:bodyPr>
          <a:lstStyle/>
          <a:p>
            <a:r>
              <a:rPr lang="ja-JP" altLang="en-US" sz="3200" dirty="0" smtClean="0"/>
              <a:t>夏期総合訓練</a:t>
            </a:r>
            <a:endParaRPr kumimoji="1" lang="en-US" altLang="ja-JP" sz="3200" dirty="0" smtClean="0"/>
          </a:p>
        </p:txBody>
      </p:sp>
      <p:pic>
        <p:nvPicPr>
          <p:cNvPr id="1026" name="Picture 2" descr="E:\D1\2010_06夏期総合訓練\市川さん写真\DSCF0607.JPG"/>
          <p:cNvPicPr>
            <a:picLocks noChangeAspect="1" noChangeArrowheads="1"/>
          </p:cNvPicPr>
          <p:nvPr/>
        </p:nvPicPr>
        <p:blipFill>
          <a:blip r:embed="rId2" cstate="print"/>
          <a:srcRect/>
          <a:stretch>
            <a:fillRect/>
          </a:stretch>
        </p:blipFill>
        <p:spPr bwMode="auto">
          <a:xfrm>
            <a:off x="587824" y="2527012"/>
            <a:ext cx="2400000" cy="1800000"/>
          </a:xfrm>
          <a:prstGeom prst="rect">
            <a:avLst/>
          </a:prstGeom>
          <a:noFill/>
        </p:spPr>
      </p:pic>
      <p:sp>
        <p:nvSpPr>
          <p:cNvPr id="6" name="テキスト ボックス 5"/>
          <p:cNvSpPr txBox="1"/>
          <p:nvPr/>
        </p:nvSpPr>
        <p:spPr>
          <a:xfrm>
            <a:off x="899592" y="1124744"/>
            <a:ext cx="3847528" cy="369332"/>
          </a:xfrm>
          <a:prstGeom prst="rect">
            <a:avLst/>
          </a:prstGeom>
          <a:noFill/>
        </p:spPr>
        <p:txBody>
          <a:bodyPr wrap="none" rtlCol="0">
            <a:spAutoFit/>
          </a:bodyPr>
          <a:lstStyle/>
          <a:p>
            <a:r>
              <a:rPr lang="en-US" altLang="ja-JP" dirty="0" smtClean="0"/>
              <a:t>6</a:t>
            </a:r>
            <a:r>
              <a:rPr lang="ja-JP" altLang="en-US" dirty="0" smtClean="0"/>
              <a:t>月</a:t>
            </a:r>
            <a:r>
              <a:rPr lang="en-US" altLang="ja-JP" dirty="0" smtClean="0"/>
              <a:t>21</a:t>
            </a:r>
            <a:r>
              <a:rPr lang="ja-JP" altLang="en-US" dirty="0" smtClean="0"/>
              <a:t>日～</a:t>
            </a:r>
            <a:r>
              <a:rPr lang="en-US" altLang="ja-JP" dirty="0" smtClean="0"/>
              <a:t>25</a:t>
            </a:r>
            <a:r>
              <a:rPr lang="ja-JP" altLang="en-US" dirty="0" smtClean="0"/>
              <a:t>日＠草津セミナーハウス</a:t>
            </a:r>
            <a:endParaRPr lang="en-US" altLang="ja-JP" dirty="0" smtClean="0"/>
          </a:p>
        </p:txBody>
      </p:sp>
      <p:pic>
        <p:nvPicPr>
          <p:cNvPr id="1027" name="Picture 3" descr="E:\D1\2010_06夏期総合訓練\市川さん写真\DSCF0611.JPG"/>
          <p:cNvPicPr>
            <a:picLocks noChangeAspect="1" noChangeArrowheads="1"/>
          </p:cNvPicPr>
          <p:nvPr/>
        </p:nvPicPr>
        <p:blipFill>
          <a:blip r:embed="rId3" cstate="print"/>
          <a:srcRect/>
          <a:stretch>
            <a:fillRect/>
          </a:stretch>
        </p:blipFill>
        <p:spPr bwMode="auto">
          <a:xfrm>
            <a:off x="6276456" y="4653136"/>
            <a:ext cx="2400000" cy="1800000"/>
          </a:xfrm>
          <a:prstGeom prst="rect">
            <a:avLst/>
          </a:prstGeom>
          <a:noFill/>
        </p:spPr>
      </p:pic>
      <p:pic>
        <p:nvPicPr>
          <p:cNvPr id="1028" name="Picture 4" descr="E:\D1\2010_06夏期総合訓練\市川さん写真\DSCF0740.JPG"/>
          <p:cNvPicPr>
            <a:picLocks noChangeAspect="1" noChangeArrowheads="1"/>
          </p:cNvPicPr>
          <p:nvPr/>
        </p:nvPicPr>
        <p:blipFill>
          <a:blip r:embed="rId4" cstate="print"/>
          <a:srcRect/>
          <a:stretch>
            <a:fillRect/>
          </a:stretch>
        </p:blipFill>
        <p:spPr bwMode="auto">
          <a:xfrm>
            <a:off x="3347864" y="2527012"/>
            <a:ext cx="2400000" cy="1800000"/>
          </a:xfrm>
          <a:prstGeom prst="rect">
            <a:avLst/>
          </a:prstGeom>
          <a:noFill/>
        </p:spPr>
      </p:pic>
      <p:sp>
        <p:nvSpPr>
          <p:cNvPr id="7" name="テキスト ボックス 6"/>
          <p:cNvSpPr txBox="1"/>
          <p:nvPr/>
        </p:nvSpPr>
        <p:spPr>
          <a:xfrm>
            <a:off x="1574014" y="4327212"/>
            <a:ext cx="453970" cy="253916"/>
          </a:xfrm>
          <a:prstGeom prst="rect">
            <a:avLst/>
          </a:prstGeom>
          <a:noFill/>
        </p:spPr>
        <p:txBody>
          <a:bodyPr wrap="none" rtlCol="0">
            <a:spAutoFit/>
          </a:bodyPr>
          <a:lstStyle/>
          <a:p>
            <a:r>
              <a:rPr lang="ja-JP" altLang="en-US" sz="1050" dirty="0" smtClean="0"/>
              <a:t>講義</a:t>
            </a:r>
            <a:endParaRPr kumimoji="1" lang="ja-JP" altLang="en-US" sz="1050" dirty="0"/>
          </a:p>
        </p:txBody>
      </p:sp>
      <p:sp>
        <p:nvSpPr>
          <p:cNvPr id="8" name="テキスト ボックス 7"/>
          <p:cNvSpPr txBox="1"/>
          <p:nvPr/>
        </p:nvSpPr>
        <p:spPr>
          <a:xfrm>
            <a:off x="1115616" y="1484784"/>
            <a:ext cx="4113627" cy="923330"/>
          </a:xfrm>
          <a:prstGeom prst="rect">
            <a:avLst/>
          </a:prstGeom>
          <a:noFill/>
        </p:spPr>
        <p:txBody>
          <a:bodyPr wrap="none" rtlCol="0">
            <a:spAutoFit/>
          </a:bodyPr>
          <a:lstStyle/>
          <a:p>
            <a:r>
              <a:rPr kumimoji="1" lang="ja-JP" altLang="en-US" dirty="0" smtClean="0"/>
              <a:t>・各部門毎の行動計画の説明</a:t>
            </a:r>
            <a:endParaRPr kumimoji="1" lang="en-US" altLang="ja-JP" dirty="0" smtClean="0"/>
          </a:p>
          <a:p>
            <a:r>
              <a:rPr lang="ja-JP" altLang="en-US" dirty="0" smtClean="0"/>
              <a:t>・救急対応</a:t>
            </a:r>
            <a:endParaRPr lang="en-US" altLang="ja-JP" dirty="0" smtClean="0"/>
          </a:p>
          <a:p>
            <a:r>
              <a:rPr lang="ja-JP" altLang="en-US" dirty="0" smtClean="0"/>
              <a:t>冬訓練とは一転、座学中心の訓練でした</a:t>
            </a:r>
            <a:endParaRPr lang="en-US" altLang="ja-JP" dirty="0" smtClean="0"/>
          </a:p>
        </p:txBody>
      </p:sp>
      <p:sp>
        <p:nvSpPr>
          <p:cNvPr id="9" name="テキスト ボックス 8"/>
          <p:cNvSpPr txBox="1"/>
          <p:nvPr/>
        </p:nvSpPr>
        <p:spPr>
          <a:xfrm>
            <a:off x="7223737" y="6453336"/>
            <a:ext cx="588623" cy="253916"/>
          </a:xfrm>
          <a:prstGeom prst="rect">
            <a:avLst/>
          </a:prstGeom>
          <a:noFill/>
        </p:spPr>
        <p:txBody>
          <a:bodyPr wrap="none" rtlCol="0">
            <a:spAutoFit/>
          </a:bodyPr>
          <a:lstStyle/>
          <a:p>
            <a:r>
              <a:rPr kumimoji="1" lang="ja-JP" altLang="en-US" sz="1050" dirty="0" smtClean="0"/>
              <a:t>懇親会</a:t>
            </a:r>
            <a:endParaRPr kumimoji="1" lang="ja-JP" altLang="en-US" sz="1050" dirty="0"/>
          </a:p>
        </p:txBody>
      </p:sp>
      <p:pic>
        <p:nvPicPr>
          <p:cNvPr id="2050" name="Picture 2" descr="E:\Antarctica\Picture\2010_06草津\IMG_2940.JPG"/>
          <p:cNvPicPr>
            <a:picLocks noChangeAspect="1" noChangeArrowheads="1"/>
          </p:cNvPicPr>
          <p:nvPr/>
        </p:nvPicPr>
        <p:blipFill>
          <a:blip r:embed="rId5" cstate="print"/>
          <a:srcRect/>
          <a:stretch>
            <a:fillRect/>
          </a:stretch>
        </p:blipFill>
        <p:spPr bwMode="auto">
          <a:xfrm>
            <a:off x="6228184" y="332656"/>
            <a:ext cx="2400089" cy="1800000"/>
          </a:xfrm>
          <a:prstGeom prst="rect">
            <a:avLst/>
          </a:prstGeom>
          <a:noFill/>
        </p:spPr>
      </p:pic>
      <p:sp>
        <p:nvSpPr>
          <p:cNvPr id="11" name="テキスト ボックス 10"/>
          <p:cNvSpPr txBox="1"/>
          <p:nvPr/>
        </p:nvSpPr>
        <p:spPr>
          <a:xfrm>
            <a:off x="6778804" y="2118606"/>
            <a:ext cx="1306768" cy="253916"/>
          </a:xfrm>
          <a:prstGeom prst="rect">
            <a:avLst/>
          </a:prstGeom>
          <a:noFill/>
        </p:spPr>
        <p:txBody>
          <a:bodyPr wrap="none" rtlCol="0">
            <a:spAutoFit/>
          </a:bodyPr>
          <a:lstStyle/>
          <a:p>
            <a:r>
              <a:rPr lang="ja-JP" altLang="en-US" sz="1050" dirty="0" smtClean="0"/>
              <a:t>草津セミナーハウス</a:t>
            </a:r>
            <a:endParaRPr kumimoji="1" lang="ja-JP" altLang="en-US" sz="1050" dirty="0"/>
          </a:p>
        </p:txBody>
      </p:sp>
      <p:sp>
        <p:nvSpPr>
          <p:cNvPr id="12" name="テキスト ボックス 11"/>
          <p:cNvSpPr txBox="1"/>
          <p:nvPr/>
        </p:nvSpPr>
        <p:spPr>
          <a:xfrm>
            <a:off x="3942954" y="4320942"/>
            <a:ext cx="1321196" cy="253916"/>
          </a:xfrm>
          <a:prstGeom prst="rect">
            <a:avLst/>
          </a:prstGeom>
          <a:noFill/>
        </p:spPr>
        <p:txBody>
          <a:bodyPr wrap="none" rtlCol="0">
            <a:spAutoFit/>
          </a:bodyPr>
          <a:lstStyle/>
          <a:p>
            <a:r>
              <a:rPr kumimoji="1" lang="ja-JP" altLang="en-US" sz="1050" dirty="0" smtClean="0"/>
              <a:t>山の学校のようです</a:t>
            </a:r>
            <a:endParaRPr kumimoji="1" lang="ja-JP" altLang="en-US" sz="1050" dirty="0"/>
          </a:p>
        </p:txBody>
      </p:sp>
      <p:pic>
        <p:nvPicPr>
          <p:cNvPr id="2" name="Picture 2" descr="C:\Users\okita\Desktop\20090622-1.jpg"/>
          <p:cNvPicPr>
            <a:picLocks noChangeAspect="1" noChangeArrowheads="1"/>
          </p:cNvPicPr>
          <p:nvPr/>
        </p:nvPicPr>
        <p:blipFill>
          <a:blip r:embed="rId6" cstate="print"/>
          <a:srcRect/>
          <a:stretch>
            <a:fillRect/>
          </a:stretch>
        </p:blipFill>
        <p:spPr bwMode="auto">
          <a:xfrm>
            <a:off x="6084168" y="2492896"/>
            <a:ext cx="2700000" cy="1800000"/>
          </a:xfrm>
          <a:prstGeom prst="rect">
            <a:avLst/>
          </a:prstGeom>
          <a:noFill/>
        </p:spPr>
      </p:pic>
      <p:sp>
        <p:nvSpPr>
          <p:cNvPr id="14" name="テキスト ボックス 13"/>
          <p:cNvSpPr txBox="1"/>
          <p:nvPr/>
        </p:nvSpPr>
        <p:spPr>
          <a:xfrm>
            <a:off x="6228184" y="4293096"/>
            <a:ext cx="2536272" cy="253916"/>
          </a:xfrm>
          <a:prstGeom prst="rect">
            <a:avLst/>
          </a:prstGeom>
          <a:noFill/>
        </p:spPr>
        <p:txBody>
          <a:bodyPr wrap="none" rtlCol="0">
            <a:spAutoFit/>
          </a:bodyPr>
          <a:lstStyle/>
          <a:p>
            <a:r>
              <a:rPr kumimoji="1" lang="ja-JP" altLang="en-US" sz="1050" dirty="0" smtClean="0"/>
              <a:t>集合写真</a:t>
            </a:r>
            <a:r>
              <a:rPr kumimoji="1" lang="en-US" altLang="ja-JP" sz="1050" dirty="0" smtClean="0"/>
              <a:t>(</a:t>
            </a:r>
            <a:r>
              <a:rPr kumimoji="1" lang="ja-JP" altLang="en-US" sz="1050" dirty="0" smtClean="0"/>
              <a:t>写真は</a:t>
            </a:r>
            <a:r>
              <a:rPr kumimoji="1" lang="en-US" altLang="ja-JP" sz="1050" dirty="0" smtClean="0"/>
              <a:t>51</a:t>
            </a:r>
            <a:r>
              <a:rPr kumimoji="1" lang="ja-JP" altLang="en-US" sz="1050" dirty="0" smtClean="0"/>
              <a:t>次隊のもの）</a:t>
            </a:r>
            <a:r>
              <a:rPr kumimoji="1" lang="en-US" altLang="ja-JP" sz="1050" dirty="0" smtClean="0"/>
              <a:t>©</a:t>
            </a:r>
            <a:r>
              <a:rPr kumimoji="1" lang="ja-JP" altLang="en-US" sz="1050" dirty="0" smtClean="0"/>
              <a:t>極地研</a:t>
            </a:r>
            <a:endParaRPr kumimoji="1" lang="ja-JP" altLang="en-US" sz="1050" dirty="0"/>
          </a:p>
        </p:txBody>
      </p:sp>
      <p:pic>
        <p:nvPicPr>
          <p:cNvPr id="3" name="Picture 3" descr="C:\Users\okita\Desktop\1182828147.jpg"/>
          <p:cNvPicPr>
            <a:picLocks noChangeAspect="1" noChangeArrowheads="1"/>
          </p:cNvPicPr>
          <p:nvPr/>
        </p:nvPicPr>
        <p:blipFill>
          <a:blip r:embed="rId7" cstate="print"/>
          <a:srcRect/>
          <a:stretch>
            <a:fillRect/>
          </a:stretch>
        </p:blipFill>
        <p:spPr bwMode="auto">
          <a:xfrm>
            <a:off x="467544" y="4653136"/>
            <a:ext cx="2400001" cy="1800000"/>
          </a:xfrm>
          <a:prstGeom prst="rect">
            <a:avLst/>
          </a:prstGeom>
          <a:noFill/>
        </p:spPr>
      </p:pic>
      <p:sp>
        <p:nvSpPr>
          <p:cNvPr id="16" name="正方形/長方形 15"/>
          <p:cNvSpPr/>
          <p:nvPr/>
        </p:nvSpPr>
        <p:spPr>
          <a:xfrm>
            <a:off x="472646" y="6453336"/>
            <a:ext cx="2371162" cy="253916"/>
          </a:xfrm>
          <a:prstGeom prst="rect">
            <a:avLst/>
          </a:prstGeom>
        </p:spPr>
        <p:txBody>
          <a:bodyPr wrap="none">
            <a:spAutoFit/>
          </a:bodyPr>
          <a:lstStyle/>
          <a:p>
            <a:r>
              <a:rPr lang="ja-JP" altLang="en-US" sz="1050" dirty="0" smtClean="0"/>
              <a:t>救命講習</a:t>
            </a:r>
            <a:r>
              <a:rPr lang="en-US" altLang="ja-JP" sz="1050" dirty="0" smtClean="0"/>
              <a:t>©http://pub.ne.jp/antarctica/</a:t>
            </a:r>
            <a:endParaRPr lang="ja-JP" altLang="en-US" sz="1050" dirty="0"/>
          </a:p>
        </p:txBody>
      </p:sp>
      <p:pic>
        <p:nvPicPr>
          <p:cNvPr id="1029" name="Picture 5" descr="C:\Users\okita\Desktop\okita.jpg"/>
          <p:cNvPicPr>
            <a:picLocks noChangeAspect="1" noChangeArrowheads="1"/>
          </p:cNvPicPr>
          <p:nvPr/>
        </p:nvPicPr>
        <p:blipFill>
          <a:blip r:embed="rId8" cstate="print">
            <a:lum bright="-10000" contrast="10000"/>
          </a:blip>
          <a:srcRect/>
          <a:stretch>
            <a:fillRect/>
          </a:stretch>
        </p:blipFill>
        <p:spPr bwMode="auto">
          <a:xfrm>
            <a:off x="3131840" y="4653136"/>
            <a:ext cx="2870427" cy="1800000"/>
          </a:xfrm>
          <a:prstGeom prst="rect">
            <a:avLst/>
          </a:prstGeom>
          <a:noFill/>
        </p:spPr>
      </p:pic>
      <p:sp>
        <p:nvSpPr>
          <p:cNvPr id="19" name="テキスト ボックス 18"/>
          <p:cNvSpPr txBox="1"/>
          <p:nvPr/>
        </p:nvSpPr>
        <p:spPr>
          <a:xfrm>
            <a:off x="3923928" y="6453336"/>
            <a:ext cx="1396536" cy="253916"/>
          </a:xfrm>
          <a:prstGeom prst="rect">
            <a:avLst/>
          </a:prstGeom>
          <a:noFill/>
        </p:spPr>
        <p:txBody>
          <a:bodyPr wrap="none" rtlCol="0">
            <a:spAutoFit/>
          </a:bodyPr>
          <a:lstStyle/>
          <a:p>
            <a:r>
              <a:rPr lang="ja-JP" altLang="en-US" sz="1050" dirty="0" smtClean="0"/>
              <a:t>上級救命技能認定証</a:t>
            </a:r>
            <a:endParaRPr kumimoji="1" lang="ja-JP" altLang="en-US" sz="105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2736647" cy="584775"/>
          </a:xfrm>
          <a:prstGeom prst="rect">
            <a:avLst/>
          </a:prstGeom>
          <a:noFill/>
        </p:spPr>
        <p:txBody>
          <a:bodyPr wrap="none" rtlCol="0">
            <a:spAutoFit/>
          </a:bodyPr>
          <a:lstStyle/>
          <a:p>
            <a:r>
              <a:rPr kumimoji="1" lang="en-US" altLang="ja-JP" sz="3200" dirty="0" smtClean="0"/>
              <a:t>SPIE</a:t>
            </a:r>
            <a:r>
              <a:rPr kumimoji="1" lang="ja-JP" altLang="en-US" sz="3200" dirty="0" smtClean="0"/>
              <a:t>国際学会</a:t>
            </a:r>
            <a:r>
              <a:rPr lang="en-US" altLang="ja-JP" sz="1600" dirty="0" smtClean="0"/>
              <a:t>※</a:t>
            </a:r>
            <a:endParaRPr kumimoji="1" lang="en-US" altLang="ja-JP" sz="1600" dirty="0" smtClean="0"/>
          </a:p>
        </p:txBody>
      </p:sp>
      <p:sp>
        <p:nvSpPr>
          <p:cNvPr id="6" name="テキスト ボックス 5"/>
          <p:cNvSpPr txBox="1"/>
          <p:nvPr/>
        </p:nvSpPr>
        <p:spPr>
          <a:xfrm>
            <a:off x="899592" y="1124744"/>
            <a:ext cx="3368230" cy="369332"/>
          </a:xfrm>
          <a:prstGeom prst="rect">
            <a:avLst/>
          </a:prstGeom>
          <a:noFill/>
        </p:spPr>
        <p:txBody>
          <a:bodyPr wrap="none" rtlCol="0">
            <a:spAutoFit/>
          </a:bodyPr>
          <a:lstStyle/>
          <a:p>
            <a:r>
              <a:rPr lang="en-US" altLang="ja-JP" dirty="0" smtClean="0"/>
              <a:t>6</a:t>
            </a:r>
            <a:r>
              <a:rPr lang="ja-JP" altLang="en-US" dirty="0" smtClean="0"/>
              <a:t>月</a:t>
            </a:r>
            <a:r>
              <a:rPr lang="en-US" altLang="ja-JP" dirty="0" smtClean="0"/>
              <a:t>26</a:t>
            </a:r>
            <a:r>
              <a:rPr lang="ja-JP" altLang="en-US" dirty="0" smtClean="0"/>
              <a:t>日～</a:t>
            </a:r>
            <a:r>
              <a:rPr lang="en-US" altLang="ja-JP" dirty="0" smtClean="0"/>
              <a:t>7</a:t>
            </a:r>
            <a:r>
              <a:rPr lang="ja-JP" altLang="en-US" dirty="0" smtClean="0"/>
              <a:t>月</a:t>
            </a:r>
            <a:r>
              <a:rPr lang="en-US" altLang="ja-JP" dirty="0" smtClean="0"/>
              <a:t>4</a:t>
            </a:r>
            <a:r>
              <a:rPr lang="ja-JP" altLang="en-US" dirty="0" smtClean="0"/>
              <a:t>日＠サンディエゴ</a:t>
            </a:r>
            <a:endParaRPr lang="en-US" altLang="ja-JP" dirty="0" smtClean="0"/>
          </a:p>
        </p:txBody>
      </p:sp>
      <p:pic>
        <p:nvPicPr>
          <p:cNvPr id="2051" name="Picture 3" descr="C:\DATA\Picture\2010_06サンディエゴ\IMG_3021.JPG"/>
          <p:cNvPicPr>
            <a:picLocks noChangeAspect="1" noChangeArrowheads="1"/>
          </p:cNvPicPr>
          <p:nvPr/>
        </p:nvPicPr>
        <p:blipFill>
          <a:blip r:embed="rId2" cstate="print">
            <a:lum bright="20000" contrast="40000"/>
          </a:blip>
          <a:srcRect/>
          <a:stretch>
            <a:fillRect/>
          </a:stretch>
        </p:blipFill>
        <p:spPr bwMode="auto">
          <a:xfrm>
            <a:off x="5988335" y="2503929"/>
            <a:ext cx="2400089" cy="1800000"/>
          </a:xfrm>
          <a:prstGeom prst="rect">
            <a:avLst/>
          </a:prstGeom>
          <a:noFill/>
        </p:spPr>
      </p:pic>
      <p:sp>
        <p:nvSpPr>
          <p:cNvPr id="10" name="テキスト ボックス 9"/>
          <p:cNvSpPr txBox="1"/>
          <p:nvPr/>
        </p:nvSpPr>
        <p:spPr>
          <a:xfrm>
            <a:off x="611560" y="1484784"/>
            <a:ext cx="4392488" cy="923330"/>
          </a:xfrm>
          <a:prstGeom prst="rect">
            <a:avLst/>
          </a:prstGeom>
          <a:noFill/>
        </p:spPr>
        <p:txBody>
          <a:bodyPr wrap="square" rtlCol="0">
            <a:spAutoFit/>
          </a:bodyPr>
          <a:lstStyle/>
          <a:p>
            <a:pPr algn="just"/>
            <a:r>
              <a:rPr kumimoji="1" lang="ja-JP" altLang="en-US" dirty="0" smtClean="0"/>
              <a:t>南極</a:t>
            </a:r>
            <a:r>
              <a:rPr kumimoji="1" lang="en-US" altLang="ja-JP" dirty="0" smtClean="0"/>
              <a:t>40cm</a:t>
            </a:r>
            <a:r>
              <a:rPr kumimoji="1" lang="ja-JP" altLang="en-US" dirty="0" smtClean="0"/>
              <a:t>赤外線望遠鏡の開発・性能評価・今年の観測計画を光学の国際</a:t>
            </a:r>
            <a:r>
              <a:rPr lang="ja-JP" altLang="en-US" dirty="0" smtClean="0"/>
              <a:t>学会</a:t>
            </a:r>
            <a:r>
              <a:rPr kumimoji="1" lang="en-US" altLang="ja-JP" dirty="0" smtClean="0"/>
              <a:t>``SPIE</a:t>
            </a:r>
            <a:r>
              <a:rPr lang="en-US" altLang="ja-JP" dirty="0" smtClean="0"/>
              <a:t>’’</a:t>
            </a:r>
            <a:r>
              <a:rPr kumimoji="1" lang="ja-JP" altLang="en-US" dirty="0" smtClean="0"/>
              <a:t>で口頭発表</a:t>
            </a:r>
            <a:r>
              <a:rPr lang="ja-JP" altLang="en-US" dirty="0" smtClean="0"/>
              <a:t>を行った。</a:t>
            </a:r>
            <a:endParaRPr kumimoji="1" lang="ja-JP" altLang="en-US" dirty="0"/>
          </a:p>
        </p:txBody>
      </p:sp>
      <p:sp>
        <p:nvSpPr>
          <p:cNvPr id="11" name="テキスト ボックス 10"/>
          <p:cNvSpPr txBox="1"/>
          <p:nvPr/>
        </p:nvSpPr>
        <p:spPr>
          <a:xfrm>
            <a:off x="5940152" y="1844824"/>
            <a:ext cx="2232248" cy="288032"/>
          </a:xfrm>
          <a:prstGeom prst="rect">
            <a:avLst/>
          </a:prstGeom>
          <a:noFill/>
        </p:spPr>
        <p:txBody>
          <a:bodyPr wrap="square" rtlCol="0">
            <a:spAutoFit/>
          </a:bodyPr>
          <a:lstStyle/>
          <a:p>
            <a:r>
              <a:rPr lang="ja-JP" altLang="en-US" sz="1200" dirty="0" smtClean="0"/>
              <a:t>バスと市電を乗り継いで会場へ</a:t>
            </a:r>
            <a:endParaRPr kumimoji="1" lang="ja-JP" altLang="en-US" sz="1200" dirty="0"/>
          </a:p>
        </p:txBody>
      </p:sp>
      <p:pic>
        <p:nvPicPr>
          <p:cNvPr id="2054" name="Picture 6" descr="C:\DATA\Picture\2010_06サンディエゴ\IMG_2942.JPG"/>
          <p:cNvPicPr>
            <a:picLocks noChangeAspect="1" noChangeArrowheads="1"/>
          </p:cNvPicPr>
          <p:nvPr/>
        </p:nvPicPr>
        <p:blipFill>
          <a:blip r:embed="rId3" cstate="print">
            <a:lum bright="30000" contrast="40000"/>
          </a:blip>
          <a:srcRect/>
          <a:stretch>
            <a:fillRect/>
          </a:stretch>
        </p:blipFill>
        <p:spPr bwMode="auto">
          <a:xfrm>
            <a:off x="5148064" y="620688"/>
            <a:ext cx="1680062" cy="1260000"/>
          </a:xfrm>
          <a:prstGeom prst="rect">
            <a:avLst/>
          </a:prstGeom>
          <a:noFill/>
        </p:spPr>
      </p:pic>
      <p:pic>
        <p:nvPicPr>
          <p:cNvPr id="2055" name="Picture 7" descr="C:\DATA\Picture\2010_06サンディエゴ\IMG_2948.JPG"/>
          <p:cNvPicPr>
            <a:picLocks noChangeAspect="1" noChangeArrowheads="1"/>
          </p:cNvPicPr>
          <p:nvPr/>
        </p:nvPicPr>
        <p:blipFill>
          <a:blip r:embed="rId4" cstate="print"/>
          <a:srcRect/>
          <a:stretch>
            <a:fillRect/>
          </a:stretch>
        </p:blipFill>
        <p:spPr bwMode="auto">
          <a:xfrm>
            <a:off x="6924386" y="620688"/>
            <a:ext cx="1680062" cy="1260000"/>
          </a:xfrm>
          <a:prstGeom prst="rect">
            <a:avLst/>
          </a:prstGeom>
          <a:noFill/>
        </p:spPr>
      </p:pic>
      <p:pic>
        <p:nvPicPr>
          <p:cNvPr id="2058" name="Picture 10"/>
          <p:cNvPicPr>
            <a:picLocks noChangeAspect="1" noChangeArrowheads="1"/>
          </p:cNvPicPr>
          <p:nvPr/>
        </p:nvPicPr>
        <p:blipFill>
          <a:blip r:embed="rId5" cstate="print"/>
          <a:srcRect l="16778" t="10625" r="14563" b="3125"/>
          <a:stretch>
            <a:fillRect/>
          </a:stretch>
        </p:blipFill>
        <p:spPr bwMode="auto">
          <a:xfrm>
            <a:off x="899592" y="2664296"/>
            <a:ext cx="4480284" cy="4221088"/>
          </a:xfrm>
          <a:prstGeom prst="rect">
            <a:avLst/>
          </a:prstGeom>
          <a:noFill/>
          <a:ln w="3175">
            <a:solidFill>
              <a:schemeClr val="tx1"/>
            </a:solidFill>
            <a:miter lim="800000"/>
            <a:headEnd/>
            <a:tailEnd/>
          </a:ln>
        </p:spPr>
      </p:pic>
      <p:sp>
        <p:nvSpPr>
          <p:cNvPr id="7" name="テキスト ボックス 6"/>
          <p:cNvSpPr txBox="1"/>
          <p:nvPr/>
        </p:nvSpPr>
        <p:spPr>
          <a:xfrm>
            <a:off x="6732240" y="6451595"/>
            <a:ext cx="1045479" cy="276999"/>
          </a:xfrm>
          <a:prstGeom prst="rect">
            <a:avLst/>
          </a:prstGeom>
          <a:solidFill>
            <a:schemeClr val="bg1"/>
          </a:solidFill>
        </p:spPr>
        <p:txBody>
          <a:bodyPr wrap="none" rtlCol="0">
            <a:spAutoFit/>
          </a:bodyPr>
          <a:lstStyle/>
          <a:p>
            <a:r>
              <a:rPr lang="ja-JP" altLang="en-US" sz="1200" dirty="0" smtClean="0"/>
              <a:t>ポスター会場</a:t>
            </a:r>
            <a:endParaRPr kumimoji="1" lang="ja-JP" altLang="en-US" sz="1200" dirty="0"/>
          </a:p>
        </p:txBody>
      </p:sp>
      <p:sp>
        <p:nvSpPr>
          <p:cNvPr id="9" name="テキスト ボックス 8"/>
          <p:cNvSpPr txBox="1"/>
          <p:nvPr/>
        </p:nvSpPr>
        <p:spPr>
          <a:xfrm>
            <a:off x="6060343" y="4304129"/>
            <a:ext cx="2232248" cy="276999"/>
          </a:xfrm>
          <a:prstGeom prst="rect">
            <a:avLst/>
          </a:prstGeom>
          <a:noFill/>
        </p:spPr>
        <p:txBody>
          <a:bodyPr wrap="square" rtlCol="0">
            <a:spAutoFit/>
          </a:bodyPr>
          <a:lstStyle/>
          <a:p>
            <a:r>
              <a:rPr kumimoji="1" lang="ja-JP" altLang="en-US" sz="1200" dirty="0" smtClean="0"/>
              <a:t>軽く</a:t>
            </a:r>
            <a:r>
              <a:rPr kumimoji="1" lang="en-US" altLang="ja-JP" sz="1200" dirty="0" smtClean="0"/>
              <a:t>1,000</a:t>
            </a:r>
            <a:r>
              <a:rPr kumimoji="1" lang="ja-JP" altLang="en-US" sz="1200" dirty="0" smtClean="0"/>
              <a:t>人は入る会場で発表</a:t>
            </a:r>
            <a:endParaRPr kumimoji="1" lang="ja-JP" altLang="en-US" sz="1200" dirty="0"/>
          </a:p>
        </p:txBody>
      </p:sp>
      <p:pic>
        <p:nvPicPr>
          <p:cNvPr id="2050" name="Picture 2" descr="C:\DATA\Picture\2010_06サンディエゴ\IMG_3024.JPG"/>
          <p:cNvPicPr>
            <a:picLocks noChangeAspect="1" noChangeArrowheads="1"/>
          </p:cNvPicPr>
          <p:nvPr/>
        </p:nvPicPr>
        <p:blipFill>
          <a:blip r:embed="rId6" cstate="print">
            <a:lum contrast="20000"/>
          </a:blip>
          <a:srcRect/>
          <a:stretch>
            <a:fillRect/>
          </a:stretch>
        </p:blipFill>
        <p:spPr bwMode="auto">
          <a:xfrm>
            <a:off x="6012160" y="4653136"/>
            <a:ext cx="2400089" cy="1800000"/>
          </a:xfrm>
          <a:prstGeom prst="rect">
            <a:avLst/>
          </a:prstGeom>
          <a:noFill/>
        </p:spPr>
      </p:pic>
      <p:cxnSp>
        <p:nvCxnSpPr>
          <p:cNvPr id="19" name="直線コネクタ 18"/>
          <p:cNvCxnSpPr/>
          <p:nvPr/>
        </p:nvCxnSpPr>
        <p:spPr>
          <a:xfrm>
            <a:off x="1475656" y="3717032"/>
            <a:ext cx="64807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4297971" cy="584775"/>
          </a:xfrm>
          <a:prstGeom prst="rect">
            <a:avLst/>
          </a:prstGeom>
          <a:noFill/>
        </p:spPr>
        <p:txBody>
          <a:bodyPr wrap="none" rtlCol="0">
            <a:spAutoFit/>
          </a:bodyPr>
          <a:lstStyle/>
          <a:p>
            <a:r>
              <a:rPr lang="ja-JP" altLang="en-US" sz="3200" dirty="0" smtClean="0"/>
              <a:t>瀬田さんを仙台に呼ぶ</a:t>
            </a:r>
            <a:r>
              <a:rPr lang="en-US" altLang="ja-JP" sz="1600" dirty="0" smtClean="0"/>
              <a:t>※</a:t>
            </a:r>
            <a:endParaRPr kumimoji="1" lang="en-US" altLang="ja-JP" sz="1600" dirty="0" smtClean="0"/>
          </a:p>
        </p:txBody>
      </p:sp>
      <p:sp>
        <p:nvSpPr>
          <p:cNvPr id="6" name="テキスト ボックス 5"/>
          <p:cNvSpPr txBox="1"/>
          <p:nvPr/>
        </p:nvSpPr>
        <p:spPr>
          <a:xfrm>
            <a:off x="899592" y="1124744"/>
            <a:ext cx="1572866" cy="369332"/>
          </a:xfrm>
          <a:prstGeom prst="rect">
            <a:avLst/>
          </a:prstGeom>
          <a:noFill/>
        </p:spPr>
        <p:txBody>
          <a:bodyPr wrap="none" rtlCol="0">
            <a:spAutoFit/>
          </a:bodyPr>
          <a:lstStyle/>
          <a:p>
            <a:r>
              <a:rPr lang="en-US" altLang="ja-JP" dirty="0" smtClean="0"/>
              <a:t>7</a:t>
            </a:r>
            <a:r>
              <a:rPr lang="ja-JP" altLang="en-US" dirty="0" smtClean="0"/>
              <a:t>月</a:t>
            </a:r>
            <a:r>
              <a:rPr lang="en-US" altLang="ja-JP" dirty="0" smtClean="0"/>
              <a:t>6</a:t>
            </a:r>
            <a:r>
              <a:rPr lang="ja-JP" altLang="en-US" dirty="0" smtClean="0"/>
              <a:t>日＠仙台</a:t>
            </a:r>
            <a:endParaRPr lang="en-US" altLang="ja-JP" dirty="0" smtClean="0"/>
          </a:p>
        </p:txBody>
      </p:sp>
      <p:pic>
        <p:nvPicPr>
          <p:cNvPr id="5" name="Picture 3"/>
          <p:cNvPicPr>
            <a:picLocks noChangeAspect="1" noChangeArrowheads="1"/>
          </p:cNvPicPr>
          <p:nvPr/>
        </p:nvPicPr>
        <p:blipFill>
          <a:blip r:embed="rId2" cstate="print"/>
          <a:srcRect/>
          <a:stretch>
            <a:fillRect/>
          </a:stretch>
        </p:blipFill>
        <p:spPr bwMode="auto">
          <a:xfrm>
            <a:off x="5818837" y="332816"/>
            <a:ext cx="2929627" cy="1800000"/>
          </a:xfrm>
          <a:prstGeom prst="rect">
            <a:avLst/>
          </a:prstGeom>
          <a:noFill/>
          <a:ln w="25400">
            <a:noFill/>
            <a:miter lim="800000"/>
            <a:headEnd/>
            <a:tailEnd/>
          </a:ln>
        </p:spPr>
      </p:pic>
      <p:pic>
        <p:nvPicPr>
          <p:cNvPr id="7" name="図 10"/>
          <p:cNvPicPr>
            <a:picLocks noChangeAspect="1"/>
          </p:cNvPicPr>
          <p:nvPr/>
        </p:nvPicPr>
        <p:blipFill>
          <a:blip r:embed="rId3" cstate="print"/>
          <a:srcRect/>
          <a:stretch>
            <a:fillRect/>
          </a:stretch>
        </p:blipFill>
        <p:spPr bwMode="auto">
          <a:xfrm>
            <a:off x="5148064" y="1412776"/>
            <a:ext cx="1920000" cy="1440000"/>
          </a:xfrm>
          <a:prstGeom prst="rect">
            <a:avLst/>
          </a:prstGeom>
          <a:noFill/>
          <a:ln w="9525">
            <a:noFill/>
            <a:miter lim="800000"/>
            <a:headEnd/>
            <a:tailEnd/>
          </a:ln>
        </p:spPr>
      </p:pic>
      <p:pic>
        <p:nvPicPr>
          <p:cNvPr id="5122" name="Picture 2" descr="E:\Antarctica\Picture\2010_07瀬田さん来仙\IMG_3099.JPG"/>
          <p:cNvPicPr>
            <a:picLocks noChangeAspect="1" noChangeArrowheads="1"/>
          </p:cNvPicPr>
          <p:nvPr/>
        </p:nvPicPr>
        <p:blipFill>
          <a:blip r:embed="rId4" cstate="print"/>
          <a:srcRect/>
          <a:stretch>
            <a:fillRect/>
          </a:stretch>
        </p:blipFill>
        <p:spPr bwMode="auto">
          <a:xfrm>
            <a:off x="6012160" y="2997152"/>
            <a:ext cx="2400089" cy="1800000"/>
          </a:xfrm>
          <a:prstGeom prst="rect">
            <a:avLst/>
          </a:prstGeom>
          <a:noFill/>
        </p:spPr>
      </p:pic>
      <p:pic>
        <p:nvPicPr>
          <p:cNvPr id="5123" name="Picture 3" descr="E:\Antarctica\Picture\2010_07瀬田さん来仙\IMG_3102.JPG"/>
          <p:cNvPicPr>
            <a:picLocks noChangeAspect="1" noChangeArrowheads="1"/>
          </p:cNvPicPr>
          <p:nvPr/>
        </p:nvPicPr>
        <p:blipFill>
          <a:blip r:embed="rId5" cstate="print"/>
          <a:srcRect/>
          <a:stretch>
            <a:fillRect/>
          </a:stretch>
        </p:blipFill>
        <p:spPr bwMode="auto">
          <a:xfrm>
            <a:off x="5988335" y="4869360"/>
            <a:ext cx="2400089" cy="1800000"/>
          </a:xfrm>
          <a:prstGeom prst="rect">
            <a:avLst/>
          </a:prstGeom>
          <a:noFill/>
        </p:spPr>
      </p:pic>
      <p:pic>
        <p:nvPicPr>
          <p:cNvPr id="5124" name="Picture 4" descr="E:\Antarctica\Picture\2010_07瀬田さん来仙\IMG_3098.JPG"/>
          <p:cNvPicPr>
            <a:picLocks noChangeAspect="1" noChangeArrowheads="1"/>
          </p:cNvPicPr>
          <p:nvPr/>
        </p:nvPicPr>
        <p:blipFill>
          <a:blip r:embed="rId6" cstate="print">
            <a:lum bright="10000" contrast="10000"/>
          </a:blip>
          <a:srcRect/>
          <a:stretch>
            <a:fillRect/>
          </a:stretch>
        </p:blipFill>
        <p:spPr bwMode="auto">
          <a:xfrm>
            <a:off x="539552" y="3933056"/>
            <a:ext cx="3360125" cy="2520000"/>
          </a:xfrm>
          <a:prstGeom prst="rect">
            <a:avLst/>
          </a:prstGeom>
          <a:noFill/>
        </p:spPr>
      </p:pic>
      <p:sp>
        <p:nvSpPr>
          <p:cNvPr id="9" name="テキスト ボックス 8"/>
          <p:cNvSpPr txBox="1"/>
          <p:nvPr/>
        </p:nvSpPr>
        <p:spPr>
          <a:xfrm>
            <a:off x="3923928" y="5589240"/>
            <a:ext cx="1944216" cy="900246"/>
          </a:xfrm>
          <a:prstGeom prst="rect">
            <a:avLst/>
          </a:prstGeom>
          <a:noFill/>
        </p:spPr>
        <p:txBody>
          <a:bodyPr wrap="square" rtlCol="0">
            <a:spAutoFit/>
          </a:bodyPr>
          <a:lstStyle/>
          <a:p>
            <a:r>
              <a:rPr kumimoji="1" lang="ja-JP" altLang="en-US" sz="1050" dirty="0" smtClean="0"/>
              <a:t>右から反時計回りに</a:t>
            </a:r>
            <a:endParaRPr kumimoji="1" lang="en-US" altLang="ja-JP" sz="1050" dirty="0" smtClean="0"/>
          </a:p>
          <a:p>
            <a:r>
              <a:rPr lang="ja-JP" altLang="en-US" sz="1050" dirty="0" smtClean="0">
                <a:solidFill>
                  <a:srgbClr val="0070C0"/>
                </a:solidFill>
              </a:rPr>
              <a:t>高遠さん</a:t>
            </a:r>
            <a:r>
              <a:rPr lang="en-US" altLang="ja-JP" sz="1050" dirty="0" smtClean="0">
                <a:solidFill>
                  <a:srgbClr val="0070C0"/>
                </a:solidFill>
              </a:rPr>
              <a:t>(52</a:t>
            </a:r>
            <a:r>
              <a:rPr lang="ja-JP" altLang="en-US" sz="1050" dirty="0" smtClean="0">
                <a:solidFill>
                  <a:srgbClr val="0070C0"/>
                </a:solidFill>
              </a:rPr>
              <a:t>次</a:t>
            </a:r>
            <a:r>
              <a:rPr lang="en-US" altLang="ja-JP" sz="1050" dirty="0" smtClean="0">
                <a:solidFill>
                  <a:srgbClr val="0070C0"/>
                </a:solidFill>
              </a:rPr>
              <a:t>)</a:t>
            </a:r>
            <a:r>
              <a:rPr lang="en-US" altLang="ja-JP" sz="1050" dirty="0" smtClean="0"/>
              <a:t>,</a:t>
            </a:r>
            <a:r>
              <a:rPr lang="ja-JP" altLang="en-US" sz="1050" dirty="0" smtClean="0">
                <a:solidFill>
                  <a:srgbClr val="0070C0"/>
                </a:solidFill>
              </a:rPr>
              <a:t>瀬田さん</a:t>
            </a:r>
            <a:r>
              <a:rPr lang="en-US" altLang="ja-JP" sz="1050" dirty="0" smtClean="0">
                <a:solidFill>
                  <a:srgbClr val="0070C0"/>
                </a:solidFill>
              </a:rPr>
              <a:t>(51</a:t>
            </a:r>
            <a:r>
              <a:rPr lang="ja-JP" altLang="en-US" sz="1050" dirty="0" smtClean="0">
                <a:solidFill>
                  <a:srgbClr val="0070C0"/>
                </a:solidFill>
              </a:rPr>
              <a:t>次</a:t>
            </a:r>
            <a:r>
              <a:rPr lang="en-US" altLang="ja-JP" sz="1050" dirty="0" smtClean="0">
                <a:solidFill>
                  <a:srgbClr val="0070C0"/>
                </a:solidFill>
              </a:rPr>
              <a:t>)</a:t>
            </a:r>
            <a:r>
              <a:rPr lang="en-US" altLang="ja-JP" sz="1050" dirty="0" smtClean="0"/>
              <a:t>,</a:t>
            </a:r>
            <a:r>
              <a:rPr lang="ja-JP" altLang="en-US" sz="1050" dirty="0" smtClean="0">
                <a:solidFill>
                  <a:srgbClr val="0070C0"/>
                </a:solidFill>
              </a:rPr>
              <a:t>市川先生</a:t>
            </a:r>
            <a:r>
              <a:rPr lang="en-US" altLang="ja-JP" sz="1050" dirty="0" smtClean="0">
                <a:solidFill>
                  <a:srgbClr val="0070C0"/>
                </a:solidFill>
              </a:rPr>
              <a:t>(53</a:t>
            </a:r>
            <a:r>
              <a:rPr lang="ja-JP" altLang="en-US" sz="1050" dirty="0" smtClean="0">
                <a:solidFill>
                  <a:srgbClr val="0070C0"/>
                </a:solidFill>
              </a:rPr>
              <a:t>次</a:t>
            </a:r>
            <a:r>
              <a:rPr lang="en-US" altLang="ja-JP" sz="1050" dirty="0" smtClean="0">
                <a:solidFill>
                  <a:srgbClr val="0070C0"/>
                </a:solidFill>
              </a:rPr>
              <a:t>?)</a:t>
            </a:r>
            <a:r>
              <a:rPr lang="en-US" altLang="ja-JP" sz="1050" dirty="0" smtClean="0"/>
              <a:t>,</a:t>
            </a:r>
            <a:r>
              <a:rPr lang="ja-JP" altLang="en-US" sz="1050" dirty="0" smtClean="0"/>
              <a:t>板さん</a:t>
            </a:r>
            <a:r>
              <a:rPr lang="en-US" altLang="ja-JP" sz="1050" dirty="0" smtClean="0"/>
              <a:t>,</a:t>
            </a:r>
            <a:r>
              <a:rPr lang="ja-JP" altLang="en-US" sz="1050" dirty="0" smtClean="0">
                <a:solidFill>
                  <a:srgbClr val="0070C0"/>
                </a:solidFill>
              </a:rPr>
              <a:t>小山くん</a:t>
            </a:r>
            <a:r>
              <a:rPr lang="en-US" altLang="ja-JP" sz="1050" dirty="0" smtClean="0">
                <a:solidFill>
                  <a:srgbClr val="0070C0"/>
                </a:solidFill>
              </a:rPr>
              <a:t>(53</a:t>
            </a:r>
            <a:r>
              <a:rPr lang="ja-JP" altLang="en-US" sz="1050" dirty="0" smtClean="0">
                <a:solidFill>
                  <a:srgbClr val="0070C0"/>
                </a:solidFill>
              </a:rPr>
              <a:t>次</a:t>
            </a:r>
            <a:r>
              <a:rPr lang="en-US" altLang="ja-JP" sz="1050" dirty="0" smtClean="0">
                <a:solidFill>
                  <a:srgbClr val="0070C0"/>
                </a:solidFill>
              </a:rPr>
              <a:t>?)</a:t>
            </a:r>
            <a:r>
              <a:rPr lang="en-US" altLang="ja-JP" sz="1050" dirty="0" smtClean="0"/>
              <a:t>,</a:t>
            </a:r>
            <a:r>
              <a:rPr lang="ja-JP" altLang="en-US" sz="1050" dirty="0" smtClean="0"/>
              <a:t>近川くん</a:t>
            </a:r>
            <a:r>
              <a:rPr lang="en-US" altLang="ja-JP" sz="1050" dirty="0" smtClean="0"/>
              <a:t>,</a:t>
            </a:r>
            <a:r>
              <a:rPr lang="ja-JP" altLang="en-US" sz="1050" dirty="0" smtClean="0"/>
              <a:t>栗田くん</a:t>
            </a:r>
            <a:endParaRPr lang="en-US" altLang="ja-JP" sz="1050" dirty="0" smtClean="0"/>
          </a:p>
          <a:p>
            <a:r>
              <a:rPr lang="en-US" altLang="ja-JP" sz="1050" dirty="0" smtClean="0"/>
              <a:t>+</a:t>
            </a:r>
            <a:r>
              <a:rPr lang="ja-JP" altLang="en-US" sz="1050" dirty="0" smtClean="0">
                <a:solidFill>
                  <a:srgbClr val="0070C0"/>
                </a:solidFill>
              </a:rPr>
              <a:t>沖田</a:t>
            </a:r>
            <a:r>
              <a:rPr lang="en-US" altLang="ja-JP" sz="1050" dirty="0" smtClean="0">
                <a:solidFill>
                  <a:srgbClr val="0070C0"/>
                </a:solidFill>
              </a:rPr>
              <a:t>(52</a:t>
            </a:r>
            <a:r>
              <a:rPr lang="ja-JP" altLang="en-US" sz="1050" dirty="0" smtClean="0">
                <a:solidFill>
                  <a:srgbClr val="0070C0"/>
                </a:solidFill>
              </a:rPr>
              <a:t>次</a:t>
            </a:r>
            <a:r>
              <a:rPr lang="en-US" altLang="ja-JP" sz="1050" dirty="0" smtClean="0">
                <a:solidFill>
                  <a:srgbClr val="0070C0"/>
                </a:solidFill>
              </a:rPr>
              <a:t>)</a:t>
            </a:r>
          </a:p>
        </p:txBody>
      </p:sp>
      <p:sp>
        <p:nvSpPr>
          <p:cNvPr id="10" name="テキスト ボックス 9"/>
          <p:cNvSpPr txBox="1"/>
          <p:nvPr/>
        </p:nvSpPr>
        <p:spPr>
          <a:xfrm>
            <a:off x="4644008" y="3789040"/>
            <a:ext cx="1296144" cy="577081"/>
          </a:xfrm>
          <a:prstGeom prst="rect">
            <a:avLst/>
          </a:prstGeom>
          <a:noFill/>
        </p:spPr>
        <p:txBody>
          <a:bodyPr wrap="square" rtlCol="0">
            <a:spAutoFit/>
          </a:bodyPr>
          <a:lstStyle/>
          <a:p>
            <a:r>
              <a:rPr lang="ja-JP" altLang="en-US" sz="1050" dirty="0" smtClean="0"/>
              <a:t>書き乱れたホワイトボード。白熱した議論となりました。</a:t>
            </a:r>
            <a:endParaRPr lang="en-US" altLang="ja-JP" sz="1050" dirty="0" smtClean="0"/>
          </a:p>
        </p:txBody>
      </p:sp>
      <p:sp>
        <p:nvSpPr>
          <p:cNvPr id="11" name="正方形/長方形 10"/>
          <p:cNvSpPr/>
          <p:nvPr/>
        </p:nvSpPr>
        <p:spPr>
          <a:xfrm>
            <a:off x="7092280" y="2204864"/>
            <a:ext cx="1534394" cy="253916"/>
          </a:xfrm>
          <a:prstGeom prst="rect">
            <a:avLst/>
          </a:prstGeom>
        </p:spPr>
        <p:txBody>
          <a:bodyPr wrap="none">
            <a:spAutoFit/>
          </a:bodyPr>
          <a:lstStyle/>
          <a:p>
            <a:r>
              <a:rPr lang="ja-JP" altLang="en-US" sz="1050" dirty="0" smtClean="0"/>
              <a:t>ドームふじの風景</a:t>
            </a:r>
            <a:r>
              <a:rPr lang="en-US" altLang="ja-JP" sz="1050" dirty="0" smtClean="0"/>
              <a:t>(48</a:t>
            </a:r>
            <a:r>
              <a:rPr lang="ja-JP" altLang="en-US" sz="1050" dirty="0" smtClean="0"/>
              <a:t>次</a:t>
            </a:r>
            <a:r>
              <a:rPr lang="en-US" altLang="ja-JP" sz="1050" dirty="0" smtClean="0"/>
              <a:t>)</a:t>
            </a:r>
            <a:endParaRPr lang="ja-JP" altLang="en-US" sz="1050" dirty="0"/>
          </a:p>
        </p:txBody>
      </p:sp>
      <p:sp>
        <p:nvSpPr>
          <p:cNvPr id="12" name="テキスト ボックス 11"/>
          <p:cNvSpPr txBox="1"/>
          <p:nvPr/>
        </p:nvSpPr>
        <p:spPr>
          <a:xfrm>
            <a:off x="395536" y="1556792"/>
            <a:ext cx="4536505" cy="2031325"/>
          </a:xfrm>
          <a:prstGeom prst="rect">
            <a:avLst/>
          </a:prstGeom>
          <a:noFill/>
        </p:spPr>
        <p:txBody>
          <a:bodyPr wrap="square" rtlCol="0">
            <a:spAutoFit/>
          </a:bodyPr>
          <a:lstStyle/>
          <a:p>
            <a:r>
              <a:rPr lang="en-US" altLang="ja-JP" dirty="0" smtClean="0"/>
              <a:t>51</a:t>
            </a:r>
            <a:r>
              <a:rPr lang="ja-JP" altLang="en-US" dirty="0" smtClean="0"/>
              <a:t>次隊でドームふじ基地へ赴いた筑波大学の瀬田益道さんを招いて、</a:t>
            </a:r>
            <a:r>
              <a:rPr lang="en-US" altLang="ja-JP" dirty="0" smtClean="0"/>
              <a:t>52</a:t>
            </a:r>
            <a:r>
              <a:rPr lang="ja-JP" altLang="en-US" dirty="0" smtClean="0"/>
              <a:t>次隊での観測計画と今後の越冬観測に向けた準備について話し合いました。</a:t>
            </a:r>
            <a:r>
              <a:rPr lang="en-US" altLang="ja-JP" dirty="0" smtClean="0"/>
              <a:t>51</a:t>
            </a:r>
            <a:r>
              <a:rPr lang="ja-JP" altLang="en-US" dirty="0" smtClean="0"/>
              <a:t>次隊で得た経験に基づく実践的な議論が出来ました。</a:t>
            </a:r>
            <a:endParaRPr lang="en-US" altLang="ja-JP" dirty="0" smtClean="0"/>
          </a:p>
          <a:p>
            <a:r>
              <a:rPr lang="ja-JP" altLang="en-US" dirty="0" smtClean="0"/>
              <a:t>瀬田さんはドームふじに行った初めての天文学者です。</a:t>
            </a:r>
            <a:endParaRPr lang="en-US" altLang="ja-JP"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t>南極のメリット</a:t>
            </a:r>
            <a:r>
              <a:rPr lang="en-US" altLang="ja-JP" sz="4000" dirty="0" smtClean="0"/>
              <a:t>(1)</a:t>
            </a:r>
          </a:p>
        </p:txBody>
      </p:sp>
      <p:sp>
        <p:nvSpPr>
          <p:cNvPr id="4" name="Rectangle 7"/>
          <p:cNvSpPr>
            <a:spLocks noChangeArrowheads="1"/>
          </p:cNvSpPr>
          <p:nvPr/>
        </p:nvSpPr>
        <p:spPr bwMode="auto">
          <a:xfrm>
            <a:off x="785786" y="1571612"/>
            <a:ext cx="877163"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latin typeface="+mn-ea"/>
              </a:rPr>
              <a:t>極低温</a:t>
            </a:r>
            <a:endParaRPr lang="ja-JP" altLang="en-US" b="1" dirty="0">
              <a:solidFill>
                <a:srgbClr val="0000FF"/>
              </a:solidFill>
              <a:latin typeface="+mn-ea"/>
            </a:endParaRPr>
          </a:p>
        </p:txBody>
      </p:sp>
      <p:sp>
        <p:nvSpPr>
          <p:cNvPr id="35" name="Rectangle 8"/>
          <p:cNvSpPr>
            <a:spLocks noChangeArrowheads="1"/>
          </p:cNvSpPr>
          <p:nvPr/>
        </p:nvSpPr>
        <p:spPr bwMode="auto">
          <a:xfrm>
            <a:off x="1428728" y="2000240"/>
            <a:ext cx="2928958" cy="1077218"/>
          </a:xfrm>
          <a:prstGeom prst="rect">
            <a:avLst/>
          </a:prstGeom>
          <a:noFill/>
          <a:ln w="9525">
            <a:noFill/>
            <a:miter lim="800000"/>
            <a:headEnd/>
            <a:tailEnd/>
          </a:ln>
          <a:effectLst/>
        </p:spPr>
        <p:txBody>
          <a:bodyPr wrap="square">
            <a:spAutoFit/>
          </a:bodyPr>
          <a:lstStyle/>
          <a:p>
            <a:pPr defTabSz="4176713"/>
            <a:r>
              <a:rPr lang="ja-JP" altLang="en-US" sz="1400" dirty="0" smtClean="0">
                <a:latin typeface="ＭＳ Ｐゴシック" charset="-128"/>
              </a:rPr>
              <a:t>・背景ノイズ</a:t>
            </a:r>
            <a:endParaRPr lang="en-US" altLang="ja-JP" sz="1400" dirty="0" smtClean="0">
              <a:latin typeface="ＭＳ Ｐゴシック" charset="-128"/>
            </a:endParaRPr>
          </a:p>
          <a:p>
            <a:pPr defTabSz="4176713"/>
            <a:r>
              <a:rPr lang="ja-JP" altLang="en-US" sz="1400" dirty="0" smtClean="0">
                <a:latin typeface="ＭＳ Ｐゴシック" charset="-128"/>
              </a:rPr>
              <a:t>　　</a:t>
            </a:r>
            <a:r>
              <a:rPr lang="en-US" altLang="ja-JP" sz="1400" dirty="0" smtClean="0">
                <a:latin typeface="ＭＳ Ｐゴシック" charset="-128"/>
              </a:rPr>
              <a:t>(a)</a:t>
            </a:r>
            <a:r>
              <a:rPr lang="ja-JP" altLang="en-US" sz="1400" dirty="0" smtClean="0">
                <a:latin typeface="ＭＳ Ｐゴシック" charset="-128"/>
              </a:rPr>
              <a:t>大気が発する赤外線放射</a:t>
            </a:r>
            <a:endParaRPr lang="en-US" altLang="ja-JP" sz="1400" dirty="0" smtClean="0">
              <a:latin typeface="ＭＳ Ｐゴシック" charset="-128"/>
            </a:endParaRPr>
          </a:p>
          <a:p>
            <a:pPr defTabSz="4176713"/>
            <a:r>
              <a:rPr lang="ja-JP" altLang="en-US" sz="1400" dirty="0" smtClean="0">
                <a:latin typeface="ＭＳ Ｐゴシック" charset="-128"/>
              </a:rPr>
              <a:t>　　</a:t>
            </a:r>
            <a:r>
              <a:rPr lang="en-US" altLang="ja-JP" sz="1400" dirty="0" smtClean="0">
                <a:latin typeface="ＭＳ Ｐゴシック" charset="-128"/>
              </a:rPr>
              <a:t>(b)</a:t>
            </a:r>
            <a:r>
              <a:rPr lang="ja-JP" altLang="en-US" sz="1400" dirty="0" smtClean="0">
                <a:latin typeface="ＭＳ Ｐゴシック" charset="-128"/>
              </a:rPr>
              <a:t>望遠鏡が発する赤外線放射</a:t>
            </a:r>
            <a:endParaRPr lang="en-US" altLang="ja-JP" sz="1400" dirty="0" smtClean="0">
              <a:latin typeface="ＭＳ Ｐゴシック" charset="-128"/>
            </a:endParaRPr>
          </a:p>
          <a:p>
            <a:pPr defTabSz="4176713"/>
            <a:endParaRPr lang="en-US" altLang="ja-JP" sz="800" dirty="0" smtClean="0">
              <a:latin typeface="ＭＳ Ｐゴシック" charset="-128"/>
            </a:endParaRPr>
          </a:p>
          <a:p>
            <a:pPr defTabSz="4176713"/>
            <a:r>
              <a:rPr lang="ja-JP" altLang="en-US" sz="1400" dirty="0" smtClean="0">
                <a:latin typeface="ＭＳ Ｐゴシック" charset="-128"/>
              </a:rPr>
              <a:t>・大気中の水蒸気による吸収</a:t>
            </a:r>
            <a:endParaRPr lang="en-US" altLang="ja-JP" sz="1400" dirty="0" smtClean="0">
              <a:latin typeface="ＭＳ Ｐゴシック" charset="-128"/>
            </a:endParaRPr>
          </a:p>
        </p:txBody>
      </p:sp>
      <p:pic>
        <p:nvPicPr>
          <p:cNvPr id="76802" name="Picture 2" descr="D:\M2\Master\ichikawa2008-1.jpg"/>
          <p:cNvPicPr>
            <a:picLocks noChangeAspect="1" noChangeArrowheads="1"/>
          </p:cNvPicPr>
          <p:nvPr/>
        </p:nvPicPr>
        <p:blipFill>
          <a:blip r:embed="rId2" cstate="print"/>
          <a:srcRect/>
          <a:stretch>
            <a:fillRect/>
          </a:stretch>
        </p:blipFill>
        <p:spPr bwMode="auto">
          <a:xfrm>
            <a:off x="5572132" y="4152109"/>
            <a:ext cx="2857520" cy="2261965"/>
          </a:xfrm>
          <a:prstGeom prst="rect">
            <a:avLst/>
          </a:prstGeom>
          <a:noFill/>
          <a:effectLst>
            <a:outerShdw blurRad="50800" dist="38100" dir="2700000" algn="tl" rotWithShape="0">
              <a:prstClr val="black">
                <a:alpha val="40000"/>
              </a:prstClr>
            </a:outerShdw>
          </a:effectLst>
        </p:spPr>
      </p:pic>
      <p:sp>
        <p:nvSpPr>
          <p:cNvPr id="40" name="正方形/長方形 39"/>
          <p:cNvSpPr/>
          <p:nvPr/>
        </p:nvSpPr>
        <p:spPr>
          <a:xfrm>
            <a:off x="1142976" y="5715016"/>
            <a:ext cx="4190571" cy="523220"/>
          </a:xfrm>
          <a:prstGeom prst="rect">
            <a:avLst/>
          </a:prstGeom>
          <a:solidFill>
            <a:schemeClr val="bg1"/>
          </a:solidFill>
          <a:ln w="12700">
            <a:solidFill>
              <a:schemeClr val="tx1"/>
            </a:solidFill>
          </a:ln>
        </p:spPr>
        <p:txBody>
          <a:bodyPr wrap="none">
            <a:spAutoFit/>
          </a:bodyPr>
          <a:lstStyle/>
          <a:p>
            <a:r>
              <a:rPr lang="ja-JP" altLang="en-US" sz="1400" dirty="0" smtClean="0">
                <a:latin typeface="ＭＳ Ｐゴシック" charset="-128"/>
              </a:rPr>
              <a:t>但し</a:t>
            </a:r>
            <a:r>
              <a:rPr lang="en-US" altLang="ja-JP" sz="1400" dirty="0" smtClean="0">
                <a:latin typeface="ＭＳ Ｐゴシック" charset="-128"/>
              </a:rPr>
              <a:t>OH</a:t>
            </a:r>
            <a:r>
              <a:rPr lang="ja-JP" altLang="en-US" sz="1400" dirty="0" smtClean="0">
                <a:latin typeface="ＭＳ Ｐゴシック" charset="-128"/>
              </a:rPr>
              <a:t>夜光は</a:t>
            </a:r>
            <a:r>
              <a:rPr lang="en-US" altLang="ja-JP" sz="1400" dirty="0" smtClean="0">
                <a:latin typeface="ＭＳ Ｐゴシック" charset="-128"/>
              </a:rPr>
              <a:t>80km</a:t>
            </a:r>
            <a:r>
              <a:rPr lang="ja-JP" altLang="en-US" sz="1400" dirty="0" smtClean="0">
                <a:latin typeface="ＭＳ Ｐゴシック" charset="-128"/>
              </a:rPr>
              <a:t>上空の高層大気の輝線放射の為</a:t>
            </a:r>
            <a:endParaRPr lang="en-US" altLang="ja-JP" sz="1400" dirty="0" smtClean="0">
              <a:latin typeface="ＭＳ Ｐゴシック" charset="-128"/>
            </a:endParaRPr>
          </a:p>
          <a:p>
            <a:r>
              <a:rPr lang="ja-JP" altLang="en-US" sz="1400" dirty="0" smtClean="0">
                <a:latin typeface="ＭＳ Ｐゴシック" charset="-128"/>
              </a:rPr>
              <a:t>温帯と南極で</a:t>
            </a:r>
            <a:r>
              <a:rPr lang="en-US" altLang="ja-JP" sz="1400" dirty="0" smtClean="0">
                <a:latin typeface="ＭＳ Ｐゴシック" charset="-128"/>
              </a:rPr>
              <a:t>OH</a:t>
            </a:r>
            <a:r>
              <a:rPr lang="ja-JP" altLang="en-US" sz="1400" dirty="0" smtClean="0">
                <a:latin typeface="ＭＳ Ｐゴシック" charset="-128"/>
              </a:rPr>
              <a:t>夜光によるノイズ量は同程度</a:t>
            </a:r>
            <a:endParaRPr lang="ja-JP" altLang="en-US" sz="1400" dirty="0"/>
          </a:p>
        </p:txBody>
      </p:sp>
      <p:pic>
        <p:nvPicPr>
          <p:cNvPr id="76803" name="Picture 3" descr="D:\M2\Master\ichikawa2008-3.jpg"/>
          <p:cNvPicPr>
            <a:picLocks noChangeAspect="1" noChangeArrowheads="1"/>
          </p:cNvPicPr>
          <p:nvPr/>
        </p:nvPicPr>
        <p:blipFill>
          <a:blip r:embed="rId3" cstate="print"/>
          <a:srcRect/>
          <a:stretch>
            <a:fillRect/>
          </a:stretch>
        </p:blipFill>
        <p:spPr bwMode="auto">
          <a:xfrm>
            <a:off x="5572132" y="1580365"/>
            <a:ext cx="2857520" cy="2177442"/>
          </a:xfrm>
          <a:prstGeom prst="rect">
            <a:avLst/>
          </a:prstGeom>
          <a:noFill/>
          <a:effectLst>
            <a:outerShdw blurRad="50800" dist="38100" dir="2700000" algn="tl" rotWithShape="0">
              <a:prstClr val="black">
                <a:alpha val="40000"/>
              </a:prstClr>
            </a:outerShdw>
          </a:effectLst>
        </p:spPr>
      </p:pic>
      <p:sp>
        <p:nvSpPr>
          <p:cNvPr id="39" name="テキスト ボックス 38"/>
          <p:cNvSpPr txBox="1"/>
          <p:nvPr/>
        </p:nvSpPr>
        <p:spPr>
          <a:xfrm>
            <a:off x="7143768" y="2937687"/>
            <a:ext cx="1149674" cy="461665"/>
          </a:xfrm>
          <a:prstGeom prst="rect">
            <a:avLst/>
          </a:prstGeom>
          <a:ln w="12700"/>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1200" dirty="0" smtClean="0">
                <a:solidFill>
                  <a:srgbClr val="FF0000"/>
                </a:solidFill>
              </a:rPr>
              <a:t>赤</a:t>
            </a:r>
            <a:r>
              <a:rPr kumimoji="1" lang="ja-JP" altLang="en-US" sz="1200" dirty="0" smtClean="0"/>
              <a:t>　マウナケア</a:t>
            </a:r>
            <a:endParaRPr kumimoji="1" lang="en-US" altLang="ja-JP" sz="1200" dirty="0" smtClean="0"/>
          </a:p>
          <a:p>
            <a:r>
              <a:rPr lang="ja-JP" altLang="en-US" sz="1200" dirty="0" smtClean="0">
                <a:solidFill>
                  <a:srgbClr val="0000FF"/>
                </a:solidFill>
              </a:rPr>
              <a:t>青</a:t>
            </a:r>
            <a:r>
              <a:rPr lang="ja-JP" altLang="en-US" sz="1200" dirty="0" smtClean="0"/>
              <a:t>　ドームふじ</a:t>
            </a:r>
            <a:endParaRPr kumimoji="1" lang="ja-JP" altLang="en-US" sz="1200" dirty="0"/>
          </a:p>
        </p:txBody>
      </p:sp>
      <p:sp>
        <p:nvSpPr>
          <p:cNvPr id="43" name="テキスト ボックス 42"/>
          <p:cNvSpPr txBox="1"/>
          <p:nvPr/>
        </p:nvSpPr>
        <p:spPr>
          <a:xfrm>
            <a:off x="5715008" y="3929066"/>
            <a:ext cx="1082348" cy="307777"/>
          </a:xfrm>
          <a:prstGeom prst="rect">
            <a:avLst/>
          </a:prstGeom>
          <a:ln w="9525">
            <a:solidFill>
              <a:srgbClr val="0000FF"/>
            </a:solidFill>
          </a:ln>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1400" dirty="0" smtClean="0">
                <a:solidFill>
                  <a:schemeClr val="tx1"/>
                </a:solidFill>
              </a:rPr>
              <a:t>大気透過率</a:t>
            </a:r>
            <a:endParaRPr kumimoji="1" lang="ja-JP" altLang="en-US" sz="1400" dirty="0">
              <a:solidFill>
                <a:schemeClr val="tx1"/>
              </a:solidFill>
            </a:endParaRPr>
          </a:p>
        </p:txBody>
      </p:sp>
      <p:sp>
        <p:nvSpPr>
          <p:cNvPr id="44" name="テキスト ボックス 43"/>
          <p:cNvSpPr txBox="1"/>
          <p:nvPr/>
        </p:nvSpPr>
        <p:spPr>
          <a:xfrm>
            <a:off x="5715008" y="1357298"/>
            <a:ext cx="995785" cy="307777"/>
          </a:xfrm>
          <a:prstGeom prst="rect">
            <a:avLst/>
          </a:prstGeom>
          <a:solidFill>
            <a:schemeClr val="bg1"/>
          </a:solidFill>
          <a:ln w="9525">
            <a:solidFill>
              <a:srgbClr val="0000FF"/>
            </a:solidFill>
          </a:ln>
        </p:spPr>
        <p:txBody>
          <a:bodyPr wrap="none" rtlCol="0">
            <a:spAutoFit/>
          </a:bodyPr>
          <a:lstStyle/>
          <a:p>
            <a:r>
              <a:rPr kumimoji="1" lang="ja-JP" altLang="en-US" sz="1400" dirty="0" smtClean="0"/>
              <a:t>背景ノイズ</a:t>
            </a:r>
            <a:endParaRPr kumimoji="1" lang="ja-JP" altLang="en-US" sz="1400" dirty="0"/>
          </a:p>
        </p:txBody>
      </p:sp>
      <p:sp>
        <p:nvSpPr>
          <p:cNvPr id="45" name="テキスト ボックス 44"/>
          <p:cNvSpPr txBox="1"/>
          <p:nvPr/>
        </p:nvSpPr>
        <p:spPr>
          <a:xfrm>
            <a:off x="3089368" y="4286256"/>
            <a:ext cx="2197012" cy="276999"/>
          </a:xfrm>
          <a:prstGeom prst="rect">
            <a:avLst/>
          </a:prstGeom>
          <a:noFill/>
        </p:spPr>
        <p:txBody>
          <a:bodyPr wrap="none" rtlCol="0">
            <a:spAutoFit/>
          </a:bodyPr>
          <a:lstStyle/>
          <a:p>
            <a:r>
              <a:rPr kumimoji="1" lang="ja-JP" altLang="en-US" sz="1200" dirty="0" smtClean="0"/>
              <a:t>市川隆</a:t>
            </a:r>
            <a:r>
              <a:rPr kumimoji="1" lang="en-US" altLang="ja-JP" sz="1200" dirty="0" smtClean="0"/>
              <a:t>(2008)</a:t>
            </a:r>
            <a:r>
              <a:rPr kumimoji="1" lang="ja-JP" altLang="en-US" sz="1200" dirty="0" err="1" smtClean="0"/>
              <a:t>、</a:t>
            </a:r>
            <a:r>
              <a:rPr kumimoji="1" lang="en-US" altLang="ja-JP" sz="1200" dirty="0" smtClean="0"/>
              <a:t>Saunders+(2009)</a:t>
            </a:r>
            <a:endParaRPr kumimoji="1" lang="ja-JP" altLang="en-US" sz="1200" dirty="0"/>
          </a:p>
        </p:txBody>
      </p:sp>
      <p:sp>
        <p:nvSpPr>
          <p:cNvPr id="47" name="テキスト ボックス 46"/>
          <p:cNvSpPr txBox="1"/>
          <p:nvPr/>
        </p:nvSpPr>
        <p:spPr>
          <a:xfrm>
            <a:off x="7500958" y="6401658"/>
            <a:ext cx="1053494" cy="276999"/>
          </a:xfrm>
          <a:prstGeom prst="rect">
            <a:avLst/>
          </a:prstGeom>
          <a:noFill/>
        </p:spPr>
        <p:txBody>
          <a:bodyPr wrap="none" rtlCol="0">
            <a:spAutoFit/>
          </a:bodyPr>
          <a:lstStyle/>
          <a:p>
            <a:r>
              <a:rPr kumimoji="1" lang="ja-JP" altLang="en-US" sz="1200" dirty="0" smtClean="0"/>
              <a:t>市川隆</a:t>
            </a:r>
            <a:r>
              <a:rPr kumimoji="1" lang="en-US" altLang="ja-JP" sz="1200" dirty="0" smtClean="0"/>
              <a:t>(2008)</a:t>
            </a:r>
            <a:endParaRPr kumimoji="1" lang="ja-JP" altLang="en-US" sz="1200" dirty="0"/>
          </a:p>
        </p:txBody>
      </p:sp>
      <p:pic>
        <p:nvPicPr>
          <p:cNvPr id="76804" name="Picture 4" descr="D:\M2\20100202修論発表会\市川試算.jpg"/>
          <p:cNvPicPr>
            <a:picLocks noChangeAspect="1" noChangeArrowheads="1"/>
          </p:cNvPicPr>
          <p:nvPr/>
        </p:nvPicPr>
        <p:blipFill>
          <a:blip r:embed="rId4" cstate="print"/>
          <a:srcRect/>
          <a:stretch>
            <a:fillRect/>
          </a:stretch>
        </p:blipFill>
        <p:spPr bwMode="auto">
          <a:xfrm>
            <a:off x="2643174" y="3357562"/>
            <a:ext cx="2162178" cy="926648"/>
          </a:xfrm>
          <a:prstGeom prst="rect">
            <a:avLst/>
          </a:prstGeom>
          <a:noFill/>
          <a:effectLst>
            <a:outerShdw blurRad="50800" dist="38100" dir="2700000" algn="tl" rotWithShape="0">
              <a:prstClr val="black">
                <a:alpha val="40000"/>
              </a:prstClr>
            </a:outerShdw>
          </a:effectLst>
        </p:spPr>
      </p:pic>
      <p:sp>
        <p:nvSpPr>
          <p:cNvPr id="50" name="左中かっこ 49"/>
          <p:cNvSpPr/>
          <p:nvPr/>
        </p:nvSpPr>
        <p:spPr>
          <a:xfrm>
            <a:off x="1285852" y="2071678"/>
            <a:ext cx="142876" cy="928694"/>
          </a:xfrm>
          <a:prstGeom prst="leftBrace">
            <a:avLst/>
          </a:prstGeom>
          <a:noFill/>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cxnSp>
        <p:nvCxnSpPr>
          <p:cNvPr id="57" name="カギ線コネクタ 56"/>
          <p:cNvCxnSpPr>
            <a:stCxn id="50" idx="1"/>
          </p:cNvCxnSpPr>
          <p:nvPr/>
        </p:nvCxnSpPr>
        <p:spPr>
          <a:xfrm rot="10800000" flipV="1">
            <a:off x="1000100" y="2536024"/>
            <a:ext cx="285752" cy="2536049"/>
          </a:xfrm>
          <a:prstGeom prst="bentConnector2">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62" name="直線矢印コネクタ 61"/>
          <p:cNvCxnSpPr/>
          <p:nvPr/>
        </p:nvCxnSpPr>
        <p:spPr>
          <a:xfrm>
            <a:off x="1000100" y="5072074"/>
            <a:ext cx="428628" cy="1588"/>
          </a:xfrm>
          <a:prstGeom prst="straightConnector1">
            <a:avLst/>
          </a:prstGeom>
          <a:ln w="1270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63" name="正方形/長方形 62"/>
          <p:cNvSpPr/>
          <p:nvPr/>
        </p:nvSpPr>
        <p:spPr>
          <a:xfrm>
            <a:off x="1428728" y="4929198"/>
            <a:ext cx="3502882" cy="523220"/>
          </a:xfrm>
          <a:prstGeom prst="rect">
            <a:avLst/>
          </a:prstGeom>
        </p:spPr>
        <p:txBody>
          <a:bodyPr wrap="none">
            <a:spAutoFit/>
          </a:bodyPr>
          <a:lstStyle/>
          <a:p>
            <a:r>
              <a:rPr lang="ja-JP" altLang="en-US" sz="1400" dirty="0" smtClean="0">
                <a:latin typeface="ＭＳ Ｐゴシック" charset="-128"/>
              </a:rPr>
              <a:t>地球上で最も寒冷な</a:t>
            </a:r>
            <a:r>
              <a:rPr lang="ja-JP" altLang="en-US" sz="1400" b="1" dirty="0" smtClean="0">
                <a:solidFill>
                  <a:srgbClr val="0000FF"/>
                </a:solidFill>
                <a:latin typeface="ＭＳ Ｐゴシック" charset="-128"/>
              </a:rPr>
              <a:t>南極</a:t>
            </a:r>
            <a:r>
              <a:rPr lang="ja-JP" altLang="en-US" sz="1400" dirty="0" smtClean="0">
                <a:latin typeface="ＭＳ Ｐゴシック" charset="-128"/>
              </a:rPr>
              <a:t>では地球上で最も</a:t>
            </a:r>
            <a:endParaRPr lang="en-US" altLang="ja-JP" sz="1400" dirty="0" smtClean="0">
              <a:latin typeface="ＭＳ Ｐゴシック" charset="-128"/>
            </a:endParaRPr>
          </a:p>
          <a:p>
            <a:r>
              <a:rPr lang="ja-JP" altLang="en-US" sz="1400" dirty="0" smtClean="0">
                <a:latin typeface="ＭＳ Ｐゴシック" charset="-128"/>
              </a:rPr>
              <a:t>低い背景ノイズと最も高い透過率が得られる</a:t>
            </a:r>
            <a:endParaRPr lang="en-US" altLang="ja-JP" sz="1400" dirty="0" smtClean="0">
              <a:latin typeface="ＭＳ Ｐゴシック" charset="-128"/>
            </a:endParaRPr>
          </a:p>
        </p:txBody>
      </p:sp>
      <p:sp>
        <p:nvSpPr>
          <p:cNvPr id="70" name="円/楕円 69"/>
          <p:cNvSpPr/>
          <p:nvPr/>
        </p:nvSpPr>
        <p:spPr>
          <a:xfrm>
            <a:off x="5643570" y="2214554"/>
            <a:ext cx="1285884" cy="1357322"/>
          </a:xfrm>
          <a:prstGeom prst="ellipse">
            <a:avLst/>
          </a:prstGeom>
          <a:noFill/>
          <a:ln w="15875">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72" name="直線矢印コネクタ 71"/>
          <p:cNvCxnSpPr/>
          <p:nvPr/>
        </p:nvCxnSpPr>
        <p:spPr>
          <a:xfrm rot="5400000" flipH="1" flipV="1">
            <a:off x="3786182" y="3571876"/>
            <a:ext cx="2143140" cy="2000264"/>
          </a:xfrm>
          <a:prstGeom prst="straightConnector1">
            <a:avLst/>
          </a:prstGeom>
          <a:ln w="15875">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sp>
        <p:nvSpPr>
          <p:cNvPr id="74" name="テキスト ボックス 73"/>
          <p:cNvSpPr txBox="1"/>
          <p:nvPr/>
        </p:nvSpPr>
        <p:spPr>
          <a:xfrm>
            <a:off x="7500958" y="3736209"/>
            <a:ext cx="1053494" cy="276999"/>
          </a:xfrm>
          <a:prstGeom prst="rect">
            <a:avLst/>
          </a:prstGeom>
          <a:noFill/>
        </p:spPr>
        <p:txBody>
          <a:bodyPr wrap="none" rtlCol="0">
            <a:spAutoFit/>
          </a:bodyPr>
          <a:lstStyle/>
          <a:p>
            <a:r>
              <a:rPr kumimoji="1" lang="ja-JP" altLang="en-US" sz="1200" dirty="0" smtClean="0"/>
              <a:t>市川隆</a:t>
            </a:r>
            <a:r>
              <a:rPr kumimoji="1" lang="en-US" altLang="ja-JP" sz="1200" dirty="0" smtClean="0"/>
              <a:t>(2008)</a:t>
            </a:r>
            <a:endParaRPr kumimoji="1" lang="ja-JP" altLang="en-US" sz="1200" dirty="0"/>
          </a:p>
        </p:txBody>
      </p:sp>
      <p:sp>
        <p:nvSpPr>
          <p:cNvPr id="75" name="スライド番号プレースホルダ 74"/>
          <p:cNvSpPr>
            <a:spLocks noGrp="1"/>
          </p:cNvSpPr>
          <p:nvPr>
            <p:ph type="sldNum" sz="quarter" idx="12"/>
          </p:nvPr>
        </p:nvSpPr>
        <p:spPr/>
        <p:txBody>
          <a:bodyPr/>
          <a:lstStyle/>
          <a:p>
            <a:fld id="{211C075B-6712-4FC4-92CB-6BC868D296D4}" type="slidenum">
              <a:rPr kumimoji="1" lang="ja-JP" altLang="en-US" smtClean="0"/>
              <a:pPr/>
              <a:t>5</a:t>
            </a:fld>
            <a:endParaRPr kumimoji="1" lang="ja-JP" altLang="en-US" dirty="0"/>
          </a:p>
        </p:txBody>
      </p:sp>
      <p:sp>
        <p:nvSpPr>
          <p:cNvPr id="22" name="テキスト ボックス 21"/>
          <p:cNvSpPr txBox="1"/>
          <p:nvPr/>
        </p:nvSpPr>
        <p:spPr>
          <a:xfrm>
            <a:off x="4206870" y="6240501"/>
            <a:ext cx="1241622" cy="276999"/>
          </a:xfrm>
          <a:prstGeom prst="rect">
            <a:avLst/>
          </a:prstGeom>
          <a:noFill/>
        </p:spPr>
        <p:txBody>
          <a:bodyPr wrap="none" rtlCol="0">
            <a:spAutoFit/>
          </a:bodyPr>
          <a:lstStyle/>
          <a:p>
            <a:r>
              <a:rPr kumimoji="1" lang="en-US" altLang="ja-JP" sz="1200" dirty="0" smtClean="0"/>
              <a:t>Saunders+(2009)</a:t>
            </a:r>
            <a:endParaRPr kumimoji="1" lang="ja-JP" altLang="en-US" sz="12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1826141" cy="584775"/>
          </a:xfrm>
          <a:prstGeom prst="rect">
            <a:avLst/>
          </a:prstGeom>
          <a:noFill/>
        </p:spPr>
        <p:txBody>
          <a:bodyPr wrap="none" rtlCol="0">
            <a:spAutoFit/>
          </a:bodyPr>
          <a:lstStyle/>
          <a:p>
            <a:r>
              <a:rPr lang="ja-JP" altLang="en-US" sz="3200" dirty="0" smtClean="0"/>
              <a:t>健康診断</a:t>
            </a:r>
            <a:endParaRPr kumimoji="1" lang="en-US" altLang="ja-JP" sz="3200" dirty="0" smtClean="0"/>
          </a:p>
        </p:txBody>
      </p:sp>
      <p:sp>
        <p:nvSpPr>
          <p:cNvPr id="6" name="テキスト ボックス 5"/>
          <p:cNvSpPr txBox="1"/>
          <p:nvPr/>
        </p:nvSpPr>
        <p:spPr>
          <a:xfrm>
            <a:off x="899592" y="1124744"/>
            <a:ext cx="1572866" cy="369332"/>
          </a:xfrm>
          <a:prstGeom prst="rect">
            <a:avLst/>
          </a:prstGeom>
          <a:noFill/>
        </p:spPr>
        <p:txBody>
          <a:bodyPr wrap="none" rtlCol="0">
            <a:spAutoFit/>
          </a:bodyPr>
          <a:lstStyle/>
          <a:p>
            <a:r>
              <a:rPr lang="en-US" altLang="ja-JP" dirty="0" smtClean="0"/>
              <a:t>7</a:t>
            </a:r>
            <a:r>
              <a:rPr lang="ja-JP" altLang="en-US" dirty="0" smtClean="0"/>
              <a:t>月</a:t>
            </a:r>
            <a:r>
              <a:rPr lang="en-US" altLang="ja-JP" dirty="0" smtClean="0"/>
              <a:t>8</a:t>
            </a:r>
            <a:r>
              <a:rPr lang="ja-JP" altLang="en-US" dirty="0" smtClean="0"/>
              <a:t>日＠仙台</a:t>
            </a:r>
            <a:endParaRPr lang="en-US" altLang="ja-JP" dirty="0" smtClean="0"/>
          </a:p>
        </p:txBody>
      </p:sp>
      <p:sp>
        <p:nvSpPr>
          <p:cNvPr id="5" name="テキスト ボックス 4"/>
          <p:cNvSpPr txBox="1"/>
          <p:nvPr/>
        </p:nvSpPr>
        <p:spPr>
          <a:xfrm>
            <a:off x="755576" y="1628800"/>
            <a:ext cx="7632848" cy="646331"/>
          </a:xfrm>
          <a:prstGeom prst="rect">
            <a:avLst/>
          </a:prstGeom>
          <a:noFill/>
        </p:spPr>
        <p:txBody>
          <a:bodyPr wrap="square" rtlCol="0">
            <a:spAutoFit/>
          </a:bodyPr>
          <a:lstStyle/>
          <a:p>
            <a:r>
              <a:rPr lang="ja-JP" altLang="en-US" dirty="0" smtClean="0"/>
              <a:t>南極観測隊動向希望者</a:t>
            </a:r>
            <a:r>
              <a:rPr lang="en-US" altLang="ja-JP" dirty="0" smtClean="0"/>
              <a:t>(</a:t>
            </a:r>
            <a:r>
              <a:rPr lang="ja-JP" altLang="en-US" dirty="0" smtClean="0"/>
              <a:t>候補者</a:t>
            </a:r>
            <a:r>
              <a:rPr lang="en-US" altLang="ja-JP" dirty="0" smtClean="0"/>
              <a:t>)</a:t>
            </a:r>
            <a:r>
              <a:rPr lang="ja-JP" altLang="en-US" dirty="0" smtClean="0"/>
              <a:t>に対し、南極地域における活動に支障のない健康状態であることを確認するために行う健康診断を受けた。</a:t>
            </a:r>
            <a:endParaRPr lang="en-US" altLang="ja-JP" dirty="0" smtClean="0"/>
          </a:p>
        </p:txBody>
      </p:sp>
      <p:sp>
        <p:nvSpPr>
          <p:cNvPr id="7" name="正方形/長方形 6"/>
          <p:cNvSpPr/>
          <p:nvPr/>
        </p:nvSpPr>
        <p:spPr>
          <a:xfrm>
            <a:off x="899592" y="2348880"/>
            <a:ext cx="3816424" cy="3970318"/>
          </a:xfrm>
          <a:prstGeom prst="rect">
            <a:avLst/>
          </a:prstGeom>
        </p:spPr>
        <p:txBody>
          <a:bodyPr wrap="square">
            <a:spAutoFit/>
          </a:bodyPr>
          <a:lstStyle/>
          <a:p>
            <a:r>
              <a:rPr lang="ja-JP" altLang="en-US" dirty="0" smtClean="0"/>
              <a:t>隊員は公費で指定の病院</a:t>
            </a:r>
            <a:r>
              <a:rPr lang="en-US" altLang="ja-JP" dirty="0" smtClean="0"/>
              <a:t>(</a:t>
            </a:r>
            <a:r>
              <a:rPr lang="ja-JP" altLang="en-US" dirty="0" smtClean="0"/>
              <a:t>東京都内</a:t>
            </a:r>
            <a:r>
              <a:rPr lang="en-US" altLang="ja-JP" dirty="0" smtClean="0"/>
              <a:t>)</a:t>
            </a:r>
            <a:r>
              <a:rPr lang="ja-JP" altLang="en-US" dirty="0" err="1" smtClean="0"/>
              <a:t>で受</a:t>
            </a:r>
            <a:r>
              <a:rPr lang="ja-JP" altLang="en-US" dirty="0" smtClean="0"/>
              <a:t>診だが同行者は別。仙台市内の複数の民間病院に電話し、特殊な健康診断</a:t>
            </a:r>
            <a:r>
              <a:rPr lang="en-US" altLang="ja-JP" dirty="0" smtClean="0"/>
              <a:t>(</a:t>
            </a:r>
            <a:r>
              <a:rPr lang="ja-JP" altLang="en-US" dirty="0" smtClean="0"/>
              <a:t>人間ドック</a:t>
            </a:r>
            <a:r>
              <a:rPr lang="en-US" altLang="ja-JP" dirty="0" smtClean="0"/>
              <a:t>)</a:t>
            </a:r>
            <a:r>
              <a:rPr lang="ja-JP" altLang="en-US" dirty="0" smtClean="0"/>
              <a:t>を受け付ける病院を探した。</a:t>
            </a:r>
            <a:r>
              <a:rPr lang="en-US" altLang="ja-JP" dirty="0" smtClean="0"/>
              <a:t>(</a:t>
            </a:r>
            <a:r>
              <a:rPr lang="ja-JP" altLang="en-US" dirty="0" smtClean="0">
                <a:solidFill>
                  <a:srgbClr val="FF0000"/>
                </a:solidFill>
              </a:rPr>
              <a:t>自腹</a:t>
            </a:r>
            <a:r>
              <a:rPr lang="en-US" altLang="ja-JP" dirty="0" smtClean="0">
                <a:solidFill>
                  <a:srgbClr val="FF0000"/>
                </a:solidFill>
              </a:rPr>
              <a:t>\41,822-</a:t>
            </a:r>
            <a:r>
              <a:rPr lang="en-US" altLang="ja-JP" dirty="0" smtClean="0"/>
              <a:t>)</a:t>
            </a:r>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r>
              <a:rPr lang="ja-JP" altLang="en-US" dirty="0" smtClean="0"/>
              <a:t>このほか、歯科検診</a:t>
            </a:r>
            <a:r>
              <a:rPr lang="en-US" altLang="ja-JP" dirty="0" smtClean="0"/>
              <a:t>(</a:t>
            </a:r>
            <a:r>
              <a:rPr lang="ja-JP" altLang="en-US" dirty="0" smtClean="0"/>
              <a:t>任意</a:t>
            </a:r>
            <a:r>
              <a:rPr lang="en-US" altLang="ja-JP" dirty="0" smtClean="0"/>
              <a:t>)</a:t>
            </a:r>
            <a:r>
              <a:rPr lang="ja-JP" altLang="en-US" dirty="0" smtClean="0"/>
              <a:t>や親族の健康状態や死因等についての調書の提出もあった。</a:t>
            </a:r>
            <a:endParaRPr lang="ja-JP" altLang="en-US" dirty="0"/>
          </a:p>
        </p:txBody>
      </p:sp>
      <p:pic>
        <p:nvPicPr>
          <p:cNvPr id="1026" name="Picture 2" descr="C:\Users\okita\Desktop\kouseikan.jpg"/>
          <p:cNvPicPr>
            <a:picLocks noChangeAspect="1" noChangeArrowheads="1"/>
          </p:cNvPicPr>
          <p:nvPr/>
        </p:nvPicPr>
        <p:blipFill>
          <a:blip r:embed="rId2" cstate="print"/>
          <a:srcRect/>
          <a:stretch>
            <a:fillRect/>
          </a:stretch>
        </p:blipFill>
        <p:spPr bwMode="auto">
          <a:xfrm>
            <a:off x="899592" y="4077072"/>
            <a:ext cx="3612233" cy="1080000"/>
          </a:xfrm>
          <a:prstGeom prst="rect">
            <a:avLst/>
          </a:prstGeom>
          <a:noFill/>
        </p:spPr>
      </p:pic>
      <p:sp>
        <p:nvSpPr>
          <p:cNvPr id="1028" name="AutoShape 4" descr="imap://h-okita@astr.tohoku.ac.jp:143/fetch%3EUID%3E/INBOX%3E9441?part=1.2&amp;type=image/pjpeg&amp;filename=okit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pic>
        <p:nvPicPr>
          <p:cNvPr id="1029" name="Picture 5" descr="C:\Users\okita\Desktop\okita.JPG"/>
          <p:cNvPicPr>
            <a:picLocks noChangeAspect="1" noChangeArrowheads="1"/>
          </p:cNvPicPr>
          <p:nvPr/>
        </p:nvPicPr>
        <p:blipFill>
          <a:blip r:embed="rId3" cstate="print"/>
          <a:srcRect/>
          <a:stretch>
            <a:fillRect/>
          </a:stretch>
        </p:blipFill>
        <p:spPr bwMode="auto">
          <a:xfrm>
            <a:off x="5148064" y="2381701"/>
            <a:ext cx="3600400" cy="5089855"/>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3619068" cy="584775"/>
          </a:xfrm>
          <a:prstGeom prst="rect">
            <a:avLst/>
          </a:prstGeom>
          <a:noFill/>
        </p:spPr>
        <p:txBody>
          <a:bodyPr wrap="none" rtlCol="0">
            <a:spAutoFit/>
          </a:bodyPr>
          <a:lstStyle/>
          <a:p>
            <a:r>
              <a:rPr lang="en-US" altLang="ja-JP" sz="3200" dirty="0" smtClean="0"/>
              <a:t>AIRT40</a:t>
            </a:r>
            <a:r>
              <a:rPr lang="ja-JP" altLang="en-US" sz="3200" dirty="0" smtClean="0"/>
              <a:t>の分解・調整</a:t>
            </a:r>
            <a:endParaRPr kumimoji="1" lang="en-US" altLang="ja-JP" sz="3200" dirty="0" smtClean="0"/>
          </a:p>
        </p:txBody>
      </p:sp>
      <p:sp>
        <p:nvSpPr>
          <p:cNvPr id="6" name="テキスト ボックス 5"/>
          <p:cNvSpPr txBox="1"/>
          <p:nvPr/>
        </p:nvSpPr>
        <p:spPr>
          <a:xfrm>
            <a:off x="899592" y="1124744"/>
            <a:ext cx="2220480" cy="369332"/>
          </a:xfrm>
          <a:prstGeom prst="rect">
            <a:avLst/>
          </a:prstGeom>
          <a:noFill/>
        </p:spPr>
        <p:txBody>
          <a:bodyPr wrap="none" rtlCol="0">
            <a:spAutoFit/>
          </a:bodyPr>
          <a:lstStyle/>
          <a:p>
            <a:r>
              <a:rPr lang="en-US" altLang="ja-JP" dirty="0" smtClean="0"/>
              <a:t>7</a:t>
            </a:r>
            <a:r>
              <a:rPr lang="ja-JP" altLang="en-US" dirty="0" smtClean="0"/>
              <a:t>月中旬から</a:t>
            </a:r>
            <a:r>
              <a:rPr lang="en-US" altLang="ja-JP" dirty="0" smtClean="0"/>
              <a:t>8</a:t>
            </a:r>
            <a:r>
              <a:rPr lang="ja-JP" altLang="en-US" dirty="0" smtClean="0"/>
              <a:t>月中旬</a:t>
            </a:r>
            <a:endParaRPr lang="en-US" altLang="ja-JP" dirty="0" smtClean="0"/>
          </a:p>
        </p:txBody>
      </p:sp>
      <p:pic>
        <p:nvPicPr>
          <p:cNvPr id="1026" name="Picture 2" descr="E:\Antarctica\Picture\2010_07望遠鏡写真\IMG_3111.JPG"/>
          <p:cNvPicPr>
            <a:picLocks noChangeAspect="1" noChangeArrowheads="1"/>
          </p:cNvPicPr>
          <p:nvPr/>
        </p:nvPicPr>
        <p:blipFill>
          <a:blip r:embed="rId2" cstate="print"/>
          <a:srcRect/>
          <a:stretch>
            <a:fillRect/>
          </a:stretch>
        </p:blipFill>
        <p:spPr bwMode="auto">
          <a:xfrm>
            <a:off x="6444408" y="116632"/>
            <a:ext cx="1800000" cy="2400089"/>
          </a:xfrm>
          <a:prstGeom prst="rect">
            <a:avLst/>
          </a:prstGeom>
          <a:noFill/>
        </p:spPr>
      </p:pic>
      <p:pic>
        <p:nvPicPr>
          <p:cNvPr id="1027" name="Picture 3" descr="E:\Antarctica\Picture\2009_08RAモーター不調調査\IMG_1684.JPG"/>
          <p:cNvPicPr>
            <a:picLocks noChangeAspect="1" noChangeArrowheads="1"/>
          </p:cNvPicPr>
          <p:nvPr/>
        </p:nvPicPr>
        <p:blipFill>
          <a:blip r:embed="rId3" cstate="print"/>
          <a:srcRect/>
          <a:stretch>
            <a:fillRect/>
          </a:stretch>
        </p:blipFill>
        <p:spPr bwMode="auto">
          <a:xfrm>
            <a:off x="3419872" y="4822148"/>
            <a:ext cx="2400089" cy="1800000"/>
          </a:xfrm>
          <a:prstGeom prst="rect">
            <a:avLst/>
          </a:prstGeom>
          <a:noFill/>
        </p:spPr>
      </p:pic>
      <p:pic>
        <p:nvPicPr>
          <p:cNvPr id="1029" name="Picture 5" descr="E:\Antarctica\Picture\2009_08RAモーター不調調査\IMG_1953.JPG"/>
          <p:cNvPicPr>
            <a:picLocks noChangeAspect="1" noChangeArrowheads="1"/>
          </p:cNvPicPr>
          <p:nvPr/>
        </p:nvPicPr>
        <p:blipFill>
          <a:blip r:embed="rId4" cstate="print"/>
          <a:srcRect/>
          <a:stretch>
            <a:fillRect/>
          </a:stretch>
        </p:blipFill>
        <p:spPr bwMode="auto">
          <a:xfrm>
            <a:off x="3419872" y="2766072"/>
            <a:ext cx="2400089" cy="1800000"/>
          </a:xfrm>
          <a:prstGeom prst="rect">
            <a:avLst/>
          </a:prstGeom>
          <a:noFill/>
        </p:spPr>
      </p:pic>
      <p:pic>
        <p:nvPicPr>
          <p:cNvPr id="1030" name="Picture 6" descr="E:\Antarctica\Picture\2009_06RA組立\IMG_1408.JPG"/>
          <p:cNvPicPr>
            <a:picLocks noChangeAspect="1" noChangeArrowheads="1"/>
          </p:cNvPicPr>
          <p:nvPr/>
        </p:nvPicPr>
        <p:blipFill>
          <a:blip r:embed="rId5" cstate="print"/>
          <a:srcRect/>
          <a:stretch>
            <a:fillRect/>
          </a:stretch>
        </p:blipFill>
        <p:spPr bwMode="auto">
          <a:xfrm>
            <a:off x="683568" y="2766072"/>
            <a:ext cx="2400089" cy="1800000"/>
          </a:xfrm>
          <a:prstGeom prst="rect">
            <a:avLst/>
          </a:prstGeom>
          <a:noFill/>
        </p:spPr>
      </p:pic>
      <p:pic>
        <p:nvPicPr>
          <p:cNvPr id="1031" name="Picture 7" descr="E:\Antarctica\Picture\2009_12副鏡スパイダー改造\IMG_2023.JPG"/>
          <p:cNvPicPr>
            <a:picLocks noChangeAspect="1" noChangeArrowheads="1"/>
          </p:cNvPicPr>
          <p:nvPr/>
        </p:nvPicPr>
        <p:blipFill>
          <a:blip r:embed="rId6" cstate="print"/>
          <a:srcRect/>
          <a:stretch>
            <a:fillRect/>
          </a:stretch>
        </p:blipFill>
        <p:spPr bwMode="auto">
          <a:xfrm>
            <a:off x="683568" y="4822148"/>
            <a:ext cx="2400089" cy="1800000"/>
          </a:xfrm>
          <a:prstGeom prst="rect">
            <a:avLst/>
          </a:prstGeom>
          <a:noFill/>
        </p:spPr>
      </p:pic>
      <p:pic>
        <p:nvPicPr>
          <p:cNvPr id="1032" name="Picture 8" descr="E:\Antarctica\Picture\2010_07_IK技研\IMG_3145.JPG"/>
          <p:cNvPicPr>
            <a:picLocks noChangeAspect="1" noChangeArrowheads="1"/>
          </p:cNvPicPr>
          <p:nvPr/>
        </p:nvPicPr>
        <p:blipFill>
          <a:blip r:embed="rId7" cstate="print"/>
          <a:srcRect/>
          <a:stretch>
            <a:fillRect/>
          </a:stretch>
        </p:blipFill>
        <p:spPr bwMode="auto">
          <a:xfrm>
            <a:off x="6156176" y="2766072"/>
            <a:ext cx="2400089" cy="1800000"/>
          </a:xfrm>
          <a:prstGeom prst="rect">
            <a:avLst/>
          </a:prstGeom>
          <a:noFill/>
        </p:spPr>
      </p:pic>
      <p:sp>
        <p:nvSpPr>
          <p:cNvPr id="11" name="正方形/長方形 10"/>
          <p:cNvSpPr/>
          <p:nvPr/>
        </p:nvSpPr>
        <p:spPr>
          <a:xfrm>
            <a:off x="827584" y="1569566"/>
            <a:ext cx="5040560" cy="923330"/>
          </a:xfrm>
          <a:prstGeom prst="rect">
            <a:avLst/>
          </a:prstGeom>
        </p:spPr>
        <p:txBody>
          <a:bodyPr wrap="square">
            <a:spAutoFit/>
          </a:bodyPr>
          <a:lstStyle/>
          <a:p>
            <a:pPr algn="just"/>
            <a:r>
              <a:rPr lang="en-US" altLang="ja-JP" dirty="0" smtClean="0"/>
              <a:t>AIRT40</a:t>
            </a:r>
            <a:r>
              <a:rPr lang="ja-JP" altLang="en-US" dirty="0" smtClean="0"/>
              <a:t>を再度分解し、グリスアップや使用されているネジの交換等の最終的な調整を行った。併せて正確な重量・サイズの測定も実施した。</a:t>
            </a:r>
            <a:endParaRPr lang="ja-JP" altLang="en-US" dirty="0"/>
          </a:p>
        </p:txBody>
      </p:sp>
      <p:sp>
        <p:nvSpPr>
          <p:cNvPr id="12" name="正方形/長方形 11"/>
          <p:cNvSpPr/>
          <p:nvPr/>
        </p:nvSpPr>
        <p:spPr>
          <a:xfrm>
            <a:off x="971600" y="4568232"/>
            <a:ext cx="1754006" cy="253916"/>
          </a:xfrm>
          <a:prstGeom prst="rect">
            <a:avLst/>
          </a:prstGeom>
        </p:spPr>
        <p:txBody>
          <a:bodyPr wrap="none">
            <a:spAutoFit/>
          </a:bodyPr>
          <a:lstStyle/>
          <a:p>
            <a:r>
              <a:rPr lang="ja-JP" altLang="en-US" sz="1050" dirty="0" smtClean="0"/>
              <a:t>ギヤボックス内も脱脂・調整</a:t>
            </a:r>
            <a:endParaRPr lang="ja-JP" altLang="en-US" sz="1050" dirty="0"/>
          </a:p>
        </p:txBody>
      </p:sp>
      <p:sp>
        <p:nvSpPr>
          <p:cNvPr id="13" name="正方形/長方形 12"/>
          <p:cNvSpPr/>
          <p:nvPr/>
        </p:nvSpPr>
        <p:spPr>
          <a:xfrm>
            <a:off x="3995936" y="4568232"/>
            <a:ext cx="1257075" cy="253916"/>
          </a:xfrm>
          <a:prstGeom prst="rect">
            <a:avLst/>
          </a:prstGeom>
        </p:spPr>
        <p:txBody>
          <a:bodyPr wrap="none">
            <a:spAutoFit/>
          </a:bodyPr>
          <a:lstStyle/>
          <a:p>
            <a:r>
              <a:rPr lang="en-US" altLang="ja-JP" sz="1050" dirty="0" smtClean="0"/>
              <a:t>RA</a:t>
            </a:r>
            <a:r>
              <a:rPr lang="ja-JP" altLang="en-US" sz="1050" dirty="0" smtClean="0"/>
              <a:t>モーターユニット</a:t>
            </a:r>
            <a:endParaRPr lang="ja-JP" altLang="en-US" sz="1050" dirty="0"/>
          </a:p>
        </p:txBody>
      </p:sp>
      <p:sp>
        <p:nvSpPr>
          <p:cNvPr id="14" name="正方形/長方形 13"/>
          <p:cNvSpPr/>
          <p:nvPr/>
        </p:nvSpPr>
        <p:spPr>
          <a:xfrm>
            <a:off x="6313872" y="4543236"/>
            <a:ext cx="2042547" cy="253916"/>
          </a:xfrm>
          <a:prstGeom prst="rect">
            <a:avLst/>
          </a:prstGeom>
        </p:spPr>
        <p:txBody>
          <a:bodyPr wrap="none">
            <a:spAutoFit/>
          </a:bodyPr>
          <a:lstStyle/>
          <a:p>
            <a:r>
              <a:rPr lang="ja-JP" altLang="en-US" sz="1050" dirty="0" smtClean="0"/>
              <a:t>中間リングは大阪で製作しました</a:t>
            </a:r>
            <a:endParaRPr lang="ja-JP" altLang="en-US" sz="1050" dirty="0"/>
          </a:p>
        </p:txBody>
      </p:sp>
      <p:sp>
        <p:nvSpPr>
          <p:cNvPr id="15" name="正方形/長方形 14"/>
          <p:cNvSpPr/>
          <p:nvPr/>
        </p:nvSpPr>
        <p:spPr>
          <a:xfrm>
            <a:off x="1043608" y="6622348"/>
            <a:ext cx="1606530" cy="253916"/>
          </a:xfrm>
          <a:prstGeom prst="rect">
            <a:avLst/>
          </a:prstGeom>
        </p:spPr>
        <p:txBody>
          <a:bodyPr wrap="none">
            <a:spAutoFit/>
          </a:bodyPr>
          <a:lstStyle/>
          <a:p>
            <a:r>
              <a:rPr lang="ja-JP" altLang="en-US" sz="1050" dirty="0" smtClean="0"/>
              <a:t>副鏡ユニットも分解・改造</a:t>
            </a:r>
            <a:endParaRPr lang="ja-JP" altLang="en-US" sz="1050" dirty="0"/>
          </a:p>
        </p:txBody>
      </p:sp>
      <p:pic>
        <p:nvPicPr>
          <p:cNvPr id="33793" name="Picture 1" descr="F:\D1\2010_10主鏡洗浄\IMG_3864.JPG"/>
          <p:cNvPicPr>
            <a:picLocks noChangeAspect="1" noChangeArrowheads="1"/>
          </p:cNvPicPr>
          <p:nvPr/>
        </p:nvPicPr>
        <p:blipFill>
          <a:blip r:embed="rId8" cstate="print"/>
          <a:srcRect/>
          <a:stretch>
            <a:fillRect/>
          </a:stretch>
        </p:blipFill>
        <p:spPr bwMode="auto">
          <a:xfrm>
            <a:off x="6156176" y="4822148"/>
            <a:ext cx="2400088" cy="1800000"/>
          </a:xfrm>
          <a:prstGeom prst="rect">
            <a:avLst/>
          </a:prstGeom>
          <a:noFill/>
        </p:spPr>
      </p:pic>
      <p:sp>
        <p:nvSpPr>
          <p:cNvPr id="17" name="正方形/長方形 16"/>
          <p:cNvSpPr/>
          <p:nvPr/>
        </p:nvSpPr>
        <p:spPr>
          <a:xfrm>
            <a:off x="6228184" y="6622348"/>
            <a:ext cx="2385589" cy="253916"/>
          </a:xfrm>
          <a:prstGeom prst="rect">
            <a:avLst/>
          </a:prstGeom>
        </p:spPr>
        <p:txBody>
          <a:bodyPr wrap="none">
            <a:spAutoFit/>
          </a:bodyPr>
          <a:lstStyle/>
          <a:p>
            <a:r>
              <a:rPr lang="ja-JP" altLang="en-US" sz="1050" dirty="0" smtClean="0"/>
              <a:t>主鏡も出発直前に洗浄</a:t>
            </a:r>
            <a:r>
              <a:rPr lang="en-US" altLang="ja-JP" sz="1050" dirty="0" smtClean="0"/>
              <a:t>(</a:t>
            </a:r>
            <a:r>
              <a:rPr lang="ja-JP" altLang="en-US" sz="1050" dirty="0" smtClean="0"/>
              <a:t>写真は洗浄前</a:t>
            </a:r>
            <a:r>
              <a:rPr lang="en-US" altLang="ja-JP" sz="1050" dirty="0" smtClean="0"/>
              <a:t>)</a:t>
            </a:r>
            <a:endParaRPr lang="ja-JP" altLang="en-US" sz="1050" dirty="0"/>
          </a:p>
        </p:txBody>
      </p:sp>
      <p:sp>
        <p:nvSpPr>
          <p:cNvPr id="18" name="正方形/長方形 17"/>
          <p:cNvSpPr/>
          <p:nvPr/>
        </p:nvSpPr>
        <p:spPr>
          <a:xfrm>
            <a:off x="4283968" y="6631468"/>
            <a:ext cx="631904" cy="253916"/>
          </a:xfrm>
          <a:prstGeom prst="rect">
            <a:avLst/>
          </a:prstGeom>
        </p:spPr>
        <p:txBody>
          <a:bodyPr wrap="none">
            <a:spAutoFit/>
          </a:bodyPr>
          <a:lstStyle/>
          <a:p>
            <a:r>
              <a:rPr lang="ja-JP" altLang="en-US" sz="1050" dirty="0" smtClean="0"/>
              <a:t>ブッシュ</a:t>
            </a:r>
            <a:endParaRPr lang="ja-JP" altLang="en-US" sz="1050" dirty="0"/>
          </a:p>
        </p:txBody>
      </p:sp>
      <p:sp>
        <p:nvSpPr>
          <p:cNvPr id="19" name="正方形/長方形 18"/>
          <p:cNvSpPr/>
          <p:nvPr/>
        </p:nvSpPr>
        <p:spPr>
          <a:xfrm>
            <a:off x="6962714" y="2527012"/>
            <a:ext cx="723275" cy="253916"/>
          </a:xfrm>
          <a:prstGeom prst="rect">
            <a:avLst/>
          </a:prstGeom>
        </p:spPr>
        <p:txBody>
          <a:bodyPr wrap="none">
            <a:spAutoFit/>
          </a:bodyPr>
          <a:lstStyle/>
          <a:p>
            <a:r>
              <a:rPr lang="ja-JP" altLang="en-US" sz="1050" dirty="0" smtClean="0"/>
              <a:t>駆動実験</a:t>
            </a:r>
            <a:endParaRPr lang="ja-JP" altLang="en-US" sz="105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2236510" cy="584775"/>
          </a:xfrm>
          <a:prstGeom prst="rect">
            <a:avLst/>
          </a:prstGeom>
          <a:noFill/>
        </p:spPr>
        <p:txBody>
          <a:bodyPr wrap="none" rtlCol="0">
            <a:spAutoFit/>
          </a:bodyPr>
          <a:lstStyle/>
          <a:p>
            <a:r>
              <a:rPr kumimoji="1" lang="ja-JP" altLang="en-US" sz="3200" dirty="0" smtClean="0"/>
              <a:t>富士山登山</a:t>
            </a:r>
            <a:endParaRPr kumimoji="1" lang="en-US" altLang="ja-JP" sz="3200" dirty="0" smtClean="0"/>
          </a:p>
        </p:txBody>
      </p:sp>
      <p:sp>
        <p:nvSpPr>
          <p:cNvPr id="6" name="テキスト ボックス 5"/>
          <p:cNvSpPr txBox="1"/>
          <p:nvPr/>
        </p:nvSpPr>
        <p:spPr>
          <a:xfrm>
            <a:off x="899592" y="1124744"/>
            <a:ext cx="2616422" cy="369332"/>
          </a:xfrm>
          <a:prstGeom prst="rect">
            <a:avLst/>
          </a:prstGeom>
          <a:noFill/>
        </p:spPr>
        <p:txBody>
          <a:bodyPr wrap="none" rtlCol="0">
            <a:spAutoFit/>
          </a:bodyPr>
          <a:lstStyle/>
          <a:p>
            <a:r>
              <a:rPr lang="en-US" altLang="ja-JP" dirty="0" smtClean="0"/>
              <a:t>8</a:t>
            </a:r>
            <a:r>
              <a:rPr lang="ja-JP" altLang="en-US" dirty="0" smtClean="0"/>
              <a:t>月</a:t>
            </a:r>
            <a:r>
              <a:rPr lang="en-US" altLang="ja-JP" dirty="0" smtClean="0"/>
              <a:t>17</a:t>
            </a:r>
            <a:r>
              <a:rPr lang="ja-JP" altLang="en-US" dirty="0" smtClean="0"/>
              <a:t>日～</a:t>
            </a:r>
            <a:r>
              <a:rPr lang="en-US" altLang="ja-JP" dirty="0" smtClean="0"/>
              <a:t>20</a:t>
            </a:r>
            <a:r>
              <a:rPr lang="ja-JP" altLang="en-US" dirty="0" smtClean="0"/>
              <a:t>日＠富士山</a:t>
            </a:r>
            <a:endParaRPr lang="en-US" altLang="ja-JP" dirty="0" smtClean="0"/>
          </a:p>
        </p:txBody>
      </p:sp>
      <p:pic>
        <p:nvPicPr>
          <p:cNvPr id="2050" name="Picture 2" descr="E:\D1\2010_08富士山訓練\picture\IMG_3269.JPG"/>
          <p:cNvPicPr>
            <a:picLocks noChangeAspect="1" noChangeArrowheads="1"/>
          </p:cNvPicPr>
          <p:nvPr/>
        </p:nvPicPr>
        <p:blipFill>
          <a:blip r:embed="rId2" cstate="print"/>
          <a:srcRect/>
          <a:stretch>
            <a:fillRect/>
          </a:stretch>
        </p:blipFill>
        <p:spPr bwMode="auto">
          <a:xfrm>
            <a:off x="107504" y="4653136"/>
            <a:ext cx="2400089" cy="1800000"/>
          </a:xfrm>
          <a:prstGeom prst="rect">
            <a:avLst/>
          </a:prstGeom>
          <a:noFill/>
        </p:spPr>
      </p:pic>
      <p:pic>
        <p:nvPicPr>
          <p:cNvPr id="2051" name="Picture 3" descr="E:\D1\2010_08富士山訓練\picture\IMG_3277.JPG"/>
          <p:cNvPicPr>
            <a:picLocks noChangeAspect="1" noChangeArrowheads="1"/>
          </p:cNvPicPr>
          <p:nvPr/>
        </p:nvPicPr>
        <p:blipFill>
          <a:blip r:embed="rId3" cstate="print"/>
          <a:srcRect/>
          <a:stretch>
            <a:fillRect/>
          </a:stretch>
        </p:blipFill>
        <p:spPr bwMode="auto">
          <a:xfrm>
            <a:off x="6588224" y="4653136"/>
            <a:ext cx="2400089" cy="1800000"/>
          </a:xfrm>
          <a:prstGeom prst="rect">
            <a:avLst/>
          </a:prstGeom>
          <a:noFill/>
        </p:spPr>
      </p:pic>
      <p:pic>
        <p:nvPicPr>
          <p:cNvPr id="2052" name="Picture 4" descr="E:\D1\2010_08富士山訓練\picture\IMG_3281.JPG"/>
          <p:cNvPicPr>
            <a:picLocks noChangeAspect="1" noChangeArrowheads="1"/>
          </p:cNvPicPr>
          <p:nvPr/>
        </p:nvPicPr>
        <p:blipFill>
          <a:blip r:embed="rId4" cstate="print"/>
          <a:srcRect/>
          <a:stretch>
            <a:fillRect/>
          </a:stretch>
        </p:blipFill>
        <p:spPr bwMode="auto">
          <a:xfrm>
            <a:off x="1595847" y="2420888"/>
            <a:ext cx="2400089" cy="1800000"/>
          </a:xfrm>
          <a:prstGeom prst="rect">
            <a:avLst/>
          </a:prstGeom>
          <a:noFill/>
        </p:spPr>
      </p:pic>
      <p:pic>
        <p:nvPicPr>
          <p:cNvPr id="2053" name="Picture 5" descr="E:\D1\2010_08富士山訓練\picture\IMG_3282.JPG"/>
          <p:cNvPicPr>
            <a:picLocks noChangeAspect="1" noChangeArrowheads="1"/>
          </p:cNvPicPr>
          <p:nvPr/>
        </p:nvPicPr>
        <p:blipFill>
          <a:blip r:embed="rId5" cstate="print"/>
          <a:srcRect/>
          <a:stretch>
            <a:fillRect/>
          </a:stretch>
        </p:blipFill>
        <p:spPr bwMode="auto">
          <a:xfrm>
            <a:off x="4067944" y="4653336"/>
            <a:ext cx="2400089" cy="1800000"/>
          </a:xfrm>
          <a:prstGeom prst="rect">
            <a:avLst/>
          </a:prstGeom>
          <a:noFill/>
        </p:spPr>
      </p:pic>
      <p:pic>
        <p:nvPicPr>
          <p:cNvPr id="2054" name="Picture 6" descr="E:\D1\2010_08富士山訓練\picture\IMG_3161.JPG"/>
          <p:cNvPicPr>
            <a:picLocks noChangeAspect="1" noChangeArrowheads="1"/>
          </p:cNvPicPr>
          <p:nvPr/>
        </p:nvPicPr>
        <p:blipFill>
          <a:blip r:embed="rId6" cstate="print"/>
          <a:srcRect/>
          <a:stretch>
            <a:fillRect/>
          </a:stretch>
        </p:blipFill>
        <p:spPr bwMode="auto">
          <a:xfrm>
            <a:off x="4980223" y="188640"/>
            <a:ext cx="2400089" cy="1800000"/>
          </a:xfrm>
          <a:prstGeom prst="rect">
            <a:avLst/>
          </a:prstGeom>
          <a:noFill/>
        </p:spPr>
      </p:pic>
      <p:pic>
        <p:nvPicPr>
          <p:cNvPr id="2055" name="Picture 7" descr="E:\D1\2010_08富士山訓練\picture\IMG_3180.JPG"/>
          <p:cNvPicPr>
            <a:picLocks noChangeAspect="1" noChangeArrowheads="1"/>
          </p:cNvPicPr>
          <p:nvPr/>
        </p:nvPicPr>
        <p:blipFill>
          <a:blip r:embed="rId7" cstate="print"/>
          <a:srcRect/>
          <a:stretch>
            <a:fillRect/>
          </a:stretch>
        </p:blipFill>
        <p:spPr bwMode="auto">
          <a:xfrm>
            <a:off x="7596336" y="188640"/>
            <a:ext cx="1349950" cy="1800000"/>
          </a:xfrm>
          <a:prstGeom prst="rect">
            <a:avLst/>
          </a:prstGeom>
          <a:noFill/>
        </p:spPr>
      </p:pic>
      <p:pic>
        <p:nvPicPr>
          <p:cNvPr id="2056" name="Picture 8" descr="E:\D1\2010_08富士山訓練\picture\IMG_3186.JPG"/>
          <p:cNvPicPr>
            <a:picLocks noChangeAspect="1" noChangeArrowheads="1"/>
          </p:cNvPicPr>
          <p:nvPr/>
        </p:nvPicPr>
        <p:blipFill>
          <a:blip r:embed="rId8" cstate="print"/>
          <a:srcRect/>
          <a:stretch>
            <a:fillRect/>
          </a:stretch>
        </p:blipFill>
        <p:spPr bwMode="auto">
          <a:xfrm>
            <a:off x="4067944" y="2420888"/>
            <a:ext cx="2400089" cy="1800000"/>
          </a:xfrm>
          <a:prstGeom prst="rect">
            <a:avLst/>
          </a:prstGeom>
          <a:noFill/>
        </p:spPr>
      </p:pic>
      <p:pic>
        <p:nvPicPr>
          <p:cNvPr id="2058" name="Picture 10" descr="E:\D1\2010_08富士山訓練\picture\IMG_3201.JPG"/>
          <p:cNvPicPr>
            <a:picLocks noChangeAspect="1" noChangeArrowheads="1"/>
          </p:cNvPicPr>
          <p:nvPr/>
        </p:nvPicPr>
        <p:blipFill>
          <a:blip r:embed="rId9" cstate="print"/>
          <a:srcRect/>
          <a:stretch>
            <a:fillRect/>
          </a:stretch>
        </p:blipFill>
        <p:spPr bwMode="auto">
          <a:xfrm>
            <a:off x="6588224" y="2420888"/>
            <a:ext cx="2400089" cy="1800000"/>
          </a:xfrm>
          <a:prstGeom prst="rect">
            <a:avLst/>
          </a:prstGeom>
          <a:noFill/>
        </p:spPr>
      </p:pic>
      <p:pic>
        <p:nvPicPr>
          <p:cNvPr id="2059" name="Picture 11" descr="E:\D1\2010_08富士山訓練\picture\IMG_3209.JPG"/>
          <p:cNvPicPr>
            <a:picLocks noChangeAspect="1" noChangeArrowheads="1"/>
          </p:cNvPicPr>
          <p:nvPr/>
        </p:nvPicPr>
        <p:blipFill>
          <a:blip r:embed="rId10" cstate="print"/>
          <a:srcRect/>
          <a:stretch>
            <a:fillRect/>
          </a:stretch>
        </p:blipFill>
        <p:spPr bwMode="auto">
          <a:xfrm>
            <a:off x="107504" y="2420888"/>
            <a:ext cx="1349950" cy="1800000"/>
          </a:xfrm>
          <a:prstGeom prst="rect">
            <a:avLst/>
          </a:prstGeom>
          <a:noFill/>
        </p:spPr>
      </p:pic>
      <p:pic>
        <p:nvPicPr>
          <p:cNvPr id="2060" name="Picture 12" descr="E:\D1\2010_08富士山訓練\picture\IMG_3227.JPG"/>
          <p:cNvPicPr>
            <a:picLocks noChangeAspect="1" noChangeArrowheads="1"/>
          </p:cNvPicPr>
          <p:nvPr/>
        </p:nvPicPr>
        <p:blipFill>
          <a:blip r:embed="rId11" cstate="print"/>
          <a:srcRect/>
          <a:stretch>
            <a:fillRect/>
          </a:stretch>
        </p:blipFill>
        <p:spPr bwMode="auto">
          <a:xfrm>
            <a:off x="2627784" y="4653136"/>
            <a:ext cx="1349950" cy="1800000"/>
          </a:xfrm>
          <a:prstGeom prst="rect">
            <a:avLst/>
          </a:prstGeom>
          <a:noFill/>
        </p:spPr>
      </p:pic>
      <p:sp>
        <p:nvSpPr>
          <p:cNvPr id="17" name="テキスト ボックス 16"/>
          <p:cNvSpPr txBox="1"/>
          <p:nvPr/>
        </p:nvSpPr>
        <p:spPr>
          <a:xfrm>
            <a:off x="1201885" y="1484784"/>
            <a:ext cx="2318263" cy="923330"/>
          </a:xfrm>
          <a:prstGeom prst="rect">
            <a:avLst/>
          </a:prstGeom>
          <a:noFill/>
        </p:spPr>
        <p:txBody>
          <a:bodyPr wrap="none" rtlCol="0">
            <a:spAutoFit/>
          </a:bodyPr>
          <a:lstStyle/>
          <a:p>
            <a:r>
              <a:rPr kumimoji="1" lang="ja-JP" altLang="en-US" dirty="0" smtClean="0"/>
              <a:t>・</a:t>
            </a:r>
            <a:r>
              <a:rPr lang="ja-JP" altLang="en-US" dirty="0" smtClean="0"/>
              <a:t>高地順応</a:t>
            </a:r>
            <a:endParaRPr kumimoji="1" lang="en-US" altLang="ja-JP" dirty="0" smtClean="0"/>
          </a:p>
          <a:p>
            <a:r>
              <a:rPr kumimoji="1" lang="ja-JP" altLang="en-US" dirty="0" smtClean="0"/>
              <a:t>・</a:t>
            </a:r>
            <a:r>
              <a:rPr lang="ja-JP" altLang="en-US" dirty="0" smtClean="0"/>
              <a:t>ザイルワーク</a:t>
            </a:r>
            <a:endParaRPr kumimoji="1" lang="en-US" altLang="ja-JP" dirty="0" smtClean="0"/>
          </a:p>
          <a:p>
            <a:r>
              <a:rPr lang="ja-JP" altLang="en-US" dirty="0" smtClean="0"/>
              <a:t>・高山病について講義</a:t>
            </a:r>
            <a:endParaRPr kumimoji="1" lang="en-US" altLang="ja-JP" dirty="0" smtClean="0"/>
          </a:p>
        </p:txBody>
      </p:sp>
      <p:sp>
        <p:nvSpPr>
          <p:cNvPr id="18" name="左大かっこ 17"/>
          <p:cNvSpPr/>
          <p:nvPr/>
        </p:nvSpPr>
        <p:spPr>
          <a:xfrm>
            <a:off x="1187624" y="1628800"/>
            <a:ext cx="72008" cy="576064"/>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9" name="テキスト ボックス 18"/>
          <p:cNvSpPr txBox="1"/>
          <p:nvPr/>
        </p:nvSpPr>
        <p:spPr>
          <a:xfrm>
            <a:off x="5364088" y="1988840"/>
            <a:ext cx="1569660" cy="276999"/>
          </a:xfrm>
          <a:prstGeom prst="rect">
            <a:avLst/>
          </a:prstGeom>
          <a:noFill/>
        </p:spPr>
        <p:txBody>
          <a:bodyPr wrap="none" rtlCol="0">
            <a:spAutoFit/>
          </a:bodyPr>
          <a:lstStyle/>
          <a:p>
            <a:r>
              <a:rPr kumimoji="1" lang="ja-JP" altLang="en-US" sz="1200" dirty="0" smtClean="0"/>
              <a:t>血中酸素濃度の測定</a:t>
            </a:r>
            <a:endParaRPr kumimoji="1" lang="ja-JP" altLang="en-US" sz="1200" dirty="0"/>
          </a:p>
        </p:txBody>
      </p:sp>
      <p:sp>
        <p:nvSpPr>
          <p:cNvPr id="20" name="テキスト ボックス 19"/>
          <p:cNvSpPr txBox="1"/>
          <p:nvPr/>
        </p:nvSpPr>
        <p:spPr>
          <a:xfrm>
            <a:off x="7956376" y="1988840"/>
            <a:ext cx="739305" cy="276999"/>
          </a:xfrm>
          <a:prstGeom prst="rect">
            <a:avLst/>
          </a:prstGeom>
          <a:noFill/>
        </p:spPr>
        <p:txBody>
          <a:bodyPr wrap="none" rtlCol="0">
            <a:spAutoFit/>
          </a:bodyPr>
          <a:lstStyle/>
          <a:p>
            <a:r>
              <a:rPr kumimoji="1" lang="ja-JP" altLang="en-US" sz="1200" dirty="0" smtClean="0"/>
              <a:t>登ります</a:t>
            </a:r>
            <a:endParaRPr kumimoji="1" lang="ja-JP" altLang="en-US" sz="1200" dirty="0"/>
          </a:p>
        </p:txBody>
      </p:sp>
      <p:sp>
        <p:nvSpPr>
          <p:cNvPr id="21" name="テキスト ボックス 20"/>
          <p:cNvSpPr txBox="1"/>
          <p:nvPr/>
        </p:nvSpPr>
        <p:spPr>
          <a:xfrm>
            <a:off x="395536" y="4221088"/>
            <a:ext cx="739305" cy="276999"/>
          </a:xfrm>
          <a:prstGeom prst="rect">
            <a:avLst/>
          </a:prstGeom>
          <a:noFill/>
        </p:spPr>
        <p:txBody>
          <a:bodyPr wrap="none" rtlCol="0">
            <a:spAutoFit/>
          </a:bodyPr>
          <a:lstStyle/>
          <a:p>
            <a:r>
              <a:rPr kumimoji="1" lang="ja-JP" altLang="en-US" sz="1200" dirty="0" smtClean="0"/>
              <a:t>登ります</a:t>
            </a:r>
            <a:endParaRPr kumimoji="1" lang="ja-JP" altLang="en-US" sz="1200" dirty="0"/>
          </a:p>
        </p:txBody>
      </p:sp>
      <p:sp>
        <p:nvSpPr>
          <p:cNvPr id="22" name="テキスト ボックス 21"/>
          <p:cNvSpPr txBox="1"/>
          <p:nvPr/>
        </p:nvSpPr>
        <p:spPr>
          <a:xfrm>
            <a:off x="1907704" y="4221088"/>
            <a:ext cx="1745991" cy="276999"/>
          </a:xfrm>
          <a:prstGeom prst="rect">
            <a:avLst/>
          </a:prstGeom>
          <a:noFill/>
        </p:spPr>
        <p:txBody>
          <a:bodyPr wrap="none" rtlCol="0">
            <a:spAutoFit/>
          </a:bodyPr>
          <a:lstStyle/>
          <a:p>
            <a:r>
              <a:rPr kumimoji="1" lang="ja-JP" altLang="en-US" sz="1200" dirty="0" smtClean="0"/>
              <a:t>突然雨が降ってきました</a:t>
            </a:r>
            <a:endParaRPr kumimoji="1" lang="ja-JP" altLang="en-US" sz="1200" dirty="0"/>
          </a:p>
        </p:txBody>
      </p:sp>
      <p:sp>
        <p:nvSpPr>
          <p:cNvPr id="23" name="テキスト ボックス 22"/>
          <p:cNvSpPr txBox="1"/>
          <p:nvPr/>
        </p:nvSpPr>
        <p:spPr>
          <a:xfrm>
            <a:off x="4067944" y="4221088"/>
            <a:ext cx="2371162" cy="276999"/>
          </a:xfrm>
          <a:prstGeom prst="rect">
            <a:avLst/>
          </a:prstGeom>
          <a:noFill/>
        </p:spPr>
        <p:txBody>
          <a:bodyPr wrap="none" rtlCol="0">
            <a:spAutoFit/>
          </a:bodyPr>
          <a:lstStyle/>
          <a:p>
            <a:r>
              <a:rPr kumimoji="1" lang="ja-JP" altLang="en-US" sz="1200" dirty="0" smtClean="0"/>
              <a:t>急遽中腹の山小屋に泊まることに</a:t>
            </a:r>
            <a:endParaRPr kumimoji="1" lang="ja-JP" altLang="en-US" sz="1200" dirty="0"/>
          </a:p>
        </p:txBody>
      </p:sp>
      <p:sp>
        <p:nvSpPr>
          <p:cNvPr id="24" name="テキスト ボックス 23"/>
          <p:cNvSpPr txBox="1"/>
          <p:nvPr/>
        </p:nvSpPr>
        <p:spPr>
          <a:xfrm>
            <a:off x="7092280" y="4221088"/>
            <a:ext cx="1385316" cy="276999"/>
          </a:xfrm>
          <a:prstGeom prst="rect">
            <a:avLst/>
          </a:prstGeom>
          <a:noFill/>
        </p:spPr>
        <p:txBody>
          <a:bodyPr wrap="none" rtlCol="0">
            <a:spAutoFit/>
          </a:bodyPr>
          <a:lstStyle/>
          <a:p>
            <a:r>
              <a:rPr kumimoji="1" lang="ja-JP" altLang="en-US" sz="1200" dirty="0" smtClean="0"/>
              <a:t>翌日は朝から快晴</a:t>
            </a:r>
            <a:endParaRPr kumimoji="1" lang="ja-JP" altLang="en-US" sz="1200" dirty="0"/>
          </a:p>
        </p:txBody>
      </p:sp>
      <p:sp>
        <p:nvSpPr>
          <p:cNvPr id="25" name="テキスト ボックス 24"/>
          <p:cNvSpPr txBox="1"/>
          <p:nvPr/>
        </p:nvSpPr>
        <p:spPr>
          <a:xfrm>
            <a:off x="611560" y="6464369"/>
            <a:ext cx="1200970" cy="276999"/>
          </a:xfrm>
          <a:prstGeom prst="rect">
            <a:avLst/>
          </a:prstGeom>
          <a:noFill/>
        </p:spPr>
        <p:txBody>
          <a:bodyPr wrap="none" rtlCol="0">
            <a:spAutoFit/>
          </a:bodyPr>
          <a:lstStyle/>
          <a:p>
            <a:r>
              <a:rPr lang="ja-JP" altLang="en-US" sz="1200" dirty="0" smtClean="0"/>
              <a:t>山頂でお鉢巡り</a:t>
            </a:r>
            <a:endParaRPr kumimoji="1" lang="ja-JP" altLang="en-US" sz="1200" dirty="0"/>
          </a:p>
        </p:txBody>
      </p:sp>
      <p:sp>
        <p:nvSpPr>
          <p:cNvPr id="26" name="テキスト ボックス 25"/>
          <p:cNvSpPr txBox="1"/>
          <p:nvPr/>
        </p:nvSpPr>
        <p:spPr>
          <a:xfrm>
            <a:off x="2835423" y="6453336"/>
            <a:ext cx="944489" cy="276999"/>
          </a:xfrm>
          <a:prstGeom prst="rect">
            <a:avLst/>
          </a:prstGeom>
          <a:noFill/>
        </p:spPr>
        <p:txBody>
          <a:bodyPr wrap="none" rtlCol="0">
            <a:spAutoFit/>
          </a:bodyPr>
          <a:lstStyle/>
          <a:p>
            <a:r>
              <a:rPr lang="ja-JP" altLang="en-US" sz="1200" dirty="0" smtClean="0"/>
              <a:t>山頂に到着</a:t>
            </a:r>
            <a:endParaRPr kumimoji="1" lang="ja-JP" altLang="en-US" sz="1200" dirty="0"/>
          </a:p>
        </p:txBody>
      </p:sp>
      <p:sp>
        <p:nvSpPr>
          <p:cNvPr id="27" name="テキスト ボックス 26"/>
          <p:cNvSpPr txBox="1"/>
          <p:nvPr/>
        </p:nvSpPr>
        <p:spPr>
          <a:xfrm>
            <a:off x="4499992" y="6464369"/>
            <a:ext cx="1531188" cy="276999"/>
          </a:xfrm>
          <a:prstGeom prst="rect">
            <a:avLst/>
          </a:prstGeom>
          <a:noFill/>
        </p:spPr>
        <p:txBody>
          <a:bodyPr wrap="none" rtlCol="0">
            <a:spAutoFit/>
          </a:bodyPr>
          <a:lstStyle/>
          <a:p>
            <a:r>
              <a:rPr kumimoji="1" lang="ja-JP" altLang="en-US" sz="1200" dirty="0" smtClean="0"/>
              <a:t>高山病について講義</a:t>
            </a:r>
            <a:endParaRPr kumimoji="1" lang="ja-JP" altLang="en-US" sz="1200" dirty="0"/>
          </a:p>
        </p:txBody>
      </p:sp>
      <p:sp>
        <p:nvSpPr>
          <p:cNvPr id="28" name="テキスト ボックス 27"/>
          <p:cNvSpPr txBox="1"/>
          <p:nvPr/>
        </p:nvSpPr>
        <p:spPr>
          <a:xfrm>
            <a:off x="7308304" y="6464369"/>
            <a:ext cx="1034257" cy="276999"/>
          </a:xfrm>
          <a:prstGeom prst="rect">
            <a:avLst/>
          </a:prstGeom>
          <a:noFill/>
        </p:spPr>
        <p:txBody>
          <a:bodyPr wrap="none" rtlCol="0">
            <a:spAutoFit/>
          </a:bodyPr>
          <a:lstStyle/>
          <a:p>
            <a:r>
              <a:rPr kumimoji="1" lang="ja-JP" altLang="en-US" sz="1200" dirty="0" smtClean="0"/>
              <a:t>ザイルワーク</a:t>
            </a:r>
            <a:endParaRPr kumimoji="1" lang="ja-JP" altLang="en-US" sz="12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4533613" cy="584775"/>
          </a:xfrm>
          <a:prstGeom prst="rect">
            <a:avLst/>
          </a:prstGeom>
          <a:noFill/>
        </p:spPr>
        <p:txBody>
          <a:bodyPr wrap="none" rtlCol="0">
            <a:spAutoFit/>
          </a:bodyPr>
          <a:lstStyle/>
          <a:p>
            <a:r>
              <a:rPr lang="ja-JP" altLang="en-US" sz="3200" dirty="0" smtClean="0"/>
              <a:t>第</a:t>
            </a:r>
            <a:r>
              <a:rPr lang="en-US" altLang="ja-JP" sz="3200" dirty="0" smtClean="0"/>
              <a:t>1</a:t>
            </a:r>
            <a:r>
              <a:rPr lang="ja-JP" altLang="en-US" sz="3200" dirty="0" smtClean="0"/>
              <a:t>回全員打ち合わせ会</a:t>
            </a:r>
            <a:r>
              <a:rPr lang="en-US" altLang="ja-JP" sz="3200" dirty="0" smtClean="0"/>
              <a:t> </a:t>
            </a:r>
            <a:endParaRPr kumimoji="1" lang="en-US" altLang="ja-JP" sz="3200" dirty="0" smtClean="0"/>
          </a:p>
        </p:txBody>
      </p:sp>
      <p:sp>
        <p:nvSpPr>
          <p:cNvPr id="6" name="テキスト ボックス 5"/>
          <p:cNvSpPr txBox="1"/>
          <p:nvPr/>
        </p:nvSpPr>
        <p:spPr>
          <a:xfrm>
            <a:off x="899592" y="1124744"/>
            <a:ext cx="1920719" cy="369332"/>
          </a:xfrm>
          <a:prstGeom prst="rect">
            <a:avLst/>
          </a:prstGeom>
          <a:noFill/>
        </p:spPr>
        <p:txBody>
          <a:bodyPr wrap="none" rtlCol="0">
            <a:spAutoFit/>
          </a:bodyPr>
          <a:lstStyle/>
          <a:p>
            <a:r>
              <a:rPr lang="en-US" altLang="ja-JP" dirty="0" smtClean="0"/>
              <a:t>8</a:t>
            </a:r>
            <a:r>
              <a:rPr lang="ja-JP" altLang="en-US" dirty="0" smtClean="0"/>
              <a:t>月</a:t>
            </a:r>
            <a:r>
              <a:rPr lang="en-US" altLang="ja-JP" dirty="0" smtClean="0"/>
              <a:t>26</a:t>
            </a:r>
            <a:r>
              <a:rPr lang="ja-JP" altLang="en-US" dirty="0" smtClean="0"/>
              <a:t>日＠極地研</a:t>
            </a:r>
            <a:endParaRPr lang="en-US" altLang="ja-JP" dirty="0" smtClean="0"/>
          </a:p>
        </p:txBody>
      </p:sp>
      <p:pic>
        <p:nvPicPr>
          <p:cNvPr id="1026" name="Picture 2" descr="E:\D1\2010_08第一回全員打ち合わせ会\IMG_3330.JPG"/>
          <p:cNvPicPr>
            <a:picLocks noChangeAspect="1" noChangeArrowheads="1"/>
          </p:cNvPicPr>
          <p:nvPr/>
        </p:nvPicPr>
        <p:blipFill>
          <a:blip r:embed="rId2" cstate="print">
            <a:lum bright="20000" contrast="20000"/>
          </a:blip>
          <a:srcRect/>
          <a:stretch>
            <a:fillRect/>
          </a:stretch>
        </p:blipFill>
        <p:spPr bwMode="auto">
          <a:xfrm rot="5400000">
            <a:off x="1259618" y="3429014"/>
            <a:ext cx="2880107" cy="2160000"/>
          </a:xfrm>
          <a:prstGeom prst="rect">
            <a:avLst/>
          </a:prstGeom>
          <a:noFill/>
        </p:spPr>
      </p:pic>
      <p:pic>
        <p:nvPicPr>
          <p:cNvPr id="1027" name="Picture 3" descr="E:\D1\2010_08第一回全員打ち合わせ会\IMG_3329.JPG"/>
          <p:cNvPicPr>
            <a:picLocks noChangeAspect="1" noChangeArrowheads="1"/>
          </p:cNvPicPr>
          <p:nvPr/>
        </p:nvPicPr>
        <p:blipFill>
          <a:blip r:embed="rId3" cstate="print"/>
          <a:srcRect/>
          <a:stretch>
            <a:fillRect/>
          </a:stretch>
        </p:blipFill>
        <p:spPr bwMode="auto">
          <a:xfrm>
            <a:off x="4716016" y="3429000"/>
            <a:ext cx="2880107" cy="2160000"/>
          </a:xfrm>
          <a:prstGeom prst="rect">
            <a:avLst/>
          </a:prstGeom>
          <a:noFill/>
        </p:spPr>
      </p:pic>
      <p:sp>
        <p:nvSpPr>
          <p:cNvPr id="7" name="テキスト ボックス 6"/>
          <p:cNvSpPr txBox="1"/>
          <p:nvPr/>
        </p:nvSpPr>
        <p:spPr>
          <a:xfrm>
            <a:off x="899593" y="1700808"/>
            <a:ext cx="6984775" cy="646331"/>
          </a:xfrm>
          <a:prstGeom prst="rect">
            <a:avLst/>
          </a:prstGeom>
          <a:noFill/>
        </p:spPr>
        <p:txBody>
          <a:bodyPr wrap="square" rtlCol="0">
            <a:spAutoFit/>
          </a:bodyPr>
          <a:lstStyle/>
          <a:p>
            <a:r>
              <a:rPr lang="ja-JP" altLang="en-US" dirty="0" smtClean="0"/>
              <a:t>夏期総合</a:t>
            </a:r>
            <a:r>
              <a:rPr kumimoji="1" lang="ja-JP" altLang="en-US" dirty="0" smtClean="0"/>
              <a:t>訓練で話し合った各部門毎の観測計画の再確認し、諸般の手続きや準備・今後の輸送計画について具体的な話し合いが行われた。</a:t>
            </a:r>
            <a:endParaRPr kumimoji="1" lang="en-US" altLang="ja-JP"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3084114" cy="584775"/>
          </a:xfrm>
          <a:prstGeom prst="rect">
            <a:avLst/>
          </a:prstGeom>
          <a:noFill/>
        </p:spPr>
        <p:txBody>
          <a:bodyPr wrap="none" rtlCol="0">
            <a:spAutoFit/>
          </a:bodyPr>
          <a:lstStyle/>
          <a:p>
            <a:r>
              <a:rPr lang="en-US" altLang="ja-JP" sz="3200" dirty="0" smtClean="0"/>
              <a:t>TONIC2</a:t>
            </a:r>
            <a:r>
              <a:rPr lang="ja-JP" altLang="en-US" sz="3200" dirty="0" smtClean="0"/>
              <a:t>性能評価</a:t>
            </a:r>
            <a:endParaRPr kumimoji="1" lang="en-US" altLang="ja-JP" sz="3200" dirty="0" smtClean="0"/>
          </a:p>
        </p:txBody>
      </p:sp>
      <p:sp>
        <p:nvSpPr>
          <p:cNvPr id="6" name="テキスト ボックス 5"/>
          <p:cNvSpPr txBox="1"/>
          <p:nvPr/>
        </p:nvSpPr>
        <p:spPr>
          <a:xfrm>
            <a:off x="899592" y="1124744"/>
            <a:ext cx="2034531" cy="369332"/>
          </a:xfrm>
          <a:prstGeom prst="rect">
            <a:avLst/>
          </a:prstGeom>
          <a:noFill/>
        </p:spPr>
        <p:txBody>
          <a:bodyPr wrap="none" rtlCol="0">
            <a:spAutoFit/>
          </a:bodyPr>
          <a:lstStyle/>
          <a:p>
            <a:r>
              <a:rPr lang="en-US" altLang="ja-JP" dirty="0" smtClean="0"/>
              <a:t>8</a:t>
            </a:r>
            <a:r>
              <a:rPr lang="ja-JP" altLang="en-US" dirty="0" smtClean="0"/>
              <a:t>月下旬～</a:t>
            </a:r>
            <a:r>
              <a:rPr lang="en-US" altLang="ja-JP" dirty="0" smtClean="0"/>
              <a:t>9</a:t>
            </a:r>
            <a:r>
              <a:rPr lang="ja-JP" altLang="en-US" dirty="0" smtClean="0"/>
              <a:t>月下旬</a:t>
            </a:r>
            <a:endParaRPr lang="en-US" altLang="ja-JP" dirty="0" smtClean="0"/>
          </a:p>
        </p:txBody>
      </p:sp>
      <p:pic>
        <p:nvPicPr>
          <p:cNvPr id="2051" name="Picture 3"/>
          <p:cNvPicPr>
            <a:picLocks noChangeAspect="1" noChangeArrowheads="1"/>
          </p:cNvPicPr>
          <p:nvPr/>
        </p:nvPicPr>
        <p:blipFill>
          <a:blip r:embed="rId2" cstate="print"/>
          <a:srcRect l="1476" t="21656" r="33192" b="12392"/>
          <a:stretch>
            <a:fillRect/>
          </a:stretch>
        </p:blipFill>
        <p:spPr bwMode="auto">
          <a:xfrm>
            <a:off x="4644008" y="3450955"/>
            <a:ext cx="4499992" cy="3407045"/>
          </a:xfrm>
          <a:prstGeom prst="rect">
            <a:avLst/>
          </a:prstGeom>
          <a:noFill/>
          <a:ln w="9525">
            <a:noFill/>
            <a:miter lim="800000"/>
            <a:headEnd/>
            <a:tailEnd/>
          </a:ln>
        </p:spPr>
      </p:pic>
      <p:sp>
        <p:nvSpPr>
          <p:cNvPr id="7" name="テキスト ボックス 6"/>
          <p:cNvSpPr txBox="1"/>
          <p:nvPr/>
        </p:nvSpPr>
        <p:spPr>
          <a:xfrm>
            <a:off x="899592" y="1628800"/>
            <a:ext cx="4752528" cy="1200329"/>
          </a:xfrm>
          <a:prstGeom prst="rect">
            <a:avLst/>
          </a:prstGeom>
          <a:noFill/>
        </p:spPr>
        <p:txBody>
          <a:bodyPr wrap="square" rtlCol="0">
            <a:spAutoFit/>
          </a:bodyPr>
          <a:lstStyle/>
          <a:p>
            <a:pPr algn="just"/>
            <a:r>
              <a:rPr lang="ja-JP" altLang="en-US" dirty="0" smtClean="0"/>
              <a:t>開発がほぼ完了した</a:t>
            </a:r>
            <a:r>
              <a:rPr lang="en-US" altLang="ja-JP" dirty="0" smtClean="0"/>
              <a:t>TONIC2</a:t>
            </a:r>
            <a:r>
              <a:rPr lang="ja-JP" altLang="en-US" dirty="0" smtClean="0"/>
              <a:t>の性能評価のための実験を行った。</a:t>
            </a:r>
            <a:r>
              <a:rPr lang="en-US" altLang="ja-JP" dirty="0" smtClean="0"/>
              <a:t>5</a:t>
            </a:r>
            <a:r>
              <a:rPr lang="ja-JP" altLang="en-US" dirty="0" smtClean="0"/>
              <a:t>月に設計した光学系の調整精度・望遠鏡取り付け精度への評価やダーク・リニアリティの評価などの諸般の実験を行った。</a:t>
            </a:r>
            <a:endParaRPr lang="en-US" altLang="ja-JP" dirty="0" smtClean="0"/>
          </a:p>
        </p:txBody>
      </p:sp>
      <p:sp>
        <p:nvSpPr>
          <p:cNvPr id="8" name="テキスト ボックス 7"/>
          <p:cNvSpPr txBox="1"/>
          <p:nvPr/>
        </p:nvSpPr>
        <p:spPr>
          <a:xfrm>
            <a:off x="899592" y="2996952"/>
            <a:ext cx="3528392" cy="1477328"/>
          </a:xfrm>
          <a:prstGeom prst="rect">
            <a:avLst/>
          </a:prstGeom>
          <a:noFill/>
        </p:spPr>
        <p:txBody>
          <a:bodyPr wrap="square" rtlCol="0">
            <a:spAutoFit/>
          </a:bodyPr>
          <a:lstStyle/>
          <a:p>
            <a:pPr algn="just"/>
            <a:r>
              <a:rPr lang="ja-JP" altLang="en-US" dirty="0" smtClean="0"/>
              <a:t>真空度が維持できないというトラブルが続き測定に手間取った。もともと</a:t>
            </a:r>
            <a:r>
              <a:rPr lang="en-US" altLang="ja-JP" dirty="0" smtClean="0"/>
              <a:t>-40</a:t>
            </a:r>
            <a:r>
              <a:rPr lang="ja-JP" altLang="en-US" dirty="0" smtClean="0"/>
              <a:t>℃で運用する</a:t>
            </a:r>
            <a:r>
              <a:rPr lang="en-US" altLang="ja-JP" dirty="0" smtClean="0"/>
              <a:t>TONIC2</a:t>
            </a:r>
            <a:r>
              <a:rPr lang="ja-JP" altLang="en-US" dirty="0" smtClean="0"/>
              <a:t>を</a:t>
            </a:r>
            <a:r>
              <a:rPr lang="en-US" altLang="ja-JP" dirty="0" smtClean="0"/>
              <a:t>+20</a:t>
            </a:r>
            <a:r>
              <a:rPr lang="ja-JP" altLang="en-US" dirty="0" smtClean="0"/>
              <a:t>℃の仙台で評価実験することは至難であった。</a:t>
            </a:r>
            <a:endParaRPr lang="en-US" altLang="ja-JP" dirty="0" smtClean="0"/>
          </a:p>
        </p:txBody>
      </p:sp>
      <p:pic>
        <p:nvPicPr>
          <p:cNvPr id="2052" name="Picture 4" descr="F:\Antarctica\Picture\2010_08AIRT40\DSC_1685.jpg"/>
          <p:cNvPicPr>
            <a:picLocks noChangeAspect="1" noChangeArrowheads="1"/>
          </p:cNvPicPr>
          <p:nvPr/>
        </p:nvPicPr>
        <p:blipFill>
          <a:blip r:embed="rId3" cstate="print"/>
          <a:srcRect/>
          <a:stretch>
            <a:fillRect/>
          </a:stretch>
        </p:blipFill>
        <p:spPr bwMode="auto">
          <a:xfrm>
            <a:off x="5940152" y="1052736"/>
            <a:ext cx="2704965" cy="1800000"/>
          </a:xfrm>
          <a:prstGeom prst="rect">
            <a:avLst/>
          </a:prstGeom>
          <a:noFill/>
        </p:spPr>
      </p:pic>
      <p:sp>
        <p:nvSpPr>
          <p:cNvPr id="9" name="正方形/長方形 8"/>
          <p:cNvSpPr/>
          <p:nvPr/>
        </p:nvSpPr>
        <p:spPr>
          <a:xfrm>
            <a:off x="6156176" y="2852936"/>
            <a:ext cx="2302233" cy="253916"/>
          </a:xfrm>
          <a:prstGeom prst="rect">
            <a:avLst/>
          </a:prstGeom>
        </p:spPr>
        <p:txBody>
          <a:bodyPr wrap="none">
            <a:spAutoFit/>
          </a:bodyPr>
          <a:lstStyle/>
          <a:p>
            <a:r>
              <a:rPr lang="ja-JP" altLang="en-US" sz="1050" dirty="0" smtClean="0"/>
              <a:t>真空ポンプ・冷凍機と接続し冷却実験</a:t>
            </a:r>
            <a:endParaRPr lang="ja-JP" altLang="en-US" sz="1050" dirty="0"/>
          </a:p>
        </p:txBody>
      </p:sp>
      <p:sp>
        <p:nvSpPr>
          <p:cNvPr id="10" name="正方形/長方形 9"/>
          <p:cNvSpPr/>
          <p:nvPr/>
        </p:nvSpPr>
        <p:spPr>
          <a:xfrm>
            <a:off x="1839629" y="6415444"/>
            <a:ext cx="1467068" cy="253916"/>
          </a:xfrm>
          <a:prstGeom prst="rect">
            <a:avLst/>
          </a:prstGeom>
        </p:spPr>
        <p:txBody>
          <a:bodyPr wrap="none">
            <a:spAutoFit/>
          </a:bodyPr>
          <a:lstStyle/>
          <a:p>
            <a:r>
              <a:rPr lang="en-US" altLang="ja-JP" sz="1050" dirty="0" smtClean="0"/>
              <a:t>AIRT40</a:t>
            </a:r>
            <a:r>
              <a:rPr lang="ja-JP" altLang="en-US" sz="1050" dirty="0" smtClean="0"/>
              <a:t>に取り付け実験</a:t>
            </a:r>
            <a:endParaRPr lang="ja-JP" altLang="en-US" sz="1050" dirty="0"/>
          </a:p>
        </p:txBody>
      </p:sp>
      <p:pic>
        <p:nvPicPr>
          <p:cNvPr id="2053" name="Picture 5" descr="F:\Antarctica\Picture\2010_08AIRT40\DSC_1637.jpg"/>
          <p:cNvPicPr>
            <a:picLocks noChangeAspect="1" noChangeArrowheads="1"/>
          </p:cNvPicPr>
          <p:nvPr/>
        </p:nvPicPr>
        <p:blipFill>
          <a:blip r:embed="rId4" cstate="print"/>
          <a:srcRect/>
          <a:stretch>
            <a:fillRect/>
          </a:stretch>
        </p:blipFill>
        <p:spPr bwMode="auto">
          <a:xfrm>
            <a:off x="1218465" y="4615244"/>
            <a:ext cx="2705463" cy="18000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2236510" cy="584775"/>
          </a:xfrm>
          <a:prstGeom prst="rect">
            <a:avLst/>
          </a:prstGeom>
          <a:noFill/>
        </p:spPr>
        <p:txBody>
          <a:bodyPr wrap="none" rtlCol="0">
            <a:spAutoFit/>
          </a:bodyPr>
          <a:lstStyle/>
          <a:p>
            <a:r>
              <a:rPr lang="ja-JP" altLang="en-US" sz="3200" dirty="0" smtClean="0"/>
              <a:t>雪上車訓練</a:t>
            </a:r>
            <a:endParaRPr kumimoji="1" lang="en-US" altLang="ja-JP" sz="3200" dirty="0" smtClean="0"/>
          </a:p>
        </p:txBody>
      </p:sp>
      <p:sp>
        <p:nvSpPr>
          <p:cNvPr id="6" name="テキスト ボックス 5"/>
          <p:cNvSpPr txBox="1"/>
          <p:nvPr/>
        </p:nvSpPr>
        <p:spPr>
          <a:xfrm>
            <a:off x="899592" y="1124744"/>
            <a:ext cx="2613216" cy="369332"/>
          </a:xfrm>
          <a:prstGeom prst="rect">
            <a:avLst/>
          </a:prstGeom>
          <a:noFill/>
        </p:spPr>
        <p:txBody>
          <a:bodyPr wrap="none" rtlCol="0">
            <a:spAutoFit/>
          </a:bodyPr>
          <a:lstStyle/>
          <a:p>
            <a:r>
              <a:rPr lang="en-US" altLang="ja-JP" dirty="0" smtClean="0"/>
              <a:t>9</a:t>
            </a:r>
            <a:r>
              <a:rPr lang="ja-JP" altLang="en-US" dirty="0" smtClean="0"/>
              <a:t>月</a:t>
            </a:r>
            <a:r>
              <a:rPr lang="en-US" altLang="ja-JP" dirty="0" smtClean="0"/>
              <a:t>6</a:t>
            </a:r>
            <a:r>
              <a:rPr lang="ja-JP" altLang="en-US" dirty="0" smtClean="0"/>
              <a:t>日～</a:t>
            </a:r>
            <a:r>
              <a:rPr lang="en-US" altLang="ja-JP" dirty="0" smtClean="0"/>
              <a:t>7</a:t>
            </a:r>
            <a:r>
              <a:rPr lang="ja-JP" altLang="en-US" dirty="0" smtClean="0"/>
              <a:t>日＠野積海岸</a:t>
            </a:r>
            <a:endParaRPr lang="en-US" altLang="ja-JP" dirty="0" smtClean="0"/>
          </a:p>
        </p:txBody>
      </p:sp>
      <p:pic>
        <p:nvPicPr>
          <p:cNvPr id="3074" name="Picture 2" descr="E:\D1\2010_09雪上車訓練\picture\IMG_3508.JPG"/>
          <p:cNvPicPr>
            <a:picLocks noChangeAspect="1" noChangeArrowheads="1"/>
          </p:cNvPicPr>
          <p:nvPr/>
        </p:nvPicPr>
        <p:blipFill>
          <a:blip r:embed="rId2" cstate="print"/>
          <a:srcRect/>
          <a:stretch>
            <a:fillRect/>
          </a:stretch>
        </p:blipFill>
        <p:spPr bwMode="auto">
          <a:xfrm>
            <a:off x="-60337" y="2420888"/>
            <a:ext cx="2400089" cy="1800000"/>
          </a:xfrm>
          <a:prstGeom prst="rect">
            <a:avLst/>
          </a:prstGeom>
          <a:noFill/>
        </p:spPr>
      </p:pic>
      <p:pic>
        <p:nvPicPr>
          <p:cNvPr id="3075" name="Picture 3" descr="E:\D1\2010_09雪上車訓練\picture\IMG_3342.JPG"/>
          <p:cNvPicPr>
            <a:picLocks noChangeAspect="1" noChangeArrowheads="1"/>
          </p:cNvPicPr>
          <p:nvPr/>
        </p:nvPicPr>
        <p:blipFill>
          <a:blip r:embed="rId3" cstate="print"/>
          <a:srcRect/>
          <a:stretch>
            <a:fillRect/>
          </a:stretch>
        </p:blipFill>
        <p:spPr bwMode="auto">
          <a:xfrm>
            <a:off x="4404159" y="188640"/>
            <a:ext cx="2400089" cy="1800000"/>
          </a:xfrm>
          <a:prstGeom prst="rect">
            <a:avLst/>
          </a:prstGeom>
          <a:noFill/>
        </p:spPr>
      </p:pic>
      <p:pic>
        <p:nvPicPr>
          <p:cNvPr id="3077" name="Picture 5" descr="E:\D1\2010_09雪上車訓練\picture\IMG_3359.JPG"/>
          <p:cNvPicPr>
            <a:picLocks noChangeAspect="1" noChangeArrowheads="1"/>
          </p:cNvPicPr>
          <p:nvPr/>
        </p:nvPicPr>
        <p:blipFill>
          <a:blip r:embed="rId4" cstate="print"/>
          <a:srcRect/>
          <a:stretch>
            <a:fillRect/>
          </a:stretch>
        </p:blipFill>
        <p:spPr bwMode="auto">
          <a:xfrm>
            <a:off x="2243919" y="2420888"/>
            <a:ext cx="2400089" cy="1800000"/>
          </a:xfrm>
          <a:prstGeom prst="rect">
            <a:avLst/>
          </a:prstGeom>
          <a:noFill/>
        </p:spPr>
      </p:pic>
      <p:pic>
        <p:nvPicPr>
          <p:cNvPr id="3078" name="Picture 6" descr="E:\D1\2010_09雪上車訓練\picture\IMG_3379.JPG"/>
          <p:cNvPicPr>
            <a:picLocks noChangeAspect="1" noChangeArrowheads="1"/>
          </p:cNvPicPr>
          <p:nvPr/>
        </p:nvPicPr>
        <p:blipFill>
          <a:blip r:embed="rId5" cstate="print"/>
          <a:srcRect/>
          <a:stretch>
            <a:fillRect/>
          </a:stretch>
        </p:blipFill>
        <p:spPr bwMode="auto">
          <a:xfrm>
            <a:off x="4548175" y="2420888"/>
            <a:ext cx="2400089" cy="1800000"/>
          </a:xfrm>
          <a:prstGeom prst="rect">
            <a:avLst/>
          </a:prstGeom>
          <a:noFill/>
        </p:spPr>
      </p:pic>
      <p:pic>
        <p:nvPicPr>
          <p:cNvPr id="3079" name="Picture 7" descr="E:\D1\2010_09雪上車訓練\picture\IMG_3385.JPG"/>
          <p:cNvPicPr>
            <a:picLocks noChangeAspect="1" noChangeArrowheads="1"/>
          </p:cNvPicPr>
          <p:nvPr/>
        </p:nvPicPr>
        <p:blipFill>
          <a:blip r:embed="rId6" cstate="print"/>
          <a:srcRect/>
          <a:stretch>
            <a:fillRect/>
          </a:stretch>
        </p:blipFill>
        <p:spPr bwMode="auto">
          <a:xfrm>
            <a:off x="4548175" y="4653336"/>
            <a:ext cx="2400089" cy="1800000"/>
          </a:xfrm>
          <a:prstGeom prst="rect">
            <a:avLst/>
          </a:prstGeom>
          <a:noFill/>
        </p:spPr>
      </p:pic>
      <p:pic>
        <p:nvPicPr>
          <p:cNvPr id="3080" name="Picture 8" descr="E:\D1\2010_09雪上車訓練\picture\IMG_3407.JPG"/>
          <p:cNvPicPr>
            <a:picLocks noChangeAspect="1" noChangeArrowheads="1"/>
          </p:cNvPicPr>
          <p:nvPr/>
        </p:nvPicPr>
        <p:blipFill>
          <a:blip r:embed="rId7" cstate="print"/>
          <a:srcRect/>
          <a:stretch>
            <a:fillRect/>
          </a:stretch>
        </p:blipFill>
        <p:spPr bwMode="auto">
          <a:xfrm>
            <a:off x="6780423" y="188640"/>
            <a:ext cx="2400089" cy="1800000"/>
          </a:xfrm>
          <a:prstGeom prst="rect">
            <a:avLst/>
          </a:prstGeom>
          <a:noFill/>
        </p:spPr>
      </p:pic>
      <p:pic>
        <p:nvPicPr>
          <p:cNvPr id="3083" name="Picture 11" descr="E:\D1\2010_09雪上車訓練\picture\IMG_3474.JPG"/>
          <p:cNvPicPr>
            <a:picLocks noChangeAspect="1" noChangeArrowheads="1"/>
          </p:cNvPicPr>
          <p:nvPr/>
        </p:nvPicPr>
        <p:blipFill>
          <a:blip r:embed="rId8" cstate="print"/>
          <a:srcRect/>
          <a:stretch>
            <a:fillRect/>
          </a:stretch>
        </p:blipFill>
        <p:spPr bwMode="auto">
          <a:xfrm>
            <a:off x="-36512" y="4653136"/>
            <a:ext cx="2400089" cy="1800000"/>
          </a:xfrm>
          <a:prstGeom prst="rect">
            <a:avLst/>
          </a:prstGeom>
          <a:noFill/>
        </p:spPr>
      </p:pic>
      <p:pic>
        <p:nvPicPr>
          <p:cNvPr id="3084" name="Picture 12" descr="E:\D1\2010_09雪上車訓練\picture\IMG_3483.JPG"/>
          <p:cNvPicPr>
            <a:picLocks noChangeAspect="1" noChangeArrowheads="1"/>
          </p:cNvPicPr>
          <p:nvPr/>
        </p:nvPicPr>
        <p:blipFill>
          <a:blip r:embed="rId9" cstate="print"/>
          <a:srcRect/>
          <a:stretch>
            <a:fillRect/>
          </a:stretch>
        </p:blipFill>
        <p:spPr bwMode="auto">
          <a:xfrm>
            <a:off x="2195736" y="4653336"/>
            <a:ext cx="2400089" cy="1800000"/>
          </a:xfrm>
          <a:prstGeom prst="rect">
            <a:avLst/>
          </a:prstGeom>
          <a:noFill/>
        </p:spPr>
      </p:pic>
      <p:pic>
        <p:nvPicPr>
          <p:cNvPr id="3085" name="Picture 13" descr="E:\D1\2010_09雪上車訓練\picture\IMG_3485.JPG"/>
          <p:cNvPicPr>
            <a:picLocks noChangeAspect="1" noChangeArrowheads="1"/>
          </p:cNvPicPr>
          <p:nvPr/>
        </p:nvPicPr>
        <p:blipFill>
          <a:blip r:embed="rId10" cstate="print"/>
          <a:srcRect/>
          <a:stretch>
            <a:fillRect/>
          </a:stretch>
        </p:blipFill>
        <p:spPr bwMode="auto">
          <a:xfrm>
            <a:off x="6852431" y="4653336"/>
            <a:ext cx="2400089" cy="1800000"/>
          </a:xfrm>
          <a:prstGeom prst="rect">
            <a:avLst/>
          </a:prstGeom>
          <a:noFill/>
        </p:spPr>
      </p:pic>
      <p:pic>
        <p:nvPicPr>
          <p:cNvPr id="3076" name="Picture 4" descr="E:\D1\2010_09雪上車訓練\picture\IMG_3347.JPG"/>
          <p:cNvPicPr>
            <a:picLocks noChangeAspect="1" noChangeArrowheads="1"/>
          </p:cNvPicPr>
          <p:nvPr/>
        </p:nvPicPr>
        <p:blipFill>
          <a:blip r:embed="rId11" cstate="print"/>
          <a:srcRect/>
          <a:stretch>
            <a:fillRect/>
          </a:stretch>
        </p:blipFill>
        <p:spPr bwMode="auto">
          <a:xfrm>
            <a:off x="6852431" y="2420888"/>
            <a:ext cx="2400089" cy="1800000"/>
          </a:xfrm>
          <a:prstGeom prst="rect">
            <a:avLst/>
          </a:prstGeom>
          <a:noFill/>
        </p:spPr>
      </p:pic>
      <p:sp>
        <p:nvSpPr>
          <p:cNvPr id="17" name="テキスト ボックス 16"/>
          <p:cNvSpPr txBox="1"/>
          <p:nvPr/>
        </p:nvSpPr>
        <p:spPr>
          <a:xfrm>
            <a:off x="5220072" y="1999873"/>
            <a:ext cx="622286" cy="276999"/>
          </a:xfrm>
          <a:prstGeom prst="rect">
            <a:avLst/>
          </a:prstGeom>
          <a:noFill/>
        </p:spPr>
        <p:txBody>
          <a:bodyPr wrap="none" rtlCol="0">
            <a:spAutoFit/>
          </a:bodyPr>
          <a:lstStyle/>
          <a:p>
            <a:r>
              <a:rPr kumimoji="1" lang="en-US" altLang="ja-JP" sz="1200" dirty="0" smtClean="0"/>
              <a:t>SM100</a:t>
            </a:r>
            <a:endParaRPr kumimoji="1" lang="ja-JP" altLang="en-US" sz="1200" dirty="0"/>
          </a:p>
        </p:txBody>
      </p:sp>
      <p:sp>
        <p:nvSpPr>
          <p:cNvPr id="18" name="テキスト ボックス 17"/>
          <p:cNvSpPr txBox="1"/>
          <p:nvPr/>
        </p:nvSpPr>
        <p:spPr>
          <a:xfrm>
            <a:off x="7020272" y="1988840"/>
            <a:ext cx="1880643" cy="276999"/>
          </a:xfrm>
          <a:prstGeom prst="rect">
            <a:avLst/>
          </a:prstGeom>
          <a:noFill/>
        </p:spPr>
        <p:txBody>
          <a:bodyPr wrap="none" rtlCol="0">
            <a:spAutoFit/>
          </a:bodyPr>
          <a:lstStyle/>
          <a:p>
            <a:r>
              <a:rPr kumimoji="1" lang="en-US" altLang="ja-JP" sz="1200" dirty="0" smtClean="0"/>
              <a:t>89</a:t>
            </a:r>
            <a:r>
              <a:rPr kumimoji="1" lang="ja-JP" altLang="en-US" sz="1200" dirty="0" smtClean="0"/>
              <a:t>式雪上車</a:t>
            </a:r>
            <a:r>
              <a:rPr lang="ja-JP" altLang="en-US" sz="1200" dirty="0" smtClean="0"/>
              <a:t>（自衛隊仕様）</a:t>
            </a:r>
            <a:endParaRPr kumimoji="1" lang="ja-JP" altLang="en-US" sz="1200" dirty="0"/>
          </a:p>
        </p:txBody>
      </p:sp>
      <p:sp>
        <p:nvSpPr>
          <p:cNvPr id="19" name="テキスト ボックス 18"/>
          <p:cNvSpPr txBox="1"/>
          <p:nvPr/>
        </p:nvSpPr>
        <p:spPr>
          <a:xfrm>
            <a:off x="395536" y="4221088"/>
            <a:ext cx="1207382" cy="276999"/>
          </a:xfrm>
          <a:prstGeom prst="rect">
            <a:avLst/>
          </a:prstGeom>
          <a:noFill/>
        </p:spPr>
        <p:txBody>
          <a:bodyPr wrap="none" rtlCol="0">
            <a:spAutoFit/>
          </a:bodyPr>
          <a:lstStyle/>
          <a:p>
            <a:r>
              <a:rPr kumimoji="1" lang="ja-JP" altLang="en-US" sz="1200" dirty="0" smtClean="0"/>
              <a:t>サスツルギ越え</a:t>
            </a:r>
            <a:endParaRPr kumimoji="1" lang="ja-JP" altLang="en-US" sz="1200" dirty="0"/>
          </a:p>
        </p:txBody>
      </p:sp>
      <p:sp>
        <p:nvSpPr>
          <p:cNvPr id="20" name="テキスト ボックス 19"/>
          <p:cNvSpPr txBox="1"/>
          <p:nvPr/>
        </p:nvSpPr>
        <p:spPr>
          <a:xfrm>
            <a:off x="2699792" y="4221088"/>
            <a:ext cx="1322798" cy="276999"/>
          </a:xfrm>
          <a:prstGeom prst="rect">
            <a:avLst/>
          </a:prstGeom>
          <a:noFill/>
        </p:spPr>
        <p:txBody>
          <a:bodyPr wrap="none" rtlCol="0">
            <a:spAutoFit/>
          </a:bodyPr>
          <a:lstStyle/>
          <a:p>
            <a:r>
              <a:rPr kumimoji="1" lang="ja-JP" altLang="en-US" sz="1200" dirty="0" smtClean="0"/>
              <a:t>操作法をマスター</a:t>
            </a:r>
            <a:endParaRPr kumimoji="1" lang="ja-JP" altLang="en-US" sz="1200" dirty="0"/>
          </a:p>
        </p:txBody>
      </p:sp>
      <p:sp>
        <p:nvSpPr>
          <p:cNvPr id="21" name="テキスト ボックス 20"/>
          <p:cNvSpPr txBox="1"/>
          <p:nvPr/>
        </p:nvSpPr>
        <p:spPr>
          <a:xfrm>
            <a:off x="5220072" y="4221088"/>
            <a:ext cx="933269" cy="276999"/>
          </a:xfrm>
          <a:prstGeom prst="rect">
            <a:avLst/>
          </a:prstGeom>
          <a:noFill/>
        </p:spPr>
        <p:txBody>
          <a:bodyPr wrap="none" rtlCol="0">
            <a:spAutoFit/>
          </a:bodyPr>
          <a:lstStyle/>
          <a:p>
            <a:r>
              <a:rPr lang="ja-JP" altLang="en-US" sz="1200" dirty="0" smtClean="0"/>
              <a:t>みんな真剣</a:t>
            </a:r>
            <a:endParaRPr kumimoji="1" lang="ja-JP" altLang="en-US" sz="1200" dirty="0"/>
          </a:p>
        </p:txBody>
      </p:sp>
      <p:sp>
        <p:nvSpPr>
          <p:cNvPr id="22" name="テキスト ボックス 21"/>
          <p:cNvSpPr txBox="1"/>
          <p:nvPr/>
        </p:nvSpPr>
        <p:spPr>
          <a:xfrm>
            <a:off x="7092280" y="4221088"/>
            <a:ext cx="1877437" cy="276999"/>
          </a:xfrm>
          <a:prstGeom prst="rect">
            <a:avLst/>
          </a:prstGeom>
          <a:noFill/>
        </p:spPr>
        <p:txBody>
          <a:bodyPr wrap="none" rtlCol="0">
            <a:spAutoFit/>
          </a:bodyPr>
          <a:lstStyle/>
          <a:p>
            <a:r>
              <a:rPr kumimoji="1" lang="ja-JP" altLang="en-US" sz="1200" dirty="0" smtClean="0"/>
              <a:t>エンジンは車内にあります</a:t>
            </a:r>
            <a:endParaRPr kumimoji="1" lang="ja-JP" altLang="en-US" sz="1200" dirty="0"/>
          </a:p>
        </p:txBody>
      </p:sp>
      <p:sp>
        <p:nvSpPr>
          <p:cNvPr id="23" name="テキスト ボックス 22"/>
          <p:cNvSpPr txBox="1"/>
          <p:nvPr/>
        </p:nvSpPr>
        <p:spPr>
          <a:xfrm>
            <a:off x="107504" y="6464369"/>
            <a:ext cx="1938351" cy="276999"/>
          </a:xfrm>
          <a:prstGeom prst="rect">
            <a:avLst/>
          </a:prstGeom>
          <a:noFill/>
        </p:spPr>
        <p:txBody>
          <a:bodyPr wrap="none" rtlCol="0">
            <a:spAutoFit/>
          </a:bodyPr>
          <a:lstStyle/>
          <a:p>
            <a:r>
              <a:rPr kumimoji="1" lang="ja-JP" altLang="en-US" sz="1200" dirty="0" smtClean="0"/>
              <a:t>雪上車の案内法をマスター</a:t>
            </a:r>
            <a:endParaRPr kumimoji="1" lang="ja-JP" altLang="en-US" sz="1200" dirty="0"/>
          </a:p>
        </p:txBody>
      </p:sp>
      <p:sp>
        <p:nvSpPr>
          <p:cNvPr id="24" name="テキスト ボックス 23"/>
          <p:cNvSpPr txBox="1"/>
          <p:nvPr/>
        </p:nvSpPr>
        <p:spPr>
          <a:xfrm>
            <a:off x="2769064" y="6453336"/>
            <a:ext cx="1370888" cy="276999"/>
          </a:xfrm>
          <a:prstGeom prst="rect">
            <a:avLst/>
          </a:prstGeom>
          <a:noFill/>
        </p:spPr>
        <p:txBody>
          <a:bodyPr wrap="none" rtlCol="0">
            <a:spAutoFit/>
          </a:bodyPr>
          <a:lstStyle/>
          <a:p>
            <a:r>
              <a:rPr kumimoji="1" lang="ja-JP" altLang="en-US" sz="1200" dirty="0" smtClean="0"/>
              <a:t>給油ポンプは手動</a:t>
            </a:r>
            <a:endParaRPr kumimoji="1" lang="ja-JP" altLang="en-US" sz="1200" dirty="0"/>
          </a:p>
        </p:txBody>
      </p:sp>
      <p:sp>
        <p:nvSpPr>
          <p:cNvPr id="25" name="テキスト ボックス 24"/>
          <p:cNvSpPr txBox="1"/>
          <p:nvPr/>
        </p:nvSpPr>
        <p:spPr>
          <a:xfrm>
            <a:off x="4788024" y="6453336"/>
            <a:ext cx="1896673" cy="276999"/>
          </a:xfrm>
          <a:prstGeom prst="rect">
            <a:avLst/>
          </a:prstGeom>
          <a:noFill/>
        </p:spPr>
        <p:txBody>
          <a:bodyPr wrap="none" rtlCol="0">
            <a:spAutoFit/>
          </a:bodyPr>
          <a:lstStyle/>
          <a:p>
            <a:r>
              <a:rPr kumimoji="1" lang="ja-JP" altLang="en-US" sz="1200" dirty="0" smtClean="0"/>
              <a:t>荷物ラックと各種測定装置</a:t>
            </a:r>
            <a:endParaRPr kumimoji="1" lang="ja-JP" altLang="en-US" sz="1200" dirty="0"/>
          </a:p>
        </p:txBody>
      </p:sp>
      <p:sp>
        <p:nvSpPr>
          <p:cNvPr id="26" name="テキスト ボックス 25"/>
          <p:cNvSpPr txBox="1"/>
          <p:nvPr/>
        </p:nvSpPr>
        <p:spPr>
          <a:xfrm>
            <a:off x="7136871" y="6464369"/>
            <a:ext cx="1755609" cy="276999"/>
          </a:xfrm>
          <a:prstGeom prst="rect">
            <a:avLst/>
          </a:prstGeom>
          <a:noFill/>
        </p:spPr>
        <p:txBody>
          <a:bodyPr wrap="none" rtlCol="0">
            <a:spAutoFit/>
          </a:bodyPr>
          <a:lstStyle/>
          <a:p>
            <a:r>
              <a:rPr kumimoji="1" lang="ja-JP" altLang="en-US" sz="1200" dirty="0" smtClean="0"/>
              <a:t>キャタピラの整備は日課</a:t>
            </a:r>
            <a:endParaRPr kumimoji="1" lang="ja-JP" altLang="en-US" sz="1200" dirty="0"/>
          </a:p>
        </p:txBody>
      </p:sp>
      <p:sp>
        <p:nvSpPr>
          <p:cNvPr id="27" name="テキスト ボックス 26"/>
          <p:cNvSpPr txBox="1"/>
          <p:nvPr/>
        </p:nvSpPr>
        <p:spPr>
          <a:xfrm>
            <a:off x="795767" y="1547500"/>
            <a:ext cx="3344185" cy="369332"/>
          </a:xfrm>
          <a:prstGeom prst="rect">
            <a:avLst/>
          </a:prstGeom>
          <a:noFill/>
        </p:spPr>
        <p:txBody>
          <a:bodyPr wrap="none" rtlCol="0">
            <a:spAutoFit/>
          </a:bodyPr>
          <a:lstStyle/>
          <a:p>
            <a:r>
              <a:rPr lang="ja-JP" altLang="en-US" dirty="0" smtClean="0"/>
              <a:t>雪上車の運転と整備をマスタ－</a:t>
            </a:r>
            <a:endParaRPr kumimoji="1" lang="en-US" altLang="ja-JP" dirty="0" smtClean="0"/>
          </a:p>
        </p:txBody>
      </p:sp>
      <p:sp>
        <p:nvSpPr>
          <p:cNvPr id="29" name="テキスト ボックス 28"/>
          <p:cNvSpPr txBox="1"/>
          <p:nvPr/>
        </p:nvSpPr>
        <p:spPr>
          <a:xfrm>
            <a:off x="58718" y="2060848"/>
            <a:ext cx="4801314" cy="369332"/>
          </a:xfrm>
          <a:prstGeom prst="rect">
            <a:avLst/>
          </a:prstGeom>
          <a:noFill/>
        </p:spPr>
        <p:txBody>
          <a:bodyPr wrap="none" rtlCol="0">
            <a:spAutoFit/>
          </a:bodyPr>
          <a:lstStyle/>
          <a:p>
            <a:r>
              <a:rPr kumimoji="1" lang="en-US" altLang="ja-JP" b="1" dirty="0" smtClean="0">
                <a:solidFill>
                  <a:srgbClr val="FF0000"/>
                </a:solidFill>
              </a:rPr>
              <a:t>※35</a:t>
            </a:r>
            <a:r>
              <a:rPr kumimoji="1" lang="ja-JP" altLang="en-US" b="1" dirty="0" smtClean="0">
                <a:solidFill>
                  <a:srgbClr val="FF0000"/>
                </a:solidFill>
              </a:rPr>
              <a:t>℃越えの炎天下</a:t>
            </a:r>
            <a:r>
              <a:rPr kumimoji="1" lang="en-US" altLang="ja-JP" b="1" dirty="0" smtClean="0">
                <a:solidFill>
                  <a:srgbClr val="FF0000"/>
                </a:solidFill>
              </a:rPr>
              <a:t>+</a:t>
            </a:r>
            <a:r>
              <a:rPr kumimoji="1" lang="ja-JP" altLang="en-US" b="1" dirty="0" smtClean="0">
                <a:solidFill>
                  <a:srgbClr val="FF0000"/>
                </a:solidFill>
              </a:rPr>
              <a:t>エンジンの放熱＝熱い！</a:t>
            </a:r>
            <a:endParaRPr kumimoji="1" lang="en-US" altLang="ja-JP" b="1" dirty="0" smtClean="0">
              <a:solidFill>
                <a:srgbClr val="FF0000"/>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4727576" cy="584775"/>
          </a:xfrm>
          <a:prstGeom prst="rect">
            <a:avLst/>
          </a:prstGeom>
          <a:noFill/>
        </p:spPr>
        <p:txBody>
          <a:bodyPr wrap="none" rtlCol="0">
            <a:spAutoFit/>
          </a:bodyPr>
          <a:lstStyle/>
          <a:p>
            <a:r>
              <a:rPr lang="ja-JP" altLang="en-US" sz="3200" dirty="0" smtClean="0"/>
              <a:t>気象タワー組み立て実験</a:t>
            </a:r>
            <a:r>
              <a:rPr lang="en-US" altLang="ja-JP" sz="1600" dirty="0" smtClean="0"/>
              <a:t>※</a:t>
            </a:r>
          </a:p>
        </p:txBody>
      </p:sp>
      <p:sp>
        <p:nvSpPr>
          <p:cNvPr id="6" name="テキスト ボックス 5"/>
          <p:cNvSpPr txBox="1"/>
          <p:nvPr/>
        </p:nvSpPr>
        <p:spPr>
          <a:xfrm>
            <a:off x="899592" y="1124744"/>
            <a:ext cx="2616422" cy="369332"/>
          </a:xfrm>
          <a:prstGeom prst="rect">
            <a:avLst/>
          </a:prstGeom>
          <a:noFill/>
        </p:spPr>
        <p:txBody>
          <a:bodyPr wrap="none" rtlCol="0">
            <a:spAutoFit/>
          </a:bodyPr>
          <a:lstStyle/>
          <a:p>
            <a:r>
              <a:rPr lang="en-US" altLang="ja-JP" dirty="0" smtClean="0"/>
              <a:t>9</a:t>
            </a:r>
            <a:r>
              <a:rPr lang="ja-JP" altLang="en-US" dirty="0" smtClean="0"/>
              <a:t>月</a:t>
            </a:r>
            <a:r>
              <a:rPr lang="en-US" altLang="ja-JP" dirty="0" smtClean="0"/>
              <a:t>14</a:t>
            </a:r>
            <a:r>
              <a:rPr lang="ja-JP" altLang="en-US" dirty="0" smtClean="0"/>
              <a:t>日～</a:t>
            </a:r>
            <a:r>
              <a:rPr lang="en-US" altLang="ja-JP" dirty="0" smtClean="0"/>
              <a:t>15</a:t>
            </a:r>
            <a:r>
              <a:rPr lang="ja-JP" altLang="en-US" dirty="0" smtClean="0"/>
              <a:t>日＠極地研</a:t>
            </a:r>
            <a:endParaRPr lang="en-US" altLang="ja-JP" dirty="0" smtClean="0"/>
          </a:p>
        </p:txBody>
      </p:sp>
      <p:pic>
        <p:nvPicPr>
          <p:cNvPr id="1026" name="Picture 2" descr="E:\D1\2010_09気象タワー実験\IMG_3547.JPG"/>
          <p:cNvPicPr>
            <a:picLocks noChangeAspect="1" noChangeArrowheads="1"/>
          </p:cNvPicPr>
          <p:nvPr/>
        </p:nvPicPr>
        <p:blipFill>
          <a:blip r:embed="rId2" cstate="print"/>
          <a:srcRect/>
          <a:stretch>
            <a:fillRect/>
          </a:stretch>
        </p:blipFill>
        <p:spPr bwMode="auto">
          <a:xfrm>
            <a:off x="7182490" y="4653136"/>
            <a:ext cx="1349950" cy="1800000"/>
          </a:xfrm>
          <a:prstGeom prst="rect">
            <a:avLst/>
          </a:prstGeom>
          <a:noFill/>
        </p:spPr>
      </p:pic>
      <p:pic>
        <p:nvPicPr>
          <p:cNvPr id="1027" name="Picture 3" descr="E:\D1\2010_09気象タワー実験\IMG_3512.JPG"/>
          <p:cNvPicPr>
            <a:picLocks noChangeAspect="1" noChangeArrowheads="1"/>
          </p:cNvPicPr>
          <p:nvPr/>
        </p:nvPicPr>
        <p:blipFill>
          <a:blip r:embed="rId3" cstate="print"/>
          <a:srcRect/>
          <a:stretch>
            <a:fillRect/>
          </a:stretch>
        </p:blipFill>
        <p:spPr bwMode="auto">
          <a:xfrm>
            <a:off x="6132351" y="188640"/>
            <a:ext cx="2400089" cy="1800000"/>
          </a:xfrm>
          <a:prstGeom prst="rect">
            <a:avLst/>
          </a:prstGeom>
          <a:noFill/>
        </p:spPr>
      </p:pic>
      <p:pic>
        <p:nvPicPr>
          <p:cNvPr id="1028" name="Picture 4" descr="E:\D1\2010_09気象タワー実験\IMG_3514.JPG"/>
          <p:cNvPicPr>
            <a:picLocks noChangeAspect="1" noChangeArrowheads="1"/>
          </p:cNvPicPr>
          <p:nvPr/>
        </p:nvPicPr>
        <p:blipFill>
          <a:blip r:embed="rId4" cstate="print"/>
          <a:srcRect/>
          <a:stretch>
            <a:fillRect/>
          </a:stretch>
        </p:blipFill>
        <p:spPr bwMode="auto">
          <a:xfrm>
            <a:off x="659743" y="2420888"/>
            <a:ext cx="2400089" cy="1800000"/>
          </a:xfrm>
          <a:prstGeom prst="rect">
            <a:avLst/>
          </a:prstGeom>
          <a:noFill/>
        </p:spPr>
      </p:pic>
      <p:pic>
        <p:nvPicPr>
          <p:cNvPr id="1029" name="Picture 5" descr="E:\D1\2010_09気象タワー実験\IMG_3517.JPG"/>
          <p:cNvPicPr>
            <a:picLocks noChangeAspect="1" noChangeArrowheads="1"/>
          </p:cNvPicPr>
          <p:nvPr/>
        </p:nvPicPr>
        <p:blipFill>
          <a:blip r:embed="rId5" cstate="print"/>
          <a:srcRect/>
          <a:stretch>
            <a:fillRect/>
          </a:stretch>
        </p:blipFill>
        <p:spPr bwMode="auto">
          <a:xfrm>
            <a:off x="3396047" y="2420888"/>
            <a:ext cx="2400089" cy="1800000"/>
          </a:xfrm>
          <a:prstGeom prst="rect">
            <a:avLst/>
          </a:prstGeom>
          <a:noFill/>
        </p:spPr>
      </p:pic>
      <p:pic>
        <p:nvPicPr>
          <p:cNvPr id="1031" name="Picture 7" descr="E:\D1\2010_09気象タワー実験\IMG_3530.JPG"/>
          <p:cNvPicPr>
            <a:picLocks noChangeAspect="1" noChangeArrowheads="1"/>
          </p:cNvPicPr>
          <p:nvPr/>
        </p:nvPicPr>
        <p:blipFill>
          <a:blip r:embed="rId6" cstate="print"/>
          <a:srcRect/>
          <a:stretch>
            <a:fillRect/>
          </a:stretch>
        </p:blipFill>
        <p:spPr bwMode="auto">
          <a:xfrm>
            <a:off x="6132351" y="2420888"/>
            <a:ext cx="2400089" cy="1800000"/>
          </a:xfrm>
          <a:prstGeom prst="rect">
            <a:avLst/>
          </a:prstGeom>
          <a:noFill/>
        </p:spPr>
      </p:pic>
      <p:pic>
        <p:nvPicPr>
          <p:cNvPr id="1032" name="Picture 8" descr="E:\D1\2010_09気象タワー実験\IMG_3535.JPG"/>
          <p:cNvPicPr>
            <a:picLocks noChangeAspect="1" noChangeArrowheads="1"/>
          </p:cNvPicPr>
          <p:nvPr/>
        </p:nvPicPr>
        <p:blipFill>
          <a:blip r:embed="rId7" cstate="print"/>
          <a:srcRect/>
          <a:stretch>
            <a:fillRect/>
          </a:stretch>
        </p:blipFill>
        <p:spPr bwMode="auto">
          <a:xfrm>
            <a:off x="629762" y="4653136"/>
            <a:ext cx="2400089" cy="1800000"/>
          </a:xfrm>
          <a:prstGeom prst="rect">
            <a:avLst/>
          </a:prstGeom>
          <a:noFill/>
        </p:spPr>
      </p:pic>
      <p:pic>
        <p:nvPicPr>
          <p:cNvPr id="1033" name="Picture 9" descr="E:\D1\2010_09気象タワー実験\IMG_3539.JPG"/>
          <p:cNvPicPr>
            <a:picLocks noChangeAspect="1" noChangeArrowheads="1"/>
          </p:cNvPicPr>
          <p:nvPr/>
        </p:nvPicPr>
        <p:blipFill>
          <a:blip r:embed="rId8" cstate="print"/>
          <a:srcRect/>
          <a:stretch>
            <a:fillRect/>
          </a:stretch>
        </p:blipFill>
        <p:spPr bwMode="auto">
          <a:xfrm>
            <a:off x="5382290" y="4653136"/>
            <a:ext cx="1349950" cy="1800000"/>
          </a:xfrm>
          <a:prstGeom prst="rect">
            <a:avLst/>
          </a:prstGeom>
          <a:noFill/>
        </p:spPr>
      </p:pic>
      <p:pic>
        <p:nvPicPr>
          <p:cNvPr id="1034" name="Picture 10" descr="E:\D1\2010_09気象タワー実験\IMG_3541.JPG"/>
          <p:cNvPicPr>
            <a:picLocks noChangeAspect="1" noChangeArrowheads="1"/>
          </p:cNvPicPr>
          <p:nvPr/>
        </p:nvPicPr>
        <p:blipFill>
          <a:blip r:embed="rId9" cstate="print"/>
          <a:srcRect/>
          <a:stretch>
            <a:fillRect/>
          </a:stretch>
        </p:blipFill>
        <p:spPr bwMode="auto">
          <a:xfrm>
            <a:off x="3582090" y="4653136"/>
            <a:ext cx="1349950" cy="1800000"/>
          </a:xfrm>
          <a:prstGeom prst="rect">
            <a:avLst/>
          </a:prstGeom>
          <a:noFill/>
        </p:spPr>
      </p:pic>
      <p:sp>
        <p:nvSpPr>
          <p:cNvPr id="13" name="テキスト ボックス 12"/>
          <p:cNvSpPr txBox="1"/>
          <p:nvPr/>
        </p:nvSpPr>
        <p:spPr>
          <a:xfrm>
            <a:off x="6804248" y="1988840"/>
            <a:ext cx="1077539" cy="276999"/>
          </a:xfrm>
          <a:prstGeom prst="rect">
            <a:avLst/>
          </a:prstGeom>
          <a:noFill/>
        </p:spPr>
        <p:txBody>
          <a:bodyPr wrap="none" rtlCol="0">
            <a:spAutoFit/>
          </a:bodyPr>
          <a:lstStyle/>
          <a:p>
            <a:r>
              <a:rPr lang="ja-JP" altLang="en-US" sz="1200" dirty="0" smtClean="0"/>
              <a:t>納品状態から</a:t>
            </a:r>
            <a:endParaRPr kumimoji="1" lang="ja-JP" altLang="en-US" sz="1200" dirty="0"/>
          </a:p>
        </p:txBody>
      </p:sp>
      <p:sp>
        <p:nvSpPr>
          <p:cNvPr id="14" name="テキスト ボックス 13"/>
          <p:cNvSpPr txBox="1"/>
          <p:nvPr/>
        </p:nvSpPr>
        <p:spPr>
          <a:xfrm>
            <a:off x="1259632" y="4221088"/>
            <a:ext cx="1058303" cy="276999"/>
          </a:xfrm>
          <a:prstGeom prst="rect">
            <a:avLst/>
          </a:prstGeom>
          <a:noFill/>
        </p:spPr>
        <p:txBody>
          <a:bodyPr wrap="none" rtlCol="0">
            <a:spAutoFit/>
          </a:bodyPr>
          <a:lstStyle/>
          <a:p>
            <a:r>
              <a:rPr kumimoji="1" lang="ja-JP" altLang="en-US" sz="1200" dirty="0" smtClean="0"/>
              <a:t>全部伸ばし</a:t>
            </a:r>
            <a:r>
              <a:rPr lang="ja-JP" altLang="en-US" sz="1200" dirty="0" smtClean="0"/>
              <a:t>て</a:t>
            </a:r>
            <a:endParaRPr kumimoji="1" lang="ja-JP" altLang="en-US" sz="1200" dirty="0"/>
          </a:p>
        </p:txBody>
      </p:sp>
      <p:sp>
        <p:nvSpPr>
          <p:cNvPr id="15" name="テキスト ボックス 14"/>
          <p:cNvSpPr txBox="1"/>
          <p:nvPr/>
        </p:nvSpPr>
        <p:spPr>
          <a:xfrm>
            <a:off x="4067944" y="4221088"/>
            <a:ext cx="1063112" cy="276999"/>
          </a:xfrm>
          <a:prstGeom prst="rect">
            <a:avLst/>
          </a:prstGeom>
          <a:noFill/>
        </p:spPr>
        <p:txBody>
          <a:bodyPr wrap="none" rtlCol="0">
            <a:spAutoFit/>
          </a:bodyPr>
          <a:lstStyle/>
          <a:p>
            <a:r>
              <a:rPr kumimoji="1" lang="ja-JP" altLang="en-US" sz="1200" dirty="0" smtClean="0"/>
              <a:t>印を入れます</a:t>
            </a:r>
            <a:endParaRPr kumimoji="1" lang="ja-JP" altLang="en-US" sz="1200" dirty="0"/>
          </a:p>
        </p:txBody>
      </p:sp>
      <p:sp>
        <p:nvSpPr>
          <p:cNvPr id="16" name="テキスト ボックス 15"/>
          <p:cNvSpPr txBox="1"/>
          <p:nvPr/>
        </p:nvSpPr>
        <p:spPr>
          <a:xfrm>
            <a:off x="6660232" y="4221088"/>
            <a:ext cx="1189749" cy="276999"/>
          </a:xfrm>
          <a:prstGeom prst="rect">
            <a:avLst/>
          </a:prstGeom>
          <a:noFill/>
        </p:spPr>
        <p:txBody>
          <a:bodyPr wrap="none" rtlCol="0">
            <a:spAutoFit/>
          </a:bodyPr>
          <a:lstStyle/>
          <a:p>
            <a:r>
              <a:rPr kumimoji="1" lang="ja-JP" altLang="en-US" sz="1200" dirty="0" smtClean="0"/>
              <a:t>安全を確認して</a:t>
            </a:r>
            <a:endParaRPr kumimoji="1" lang="ja-JP" altLang="en-US" sz="1200" dirty="0"/>
          </a:p>
        </p:txBody>
      </p:sp>
      <p:sp>
        <p:nvSpPr>
          <p:cNvPr id="17" name="テキスト ボックス 16"/>
          <p:cNvSpPr txBox="1"/>
          <p:nvPr/>
        </p:nvSpPr>
        <p:spPr>
          <a:xfrm>
            <a:off x="971600" y="6464369"/>
            <a:ext cx="1431802" cy="276999"/>
          </a:xfrm>
          <a:prstGeom prst="rect">
            <a:avLst/>
          </a:prstGeom>
          <a:noFill/>
        </p:spPr>
        <p:txBody>
          <a:bodyPr wrap="none" rtlCol="0">
            <a:spAutoFit/>
          </a:bodyPr>
          <a:lstStyle/>
          <a:p>
            <a:r>
              <a:rPr kumimoji="1" lang="ja-JP" altLang="en-US" sz="1200" dirty="0" smtClean="0"/>
              <a:t>とりあえず</a:t>
            </a:r>
            <a:r>
              <a:rPr lang="ja-JP" altLang="en-US" sz="1200" dirty="0" smtClean="0"/>
              <a:t>立てます</a:t>
            </a:r>
            <a:endParaRPr kumimoji="1" lang="ja-JP" altLang="en-US" sz="1200" dirty="0"/>
          </a:p>
        </p:txBody>
      </p:sp>
      <p:sp>
        <p:nvSpPr>
          <p:cNvPr id="18" name="テキスト ボックス 17"/>
          <p:cNvSpPr txBox="1"/>
          <p:nvPr/>
        </p:nvSpPr>
        <p:spPr>
          <a:xfrm>
            <a:off x="3491880" y="6453336"/>
            <a:ext cx="1598515" cy="276999"/>
          </a:xfrm>
          <a:prstGeom prst="rect">
            <a:avLst/>
          </a:prstGeom>
          <a:noFill/>
        </p:spPr>
        <p:txBody>
          <a:bodyPr wrap="none" rtlCol="0">
            <a:spAutoFit/>
          </a:bodyPr>
          <a:lstStyle/>
          <a:p>
            <a:r>
              <a:rPr kumimoji="1" lang="ja-JP" altLang="en-US" sz="1200" dirty="0" smtClean="0"/>
              <a:t>脚立を借りてきたので</a:t>
            </a:r>
            <a:endParaRPr kumimoji="1" lang="ja-JP" altLang="en-US" sz="1200" dirty="0"/>
          </a:p>
        </p:txBody>
      </p:sp>
      <p:sp>
        <p:nvSpPr>
          <p:cNvPr id="19" name="テキスト ボックス 18"/>
          <p:cNvSpPr txBox="1"/>
          <p:nvPr/>
        </p:nvSpPr>
        <p:spPr>
          <a:xfrm>
            <a:off x="5300184" y="6464369"/>
            <a:ext cx="1576072" cy="276999"/>
          </a:xfrm>
          <a:prstGeom prst="rect">
            <a:avLst/>
          </a:prstGeom>
          <a:noFill/>
        </p:spPr>
        <p:txBody>
          <a:bodyPr wrap="none" rtlCol="0">
            <a:spAutoFit/>
          </a:bodyPr>
          <a:lstStyle/>
          <a:p>
            <a:r>
              <a:rPr kumimoji="1" lang="ja-JP" altLang="en-US" sz="1200" dirty="0" smtClean="0"/>
              <a:t>さらに伸ばしてみます</a:t>
            </a:r>
            <a:endParaRPr kumimoji="1" lang="ja-JP" altLang="en-US" sz="1200" dirty="0"/>
          </a:p>
        </p:txBody>
      </p:sp>
      <p:sp>
        <p:nvSpPr>
          <p:cNvPr id="20" name="テキスト ボックス 19"/>
          <p:cNvSpPr txBox="1"/>
          <p:nvPr/>
        </p:nvSpPr>
        <p:spPr>
          <a:xfrm>
            <a:off x="6948264" y="6453336"/>
            <a:ext cx="2021707" cy="276999"/>
          </a:xfrm>
          <a:prstGeom prst="rect">
            <a:avLst/>
          </a:prstGeom>
          <a:noFill/>
        </p:spPr>
        <p:txBody>
          <a:bodyPr wrap="none" rtlCol="0">
            <a:spAutoFit/>
          </a:bodyPr>
          <a:lstStyle/>
          <a:p>
            <a:r>
              <a:rPr kumimoji="1" lang="ja-JP" altLang="en-US" sz="1200" dirty="0" smtClean="0"/>
              <a:t>半分の高さまで伸ばしました</a:t>
            </a:r>
            <a:endParaRPr kumimoji="1" lang="ja-JP" altLang="en-US" sz="1200" dirty="0"/>
          </a:p>
        </p:txBody>
      </p:sp>
      <p:sp>
        <p:nvSpPr>
          <p:cNvPr id="21" name="テキスト ボックス 20"/>
          <p:cNvSpPr txBox="1"/>
          <p:nvPr/>
        </p:nvSpPr>
        <p:spPr>
          <a:xfrm>
            <a:off x="827584" y="1628800"/>
            <a:ext cx="4712337" cy="646331"/>
          </a:xfrm>
          <a:prstGeom prst="rect">
            <a:avLst/>
          </a:prstGeom>
          <a:noFill/>
        </p:spPr>
        <p:txBody>
          <a:bodyPr wrap="square" rtlCol="0">
            <a:spAutoFit/>
          </a:bodyPr>
          <a:lstStyle/>
          <a:p>
            <a:r>
              <a:rPr lang="ja-JP" altLang="en-US" dirty="0" smtClean="0"/>
              <a:t>気象観測用に購入した「こいのぼりポール」を実際に組み立て、南極での作業を確認した。</a:t>
            </a:r>
            <a:endParaRPr kumimoji="1" lang="en-US" altLang="ja-JP" dirty="0" smtClean="0"/>
          </a:p>
        </p:txBody>
      </p:sp>
      <p:cxnSp>
        <p:nvCxnSpPr>
          <p:cNvPr id="23" name="直線矢印コネクタ 22"/>
          <p:cNvCxnSpPr/>
          <p:nvPr/>
        </p:nvCxnSpPr>
        <p:spPr>
          <a:xfrm>
            <a:off x="683568" y="3717032"/>
            <a:ext cx="2160240" cy="432048"/>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1154480" y="3872081"/>
            <a:ext cx="465192" cy="276999"/>
          </a:xfrm>
          <a:prstGeom prst="rect">
            <a:avLst/>
          </a:prstGeom>
        </p:spPr>
        <p:txBody>
          <a:bodyPr wrap="none">
            <a:spAutoFit/>
          </a:bodyPr>
          <a:lstStyle/>
          <a:p>
            <a:r>
              <a:rPr lang="en-US" altLang="ja-JP" sz="1200" b="1" dirty="0" smtClean="0">
                <a:solidFill>
                  <a:srgbClr val="FF0000"/>
                </a:solidFill>
              </a:rPr>
              <a:t>16m</a:t>
            </a:r>
            <a:endParaRPr lang="ja-JP" altLang="en-US" sz="1200" b="1" dirty="0">
              <a:solidFill>
                <a:srgbClr val="FF0000"/>
              </a:solidFill>
            </a:endParaRPr>
          </a:p>
        </p:txBody>
      </p:sp>
      <p:cxnSp>
        <p:nvCxnSpPr>
          <p:cNvPr id="26" name="直線矢印コネクタ 25"/>
          <p:cNvCxnSpPr/>
          <p:nvPr/>
        </p:nvCxnSpPr>
        <p:spPr>
          <a:xfrm rot="5400000">
            <a:off x="6981408" y="5589240"/>
            <a:ext cx="1584176" cy="1588"/>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a:xfrm>
            <a:off x="7236296" y="5517232"/>
            <a:ext cx="576064" cy="276999"/>
          </a:xfrm>
          <a:prstGeom prst="rect">
            <a:avLst/>
          </a:prstGeom>
        </p:spPr>
        <p:txBody>
          <a:bodyPr wrap="square">
            <a:spAutoFit/>
          </a:bodyPr>
          <a:lstStyle/>
          <a:p>
            <a:r>
              <a:rPr lang="ja-JP" altLang="en-US" sz="1200" dirty="0" smtClean="0">
                <a:solidFill>
                  <a:srgbClr val="FF0000"/>
                </a:solidFill>
              </a:rPr>
              <a:t>約</a:t>
            </a:r>
            <a:r>
              <a:rPr lang="en-US" altLang="ja-JP" sz="1200" b="1" dirty="0" smtClean="0">
                <a:solidFill>
                  <a:srgbClr val="FF0000"/>
                </a:solidFill>
              </a:rPr>
              <a:t>8m</a:t>
            </a:r>
            <a:endParaRPr lang="ja-JP" altLang="en-US" sz="1200" b="1" dirty="0">
              <a:solidFill>
                <a:srgbClr val="FF00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2852063" cy="584775"/>
          </a:xfrm>
          <a:prstGeom prst="rect">
            <a:avLst/>
          </a:prstGeom>
          <a:noFill/>
        </p:spPr>
        <p:txBody>
          <a:bodyPr wrap="none" rtlCol="0">
            <a:spAutoFit/>
          </a:bodyPr>
          <a:lstStyle/>
          <a:p>
            <a:r>
              <a:rPr lang="ja-JP" altLang="en-US" sz="3200" dirty="0" smtClean="0"/>
              <a:t>発電機講習会</a:t>
            </a:r>
            <a:r>
              <a:rPr lang="en-US" altLang="ja-JP" sz="1600" dirty="0" smtClean="0"/>
              <a:t>※</a:t>
            </a:r>
            <a:endParaRPr kumimoji="1" lang="en-US" altLang="ja-JP" sz="1600" dirty="0" smtClean="0"/>
          </a:p>
        </p:txBody>
      </p:sp>
      <p:sp>
        <p:nvSpPr>
          <p:cNvPr id="6" name="テキスト ボックス 5"/>
          <p:cNvSpPr txBox="1"/>
          <p:nvPr/>
        </p:nvSpPr>
        <p:spPr>
          <a:xfrm>
            <a:off x="899592" y="1124744"/>
            <a:ext cx="1920719" cy="369332"/>
          </a:xfrm>
          <a:prstGeom prst="rect">
            <a:avLst/>
          </a:prstGeom>
          <a:noFill/>
        </p:spPr>
        <p:txBody>
          <a:bodyPr wrap="none" rtlCol="0">
            <a:spAutoFit/>
          </a:bodyPr>
          <a:lstStyle/>
          <a:p>
            <a:r>
              <a:rPr lang="en-US" altLang="ja-JP" dirty="0" smtClean="0"/>
              <a:t>9</a:t>
            </a:r>
            <a:r>
              <a:rPr lang="ja-JP" altLang="en-US" dirty="0" smtClean="0"/>
              <a:t>月</a:t>
            </a:r>
            <a:r>
              <a:rPr lang="en-US" altLang="ja-JP" dirty="0" smtClean="0"/>
              <a:t>16</a:t>
            </a:r>
            <a:r>
              <a:rPr lang="ja-JP" altLang="en-US" dirty="0" smtClean="0"/>
              <a:t>日＠極地研</a:t>
            </a:r>
            <a:endParaRPr lang="en-US" altLang="ja-JP" dirty="0" smtClean="0"/>
          </a:p>
        </p:txBody>
      </p:sp>
      <p:pic>
        <p:nvPicPr>
          <p:cNvPr id="2050" name="Picture 2" descr="E:\D1\2010_09発電機講習会\IMG_3557.JPG"/>
          <p:cNvPicPr>
            <a:picLocks noChangeAspect="1" noChangeArrowheads="1"/>
          </p:cNvPicPr>
          <p:nvPr/>
        </p:nvPicPr>
        <p:blipFill>
          <a:blip r:embed="rId2" cstate="print"/>
          <a:srcRect/>
          <a:stretch>
            <a:fillRect/>
          </a:stretch>
        </p:blipFill>
        <p:spPr bwMode="auto">
          <a:xfrm>
            <a:off x="6732400" y="2381979"/>
            <a:ext cx="2160080" cy="1620000"/>
          </a:xfrm>
          <a:prstGeom prst="rect">
            <a:avLst/>
          </a:prstGeom>
          <a:noFill/>
        </p:spPr>
      </p:pic>
      <p:pic>
        <p:nvPicPr>
          <p:cNvPr id="2051" name="Picture 3" descr="E:\D1\2010_09発電機講習会\IMG_3555.JPG"/>
          <p:cNvPicPr>
            <a:picLocks noChangeAspect="1" noChangeArrowheads="1"/>
          </p:cNvPicPr>
          <p:nvPr/>
        </p:nvPicPr>
        <p:blipFill>
          <a:blip r:embed="rId3" cstate="print"/>
          <a:srcRect/>
          <a:stretch>
            <a:fillRect/>
          </a:stretch>
        </p:blipFill>
        <p:spPr bwMode="auto">
          <a:xfrm>
            <a:off x="6732400" y="487705"/>
            <a:ext cx="2160080" cy="1620000"/>
          </a:xfrm>
          <a:prstGeom prst="rect">
            <a:avLst/>
          </a:prstGeom>
          <a:noFill/>
        </p:spPr>
      </p:pic>
      <p:pic>
        <p:nvPicPr>
          <p:cNvPr id="2052" name="Picture 4" descr="E:\D1\2010_09発電機講習会\IMG_3556.JPG"/>
          <p:cNvPicPr>
            <a:picLocks noChangeAspect="1" noChangeArrowheads="1"/>
          </p:cNvPicPr>
          <p:nvPr/>
        </p:nvPicPr>
        <p:blipFill>
          <a:blip r:embed="rId4" cstate="print"/>
          <a:srcRect/>
          <a:stretch>
            <a:fillRect/>
          </a:stretch>
        </p:blipFill>
        <p:spPr bwMode="auto">
          <a:xfrm>
            <a:off x="6732400" y="4243154"/>
            <a:ext cx="2160080" cy="1620000"/>
          </a:xfrm>
          <a:prstGeom prst="rect">
            <a:avLst/>
          </a:prstGeom>
          <a:noFill/>
        </p:spPr>
      </p:pic>
      <p:pic>
        <p:nvPicPr>
          <p:cNvPr id="2053" name="Picture 5" descr="E:\D1\2010_09発電機講習会\IMG_3577.JPG"/>
          <p:cNvPicPr>
            <a:picLocks noChangeAspect="1" noChangeArrowheads="1"/>
          </p:cNvPicPr>
          <p:nvPr/>
        </p:nvPicPr>
        <p:blipFill>
          <a:blip r:embed="rId5" cstate="print"/>
          <a:srcRect/>
          <a:stretch>
            <a:fillRect/>
          </a:stretch>
        </p:blipFill>
        <p:spPr bwMode="auto">
          <a:xfrm>
            <a:off x="5004049" y="3111351"/>
            <a:ext cx="1214955" cy="1620000"/>
          </a:xfrm>
          <a:prstGeom prst="rect">
            <a:avLst/>
          </a:prstGeom>
          <a:noFill/>
        </p:spPr>
      </p:pic>
      <p:pic>
        <p:nvPicPr>
          <p:cNvPr id="2054" name="Picture 6" descr="E:\D1\2010_09発電機講習会\IMG_3592.JPG"/>
          <p:cNvPicPr>
            <a:picLocks noChangeAspect="1" noChangeArrowheads="1"/>
          </p:cNvPicPr>
          <p:nvPr/>
        </p:nvPicPr>
        <p:blipFill>
          <a:blip r:embed="rId6" cstate="print"/>
          <a:srcRect/>
          <a:stretch>
            <a:fillRect/>
          </a:stretch>
        </p:blipFill>
        <p:spPr bwMode="auto">
          <a:xfrm>
            <a:off x="2699792" y="3111351"/>
            <a:ext cx="2160080" cy="1620000"/>
          </a:xfrm>
          <a:prstGeom prst="rect">
            <a:avLst/>
          </a:prstGeom>
          <a:noFill/>
        </p:spPr>
      </p:pic>
      <p:pic>
        <p:nvPicPr>
          <p:cNvPr id="2055" name="Picture 7" descr="E:\D1\2010_09発電機講習会\IMG_3596.JPG"/>
          <p:cNvPicPr>
            <a:picLocks noChangeAspect="1" noChangeArrowheads="1"/>
          </p:cNvPicPr>
          <p:nvPr/>
        </p:nvPicPr>
        <p:blipFill>
          <a:blip r:embed="rId7" cstate="print"/>
          <a:srcRect/>
          <a:stretch>
            <a:fillRect/>
          </a:stretch>
        </p:blipFill>
        <p:spPr bwMode="auto">
          <a:xfrm>
            <a:off x="395696" y="3111351"/>
            <a:ext cx="2160080" cy="1620000"/>
          </a:xfrm>
          <a:prstGeom prst="rect">
            <a:avLst/>
          </a:prstGeom>
          <a:noFill/>
        </p:spPr>
      </p:pic>
      <p:sp>
        <p:nvSpPr>
          <p:cNvPr id="11" name="テキスト ボックス 10"/>
          <p:cNvSpPr txBox="1"/>
          <p:nvPr/>
        </p:nvSpPr>
        <p:spPr>
          <a:xfrm>
            <a:off x="683568" y="1519624"/>
            <a:ext cx="5544616" cy="1477328"/>
          </a:xfrm>
          <a:prstGeom prst="rect">
            <a:avLst/>
          </a:prstGeom>
          <a:noFill/>
        </p:spPr>
        <p:txBody>
          <a:bodyPr wrap="square" rtlCol="0">
            <a:spAutoFit/>
          </a:bodyPr>
          <a:lstStyle/>
          <a:p>
            <a:pPr algn="just"/>
            <a:r>
              <a:rPr lang="ja-JP" altLang="en-US" dirty="0" smtClean="0"/>
              <a:t>昨年、気水圏で持ち込んだ発電機は不調でうまく観測に使用できなかったらしい。オールホンダの技術者を招いて発電機の改造と運用ノウハウを学んだ。不調は劣悪な燃料が原因らしい。また気化熱で吸気フィルターが凍結し吸気不足も起こるとの事。有意義な講習であった。</a:t>
            </a:r>
            <a:endParaRPr kumimoji="1" lang="en-US" altLang="ja-JP" dirty="0" smtClean="0"/>
          </a:p>
        </p:txBody>
      </p:sp>
      <p:sp>
        <p:nvSpPr>
          <p:cNvPr id="12" name="正方形/長方形 11"/>
          <p:cNvSpPr/>
          <p:nvPr/>
        </p:nvSpPr>
        <p:spPr>
          <a:xfrm>
            <a:off x="6900241" y="2060848"/>
            <a:ext cx="1880643" cy="276999"/>
          </a:xfrm>
          <a:prstGeom prst="rect">
            <a:avLst/>
          </a:prstGeom>
        </p:spPr>
        <p:txBody>
          <a:bodyPr wrap="none">
            <a:spAutoFit/>
          </a:bodyPr>
          <a:lstStyle/>
          <a:p>
            <a:r>
              <a:rPr lang="ja-JP" altLang="en-US" sz="1200" dirty="0" smtClean="0"/>
              <a:t>ドレンキャップ。サビだらけ</a:t>
            </a:r>
            <a:endParaRPr lang="ja-JP" altLang="en-US" sz="1200" dirty="0"/>
          </a:p>
        </p:txBody>
      </p:sp>
      <p:sp>
        <p:nvSpPr>
          <p:cNvPr id="13" name="正方形/長方形 12"/>
          <p:cNvSpPr/>
          <p:nvPr/>
        </p:nvSpPr>
        <p:spPr>
          <a:xfrm>
            <a:off x="6972249" y="3944089"/>
            <a:ext cx="1669047" cy="276999"/>
          </a:xfrm>
          <a:prstGeom prst="rect">
            <a:avLst/>
          </a:prstGeom>
        </p:spPr>
        <p:txBody>
          <a:bodyPr wrap="none">
            <a:spAutoFit/>
          </a:bodyPr>
          <a:lstStyle/>
          <a:p>
            <a:r>
              <a:rPr lang="ja-JP" altLang="en-US" sz="1200" dirty="0" smtClean="0"/>
              <a:t>燃料タンク。サビだらけ</a:t>
            </a:r>
            <a:endParaRPr lang="ja-JP" altLang="en-US" sz="1200" dirty="0"/>
          </a:p>
        </p:txBody>
      </p:sp>
      <p:sp>
        <p:nvSpPr>
          <p:cNvPr id="14" name="正方形/長方形 13"/>
          <p:cNvSpPr/>
          <p:nvPr/>
        </p:nvSpPr>
        <p:spPr>
          <a:xfrm>
            <a:off x="6756225" y="5816297"/>
            <a:ext cx="2124299" cy="276999"/>
          </a:xfrm>
          <a:prstGeom prst="rect">
            <a:avLst/>
          </a:prstGeom>
        </p:spPr>
        <p:txBody>
          <a:bodyPr wrap="none">
            <a:spAutoFit/>
          </a:bodyPr>
          <a:lstStyle/>
          <a:p>
            <a:r>
              <a:rPr lang="ja-JP" altLang="en-US" sz="1200" dirty="0" smtClean="0"/>
              <a:t>濾過フィルタ。不純物で真っ黒</a:t>
            </a:r>
            <a:endParaRPr lang="ja-JP" altLang="en-US" sz="1200" dirty="0"/>
          </a:p>
        </p:txBody>
      </p:sp>
      <p:sp>
        <p:nvSpPr>
          <p:cNvPr id="15" name="正方形/長方形 14"/>
          <p:cNvSpPr/>
          <p:nvPr/>
        </p:nvSpPr>
        <p:spPr>
          <a:xfrm>
            <a:off x="899752" y="4695527"/>
            <a:ext cx="1085554" cy="276999"/>
          </a:xfrm>
          <a:prstGeom prst="rect">
            <a:avLst/>
          </a:prstGeom>
        </p:spPr>
        <p:txBody>
          <a:bodyPr wrap="none">
            <a:spAutoFit/>
          </a:bodyPr>
          <a:lstStyle/>
          <a:p>
            <a:r>
              <a:rPr lang="ja-JP" altLang="en-US" sz="1200" dirty="0" smtClean="0"/>
              <a:t>発電機を分解</a:t>
            </a:r>
            <a:endParaRPr lang="ja-JP" altLang="en-US" sz="1200" dirty="0"/>
          </a:p>
        </p:txBody>
      </p:sp>
      <p:sp>
        <p:nvSpPr>
          <p:cNvPr id="16" name="正方形/長方形 15"/>
          <p:cNvSpPr/>
          <p:nvPr/>
        </p:nvSpPr>
        <p:spPr>
          <a:xfrm>
            <a:off x="2915816" y="4695527"/>
            <a:ext cx="1715534" cy="276999"/>
          </a:xfrm>
          <a:prstGeom prst="rect">
            <a:avLst/>
          </a:prstGeom>
        </p:spPr>
        <p:txBody>
          <a:bodyPr wrap="none">
            <a:spAutoFit/>
          </a:bodyPr>
          <a:lstStyle/>
          <a:p>
            <a:r>
              <a:rPr lang="en-US" altLang="ja-JP" sz="1200" dirty="0" smtClean="0"/>
              <a:t>0.6</a:t>
            </a:r>
            <a:r>
              <a:rPr lang="ja-JP" altLang="en-US" sz="1200" dirty="0" smtClean="0"/>
              <a:t>気圧用の燃料ノズル</a:t>
            </a:r>
            <a:endParaRPr lang="ja-JP" altLang="en-US" sz="1200" dirty="0"/>
          </a:p>
        </p:txBody>
      </p:sp>
      <p:sp>
        <p:nvSpPr>
          <p:cNvPr id="17" name="正方形/長方形 16"/>
          <p:cNvSpPr/>
          <p:nvPr/>
        </p:nvSpPr>
        <p:spPr>
          <a:xfrm>
            <a:off x="5004048" y="4695527"/>
            <a:ext cx="1152128" cy="461665"/>
          </a:xfrm>
          <a:prstGeom prst="rect">
            <a:avLst/>
          </a:prstGeom>
        </p:spPr>
        <p:txBody>
          <a:bodyPr wrap="square">
            <a:spAutoFit/>
          </a:bodyPr>
          <a:lstStyle/>
          <a:p>
            <a:pPr algn="ctr"/>
            <a:r>
              <a:rPr lang="ja-JP" altLang="en-US" sz="1200" dirty="0" smtClean="0"/>
              <a:t>寒冷地用</a:t>
            </a:r>
            <a:endParaRPr lang="en-US" altLang="ja-JP" sz="1200" dirty="0" smtClean="0"/>
          </a:p>
          <a:p>
            <a:r>
              <a:rPr lang="ja-JP" altLang="en-US" sz="1200" dirty="0" smtClean="0"/>
              <a:t>エンジンオイル</a:t>
            </a:r>
            <a:endParaRPr lang="ja-JP" altLang="en-US" sz="1200" dirty="0"/>
          </a:p>
        </p:txBody>
      </p:sp>
      <p:pic>
        <p:nvPicPr>
          <p:cNvPr id="2057" name="Picture 9" descr="E:\D1\2010_09発電機講習会\em45is.jpg"/>
          <p:cNvPicPr>
            <a:picLocks noChangeAspect="1" noChangeArrowheads="1"/>
          </p:cNvPicPr>
          <p:nvPr/>
        </p:nvPicPr>
        <p:blipFill>
          <a:blip r:embed="rId8" cstate="print"/>
          <a:srcRect/>
          <a:stretch>
            <a:fillRect/>
          </a:stretch>
        </p:blipFill>
        <p:spPr bwMode="auto">
          <a:xfrm>
            <a:off x="548688" y="5049360"/>
            <a:ext cx="2160000" cy="1620000"/>
          </a:xfrm>
          <a:prstGeom prst="rect">
            <a:avLst/>
          </a:prstGeom>
          <a:noFill/>
        </p:spPr>
      </p:pic>
      <p:pic>
        <p:nvPicPr>
          <p:cNvPr id="2058" name="Picture 10" descr="E:\D1\2010_09発電機講習会\eu16i.jpg"/>
          <p:cNvPicPr>
            <a:picLocks noChangeAspect="1" noChangeArrowheads="1"/>
          </p:cNvPicPr>
          <p:nvPr/>
        </p:nvPicPr>
        <p:blipFill>
          <a:blip r:embed="rId9" cstate="print"/>
          <a:srcRect/>
          <a:stretch>
            <a:fillRect/>
          </a:stretch>
        </p:blipFill>
        <p:spPr bwMode="auto">
          <a:xfrm>
            <a:off x="2852944" y="5049360"/>
            <a:ext cx="1215000" cy="1620000"/>
          </a:xfrm>
          <a:prstGeom prst="rect">
            <a:avLst/>
          </a:prstGeom>
          <a:noFill/>
        </p:spPr>
      </p:pic>
      <p:sp>
        <p:nvSpPr>
          <p:cNvPr id="20" name="正方形/長方形 19"/>
          <p:cNvSpPr/>
          <p:nvPr/>
        </p:nvSpPr>
        <p:spPr>
          <a:xfrm>
            <a:off x="3995936" y="5445224"/>
            <a:ext cx="2376264" cy="830997"/>
          </a:xfrm>
          <a:prstGeom prst="rect">
            <a:avLst/>
          </a:prstGeom>
        </p:spPr>
        <p:txBody>
          <a:bodyPr wrap="square">
            <a:spAutoFit/>
          </a:bodyPr>
          <a:lstStyle/>
          <a:p>
            <a:r>
              <a:rPr lang="ja-JP" altLang="en-US" sz="1200" dirty="0" smtClean="0"/>
              <a:t>○燃料は出来るだけ良い物を使う</a:t>
            </a:r>
            <a:endParaRPr lang="en-US" altLang="ja-JP" sz="1200" dirty="0" smtClean="0"/>
          </a:p>
          <a:p>
            <a:r>
              <a:rPr lang="ja-JP" altLang="en-US" sz="1200" dirty="0" smtClean="0"/>
              <a:t>○吸気フィルターとブローバイガス</a:t>
            </a:r>
            <a:endParaRPr lang="en-US" altLang="ja-JP" sz="1200" dirty="0" smtClean="0"/>
          </a:p>
          <a:p>
            <a:r>
              <a:rPr lang="ja-JP" altLang="en-US" sz="1200" dirty="0" smtClean="0"/>
              <a:t>    環流パイプを外せば極低温でも</a:t>
            </a:r>
            <a:endParaRPr lang="en-US" altLang="ja-JP" sz="1200" dirty="0" smtClean="0"/>
          </a:p>
          <a:p>
            <a:r>
              <a:rPr lang="en-US" altLang="ja-JP" sz="1200" dirty="0" smtClean="0"/>
              <a:t>     </a:t>
            </a:r>
            <a:r>
              <a:rPr lang="ja-JP" altLang="en-US" sz="1200" dirty="0" smtClean="0"/>
              <a:t>動作可能</a:t>
            </a:r>
            <a:endParaRPr lang="en-US" altLang="ja-JP" sz="1200" dirty="0" smtClean="0"/>
          </a:p>
        </p:txBody>
      </p:sp>
      <p:sp>
        <p:nvSpPr>
          <p:cNvPr id="21" name="角丸四角形 20"/>
          <p:cNvSpPr/>
          <p:nvPr/>
        </p:nvSpPr>
        <p:spPr>
          <a:xfrm>
            <a:off x="6588224" y="260648"/>
            <a:ext cx="2448272" cy="64087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7308304" y="6309320"/>
            <a:ext cx="1550424" cy="369332"/>
          </a:xfrm>
          <a:prstGeom prst="rect">
            <a:avLst/>
          </a:prstGeom>
        </p:spPr>
        <p:txBody>
          <a:bodyPr wrap="none">
            <a:spAutoFit/>
          </a:bodyPr>
          <a:lstStyle/>
          <a:p>
            <a:r>
              <a:rPr lang="en-US" altLang="ja-JP" dirty="0" smtClean="0"/>
              <a:t>51</a:t>
            </a:r>
            <a:r>
              <a:rPr lang="ja-JP" altLang="en-US" dirty="0" smtClean="0"/>
              <a:t>次隊で使用</a:t>
            </a:r>
            <a:endParaRPr lang="ja-JP" alt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4204997" cy="584775"/>
          </a:xfrm>
          <a:prstGeom prst="rect">
            <a:avLst/>
          </a:prstGeom>
          <a:noFill/>
        </p:spPr>
        <p:txBody>
          <a:bodyPr wrap="none" rtlCol="0">
            <a:spAutoFit/>
          </a:bodyPr>
          <a:lstStyle/>
          <a:p>
            <a:r>
              <a:rPr lang="ja-JP" altLang="en-US" sz="3200" dirty="0" smtClean="0"/>
              <a:t>ドイツ橇組み立て実験</a:t>
            </a:r>
            <a:r>
              <a:rPr lang="en-US" altLang="ja-JP" sz="1600" dirty="0" smtClean="0"/>
              <a:t>※</a:t>
            </a:r>
            <a:endParaRPr kumimoji="1" lang="en-US" altLang="ja-JP" sz="1600" dirty="0" smtClean="0"/>
          </a:p>
        </p:txBody>
      </p:sp>
      <p:sp>
        <p:nvSpPr>
          <p:cNvPr id="6" name="テキスト ボックス 5"/>
          <p:cNvSpPr txBox="1"/>
          <p:nvPr/>
        </p:nvSpPr>
        <p:spPr>
          <a:xfrm>
            <a:off x="899592" y="1124744"/>
            <a:ext cx="1920719" cy="369332"/>
          </a:xfrm>
          <a:prstGeom prst="rect">
            <a:avLst/>
          </a:prstGeom>
          <a:noFill/>
        </p:spPr>
        <p:txBody>
          <a:bodyPr wrap="none" rtlCol="0">
            <a:spAutoFit/>
          </a:bodyPr>
          <a:lstStyle/>
          <a:p>
            <a:r>
              <a:rPr lang="en-US" altLang="ja-JP" dirty="0" smtClean="0"/>
              <a:t>9</a:t>
            </a:r>
            <a:r>
              <a:rPr lang="ja-JP" altLang="en-US" dirty="0" smtClean="0"/>
              <a:t>月</a:t>
            </a:r>
            <a:r>
              <a:rPr lang="en-US" altLang="ja-JP" dirty="0" smtClean="0"/>
              <a:t>17</a:t>
            </a:r>
            <a:r>
              <a:rPr lang="ja-JP" altLang="en-US" dirty="0" smtClean="0"/>
              <a:t>日＠極地研</a:t>
            </a:r>
            <a:endParaRPr lang="en-US" altLang="ja-JP" dirty="0" smtClean="0"/>
          </a:p>
        </p:txBody>
      </p:sp>
      <p:pic>
        <p:nvPicPr>
          <p:cNvPr id="3074" name="Picture 2" descr="E:\D1\2010_09ドイツ橇仮組立\IMG_3686.JPG"/>
          <p:cNvPicPr>
            <a:picLocks noChangeAspect="1" noChangeArrowheads="1"/>
          </p:cNvPicPr>
          <p:nvPr/>
        </p:nvPicPr>
        <p:blipFill>
          <a:blip r:embed="rId2" cstate="print"/>
          <a:srcRect/>
          <a:stretch>
            <a:fillRect/>
          </a:stretch>
        </p:blipFill>
        <p:spPr bwMode="auto">
          <a:xfrm>
            <a:off x="6791827" y="4653136"/>
            <a:ext cx="2400089" cy="1800000"/>
          </a:xfrm>
          <a:prstGeom prst="rect">
            <a:avLst/>
          </a:prstGeom>
          <a:noFill/>
        </p:spPr>
      </p:pic>
      <p:pic>
        <p:nvPicPr>
          <p:cNvPr id="3076" name="Picture 4" descr="E:\D1\2010_09ドイツ橇仮組立\IMG_3632.JPG"/>
          <p:cNvPicPr>
            <a:picLocks noChangeAspect="1" noChangeArrowheads="1"/>
          </p:cNvPicPr>
          <p:nvPr/>
        </p:nvPicPr>
        <p:blipFill>
          <a:blip r:embed="rId3" cstate="print"/>
          <a:srcRect/>
          <a:stretch>
            <a:fillRect/>
          </a:stretch>
        </p:blipFill>
        <p:spPr bwMode="auto">
          <a:xfrm>
            <a:off x="-36512" y="2421088"/>
            <a:ext cx="2400089" cy="1800000"/>
          </a:xfrm>
          <a:prstGeom prst="rect">
            <a:avLst/>
          </a:prstGeom>
          <a:noFill/>
        </p:spPr>
      </p:pic>
      <p:pic>
        <p:nvPicPr>
          <p:cNvPr id="3078" name="Picture 6" descr="E:\D1\2010_09ドイツ橇仮組立\IMG_3658.JPG"/>
          <p:cNvPicPr>
            <a:picLocks noChangeAspect="1" noChangeArrowheads="1"/>
          </p:cNvPicPr>
          <p:nvPr/>
        </p:nvPicPr>
        <p:blipFill>
          <a:blip r:embed="rId4" cstate="print"/>
          <a:srcRect/>
          <a:stretch>
            <a:fillRect/>
          </a:stretch>
        </p:blipFill>
        <p:spPr bwMode="auto">
          <a:xfrm>
            <a:off x="2292102" y="2421088"/>
            <a:ext cx="2400089" cy="1800000"/>
          </a:xfrm>
          <a:prstGeom prst="rect">
            <a:avLst/>
          </a:prstGeom>
          <a:noFill/>
        </p:spPr>
      </p:pic>
      <p:pic>
        <p:nvPicPr>
          <p:cNvPr id="3080" name="Picture 8" descr="E:\D1\2010_09ドイツ橇仮組立\IMG_3663.JPG"/>
          <p:cNvPicPr>
            <a:picLocks noChangeAspect="1" noChangeArrowheads="1"/>
          </p:cNvPicPr>
          <p:nvPr/>
        </p:nvPicPr>
        <p:blipFill>
          <a:blip r:embed="rId5" cstate="print"/>
          <a:srcRect/>
          <a:stretch>
            <a:fillRect/>
          </a:stretch>
        </p:blipFill>
        <p:spPr bwMode="auto">
          <a:xfrm>
            <a:off x="4499992" y="4653136"/>
            <a:ext cx="2400089" cy="1800000"/>
          </a:xfrm>
          <a:prstGeom prst="rect">
            <a:avLst/>
          </a:prstGeom>
          <a:noFill/>
        </p:spPr>
      </p:pic>
      <p:pic>
        <p:nvPicPr>
          <p:cNvPr id="3081" name="Picture 9" descr="E:\D1\2010_09ドイツ橇仮組立\IMG_3670.JPG"/>
          <p:cNvPicPr>
            <a:picLocks noChangeAspect="1" noChangeArrowheads="1"/>
          </p:cNvPicPr>
          <p:nvPr/>
        </p:nvPicPr>
        <p:blipFill>
          <a:blip r:embed="rId6" cstate="print"/>
          <a:srcRect/>
          <a:stretch>
            <a:fillRect/>
          </a:stretch>
        </p:blipFill>
        <p:spPr bwMode="auto">
          <a:xfrm>
            <a:off x="2195736" y="4653136"/>
            <a:ext cx="2400089" cy="1800000"/>
          </a:xfrm>
          <a:prstGeom prst="rect">
            <a:avLst/>
          </a:prstGeom>
          <a:noFill/>
        </p:spPr>
      </p:pic>
      <p:pic>
        <p:nvPicPr>
          <p:cNvPr id="3082" name="Picture 10" descr="E:\D1\2010_09ドイツ橇仮組立\IMG_3673.JPG"/>
          <p:cNvPicPr>
            <a:picLocks noChangeAspect="1" noChangeArrowheads="1"/>
          </p:cNvPicPr>
          <p:nvPr/>
        </p:nvPicPr>
        <p:blipFill>
          <a:blip r:embed="rId7" cstate="print"/>
          <a:srcRect/>
          <a:stretch>
            <a:fillRect/>
          </a:stretch>
        </p:blipFill>
        <p:spPr bwMode="auto">
          <a:xfrm>
            <a:off x="4620183" y="2421088"/>
            <a:ext cx="2400089" cy="1800000"/>
          </a:xfrm>
          <a:prstGeom prst="rect">
            <a:avLst/>
          </a:prstGeom>
          <a:noFill/>
        </p:spPr>
      </p:pic>
      <p:pic>
        <p:nvPicPr>
          <p:cNvPr id="3079" name="Picture 7" descr="E:\D1\2010_09ドイツ橇仮組立\IMG_3662.JPG"/>
          <p:cNvPicPr>
            <a:picLocks noChangeAspect="1" noChangeArrowheads="1"/>
          </p:cNvPicPr>
          <p:nvPr/>
        </p:nvPicPr>
        <p:blipFill>
          <a:blip r:embed="rId8" cstate="print"/>
          <a:srcRect/>
          <a:stretch>
            <a:fillRect/>
          </a:stretch>
        </p:blipFill>
        <p:spPr bwMode="auto">
          <a:xfrm>
            <a:off x="6924439" y="2421088"/>
            <a:ext cx="2400089" cy="1800000"/>
          </a:xfrm>
          <a:prstGeom prst="rect">
            <a:avLst/>
          </a:prstGeom>
          <a:noFill/>
        </p:spPr>
      </p:pic>
      <p:pic>
        <p:nvPicPr>
          <p:cNvPr id="3077" name="Picture 5" descr="E:\D1\2010_09ドイツ橇仮組立\IMG_3656.JPG"/>
          <p:cNvPicPr>
            <a:picLocks noChangeAspect="1" noChangeArrowheads="1"/>
          </p:cNvPicPr>
          <p:nvPr/>
        </p:nvPicPr>
        <p:blipFill>
          <a:blip r:embed="rId9" cstate="print"/>
          <a:srcRect/>
          <a:stretch>
            <a:fillRect/>
          </a:stretch>
        </p:blipFill>
        <p:spPr bwMode="auto">
          <a:xfrm>
            <a:off x="-108520" y="4653136"/>
            <a:ext cx="2400089" cy="1800000"/>
          </a:xfrm>
          <a:prstGeom prst="rect">
            <a:avLst/>
          </a:prstGeom>
          <a:noFill/>
        </p:spPr>
      </p:pic>
      <p:pic>
        <p:nvPicPr>
          <p:cNvPr id="3083" name="Picture 11"/>
          <p:cNvPicPr>
            <a:picLocks noChangeAspect="1" noChangeArrowheads="1"/>
          </p:cNvPicPr>
          <p:nvPr/>
        </p:nvPicPr>
        <p:blipFill>
          <a:blip r:embed="rId10" cstate="print"/>
          <a:srcRect l="7008" t="10454" r="3661" b="3907"/>
          <a:stretch>
            <a:fillRect/>
          </a:stretch>
        </p:blipFill>
        <p:spPr bwMode="auto">
          <a:xfrm>
            <a:off x="4716016" y="260648"/>
            <a:ext cx="2503448" cy="1800000"/>
          </a:xfrm>
          <a:prstGeom prst="rect">
            <a:avLst/>
          </a:prstGeom>
          <a:noFill/>
          <a:ln w="9525">
            <a:noFill/>
            <a:miter lim="800000"/>
            <a:headEnd/>
            <a:tailEnd/>
          </a:ln>
        </p:spPr>
      </p:pic>
      <p:pic>
        <p:nvPicPr>
          <p:cNvPr id="3075" name="Picture 3" descr="E:\D1\2010_09ドイツ橇仮組立\IMG_3624.JPG"/>
          <p:cNvPicPr>
            <a:picLocks noChangeAspect="1" noChangeArrowheads="1"/>
          </p:cNvPicPr>
          <p:nvPr/>
        </p:nvPicPr>
        <p:blipFill>
          <a:blip r:embed="rId11" cstate="print"/>
          <a:srcRect/>
          <a:stretch>
            <a:fillRect/>
          </a:stretch>
        </p:blipFill>
        <p:spPr bwMode="auto">
          <a:xfrm>
            <a:off x="6996447" y="260648"/>
            <a:ext cx="2400089" cy="1800000"/>
          </a:xfrm>
          <a:prstGeom prst="rect">
            <a:avLst/>
          </a:prstGeom>
          <a:noFill/>
        </p:spPr>
      </p:pic>
      <p:sp>
        <p:nvSpPr>
          <p:cNvPr id="14" name="テキスト ボックス 13"/>
          <p:cNvSpPr txBox="1"/>
          <p:nvPr/>
        </p:nvSpPr>
        <p:spPr>
          <a:xfrm>
            <a:off x="5436096" y="2060848"/>
            <a:ext cx="588623" cy="253916"/>
          </a:xfrm>
          <a:prstGeom prst="rect">
            <a:avLst/>
          </a:prstGeom>
          <a:noFill/>
        </p:spPr>
        <p:txBody>
          <a:bodyPr wrap="none" rtlCol="0">
            <a:spAutoFit/>
          </a:bodyPr>
          <a:lstStyle/>
          <a:p>
            <a:r>
              <a:rPr lang="ja-JP" altLang="en-US" sz="1050" dirty="0" smtClean="0"/>
              <a:t>鳥瞰図</a:t>
            </a:r>
            <a:endParaRPr lang="en-US" altLang="ja-JP" sz="1050" dirty="0" smtClean="0"/>
          </a:p>
        </p:txBody>
      </p:sp>
      <p:sp>
        <p:nvSpPr>
          <p:cNvPr id="15" name="テキスト ボックス 14"/>
          <p:cNvSpPr txBox="1"/>
          <p:nvPr/>
        </p:nvSpPr>
        <p:spPr>
          <a:xfrm>
            <a:off x="7452320" y="2060848"/>
            <a:ext cx="1250663" cy="253916"/>
          </a:xfrm>
          <a:prstGeom prst="rect">
            <a:avLst/>
          </a:prstGeom>
          <a:noFill/>
        </p:spPr>
        <p:txBody>
          <a:bodyPr wrap="none" rtlCol="0">
            <a:spAutoFit/>
          </a:bodyPr>
          <a:lstStyle/>
          <a:p>
            <a:r>
              <a:rPr lang="ja-JP" altLang="en-US" sz="1050" dirty="0" smtClean="0"/>
              <a:t>クレーンで下ろして</a:t>
            </a:r>
            <a:endParaRPr lang="en-US" altLang="ja-JP" sz="1050" dirty="0" smtClean="0"/>
          </a:p>
        </p:txBody>
      </p:sp>
      <p:sp>
        <p:nvSpPr>
          <p:cNvPr id="16" name="テキスト ボックス 15"/>
          <p:cNvSpPr txBox="1"/>
          <p:nvPr/>
        </p:nvSpPr>
        <p:spPr>
          <a:xfrm>
            <a:off x="539552" y="4221088"/>
            <a:ext cx="941283" cy="253916"/>
          </a:xfrm>
          <a:prstGeom prst="rect">
            <a:avLst/>
          </a:prstGeom>
          <a:noFill/>
        </p:spPr>
        <p:txBody>
          <a:bodyPr wrap="none" rtlCol="0">
            <a:spAutoFit/>
          </a:bodyPr>
          <a:lstStyle/>
          <a:p>
            <a:r>
              <a:rPr lang="ja-JP" altLang="en-US" sz="1050" dirty="0" smtClean="0"/>
              <a:t>“舟”を動かし</a:t>
            </a:r>
            <a:endParaRPr lang="en-US" altLang="ja-JP" sz="1050" dirty="0" smtClean="0"/>
          </a:p>
        </p:txBody>
      </p:sp>
      <p:sp>
        <p:nvSpPr>
          <p:cNvPr id="17" name="テキスト ボックス 16"/>
          <p:cNvSpPr txBox="1"/>
          <p:nvPr/>
        </p:nvSpPr>
        <p:spPr>
          <a:xfrm>
            <a:off x="7604720" y="2213248"/>
            <a:ext cx="1250663" cy="253916"/>
          </a:xfrm>
          <a:prstGeom prst="rect">
            <a:avLst/>
          </a:prstGeom>
          <a:noFill/>
        </p:spPr>
        <p:txBody>
          <a:bodyPr wrap="none" rtlCol="0">
            <a:spAutoFit/>
          </a:bodyPr>
          <a:lstStyle/>
          <a:p>
            <a:r>
              <a:rPr lang="ja-JP" altLang="en-US" sz="1050" dirty="0" smtClean="0"/>
              <a:t>クレーンで下ろして</a:t>
            </a:r>
            <a:endParaRPr lang="en-US" altLang="ja-JP" sz="1050" dirty="0" smtClean="0"/>
          </a:p>
        </p:txBody>
      </p:sp>
      <p:sp>
        <p:nvSpPr>
          <p:cNvPr id="18" name="テキスト ボックス 17"/>
          <p:cNvSpPr txBox="1"/>
          <p:nvPr/>
        </p:nvSpPr>
        <p:spPr>
          <a:xfrm>
            <a:off x="2555776" y="4221088"/>
            <a:ext cx="1754006" cy="253916"/>
          </a:xfrm>
          <a:prstGeom prst="rect">
            <a:avLst/>
          </a:prstGeom>
          <a:noFill/>
        </p:spPr>
        <p:txBody>
          <a:bodyPr wrap="none" rtlCol="0">
            <a:spAutoFit/>
          </a:bodyPr>
          <a:lstStyle/>
          <a:p>
            <a:r>
              <a:rPr lang="ja-JP" altLang="en-US" sz="1050" dirty="0" smtClean="0"/>
              <a:t>底板を“舟”の上にのせます</a:t>
            </a:r>
            <a:endParaRPr lang="en-US" altLang="ja-JP" sz="1050" dirty="0" smtClean="0"/>
          </a:p>
        </p:txBody>
      </p:sp>
      <p:sp>
        <p:nvSpPr>
          <p:cNvPr id="19" name="テキスト ボックス 18"/>
          <p:cNvSpPr txBox="1"/>
          <p:nvPr/>
        </p:nvSpPr>
        <p:spPr>
          <a:xfrm>
            <a:off x="5220072" y="4221088"/>
            <a:ext cx="1000595" cy="253916"/>
          </a:xfrm>
          <a:prstGeom prst="rect">
            <a:avLst/>
          </a:prstGeom>
          <a:noFill/>
        </p:spPr>
        <p:txBody>
          <a:bodyPr wrap="none" rtlCol="0">
            <a:spAutoFit/>
          </a:bodyPr>
          <a:lstStyle/>
          <a:p>
            <a:r>
              <a:rPr lang="ja-JP" altLang="en-US" sz="1050" dirty="0" smtClean="0"/>
              <a:t>シャフトで固定</a:t>
            </a:r>
            <a:endParaRPr lang="en-US" altLang="ja-JP" sz="1050" dirty="0" smtClean="0"/>
          </a:p>
        </p:txBody>
      </p:sp>
      <p:sp>
        <p:nvSpPr>
          <p:cNvPr id="20" name="テキスト ボックス 19"/>
          <p:cNvSpPr txBox="1"/>
          <p:nvPr/>
        </p:nvSpPr>
        <p:spPr>
          <a:xfrm>
            <a:off x="7596336" y="4221088"/>
            <a:ext cx="857927" cy="253916"/>
          </a:xfrm>
          <a:prstGeom prst="rect">
            <a:avLst/>
          </a:prstGeom>
          <a:noFill/>
        </p:spPr>
        <p:txBody>
          <a:bodyPr wrap="none" rtlCol="0">
            <a:spAutoFit/>
          </a:bodyPr>
          <a:lstStyle/>
          <a:p>
            <a:r>
              <a:rPr lang="ja-JP" altLang="en-US" sz="1050" dirty="0" smtClean="0"/>
              <a:t>橇連結部分</a:t>
            </a:r>
            <a:endParaRPr lang="en-US" altLang="ja-JP" sz="1050" dirty="0" smtClean="0"/>
          </a:p>
        </p:txBody>
      </p:sp>
      <p:sp>
        <p:nvSpPr>
          <p:cNvPr id="21" name="テキスト ボックス 20"/>
          <p:cNvSpPr txBox="1"/>
          <p:nvPr/>
        </p:nvSpPr>
        <p:spPr>
          <a:xfrm>
            <a:off x="539552" y="6453336"/>
            <a:ext cx="1202573" cy="253916"/>
          </a:xfrm>
          <a:prstGeom prst="rect">
            <a:avLst/>
          </a:prstGeom>
          <a:noFill/>
        </p:spPr>
        <p:txBody>
          <a:bodyPr wrap="none" rtlCol="0">
            <a:spAutoFit/>
          </a:bodyPr>
          <a:lstStyle/>
          <a:p>
            <a:r>
              <a:rPr lang="ja-JP" altLang="en-US" sz="1050" dirty="0" smtClean="0"/>
              <a:t>慎重に作業します</a:t>
            </a:r>
            <a:endParaRPr lang="en-US" altLang="ja-JP" sz="1050" dirty="0" smtClean="0"/>
          </a:p>
        </p:txBody>
      </p:sp>
      <p:sp>
        <p:nvSpPr>
          <p:cNvPr id="22" name="テキスト ボックス 21"/>
          <p:cNvSpPr txBox="1"/>
          <p:nvPr/>
        </p:nvSpPr>
        <p:spPr>
          <a:xfrm>
            <a:off x="2915816" y="6453336"/>
            <a:ext cx="824265" cy="253916"/>
          </a:xfrm>
          <a:prstGeom prst="rect">
            <a:avLst/>
          </a:prstGeom>
          <a:noFill/>
        </p:spPr>
        <p:txBody>
          <a:bodyPr wrap="none" rtlCol="0">
            <a:spAutoFit/>
          </a:bodyPr>
          <a:lstStyle/>
          <a:p>
            <a:r>
              <a:rPr lang="ja-JP" altLang="en-US" sz="1050" dirty="0" smtClean="0"/>
              <a:t>組み上がり</a:t>
            </a:r>
            <a:endParaRPr lang="en-US" altLang="ja-JP" sz="1050" dirty="0" smtClean="0"/>
          </a:p>
        </p:txBody>
      </p:sp>
      <p:sp>
        <p:nvSpPr>
          <p:cNvPr id="23" name="テキスト ボックス 22"/>
          <p:cNvSpPr txBox="1"/>
          <p:nvPr/>
        </p:nvSpPr>
        <p:spPr>
          <a:xfrm>
            <a:off x="5028436" y="6453336"/>
            <a:ext cx="1415772" cy="253916"/>
          </a:xfrm>
          <a:prstGeom prst="rect">
            <a:avLst/>
          </a:prstGeom>
          <a:noFill/>
        </p:spPr>
        <p:txBody>
          <a:bodyPr wrap="none" rtlCol="0">
            <a:spAutoFit/>
          </a:bodyPr>
          <a:lstStyle/>
          <a:p>
            <a:r>
              <a:rPr lang="ja-JP" altLang="en-US" sz="1050" dirty="0" smtClean="0"/>
              <a:t>ドイツ・</a:t>
            </a:r>
            <a:r>
              <a:rPr lang="en-US" altLang="ja-JP" sz="1050" dirty="0" smtClean="0"/>
              <a:t>LEHMANN</a:t>
            </a:r>
            <a:r>
              <a:rPr lang="ja-JP" altLang="en-US" sz="1050" dirty="0" smtClean="0"/>
              <a:t>社製</a:t>
            </a:r>
            <a:endParaRPr lang="en-US" altLang="ja-JP" sz="1050" dirty="0" smtClean="0"/>
          </a:p>
        </p:txBody>
      </p:sp>
      <p:sp>
        <p:nvSpPr>
          <p:cNvPr id="24" name="テキスト ボックス 23"/>
          <p:cNvSpPr txBox="1"/>
          <p:nvPr/>
        </p:nvSpPr>
        <p:spPr>
          <a:xfrm>
            <a:off x="7812360" y="6453336"/>
            <a:ext cx="453970" cy="253916"/>
          </a:xfrm>
          <a:prstGeom prst="rect">
            <a:avLst/>
          </a:prstGeom>
          <a:noFill/>
        </p:spPr>
        <p:txBody>
          <a:bodyPr wrap="none" rtlCol="0">
            <a:spAutoFit/>
          </a:bodyPr>
          <a:lstStyle/>
          <a:p>
            <a:r>
              <a:rPr lang="ja-JP" altLang="en-US" sz="1050" dirty="0" smtClean="0"/>
              <a:t>撤収</a:t>
            </a:r>
            <a:endParaRPr lang="en-US" altLang="ja-JP" sz="1050" dirty="0" smtClean="0"/>
          </a:p>
        </p:txBody>
      </p:sp>
      <p:sp>
        <p:nvSpPr>
          <p:cNvPr id="25" name="テキスト ボックス 24"/>
          <p:cNvSpPr txBox="1"/>
          <p:nvPr/>
        </p:nvSpPr>
        <p:spPr>
          <a:xfrm>
            <a:off x="683568" y="1628800"/>
            <a:ext cx="3744416" cy="646331"/>
          </a:xfrm>
          <a:prstGeom prst="rect">
            <a:avLst/>
          </a:prstGeom>
          <a:noFill/>
        </p:spPr>
        <p:txBody>
          <a:bodyPr wrap="square" rtlCol="0">
            <a:spAutoFit/>
          </a:bodyPr>
          <a:lstStyle/>
          <a:p>
            <a:r>
              <a:rPr lang="en-US" altLang="ja-JP" dirty="0" smtClean="0"/>
              <a:t>S16</a:t>
            </a:r>
            <a:r>
              <a:rPr lang="ja-JP" altLang="en-US" dirty="0" smtClean="0"/>
              <a:t>で行うドイツ橇の組み立てに立ち会い、構造と寸法の確認を行った。</a:t>
            </a:r>
            <a:endParaRPr lang="en-US" altLang="ja-JP" dirty="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31027" t="20297" r="32453" b="34422"/>
          <a:stretch>
            <a:fillRect/>
          </a:stretch>
        </p:blipFill>
        <p:spPr bwMode="auto">
          <a:xfrm>
            <a:off x="5004048" y="170632"/>
            <a:ext cx="2322775" cy="2160000"/>
          </a:xfrm>
          <a:prstGeom prst="rect">
            <a:avLst/>
          </a:prstGeom>
          <a:noFill/>
          <a:ln w="3175">
            <a:noFill/>
            <a:miter lim="800000"/>
            <a:headEnd/>
            <a:tailEnd/>
          </a:ln>
          <a:effectLst/>
        </p:spPr>
      </p:pic>
      <p:sp>
        <p:nvSpPr>
          <p:cNvPr id="4" name="テキスト ボックス 3"/>
          <p:cNvSpPr txBox="1"/>
          <p:nvPr/>
        </p:nvSpPr>
        <p:spPr>
          <a:xfrm>
            <a:off x="539552" y="476672"/>
            <a:ext cx="3467616" cy="584775"/>
          </a:xfrm>
          <a:prstGeom prst="rect">
            <a:avLst/>
          </a:prstGeom>
          <a:noFill/>
        </p:spPr>
        <p:txBody>
          <a:bodyPr wrap="none" rtlCol="0">
            <a:spAutoFit/>
          </a:bodyPr>
          <a:lstStyle/>
          <a:p>
            <a:r>
              <a:rPr lang="ja-JP" altLang="en-US" sz="3200" dirty="0" smtClean="0"/>
              <a:t>木枠・木箱の製作</a:t>
            </a:r>
            <a:r>
              <a:rPr lang="en-US" altLang="ja-JP" sz="1600" dirty="0" smtClean="0"/>
              <a:t>※</a:t>
            </a:r>
            <a:endParaRPr kumimoji="1" lang="en-US" altLang="ja-JP" sz="1600" dirty="0" smtClean="0"/>
          </a:p>
        </p:txBody>
      </p:sp>
      <p:sp>
        <p:nvSpPr>
          <p:cNvPr id="6" name="テキスト ボックス 5"/>
          <p:cNvSpPr txBox="1"/>
          <p:nvPr/>
        </p:nvSpPr>
        <p:spPr>
          <a:xfrm>
            <a:off x="899592" y="1124744"/>
            <a:ext cx="2616422" cy="369332"/>
          </a:xfrm>
          <a:prstGeom prst="rect">
            <a:avLst/>
          </a:prstGeom>
          <a:noFill/>
        </p:spPr>
        <p:txBody>
          <a:bodyPr wrap="none" rtlCol="0">
            <a:spAutoFit/>
          </a:bodyPr>
          <a:lstStyle/>
          <a:p>
            <a:r>
              <a:rPr lang="en-US" altLang="ja-JP" dirty="0" smtClean="0"/>
              <a:t>9</a:t>
            </a:r>
            <a:r>
              <a:rPr lang="ja-JP" altLang="en-US" dirty="0" smtClean="0"/>
              <a:t>月</a:t>
            </a:r>
            <a:r>
              <a:rPr lang="en-US" altLang="ja-JP" dirty="0" smtClean="0"/>
              <a:t>8</a:t>
            </a:r>
            <a:r>
              <a:rPr lang="ja-JP" altLang="en-US" dirty="0" smtClean="0"/>
              <a:t>日～</a:t>
            </a:r>
            <a:r>
              <a:rPr lang="en-US" altLang="ja-JP" dirty="0" smtClean="0"/>
              <a:t>9</a:t>
            </a:r>
            <a:r>
              <a:rPr lang="ja-JP" altLang="en-US" dirty="0" smtClean="0"/>
              <a:t>月</a:t>
            </a:r>
            <a:r>
              <a:rPr lang="en-US" altLang="ja-JP" dirty="0" smtClean="0"/>
              <a:t>26</a:t>
            </a:r>
            <a:r>
              <a:rPr lang="ja-JP" altLang="en-US" dirty="0" smtClean="0"/>
              <a:t>日＠仙台</a:t>
            </a:r>
            <a:endParaRPr lang="en-US" altLang="ja-JP" dirty="0" smtClean="0"/>
          </a:p>
        </p:txBody>
      </p:sp>
      <p:pic>
        <p:nvPicPr>
          <p:cNvPr id="1026" name="Picture 2" descr="E:\D1\2010_09梱包\IMG_3529.JPG"/>
          <p:cNvPicPr>
            <a:picLocks noChangeAspect="1" noChangeArrowheads="1"/>
          </p:cNvPicPr>
          <p:nvPr/>
        </p:nvPicPr>
        <p:blipFill>
          <a:blip r:embed="rId3" cstate="print"/>
          <a:srcRect/>
          <a:stretch>
            <a:fillRect/>
          </a:stretch>
        </p:blipFill>
        <p:spPr bwMode="auto">
          <a:xfrm>
            <a:off x="5652120" y="4941368"/>
            <a:ext cx="2400089" cy="1800000"/>
          </a:xfrm>
          <a:prstGeom prst="rect">
            <a:avLst/>
          </a:prstGeom>
          <a:noFill/>
        </p:spPr>
      </p:pic>
      <p:pic>
        <p:nvPicPr>
          <p:cNvPr id="1028" name="Picture 4"/>
          <p:cNvPicPr>
            <a:picLocks noChangeAspect="1" noChangeArrowheads="1"/>
          </p:cNvPicPr>
          <p:nvPr/>
        </p:nvPicPr>
        <p:blipFill>
          <a:blip r:embed="rId4" cstate="print"/>
          <a:srcRect l="38187" t="61813" r="51477" b="24406"/>
          <a:stretch>
            <a:fillRect/>
          </a:stretch>
        </p:blipFill>
        <p:spPr bwMode="auto">
          <a:xfrm>
            <a:off x="5652120" y="2636912"/>
            <a:ext cx="1008112" cy="1008112"/>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l="62550" t="61812" r="27114" b="24407"/>
          <a:stretch>
            <a:fillRect/>
          </a:stretch>
        </p:blipFill>
        <p:spPr bwMode="auto">
          <a:xfrm>
            <a:off x="6660232" y="2636912"/>
            <a:ext cx="1008112" cy="1008112"/>
          </a:xfrm>
          <a:prstGeom prst="rect">
            <a:avLst/>
          </a:prstGeom>
          <a:noFill/>
          <a:ln w="9525">
            <a:noFill/>
            <a:miter lim="800000"/>
            <a:headEnd/>
            <a:tailEnd/>
          </a:ln>
        </p:spPr>
      </p:pic>
      <p:pic>
        <p:nvPicPr>
          <p:cNvPr id="1030" name="Picture 6"/>
          <p:cNvPicPr>
            <a:picLocks noChangeAspect="1" noChangeArrowheads="1"/>
          </p:cNvPicPr>
          <p:nvPr/>
        </p:nvPicPr>
        <p:blipFill>
          <a:blip r:embed="rId4" cstate="print"/>
          <a:srcRect l="50000" t="61812" r="39664" b="24407"/>
          <a:stretch>
            <a:fillRect/>
          </a:stretch>
        </p:blipFill>
        <p:spPr bwMode="auto">
          <a:xfrm>
            <a:off x="7668344" y="2636912"/>
            <a:ext cx="1008112" cy="1008112"/>
          </a:xfrm>
          <a:prstGeom prst="rect">
            <a:avLst/>
          </a:prstGeom>
          <a:noFill/>
          <a:ln w="9525">
            <a:noFill/>
            <a:miter lim="800000"/>
            <a:headEnd/>
            <a:tailEnd/>
          </a:ln>
        </p:spPr>
      </p:pic>
      <p:sp>
        <p:nvSpPr>
          <p:cNvPr id="9" name="テキスト ボックス 8"/>
          <p:cNvSpPr txBox="1"/>
          <p:nvPr/>
        </p:nvSpPr>
        <p:spPr>
          <a:xfrm>
            <a:off x="7380312" y="3645024"/>
            <a:ext cx="1471878" cy="253916"/>
          </a:xfrm>
          <a:prstGeom prst="rect">
            <a:avLst/>
          </a:prstGeom>
          <a:noFill/>
        </p:spPr>
        <p:txBody>
          <a:bodyPr wrap="none" rtlCol="0">
            <a:spAutoFit/>
          </a:bodyPr>
          <a:lstStyle/>
          <a:p>
            <a:r>
              <a:rPr lang="ja-JP" altLang="en-US" sz="1050" dirty="0" smtClean="0"/>
              <a:t>箱に貼るラベルは自作</a:t>
            </a:r>
            <a:endParaRPr lang="en-US" altLang="ja-JP" sz="1050" dirty="0" smtClean="0"/>
          </a:p>
        </p:txBody>
      </p:sp>
      <p:sp>
        <p:nvSpPr>
          <p:cNvPr id="10" name="テキスト ボックス 9"/>
          <p:cNvSpPr txBox="1"/>
          <p:nvPr/>
        </p:nvSpPr>
        <p:spPr>
          <a:xfrm>
            <a:off x="7164288" y="4328980"/>
            <a:ext cx="1224136" cy="438582"/>
          </a:xfrm>
          <a:prstGeom prst="rect">
            <a:avLst/>
          </a:prstGeom>
          <a:noFill/>
        </p:spPr>
        <p:txBody>
          <a:bodyPr wrap="square" rtlCol="0">
            <a:spAutoFit/>
          </a:bodyPr>
          <a:lstStyle/>
          <a:p>
            <a:r>
              <a:rPr lang="ja-JP" altLang="en-US" sz="1050" dirty="0" smtClean="0"/>
              <a:t>黄色ガムテープが</a:t>
            </a:r>
            <a:r>
              <a:rPr lang="en-US" altLang="ja-JP" sz="1200" dirty="0" smtClean="0"/>
              <a:t>S16</a:t>
            </a:r>
            <a:r>
              <a:rPr lang="ja-JP" altLang="en-US" sz="1050" dirty="0" smtClean="0"/>
              <a:t>行きを表す</a:t>
            </a:r>
            <a:endParaRPr lang="en-US" altLang="ja-JP" sz="1050" dirty="0" smtClean="0"/>
          </a:p>
        </p:txBody>
      </p:sp>
      <p:sp>
        <p:nvSpPr>
          <p:cNvPr id="11" name="正方形/長方形 10"/>
          <p:cNvSpPr/>
          <p:nvPr/>
        </p:nvSpPr>
        <p:spPr>
          <a:xfrm>
            <a:off x="5724288" y="3752916"/>
            <a:ext cx="1440000" cy="108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rgbClr val="FF0000"/>
                </a:solidFill>
              </a:rPr>
              <a:t>No Photo</a:t>
            </a:r>
            <a:endParaRPr kumimoji="1" lang="ja-JP" altLang="en-US" dirty="0">
              <a:solidFill>
                <a:srgbClr val="FF0000"/>
              </a:solidFill>
            </a:endParaRPr>
          </a:p>
        </p:txBody>
      </p:sp>
      <p:sp>
        <p:nvSpPr>
          <p:cNvPr id="12" name="テキスト ボックス 11"/>
          <p:cNvSpPr txBox="1"/>
          <p:nvPr/>
        </p:nvSpPr>
        <p:spPr>
          <a:xfrm>
            <a:off x="827584" y="1700808"/>
            <a:ext cx="4104456" cy="1477328"/>
          </a:xfrm>
          <a:prstGeom prst="rect">
            <a:avLst/>
          </a:prstGeom>
          <a:noFill/>
        </p:spPr>
        <p:txBody>
          <a:bodyPr wrap="square" rtlCol="0">
            <a:spAutoFit/>
          </a:bodyPr>
          <a:lstStyle/>
          <a:p>
            <a:r>
              <a:rPr lang="ja-JP" altLang="en-US" dirty="0" smtClean="0"/>
              <a:t>ホームセンターでコンパネや角材を買い</a:t>
            </a:r>
            <a:r>
              <a:rPr lang="en-US" altLang="ja-JP" dirty="0" smtClean="0"/>
              <a:t>AIRT40, TONIC2</a:t>
            </a:r>
            <a:r>
              <a:rPr lang="ja-JP" altLang="en-US" dirty="0" smtClean="0"/>
              <a:t>を入れる木箱・木枠を自作した。また休日には部活の後輩を雇って</a:t>
            </a:r>
            <a:r>
              <a:rPr lang="en-US" altLang="ja-JP" dirty="0" smtClean="0"/>
              <a:t>(</a:t>
            </a:r>
            <a:r>
              <a:rPr lang="ja-JP" altLang="en-US" dirty="0" smtClean="0"/>
              <a:t>自腹</a:t>
            </a:r>
            <a:r>
              <a:rPr lang="en-US" altLang="ja-JP" dirty="0" smtClean="0"/>
              <a:t>)</a:t>
            </a:r>
            <a:r>
              <a:rPr lang="ja-JP" altLang="en-US" dirty="0" smtClean="0"/>
              <a:t>作業に当たらせた。</a:t>
            </a:r>
            <a:endParaRPr lang="en-US" altLang="ja-JP" dirty="0" smtClean="0"/>
          </a:p>
          <a:p>
            <a:r>
              <a:rPr lang="ja-JP" altLang="en-US" dirty="0" smtClean="0"/>
              <a:t>緩衝材の置き方・固定の仕方が難しい。</a:t>
            </a:r>
            <a:endParaRPr lang="en-US" altLang="ja-JP" dirty="0" smtClean="0"/>
          </a:p>
        </p:txBody>
      </p:sp>
      <p:sp>
        <p:nvSpPr>
          <p:cNvPr id="13" name="テキスト ボックス 12"/>
          <p:cNvSpPr txBox="1"/>
          <p:nvPr/>
        </p:nvSpPr>
        <p:spPr>
          <a:xfrm>
            <a:off x="7411112" y="2382996"/>
            <a:ext cx="1409360" cy="253916"/>
          </a:xfrm>
          <a:prstGeom prst="rect">
            <a:avLst/>
          </a:prstGeom>
          <a:noFill/>
        </p:spPr>
        <p:txBody>
          <a:bodyPr wrap="none" rtlCol="0">
            <a:spAutoFit/>
          </a:bodyPr>
          <a:lstStyle/>
          <a:p>
            <a:r>
              <a:rPr lang="ja-JP" altLang="en-US" sz="1050" dirty="0" smtClean="0"/>
              <a:t>カットリスト</a:t>
            </a:r>
            <a:r>
              <a:rPr lang="en-US" altLang="ja-JP" sz="1050" dirty="0" smtClean="0"/>
              <a:t>(</a:t>
            </a:r>
            <a:r>
              <a:rPr lang="ja-JP" altLang="en-US" sz="1050" dirty="0" smtClean="0"/>
              <a:t>市川先生</a:t>
            </a:r>
            <a:r>
              <a:rPr lang="en-US" altLang="ja-JP" sz="1050" dirty="0" smtClean="0"/>
              <a:t>)</a:t>
            </a:r>
          </a:p>
        </p:txBody>
      </p:sp>
      <p:pic>
        <p:nvPicPr>
          <p:cNvPr id="1027" name="Picture 3"/>
          <p:cNvPicPr>
            <a:picLocks noChangeAspect="1" noChangeArrowheads="1"/>
          </p:cNvPicPr>
          <p:nvPr/>
        </p:nvPicPr>
        <p:blipFill>
          <a:blip r:embed="rId5" cstate="print"/>
          <a:srcRect l="12176" t="21282" r="65676" b="38359"/>
          <a:stretch>
            <a:fillRect/>
          </a:stretch>
        </p:blipFill>
        <p:spPr bwMode="auto">
          <a:xfrm>
            <a:off x="7164288" y="116632"/>
            <a:ext cx="1659513" cy="2268000"/>
          </a:xfrm>
          <a:prstGeom prst="rect">
            <a:avLst/>
          </a:prstGeom>
          <a:noFill/>
          <a:ln w="9525">
            <a:noFill/>
            <a:miter lim="800000"/>
            <a:headEnd/>
            <a:tailEnd/>
          </a:ln>
        </p:spPr>
      </p:pic>
      <p:sp>
        <p:nvSpPr>
          <p:cNvPr id="15" name="テキスト ボックス 14"/>
          <p:cNvSpPr txBox="1"/>
          <p:nvPr/>
        </p:nvSpPr>
        <p:spPr>
          <a:xfrm>
            <a:off x="5940152" y="2348880"/>
            <a:ext cx="1127232" cy="253916"/>
          </a:xfrm>
          <a:prstGeom prst="rect">
            <a:avLst/>
          </a:prstGeom>
          <a:noFill/>
        </p:spPr>
        <p:txBody>
          <a:bodyPr wrap="none" rtlCol="0">
            <a:spAutoFit/>
          </a:bodyPr>
          <a:lstStyle/>
          <a:p>
            <a:r>
              <a:rPr lang="ja-JP" altLang="en-US" sz="1050" dirty="0" smtClean="0"/>
              <a:t>木箱梱包計算機</a:t>
            </a:r>
            <a:endParaRPr lang="en-US" altLang="ja-JP" sz="1050" dirty="0" smtClean="0"/>
          </a:p>
        </p:txBody>
      </p:sp>
      <p:sp>
        <p:nvSpPr>
          <p:cNvPr id="17" name="テキスト ボックス 16"/>
          <p:cNvSpPr txBox="1"/>
          <p:nvPr/>
        </p:nvSpPr>
        <p:spPr>
          <a:xfrm>
            <a:off x="8028384" y="6165304"/>
            <a:ext cx="864096" cy="415498"/>
          </a:xfrm>
          <a:prstGeom prst="rect">
            <a:avLst/>
          </a:prstGeom>
          <a:noFill/>
        </p:spPr>
        <p:txBody>
          <a:bodyPr wrap="square" rtlCol="0">
            <a:spAutoFit/>
          </a:bodyPr>
          <a:lstStyle/>
          <a:p>
            <a:r>
              <a:rPr lang="ja-JP" altLang="en-US" sz="1050" dirty="0" smtClean="0"/>
              <a:t>ハンド</a:t>
            </a:r>
            <a:endParaRPr lang="en-US" altLang="ja-JP" sz="1050" dirty="0" smtClean="0"/>
          </a:p>
          <a:p>
            <a:r>
              <a:rPr lang="ja-JP" altLang="en-US" sz="1050" dirty="0" smtClean="0"/>
              <a:t>パレッター</a:t>
            </a:r>
            <a:endParaRPr lang="en-US" altLang="ja-JP" sz="1050" dirty="0" smtClean="0"/>
          </a:p>
        </p:txBody>
      </p:sp>
      <p:pic>
        <p:nvPicPr>
          <p:cNvPr id="3" name="Picture 3" descr="E:\D1\2010_09梱包\梱包_大井埠頭の写真\IMG_3889.JPG"/>
          <p:cNvPicPr>
            <a:picLocks noChangeAspect="1" noChangeArrowheads="1"/>
          </p:cNvPicPr>
          <p:nvPr/>
        </p:nvPicPr>
        <p:blipFill>
          <a:blip r:embed="rId6" cstate="print"/>
          <a:srcRect/>
          <a:stretch>
            <a:fillRect/>
          </a:stretch>
        </p:blipFill>
        <p:spPr bwMode="auto">
          <a:xfrm>
            <a:off x="515727" y="3284984"/>
            <a:ext cx="2400089" cy="1800000"/>
          </a:xfrm>
          <a:prstGeom prst="rect">
            <a:avLst/>
          </a:prstGeom>
          <a:noFill/>
        </p:spPr>
      </p:pic>
      <p:pic>
        <p:nvPicPr>
          <p:cNvPr id="5" name="Picture 4" descr="E:\D1\2010_09梱包\梱包_大井埠頭の写真\IMG_3883.JPG"/>
          <p:cNvPicPr>
            <a:picLocks noChangeAspect="1" noChangeArrowheads="1"/>
          </p:cNvPicPr>
          <p:nvPr/>
        </p:nvPicPr>
        <p:blipFill>
          <a:blip r:embed="rId7" cstate="print"/>
          <a:srcRect/>
          <a:stretch>
            <a:fillRect/>
          </a:stretch>
        </p:blipFill>
        <p:spPr bwMode="auto">
          <a:xfrm>
            <a:off x="3036007" y="3284984"/>
            <a:ext cx="2400089" cy="1800000"/>
          </a:xfrm>
          <a:prstGeom prst="rect">
            <a:avLst/>
          </a:prstGeom>
          <a:noFill/>
        </p:spPr>
      </p:pic>
      <p:sp>
        <p:nvSpPr>
          <p:cNvPr id="22" name="正方形/長方形 21"/>
          <p:cNvSpPr/>
          <p:nvPr/>
        </p:nvSpPr>
        <p:spPr>
          <a:xfrm>
            <a:off x="611560" y="5949280"/>
            <a:ext cx="4769254" cy="369332"/>
          </a:xfrm>
          <a:prstGeom prst="rect">
            <a:avLst/>
          </a:prstGeom>
          <a:ln w="3175">
            <a:solidFill>
              <a:schemeClr val="tx1"/>
            </a:solidFill>
          </a:ln>
        </p:spPr>
        <p:txBody>
          <a:bodyPr wrap="none">
            <a:spAutoFit/>
          </a:bodyPr>
          <a:lstStyle/>
          <a:p>
            <a:r>
              <a:rPr lang="ja-JP" altLang="en-US" b="1" dirty="0" smtClean="0">
                <a:solidFill>
                  <a:srgbClr val="FF0000"/>
                </a:solidFill>
              </a:rPr>
              <a:t>木箱・木枠の完成後、寸法と重量を正確に測定</a:t>
            </a:r>
            <a:endParaRPr lang="en-US" altLang="ja-JP" b="1" dirty="0" smtClean="0">
              <a:solidFill>
                <a:srgbClr val="FF0000"/>
              </a:solidFill>
            </a:endParaRPr>
          </a:p>
        </p:txBody>
      </p:sp>
      <p:sp>
        <p:nvSpPr>
          <p:cNvPr id="23" name="テキスト ボックス 22"/>
          <p:cNvSpPr txBox="1"/>
          <p:nvPr/>
        </p:nvSpPr>
        <p:spPr>
          <a:xfrm>
            <a:off x="819276" y="5085184"/>
            <a:ext cx="1808508" cy="253916"/>
          </a:xfrm>
          <a:prstGeom prst="rect">
            <a:avLst/>
          </a:prstGeom>
          <a:noFill/>
        </p:spPr>
        <p:txBody>
          <a:bodyPr wrap="none" rtlCol="0">
            <a:spAutoFit/>
          </a:bodyPr>
          <a:lstStyle/>
          <a:p>
            <a:r>
              <a:rPr lang="ja-JP" altLang="en-US" sz="1050" dirty="0" smtClean="0"/>
              <a:t>完成した</a:t>
            </a:r>
            <a:r>
              <a:rPr lang="en-US" altLang="ja-JP" sz="1050" dirty="0" smtClean="0"/>
              <a:t>RA</a:t>
            </a:r>
            <a:r>
              <a:rPr lang="ja-JP" altLang="en-US" sz="1050" dirty="0" smtClean="0"/>
              <a:t>ユニット用の木箱</a:t>
            </a:r>
            <a:endParaRPr lang="en-US" altLang="ja-JP" sz="1050" dirty="0" smtClean="0"/>
          </a:p>
        </p:txBody>
      </p:sp>
      <p:sp>
        <p:nvSpPr>
          <p:cNvPr id="24" name="テキスト ボックス 23"/>
          <p:cNvSpPr txBox="1"/>
          <p:nvPr/>
        </p:nvSpPr>
        <p:spPr>
          <a:xfrm>
            <a:off x="3392582" y="5085184"/>
            <a:ext cx="1683474" cy="253916"/>
          </a:xfrm>
          <a:prstGeom prst="rect">
            <a:avLst/>
          </a:prstGeom>
          <a:noFill/>
        </p:spPr>
        <p:txBody>
          <a:bodyPr wrap="none" rtlCol="0">
            <a:spAutoFit/>
          </a:bodyPr>
          <a:lstStyle/>
          <a:p>
            <a:r>
              <a:rPr lang="en-US" altLang="ja-JP" sz="1050" dirty="0" smtClean="0"/>
              <a:t>Dec</a:t>
            </a:r>
            <a:r>
              <a:rPr lang="ja-JP" altLang="en-US" sz="1050" dirty="0" smtClean="0"/>
              <a:t>ユニット。工夫して梱包</a:t>
            </a:r>
            <a:endParaRPr lang="en-US" altLang="ja-JP" sz="105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t>南極のメリット</a:t>
            </a:r>
            <a:r>
              <a:rPr lang="en-US" altLang="ja-JP" sz="4000" dirty="0" smtClean="0"/>
              <a:t>(2)</a:t>
            </a:r>
          </a:p>
        </p:txBody>
      </p:sp>
      <p:sp>
        <p:nvSpPr>
          <p:cNvPr id="14" name="Rectangle 7"/>
          <p:cNvSpPr>
            <a:spLocks noChangeArrowheads="1"/>
          </p:cNvSpPr>
          <p:nvPr/>
        </p:nvSpPr>
        <p:spPr bwMode="auto">
          <a:xfrm>
            <a:off x="785786" y="1559470"/>
            <a:ext cx="1497526"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solidFill>
                  <a:schemeClr val="tx1"/>
                </a:solidFill>
                <a:latin typeface="+mn-ea"/>
              </a:rPr>
              <a:t>安定した大気</a:t>
            </a:r>
            <a:endParaRPr lang="ja-JP" altLang="en-US" dirty="0">
              <a:solidFill>
                <a:schemeClr val="tx1"/>
              </a:solidFill>
              <a:latin typeface="+mn-ea"/>
            </a:endParaRPr>
          </a:p>
        </p:txBody>
      </p:sp>
      <p:sp>
        <p:nvSpPr>
          <p:cNvPr id="34" name="Rectangle 7"/>
          <p:cNvSpPr>
            <a:spLocks noChangeArrowheads="1"/>
          </p:cNvSpPr>
          <p:nvPr/>
        </p:nvSpPr>
        <p:spPr bwMode="auto">
          <a:xfrm>
            <a:off x="785786" y="4643446"/>
            <a:ext cx="649537"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solidFill>
                  <a:schemeClr val="tx1"/>
                </a:solidFill>
                <a:latin typeface="+mn-ea"/>
              </a:rPr>
              <a:t>極夜</a:t>
            </a:r>
            <a:endParaRPr lang="ja-JP" altLang="en-US" dirty="0">
              <a:solidFill>
                <a:schemeClr val="tx1"/>
              </a:solidFill>
              <a:latin typeface="+mn-ea"/>
            </a:endParaRPr>
          </a:p>
        </p:txBody>
      </p:sp>
      <p:pic>
        <p:nvPicPr>
          <p:cNvPr id="8" name="Picture 2"/>
          <p:cNvPicPr>
            <a:picLocks noChangeAspect="1" noChangeArrowheads="1"/>
          </p:cNvPicPr>
          <p:nvPr/>
        </p:nvPicPr>
        <p:blipFill>
          <a:blip r:embed="rId2" cstate="print"/>
          <a:srcRect/>
          <a:stretch>
            <a:fillRect/>
          </a:stretch>
        </p:blipFill>
        <p:spPr bwMode="auto">
          <a:xfrm>
            <a:off x="5214942" y="1330800"/>
            <a:ext cx="3143272" cy="239167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7827" name="Picture 3"/>
          <p:cNvPicPr>
            <a:picLocks noChangeAspect="1" noChangeArrowheads="1"/>
          </p:cNvPicPr>
          <p:nvPr/>
        </p:nvPicPr>
        <p:blipFill>
          <a:blip r:embed="rId3" cstate="print"/>
          <a:srcRect/>
          <a:stretch>
            <a:fillRect/>
          </a:stretch>
        </p:blipFill>
        <p:spPr bwMode="auto">
          <a:xfrm>
            <a:off x="5214942" y="4232324"/>
            <a:ext cx="3143272" cy="228963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0" name="Rectangle 8"/>
          <p:cNvSpPr>
            <a:spLocks noChangeArrowheads="1"/>
          </p:cNvSpPr>
          <p:nvPr/>
        </p:nvSpPr>
        <p:spPr bwMode="auto">
          <a:xfrm>
            <a:off x="1285852" y="2000240"/>
            <a:ext cx="3500462" cy="1323439"/>
          </a:xfrm>
          <a:prstGeom prst="rect">
            <a:avLst/>
          </a:prstGeom>
          <a:noFill/>
          <a:ln w="9525">
            <a:noFill/>
            <a:miter lim="800000"/>
            <a:headEnd/>
            <a:tailEnd/>
          </a:ln>
          <a:effectLst/>
        </p:spPr>
        <p:txBody>
          <a:bodyPr wrap="square">
            <a:spAutoFit/>
          </a:bodyPr>
          <a:lstStyle/>
          <a:p>
            <a:pPr defTabSz="4176713"/>
            <a:r>
              <a:rPr lang="ja-JP" altLang="en-US" sz="1400" dirty="0" smtClean="0">
                <a:latin typeface="ＭＳ Ｐゴシック" charset="-128"/>
              </a:rPr>
              <a:t>極高気圧帯</a:t>
            </a:r>
            <a:endParaRPr lang="en-US" altLang="ja-JP" sz="1400" dirty="0" smtClean="0">
              <a:latin typeface="ＭＳ Ｐゴシック" charset="-128"/>
            </a:endParaRPr>
          </a:p>
          <a:p>
            <a:pPr defTabSz="4176713"/>
            <a:r>
              <a:rPr lang="ja-JP" altLang="en-US" sz="1400" dirty="0" smtClean="0">
                <a:latin typeface="ＭＳ Ｐゴシック" charset="-128"/>
              </a:rPr>
              <a:t>　　「ドーム」と呼ばれる内陸高原の山頂部分</a:t>
            </a:r>
            <a:endParaRPr lang="en-US" altLang="ja-JP" sz="1400" dirty="0" smtClean="0">
              <a:latin typeface="ＭＳ Ｐゴシック" charset="-128"/>
            </a:endParaRPr>
          </a:p>
          <a:p>
            <a:pPr defTabSz="4176713"/>
            <a:r>
              <a:rPr lang="ja-JP" altLang="en-US" sz="1400" dirty="0" smtClean="0">
                <a:latin typeface="ＭＳ Ｐゴシック" charset="-128"/>
              </a:rPr>
              <a:t>　　では常に穏やかな下降気流</a:t>
            </a:r>
            <a:endParaRPr lang="en-US" altLang="ja-JP" sz="1400" dirty="0" smtClean="0">
              <a:latin typeface="ＭＳ Ｐゴシック" charset="-128"/>
            </a:endParaRPr>
          </a:p>
          <a:p>
            <a:pPr defTabSz="4176713"/>
            <a:endParaRPr lang="en-US" altLang="ja-JP" sz="1000" dirty="0" smtClean="0">
              <a:latin typeface="ＭＳ Ｐゴシック" charset="-128"/>
            </a:endParaRPr>
          </a:p>
          <a:p>
            <a:pPr defTabSz="4176713"/>
            <a:r>
              <a:rPr lang="ja-JP" altLang="en-US" sz="1400" dirty="0" smtClean="0">
                <a:latin typeface="ＭＳ Ｐゴシック" charset="-128"/>
              </a:rPr>
              <a:t>　　　　　良いシーイング</a:t>
            </a:r>
            <a:endParaRPr lang="en-US" altLang="ja-JP" sz="1400" dirty="0" smtClean="0">
              <a:latin typeface="ＭＳ Ｐゴシック" charset="-128"/>
            </a:endParaRPr>
          </a:p>
          <a:p>
            <a:pPr defTabSz="4176713"/>
            <a:r>
              <a:rPr lang="ja-JP" altLang="en-US" sz="1400" dirty="0" smtClean="0">
                <a:latin typeface="ＭＳ Ｐゴシック" charset="-128"/>
              </a:rPr>
              <a:t>　　　　　低い接地境界層</a:t>
            </a:r>
            <a:endParaRPr lang="en-US" altLang="ja-JP" sz="1400" dirty="0" smtClean="0">
              <a:latin typeface="ＭＳ Ｐゴシック" charset="-128"/>
            </a:endParaRPr>
          </a:p>
        </p:txBody>
      </p:sp>
      <p:cxnSp>
        <p:nvCxnSpPr>
          <p:cNvPr id="13" name="直線矢印コネクタ 12"/>
          <p:cNvCxnSpPr/>
          <p:nvPr/>
        </p:nvCxnSpPr>
        <p:spPr>
          <a:xfrm>
            <a:off x="1571604" y="3071810"/>
            <a:ext cx="285752" cy="1588"/>
          </a:xfrm>
          <a:prstGeom prst="straightConnector1">
            <a:avLst/>
          </a:prstGeom>
          <a:ln w="1270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6" name="Rectangle 8"/>
          <p:cNvSpPr>
            <a:spLocks noChangeArrowheads="1"/>
          </p:cNvSpPr>
          <p:nvPr/>
        </p:nvSpPr>
        <p:spPr bwMode="auto">
          <a:xfrm>
            <a:off x="1041958" y="3437753"/>
            <a:ext cx="3500462" cy="307777"/>
          </a:xfrm>
          <a:prstGeom prst="rect">
            <a:avLst/>
          </a:prstGeom>
          <a:noFill/>
          <a:ln w="9525">
            <a:noFill/>
            <a:miter lim="800000"/>
            <a:headEnd/>
            <a:tailEnd/>
          </a:ln>
          <a:effectLst/>
        </p:spPr>
        <p:txBody>
          <a:bodyPr wrap="square">
            <a:spAutoFit/>
          </a:bodyPr>
          <a:lstStyle/>
          <a:p>
            <a:pPr defTabSz="4176713"/>
            <a:r>
              <a:rPr lang="ja-JP" altLang="en-US" sz="1400" dirty="0" smtClean="0">
                <a:latin typeface="ＭＳ Ｐゴシック" charset="-128"/>
              </a:rPr>
              <a:t>ドーム</a:t>
            </a:r>
            <a:r>
              <a:rPr lang="en-US" altLang="ja-JP" sz="1400" dirty="0" smtClean="0">
                <a:latin typeface="ＭＳ Ｐゴシック" charset="-128"/>
              </a:rPr>
              <a:t>C</a:t>
            </a:r>
            <a:r>
              <a:rPr lang="ja-JP" altLang="en-US" sz="1400" dirty="0" smtClean="0">
                <a:latin typeface="ＭＳ Ｐゴシック" charset="-128"/>
              </a:rPr>
              <a:t>のシーイング </a:t>
            </a:r>
            <a:r>
              <a:rPr lang="en-US" altLang="ja-JP" sz="1400" dirty="0" smtClean="0">
                <a:latin typeface="ＭＳ Ｐゴシック" charset="-128"/>
              </a:rPr>
              <a:t>…</a:t>
            </a:r>
            <a:r>
              <a:rPr lang="ja-JP" altLang="en-US" sz="1400" dirty="0" smtClean="0">
                <a:latin typeface="ＭＳ Ｐゴシック" charset="-128"/>
              </a:rPr>
              <a:t> </a:t>
            </a:r>
            <a:r>
              <a:rPr lang="en-US" altLang="ja-JP" sz="1400" b="1" dirty="0" smtClean="0">
                <a:solidFill>
                  <a:srgbClr val="0000FF"/>
                </a:solidFill>
                <a:latin typeface="ＭＳ Ｐゴシック" charset="-128"/>
              </a:rPr>
              <a:t>0.3”</a:t>
            </a:r>
            <a:r>
              <a:rPr lang="en-US" altLang="ja-JP" sz="1400" dirty="0" smtClean="0">
                <a:latin typeface="ＭＳ Ｐゴシック" charset="-128"/>
              </a:rPr>
              <a:t> @30m</a:t>
            </a:r>
          </a:p>
        </p:txBody>
      </p:sp>
      <p:sp>
        <p:nvSpPr>
          <p:cNvPr id="17" name="テキスト ボックス 16"/>
          <p:cNvSpPr txBox="1"/>
          <p:nvPr/>
        </p:nvSpPr>
        <p:spPr>
          <a:xfrm>
            <a:off x="3542288" y="3660820"/>
            <a:ext cx="1266822" cy="276999"/>
          </a:xfrm>
          <a:prstGeom prst="rect">
            <a:avLst/>
          </a:prstGeom>
          <a:noFill/>
        </p:spPr>
        <p:txBody>
          <a:bodyPr wrap="none" rtlCol="0">
            <a:spAutoFit/>
          </a:bodyPr>
          <a:lstStyle/>
          <a:p>
            <a:r>
              <a:rPr kumimoji="1" lang="en-US" altLang="ja-JP" sz="1200" dirty="0" smtClean="0"/>
              <a:t>Lawrence+(2004)</a:t>
            </a:r>
            <a:endParaRPr kumimoji="1" lang="ja-JP" altLang="en-US" sz="1200" dirty="0"/>
          </a:p>
        </p:txBody>
      </p:sp>
      <p:sp>
        <p:nvSpPr>
          <p:cNvPr id="18" name="Rectangle 8"/>
          <p:cNvSpPr>
            <a:spLocks noChangeArrowheads="1"/>
          </p:cNvSpPr>
          <p:nvPr/>
        </p:nvSpPr>
        <p:spPr bwMode="auto">
          <a:xfrm>
            <a:off x="1041958" y="3866381"/>
            <a:ext cx="3500462" cy="307777"/>
          </a:xfrm>
          <a:prstGeom prst="rect">
            <a:avLst/>
          </a:prstGeom>
          <a:noFill/>
          <a:ln w="9525">
            <a:noFill/>
            <a:miter lim="800000"/>
            <a:headEnd/>
            <a:tailEnd/>
          </a:ln>
          <a:effectLst/>
        </p:spPr>
        <p:txBody>
          <a:bodyPr wrap="square">
            <a:spAutoFit/>
          </a:bodyPr>
          <a:lstStyle/>
          <a:p>
            <a:pPr defTabSz="4176713"/>
            <a:r>
              <a:rPr lang="ja-JP" altLang="en-US" sz="1400" dirty="0" smtClean="0">
                <a:latin typeface="ＭＳ Ｐゴシック" charset="-128"/>
              </a:rPr>
              <a:t>ドームふじの接地境界層の高さ </a:t>
            </a:r>
            <a:r>
              <a:rPr lang="en-US" altLang="ja-JP" sz="1400" dirty="0" smtClean="0">
                <a:latin typeface="ＭＳ Ｐゴシック" charset="-128"/>
              </a:rPr>
              <a:t>… </a:t>
            </a:r>
            <a:r>
              <a:rPr lang="en-US" altLang="ja-JP" sz="1400" b="1" dirty="0" smtClean="0">
                <a:solidFill>
                  <a:srgbClr val="0000FF"/>
                </a:solidFill>
                <a:latin typeface="ＭＳ Ｐゴシック" charset="-128"/>
              </a:rPr>
              <a:t>18m</a:t>
            </a:r>
          </a:p>
        </p:txBody>
      </p:sp>
      <p:sp>
        <p:nvSpPr>
          <p:cNvPr id="19" name="テキスト ボックス 18"/>
          <p:cNvSpPr txBox="1"/>
          <p:nvPr/>
        </p:nvSpPr>
        <p:spPr>
          <a:xfrm>
            <a:off x="3327974" y="4080695"/>
            <a:ext cx="1529778" cy="276999"/>
          </a:xfrm>
          <a:prstGeom prst="rect">
            <a:avLst/>
          </a:prstGeom>
          <a:noFill/>
        </p:spPr>
        <p:txBody>
          <a:bodyPr wrap="none" rtlCol="0">
            <a:spAutoFit/>
          </a:bodyPr>
          <a:lstStyle/>
          <a:p>
            <a:r>
              <a:rPr kumimoji="1" lang="en-US" altLang="ja-JP" sz="1200" dirty="0" smtClean="0"/>
              <a:t>Swain &amp; </a:t>
            </a:r>
            <a:r>
              <a:rPr kumimoji="1" lang="en-US" altLang="ja-JP" sz="1200" dirty="0" err="1" smtClean="0"/>
              <a:t>Gallee</a:t>
            </a:r>
            <a:r>
              <a:rPr kumimoji="1" lang="en-US" altLang="ja-JP" sz="1200" dirty="0" smtClean="0"/>
              <a:t>(2006)</a:t>
            </a:r>
            <a:endParaRPr kumimoji="1" lang="ja-JP" altLang="en-US" sz="1200" dirty="0"/>
          </a:p>
        </p:txBody>
      </p:sp>
      <p:sp>
        <p:nvSpPr>
          <p:cNvPr id="20" name="Rectangle 8"/>
          <p:cNvSpPr>
            <a:spLocks noChangeArrowheads="1"/>
          </p:cNvSpPr>
          <p:nvPr/>
        </p:nvSpPr>
        <p:spPr bwMode="auto">
          <a:xfrm>
            <a:off x="1285852" y="5143512"/>
            <a:ext cx="3500462" cy="1169551"/>
          </a:xfrm>
          <a:prstGeom prst="rect">
            <a:avLst/>
          </a:prstGeom>
          <a:noFill/>
          <a:ln w="9525">
            <a:noFill/>
            <a:miter lim="800000"/>
            <a:headEnd/>
            <a:tailEnd/>
          </a:ln>
          <a:effectLst/>
        </p:spPr>
        <p:txBody>
          <a:bodyPr wrap="square">
            <a:spAutoFit/>
          </a:bodyPr>
          <a:lstStyle/>
          <a:p>
            <a:pPr defTabSz="4176713"/>
            <a:r>
              <a:rPr lang="ja-JP" altLang="en-US" sz="1400" dirty="0" smtClean="0">
                <a:latin typeface="ＭＳ Ｐゴシック" charset="-128"/>
              </a:rPr>
              <a:t>極夜 </a:t>
            </a:r>
            <a:r>
              <a:rPr lang="en-US" altLang="ja-JP" sz="1400" dirty="0" smtClean="0">
                <a:latin typeface="ＭＳ Ｐゴシック" charset="-128"/>
              </a:rPr>
              <a:t>… 1</a:t>
            </a:r>
            <a:r>
              <a:rPr lang="ja-JP" altLang="en-US" sz="1400" dirty="0" smtClean="0">
                <a:latin typeface="ＭＳ Ｐゴシック" charset="-128"/>
              </a:rPr>
              <a:t>日中太陽が昇らない日</a:t>
            </a:r>
            <a:endParaRPr lang="en-US" altLang="ja-JP" sz="1000" dirty="0" smtClean="0">
              <a:latin typeface="ＭＳ Ｐゴシック" charset="-128"/>
            </a:endParaRPr>
          </a:p>
          <a:p>
            <a:pPr defTabSz="4176713"/>
            <a:r>
              <a:rPr lang="ja-JP" altLang="en-US" sz="1400" dirty="0" smtClean="0">
                <a:latin typeface="ＭＳ Ｐゴシック" charset="-128"/>
              </a:rPr>
              <a:t>　　ドームふじでは約</a:t>
            </a:r>
            <a:r>
              <a:rPr lang="en-US" altLang="ja-JP" sz="1400" dirty="0" smtClean="0">
                <a:latin typeface="ＭＳ Ｐゴシック" charset="-128"/>
              </a:rPr>
              <a:t>2,000</a:t>
            </a:r>
            <a:r>
              <a:rPr lang="ja-JP" altLang="en-US" sz="1400" dirty="0" smtClean="0">
                <a:latin typeface="ＭＳ Ｐゴシック" charset="-128"/>
              </a:rPr>
              <a:t>時間</a:t>
            </a:r>
            <a:r>
              <a:rPr lang="en-US" altLang="ja-JP" sz="1400" dirty="0" smtClean="0">
                <a:latin typeface="ＭＳ Ｐゴシック" charset="-128"/>
              </a:rPr>
              <a:t>(90</a:t>
            </a:r>
            <a:r>
              <a:rPr lang="ja-JP" altLang="en-US" sz="1400" dirty="0" smtClean="0">
                <a:latin typeface="ＭＳ Ｐゴシック" charset="-128"/>
              </a:rPr>
              <a:t>日間</a:t>
            </a:r>
            <a:r>
              <a:rPr lang="en-US" altLang="ja-JP" sz="1400" dirty="0" smtClean="0">
                <a:latin typeface="ＭＳ Ｐゴシック" charset="-128"/>
              </a:rPr>
              <a:t>)</a:t>
            </a:r>
          </a:p>
          <a:p>
            <a:pPr defTabSz="4176713"/>
            <a:r>
              <a:rPr lang="ja-JP" altLang="en-US" sz="2700" dirty="0" smtClean="0">
                <a:latin typeface="ＭＳ Ｐゴシック" charset="-128"/>
              </a:rPr>
              <a:t>　  </a:t>
            </a:r>
            <a:endParaRPr lang="en-US" altLang="ja-JP" sz="2700" dirty="0" smtClean="0">
              <a:latin typeface="ＭＳ Ｐゴシック" charset="-128"/>
            </a:endParaRPr>
          </a:p>
          <a:p>
            <a:pPr defTabSz="4176713"/>
            <a:r>
              <a:rPr lang="ja-JP" altLang="en-US" sz="1400" dirty="0" smtClean="0">
                <a:latin typeface="ＭＳ Ｐゴシック" charset="-128"/>
              </a:rPr>
              <a:t>　　　　　</a:t>
            </a:r>
            <a:r>
              <a:rPr lang="ja-JP" altLang="en-US" sz="1400" b="1" dirty="0" smtClean="0">
                <a:solidFill>
                  <a:srgbClr val="0000FF"/>
                </a:solidFill>
                <a:latin typeface="ＭＳ Ｐゴシック" charset="-128"/>
              </a:rPr>
              <a:t>連続観測</a:t>
            </a:r>
            <a:endParaRPr lang="en-US" altLang="ja-JP" sz="1400" b="1" dirty="0" smtClean="0">
              <a:solidFill>
                <a:srgbClr val="0000FF"/>
              </a:solidFill>
              <a:latin typeface="ＭＳ Ｐゴシック" charset="-128"/>
            </a:endParaRPr>
          </a:p>
        </p:txBody>
      </p:sp>
      <p:sp>
        <p:nvSpPr>
          <p:cNvPr id="21" name="テキスト ボックス 20"/>
          <p:cNvSpPr txBox="1"/>
          <p:nvPr/>
        </p:nvSpPr>
        <p:spPr>
          <a:xfrm>
            <a:off x="6929454" y="6511197"/>
            <a:ext cx="1529778" cy="276999"/>
          </a:xfrm>
          <a:prstGeom prst="rect">
            <a:avLst/>
          </a:prstGeom>
          <a:noFill/>
        </p:spPr>
        <p:txBody>
          <a:bodyPr wrap="none" rtlCol="0">
            <a:spAutoFit/>
          </a:bodyPr>
          <a:lstStyle/>
          <a:p>
            <a:r>
              <a:rPr kumimoji="1" lang="en-US" altLang="ja-JP" sz="1200" dirty="0" smtClean="0"/>
              <a:t>Swain &amp; </a:t>
            </a:r>
            <a:r>
              <a:rPr kumimoji="1" lang="en-US" altLang="ja-JP" sz="1200" dirty="0" err="1" smtClean="0"/>
              <a:t>Gallee</a:t>
            </a:r>
            <a:r>
              <a:rPr kumimoji="1" lang="en-US" altLang="ja-JP" sz="1200" dirty="0" smtClean="0"/>
              <a:t>(2006)</a:t>
            </a:r>
            <a:endParaRPr kumimoji="1" lang="ja-JP" altLang="en-US" sz="1200" dirty="0"/>
          </a:p>
        </p:txBody>
      </p:sp>
      <p:sp>
        <p:nvSpPr>
          <p:cNvPr id="22" name="テキスト ボックス 21"/>
          <p:cNvSpPr txBox="1"/>
          <p:nvPr/>
        </p:nvSpPr>
        <p:spPr>
          <a:xfrm>
            <a:off x="5357818" y="1128681"/>
            <a:ext cx="1871025" cy="307777"/>
          </a:xfrm>
          <a:prstGeom prst="rect">
            <a:avLst/>
          </a:prstGeom>
          <a:solidFill>
            <a:schemeClr val="bg1"/>
          </a:solidFill>
          <a:ln w="9525">
            <a:solidFill>
              <a:srgbClr val="0000FF"/>
            </a:solidFill>
          </a:ln>
        </p:spPr>
        <p:txBody>
          <a:bodyPr wrap="none" rtlCol="0">
            <a:spAutoFit/>
          </a:bodyPr>
          <a:lstStyle/>
          <a:p>
            <a:r>
              <a:rPr kumimoji="1" lang="ja-JP" altLang="en-US" sz="1400" dirty="0" smtClean="0"/>
              <a:t>地表面でのシーイング</a:t>
            </a:r>
            <a:endParaRPr kumimoji="1" lang="ja-JP" altLang="en-US" sz="1400" dirty="0"/>
          </a:p>
        </p:txBody>
      </p:sp>
      <p:sp>
        <p:nvSpPr>
          <p:cNvPr id="23" name="テキスト ボックス 22"/>
          <p:cNvSpPr txBox="1"/>
          <p:nvPr/>
        </p:nvSpPr>
        <p:spPr>
          <a:xfrm>
            <a:off x="5357818" y="3995985"/>
            <a:ext cx="2337499" cy="307777"/>
          </a:xfrm>
          <a:prstGeom prst="rect">
            <a:avLst/>
          </a:prstGeom>
          <a:solidFill>
            <a:schemeClr val="bg1"/>
          </a:solidFill>
          <a:ln w="9525">
            <a:solidFill>
              <a:srgbClr val="0000FF"/>
            </a:solidFill>
          </a:ln>
        </p:spPr>
        <p:txBody>
          <a:bodyPr wrap="none" rtlCol="0">
            <a:spAutoFit/>
          </a:bodyPr>
          <a:lstStyle/>
          <a:p>
            <a:r>
              <a:rPr lang="en-US" altLang="ja-JP" sz="1400" dirty="0" smtClean="0"/>
              <a:t>0.1”</a:t>
            </a:r>
            <a:r>
              <a:rPr lang="ja-JP" altLang="en-US" sz="1400" dirty="0" smtClean="0"/>
              <a:t>となる</a:t>
            </a:r>
            <a:r>
              <a:rPr kumimoji="1" lang="ja-JP" altLang="en-US" sz="1400" dirty="0" smtClean="0"/>
              <a:t>接地境界層の高さ</a:t>
            </a:r>
            <a:endParaRPr kumimoji="1" lang="ja-JP" altLang="en-US" sz="1400" dirty="0"/>
          </a:p>
        </p:txBody>
      </p:sp>
      <p:cxnSp>
        <p:nvCxnSpPr>
          <p:cNvPr id="24" name="直線矢印コネクタ 23"/>
          <p:cNvCxnSpPr/>
          <p:nvPr/>
        </p:nvCxnSpPr>
        <p:spPr>
          <a:xfrm>
            <a:off x="1571604" y="6143644"/>
            <a:ext cx="285752" cy="1588"/>
          </a:xfrm>
          <a:prstGeom prst="straightConnector1">
            <a:avLst/>
          </a:prstGeom>
          <a:ln w="1270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25" name="テキスト ボックス 24"/>
          <p:cNvSpPr txBox="1"/>
          <p:nvPr/>
        </p:nvSpPr>
        <p:spPr>
          <a:xfrm>
            <a:off x="6929454" y="3714752"/>
            <a:ext cx="1529778" cy="276999"/>
          </a:xfrm>
          <a:prstGeom prst="rect">
            <a:avLst/>
          </a:prstGeom>
          <a:noFill/>
        </p:spPr>
        <p:txBody>
          <a:bodyPr wrap="none" rtlCol="0">
            <a:spAutoFit/>
          </a:bodyPr>
          <a:lstStyle/>
          <a:p>
            <a:r>
              <a:rPr kumimoji="1" lang="en-US" altLang="ja-JP" sz="1200" dirty="0" smtClean="0"/>
              <a:t>Swain &amp; </a:t>
            </a:r>
            <a:r>
              <a:rPr kumimoji="1" lang="en-US" altLang="ja-JP" sz="1200" dirty="0" err="1" smtClean="0"/>
              <a:t>Gallee</a:t>
            </a:r>
            <a:r>
              <a:rPr kumimoji="1" lang="en-US" altLang="ja-JP" sz="1200" dirty="0" smtClean="0"/>
              <a:t>(2006)</a:t>
            </a:r>
            <a:endParaRPr kumimoji="1" lang="ja-JP" altLang="en-US" sz="1200" dirty="0"/>
          </a:p>
        </p:txBody>
      </p:sp>
      <p:sp>
        <p:nvSpPr>
          <p:cNvPr id="26" name="テキスト ボックス 25"/>
          <p:cNvSpPr txBox="1"/>
          <p:nvPr/>
        </p:nvSpPr>
        <p:spPr>
          <a:xfrm>
            <a:off x="2297820" y="5652331"/>
            <a:ext cx="2559932" cy="276999"/>
          </a:xfrm>
          <a:prstGeom prst="rect">
            <a:avLst/>
          </a:prstGeom>
          <a:noFill/>
        </p:spPr>
        <p:txBody>
          <a:bodyPr wrap="none" rtlCol="0">
            <a:spAutoFit/>
          </a:bodyPr>
          <a:lstStyle/>
          <a:p>
            <a:r>
              <a:rPr lang="ja-JP" altLang="en-US" sz="1200" dirty="0" smtClean="0"/>
              <a:t>村田千紘</a:t>
            </a:r>
            <a:r>
              <a:rPr kumimoji="1" lang="ja-JP" altLang="en-US" sz="1200" dirty="0" smtClean="0"/>
              <a:t> </a:t>
            </a:r>
            <a:r>
              <a:rPr kumimoji="1" lang="en-US" altLang="ja-JP" sz="1200" dirty="0" smtClean="0"/>
              <a:t>(2009)</a:t>
            </a:r>
            <a:r>
              <a:rPr kumimoji="1" lang="ja-JP" altLang="en-US" sz="1200" dirty="0" err="1" smtClean="0"/>
              <a:t>、</a:t>
            </a:r>
            <a:r>
              <a:rPr kumimoji="1" lang="en-US" altLang="ja-JP" sz="1200" dirty="0" err="1" smtClean="0"/>
              <a:t>Strassmeire</a:t>
            </a:r>
            <a:r>
              <a:rPr kumimoji="1" lang="en-US" altLang="ja-JP" sz="1200" dirty="0" smtClean="0"/>
              <a:t>+(2008)</a:t>
            </a:r>
            <a:endParaRPr kumimoji="1" lang="ja-JP" altLang="en-US" sz="1200" dirty="0"/>
          </a:p>
        </p:txBody>
      </p:sp>
      <p:sp>
        <p:nvSpPr>
          <p:cNvPr id="27" name="スライド番号プレースホルダ 26"/>
          <p:cNvSpPr>
            <a:spLocks noGrp="1"/>
          </p:cNvSpPr>
          <p:nvPr>
            <p:ph type="sldNum" sz="quarter" idx="12"/>
          </p:nvPr>
        </p:nvSpPr>
        <p:spPr/>
        <p:txBody>
          <a:bodyPr/>
          <a:lstStyle/>
          <a:p>
            <a:fld id="{211C075B-6712-4FC4-92CB-6BC868D296D4}" type="slidenum">
              <a:rPr kumimoji="1" lang="ja-JP" altLang="en-US" smtClean="0"/>
              <a:pPr/>
              <a:t>6</a:t>
            </a:fld>
            <a:endParaRPr kumimoji="1" lang="ja-JP" alt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p:cNvPicPr>
            <a:picLocks noChangeAspect="1" noChangeArrowheads="1"/>
          </p:cNvPicPr>
          <p:nvPr/>
        </p:nvPicPr>
        <p:blipFill>
          <a:blip r:embed="rId2" cstate="print">
            <a:lum bright="10000"/>
          </a:blip>
          <a:srcRect l="13286" t="26050" r="14816" b="13514"/>
          <a:stretch>
            <a:fillRect/>
          </a:stretch>
        </p:blipFill>
        <p:spPr bwMode="auto">
          <a:xfrm>
            <a:off x="0" y="2564904"/>
            <a:ext cx="9144000" cy="5764696"/>
          </a:xfrm>
          <a:prstGeom prst="rect">
            <a:avLst/>
          </a:prstGeom>
          <a:noFill/>
          <a:ln w="9525">
            <a:noFill/>
            <a:miter lim="800000"/>
            <a:headEnd/>
            <a:tailEnd/>
          </a:ln>
        </p:spPr>
      </p:pic>
      <p:sp>
        <p:nvSpPr>
          <p:cNvPr id="4" name="テキスト ボックス 3"/>
          <p:cNvSpPr txBox="1"/>
          <p:nvPr/>
        </p:nvSpPr>
        <p:spPr>
          <a:xfrm>
            <a:off x="539552" y="476672"/>
            <a:ext cx="3477234" cy="584775"/>
          </a:xfrm>
          <a:prstGeom prst="rect">
            <a:avLst/>
          </a:prstGeom>
          <a:noFill/>
        </p:spPr>
        <p:txBody>
          <a:bodyPr wrap="none" rtlCol="0">
            <a:spAutoFit/>
          </a:bodyPr>
          <a:lstStyle/>
          <a:p>
            <a:r>
              <a:rPr lang="ja-JP" altLang="en-US" sz="3200" dirty="0" smtClean="0"/>
              <a:t>積荷リスト締め切り</a:t>
            </a:r>
            <a:endParaRPr kumimoji="1" lang="en-US" altLang="ja-JP" sz="3200" dirty="0" smtClean="0"/>
          </a:p>
        </p:txBody>
      </p:sp>
      <p:sp>
        <p:nvSpPr>
          <p:cNvPr id="6" name="テキスト ボックス 5"/>
          <p:cNvSpPr txBox="1"/>
          <p:nvPr/>
        </p:nvSpPr>
        <p:spPr>
          <a:xfrm>
            <a:off x="899592" y="1124744"/>
            <a:ext cx="997389" cy="369332"/>
          </a:xfrm>
          <a:prstGeom prst="rect">
            <a:avLst/>
          </a:prstGeom>
          <a:noFill/>
        </p:spPr>
        <p:txBody>
          <a:bodyPr wrap="none" rtlCol="0">
            <a:spAutoFit/>
          </a:bodyPr>
          <a:lstStyle/>
          <a:p>
            <a:r>
              <a:rPr lang="en-US" altLang="ja-JP" dirty="0" smtClean="0"/>
              <a:t>9</a:t>
            </a:r>
            <a:r>
              <a:rPr lang="ja-JP" altLang="en-US" dirty="0" smtClean="0"/>
              <a:t>月</a:t>
            </a:r>
            <a:r>
              <a:rPr lang="en-US" altLang="ja-JP" dirty="0" smtClean="0"/>
              <a:t>28</a:t>
            </a:r>
            <a:r>
              <a:rPr lang="ja-JP" altLang="en-US" dirty="0" smtClean="0"/>
              <a:t>日</a:t>
            </a:r>
            <a:endParaRPr lang="en-US" altLang="ja-JP" dirty="0" smtClean="0"/>
          </a:p>
        </p:txBody>
      </p:sp>
      <p:sp>
        <p:nvSpPr>
          <p:cNvPr id="5" name="正方形/長方形 4"/>
          <p:cNvSpPr/>
          <p:nvPr/>
        </p:nvSpPr>
        <p:spPr>
          <a:xfrm>
            <a:off x="539552" y="1556792"/>
            <a:ext cx="8208911" cy="646331"/>
          </a:xfrm>
          <a:prstGeom prst="rect">
            <a:avLst/>
          </a:prstGeom>
        </p:spPr>
        <p:txBody>
          <a:bodyPr wrap="square">
            <a:spAutoFit/>
          </a:bodyPr>
          <a:lstStyle/>
          <a:p>
            <a:r>
              <a:rPr lang="en-US" altLang="ja-JP" dirty="0" smtClean="0"/>
              <a:t>9</a:t>
            </a:r>
            <a:r>
              <a:rPr lang="ja-JP" altLang="en-US" dirty="0" smtClean="0"/>
              <a:t>月</a:t>
            </a:r>
            <a:r>
              <a:rPr lang="en-US" altLang="ja-JP" dirty="0" smtClean="0"/>
              <a:t>28</a:t>
            </a:r>
            <a:r>
              <a:rPr lang="ja-JP" altLang="en-US" dirty="0" smtClean="0"/>
              <a:t>日に積荷リストの提出期限を迎えた。</a:t>
            </a:r>
            <a:r>
              <a:rPr lang="en-US" altLang="ja-JP" b="1" dirty="0" smtClean="0">
                <a:solidFill>
                  <a:srgbClr val="FF0000"/>
                </a:solidFill>
              </a:rPr>
              <a:t>52</a:t>
            </a:r>
            <a:r>
              <a:rPr lang="ja-JP" altLang="en-US" b="1" dirty="0" smtClean="0">
                <a:solidFill>
                  <a:srgbClr val="FF0000"/>
                </a:solidFill>
              </a:rPr>
              <a:t>次隊で持ち込める観測物資の事実上のリミット</a:t>
            </a:r>
            <a:r>
              <a:rPr lang="ja-JP" altLang="en-US" dirty="0" smtClean="0"/>
              <a:t>。</a:t>
            </a:r>
            <a:r>
              <a:rPr lang="en-US" altLang="ja-JP" baseline="30000" dirty="0" smtClean="0"/>
              <a:t>※</a:t>
            </a:r>
            <a:r>
              <a:rPr lang="ja-JP" altLang="en-US" baseline="30000" dirty="0" smtClean="0"/>
              <a:t>１　　</a:t>
            </a:r>
            <a:r>
              <a:rPr lang="ja-JP" altLang="en-US" dirty="0" smtClean="0"/>
              <a:t>専用ソフトを用いて作成、二次元バーコードで積荷を管理する。</a:t>
            </a:r>
            <a:r>
              <a:rPr lang="en-US" altLang="ja-JP" baseline="30000" dirty="0" smtClean="0"/>
              <a:t>※</a:t>
            </a:r>
            <a:r>
              <a:rPr lang="ja-JP" altLang="en-US" baseline="30000" dirty="0" smtClean="0"/>
              <a:t>２</a:t>
            </a:r>
            <a:endParaRPr lang="ja-JP" altLang="en-US" baseline="30000" dirty="0"/>
          </a:p>
        </p:txBody>
      </p:sp>
      <p:sp>
        <p:nvSpPr>
          <p:cNvPr id="9" name="正方形/長方形 8"/>
          <p:cNvSpPr/>
          <p:nvPr/>
        </p:nvSpPr>
        <p:spPr>
          <a:xfrm>
            <a:off x="1331640" y="2221414"/>
            <a:ext cx="6450805" cy="415498"/>
          </a:xfrm>
          <a:prstGeom prst="rect">
            <a:avLst/>
          </a:prstGeom>
        </p:spPr>
        <p:txBody>
          <a:bodyPr wrap="none">
            <a:spAutoFit/>
          </a:bodyPr>
          <a:lstStyle/>
          <a:p>
            <a:r>
              <a:rPr lang="en-US" altLang="ja-JP" sz="1050" dirty="0" smtClean="0"/>
              <a:t>※</a:t>
            </a:r>
            <a:r>
              <a:rPr lang="ja-JP" altLang="en-US" sz="1050" dirty="0" smtClean="0"/>
              <a:t>１　実際には大井埠頭搬送後の最終提出版まで訂正が利くのでそんなに厳密でなくても良かったようです。</a:t>
            </a:r>
            <a:endParaRPr lang="en-US" altLang="ja-JP" sz="1050" dirty="0" smtClean="0"/>
          </a:p>
          <a:p>
            <a:r>
              <a:rPr lang="en-US" altLang="ja-JP" sz="1050" dirty="0" smtClean="0"/>
              <a:t>※</a:t>
            </a:r>
            <a:r>
              <a:rPr lang="ja-JP" altLang="en-US" sz="1050" dirty="0" smtClean="0"/>
              <a:t>２　実際には</a:t>
            </a:r>
            <a:r>
              <a:rPr lang="en-US" altLang="ja-JP" sz="1050" dirty="0" smtClean="0"/>
              <a:t>S16</a:t>
            </a:r>
            <a:r>
              <a:rPr lang="ja-JP" altLang="en-US" sz="1050" dirty="0" smtClean="0"/>
              <a:t>行きの資材はバーコード管理していないそうなので適当にラベル出力しても良かったようです。</a:t>
            </a:r>
            <a:endParaRPr lang="ja-JP" altLang="en-US" sz="1050" dirty="0"/>
          </a:p>
        </p:txBody>
      </p:sp>
      <p:sp>
        <p:nvSpPr>
          <p:cNvPr id="11" name="円/楕円 10"/>
          <p:cNvSpPr/>
          <p:nvPr/>
        </p:nvSpPr>
        <p:spPr>
          <a:xfrm>
            <a:off x="3635896" y="116632"/>
            <a:ext cx="1728192"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FF0000"/>
                </a:solidFill>
              </a:rPr>
              <a:t>第</a:t>
            </a:r>
            <a:r>
              <a:rPr kumimoji="1" lang="en-US" altLang="ja-JP" b="1" dirty="0" smtClean="0">
                <a:solidFill>
                  <a:srgbClr val="FF0000"/>
                </a:solidFill>
              </a:rPr>
              <a:t>1</a:t>
            </a:r>
            <a:r>
              <a:rPr kumimoji="1" lang="ja-JP" altLang="en-US" b="1" dirty="0" smtClean="0">
                <a:solidFill>
                  <a:srgbClr val="FF0000"/>
                </a:solidFill>
              </a:rPr>
              <a:t>の山場</a:t>
            </a:r>
            <a:endParaRPr kumimoji="1" lang="ja-JP" altLang="en-US" b="1" dirty="0">
              <a:solidFill>
                <a:srgbClr val="FF00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4440639" cy="584775"/>
          </a:xfrm>
          <a:prstGeom prst="rect">
            <a:avLst/>
          </a:prstGeom>
          <a:noFill/>
        </p:spPr>
        <p:txBody>
          <a:bodyPr wrap="none" rtlCol="0">
            <a:spAutoFit/>
          </a:bodyPr>
          <a:lstStyle/>
          <a:p>
            <a:r>
              <a:rPr lang="ja-JP" altLang="en-US" sz="3200" dirty="0" smtClean="0"/>
              <a:t>第</a:t>
            </a:r>
            <a:r>
              <a:rPr lang="en-US" altLang="ja-JP" sz="3200" dirty="0" smtClean="0"/>
              <a:t>2</a:t>
            </a:r>
            <a:r>
              <a:rPr lang="ja-JP" altLang="en-US" sz="3200" dirty="0" smtClean="0"/>
              <a:t>回全員打ち合わせ会</a:t>
            </a:r>
            <a:endParaRPr kumimoji="1" lang="en-US" altLang="ja-JP" sz="3200" dirty="0" smtClean="0"/>
          </a:p>
        </p:txBody>
      </p:sp>
      <p:sp>
        <p:nvSpPr>
          <p:cNvPr id="6" name="テキスト ボックス 5"/>
          <p:cNvSpPr txBox="1"/>
          <p:nvPr/>
        </p:nvSpPr>
        <p:spPr>
          <a:xfrm>
            <a:off x="899592" y="1124744"/>
            <a:ext cx="1920719" cy="369332"/>
          </a:xfrm>
          <a:prstGeom prst="rect">
            <a:avLst/>
          </a:prstGeom>
          <a:noFill/>
        </p:spPr>
        <p:txBody>
          <a:bodyPr wrap="none" rtlCol="0">
            <a:spAutoFit/>
          </a:bodyPr>
          <a:lstStyle/>
          <a:p>
            <a:r>
              <a:rPr lang="en-US" altLang="ja-JP" dirty="0" smtClean="0"/>
              <a:t>10</a:t>
            </a:r>
            <a:r>
              <a:rPr lang="ja-JP" altLang="en-US" dirty="0" smtClean="0"/>
              <a:t>月</a:t>
            </a:r>
            <a:r>
              <a:rPr lang="en-US" altLang="ja-JP" dirty="0" smtClean="0"/>
              <a:t>1</a:t>
            </a:r>
            <a:r>
              <a:rPr lang="ja-JP" altLang="en-US" dirty="0" smtClean="0"/>
              <a:t>日＠極地研</a:t>
            </a:r>
            <a:endParaRPr lang="en-US" altLang="ja-JP" dirty="0" smtClean="0"/>
          </a:p>
        </p:txBody>
      </p:sp>
      <p:pic>
        <p:nvPicPr>
          <p:cNvPr id="2050" name="Picture 2" descr="E:\D1\2010_10第二回全員打ち合わせ会\IMG_3728.JPG"/>
          <p:cNvPicPr>
            <a:picLocks noChangeAspect="1" noChangeArrowheads="1"/>
          </p:cNvPicPr>
          <p:nvPr/>
        </p:nvPicPr>
        <p:blipFill>
          <a:blip r:embed="rId2" cstate="print"/>
          <a:srcRect/>
          <a:stretch>
            <a:fillRect/>
          </a:stretch>
        </p:blipFill>
        <p:spPr bwMode="auto">
          <a:xfrm>
            <a:off x="539552" y="2636912"/>
            <a:ext cx="2400089" cy="1800000"/>
          </a:xfrm>
          <a:prstGeom prst="rect">
            <a:avLst/>
          </a:prstGeom>
          <a:noFill/>
        </p:spPr>
      </p:pic>
      <p:pic>
        <p:nvPicPr>
          <p:cNvPr id="2051" name="Picture 3" descr="E:\D1\2010_10第二回全員打ち合わせ会\IMG_3739.JPG"/>
          <p:cNvPicPr>
            <a:picLocks noChangeAspect="1" noChangeArrowheads="1"/>
          </p:cNvPicPr>
          <p:nvPr/>
        </p:nvPicPr>
        <p:blipFill>
          <a:blip r:embed="rId3" cstate="print"/>
          <a:srcRect/>
          <a:stretch>
            <a:fillRect/>
          </a:stretch>
        </p:blipFill>
        <p:spPr bwMode="auto">
          <a:xfrm>
            <a:off x="3131840" y="4725144"/>
            <a:ext cx="2400089" cy="1800000"/>
          </a:xfrm>
          <a:prstGeom prst="rect">
            <a:avLst/>
          </a:prstGeom>
          <a:noFill/>
        </p:spPr>
      </p:pic>
      <p:pic>
        <p:nvPicPr>
          <p:cNvPr id="2052" name="Picture 4" descr="E:\D1\2010_10第二回全員打ち合わせ会\IMG_3750.JPG"/>
          <p:cNvPicPr>
            <a:picLocks noChangeAspect="1" noChangeArrowheads="1"/>
          </p:cNvPicPr>
          <p:nvPr/>
        </p:nvPicPr>
        <p:blipFill>
          <a:blip r:embed="rId4" cstate="print"/>
          <a:srcRect/>
          <a:stretch>
            <a:fillRect/>
          </a:stretch>
        </p:blipFill>
        <p:spPr bwMode="auto">
          <a:xfrm>
            <a:off x="539552" y="4725144"/>
            <a:ext cx="2400089" cy="1800000"/>
          </a:xfrm>
          <a:prstGeom prst="rect">
            <a:avLst/>
          </a:prstGeom>
          <a:noFill/>
        </p:spPr>
      </p:pic>
      <p:pic>
        <p:nvPicPr>
          <p:cNvPr id="2053" name="Picture 5" descr="E:\D1\2010_10第二回全員打ち合わせ会\IMG_3754.JPG"/>
          <p:cNvPicPr>
            <a:picLocks noChangeAspect="1" noChangeArrowheads="1"/>
          </p:cNvPicPr>
          <p:nvPr/>
        </p:nvPicPr>
        <p:blipFill>
          <a:blip r:embed="rId5" cstate="print"/>
          <a:srcRect/>
          <a:stretch>
            <a:fillRect/>
          </a:stretch>
        </p:blipFill>
        <p:spPr bwMode="auto">
          <a:xfrm>
            <a:off x="3131840" y="2636912"/>
            <a:ext cx="2400089" cy="1800000"/>
          </a:xfrm>
          <a:prstGeom prst="rect">
            <a:avLst/>
          </a:prstGeom>
          <a:noFill/>
        </p:spPr>
      </p:pic>
      <p:sp>
        <p:nvSpPr>
          <p:cNvPr id="8" name="正方形/長方形 7"/>
          <p:cNvSpPr/>
          <p:nvPr/>
        </p:nvSpPr>
        <p:spPr>
          <a:xfrm>
            <a:off x="1203157" y="4437112"/>
            <a:ext cx="992579" cy="253916"/>
          </a:xfrm>
          <a:prstGeom prst="rect">
            <a:avLst/>
          </a:prstGeom>
        </p:spPr>
        <p:txBody>
          <a:bodyPr wrap="none">
            <a:spAutoFit/>
          </a:bodyPr>
          <a:lstStyle/>
          <a:p>
            <a:r>
              <a:rPr lang="ja-JP" altLang="en-US" sz="1050" dirty="0" smtClean="0"/>
              <a:t>藤井所長挨拶</a:t>
            </a:r>
            <a:endParaRPr lang="ja-JP" altLang="en-US" sz="1050" dirty="0"/>
          </a:p>
        </p:txBody>
      </p:sp>
      <p:sp>
        <p:nvSpPr>
          <p:cNvPr id="9" name="正方形/長方形 8"/>
          <p:cNvSpPr/>
          <p:nvPr/>
        </p:nvSpPr>
        <p:spPr>
          <a:xfrm>
            <a:off x="3347864" y="4437112"/>
            <a:ext cx="2129109" cy="253916"/>
          </a:xfrm>
          <a:prstGeom prst="rect">
            <a:avLst/>
          </a:prstGeom>
        </p:spPr>
        <p:txBody>
          <a:bodyPr wrap="none">
            <a:spAutoFit/>
          </a:bodyPr>
          <a:lstStyle/>
          <a:p>
            <a:r>
              <a:rPr lang="ja-JP" altLang="en-US" sz="1050" dirty="0" smtClean="0"/>
              <a:t>倉庫は南極行きの物資でいっぱい</a:t>
            </a:r>
            <a:endParaRPr lang="ja-JP" altLang="en-US" sz="1050" dirty="0"/>
          </a:p>
        </p:txBody>
      </p:sp>
      <p:sp>
        <p:nvSpPr>
          <p:cNvPr id="10" name="正方形/長方形 9"/>
          <p:cNvSpPr/>
          <p:nvPr/>
        </p:nvSpPr>
        <p:spPr>
          <a:xfrm>
            <a:off x="3995936" y="6525344"/>
            <a:ext cx="723275" cy="253916"/>
          </a:xfrm>
          <a:prstGeom prst="rect">
            <a:avLst/>
          </a:prstGeom>
        </p:spPr>
        <p:txBody>
          <a:bodyPr wrap="none">
            <a:spAutoFit/>
          </a:bodyPr>
          <a:lstStyle/>
          <a:p>
            <a:r>
              <a:rPr lang="ja-JP" altLang="en-US" sz="1050" dirty="0" smtClean="0"/>
              <a:t>避難訓練</a:t>
            </a:r>
            <a:endParaRPr lang="ja-JP" altLang="en-US" sz="1050" dirty="0"/>
          </a:p>
        </p:txBody>
      </p:sp>
      <p:sp>
        <p:nvSpPr>
          <p:cNvPr id="11" name="正方形/長方形 10"/>
          <p:cNvSpPr/>
          <p:nvPr/>
        </p:nvSpPr>
        <p:spPr>
          <a:xfrm>
            <a:off x="1331640" y="6525344"/>
            <a:ext cx="723275" cy="253916"/>
          </a:xfrm>
          <a:prstGeom prst="rect">
            <a:avLst/>
          </a:prstGeom>
        </p:spPr>
        <p:txBody>
          <a:bodyPr wrap="none">
            <a:spAutoFit/>
          </a:bodyPr>
          <a:lstStyle/>
          <a:p>
            <a:r>
              <a:rPr lang="ja-JP" altLang="en-US" sz="1050" dirty="0" smtClean="0"/>
              <a:t>消火訓練</a:t>
            </a:r>
            <a:endParaRPr lang="ja-JP" altLang="en-US" sz="1050" dirty="0"/>
          </a:p>
        </p:txBody>
      </p:sp>
      <p:sp>
        <p:nvSpPr>
          <p:cNvPr id="12" name="正方形/長方形 11"/>
          <p:cNvSpPr/>
          <p:nvPr/>
        </p:nvSpPr>
        <p:spPr>
          <a:xfrm>
            <a:off x="899592" y="1556792"/>
            <a:ext cx="7488832" cy="923330"/>
          </a:xfrm>
          <a:prstGeom prst="rect">
            <a:avLst/>
          </a:prstGeom>
        </p:spPr>
        <p:txBody>
          <a:bodyPr wrap="square">
            <a:spAutoFit/>
          </a:bodyPr>
          <a:lstStyle/>
          <a:p>
            <a:r>
              <a:rPr lang="ja-JP" altLang="en-US" dirty="0" smtClean="0"/>
              <a:t>各部門から提出した積荷リストに基づいて詳細な輸送計画について議論した。</a:t>
            </a:r>
            <a:endParaRPr lang="en-US" altLang="ja-JP" dirty="0" smtClean="0"/>
          </a:p>
          <a:p>
            <a:r>
              <a:rPr lang="ja-JP" altLang="en-US" dirty="0" smtClean="0"/>
              <a:t>また東京消防庁の方を講師に招いた消火訓練や、極地研主催での壮行会が行われた。</a:t>
            </a:r>
            <a:endParaRPr lang="en-US" altLang="ja-JP" dirty="0" smtClean="0"/>
          </a:p>
        </p:txBody>
      </p:sp>
      <p:pic>
        <p:nvPicPr>
          <p:cNvPr id="13" name="Picture 2" descr="E:\D1\2010_10第二回全員打ち合わせ会\IMG_3762.JPG"/>
          <p:cNvPicPr>
            <a:picLocks noChangeAspect="1" noChangeArrowheads="1"/>
          </p:cNvPicPr>
          <p:nvPr/>
        </p:nvPicPr>
        <p:blipFill>
          <a:blip r:embed="rId6" cstate="print"/>
          <a:srcRect/>
          <a:stretch>
            <a:fillRect/>
          </a:stretch>
        </p:blipFill>
        <p:spPr bwMode="auto">
          <a:xfrm>
            <a:off x="6084168" y="2636912"/>
            <a:ext cx="2400089" cy="1800000"/>
          </a:xfrm>
          <a:prstGeom prst="rect">
            <a:avLst/>
          </a:prstGeom>
          <a:noFill/>
        </p:spPr>
      </p:pic>
      <p:pic>
        <p:nvPicPr>
          <p:cNvPr id="14" name="Picture 4" descr="E:\D1\2010_10第二回全員打ち合わせ会\IMG_3767.JPG"/>
          <p:cNvPicPr>
            <a:picLocks noChangeAspect="1" noChangeArrowheads="1"/>
          </p:cNvPicPr>
          <p:nvPr/>
        </p:nvPicPr>
        <p:blipFill>
          <a:blip r:embed="rId7" cstate="print"/>
          <a:srcRect/>
          <a:stretch>
            <a:fillRect/>
          </a:stretch>
        </p:blipFill>
        <p:spPr bwMode="auto">
          <a:xfrm>
            <a:off x="6084168" y="4687252"/>
            <a:ext cx="2400088" cy="1800000"/>
          </a:xfrm>
          <a:prstGeom prst="rect">
            <a:avLst/>
          </a:prstGeom>
          <a:noFill/>
        </p:spPr>
      </p:pic>
      <p:sp>
        <p:nvSpPr>
          <p:cNvPr id="15" name="テキスト ボックス 14"/>
          <p:cNvSpPr txBox="1"/>
          <p:nvPr/>
        </p:nvSpPr>
        <p:spPr>
          <a:xfrm>
            <a:off x="6559840" y="4437112"/>
            <a:ext cx="1396536" cy="253916"/>
          </a:xfrm>
          <a:prstGeom prst="rect">
            <a:avLst/>
          </a:prstGeom>
          <a:noFill/>
        </p:spPr>
        <p:txBody>
          <a:bodyPr wrap="none" rtlCol="0">
            <a:spAutoFit/>
          </a:bodyPr>
          <a:lstStyle/>
          <a:p>
            <a:r>
              <a:rPr lang="ja-JP" altLang="en-US" sz="1050" dirty="0" smtClean="0"/>
              <a:t>極地研主催の壮行会</a:t>
            </a:r>
            <a:endParaRPr kumimoji="1" lang="ja-JP" altLang="en-US" sz="1050" dirty="0"/>
          </a:p>
        </p:txBody>
      </p:sp>
      <p:sp>
        <p:nvSpPr>
          <p:cNvPr id="16" name="テキスト ボックス 15"/>
          <p:cNvSpPr txBox="1"/>
          <p:nvPr/>
        </p:nvSpPr>
        <p:spPr>
          <a:xfrm>
            <a:off x="6444208" y="6487452"/>
            <a:ext cx="1547218" cy="253916"/>
          </a:xfrm>
          <a:prstGeom prst="rect">
            <a:avLst/>
          </a:prstGeom>
          <a:noFill/>
        </p:spPr>
        <p:txBody>
          <a:bodyPr wrap="none" rtlCol="0">
            <a:spAutoFit/>
          </a:bodyPr>
          <a:lstStyle/>
          <a:p>
            <a:r>
              <a:rPr kumimoji="1" lang="ja-JP" altLang="en-US" sz="1050" dirty="0" smtClean="0"/>
              <a:t>南極の氷でオンザロック</a:t>
            </a:r>
            <a:endParaRPr kumimoji="1" lang="ja-JP" altLang="en-US" sz="105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4788024" y="4653136"/>
            <a:ext cx="4104456" cy="20882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39552" y="476672"/>
            <a:ext cx="4877041" cy="584775"/>
          </a:xfrm>
          <a:prstGeom prst="rect">
            <a:avLst/>
          </a:prstGeom>
          <a:noFill/>
        </p:spPr>
        <p:txBody>
          <a:bodyPr wrap="none" rtlCol="0">
            <a:spAutoFit/>
          </a:bodyPr>
          <a:lstStyle/>
          <a:p>
            <a:r>
              <a:rPr lang="en-US" altLang="ja-JP" sz="3200" dirty="0" smtClean="0"/>
              <a:t>AIRT40+TONIC2</a:t>
            </a:r>
            <a:r>
              <a:rPr lang="ja-JP" altLang="en-US" sz="3200" dirty="0" smtClean="0"/>
              <a:t>の試験観測</a:t>
            </a:r>
            <a:endParaRPr kumimoji="1" lang="en-US" altLang="ja-JP" sz="3200" dirty="0" smtClean="0"/>
          </a:p>
        </p:txBody>
      </p:sp>
      <p:sp>
        <p:nvSpPr>
          <p:cNvPr id="6" name="テキスト ボックス 5"/>
          <p:cNvSpPr txBox="1"/>
          <p:nvPr/>
        </p:nvSpPr>
        <p:spPr>
          <a:xfrm>
            <a:off x="899592" y="1124744"/>
            <a:ext cx="2826415" cy="369332"/>
          </a:xfrm>
          <a:prstGeom prst="rect">
            <a:avLst/>
          </a:prstGeom>
          <a:noFill/>
        </p:spPr>
        <p:txBody>
          <a:bodyPr wrap="none" rtlCol="0">
            <a:spAutoFit/>
          </a:bodyPr>
          <a:lstStyle/>
          <a:p>
            <a:r>
              <a:rPr lang="en-US" altLang="ja-JP" dirty="0" smtClean="0"/>
              <a:t>9</a:t>
            </a:r>
            <a:r>
              <a:rPr lang="ja-JP" altLang="en-US" dirty="0" smtClean="0"/>
              <a:t>月</a:t>
            </a:r>
            <a:r>
              <a:rPr lang="en-US" altLang="ja-JP" dirty="0" smtClean="0"/>
              <a:t>28</a:t>
            </a:r>
            <a:r>
              <a:rPr lang="ja-JP" altLang="en-US" dirty="0" smtClean="0"/>
              <a:t>日～</a:t>
            </a:r>
            <a:r>
              <a:rPr lang="en-US" altLang="ja-JP" dirty="0" smtClean="0"/>
              <a:t>10</a:t>
            </a:r>
            <a:r>
              <a:rPr lang="ja-JP" altLang="en-US" dirty="0" smtClean="0"/>
              <a:t>月</a:t>
            </a:r>
            <a:r>
              <a:rPr lang="en-US" altLang="ja-JP" dirty="0" smtClean="0"/>
              <a:t>10</a:t>
            </a:r>
            <a:r>
              <a:rPr lang="ja-JP" altLang="en-US" dirty="0" smtClean="0"/>
              <a:t>日</a:t>
            </a:r>
            <a:r>
              <a:rPr lang="en-US" altLang="ja-JP" dirty="0" smtClean="0"/>
              <a:t>@</a:t>
            </a:r>
            <a:r>
              <a:rPr lang="ja-JP" altLang="en-US" dirty="0" smtClean="0"/>
              <a:t>仙台</a:t>
            </a:r>
            <a:endParaRPr lang="en-US" altLang="ja-JP" dirty="0" smtClean="0"/>
          </a:p>
        </p:txBody>
      </p:sp>
      <p:pic>
        <p:nvPicPr>
          <p:cNvPr id="1026" name="Picture 2" descr="E:\Antarctica\TONIC2\firstlight\firstlight.jpg"/>
          <p:cNvPicPr>
            <a:picLocks noChangeAspect="1" noChangeArrowheads="1"/>
          </p:cNvPicPr>
          <p:nvPr/>
        </p:nvPicPr>
        <p:blipFill>
          <a:blip r:embed="rId2" cstate="print"/>
          <a:srcRect l="32329" t="2948" b="2554"/>
          <a:stretch>
            <a:fillRect/>
          </a:stretch>
        </p:blipFill>
        <p:spPr bwMode="auto">
          <a:xfrm>
            <a:off x="611560" y="2492896"/>
            <a:ext cx="3156185" cy="3305552"/>
          </a:xfrm>
          <a:prstGeom prst="rect">
            <a:avLst/>
          </a:prstGeom>
          <a:noFill/>
        </p:spPr>
      </p:pic>
      <p:pic>
        <p:nvPicPr>
          <p:cNvPr id="5" name="Picture 2" descr="C:\Documents and Settings\Hirofumi Okita\デスクトップ\M42mos_K_usr2.jpg"/>
          <p:cNvPicPr>
            <a:picLocks noChangeAspect="1" noChangeArrowheads="1"/>
          </p:cNvPicPr>
          <p:nvPr/>
        </p:nvPicPr>
        <p:blipFill>
          <a:blip r:embed="rId3" cstate="print"/>
          <a:srcRect/>
          <a:stretch>
            <a:fillRect/>
          </a:stretch>
        </p:blipFill>
        <p:spPr bwMode="auto">
          <a:xfrm>
            <a:off x="6696457" y="4725144"/>
            <a:ext cx="1979999" cy="1980000"/>
          </a:xfrm>
          <a:prstGeom prst="rect">
            <a:avLst/>
          </a:prstGeom>
          <a:noFill/>
        </p:spPr>
      </p:pic>
      <p:pic>
        <p:nvPicPr>
          <p:cNvPr id="7" name="Picture 3" descr="J:\Screenshot-4.png"/>
          <p:cNvPicPr>
            <a:picLocks noChangeAspect="1" noChangeArrowheads="1"/>
          </p:cNvPicPr>
          <p:nvPr/>
        </p:nvPicPr>
        <p:blipFill>
          <a:blip r:embed="rId4" cstate="print"/>
          <a:srcRect l="39892" t="11030" r="4144" b="14359"/>
          <a:stretch>
            <a:fillRect/>
          </a:stretch>
        </p:blipFill>
        <p:spPr bwMode="auto">
          <a:xfrm>
            <a:off x="4067944" y="1693257"/>
            <a:ext cx="2520280" cy="2520000"/>
          </a:xfrm>
          <a:prstGeom prst="rect">
            <a:avLst/>
          </a:prstGeom>
          <a:noFill/>
        </p:spPr>
      </p:pic>
      <p:sp>
        <p:nvSpPr>
          <p:cNvPr id="8" name="円/楕円 7"/>
          <p:cNvSpPr/>
          <p:nvPr/>
        </p:nvSpPr>
        <p:spPr>
          <a:xfrm>
            <a:off x="6948264" y="4797152"/>
            <a:ext cx="504056"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7308304" y="5301208"/>
            <a:ext cx="504056"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8100392" y="6165304"/>
            <a:ext cx="504056"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4644008" y="2557353"/>
            <a:ext cx="504056"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4275348" y="2053297"/>
            <a:ext cx="504056"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5652120" y="3637473"/>
            <a:ext cx="504056"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4644008" y="4509120"/>
            <a:ext cx="1825693" cy="646331"/>
          </a:xfrm>
          <a:prstGeom prst="rect">
            <a:avLst/>
          </a:prstGeom>
          <a:solidFill>
            <a:schemeClr val="bg1"/>
          </a:solidFill>
          <a:ln w="9525">
            <a:solidFill>
              <a:schemeClr val="tx1"/>
            </a:solidFill>
          </a:ln>
        </p:spPr>
        <p:txBody>
          <a:bodyPr wrap="none">
            <a:spAutoFit/>
          </a:bodyPr>
          <a:lstStyle/>
          <a:p>
            <a:r>
              <a:rPr lang="ja-JP" altLang="en-US" dirty="0" smtClean="0"/>
              <a:t>すばる“</a:t>
            </a:r>
            <a:r>
              <a:rPr lang="en-US" altLang="ja-JP" dirty="0" smtClean="0"/>
              <a:t>MOIRCS</a:t>
            </a:r>
            <a:r>
              <a:rPr lang="ja-JP" altLang="en-US" dirty="0" smtClean="0"/>
              <a:t>”</a:t>
            </a:r>
            <a:endParaRPr lang="en-US" altLang="ja-JP" dirty="0" smtClean="0"/>
          </a:p>
          <a:p>
            <a:r>
              <a:rPr lang="en-US" altLang="ja-JP" dirty="0" smtClean="0"/>
              <a:t>Ks-band</a:t>
            </a:r>
            <a:r>
              <a:rPr lang="ja-JP" altLang="en-US" dirty="0" smtClean="0"/>
              <a:t>との比較</a:t>
            </a:r>
            <a:endParaRPr lang="en-US" altLang="ja-JP" dirty="0" smtClean="0"/>
          </a:p>
        </p:txBody>
      </p:sp>
      <p:sp>
        <p:nvSpPr>
          <p:cNvPr id="15" name="テキスト ボックス 14"/>
          <p:cNvSpPr txBox="1"/>
          <p:nvPr/>
        </p:nvSpPr>
        <p:spPr>
          <a:xfrm>
            <a:off x="7288443" y="2413337"/>
            <a:ext cx="1099981" cy="577081"/>
          </a:xfrm>
          <a:prstGeom prst="rect">
            <a:avLst/>
          </a:prstGeom>
          <a:noFill/>
        </p:spPr>
        <p:txBody>
          <a:bodyPr wrap="none" rtlCol="0">
            <a:spAutoFit/>
          </a:bodyPr>
          <a:lstStyle/>
          <a:p>
            <a:r>
              <a:rPr kumimoji="1" lang="en-US" altLang="ja-JP" sz="1050" dirty="0" smtClean="0"/>
              <a:t>A:</a:t>
            </a:r>
            <a:r>
              <a:rPr kumimoji="1" lang="ja-JP" altLang="en-US" sz="1050" dirty="0" smtClean="0"/>
              <a:t>トラペジウム</a:t>
            </a:r>
            <a:endParaRPr kumimoji="1" lang="en-US" altLang="ja-JP" sz="1050" dirty="0" smtClean="0"/>
          </a:p>
          <a:p>
            <a:r>
              <a:rPr lang="en-US" altLang="ja-JP" sz="1050" dirty="0" smtClean="0"/>
              <a:t>B:θ2</a:t>
            </a:r>
            <a:r>
              <a:rPr lang="ja-JP" altLang="en-US" sz="1050" dirty="0"/>
              <a:t> </a:t>
            </a:r>
            <a:r>
              <a:rPr lang="en-US" altLang="ja-JP" sz="1050" dirty="0" err="1" smtClean="0"/>
              <a:t>Ori</a:t>
            </a:r>
            <a:endParaRPr lang="en-US" altLang="ja-JP" sz="1050" dirty="0" smtClean="0"/>
          </a:p>
          <a:p>
            <a:r>
              <a:rPr kumimoji="1" lang="en-US" altLang="ja-JP" sz="1050" dirty="0" smtClean="0"/>
              <a:t>C:</a:t>
            </a:r>
            <a:r>
              <a:rPr kumimoji="1" lang="ja-JP" altLang="en-US" sz="1050" dirty="0" smtClean="0"/>
              <a:t>星形成領域？</a:t>
            </a:r>
            <a:endParaRPr kumimoji="1" lang="en-US" altLang="ja-JP" sz="1050" dirty="0" smtClean="0"/>
          </a:p>
        </p:txBody>
      </p:sp>
      <p:sp>
        <p:nvSpPr>
          <p:cNvPr id="16" name="正方形/長方形 15"/>
          <p:cNvSpPr/>
          <p:nvPr/>
        </p:nvSpPr>
        <p:spPr>
          <a:xfrm>
            <a:off x="6984176" y="5373216"/>
            <a:ext cx="324128" cy="369332"/>
          </a:xfrm>
          <a:prstGeom prst="rect">
            <a:avLst/>
          </a:prstGeom>
        </p:spPr>
        <p:txBody>
          <a:bodyPr wrap="none">
            <a:spAutoFit/>
          </a:bodyPr>
          <a:lstStyle/>
          <a:p>
            <a:r>
              <a:rPr lang="en-US" altLang="ja-JP" b="1" dirty="0">
                <a:solidFill>
                  <a:srgbClr val="00B050"/>
                </a:solidFill>
              </a:rPr>
              <a:t>A</a:t>
            </a:r>
            <a:endParaRPr lang="ja-JP" altLang="en-US" b="1" dirty="0">
              <a:solidFill>
                <a:srgbClr val="00B050"/>
              </a:solidFill>
            </a:endParaRPr>
          </a:p>
        </p:txBody>
      </p:sp>
      <p:sp>
        <p:nvSpPr>
          <p:cNvPr id="17" name="正方形/長方形 16"/>
          <p:cNvSpPr/>
          <p:nvPr/>
        </p:nvSpPr>
        <p:spPr>
          <a:xfrm>
            <a:off x="4364596" y="2629361"/>
            <a:ext cx="324128" cy="369332"/>
          </a:xfrm>
          <a:prstGeom prst="rect">
            <a:avLst/>
          </a:prstGeom>
        </p:spPr>
        <p:txBody>
          <a:bodyPr wrap="none">
            <a:spAutoFit/>
          </a:bodyPr>
          <a:lstStyle/>
          <a:p>
            <a:r>
              <a:rPr lang="en-US" altLang="ja-JP" b="1" dirty="0">
                <a:solidFill>
                  <a:srgbClr val="00B050"/>
                </a:solidFill>
              </a:rPr>
              <a:t>A</a:t>
            </a:r>
            <a:endParaRPr lang="ja-JP" altLang="en-US" b="1" dirty="0">
              <a:solidFill>
                <a:srgbClr val="00B050"/>
              </a:solidFill>
            </a:endParaRPr>
          </a:p>
        </p:txBody>
      </p:sp>
      <p:sp>
        <p:nvSpPr>
          <p:cNvPr id="18" name="正方形/長方形 17"/>
          <p:cNvSpPr/>
          <p:nvPr/>
        </p:nvSpPr>
        <p:spPr>
          <a:xfrm>
            <a:off x="5364088" y="3709481"/>
            <a:ext cx="314510" cy="369332"/>
          </a:xfrm>
          <a:prstGeom prst="rect">
            <a:avLst/>
          </a:prstGeom>
        </p:spPr>
        <p:txBody>
          <a:bodyPr wrap="none">
            <a:spAutoFit/>
          </a:bodyPr>
          <a:lstStyle/>
          <a:p>
            <a:r>
              <a:rPr lang="en-US" altLang="ja-JP" b="1" dirty="0" smtClean="0">
                <a:solidFill>
                  <a:srgbClr val="00B050"/>
                </a:solidFill>
              </a:rPr>
              <a:t>B</a:t>
            </a:r>
            <a:endParaRPr lang="ja-JP" altLang="en-US" b="1" dirty="0">
              <a:solidFill>
                <a:srgbClr val="00B050"/>
              </a:solidFill>
            </a:endParaRPr>
          </a:p>
        </p:txBody>
      </p:sp>
      <p:sp>
        <p:nvSpPr>
          <p:cNvPr id="19" name="正方形/長方形 18"/>
          <p:cNvSpPr/>
          <p:nvPr/>
        </p:nvSpPr>
        <p:spPr>
          <a:xfrm>
            <a:off x="7812360" y="6256163"/>
            <a:ext cx="314510" cy="369332"/>
          </a:xfrm>
          <a:prstGeom prst="rect">
            <a:avLst/>
          </a:prstGeom>
        </p:spPr>
        <p:txBody>
          <a:bodyPr wrap="none">
            <a:spAutoFit/>
          </a:bodyPr>
          <a:lstStyle/>
          <a:p>
            <a:r>
              <a:rPr lang="en-US" altLang="ja-JP" b="1" dirty="0" smtClean="0">
                <a:solidFill>
                  <a:srgbClr val="00B050"/>
                </a:solidFill>
              </a:rPr>
              <a:t>B</a:t>
            </a:r>
            <a:endParaRPr lang="ja-JP" altLang="en-US" b="1" dirty="0">
              <a:solidFill>
                <a:srgbClr val="00B050"/>
              </a:solidFill>
            </a:endParaRPr>
          </a:p>
        </p:txBody>
      </p:sp>
      <p:sp>
        <p:nvSpPr>
          <p:cNvPr id="20" name="正方形/長方形 19"/>
          <p:cNvSpPr/>
          <p:nvPr/>
        </p:nvSpPr>
        <p:spPr>
          <a:xfrm>
            <a:off x="3995936" y="2125305"/>
            <a:ext cx="309700" cy="369332"/>
          </a:xfrm>
          <a:prstGeom prst="rect">
            <a:avLst/>
          </a:prstGeom>
        </p:spPr>
        <p:txBody>
          <a:bodyPr wrap="none">
            <a:spAutoFit/>
          </a:bodyPr>
          <a:lstStyle/>
          <a:p>
            <a:r>
              <a:rPr lang="en-US" altLang="ja-JP" b="1" dirty="0" smtClean="0">
                <a:solidFill>
                  <a:srgbClr val="00B050"/>
                </a:solidFill>
              </a:rPr>
              <a:t>C</a:t>
            </a:r>
            <a:endParaRPr lang="ja-JP" altLang="en-US" b="1" dirty="0">
              <a:solidFill>
                <a:srgbClr val="00B050"/>
              </a:solidFill>
            </a:endParaRPr>
          </a:p>
        </p:txBody>
      </p:sp>
      <p:sp>
        <p:nvSpPr>
          <p:cNvPr id="21" name="正方形/長方形 20"/>
          <p:cNvSpPr/>
          <p:nvPr/>
        </p:nvSpPr>
        <p:spPr>
          <a:xfrm>
            <a:off x="6660232" y="4869160"/>
            <a:ext cx="309700" cy="369332"/>
          </a:xfrm>
          <a:prstGeom prst="rect">
            <a:avLst/>
          </a:prstGeom>
        </p:spPr>
        <p:txBody>
          <a:bodyPr wrap="none">
            <a:spAutoFit/>
          </a:bodyPr>
          <a:lstStyle/>
          <a:p>
            <a:r>
              <a:rPr lang="en-US" altLang="ja-JP" b="1" dirty="0" smtClean="0">
                <a:solidFill>
                  <a:srgbClr val="00B050"/>
                </a:solidFill>
              </a:rPr>
              <a:t>C</a:t>
            </a:r>
            <a:endParaRPr lang="ja-JP" altLang="en-US" b="1" dirty="0">
              <a:solidFill>
                <a:srgbClr val="00B050"/>
              </a:solidFill>
            </a:endParaRPr>
          </a:p>
        </p:txBody>
      </p:sp>
      <p:sp>
        <p:nvSpPr>
          <p:cNvPr id="22" name="正方形/長方形 21"/>
          <p:cNvSpPr/>
          <p:nvPr/>
        </p:nvSpPr>
        <p:spPr>
          <a:xfrm>
            <a:off x="6635968" y="1835532"/>
            <a:ext cx="2400528" cy="369332"/>
          </a:xfrm>
          <a:prstGeom prst="rect">
            <a:avLst/>
          </a:prstGeom>
          <a:ln w="9525">
            <a:solidFill>
              <a:schemeClr val="tx1"/>
            </a:solidFill>
          </a:ln>
        </p:spPr>
        <p:txBody>
          <a:bodyPr wrap="square">
            <a:spAutoFit/>
          </a:bodyPr>
          <a:lstStyle/>
          <a:p>
            <a:r>
              <a:rPr lang="en-US" altLang="ja-JP" dirty="0" smtClean="0"/>
              <a:t>AIRT40+TONIC2 K-band</a:t>
            </a:r>
          </a:p>
        </p:txBody>
      </p:sp>
      <p:sp>
        <p:nvSpPr>
          <p:cNvPr id="23" name="テキスト ボックス 22"/>
          <p:cNvSpPr txBox="1"/>
          <p:nvPr/>
        </p:nvSpPr>
        <p:spPr>
          <a:xfrm>
            <a:off x="6804248" y="2989401"/>
            <a:ext cx="2376264" cy="830997"/>
          </a:xfrm>
          <a:prstGeom prst="rect">
            <a:avLst/>
          </a:prstGeom>
          <a:noFill/>
        </p:spPr>
        <p:txBody>
          <a:bodyPr wrap="square" rtlCol="0">
            <a:spAutoFit/>
          </a:bodyPr>
          <a:lstStyle/>
          <a:p>
            <a:r>
              <a:rPr lang="ja-JP" altLang="en-US" sz="1200" dirty="0" smtClean="0"/>
              <a:t>星の半値幅</a:t>
            </a:r>
            <a:r>
              <a:rPr lang="ja-JP" altLang="en-US" sz="1200" dirty="0"/>
              <a:t>～</a:t>
            </a:r>
            <a:r>
              <a:rPr lang="en-US" altLang="ja-JP" sz="1200" dirty="0" smtClean="0"/>
              <a:t>4.5pix=3.8’’</a:t>
            </a:r>
          </a:p>
          <a:p>
            <a:r>
              <a:rPr lang="ja-JP" altLang="en-US" sz="1200" dirty="0" smtClean="0"/>
              <a:t>回折限界～</a:t>
            </a:r>
            <a:r>
              <a:rPr lang="en-US" altLang="ja-JP" sz="1200" dirty="0" smtClean="0"/>
              <a:t>1.4 arcsec @ 2.2um</a:t>
            </a:r>
          </a:p>
          <a:p>
            <a:r>
              <a:rPr lang="ja-JP" altLang="en-US" sz="1200" dirty="0" smtClean="0"/>
              <a:t>視野～</a:t>
            </a:r>
            <a:r>
              <a:rPr lang="en-US" altLang="ja-JP" sz="1200" dirty="0" smtClean="0"/>
              <a:t>φ20’’(</a:t>
            </a:r>
            <a:r>
              <a:rPr lang="ja-JP" altLang="en-US" sz="1200" dirty="0" smtClean="0"/>
              <a:t>但し</a:t>
            </a:r>
            <a:r>
              <a:rPr lang="en-US" altLang="ja-JP" sz="1200" dirty="0" smtClean="0"/>
              <a:t>RMS&lt;</a:t>
            </a:r>
            <a:r>
              <a:rPr lang="ja-JP" altLang="en-US" sz="1200" dirty="0" smtClean="0"/>
              <a:t>回折限界～</a:t>
            </a:r>
            <a:r>
              <a:rPr lang="en-US" altLang="ja-JP" sz="1200" dirty="0" smtClean="0"/>
              <a:t>φ4.8’’)</a:t>
            </a:r>
          </a:p>
        </p:txBody>
      </p:sp>
      <p:sp>
        <p:nvSpPr>
          <p:cNvPr id="24" name="正方形/長方形 23"/>
          <p:cNvSpPr/>
          <p:nvPr/>
        </p:nvSpPr>
        <p:spPr>
          <a:xfrm>
            <a:off x="5796136" y="5229200"/>
            <a:ext cx="652743" cy="276999"/>
          </a:xfrm>
          <a:prstGeom prst="rect">
            <a:avLst/>
          </a:prstGeom>
        </p:spPr>
        <p:txBody>
          <a:bodyPr wrap="none">
            <a:spAutoFit/>
          </a:bodyPr>
          <a:lstStyle/>
          <a:p>
            <a:r>
              <a:rPr lang="en-US" altLang="ja-JP" sz="1200" dirty="0" smtClean="0"/>
              <a:t>2004</a:t>
            </a:r>
            <a:r>
              <a:rPr lang="ja-JP" altLang="en-US" sz="1200" dirty="0" smtClean="0"/>
              <a:t>年</a:t>
            </a:r>
            <a:endParaRPr lang="ja-JP" altLang="en-US" sz="1200" dirty="0"/>
          </a:p>
        </p:txBody>
      </p:sp>
      <p:sp>
        <p:nvSpPr>
          <p:cNvPr id="25" name="正方形/長方形 24"/>
          <p:cNvSpPr/>
          <p:nvPr/>
        </p:nvSpPr>
        <p:spPr>
          <a:xfrm>
            <a:off x="539552" y="5877272"/>
            <a:ext cx="3744416" cy="646331"/>
          </a:xfrm>
          <a:prstGeom prst="rect">
            <a:avLst/>
          </a:prstGeom>
        </p:spPr>
        <p:txBody>
          <a:bodyPr wrap="square">
            <a:spAutoFit/>
          </a:bodyPr>
          <a:lstStyle/>
          <a:p>
            <a:r>
              <a:rPr lang="en-US" altLang="ja-JP" dirty="0" smtClean="0"/>
              <a:t>10</a:t>
            </a:r>
            <a:r>
              <a:rPr lang="ja-JP" altLang="en-US" dirty="0" smtClean="0"/>
              <a:t>月</a:t>
            </a:r>
            <a:r>
              <a:rPr lang="en-US" altLang="ja-JP" dirty="0" smtClean="0"/>
              <a:t>5</a:t>
            </a:r>
            <a:r>
              <a:rPr lang="ja-JP" altLang="en-US" dirty="0" smtClean="0"/>
              <a:t>日ファーストライト！</a:t>
            </a:r>
            <a:endParaRPr lang="en-US" altLang="ja-JP" dirty="0" smtClean="0"/>
          </a:p>
          <a:p>
            <a:r>
              <a:rPr lang="ja-JP" altLang="en-US" dirty="0" smtClean="0"/>
              <a:t>わし座</a:t>
            </a:r>
            <a:r>
              <a:rPr lang="en-US" altLang="ja-JP" dirty="0" smtClean="0"/>
              <a:t>α</a:t>
            </a:r>
            <a:r>
              <a:rPr lang="ja-JP" altLang="en-US" dirty="0" smtClean="0"/>
              <a:t>星アルタイル</a:t>
            </a:r>
            <a:r>
              <a:rPr lang="en-US" altLang="ja-JP" dirty="0" smtClean="0"/>
              <a:t>(</a:t>
            </a:r>
            <a:r>
              <a:rPr lang="ja-JP" altLang="en-US" dirty="0" smtClean="0"/>
              <a:t>和名「彦星」</a:t>
            </a:r>
            <a:r>
              <a:rPr lang="en-US" altLang="ja-JP" dirty="0" smtClean="0"/>
              <a:t>)</a:t>
            </a:r>
            <a:endParaRPr lang="ja-JP" altLang="en-US" dirty="0"/>
          </a:p>
        </p:txBody>
      </p:sp>
      <p:sp>
        <p:nvSpPr>
          <p:cNvPr id="28" name="正方形/長方形 27"/>
          <p:cNvSpPr/>
          <p:nvPr/>
        </p:nvSpPr>
        <p:spPr>
          <a:xfrm>
            <a:off x="5004048" y="1196752"/>
            <a:ext cx="2800767" cy="369332"/>
          </a:xfrm>
          <a:prstGeom prst="rect">
            <a:avLst/>
          </a:prstGeom>
        </p:spPr>
        <p:txBody>
          <a:bodyPr wrap="none">
            <a:spAutoFit/>
          </a:bodyPr>
          <a:lstStyle/>
          <a:p>
            <a:r>
              <a:rPr lang="en-US" altLang="ja-JP" dirty="0" smtClean="0"/>
              <a:t>M42</a:t>
            </a:r>
            <a:r>
              <a:rPr lang="ja-JP" altLang="en-US" dirty="0" smtClean="0"/>
              <a:t>オリオン大星雲中心部</a:t>
            </a:r>
            <a:endParaRPr lang="ja-JP" altLang="en-US" dirty="0"/>
          </a:p>
        </p:txBody>
      </p:sp>
      <p:sp>
        <p:nvSpPr>
          <p:cNvPr id="29" name="正方形/長方形 28"/>
          <p:cNvSpPr/>
          <p:nvPr/>
        </p:nvSpPr>
        <p:spPr>
          <a:xfrm>
            <a:off x="7380312" y="3851756"/>
            <a:ext cx="1459054" cy="369332"/>
          </a:xfrm>
          <a:prstGeom prst="rect">
            <a:avLst/>
          </a:prstGeom>
        </p:spPr>
        <p:txBody>
          <a:bodyPr wrap="none">
            <a:spAutoFit/>
          </a:bodyPr>
          <a:lstStyle/>
          <a:p>
            <a:r>
              <a:rPr lang="en-US" altLang="ja-JP" dirty="0" smtClean="0"/>
              <a:t>10</a:t>
            </a:r>
            <a:r>
              <a:rPr lang="ja-JP" altLang="en-US" dirty="0" smtClean="0"/>
              <a:t>月</a:t>
            </a:r>
            <a:r>
              <a:rPr lang="en-US" altLang="ja-JP" dirty="0" smtClean="0"/>
              <a:t>6</a:t>
            </a:r>
            <a:r>
              <a:rPr lang="ja-JP" altLang="en-US" dirty="0" smtClean="0"/>
              <a:t>日撮影</a:t>
            </a:r>
            <a:endParaRPr lang="ja-JP" altLang="en-US" dirty="0"/>
          </a:p>
        </p:txBody>
      </p:sp>
      <p:sp>
        <p:nvSpPr>
          <p:cNvPr id="30" name="正方形/長方形 29"/>
          <p:cNvSpPr/>
          <p:nvPr/>
        </p:nvSpPr>
        <p:spPr>
          <a:xfrm>
            <a:off x="4932040" y="5589240"/>
            <a:ext cx="1656185" cy="738664"/>
          </a:xfrm>
          <a:prstGeom prst="rect">
            <a:avLst/>
          </a:prstGeom>
        </p:spPr>
        <p:txBody>
          <a:bodyPr wrap="square">
            <a:spAutoFit/>
          </a:bodyPr>
          <a:lstStyle/>
          <a:p>
            <a:r>
              <a:rPr lang="en-US" altLang="ja-JP" sz="1050" dirty="0" smtClean="0"/>
              <a:t>8m</a:t>
            </a:r>
            <a:r>
              <a:rPr lang="ja-JP" altLang="en-US" sz="1050" dirty="0" smtClean="0"/>
              <a:t>鏡には遠く及ばないが、</a:t>
            </a:r>
            <a:r>
              <a:rPr lang="en-US" altLang="ja-JP" sz="1050" dirty="0" smtClean="0"/>
              <a:t>AIRT40+TONIC2</a:t>
            </a:r>
            <a:r>
              <a:rPr lang="ja-JP" altLang="en-US" sz="1050" dirty="0" smtClean="0"/>
              <a:t>でも明るい天体は十分に検出可能であることが分かる。</a:t>
            </a:r>
            <a:endParaRPr lang="ja-JP" altLang="en-US" sz="1050" dirty="0"/>
          </a:p>
        </p:txBody>
      </p:sp>
      <p:cxnSp>
        <p:nvCxnSpPr>
          <p:cNvPr id="32" name="直線矢印コネクタ 31"/>
          <p:cNvCxnSpPr/>
          <p:nvPr/>
        </p:nvCxnSpPr>
        <p:spPr>
          <a:xfrm>
            <a:off x="4107720" y="4365104"/>
            <a:ext cx="2480504" cy="929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rot="5400000">
            <a:off x="2664582" y="2960948"/>
            <a:ext cx="2520280"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9" name="正方形/長方形 38"/>
          <p:cNvSpPr/>
          <p:nvPr/>
        </p:nvSpPr>
        <p:spPr>
          <a:xfrm>
            <a:off x="5057212" y="4255204"/>
            <a:ext cx="522900" cy="253916"/>
          </a:xfrm>
          <a:prstGeom prst="rect">
            <a:avLst/>
          </a:prstGeom>
          <a:solidFill>
            <a:schemeClr val="bg1"/>
          </a:solidFill>
        </p:spPr>
        <p:txBody>
          <a:bodyPr wrap="none">
            <a:spAutoFit/>
          </a:bodyPr>
          <a:lstStyle/>
          <a:p>
            <a:r>
              <a:rPr lang="en-US" altLang="ja-JP" sz="1050" dirty="0" smtClean="0"/>
              <a:t>5</a:t>
            </a:r>
            <a:r>
              <a:rPr lang="ja-JP" altLang="en-US" sz="1050" dirty="0" smtClean="0"/>
              <a:t>分角</a:t>
            </a:r>
            <a:endParaRPr lang="ja-JP" altLang="en-US" sz="1050" dirty="0"/>
          </a:p>
        </p:txBody>
      </p:sp>
      <p:sp>
        <p:nvSpPr>
          <p:cNvPr id="40" name="正方形/長方形 39"/>
          <p:cNvSpPr/>
          <p:nvPr/>
        </p:nvSpPr>
        <p:spPr>
          <a:xfrm rot="5400000">
            <a:off x="3679535" y="2896576"/>
            <a:ext cx="522900" cy="253916"/>
          </a:xfrm>
          <a:prstGeom prst="rect">
            <a:avLst/>
          </a:prstGeom>
          <a:solidFill>
            <a:schemeClr val="bg1"/>
          </a:solidFill>
        </p:spPr>
        <p:txBody>
          <a:bodyPr wrap="none">
            <a:spAutoFit/>
          </a:bodyPr>
          <a:lstStyle/>
          <a:p>
            <a:r>
              <a:rPr lang="en-US" altLang="ja-JP" sz="1050" dirty="0" smtClean="0"/>
              <a:t>5</a:t>
            </a:r>
            <a:r>
              <a:rPr lang="ja-JP" altLang="en-US" sz="1050" dirty="0" smtClean="0"/>
              <a:t>分角</a:t>
            </a:r>
            <a:endParaRPr lang="ja-JP" altLang="en-US" sz="1050" dirty="0"/>
          </a:p>
        </p:txBody>
      </p:sp>
      <p:sp>
        <p:nvSpPr>
          <p:cNvPr id="34" name="テキスト ボックス 33"/>
          <p:cNvSpPr txBox="1"/>
          <p:nvPr/>
        </p:nvSpPr>
        <p:spPr>
          <a:xfrm>
            <a:off x="611560" y="1700808"/>
            <a:ext cx="3240360" cy="646331"/>
          </a:xfrm>
          <a:prstGeom prst="rect">
            <a:avLst/>
          </a:prstGeom>
          <a:noFill/>
        </p:spPr>
        <p:txBody>
          <a:bodyPr wrap="square" rtlCol="0">
            <a:spAutoFit/>
          </a:bodyPr>
          <a:lstStyle/>
          <a:p>
            <a:r>
              <a:rPr lang="ja-JP" altLang="en-US" dirty="0" smtClean="0"/>
              <a:t>真空漏れ等の不具合が多発。原因を究明し仙台で試験観測。</a:t>
            </a:r>
            <a:endParaRPr lang="en-US" altLang="ja-JP"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3057247" cy="584775"/>
          </a:xfrm>
          <a:prstGeom prst="rect">
            <a:avLst/>
          </a:prstGeom>
          <a:noFill/>
          <a:ln>
            <a:noFill/>
          </a:ln>
        </p:spPr>
        <p:txBody>
          <a:bodyPr wrap="none" rtlCol="0">
            <a:spAutoFit/>
          </a:bodyPr>
          <a:lstStyle/>
          <a:p>
            <a:r>
              <a:rPr lang="ja-JP" altLang="en-US" sz="3200" dirty="0" smtClean="0"/>
              <a:t>観測物資の梱包</a:t>
            </a:r>
            <a:endParaRPr kumimoji="1" lang="en-US" altLang="ja-JP" sz="3200" dirty="0" smtClean="0"/>
          </a:p>
        </p:txBody>
      </p:sp>
      <p:sp>
        <p:nvSpPr>
          <p:cNvPr id="6" name="テキスト ボックス 5"/>
          <p:cNvSpPr txBox="1"/>
          <p:nvPr/>
        </p:nvSpPr>
        <p:spPr>
          <a:xfrm>
            <a:off x="899592" y="1124744"/>
            <a:ext cx="2478564" cy="369332"/>
          </a:xfrm>
          <a:prstGeom prst="rect">
            <a:avLst/>
          </a:prstGeom>
          <a:noFill/>
          <a:ln>
            <a:noFill/>
          </a:ln>
        </p:spPr>
        <p:txBody>
          <a:bodyPr wrap="none" rtlCol="0">
            <a:spAutoFit/>
          </a:bodyPr>
          <a:lstStyle/>
          <a:p>
            <a:r>
              <a:rPr lang="en-US" altLang="ja-JP" dirty="0" smtClean="0"/>
              <a:t>10</a:t>
            </a:r>
            <a:r>
              <a:rPr lang="ja-JP" altLang="en-US" dirty="0" smtClean="0"/>
              <a:t>月</a:t>
            </a:r>
            <a:r>
              <a:rPr lang="en-US" altLang="ja-JP" dirty="0" smtClean="0"/>
              <a:t>10</a:t>
            </a:r>
            <a:r>
              <a:rPr lang="ja-JP" altLang="en-US" dirty="0" smtClean="0"/>
              <a:t>日～</a:t>
            </a:r>
            <a:r>
              <a:rPr lang="en-US" altLang="ja-JP" dirty="0" smtClean="0"/>
              <a:t>12</a:t>
            </a:r>
            <a:r>
              <a:rPr lang="ja-JP" altLang="en-US" dirty="0" smtClean="0"/>
              <a:t>日</a:t>
            </a:r>
            <a:r>
              <a:rPr lang="en-US" altLang="ja-JP" dirty="0" smtClean="0"/>
              <a:t>@</a:t>
            </a:r>
            <a:r>
              <a:rPr lang="ja-JP" altLang="en-US" dirty="0" smtClean="0"/>
              <a:t>仙台</a:t>
            </a:r>
            <a:endParaRPr lang="en-US" altLang="ja-JP" dirty="0" smtClean="0"/>
          </a:p>
        </p:txBody>
      </p:sp>
      <p:pic>
        <p:nvPicPr>
          <p:cNvPr id="4098" name="Picture 2" descr="E:\D1\2010_09梱包\梱包_大井埠頭の写真\IMG_3882.JPG"/>
          <p:cNvPicPr>
            <a:picLocks noChangeAspect="1" noChangeArrowheads="1"/>
          </p:cNvPicPr>
          <p:nvPr/>
        </p:nvPicPr>
        <p:blipFill>
          <a:blip r:embed="rId2" cstate="print"/>
          <a:srcRect/>
          <a:stretch>
            <a:fillRect/>
          </a:stretch>
        </p:blipFill>
        <p:spPr bwMode="auto">
          <a:xfrm>
            <a:off x="2339752" y="4905344"/>
            <a:ext cx="2160080" cy="1620000"/>
          </a:xfrm>
          <a:prstGeom prst="rect">
            <a:avLst/>
          </a:prstGeom>
          <a:noFill/>
          <a:ln w="3175">
            <a:noFill/>
          </a:ln>
        </p:spPr>
      </p:pic>
      <p:pic>
        <p:nvPicPr>
          <p:cNvPr id="4100" name="Picture 4" descr="E:\D1\2010_09梱包\梱包_大井埠頭の写真\IMG_3888.JPG"/>
          <p:cNvPicPr>
            <a:picLocks noChangeAspect="1" noChangeArrowheads="1"/>
          </p:cNvPicPr>
          <p:nvPr/>
        </p:nvPicPr>
        <p:blipFill>
          <a:blip r:embed="rId3" cstate="print"/>
          <a:srcRect/>
          <a:stretch>
            <a:fillRect/>
          </a:stretch>
        </p:blipFill>
        <p:spPr bwMode="auto">
          <a:xfrm>
            <a:off x="4644168" y="4904984"/>
            <a:ext cx="2160080" cy="1620000"/>
          </a:xfrm>
          <a:prstGeom prst="rect">
            <a:avLst/>
          </a:prstGeom>
          <a:noFill/>
          <a:ln w="3175">
            <a:noFill/>
          </a:ln>
        </p:spPr>
      </p:pic>
      <p:pic>
        <p:nvPicPr>
          <p:cNvPr id="4101" name="Picture 5" descr="E:\D1\2010_09梱包\梱包_大井埠頭の写真\IMG_3891.JPG"/>
          <p:cNvPicPr>
            <a:picLocks noChangeAspect="1" noChangeArrowheads="1"/>
          </p:cNvPicPr>
          <p:nvPr/>
        </p:nvPicPr>
        <p:blipFill>
          <a:blip r:embed="rId4" cstate="print"/>
          <a:srcRect/>
          <a:stretch>
            <a:fillRect/>
          </a:stretch>
        </p:blipFill>
        <p:spPr bwMode="auto">
          <a:xfrm>
            <a:off x="6948424" y="4904984"/>
            <a:ext cx="2160080" cy="1620000"/>
          </a:xfrm>
          <a:prstGeom prst="rect">
            <a:avLst/>
          </a:prstGeom>
          <a:noFill/>
          <a:ln w="3175">
            <a:noFill/>
          </a:ln>
        </p:spPr>
      </p:pic>
      <p:pic>
        <p:nvPicPr>
          <p:cNvPr id="4104" name="Picture 8" descr="E:\D1\2010_09梱包\梱包_大井埠頭の写真\IMG_3836.JPG"/>
          <p:cNvPicPr>
            <a:picLocks noChangeAspect="1" noChangeArrowheads="1"/>
          </p:cNvPicPr>
          <p:nvPr/>
        </p:nvPicPr>
        <p:blipFill>
          <a:blip r:embed="rId5" cstate="print"/>
          <a:srcRect/>
          <a:stretch>
            <a:fillRect/>
          </a:stretch>
        </p:blipFill>
        <p:spPr bwMode="auto">
          <a:xfrm>
            <a:off x="2339752" y="2743036"/>
            <a:ext cx="2160080" cy="1620000"/>
          </a:xfrm>
          <a:prstGeom prst="rect">
            <a:avLst/>
          </a:prstGeom>
          <a:noFill/>
          <a:ln w="3175">
            <a:noFill/>
          </a:ln>
        </p:spPr>
      </p:pic>
      <p:pic>
        <p:nvPicPr>
          <p:cNvPr id="4106" name="Picture 10" descr="E:\D1\2010_09梱包\梱包_大井埠頭の写真\IMG_3848.JPG"/>
          <p:cNvPicPr>
            <a:picLocks noChangeAspect="1" noChangeArrowheads="1"/>
          </p:cNvPicPr>
          <p:nvPr/>
        </p:nvPicPr>
        <p:blipFill>
          <a:blip r:embed="rId6" cstate="print"/>
          <a:srcRect/>
          <a:stretch>
            <a:fillRect/>
          </a:stretch>
        </p:blipFill>
        <p:spPr bwMode="auto">
          <a:xfrm>
            <a:off x="6948264" y="2743036"/>
            <a:ext cx="2160080" cy="1620000"/>
          </a:xfrm>
          <a:prstGeom prst="rect">
            <a:avLst/>
          </a:prstGeom>
          <a:noFill/>
          <a:ln w="3175">
            <a:noFill/>
          </a:ln>
        </p:spPr>
      </p:pic>
      <p:pic>
        <p:nvPicPr>
          <p:cNvPr id="4105" name="Picture 9" descr="E:\D1\2010_09梱包\梱包_大井埠頭の写真\IMG_3845.JPG"/>
          <p:cNvPicPr>
            <a:picLocks noChangeAspect="1" noChangeArrowheads="1"/>
          </p:cNvPicPr>
          <p:nvPr/>
        </p:nvPicPr>
        <p:blipFill>
          <a:blip r:embed="rId7" cstate="print"/>
          <a:srcRect/>
          <a:stretch>
            <a:fillRect/>
          </a:stretch>
        </p:blipFill>
        <p:spPr bwMode="auto">
          <a:xfrm>
            <a:off x="35496" y="4905344"/>
            <a:ext cx="2160080" cy="1620000"/>
          </a:xfrm>
          <a:prstGeom prst="rect">
            <a:avLst/>
          </a:prstGeom>
          <a:noFill/>
          <a:ln w="3175">
            <a:noFill/>
          </a:ln>
        </p:spPr>
      </p:pic>
      <p:pic>
        <p:nvPicPr>
          <p:cNvPr id="4103" name="Picture 7" descr="E:\D1\2010_09梱包\梱包_大井埠頭の写真\IMG_3834.JPG"/>
          <p:cNvPicPr>
            <a:picLocks noChangeAspect="1" noChangeArrowheads="1"/>
          </p:cNvPicPr>
          <p:nvPr/>
        </p:nvPicPr>
        <p:blipFill>
          <a:blip r:embed="rId8" cstate="print"/>
          <a:srcRect/>
          <a:stretch>
            <a:fillRect/>
          </a:stretch>
        </p:blipFill>
        <p:spPr bwMode="auto">
          <a:xfrm>
            <a:off x="4644008" y="2743036"/>
            <a:ext cx="2160080" cy="1620000"/>
          </a:xfrm>
          <a:prstGeom prst="rect">
            <a:avLst/>
          </a:prstGeom>
          <a:noFill/>
          <a:ln w="3175">
            <a:noFill/>
          </a:ln>
        </p:spPr>
      </p:pic>
      <p:sp>
        <p:nvSpPr>
          <p:cNvPr id="15" name="テキスト ボックス 14"/>
          <p:cNvSpPr txBox="1"/>
          <p:nvPr/>
        </p:nvSpPr>
        <p:spPr>
          <a:xfrm>
            <a:off x="467544" y="1556792"/>
            <a:ext cx="3816423" cy="923330"/>
          </a:xfrm>
          <a:prstGeom prst="rect">
            <a:avLst/>
          </a:prstGeom>
          <a:noFill/>
          <a:ln>
            <a:noFill/>
          </a:ln>
        </p:spPr>
        <p:txBody>
          <a:bodyPr wrap="square" rtlCol="0">
            <a:spAutoFit/>
          </a:bodyPr>
          <a:lstStyle/>
          <a:p>
            <a:r>
              <a:rPr lang="ja-JP" altLang="en-US" dirty="0" smtClean="0"/>
              <a:t>ギリギリまで</a:t>
            </a:r>
            <a:r>
              <a:rPr lang="en-US" altLang="ja-JP" dirty="0" smtClean="0"/>
              <a:t>(10</a:t>
            </a:r>
            <a:r>
              <a:rPr lang="ja-JP" altLang="en-US" dirty="0" smtClean="0"/>
              <a:t>日朝！</a:t>
            </a:r>
            <a:r>
              <a:rPr lang="en-US" altLang="ja-JP" dirty="0" smtClean="0"/>
              <a:t>)</a:t>
            </a:r>
            <a:r>
              <a:rPr lang="ja-JP" altLang="en-US" dirty="0" smtClean="0"/>
              <a:t>観測したので</a:t>
            </a:r>
            <a:r>
              <a:rPr lang="ja-JP" altLang="en-US" b="1" dirty="0" smtClean="0">
                <a:solidFill>
                  <a:srgbClr val="FF0000"/>
                </a:solidFill>
              </a:rPr>
              <a:t>とにかく時間が無い</a:t>
            </a:r>
            <a:r>
              <a:rPr lang="ja-JP" altLang="en-US" dirty="0" smtClean="0"/>
              <a:t>。サークルの後輩も大動員して望遠鏡分解・梱包</a:t>
            </a:r>
            <a:endParaRPr lang="en-US" altLang="ja-JP" dirty="0" smtClean="0"/>
          </a:p>
        </p:txBody>
      </p:sp>
      <p:pic>
        <p:nvPicPr>
          <p:cNvPr id="2050" name="Picture 2" descr="E:\D1\2010_09梱包\梱包_大井埠頭の写真\IMG_3897.JPG"/>
          <p:cNvPicPr>
            <a:picLocks noChangeAspect="1" noChangeArrowheads="1"/>
          </p:cNvPicPr>
          <p:nvPr/>
        </p:nvPicPr>
        <p:blipFill>
          <a:blip r:embed="rId9" cstate="print">
            <a:lum bright="10000"/>
          </a:blip>
          <a:srcRect/>
          <a:stretch>
            <a:fillRect/>
          </a:stretch>
        </p:blipFill>
        <p:spPr bwMode="auto">
          <a:xfrm>
            <a:off x="35656" y="2743036"/>
            <a:ext cx="2160080" cy="1620000"/>
          </a:xfrm>
          <a:prstGeom prst="rect">
            <a:avLst/>
          </a:prstGeom>
          <a:noFill/>
          <a:ln>
            <a:noFill/>
          </a:ln>
        </p:spPr>
      </p:pic>
      <p:pic>
        <p:nvPicPr>
          <p:cNvPr id="2052" name="Picture 4" descr="E:\D1\2010_10望遠鏡分解\IMG_3803.JPG"/>
          <p:cNvPicPr>
            <a:picLocks noChangeAspect="1" noChangeArrowheads="1"/>
          </p:cNvPicPr>
          <p:nvPr/>
        </p:nvPicPr>
        <p:blipFill>
          <a:blip r:embed="rId10" cstate="print"/>
          <a:srcRect/>
          <a:stretch>
            <a:fillRect/>
          </a:stretch>
        </p:blipFill>
        <p:spPr bwMode="auto">
          <a:xfrm>
            <a:off x="4644168" y="548680"/>
            <a:ext cx="2160080" cy="1620000"/>
          </a:xfrm>
          <a:prstGeom prst="rect">
            <a:avLst/>
          </a:prstGeom>
          <a:noFill/>
          <a:ln>
            <a:noFill/>
          </a:ln>
        </p:spPr>
      </p:pic>
      <p:pic>
        <p:nvPicPr>
          <p:cNvPr id="2053" name="Picture 5" descr="E:\D1\2010_10望遠鏡分解\IMG_3812.JPG"/>
          <p:cNvPicPr>
            <a:picLocks noChangeAspect="1" noChangeArrowheads="1"/>
          </p:cNvPicPr>
          <p:nvPr/>
        </p:nvPicPr>
        <p:blipFill>
          <a:blip r:embed="rId11" cstate="print"/>
          <a:srcRect/>
          <a:stretch>
            <a:fillRect/>
          </a:stretch>
        </p:blipFill>
        <p:spPr bwMode="auto">
          <a:xfrm>
            <a:off x="6948424" y="548680"/>
            <a:ext cx="2160080" cy="1620000"/>
          </a:xfrm>
          <a:prstGeom prst="rect">
            <a:avLst/>
          </a:prstGeom>
          <a:noFill/>
          <a:ln>
            <a:noFill/>
          </a:ln>
        </p:spPr>
      </p:pic>
      <p:sp>
        <p:nvSpPr>
          <p:cNvPr id="18" name="正方形/長方形 17"/>
          <p:cNvSpPr/>
          <p:nvPr/>
        </p:nvSpPr>
        <p:spPr>
          <a:xfrm>
            <a:off x="5128203" y="2166972"/>
            <a:ext cx="1099981" cy="253916"/>
          </a:xfrm>
          <a:prstGeom prst="rect">
            <a:avLst/>
          </a:prstGeom>
          <a:ln>
            <a:noFill/>
          </a:ln>
        </p:spPr>
        <p:txBody>
          <a:bodyPr wrap="none">
            <a:spAutoFit/>
          </a:bodyPr>
          <a:lstStyle/>
          <a:p>
            <a:r>
              <a:rPr lang="en-US" altLang="ja-JP" sz="1050" dirty="0" smtClean="0"/>
              <a:t>Dec</a:t>
            </a:r>
            <a:r>
              <a:rPr lang="ja-JP" altLang="en-US" sz="1050" dirty="0" smtClean="0"/>
              <a:t>ユニット分解</a:t>
            </a:r>
            <a:endParaRPr lang="ja-JP" altLang="en-US" sz="1050" dirty="0"/>
          </a:p>
        </p:txBody>
      </p:sp>
      <p:sp>
        <p:nvSpPr>
          <p:cNvPr id="19" name="正方形/長方形 18"/>
          <p:cNvSpPr/>
          <p:nvPr/>
        </p:nvSpPr>
        <p:spPr>
          <a:xfrm>
            <a:off x="7524328" y="2166972"/>
            <a:ext cx="1043876" cy="253916"/>
          </a:xfrm>
          <a:prstGeom prst="rect">
            <a:avLst/>
          </a:prstGeom>
          <a:ln>
            <a:noFill/>
          </a:ln>
        </p:spPr>
        <p:txBody>
          <a:bodyPr wrap="none">
            <a:spAutoFit/>
          </a:bodyPr>
          <a:lstStyle/>
          <a:p>
            <a:r>
              <a:rPr lang="en-US" altLang="ja-JP" sz="1050" dirty="0" smtClean="0"/>
              <a:t>RA</a:t>
            </a:r>
            <a:r>
              <a:rPr lang="ja-JP" altLang="en-US" sz="1050" dirty="0" smtClean="0"/>
              <a:t>ユニット分解</a:t>
            </a:r>
            <a:endParaRPr lang="ja-JP" altLang="en-US" sz="1050" dirty="0"/>
          </a:p>
        </p:txBody>
      </p:sp>
      <p:sp>
        <p:nvSpPr>
          <p:cNvPr id="20" name="正方形/長方形 19"/>
          <p:cNvSpPr/>
          <p:nvPr/>
        </p:nvSpPr>
        <p:spPr>
          <a:xfrm>
            <a:off x="179512" y="4361328"/>
            <a:ext cx="1874231" cy="253916"/>
          </a:xfrm>
          <a:prstGeom prst="rect">
            <a:avLst/>
          </a:prstGeom>
          <a:ln>
            <a:noFill/>
          </a:ln>
        </p:spPr>
        <p:txBody>
          <a:bodyPr wrap="none">
            <a:spAutoFit/>
          </a:bodyPr>
          <a:lstStyle/>
          <a:p>
            <a:r>
              <a:rPr lang="ja-JP" altLang="en-US" sz="1050" dirty="0" smtClean="0"/>
              <a:t>積み忘れないよう常にチェック</a:t>
            </a:r>
            <a:endParaRPr lang="ja-JP" altLang="en-US" sz="1050" dirty="0"/>
          </a:p>
        </p:txBody>
      </p:sp>
      <p:sp>
        <p:nvSpPr>
          <p:cNvPr id="21" name="正方形/長方形 20"/>
          <p:cNvSpPr/>
          <p:nvPr/>
        </p:nvSpPr>
        <p:spPr>
          <a:xfrm>
            <a:off x="2915816" y="4399220"/>
            <a:ext cx="817853" cy="253916"/>
          </a:xfrm>
          <a:prstGeom prst="rect">
            <a:avLst/>
          </a:prstGeom>
          <a:ln>
            <a:noFill/>
          </a:ln>
        </p:spPr>
        <p:txBody>
          <a:bodyPr wrap="none">
            <a:spAutoFit/>
          </a:bodyPr>
          <a:lstStyle/>
          <a:p>
            <a:r>
              <a:rPr lang="ja-JP" altLang="en-US" sz="1050" dirty="0" smtClean="0"/>
              <a:t>真空ポンプ</a:t>
            </a:r>
            <a:endParaRPr lang="ja-JP" altLang="en-US" sz="1050" dirty="0"/>
          </a:p>
        </p:txBody>
      </p:sp>
      <p:sp>
        <p:nvSpPr>
          <p:cNvPr id="22" name="正方形/長方形 21"/>
          <p:cNvSpPr/>
          <p:nvPr/>
        </p:nvSpPr>
        <p:spPr>
          <a:xfrm>
            <a:off x="5220072" y="4399220"/>
            <a:ext cx="1140056" cy="253916"/>
          </a:xfrm>
          <a:prstGeom prst="rect">
            <a:avLst/>
          </a:prstGeom>
          <a:ln>
            <a:noFill/>
          </a:ln>
        </p:spPr>
        <p:txBody>
          <a:bodyPr wrap="none">
            <a:spAutoFit/>
          </a:bodyPr>
          <a:lstStyle/>
          <a:p>
            <a:r>
              <a:rPr lang="en-US" altLang="ja-JP" sz="1050" dirty="0" smtClean="0"/>
              <a:t>TONIC2</a:t>
            </a:r>
            <a:r>
              <a:rPr lang="ja-JP" altLang="en-US" sz="1050" dirty="0" smtClean="0"/>
              <a:t>電源装置</a:t>
            </a:r>
            <a:endParaRPr lang="ja-JP" altLang="en-US" sz="1050" dirty="0"/>
          </a:p>
        </p:txBody>
      </p:sp>
      <p:sp>
        <p:nvSpPr>
          <p:cNvPr id="23" name="正方形/長方形 22"/>
          <p:cNvSpPr/>
          <p:nvPr/>
        </p:nvSpPr>
        <p:spPr>
          <a:xfrm>
            <a:off x="7721254" y="4399220"/>
            <a:ext cx="667170" cy="253916"/>
          </a:xfrm>
          <a:prstGeom prst="rect">
            <a:avLst/>
          </a:prstGeom>
          <a:ln>
            <a:noFill/>
          </a:ln>
        </p:spPr>
        <p:txBody>
          <a:bodyPr wrap="none">
            <a:spAutoFit/>
          </a:bodyPr>
          <a:lstStyle/>
          <a:p>
            <a:r>
              <a:rPr lang="en-US" altLang="ja-JP" sz="1050" dirty="0" smtClean="0"/>
              <a:t>DIMM</a:t>
            </a:r>
            <a:r>
              <a:rPr lang="ja-JP" altLang="en-US" sz="1050" dirty="0" smtClean="0"/>
              <a:t>板</a:t>
            </a:r>
            <a:endParaRPr lang="ja-JP" altLang="en-US" sz="1050" dirty="0"/>
          </a:p>
        </p:txBody>
      </p:sp>
      <p:sp>
        <p:nvSpPr>
          <p:cNvPr id="24" name="正方形/長方形 23"/>
          <p:cNvSpPr/>
          <p:nvPr/>
        </p:nvSpPr>
        <p:spPr>
          <a:xfrm>
            <a:off x="755576" y="6559460"/>
            <a:ext cx="601447" cy="253916"/>
          </a:xfrm>
          <a:prstGeom prst="rect">
            <a:avLst/>
          </a:prstGeom>
          <a:ln>
            <a:noFill/>
          </a:ln>
        </p:spPr>
        <p:txBody>
          <a:bodyPr wrap="none">
            <a:spAutoFit/>
          </a:bodyPr>
          <a:lstStyle/>
          <a:p>
            <a:r>
              <a:rPr lang="en-US" altLang="ja-JP" sz="1050" dirty="0" smtClean="0"/>
              <a:t>TONIC2</a:t>
            </a:r>
            <a:endParaRPr lang="ja-JP" altLang="en-US" sz="1050" dirty="0"/>
          </a:p>
        </p:txBody>
      </p:sp>
      <p:sp>
        <p:nvSpPr>
          <p:cNvPr id="25" name="正方形/長方形 24"/>
          <p:cNvSpPr/>
          <p:nvPr/>
        </p:nvSpPr>
        <p:spPr>
          <a:xfrm>
            <a:off x="2987824" y="6525344"/>
            <a:ext cx="830677" cy="253916"/>
          </a:xfrm>
          <a:prstGeom prst="rect">
            <a:avLst/>
          </a:prstGeom>
          <a:ln>
            <a:noFill/>
          </a:ln>
        </p:spPr>
        <p:txBody>
          <a:bodyPr wrap="none">
            <a:spAutoFit/>
          </a:bodyPr>
          <a:lstStyle/>
          <a:p>
            <a:r>
              <a:rPr lang="en-US" altLang="ja-JP" sz="1050" dirty="0" smtClean="0"/>
              <a:t>Dec</a:t>
            </a:r>
            <a:r>
              <a:rPr lang="ja-JP" altLang="en-US" sz="1050" dirty="0" smtClean="0"/>
              <a:t>ユニット</a:t>
            </a:r>
            <a:endParaRPr lang="ja-JP" altLang="en-US" sz="1050" dirty="0"/>
          </a:p>
        </p:txBody>
      </p:sp>
      <p:sp>
        <p:nvSpPr>
          <p:cNvPr id="26" name="正方形/長方形 25"/>
          <p:cNvSpPr/>
          <p:nvPr/>
        </p:nvSpPr>
        <p:spPr>
          <a:xfrm>
            <a:off x="5381605" y="6559460"/>
            <a:ext cx="774571" cy="253916"/>
          </a:xfrm>
          <a:prstGeom prst="rect">
            <a:avLst/>
          </a:prstGeom>
          <a:ln>
            <a:noFill/>
          </a:ln>
        </p:spPr>
        <p:txBody>
          <a:bodyPr wrap="none">
            <a:spAutoFit/>
          </a:bodyPr>
          <a:lstStyle/>
          <a:p>
            <a:r>
              <a:rPr lang="en-US" altLang="ja-JP" sz="1050" dirty="0" smtClean="0"/>
              <a:t>RA</a:t>
            </a:r>
            <a:r>
              <a:rPr lang="ja-JP" altLang="en-US" sz="1050" dirty="0" smtClean="0"/>
              <a:t>ユニット</a:t>
            </a:r>
            <a:endParaRPr lang="ja-JP" altLang="en-US" sz="1050" dirty="0"/>
          </a:p>
        </p:txBody>
      </p:sp>
      <p:sp>
        <p:nvSpPr>
          <p:cNvPr id="27" name="正方形/長方形 26"/>
          <p:cNvSpPr/>
          <p:nvPr/>
        </p:nvSpPr>
        <p:spPr>
          <a:xfrm>
            <a:off x="7668344" y="6525344"/>
            <a:ext cx="827471" cy="253916"/>
          </a:xfrm>
          <a:prstGeom prst="rect">
            <a:avLst/>
          </a:prstGeom>
          <a:ln>
            <a:noFill/>
          </a:ln>
        </p:spPr>
        <p:txBody>
          <a:bodyPr wrap="none">
            <a:spAutoFit/>
          </a:bodyPr>
          <a:lstStyle/>
          <a:p>
            <a:r>
              <a:rPr lang="en-US" altLang="ja-JP" sz="1050" dirty="0" smtClean="0"/>
              <a:t>Opt</a:t>
            </a:r>
            <a:r>
              <a:rPr lang="ja-JP" altLang="en-US" sz="1050" dirty="0" smtClean="0"/>
              <a:t>ユニット</a:t>
            </a:r>
            <a:endParaRPr lang="ja-JP" altLang="en-US" sz="1050" dirty="0"/>
          </a:p>
        </p:txBody>
      </p:sp>
      <p:sp>
        <p:nvSpPr>
          <p:cNvPr id="28" name="円/楕円 27"/>
          <p:cNvSpPr/>
          <p:nvPr/>
        </p:nvSpPr>
        <p:spPr>
          <a:xfrm>
            <a:off x="3203848" y="116632"/>
            <a:ext cx="1728192"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FF0000"/>
                </a:solidFill>
              </a:rPr>
              <a:t>第</a:t>
            </a:r>
            <a:r>
              <a:rPr kumimoji="1" lang="en-US" altLang="ja-JP" b="1" dirty="0" smtClean="0">
                <a:solidFill>
                  <a:srgbClr val="FF0000"/>
                </a:solidFill>
              </a:rPr>
              <a:t>2</a:t>
            </a:r>
            <a:r>
              <a:rPr kumimoji="1" lang="ja-JP" altLang="en-US" b="1" dirty="0" smtClean="0">
                <a:solidFill>
                  <a:srgbClr val="FF0000"/>
                </a:solidFill>
              </a:rPr>
              <a:t>の山場</a:t>
            </a:r>
            <a:endParaRPr kumimoji="1" lang="ja-JP" altLang="en-US" b="1" dirty="0">
              <a:solidFill>
                <a:srgbClr val="FF0000"/>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3057247" cy="584775"/>
          </a:xfrm>
          <a:prstGeom prst="rect">
            <a:avLst/>
          </a:prstGeom>
          <a:noFill/>
        </p:spPr>
        <p:txBody>
          <a:bodyPr wrap="none" rtlCol="0">
            <a:spAutoFit/>
          </a:bodyPr>
          <a:lstStyle/>
          <a:p>
            <a:r>
              <a:rPr lang="ja-JP" altLang="en-US" sz="3200" dirty="0" smtClean="0"/>
              <a:t>観測物資の輸送</a:t>
            </a:r>
            <a:endParaRPr kumimoji="1" lang="en-US" altLang="ja-JP" sz="3200" dirty="0" smtClean="0"/>
          </a:p>
        </p:txBody>
      </p:sp>
      <p:sp>
        <p:nvSpPr>
          <p:cNvPr id="6" name="テキスト ボックス 5"/>
          <p:cNvSpPr txBox="1"/>
          <p:nvPr/>
        </p:nvSpPr>
        <p:spPr>
          <a:xfrm>
            <a:off x="899592" y="1124744"/>
            <a:ext cx="3610284" cy="369332"/>
          </a:xfrm>
          <a:prstGeom prst="rect">
            <a:avLst/>
          </a:prstGeom>
          <a:noFill/>
        </p:spPr>
        <p:txBody>
          <a:bodyPr wrap="none" rtlCol="0">
            <a:spAutoFit/>
          </a:bodyPr>
          <a:lstStyle/>
          <a:p>
            <a:r>
              <a:rPr lang="en-US" altLang="ja-JP" dirty="0" smtClean="0"/>
              <a:t>10</a:t>
            </a:r>
            <a:r>
              <a:rPr lang="ja-JP" altLang="en-US" dirty="0" smtClean="0"/>
              <a:t>月</a:t>
            </a:r>
            <a:r>
              <a:rPr lang="en-US" altLang="ja-JP" dirty="0" smtClean="0"/>
              <a:t>13</a:t>
            </a:r>
            <a:r>
              <a:rPr lang="ja-JP" altLang="en-US" dirty="0" smtClean="0"/>
              <a:t>日～</a:t>
            </a:r>
            <a:r>
              <a:rPr lang="en-US" altLang="ja-JP" dirty="0" smtClean="0"/>
              <a:t>15</a:t>
            </a:r>
            <a:r>
              <a:rPr lang="ja-JP" altLang="en-US" dirty="0" smtClean="0"/>
              <a:t>日</a:t>
            </a:r>
            <a:r>
              <a:rPr lang="en-US" altLang="ja-JP" dirty="0" smtClean="0"/>
              <a:t>@</a:t>
            </a:r>
            <a:r>
              <a:rPr lang="ja-JP" altLang="en-US" dirty="0" smtClean="0"/>
              <a:t>仙台→大井埠頭</a:t>
            </a:r>
            <a:endParaRPr lang="en-US" altLang="ja-JP" dirty="0" smtClean="0"/>
          </a:p>
        </p:txBody>
      </p:sp>
      <p:pic>
        <p:nvPicPr>
          <p:cNvPr id="3074" name="Picture 2" descr="E:\D1\2010_09梱包\梱包_大井埠頭の写真\IMG_3900.JPG"/>
          <p:cNvPicPr>
            <a:picLocks noChangeAspect="1" noChangeArrowheads="1"/>
          </p:cNvPicPr>
          <p:nvPr/>
        </p:nvPicPr>
        <p:blipFill>
          <a:blip r:embed="rId2" cstate="print"/>
          <a:srcRect/>
          <a:stretch>
            <a:fillRect/>
          </a:stretch>
        </p:blipFill>
        <p:spPr bwMode="auto">
          <a:xfrm>
            <a:off x="4548175" y="260648"/>
            <a:ext cx="2400089" cy="1800000"/>
          </a:xfrm>
          <a:prstGeom prst="rect">
            <a:avLst/>
          </a:prstGeom>
          <a:noFill/>
        </p:spPr>
      </p:pic>
      <p:pic>
        <p:nvPicPr>
          <p:cNvPr id="3075" name="Picture 3" descr="E:\D1\2010_09梱包\梱包_大井埠頭の写真\IMG_3906.JPG"/>
          <p:cNvPicPr>
            <a:picLocks noChangeAspect="1" noChangeArrowheads="1"/>
          </p:cNvPicPr>
          <p:nvPr/>
        </p:nvPicPr>
        <p:blipFill>
          <a:blip r:embed="rId3" cstate="print"/>
          <a:srcRect/>
          <a:stretch>
            <a:fillRect/>
          </a:stretch>
        </p:blipFill>
        <p:spPr bwMode="auto">
          <a:xfrm>
            <a:off x="6852431" y="260648"/>
            <a:ext cx="2400089" cy="1800000"/>
          </a:xfrm>
          <a:prstGeom prst="rect">
            <a:avLst/>
          </a:prstGeom>
          <a:noFill/>
        </p:spPr>
      </p:pic>
      <p:pic>
        <p:nvPicPr>
          <p:cNvPr id="3076" name="Picture 4" descr="E:\D1\2010_09梱包\梱包_大井埠頭の写真\IMG_3944.JPG"/>
          <p:cNvPicPr>
            <a:picLocks noChangeAspect="1" noChangeArrowheads="1"/>
          </p:cNvPicPr>
          <p:nvPr/>
        </p:nvPicPr>
        <p:blipFill>
          <a:blip r:embed="rId4" cstate="print"/>
          <a:srcRect/>
          <a:stretch>
            <a:fillRect/>
          </a:stretch>
        </p:blipFill>
        <p:spPr bwMode="auto">
          <a:xfrm>
            <a:off x="-36512" y="4725344"/>
            <a:ext cx="2400089" cy="1800000"/>
          </a:xfrm>
          <a:prstGeom prst="rect">
            <a:avLst/>
          </a:prstGeom>
          <a:noFill/>
        </p:spPr>
      </p:pic>
      <p:pic>
        <p:nvPicPr>
          <p:cNvPr id="3081" name="Picture 9" descr="E:\D1\2010_09梱包\梱包_大井埠頭の写真\IMG_3951.JPG"/>
          <p:cNvPicPr>
            <a:picLocks noChangeAspect="1" noChangeArrowheads="1"/>
          </p:cNvPicPr>
          <p:nvPr/>
        </p:nvPicPr>
        <p:blipFill>
          <a:blip r:embed="rId5" cstate="print"/>
          <a:srcRect/>
          <a:stretch>
            <a:fillRect/>
          </a:stretch>
        </p:blipFill>
        <p:spPr bwMode="auto">
          <a:xfrm>
            <a:off x="-72008" y="2492896"/>
            <a:ext cx="2400089" cy="1800000"/>
          </a:xfrm>
          <a:prstGeom prst="rect">
            <a:avLst/>
          </a:prstGeom>
          <a:noFill/>
        </p:spPr>
      </p:pic>
      <p:pic>
        <p:nvPicPr>
          <p:cNvPr id="3078" name="Picture 6" descr="E:\D1\2010_09梱包\梱包_大井埠頭の写真\IMG_3936.JPG"/>
          <p:cNvPicPr>
            <a:picLocks noChangeAspect="1" noChangeArrowheads="1"/>
          </p:cNvPicPr>
          <p:nvPr/>
        </p:nvPicPr>
        <p:blipFill>
          <a:blip r:embed="rId6" cstate="print"/>
          <a:srcRect/>
          <a:stretch>
            <a:fillRect/>
          </a:stretch>
        </p:blipFill>
        <p:spPr bwMode="auto">
          <a:xfrm>
            <a:off x="2232248" y="2492896"/>
            <a:ext cx="2400089" cy="1800000"/>
          </a:xfrm>
          <a:prstGeom prst="rect">
            <a:avLst/>
          </a:prstGeom>
          <a:noFill/>
        </p:spPr>
      </p:pic>
      <p:pic>
        <p:nvPicPr>
          <p:cNvPr id="3079" name="Picture 7" descr="E:\D1\2010_09梱包\梱包_大井埠頭の写真\IMG_3939.JPG"/>
          <p:cNvPicPr>
            <a:picLocks noChangeAspect="1" noChangeArrowheads="1"/>
          </p:cNvPicPr>
          <p:nvPr/>
        </p:nvPicPr>
        <p:blipFill>
          <a:blip r:embed="rId7" cstate="print"/>
          <a:srcRect/>
          <a:stretch>
            <a:fillRect/>
          </a:stretch>
        </p:blipFill>
        <p:spPr bwMode="auto">
          <a:xfrm>
            <a:off x="4536504" y="2492896"/>
            <a:ext cx="2400089" cy="1800000"/>
          </a:xfrm>
          <a:prstGeom prst="rect">
            <a:avLst/>
          </a:prstGeom>
          <a:noFill/>
        </p:spPr>
      </p:pic>
      <p:pic>
        <p:nvPicPr>
          <p:cNvPr id="3080" name="Picture 8" descr="E:\D1\2010_09梱包\梱包_大井埠頭の写真\IMG_3942.JPG"/>
          <p:cNvPicPr>
            <a:picLocks noChangeAspect="1" noChangeArrowheads="1"/>
          </p:cNvPicPr>
          <p:nvPr/>
        </p:nvPicPr>
        <p:blipFill>
          <a:blip r:embed="rId8" cstate="print"/>
          <a:srcRect/>
          <a:stretch>
            <a:fillRect/>
          </a:stretch>
        </p:blipFill>
        <p:spPr bwMode="auto">
          <a:xfrm>
            <a:off x="6852431" y="2492896"/>
            <a:ext cx="2400089" cy="1800000"/>
          </a:xfrm>
          <a:prstGeom prst="rect">
            <a:avLst/>
          </a:prstGeom>
          <a:noFill/>
        </p:spPr>
      </p:pic>
      <p:pic>
        <p:nvPicPr>
          <p:cNvPr id="3084" name="Picture 12" descr="E:\D1\2010_09梱包\梱包_大井埠頭の写真\IMG_3979.JPG"/>
          <p:cNvPicPr>
            <a:picLocks noChangeAspect="1" noChangeArrowheads="1"/>
          </p:cNvPicPr>
          <p:nvPr/>
        </p:nvPicPr>
        <p:blipFill>
          <a:blip r:embed="rId9" cstate="print"/>
          <a:srcRect/>
          <a:stretch>
            <a:fillRect/>
          </a:stretch>
        </p:blipFill>
        <p:spPr bwMode="auto">
          <a:xfrm>
            <a:off x="2267744" y="4725344"/>
            <a:ext cx="2400089" cy="1800000"/>
          </a:xfrm>
          <a:prstGeom prst="rect">
            <a:avLst/>
          </a:prstGeom>
          <a:noFill/>
        </p:spPr>
      </p:pic>
      <p:pic>
        <p:nvPicPr>
          <p:cNvPr id="3085" name="Picture 13" descr="E:\D1\2010_09梱包\梱包_大井埠頭の写真\IMG_3990.JPG"/>
          <p:cNvPicPr>
            <a:picLocks noChangeAspect="1" noChangeArrowheads="1"/>
          </p:cNvPicPr>
          <p:nvPr/>
        </p:nvPicPr>
        <p:blipFill>
          <a:blip r:embed="rId10" cstate="print"/>
          <a:srcRect/>
          <a:stretch>
            <a:fillRect/>
          </a:stretch>
        </p:blipFill>
        <p:spPr bwMode="auto">
          <a:xfrm>
            <a:off x="4620183" y="4725344"/>
            <a:ext cx="2400089" cy="1800000"/>
          </a:xfrm>
          <a:prstGeom prst="rect">
            <a:avLst/>
          </a:prstGeom>
          <a:noFill/>
        </p:spPr>
      </p:pic>
      <p:pic>
        <p:nvPicPr>
          <p:cNvPr id="3082" name="Picture 10" descr="E:\D1\2010_09梱包\梱包_大井埠頭の写真\IMG_3999.JPG"/>
          <p:cNvPicPr>
            <a:picLocks noChangeAspect="1" noChangeArrowheads="1"/>
          </p:cNvPicPr>
          <p:nvPr/>
        </p:nvPicPr>
        <p:blipFill>
          <a:blip r:embed="rId11" cstate="print"/>
          <a:srcRect/>
          <a:stretch>
            <a:fillRect/>
          </a:stretch>
        </p:blipFill>
        <p:spPr bwMode="auto">
          <a:xfrm>
            <a:off x="6924439" y="4725344"/>
            <a:ext cx="2400089" cy="1800000"/>
          </a:xfrm>
          <a:prstGeom prst="rect">
            <a:avLst/>
          </a:prstGeom>
          <a:noFill/>
        </p:spPr>
      </p:pic>
      <p:sp>
        <p:nvSpPr>
          <p:cNvPr id="16" name="テキスト ボックス 15"/>
          <p:cNvSpPr txBox="1"/>
          <p:nvPr/>
        </p:nvSpPr>
        <p:spPr>
          <a:xfrm>
            <a:off x="251520" y="1628800"/>
            <a:ext cx="4176464" cy="646331"/>
          </a:xfrm>
          <a:prstGeom prst="rect">
            <a:avLst/>
          </a:prstGeom>
          <a:noFill/>
        </p:spPr>
        <p:txBody>
          <a:bodyPr wrap="square" rtlCol="0">
            <a:spAutoFit/>
          </a:bodyPr>
          <a:lstStyle/>
          <a:p>
            <a:r>
              <a:rPr lang="ja-JP" altLang="en-US" dirty="0" smtClean="0"/>
              <a:t>観測機材・生活物資を大井埠頭の日通倉庫に搬入。労働量・疲労も限界。</a:t>
            </a:r>
            <a:endParaRPr lang="en-US" altLang="ja-JP" dirty="0" smtClean="0"/>
          </a:p>
        </p:txBody>
      </p:sp>
      <p:sp>
        <p:nvSpPr>
          <p:cNvPr id="17" name="正方形/長方形 16"/>
          <p:cNvSpPr/>
          <p:nvPr/>
        </p:nvSpPr>
        <p:spPr>
          <a:xfrm>
            <a:off x="4860032" y="2060848"/>
            <a:ext cx="1689886" cy="253916"/>
          </a:xfrm>
          <a:prstGeom prst="rect">
            <a:avLst/>
          </a:prstGeom>
        </p:spPr>
        <p:txBody>
          <a:bodyPr wrap="none">
            <a:spAutoFit/>
          </a:bodyPr>
          <a:lstStyle/>
          <a:p>
            <a:r>
              <a:rPr lang="ja-JP" altLang="en-US" sz="1050" dirty="0" smtClean="0"/>
              <a:t>物理</a:t>
            </a:r>
            <a:r>
              <a:rPr lang="en-US" altLang="ja-JP" sz="1050" dirty="0" smtClean="0"/>
              <a:t>A</a:t>
            </a:r>
            <a:r>
              <a:rPr lang="ja-JP" altLang="en-US" sz="1050" dirty="0" smtClean="0"/>
              <a:t>棟</a:t>
            </a:r>
            <a:r>
              <a:rPr lang="en-US" altLang="ja-JP" sz="1050" dirty="0" smtClean="0"/>
              <a:t>7F</a:t>
            </a:r>
            <a:r>
              <a:rPr lang="ja-JP" altLang="en-US" sz="1050" dirty="0" smtClean="0"/>
              <a:t>に集積した機材</a:t>
            </a:r>
            <a:endParaRPr lang="ja-JP" altLang="en-US" sz="1050" dirty="0"/>
          </a:p>
        </p:txBody>
      </p:sp>
      <p:sp>
        <p:nvSpPr>
          <p:cNvPr id="18" name="正方形/長方形 17"/>
          <p:cNvSpPr/>
          <p:nvPr/>
        </p:nvSpPr>
        <p:spPr>
          <a:xfrm>
            <a:off x="7164288" y="2060848"/>
            <a:ext cx="1611339" cy="253916"/>
          </a:xfrm>
          <a:prstGeom prst="rect">
            <a:avLst/>
          </a:prstGeom>
        </p:spPr>
        <p:txBody>
          <a:bodyPr wrap="none">
            <a:spAutoFit/>
          </a:bodyPr>
          <a:lstStyle/>
          <a:p>
            <a:r>
              <a:rPr lang="ja-JP" altLang="en-US" sz="1050" dirty="0" smtClean="0"/>
              <a:t>エアサス付トラックで輸送</a:t>
            </a:r>
            <a:endParaRPr lang="ja-JP" altLang="en-US" sz="1050" dirty="0"/>
          </a:p>
        </p:txBody>
      </p:sp>
      <p:sp>
        <p:nvSpPr>
          <p:cNvPr id="19" name="正方形/長方形 18"/>
          <p:cNvSpPr/>
          <p:nvPr/>
        </p:nvSpPr>
        <p:spPr>
          <a:xfrm>
            <a:off x="367152" y="4293096"/>
            <a:ext cx="1396536" cy="253916"/>
          </a:xfrm>
          <a:prstGeom prst="rect">
            <a:avLst/>
          </a:prstGeom>
        </p:spPr>
        <p:txBody>
          <a:bodyPr wrap="none">
            <a:spAutoFit/>
          </a:bodyPr>
          <a:lstStyle/>
          <a:p>
            <a:r>
              <a:rPr lang="ja-JP" altLang="en-US" sz="1050" dirty="0" smtClean="0"/>
              <a:t>大井埠頭の日通倉庫</a:t>
            </a:r>
            <a:endParaRPr lang="ja-JP" altLang="en-US" sz="1050" dirty="0"/>
          </a:p>
        </p:txBody>
      </p:sp>
      <p:sp>
        <p:nvSpPr>
          <p:cNvPr id="20" name="正方形/長方形 19"/>
          <p:cNvSpPr/>
          <p:nvPr/>
        </p:nvSpPr>
        <p:spPr>
          <a:xfrm>
            <a:off x="2627784" y="4293096"/>
            <a:ext cx="1433406" cy="253916"/>
          </a:xfrm>
          <a:prstGeom prst="rect">
            <a:avLst/>
          </a:prstGeom>
        </p:spPr>
        <p:txBody>
          <a:bodyPr wrap="none">
            <a:spAutoFit/>
          </a:bodyPr>
          <a:lstStyle/>
          <a:p>
            <a:r>
              <a:rPr lang="ja-JP" altLang="en-US" sz="1050" dirty="0" smtClean="0"/>
              <a:t>トラックから降ろします</a:t>
            </a:r>
            <a:endParaRPr lang="ja-JP" altLang="en-US" sz="1050" dirty="0"/>
          </a:p>
        </p:txBody>
      </p:sp>
      <p:sp>
        <p:nvSpPr>
          <p:cNvPr id="21" name="正方形/長方形 20"/>
          <p:cNvSpPr/>
          <p:nvPr/>
        </p:nvSpPr>
        <p:spPr>
          <a:xfrm>
            <a:off x="4932040" y="4293096"/>
            <a:ext cx="1449436" cy="253916"/>
          </a:xfrm>
          <a:prstGeom prst="rect">
            <a:avLst/>
          </a:prstGeom>
        </p:spPr>
        <p:txBody>
          <a:bodyPr wrap="none">
            <a:spAutoFit/>
          </a:bodyPr>
          <a:lstStyle/>
          <a:p>
            <a:r>
              <a:rPr lang="ja-JP" altLang="en-US" sz="1050" dirty="0" smtClean="0"/>
              <a:t>重機を使って運びます</a:t>
            </a:r>
            <a:endParaRPr lang="ja-JP" altLang="en-US" sz="1050" dirty="0"/>
          </a:p>
        </p:txBody>
      </p:sp>
      <p:sp>
        <p:nvSpPr>
          <p:cNvPr id="22" name="正方形/長方形 21"/>
          <p:cNvSpPr/>
          <p:nvPr/>
        </p:nvSpPr>
        <p:spPr>
          <a:xfrm>
            <a:off x="6876256" y="4293096"/>
            <a:ext cx="2241319" cy="253916"/>
          </a:xfrm>
          <a:prstGeom prst="rect">
            <a:avLst/>
          </a:prstGeom>
        </p:spPr>
        <p:txBody>
          <a:bodyPr wrap="none">
            <a:spAutoFit/>
          </a:bodyPr>
          <a:lstStyle/>
          <a:p>
            <a:r>
              <a:rPr lang="ja-JP" altLang="en-US" sz="1050" dirty="0" smtClean="0"/>
              <a:t>検定・検数境界による厳密なチェック</a:t>
            </a:r>
            <a:endParaRPr lang="ja-JP" altLang="en-US" sz="1050" dirty="0"/>
          </a:p>
        </p:txBody>
      </p:sp>
      <p:sp>
        <p:nvSpPr>
          <p:cNvPr id="23" name="正方形/長方形 22"/>
          <p:cNvSpPr/>
          <p:nvPr/>
        </p:nvSpPr>
        <p:spPr>
          <a:xfrm>
            <a:off x="449286" y="6525344"/>
            <a:ext cx="1098378" cy="253916"/>
          </a:xfrm>
          <a:prstGeom prst="rect">
            <a:avLst/>
          </a:prstGeom>
        </p:spPr>
        <p:txBody>
          <a:bodyPr wrap="none">
            <a:spAutoFit/>
          </a:bodyPr>
          <a:lstStyle/>
          <a:p>
            <a:r>
              <a:rPr lang="ja-JP" altLang="en-US" sz="1050" dirty="0" smtClean="0"/>
              <a:t>倉庫内に仮置き</a:t>
            </a:r>
            <a:endParaRPr lang="ja-JP" altLang="en-US" sz="1050" dirty="0"/>
          </a:p>
        </p:txBody>
      </p:sp>
      <p:sp>
        <p:nvSpPr>
          <p:cNvPr id="24" name="正方形/長方形 23"/>
          <p:cNvSpPr/>
          <p:nvPr/>
        </p:nvSpPr>
        <p:spPr>
          <a:xfrm>
            <a:off x="2555776" y="6525344"/>
            <a:ext cx="1773242" cy="253916"/>
          </a:xfrm>
          <a:prstGeom prst="rect">
            <a:avLst/>
          </a:prstGeom>
        </p:spPr>
        <p:txBody>
          <a:bodyPr wrap="none">
            <a:spAutoFit/>
          </a:bodyPr>
          <a:lstStyle/>
          <a:p>
            <a:r>
              <a:rPr lang="ja-JP" altLang="en-US" sz="1050" dirty="0" smtClean="0"/>
              <a:t>気水圏の装備</a:t>
            </a:r>
            <a:r>
              <a:rPr lang="en-US" altLang="ja-JP" sz="1050" dirty="0" smtClean="0"/>
              <a:t>(</a:t>
            </a:r>
            <a:r>
              <a:rPr lang="ja-JP" altLang="en-US" sz="1050" dirty="0" smtClean="0"/>
              <a:t>極地研倉庫</a:t>
            </a:r>
            <a:r>
              <a:rPr lang="en-US" altLang="ja-JP" sz="1050" dirty="0" smtClean="0"/>
              <a:t>)</a:t>
            </a:r>
            <a:endParaRPr lang="ja-JP" altLang="en-US" sz="1050" dirty="0"/>
          </a:p>
        </p:txBody>
      </p:sp>
      <p:sp>
        <p:nvSpPr>
          <p:cNvPr id="25" name="正方形/長方形 24"/>
          <p:cNvSpPr/>
          <p:nvPr/>
        </p:nvSpPr>
        <p:spPr>
          <a:xfrm>
            <a:off x="5076398" y="6525344"/>
            <a:ext cx="1439818" cy="253916"/>
          </a:xfrm>
          <a:prstGeom prst="rect">
            <a:avLst/>
          </a:prstGeom>
        </p:spPr>
        <p:txBody>
          <a:bodyPr wrap="none">
            <a:spAutoFit/>
          </a:bodyPr>
          <a:lstStyle/>
          <a:p>
            <a:r>
              <a:rPr lang="ja-JP" altLang="en-US" sz="1050" dirty="0" smtClean="0"/>
              <a:t>極地研からの送り出し</a:t>
            </a:r>
            <a:endParaRPr lang="ja-JP" altLang="en-US" sz="1050" dirty="0"/>
          </a:p>
        </p:txBody>
      </p:sp>
      <p:sp>
        <p:nvSpPr>
          <p:cNvPr id="26" name="正方形/長方形 25"/>
          <p:cNvSpPr/>
          <p:nvPr/>
        </p:nvSpPr>
        <p:spPr>
          <a:xfrm>
            <a:off x="7380312" y="6525344"/>
            <a:ext cx="1334020" cy="253916"/>
          </a:xfrm>
          <a:prstGeom prst="rect">
            <a:avLst/>
          </a:prstGeom>
        </p:spPr>
        <p:txBody>
          <a:bodyPr wrap="none">
            <a:spAutoFit/>
          </a:bodyPr>
          <a:lstStyle/>
          <a:p>
            <a:r>
              <a:rPr lang="ja-JP" altLang="en-US" sz="1050" dirty="0" smtClean="0"/>
              <a:t>無事運び込みました</a:t>
            </a:r>
            <a:endParaRPr lang="ja-JP" altLang="en-US" sz="1050" dirty="0"/>
          </a:p>
        </p:txBody>
      </p:sp>
      <p:sp>
        <p:nvSpPr>
          <p:cNvPr id="27" name="円/楕円 26"/>
          <p:cNvSpPr/>
          <p:nvPr/>
        </p:nvSpPr>
        <p:spPr>
          <a:xfrm>
            <a:off x="3059832" y="116632"/>
            <a:ext cx="1728192"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FF0000"/>
                </a:solidFill>
              </a:rPr>
              <a:t>第</a:t>
            </a:r>
            <a:r>
              <a:rPr lang="en-US" altLang="ja-JP" b="1" dirty="0" smtClean="0">
                <a:solidFill>
                  <a:srgbClr val="FF0000"/>
                </a:solidFill>
              </a:rPr>
              <a:t>3</a:t>
            </a:r>
            <a:r>
              <a:rPr kumimoji="1" lang="ja-JP" altLang="en-US" b="1" dirty="0" smtClean="0">
                <a:solidFill>
                  <a:srgbClr val="FF0000"/>
                </a:solidFill>
              </a:rPr>
              <a:t>の山場</a:t>
            </a:r>
            <a:endParaRPr kumimoji="1" lang="ja-JP" altLang="en-US" b="1" dirty="0">
              <a:solidFill>
                <a:srgbClr val="FF000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4043094" cy="584775"/>
          </a:xfrm>
          <a:prstGeom prst="rect">
            <a:avLst/>
          </a:prstGeom>
          <a:noFill/>
        </p:spPr>
        <p:txBody>
          <a:bodyPr wrap="none" rtlCol="0">
            <a:spAutoFit/>
          </a:bodyPr>
          <a:lstStyle/>
          <a:p>
            <a:r>
              <a:rPr lang="ja-JP" altLang="en-US" sz="3200" dirty="0" smtClean="0"/>
              <a:t>日本橇組み立て実験</a:t>
            </a:r>
            <a:r>
              <a:rPr lang="en-US" altLang="ja-JP" sz="1600" dirty="0" smtClean="0"/>
              <a:t>※</a:t>
            </a:r>
            <a:endParaRPr kumimoji="1" lang="en-US" altLang="ja-JP" sz="1600" dirty="0" smtClean="0"/>
          </a:p>
        </p:txBody>
      </p:sp>
      <p:sp>
        <p:nvSpPr>
          <p:cNvPr id="6" name="テキスト ボックス 5"/>
          <p:cNvSpPr txBox="1"/>
          <p:nvPr/>
        </p:nvSpPr>
        <p:spPr>
          <a:xfrm>
            <a:off x="899592" y="1124744"/>
            <a:ext cx="2268570" cy="369332"/>
          </a:xfrm>
          <a:prstGeom prst="rect">
            <a:avLst/>
          </a:prstGeom>
          <a:noFill/>
        </p:spPr>
        <p:txBody>
          <a:bodyPr wrap="none" rtlCol="0">
            <a:spAutoFit/>
          </a:bodyPr>
          <a:lstStyle/>
          <a:p>
            <a:r>
              <a:rPr lang="en-US" altLang="ja-JP" dirty="0" smtClean="0"/>
              <a:t>10</a:t>
            </a:r>
            <a:r>
              <a:rPr lang="ja-JP" altLang="en-US" dirty="0" smtClean="0"/>
              <a:t>月</a:t>
            </a:r>
            <a:r>
              <a:rPr lang="en-US" altLang="ja-JP" dirty="0" smtClean="0"/>
              <a:t>14</a:t>
            </a:r>
            <a:r>
              <a:rPr lang="ja-JP" altLang="en-US" dirty="0" smtClean="0"/>
              <a:t>日＠恒栄電設</a:t>
            </a:r>
            <a:endParaRPr lang="en-US" altLang="ja-JP" dirty="0" smtClean="0"/>
          </a:p>
        </p:txBody>
      </p:sp>
      <p:pic>
        <p:nvPicPr>
          <p:cNvPr id="2050" name="Picture 2" descr="E:\D1\2010_10日本橇\IMG_3963.JPG"/>
          <p:cNvPicPr>
            <a:picLocks noChangeAspect="1" noChangeArrowheads="1"/>
          </p:cNvPicPr>
          <p:nvPr/>
        </p:nvPicPr>
        <p:blipFill>
          <a:blip r:embed="rId2" cstate="print"/>
          <a:srcRect/>
          <a:stretch>
            <a:fillRect/>
          </a:stretch>
        </p:blipFill>
        <p:spPr bwMode="auto">
          <a:xfrm>
            <a:off x="6204359" y="2599020"/>
            <a:ext cx="2400089" cy="1800000"/>
          </a:xfrm>
          <a:prstGeom prst="rect">
            <a:avLst/>
          </a:prstGeom>
          <a:noFill/>
        </p:spPr>
      </p:pic>
      <p:pic>
        <p:nvPicPr>
          <p:cNvPr id="2051" name="Picture 3" descr="E:\D1\2010_10日本橇\IMG_3967.JPG"/>
          <p:cNvPicPr>
            <a:picLocks noChangeAspect="1" noChangeArrowheads="1"/>
          </p:cNvPicPr>
          <p:nvPr/>
        </p:nvPicPr>
        <p:blipFill>
          <a:blip r:embed="rId3" cstate="print"/>
          <a:srcRect/>
          <a:stretch>
            <a:fillRect/>
          </a:stretch>
        </p:blipFill>
        <p:spPr bwMode="auto">
          <a:xfrm>
            <a:off x="6228184" y="4797352"/>
            <a:ext cx="2400089" cy="1800000"/>
          </a:xfrm>
          <a:prstGeom prst="rect">
            <a:avLst/>
          </a:prstGeom>
          <a:noFill/>
        </p:spPr>
      </p:pic>
      <p:pic>
        <p:nvPicPr>
          <p:cNvPr id="2053" name="Picture 5" descr="E:\D1\2010_10日本橇\IMG_3970.JPG"/>
          <p:cNvPicPr>
            <a:picLocks noChangeAspect="1" noChangeArrowheads="1"/>
          </p:cNvPicPr>
          <p:nvPr/>
        </p:nvPicPr>
        <p:blipFill>
          <a:blip r:embed="rId4" cstate="print"/>
          <a:srcRect/>
          <a:stretch>
            <a:fillRect/>
          </a:stretch>
        </p:blipFill>
        <p:spPr bwMode="auto">
          <a:xfrm>
            <a:off x="515727" y="2599020"/>
            <a:ext cx="2400089" cy="1800000"/>
          </a:xfrm>
          <a:prstGeom prst="rect">
            <a:avLst/>
          </a:prstGeom>
          <a:noFill/>
        </p:spPr>
      </p:pic>
      <p:pic>
        <p:nvPicPr>
          <p:cNvPr id="2054" name="Picture 6" descr="E:\D1\2010_10日本橇\IMG_3952.JPG"/>
          <p:cNvPicPr>
            <a:picLocks noChangeAspect="1" noChangeArrowheads="1"/>
          </p:cNvPicPr>
          <p:nvPr/>
        </p:nvPicPr>
        <p:blipFill>
          <a:blip r:embed="rId5" cstate="print"/>
          <a:srcRect/>
          <a:stretch>
            <a:fillRect/>
          </a:stretch>
        </p:blipFill>
        <p:spPr bwMode="auto">
          <a:xfrm>
            <a:off x="3372222" y="2599020"/>
            <a:ext cx="2400089" cy="1800000"/>
          </a:xfrm>
          <a:prstGeom prst="rect">
            <a:avLst/>
          </a:prstGeom>
          <a:noFill/>
        </p:spPr>
      </p:pic>
      <p:pic>
        <p:nvPicPr>
          <p:cNvPr id="2055" name="Picture 7" descr="E:\D1\2010_10日本橇\IMG_3958.JPG"/>
          <p:cNvPicPr>
            <a:picLocks noChangeAspect="1" noChangeArrowheads="1"/>
          </p:cNvPicPr>
          <p:nvPr/>
        </p:nvPicPr>
        <p:blipFill>
          <a:blip r:embed="rId6" cstate="print"/>
          <a:srcRect/>
          <a:stretch>
            <a:fillRect/>
          </a:stretch>
        </p:blipFill>
        <p:spPr bwMode="auto">
          <a:xfrm>
            <a:off x="3396047" y="4797152"/>
            <a:ext cx="2400089" cy="1800000"/>
          </a:xfrm>
          <a:prstGeom prst="rect">
            <a:avLst/>
          </a:prstGeom>
          <a:noFill/>
        </p:spPr>
      </p:pic>
      <p:pic>
        <p:nvPicPr>
          <p:cNvPr id="2057" name="Picture 9" descr="E:\D1\2010_10日本橇\IMG_3961.JPG"/>
          <p:cNvPicPr>
            <a:picLocks noChangeAspect="1" noChangeArrowheads="1"/>
          </p:cNvPicPr>
          <p:nvPr/>
        </p:nvPicPr>
        <p:blipFill>
          <a:blip r:embed="rId7" cstate="print"/>
          <a:srcRect/>
          <a:stretch>
            <a:fillRect/>
          </a:stretch>
        </p:blipFill>
        <p:spPr bwMode="auto">
          <a:xfrm>
            <a:off x="515727" y="4725144"/>
            <a:ext cx="2400089" cy="1800000"/>
          </a:xfrm>
          <a:prstGeom prst="rect">
            <a:avLst/>
          </a:prstGeom>
          <a:noFill/>
        </p:spPr>
      </p:pic>
      <p:sp>
        <p:nvSpPr>
          <p:cNvPr id="12" name="テキスト ボックス 11"/>
          <p:cNvSpPr txBox="1"/>
          <p:nvPr/>
        </p:nvSpPr>
        <p:spPr>
          <a:xfrm>
            <a:off x="755576" y="1556792"/>
            <a:ext cx="7704856" cy="923330"/>
          </a:xfrm>
          <a:prstGeom prst="rect">
            <a:avLst/>
          </a:prstGeom>
          <a:noFill/>
        </p:spPr>
        <p:txBody>
          <a:bodyPr wrap="square" rtlCol="0">
            <a:spAutoFit/>
          </a:bodyPr>
          <a:lstStyle/>
          <a:p>
            <a:r>
              <a:rPr lang="ja-JP" altLang="en-US" dirty="0" smtClean="0"/>
              <a:t>ドイツ橇に加えて、</a:t>
            </a:r>
            <a:r>
              <a:rPr lang="en-US" altLang="ja-JP" dirty="0" smtClean="0"/>
              <a:t>12</a:t>
            </a:r>
            <a:r>
              <a:rPr lang="ja-JP" altLang="en-US" dirty="0" smtClean="0"/>
              <a:t>フィートコンテナ</a:t>
            </a:r>
            <a:r>
              <a:rPr lang="en-US" altLang="ja-JP" dirty="0" smtClean="0"/>
              <a:t>2</a:t>
            </a:r>
            <a:r>
              <a:rPr lang="ja-JP" altLang="en-US" dirty="0" smtClean="0"/>
              <a:t>台積載可能な日本製の大型橇も今年のドームふじ旅行で用いる。ドイツ橇より一回り大きい。構造・寸法の確認に沖田も立ち会った。</a:t>
            </a:r>
            <a:endParaRPr lang="en-US" altLang="ja-JP" dirty="0" smtClean="0"/>
          </a:p>
        </p:txBody>
      </p:sp>
      <p:sp>
        <p:nvSpPr>
          <p:cNvPr id="13" name="正方形/長方形 12"/>
          <p:cNvSpPr/>
          <p:nvPr/>
        </p:nvSpPr>
        <p:spPr>
          <a:xfrm>
            <a:off x="7020272" y="4399220"/>
            <a:ext cx="756938" cy="253916"/>
          </a:xfrm>
          <a:prstGeom prst="rect">
            <a:avLst/>
          </a:prstGeom>
        </p:spPr>
        <p:txBody>
          <a:bodyPr wrap="none">
            <a:spAutoFit/>
          </a:bodyPr>
          <a:lstStyle/>
          <a:p>
            <a:r>
              <a:rPr lang="ja-JP" altLang="en-US" sz="1050" dirty="0" smtClean="0"/>
              <a:t>シャックル</a:t>
            </a:r>
            <a:endParaRPr lang="ja-JP" altLang="en-US" sz="1050" dirty="0"/>
          </a:p>
        </p:txBody>
      </p:sp>
      <p:sp>
        <p:nvSpPr>
          <p:cNvPr id="14" name="正方形/長方形 13"/>
          <p:cNvSpPr/>
          <p:nvPr/>
        </p:nvSpPr>
        <p:spPr>
          <a:xfrm>
            <a:off x="4283968" y="4399220"/>
            <a:ext cx="567784" cy="253916"/>
          </a:xfrm>
          <a:prstGeom prst="rect">
            <a:avLst/>
          </a:prstGeom>
        </p:spPr>
        <p:txBody>
          <a:bodyPr wrap="none">
            <a:spAutoFit/>
          </a:bodyPr>
          <a:lstStyle/>
          <a:p>
            <a:r>
              <a:rPr lang="ja-JP" altLang="en-US" sz="1050" dirty="0" smtClean="0"/>
              <a:t>後ろ側</a:t>
            </a:r>
            <a:endParaRPr lang="ja-JP" altLang="en-US" sz="1050" dirty="0"/>
          </a:p>
        </p:txBody>
      </p:sp>
      <p:sp>
        <p:nvSpPr>
          <p:cNvPr id="15" name="正方形/長方形 14"/>
          <p:cNvSpPr/>
          <p:nvPr/>
        </p:nvSpPr>
        <p:spPr>
          <a:xfrm>
            <a:off x="1331640" y="4399220"/>
            <a:ext cx="453970" cy="253916"/>
          </a:xfrm>
          <a:prstGeom prst="rect">
            <a:avLst/>
          </a:prstGeom>
        </p:spPr>
        <p:txBody>
          <a:bodyPr wrap="none">
            <a:spAutoFit/>
          </a:bodyPr>
          <a:lstStyle/>
          <a:p>
            <a:r>
              <a:rPr lang="ja-JP" altLang="en-US" sz="1050" dirty="0" smtClean="0"/>
              <a:t>前側</a:t>
            </a:r>
            <a:endParaRPr lang="ja-JP" altLang="en-US" sz="1050" dirty="0"/>
          </a:p>
        </p:txBody>
      </p:sp>
      <p:sp>
        <p:nvSpPr>
          <p:cNvPr id="16" name="正方形/長方形 15"/>
          <p:cNvSpPr/>
          <p:nvPr/>
        </p:nvSpPr>
        <p:spPr>
          <a:xfrm>
            <a:off x="899592" y="6525344"/>
            <a:ext cx="1577676" cy="253916"/>
          </a:xfrm>
          <a:prstGeom prst="rect">
            <a:avLst/>
          </a:prstGeom>
        </p:spPr>
        <p:txBody>
          <a:bodyPr wrap="none">
            <a:spAutoFit/>
          </a:bodyPr>
          <a:lstStyle/>
          <a:p>
            <a:r>
              <a:rPr lang="ja-JP" altLang="en-US" sz="1050" dirty="0" smtClean="0"/>
              <a:t>手摺り</a:t>
            </a:r>
            <a:r>
              <a:rPr lang="en-US" altLang="ja-JP" sz="1050" dirty="0" smtClean="0"/>
              <a:t>(</a:t>
            </a:r>
            <a:r>
              <a:rPr lang="ja-JP" altLang="en-US" sz="1050" dirty="0" smtClean="0"/>
              <a:t>荷物枠</a:t>
            </a:r>
            <a:r>
              <a:rPr lang="en-US" altLang="ja-JP" sz="1050" dirty="0" smtClean="0"/>
              <a:t>)</a:t>
            </a:r>
            <a:r>
              <a:rPr lang="ja-JP" altLang="en-US" sz="1050" dirty="0" smtClean="0"/>
              <a:t>は鋼鉄製</a:t>
            </a:r>
            <a:endParaRPr lang="ja-JP" altLang="en-US" sz="1050" dirty="0"/>
          </a:p>
        </p:txBody>
      </p:sp>
      <p:sp>
        <p:nvSpPr>
          <p:cNvPr id="17" name="正方形/長方形 16"/>
          <p:cNvSpPr/>
          <p:nvPr/>
        </p:nvSpPr>
        <p:spPr>
          <a:xfrm>
            <a:off x="7164288" y="6597352"/>
            <a:ext cx="453970" cy="253916"/>
          </a:xfrm>
          <a:prstGeom prst="rect">
            <a:avLst/>
          </a:prstGeom>
        </p:spPr>
        <p:txBody>
          <a:bodyPr wrap="none">
            <a:spAutoFit/>
          </a:bodyPr>
          <a:lstStyle/>
          <a:p>
            <a:r>
              <a:rPr lang="ja-JP" altLang="en-US" sz="1050" dirty="0" smtClean="0"/>
              <a:t>“舟”</a:t>
            </a:r>
            <a:endParaRPr lang="ja-JP" altLang="en-US" sz="1050" dirty="0"/>
          </a:p>
        </p:txBody>
      </p:sp>
      <p:sp>
        <p:nvSpPr>
          <p:cNvPr id="18" name="正方形/長方形 17"/>
          <p:cNvSpPr/>
          <p:nvPr/>
        </p:nvSpPr>
        <p:spPr>
          <a:xfrm>
            <a:off x="4139952" y="6597352"/>
            <a:ext cx="723275" cy="253916"/>
          </a:xfrm>
          <a:prstGeom prst="rect">
            <a:avLst/>
          </a:prstGeom>
        </p:spPr>
        <p:txBody>
          <a:bodyPr wrap="none">
            <a:spAutoFit/>
          </a:bodyPr>
          <a:lstStyle/>
          <a:p>
            <a:r>
              <a:rPr lang="ja-JP" altLang="en-US" sz="1050" dirty="0" smtClean="0"/>
              <a:t>橇連結部</a:t>
            </a:r>
            <a:endParaRPr lang="ja-JP" altLang="en-US" sz="105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2236510" cy="584775"/>
          </a:xfrm>
          <a:prstGeom prst="rect">
            <a:avLst/>
          </a:prstGeom>
          <a:noFill/>
        </p:spPr>
        <p:txBody>
          <a:bodyPr wrap="none" rtlCol="0">
            <a:spAutoFit/>
          </a:bodyPr>
          <a:lstStyle/>
          <a:p>
            <a:r>
              <a:rPr lang="ja-JP" altLang="en-US" sz="3200" dirty="0" smtClean="0"/>
              <a:t>文科省公示</a:t>
            </a:r>
            <a:endParaRPr kumimoji="1" lang="en-US" altLang="ja-JP" sz="3200" dirty="0" smtClean="0"/>
          </a:p>
        </p:txBody>
      </p:sp>
      <p:sp>
        <p:nvSpPr>
          <p:cNvPr id="6" name="テキスト ボックス 5"/>
          <p:cNvSpPr txBox="1"/>
          <p:nvPr/>
        </p:nvSpPr>
        <p:spPr>
          <a:xfrm>
            <a:off x="899592" y="1124744"/>
            <a:ext cx="997389" cy="369332"/>
          </a:xfrm>
          <a:prstGeom prst="rect">
            <a:avLst/>
          </a:prstGeom>
          <a:noFill/>
        </p:spPr>
        <p:txBody>
          <a:bodyPr wrap="none" rtlCol="0">
            <a:spAutoFit/>
          </a:bodyPr>
          <a:lstStyle/>
          <a:p>
            <a:r>
              <a:rPr lang="en-US" altLang="ja-JP" dirty="0" smtClean="0"/>
              <a:t>10</a:t>
            </a:r>
            <a:r>
              <a:rPr lang="ja-JP" altLang="en-US" dirty="0" smtClean="0"/>
              <a:t>月</a:t>
            </a:r>
            <a:r>
              <a:rPr lang="en-US" altLang="ja-JP" dirty="0" smtClean="0"/>
              <a:t>9</a:t>
            </a:r>
            <a:r>
              <a:rPr lang="ja-JP" altLang="en-US" dirty="0" smtClean="0"/>
              <a:t>日</a:t>
            </a:r>
            <a:endParaRPr lang="en-US" altLang="ja-JP" dirty="0" smtClean="0"/>
          </a:p>
        </p:txBody>
      </p:sp>
      <p:pic>
        <p:nvPicPr>
          <p:cNvPr id="1027" name="Picture 3"/>
          <p:cNvPicPr>
            <a:picLocks noChangeAspect="1" noChangeArrowheads="1"/>
          </p:cNvPicPr>
          <p:nvPr/>
        </p:nvPicPr>
        <p:blipFill>
          <a:blip r:embed="rId2" cstate="print"/>
          <a:srcRect l="55206" r="9590" b="5990"/>
          <a:stretch>
            <a:fillRect/>
          </a:stretch>
        </p:blipFill>
        <p:spPr bwMode="auto">
          <a:xfrm>
            <a:off x="611560" y="1762998"/>
            <a:ext cx="4392488" cy="4691976"/>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l="52806" t="18002" r="1589" b="5990"/>
          <a:stretch>
            <a:fillRect/>
          </a:stretch>
        </p:blipFill>
        <p:spPr bwMode="auto">
          <a:xfrm>
            <a:off x="4680012" y="3717032"/>
            <a:ext cx="4212468" cy="2808312"/>
          </a:xfrm>
          <a:prstGeom prst="rect">
            <a:avLst/>
          </a:prstGeom>
          <a:noFill/>
          <a:ln w="3175">
            <a:solidFill>
              <a:schemeClr val="tx1"/>
            </a:solidFill>
            <a:miter lim="800000"/>
            <a:headEnd/>
            <a:tailEnd/>
          </a:ln>
        </p:spPr>
      </p:pic>
      <p:sp>
        <p:nvSpPr>
          <p:cNvPr id="5" name="正方形/長方形 4"/>
          <p:cNvSpPr/>
          <p:nvPr/>
        </p:nvSpPr>
        <p:spPr>
          <a:xfrm>
            <a:off x="4716016" y="4842000"/>
            <a:ext cx="4176464" cy="2160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w="19050">
                <a:solidFill>
                  <a:srgbClr val="FF0000"/>
                </a:solidFill>
              </a:ln>
              <a:noFill/>
            </a:endParaRPr>
          </a:p>
        </p:txBody>
      </p:sp>
      <p:sp>
        <p:nvSpPr>
          <p:cNvPr id="7" name="テキスト ボックス 6"/>
          <p:cNvSpPr txBox="1"/>
          <p:nvPr/>
        </p:nvSpPr>
        <p:spPr>
          <a:xfrm>
            <a:off x="5292080" y="2060848"/>
            <a:ext cx="3456383" cy="1200329"/>
          </a:xfrm>
          <a:prstGeom prst="rect">
            <a:avLst/>
          </a:prstGeom>
          <a:noFill/>
        </p:spPr>
        <p:txBody>
          <a:bodyPr wrap="square" rtlCol="0">
            <a:spAutoFit/>
          </a:bodyPr>
          <a:lstStyle/>
          <a:p>
            <a:pPr algn="just"/>
            <a:r>
              <a:rPr lang="en-US" altLang="ja-JP" dirty="0" smtClean="0"/>
              <a:t>10</a:t>
            </a:r>
            <a:r>
              <a:rPr lang="ja-JP" altLang="en-US" dirty="0" smtClean="0"/>
              <a:t>月</a:t>
            </a:r>
            <a:r>
              <a:rPr lang="en-US" altLang="ja-JP" dirty="0" smtClean="0"/>
              <a:t>9</a:t>
            </a:r>
            <a:r>
              <a:rPr lang="ja-JP" altLang="en-US" dirty="0" smtClean="0"/>
              <a:t>日発表の文部科学省報道発表にて同行者として正式に決定したことを知る。これと言って辞令が下るという訳ではない。</a:t>
            </a:r>
            <a:endParaRPr lang="en-US" altLang="ja-JP" dirty="0"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1826141" cy="584775"/>
          </a:xfrm>
          <a:prstGeom prst="rect">
            <a:avLst/>
          </a:prstGeom>
          <a:noFill/>
        </p:spPr>
        <p:txBody>
          <a:bodyPr wrap="none" rtlCol="0">
            <a:spAutoFit/>
          </a:bodyPr>
          <a:lstStyle/>
          <a:p>
            <a:r>
              <a:rPr lang="ja-JP" altLang="en-US" sz="3200" dirty="0" smtClean="0"/>
              <a:t>私物準備</a:t>
            </a:r>
            <a:endParaRPr kumimoji="1" lang="en-US" altLang="ja-JP" sz="3200" dirty="0" smtClean="0"/>
          </a:p>
        </p:txBody>
      </p:sp>
      <p:sp>
        <p:nvSpPr>
          <p:cNvPr id="6" name="テキスト ボックス 5"/>
          <p:cNvSpPr txBox="1"/>
          <p:nvPr/>
        </p:nvSpPr>
        <p:spPr>
          <a:xfrm>
            <a:off x="899592" y="1124744"/>
            <a:ext cx="3198311" cy="369332"/>
          </a:xfrm>
          <a:prstGeom prst="rect">
            <a:avLst/>
          </a:prstGeom>
          <a:noFill/>
        </p:spPr>
        <p:txBody>
          <a:bodyPr wrap="none" rtlCol="0">
            <a:spAutoFit/>
          </a:bodyPr>
          <a:lstStyle/>
          <a:p>
            <a:r>
              <a:rPr lang="en-US" altLang="ja-JP" dirty="0" smtClean="0"/>
              <a:t>10</a:t>
            </a:r>
            <a:r>
              <a:rPr lang="ja-JP" altLang="en-US" dirty="0" smtClean="0"/>
              <a:t>月</a:t>
            </a:r>
            <a:r>
              <a:rPr lang="en-US" altLang="ja-JP" dirty="0" smtClean="0"/>
              <a:t>18</a:t>
            </a:r>
            <a:r>
              <a:rPr lang="ja-JP" altLang="en-US" dirty="0" smtClean="0"/>
              <a:t>日頃～</a:t>
            </a:r>
            <a:r>
              <a:rPr lang="en-US" altLang="ja-JP" dirty="0" smtClean="0"/>
              <a:t>10</a:t>
            </a:r>
            <a:r>
              <a:rPr lang="ja-JP" altLang="en-US" dirty="0" smtClean="0"/>
              <a:t>月</a:t>
            </a:r>
            <a:r>
              <a:rPr lang="en-US" altLang="ja-JP" dirty="0" smtClean="0"/>
              <a:t>27</a:t>
            </a:r>
            <a:r>
              <a:rPr lang="ja-JP" altLang="en-US" dirty="0" smtClean="0"/>
              <a:t>日＠仙台</a:t>
            </a:r>
            <a:endParaRPr lang="en-US" altLang="ja-JP" dirty="0" smtClean="0"/>
          </a:p>
        </p:txBody>
      </p:sp>
      <p:pic>
        <p:nvPicPr>
          <p:cNvPr id="1026" name="Picture 2" descr="E:\D1\2010_10私物しらせ搬入\IMG_4004.JPG"/>
          <p:cNvPicPr>
            <a:picLocks noChangeAspect="1" noChangeArrowheads="1"/>
          </p:cNvPicPr>
          <p:nvPr/>
        </p:nvPicPr>
        <p:blipFill>
          <a:blip r:embed="rId2" cstate="print"/>
          <a:srcRect/>
          <a:stretch>
            <a:fillRect/>
          </a:stretch>
        </p:blipFill>
        <p:spPr bwMode="auto">
          <a:xfrm>
            <a:off x="6156176" y="2483604"/>
            <a:ext cx="2400089" cy="1800000"/>
          </a:xfrm>
          <a:prstGeom prst="rect">
            <a:avLst/>
          </a:prstGeom>
          <a:noFill/>
        </p:spPr>
      </p:pic>
      <p:pic>
        <p:nvPicPr>
          <p:cNvPr id="1027" name="Picture 3" descr="E:\D1\2010_10私物しらせ搬入\IMG_4008.JPG"/>
          <p:cNvPicPr>
            <a:picLocks noChangeAspect="1" noChangeArrowheads="1"/>
          </p:cNvPicPr>
          <p:nvPr/>
        </p:nvPicPr>
        <p:blipFill>
          <a:blip r:embed="rId3" cstate="print"/>
          <a:srcRect/>
          <a:stretch>
            <a:fillRect/>
          </a:stretch>
        </p:blipFill>
        <p:spPr bwMode="auto">
          <a:xfrm>
            <a:off x="6156176" y="323364"/>
            <a:ext cx="2400089" cy="1800000"/>
          </a:xfrm>
          <a:prstGeom prst="rect">
            <a:avLst/>
          </a:prstGeom>
          <a:noFill/>
        </p:spPr>
      </p:pic>
      <p:pic>
        <p:nvPicPr>
          <p:cNvPr id="1028" name="Picture 4" descr="E:\D1\2010_10私物しらせ搬入\IMG_4012.JPG"/>
          <p:cNvPicPr>
            <a:picLocks noChangeAspect="1" noChangeArrowheads="1"/>
          </p:cNvPicPr>
          <p:nvPr/>
        </p:nvPicPr>
        <p:blipFill>
          <a:blip r:embed="rId4" cstate="print"/>
          <a:srcRect/>
          <a:stretch>
            <a:fillRect/>
          </a:stretch>
        </p:blipFill>
        <p:spPr bwMode="auto">
          <a:xfrm>
            <a:off x="6156176" y="4571836"/>
            <a:ext cx="2400089" cy="1800000"/>
          </a:xfrm>
          <a:prstGeom prst="rect">
            <a:avLst/>
          </a:prstGeom>
          <a:noFill/>
        </p:spPr>
      </p:pic>
      <p:sp>
        <p:nvSpPr>
          <p:cNvPr id="7" name="テキスト ボックス 6"/>
          <p:cNvSpPr txBox="1"/>
          <p:nvPr/>
        </p:nvSpPr>
        <p:spPr>
          <a:xfrm>
            <a:off x="7126649" y="4211796"/>
            <a:ext cx="588623" cy="253916"/>
          </a:xfrm>
          <a:prstGeom prst="rect">
            <a:avLst/>
          </a:prstGeom>
          <a:noFill/>
        </p:spPr>
        <p:txBody>
          <a:bodyPr wrap="none" rtlCol="0">
            <a:spAutoFit/>
          </a:bodyPr>
          <a:lstStyle/>
          <a:p>
            <a:r>
              <a:rPr lang="ja-JP" altLang="en-US" sz="1050" dirty="0" smtClean="0"/>
              <a:t>防寒着</a:t>
            </a:r>
            <a:endParaRPr kumimoji="1" lang="ja-JP" altLang="en-US" sz="1050" dirty="0"/>
          </a:p>
        </p:txBody>
      </p:sp>
      <p:sp>
        <p:nvSpPr>
          <p:cNvPr id="8" name="テキスト ボックス 7"/>
          <p:cNvSpPr txBox="1"/>
          <p:nvPr/>
        </p:nvSpPr>
        <p:spPr>
          <a:xfrm>
            <a:off x="6786578" y="2114272"/>
            <a:ext cx="1255472" cy="253916"/>
          </a:xfrm>
          <a:prstGeom prst="rect">
            <a:avLst/>
          </a:prstGeom>
          <a:noFill/>
        </p:spPr>
        <p:txBody>
          <a:bodyPr wrap="none" rtlCol="0">
            <a:spAutoFit/>
          </a:bodyPr>
          <a:lstStyle/>
          <a:p>
            <a:r>
              <a:rPr kumimoji="1" lang="ja-JP" altLang="en-US" sz="1050" dirty="0" smtClean="0"/>
              <a:t>カメラは妥協</a:t>
            </a:r>
            <a:r>
              <a:rPr lang="ja-JP" altLang="en-US" sz="1050" dirty="0" smtClean="0"/>
              <a:t>しない</a:t>
            </a:r>
            <a:endParaRPr kumimoji="1" lang="ja-JP" altLang="en-US" sz="1050" dirty="0"/>
          </a:p>
        </p:txBody>
      </p:sp>
      <p:sp>
        <p:nvSpPr>
          <p:cNvPr id="9" name="テキスト ボックス 8"/>
          <p:cNvSpPr txBox="1"/>
          <p:nvPr/>
        </p:nvSpPr>
        <p:spPr>
          <a:xfrm>
            <a:off x="6759073" y="6372036"/>
            <a:ext cx="1170513" cy="253916"/>
          </a:xfrm>
          <a:prstGeom prst="rect">
            <a:avLst/>
          </a:prstGeom>
          <a:noFill/>
        </p:spPr>
        <p:txBody>
          <a:bodyPr wrap="none" rtlCol="0">
            <a:spAutoFit/>
          </a:bodyPr>
          <a:lstStyle/>
          <a:p>
            <a:r>
              <a:rPr kumimoji="1" lang="ja-JP" altLang="en-US" sz="1050" dirty="0" smtClean="0"/>
              <a:t>仙台から送り出し</a:t>
            </a:r>
            <a:endParaRPr kumimoji="1" lang="ja-JP" altLang="en-US" sz="1050" dirty="0"/>
          </a:p>
        </p:txBody>
      </p:sp>
      <p:sp>
        <p:nvSpPr>
          <p:cNvPr id="10" name="テキスト ボックス 9"/>
          <p:cNvSpPr txBox="1"/>
          <p:nvPr/>
        </p:nvSpPr>
        <p:spPr>
          <a:xfrm>
            <a:off x="1115616" y="1628800"/>
            <a:ext cx="4770024" cy="1200329"/>
          </a:xfrm>
          <a:prstGeom prst="rect">
            <a:avLst/>
          </a:prstGeom>
          <a:noFill/>
        </p:spPr>
        <p:txBody>
          <a:bodyPr wrap="none" rtlCol="0">
            <a:spAutoFit/>
          </a:bodyPr>
          <a:lstStyle/>
          <a:p>
            <a:r>
              <a:rPr lang="ja-JP" altLang="en-US" dirty="0" smtClean="0"/>
              <a:t>－</a:t>
            </a:r>
            <a:r>
              <a:rPr kumimoji="1" lang="en-US" altLang="ja-JP" dirty="0" smtClean="0"/>
              <a:t>40</a:t>
            </a:r>
            <a:r>
              <a:rPr lang="ja-JP" altLang="en-US" dirty="0" smtClean="0"/>
              <a:t>℃に耐えうる防寒着一式</a:t>
            </a:r>
            <a:endParaRPr lang="en-US" altLang="ja-JP" dirty="0" smtClean="0"/>
          </a:p>
          <a:p>
            <a:r>
              <a:rPr kumimoji="1" lang="en-US" altLang="ja-JP" dirty="0" smtClean="0"/>
              <a:t>PC</a:t>
            </a:r>
            <a:r>
              <a:rPr lang="ja-JP" altLang="en-US" dirty="0" smtClean="0"/>
              <a:t>や</a:t>
            </a:r>
            <a:r>
              <a:rPr kumimoji="1" lang="ja-JP" altLang="en-US" dirty="0" smtClean="0"/>
              <a:t>参考資料等の研究物資</a:t>
            </a:r>
            <a:endParaRPr kumimoji="1" lang="en-US" altLang="ja-JP" dirty="0" smtClean="0"/>
          </a:p>
          <a:p>
            <a:r>
              <a:rPr lang="en-US" altLang="ja-JP" dirty="0" smtClean="0"/>
              <a:t>4</a:t>
            </a:r>
            <a:r>
              <a:rPr kumimoji="1" lang="ja-JP" altLang="en-US" dirty="0" smtClean="0"/>
              <a:t>ヶ月分の衣服・日用品</a:t>
            </a:r>
            <a:endParaRPr kumimoji="1" lang="en-US" altLang="ja-JP" dirty="0" smtClean="0"/>
          </a:p>
          <a:p>
            <a:r>
              <a:rPr lang="ja-JP" altLang="en-US" dirty="0" smtClean="0"/>
              <a:t>カメラ・音楽等の余暇グッズ     </a:t>
            </a:r>
            <a:r>
              <a:rPr lang="en-US" altLang="ja-JP" dirty="0" smtClean="0"/>
              <a:t>etc. </a:t>
            </a:r>
            <a:r>
              <a:rPr lang="ja-JP" altLang="en-US" dirty="0" smtClean="0"/>
              <a:t>の調達・梱包</a:t>
            </a:r>
            <a:endParaRPr kumimoji="1" lang="ja-JP" altLang="en-US" dirty="0"/>
          </a:p>
        </p:txBody>
      </p:sp>
      <p:sp>
        <p:nvSpPr>
          <p:cNvPr id="12" name="正方形/長方形 11"/>
          <p:cNvSpPr/>
          <p:nvPr/>
        </p:nvSpPr>
        <p:spPr>
          <a:xfrm>
            <a:off x="1835696" y="2852936"/>
            <a:ext cx="2802370" cy="369332"/>
          </a:xfrm>
          <a:prstGeom prst="rect">
            <a:avLst/>
          </a:prstGeom>
        </p:spPr>
        <p:txBody>
          <a:bodyPr wrap="none">
            <a:spAutoFit/>
          </a:bodyPr>
          <a:lstStyle/>
          <a:p>
            <a:r>
              <a:rPr lang="ja-JP" altLang="en-US" dirty="0" smtClean="0"/>
              <a:t>→  かなり大変（時間・お金）</a:t>
            </a:r>
            <a:endParaRPr lang="ja-JP" altLang="en-US" dirty="0"/>
          </a:p>
        </p:txBody>
      </p:sp>
      <p:sp>
        <p:nvSpPr>
          <p:cNvPr id="13" name="左大かっこ 12"/>
          <p:cNvSpPr/>
          <p:nvPr/>
        </p:nvSpPr>
        <p:spPr>
          <a:xfrm>
            <a:off x="1043608" y="1772816"/>
            <a:ext cx="72008" cy="936104"/>
          </a:xfrm>
          <a:prstGeom prst="leftBracket">
            <a:avLst/>
          </a:pr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pic>
        <p:nvPicPr>
          <p:cNvPr id="2" name="Picture 2"/>
          <p:cNvPicPr>
            <a:picLocks noChangeAspect="1" noChangeArrowheads="1"/>
          </p:cNvPicPr>
          <p:nvPr/>
        </p:nvPicPr>
        <p:blipFill>
          <a:blip r:embed="rId5" cstate="print"/>
          <a:srcRect l="12176" t="20297" r="19903" b="9813"/>
          <a:stretch>
            <a:fillRect/>
          </a:stretch>
        </p:blipFill>
        <p:spPr bwMode="auto">
          <a:xfrm>
            <a:off x="755576" y="3573016"/>
            <a:ext cx="4851919" cy="3744416"/>
          </a:xfrm>
          <a:prstGeom prst="rect">
            <a:avLst/>
          </a:prstGeom>
          <a:noFill/>
          <a:ln w="9525">
            <a:noFill/>
            <a:miter lim="800000"/>
            <a:headEnd/>
            <a:tailEnd/>
          </a:ln>
        </p:spPr>
      </p:pic>
      <p:sp>
        <p:nvSpPr>
          <p:cNvPr id="16" name="テキスト ボックス 15"/>
          <p:cNvSpPr txBox="1"/>
          <p:nvPr/>
        </p:nvSpPr>
        <p:spPr>
          <a:xfrm>
            <a:off x="755576" y="3429000"/>
            <a:ext cx="3440365" cy="369332"/>
          </a:xfrm>
          <a:prstGeom prst="rect">
            <a:avLst/>
          </a:prstGeom>
          <a:solidFill>
            <a:schemeClr val="bg1"/>
          </a:solidFill>
        </p:spPr>
        <p:txBody>
          <a:bodyPr wrap="none" rtlCol="0">
            <a:spAutoFit/>
          </a:bodyPr>
          <a:lstStyle/>
          <a:p>
            <a:r>
              <a:rPr kumimoji="1" lang="ja-JP" altLang="en-US" dirty="0" smtClean="0"/>
              <a:t>私物リスト　　</a:t>
            </a:r>
            <a:r>
              <a:rPr kumimoji="1" lang="en-US" altLang="ja-JP" dirty="0" smtClean="0"/>
              <a:t>262</a:t>
            </a:r>
            <a:r>
              <a:rPr kumimoji="1" lang="ja-JP" altLang="en-US" dirty="0" smtClean="0"/>
              <a:t>品目、合計</a:t>
            </a:r>
            <a:r>
              <a:rPr kumimoji="1" lang="en-US" altLang="ja-JP" dirty="0" smtClean="0"/>
              <a:t>xxx</a:t>
            </a:r>
            <a:r>
              <a:rPr kumimoji="1" lang="ja-JP" altLang="en-US" dirty="0" smtClean="0"/>
              <a:t>点</a:t>
            </a:r>
            <a:endParaRPr kumimoji="1" lang="ja-JP" altLang="en-US" dirty="0"/>
          </a:p>
        </p:txBody>
      </p:sp>
      <p:sp>
        <p:nvSpPr>
          <p:cNvPr id="11" name="正方形/長方形 10"/>
          <p:cNvSpPr/>
          <p:nvPr/>
        </p:nvSpPr>
        <p:spPr>
          <a:xfrm>
            <a:off x="4283968" y="5445224"/>
            <a:ext cx="1869423" cy="1200329"/>
          </a:xfrm>
          <a:prstGeom prst="rect">
            <a:avLst/>
          </a:prstGeom>
          <a:solidFill>
            <a:schemeClr val="bg1"/>
          </a:solidFill>
        </p:spPr>
        <p:txBody>
          <a:bodyPr wrap="none">
            <a:spAutoFit/>
          </a:bodyPr>
          <a:lstStyle/>
          <a:p>
            <a:r>
              <a:rPr lang="ja-JP" altLang="en-US" dirty="0" smtClean="0"/>
              <a:t>この他に</a:t>
            </a:r>
            <a:endParaRPr lang="en-US" altLang="ja-JP" dirty="0" smtClean="0"/>
          </a:p>
          <a:p>
            <a:r>
              <a:rPr lang="ja-JP" altLang="en-US" dirty="0" smtClean="0"/>
              <a:t>　研究物資</a:t>
            </a:r>
            <a:r>
              <a:rPr lang="en-US" altLang="ja-JP" dirty="0" smtClean="0"/>
              <a:t>    1</a:t>
            </a:r>
            <a:r>
              <a:rPr lang="ja-JP" altLang="en-US" dirty="0" smtClean="0"/>
              <a:t>箱</a:t>
            </a:r>
            <a:endParaRPr lang="en-US" altLang="ja-JP" dirty="0" smtClean="0"/>
          </a:p>
          <a:p>
            <a:r>
              <a:rPr lang="ja-JP" altLang="en-US" dirty="0" smtClean="0"/>
              <a:t>　お酒             </a:t>
            </a:r>
            <a:r>
              <a:rPr lang="en-US" altLang="ja-JP" dirty="0" smtClean="0"/>
              <a:t>3</a:t>
            </a:r>
            <a:r>
              <a:rPr lang="ja-JP" altLang="en-US" dirty="0" smtClean="0"/>
              <a:t>箱</a:t>
            </a:r>
            <a:endParaRPr lang="en-US" altLang="ja-JP" dirty="0" smtClean="0"/>
          </a:p>
          <a:p>
            <a:r>
              <a:rPr lang="ja-JP" altLang="en-US" dirty="0" smtClean="0"/>
              <a:t>　ジュース      </a:t>
            </a:r>
            <a:r>
              <a:rPr lang="en-US" altLang="ja-JP" dirty="0" smtClean="0"/>
              <a:t>4</a:t>
            </a:r>
            <a:r>
              <a:rPr lang="ja-JP" altLang="en-US" dirty="0" smtClean="0"/>
              <a:t>箱</a:t>
            </a:r>
            <a:endParaRPr lang="en-US" altLang="ja-JP" dirty="0" smtClean="0"/>
          </a:p>
        </p:txBody>
      </p:sp>
      <p:sp>
        <p:nvSpPr>
          <p:cNvPr id="14" name="左大かっこ 13"/>
          <p:cNvSpPr/>
          <p:nvPr/>
        </p:nvSpPr>
        <p:spPr>
          <a:xfrm>
            <a:off x="4355976" y="5805264"/>
            <a:ext cx="72008" cy="720080"/>
          </a:xfrm>
          <a:prstGeom prst="leftBracket">
            <a:avLst/>
          </a:pr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1"/>
            <a:ext cx="3291286" cy="1800000"/>
          </a:xfrm>
          <a:prstGeom prst="rect">
            <a:avLst/>
          </a:prstGeom>
          <a:noFill/>
        </p:spPr>
        <p:txBody>
          <a:bodyPr wrap="none" rtlCol="0">
            <a:spAutoFit/>
          </a:bodyPr>
          <a:lstStyle/>
          <a:p>
            <a:r>
              <a:rPr lang="ja-JP" altLang="en-US" sz="3200" dirty="0" smtClean="0"/>
              <a:t>私物のしらせ搬入</a:t>
            </a:r>
            <a:endParaRPr kumimoji="1" lang="en-US" altLang="ja-JP" sz="3200" dirty="0" smtClean="0"/>
          </a:p>
        </p:txBody>
      </p:sp>
      <p:sp>
        <p:nvSpPr>
          <p:cNvPr id="6" name="テキスト ボックス 5"/>
          <p:cNvSpPr txBox="1"/>
          <p:nvPr/>
        </p:nvSpPr>
        <p:spPr>
          <a:xfrm>
            <a:off x="899592" y="1124744"/>
            <a:ext cx="2268570" cy="1800000"/>
          </a:xfrm>
          <a:prstGeom prst="rect">
            <a:avLst/>
          </a:prstGeom>
          <a:noFill/>
        </p:spPr>
        <p:txBody>
          <a:bodyPr wrap="none" rtlCol="0">
            <a:spAutoFit/>
          </a:bodyPr>
          <a:lstStyle/>
          <a:p>
            <a:r>
              <a:rPr lang="en-US" altLang="ja-JP" dirty="0" smtClean="0"/>
              <a:t>10</a:t>
            </a:r>
            <a:r>
              <a:rPr lang="ja-JP" altLang="en-US" dirty="0" smtClean="0"/>
              <a:t>月</a:t>
            </a:r>
            <a:r>
              <a:rPr lang="en-US" altLang="ja-JP" dirty="0" smtClean="0"/>
              <a:t>29</a:t>
            </a:r>
            <a:r>
              <a:rPr lang="ja-JP" altLang="en-US" dirty="0" smtClean="0"/>
              <a:t>日＠大井埠頭</a:t>
            </a:r>
            <a:endParaRPr lang="en-US" altLang="ja-JP" dirty="0" smtClean="0"/>
          </a:p>
        </p:txBody>
      </p:sp>
      <p:pic>
        <p:nvPicPr>
          <p:cNvPr id="2050" name="Picture 2" descr="D:\DCIM\100CANON\IMG_4035.JPG"/>
          <p:cNvPicPr>
            <a:picLocks noChangeAspect="1" noChangeArrowheads="1"/>
          </p:cNvPicPr>
          <p:nvPr/>
        </p:nvPicPr>
        <p:blipFill>
          <a:blip r:embed="rId3" cstate="print"/>
          <a:srcRect/>
          <a:stretch>
            <a:fillRect/>
          </a:stretch>
        </p:blipFill>
        <p:spPr bwMode="auto">
          <a:xfrm>
            <a:off x="827584" y="4078813"/>
            <a:ext cx="2400089" cy="1800000"/>
          </a:xfrm>
          <a:prstGeom prst="rect">
            <a:avLst/>
          </a:prstGeom>
          <a:noFill/>
        </p:spPr>
      </p:pic>
      <p:pic>
        <p:nvPicPr>
          <p:cNvPr id="2052" name="Picture 4" descr="D:\DCIM\100CANON\IMG_4033.JPG"/>
          <p:cNvPicPr>
            <a:picLocks noChangeAspect="1" noChangeArrowheads="1"/>
          </p:cNvPicPr>
          <p:nvPr/>
        </p:nvPicPr>
        <p:blipFill>
          <a:blip r:embed="rId4" cstate="print"/>
          <a:srcRect/>
          <a:stretch>
            <a:fillRect/>
          </a:stretch>
        </p:blipFill>
        <p:spPr bwMode="auto">
          <a:xfrm>
            <a:off x="3563888" y="4078813"/>
            <a:ext cx="2400089" cy="1800000"/>
          </a:xfrm>
          <a:prstGeom prst="rect">
            <a:avLst/>
          </a:prstGeom>
          <a:noFill/>
        </p:spPr>
      </p:pic>
      <p:pic>
        <p:nvPicPr>
          <p:cNvPr id="2054" name="Picture 6" descr="D:\DCIM\100CANON\IMG_4030.JPG"/>
          <p:cNvPicPr>
            <a:picLocks noChangeAspect="1" noChangeArrowheads="1"/>
          </p:cNvPicPr>
          <p:nvPr/>
        </p:nvPicPr>
        <p:blipFill>
          <a:blip r:embed="rId5" cstate="print"/>
          <a:srcRect/>
          <a:stretch>
            <a:fillRect/>
          </a:stretch>
        </p:blipFill>
        <p:spPr bwMode="auto">
          <a:xfrm>
            <a:off x="6228184" y="1547500"/>
            <a:ext cx="2400089" cy="1800000"/>
          </a:xfrm>
          <a:prstGeom prst="rect">
            <a:avLst/>
          </a:prstGeom>
          <a:noFill/>
        </p:spPr>
      </p:pic>
      <p:pic>
        <p:nvPicPr>
          <p:cNvPr id="2055" name="Picture 7" descr="D:\DCIM\100CANON\IMG_4032.JPG"/>
          <p:cNvPicPr>
            <a:picLocks noChangeAspect="1" noChangeArrowheads="1"/>
          </p:cNvPicPr>
          <p:nvPr/>
        </p:nvPicPr>
        <p:blipFill>
          <a:blip r:embed="rId6" cstate="print"/>
          <a:srcRect/>
          <a:stretch>
            <a:fillRect/>
          </a:stretch>
        </p:blipFill>
        <p:spPr bwMode="auto">
          <a:xfrm>
            <a:off x="3612071" y="1547500"/>
            <a:ext cx="2400089" cy="1800000"/>
          </a:xfrm>
          <a:prstGeom prst="rect">
            <a:avLst/>
          </a:prstGeom>
          <a:noFill/>
        </p:spPr>
      </p:pic>
      <p:sp>
        <p:nvSpPr>
          <p:cNvPr id="14" name="テキスト ボックス 13"/>
          <p:cNvSpPr txBox="1"/>
          <p:nvPr/>
        </p:nvSpPr>
        <p:spPr>
          <a:xfrm>
            <a:off x="4121440" y="3347700"/>
            <a:ext cx="1242648" cy="276999"/>
          </a:xfrm>
          <a:prstGeom prst="rect">
            <a:avLst/>
          </a:prstGeom>
          <a:noFill/>
        </p:spPr>
        <p:txBody>
          <a:bodyPr wrap="none" rtlCol="0">
            <a:spAutoFit/>
          </a:bodyPr>
          <a:lstStyle/>
          <a:p>
            <a:r>
              <a:rPr lang="ja-JP" altLang="en-US" sz="1200" dirty="0" smtClean="0"/>
              <a:t>レンタカー</a:t>
            </a:r>
            <a:r>
              <a:rPr lang="en-US" altLang="ja-JP" sz="1200" dirty="0" smtClean="0"/>
              <a:t>(</a:t>
            </a:r>
            <a:r>
              <a:rPr lang="ja-JP" altLang="en-US" sz="1200" dirty="0" smtClean="0"/>
              <a:t>自腹</a:t>
            </a:r>
            <a:r>
              <a:rPr lang="en-US" altLang="ja-JP" sz="1200" dirty="0" smtClean="0"/>
              <a:t>)</a:t>
            </a:r>
            <a:endParaRPr kumimoji="1" lang="ja-JP" altLang="en-US" sz="1200" dirty="0"/>
          </a:p>
        </p:txBody>
      </p:sp>
      <p:sp>
        <p:nvSpPr>
          <p:cNvPr id="15" name="テキスト ボックス 14"/>
          <p:cNvSpPr txBox="1"/>
          <p:nvPr/>
        </p:nvSpPr>
        <p:spPr>
          <a:xfrm>
            <a:off x="611560" y="2136338"/>
            <a:ext cx="2736304" cy="923330"/>
          </a:xfrm>
          <a:prstGeom prst="rect">
            <a:avLst/>
          </a:prstGeom>
          <a:noFill/>
        </p:spPr>
        <p:txBody>
          <a:bodyPr wrap="square" rtlCol="0">
            <a:spAutoFit/>
          </a:bodyPr>
          <a:lstStyle/>
          <a:p>
            <a:r>
              <a:rPr kumimoji="1" lang="en-US" altLang="ja-JP" dirty="0" smtClean="0"/>
              <a:t>10</a:t>
            </a:r>
            <a:r>
              <a:rPr kumimoji="1" lang="ja-JP" altLang="en-US" dirty="0" smtClean="0"/>
              <a:t>月</a:t>
            </a:r>
            <a:r>
              <a:rPr kumimoji="1" lang="en-US" altLang="ja-JP" dirty="0" smtClean="0"/>
              <a:t>27</a:t>
            </a:r>
            <a:r>
              <a:rPr kumimoji="1" lang="ja-JP" altLang="en-US" dirty="0" smtClean="0"/>
              <a:t>日深夜にあらかじめ荷物をゆうパック郵便局留めで送っておいた</a:t>
            </a:r>
            <a:r>
              <a:rPr kumimoji="1" lang="en-US" altLang="ja-JP" dirty="0" smtClean="0"/>
              <a:t>(</a:t>
            </a:r>
            <a:r>
              <a:rPr lang="ja-JP" altLang="en-US" dirty="0" smtClean="0"/>
              <a:t>自腹</a:t>
            </a:r>
            <a:r>
              <a:rPr lang="en-US" altLang="ja-JP" dirty="0" smtClean="0"/>
              <a:t>)</a:t>
            </a:r>
          </a:p>
        </p:txBody>
      </p:sp>
      <p:sp>
        <p:nvSpPr>
          <p:cNvPr id="16" name="テキスト ボックス 15"/>
          <p:cNvSpPr txBox="1"/>
          <p:nvPr/>
        </p:nvSpPr>
        <p:spPr>
          <a:xfrm>
            <a:off x="6899422" y="3347700"/>
            <a:ext cx="1200970" cy="276999"/>
          </a:xfrm>
          <a:prstGeom prst="rect">
            <a:avLst/>
          </a:prstGeom>
          <a:noFill/>
        </p:spPr>
        <p:txBody>
          <a:bodyPr wrap="none" rtlCol="0">
            <a:spAutoFit/>
          </a:bodyPr>
          <a:lstStyle/>
          <a:p>
            <a:r>
              <a:rPr kumimoji="1" lang="ja-JP" altLang="en-US" sz="1200" dirty="0" smtClean="0"/>
              <a:t>荷物でいっぱい</a:t>
            </a:r>
            <a:endParaRPr kumimoji="1" lang="ja-JP" altLang="en-US" sz="1200" dirty="0"/>
          </a:p>
        </p:txBody>
      </p:sp>
      <p:sp>
        <p:nvSpPr>
          <p:cNvPr id="17" name="テキスト ボックス 16"/>
          <p:cNvSpPr txBox="1"/>
          <p:nvPr/>
        </p:nvSpPr>
        <p:spPr>
          <a:xfrm>
            <a:off x="1316535" y="5879013"/>
            <a:ext cx="1394100" cy="461665"/>
          </a:xfrm>
          <a:prstGeom prst="rect">
            <a:avLst/>
          </a:prstGeom>
          <a:noFill/>
        </p:spPr>
        <p:txBody>
          <a:bodyPr wrap="none" rtlCol="0">
            <a:spAutoFit/>
          </a:bodyPr>
          <a:lstStyle/>
          <a:p>
            <a:pPr algn="ctr"/>
            <a:r>
              <a:rPr lang="ja-JP" altLang="en-US" sz="1200" dirty="0" smtClean="0"/>
              <a:t>砕氷艦</a:t>
            </a:r>
            <a:r>
              <a:rPr kumimoji="1" lang="ja-JP" altLang="en-US" sz="1200" dirty="0" smtClean="0"/>
              <a:t>「しらせ」</a:t>
            </a:r>
            <a:endParaRPr kumimoji="1" lang="en-US" altLang="ja-JP" sz="1200" dirty="0" smtClean="0"/>
          </a:p>
          <a:p>
            <a:r>
              <a:rPr lang="ja-JP" altLang="en-US" sz="1200" dirty="0" smtClean="0"/>
              <a:t>この時初めて見た</a:t>
            </a:r>
            <a:endParaRPr kumimoji="1" lang="ja-JP" altLang="en-US" sz="1200" dirty="0"/>
          </a:p>
        </p:txBody>
      </p:sp>
      <p:sp>
        <p:nvSpPr>
          <p:cNvPr id="18" name="正方形/長方形 17"/>
          <p:cNvSpPr/>
          <p:nvPr/>
        </p:nvSpPr>
        <p:spPr>
          <a:xfrm>
            <a:off x="3998976" y="5879013"/>
            <a:ext cx="1725152" cy="276999"/>
          </a:xfrm>
          <a:prstGeom prst="rect">
            <a:avLst/>
          </a:prstGeom>
        </p:spPr>
        <p:txBody>
          <a:bodyPr wrap="none">
            <a:spAutoFit/>
          </a:bodyPr>
          <a:lstStyle/>
          <a:p>
            <a:r>
              <a:rPr lang="ja-JP" altLang="en-US" sz="1200" dirty="0" smtClean="0"/>
              <a:t>側舷のタラップから乗艦</a:t>
            </a:r>
            <a:endParaRPr lang="ja-JP" altLang="en-US" sz="1200" dirty="0"/>
          </a:p>
        </p:txBody>
      </p:sp>
      <p:sp>
        <p:nvSpPr>
          <p:cNvPr id="19" name="テキスト ボックス 18"/>
          <p:cNvSpPr txBox="1"/>
          <p:nvPr/>
        </p:nvSpPr>
        <p:spPr>
          <a:xfrm>
            <a:off x="6300192" y="4399944"/>
            <a:ext cx="2304256" cy="1477328"/>
          </a:xfrm>
          <a:prstGeom prst="rect">
            <a:avLst/>
          </a:prstGeom>
          <a:noFill/>
        </p:spPr>
        <p:txBody>
          <a:bodyPr wrap="square" rtlCol="0">
            <a:spAutoFit/>
          </a:bodyPr>
          <a:lstStyle/>
          <a:p>
            <a:pPr algn="just"/>
            <a:r>
              <a:rPr lang="ja-JP" altLang="en-US" dirty="0" smtClean="0"/>
              <a:t>台風</a:t>
            </a:r>
            <a:r>
              <a:rPr lang="en-US" altLang="ja-JP" dirty="0" smtClean="0"/>
              <a:t>14</a:t>
            </a:r>
            <a:r>
              <a:rPr lang="ja-JP" altLang="en-US" dirty="0" smtClean="0"/>
              <a:t>号接近に伴うしらせ離岸があり、一部の物資は</a:t>
            </a:r>
            <a:r>
              <a:rPr kumimoji="1" lang="en-US" altLang="ja-JP" dirty="0" smtClean="0"/>
              <a:t>11</a:t>
            </a:r>
            <a:r>
              <a:rPr kumimoji="1" lang="ja-JP" altLang="en-US" dirty="0" smtClean="0"/>
              <a:t>月</a:t>
            </a:r>
            <a:r>
              <a:rPr kumimoji="1" lang="en-US" altLang="ja-JP" dirty="0" smtClean="0"/>
              <a:t>3</a:t>
            </a:r>
            <a:r>
              <a:rPr kumimoji="1" lang="ja-JP" altLang="en-US" dirty="0" smtClean="0"/>
              <a:t>日に搬入した</a:t>
            </a:r>
            <a:endParaRPr kumimoji="1" lang="en-US" altLang="ja-JP" dirty="0" smtClean="0"/>
          </a:p>
          <a:p>
            <a:pPr algn="just"/>
            <a:r>
              <a:rPr kumimoji="1" lang="en-US" altLang="ja-JP" dirty="0" smtClean="0"/>
              <a:t>(</a:t>
            </a:r>
            <a:r>
              <a:rPr kumimoji="1" lang="ja-JP" altLang="en-US" dirty="0" smtClean="0"/>
              <a:t>奏子に依頼</a:t>
            </a:r>
            <a:r>
              <a:rPr kumimoji="1" lang="en-US" altLang="ja-JP" dirty="0" smtClean="0"/>
              <a:t>)</a:t>
            </a:r>
            <a:endParaRPr kumimoji="1" lang="ja-JP" alt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3631122" cy="584775"/>
          </a:xfrm>
          <a:prstGeom prst="rect">
            <a:avLst/>
          </a:prstGeom>
          <a:noFill/>
        </p:spPr>
        <p:txBody>
          <a:bodyPr wrap="none" rtlCol="0">
            <a:spAutoFit/>
          </a:bodyPr>
          <a:lstStyle/>
          <a:p>
            <a:r>
              <a:rPr lang="ja-JP" altLang="en-US" sz="3200" dirty="0" smtClean="0"/>
              <a:t>オーストラリア出張</a:t>
            </a:r>
            <a:r>
              <a:rPr lang="en-US" altLang="ja-JP" sz="1600" dirty="0" smtClean="0"/>
              <a:t>※</a:t>
            </a:r>
            <a:endParaRPr kumimoji="1" lang="en-US" altLang="ja-JP" sz="1600" dirty="0" smtClean="0"/>
          </a:p>
        </p:txBody>
      </p:sp>
      <p:sp>
        <p:nvSpPr>
          <p:cNvPr id="6" name="テキスト ボックス 5"/>
          <p:cNvSpPr txBox="1"/>
          <p:nvPr/>
        </p:nvSpPr>
        <p:spPr>
          <a:xfrm>
            <a:off x="899592" y="1124744"/>
            <a:ext cx="3190297" cy="369332"/>
          </a:xfrm>
          <a:prstGeom prst="rect">
            <a:avLst/>
          </a:prstGeom>
          <a:noFill/>
        </p:spPr>
        <p:txBody>
          <a:bodyPr wrap="none" rtlCol="0">
            <a:spAutoFit/>
          </a:bodyPr>
          <a:lstStyle/>
          <a:p>
            <a:r>
              <a:rPr lang="en-US" altLang="ja-JP" dirty="0" smtClean="0"/>
              <a:t>10</a:t>
            </a:r>
            <a:r>
              <a:rPr lang="ja-JP" altLang="en-US" dirty="0" smtClean="0"/>
              <a:t>月</a:t>
            </a:r>
            <a:r>
              <a:rPr lang="en-US" altLang="ja-JP" dirty="0" smtClean="0"/>
              <a:t>31</a:t>
            </a:r>
            <a:r>
              <a:rPr lang="ja-JP" altLang="en-US" dirty="0" smtClean="0"/>
              <a:t>日～</a:t>
            </a:r>
            <a:r>
              <a:rPr lang="en-US" altLang="ja-JP" dirty="0" smtClean="0"/>
              <a:t>11</a:t>
            </a:r>
            <a:r>
              <a:rPr lang="ja-JP" altLang="en-US" dirty="0" smtClean="0"/>
              <a:t>月</a:t>
            </a:r>
            <a:r>
              <a:rPr lang="en-US" altLang="ja-JP" dirty="0" smtClean="0"/>
              <a:t>7</a:t>
            </a:r>
            <a:r>
              <a:rPr lang="ja-JP" altLang="en-US" dirty="0" smtClean="0"/>
              <a:t>日＠シドニー</a:t>
            </a:r>
            <a:endParaRPr lang="en-US" altLang="ja-JP" dirty="0" smtClean="0"/>
          </a:p>
        </p:txBody>
      </p:sp>
      <p:pic>
        <p:nvPicPr>
          <p:cNvPr id="1034" name="Picture 10" descr="E:\D1\2010_11_PLATO組み立て\IMG_4106.JPG"/>
          <p:cNvPicPr>
            <a:picLocks noChangeAspect="1" noChangeArrowheads="1"/>
          </p:cNvPicPr>
          <p:nvPr/>
        </p:nvPicPr>
        <p:blipFill>
          <a:blip r:embed="rId2" cstate="print"/>
          <a:srcRect/>
          <a:stretch>
            <a:fillRect/>
          </a:stretch>
        </p:blipFill>
        <p:spPr bwMode="auto">
          <a:xfrm>
            <a:off x="6852431" y="582796"/>
            <a:ext cx="2400089" cy="1800000"/>
          </a:xfrm>
          <a:prstGeom prst="rect">
            <a:avLst/>
          </a:prstGeom>
          <a:noFill/>
        </p:spPr>
      </p:pic>
      <p:pic>
        <p:nvPicPr>
          <p:cNvPr id="1035" name="Picture 11" descr="E:\D1\2010_11_PLATO組み立て\IMG_4112.JPG"/>
          <p:cNvPicPr>
            <a:picLocks noChangeAspect="1" noChangeArrowheads="1"/>
          </p:cNvPicPr>
          <p:nvPr/>
        </p:nvPicPr>
        <p:blipFill>
          <a:blip r:embed="rId3" cstate="print"/>
          <a:srcRect/>
          <a:stretch>
            <a:fillRect/>
          </a:stretch>
        </p:blipFill>
        <p:spPr bwMode="auto">
          <a:xfrm>
            <a:off x="-108520" y="4797352"/>
            <a:ext cx="2400089" cy="1800000"/>
          </a:xfrm>
          <a:prstGeom prst="rect">
            <a:avLst/>
          </a:prstGeom>
          <a:noFill/>
        </p:spPr>
      </p:pic>
      <p:sp>
        <p:nvSpPr>
          <p:cNvPr id="24" name="テキスト ボックス 23"/>
          <p:cNvSpPr txBox="1"/>
          <p:nvPr/>
        </p:nvSpPr>
        <p:spPr>
          <a:xfrm>
            <a:off x="323528" y="6604084"/>
            <a:ext cx="1396536" cy="253916"/>
          </a:xfrm>
          <a:prstGeom prst="rect">
            <a:avLst/>
          </a:prstGeom>
          <a:noFill/>
        </p:spPr>
        <p:txBody>
          <a:bodyPr wrap="none" rtlCol="0">
            <a:spAutoFit/>
          </a:bodyPr>
          <a:lstStyle/>
          <a:p>
            <a:r>
              <a:rPr lang="ja-JP" altLang="en-US" sz="1050" dirty="0" smtClean="0"/>
              <a:t>ようやく</a:t>
            </a:r>
            <a:r>
              <a:rPr lang="en-US" altLang="ja-JP" sz="1050" dirty="0" smtClean="0"/>
              <a:t>1</a:t>
            </a:r>
            <a:r>
              <a:rPr lang="ja-JP" altLang="en-US" sz="1050" dirty="0" smtClean="0"/>
              <a:t>台載りました</a:t>
            </a:r>
            <a:endParaRPr lang="en-US" altLang="ja-JP" sz="1050" dirty="0" smtClean="0"/>
          </a:p>
        </p:txBody>
      </p:sp>
      <p:sp>
        <p:nvSpPr>
          <p:cNvPr id="25" name="テキスト ボックス 24"/>
          <p:cNvSpPr txBox="1"/>
          <p:nvPr/>
        </p:nvSpPr>
        <p:spPr>
          <a:xfrm>
            <a:off x="2483768" y="6604084"/>
            <a:ext cx="1721946" cy="253916"/>
          </a:xfrm>
          <a:prstGeom prst="rect">
            <a:avLst/>
          </a:prstGeom>
          <a:noFill/>
        </p:spPr>
        <p:txBody>
          <a:bodyPr wrap="none" rtlCol="0">
            <a:spAutoFit/>
          </a:bodyPr>
          <a:lstStyle/>
          <a:p>
            <a:r>
              <a:rPr lang="en-US" altLang="ja-JP" sz="1050" dirty="0" smtClean="0"/>
              <a:t>HR CAM(</a:t>
            </a:r>
            <a:r>
              <a:rPr lang="ja-JP" altLang="en-US" sz="1050" dirty="0" smtClean="0"/>
              <a:t>中身は</a:t>
            </a:r>
            <a:r>
              <a:rPr lang="en-US" altLang="ja-JP" sz="1050" dirty="0" smtClean="0"/>
              <a:t>Canon 50D)</a:t>
            </a:r>
          </a:p>
        </p:txBody>
      </p:sp>
      <p:sp>
        <p:nvSpPr>
          <p:cNvPr id="27" name="テキスト ボックス 26"/>
          <p:cNvSpPr txBox="1"/>
          <p:nvPr/>
        </p:nvSpPr>
        <p:spPr>
          <a:xfrm>
            <a:off x="7092280" y="6604084"/>
            <a:ext cx="1983235" cy="253916"/>
          </a:xfrm>
          <a:prstGeom prst="rect">
            <a:avLst/>
          </a:prstGeom>
          <a:noFill/>
        </p:spPr>
        <p:txBody>
          <a:bodyPr wrap="none" rtlCol="0">
            <a:spAutoFit/>
          </a:bodyPr>
          <a:lstStyle/>
          <a:p>
            <a:r>
              <a:rPr lang="ja-JP" altLang="en-US" sz="1050" dirty="0" smtClean="0"/>
              <a:t>これらを組み付ける予定でした</a:t>
            </a:r>
            <a:endParaRPr lang="en-US" altLang="ja-JP" sz="1050" dirty="0" smtClean="0"/>
          </a:p>
        </p:txBody>
      </p:sp>
      <p:sp>
        <p:nvSpPr>
          <p:cNvPr id="29" name="テキスト ボックス 28"/>
          <p:cNvSpPr txBox="1"/>
          <p:nvPr/>
        </p:nvSpPr>
        <p:spPr>
          <a:xfrm>
            <a:off x="5387913" y="6604084"/>
            <a:ext cx="734496" cy="253916"/>
          </a:xfrm>
          <a:prstGeom prst="rect">
            <a:avLst/>
          </a:prstGeom>
          <a:noFill/>
        </p:spPr>
        <p:txBody>
          <a:bodyPr wrap="none" rtlCol="0">
            <a:spAutoFit/>
          </a:bodyPr>
          <a:lstStyle/>
          <a:p>
            <a:r>
              <a:rPr lang="en-US" altLang="ja-JP" sz="1050" dirty="0" smtClean="0"/>
              <a:t>web</a:t>
            </a:r>
            <a:r>
              <a:rPr lang="ja-JP" altLang="en-US" sz="1050" dirty="0" smtClean="0"/>
              <a:t>カメラ</a:t>
            </a:r>
            <a:endParaRPr lang="en-US" altLang="ja-JP" sz="1050" dirty="0" smtClean="0"/>
          </a:p>
        </p:txBody>
      </p:sp>
      <p:sp>
        <p:nvSpPr>
          <p:cNvPr id="32" name="テキスト ボックス 31"/>
          <p:cNvSpPr txBox="1"/>
          <p:nvPr/>
        </p:nvSpPr>
        <p:spPr>
          <a:xfrm>
            <a:off x="4788024" y="2382996"/>
            <a:ext cx="1835759" cy="253916"/>
          </a:xfrm>
          <a:prstGeom prst="rect">
            <a:avLst/>
          </a:prstGeom>
          <a:noFill/>
        </p:spPr>
        <p:txBody>
          <a:bodyPr wrap="none" rtlCol="0">
            <a:spAutoFit/>
          </a:bodyPr>
          <a:lstStyle/>
          <a:p>
            <a:r>
              <a:rPr lang="en-US" altLang="ja-JP" sz="1050" dirty="0" smtClean="0"/>
              <a:t>PLATO</a:t>
            </a:r>
            <a:r>
              <a:rPr lang="ja-JP" altLang="en-US" sz="1050" dirty="0" smtClean="0"/>
              <a:t>はテント内にありました</a:t>
            </a:r>
            <a:endParaRPr lang="en-US" altLang="ja-JP" sz="1050" dirty="0" smtClean="0"/>
          </a:p>
        </p:txBody>
      </p:sp>
      <p:sp>
        <p:nvSpPr>
          <p:cNvPr id="33" name="テキスト ボックス 32"/>
          <p:cNvSpPr txBox="1"/>
          <p:nvPr/>
        </p:nvSpPr>
        <p:spPr>
          <a:xfrm>
            <a:off x="7380312" y="2382996"/>
            <a:ext cx="1337226" cy="253916"/>
          </a:xfrm>
          <a:prstGeom prst="rect">
            <a:avLst/>
          </a:prstGeom>
          <a:noFill/>
        </p:spPr>
        <p:txBody>
          <a:bodyPr wrap="none" rtlCol="0">
            <a:spAutoFit/>
          </a:bodyPr>
          <a:lstStyle/>
          <a:p>
            <a:r>
              <a:rPr lang="ja-JP" altLang="en-US" sz="1050" dirty="0" smtClean="0"/>
              <a:t>観測装置モジュール</a:t>
            </a:r>
            <a:endParaRPr lang="en-US" altLang="ja-JP" sz="1050" dirty="0" smtClean="0"/>
          </a:p>
        </p:txBody>
      </p:sp>
      <p:sp>
        <p:nvSpPr>
          <p:cNvPr id="34" name="テキスト ボックス 33"/>
          <p:cNvSpPr txBox="1"/>
          <p:nvPr/>
        </p:nvSpPr>
        <p:spPr>
          <a:xfrm>
            <a:off x="251520" y="1628800"/>
            <a:ext cx="4320480" cy="923330"/>
          </a:xfrm>
          <a:prstGeom prst="rect">
            <a:avLst/>
          </a:prstGeom>
          <a:noFill/>
        </p:spPr>
        <p:txBody>
          <a:bodyPr wrap="square" rtlCol="0">
            <a:spAutoFit/>
          </a:bodyPr>
          <a:lstStyle/>
          <a:p>
            <a:r>
              <a:rPr lang="en-US" altLang="ja-JP" dirty="0" smtClean="0"/>
              <a:t>UNSW</a:t>
            </a:r>
            <a:r>
              <a:rPr lang="ja-JP" altLang="en-US" dirty="0" smtClean="0"/>
              <a:t>担当の無人発電モジュール</a:t>
            </a:r>
            <a:r>
              <a:rPr lang="en-US" altLang="ja-JP" dirty="0" smtClean="0"/>
              <a:t>PLATO</a:t>
            </a:r>
            <a:r>
              <a:rPr lang="ja-JP" altLang="en-US" dirty="0" smtClean="0"/>
              <a:t>の設営・運用を学ぶため渡豪。しかし完成とはほど遠い状態・・・間に合う事を祈る！</a:t>
            </a:r>
            <a:endParaRPr lang="en-US" altLang="ja-JP" dirty="0" smtClean="0"/>
          </a:p>
        </p:txBody>
      </p:sp>
      <p:pic>
        <p:nvPicPr>
          <p:cNvPr id="1049" name="Picture 25" descr="E:\D1\2010_11_PLATO組み立て\IMG_4076.JPG"/>
          <p:cNvPicPr>
            <a:picLocks noChangeAspect="1" noChangeArrowheads="1"/>
          </p:cNvPicPr>
          <p:nvPr/>
        </p:nvPicPr>
        <p:blipFill>
          <a:blip r:embed="rId4" cstate="print"/>
          <a:srcRect/>
          <a:stretch>
            <a:fillRect/>
          </a:stretch>
        </p:blipFill>
        <p:spPr bwMode="auto">
          <a:xfrm>
            <a:off x="-108520" y="2708920"/>
            <a:ext cx="2400089" cy="1800000"/>
          </a:xfrm>
          <a:prstGeom prst="rect">
            <a:avLst/>
          </a:prstGeom>
          <a:noFill/>
        </p:spPr>
      </p:pic>
      <p:pic>
        <p:nvPicPr>
          <p:cNvPr id="1050" name="Picture 26" descr="E:\D1\2010_11_PLATO組み立て\IMG_4105.JPG"/>
          <p:cNvPicPr>
            <a:picLocks noChangeAspect="1" noChangeArrowheads="1"/>
          </p:cNvPicPr>
          <p:nvPr/>
        </p:nvPicPr>
        <p:blipFill>
          <a:blip r:embed="rId5" cstate="print"/>
          <a:srcRect/>
          <a:stretch>
            <a:fillRect/>
          </a:stretch>
        </p:blipFill>
        <p:spPr bwMode="auto">
          <a:xfrm>
            <a:off x="4572000" y="582796"/>
            <a:ext cx="2400089" cy="1800000"/>
          </a:xfrm>
          <a:prstGeom prst="rect">
            <a:avLst/>
          </a:prstGeom>
          <a:noFill/>
        </p:spPr>
      </p:pic>
      <p:pic>
        <p:nvPicPr>
          <p:cNvPr id="1046" name="Picture 22" descr="E:\D1\2010_11_PLATO組み立て\IMG_4073.JPG"/>
          <p:cNvPicPr>
            <a:picLocks noChangeAspect="1" noChangeArrowheads="1"/>
          </p:cNvPicPr>
          <p:nvPr/>
        </p:nvPicPr>
        <p:blipFill>
          <a:blip r:embed="rId6" cstate="print"/>
          <a:srcRect/>
          <a:stretch>
            <a:fillRect/>
          </a:stretch>
        </p:blipFill>
        <p:spPr bwMode="auto">
          <a:xfrm>
            <a:off x="2195736" y="2708920"/>
            <a:ext cx="2400089" cy="1800000"/>
          </a:xfrm>
          <a:prstGeom prst="rect">
            <a:avLst/>
          </a:prstGeom>
          <a:noFill/>
        </p:spPr>
      </p:pic>
      <p:pic>
        <p:nvPicPr>
          <p:cNvPr id="1048" name="Picture 24" descr="E:\D1\2010_11_PLATO組み立て\IMG_4049.JPG"/>
          <p:cNvPicPr>
            <a:picLocks noChangeAspect="1" noChangeArrowheads="1"/>
          </p:cNvPicPr>
          <p:nvPr/>
        </p:nvPicPr>
        <p:blipFill>
          <a:blip r:embed="rId7" cstate="print"/>
          <a:srcRect/>
          <a:stretch>
            <a:fillRect/>
          </a:stretch>
        </p:blipFill>
        <p:spPr bwMode="auto">
          <a:xfrm>
            <a:off x="4499992" y="2708920"/>
            <a:ext cx="2400089" cy="1800000"/>
          </a:xfrm>
          <a:prstGeom prst="rect">
            <a:avLst/>
          </a:prstGeom>
          <a:noFill/>
        </p:spPr>
      </p:pic>
      <p:pic>
        <p:nvPicPr>
          <p:cNvPr id="1047" name="Picture 23" descr="E:\D1\2010_11_PLATO組み立て\IMG_4074.JPG"/>
          <p:cNvPicPr>
            <a:picLocks noChangeAspect="1" noChangeArrowheads="1"/>
          </p:cNvPicPr>
          <p:nvPr/>
        </p:nvPicPr>
        <p:blipFill>
          <a:blip r:embed="rId8" cstate="print"/>
          <a:srcRect/>
          <a:stretch>
            <a:fillRect/>
          </a:stretch>
        </p:blipFill>
        <p:spPr bwMode="auto">
          <a:xfrm>
            <a:off x="6828073" y="2708920"/>
            <a:ext cx="2400089" cy="1800000"/>
          </a:xfrm>
          <a:prstGeom prst="rect">
            <a:avLst/>
          </a:prstGeom>
          <a:noFill/>
        </p:spPr>
      </p:pic>
      <p:sp>
        <p:nvSpPr>
          <p:cNvPr id="40" name="テキスト ボックス 39"/>
          <p:cNvSpPr txBox="1"/>
          <p:nvPr/>
        </p:nvSpPr>
        <p:spPr>
          <a:xfrm>
            <a:off x="743017" y="4509120"/>
            <a:ext cx="588623" cy="253916"/>
          </a:xfrm>
          <a:prstGeom prst="rect">
            <a:avLst/>
          </a:prstGeom>
          <a:noFill/>
        </p:spPr>
        <p:txBody>
          <a:bodyPr wrap="none" rtlCol="0">
            <a:spAutoFit/>
          </a:bodyPr>
          <a:lstStyle/>
          <a:p>
            <a:r>
              <a:rPr lang="ja-JP" altLang="en-US" sz="1050" dirty="0" smtClean="0"/>
              <a:t>実験室</a:t>
            </a:r>
            <a:endParaRPr lang="en-US" altLang="ja-JP" sz="1050" dirty="0" smtClean="0"/>
          </a:p>
        </p:txBody>
      </p:sp>
      <p:sp>
        <p:nvSpPr>
          <p:cNvPr id="41" name="テキスト ボックス 40"/>
          <p:cNvSpPr txBox="1"/>
          <p:nvPr/>
        </p:nvSpPr>
        <p:spPr>
          <a:xfrm>
            <a:off x="2843808" y="4509120"/>
            <a:ext cx="857927" cy="253916"/>
          </a:xfrm>
          <a:prstGeom prst="rect">
            <a:avLst/>
          </a:prstGeom>
          <a:noFill/>
        </p:spPr>
        <p:txBody>
          <a:bodyPr wrap="none" rtlCol="0">
            <a:spAutoFit/>
          </a:bodyPr>
          <a:lstStyle/>
          <a:p>
            <a:r>
              <a:rPr lang="ja-JP" altLang="en-US" sz="1050" dirty="0" smtClean="0"/>
              <a:t>何かの基盤</a:t>
            </a:r>
            <a:endParaRPr lang="en-US" altLang="ja-JP" sz="1050" dirty="0" smtClean="0"/>
          </a:p>
        </p:txBody>
      </p:sp>
      <p:sp>
        <p:nvSpPr>
          <p:cNvPr id="42" name="テキスト ボックス 41"/>
          <p:cNvSpPr txBox="1"/>
          <p:nvPr/>
        </p:nvSpPr>
        <p:spPr>
          <a:xfrm>
            <a:off x="4932040" y="4509120"/>
            <a:ext cx="1499128" cy="253916"/>
          </a:xfrm>
          <a:prstGeom prst="rect">
            <a:avLst/>
          </a:prstGeom>
          <a:noFill/>
        </p:spPr>
        <p:txBody>
          <a:bodyPr wrap="none" rtlCol="0">
            <a:spAutoFit/>
          </a:bodyPr>
          <a:lstStyle/>
          <a:p>
            <a:r>
              <a:rPr lang="ja-JP" altLang="en-US" sz="1050" dirty="0" smtClean="0"/>
              <a:t>エンジンもまだバラバラ</a:t>
            </a:r>
            <a:endParaRPr lang="en-US" altLang="ja-JP" sz="1050" dirty="0" smtClean="0"/>
          </a:p>
        </p:txBody>
      </p:sp>
      <p:sp>
        <p:nvSpPr>
          <p:cNvPr id="43" name="テキスト ボックス 42"/>
          <p:cNvSpPr txBox="1"/>
          <p:nvPr/>
        </p:nvSpPr>
        <p:spPr>
          <a:xfrm>
            <a:off x="7453044" y="4509120"/>
            <a:ext cx="1223412" cy="253916"/>
          </a:xfrm>
          <a:prstGeom prst="rect">
            <a:avLst/>
          </a:prstGeom>
          <a:noFill/>
        </p:spPr>
        <p:txBody>
          <a:bodyPr wrap="none" rtlCol="0">
            <a:spAutoFit/>
          </a:bodyPr>
          <a:lstStyle/>
          <a:p>
            <a:r>
              <a:rPr lang="ja-JP" altLang="en-US" sz="1050" dirty="0" smtClean="0"/>
              <a:t>制御</a:t>
            </a:r>
            <a:r>
              <a:rPr lang="en-US" altLang="ja-JP" sz="1050" dirty="0" smtClean="0"/>
              <a:t>PC</a:t>
            </a:r>
            <a:r>
              <a:rPr lang="ja-JP" altLang="en-US" sz="1050" dirty="0" smtClean="0"/>
              <a:t>　＠実験中</a:t>
            </a:r>
            <a:endParaRPr lang="en-US" altLang="ja-JP" sz="1050" dirty="0" smtClean="0"/>
          </a:p>
        </p:txBody>
      </p:sp>
      <p:pic>
        <p:nvPicPr>
          <p:cNvPr id="1039" name="Picture 15" descr="E:\D1\2010_11_PLATO組み立て\IMG_4139.JPG"/>
          <p:cNvPicPr>
            <a:picLocks noChangeAspect="1" noChangeArrowheads="1"/>
          </p:cNvPicPr>
          <p:nvPr/>
        </p:nvPicPr>
        <p:blipFill>
          <a:blip r:embed="rId9" cstate="print"/>
          <a:srcRect/>
          <a:stretch>
            <a:fillRect/>
          </a:stretch>
        </p:blipFill>
        <p:spPr bwMode="auto">
          <a:xfrm>
            <a:off x="2195736" y="4803884"/>
            <a:ext cx="2400089" cy="1800000"/>
          </a:xfrm>
          <a:prstGeom prst="rect">
            <a:avLst/>
          </a:prstGeom>
          <a:noFill/>
        </p:spPr>
      </p:pic>
      <p:pic>
        <p:nvPicPr>
          <p:cNvPr id="1040" name="Picture 16" descr="E:\D1\2010_11_PLATO組み立て\IMG_4141.JPG"/>
          <p:cNvPicPr>
            <a:picLocks noChangeAspect="1" noChangeArrowheads="1"/>
          </p:cNvPicPr>
          <p:nvPr/>
        </p:nvPicPr>
        <p:blipFill>
          <a:blip r:embed="rId10" cstate="print"/>
          <a:srcRect/>
          <a:stretch>
            <a:fillRect/>
          </a:stretch>
        </p:blipFill>
        <p:spPr bwMode="auto">
          <a:xfrm>
            <a:off x="4499992" y="4803884"/>
            <a:ext cx="2400089" cy="1800000"/>
          </a:xfrm>
          <a:prstGeom prst="rect">
            <a:avLst/>
          </a:prstGeom>
          <a:noFill/>
        </p:spPr>
      </p:pic>
      <p:pic>
        <p:nvPicPr>
          <p:cNvPr id="1045" name="Picture 21" descr="E:\D1\2010_11_PLATO組み立て\IMG_4196.JPG"/>
          <p:cNvPicPr>
            <a:picLocks noChangeAspect="1" noChangeArrowheads="1"/>
          </p:cNvPicPr>
          <p:nvPr/>
        </p:nvPicPr>
        <p:blipFill>
          <a:blip r:embed="rId11" cstate="print"/>
          <a:srcRect/>
          <a:stretch>
            <a:fillRect/>
          </a:stretch>
        </p:blipFill>
        <p:spPr bwMode="auto">
          <a:xfrm>
            <a:off x="6804248" y="4797352"/>
            <a:ext cx="2400089" cy="18000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7</a:t>
            </a:fld>
            <a:endParaRPr kumimoji="1" lang="ja-JP" altLang="en-US"/>
          </a:p>
        </p:txBody>
      </p:sp>
      <p:sp>
        <p:nvSpPr>
          <p:cNvPr id="3" name="正方形/長方形 2"/>
          <p:cNvSpPr/>
          <p:nvPr/>
        </p:nvSpPr>
        <p:spPr>
          <a:xfrm>
            <a:off x="768989" y="3966676"/>
            <a:ext cx="1013419"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t>カタバ風</a:t>
            </a:r>
            <a:endParaRPr lang="en-US" altLang="ja-JP" dirty="0" smtClean="0"/>
          </a:p>
        </p:txBody>
      </p:sp>
      <p:sp>
        <p:nvSpPr>
          <p:cNvPr id="5" name="正方形/長方形 4"/>
          <p:cNvSpPr/>
          <p:nvPr/>
        </p:nvSpPr>
        <p:spPr>
          <a:xfrm>
            <a:off x="827584" y="1268760"/>
            <a:ext cx="1005403"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t>オーロラ</a:t>
            </a:r>
            <a:endParaRPr lang="en-US" altLang="ja-JP" dirty="0" smtClean="0"/>
          </a:p>
        </p:txBody>
      </p:sp>
      <p:sp>
        <p:nvSpPr>
          <p:cNvPr id="6" name="正方形/長方形 5"/>
          <p:cNvSpPr/>
          <p:nvPr/>
        </p:nvSpPr>
        <p:spPr>
          <a:xfrm>
            <a:off x="4646044" y="3996115"/>
            <a:ext cx="646331"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t>極渦</a:t>
            </a:r>
            <a:endParaRPr lang="en-US" altLang="ja-JP" dirty="0" smtClean="0"/>
          </a:p>
        </p:txBody>
      </p:sp>
      <p:pic>
        <p:nvPicPr>
          <p:cNvPr id="7" name="Picture 16" descr="antarctica3"/>
          <p:cNvPicPr>
            <a:picLocks noChangeAspect="1" noChangeArrowheads="1"/>
          </p:cNvPicPr>
          <p:nvPr/>
        </p:nvPicPr>
        <p:blipFill>
          <a:blip r:embed="rId2" cstate="print">
            <a:clrChange>
              <a:clrFrom>
                <a:srgbClr val="FAFAFA"/>
              </a:clrFrom>
              <a:clrTo>
                <a:srgbClr val="FAFAFA">
                  <a:alpha val="0"/>
                </a:srgbClr>
              </a:clrTo>
            </a:clrChange>
          </a:blip>
          <a:srcRect/>
          <a:stretch>
            <a:fillRect/>
          </a:stretch>
        </p:blipFill>
        <p:spPr bwMode="auto">
          <a:xfrm>
            <a:off x="4499992" y="4032628"/>
            <a:ext cx="3190943" cy="2852756"/>
          </a:xfrm>
          <a:prstGeom prst="rect">
            <a:avLst/>
          </a:prstGeom>
          <a:noFill/>
        </p:spPr>
      </p:pic>
      <p:pic>
        <p:nvPicPr>
          <p:cNvPr id="80" name="Picture 16" descr="antarctica3"/>
          <p:cNvPicPr>
            <a:picLocks noChangeAspect="1" noChangeArrowheads="1"/>
          </p:cNvPicPr>
          <p:nvPr/>
        </p:nvPicPr>
        <p:blipFill>
          <a:blip r:embed="rId2" cstate="print">
            <a:clrChange>
              <a:clrFrom>
                <a:srgbClr val="FAFAFA"/>
              </a:clrFrom>
              <a:clrTo>
                <a:srgbClr val="FAFAFA">
                  <a:alpha val="0"/>
                </a:srgbClr>
              </a:clrTo>
            </a:clrChange>
          </a:blip>
          <a:srcRect/>
          <a:stretch>
            <a:fillRect/>
          </a:stretch>
        </p:blipFill>
        <p:spPr bwMode="auto">
          <a:xfrm>
            <a:off x="1171829" y="3861557"/>
            <a:ext cx="3190943" cy="2852756"/>
          </a:xfrm>
          <a:prstGeom prst="rect">
            <a:avLst/>
          </a:prstGeom>
          <a:noFill/>
        </p:spPr>
      </p:pic>
      <p:sp>
        <p:nvSpPr>
          <p:cNvPr id="81" name="右矢印 80"/>
          <p:cNvSpPr/>
          <p:nvPr/>
        </p:nvSpPr>
        <p:spPr>
          <a:xfrm rot="20818129">
            <a:off x="3906138" y="4519211"/>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右矢印 81"/>
          <p:cNvSpPr/>
          <p:nvPr/>
        </p:nvSpPr>
        <p:spPr>
          <a:xfrm rot="4206937">
            <a:off x="3205649" y="5420708"/>
            <a:ext cx="182565" cy="182565"/>
          </a:xfrm>
          <a:prstGeom prst="rightArrow">
            <a:avLst/>
          </a:prstGeom>
          <a:solidFill>
            <a:srgbClr val="92D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右矢印 82"/>
          <p:cNvSpPr/>
          <p:nvPr/>
        </p:nvSpPr>
        <p:spPr>
          <a:xfrm rot="7605531">
            <a:off x="2962255" y="5323364"/>
            <a:ext cx="182565" cy="182565"/>
          </a:xfrm>
          <a:prstGeom prst="rightArrow">
            <a:avLst/>
          </a:prstGeom>
          <a:solidFill>
            <a:srgbClr val="92D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右矢印 83"/>
          <p:cNvSpPr/>
          <p:nvPr/>
        </p:nvSpPr>
        <p:spPr>
          <a:xfrm rot="12867628">
            <a:off x="2889100" y="4556465"/>
            <a:ext cx="182565" cy="182565"/>
          </a:xfrm>
          <a:prstGeom prst="rightArrow">
            <a:avLst/>
          </a:prstGeom>
          <a:solidFill>
            <a:srgbClr val="92D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右矢印 84"/>
          <p:cNvSpPr/>
          <p:nvPr/>
        </p:nvSpPr>
        <p:spPr>
          <a:xfrm rot="19445817">
            <a:off x="3246174" y="4657947"/>
            <a:ext cx="182565" cy="182565"/>
          </a:xfrm>
          <a:prstGeom prst="rightArrow">
            <a:avLst/>
          </a:prstGeom>
          <a:solidFill>
            <a:srgbClr val="92D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右矢印 85"/>
          <p:cNvSpPr/>
          <p:nvPr/>
        </p:nvSpPr>
        <p:spPr>
          <a:xfrm rot="766844">
            <a:off x="3344029" y="5084418"/>
            <a:ext cx="182565" cy="182565"/>
          </a:xfrm>
          <a:prstGeom prst="rightArrow">
            <a:avLst/>
          </a:prstGeom>
          <a:solidFill>
            <a:srgbClr val="92D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右矢印 86"/>
          <p:cNvSpPr/>
          <p:nvPr/>
        </p:nvSpPr>
        <p:spPr>
          <a:xfrm rot="20709680">
            <a:off x="3504106" y="4484142"/>
            <a:ext cx="292104" cy="25559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右矢印 87"/>
          <p:cNvSpPr/>
          <p:nvPr/>
        </p:nvSpPr>
        <p:spPr>
          <a:xfrm>
            <a:off x="3618200" y="5102999"/>
            <a:ext cx="292104" cy="25559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右矢印 88"/>
          <p:cNvSpPr/>
          <p:nvPr/>
        </p:nvSpPr>
        <p:spPr>
          <a:xfrm rot="1203946">
            <a:off x="3472148" y="5687207"/>
            <a:ext cx="292104" cy="25559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右矢印 89"/>
          <p:cNvSpPr/>
          <p:nvPr/>
        </p:nvSpPr>
        <p:spPr>
          <a:xfrm rot="6033305">
            <a:off x="3149865" y="5835940"/>
            <a:ext cx="292104" cy="25559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右矢印 90"/>
          <p:cNvSpPr/>
          <p:nvPr/>
        </p:nvSpPr>
        <p:spPr>
          <a:xfrm rot="7689347">
            <a:off x="2708590" y="5531918"/>
            <a:ext cx="292104" cy="25559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右矢印 91"/>
          <p:cNvSpPr/>
          <p:nvPr/>
        </p:nvSpPr>
        <p:spPr>
          <a:xfrm>
            <a:off x="3983330" y="5102999"/>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右矢印 92"/>
          <p:cNvSpPr/>
          <p:nvPr/>
        </p:nvSpPr>
        <p:spPr>
          <a:xfrm rot="6448278">
            <a:off x="2077117" y="5600320"/>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右矢印 93"/>
          <p:cNvSpPr/>
          <p:nvPr/>
        </p:nvSpPr>
        <p:spPr>
          <a:xfrm rot="12877246">
            <a:off x="1853575" y="4922037"/>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右矢印 94"/>
          <p:cNvSpPr/>
          <p:nvPr/>
        </p:nvSpPr>
        <p:spPr>
          <a:xfrm rot="787257">
            <a:off x="3906324" y="5651335"/>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右矢印 95"/>
          <p:cNvSpPr/>
          <p:nvPr/>
        </p:nvSpPr>
        <p:spPr>
          <a:xfrm rot="5400000">
            <a:off x="3015735" y="6216646"/>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右矢印 96"/>
          <p:cNvSpPr/>
          <p:nvPr/>
        </p:nvSpPr>
        <p:spPr>
          <a:xfrm rot="13371216">
            <a:off x="1378703" y="4521941"/>
            <a:ext cx="474669" cy="36513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右矢印 97"/>
          <p:cNvSpPr/>
          <p:nvPr/>
        </p:nvSpPr>
        <p:spPr>
          <a:xfrm rot="11241249">
            <a:off x="2825848" y="4894855"/>
            <a:ext cx="182565" cy="182565"/>
          </a:xfrm>
          <a:prstGeom prst="rightArrow">
            <a:avLst/>
          </a:prstGeom>
          <a:solidFill>
            <a:srgbClr val="92D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右矢印 98"/>
          <p:cNvSpPr/>
          <p:nvPr/>
        </p:nvSpPr>
        <p:spPr>
          <a:xfrm rot="8734137">
            <a:off x="2740996" y="5175133"/>
            <a:ext cx="182565" cy="182565"/>
          </a:xfrm>
          <a:prstGeom prst="rightArrow">
            <a:avLst/>
          </a:prstGeom>
          <a:solidFill>
            <a:srgbClr val="92D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右矢印 99"/>
          <p:cNvSpPr/>
          <p:nvPr/>
        </p:nvSpPr>
        <p:spPr>
          <a:xfrm rot="14018889">
            <a:off x="2675794" y="4292271"/>
            <a:ext cx="292104" cy="25559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右矢印 100"/>
          <p:cNvSpPr/>
          <p:nvPr/>
        </p:nvSpPr>
        <p:spPr>
          <a:xfrm rot="11029884">
            <a:off x="2457996" y="4783855"/>
            <a:ext cx="292104" cy="25559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右矢印 101"/>
          <p:cNvSpPr/>
          <p:nvPr/>
        </p:nvSpPr>
        <p:spPr>
          <a:xfrm rot="9312004">
            <a:off x="2343866" y="5188988"/>
            <a:ext cx="292104" cy="25559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右矢印 102"/>
          <p:cNvSpPr/>
          <p:nvPr/>
        </p:nvSpPr>
        <p:spPr>
          <a:xfrm rot="13648564">
            <a:off x="2219605" y="3979368"/>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右矢印 103"/>
          <p:cNvSpPr/>
          <p:nvPr/>
        </p:nvSpPr>
        <p:spPr>
          <a:xfrm rot="17032356">
            <a:off x="2835638" y="3877371"/>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右矢印 104"/>
          <p:cNvSpPr/>
          <p:nvPr/>
        </p:nvSpPr>
        <p:spPr>
          <a:xfrm rot="18135760">
            <a:off x="3599003" y="4085387"/>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右矢印 105"/>
          <p:cNvSpPr/>
          <p:nvPr/>
        </p:nvSpPr>
        <p:spPr>
          <a:xfrm rot="2336471">
            <a:off x="3680903" y="6094058"/>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右矢印 106"/>
          <p:cNvSpPr/>
          <p:nvPr/>
        </p:nvSpPr>
        <p:spPr>
          <a:xfrm rot="7785332">
            <a:off x="2473776" y="5914382"/>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右矢印 107"/>
          <p:cNvSpPr/>
          <p:nvPr/>
        </p:nvSpPr>
        <p:spPr>
          <a:xfrm rot="12589804">
            <a:off x="1996144" y="4441781"/>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右矢印 108"/>
          <p:cNvSpPr/>
          <p:nvPr/>
        </p:nvSpPr>
        <p:spPr>
          <a:xfrm rot="10534024">
            <a:off x="1658652" y="5335696"/>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上カーブ矢印 130"/>
          <p:cNvSpPr/>
          <p:nvPr/>
        </p:nvSpPr>
        <p:spPr>
          <a:xfrm>
            <a:off x="5193739" y="5529661"/>
            <a:ext cx="1789137" cy="76677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2" name="上カーブ矢印 131"/>
          <p:cNvSpPr/>
          <p:nvPr/>
        </p:nvSpPr>
        <p:spPr>
          <a:xfrm rot="10800000">
            <a:off x="5120713" y="4689862"/>
            <a:ext cx="1752625" cy="76677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3" name="正方形/長方形 132"/>
          <p:cNvSpPr/>
          <p:nvPr/>
        </p:nvSpPr>
        <p:spPr>
          <a:xfrm>
            <a:off x="1468395" y="2492896"/>
            <a:ext cx="3541761" cy="954107"/>
          </a:xfrm>
          <a:prstGeom prst="rect">
            <a:avLst/>
          </a:prstGeom>
          <a:ln>
            <a:noFill/>
          </a:ln>
        </p:spPr>
        <p:txBody>
          <a:bodyPr wrap="square">
            <a:spAutoFit/>
          </a:bodyPr>
          <a:lstStyle/>
          <a:p>
            <a:r>
              <a:rPr lang="ja-JP" altLang="en-US" sz="1400" dirty="0" smtClean="0"/>
              <a:t>主なスペクトル</a:t>
            </a:r>
            <a:endParaRPr lang="en-US" altLang="ja-JP" sz="1400" dirty="0" smtClean="0"/>
          </a:p>
          <a:p>
            <a:r>
              <a:rPr lang="ja-JP" altLang="en-US" sz="1400" dirty="0" smtClean="0"/>
              <a:t>　　酸素原子　</a:t>
            </a:r>
            <a:r>
              <a:rPr lang="en-US" altLang="ja-JP" sz="1400" b="1" dirty="0" smtClean="0">
                <a:solidFill>
                  <a:srgbClr val="00B050"/>
                </a:solidFill>
              </a:rPr>
              <a:t>557.7nm</a:t>
            </a:r>
            <a:r>
              <a:rPr lang="en-US" altLang="ja-JP" sz="1400" b="1" dirty="0" smtClean="0"/>
              <a:t>, </a:t>
            </a:r>
            <a:r>
              <a:rPr lang="en-US" altLang="ja-JP" sz="1400" b="1" dirty="0" smtClean="0">
                <a:solidFill>
                  <a:schemeClr val="accent6"/>
                </a:solidFill>
              </a:rPr>
              <a:t>630.0</a:t>
            </a:r>
            <a:r>
              <a:rPr lang="ja-JP" altLang="en-US" sz="1400" b="1" dirty="0" smtClean="0">
                <a:solidFill>
                  <a:schemeClr val="accent6"/>
                </a:solidFill>
              </a:rPr>
              <a:t>～</a:t>
            </a:r>
            <a:r>
              <a:rPr lang="en-US" altLang="ja-JP" sz="1400" b="1" dirty="0" smtClean="0">
                <a:solidFill>
                  <a:schemeClr val="accent6"/>
                </a:solidFill>
              </a:rPr>
              <a:t>636.3nm</a:t>
            </a:r>
          </a:p>
          <a:p>
            <a:r>
              <a:rPr lang="ja-JP" altLang="en-US" sz="1400" dirty="0" smtClean="0"/>
              <a:t>　　窒素分子　</a:t>
            </a:r>
            <a:r>
              <a:rPr lang="en-US" altLang="ja-JP" sz="1400" b="1" dirty="0" smtClean="0">
                <a:solidFill>
                  <a:schemeClr val="accent6"/>
                </a:solidFill>
              </a:rPr>
              <a:t>646.9</a:t>
            </a:r>
            <a:r>
              <a:rPr lang="ja-JP" altLang="en-US" sz="1400" b="1" dirty="0" smtClean="0">
                <a:solidFill>
                  <a:schemeClr val="accent6"/>
                </a:solidFill>
              </a:rPr>
              <a:t>～</a:t>
            </a:r>
            <a:r>
              <a:rPr lang="en-US" altLang="ja-JP" sz="1400" b="1" dirty="0" smtClean="0">
                <a:solidFill>
                  <a:schemeClr val="accent6"/>
                </a:solidFill>
              </a:rPr>
              <a:t>687.5nm</a:t>
            </a:r>
          </a:p>
          <a:p>
            <a:r>
              <a:rPr lang="ja-JP" altLang="en-US" sz="1400" dirty="0" smtClean="0"/>
              <a:t>　　窒素分子イオン</a:t>
            </a:r>
            <a:r>
              <a:rPr lang="ja-JP" altLang="en-US" sz="1400" b="1" dirty="0" smtClean="0"/>
              <a:t>　</a:t>
            </a:r>
            <a:r>
              <a:rPr lang="en-US" altLang="ja-JP" sz="1400" b="1" dirty="0" smtClean="0">
                <a:solidFill>
                  <a:srgbClr val="0070C0"/>
                </a:solidFill>
              </a:rPr>
              <a:t>391.4nm</a:t>
            </a:r>
            <a:r>
              <a:rPr lang="en-US" altLang="ja-JP" sz="1400" b="1" dirty="0" smtClean="0"/>
              <a:t>, </a:t>
            </a:r>
            <a:r>
              <a:rPr lang="en-US" altLang="ja-JP" sz="1400" b="1" dirty="0" smtClean="0">
                <a:solidFill>
                  <a:srgbClr val="0070C0"/>
                </a:solidFill>
              </a:rPr>
              <a:t>427.8nm</a:t>
            </a:r>
          </a:p>
        </p:txBody>
      </p:sp>
      <p:sp>
        <p:nvSpPr>
          <p:cNvPr id="134" name="正方形/長方形 133"/>
          <p:cNvSpPr/>
          <p:nvPr/>
        </p:nvSpPr>
        <p:spPr>
          <a:xfrm>
            <a:off x="1358856" y="1706916"/>
            <a:ext cx="3870378" cy="738664"/>
          </a:xfrm>
          <a:prstGeom prst="rect">
            <a:avLst/>
          </a:prstGeom>
          <a:ln>
            <a:noFill/>
          </a:ln>
        </p:spPr>
        <p:txBody>
          <a:bodyPr wrap="square">
            <a:spAutoFit/>
          </a:bodyPr>
          <a:lstStyle/>
          <a:p>
            <a:r>
              <a:rPr lang="ja-JP" altLang="en-US" sz="1400" dirty="0" smtClean="0"/>
              <a:t>地球磁気圏から磁力線に沿って振り込む電子や陽子によって電離圏の酸素原子・窒素分子・窒素分子イオンが励起され発行する現象。</a:t>
            </a:r>
            <a:endParaRPr lang="en-US" altLang="ja-JP" sz="1400" dirty="0" smtClean="0"/>
          </a:p>
        </p:txBody>
      </p:sp>
      <p:sp>
        <p:nvSpPr>
          <p:cNvPr id="135" name="テキスト ボックス 134"/>
          <p:cNvSpPr txBox="1"/>
          <p:nvPr/>
        </p:nvSpPr>
        <p:spPr>
          <a:xfrm>
            <a:off x="4170357" y="2400663"/>
            <a:ext cx="1204928" cy="276999"/>
          </a:xfrm>
          <a:prstGeom prst="rect">
            <a:avLst/>
          </a:prstGeom>
          <a:noFill/>
        </p:spPr>
        <p:txBody>
          <a:bodyPr wrap="square" rtlCol="0">
            <a:spAutoFit/>
          </a:bodyPr>
          <a:lstStyle/>
          <a:p>
            <a:r>
              <a:rPr lang="ja-JP" altLang="en-US" sz="1200" dirty="0" smtClean="0"/>
              <a:t>理科年表</a:t>
            </a:r>
            <a:r>
              <a:rPr lang="en-US" altLang="ja-JP" sz="1200" dirty="0" smtClean="0"/>
              <a:t>2006</a:t>
            </a:r>
          </a:p>
        </p:txBody>
      </p:sp>
      <p:pic>
        <p:nvPicPr>
          <p:cNvPr id="88066" name="Picture 2" descr="昭和基地とオーロラの写真"/>
          <p:cNvPicPr>
            <a:picLocks noChangeAspect="1" noChangeArrowheads="1"/>
          </p:cNvPicPr>
          <p:nvPr/>
        </p:nvPicPr>
        <p:blipFill>
          <a:blip r:embed="rId3" cstate="print"/>
          <a:srcRect/>
          <a:stretch>
            <a:fillRect/>
          </a:stretch>
        </p:blipFill>
        <p:spPr bwMode="auto">
          <a:xfrm>
            <a:off x="5667390" y="1743429"/>
            <a:ext cx="2385348" cy="1592250"/>
          </a:xfrm>
          <a:prstGeom prst="rect">
            <a:avLst/>
          </a:prstGeom>
          <a:noFill/>
          <a:effectLst>
            <a:outerShdw blurRad="50800" dist="38100" dir="2700000" algn="tl" rotWithShape="0">
              <a:prstClr val="black">
                <a:alpha val="40000"/>
              </a:prstClr>
            </a:outerShdw>
          </a:effectLst>
        </p:spPr>
      </p:pic>
      <p:sp>
        <p:nvSpPr>
          <p:cNvPr id="136" name="テキスト ボックス 135"/>
          <p:cNvSpPr txBox="1"/>
          <p:nvPr/>
        </p:nvSpPr>
        <p:spPr>
          <a:xfrm>
            <a:off x="7346988" y="3350001"/>
            <a:ext cx="839799" cy="276999"/>
          </a:xfrm>
          <a:prstGeom prst="rect">
            <a:avLst/>
          </a:prstGeom>
          <a:noFill/>
        </p:spPr>
        <p:txBody>
          <a:bodyPr wrap="square" rtlCol="0">
            <a:spAutoFit/>
          </a:bodyPr>
          <a:lstStyle/>
          <a:p>
            <a:r>
              <a:rPr lang="ja-JP" altLang="en-US" sz="1200" dirty="0" smtClean="0"/>
              <a:t>気象庁</a:t>
            </a:r>
            <a:r>
              <a:rPr lang="en-US" altLang="ja-JP" sz="1200" dirty="0" smtClean="0"/>
              <a:t>HP</a:t>
            </a:r>
          </a:p>
        </p:txBody>
      </p:sp>
      <p:sp>
        <p:nvSpPr>
          <p:cNvPr id="44" name="タイトル 1"/>
          <p:cNvSpPr>
            <a:spLocks noGrp="1"/>
          </p:cNvSpPr>
          <p:nvPr>
            <p:ph type="title"/>
          </p:nvPr>
        </p:nvSpPr>
        <p:spPr>
          <a:xfrm>
            <a:off x="457200" y="274638"/>
            <a:ext cx="8229600" cy="1143000"/>
          </a:xfrm>
        </p:spPr>
        <p:txBody>
          <a:bodyPr>
            <a:normAutofit/>
          </a:bodyPr>
          <a:lstStyle/>
          <a:p>
            <a:r>
              <a:rPr lang="ja-JP" altLang="en-US" sz="4000" dirty="0" smtClean="0"/>
              <a:t>ところで南極特有の気候は？</a:t>
            </a:r>
            <a:endParaRPr lang="en-US" altLang="ja-JP" sz="4000" dirty="0" smtClean="0"/>
          </a:p>
        </p:txBody>
      </p:sp>
      <p:sp>
        <p:nvSpPr>
          <p:cNvPr id="45" name="正方形/長方形 44"/>
          <p:cNvSpPr/>
          <p:nvPr/>
        </p:nvSpPr>
        <p:spPr>
          <a:xfrm>
            <a:off x="1388447" y="3429000"/>
            <a:ext cx="3903633" cy="369332"/>
          </a:xfrm>
          <a:prstGeom prst="rect">
            <a:avLst/>
          </a:prstGeom>
        </p:spPr>
        <p:txBody>
          <a:bodyPr wrap="none">
            <a:spAutoFit/>
          </a:bodyPr>
          <a:lstStyle/>
          <a:p>
            <a:r>
              <a:rPr lang="ja-JP" altLang="en-US" dirty="0" smtClean="0"/>
              <a:t>→　赤外線・サブミリ波では影響はない</a:t>
            </a:r>
            <a:endParaRPr lang="ja-JP" altLang="en-US" dirty="0"/>
          </a:p>
        </p:txBody>
      </p:sp>
      <p:sp>
        <p:nvSpPr>
          <p:cNvPr id="46" name="正方形/長方形 45"/>
          <p:cNvSpPr/>
          <p:nvPr/>
        </p:nvSpPr>
        <p:spPr>
          <a:xfrm>
            <a:off x="467544" y="5951021"/>
            <a:ext cx="2196244" cy="646331"/>
          </a:xfrm>
          <a:prstGeom prst="rect">
            <a:avLst/>
          </a:prstGeom>
        </p:spPr>
        <p:txBody>
          <a:bodyPr wrap="square">
            <a:spAutoFit/>
          </a:bodyPr>
          <a:lstStyle/>
          <a:p>
            <a:r>
              <a:rPr lang="ja-JP" altLang="en-US" dirty="0" smtClean="0"/>
              <a:t>→　ドームふじでは</a:t>
            </a:r>
            <a:endParaRPr lang="en-US" altLang="ja-JP" dirty="0" smtClean="0"/>
          </a:p>
          <a:p>
            <a:r>
              <a:rPr lang="ja-JP" altLang="en-US" dirty="0" smtClean="0"/>
              <a:t>カタバ風は吹かない</a:t>
            </a:r>
            <a:endParaRPr lang="ja-JP" altLang="en-US" dirty="0"/>
          </a:p>
        </p:txBody>
      </p:sp>
      <p:sp>
        <p:nvSpPr>
          <p:cNvPr id="47" name="正方形/長方形 46"/>
          <p:cNvSpPr/>
          <p:nvPr/>
        </p:nvSpPr>
        <p:spPr>
          <a:xfrm>
            <a:off x="7236296" y="4725144"/>
            <a:ext cx="1691680" cy="646331"/>
          </a:xfrm>
          <a:prstGeom prst="rect">
            <a:avLst/>
          </a:prstGeom>
        </p:spPr>
        <p:txBody>
          <a:bodyPr wrap="square">
            <a:spAutoFit/>
          </a:bodyPr>
          <a:lstStyle/>
          <a:p>
            <a:pPr algn="just"/>
            <a:r>
              <a:rPr lang="ja-JP" altLang="en-US" dirty="0" smtClean="0"/>
              <a:t>極渦の影響は無視できない？</a:t>
            </a:r>
            <a:endParaRPr lang="en-US" altLang="ja-JP"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4440639" cy="584775"/>
          </a:xfrm>
          <a:prstGeom prst="rect">
            <a:avLst/>
          </a:prstGeom>
          <a:noFill/>
        </p:spPr>
        <p:txBody>
          <a:bodyPr wrap="none" rtlCol="0">
            <a:spAutoFit/>
          </a:bodyPr>
          <a:lstStyle/>
          <a:p>
            <a:r>
              <a:rPr kumimoji="1" lang="ja-JP" altLang="en-US" sz="3200" dirty="0" smtClean="0"/>
              <a:t>第</a:t>
            </a:r>
            <a:r>
              <a:rPr lang="en-US" altLang="ja-JP" sz="3200" dirty="0" smtClean="0"/>
              <a:t>3</a:t>
            </a:r>
            <a:r>
              <a:rPr kumimoji="1" lang="ja-JP" altLang="en-US" sz="3200" dirty="0" smtClean="0"/>
              <a:t>回全員打ち合わせ会</a:t>
            </a:r>
            <a:endParaRPr kumimoji="1" lang="en-US" altLang="ja-JP" sz="3200" dirty="0" smtClean="0"/>
          </a:p>
        </p:txBody>
      </p:sp>
      <p:sp>
        <p:nvSpPr>
          <p:cNvPr id="6" name="テキスト ボックス 5"/>
          <p:cNvSpPr txBox="1"/>
          <p:nvPr/>
        </p:nvSpPr>
        <p:spPr>
          <a:xfrm>
            <a:off x="899592" y="1124744"/>
            <a:ext cx="2037737" cy="369332"/>
          </a:xfrm>
          <a:prstGeom prst="rect">
            <a:avLst/>
          </a:prstGeom>
          <a:noFill/>
        </p:spPr>
        <p:txBody>
          <a:bodyPr wrap="none" rtlCol="0">
            <a:spAutoFit/>
          </a:bodyPr>
          <a:lstStyle/>
          <a:p>
            <a:r>
              <a:rPr lang="en-US" altLang="ja-JP" dirty="0" smtClean="0"/>
              <a:t>11</a:t>
            </a:r>
            <a:r>
              <a:rPr lang="ja-JP" altLang="en-US" dirty="0" smtClean="0"/>
              <a:t>月</a:t>
            </a:r>
            <a:r>
              <a:rPr lang="en-US" altLang="ja-JP" dirty="0" smtClean="0"/>
              <a:t>10</a:t>
            </a:r>
            <a:r>
              <a:rPr lang="ja-JP" altLang="en-US" dirty="0" smtClean="0"/>
              <a:t>日＠極地研</a:t>
            </a:r>
            <a:endParaRPr lang="en-US" altLang="ja-JP" dirty="0" smtClean="0"/>
          </a:p>
        </p:txBody>
      </p:sp>
      <p:pic>
        <p:nvPicPr>
          <p:cNvPr id="4098" name="Picture 2" descr="F:\D1\2010_11第三回全員打ち合わせ会\IMG_4213.JPG"/>
          <p:cNvPicPr>
            <a:picLocks noChangeAspect="1" noChangeArrowheads="1"/>
          </p:cNvPicPr>
          <p:nvPr/>
        </p:nvPicPr>
        <p:blipFill>
          <a:blip r:embed="rId2" cstate="print"/>
          <a:srcRect/>
          <a:stretch>
            <a:fillRect/>
          </a:stretch>
        </p:blipFill>
        <p:spPr bwMode="auto">
          <a:xfrm>
            <a:off x="1403648" y="3645024"/>
            <a:ext cx="2880106" cy="2160000"/>
          </a:xfrm>
          <a:prstGeom prst="rect">
            <a:avLst/>
          </a:prstGeom>
          <a:noFill/>
        </p:spPr>
      </p:pic>
      <p:pic>
        <p:nvPicPr>
          <p:cNvPr id="4099" name="Picture 3" descr="F:\D1\2010_11第三回全員打ち合わせ会\IMG_4214.JPG"/>
          <p:cNvPicPr>
            <a:picLocks noChangeAspect="1" noChangeArrowheads="1"/>
          </p:cNvPicPr>
          <p:nvPr/>
        </p:nvPicPr>
        <p:blipFill>
          <a:blip r:embed="rId3" cstate="print"/>
          <a:srcRect/>
          <a:stretch>
            <a:fillRect/>
          </a:stretch>
        </p:blipFill>
        <p:spPr bwMode="auto">
          <a:xfrm>
            <a:off x="4860032" y="3645024"/>
            <a:ext cx="2880106" cy="2160000"/>
          </a:xfrm>
          <a:prstGeom prst="rect">
            <a:avLst/>
          </a:prstGeom>
          <a:noFill/>
        </p:spPr>
      </p:pic>
      <p:sp>
        <p:nvSpPr>
          <p:cNvPr id="7" name="正方形/長方形 6"/>
          <p:cNvSpPr/>
          <p:nvPr/>
        </p:nvSpPr>
        <p:spPr>
          <a:xfrm>
            <a:off x="642910" y="1785926"/>
            <a:ext cx="7715304" cy="1200329"/>
          </a:xfrm>
          <a:prstGeom prst="rect">
            <a:avLst/>
          </a:prstGeom>
        </p:spPr>
        <p:txBody>
          <a:bodyPr wrap="square">
            <a:spAutoFit/>
          </a:bodyPr>
          <a:lstStyle/>
          <a:p>
            <a:r>
              <a:rPr lang="ja-JP" altLang="en-US" dirty="0" smtClean="0"/>
              <a:t>極地研にて最後の全体打ち合わせが行われた。輸送担当からは総重量</a:t>
            </a:r>
            <a:r>
              <a:rPr lang="en-US" altLang="ja-JP" dirty="0" smtClean="0"/>
              <a:t>1,305t</a:t>
            </a:r>
            <a:r>
              <a:rPr lang="ja-JP" altLang="en-US" dirty="0" smtClean="0"/>
              <a:t>の積み込みの報告</a:t>
            </a:r>
            <a:r>
              <a:rPr lang="en-US" altLang="ja-JP" dirty="0" smtClean="0"/>
              <a:t>(</a:t>
            </a:r>
            <a:r>
              <a:rPr lang="ja-JP" altLang="en-US" dirty="0" smtClean="0"/>
              <a:t>一部物資は積み切れず</a:t>
            </a:r>
            <a:r>
              <a:rPr lang="en-US" altLang="ja-JP" dirty="0" smtClean="0"/>
              <a:t>)</a:t>
            </a:r>
            <a:r>
              <a:rPr lang="ja-JP" altLang="en-US" dirty="0" smtClean="0"/>
              <a:t>が行われた他、出発当日の流れやしらせでの生活等、最終確認が行われた。</a:t>
            </a:r>
            <a:endParaRPr lang="en-US" altLang="ja-JP" dirty="0" smtClean="0"/>
          </a:p>
          <a:p>
            <a:r>
              <a:rPr lang="ja-JP" altLang="en-US" dirty="0" smtClean="0"/>
              <a:t>また危険予知</a:t>
            </a:r>
            <a:r>
              <a:rPr lang="en-US" altLang="ja-JP" dirty="0" smtClean="0"/>
              <a:t>(KY)</a:t>
            </a:r>
            <a:r>
              <a:rPr lang="ja-JP" altLang="en-US" dirty="0" smtClean="0"/>
              <a:t>の実習も行われ、ドーム旅行を想定した危険予知を実施した。</a:t>
            </a:r>
            <a:endParaRPr lang="en-US" altLang="ja-JP" dirty="0"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3877985" cy="584775"/>
          </a:xfrm>
          <a:prstGeom prst="rect">
            <a:avLst/>
          </a:prstGeom>
          <a:noFill/>
        </p:spPr>
        <p:txBody>
          <a:bodyPr wrap="none" rtlCol="0">
            <a:spAutoFit/>
          </a:bodyPr>
          <a:lstStyle/>
          <a:p>
            <a:r>
              <a:rPr lang="ja-JP" altLang="en-US" sz="3200" dirty="0" smtClean="0"/>
              <a:t>文科省主催の壮行会</a:t>
            </a:r>
            <a:endParaRPr kumimoji="1" lang="en-US" altLang="ja-JP" sz="3200" dirty="0" smtClean="0"/>
          </a:p>
        </p:txBody>
      </p:sp>
      <p:sp>
        <p:nvSpPr>
          <p:cNvPr id="6" name="テキスト ボックス 5"/>
          <p:cNvSpPr txBox="1"/>
          <p:nvPr/>
        </p:nvSpPr>
        <p:spPr>
          <a:xfrm>
            <a:off x="899592" y="1124744"/>
            <a:ext cx="2499402" cy="369332"/>
          </a:xfrm>
          <a:prstGeom prst="rect">
            <a:avLst/>
          </a:prstGeom>
          <a:noFill/>
        </p:spPr>
        <p:txBody>
          <a:bodyPr wrap="none" rtlCol="0">
            <a:spAutoFit/>
          </a:bodyPr>
          <a:lstStyle/>
          <a:p>
            <a:r>
              <a:rPr lang="en-US" altLang="ja-JP" dirty="0" smtClean="0"/>
              <a:t>11</a:t>
            </a:r>
            <a:r>
              <a:rPr lang="ja-JP" altLang="en-US" dirty="0" smtClean="0"/>
              <a:t>月</a:t>
            </a:r>
            <a:r>
              <a:rPr lang="en-US" altLang="ja-JP" dirty="0" smtClean="0"/>
              <a:t>10</a:t>
            </a:r>
            <a:r>
              <a:rPr lang="ja-JP" altLang="en-US" dirty="0" smtClean="0"/>
              <a:t>日＠明治記念館</a:t>
            </a:r>
            <a:endParaRPr lang="en-US" altLang="ja-JP" dirty="0" smtClean="0"/>
          </a:p>
        </p:txBody>
      </p:sp>
      <p:pic>
        <p:nvPicPr>
          <p:cNvPr id="3075" name="Picture 3" descr="F:\D1\2010_11第三回全員打ち合わせ会\R0010040.JPG"/>
          <p:cNvPicPr>
            <a:picLocks noChangeAspect="1" noChangeArrowheads="1"/>
          </p:cNvPicPr>
          <p:nvPr/>
        </p:nvPicPr>
        <p:blipFill>
          <a:blip r:embed="rId2" cstate="print"/>
          <a:srcRect/>
          <a:stretch>
            <a:fillRect/>
          </a:stretch>
        </p:blipFill>
        <p:spPr bwMode="auto">
          <a:xfrm>
            <a:off x="2100530" y="4700834"/>
            <a:ext cx="2400000" cy="1800000"/>
          </a:xfrm>
          <a:prstGeom prst="rect">
            <a:avLst/>
          </a:prstGeom>
          <a:noFill/>
        </p:spPr>
      </p:pic>
      <p:pic>
        <p:nvPicPr>
          <p:cNvPr id="3077" name="Picture 5" descr="F:\D1\2010_11第三回全員打ち合わせ会\R0010050.JPG"/>
          <p:cNvPicPr>
            <a:picLocks noChangeAspect="1" noChangeArrowheads="1"/>
          </p:cNvPicPr>
          <p:nvPr/>
        </p:nvPicPr>
        <p:blipFill>
          <a:blip r:embed="rId3" cstate="print"/>
          <a:srcRect/>
          <a:stretch>
            <a:fillRect/>
          </a:stretch>
        </p:blipFill>
        <p:spPr bwMode="auto">
          <a:xfrm>
            <a:off x="4529454" y="2500306"/>
            <a:ext cx="2400000" cy="1800000"/>
          </a:xfrm>
          <a:prstGeom prst="rect">
            <a:avLst/>
          </a:prstGeom>
          <a:noFill/>
        </p:spPr>
      </p:pic>
      <p:pic>
        <p:nvPicPr>
          <p:cNvPr id="3078" name="Picture 6" descr="F:\D1\2010_11第三回全員打ち合わせ会\R0010062.JPG"/>
          <p:cNvPicPr>
            <a:picLocks noChangeAspect="1" noChangeArrowheads="1"/>
          </p:cNvPicPr>
          <p:nvPr/>
        </p:nvPicPr>
        <p:blipFill>
          <a:blip r:embed="rId4" cstate="print"/>
          <a:srcRect/>
          <a:stretch>
            <a:fillRect/>
          </a:stretch>
        </p:blipFill>
        <p:spPr bwMode="auto">
          <a:xfrm>
            <a:off x="6815470" y="2500306"/>
            <a:ext cx="2400000" cy="1800000"/>
          </a:xfrm>
          <a:prstGeom prst="rect">
            <a:avLst/>
          </a:prstGeom>
          <a:noFill/>
        </p:spPr>
      </p:pic>
      <p:pic>
        <p:nvPicPr>
          <p:cNvPr id="3080" name="Picture 8" descr="F:\D1\2010_11第三回全員打ち合わせ会\R0010091.JPG"/>
          <p:cNvPicPr>
            <a:picLocks noChangeAspect="1" noChangeArrowheads="1"/>
          </p:cNvPicPr>
          <p:nvPr/>
        </p:nvPicPr>
        <p:blipFill>
          <a:blip r:embed="rId5" cstate="print"/>
          <a:srcRect/>
          <a:stretch>
            <a:fillRect/>
          </a:stretch>
        </p:blipFill>
        <p:spPr bwMode="auto">
          <a:xfrm>
            <a:off x="2172000" y="2500306"/>
            <a:ext cx="2400000" cy="1800000"/>
          </a:xfrm>
          <a:prstGeom prst="rect">
            <a:avLst/>
          </a:prstGeom>
          <a:noFill/>
        </p:spPr>
      </p:pic>
      <p:pic>
        <p:nvPicPr>
          <p:cNvPr id="3081" name="Picture 9" descr="F:\D1\2010_11第三回全員打ち合わせ会\R0010073.JPG"/>
          <p:cNvPicPr>
            <a:picLocks noChangeAspect="1" noChangeArrowheads="1"/>
          </p:cNvPicPr>
          <p:nvPr/>
        </p:nvPicPr>
        <p:blipFill>
          <a:blip r:embed="rId6" cstate="print"/>
          <a:srcRect/>
          <a:stretch>
            <a:fillRect/>
          </a:stretch>
        </p:blipFill>
        <p:spPr bwMode="auto">
          <a:xfrm>
            <a:off x="6744000" y="4700834"/>
            <a:ext cx="2400000" cy="1800000"/>
          </a:xfrm>
          <a:prstGeom prst="rect">
            <a:avLst/>
          </a:prstGeom>
          <a:noFill/>
        </p:spPr>
      </p:pic>
      <p:pic>
        <p:nvPicPr>
          <p:cNvPr id="3082" name="Picture 10" descr="F:\D1\2010_11第三回全員打ち合わせ会\R0010068.JPG"/>
          <p:cNvPicPr>
            <a:picLocks noChangeAspect="1" noChangeArrowheads="1"/>
          </p:cNvPicPr>
          <p:nvPr/>
        </p:nvPicPr>
        <p:blipFill>
          <a:blip r:embed="rId7" cstate="print"/>
          <a:srcRect/>
          <a:stretch>
            <a:fillRect/>
          </a:stretch>
        </p:blipFill>
        <p:spPr bwMode="auto">
          <a:xfrm>
            <a:off x="4457984" y="4700834"/>
            <a:ext cx="2400000" cy="1800000"/>
          </a:xfrm>
          <a:prstGeom prst="rect">
            <a:avLst/>
          </a:prstGeom>
          <a:noFill/>
        </p:spPr>
      </p:pic>
      <p:pic>
        <p:nvPicPr>
          <p:cNvPr id="3083" name="Picture 11" descr="F:\D1\2010_11第三回全員打ち合わせ会\IMG_4220.JPG"/>
          <p:cNvPicPr>
            <a:picLocks noChangeAspect="1" noChangeArrowheads="1"/>
          </p:cNvPicPr>
          <p:nvPr/>
        </p:nvPicPr>
        <p:blipFill>
          <a:blip r:embed="rId8" cstate="print"/>
          <a:srcRect/>
          <a:stretch>
            <a:fillRect/>
          </a:stretch>
        </p:blipFill>
        <p:spPr bwMode="auto">
          <a:xfrm>
            <a:off x="4572032" y="285728"/>
            <a:ext cx="2400089" cy="1800000"/>
          </a:xfrm>
          <a:prstGeom prst="rect">
            <a:avLst/>
          </a:prstGeom>
          <a:noFill/>
        </p:spPr>
      </p:pic>
      <p:pic>
        <p:nvPicPr>
          <p:cNvPr id="3076" name="Picture 4" descr="F:\D1\2010_11第三回全員打ち合わせ会\R0010053.JPG"/>
          <p:cNvPicPr>
            <a:picLocks noChangeAspect="1" noChangeArrowheads="1"/>
          </p:cNvPicPr>
          <p:nvPr/>
        </p:nvPicPr>
        <p:blipFill>
          <a:blip r:embed="rId9" cstate="print"/>
          <a:srcRect/>
          <a:stretch>
            <a:fillRect/>
          </a:stretch>
        </p:blipFill>
        <p:spPr bwMode="auto">
          <a:xfrm>
            <a:off x="6815470" y="285728"/>
            <a:ext cx="2400000" cy="1800000"/>
          </a:xfrm>
          <a:prstGeom prst="rect">
            <a:avLst/>
          </a:prstGeom>
          <a:noFill/>
        </p:spPr>
      </p:pic>
      <p:sp>
        <p:nvSpPr>
          <p:cNvPr id="14" name="テキスト ボックス 13"/>
          <p:cNvSpPr txBox="1"/>
          <p:nvPr/>
        </p:nvSpPr>
        <p:spPr>
          <a:xfrm>
            <a:off x="7643834" y="2071678"/>
            <a:ext cx="723275" cy="253916"/>
          </a:xfrm>
          <a:prstGeom prst="rect">
            <a:avLst/>
          </a:prstGeom>
          <a:noFill/>
        </p:spPr>
        <p:txBody>
          <a:bodyPr wrap="none" rtlCol="0">
            <a:spAutoFit/>
          </a:bodyPr>
          <a:lstStyle/>
          <a:p>
            <a:r>
              <a:rPr lang="ja-JP" altLang="en-US" sz="1050" dirty="0" smtClean="0"/>
              <a:t>山内隊長</a:t>
            </a:r>
            <a:endParaRPr lang="en-US" altLang="ja-JP" sz="1050" dirty="0" smtClean="0"/>
          </a:p>
        </p:txBody>
      </p:sp>
      <p:sp>
        <p:nvSpPr>
          <p:cNvPr id="15" name="テキスト ボックス 14"/>
          <p:cNvSpPr txBox="1"/>
          <p:nvPr/>
        </p:nvSpPr>
        <p:spPr>
          <a:xfrm>
            <a:off x="579025" y="4318092"/>
            <a:ext cx="992579" cy="253916"/>
          </a:xfrm>
          <a:prstGeom prst="rect">
            <a:avLst/>
          </a:prstGeom>
          <a:noFill/>
        </p:spPr>
        <p:txBody>
          <a:bodyPr wrap="none" rtlCol="0">
            <a:spAutoFit/>
          </a:bodyPr>
          <a:lstStyle/>
          <a:p>
            <a:r>
              <a:rPr lang="ja-JP" altLang="en-US" sz="1050" dirty="0" smtClean="0"/>
              <a:t>隊員集合写真</a:t>
            </a:r>
            <a:endParaRPr lang="en-US" altLang="ja-JP" sz="1050" dirty="0" smtClean="0"/>
          </a:p>
        </p:txBody>
      </p:sp>
      <p:sp>
        <p:nvSpPr>
          <p:cNvPr id="16" name="テキスト ボックス 15"/>
          <p:cNvSpPr txBox="1"/>
          <p:nvPr/>
        </p:nvSpPr>
        <p:spPr>
          <a:xfrm>
            <a:off x="2555776" y="4286256"/>
            <a:ext cx="1795684" cy="253916"/>
          </a:xfrm>
          <a:prstGeom prst="rect">
            <a:avLst/>
          </a:prstGeom>
          <a:noFill/>
        </p:spPr>
        <p:txBody>
          <a:bodyPr wrap="none" rtlCol="0">
            <a:spAutoFit/>
          </a:bodyPr>
          <a:lstStyle/>
          <a:p>
            <a:r>
              <a:rPr lang="ja-JP" altLang="en-US" sz="1050" dirty="0" smtClean="0"/>
              <a:t>ドーム隊</a:t>
            </a:r>
            <a:r>
              <a:rPr lang="en-US" altLang="ja-JP" sz="1050" dirty="0" smtClean="0"/>
              <a:t>(</a:t>
            </a:r>
            <a:r>
              <a:rPr lang="ja-JP" altLang="en-US" sz="1050" dirty="0" smtClean="0"/>
              <a:t>高遠さん行方不明</a:t>
            </a:r>
            <a:r>
              <a:rPr lang="en-US" altLang="ja-JP" sz="1050" dirty="0" smtClean="0"/>
              <a:t>)</a:t>
            </a:r>
          </a:p>
        </p:txBody>
      </p:sp>
      <p:sp>
        <p:nvSpPr>
          <p:cNvPr id="17" name="テキスト ボックス 16"/>
          <p:cNvSpPr txBox="1"/>
          <p:nvPr/>
        </p:nvSpPr>
        <p:spPr>
          <a:xfrm>
            <a:off x="5024628" y="4286256"/>
            <a:ext cx="1261884" cy="253916"/>
          </a:xfrm>
          <a:prstGeom prst="rect">
            <a:avLst/>
          </a:prstGeom>
          <a:noFill/>
        </p:spPr>
        <p:txBody>
          <a:bodyPr wrap="none" rtlCol="0">
            <a:spAutoFit/>
          </a:bodyPr>
          <a:lstStyle/>
          <a:p>
            <a:r>
              <a:rPr lang="ja-JP" altLang="en-US" sz="1050" dirty="0" smtClean="0"/>
              <a:t>高木文部科学大臣</a:t>
            </a:r>
            <a:endParaRPr lang="en-US" altLang="ja-JP" sz="1050" dirty="0" smtClean="0"/>
          </a:p>
        </p:txBody>
      </p:sp>
      <p:sp>
        <p:nvSpPr>
          <p:cNvPr id="18" name="テキスト ボックス 17"/>
          <p:cNvSpPr txBox="1"/>
          <p:nvPr/>
        </p:nvSpPr>
        <p:spPr>
          <a:xfrm>
            <a:off x="7445296" y="4286256"/>
            <a:ext cx="1127232" cy="253916"/>
          </a:xfrm>
          <a:prstGeom prst="rect">
            <a:avLst/>
          </a:prstGeom>
          <a:noFill/>
        </p:spPr>
        <p:txBody>
          <a:bodyPr wrap="none" rtlCol="0">
            <a:spAutoFit/>
          </a:bodyPr>
          <a:lstStyle/>
          <a:p>
            <a:r>
              <a:rPr lang="ja-JP" altLang="en-US" sz="1050" dirty="0" smtClean="0"/>
              <a:t>谷垣自民党総裁</a:t>
            </a:r>
            <a:endParaRPr lang="en-US" altLang="ja-JP" sz="1050" dirty="0" smtClean="0"/>
          </a:p>
        </p:txBody>
      </p:sp>
      <p:sp>
        <p:nvSpPr>
          <p:cNvPr id="19" name="テキスト ボックス 18"/>
          <p:cNvSpPr txBox="1"/>
          <p:nvPr/>
        </p:nvSpPr>
        <p:spPr>
          <a:xfrm>
            <a:off x="512770" y="6500834"/>
            <a:ext cx="1394934" cy="253916"/>
          </a:xfrm>
          <a:prstGeom prst="rect">
            <a:avLst/>
          </a:prstGeom>
          <a:noFill/>
        </p:spPr>
        <p:txBody>
          <a:bodyPr wrap="none" rtlCol="0">
            <a:spAutoFit/>
          </a:bodyPr>
          <a:lstStyle/>
          <a:p>
            <a:r>
              <a:rPr lang="ja-JP" altLang="en-US" sz="1050" dirty="0" smtClean="0"/>
              <a:t>市川先生・高遠さんと</a:t>
            </a:r>
            <a:endParaRPr lang="en-US" altLang="ja-JP" sz="1050" dirty="0" smtClean="0"/>
          </a:p>
        </p:txBody>
      </p:sp>
      <p:sp>
        <p:nvSpPr>
          <p:cNvPr id="20" name="テキスト ボックス 19"/>
          <p:cNvSpPr txBox="1"/>
          <p:nvPr/>
        </p:nvSpPr>
        <p:spPr>
          <a:xfrm>
            <a:off x="2267744" y="6500834"/>
            <a:ext cx="2238113" cy="253916"/>
          </a:xfrm>
          <a:prstGeom prst="rect">
            <a:avLst/>
          </a:prstGeom>
          <a:noFill/>
        </p:spPr>
        <p:txBody>
          <a:bodyPr wrap="none" rtlCol="0">
            <a:spAutoFit/>
          </a:bodyPr>
          <a:lstStyle/>
          <a:p>
            <a:r>
              <a:rPr lang="ja-JP" altLang="en-US" sz="1050" dirty="0" smtClean="0"/>
              <a:t>両親も故郷・倉敷からやってきました</a:t>
            </a:r>
            <a:endParaRPr lang="en-US" altLang="ja-JP" sz="1050" dirty="0" smtClean="0"/>
          </a:p>
        </p:txBody>
      </p:sp>
      <p:sp>
        <p:nvSpPr>
          <p:cNvPr id="21" name="テキスト ボックス 20"/>
          <p:cNvSpPr txBox="1"/>
          <p:nvPr/>
        </p:nvSpPr>
        <p:spPr>
          <a:xfrm>
            <a:off x="5286380" y="6500834"/>
            <a:ext cx="548548" cy="253916"/>
          </a:xfrm>
          <a:prstGeom prst="rect">
            <a:avLst/>
          </a:prstGeom>
          <a:noFill/>
        </p:spPr>
        <p:txBody>
          <a:bodyPr wrap="none" rtlCol="0">
            <a:spAutoFit/>
          </a:bodyPr>
          <a:lstStyle/>
          <a:p>
            <a:r>
              <a:rPr lang="ja-JP" altLang="en-US" sz="1050" dirty="0" smtClean="0"/>
              <a:t>お袋と</a:t>
            </a:r>
            <a:endParaRPr lang="en-US" altLang="ja-JP" sz="1050" dirty="0" smtClean="0"/>
          </a:p>
        </p:txBody>
      </p:sp>
      <p:sp>
        <p:nvSpPr>
          <p:cNvPr id="22" name="テキスト ボックス 21"/>
          <p:cNvSpPr txBox="1"/>
          <p:nvPr/>
        </p:nvSpPr>
        <p:spPr>
          <a:xfrm>
            <a:off x="7460629" y="6500834"/>
            <a:ext cx="1183337" cy="253916"/>
          </a:xfrm>
          <a:prstGeom prst="rect">
            <a:avLst/>
          </a:prstGeom>
          <a:noFill/>
        </p:spPr>
        <p:txBody>
          <a:bodyPr wrap="none" rtlCol="0">
            <a:spAutoFit/>
          </a:bodyPr>
          <a:lstStyle/>
          <a:p>
            <a:r>
              <a:rPr lang="ja-JP" altLang="en-US" sz="1050" dirty="0" smtClean="0"/>
              <a:t>頑張ってきます！</a:t>
            </a:r>
            <a:endParaRPr lang="en-US" altLang="ja-JP" sz="1050" dirty="0" smtClean="0"/>
          </a:p>
        </p:txBody>
      </p:sp>
      <p:pic>
        <p:nvPicPr>
          <p:cNvPr id="3079" name="Picture 7" descr="F:\D1\2010_11第三回全員打ち合わせ会\R0010078.JPG"/>
          <p:cNvPicPr>
            <a:picLocks noChangeAspect="1" noChangeArrowheads="1"/>
          </p:cNvPicPr>
          <p:nvPr/>
        </p:nvPicPr>
        <p:blipFill>
          <a:blip r:embed="rId10" cstate="print"/>
          <a:srcRect/>
          <a:stretch>
            <a:fillRect/>
          </a:stretch>
        </p:blipFill>
        <p:spPr bwMode="auto">
          <a:xfrm>
            <a:off x="-42578" y="2514356"/>
            <a:ext cx="2400000" cy="1800000"/>
          </a:xfrm>
          <a:prstGeom prst="rect">
            <a:avLst/>
          </a:prstGeom>
          <a:noFill/>
        </p:spPr>
      </p:pic>
      <p:pic>
        <p:nvPicPr>
          <p:cNvPr id="3074" name="Picture 2" descr="F:\D1\2010_11第三回全員打ち合わせ会\R0010042.JPG"/>
          <p:cNvPicPr>
            <a:picLocks noChangeAspect="1" noChangeArrowheads="1"/>
          </p:cNvPicPr>
          <p:nvPr/>
        </p:nvPicPr>
        <p:blipFill>
          <a:blip r:embed="rId11" cstate="print"/>
          <a:srcRect r="2977"/>
          <a:stretch>
            <a:fillRect/>
          </a:stretch>
        </p:blipFill>
        <p:spPr bwMode="auto">
          <a:xfrm>
            <a:off x="-42578" y="4700834"/>
            <a:ext cx="2328562" cy="180000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476672"/>
            <a:ext cx="2060179" cy="584775"/>
          </a:xfrm>
          <a:prstGeom prst="rect">
            <a:avLst/>
          </a:prstGeom>
          <a:noFill/>
        </p:spPr>
        <p:txBody>
          <a:bodyPr wrap="none" rtlCol="0">
            <a:spAutoFit/>
          </a:bodyPr>
          <a:lstStyle/>
          <a:p>
            <a:r>
              <a:rPr lang="ja-JP" altLang="en-US" sz="3200" dirty="0" smtClean="0"/>
              <a:t>しらせ出港</a:t>
            </a:r>
            <a:endParaRPr kumimoji="1" lang="en-US" altLang="ja-JP" sz="3200" dirty="0" smtClean="0"/>
          </a:p>
        </p:txBody>
      </p:sp>
      <p:sp>
        <p:nvSpPr>
          <p:cNvPr id="6" name="テキスト ボックス 5"/>
          <p:cNvSpPr txBox="1"/>
          <p:nvPr/>
        </p:nvSpPr>
        <p:spPr>
          <a:xfrm>
            <a:off x="899592" y="1124744"/>
            <a:ext cx="2268570" cy="369332"/>
          </a:xfrm>
          <a:prstGeom prst="rect">
            <a:avLst/>
          </a:prstGeom>
          <a:noFill/>
        </p:spPr>
        <p:txBody>
          <a:bodyPr wrap="none" rtlCol="0">
            <a:spAutoFit/>
          </a:bodyPr>
          <a:lstStyle/>
          <a:p>
            <a:r>
              <a:rPr lang="en-US" altLang="ja-JP" dirty="0" smtClean="0"/>
              <a:t>11</a:t>
            </a:r>
            <a:r>
              <a:rPr lang="ja-JP" altLang="en-US" dirty="0" smtClean="0"/>
              <a:t>月</a:t>
            </a:r>
            <a:r>
              <a:rPr lang="en-US" altLang="ja-JP" dirty="0" smtClean="0"/>
              <a:t>11</a:t>
            </a:r>
            <a:r>
              <a:rPr lang="ja-JP" altLang="en-US" dirty="0" smtClean="0"/>
              <a:t>日＠晴海埠頭</a:t>
            </a:r>
            <a:endParaRPr lang="en-US" altLang="ja-JP" dirty="0" smtClean="0"/>
          </a:p>
        </p:txBody>
      </p:sp>
      <p:pic>
        <p:nvPicPr>
          <p:cNvPr id="1027" name="Picture 3" descr="F:\D1\2010_11しらせ出港\IMG_4296.JPG"/>
          <p:cNvPicPr>
            <a:picLocks noChangeAspect="1" noChangeArrowheads="1"/>
          </p:cNvPicPr>
          <p:nvPr/>
        </p:nvPicPr>
        <p:blipFill>
          <a:blip r:embed="rId3" cstate="print"/>
          <a:srcRect/>
          <a:stretch>
            <a:fillRect/>
          </a:stretch>
        </p:blipFill>
        <p:spPr bwMode="auto">
          <a:xfrm>
            <a:off x="6815381" y="4725144"/>
            <a:ext cx="2400089" cy="1800000"/>
          </a:xfrm>
          <a:prstGeom prst="rect">
            <a:avLst/>
          </a:prstGeom>
          <a:noFill/>
        </p:spPr>
      </p:pic>
      <p:pic>
        <p:nvPicPr>
          <p:cNvPr id="1029" name="Picture 5" descr="F:\D1\2010_11しらせ出港\IMG_4257.JPG"/>
          <p:cNvPicPr>
            <a:picLocks noChangeAspect="1" noChangeArrowheads="1"/>
          </p:cNvPicPr>
          <p:nvPr/>
        </p:nvPicPr>
        <p:blipFill>
          <a:blip r:embed="rId4" cstate="print"/>
          <a:srcRect/>
          <a:stretch>
            <a:fillRect/>
          </a:stretch>
        </p:blipFill>
        <p:spPr bwMode="auto">
          <a:xfrm>
            <a:off x="6743943" y="357166"/>
            <a:ext cx="2400089" cy="1800000"/>
          </a:xfrm>
          <a:prstGeom prst="rect">
            <a:avLst/>
          </a:prstGeom>
          <a:noFill/>
        </p:spPr>
      </p:pic>
      <p:pic>
        <p:nvPicPr>
          <p:cNvPr id="1031" name="Picture 7" descr="F:\D1\2010_11しらせ出港\IMG_4273.JPG"/>
          <p:cNvPicPr>
            <a:picLocks noChangeAspect="1" noChangeArrowheads="1"/>
          </p:cNvPicPr>
          <p:nvPr/>
        </p:nvPicPr>
        <p:blipFill>
          <a:blip r:embed="rId5" cstate="print"/>
          <a:srcRect/>
          <a:stretch>
            <a:fillRect/>
          </a:stretch>
        </p:blipFill>
        <p:spPr bwMode="auto">
          <a:xfrm>
            <a:off x="4499992" y="4725144"/>
            <a:ext cx="2400089" cy="1800000"/>
          </a:xfrm>
          <a:prstGeom prst="rect">
            <a:avLst/>
          </a:prstGeom>
          <a:noFill/>
        </p:spPr>
      </p:pic>
      <p:pic>
        <p:nvPicPr>
          <p:cNvPr id="1032" name="Picture 8" descr="F:\D1\2010_11しらせ出港\IMG_4270.JPG"/>
          <p:cNvPicPr>
            <a:picLocks noChangeAspect="1" noChangeArrowheads="1"/>
          </p:cNvPicPr>
          <p:nvPr/>
        </p:nvPicPr>
        <p:blipFill>
          <a:blip r:embed="rId6" cstate="print"/>
          <a:srcRect/>
          <a:stretch>
            <a:fillRect/>
          </a:stretch>
        </p:blipFill>
        <p:spPr bwMode="auto">
          <a:xfrm>
            <a:off x="4500562" y="2496601"/>
            <a:ext cx="2400089" cy="1800000"/>
          </a:xfrm>
          <a:prstGeom prst="rect">
            <a:avLst/>
          </a:prstGeom>
          <a:noFill/>
        </p:spPr>
      </p:pic>
      <p:pic>
        <p:nvPicPr>
          <p:cNvPr id="1028" name="Picture 4" descr="F:\D1\2010_11しらせ出港\IMG_4249.JPG"/>
          <p:cNvPicPr>
            <a:picLocks noChangeAspect="1" noChangeArrowheads="1"/>
          </p:cNvPicPr>
          <p:nvPr/>
        </p:nvPicPr>
        <p:blipFill>
          <a:blip r:embed="rId7" cstate="print"/>
          <a:srcRect/>
          <a:stretch>
            <a:fillRect/>
          </a:stretch>
        </p:blipFill>
        <p:spPr bwMode="auto">
          <a:xfrm>
            <a:off x="4457927" y="357166"/>
            <a:ext cx="2400089" cy="1800000"/>
          </a:xfrm>
          <a:prstGeom prst="rect">
            <a:avLst/>
          </a:prstGeom>
          <a:noFill/>
        </p:spPr>
      </p:pic>
      <p:pic>
        <p:nvPicPr>
          <p:cNvPr id="1033" name="Picture 9" descr="F:\D1\2010_11しらせ出港\IMG_4278.JPG"/>
          <p:cNvPicPr>
            <a:picLocks noChangeAspect="1" noChangeArrowheads="1"/>
          </p:cNvPicPr>
          <p:nvPr/>
        </p:nvPicPr>
        <p:blipFill>
          <a:blip r:embed="rId8" cstate="print"/>
          <a:srcRect/>
          <a:stretch>
            <a:fillRect/>
          </a:stretch>
        </p:blipFill>
        <p:spPr bwMode="auto">
          <a:xfrm>
            <a:off x="2243920" y="4725144"/>
            <a:ext cx="2400088" cy="1800000"/>
          </a:xfrm>
          <a:prstGeom prst="rect">
            <a:avLst/>
          </a:prstGeom>
          <a:noFill/>
        </p:spPr>
      </p:pic>
      <p:sp>
        <p:nvSpPr>
          <p:cNvPr id="13" name="テキスト ボックス 12"/>
          <p:cNvSpPr txBox="1"/>
          <p:nvPr/>
        </p:nvSpPr>
        <p:spPr>
          <a:xfrm>
            <a:off x="428596" y="1571612"/>
            <a:ext cx="3857652" cy="1754326"/>
          </a:xfrm>
          <a:prstGeom prst="rect">
            <a:avLst/>
          </a:prstGeom>
          <a:noFill/>
        </p:spPr>
        <p:txBody>
          <a:bodyPr wrap="square" rtlCol="0">
            <a:spAutoFit/>
          </a:bodyPr>
          <a:lstStyle/>
          <a:p>
            <a:pPr algn="just"/>
            <a:r>
              <a:rPr lang="ja-JP" altLang="en-US" dirty="0" smtClean="0"/>
              <a:t>大塚副隊長・市川隊員・木名瀬隊員・　村山隊員・芹沢隊員の</a:t>
            </a:r>
            <a:r>
              <a:rPr lang="en-US" altLang="ja-JP" dirty="0" smtClean="0"/>
              <a:t>5</a:t>
            </a:r>
            <a:r>
              <a:rPr lang="ja-JP" altLang="en-US" dirty="0" smtClean="0"/>
              <a:t>名を乗せ、</a:t>
            </a:r>
            <a:r>
              <a:rPr lang="en-US" altLang="ja-JP" dirty="0" smtClean="0"/>
              <a:t>500</a:t>
            </a:r>
            <a:r>
              <a:rPr lang="ja-JP" altLang="en-US" dirty="0" smtClean="0"/>
              <a:t>名を超える見送りの中、しらせは快晴の晴海埠頭から南極をめざし出港した。</a:t>
            </a:r>
            <a:endParaRPr lang="en-US" altLang="ja-JP" dirty="0" smtClean="0"/>
          </a:p>
          <a:p>
            <a:pPr algn="just"/>
            <a:r>
              <a:rPr lang="ja-JP" altLang="en-US" dirty="0" smtClean="0"/>
              <a:t>「いよいよ南極だな」、と意気込みを新たにする一日となった。</a:t>
            </a:r>
            <a:endParaRPr lang="en-US" altLang="ja-JP" dirty="0" smtClean="0"/>
          </a:p>
        </p:txBody>
      </p:sp>
      <p:sp>
        <p:nvSpPr>
          <p:cNvPr id="14" name="正方形/長方形 13"/>
          <p:cNvSpPr/>
          <p:nvPr/>
        </p:nvSpPr>
        <p:spPr>
          <a:xfrm>
            <a:off x="4929190" y="2143116"/>
            <a:ext cx="1396536" cy="253916"/>
          </a:xfrm>
          <a:prstGeom prst="rect">
            <a:avLst/>
          </a:prstGeom>
        </p:spPr>
        <p:txBody>
          <a:bodyPr wrap="none">
            <a:spAutoFit/>
          </a:bodyPr>
          <a:lstStyle/>
          <a:p>
            <a:r>
              <a:rPr lang="ja-JP" altLang="en-US" sz="1050" dirty="0" smtClean="0"/>
              <a:t>海上自衛隊出発式典</a:t>
            </a:r>
            <a:endParaRPr lang="ja-JP" altLang="en-US" sz="1050" dirty="0"/>
          </a:p>
        </p:txBody>
      </p:sp>
      <p:sp>
        <p:nvSpPr>
          <p:cNvPr id="15" name="正方形/長方形 14"/>
          <p:cNvSpPr/>
          <p:nvPr/>
        </p:nvSpPr>
        <p:spPr>
          <a:xfrm>
            <a:off x="7500958" y="2143116"/>
            <a:ext cx="1127232" cy="253916"/>
          </a:xfrm>
          <a:prstGeom prst="rect">
            <a:avLst/>
          </a:prstGeom>
        </p:spPr>
        <p:txBody>
          <a:bodyPr wrap="none">
            <a:spAutoFit/>
          </a:bodyPr>
          <a:lstStyle/>
          <a:p>
            <a:r>
              <a:rPr lang="ja-JP" altLang="en-US" sz="1050" dirty="0" smtClean="0"/>
              <a:t>海上幕僚長訓示</a:t>
            </a:r>
            <a:endParaRPr lang="ja-JP" altLang="en-US" sz="1050" dirty="0"/>
          </a:p>
        </p:txBody>
      </p:sp>
      <p:sp>
        <p:nvSpPr>
          <p:cNvPr id="16" name="正方形/長方形 15"/>
          <p:cNvSpPr/>
          <p:nvPr/>
        </p:nvSpPr>
        <p:spPr>
          <a:xfrm>
            <a:off x="5000628" y="4286256"/>
            <a:ext cx="1353256" cy="253916"/>
          </a:xfrm>
          <a:prstGeom prst="rect">
            <a:avLst/>
          </a:prstGeom>
        </p:spPr>
        <p:txBody>
          <a:bodyPr wrap="none">
            <a:spAutoFit/>
          </a:bodyPr>
          <a:lstStyle/>
          <a:p>
            <a:r>
              <a:rPr lang="ja-JP" altLang="en-US" sz="1050" dirty="0" smtClean="0"/>
              <a:t>音楽隊による生演奏</a:t>
            </a:r>
            <a:endParaRPr lang="ja-JP" altLang="en-US" sz="1050" dirty="0"/>
          </a:p>
        </p:txBody>
      </p:sp>
      <p:sp>
        <p:nvSpPr>
          <p:cNvPr id="17" name="正方形/長方形 16"/>
          <p:cNvSpPr/>
          <p:nvPr/>
        </p:nvSpPr>
        <p:spPr>
          <a:xfrm>
            <a:off x="2929496" y="6511094"/>
            <a:ext cx="1035861" cy="253916"/>
          </a:xfrm>
          <a:prstGeom prst="rect">
            <a:avLst/>
          </a:prstGeom>
        </p:spPr>
        <p:txBody>
          <a:bodyPr wrap="none">
            <a:spAutoFit/>
          </a:bodyPr>
          <a:lstStyle/>
          <a:p>
            <a:r>
              <a:rPr lang="ja-JP" altLang="en-US" sz="1050" dirty="0" smtClean="0"/>
              <a:t>多くの紙テープ</a:t>
            </a:r>
            <a:endParaRPr lang="ja-JP" altLang="en-US" sz="1050" dirty="0"/>
          </a:p>
        </p:txBody>
      </p:sp>
      <p:sp>
        <p:nvSpPr>
          <p:cNvPr id="19" name="正方形/長方形 18"/>
          <p:cNvSpPr/>
          <p:nvPr/>
        </p:nvSpPr>
        <p:spPr>
          <a:xfrm>
            <a:off x="177232" y="6511094"/>
            <a:ext cx="2042547" cy="253916"/>
          </a:xfrm>
          <a:prstGeom prst="rect">
            <a:avLst/>
          </a:prstGeom>
        </p:spPr>
        <p:txBody>
          <a:bodyPr wrap="none">
            <a:spAutoFit/>
          </a:bodyPr>
          <a:lstStyle/>
          <a:p>
            <a:r>
              <a:rPr lang="ja-JP" altLang="en-US" sz="1050" dirty="0" smtClean="0"/>
              <a:t>多くの方々に温かく見送られます</a:t>
            </a:r>
            <a:endParaRPr lang="ja-JP" altLang="en-US" sz="1050" dirty="0"/>
          </a:p>
        </p:txBody>
      </p:sp>
      <p:sp>
        <p:nvSpPr>
          <p:cNvPr id="20" name="正方形/長方形 19"/>
          <p:cNvSpPr/>
          <p:nvPr/>
        </p:nvSpPr>
        <p:spPr>
          <a:xfrm>
            <a:off x="4792121" y="6500834"/>
            <a:ext cx="1994457" cy="253916"/>
          </a:xfrm>
          <a:prstGeom prst="rect">
            <a:avLst/>
          </a:prstGeom>
        </p:spPr>
        <p:txBody>
          <a:bodyPr wrap="none">
            <a:spAutoFit/>
          </a:bodyPr>
          <a:lstStyle/>
          <a:p>
            <a:r>
              <a:rPr lang="ja-JP" altLang="en-US" sz="1050" dirty="0" smtClean="0"/>
              <a:t>しらせ乗船組</a:t>
            </a:r>
            <a:r>
              <a:rPr lang="en-US" altLang="ja-JP" sz="1050" dirty="0" smtClean="0"/>
              <a:t>5</a:t>
            </a:r>
            <a:r>
              <a:rPr lang="ja-JP" altLang="en-US" sz="1050" dirty="0" smtClean="0"/>
              <a:t>名が遠く見えます</a:t>
            </a:r>
            <a:endParaRPr lang="ja-JP" altLang="en-US" sz="1050" dirty="0"/>
          </a:p>
        </p:txBody>
      </p:sp>
      <p:sp>
        <p:nvSpPr>
          <p:cNvPr id="21" name="正方形/長方形 20"/>
          <p:cNvSpPr/>
          <p:nvPr/>
        </p:nvSpPr>
        <p:spPr>
          <a:xfrm>
            <a:off x="7572396" y="6500834"/>
            <a:ext cx="1058303" cy="253916"/>
          </a:xfrm>
          <a:prstGeom prst="rect">
            <a:avLst/>
          </a:prstGeom>
        </p:spPr>
        <p:txBody>
          <a:bodyPr wrap="none">
            <a:spAutoFit/>
          </a:bodyPr>
          <a:lstStyle/>
          <a:p>
            <a:r>
              <a:rPr lang="ja-JP" altLang="en-US" sz="1050" dirty="0" smtClean="0"/>
              <a:t>いざ、南極へ！</a:t>
            </a:r>
            <a:endParaRPr lang="ja-JP" altLang="en-US" sz="1050" dirty="0"/>
          </a:p>
        </p:txBody>
      </p:sp>
      <p:sp>
        <p:nvSpPr>
          <p:cNvPr id="22" name="正方形/長方形 21"/>
          <p:cNvSpPr/>
          <p:nvPr/>
        </p:nvSpPr>
        <p:spPr>
          <a:xfrm>
            <a:off x="3491880" y="3717032"/>
            <a:ext cx="962123" cy="577081"/>
          </a:xfrm>
          <a:prstGeom prst="rect">
            <a:avLst/>
          </a:prstGeom>
        </p:spPr>
        <p:txBody>
          <a:bodyPr wrap="none">
            <a:spAutoFit/>
          </a:bodyPr>
          <a:lstStyle/>
          <a:p>
            <a:r>
              <a:rPr lang="ja-JP" altLang="en-US" sz="1050" dirty="0" smtClean="0"/>
              <a:t>♪錨を上げて</a:t>
            </a:r>
            <a:endParaRPr lang="en-US" altLang="ja-JP" sz="1050" dirty="0" smtClean="0"/>
          </a:p>
          <a:p>
            <a:r>
              <a:rPr lang="ja-JP" altLang="en-US" sz="1050" dirty="0" smtClean="0"/>
              <a:t>♪軍艦マーチ</a:t>
            </a:r>
            <a:endParaRPr lang="en-US" altLang="ja-JP" sz="1050" dirty="0" smtClean="0"/>
          </a:p>
          <a:p>
            <a:r>
              <a:rPr lang="ja-JP" altLang="en-US" sz="1050" dirty="0" smtClean="0"/>
              <a:t>♪蛍の光</a:t>
            </a:r>
            <a:endParaRPr lang="ja-JP" altLang="en-US" sz="1050" dirty="0"/>
          </a:p>
        </p:txBody>
      </p:sp>
      <p:pic>
        <p:nvPicPr>
          <p:cNvPr id="23" name="Anchors_Aweigh_March_行進曲「錨を上げて」_by_海上保安庁音楽隊_[HD].mp3">
            <a:hlinkClick r:id="" action="ppaction://media"/>
          </p:cNvPr>
          <p:cNvPicPr>
            <a:picLocks noRot="1" noChangeAspect="1"/>
          </p:cNvPicPr>
          <p:nvPr>
            <a:audioFile r:link="rId1"/>
          </p:nvPr>
        </p:nvPicPr>
        <p:blipFill>
          <a:blip r:embed="rId9" cstate="print"/>
          <a:stretch>
            <a:fillRect/>
          </a:stretch>
        </p:blipFill>
        <p:spPr>
          <a:xfrm>
            <a:off x="2915816" y="3933056"/>
            <a:ext cx="304800" cy="304800"/>
          </a:xfrm>
          <a:prstGeom prst="rect">
            <a:avLst/>
          </a:prstGeom>
        </p:spPr>
      </p:pic>
      <p:pic>
        <p:nvPicPr>
          <p:cNvPr id="11265" name="Picture 1" descr="C:\Users\okita\Desktop\s-R0010167.jpg"/>
          <p:cNvPicPr>
            <a:picLocks noChangeAspect="1" noChangeArrowheads="1"/>
          </p:cNvPicPr>
          <p:nvPr/>
        </p:nvPicPr>
        <p:blipFill>
          <a:blip r:embed="rId10" cstate="print"/>
          <a:srcRect l="3989"/>
          <a:stretch>
            <a:fillRect/>
          </a:stretch>
        </p:blipFill>
        <p:spPr bwMode="auto">
          <a:xfrm>
            <a:off x="6876256" y="2496601"/>
            <a:ext cx="2304256" cy="1800000"/>
          </a:xfrm>
          <a:prstGeom prst="rect">
            <a:avLst/>
          </a:prstGeom>
          <a:noFill/>
        </p:spPr>
      </p:pic>
      <p:pic>
        <p:nvPicPr>
          <p:cNvPr id="1026" name="Picture 2" descr="F:\D1\2010_11しらせ出港\IMG_4283.JPG"/>
          <p:cNvPicPr>
            <a:picLocks noChangeAspect="1" noChangeArrowheads="1"/>
          </p:cNvPicPr>
          <p:nvPr/>
        </p:nvPicPr>
        <p:blipFill>
          <a:blip r:embed="rId11" cstate="print"/>
          <a:srcRect/>
          <a:stretch>
            <a:fillRect/>
          </a:stretch>
        </p:blipFill>
        <p:spPr bwMode="auto">
          <a:xfrm>
            <a:off x="-108520" y="4725144"/>
            <a:ext cx="2400089" cy="1800000"/>
          </a:xfrm>
          <a:prstGeom prst="rect">
            <a:avLst/>
          </a:prstGeom>
          <a:noFill/>
        </p:spPr>
      </p:pic>
      <p:sp>
        <p:nvSpPr>
          <p:cNvPr id="24" name="正方形/長方形 23"/>
          <p:cNvSpPr/>
          <p:nvPr/>
        </p:nvSpPr>
        <p:spPr>
          <a:xfrm>
            <a:off x="7380312" y="4293096"/>
            <a:ext cx="1127232" cy="253916"/>
          </a:xfrm>
          <a:prstGeom prst="rect">
            <a:avLst/>
          </a:prstGeom>
        </p:spPr>
        <p:txBody>
          <a:bodyPr wrap="none">
            <a:spAutoFit/>
          </a:bodyPr>
          <a:lstStyle/>
          <a:p>
            <a:r>
              <a:rPr lang="ja-JP" altLang="en-US" sz="1050" dirty="0" smtClean="0"/>
              <a:t>観測隊集合写真</a:t>
            </a:r>
            <a:endParaRPr lang="ja-JP" altLang="en-US" sz="105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16" fill="hold"/>
                                        <p:tgtEl>
                                          <p:spTgt spid="23"/>
                                        </p:tgtEl>
                                      </p:cBhvr>
                                    </p:cmd>
                                  </p:childTnLst>
                                </p:cTn>
                              </p:par>
                            </p:childTnLst>
                          </p:cTn>
                        </p:par>
                      </p:childTnLst>
                    </p:cTn>
                  </p:par>
                </p:childTnLst>
              </p:cTn>
              <p:nextCondLst>
                <p:cond evt="onClick" delay="0">
                  <p:tgtEl>
                    <p:spTgt spid="2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331640" y="2924944"/>
            <a:ext cx="6704079" cy="769441"/>
          </a:xfrm>
          <a:prstGeom prst="rect">
            <a:avLst/>
          </a:prstGeom>
          <a:noFill/>
        </p:spPr>
        <p:txBody>
          <a:bodyPr wrap="none" rtlCol="0">
            <a:spAutoFit/>
          </a:bodyPr>
          <a:lstStyle/>
          <a:p>
            <a:r>
              <a:rPr lang="ja-JP" altLang="en-US" sz="4400" dirty="0" smtClean="0"/>
              <a:t>そして</a:t>
            </a:r>
            <a:r>
              <a:rPr lang="en-US" altLang="ja-JP" sz="4400" dirty="0" smtClean="0"/>
              <a:t>11</a:t>
            </a:r>
            <a:r>
              <a:rPr lang="ja-JP" altLang="en-US" sz="4400" dirty="0" smtClean="0"/>
              <a:t>月</a:t>
            </a:r>
            <a:r>
              <a:rPr lang="en-US" altLang="ja-JP" sz="4400" dirty="0" smtClean="0"/>
              <a:t>24</a:t>
            </a:r>
            <a:r>
              <a:rPr lang="ja-JP" altLang="en-US" sz="4400" dirty="0" smtClean="0"/>
              <a:t>日</a:t>
            </a:r>
            <a:r>
              <a:rPr lang="en-US" altLang="ja-JP" sz="4400" dirty="0" smtClean="0"/>
              <a:t>(</a:t>
            </a:r>
            <a:r>
              <a:rPr lang="ja-JP" altLang="en-US" sz="4400" dirty="0" smtClean="0"/>
              <a:t>水</a:t>
            </a:r>
            <a:r>
              <a:rPr lang="en-US" altLang="ja-JP" sz="4400" dirty="0" smtClean="0"/>
              <a:t>)</a:t>
            </a:r>
            <a:r>
              <a:rPr lang="ja-JP" altLang="en-US" sz="4400" dirty="0" err="1" smtClean="0"/>
              <a:t>、</a:t>
            </a:r>
            <a:r>
              <a:rPr lang="ja-JP" altLang="en-US" sz="4400" dirty="0" smtClean="0"/>
              <a:t>出発。</a:t>
            </a:r>
            <a:endParaRPr lang="en-US" altLang="ja-JP" sz="4400" dirty="0"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コピー ～ Internet Explorer Wallpaper.bmp"/>
          <p:cNvPicPr>
            <a:picLocks noChangeAspect="1" noChangeArrowheads="1"/>
          </p:cNvPicPr>
          <p:nvPr/>
        </p:nvPicPr>
        <p:blipFill>
          <a:blip r:embed="rId2" cstate="print"/>
          <a:srcRect/>
          <a:stretch>
            <a:fillRect/>
          </a:stretch>
        </p:blipFill>
        <p:spPr bwMode="auto">
          <a:xfrm>
            <a:off x="0" y="0"/>
            <a:ext cx="9144000" cy="6885384"/>
          </a:xfrm>
          <a:prstGeom prst="rect">
            <a:avLst/>
          </a:prstGeom>
          <a:noFill/>
        </p:spPr>
      </p:pic>
      <p:sp>
        <p:nvSpPr>
          <p:cNvPr id="6" name="テキスト ボックス 5"/>
          <p:cNvSpPr txBox="1"/>
          <p:nvPr/>
        </p:nvSpPr>
        <p:spPr>
          <a:xfrm>
            <a:off x="0" y="2924944"/>
            <a:ext cx="9144000" cy="769441"/>
          </a:xfrm>
          <a:prstGeom prst="rect">
            <a:avLst/>
          </a:prstGeom>
          <a:noFill/>
        </p:spPr>
        <p:txBody>
          <a:bodyPr wrap="square" rtlCol="0">
            <a:spAutoFit/>
          </a:bodyPr>
          <a:lstStyle/>
          <a:p>
            <a:pPr algn="ctr"/>
            <a:r>
              <a:rPr lang="ja-JP" altLang="en-US" sz="4400" dirty="0" smtClean="0"/>
              <a:t>行ってきます。</a:t>
            </a:r>
            <a:endParaRPr lang="en-US" altLang="ja-JP" sz="4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南極のデメリット</a:t>
            </a:r>
            <a:endParaRPr lang="en-US" altLang="ja-JP" sz="4000" dirty="0" smtClean="0">
              <a:effectLst>
                <a:outerShdw blurRad="38100" dist="38100" dir="2700000" algn="tl">
                  <a:srgbClr val="000000">
                    <a:alpha val="43137"/>
                  </a:srgbClr>
                </a:outerShdw>
              </a:effectLst>
            </a:endParaRPr>
          </a:p>
        </p:txBody>
      </p:sp>
      <p:sp>
        <p:nvSpPr>
          <p:cNvPr id="4" name="Rectangle 7"/>
          <p:cNvSpPr>
            <a:spLocks noChangeArrowheads="1"/>
          </p:cNvSpPr>
          <p:nvPr/>
        </p:nvSpPr>
        <p:spPr bwMode="auto">
          <a:xfrm>
            <a:off x="1142976" y="1843684"/>
            <a:ext cx="1338828" cy="369332"/>
          </a:xfrm>
          <a:prstGeom prst="rect">
            <a:avLst/>
          </a:prstGeom>
          <a:solidFill>
            <a:schemeClr val="bg1"/>
          </a:solidFill>
          <a:ln w="9525">
            <a:solidFill>
              <a:schemeClr val="tx1"/>
            </a:solidFill>
            <a:miter lim="800000"/>
            <a:headEnd/>
            <a:tailEnd/>
          </a:ln>
          <a:effectLst/>
        </p:spPr>
        <p:txBody>
          <a:bodyPr wrap="none">
            <a:spAutoFit/>
          </a:bodyPr>
          <a:lstStyle/>
          <a:p>
            <a:pPr defTabSz="4176713"/>
            <a:r>
              <a:rPr lang="ja-JP" altLang="en-US" dirty="0" smtClean="0">
                <a:latin typeface="ＭＳ Ｐゴシック" charset="-128"/>
              </a:rPr>
              <a:t>南極の環境</a:t>
            </a:r>
            <a:endParaRPr lang="ja-JP" altLang="en-US" dirty="0">
              <a:latin typeface="ＭＳ Ｐゴシック" charset="-128"/>
            </a:endParaRPr>
          </a:p>
        </p:txBody>
      </p:sp>
      <p:sp>
        <p:nvSpPr>
          <p:cNvPr id="5" name="Rectangle 8"/>
          <p:cNvSpPr>
            <a:spLocks noChangeArrowheads="1"/>
          </p:cNvSpPr>
          <p:nvPr/>
        </p:nvSpPr>
        <p:spPr bwMode="auto">
          <a:xfrm>
            <a:off x="1643042" y="2272312"/>
            <a:ext cx="1651414" cy="738664"/>
          </a:xfrm>
          <a:prstGeom prst="rect">
            <a:avLst/>
          </a:prstGeom>
          <a:noFill/>
          <a:ln w="9525">
            <a:noFill/>
            <a:miter lim="800000"/>
            <a:headEnd/>
            <a:tailEnd/>
          </a:ln>
          <a:effectLst/>
        </p:spPr>
        <p:txBody>
          <a:bodyPr wrap="none">
            <a:spAutoFit/>
          </a:bodyPr>
          <a:lstStyle/>
          <a:p>
            <a:pPr defTabSz="4176713"/>
            <a:r>
              <a:rPr lang="ja-JP" altLang="en-US" sz="1400" dirty="0" smtClean="0">
                <a:latin typeface="ＭＳ Ｐゴシック" charset="-128"/>
              </a:rPr>
              <a:t>・最低気温</a:t>
            </a:r>
            <a:r>
              <a:rPr lang="en-US" altLang="ja-JP" sz="1400" dirty="0" smtClean="0">
                <a:latin typeface="ＭＳ Ｐゴシック" charset="-128"/>
              </a:rPr>
              <a:t>-80</a:t>
            </a:r>
            <a:r>
              <a:rPr lang="ja-JP" altLang="en-US" sz="1400" dirty="0" smtClean="0">
                <a:latin typeface="ＭＳ Ｐゴシック" charset="-128"/>
              </a:rPr>
              <a:t>℃</a:t>
            </a:r>
            <a:endParaRPr lang="en-US" altLang="ja-JP" sz="1400" dirty="0" smtClean="0">
              <a:latin typeface="ＭＳ Ｐゴシック" charset="-128"/>
            </a:endParaRPr>
          </a:p>
          <a:p>
            <a:pPr defTabSz="4176713"/>
            <a:r>
              <a:rPr lang="ja-JP" altLang="en-US" sz="1400" dirty="0" smtClean="0">
                <a:latin typeface="ＭＳ Ｐゴシック" charset="-128"/>
              </a:rPr>
              <a:t>・湿度</a:t>
            </a:r>
            <a:r>
              <a:rPr lang="en-US" altLang="ja-JP" sz="1400" dirty="0" smtClean="0">
                <a:latin typeface="ＭＳ Ｐゴシック" charset="-128"/>
              </a:rPr>
              <a:t>100</a:t>
            </a:r>
            <a:r>
              <a:rPr lang="ja-JP" altLang="en-US" sz="1400" dirty="0" smtClean="0">
                <a:latin typeface="ＭＳ Ｐゴシック" charset="-128"/>
              </a:rPr>
              <a:t>％</a:t>
            </a:r>
            <a:endParaRPr lang="en-US" altLang="ja-JP" sz="1400" dirty="0" smtClean="0">
              <a:latin typeface="ＭＳ Ｐゴシック" charset="-128"/>
            </a:endParaRPr>
          </a:p>
          <a:p>
            <a:pPr defTabSz="4176713"/>
            <a:r>
              <a:rPr lang="ja-JP" altLang="en-US" sz="1400" dirty="0" smtClean="0">
                <a:latin typeface="ＭＳ Ｐゴシック" charset="-128"/>
              </a:rPr>
              <a:t>・ダイヤモンドダスト</a:t>
            </a:r>
            <a:endParaRPr lang="en-US" altLang="ja-JP" sz="1400" dirty="0" smtClean="0">
              <a:latin typeface="ＭＳ Ｐゴシック" charset="-128"/>
            </a:endParaRPr>
          </a:p>
        </p:txBody>
      </p:sp>
      <p:sp>
        <p:nvSpPr>
          <p:cNvPr id="7" name="Rectangle 11"/>
          <p:cNvSpPr>
            <a:spLocks noChangeArrowheads="1"/>
          </p:cNvSpPr>
          <p:nvPr/>
        </p:nvSpPr>
        <p:spPr bwMode="auto">
          <a:xfrm>
            <a:off x="1142976" y="3195358"/>
            <a:ext cx="1231427" cy="369332"/>
          </a:xfrm>
          <a:prstGeom prst="rect">
            <a:avLst/>
          </a:prstGeom>
          <a:solidFill>
            <a:schemeClr val="bg1"/>
          </a:solidFill>
          <a:ln w="9525">
            <a:solidFill>
              <a:schemeClr val="tx1"/>
            </a:solidFill>
            <a:miter lim="800000"/>
            <a:headEnd/>
            <a:tailEnd/>
          </a:ln>
          <a:effectLst/>
        </p:spPr>
        <p:txBody>
          <a:bodyPr wrap="none">
            <a:spAutoFit/>
          </a:bodyPr>
          <a:lstStyle/>
          <a:p>
            <a:pPr defTabSz="4176713"/>
            <a:r>
              <a:rPr lang="ja-JP" altLang="en-US" dirty="0" smtClean="0">
                <a:latin typeface="ＭＳ Ｐゴシック" charset="-128"/>
              </a:rPr>
              <a:t>輸送・通信</a:t>
            </a:r>
            <a:endParaRPr lang="ja-JP" altLang="en-US" dirty="0">
              <a:latin typeface="ＭＳ Ｐゴシック" charset="-128"/>
            </a:endParaRPr>
          </a:p>
        </p:txBody>
      </p:sp>
      <p:sp>
        <p:nvSpPr>
          <p:cNvPr id="14" name="右矢印 13"/>
          <p:cNvSpPr/>
          <p:nvPr/>
        </p:nvSpPr>
        <p:spPr>
          <a:xfrm>
            <a:off x="3428992" y="2486626"/>
            <a:ext cx="285752" cy="357190"/>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Rectangle 8"/>
          <p:cNvSpPr>
            <a:spLocks noChangeArrowheads="1"/>
          </p:cNvSpPr>
          <p:nvPr/>
        </p:nvSpPr>
        <p:spPr bwMode="auto">
          <a:xfrm>
            <a:off x="3857620" y="2272312"/>
            <a:ext cx="1261884" cy="523220"/>
          </a:xfrm>
          <a:prstGeom prst="rect">
            <a:avLst/>
          </a:prstGeom>
          <a:noFill/>
          <a:ln w="9525">
            <a:noFill/>
            <a:miter lim="800000"/>
            <a:headEnd/>
            <a:tailEnd/>
          </a:ln>
          <a:effectLst/>
        </p:spPr>
        <p:txBody>
          <a:bodyPr wrap="none">
            <a:spAutoFit/>
          </a:bodyPr>
          <a:lstStyle/>
          <a:p>
            <a:pPr defTabSz="4176713"/>
            <a:endParaRPr lang="en-US" altLang="ja-JP" sz="1400" dirty="0" smtClean="0">
              <a:latin typeface="ＭＳ Ｐゴシック" charset="-128"/>
            </a:endParaRPr>
          </a:p>
          <a:p>
            <a:pPr defTabSz="4176713"/>
            <a:r>
              <a:rPr lang="ja-JP" altLang="en-US" sz="1400" dirty="0" smtClean="0">
                <a:latin typeface="ＭＳ Ｐゴシック" charset="-128"/>
              </a:rPr>
              <a:t>通常の望遠鏡</a:t>
            </a:r>
            <a:endParaRPr lang="en-US" altLang="ja-JP" sz="1400" dirty="0" smtClean="0">
              <a:latin typeface="ＭＳ Ｐゴシック" charset="-128"/>
            </a:endParaRPr>
          </a:p>
        </p:txBody>
      </p:sp>
      <p:cxnSp>
        <p:nvCxnSpPr>
          <p:cNvPr id="17" name="直線コネクタ 16"/>
          <p:cNvCxnSpPr/>
          <p:nvPr/>
        </p:nvCxnSpPr>
        <p:spPr>
          <a:xfrm rot="10800000" flipV="1">
            <a:off x="4000496" y="2415188"/>
            <a:ext cx="1000132" cy="5000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4000496" y="2415188"/>
            <a:ext cx="1000132" cy="5000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8"/>
          <p:cNvSpPr>
            <a:spLocks noChangeArrowheads="1"/>
          </p:cNvSpPr>
          <p:nvPr/>
        </p:nvSpPr>
        <p:spPr bwMode="auto">
          <a:xfrm>
            <a:off x="1643042" y="3623986"/>
            <a:ext cx="2279791" cy="1077218"/>
          </a:xfrm>
          <a:prstGeom prst="rect">
            <a:avLst/>
          </a:prstGeom>
          <a:noFill/>
          <a:ln w="9525">
            <a:noFill/>
            <a:miter lim="800000"/>
            <a:headEnd/>
            <a:tailEnd/>
          </a:ln>
          <a:effectLst/>
        </p:spPr>
        <p:txBody>
          <a:bodyPr wrap="none">
            <a:spAutoFit/>
          </a:bodyPr>
          <a:lstStyle/>
          <a:p>
            <a:pPr defTabSz="4176713"/>
            <a:r>
              <a:rPr lang="ja-JP" altLang="en-US" sz="1400" dirty="0" smtClean="0">
                <a:latin typeface="ＭＳ Ｐゴシック" charset="-128"/>
              </a:rPr>
              <a:t>・雪上車による年</a:t>
            </a:r>
            <a:r>
              <a:rPr lang="en-US" altLang="ja-JP" sz="1400" dirty="0" smtClean="0">
                <a:latin typeface="ＭＳ Ｐゴシック" charset="-128"/>
              </a:rPr>
              <a:t>1</a:t>
            </a:r>
            <a:r>
              <a:rPr lang="ja-JP" altLang="en-US" sz="1400" dirty="0" smtClean="0">
                <a:latin typeface="ＭＳ Ｐゴシック" charset="-128"/>
              </a:rPr>
              <a:t>度の補給</a:t>
            </a:r>
            <a:endParaRPr lang="en-US" altLang="ja-JP" sz="1400" dirty="0" smtClean="0">
              <a:latin typeface="ＭＳ Ｐゴシック" charset="-128"/>
            </a:endParaRPr>
          </a:p>
          <a:p>
            <a:pPr defTabSz="4176713"/>
            <a:r>
              <a:rPr lang="ja-JP" altLang="en-US" sz="1400" dirty="0" smtClean="0">
                <a:latin typeface="ＭＳ Ｐゴシック" charset="-128"/>
              </a:rPr>
              <a:t>　　→輸送量・人員に制限</a:t>
            </a:r>
            <a:endParaRPr lang="en-US" altLang="ja-JP" sz="1400" dirty="0" smtClean="0">
              <a:latin typeface="ＭＳ Ｐゴシック" charset="-128"/>
            </a:endParaRPr>
          </a:p>
          <a:p>
            <a:pPr defTabSz="4176713"/>
            <a:endParaRPr lang="en-US" altLang="ja-JP" sz="800" dirty="0" smtClean="0">
              <a:latin typeface="ＭＳ Ｐゴシック" charset="-128"/>
            </a:endParaRPr>
          </a:p>
          <a:p>
            <a:pPr defTabSz="4176713"/>
            <a:r>
              <a:rPr lang="ja-JP" altLang="en-US" sz="1400" dirty="0" smtClean="0">
                <a:latin typeface="ＭＳ Ｐゴシック" charset="-128"/>
              </a:rPr>
              <a:t>・通信衛星からの通信</a:t>
            </a:r>
            <a:endParaRPr lang="en-US" altLang="ja-JP" sz="1400" dirty="0" smtClean="0">
              <a:latin typeface="ＭＳ Ｐゴシック" charset="-128"/>
            </a:endParaRPr>
          </a:p>
          <a:p>
            <a:pPr defTabSz="4176713"/>
            <a:r>
              <a:rPr lang="ja-JP" altLang="en-US" sz="1400" dirty="0" smtClean="0">
                <a:latin typeface="ＭＳ Ｐゴシック" charset="-128"/>
              </a:rPr>
              <a:t>　　→回線が細い</a:t>
            </a:r>
            <a:endParaRPr lang="en-US" altLang="ja-JP" sz="1400" dirty="0" smtClean="0">
              <a:latin typeface="ＭＳ Ｐゴシック" charset="-128"/>
            </a:endParaRPr>
          </a:p>
        </p:txBody>
      </p:sp>
      <p:sp>
        <p:nvSpPr>
          <p:cNvPr id="28" name="テキスト ボックス 27"/>
          <p:cNvSpPr txBox="1"/>
          <p:nvPr/>
        </p:nvSpPr>
        <p:spPr>
          <a:xfrm>
            <a:off x="4608513" y="4009056"/>
            <a:ext cx="3359196" cy="738664"/>
          </a:xfrm>
          <a:prstGeom prst="rect">
            <a:avLst/>
          </a:prstGeom>
          <a:noFill/>
          <a:ln>
            <a:noFill/>
          </a:ln>
        </p:spPr>
        <p:txBody>
          <a:bodyPr wrap="square" rtlCol="0">
            <a:spAutoFit/>
          </a:bodyPr>
          <a:lstStyle/>
          <a:p>
            <a:r>
              <a:rPr lang="ja-JP" altLang="en-US" sz="1400" dirty="0" smtClean="0"/>
              <a:t>但し、他の地上の天文台と比べれば制約は大きいが宇宙望遠鏡と比べると容易に維持・運用でき低コストだと言える。</a:t>
            </a:r>
            <a:endParaRPr kumimoji="1" lang="ja-JP" altLang="en-US" sz="1400" dirty="0"/>
          </a:p>
        </p:txBody>
      </p:sp>
      <p:sp>
        <p:nvSpPr>
          <p:cNvPr id="29" name="テキスト ボックス 28"/>
          <p:cNvSpPr txBox="1"/>
          <p:nvPr/>
        </p:nvSpPr>
        <p:spPr>
          <a:xfrm>
            <a:off x="1857356" y="4986956"/>
            <a:ext cx="5500726" cy="523220"/>
          </a:xfrm>
          <a:prstGeom prst="rect">
            <a:avLst/>
          </a:prstGeom>
          <a:noFill/>
          <a:ln>
            <a:noFill/>
          </a:ln>
        </p:spPr>
        <p:txBody>
          <a:bodyPr wrap="square" rtlCol="0">
            <a:spAutoFit/>
          </a:bodyPr>
          <a:lstStyle/>
          <a:p>
            <a:pPr algn="ctr"/>
            <a:r>
              <a:rPr kumimoji="1" lang="ja-JP" altLang="en-US" sz="1400" dirty="0" smtClean="0"/>
              <a:t>最も観測条件の優れた南極で観測することが</a:t>
            </a:r>
            <a:r>
              <a:rPr kumimoji="1" lang="ja-JP" altLang="en-US" sz="1400" b="1" dirty="0" smtClean="0">
                <a:solidFill>
                  <a:srgbClr val="0000FF"/>
                </a:solidFill>
              </a:rPr>
              <a:t>本質的に重要</a:t>
            </a:r>
            <a:endParaRPr kumimoji="1" lang="en-US" altLang="ja-JP" sz="1400" b="1" dirty="0" smtClean="0">
              <a:solidFill>
                <a:srgbClr val="0000FF"/>
              </a:solidFill>
            </a:endParaRPr>
          </a:p>
          <a:p>
            <a:pPr algn="ctr"/>
            <a:r>
              <a:rPr kumimoji="1" lang="ja-JP" altLang="en-US" sz="1400" dirty="0" smtClean="0"/>
              <a:t>小型・軽量で</a:t>
            </a:r>
            <a:r>
              <a:rPr kumimoji="1" lang="en-US" altLang="ja-JP" sz="1400" dirty="0" smtClean="0"/>
              <a:t>-80</a:t>
            </a:r>
            <a:r>
              <a:rPr lang="ja-JP" altLang="en-US" sz="1400" dirty="0" smtClean="0"/>
              <a:t>℃でも動作する望遠鏡の開発が南極天文学実現の鍵</a:t>
            </a:r>
            <a:endParaRPr lang="en-US" altLang="ja-JP" sz="1400" dirty="0" smtClean="0"/>
          </a:p>
        </p:txBody>
      </p:sp>
      <p:pic>
        <p:nvPicPr>
          <p:cNvPr id="58370" name="Picture 2" descr="http://homepage2.nifty.com/ik-tech/index.files/Touhoku-IKNet51.JPG"/>
          <p:cNvPicPr>
            <a:picLocks noChangeAspect="1" noChangeArrowheads="1"/>
          </p:cNvPicPr>
          <p:nvPr/>
        </p:nvPicPr>
        <p:blipFill>
          <a:blip r:embed="rId3" cstate="print"/>
          <a:srcRect/>
          <a:stretch>
            <a:fillRect/>
          </a:stretch>
        </p:blipFill>
        <p:spPr bwMode="auto">
          <a:xfrm>
            <a:off x="5357818" y="1700808"/>
            <a:ext cx="1601935" cy="2017823"/>
          </a:xfrm>
          <a:prstGeom prst="rect">
            <a:avLst/>
          </a:prstGeom>
          <a:noFill/>
          <a:effectLst>
            <a:outerShdw blurRad="50800" dist="38100" dir="2700000" algn="tl" rotWithShape="0">
              <a:prstClr val="black">
                <a:alpha val="40000"/>
              </a:prstClr>
            </a:outerShdw>
          </a:effectLst>
        </p:spPr>
      </p:pic>
      <p:cxnSp>
        <p:nvCxnSpPr>
          <p:cNvPr id="30" name="直線コネクタ 29"/>
          <p:cNvCxnSpPr/>
          <p:nvPr/>
        </p:nvCxnSpPr>
        <p:spPr>
          <a:xfrm rot="5400000">
            <a:off x="5286380" y="2057998"/>
            <a:ext cx="1714512" cy="128588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rot="16200000" flipH="1">
            <a:off x="5286380" y="2057998"/>
            <a:ext cx="1714512" cy="128588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6929454" y="3343882"/>
            <a:ext cx="1454244" cy="461665"/>
          </a:xfrm>
          <a:prstGeom prst="rect">
            <a:avLst/>
          </a:prstGeom>
          <a:noFill/>
          <a:ln>
            <a:noFill/>
          </a:ln>
        </p:spPr>
        <p:txBody>
          <a:bodyPr wrap="none" rtlCol="0">
            <a:spAutoFit/>
          </a:bodyPr>
          <a:lstStyle/>
          <a:p>
            <a:r>
              <a:rPr lang="ja-JP" altLang="en-US" sz="1200" dirty="0" smtClean="0"/>
              <a:t>東北大</a:t>
            </a:r>
            <a:r>
              <a:rPr lang="en-US" altLang="ja-JP" sz="1200" dirty="0" smtClean="0"/>
              <a:t>51cm</a:t>
            </a:r>
            <a:r>
              <a:rPr lang="ja-JP" altLang="en-US" sz="1200" dirty="0" smtClean="0"/>
              <a:t>望遠鏡</a:t>
            </a:r>
            <a:endParaRPr kumimoji="1" lang="en-US" altLang="ja-JP" sz="1200" dirty="0" smtClean="0"/>
          </a:p>
          <a:p>
            <a:r>
              <a:rPr kumimoji="1" lang="en-US" altLang="ja-JP" sz="1200" dirty="0" smtClean="0"/>
              <a:t>IK</a:t>
            </a:r>
            <a:r>
              <a:rPr kumimoji="1" lang="ja-JP" altLang="en-US" sz="1200" dirty="0" smtClean="0"/>
              <a:t>技研</a:t>
            </a:r>
            <a:r>
              <a:rPr kumimoji="1" lang="en-US" altLang="ja-JP" sz="1200" dirty="0" smtClean="0"/>
              <a:t>HP</a:t>
            </a:r>
            <a:endParaRPr kumimoji="1" lang="ja-JP" altLang="en-US" sz="1200" dirty="0"/>
          </a:p>
        </p:txBody>
      </p:sp>
      <p:sp>
        <p:nvSpPr>
          <p:cNvPr id="35" name="正方形/長方形 34"/>
          <p:cNvSpPr/>
          <p:nvPr/>
        </p:nvSpPr>
        <p:spPr>
          <a:xfrm>
            <a:off x="3000364" y="6072206"/>
            <a:ext cx="3254417" cy="369332"/>
          </a:xfrm>
          <a:prstGeom prst="rect">
            <a:avLst/>
          </a:prstGeom>
          <a:solidFill>
            <a:schemeClr val="bg1"/>
          </a:solidFill>
          <a:ln>
            <a:solidFill>
              <a:schemeClr val="tx1"/>
            </a:solidFill>
          </a:ln>
        </p:spPr>
        <p:txBody>
          <a:bodyPr wrap="none">
            <a:spAutoFit/>
          </a:bodyPr>
          <a:lstStyle/>
          <a:p>
            <a:pPr algn="ctr"/>
            <a:r>
              <a:rPr lang="ja-JP" altLang="en-US" b="1" dirty="0" smtClean="0">
                <a:solidFill>
                  <a:srgbClr val="0000FF"/>
                </a:solidFill>
              </a:rPr>
              <a:t>南極</a:t>
            </a:r>
            <a:r>
              <a:rPr lang="en-US" altLang="ja-JP" b="1" dirty="0" smtClean="0">
                <a:solidFill>
                  <a:srgbClr val="0000FF"/>
                </a:solidFill>
              </a:rPr>
              <a:t>40cm</a:t>
            </a:r>
            <a:r>
              <a:rPr lang="ja-JP" altLang="en-US" b="1" dirty="0" smtClean="0">
                <a:solidFill>
                  <a:srgbClr val="0000FF"/>
                </a:solidFill>
              </a:rPr>
              <a:t>赤外線望遠鏡</a:t>
            </a:r>
            <a:r>
              <a:rPr lang="ja-JP" altLang="en-US" dirty="0" smtClean="0"/>
              <a:t>の開発</a:t>
            </a:r>
            <a:endParaRPr lang="ja-JP" altLang="en-US" dirty="0"/>
          </a:p>
        </p:txBody>
      </p:sp>
      <p:sp>
        <p:nvSpPr>
          <p:cNvPr id="36" name="スライド番号プレースホルダ 35"/>
          <p:cNvSpPr>
            <a:spLocks noGrp="1"/>
          </p:cNvSpPr>
          <p:nvPr>
            <p:ph type="sldNum" sz="quarter" idx="12"/>
          </p:nvPr>
        </p:nvSpPr>
        <p:spPr/>
        <p:txBody>
          <a:bodyPr/>
          <a:lstStyle/>
          <a:p>
            <a:fld id="{211C075B-6712-4FC4-92CB-6BC868D296D4}" type="slidenum">
              <a:rPr kumimoji="1" lang="ja-JP" altLang="en-US" smtClean="0"/>
              <a:pPr/>
              <a:t>8</a:t>
            </a:fld>
            <a:endParaRPr kumimoji="1" lang="ja-JP" altLang="en-US"/>
          </a:p>
        </p:txBody>
      </p:sp>
      <p:sp>
        <p:nvSpPr>
          <p:cNvPr id="20" name="右矢印 19"/>
          <p:cNvSpPr/>
          <p:nvPr/>
        </p:nvSpPr>
        <p:spPr>
          <a:xfrm rot="10800000">
            <a:off x="4060818" y="4191621"/>
            <a:ext cx="285752" cy="357190"/>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右矢印 20"/>
          <p:cNvSpPr/>
          <p:nvPr/>
        </p:nvSpPr>
        <p:spPr>
          <a:xfrm rot="5400000">
            <a:off x="4454276" y="5562949"/>
            <a:ext cx="340611" cy="465202"/>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t>南極天文コンソーシアム</a:t>
            </a:r>
            <a:endParaRPr lang="en-US" altLang="ja-JP" sz="4000" dirty="0" smtClean="0"/>
          </a:p>
        </p:txBody>
      </p:sp>
      <p:sp>
        <p:nvSpPr>
          <p:cNvPr id="7" name="正方形/長方形 6"/>
          <p:cNvSpPr/>
          <p:nvPr/>
        </p:nvSpPr>
        <p:spPr>
          <a:xfrm>
            <a:off x="857224" y="1714488"/>
            <a:ext cx="7500958" cy="1323439"/>
          </a:xfrm>
          <a:prstGeom prst="rect">
            <a:avLst/>
          </a:prstGeom>
        </p:spPr>
        <p:txBody>
          <a:bodyPr wrap="square">
            <a:spAutoFit/>
          </a:bodyPr>
          <a:lstStyle/>
          <a:p>
            <a:r>
              <a:rPr lang="ja-JP" altLang="en-US" sz="1400" dirty="0" smtClean="0"/>
              <a:t>南極天文コンソーシアムは東北大学・筑波大学・名古屋大学・国立天文台・極地研究所等によって</a:t>
            </a:r>
            <a:r>
              <a:rPr lang="en-US" altLang="ja-JP" sz="1400" dirty="0" smtClean="0"/>
              <a:t>2005</a:t>
            </a:r>
            <a:r>
              <a:rPr lang="ja-JP" altLang="en-US" sz="1400" dirty="0" smtClean="0"/>
              <a:t>年に結成されたドームふじ基地に天文台を建設する事を目的とした有志のコミュニティである。</a:t>
            </a:r>
            <a:r>
              <a:rPr lang="en-US" altLang="ja-JP" sz="1400" dirty="0" smtClean="0"/>
              <a:t>(</a:t>
            </a:r>
            <a:r>
              <a:rPr lang="ja-JP" altLang="en-US" sz="1400" dirty="0" smtClean="0"/>
              <a:t>代表</a:t>
            </a:r>
            <a:r>
              <a:rPr lang="en-US" altLang="ja-JP" sz="1400" dirty="0" smtClean="0"/>
              <a:t>:</a:t>
            </a:r>
            <a:r>
              <a:rPr lang="ja-JP" altLang="en-US" sz="1400" dirty="0" smtClean="0"/>
              <a:t>中井直正 筑波大教授</a:t>
            </a:r>
            <a:r>
              <a:rPr lang="en-US" altLang="ja-JP" sz="1400" dirty="0" smtClean="0"/>
              <a:t>)</a:t>
            </a:r>
          </a:p>
          <a:p>
            <a:r>
              <a:rPr lang="ja-JP" altLang="en-US" sz="1000" dirty="0" smtClean="0"/>
              <a:t>　</a:t>
            </a:r>
            <a:endParaRPr lang="en-US" altLang="ja-JP" sz="1000" dirty="0" smtClean="0"/>
          </a:p>
          <a:p>
            <a:r>
              <a:rPr lang="ja-JP" altLang="en-US" sz="1400" dirty="0" smtClean="0"/>
              <a:t>　　　　　　　　東北大学　・・・　近中間赤外用</a:t>
            </a:r>
            <a:r>
              <a:rPr lang="en-US" altLang="ja-JP" sz="1400" dirty="0" smtClean="0"/>
              <a:t>2m </a:t>
            </a:r>
            <a:r>
              <a:rPr lang="ja-JP" altLang="en-US" sz="1400" dirty="0" smtClean="0"/>
              <a:t>クラス望遠鏡</a:t>
            </a:r>
            <a:endParaRPr lang="en-US" altLang="ja-JP" sz="1400" dirty="0" smtClean="0"/>
          </a:p>
          <a:p>
            <a:r>
              <a:rPr lang="ja-JP" altLang="en-US" sz="1400" dirty="0" smtClean="0"/>
              <a:t>　　　　　　　　筑波大学　・・・　</a:t>
            </a:r>
            <a:r>
              <a:rPr lang="en-US" altLang="ja-JP" sz="1400" dirty="0" smtClean="0"/>
              <a:t>10m </a:t>
            </a:r>
            <a:r>
              <a:rPr lang="ja-JP" altLang="en-US" sz="1400" dirty="0" smtClean="0"/>
              <a:t>級テラヘルツ望遠鏡</a:t>
            </a:r>
            <a:endParaRPr lang="ja-JP" altLang="en-US" sz="1400" dirty="0"/>
          </a:p>
        </p:txBody>
      </p:sp>
      <p:sp>
        <p:nvSpPr>
          <p:cNvPr id="11" name="テキスト ボックス 10"/>
          <p:cNvSpPr txBox="1"/>
          <p:nvPr/>
        </p:nvSpPr>
        <p:spPr>
          <a:xfrm>
            <a:off x="5715008" y="2643182"/>
            <a:ext cx="697627" cy="307777"/>
          </a:xfrm>
          <a:prstGeom prst="rect">
            <a:avLst/>
          </a:prstGeom>
          <a:noFill/>
        </p:spPr>
        <p:txBody>
          <a:bodyPr wrap="none" rtlCol="0">
            <a:spAutoFit/>
          </a:bodyPr>
          <a:lstStyle/>
          <a:p>
            <a:r>
              <a:rPr kumimoji="1" lang="ja-JP" altLang="en-US" sz="1400" dirty="0" smtClean="0"/>
              <a:t>を計画</a:t>
            </a:r>
            <a:endParaRPr kumimoji="1" lang="ja-JP" altLang="en-US" sz="1400" dirty="0"/>
          </a:p>
        </p:txBody>
      </p:sp>
      <p:sp>
        <p:nvSpPr>
          <p:cNvPr id="12" name="テキスト ボックス 11"/>
          <p:cNvSpPr txBox="1"/>
          <p:nvPr/>
        </p:nvSpPr>
        <p:spPr>
          <a:xfrm>
            <a:off x="1142976" y="3975443"/>
            <a:ext cx="4463081" cy="1600438"/>
          </a:xfrm>
          <a:prstGeom prst="rect">
            <a:avLst/>
          </a:prstGeom>
          <a:noFill/>
        </p:spPr>
        <p:txBody>
          <a:bodyPr wrap="none" rtlCol="0">
            <a:spAutoFit/>
          </a:bodyPr>
          <a:lstStyle/>
          <a:p>
            <a:pPr marL="342900" indent="-342900">
              <a:buAutoNum type="arabicPlain" startAt="2005"/>
            </a:pPr>
            <a:r>
              <a:rPr kumimoji="1" lang="ja-JP" altLang="en-US" sz="1400" dirty="0" smtClean="0"/>
              <a:t>　　南極天文コンソーシアム　結成</a:t>
            </a:r>
            <a:endParaRPr kumimoji="1" lang="en-US" altLang="ja-JP" sz="800" dirty="0" smtClean="0"/>
          </a:p>
          <a:p>
            <a:pPr marL="342900" indent="-342900">
              <a:buAutoNum type="arabicPlain" startAt="2006"/>
            </a:pPr>
            <a:r>
              <a:rPr kumimoji="1" lang="ja-JP" altLang="en-US" sz="1400" dirty="0" smtClean="0"/>
              <a:t>　　</a:t>
            </a:r>
            <a:r>
              <a:rPr kumimoji="1" lang="en-US" altLang="ja-JP" sz="1400" dirty="0" smtClean="0"/>
              <a:t>48</a:t>
            </a:r>
            <a:r>
              <a:rPr lang="ja-JP" altLang="en-US" sz="1400" dirty="0" smtClean="0"/>
              <a:t>次隊に付託してサイト調査</a:t>
            </a:r>
            <a:endParaRPr kumimoji="1" lang="en-US" altLang="ja-JP" sz="800" dirty="0" smtClean="0">
              <a:latin typeface="+mn-ea"/>
            </a:endParaRPr>
          </a:p>
          <a:p>
            <a:pPr marL="342900" indent="-342900"/>
            <a:r>
              <a:rPr kumimoji="1" lang="en-US" altLang="ja-JP" sz="1400" dirty="0" smtClean="0"/>
              <a:t>2009</a:t>
            </a:r>
            <a:r>
              <a:rPr kumimoji="1" lang="ja-JP" altLang="en-US" sz="1400" dirty="0" smtClean="0">
                <a:latin typeface="+mn-ea"/>
              </a:rPr>
              <a:t>　　瀬田益道</a:t>
            </a:r>
            <a:r>
              <a:rPr lang="en-US" altLang="ja-JP" sz="1400" dirty="0" smtClean="0">
                <a:latin typeface="+mn-ea"/>
              </a:rPr>
              <a:t>(</a:t>
            </a:r>
            <a:r>
              <a:rPr lang="ja-JP" altLang="en-US" sz="1400" dirty="0" smtClean="0">
                <a:latin typeface="+mn-ea"/>
              </a:rPr>
              <a:t>筑波大講師</a:t>
            </a:r>
            <a:r>
              <a:rPr lang="en-US" altLang="ja-JP" sz="1400" dirty="0" smtClean="0">
                <a:latin typeface="+mn-ea"/>
              </a:rPr>
              <a:t>)</a:t>
            </a:r>
            <a:r>
              <a:rPr lang="ja-JP" altLang="en-US" sz="1400" dirty="0" smtClean="0">
                <a:latin typeface="+mn-ea"/>
              </a:rPr>
              <a:t>　ドームふじ調査</a:t>
            </a:r>
            <a:endParaRPr lang="en-US" altLang="ja-JP" sz="800" dirty="0" smtClean="0">
              <a:latin typeface="+mn-ea"/>
            </a:endParaRPr>
          </a:p>
          <a:p>
            <a:pPr marL="342900" indent="-342900">
              <a:buAutoNum type="arabicPlain" startAt="2010"/>
            </a:pPr>
            <a:r>
              <a:rPr lang="ja-JP" altLang="en-US" sz="1400" dirty="0" smtClean="0"/>
              <a:t>　　高遠徳尚</a:t>
            </a:r>
            <a:r>
              <a:rPr lang="en-US" altLang="ja-JP" sz="1400" dirty="0" smtClean="0"/>
              <a:t>(</a:t>
            </a:r>
            <a:r>
              <a:rPr lang="ja-JP" altLang="en-US" sz="1400" dirty="0" smtClean="0"/>
              <a:t>ハワイ観測所</a:t>
            </a:r>
            <a:r>
              <a:rPr lang="en-US" altLang="ja-JP" sz="1400" dirty="0" smtClean="0"/>
              <a:t>)</a:t>
            </a:r>
            <a:r>
              <a:rPr lang="ja-JP" altLang="en-US" sz="1400" dirty="0" err="1" smtClean="0"/>
              <a:t>、</a:t>
            </a:r>
            <a:r>
              <a:rPr lang="ja-JP" altLang="en-US" sz="1400" dirty="0" smtClean="0"/>
              <a:t>沖田博文</a:t>
            </a:r>
            <a:r>
              <a:rPr lang="en-US" altLang="ja-JP" sz="1400" dirty="0" smtClean="0"/>
              <a:t>(</a:t>
            </a:r>
            <a:r>
              <a:rPr lang="ja-JP" altLang="en-US" sz="1400" dirty="0" smtClean="0"/>
              <a:t>東北大</a:t>
            </a:r>
            <a:r>
              <a:rPr lang="en-US" altLang="ja-JP" sz="1400" dirty="0" smtClean="0"/>
              <a:t>)</a:t>
            </a:r>
          </a:p>
          <a:p>
            <a:pPr marL="342900" indent="-342900"/>
            <a:r>
              <a:rPr lang="en-US" altLang="ja-JP" sz="1400" dirty="0" smtClean="0"/>
              <a:t>	</a:t>
            </a:r>
            <a:r>
              <a:rPr lang="ja-JP" altLang="en-US" sz="1400" dirty="0" smtClean="0"/>
              <a:t>　　可視・赤外線望遠鏡を用いた初めてのサイト調査</a:t>
            </a:r>
            <a:endParaRPr lang="en-US" altLang="ja-JP" sz="1400" dirty="0" smtClean="0"/>
          </a:p>
          <a:p>
            <a:pPr marL="342900" indent="-342900">
              <a:buAutoNum type="arabicPlain" startAt="2011"/>
            </a:pPr>
            <a:r>
              <a:rPr lang="ja-JP" altLang="en-US" sz="1400" dirty="0" smtClean="0"/>
              <a:t>　　越冬隊派遣</a:t>
            </a:r>
            <a:r>
              <a:rPr lang="en-US" altLang="ja-JP" sz="1400" dirty="0" smtClean="0"/>
              <a:t>(</a:t>
            </a:r>
            <a:r>
              <a:rPr lang="ja-JP" altLang="en-US" sz="1400" dirty="0" smtClean="0"/>
              <a:t>予定</a:t>
            </a:r>
            <a:r>
              <a:rPr lang="en-US" altLang="ja-JP" sz="1400" dirty="0" smtClean="0"/>
              <a:t>)</a:t>
            </a:r>
          </a:p>
          <a:p>
            <a:pPr marL="342900" indent="-342900">
              <a:buAutoNum type="arabicPlain" startAt="2011"/>
            </a:pPr>
            <a:r>
              <a:rPr lang="ja-JP" altLang="en-US" sz="1400" dirty="0" smtClean="0"/>
              <a:t>　　航空機でドームふじ入り、最大</a:t>
            </a:r>
            <a:r>
              <a:rPr lang="en-US" altLang="ja-JP" sz="1400" dirty="0" smtClean="0"/>
              <a:t>2</a:t>
            </a:r>
            <a:r>
              <a:rPr lang="ja-JP" altLang="en-US" sz="1400" dirty="0" smtClean="0"/>
              <a:t>ヶ月の天体観測</a:t>
            </a:r>
            <a:endParaRPr lang="en-US" altLang="ja-JP" sz="1400" dirty="0" smtClean="0"/>
          </a:p>
        </p:txBody>
      </p:sp>
      <p:pic>
        <p:nvPicPr>
          <p:cNvPr id="78850" name="Picture 2"/>
          <p:cNvPicPr>
            <a:picLocks noChangeAspect="1" noChangeArrowheads="1"/>
          </p:cNvPicPr>
          <p:nvPr/>
        </p:nvPicPr>
        <p:blipFill>
          <a:blip r:embed="rId2" cstate="print"/>
          <a:srcRect/>
          <a:stretch>
            <a:fillRect/>
          </a:stretch>
        </p:blipFill>
        <p:spPr bwMode="auto">
          <a:xfrm>
            <a:off x="6143636" y="4929198"/>
            <a:ext cx="2333628" cy="13126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8851" name="Picture 3"/>
          <p:cNvPicPr>
            <a:picLocks noChangeAspect="1" noChangeArrowheads="1"/>
          </p:cNvPicPr>
          <p:nvPr/>
        </p:nvPicPr>
        <p:blipFill>
          <a:blip r:embed="rId3" cstate="print"/>
          <a:srcRect/>
          <a:stretch>
            <a:fillRect/>
          </a:stretch>
        </p:blipFill>
        <p:spPr bwMode="auto">
          <a:xfrm>
            <a:off x="6143636" y="3286124"/>
            <a:ext cx="2327455" cy="129540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5" name="テキスト ボックス 14"/>
          <p:cNvSpPr txBox="1"/>
          <p:nvPr/>
        </p:nvSpPr>
        <p:spPr>
          <a:xfrm>
            <a:off x="6215074" y="3357562"/>
            <a:ext cx="694998" cy="307777"/>
          </a:xfrm>
          <a:prstGeom prst="rect">
            <a:avLst/>
          </a:prstGeom>
          <a:solidFill>
            <a:schemeClr val="bg1"/>
          </a:solidFill>
          <a:ln>
            <a:solidFill>
              <a:schemeClr val="tx1"/>
            </a:solidFill>
          </a:ln>
        </p:spPr>
        <p:txBody>
          <a:bodyPr wrap="none" rtlCol="0">
            <a:spAutoFit/>
          </a:bodyPr>
          <a:lstStyle/>
          <a:p>
            <a:r>
              <a:rPr kumimoji="1" lang="en-US" altLang="ja-JP" sz="1400" dirty="0" smtClean="0"/>
              <a:t>SODAR</a:t>
            </a:r>
            <a:endParaRPr kumimoji="1" lang="ja-JP" altLang="en-US" sz="1400" dirty="0"/>
          </a:p>
        </p:txBody>
      </p:sp>
      <p:sp>
        <p:nvSpPr>
          <p:cNvPr id="16" name="テキスト ボックス 15"/>
          <p:cNvSpPr txBox="1"/>
          <p:nvPr/>
        </p:nvSpPr>
        <p:spPr>
          <a:xfrm>
            <a:off x="6215074" y="5000636"/>
            <a:ext cx="1274708" cy="307777"/>
          </a:xfrm>
          <a:prstGeom prst="rect">
            <a:avLst/>
          </a:prstGeom>
          <a:solidFill>
            <a:schemeClr val="bg1"/>
          </a:solidFill>
          <a:ln>
            <a:solidFill>
              <a:schemeClr val="tx1"/>
            </a:solidFill>
          </a:ln>
        </p:spPr>
        <p:txBody>
          <a:bodyPr wrap="none" rtlCol="0">
            <a:spAutoFit/>
          </a:bodyPr>
          <a:lstStyle/>
          <a:p>
            <a:r>
              <a:rPr lang="ja-JP" altLang="en-US" sz="1400" dirty="0" smtClean="0"/>
              <a:t>ラジオメーター</a:t>
            </a:r>
            <a:endParaRPr kumimoji="1" lang="ja-JP" altLang="en-US" sz="1400" dirty="0"/>
          </a:p>
        </p:txBody>
      </p:sp>
      <p:sp>
        <p:nvSpPr>
          <p:cNvPr id="17" name="正方形/長方形 16"/>
          <p:cNvSpPr/>
          <p:nvPr/>
        </p:nvSpPr>
        <p:spPr>
          <a:xfrm>
            <a:off x="7365146" y="4580761"/>
            <a:ext cx="1207382" cy="276999"/>
          </a:xfrm>
          <a:prstGeom prst="rect">
            <a:avLst/>
          </a:prstGeom>
        </p:spPr>
        <p:txBody>
          <a:bodyPr wrap="none">
            <a:spAutoFit/>
          </a:bodyPr>
          <a:lstStyle/>
          <a:p>
            <a:r>
              <a:rPr lang="ja-JP" altLang="en-US" sz="1200" dirty="0" smtClean="0"/>
              <a:t>高遠和尚</a:t>
            </a:r>
            <a:r>
              <a:rPr lang="en-US" altLang="ja-JP" sz="1200" dirty="0" smtClean="0"/>
              <a:t>(2008)</a:t>
            </a:r>
            <a:endParaRPr lang="ja-JP" altLang="en-US" sz="1200" dirty="0"/>
          </a:p>
        </p:txBody>
      </p:sp>
      <p:sp>
        <p:nvSpPr>
          <p:cNvPr id="18" name="正方形/長方形 17"/>
          <p:cNvSpPr/>
          <p:nvPr/>
        </p:nvSpPr>
        <p:spPr>
          <a:xfrm>
            <a:off x="7715272" y="6215082"/>
            <a:ext cx="822661" cy="276999"/>
          </a:xfrm>
          <a:prstGeom prst="rect">
            <a:avLst/>
          </a:prstGeom>
        </p:spPr>
        <p:txBody>
          <a:bodyPr wrap="none">
            <a:spAutoFit/>
          </a:bodyPr>
          <a:lstStyle/>
          <a:p>
            <a:r>
              <a:rPr lang="ja-JP" altLang="en-US" sz="1200" dirty="0" smtClean="0"/>
              <a:t>筑波大</a:t>
            </a:r>
            <a:r>
              <a:rPr lang="en-US" altLang="ja-JP" sz="1200" dirty="0" smtClean="0"/>
              <a:t>HP</a:t>
            </a:r>
            <a:endParaRPr lang="ja-JP" altLang="en-US" sz="1200" dirty="0"/>
          </a:p>
        </p:txBody>
      </p:sp>
      <p:sp>
        <p:nvSpPr>
          <p:cNvPr id="22" name="スライド番号プレースホルダ 21"/>
          <p:cNvSpPr>
            <a:spLocks noGrp="1"/>
          </p:cNvSpPr>
          <p:nvPr>
            <p:ph type="sldNum" sz="quarter" idx="12"/>
          </p:nvPr>
        </p:nvSpPr>
        <p:spPr/>
        <p:txBody>
          <a:bodyPr/>
          <a:lstStyle/>
          <a:p>
            <a:fld id="{211C075B-6712-4FC4-92CB-6BC868D296D4}" type="slidenum">
              <a:rPr kumimoji="1" lang="ja-JP" altLang="en-US" smtClean="0"/>
              <a:pPr/>
              <a:t>9</a:t>
            </a:fld>
            <a:endParaRPr kumimoji="1" lang="ja-JP" altLang="en-US"/>
          </a:p>
        </p:txBody>
      </p:sp>
      <p:sp>
        <p:nvSpPr>
          <p:cNvPr id="14" name="テキスト ボックス 13"/>
          <p:cNvSpPr txBox="1"/>
          <p:nvPr/>
        </p:nvSpPr>
        <p:spPr>
          <a:xfrm>
            <a:off x="2857488" y="5587643"/>
            <a:ext cx="400110" cy="361637"/>
          </a:xfrm>
          <a:prstGeom prst="rect">
            <a:avLst/>
          </a:prstGeom>
          <a:noFill/>
        </p:spPr>
        <p:txBody>
          <a:bodyPr vert="eaVert" wrap="none" rtlCol="0">
            <a:spAutoFit/>
          </a:bodyPr>
          <a:lstStyle/>
          <a:p>
            <a:r>
              <a:rPr kumimoji="1" lang="ja-JP" altLang="en-US" sz="1400" dirty="0" smtClean="0"/>
              <a:t>・・・</a:t>
            </a:r>
            <a:endParaRPr kumimoji="1" lang="ja-JP" altLang="en-US" sz="1400" dirty="0"/>
          </a:p>
        </p:txBody>
      </p:sp>
      <p:sp>
        <p:nvSpPr>
          <p:cNvPr id="19" name="正方形/長方形 18"/>
          <p:cNvSpPr/>
          <p:nvPr/>
        </p:nvSpPr>
        <p:spPr>
          <a:xfrm>
            <a:off x="899592" y="3581109"/>
            <a:ext cx="2396810" cy="307777"/>
          </a:xfrm>
          <a:prstGeom prst="rect">
            <a:avLst/>
          </a:prstGeom>
        </p:spPr>
        <p:txBody>
          <a:bodyPr wrap="none">
            <a:spAutoFit/>
          </a:bodyPr>
          <a:lstStyle/>
          <a:p>
            <a:r>
              <a:rPr lang="ja-JP" altLang="en-US" sz="1400" dirty="0" smtClean="0"/>
              <a:t>これまで</a:t>
            </a:r>
            <a:r>
              <a:rPr lang="en-US" altLang="ja-JP" sz="1400" dirty="0" smtClean="0"/>
              <a:t>/</a:t>
            </a:r>
            <a:r>
              <a:rPr lang="ja-JP" altLang="en-US" sz="1400" dirty="0" smtClean="0"/>
              <a:t>これからの取り組み</a:t>
            </a:r>
            <a:endParaRPr lang="ja-JP" altLang="en-US" sz="1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TotalTime>
  <Words>5618</Words>
  <Application>Microsoft Office PowerPoint</Application>
  <PresentationFormat>画面に合わせる (4:3)</PresentationFormat>
  <Paragraphs>957</Paragraphs>
  <Slides>74</Slides>
  <Notes>10</Notes>
  <HiddenSlides>0</HiddenSlides>
  <MMClips>1</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74</vt:i4>
      </vt:variant>
    </vt:vector>
  </HeadingPairs>
  <TitlesOfParts>
    <vt:vector size="76" baseType="lpstr">
      <vt:lpstr>Office テーマ</vt:lpstr>
      <vt:lpstr>Drawing</vt:lpstr>
      <vt:lpstr>南極天文学</vt:lpstr>
      <vt:lpstr>要旨</vt:lpstr>
      <vt:lpstr>南極とは？</vt:lpstr>
      <vt:lpstr>スライド 4</vt:lpstr>
      <vt:lpstr>南極のメリット(1)</vt:lpstr>
      <vt:lpstr>南極のメリット(2)</vt:lpstr>
      <vt:lpstr>ところで南極特有の気候は？</vt:lpstr>
      <vt:lpstr>南極のデメリット</vt:lpstr>
      <vt:lpstr>南極天文コンソーシアム</vt:lpstr>
      <vt:lpstr>これまでの成果</vt:lpstr>
      <vt:lpstr>スライド 11</vt:lpstr>
      <vt:lpstr>スライド 12</vt:lpstr>
      <vt:lpstr>金星(1)</vt:lpstr>
      <vt:lpstr>金星(2)</vt:lpstr>
      <vt:lpstr>一応・・・</vt:lpstr>
      <vt:lpstr>その他AIRT40を用いたサイト調査ももちろん計画</vt:lpstr>
      <vt:lpstr>AIRT40  Antarctic Infra-Red Telescope with a 40cm primary mirror </vt:lpstr>
      <vt:lpstr>AIRT40</vt:lpstr>
      <vt:lpstr>AIRT40</vt:lpstr>
      <vt:lpstr>Cold Test</vt:lpstr>
      <vt:lpstr>Cold Test</vt:lpstr>
      <vt:lpstr>Tracking Error Analysis</vt:lpstr>
      <vt:lpstr>Pointing Error Analysis</vt:lpstr>
      <vt:lpstr>Test Observation</vt:lpstr>
      <vt:lpstr>Optical Analysis</vt:lpstr>
      <vt:lpstr>Conclusion</vt:lpstr>
      <vt:lpstr>今後の流れ</vt:lpstr>
      <vt:lpstr>スライド 28</vt:lpstr>
      <vt:lpstr>スライド 29</vt:lpstr>
      <vt:lpstr>スライド 30</vt:lpstr>
      <vt:lpstr>スライド 31</vt:lpstr>
      <vt:lpstr>スライド 32</vt:lpstr>
      <vt:lpstr>スライド 33</vt:lpstr>
      <vt:lpstr>スライド 34</vt:lpstr>
      <vt:lpstr>スライド 35</vt:lpstr>
      <vt:lpstr>スライド 36</vt:lpstr>
      <vt:lpstr>スライド 37</vt:lpstr>
      <vt:lpstr>スライド 38</vt:lpstr>
      <vt:lpstr>スライド 39</vt:lpstr>
      <vt:lpstr>ここまでのまとめ</vt:lpstr>
      <vt:lpstr>第52次日本南極地域観測隊 同行者　沖田博文</vt:lpstr>
      <vt:lpstr>スライド 42</vt:lpstr>
      <vt:lpstr>スライド 43</vt:lpstr>
      <vt:lpstr>スライド 44</vt:lpstr>
      <vt:lpstr>スライド 45</vt:lpstr>
      <vt:lpstr>スライド 46</vt:lpstr>
      <vt:lpstr>スライド 47</vt:lpstr>
      <vt:lpstr>スライド 48</vt:lpstr>
      <vt:lpstr>スライド 49</vt:lpstr>
      <vt:lpstr>スライド 50</vt:lpstr>
      <vt:lpstr>スライド 51</vt:lpstr>
      <vt:lpstr>スライド 52</vt:lpstr>
      <vt:lpstr>スライド 53</vt:lpstr>
      <vt:lpstr>スライド 54</vt:lpstr>
      <vt:lpstr>スライド 55</vt:lpstr>
      <vt:lpstr>スライド 56</vt:lpstr>
      <vt:lpstr>スライド 57</vt:lpstr>
      <vt:lpstr>スライド 58</vt:lpstr>
      <vt:lpstr>スライド 59</vt:lpstr>
      <vt:lpstr>スライド 60</vt:lpstr>
      <vt:lpstr>スライド 61</vt:lpstr>
      <vt:lpstr>スライド 62</vt:lpstr>
      <vt:lpstr>スライド 63</vt:lpstr>
      <vt:lpstr>スライド 64</vt:lpstr>
      <vt:lpstr>スライド 65</vt:lpstr>
      <vt:lpstr>スライド 66</vt:lpstr>
      <vt:lpstr>スライド 67</vt:lpstr>
      <vt:lpstr>スライド 68</vt:lpstr>
      <vt:lpstr>スライド 69</vt:lpstr>
      <vt:lpstr>スライド 70</vt:lpstr>
      <vt:lpstr>スライド 71</vt:lpstr>
      <vt:lpstr>スライド 72</vt:lpstr>
      <vt:lpstr>スライド 73</vt:lpstr>
      <vt:lpstr>スライド 74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南極天文学</dc:title>
  <dc:creator>okita</dc:creator>
  <cp:lastModifiedBy>okita</cp:lastModifiedBy>
  <cp:revision>26</cp:revision>
  <dcterms:created xsi:type="dcterms:W3CDTF">2010-11-16T07:01:55Z</dcterms:created>
  <dcterms:modified xsi:type="dcterms:W3CDTF">2010-11-17T04:58:39Z</dcterms:modified>
</cp:coreProperties>
</file>