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5" r:id="rId3"/>
    <p:sldId id="276" r:id="rId4"/>
    <p:sldId id="263" r:id="rId5"/>
    <p:sldId id="265" r:id="rId6"/>
    <p:sldId id="267" r:id="rId7"/>
    <p:sldId id="273" r:id="rId8"/>
    <p:sldId id="268" r:id="rId9"/>
    <p:sldId id="257" r:id="rId10"/>
    <p:sldId id="258" r:id="rId11"/>
    <p:sldId id="269" r:id="rId12"/>
    <p:sldId id="270" r:id="rId13"/>
    <p:sldId id="259" r:id="rId14"/>
    <p:sldId id="271" r:id="rId15"/>
    <p:sldId id="272" r:id="rId16"/>
    <p:sldId id="260" r:id="rId17"/>
    <p:sldId id="261" r:id="rId18"/>
    <p:sldId id="274" r:id="rId19"/>
    <p:sldId id="277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8" autoAdjust="0"/>
  </p:normalViewPr>
  <p:slideViewPr>
    <p:cSldViewPr>
      <p:cViewPr>
        <p:scale>
          <a:sx n="70" d="100"/>
          <a:sy n="70" d="100"/>
        </p:scale>
        <p:origin x="-116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67E0F41-1EA7-46C3-9119-07277099314A}" type="datetimeFigureOut">
              <a:rPr kumimoji="1" lang="ja-JP" altLang="en-US" smtClean="0"/>
              <a:t>2011/8/22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01E829C-23CF-4B96-9EDB-5CCA1353EB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a\theta=\pi%0a\end%7balign*%7d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hyperlink" Target="http://maru.bonyari.jp/texclip/texclip.php?s=\begin%7balign*%7d%0aD_T(r)=\left%3c%20|T(x)-T(x-r)|%5e2%20\right%3e%20\sim%20C_T%5e2r%5e%7b-\frac%7b2%7d%7b3%7d%7d%0a\end%7balign*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begin%7balign*%7d%0a\sigma_%7bscatter%7d=0.03k%5e%7b\frac%7b1%7d%7b3%7d%7d\cos%5e2\theta\left(\sin\frac%7b\theta%7d%7b2%7d\right)%5e%7b-\frac%7b11%7d%7b3%7d%7d\left%5b\frac%7bC_V%5e2%7d%7bc_s%5e2%7d\cos%5e2\frac%7b\theta%7d%7b2%7d+0.013\frac%7bC_T%5e2%7d%7bT%5e2%7d\right%5d%0a\end%7balign*%7d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maru.bonyari.jp/texclip/texclip.php?s=\begin%7balign*%7d%0aC_T%5e2%0a\end%7balign*%7d" TargetMode="Externa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maru.bonyari.jp/texclip/texclip.php?s=\begin%7balign*%7d%0aP_r=P_t\eta\frac%7be%5e%7b-2\alpha%20h%7d%7d%7bh%5e2%7d\sigma_%7bscatter%7d(h)+P_n%0a\end%7balign*%7d" TargetMode="External"/><Relationship Id="rId7" Type="http://schemas.openxmlformats.org/officeDocument/2006/relationships/hyperlink" Target="http://maru.bonyari.jp/texclip/texclip.php?s=\begin%7balign*%7d%0a\Delta%20h=\frac%7bc_s\tau%7d%7b2%7d%0a\end%7balign*%7d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maru.bonyari.jp/texclip/texclip.php?s=\begin%7balign*%7d%0ah(t)=\frac%7b1%7d%7b2%7d\int_0%5et%20c_sdt%0a\end%7balign*%7d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hyperlink" Target="http://maru.bonyari.jp/texclip/texclip.php?s=\begin%7balign*%7d%0aC_T%5e2%0a\end%7balign*%7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maru.bonyari.jp/texclip/texclip.php?s=\begin%7balign*%7d%0aC_T%5e2%0a\end%7balign*%7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hyperlink" Target="http://maru.bonyari.jp/texclip/texclip.php?s=\begin%7balign*%7d%0aC_N%5e2=\left(\frac%7b7.9\times10%5e%7b-5%7dP%7d%7bT%5e2%7d\right)%5e2C_T%5e2%0a\end%7balign*%7d" TargetMode="External"/><Relationship Id="rId2" Type="http://schemas.openxmlformats.org/officeDocument/2006/relationships/hyperlink" Target="http://maru.bonyari.jp/texclip/texclip.php?s=\begin%7balign*%7d%0aC_T%5e2%0a\end%7balign*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maru.bonyari.jp/texclip/texclip.php?s=\begin%7balign*%7d%0a\theta=5.3\lambda%5e%7b-\frac%7b1%7d%7b5%7d%7d\left%5b%20\int_z%20C_N%5e2(z)dz%20\right%5d%20%5e%7b\frac%7b3%7d%7b5%7d%7d%0a\end%7balign*%7d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aru.bonyari.jp/texclip/texclip.php?s=\begin%7balign*%7d%0a\theta=1.22\frac%7bD%7d%7b\lambda%7d%0a\end%7balign*%7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aru.bonyari.jp/texclip/texclip.php?s=\begin%7balign*%7d%0aD_T(r)=\left%3c%20|T(x)-T(x-r)|%5e2%20\right%3e%20\sim%20C_T%5e2r%5e%7b-\frac%7b2%7d%7b3%7d%7d%0a\end%7balign*%7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604448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Thickness of the Atmospheric Boundary Layer Above Dome A, Antarctica, during 2009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390091"/>
            <a:ext cx="548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C.S. Bonner et al.</a:t>
            </a:r>
          </a:p>
          <a:p>
            <a:r>
              <a:rPr lang="en-US" altLang="ja-JP" sz="2800" dirty="0" smtClean="0">
                <a:latin typeface="+mj-lt"/>
              </a:rPr>
              <a:t>PASP. 122.1122 (2010)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11423" y="5589240"/>
            <a:ext cx="4496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b="1" dirty="0" smtClean="0">
                <a:solidFill>
                  <a:srgbClr val="C00000"/>
                </a:solidFill>
                <a:latin typeface="+mn-ea"/>
              </a:rPr>
              <a:t>2011</a:t>
            </a:r>
            <a:r>
              <a:rPr lang="en-US" altLang="ja-JP" sz="2800" b="1" dirty="0" smtClean="0">
                <a:solidFill>
                  <a:srgbClr val="C00000"/>
                </a:solidFill>
                <a:latin typeface="+mn-ea"/>
              </a:rPr>
              <a:t>.</a:t>
            </a:r>
            <a:r>
              <a:rPr kumimoji="1" lang="en-US" altLang="ja-JP" sz="2800" b="1" dirty="0" smtClean="0">
                <a:solidFill>
                  <a:srgbClr val="C00000"/>
                </a:solidFill>
                <a:latin typeface="+mn-ea"/>
              </a:rPr>
              <a:t>5</a:t>
            </a:r>
            <a:r>
              <a:rPr lang="en-US" altLang="ja-JP" sz="2800" b="1" dirty="0" smtClean="0">
                <a:solidFill>
                  <a:srgbClr val="C00000"/>
                </a:solidFill>
                <a:latin typeface="+mn-ea"/>
              </a:rPr>
              <a:t>.2</a:t>
            </a:r>
            <a:r>
              <a:rPr kumimoji="1" lang="en-US" altLang="ja-JP" sz="2800" b="1" dirty="0" smtClean="0">
                <a:solidFill>
                  <a:srgbClr val="C00000"/>
                </a:solidFill>
                <a:latin typeface="+mn-ea"/>
              </a:rPr>
              <a:t>6 </a:t>
            </a:r>
            <a:r>
              <a:rPr kumimoji="1" lang="ja-JP" altLang="en-US" sz="2800" b="1" dirty="0" smtClean="0">
                <a:solidFill>
                  <a:srgbClr val="C00000"/>
                </a:solidFill>
                <a:latin typeface="+mn-ea"/>
              </a:rPr>
              <a:t>みさゼミ </a:t>
            </a:r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論文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紹介</a:t>
            </a:r>
            <a:endParaRPr kumimoji="1" lang="en-US" altLang="ja-JP" sz="2800" b="1" dirty="0" smtClean="0">
              <a:solidFill>
                <a:srgbClr val="C00000"/>
              </a:solidFill>
              <a:latin typeface="+mn-ea"/>
            </a:endParaRPr>
          </a:p>
          <a:p>
            <a:pPr algn="r"/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沖田</a:t>
            </a:r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博文</a:t>
            </a:r>
            <a:r>
              <a:rPr lang="en-US" altLang="ja-JP" sz="2800" b="1" dirty="0" smtClean="0">
                <a:solidFill>
                  <a:srgbClr val="C00000"/>
                </a:solidFill>
                <a:latin typeface="+mn-ea"/>
              </a:rPr>
              <a:t>(D2 </a:t>
            </a:r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市川研</a:t>
            </a:r>
            <a:r>
              <a:rPr lang="en-US" altLang="ja-JP" sz="2800" b="1" dirty="0" smtClean="0">
                <a:solidFill>
                  <a:srgbClr val="C0000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25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Research\D2\2011_05みさゼミ\snodarEnclosure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16" y="2360929"/>
            <a:ext cx="2555850" cy="322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2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装置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(1/3)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4912" y="1516564"/>
            <a:ext cx="614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Snodar</a:t>
            </a:r>
            <a:r>
              <a:rPr lang="en-US" altLang="ja-JP" dirty="0" smtClean="0"/>
              <a:t>(Surface </a:t>
            </a:r>
            <a:r>
              <a:rPr lang="en-US" altLang="ja-JP" dirty="0"/>
              <a:t>layer </a:t>
            </a:r>
            <a:r>
              <a:rPr lang="en-US" altLang="ja-JP" dirty="0" err="1"/>
              <a:t>NOn</a:t>
            </a:r>
            <a:r>
              <a:rPr lang="en-US" altLang="ja-JP" dirty="0"/>
              <a:t>-Doppler Acoustic </a:t>
            </a:r>
            <a:r>
              <a:rPr lang="en-US" altLang="ja-JP" dirty="0" smtClean="0"/>
              <a:t>Radar)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8457" y="3717032"/>
            <a:ext cx="393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PLATO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PLATeau</a:t>
            </a:r>
            <a:r>
              <a:rPr lang="en-US" altLang="ja-JP" dirty="0" smtClean="0"/>
              <a:t> Observatory)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0879" y="2060848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SODAR</a:t>
            </a:r>
            <a:r>
              <a:rPr lang="ja-JP" altLang="en-US" dirty="0" smtClean="0"/>
              <a:t>の応用</a:t>
            </a:r>
            <a:endParaRPr lang="en-US" altLang="ja-JP" dirty="0"/>
          </a:p>
          <a:p>
            <a:r>
              <a:rPr lang="en-US" altLang="ja-JP" dirty="0" smtClean="0"/>
              <a:t>(1)</a:t>
            </a:r>
            <a:r>
              <a:rPr lang="ja-JP" altLang="en-US" dirty="0" smtClean="0"/>
              <a:t>高分解能</a:t>
            </a:r>
            <a:r>
              <a:rPr lang="en-US" altLang="ja-JP" dirty="0"/>
              <a:t>	</a:t>
            </a:r>
            <a:r>
              <a:rPr lang="en-US" altLang="ja-JP" dirty="0" smtClean="0"/>
              <a:t>0.9m</a:t>
            </a:r>
          </a:p>
          <a:p>
            <a:r>
              <a:rPr lang="en-US" altLang="ja-JP" dirty="0" smtClean="0"/>
              <a:t>(2)</a:t>
            </a:r>
            <a:r>
              <a:rPr lang="ja-JP" altLang="en-US" dirty="0" smtClean="0"/>
              <a:t>最低測定高</a:t>
            </a:r>
            <a:r>
              <a:rPr lang="en-US" altLang="ja-JP" dirty="0" smtClean="0"/>
              <a:t>	</a:t>
            </a:r>
            <a:r>
              <a:rPr lang="ja-JP" altLang="en-US" dirty="0"/>
              <a:t> </a:t>
            </a:r>
            <a:r>
              <a:rPr lang="ja-JP" altLang="en-US" dirty="0" smtClean="0"/>
              <a:t>  </a:t>
            </a:r>
            <a:r>
              <a:rPr lang="en-US" altLang="ja-JP" dirty="0" smtClean="0"/>
              <a:t>8m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1655" y="4364523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無人発電</a:t>
            </a:r>
            <a:r>
              <a:rPr lang="en-US" altLang="ja-JP" dirty="0" smtClean="0"/>
              <a:t>+</a:t>
            </a:r>
            <a:r>
              <a:rPr lang="ja-JP" altLang="en-US" dirty="0" smtClean="0"/>
              <a:t>制御</a:t>
            </a:r>
            <a:r>
              <a:rPr lang="en-US" altLang="ja-JP" dirty="0" smtClean="0"/>
              <a:t>+</a:t>
            </a:r>
            <a:r>
              <a:rPr lang="ja-JP" altLang="en-US" dirty="0" smtClean="0"/>
              <a:t>イリジウム</a:t>
            </a:r>
            <a:endParaRPr lang="en-US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7294223" y="5589820"/>
            <a:ext cx="11865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effectLst/>
              </a:rPr>
              <a:t>credit: Michael Ashley</a:t>
            </a:r>
            <a:endParaRPr lang="ja-JP" altLang="en-US" sz="800" dirty="0"/>
          </a:p>
        </p:txBody>
      </p:sp>
      <p:pic>
        <p:nvPicPr>
          <p:cNvPr id="3076" name="Picture 4" descr="Snodar at Dome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9120"/>
            <a:ext cx="126074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Research\D2\2011_05みさゼミ\instrumentmodule_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69" y="4797312"/>
            <a:ext cx="2344436" cy="15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2567913" y="6309900"/>
            <a:ext cx="13227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err="1" smtClean="0">
                <a:effectLst/>
              </a:rPr>
              <a:t>Xu</a:t>
            </a:r>
            <a:r>
              <a:rPr lang="en-US" altLang="ja-JP" sz="800" dirty="0" smtClean="0">
                <a:effectLst/>
              </a:rPr>
              <a:t> Zhou and </a:t>
            </a:r>
            <a:r>
              <a:rPr lang="en-US" altLang="ja-JP" sz="800" dirty="0" err="1" smtClean="0">
                <a:effectLst/>
              </a:rPr>
              <a:t>Zhenxi</a:t>
            </a:r>
            <a:r>
              <a:rPr lang="en-US" altLang="ja-JP" sz="800" dirty="0" smtClean="0">
                <a:effectLst/>
              </a:rPr>
              <a:t> Zhu</a:t>
            </a:r>
            <a:endParaRPr lang="ja-JP" altLang="en-US" sz="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155667" y="3243129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2009</a:t>
            </a:r>
            <a:r>
              <a:rPr lang="ja-JP" altLang="en-US" dirty="0" smtClean="0"/>
              <a:t>年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4</a:t>
            </a:r>
            <a:r>
              <a:rPr lang="ja-JP" altLang="en-US" dirty="0" smtClean="0"/>
              <a:t>日～</a:t>
            </a:r>
            <a:r>
              <a:rPr lang="en-US" altLang="ja-JP" dirty="0" smtClean="0"/>
              <a:t>2009</a:t>
            </a:r>
            <a:r>
              <a:rPr lang="ja-JP" altLang="en-US" dirty="0" smtClean="0"/>
              <a:t>年</a:t>
            </a:r>
            <a:r>
              <a:rPr lang="en-US" altLang="ja-JP" dirty="0" smtClean="0"/>
              <a:t>8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18</a:t>
            </a:r>
            <a:r>
              <a:rPr lang="ja-JP" altLang="en-US" dirty="0" smtClean="0"/>
              <a:t>日に観測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2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装置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(2/3)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6161" y="1516564"/>
            <a:ext cx="519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Snodar</a:t>
            </a:r>
            <a:r>
              <a:rPr lang="ja-JP" altLang="en-US" sz="2400" b="1" dirty="0" smtClean="0"/>
              <a:t>で大気擾乱が測定出来る原理</a:t>
            </a:r>
            <a:endParaRPr lang="en-US" altLang="ja-JP" sz="2400" b="1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6014" y="22498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温度構造関数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9393" y="4371232"/>
            <a:ext cx="716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ここで</a:t>
            </a:r>
            <a:r>
              <a:rPr lang="en-US" altLang="ja-JP" dirty="0" err="1" smtClean="0"/>
              <a:t>Tatarskii</a:t>
            </a:r>
            <a:r>
              <a:rPr lang="en-US" altLang="ja-JP" dirty="0" smtClean="0"/>
              <a:t>(1971)</a:t>
            </a:r>
            <a:r>
              <a:rPr lang="ja-JP" altLang="en-US" dirty="0" smtClean="0"/>
              <a:t>よると、コロモゴロフ乱流</a:t>
            </a:r>
            <a:r>
              <a:rPr lang="ja-JP" altLang="en-US" dirty="0"/>
              <a:t>で</a:t>
            </a:r>
            <a:r>
              <a:rPr lang="ja-JP" altLang="en-US" dirty="0" smtClean="0"/>
              <a:t>の音波の散乱断面積は</a:t>
            </a:r>
            <a:endParaRPr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1819364" y="3246217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が大きい  </a:t>
            </a:r>
            <a:r>
              <a:rPr lang="en-US" altLang="ja-JP" dirty="0" smtClean="0"/>
              <a:t>=</a:t>
            </a:r>
            <a:r>
              <a:rPr lang="ja-JP" altLang="en-US" dirty="0"/>
              <a:t> </a:t>
            </a:r>
            <a:r>
              <a:rPr lang="ja-JP" altLang="en-US" dirty="0" smtClean="0"/>
              <a:t> 温度揺らぎ大  </a:t>
            </a:r>
            <a:r>
              <a:rPr lang="en-US" altLang="ja-JP" dirty="0" smtClean="0"/>
              <a:t>=</a:t>
            </a:r>
            <a:r>
              <a:rPr lang="ja-JP" altLang="en-US" dirty="0" smtClean="0"/>
              <a:t>  大気擾乱大</a:t>
            </a:r>
            <a:endParaRPr lang="en-US" altLang="ja-JP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5674860" y="2602877"/>
            <a:ext cx="248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コロモゴロフ乱流を仮定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915816" y="3635732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つまり       が分かれば大気の乱流度が分かる！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95345" y="5939988"/>
            <a:ext cx="634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よって　　　　　（後方散乱）の強度を測定すれば        が求まる！</a:t>
            </a:r>
            <a:endParaRPr lang="en-US" altLang="ja-JP" dirty="0" smtClean="0"/>
          </a:p>
        </p:txBody>
      </p:sp>
      <p:pic>
        <p:nvPicPr>
          <p:cNvPr id="5122" name="Picture 2" descr="\begin{align*}&#10;D_T(r)=\left&lt; |T(x)-T(x-r)|^2 \right&gt; \sim C_T^2r^{-\frac{2}{3}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41" y="2218767"/>
            <a:ext cx="46996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begin{align*}&#10;C_T^2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00629"/>
            <a:ext cx="3125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\begin{align*}&#10;C_T^2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995" y="3655342"/>
            <a:ext cx="3125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begin{align*}&#10;\sigma_{scatter}=0.03k^{\frac{1}{3}}\cos^2\theta\left(\sin\frac{\theta}{2}\right)^{-\frac{11}{3}}\left[\frac{C_V^2}{c_s^2}\cos^2\frac{\theta}{2}+0.013\frac{C_T^2}{T^2}\right]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96" y="4797224"/>
            <a:ext cx="613894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begin{align*}&#10;\theta=\pi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07" y="6034654"/>
            <a:ext cx="608276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begin{align*}&#10;C_T^2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70" y="5980654"/>
            <a:ext cx="3125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2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装置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(3/3)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4139788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最低測定高は反響ノイズで決まる。</a:t>
            </a:r>
            <a:endParaRPr lang="en-US" altLang="ja-JP" dirty="0" smtClean="0"/>
          </a:p>
        </p:txBody>
      </p:sp>
      <p:pic>
        <p:nvPicPr>
          <p:cNvPr id="4097" name="Picture 1" descr="C:\Users\hirofumi\Desktop\snodar-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93" y="1716619"/>
            <a:ext cx="3280697" cy="401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7475702" y="5773905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Bonner+(2009)</a:t>
            </a:r>
            <a:endParaRPr lang="ja-JP" altLang="en-US" sz="1200" dirty="0"/>
          </a:p>
        </p:txBody>
      </p:sp>
      <p:pic>
        <p:nvPicPr>
          <p:cNvPr id="4099" name="Picture 3" descr="\begin{align*}&#10;P_r=P_t\eta\frac{e^{-2\alpha h}}{h^2}\sigma_{scatter}(h)+P_n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03" y="2060848"/>
            <a:ext cx="369832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円/楕円 8"/>
          <p:cNvSpPr/>
          <p:nvPr/>
        </p:nvSpPr>
        <p:spPr>
          <a:xfrm>
            <a:off x="5796136" y="3724937"/>
            <a:ext cx="648072" cy="6181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0" y="3851756"/>
            <a:ext cx="110799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送受信器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567" y="1542602"/>
            <a:ext cx="455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音波を上空に送信し、帰ってきた音波を受信。</a:t>
            </a:r>
            <a:endParaRPr kumimoji="1" lang="ja-JP" altLang="en-US" dirty="0"/>
          </a:p>
        </p:txBody>
      </p:sp>
      <p:pic>
        <p:nvPicPr>
          <p:cNvPr id="4103" name="Picture 7" descr="\begin{align*}&#10;h(t)=\frac{1}{2}\int_0^t c_sdt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61" y="2808328"/>
            <a:ext cx="1868503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\begin{align*}&#10;\Delta h=\frac{c_s\tau}{2}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54" y="3681080"/>
            <a:ext cx="111308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776494" y="373041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分解能</a:t>
            </a:r>
            <a:endParaRPr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6721905" y="2191523"/>
            <a:ext cx="648072" cy="618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470504" y="2294316"/>
            <a:ext cx="8771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校正球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6494" y="4826134"/>
            <a:ext cx="441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よって受信した音波強度の時系列データを解析する事で       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高度分布が求まる</a:t>
            </a:r>
            <a:endParaRPr kumimoji="1" lang="ja-JP" altLang="en-US" dirty="0"/>
          </a:p>
        </p:txBody>
      </p:sp>
      <p:pic>
        <p:nvPicPr>
          <p:cNvPr id="35" name="Picture 4" descr="\begin{align*}&#10;C_T^2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99" y="5127467"/>
            <a:ext cx="3125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683567" y="6156012"/>
            <a:ext cx="761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但し、</a:t>
            </a:r>
            <a:r>
              <a:rPr kumimoji="1" lang="en-US" altLang="ja-JP" u="sng" dirty="0" smtClean="0"/>
              <a:t>2009</a:t>
            </a:r>
            <a:r>
              <a:rPr kumimoji="1" lang="ja-JP" altLang="en-US" u="sng" dirty="0" smtClean="0"/>
              <a:t>年のデータは校正を行っていないので       の絶対値</a:t>
            </a:r>
            <a:r>
              <a:rPr lang="ja-JP" altLang="en-US" u="sng" dirty="0"/>
              <a:t>が</a:t>
            </a:r>
            <a:r>
              <a:rPr kumimoji="1" lang="ja-JP" altLang="en-US" u="sng" dirty="0" smtClean="0"/>
              <a:t>分からない</a:t>
            </a:r>
            <a:endParaRPr kumimoji="1" lang="ja-JP" altLang="en-US" u="sng" dirty="0"/>
          </a:p>
        </p:txBody>
      </p:sp>
      <p:pic>
        <p:nvPicPr>
          <p:cNvPr id="38" name="Picture 4" descr="\begin{align*}&#10;C_T^2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59" y="6196678"/>
            <a:ext cx="3125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3.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観測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(1/3)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48478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日から</a:t>
            </a:r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18</a:t>
            </a:r>
            <a:r>
              <a:rPr kumimoji="1" lang="ja-JP" altLang="en-US" dirty="0" smtClean="0"/>
              <a:t>日まで観測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7505" y="4195524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接地境界層の高さの定義</a:t>
            </a:r>
            <a:endParaRPr kumimoji="1" lang="ja-JP" altLang="en-US" dirty="0"/>
          </a:p>
        </p:txBody>
      </p:sp>
      <p:pic>
        <p:nvPicPr>
          <p:cNvPr id="6146" name="Picture 2" descr="C:\Research\D2\2011_05みさゼミ\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4819651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Research\D2\2011_05みさゼミ\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36" y="1916832"/>
            <a:ext cx="4829176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993699" y="4797152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      がもとの       </a:t>
            </a:r>
            <a:r>
              <a:rPr lang="ja-JP" altLang="en-US" dirty="0" err="1" smtClean="0"/>
              <a:t>の</a:t>
            </a:r>
            <a:r>
              <a:rPr lang="en-US" altLang="ja-JP" dirty="0" smtClean="0"/>
              <a:t>1%</a:t>
            </a:r>
          </a:p>
          <a:p>
            <a:r>
              <a:rPr lang="ja-JP" altLang="en-US" dirty="0" smtClean="0"/>
              <a:t>となる高さ</a:t>
            </a:r>
            <a:endParaRPr lang="en-US" altLang="ja-JP" dirty="0" smtClean="0"/>
          </a:p>
        </p:txBody>
      </p:sp>
      <p:pic>
        <p:nvPicPr>
          <p:cNvPr id="9" name="Picture 4" descr="\begin{align*}&#10;C_T^2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38" y="4809611"/>
            <a:ext cx="3125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begin{align*}&#10;C_T^2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67" y="4835622"/>
            <a:ext cx="3125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/>
          <p:cNvCxnSpPr/>
          <p:nvPr/>
        </p:nvCxnSpPr>
        <p:spPr>
          <a:xfrm flipV="1">
            <a:off x="4756556" y="3763756"/>
            <a:ext cx="0" cy="226623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180492" y="4680018"/>
            <a:ext cx="1368152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4180492" y="3748943"/>
            <a:ext cx="57606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533023" y="4680018"/>
            <a:ext cx="0" cy="1349971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780442" y="4653136"/>
            <a:ext cx="2783446" cy="9361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3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Research\D2\2011_05みさゼミ\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12" y="1397099"/>
            <a:ext cx="4095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3.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観測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(2/3)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Research\D2\2011_05みさゼミ\fi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2" y="1412776"/>
            <a:ext cx="409575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1979712" y="5085184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051720" y="4545124"/>
            <a:ext cx="0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139952" y="4545124"/>
            <a:ext cx="0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6948264" y="1916832"/>
            <a:ext cx="0" cy="1800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3.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観測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(3/3)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Research\D2\2011_05みさゼミ\ta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" y="1412776"/>
            <a:ext cx="89344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Research\D2\2011_05みさゼミ\fig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4362451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Research\D2\2011_05みさゼミ\fig5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55" y="4116660"/>
            <a:ext cx="43624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7020272" y="3789040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8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4.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結果、考察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9592" y="22768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月のデータでは日変化が見られる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日変化は接地境界層の厚みの変化の主要因ではない。なぜなら他の月にその傾向が見られない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315388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一年間を通じて、数日の周期で接地境界層の厚みは大きく変化する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683568" y="2203123"/>
            <a:ext cx="7704856" cy="79034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83568" y="3104094"/>
            <a:ext cx="7704856" cy="4689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6130" y="3861048"/>
            <a:ext cx="655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○</a:t>
            </a:r>
            <a:r>
              <a:rPr kumimoji="1" lang="en-US" altLang="ja-JP" dirty="0" smtClean="0"/>
              <a:t>PLATO</a:t>
            </a:r>
            <a:r>
              <a:rPr kumimoji="1" lang="ja-JP" altLang="en-US" dirty="0" smtClean="0"/>
              <a:t>のウェブカメラで</a:t>
            </a:r>
            <a:r>
              <a:rPr lang="ja-JP" altLang="en-US" dirty="0"/>
              <a:t>エンジン</a:t>
            </a:r>
            <a:r>
              <a:rPr lang="ja-JP" altLang="en-US" dirty="0" smtClean="0"/>
              <a:t>の排ガス</a:t>
            </a:r>
            <a:r>
              <a:rPr lang="en-US" altLang="ja-JP" dirty="0" smtClean="0"/>
              <a:t>(</a:t>
            </a:r>
            <a:r>
              <a:rPr lang="ja-JP" altLang="en-US" dirty="0" smtClean="0"/>
              <a:t>煙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が見える時がある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4143271"/>
            <a:ext cx="7128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4</a:t>
            </a:r>
            <a:r>
              <a:rPr lang="en-US" altLang="ja-JP" b="1" dirty="0" smtClean="0">
                <a:solidFill>
                  <a:srgbClr val="0070C0"/>
                </a:solidFill>
              </a:rPr>
              <a:t>/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10</a:t>
            </a:r>
            <a:r>
              <a:rPr lang="ja-JP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22:00UTC</a:t>
            </a:r>
            <a:r>
              <a:rPr lang="ja-JP" altLang="en-US" sz="1600" dirty="0" smtClean="0"/>
              <a:t>　</a:t>
            </a:r>
            <a:r>
              <a:rPr kumimoji="1" lang="ja-JP" altLang="en-US" sz="1600" dirty="0" smtClean="0"/>
              <a:t>高さ</a:t>
            </a:r>
            <a:r>
              <a:rPr kumimoji="1" lang="en-US" altLang="ja-JP" sz="1600" dirty="0" smtClean="0"/>
              <a:t>5</a:t>
            </a:r>
            <a:r>
              <a:rPr lang="en-US" altLang="ja-JP" sz="1600" dirty="0" smtClean="0"/>
              <a:t>m</a:t>
            </a:r>
            <a:r>
              <a:rPr lang="ja-JP" altLang="en-US" sz="1600" dirty="0" smtClean="0"/>
              <a:t>に</a:t>
            </a:r>
            <a:r>
              <a:rPr kumimoji="1" lang="ja-JP" altLang="en-US" sz="1600" dirty="0" smtClean="0"/>
              <a:t>層状の空気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Snodar</a:t>
            </a:r>
            <a:r>
              <a:rPr lang="ja-JP" altLang="en-US" sz="1600" dirty="0" smtClean="0"/>
              <a:t>の観測データからも乱流は未検出　→　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8m</a:t>
            </a:r>
            <a:r>
              <a:rPr lang="ja-JP" altLang="en-US" sz="1600" dirty="0" smtClean="0"/>
              <a:t>に接地境界層</a:t>
            </a:r>
            <a:endParaRPr lang="en-US" altLang="ja-JP" sz="1600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4</a:t>
            </a:r>
            <a:r>
              <a:rPr lang="en-US" altLang="ja-JP" b="1" dirty="0" smtClean="0">
                <a:solidFill>
                  <a:srgbClr val="0070C0"/>
                </a:solidFill>
              </a:rPr>
              <a:t>/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29</a:t>
            </a:r>
            <a:r>
              <a:rPr lang="ja-JP" altLang="en-US" b="1" dirty="0">
                <a:solidFill>
                  <a:srgbClr val="0070C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9:00UTC</a:t>
            </a:r>
            <a:r>
              <a:rPr lang="ja-JP" altLang="en-US" sz="1600" b="1" dirty="0" smtClean="0"/>
              <a:t>　</a:t>
            </a:r>
            <a:r>
              <a:rPr kumimoji="1" lang="ja-JP" altLang="en-US" sz="1600" dirty="0" smtClean="0"/>
              <a:t>煙は雪面に降り</a:t>
            </a:r>
            <a:r>
              <a:rPr lang="ja-JP" altLang="en-US" sz="1600" dirty="0" smtClean="0"/>
              <a:t>、そこで拡散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接地境界層は雪面にあった</a:t>
            </a:r>
            <a:r>
              <a:rPr lang="en-US" altLang="ja-JP" sz="1600" dirty="0" smtClean="0"/>
              <a:t>(</a:t>
            </a:r>
            <a:r>
              <a:rPr lang="ja-JP" altLang="en-US" sz="1600" dirty="0"/>
              <a:t>煙</a:t>
            </a:r>
            <a:r>
              <a:rPr lang="ja-JP" altLang="en-US" sz="1600" dirty="0" smtClean="0"/>
              <a:t>は相互作用が無ければ上下対称に拡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err="1" smtClean="0"/>
              <a:t>散する</a:t>
            </a:r>
            <a:r>
              <a:rPr lang="ja-JP" altLang="en-US" sz="1600" dirty="0" smtClean="0"/>
              <a:t>はずで、雪面</a:t>
            </a:r>
            <a:r>
              <a:rPr lang="en-US" altLang="ja-JP" sz="1600" dirty="0" smtClean="0"/>
              <a:t>or</a:t>
            </a:r>
            <a:r>
              <a:rPr lang="ja-JP" altLang="en-US" sz="1600" dirty="0" smtClean="0"/>
              <a:t>境界面に平行に拡散する</a:t>
            </a:r>
            <a:r>
              <a:rPr lang="en-US" altLang="ja-JP" sz="1600" dirty="0" smtClean="0"/>
              <a:t>)</a:t>
            </a:r>
          </a:p>
          <a:p>
            <a:r>
              <a:rPr kumimoji="1" lang="ja-JP" altLang="en-US" dirty="0" smtClean="0"/>
              <a:t>・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6/17 12:56UTC</a:t>
            </a:r>
            <a:r>
              <a:rPr kumimoji="1" lang="ja-JP" altLang="en-US" dirty="0" smtClean="0"/>
              <a:t>　</a:t>
            </a:r>
            <a:r>
              <a:rPr kumimoji="1" lang="ja-JP" altLang="en-US" sz="1600" dirty="0" smtClean="0"/>
              <a:t>煙は高さ</a:t>
            </a:r>
            <a:r>
              <a:rPr kumimoji="1" lang="en-US" altLang="ja-JP" sz="1600" dirty="0" smtClean="0"/>
              <a:t>5m</a:t>
            </a:r>
            <a:r>
              <a:rPr kumimoji="1" lang="ja-JP" altLang="en-US" sz="1600" dirty="0" smtClean="0"/>
              <a:t>の逆転層の上に広がる</a:t>
            </a:r>
            <a:endParaRPr kumimoji="1" lang="en-US" altLang="ja-JP" sz="16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167859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接地境界層の厚み</a:t>
            </a:r>
            <a:r>
              <a:rPr lang="ja-JP" altLang="en-US" dirty="0" smtClean="0"/>
              <a:t>の平均は</a:t>
            </a:r>
            <a:r>
              <a:rPr kumimoji="1" lang="en-US" altLang="ja-JP" b="1" dirty="0" smtClean="0"/>
              <a:t>13.9m</a:t>
            </a:r>
            <a:endParaRPr kumimoji="1" lang="ja-JP" altLang="en-US" b="1" dirty="0"/>
          </a:p>
        </p:txBody>
      </p:sp>
      <p:sp>
        <p:nvSpPr>
          <p:cNvPr id="13" name="角丸四角形 12"/>
          <p:cNvSpPr/>
          <p:nvPr/>
        </p:nvSpPr>
        <p:spPr>
          <a:xfrm>
            <a:off x="683568" y="1628800"/>
            <a:ext cx="7704856" cy="46892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27584" y="5879013"/>
            <a:ext cx="7556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これらは</a:t>
            </a:r>
            <a:r>
              <a:rPr lang="en-US" altLang="ja-JP" dirty="0" smtClean="0"/>
              <a:t>Swain &amp; </a:t>
            </a:r>
            <a:r>
              <a:rPr lang="en-US" altLang="ja-JP" dirty="0" err="1" smtClean="0"/>
              <a:t>Gallee</a:t>
            </a:r>
            <a:r>
              <a:rPr lang="en-US" altLang="ja-JP" dirty="0" smtClean="0"/>
              <a:t>(2006)(</a:t>
            </a:r>
            <a:r>
              <a:rPr lang="ja-JP" altLang="en-US" dirty="0" smtClean="0"/>
              <a:t>気象シミュレーション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の結果、</a:t>
            </a:r>
            <a:endParaRPr lang="en-US" altLang="ja-JP" dirty="0" smtClean="0"/>
          </a:p>
          <a:p>
            <a:r>
              <a:rPr lang="en-US" altLang="ja-JP" dirty="0" smtClean="0"/>
              <a:t>“the boundary layer could at times be as thin as a few meters”</a:t>
            </a:r>
            <a:r>
              <a:rPr lang="ja-JP" altLang="en-US" dirty="0" smtClean="0"/>
              <a:t>と一致する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43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5.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結論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25634" y="3133998"/>
            <a:ext cx="18133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/>
              <a:t>Dome A</a:t>
            </a:r>
          </a:p>
          <a:p>
            <a:r>
              <a:rPr lang="ja-JP" altLang="en-US" dirty="0" smtClean="0"/>
              <a:t>平均</a:t>
            </a:r>
            <a:r>
              <a:rPr lang="en-US" altLang="ja-JP" dirty="0" smtClean="0"/>
              <a:t>	</a:t>
            </a:r>
            <a:r>
              <a:rPr kumimoji="1" lang="en-US" altLang="ja-JP" dirty="0" smtClean="0"/>
              <a:t>13.9m</a:t>
            </a:r>
            <a:endParaRPr lang="en-US" altLang="ja-JP" dirty="0"/>
          </a:p>
          <a:p>
            <a:r>
              <a:rPr lang="en-US" altLang="ja-JP" dirty="0" smtClean="0"/>
              <a:t>25%	9.7m</a:t>
            </a:r>
          </a:p>
          <a:p>
            <a:r>
              <a:rPr kumimoji="1" lang="en-US" altLang="ja-JP" dirty="0" smtClean="0"/>
              <a:t>75%	19.7m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62811" y="3133998"/>
            <a:ext cx="188545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/>
              <a:t>Dome C</a:t>
            </a:r>
            <a:r>
              <a:rPr lang="en-US" altLang="ja-JP" dirty="0" smtClean="0"/>
              <a:t> (2005)</a:t>
            </a:r>
          </a:p>
          <a:p>
            <a:r>
              <a:rPr lang="ja-JP" altLang="en-US" dirty="0" smtClean="0"/>
              <a:t>平均</a:t>
            </a:r>
            <a:r>
              <a:rPr lang="en-US" altLang="ja-JP" dirty="0" smtClean="0"/>
              <a:t>	33</a:t>
            </a:r>
            <a:r>
              <a:rPr kumimoji="1" lang="en-US" altLang="ja-JP" dirty="0" smtClean="0"/>
              <a:t>m</a:t>
            </a:r>
            <a:endParaRPr lang="en-US" altLang="ja-JP" dirty="0"/>
          </a:p>
          <a:p>
            <a:r>
              <a:rPr lang="en-US" altLang="ja-JP" dirty="0" smtClean="0"/>
              <a:t>25%	25m</a:t>
            </a:r>
          </a:p>
          <a:p>
            <a:r>
              <a:rPr kumimoji="1" lang="en-US" altLang="ja-JP" dirty="0" smtClean="0"/>
              <a:t>75%	42m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51365" y="4057326"/>
            <a:ext cx="133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Trinquet</a:t>
            </a:r>
            <a:r>
              <a:rPr lang="en-US" altLang="ja-JP" sz="1400" dirty="0" smtClean="0"/>
              <a:t>+2008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98110" y="2764666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○接地</a:t>
            </a:r>
            <a:r>
              <a:rPr lang="ja-JP" altLang="en-US" b="1" dirty="0"/>
              <a:t>境界層</a:t>
            </a:r>
            <a:r>
              <a:rPr lang="ja-JP" altLang="en-US" b="1" dirty="0" smtClean="0"/>
              <a:t>の厚さ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170557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○接地境界層の特徴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78651" y="2060848"/>
            <a:ext cx="641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数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時間にわたって安定しているが、大きく変化することがある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4725144"/>
            <a:ext cx="738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Dome A</a:t>
            </a:r>
            <a:r>
              <a:rPr lang="ja-JP" altLang="en-US" dirty="0" smtClean="0"/>
              <a:t>と</a:t>
            </a:r>
            <a:r>
              <a:rPr lang="en-US" altLang="ja-JP" dirty="0" smtClean="0"/>
              <a:t>Dome C</a:t>
            </a:r>
            <a:r>
              <a:rPr lang="ja-JP" altLang="en-US" dirty="0" smtClean="0"/>
              <a:t>の接地境界層の厚さの違いは</a:t>
            </a:r>
            <a:r>
              <a:rPr lang="ja-JP" altLang="en-US" b="1" dirty="0" smtClean="0"/>
              <a:t>場所の違い</a:t>
            </a:r>
            <a:r>
              <a:rPr lang="ja-JP" altLang="en-US" dirty="0" smtClean="0"/>
              <a:t>だけではない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（異なった</a:t>
            </a:r>
            <a:r>
              <a:rPr lang="ja-JP" altLang="en-US" dirty="0"/>
              <a:t>装置、異なった接地境界層の定義、</a:t>
            </a:r>
            <a:r>
              <a:rPr lang="ja-JP" altLang="en-US" dirty="0" smtClean="0"/>
              <a:t>等々</a:t>
            </a:r>
            <a:r>
              <a:rPr lang="en-US" altLang="ja-JP" dirty="0" smtClean="0"/>
              <a:t>)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879082" y="1705576"/>
            <a:ext cx="7385836" cy="7246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899592" y="2780928"/>
            <a:ext cx="7385836" cy="158417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右矢印 13"/>
          <p:cNvSpPr/>
          <p:nvPr/>
        </p:nvSpPr>
        <p:spPr>
          <a:xfrm>
            <a:off x="4139951" y="3697289"/>
            <a:ext cx="648071" cy="307775"/>
          </a:xfrm>
          <a:prstGeom prst="leftRight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448272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dirty="0" smtClean="0"/>
              <a:t>Dome </a:t>
            </a:r>
            <a:r>
              <a:rPr lang="en-US" altLang="ja-JP" dirty="0"/>
              <a:t>C, Dome F, Dome A</a:t>
            </a:r>
            <a:r>
              <a:rPr lang="ja-JP" altLang="en-US" dirty="0" err="1"/>
              <a:t>で</a:t>
            </a:r>
            <a:r>
              <a:rPr lang="ja-JP" altLang="en-US" dirty="0" err="1" smtClean="0"/>
              <a:t>の</a:t>
            </a:r>
            <a:r>
              <a:rPr lang="ja-JP" altLang="en-US" dirty="0" smtClean="0"/>
              <a:t>同時観測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448272" y="5875956"/>
            <a:ext cx="4536504" cy="6493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22331" y="5691290"/>
            <a:ext cx="1450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Future Work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11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+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問題点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1923" y="1734428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の絶対値が分からないのでシーイングに焼き直せない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78668" y="2680051"/>
            <a:ext cx="6849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Dome A</a:t>
            </a:r>
            <a:r>
              <a:rPr lang="ja-JP" altLang="en-US" dirty="0"/>
              <a:t>の</a:t>
            </a:r>
            <a:r>
              <a:rPr lang="ja-JP" altLang="en-US" dirty="0" smtClean="0"/>
              <a:t>大気中には</a:t>
            </a:r>
            <a:r>
              <a:rPr lang="ja-JP" altLang="en-US" b="1" u="sng" dirty="0" smtClean="0"/>
              <a:t>ダイヤモンドダスト</a:t>
            </a:r>
            <a:r>
              <a:rPr lang="ja-JP" altLang="en-US" dirty="0" smtClean="0"/>
              <a:t>が常に浮遊していると思われるが、その効果について一切の議論がない</a:t>
            </a:r>
            <a:endParaRPr lang="en-US" altLang="ja-JP" dirty="0" smtClean="0"/>
          </a:p>
          <a:p>
            <a:r>
              <a:rPr lang="ja-JP" altLang="en-US" dirty="0" smtClean="0"/>
              <a:t>→実はダイヤモンドダストの層厚を見ているだけでは？</a:t>
            </a:r>
            <a:endParaRPr lang="en-US" altLang="ja-JP" dirty="0" smtClean="0"/>
          </a:p>
          <a:p>
            <a:r>
              <a:rPr lang="ja-JP" altLang="en-US" dirty="0" smtClean="0"/>
              <a:t>→ダイヤモンドダストが局在するという事は、結局そこが乱流層？</a:t>
            </a:r>
            <a:endParaRPr lang="en-US" altLang="ja-JP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879082" y="1556792"/>
            <a:ext cx="7385836" cy="7246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899592" y="2488128"/>
            <a:ext cx="7385836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4" descr="\begin{align*}&#10;C_T^2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68" y="1768064"/>
            <a:ext cx="31251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6432" r="19803" b="8051"/>
          <a:stretch/>
        </p:blipFill>
        <p:spPr>
          <a:xfrm>
            <a:off x="5696301" y="4146920"/>
            <a:ext cx="2568617" cy="247879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526981" y="5851586"/>
            <a:ext cx="2153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200" dirty="0" smtClean="0"/>
              <a:t>Tohoku Univ. All Sky Camera</a:t>
            </a:r>
          </a:p>
          <a:p>
            <a:pPr algn="r"/>
            <a:r>
              <a:rPr lang="en-US" altLang="ja-JP" sz="1200" dirty="0"/>
              <a:t>122NCD90/0657.jpg</a:t>
            </a:r>
            <a:endParaRPr lang="ja-JP" altLang="en-US" sz="1200" dirty="0"/>
          </a:p>
          <a:p>
            <a:pPr algn="r"/>
            <a:r>
              <a:rPr lang="en-US" altLang="ja-JP" sz="1200" dirty="0"/>
              <a:t>Jan.23, 2011  15:49(LST</a:t>
            </a:r>
            <a:r>
              <a:rPr lang="en-US" altLang="ja-JP" sz="1200" dirty="0" smtClean="0"/>
              <a:t>)</a:t>
            </a:r>
            <a:endParaRPr lang="ja-JP" altLang="en-US" sz="1200" dirty="0"/>
          </a:p>
        </p:txBody>
      </p:sp>
      <p:pic>
        <p:nvPicPr>
          <p:cNvPr id="1026" name="Picture 2" descr="\begin{align*}&#10;\theta=5.3\lambda^{-\frac{1}{5}}\left[ \int_z C_N^2(z)dz \right] ^{\frac{3}{5}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2" y="4720165"/>
            <a:ext cx="1974706" cy="4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C_N^2=\left(\frac{7.9\times10^{-5}P}{T^2}\right)^2C_T^2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1" y="5288945"/>
            <a:ext cx="200761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ivate\南極写真\jpg_内陸旅行\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772" y="-312"/>
            <a:ext cx="11017388" cy="68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170942" y="325787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おわり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705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err="1" smtClean="0">
                <a:solidFill>
                  <a:schemeClr val="bg1"/>
                </a:solidFill>
              </a:rPr>
              <a:t>みさ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ゼミの進め方について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意見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1686000"/>
            <a:ext cx="505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重要な論文を見つけ、読み、理解する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6987" y="3114556"/>
            <a:ext cx="4907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著者の主張を理解すると同時に、</a:t>
            </a:r>
            <a:endParaRPr kumimoji="1" lang="en-US" altLang="ja-JP" sz="2400" dirty="0" smtClean="0"/>
          </a:p>
          <a:p>
            <a:r>
              <a:rPr lang="ja-JP" altLang="en-US" sz="2400" dirty="0"/>
              <a:t>その</a:t>
            </a:r>
            <a:r>
              <a:rPr lang="ja-JP" altLang="en-US" sz="2400" dirty="0" smtClean="0"/>
              <a:t>主張が正しいか論理的に考える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35641" y="2372408"/>
            <a:ext cx="542808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発表経験を積み、うまく伝える能力を養う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835641" y="1628801"/>
            <a:ext cx="5059095" cy="5760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841750" y="2348880"/>
            <a:ext cx="5407552" cy="5760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803461" y="246879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時間制限</a:t>
            </a:r>
          </a:p>
          <a:p>
            <a:r>
              <a:rPr lang="ja-JP" altLang="en-US" sz="2400" dirty="0" smtClean="0"/>
              <a:t>論文紹介</a:t>
            </a:r>
            <a:endParaRPr lang="en-US" altLang="ja-JP" sz="2400" dirty="0" smtClean="0"/>
          </a:p>
        </p:txBody>
      </p:sp>
      <p:sp>
        <p:nvSpPr>
          <p:cNvPr id="21" name="円/楕円 20"/>
          <p:cNvSpPr/>
          <p:nvPr/>
        </p:nvSpPr>
        <p:spPr>
          <a:xfrm>
            <a:off x="6755263" y="2192814"/>
            <a:ext cx="1512168" cy="138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Research\M1\08_5_21ハワイ観測\画像 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11866" r="4478"/>
          <a:stretch/>
        </p:blipFill>
        <p:spPr bwMode="auto">
          <a:xfrm>
            <a:off x="5663681" y="4333083"/>
            <a:ext cx="2796751" cy="211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irofumi\Desktop\画像 0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10961" r="14497" b="17449"/>
          <a:stretch/>
        </p:blipFill>
        <p:spPr bwMode="auto">
          <a:xfrm>
            <a:off x="4292437" y="4466470"/>
            <a:ext cx="1201003" cy="1412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角丸四角形 23"/>
          <p:cNvSpPr/>
          <p:nvPr/>
        </p:nvSpPr>
        <p:spPr>
          <a:xfrm>
            <a:off x="864051" y="3042548"/>
            <a:ext cx="4980049" cy="9625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3756" y="5879013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2009</a:t>
            </a:r>
            <a:r>
              <a:rPr kumimoji="1" lang="ja-JP" altLang="en-US" sz="1600" dirty="0" smtClean="0"/>
              <a:t>年度卒業</a:t>
            </a:r>
            <a:endParaRPr lang="en-US" altLang="ja-JP" sz="1600" dirty="0" smtClean="0"/>
          </a:p>
          <a:p>
            <a:pPr algn="ctr"/>
            <a:r>
              <a:rPr lang="ja-JP" altLang="en-US" dirty="0" smtClean="0"/>
              <a:t>坂田実沙</a:t>
            </a:r>
            <a:r>
              <a:rPr lang="ja-JP" altLang="en-US" sz="2000" dirty="0" smtClean="0"/>
              <a:t> 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1560" y="4278211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u="sng" dirty="0" err="1" smtClean="0"/>
              <a:t>みさ</a:t>
            </a:r>
            <a:r>
              <a:rPr lang="ja-JP" altLang="en-US" b="1" u="sng" dirty="0" smtClean="0"/>
              <a:t>ゼミの由来</a:t>
            </a:r>
            <a:endParaRPr lang="en-US" altLang="ja-JP" b="1" u="sng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5575" y="4651136"/>
            <a:ext cx="3447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200" dirty="0" smtClean="0"/>
              <a:t>2008</a:t>
            </a:r>
            <a:r>
              <a:rPr kumimoji="1" lang="ja-JP" altLang="en-US" sz="1200" dirty="0" smtClean="0"/>
              <a:t>年度</a:t>
            </a:r>
            <a:r>
              <a:rPr kumimoji="1" lang="en-US" altLang="ja-JP" sz="1200" dirty="0" smtClean="0"/>
              <a:t>4</a:t>
            </a:r>
            <a:r>
              <a:rPr kumimoji="1" lang="ja-JP" altLang="en-US" sz="1200" dirty="0" smtClean="0"/>
              <a:t>月より始めた銀河等の研究をしている院生・研究室で始めたゼミ。当初木曜日にあった為「木曜ゼミ」と呼ばれていたが、メーリングリスト名が何故か </a:t>
            </a:r>
            <a:r>
              <a:rPr kumimoji="1" lang="en-US" altLang="ja-JP" sz="1200" dirty="0" smtClean="0"/>
              <a:t>[</a:t>
            </a:r>
            <a:r>
              <a:rPr kumimoji="1" lang="en-US" altLang="ja-JP" sz="1200" dirty="0" err="1" smtClean="0"/>
              <a:t>misa</a:t>
            </a:r>
            <a:r>
              <a:rPr kumimoji="1" lang="en-US" altLang="ja-JP" sz="1200" dirty="0" smtClean="0"/>
              <a:t>-group] </a:t>
            </a:r>
            <a:r>
              <a:rPr kumimoji="1" lang="ja-JP" altLang="en-US" sz="1200" dirty="0" smtClean="0"/>
              <a:t>となった。</a:t>
            </a:r>
            <a:r>
              <a:rPr kumimoji="1" lang="en-US" altLang="ja-JP" sz="1200" dirty="0" smtClean="0"/>
              <a:t>(</a:t>
            </a:r>
            <a:r>
              <a:rPr kumimoji="1" lang="ja-JP" altLang="en-US" sz="1200" dirty="0" smtClean="0"/>
              <a:t>ちなみに初代ゼミ大臣は坂田美沙</a:t>
            </a:r>
            <a:r>
              <a:rPr kumimoji="1" lang="en-US" altLang="ja-JP" sz="1200" dirty="0" smtClean="0"/>
              <a:t>)</a:t>
            </a:r>
            <a:r>
              <a:rPr kumimoji="1" lang="ja-JP" altLang="en-US" sz="1200" dirty="0" smtClean="0"/>
              <a:t>それ以来、何故か「みさ」の名前は残りゼミの名前として定着した。ちなみに坂田美沙は日本無線</a:t>
            </a:r>
            <a:r>
              <a:rPr lang="en-US" altLang="ja-JP" sz="1200" dirty="0"/>
              <a:t>(</a:t>
            </a:r>
            <a:r>
              <a:rPr kumimoji="1" lang="ja-JP" altLang="en-US" sz="1200" dirty="0" smtClean="0"/>
              <a:t>株</a:t>
            </a:r>
            <a:r>
              <a:rPr kumimoji="1" lang="en-US" altLang="ja-JP" sz="1200" dirty="0" smtClean="0"/>
              <a:t>)</a:t>
            </a:r>
            <a:r>
              <a:rPr kumimoji="1" lang="ja-JP" altLang="en-US" sz="1200" dirty="0" smtClean="0"/>
              <a:t>に</a:t>
            </a:r>
            <a:r>
              <a:rPr lang="ja-JP" altLang="en-US" sz="1200" dirty="0" smtClean="0"/>
              <a:t>就職。</a:t>
            </a:r>
            <a:r>
              <a:rPr kumimoji="1" lang="ja-JP" altLang="en-US" sz="1200" dirty="0" smtClean="0"/>
              <a:t>勤務地は吉祥寺で国立天文台のすぐそば。天文台出張の時に連絡すれば飲み会を開いてくれるかも？？？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07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604448" cy="147002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Thickness of the Atmospheric Boundary Layer Above Dome A, Antarctica, during 2009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390091"/>
            <a:ext cx="548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j-lt"/>
              </a:rPr>
              <a:t>C.S. Bonner et al.</a:t>
            </a:r>
          </a:p>
          <a:p>
            <a:r>
              <a:rPr lang="en-US" altLang="ja-JP" sz="2800" dirty="0" smtClean="0">
                <a:latin typeface="+mj-lt"/>
              </a:rPr>
              <a:t>PASP. 122.1122 (2010)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11423" y="5589240"/>
            <a:ext cx="4496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b="1" dirty="0" smtClean="0">
                <a:solidFill>
                  <a:srgbClr val="C00000"/>
                </a:solidFill>
                <a:latin typeface="+mn-ea"/>
              </a:rPr>
              <a:t>2011</a:t>
            </a:r>
            <a:r>
              <a:rPr lang="en-US" altLang="ja-JP" sz="2800" b="1" dirty="0" smtClean="0">
                <a:solidFill>
                  <a:srgbClr val="C00000"/>
                </a:solidFill>
                <a:latin typeface="+mn-ea"/>
              </a:rPr>
              <a:t>.</a:t>
            </a:r>
            <a:r>
              <a:rPr kumimoji="1" lang="en-US" altLang="ja-JP" sz="2800" b="1" dirty="0" smtClean="0">
                <a:solidFill>
                  <a:srgbClr val="C00000"/>
                </a:solidFill>
                <a:latin typeface="+mn-ea"/>
              </a:rPr>
              <a:t>5</a:t>
            </a:r>
            <a:r>
              <a:rPr lang="en-US" altLang="ja-JP" sz="2800" b="1" dirty="0" smtClean="0">
                <a:solidFill>
                  <a:srgbClr val="C00000"/>
                </a:solidFill>
                <a:latin typeface="+mn-ea"/>
              </a:rPr>
              <a:t>.2</a:t>
            </a:r>
            <a:r>
              <a:rPr kumimoji="1" lang="en-US" altLang="ja-JP" sz="2800" b="1" dirty="0" smtClean="0">
                <a:solidFill>
                  <a:srgbClr val="C00000"/>
                </a:solidFill>
                <a:latin typeface="+mn-ea"/>
              </a:rPr>
              <a:t>6 </a:t>
            </a:r>
            <a:r>
              <a:rPr kumimoji="1" lang="ja-JP" altLang="en-US" sz="2800" b="1" dirty="0" smtClean="0">
                <a:solidFill>
                  <a:srgbClr val="C00000"/>
                </a:solidFill>
                <a:latin typeface="+mn-ea"/>
              </a:rPr>
              <a:t>みさゼミ </a:t>
            </a:r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論文</a:t>
            </a:r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紹介</a:t>
            </a:r>
            <a:endParaRPr kumimoji="1" lang="en-US" altLang="ja-JP" sz="2800" b="1" dirty="0" smtClean="0">
              <a:solidFill>
                <a:srgbClr val="C00000"/>
              </a:solidFill>
              <a:latin typeface="+mn-ea"/>
            </a:endParaRPr>
          </a:p>
          <a:p>
            <a:pPr algn="r"/>
            <a:r>
              <a:rPr lang="ja-JP" altLang="en-US" sz="2800" b="1" dirty="0">
                <a:solidFill>
                  <a:srgbClr val="C00000"/>
                </a:solidFill>
                <a:latin typeface="+mn-ea"/>
              </a:rPr>
              <a:t>沖田</a:t>
            </a:r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博文</a:t>
            </a:r>
            <a:r>
              <a:rPr lang="en-US" altLang="ja-JP" sz="2800" b="1" dirty="0" smtClean="0">
                <a:solidFill>
                  <a:srgbClr val="C00000"/>
                </a:solidFill>
                <a:latin typeface="+mn-ea"/>
              </a:rPr>
              <a:t>(D2 </a:t>
            </a:r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市川研</a:t>
            </a:r>
            <a:r>
              <a:rPr lang="en-US" altLang="ja-JP" sz="2800" b="1" dirty="0" smtClean="0">
                <a:solidFill>
                  <a:srgbClr val="C0000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94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0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論文の背景 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(1/4)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14847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良い</a:t>
            </a:r>
            <a:r>
              <a:rPr lang="ja-JP" altLang="en-US" sz="2400" dirty="0" smtClean="0"/>
              <a:t>天体</a:t>
            </a:r>
            <a:r>
              <a:rPr lang="ja-JP" altLang="en-US" sz="2400" dirty="0"/>
              <a:t>観</a:t>
            </a:r>
            <a:r>
              <a:rPr lang="ja-JP" altLang="en-US" sz="2400" dirty="0" smtClean="0"/>
              <a:t>測地とは？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5562821" y="4850654"/>
            <a:ext cx="2376264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良いシーイング</a:t>
            </a:r>
            <a:endParaRPr kumimoji="1" lang="ja-JP" altLang="en-US" sz="24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1571752" y="2537145"/>
            <a:ext cx="2376264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高い晴天率</a:t>
            </a:r>
            <a:endParaRPr kumimoji="1" lang="ja-JP" altLang="en-US" sz="2400" b="1" dirty="0"/>
          </a:p>
        </p:txBody>
      </p:sp>
      <p:sp>
        <p:nvSpPr>
          <p:cNvPr id="12" name="角丸四角形 11"/>
          <p:cNvSpPr/>
          <p:nvPr/>
        </p:nvSpPr>
        <p:spPr>
          <a:xfrm>
            <a:off x="4914749" y="3538010"/>
            <a:ext cx="2376264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低い湿度</a:t>
            </a:r>
            <a:endParaRPr kumimoji="1" lang="ja-JP" altLang="en-US" sz="2400" b="1" dirty="0"/>
          </a:p>
        </p:txBody>
      </p:sp>
      <p:sp>
        <p:nvSpPr>
          <p:cNvPr id="9" name="角丸四角形 8"/>
          <p:cNvSpPr/>
          <p:nvPr/>
        </p:nvSpPr>
        <p:spPr>
          <a:xfrm>
            <a:off x="2178445" y="3848096"/>
            <a:ext cx="2376264" cy="86409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低い温度</a:t>
            </a:r>
            <a:endParaRPr kumimoji="1" lang="ja-JP" altLang="en-US" sz="24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1274248" y="5064986"/>
            <a:ext cx="2376264" cy="8640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少ないノイズ</a:t>
            </a:r>
            <a:endParaRPr kumimoji="1" lang="ja-JP" altLang="en-US" sz="2400" b="1" dirty="0"/>
          </a:p>
        </p:txBody>
      </p:sp>
      <p:sp>
        <p:nvSpPr>
          <p:cNvPr id="14" name="角丸四角形 13"/>
          <p:cNvSpPr/>
          <p:nvPr/>
        </p:nvSpPr>
        <p:spPr>
          <a:xfrm>
            <a:off x="5370530" y="2190004"/>
            <a:ext cx="237626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良いアクセス</a:t>
            </a:r>
            <a:endParaRPr kumimoji="1" lang="ja-JP" altLang="en-US" sz="2400" b="1" dirty="0"/>
          </a:p>
        </p:txBody>
      </p:sp>
      <p:sp>
        <p:nvSpPr>
          <p:cNvPr id="3" name="円/楕円 2"/>
          <p:cNvSpPr/>
          <p:nvPr/>
        </p:nvSpPr>
        <p:spPr>
          <a:xfrm>
            <a:off x="5418805" y="4258090"/>
            <a:ext cx="2681587" cy="2035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6444208" y="5583294"/>
            <a:ext cx="2304256" cy="7218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6444208" y="4808305"/>
            <a:ext cx="2304256" cy="72183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0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論文の背景 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(2/4)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191" y="145404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シーイング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43608" y="1912639"/>
            <a:ext cx="72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地球大気の擾乱によって天体からの光の波面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乱され、ある半径以下の構造が観測出来なくなる。その半径をシーイングと呼ぶ</a:t>
            </a:r>
            <a:r>
              <a:rPr lang="ja-JP" altLang="en-US" dirty="0" smtClean="0"/>
              <a:t>。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単位は</a:t>
            </a:r>
            <a:r>
              <a:rPr kumimoji="1" lang="en-US" altLang="ja-JP" dirty="0" err="1" smtClean="0"/>
              <a:t>arcsec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 descr="\begin{align*}&#10;\theta=1.22\frac{D}{\lambda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28" y="4935222"/>
            <a:ext cx="104742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516216" y="49845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分解</a:t>
            </a:r>
            <a:r>
              <a:rPr lang="ja-JP" altLang="en-US" dirty="0" smtClean="0"/>
              <a:t>能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92262" y="57498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Adaptive Optics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940152" y="3509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u="sng" dirty="0"/>
              <a:t>シーイングが悪い</a:t>
            </a:r>
            <a:r>
              <a:rPr lang="ja-JP" altLang="en-US" u="sng" dirty="0" smtClean="0"/>
              <a:t>と・・</a:t>
            </a:r>
            <a:endParaRPr lang="en-US" altLang="ja-JP" u="sng" dirty="0" smtClean="0"/>
          </a:p>
          <a:p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(1)</a:t>
            </a:r>
            <a:r>
              <a:rPr lang="ja-JP" altLang="en-US" dirty="0" smtClean="0"/>
              <a:t>細かい構造が見えない</a:t>
            </a:r>
            <a:endParaRPr lang="en-US" altLang="ja-JP" dirty="0" smtClean="0"/>
          </a:p>
          <a:p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(2)</a:t>
            </a:r>
            <a:r>
              <a:rPr lang="ja-JP" altLang="en-US" dirty="0"/>
              <a:t>暗い</a:t>
            </a:r>
            <a:r>
              <a:rPr lang="ja-JP" altLang="en-US" dirty="0" smtClean="0"/>
              <a:t>天体が写らない</a:t>
            </a:r>
            <a:endParaRPr lang="en-US" altLang="ja-JP" dirty="0" smtClean="0"/>
          </a:p>
        </p:txBody>
      </p:sp>
      <p:pic>
        <p:nvPicPr>
          <p:cNvPr id="1027" name="Picture 3" descr="C:\Research\Antarctica\TONIC2\firstlight\Screenshot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3252"/>
          <a:stretch/>
        </p:blipFill>
        <p:spPr bwMode="auto">
          <a:xfrm>
            <a:off x="683568" y="2704727"/>
            <a:ext cx="5141237" cy="36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矢印コネクタ 16"/>
          <p:cNvCxnSpPr/>
          <p:nvPr/>
        </p:nvCxnSpPr>
        <p:spPr>
          <a:xfrm>
            <a:off x="683568" y="5093905"/>
            <a:ext cx="432048" cy="5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619672" y="5093905"/>
            <a:ext cx="388472" cy="5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4355976" y="4936975"/>
            <a:ext cx="504056" cy="526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067944" y="6017095"/>
            <a:ext cx="1726755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1000" dirty="0" smtClean="0"/>
              <a:t>例：この図に特に意味はない</a:t>
            </a:r>
            <a:endParaRPr lang="en-US" altLang="ja-JP" sz="1000" dirty="0" smtClean="0"/>
          </a:p>
        </p:txBody>
      </p:sp>
    </p:spTree>
    <p:extLst>
      <p:ext uri="{BB962C8B-B14F-4D97-AF65-F5344CB8AC3E}">
        <p14:creationId xmlns:p14="http://schemas.microsoft.com/office/powerpoint/2010/main" val="31814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0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論文の背景 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(3/4)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191" y="147594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地球大気の擾乱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3851920" y="1914420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○ 高度と共に温度も上昇すると </a:t>
            </a:r>
            <a:r>
              <a:rPr lang="ja-JP" altLang="en-US" dirty="0"/>
              <a:t>→</a:t>
            </a:r>
            <a:r>
              <a:rPr lang="ja-JP" altLang="en-US" dirty="0" smtClean="0"/>
              <a:t> </a:t>
            </a:r>
            <a:r>
              <a:rPr lang="ja-JP" altLang="en-US" b="1" dirty="0" smtClean="0">
                <a:solidFill>
                  <a:srgbClr val="FF0000"/>
                </a:solidFill>
              </a:rPr>
              <a:t>安定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881681" y="5734997"/>
            <a:ext cx="4070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大気擾乱はほぼ対流圏内で発生</a:t>
            </a:r>
            <a:endParaRPr lang="en-US" altLang="ja-JP" dirty="0" smtClean="0"/>
          </a:p>
          <a:p>
            <a:r>
              <a:rPr lang="ja-JP" altLang="en-US" dirty="0" smtClean="0"/>
              <a:t>特に地表付近「</a:t>
            </a:r>
            <a:r>
              <a:rPr lang="ja-JP" altLang="en-US" dirty="0" smtClean="0">
                <a:solidFill>
                  <a:srgbClr val="FF0000"/>
                </a:solidFill>
              </a:rPr>
              <a:t>接地境界層</a:t>
            </a:r>
            <a:r>
              <a:rPr lang="ja-JP" altLang="en-US" dirty="0" smtClean="0"/>
              <a:t>」に強い擾乱</a:t>
            </a:r>
            <a:endParaRPr lang="en-US" altLang="ja-JP" dirty="0" smtClean="0"/>
          </a:p>
        </p:txBody>
      </p:sp>
      <p:pic>
        <p:nvPicPr>
          <p:cNvPr id="2050" name="Picture 2" descr="C:\Users\hirofumi\Desktop\fig2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1742"/>
            <a:ext cx="2730897" cy="374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irofumi\Desktop\fig6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56" y="2582615"/>
            <a:ext cx="6015576" cy="27545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7011939" y="257215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「温帯」の場合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56750" y="5935053"/>
            <a:ext cx="2582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/>
              <a:t>「一般気象学」小倉義光著、東大出版　図</a:t>
            </a:r>
            <a:r>
              <a:rPr lang="en-US" altLang="ja-JP" sz="1000" dirty="0" smtClean="0"/>
              <a:t>2.1</a:t>
            </a:r>
            <a:endParaRPr lang="ja-JP" altLang="en-US" sz="1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6229674" y="5342963"/>
            <a:ext cx="2653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/>
              <a:t>「一般気象学」小倉義光著、東大出版　図</a:t>
            </a:r>
            <a:r>
              <a:rPr lang="en-US" altLang="ja-JP" sz="1000" dirty="0" smtClean="0"/>
              <a:t>6.23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711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3655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0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論文の背景 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4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/4)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34989" y="4577979"/>
            <a:ext cx="498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温度揺らぎ　＝　屈折率揺らぎ　＝　入射角揺らぎ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14300" y="5219908"/>
            <a:ext cx="442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いずれかを観測する事で擾乱強度が分かる</a:t>
            </a:r>
            <a:endParaRPr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927212" y="1767168"/>
            <a:ext cx="504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要する</a:t>
            </a:r>
            <a:r>
              <a:rPr lang="ja-JP" altLang="en-US" dirty="0" smtClean="0"/>
              <a:t>に大気乱流強度が大きければシーイング悪</a:t>
            </a:r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3218591" y="2533546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大気擾乱 ＝ 温度揺らぎ</a:t>
            </a:r>
            <a:endParaRPr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3218591" y="2348880"/>
            <a:ext cx="2553904" cy="72008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0374" y="359508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温度構造関数</a:t>
            </a:r>
            <a:endParaRPr lang="en-US" altLang="ja-JP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6524065" y="3937842"/>
            <a:ext cx="1720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コロモゴロフ乱流を仮定</a:t>
            </a:r>
            <a:endParaRPr lang="ja-JP" altLang="en-US" sz="1200" dirty="0"/>
          </a:p>
        </p:txBody>
      </p:sp>
      <p:pic>
        <p:nvPicPr>
          <p:cNvPr id="19" name="Picture 2" descr="\begin{align*}&#10;D_T(r)=\left&lt; |T(x)-T(x-r)|^2 \right&gt; \sim C_T^2r^{-\frac{2}{3}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01" y="3564028"/>
            <a:ext cx="46996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1.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イントロ 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(1/2)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1" y="2609127"/>
            <a:ext cx="3427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温度勾配が「正」で大気が安定</a:t>
            </a:r>
            <a:endParaRPr kumimoji="1"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37443" y="4405925"/>
            <a:ext cx="355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○接地境界層の厚みが</a:t>
            </a:r>
            <a:r>
              <a:rPr lang="ja-JP" altLang="en-US" b="1" dirty="0" smtClean="0"/>
              <a:t>小さそう</a:t>
            </a:r>
            <a:endParaRPr lang="en-US" altLang="ja-JP" b="1" dirty="0" smtClean="0"/>
          </a:p>
          <a:p>
            <a:r>
              <a:rPr lang="ja-JP" altLang="en-US" dirty="0" smtClean="0"/>
              <a:t>○自由大気のシーイングも</a:t>
            </a:r>
            <a:r>
              <a:rPr lang="ja-JP" altLang="en-US" b="1" dirty="0" smtClean="0"/>
              <a:t>良さそう</a:t>
            </a:r>
            <a:endParaRPr lang="en-US" altLang="ja-JP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1556792"/>
            <a:ext cx="264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南極大陸内陸高原</a:t>
            </a:r>
            <a:endParaRPr kumimoji="1" lang="en-US" altLang="ja-JP" sz="2400" b="1" dirty="0" smtClean="0"/>
          </a:p>
          <a:p>
            <a:pPr algn="ctr"/>
            <a:r>
              <a:rPr kumimoji="1" lang="en-US" altLang="ja-JP" sz="2400" dirty="0" smtClean="0"/>
              <a:t>Dome 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1" y="3185191"/>
            <a:ext cx="386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風が強いと接地境界層の厚みも増加</a:t>
            </a:r>
            <a:endParaRPr kumimoji="1" lang="en-US" altLang="ja-JP" dirty="0" smtClean="0"/>
          </a:p>
        </p:txBody>
      </p:sp>
      <p:sp>
        <p:nvSpPr>
          <p:cNvPr id="2" name="角丸四角形 1"/>
          <p:cNvSpPr/>
          <p:nvPr/>
        </p:nvSpPr>
        <p:spPr>
          <a:xfrm>
            <a:off x="4572000" y="2546411"/>
            <a:ext cx="3863939" cy="49476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572000" y="3122475"/>
            <a:ext cx="3863939" cy="49476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96122" y="2594521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約</a:t>
            </a:r>
            <a:r>
              <a:rPr lang="en-US" altLang="ja-JP" dirty="0" smtClean="0"/>
              <a:t>3</a:t>
            </a:r>
            <a:r>
              <a:rPr lang="ja-JP" altLang="en-US" dirty="0" smtClean="0"/>
              <a:t>ヶ月続く「夜」</a:t>
            </a:r>
            <a:endParaRPr lang="en-US" altLang="ja-JP" dirty="0" smtClean="0"/>
          </a:p>
        </p:txBody>
      </p:sp>
      <p:sp>
        <p:nvSpPr>
          <p:cNvPr id="15" name="角丸四角形 14"/>
          <p:cNvSpPr/>
          <p:nvPr/>
        </p:nvSpPr>
        <p:spPr>
          <a:xfrm>
            <a:off x="835424" y="2531805"/>
            <a:ext cx="2304256" cy="494764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35424" y="3117161"/>
            <a:ext cx="2304256" cy="49476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433554" y="31798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ほぼ無風</a:t>
            </a:r>
            <a:endParaRPr lang="en-US" altLang="ja-JP" dirty="0" smtClean="0"/>
          </a:p>
        </p:txBody>
      </p:sp>
      <p:sp>
        <p:nvSpPr>
          <p:cNvPr id="17" name="右矢印 16"/>
          <p:cNvSpPr/>
          <p:nvPr/>
        </p:nvSpPr>
        <p:spPr>
          <a:xfrm rot="10800000">
            <a:off x="3419872" y="2784501"/>
            <a:ext cx="792088" cy="585356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5424" y="5586306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 smtClean="0"/>
              <a:t>接地境界層の厚み</a:t>
            </a:r>
            <a:r>
              <a:rPr lang="ja-JP" altLang="en-US" sz="2400" b="1" u="sng" dirty="0" smtClean="0"/>
              <a:t>・</a:t>
            </a:r>
            <a:r>
              <a:rPr kumimoji="1" lang="ja-JP" altLang="en-US" sz="2400" b="1" u="sng" dirty="0" smtClean="0"/>
              <a:t>特徴を知りたい</a:t>
            </a:r>
            <a:endParaRPr kumimoji="1" lang="en-US" altLang="ja-JP" sz="2400" b="1" u="sng" dirty="0" smtClean="0"/>
          </a:p>
        </p:txBody>
      </p:sp>
      <p:pic>
        <p:nvPicPr>
          <p:cNvPr id="20" name="Picture 16" descr="antarctica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429000"/>
            <a:ext cx="4059237" cy="3629025"/>
          </a:xfrm>
          <a:prstGeom prst="rect">
            <a:avLst/>
          </a:prstGeom>
          <a:noFill/>
        </p:spPr>
      </p:pic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7495115" y="5012681"/>
            <a:ext cx="150813" cy="1524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597908" y="3835050"/>
            <a:ext cx="97472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114800"/>
            <a:r>
              <a:rPr lang="ja-JP" altLang="en-US" dirty="0" smtClean="0">
                <a:latin typeface="+mn-ea"/>
              </a:rPr>
              <a:t>ドーム</a:t>
            </a:r>
            <a:r>
              <a:rPr lang="en-US" altLang="ja-JP" dirty="0" smtClean="0">
                <a:latin typeface="+mn-ea"/>
              </a:rPr>
              <a:t>A</a:t>
            </a:r>
            <a:endParaRPr lang="en-US" altLang="ja-JP" dirty="0">
              <a:latin typeface="+mn-ea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6428613" y="4268073"/>
            <a:ext cx="1006487" cy="7446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DIMM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15065" b="3346"/>
          <a:stretch/>
        </p:blipFill>
        <p:spPr bwMode="auto">
          <a:xfrm>
            <a:off x="150986" y="1648324"/>
            <a:ext cx="2247532" cy="235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246" y="414000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1. </a:t>
            </a:r>
            <a:r>
              <a:rPr kumimoji="1" lang="ja-JP" altLang="en-US" sz="3200" b="1" dirty="0" smtClean="0">
                <a:solidFill>
                  <a:schemeClr val="bg1"/>
                </a:solidFill>
              </a:rPr>
              <a:t>イントロ 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(2/2)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7772" y="1417492"/>
            <a:ext cx="4668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 smtClean="0"/>
              <a:t>DIMM</a:t>
            </a:r>
            <a:r>
              <a:rPr lang="en-US" altLang="ja-JP" u="sng" dirty="0" smtClean="0"/>
              <a:t>(Differential Image Motion Monitors)</a:t>
            </a:r>
            <a:endParaRPr lang="en-US" altLang="ja-JP" u="sng" dirty="0"/>
          </a:p>
        </p:txBody>
      </p:sp>
      <p:sp>
        <p:nvSpPr>
          <p:cNvPr id="3" name="正方形/長方形 2"/>
          <p:cNvSpPr/>
          <p:nvPr/>
        </p:nvSpPr>
        <p:spPr>
          <a:xfrm>
            <a:off x="4391475" y="4281072"/>
            <a:ext cx="4451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 smtClean="0"/>
              <a:t>SODAR</a:t>
            </a:r>
            <a:r>
              <a:rPr lang="en-US" altLang="ja-JP" u="sng" dirty="0" smtClean="0"/>
              <a:t>(Sonic Detection And Ranging)</a:t>
            </a:r>
            <a:endParaRPr lang="en-US" altLang="ja-JP" u="sng" dirty="0"/>
          </a:p>
        </p:txBody>
      </p:sp>
      <p:sp>
        <p:nvSpPr>
          <p:cNvPr id="5" name="正方形/長方形 4"/>
          <p:cNvSpPr/>
          <p:nvPr/>
        </p:nvSpPr>
        <p:spPr>
          <a:xfrm>
            <a:off x="4126059" y="1879157"/>
            <a:ext cx="4703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 smtClean="0"/>
              <a:t>MASS</a:t>
            </a:r>
            <a:r>
              <a:rPr lang="en-US" altLang="ja-JP" u="sng" dirty="0" smtClean="0"/>
              <a:t>(Multi-Aperture Scintillation Sensor)</a:t>
            </a:r>
            <a:endParaRPr lang="en-US" altLang="ja-JP" u="sng" dirty="0"/>
          </a:p>
        </p:txBody>
      </p:sp>
      <p:sp>
        <p:nvSpPr>
          <p:cNvPr id="7" name="正方形/長方形 6"/>
          <p:cNvSpPr/>
          <p:nvPr/>
        </p:nvSpPr>
        <p:spPr>
          <a:xfrm>
            <a:off x="347772" y="3995500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 smtClean="0"/>
              <a:t>Micro-Thermal</a:t>
            </a:r>
            <a:r>
              <a:rPr lang="ja-JP" altLang="en-US" u="sng" dirty="0"/>
              <a:t> </a:t>
            </a:r>
            <a:r>
              <a:rPr lang="en-US" altLang="ja-JP" u="sng" dirty="0" smtClean="0"/>
              <a:t>sensors</a:t>
            </a:r>
            <a:endParaRPr lang="ja-JP" altLang="en-US" u="sng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2328" r="10447" b="10529"/>
          <a:stretch/>
        </p:blipFill>
        <p:spPr bwMode="auto">
          <a:xfrm>
            <a:off x="6247832" y="4824931"/>
            <a:ext cx="2527148" cy="164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ww.ing.iac.es/engineering/mass_sche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28" y="2325312"/>
            <a:ext cx="1689797" cy="19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518617" y="5003261"/>
            <a:ext cx="161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地上数</a:t>
            </a:r>
            <a:r>
              <a:rPr lang="en-US" altLang="ja-JP" dirty="0" smtClean="0"/>
              <a:t>100m</a:t>
            </a:r>
            <a:r>
              <a:rPr lang="ja-JP" altLang="en-US" dirty="0" smtClean="0"/>
              <a:t>の風速を測定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9593" y="2354597"/>
            <a:ext cx="2117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星</a:t>
            </a:r>
            <a:r>
              <a:rPr lang="ja-JP" altLang="en-US" dirty="0" smtClean="0"/>
              <a:t>の瞬きを観測</a:t>
            </a:r>
            <a:endParaRPr lang="en-US" altLang="ja-JP" dirty="0" smtClean="0"/>
          </a:p>
          <a:p>
            <a:r>
              <a:rPr kumimoji="1" lang="ja-JP" altLang="en-US" dirty="0" smtClean="0"/>
              <a:t>瞳によって</a:t>
            </a:r>
            <a:r>
              <a:rPr kumimoji="1" lang="en-US" altLang="ja-JP" dirty="0" smtClean="0"/>
              <a:t>500m-</a:t>
            </a:r>
            <a:r>
              <a:rPr kumimoji="1" lang="ja-JP" altLang="en-US" dirty="0" smtClean="0"/>
              <a:t>数</a:t>
            </a:r>
            <a:r>
              <a:rPr kumimoji="1" lang="en-US" altLang="ja-JP" dirty="0" smtClean="0"/>
              <a:t>10km</a:t>
            </a:r>
            <a:r>
              <a:rPr lang="ja-JP" altLang="en-US" dirty="0" smtClean="0"/>
              <a:t>上空</a:t>
            </a:r>
            <a:r>
              <a:rPr kumimoji="1" lang="ja-JP" altLang="en-US" dirty="0" smtClean="0"/>
              <a:t>の乱流強度を測定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3647" y="4514110"/>
            <a:ext cx="215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</a:t>
            </a:r>
            <a:r>
              <a:rPr lang="ja-JP" altLang="en-US" dirty="0" err="1"/>
              <a:t>つ</a:t>
            </a:r>
            <a:r>
              <a:rPr lang="ja-JP" altLang="en-US" dirty="0" err="1" smtClean="0"/>
              <a:t>の</a:t>
            </a:r>
            <a:r>
              <a:rPr lang="ja-JP" altLang="en-US" dirty="0" smtClean="0"/>
              <a:t>温度センサーで乱流を直接測定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364088" y="6197254"/>
            <a:ext cx="910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高遠</a:t>
            </a:r>
            <a:r>
              <a:rPr lang="en-US" altLang="ja-JP" sz="1200" dirty="0" smtClean="0"/>
              <a:t>+2011</a:t>
            </a:r>
            <a:endParaRPr lang="ja-JP" altLang="en-US" sz="1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887561" y="3949334"/>
            <a:ext cx="12656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 smtClean="0"/>
              <a:t>Tokovinin</a:t>
            </a:r>
            <a:r>
              <a:rPr lang="en-US" altLang="ja-JP" sz="1200" dirty="0" smtClean="0"/>
              <a:t>(2007)</a:t>
            </a:r>
            <a:endParaRPr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3718" y="2621674"/>
            <a:ext cx="194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星</a:t>
            </a:r>
            <a:r>
              <a:rPr lang="ja-JP" altLang="en-US" dirty="0" smtClean="0"/>
              <a:t>の位置変化を観測しシーイングの積分値を測定</a:t>
            </a:r>
            <a:endParaRPr kumimoji="1" lang="ja-JP" altLang="en-US" dirty="0"/>
          </a:p>
        </p:txBody>
      </p:sp>
      <p:pic>
        <p:nvPicPr>
          <p:cNvPr id="1027" name="Picture 3" descr="C:\Research\D2\2011_05みさゼミ\vign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20" y="4514110"/>
            <a:ext cx="1523784" cy="204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Research\D2\2011_05みさゼミ\vigna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4" y="5298775"/>
            <a:ext cx="1798612" cy="12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1716857" y="6474253"/>
            <a:ext cx="3072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http://forot.arcetri.astro.it/forot_research_tech.html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62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735</TotalTime>
  <Words>1110</Words>
  <Application>Microsoft Office PowerPoint</Application>
  <PresentationFormat>画面に合わせる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エッセンシャル</vt:lpstr>
      <vt:lpstr>Thickness of the Atmospheric Boundary Layer Above Dome A, Antarctica, during 2009</vt:lpstr>
      <vt:lpstr>PowerPoint プレゼンテーション</vt:lpstr>
      <vt:lpstr>Thickness of the Atmospheric Boundary Layer Above Dome A, Antarctica, during 2009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Thickness of the Atmospheric Boundary Layer Above Dome A, Antarctica, during 2009</dc:title>
  <dc:creator>hirofumi</dc:creator>
  <cp:lastModifiedBy>hirofumi</cp:lastModifiedBy>
  <cp:revision>60</cp:revision>
  <dcterms:created xsi:type="dcterms:W3CDTF">2011-05-22T09:14:20Z</dcterms:created>
  <dcterms:modified xsi:type="dcterms:W3CDTF">2011-08-22T14:12:09Z</dcterms:modified>
</cp:coreProperties>
</file>