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4" r:id="rId36"/>
    <p:sldId id="295" r:id="rId37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Sheet1!$B$1:$B$51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Sheet1!$C$1:$C$51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1.4769861542186173</c:v>
                </c:pt>
                <c:pt idx="3">
                  <c:v>1.419072698747452</c:v>
                </c:pt>
                <c:pt idx="4">
                  <c:v>1.3634300623459383</c:v>
                </c:pt>
                <c:pt idx="5">
                  <c:v>1.3099692049247711</c:v>
                </c:pt>
                <c:pt idx="6">
                  <c:v>1.2586045777064856</c:v>
                </c:pt>
                <c:pt idx="7">
                  <c:v>1.2092539863291609</c:v>
                </c:pt>
                <c:pt idx="8">
                  <c:v>1.1618384593179056</c:v>
                </c:pt>
                <c:pt idx="9">
                  <c:v>1.1162821217136496</c:v>
                </c:pt>
                <c:pt idx="10">
                  <c:v>1.0725120736570231</c:v>
                </c:pt>
                <c:pt idx="11">
                  <c:v>1.0304582737330263</c:v>
                </c:pt>
                <c:pt idx="12">
                  <c:v>0.99005342688982534</c:v>
                </c:pt>
                <c:pt idx="13">
                  <c:v>0.95123287675231105</c:v>
                </c:pt>
                <c:pt idx="14">
                  <c:v>0.91393450215810379</c:v>
                </c:pt>
                <c:pt idx="15">
                  <c:v>0.87809861775044229</c:v>
                </c:pt>
                <c:pt idx="16">
                  <c:v>0.8436678784688777</c:v>
                </c:pt>
                <c:pt idx="17">
                  <c:v>0.81058718778494332</c:v>
                </c:pt>
                <c:pt idx="18">
                  <c:v>0.77880360953595473</c:v>
                </c:pt>
                <c:pt idx="19">
                  <c:v>0.74826628321585487</c:v>
                </c:pt>
                <c:pt idx="20">
                  <c:v>0.7189263425875545</c:v>
                </c:pt>
                <c:pt idx="21">
                  <c:v>0.69073683748652759</c:v>
                </c:pt>
                <c:pt idx="22">
                  <c:v>0.66365265869053025</c:v>
                </c:pt>
                <c:pt idx="23">
                  <c:v>0.63763046573522264</c:v>
                </c:pt>
                <c:pt idx="24">
                  <c:v>0.61262861756017939</c:v>
                </c:pt>
                <c:pt idx="25">
                  <c:v>0.58860710587430776</c:v>
                </c:pt>
                <c:pt idx="26">
                  <c:v>0.56552749113404832</c:v>
                </c:pt>
                <c:pt idx="27">
                  <c:v>0.54335284103190262</c:v>
                </c:pt>
                <c:pt idx="28">
                  <c:v>0.52204767139686314</c:v>
                </c:pt>
                <c:pt idx="29">
                  <c:v>0.50157788941216852</c:v>
                </c:pt>
                <c:pt idx="30">
                  <c:v>0.48191073905952342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Sheet1!$B$1:$B$51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Sheet1!$D$1:$D$51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0.73849307710930867</c:v>
                </c:pt>
                <c:pt idx="3">
                  <c:v>0.70953634937372601</c:v>
                </c:pt>
                <c:pt idx="4">
                  <c:v>0.68171503117296917</c:v>
                </c:pt>
                <c:pt idx="5">
                  <c:v>0.65498460246238555</c:v>
                </c:pt>
                <c:pt idx="6">
                  <c:v>0.6293022888532428</c:v>
                </c:pt>
                <c:pt idx="7">
                  <c:v>0.60462699316458046</c:v>
                </c:pt>
                <c:pt idx="8">
                  <c:v>0.58091922965895282</c:v>
                </c:pt>
                <c:pt idx="9">
                  <c:v>0.5581410608568248</c:v>
                </c:pt>
                <c:pt idx="10">
                  <c:v>0.53625603682851153</c:v>
                </c:pt>
                <c:pt idx="11">
                  <c:v>0.51522913686651317</c:v>
                </c:pt>
                <c:pt idx="12">
                  <c:v>0.49502671344491267</c:v>
                </c:pt>
                <c:pt idx="13">
                  <c:v>0.47561643837615553</c:v>
                </c:pt>
                <c:pt idx="14">
                  <c:v>0.45696725107905189</c:v>
                </c:pt>
                <c:pt idx="15">
                  <c:v>0.43904930887522114</c:v>
                </c:pt>
                <c:pt idx="16">
                  <c:v>0.42183393923443885</c:v>
                </c:pt>
                <c:pt idx="17">
                  <c:v>0.40529359389247166</c:v>
                </c:pt>
                <c:pt idx="18">
                  <c:v>0.38940180476797737</c:v>
                </c:pt>
                <c:pt idx="19">
                  <c:v>0.37413314160792743</c:v>
                </c:pt>
                <c:pt idx="20">
                  <c:v>0.35946317129377725</c:v>
                </c:pt>
                <c:pt idx="21">
                  <c:v>0.34536841874326379</c:v>
                </c:pt>
                <c:pt idx="22">
                  <c:v>0.33182632934526513</c:v>
                </c:pt>
                <c:pt idx="23">
                  <c:v>0.31881523286761132</c:v>
                </c:pt>
                <c:pt idx="24">
                  <c:v>0.30631430878008969</c:v>
                </c:pt>
                <c:pt idx="25">
                  <c:v>0.29430355293715388</c:v>
                </c:pt>
                <c:pt idx="26">
                  <c:v>0.28276374556702416</c:v>
                </c:pt>
                <c:pt idx="27">
                  <c:v>0.27167642051595131</c:v>
                </c:pt>
                <c:pt idx="28">
                  <c:v>0.26102383569843157</c:v>
                </c:pt>
                <c:pt idx="29">
                  <c:v>0.25078894470608426</c:v>
                </c:pt>
                <c:pt idx="30">
                  <c:v>0.24095536952976171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Sheet1!$B$1:$B$51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xVal>
          <c:yVal>
            <c:numRef>
              <c:f>Sheet1!$E$1:$E$51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1.2567740499278883E-4</c:v>
                </c:pt>
                <c:pt idx="29">
                  <c:v>4.6208619667787083E-4</c:v>
                </c:pt>
                <c:pt idx="30">
                  <c:v>1.5427744274948694E-3</c:v>
                </c:pt>
                <c:pt idx="31">
                  <c:v>4.6773030840134211E-3</c:v>
                </c:pt>
                <c:pt idx="32">
                  <c:v>1.2876630654208594E-2</c:v>
                </c:pt>
                <c:pt idx="33">
                  <c:v>3.2190121073020245E-2</c:v>
                </c:pt>
                <c:pt idx="34">
                  <c:v>7.3072947672616781E-2</c:v>
                </c:pt>
                <c:pt idx="35">
                  <c:v>0.15062750697523733</c:v>
                </c:pt>
                <c:pt idx="36">
                  <c:v>0.28194577751315125</c:v>
                </c:pt>
                <c:pt idx="37">
                  <c:v>0.47922619244157261</c:v>
                </c:pt>
                <c:pt idx="38">
                  <c:v>0.73965490846580406</c:v>
                </c:pt>
                <c:pt idx="39">
                  <c:v>1.0366481708300126</c:v>
                </c:pt>
                <c:pt idx="40">
                  <c:v>1.3193112716993034</c:v>
                </c:pt>
                <c:pt idx="41">
                  <c:v>1.5246733357925271</c:v>
                </c:pt>
                <c:pt idx="42">
                  <c:v>1.6</c:v>
                </c:pt>
                <c:pt idx="43">
                  <c:v>1.5246733357925271</c:v>
                </c:pt>
                <c:pt idx="44">
                  <c:v>1.3193112716993034</c:v>
                </c:pt>
                <c:pt idx="45">
                  <c:v>1.0366481708300126</c:v>
                </c:pt>
                <c:pt idx="46">
                  <c:v>0.73965490846580406</c:v>
                </c:pt>
                <c:pt idx="47">
                  <c:v>0.47922619244157261</c:v>
                </c:pt>
                <c:pt idx="48">
                  <c:v>0.28194577751315125</c:v>
                </c:pt>
                <c:pt idx="49">
                  <c:v>0.15062750697523733</c:v>
                </c:pt>
                <c:pt idx="50">
                  <c:v>7.3072947672616781E-2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239168"/>
        <c:axId val="133240704"/>
      </c:scatterChart>
      <c:valAx>
        <c:axId val="133239168"/>
        <c:scaling>
          <c:orientation val="minMax"/>
          <c:max val="5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33240704"/>
        <c:crosses val="autoZero"/>
        <c:crossBetween val="midCat"/>
      </c:valAx>
      <c:valAx>
        <c:axId val="13324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2391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D18025-8E6C-4380-9F8B-5FA604CA4D50}" type="datetimeFigureOut">
              <a:rPr kumimoji="1" lang="ja-JP" altLang="en-US" smtClean="0"/>
              <a:t>2011/11/30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C3B0028-F152-4672-A9AE-0484E05D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000" dirty="0" smtClean="0"/>
              <a:t>Dome </a:t>
            </a:r>
            <a:r>
              <a:rPr lang="en-US" altLang="ja-JP" sz="4000" dirty="0"/>
              <a:t>C site </a:t>
            </a:r>
            <a:r>
              <a:rPr lang="en-US" altLang="ja-JP" sz="4000" dirty="0" smtClean="0"/>
              <a:t>testing:</a:t>
            </a:r>
            <a:br>
              <a:rPr lang="en-US" altLang="ja-JP" sz="4000" dirty="0" smtClean="0"/>
            </a:br>
            <a:r>
              <a:rPr lang="en-US" altLang="ja-JP" sz="3600" dirty="0" smtClean="0"/>
              <a:t>surface </a:t>
            </a:r>
            <a:r>
              <a:rPr lang="en-US" altLang="ja-JP" sz="3600" dirty="0"/>
              <a:t>layer, free </a:t>
            </a:r>
            <a:r>
              <a:rPr lang="en-US" altLang="ja-JP" sz="3600" dirty="0" smtClean="0"/>
              <a:t>atmosphere </a:t>
            </a:r>
            <a:r>
              <a:rPr lang="en-US" altLang="ja-JP" sz="3600" dirty="0"/>
              <a:t>seeing, </a:t>
            </a:r>
            <a:br>
              <a:rPr lang="en-US" altLang="ja-JP" sz="3600" dirty="0"/>
            </a:br>
            <a:r>
              <a:rPr lang="en-US" altLang="ja-JP" sz="3600" dirty="0" smtClean="0"/>
              <a:t>and </a:t>
            </a:r>
            <a:r>
              <a:rPr lang="en-US" altLang="ja-JP" sz="3600" dirty="0" err="1"/>
              <a:t>isoplanatic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angle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 smtClean="0"/>
              <a:t>statistics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199" y="4653136"/>
            <a:ext cx="8120799" cy="914400"/>
          </a:xfrm>
        </p:spPr>
        <p:txBody>
          <a:bodyPr>
            <a:normAutofit/>
          </a:bodyPr>
          <a:lstStyle/>
          <a:p>
            <a:r>
              <a:rPr lang="it-IT" altLang="ja-JP" sz="2400" dirty="0"/>
              <a:t>Aristidi, E., Fossat, E., Agabi, A., et al. </a:t>
            </a:r>
            <a:r>
              <a:rPr lang="it-IT" altLang="ja-JP" sz="2400" dirty="0" smtClean="0"/>
              <a:t>A&amp;A</a:t>
            </a:r>
            <a:r>
              <a:rPr lang="it-IT" altLang="ja-JP" sz="2400" dirty="0"/>
              <a:t>, 499, </a:t>
            </a:r>
            <a:r>
              <a:rPr lang="it-IT" altLang="ja-JP" sz="2400" dirty="0" smtClean="0"/>
              <a:t>955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(2009)</a:t>
            </a:r>
            <a:r>
              <a:rPr lang="it-IT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16216" y="5728321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tx2"/>
                </a:solidFill>
              </a:rPr>
              <a:t>2011</a:t>
            </a:r>
            <a:r>
              <a:rPr kumimoji="1" lang="ja-JP" altLang="en-US" b="1" dirty="0" smtClean="0">
                <a:solidFill>
                  <a:schemeClr val="tx2"/>
                </a:solidFill>
              </a:rPr>
              <a:t>年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>12</a:t>
            </a:r>
            <a:r>
              <a:rPr kumimoji="1" lang="ja-JP" altLang="en-US" b="1" dirty="0" smtClean="0">
                <a:solidFill>
                  <a:schemeClr val="tx2"/>
                </a:solidFill>
              </a:rPr>
              <a:t>月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>1</a:t>
            </a:r>
            <a:r>
              <a:rPr kumimoji="1" lang="ja-JP" altLang="en-US" b="1" dirty="0" smtClean="0">
                <a:solidFill>
                  <a:schemeClr val="tx2"/>
                </a:solidFill>
              </a:rPr>
              <a:t>日</a:t>
            </a:r>
            <a:endParaRPr lang="en-US" altLang="ja-JP" b="1" dirty="0" smtClean="0">
              <a:solidFill>
                <a:schemeClr val="tx2"/>
              </a:solidFill>
            </a:endParaRPr>
          </a:p>
          <a:p>
            <a:r>
              <a:rPr lang="ja-JP" altLang="en-US" b="1" dirty="0" smtClean="0">
                <a:solidFill>
                  <a:schemeClr val="tx2"/>
                </a:solidFill>
              </a:rPr>
              <a:t>みさゼミ　沖田博文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44008" y="2510894"/>
            <a:ext cx="42835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>
                <a:sym typeface="Wingdings" pitchFamily="2" charset="2"/>
              </a:rPr>
              <a:t>ヒストグラムの</a:t>
            </a:r>
            <a:r>
              <a:rPr lang="ja-JP" altLang="en-US" sz="2000" b="1" dirty="0" smtClean="0">
                <a:sym typeface="Wingdings" pitchFamily="2" charset="2"/>
              </a:rPr>
              <a:t>重ね合わせ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SL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と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ASL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の大気は統計的に独立</a:t>
            </a:r>
            <a:endParaRPr lang="en-US" altLang="ja-JP" sz="2000" b="1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(c) SL</a:t>
            </a:r>
            <a:r>
              <a:rPr lang="ja-JP" altLang="en-US" sz="2000" b="1" dirty="0" smtClean="0">
                <a:sym typeface="Wingdings" pitchFamily="2" charset="2"/>
              </a:rPr>
              <a:t>の内</a:t>
            </a:r>
            <a:endParaRPr lang="en-US" altLang="ja-JP" sz="2000" b="1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(a) SL</a:t>
            </a:r>
            <a:r>
              <a:rPr lang="ja-JP" altLang="en-US" sz="2000" b="1" dirty="0" smtClean="0">
                <a:sym typeface="Wingdings" pitchFamily="2" charset="2"/>
              </a:rPr>
              <a:t>の外</a:t>
            </a:r>
            <a:endParaRPr lang="en-US" altLang="ja-JP" sz="2000" b="1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(b) </a:t>
            </a:r>
            <a:r>
              <a:rPr lang="ja-JP" altLang="en-US" sz="2000" b="1" dirty="0" smtClean="0">
                <a:sym typeface="Wingdings" pitchFamily="2" charset="2"/>
              </a:rPr>
              <a:t>中間の状態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SL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が単一ではなく薄い層が存在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観測時間内に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の高度が上下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kumimoji="1" lang="en-US" altLang="ja-JP" dirty="0" smtClean="0"/>
              <a:t>2.Results: </a:t>
            </a:r>
            <a:r>
              <a:rPr lang="en-US" altLang="ja-JP" sz="3200" dirty="0" smtClean="0"/>
              <a:t>seeing statistics</a:t>
            </a:r>
            <a:endParaRPr kumimoji="1" lang="ja-JP" altLang="en-US" dirty="0"/>
          </a:p>
        </p:txBody>
      </p:sp>
      <p:pic>
        <p:nvPicPr>
          <p:cNvPr id="5122" name="Picture 2" descr="C:\Users\hirofumi\Desktop\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9114"/>
            <a:ext cx="42576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[6/6]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69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2.Results: </a:t>
            </a:r>
            <a:r>
              <a:rPr lang="en-US" altLang="ja-JP" dirty="0" smtClean="0"/>
              <a:t>a statistical model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dirty="0" smtClean="0"/>
              <a:t>of the surface </a:t>
            </a:r>
            <a:r>
              <a:rPr lang="en-US" altLang="ja-JP" dirty="0" smtClean="0"/>
              <a:t>layer [1/3]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/>
              <a:t>3</a:t>
            </a:r>
            <a:r>
              <a:rPr lang="ja-JP" altLang="en-US" dirty="0" err="1" smtClean="0"/>
              <a:t>つの</a:t>
            </a:r>
            <a:r>
              <a:rPr lang="en-US" altLang="ja-JP" dirty="0" smtClean="0"/>
              <a:t>DIMM</a:t>
            </a:r>
            <a:r>
              <a:rPr lang="ja-JP" altLang="en-US" dirty="0" smtClean="0"/>
              <a:t>観測から、</a:t>
            </a:r>
            <a:r>
              <a:rPr lang="en-US" altLang="ja-JP" dirty="0" smtClean="0"/>
              <a:t>SL</a:t>
            </a:r>
            <a:r>
              <a:rPr lang="ja-JP" altLang="en-US" dirty="0" smtClean="0"/>
              <a:t>内の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n</a:t>
            </a:r>
            <a:r>
              <a:rPr lang="en-US" altLang="ja-JP" baseline="30000" dirty="0" smtClean="0"/>
              <a:t>2</a:t>
            </a:r>
            <a:r>
              <a:rPr lang="ja-JP" altLang="en-US" dirty="0" smtClean="0"/>
              <a:t>の高度プロファイルが分かる</a:t>
            </a:r>
            <a:endParaRPr lang="en-US" altLang="ja-JP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/>
              <a:t>(a)</a:t>
            </a:r>
            <a:r>
              <a:rPr lang="ja-JP" altLang="en-US" dirty="0"/>
              <a:t>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DIMM</a:t>
            </a:r>
            <a:r>
              <a:rPr lang="ja-JP" altLang="en-US" dirty="0" smtClean="0"/>
              <a:t>の高度が</a:t>
            </a:r>
            <a:r>
              <a:rPr lang="en-US" altLang="ja-JP" dirty="0" smtClean="0"/>
              <a:t>SL</a:t>
            </a:r>
            <a:r>
              <a:rPr lang="ja-JP" altLang="en-US" dirty="0" smtClean="0"/>
              <a:t>の上の状態（</a:t>
            </a:r>
            <a:r>
              <a:rPr lang="en-US" altLang="ja-JP" dirty="0" smtClean="0">
                <a:solidFill>
                  <a:schemeClr val="tx2"/>
                </a:solidFill>
              </a:rPr>
              <a:t>18</a:t>
            </a:r>
            <a:r>
              <a:rPr lang="en-US" altLang="ja-JP" dirty="0" smtClean="0">
                <a:solidFill>
                  <a:schemeClr val="tx2"/>
                </a:solidFill>
              </a:rPr>
              <a:t>%(</a:t>
            </a:r>
            <a:r>
              <a:rPr lang="ja-JP" altLang="en-US" dirty="0" smtClean="0">
                <a:solidFill>
                  <a:schemeClr val="tx2"/>
                </a:solidFill>
              </a:rPr>
              <a:t>冬</a:t>
            </a:r>
            <a:r>
              <a:rPr lang="en-US" altLang="ja-JP" dirty="0" smtClean="0">
                <a:solidFill>
                  <a:schemeClr val="tx2"/>
                </a:solidFill>
              </a:rPr>
              <a:t>)</a:t>
            </a:r>
            <a:r>
              <a:rPr lang="en-US" altLang="ja-JP" dirty="0" smtClean="0"/>
              <a:t>, </a:t>
            </a:r>
            <a:r>
              <a:rPr lang="en-US" altLang="ja-JP" dirty="0" smtClean="0"/>
              <a:t>24</a:t>
            </a:r>
            <a:r>
              <a:rPr lang="en-US" altLang="ja-JP" dirty="0" smtClean="0"/>
              <a:t>%(</a:t>
            </a:r>
            <a:r>
              <a:rPr lang="ja-JP" altLang="en-US" dirty="0" smtClean="0"/>
              <a:t>秋</a:t>
            </a:r>
            <a:r>
              <a:rPr lang="en-US" altLang="ja-JP" dirty="0" smtClean="0"/>
              <a:t>)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>
                <a:sym typeface="Wingdings" pitchFamily="2" charset="2"/>
              </a:rPr>
              <a:t>(c) </a:t>
            </a:r>
            <a:r>
              <a:rPr lang="ja-JP" altLang="en-US" dirty="0" smtClean="0">
                <a:sym typeface="Wingdings" pitchFamily="2" charset="2"/>
              </a:rPr>
              <a:t>は</a:t>
            </a:r>
            <a:r>
              <a:rPr lang="en-US" altLang="ja-JP" dirty="0" smtClean="0">
                <a:sym typeface="Wingdings" pitchFamily="2" charset="2"/>
              </a:rPr>
              <a:t>DIMM</a:t>
            </a:r>
            <a:r>
              <a:rPr lang="ja-JP" altLang="en-US" dirty="0" smtClean="0">
                <a:sym typeface="Wingdings" pitchFamily="2" charset="2"/>
              </a:rPr>
              <a:t>の高度が</a:t>
            </a:r>
            <a:r>
              <a:rPr lang="en-US" altLang="ja-JP" dirty="0" smtClean="0">
                <a:sym typeface="Wingdings" pitchFamily="2" charset="2"/>
              </a:rPr>
              <a:t>SL</a:t>
            </a:r>
            <a:r>
              <a:rPr lang="ja-JP" altLang="en-US" dirty="0" smtClean="0">
                <a:sym typeface="Wingdings" pitchFamily="2" charset="2"/>
              </a:rPr>
              <a:t>より低い状態（</a:t>
            </a:r>
            <a:r>
              <a:rPr lang="en-US" altLang="ja-JP" dirty="0" smtClean="0">
                <a:sym typeface="Wingdings" pitchFamily="2" charset="2"/>
              </a:rPr>
              <a:t>70%, 65%</a:t>
            </a:r>
            <a:r>
              <a:rPr lang="ja-JP" altLang="en-US" dirty="0" smtClean="0">
                <a:sym typeface="Wingdings" pitchFamily="2" charset="2"/>
              </a:rPr>
              <a:t>）</a:t>
            </a:r>
            <a:endParaRPr lang="en-US" altLang="ja-JP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kumimoji="1" lang="en-US" altLang="ja-JP" dirty="0" smtClean="0">
                <a:sym typeface="Wingdings" pitchFamily="2" charset="2"/>
              </a:rPr>
              <a:t>20m</a:t>
            </a:r>
            <a:r>
              <a:rPr kumimoji="1" lang="ja-JP" altLang="en-US" dirty="0" smtClean="0">
                <a:sym typeface="Wingdings" pitchFamily="2" charset="2"/>
              </a:rPr>
              <a:t>の高さの</a:t>
            </a:r>
            <a:r>
              <a:rPr kumimoji="1" lang="en-US" altLang="ja-JP" dirty="0" smtClean="0">
                <a:sym typeface="Wingdings" pitchFamily="2" charset="2"/>
              </a:rPr>
              <a:t>GSM</a:t>
            </a:r>
            <a:r>
              <a:rPr kumimoji="1" lang="ja-JP" altLang="en-US" dirty="0" smtClean="0">
                <a:sym typeface="Wingdings" pitchFamily="2" charset="2"/>
              </a:rPr>
              <a:t>では</a:t>
            </a:r>
            <a:r>
              <a:rPr kumimoji="1" lang="en-US" altLang="ja-JP" dirty="0" smtClean="0">
                <a:solidFill>
                  <a:schemeClr val="tx2"/>
                </a:solidFill>
                <a:sym typeface="Wingdings" pitchFamily="2" charset="2"/>
              </a:rPr>
              <a:t>45%</a:t>
            </a:r>
            <a:r>
              <a:rPr kumimoji="1" lang="ja-JP" altLang="en-US" dirty="0" smtClean="0">
                <a:sym typeface="Wingdings" pitchFamily="2" charset="2"/>
              </a:rPr>
              <a:t>の確率で</a:t>
            </a:r>
            <a:r>
              <a:rPr kumimoji="1" lang="en-US" altLang="ja-JP" dirty="0" smtClean="0">
                <a:sym typeface="Wingdings" pitchFamily="2" charset="2"/>
              </a:rPr>
              <a:t>SL</a:t>
            </a:r>
            <a:r>
              <a:rPr kumimoji="1" lang="ja-JP" altLang="en-US" dirty="0" smtClean="0">
                <a:sym typeface="Wingdings" pitchFamily="2" charset="2"/>
              </a:rPr>
              <a:t>の外</a:t>
            </a:r>
            <a:endParaRPr kumimoji="1" lang="en-US" altLang="ja-JP" dirty="0" smtClean="0">
              <a:sym typeface="Wingdings" pitchFamily="2" charset="2"/>
            </a:endParaRPr>
          </a:p>
        </p:txBody>
      </p:sp>
      <p:pic>
        <p:nvPicPr>
          <p:cNvPr id="6147" name="Picture 3" descr="C:\Users\hirofumi\Desktop\fi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3573"/>
            <a:ext cx="4257676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329002" y="1627053"/>
            <a:ext cx="425789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8m</a:t>
            </a:r>
            <a:r>
              <a:rPr lang="ja-JP" altLang="en-US" sz="2000" b="1" dirty="0" smtClean="0">
                <a:sym typeface="Wingdings" pitchFamily="2" charset="2"/>
              </a:rPr>
              <a:t>と</a:t>
            </a:r>
            <a:r>
              <a:rPr lang="en-US" altLang="ja-JP" sz="2000" b="1" dirty="0" smtClean="0">
                <a:sym typeface="Wingdings" pitchFamily="2" charset="2"/>
              </a:rPr>
              <a:t>20m</a:t>
            </a:r>
            <a:r>
              <a:rPr lang="ja-JP" altLang="en-US" sz="2000" b="1" dirty="0" smtClean="0">
                <a:sym typeface="Wingdings" pitchFamily="2" charset="2"/>
              </a:rPr>
              <a:t>のヒストグラムの比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0.5”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以下の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ASL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</a:t>
            </a:r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確率密度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関数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(PDF)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の比は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2.5(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一定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)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となるはず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結果は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一定</a:t>
            </a:r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では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なく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0.1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～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0.3”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が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少なく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0.3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～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0.45”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が多い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0.1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～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0.45”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の平均</a:t>
            </a:r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では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2.5</a:t>
            </a: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20m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の観測は</a:t>
            </a:r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基地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の屋上なので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　</a:t>
            </a:r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建物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の振動によって値が悪化？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0.4”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以下のシーイングは基地の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屋上では観測出来ないのでは？</a:t>
            </a:r>
            <a:endParaRPr lang="en-US" altLang="ja-JP" sz="2000" b="1" dirty="0" smtClean="0">
              <a:sym typeface="Wingdings" pitchFamily="2" charset="2"/>
            </a:endParaRPr>
          </a:p>
        </p:txBody>
      </p:sp>
      <p:pic>
        <p:nvPicPr>
          <p:cNvPr id="10" name="Picture 3" descr="C:\Users\hirofumi\Desktop\fi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317"/>
            <a:ext cx="4257676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irofumi\Desktop\fi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3268"/>
            <a:ext cx="4248151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2.Results: </a:t>
            </a:r>
            <a:r>
              <a:rPr lang="en-US" altLang="ja-JP" dirty="0" smtClean="0"/>
              <a:t>a statistical model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dirty="0" smtClean="0"/>
              <a:t>of the surface </a:t>
            </a:r>
            <a:r>
              <a:rPr lang="en-US" altLang="ja-JP" dirty="0" smtClean="0"/>
              <a:t>layer [3/3]</a:t>
            </a:r>
            <a:endParaRPr kumimoji="1" lang="ja-JP" altLang="en-US" sz="4000" dirty="0"/>
          </a:p>
        </p:txBody>
      </p:sp>
      <p:pic>
        <p:nvPicPr>
          <p:cNvPr id="8194" name="Picture 2" descr="C:\Users\hirofumi\Desktop\fi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2481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652509" y="2708920"/>
            <a:ext cx="43348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3m</a:t>
            </a:r>
            <a:r>
              <a:rPr lang="ja-JP" altLang="en-US" sz="2000" b="1" dirty="0" smtClean="0">
                <a:sym typeface="Wingdings" pitchFamily="2" charset="2"/>
              </a:rPr>
              <a:t>の</a:t>
            </a:r>
            <a:r>
              <a:rPr lang="en-US" altLang="ja-JP" sz="2000" b="1" dirty="0" smtClean="0">
                <a:sym typeface="Wingdings" pitchFamily="2" charset="2"/>
              </a:rPr>
              <a:t>DIMM</a:t>
            </a:r>
            <a:r>
              <a:rPr lang="ja-JP" altLang="en-US" sz="2000" b="1" dirty="0" smtClean="0">
                <a:sym typeface="Wingdings" pitchFamily="2" charset="2"/>
              </a:rPr>
              <a:t>観測結果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平均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2”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と悪い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しかし、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(a) extremely good 0.3”</a:t>
            </a: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(b) very good 0.65”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も存在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このとき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は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3m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以下もしくは消滅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このとき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の上端はシャープ</a:t>
            </a:r>
            <a:endParaRPr lang="en-US" altLang="ja-JP" sz="2000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03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 </a:t>
            </a:r>
            <a:r>
              <a:rPr kumimoji="1" lang="en-US" altLang="ja-JP" sz="3200" dirty="0" smtClean="0"/>
              <a:t>the surface layer </a:t>
            </a:r>
            <a:r>
              <a:rPr kumimoji="1" lang="en-US" altLang="ja-JP" sz="3200" dirty="0" smtClean="0"/>
              <a:t>thickness [1/2]</a:t>
            </a:r>
            <a:endParaRPr kumimoji="1" lang="ja-JP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2035901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/>
              <a:t>SL</a:t>
            </a:r>
            <a:r>
              <a:rPr lang="ja-JP" altLang="en-US" sz="2000" b="1" dirty="0" smtClean="0"/>
              <a:t>の強度は季節により違う</a:t>
            </a:r>
            <a:endParaRPr lang="en-US" altLang="ja-JP" sz="2000" b="1" dirty="0" smtClean="0"/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冬に強く、秋に弱く、春はその中間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 smtClean="0">
                <a:sym typeface="Wingdings" pitchFamily="2" charset="2"/>
              </a:rPr>
              <a:t>夏は</a:t>
            </a:r>
            <a:r>
              <a:rPr lang="en-US" altLang="ja-JP" sz="2000" b="1" dirty="0" smtClean="0">
                <a:sym typeface="Wingdings" pitchFamily="2" charset="2"/>
              </a:rPr>
              <a:t>5 p.m. </a:t>
            </a:r>
            <a:r>
              <a:rPr lang="ja-JP" altLang="en-US" sz="2000" b="1" dirty="0" smtClean="0">
                <a:sym typeface="Wingdings" pitchFamily="2" charset="2"/>
              </a:rPr>
              <a:t>に弱くなる</a:t>
            </a:r>
            <a:r>
              <a:rPr lang="en-US" altLang="ja-JP" sz="2000" b="1" dirty="0" smtClean="0">
                <a:sym typeface="Wingdings" pitchFamily="2" charset="2"/>
              </a:rPr>
              <a:t>(Aristidi+2006)</a:t>
            </a: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乱流エネルギーが違うだけで、同じ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メカニズムだろう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SL</a:t>
            </a:r>
            <a:r>
              <a:rPr lang="ja-JP" altLang="en-US" sz="2000" b="1" dirty="0" smtClean="0">
                <a:sym typeface="Wingdings" pitchFamily="2" charset="2"/>
              </a:rPr>
              <a:t>の高さを見積もる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は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ja-JP" altLang="en-US" sz="2000" b="1" dirty="0" err="1" smtClean="0">
                <a:solidFill>
                  <a:srgbClr val="0070C0"/>
                </a:solidFill>
                <a:sym typeface="Wingdings" pitchFamily="2" charset="2"/>
              </a:rPr>
              <a:t>つの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コンポーネント（主たる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の上に弱い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の層）があると仮定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の厚みは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mean/median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で</a:t>
            </a:r>
            <a:r>
              <a:rPr lang="en-US" altLang="ja-JP" sz="2000" b="1" dirty="0" smtClean="0">
                <a:solidFill>
                  <a:schemeClr val="tx2"/>
                </a:solidFill>
                <a:sym typeface="Wingdings" pitchFamily="2" charset="2"/>
              </a:rPr>
              <a:t>25m</a:t>
            </a:r>
          </a:p>
        </p:txBody>
      </p:sp>
      <p:pic>
        <p:nvPicPr>
          <p:cNvPr id="7" name="Picture 2" descr="C:\Users\hirofumi\Desktop\fi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32409"/>
            <a:ext cx="42481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r>
              <a:rPr lang="en-US" altLang="ja-JP" dirty="0"/>
              <a:t>2.Results: </a:t>
            </a:r>
            <a:r>
              <a:rPr lang="en-US" altLang="ja-JP" sz="3200" dirty="0"/>
              <a:t>the surface layer </a:t>
            </a:r>
            <a:r>
              <a:rPr lang="en-US" altLang="ja-JP" sz="3200" dirty="0" smtClean="0"/>
              <a:t>thickness [2/2]</a:t>
            </a:r>
            <a:endParaRPr kumimoji="1" lang="ja-JP" altLang="en-US" sz="3200" dirty="0"/>
          </a:p>
        </p:txBody>
      </p:sp>
      <p:pic>
        <p:nvPicPr>
          <p:cNvPr id="9218" name="Picture 2" descr="C:\Users\hirofumi\Desktop\tab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" y="1484784"/>
            <a:ext cx="8908317" cy="522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1403648" y="3096000"/>
            <a:ext cx="6192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3789040"/>
            <a:ext cx="6192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403648" y="4608000"/>
            <a:ext cx="6192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5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 </a:t>
            </a:r>
            <a:r>
              <a:rPr kumimoji="1" lang="en-US" altLang="ja-JP" sz="2700" dirty="0" smtClean="0"/>
              <a:t>The C</a:t>
            </a:r>
            <a:r>
              <a:rPr kumimoji="1" lang="en-US" altLang="ja-JP" sz="2700" baseline="-25000" dirty="0" smtClean="0"/>
              <a:t>n</a:t>
            </a:r>
            <a:r>
              <a:rPr kumimoji="1" lang="en-US" altLang="ja-JP" sz="2700" baseline="30000" dirty="0" smtClean="0"/>
              <a:t>2</a:t>
            </a:r>
            <a:r>
              <a:rPr kumimoji="1" lang="en-US" altLang="ja-JP" sz="2700" dirty="0" smtClean="0"/>
              <a:t> </a:t>
            </a:r>
            <a:r>
              <a:rPr lang="en-US" altLang="ja-JP" sz="2700" dirty="0" smtClean="0"/>
              <a:t>v</a:t>
            </a:r>
            <a:r>
              <a:rPr kumimoji="1" lang="en-US" altLang="ja-JP" sz="2700" dirty="0" smtClean="0"/>
              <a:t>ertical distribution inside the surface layer</a:t>
            </a:r>
            <a:endParaRPr kumimoji="1" lang="ja-JP" altLang="en-US" sz="4000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>
                <a:sym typeface="Wingdings" pitchFamily="2" charset="2"/>
              </a:rPr>
              <a:t>(</a:t>
            </a:r>
            <a:r>
              <a:rPr lang="en-US" altLang="ja-JP" dirty="0">
                <a:sym typeface="Wingdings" pitchFamily="2" charset="2"/>
              </a:rPr>
              <a:t>c) </a:t>
            </a:r>
            <a:r>
              <a:rPr lang="ja-JP" altLang="en-US" dirty="0">
                <a:sym typeface="Wingdings" pitchFamily="2" charset="2"/>
              </a:rPr>
              <a:t>から</a:t>
            </a:r>
            <a:r>
              <a:rPr lang="en-US" altLang="ja-JP" dirty="0">
                <a:sym typeface="Wingdings" pitchFamily="2" charset="2"/>
              </a:rPr>
              <a:t>SL</a:t>
            </a:r>
            <a:r>
              <a:rPr lang="ja-JP" altLang="en-US" dirty="0">
                <a:sym typeface="Wingdings" pitchFamily="2" charset="2"/>
              </a:rPr>
              <a:t>内の</a:t>
            </a:r>
            <a:r>
              <a:rPr lang="en-US" altLang="ja-JP" dirty="0">
                <a:sym typeface="Wingdings" pitchFamily="2" charset="2"/>
              </a:rPr>
              <a:t>C</a:t>
            </a:r>
            <a:r>
              <a:rPr lang="en-US" altLang="ja-JP" baseline="-25000" dirty="0">
                <a:sym typeface="Wingdings" pitchFamily="2" charset="2"/>
              </a:rPr>
              <a:t>N</a:t>
            </a:r>
            <a:r>
              <a:rPr lang="en-US" altLang="ja-JP" baseline="30000" dirty="0">
                <a:sym typeface="Wingdings" pitchFamily="2" charset="2"/>
              </a:rPr>
              <a:t>2</a:t>
            </a:r>
            <a:r>
              <a:rPr lang="ja-JP" altLang="en-US" dirty="0">
                <a:sym typeface="Wingdings" pitchFamily="2" charset="2"/>
              </a:rPr>
              <a:t>の垂直分布が分かる</a:t>
            </a:r>
            <a:endParaRPr lang="en-US" altLang="ja-JP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>
                <a:sym typeface="Wingdings" pitchFamily="2" charset="2"/>
              </a:rPr>
              <a:t>ある高さ</a:t>
            </a:r>
            <a:r>
              <a:rPr lang="en-US" altLang="ja-JP" dirty="0" err="1">
                <a:sym typeface="Wingdings" pitchFamily="2" charset="2"/>
              </a:rPr>
              <a:t>h</a:t>
            </a:r>
            <a:r>
              <a:rPr lang="en-US" altLang="ja-JP" baseline="-25000" dirty="0" err="1">
                <a:sym typeface="Wingdings" pitchFamily="2" charset="2"/>
              </a:rPr>
              <a:t>t</a:t>
            </a:r>
            <a:r>
              <a:rPr lang="ja-JP" altLang="en-US" dirty="0">
                <a:sym typeface="Wingdings" pitchFamily="2" charset="2"/>
              </a:rPr>
              <a:t>のシーイング</a:t>
            </a:r>
            <a:r>
              <a:rPr lang="en-US" altLang="ja-JP" dirty="0">
                <a:sym typeface="Wingdings" pitchFamily="2" charset="2"/>
              </a:rPr>
              <a:t>ε(</a:t>
            </a:r>
            <a:r>
              <a:rPr lang="en-US" altLang="ja-JP" dirty="0" err="1">
                <a:sym typeface="Wingdings" pitchFamily="2" charset="2"/>
              </a:rPr>
              <a:t>h</a:t>
            </a:r>
            <a:r>
              <a:rPr lang="en-US" altLang="ja-JP" baseline="-25000" dirty="0" err="1">
                <a:sym typeface="Wingdings" pitchFamily="2" charset="2"/>
              </a:rPr>
              <a:t>t</a:t>
            </a:r>
            <a:r>
              <a:rPr lang="en-US" altLang="ja-JP" dirty="0">
                <a:sym typeface="Wingdings" pitchFamily="2" charset="2"/>
              </a:rPr>
              <a:t>)</a:t>
            </a:r>
            <a:r>
              <a:rPr lang="ja-JP" altLang="en-US" dirty="0">
                <a:sym typeface="Wingdings" pitchFamily="2" charset="2"/>
              </a:rPr>
              <a:t>はそれより上空の</a:t>
            </a:r>
            <a:r>
              <a:rPr lang="en-US" altLang="ja-JP" dirty="0">
                <a:sym typeface="Wingdings" pitchFamily="2" charset="2"/>
              </a:rPr>
              <a:t>C</a:t>
            </a:r>
            <a:r>
              <a:rPr lang="en-US" altLang="ja-JP" baseline="-25000" dirty="0">
                <a:sym typeface="Wingdings" pitchFamily="2" charset="2"/>
              </a:rPr>
              <a:t>N</a:t>
            </a:r>
            <a:r>
              <a:rPr lang="en-US" altLang="ja-JP" baseline="30000" dirty="0">
                <a:sym typeface="Wingdings" pitchFamily="2" charset="2"/>
              </a:rPr>
              <a:t>2</a:t>
            </a:r>
            <a:r>
              <a:rPr lang="ja-JP" altLang="en-US" dirty="0">
                <a:sym typeface="Wingdings" pitchFamily="2" charset="2"/>
              </a:rPr>
              <a:t>の積分で</a:t>
            </a:r>
            <a:r>
              <a:rPr lang="ja-JP" altLang="en-US" dirty="0" smtClean="0">
                <a:sym typeface="Wingdings" pitchFamily="2" charset="2"/>
              </a:rPr>
              <a:t>書ける</a:t>
            </a:r>
            <a:endParaRPr lang="en-US" altLang="ja-JP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endParaRPr lang="en-US" altLang="ja-JP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endParaRPr lang="en-US" altLang="ja-JP" dirty="0"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2005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年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7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月～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10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月のデータセットを用いてそれぞれの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DIMM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の</a:t>
            </a:r>
            <a:endParaRPr lang="en-US" altLang="ja-JP" dirty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15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分間の平均値を用いて議論。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15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分間というのは典型的なシーイングの変動周期より短いので</a:t>
            </a:r>
            <a:endParaRPr lang="en-US" altLang="ja-JP" dirty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　問題無い。</a:t>
            </a:r>
            <a:endParaRPr lang="en-US" altLang="ja-JP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endParaRPr kumimoji="1" lang="en-US" altLang="ja-JP" dirty="0" smtClean="0"/>
          </a:p>
        </p:txBody>
      </p:sp>
      <p:pic>
        <p:nvPicPr>
          <p:cNvPr id="11266" name="Picture 2" descr="C:\Users\hirofumi\Desktop\eq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019676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[1/7]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6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 </a:t>
            </a:r>
            <a:r>
              <a:rPr kumimoji="1" lang="en-US" altLang="ja-JP" sz="2700" dirty="0" smtClean="0"/>
              <a:t>The C</a:t>
            </a:r>
            <a:r>
              <a:rPr kumimoji="1" lang="en-US" altLang="ja-JP" sz="2700" baseline="-25000" dirty="0" smtClean="0"/>
              <a:t>n</a:t>
            </a:r>
            <a:r>
              <a:rPr kumimoji="1" lang="en-US" altLang="ja-JP" sz="2700" baseline="30000" dirty="0" smtClean="0"/>
              <a:t>2</a:t>
            </a:r>
            <a:r>
              <a:rPr kumimoji="1" lang="en-US" altLang="ja-JP" sz="2700" dirty="0" smtClean="0"/>
              <a:t> </a:t>
            </a:r>
            <a:r>
              <a:rPr lang="en-US" altLang="ja-JP" sz="2700" dirty="0" smtClean="0"/>
              <a:t>v</a:t>
            </a:r>
            <a:r>
              <a:rPr kumimoji="1" lang="en-US" altLang="ja-JP" sz="2700" dirty="0" smtClean="0"/>
              <a:t>ertical distribution inside the surface layer</a:t>
            </a:r>
            <a:endParaRPr kumimoji="1"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2555776" y="161288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sym typeface="Wingdings" pitchFamily="2" charset="2"/>
              </a:rPr>
              <a:t>2.4.1. First Analysis</a:t>
            </a:r>
            <a:endParaRPr lang="en-US" altLang="ja-JP" sz="20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9592" y="2138444"/>
            <a:ext cx="6912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 smtClean="0"/>
              <a:t>各点の平均シーイングから</a:t>
            </a:r>
            <a:r>
              <a:rPr lang="en-US" altLang="ja-JP" sz="2000" b="1" dirty="0" smtClean="0"/>
              <a:t>S(h</a:t>
            </a:r>
            <a:r>
              <a:rPr lang="en-US" altLang="ja-JP" sz="2000" b="1" baseline="-25000" dirty="0" smtClean="0"/>
              <a:t>i</a:t>
            </a:r>
            <a:r>
              <a:rPr lang="en-US" altLang="ja-JP" sz="2000" b="1" dirty="0" smtClean="0"/>
              <a:t>)</a:t>
            </a:r>
            <a:r>
              <a:rPr lang="ja-JP" altLang="en-US" sz="2000" b="1" dirty="0" smtClean="0"/>
              <a:t>の平均値</a:t>
            </a:r>
            <a:r>
              <a:rPr lang="en-US" altLang="ja-JP" sz="2000" b="1" dirty="0" smtClean="0"/>
              <a:t>&lt;S</a:t>
            </a:r>
            <a:r>
              <a:rPr lang="en-US" altLang="ja-JP" sz="2000" b="1" baseline="-25000" dirty="0" smtClean="0"/>
              <a:t>i</a:t>
            </a:r>
            <a:r>
              <a:rPr lang="en-US" altLang="ja-JP" sz="2000" b="1" dirty="0" smtClean="0"/>
              <a:t>&gt;</a:t>
            </a:r>
            <a:r>
              <a:rPr lang="ja-JP" altLang="en-US" sz="2000" b="1" dirty="0" smtClean="0"/>
              <a:t>を求める</a:t>
            </a:r>
            <a:endParaRPr lang="en-US" altLang="ja-JP" sz="2000" b="1" dirty="0" smtClean="0"/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&lt;S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&gt;=26.25x10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-13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m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1/3</a:t>
            </a: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&lt;S</a:t>
            </a:r>
            <a:r>
              <a:rPr lang="en-US" altLang="ja-JP" sz="2000" b="1" baseline="-250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&gt;=15.25x10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-13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m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1/3</a:t>
            </a: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&lt;S</a:t>
            </a:r>
            <a:r>
              <a:rPr lang="en-US" altLang="ja-JP" sz="2000" b="1" baseline="-25000" dirty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&gt;=7.65x10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-13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m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1/3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ASL</a:t>
            </a:r>
            <a:r>
              <a:rPr lang="ja-JP" altLang="en-US" sz="2000" b="1" dirty="0" smtClean="0">
                <a:sym typeface="Wingdings" pitchFamily="2" charset="2"/>
              </a:rPr>
              <a:t>のシーイング</a:t>
            </a:r>
            <a:r>
              <a:rPr lang="en-US" altLang="ja-JP" sz="2000" b="1" dirty="0" smtClean="0">
                <a:sym typeface="Wingdings" pitchFamily="2" charset="2"/>
              </a:rPr>
              <a:t>(0.36”=1.38x10</a:t>
            </a:r>
            <a:r>
              <a:rPr lang="en-US" altLang="ja-JP" sz="2000" b="1" baseline="30000" dirty="0" smtClean="0">
                <a:sym typeface="Wingdings" pitchFamily="2" charset="2"/>
              </a:rPr>
              <a:t>-13</a:t>
            </a:r>
            <a:r>
              <a:rPr lang="en-US" altLang="ja-JP" sz="2000" b="1" dirty="0" smtClean="0">
                <a:sym typeface="Wingdings" pitchFamily="2" charset="2"/>
              </a:rPr>
              <a:t>m</a:t>
            </a:r>
            <a:r>
              <a:rPr lang="en-US" altLang="ja-JP" sz="2000" b="1" baseline="30000" dirty="0" smtClean="0">
                <a:sym typeface="Wingdings" pitchFamily="2" charset="2"/>
              </a:rPr>
              <a:t>1/3</a:t>
            </a:r>
            <a:r>
              <a:rPr lang="en-US" altLang="ja-JP" sz="2000" b="1" dirty="0" smtClean="0">
                <a:sym typeface="Wingdings" pitchFamily="2" charset="2"/>
              </a:rPr>
              <a:t>)</a:t>
            </a:r>
            <a:r>
              <a:rPr lang="ja-JP" altLang="en-US" sz="2000" b="1" dirty="0" smtClean="0">
                <a:sym typeface="Wingdings" pitchFamily="2" charset="2"/>
              </a:rPr>
              <a:t>を差し引く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&lt;S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&gt;’=24.87x10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-13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m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1/3</a:t>
            </a: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&lt;S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&gt;’=13.87x10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-13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m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1/3</a:t>
            </a: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&lt;S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&gt;’=6.27x10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-13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m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1/3</a:t>
            </a:r>
            <a:endParaRPr lang="en-US" altLang="ja-JP" sz="2000" b="1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 smtClean="0">
                <a:sym typeface="Wingdings" pitchFamily="2" charset="2"/>
              </a:rPr>
              <a:t>これらの値は全観測の平均なので、</a:t>
            </a:r>
            <a:r>
              <a:rPr lang="en-US" altLang="ja-JP" sz="2000" b="1" dirty="0" smtClean="0">
                <a:sym typeface="Wingdings" pitchFamily="2" charset="2"/>
              </a:rPr>
              <a:t>SL</a:t>
            </a:r>
            <a:r>
              <a:rPr lang="ja-JP" altLang="en-US" sz="2000" b="1" dirty="0" smtClean="0">
                <a:sym typeface="Wingdings" pitchFamily="2" charset="2"/>
              </a:rPr>
              <a:t>内に居る割合で割る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&lt;S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i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&gt;”=&lt;S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i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&gt;’/P(h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i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[2/7]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5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 </a:t>
            </a:r>
            <a:r>
              <a:rPr kumimoji="1" lang="en-US" altLang="ja-JP" sz="2700" dirty="0" smtClean="0"/>
              <a:t>The C</a:t>
            </a:r>
            <a:r>
              <a:rPr kumimoji="1" lang="en-US" altLang="ja-JP" sz="2700" baseline="-25000" dirty="0" smtClean="0"/>
              <a:t>n</a:t>
            </a:r>
            <a:r>
              <a:rPr kumimoji="1" lang="en-US" altLang="ja-JP" sz="2700" baseline="30000" dirty="0" smtClean="0"/>
              <a:t>2</a:t>
            </a:r>
            <a:r>
              <a:rPr kumimoji="1" lang="en-US" altLang="ja-JP" sz="2700" dirty="0" smtClean="0"/>
              <a:t> </a:t>
            </a:r>
            <a:r>
              <a:rPr lang="en-US" altLang="ja-JP" sz="2700" dirty="0" smtClean="0"/>
              <a:t>v</a:t>
            </a:r>
            <a:r>
              <a:rPr kumimoji="1" lang="en-US" altLang="ja-JP" sz="2700" dirty="0" smtClean="0"/>
              <a:t>ertical distribution inside the surface layer</a:t>
            </a:r>
            <a:endParaRPr kumimoji="1"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2555776" y="161288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sym typeface="Wingdings" pitchFamily="2" charset="2"/>
              </a:rPr>
              <a:t>2.4.1. First Analysis</a:t>
            </a:r>
            <a:endParaRPr lang="en-US" altLang="ja-JP" sz="20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3568" y="2203117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/>
              <a:t>&lt;S</a:t>
            </a:r>
            <a:r>
              <a:rPr lang="en-US" altLang="ja-JP" sz="2000" b="1" baseline="-25000" dirty="0"/>
              <a:t>1</a:t>
            </a:r>
            <a:r>
              <a:rPr lang="en-US" altLang="ja-JP" sz="2000" b="1" dirty="0" smtClean="0"/>
              <a:t>&gt;’’-&lt;S</a:t>
            </a:r>
            <a:r>
              <a:rPr lang="en-US" altLang="ja-JP" sz="2000" b="1" baseline="-25000" dirty="0" smtClean="0"/>
              <a:t>2</a:t>
            </a:r>
            <a:r>
              <a:rPr lang="en-US" altLang="ja-JP" sz="2000" b="1" dirty="0" smtClean="0"/>
              <a:t>&gt;’’, &lt;S</a:t>
            </a:r>
            <a:r>
              <a:rPr lang="en-US" altLang="ja-JP" sz="2000" b="1" baseline="-25000" dirty="0"/>
              <a:t>2</a:t>
            </a:r>
            <a:r>
              <a:rPr lang="en-US" altLang="ja-JP" sz="2000" b="1" dirty="0" smtClean="0"/>
              <a:t>&gt;’’-&lt;S</a:t>
            </a:r>
            <a:r>
              <a:rPr lang="en-US" altLang="ja-JP" sz="2000" b="1" baseline="-25000" dirty="0" smtClean="0"/>
              <a:t>3</a:t>
            </a:r>
            <a:r>
              <a:rPr lang="en-US" altLang="ja-JP" sz="2000" b="1" dirty="0" smtClean="0"/>
              <a:t>&gt;’’</a:t>
            </a:r>
            <a:r>
              <a:rPr lang="ja-JP" altLang="en-US" sz="2000" b="1" dirty="0" smtClean="0"/>
              <a:t>から</a:t>
            </a:r>
            <a:r>
              <a:rPr lang="en-US" altLang="ja-JP" sz="2000" b="1" dirty="0" smtClean="0"/>
              <a:t>3-8m, 8-20m</a:t>
            </a:r>
            <a:r>
              <a:rPr lang="ja-JP" altLang="en-US" sz="2000" b="1" dirty="0" smtClean="0"/>
              <a:t>の平均の</a:t>
            </a:r>
            <a:r>
              <a:rPr lang="en-US" altLang="ja-JP" sz="2000" b="1" dirty="0" smtClean="0"/>
              <a:t>C</a:t>
            </a:r>
            <a:r>
              <a:rPr lang="en-US" altLang="ja-JP" sz="2000" b="1" baseline="-25000" dirty="0" smtClean="0"/>
              <a:t>N</a:t>
            </a:r>
            <a:r>
              <a:rPr lang="en-US" altLang="ja-JP" sz="2000" b="1" baseline="30000" dirty="0" smtClean="0"/>
              <a:t>2</a:t>
            </a:r>
            <a:r>
              <a:rPr lang="ja-JP" altLang="en-US" sz="2000" b="1" dirty="0" smtClean="0"/>
              <a:t>を計算</a:t>
            </a:r>
            <a:endParaRPr lang="en-US" altLang="ja-JP" sz="2000" b="1" dirty="0" smtClean="0"/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&lt;C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&gt;=2x10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-13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m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-2/3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@3-8m</a:t>
            </a: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&lt;C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&gt;=0.6x10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-13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m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-2/3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@8-20m</a:t>
            </a:r>
          </a:p>
          <a:p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&lt;S</a:t>
            </a:r>
            <a:r>
              <a:rPr lang="en-US" altLang="ja-JP" sz="2000" b="1" baseline="-25000" dirty="0">
                <a:sym typeface="Wingdings" pitchFamily="2" charset="2"/>
              </a:rPr>
              <a:t>3</a:t>
            </a:r>
            <a:r>
              <a:rPr lang="en-US" altLang="ja-JP" sz="2000" b="1" dirty="0" smtClean="0">
                <a:sym typeface="Wingdings" pitchFamily="2" charset="2"/>
              </a:rPr>
              <a:t>&gt;”</a:t>
            </a:r>
            <a:r>
              <a:rPr lang="ja-JP" altLang="en-US" sz="2000" b="1" dirty="0" smtClean="0">
                <a:sym typeface="Wingdings" pitchFamily="2" charset="2"/>
              </a:rPr>
              <a:t>は</a:t>
            </a:r>
            <a:r>
              <a:rPr lang="en-US" altLang="ja-JP" sz="2000" b="1" dirty="0" smtClean="0">
                <a:sym typeface="Wingdings" pitchFamily="2" charset="2"/>
              </a:rPr>
              <a:t>20m</a:t>
            </a:r>
            <a:r>
              <a:rPr lang="ja-JP" altLang="en-US" sz="2000" b="1" dirty="0">
                <a:sym typeface="Wingdings" pitchFamily="2" charset="2"/>
              </a:rPr>
              <a:t>から</a:t>
            </a:r>
            <a:r>
              <a:rPr lang="en-US" altLang="ja-JP" sz="2000" b="1" dirty="0" smtClean="0">
                <a:sym typeface="Wingdings" pitchFamily="2" charset="2"/>
              </a:rPr>
              <a:t>SL</a:t>
            </a:r>
            <a:r>
              <a:rPr lang="ja-JP" altLang="en-US" sz="2000" b="1" dirty="0" smtClean="0">
                <a:sym typeface="Wingdings" pitchFamily="2" charset="2"/>
              </a:rPr>
              <a:t>上端の平均と仮定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上端</a:t>
            </a:r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は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40m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程度</a:t>
            </a:r>
            <a:endParaRPr lang="en-US" altLang="ja-JP" sz="2000" b="1" baseline="300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&lt;C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&gt;=0.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x10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-13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m</a:t>
            </a:r>
            <a:r>
              <a:rPr lang="en-US" altLang="ja-JP" sz="2000" b="1" baseline="30000" dirty="0" smtClean="0">
                <a:solidFill>
                  <a:srgbClr val="0070C0"/>
                </a:solidFill>
                <a:sym typeface="Wingdings" pitchFamily="2" charset="2"/>
              </a:rPr>
              <a:t>-2/3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 @20m-h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 smtClean="0">
                <a:sym typeface="Wingdings" pitchFamily="2" charset="2"/>
              </a:rPr>
              <a:t>雪面</a:t>
            </a:r>
            <a:r>
              <a:rPr lang="en-US" altLang="ja-JP" sz="2000" b="1" dirty="0" smtClean="0">
                <a:sym typeface="Wingdings" pitchFamily="2" charset="2"/>
              </a:rPr>
              <a:t>-3m</a:t>
            </a:r>
            <a:r>
              <a:rPr lang="ja-JP" altLang="en-US" sz="2000" b="1" dirty="0" smtClean="0">
                <a:sym typeface="Wingdings" pitchFamily="2" charset="2"/>
              </a:rPr>
              <a:t>及び</a:t>
            </a:r>
            <a:r>
              <a:rPr lang="en-US" altLang="ja-JP" sz="2000" b="1" dirty="0" smtClean="0">
                <a:sym typeface="Wingdings" pitchFamily="2" charset="2"/>
              </a:rPr>
              <a:t>40m</a:t>
            </a:r>
            <a:r>
              <a:rPr lang="ja-JP" altLang="en-US" sz="2000" b="1" dirty="0" smtClean="0">
                <a:sym typeface="Wingdings" pitchFamily="2" charset="2"/>
              </a:rPr>
              <a:t>より上空の</a:t>
            </a:r>
            <a:r>
              <a:rPr lang="en-US" altLang="ja-JP" sz="2000" b="1" dirty="0" smtClean="0">
                <a:sym typeface="Wingdings" pitchFamily="2" charset="2"/>
              </a:rPr>
              <a:t>C</a:t>
            </a:r>
            <a:r>
              <a:rPr lang="en-US" altLang="ja-JP" sz="2000" b="1" baseline="-25000" dirty="0" smtClean="0">
                <a:sym typeface="Wingdings" pitchFamily="2" charset="2"/>
              </a:rPr>
              <a:t>N</a:t>
            </a:r>
            <a:r>
              <a:rPr lang="en-US" altLang="ja-JP" sz="2000" b="1" baseline="30000" dirty="0" smtClean="0">
                <a:sym typeface="Wingdings" pitchFamily="2" charset="2"/>
              </a:rPr>
              <a:t>2</a:t>
            </a:r>
            <a:r>
              <a:rPr lang="ja-JP" altLang="en-US" sz="2000" b="1" dirty="0" smtClean="0">
                <a:sym typeface="Wingdings" pitchFamily="2" charset="2"/>
              </a:rPr>
              <a:t>は今回のデータでは分からない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[3/7]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 </a:t>
            </a:r>
            <a:r>
              <a:rPr kumimoji="1" lang="en-US" altLang="ja-JP" sz="2700" dirty="0" smtClean="0"/>
              <a:t>The C</a:t>
            </a:r>
            <a:r>
              <a:rPr kumimoji="1" lang="en-US" altLang="ja-JP" sz="2700" baseline="-25000" dirty="0" smtClean="0"/>
              <a:t>n</a:t>
            </a:r>
            <a:r>
              <a:rPr kumimoji="1" lang="en-US" altLang="ja-JP" sz="2700" baseline="30000" dirty="0" smtClean="0"/>
              <a:t>2</a:t>
            </a:r>
            <a:r>
              <a:rPr kumimoji="1" lang="en-US" altLang="ja-JP" sz="2700" dirty="0" smtClean="0"/>
              <a:t> </a:t>
            </a:r>
            <a:r>
              <a:rPr lang="en-US" altLang="ja-JP" sz="2700" dirty="0" smtClean="0"/>
              <a:t>v</a:t>
            </a:r>
            <a:r>
              <a:rPr kumimoji="1" lang="en-US" altLang="ja-JP" sz="2700" dirty="0" smtClean="0"/>
              <a:t>ertical distribution inside the surface layer</a:t>
            </a:r>
            <a:endParaRPr kumimoji="1"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5172588" y="2492896"/>
            <a:ext cx="3623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/>
              <a:t>Radio soundings</a:t>
            </a:r>
            <a:r>
              <a:rPr lang="ja-JP" altLang="en-US" sz="2000" b="1" dirty="0" smtClean="0"/>
              <a:t>の結果は</a:t>
            </a:r>
            <a:r>
              <a:rPr lang="en-US" altLang="ja-JP" sz="2000" b="1" dirty="0" smtClean="0"/>
              <a:t>20m</a:t>
            </a:r>
            <a:r>
              <a:rPr lang="ja-JP" altLang="en-US" sz="2000" b="1" dirty="0" smtClean="0"/>
              <a:t>以下では信頼できない</a:t>
            </a:r>
            <a:endParaRPr lang="en-US" altLang="ja-JP" sz="2000" b="1" dirty="0" smtClean="0"/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DIMM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の結果は低空に強い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乱流の存在を示唆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Aristidi+2006</a:t>
            </a:r>
            <a:r>
              <a:rPr lang="ja-JP" altLang="en-US" sz="2000" b="1" dirty="0" smtClean="0">
                <a:sym typeface="Wingdings" pitchFamily="2" charset="2"/>
              </a:rPr>
              <a:t>を支持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10-15m</a:t>
            </a:r>
            <a:r>
              <a:rPr lang="ja-JP" altLang="en-US" sz="2000" b="1" dirty="0" err="1" smtClean="0">
                <a:solidFill>
                  <a:srgbClr val="0070C0"/>
                </a:solidFill>
                <a:sym typeface="Wingdings" pitchFamily="2" charset="2"/>
              </a:rPr>
              <a:t>までに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の約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50%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の乱流エネルギーが存在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95%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の乱流エネルギーは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内に存在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pic>
        <p:nvPicPr>
          <p:cNvPr id="12290" name="Picture 2" descr="C:\Users\hirofumi\Desktop\fi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0673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[4/7]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6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1.Introduction [1/3]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/>
              <a:t>Concordia Station (Dome C) </a:t>
            </a:r>
            <a:r>
              <a:rPr lang="ja-JP" altLang="en-US" dirty="0" smtClean="0"/>
              <a:t>は優れた観測地</a:t>
            </a:r>
            <a:endParaRPr lang="en-US" altLang="ja-JP" dirty="0" smtClean="0"/>
          </a:p>
          <a:p>
            <a:r>
              <a:rPr kumimoji="1" lang="ja-JP" altLang="en-US" dirty="0">
                <a:solidFill>
                  <a:schemeClr val="accent3"/>
                </a:solidFill>
              </a:rPr>
              <a:t>　</a:t>
            </a:r>
            <a:r>
              <a:rPr kumimoji="1" lang="en-US" altLang="ja-JP" dirty="0" smtClean="0">
                <a:solidFill>
                  <a:schemeClr val="accent3"/>
                </a:solidFill>
              </a:rPr>
              <a:t>(</a:t>
            </a:r>
            <a:r>
              <a:rPr kumimoji="1" lang="en-US" altLang="ja-JP" dirty="0" err="1" smtClean="0">
                <a:solidFill>
                  <a:schemeClr val="accent3"/>
                </a:solidFill>
              </a:rPr>
              <a:t>i</a:t>
            </a:r>
            <a:r>
              <a:rPr kumimoji="1" lang="en-US" altLang="ja-JP" dirty="0" smtClean="0">
                <a:solidFill>
                  <a:schemeClr val="accent3"/>
                </a:solidFill>
              </a:rPr>
              <a:t>)</a:t>
            </a:r>
            <a:r>
              <a:rPr kumimoji="1" lang="ja-JP" altLang="en-US" dirty="0" smtClean="0">
                <a:solidFill>
                  <a:schemeClr val="accent3"/>
                </a:solidFill>
              </a:rPr>
              <a:t>乾燥した大気</a:t>
            </a:r>
            <a:endParaRPr kumimoji="1" lang="en-US" altLang="ja-JP" dirty="0" smtClean="0">
              <a:solidFill>
                <a:schemeClr val="accent3"/>
              </a:solidFill>
            </a:endParaRPr>
          </a:p>
          <a:p>
            <a:r>
              <a:rPr lang="ja-JP" altLang="en-US" dirty="0" smtClean="0">
                <a:solidFill>
                  <a:schemeClr val="accent3"/>
                </a:solidFill>
              </a:rPr>
              <a:t>　</a:t>
            </a:r>
            <a:r>
              <a:rPr lang="en-US" altLang="ja-JP" dirty="0" smtClean="0">
                <a:solidFill>
                  <a:schemeClr val="accent3"/>
                </a:solidFill>
              </a:rPr>
              <a:t>(ii)</a:t>
            </a:r>
            <a:r>
              <a:rPr lang="ja-JP" altLang="en-US" dirty="0" smtClean="0">
                <a:solidFill>
                  <a:schemeClr val="accent3"/>
                </a:solidFill>
              </a:rPr>
              <a:t>汚染のないクリアな大気</a:t>
            </a:r>
            <a:endParaRPr lang="en-US" altLang="ja-JP" dirty="0" smtClean="0">
              <a:solidFill>
                <a:schemeClr val="accent3"/>
              </a:solidFill>
            </a:endParaRPr>
          </a:p>
          <a:p>
            <a:r>
              <a:rPr lang="ja-JP" altLang="en-US" dirty="0" smtClean="0">
                <a:solidFill>
                  <a:schemeClr val="accent3"/>
                </a:solidFill>
              </a:rPr>
              <a:t>　</a:t>
            </a:r>
            <a:r>
              <a:rPr lang="en-US" altLang="ja-JP" dirty="0" smtClean="0">
                <a:solidFill>
                  <a:schemeClr val="accent3"/>
                </a:solidFill>
              </a:rPr>
              <a:t>(iii)</a:t>
            </a:r>
            <a:r>
              <a:rPr lang="ja-JP" altLang="en-US" dirty="0" smtClean="0">
                <a:solidFill>
                  <a:schemeClr val="accent3"/>
                </a:solidFill>
              </a:rPr>
              <a:t>長い極夜</a:t>
            </a:r>
            <a:endParaRPr lang="en-US" altLang="ja-JP" dirty="0" smtClean="0">
              <a:solidFill>
                <a:schemeClr val="accent3"/>
              </a:solidFill>
            </a:endParaRPr>
          </a:p>
          <a:p>
            <a:r>
              <a:rPr kumimoji="1" lang="ja-JP" altLang="en-US" dirty="0">
                <a:solidFill>
                  <a:schemeClr val="tx2"/>
                </a:solidFill>
              </a:rPr>
              <a:t>　</a:t>
            </a:r>
            <a:r>
              <a:rPr kumimoji="1" lang="en-US" altLang="ja-JP" dirty="0" smtClean="0">
                <a:solidFill>
                  <a:schemeClr val="tx2"/>
                </a:solidFill>
              </a:rPr>
              <a:t>(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iV</a:t>
            </a:r>
            <a:r>
              <a:rPr kumimoji="1" lang="en-US" altLang="ja-JP" dirty="0" smtClean="0">
                <a:solidFill>
                  <a:schemeClr val="tx2"/>
                </a:solidFill>
              </a:rPr>
              <a:t>)</a:t>
            </a:r>
            <a:r>
              <a:rPr kumimoji="1" lang="ja-JP" altLang="en-US" dirty="0" smtClean="0">
                <a:solidFill>
                  <a:schemeClr val="tx2"/>
                </a:solidFill>
              </a:rPr>
              <a:t>シーイング</a:t>
            </a:r>
            <a:endParaRPr kumimoji="1" lang="en-US" altLang="ja-JP" dirty="0" smtClean="0">
              <a:solidFill>
                <a:schemeClr val="tx2"/>
              </a:solidFill>
            </a:endParaRPr>
          </a:p>
          <a:p>
            <a:endParaRPr lang="en-US" altLang="ja-JP" dirty="0">
              <a:solidFill>
                <a:schemeClr val="tx2"/>
              </a:solidFill>
            </a:endParaRPr>
          </a:p>
          <a:p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 </a:t>
            </a:r>
            <a:r>
              <a:rPr kumimoji="1" lang="en-US" altLang="ja-JP" sz="2700" dirty="0" smtClean="0"/>
              <a:t>The C</a:t>
            </a:r>
            <a:r>
              <a:rPr kumimoji="1" lang="en-US" altLang="ja-JP" sz="2700" baseline="-25000" dirty="0" smtClean="0"/>
              <a:t>n</a:t>
            </a:r>
            <a:r>
              <a:rPr kumimoji="1" lang="en-US" altLang="ja-JP" sz="2700" baseline="30000" dirty="0" smtClean="0"/>
              <a:t>2</a:t>
            </a:r>
            <a:r>
              <a:rPr kumimoji="1" lang="en-US" altLang="ja-JP" sz="2700" dirty="0" smtClean="0"/>
              <a:t> </a:t>
            </a:r>
            <a:r>
              <a:rPr lang="en-US" altLang="ja-JP" sz="2700" dirty="0" smtClean="0"/>
              <a:t>v</a:t>
            </a:r>
            <a:r>
              <a:rPr kumimoji="1" lang="en-US" altLang="ja-JP" sz="2700" dirty="0" smtClean="0"/>
              <a:t>ertical distribution inside the surface layer</a:t>
            </a:r>
            <a:endParaRPr kumimoji="1"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2555776" y="1612886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sym typeface="Wingdings" pitchFamily="2" charset="2"/>
              </a:rPr>
              <a:t>2.4.1. First Analysis</a:t>
            </a:r>
            <a:endParaRPr lang="en-US" altLang="ja-JP" sz="20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13314" name="Picture 2" descr="C:\Users\hirofumi\Desktop\fi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50673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318820" y="3610639"/>
            <a:ext cx="3623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 smtClean="0"/>
              <a:t>「典型的」な</a:t>
            </a:r>
            <a:r>
              <a:rPr lang="en-US" altLang="ja-JP" sz="2000" b="1" dirty="0" smtClean="0"/>
              <a:t>SL</a:t>
            </a:r>
            <a:r>
              <a:rPr lang="ja-JP" altLang="en-US" sz="2000" b="1" dirty="0" smtClean="0"/>
              <a:t>の</a:t>
            </a:r>
            <a:r>
              <a:rPr lang="en-US" altLang="ja-JP" sz="2000" b="1" dirty="0" smtClean="0"/>
              <a:t>C</a:t>
            </a:r>
            <a:r>
              <a:rPr lang="en-US" altLang="ja-JP" sz="2000" b="1" baseline="-25000" dirty="0" smtClean="0"/>
              <a:t>N</a:t>
            </a:r>
            <a:r>
              <a:rPr lang="en-US" altLang="ja-JP" sz="2000" b="1" baseline="30000" dirty="0" smtClean="0"/>
              <a:t>2</a:t>
            </a:r>
            <a:r>
              <a:rPr lang="ja-JP" altLang="en-US" sz="2000" b="1" dirty="0" smtClean="0"/>
              <a:t>分布　</a:t>
            </a:r>
            <a:endParaRPr lang="en-US" altLang="ja-JP" sz="2000" b="1" dirty="0" smtClean="0"/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altLang="ja-JP" sz="2000" b="1" dirty="0" err="1" smtClean="0">
                <a:solidFill>
                  <a:srgbClr val="0070C0"/>
                </a:solidFill>
                <a:sym typeface="Wingdings" pitchFamily="2" charset="2"/>
              </a:rPr>
              <a:t>h</a:t>
            </a:r>
            <a:r>
              <a:rPr lang="en-US" altLang="ja-JP" sz="2000" b="1" baseline="-25000" dirty="0" err="1" smtClean="0">
                <a:solidFill>
                  <a:srgbClr val="0070C0"/>
                </a:solidFill>
                <a:sym typeface="Wingdings" pitchFamily="2" charset="2"/>
              </a:rPr>
              <a:t>b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～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2m</a:t>
            </a: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altLang="ja-JP" sz="2000" b="1" dirty="0" err="1" smtClean="0">
                <a:solidFill>
                  <a:srgbClr val="0070C0"/>
                </a:solidFill>
                <a:sym typeface="Wingdings" pitchFamily="2" charset="2"/>
              </a:rPr>
              <a:t>h</a:t>
            </a:r>
            <a:r>
              <a:rPr lang="en-US" altLang="ja-JP" sz="2000" b="1" baseline="-25000" dirty="0" err="1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はとてもシャープ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exponential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な確率分布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[5/7]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49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 </a:t>
            </a:r>
            <a:r>
              <a:rPr kumimoji="1" lang="en-US" altLang="ja-JP" sz="2700" dirty="0" smtClean="0"/>
              <a:t>The C</a:t>
            </a:r>
            <a:r>
              <a:rPr kumimoji="1" lang="en-US" altLang="ja-JP" sz="2700" baseline="-25000" dirty="0" smtClean="0"/>
              <a:t>n</a:t>
            </a:r>
            <a:r>
              <a:rPr kumimoji="1" lang="en-US" altLang="ja-JP" sz="2700" baseline="30000" dirty="0" smtClean="0"/>
              <a:t>2</a:t>
            </a:r>
            <a:r>
              <a:rPr kumimoji="1" lang="en-US" altLang="ja-JP" sz="2700" dirty="0" smtClean="0"/>
              <a:t> </a:t>
            </a:r>
            <a:r>
              <a:rPr lang="en-US" altLang="ja-JP" sz="2700" dirty="0" smtClean="0"/>
              <a:t>v</a:t>
            </a:r>
            <a:r>
              <a:rPr kumimoji="1" lang="en-US" altLang="ja-JP" sz="2700" dirty="0" smtClean="0"/>
              <a:t>ertical distribution inside the surface layer</a:t>
            </a:r>
            <a:endParaRPr kumimoji="1"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2339752" y="161288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sym typeface="Wingdings" pitchFamily="2" charset="2"/>
              </a:rPr>
              <a:t>2.4.2. Second Analysis</a:t>
            </a:r>
            <a:endParaRPr lang="en-US" altLang="ja-JP" sz="20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11150" y="2203117"/>
            <a:ext cx="69612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/>
              <a:t>[</a:t>
            </a:r>
            <a:r>
              <a:rPr lang="en-US" altLang="ja-JP" sz="2000" b="1" dirty="0" err="1" smtClean="0"/>
              <a:t>h</a:t>
            </a:r>
            <a:r>
              <a:rPr lang="en-US" altLang="ja-JP" sz="2000" b="1" baseline="-25000" dirty="0" err="1" smtClean="0"/>
              <a:t>b</a:t>
            </a:r>
            <a:r>
              <a:rPr lang="en-US" altLang="ja-JP" sz="2000" b="1" dirty="0" smtClean="0"/>
              <a:t>, </a:t>
            </a:r>
            <a:r>
              <a:rPr lang="en-US" altLang="ja-JP" sz="2000" b="1" dirty="0" err="1" smtClean="0"/>
              <a:t>h</a:t>
            </a:r>
            <a:r>
              <a:rPr lang="en-US" altLang="ja-JP" sz="2000" b="1" baseline="-25000" dirty="0" err="1" smtClean="0"/>
              <a:t>sl</a:t>
            </a:r>
            <a:r>
              <a:rPr lang="en-US" altLang="ja-JP" sz="2000" b="1" dirty="0" smtClean="0"/>
              <a:t>]</a:t>
            </a:r>
            <a:r>
              <a:rPr lang="ja-JP" altLang="en-US" sz="2000" b="1" dirty="0" smtClean="0"/>
              <a:t>の範囲で</a:t>
            </a:r>
            <a:r>
              <a:rPr lang="en-US" altLang="ja-JP" sz="2000" b="1" dirty="0" smtClean="0"/>
              <a:t>C</a:t>
            </a:r>
            <a:r>
              <a:rPr lang="en-US" altLang="ja-JP" sz="2000" b="1" baseline="-25000" dirty="0" smtClean="0"/>
              <a:t>N</a:t>
            </a:r>
            <a:r>
              <a:rPr lang="en-US" altLang="ja-JP" sz="2000" b="1" baseline="30000" dirty="0" smtClean="0"/>
              <a:t>2</a:t>
            </a:r>
            <a:r>
              <a:rPr lang="ja-JP" altLang="en-US" sz="2000" b="1" dirty="0" smtClean="0"/>
              <a:t>を計算</a:t>
            </a:r>
            <a:endParaRPr lang="en-US" altLang="ja-JP" sz="2000" b="1" dirty="0" smtClean="0"/>
          </a:p>
          <a:p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 smtClean="0">
                <a:sym typeface="Wingdings" pitchFamily="2" charset="2"/>
              </a:rPr>
              <a:t>以下の仮定に基づいて</a:t>
            </a:r>
            <a:r>
              <a:rPr lang="en-US" altLang="ja-JP" sz="2000" b="1" dirty="0" err="1" smtClean="0">
                <a:sym typeface="Wingdings" pitchFamily="2" charset="2"/>
              </a:rPr>
              <a:t>h</a:t>
            </a:r>
            <a:r>
              <a:rPr lang="en-US" altLang="ja-JP" sz="2000" b="1" baseline="-25000" dirty="0" err="1" smtClean="0">
                <a:sym typeface="Wingdings" pitchFamily="2" charset="2"/>
              </a:rPr>
              <a:t>sl</a:t>
            </a:r>
            <a:r>
              <a:rPr lang="ja-JP" altLang="en-US" sz="2000" b="1" dirty="0" smtClean="0">
                <a:sym typeface="Wingdings" pitchFamily="2" charset="2"/>
              </a:rPr>
              <a:t>を求める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3m, 8m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の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DIMM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は常に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内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SL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に全乱流エネルギーの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95%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が存在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(S(</a:t>
            </a:r>
            <a:r>
              <a:rPr lang="en-US" altLang="ja-JP" sz="2000" b="1" dirty="0" err="1" smtClean="0">
                <a:solidFill>
                  <a:srgbClr val="0070C0"/>
                </a:solidFill>
                <a:sym typeface="Wingdings" pitchFamily="2" charset="2"/>
              </a:rPr>
              <a:t>h</a:t>
            </a:r>
            <a:r>
              <a:rPr lang="en-US" altLang="ja-JP" sz="2000" b="1" baseline="-25000" dirty="0" err="1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)=0.05S(</a:t>
            </a:r>
            <a:r>
              <a:rPr lang="en-US" altLang="ja-JP" sz="2000" b="1" dirty="0" err="1" smtClean="0">
                <a:solidFill>
                  <a:srgbClr val="0070C0"/>
                </a:solidFill>
                <a:sym typeface="Wingdings" pitchFamily="2" charset="2"/>
              </a:rPr>
              <a:t>h</a:t>
            </a:r>
            <a:r>
              <a:rPr lang="en-US" altLang="ja-JP" sz="2000" b="1" baseline="-25000" dirty="0" err="1" smtClean="0">
                <a:solidFill>
                  <a:srgbClr val="0070C0"/>
                </a:solidFill>
                <a:sym typeface="Wingdings" pitchFamily="2" charset="2"/>
              </a:rPr>
              <a:t>b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))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20m</a:t>
            </a:r>
            <a:r>
              <a:rPr lang="ja-JP" altLang="en-US" sz="2000" b="1" dirty="0" smtClean="0">
                <a:sym typeface="Wingdings" pitchFamily="2" charset="2"/>
              </a:rPr>
              <a:t>の</a:t>
            </a:r>
            <a:r>
              <a:rPr lang="en-US" altLang="ja-JP" sz="2000" b="1" dirty="0" smtClean="0">
                <a:sym typeface="Wingdings" pitchFamily="2" charset="2"/>
              </a:rPr>
              <a:t>DIMM</a:t>
            </a:r>
            <a:r>
              <a:rPr lang="ja-JP" altLang="en-US" sz="2000" b="1" dirty="0" smtClean="0">
                <a:sym typeface="Wingdings" pitchFamily="2" charset="2"/>
              </a:rPr>
              <a:t>が</a:t>
            </a:r>
            <a:r>
              <a:rPr lang="en-US" altLang="ja-JP" sz="2000" b="1" dirty="0" smtClean="0">
                <a:sym typeface="Wingdings" pitchFamily="2" charset="2"/>
              </a:rPr>
              <a:t>SL</a:t>
            </a:r>
            <a:r>
              <a:rPr lang="ja-JP" altLang="en-US" sz="2000" b="1" dirty="0" smtClean="0">
                <a:sym typeface="Wingdings" pitchFamily="2" charset="2"/>
              </a:rPr>
              <a:t>内では</a:t>
            </a:r>
            <a:r>
              <a:rPr lang="en-US" altLang="ja-JP" sz="2000" b="1" dirty="0" smtClean="0">
                <a:sym typeface="Wingdings" pitchFamily="2" charset="2"/>
              </a:rPr>
              <a:t>3</a:t>
            </a:r>
            <a:r>
              <a:rPr lang="ja-JP" altLang="en-US" sz="2000" b="1" dirty="0" smtClean="0">
                <a:sym typeface="Wingdings" pitchFamily="2" charset="2"/>
              </a:rPr>
              <a:t>点、</a:t>
            </a:r>
            <a:r>
              <a:rPr lang="en-US" altLang="ja-JP" sz="2000" b="1" dirty="0" smtClean="0">
                <a:sym typeface="Wingdings" pitchFamily="2" charset="2"/>
              </a:rPr>
              <a:t>SL</a:t>
            </a:r>
            <a:r>
              <a:rPr lang="ja-JP" altLang="en-US" sz="2000" b="1" dirty="0" smtClean="0">
                <a:sym typeface="Wingdings" pitchFamily="2" charset="2"/>
              </a:rPr>
              <a:t>の外では</a:t>
            </a:r>
            <a:r>
              <a:rPr lang="en-US" altLang="ja-JP" sz="2000" b="1" dirty="0" smtClean="0">
                <a:sym typeface="Wingdings" pitchFamily="2" charset="2"/>
              </a:rPr>
              <a:t>2</a:t>
            </a:r>
            <a:r>
              <a:rPr lang="ja-JP" altLang="en-US" sz="2000" b="1" dirty="0" smtClean="0">
                <a:sym typeface="Wingdings" pitchFamily="2" charset="2"/>
              </a:rPr>
              <a:t>点から</a:t>
            </a:r>
            <a:r>
              <a:rPr lang="en-US" altLang="ja-JP" sz="2000" b="1" dirty="0" smtClean="0">
                <a:sym typeface="Wingdings" pitchFamily="2" charset="2"/>
              </a:rPr>
              <a:t>a</a:t>
            </a:r>
            <a:r>
              <a:rPr lang="ja-JP" altLang="en-US" sz="2000" b="1" dirty="0" smtClean="0">
                <a:sym typeface="Wingdings" pitchFamily="2" charset="2"/>
              </a:rPr>
              <a:t>を計算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平均</a:t>
            </a:r>
            <a:r>
              <a:rPr lang="en-US" altLang="ja-JP" sz="2000" b="1" dirty="0" err="1" smtClean="0">
                <a:solidFill>
                  <a:srgbClr val="0070C0"/>
                </a:solidFill>
                <a:sym typeface="Wingdings" pitchFamily="2" charset="2"/>
              </a:rPr>
              <a:t>h</a:t>
            </a:r>
            <a:r>
              <a:rPr lang="en-US" altLang="ja-JP" sz="2000" b="1" baseline="-25000" dirty="0" err="1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=42m</a:t>
            </a:r>
          </a:p>
          <a:p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メジアン</a:t>
            </a:r>
            <a:r>
              <a:rPr lang="en-US" altLang="ja-JP" sz="2000" b="1" dirty="0" err="1" smtClean="0">
                <a:solidFill>
                  <a:schemeClr val="tx2"/>
                </a:solidFill>
                <a:sym typeface="Wingdings" pitchFamily="2" charset="2"/>
              </a:rPr>
              <a:t>h</a:t>
            </a:r>
            <a:r>
              <a:rPr lang="en-US" altLang="ja-JP" sz="2000" b="1" baseline="-25000" dirty="0" err="1" smtClean="0">
                <a:solidFill>
                  <a:schemeClr val="tx2"/>
                </a:solidFill>
                <a:sym typeface="Wingdings" pitchFamily="2" charset="2"/>
              </a:rPr>
              <a:t>sl</a:t>
            </a:r>
            <a:r>
              <a:rPr lang="en-US" altLang="ja-JP" sz="2000" b="1" dirty="0" smtClean="0">
                <a:solidFill>
                  <a:schemeClr val="tx2"/>
                </a:solidFill>
                <a:sym typeface="Wingdings" pitchFamily="2" charset="2"/>
              </a:rPr>
              <a:t>=27m</a:t>
            </a:r>
          </a:p>
        </p:txBody>
      </p:sp>
      <p:pic>
        <p:nvPicPr>
          <p:cNvPr id="14338" name="Picture 2" descr="C:\Users\hirofumi\Desktop\e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83" y="2877591"/>
            <a:ext cx="3581401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36096" y="4005064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[6/7]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09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 </a:t>
            </a:r>
            <a:r>
              <a:rPr kumimoji="1" lang="en-US" altLang="ja-JP" sz="2700" dirty="0" smtClean="0"/>
              <a:t>The C</a:t>
            </a:r>
            <a:r>
              <a:rPr kumimoji="1" lang="en-US" altLang="ja-JP" sz="2700" baseline="-25000" dirty="0" smtClean="0"/>
              <a:t>n</a:t>
            </a:r>
            <a:r>
              <a:rPr kumimoji="1" lang="en-US" altLang="ja-JP" sz="2700" baseline="30000" dirty="0" smtClean="0"/>
              <a:t>2</a:t>
            </a:r>
            <a:r>
              <a:rPr kumimoji="1" lang="en-US" altLang="ja-JP" sz="2700" dirty="0" smtClean="0"/>
              <a:t> </a:t>
            </a:r>
            <a:r>
              <a:rPr lang="en-US" altLang="ja-JP" sz="2700" dirty="0" smtClean="0"/>
              <a:t>v</a:t>
            </a:r>
            <a:r>
              <a:rPr kumimoji="1" lang="en-US" altLang="ja-JP" sz="2700" dirty="0" smtClean="0"/>
              <a:t>ertical distribution inside the surface layer</a:t>
            </a:r>
            <a:endParaRPr kumimoji="1"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2339752" y="161288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sym typeface="Wingdings" pitchFamily="2" charset="2"/>
              </a:rPr>
              <a:t>2.4.2. Second Analysis</a:t>
            </a:r>
            <a:endParaRPr lang="en-US" altLang="ja-JP" sz="20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15362" name="Picture 2" descr="C:\Users\hirofumi\Desktop\fi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0169"/>
            <a:ext cx="50673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irofumi\Desktop\fi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8" t="21675" r="3069" b="40526"/>
          <a:stretch/>
        </p:blipFill>
        <p:spPr bwMode="auto">
          <a:xfrm>
            <a:off x="6372200" y="4941168"/>
            <a:ext cx="1310185" cy="117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hirofumi\Desktop\fi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r="29318" b="14341"/>
          <a:stretch/>
        </p:blipFill>
        <p:spPr bwMode="auto">
          <a:xfrm>
            <a:off x="5059493" y="2281320"/>
            <a:ext cx="3458993" cy="265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[7/7]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6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</a:t>
            </a:r>
            <a:r>
              <a:rPr kumimoji="1" lang="en-US" altLang="ja-JP" sz="3200" dirty="0" smtClean="0"/>
              <a:t> The ASL </a:t>
            </a:r>
            <a:r>
              <a:rPr kumimoji="1" lang="en-US" altLang="ja-JP" sz="3200" dirty="0" err="1" smtClean="0"/>
              <a:t>SEEIng</a:t>
            </a:r>
            <a:r>
              <a:rPr kumimoji="1" lang="en-US" altLang="ja-JP" sz="3200" dirty="0" smtClean="0"/>
              <a:t> [1/2]</a:t>
            </a:r>
            <a:endParaRPr kumimoji="1" lang="ja-JP" altLang="en-US" sz="4000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>
                <a:sym typeface="Wingdings" pitchFamily="2" charset="2"/>
              </a:rPr>
              <a:t>ASL</a:t>
            </a:r>
            <a:r>
              <a:rPr lang="ja-JP" altLang="en-US" dirty="0" smtClean="0">
                <a:sym typeface="Wingdings" pitchFamily="2" charset="2"/>
              </a:rPr>
              <a:t>の確率分布関数は</a:t>
            </a:r>
            <a:endParaRPr lang="en-US" altLang="ja-JP" dirty="0" smtClean="0">
              <a:sym typeface="Wingdings" pitchFamily="2" charset="2"/>
            </a:endParaRPr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季節に依らない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夏以外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</a:p>
          <a:p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高度に依らない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地上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20m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まで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dirty="0" err="1" smtClean="0">
                <a:sym typeface="Wingdings" pitchFamily="2" charset="2"/>
              </a:rPr>
              <a:t>Isoplanatic</a:t>
            </a:r>
            <a:r>
              <a:rPr lang="en-US" altLang="ja-JP" dirty="0" smtClean="0">
                <a:sym typeface="Wingdings" pitchFamily="2" charset="2"/>
              </a:rPr>
              <a:t> angle </a:t>
            </a:r>
            <a:r>
              <a:rPr lang="ja-JP" altLang="en-US" dirty="0" smtClean="0">
                <a:sym typeface="Wingdings" pitchFamily="2" charset="2"/>
              </a:rPr>
              <a:t>と違ってシーイングは上空の風に影響しない</a:t>
            </a:r>
            <a:endParaRPr lang="en-US" altLang="ja-JP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>
                <a:sym typeface="Wingdings" pitchFamily="2" charset="2"/>
              </a:rPr>
              <a:t>夏は例外的に</a:t>
            </a:r>
            <a:r>
              <a:rPr lang="en-US" altLang="ja-JP" dirty="0" smtClean="0">
                <a:sym typeface="Wingdings" pitchFamily="2" charset="2"/>
              </a:rPr>
              <a:t>5 p.m.</a:t>
            </a:r>
            <a:r>
              <a:rPr lang="ja-JP" altLang="en-US" dirty="0" smtClean="0">
                <a:sym typeface="Wingdings" pitchFamily="2" charset="2"/>
              </a:rPr>
              <a:t>に</a:t>
            </a:r>
            <a:r>
              <a:rPr lang="en-US" altLang="ja-JP" dirty="0" smtClean="0">
                <a:sym typeface="Wingdings" pitchFamily="2" charset="2"/>
              </a:rPr>
              <a:t>0.3”</a:t>
            </a:r>
            <a:r>
              <a:rPr lang="ja-JP" altLang="en-US" dirty="0" smtClean="0">
                <a:sym typeface="Wingdings" pitchFamily="2" charset="2"/>
              </a:rPr>
              <a:t>以下となる</a:t>
            </a:r>
            <a:endParaRPr lang="en-US" altLang="ja-JP" dirty="0" smtClean="0">
              <a:sym typeface="Wingdings" pitchFamily="2" charset="2"/>
            </a:endParaRPr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SL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が完全に消失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kumimoji="1" lang="en-US" altLang="ja-JP" dirty="0" smtClean="0"/>
              <a:t>ASL</a:t>
            </a:r>
            <a:r>
              <a:rPr kumimoji="1" lang="ja-JP" altLang="en-US" dirty="0" smtClean="0"/>
              <a:t>のシーイングのメジアンは</a:t>
            </a:r>
            <a:r>
              <a:rPr kumimoji="1" lang="en-US" altLang="ja-JP" dirty="0" smtClean="0">
                <a:solidFill>
                  <a:schemeClr val="tx2"/>
                </a:solidFill>
              </a:rPr>
              <a:t>0.36”</a:t>
            </a:r>
          </a:p>
        </p:txBody>
      </p:sp>
    </p:spTree>
    <p:extLst>
      <p:ext uri="{BB962C8B-B14F-4D97-AF65-F5344CB8AC3E}">
        <p14:creationId xmlns:p14="http://schemas.microsoft.com/office/powerpoint/2010/main" val="4457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</a:t>
            </a:r>
            <a:r>
              <a:rPr kumimoji="1" lang="en-US" altLang="ja-JP" sz="3200" dirty="0" smtClean="0"/>
              <a:t> The ASL </a:t>
            </a:r>
            <a:r>
              <a:rPr kumimoji="1" lang="en-US" altLang="ja-JP" sz="3200" dirty="0" err="1" smtClean="0"/>
              <a:t>SEEIng</a:t>
            </a:r>
            <a:r>
              <a:rPr kumimoji="1" lang="en-US" altLang="ja-JP" sz="3200" dirty="0" smtClean="0"/>
              <a:t> [2/2]</a:t>
            </a:r>
            <a:endParaRPr kumimoji="1" lang="ja-JP" altLang="en-US" sz="4000" dirty="0"/>
          </a:p>
        </p:txBody>
      </p:sp>
      <p:pic>
        <p:nvPicPr>
          <p:cNvPr id="16386" name="Picture 2" descr="C:\Users\hirofumi\Desktop\fi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26907"/>
            <a:ext cx="5105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</a:t>
            </a:r>
            <a:r>
              <a:rPr kumimoji="1" lang="en-US" altLang="ja-JP" sz="3200" dirty="0" smtClean="0"/>
              <a:t> The peculiar case of the summer </a:t>
            </a:r>
            <a:r>
              <a:rPr kumimoji="1" lang="en-US" altLang="ja-JP" sz="3200" dirty="0" smtClean="0"/>
              <a:t>seeing [1/2]</a:t>
            </a:r>
            <a:endParaRPr kumimoji="1" lang="ja-JP" altLang="en-US" sz="400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>
                <a:sym typeface="Wingdings" pitchFamily="2" charset="2"/>
              </a:rPr>
              <a:t>温度勾配・風速勾配が弱くなるので</a:t>
            </a:r>
            <a:r>
              <a:rPr lang="ja-JP" altLang="en-US" dirty="0" smtClean="0">
                <a:solidFill>
                  <a:schemeClr val="tx2"/>
                </a:solidFill>
                <a:sym typeface="Wingdings" pitchFamily="2" charset="2"/>
              </a:rPr>
              <a:t>夏の</a:t>
            </a:r>
            <a:r>
              <a:rPr lang="en-US" altLang="ja-JP" dirty="0" smtClean="0">
                <a:solidFill>
                  <a:schemeClr val="tx2"/>
                </a:solidFill>
                <a:sym typeface="Wingdings" pitchFamily="2" charset="2"/>
              </a:rPr>
              <a:t>SL</a:t>
            </a:r>
            <a:r>
              <a:rPr lang="ja-JP" altLang="en-US" dirty="0" smtClean="0">
                <a:solidFill>
                  <a:schemeClr val="tx2"/>
                </a:solidFill>
                <a:sym typeface="Wingdings" pitchFamily="2" charset="2"/>
              </a:rPr>
              <a:t>は弱くなる</a:t>
            </a:r>
            <a:endParaRPr lang="en-US" altLang="ja-JP" dirty="0" smtClean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5 p.m.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に勾配が無くなる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真夜中には冬に似た状態となる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kumimoji="1" lang="ja-JP" altLang="en-US" dirty="0" smtClean="0"/>
              <a:t>夏のシーイングは</a:t>
            </a:r>
            <a:r>
              <a:rPr kumimoji="1" lang="en-US" altLang="ja-JP" dirty="0" smtClean="0"/>
              <a:t>local time</a:t>
            </a:r>
            <a:r>
              <a:rPr kumimoji="1" lang="ja-JP" altLang="en-US" dirty="0" smtClean="0"/>
              <a:t>に強く依存し、ヒストグラムから他の要因を見つけることが出来ない</a:t>
            </a:r>
            <a:endParaRPr kumimoji="1" lang="en-US" altLang="ja-JP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kumimoji="1" lang="ja-JP" altLang="en-US" dirty="0" smtClean="0"/>
              <a:t>平均シーイングは他の季節より良い</a:t>
            </a:r>
            <a:endParaRPr kumimoji="1" lang="en-US" altLang="ja-JP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/>
              <a:t>4-6p.m.</a:t>
            </a:r>
            <a:r>
              <a:rPr lang="ja-JP" altLang="en-US" dirty="0" smtClean="0"/>
              <a:t>のシーイングは他の季節の</a:t>
            </a:r>
            <a:r>
              <a:rPr lang="en-US" altLang="ja-JP" dirty="0" smtClean="0"/>
              <a:t>ASL</a:t>
            </a:r>
            <a:r>
              <a:rPr lang="ja-JP" altLang="en-US" dirty="0" smtClean="0"/>
              <a:t>シーイングと見なすことができ、その値は同じ</a:t>
            </a:r>
            <a:r>
              <a:rPr lang="en-US" altLang="ja-JP" dirty="0" smtClean="0"/>
              <a:t>@8m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kumimoji="1" lang="en-US" altLang="ja-JP" dirty="0" smtClean="0"/>
              <a:t>3m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5p.m.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0.57”</a:t>
            </a:r>
          </a:p>
          <a:p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SL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は完全に消える訳ではなく、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3-8m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に弱い乱流が存在する</a:t>
            </a:r>
            <a:endParaRPr kumimoji="1" lang="en-US" altLang="ja-JP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</a:t>
            </a:r>
            <a:r>
              <a:rPr kumimoji="1" lang="en-US" altLang="ja-JP" sz="3200" dirty="0" smtClean="0"/>
              <a:t> The peculiar case of the summer </a:t>
            </a:r>
            <a:r>
              <a:rPr kumimoji="1" lang="en-US" altLang="ja-JP" sz="3200" dirty="0" smtClean="0"/>
              <a:t>seeing [2/2]</a:t>
            </a:r>
            <a:endParaRPr kumimoji="1" lang="ja-JP" altLang="en-US" sz="4000" dirty="0"/>
          </a:p>
        </p:txBody>
      </p:sp>
      <p:pic>
        <p:nvPicPr>
          <p:cNvPr id="17410" name="Picture 2" descr="C:\Users\hirofumi\Desktop\fi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105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smtClean="0"/>
              <a:t>Temporal fluctuations of the seeing [1/3]</a:t>
            </a:r>
            <a:endParaRPr kumimoji="1" lang="ja-JP" altLang="en-US" sz="400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>
                <a:sym typeface="Wingdings" pitchFamily="2" charset="2"/>
              </a:rPr>
              <a:t>シーイングの典型的な変動時間</a:t>
            </a:r>
            <a:endParaRPr lang="en-US" altLang="ja-JP" dirty="0" smtClean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Mauna Kea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や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La </a:t>
            </a:r>
            <a:r>
              <a:rPr lang="en-US" altLang="ja-JP" dirty="0" err="1" smtClean="0">
                <a:solidFill>
                  <a:srgbClr val="0070C0"/>
                </a:solidFill>
                <a:sym typeface="Wingdings" pitchFamily="2" charset="2"/>
              </a:rPr>
              <a:t>Silia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では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17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分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(Racine1996, Ziad+1999)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/>
              <a:t>ドーム</a:t>
            </a:r>
            <a:r>
              <a:rPr lang="en-US" altLang="ja-JP" dirty="0" smtClean="0"/>
              <a:t>C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0.3”</a:t>
            </a:r>
            <a:r>
              <a:rPr lang="ja-JP" altLang="en-US" dirty="0" smtClean="0"/>
              <a:t>以下の継続時間は</a:t>
            </a:r>
            <a:r>
              <a:rPr lang="en-US" altLang="ja-JP" dirty="0" smtClean="0"/>
              <a:t>1”</a:t>
            </a:r>
            <a:r>
              <a:rPr lang="ja-JP" altLang="en-US" dirty="0" smtClean="0"/>
              <a:t>以上のそれより短い</a:t>
            </a:r>
            <a:endParaRPr kumimoji="1" lang="en-US" altLang="ja-JP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/>
              <a:t>典型的な変動時間を求める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ある閾値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en-US" altLang="ja-JP" baseline="-25000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以下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のシーイングが継続する時間を</a:t>
            </a:r>
            <a:r>
              <a:rPr lang="en-US" altLang="ja-JP" dirty="0" err="1" smtClean="0">
                <a:solidFill>
                  <a:srgbClr val="0070C0"/>
                </a:solidFill>
                <a:sym typeface="Wingdings" pitchFamily="2" charset="2"/>
              </a:rPr>
              <a:t>t</a:t>
            </a:r>
            <a:r>
              <a:rPr lang="en-US" altLang="ja-JP" baseline="-25000" dirty="0" err="1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とする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シーイングが閾値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en-US" altLang="ja-JP" baseline="-25000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を超えても、</a:t>
            </a:r>
            <a:r>
              <a:rPr lang="en-US" altLang="ja-JP" dirty="0" err="1" smtClean="0">
                <a:solidFill>
                  <a:srgbClr val="0070C0"/>
                </a:solidFill>
                <a:sym typeface="Wingdings" pitchFamily="2" charset="2"/>
              </a:rPr>
              <a:t>t</a:t>
            </a:r>
            <a:r>
              <a:rPr lang="en-US" altLang="ja-JP" baseline="-25000" dirty="0" err="1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の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10%</a:t>
            </a:r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以下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の時間であれば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それは無視する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これらから得られた</a:t>
            </a:r>
            <a:r>
              <a:rPr lang="en-US" altLang="ja-JP" dirty="0" err="1" smtClean="0">
                <a:solidFill>
                  <a:srgbClr val="0070C0"/>
                </a:solidFill>
                <a:sym typeface="Wingdings" pitchFamily="2" charset="2"/>
              </a:rPr>
              <a:t>t</a:t>
            </a:r>
            <a:r>
              <a:rPr lang="en-US" altLang="ja-JP" baseline="-25000" dirty="0" err="1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のヒストグラムはポアソン分布でその平均値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を</a:t>
            </a:r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シーイング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の安定する特徴的な時間と見なす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15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smtClean="0"/>
              <a:t>Temporal fluctuations of the seeing [2/3]</a:t>
            </a:r>
            <a:endParaRPr kumimoji="1" lang="ja-JP" altLang="en-US" sz="4000" dirty="0"/>
          </a:p>
        </p:txBody>
      </p:sp>
      <p:pic>
        <p:nvPicPr>
          <p:cNvPr id="1026" name="Picture 2" descr="C:\Users\hirofumi\Desktop\2011_12みさゼミ\fi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24815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irofumi\Desktop\2011_12みさゼミ\fi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6533"/>
            <a:ext cx="423862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403648" y="5567958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tx2"/>
                </a:solidFill>
                <a:sym typeface="Wingdings" pitchFamily="2" charset="2"/>
              </a:rPr>
              <a:t>0.5”</a:t>
            </a:r>
            <a:r>
              <a:rPr lang="ja-JP" altLang="en-US" sz="2000" b="1" dirty="0" smtClean="0">
                <a:solidFill>
                  <a:schemeClr val="tx2"/>
                </a:solidFill>
                <a:sym typeface="Wingdings" pitchFamily="2" charset="2"/>
              </a:rPr>
              <a:t>以下のシーイングの典型的な継続時間は冬期</a:t>
            </a:r>
            <a:r>
              <a:rPr lang="ja-JP" altLang="en-US" sz="2000" b="1" dirty="0">
                <a:solidFill>
                  <a:schemeClr val="tx2"/>
                </a:solidFill>
                <a:sym typeface="Wingdings" pitchFamily="2" charset="2"/>
              </a:rPr>
              <a:t>で</a:t>
            </a:r>
            <a:r>
              <a:rPr lang="ja-JP" altLang="en-US" sz="2000" b="1" dirty="0" smtClean="0">
                <a:solidFill>
                  <a:schemeClr val="tx2"/>
                </a:solidFill>
                <a:sym typeface="Wingdings" pitchFamily="2" charset="2"/>
              </a:rPr>
              <a:t>は</a:t>
            </a:r>
            <a:r>
              <a:rPr lang="en-US" altLang="ja-JP" sz="2000" b="1" dirty="0" smtClean="0">
                <a:solidFill>
                  <a:schemeClr val="tx2"/>
                </a:solidFill>
                <a:sym typeface="Wingdings" pitchFamily="2" charset="2"/>
              </a:rPr>
              <a:t>8m</a:t>
            </a:r>
            <a:r>
              <a:rPr lang="ja-JP" altLang="en-US" sz="2000" b="1" dirty="0" smtClean="0">
                <a:solidFill>
                  <a:schemeClr val="tx2"/>
                </a:solidFill>
                <a:sym typeface="Wingdings" pitchFamily="2" charset="2"/>
              </a:rPr>
              <a:t>で</a:t>
            </a:r>
            <a:r>
              <a:rPr lang="en-US" altLang="ja-JP" sz="2000" b="1" dirty="0" smtClean="0">
                <a:solidFill>
                  <a:schemeClr val="tx2"/>
                </a:solidFill>
                <a:sym typeface="Wingdings" pitchFamily="2" charset="2"/>
              </a:rPr>
              <a:t>30</a:t>
            </a:r>
            <a:r>
              <a:rPr lang="ja-JP" altLang="en-US" sz="2000" b="1" dirty="0" smtClean="0">
                <a:solidFill>
                  <a:schemeClr val="tx2"/>
                </a:solidFill>
                <a:sym typeface="Wingdings" pitchFamily="2" charset="2"/>
              </a:rPr>
              <a:t>分</a:t>
            </a:r>
            <a:r>
              <a:rPr lang="ja-JP" altLang="en-US" sz="2000" b="1" dirty="0" smtClean="0">
                <a:sym typeface="Wingdings" pitchFamily="2" charset="2"/>
              </a:rPr>
              <a:t>、</a:t>
            </a:r>
            <a:r>
              <a:rPr lang="en-US" altLang="ja-JP" sz="2000" b="1" dirty="0" smtClean="0">
                <a:sym typeface="Wingdings" pitchFamily="2" charset="2"/>
              </a:rPr>
              <a:t>3m</a:t>
            </a:r>
            <a:r>
              <a:rPr lang="ja-JP" altLang="en-US" sz="2000" b="1" dirty="0" smtClean="0">
                <a:sym typeface="Wingdings" pitchFamily="2" charset="2"/>
              </a:rPr>
              <a:t>で</a:t>
            </a:r>
            <a:r>
              <a:rPr lang="en-US" altLang="ja-JP" sz="2000" b="1" dirty="0" smtClean="0">
                <a:sym typeface="Wingdings" pitchFamily="2" charset="2"/>
              </a:rPr>
              <a:t> 10</a:t>
            </a:r>
            <a:r>
              <a:rPr lang="ja-JP" altLang="en-US" sz="2000" b="1" dirty="0" smtClean="0">
                <a:sym typeface="Wingdings" pitchFamily="2" charset="2"/>
              </a:rPr>
              <a:t>分。</a:t>
            </a:r>
            <a:endParaRPr lang="en-US" altLang="ja-JP" sz="2000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78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smtClean="0"/>
              <a:t>Temporal fluctuations of the seeing [3/3]</a:t>
            </a:r>
            <a:endParaRPr kumimoji="1" lang="ja-JP" altLang="en-US" sz="4000" dirty="0"/>
          </a:p>
        </p:txBody>
      </p:sp>
      <p:pic>
        <p:nvPicPr>
          <p:cNvPr id="2050" name="Picture 2" descr="C:\Users\hirofumi\Desktop\2011_12みさゼミ\fi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42195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164004" y="3127345"/>
            <a:ext cx="3152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 smtClean="0">
                <a:sym typeface="Wingdings" pitchFamily="2" charset="2"/>
              </a:rPr>
              <a:t>シーイングの典型的な継続時間は高さ</a:t>
            </a:r>
            <a:r>
              <a:rPr lang="en-US" altLang="ja-JP" sz="2000" b="1" dirty="0" smtClean="0">
                <a:sym typeface="Wingdings" pitchFamily="2" charset="2"/>
              </a:rPr>
              <a:t>20m</a:t>
            </a:r>
            <a:r>
              <a:rPr lang="ja-JP" altLang="en-US" sz="2000" b="1" dirty="0" smtClean="0">
                <a:sym typeface="Wingdings" pitchFamily="2" charset="2"/>
              </a:rPr>
              <a:t>の方が長い</a:t>
            </a:r>
            <a:endParaRPr lang="en-US" altLang="ja-JP" sz="2000" b="1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40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1.Introduction [2/3]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/>
              <a:t>南極大陸内陸高原の「雪面」でのシーイングは極めて悪い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chemeClr val="accent3"/>
                </a:solidFill>
              </a:rPr>
              <a:t>　</a:t>
            </a:r>
            <a:r>
              <a:rPr kumimoji="1"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 1.7” @SP (Marks+1999, Tracouillon+2003)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>
                <a:sym typeface="Wingdings" pitchFamily="2" charset="2"/>
              </a:rPr>
              <a:t>気球観測によると「上空」でのシーイングは</a:t>
            </a:r>
            <a:r>
              <a:rPr lang="en-US" altLang="ja-JP" dirty="0" smtClean="0">
                <a:sym typeface="Wingdings" pitchFamily="2" charset="2"/>
              </a:rPr>
              <a:t>0.3”</a:t>
            </a:r>
          </a:p>
          <a:p>
            <a:r>
              <a:rPr kumimoji="1" lang="ja-JP" altLang="en-US" dirty="0">
                <a:sym typeface="Wingdings" pitchFamily="2" charset="2"/>
              </a:rPr>
              <a:t>　</a:t>
            </a:r>
            <a:r>
              <a:rPr kumimoji="1"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kumimoji="1" lang="en-US" altLang="ja-JP" dirty="0" smtClean="0">
                <a:sym typeface="Wingdings" pitchFamily="2" charset="2"/>
              </a:rPr>
              <a:t> </a:t>
            </a:r>
            <a:r>
              <a:rPr kumimoji="1" lang="en-US" altLang="ja-JP" dirty="0" smtClean="0">
                <a:solidFill>
                  <a:schemeClr val="tx2"/>
                </a:solidFill>
                <a:sym typeface="Wingdings" pitchFamily="2" charset="2"/>
              </a:rPr>
              <a:t>surface layer (SL)</a:t>
            </a:r>
            <a:r>
              <a:rPr kumimoji="1" lang="ja-JP" altLang="en-US" dirty="0" smtClean="0">
                <a:solidFill>
                  <a:schemeClr val="accent3"/>
                </a:solidFill>
                <a:sym typeface="Wingdings" pitchFamily="2" charset="2"/>
              </a:rPr>
              <a:t>の厚さ</a:t>
            </a:r>
            <a:r>
              <a:rPr kumimoji="1" lang="en-US" altLang="ja-JP" dirty="0" smtClean="0">
                <a:solidFill>
                  <a:schemeClr val="accent3"/>
                </a:solidFill>
                <a:sym typeface="Wingdings" pitchFamily="2" charset="2"/>
              </a:rPr>
              <a:t>200m@SP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>
                <a:sym typeface="Wingdings" pitchFamily="2" charset="2"/>
              </a:rPr>
              <a:t>地形的に</a:t>
            </a:r>
            <a:r>
              <a:rPr lang="en-US" altLang="ja-JP" dirty="0" smtClean="0">
                <a:sym typeface="Wingdings" pitchFamily="2" charset="2"/>
              </a:rPr>
              <a:t>Dome C</a:t>
            </a:r>
            <a:r>
              <a:rPr lang="ja-JP" altLang="en-US" dirty="0" smtClean="0">
                <a:sym typeface="Wingdings" pitchFamily="2" charset="2"/>
              </a:rPr>
              <a:t>では</a:t>
            </a:r>
            <a:r>
              <a:rPr lang="en-US" altLang="ja-JP" dirty="0" smtClean="0">
                <a:sym typeface="Wingdings" pitchFamily="2" charset="2"/>
              </a:rPr>
              <a:t>SL</a:t>
            </a:r>
            <a:r>
              <a:rPr lang="ja-JP" altLang="en-US" dirty="0" smtClean="0">
                <a:sym typeface="Wingdings" pitchFamily="2" charset="2"/>
              </a:rPr>
              <a:t>は薄いと予想 </a:t>
            </a:r>
            <a:r>
              <a:rPr lang="en-US" altLang="ja-JP" dirty="0" smtClean="0">
                <a:sym typeface="Wingdings" pitchFamily="2" charset="2"/>
              </a:rPr>
              <a:t>(Swain&amp;Gallee2006, Trinquet+2008)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63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0150" cy="1371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2.Results:</a:t>
            </a:r>
            <a:r>
              <a:rPr kumimoji="1" lang="en-US" altLang="ja-JP" sz="3200" dirty="0" smtClean="0"/>
              <a:t> </a:t>
            </a:r>
            <a:r>
              <a:rPr lang="en-US" altLang="ja-JP" sz="3200" dirty="0" err="1" smtClean="0"/>
              <a:t>Isoplanatic</a:t>
            </a:r>
            <a:r>
              <a:rPr lang="en-US" altLang="ja-JP" sz="3200" dirty="0" smtClean="0"/>
              <a:t> Angle</a:t>
            </a:r>
            <a:endParaRPr kumimoji="1" lang="ja-JP" altLang="en-US" sz="4000" dirty="0"/>
          </a:p>
        </p:txBody>
      </p:sp>
      <p:sp>
        <p:nvSpPr>
          <p:cNvPr id="3" name="正方形/長方形 2"/>
          <p:cNvSpPr/>
          <p:nvPr/>
        </p:nvSpPr>
        <p:spPr>
          <a:xfrm>
            <a:off x="395536" y="2060848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err="1">
                <a:sym typeface="Wingdings" pitchFamily="2" charset="2"/>
              </a:rPr>
              <a:t>Isoplanatic</a:t>
            </a:r>
            <a:r>
              <a:rPr lang="en-US" altLang="ja-JP" sz="2000" b="1" dirty="0">
                <a:sym typeface="Wingdings" pitchFamily="2" charset="2"/>
              </a:rPr>
              <a:t> angle θ</a:t>
            </a:r>
            <a:r>
              <a:rPr lang="en-US" altLang="ja-JP" sz="2000" b="1" baseline="-25000" dirty="0">
                <a:sym typeface="Wingdings" pitchFamily="2" charset="2"/>
              </a:rPr>
              <a:t>0</a:t>
            </a: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星の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intensity</a:t>
            </a:r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の分散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σ</a:t>
            </a:r>
            <a:r>
              <a:rPr lang="en-US" altLang="ja-JP" sz="2000" b="1" baseline="300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で書ける</a:t>
            </a:r>
            <a:endParaRPr lang="en-US" altLang="ja-JP" sz="2000" b="1" dirty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>
              <a:solidFill>
                <a:srgbClr val="0070C0"/>
              </a:solidFill>
              <a:sym typeface="Wingdings" pitchFamily="2" charset="2"/>
            </a:endParaRPr>
          </a:p>
          <a:p>
            <a:endParaRPr lang="en-US" altLang="ja-JP" sz="2000" b="1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/>
              <a:t>波長</a:t>
            </a:r>
            <a:r>
              <a:rPr lang="en-US" altLang="ja-JP" sz="2000" b="1" dirty="0"/>
              <a:t>λ [320,630]nm, </a:t>
            </a:r>
            <a:r>
              <a:rPr lang="ja-JP" altLang="en-US" sz="2000" b="1" dirty="0"/>
              <a:t>露出</a:t>
            </a:r>
            <a:r>
              <a:rPr lang="en-US" altLang="ja-JP" sz="2000" b="1" dirty="0"/>
              <a:t>5ms, 10ms</a:t>
            </a:r>
            <a:r>
              <a:rPr lang="ja-JP" altLang="en-US" sz="2000" b="1" dirty="0"/>
              <a:t>で観測</a:t>
            </a:r>
            <a:endParaRPr lang="en-US" altLang="ja-JP" sz="2000" b="1" dirty="0"/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/>
              <a:t>合計</a:t>
            </a:r>
            <a:r>
              <a:rPr lang="en-US" altLang="ja-JP" sz="2000" b="1" dirty="0"/>
              <a:t>46,653</a:t>
            </a:r>
            <a:r>
              <a:rPr lang="ja-JP" altLang="en-US" sz="2000" b="1" dirty="0"/>
              <a:t>回測定、</a:t>
            </a:r>
            <a:r>
              <a:rPr lang="en-US" altLang="ja-JP" sz="2000" b="1" dirty="0"/>
              <a:t>(2004</a:t>
            </a:r>
            <a:r>
              <a:rPr lang="ja-JP" altLang="en-US" sz="2000" b="1" dirty="0"/>
              <a:t>年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月、</a:t>
            </a:r>
            <a:r>
              <a:rPr lang="en-US" altLang="ja-JP" sz="2000" b="1" dirty="0"/>
              <a:t>2005</a:t>
            </a:r>
            <a:r>
              <a:rPr lang="ja-JP" altLang="en-US" sz="2000" b="1" dirty="0"/>
              <a:t>年</a:t>
            </a:r>
            <a:r>
              <a:rPr lang="en-US" altLang="ja-JP" sz="2000" b="1" dirty="0"/>
              <a:t>5</a:t>
            </a:r>
            <a:r>
              <a:rPr lang="ja-JP" altLang="en-US" sz="2000" b="1" dirty="0"/>
              <a:t>月～</a:t>
            </a:r>
            <a:r>
              <a:rPr lang="en-US" altLang="ja-JP" sz="2000" b="1" dirty="0"/>
              <a:t>7</a:t>
            </a:r>
            <a:r>
              <a:rPr lang="ja-JP" altLang="en-US" sz="2000" b="1" dirty="0"/>
              <a:t>月、</a:t>
            </a:r>
            <a:r>
              <a:rPr lang="en-US" altLang="ja-JP" sz="2000" b="1" dirty="0"/>
              <a:t>2006</a:t>
            </a:r>
            <a:r>
              <a:rPr lang="ja-JP" altLang="en-US" sz="2000" b="1" dirty="0"/>
              <a:t>年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月～</a:t>
            </a:r>
            <a:r>
              <a:rPr lang="en-US" altLang="ja-JP" sz="2000" b="1" dirty="0"/>
              <a:t>5</a:t>
            </a:r>
            <a:r>
              <a:rPr lang="ja-JP" altLang="en-US" sz="2000" b="1" dirty="0"/>
              <a:t>月</a:t>
            </a:r>
            <a:r>
              <a:rPr lang="en-US" altLang="ja-JP" sz="2000" b="1" dirty="0"/>
              <a:t>)</a:t>
            </a:r>
          </a:p>
          <a:p>
            <a:r>
              <a:rPr lang="ja-JP" altLang="en-US" sz="2000" b="1" dirty="0"/>
              <a:t>　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sz="2000" b="1" dirty="0">
                <a:solidFill>
                  <a:schemeClr val="tx2"/>
                </a:solidFill>
                <a:sym typeface="Wingdings" pitchFamily="2" charset="2"/>
              </a:rPr>
              <a:t>メジアン</a:t>
            </a:r>
            <a:r>
              <a:rPr lang="en-US" altLang="ja-JP" sz="2000" b="1" dirty="0">
                <a:solidFill>
                  <a:schemeClr val="tx2"/>
                </a:solidFill>
                <a:sym typeface="Wingdings" pitchFamily="2" charset="2"/>
              </a:rPr>
              <a:t>3.9”</a:t>
            </a: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これは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Lawrence+2004</a:t>
            </a:r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の値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5.7”</a:t>
            </a:r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より小さいが、他の温帯のサイト　</a:t>
            </a:r>
            <a:endParaRPr lang="en-US" altLang="ja-JP" sz="2000" b="1" dirty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　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(1.3-2.6”)</a:t>
            </a:r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に比べれば十分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小さい</a:t>
            </a:r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南極点の値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3.2”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とコンパラなのは</a:t>
            </a:r>
            <a:r>
              <a:rPr lang="en-US" altLang="ja-JP" sz="2000" b="1" dirty="0" smtClean="0">
                <a:solidFill>
                  <a:srgbClr val="0070C0"/>
                </a:solidFill>
                <a:sym typeface="Wingdings" pitchFamily="2" charset="2"/>
              </a:rPr>
              <a:t>θ</a:t>
            </a:r>
            <a:r>
              <a:rPr lang="en-US" altLang="ja-JP" sz="2000" b="1" baseline="-25000" dirty="0" smtClean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ja-JP" altLang="en-US" sz="2000" b="1" dirty="0" smtClean="0">
                <a:solidFill>
                  <a:srgbClr val="0070C0"/>
                </a:solidFill>
                <a:sym typeface="Wingdings" pitchFamily="2" charset="2"/>
              </a:rPr>
              <a:t>が上空の強い風によるから</a:t>
            </a:r>
            <a:endParaRPr lang="en-US" altLang="ja-JP" sz="2000" b="1" dirty="0">
              <a:solidFill>
                <a:srgbClr val="0070C0"/>
              </a:solidFill>
              <a:sym typeface="Wingdings" pitchFamily="2" charset="2"/>
            </a:endParaRPr>
          </a:p>
        </p:txBody>
      </p:sp>
      <p:pic>
        <p:nvPicPr>
          <p:cNvPr id="3074" name="Picture 2" descr="C:\Users\hirofumi\Desktop\2011_12みさゼミ\eq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36862"/>
            <a:ext cx="16764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987824" y="3212976"/>
            <a:ext cx="1224136" cy="18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 descr="C:\Users\hirofumi\Desktop\2011_12みさゼミ\eq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71" y="5777439"/>
            <a:ext cx="17335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[1/2]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6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917804" y="1124744"/>
            <a:ext cx="3809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l-GR" altLang="ja-JP" sz="2000" b="1" dirty="0" smtClean="0">
                <a:sym typeface="Wingdings" pitchFamily="2" charset="2"/>
              </a:rPr>
              <a:t>θ</a:t>
            </a:r>
            <a:r>
              <a:rPr lang="el-GR" altLang="ja-JP" sz="2000" b="1" baseline="-25000" dirty="0" smtClean="0">
                <a:sym typeface="Wingdings" pitchFamily="2" charset="2"/>
              </a:rPr>
              <a:t>0</a:t>
            </a:r>
            <a:r>
              <a:rPr lang="ja-JP" altLang="en-US" sz="2000" b="1" dirty="0" smtClean="0">
                <a:sym typeface="Wingdings" pitchFamily="2" charset="2"/>
              </a:rPr>
              <a:t>は夏に</a:t>
            </a:r>
            <a:r>
              <a:rPr lang="en-US" altLang="ja-JP" sz="2000" b="1" dirty="0" smtClean="0">
                <a:sym typeface="Wingdings" pitchFamily="2" charset="2"/>
              </a:rPr>
              <a:t>7”, </a:t>
            </a:r>
            <a:r>
              <a:rPr lang="ja-JP" altLang="en-US" sz="2000" b="1" dirty="0" smtClean="0">
                <a:sym typeface="Wingdings" pitchFamily="2" charset="2"/>
              </a:rPr>
              <a:t>冬に</a:t>
            </a:r>
            <a:r>
              <a:rPr lang="en-US" altLang="ja-JP" sz="2000" b="1" dirty="0" smtClean="0">
                <a:sym typeface="Wingdings" pitchFamily="2" charset="2"/>
              </a:rPr>
              <a:t>3”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>
                <a:sym typeface="Wingdings" pitchFamily="2" charset="2"/>
              </a:rPr>
              <a:t>典型的</a:t>
            </a:r>
            <a:r>
              <a:rPr lang="ja-JP" altLang="en-US" sz="2000" b="1" dirty="0" smtClean="0">
                <a:sym typeface="Wingdings" pitchFamily="2" charset="2"/>
              </a:rPr>
              <a:t>な</a:t>
            </a:r>
            <a:r>
              <a:rPr lang="en-US" altLang="ja-JP" sz="2000" b="1" dirty="0" smtClean="0">
                <a:sym typeface="Wingdings" pitchFamily="2" charset="2"/>
              </a:rPr>
              <a:t>θ</a:t>
            </a:r>
            <a:r>
              <a:rPr lang="en-US" altLang="ja-JP" sz="2000" b="1" baseline="-25000" dirty="0" smtClean="0">
                <a:sym typeface="Wingdings" pitchFamily="2" charset="2"/>
              </a:rPr>
              <a:t>0</a:t>
            </a:r>
            <a:r>
              <a:rPr lang="ja-JP" altLang="en-US" sz="2000" b="1" dirty="0" smtClean="0">
                <a:sym typeface="Wingdings" pitchFamily="2" charset="2"/>
              </a:rPr>
              <a:t>の継続時間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sz="2000" b="1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altLang="ja-JP" sz="2000" b="1" dirty="0" smtClean="0">
                <a:solidFill>
                  <a:schemeClr val="tx2"/>
                </a:solidFill>
                <a:sym typeface="Wingdings" pitchFamily="2" charset="2"/>
              </a:rPr>
              <a:t>5”</a:t>
            </a:r>
            <a:r>
              <a:rPr lang="ja-JP" altLang="en-US" sz="2000" b="1" dirty="0">
                <a:solidFill>
                  <a:schemeClr val="tx2"/>
                </a:solidFill>
                <a:sym typeface="Wingdings" pitchFamily="2" charset="2"/>
              </a:rPr>
              <a:t>で</a:t>
            </a:r>
            <a:r>
              <a:rPr lang="en-US" altLang="ja-JP" sz="2000" b="1" dirty="0" smtClean="0">
                <a:solidFill>
                  <a:schemeClr val="tx2"/>
                </a:solidFill>
                <a:sym typeface="Wingdings" pitchFamily="2" charset="2"/>
              </a:rPr>
              <a:t>40</a:t>
            </a:r>
            <a:r>
              <a:rPr lang="ja-JP" altLang="en-US" sz="2000" b="1" dirty="0" smtClean="0">
                <a:solidFill>
                  <a:schemeClr val="tx2"/>
                </a:solidFill>
                <a:sym typeface="Wingdings" pitchFamily="2" charset="2"/>
              </a:rPr>
              <a:t>分</a:t>
            </a:r>
            <a:endParaRPr lang="en-US" altLang="ja-JP" sz="2000" b="1" dirty="0">
              <a:solidFill>
                <a:schemeClr val="tx2"/>
              </a:solidFill>
              <a:sym typeface="Wingdings" pitchFamily="2" charset="2"/>
            </a:endParaRPr>
          </a:p>
          <a:p>
            <a:endParaRPr lang="en-US" altLang="ja-JP" sz="20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pic>
        <p:nvPicPr>
          <p:cNvPr id="4098" name="Picture 2" descr="C:\Users\hirofumi\Desktop\2011_12みさゼミ\fi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6" y="476672"/>
            <a:ext cx="422910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irofumi\Desktop\2011_12みさゼミ\fi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66" y="3068960"/>
            <a:ext cx="42481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.Conclusion [1/1]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931224" cy="5105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/>
              <a:t>4</a:t>
            </a:r>
            <a:r>
              <a:rPr lang="ja-JP" altLang="en-US" dirty="0" smtClean="0"/>
              <a:t>年間のデータを使って</a:t>
            </a:r>
            <a:r>
              <a:rPr lang="en-US" altLang="ja-JP" dirty="0" smtClean="0"/>
              <a:t>Dome C</a:t>
            </a:r>
            <a:r>
              <a:rPr lang="ja-JP" altLang="en-US" dirty="0" smtClean="0"/>
              <a:t>のシーイングと</a:t>
            </a:r>
            <a:r>
              <a:rPr lang="en-US" altLang="ja-JP" dirty="0" err="1" smtClean="0"/>
              <a:t>isoplanatic</a:t>
            </a:r>
            <a:r>
              <a:rPr lang="en-US" altLang="ja-JP" dirty="0" smtClean="0"/>
              <a:t> angle</a:t>
            </a:r>
            <a:r>
              <a:rPr lang="ja-JP" altLang="en-US" dirty="0" smtClean="0"/>
              <a:t>を調べた</a:t>
            </a:r>
            <a:endParaRPr lang="en-US" altLang="ja-JP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dirty="0">
                <a:sym typeface="Wingdings" pitchFamily="2" charset="2"/>
              </a:rPr>
              <a:t>SL</a:t>
            </a:r>
            <a:r>
              <a:rPr lang="ja-JP" altLang="en-US" dirty="0">
                <a:sym typeface="Wingdings" pitchFamily="2" charset="2"/>
              </a:rPr>
              <a:t>と</a:t>
            </a:r>
            <a:r>
              <a:rPr lang="en-US" altLang="ja-JP" dirty="0">
                <a:sym typeface="Wingdings" pitchFamily="2" charset="2"/>
              </a:rPr>
              <a:t>ASL</a:t>
            </a:r>
            <a:r>
              <a:rPr lang="ja-JP" altLang="en-US" dirty="0">
                <a:sym typeface="Wingdings" pitchFamily="2" charset="2"/>
              </a:rPr>
              <a:t>のシーイングが明確に分かれることが</a:t>
            </a:r>
            <a:r>
              <a:rPr lang="ja-JP" altLang="en-US" dirty="0" smtClean="0">
                <a:sym typeface="Wingdings" pitchFamily="2" charset="2"/>
              </a:rPr>
              <a:t>わかった</a:t>
            </a:r>
            <a:endParaRPr lang="en-US" altLang="ja-JP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dirty="0">
                <a:sym typeface="Wingdings" pitchFamily="2" charset="2"/>
              </a:rPr>
              <a:t>SL</a:t>
            </a:r>
            <a:r>
              <a:rPr lang="ja-JP" altLang="en-US" dirty="0">
                <a:sym typeface="Wingdings" pitchFamily="2" charset="2"/>
              </a:rPr>
              <a:t>の特徴</a:t>
            </a:r>
            <a:endParaRPr lang="en-US" altLang="ja-JP" dirty="0">
              <a:sym typeface="Wingdings" pitchFamily="2" charset="2"/>
            </a:endParaRPr>
          </a:p>
          <a:p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高さ・・・メジアンで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23-27m</a:t>
            </a:r>
          </a:p>
          <a:p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 C</a:t>
            </a:r>
            <a:r>
              <a:rPr lang="en-US" altLang="ja-JP" baseline="-25000" dirty="0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altLang="ja-JP" baseline="300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ja-JP" altLang="en-US" dirty="0">
                <a:solidFill>
                  <a:srgbClr val="0070C0"/>
                </a:solidFill>
                <a:sym typeface="Wingdings" pitchFamily="2" charset="2"/>
              </a:rPr>
              <a:t>の分布は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exponential-like</a:t>
            </a:r>
            <a:endParaRPr lang="en-US" altLang="ja-JP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>
                <a:sym typeface="Wingdings" pitchFamily="2" charset="2"/>
              </a:rPr>
              <a:t>ASL</a:t>
            </a:r>
            <a:r>
              <a:rPr lang="ja-JP" altLang="en-US" dirty="0" smtClean="0">
                <a:sym typeface="Wingdings" pitchFamily="2" charset="2"/>
              </a:rPr>
              <a:t>の特徴</a:t>
            </a:r>
            <a:endParaRPr lang="en-US" altLang="ja-JP" dirty="0" smtClean="0">
              <a:sym typeface="Wingdings" pitchFamily="2" charset="2"/>
            </a:endParaRPr>
          </a:p>
          <a:p>
            <a:r>
              <a:rPr lang="ja-JP" altLang="en-US" dirty="0"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メジアン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0.36”</a:t>
            </a:r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夏期には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5p.m.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頃に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SL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が消え、地上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8m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でも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ASL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が得られる</a:t>
            </a:r>
            <a:endParaRPr lang="en-US" altLang="ja-JP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 smtClean="0"/>
              <a:t>典型的な継続時間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シーイング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0.5”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以下・・・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30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分</a:t>
            </a:r>
            <a:endParaRPr lang="en-US" altLang="ja-JP" dirty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altLang="ja-JP" dirty="0" err="1" smtClean="0">
                <a:solidFill>
                  <a:srgbClr val="0070C0"/>
                </a:solidFill>
                <a:sym typeface="Wingdings" pitchFamily="2" charset="2"/>
              </a:rPr>
              <a:t>Isoplanatic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 angle 5”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以下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・・・</a:t>
            </a:r>
            <a:r>
              <a:rPr lang="en-US" altLang="ja-JP" dirty="0" smtClean="0">
                <a:solidFill>
                  <a:srgbClr val="0070C0"/>
                </a:solidFill>
                <a:sym typeface="Wingdings" pitchFamily="2" charset="2"/>
              </a:rPr>
              <a:t>30</a:t>
            </a:r>
            <a:r>
              <a:rPr lang="ja-JP" altLang="en-US" dirty="0" smtClean="0">
                <a:solidFill>
                  <a:srgbClr val="0070C0"/>
                </a:solidFill>
                <a:sym typeface="Wingdings" pitchFamily="2" charset="2"/>
              </a:rPr>
              <a:t>分</a:t>
            </a:r>
            <a:endParaRPr lang="en-US" altLang="ja-JP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65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874041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u="sng" dirty="0" smtClean="0"/>
              <a:t>Aristidi+2009</a:t>
            </a:r>
            <a:r>
              <a:rPr kumimoji="1" lang="ja-JP" altLang="en-US" sz="2400" b="1" u="sng" dirty="0" smtClean="0"/>
              <a:t>の主張する夏期シーイング</a:t>
            </a:r>
            <a:endParaRPr kumimoji="1" lang="en-US" altLang="ja-JP" sz="2400" b="1" u="sng" dirty="0" smtClean="0"/>
          </a:p>
          <a:p>
            <a:endParaRPr lang="en-US" altLang="ja-JP" b="1" dirty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b="1" dirty="0" smtClean="0"/>
              <a:t>SL</a:t>
            </a:r>
            <a:r>
              <a:rPr lang="ja-JP" altLang="en-US" b="1" dirty="0"/>
              <a:t>の強度は季節に</a:t>
            </a:r>
            <a:r>
              <a:rPr lang="ja-JP" altLang="en-US" b="1" dirty="0" smtClean="0"/>
              <a:t>よって違う（</a:t>
            </a:r>
            <a:r>
              <a:rPr lang="ja-JP" altLang="en-US" b="1" dirty="0" smtClean="0">
                <a:sym typeface="Wingdings" pitchFamily="2" charset="2"/>
              </a:rPr>
              <a:t>冬</a:t>
            </a:r>
            <a:r>
              <a:rPr lang="ja-JP" altLang="en-US" b="1" dirty="0">
                <a:sym typeface="Wingdings" pitchFamily="2" charset="2"/>
              </a:rPr>
              <a:t>に強く、秋に弱く、春はその</a:t>
            </a:r>
            <a:r>
              <a:rPr lang="ja-JP" altLang="en-US" b="1" dirty="0" smtClean="0">
                <a:sym typeface="Wingdings" pitchFamily="2" charset="2"/>
              </a:rPr>
              <a:t>中間</a:t>
            </a:r>
            <a:r>
              <a:rPr lang="en-US" altLang="ja-JP" b="1" dirty="0" smtClean="0">
                <a:sym typeface="Wingdings" pitchFamily="2" charset="2"/>
              </a:rPr>
              <a:t>)</a:t>
            </a:r>
            <a:r>
              <a:rPr lang="ja-JP" altLang="en-US" b="1" dirty="0" smtClean="0">
                <a:sym typeface="Wingdings" pitchFamily="2" charset="2"/>
              </a:rPr>
              <a:t>という振る舞いは、夏期に</a:t>
            </a:r>
            <a:r>
              <a:rPr lang="en-US" altLang="ja-JP" b="1" dirty="0" smtClean="0">
                <a:sym typeface="Wingdings" pitchFamily="2" charset="2"/>
              </a:rPr>
              <a:t>5 </a:t>
            </a:r>
            <a:r>
              <a:rPr lang="en-US" altLang="ja-JP" b="1" dirty="0">
                <a:sym typeface="Wingdings" pitchFamily="2" charset="2"/>
              </a:rPr>
              <a:t>p.m. </a:t>
            </a:r>
            <a:r>
              <a:rPr lang="ja-JP" altLang="en-US" b="1" dirty="0">
                <a:sym typeface="Wingdings" pitchFamily="2" charset="2"/>
              </a:rPr>
              <a:t>に弱く</a:t>
            </a:r>
            <a:r>
              <a:rPr lang="ja-JP" altLang="en-US" b="1" dirty="0" smtClean="0">
                <a:sym typeface="Wingdings" pitchFamily="2" charset="2"/>
              </a:rPr>
              <a:t>なるという振る舞いと基本的に同じメカニズム</a:t>
            </a:r>
            <a:r>
              <a:rPr lang="en-US" altLang="ja-JP" b="1" dirty="0" smtClean="0">
                <a:sym typeface="Wingdings" pitchFamily="2" charset="2"/>
              </a:rPr>
              <a:t>(</a:t>
            </a:r>
            <a:r>
              <a:rPr lang="ja-JP" altLang="en-US" b="1" dirty="0" smtClean="0">
                <a:sym typeface="Wingdings" pitchFamily="2" charset="2"/>
              </a:rPr>
              <a:t>冬</a:t>
            </a:r>
            <a:r>
              <a:rPr lang="en-US" altLang="ja-JP" b="1" dirty="0" smtClean="0">
                <a:sym typeface="Wingdings" pitchFamily="2" charset="2"/>
              </a:rPr>
              <a:t></a:t>
            </a:r>
            <a:r>
              <a:rPr lang="ja-JP" altLang="en-US" b="1" dirty="0" smtClean="0">
                <a:sym typeface="Wingdings" pitchFamily="2" charset="2"/>
              </a:rPr>
              <a:t>真夜中、秋</a:t>
            </a:r>
            <a:r>
              <a:rPr lang="en-US" altLang="ja-JP" b="1" dirty="0" smtClean="0">
                <a:sym typeface="Wingdings" pitchFamily="2" charset="2"/>
              </a:rPr>
              <a:t></a:t>
            </a:r>
            <a:r>
              <a:rPr lang="ja-JP" altLang="en-US" b="1" dirty="0" smtClean="0">
                <a:sym typeface="Wingdings" pitchFamily="2" charset="2"/>
              </a:rPr>
              <a:t>夕方、春</a:t>
            </a:r>
            <a:r>
              <a:rPr lang="en-US" altLang="ja-JP" b="1" dirty="0" smtClean="0">
                <a:sym typeface="Wingdings" pitchFamily="2" charset="2"/>
              </a:rPr>
              <a:t></a:t>
            </a:r>
            <a:r>
              <a:rPr lang="ja-JP" altLang="en-US" b="1" dirty="0" smtClean="0">
                <a:sym typeface="Wingdings" pitchFamily="2" charset="2"/>
              </a:rPr>
              <a:t>その他に対応</a:t>
            </a:r>
            <a:r>
              <a:rPr lang="en-US" altLang="ja-JP" b="1" dirty="0" smtClean="0">
                <a:sym typeface="Wingdings" pitchFamily="2" charset="2"/>
              </a:rPr>
              <a:t>)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b="1" dirty="0" smtClean="0">
                <a:sym typeface="Wingdings" pitchFamily="2" charset="2"/>
              </a:rPr>
              <a:t>他の季節と比べて温度</a:t>
            </a:r>
            <a:r>
              <a:rPr lang="ja-JP" altLang="en-US" b="1" dirty="0">
                <a:sym typeface="Wingdings" pitchFamily="2" charset="2"/>
              </a:rPr>
              <a:t>勾配・風速勾配が弱くなるので夏の</a:t>
            </a:r>
            <a:r>
              <a:rPr lang="en-US" altLang="ja-JP" b="1" dirty="0">
                <a:sym typeface="Wingdings" pitchFamily="2" charset="2"/>
              </a:rPr>
              <a:t>SL</a:t>
            </a:r>
            <a:r>
              <a:rPr lang="ja-JP" altLang="en-US" b="1" dirty="0">
                <a:sym typeface="Wingdings" pitchFamily="2" charset="2"/>
              </a:rPr>
              <a:t>は弱く</a:t>
            </a:r>
            <a:r>
              <a:rPr lang="ja-JP" altLang="en-US" b="1" dirty="0" smtClean="0">
                <a:sym typeface="Wingdings" pitchFamily="2" charset="2"/>
              </a:rPr>
              <a:t>なり、地上</a:t>
            </a:r>
            <a:r>
              <a:rPr lang="en-US" altLang="ja-JP" b="1" dirty="0" smtClean="0">
                <a:sym typeface="Wingdings" pitchFamily="2" charset="2"/>
              </a:rPr>
              <a:t>8m</a:t>
            </a:r>
            <a:r>
              <a:rPr lang="ja-JP" altLang="en-US" b="1" dirty="0" smtClean="0">
                <a:sym typeface="Wingdings" pitchFamily="2" charset="2"/>
              </a:rPr>
              <a:t>でも時間帯</a:t>
            </a:r>
            <a:r>
              <a:rPr lang="en-US" altLang="ja-JP" b="1" dirty="0" smtClean="0">
                <a:sym typeface="Wingdings" pitchFamily="2" charset="2"/>
              </a:rPr>
              <a:t>(5 </a:t>
            </a:r>
            <a:r>
              <a:rPr lang="en-US" altLang="ja-JP" b="1" dirty="0">
                <a:sym typeface="Wingdings" pitchFamily="2" charset="2"/>
              </a:rPr>
              <a:t>p.m</a:t>
            </a:r>
            <a:r>
              <a:rPr lang="en-US" altLang="ja-JP" b="1" dirty="0" smtClean="0">
                <a:sym typeface="Wingdings" pitchFamily="2" charset="2"/>
              </a:rPr>
              <a:t>.)</a:t>
            </a:r>
            <a:r>
              <a:rPr lang="ja-JP" altLang="en-US" b="1" dirty="0">
                <a:sym typeface="Wingdings" pitchFamily="2" charset="2"/>
              </a:rPr>
              <a:t>によって</a:t>
            </a:r>
            <a:r>
              <a:rPr lang="ja-JP" altLang="en-US" b="1" dirty="0" smtClean="0">
                <a:sym typeface="Wingdings" pitchFamily="2" charset="2"/>
              </a:rPr>
              <a:t>は完全に勾配</a:t>
            </a:r>
            <a:r>
              <a:rPr lang="ja-JP" altLang="en-US" b="1" dirty="0">
                <a:sym typeface="Wingdings" pitchFamily="2" charset="2"/>
              </a:rPr>
              <a:t>が無く</a:t>
            </a:r>
            <a:r>
              <a:rPr lang="ja-JP" altLang="en-US" b="1" dirty="0" smtClean="0">
                <a:sym typeface="Wingdings" pitchFamily="2" charset="2"/>
              </a:rPr>
              <a:t>なり、</a:t>
            </a:r>
            <a:r>
              <a:rPr lang="en-US" altLang="ja-JP" b="1" dirty="0" smtClean="0">
                <a:sym typeface="Wingdings" pitchFamily="2" charset="2"/>
              </a:rPr>
              <a:t>SL</a:t>
            </a:r>
            <a:r>
              <a:rPr lang="ja-JP" altLang="en-US" b="1" dirty="0" smtClean="0">
                <a:sym typeface="Wingdings" pitchFamily="2" charset="2"/>
              </a:rPr>
              <a:t>が無くなる</a:t>
            </a:r>
            <a:endParaRPr lang="en-US" altLang="ja-JP" b="1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b="1" dirty="0" smtClean="0"/>
              <a:t>地上</a:t>
            </a:r>
            <a:r>
              <a:rPr lang="en-US" altLang="ja-JP" b="1" dirty="0" smtClean="0"/>
              <a:t>3m</a:t>
            </a:r>
            <a:r>
              <a:rPr lang="ja-JP" altLang="en-US" b="1" dirty="0"/>
              <a:t>では</a:t>
            </a:r>
            <a:r>
              <a:rPr lang="en-US" altLang="ja-JP" b="1" dirty="0" smtClean="0"/>
              <a:t>5p.m.</a:t>
            </a:r>
            <a:r>
              <a:rPr lang="ja-JP" altLang="en-US" b="1" dirty="0" smtClean="0"/>
              <a:t>でも</a:t>
            </a:r>
            <a:r>
              <a:rPr lang="en-US" altLang="ja-JP" b="1" dirty="0" smtClean="0">
                <a:sym typeface="Wingdings" pitchFamily="2" charset="2"/>
              </a:rPr>
              <a:t>SL</a:t>
            </a:r>
            <a:r>
              <a:rPr lang="ja-JP" altLang="en-US" b="1" dirty="0" smtClean="0">
                <a:sym typeface="Wingdings" pitchFamily="2" charset="2"/>
              </a:rPr>
              <a:t>が完全</a:t>
            </a:r>
            <a:r>
              <a:rPr lang="ja-JP" altLang="en-US" b="1" dirty="0">
                <a:sym typeface="Wingdings" pitchFamily="2" charset="2"/>
              </a:rPr>
              <a:t>に</a:t>
            </a:r>
            <a:r>
              <a:rPr lang="ja-JP" altLang="en-US" b="1" dirty="0" smtClean="0">
                <a:sym typeface="Wingdings" pitchFamily="2" charset="2"/>
              </a:rPr>
              <a:t>消えることはなく、弱い</a:t>
            </a:r>
            <a:r>
              <a:rPr lang="ja-JP" altLang="en-US" b="1" dirty="0">
                <a:sym typeface="Wingdings" pitchFamily="2" charset="2"/>
              </a:rPr>
              <a:t>乱流が存在</a:t>
            </a:r>
            <a:r>
              <a:rPr lang="ja-JP" altLang="en-US" b="1" dirty="0" smtClean="0">
                <a:sym typeface="Wingdings" pitchFamily="2" charset="2"/>
              </a:rPr>
              <a:t>するため少し悪い値</a:t>
            </a:r>
            <a:r>
              <a:rPr lang="en-US" altLang="ja-JP" b="1" dirty="0" smtClean="0">
                <a:sym typeface="Wingdings" pitchFamily="2" charset="2"/>
              </a:rPr>
              <a:t>(0.36”  0.57”)</a:t>
            </a:r>
            <a:r>
              <a:rPr lang="ja-JP" altLang="en-US" b="1" dirty="0" smtClean="0">
                <a:sym typeface="Wingdings" pitchFamily="2" charset="2"/>
              </a:rPr>
              <a:t>となる</a:t>
            </a:r>
            <a:endParaRPr lang="en-US" altLang="ja-JP" b="1" dirty="0" smtClean="0">
              <a:sym typeface="Wingdings" pitchFamily="2" charset="2"/>
            </a:endParaRPr>
          </a:p>
          <a:p>
            <a:endParaRPr lang="en-US" altLang="ja-JP" b="1" dirty="0">
              <a:sym typeface="Wingdings" pitchFamily="2" charset="2"/>
            </a:endParaRPr>
          </a:p>
          <a:p>
            <a:r>
              <a:rPr lang="en-US" altLang="ja-JP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ja-JP" altLang="en-US" b="1" dirty="0" smtClean="0">
                <a:solidFill>
                  <a:srgbClr val="0070C0"/>
                </a:solidFill>
              </a:rPr>
              <a:t>温度</a:t>
            </a:r>
            <a:r>
              <a:rPr lang="ja-JP" altLang="en-US" b="1" dirty="0">
                <a:solidFill>
                  <a:srgbClr val="0070C0"/>
                </a:solidFill>
              </a:rPr>
              <a:t>勾配・風速勾配の増減が夏のシーイングを支配</a:t>
            </a:r>
          </a:p>
          <a:p>
            <a:endParaRPr lang="en-US" altLang="ja-JP" b="1" dirty="0"/>
          </a:p>
          <a:p>
            <a:pPr marL="342900" indent="-342900">
              <a:buFont typeface="Wingdings" pitchFamily="2" charset="2"/>
              <a:buChar char="n"/>
            </a:pPr>
            <a:endParaRPr lang="en-US" altLang="ja-JP" b="1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504" y="759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おまけ </a:t>
            </a:r>
            <a:r>
              <a:rPr kumimoji="1" lang="en-US" altLang="ja-JP" dirty="0" smtClean="0"/>
              <a:t>[1/4]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4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95936" y="476672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Okita et al. 2012 (in preparation)</a:t>
            </a:r>
          </a:p>
          <a:p>
            <a:endParaRPr lang="en-US" altLang="ja-JP" b="1" dirty="0"/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b="1" dirty="0"/>
              <a:t>高度に関係なく、温度とシーイングには良い相関が見られる</a:t>
            </a:r>
            <a:endParaRPr lang="en-US" altLang="ja-JP" b="1" dirty="0"/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b="1" dirty="0" smtClean="0"/>
              <a:t>シーイングと地上</a:t>
            </a:r>
            <a:r>
              <a:rPr lang="en-US" altLang="ja-JP" b="1" dirty="0" smtClean="0"/>
              <a:t>16m</a:t>
            </a:r>
            <a:r>
              <a:rPr lang="ja-JP" altLang="en-US" b="1" dirty="0" err="1" smtClean="0"/>
              <a:t>までの</a:t>
            </a:r>
            <a:r>
              <a:rPr lang="ja-JP" altLang="en-US" b="1" dirty="0" smtClean="0"/>
              <a:t>温度勾配・温度分散・風向・風速・気圧にははっきりとした相関は見られない</a:t>
            </a:r>
            <a:endParaRPr lang="en-US" altLang="ja-JP" b="1" dirty="0" smtClean="0"/>
          </a:p>
          <a:p>
            <a:endParaRPr lang="en-US" altLang="ja-JP" b="1" dirty="0">
              <a:solidFill>
                <a:srgbClr val="0070C0"/>
              </a:solidFill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ja-JP" altLang="en-US" b="1" dirty="0" smtClean="0">
                <a:solidFill>
                  <a:srgbClr val="0070C0"/>
                </a:solidFill>
                <a:sym typeface="Wingdings" pitchFamily="2" charset="2"/>
              </a:rPr>
              <a:t>少なくとも</a:t>
            </a:r>
            <a:r>
              <a:rPr lang="en-US" altLang="ja-JP" b="1" dirty="0" smtClean="0">
                <a:solidFill>
                  <a:srgbClr val="0070C0"/>
                </a:solidFill>
                <a:sym typeface="Wingdings" pitchFamily="2" charset="2"/>
              </a:rPr>
              <a:t>16m</a:t>
            </a:r>
            <a:r>
              <a:rPr lang="ja-JP" altLang="en-US" b="1" dirty="0" smtClean="0">
                <a:solidFill>
                  <a:srgbClr val="0070C0"/>
                </a:solidFill>
                <a:sym typeface="Wingdings" pitchFamily="2" charset="2"/>
              </a:rPr>
              <a:t>より下の大気は</a:t>
            </a:r>
            <a:r>
              <a:rPr lang="ja-JP" altLang="en-US" b="1" dirty="0" smtClean="0">
                <a:solidFill>
                  <a:srgbClr val="0070C0"/>
                </a:solidFill>
              </a:rPr>
              <a:t>シーイング値に関係ない？</a:t>
            </a:r>
            <a:endParaRPr lang="en-US" altLang="ja-JP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ja-JP" altLang="en-US" b="1" dirty="0">
                <a:solidFill>
                  <a:srgbClr val="0070C0"/>
                </a:solidFill>
              </a:rPr>
              <a:t>少なく</a:t>
            </a:r>
            <a:r>
              <a:rPr lang="ja-JP" altLang="en-US" b="1" dirty="0" smtClean="0">
                <a:solidFill>
                  <a:srgbClr val="0070C0"/>
                </a:solidFill>
              </a:rPr>
              <a:t>とも</a:t>
            </a:r>
            <a:r>
              <a:rPr lang="en-US" altLang="ja-JP" b="1" dirty="0" smtClean="0">
                <a:solidFill>
                  <a:srgbClr val="0070C0"/>
                </a:solidFill>
              </a:rPr>
              <a:t>16m</a:t>
            </a:r>
            <a:r>
              <a:rPr lang="ja-JP" altLang="en-US" b="1" dirty="0" smtClean="0">
                <a:solidFill>
                  <a:srgbClr val="0070C0"/>
                </a:solidFill>
              </a:rPr>
              <a:t>より上の乱流によってシーイング値が変化する？</a:t>
            </a:r>
            <a:endParaRPr lang="en-US" altLang="ja-JP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pic>
        <p:nvPicPr>
          <p:cNvPr id="5122" name="Picture 2" descr="C:\Users\hirofumi\Desktop\2011_12みさゼミ\okita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7528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irofumi\Desktop\2011_12みさゼミ\okitafi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5757"/>
            <a:ext cx="38195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7504" y="759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おまけ </a:t>
            </a:r>
            <a:r>
              <a:rPr kumimoji="1" lang="en-US" altLang="ja-JP" dirty="0" smtClean="0"/>
              <a:t>[2/4]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4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23395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ym typeface="Wingdings" pitchFamily="2" charset="2"/>
              </a:rPr>
              <a:t>C</a:t>
            </a:r>
            <a:r>
              <a:rPr lang="en-US" altLang="ja-JP" b="1" baseline="-25000" dirty="0" smtClean="0">
                <a:sym typeface="Wingdings" pitchFamily="2" charset="2"/>
              </a:rPr>
              <a:t>N</a:t>
            </a:r>
            <a:r>
              <a:rPr lang="en-US" altLang="ja-JP" b="1" baseline="30000" dirty="0" smtClean="0">
                <a:sym typeface="Wingdings" pitchFamily="2" charset="2"/>
              </a:rPr>
              <a:t>2 </a:t>
            </a:r>
            <a:r>
              <a:rPr lang="en-US" altLang="ja-JP" b="1" dirty="0" smtClean="0">
                <a:sym typeface="Wingdings" pitchFamily="2" charset="2"/>
              </a:rPr>
              <a:t>(x10</a:t>
            </a:r>
            <a:r>
              <a:rPr lang="en-US" altLang="ja-JP" b="1" baseline="30000" dirty="0" smtClean="0">
                <a:sym typeface="Wingdings" pitchFamily="2" charset="2"/>
              </a:rPr>
              <a:t>-13</a:t>
            </a:r>
            <a:r>
              <a:rPr lang="en-US" altLang="ja-JP" b="1" dirty="0" smtClean="0">
                <a:sym typeface="Wingdings" pitchFamily="2" charset="2"/>
              </a:rPr>
              <a:t> m</a:t>
            </a:r>
            <a:r>
              <a:rPr lang="en-US" altLang="ja-JP" b="1" baseline="30000" dirty="0" smtClean="0">
                <a:sym typeface="Wingdings" pitchFamily="2" charset="2"/>
              </a:rPr>
              <a:t>-2/3</a:t>
            </a:r>
            <a:r>
              <a:rPr lang="en-US" altLang="ja-JP" b="1" dirty="0" smtClean="0">
                <a:sym typeface="Wingdings" pitchFamily="2" charset="2"/>
              </a:rPr>
              <a:t>)</a:t>
            </a: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915138"/>
              </p:ext>
            </p:extLst>
          </p:nvPr>
        </p:nvGraphicFramePr>
        <p:xfrm>
          <a:off x="1619672" y="2555612"/>
          <a:ext cx="5616624" cy="389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661436" y="63720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ym typeface="Wingdings" pitchFamily="2" charset="2"/>
              </a:rPr>
              <a:t>height (m)</a:t>
            </a: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3635896" y="3140968"/>
            <a:ext cx="0" cy="3231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347864" y="269962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26462" y="3914472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Aristidi+2009 (Winter)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67744" y="5445224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Aristidi+2009 (Summer)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24128" y="269962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Our expectation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27584" y="45053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solidFill>
                  <a:srgbClr val="0070C0"/>
                </a:solidFill>
              </a:rPr>
              <a:t>Aristidi</a:t>
            </a:r>
            <a:r>
              <a:rPr lang="en-US" altLang="ja-JP" b="1" dirty="0" smtClean="0">
                <a:solidFill>
                  <a:srgbClr val="0070C0"/>
                </a:solidFill>
              </a:rPr>
              <a:t> et al. 2009</a:t>
            </a:r>
          </a:p>
          <a:p>
            <a:pPr marL="285750" indent="-285750">
              <a:buFont typeface="Wingdings" pitchFamily="2" charset="2"/>
              <a:buChar char="n"/>
            </a:pPr>
            <a:r>
              <a:rPr lang="en-US" altLang="ja-JP" b="1" dirty="0" smtClean="0"/>
              <a:t>SL</a:t>
            </a:r>
            <a:r>
              <a:rPr lang="ja-JP" altLang="en-US" b="1" dirty="0" smtClean="0"/>
              <a:t>の強度は季節毎に変わるが、</a:t>
            </a:r>
            <a:r>
              <a:rPr lang="en-US" altLang="ja-JP" b="1" dirty="0" smtClean="0"/>
              <a:t>BL</a:t>
            </a:r>
            <a:r>
              <a:rPr lang="ja-JP" altLang="en-US" b="1" dirty="0" smtClean="0"/>
              <a:t>の</a:t>
            </a:r>
            <a:r>
              <a:rPr lang="en-US" altLang="ja-JP" b="1" dirty="0" smtClean="0"/>
              <a:t>C</a:t>
            </a:r>
            <a:r>
              <a:rPr lang="en-US" altLang="ja-JP" b="1" baseline="-25000" dirty="0" smtClean="0"/>
              <a:t>N</a:t>
            </a:r>
            <a:r>
              <a:rPr lang="en-US" altLang="ja-JP" b="1" baseline="30000" dirty="0" smtClean="0"/>
              <a:t>2</a:t>
            </a:r>
            <a:r>
              <a:rPr lang="ja-JP" altLang="en-US" b="1" dirty="0" smtClean="0"/>
              <a:t>の分布自体は夏期も同じ</a:t>
            </a:r>
            <a:endParaRPr lang="en-US" altLang="ja-JP" b="1" dirty="0" smtClean="0"/>
          </a:p>
          <a:p>
            <a:endParaRPr lang="en-US" altLang="ja-JP" b="1" dirty="0">
              <a:solidFill>
                <a:srgbClr val="0070C0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Okita et al. 2012 (in preparation)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b="1" dirty="0"/>
              <a:t>少なく</a:t>
            </a:r>
            <a:r>
              <a:rPr lang="ja-JP" altLang="en-US" b="1" dirty="0" smtClean="0"/>
              <a:t>とも</a:t>
            </a:r>
            <a:r>
              <a:rPr lang="en-US" altLang="ja-JP" b="1" dirty="0" smtClean="0"/>
              <a:t>16m</a:t>
            </a:r>
            <a:r>
              <a:rPr lang="ja-JP" altLang="en-US" b="1" dirty="0" err="1" smtClean="0"/>
              <a:t>までの</a:t>
            </a:r>
            <a:r>
              <a:rPr lang="ja-JP" altLang="en-US" b="1" dirty="0" smtClean="0"/>
              <a:t>温度勾配・温度分散・風向・風速・気圧とシーイングには相関が無い　</a:t>
            </a:r>
            <a:r>
              <a:rPr lang="en-US" altLang="ja-JP" b="1" dirty="0" smtClean="0">
                <a:sym typeface="Wingdings" pitchFamily="2" charset="2"/>
              </a:rPr>
              <a:t></a:t>
            </a:r>
            <a:r>
              <a:rPr lang="ja-JP" altLang="en-US" b="1" dirty="0" smtClean="0">
                <a:sym typeface="Wingdings" pitchFamily="2" charset="2"/>
              </a:rPr>
              <a:t>　</a:t>
            </a:r>
            <a:r>
              <a:rPr lang="ja-JP" altLang="en-US" b="1" dirty="0" smtClean="0"/>
              <a:t>乱流は</a:t>
            </a:r>
            <a:r>
              <a:rPr lang="en-US" altLang="ja-JP" b="1" dirty="0" smtClean="0"/>
              <a:t>16m</a:t>
            </a:r>
            <a:r>
              <a:rPr lang="ja-JP" altLang="en-US" b="1" dirty="0" smtClean="0"/>
              <a:t>以上で生じている</a:t>
            </a:r>
            <a:endParaRPr lang="en-US" altLang="ja-JP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64299" y="630932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</a:t>
            </a:r>
            <a:r>
              <a:rPr kumimoji="1" lang="en-US" altLang="ja-JP" baseline="-25000" dirty="0" err="1" smtClean="0"/>
              <a:t>sl</a:t>
            </a:r>
            <a:endParaRPr kumimoji="1" lang="ja-JP" altLang="en-US" baseline="-25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13894" y="630002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</a:t>
            </a:r>
            <a:r>
              <a:rPr lang="en-US" altLang="ja-JP" baseline="-25000" dirty="0" err="1"/>
              <a:t>b</a:t>
            </a:r>
            <a:endParaRPr kumimoji="1" lang="ja-JP" altLang="en-US" baseline="-25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759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おまけ </a:t>
            </a:r>
            <a:r>
              <a:rPr kumimoji="1" lang="en-US" altLang="ja-JP" dirty="0" smtClean="0"/>
              <a:t>[3/4]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187624" y="2132856"/>
            <a:ext cx="6763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夏</a:t>
            </a:r>
            <a:r>
              <a:rPr lang="ja-JP" altLang="en-US" b="1" dirty="0" smtClean="0"/>
              <a:t>のシーイング値が変化する理由が</a:t>
            </a:r>
            <a:r>
              <a:rPr lang="en-US" altLang="ja-JP" b="1" dirty="0" smtClean="0"/>
              <a:t>Aristidi</a:t>
            </a:r>
            <a:r>
              <a:rPr lang="en-US" altLang="ja-JP" b="1" dirty="0"/>
              <a:t>+</a:t>
            </a:r>
            <a:r>
              <a:rPr lang="en-US" altLang="ja-JP" b="1" dirty="0" smtClean="0"/>
              <a:t>2009</a:t>
            </a:r>
            <a:r>
              <a:rPr lang="ja-JP" altLang="en-US" b="1" dirty="0" smtClean="0"/>
              <a:t>と</a:t>
            </a:r>
            <a:r>
              <a:rPr lang="en-US" altLang="ja-JP" b="1" dirty="0" smtClean="0"/>
              <a:t>Okita+2012</a:t>
            </a:r>
            <a:r>
              <a:rPr lang="ja-JP" altLang="en-US" b="1" dirty="0" smtClean="0"/>
              <a:t>で違うということは・・・</a:t>
            </a:r>
            <a:endParaRPr lang="en-US" altLang="ja-JP" b="1" dirty="0" smtClean="0"/>
          </a:p>
          <a:p>
            <a:endParaRPr lang="en-US" altLang="ja-JP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altLang="ja-JP" b="1" dirty="0" smtClean="0"/>
              <a:t>Dome C </a:t>
            </a:r>
            <a:r>
              <a:rPr lang="ja-JP" altLang="en-US" b="1" dirty="0" smtClean="0"/>
              <a:t>とドームふじでは異なるメカニズムでシーイングが変動</a:t>
            </a:r>
            <a:endParaRPr lang="en-US" altLang="ja-JP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b="1" dirty="0"/>
              <a:t>夏</a:t>
            </a:r>
            <a:r>
              <a:rPr lang="ja-JP" altLang="en-US" b="1" dirty="0" smtClean="0"/>
              <a:t>は他の季節とは異なる</a:t>
            </a:r>
            <a:r>
              <a:rPr lang="en-US" altLang="ja-JP" b="1" dirty="0" smtClean="0"/>
              <a:t>C</a:t>
            </a:r>
            <a:r>
              <a:rPr lang="en-US" altLang="ja-JP" b="1" baseline="-25000" dirty="0" smtClean="0"/>
              <a:t>N</a:t>
            </a:r>
            <a:r>
              <a:rPr lang="en-US" altLang="ja-JP" b="1" baseline="30000" dirty="0" smtClean="0"/>
              <a:t>2</a:t>
            </a:r>
            <a:r>
              <a:rPr lang="ja-JP" altLang="en-US" b="1" dirty="0" smtClean="0"/>
              <a:t>の分布</a:t>
            </a:r>
            <a:endParaRPr lang="en-US" altLang="ja-JP" b="1" dirty="0" smtClean="0"/>
          </a:p>
          <a:p>
            <a:pPr marL="342900" indent="-342900">
              <a:buFont typeface="+mj-ea"/>
              <a:buAutoNum type="circleNumDbPlain"/>
            </a:pPr>
            <a:r>
              <a:rPr lang="ja-JP" altLang="en-US" b="1" dirty="0" smtClean="0">
                <a:sym typeface="Wingdings" pitchFamily="2" charset="2"/>
              </a:rPr>
              <a:t>その両方</a:t>
            </a:r>
            <a:endParaRPr lang="en-US" altLang="ja-JP" b="1" dirty="0" smtClean="0">
              <a:sym typeface="Wingdings" pitchFamily="2" charset="2"/>
            </a:endParaRPr>
          </a:p>
          <a:p>
            <a:endParaRPr lang="en-US" altLang="ja-JP" b="1" dirty="0">
              <a:sym typeface="Wingdings" pitchFamily="2" charset="2"/>
            </a:endParaRPr>
          </a:p>
          <a:p>
            <a:r>
              <a:rPr lang="ja-JP" altLang="en-US" b="1" dirty="0" smtClean="0">
                <a:sym typeface="Wingdings" pitchFamily="2" charset="2"/>
              </a:rPr>
              <a:t>の可能性がある、と言えるだろう</a:t>
            </a:r>
            <a:endParaRPr lang="en-US" altLang="ja-JP" b="1" dirty="0" smtClean="0">
              <a:sym typeface="Wingdings" pitchFamily="2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504" y="759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おまけ </a:t>
            </a:r>
            <a:r>
              <a:rPr kumimoji="1" lang="en-US" altLang="ja-JP" dirty="0" smtClean="0"/>
              <a:t>[4/4]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10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1.Introduction [3/3]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/>
              <a:t>SL</a:t>
            </a:r>
            <a:r>
              <a:rPr lang="ja-JP" altLang="en-US" dirty="0" smtClean="0"/>
              <a:t>と</a:t>
            </a:r>
            <a:r>
              <a:rPr lang="en-US" altLang="ja-JP" dirty="0" smtClean="0">
                <a:solidFill>
                  <a:schemeClr val="tx2"/>
                </a:solidFill>
              </a:rPr>
              <a:t>above surface layer (ASL, </a:t>
            </a:r>
            <a:r>
              <a:rPr lang="ja-JP" altLang="en-US" dirty="0" smtClean="0">
                <a:solidFill>
                  <a:schemeClr val="tx2"/>
                </a:solidFill>
              </a:rPr>
              <a:t>いわゆる自由大気</a:t>
            </a:r>
            <a:r>
              <a:rPr lang="en-US" altLang="ja-JP" dirty="0" smtClean="0">
                <a:solidFill>
                  <a:schemeClr val="tx2"/>
                </a:solidFill>
              </a:rPr>
              <a:t>)</a:t>
            </a:r>
            <a:r>
              <a:rPr lang="ja-JP" altLang="en-US" dirty="0" smtClean="0"/>
              <a:t>について調査が行われ、季節依存があることが分かってきた。</a:t>
            </a:r>
            <a:endParaRPr lang="en-US" altLang="ja-JP" dirty="0"/>
          </a:p>
          <a:p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 Aristidi+2004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（夏の雪面でのシーイング）</a:t>
            </a:r>
            <a:endParaRPr lang="en-US" altLang="ja-JP" dirty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 Lawrence+2004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（夏の自由大気のシーイング）</a:t>
            </a:r>
            <a:endParaRPr lang="en-US" altLang="ja-JP" dirty="0" smtClean="0">
              <a:solidFill>
                <a:schemeClr val="accent3"/>
              </a:solidFill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</a:rPr>
              <a:t>　</a:t>
            </a:r>
            <a:r>
              <a:rPr kumimoji="1"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 Ziad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+2008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（冬の雪面でのシーイング、等位相角）</a:t>
            </a:r>
            <a:endParaRPr lang="en-US" altLang="ja-JP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 Triquet+2008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（冬の自由大気のシーイング）</a:t>
            </a:r>
            <a:endParaRPr lang="en-US" altLang="ja-JP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・・・</a:t>
            </a:r>
            <a:endParaRPr lang="en-US" altLang="ja-JP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dirty="0">
                <a:sym typeface="Wingdings" pitchFamily="2" charset="2"/>
              </a:rPr>
              <a:t>本</a:t>
            </a:r>
            <a:r>
              <a:rPr lang="ja-JP" altLang="en-US" dirty="0" smtClean="0">
                <a:sym typeface="Wingdings" pitchFamily="2" charset="2"/>
              </a:rPr>
              <a:t>論文では異なる高度（</a:t>
            </a:r>
            <a:r>
              <a:rPr lang="en-US" altLang="ja-JP" dirty="0" smtClean="0">
                <a:sym typeface="Wingdings" pitchFamily="2" charset="2"/>
              </a:rPr>
              <a:t>3m, 8m, 20m</a:t>
            </a:r>
            <a:r>
              <a:rPr lang="ja-JP" altLang="en-US" dirty="0" smtClean="0">
                <a:sym typeface="Wingdings" pitchFamily="2" charset="2"/>
              </a:rPr>
              <a:t>）に設置した</a:t>
            </a:r>
            <a:r>
              <a:rPr lang="en-US" altLang="ja-JP" dirty="0" smtClean="0">
                <a:sym typeface="Wingdings" pitchFamily="2" charset="2"/>
              </a:rPr>
              <a:t>3</a:t>
            </a:r>
            <a:r>
              <a:rPr lang="ja-JP" altLang="en-US" dirty="0" smtClean="0">
                <a:sym typeface="Wingdings" pitchFamily="2" charset="2"/>
              </a:rPr>
              <a:t>台の</a:t>
            </a:r>
            <a:r>
              <a:rPr lang="en-US" altLang="ja-JP" dirty="0" smtClean="0">
                <a:sym typeface="Wingdings" pitchFamily="2" charset="2"/>
              </a:rPr>
              <a:t>DIMM</a:t>
            </a:r>
            <a:r>
              <a:rPr lang="ja-JP" altLang="en-US" dirty="0" smtClean="0">
                <a:sym typeface="Wingdings" pitchFamily="2" charset="2"/>
              </a:rPr>
              <a:t>から</a:t>
            </a:r>
            <a:r>
              <a:rPr lang="en-US" altLang="ja-JP" dirty="0" smtClean="0">
                <a:sym typeface="Wingdings" pitchFamily="2" charset="2"/>
              </a:rPr>
              <a:t>SL</a:t>
            </a:r>
            <a:r>
              <a:rPr lang="ja-JP" altLang="en-US" dirty="0" smtClean="0">
                <a:sym typeface="Wingdings" pitchFamily="2" charset="2"/>
              </a:rPr>
              <a:t>の特徴について議論。</a:t>
            </a:r>
            <a:endParaRPr lang="en-US" altLang="ja-JP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38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kumimoji="1" lang="en-US" altLang="ja-JP" dirty="0" smtClean="0"/>
              <a:t>2.Results: </a:t>
            </a:r>
            <a:r>
              <a:rPr lang="en-US" altLang="ja-JP" sz="3200" dirty="0" smtClean="0"/>
              <a:t>seeing </a:t>
            </a:r>
            <a:r>
              <a:rPr lang="en-US" altLang="ja-JP" sz="3200" dirty="0" smtClean="0"/>
              <a:t>statistics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ja-JP" dirty="0" smtClean="0"/>
              <a:t>DIMM</a:t>
            </a:r>
            <a:r>
              <a:rPr lang="ja-JP" altLang="en-US" dirty="0" smtClean="0"/>
              <a:t>（雪面から</a:t>
            </a:r>
            <a:r>
              <a:rPr lang="en-US" altLang="ja-JP" dirty="0" smtClean="0"/>
              <a:t>8m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 2003-2004 summer</a:t>
            </a:r>
            <a:endParaRPr lang="en-US" altLang="ja-JP" dirty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 2004-2008,  3.5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年で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320,000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回測定</a:t>
            </a:r>
            <a:endParaRPr lang="en-US" altLang="ja-JP" dirty="0" smtClean="0">
              <a:solidFill>
                <a:schemeClr val="accent3"/>
              </a:solidFill>
            </a:endParaRPr>
          </a:p>
          <a:p>
            <a:r>
              <a:rPr kumimoji="1" lang="ja-JP" altLang="en-US" dirty="0" smtClean="0">
                <a:solidFill>
                  <a:schemeClr val="accent3"/>
                </a:solidFill>
              </a:rPr>
              <a:t>　</a:t>
            </a:r>
            <a:r>
              <a:rPr kumimoji="1"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 90%</a:t>
            </a:r>
            <a:r>
              <a:rPr kumimoji="1" lang="ja-JP" altLang="en-US" dirty="0" smtClean="0">
                <a:solidFill>
                  <a:schemeClr val="accent3"/>
                </a:solidFill>
                <a:sym typeface="Wingdings" pitchFamily="2" charset="2"/>
              </a:rPr>
              <a:t>の割合で観測成功</a:t>
            </a:r>
            <a:endParaRPr kumimoji="1" lang="en-US" altLang="ja-JP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kumimoji="1" lang="en-US" altLang="ja-JP" dirty="0" smtClean="0">
                <a:sym typeface="Wingdings" pitchFamily="2" charset="2"/>
              </a:rPr>
              <a:t>GSMs</a:t>
            </a:r>
            <a:r>
              <a:rPr kumimoji="1" lang="ja-JP" altLang="en-US" dirty="0" smtClean="0">
                <a:sym typeface="Wingdings" pitchFamily="2" charset="2"/>
              </a:rPr>
              <a:t>（</a:t>
            </a:r>
            <a:r>
              <a:rPr lang="ja-JP" altLang="en-US" dirty="0" smtClean="0">
                <a:sym typeface="Wingdings" pitchFamily="2" charset="2"/>
              </a:rPr>
              <a:t>雪面から</a:t>
            </a:r>
            <a:r>
              <a:rPr lang="en-US" altLang="ja-JP" dirty="0" smtClean="0">
                <a:sym typeface="Wingdings" pitchFamily="2" charset="2"/>
              </a:rPr>
              <a:t>3m, 2</a:t>
            </a:r>
            <a:r>
              <a:rPr lang="ja-JP" altLang="en-US" dirty="0">
                <a:sym typeface="Wingdings" pitchFamily="2" charset="2"/>
              </a:rPr>
              <a:t>台</a:t>
            </a:r>
            <a:r>
              <a:rPr kumimoji="1" lang="ja-JP" altLang="en-US" dirty="0" smtClean="0">
                <a:sym typeface="Wingdings" pitchFamily="2" charset="2"/>
              </a:rPr>
              <a:t>）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2004-2008, 227,000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回測定</a:t>
            </a:r>
            <a:endParaRPr lang="en-US" altLang="ja-JP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2005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年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7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月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-10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月に、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2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台のうち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1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台は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Concordia Station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の屋上</a:t>
            </a:r>
            <a:endParaRPr lang="en-US" altLang="ja-JP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　（雪面から</a:t>
            </a:r>
            <a:r>
              <a:rPr lang="en-US" altLang="ja-JP" dirty="0" smtClean="0">
                <a:solidFill>
                  <a:schemeClr val="accent3"/>
                </a:solidFill>
                <a:sym typeface="Wingdings" pitchFamily="2" charset="2"/>
              </a:rPr>
              <a:t>20m</a:t>
            </a:r>
            <a:r>
              <a:rPr lang="ja-JP" altLang="en-US" dirty="0" smtClean="0">
                <a:solidFill>
                  <a:schemeClr val="accent3"/>
                </a:solidFill>
                <a:sym typeface="Wingdings" pitchFamily="2" charset="2"/>
              </a:rPr>
              <a:t>）に設置</a:t>
            </a:r>
            <a:endParaRPr lang="en-US" altLang="ja-JP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kumimoji="1" lang="ja-JP" altLang="en-US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kumimoji="1" lang="en-US" altLang="ja-JP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kumimoji="1" lang="ja-JP" altLang="en-US" dirty="0" smtClean="0">
                <a:solidFill>
                  <a:schemeClr val="accent3"/>
                </a:solidFill>
                <a:sym typeface="Wingdings" pitchFamily="2" charset="2"/>
              </a:rPr>
              <a:t>冬から春にかけての</a:t>
            </a:r>
            <a:r>
              <a:rPr kumimoji="1" lang="en-US" altLang="ja-JP" dirty="0" smtClean="0">
                <a:solidFill>
                  <a:schemeClr val="tx2"/>
                </a:solidFill>
                <a:sym typeface="Wingdings" pitchFamily="2" charset="2"/>
              </a:rPr>
              <a:t>3</a:t>
            </a:r>
            <a:r>
              <a:rPr kumimoji="1" lang="ja-JP" altLang="en-US" dirty="0" smtClean="0">
                <a:solidFill>
                  <a:schemeClr val="tx2"/>
                </a:solidFill>
                <a:sym typeface="Wingdings" pitchFamily="2" charset="2"/>
              </a:rPr>
              <a:t>ヶ月間は</a:t>
            </a:r>
            <a:r>
              <a:rPr kumimoji="1" lang="en-US" altLang="ja-JP" dirty="0" smtClean="0">
                <a:solidFill>
                  <a:schemeClr val="tx2"/>
                </a:solidFill>
                <a:sym typeface="Wingdings" pitchFamily="2" charset="2"/>
              </a:rPr>
              <a:t>3m, 8m, 20m</a:t>
            </a:r>
            <a:r>
              <a:rPr kumimoji="1" lang="ja-JP" altLang="en-US" dirty="0" smtClean="0">
                <a:solidFill>
                  <a:schemeClr val="tx2"/>
                </a:solidFill>
                <a:sym typeface="Wingdings" pitchFamily="2" charset="2"/>
              </a:rPr>
              <a:t>の</a:t>
            </a:r>
            <a:r>
              <a:rPr kumimoji="1" lang="en-US" altLang="ja-JP" dirty="0" smtClean="0">
                <a:solidFill>
                  <a:schemeClr val="tx2"/>
                </a:solidFill>
                <a:sym typeface="Wingdings" pitchFamily="2" charset="2"/>
              </a:rPr>
              <a:t>DIMM</a:t>
            </a:r>
            <a:r>
              <a:rPr kumimoji="1" lang="ja-JP" altLang="en-US" dirty="0" smtClean="0">
                <a:solidFill>
                  <a:schemeClr val="tx2"/>
                </a:solidFill>
                <a:sym typeface="Wingdings" pitchFamily="2" charset="2"/>
              </a:rPr>
              <a:t>で同時観測</a:t>
            </a:r>
            <a:endParaRPr kumimoji="1" lang="en-US" altLang="ja-JP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[1/6]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33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kumimoji="1" lang="en-US" altLang="ja-JP" dirty="0" smtClean="0"/>
              <a:t>2.Results: </a:t>
            </a:r>
            <a:r>
              <a:rPr lang="en-US" altLang="ja-JP" sz="3200" dirty="0" smtClean="0"/>
              <a:t>seeing statistics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48680"/>
            <a:ext cx="88204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r="36209" b="68385"/>
          <a:stretch/>
        </p:blipFill>
        <p:spPr bwMode="auto">
          <a:xfrm>
            <a:off x="4644008" y="3938322"/>
            <a:ext cx="396730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2" y="3938322"/>
            <a:ext cx="336257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825685" y="404004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DIMM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316" y="404168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GSMs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609329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Ziad+2008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11360" y="54868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Ziad+2008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92280" y="6093296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Aristidi+2005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irofumi\Desktop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432435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irofumi\Desktop\tabl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14200" r="3314"/>
          <a:stretch/>
        </p:blipFill>
        <p:spPr bwMode="auto">
          <a:xfrm>
            <a:off x="4283968" y="891257"/>
            <a:ext cx="4680520" cy="20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572000" y="3789040"/>
            <a:ext cx="4035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ja-JP" altLang="en-US" sz="2000" b="1" dirty="0" smtClean="0"/>
              <a:t>シーイングは季節に大きく依存</a:t>
            </a:r>
            <a:endParaRPr lang="en-US" altLang="ja-JP" sz="2000" b="1" dirty="0" smtClean="0"/>
          </a:p>
          <a:p>
            <a:pPr marL="285750" indent="-285750">
              <a:buFont typeface="Wingdings" pitchFamily="2" charset="2"/>
              <a:buChar char="n"/>
            </a:pPr>
            <a:r>
              <a:rPr lang="ja-JP" altLang="en-US" sz="2000" b="1" dirty="0" smtClean="0"/>
              <a:t>夏は平均</a:t>
            </a:r>
            <a:r>
              <a:rPr lang="en-US" altLang="ja-JP" sz="2000" b="1" dirty="0" smtClean="0"/>
              <a:t>0.54”@</a:t>
            </a:r>
            <a:r>
              <a:rPr kumimoji="1" lang="en-US" altLang="ja-JP" sz="2000" b="1" dirty="0" smtClean="0"/>
              <a:t>8m</a:t>
            </a:r>
            <a:r>
              <a:rPr kumimoji="1" lang="ja-JP" altLang="en-US" sz="2000" b="1" dirty="0" smtClean="0"/>
              <a:t>だが冬は</a:t>
            </a:r>
            <a:r>
              <a:rPr kumimoji="1" lang="en-US" altLang="ja-JP" sz="2000" b="1" dirty="0" smtClean="0"/>
              <a:t>2”</a:t>
            </a:r>
          </a:p>
          <a:p>
            <a:r>
              <a:rPr lang="ja-JP" altLang="en-US" sz="2000" b="1" dirty="0">
                <a:solidFill>
                  <a:schemeClr val="accent3"/>
                </a:solidFill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強い乱流が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SL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で生じている</a:t>
            </a:r>
            <a:endParaRPr kumimoji="1" lang="ja-JP" altLang="en-U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716015" y="2487111"/>
            <a:ext cx="36987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ja-JP" altLang="en-US" sz="2000" b="1" dirty="0" smtClean="0"/>
              <a:t>全観測データのヒストグラム</a:t>
            </a:r>
            <a:endParaRPr lang="en-US" altLang="ja-JP" sz="2000" b="1" dirty="0" smtClean="0"/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bi-modal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な分布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それぞれは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log-normal</a:t>
            </a:r>
            <a:endParaRPr lang="en-US" altLang="ja-JP" sz="2000" b="1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ja-JP" altLang="en-US" sz="2000" b="1" dirty="0">
                <a:sym typeface="Wingdings" pitchFamily="2" charset="2"/>
              </a:rPr>
              <a:t>季節毎</a:t>
            </a:r>
            <a:r>
              <a:rPr lang="ja-JP" altLang="en-US" sz="2000" b="1" dirty="0" smtClean="0">
                <a:sym typeface="Wingdings" pitchFamily="2" charset="2"/>
              </a:rPr>
              <a:t>にデータを分割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夏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(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太陽の沈まない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11/1-2/4)</a:t>
            </a: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冬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(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太陽の昇らない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5/4-8/11)</a:t>
            </a:r>
            <a:endParaRPr lang="en-US" altLang="ja-JP" sz="2000" b="1" dirty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春・秋</a:t>
            </a:r>
            <a:endParaRPr lang="en-US" altLang="ja-JP" sz="2000" b="1" dirty="0">
              <a:solidFill>
                <a:schemeClr val="accent3"/>
              </a:solidFill>
              <a:sym typeface="Wingdings" pitchFamily="2" charset="2"/>
            </a:endParaRPr>
          </a:p>
          <a:p>
            <a:endParaRPr lang="en-US" altLang="ja-JP" sz="2000" b="1" dirty="0" smtClean="0">
              <a:sym typeface="Wingdings" pitchFamily="2" charset="2"/>
            </a:endParaRPr>
          </a:p>
        </p:txBody>
      </p:sp>
      <p:pic>
        <p:nvPicPr>
          <p:cNvPr id="3074" name="Picture 2" descr="C:\Users\hirofumi\Desktop\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7034"/>
            <a:ext cx="4295776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kumimoji="1" lang="en-US" altLang="ja-JP" dirty="0" smtClean="0"/>
              <a:t>2.Results: </a:t>
            </a:r>
            <a:r>
              <a:rPr lang="en-US" altLang="ja-JP" sz="3200" dirty="0" smtClean="0"/>
              <a:t>seeing statistics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[4/6]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4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44008" y="1556792"/>
            <a:ext cx="42819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bi-modal</a:t>
            </a:r>
            <a:r>
              <a:rPr lang="ja-JP" altLang="en-US" sz="2000" b="1" dirty="0" smtClean="0">
                <a:sym typeface="Wingdings" pitchFamily="2" charset="2"/>
              </a:rPr>
              <a:t>な分布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0.3”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に鋭いピーク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1.7”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に広がった分布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 smtClean="0">
                <a:sym typeface="Wingdings" pitchFamily="2" charset="2"/>
              </a:rPr>
              <a:t>1</a:t>
            </a:r>
            <a:r>
              <a:rPr lang="ja-JP" altLang="en-US" sz="2000" b="1" dirty="0" err="1" smtClean="0">
                <a:sym typeface="Wingdings" pitchFamily="2" charset="2"/>
              </a:rPr>
              <a:t>つの</a:t>
            </a:r>
            <a:r>
              <a:rPr lang="ja-JP" altLang="en-US" sz="2000" b="1" dirty="0" smtClean="0">
                <a:sym typeface="Wingdings" pitchFamily="2" charset="2"/>
              </a:rPr>
              <a:t>季節のデータから得られた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>
                <a:sym typeface="Wingdings" pitchFamily="2" charset="2"/>
              </a:rPr>
              <a:t>　</a:t>
            </a:r>
            <a:r>
              <a:rPr lang="ja-JP" altLang="en-US" sz="2000" b="1" dirty="0" smtClean="0">
                <a:sym typeface="Wingdings" pitchFamily="2" charset="2"/>
              </a:rPr>
              <a:t>　ヒストグラムなので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 bi-modal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の原因は望遠鏡が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SL</a:t>
            </a: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　の「内」か「外」にあるかの違い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ja-JP" altLang="en-US" sz="2000" b="1" dirty="0">
                <a:solidFill>
                  <a:schemeClr val="accent3"/>
                </a:solidFill>
                <a:sym typeface="Wingdings" pitchFamily="2" charset="2"/>
              </a:rPr>
              <a:t>　</a:t>
            </a:r>
            <a:r>
              <a:rPr lang="en-US" altLang="ja-JP" sz="2000" b="1" dirty="0" smtClean="0">
                <a:solidFill>
                  <a:schemeClr val="accent3"/>
                </a:solidFill>
                <a:sym typeface="Wingdings" pitchFamily="2" charset="2"/>
              </a:rPr>
              <a:t>SL</a:t>
            </a:r>
            <a:r>
              <a:rPr lang="ja-JP" altLang="en-US" sz="2000" b="1" dirty="0" smtClean="0">
                <a:solidFill>
                  <a:schemeClr val="accent3"/>
                </a:solidFill>
                <a:sym typeface="Wingdings" pitchFamily="2" charset="2"/>
              </a:rPr>
              <a:t>の上端はシャープ</a:t>
            </a:r>
            <a:endParaRPr lang="en-US" altLang="ja-JP" sz="20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000" b="1" dirty="0">
                <a:sym typeface="Wingdings" pitchFamily="2" charset="2"/>
              </a:rPr>
              <a:t>3</a:t>
            </a:r>
            <a:r>
              <a:rPr lang="ja-JP" altLang="en-US" sz="2000" b="1" dirty="0" err="1" smtClean="0">
                <a:sym typeface="Wingdings" pitchFamily="2" charset="2"/>
              </a:rPr>
              <a:t>つの</a:t>
            </a:r>
            <a:r>
              <a:rPr lang="en-US" altLang="ja-JP" sz="2000" b="1" dirty="0" smtClean="0">
                <a:sym typeface="Wingdings" pitchFamily="2" charset="2"/>
              </a:rPr>
              <a:t>log-normal</a:t>
            </a:r>
            <a:r>
              <a:rPr lang="ja-JP" altLang="en-US" sz="2000" b="1" dirty="0" smtClean="0">
                <a:sym typeface="Wingdings" pitchFamily="2" charset="2"/>
              </a:rPr>
              <a:t>の重ね合わせで</a:t>
            </a:r>
            <a:endParaRPr lang="en-US" altLang="ja-JP" sz="2000" b="1" dirty="0" smtClean="0">
              <a:sym typeface="Wingdings" pitchFamily="2" charset="2"/>
            </a:endParaRPr>
          </a:p>
          <a:p>
            <a:r>
              <a:rPr lang="ja-JP" altLang="en-US" sz="2000" b="1" dirty="0">
                <a:sym typeface="Wingdings" pitchFamily="2" charset="2"/>
              </a:rPr>
              <a:t>　</a:t>
            </a:r>
            <a:r>
              <a:rPr lang="ja-JP" altLang="en-US" sz="2000" b="1" dirty="0" smtClean="0">
                <a:sym typeface="Wingdings" pitchFamily="2" charset="2"/>
              </a:rPr>
              <a:t>　ベストフィット</a:t>
            </a:r>
            <a:endParaRPr lang="en-US" altLang="ja-JP" sz="2000" b="1" dirty="0" smtClean="0">
              <a:sym typeface="Wingdings" pitchFamily="2" charset="2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kumimoji="1" lang="en-US" altLang="ja-JP" dirty="0" smtClean="0"/>
              <a:t>2.Results: </a:t>
            </a:r>
            <a:r>
              <a:rPr lang="en-US" altLang="ja-JP" sz="3200" dirty="0" smtClean="0"/>
              <a:t>seeing statistics</a:t>
            </a:r>
            <a:endParaRPr kumimoji="1" lang="ja-JP" altLang="en-US" dirty="0"/>
          </a:p>
        </p:txBody>
      </p:sp>
      <p:pic>
        <p:nvPicPr>
          <p:cNvPr id="4098" name="Picture 2" descr="C:\Users\hirofumi\Desktop\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0122"/>
            <a:ext cx="4333876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irofumi\Desktop\eq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01493"/>
            <a:ext cx="31718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68344" y="1556792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tx2"/>
                </a:solidFill>
                <a:latin typeface="+mj-lt"/>
              </a:rPr>
              <a:t>[5/6]</a:t>
            </a:r>
            <a:endParaRPr kumimoji="1" lang="ja-JP" altLang="en-US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1440</TotalTime>
  <Words>1068</Words>
  <Application>Microsoft Office PowerPoint</Application>
  <PresentationFormat>画面に合わせる (4:3)</PresentationFormat>
  <Paragraphs>281</Paragraphs>
  <Slides>36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エッセンシャル</vt:lpstr>
      <vt:lpstr>Dome C site testing: surface layer, free atmosphere seeing,  and isoplanatic angle statistics</vt:lpstr>
      <vt:lpstr>1.Introduction [1/3]</vt:lpstr>
      <vt:lpstr>1.Introduction [2/3]</vt:lpstr>
      <vt:lpstr>1.Introduction [3/3]</vt:lpstr>
      <vt:lpstr>2.Results: seeing statistics</vt:lpstr>
      <vt:lpstr>2.Results: seeing statistics</vt:lpstr>
      <vt:lpstr>PowerPoint プレゼンテーション</vt:lpstr>
      <vt:lpstr>2.Results: seeing statistics</vt:lpstr>
      <vt:lpstr>2.Results: seeing statistics</vt:lpstr>
      <vt:lpstr>2.Results: seeing statistics</vt:lpstr>
      <vt:lpstr>2.Results: a statistical model  of the surface layer [1/3]</vt:lpstr>
      <vt:lpstr>PowerPoint プレゼンテーション</vt:lpstr>
      <vt:lpstr>2.Results: a statistical model  of the surface layer [3/3]</vt:lpstr>
      <vt:lpstr>2.Results: the surface layer thickness [1/2]</vt:lpstr>
      <vt:lpstr>2.Results: the surface layer thickness [2/2]</vt:lpstr>
      <vt:lpstr>2.Results: The Cn2 vertical distribution inside the surface layer</vt:lpstr>
      <vt:lpstr>2.Results: The Cn2 vertical distribution inside the surface layer</vt:lpstr>
      <vt:lpstr>2.Results: The Cn2 vertical distribution inside the surface layer</vt:lpstr>
      <vt:lpstr>2.Results: The Cn2 vertical distribution inside the surface layer</vt:lpstr>
      <vt:lpstr>2.Results: The Cn2 vertical distribution inside the surface layer</vt:lpstr>
      <vt:lpstr>2.Results: The Cn2 vertical distribution inside the surface layer</vt:lpstr>
      <vt:lpstr>2.Results: The Cn2 vertical distribution inside the surface layer</vt:lpstr>
      <vt:lpstr>2.Results: The ASL SEEIng [1/2]</vt:lpstr>
      <vt:lpstr>2.Results: The ASL SEEIng [2/2]</vt:lpstr>
      <vt:lpstr>2.Results: The peculiar case of the summer seeing [1/2]</vt:lpstr>
      <vt:lpstr>2.Results: The peculiar case of the summer seeing [2/2]</vt:lpstr>
      <vt:lpstr>2.Results: Temporal fluctuations of the seeing [1/3]</vt:lpstr>
      <vt:lpstr>2.Results: Temporal fluctuations of the seeing [2/3]</vt:lpstr>
      <vt:lpstr>2.Results: Temporal fluctuations of the seeing [3/3]</vt:lpstr>
      <vt:lpstr>2.Results: Isoplanatic Angle</vt:lpstr>
      <vt:lpstr>PowerPoint プレゼンテーション</vt:lpstr>
      <vt:lpstr>3.Conclusion [1/1]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 C site testing: surface layer, free atmosphere seeing,  and isoplanatic angle statistics</dc:title>
  <dc:creator>hirofumi</dc:creator>
  <cp:lastModifiedBy>hirofumi</cp:lastModifiedBy>
  <cp:revision>52</cp:revision>
  <cp:lastPrinted>2011-11-30T11:05:08Z</cp:lastPrinted>
  <dcterms:created xsi:type="dcterms:W3CDTF">2011-11-29T01:04:43Z</dcterms:created>
  <dcterms:modified xsi:type="dcterms:W3CDTF">2011-11-30T11:14:40Z</dcterms:modified>
</cp:coreProperties>
</file>