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6805613" cy="9939338"/>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FF3399"/>
    <a:srgbClr val="008000"/>
    <a:srgbClr val="FF00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60" autoAdjust="0"/>
  </p:normalViewPr>
  <p:slideViewPr>
    <p:cSldViewPr>
      <p:cViewPr>
        <p:scale>
          <a:sx n="40" d="100"/>
          <a:sy n="40" d="100"/>
        </p:scale>
        <p:origin x="186" y="-72"/>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46869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91082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27" y="10702131"/>
            <a:ext cx="22557528" cy="227995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015123" y="10702131"/>
            <a:ext cx="67178439" cy="227995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209605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317048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13170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259934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151490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719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4447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369242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ー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685862-2E9B-4977-B857-BBBB4FBCF48D}" type="datetimeFigureOut">
              <a:rPr kumimoji="1" lang="ja-JP" altLang="en-US" smtClean="0"/>
              <a:t>2011/7/30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181895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86685862-2E9B-4977-B857-BBBB4FBCF48D}" type="datetimeFigureOut">
              <a:rPr kumimoji="1" lang="ja-JP" altLang="en-US" smtClean="0"/>
              <a:t>2011/7/30</a:t>
            </a:fld>
            <a:endParaRPr kumimoji="1" lang="ja-JP" altLang="en-US"/>
          </a:p>
        </p:txBody>
      </p:sp>
      <p:sp>
        <p:nvSpPr>
          <p:cNvPr id="5" name="フッター プレースホルダー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A897610-D721-4610-9D2B-FB1116BC7E9B}" type="slidenum">
              <a:rPr kumimoji="1" lang="ja-JP" altLang="en-US" smtClean="0"/>
              <a:t>‹#›</a:t>
            </a:fld>
            <a:endParaRPr kumimoji="1" lang="ja-JP" altLang="en-US"/>
          </a:p>
        </p:txBody>
      </p:sp>
    </p:spTree>
    <p:extLst>
      <p:ext uri="{BB962C8B-B14F-4D97-AF65-F5344CB8AC3E}">
        <p14:creationId xmlns:p14="http://schemas.microsoft.com/office/powerpoint/2010/main" val="2143833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jpeg"/><Relationship Id="rId34" Type="http://schemas.openxmlformats.org/officeDocument/2006/relationships/image" Target="../media/image33.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jpeg"/><Relationship Id="rId38" Type="http://schemas.openxmlformats.org/officeDocument/2006/relationships/image" Target="../media/image37.pn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jpeg"/><Relationship Id="rId32" Type="http://schemas.openxmlformats.org/officeDocument/2006/relationships/image" Target="../media/image31.jpeg"/><Relationship Id="rId37" Type="http://schemas.openxmlformats.org/officeDocument/2006/relationships/image" Target="../media/image36.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36" Type="http://schemas.openxmlformats.org/officeDocument/2006/relationships/image" Target="../media/image35.gif"/><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jpeg"/><Relationship Id="rId35"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3" descr="sample_spectra.jpg"/>
          <p:cNvPicPr>
            <a:picLocks noChangeAspect="1"/>
          </p:cNvPicPr>
          <p:nvPr/>
        </p:nvPicPr>
        <p:blipFill>
          <a:blip r:embed="rId2" cstate="print"/>
          <a:stretch>
            <a:fillRect/>
          </a:stretch>
        </p:blipFill>
        <p:spPr>
          <a:xfrm>
            <a:off x="10963523" y="33454854"/>
            <a:ext cx="3960000" cy="2567032"/>
          </a:xfrm>
          <a:prstGeom prst="rect">
            <a:avLst/>
          </a:prstGeom>
        </p:spPr>
      </p:pic>
      <p:sp>
        <p:nvSpPr>
          <p:cNvPr id="1025" name="正方形/長方形 1024"/>
          <p:cNvSpPr/>
          <p:nvPr/>
        </p:nvSpPr>
        <p:spPr>
          <a:xfrm>
            <a:off x="495298" y="25551108"/>
            <a:ext cx="14356657" cy="16879489"/>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5388079" y="29099459"/>
            <a:ext cx="14397391" cy="13331138"/>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1662744"/>
            <a:ext cx="30279975" cy="1523494"/>
          </a:xfrm>
          <a:prstGeom prst="rect">
            <a:avLst/>
          </a:prstGeom>
          <a:noFill/>
        </p:spPr>
        <p:txBody>
          <a:bodyPr wrap="square" rtlCol="0">
            <a:spAutoFit/>
          </a:bodyPr>
          <a:lstStyle/>
          <a:p>
            <a:pPr algn="ctr"/>
            <a:r>
              <a:rPr lang="ja-JP" altLang="en-US" sz="9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南極ドームふじ基地における無人での冬期赤外線天体観測</a:t>
            </a:r>
            <a:endParaRPr kumimoji="1" lang="ja-JP" altLang="en-US" sz="9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テキスト ボックス 5"/>
          <p:cNvSpPr txBox="1"/>
          <p:nvPr/>
        </p:nvSpPr>
        <p:spPr>
          <a:xfrm>
            <a:off x="1" y="3450736"/>
            <a:ext cx="30279974" cy="2062103"/>
          </a:xfrm>
          <a:prstGeom prst="rect">
            <a:avLst/>
          </a:prstGeom>
          <a:noFill/>
        </p:spPr>
        <p:txBody>
          <a:bodyPr wrap="square" rtlCol="0">
            <a:spAutoFit/>
          </a:bodyPr>
          <a:lstStyle/>
          <a:p>
            <a:pPr algn="ctr"/>
            <a:r>
              <a:rPr lang="ja-JP" altLang="en-US" sz="3200" dirty="0"/>
              <a:t>東北大学大学院理学</a:t>
            </a:r>
            <a:r>
              <a:rPr lang="ja-JP" altLang="en-US" sz="3200" dirty="0" smtClean="0"/>
              <a:t>研究科天文学専攻</a:t>
            </a:r>
            <a:endParaRPr lang="en-US" altLang="ja-JP" sz="3200" dirty="0" smtClean="0"/>
          </a:p>
          <a:p>
            <a:pPr algn="ctr"/>
            <a:r>
              <a:rPr lang="ja-JP" altLang="en-US" sz="3200" dirty="0" smtClean="0"/>
              <a:t>博士課程後期</a:t>
            </a:r>
            <a:r>
              <a:rPr lang="en-US" altLang="ja-JP" sz="3200" dirty="0" smtClean="0"/>
              <a:t>2</a:t>
            </a:r>
            <a:r>
              <a:rPr lang="ja-JP" altLang="en-US" sz="3200" dirty="0" smtClean="0"/>
              <a:t>年</a:t>
            </a:r>
            <a:r>
              <a:rPr lang="en-US" altLang="ja-JP" sz="3200" dirty="0" smtClean="0"/>
              <a:t>/</a:t>
            </a:r>
            <a:r>
              <a:rPr kumimoji="1" lang="ja-JP" altLang="en-US" sz="3200" dirty="0" smtClean="0"/>
              <a:t>第</a:t>
            </a:r>
            <a:r>
              <a:rPr kumimoji="1" lang="en-US" altLang="ja-JP" sz="3200" dirty="0" smtClean="0"/>
              <a:t>52</a:t>
            </a:r>
            <a:r>
              <a:rPr kumimoji="1" lang="ja-JP" altLang="en-US" sz="3200" dirty="0" smtClean="0"/>
              <a:t>次日本南極地域観測隊同行者</a:t>
            </a:r>
            <a:endParaRPr kumimoji="1" lang="en-US" altLang="ja-JP" sz="3200" dirty="0" smtClean="0"/>
          </a:p>
          <a:p>
            <a:pPr algn="ctr"/>
            <a:r>
              <a:rPr kumimoji="1" lang="ja-JP" altLang="en-US" sz="3200" dirty="0" smtClean="0"/>
              <a:t>沖田博文</a:t>
            </a:r>
            <a:endParaRPr kumimoji="1" lang="en-US" altLang="ja-JP" sz="3200" dirty="0" smtClean="0"/>
          </a:p>
          <a:p>
            <a:pPr algn="ctr"/>
            <a:r>
              <a:rPr lang="en-US" altLang="ja-JP" sz="3200" dirty="0" smtClean="0"/>
              <a:t>h-okita@astr.tohoku.ac.jp</a:t>
            </a:r>
            <a:endParaRPr kumimoji="1" lang="ja-JP" altLang="en-US" sz="3200" dirty="0"/>
          </a:p>
        </p:txBody>
      </p:sp>
      <p:sp>
        <p:nvSpPr>
          <p:cNvPr id="21" name="正方形/長方形 20"/>
          <p:cNvSpPr/>
          <p:nvPr/>
        </p:nvSpPr>
        <p:spPr>
          <a:xfrm>
            <a:off x="342340" y="5691997"/>
            <a:ext cx="29307256" cy="2246769"/>
          </a:xfrm>
          <a:prstGeom prst="rect">
            <a:avLst/>
          </a:prstGeom>
        </p:spPr>
        <p:txBody>
          <a:bodyPr wrap="square">
            <a:spAutoFit/>
          </a:bodyPr>
          <a:lstStyle/>
          <a:p>
            <a:pPr algn="just"/>
            <a:r>
              <a:rPr lang="ja-JP" altLang="en-US" sz="2800" dirty="0">
                <a:latin typeface="+mn-ea"/>
              </a:rPr>
              <a:t>第</a:t>
            </a:r>
            <a:r>
              <a:rPr lang="en-US" altLang="ja-JP" sz="2800" dirty="0"/>
              <a:t>52 </a:t>
            </a:r>
            <a:r>
              <a:rPr lang="ja-JP" altLang="en-US" sz="2800" dirty="0"/>
              <a:t>次日本南極地域観測隊によって</a:t>
            </a:r>
            <a:r>
              <a:rPr lang="en-US" altLang="ja-JP" sz="2800" dirty="0"/>
              <a:t>2011 </a:t>
            </a:r>
            <a:r>
              <a:rPr lang="ja-JP" altLang="en-US" sz="2800" dirty="0"/>
              <a:t>年</a:t>
            </a:r>
            <a:r>
              <a:rPr lang="en-US" altLang="ja-JP" sz="2800" dirty="0"/>
              <a:t>1 </a:t>
            </a:r>
            <a:r>
              <a:rPr lang="ja-JP" altLang="en-US" sz="2800" dirty="0"/>
              <a:t>月</a:t>
            </a:r>
            <a:r>
              <a:rPr lang="ja-JP" altLang="en-US" sz="2800" dirty="0" smtClean="0"/>
              <a:t>にドーム</a:t>
            </a:r>
            <a:r>
              <a:rPr lang="ja-JP" altLang="en-US" sz="2800" dirty="0"/>
              <a:t>ふじ基地での望遠鏡による初めての天体観測と</a:t>
            </a:r>
            <a:r>
              <a:rPr lang="ja-JP" altLang="en-US" sz="2800" dirty="0" smtClean="0"/>
              <a:t>無人</a:t>
            </a:r>
            <a:r>
              <a:rPr lang="ja-JP" altLang="en-US" sz="2800" dirty="0"/>
              <a:t>発電モジュールの設置が行われた。我々はこの経験を</a:t>
            </a:r>
            <a:r>
              <a:rPr lang="ja-JP" altLang="en-US" sz="2800" dirty="0" smtClean="0"/>
              <a:t>生かし</a:t>
            </a:r>
            <a:r>
              <a:rPr lang="ja-JP" altLang="en-US" sz="2800" dirty="0"/>
              <a:t>、</a:t>
            </a:r>
            <a:r>
              <a:rPr lang="en-US" altLang="ja-JP" sz="2800" dirty="0"/>
              <a:t>2013 </a:t>
            </a:r>
            <a:r>
              <a:rPr lang="ja-JP" altLang="en-US" sz="2800" dirty="0"/>
              <a:t>年</a:t>
            </a:r>
            <a:r>
              <a:rPr lang="en-US" altLang="ja-JP" sz="2800" dirty="0"/>
              <a:t>1 </a:t>
            </a:r>
            <a:r>
              <a:rPr lang="ja-JP" altLang="en-US" sz="2800" dirty="0"/>
              <a:t>月に口径</a:t>
            </a:r>
            <a:r>
              <a:rPr lang="en-US" altLang="ja-JP" sz="2800" dirty="0"/>
              <a:t>40cm </a:t>
            </a:r>
            <a:r>
              <a:rPr lang="ja-JP" altLang="en-US" sz="2800" dirty="0"/>
              <a:t>の赤外線望遠鏡を</a:t>
            </a:r>
            <a:r>
              <a:rPr lang="ja-JP" altLang="en-US" sz="2800" dirty="0" smtClean="0"/>
              <a:t>ドームふじ</a:t>
            </a:r>
            <a:r>
              <a:rPr lang="ja-JP" altLang="en-US" sz="2800" dirty="0"/>
              <a:t>基地に設置、無人での冬期赤外線天体観測の実施を</a:t>
            </a:r>
            <a:r>
              <a:rPr lang="ja-JP" altLang="en-US" sz="2800" dirty="0" smtClean="0"/>
              <a:t>計画</a:t>
            </a:r>
            <a:r>
              <a:rPr lang="ja-JP" altLang="en-US" sz="2800" dirty="0"/>
              <a:t>する。南極の極低温環境がもたらす</a:t>
            </a:r>
            <a:r>
              <a:rPr lang="en-US" altLang="ja-JP" sz="2800" dirty="0"/>
              <a:t>2.36um </a:t>
            </a:r>
            <a:r>
              <a:rPr lang="ja-JP" altLang="en-US" sz="2800" dirty="0"/>
              <a:t>付近の</a:t>
            </a:r>
            <a:r>
              <a:rPr lang="ja-JP" altLang="en-US" sz="2800" dirty="0" smtClean="0"/>
              <a:t>暗い空</a:t>
            </a:r>
            <a:r>
              <a:rPr lang="en-US" altLang="ja-JP" sz="2800" dirty="0"/>
              <a:t>(K-dark) </a:t>
            </a:r>
            <a:r>
              <a:rPr lang="ja-JP" altLang="en-US" sz="2800" dirty="0"/>
              <a:t>と豊富な観測時間は極めて深い撮像を可能</a:t>
            </a:r>
            <a:r>
              <a:rPr lang="ja-JP" altLang="en-US" sz="2800" dirty="0" smtClean="0"/>
              <a:t>とし</a:t>
            </a:r>
            <a:r>
              <a:rPr lang="ja-JP" altLang="en-US" sz="2800" dirty="0"/>
              <a:t>、また</a:t>
            </a:r>
            <a:r>
              <a:rPr lang="en-US" altLang="ja-JP" sz="2800" dirty="0"/>
              <a:t>GRB </a:t>
            </a:r>
            <a:r>
              <a:rPr lang="ja-JP" altLang="en-US" sz="2800" dirty="0"/>
              <a:t>等の突発現象にも柔軟に対応出来る</a:t>
            </a:r>
            <a:r>
              <a:rPr lang="ja-JP" altLang="en-US" sz="2800" dirty="0" smtClean="0"/>
              <a:t>ユニーク</a:t>
            </a:r>
            <a:r>
              <a:rPr lang="ja-JP" altLang="en-US" sz="2800" dirty="0"/>
              <a:t>な観測装置となる。しかし南極において無人での</a:t>
            </a:r>
            <a:r>
              <a:rPr lang="ja-JP" altLang="en-US" sz="2800" dirty="0" smtClean="0"/>
              <a:t>赤外線観測</a:t>
            </a:r>
            <a:r>
              <a:rPr lang="ja-JP" altLang="en-US" sz="2800" dirty="0"/>
              <a:t>には課題が多い。南極固有の問題として</a:t>
            </a:r>
            <a:r>
              <a:rPr lang="en-US" altLang="ja-JP" sz="2800" dirty="0"/>
              <a:t>(1) </a:t>
            </a:r>
            <a:r>
              <a:rPr lang="ja-JP" altLang="en-US" sz="2800" dirty="0"/>
              <a:t>雪面の</a:t>
            </a:r>
            <a:r>
              <a:rPr lang="ja-JP" altLang="en-US" sz="2800" dirty="0" smtClean="0"/>
              <a:t>不等</a:t>
            </a:r>
            <a:r>
              <a:rPr lang="ja-JP" altLang="en-US" sz="2800" dirty="0"/>
              <a:t>沈下によって望遠鏡のアライメントが困難、</a:t>
            </a:r>
            <a:r>
              <a:rPr lang="en-US" altLang="ja-JP" sz="2800" dirty="0"/>
              <a:t>(2) </a:t>
            </a:r>
            <a:r>
              <a:rPr lang="ja-JP" altLang="en-US" sz="2800" dirty="0"/>
              <a:t>結露</a:t>
            </a:r>
            <a:r>
              <a:rPr lang="ja-JP" altLang="en-US" sz="2800" dirty="0" smtClean="0"/>
              <a:t>やダイヤモンドダスト</a:t>
            </a:r>
            <a:r>
              <a:rPr lang="ja-JP" altLang="en-US" sz="2800" dirty="0"/>
              <a:t>による観測障害、</a:t>
            </a:r>
            <a:r>
              <a:rPr lang="en-US" altLang="ja-JP" sz="2800" dirty="0"/>
              <a:t>(3) </a:t>
            </a:r>
            <a:r>
              <a:rPr lang="ja-JP" altLang="en-US" sz="2800" dirty="0"/>
              <a:t>イリジウム</a:t>
            </a:r>
            <a:r>
              <a:rPr lang="ja-JP" altLang="en-US" sz="2800" dirty="0" smtClean="0"/>
              <a:t>衛星電話</a:t>
            </a:r>
            <a:r>
              <a:rPr lang="ja-JP" altLang="en-US" sz="2800" dirty="0"/>
              <a:t>による限定的なリモート観測・データ転送、があり</a:t>
            </a:r>
            <a:r>
              <a:rPr lang="ja-JP" altLang="en-US" sz="2800" dirty="0" smtClean="0"/>
              <a:t>、さらに</a:t>
            </a:r>
            <a:r>
              <a:rPr lang="ja-JP" altLang="en-US" sz="2800" dirty="0"/>
              <a:t>真空・冷却を必要とする赤外線カメラの無人での</a:t>
            </a:r>
            <a:r>
              <a:rPr lang="ja-JP" altLang="en-US" sz="2800" dirty="0" smtClean="0"/>
              <a:t>運用</a:t>
            </a:r>
            <a:r>
              <a:rPr lang="ja-JP" altLang="en-US" sz="2800" dirty="0"/>
              <a:t>はそれ自体が困難である。本発表はこれまでの技術</a:t>
            </a:r>
            <a:r>
              <a:rPr lang="ja-JP" altLang="en-US" sz="2800" dirty="0" smtClean="0"/>
              <a:t>開発に</a:t>
            </a:r>
            <a:r>
              <a:rPr lang="ja-JP" altLang="en-US" sz="2800" dirty="0"/>
              <a:t>よって上記の問題を克服しつつある現状を報告し、</a:t>
            </a:r>
            <a:r>
              <a:rPr lang="en-US" altLang="ja-JP" sz="2800" dirty="0" smtClean="0"/>
              <a:t>2013</a:t>
            </a:r>
            <a:r>
              <a:rPr lang="ja-JP" altLang="en-US" sz="2800" dirty="0" smtClean="0"/>
              <a:t>年</a:t>
            </a:r>
            <a:r>
              <a:rPr lang="ja-JP" altLang="en-US" sz="2800" dirty="0"/>
              <a:t>の赤外線観測について提案を行うものである。</a:t>
            </a:r>
          </a:p>
        </p:txBody>
      </p:sp>
      <p:sp>
        <p:nvSpPr>
          <p:cNvPr id="34" name="テキスト ボックス 33"/>
          <p:cNvSpPr txBox="1"/>
          <p:nvPr/>
        </p:nvSpPr>
        <p:spPr>
          <a:xfrm>
            <a:off x="15480153" y="11465997"/>
            <a:ext cx="8925713" cy="523220"/>
          </a:xfrm>
          <a:prstGeom prst="rect">
            <a:avLst/>
          </a:prstGeom>
          <a:noFill/>
        </p:spPr>
        <p:txBody>
          <a:bodyPr wrap="none" rtlCol="0">
            <a:spAutoFit/>
          </a:bodyPr>
          <a:lstStyle/>
          <a:p>
            <a:r>
              <a:rPr kumimoji="1" lang="en-US" altLang="ja-JP" sz="2800" b="1" dirty="0" smtClean="0">
                <a:solidFill>
                  <a:srgbClr val="0070C0"/>
                </a:solidFill>
              </a:rPr>
              <a:t>(1)8m</a:t>
            </a:r>
            <a:r>
              <a:rPr lang="ja-JP" altLang="en-US" sz="2800" b="1" dirty="0">
                <a:solidFill>
                  <a:srgbClr val="0070C0"/>
                </a:solidFill>
              </a:rPr>
              <a:t>ステージ・クラムシェルルーフ型天体観測ドーム </a:t>
            </a:r>
            <a:r>
              <a:rPr lang="en-US" altLang="ja-JP" sz="2800" b="1" dirty="0" smtClean="0">
                <a:solidFill>
                  <a:srgbClr val="0070C0"/>
                </a:solidFill>
              </a:rPr>
              <a:t>new</a:t>
            </a:r>
            <a:endParaRPr lang="ja-JP" altLang="en-US" sz="2800" b="1" dirty="0">
              <a:solidFill>
                <a:srgbClr val="0070C0"/>
              </a:solidFill>
            </a:endParaRPr>
          </a:p>
        </p:txBody>
      </p:sp>
      <p:sp>
        <p:nvSpPr>
          <p:cNvPr id="37" name="テキスト ボックス 36"/>
          <p:cNvSpPr txBox="1"/>
          <p:nvPr/>
        </p:nvSpPr>
        <p:spPr>
          <a:xfrm>
            <a:off x="15480153" y="14697937"/>
            <a:ext cx="5701882" cy="523220"/>
          </a:xfrm>
          <a:prstGeom prst="rect">
            <a:avLst/>
          </a:prstGeom>
          <a:noFill/>
        </p:spPr>
        <p:txBody>
          <a:bodyPr wrap="none" rtlCol="0">
            <a:spAutoFit/>
          </a:bodyPr>
          <a:lstStyle/>
          <a:p>
            <a:r>
              <a:rPr kumimoji="1" lang="en-US" altLang="ja-JP" sz="2800" b="1" dirty="0" smtClean="0">
                <a:solidFill>
                  <a:srgbClr val="0070C0"/>
                </a:solidFill>
              </a:rPr>
              <a:t>(2)</a:t>
            </a:r>
            <a:r>
              <a:rPr kumimoji="1" lang="ja-JP" altLang="en-US" sz="2800" b="1" dirty="0" smtClean="0">
                <a:solidFill>
                  <a:srgbClr val="0070C0"/>
                </a:solidFill>
              </a:rPr>
              <a:t>南極</a:t>
            </a:r>
            <a:r>
              <a:rPr kumimoji="1" lang="en-US" altLang="ja-JP" sz="2800" b="1" dirty="0" smtClean="0">
                <a:solidFill>
                  <a:srgbClr val="0070C0"/>
                </a:solidFill>
              </a:rPr>
              <a:t>40cm</a:t>
            </a:r>
            <a:r>
              <a:rPr kumimoji="1" lang="ja-JP" altLang="en-US" sz="2800" b="1" dirty="0" smtClean="0">
                <a:solidFill>
                  <a:srgbClr val="0070C0"/>
                </a:solidFill>
              </a:rPr>
              <a:t>赤外線望遠鏡</a:t>
            </a:r>
            <a:r>
              <a:rPr kumimoji="1" lang="en-US" altLang="ja-JP" sz="2800" b="1" dirty="0" smtClean="0">
                <a:solidFill>
                  <a:srgbClr val="0070C0"/>
                </a:solidFill>
              </a:rPr>
              <a:t>AIRT40</a:t>
            </a:r>
            <a:r>
              <a:rPr kumimoji="1" lang="ja-JP" altLang="en-US" sz="2800" b="1" dirty="0" smtClean="0">
                <a:solidFill>
                  <a:srgbClr val="0070C0"/>
                </a:solidFill>
              </a:rPr>
              <a:t>改</a:t>
            </a:r>
            <a:endParaRPr kumimoji="1" lang="ja-JP" altLang="en-US" sz="2800" b="1" dirty="0">
              <a:solidFill>
                <a:srgbClr val="0070C0"/>
              </a:solidFill>
            </a:endParaRPr>
          </a:p>
        </p:txBody>
      </p:sp>
      <p:sp>
        <p:nvSpPr>
          <p:cNvPr id="71" name="テキスト ボックス 70"/>
          <p:cNvSpPr txBox="1"/>
          <p:nvPr/>
        </p:nvSpPr>
        <p:spPr>
          <a:xfrm>
            <a:off x="15480153" y="19047993"/>
            <a:ext cx="3963970" cy="523220"/>
          </a:xfrm>
          <a:prstGeom prst="rect">
            <a:avLst/>
          </a:prstGeom>
          <a:noFill/>
        </p:spPr>
        <p:txBody>
          <a:bodyPr wrap="none" rtlCol="0">
            <a:spAutoFit/>
          </a:bodyPr>
          <a:lstStyle/>
          <a:p>
            <a:r>
              <a:rPr kumimoji="1" lang="en-US" altLang="ja-JP" sz="2800" b="1" dirty="0" smtClean="0">
                <a:solidFill>
                  <a:srgbClr val="0070C0"/>
                </a:solidFill>
              </a:rPr>
              <a:t>(3)</a:t>
            </a:r>
            <a:r>
              <a:rPr kumimoji="1" lang="ja-JP" altLang="en-US" sz="2800" b="1" dirty="0" smtClean="0">
                <a:solidFill>
                  <a:srgbClr val="0070C0"/>
                </a:solidFill>
              </a:rPr>
              <a:t>赤外線カメラ</a:t>
            </a:r>
            <a:r>
              <a:rPr kumimoji="1" lang="en-US" altLang="ja-JP" sz="2800" b="1" dirty="0" smtClean="0">
                <a:solidFill>
                  <a:srgbClr val="0070C0"/>
                </a:solidFill>
              </a:rPr>
              <a:t>TONIC2</a:t>
            </a:r>
            <a:r>
              <a:rPr lang="ja-JP" altLang="en-US" sz="2800" b="1" dirty="0" smtClean="0">
                <a:solidFill>
                  <a:srgbClr val="0070C0"/>
                </a:solidFill>
              </a:rPr>
              <a:t>改</a:t>
            </a:r>
            <a:endParaRPr kumimoji="1" lang="ja-JP" altLang="en-US" sz="2800" b="1" dirty="0">
              <a:solidFill>
                <a:srgbClr val="0070C0"/>
              </a:solidFill>
            </a:endParaRPr>
          </a:p>
        </p:txBody>
      </p:sp>
      <p:sp>
        <p:nvSpPr>
          <p:cNvPr id="72" name="テキスト ボックス 71"/>
          <p:cNvSpPr txBox="1"/>
          <p:nvPr/>
        </p:nvSpPr>
        <p:spPr>
          <a:xfrm>
            <a:off x="15480153" y="22834927"/>
            <a:ext cx="5983497" cy="523220"/>
          </a:xfrm>
          <a:prstGeom prst="rect">
            <a:avLst/>
          </a:prstGeom>
          <a:noFill/>
        </p:spPr>
        <p:txBody>
          <a:bodyPr wrap="none" rtlCol="0">
            <a:spAutoFit/>
          </a:bodyPr>
          <a:lstStyle/>
          <a:p>
            <a:r>
              <a:rPr kumimoji="1" lang="en-US" altLang="ja-JP" sz="2800" b="1" dirty="0" smtClean="0">
                <a:solidFill>
                  <a:srgbClr val="0070C0"/>
                </a:solidFill>
              </a:rPr>
              <a:t>(4)</a:t>
            </a:r>
            <a:r>
              <a:rPr kumimoji="1" lang="ja-JP" altLang="en-US" sz="2800" b="1" dirty="0" smtClean="0">
                <a:solidFill>
                  <a:srgbClr val="0070C0"/>
                </a:solidFill>
              </a:rPr>
              <a:t>無人制御発電モジュール</a:t>
            </a:r>
            <a:r>
              <a:rPr kumimoji="1" lang="en-US" altLang="ja-JP" sz="2800" b="1" dirty="0" smtClean="0">
                <a:solidFill>
                  <a:srgbClr val="0070C0"/>
                </a:solidFill>
              </a:rPr>
              <a:t>PLATO-F</a:t>
            </a:r>
            <a:r>
              <a:rPr kumimoji="1" lang="ja-JP" altLang="en-US" sz="2800" b="1" dirty="0" smtClean="0">
                <a:solidFill>
                  <a:srgbClr val="0070C0"/>
                </a:solidFill>
              </a:rPr>
              <a:t>改</a:t>
            </a:r>
            <a:endParaRPr kumimoji="1" lang="ja-JP" altLang="en-US" sz="2800" b="1" dirty="0">
              <a:solidFill>
                <a:srgbClr val="0070C0"/>
              </a:solidFill>
            </a:endParaRPr>
          </a:p>
        </p:txBody>
      </p:sp>
      <p:sp>
        <p:nvSpPr>
          <p:cNvPr id="73" name="テキスト ボックス 72"/>
          <p:cNvSpPr txBox="1"/>
          <p:nvPr/>
        </p:nvSpPr>
        <p:spPr>
          <a:xfrm>
            <a:off x="15480153" y="25148678"/>
            <a:ext cx="6291979" cy="523220"/>
          </a:xfrm>
          <a:prstGeom prst="rect">
            <a:avLst/>
          </a:prstGeom>
          <a:noFill/>
        </p:spPr>
        <p:txBody>
          <a:bodyPr wrap="none" rtlCol="0">
            <a:spAutoFit/>
          </a:bodyPr>
          <a:lstStyle/>
          <a:p>
            <a:r>
              <a:rPr kumimoji="1" lang="en-US" altLang="ja-JP" sz="2800" b="1" dirty="0" smtClean="0">
                <a:solidFill>
                  <a:srgbClr val="0070C0"/>
                </a:solidFill>
              </a:rPr>
              <a:t>(6)25cm</a:t>
            </a:r>
            <a:r>
              <a:rPr kumimoji="1" lang="ja-JP" altLang="en-US" sz="2800" b="1" dirty="0" smtClean="0">
                <a:solidFill>
                  <a:srgbClr val="0070C0"/>
                </a:solidFill>
              </a:rPr>
              <a:t>ニュートン</a:t>
            </a:r>
            <a:r>
              <a:rPr kumimoji="1" lang="en-US" altLang="ja-JP" sz="2800" b="1" dirty="0" smtClean="0">
                <a:solidFill>
                  <a:srgbClr val="0070C0"/>
                </a:solidFill>
              </a:rPr>
              <a:t>+</a:t>
            </a:r>
            <a:r>
              <a:rPr lang="ja-JP" altLang="en-US" sz="2800" b="1" dirty="0" smtClean="0">
                <a:solidFill>
                  <a:srgbClr val="0070C0"/>
                </a:solidFill>
              </a:rPr>
              <a:t>可視高視野撮像 </a:t>
            </a:r>
            <a:r>
              <a:rPr lang="en-US" altLang="ja-JP" sz="2800" b="1" dirty="0" smtClean="0">
                <a:solidFill>
                  <a:srgbClr val="0070C0"/>
                </a:solidFill>
              </a:rPr>
              <a:t>new</a:t>
            </a:r>
            <a:endParaRPr kumimoji="1" lang="ja-JP" altLang="en-US" sz="2800" b="1" dirty="0">
              <a:solidFill>
                <a:srgbClr val="0070C0"/>
              </a:solidFill>
            </a:endParaRPr>
          </a:p>
        </p:txBody>
      </p:sp>
      <p:sp>
        <p:nvSpPr>
          <p:cNvPr id="77" name="テキスト ボックス 76"/>
          <p:cNvSpPr txBox="1"/>
          <p:nvPr/>
        </p:nvSpPr>
        <p:spPr>
          <a:xfrm>
            <a:off x="15480153" y="26807894"/>
            <a:ext cx="4838056" cy="523220"/>
          </a:xfrm>
          <a:prstGeom prst="rect">
            <a:avLst/>
          </a:prstGeom>
          <a:noFill/>
        </p:spPr>
        <p:txBody>
          <a:bodyPr wrap="none" rtlCol="0">
            <a:spAutoFit/>
          </a:bodyPr>
          <a:lstStyle/>
          <a:p>
            <a:r>
              <a:rPr kumimoji="1" lang="en-US" altLang="ja-JP" sz="2800" b="1" dirty="0" smtClean="0">
                <a:solidFill>
                  <a:srgbClr val="0070C0"/>
                </a:solidFill>
              </a:rPr>
              <a:t>(7)20cm</a:t>
            </a:r>
            <a:r>
              <a:rPr kumimoji="1" lang="ja-JP" altLang="en-US" sz="2800" b="1" dirty="0" smtClean="0">
                <a:solidFill>
                  <a:srgbClr val="0070C0"/>
                </a:solidFill>
              </a:rPr>
              <a:t>カセグレン</a:t>
            </a:r>
            <a:r>
              <a:rPr kumimoji="1" lang="en-US" altLang="ja-JP" sz="2800" b="1" dirty="0" smtClean="0">
                <a:solidFill>
                  <a:srgbClr val="0070C0"/>
                </a:solidFill>
              </a:rPr>
              <a:t>+DIMM</a:t>
            </a:r>
            <a:r>
              <a:rPr lang="ja-JP" altLang="en-US" sz="2800" b="1" dirty="0" smtClean="0">
                <a:solidFill>
                  <a:srgbClr val="0070C0"/>
                </a:solidFill>
              </a:rPr>
              <a:t> </a:t>
            </a:r>
            <a:r>
              <a:rPr lang="en-US" altLang="ja-JP" sz="2800" b="1" dirty="0" smtClean="0">
                <a:solidFill>
                  <a:srgbClr val="0070C0"/>
                </a:solidFill>
              </a:rPr>
              <a:t>new</a:t>
            </a:r>
            <a:endParaRPr kumimoji="1" lang="ja-JP" altLang="en-US" sz="2800" b="1" dirty="0">
              <a:solidFill>
                <a:srgbClr val="0070C0"/>
              </a:solidFill>
            </a:endParaRPr>
          </a:p>
        </p:txBody>
      </p:sp>
      <p:sp>
        <p:nvSpPr>
          <p:cNvPr id="47" name="テキスト ボックス 46"/>
          <p:cNvSpPr txBox="1"/>
          <p:nvPr/>
        </p:nvSpPr>
        <p:spPr>
          <a:xfrm>
            <a:off x="15593178" y="9143119"/>
            <a:ext cx="14056417" cy="2246769"/>
          </a:xfrm>
          <a:prstGeom prst="rect">
            <a:avLst/>
          </a:prstGeom>
          <a:noFill/>
        </p:spPr>
        <p:txBody>
          <a:bodyPr wrap="square" rtlCol="0">
            <a:spAutoFit/>
          </a:bodyPr>
          <a:lstStyle/>
          <a:p>
            <a:r>
              <a:rPr kumimoji="1" lang="en-US" altLang="ja-JP" sz="2800" dirty="0" smtClean="0"/>
              <a:t>2011</a:t>
            </a:r>
            <a:r>
              <a:rPr kumimoji="1" lang="ja-JP" altLang="en-US" sz="2800" dirty="0" smtClean="0"/>
              <a:t>年</a:t>
            </a:r>
            <a:r>
              <a:rPr kumimoji="1" lang="en-US" altLang="ja-JP" sz="2800" dirty="0" smtClean="0"/>
              <a:t>11</a:t>
            </a:r>
            <a:r>
              <a:rPr kumimoji="1" lang="ja-JP" altLang="en-US" sz="2800" dirty="0" smtClean="0"/>
              <a:t>月出発の</a:t>
            </a:r>
            <a:r>
              <a:rPr kumimoji="1" lang="en-US" altLang="ja-JP" sz="2800" dirty="0" smtClean="0"/>
              <a:t>53</a:t>
            </a:r>
            <a:r>
              <a:rPr kumimoji="1" lang="ja-JP" altLang="en-US" sz="2800" dirty="0" smtClean="0"/>
              <a:t>次隊では、越冬隊として小山助手、夏隊として市川隆教授の</a:t>
            </a:r>
            <a:r>
              <a:rPr kumimoji="1" lang="en-US" altLang="ja-JP" sz="2800" dirty="0" smtClean="0"/>
              <a:t>2</a:t>
            </a:r>
            <a:r>
              <a:rPr kumimoji="1" lang="ja-JP" altLang="en-US" sz="2800" dirty="0" smtClean="0"/>
              <a:t>名が昭和基地に</a:t>
            </a:r>
            <a:r>
              <a:rPr kumimoji="1" lang="ja-JP" altLang="en-US" sz="2800" dirty="0" smtClean="0"/>
              <a:t>赴き、昭和基地で機材の最終調整や旅行準備を行う。</a:t>
            </a:r>
            <a:r>
              <a:rPr kumimoji="1" lang="en-US" altLang="ja-JP" sz="2800" dirty="0" smtClean="0"/>
              <a:t>2012</a:t>
            </a:r>
            <a:r>
              <a:rPr kumimoji="1" lang="ja-JP" altLang="en-US" sz="2800" dirty="0" smtClean="0"/>
              <a:t>年</a:t>
            </a:r>
            <a:r>
              <a:rPr kumimoji="1" lang="en-US" altLang="ja-JP" sz="2800" dirty="0" smtClean="0"/>
              <a:t>11</a:t>
            </a:r>
            <a:r>
              <a:rPr kumimoji="1" lang="ja-JP" altLang="en-US" sz="2800" dirty="0" smtClean="0"/>
              <a:t>月出発の</a:t>
            </a:r>
            <a:r>
              <a:rPr kumimoji="1" lang="en-US" altLang="ja-JP" sz="2800" dirty="0" smtClean="0"/>
              <a:t>54</a:t>
            </a:r>
            <a:r>
              <a:rPr kumimoji="1" lang="ja-JP" altLang="en-US" sz="2800" dirty="0" smtClean="0"/>
              <a:t>次隊では航空機を用いて</a:t>
            </a:r>
            <a:r>
              <a:rPr kumimoji="1" lang="en-US" altLang="ja-JP" sz="2800" dirty="0" smtClean="0"/>
              <a:t>11</a:t>
            </a:r>
            <a:r>
              <a:rPr kumimoji="1" lang="ja-JP" altLang="en-US" sz="2800" dirty="0" smtClean="0"/>
              <a:t>月上旬に南極大陸に上陸し、</a:t>
            </a:r>
            <a:r>
              <a:rPr kumimoji="1" lang="en-US" altLang="ja-JP" sz="2800" dirty="0" smtClean="0"/>
              <a:t>53</a:t>
            </a:r>
            <a:r>
              <a:rPr kumimoji="1" lang="ja-JP" altLang="en-US" sz="2800" dirty="0" smtClean="0"/>
              <a:t>次越冬隊と合流して</a:t>
            </a:r>
            <a:r>
              <a:rPr kumimoji="1" lang="en-US" altLang="ja-JP" sz="2800" dirty="0" smtClean="0"/>
              <a:t>12</a:t>
            </a:r>
            <a:r>
              <a:rPr kumimoji="1" lang="ja-JP" altLang="en-US" sz="2800" dirty="0" smtClean="0"/>
              <a:t>月上旬にドームふじへ到着し、</a:t>
            </a:r>
            <a:r>
              <a:rPr kumimoji="1" lang="en-US" altLang="ja-JP" sz="2800" dirty="0" smtClean="0"/>
              <a:t>2</a:t>
            </a:r>
            <a:r>
              <a:rPr kumimoji="1" lang="ja-JP" altLang="en-US" sz="2800" dirty="0" smtClean="0"/>
              <a:t>ヶ月の滞在期間に以下の観測装置の設置を</a:t>
            </a:r>
            <a:r>
              <a:rPr kumimoji="1" lang="ja-JP" altLang="en-US" sz="2800" dirty="0" smtClean="0"/>
              <a:t>行い、</a:t>
            </a:r>
            <a:r>
              <a:rPr kumimoji="1" lang="en-US" altLang="ja-JP" sz="2800" dirty="0" smtClean="0"/>
              <a:t>2013</a:t>
            </a:r>
            <a:r>
              <a:rPr kumimoji="1" lang="ja-JP" altLang="en-US" sz="2800" dirty="0" smtClean="0"/>
              <a:t>年</a:t>
            </a:r>
            <a:r>
              <a:rPr lang="en-US" altLang="ja-JP" sz="2800" dirty="0"/>
              <a:t>1</a:t>
            </a:r>
            <a:r>
              <a:rPr kumimoji="1" lang="ja-JP" altLang="en-US" sz="2800" dirty="0" smtClean="0"/>
              <a:t>月以降に無人での赤外線天体観測を</a:t>
            </a:r>
            <a:r>
              <a:rPr kumimoji="1" lang="ja-JP" altLang="en-US" sz="2800" dirty="0" smtClean="0"/>
              <a:t>行う予定である。</a:t>
            </a:r>
            <a:endParaRPr kumimoji="1" lang="ja-JP" altLang="en-US" sz="2800" dirty="0"/>
          </a:p>
        </p:txBody>
      </p:sp>
      <p:sp>
        <p:nvSpPr>
          <p:cNvPr id="79" name="テキスト ボックス 78"/>
          <p:cNvSpPr txBox="1"/>
          <p:nvPr/>
        </p:nvSpPr>
        <p:spPr>
          <a:xfrm>
            <a:off x="16005503" y="12043222"/>
            <a:ext cx="8999580" cy="2246769"/>
          </a:xfrm>
          <a:prstGeom prst="rect">
            <a:avLst/>
          </a:prstGeom>
          <a:noFill/>
        </p:spPr>
        <p:txBody>
          <a:bodyPr wrap="square" rtlCol="0">
            <a:spAutoFit/>
          </a:bodyPr>
          <a:lstStyle/>
          <a:p>
            <a:r>
              <a:rPr kumimoji="1" lang="ja-JP" altLang="en-US" sz="2800" dirty="0" smtClean="0"/>
              <a:t>地上付近の悪</a:t>
            </a:r>
            <a:r>
              <a:rPr kumimoji="1" lang="ja-JP" altLang="en-US" sz="2800" dirty="0" smtClean="0"/>
              <a:t>シーイング・地吹雪を</a:t>
            </a:r>
            <a:r>
              <a:rPr kumimoji="1" lang="ja-JP" altLang="en-US" sz="2800" dirty="0" smtClean="0"/>
              <a:t>避ける</a:t>
            </a:r>
            <a:r>
              <a:rPr kumimoji="1" lang="ja-JP" altLang="en-US" sz="2800" dirty="0" smtClean="0"/>
              <a:t>ために</a:t>
            </a:r>
            <a:r>
              <a:rPr kumimoji="1" lang="en-US" altLang="ja-JP" sz="2800" dirty="0" smtClean="0"/>
              <a:t>8m</a:t>
            </a:r>
            <a:r>
              <a:rPr kumimoji="1" lang="ja-JP" altLang="en-US" sz="2800" dirty="0" smtClean="0"/>
              <a:t>のステージを</a:t>
            </a:r>
            <a:r>
              <a:rPr kumimoji="1" lang="ja-JP" altLang="en-US" sz="2800" dirty="0" smtClean="0"/>
              <a:t>建設、その上に天体観測ドームを設置する。地吹雪・悪天候時には自動で観測を中断する。建設時から不等沈下量を測定・モデル構築して将来の大型機材設置の為の技術開発とする。</a:t>
            </a:r>
            <a:r>
              <a:rPr kumimoji="1" lang="en-US" altLang="ja-JP" sz="2800" dirty="0" smtClean="0"/>
              <a:t>(</a:t>
            </a:r>
            <a:r>
              <a:rPr kumimoji="1" lang="ja-JP" altLang="en-US" sz="2800" dirty="0" smtClean="0"/>
              <a:t>極地研・金助教担当</a:t>
            </a:r>
            <a:r>
              <a:rPr kumimoji="1" lang="en-US" altLang="ja-JP" sz="2800" dirty="0" smtClean="0"/>
              <a:t>)</a:t>
            </a:r>
            <a:endParaRPr kumimoji="1" lang="ja-JP" altLang="en-US" sz="2800" dirty="0"/>
          </a:p>
        </p:txBody>
      </p:sp>
      <p:sp>
        <p:nvSpPr>
          <p:cNvPr id="81" name="テキスト ボックス 80"/>
          <p:cNvSpPr txBox="1"/>
          <p:nvPr/>
        </p:nvSpPr>
        <p:spPr>
          <a:xfrm>
            <a:off x="16134988" y="15272544"/>
            <a:ext cx="8440730" cy="3539430"/>
          </a:xfrm>
          <a:prstGeom prst="rect">
            <a:avLst/>
          </a:prstGeom>
          <a:noFill/>
        </p:spPr>
        <p:txBody>
          <a:bodyPr wrap="square" rtlCol="0">
            <a:spAutoFit/>
          </a:bodyPr>
          <a:lstStyle/>
          <a:p>
            <a:r>
              <a:rPr kumimoji="1" lang="en-US" altLang="ja-JP" sz="2800" dirty="0" smtClean="0"/>
              <a:t>52</a:t>
            </a:r>
            <a:r>
              <a:rPr kumimoji="1" lang="ja-JP" altLang="en-US" sz="2800" dirty="0" smtClean="0"/>
              <a:t>次隊で持ち込んだ望遠鏡</a:t>
            </a:r>
            <a:r>
              <a:rPr kumimoji="1" lang="en-US" altLang="ja-JP" sz="2800" dirty="0" smtClean="0"/>
              <a:t>AIRT40</a:t>
            </a:r>
            <a:r>
              <a:rPr kumimoji="1" lang="ja-JP" altLang="en-US" sz="2800" dirty="0" smtClean="0"/>
              <a:t>を無人での冬期観測</a:t>
            </a:r>
            <a:r>
              <a:rPr lang="ja-JP" altLang="en-US" sz="2800" dirty="0"/>
              <a:t>が</a:t>
            </a:r>
            <a:r>
              <a:rPr kumimoji="1" lang="ja-JP" altLang="en-US" sz="2800" dirty="0" smtClean="0"/>
              <a:t>可能</a:t>
            </a:r>
            <a:r>
              <a:rPr lang="ja-JP" altLang="en-US" sz="2800" dirty="0"/>
              <a:t>とする</a:t>
            </a:r>
            <a:r>
              <a:rPr kumimoji="1" lang="ja-JP" altLang="en-US" sz="2800" dirty="0" smtClean="0"/>
              <a:t>ため、</a:t>
            </a:r>
            <a:endParaRPr kumimoji="1" lang="en-US" altLang="ja-JP" sz="2800" dirty="0" smtClean="0"/>
          </a:p>
          <a:p>
            <a:r>
              <a:rPr kumimoji="1" lang="ja-JP" altLang="en-US" sz="2800" dirty="0" smtClean="0"/>
              <a:t>　　</a:t>
            </a:r>
            <a:r>
              <a:rPr kumimoji="1" lang="en-US" altLang="ja-JP" sz="2800" dirty="0" smtClean="0"/>
              <a:t>(</a:t>
            </a:r>
            <a:r>
              <a:rPr kumimoji="1" lang="en-US" altLang="ja-JP" sz="2800" dirty="0" smtClean="0"/>
              <a:t>A)</a:t>
            </a:r>
            <a:r>
              <a:rPr kumimoji="1" lang="ja-JP" altLang="en-US" sz="2800" dirty="0" smtClean="0"/>
              <a:t>コマンドラインでの制御</a:t>
            </a:r>
            <a:endParaRPr kumimoji="1" lang="en-US" altLang="ja-JP" sz="2800" dirty="0" smtClean="0"/>
          </a:p>
          <a:p>
            <a:r>
              <a:rPr lang="ja-JP" altLang="en-US" sz="2800" dirty="0" smtClean="0"/>
              <a:t>　　</a:t>
            </a:r>
            <a:r>
              <a:rPr lang="en-US" altLang="ja-JP" sz="2800" dirty="0" smtClean="0"/>
              <a:t>(</a:t>
            </a:r>
            <a:r>
              <a:rPr lang="en-US" altLang="ja-JP" sz="2800" dirty="0" smtClean="0"/>
              <a:t>B)</a:t>
            </a:r>
            <a:r>
              <a:rPr lang="ja-JP" altLang="en-US" sz="2800" dirty="0" smtClean="0"/>
              <a:t>高視野ファインダー</a:t>
            </a:r>
            <a:r>
              <a:rPr lang="en-US" altLang="ja-JP" sz="2800" dirty="0" smtClean="0"/>
              <a:t>CCD</a:t>
            </a:r>
            <a:r>
              <a:rPr lang="ja-JP" altLang="en-US" sz="2800" dirty="0" smtClean="0"/>
              <a:t>の搭載</a:t>
            </a:r>
            <a:endParaRPr lang="en-US" altLang="ja-JP" sz="2800" dirty="0" smtClean="0"/>
          </a:p>
          <a:p>
            <a:r>
              <a:rPr kumimoji="1" lang="ja-JP" altLang="en-US" sz="2800" dirty="0" smtClean="0"/>
              <a:t>　　</a:t>
            </a:r>
            <a:r>
              <a:rPr kumimoji="1" lang="en-US" altLang="ja-JP" sz="2800" dirty="0" smtClean="0"/>
              <a:t>(</a:t>
            </a:r>
            <a:r>
              <a:rPr kumimoji="1" lang="en-US" altLang="ja-JP" sz="2800" dirty="0" smtClean="0"/>
              <a:t>C)</a:t>
            </a:r>
            <a:r>
              <a:rPr kumimoji="1" lang="ja-JP" altLang="en-US" sz="2800" dirty="0" smtClean="0"/>
              <a:t>エンコーダによる原点検出</a:t>
            </a:r>
            <a:endParaRPr kumimoji="1" lang="en-US" altLang="ja-JP" sz="2800" dirty="0" smtClean="0"/>
          </a:p>
          <a:p>
            <a:r>
              <a:rPr lang="ja-JP" altLang="en-US" sz="2800" dirty="0" smtClean="0"/>
              <a:t>　　</a:t>
            </a:r>
            <a:r>
              <a:rPr lang="en-US" altLang="ja-JP" sz="2800" dirty="0" smtClean="0"/>
              <a:t>(</a:t>
            </a:r>
            <a:r>
              <a:rPr lang="en-US" altLang="ja-JP" sz="2800" dirty="0" smtClean="0"/>
              <a:t>D)</a:t>
            </a:r>
            <a:r>
              <a:rPr lang="ja-JP" altLang="en-US" sz="2800" dirty="0" smtClean="0"/>
              <a:t>外配線に</a:t>
            </a:r>
            <a:r>
              <a:rPr lang="ja-JP" altLang="en-US" sz="2800" dirty="0" smtClean="0"/>
              <a:t>よる修理・改修の簡略化</a:t>
            </a:r>
            <a:endParaRPr lang="en-US" altLang="ja-JP" sz="2800" dirty="0" smtClean="0"/>
          </a:p>
          <a:p>
            <a:r>
              <a:rPr kumimoji="1" lang="ja-JP" altLang="en-US" sz="2800" dirty="0" smtClean="0"/>
              <a:t>　　</a:t>
            </a:r>
            <a:r>
              <a:rPr kumimoji="1" lang="en-US" altLang="ja-JP" sz="2800" dirty="0" smtClean="0"/>
              <a:t>(</a:t>
            </a:r>
            <a:r>
              <a:rPr kumimoji="1" lang="en-US" altLang="ja-JP" sz="2800" dirty="0" smtClean="0"/>
              <a:t>E)</a:t>
            </a:r>
            <a:r>
              <a:rPr kumimoji="1" lang="ja-JP" altLang="en-US" sz="2800" dirty="0" smtClean="0"/>
              <a:t>望遠鏡露出部のカバー作成</a:t>
            </a:r>
            <a:endParaRPr kumimoji="1" lang="en-US" altLang="ja-JP" sz="2800" dirty="0" smtClean="0"/>
          </a:p>
          <a:p>
            <a:r>
              <a:rPr lang="ja-JP" altLang="en-US" sz="2800" dirty="0" smtClean="0"/>
              <a:t>等の改造</a:t>
            </a:r>
            <a:r>
              <a:rPr lang="ja-JP" altLang="en-US" sz="2800" dirty="0" smtClean="0"/>
              <a:t>を行った</a:t>
            </a:r>
            <a:r>
              <a:rPr lang="ja-JP" altLang="en-US" sz="2800" dirty="0" smtClean="0"/>
              <a:t>。</a:t>
            </a:r>
            <a:endParaRPr kumimoji="1" lang="ja-JP" altLang="en-US" sz="2800" dirty="0"/>
          </a:p>
        </p:txBody>
      </p:sp>
      <p:sp>
        <p:nvSpPr>
          <p:cNvPr id="82" name="テキスト ボックス 81"/>
          <p:cNvSpPr txBox="1"/>
          <p:nvPr/>
        </p:nvSpPr>
        <p:spPr>
          <a:xfrm>
            <a:off x="15973437" y="19532054"/>
            <a:ext cx="6545401" cy="2677656"/>
          </a:xfrm>
          <a:prstGeom prst="rect">
            <a:avLst/>
          </a:prstGeom>
          <a:noFill/>
        </p:spPr>
        <p:txBody>
          <a:bodyPr wrap="square" rtlCol="0">
            <a:spAutoFit/>
          </a:bodyPr>
          <a:lstStyle/>
          <a:p>
            <a:r>
              <a:rPr lang="en-US" altLang="ja-JP" sz="2800" dirty="0" smtClean="0"/>
              <a:t>K-dark(2.3μm)</a:t>
            </a:r>
            <a:r>
              <a:rPr lang="ja-JP" altLang="en-US" sz="2800" dirty="0" smtClean="0"/>
              <a:t>波長で広がった天体を観測するために光学</a:t>
            </a:r>
            <a:r>
              <a:rPr lang="ja-JP" altLang="en-US" sz="2800" dirty="0" smtClean="0"/>
              <a:t>系</a:t>
            </a:r>
            <a:r>
              <a:rPr lang="ja-JP" altLang="en-US" sz="2800" dirty="0" smtClean="0"/>
              <a:t>を設計しなおし</a:t>
            </a:r>
            <a:r>
              <a:rPr kumimoji="1" lang="ja-JP" altLang="en-US" sz="2800" dirty="0" smtClean="0"/>
              <a:t>高視野・高効率化を実現。</a:t>
            </a:r>
            <a:r>
              <a:rPr kumimoji="1" lang="en-US" altLang="ja-JP" sz="2800" dirty="0" smtClean="0"/>
              <a:t>-80</a:t>
            </a:r>
            <a:r>
              <a:rPr kumimoji="1" lang="ja-JP" altLang="en-US" sz="2800" dirty="0" smtClean="0"/>
              <a:t>℃環境では</a:t>
            </a:r>
            <a:r>
              <a:rPr kumimoji="1" lang="en-US" altLang="ja-JP" sz="2800" dirty="0" smtClean="0"/>
              <a:t>O</a:t>
            </a:r>
            <a:r>
              <a:rPr kumimoji="1" lang="ja-JP" altLang="en-US" sz="2800" dirty="0" smtClean="0"/>
              <a:t>リングは使用出来ないため、インジウムシールへの</a:t>
            </a:r>
            <a:r>
              <a:rPr kumimoji="1" lang="ja-JP" altLang="en-US" sz="2800" dirty="0" smtClean="0"/>
              <a:t>交換を実施した。コンプレッサー等の遠隔制御を新規に開発した。</a:t>
            </a:r>
            <a:endParaRPr kumimoji="1" lang="en-US" altLang="ja-JP" sz="2800" dirty="0" smtClean="0"/>
          </a:p>
        </p:txBody>
      </p:sp>
      <p:sp>
        <p:nvSpPr>
          <p:cNvPr id="83" name="テキスト ボックス 82"/>
          <p:cNvSpPr txBox="1"/>
          <p:nvPr/>
        </p:nvSpPr>
        <p:spPr>
          <a:xfrm>
            <a:off x="16095412" y="23331635"/>
            <a:ext cx="8909671" cy="1384995"/>
          </a:xfrm>
          <a:prstGeom prst="rect">
            <a:avLst/>
          </a:prstGeom>
          <a:noFill/>
        </p:spPr>
        <p:txBody>
          <a:bodyPr wrap="square" rtlCol="0">
            <a:spAutoFit/>
          </a:bodyPr>
          <a:lstStyle/>
          <a:p>
            <a:r>
              <a:rPr kumimoji="1" lang="en-US" altLang="ja-JP" sz="2800" dirty="0" smtClean="0"/>
              <a:t>PLATO-F</a:t>
            </a:r>
            <a:r>
              <a:rPr kumimoji="1" lang="ja-JP" altLang="en-US" sz="2800" dirty="0" smtClean="0"/>
              <a:t>をドームふじ基地</a:t>
            </a:r>
            <a:r>
              <a:rPr kumimoji="1" lang="ja-JP" altLang="en-US" sz="2800" dirty="0" smtClean="0"/>
              <a:t>にて改修し、エンジン、バッテリー</a:t>
            </a:r>
            <a:r>
              <a:rPr kumimoji="1" lang="ja-JP" altLang="en-US" sz="2800" dirty="0" smtClean="0"/>
              <a:t>、</a:t>
            </a:r>
            <a:r>
              <a:rPr kumimoji="1" lang="en-US" altLang="ja-JP" sz="2800" dirty="0" smtClean="0"/>
              <a:t>DC-DC</a:t>
            </a:r>
            <a:r>
              <a:rPr kumimoji="1" lang="ja-JP" altLang="en-US" sz="2800" dirty="0" smtClean="0"/>
              <a:t>コンバーター等の</a:t>
            </a:r>
            <a:r>
              <a:rPr lang="ja-JP" altLang="en-US" sz="2800" dirty="0" smtClean="0"/>
              <a:t>交換、最大</a:t>
            </a:r>
            <a:r>
              <a:rPr lang="ja-JP" altLang="en-US" sz="2800" dirty="0" smtClean="0"/>
              <a:t>出力を</a:t>
            </a:r>
            <a:r>
              <a:rPr lang="en-US" altLang="ja-JP" sz="2800" dirty="0" smtClean="0"/>
              <a:t>2kW</a:t>
            </a:r>
            <a:r>
              <a:rPr lang="ja-JP" altLang="en-US" sz="2800" dirty="0" smtClean="0"/>
              <a:t>とする改造</a:t>
            </a:r>
            <a:r>
              <a:rPr lang="ja-JP" altLang="en-US" sz="2800" dirty="0" smtClean="0"/>
              <a:t>を</a:t>
            </a:r>
            <a:r>
              <a:rPr lang="ja-JP" altLang="en-US" sz="2800" dirty="0" smtClean="0"/>
              <a:t>行う予定である。</a:t>
            </a:r>
            <a:r>
              <a:rPr lang="en-US" altLang="ja-JP" sz="2800" dirty="0" smtClean="0"/>
              <a:t>(UNSW</a:t>
            </a:r>
            <a:r>
              <a:rPr lang="ja-JP" altLang="en-US" sz="2800" dirty="0" smtClean="0"/>
              <a:t>担当</a:t>
            </a:r>
            <a:r>
              <a:rPr lang="en-US" altLang="ja-JP" sz="2800" dirty="0" smtClean="0"/>
              <a:t>)</a:t>
            </a:r>
            <a:endParaRPr kumimoji="1" lang="en-US" altLang="ja-JP" sz="2800" dirty="0" smtClean="0"/>
          </a:p>
        </p:txBody>
      </p:sp>
      <p:sp>
        <p:nvSpPr>
          <p:cNvPr id="22" name="テキスト ボックス 21"/>
          <p:cNvSpPr txBox="1"/>
          <p:nvPr/>
        </p:nvSpPr>
        <p:spPr>
          <a:xfrm>
            <a:off x="652096" y="27764729"/>
            <a:ext cx="5099473" cy="523220"/>
          </a:xfrm>
          <a:prstGeom prst="rect">
            <a:avLst/>
          </a:prstGeom>
          <a:noFill/>
        </p:spPr>
        <p:txBody>
          <a:bodyPr wrap="none" rtlCol="0">
            <a:spAutoFit/>
          </a:bodyPr>
          <a:lstStyle/>
          <a:p>
            <a:r>
              <a:rPr kumimoji="1" lang="en-US" altLang="ja-JP" sz="2800" b="1" dirty="0" smtClean="0">
                <a:solidFill>
                  <a:srgbClr val="0070C0"/>
                </a:solidFill>
              </a:rPr>
              <a:t>(1)</a:t>
            </a:r>
            <a:r>
              <a:rPr lang="ja-JP" altLang="en-US" sz="2800" b="1" dirty="0">
                <a:solidFill>
                  <a:srgbClr val="0070C0"/>
                </a:solidFill>
              </a:rPr>
              <a:t>赤外線</a:t>
            </a:r>
            <a:r>
              <a:rPr lang="ja-JP" altLang="en-US" sz="2800" b="1" dirty="0" smtClean="0">
                <a:solidFill>
                  <a:srgbClr val="0070C0"/>
                </a:solidFill>
              </a:rPr>
              <a:t>大気放射ノイズの観測</a:t>
            </a:r>
            <a:endParaRPr kumimoji="1" lang="ja-JP" altLang="en-US" sz="2800" b="1" dirty="0">
              <a:solidFill>
                <a:srgbClr val="0070C0"/>
              </a:solidFill>
            </a:endParaRPr>
          </a:p>
        </p:txBody>
      </p:sp>
      <p:sp>
        <p:nvSpPr>
          <p:cNvPr id="23" name="テキスト ボックス 22"/>
          <p:cNvSpPr txBox="1"/>
          <p:nvPr/>
        </p:nvSpPr>
        <p:spPr>
          <a:xfrm>
            <a:off x="652096" y="30602122"/>
            <a:ext cx="2932213" cy="523220"/>
          </a:xfrm>
          <a:prstGeom prst="rect">
            <a:avLst/>
          </a:prstGeom>
          <a:noFill/>
        </p:spPr>
        <p:txBody>
          <a:bodyPr wrap="none" rtlCol="0">
            <a:spAutoFit/>
          </a:bodyPr>
          <a:lstStyle/>
          <a:p>
            <a:r>
              <a:rPr kumimoji="1" lang="en-US" altLang="ja-JP" sz="2800" b="1" dirty="0" smtClean="0">
                <a:solidFill>
                  <a:srgbClr val="0070C0"/>
                </a:solidFill>
              </a:rPr>
              <a:t>(2)</a:t>
            </a:r>
            <a:r>
              <a:rPr kumimoji="1" lang="ja-JP" altLang="en-US" sz="2800" b="1" dirty="0" smtClean="0">
                <a:solidFill>
                  <a:srgbClr val="0070C0"/>
                </a:solidFill>
              </a:rPr>
              <a:t>シーイング測定</a:t>
            </a:r>
            <a:endParaRPr kumimoji="1" lang="ja-JP" altLang="en-US" sz="2800" b="1" dirty="0">
              <a:solidFill>
                <a:srgbClr val="0070C0"/>
              </a:solidFill>
            </a:endParaRPr>
          </a:p>
        </p:txBody>
      </p:sp>
      <p:sp>
        <p:nvSpPr>
          <p:cNvPr id="24" name="テキスト ボックス 23"/>
          <p:cNvSpPr txBox="1"/>
          <p:nvPr/>
        </p:nvSpPr>
        <p:spPr>
          <a:xfrm>
            <a:off x="652096" y="33531373"/>
            <a:ext cx="3837910" cy="523220"/>
          </a:xfrm>
          <a:prstGeom prst="rect">
            <a:avLst/>
          </a:prstGeom>
          <a:noFill/>
        </p:spPr>
        <p:txBody>
          <a:bodyPr wrap="none" rtlCol="0">
            <a:spAutoFit/>
          </a:bodyPr>
          <a:lstStyle/>
          <a:p>
            <a:r>
              <a:rPr kumimoji="1" lang="en-US" altLang="ja-JP" sz="2800" b="1" dirty="0" smtClean="0">
                <a:solidFill>
                  <a:srgbClr val="0070C0"/>
                </a:solidFill>
              </a:rPr>
              <a:t>(3)</a:t>
            </a:r>
            <a:r>
              <a:rPr kumimoji="1" lang="ja-JP" altLang="en-US" sz="2800" b="1" dirty="0" smtClean="0">
                <a:solidFill>
                  <a:srgbClr val="0070C0"/>
                </a:solidFill>
              </a:rPr>
              <a:t>大気水蒸気量の測定</a:t>
            </a:r>
            <a:endParaRPr kumimoji="1" lang="ja-JP" altLang="en-US" sz="2800" b="1" dirty="0">
              <a:solidFill>
                <a:srgbClr val="0070C0"/>
              </a:solidFill>
            </a:endParaRPr>
          </a:p>
        </p:txBody>
      </p:sp>
      <p:sp>
        <p:nvSpPr>
          <p:cNvPr id="27" name="テキスト ボックス 26"/>
          <p:cNvSpPr txBox="1"/>
          <p:nvPr/>
        </p:nvSpPr>
        <p:spPr>
          <a:xfrm>
            <a:off x="652096" y="36453133"/>
            <a:ext cx="5606022" cy="523220"/>
          </a:xfrm>
          <a:prstGeom prst="rect">
            <a:avLst/>
          </a:prstGeom>
          <a:noFill/>
        </p:spPr>
        <p:txBody>
          <a:bodyPr wrap="none" rtlCol="0">
            <a:spAutoFit/>
          </a:bodyPr>
          <a:lstStyle/>
          <a:p>
            <a:r>
              <a:rPr lang="en-US" altLang="ja-JP" sz="2800" b="1" dirty="0" smtClean="0">
                <a:solidFill>
                  <a:srgbClr val="0070C0"/>
                </a:solidFill>
              </a:rPr>
              <a:t>(4)</a:t>
            </a:r>
            <a:r>
              <a:rPr lang="ja-JP" altLang="en-US" sz="2800" b="1" dirty="0" smtClean="0">
                <a:solidFill>
                  <a:srgbClr val="0070C0"/>
                </a:solidFill>
              </a:rPr>
              <a:t>冬期無人観測のための機材設置</a:t>
            </a:r>
            <a:endParaRPr kumimoji="1" lang="ja-JP" altLang="en-US" sz="2800" b="1" dirty="0">
              <a:solidFill>
                <a:srgbClr val="0070C0"/>
              </a:solidFill>
            </a:endParaRPr>
          </a:p>
        </p:txBody>
      </p:sp>
      <p:sp>
        <p:nvSpPr>
          <p:cNvPr id="38" name="テキスト ボックス 37"/>
          <p:cNvSpPr txBox="1"/>
          <p:nvPr/>
        </p:nvSpPr>
        <p:spPr>
          <a:xfrm>
            <a:off x="1346316" y="28317030"/>
            <a:ext cx="9545639" cy="1815882"/>
          </a:xfrm>
          <a:prstGeom prst="rect">
            <a:avLst/>
          </a:prstGeom>
          <a:noFill/>
        </p:spPr>
        <p:txBody>
          <a:bodyPr wrap="square" rtlCol="0">
            <a:spAutoFit/>
          </a:bodyPr>
          <a:lstStyle/>
          <a:p>
            <a:r>
              <a:rPr lang="ja-JP" altLang="en-US" sz="2800" dirty="0" smtClean="0"/>
              <a:t>空</a:t>
            </a:r>
            <a:r>
              <a:rPr lang="en-US" altLang="ja-JP" sz="2800" dirty="0" smtClean="0"/>
              <a:t>(Sky)</a:t>
            </a:r>
            <a:r>
              <a:rPr lang="ja-JP" altLang="en-US" sz="2800" dirty="0" smtClean="0"/>
              <a:t>を赤外線で観測し大気散乱光・大気熱放射を赤外線カメラで実測し、</a:t>
            </a:r>
            <a:r>
              <a:rPr lang="en-US" altLang="ja-JP" sz="2800" dirty="0"/>
              <a:t> </a:t>
            </a:r>
            <a:r>
              <a:rPr lang="en-US" altLang="ja-JP" sz="2800" dirty="0" err="1"/>
              <a:t>Krisciunas</a:t>
            </a:r>
            <a:r>
              <a:rPr lang="en-US" altLang="ja-JP" sz="2800" dirty="0"/>
              <a:t> &amp; Schaefer </a:t>
            </a:r>
            <a:r>
              <a:rPr lang="en-US" altLang="ja-JP" sz="2800" dirty="0" smtClean="0"/>
              <a:t>1991</a:t>
            </a:r>
            <a:r>
              <a:rPr lang="ja-JP" altLang="en-US" sz="2800" dirty="0" smtClean="0"/>
              <a:t>のモデルと比較した。ダイヤモンドダストの影響は無視できず、現在これを考慮に入れたモデルの再構築を行っている。</a:t>
            </a:r>
            <a:endParaRPr kumimoji="1" lang="ja-JP" altLang="en-US" sz="2800" dirty="0"/>
          </a:p>
        </p:txBody>
      </p:sp>
      <p:sp>
        <p:nvSpPr>
          <p:cNvPr id="40" name="テキスト ボックス 39"/>
          <p:cNvSpPr txBox="1"/>
          <p:nvPr/>
        </p:nvSpPr>
        <p:spPr>
          <a:xfrm>
            <a:off x="1346316" y="31125342"/>
            <a:ext cx="9398296" cy="1815882"/>
          </a:xfrm>
          <a:prstGeom prst="rect">
            <a:avLst/>
          </a:prstGeom>
          <a:noFill/>
        </p:spPr>
        <p:txBody>
          <a:bodyPr wrap="square" rtlCol="0">
            <a:spAutoFit/>
          </a:bodyPr>
          <a:lstStyle/>
          <a:p>
            <a:r>
              <a:rPr lang="en-US" altLang="ja-JP" sz="2800" dirty="0" smtClean="0"/>
              <a:t>DIMM</a:t>
            </a:r>
            <a:r>
              <a:rPr lang="ja-JP" altLang="en-US" sz="2800" dirty="0" smtClean="0"/>
              <a:t>により夏期のシーイングを</a:t>
            </a:r>
            <a:r>
              <a:rPr lang="en-US" altLang="ja-JP" sz="2800" dirty="0" smtClean="0"/>
              <a:t>4</a:t>
            </a:r>
            <a:r>
              <a:rPr lang="ja-JP" altLang="en-US" sz="2800" dirty="0" smtClean="0"/>
              <a:t>日間観測した。</a:t>
            </a:r>
            <a:r>
              <a:rPr lang="ja-JP" altLang="en-US" sz="2800" dirty="0"/>
              <a:t>得られた</a:t>
            </a:r>
            <a:r>
              <a:rPr lang="ja-JP" altLang="en-US" sz="2800" dirty="0" smtClean="0"/>
              <a:t>シーイングには</a:t>
            </a:r>
            <a:r>
              <a:rPr lang="en-US" altLang="ja-JP" sz="2800" dirty="0" smtClean="0"/>
              <a:t>2</a:t>
            </a:r>
            <a:r>
              <a:rPr lang="ja-JP" altLang="en-US" sz="2800" dirty="0" smtClean="0"/>
              <a:t>モードあり、それぞれ</a:t>
            </a:r>
            <a:r>
              <a:rPr lang="en-US" altLang="ja-JP" sz="2800" dirty="0" smtClean="0"/>
              <a:t>0.72’’</a:t>
            </a:r>
            <a:r>
              <a:rPr lang="ja-JP" altLang="en-US" sz="2800" dirty="0" err="1" smtClean="0"/>
              <a:t>、</a:t>
            </a:r>
            <a:r>
              <a:rPr lang="en-US" altLang="ja-JP" sz="2800" dirty="0" smtClean="0"/>
              <a:t>1.3’’</a:t>
            </a:r>
            <a:r>
              <a:rPr lang="ja-JP" altLang="en-US" sz="2800" dirty="0" smtClean="0"/>
              <a:t>であった。大気が安定する夕方と温度勾配が発達しシーイングが悪くなる夜間がこれらのモードに対応すると考えられる。</a:t>
            </a:r>
            <a:endParaRPr kumimoji="1" lang="ja-JP" altLang="en-US" sz="2800" dirty="0"/>
          </a:p>
        </p:txBody>
      </p:sp>
      <p:sp>
        <p:nvSpPr>
          <p:cNvPr id="41" name="テキスト ボックス 40"/>
          <p:cNvSpPr txBox="1"/>
          <p:nvPr/>
        </p:nvSpPr>
        <p:spPr>
          <a:xfrm>
            <a:off x="1404655" y="34060827"/>
            <a:ext cx="9487300" cy="1384995"/>
          </a:xfrm>
          <a:prstGeom prst="rect">
            <a:avLst/>
          </a:prstGeom>
          <a:noFill/>
        </p:spPr>
        <p:txBody>
          <a:bodyPr wrap="square" rtlCol="0">
            <a:spAutoFit/>
          </a:bodyPr>
          <a:lstStyle/>
          <a:p>
            <a:r>
              <a:rPr kumimoji="1" lang="en-US" altLang="ja-JP" sz="2800" dirty="0" smtClean="0"/>
              <a:t>1.6μm</a:t>
            </a:r>
            <a:r>
              <a:rPr kumimoji="1" lang="ja-JP" altLang="en-US" sz="2800" dirty="0" err="1" smtClean="0"/>
              <a:t>までの</a:t>
            </a:r>
            <a:r>
              <a:rPr kumimoji="1" lang="ja-JP" altLang="en-US" sz="2800" dirty="0" smtClean="0"/>
              <a:t>赤外線分光器を用いて太陽を観測し、水蒸気の吸収線の深さから水蒸気量を測定。</a:t>
            </a:r>
            <a:r>
              <a:rPr kumimoji="1" lang="en-US" altLang="ja-JP" sz="2800" dirty="0" smtClean="0"/>
              <a:t>PWV=0.5mm</a:t>
            </a:r>
            <a:r>
              <a:rPr kumimoji="1" lang="ja-JP" altLang="en-US" sz="2800" dirty="0" smtClean="0"/>
              <a:t>と他のサイトと比べて極めて低い値であることが分かった</a:t>
            </a:r>
            <a:r>
              <a:rPr kumimoji="1" lang="en-US" altLang="ja-JP" sz="2800" dirty="0" smtClean="0"/>
              <a:t>(</a:t>
            </a:r>
            <a:r>
              <a:rPr kumimoji="1" lang="ja-JP" altLang="en-US" sz="2800" dirty="0" smtClean="0"/>
              <a:t>高遠徳尚</a:t>
            </a:r>
            <a:r>
              <a:rPr kumimoji="1" lang="en-US" altLang="ja-JP" sz="2800" dirty="0" smtClean="0"/>
              <a:t>+2011)</a:t>
            </a:r>
            <a:endParaRPr kumimoji="1" lang="ja-JP" altLang="en-US" sz="2800" dirty="0"/>
          </a:p>
        </p:txBody>
      </p:sp>
      <p:sp>
        <p:nvSpPr>
          <p:cNvPr id="43" name="テキスト ボックス 42"/>
          <p:cNvSpPr txBox="1"/>
          <p:nvPr/>
        </p:nvSpPr>
        <p:spPr>
          <a:xfrm>
            <a:off x="11251555" y="39478270"/>
            <a:ext cx="3557866" cy="2677656"/>
          </a:xfrm>
          <a:prstGeom prst="rect">
            <a:avLst/>
          </a:prstGeom>
          <a:noFill/>
        </p:spPr>
        <p:txBody>
          <a:bodyPr wrap="square" rtlCol="0">
            <a:spAutoFit/>
          </a:bodyPr>
          <a:lstStyle/>
          <a:p>
            <a:r>
              <a:rPr kumimoji="1" lang="ja-JP" altLang="en-US" sz="2800" dirty="0" smtClean="0"/>
              <a:t>オーストラリア</a:t>
            </a:r>
            <a:r>
              <a:rPr kumimoji="1" lang="en-US" altLang="ja-JP" sz="2800" dirty="0" smtClean="0"/>
              <a:t>UNSW</a:t>
            </a:r>
            <a:r>
              <a:rPr kumimoji="1" lang="ja-JP" altLang="en-US" sz="2800" dirty="0" smtClean="0"/>
              <a:t>大学で開発。</a:t>
            </a:r>
            <a:r>
              <a:rPr kumimoji="1" lang="en-US" altLang="ja-JP" sz="2800" dirty="0" smtClean="0"/>
              <a:t>1kW</a:t>
            </a:r>
            <a:r>
              <a:rPr kumimoji="1" lang="ja-JP" altLang="en-US" sz="2800" dirty="0" smtClean="0"/>
              <a:t>の電力を</a:t>
            </a:r>
            <a:r>
              <a:rPr kumimoji="1" lang="en-US" altLang="ja-JP" sz="2800" dirty="0" smtClean="0"/>
              <a:t>2</a:t>
            </a:r>
            <a:r>
              <a:rPr kumimoji="1" lang="ja-JP" altLang="en-US" sz="2800" dirty="0" smtClean="0"/>
              <a:t>年間出力することが可能。イリジウム衛星電話</a:t>
            </a:r>
            <a:r>
              <a:rPr lang="ja-JP" altLang="en-US" sz="2800" dirty="0"/>
              <a:t>に</a:t>
            </a:r>
            <a:r>
              <a:rPr lang="ja-JP" altLang="en-US" sz="2800" dirty="0" smtClean="0"/>
              <a:t>よって制御・データ送信を行う。</a:t>
            </a:r>
            <a:endParaRPr kumimoji="1" lang="ja-JP" altLang="en-US" sz="2800" dirty="0"/>
          </a:p>
        </p:txBody>
      </p:sp>
      <p:sp>
        <p:nvSpPr>
          <p:cNvPr id="44" name="テキスト ボックス 43"/>
          <p:cNvSpPr txBox="1"/>
          <p:nvPr/>
        </p:nvSpPr>
        <p:spPr>
          <a:xfrm>
            <a:off x="7750906" y="39518312"/>
            <a:ext cx="3614059" cy="2246769"/>
          </a:xfrm>
          <a:prstGeom prst="rect">
            <a:avLst/>
          </a:prstGeom>
          <a:noFill/>
        </p:spPr>
        <p:txBody>
          <a:bodyPr wrap="square" rtlCol="0">
            <a:spAutoFit/>
          </a:bodyPr>
          <a:lstStyle/>
          <a:p>
            <a:r>
              <a:rPr lang="ja-JP" altLang="en-US" sz="2800" dirty="0" smtClean="0"/>
              <a:t>音波式大気散乱プロファイラ</a:t>
            </a:r>
            <a:r>
              <a:rPr lang="en-US" altLang="ja-JP" sz="2800" dirty="0" smtClean="0"/>
              <a:t>SNODAR</a:t>
            </a:r>
            <a:r>
              <a:rPr lang="ja-JP" altLang="en-US" sz="2800" dirty="0" err="1" smtClean="0"/>
              <a:t>。</a:t>
            </a:r>
            <a:r>
              <a:rPr lang="ja-JP" altLang="en-US" sz="2800" dirty="0" smtClean="0"/>
              <a:t>音波の後方散乱から大気の温度構造定数を得る。 </a:t>
            </a:r>
            <a:r>
              <a:rPr lang="en-US" altLang="ja-JP" sz="2800" dirty="0" smtClean="0"/>
              <a:t>(Bonner</a:t>
            </a:r>
            <a:r>
              <a:rPr kumimoji="1" lang="en-US" altLang="ja-JP" sz="2800" dirty="0" smtClean="0"/>
              <a:t>+2011)</a:t>
            </a:r>
            <a:endParaRPr kumimoji="1" lang="ja-JP" altLang="en-US" sz="2800" dirty="0"/>
          </a:p>
        </p:txBody>
      </p:sp>
      <p:sp>
        <p:nvSpPr>
          <p:cNvPr id="45" name="テキスト ボックス 44"/>
          <p:cNvSpPr txBox="1"/>
          <p:nvPr/>
        </p:nvSpPr>
        <p:spPr>
          <a:xfrm>
            <a:off x="646844" y="39449223"/>
            <a:ext cx="3619935" cy="2677656"/>
          </a:xfrm>
          <a:prstGeom prst="rect">
            <a:avLst/>
          </a:prstGeom>
          <a:noFill/>
        </p:spPr>
        <p:txBody>
          <a:bodyPr wrap="square" rtlCol="0">
            <a:spAutoFit/>
          </a:bodyPr>
          <a:lstStyle/>
          <a:p>
            <a:r>
              <a:rPr lang="ja-JP" altLang="en-US" sz="2800" dirty="0" smtClean="0"/>
              <a:t>鯉のぼりポールを転用した安価な気象観測タワー。高さ</a:t>
            </a:r>
            <a:r>
              <a:rPr lang="en-US" altLang="ja-JP" sz="2800" dirty="0" smtClean="0"/>
              <a:t>16m</a:t>
            </a:r>
            <a:r>
              <a:rPr lang="ja-JP" altLang="en-US" sz="2800" dirty="0" err="1" smtClean="0"/>
              <a:t>。</a:t>
            </a:r>
            <a:r>
              <a:rPr lang="en-US" altLang="ja-JP" sz="2800" dirty="0" smtClean="0"/>
              <a:t>6</a:t>
            </a:r>
            <a:r>
              <a:rPr lang="ja-JP" altLang="en-US" sz="2800" dirty="0" smtClean="0"/>
              <a:t>台の</a:t>
            </a:r>
            <a:r>
              <a:rPr lang="en-US" altLang="ja-JP" sz="2800" dirty="0" err="1" smtClean="0"/>
              <a:t>Pt</a:t>
            </a:r>
            <a:r>
              <a:rPr lang="ja-JP" altLang="en-US" sz="2800" dirty="0" smtClean="0"/>
              <a:t>センサーと</a:t>
            </a:r>
            <a:r>
              <a:rPr lang="en-US" altLang="ja-JP" sz="2800" dirty="0" smtClean="0"/>
              <a:t>2</a:t>
            </a:r>
            <a:r>
              <a:rPr lang="ja-JP" altLang="en-US" sz="2800" dirty="0" smtClean="0"/>
              <a:t>台の超音波風速計、</a:t>
            </a:r>
            <a:r>
              <a:rPr lang="en-US" altLang="ja-JP" sz="2800" dirty="0" smtClean="0"/>
              <a:t>1</a:t>
            </a:r>
            <a:r>
              <a:rPr lang="ja-JP" altLang="en-US" sz="2800" dirty="0" smtClean="0"/>
              <a:t>台の気圧計</a:t>
            </a:r>
            <a:r>
              <a:rPr lang="ja-JP" altLang="en-US" sz="2800" dirty="0"/>
              <a:t>に</a:t>
            </a:r>
            <a:r>
              <a:rPr lang="ja-JP" altLang="en-US" sz="2800" dirty="0" smtClean="0"/>
              <a:t>より観測を行う。</a:t>
            </a:r>
            <a:endParaRPr kumimoji="1" lang="ja-JP" altLang="en-US" sz="2800" dirty="0"/>
          </a:p>
        </p:txBody>
      </p:sp>
      <p:sp>
        <p:nvSpPr>
          <p:cNvPr id="46" name="テキスト ボックス 45"/>
          <p:cNvSpPr txBox="1"/>
          <p:nvPr/>
        </p:nvSpPr>
        <p:spPr>
          <a:xfrm>
            <a:off x="4241294" y="39471130"/>
            <a:ext cx="3625885" cy="2677656"/>
          </a:xfrm>
          <a:prstGeom prst="rect">
            <a:avLst/>
          </a:prstGeom>
          <a:noFill/>
        </p:spPr>
        <p:txBody>
          <a:bodyPr wrap="square" rtlCol="0">
            <a:spAutoFit/>
          </a:bodyPr>
          <a:lstStyle/>
          <a:p>
            <a:r>
              <a:rPr lang="ja-JP" altLang="en-US" sz="2800" dirty="0" smtClean="0"/>
              <a:t>ドップラー法ですでに惑星が存在する系外惑星を長期監視しトランジットを探査する専用望遠鏡</a:t>
            </a:r>
            <a:r>
              <a:rPr lang="en-US" altLang="ja-JP" sz="2800" dirty="0" err="1" smtClean="0"/>
              <a:t>TwinCAM</a:t>
            </a:r>
            <a:endParaRPr lang="en-US" altLang="ja-JP" sz="2800" dirty="0" smtClean="0"/>
          </a:p>
          <a:p>
            <a:r>
              <a:rPr lang="en-US" altLang="ja-JP" sz="2800" dirty="0" smtClean="0"/>
              <a:t>(</a:t>
            </a:r>
            <a:r>
              <a:rPr kumimoji="1" lang="ja-JP" altLang="en-US" sz="2800" dirty="0" smtClean="0"/>
              <a:t>徳尚助教</a:t>
            </a:r>
            <a:r>
              <a:rPr kumimoji="1" lang="en-US" altLang="ja-JP" sz="2800" dirty="0" smtClean="0"/>
              <a:t>+2011)</a:t>
            </a:r>
            <a:endParaRPr kumimoji="1" lang="ja-JP" altLang="en-US" sz="2800" dirty="0"/>
          </a:p>
        </p:txBody>
      </p:sp>
      <p:pic>
        <p:nvPicPr>
          <p:cNvPr id="1026" name="Picture 2" descr="a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499" y="27596950"/>
            <a:ext cx="3960000" cy="240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7363123" y="30026638"/>
            <a:ext cx="7439917" cy="738664"/>
          </a:xfrm>
          <a:prstGeom prst="rect">
            <a:avLst/>
          </a:prstGeom>
        </p:spPr>
        <p:txBody>
          <a:bodyPr wrap="square">
            <a:spAutoFit/>
          </a:bodyPr>
          <a:lstStyle/>
          <a:p>
            <a:r>
              <a:rPr lang="ja-JP" altLang="ja-JP" sz="1400" dirty="0"/>
              <a:t>天域と光源の離角の関数で記述された散乱係数。</a:t>
            </a:r>
            <a:r>
              <a:rPr lang="en-US" altLang="ja-JP" sz="1400" dirty="0" err="1"/>
              <a:t>Krisciunas</a:t>
            </a:r>
            <a:r>
              <a:rPr lang="en-US" altLang="ja-JP" sz="1400" dirty="0"/>
              <a:t> &amp; Schaefer 1991</a:t>
            </a:r>
            <a:r>
              <a:rPr lang="ja-JP" altLang="ja-JP" sz="1400" dirty="0"/>
              <a:t>より引用。横軸が天域と光源の離角</a:t>
            </a:r>
            <a:r>
              <a:rPr lang="en-US" altLang="ja-JP" sz="1400" dirty="0"/>
              <a:t>[</a:t>
            </a:r>
            <a:r>
              <a:rPr lang="ja-JP" altLang="ja-JP" sz="1400" dirty="0"/>
              <a:t>度</a:t>
            </a:r>
            <a:r>
              <a:rPr lang="en-US" altLang="ja-JP" sz="1400" dirty="0"/>
              <a:t>]</a:t>
            </a:r>
            <a:r>
              <a:rPr lang="ja-JP" altLang="ja-JP" sz="1400" dirty="0"/>
              <a:t>で縦軸は散乱係数、プロット点は観測で曲線はモデルを表す。このモデルではダイヤモンドダストは考慮されていない。</a:t>
            </a:r>
            <a:endParaRPr lang="ja-JP" altLang="en-US" sz="1400" dirty="0"/>
          </a:p>
        </p:txBody>
      </p:sp>
      <p:sp>
        <p:nvSpPr>
          <p:cNvPr id="50" name="Rectangle 40"/>
          <p:cNvSpPr>
            <a:spLocks noChangeArrowheads="1"/>
          </p:cNvSpPr>
          <p:nvPr/>
        </p:nvSpPr>
        <p:spPr bwMode="auto">
          <a:xfrm>
            <a:off x="591645" y="13119041"/>
            <a:ext cx="5017720" cy="52322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sz="2800" b="1" dirty="0">
                <a:solidFill>
                  <a:srgbClr val="0070C0"/>
                </a:solidFill>
                <a:latin typeface="ＭＳ Ｐゴシック" charset="-128"/>
              </a:rPr>
              <a:t>○</a:t>
            </a:r>
            <a:r>
              <a:rPr lang="ja-JP" altLang="en-US" sz="2800" b="1" dirty="0">
                <a:solidFill>
                  <a:srgbClr val="0070C0"/>
                </a:solidFill>
                <a:latin typeface="ＭＳ Ｐゴシック" charset="-128"/>
              </a:rPr>
              <a:t>赤外線</a:t>
            </a:r>
            <a:r>
              <a:rPr lang="ja-JP" altLang="en-US" sz="2800" b="1" dirty="0" smtClean="0">
                <a:solidFill>
                  <a:srgbClr val="0070C0"/>
                </a:solidFill>
                <a:latin typeface="ＭＳ Ｐゴシック" charset="-128"/>
              </a:rPr>
              <a:t>ノイズが地球上で最小</a:t>
            </a:r>
            <a:endParaRPr lang="ja-JP" altLang="en-US" sz="2800" b="1" dirty="0">
              <a:solidFill>
                <a:srgbClr val="0070C0"/>
              </a:solidFill>
              <a:latin typeface="ＭＳ Ｐゴシック" charset="-128"/>
            </a:endParaRPr>
          </a:p>
        </p:txBody>
      </p:sp>
      <p:sp>
        <p:nvSpPr>
          <p:cNvPr id="53" name="Rectangle 44"/>
          <p:cNvSpPr>
            <a:spLocks noChangeArrowheads="1"/>
          </p:cNvSpPr>
          <p:nvPr/>
        </p:nvSpPr>
        <p:spPr bwMode="auto">
          <a:xfrm>
            <a:off x="591645" y="16435710"/>
            <a:ext cx="5285421" cy="52322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sz="2800" b="1" dirty="0">
                <a:solidFill>
                  <a:srgbClr val="0070C0"/>
                </a:solidFill>
                <a:latin typeface="ＭＳ Ｐゴシック" charset="-128"/>
              </a:rPr>
              <a:t>○</a:t>
            </a:r>
            <a:r>
              <a:rPr lang="ja-JP" altLang="en-US" sz="2800" b="1" dirty="0">
                <a:solidFill>
                  <a:srgbClr val="0070C0"/>
                </a:solidFill>
                <a:latin typeface="ＭＳ Ｐゴシック" charset="-128"/>
              </a:rPr>
              <a:t>シーイングが地球上で最も良い</a:t>
            </a:r>
          </a:p>
        </p:txBody>
      </p:sp>
      <p:sp>
        <p:nvSpPr>
          <p:cNvPr id="55" name="Rectangle 46"/>
          <p:cNvSpPr>
            <a:spLocks noChangeArrowheads="1"/>
          </p:cNvSpPr>
          <p:nvPr/>
        </p:nvSpPr>
        <p:spPr bwMode="auto">
          <a:xfrm>
            <a:off x="591645" y="19532054"/>
            <a:ext cx="3284874" cy="52322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sz="2800" b="1" dirty="0">
                <a:solidFill>
                  <a:srgbClr val="0070C0"/>
                </a:solidFill>
                <a:latin typeface="ＭＳ Ｐゴシック" charset="-128"/>
              </a:rPr>
              <a:t>○</a:t>
            </a:r>
            <a:r>
              <a:rPr lang="ja-JP" altLang="en-US" sz="2800" b="1" dirty="0">
                <a:solidFill>
                  <a:srgbClr val="0070C0"/>
                </a:solidFill>
                <a:latin typeface="ＭＳ Ｐゴシック" charset="-128"/>
              </a:rPr>
              <a:t>夜が</a:t>
            </a:r>
            <a:r>
              <a:rPr lang="en-US" altLang="ja-JP" sz="2800" b="1" dirty="0">
                <a:solidFill>
                  <a:srgbClr val="0070C0"/>
                </a:solidFill>
                <a:latin typeface="ＭＳ Ｐゴシック" charset="-128"/>
              </a:rPr>
              <a:t>90</a:t>
            </a:r>
            <a:r>
              <a:rPr lang="ja-JP" altLang="en-US" sz="2800" b="1" dirty="0">
                <a:solidFill>
                  <a:srgbClr val="0070C0"/>
                </a:solidFill>
                <a:latin typeface="ＭＳ Ｐゴシック" charset="-128"/>
              </a:rPr>
              <a:t>日以上続く</a:t>
            </a:r>
          </a:p>
        </p:txBody>
      </p:sp>
      <p:sp>
        <p:nvSpPr>
          <p:cNvPr id="59" name="Rectangle 43"/>
          <p:cNvSpPr>
            <a:spLocks noChangeArrowheads="1"/>
          </p:cNvSpPr>
          <p:nvPr/>
        </p:nvSpPr>
        <p:spPr bwMode="auto">
          <a:xfrm>
            <a:off x="7157497" y="10747078"/>
            <a:ext cx="4814138" cy="1384995"/>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smtClean="0"/>
              <a:t>南緯</a:t>
            </a:r>
            <a:r>
              <a:rPr lang="en-US" altLang="ja-JP" sz="2800" dirty="0" smtClean="0"/>
              <a:t>77</a:t>
            </a:r>
            <a:r>
              <a:rPr lang="ja-JP" altLang="en-US" sz="2000" baseline="50000" dirty="0" smtClean="0"/>
              <a:t>○</a:t>
            </a:r>
            <a:r>
              <a:rPr lang="en-US" altLang="ja-JP" sz="2800" dirty="0" smtClean="0"/>
              <a:t>19’, </a:t>
            </a:r>
            <a:r>
              <a:rPr lang="ja-JP" altLang="en-US" sz="2800" dirty="0" smtClean="0"/>
              <a:t>　東経</a:t>
            </a:r>
            <a:r>
              <a:rPr lang="en-US" altLang="ja-JP" sz="2800" dirty="0" smtClean="0"/>
              <a:t>39</a:t>
            </a:r>
            <a:r>
              <a:rPr lang="ja-JP" altLang="en-US" sz="2800" baseline="50000" dirty="0"/>
              <a:t> </a:t>
            </a:r>
            <a:r>
              <a:rPr lang="ja-JP" altLang="en-US" sz="2000" baseline="50000" dirty="0" smtClean="0"/>
              <a:t>○</a:t>
            </a:r>
            <a:r>
              <a:rPr lang="en-US" altLang="ja-JP" sz="2800" dirty="0" smtClean="0"/>
              <a:t>42’</a:t>
            </a:r>
          </a:p>
          <a:p>
            <a:r>
              <a:rPr lang="ja-JP" altLang="en-US" sz="2800" dirty="0" smtClean="0"/>
              <a:t>標高</a:t>
            </a:r>
            <a:r>
              <a:rPr lang="en-US" altLang="ja-JP" sz="2800" dirty="0" smtClean="0"/>
              <a:t>3,810m</a:t>
            </a:r>
            <a:r>
              <a:rPr lang="ja-JP" altLang="en-US" sz="2800" dirty="0" smtClean="0"/>
              <a:t>　</a:t>
            </a:r>
            <a:r>
              <a:rPr lang="en-US" altLang="ja-JP" sz="2800" dirty="0" smtClean="0"/>
              <a:t>(0.6</a:t>
            </a:r>
            <a:r>
              <a:rPr lang="ja-JP" altLang="en-US" sz="2800" dirty="0" smtClean="0"/>
              <a:t>気圧</a:t>
            </a:r>
            <a:r>
              <a:rPr lang="en-US" altLang="ja-JP" sz="2800" dirty="0" smtClean="0"/>
              <a:t>)</a:t>
            </a:r>
          </a:p>
          <a:p>
            <a:r>
              <a:rPr lang="ja-JP" altLang="en-US" sz="2800" dirty="0" smtClean="0"/>
              <a:t>最低</a:t>
            </a:r>
            <a:r>
              <a:rPr lang="ja-JP" altLang="en-US" sz="2800" dirty="0"/>
              <a:t>気温</a:t>
            </a:r>
            <a:r>
              <a:rPr lang="en-US" altLang="ja-JP" sz="2800" dirty="0"/>
              <a:t>-80</a:t>
            </a:r>
            <a:r>
              <a:rPr lang="ja-JP" altLang="en-US" sz="2800" dirty="0" smtClean="0"/>
              <a:t>℃</a:t>
            </a:r>
            <a:r>
              <a:rPr lang="en-US" altLang="ja-JP" sz="2800" dirty="0" smtClean="0"/>
              <a:t>, </a:t>
            </a:r>
            <a:r>
              <a:rPr lang="ja-JP" altLang="en-US" sz="2800" dirty="0" smtClean="0"/>
              <a:t>年平均</a:t>
            </a:r>
            <a:r>
              <a:rPr lang="en-US" altLang="ja-JP" sz="2800" dirty="0" smtClean="0"/>
              <a:t>-54.4</a:t>
            </a:r>
            <a:r>
              <a:rPr lang="ja-JP" altLang="en-US" sz="2800" dirty="0" smtClean="0"/>
              <a:t>℃</a:t>
            </a:r>
            <a:endParaRPr lang="en-US" altLang="ja-JP" sz="2800" dirty="0" smtClean="0"/>
          </a:p>
        </p:txBody>
      </p:sp>
      <p:sp>
        <p:nvSpPr>
          <p:cNvPr id="69" name="Rectangle 92"/>
          <p:cNvSpPr>
            <a:spLocks noChangeArrowheads="1"/>
          </p:cNvSpPr>
          <p:nvPr/>
        </p:nvSpPr>
        <p:spPr bwMode="auto">
          <a:xfrm>
            <a:off x="8451850" y="13123863"/>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800">
                <a:solidFill>
                  <a:schemeClr val="bg1"/>
                </a:solidFill>
              </a:rPr>
              <a:t>大気の熱放射</a:t>
            </a:r>
          </a:p>
        </p:txBody>
      </p:sp>
      <p:sp>
        <p:nvSpPr>
          <p:cNvPr id="70" name="テキスト ボックス 69"/>
          <p:cNvSpPr txBox="1"/>
          <p:nvPr/>
        </p:nvSpPr>
        <p:spPr>
          <a:xfrm>
            <a:off x="567307" y="9162902"/>
            <a:ext cx="14356656" cy="954107"/>
          </a:xfrm>
          <a:prstGeom prst="rect">
            <a:avLst/>
          </a:prstGeom>
          <a:noFill/>
        </p:spPr>
        <p:txBody>
          <a:bodyPr wrap="square" rtlCol="0">
            <a:spAutoFit/>
          </a:bodyPr>
          <a:lstStyle/>
          <a:p>
            <a:r>
              <a:rPr lang="ja-JP" altLang="en-US" sz="2800" dirty="0" smtClean="0"/>
              <a:t>南極大陸内陸高原に位置する「ドームふじ基地」はその</a:t>
            </a:r>
            <a:r>
              <a:rPr lang="ja-JP" altLang="en-US" sz="2800" u="sng" dirty="0" smtClean="0"/>
              <a:t>特異な地理条件</a:t>
            </a:r>
            <a:r>
              <a:rPr lang="ja-JP" altLang="en-US" sz="2800" dirty="0" smtClean="0"/>
              <a:t>から地球上で最も赤外線観測に適している。</a:t>
            </a:r>
            <a:endParaRPr kumimoji="1" lang="ja-JP" altLang="en-US" sz="2800" dirty="0"/>
          </a:p>
        </p:txBody>
      </p:sp>
      <p:pic>
        <p:nvPicPr>
          <p:cNvPr id="74" name="Picture 2" descr="F:\D1\2010_05_SPIE\Oral_presentation\fig1.jpg"/>
          <p:cNvPicPr>
            <a:picLocks noChangeAspect="1" noChangeArrowheads="1"/>
          </p:cNvPicPr>
          <p:nvPr/>
        </p:nvPicPr>
        <p:blipFill>
          <a:blip r:embed="rId4" cstate="print"/>
          <a:srcRect/>
          <a:stretch>
            <a:fillRect/>
          </a:stretch>
        </p:blipFill>
        <p:spPr bwMode="auto">
          <a:xfrm>
            <a:off x="2034971" y="10315030"/>
            <a:ext cx="3960000" cy="2715430"/>
          </a:xfrm>
          <a:prstGeom prst="rect">
            <a:avLst/>
          </a:prstGeom>
          <a:noFill/>
        </p:spPr>
      </p:pic>
      <p:sp>
        <p:nvSpPr>
          <p:cNvPr id="9" name="テキスト ボックス 8"/>
          <p:cNvSpPr txBox="1"/>
          <p:nvPr/>
        </p:nvSpPr>
        <p:spPr>
          <a:xfrm>
            <a:off x="6096032" y="12384098"/>
            <a:ext cx="8755923" cy="523220"/>
          </a:xfrm>
          <a:prstGeom prst="rect">
            <a:avLst/>
          </a:prstGeom>
          <a:noFill/>
        </p:spPr>
        <p:txBody>
          <a:bodyPr wrap="none" rtlCol="0">
            <a:spAutoFit/>
          </a:bodyPr>
          <a:lstStyle/>
          <a:p>
            <a:r>
              <a:rPr kumimoji="1" lang="ja-JP" altLang="en-US" sz="2800" dirty="0" smtClean="0"/>
              <a:t>常に極高気圧帯が卓越し晴天が続く。ブリザードは無い。</a:t>
            </a:r>
            <a:endParaRPr kumimoji="1" lang="ja-JP" altLang="en-US" sz="2800" dirty="0"/>
          </a:p>
        </p:txBody>
      </p:sp>
      <p:sp>
        <p:nvSpPr>
          <p:cNvPr id="75" name="テキスト ボックス 74"/>
          <p:cNvSpPr txBox="1"/>
          <p:nvPr/>
        </p:nvSpPr>
        <p:spPr>
          <a:xfrm>
            <a:off x="1436584" y="13858236"/>
            <a:ext cx="9367446" cy="1815882"/>
          </a:xfrm>
          <a:prstGeom prst="rect">
            <a:avLst/>
          </a:prstGeom>
          <a:noFill/>
        </p:spPr>
        <p:txBody>
          <a:bodyPr wrap="square" rtlCol="0">
            <a:spAutoFit/>
          </a:bodyPr>
          <a:lstStyle/>
          <a:p>
            <a:r>
              <a:rPr kumimoji="1" lang="ja-JP" altLang="en-US" sz="2800" dirty="0" smtClean="0"/>
              <a:t>赤外線観測を妨げるのは、</a:t>
            </a:r>
            <a:r>
              <a:rPr kumimoji="1" lang="en-US" altLang="ja-JP" sz="2800" dirty="0" smtClean="0"/>
              <a:t>(1)OH</a:t>
            </a:r>
            <a:r>
              <a:rPr kumimoji="1" lang="ja-JP" altLang="en-US" sz="2800" dirty="0" smtClean="0"/>
              <a:t>夜光、</a:t>
            </a:r>
            <a:r>
              <a:rPr kumimoji="1" lang="en-US" altLang="ja-JP" sz="2800" dirty="0" smtClean="0"/>
              <a:t>(2)</a:t>
            </a:r>
            <a:r>
              <a:rPr lang="ja-JP" altLang="en-US" sz="2800" dirty="0" smtClean="0"/>
              <a:t>大気の熱放射、</a:t>
            </a:r>
            <a:r>
              <a:rPr lang="en-US" altLang="ja-JP" sz="2800" dirty="0" smtClean="0"/>
              <a:t>(3)</a:t>
            </a:r>
            <a:r>
              <a:rPr lang="ja-JP" altLang="en-US" sz="2800" dirty="0" smtClean="0"/>
              <a:t>望遠鏡の熱放射、</a:t>
            </a:r>
            <a:r>
              <a:rPr lang="en-US" altLang="ja-JP" sz="2800" dirty="0" smtClean="0"/>
              <a:t>(4)</a:t>
            </a:r>
            <a:r>
              <a:rPr lang="ja-JP" altLang="en-US" sz="2800" dirty="0" smtClean="0"/>
              <a:t>水蒸気の吸収、があるが、</a:t>
            </a:r>
            <a:r>
              <a:rPr lang="en-US" altLang="ja-JP" sz="2800" dirty="0" smtClean="0"/>
              <a:t>-80℃</a:t>
            </a:r>
            <a:r>
              <a:rPr lang="ja-JP" altLang="en-US" sz="2800" dirty="0" err="1" smtClean="0"/>
              <a:t>にも</a:t>
            </a:r>
            <a:r>
              <a:rPr lang="ja-JP" altLang="en-US" sz="2800" dirty="0" smtClean="0"/>
              <a:t>なるドームふじ基地では</a:t>
            </a:r>
            <a:r>
              <a:rPr lang="en-US" altLang="ja-JP" sz="2800" dirty="0" smtClean="0"/>
              <a:t>(2)(3)</a:t>
            </a:r>
            <a:r>
              <a:rPr lang="ja-JP" altLang="en-US" sz="2800" dirty="0"/>
              <a:t>は</a:t>
            </a:r>
            <a:r>
              <a:rPr lang="ja-JP" altLang="en-US" sz="2800" dirty="0" smtClean="0"/>
              <a:t>地球上で最小となる。また極低温から大気に含まれる水蒸気も極めて低く、</a:t>
            </a:r>
            <a:r>
              <a:rPr lang="en-US" altLang="ja-JP" sz="2800" dirty="0" smtClean="0"/>
              <a:t>(4)</a:t>
            </a:r>
            <a:r>
              <a:rPr lang="ja-JP" altLang="en-US" sz="2800" dirty="0" smtClean="0"/>
              <a:t>も最小と言える。</a:t>
            </a:r>
            <a:endParaRPr kumimoji="1" lang="ja-JP" altLang="en-US" sz="2800" dirty="0"/>
          </a:p>
        </p:txBody>
      </p:sp>
      <p:pic>
        <p:nvPicPr>
          <p:cNvPr id="1027" name="Picture 3" descr="C:\Research\D2\2011_02学振申請書\ichikawa2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4030" y="13339369"/>
            <a:ext cx="3960000" cy="2808309"/>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3546699" y="15643622"/>
            <a:ext cx="7767462" cy="584775"/>
          </a:xfrm>
          <a:prstGeom prst="rect">
            <a:avLst/>
          </a:prstGeom>
        </p:spPr>
        <p:txBody>
          <a:bodyPr wrap="square">
            <a:spAutoFit/>
          </a:bodyPr>
          <a:lstStyle/>
          <a:p>
            <a:r>
              <a:rPr lang="ja-JP" altLang="ja-JP" sz="1600" dirty="0"/>
              <a:t>マウナケア山頂</a:t>
            </a:r>
            <a:r>
              <a:rPr lang="en-US" altLang="ja-JP" sz="1600" dirty="0"/>
              <a:t>(</a:t>
            </a:r>
            <a:r>
              <a:rPr lang="ja-JP" altLang="ja-JP" sz="1600" dirty="0"/>
              <a:t>赤</a:t>
            </a:r>
            <a:r>
              <a:rPr lang="en-US" altLang="ja-JP" sz="1600" dirty="0"/>
              <a:t>)</a:t>
            </a:r>
            <a:r>
              <a:rPr lang="ja-JP" altLang="ja-JP" sz="1600" dirty="0"/>
              <a:t>とドームふじ基地</a:t>
            </a:r>
            <a:r>
              <a:rPr lang="en-US" altLang="ja-JP" sz="1600" dirty="0"/>
              <a:t>(</a:t>
            </a:r>
            <a:r>
              <a:rPr lang="ja-JP" altLang="ja-JP" sz="1600" dirty="0"/>
              <a:t>青</a:t>
            </a:r>
            <a:r>
              <a:rPr lang="en-US" altLang="ja-JP" sz="1600" dirty="0"/>
              <a:t>)</a:t>
            </a:r>
            <a:r>
              <a:rPr lang="ja-JP" altLang="ja-JP" sz="1600" dirty="0"/>
              <a:t>で予想</a:t>
            </a:r>
            <a:r>
              <a:rPr lang="ja-JP" altLang="ja-JP" sz="1600" dirty="0" smtClean="0"/>
              <a:t>される</a:t>
            </a:r>
            <a:r>
              <a:rPr lang="ja-JP" altLang="en-US" sz="1600" dirty="0"/>
              <a:t>赤外線</a:t>
            </a:r>
            <a:r>
              <a:rPr lang="ja-JP" altLang="ja-JP" sz="1600" dirty="0" smtClean="0"/>
              <a:t>ノイズのシミュレーション</a:t>
            </a:r>
            <a:r>
              <a:rPr lang="en-US" altLang="ja-JP" sz="1600" dirty="0" smtClean="0"/>
              <a:t>(Ichikawa2008)</a:t>
            </a:r>
            <a:r>
              <a:rPr lang="ja-JP" altLang="ja-JP" sz="1600" dirty="0" err="1" smtClean="0"/>
              <a:t>。</a:t>
            </a:r>
            <a:r>
              <a:rPr lang="ja-JP" altLang="ja-JP" sz="1600" dirty="0"/>
              <a:t>横軸波長</a:t>
            </a:r>
            <a:r>
              <a:rPr lang="en-US" altLang="ja-JP" sz="1600" dirty="0"/>
              <a:t>[</a:t>
            </a:r>
            <a:r>
              <a:rPr lang="ja-JP" altLang="ja-JP" sz="1600" dirty="0"/>
              <a:t>μ</a:t>
            </a:r>
            <a:r>
              <a:rPr lang="en-US" altLang="ja-JP" sz="1600" dirty="0"/>
              <a:t>m]</a:t>
            </a:r>
            <a:r>
              <a:rPr lang="ja-JP" altLang="ja-JP" sz="1600" dirty="0" err="1"/>
              <a:t>、</a:t>
            </a:r>
            <a:r>
              <a:rPr lang="ja-JP" altLang="ja-JP" sz="1600" dirty="0"/>
              <a:t>縦軸は放射強度</a:t>
            </a:r>
            <a:r>
              <a:rPr lang="en-US" altLang="ja-JP" sz="1600" dirty="0"/>
              <a:t>[</a:t>
            </a:r>
            <a:r>
              <a:rPr lang="en-US" altLang="ja-JP" sz="1600" dirty="0" err="1"/>
              <a:t>Jy</a:t>
            </a:r>
            <a:r>
              <a:rPr lang="en-US" altLang="ja-JP" sz="1600" dirty="0"/>
              <a:t>/arcsec</a:t>
            </a:r>
            <a:r>
              <a:rPr lang="en-US" altLang="ja-JP" sz="1600" baseline="30000" dirty="0"/>
              <a:t>2</a:t>
            </a:r>
            <a:r>
              <a:rPr lang="en-US" altLang="ja-JP" sz="1600" dirty="0"/>
              <a:t>]</a:t>
            </a:r>
            <a:r>
              <a:rPr lang="ja-JP" altLang="ja-JP" sz="1600" dirty="0" err="1" smtClean="0"/>
              <a:t>。</a:t>
            </a:r>
            <a:endParaRPr lang="ja-JP" altLang="en-US" sz="1600" dirty="0"/>
          </a:p>
        </p:txBody>
      </p:sp>
      <p:sp>
        <p:nvSpPr>
          <p:cNvPr id="78" name="テキスト ボックス 77"/>
          <p:cNvSpPr txBox="1"/>
          <p:nvPr/>
        </p:nvSpPr>
        <p:spPr>
          <a:xfrm>
            <a:off x="1404655" y="17000120"/>
            <a:ext cx="9339957" cy="1815882"/>
          </a:xfrm>
          <a:prstGeom prst="rect">
            <a:avLst/>
          </a:prstGeom>
          <a:noFill/>
        </p:spPr>
        <p:txBody>
          <a:bodyPr wrap="square" rtlCol="0">
            <a:spAutoFit/>
          </a:bodyPr>
          <a:lstStyle/>
          <a:p>
            <a:r>
              <a:rPr lang="ja-JP" altLang="en-US" sz="2800" dirty="0"/>
              <a:t>内陸高原</a:t>
            </a:r>
            <a:r>
              <a:rPr lang="ja-JP" altLang="en-US" sz="2800" dirty="0" smtClean="0"/>
              <a:t>の頭頂部に位置するドームふじ基地では</a:t>
            </a:r>
            <a:r>
              <a:rPr lang="ja-JP" altLang="en-US" sz="2800" dirty="0"/>
              <a:t>極めて安定した</a:t>
            </a:r>
            <a:r>
              <a:rPr lang="ja-JP" altLang="en-US" sz="2800" dirty="0" smtClean="0"/>
              <a:t>大気が存在する。気象シミュレーションやドーム</a:t>
            </a:r>
            <a:r>
              <a:rPr lang="en-US" altLang="ja-JP" sz="2800" dirty="0" smtClean="0"/>
              <a:t>C</a:t>
            </a:r>
            <a:r>
              <a:rPr lang="ja-JP" altLang="en-US" sz="2800" dirty="0" err="1" smtClean="0"/>
              <a:t>での</a:t>
            </a:r>
            <a:r>
              <a:rPr lang="ja-JP" altLang="en-US" sz="2800" dirty="0" smtClean="0"/>
              <a:t>観測結果より、冬期には地面</a:t>
            </a:r>
            <a:r>
              <a:rPr lang="en-US" altLang="ja-JP" sz="2800" dirty="0" smtClean="0"/>
              <a:t>15m</a:t>
            </a:r>
            <a:r>
              <a:rPr lang="ja-JP" altLang="en-US" sz="2800" dirty="0" smtClean="0"/>
              <a:t>上で</a:t>
            </a:r>
            <a:r>
              <a:rPr lang="en-US" altLang="ja-JP" sz="2800" dirty="0" smtClean="0"/>
              <a:t>0.3</a:t>
            </a:r>
            <a:r>
              <a:rPr lang="ja-JP" altLang="en-US" sz="2800" dirty="0" smtClean="0"/>
              <a:t>秒角のシーイングが得られると期待されている。</a:t>
            </a:r>
            <a:endParaRPr kumimoji="1" lang="ja-JP" altLang="en-US" sz="2800" dirty="0"/>
          </a:p>
        </p:txBody>
      </p:sp>
      <p:sp>
        <p:nvSpPr>
          <p:cNvPr id="87" name="正方形/長方形 86"/>
          <p:cNvSpPr/>
          <p:nvPr/>
        </p:nvSpPr>
        <p:spPr>
          <a:xfrm>
            <a:off x="3687749" y="18731255"/>
            <a:ext cx="7131758" cy="584775"/>
          </a:xfrm>
          <a:prstGeom prst="rect">
            <a:avLst/>
          </a:prstGeom>
        </p:spPr>
        <p:txBody>
          <a:bodyPr wrap="square">
            <a:spAutoFit/>
          </a:bodyPr>
          <a:lstStyle/>
          <a:p>
            <a:r>
              <a:rPr lang="ja-JP" altLang="en-US" sz="1600" dirty="0"/>
              <a:t>接地境界層の</a:t>
            </a:r>
            <a:r>
              <a:rPr lang="ja-JP" altLang="en-US" sz="1600" dirty="0" smtClean="0"/>
              <a:t>シーイングが</a:t>
            </a:r>
            <a:r>
              <a:rPr lang="en-US" altLang="ja-JP" sz="1600" dirty="0" smtClean="0"/>
              <a:t>0.1’’</a:t>
            </a:r>
            <a:r>
              <a:rPr lang="ja-JP" altLang="en-US" sz="1600" dirty="0" smtClean="0"/>
              <a:t>となる高度の</a:t>
            </a:r>
            <a:r>
              <a:rPr lang="ja-JP" altLang="ja-JP" sz="1600" dirty="0" smtClean="0"/>
              <a:t>シミュレーション</a:t>
            </a:r>
            <a:r>
              <a:rPr lang="en-US" altLang="ja-JP" sz="1600" dirty="0" smtClean="0"/>
              <a:t>(Swain&amp;Gallee2006)</a:t>
            </a:r>
            <a:r>
              <a:rPr lang="ja-JP" altLang="ja-JP" sz="1600" dirty="0" err="1" smtClean="0"/>
              <a:t>。</a:t>
            </a:r>
            <a:r>
              <a:rPr lang="ja-JP" altLang="en-US" sz="1600" dirty="0" smtClean="0"/>
              <a:t>内陸高原</a:t>
            </a:r>
            <a:r>
              <a:rPr lang="ja-JP" altLang="en-US" sz="1600" dirty="0"/>
              <a:t>頭頂部</a:t>
            </a:r>
            <a:r>
              <a:rPr lang="ja-JP" altLang="en-US" sz="1600" dirty="0" smtClean="0"/>
              <a:t>では極めて低い。</a:t>
            </a:r>
            <a:endParaRPr lang="ja-JP" altLang="en-US" sz="1600" dirty="0"/>
          </a:p>
        </p:txBody>
      </p:sp>
      <p:pic>
        <p:nvPicPr>
          <p:cNvPr id="88" name="Picture 3"/>
          <p:cNvPicPr>
            <a:picLocks noChangeAspect="1" noChangeArrowheads="1"/>
          </p:cNvPicPr>
          <p:nvPr/>
        </p:nvPicPr>
        <p:blipFill rotWithShape="1">
          <a:blip r:embed="rId6" cstate="print"/>
          <a:srcRect b="8635"/>
          <a:stretch/>
        </p:blipFill>
        <p:spPr bwMode="auto">
          <a:xfrm>
            <a:off x="10744613" y="16608549"/>
            <a:ext cx="3960000" cy="2635473"/>
          </a:xfrm>
          <a:prstGeom prst="rect">
            <a:avLst/>
          </a:prstGeom>
          <a:noFill/>
          <a:ln w="9525">
            <a:noFill/>
            <a:miter lim="800000"/>
            <a:headEnd/>
            <a:tailEnd/>
          </a:ln>
          <a:effectLst/>
        </p:spPr>
      </p:pic>
      <p:sp>
        <p:nvSpPr>
          <p:cNvPr id="89" name="テキスト ボックス 88"/>
          <p:cNvSpPr txBox="1"/>
          <p:nvPr/>
        </p:nvSpPr>
        <p:spPr>
          <a:xfrm>
            <a:off x="1346316" y="20114473"/>
            <a:ext cx="13031044" cy="954107"/>
          </a:xfrm>
          <a:prstGeom prst="rect">
            <a:avLst/>
          </a:prstGeom>
          <a:noFill/>
        </p:spPr>
        <p:txBody>
          <a:bodyPr wrap="square" rtlCol="0">
            <a:spAutoFit/>
          </a:bodyPr>
          <a:lstStyle/>
          <a:p>
            <a:r>
              <a:rPr kumimoji="1" lang="ja-JP" altLang="en-US" sz="2800" dirty="0" smtClean="0"/>
              <a:t>ドームふじ基地は高緯度に位置するため冬に極夜となる。最大連続</a:t>
            </a:r>
            <a:r>
              <a:rPr kumimoji="1" lang="en-US" altLang="ja-JP" sz="2800" dirty="0" smtClean="0"/>
              <a:t>2,000</a:t>
            </a:r>
            <a:r>
              <a:rPr kumimoji="1" lang="ja-JP" altLang="en-US" sz="2800" dirty="0" smtClean="0"/>
              <a:t>時間の天体観測が可能となる。</a:t>
            </a:r>
            <a:endParaRPr kumimoji="1" lang="ja-JP" altLang="en-US" sz="2800" dirty="0"/>
          </a:p>
        </p:txBody>
      </p:sp>
      <p:sp>
        <p:nvSpPr>
          <p:cNvPr id="11" name="テキスト ボックス 10"/>
          <p:cNvSpPr txBox="1"/>
          <p:nvPr/>
        </p:nvSpPr>
        <p:spPr>
          <a:xfrm>
            <a:off x="591645" y="21404262"/>
            <a:ext cx="7693132" cy="523220"/>
          </a:xfrm>
          <a:prstGeom prst="rect">
            <a:avLst/>
          </a:prstGeom>
          <a:noFill/>
        </p:spPr>
        <p:txBody>
          <a:bodyPr wrap="none" rtlCol="0">
            <a:spAutoFit/>
          </a:bodyPr>
          <a:lstStyle/>
          <a:p>
            <a:r>
              <a:rPr lang="en-US" altLang="ja-JP" sz="2800" b="1" dirty="0" smtClean="0">
                <a:solidFill>
                  <a:srgbClr val="0070C0"/>
                </a:solidFill>
              </a:rPr>
              <a:t>×</a:t>
            </a:r>
            <a:r>
              <a:rPr lang="ja-JP" altLang="en-US" sz="2800" b="1" dirty="0" smtClean="0">
                <a:solidFill>
                  <a:srgbClr val="0070C0"/>
                </a:solidFill>
              </a:rPr>
              <a:t>ドームふじ基地への移動は雪上車で片道</a:t>
            </a:r>
            <a:r>
              <a:rPr lang="en-US" altLang="ja-JP" sz="2800" b="1" dirty="0" smtClean="0">
                <a:solidFill>
                  <a:srgbClr val="0070C0"/>
                </a:solidFill>
              </a:rPr>
              <a:t>3</a:t>
            </a:r>
            <a:r>
              <a:rPr lang="ja-JP" altLang="en-US" sz="2800" b="1" dirty="0" smtClean="0">
                <a:solidFill>
                  <a:srgbClr val="0070C0"/>
                </a:solidFill>
              </a:rPr>
              <a:t>週間</a:t>
            </a:r>
            <a:endParaRPr kumimoji="1" lang="ja-JP" altLang="en-US" sz="2800" b="1" dirty="0">
              <a:solidFill>
                <a:srgbClr val="0070C0"/>
              </a:solidFill>
            </a:endParaRPr>
          </a:p>
        </p:txBody>
      </p:sp>
      <p:sp>
        <p:nvSpPr>
          <p:cNvPr id="90" name="テキスト ボックス 89"/>
          <p:cNvSpPr txBox="1"/>
          <p:nvPr/>
        </p:nvSpPr>
        <p:spPr>
          <a:xfrm>
            <a:off x="591645" y="22959105"/>
            <a:ext cx="1988045" cy="523220"/>
          </a:xfrm>
          <a:prstGeom prst="rect">
            <a:avLst/>
          </a:prstGeom>
          <a:noFill/>
        </p:spPr>
        <p:txBody>
          <a:bodyPr wrap="none" rtlCol="0">
            <a:spAutoFit/>
          </a:bodyPr>
          <a:lstStyle/>
          <a:p>
            <a:r>
              <a:rPr lang="en-US" altLang="ja-JP" sz="2800" b="1" dirty="0" smtClean="0">
                <a:solidFill>
                  <a:srgbClr val="0070C0"/>
                </a:solidFill>
              </a:rPr>
              <a:t>×</a:t>
            </a:r>
            <a:r>
              <a:rPr lang="ja-JP" altLang="en-US" sz="2800" b="1" dirty="0">
                <a:solidFill>
                  <a:srgbClr val="0070C0"/>
                </a:solidFill>
              </a:rPr>
              <a:t>無人</a:t>
            </a:r>
            <a:r>
              <a:rPr lang="ja-JP" altLang="en-US" sz="2800" b="1" dirty="0" smtClean="0">
                <a:solidFill>
                  <a:srgbClr val="0070C0"/>
                </a:solidFill>
              </a:rPr>
              <a:t>観測</a:t>
            </a:r>
            <a:endParaRPr kumimoji="1" lang="ja-JP" altLang="en-US" sz="2800" b="1" dirty="0">
              <a:solidFill>
                <a:srgbClr val="0070C0"/>
              </a:solidFill>
            </a:endParaRPr>
          </a:p>
        </p:txBody>
      </p:sp>
      <p:sp>
        <p:nvSpPr>
          <p:cNvPr id="91" name="テキスト ボックス 90"/>
          <p:cNvSpPr txBox="1"/>
          <p:nvPr/>
        </p:nvSpPr>
        <p:spPr>
          <a:xfrm>
            <a:off x="591645" y="22440824"/>
            <a:ext cx="9884309" cy="523220"/>
          </a:xfrm>
          <a:prstGeom prst="rect">
            <a:avLst/>
          </a:prstGeom>
          <a:noFill/>
        </p:spPr>
        <p:txBody>
          <a:bodyPr wrap="none" rtlCol="0">
            <a:spAutoFit/>
          </a:bodyPr>
          <a:lstStyle/>
          <a:p>
            <a:r>
              <a:rPr lang="en-US" altLang="ja-JP" sz="2800" b="1" dirty="0" smtClean="0">
                <a:solidFill>
                  <a:srgbClr val="0070C0"/>
                </a:solidFill>
              </a:rPr>
              <a:t>×</a:t>
            </a:r>
            <a:r>
              <a:rPr lang="ja-JP" altLang="en-US" sz="2800" b="1" dirty="0" smtClean="0">
                <a:solidFill>
                  <a:srgbClr val="0070C0"/>
                </a:solidFill>
              </a:rPr>
              <a:t>通信はイリジウム衛星電話で最大</a:t>
            </a:r>
            <a:r>
              <a:rPr lang="en-US" altLang="ja-JP" sz="2800" b="1" dirty="0" smtClean="0">
                <a:solidFill>
                  <a:srgbClr val="0070C0"/>
                </a:solidFill>
              </a:rPr>
              <a:t>124kbps</a:t>
            </a:r>
            <a:r>
              <a:rPr lang="ja-JP" altLang="en-US" sz="2800" b="1" dirty="0" smtClean="0">
                <a:solidFill>
                  <a:srgbClr val="0070C0"/>
                </a:solidFill>
              </a:rPr>
              <a:t>しかなく極めて高価</a:t>
            </a:r>
            <a:endParaRPr kumimoji="1" lang="ja-JP" altLang="en-US" sz="2800" b="1" dirty="0">
              <a:solidFill>
                <a:srgbClr val="0070C0"/>
              </a:solidFill>
            </a:endParaRPr>
          </a:p>
        </p:txBody>
      </p:sp>
      <p:sp>
        <p:nvSpPr>
          <p:cNvPr id="92" name="テキスト ボックス 91"/>
          <p:cNvSpPr txBox="1"/>
          <p:nvPr/>
        </p:nvSpPr>
        <p:spPr>
          <a:xfrm>
            <a:off x="591645" y="23477384"/>
            <a:ext cx="6046848" cy="523220"/>
          </a:xfrm>
          <a:prstGeom prst="rect">
            <a:avLst/>
          </a:prstGeom>
          <a:noFill/>
        </p:spPr>
        <p:txBody>
          <a:bodyPr wrap="none" rtlCol="0">
            <a:spAutoFit/>
          </a:bodyPr>
          <a:lstStyle/>
          <a:p>
            <a:r>
              <a:rPr lang="en-US" altLang="ja-JP" sz="2800" b="1" dirty="0" smtClean="0">
                <a:solidFill>
                  <a:srgbClr val="0070C0"/>
                </a:solidFill>
              </a:rPr>
              <a:t>×</a:t>
            </a:r>
            <a:r>
              <a:rPr lang="ja-JP" altLang="en-US" sz="2800" b="1" dirty="0" smtClean="0">
                <a:solidFill>
                  <a:srgbClr val="0070C0"/>
                </a:solidFill>
              </a:rPr>
              <a:t>人が生活し観測するには過酷すぎる</a:t>
            </a:r>
            <a:endParaRPr kumimoji="1" lang="ja-JP" altLang="en-US" sz="2800" b="1" dirty="0">
              <a:solidFill>
                <a:srgbClr val="0070C0"/>
              </a:solidFill>
            </a:endParaRPr>
          </a:p>
        </p:txBody>
      </p:sp>
      <p:sp>
        <p:nvSpPr>
          <p:cNvPr id="93" name="テキスト ボックス 92"/>
          <p:cNvSpPr txBox="1"/>
          <p:nvPr/>
        </p:nvSpPr>
        <p:spPr>
          <a:xfrm>
            <a:off x="4122763" y="24055700"/>
            <a:ext cx="7948398" cy="523220"/>
          </a:xfrm>
          <a:prstGeom prst="rect">
            <a:avLst/>
          </a:prstGeom>
          <a:noFill/>
        </p:spPr>
        <p:txBody>
          <a:bodyPr wrap="square" rtlCol="0">
            <a:spAutoFit/>
          </a:bodyPr>
          <a:lstStyle/>
          <a:p>
            <a:r>
              <a:rPr kumimoji="1" lang="ja-JP" altLang="en-US" sz="2800" dirty="0" smtClean="0"/>
              <a:t>→　これらデメリットは技術開発や努力で克服可能。</a:t>
            </a:r>
            <a:endParaRPr kumimoji="1" lang="ja-JP" altLang="en-US" sz="2800" dirty="0"/>
          </a:p>
        </p:txBody>
      </p:sp>
      <p:pic>
        <p:nvPicPr>
          <p:cNvPr id="1028" name="Picture 4" descr="C:\Private\南極写真\jpg_内陸旅行\DSC_62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24613" y="21372402"/>
            <a:ext cx="1800000" cy="11249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ivate\南極写真\jpg_内陸旅行\DSC_654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27736" y="22655613"/>
            <a:ext cx="1800000" cy="1124913"/>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630900" y="26211955"/>
            <a:ext cx="14149047" cy="1384995"/>
          </a:xfrm>
          <a:prstGeom prst="rect">
            <a:avLst/>
          </a:prstGeom>
          <a:noFill/>
        </p:spPr>
        <p:txBody>
          <a:bodyPr wrap="square" rtlCol="0">
            <a:spAutoFit/>
          </a:bodyPr>
          <a:lstStyle/>
          <a:p>
            <a:r>
              <a:rPr lang="ja-JP" altLang="en-US" sz="2800" dirty="0" smtClean="0"/>
              <a:t>ドームふじ基地の観測条件を実測するため、我々は</a:t>
            </a:r>
            <a:r>
              <a:rPr lang="en-US" altLang="ja-JP" sz="2800" dirty="0" smtClean="0"/>
              <a:t>2006</a:t>
            </a:r>
            <a:r>
              <a:rPr lang="ja-JP" altLang="en-US" sz="2800" dirty="0" smtClean="0"/>
              <a:t>年から観測装置を持ち込み調査を進めている。</a:t>
            </a:r>
            <a:r>
              <a:rPr lang="en-US" altLang="ja-JP" sz="2800" dirty="0" smtClean="0"/>
              <a:t>2010</a:t>
            </a:r>
            <a:r>
              <a:rPr lang="ja-JP" altLang="en-US" sz="2800" dirty="0" smtClean="0"/>
              <a:t>年度の</a:t>
            </a:r>
            <a:r>
              <a:rPr lang="en-US" altLang="ja-JP" sz="2800" dirty="0" smtClean="0"/>
              <a:t>52</a:t>
            </a:r>
            <a:r>
              <a:rPr lang="ja-JP" altLang="en-US" sz="2800" dirty="0" smtClean="0"/>
              <a:t>次隊では本格的な天体望遠鏡を持ち込んだ初めての観測と冬期の無人観測装置の設置を実施した。</a:t>
            </a:r>
            <a:endParaRPr kumimoji="1" lang="ja-JP" altLang="en-US" sz="2800" dirty="0"/>
          </a:p>
        </p:txBody>
      </p:sp>
      <p:sp>
        <p:nvSpPr>
          <p:cNvPr id="95" name="テキスト ボックス 94"/>
          <p:cNvSpPr txBox="1"/>
          <p:nvPr/>
        </p:nvSpPr>
        <p:spPr>
          <a:xfrm>
            <a:off x="591645" y="21922543"/>
            <a:ext cx="8446543" cy="523220"/>
          </a:xfrm>
          <a:prstGeom prst="rect">
            <a:avLst/>
          </a:prstGeom>
          <a:noFill/>
        </p:spPr>
        <p:txBody>
          <a:bodyPr wrap="none" rtlCol="0">
            <a:spAutoFit/>
          </a:bodyPr>
          <a:lstStyle/>
          <a:p>
            <a:r>
              <a:rPr lang="en-US" altLang="ja-JP" sz="2800" b="1" dirty="0" smtClean="0">
                <a:solidFill>
                  <a:srgbClr val="0070C0"/>
                </a:solidFill>
              </a:rPr>
              <a:t>×</a:t>
            </a:r>
            <a:r>
              <a:rPr lang="ja-JP" altLang="en-US" sz="2800" b="1" dirty="0" smtClean="0">
                <a:solidFill>
                  <a:srgbClr val="0070C0"/>
                </a:solidFill>
              </a:rPr>
              <a:t>ドームふじ基地での短い滞在期間</a:t>
            </a:r>
            <a:r>
              <a:rPr lang="en-US" altLang="ja-JP" sz="2800" b="1" dirty="0" smtClean="0">
                <a:solidFill>
                  <a:srgbClr val="0070C0"/>
                </a:solidFill>
              </a:rPr>
              <a:t>(52</a:t>
            </a:r>
            <a:r>
              <a:rPr lang="ja-JP" altLang="en-US" sz="2800" b="1" dirty="0" smtClean="0">
                <a:solidFill>
                  <a:srgbClr val="0070C0"/>
                </a:solidFill>
              </a:rPr>
              <a:t>次隊は</a:t>
            </a:r>
            <a:r>
              <a:rPr lang="en-US" altLang="ja-JP" sz="2800" b="1" dirty="0" smtClean="0">
                <a:solidFill>
                  <a:srgbClr val="0070C0"/>
                </a:solidFill>
              </a:rPr>
              <a:t>18</a:t>
            </a:r>
            <a:r>
              <a:rPr lang="ja-JP" altLang="en-US" sz="2800" b="1" dirty="0" smtClean="0">
                <a:solidFill>
                  <a:srgbClr val="0070C0"/>
                </a:solidFill>
              </a:rPr>
              <a:t>日間</a:t>
            </a:r>
            <a:r>
              <a:rPr lang="en-US" altLang="ja-JP" sz="2800" b="1" dirty="0" smtClean="0">
                <a:solidFill>
                  <a:srgbClr val="0070C0"/>
                </a:solidFill>
              </a:rPr>
              <a:t>)</a:t>
            </a:r>
            <a:endParaRPr kumimoji="1" lang="ja-JP" altLang="en-US" sz="2800" b="1" dirty="0">
              <a:solidFill>
                <a:srgbClr val="0070C0"/>
              </a:solidFill>
            </a:endParaRPr>
          </a:p>
        </p:txBody>
      </p:sp>
      <p:pic>
        <p:nvPicPr>
          <p:cNvPr id="96" name="Picture 2" descr="C:\Users\hirofumi\Desktop\aaa.jpg"/>
          <p:cNvPicPr>
            <a:picLocks noChangeAspect="1" noChangeArrowheads="1"/>
          </p:cNvPicPr>
          <p:nvPr/>
        </p:nvPicPr>
        <p:blipFill rotWithShape="1">
          <a:blip r:embed="rId9">
            <a:extLst>
              <a:ext uri="{28A0092B-C50C-407E-A947-70E740481C1C}">
                <a14:useLocalDpi xmlns:a14="http://schemas.microsoft.com/office/drawing/2010/main" val="0"/>
              </a:ext>
            </a:extLst>
          </a:blip>
          <a:srcRect t="7738" b="7607"/>
          <a:stretch/>
        </p:blipFill>
        <p:spPr bwMode="auto">
          <a:xfrm>
            <a:off x="10747499" y="30711878"/>
            <a:ext cx="3960000" cy="2229346"/>
          </a:xfrm>
          <a:prstGeom prst="rect">
            <a:avLst/>
          </a:prstGeom>
          <a:noFill/>
          <a:extLst>
            <a:ext uri="{909E8E84-426E-40DD-AFC4-6F175D3DCCD1}">
              <a14:hiddenFill xmlns:a14="http://schemas.microsoft.com/office/drawing/2010/main">
                <a:solidFill>
                  <a:srgbClr val="FFFFFF"/>
                </a:solidFill>
              </a14:hiddenFill>
            </a:ext>
          </a:extLst>
        </p:spPr>
      </p:pic>
      <p:sp>
        <p:nvSpPr>
          <p:cNvPr id="102" name="正方形/長方形 101"/>
          <p:cNvSpPr/>
          <p:nvPr/>
        </p:nvSpPr>
        <p:spPr>
          <a:xfrm>
            <a:off x="7579147" y="32906378"/>
            <a:ext cx="7214898" cy="523220"/>
          </a:xfrm>
          <a:prstGeom prst="rect">
            <a:avLst/>
          </a:prstGeom>
        </p:spPr>
        <p:txBody>
          <a:bodyPr wrap="square">
            <a:spAutoFit/>
          </a:bodyPr>
          <a:lstStyle/>
          <a:p>
            <a:r>
              <a:rPr lang="ja-JP" altLang="en-US" sz="1400" dirty="0" smtClean="0"/>
              <a:t>ドームふじ基地のシーイングのヒストグラム。曲線はフィッティングした対数正規分布。ここからシーイングには</a:t>
            </a:r>
            <a:r>
              <a:rPr lang="en-US" altLang="ja-JP" sz="1400" dirty="0" smtClean="0"/>
              <a:t>2</a:t>
            </a:r>
            <a:r>
              <a:rPr lang="ja-JP" altLang="en-US" sz="1400" dirty="0" err="1" smtClean="0"/>
              <a:t>つの</a:t>
            </a:r>
            <a:r>
              <a:rPr lang="ja-JP" altLang="en-US" sz="1400" dirty="0" smtClean="0"/>
              <a:t>モードがあることが分かった。</a:t>
            </a:r>
            <a:endParaRPr lang="ja-JP" altLang="en-US" sz="1400" dirty="0"/>
          </a:p>
        </p:txBody>
      </p:sp>
      <p:sp>
        <p:nvSpPr>
          <p:cNvPr id="103" name="正方形/長方形 102"/>
          <p:cNvSpPr/>
          <p:nvPr/>
        </p:nvSpPr>
        <p:spPr>
          <a:xfrm>
            <a:off x="5716751" y="36021886"/>
            <a:ext cx="8990748" cy="307777"/>
          </a:xfrm>
          <a:prstGeom prst="rect">
            <a:avLst/>
          </a:prstGeom>
        </p:spPr>
        <p:txBody>
          <a:bodyPr wrap="square">
            <a:spAutoFit/>
          </a:bodyPr>
          <a:lstStyle/>
          <a:p>
            <a:r>
              <a:rPr lang="ja-JP" altLang="en-US" sz="1400" dirty="0" smtClean="0"/>
              <a:t>水蒸気量による透過率の変化。横軸は波長</a:t>
            </a:r>
            <a:r>
              <a:rPr lang="en-US" altLang="ja-JP" sz="1400" dirty="0" smtClean="0"/>
              <a:t>[</a:t>
            </a:r>
            <a:r>
              <a:rPr lang="en-US" altLang="ja-JP" sz="1400" dirty="0" err="1" smtClean="0"/>
              <a:t>μm</a:t>
            </a:r>
            <a:r>
              <a:rPr lang="en-US" altLang="ja-JP" sz="1400" dirty="0" smtClean="0"/>
              <a:t>]]</a:t>
            </a:r>
            <a:r>
              <a:rPr lang="ja-JP" altLang="en-US" sz="1400" dirty="0" err="1" smtClean="0"/>
              <a:t>。</a:t>
            </a:r>
            <a:r>
              <a:rPr lang="ja-JP" altLang="en-US" sz="1400" dirty="0" smtClean="0"/>
              <a:t>赤は</a:t>
            </a:r>
            <a:r>
              <a:rPr lang="en-US" altLang="ja-JP" sz="1400" dirty="0" smtClean="0"/>
              <a:t>PWV=1mm</a:t>
            </a:r>
            <a:r>
              <a:rPr lang="ja-JP" altLang="en-US" sz="1400" dirty="0" smtClean="0"/>
              <a:t>で青は</a:t>
            </a:r>
            <a:r>
              <a:rPr lang="en-US" altLang="ja-JP" sz="1400" dirty="0" smtClean="0"/>
              <a:t>PWV=6mm</a:t>
            </a:r>
            <a:r>
              <a:rPr lang="ja-JP" altLang="en-US" sz="1400" dirty="0" smtClean="0"/>
              <a:t>を表す。高遠徳尚</a:t>
            </a:r>
            <a:r>
              <a:rPr lang="en-US" altLang="ja-JP" sz="1400" dirty="0" smtClean="0"/>
              <a:t>2011</a:t>
            </a:r>
            <a:r>
              <a:rPr lang="ja-JP" altLang="en-US" sz="1400" dirty="0" smtClean="0"/>
              <a:t>より引用。</a:t>
            </a:r>
            <a:endParaRPr lang="en-US" altLang="ja-JP" sz="1400" dirty="0" smtClean="0"/>
          </a:p>
        </p:txBody>
      </p:sp>
      <p:pic>
        <p:nvPicPr>
          <p:cNvPr id="1030" name="Picture 6" descr="C:\Private\南極写真\jpg_内陸旅行\DSC_72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43898" y="37270388"/>
            <a:ext cx="3240000" cy="202433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Private\南極写真\jpg_内陸旅行\DSC_717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2828" y="37270003"/>
            <a:ext cx="3240000" cy="2025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ivate\南極写真\jpg_内陸旅行\DSC_719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3363" y="37270031"/>
            <a:ext cx="3240000" cy="20250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Private\南極写真\jpg_内陸旅行\DSC_702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2293" y="37270426"/>
            <a:ext cx="3240000" cy="2024262"/>
          </a:xfrm>
          <a:prstGeom prst="rect">
            <a:avLst/>
          </a:prstGeom>
          <a:noFill/>
          <a:extLst>
            <a:ext uri="{909E8E84-426E-40DD-AFC4-6F175D3DCCD1}">
              <a14:hiddenFill xmlns:a14="http://schemas.microsoft.com/office/drawing/2010/main">
                <a:solidFill>
                  <a:srgbClr val="FFFFFF"/>
                </a:solidFill>
              </a14:hiddenFill>
            </a:ext>
          </a:extLst>
        </p:spPr>
      </p:pic>
      <p:sp>
        <p:nvSpPr>
          <p:cNvPr id="104" name="テキスト ボックス 103"/>
          <p:cNvSpPr txBox="1"/>
          <p:nvPr/>
        </p:nvSpPr>
        <p:spPr>
          <a:xfrm>
            <a:off x="16153796" y="25619054"/>
            <a:ext cx="13243336" cy="954107"/>
          </a:xfrm>
          <a:prstGeom prst="rect">
            <a:avLst/>
          </a:prstGeom>
          <a:noFill/>
        </p:spPr>
        <p:txBody>
          <a:bodyPr wrap="square" rtlCol="0">
            <a:spAutoFit/>
          </a:bodyPr>
          <a:lstStyle/>
          <a:p>
            <a:r>
              <a:rPr kumimoji="1" lang="ja-JP" altLang="en-US" sz="2800" dirty="0" smtClean="0"/>
              <a:t>可視光で高視野撮像</a:t>
            </a:r>
            <a:r>
              <a:rPr kumimoji="1" lang="en-US" altLang="ja-JP" sz="2800" dirty="0" smtClean="0"/>
              <a:t>(</a:t>
            </a:r>
            <a:r>
              <a:rPr kumimoji="1" lang="ja-JP" altLang="en-US" sz="2800" dirty="0" smtClean="0"/>
              <a:t>約</a:t>
            </a:r>
            <a:r>
              <a:rPr kumimoji="1" lang="en-US" altLang="ja-JP" sz="2800" dirty="0" smtClean="0"/>
              <a:t>2.9</a:t>
            </a:r>
            <a:r>
              <a:rPr kumimoji="1" lang="ja-JP" altLang="en-US" sz="2800" dirty="0" smtClean="0"/>
              <a:t>平方度</a:t>
            </a:r>
            <a:r>
              <a:rPr kumimoji="1" lang="en-US" altLang="ja-JP" sz="2800" dirty="0" smtClean="0"/>
              <a:t>)</a:t>
            </a:r>
            <a:r>
              <a:rPr kumimoji="1" lang="ja-JP" altLang="en-US" sz="2800" dirty="0" smtClean="0"/>
              <a:t>を行いトランジット天体等の測光観測を行う専用望遠鏡。ステージに乗せず雪面にて観測を実施する。 </a:t>
            </a:r>
            <a:r>
              <a:rPr kumimoji="1" lang="en-US" altLang="ja-JP" sz="2800" dirty="0" smtClean="0"/>
              <a:t>(</a:t>
            </a:r>
            <a:r>
              <a:rPr kumimoji="1" lang="ja-JP" altLang="en-US" sz="2800" dirty="0" smtClean="0"/>
              <a:t>近川担当</a:t>
            </a:r>
            <a:r>
              <a:rPr kumimoji="1" lang="en-US" altLang="ja-JP" sz="2800" dirty="0" smtClean="0"/>
              <a:t>)</a:t>
            </a:r>
            <a:endParaRPr kumimoji="1" lang="en-US" altLang="ja-JP" sz="2800" dirty="0" smtClean="0"/>
          </a:p>
        </p:txBody>
      </p:sp>
      <p:sp>
        <p:nvSpPr>
          <p:cNvPr id="105" name="テキスト ボックス 104"/>
          <p:cNvSpPr txBox="1"/>
          <p:nvPr/>
        </p:nvSpPr>
        <p:spPr>
          <a:xfrm>
            <a:off x="16310620" y="27282873"/>
            <a:ext cx="13397989" cy="954107"/>
          </a:xfrm>
          <a:prstGeom prst="rect">
            <a:avLst/>
          </a:prstGeom>
          <a:noFill/>
        </p:spPr>
        <p:txBody>
          <a:bodyPr wrap="square" rtlCol="0">
            <a:spAutoFit/>
          </a:bodyPr>
          <a:lstStyle/>
          <a:p>
            <a:r>
              <a:rPr lang="en-US" altLang="ja-JP" sz="2800" dirty="0" smtClean="0"/>
              <a:t>52</a:t>
            </a:r>
            <a:r>
              <a:rPr lang="ja-JP" altLang="en-US" sz="2800" dirty="0" smtClean="0"/>
              <a:t>次隊で行った</a:t>
            </a:r>
            <a:r>
              <a:rPr lang="en-US" altLang="ja-JP" sz="2800" dirty="0" smtClean="0"/>
              <a:t>DIMM</a:t>
            </a:r>
            <a:r>
              <a:rPr lang="ja-JP" altLang="en-US" sz="2800" dirty="0" smtClean="0"/>
              <a:t>によるシーイング測定を再度実施し、ドームふじ基地の観測条件調査を行う専用望遠鏡を新規に開発する。航空機での搬入を考え、総重量</a:t>
            </a:r>
            <a:r>
              <a:rPr lang="en-US" altLang="ja-JP" sz="2800" dirty="0" smtClean="0"/>
              <a:t>40kg</a:t>
            </a:r>
            <a:r>
              <a:rPr lang="ja-JP" altLang="en-US" sz="2800" dirty="0" smtClean="0"/>
              <a:t>程度とする。</a:t>
            </a:r>
            <a:endParaRPr kumimoji="1" lang="en-US" altLang="ja-JP" sz="2800" dirty="0" smtClean="0"/>
          </a:p>
        </p:txBody>
      </p:sp>
      <p:pic>
        <p:nvPicPr>
          <p:cNvPr id="1035" name="Picture 11" descr="C:\Research\D2\2011_06ステージ組み立て\IMG_0279.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437131" y="11465997"/>
            <a:ext cx="3960000" cy="2969890"/>
          </a:xfrm>
          <a:prstGeom prst="rect">
            <a:avLst/>
          </a:prstGeom>
          <a:noFill/>
          <a:extLst>
            <a:ext uri="{909E8E84-426E-40DD-AFC4-6F175D3DCCD1}">
              <a14:hiddenFill xmlns:a14="http://schemas.microsoft.com/office/drawing/2010/main">
                <a:solidFill>
                  <a:srgbClr val="FFFFFF"/>
                </a:solidFill>
              </a14:hiddenFill>
            </a:ext>
          </a:extLst>
        </p:spPr>
      </p:pic>
      <p:sp>
        <p:nvSpPr>
          <p:cNvPr id="107" name="正方形/長方形 106"/>
          <p:cNvSpPr/>
          <p:nvPr/>
        </p:nvSpPr>
        <p:spPr>
          <a:xfrm>
            <a:off x="24096313" y="14419486"/>
            <a:ext cx="5373266" cy="338554"/>
          </a:xfrm>
          <a:prstGeom prst="rect">
            <a:avLst/>
          </a:prstGeom>
        </p:spPr>
        <p:txBody>
          <a:bodyPr wrap="square">
            <a:spAutoFit/>
          </a:bodyPr>
          <a:lstStyle/>
          <a:p>
            <a:r>
              <a:rPr lang="ja-JP" altLang="en-US" sz="1600" dirty="0" smtClean="0"/>
              <a:t>国立極地研究所で雁組みした</a:t>
            </a:r>
            <a:r>
              <a:rPr lang="en-US" altLang="ja-JP" sz="1600" dirty="0" smtClean="0"/>
              <a:t>8m</a:t>
            </a:r>
            <a:r>
              <a:rPr lang="ja-JP" altLang="en-US" sz="1600" dirty="0" smtClean="0"/>
              <a:t>ステージと天体観測ドーム</a:t>
            </a:r>
            <a:endParaRPr lang="ja-JP" altLang="en-US" sz="1600" dirty="0"/>
          </a:p>
        </p:txBody>
      </p:sp>
      <p:pic>
        <p:nvPicPr>
          <p:cNvPr id="1036" name="Picture 12" descr="C:\Private\南極写真\jpg_内陸旅行\DSC_730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437131" y="15228074"/>
            <a:ext cx="3960000" cy="2474506"/>
          </a:xfrm>
          <a:prstGeom prst="rect">
            <a:avLst/>
          </a:prstGeom>
          <a:noFill/>
          <a:extLst>
            <a:ext uri="{909E8E84-426E-40DD-AFC4-6F175D3DCCD1}">
              <a14:hiddenFill xmlns:a14="http://schemas.microsoft.com/office/drawing/2010/main">
                <a:solidFill>
                  <a:srgbClr val="FFFFFF"/>
                </a:solidFill>
              </a14:hiddenFill>
            </a:ext>
          </a:extLst>
        </p:spPr>
      </p:pic>
      <p:sp>
        <p:nvSpPr>
          <p:cNvPr id="109" name="正方形/長方形 108"/>
          <p:cNvSpPr/>
          <p:nvPr/>
        </p:nvSpPr>
        <p:spPr>
          <a:xfrm>
            <a:off x="23132875" y="17147079"/>
            <a:ext cx="5373266" cy="584775"/>
          </a:xfrm>
          <a:prstGeom prst="rect">
            <a:avLst/>
          </a:prstGeom>
        </p:spPr>
        <p:txBody>
          <a:bodyPr wrap="square">
            <a:spAutoFit/>
          </a:bodyPr>
          <a:lstStyle/>
          <a:p>
            <a:r>
              <a:rPr lang="ja-JP" altLang="en-US" sz="1600" dirty="0" smtClean="0"/>
              <a:t>南極</a:t>
            </a:r>
            <a:r>
              <a:rPr lang="en-US" altLang="ja-JP" sz="1600" dirty="0" smtClean="0"/>
              <a:t>40cm</a:t>
            </a:r>
            <a:r>
              <a:rPr lang="ja-JP" altLang="en-US" sz="1600" dirty="0" smtClean="0"/>
              <a:t>赤外線望遠鏡</a:t>
            </a:r>
            <a:endParaRPr lang="en-US" altLang="ja-JP" sz="1600" dirty="0" smtClean="0"/>
          </a:p>
          <a:p>
            <a:r>
              <a:rPr lang="en-US" altLang="ja-JP" sz="1600" dirty="0" smtClean="0"/>
              <a:t>AIRT40</a:t>
            </a:r>
            <a:endParaRPr lang="ja-JP" altLang="en-US" sz="1600" dirty="0"/>
          </a:p>
        </p:txBody>
      </p:sp>
      <p:pic>
        <p:nvPicPr>
          <p:cNvPr id="1037" name="Picture 13" descr="C:\Research\Antarctic_Picture\2011_01_15PLATO給油\DSC_6933.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509579" y="22702434"/>
            <a:ext cx="3960000" cy="263515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C:\Users\hirofumi\Desktop\新しいフォルダー\t1_layout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998109" y="18421466"/>
            <a:ext cx="6480000" cy="1667250"/>
          </a:xfrm>
          <a:prstGeom prst="rect">
            <a:avLst/>
          </a:prstGeom>
          <a:noFill/>
          <a:extLst>
            <a:ext uri="{909E8E84-426E-40DD-AFC4-6F175D3DCCD1}">
              <a14:hiddenFill xmlns:a14="http://schemas.microsoft.com/office/drawing/2010/main">
                <a:solidFill>
                  <a:srgbClr val="FFFFFF"/>
                </a:solidFill>
              </a14:hiddenFill>
            </a:ext>
          </a:extLst>
        </p:spPr>
      </p:pic>
      <p:sp>
        <p:nvSpPr>
          <p:cNvPr id="114" name="テキスト ボックス 113"/>
          <p:cNvSpPr txBox="1"/>
          <p:nvPr/>
        </p:nvSpPr>
        <p:spPr>
          <a:xfrm>
            <a:off x="25005083" y="19647614"/>
            <a:ext cx="1191523" cy="369332"/>
          </a:xfrm>
          <a:prstGeom prst="rect">
            <a:avLst/>
          </a:prstGeom>
          <a:noFill/>
        </p:spPr>
        <p:txBody>
          <a:bodyPr wrap="square" rtlCol="0">
            <a:spAutoFit/>
          </a:bodyPr>
          <a:lstStyle/>
          <a:p>
            <a:r>
              <a:rPr kumimoji="1" lang="en-US" altLang="ja-JP" sz="1800" dirty="0" err="1" smtClean="0"/>
              <a:t>Collimato</a:t>
            </a:r>
            <a:r>
              <a:rPr kumimoji="1" lang="ja-JP" altLang="en-US" sz="1800" dirty="0" smtClean="0"/>
              <a:t>ｒ</a:t>
            </a:r>
            <a:endParaRPr kumimoji="1" lang="ja-JP" altLang="en-US" sz="1800" dirty="0"/>
          </a:p>
        </p:txBody>
      </p:sp>
      <p:sp>
        <p:nvSpPr>
          <p:cNvPr id="116" name="テキスト ボックス 115"/>
          <p:cNvSpPr txBox="1"/>
          <p:nvPr/>
        </p:nvSpPr>
        <p:spPr>
          <a:xfrm>
            <a:off x="27504089" y="19584660"/>
            <a:ext cx="957378" cy="369332"/>
          </a:xfrm>
          <a:prstGeom prst="rect">
            <a:avLst/>
          </a:prstGeom>
          <a:noFill/>
        </p:spPr>
        <p:txBody>
          <a:bodyPr wrap="none" rtlCol="0">
            <a:spAutoFit/>
          </a:bodyPr>
          <a:lstStyle/>
          <a:p>
            <a:r>
              <a:rPr lang="en-US" altLang="ja-JP" sz="1800" dirty="0" smtClean="0"/>
              <a:t>Camera</a:t>
            </a:r>
            <a:r>
              <a:rPr kumimoji="1" lang="en-US" altLang="ja-JP" sz="1800" dirty="0" smtClean="0"/>
              <a:t> </a:t>
            </a:r>
            <a:endParaRPr kumimoji="1" lang="ja-JP" altLang="en-US" sz="1800" dirty="0"/>
          </a:p>
        </p:txBody>
      </p:sp>
      <p:sp>
        <p:nvSpPr>
          <p:cNvPr id="117" name="テキスト ボックス 116"/>
          <p:cNvSpPr txBox="1"/>
          <p:nvPr/>
        </p:nvSpPr>
        <p:spPr>
          <a:xfrm>
            <a:off x="28227242" y="18568583"/>
            <a:ext cx="666273" cy="369332"/>
          </a:xfrm>
          <a:prstGeom prst="rect">
            <a:avLst/>
          </a:prstGeom>
          <a:noFill/>
        </p:spPr>
        <p:txBody>
          <a:bodyPr wrap="none" rtlCol="0">
            <a:spAutoFit/>
          </a:bodyPr>
          <a:lstStyle/>
          <a:p>
            <a:r>
              <a:rPr kumimoji="1" lang="en-US" altLang="ja-JP" sz="1800" dirty="0" smtClean="0"/>
              <a:t>Filter</a:t>
            </a:r>
            <a:endParaRPr kumimoji="1" lang="ja-JP" altLang="en-US" sz="1800" dirty="0"/>
          </a:p>
        </p:txBody>
      </p:sp>
      <p:cxnSp>
        <p:nvCxnSpPr>
          <p:cNvPr id="119" name="直線矢印コネクタ 118"/>
          <p:cNvCxnSpPr/>
          <p:nvPr/>
        </p:nvCxnSpPr>
        <p:spPr>
          <a:xfrm>
            <a:off x="27165323" y="18432532"/>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24212995" y="18379177"/>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26624470" y="18042455"/>
            <a:ext cx="1081706" cy="369332"/>
          </a:xfrm>
          <a:prstGeom prst="rect">
            <a:avLst/>
          </a:prstGeom>
          <a:noFill/>
        </p:spPr>
        <p:txBody>
          <a:bodyPr wrap="none" rtlCol="0">
            <a:spAutoFit/>
          </a:bodyPr>
          <a:lstStyle/>
          <a:p>
            <a:r>
              <a:rPr kumimoji="1" lang="en-US" altLang="ja-JP" sz="1800" dirty="0" smtClean="0"/>
              <a:t>Cold Stop</a:t>
            </a:r>
            <a:endParaRPr kumimoji="1" lang="ja-JP" altLang="en-US" sz="1800" dirty="0"/>
          </a:p>
        </p:txBody>
      </p:sp>
      <p:sp>
        <p:nvSpPr>
          <p:cNvPr id="122" name="テキスト ボックス 121"/>
          <p:cNvSpPr txBox="1"/>
          <p:nvPr/>
        </p:nvSpPr>
        <p:spPr>
          <a:xfrm>
            <a:off x="23570907" y="18019886"/>
            <a:ext cx="1240789" cy="369332"/>
          </a:xfrm>
          <a:prstGeom prst="rect">
            <a:avLst/>
          </a:prstGeom>
          <a:noFill/>
        </p:spPr>
        <p:txBody>
          <a:bodyPr wrap="none" rtlCol="0">
            <a:spAutoFit/>
          </a:bodyPr>
          <a:lstStyle/>
          <a:p>
            <a:r>
              <a:rPr kumimoji="1" lang="en-US" altLang="ja-JP" sz="1800" dirty="0" smtClean="0"/>
              <a:t>Focal Plane</a:t>
            </a:r>
            <a:endParaRPr kumimoji="1" lang="ja-JP" altLang="en-US" sz="1800" dirty="0"/>
          </a:p>
        </p:txBody>
      </p:sp>
      <p:sp>
        <p:nvSpPr>
          <p:cNvPr id="123" name="テキスト ボックス 122"/>
          <p:cNvSpPr txBox="1"/>
          <p:nvPr/>
        </p:nvSpPr>
        <p:spPr>
          <a:xfrm>
            <a:off x="28779618" y="19512652"/>
            <a:ext cx="1005853" cy="369332"/>
          </a:xfrm>
          <a:prstGeom prst="rect">
            <a:avLst/>
          </a:prstGeom>
          <a:noFill/>
        </p:spPr>
        <p:txBody>
          <a:bodyPr wrap="none" rtlCol="0">
            <a:spAutoFit/>
          </a:bodyPr>
          <a:lstStyle/>
          <a:p>
            <a:r>
              <a:rPr kumimoji="1" lang="en-US" altLang="ja-JP" sz="1800" dirty="0" smtClean="0"/>
              <a:t>Detector</a:t>
            </a:r>
          </a:p>
        </p:txBody>
      </p:sp>
      <p:sp>
        <p:nvSpPr>
          <p:cNvPr id="126" name="テキスト ボックス 125"/>
          <p:cNvSpPr txBox="1"/>
          <p:nvPr/>
        </p:nvSpPr>
        <p:spPr>
          <a:xfrm>
            <a:off x="22741378" y="19656668"/>
            <a:ext cx="1687641" cy="369332"/>
          </a:xfrm>
          <a:prstGeom prst="rect">
            <a:avLst/>
          </a:prstGeom>
          <a:solidFill>
            <a:schemeClr val="bg1"/>
          </a:solidFill>
        </p:spPr>
        <p:txBody>
          <a:bodyPr wrap="none" rtlCol="0">
            <a:spAutoFit/>
          </a:bodyPr>
          <a:lstStyle/>
          <a:p>
            <a:r>
              <a:rPr kumimoji="1" lang="en-US" altLang="ja-JP" sz="1800" dirty="0" smtClean="0"/>
              <a:t>Optical Window</a:t>
            </a:r>
            <a:endParaRPr kumimoji="1" lang="ja-JP" altLang="en-US" sz="1800" dirty="0"/>
          </a:p>
        </p:txBody>
      </p:sp>
      <p:pic>
        <p:nvPicPr>
          <p:cNvPr id="1039" name="Picture 15" descr="D:\DCIM\101CANON\IMG_0301.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4067"/>
          <a:stretch/>
        </p:blipFill>
        <p:spPr bwMode="auto">
          <a:xfrm>
            <a:off x="23112127" y="20177277"/>
            <a:ext cx="3600000" cy="2320096"/>
          </a:xfrm>
          <a:prstGeom prst="rect">
            <a:avLst/>
          </a:prstGeom>
          <a:noFill/>
          <a:extLst>
            <a:ext uri="{909E8E84-426E-40DD-AFC4-6F175D3DCCD1}">
              <a14:hiddenFill xmlns:a14="http://schemas.microsoft.com/office/drawing/2010/main">
                <a:solidFill>
                  <a:srgbClr val="FFFFFF"/>
                </a:solidFill>
              </a14:hiddenFill>
            </a:ext>
          </a:extLst>
        </p:spPr>
      </p:pic>
      <p:sp>
        <p:nvSpPr>
          <p:cNvPr id="128" name="正方形/長方形 127"/>
          <p:cNvSpPr/>
          <p:nvPr/>
        </p:nvSpPr>
        <p:spPr>
          <a:xfrm>
            <a:off x="26759953" y="21173934"/>
            <a:ext cx="2569951" cy="1323439"/>
          </a:xfrm>
          <a:prstGeom prst="rect">
            <a:avLst/>
          </a:prstGeom>
        </p:spPr>
        <p:txBody>
          <a:bodyPr wrap="square">
            <a:spAutoFit/>
          </a:bodyPr>
          <a:lstStyle/>
          <a:p>
            <a:r>
              <a:rPr lang="en-US" altLang="ja-JP" sz="1600" dirty="0" smtClean="0"/>
              <a:t>TONIC2</a:t>
            </a:r>
            <a:r>
              <a:rPr lang="ja-JP" altLang="en-US" sz="1600" dirty="0" smtClean="0"/>
              <a:t>内部</a:t>
            </a:r>
            <a:endParaRPr lang="en-US" altLang="ja-JP" sz="1600" dirty="0" smtClean="0"/>
          </a:p>
          <a:p>
            <a:r>
              <a:rPr lang="en-US" altLang="ja-JP" sz="1600" dirty="0" smtClean="0"/>
              <a:t>O</a:t>
            </a:r>
            <a:r>
              <a:rPr lang="ja-JP" altLang="en-US" sz="1600" dirty="0" smtClean="0"/>
              <a:t>リングを廃しインジウムで気密を保つ改造を行った。デュワー内に新設計の瞳光学系を取り付ける。</a:t>
            </a:r>
            <a:endParaRPr lang="en-US" altLang="ja-JP" sz="1600" dirty="0" smtClean="0"/>
          </a:p>
        </p:txBody>
      </p:sp>
      <p:sp>
        <p:nvSpPr>
          <p:cNvPr id="129" name="テキスト ボックス 128"/>
          <p:cNvSpPr txBox="1"/>
          <p:nvPr/>
        </p:nvSpPr>
        <p:spPr>
          <a:xfrm>
            <a:off x="15667236" y="31128233"/>
            <a:ext cx="13729896" cy="6863417"/>
          </a:xfrm>
          <a:prstGeom prst="rect">
            <a:avLst/>
          </a:prstGeom>
          <a:noFill/>
        </p:spPr>
        <p:txBody>
          <a:bodyPr wrap="square" rtlCol="0">
            <a:spAutoFit/>
          </a:bodyPr>
          <a:lstStyle/>
          <a:p>
            <a:r>
              <a:rPr lang="ja-JP" altLang="ja-JP" sz="2800" b="1" dirty="0" smtClean="0">
                <a:solidFill>
                  <a:srgbClr val="0070C0"/>
                </a:solidFill>
              </a:rPr>
              <a:t>銀河外</a:t>
            </a:r>
            <a:r>
              <a:rPr lang="ja-JP" altLang="ja-JP" sz="2800" b="1" dirty="0">
                <a:solidFill>
                  <a:srgbClr val="0070C0"/>
                </a:solidFill>
              </a:rPr>
              <a:t>縁部における星質量分布から探る銀河進化の研究</a:t>
            </a:r>
            <a:endParaRPr lang="ja-JP" altLang="ja-JP" sz="2800" dirty="0">
              <a:solidFill>
                <a:srgbClr val="0070C0"/>
              </a:solidFill>
            </a:endParaRPr>
          </a:p>
          <a:p>
            <a:r>
              <a:rPr lang="en-US" altLang="ja-JP" sz="2400" i="1" dirty="0"/>
              <a:t>&lt;</a:t>
            </a:r>
            <a:r>
              <a:rPr lang="ja-JP" altLang="ja-JP" sz="2400" i="1" u="sng" dirty="0"/>
              <a:t>研究内容</a:t>
            </a:r>
            <a:r>
              <a:rPr lang="en-US" altLang="ja-JP" sz="2400" i="1" dirty="0"/>
              <a:t>&gt;</a:t>
            </a:r>
            <a:r>
              <a:rPr lang="ja-JP" altLang="ja-JP" sz="2400" dirty="0"/>
              <a:t>　波長</a:t>
            </a:r>
            <a:r>
              <a:rPr lang="en-US" altLang="ja-JP" sz="2400" dirty="0"/>
              <a:t>2.36</a:t>
            </a:r>
            <a:r>
              <a:rPr lang="ja-JP" altLang="ja-JP" sz="2400" dirty="0"/>
              <a:t>μ</a:t>
            </a:r>
            <a:r>
              <a:rPr lang="en-US" altLang="ja-JP" sz="2400" dirty="0"/>
              <a:t>m</a:t>
            </a:r>
            <a:r>
              <a:rPr lang="ja-JP" altLang="ja-JP" sz="2400" dirty="0"/>
              <a:t>付近</a:t>
            </a:r>
            <a:r>
              <a:rPr lang="en-US" altLang="ja-JP" sz="2400" dirty="0"/>
              <a:t>(K-dark)</a:t>
            </a:r>
            <a:r>
              <a:rPr lang="ja-JP" altLang="ja-JP" sz="2400" dirty="0"/>
              <a:t>で近傍銀河を極めて深く観測することによって銀河外縁部の星質量分布を求め、銀河進化の痕跡を観測的に調査する。</a:t>
            </a:r>
          </a:p>
          <a:p>
            <a:pPr algn="just"/>
            <a:r>
              <a:rPr lang="en-US" altLang="ja-JP" sz="2400" i="1" dirty="0"/>
              <a:t>&lt;</a:t>
            </a:r>
            <a:r>
              <a:rPr lang="ja-JP" altLang="ja-JP" sz="2400" i="1" u="sng" dirty="0"/>
              <a:t>研究目的</a:t>
            </a:r>
            <a:r>
              <a:rPr lang="en-US" altLang="ja-JP" sz="2400" i="1" dirty="0"/>
              <a:t>&gt;</a:t>
            </a:r>
            <a:r>
              <a:rPr lang="ja-JP" altLang="ja-JP" sz="2400" i="1" dirty="0"/>
              <a:t>　</a:t>
            </a:r>
            <a:r>
              <a:rPr lang="ja-JP" altLang="ja-JP" sz="2400" dirty="0"/>
              <a:t>赤外線波長で銀河を観測すると星間物質による吸収の影響が小さい為、赤外線光度は星質量の良い指標となる。また低質量星はその放射のピークが赤外線にあり相対的に赤外線で観測が容易である。さらに低質量星は寿命が長い為、銀河が形成し成長して現在に至るまでに経てきた情報をその分布というかたちで留めていると考えられる。そこで本研究では南極の豊富な観測時間と暗い空を生かして近傍銀河外縁部の、これまで観測されてこなかった極めて暗い領域の撮像を試みる。赤外線で観測する事によって星質量分布を鮮明に浮かび上がらせ、かつての銀河がどのように作用し現在の銀河を形成してきたか、どのように星形成を誘発し今の銀河の姿へ進化してきたかを統一的に理解する事を目指す。</a:t>
            </a:r>
          </a:p>
          <a:p>
            <a:pPr algn="just"/>
            <a:r>
              <a:rPr lang="en-US" altLang="ja-JP" sz="2400" i="1" dirty="0"/>
              <a:t>&lt;</a:t>
            </a:r>
            <a:r>
              <a:rPr lang="ja-JP" altLang="ja-JP" sz="2400" i="1" u="sng" dirty="0"/>
              <a:t>研究方法・目標</a:t>
            </a:r>
            <a:r>
              <a:rPr lang="en-US" altLang="ja-JP" sz="2400" i="1" dirty="0"/>
              <a:t>&gt;</a:t>
            </a:r>
            <a:r>
              <a:rPr lang="ja-JP" altLang="ja-JP" sz="2400" dirty="0"/>
              <a:t>　</a:t>
            </a:r>
            <a:r>
              <a:rPr lang="en-US" altLang="ja-JP" sz="2400" dirty="0"/>
              <a:t>K-dark</a:t>
            </a:r>
            <a:r>
              <a:rPr lang="ja-JP" altLang="ja-JP" sz="2400" dirty="0"/>
              <a:t>と名付けた波長</a:t>
            </a:r>
            <a:r>
              <a:rPr lang="en-US" altLang="ja-JP" sz="2400" dirty="0"/>
              <a:t>2.36</a:t>
            </a:r>
            <a:r>
              <a:rPr lang="ja-JP" altLang="ja-JP" sz="2400" dirty="0"/>
              <a:t>μ</a:t>
            </a:r>
            <a:r>
              <a:rPr lang="en-US" altLang="ja-JP" sz="2400" dirty="0"/>
              <a:t>m</a:t>
            </a:r>
            <a:r>
              <a:rPr lang="ja-JP" altLang="ja-JP" sz="2400" dirty="0"/>
              <a:t>付近では</a:t>
            </a:r>
            <a:r>
              <a:rPr lang="en-US" altLang="ja-JP" sz="2400" dirty="0"/>
              <a:t>OH</a:t>
            </a:r>
            <a:r>
              <a:rPr lang="ja-JP" altLang="ja-JP" sz="2400" dirty="0"/>
              <a:t>夜光はほとんど無く、また南極では低い熱放射によってこの波長域では温帯の観測地と比べて約</a:t>
            </a:r>
            <a:r>
              <a:rPr lang="en-US" altLang="ja-JP" sz="2400" dirty="0"/>
              <a:t>100</a:t>
            </a:r>
            <a:r>
              <a:rPr lang="ja-JP" altLang="ja-JP" sz="2400" dirty="0"/>
              <a:t>倍空が</a:t>
            </a:r>
            <a:r>
              <a:rPr lang="ja-JP" altLang="ja-JP" sz="2400" dirty="0" smtClean="0"/>
              <a:t>暗い。</a:t>
            </a:r>
            <a:r>
              <a:rPr lang="ja-JP" altLang="ja-JP" sz="2400" dirty="0"/>
              <a:t>また広がった天体の場合は検出する光子数はピクセルサイズの</a:t>
            </a:r>
            <a:r>
              <a:rPr lang="en-US" altLang="ja-JP" sz="2400" dirty="0"/>
              <a:t>2</a:t>
            </a:r>
            <a:r>
              <a:rPr lang="ja-JP" altLang="ja-JP" sz="2400" dirty="0"/>
              <a:t>乗に比例し</a:t>
            </a:r>
            <a:r>
              <a:rPr lang="en-US" altLang="ja-JP" sz="2400" dirty="0"/>
              <a:t>F</a:t>
            </a:r>
            <a:r>
              <a:rPr lang="ja-JP" altLang="ja-JP" sz="2400" dirty="0"/>
              <a:t>値の</a:t>
            </a:r>
            <a:r>
              <a:rPr lang="en-US" altLang="ja-JP" sz="2400" dirty="0"/>
              <a:t>2</a:t>
            </a:r>
            <a:r>
              <a:rPr lang="ja-JP" altLang="ja-JP" sz="2400" dirty="0"/>
              <a:t>乗に反比例するため望遠鏡の口径には依存しない。よって小型望遠鏡でも検出能力は大型望遠鏡と遜色なく、南極での観測は背景ノイズの低さと長時間観測によって相対的に有利である。そこ</a:t>
            </a:r>
            <a:r>
              <a:rPr lang="ja-JP" altLang="ja-JP" sz="2400" dirty="0" smtClean="0"/>
              <a:t>で</a:t>
            </a:r>
            <a:r>
              <a:rPr lang="en-US" altLang="ja-JP" sz="2400" dirty="0" smtClean="0"/>
              <a:t>AIRT40+TONIC2</a:t>
            </a:r>
            <a:r>
              <a:rPr lang="ja-JP" altLang="en-US" sz="2400" dirty="0"/>
              <a:t>を</a:t>
            </a:r>
            <a:r>
              <a:rPr lang="ja-JP" altLang="ja-JP" sz="2400" dirty="0" smtClean="0"/>
              <a:t>用いて</a:t>
            </a:r>
            <a:r>
              <a:rPr lang="en-US" altLang="ja-JP" sz="2400" dirty="0"/>
              <a:t>K-dark</a:t>
            </a:r>
            <a:r>
              <a:rPr lang="ja-JP" altLang="ja-JP" sz="2400" dirty="0"/>
              <a:t>波長で近傍銀河約</a:t>
            </a:r>
            <a:r>
              <a:rPr lang="en-US" altLang="ja-JP" sz="2400" dirty="0"/>
              <a:t>20</a:t>
            </a:r>
            <a:r>
              <a:rPr lang="ja-JP" altLang="ja-JP" sz="2400" dirty="0"/>
              <a:t>天体をそれぞれ</a:t>
            </a:r>
            <a:r>
              <a:rPr lang="en-US" altLang="ja-JP" sz="2400" dirty="0"/>
              <a:t>100</a:t>
            </a:r>
            <a:r>
              <a:rPr lang="ja-JP" altLang="ja-JP" sz="2400" dirty="0"/>
              <a:t>時間程度観測し、進化の痕跡と現在の星形成領域との関連を調べる。検出限界は</a:t>
            </a:r>
            <a:r>
              <a:rPr lang="en-US" altLang="ja-JP" sz="2400" dirty="0"/>
              <a:t>AB</a:t>
            </a:r>
            <a:r>
              <a:rPr lang="ja-JP" altLang="ja-JP" sz="2400" dirty="0"/>
              <a:t>等級で</a:t>
            </a:r>
            <a:r>
              <a:rPr lang="en-US" altLang="ja-JP" sz="2400" dirty="0"/>
              <a:t>26 [mag/arcsec</a:t>
            </a:r>
            <a:r>
              <a:rPr lang="en-US" altLang="ja-JP" sz="2400" baseline="30000" dirty="0"/>
              <a:t>2</a:t>
            </a:r>
            <a:r>
              <a:rPr lang="en-US" altLang="ja-JP" sz="2400" dirty="0"/>
              <a:t>]</a:t>
            </a:r>
            <a:r>
              <a:rPr lang="ja-JP" altLang="ja-JP" sz="2400" dirty="0"/>
              <a:t>を目指す。</a:t>
            </a:r>
          </a:p>
          <a:p>
            <a:endParaRPr kumimoji="1" lang="en-US" altLang="ja-JP" sz="2800" dirty="0" smtClean="0"/>
          </a:p>
        </p:txBody>
      </p:sp>
      <p:sp>
        <p:nvSpPr>
          <p:cNvPr id="13" name="テキスト ボックス 12"/>
          <p:cNvSpPr txBox="1"/>
          <p:nvPr/>
        </p:nvSpPr>
        <p:spPr>
          <a:xfrm>
            <a:off x="15668019" y="29973214"/>
            <a:ext cx="14040590" cy="954107"/>
          </a:xfrm>
          <a:prstGeom prst="rect">
            <a:avLst/>
          </a:prstGeom>
          <a:noFill/>
        </p:spPr>
        <p:txBody>
          <a:bodyPr wrap="square" rtlCol="0">
            <a:spAutoFit/>
          </a:bodyPr>
          <a:lstStyle/>
          <a:p>
            <a:r>
              <a:rPr kumimoji="1" lang="ja-JP" altLang="en-US" sz="2800" dirty="0" smtClean="0"/>
              <a:t>南極望遠鏡プロジェクトは観測条件調査の段階から初期の科学観測をするフェーズへ移行する。そこで私は以下の観測的研究を提案する。</a:t>
            </a:r>
            <a:endParaRPr kumimoji="1" lang="ja-JP" altLang="en-US" sz="2800" dirty="0"/>
          </a:p>
        </p:txBody>
      </p:sp>
      <p:sp>
        <p:nvSpPr>
          <p:cNvPr id="14" name="テキスト ボックス 13"/>
          <p:cNvSpPr txBox="1"/>
          <p:nvPr/>
        </p:nvSpPr>
        <p:spPr>
          <a:xfrm>
            <a:off x="16005503" y="37973160"/>
            <a:ext cx="2537554" cy="523220"/>
          </a:xfrm>
          <a:prstGeom prst="rect">
            <a:avLst/>
          </a:prstGeom>
          <a:noFill/>
        </p:spPr>
        <p:txBody>
          <a:bodyPr wrap="none" rtlCol="0">
            <a:spAutoFit/>
          </a:bodyPr>
          <a:lstStyle/>
          <a:p>
            <a:r>
              <a:rPr lang="en-US" altLang="ja-JP" sz="2800" b="1" dirty="0" smtClean="0">
                <a:solidFill>
                  <a:srgbClr val="0070C0"/>
                </a:solidFill>
              </a:rPr>
              <a:t>AIRT40+TONIC2</a:t>
            </a:r>
            <a:endParaRPr kumimoji="1" lang="ja-JP" altLang="en-US" sz="2800" b="1" dirty="0">
              <a:solidFill>
                <a:srgbClr val="0070C0"/>
              </a:solidFill>
            </a:endParaRPr>
          </a:p>
        </p:txBody>
      </p:sp>
      <p:sp>
        <p:nvSpPr>
          <p:cNvPr id="132" name="テキスト ボックス 131"/>
          <p:cNvSpPr txBox="1"/>
          <p:nvPr/>
        </p:nvSpPr>
        <p:spPr>
          <a:xfrm>
            <a:off x="16002628" y="38455055"/>
            <a:ext cx="4407040" cy="1815882"/>
          </a:xfrm>
          <a:prstGeom prst="rect">
            <a:avLst/>
          </a:prstGeom>
          <a:noFill/>
        </p:spPr>
        <p:txBody>
          <a:bodyPr wrap="none" rtlCol="0">
            <a:spAutoFit/>
          </a:bodyPr>
          <a:lstStyle/>
          <a:p>
            <a:r>
              <a:rPr lang="ja-JP" altLang="en-US" sz="2800" dirty="0" smtClean="0"/>
              <a:t>合成</a:t>
            </a:r>
            <a:r>
              <a:rPr lang="en-US" altLang="ja-JP" sz="2800" dirty="0" smtClean="0"/>
              <a:t>F</a:t>
            </a:r>
            <a:r>
              <a:rPr lang="ja-JP" altLang="en-US" sz="2800" dirty="0" smtClean="0"/>
              <a:t>値：</a:t>
            </a:r>
            <a:r>
              <a:rPr lang="en-US" altLang="ja-JP" sz="2800" dirty="0" smtClean="0"/>
              <a:t>6.8</a:t>
            </a:r>
          </a:p>
          <a:p>
            <a:r>
              <a:rPr lang="ja-JP" altLang="en-US" sz="2800" dirty="0" smtClean="0"/>
              <a:t>ピクセルサイズ：</a:t>
            </a:r>
            <a:r>
              <a:rPr lang="en-US" altLang="ja-JP" sz="2800" dirty="0" smtClean="0"/>
              <a:t>1.5’’/pix</a:t>
            </a:r>
          </a:p>
          <a:p>
            <a:r>
              <a:rPr lang="ja-JP" altLang="en-US" sz="2800" dirty="0" smtClean="0"/>
              <a:t>フィルター：</a:t>
            </a:r>
            <a:r>
              <a:rPr lang="en-US" altLang="ja-JP" sz="2800" dirty="0" smtClean="0"/>
              <a:t>J, H, Pα, K, K-dark</a:t>
            </a:r>
          </a:p>
          <a:p>
            <a:r>
              <a:rPr lang="ja-JP" altLang="en-US" sz="2800" dirty="0"/>
              <a:t>有効</a:t>
            </a:r>
            <a:r>
              <a:rPr lang="ja-JP" altLang="en-US" sz="2800" dirty="0" smtClean="0"/>
              <a:t>視野：</a:t>
            </a:r>
            <a:r>
              <a:rPr lang="en-US" altLang="ja-JP" sz="2800" dirty="0" smtClean="0"/>
              <a:t>φ10’</a:t>
            </a:r>
          </a:p>
        </p:txBody>
      </p:sp>
      <p:sp>
        <p:nvSpPr>
          <p:cNvPr id="135" name="テキスト ボックス 134"/>
          <p:cNvSpPr txBox="1"/>
          <p:nvPr/>
        </p:nvSpPr>
        <p:spPr>
          <a:xfrm>
            <a:off x="21498900" y="40382308"/>
            <a:ext cx="3972675" cy="1323439"/>
          </a:xfrm>
          <a:prstGeom prst="rect">
            <a:avLst/>
          </a:prstGeom>
          <a:noFill/>
        </p:spPr>
        <p:txBody>
          <a:bodyPr wrap="square" rtlCol="0">
            <a:spAutoFit/>
          </a:bodyPr>
          <a:lstStyle/>
          <a:p>
            <a:r>
              <a:rPr kumimoji="1" lang="en-US" altLang="ja-JP" sz="1600" dirty="0" smtClean="0"/>
              <a:t>AIRT40+TONIC2</a:t>
            </a:r>
            <a:r>
              <a:rPr kumimoji="1" lang="ja-JP" altLang="en-US" sz="1600" dirty="0" err="1" smtClean="0"/>
              <a:t>に入</a:t>
            </a:r>
            <a:r>
              <a:rPr kumimoji="1" lang="ja-JP" altLang="en-US" sz="1600" dirty="0" smtClean="0"/>
              <a:t>射するノイズの光子数。ドームふじ基地では</a:t>
            </a:r>
            <a:r>
              <a:rPr kumimoji="1" lang="en-US" altLang="ja-JP" sz="1600" dirty="0" smtClean="0"/>
              <a:t>-80</a:t>
            </a:r>
            <a:r>
              <a:rPr kumimoji="1" lang="ja-JP" altLang="en-US" sz="1600" dirty="0" smtClean="0"/>
              <a:t>℃環境から熱放射が極めて少ないのがわかる。また</a:t>
            </a:r>
            <a:r>
              <a:rPr kumimoji="1" lang="en-US" altLang="ja-JP" sz="1600" dirty="0" smtClean="0"/>
              <a:t>OH</a:t>
            </a:r>
            <a:r>
              <a:rPr kumimoji="1" lang="ja-JP" altLang="en-US" sz="1600" dirty="0" smtClean="0"/>
              <a:t>夜光と熱放射の境界に低ノイズの波長があることが分かる。これが</a:t>
            </a:r>
            <a:r>
              <a:rPr lang="en-US" altLang="ja-JP" sz="1600" dirty="0" smtClean="0"/>
              <a:t>K-dark</a:t>
            </a:r>
            <a:r>
              <a:rPr lang="ja-JP" altLang="en-US" sz="1600" dirty="0" smtClean="0"/>
              <a:t>である。</a:t>
            </a:r>
            <a:endParaRPr kumimoji="1" lang="ja-JP" altLang="en-US" sz="1600" dirty="0"/>
          </a:p>
        </p:txBody>
      </p:sp>
      <p:sp>
        <p:nvSpPr>
          <p:cNvPr id="136" name="テキスト ボックス 135"/>
          <p:cNvSpPr txBox="1"/>
          <p:nvPr/>
        </p:nvSpPr>
        <p:spPr>
          <a:xfrm>
            <a:off x="25714283" y="40382307"/>
            <a:ext cx="3806545" cy="1323439"/>
          </a:xfrm>
          <a:prstGeom prst="rect">
            <a:avLst/>
          </a:prstGeom>
          <a:noFill/>
        </p:spPr>
        <p:txBody>
          <a:bodyPr wrap="square" rtlCol="0">
            <a:spAutoFit/>
          </a:bodyPr>
          <a:lstStyle/>
          <a:p>
            <a:r>
              <a:rPr kumimoji="1" lang="ja-JP" altLang="en-US" sz="1600" dirty="0" smtClean="0"/>
              <a:t>点光源の場合の検出限界</a:t>
            </a:r>
            <a:r>
              <a:rPr lang="ja-JP" altLang="en-US" sz="1600" dirty="0" smtClean="0"/>
              <a:t>。</a:t>
            </a:r>
            <a:r>
              <a:rPr lang="en-US" altLang="ja-JP" sz="1600" dirty="0" smtClean="0"/>
              <a:t>S/N=5</a:t>
            </a:r>
            <a:r>
              <a:rPr lang="ja-JP" altLang="en-US" sz="1600" dirty="0" err="1" smtClean="0"/>
              <a:t>で検</a:t>
            </a:r>
            <a:r>
              <a:rPr lang="ja-JP" altLang="en-US" sz="1600" dirty="0" smtClean="0"/>
              <a:t>出と定義。点光源が</a:t>
            </a:r>
            <a:r>
              <a:rPr lang="en-US" altLang="ja-JP" sz="1600" dirty="0" smtClean="0"/>
              <a:t>9</a:t>
            </a:r>
            <a:r>
              <a:rPr lang="ja-JP" altLang="en-US" sz="1600" dirty="0" smtClean="0"/>
              <a:t>ピクセルにまたがって落ちるとして計算。</a:t>
            </a:r>
            <a:r>
              <a:rPr lang="en-US" altLang="ja-JP" sz="1600" dirty="0" smtClean="0"/>
              <a:t>K-dark</a:t>
            </a:r>
            <a:r>
              <a:rPr lang="ja-JP" altLang="en-US" sz="1600" dirty="0" smtClean="0"/>
              <a:t>では</a:t>
            </a:r>
            <a:r>
              <a:rPr lang="en-US" altLang="ja-JP" sz="1600" dirty="0" smtClean="0"/>
              <a:t>1</a:t>
            </a:r>
            <a:r>
              <a:rPr lang="ja-JP" altLang="en-US" sz="1600" dirty="0" smtClean="0"/>
              <a:t>時間露出で</a:t>
            </a:r>
            <a:r>
              <a:rPr lang="en-US" altLang="ja-JP" sz="1600" dirty="0" smtClean="0"/>
              <a:t>22mag</a:t>
            </a:r>
            <a:r>
              <a:rPr lang="ja-JP" altLang="en-US" sz="1600" dirty="0" smtClean="0"/>
              <a:t>を達成、国内</a:t>
            </a:r>
            <a:r>
              <a:rPr lang="en-US" altLang="ja-JP" sz="1600" dirty="0" smtClean="0"/>
              <a:t>1.5m</a:t>
            </a:r>
            <a:r>
              <a:rPr lang="ja-JP" altLang="en-US" sz="1600" dirty="0" smtClean="0"/>
              <a:t>クラスの望遠鏡と同等の検出限界を有する。</a:t>
            </a:r>
            <a:endParaRPr lang="en-US" altLang="ja-JP" sz="1600" dirty="0" smtClean="0"/>
          </a:p>
        </p:txBody>
      </p:sp>
      <p:sp>
        <p:nvSpPr>
          <p:cNvPr id="127" name="テキスト ボックス 126"/>
          <p:cNvSpPr txBox="1"/>
          <p:nvPr/>
        </p:nvSpPr>
        <p:spPr>
          <a:xfrm>
            <a:off x="15667236" y="41044026"/>
            <a:ext cx="5554522" cy="954107"/>
          </a:xfrm>
          <a:prstGeom prst="rect">
            <a:avLst/>
          </a:prstGeom>
          <a:noFill/>
          <a:ln>
            <a:solidFill>
              <a:schemeClr val="tx1"/>
            </a:solidFill>
          </a:ln>
        </p:spPr>
        <p:txBody>
          <a:bodyPr wrap="square" rtlCol="0">
            <a:spAutoFit/>
          </a:bodyPr>
          <a:lstStyle/>
          <a:p>
            <a:r>
              <a:rPr kumimoji="1" lang="ja-JP" altLang="en-US" sz="2800" dirty="0" smtClean="0"/>
              <a:t>南極</a:t>
            </a:r>
            <a:r>
              <a:rPr kumimoji="1" lang="en-US" altLang="ja-JP" sz="2800" dirty="0" smtClean="0"/>
              <a:t>40cm</a:t>
            </a:r>
            <a:r>
              <a:rPr kumimoji="1" lang="ja-JP" altLang="en-US" sz="2800" dirty="0" smtClean="0"/>
              <a:t>赤外線を用いたユニークな観測提案を広く募集しています。</a:t>
            </a:r>
            <a:endParaRPr kumimoji="1" lang="en-US" altLang="ja-JP" sz="2800" dirty="0" smtClean="0"/>
          </a:p>
        </p:txBody>
      </p:sp>
      <p:pic>
        <p:nvPicPr>
          <p:cNvPr id="150" name="Picture 6" descr="C:\Private\南極写真\jpg_内陸旅行\DSC_5930.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091770" y="553"/>
            <a:ext cx="1874172" cy="1157063"/>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C:\Private\南極写真\jpg_内陸旅行\DSC_62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90846" y="553"/>
            <a:ext cx="1874172"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0" descr="C:\Private\南極写真\jpg_内陸旅行\DSC_6319.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565018" y="553"/>
            <a:ext cx="1874172" cy="115745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1" descr="C:\Private\南極写真\jpg_内陸旅行\DSC_6491.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816675" y="553"/>
            <a:ext cx="1874172" cy="1156825"/>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2" descr="C:\Private\南極写真\jpg_内陸旅行\DSC_670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965942" y="553"/>
            <a:ext cx="1874172" cy="115683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3" descr="C:\Private\南極写真\jpg_内陸旅行\DSC_7172.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313362" y="554"/>
            <a:ext cx="1874172" cy="115700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6" descr="C:\Private\南極写真\jpg_内陸旅行\DSC_7200.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439190" y="554"/>
            <a:ext cx="1874172" cy="1156569"/>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7" descr="C:\Private\南極写真\jpg_内陸旅行\DSC_7990.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171471" y="554"/>
            <a:ext cx="1874172" cy="115689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8" descr="C:\Private\南極写真\jpg_往路\DSC_5532.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034022" y="-298"/>
            <a:ext cx="1874172" cy="1157527"/>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9" descr="C:\Private\南極写真\jpg_往路\鳥と氷山.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908194" y="378"/>
            <a:ext cx="1874172" cy="115685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0" descr="C:\Private\南極写真\jpg_往路\DSC_4984.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530709" y="282"/>
            <a:ext cx="1874172" cy="1156947"/>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2" descr="C:\Private\南極写真\jpg_復路\DSC_8984.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782365" y="282"/>
            <a:ext cx="1874172" cy="1156947"/>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3" descr="C:\Private\南極写真\jpg_復路\DSC_9098.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656537" y="396"/>
            <a:ext cx="1874172" cy="1156833"/>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4" descr="C:\Private\南極写真\jpg_復路\DSC_8536.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3245972" y="-298"/>
            <a:ext cx="1874172" cy="115743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5" descr="C:\Private\南極写真\jpg_復路\DSC_8781.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59850" y="553"/>
            <a:ext cx="1874172" cy="1156676"/>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C:\Private\南極写真\jpg_復路\DSC_8947.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1404881" y="196"/>
            <a:ext cx="1874172" cy="1157033"/>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p:cNvSpPr txBox="1"/>
          <p:nvPr/>
        </p:nvSpPr>
        <p:spPr>
          <a:xfrm>
            <a:off x="21268995" y="1158003"/>
            <a:ext cx="8890575" cy="523220"/>
          </a:xfrm>
          <a:prstGeom prst="rect">
            <a:avLst/>
          </a:prstGeom>
          <a:noFill/>
        </p:spPr>
        <p:txBody>
          <a:bodyPr wrap="none" rtlCol="0">
            <a:spAutoFit/>
          </a:bodyPr>
          <a:lstStyle/>
          <a:p>
            <a:r>
              <a:rPr kumimoji="1" lang="en-US" altLang="ja-JP" sz="2800" dirty="0" smtClean="0"/>
              <a:t>2011</a:t>
            </a:r>
            <a:r>
              <a:rPr kumimoji="1" lang="ja-JP" altLang="en-US" sz="2800" dirty="0" smtClean="0"/>
              <a:t>年</a:t>
            </a:r>
            <a:r>
              <a:rPr lang="en-US" altLang="ja-JP" sz="2800" dirty="0"/>
              <a:t>8</a:t>
            </a:r>
            <a:r>
              <a:rPr kumimoji="1" lang="ja-JP" altLang="en-US" sz="2800" dirty="0" smtClean="0"/>
              <a:t>月</a:t>
            </a:r>
            <a:r>
              <a:rPr lang="en-US" altLang="ja-JP" sz="2800" dirty="0"/>
              <a:t>1</a:t>
            </a:r>
            <a:r>
              <a:rPr kumimoji="1" lang="ja-JP" altLang="en-US" sz="2800" dirty="0" smtClean="0"/>
              <a:t>日</a:t>
            </a:r>
            <a:r>
              <a:rPr lang="ja-JP" altLang="en-US" sz="2800" dirty="0" smtClean="0"/>
              <a:t>～</a:t>
            </a:r>
            <a:r>
              <a:rPr lang="en-US" altLang="ja-JP" sz="2800" dirty="0" smtClean="0"/>
              <a:t>4</a:t>
            </a:r>
            <a:r>
              <a:rPr kumimoji="1" lang="ja-JP" altLang="en-US" sz="2800" dirty="0" smtClean="0"/>
              <a:t>日　</a:t>
            </a:r>
            <a:r>
              <a:rPr lang="ja-JP" altLang="en-US" sz="2800" dirty="0" smtClean="0"/>
              <a:t>第</a:t>
            </a:r>
            <a:r>
              <a:rPr lang="en-US" altLang="ja-JP" sz="2800" dirty="0" smtClean="0"/>
              <a:t>41</a:t>
            </a:r>
            <a:r>
              <a:rPr lang="ja-JP" altLang="en-US" sz="2800" dirty="0" smtClean="0"/>
              <a:t>回天文天体物理若手夏の学校</a:t>
            </a:r>
            <a:endParaRPr kumimoji="1" lang="ja-JP" altLang="en-US" sz="8000" dirty="0"/>
          </a:p>
        </p:txBody>
      </p:sp>
      <p:pic>
        <p:nvPicPr>
          <p:cNvPr id="166" name="Picture 3" descr="C:\Private\南極写真\jpg_内陸旅行\DSC_7314.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851696" y="3229205"/>
            <a:ext cx="3600000" cy="2222319"/>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7" descr="C:\Private\南極写真\jpg_内陸旅行\DSC_7455.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5322544" y="3210755"/>
            <a:ext cx="3600000" cy="222257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 descr="学章"/>
          <p:cNvPicPr>
            <a:picLocks noChangeAspect="1" noChangeArrowheads="1"/>
          </p:cNvPicPr>
          <p:nvPr/>
        </p:nvPicPr>
        <p:blipFill>
          <a:blip r:embed="rId36" cstate="print"/>
          <a:srcRect l="25696" r="51820"/>
          <a:stretch>
            <a:fillRect/>
          </a:stretch>
        </p:blipFill>
        <p:spPr bwMode="auto">
          <a:xfrm>
            <a:off x="4122763" y="3546478"/>
            <a:ext cx="1588248" cy="1800000"/>
          </a:xfrm>
          <a:prstGeom prst="rect">
            <a:avLst/>
          </a:prstGeom>
          <a:noFill/>
        </p:spPr>
      </p:pic>
      <p:pic>
        <p:nvPicPr>
          <p:cNvPr id="170" name="Picture 2" descr="C:\Research\D1\JARE52_ロゴ「正式版」.jpg"/>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13841" t="15931" r="19917" b="16579"/>
          <a:stretch/>
        </p:blipFill>
        <p:spPr bwMode="auto">
          <a:xfrm>
            <a:off x="6442845" y="3546478"/>
            <a:ext cx="2119860" cy="1800000"/>
          </a:xfrm>
          <a:prstGeom prst="rect">
            <a:avLst/>
          </a:prstGeom>
          <a:noFill/>
          <a:extLst>
            <a:ext uri="{909E8E84-426E-40DD-AFC4-6F175D3DCCD1}">
              <a14:hiddenFill xmlns:a14="http://schemas.microsoft.com/office/drawing/2010/main">
                <a:solidFill>
                  <a:srgbClr val="FFFFFF"/>
                </a:solidFill>
              </a14:hiddenFill>
            </a:ext>
          </a:extLst>
        </p:spPr>
      </p:pic>
      <p:sp>
        <p:nvSpPr>
          <p:cNvPr id="1024" name="正方形/長方形 1023"/>
          <p:cNvSpPr/>
          <p:nvPr/>
        </p:nvSpPr>
        <p:spPr>
          <a:xfrm>
            <a:off x="495298" y="8485213"/>
            <a:ext cx="14448599" cy="16231417"/>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20657" y="8023548"/>
            <a:ext cx="9730549" cy="923330"/>
          </a:xfrm>
          <a:prstGeom prst="rect">
            <a:avLst/>
          </a:prstGeom>
          <a:solidFill>
            <a:schemeClr val="bg1"/>
          </a:solidFill>
        </p:spPr>
        <p:txBody>
          <a:bodyPr wrap="none" rtlCol="0">
            <a:spAutoFit/>
          </a:bodyPr>
          <a:lstStyle/>
          <a:p>
            <a:r>
              <a:rPr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南極天文学の</a:t>
            </a:r>
            <a:r>
              <a:rPr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メリットとデメリット</a:t>
            </a:r>
            <a:endParaRPr kumimoji="1" lang="ja-JP" altLang="en-U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7" name="テキスト ボックス 66"/>
          <p:cNvSpPr txBox="1"/>
          <p:nvPr/>
        </p:nvSpPr>
        <p:spPr>
          <a:xfrm>
            <a:off x="220657" y="25089444"/>
            <a:ext cx="5096267" cy="923330"/>
          </a:xfrm>
          <a:prstGeom prst="rect">
            <a:avLst/>
          </a:prstGeom>
          <a:solidFill>
            <a:schemeClr val="bg1"/>
          </a:solidFill>
        </p:spPr>
        <p:txBody>
          <a:bodyPr wrap="none" rtlCol="0">
            <a:spAutoFit/>
          </a:bodyPr>
          <a:lstStyle/>
          <a:p>
            <a:r>
              <a:rPr kumimoji="1" lang="en-US" altLang="ja-JP"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52</a:t>
            </a:r>
            <a:r>
              <a:rPr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次隊での観測</a:t>
            </a:r>
            <a:endParaRPr kumimoji="1"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43" name="正方形/長方形 1042"/>
          <p:cNvSpPr/>
          <p:nvPr/>
        </p:nvSpPr>
        <p:spPr>
          <a:xfrm>
            <a:off x="15388080" y="8462022"/>
            <a:ext cx="14397391" cy="19855008"/>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5211995" y="8000357"/>
            <a:ext cx="4834978" cy="923330"/>
          </a:xfrm>
          <a:prstGeom prst="rect">
            <a:avLst/>
          </a:prstGeom>
          <a:solidFill>
            <a:schemeClr val="bg1"/>
          </a:solidFill>
        </p:spPr>
        <p:txBody>
          <a:bodyPr wrap="none" rtlCol="0">
            <a:spAutoFit/>
          </a:bodyPr>
          <a:lstStyle/>
          <a:p>
            <a:r>
              <a:rPr kumimoji="1" lang="en-US" altLang="ja-JP"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53, 54</a:t>
            </a:r>
            <a:r>
              <a:rPr kumimoji="1"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次隊計画</a:t>
            </a:r>
            <a:endParaRPr kumimoji="1"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9" name="テキスト ボックス 38"/>
          <p:cNvSpPr txBox="1"/>
          <p:nvPr/>
        </p:nvSpPr>
        <p:spPr>
          <a:xfrm>
            <a:off x="15211995" y="28637794"/>
            <a:ext cx="1601721" cy="923330"/>
          </a:xfrm>
          <a:prstGeom prst="rect">
            <a:avLst/>
          </a:prstGeom>
          <a:solidFill>
            <a:schemeClr val="bg1"/>
          </a:solidFill>
        </p:spPr>
        <p:txBody>
          <a:bodyPr wrap="none" rtlCol="0">
            <a:spAutoFit/>
          </a:bodyPr>
          <a:lstStyle/>
          <a:p>
            <a:r>
              <a:rPr kumimoji="1"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議論</a:t>
            </a:r>
            <a:endParaRPr kumimoji="1" lang="ja-JP"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42" name="Picture 18" descr="C:\Users\hirofumi\Desktop\arit40_dl.bmp"/>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518109" y="37678070"/>
            <a:ext cx="3960000" cy="2472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hirofumi\Desktop\airt40_bp.bmp"/>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1451199" y="37404040"/>
            <a:ext cx="3960000" cy="295232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コネクタ 15"/>
          <p:cNvCxnSpPr/>
          <p:nvPr/>
        </p:nvCxnSpPr>
        <p:spPr>
          <a:xfrm flipV="1">
            <a:off x="28813474" y="38628176"/>
            <a:ext cx="0" cy="1250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円/楕円 105"/>
          <p:cNvSpPr/>
          <p:nvPr/>
        </p:nvSpPr>
        <p:spPr>
          <a:xfrm>
            <a:off x="23196850" y="39132232"/>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 name="直線矢印コネクタ 109"/>
          <p:cNvCxnSpPr/>
          <p:nvPr/>
        </p:nvCxnSpPr>
        <p:spPr>
          <a:xfrm>
            <a:off x="22548778" y="38052112"/>
            <a:ext cx="648072" cy="10801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22097174" y="37725770"/>
            <a:ext cx="792205" cy="369332"/>
          </a:xfrm>
          <a:prstGeom prst="rect">
            <a:avLst/>
          </a:prstGeom>
        </p:spPr>
        <p:txBody>
          <a:bodyPr wrap="none">
            <a:spAutoFit/>
          </a:bodyPr>
          <a:lstStyle/>
          <a:p>
            <a:r>
              <a:rPr lang="en-US" altLang="ja-JP" sz="1800" dirty="0"/>
              <a:t>K-dark</a:t>
            </a:r>
            <a:endParaRPr lang="ja-JP" altLang="en-US" sz="1800" dirty="0"/>
          </a:p>
        </p:txBody>
      </p:sp>
      <p:sp>
        <p:nvSpPr>
          <p:cNvPr id="175" name="正方形/長方形 174"/>
          <p:cNvSpPr/>
          <p:nvPr/>
        </p:nvSpPr>
        <p:spPr>
          <a:xfrm>
            <a:off x="22922529" y="24917845"/>
            <a:ext cx="2569951" cy="338554"/>
          </a:xfrm>
          <a:prstGeom prst="rect">
            <a:avLst/>
          </a:prstGeom>
        </p:spPr>
        <p:txBody>
          <a:bodyPr wrap="square">
            <a:spAutoFit/>
          </a:bodyPr>
          <a:lstStyle/>
          <a:p>
            <a:r>
              <a:rPr lang="en-US" altLang="ja-JP" sz="1600" dirty="0" smtClean="0"/>
              <a:t>PLATO-F</a:t>
            </a:r>
            <a:r>
              <a:rPr lang="ja-JP" altLang="en-US" sz="1600" dirty="0" smtClean="0"/>
              <a:t>エンジンモジュール</a:t>
            </a:r>
            <a:endParaRPr lang="en-US" altLang="ja-JP" sz="1600" dirty="0" smtClean="0"/>
          </a:p>
        </p:txBody>
      </p:sp>
    </p:spTree>
    <p:extLst>
      <p:ext uri="{BB962C8B-B14F-4D97-AF65-F5344CB8AC3E}">
        <p14:creationId xmlns:p14="http://schemas.microsoft.com/office/powerpoint/2010/main" val="335064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2470</TotalTime>
  <Words>1797</Words>
  <Application>Microsoft Office PowerPoint</Application>
  <PresentationFormat>ユーザー設定</PresentationFormat>
  <Paragraphs>93</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73</cp:revision>
  <cp:lastPrinted>2011-07-31T10:29:27Z</cp:lastPrinted>
  <dcterms:created xsi:type="dcterms:W3CDTF">2011-07-24T12:05:43Z</dcterms:created>
  <dcterms:modified xsi:type="dcterms:W3CDTF">2011-07-31T10:35:59Z</dcterms:modified>
</cp:coreProperties>
</file>