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73" r:id="rId3"/>
    <p:sldId id="258" r:id="rId4"/>
    <p:sldId id="372" r:id="rId5"/>
    <p:sldId id="332" r:id="rId6"/>
    <p:sldId id="292" r:id="rId7"/>
    <p:sldId id="293" r:id="rId8"/>
    <p:sldId id="328" r:id="rId9"/>
    <p:sldId id="294" r:id="rId10"/>
    <p:sldId id="327" r:id="rId11"/>
    <p:sldId id="296" r:id="rId12"/>
    <p:sldId id="295" r:id="rId13"/>
    <p:sldId id="297" r:id="rId14"/>
    <p:sldId id="330" r:id="rId15"/>
    <p:sldId id="281" r:id="rId16"/>
    <p:sldId id="371" r:id="rId17"/>
    <p:sldId id="319" r:id="rId18"/>
    <p:sldId id="320" r:id="rId19"/>
    <p:sldId id="321" r:id="rId20"/>
    <p:sldId id="322" r:id="rId21"/>
    <p:sldId id="323" r:id="rId22"/>
    <p:sldId id="324" r:id="rId23"/>
    <p:sldId id="325" r:id="rId24"/>
    <p:sldId id="374" r:id="rId25"/>
    <p:sldId id="282" r:id="rId26"/>
    <p:sldId id="283" r:id="rId27"/>
    <p:sldId id="285" r:id="rId28"/>
    <p:sldId id="286" r:id="rId29"/>
    <p:sldId id="287" r:id="rId30"/>
    <p:sldId id="333" r:id="rId31"/>
    <p:sldId id="370" r:id="rId32"/>
    <p:sldId id="303" r:id="rId33"/>
    <p:sldId id="308" r:id="rId34"/>
    <p:sldId id="309" r:id="rId35"/>
    <p:sldId id="337" r:id="rId36"/>
    <p:sldId id="375" r:id="rId37"/>
    <p:sldId id="336" r:id="rId38"/>
    <p:sldId id="338" r:id="rId39"/>
    <p:sldId id="339" r:id="rId40"/>
    <p:sldId id="340" r:id="rId41"/>
    <p:sldId id="341" r:id="rId42"/>
    <p:sldId id="344" r:id="rId43"/>
    <p:sldId id="345" r:id="rId44"/>
    <p:sldId id="346" r:id="rId45"/>
    <p:sldId id="347" r:id="rId46"/>
    <p:sldId id="359" r:id="rId47"/>
    <p:sldId id="362" r:id="rId48"/>
    <p:sldId id="363" r:id="rId49"/>
    <p:sldId id="364" r:id="rId50"/>
    <p:sldId id="357" r:id="rId51"/>
    <p:sldId id="365" r:id="rId52"/>
    <p:sldId id="310" r:id="rId53"/>
    <p:sldId id="367" r:id="rId54"/>
    <p:sldId id="311" r:id="rId55"/>
    <p:sldId id="312" r:id="rId56"/>
    <p:sldId id="368" r:id="rId57"/>
    <p:sldId id="313" r:id="rId58"/>
    <p:sldId id="369" r:id="rId59"/>
    <p:sldId id="379" r:id="rId60"/>
    <p:sldId id="381" r:id="rId61"/>
    <p:sldId id="380" r:id="rId62"/>
    <p:sldId id="350" r:id="rId63"/>
    <p:sldId id="316" r:id="rId64"/>
    <p:sldId id="383" r:id="rId65"/>
    <p:sldId id="382" r:id="rId66"/>
    <p:sldId id="317" r:id="rId67"/>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164"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48F02292-742B-49CD-A438-0AA25B25FE0A}" type="datetimeFigureOut">
              <a:rPr kumimoji="1" lang="ja-JP" altLang="en-US" smtClean="0"/>
              <a:t>2012/3/5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C60941F4-F849-403B-BE4E-394B7500D83E}" type="slidenum">
              <a:rPr kumimoji="1" lang="ja-JP" altLang="en-US" smtClean="0"/>
              <a:t>‹#›</a:t>
            </a:fld>
            <a:endParaRPr kumimoji="1" lang="ja-JP" altLang="en-US"/>
          </a:p>
        </p:txBody>
      </p:sp>
    </p:spTree>
    <p:extLst>
      <p:ext uri="{BB962C8B-B14F-4D97-AF65-F5344CB8AC3E}">
        <p14:creationId xmlns:p14="http://schemas.microsoft.com/office/powerpoint/2010/main" val="9752059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0941F4-F849-403B-BE4E-394B7500D83E}" type="slidenum">
              <a:rPr kumimoji="1" lang="ja-JP" altLang="en-US" smtClean="0"/>
              <a:t>50</a:t>
            </a:fld>
            <a:endParaRPr kumimoji="1" lang="ja-JP" altLang="en-US"/>
          </a:p>
        </p:txBody>
      </p:sp>
    </p:spTree>
    <p:extLst>
      <p:ext uri="{BB962C8B-B14F-4D97-AF65-F5344CB8AC3E}">
        <p14:creationId xmlns:p14="http://schemas.microsoft.com/office/powerpoint/2010/main" val="213518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0941F4-F849-403B-BE4E-394B7500D83E}" type="slidenum">
              <a:rPr kumimoji="1" lang="ja-JP" altLang="en-US" smtClean="0"/>
              <a:t>51</a:t>
            </a:fld>
            <a:endParaRPr kumimoji="1" lang="ja-JP" altLang="en-US"/>
          </a:p>
        </p:txBody>
      </p:sp>
    </p:spTree>
    <p:extLst>
      <p:ext uri="{BB962C8B-B14F-4D97-AF65-F5344CB8AC3E}">
        <p14:creationId xmlns:p14="http://schemas.microsoft.com/office/powerpoint/2010/main" val="2135180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279345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146692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425364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380742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2446875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275384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333747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406975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133575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195868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FBC6685-F892-4B2F-A382-91D2EF45804D}" type="datetimeFigureOut">
              <a:rPr kumimoji="1" lang="ja-JP" altLang="en-US" smtClean="0"/>
              <a:t>2012/3/5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295737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C6685-F892-4B2F-A382-91D2EF45804D}" type="datetimeFigureOut">
              <a:rPr kumimoji="1" lang="ja-JP" altLang="en-US" smtClean="0"/>
              <a:t>2012/3/5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0C7F4-D25A-4CC6-9D7F-C73C286D45D7}" type="slidenum">
              <a:rPr kumimoji="1" lang="ja-JP" altLang="en-US" smtClean="0"/>
              <a:t>‹#›</a:t>
            </a:fld>
            <a:endParaRPr kumimoji="1" lang="ja-JP" altLang="en-US"/>
          </a:p>
        </p:txBody>
      </p:sp>
    </p:spTree>
    <p:extLst>
      <p:ext uri="{BB962C8B-B14F-4D97-AF65-F5344CB8AC3E}">
        <p14:creationId xmlns:p14="http://schemas.microsoft.com/office/powerpoint/2010/main" val="259945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photo.sankei.jp.msn.com/kodawari/photo?gid=%7b33DFB79E-83F7-40D0-A48E-53A4EE085730%7d"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wmf"/><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0.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maru.bonyari.jp/texclip/texclip.php?s=\begin%7balign*%7d%0d%0aX(Z)=\left%20\%7b1-0.96\sin%20%5e2(Z)\right%20\%7d%5e%7b-0.5%7d%0d%0a\end%7balign*%7d" TargetMode="External"/><Relationship Id="rId13"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hyperlink" Target="http://maru.bonyari.jp/texclip/texclip.php?s=\begin%7balign*%7d%0d%0aI_%7b\text%7bsky%7d%7d=I_%7b\text%7bdarksky%7d%7d%20+I_%7b\text%7bscatering%7d%7d%20\%20\%20%5bnL%5d%20%0d%0a\end%7balign*%7d" TargetMode="External"/><Relationship Id="rId2" Type="http://schemas.openxmlformats.org/officeDocument/2006/relationships/hyperlink" Target="http://maru.bonyari.jp/texclip/texclip.php?s=\begin%7balign*%7d%0d%0aI_%7b\text%7bscattering%7d%7d=F_%7b\text%7bmoon,0%7d%7d%2010%5e%7b-0.4kX(Z_%7b\text%7bmoon%7d%7d)%7d\times%20f(\rho)%20\left%20\%7b1-10%5e%7b-0.4kX(Z_%7b\text%7bsky%7d%7d)%7d\right%20\%7d%0d%0a\end%7balign*%7d" TargetMode="External"/><Relationship Id="rId1" Type="http://schemas.openxmlformats.org/officeDocument/2006/relationships/slideLayout" Target="../slideLayouts/slideLayout2.xml"/><Relationship Id="rId6" Type="http://schemas.openxmlformats.org/officeDocument/2006/relationships/hyperlink" Target="http://maru.bonyari.jp/texclip/texclip.php?s=\begin%7balign*%7d%0d%0aF_%7b\text%7bmoon,0%7d%7d=10%5e%7b-0.4(3.84+0.026|\alpha|+4\times10%5e%7b-9%7d\alpha%20%5e4)%7d\%20\%20%20%5b\text%7bfc%7d%5d%0d%0a\end%7balign*%7d" TargetMode="External"/><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hyperlink" Target="http://maru.bonyari.jp/texclip/texclip.php?s=\begin%7balign*%7d%0d%0af(\rho)=f_R(\rho)+f_M(\rho)%0d%0a\end%7balign*%7d" TargetMode="External"/><Relationship Id="rId4" Type="http://schemas.openxmlformats.org/officeDocument/2006/relationships/hyperlink" Target="http://maru.bonyari.jp/texclip/texclip.php?s=\begin%7balign*%7d%0d%0aI_%7b\text%7bdarksky%7d%7d=I_%7b\text%7bdarksky,0%7d%7d%2010%5e%7b-0.4k\left%20\%7b1-X(Z_%7b\text%7bsky%7d%7d)\right%20\%7d%7dX(Z_%7b\text%7bsky%7d%7d)%0d%0a\end%7balign*%7d" TargetMode="External"/><Relationship Id="rId9"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hyperlink" Target="http://maru.bonyari.jp/texclip/texclip.php?s=\begin%7balign*%7d%0d%0af_R(\rho,\lambda)=2.27\times%2010%5e5\left\%7b1.06+\cos%5e2(\rho)\right%20\%7d\left%20\%7b\frac%7b0.55%7d%7b\lambda%7d\right%20\%7d%5e4%0d%0a\end%7balign*%7d" TargetMode="External"/><Relationship Id="rId1" Type="http://schemas.openxmlformats.org/officeDocument/2006/relationships/slideLayout" Target="../slideLayouts/slideLayout2.xml"/><Relationship Id="rId6" Type="http://schemas.openxmlformats.org/officeDocument/2006/relationships/hyperlink" Target="http://maru.bonyari.jp/texclip/texclip.php?s=\begin%7balign*%7d%0d%0a=10%5e%7b6.15-\rho/40%7d\left%20\%7b\frac%7b0.55%7d%7b\lambda%7d\right%20\%7d%5e%7b1.3%7d%20\%20\%20\%20\%20\text%7bfor%20$\rho%3e10%5e\circ$%7d%0d%0a\end%7balign*%7d" TargetMode="External"/><Relationship Id="rId5" Type="http://schemas.openxmlformats.org/officeDocument/2006/relationships/image" Target="../media/image75.png"/><Relationship Id="rId10" Type="http://schemas.openxmlformats.org/officeDocument/2006/relationships/image" Target="../media/image79.gif"/><Relationship Id="rId4" Type="http://schemas.openxmlformats.org/officeDocument/2006/relationships/hyperlink" Target="http://maru.bonyari.jp/texclip/texclip.php?s=\begin%7balign*%7d%0d%0af_M(\rho,\lambda)=6.2\times%2010%5e7\rho%5e%7b-2%7d\left%20\%7b\frac%7b0.55%7d%7b\lambda%7d\right%20\%7d%5e%7b1.3%7d%20\%20\%20\text%7bfor%20$\rho%3c10%5e\circ$%7d%0d%0a\end%7balign*%7d" TargetMode="External"/><Relationship Id="rId9" Type="http://schemas.openxmlformats.org/officeDocument/2006/relationships/image" Target="../media/image78.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wmf"/><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8.jpe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maru.bonyari.jp/texclip/texclip.php?s=\begin%7balign*%7d%0aD_T(r)=\left%3c%20|T(x)-T(x-r)|%5e2%20\right%3e%20\sim%20C_T%5e2r%5e%7b-\frac%7b2%7d%7b3%7d%7d%0a\end%7balign*%7d"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8" Type="http://schemas.openxmlformats.org/officeDocument/2006/relationships/hyperlink" Target="http://ja.wikipedia.org/wiki/%E3%83%95%E3%82%A1%E3%82%A4%E3%83%AB:Flag_of_Italy.svg" TargetMode="External"/><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image" Target="../media/image3.jpeg"/><Relationship Id="rId21"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hyperlink" Target="http://ja.wikipedia.org/wiki/%E3%83%95%E3%82%A1%E3%82%A4%E3%83%AB:Flag_of_Japan.svg" TargetMode="External"/><Relationship Id="rId17" Type="http://schemas.openxmlformats.org/officeDocument/2006/relationships/hyperlink" Target="http://ja.wikipedia.org/wiki/%E3%83%95%E3%82%A1%E3%82%A4%E3%83%AB:Flag_of_the_People's_Republic_of_China.svg" TargetMode="External"/><Relationship Id="rId2" Type="http://schemas.openxmlformats.org/officeDocument/2006/relationships/image" Target="../media/image2.png"/><Relationship Id="rId16" Type="http://schemas.openxmlformats.org/officeDocument/2006/relationships/image" Target="../media/image11.pn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18.png"/><Relationship Id="rId5" Type="http://schemas.openxmlformats.org/officeDocument/2006/relationships/image" Target="../media/image4.jpeg"/><Relationship Id="rId15" Type="http://schemas.openxmlformats.org/officeDocument/2006/relationships/image" Target="../media/image10.png"/><Relationship Id="rId23" Type="http://schemas.openxmlformats.org/officeDocument/2006/relationships/image" Target="../media/image17.png"/><Relationship Id="rId10" Type="http://schemas.openxmlformats.org/officeDocument/2006/relationships/hyperlink" Target="http://ja.wikipedia.org/wiki/%E3%83%95%E3%82%A1%E3%82%A4%E3%83%AB:Flag_of_France.svg" TargetMode="External"/><Relationship Id="rId19" Type="http://schemas.openxmlformats.org/officeDocument/2006/relationships/image" Target="../media/image13.png"/><Relationship Id="rId4" Type="http://schemas.openxmlformats.org/officeDocument/2006/relationships/hyperlink" Target="http://upload.wikimedia.org/wikipedia/commons/b/b6/Amundsen-scott-south_pole_station_2006.jpg" TargetMode="External"/><Relationship Id="rId9" Type="http://schemas.openxmlformats.org/officeDocument/2006/relationships/image" Target="../media/image7.png"/><Relationship Id="rId14" Type="http://schemas.openxmlformats.org/officeDocument/2006/relationships/hyperlink" Target="http://ja.wikipedia.org/wiki/%E3%83%95%E3%82%A1%E3%82%A4%E3%83%AB:Flag_of_the_United_States.svg" TargetMode="External"/><Relationship Id="rId22"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59.jpeg"/><Relationship Id="rId2" Type="http://schemas.openxmlformats.org/officeDocument/2006/relationships/hyperlink" Target="http://maru.bonyari.jp/texclip/texclip.php?s=\begin%7beqnarray%7d%0a%09\sigma_l%5e2&amp;=&amp;2\lambda%5e2r_0%5e%7b-\frac%7b5%7d%7b3%7d%7d(0.179D%5e%7b-\frac%7b1%7d%7b3%7d%7d-0.0968d%5e%7b-\frac%7b1%7d%7b3%7d%7d)%20\\%0a%09\sigma_t%5e2&amp;=&amp;2\lambda%5e2r_0%5e%7b-\frac%7b5%7d%7b3%7d%7d(0.179D%5e%7b-\frac%7b1%7d%7b3%7d%7d-0.145d%5e%7b-\frac%7b1%7d%7b3%7d%7d)%0a\end%7beqnarray%7d" TargetMode="Externa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109.png"/><Relationship Id="rId4" Type="http://schemas.openxmlformats.org/officeDocument/2006/relationships/hyperlink" Target="http://maru.bonyari.jp/texclip/texclip.php?s=\begin%7beqnarray%7d%0a%09\theta=0.98\frac%7b\lambda%7d%7br_0%7d%0a\label%7beq:005%7d%0a\end%7beqnarray%7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gif"/><Relationship Id="rId5" Type="http://schemas.openxmlformats.org/officeDocument/2006/relationships/image" Target="../media/image125.jpeg"/><Relationship Id="rId4" Type="http://schemas.openxmlformats.org/officeDocument/2006/relationships/image" Target="../media/image124.png"/><Relationship Id="rId9" Type="http://schemas.openxmlformats.org/officeDocument/2006/relationships/image" Target="../media/image12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130425"/>
            <a:ext cx="9144000" cy="1470025"/>
          </a:xfrm>
        </p:spPr>
        <p:txBody>
          <a:bodyPr>
            <a:normAutofit/>
          </a:bodyPr>
          <a:lstStyle/>
          <a:p>
            <a:r>
              <a:rPr lang="ja-JP" altLang="en-US" dirty="0" smtClean="0"/>
              <a:t>南極</a:t>
            </a:r>
            <a:r>
              <a:rPr lang="en-US" altLang="ja-JP" dirty="0" smtClean="0"/>
              <a:t>2m</a:t>
            </a:r>
            <a:r>
              <a:rPr lang="ja-JP" altLang="en-US" dirty="0" smtClean="0"/>
              <a:t>赤外線望遠鏡計画に向けたドームふじ基地のサイト調査</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東北大学大学院理学研究科</a:t>
            </a:r>
            <a:endParaRPr kumimoji="1" lang="en-US" altLang="ja-JP" dirty="0" smtClean="0"/>
          </a:p>
          <a:p>
            <a:r>
              <a:rPr lang="ja-JP" altLang="en-US" dirty="0"/>
              <a:t>天文学</a:t>
            </a:r>
            <a:r>
              <a:rPr lang="ja-JP" altLang="en-US" dirty="0" smtClean="0"/>
              <a:t>専攻　博士課程後期</a:t>
            </a:r>
            <a:r>
              <a:rPr lang="en-US" altLang="ja-JP" dirty="0" smtClean="0"/>
              <a:t>2</a:t>
            </a:r>
            <a:r>
              <a:rPr lang="ja-JP" altLang="en-US" dirty="0" smtClean="0"/>
              <a:t>年</a:t>
            </a:r>
            <a:endParaRPr lang="en-US" altLang="ja-JP" dirty="0" smtClean="0"/>
          </a:p>
          <a:p>
            <a:r>
              <a:rPr kumimoji="1" lang="ja-JP" altLang="en-US" dirty="0"/>
              <a:t>沖田博文</a:t>
            </a:r>
          </a:p>
        </p:txBody>
      </p:sp>
    </p:spTree>
    <p:extLst>
      <p:ext uri="{BB962C8B-B14F-4D97-AF65-F5344CB8AC3E}">
        <p14:creationId xmlns:p14="http://schemas.microsoft.com/office/powerpoint/2010/main" val="388173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51" t="15941" r="18825" b="5791"/>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矢印コネクタ 4"/>
          <p:cNvCxnSpPr/>
          <p:nvPr/>
        </p:nvCxnSpPr>
        <p:spPr>
          <a:xfrm flipV="1">
            <a:off x="6120000" y="3068960"/>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823348" y="3347700"/>
            <a:ext cx="593304" cy="369332"/>
          </a:xfrm>
          <a:prstGeom prst="rect">
            <a:avLst/>
          </a:prstGeom>
          <a:noFill/>
        </p:spPr>
        <p:txBody>
          <a:bodyPr wrap="none" rtlCol="0">
            <a:spAutoFit/>
          </a:bodyPr>
          <a:lstStyle/>
          <a:p>
            <a:r>
              <a:rPr kumimoji="1" lang="en-US" altLang="ja-JP" dirty="0" smtClean="0"/>
              <a:t>Pa α</a:t>
            </a:r>
            <a:endParaRPr kumimoji="1" lang="ja-JP" altLang="en-US" dirty="0"/>
          </a:p>
        </p:txBody>
      </p:sp>
      <p:sp>
        <p:nvSpPr>
          <p:cNvPr id="8" name="円/楕円 7"/>
          <p:cNvSpPr/>
          <p:nvPr/>
        </p:nvSpPr>
        <p:spPr>
          <a:xfrm>
            <a:off x="6228184" y="5445224"/>
            <a:ext cx="1188304" cy="958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089607" y="4689807"/>
            <a:ext cx="532518" cy="369332"/>
          </a:xfrm>
          <a:prstGeom prst="rect">
            <a:avLst/>
          </a:prstGeom>
          <a:noFill/>
        </p:spPr>
        <p:txBody>
          <a:bodyPr wrap="none" rtlCol="0">
            <a:spAutoFit/>
          </a:bodyPr>
          <a:lstStyle/>
          <a:p>
            <a:r>
              <a:rPr kumimoji="1" lang="en-US" altLang="ja-JP" dirty="0" smtClean="0"/>
              <a:t>THz</a:t>
            </a:r>
          </a:p>
        </p:txBody>
      </p:sp>
      <p:cxnSp>
        <p:nvCxnSpPr>
          <p:cNvPr id="10" name="直線矢印コネクタ 9"/>
          <p:cNvCxnSpPr/>
          <p:nvPr/>
        </p:nvCxnSpPr>
        <p:spPr>
          <a:xfrm>
            <a:off x="6355866" y="5059438"/>
            <a:ext cx="71534" cy="3857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左右矢印 11"/>
          <p:cNvSpPr/>
          <p:nvPr/>
        </p:nvSpPr>
        <p:spPr>
          <a:xfrm>
            <a:off x="4211960" y="6237312"/>
            <a:ext cx="1296144" cy="28803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313546" y="6470519"/>
            <a:ext cx="1194558" cy="369332"/>
          </a:xfrm>
          <a:prstGeom prst="rect">
            <a:avLst/>
          </a:prstGeom>
          <a:noFill/>
        </p:spPr>
        <p:txBody>
          <a:bodyPr wrap="none" rtlCol="0">
            <a:spAutoFit/>
          </a:bodyPr>
          <a:lstStyle/>
          <a:p>
            <a:r>
              <a:rPr lang="en-US" altLang="ja-JP" dirty="0" smtClean="0"/>
              <a:t>20</a:t>
            </a:r>
            <a:r>
              <a:rPr lang="ja-JP" altLang="en-US" dirty="0" smtClean="0"/>
              <a:t>～</a:t>
            </a:r>
            <a:r>
              <a:rPr lang="en-US" altLang="ja-JP" dirty="0" smtClean="0"/>
              <a:t>40μm</a:t>
            </a:r>
            <a:endParaRPr kumimoji="1" lang="ja-JP" altLang="en-US" dirty="0"/>
          </a:p>
        </p:txBody>
      </p:sp>
      <p:sp>
        <p:nvSpPr>
          <p:cNvPr id="14" name="テキスト ボックス 13"/>
          <p:cNvSpPr txBox="1"/>
          <p:nvPr/>
        </p:nvSpPr>
        <p:spPr>
          <a:xfrm>
            <a:off x="4855283" y="4001395"/>
            <a:ext cx="1873141" cy="461665"/>
          </a:xfrm>
          <a:prstGeom prst="rect">
            <a:avLst/>
          </a:prstGeom>
          <a:solidFill>
            <a:schemeClr val="bg1"/>
          </a:solidFill>
          <a:ln>
            <a:solidFill>
              <a:schemeClr val="tx1"/>
            </a:solidFill>
          </a:ln>
        </p:spPr>
        <p:txBody>
          <a:bodyPr wrap="none" rtlCol="0">
            <a:spAutoFit/>
          </a:bodyPr>
          <a:lstStyle/>
          <a:p>
            <a:r>
              <a:rPr kumimoji="1" lang="en-US" altLang="ja-JP" sz="2400" dirty="0" smtClean="0"/>
              <a:t>New Window</a:t>
            </a:r>
            <a:endParaRPr kumimoji="1" lang="ja-JP" altLang="en-US" sz="2400" dirty="0"/>
          </a:p>
        </p:txBody>
      </p:sp>
    </p:spTree>
    <p:extLst>
      <p:ext uri="{BB962C8B-B14F-4D97-AF65-F5344CB8AC3E}">
        <p14:creationId xmlns:p14="http://schemas.microsoft.com/office/powerpoint/2010/main" val="3883641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en-US" altLang="ja-JP" sz="3600" dirty="0" smtClean="0">
                <a:latin typeface="+mn-ea"/>
              </a:rPr>
              <a:t>1.3. Telescope Thermal Emission</a:t>
            </a:r>
            <a:endParaRPr lang="ja-JP" altLang="en-US" sz="3600" dirty="0">
              <a:latin typeface="+mn-ea"/>
            </a:endParaRPr>
          </a:p>
        </p:txBody>
      </p:sp>
      <p:sp>
        <p:nvSpPr>
          <p:cNvPr id="3" name="星 7 2"/>
          <p:cNvSpPr/>
          <p:nvPr/>
        </p:nvSpPr>
        <p:spPr>
          <a:xfrm>
            <a:off x="2005431" y="1561441"/>
            <a:ext cx="360040" cy="360040"/>
          </a:xfrm>
          <a:prstGeom prst="star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a:off x="2593383" y="2112478"/>
            <a:ext cx="3150233" cy="230392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345307" y="1196752"/>
            <a:ext cx="803425" cy="369332"/>
          </a:xfrm>
          <a:prstGeom prst="rect">
            <a:avLst/>
          </a:prstGeom>
          <a:noFill/>
        </p:spPr>
        <p:txBody>
          <a:bodyPr wrap="none" rtlCol="0">
            <a:spAutoFit/>
          </a:bodyPr>
          <a:lstStyle/>
          <a:p>
            <a:r>
              <a:rPr kumimoji="1" lang="en-US" altLang="ja-JP" dirty="0" smtClean="0"/>
              <a:t>Object</a:t>
            </a:r>
            <a:endParaRPr kumimoji="1" lang="ja-JP" altLang="en-US" dirty="0"/>
          </a:p>
        </p:txBody>
      </p:sp>
      <p:sp>
        <p:nvSpPr>
          <p:cNvPr id="12" name="円弧 11"/>
          <p:cNvSpPr/>
          <p:nvPr/>
        </p:nvSpPr>
        <p:spPr>
          <a:xfrm rot="17002543">
            <a:off x="2128044" y="1855471"/>
            <a:ext cx="4678194" cy="546851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円柱 12"/>
          <p:cNvSpPr/>
          <p:nvPr/>
        </p:nvSpPr>
        <p:spPr>
          <a:xfrm rot="18280608">
            <a:off x="6210206" y="4450083"/>
            <a:ext cx="648072" cy="10801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平行四辺形 14"/>
          <p:cNvSpPr/>
          <p:nvPr/>
        </p:nvSpPr>
        <p:spPr>
          <a:xfrm rot="1811543">
            <a:off x="7216216" y="5355499"/>
            <a:ext cx="312558" cy="36004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499658" y="4806665"/>
            <a:ext cx="1104790" cy="369332"/>
          </a:xfrm>
          <a:prstGeom prst="rect">
            <a:avLst/>
          </a:prstGeom>
          <a:noFill/>
        </p:spPr>
        <p:txBody>
          <a:bodyPr wrap="none" rtlCol="0">
            <a:spAutoFit/>
          </a:bodyPr>
          <a:lstStyle/>
          <a:p>
            <a:r>
              <a:rPr kumimoji="1" lang="en-US" altLang="ja-JP" dirty="0" smtClean="0"/>
              <a:t>Telescope</a:t>
            </a:r>
            <a:endParaRPr kumimoji="1" lang="ja-JP" altLang="en-US" dirty="0"/>
          </a:p>
        </p:txBody>
      </p:sp>
      <p:sp>
        <p:nvSpPr>
          <p:cNvPr id="17" name="テキスト ボックス 16"/>
          <p:cNvSpPr txBox="1"/>
          <p:nvPr/>
        </p:nvSpPr>
        <p:spPr>
          <a:xfrm>
            <a:off x="6900061" y="5727464"/>
            <a:ext cx="1005853" cy="369332"/>
          </a:xfrm>
          <a:prstGeom prst="rect">
            <a:avLst/>
          </a:prstGeom>
          <a:noFill/>
        </p:spPr>
        <p:txBody>
          <a:bodyPr wrap="none" rtlCol="0">
            <a:spAutoFit/>
          </a:bodyPr>
          <a:lstStyle/>
          <a:p>
            <a:r>
              <a:rPr kumimoji="1" lang="en-US" altLang="ja-JP" dirty="0" smtClean="0"/>
              <a:t>Detector</a:t>
            </a:r>
            <a:endParaRPr kumimoji="1" lang="ja-JP" altLang="en-US" dirty="0"/>
          </a:p>
        </p:txBody>
      </p:sp>
      <p:sp>
        <p:nvSpPr>
          <p:cNvPr id="20" name="テキスト ボックス 19"/>
          <p:cNvSpPr txBox="1"/>
          <p:nvPr/>
        </p:nvSpPr>
        <p:spPr>
          <a:xfrm>
            <a:off x="4566412" y="1927812"/>
            <a:ext cx="1887183" cy="369332"/>
          </a:xfrm>
          <a:prstGeom prst="rect">
            <a:avLst/>
          </a:prstGeom>
          <a:noFill/>
        </p:spPr>
        <p:txBody>
          <a:bodyPr wrap="none" rtlCol="0">
            <a:spAutoFit/>
          </a:bodyPr>
          <a:lstStyle/>
          <a:p>
            <a:r>
              <a:rPr kumimoji="1" lang="en-US" altLang="ja-JP" dirty="0" smtClean="0"/>
              <a:t>Earth Atmosphere</a:t>
            </a:r>
            <a:endParaRPr kumimoji="1" lang="ja-JP" altLang="en-US" dirty="0"/>
          </a:p>
        </p:txBody>
      </p:sp>
      <p:cxnSp>
        <p:nvCxnSpPr>
          <p:cNvPr id="38" name="曲線コネクタ 37"/>
          <p:cNvCxnSpPr/>
          <p:nvPr/>
        </p:nvCxnSpPr>
        <p:spPr>
          <a:xfrm>
            <a:off x="3346309" y="2992526"/>
            <a:ext cx="955685" cy="511560"/>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721089" y="3609472"/>
            <a:ext cx="1374672" cy="923330"/>
          </a:xfrm>
          <a:prstGeom prst="rect">
            <a:avLst/>
          </a:prstGeom>
          <a:noFill/>
          <a:ln>
            <a:solidFill>
              <a:schemeClr val="tx1"/>
            </a:solidFill>
          </a:ln>
        </p:spPr>
        <p:txBody>
          <a:bodyPr wrap="none" rtlCol="0">
            <a:spAutoFit/>
          </a:bodyPr>
          <a:lstStyle/>
          <a:p>
            <a:pPr algn="ctr"/>
            <a:r>
              <a:rPr kumimoji="1" lang="en-US" altLang="ja-JP" dirty="0" smtClean="0"/>
              <a:t>Atmospheric</a:t>
            </a:r>
          </a:p>
          <a:p>
            <a:pPr algn="ctr"/>
            <a:r>
              <a:rPr kumimoji="1" lang="en-US" altLang="ja-JP" dirty="0" smtClean="0"/>
              <a:t>Thermal </a:t>
            </a:r>
          </a:p>
          <a:p>
            <a:pPr algn="ctr"/>
            <a:r>
              <a:rPr kumimoji="1" lang="en-US" altLang="ja-JP" dirty="0" smtClean="0"/>
              <a:t>Emission</a:t>
            </a:r>
            <a:endParaRPr kumimoji="1" lang="ja-JP" altLang="en-US" dirty="0"/>
          </a:p>
        </p:txBody>
      </p:sp>
      <p:sp>
        <p:nvSpPr>
          <p:cNvPr id="42" name="正方形/長方形 41"/>
          <p:cNvSpPr/>
          <p:nvPr/>
        </p:nvSpPr>
        <p:spPr>
          <a:xfrm rot="18419239">
            <a:off x="4345004" y="3535840"/>
            <a:ext cx="1459741" cy="75158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5510003" y="2817905"/>
            <a:ext cx="1374672" cy="646331"/>
          </a:xfrm>
          <a:prstGeom prst="rect">
            <a:avLst/>
          </a:prstGeom>
          <a:noFill/>
          <a:ln>
            <a:solidFill>
              <a:schemeClr val="tx1"/>
            </a:solidFill>
          </a:ln>
        </p:spPr>
        <p:txBody>
          <a:bodyPr wrap="none" rtlCol="0">
            <a:spAutoFit/>
          </a:bodyPr>
          <a:lstStyle/>
          <a:p>
            <a:r>
              <a:rPr kumimoji="1" lang="en-US" altLang="ja-JP" dirty="0" smtClean="0"/>
              <a:t>Atmospheric</a:t>
            </a:r>
          </a:p>
          <a:p>
            <a:pPr algn="ctr"/>
            <a:r>
              <a:rPr kumimoji="1" lang="en-US" altLang="ja-JP" dirty="0" smtClean="0"/>
              <a:t>Absorption</a:t>
            </a:r>
            <a:endParaRPr kumimoji="1" lang="ja-JP" altLang="en-US" dirty="0"/>
          </a:p>
        </p:txBody>
      </p:sp>
      <p:cxnSp>
        <p:nvCxnSpPr>
          <p:cNvPr id="44" name="曲線コネクタ 43"/>
          <p:cNvCxnSpPr/>
          <p:nvPr/>
        </p:nvCxnSpPr>
        <p:spPr>
          <a:xfrm rot="5400000" flipH="1" flipV="1">
            <a:off x="6516637" y="4366437"/>
            <a:ext cx="407602" cy="333832"/>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981628" y="3677735"/>
            <a:ext cx="1387431" cy="923330"/>
          </a:xfrm>
          <a:prstGeom prst="rect">
            <a:avLst/>
          </a:prstGeom>
          <a:noFill/>
          <a:ln>
            <a:solidFill>
              <a:schemeClr val="tx1"/>
            </a:solidFill>
          </a:ln>
        </p:spPr>
        <p:txBody>
          <a:bodyPr wrap="none" rtlCol="0">
            <a:spAutoFit/>
          </a:bodyPr>
          <a:lstStyle/>
          <a:p>
            <a:pPr algn="ctr"/>
            <a:r>
              <a:rPr kumimoji="1" lang="en-US" altLang="ja-JP" dirty="0" smtClean="0"/>
              <a:t>Instrumental</a:t>
            </a:r>
          </a:p>
          <a:p>
            <a:pPr algn="ctr"/>
            <a:r>
              <a:rPr kumimoji="1" lang="en-US" altLang="ja-JP" dirty="0" smtClean="0"/>
              <a:t>Thermal </a:t>
            </a:r>
          </a:p>
          <a:p>
            <a:pPr algn="ctr"/>
            <a:r>
              <a:rPr kumimoji="1" lang="en-US" altLang="ja-JP" dirty="0" smtClean="0"/>
              <a:t>Emission</a:t>
            </a:r>
          </a:p>
        </p:txBody>
      </p:sp>
      <p:cxnSp>
        <p:nvCxnSpPr>
          <p:cNvPr id="48" name="曲線コネクタ 47"/>
          <p:cNvCxnSpPr/>
          <p:nvPr/>
        </p:nvCxnSpPr>
        <p:spPr>
          <a:xfrm rot="16200000" flipH="1">
            <a:off x="6654757" y="5222399"/>
            <a:ext cx="387889" cy="295087"/>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曲線コネクタ 49"/>
          <p:cNvCxnSpPr/>
          <p:nvPr/>
        </p:nvCxnSpPr>
        <p:spPr>
          <a:xfrm rot="5400000">
            <a:off x="6130778" y="5078216"/>
            <a:ext cx="444788" cy="362140"/>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曲線コネクタ 52"/>
          <p:cNvCxnSpPr/>
          <p:nvPr/>
        </p:nvCxnSpPr>
        <p:spPr>
          <a:xfrm rot="16200000" flipH="1">
            <a:off x="4136276" y="2767404"/>
            <a:ext cx="612948" cy="569544"/>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曲線コネクタ 54"/>
          <p:cNvCxnSpPr/>
          <p:nvPr/>
        </p:nvCxnSpPr>
        <p:spPr>
          <a:xfrm>
            <a:off x="4377262" y="2488472"/>
            <a:ext cx="559338" cy="504056"/>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曲線コネクタ 58"/>
          <p:cNvCxnSpPr/>
          <p:nvPr/>
        </p:nvCxnSpPr>
        <p:spPr>
          <a:xfrm>
            <a:off x="3206631" y="3401379"/>
            <a:ext cx="617520" cy="292787"/>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曲線コネクタ 64"/>
          <p:cNvCxnSpPr/>
          <p:nvPr/>
        </p:nvCxnSpPr>
        <p:spPr>
          <a:xfrm flipV="1">
            <a:off x="6900061" y="4872605"/>
            <a:ext cx="563902" cy="172824"/>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曲線コネクタ 67"/>
          <p:cNvCxnSpPr/>
          <p:nvPr/>
        </p:nvCxnSpPr>
        <p:spPr>
          <a:xfrm rot="10800000">
            <a:off x="5833444" y="4569939"/>
            <a:ext cx="523187" cy="389079"/>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683568" y="5157192"/>
            <a:ext cx="4048096" cy="1200329"/>
          </a:xfrm>
          <a:prstGeom prst="rect">
            <a:avLst/>
          </a:prstGeom>
          <a:noFill/>
        </p:spPr>
        <p:txBody>
          <a:bodyPr wrap="none" rtlCol="0">
            <a:spAutoFit/>
          </a:bodyPr>
          <a:lstStyle/>
          <a:p>
            <a:r>
              <a:rPr kumimoji="1" lang="en-US" altLang="ja-JP" u="sng" dirty="0" err="1" smtClean="0"/>
              <a:t>Kdark</a:t>
            </a:r>
            <a:r>
              <a:rPr kumimoji="1" lang="en-US" altLang="ja-JP" u="sng" dirty="0" smtClean="0"/>
              <a:t> 2.36</a:t>
            </a:r>
            <a:r>
              <a:rPr lang="en-US" altLang="ja-JP" u="sng" dirty="0" smtClean="0"/>
              <a:t>μ</a:t>
            </a:r>
            <a:r>
              <a:rPr kumimoji="1" lang="en-US" altLang="ja-JP" u="sng" dirty="0" smtClean="0"/>
              <a:t>m, 273K</a:t>
            </a:r>
          </a:p>
          <a:p>
            <a:r>
              <a:rPr kumimoji="1" lang="en-US" altLang="ja-JP" dirty="0" smtClean="0"/>
              <a:t>Sky thermal emission 	17 </a:t>
            </a:r>
            <a:r>
              <a:rPr lang="en-US" altLang="ja-JP" dirty="0" smtClean="0"/>
              <a:t>mag</a:t>
            </a:r>
            <a:r>
              <a:rPr lang="en-US" altLang="ja-JP" dirty="0"/>
              <a:t>/</a:t>
            </a:r>
            <a:r>
              <a:rPr lang="ja-JP" altLang="en-US" baseline="-25000" dirty="0"/>
              <a:t>□</a:t>
            </a:r>
            <a:r>
              <a:rPr lang="en-US" altLang="ja-JP" dirty="0" smtClean="0"/>
              <a:t>’’</a:t>
            </a:r>
          </a:p>
          <a:p>
            <a:r>
              <a:rPr kumimoji="1" lang="en-US" altLang="ja-JP" dirty="0" smtClean="0"/>
              <a:t>OH </a:t>
            </a:r>
            <a:r>
              <a:rPr kumimoji="1" lang="en-US" altLang="ja-JP" dirty="0" err="1" smtClean="0"/>
              <a:t>airgrow</a:t>
            </a:r>
            <a:r>
              <a:rPr lang="en-US" altLang="ja-JP" dirty="0"/>
              <a:t>	</a:t>
            </a:r>
            <a:r>
              <a:rPr lang="en-US" altLang="ja-JP" dirty="0" smtClean="0"/>
              <a:t>	18 mag</a:t>
            </a:r>
            <a:r>
              <a:rPr kumimoji="1" lang="en-US" altLang="ja-JP" dirty="0" smtClean="0"/>
              <a:t>/</a:t>
            </a:r>
            <a:r>
              <a:rPr kumimoji="1" lang="ja-JP" altLang="en-US" baseline="-25000" dirty="0" smtClean="0"/>
              <a:t>□</a:t>
            </a:r>
            <a:r>
              <a:rPr lang="en-US" altLang="ja-JP" dirty="0" smtClean="0"/>
              <a:t>’’</a:t>
            </a:r>
            <a:endParaRPr lang="en-US" altLang="ja-JP" sz="1200" dirty="0" smtClean="0"/>
          </a:p>
          <a:p>
            <a:r>
              <a:rPr kumimoji="1" lang="en-US" altLang="ja-JP" dirty="0" smtClean="0">
                <a:solidFill>
                  <a:srgbClr val="FF0000"/>
                </a:solidFill>
              </a:rPr>
              <a:t>Telescope	 thermal emission	13 mag/</a:t>
            </a:r>
            <a:r>
              <a:rPr lang="ja-JP" altLang="en-US" baseline="-25000" dirty="0">
                <a:solidFill>
                  <a:srgbClr val="FF0000"/>
                </a:solidFill>
              </a:rPr>
              <a:t> □</a:t>
            </a:r>
            <a:r>
              <a:rPr lang="en-US" altLang="ja-JP" dirty="0" smtClean="0">
                <a:solidFill>
                  <a:srgbClr val="FF0000"/>
                </a:solidFill>
              </a:rPr>
              <a:t>’’</a:t>
            </a:r>
          </a:p>
        </p:txBody>
      </p:sp>
      <p:sp>
        <p:nvSpPr>
          <p:cNvPr id="4" name="フローチャート : せん孔テープ 3"/>
          <p:cNvSpPr/>
          <p:nvPr/>
        </p:nvSpPr>
        <p:spPr>
          <a:xfrm>
            <a:off x="2093173" y="2637016"/>
            <a:ext cx="1000419" cy="504055"/>
          </a:xfrm>
          <a:prstGeom prst="flowChartPunchedTap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ローチャート : せん孔テープ 29"/>
          <p:cNvSpPr/>
          <p:nvPr/>
        </p:nvSpPr>
        <p:spPr>
          <a:xfrm>
            <a:off x="3157559" y="2045116"/>
            <a:ext cx="1000419" cy="504055"/>
          </a:xfrm>
          <a:prstGeom prst="flowChartPunchedTap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58087" y="2823311"/>
            <a:ext cx="1627364" cy="923330"/>
          </a:xfrm>
          <a:prstGeom prst="rect">
            <a:avLst/>
          </a:prstGeom>
          <a:noFill/>
          <a:ln>
            <a:solidFill>
              <a:schemeClr val="tx1"/>
            </a:solidFill>
          </a:ln>
        </p:spPr>
        <p:txBody>
          <a:bodyPr wrap="square" rtlCol="0">
            <a:spAutoFit/>
          </a:bodyPr>
          <a:lstStyle/>
          <a:p>
            <a:pPr algn="ctr"/>
            <a:r>
              <a:rPr lang="en-US" altLang="ja-JP" dirty="0" smtClean="0"/>
              <a:t>Air Grow Emission</a:t>
            </a:r>
          </a:p>
          <a:p>
            <a:pPr algn="ctr"/>
            <a:r>
              <a:rPr kumimoji="1" lang="en-US" altLang="ja-JP" dirty="0" smtClean="0"/>
              <a:t>(non-thermal)</a:t>
            </a:r>
            <a:endParaRPr kumimoji="1" lang="ja-JP" altLang="en-US" dirty="0"/>
          </a:p>
        </p:txBody>
      </p:sp>
      <p:sp>
        <p:nvSpPr>
          <p:cNvPr id="32" name="正方形/長方形 31"/>
          <p:cNvSpPr/>
          <p:nvPr/>
        </p:nvSpPr>
        <p:spPr>
          <a:xfrm>
            <a:off x="3401589" y="5400380"/>
            <a:ext cx="1260602"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rPr>
              <a:t>18 </a:t>
            </a:r>
            <a:r>
              <a:rPr lang="en-US" altLang="ja-JP" b="1" dirty="0">
                <a:solidFill>
                  <a:srgbClr val="FF0000"/>
                </a:solidFill>
              </a:rPr>
              <a:t>mag/</a:t>
            </a:r>
            <a:r>
              <a:rPr lang="ja-JP" altLang="en-US" b="1" baseline="-25000" dirty="0">
                <a:solidFill>
                  <a:srgbClr val="FF0000"/>
                </a:solidFill>
              </a:rPr>
              <a:t>□</a:t>
            </a:r>
            <a:r>
              <a:rPr lang="en-US" altLang="ja-JP" b="1" dirty="0" smtClean="0">
                <a:solidFill>
                  <a:srgbClr val="FF0000"/>
                </a:solidFill>
              </a:rPr>
              <a:t>’’</a:t>
            </a:r>
            <a:endParaRPr lang="en-US" altLang="ja-JP" b="1" dirty="0">
              <a:solidFill>
                <a:srgbClr val="FF0000"/>
              </a:solidFill>
            </a:endParaRPr>
          </a:p>
        </p:txBody>
      </p:sp>
      <p:sp>
        <p:nvSpPr>
          <p:cNvPr id="33" name="正方形/長方形 32"/>
          <p:cNvSpPr/>
          <p:nvPr/>
        </p:nvSpPr>
        <p:spPr>
          <a:xfrm>
            <a:off x="3396329" y="6011996"/>
            <a:ext cx="1260602"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rPr>
              <a:t>19 </a:t>
            </a:r>
            <a:r>
              <a:rPr lang="en-US" altLang="ja-JP" b="1" dirty="0">
                <a:solidFill>
                  <a:srgbClr val="FF0000"/>
                </a:solidFill>
              </a:rPr>
              <a:t>mag/</a:t>
            </a:r>
            <a:r>
              <a:rPr lang="ja-JP" altLang="en-US" b="1" baseline="-25000" dirty="0">
                <a:solidFill>
                  <a:srgbClr val="FF0000"/>
                </a:solidFill>
              </a:rPr>
              <a:t>□</a:t>
            </a:r>
            <a:r>
              <a:rPr lang="en-US" altLang="ja-JP" b="1" dirty="0" smtClean="0">
                <a:solidFill>
                  <a:srgbClr val="FF0000"/>
                </a:solidFill>
              </a:rPr>
              <a:t>’’</a:t>
            </a:r>
            <a:endParaRPr lang="en-US" altLang="ja-JP" b="1" dirty="0">
              <a:solidFill>
                <a:srgbClr val="FF0000"/>
              </a:solidFill>
            </a:endParaRPr>
          </a:p>
        </p:txBody>
      </p:sp>
      <p:sp>
        <p:nvSpPr>
          <p:cNvPr id="34" name="正方形/長方形 33"/>
          <p:cNvSpPr/>
          <p:nvPr/>
        </p:nvSpPr>
        <p:spPr>
          <a:xfrm>
            <a:off x="2185451" y="5135711"/>
            <a:ext cx="662361"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rPr>
              <a:t>217K</a:t>
            </a:r>
            <a:endParaRPr lang="en-US" altLang="ja-JP" b="1" dirty="0">
              <a:solidFill>
                <a:srgbClr val="FF0000"/>
              </a:solidFill>
            </a:endParaRPr>
          </a:p>
        </p:txBody>
      </p:sp>
      <p:sp>
        <p:nvSpPr>
          <p:cNvPr id="2" name="テキスト ボックス 1"/>
          <p:cNvSpPr txBox="1"/>
          <p:nvPr/>
        </p:nvSpPr>
        <p:spPr>
          <a:xfrm>
            <a:off x="6150570" y="1165974"/>
            <a:ext cx="2698175" cy="800219"/>
          </a:xfrm>
          <a:prstGeom prst="rect">
            <a:avLst/>
          </a:prstGeom>
          <a:noFill/>
        </p:spPr>
        <p:txBody>
          <a:bodyPr wrap="none" rtlCol="0">
            <a:spAutoFit/>
          </a:bodyPr>
          <a:lstStyle/>
          <a:p>
            <a:r>
              <a:rPr kumimoji="1" lang="ja-JP" altLang="en-US" dirty="0" smtClean="0"/>
              <a:t>隠れた最大の問題</a:t>
            </a:r>
            <a:endParaRPr kumimoji="1" lang="en-US" altLang="ja-JP" dirty="0" smtClean="0"/>
          </a:p>
          <a:p>
            <a:r>
              <a:rPr kumimoji="1" lang="ja-JP" altLang="en-US" sz="2800" b="1" dirty="0" smtClean="0"/>
              <a:t>望遠鏡の熱放射</a:t>
            </a:r>
            <a:endParaRPr kumimoji="1" lang="ja-JP" altLang="en-US" sz="2800" b="1" dirty="0"/>
          </a:p>
        </p:txBody>
      </p:sp>
    </p:spTree>
    <p:extLst>
      <p:ext uri="{BB962C8B-B14F-4D97-AF65-F5344CB8AC3E}">
        <p14:creationId xmlns:p14="http://schemas.microsoft.com/office/powerpoint/2010/main" val="179676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1000"/>
                                        <p:tgtEl>
                                          <p:spTgt spid="65"/>
                                        </p:tgtEl>
                                      </p:cBhvr>
                                    </p:animEffect>
                                    <p:anim calcmode="lin" valueType="num">
                                      <p:cBhvr>
                                        <p:cTn id="28" dur="1000" fill="hold"/>
                                        <p:tgtEl>
                                          <p:spTgt spid="65"/>
                                        </p:tgtEl>
                                        <p:attrNameLst>
                                          <p:attrName>ppt_x</p:attrName>
                                        </p:attrNameLst>
                                      </p:cBhvr>
                                      <p:tavLst>
                                        <p:tav tm="0">
                                          <p:val>
                                            <p:strVal val="#ppt_x"/>
                                          </p:val>
                                        </p:tav>
                                        <p:tav tm="100000">
                                          <p:val>
                                            <p:strVal val="#ppt_x"/>
                                          </p:val>
                                        </p:tav>
                                      </p:tavLst>
                                    </p:anim>
                                    <p:anim calcmode="lin" valueType="num">
                                      <p:cBhvr>
                                        <p:cTn id="29" dur="1000" fill="hold"/>
                                        <p:tgtEl>
                                          <p:spTgt spid="6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3">
                                            <p:txEl>
                                              <p:pRg st="3" end="3"/>
                                            </p:txEl>
                                          </p:spTgt>
                                        </p:tgtEl>
                                        <p:attrNameLst>
                                          <p:attrName>style.visibility</p:attrName>
                                        </p:attrNameLst>
                                      </p:cBhvr>
                                      <p:to>
                                        <p:strVal val="visible"/>
                                      </p:to>
                                    </p:set>
                                    <p:animEffect transition="in" filter="fade">
                                      <p:cBhvr>
                                        <p:cTn id="37" dur="1000"/>
                                        <p:tgtEl>
                                          <p:spTgt spid="73">
                                            <p:txEl>
                                              <p:pRg st="3" end="3"/>
                                            </p:txEl>
                                          </p:spTgt>
                                        </p:tgtEl>
                                      </p:cBhvr>
                                    </p:animEffect>
                                    <p:anim calcmode="lin" valueType="num">
                                      <p:cBhvr>
                                        <p:cTn id="38" dur="1000" fill="hold"/>
                                        <p:tgtEl>
                                          <p:spTgt spid="7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7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
          <p:cNvSpPr>
            <a:spLocks noChangeArrowheads="1"/>
          </p:cNvSpPr>
          <p:nvPr/>
        </p:nvSpPr>
        <p:spPr bwMode="auto">
          <a:xfrm>
            <a:off x="323528" y="1340768"/>
            <a:ext cx="3467616"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シーイングが地球上で最も良い</a:t>
            </a:r>
          </a:p>
        </p:txBody>
      </p:sp>
      <p:sp>
        <p:nvSpPr>
          <p:cNvPr id="15" name="テキスト ボックス 14"/>
          <p:cNvSpPr txBox="1"/>
          <p:nvPr/>
        </p:nvSpPr>
        <p:spPr>
          <a:xfrm>
            <a:off x="697078" y="4748090"/>
            <a:ext cx="4522994" cy="923330"/>
          </a:xfrm>
          <a:prstGeom prst="rect">
            <a:avLst/>
          </a:prstGeom>
          <a:noFill/>
        </p:spPr>
        <p:txBody>
          <a:bodyPr wrap="square" rtlCol="0">
            <a:spAutoFit/>
          </a:bodyPr>
          <a:lstStyle/>
          <a:p>
            <a:r>
              <a:rPr lang="ja-JP" altLang="en-US" dirty="0" smtClean="0"/>
              <a:t>シミュレーション・ドーム</a:t>
            </a:r>
            <a:r>
              <a:rPr lang="en-US" altLang="ja-JP" dirty="0" smtClean="0"/>
              <a:t>C</a:t>
            </a:r>
            <a:r>
              <a:rPr lang="ja-JP" altLang="en-US" dirty="0" smtClean="0"/>
              <a:t>　での観測結果から、冬期には地面</a:t>
            </a:r>
            <a:r>
              <a:rPr lang="en-US" altLang="ja-JP" dirty="0" smtClean="0"/>
              <a:t>15m</a:t>
            </a:r>
            <a:r>
              <a:rPr lang="ja-JP" altLang="en-US" dirty="0" smtClean="0"/>
              <a:t>上で</a:t>
            </a:r>
            <a:r>
              <a:rPr lang="en-US" altLang="ja-JP" dirty="0" smtClean="0"/>
              <a:t>0.3</a:t>
            </a:r>
            <a:r>
              <a:rPr lang="ja-JP" altLang="en-US" dirty="0" smtClean="0"/>
              <a:t>秒角のシーイングが期待される</a:t>
            </a:r>
            <a:endParaRPr kumimoji="1" lang="ja-JP" altLang="en-US" dirty="0"/>
          </a:p>
        </p:txBody>
      </p:sp>
      <p:sp>
        <p:nvSpPr>
          <p:cNvPr id="16" name="正方形/長方形 15"/>
          <p:cNvSpPr/>
          <p:nvPr/>
        </p:nvSpPr>
        <p:spPr>
          <a:xfrm>
            <a:off x="5606649" y="4819551"/>
            <a:ext cx="3285831" cy="523220"/>
          </a:xfrm>
          <a:prstGeom prst="rect">
            <a:avLst/>
          </a:prstGeom>
        </p:spPr>
        <p:txBody>
          <a:bodyPr wrap="square">
            <a:spAutoFit/>
          </a:bodyPr>
          <a:lstStyle/>
          <a:p>
            <a:r>
              <a:rPr lang="ja-JP" altLang="en-US" sz="1400" dirty="0"/>
              <a:t>接地境界層の</a:t>
            </a:r>
            <a:r>
              <a:rPr lang="ja-JP" altLang="en-US" sz="1400" dirty="0" smtClean="0"/>
              <a:t>シーイングが</a:t>
            </a:r>
            <a:r>
              <a:rPr lang="en-US" altLang="ja-JP" sz="1400" dirty="0" smtClean="0"/>
              <a:t>0.1’’</a:t>
            </a:r>
            <a:r>
              <a:rPr lang="ja-JP" altLang="en-US" sz="1400" dirty="0" smtClean="0"/>
              <a:t>となる高度の</a:t>
            </a:r>
            <a:r>
              <a:rPr lang="ja-JP" altLang="ja-JP" sz="1400" dirty="0" smtClean="0"/>
              <a:t>シミュレーション</a:t>
            </a:r>
            <a:r>
              <a:rPr lang="en-US" altLang="ja-JP" sz="1400" dirty="0" smtClean="0"/>
              <a:t>(Swain&amp;Gallee2006)</a:t>
            </a:r>
            <a:endParaRPr lang="en-US" altLang="ja-JP" sz="1400" dirty="0"/>
          </a:p>
        </p:txBody>
      </p:sp>
      <p:pic>
        <p:nvPicPr>
          <p:cNvPr id="17" name="Picture 3"/>
          <p:cNvPicPr>
            <a:picLocks noChangeAspect="1" noChangeArrowheads="1"/>
          </p:cNvPicPr>
          <p:nvPr/>
        </p:nvPicPr>
        <p:blipFill rotWithShape="1">
          <a:blip r:embed="rId2" cstate="print"/>
          <a:srcRect b="8635"/>
          <a:stretch/>
        </p:blipFill>
        <p:spPr bwMode="auto">
          <a:xfrm>
            <a:off x="5574487" y="2348880"/>
            <a:ext cx="3240000" cy="2458477"/>
          </a:xfrm>
          <a:prstGeom prst="rect">
            <a:avLst/>
          </a:prstGeom>
          <a:noFill/>
          <a:ln w="9525">
            <a:noFill/>
            <a:miter lim="800000"/>
            <a:headEnd/>
            <a:tailEnd/>
          </a:ln>
          <a:effectLst/>
        </p:spPr>
      </p:pic>
      <p:sp>
        <p:nvSpPr>
          <p:cNvPr id="29" name="正方形/長方形 28"/>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1.4. Seeing</a:t>
            </a:r>
            <a:endParaRPr kumimoji="1" lang="ja-JP" altLang="en-US" sz="3600" dirty="0">
              <a:latin typeface="+mn-ea"/>
            </a:endParaRPr>
          </a:p>
        </p:txBody>
      </p:sp>
      <p:sp>
        <p:nvSpPr>
          <p:cNvPr id="3" name="正方形/長方形 2"/>
          <p:cNvSpPr/>
          <p:nvPr/>
        </p:nvSpPr>
        <p:spPr>
          <a:xfrm>
            <a:off x="697078" y="1988840"/>
            <a:ext cx="4102581" cy="646331"/>
          </a:xfrm>
          <a:prstGeom prst="rect">
            <a:avLst/>
          </a:prstGeom>
        </p:spPr>
        <p:txBody>
          <a:bodyPr wrap="square">
            <a:spAutoFit/>
          </a:bodyPr>
          <a:lstStyle/>
          <a:p>
            <a:r>
              <a:rPr lang="en-US" altLang="ja-JP" dirty="0" smtClean="0"/>
              <a:t>大気の揺らぎによ</a:t>
            </a:r>
            <a:r>
              <a:rPr lang="ja-JP" altLang="en-US" dirty="0" smtClean="0"/>
              <a:t>り</a:t>
            </a:r>
            <a:r>
              <a:rPr lang="en-US" altLang="ja-JP" dirty="0" smtClean="0"/>
              <a:t>星が広がって</a:t>
            </a:r>
            <a:r>
              <a:rPr lang="ja-JP" altLang="en-US" dirty="0" smtClean="0"/>
              <a:t>見えるため細かい構造が観測出来ない</a:t>
            </a:r>
          </a:p>
        </p:txBody>
      </p:sp>
      <p:graphicFrame>
        <p:nvGraphicFramePr>
          <p:cNvPr id="21" name="表 20"/>
          <p:cNvGraphicFramePr>
            <a:graphicFrameLocks noGrp="1"/>
          </p:cNvGraphicFramePr>
          <p:nvPr>
            <p:extLst>
              <p:ext uri="{D42A27DB-BD31-4B8C-83A1-F6EECF244321}">
                <p14:modId xmlns:p14="http://schemas.microsoft.com/office/powerpoint/2010/main" val="2650086839"/>
              </p:ext>
            </p:extLst>
          </p:nvPr>
        </p:nvGraphicFramePr>
        <p:xfrm>
          <a:off x="1115616" y="2924944"/>
          <a:ext cx="3413973" cy="121920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400" b="0" dirty="0" smtClean="0">
                          <a:latin typeface="+mn-lt"/>
                          <a:ea typeface="+mn-ea"/>
                        </a:rPr>
                        <a:t>仙台</a:t>
                      </a:r>
                      <a:r>
                        <a:rPr kumimoji="1" lang="en-US" altLang="ja-JP" sz="1400" b="0" dirty="0" smtClean="0">
                          <a:latin typeface="+mn-lt"/>
                          <a:ea typeface="+mn-ea"/>
                        </a:rPr>
                        <a:t>(</a:t>
                      </a:r>
                      <a:r>
                        <a:rPr kumimoji="1" lang="ja-JP" altLang="en-US" sz="1400" b="0" dirty="0" smtClean="0">
                          <a:latin typeface="+mn-lt"/>
                          <a:ea typeface="+mn-ea"/>
                        </a:rPr>
                        <a:t>参考</a:t>
                      </a:r>
                      <a:r>
                        <a:rPr kumimoji="1" lang="en-US" altLang="ja-JP" sz="1400" b="0" dirty="0" smtClean="0">
                          <a:latin typeface="+mn-lt"/>
                          <a:ea typeface="+mn-ea"/>
                        </a:rPr>
                        <a:t>)</a:t>
                      </a:r>
                      <a:endParaRPr kumimoji="1" lang="ja-JP" altLang="en-US" sz="1400" b="0" dirty="0">
                        <a:latin typeface="+mn-lt"/>
                        <a:ea typeface="+mn-ea"/>
                      </a:endParaRPr>
                    </a:p>
                  </a:txBody>
                  <a:tcPr/>
                </a:tc>
                <a:tc>
                  <a:txBody>
                    <a:bodyPr/>
                    <a:lstStyle/>
                    <a:p>
                      <a:pPr algn="ctr"/>
                      <a:r>
                        <a:rPr kumimoji="1" lang="ja-JP" altLang="en-US" sz="1400" b="0" dirty="0" smtClean="0">
                          <a:latin typeface="+mn-lt"/>
                          <a:ea typeface="+mn-ea"/>
                        </a:rPr>
                        <a:t>～</a:t>
                      </a:r>
                      <a:r>
                        <a:rPr kumimoji="1" lang="en-US" altLang="ja-JP" sz="1400" b="0" dirty="0" smtClean="0">
                          <a:latin typeface="+mn-lt"/>
                          <a:ea typeface="+mn-ea"/>
                        </a:rPr>
                        <a:t>3”</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岡山観測所</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1.2”</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ハワイ観測所</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0.6”</a:t>
                      </a:r>
                      <a:endParaRPr kumimoji="1" lang="ja-JP" altLang="en-US" sz="1400" b="0" dirty="0">
                        <a:latin typeface="+mn-lt"/>
                        <a:ea typeface="+mn-ea"/>
                      </a:endParaRPr>
                    </a:p>
                  </a:txBody>
                  <a:tcPr/>
                </a:tc>
              </a:tr>
              <a:tr h="283413">
                <a:tc>
                  <a:txBody>
                    <a:bodyPr/>
                    <a:lstStyle/>
                    <a:p>
                      <a:pPr algn="ctr"/>
                      <a:r>
                        <a:rPr kumimoji="1" lang="en-US" altLang="ja-JP" sz="1400" b="0" dirty="0" smtClean="0">
                          <a:solidFill>
                            <a:srgbClr val="FF0000"/>
                          </a:solidFill>
                          <a:latin typeface="+mn-lt"/>
                          <a:ea typeface="+mn-ea"/>
                        </a:rPr>
                        <a:t>Dome</a:t>
                      </a:r>
                      <a:r>
                        <a:rPr kumimoji="1" lang="en-US" altLang="ja-JP" sz="1400" b="0" baseline="0" dirty="0" smtClean="0">
                          <a:solidFill>
                            <a:srgbClr val="FF0000"/>
                          </a:solidFill>
                          <a:latin typeface="+mn-lt"/>
                          <a:ea typeface="+mn-ea"/>
                        </a:rPr>
                        <a:t> C</a:t>
                      </a:r>
                      <a:endParaRPr kumimoji="1" lang="ja-JP" altLang="en-US" sz="1400" b="0" dirty="0">
                        <a:solidFill>
                          <a:srgbClr val="FF0000"/>
                        </a:solidFill>
                        <a:latin typeface="+mn-lt"/>
                        <a:ea typeface="+mn-ea"/>
                      </a:endParaRPr>
                    </a:p>
                  </a:txBody>
                  <a:tcPr/>
                </a:tc>
                <a:tc>
                  <a:txBody>
                    <a:bodyPr/>
                    <a:lstStyle/>
                    <a:p>
                      <a:pPr algn="ctr"/>
                      <a:r>
                        <a:rPr kumimoji="1" lang="en-US" altLang="ja-JP" sz="1400" b="0" dirty="0" smtClean="0">
                          <a:solidFill>
                            <a:srgbClr val="FF0000"/>
                          </a:solidFill>
                          <a:latin typeface="+mn-lt"/>
                          <a:ea typeface="+mn-ea"/>
                        </a:rPr>
                        <a:t>0.3”</a:t>
                      </a:r>
                      <a:endParaRPr kumimoji="1" lang="ja-JP" altLang="en-US" sz="1400" b="0" dirty="0">
                        <a:solidFill>
                          <a:srgbClr val="FF0000"/>
                        </a:solidFill>
                        <a:latin typeface="+mn-lt"/>
                        <a:ea typeface="+mn-ea"/>
                      </a:endParaRPr>
                    </a:p>
                  </a:txBody>
                  <a:tcPr/>
                </a:tc>
              </a:tr>
            </a:tbl>
          </a:graphicData>
        </a:graphic>
      </p:graphicFrame>
      <p:sp>
        <p:nvSpPr>
          <p:cNvPr id="8" name="テキスト ボックス 7"/>
          <p:cNvSpPr txBox="1"/>
          <p:nvPr/>
        </p:nvSpPr>
        <p:spPr>
          <a:xfrm>
            <a:off x="2051720" y="5733256"/>
            <a:ext cx="4851008" cy="369332"/>
          </a:xfrm>
          <a:prstGeom prst="rect">
            <a:avLst/>
          </a:prstGeom>
          <a:noFill/>
          <a:ln>
            <a:solidFill>
              <a:schemeClr val="tx1"/>
            </a:solidFill>
          </a:ln>
        </p:spPr>
        <p:txBody>
          <a:bodyPr wrap="none" rtlCol="0">
            <a:spAutoFit/>
          </a:bodyPr>
          <a:lstStyle/>
          <a:p>
            <a:r>
              <a:rPr kumimoji="1" lang="ja-JP" altLang="en-US" dirty="0" smtClean="0"/>
              <a:t>ドームふじでは地球上最高の分解能で観測可能</a:t>
            </a:r>
            <a:endParaRPr kumimoji="1" lang="ja-JP" altLang="en-US" dirty="0"/>
          </a:p>
        </p:txBody>
      </p:sp>
      <p:sp>
        <p:nvSpPr>
          <p:cNvPr id="9" name="テキスト ボックス 8"/>
          <p:cNvSpPr txBox="1"/>
          <p:nvPr/>
        </p:nvSpPr>
        <p:spPr>
          <a:xfrm>
            <a:off x="2267744" y="4272701"/>
            <a:ext cx="2537874" cy="307777"/>
          </a:xfrm>
          <a:prstGeom prst="rect">
            <a:avLst/>
          </a:prstGeom>
          <a:noFill/>
        </p:spPr>
        <p:txBody>
          <a:bodyPr wrap="none" rtlCol="0">
            <a:spAutoFit/>
          </a:bodyPr>
          <a:lstStyle/>
          <a:p>
            <a:r>
              <a:rPr lang="ja-JP" altLang="en-US" sz="1400" dirty="0"/>
              <a:t>接地</a:t>
            </a:r>
            <a:r>
              <a:rPr lang="ja-JP" altLang="en-US" sz="1400" dirty="0" smtClean="0"/>
              <a:t>境界層より上のシーイング</a:t>
            </a:r>
            <a:endParaRPr kumimoji="1" lang="ja-JP" altLang="en-US" dirty="0"/>
          </a:p>
        </p:txBody>
      </p:sp>
    </p:spTree>
    <p:extLst>
      <p:ext uri="{BB962C8B-B14F-4D97-AF65-F5344CB8AC3E}">
        <p14:creationId xmlns:p14="http://schemas.microsoft.com/office/powerpoint/2010/main" val="2914397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en-US" altLang="ja-JP" sz="3600" dirty="0" smtClean="0">
                <a:latin typeface="+mn-ea"/>
              </a:rPr>
              <a:t>1.4.</a:t>
            </a:r>
            <a:r>
              <a:rPr lang="ja-JP" altLang="en-US" sz="3600" dirty="0" smtClean="0">
                <a:latin typeface="+mn-ea"/>
              </a:rPr>
              <a:t> </a:t>
            </a:r>
            <a:r>
              <a:rPr lang="en-US" altLang="ja-JP" sz="3600" dirty="0" smtClean="0">
                <a:latin typeface="+mn-ea"/>
              </a:rPr>
              <a:t>Seeing</a:t>
            </a:r>
            <a:endParaRPr kumimoji="1" lang="ja-JP" altLang="en-US" sz="3600" dirty="0">
              <a:latin typeface="+mn-ea"/>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86" t="22364" r="56507" b="31785"/>
          <a:stretch/>
        </p:blipFill>
        <p:spPr bwMode="auto">
          <a:xfrm>
            <a:off x="1187624" y="3717032"/>
            <a:ext cx="3312368" cy="246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830003" y="4483475"/>
            <a:ext cx="3342397" cy="923330"/>
          </a:xfrm>
          <a:prstGeom prst="rect">
            <a:avLst/>
          </a:prstGeom>
          <a:noFill/>
        </p:spPr>
        <p:txBody>
          <a:bodyPr wrap="square" rtlCol="0">
            <a:spAutoFit/>
          </a:bodyPr>
          <a:lstStyle/>
          <a:p>
            <a:pPr algn="just"/>
            <a:r>
              <a:rPr kumimoji="1" lang="en-US" altLang="ja-JP" dirty="0" smtClean="0"/>
              <a:t>Good seeing brings not only high resolution imaging, but also </a:t>
            </a:r>
            <a:r>
              <a:rPr lang="en-US" altLang="ja-JP" dirty="0" smtClean="0"/>
              <a:t>more </a:t>
            </a:r>
            <a:r>
              <a:rPr kumimoji="1" lang="en-US" altLang="ja-JP" dirty="0" smtClean="0"/>
              <a:t>deeper detection limit.</a:t>
            </a:r>
            <a:endParaRPr kumimoji="1" lang="ja-JP" altLang="en-US" dirty="0"/>
          </a:p>
        </p:txBody>
      </p:sp>
      <p:pic>
        <p:nvPicPr>
          <p:cNvPr id="30" name="Picture 2" descr="C:\Research\D2\2011_09天文学会秋季年会\DIMM\see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2111" y="1923095"/>
            <a:ext cx="2880000" cy="1034949"/>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4860032" y="2958043"/>
            <a:ext cx="3318263" cy="830997"/>
          </a:xfrm>
          <a:prstGeom prst="rect">
            <a:avLst/>
          </a:prstGeom>
          <a:noFill/>
        </p:spPr>
        <p:txBody>
          <a:bodyPr wrap="square" rtlCol="0">
            <a:spAutoFit/>
          </a:bodyPr>
          <a:lstStyle/>
          <a:p>
            <a:pPr algn="just"/>
            <a:r>
              <a:rPr kumimoji="1" lang="en-US" altLang="ja-JP" sz="1400" dirty="0" smtClean="0"/>
              <a:t>Long exposure, short exposure, corrected image of observed star</a:t>
            </a:r>
            <a:r>
              <a:rPr lang="ja-JP" altLang="en-US" sz="1400" dirty="0"/>
              <a:t> </a:t>
            </a:r>
            <a:r>
              <a:rPr kumimoji="1" lang="en-US" altLang="ja-JP" sz="1000" dirty="0" smtClean="0"/>
              <a:t>(</a:t>
            </a:r>
            <a:r>
              <a:rPr lang="en-US" altLang="ja-JP" sz="1000" dirty="0" smtClean="0"/>
              <a:t>Image</a:t>
            </a:r>
            <a:r>
              <a:rPr lang="en-US" altLang="ja-JP" sz="1000" dirty="0"/>
              <a:t>: Lawrence Livermore National Laboratory and NSF Center for Adaptive Optics.(in Claire Max's papers</a:t>
            </a:r>
            <a:r>
              <a:rPr lang="en-US" altLang="ja-JP" sz="1000" dirty="0" smtClean="0"/>
              <a:t>)</a:t>
            </a:r>
            <a:endParaRPr lang="ja-JP" altLang="en-US" sz="1000" dirty="0"/>
          </a:p>
        </p:txBody>
      </p:sp>
      <p:sp>
        <p:nvSpPr>
          <p:cNvPr id="8" name="テキスト ボックス 7"/>
          <p:cNvSpPr txBox="1"/>
          <p:nvPr/>
        </p:nvSpPr>
        <p:spPr>
          <a:xfrm>
            <a:off x="1764934" y="4298809"/>
            <a:ext cx="1103187" cy="369332"/>
          </a:xfrm>
          <a:prstGeom prst="rect">
            <a:avLst/>
          </a:prstGeom>
          <a:noFill/>
        </p:spPr>
        <p:txBody>
          <a:bodyPr wrap="none" rtlCol="0">
            <a:spAutoFit/>
          </a:bodyPr>
          <a:lstStyle/>
          <a:p>
            <a:r>
              <a:rPr kumimoji="1" lang="en-US" altLang="ja-JP" dirty="0" smtClean="0">
                <a:solidFill>
                  <a:srgbClr val="FF0000"/>
                </a:solidFill>
              </a:rPr>
              <a:t>0.75</a:t>
            </a:r>
            <a:r>
              <a:rPr kumimoji="1" lang="en-US" altLang="ja-JP" dirty="0" smtClean="0"/>
              <a:t> </a:t>
            </a:r>
            <a:r>
              <a:rPr kumimoji="1" lang="en-US" altLang="ja-JP" dirty="0" smtClean="0">
                <a:solidFill>
                  <a:srgbClr val="FF0000"/>
                </a:solidFill>
              </a:rPr>
              <a:t>mag</a:t>
            </a:r>
            <a:r>
              <a:rPr kumimoji="1" lang="en-US" altLang="ja-JP" dirty="0" smtClean="0"/>
              <a:t> </a:t>
            </a:r>
            <a:endParaRPr kumimoji="1" lang="ja-JP" altLang="en-US" dirty="0"/>
          </a:p>
        </p:txBody>
      </p:sp>
      <p:cxnSp>
        <p:nvCxnSpPr>
          <p:cNvPr id="10" name="直線矢印コネクタ 9"/>
          <p:cNvCxnSpPr/>
          <p:nvPr/>
        </p:nvCxnSpPr>
        <p:spPr>
          <a:xfrm>
            <a:off x="2829518" y="4021810"/>
            <a:ext cx="14290" cy="927731"/>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821350" y="2025444"/>
            <a:ext cx="3642379" cy="923330"/>
          </a:xfrm>
          <a:prstGeom prst="rect">
            <a:avLst/>
          </a:prstGeom>
          <a:noFill/>
        </p:spPr>
        <p:txBody>
          <a:bodyPr wrap="square" rtlCol="0">
            <a:spAutoFit/>
          </a:bodyPr>
          <a:lstStyle/>
          <a:p>
            <a:pPr algn="just"/>
            <a:r>
              <a:rPr lang="en-US" altLang="ja-JP" dirty="0" smtClean="0"/>
              <a:t>The Earth atmosphere also degrades sharpness of the star image, which is called “seeing”.</a:t>
            </a:r>
            <a:endParaRPr kumimoji="1" lang="en-US" altLang="ja-JP" dirty="0" smtClean="0"/>
          </a:p>
        </p:txBody>
      </p:sp>
      <p:cxnSp>
        <p:nvCxnSpPr>
          <p:cNvPr id="24" name="直線矢印コネクタ 23"/>
          <p:cNvCxnSpPr/>
          <p:nvPr/>
        </p:nvCxnSpPr>
        <p:spPr>
          <a:xfrm>
            <a:off x="3260127" y="5121770"/>
            <a:ext cx="197686"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2316527" y="5533980"/>
            <a:ext cx="334481"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1776759" y="5349314"/>
            <a:ext cx="572593" cy="369332"/>
          </a:xfrm>
          <a:prstGeom prst="rect">
            <a:avLst/>
          </a:prstGeom>
          <a:noFill/>
        </p:spPr>
        <p:txBody>
          <a:bodyPr wrap="none" rtlCol="0">
            <a:spAutoFit/>
          </a:bodyPr>
          <a:lstStyle/>
          <a:p>
            <a:r>
              <a:rPr kumimoji="1" lang="en-US" altLang="ja-JP" dirty="0" smtClean="0"/>
              <a:t>0.6”</a:t>
            </a:r>
            <a:endParaRPr kumimoji="1" lang="ja-JP" altLang="en-US" dirty="0"/>
          </a:p>
        </p:txBody>
      </p:sp>
      <p:sp>
        <p:nvSpPr>
          <p:cNvPr id="51" name="テキスト ボックス 50"/>
          <p:cNvSpPr txBox="1"/>
          <p:nvPr/>
        </p:nvSpPr>
        <p:spPr>
          <a:xfrm>
            <a:off x="3491880" y="4937104"/>
            <a:ext cx="580608" cy="369332"/>
          </a:xfrm>
          <a:prstGeom prst="rect">
            <a:avLst/>
          </a:prstGeom>
          <a:noFill/>
        </p:spPr>
        <p:txBody>
          <a:bodyPr wrap="none" rtlCol="0">
            <a:spAutoFit/>
          </a:bodyPr>
          <a:lstStyle/>
          <a:p>
            <a:r>
              <a:rPr kumimoji="1" lang="en-US" altLang="ja-JP" b="1" dirty="0" smtClean="0">
                <a:solidFill>
                  <a:srgbClr val="FF0000"/>
                </a:solidFill>
              </a:rPr>
              <a:t>0.3”</a:t>
            </a:r>
            <a:endParaRPr kumimoji="1" lang="ja-JP" altLang="en-US" b="1" dirty="0">
              <a:solidFill>
                <a:srgbClr val="FF0000"/>
              </a:solidFill>
            </a:endParaRPr>
          </a:p>
        </p:txBody>
      </p:sp>
      <p:sp>
        <p:nvSpPr>
          <p:cNvPr id="16" name="テキスト ボックス 15"/>
          <p:cNvSpPr txBox="1"/>
          <p:nvPr/>
        </p:nvSpPr>
        <p:spPr>
          <a:xfrm>
            <a:off x="1594976" y="6182051"/>
            <a:ext cx="1241687" cy="369332"/>
          </a:xfrm>
          <a:prstGeom prst="rect">
            <a:avLst/>
          </a:prstGeom>
          <a:noFill/>
          <a:ln>
            <a:solidFill>
              <a:schemeClr val="tx1"/>
            </a:solidFill>
          </a:ln>
        </p:spPr>
        <p:txBody>
          <a:bodyPr wrap="none" rtlCol="0">
            <a:spAutoFit/>
          </a:bodyPr>
          <a:lstStyle/>
          <a:p>
            <a:r>
              <a:rPr kumimoji="1" lang="en-US" altLang="ja-JP" dirty="0" smtClean="0"/>
              <a:t>Mauna Kea</a:t>
            </a:r>
            <a:endParaRPr kumimoji="1" lang="ja-JP" altLang="en-US" dirty="0"/>
          </a:p>
        </p:txBody>
      </p:sp>
      <p:sp>
        <p:nvSpPr>
          <p:cNvPr id="17" name="テキスト ボックス 16"/>
          <p:cNvSpPr txBox="1"/>
          <p:nvPr/>
        </p:nvSpPr>
        <p:spPr>
          <a:xfrm>
            <a:off x="3088315" y="6197395"/>
            <a:ext cx="1200585" cy="369332"/>
          </a:xfrm>
          <a:prstGeom prst="rect">
            <a:avLst/>
          </a:prstGeom>
          <a:noFill/>
          <a:ln>
            <a:solidFill>
              <a:srgbClr val="FF0000"/>
            </a:solidFill>
          </a:ln>
        </p:spPr>
        <p:txBody>
          <a:bodyPr wrap="none" rtlCol="0">
            <a:spAutoFit/>
          </a:bodyPr>
          <a:lstStyle/>
          <a:p>
            <a:r>
              <a:rPr lang="en-US" altLang="ja-JP" b="1" dirty="0" smtClean="0">
                <a:solidFill>
                  <a:srgbClr val="FF0000"/>
                </a:solidFill>
              </a:rPr>
              <a:t>Dome FUJI</a:t>
            </a:r>
            <a:endParaRPr kumimoji="1" lang="ja-JP" altLang="en-US" b="1" dirty="0">
              <a:solidFill>
                <a:srgbClr val="FF0000"/>
              </a:solidFill>
            </a:endParaRPr>
          </a:p>
        </p:txBody>
      </p:sp>
      <p:cxnSp>
        <p:nvCxnSpPr>
          <p:cNvPr id="18" name="直線コネクタ 17"/>
          <p:cNvCxnSpPr/>
          <p:nvPr/>
        </p:nvCxnSpPr>
        <p:spPr>
          <a:xfrm>
            <a:off x="1043608" y="5677996"/>
            <a:ext cx="381626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826993" y="5511931"/>
            <a:ext cx="1176732" cy="369332"/>
          </a:xfrm>
          <a:prstGeom prst="rect">
            <a:avLst/>
          </a:prstGeom>
          <a:noFill/>
        </p:spPr>
        <p:txBody>
          <a:bodyPr wrap="none" rtlCol="0">
            <a:spAutoFit/>
          </a:bodyPr>
          <a:lstStyle/>
          <a:p>
            <a:r>
              <a:rPr kumimoji="1" lang="en-US" altLang="ja-JP" dirty="0" smtClean="0"/>
              <a:t>noise level</a:t>
            </a:r>
            <a:endParaRPr kumimoji="1" lang="ja-JP" altLang="en-US" dirty="0"/>
          </a:p>
        </p:txBody>
      </p:sp>
      <p:sp>
        <p:nvSpPr>
          <p:cNvPr id="20" name="テキスト ボックス 19"/>
          <p:cNvSpPr txBox="1"/>
          <p:nvPr/>
        </p:nvSpPr>
        <p:spPr>
          <a:xfrm>
            <a:off x="1447011" y="3750056"/>
            <a:ext cx="514885" cy="369332"/>
          </a:xfrm>
          <a:prstGeom prst="rect">
            <a:avLst/>
          </a:prstGeom>
          <a:noFill/>
        </p:spPr>
        <p:txBody>
          <a:bodyPr wrap="none" rtlCol="0">
            <a:spAutoFit/>
          </a:bodyPr>
          <a:lstStyle/>
          <a:p>
            <a:r>
              <a:rPr kumimoji="1" lang="en-US" altLang="ja-JP" dirty="0" smtClean="0"/>
              <a:t>PSF</a:t>
            </a:r>
          </a:p>
        </p:txBody>
      </p:sp>
    </p:spTree>
    <p:extLst>
      <p:ext uri="{BB962C8B-B14F-4D97-AF65-F5344CB8AC3E}">
        <p14:creationId xmlns:p14="http://schemas.microsoft.com/office/powerpoint/2010/main" val="356388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p:cNvSpPr>
            <a:spLocks noChangeArrowheads="1"/>
          </p:cNvSpPr>
          <p:nvPr/>
        </p:nvSpPr>
        <p:spPr bwMode="auto">
          <a:xfrm>
            <a:off x="498888" y="1301479"/>
            <a:ext cx="2183611"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夜が</a:t>
            </a:r>
            <a:r>
              <a:rPr lang="en-US" altLang="ja-JP" b="1" dirty="0">
                <a:solidFill>
                  <a:srgbClr val="0070C0"/>
                </a:solidFill>
                <a:latin typeface="ＭＳ Ｐゴシック" charset="-128"/>
              </a:rPr>
              <a:t>90</a:t>
            </a:r>
            <a:r>
              <a:rPr lang="ja-JP" altLang="en-US" b="1" dirty="0">
                <a:solidFill>
                  <a:srgbClr val="0070C0"/>
                </a:solidFill>
                <a:latin typeface="ＭＳ Ｐゴシック" charset="-128"/>
              </a:rPr>
              <a:t>日以上続く</a:t>
            </a:r>
          </a:p>
        </p:txBody>
      </p:sp>
      <p:sp>
        <p:nvSpPr>
          <p:cNvPr id="18" name="テキスト ボックス 17"/>
          <p:cNvSpPr txBox="1"/>
          <p:nvPr/>
        </p:nvSpPr>
        <p:spPr>
          <a:xfrm>
            <a:off x="584930" y="1702549"/>
            <a:ext cx="6075302" cy="369332"/>
          </a:xfrm>
          <a:prstGeom prst="rect">
            <a:avLst/>
          </a:prstGeom>
          <a:noFill/>
        </p:spPr>
        <p:txBody>
          <a:bodyPr wrap="square" rtlCol="0">
            <a:spAutoFit/>
          </a:bodyPr>
          <a:lstStyle/>
          <a:p>
            <a:r>
              <a:rPr kumimoji="1" lang="ja-JP" altLang="en-US" dirty="0" smtClean="0"/>
              <a:t>極夜期のドームふじ</a:t>
            </a:r>
            <a:r>
              <a:rPr lang="ja-JP" altLang="en-US" dirty="0"/>
              <a:t>で</a:t>
            </a:r>
            <a:r>
              <a:rPr lang="ja-JP" altLang="en-US" dirty="0" smtClean="0"/>
              <a:t>は</a:t>
            </a:r>
            <a:r>
              <a:rPr kumimoji="1" lang="ja-JP" altLang="en-US" dirty="0" smtClean="0"/>
              <a:t>連続</a:t>
            </a:r>
            <a:r>
              <a:rPr kumimoji="1" lang="en-US" altLang="ja-JP" dirty="0" smtClean="0"/>
              <a:t>2,500</a:t>
            </a:r>
            <a:r>
              <a:rPr kumimoji="1" lang="ja-JP" altLang="en-US" dirty="0" smtClean="0"/>
              <a:t>時間にわたって夜が続く。</a:t>
            </a:r>
            <a:endParaRPr kumimoji="1" lang="en-US" altLang="ja-JP" dirty="0" smtClean="0"/>
          </a:p>
        </p:txBody>
      </p:sp>
      <p:sp>
        <p:nvSpPr>
          <p:cNvPr id="29" name="正方形/長方形 28"/>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1.5. Polar Night</a:t>
            </a:r>
            <a:endParaRPr kumimoji="1" lang="ja-JP" altLang="en-US" sz="3600" dirty="0">
              <a:latin typeface="+mn-ea"/>
            </a:endParaRPr>
          </a:p>
        </p:txBody>
      </p:sp>
      <p:pic>
        <p:nvPicPr>
          <p:cNvPr id="2050" name="Picture 2" descr="C:\Users\hirofumi\Desktop\murat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284" y="2235438"/>
            <a:ext cx="5994100" cy="4073881"/>
          </a:xfrm>
          <a:prstGeom prst="rect">
            <a:avLst/>
          </a:prstGeom>
          <a:noFill/>
          <a:extLst>
            <a:ext uri="{909E8E84-426E-40DD-AFC4-6F175D3DCCD1}">
              <a14:hiddenFill xmlns:a14="http://schemas.microsoft.com/office/drawing/2010/main">
                <a:solidFill>
                  <a:srgbClr val="FFFFFF"/>
                </a:solidFill>
              </a14:hiddenFill>
            </a:ext>
          </a:extLst>
        </p:spPr>
      </p:pic>
      <p:sp>
        <p:nvSpPr>
          <p:cNvPr id="9" name="左右矢印 8"/>
          <p:cNvSpPr/>
          <p:nvPr/>
        </p:nvSpPr>
        <p:spPr>
          <a:xfrm rot="16200000">
            <a:off x="1443730" y="4223298"/>
            <a:ext cx="1008112" cy="172995"/>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05059" y="4123118"/>
            <a:ext cx="1224694" cy="369332"/>
          </a:xfrm>
          <a:prstGeom prst="rect">
            <a:avLst/>
          </a:prstGeom>
          <a:solidFill>
            <a:schemeClr val="bg1"/>
          </a:solidFill>
        </p:spPr>
        <p:txBody>
          <a:bodyPr wrap="none" rtlCol="0">
            <a:spAutoFit/>
          </a:bodyPr>
          <a:lstStyle/>
          <a:p>
            <a:r>
              <a:rPr kumimoji="1" lang="en-US" altLang="ja-JP" dirty="0" smtClean="0"/>
              <a:t>Polar Night</a:t>
            </a:r>
            <a:endParaRPr kumimoji="1" lang="ja-JP" altLang="en-US" dirty="0"/>
          </a:p>
        </p:txBody>
      </p:sp>
      <p:sp>
        <p:nvSpPr>
          <p:cNvPr id="11" name="テキスト ボックス 10"/>
          <p:cNvSpPr txBox="1"/>
          <p:nvPr/>
        </p:nvSpPr>
        <p:spPr>
          <a:xfrm>
            <a:off x="855526" y="3136553"/>
            <a:ext cx="958532" cy="646331"/>
          </a:xfrm>
          <a:prstGeom prst="rect">
            <a:avLst/>
          </a:prstGeom>
          <a:solidFill>
            <a:schemeClr val="bg1"/>
          </a:solidFill>
        </p:spPr>
        <p:txBody>
          <a:bodyPr wrap="none" rtlCol="0">
            <a:spAutoFit/>
          </a:bodyPr>
          <a:lstStyle/>
          <a:p>
            <a:r>
              <a:rPr lang="en-US" altLang="ja-JP" dirty="0" smtClean="0"/>
              <a:t>Sunrise/</a:t>
            </a:r>
          </a:p>
          <a:p>
            <a:r>
              <a:rPr lang="en-US" altLang="ja-JP" dirty="0" smtClean="0"/>
              <a:t>Sunset</a:t>
            </a:r>
            <a:endParaRPr kumimoji="1" lang="ja-JP" altLang="en-US" dirty="0"/>
          </a:p>
        </p:txBody>
      </p:sp>
      <p:sp>
        <p:nvSpPr>
          <p:cNvPr id="12" name="右矢印 11"/>
          <p:cNvSpPr/>
          <p:nvPr/>
        </p:nvSpPr>
        <p:spPr>
          <a:xfrm rot="16200000">
            <a:off x="1677325" y="3446576"/>
            <a:ext cx="540922" cy="144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90289" y="4797152"/>
            <a:ext cx="958532" cy="646331"/>
          </a:xfrm>
          <a:prstGeom prst="rect">
            <a:avLst/>
          </a:prstGeom>
          <a:solidFill>
            <a:schemeClr val="bg1"/>
          </a:solidFill>
        </p:spPr>
        <p:txBody>
          <a:bodyPr wrap="none" rtlCol="0">
            <a:spAutoFit/>
          </a:bodyPr>
          <a:lstStyle/>
          <a:p>
            <a:r>
              <a:rPr lang="en-US" altLang="ja-JP" dirty="0" smtClean="0"/>
              <a:t>Sunrise/</a:t>
            </a:r>
          </a:p>
          <a:p>
            <a:r>
              <a:rPr lang="en-US" altLang="ja-JP" dirty="0" smtClean="0"/>
              <a:t>Sunset</a:t>
            </a:r>
            <a:endParaRPr kumimoji="1" lang="ja-JP" altLang="en-US" dirty="0"/>
          </a:p>
        </p:txBody>
      </p:sp>
      <p:sp>
        <p:nvSpPr>
          <p:cNvPr id="14" name="右矢印 13"/>
          <p:cNvSpPr/>
          <p:nvPr/>
        </p:nvSpPr>
        <p:spPr>
          <a:xfrm rot="5400000">
            <a:off x="1677325" y="5029011"/>
            <a:ext cx="540922" cy="144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53952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p:cNvSpPr>
            <a:spLocks noChangeArrowheads="1"/>
          </p:cNvSpPr>
          <p:nvPr/>
        </p:nvSpPr>
        <p:spPr bwMode="auto">
          <a:xfrm>
            <a:off x="498888" y="1301479"/>
            <a:ext cx="2247731"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夜</a:t>
            </a:r>
            <a:r>
              <a:rPr lang="ja-JP" altLang="en-US" b="1" dirty="0" smtClean="0">
                <a:solidFill>
                  <a:srgbClr val="0070C0"/>
                </a:solidFill>
                <a:latin typeface="ＭＳ Ｐゴシック" charset="-128"/>
              </a:rPr>
              <a:t>が</a:t>
            </a:r>
            <a:r>
              <a:rPr lang="en-US" altLang="ja-JP" b="1" dirty="0" smtClean="0">
                <a:solidFill>
                  <a:srgbClr val="0070C0"/>
                </a:solidFill>
                <a:latin typeface="ＭＳ Ｐゴシック" charset="-128"/>
              </a:rPr>
              <a:t>3</a:t>
            </a:r>
            <a:r>
              <a:rPr lang="ja-JP" altLang="en-US" b="1" dirty="0" smtClean="0">
                <a:solidFill>
                  <a:srgbClr val="0070C0"/>
                </a:solidFill>
                <a:latin typeface="ＭＳ Ｐゴシック" charset="-128"/>
              </a:rPr>
              <a:t>ヶ月以上</a:t>
            </a:r>
            <a:r>
              <a:rPr lang="ja-JP" altLang="en-US" b="1" dirty="0">
                <a:solidFill>
                  <a:srgbClr val="0070C0"/>
                </a:solidFill>
                <a:latin typeface="ＭＳ Ｐゴシック" charset="-128"/>
              </a:rPr>
              <a:t>続く</a:t>
            </a:r>
          </a:p>
        </p:txBody>
      </p:sp>
      <p:sp>
        <p:nvSpPr>
          <p:cNvPr id="18" name="テキスト ボックス 17"/>
          <p:cNvSpPr txBox="1"/>
          <p:nvPr/>
        </p:nvSpPr>
        <p:spPr>
          <a:xfrm>
            <a:off x="584930" y="1702549"/>
            <a:ext cx="6075302" cy="369332"/>
          </a:xfrm>
          <a:prstGeom prst="rect">
            <a:avLst/>
          </a:prstGeom>
          <a:noFill/>
        </p:spPr>
        <p:txBody>
          <a:bodyPr wrap="square" rtlCol="0">
            <a:spAutoFit/>
          </a:bodyPr>
          <a:lstStyle/>
          <a:p>
            <a:r>
              <a:rPr kumimoji="1" lang="ja-JP" altLang="en-US" dirty="0" smtClean="0"/>
              <a:t>極夜期のドームふじ</a:t>
            </a:r>
            <a:r>
              <a:rPr lang="ja-JP" altLang="en-US" dirty="0"/>
              <a:t>で</a:t>
            </a:r>
            <a:r>
              <a:rPr lang="ja-JP" altLang="en-US" dirty="0" smtClean="0"/>
              <a:t>は</a:t>
            </a:r>
            <a:r>
              <a:rPr kumimoji="1" lang="ja-JP" altLang="en-US" dirty="0" smtClean="0"/>
              <a:t>連続</a:t>
            </a:r>
            <a:r>
              <a:rPr kumimoji="1" lang="en-US" altLang="ja-JP" dirty="0" smtClean="0"/>
              <a:t>2,500</a:t>
            </a:r>
            <a:r>
              <a:rPr kumimoji="1" lang="ja-JP" altLang="en-US" dirty="0" smtClean="0"/>
              <a:t>時間にわたって夜が続く。</a:t>
            </a:r>
            <a:endParaRPr kumimoji="1" lang="en-US" altLang="ja-JP" dirty="0" smtClean="0"/>
          </a:p>
        </p:txBody>
      </p:sp>
      <p:sp>
        <p:nvSpPr>
          <p:cNvPr id="29" name="正方形/長方形 28"/>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1.5. Polar Night</a:t>
            </a:r>
            <a:endParaRPr kumimoji="1" lang="ja-JP" altLang="en-US" sz="3600" dirty="0">
              <a:latin typeface="+mn-ea"/>
            </a:endParaRPr>
          </a:p>
        </p:txBody>
      </p:sp>
      <p:sp>
        <p:nvSpPr>
          <p:cNvPr id="8" name="テキスト ボックス 7"/>
          <p:cNvSpPr txBox="1"/>
          <p:nvPr/>
        </p:nvSpPr>
        <p:spPr>
          <a:xfrm>
            <a:off x="1072582" y="5980638"/>
            <a:ext cx="6439583" cy="369332"/>
          </a:xfrm>
          <a:prstGeom prst="rect">
            <a:avLst/>
          </a:prstGeom>
          <a:noFill/>
          <a:ln>
            <a:solidFill>
              <a:schemeClr val="tx1"/>
            </a:solidFill>
          </a:ln>
        </p:spPr>
        <p:txBody>
          <a:bodyPr wrap="none" rtlCol="0">
            <a:spAutoFit/>
          </a:bodyPr>
          <a:lstStyle/>
          <a:p>
            <a:r>
              <a:rPr lang="ja-JP" altLang="en-US" dirty="0" smtClean="0"/>
              <a:t>中断のない連続的な天体観測・俊敏なフォローアップ観測が</a:t>
            </a:r>
            <a:r>
              <a:rPr lang="ja-JP" altLang="en-US" dirty="0"/>
              <a:t>可能</a:t>
            </a:r>
            <a:endParaRPr kumimoji="1" lang="ja-JP" alt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22" t="29419" r="4627" b="15283"/>
          <a:stretch/>
        </p:blipFill>
        <p:spPr bwMode="auto">
          <a:xfrm>
            <a:off x="20275" y="2071881"/>
            <a:ext cx="9123725" cy="371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左右矢印 1"/>
          <p:cNvSpPr/>
          <p:nvPr/>
        </p:nvSpPr>
        <p:spPr>
          <a:xfrm>
            <a:off x="3275856" y="2924944"/>
            <a:ext cx="2664296" cy="144016"/>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995378" y="2564904"/>
            <a:ext cx="1224694" cy="369332"/>
          </a:xfrm>
          <a:prstGeom prst="rect">
            <a:avLst/>
          </a:prstGeom>
          <a:solidFill>
            <a:schemeClr val="bg1"/>
          </a:solidFill>
        </p:spPr>
        <p:txBody>
          <a:bodyPr wrap="none" rtlCol="0">
            <a:spAutoFit/>
          </a:bodyPr>
          <a:lstStyle/>
          <a:p>
            <a:r>
              <a:rPr kumimoji="1" lang="en-US" altLang="ja-JP" dirty="0" smtClean="0"/>
              <a:t>Polar Night</a:t>
            </a:r>
            <a:endParaRPr kumimoji="1" lang="ja-JP" altLang="en-US" dirty="0"/>
          </a:p>
        </p:txBody>
      </p:sp>
      <p:sp>
        <p:nvSpPr>
          <p:cNvPr id="13" name="テキスト ボックス 12"/>
          <p:cNvSpPr txBox="1"/>
          <p:nvPr/>
        </p:nvSpPr>
        <p:spPr>
          <a:xfrm>
            <a:off x="6155618" y="2532638"/>
            <a:ext cx="916661" cy="369332"/>
          </a:xfrm>
          <a:prstGeom prst="rect">
            <a:avLst/>
          </a:prstGeom>
          <a:solidFill>
            <a:schemeClr val="bg1"/>
          </a:solidFill>
        </p:spPr>
        <p:txBody>
          <a:bodyPr wrap="none" rtlCol="0">
            <a:spAutoFit/>
          </a:bodyPr>
          <a:lstStyle/>
          <a:p>
            <a:r>
              <a:rPr kumimoji="1" lang="en-US" altLang="ja-JP" dirty="0" smtClean="0"/>
              <a:t>Twilight</a:t>
            </a:r>
            <a:endParaRPr kumimoji="1" lang="ja-JP" altLang="en-US" dirty="0"/>
          </a:p>
        </p:txBody>
      </p:sp>
      <p:sp>
        <p:nvSpPr>
          <p:cNvPr id="14" name="テキスト ボックス 13"/>
          <p:cNvSpPr txBox="1"/>
          <p:nvPr/>
        </p:nvSpPr>
        <p:spPr>
          <a:xfrm>
            <a:off x="2155783" y="2422629"/>
            <a:ext cx="958532" cy="646331"/>
          </a:xfrm>
          <a:prstGeom prst="rect">
            <a:avLst/>
          </a:prstGeom>
          <a:solidFill>
            <a:schemeClr val="bg1"/>
          </a:solidFill>
        </p:spPr>
        <p:txBody>
          <a:bodyPr wrap="none" rtlCol="0">
            <a:spAutoFit/>
          </a:bodyPr>
          <a:lstStyle/>
          <a:p>
            <a:r>
              <a:rPr lang="en-US" altLang="ja-JP" dirty="0" smtClean="0"/>
              <a:t>Sunrise/</a:t>
            </a:r>
          </a:p>
          <a:p>
            <a:r>
              <a:rPr lang="en-US" altLang="ja-JP" dirty="0" smtClean="0"/>
              <a:t>Sunset</a:t>
            </a:r>
            <a:endParaRPr kumimoji="1" lang="ja-JP" altLang="en-US" dirty="0"/>
          </a:p>
        </p:txBody>
      </p:sp>
      <p:sp>
        <p:nvSpPr>
          <p:cNvPr id="12" name="右矢印 11"/>
          <p:cNvSpPr/>
          <p:nvPr/>
        </p:nvSpPr>
        <p:spPr>
          <a:xfrm rot="10800000">
            <a:off x="1835696" y="2924952"/>
            <a:ext cx="1368152"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205756" y="2422629"/>
            <a:ext cx="958532" cy="646331"/>
          </a:xfrm>
          <a:prstGeom prst="rect">
            <a:avLst/>
          </a:prstGeom>
          <a:solidFill>
            <a:schemeClr val="bg1"/>
          </a:solidFill>
        </p:spPr>
        <p:txBody>
          <a:bodyPr wrap="none" rtlCol="0">
            <a:spAutoFit/>
          </a:bodyPr>
          <a:lstStyle/>
          <a:p>
            <a:r>
              <a:rPr lang="en-US" altLang="ja-JP" dirty="0" smtClean="0"/>
              <a:t>Sunrise/</a:t>
            </a:r>
          </a:p>
          <a:p>
            <a:r>
              <a:rPr lang="en-US" altLang="ja-JP" dirty="0" smtClean="0"/>
              <a:t>Sunset</a:t>
            </a:r>
            <a:endParaRPr kumimoji="1" lang="ja-JP" altLang="en-US" dirty="0"/>
          </a:p>
        </p:txBody>
      </p:sp>
      <p:sp>
        <p:nvSpPr>
          <p:cNvPr id="5" name="右矢印 4"/>
          <p:cNvSpPr/>
          <p:nvPr/>
        </p:nvSpPr>
        <p:spPr>
          <a:xfrm>
            <a:off x="6012160" y="2924952"/>
            <a:ext cx="1368152"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2684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a:t>
            </a:r>
            <a:r>
              <a:rPr kumimoji="1" lang="en-US" altLang="ja-JP" dirty="0" smtClean="0"/>
              <a:t>ontents</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ja-JP" altLang="en-US" dirty="0">
                <a:solidFill>
                  <a:schemeClr val="bg1">
                    <a:lumMod val="85000"/>
                  </a:schemeClr>
                </a:solidFill>
              </a:rPr>
              <a:t>ドームふじ基地</a:t>
            </a:r>
            <a:r>
              <a:rPr lang="ja-JP" altLang="en-US" dirty="0" smtClean="0">
                <a:solidFill>
                  <a:schemeClr val="bg1">
                    <a:lumMod val="85000"/>
                  </a:schemeClr>
                </a:solidFill>
              </a:rPr>
              <a:t>の天文学的</a:t>
            </a:r>
            <a:r>
              <a:rPr kumimoji="1" lang="ja-JP" altLang="en-US" dirty="0" smtClean="0">
                <a:solidFill>
                  <a:schemeClr val="bg1">
                    <a:lumMod val="85000"/>
                  </a:schemeClr>
                </a:solidFill>
              </a:rPr>
              <a:t>メリット</a:t>
            </a:r>
            <a:endParaRPr kumimoji="1" lang="en-US" altLang="ja-JP" dirty="0" smtClean="0">
              <a:solidFill>
                <a:schemeClr val="bg1">
                  <a:lumMod val="85000"/>
                </a:schemeClr>
              </a:solidFill>
            </a:endParaRPr>
          </a:p>
          <a:p>
            <a:pPr marL="514350" indent="-514350">
              <a:buFont typeface="+mj-lt"/>
              <a:buAutoNum type="arabicPeriod"/>
            </a:pPr>
            <a:r>
              <a:rPr lang="ja-JP" altLang="en-US" dirty="0"/>
              <a:t>これまで</a:t>
            </a:r>
            <a:r>
              <a:rPr lang="ja-JP" altLang="en-US" dirty="0" smtClean="0"/>
              <a:t>の取り組み</a:t>
            </a:r>
            <a:endParaRPr kumimoji="1" lang="en-US" altLang="ja-JP" dirty="0" smtClean="0"/>
          </a:p>
          <a:p>
            <a:pPr marL="514350" indent="-514350">
              <a:buFont typeface="+mj-lt"/>
              <a:buAutoNum type="arabicPeriod"/>
            </a:pPr>
            <a:r>
              <a:rPr kumimoji="1" lang="en-US" altLang="ja-JP" dirty="0" smtClean="0">
                <a:solidFill>
                  <a:schemeClr val="bg1">
                    <a:lumMod val="85000"/>
                  </a:schemeClr>
                </a:solidFill>
              </a:rPr>
              <a:t>52</a:t>
            </a:r>
            <a:r>
              <a:rPr kumimoji="1" lang="ja-JP" altLang="en-US" dirty="0" smtClean="0">
                <a:solidFill>
                  <a:schemeClr val="bg1">
                    <a:lumMod val="85000"/>
                  </a:schemeClr>
                </a:solidFill>
              </a:rPr>
              <a:t>次隊でわかった観測条件</a:t>
            </a:r>
            <a:endParaRPr kumimoji="1" lang="en-US" altLang="ja-JP" dirty="0" smtClean="0">
              <a:solidFill>
                <a:schemeClr val="bg1">
                  <a:lumMod val="85000"/>
                </a:schemeClr>
              </a:solidFill>
            </a:endParaRPr>
          </a:p>
          <a:p>
            <a:pPr marL="514350" indent="-514350">
              <a:buFont typeface="+mj-lt"/>
              <a:buAutoNum type="arabicPeriod"/>
            </a:pPr>
            <a:r>
              <a:rPr lang="en-US" altLang="ja-JP" dirty="0" smtClean="0">
                <a:solidFill>
                  <a:schemeClr val="bg1">
                    <a:lumMod val="85000"/>
                  </a:schemeClr>
                </a:solidFill>
              </a:rPr>
              <a:t>Future Works</a:t>
            </a:r>
            <a:endParaRPr kumimoji="1" lang="ja-JP" altLang="en-US" dirty="0">
              <a:solidFill>
                <a:schemeClr val="bg1">
                  <a:lumMod val="85000"/>
                </a:schemeClr>
              </a:solidFill>
            </a:endParaRPr>
          </a:p>
        </p:txBody>
      </p:sp>
    </p:spTree>
    <p:extLst>
      <p:ext uri="{BB962C8B-B14F-4D97-AF65-F5344CB8AC3E}">
        <p14:creationId xmlns:p14="http://schemas.microsoft.com/office/powerpoint/2010/main" val="30924507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 </a:t>
            </a:r>
            <a:r>
              <a:rPr lang="ja-JP" altLang="en-US" sz="3600" dirty="0" smtClean="0">
                <a:latin typeface="+mn-ea"/>
              </a:rPr>
              <a:t>これまでの取り組み</a:t>
            </a:r>
            <a:endParaRPr lang="en-US" altLang="ja-JP" sz="3600" dirty="0" smtClean="0">
              <a:latin typeface="+mn-ea"/>
            </a:endParaRPr>
          </a:p>
        </p:txBody>
      </p:sp>
      <p:sp>
        <p:nvSpPr>
          <p:cNvPr id="3" name="テキスト ボックス 2"/>
          <p:cNvSpPr txBox="1"/>
          <p:nvPr/>
        </p:nvSpPr>
        <p:spPr>
          <a:xfrm>
            <a:off x="1510320" y="2348880"/>
            <a:ext cx="2016224" cy="2031325"/>
          </a:xfrm>
          <a:prstGeom prst="rect">
            <a:avLst/>
          </a:prstGeom>
          <a:noFill/>
        </p:spPr>
        <p:txBody>
          <a:bodyPr wrap="square" rtlCol="0">
            <a:spAutoFit/>
          </a:bodyPr>
          <a:lstStyle/>
          <a:p>
            <a:r>
              <a:rPr kumimoji="1" lang="en-US" altLang="ja-JP" dirty="0" smtClean="0"/>
              <a:t>(1) </a:t>
            </a:r>
            <a:r>
              <a:rPr kumimoji="1" lang="ja-JP" altLang="en-US" dirty="0" smtClean="0"/>
              <a:t>物資の輸送</a:t>
            </a:r>
            <a:endParaRPr kumimoji="1" lang="en-US" altLang="ja-JP" dirty="0" smtClean="0"/>
          </a:p>
          <a:p>
            <a:r>
              <a:rPr lang="en-US" altLang="ja-JP" dirty="0" smtClean="0"/>
              <a:t>(2) </a:t>
            </a:r>
            <a:r>
              <a:rPr lang="ja-JP" altLang="en-US" dirty="0" smtClean="0"/>
              <a:t>人員の輸送</a:t>
            </a:r>
            <a:endParaRPr kumimoji="1" lang="en-US" altLang="ja-JP" dirty="0" smtClean="0"/>
          </a:p>
          <a:p>
            <a:r>
              <a:rPr lang="en-US" altLang="ja-JP" dirty="0" smtClean="0"/>
              <a:t>(3) </a:t>
            </a:r>
            <a:r>
              <a:rPr lang="ja-JP" altLang="en-US" dirty="0" smtClean="0"/>
              <a:t>電力</a:t>
            </a:r>
            <a:endParaRPr lang="en-US" altLang="ja-JP" dirty="0" smtClean="0"/>
          </a:p>
          <a:p>
            <a:r>
              <a:rPr lang="en-US" altLang="ja-JP" dirty="0" smtClean="0"/>
              <a:t>(4) </a:t>
            </a:r>
            <a:r>
              <a:rPr kumimoji="1" lang="ja-JP" altLang="en-US" dirty="0" smtClean="0"/>
              <a:t>通信</a:t>
            </a:r>
            <a:endParaRPr kumimoji="1" lang="en-US" altLang="ja-JP" dirty="0" smtClean="0"/>
          </a:p>
          <a:p>
            <a:r>
              <a:rPr lang="en-US" altLang="ja-JP" dirty="0" smtClean="0"/>
              <a:t>(5) </a:t>
            </a:r>
            <a:r>
              <a:rPr lang="ja-JP" altLang="en-US" dirty="0" smtClean="0"/>
              <a:t>低温対策</a:t>
            </a:r>
            <a:endParaRPr kumimoji="1" lang="en-US" altLang="ja-JP" dirty="0" smtClean="0"/>
          </a:p>
          <a:p>
            <a:r>
              <a:rPr lang="en-US" altLang="ja-JP" dirty="0" smtClean="0"/>
              <a:t>(6) </a:t>
            </a:r>
            <a:r>
              <a:rPr lang="ja-JP" altLang="en-US" dirty="0" smtClean="0"/>
              <a:t>結露対策</a:t>
            </a:r>
            <a:endParaRPr lang="en-US" altLang="ja-JP" dirty="0" smtClean="0"/>
          </a:p>
          <a:p>
            <a:r>
              <a:rPr lang="en-US" altLang="ja-JP" dirty="0" smtClean="0"/>
              <a:t>(7) </a:t>
            </a:r>
            <a:r>
              <a:rPr lang="ja-JP" altLang="en-US" dirty="0" smtClean="0"/>
              <a:t>不等沈下</a:t>
            </a:r>
            <a:endParaRPr kumimoji="1" lang="ja-JP" altLang="en-US" dirty="0"/>
          </a:p>
        </p:txBody>
      </p:sp>
      <p:sp>
        <p:nvSpPr>
          <p:cNvPr id="2" name="テキスト ボックス 1"/>
          <p:cNvSpPr txBox="1"/>
          <p:nvPr/>
        </p:nvSpPr>
        <p:spPr>
          <a:xfrm>
            <a:off x="393613" y="1489966"/>
            <a:ext cx="6311343" cy="369332"/>
          </a:xfrm>
          <a:prstGeom prst="rect">
            <a:avLst/>
          </a:prstGeom>
          <a:noFill/>
        </p:spPr>
        <p:txBody>
          <a:bodyPr wrap="none" rtlCol="0">
            <a:spAutoFit/>
          </a:bodyPr>
          <a:lstStyle/>
          <a:p>
            <a:r>
              <a:rPr lang="ja-JP" altLang="en-US" dirty="0"/>
              <a:t>ドームふじ</a:t>
            </a:r>
            <a:r>
              <a:rPr lang="ja-JP" altLang="en-US" dirty="0" smtClean="0"/>
              <a:t>基地で天体観測を行う為には様々な困難が存在する</a:t>
            </a:r>
            <a:endParaRPr lang="en-US" altLang="ja-JP" dirty="0" smtClean="0"/>
          </a:p>
        </p:txBody>
      </p:sp>
      <p:sp>
        <p:nvSpPr>
          <p:cNvPr id="7" name="正方形/長方形 6"/>
          <p:cNvSpPr/>
          <p:nvPr/>
        </p:nvSpPr>
        <p:spPr>
          <a:xfrm>
            <a:off x="560957" y="5373216"/>
            <a:ext cx="8022088" cy="923330"/>
          </a:xfrm>
          <a:prstGeom prst="rect">
            <a:avLst/>
          </a:prstGeom>
        </p:spPr>
        <p:txBody>
          <a:bodyPr wrap="square">
            <a:spAutoFit/>
          </a:bodyPr>
          <a:lstStyle/>
          <a:p>
            <a:pPr algn="just"/>
            <a:r>
              <a:rPr lang="ja-JP" altLang="en-US" dirty="0"/>
              <a:t>筑波大学・東北</a:t>
            </a:r>
            <a:r>
              <a:rPr lang="ja-JP" altLang="en-US" dirty="0" smtClean="0"/>
              <a:t>大学・名古屋大学・国立天文台・極地研究所等によって</a:t>
            </a:r>
            <a:r>
              <a:rPr lang="ja-JP" altLang="en-US" b="1" dirty="0">
                <a:solidFill>
                  <a:srgbClr val="0070C0"/>
                </a:solidFill>
              </a:rPr>
              <a:t>「</a:t>
            </a:r>
            <a:r>
              <a:rPr lang="ja-JP" altLang="en-US" b="1" dirty="0" smtClean="0">
                <a:solidFill>
                  <a:srgbClr val="0070C0"/>
                </a:solidFill>
              </a:rPr>
              <a:t>南極</a:t>
            </a:r>
            <a:r>
              <a:rPr lang="ja-JP" altLang="en-US" b="1" dirty="0">
                <a:solidFill>
                  <a:srgbClr val="0070C0"/>
                </a:solidFill>
              </a:rPr>
              <a:t>天文</a:t>
            </a:r>
            <a:r>
              <a:rPr lang="ja-JP" altLang="en-US" b="1" dirty="0" smtClean="0">
                <a:solidFill>
                  <a:srgbClr val="0070C0"/>
                </a:solidFill>
              </a:rPr>
              <a:t>コンソーシアム」</a:t>
            </a:r>
            <a:r>
              <a:rPr lang="ja-JP" altLang="en-US" dirty="0"/>
              <a:t>（</a:t>
            </a:r>
            <a:r>
              <a:rPr lang="en-US" altLang="ja-JP" dirty="0"/>
              <a:t>2005</a:t>
            </a:r>
            <a:r>
              <a:rPr lang="ja-JP" altLang="en-US" dirty="0"/>
              <a:t>年結成</a:t>
            </a:r>
            <a:r>
              <a:rPr lang="ja-JP" altLang="en-US" dirty="0" smtClean="0"/>
              <a:t>、</a:t>
            </a:r>
            <a:r>
              <a:rPr lang="ja-JP" altLang="en-US" dirty="0"/>
              <a:t>代表</a:t>
            </a:r>
            <a:r>
              <a:rPr lang="ja-JP" altLang="en-US" dirty="0" smtClean="0"/>
              <a:t>中井</a:t>
            </a:r>
            <a:r>
              <a:rPr lang="ja-JP" altLang="en-US" dirty="0"/>
              <a:t>直正</a:t>
            </a:r>
            <a:r>
              <a:rPr lang="ja-JP" altLang="en-US" dirty="0" smtClean="0"/>
              <a:t>）を結成し赤外線・テラヘルツ天文学の為の基礎研究を推進中。</a:t>
            </a:r>
            <a:r>
              <a:rPr lang="ja-JP" altLang="en-US" u="sng" dirty="0" smtClean="0"/>
              <a:t>実験開発を積極的に行いこれら困難を解決してきた。</a:t>
            </a:r>
            <a:endParaRPr lang="en-US" altLang="ja-JP" u="sng" dirty="0"/>
          </a:p>
        </p:txBody>
      </p:sp>
      <p:pic>
        <p:nvPicPr>
          <p:cNvPr id="8194" name="Picture 2" descr="C:\Private\南極写真\jpg_内陸旅行\a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2060848"/>
            <a:ext cx="4608115"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239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2.1. </a:t>
            </a:r>
            <a:r>
              <a:rPr lang="ja-JP" altLang="en-US" sz="3600" dirty="0" smtClean="0">
                <a:latin typeface="+mn-ea"/>
              </a:rPr>
              <a:t>物資輸送</a:t>
            </a:r>
            <a:endParaRPr lang="en-US" altLang="ja-JP" sz="3600" dirty="0" smtClean="0">
              <a:latin typeface="+mn-ea"/>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5" y="1467239"/>
            <a:ext cx="269662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6838526" y="3267239"/>
            <a:ext cx="1739579" cy="369332"/>
          </a:xfrm>
          <a:prstGeom prst="rect">
            <a:avLst/>
          </a:prstGeom>
          <a:noFill/>
        </p:spPr>
        <p:txBody>
          <a:bodyPr wrap="none" rtlCol="0">
            <a:spAutoFit/>
          </a:bodyPr>
          <a:lstStyle/>
          <a:p>
            <a:r>
              <a:rPr kumimoji="1" lang="ja-JP" altLang="en-US" dirty="0" smtClean="0"/>
              <a:t>加速度センサー</a:t>
            </a:r>
            <a:endParaRPr kumimoji="1" lang="ja-JP" altLang="en-US" dirty="0"/>
          </a:p>
        </p:txBody>
      </p:sp>
      <p:sp>
        <p:nvSpPr>
          <p:cNvPr id="4" name="正方形/長方形 3"/>
          <p:cNvSpPr/>
          <p:nvPr/>
        </p:nvSpPr>
        <p:spPr>
          <a:xfrm>
            <a:off x="683568" y="1412776"/>
            <a:ext cx="3783408" cy="1015663"/>
          </a:xfrm>
          <a:prstGeom prst="rect">
            <a:avLst/>
          </a:prstGeom>
        </p:spPr>
        <p:txBody>
          <a:bodyPr wrap="none">
            <a:spAutoFit/>
          </a:bodyPr>
          <a:lstStyle/>
          <a:p>
            <a:r>
              <a:rPr lang="ja-JP" altLang="en-US" sz="2400" u="sng" dirty="0" smtClean="0"/>
              <a:t>これまでの課題</a:t>
            </a:r>
            <a:endParaRPr lang="en-US" altLang="ja-JP" sz="2400" u="sng" dirty="0" smtClean="0"/>
          </a:p>
          <a:p>
            <a:r>
              <a:rPr lang="ja-JP" altLang="en-US" dirty="0"/>
              <a:t>　</a:t>
            </a:r>
            <a:r>
              <a:rPr lang="en-US" altLang="ja-JP" dirty="0" smtClean="0"/>
              <a:t>(1)</a:t>
            </a:r>
            <a:r>
              <a:rPr lang="ja-JP" altLang="en-US" dirty="0" smtClean="0"/>
              <a:t>従来の小型橇では振動が多い</a:t>
            </a:r>
            <a:endParaRPr lang="en-US" altLang="ja-JP" dirty="0" smtClean="0"/>
          </a:p>
          <a:p>
            <a:r>
              <a:rPr lang="ja-JP" altLang="en-US" dirty="0"/>
              <a:t>　</a:t>
            </a:r>
            <a:r>
              <a:rPr lang="en-US" altLang="ja-JP" dirty="0" smtClean="0"/>
              <a:t>(2)</a:t>
            </a:r>
            <a:r>
              <a:rPr lang="ja-JP" altLang="en-US" dirty="0" smtClean="0"/>
              <a:t>一度に運べる量・サイズが小さい</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7" y="3009726"/>
            <a:ext cx="4752528" cy="923330"/>
          </a:xfrm>
          <a:prstGeom prst="rect">
            <a:avLst/>
          </a:prstGeom>
          <a:noFill/>
        </p:spPr>
        <p:txBody>
          <a:bodyPr wrap="square" rtlCol="0">
            <a:spAutoFit/>
          </a:bodyPr>
          <a:lstStyle/>
          <a:p>
            <a:r>
              <a:rPr lang="ja-JP" altLang="en-US" dirty="0"/>
              <a:t>・</a:t>
            </a:r>
            <a:r>
              <a:rPr lang="ja-JP" altLang="en-US" dirty="0" smtClean="0"/>
              <a:t>加速度</a:t>
            </a:r>
            <a:r>
              <a:rPr lang="ja-JP" altLang="en-US" dirty="0"/>
              <a:t>センサー</a:t>
            </a:r>
            <a:r>
              <a:rPr lang="ja-JP" altLang="en-US" dirty="0" smtClean="0"/>
              <a:t>による振動の測定 </a:t>
            </a:r>
            <a:r>
              <a:rPr lang="en-US" altLang="ja-JP" dirty="0" smtClean="0"/>
              <a:t>(JARE48)</a:t>
            </a:r>
          </a:p>
          <a:p>
            <a:r>
              <a:rPr lang="ja-JP" altLang="en-US" dirty="0" smtClean="0"/>
              <a:t>・</a:t>
            </a:r>
            <a:r>
              <a:rPr lang="ja-JP" altLang="en-US" b="1" dirty="0" smtClean="0">
                <a:solidFill>
                  <a:srgbClr val="FF0000"/>
                </a:solidFill>
              </a:rPr>
              <a:t>大型橇</a:t>
            </a:r>
            <a:r>
              <a:rPr lang="ja-JP" altLang="en-US" dirty="0" smtClean="0"/>
              <a:t>の開発と持ち込み </a:t>
            </a:r>
            <a:r>
              <a:rPr lang="en-US" altLang="ja-JP" dirty="0" smtClean="0"/>
              <a:t>(JARE52, JARE53)</a:t>
            </a:r>
          </a:p>
          <a:p>
            <a:r>
              <a:rPr lang="ja-JP" altLang="en-US" dirty="0" smtClean="0"/>
              <a:t>・</a:t>
            </a:r>
            <a:r>
              <a:rPr lang="ja-JP" altLang="en-US" b="1" dirty="0">
                <a:solidFill>
                  <a:srgbClr val="FF0000"/>
                </a:solidFill>
              </a:rPr>
              <a:t>新型</a:t>
            </a:r>
            <a:r>
              <a:rPr lang="ja-JP" altLang="en-US" b="1" dirty="0" smtClean="0">
                <a:solidFill>
                  <a:srgbClr val="FF0000"/>
                </a:solidFill>
              </a:rPr>
              <a:t>雪上車</a:t>
            </a:r>
            <a:r>
              <a:rPr lang="ja-JP" altLang="en-US" dirty="0" smtClean="0"/>
              <a:t>の開発　</a:t>
            </a:r>
            <a:r>
              <a:rPr lang="en-US" altLang="ja-JP" dirty="0" smtClean="0"/>
              <a:t>(JARE54</a:t>
            </a:r>
            <a:r>
              <a:rPr lang="ja-JP" altLang="en-US" dirty="0" smtClean="0"/>
              <a:t>～</a:t>
            </a:r>
            <a:r>
              <a:rPr lang="en-US" altLang="ja-JP" dirty="0" smtClean="0"/>
              <a:t>)</a:t>
            </a:r>
          </a:p>
        </p:txBody>
      </p:sp>
      <p:pic>
        <p:nvPicPr>
          <p:cNvPr id="2050" name="Picture 2" descr="C:\Research\Antarctic_Picture\2010_12_26出発\DSC_58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02" y="4221088"/>
            <a:ext cx="3245957"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310163" y="4351588"/>
            <a:ext cx="4222129" cy="923330"/>
          </a:xfrm>
          <a:prstGeom prst="rect">
            <a:avLst/>
          </a:prstGeom>
          <a:noFill/>
        </p:spPr>
        <p:txBody>
          <a:bodyPr wrap="square" rtlCol="0">
            <a:spAutoFit/>
          </a:bodyPr>
          <a:lstStyle/>
          <a:p>
            <a:r>
              <a:rPr lang="ja-JP" altLang="en-US" dirty="0"/>
              <a:t>・</a:t>
            </a:r>
            <a:r>
              <a:rPr lang="en-US" altLang="ja-JP" dirty="0" smtClean="0"/>
              <a:t>S16 - </a:t>
            </a:r>
            <a:r>
              <a:rPr lang="ja-JP" altLang="en-US" dirty="0" smtClean="0">
                <a:sym typeface="Wingdings" pitchFamily="2" charset="2"/>
              </a:rPr>
              <a:t>ドームふじ</a:t>
            </a:r>
            <a:r>
              <a:rPr lang="en-US" altLang="ja-JP" dirty="0" smtClean="0">
                <a:sym typeface="Wingdings" pitchFamily="2" charset="2"/>
              </a:rPr>
              <a:t>(1000km)</a:t>
            </a:r>
            <a:r>
              <a:rPr lang="ja-JP" altLang="en-US" dirty="0" smtClean="0">
                <a:sym typeface="Wingdings" pitchFamily="2" charset="2"/>
              </a:rPr>
              <a:t>　片道</a:t>
            </a:r>
            <a:r>
              <a:rPr lang="en-US" altLang="ja-JP" dirty="0" smtClean="0">
                <a:sym typeface="Wingdings" pitchFamily="2" charset="2"/>
              </a:rPr>
              <a:t>3</a:t>
            </a:r>
            <a:r>
              <a:rPr lang="ja-JP" altLang="en-US" dirty="0" smtClean="0">
                <a:sym typeface="Wingdings" pitchFamily="2" charset="2"/>
              </a:rPr>
              <a:t>週間</a:t>
            </a:r>
            <a:endParaRPr lang="en-US" altLang="ja-JP" dirty="0" smtClean="0">
              <a:sym typeface="Wingdings" pitchFamily="2" charset="2"/>
            </a:endParaRPr>
          </a:p>
          <a:p>
            <a:r>
              <a:rPr lang="ja-JP" altLang="en-US" dirty="0" smtClean="0"/>
              <a:t>・雪上車</a:t>
            </a:r>
            <a:r>
              <a:rPr lang="en-US" altLang="ja-JP" dirty="0" smtClean="0"/>
              <a:t>1</a:t>
            </a:r>
            <a:r>
              <a:rPr lang="ja-JP" altLang="en-US" dirty="0" smtClean="0"/>
              <a:t>台につき牽引は</a:t>
            </a:r>
            <a:r>
              <a:rPr lang="en-US" altLang="ja-JP" dirty="0" smtClean="0"/>
              <a:t>20t (</a:t>
            </a:r>
            <a:r>
              <a:rPr lang="ja-JP" altLang="en-US" dirty="0" smtClean="0"/>
              <a:t>燃料</a:t>
            </a:r>
            <a:r>
              <a:rPr lang="en-US" altLang="ja-JP" dirty="0" smtClean="0"/>
              <a:t>10t)</a:t>
            </a:r>
          </a:p>
          <a:p>
            <a:r>
              <a:rPr lang="ja-JP" altLang="en-US" dirty="0" smtClean="0"/>
              <a:t>・夏にオングル海峡が渡れない</a:t>
            </a:r>
            <a:endParaRPr kumimoji="1" lang="en-US" altLang="ja-JP" dirty="0" smtClean="0"/>
          </a:p>
        </p:txBody>
      </p:sp>
      <p:sp>
        <p:nvSpPr>
          <p:cNvPr id="8" name="テキスト ボックス 7"/>
          <p:cNvSpPr txBox="1"/>
          <p:nvPr/>
        </p:nvSpPr>
        <p:spPr>
          <a:xfrm>
            <a:off x="4285948" y="5548311"/>
            <a:ext cx="4265911" cy="646331"/>
          </a:xfrm>
          <a:prstGeom prst="rect">
            <a:avLst/>
          </a:prstGeom>
          <a:noFill/>
        </p:spPr>
        <p:txBody>
          <a:bodyPr wrap="none" rtlCol="0">
            <a:spAutoFit/>
          </a:bodyPr>
          <a:lstStyle/>
          <a:p>
            <a:r>
              <a:rPr lang="en-US" altLang="ja-JP" dirty="0"/>
              <a:t>1</a:t>
            </a:r>
            <a:r>
              <a:rPr lang="ja-JP" altLang="en-US" dirty="0"/>
              <a:t>回</a:t>
            </a:r>
            <a:r>
              <a:rPr lang="ja-JP" altLang="en-US" dirty="0" smtClean="0"/>
              <a:t>の旅行につき運べる物資は</a:t>
            </a:r>
            <a:r>
              <a:rPr lang="en-US" altLang="ja-JP" dirty="0" smtClean="0"/>
              <a:t>50t</a:t>
            </a:r>
            <a:r>
              <a:rPr lang="ja-JP" altLang="en-US" dirty="0" smtClean="0"/>
              <a:t>が限度</a:t>
            </a:r>
            <a:endParaRPr lang="en-US" altLang="ja-JP" dirty="0" smtClean="0"/>
          </a:p>
          <a:p>
            <a:r>
              <a:rPr kumimoji="1" lang="ja-JP" altLang="en-US" b="1" dirty="0">
                <a:solidFill>
                  <a:srgbClr val="FF0000"/>
                </a:solidFill>
              </a:rPr>
              <a:t>航空機</a:t>
            </a:r>
            <a:r>
              <a:rPr kumimoji="1" lang="ja-JP" altLang="en-US" b="1" dirty="0" smtClean="0">
                <a:solidFill>
                  <a:srgbClr val="FF0000"/>
                </a:solidFill>
              </a:rPr>
              <a:t>による物資投下</a:t>
            </a:r>
            <a:r>
              <a:rPr kumimoji="1" lang="ja-JP" altLang="en-US" dirty="0" smtClean="0"/>
              <a:t>を今後検討</a:t>
            </a:r>
            <a:endParaRPr kumimoji="1" lang="ja-JP" altLang="en-US" dirty="0"/>
          </a:p>
        </p:txBody>
      </p:sp>
      <p:sp>
        <p:nvSpPr>
          <p:cNvPr id="17" name="テキスト ボックス 16"/>
          <p:cNvSpPr txBox="1"/>
          <p:nvPr/>
        </p:nvSpPr>
        <p:spPr>
          <a:xfrm>
            <a:off x="1547664" y="6381088"/>
            <a:ext cx="2310248" cy="369332"/>
          </a:xfrm>
          <a:prstGeom prst="rect">
            <a:avLst/>
          </a:prstGeom>
          <a:noFill/>
        </p:spPr>
        <p:txBody>
          <a:bodyPr wrap="none" rtlCol="0">
            <a:spAutoFit/>
          </a:bodyPr>
          <a:lstStyle/>
          <a:p>
            <a:r>
              <a:rPr kumimoji="1" lang="en-US" altLang="ja-JP" dirty="0" smtClean="0"/>
              <a:t>SM100(</a:t>
            </a:r>
            <a:r>
              <a:rPr kumimoji="1" lang="ja-JP" altLang="en-US" dirty="0" smtClean="0"/>
              <a:t>旧型</a:t>
            </a:r>
            <a:r>
              <a:rPr kumimoji="1" lang="en-US" altLang="ja-JP" dirty="0" smtClean="0"/>
              <a:t>)</a:t>
            </a:r>
            <a:r>
              <a:rPr kumimoji="1" lang="ja-JP" altLang="en-US" dirty="0" smtClean="0"/>
              <a:t>と大型</a:t>
            </a:r>
            <a:r>
              <a:rPr lang="ja-JP" altLang="en-US" dirty="0" smtClean="0"/>
              <a:t>橇</a:t>
            </a:r>
            <a:endParaRPr kumimoji="1" lang="ja-JP" altLang="en-US" dirty="0"/>
          </a:p>
        </p:txBody>
      </p:sp>
    </p:spTree>
    <p:extLst>
      <p:ext uri="{BB962C8B-B14F-4D97-AF65-F5344CB8AC3E}">
        <p14:creationId xmlns:p14="http://schemas.microsoft.com/office/powerpoint/2010/main" val="1201652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2.2. </a:t>
            </a:r>
            <a:r>
              <a:rPr lang="ja-JP" altLang="en-US" sz="3600" dirty="0" smtClean="0">
                <a:latin typeface="+mn-ea"/>
              </a:rPr>
              <a:t>人員輸送</a:t>
            </a:r>
            <a:endParaRPr lang="en-US" altLang="ja-JP" sz="3600" dirty="0" smtClean="0">
              <a:latin typeface="+mn-ea"/>
            </a:endParaRPr>
          </a:p>
        </p:txBody>
      </p:sp>
      <p:sp>
        <p:nvSpPr>
          <p:cNvPr id="4" name="正方形/長方形 3"/>
          <p:cNvSpPr/>
          <p:nvPr/>
        </p:nvSpPr>
        <p:spPr>
          <a:xfrm>
            <a:off x="415094" y="1412776"/>
            <a:ext cx="4782078" cy="1015663"/>
          </a:xfrm>
          <a:prstGeom prst="rect">
            <a:avLst/>
          </a:prstGeom>
        </p:spPr>
        <p:txBody>
          <a:bodyPr wrap="none">
            <a:spAutoFit/>
          </a:bodyPr>
          <a:lstStyle/>
          <a:p>
            <a:r>
              <a:rPr lang="ja-JP" altLang="en-US" sz="2400" u="sng" dirty="0" smtClean="0"/>
              <a:t>これまでの課題</a:t>
            </a:r>
            <a:endParaRPr lang="en-US" altLang="ja-JP" sz="2400" u="sng" dirty="0" smtClean="0"/>
          </a:p>
          <a:p>
            <a:r>
              <a:rPr lang="ja-JP" altLang="en-US" dirty="0"/>
              <a:t>　</a:t>
            </a:r>
            <a:r>
              <a:rPr lang="en-US" altLang="ja-JP" dirty="0" smtClean="0"/>
              <a:t>(1)</a:t>
            </a:r>
            <a:r>
              <a:rPr lang="ja-JP" altLang="en-US" dirty="0" smtClean="0"/>
              <a:t>最短で移動に往復</a:t>
            </a:r>
            <a:r>
              <a:rPr lang="en-US" altLang="ja-JP" dirty="0" smtClean="0"/>
              <a:t>3</a:t>
            </a:r>
            <a:r>
              <a:rPr lang="ja-JP" altLang="en-US" dirty="0" smtClean="0"/>
              <a:t>ヶ月（砕氷船＋雪上車）</a:t>
            </a:r>
            <a:endParaRPr lang="en-US" altLang="ja-JP" dirty="0"/>
          </a:p>
          <a:p>
            <a:r>
              <a:rPr lang="ja-JP" altLang="en-US" dirty="0" smtClean="0"/>
              <a:t>　</a:t>
            </a:r>
            <a:r>
              <a:rPr lang="en-US" altLang="ja-JP" dirty="0" smtClean="0"/>
              <a:t>(2)</a:t>
            </a:r>
            <a:r>
              <a:rPr lang="ja-JP" altLang="en-US" dirty="0" smtClean="0"/>
              <a:t>実際の</a:t>
            </a:r>
            <a:r>
              <a:rPr lang="ja-JP" altLang="en-US" dirty="0"/>
              <a:t>ドームふじ</a:t>
            </a:r>
            <a:r>
              <a:rPr lang="ja-JP" altLang="en-US" dirty="0" smtClean="0"/>
              <a:t>滞在は最大</a:t>
            </a:r>
            <a:r>
              <a:rPr lang="en-US" altLang="ja-JP" dirty="0" smtClean="0"/>
              <a:t>2</a:t>
            </a:r>
            <a:r>
              <a:rPr lang="ja-JP" altLang="en-US" dirty="0" smtClean="0"/>
              <a:t>週間</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6" y="3009726"/>
            <a:ext cx="5653784" cy="1200329"/>
          </a:xfrm>
          <a:prstGeom prst="rect">
            <a:avLst/>
          </a:prstGeom>
          <a:noFill/>
        </p:spPr>
        <p:txBody>
          <a:bodyPr wrap="square" rtlCol="0">
            <a:spAutoFit/>
          </a:bodyPr>
          <a:lstStyle/>
          <a:p>
            <a:r>
              <a:rPr lang="ja-JP" altLang="en-US" dirty="0" smtClean="0"/>
              <a:t>・</a:t>
            </a:r>
            <a:r>
              <a:rPr lang="en-US" altLang="ja-JP" dirty="0" smtClean="0"/>
              <a:t>DROMLAN</a:t>
            </a:r>
            <a:r>
              <a:rPr lang="ja-JP" altLang="en-US" dirty="0" smtClean="0"/>
              <a:t>による空路での大陸アクセス</a:t>
            </a:r>
            <a:r>
              <a:rPr lang="en-US" altLang="ja-JP" dirty="0" smtClean="0"/>
              <a:t>(1</a:t>
            </a:r>
            <a:r>
              <a:rPr lang="ja-JP" altLang="en-US" dirty="0" smtClean="0"/>
              <a:t>人</a:t>
            </a:r>
            <a:r>
              <a:rPr lang="en-US" altLang="ja-JP" dirty="0" smtClean="0"/>
              <a:t>250</a:t>
            </a:r>
            <a:r>
              <a:rPr lang="ja-JP" altLang="en-US" dirty="0"/>
              <a:t>万</a:t>
            </a:r>
            <a:r>
              <a:rPr lang="ja-JP" altLang="en-US" dirty="0" smtClean="0"/>
              <a:t>円～</a:t>
            </a:r>
            <a:r>
              <a:rPr lang="en-US" altLang="ja-JP" dirty="0" smtClean="0"/>
              <a:t>)</a:t>
            </a:r>
          </a:p>
          <a:p>
            <a:r>
              <a:rPr lang="ja-JP" altLang="en-US" dirty="0" smtClean="0"/>
              <a:t>・将来はドームふじ基地へダイレクトにアクセス？</a:t>
            </a:r>
            <a:endParaRPr lang="en-US" altLang="ja-JP" dirty="0" smtClean="0"/>
          </a:p>
          <a:p>
            <a:r>
              <a:rPr lang="en-US" altLang="ja-JP" dirty="0" smtClean="0">
                <a:sym typeface="Wingdings" pitchFamily="2" charset="2"/>
              </a:rPr>
              <a:t></a:t>
            </a:r>
            <a:r>
              <a:rPr lang="ja-JP" altLang="en-US" b="1" dirty="0">
                <a:solidFill>
                  <a:srgbClr val="FF0000"/>
                </a:solidFill>
                <a:sym typeface="Wingdings" pitchFamily="2" charset="2"/>
              </a:rPr>
              <a:t>滞在</a:t>
            </a:r>
            <a:r>
              <a:rPr lang="ja-JP" altLang="en-US" b="1" dirty="0" smtClean="0">
                <a:solidFill>
                  <a:srgbClr val="FF0000"/>
                </a:solidFill>
                <a:sym typeface="Wingdings" pitchFamily="2" charset="2"/>
              </a:rPr>
              <a:t>期間は最大</a:t>
            </a:r>
            <a:r>
              <a:rPr lang="en-US" altLang="ja-JP" b="1" dirty="0" smtClean="0">
                <a:solidFill>
                  <a:srgbClr val="FF0000"/>
                </a:solidFill>
                <a:sym typeface="Wingdings" pitchFamily="2" charset="2"/>
              </a:rPr>
              <a:t>2</a:t>
            </a:r>
            <a:r>
              <a:rPr lang="ja-JP" altLang="en-US" b="1" dirty="0" smtClean="0">
                <a:solidFill>
                  <a:srgbClr val="FF0000"/>
                </a:solidFill>
                <a:sym typeface="Wingdings" pitchFamily="2" charset="2"/>
              </a:rPr>
              <a:t>ヶ月</a:t>
            </a:r>
            <a:r>
              <a:rPr lang="en-US" altLang="ja-JP" b="1" dirty="0" smtClean="0">
                <a:solidFill>
                  <a:srgbClr val="FF0000"/>
                </a:solidFill>
                <a:sym typeface="Wingdings" pitchFamily="2" charset="2"/>
              </a:rPr>
              <a:t>(</a:t>
            </a:r>
            <a:r>
              <a:rPr lang="ja-JP" altLang="en-US" b="1" dirty="0">
                <a:solidFill>
                  <a:srgbClr val="FF0000"/>
                </a:solidFill>
                <a:sym typeface="Wingdings" pitchFamily="2" charset="2"/>
              </a:rPr>
              <a:t>夏期のみの場合</a:t>
            </a:r>
            <a:r>
              <a:rPr lang="en-US" altLang="ja-JP" b="1" dirty="0" smtClean="0">
                <a:solidFill>
                  <a:srgbClr val="FF0000"/>
                </a:solidFill>
                <a:sym typeface="Wingdings" pitchFamily="2" charset="2"/>
              </a:rPr>
              <a:t>)</a:t>
            </a:r>
            <a:endParaRPr lang="en-US" altLang="ja-JP" dirty="0" smtClean="0"/>
          </a:p>
          <a:p>
            <a:endParaRPr lang="en-US" altLang="ja-JP" dirty="0" smtClean="0"/>
          </a:p>
        </p:txBody>
      </p:sp>
      <p:sp>
        <p:nvSpPr>
          <p:cNvPr id="17" name="テキスト ボックス 16"/>
          <p:cNvSpPr txBox="1"/>
          <p:nvPr/>
        </p:nvSpPr>
        <p:spPr>
          <a:xfrm>
            <a:off x="1168625" y="6366514"/>
            <a:ext cx="3350597" cy="369332"/>
          </a:xfrm>
          <a:prstGeom prst="rect">
            <a:avLst/>
          </a:prstGeom>
          <a:noFill/>
        </p:spPr>
        <p:txBody>
          <a:bodyPr wrap="none" rtlCol="0">
            <a:spAutoFit/>
          </a:bodyPr>
          <a:lstStyle/>
          <a:p>
            <a:r>
              <a:rPr kumimoji="1" lang="en-US" altLang="ja-JP" dirty="0" smtClean="0"/>
              <a:t>S17</a:t>
            </a:r>
            <a:r>
              <a:rPr kumimoji="1" lang="ja-JP" altLang="en-US" dirty="0" smtClean="0"/>
              <a:t>航空拠点でのバスラーターボ</a:t>
            </a:r>
            <a:endParaRPr kumimoji="1" lang="ja-JP" altLang="en-US" dirty="0"/>
          </a:p>
        </p:txBody>
      </p:sp>
      <p:pic>
        <p:nvPicPr>
          <p:cNvPr id="12" name="Picture 4"/>
          <p:cNvPicPr>
            <a:picLocks noChangeAspect="1" noChangeArrowheads="1"/>
          </p:cNvPicPr>
          <p:nvPr/>
        </p:nvPicPr>
        <p:blipFill>
          <a:blip r:embed="rId2" cstate="print"/>
          <a:srcRect/>
          <a:stretch>
            <a:fillRect/>
          </a:stretch>
        </p:blipFill>
        <p:spPr bwMode="auto">
          <a:xfrm>
            <a:off x="5220072" y="1149189"/>
            <a:ext cx="2834646" cy="18000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6626286" y="2744924"/>
            <a:ext cx="2411941" cy="1607961"/>
          </a:xfrm>
          <a:prstGeom prst="rect">
            <a:avLst/>
          </a:prstGeom>
          <a:noFill/>
          <a:ln w="9525">
            <a:noFill/>
            <a:miter lim="800000"/>
            <a:headEnd/>
            <a:tailEnd/>
          </a:ln>
        </p:spPr>
      </p:pic>
      <p:pic>
        <p:nvPicPr>
          <p:cNvPr id="14" name="Picture 2"/>
          <p:cNvPicPr>
            <a:picLocks noChangeAspect="1" noChangeArrowheads="1"/>
          </p:cNvPicPr>
          <p:nvPr/>
        </p:nvPicPr>
        <p:blipFill rotWithShape="1">
          <a:blip r:embed="rId4" cstate="print"/>
          <a:srcRect l="30744" t="46666" r="12307"/>
          <a:stretch/>
        </p:blipFill>
        <p:spPr bwMode="auto">
          <a:xfrm>
            <a:off x="4847192" y="4050995"/>
            <a:ext cx="2489556" cy="2500185"/>
          </a:xfrm>
          <a:prstGeom prst="rect">
            <a:avLst/>
          </a:prstGeom>
          <a:noFill/>
          <a:ln w="9525">
            <a:solidFill>
              <a:schemeClr val="tx1"/>
            </a:solidFill>
            <a:miter lim="800000"/>
            <a:headEnd/>
            <a:tailEnd/>
          </a:ln>
        </p:spPr>
      </p:pic>
      <p:pic>
        <p:nvPicPr>
          <p:cNvPr id="3074" name="Picture 2" descr="http://photo.sankei.jp.msn.com/kodawari/data/2011/shirase/0528dromlan/dromlan/~/media/kodawari/2011/shirase/0528dromlan/あドロムラン5.jpg?mh=581&amp;mw=64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045966"/>
            <a:ext cx="4117020" cy="233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2506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a:t>
            </a:r>
            <a:r>
              <a:rPr kumimoji="1" lang="en-US" altLang="ja-JP" dirty="0" smtClean="0"/>
              <a:t>ontents</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ja-JP" altLang="en-US" dirty="0"/>
              <a:t>ドームふじ基地</a:t>
            </a:r>
            <a:r>
              <a:rPr lang="ja-JP" altLang="en-US" dirty="0" smtClean="0"/>
              <a:t>の天文学的</a:t>
            </a:r>
            <a:r>
              <a:rPr kumimoji="1" lang="ja-JP" altLang="en-US" dirty="0" smtClean="0"/>
              <a:t>メリット</a:t>
            </a:r>
            <a:endParaRPr kumimoji="1" lang="en-US" altLang="ja-JP" dirty="0" smtClean="0"/>
          </a:p>
          <a:p>
            <a:pPr marL="514350" indent="-514350">
              <a:buFont typeface="+mj-lt"/>
              <a:buAutoNum type="arabicPeriod"/>
            </a:pPr>
            <a:r>
              <a:rPr lang="ja-JP" altLang="en-US" dirty="0"/>
              <a:t>これまで</a:t>
            </a:r>
            <a:r>
              <a:rPr lang="ja-JP" altLang="en-US" dirty="0" smtClean="0"/>
              <a:t>の取り組み</a:t>
            </a:r>
            <a:endParaRPr kumimoji="1" lang="en-US" altLang="ja-JP" dirty="0" smtClean="0"/>
          </a:p>
          <a:p>
            <a:pPr marL="514350" indent="-514350">
              <a:buFont typeface="+mj-lt"/>
              <a:buAutoNum type="arabicPeriod"/>
            </a:pPr>
            <a:r>
              <a:rPr kumimoji="1" lang="en-US" altLang="ja-JP" dirty="0" smtClean="0"/>
              <a:t>52</a:t>
            </a:r>
            <a:r>
              <a:rPr kumimoji="1" lang="ja-JP" altLang="en-US" dirty="0" smtClean="0"/>
              <a:t>次隊でわかった観測条件</a:t>
            </a:r>
            <a:endParaRPr kumimoji="1" lang="en-US" altLang="ja-JP" dirty="0" smtClean="0"/>
          </a:p>
          <a:p>
            <a:pPr marL="514350" indent="-514350">
              <a:buFont typeface="+mj-lt"/>
              <a:buAutoNum type="arabicPeriod"/>
            </a:pPr>
            <a:r>
              <a:rPr lang="en-US" altLang="ja-JP" dirty="0" smtClean="0"/>
              <a:t>Future Works</a:t>
            </a:r>
            <a:endParaRPr kumimoji="1" lang="ja-JP" altLang="en-US" dirty="0"/>
          </a:p>
        </p:txBody>
      </p:sp>
    </p:spTree>
    <p:extLst>
      <p:ext uri="{BB962C8B-B14F-4D97-AF65-F5344CB8AC3E}">
        <p14:creationId xmlns:p14="http://schemas.microsoft.com/office/powerpoint/2010/main" val="3779005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2.3. </a:t>
            </a:r>
            <a:r>
              <a:rPr lang="ja-JP" altLang="en-US" sz="3600" dirty="0" smtClean="0">
                <a:latin typeface="+mn-ea"/>
              </a:rPr>
              <a:t>電力</a:t>
            </a:r>
            <a:endParaRPr lang="en-US" altLang="ja-JP" sz="3600" dirty="0" smtClean="0">
              <a:latin typeface="+mn-ea"/>
            </a:endParaRPr>
          </a:p>
        </p:txBody>
      </p:sp>
      <p:sp>
        <p:nvSpPr>
          <p:cNvPr id="4" name="正方形/長方形 3"/>
          <p:cNvSpPr/>
          <p:nvPr/>
        </p:nvSpPr>
        <p:spPr>
          <a:xfrm>
            <a:off x="415094" y="1412776"/>
            <a:ext cx="4536819" cy="1015663"/>
          </a:xfrm>
          <a:prstGeom prst="rect">
            <a:avLst/>
          </a:prstGeom>
        </p:spPr>
        <p:txBody>
          <a:bodyPr wrap="none">
            <a:spAutoFit/>
          </a:bodyPr>
          <a:lstStyle/>
          <a:p>
            <a:r>
              <a:rPr lang="ja-JP" altLang="en-US" sz="2400" u="sng" dirty="0" smtClean="0"/>
              <a:t>これまでの課題</a:t>
            </a:r>
            <a:endParaRPr lang="en-US" altLang="ja-JP" sz="2400" u="sng" dirty="0" smtClean="0"/>
          </a:p>
          <a:p>
            <a:r>
              <a:rPr lang="ja-JP" altLang="en-US" dirty="0"/>
              <a:t>　</a:t>
            </a:r>
            <a:r>
              <a:rPr lang="en-US" altLang="ja-JP" dirty="0" smtClean="0"/>
              <a:t>(1)</a:t>
            </a:r>
            <a:r>
              <a:rPr lang="ja-JP" altLang="en-US" dirty="0" smtClean="0"/>
              <a:t>現在のドームふじ基地は無人</a:t>
            </a:r>
            <a:endParaRPr lang="en-US" altLang="ja-JP" dirty="0" smtClean="0"/>
          </a:p>
          <a:p>
            <a:r>
              <a:rPr lang="ja-JP" altLang="en-US" dirty="0" smtClean="0"/>
              <a:t>　</a:t>
            </a:r>
            <a:r>
              <a:rPr lang="en-US" altLang="ja-JP" dirty="0" smtClean="0"/>
              <a:t>(2)</a:t>
            </a:r>
            <a:r>
              <a:rPr lang="ja-JP" altLang="en-US" dirty="0" smtClean="0"/>
              <a:t>そもそも冬期の無人発電システムが無い</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7" y="3009726"/>
            <a:ext cx="4752528" cy="646331"/>
          </a:xfrm>
          <a:prstGeom prst="rect">
            <a:avLst/>
          </a:prstGeom>
          <a:noFill/>
        </p:spPr>
        <p:txBody>
          <a:bodyPr wrap="square" rtlCol="0">
            <a:spAutoFit/>
          </a:bodyPr>
          <a:lstStyle/>
          <a:p>
            <a:r>
              <a:rPr lang="ja-JP" altLang="en-US" dirty="0" smtClean="0"/>
              <a:t>・オーストラリア</a:t>
            </a:r>
            <a:r>
              <a:rPr lang="en-US" altLang="ja-JP" dirty="0" smtClean="0"/>
              <a:t>UNSW</a:t>
            </a:r>
            <a:r>
              <a:rPr lang="ja-JP" altLang="en-US" dirty="0" smtClean="0"/>
              <a:t>大学開発の</a:t>
            </a:r>
            <a:r>
              <a:rPr lang="en-US" altLang="ja-JP" b="1" dirty="0" smtClean="0">
                <a:solidFill>
                  <a:srgbClr val="FF0000"/>
                </a:solidFill>
              </a:rPr>
              <a:t>PLATO-F</a:t>
            </a:r>
          </a:p>
          <a:p>
            <a:r>
              <a:rPr lang="ja-JP" altLang="en-US" dirty="0"/>
              <a:t>　</a:t>
            </a:r>
            <a:r>
              <a:rPr lang="en-US" altLang="ja-JP" dirty="0" smtClean="0"/>
              <a:t>6,000L</a:t>
            </a:r>
            <a:r>
              <a:rPr lang="ja-JP" altLang="en-US" dirty="0" err="1" smtClean="0"/>
              <a:t>の航</a:t>
            </a:r>
            <a:r>
              <a:rPr lang="ja-JP" altLang="en-US" dirty="0" smtClean="0"/>
              <a:t>空燃料で</a:t>
            </a:r>
            <a:r>
              <a:rPr lang="en-US" altLang="ja-JP" b="1" dirty="0" smtClean="0">
                <a:solidFill>
                  <a:srgbClr val="FF0000"/>
                </a:solidFill>
              </a:rPr>
              <a:t>1KW</a:t>
            </a:r>
            <a:r>
              <a:rPr lang="ja-JP" altLang="en-US" b="1" dirty="0" smtClean="0">
                <a:solidFill>
                  <a:srgbClr val="FF0000"/>
                </a:solidFill>
              </a:rPr>
              <a:t>を</a:t>
            </a:r>
            <a:r>
              <a:rPr lang="en-US" altLang="ja-JP" b="1" dirty="0" smtClean="0">
                <a:solidFill>
                  <a:srgbClr val="FF0000"/>
                </a:solidFill>
              </a:rPr>
              <a:t>600</a:t>
            </a:r>
            <a:r>
              <a:rPr lang="ja-JP" altLang="en-US" b="1" dirty="0" smtClean="0">
                <a:solidFill>
                  <a:srgbClr val="FF0000"/>
                </a:solidFill>
              </a:rPr>
              <a:t>日</a:t>
            </a:r>
            <a:r>
              <a:rPr lang="ja-JP" altLang="en-US" dirty="0" smtClean="0"/>
              <a:t>供給</a:t>
            </a:r>
            <a:endParaRPr lang="en-US" altLang="ja-JP" dirty="0" smtClean="0"/>
          </a:p>
        </p:txBody>
      </p:sp>
      <p:sp>
        <p:nvSpPr>
          <p:cNvPr id="2" name="テキスト ボックス 1"/>
          <p:cNvSpPr txBox="1"/>
          <p:nvPr/>
        </p:nvSpPr>
        <p:spPr>
          <a:xfrm>
            <a:off x="5050980" y="5526498"/>
            <a:ext cx="3726160" cy="923330"/>
          </a:xfrm>
          <a:prstGeom prst="rect">
            <a:avLst/>
          </a:prstGeom>
          <a:noFill/>
        </p:spPr>
        <p:txBody>
          <a:bodyPr wrap="square" rtlCol="0">
            <a:spAutoFit/>
          </a:bodyPr>
          <a:lstStyle/>
          <a:p>
            <a:pPr algn="just"/>
            <a:r>
              <a:rPr kumimoji="1" lang="ja-JP" altLang="en-US" dirty="0" smtClean="0"/>
              <a:t>越冬基地が出来れば電力の問題は一応解決。</a:t>
            </a:r>
            <a:r>
              <a:rPr lang="ja-JP" altLang="en-US" dirty="0"/>
              <a:t>しかし</a:t>
            </a:r>
            <a:r>
              <a:rPr kumimoji="1" lang="ja-JP" altLang="en-US" dirty="0" smtClean="0"/>
              <a:t>発電量は燃料輸送量に依存するため無尽蔵ではない。</a:t>
            </a:r>
            <a:endParaRPr kumimoji="1" lang="en-US" altLang="ja-JP" dirty="0" smtClean="0"/>
          </a:p>
        </p:txBody>
      </p:sp>
      <p:pic>
        <p:nvPicPr>
          <p:cNvPr id="15" name="Picture 2"/>
          <p:cNvPicPr>
            <a:picLocks noChangeAspect="1" noChangeArrowheads="1"/>
          </p:cNvPicPr>
          <p:nvPr/>
        </p:nvPicPr>
        <p:blipFill>
          <a:blip r:embed="rId2" cstate="print"/>
          <a:srcRect/>
          <a:stretch>
            <a:fillRect/>
          </a:stretch>
        </p:blipFill>
        <p:spPr bwMode="auto">
          <a:xfrm rot="16200000">
            <a:off x="6088180" y="1317363"/>
            <a:ext cx="1550436" cy="2325654"/>
          </a:xfrm>
          <a:prstGeom prst="rect">
            <a:avLst/>
          </a:prstGeom>
          <a:noFill/>
          <a:ln w="9525">
            <a:noFill/>
            <a:miter lim="800000"/>
            <a:headEnd/>
            <a:tailEnd/>
          </a:ln>
        </p:spPr>
      </p:pic>
      <p:pic>
        <p:nvPicPr>
          <p:cNvPr id="16" name="Picture 3" descr="20110114_031525.JPG"/>
          <p:cNvPicPr>
            <a:picLocks noChangeAspect="1"/>
          </p:cNvPicPr>
          <p:nvPr/>
        </p:nvPicPr>
        <p:blipFill>
          <a:blip r:embed="rId3" cstate="print"/>
          <a:stretch>
            <a:fillRect/>
          </a:stretch>
        </p:blipFill>
        <p:spPr>
          <a:xfrm>
            <a:off x="5700571" y="3573016"/>
            <a:ext cx="2426979" cy="1617986"/>
          </a:xfrm>
          <a:prstGeom prst="rect">
            <a:avLst/>
          </a:prstGeom>
        </p:spPr>
      </p:pic>
      <p:sp>
        <p:nvSpPr>
          <p:cNvPr id="18" name="テキスト ボックス 17"/>
          <p:cNvSpPr txBox="1"/>
          <p:nvPr/>
        </p:nvSpPr>
        <p:spPr>
          <a:xfrm>
            <a:off x="5703755" y="4900278"/>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9" name="テキスト ボックス 18"/>
          <p:cNvSpPr txBox="1"/>
          <p:nvPr/>
        </p:nvSpPr>
        <p:spPr>
          <a:xfrm>
            <a:off x="6809243" y="3039384"/>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pic>
        <p:nvPicPr>
          <p:cNvPr id="20" name="Picture 2"/>
          <p:cNvPicPr>
            <a:picLocks noChangeAspect="1" noChangeArrowheads="1"/>
          </p:cNvPicPr>
          <p:nvPr/>
        </p:nvPicPr>
        <p:blipFill>
          <a:blip r:embed="rId4" cstate="print"/>
          <a:srcRect/>
          <a:stretch>
            <a:fillRect/>
          </a:stretch>
        </p:blipFill>
        <p:spPr bwMode="auto">
          <a:xfrm>
            <a:off x="674807" y="3745162"/>
            <a:ext cx="4017392" cy="2520000"/>
          </a:xfrm>
          <a:prstGeom prst="rect">
            <a:avLst/>
          </a:prstGeom>
          <a:noFill/>
          <a:ln w="9525">
            <a:noFill/>
            <a:miter lim="800000"/>
            <a:headEnd/>
            <a:tailEnd/>
          </a:ln>
        </p:spPr>
      </p:pic>
      <p:sp>
        <p:nvSpPr>
          <p:cNvPr id="21" name="正方形/長方形 20"/>
          <p:cNvSpPr/>
          <p:nvPr/>
        </p:nvSpPr>
        <p:spPr>
          <a:xfrm>
            <a:off x="2814451" y="6265162"/>
            <a:ext cx="950388" cy="369332"/>
          </a:xfrm>
          <a:prstGeom prst="rect">
            <a:avLst/>
          </a:prstGeom>
        </p:spPr>
        <p:txBody>
          <a:bodyPr wrap="none">
            <a:spAutoFit/>
          </a:bodyPr>
          <a:lstStyle/>
          <a:p>
            <a:r>
              <a:rPr lang="en-US" altLang="ja-JP" dirty="0" smtClean="0"/>
              <a:t>PLATO-F</a:t>
            </a:r>
            <a:endParaRPr lang="en-US" altLang="ja-JP" dirty="0"/>
          </a:p>
        </p:txBody>
      </p:sp>
    </p:spTree>
    <p:extLst>
      <p:ext uri="{BB962C8B-B14F-4D97-AF65-F5344CB8AC3E}">
        <p14:creationId xmlns:p14="http://schemas.microsoft.com/office/powerpoint/2010/main" val="3066590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2.4. </a:t>
            </a:r>
            <a:r>
              <a:rPr lang="ja-JP" altLang="en-US" sz="3600" dirty="0" smtClean="0">
                <a:latin typeface="+mn-ea"/>
              </a:rPr>
              <a:t>通信</a:t>
            </a:r>
            <a:endParaRPr lang="en-US" altLang="ja-JP" sz="3600" dirty="0" smtClean="0">
              <a:latin typeface="+mn-ea"/>
            </a:endParaRPr>
          </a:p>
        </p:txBody>
      </p:sp>
      <p:sp>
        <p:nvSpPr>
          <p:cNvPr id="4" name="正方形/長方形 3"/>
          <p:cNvSpPr/>
          <p:nvPr/>
        </p:nvSpPr>
        <p:spPr>
          <a:xfrm>
            <a:off x="415094" y="1412776"/>
            <a:ext cx="4359335" cy="2123658"/>
          </a:xfrm>
          <a:prstGeom prst="rect">
            <a:avLst/>
          </a:prstGeom>
        </p:spPr>
        <p:txBody>
          <a:bodyPr wrap="none">
            <a:spAutoFit/>
          </a:bodyPr>
          <a:lstStyle/>
          <a:p>
            <a:r>
              <a:rPr lang="ja-JP" altLang="en-US" sz="2400" u="sng" dirty="0" smtClean="0"/>
              <a:t>これまでの課題</a:t>
            </a:r>
            <a:endParaRPr lang="en-US" altLang="ja-JP" sz="2400" u="sng" dirty="0" smtClean="0"/>
          </a:p>
          <a:p>
            <a:r>
              <a:rPr lang="ja-JP" altLang="en-US" dirty="0"/>
              <a:t>　</a:t>
            </a:r>
            <a:r>
              <a:rPr lang="ja-JP" altLang="en-US" dirty="0" smtClean="0"/>
              <a:t>通信環境は極めて厳しい</a:t>
            </a:r>
            <a:endParaRPr lang="en-US" altLang="ja-JP" dirty="0" smtClean="0"/>
          </a:p>
          <a:p>
            <a:r>
              <a:rPr lang="ja-JP" altLang="en-US" dirty="0" smtClean="0"/>
              <a:t>　</a:t>
            </a:r>
            <a:r>
              <a:rPr lang="en-US" altLang="ja-JP" dirty="0" smtClean="0"/>
              <a:t>(1)</a:t>
            </a:r>
            <a:r>
              <a:rPr lang="ja-JP" altLang="en-US" dirty="0" smtClean="0"/>
              <a:t>イリジウム衛星携帯電話</a:t>
            </a:r>
            <a:endParaRPr lang="en-US" altLang="ja-JP" dirty="0" smtClean="0"/>
          </a:p>
          <a:p>
            <a:r>
              <a:rPr lang="ja-JP" altLang="en-US" dirty="0"/>
              <a:t>　</a:t>
            </a:r>
            <a:r>
              <a:rPr lang="ja-JP" altLang="en-US" dirty="0" smtClean="0"/>
              <a:t>　　　</a:t>
            </a:r>
            <a:r>
              <a:rPr lang="en-US" altLang="ja-JP" b="1" dirty="0" smtClean="0">
                <a:solidFill>
                  <a:srgbClr val="FF0000"/>
                </a:solidFill>
              </a:rPr>
              <a:t>2.4kbps</a:t>
            </a:r>
            <a:r>
              <a:rPr lang="en-US" altLang="ja-JP" dirty="0" smtClean="0"/>
              <a:t>, \150/1KB</a:t>
            </a:r>
            <a:r>
              <a:rPr lang="ja-JP" altLang="en-US" dirty="0"/>
              <a:t>　→　</a:t>
            </a:r>
            <a:r>
              <a:rPr lang="en-US" altLang="ja-JP" b="1" dirty="0" smtClean="0">
                <a:solidFill>
                  <a:srgbClr val="FF0000"/>
                </a:solidFill>
              </a:rPr>
              <a:t>1GB=1.5</a:t>
            </a:r>
            <a:r>
              <a:rPr lang="ja-JP" altLang="en-US" b="1" dirty="0" smtClean="0">
                <a:solidFill>
                  <a:srgbClr val="FF0000"/>
                </a:solidFill>
              </a:rPr>
              <a:t>億円</a:t>
            </a:r>
            <a:endParaRPr lang="en-US" altLang="ja-JP" b="1" dirty="0" smtClean="0"/>
          </a:p>
          <a:p>
            <a:r>
              <a:rPr lang="ja-JP" altLang="en-US" dirty="0" smtClean="0"/>
              <a:t>　</a:t>
            </a:r>
            <a:r>
              <a:rPr lang="en-US" altLang="ja-JP" dirty="0" smtClean="0"/>
              <a:t>(2)</a:t>
            </a:r>
            <a:r>
              <a:rPr lang="ja-JP" altLang="en-US" dirty="0" smtClean="0"/>
              <a:t>インマルサット</a:t>
            </a:r>
            <a:endParaRPr lang="en-US" altLang="ja-JP" dirty="0" smtClean="0"/>
          </a:p>
          <a:p>
            <a:r>
              <a:rPr lang="ja-JP" altLang="en-US" dirty="0"/>
              <a:t>　</a:t>
            </a:r>
            <a:r>
              <a:rPr lang="ja-JP" altLang="en-US" dirty="0" smtClean="0"/>
              <a:t>　　　通信できない場所・時間帯あり</a:t>
            </a:r>
            <a:endParaRPr lang="en-US" altLang="ja-JP" dirty="0" smtClean="0"/>
          </a:p>
          <a:p>
            <a:r>
              <a:rPr lang="ja-JP" altLang="en-US" dirty="0"/>
              <a:t>　</a:t>
            </a:r>
            <a:r>
              <a:rPr lang="en-US" altLang="ja-JP" dirty="0" smtClean="0"/>
              <a:t>(3)HF</a:t>
            </a:r>
            <a:r>
              <a:rPr lang="ja-JP" altLang="en-US" dirty="0" smtClean="0"/>
              <a:t>無線</a:t>
            </a:r>
            <a:r>
              <a:rPr lang="en-US" altLang="ja-JP" dirty="0" smtClean="0"/>
              <a:t>(</a:t>
            </a:r>
            <a:r>
              <a:rPr lang="ja-JP" altLang="en-US" dirty="0" smtClean="0"/>
              <a:t>観測隊は主にこれを使用</a:t>
            </a:r>
            <a:r>
              <a:rPr lang="en-US" altLang="ja-JP" dirty="0" smtClean="0"/>
              <a:t>)</a:t>
            </a:r>
          </a:p>
        </p:txBody>
      </p:sp>
      <p:sp>
        <p:nvSpPr>
          <p:cNvPr id="2" name="テキスト ボックス 1"/>
          <p:cNvSpPr txBox="1"/>
          <p:nvPr/>
        </p:nvSpPr>
        <p:spPr>
          <a:xfrm>
            <a:off x="415094" y="5602014"/>
            <a:ext cx="4300922" cy="923330"/>
          </a:xfrm>
          <a:prstGeom prst="rect">
            <a:avLst/>
          </a:prstGeom>
          <a:noFill/>
          <a:ln>
            <a:solidFill>
              <a:schemeClr val="tx1"/>
            </a:solidFill>
          </a:ln>
        </p:spPr>
        <p:txBody>
          <a:bodyPr wrap="square" rtlCol="0">
            <a:spAutoFit/>
          </a:bodyPr>
          <a:lstStyle/>
          <a:p>
            <a:pPr algn="just"/>
            <a:r>
              <a:rPr kumimoji="1" lang="ja-JP" altLang="en-US" dirty="0" smtClean="0"/>
              <a:t>ちなみに、南極点基地では退役した</a:t>
            </a:r>
            <a:r>
              <a:rPr kumimoji="1" lang="en-US" altLang="ja-JP" dirty="0" smtClean="0"/>
              <a:t>4</a:t>
            </a:r>
            <a:r>
              <a:rPr kumimoji="1" lang="ja-JP" altLang="en-US" dirty="0" smtClean="0"/>
              <a:t>機の通信衛星</a:t>
            </a:r>
            <a:r>
              <a:rPr lang="ja-JP" altLang="en-US" dirty="0" smtClean="0"/>
              <a:t>に</a:t>
            </a:r>
            <a:r>
              <a:rPr kumimoji="1" lang="ja-JP" altLang="en-US" dirty="0" smtClean="0"/>
              <a:t>傾斜をつけて</a:t>
            </a:r>
            <a:r>
              <a:rPr kumimoji="1" lang="en-US" altLang="ja-JP" b="1" dirty="0" smtClean="0">
                <a:solidFill>
                  <a:srgbClr val="FF0000"/>
                </a:solidFill>
              </a:rPr>
              <a:t>1.5</a:t>
            </a:r>
            <a:r>
              <a:rPr kumimoji="1" lang="ja-JP" altLang="en-US" b="1" dirty="0" smtClean="0">
                <a:solidFill>
                  <a:srgbClr val="FF0000"/>
                </a:solidFill>
              </a:rPr>
              <a:t>～</a:t>
            </a:r>
            <a:r>
              <a:rPr kumimoji="1" lang="en-US" altLang="ja-JP" b="1" dirty="0" smtClean="0">
                <a:solidFill>
                  <a:srgbClr val="FF0000"/>
                </a:solidFill>
              </a:rPr>
              <a:t>150Mbps</a:t>
            </a:r>
            <a:r>
              <a:rPr kumimoji="1" lang="ja-JP" altLang="en-US" dirty="0" smtClean="0"/>
              <a:t>を</a:t>
            </a:r>
            <a:r>
              <a:rPr lang="ja-JP" altLang="en-US" dirty="0" smtClean="0"/>
              <a:t>実現</a:t>
            </a:r>
            <a:r>
              <a:rPr lang="ja-JP" altLang="en-US" dirty="0"/>
              <a:t>。</a:t>
            </a:r>
            <a:r>
              <a:rPr kumimoji="1" lang="ja-JP" altLang="en-US" dirty="0" smtClean="0"/>
              <a:t>使えるのは</a:t>
            </a:r>
            <a:r>
              <a:rPr kumimoji="1" lang="en-US" altLang="ja-JP" dirty="0" smtClean="0"/>
              <a:t>1</a:t>
            </a:r>
            <a:r>
              <a:rPr kumimoji="1" lang="ja-JP" altLang="en-US" dirty="0" smtClean="0"/>
              <a:t>日</a:t>
            </a:r>
            <a:r>
              <a:rPr kumimoji="1" lang="en-US" altLang="ja-JP" dirty="0" smtClean="0"/>
              <a:t>3</a:t>
            </a:r>
            <a:r>
              <a:rPr kumimoji="1" lang="ja-JP" altLang="en-US" dirty="0" smtClean="0"/>
              <a:t>～</a:t>
            </a:r>
            <a:r>
              <a:rPr kumimoji="1" lang="en-US" altLang="ja-JP" dirty="0" smtClean="0"/>
              <a:t>7</a:t>
            </a:r>
            <a:r>
              <a:rPr lang="ja-JP" altLang="en-US" dirty="0" smtClean="0"/>
              <a:t>時間程度。</a:t>
            </a:r>
            <a:endParaRPr kumimoji="1" lang="en-US" altLang="ja-JP" dirty="0" smtClean="0"/>
          </a:p>
        </p:txBody>
      </p:sp>
      <p:sp>
        <p:nvSpPr>
          <p:cNvPr id="3" name="テキスト ボックス 2"/>
          <p:cNvSpPr txBox="1"/>
          <p:nvPr/>
        </p:nvSpPr>
        <p:spPr>
          <a:xfrm>
            <a:off x="846712" y="4150821"/>
            <a:ext cx="4013086" cy="923330"/>
          </a:xfrm>
          <a:prstGeom prst="rect">
            <a:avLst/>
          </a:prstGeom>
          <a:noFill/>
        </p:spPr>
        <p:txBody>
          <a:bodyPr wrap="none" rtlCol="0">
            <a:spAutoFit/>
          </a:bodyPr>
          <a:lstStyle/>
          <a:p>
            <a:r>
              <a:rPr kumimoji="1" lang="ja-JP" altLang="en-US" dirty="0" smtClean="0"/>
              <a:t>イリジウムオープンポート</a:t>
            </a:r>
            <a:endParaRPr kumimoji="1" lang="en-US" altLang="ja-JP" dirty="0" smtClean="0"/>
          </a:p>
          <a:p>
            <a:r>
              <a:rPr lang="en-US" altLang="ja-JP" b="1" dirty="0" smtClean="0">
                <a:solidFill>
                  <a:srgbClr val="FF0000"/>
                </a:solidFill>
              </a:rPr>
              <a:t>128kbps</a:t>
            </a:r>
            <a:r>
              <a:rPr lang="en-US" altLang="ja-JP" dirty="0" smtClean="0"/>
              <a:t>,</a:t>
            </a:r>
            <a:r>
              <a:rPr lang="ja-JP" altLang="en-US" dirty="0" smtClean="0"/>
              <a:t>　</a:t>
            </a:r>
            <a:r>
              <a:rPr lang="en-US" altLang="ja-JP" dirty="0" smtClean="0"/>
              <a:t>\0.82/1KB</a:t>
            </a:r>
            <a:r>
              <a:rPr lang="ja-JP" altLang="en-US" dirty="0" smtClean="0"/>
              <a:t>　→　</a:t>
            </a:r>
            <a:r>
              <a:rPr lang="en-US" altLang="ja-JP" b="1" dirty="0" smtClean="0">
                <a:solidFill>
                  <a:srgbClr val="FF0000"/>
                </a:solidFill>
              </a:rPr>
              <a:t>1GB=82</a:t>
            </a:r>
            <a:r>
              <a:rPr lang="ja-JP" altLang="en-US" b="1" dirty="0" smtClean="0">
                <a:solidFill>
                  <a:srgbClr val="FF0000"/>
                </a:solidFill>
              </a:rPr>
              <a:t>万円</a:t>
            </a:r>
            <a:endParaRPr lang="en-US" altLang="ja-JP" b="1" dirty="0" smtClean="0">
              <a:solidFill>
                <a:srgbClr val="FF0000"/>
              </a:solidFill>
            </a:endParaRPr>
          </a:p>
          <a:p>
            <a:r>
              <a:rPr lang="en-US" altLang="ja-JP" dirty="0" smtClean="0"/>
              <a:t>(PLATO-F</a:t>
            </a:r>
            <a:r>
              <a:rPr lang="ja-JP" altLang="en-US" dirty="0" smtClean="0"/>
              <a:t>との通信は主にこれを使用</a:t>
            </a:r>
            <a:r>
              <a:rPr lang="en-US" altLang="ja-JP" dirty="0" smtClean="0"/>
              <a:t>)</a:t>
            </a:r>
            <a:endParaRPr kumimoji="1" lang="ja-JP" altLang="en-US" dirty="0"/>
          </a:p>
        </p:txBody>
      </p:sp>
      <p:sp>
        <p:nvSpPr>
          <p:cNvPr id="14" name="下矢印 13"/>
          <p:cNvSpPr/>
          <p:nvPr/>
        </p:nvSpPr>
        <p:spPr>
          <a:xfrm>
            <a:off x="1691680" y="364502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写真: アンテ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823" y="3802943"/>
            <a:ext cx="2180497" cy="98194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189175" y="5740513"/>
            <a:ext cx="3284874" cy="646331"/>
          </a:xfrm>
          <a:prstGeom prst="rect">
            <a:avLst/>
          </a:prstGeom>
          <a:noFill/>
        </p:spPr>
        <p:txBody>
          <a:bodyPr wrap="none" rtlCol="0">
            <a:spAutoFit/>
          </a:bodyPr>
          <a:lstStyle/>
          <a:p>
            <a:r>
              <a:rPr lang="ja-JP" altLang="en-US" dirty="0"/>
              <a:t>生</a:t>
            </a:r>
            <a:r>
              <a:rPr lang="ja-JP" altLang="en-US" dirty="0" smtClean="0"/>
              <a:t>データ</a:t>
            </a:r>
            <a:r>
              <a:rPr lang="ja-JP" altLang="en-US" dirty="0"/>
              <a:t>の</a:t>
            </a:r>
            <a:r>
              <a:rPr lang="ja-JP" altLang="en-US" dirty="0" smtClean="0"/>
              <a:t>転送は現実的でない</a:t>
            </a:r>
            <a:endParaRPr lang="en-US" altLang="ja-JP" dirty="0" smtClean="0"/>
          </a:p>
          <a:p>
            <a:r>
              <a:rPr kumimoji="1" lang="ja-JP" altLang="en-US" dirty="0" smtClean="0"/>
              <a:t>現地で</a:t>
            </a:r>
            <a:r>
              <a:rPr kumimoji="1" lang="en-US" altLang="ja-JP" dirty="0" smtClean="0"/>
              <a:t>1</a:t>
            </a:r>
            <a:r>
              <a:rPr kumimoji="1" lang="ja-JP" altLang="en-US" dirty="0" smtClean="0"/>
              <a:t>次処理する必要有り</a:t>
            </a:r>
            <a:endParaRPr kumimoji="1" lang="en-US" altLang="ja-JP" dirty="0" smtClean="0"/>
          </a:p>
        </p:txBody>
      </p:sp>
      <p:sp>
        <p:nvSpPr>
          <p:cNvPr id="8" name="正方形/長方形 7"/>
          <p:cNvSpPr/>
          <p:nvPr/>
        </p:nvSpPr>
        <p:spPr>
          <a:xfrm>
            <a:off x="5796136" y="4798260"/>
            <a:ext cx="2626040" cy="369332"/>
          </a:xfrm>
          <a:prstGeom prst="rect">
            <a:avLst/>
          </a:prstGeom>
        </p:spPr>
        <p:txBody>
          <a:bodyPr wrap="none">
            <a:spAutoFit/>
          </a:bodyPr>
          <a:lstStyle/>
          <a:p>
            <a:r>
              <a:rPr lang="ja-JP" altLang="en-US" dirty="0"/>
              <a:t>イリジウムオープンポート</a:t>
            </a:r>
            <a:endParaRPr lang="en-US" altLang="ja-JP" dirty="0"/>
          </a:p>
        </p:txBody>
      </p:sp>
      <p:pic>
        <p:nvPicPr>
          <p:cNvPr id="4100" name="Picture 4" descr="写真: イリジウム衛星携帯電話 9555 (イリジウムコミュニケーション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196752"/>
            <a:ext cx="857250" cy="2200276"/>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6941418" y="2878366"/>
            <a:ext cx="1659429" cy="369332"/>
          </a:xfrm>
          <a:prstGeom prst="rect">
            <a:avLst/>
          </a:prstGeom>
        </p:spPr>
        <p:txBody>
          <a:bodyPr wrap="none">
            <a:spAutoFit/>
          </a:bodyPr>
          <a:lstStyle/>
          <a:p>
            <a:r>
              <a:rPr lang="ja-JP" altLang="en-US" dirty="0" smtClean="0"/>
              <a:t>イリジウム端末</a:t>
            </a:r>
            <a:endParaRPr lang="en-US" altLang="ja-JP" dirty="0" smtClean="0"/>
          </a:p>
        </p:txBody>
      </p:sp>
    </p:spTree>
    <p:extLst>
      <p:ext uri="{BB962C8B-B14F-4D97-AF65-F5344CB8AC3E}">
        <p14:creationId xmlns:p14="http://schemas.microsoft.com/office/powerpoint/2010/main" val="317863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2.5. </a:t>
            </a:r>
            <a:r>
              <a:rPr lang="ja-JP" altLang="en-US" sz="3600" dirty="0" smtClean="0">
                <a:latin typeface="+mn-ea"/>
              </a:rPr>
              <a:t>低温対策</a:t>
            </a:r>
            <a:endParaRPr lang="en-US" altLang="ja-JP" sz="3600" dirty="0" smtClean="0">
              <a:latin typeface="+mn-ea"/>
            </a:endParaRPr>
          </a:p>
        </p:txBody>
      </p:sp>
      <p:sp>
        <p:nvSpPr>
          <p:cNvPr id="4" name="正方形/長方形 3"/>
          <p:cNvSpPr/>
          <p:nvPr/>
        </p:nvSpPr>
        <p:spPr>
          <a:xfrm>
            <a:off x="683568" y="1390452"/>
            <a:ext cx="7019870" cy="461665"/>
          </a:xfrm>
          <a:prstGeom prst="rect">
            <a:avLst/>
          </a:prstGeom>
        </p:spPr>
        <p:txBody>
          <a:bodyPr wrap="none">
            <a:spAutoFit/>
          </a:bodyPr>
          <a:lstStyle/>
          <a:p>
            <a:r>
              <a:rPr lang="ja-JP" altLang="en-US" sz="2400" dirty="0"/>
              <a:t>ドームふじ基地</a:t>
            </a:r>
            <a:r>
              <a:rPr lang="ja-JP" altLang="en-US" sz="2400" dirty="0" smtClean="0"/>
              <a:t>の最大</a:t>
            </a:r>
            <a:r>
              <a:rPr lang="ja-JP" altLang="en-US" sz="2400" dirty="0"/>
              <a:t>の</a:t>
            </a:r>
            <a:r>
              <a:rPr lang="ja-JP" altLang="en-US" sz="2400" dirty="0" smtClean="0"/>
              <a:t>メリットは同時に最大の困難</a:t>
            </a:r>
            <a:endParaRPr lang="en-US" altLang="ja-JP" dirty="0" smtClean="0"/>
          </a:p>
        </p:txBody>
      </p:sp>
      <p:sp>
        <p:nvSpPr>
          <p:cNvPr id="13" name="下矢印 12"/>
          <p:cNvSpPr/>
          <p:nvPr/>
        </p:nvSpPr>
        <p:spPr>
          <a:xfrm rot="16200000">
            <a:off x="3332314" y="2149756"/>
            <a:ext cx="566058" cy="617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15319" y="5601878"/>
            <a:ext cx="3738524" cy="923330"/>
          </a:xfrm>
          <a:prstGeom prst="rect">
            <a:avLst/>
          </a:prstGeom>
          <a:noFill/>
        </p:spPr>
        <p:txBody>
          <a:bodyPr wrap="none" rtlCol="0">
            <a:spAutoFit/>
          </a:bodyPr>
          <a:lstStyle/>
          <a:p>
            <a:r>
              <a:rPr kumimoji="1" lang="ja-JP" altLang="en-US" dirty="0" smtClean="0"/>
              <a:t>・加熱はできるだけしない</a:t>
            </a:r>
            <a:endParaRPr kumimoji="1" lang="en-US" altLang="ja-JP" dirty="0" smtClean="0"/>
          </a:p>
          <a:p>
            <a:r>
              <a:rPr lang="ja-JP" altLang="en-US" dirty="0" smtClean="0"/>
              <a:t>　（せっかくの低温＋電力の問題</a:t>
            </a:r>
            <a:r>
              <a:rPr lang="ja-JP" altLang="en-US" dirty="0"/>
              <a:t>）　</a:t>
            </a:r>
            <a:r>
              <a:rPr lang="ja-JP" altLang="en-US" dirty="0" smtClean="0"/>
              <a:t>　</a:t>
            </a:r>
            <a:endParaRPr kumimoji="1" lang="en-US" altLang="ja-JP" dirty="0" smtClean="0"/>
          </a:p>
          <a:p>
            <a:r>
              <a:rPr lang="ja-JP" altLang="en-US" dirty="0" smtClean="0"/>
              <a:t>・保温する場合は熱の管理が重要</a:t>
            </a:r>
            <a:endParaRPr kumimoji="1" lang="en-US" altLang="ja-JP" dirty="0" smtClean="0"/>
          </a:p>
        </p:txBody>
      </p:sp>
      <p:sp>
        <p:nvSpPr>
          <p:cNvPr id="9" name="テキスト ボックス 8"/>
          <p:cNvSpPr txBox="1"/>
          <p:nvPr/>
        </p:nvSpPr>
        <p:spPr>
          <a:xfrm>
            <a:off x="634245" y="3668831"/>
            <a:ext cx="3289683" cy="1200329"/>
          </a:xfrm>
          <a:prstGeom prst="rect">
            <a:avLst/>
          </a:prstGeom>
          <a:noFill/>
        </p:spPr>
        <p:txBody>
          <a:bodyPr wrap="none" rtlCol="0">
            <a:spAutoFit/>
          </a:bodyPr>
          <a:lstStyle/>
          <a:p>
            <a:r>
              <a:rPr lang="ja-JP" altLang="en-US" dirty="0" smtClean="0"/>
              <a:t>・</a:t>
            </a:r>
            <a:r>
              <a:rPr lang="en-US" altLang="ja-JP" dirty="0" smtClean="0"/>
              <a:t>FOMBLIN</a:t>
            </a:r>
            <a:r>
              <a:rPr lang="ja-JP" altLang="en-US" dirty="0"/>
              <a:t>　</a:t>
            </a:r>
            <a:r>
              <a:rPr lang="en-US" altLang="ja-JP" dirty="0" smtClean="0"/>
              <a:t>ZLHT</a:t>
            </a:r>
            <a:r>
              <a:rPr lang="ja-JP" altLang="en-US" dirty="0" smtClean="0"/>
              <a:t>グリ</a:t>
            </a:r>
            <a:r>
              <a:rPr lang="ja-JP" altLang="en-US" dirty="0"/>
              <a:t>ー</a:t>
            </a:r>
            <a:r>
              <a:rPr lang="ja-JP" altLang="en-US" dirty="0" smtClean="0"/>
              <a:t>ス</a:t>
            </a:r>
            <a:endParaRPr lang="en-US" altLang="ja-JP" dirty="0" smtClean="0"/>
          </a:p>
          <a:p>
            <a:r>
              <a:rPr kumimoji="1" lang="ja-JP" altLang="en-US" dirty="0" smtClean="0"/>
              <a:t>・潤工社テフロンリード線</a:t>
            </a:r>
            <a:endParaRPr kumimoji="1" lang="en-US" altLang="ja-JP" dirty="0" smtClean="0"/>
          </a:p>
          <a:p>
            <a:r>
              <a:rPr lang="ja-JP" altLang="en-US" dirty="0" smtClean="0"/>
              <a:t>・袋内ケーブル</a:t>
            </a:r>
            <a:endParaRPr lang="en-US" altLang="ja-JP" dirty="0" smtClean="0"/>
          </a:p>
          <a:p>
            <a:r>
              <a:rPr kumimoji="1" lang="ja-JP" altLang="en-US" dirty="0" smtClean="0"/>
              <a:t>・日立製</a:t>
            </a:r>
            <a:r>
              <a:rPr kumimoji="1" lang="en-US" altLang="ja-JP" dirty="0" smtClean="0"/>
              <a:t>HDD(2011</a:t>
            </a:r>
            <a:r>
              <a:rPr kumimoji="1" lang="ja-JP" altLang="en-US" dirty="0" smtClean="0"/>
              <a:t>年</a:t>
            </a:r>
            <a:r>
              <a:rPr kumimoji="1" lang="en-US" altLang="ja-JP" dirty="0" smtClean="0"/>
              <a:t>3</a:t>
            </a:r>
            <a:r>
              <a:rPr kumimoji="1" lang="ja-JP" altLang="en-US" dirty="0" smtClean="0"/>
              <a:t>月に撤退</a:t>
            </a:r>
            <a:r>
              <a:rPr kumimoji="1" lang="en-US" altLang="ja-JP" dirty="0" smtClean="0"/>
              <a:t>)</a:t>
            </a:r>
            <a:endParaRPr kumimoji="1" lang="ja-JP" altLang="en-US" dirty="0"/>
          </a:p>
        </p:txBody>
      </p:sp>
      <p:sp>
        <p:nvSpPr>
          <p:cNvPr id="16" name="テキスト ボックス 15"/>
          <p:cNvSpPr txBox="1"/>
          <p:nvPr/>
        </p:nvSpPr>
        <p:spPr>
          <a:xfrm>
            <a:off x="4318537" y="1858175"/>
            <a:ext cx="3073277" cy="1200329"/>
          </a:xfrm>
          <a:prstGeom prst="rect">
            <a:avLst/>
          </a:prstGeom>
          <a:noFill/>
        </p:spPr>
        <p:txBody>
          <a:bodyPr wrap="none" rtlCol="0">
            <a:spAutoFit/>
          </a:bodyPr>
          <a:lstStyle/>
          <a:p>
            <a:r>
              <a:rPr lang="ja-JP" altLang="en-US" dirty="0" smtClean="0"/>
              <a:t>・液晶パネルの</a:t>
            </a:r>
            <a:r>
              <a:rPr lang="ja-JP" altLang="en-US" dirty="0"/>
              <a:t>凍結</a:t>
            </a:r>
            <a:endParaRPr lang="en-US" altLang="ja-JP" dirty="0" smtClean="0"/>
          </a:p>
          <a:p>
            <a:r>
              <a:rPr kumimoji="1" lang="ja-JP" altLang="en-US" dirty="0" smtClean="0"/>
              <a:t>・動作部の凍結</a:t>
            </a:r>
            <a:endParaRPr kumimoji="1" lang="en-US" altLang="ja-JP" dirty="0" smtClean="0"/>
          </a:p>
          <a:p>
            <a:r>
              <a:rPr lang="ja-JP" altLang="en-US" dirty="0" smtClean="0"/>
              <a:t>・機械部品のクリアランス変化</a:t>
            </a:r>
            <a:endParaRPr lang="en-US" altLang="ja-JP" dirty="0" smtClean="0"/>
          </a:p>
          <a:p>
            <a:r>
              <a:rPr kumimoji="1" lang="ja-JP" altLang="en-US" dirty="0" smtClean="0"/>
              <a:t>・物性の変化</a:t>
            </a:r>
            <a:endParaRPr kumimoji="1" lang="en-US" altLang="ja-JP" dirty="0" smtClean="0"/>
          </a:p>
        </p:txBody>
      </p:sp>
      <p:sp>
        <p:nvSpPr>
          <p:cNvPr id="10" name="正方形/長方形 9"/>
          <p:cNvSpPr/>
          <p:nvPr/>
        </p:nvSpPr>
        <p:spPr>
          <a:xfrm>
            <a:off x="1133907" y="2132856"/>
            <a:ext cx="1722202" cy="646331"/>
          </a:xfrm>
          <a:prstGeom prst="rect">
            <a:avLst/>
          </a:prstGeom>
          <a:ln>
            <a:solidFill>
              <a:schemeClr val="tx1"/>
            </a:solidFill>
          </a:ln>
        </p:spPr>
        <p:txBody>
          <a:bodyPr wrap="square">
            <a:spAutoFit/>
          </a:bodyPr>
          <a:lstStyle/>
          <a:p>
            <a:r>
              <a:rPr lang="ja-JP" altLang="en-US" dirty="0" smtClean="0"/>
              <a:t>最低</a:t>
            </a:r>
            <a:r>
              <a:rPr lang="ja-JP" altLang="en-US" dirty="0"/>
              <a:t>気温 </a:t>
            </a:r>
            <a:r>
              <a:rPr lang="en-US" altLang="ja-JP" dirty="0"/>
              <a:t>-80</a:t>
            </a:r>
            <a:r>
              <a:rPr lang="ja-JP" altLang="en-US" dirty="0"/>
              <a:t>℃</a:t>
            </a:r>
            <a:endParaRPr lang="en-US" altLang="ja-JP" dirty="0"/>
          </a:p>
          <a:p>
            <a:r>
              <a:rPr lang="ja-JP" altLang="en-US" dirty="0" smtClean="0"/>
              <a:t>年</a:t>
            </a:r>
            <a:r>
              <a:rPr lang="ja-JP" altLang="en-US" dirty="0"/>
              <a:t>平均</a:t>
            </a:r>
            <a:r>
              <a:rPr lang="en-US" altLang="ja-JP" dirty="0"/>
              <a:t>-54.4</a:t>
            </a:r>
            <a:r>
              <a:rPr lang="ja-JP" altLang="en-US" dirty="0"/>
              <a:t>℃　</a:t>
            </a:r>
            <a:endParaRPr lang="en-US" altLang="ja-JP" dirty="0"/>
          </a:p>
        </p:txBody>
      </p:sp>
      <p:pic>
        <p:nvPicPr>
          <p:cNvPr id="7170" name="Picture 2" descr="C:\Research\Antarctica\2011_JARE53\Cimg1435.jpg"/>
          <p:cNvPicPr>
            <a:picLocks noChangeAspect="1" noChangeArrowheads="1"/>
          </p:cNvPicPr>
          <p:nvPr/>
        </p:nvPicPr>
        <p:blipFill rotWithShape="1">
          <a:blip r:embed="rId2">
            <a:extLst>
              <a:ext uri="{28A0092B-C50C-407E-A947-70E740481C1C}">
                <a14:useLocalDpi xmlns:a14="http://schemas.microsoft.com/office/drawing/2010/main" val="0"/>
              </a:ext>
            </a:extLst>
          </a:blip>
          <a:srcRect l="44160" t="38561" r="900" b="4795"/>
          <a:stretch/>
        </p:blipFill>
        <p:spPr bwMode="auto">
          <a:xfrm>
            <a:off x="6300192" y="2860550"/>
            <a:ext cx="2411331" cy="186459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39552" y="5180571"/>
            <a:ext cx="3499676" cy="369332"/>
          </a:xfrm>
          <a:prstGeom prst="rect">
            <a:avLst/>
          </a:prstGeom>
          <a:noFill/>
        </p:spPr>
        <p:txBody>
          <a:bodyPr wrap="none" rtlCol="0">
            <a:spAutoFit/>
          </a:bodyPr>
          <a:lstStyle/>
          <a:p>
            <a:r>
              <a:rPr lang="ja-JP" altLang="en-US" b="1" dirty="0" smtClean="0"/>
              <a:t>実験によって低温での使用を検証</a:t>
            </a:r>
            <a:endParaRPr kumimoji="1" lang="ja-JP" altLang="en-US" b="1" dirty="0"/>
          </a:p>
        </p:txBody>
      </p:sp>
      <p:pic>
        <p:nvPicPr>
          <p:cNvPr id="20" name="Picture 5" descr="IMG_1742"/>
          <p:cNvPicPr>
            <a:picLocks noChangeAspect="1" noChangeArrowheads="1"/>
          </p:cNvPicPr>
          <p:nvPr/>
        </p:nvPicPr>
        <p:blipFill>
          <a:blip r:embed="rId3" cstate="print"/>
          <a:srcRect l="10526" b="14030"/>
          <a:stretch>
            <a:fillRect/>
          </a:stretch>
        </p:blipFill>
        <p:spPr bwMode="auto">
          <a:xfrm>
            <a:off x="4718484" y="4348766"/>
            <a:ext cx="2635043" cy="1899443"/>
          </a:xfrm>
          <a:prstGeom prst="rect">
            <a:avLst/>
          </a:prstGeom>
          <a:noFill/>
          <a:effectLst>
            <a:outerShdw blurRad="50800" dist="38100" dir="2700000" algn="tl" rotWithShape="0">
              <a:prstClr val="black">
                <a:alpha val="40000"/>
              </a:prstClr>
            </a:outerShdw>
          </a:effectLst>
        </p:spPr>
      </p:pic>
      <p:sp>
        <p:nvSpPr>
          <p:cNvPr id="21" name="正方形/長方形 20"/>
          <p:cNvSpPr/>
          <p:nvPr/>
        </p:nvSpPr>
        <p:spPr>
          <a:xfrm>
            <a:off x="6426647" y="5517232"/>
            <a:ext cx="2428892" cy="646331"/>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square">
            <a:spAutoFit/>
          </a:bodyPr>
          <a:lstStyle/>
          <a:p>
            <a:pPr>
              <a:buFontTx/>
              <a:buNone/>
            </a:pPr>
            <a:r>
              <a:rPr lang="ja-JP" altLang="en-US" sz="1200" dirty="0" smtClean="0">
                <a:solidFill>
                  <a:schemeClr val="tx1"/>
                </a:solidFill>
              </a:rPr>
              <a:t>・日本フリーザー</a:t>
            </a:r>
            <a:r>
              <a:rPr lang="en-US" altLang="ja-JP" sz="1200" dirty="0" smtClean="0">
                <a:solidFill>
                  <a:schemeClr val="tx1"/>
                </a:solidFill>
              </a:rPr>
              <a:t> CLN-70C </a:t>
            </a:r>
            <a:r>
              <a:rPr lang="ja-JP" altLang="en-US" sz="1200" dirty="0" smtClean="0">
                <a:solidFill>
                  <a:schemeClr val="tx1"/>
                </a:solidFill>
              </a:rPr>
              <a:t>冷凍庫</a:t>
            </a:r>
          </a:p>
          <a:p>
            <a:pPr>
              <a:buFontTx/>
              <a:buNone/>
            </a:pPr>
            <a:r>
              <a:rPr lang="ja-JP" altLang="en-US" sz="1200" dirty="0" smtClean="0">
                <a:solidFill>
                  <a:schemeClr val="tx1"/>
                </a:solidFill>
              </a:rPr>
              <a:t>・</a:t>
            </a:r>
            <a:r>
              <a:rPr lang="en-US" altLang="ja-JP" sz="1200" dirty="0" smtClean="0">
                <a:solidFill>
                  <a:schemeClr val="tx1"/>
                </a:solidFill>
              </a:rPr>
              <a:t>KEYENCE NR-1000 </a:t>
            </a:r>
            <a:r>
              <a:rPr lang="ja-JP" altLang="en-US" sz="1200" dirty="0" smtClean="0">
                <a:solidFill>
                  <a:schemeClr val="tx1"/>
                </a:solidFill>
              </a:rPr>
              <a:t>データロガー</a:t>
            </a:r>
            <a:endParaRPr lang="en-US" altLang="ja-JP" sz="1200" dirty="0" smtClean="0">
              <a:solidFill>
                <a:schemeClr val="tx1"/>
              </a:solidFill>
            </a:endParaRPr>
          </a:p>
          <a:p>
            <a:pPr>
              <a:buFontTx/>
              <a:buNone/>
            </a:pPr>
            <a:r>
              <a:rPr lang="ja-JP" altLang="en-US" sz="1200" dirty="0" smtClean="0">
                <a:solidFill>
                  <a:schemeClr val="tx1"/>
                </a:solidFill>
              </a:rPr>
              <a:t>・白金温度計</a:t>
            </a:r>
            <a:endParaRPr lang="ja-JP" altLang="en-US" sz="1200" dirty="0">
              <a:solidFill>
                <a:schemeClr val="tx1"/>
              </a:solidFill>
            </a:endParaRPr>
          </a:p>
        </p:txBody>
      </p:sp>
      <p:pic>
        <p:nvPicPr>
          <p:cNvPr id="23" name="Picture 2" descr="D:\M2\20091109修論中間発表\5019002.JPG"/>
          <p:cNvPicPr>
            <a:picLocks noChangeAspect="1" noChangeArrowheads="1"/>
          </p:cNvPicPr>
          <p:nvPr/>
        </p:nvPicPr>
        <p:blipFill>
          <a:blip r:embed="rId4" cstate="print"/>
          <a:srcRect/>
          <a:stretch>
            <a:fillRect/>
          </a:stretch>
        </p:blipFill>
        <p:spPr bwMode="auto">
          <a:xfrm>
            <a:off x="3404800" y="3189284"/>
            <a:ext cx="1887280" cy="1319836"/>
          </a:xfrm>
          <a:prstGeom prst="rect">
            <a:avLst/>
          </a:prstGeom>
          <a:noFill/>
          <a:ln>
            <a:noFill/>
          </a:ln>
          <a:effectLst/>
        </p:spPr>
      </p:pic>
      <p:sp>
        <p:nvSpPr>
          <p:cNvPr id="25" name="正方形/長方形 24"/>
          <p:cNvSpPr/>
          <p:nvPr/>
        </p:nvSpPr>
        <p:spPr>
          <a:xfrm>
            <a:off x="3478763" y="3203614"/>
            <a:ext cx="1813317" cy="276999"/>
          </a:xfrm>
          <a:prstGeom prst="rect">
            <a:avLst/>
          </a:prstGeom>
        </p:spPr>
        <p:txBody>
          <a:bodyPr wrap="none">
            <a:spAutoFit/>
          </a:bodyPr>
          <a:lstStyle/>
          <a:p>
            <a:r>
              <a:rPr lang="ja-JP" altLang="en-US" sz="1200" dirty="0" smtClean="0"/>
              <a:t>ソルベイソレクシス</a:t>
            </a:r>
            <a:r>
              <a:rPr lang="en-US" altLang="ja-JP" sz="1200" dirty="0" smtClean="0"/>
              <a:t>(</a:t>
            </a:r>
            <a:r>
              <a:rPr lang="ja-JP" altLang="en-US" sz="1200" dirty="0" smtClean="0"/>
              <a:t>株</a:t>
            </a:r>
            <a:r>
              <a:rPr lang="en-US" altLang="ja-JP" sz="1200" dirty="0" smtClean="0"/>
              <a:t>)HP</a:t>
            </a:r>
            <a:endParaRPr lang="ja-JP" altLang="en-US" sz="1200" dirty="0"/>
          </a:p>
        </p:txBody>
      </p:sp>
    </p:spTree>
    <p:extLst>
      <p:ext uri="{BB962C8B-B14F-4D97-AF65-F5344CB8AC3E}">
        <p14:creationId xmlns:p14="http://schemas.microsoft.com/office/powerpoint/2010/main" val="961151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2.6. </a:t>
            </a:r>
            <a:r>
              <a:rPr lang="ja-JP" altLang="en-US" sz="3600" dirty="0" smtClean="0">
                <a:latin typeface="+mn-ea"/>
              </a:rPr>
              <a:t>結露対策</a:t>
            </a:r>
            <a:endParaRPr lang="en-US" altLang="ja-JP" sz="3600" dirty="0" smtClean="0">
              <a:latin typeface="+mn-ea"/>
            </a:endParaRPr>
          </a:p>
        </p:txBody>
      </p:sp>
      <p:sp>
        <p:nvSpPr>
          <p:cNvPr id="4" name="正方形/長方形 3"/>
          <p:cNvSpPr/>
          <p:nvPr/>
        </p:nvSpPr>
        <p:spPr>
          <a:xfrm>
            <a:off x="415094" y="1412776"/>
            <a:ext cx="4025461" cy="369332"/>
          </a:xfrm>
          <a:prstGeom prst="rect">
            <a:avLst/>
          </a:prstGeom>
        </p:spPr>
        <p:txBody>
          <a:bodyPr wrap="none">
            <a:spAutoFit/>
          </a:bodyPr>
          <a:lstStyle/>
          <a:p>
            <a:r>
              <a:rPr lang="en-US" altLang="ja-JP" dirty="0" smtClean="0">
                <a:sym typeface="Wingdings" pitchFamily="2" charset="2"/>
              </a:rPr>
              <a:t> </a:t>
            </a:r>
            <a:r>
              <a:rPr lang="ja-JP" altLang="en-US" dirty="0" smtClean="0"/>
              <a:t>結露対策が冬期観測では重要となる</a:t>
            </a:r>
            <a:endParaRPr lang="en-US" altLang="ja-JP" dirty="0" smtClean="0"/>
          </a:p>
        </p:txBody>
      </p:sp>
      <p:pic>
        <p:nvPicPr>
          <p:cNvPr id="13" name="Picture 6" descr="dDSC_5910"/>
          <p:cNvPicPr>
            <a:picLocks noChangeAspect="1" noChangeArrowheads="1"/>
          </p:cNvPicPr>
          <p:nvPr/>
        </p:nvPicPr>
        <p:blipFill>
          <a:blip r:embed="rId2" cstate="print"/>
          <a:srcRect/>
          <a:stretch>
            <a:fillRect/>
          </a:stretch>
        </p:blipFill>
        <p:spPr bwMode="auto">
          <a:xfrm>
            <a:off x="4716016" y="1246191"/>
            <a:ext cx="3857232" cy="2696474"/>
          </a:xfrm>
          <a:prstGeom prst="rect">
            <a:avLst/>
          </a:prstGeom>
          <a:noFill/>
        </p:spPr>
      </p:pic>
      <p:sp>
        <p:nvSpPr>
          <p:cNvPr id="16" name="Text Box 11"/>
          <p:cNvSpPr txBox="1">
            <a:spLocks noChangeArrowheads="1"/>
          </p:cNvSpPr>
          <p:nvPr/>
        </p:nvSpPr>
        <p:spPr bwMode="auto">
          <a:xfrm>
            <a:off x="4770801" y="3293773"/>
            <a:ext cx="1072922" cy="646331"/>
          </a:xfrm>
          <a:prstGeom prst="rect">
            <a:avLst/>
          </a:prstGeom>
          <a:noFill/>
          <a:ln w="9525">
            <a:noFill/>
            <a:miter lim="800000"/>
            <a:headEnd/>
            <a:tailEnd/>
          </a:ln>
          <a:effectLst/>
        </p:spPr>
        <p:txBody>
          <a:bodyPr wrap="none">
            <a:spAutoFit/>
          </a:bodyPr>
          <a:lstStyle/>
          <a:p>
            <a:r>
              <a:rPr lang="en-US" altLang="ja-JP" dirty="0">
                <a:solidFill>
                  <a:schemeClr val="bg1"/>
                </a:solidFill>
              </a:rPr>
              <a:t>Dome </a:t>
            </a:r>
            <a:r>
              <a:rPr lang="en-US" altLang="ja-JP" dirty="0" smtClean="0">
                <a:solidFill>
                  <a:schemeClr val="bg1"/>
                </a:solidFill>
              </a:rPr>
              <a:t>C</a:t>
            </a:r>
          </a:p>
          <a:p>
            <a:r>
              <a:rPr lang="en-US" altLang="ja-JP" dirty="0" smtClean="0">
                <a:solidFill>
                  <a:schemeClr val="bg1"/>
                </a:solidFill>
              </a:rPr>
              <a:t> </a:t>
            </a:r>
            <a:r>
              <a:rPr lang="en-US" altLang="ja-JP" dirty="0">
                <a:solidFill>
                  <a:schemeClr val="bg1"/>
                </a:solidFill>
              </a:rPr>
              <a:t>in winter</a:t>
            </a:r>
          </a:p>
        </p:txBody>
      </p:sp>
      <p:pic>
        <p:nvPicPr>
          <p:cNvPr id="17" name="Picture 3" descr="20110128_030133.JPG"/>
          <p:cNvPicPr>
            <a:picLocks noChangeAspect="1"/>
          </p:cNvPicPr>
          <p:nvPr/>
        </p:nvPicPr>
        <p:blipFill>
          <a:blip r:embed="rId3" cstate="print"/>
          <a:stretch>
            <a:fillRect/>
          </a:stretch>
        </p:blipFill>
        <p:spPr>
          <a:xfrm>
            <a:off x="631821" y="2204015"/>
            <a:ext cx="3508131" cy="2338754"/>
          </a:xfrm>
          <a:prstGeom prst="rect">
            <a:avLst/>
          </a:prstGeom>
        </p:spPr>
      </p:pic>
      <p:cxnSp>
        <p:nvCxnSpPr>
          <p:cNvPr id="6" name="直線矢印コネクタ 5"/>
          <p:cNvCxnSpPr/>
          <p:nvPr/>
        </p:nvCxnSpPr>
        <p:spPr>
          <a:xfrm flipH="1">
            <a:off x="2555776" y="2070140"/>
            <a:ext cx="126014" cy="8266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30518" y="1700808"/>
            <a:ext cx="731162" cy="369332"/>
          </a:xfrm>
          <a:prstGeom prst="rect">
            <a:avLst/>
          </a:prstGeom>
          <a:noFill/>
        </p:spPr>
        <p:txBody>
          <a:bodyPr wrap="none" rtlCol="0">
            <a:spAutoFit/>
          </a:bodyPr>
          <a:lstStyle/>
          <a:p>
            <a:r>
              <a:rPr lang="en-US" altLang="ja-JP" dirty="0" smtClean="0"/>
              <a:t>ITO</a:t>
            </a:r>
            <a:r>
              <a:rPr lang="ja-JP" altLang="en-US" dirty="0"/>
              <a:t>膜</a:t>
            </a:r>
            <a:endParaRPr kumimoji="1" lang="ja-JP" altLang="en-US" dirty="0"/>
          </a:p>
        </p:txBody>
      </p:sp>
      <p:pic>
        <p:nvPicPr>
          <p:cNvPr id="6146" name="Picture 2" descr="C:\Research\D2\2011_09AIRT40主鏡ヒーター\IMG_03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2252" y="4149080"/>
            <a:ext cx="3360125" cy="252000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3013886" y="3913623"/>
            <a:ext cx="1080680" cy="553998"/>
          </a:xfrm>
          <a:prstGeom prst="rect">
            <a:avLst/>
          </a:prstGeom>
          <a:noFill/>
        </p:spPr>
        <p:txBody>
          <a:bodyPr wrap="none" rtlCol="0">
            <a:spAutoFit/>
          </a:bodyPr>
          <a:lstStyle/>
          <a:p>
            <a:r>
              <a:rPr kumimoji="1" lang="en-US" altLang="ja-JP" dirty="0" err="1" smtClean="0"/>
              <a:t>TwinCAM</a:t>
            </a:r>
            <a:endParaRPr kumimoji="1" lang="en-US" altLang="ja-JP" dirty="0" smtClean="0"/>
          </a:p>
          <a:p>
            <a:r>
              <a:rPr kumimoji="1" lang="en-US" altLang="ja-JP" sz="1200" dirty="0" smtClean="0"/>
              <a:t> (c)</a:t>
            </a:r>
            <a:r>
              <a:rPr kumimoji="1" lang="en-US" altLang="ja-JP" sz="1200" dirty="0" err="1" smtClean="0"/>
              <a:t>Takato</a:t>
            </a:r>
            <a:endParaRPr kumimoji="1" lang="ja-JP" altLang="en-US" dirty="0"/>
          </a:p>
        </p:txBody>
      </p:sp>
      <p:sp>
        <p:nvSpPr>
          <p:cNvPr id="25" name="テキスト ボックス 24"/>
          <p:cNvSpPr txBox="1"/>
          <p:nvPr/>
        </p:nvSpPr>
        <p:spPr>
          <a:xfrm>
            <a:off x="7802377" y="6022749"/>
            <a:ext cx="1306127" cy="646331"/>
          </a:xfrm>
          <a:prstGeom prst="rect">
            <a:avLst/>
          </a:prstGeom>
          <a:noFill/>
        </p:spPr>
        <p:txBody>
          <a:bodyPr wrap="none" rtlCol="0">
            <a:spAutoFit/>
          </a:bodyPr>
          <a:lstStyle/>
          <a:p>
            <a:r>
              <a:rPr lang="en-US" altLang="ja-JP" dirty="0" smtClean="0"/>
              <a:t>AIRT40</a:t>
            </a:r>
            <a:r>
              <a:rPr lang="ja-JP" altLang="en-US" dirty="0" smtClean="0"/>
              <a:t>主鏡</a:t>
            </a:r>
            <a:endParaRPr lang="en-US" altLang="ja-JP" dirty="0" smtClean="0"/>
          </a:p>
          <a:p>
            <a:r>
              <a:rPr kumimoji="1" lang="ja-JP" altLang="en-US" dirty="0"/>
              <a:t>ヒーター</a:t>
            </a:r>
          </a:p>
        </p:txBody>
      </p:sp>
      <p:sp>
        <p:nvSpPr>
          <p:cNvPr id="21" name="テキスト ボックス 20"/>
          <p:cNvSpPr txBox="1"/>
          <p:nvPr/>
        </p:nvSpPr>
        <p:spPr>
          <a:xfrm>
            <a:off x="463933" y="4695408"/>
            <a:ext cx="3676019" cy="1585049"/>
          </a:xfrm>
          <a:prstGeom prst="rect">
            <a:avLst/>
          </a:prstGeom>
          <a:noFill/>
        </p:spPr>
        <p:txBody>
          <a:bodyPr wrap="square" rtlCol="0">
            <a:spAutoFit/>
          </a:bodyPr>
          <a:lstStyle/>
          <a:p>
            <a:r>
              <a:rPr lang="ja-JP" altLang="en-US" dirty="0" smtClean="0"/>
              <a:t>特有の気象によって</a:t>
            </a:r>
            <a:r>
              <a:rPr lang="en-US" altLang="ja-JP" dirty="0" smtClean="0"/>
              <a:t>-70</a:t>
            </a:r>
            <a:r>
              <a:rPr lang="ja-JP" altLang="en-US" dirty="0" smtClean="0"/>
              <a:t>℃ →  </a:t>
            </a:r>
            <a:r>
              <a:rPr lang="en-US" altLang="ja-JP" dirty="0" smtClean="0"/>
              <a:t>-30</a:t>
            </a:r>
            <a:r>
              <a:rPr lang="ja-JP" altLang="en-US" dirty="0" smtClean="0"/>
              <a:t>℃といった急激な温度変化が生じるらしい。結露対策が重要となる。</a:t>
            </a:r>
            <a:endParaRPr lang="en-US" altLang="ja-JP" dirty="0" smtClean="0"/>
          </a:p>
          <a:p>
            <a:r>
              <a:rPr kumimoji="1" lang="ja-JP" altLang="en-US" sz="400" dirty="0" smtClean="0"/>
              <a:t>　</a:t>
            </a:r>
            <a:endParaRPr kumimoji="1" lang="en-US" altLang="ja-JP" dirty="0" smtClean="0"/>
          </a:p>
          <a:p>
            <a:pPr marL="285750" indent="-285750">
              <a:buFont typeface="Wingdings" pitchFamily="2" charset="2"/>
              <a:buChar char="à"/>
            </a:pPr>
            <a:r>
              <a:rPr lang="ja-JP" altLang="en-US" dirty="0" smtClean="0">
                <a:sym typeface="Wingdings" pitchFamily="2" charset="2"/>
              </a:rPr>
              <a:t>ヒーターによる加熱</a:t>
            </a:r>
            <a:endParaRPr lang="en-US" altLang="ja-JP" dirty="0" smtClean="0">
              <a:sym typeface="Wingdings" pitchFamily="2" charset="2"/>
            </a:endParaRPr>
          </a:p>
          <a:p>
            <a:pPr marL="285750" indent="-285750">
              <a:buFont typeface="Wingdings" pitchFamily="2" charset="2"/>
              <a:buChar char="à"/>
            </a:pPr>
            <a:r>
              <a:rPr kumimoji="1" lang="ja-JP" altLang="en-US" dirty="0" smtClean="0">
                <a:sym typeface="Wingdings" pitchFamily="2" charset="2"/>
              </a:rPr>
              <a:t>ハロゲンランプによる昇華</a:t>
            </a:r>
            <a:endParaRPr kumimoji="1" lang="ja-JP" altLang="en-US" dirty="0"/>
          </a:p>
        </p:txBody>
      </p:sp>
      <p:sp>
        <p:nvSpPr>
          <p:cNvPr id="23" name="正方形/長方形 22"/>
          <p:cNvSpPr/>
          <p:nvPr/>
        </p:nvSpPr>
        <p:spPr>
          <a:xfrm>
            <a:off x="1029043" y="6203264"/>
            <a:ext cx="2797561" cy="369332"/>
          </a:xfrm>
          <a:prstGeom prst="rect">
            <a:avLst/>
          </a:prstGeom>
        </p:spPr>
        <p:txBody>
          <a:bodyPr wrap="none">
            <a:spAutoFit/>
          </a:bodyPr>
          <a:lstStyle/>
          <a:p>
            <a:r>
              <a:rPr lang="ja-JP" altLang="en-US" dirty="0" smtClean="0">
                <a:solidFill>
                  <a:srgbClr val="FF0000"/>
                </a:solidFill>
              </a:rPr>
              <a:t>宇宙望遠鏡にはない難しさ</a:t>
            </a:r>
            <a:endParaRPr lang="ja-JP" altLang="en-US" dirty="0">
              <a:solidFill>
                <a:srgbClr val="FF0000"/>
              </a:solidFill>
            </a:endParaRPr>
          </a:p>
        </p:txBody>
      </p:sp>
    </p:spTree>
    <p:extLst>
      <p:ext uri="{BB962C8B-B14F-4D97-AF65-F5344CB8AC3E}">
        <p14:creationId xmlns:p14="http://schemas.microsoft.com/office/powerpoint/2010/main" val="426636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2.7. </a:t>
            </a:r>
            <a:r>
              <a:rPr lang="ja-JP" altLang="en-US" sz="3600" dirty="0">
                <a:latin typeface="+mn-ea"/>
              </a:rPr>
              <a:t>不同</a:t>
            </a:r>
            <a:r>
              <a:rPr lang="ja-JP" altLang="en-US" sz="3600" dirty="0" smtClean="0">
                <a:latin typeface="+mn-ea"/>
              </a:rPr>
              <a:t>沈下</a:t>
            </a:r>
            <a:endParaRPr lang="en-US" altLang="ja-JP" sz="3600" dirty="0" smtClean="0">
              <a:latin typeface="+mn-ea"/>
            </a:endParaRPr>
          </a:p>
        </p:txBody>
      </p:sp>
      <p:pic>
        <p:nvPicPr>
          <p:cNvPr id="14" name="Picture 3"/>
          <p:cNvPicPr>
            <a:picLocks noChangeAspect="1" noChangeArrowheads="1"/>
          </p:cNvPicPr>
          <p:nvPr/>
        </p:nvPicPr>
        <p:blipFill>
          <a:blip r:embed="rId2" cstate="print"/>
          <a:srcRect/>
          <a:stretch>
            <a:fillRect/>
          </a:stretch>
        </p:blipFill>
        <p:spPr bwMode="auto">
          <a:xfrm>
            <a:off x="4590728" y="1203647"/>
            <a:ext cx="2819400" cy="2114550"/>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a:off x="251520" y="1203647"/>
            <a:ext cx="3240911" cy="2133600"/>
          </a:xfrm>
          <a:prstGeom prst="rect">
            <a:avLst/>
          </a:prstGeom>
          <a:noFill/>
          <a:ln w="9525">
            <a:noFill/>
            <a:miter lim="800000"/>
            <a:headEnd/>
            <a:tailEnd/>
          </a:ln>
        </p:spPr>
      </p:pic>
      <p:sp>
        <p:nvSpPr>
          <p:cNvPr id="18" name="テキスト ボックス 17"/>
          <p:cNvSpPr txBox="1"/>
          <p:nvPr/>
        </p:nvSpPr>
        <p:spPr>
          <a:xfrm>
            <a:off x="2140425" y="3388350"/>
            <a:ext cx="3471735" cy="369332"/>
          </a:xfrm>
          <a:prstGeom prst="rect">
            <a:avLst/>
          </a:prstGeom>
          <a:noFill/>
        </p:spPr>
        <p:txBody>
          <a:bodyPr wrap="square" rtlCol="0">
            <a:spAutoFit/>
          </a:bodyPr>
          <a:lstStyle/>
          <a:p>
            <a:r>
              <a:rPr lang="en-US" dirty="0" smtClean="0">
                <a:latin typeface="Times New Roman" pitchFamily="18" charset="0"/>
                <a:cs typeface="Times New Roman" pitchFamily="18" charset="0"/>
              </a:rPr>
              <a:t>Kameda2009(from Kim’s talk)</a:t>
            </a:r>
            <a:endParaRPr lang="en-US" dirty="0">
              <a:latin typeface="Times New Roman" pitchFamily="18" charset="0"/>
              <a:cs typeface="Times New Roman" pitchFamily="18" charset="0"/>
            </a:endParaRPr>
          </a:p>
        </p:txBody>
      </p:sp>
      <p:sp>
        <p:nvSpPr>
          <p:cNvPr id="20" name="テキスト ボックス 19"/>
          <p:cNvSpPr txBox="1"/>
          <p:nvPr/>
        </p:nvSpPr>
        <p:spPr>
          <a:xfrm>
            <a:off x="2352293" y="1281476"/>
            <a:ext cx="1524000" cy="381000"/>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Jan. 1995</a:t>
            </a:r>
            <a:endParaRPr lang="en-US" dirty="0">
              <a:solidFill>
                <a:schemeClr val="bg1"/>
              </a:solidFill>
              <a:latin typeface="Times New Roman" pitchFamily="18" charset="0"/>
              <a:cs typeface="Times New Roman" pitchFamily="18" charset="0"/>
            </a:endParaRPr>
          </a:p>
        </p:txBody>
      </p:sp>
      <p:sp>
        <p:nvSpPr>
          <p:cNvPr id="22" name="テキスト ボックス 21"/>
          <p:cNvSpPr txBox="1"/>
          <p:nvPr/>
        </p:nvSpPr>
        <p:spPr>
          <a:xfrm>
            <a:off x="6216352" y="1281476"/>
            <a:ext cx="15240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Feb. 2003</a:t>
            </a:r>
            <a:endParaRPr lang="en-US" dirty="0">
              <a:latin typeface="Times New Roman" pitchFamily="18" charset="0"/>
              <a:cs typeface="Times New Roman" pitchFamily="18" charset="0"/>
            </a:endParaRPr>
          </a:p>
        </p:txBody>
      </p:sp>
      <p:sp>
        <p:nvSpPr>
          <p:cNvPr id="24" name="右矢印 23"/>
          <p:cNvSpPr/>
          <p:nvPr/>
        </p:nvSpPr>
        <p:spPr>
          <a:xfrm>
            <a:off x="3604320" y="1889447"/>
            <a:ext cx="838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円/楕円 25"/>
          <p:cNvSpPr/>
          <p:nvPr/>
        </p:nvSpPr>
        <p:spPr>
          <a:xfrm>
            <a:off x="1623120" y="2118047"/>
            <a:ext cx="4572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円/楕円 26"/>
          <p:cNvSpPr/>
          <p:nvPr/>
        </p:nvSpPr>
        <p:spPr>
          <a:xfrm>
            <a:off x="5904416" y="1813247"/>
            <a:ext cx="4572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図 33"/>
          <p:cNvPicPr/>
          <p:nvPr/>
        </p:nvPicPr>
        <p:blipFill>
          <a:blip r:embed="rId4" cstate="print"/>
          <a:srcRect/>
          <a:stretch>
            <a:fillRect/>
          </a:stretch>
        </p:blipFill>
        <p:spPr bwMode="auto">
          <a:xfrm>
            <a:off x="1" y="3968468"/>
            <a:ext cx="2843807" cy="2213407"/>
          </a:xfrm>
          <a:prstGeom prst="rect">
            <a:avLst/>
          </a:prstGeom>
          <a:noFill/>
          <a:ln w="9525">
            <a:noFill/>
            <a:miter lim="800000"/>
            <a:headEnd/>
            <a:tailEnd/>
          </a:ln>
        </p:spPr>
      </p:pic>
      <p:pic>
        <p:nvPicPr>
          <p:cNvPr id="35" name="図 34"/>
          <p:cNvPicPr/>
          <p:nvPr/>
        </p:nvPicPr>
        <p:blipFill>
          <a:blip r:embed="rId5" cstate="print"/>
          <a:srcRect/>
          <a:stretch>
            <a:fillRect/>
          </a:stretch>
        </p:blipFill>
        <p:spPr bwMode="auto">
          <a:xfrm>
            <a:off x="2411760" y="3573016"/>
            <a:ext cx="4191000" cy="2891934"/>
          </a:xfrm>
          <a:prstGeom prst="rect">
            <a:avLst/>
          </a:prstGeom>
          <a:noFill/>
          <a:ln w="9525">
            <a:noFill/>
            <a:miter lim="800000"/>
            <a:headEnd/>
            <a:tailEnd/>
          </a:ln>
        </p:spPr>
      </p:pic>
      <p:sp>
        <p:nvSpPr>
          <p:cNvPr id="36" name="テキスト ボックス 35"/>
          <p:cNvSpPr txBox="1"/>
          <p:nvPr/>
        </p:nvSpPr>
        <p:spPr>
          <a:xfrm>
            <a:off x="1491727" y="6187078"/>
            <a:ext cx="3129361" cy="369332"/>
          </a:xfrm>
          <a:prstGeom prst="rect">
            <a:avLst/>
          </a:prstGeom>
          <a:noFill/>
        </p:spPr>
        <p:txBody>
          <a:bodyPr wrap="square" rtlCol="0">
            <a:spAutoFit/>
          </a:bodyPr>
          <a:lstStyle/>
          <a:p>
            <a:r>
              <a:rPr lang="en-US" dirty="0" smtClean="0">
                <a:latin typeface="Times New Roman" pitchFamily="18" charset="0"/>
                <a:cs typeface="Times New Roman" pitchFamily="18" charset="0"/>
              </a:rPr>
              <a:t>Yoda+2004 (from Kim’s talk)</a:t>
            </a:r>
            <a:endParaRPr lang="en-US" dirty="0">
              <a:latin typeface="Times New Roman" pitchFamily="18" charset="0"/>
              <a:cs typeface="Times New Roman" pitchFamily="18" charset="0"/>
            </a:endParaRPr>
          </a:p>
        </p:txBody>
      </p:sp>
      <p:sp>
        <p:nvSpPr>
          <p:cNvPr id="2" name="テキスト ボックス 1"/>
          <p:cNvSpPr txBox="1"/>
          <p:nvPr/>
        </p:nvSpPr>
        <p:spPr>
          <a:xfrm>
            <a:off x="6361616" y="3757682"/>
            <a:ext cx="2556351" cy="1754326"/>
          </a:xfrm>
          <a:prstGeom prst="rect">
            <a:avLst/>
          </a:prstGeom>
          <a:noFill/>
        </p:spPr>
        <p:txBody>
          <a:bodyPr wrap="square" rtlCol="0">
            <a:spAutoFit/>
          </a:bodyPr>
          <a:lstStyle/>
          <a:p>
            <a:pPr marL="342900" indent="-342900">
              <a:buAutoNum type="arabicParenBoth"/>
            </a:pPr>
            <a:r>
              <a:rPr kumimoji="1" lang="ja-JP" altLang="en-US" dirty="0" smtClean="0"/>
              <a:t>雪面は決して強固な基盤ではない</a:t>
            </a:r>
            <a:endParaRPr kumimoji="1" lang="en-US" altLang="ja-JP" dirty="0" smtClean="0"/>
          </a:p>
          <a:p>
            <a:pPr marL="342900" indent="-342900">
              <a:buAutoNum type="arabicParenBoth"/>
            </a:pPr>
            <a:r>
              <a:rPr lang="ja-JP" altLang="en-US" dirty="0" smtClean="0"/>
              <a:t>一様に沈降する訳でもない</a:t>
            </a:r>
            <a:endParaRPr lang="en-US" altLang="ja-JP" dirty="0" smtClean="0"/>
          </a:p>
          <a:p>
            <a:pPr marL="342900" indent="-342900">
              <a:buAutoNum type="arabicParenBoth"/>
            </a:pPr>
            <a:r>
              <a:rPr lang="ja-JP" altLang="en-US" dirty="0" smtClean="0"/>
              <a:t>スノウドリフトによる埋没も大きな問題</a:t>
            </a:r>
            <a:endParaRPr kumimoji="1" lang="ja-JP" altLang="en-US" dirty="0"/>
          </a:p>
        </p:txBody>
      </p:sp>
      <p:sp>
        <p:nvSpPr>
          <p:cNvPr id="3" name="テキスト ボックス 2"/>
          <p:cNvSpPr txBox="1"/>
          <p:nvPr/>
        </p:nvSpPr>
        <p:spPr>
          <a:xfrm>
            <a:off x="5617089" y="5633080"/>
            <a:ext cx="3024336" cy="923330"/>
          </a:xfrm>
          <a:prstGeom prst="rect">
            <a:avLst/>
          </a:prstGeom>
          <a:noFill/>
          <a:ln>
            <a:solidFill>
              <a:schemeClr val="tx1"/>
            </a:solidFill>
          </a:ln>
        </p:spPr>
        <p:txBody>
          <a:bodyPr wrap="square" rtlCol="0">
            <a:spAutoFit/>
          </a:bodyPr>
          <a:lstStyle/>
          <a:p>
            <a:r>
              <a:rPr lang="ja-JP" altLang="en-US" dirty="0" smtClean="0"/>
              <a:t>極地研・金高義（極地工学）とコラボレーション。最適な構造物の設計・開発を実施。</a:t>
            </a:r>
            <a:endParaRPr kumimoji="1" lang="ja-JP" altLang="en-US" dirty="0"/>
          </a:p>
        </p:txBody>
      </p:sp>
      <p:sp>
        <p:nvSpPr>
          <p:cNvPr id="5" name="テキスト ボックス 4"/>
          <p:cNvSpPr txBox="1"/>
          <p:nvPr/>
        </p:nvSpPr>
        <p:spPr>
          <a:xfrm>
            <a:off x="7497993" y="2367212"/>
            <a:ext cx="1624163" cy="646331"/>
          </a:xfrm>
          <a:prstGeom prst="rect">
            <a:avLst/>
          </a:prstGeom>
          <a:noFill/>
        </p:spPr>
        <p:txBody>
          <a:bodyPr wrap="none" rtlCol="0">
            <a:spAutoFit/>
          </a:bodyPr>
          <a:lstStyle/>
          <a:p>
            <a:r>
              <a:rPr kumimoji="1" lang="ja-JP" altLang="en-US" dirty="0" smtClean="0"/>
              <a:t>降雪量</a:t>
            </a:r>
            <a:endParaRPr kumimoji="1" lang="en-US" altLang="ja-JP" dirty="0" smtClean="0"/>
          </a:p>
          <a:p>
            <a:r>
              <a:rPr lang="ja-JP" altLang="en-US" dirty="0" smtClean="0"/>
              <a:t>年間</a:t>
            </a:r>
            <a:r>
              <a:rPr lang="en-US" altLang="ja-JP" dirty="0" smtClean="0"/>
              <a:t>20cm</a:t>
            </a:r>
            <a:r>
              <a:rPr lang="ja-JP" altLang="en-US" dirty="0" smtClean="0"/>
              <a:t>程度</a:t>
            </a:r>
            <a:endParaRPr kumimoji="1" lang="ja-JP" altLang="en-US" dirty="0"/>
          </a:p>
        </p:txBody>
      </p:sp>
    </p:spTree>
    <p:extLst>
      <p:ext uri="{BB962C8B-B14F-4D97-AF65-F5344CB8AC3E}">
        <p14:creationId xmlns:p14="http://schemas.microsoft.com/office/powerpoint/2010/main" val="3904056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2.7. Activity of JARE 48</a:t>
            </a:r>
          </a:p>
        </p:txBody>
      </p:sp>
      <p:pic>
        <p:nvPicPr>
          <p:cNvPr id="21" name="Picture 69"/>
          <p:cNvPicPr>
            <a:picLocks noChangeAspect="1" noChangeArrowheads="1"/>
          </p:cNvPicPr>
          <p:nvPr/>
        </p:nvPicPr>
        <p:blipFill>
          <a:blip r:embed="rId2" cstate="print"/>
          <a:srcRect/>
          <a:stretch>
            <a:fillRect/>
          </a:stretch>
        </p:blipFill>
        <p:spPr bwMode="auto">
          <a:xfrm>
            <a:off x="1331640" y="4231107"/>
            <a:ext cx="2880000" cy="2021284"/>
          </a:xfrm>
          <a:prstGeom prst="rect">
            <a:avLst/>
          </a:prstGeom>
          <a:noFill/>
          <a:ln w="9525">
            <a:noFill/>
            <a:miter lim="800000"/>
            <a:headEnd/>
            <a:tailEnd/>
          </a:ln>
        </p:spPr>
      </p:pic>
      <p:sp>
        <p:nvSpPr>
          <p:cNvPr id="2" name="テキスト ボックス 1"/>
          <p:cNvSpPr txBox="1"/>
          <p:nvPr/>
        </p:nvSpPr>
        <p:spPr>
          <a:xfrm>
            <a:off x="6384037" y="6237312"/>
            <a:ext cx="840102" cy="369332"/>
          </a:xfrm>
          <a:prstGeom prst="rect">
            <a:avLst/>
          </a:prstGeom>
          <a:noFill/>
        </p:spPr>
        <p:txBody>
          <a:bodyPr wrap="none" rtlCol="0">
            <a:spAutoFit/>
          </a:bodyPr>
          <a:lstStyle/>
          <a:p>
            <a:r>
              <a:rPr kumimoji="1" lang="en-US" altLang="ja-JP" dirty="0" smtClean="0"/>
              <a:t>SODAR</a:t>
            </a:r>
            <a:endParaRPr kumimoji="1" lang="ja-JP" altLang="en-US" dirty="0"/>
          </a:p>
        </p:txBody>
      </p:sp>
      <p:sp>
        <p:nvSpPr>
          <p:cNvPr id="27" name="テキスト ボックス 26"/>
          <p:cNvSpPr txBox="1"/>
          <p:nvPr/>
        </p:nvSpPr>
        <p:spPr>
          <a:xfrm>
            <a:off x="1616516" y="6326792"/>
            <a:ext cx="2310248" cy="369332"/>
          </a:xfrm>
          <a:prstGeom prst="rect">
            <a:avLst/>
          </a:prstGeom>
          <a:noFill/>
        </p:spPr>
        <p:txBody>
          <a:bodyPr wrap="none" rtlCol="0">
            <a:spAutoFit/>
          </a:bodyPr>
          <a:lstStyle/>
          <a:p>
            <a:r>
              <a:rPr kumimoji="1" lang="en-US" altLang="ja-JP" dirty="0" smtClean="0"/>
              <a:t>220GHz</a:t>
            </a:r>
            <a:r>
              <a:rPr kumimoji="1" lang="ja-JP" altLang="en-US" dirty="0" smtClean="0"/>
              <a:t>ラジオメーター</a:t>
            </a:r>
            <a:endParaRPr kumimoji="1" lang="ja-JP" altLang="en-US" dirty="0"/>
          </a:p>
        </p:txBody>
      </p:sp>
      <p:sp>
        <p:nvSpPr>
          <p:cNvPr id="3" name="テキスト ボックス 2"/>
          <p:cNvSpPr txBox="1"/>
          <p:nvPr/>
        </p:nvSpPr>
        <p:spPr>
          <a:xfrm>
            <a:off x="579040" y="1398794"/>
            <a:ext cx="4713040" cy="2092881"/>
          </a:xfrm>
          <a:prstGeom prst="rect">
            <a:avLst/>
          </a:prstGeom>
          <a:noFill/>
        </p:spPr>
        <p:txBody>
          <a:bodyPr wrap="square" rtlCol="0">
            <a:spAutoFit/>
          </a:bodyPr>
          <a:lstStyle/>
          <a:p>
            <a:r>
              <a:rPr lang="en-US" altLang="ja-JP" sz="2000" u="sng" dirty="0"/>
              <a:t>48</a:t>
            </a:r>
            <a:r>
              <a:rPr lang="ja-JP" altLang="en-US" sz="2000" u="sng" dirty="0"/>
              <a:t>次隊</a:t>
            </a:r>
            <a:r>
              <a:rPr lang="en-US" altLang="ja-JP" sz="2000" u="sng" dirty="0"/>
              <a:t>(2006-2007</a:t>
            </a:r>
            <a:r>
              <a:rPr lang="en-US" altLang="ja-JP" sz="2000" u="sng" dirty="0" smtClean="0"/>
              <a:t>)</a:t>
            </a:r>
          </a:p>
          <a:p>
            <a:r>
              <a:rPr lang="en-US" altLang="ja-JP" sz="2000" dirty="0" smtClean="0"/>
              <a:t> </a:t>
            </a:r>
            <a:r>
              <a:rPr lang="en-US" altLang="ja-JP" dirty="0" smtClean="0"/>
              <a:t>  </a:t>
            </a:r>
            <a:r>
              <a:rPr lang="ja-JP" altLang="en-US" dirty="0"/>
              <a:t>委託して夏期</a:t>
            </a:r>
            <a:r>
              <a:rPr lang="ja-JP" altLang="en-US" dirty="0" smtClean="0"/>
              <a:t>の天文学的な観測条件調査を</a:t>
            </a:r>
            <a:endParaRPr lang="en-US" altLang="ja-JP" dirty="0" smtClean="0"/>
          </a:p>
          <a:p>
            <a:r>
              <a:rPr lang="ja-JP" altLang="en-US" dirty="0"/>
              <a:t>　</a:t>
            </a:r>
            <a:r>
              <a:rPr lang="ja-JP" altLang="en-US" dirty="0" smtClean="0"/>
              <a:t>実施</a:t>
            </a:r>
            <a:endParaRPr lang="en-US" altLang="ja-JP" dirty="0"/>
          </a:p>
          <a:p>
            <a:pPr>
              <a:buNone/>
            </a:pPr>
            <a:r>
              <a:rPr lang="ja-JP" altLang="en-US" dirty="0"/>
              <a:t>　　</a:t>
            </a:r>
            <a:r>
              <a:rPr lang="en-US" altLang="ja-JP" dirty="0"/>
              <a:t>(1) </a:t>
            </a:r>
            <a:r>
              <a:rPr lang="ja-JP" altLang="en-US" dirty="0"/>
              <a:t>接地乱流層調査</a:t>
            </a:r>
            <a:r>
              <a:rPr lang="en-US" altLang="ja-JP" dirty="0"/>
              <a:t>(</a:t>
            </a:r>
            <a:r>
              <a:rPr lang="en-US" altLang="ja-JP" dirty="0" smtClean="0"/>
              <a:t>SODAR)</a:t>
            </a:r>
            <a:endParaRPr lang="en-US" altLang="ja-JP" dirty="0"/>
          </a:p>
          <a:p>
            <a:pPr>
              <a:buNone/>
            </a:pPr>
            <a:r>
              <a:rPr lang="ja-JP" altLang="en-US" dirty="0"/>
              <a:t>　　</a:t>
            </a:r>
            <a:r>
              <a:rPr lang="en-US" altLang="ja-JP" dirty="0"/>
              <a:t>(2) </a:t>
            </a:r>
            <a:r>
              <a:rPr lang="ja-JP" altLang="en-US" dirty="0"/>
              <a:t>大気透過率調査</a:t>
            </a:r>
            <a:r>
              <a:rPr lang="en-US" altLang="ja-JP" dirty="0"/>
              <a:t>(220GHz</a:t>
            </a:r>
            <a:r>
              <a:rPr lang="ja-JP" altLang="en-US" dirty="0" smtClean="0"/>
              <a:t>ラジオメータ</a:t>
            </a:r>
            <a:r>
              <a:rPr lang="en-US" altLang="ja-JP" dirty="0" smtClean="0"/>
              <a:t>)</a:t>
            </a:r>
            <a:endParaRPr lang="en-US" altLang="ja-JP" dirty="0"/>
          </a:p>
          <a:p>
            <a:pPr>
              <a:buNone/>
            </a:pPr>
            <a:r>
              <a:rPr lang="ja-JP" altLang="en-US" dirty="0"/>
              <a:t>　　</a:t>
            </a:r>
            <a:r>
              <a:rPr lang="en-US" altLang="ja-JP" dirty="0"/>
              <a:t>(3)</a:t>
            </a:r>
            <a:r>
              <a:rPr lang="ja-JP" altLang="en-US" dirty="0"/>
              <a:t> 輸送振動</a:t>
            </a:r>
            <a:r>
              <a:rPr lang="ja-JP" altLang="en-US" dirty="0" smtClean="0"/>
              <a:t>測定</a:t>
            </a:r>
            <a:r>
              <a:rPr lang="en-US" altLang="ja-JP" dirty="0" smtClean="0"/>
              <a:t>(</a:t>
            </a:r>
            <a:r>
              <a:rPr lang="ja-JP" altLang="en-US" dirty="0" smtClean="0"/>
              <a:t>加速度センサー</a:t>
            </a:r>
            <a:r>
              <a:rPr lang="en-US" altLang="ja-JP" dirty="0" smtClean="0"/>
              <a:t>)</a:t>
            </a:r>
            <a:endParaRPr lang="en-US" altLang="ja-JP" dirty="0"/>
          </a:p>
          <a:p>
            <a:endParaRPr kumimoji="1" lang="ja-JP"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700808"/>
            <a:ext cx="2880000" cy="19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355934"/>
            <a:ext cx="2880000" cy="188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5934298" y="3681820"/>
            <a:ext cx="1739579" cy="369332"/>
          </a:xfrm>
          <a:prstGeom prst="rect">
            <a:avLst/>
          </a:prstGeom>
          <a:noFill/>
        </p:spPr>
        <p:txBody>
          <a:bodyPr wrap="none" rtlCol="0">
            <a:spAutoFit/>
          </a:bodyPr>
          <a:lstStyle/>
          <a:p>
            <a:r>
              <a:rPr kumimoji="1" lang="ja-JP" altLang="en-US" dirty="0" smtClean="0"/>
              <a:t>加速度センサー</a:t>
            </a:r>
            <a:endParaRPr kumimoji="1" lang="ja-JP" altLang="en-US" dirty="0"/>
          </a:p>
        </p:txBody>
      </p:sp>
    </p:spTree>
    <p:extLst>
      <p:ext uri="{BB962C8B-B14F-4D97-AF65-F5344CB8AC3E}">
        <p14:creationId xmlns:p14="http://schemas.microsoft.com/office/powerpoint/2010/main" val="18760347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2.8</a:t>
            </a:r>
            <a:r>
              <a:rPr lang="en-US" altLang="ja-JP" sz="3600" dirty="0">
                <a:latin typeface="+mn-ea"/>
              </a:rPr>
              <a:t>. Activity of JARE </a:t>
            </a:r>
            <a:r>
              <a:rPr lang="en-US" altLang="ja-JP" sz="3600" dirty="0" smtClean="0">
                <a:latin typeface="+mn-ea"/>
              </a:rPr>
              <a:t>51</a:t>
            </a:r>
          </a:p>
        </p:txBody>
      </p:sp>
      <p:sp>
        <p:nvSpPr>
          <p:cNvPr id="3" name="テキスト ボックス 2"/>
          <p:cNvSpPr txBox="1"/>
          <p:nvPr/>
        </p:nvSpPr>
        <p:spPr>
          <a:xfrm>
            <a:off x="579041" y="1398794"/>
            <a:ext cx="7521352" cy="1815882"/>
          </a:xfrm>
          <a:prstGeom prst="rect">
            <a:avLst/>
          </a:prstGeom>
          <a:noFill/>
        </p:spPr>
        <p:txBody>
          <a:bodyPr wrap="square" rtlCol="0">
            <a:spAutoFit/>
          </a:bodyPr>
          <a:lstStyle/>
          <a:p>
            <a:r>
              <a:rPr lang="en-US" altLang="ja-JP" sz="2000" u="sng" dirty="0"/>
              <a:t>51</a:t>
            </a:r>
            <a:r>
              <a:rPr lang="ja-JP" altLang="en-US" sz="2000" u="sng" dirty="0" smtClean="0"/>
              <a:t>次隊</a:t>
            </a:r>
            <a:r>
              <a:rPr lang="en-US" altLang="ja-JP" sz="2000" u="sng" dirty="0"/>
              <a:t>(</a:t>
            </a:r>
            <a:r>
              <a:rPr lang="en-US" altLang="ja-JP" sz="2000" u="sng" dirty="0" smtClean="0"/>
              <a:t>2009-2010)</a:t>
            </a:r>
          </a:p>
          <a:p>
            <a:r>
              <a:rPr lang="en-US" altLang="ja-JP" sz="2000" dirty="0" smtClean="0"/>
              <a:t> </a:t>
            </a:r>
            <a:r>
              <a:rPr lang="en-US" altLang="ja-JP" dirty="0" smtClean="0"/>
              <a:t>  </a:t>
            </a:r>
            <a:r>
              <a:rPr lang="ja-JP" altLang="en-US" dirty="0" smtClean="0"/>
              <a:t>瀬田益道</a:t>
            </a:r>
            <a:r>
              <a:rPr lang="en-US" altLang="ja-JP" dirty="0" smtClean="0"/>
              <a:t>(</a:t>
            </a:r>
            <a:r>
              <a:rPr lang="ja-JP" altLang="en-US" dirty="0" smtClean="0"/>
              <a:t>筑波大講師</a:t>
            </a:r>
            <a:r>
              <a:rPr lang="en-US" altLang="ja-JP" dirty="0" smtClean="0"/>
              <a:t>)</a:t>
            </a:r>
            <a:r>
              <a:rPr lang="ja-JP" altLang="en-US" dirty="0" smtClean="0"/>
              <a:t>が同行者として参加</a:t>
            </a:r>
            <a:endParaRPr lang="en-US" altLang="ja-JP" dirty="0" smtClean="0"/>
          </a:p>
          <a:p>
            <a:r>
              <a:rPr lang="ja-JP" altLang="en-US" dirty="0"/>
              <a:t>　</a:t>
            </a:r>
            <a:r>
              <a:rPr lang="ja-JP" altLang="en-US" dirty="0" smtClean="0"/>
              <a:t>し、夏期の天文学的な観測条件調査を</a:t>
            </a:r>
            <a:r>
              <a:rPr lang="ja-JP" altLang="en-US" dirty="0"/>
              <a:t>実施</a:t>
            </a:r>
            <a:endParaRPr lang="en-US" altLang="ja-JP" dirty="0"/>
          </a:p>
          <a:p>
            <a:pPr>
              <a:buNone/>
            </a:pPr>
            <a:r>
              <a:rPr lang="ja-JP" altLang="en-US" dirty="0"/>
              <a:t>　　</a:t>
            </a:r>
            <a:r>
              <a:rPr lang="en-US" altLang="ja-JP" dirty="0" smtClean="0"/>
              <a:t>(2) </a:t>
            </a:r>
            <a:r>
              <a:rPr lang="ja-JP" altLang="en-US" dirty="0"/>
              <a:t>大気透過率調査</a:t>
            </a:r>
            <a:r>
              <a:rPr lang="en-US" altLang="ja-JP" dirty="0"/>
              <a:t>(220GHz</a:t>
            </a:r>
            <a:r>
              <a:rPr lang="ja-JP" altLang="en-US" dirty="0" smtClean="0"/>
              <a:t>ラジオメータ</a:t>
            </a:r>
            <a:r>
              <a:rPr lang="en-US" altLang="ja-JP" dirty="0" smtClean="0"/>
              <a:t>)</a:t>
            </a:r>
            <a:endParaRPr lang="en-US" altLang="ja-JP" dirty="0"/>
          </a:p>
          <a:p>
            <a:pPr>
              <a:buNone/>
            </a:pPr>
            <a:r>
              <a:rPr lang="ja-JP" altLang="en-US" dirty="0"/>
              <a:t>　　</a:t>
            </a:r>
            <a:r>
              <a:rPr lang="en-US" altLang="ja-JP" dirty="0" smtClean="0"/>
              <a:t>(4)</a:t>
            </a:r>
            <a:r>
              <a:rPr lang="ja-JP" altLang="en-US" dirty="0" smtClean="0"/>
              <a:t> 大気水蒸気モニタ</a:t>
            </a:r>
            <a:r>
              <a:rPr lang="en-US" altLang="ja-JP" dirty="0" smtClean="0"/>
              <a:t>(</a:t>
            </a:r>
            <a:r>
              <a:rPr lang="ja-JP" altLang="en-US" dirty="0" smtClean="0"/>
              <a:t>近赤外線分光器</a:t>
            </a:r>
            <a:r>
              <a:rPr lang="en-US" altLang="ja-JP" dirty="0" smtClean="0"/>
              <a:t>)</a:t>
            </a:r>
            <a:endParaRPr lang="en-US" altLang="ja-JP" dirty="0"/>
          </a:p>
          <a:p>
            <a:r>
              <a:rPr kumimoji="1" lang="ja-JP" altLang="en-US" dirty="0" smtClean="0"/>
              <a:t>　　</a:t>
            </a:r>
            <a:r>
              <a:rPr kumimoji="1" lang="en-US" altLang="ja-JP" dirty="0" smtClean="0"/>
              <a:t>(5) </a:t>
            </a:r>
            <a:r>
              <a:rPr kumimoji="1" lang="ja-JP" altLang="en-US" dirty="0" smtClean="0"/>
              <a:t>全天カメラ</a:t>
            </a:r>
            <a:endParaRPr kumimoji="1" lang="ja-JP" altLang="en-US" dirty="0"/>
          </a:p>
        </p:txBody>
      </p:sp>
      <p:sp>
        <p:nvSpPr>
          <p:cNvPr id="9" name="テキスト ボックス 8"/>
          <p:cNvSpPr txBox="1"/>
          <p:nvPr/>
        </p:nvSpPr>
        <p:spPr>
          <a:xfrm>
            <a:off x="1744593" y="6320248"/>
            <a:ext cx="2310248" cy="369332"/>
          </a:xfrm>
          <a:prstGeom prst="rect">
            <a:avLst/>
          </a:prstGeom>
          <a:noFill/>
        </p:spPr>
        <p:txBody>
          <a:bodyPr wrap="none" rtlCol="0">
            <a:spAutoFit/>
          </a:bodyPr>
          <a:lstStyle/>
          <a:p>
            <a:r>
              <a:rPr kumimoji="1" lang="en-US" altLang="ja-JP" dirty="0" smtClean="0"/>
              <a:t>220GHz</a:t>
            </a:r>
            <a:r>
              <a:rPr kumimoji="1" lang="ja-JP" altLang="en-US" dirty="0" smtClean="0"/>
              <a:t>ラジオメーター</a:t>
            </a:r>
            <a:endParaRPr kumimoji="1" lang="ja-JP" altLang="en-US" dirty="0"/>
          </a:p>
        </p:txBody>
      </p:sp>
      <p:pic>
        <p:nvPicPr>
          <p:cNvPr id="10" name="図 9"/>
          <p:cNvPicPr>
            <a:picLocks noChangeAspect="1"/>
          </p:cNvPicPr>
          <p:nvPr/>
        </p:nvPicPr>
        <p:blipFill>
          <a:blip r:embed="rId2" cstate="print"/>
          <a:srcRect/>
          <a:stretch>
            <a:fillRect/>
          </a:stretch>
        </p:blipFill>
        <p:spPr bwMode="auto">
          <a:xfrm>
            <a:off x="1459717" y="4135402"/>
            <a:ext cx="2880000" cy="2160000"/>
          </a:xfrm>
          <a:prstGeom prst="rect">
            <a:avLst/>
          </a:prstGeom>
          <a:noFill/>
          <a:ln w="9525">
            <a:noFill/>
            <a:miter lim="800000"/>
            <a:headEnd/>
            <a:tailEnd/>
          </a:ln>
        </p:spPr>
      </p:pic>
      <p:pic>
        <p:nvPicPr>
          <p:cNvPr id="11" name="図 3"/>
          <p:cNvPicPr>
            <a:picLocks noChangeAspect="1"/>
          </p:cNvPicPr>
          <p:nvPr/>
        </p:nvPicPr>
        <p:blipFill>
          <a:blip r:embed="rId3" cstate="print"/>
          <a:srcRect/>
          <a:stretch>
            <a:fillRect/>
          </a:stretch>
        </p:blipFill>
        <p:spPr bwMode="auto">
          <a:xfrm>
            <a:off x="5364088" y="4248107"/>
            <a:ext cx="2880000" cy="1917197"/>
          </a:xfrm>
          <a:prstGeom prst="rect">
            <a:avLst/>
          </a:prstGeom>
          <a:noFill/>
          <a:ln w="9525">
            <a:noFill/>
            <a:miter lim="800000"/>
            <a:headEnd/>
            <a:tailEnd/>
          </a:ln>
        </p:spPr>
      </p:pic>
      <p:pic>
        <p:nvPicPr>
          <p:cNvPr id="12" name="図 4"/>
          <p:cNvPicPr>
            <a:picLocks noChangeAspect="1"/>
          </p:cNvPicPr>
          <p:nvPr/>
        </p:nvPicPr>
        <p:blipFill>
          <a:blip r:embed="rId4" cstate="print"/>
          <a:srcRect/>
          <a:stretch>
            <a:fillRect/>
          </a:stretch>
        </p:blipFill>
        <p:spPr bwMode="auto">
          <a:xfrm rot="16200000">
            <a:off x="5839858" y="1032103"/>
            <a:ext cx="1913793" cy="2880000"/>
          </a:xfrm>
          <a:prstGeom prst="rect">
            <a:avLst/>
          </a:prstGeom>
          <a:noFill/>
          <a:ln w="9525">
            <a:noFill/>
            <a:miter lim="800000"/>
            <a:headEnd/>
            <a:tailEnd/>
          </a:ln>
        </p:spPr>
      </p:pic>
      <p:sp>
        <p:nvSpPr>
          <p:cNvPr id="13" name="テキスト ボックス 12"/>
          <p:cNvSpPr txBox="1"/>
          <p:nvPr/>
        </p:nvSpPr>
        <p:spPr>
          <a:xfrm>
            <a:off x="5903841" y="6295402"/>
            <a:ext cx="1931939" cy="369332"/>
          </a:xfrm>
          <a:prstGeom prst="rect">
            <a:avLst/>
          </a:prstGeom>
          <a:noFill/>
        </p:spPr>
        <p:txBody>
          <a:bodyPr wrap="none" rtlCol="0">
            <a:spAutoFit/>
          </a:bodyPr>
          <a:lstStyle/>
          <a:p>
            <a:r>
              <a:rPr kumimoji="1" lang="ja-JP" altLang="en-US" dirty="0" smtClean="0"/>
              <a:t>大気水蒸気モニタ</a:t>
            </a:r>
            <a:endParaRPr kumimoji="1" lang="ja-JP" altLang="en-US" dirty="0"/>
          </a:p>
        </p:txBody>
      </p:sp>
      <p:sp>
        <p:nvSpPr>
          <p:cNvPr id="14" name="テキスト ボックス 13"/>
          <p:cNvSpPr txBox="1"/>
          <p:nvPr/>
        </p:nvSpPr>
        <p:spPr>
          <a:xfrm>
            <a:off x="6209213" y="3429000"/>
            <a:ext cx="1189749" cy="369332"/>
          </a:xfrm>
          <a:prstGeom prst="rect">
            <a:avLst/>
          </a:prstGeom>
          <a:noFill/>
        </p:spPr>
        <p:txBody>
          <a:bodyPr wrap="none" rtlCol="0">
            <a:spAutoFit/>
          </a:bodyPr>
          <a:lstStyle/>
          <a:p>
            <a:r>
              <a:rPr kumimoji="1" lang="ja-JP" altLang="en-US" dirty="0" smtClean="0"/>
              <a:t>全天カメラ</a:t>
            </a:r>
            <a:endParaRPr kumimoji="1" lang="ja-JP" altLang="en-US" dirty="0"/>
          </a:p>
        </p:txBody>
      </p:sp>
    </p:spTree>
    <p:extLst>
      <p:ext uri="{BB962C8B-B14F-4D97-AF65-F5344CB8AC3E}">
        <p14:creationId xmlns:p14="http://schemas.microsoft.com/office/powerpoint/2010/main" val="2896920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2.9. </a:t>
            </a:r>
            <a:r>
              <a:rPr lang="en-US" altLang="ja-JP" sz="3600" dirty="0">
                <a:latin typeface="+mn-ea"/>
              </a:rPr>
              <a:t>Activity of JARE </a:t>
            </a:r>
            <a:r>
              <a:rPr lang="en-US" altLang="ja-JP" sz="3600" dirty="0" smtClean="0">
                <a:latin typeface="+mn-ea"/>
              </a:rPr>
              <a:t>52</a:t>
            </a:r>
          </a:p>
        </p:txBody>
      </p:sp>
      <p:sp>
        <p:nvSpPr>
          <p:cNvPr id="3" name="テキスト ボックス 2"/>
          <p:cNvSpPr txBox="1"/>
          <p:nvPr/>
        </p:nvSpPr>
        <p:spPr>
          <a:xfrm>
            <a:off x="579040" y="1398794"/>
            <a:ext cx="8169424" cy="1815882"/>
          </a:xfrm>
          <a:prstGeom prst="rect">
            <a:avLst/>
          </a:prstGeom>
          <a:noFill/>
        </p:spPr>
        <p:txBody>
          <a:bodyPr wrap="square" rtlCol="0">
            <a:spAutoFit/>
          </a:bodyPr>
          <a:lstStyle/>
          <a:p>
            <a:r>
              <a:rPr lang="en-US" altLang="ja-JP" sz="2000" u="sng" dirty="0" smtClean="0"/>
              <a:t>JARE52 </a:t>
            </a:r>
            <a:r>
              <a:rPr lang="ja-JP" altLang="en-US" sz="2000" u="sng" dirty="0" smtClean="0"/>
              <a:t>夏期</a:t>
            </a:r>
            <a:r>
              <a:rPr lang="ja-JP" altLang="en-US" sz="2000" u="sng" dirty="0" smtClean="0"/>
              <a:t>観測</a:t>
            </a:r>
            <a:endParaRPr lang="en-US" altLang="ja-JP" sz="2000" u="sng" dirty="0"/>
          </a:p>
          <a:p>
            <a:r>
              <a:rPr lang="ja-JP" altLang="en-US" dirty="0" smtClean="0"/>
              <a:t>　　</a:t>
            </a:r>
            <a:r>
              <a:rPr lang="ja-JP" altLang="en-US" dirty="0"/>
              <a:t>高遠徳</a:t>
            </a:r>
            <a:r>
              <a:rPr lang="ja-JP" altLang="en-US" dirty="0" smtClean="0"/>
              <a:t>尚、沖田博文の</a:t>
            </a:r>
            <a:r>
              <a:rPr lang="en-US" altLang="ja-JP" dirty="0" smtClean="0"/>
              <a:t>2</a:t>
            </a:r>
            <a:r>
              <a:rPr lang="ja-JP" altLang="en-US" dirty="0" smtClean="0"/>
              <a:t>名が参加</a:t>
            </a:r>
            <a:r>
              <a:rPr lang="ja-JP" altLang="en-US" dirty="0"/>
              <a:t>。</a:t>
            </a:r>
            <a:endParaRPr lang="en-US" altLang="ja-JP" dirty="0" smtClean="0"/>
          </a:p>
          <a:p>
            <a:pPr>
              <a:buNone/>
            </a:pPr>
            <a:r>
              <a:rPr lang="ja-JP" altLang="en-US" dirty="0"/>
              <a:t>　　</a:t>
            </a:r>
            <a:r>
              <a:rPr lang="en-US" altLang="ja-JP" dirty="0" smtClean="0"/>
              <a:t>(4)</a:t>
            </a:r>
            <a:r>
              <a:rPr lang="ja-JP" altLang="en-US" dirty="0" smtClean="0"/>
              <a:t> 大気水蒸気モニタ</a:t>
            </a:r>
            <a:r>
              <a:rPr lang="en-US" altLang="ja-JP" dirty="0" smtClean="0"/>
              <a:t>(</a:t>
            </a:r>
            <a:r>
              <a:rPr lang="ja-JP" altLang="en-US" dirty="0" smtClean="0"/>
              <a:t>近赤外線分光器</a:t>
            </a:r>
            <a:r>
              <a:rPr lang="en-US" altLang="ja-JP" dirty="0" smtClean="0"/>
              <a:t>)</a:t>
            </a:r>
            <a:endParaRPr lang="en-US" altLang="ja-JP" dirty="0"/>
          </a:p>
          <a:p>
            <a:r>
              <a:rPr kumimoji="1" lang="ja-JP" altLang="en-US" dirty="0" smtClean="0"/>
              <a:t>　　</a:t>
            </a:r>
            <a:r>
              <a:rPr kumimoji="1" lang="en-US" altLang="ja-JP" dirty="0" smtClean="0"/>
              <a:t>(5) </a:t>
            </a:r>
            <a:r>
              <a:rPr kumimoji="1" lang="ja-JP" altLang="en-US" dirty="0" smtClean="0"/>
              <a:t>全天カメラ</a:t>
            </a:r>
            <a:endParaRPr kumimoji="1" lang="en-US" altLang="ja-JP" dirty="0" smtClean="0"/>
          </a:p>
          <a:p>
            <a:r>
              <a:rPr lang="ja-JP" altLang="en-US" dirty="0"/>
              <a:t>　</a:t>
            </a:r>
            <a:r>
              <a:rPr lang="ja-JP" altLang="en-US" dirty="0" smtClean="0"/>
              <a:t>　</a:t>
            </a:r>
            <a:r>
              <a:rPr lang="en-US" altLang="ja-JP" dirty="0" smtClean="0"/>
              <a:t>(6) DIMM</a:t>
            </a:r>
            <a:r>
              <a:rPr lang="ja-JP" altLang="en-US" dirty="0" smtClean="0"/>
              <a:t>によるシーイング測定</a:t>
            </a:r>
            <a:r>
              <a:rPr lang="en-US" altLang="ja-JP" dirty="0" smtClean="0"/>
              <a:t>(40cm</a:t>
            </a:r>
            <a:r>
              <a:rPr lang="ja-JP" altLang="en-US" dirty="0" smtClean="0"/>
              <a:t>望遠鏡</a:t>
            </a:r>
            <a:r>
              <a:rPr lang="en-US" altLang="ja-JP" dirty="0" smtClean="0"/>
              <a:t>)</a:t>
            </a:r>
          </a:p>
          <a:p>
            <a:r>
              <a:rPr kumimoji="1" lang="ja-JP" altLang="en-US" dirty="0"/>
              <a:t>　</a:t>
            </a:r>
            <a:r>
              <a:rPr kumimoji="1" lang="ja-JP" altLang="en-US" dirty="0" smtClean="0"/>
              <a:t>　</a:t>
            </a:r>
            <a:r>
              <a:rPr kumimoji="1" lang="en-US" altLang="ja-JP" dirty="0" smtClean="0"/>
              <a:t>(7) </a:t>
            </a:r>
            <a:r>
              <a:rPr kumimoji="1" lang="ja-JP" altLang="en-US" dirty="0" smtClean="0"/>
              <a:t>赤外線の空の明るさ観測</a:t>
            </a:r>
            <a:r>
              <a:rPr kumimoji="1" lang="en-US" altLang="ja-JP" dirty="0" smtClean="0"/>
              <a:t>(40cm</a:t>
            </a:r>
            <a:r>
              <a:rPr kumimoji="1" lang="ja-JP" altLang="en-US" dirty="0" smtClean="0"/>
              <a:t>望遠鏡</a:t>
            </a:r>
            <a:r>
              <a:rPr kumimoji="1" lang="en-US" altLang="ja-JP" dirty="0" smtClean="0"/>
              <a:t>)</a:t>
            </a:r>
          </a:p>
        </p:txBody>
      </p:sp>
      <p:pic>
        <p:nvPicPr>
          <p:cNvPr id="15" name="Picture 2" descr="20110108_029694.JPG"/>
          <p:cNvPicPr>
            <a:picLocks noChangeAspect="1"/>
          </p:cNvPicPr>
          <p:nvPr/>
        </p:nvPicPr>
        <p:blipFill>
          <a:blip r:embed="rId2" cstate="print"/>
          <a:stretch>
            <a:fillRect/>
          </a:stretch>
        </p:blipFill>
        <p:spPr>
          <a:xfrm>
            <a:off x="5642778" y="1916122"/>
            <a:ext cx="2880000" cy="1920000"/>
          </a:xfrm>
          <a:prstGeom prst="rect">
            <a:avLst/>
          </a:prstGeom>
        </p:spPr>
      </p:pic>
      <p:sp>
        <p:nvSpPr>
          <p:cNvPr id="4" name="正方形/長方形 3"/>
          <p:cNvSpPr/>
          <p:nvPr/>
        </p:nvSpPr>
        <p:spPr>
          <a:xfrm>
            <a:off x="6119950" y="3866329"/>
            <a:ext cx="2002471" cy="369332"/>
          </a:xfrm>
          <a:prstGeom prst="rect">
            <a:avLst/>
          </a:prstGeom>
        </p:spPr>
        <p:txBody>
          <a:bodyPr wrap="none">
            <a:spAutoFit/>
          </a:bodyPr>
          <a:lstStyle/>
          <a:p>
            <a:pPr>
              <a:buNone/>
            </a:pPr>
            <a:r>
              <a:rPr lang="ja-JP" altLang="en-US" dirty="0"/>
              <a:t>大気水蒸気</a:t>
            </a:r>
            <a:r>
              <a:rPr lang="ja-JP" altLang="en-US" dirty="0" smtClean="0"/>
              <a:t>モニタ</a:t>
            </a:r>
            <a:endParaRPr lang="en-US" altLang="ja-JP" dirty="0"/>
          </a:p>
        </p:txBody>
      </p:sp>
      <p:pic>
        <p:nvPicPr>
          <p:cNvPr id="5123"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778" y="4428379"/>
            <a:ext cx="2880000" cy="179964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540869" y="6034062"/>
            <a:ext cx="1681871" cy="369332"/>
          </a:xfrm>
          <a:prstGeom prst="rect">
            <a:avLst/>
          </a:prstGeom>
        </p:spPr>
        <p:txBody>
          <a:bodyPr wrap="none">
            <a:spAutoFit/>
          </a:bodyPr>
          <a:lstStyle/>
          <a:p>
            <a:r>
              <a:rPr lang="ja-JP" altLang="en-US" dirty="0"/>
              <a:t>シーイング測定</a:t>
            </a:r>
          </a:p>
        </p:txBody>
      </p:sp>
      <p:sp>
        <p:nvSpPr>
          <p:cNvPr id="6" name="正方形/長方形 5"/>
          <p:cNvSpPr/>
          <p:nvPr/>
        </p:nvSpPr>
        <p:spPr>
          <a:xfrm>
            <a:off x="6225812" y="6218728"/>
            <a:ext cx="1713931" cy="369332"/>
          </a:xfrm>
          <a:prstGeom prst="rect">
            <a:avLst/>
          </a:prstGeom>
        </p:spPr>
        <p:txBody>
          <a:bodyPr wrap="none">
            <a:spAutoFit/>
          </a:bodyPr>
          <a:lstStyle/>
          <a:p>
            <a:r>
              <a:rPr lang="ja-JP" altLang="en-US" dirty="0"/>
              <a:t>空の明るさ観測</a:t>
            </a:r>
          </a:p>
        </p:txBody>
      </p:sp>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15554" r="16683"/>
          <a:stretch/>
        </p:blipFill>
        <p:spPr>
          <a:xfrm>
            <a:off x="3203848" y="2984182"/>
            <a:ext cx="1800000" cy="1764294"/>
          </a:xfrm>
          <a:prstGeom prst="rect">
            <a:avLst/>
          </a:prstGeom>
        </p:spPr>
      </p:pic>
      <p:pic>
        <p:nvPicPr>
          <p:cNvPr id="5122" name="Picture 2" descr="C:\Private\南極写真\jpg_内陸旅行\DSC_73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040" y="4653136"/>
            <a:ext cx="2880000" cy="180018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835696" y="4033145"/>
            <a:ext cx="1189749" cy="369332"/>
          </a:xfrm>
          <a:prstGeom prst="rect">
            <a:avLst/>
          </a:prstGeom>
        </p:spPr>
        <p:txBody>
          <a:bodyPr wrap="none">
            <a:spAutoFit/>
          </a:bodyPr>
          <a:lstStyle/>
          <a:p>
            <a:r>
              <a:rPr lang="ja-JP" altLang="en-US" dirty="0" smtClean="0"/>
              <a:t>全天</a:t>
            </a:r>
            <a:r>
              <a:rPr lang="ja-JP" altLang="en-US" dirty="0"/>
              <a:t>カメラ</a:t>
            </a:r>
          </a:p>
        </p:txBody>
      </p:sp>
      <p:sp>
        <p:nvSpPr>
          <p:cNvPr id="12" name="テキスト ボックス 11"/>
          <p:cNvSpPr txBox="1"/>
          <p:nvPr/>
        </p:nvSpPr>
        <p:spPr>
          <a:xfrm>
            <a:off x="7376117" y="3565386"/>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Tree>
    <p:extLst>
      <p:ext uri="{BB962C8B-B14F-4D97-AF65-F5344CB8AC3E}">
        <p14:creationId xmlns:p14="http://schemas.microsoft.com/office/powerpoint/2010/main" val="3948977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2.9. Activity of JARE </a:t>
            </a:r>
            <a:r>
              <a:rPr lang="en-US" altLang="ja-JP" sz="3600" dirty="0" smtClean="0">
                <a:latin typeface="+mn-ea"/>
              </a:rPr>
              <a:t>52</a:t>
            </a:r>
          </a:p>
        </p:txBody>
      </p:sp>
      <p:sp>
        <p:nvSpPr>
          <p:cNvPr id="3" name="テキスト ボックス 2"/>
          <p:cNvSpPr txBox="1"/>
          <p:nvPr/>
        </p:nvSpPr>
        <p:spPr>
          <a:xfrm>
            <a:off x="579040" y="1398794"/>
            <a:ext cx="8169424" cy="2062103"/>
          </a:xfrm>
          <a:prstGeom prst="rect">
            <a:avLst/>
          </a:prstGeom>
          <a:noFill/>
        </p:spPr>
        <p:txBody>
          <a:bodyPr wrap="square" rtlCol="0">
            <a:spAutoFit/>
          </a:bodyPr>
          <a:lstStyle/>
          <a:p>
            <a:r>
              <a:rPr lang="en-US" altLang="ja-JP" sz="2000" u="sng" dirty="0" smtClean="0"/>
              <a:t>JARE52 </a:t>
            </a:r>
            <a:r>
              <a:rPr lang="ja-JP" altLang="en-US" sz="2000" u="sng" dirty="0" smtClean="0"/>
              <a:t>冬期観測</a:t>
            </a:r>
            <a:endParaRPr lang="en-US" altLang="ja-JP" sz="2000" u="sng" dirty="0"/>
          </a:p>
          <a:p>
            <a:r>
              <a:rPr lang="ja-JP" altLang="en-US" dirty="0"/>
              <a:t>　　</a:t>
            </a:r>
            <a:r>
              <a:rPr lang="en-US" altLang="ja-JP" dirty="0"/>
              <a:t>(8)</a:t>
            </a:r>
            <a:r>
              <a:rPr lang="ja-JP" altLang="en-US" dirty="0"/>
              <a:t> 無人発電制御モジュール　</a:t>
            </a:r>
            <a:r>
              <a:rPr lang="en-US" altLang="ja-JP" dirty="0"/>
              <a:t>PLATO-F</a:t>
            </a:r>
          </a:p>
          <a:p>
            <a:r>
              <a:rPr lang="ja-JP" altLang="en-US" dirty="0"/>
              <a:t>　　</a:t>
            </a:r>
            <a:r>
              <a:rPr lang="en-US" altLang="ja-JP" dirty="0"/>
              <a:t>(9) </a:t>
            </a:r>
            <a:r>
              <a:rPr lang="ja-JP" altLang="en-US" dirty="0"/>
              <a:t>太陽系外惑星観測</a:t>
            </a:r>
            <a:r>
              <a:rPr lang="en-US" altLang="ja-JP" dirty="0"/>
              <a:t>2</a:t>
            </a:r>
            <a:r>
              <a:rPr lang="ja-JP" altLang="en-US" dirty="0"/>
              <a:t>連望遠鏡　</a:t>
            </a:r>
            <a:r>
              <a:rPr lang="en-US" altLang="ja-JP" dirty="0" err="1"/>
              <a:t>TwinCAM</a:t>
            </a:r>
            <a:endParaRPr lang="en-US" altLang="ja-JP" dirty="0"/>
          </a:p>
          <a:p>
            <a:r>
              <a:rPr lang="ja-JP" altLang="en-US" dirty="0"/>
              <a:t>　　</a:t>
            </a:r>
            <a:r>
              <a:rPr lang="en-US" altLang="ja-JP" dirty="0"/>
              <a:t>(11) </a:t>
            </a:r>
            <a:r>
              <a:rPr lang="ja-JP" altLang="en-US" dirty="0"/>
              <a:t>接地境界層観測装置 </a:t>
            </a:r>
            <a:r>
              <a:rPr lang="en-US" altLang="ja-JP" dirty="0"/>
              <a:t>SNODAR</a:t>
            </a:r>
          </a:p>
          <a:p>
            <a:r>
              <a:rPr lang="ja-JP" altLang="en-US" dirty="0"/>
              <a:t>　　</a:t>
            </a:r>
            <a:r>
              <a:rPr lang="en-US" altLang="ja-JP" dirty="0"/>
              <a:t>(12) </a:t>
            </a:r>
            <a:r>
              <a:rPr lang="ja-JP" altLang="en-US" dirty="0"/>
              <a:t>全天カメラ </a:t>
            </a:r>
            <a:r>
              <a:rPr lang="en-US" altLang="ja-JP" dirty="0"/>
              <a:t>HR-CAM2</a:t>
            </a:r>
          </a:p>
          <a:p>
            <a:r>
              <a:rPr lang="ja-JP" altLang="en-US" dirty="0"/>
              <a:t>　　</a:t>
            </a:r>
            <a:r>
              <a:rPr lang="en-US" altLang="ja-JP" dirty="0"/>
              <a:t>(10) 16m</a:t>
            </a:r>
            <a:r>
              <a:rPr lang="ja-JP" altLang="en-US" dirty="0"/>
              <a:t>気象タワー</a:t>
            </a:r>
          </a:p>
          <a:p>
            <a:pPr>
              <a:buNone/>
            </a:pPr>
            <a:endParaRPr kumimoji="1" lang="en-US" altLang="ja-JP" dirty="0" smtClean="0"/>
          </a:p>
        </p:txBody>
      </p:sp>
      <p:pic>
        <p:nvPicPr>
          <p:cNvPr id="12" name="Picture 2"/>
          <p:cNvPicPr>
            <a:picLocks noChangeAspect="1" noChangeArrowheads="1"/>
          </p:cNvPicPr>
          <p:nvPr/>
        </p:nvPicPr>
        <p:blipFill>
          <a:blip r:embed="rId2" cstate="print"/>
          <a:srcRect/>
          <a:stretch>
            <a:fillRect/>
          </a:stretch>
        </p:blipFill>
        <p:spPr bwMode="auto">
          <a:xfrm>
            <a:off x="467544" y="3284984"/>
            <a:ext cx="4320000" cy="2709818"/>
          </a:xfrm>
          <a:prstGeom prst="rect">
            <a:avLst/>
          </a:prstGeom>
          <a:noFill/>
          <a:ln w="9525">
            <a:noFill/>
            <a:miter lim="800000"/>
            <a:headEnd/>
            <a:tailEnd/>
          </a:ln>
        </p:spPr>
      </p:pic>
      <p:sp>
        <p:nvSpPr>
          <p:cNvPr id="2" name="正方形/長方形 1"/>
          <p:cNvSpPr/>
          <p:nvPr/>
        </p:nvSpPr>
        <p:spPr>
          <a:xfrm>
            <a:off x="323345" y="6054208"/>
            <a:ext cx="4752711" cy="369332"/>
          </a:xfrm>
          <a:prstGeom prst="rect">
            <a:avLst/>
          </a:prstGeom>
        </p:spPr>
        <p:txBody>
          <a:bodyPr wrap="none">
            <a:spAutoFit/>
          </a:bodyPr>
          <a:lstStyle/>
          <a:p>
            <a:r>
              <a:rPr lang="en-US" altLang="ja-JP" dirty="0" smtClean="0"/>
              <a:t>PLATO-F</a:t>
            </a:r>
            <a:r>
              <a:rPr lang="en-US" altLang="ja-JP" sz="1400" dirty="0" smtClean="0"/>
              <a:t> (</a:t>
            </a:r>
            <a:r>
              <a:rPr lang="ja-JP" altLang="en-US" sz="1400" dirty="0" smtClean="0"/>
              <a:t>黄色が装置モジュール、緑がエンジンモジュール</a:t>
            </a:r>
            <a:r>
              <a:rPr lang="en-US" altLang="ja-JP" sz="1400" dirty="0" smtClean="0"/>
              <a:t>)</a:t>
            </a:r>
            <a:endParaRPr lang="en-US" altLang="ja-JP" dirty="0"/>
          </a:p>
        </p:txBody>
      </p:sp>
      <p:sp>
        <p:nvSpPr>
          <p:cNvPr id="8" name="テキスト ボックス 7"/>
          <p:cNvSpPr txBox="1"/>
          <p:nvPr/>
        </p:nvSpPr>
        <p:spPr>
          <a:xfrm>
            <a:off x="5004049" y="4576479"/>
            <a:ext cx="3816423" cy="2092881"/>
          </a:xfrm>
          <a:prstGeom prst="rect">
            <a:avLst/>
          </a:prstGeom>
          <a:noFill/>
        </p:spPr>
        <p:txBody>
          <a:bodyPr wrap="square" rtlCol="0">
            <a:spAutoFit/>
          </a:bodyPr>
          <a:lstStyle/>
          <a:p>
            <a:pPr algn="just"/>
            <a:r>
              <a:rPr kumimoji="1" lang="en-US" altLang="ja-JP" u="sng" dirty="0" smtClean="0"/>
              <a:t>PLATO-F</a:t>
            </a:r>
          </a:p>
          <a:p>
            <a:pPr algn="just"/>
            <a:r>
              <a:rPr lang="ja-JP" altLang="en-US" sz="1400" dirty="0" smtClean="0"/>
              <a:t>オーストラリア・ニューサウスウェールズ大開発の無人発電制御モジュール。</a:t>
            </a:r>
            <a:endParaRPr lang="en-US" altLang="ja-JP" sz="1400" dirty="0" smtClean="0"/>
          </a:p>
          <a:p>
            <a:pPr algn="just"/>
            <a:r>
              <a:rPr kumimoji="1" lang="ja-JP" altLang="en-US" sz="1400" dirty="0" smtClean="0"/>
              <a:t>ディーゼルエンジン・太陽パネル・リチウムバッテリーの組み合わせで連続して</a:t>
            </a:r>
            <a:r>
              <a:rPr kumimoji="1" lang="en-US" altLang="ja-JP" sz="1400" dirty="0" smtClean="0"/>
              <a:t>1KW</a:t>
            </a:r>
            <a:r>
              <a:rPr kumimoji="1" lang="ja-JP" altLang="en-US" sz="1400" dirty="0" smtClean="0"/>
              <a:t>を</a:t>
            </a:r>
            <a:r>
              <a:rPr kumimoji="1" lang="en-US" altLang="ja-JP" sz="1400" dirty="0" smtClean="0"/>
              <a:t>600</a:t>
            </a:r>
            <a:r>
              <a:rPr kumimoji="1" lang="ja-JP" altLang="en-US" sz="1400" dirty="0" smtClean="0"/>
              <a:t>日供給する。</a:t>
            </a:r>
            <a:r>
              <a:rPr kumimoji="1" lang="en-US" altLang="ja-JP" sz="1400" dirty="0" smtClean="0"/>
              <a:t>(Jet-A1</a:t>
            </a:r>
            <a:r>
              <a:rPr kumimoji="1" lang="ja-JP" altLang="en-US" sz="1400" dirty="0" smtClean="0"/>
              <a:t>を</a:t>
            </a:r>
            <a:r>
              <a:rPr kumimoji="1" lang="en-US" altLang="ja-JP" sz="1400" dirty="0" smtClean="0"/>
              <a:t>6,000L)</a:t>
            </a:r>
          </a:p>
          <a:p>
            <a:pPr algn="just"/>
            <a:r>
              <a:rPr lang="ja-JP" altLang="en-US" sz="1400" dirty="0" smtClean="0"/>
              <a:t>イリジウムオープンポートでステータス確認・データ転送を行う。</a:t>
            </a:r>
            <a:r>
              <a:rPr lang="en-US" altLang="ja-JP" sz="1400" dirty="0" smtClean="0"/>
              <a:t>2011</a:t>
            </a:r>
            <a:r>
              <a:rPr lang="ja-JP" altLang="en-US" sz="1400" dirty="0" smtClean="0"/>
              <a:t>年</a:t>
            </a:r>
            <a:r>
              <a:rPr lang="en-US" altLang="ja-JP" sz="1400" dirty="0" smtClean="0"/>
              <a:t>7</a:t>
            </a:r>
            <a:r>
              <a:rPr lang="ja-JP" altLang="en-US" sz="1400" dirty="0" smtClean="0"/>
              <a:t>月以降電源トラブルで停止。現在再起動を試行中。</a:t>
            </a:r>
            <a:endParaRPr lang="en-US" altLang="ja-JP" sz="1400" dirty="0" smtClean="0"/>
          </a:p>
        </p:txBody>
      </p:sp>
      <p:pic>
        <p:nvPicPr>
          <p:cNvPr id="18" name="Picture 2"/>
          <p:cNvPicPr>
            <a:picLocks noChangeAspect="1" noChangeArrowheads="1"/>
          </p:cNvPicPr>
          <p:nvPr/>
        </p:nvPicPr>
        <p:blipFill>
          <a:blip r:embed="rId3" cstate="print"/>
          <a:srcRect/>
          <a:stretch>
            <a:fillRect/>
          </a:stretch>
        </p:blipFill>
        <p:spPr bwMode="auto">
          <a:xfrm rot="16200000">
            <a:off x="5368572" y="2571075"/>
            <a:ext cx="1550436" cy="2325654"/>
          </a:xfrm>
          <a:prstGeom prst="rect">
            <a:avLst/>
          </a:prstGeom>
          <a:noFill/>
          <a:ln w="9525">
            <a:noFill/>
            <a:miter lim="800000"/>
            <a:headEnd/>
            <a:tailEnd/>
          </a:ln>
        </p:spPr>
      </p:pic>
      <p:pic>
        <p:nvPicPr>
          <p:cNvPr id="16" name="Picture 3" descr="20110114_031525.JPG"/>
          <p:cNvPicPr>
            <a:picLocks noChangeAspect="1"/>
          </p:cNvPicPr>
          <p:nvPr/>
        </p:nvPicPr>
        <p:blipFill>
          <a:blip r:embed="rId4" cstate="print"/>
          <a:stretch>
            <a:fillRect/>
          </a:stretch>
        </p:blipFill>
        <p:spPr>
          <a:xfrm>
            <a:off x="5385381" y="1179847"/>
            <a:ext cx="2426979" cy="1617986"/>
          </a:xfrm>
          <a:prstGeom prst="rect">
            <a:avLst/>
          </a:prstGeom>
        </p:spPr>
      </p:pic>
      <p:sp>
        <p:nvSpPr>
          <p:cNvPr id="9" name="テキスト ボックス 8"/>
          <p:cNvSpPr txBox="1"/>
          <p:nvPr/>
        </p:nvSpPr>
        <p:spPr>
          <a:xfrm>
            <a:off x="5388565" y="2507109"/>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0" name="テキスト ボックス 9"/>
          <p:cNvSpPr txBox="1"/>
          <p:nvPr/>
        </p:nvSpPr>
        <p:spPr>
          <a:xfrm>
            <a:off x="6089635" y="4293096"/>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pic>
        <p:nvPicPr>
          <p:cNvPr id="2050" name="Picture 2" descr="C:\Research\Antarctic_Picture\2011_01_28撤収・デポ\DSC_747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5525" r="15568"/>
          <a:stretch/>
        </p:blipFill>
        <p:spPr bwMode="auto">
          <a:xfrm>
            <a:off x="7380312" y="2302017"/>
            <a:ext cx="1718231" cy="233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51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2.9. Activity of </a:t>
            </a:r>
            <a:r>
              <a:rPr lang="en-US" altLang="ja-JP" sz="3600" dirty="0" smtClean="0">
                <a:latin typeface="+mn-ea"/>
              </a:rPr>
              <a:t>JARE 52</a:t>
            </a:r>
          </a:p>
        </p:txBody>
      </p:sp>
      <p:sp>
        <p:nvSpPr>
          <p:cNvPr id="3" name="テキスト ボックス 2"/>
          <p:cNvSpPr txBox="1"/>
          <p:nvPr/>
        </p:nvSpPr>
        <p:spPr>
          <a:xfrm>
            <a:off x="579040" y="1398794"/>
            <a:ext cx="8169424" cy="2062103"/>
          </a:xfrm>
          <a:prstGeom prst="rect">
            <a:avLst/>
          </a:prstGeom>
          <a:noFill/>
        </p:spPr>
        <p:txBody>
          <a:bodyPr wrap="square" rtlCol="0">
            <a:spAutoFit/>
          </a:bodyPr>
          <a:lstStyle/>
          <a:p>
            <a:r>
              <a:rPr lang="en-US" altLang="ja-JP" sz="2000" u="sng" dirty="0" smtClean="0"/>
              <a:t>JARE52 </a:t>
            </a:r>
            <a:r>
              <a:rPr lang="ja-JP" altLang="en-US" sz="2000" u="sng" dirty="0" smtClean="0"/>
              <a:t>冬期観測</a:t>
            </a:r>
            <a:endParaRPr lang="en-US" altLang="ja-JP" sz="2000" u="sng" dirty="0"/>
          </a:p>
          <a:p>
            <a:r>
              <a:rPr lang="ja-JP" altLang="en-US" dirty="0"/>
              <a:t>　　</a:t>
            </a:r>
            <a:r>
              <a:rPr lang="en-US" altLang="ja-JP" dirty="0"/>
              <a:t>(8)</a:t>
            </a:r>
            <a:r>
              <a:rPr lang="ja-JP" altLang="en-US" dirty="0"/>
              <a:t> 無人発電制御モジュール　</a:t>
            </a:r>
            <a:r>
              <a:rPr lang="en-US" altLang="ja-JP" dirty="0"/>
              <a:t>PLATO-F</a:t>
            </a:r>
          </a:p>
          <a:p>
            <a:r>
              <a:rPr lang="ja-JP" altLang="en-US" dirty="0"/>
              <a:t>　　</a:t>
            </a:r>
            <a:r>
              <a:rPr lang="en-US" altLang="ja-JP" dirty="0"/>
              <a:t>(9) </a:t>
            </a:r>
            <a:r>
              <a:rPr lang="ja-JP" altLang="en-US" dirty="0"/>
              <a:t>太陽系外惑星観測</a:t>
            </a:r>
            <a:r>
              <a:rPr lang="en-US" altLang="ja-JP" dirty="0"/>
              <a:t>2</a:t>
            </a:r>
            <a:r>
              <a:rPr lang="ja-JP" altLang="en-US" dirty="0"/>
              <a:t>連望遠鏡　</a:t>
            </a:r>
            <a:r>
              <a:rPr lang="en-US" altLang="ja-JP" dirty="0" err="1"/>
              <a:t>TwinCAM</a:t>
            </a:r>
            <a:endParaRPr lang="en-US" altLang="ja-JP" dirty="0"/>
          </a:p>
          <a:p>
            <a:r>
              <a:rPr lang="ja-JP" altLang="en-US" dirty="0"/>
              <a:t>　　</a:t>
            </a:r>
            <a:r>
              <a:rPr lang="en-US" altLang="ja-JP" dirty="0"/>
              <a:t>(11) </a:t>
            </a:r>
            <a:r>
              <a:rPr lang="ja-JP" altLang="en-US" dirty="0"/>
              <a:t>接地境界層観測装置 </a:t>
            </a:r>
            <a:r>
              <a:rPr lang="en-US" altLang="ja-JP" dirty="0"/>
              <a:t>SNODAR</a:t>
            </a:r>
          </a:p>
          <a:p>
            <a:r>
              <a:rPr lang="ja-JP" altLang="en-US" dirty="0"/>
              <a:t>　　</a:t>
            </a:r>
            <a:r>
              <a:rPr lang="en-US" altLang="ja-JP" dirty="0"/>
              <a:t>(12) </a:t>
            </a:r>
            <a:r>
              <a:rPr lang="ja-JP" altLang="en-US" dirty="0"/>
              <a:t>全天カメラ </a:t>
            </a:r>
            <a:r>
              <a:rPr lang="en-US" altLang="ja-JP" dirty="0"/>
              <a:t>HR-CAM2</a:t>
            </a:r>
          </a:p>
          <a:p>
            <a:r>
              <a:rPr lang="ja-JP" altLang="en-US" dirty="0"/>
              <a:t>　　</a:t>
            </a:r>
            <a:r>
              <a:rPr lang="en-US" altLang="ja-JP" dirty="0"/>
              <a:t>(10) 16m</a:t>
            </a:r>
            <a:r>
              <a:rPr lang="ja-JP" altLang="en-US" dirty="0"/>
              <a:t>気象タワー</a:t>
            </a:r>
          </a:p>
          <a:p>
            <a:pPr>
              <a:buNone/>
            </a:pPr>
            <a:endParaRPr kumimoji="1" lang="en-US" altLang="ja-JP" dirty="0" smtClean="0"/>
          </a:p>
        </p:txBody>
      </p:sp>
      <p:sp>
        <p:nvSpPr>
          <p:cNvPr id="2" name="正方形/長方形 1"/>
          <p:cNvSpPr/>
          <p:nvPr/>
        </p:nvSpPr>
        <p:spPr>
          <a:xfrm>
            <a:off x="2051260" y="6372036"/>
            <a:ext cx="1080680" cy="369332"/>
          </a:xfrm>
          <a:prstGeom prst="rect">
            <a:avLst/>
          </a:prstGeom>
        </p:spPr>
        <p:txBody>
          <a:bodyPr wrap="none">
            <a:spAutoFit/>
          </a:bodyPr>
          <a:lstStyle/>
          <a:p>
            <a:r>
              <a:rPr lang="en-US" altLang="ja-JP" dirty="0" err="1"/>
              <a:t>TwinCAM</a:t>
            </a:r>
            <a:endParaRPr lang="en-US" altLang="ja-JP" sz="2400" dirty="0"/>
          </a:p>
        </p:txBody>
      </p:sp>
      <p:pic>
        <p:nvPicPr>
          <p:cNvPr id="9" name="Picture 3" descr="20110128_030133.JPG"/>
          <p:cNvPicPr>
            <a:picLocks noChangeAspect="1"/>
          </p:cNvPicPr>
          <p:nvPr/>
        </p:nvPicPr>
        <p:blipFill>
          <a:blip r:embed="rId2" cstate="print"/>
          <a:stretch>
            <a:fillRect/>
          </a:stretch>
        </p:blipFill>
        <p:spPr>
          <a:xfrm>
            <a:off x="971600" y="4167861"/>
            <a:ext cx="3240000" cy="2160000"/>
          </a:xfrm>
          <a:prstGeom prst="rect">
            <a:avLst/>
          </a:prstGeom>
        </p:spPr>
      </p:pic>
      <p:pic>
        <p:nvPicPr>
          <p:cNvPr id="10" name="Picture 2" descr="20110120_029978.JPG"/>
          <p:cNvPicPr>
            <a:picLocks noChangeAspect="1"/>
          </p:cNvPicPr>
          <p:nvPr/>
        </p:nvPicPr>
        <p:blipFill>
          <a:blip r:embed="rId3" cstate="print"/>
          <a:stretch>
            <a:fillRect/>
          </a:stretch>
        </p:blipFill>
        <p:spPr>
          <a:xfrm>
            <a:off x="5076056" y="4149080"/>
            <a:ext cx="3240000" cy="2160000"/>
          </a:xfrm>
          <a:prstGeom prst="rect">
            <a:avLst/>
          </a:prstGeom>
        </p:spPr>
      </p:pic>
      <p:pic>
        <p:nvPicPr>
          <p:cNvPr id="11" name="Picture 3" descr="20110121_029992.JPG"/>
          <p:cNvPicPr>
            <a:picLocks noChangeAspect="1"/>
          </p:cNvPicPr>
          <p:nvPr/>
        </p:nvPicPr>
        <p:blipFill>
          <a:blip r:embed="rId4" cstate="print"/>
          <a:stretch>
            <a:fillRect/>
          </a:stretch>
        </p:blipFill>
        <p:spPr>
          <a:xfrm>
            <a:off x="5503003" y="1398794"/>
            <a:ext cx="3240000" cy="2160000"/>
          </a:xfrm>
          <a:prstGeom prst="rect">
            <a:avLst/>
          </a:prstGeom>
        </p:spPr>
      </p:pic>
      <p:sp>
        <p:nvSpPr>
          <p:cNvPr id="13" name="正方形/長方形 12"/>
          <p:cNvSpPr/>
          <p:nvPr/>
        </p:nvSpPr>
        <p:spPr>
          <a:xfrm>
            <a:off x="5855922" y="6326300"/>
            <a:ext cx="1680268" cy="369332"/>
          </a:xfrm>
          <a:prstGeom prst="rect">
            <a:avLst/>
          </a:prstGeom>
        </p:spPr>
        <p:txBody>
          <a:bodyPr wrap="none">
            <a:spAutoFit/>
          </a:bodyPr>
          <a:lstStyle/>
          <a:p>
            <a:r>
              <a:rPr lang="en-US" altLang="ja-JP" dirty="0" smtClean="0"/>
              <a:t>16m</a:t>
            </a:r>
            <a:r>
              <a:rPr lang="ja-JP" altLang="en-US" dirty="0" smtClean="0"/>
              <a:t>気象タワー</a:t>
            </a:r>
            <a:endParaRPr lang="en-US" altLang="ja-JP" sz="2400" dirty="0"/>
          </a:p>
        </p:txBody>
      </p:sp>
      <p:sp>
        <p:nvSpPr>
          <p:cNvPr id="14" name="正方形/長方形 13"/>
          <p:cNvSpPr/>
          <p:nvPr/>
        </p:nvSpPr>
        <p:spPr>
          <a:xfrm>
            <a:off x="6633873" y="3645024"/>
            <a:ext cx="989182" cy="369332"/>
          </a:xfrm>
          <a:prstGeom prst="rect">
            <a:avLst/>
          </a:prstGeom>
        </p:spPr>
        <p:txBody>
          <a:bodyPr wrap="none">
            <a:spAutoFit/>
          </a:bodyPr>
          <a:lstStyle/>
          <a:p>
            <a:r>
              <a:rPr lang="en-US" altLang="ja-JP" dirty="0" smtClean="0"/>
              <a:t>SNODAR</a:t>
            </a:r>
            <a:endParaRPr lang="en-US" altLang="ja-JP" sz="2400" dirty="0"/>
          </a:p>
        </p:txBody>
      </p:sp>
      <p:sp>
        <p:nvSpPr>
          <p:cNvPr id="4" name="テキスト ボックス 3"/>
          <p:cNvSpPr txBox="1"/>
          <p:nvPr/>
        </p:nvSpPr>
        <p:spPr>
          <a:xfrm>
            <a:off x="7742725" y="3460897"/>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2" name="テキスト ボックス 11"/>
          <p:cNvSpPr txBox="1"/>
          <p:nvPr/>
        </p:nvSpPr>
        <p:spPr>
          <a:xfrm>
            <a:off x="7321794" y="6218147"/>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Tree>
    <p:extLst>
      <p:ext uri="{BB962C8B-B14F-4D97-AF65-F5344CB8AC3E}">
        <p14:creationId xmlns:p14="http://schemas.microsoft.com/office/powerpoint/2010/main" val="3506191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自己紹介</a:t>
            </a:r>
            <a:endParaRPr kumimoji="1" lang="ja-JP" altLang="en-US" dirty="0"/>
          </a:p>
        </p:txBody>
      </p:sp>
      <p:sp>
        <p:nvSpPr>
          <p:cNvPr id="3" name="コンテンツ プレースホルダー 2"/>
          <p:cNvSpPr>
            <a:spLocks noGrp="1"/>
          </p:cNvSpPr>
          <p:nvPr>
            <p:ph idx="1"/>
          </p:nvPr>
        </p:nvSpPr>
        <p:spPr>
          <a:xfrm>
            <a:off x="457200" y="1600200"/>
            <a:ext cx="8219256" cy="4525963"/>
          </a:xfrm>
        </p:spPr>
        <p:txBody>
          <a:bodyPr>
            <a:normAutofit/>
          </a:bodyPr>
          <a:lstStyle/>
          <a:p>
            <a:pPr marL="0" indent="0">
              <a:buNone/>
            </a:pPr>
            <a:r>
              <a:rPr lang="ja-JP" altLang="en-US" sz="2800" dirty="0" smtClean="0"/>
              <a:t>氏名：</a:t>
            </a:r>
            <a:r>
              <a:rPr kumimoji="1" lang="ja-JP" altLang="en-US" sz="2800" dirty="0" smtClean="0"/>
              <a:t>沖田博文（おきたひろふみ）</a:t>
            </a:r>
            <a:endParaRPr kumimoji="1" lang="en-US" altLang="ja-JP" sz="2800" dirty="0" smtClean="0"/>
          </a:p>
          <a:p>
            <a:pPr marL="0" indent="0">
              <a:buNone/>
            </a:pPr>
            <a:r>
              <a:rPr lang="ja-JP" altLang="en-US" sz="2000" dirty="0" smtClean="0"/>
              <a:t>　　生年月日：</a:t>
            </a:r>
            <a:r>
              <a:rPr kumimoji="1" lang="en-US" altLang="ja-JP" sz="2000" dirty="0" smtClean="0"/>
              <a:t>1985</a:t>
            </a:r>
            <a:r>
              <a:rPr kumimoji="1" lang="ja-JP" altLang="en-US" sz="2000" dirty="0" smtClean="0"/>
              <a:t>年</a:t>
            </a:r>
            <a:r>
              <a:rPr kumimoji="1" lang="en-US" altLang="ja-JP" sz="2000" dirty="0" smtClean="0"/>
              <a:t>7</a:t>
            </a:r>
            <a:r>
              <a:rPr kumimoji="1" lang="ja-JP" altLang="en-US" sz="2000" dirty="0" smtClean="0"/>
              <a:t>月</a:t>
            </a:r>
            <a:r>
              <a:rPr kumimoji="1" lang="en-US" altLang="ja-JP" sz="2000" dirty="0" smtClean="0"/>
              <a:t>23</a:t>
            </a:r>
            <a:r>
              <a:rPr kumimoji="1" lang="ja-JP" altLang="en-US" sz="2000" dirty="0" smtClean="0"/>
              <a:t>日</a:t>
            </a:r>
            <a:r>
              <a:rPr lang="ja-JP" altLang="en-US" sz="2000" dirty="0"/>
              <a:t>（</a:t>
            </a:r>
            <a:r>
              <a:rPr kumimoji="1" lang="ja-JP" altLang="en-US" sz="2000" dirty="0" smtClean="0"/>
              <a:t>満</a:t>
            </a:r>
            <a:r>
              <a:rPr kumimoji="1" lang="en-US" altLang="ja-JP" sz="2000" dirty="0" smtClean="0"/>
              <a:t>26</a:t>
            </a:r>
            <a:r>
              <a:rPr kumimoji="1" lang="ja-JP" altLang="en-US" sz="2000" dirty="0" smtClean="0"/>
              <a:t>歳</a:t>
            </a:r>
            <a:r>
              <a:rPr lang="ja-JP" altLang="en-US" sz="2000" dirty="0"/>
              <a:t>）</a:t>
            </a:r>
            <a:endParaRPr kumimoji="1" lang="en-US" altLang="ja-JP" sz="2000" dirty="0" smtClean="0"/>
          </a:p>
          <a:p>
            <a:pPr marL="0" indent="0">
              <a:buNone/>
            </a:pPr>
            <a:r>
              <a:rPr kumimoji="1" lang="ja-JP" altLang="en-US" sz="2000" dirty="0" smtClean="0"/>
              <a:t>　　出生地：岡山県倉敷市水島</a:t>
            </a:r>
            <a:endParaRPr lang="en-US" altLang="ja-JP" sz="2000" dirty="0"/>
          </a:p>
          <a:p>
            <a:pPr marL="0" indent="0">
              <a:buNone/>
            </a:pPr>
            <a:r>
              <a:rPr kumimoji="1" lang="ja-JP" altLang="en-US" sz="2000" dirty="0" smtClean="0"/>
              <a:t>　　趣味：星を見ること、ドライブ</a:t>
            </a:r>
            <a:endParaRPr kumimoji="1" lang="en-US" altLang="ja-JP" sz="2000" dirty="0" smtClean="0"/>
          </a:p>
          <a:p>
            <a:pPr marL="0" indent="0">
              <a:buNone/>
            </a:pPr>
            <a:r>
              <a:rPr lang="ja-JP" altLang="en-US" sz="2000" dirty="0" smtClean="0"/>
              <a:t>　　所属</a:t>
            </a:r>
            <a:r>
              <a:rPr lang="ja-JP" altLang="en-US" sz="2000" dirty="0"/>
              <a:t>：東北大学大学院理学研究科天文学</a:t>
            </a:r>
            <a:r>
              <a:rPr lang="ja-JP" altLang="en-US" sz="2000" dirty="0" smtClean="0"/>
              <a:t>専攻</a:t>
            </a:r>
            <a:endParaRPr lang="en-US" altLang="ja-JP" sz="2000" dirty="0" smtClean="0"/>
          </a:p>
          <a:p>
            <a:pPr marL="0" indent="0">
              <a:buNone/>
            </a:pPr>
            <a:r>
              <a:rPr lang="ja-JP" altLang="en-US" sz="2000" dirty="0"/>
              <a:t>　</a:t>
            </a:r>
            <a:r>
              <a:rPr lang="ja-JP" altLang="en-US" sz="2000" dirty="0" smtClean="0"/>
              <a:t>　</a:t>
            </a:r>
            <a:r>
              <a:rPr lang="ja-JP" altLang="en-US" sz="2000" dirty="0"/>
              <a:t>指導</a:t>
            </a:r>
            <a:r>
              <a:rPr lang="ja-JP" altLang="en-US" sz="2000" dirty="0" smtClean="0"/>
              <a:t>教官：市川隆</a:t>
            </a:r>
            <a:endParaRPr lang="en-US" altLang="ja-JP" sz="2000" dirty="0"/>
          </a:p>
          <a:p>
            <a:pPr marL="0" indent="0">
              <a:buNone/>
            </a:pPr>
            <a:r>
              <a:rPr lang="ja-JP" altLang="en-US" sz="2000" dirty="0" smtClean="0"/>
              <a:t>　　学年：博士課程後期</a:t>
            </a:r>
            <a:r>
              <a:rPr lang="en-US" altLang="ja-JP" sz="2000" dirty="0" smtClean="0"/>
              <a:t>2</a:t>
            </a:r>
            <a:r>
              <a:rPr lang="ja-JP" altLang="en-US" sz="2000" dirty="0" smtClean="0"/>
              <a:t>年</a:t>
            </a:r>
            <a:endParaRPr lang="en-US" altLang="ja-JP" sz="2000" dirty="0" smtClean="0"/>
          </a:p>
          <a:p>
            <a:pPr marL="0" indent="0">
              <a:buNone/>
            </a:pPr>
            <a:r>
              <a:rPr lang="ja-JP" altLang="en-US" sz="2800" dirty="0" smtClean="0"/>
              <a:t>南極歴：</a:t>
            </a:r>
            <a:endParaRPr lang="en-US" altLang="ja-JP" sz="2800" dirty="0" smtClean="0"/>
          </a:p>
          <a:p>
            <a:pPr marL="0" indent="0">
              <a:buNone/>
            </a:pPr>
            <a:r>
              <a:rPr lang="ja-JP" altLang="en-US" sz="2800" dirty="0"/>
              <a:t>　</a:t>
            </a:r>
            <a:r>
              <a:rPr lang="ja-JP" altLang="en-US" sz="2800" dirty="0" smtClean="0"/>
              <a:t>第</a:t>
            </a:r>
            <a:r>
              <a:rPr lang="en-US" altLang="ja-JP" sz="2800" dirty="0" smtClean="0"/>
              <a:t>52</a:t>
            </a:r>
            <a:r>
              <a:rPr lang="ja-JP" altLang="en-US" sz="2800" dirty="0" smtClean="0"/>
              <a:t>次日本南極地域観測隊同行者</a:t>
            </a:r>
            <a:r>
              <a:rPr lang="ja-JP" altLang="en-US" sz="2800" dirty="0"/>
              <a:t>（</a:t>
            </a:r>
            <a:r>
              <a:rPr kumimoji="1" lang="en-US" altLang="ja-JP" sz="2800" dirty="0" smtClean="0"/>
              <a:t>2010-11</a:t>
            </a:r>
            <a:r>
              <a:rPr kumimoji="1" lang="ja-JP" altLang="en-US" sz="2800" dirty="0" smtClean="0"/>
              <a:t>）</a:t>
            </a:r>
            <a:endParaRPr kumimoji="1" lang="en-US" altLang="ja-JP" sz="2800" dirty="0" smtClean="0"/>
          </a:p>
          <a:p>
            <a:pPr marL="0" indent="0">
              <a:buNone/>
            </a:pPr>
            <a:r>
              <a:rPr lang="ja-JP" altLang="en-US" sz="2800" dirty="0" smtClean="0"/>
              <a:t>　第</a:t>
            </a:r>
            <a:r>
              <a:rPr lang="en-US" altLang="ja-JP" sz="2800" dirty="0" smtClean="0"/>
              <a:t>54</a:t>
            </a:r>
            <a:r>
              <a:rPr lang="ja-JP" altLang="en-US" sz="2800" dirty="0" smtClean="0"/>
              <a:t>次日本南極地域観測隊夏</a:t>
            </a:r>
            <a:r>
              <a:rPr lang="ja-JP" altLang="en-US" sz="2800" dirty="0"/>
              <a:t>隊員</a:t>
            </a:r>
            <a:r>
              <a:rPr lang="ja-JP" altLang="en-US" sz="2800" dirty="0" smtClean="0"/>
              <a:t>（</a:t>
            </a:r>
            <a:r>
              <a:rPr lang="en-US" altLang="ja-JP" sz="2800" dirty="0" smtClean="0"/>
              <a:t>2012-13, </a:t>
            </a:r>
            <a:r>
              <a:rPr lang="ja-JP" altLang="en-US" sz="2800" dirty="0" smtClean="0"/>
              <a:t>候補</a:t>
            </a:r>
            <a:r>
              <a:rPr lang="ja-JP" altLang="en-US" sz="2800" dirty="0"/>
              <a:t>）</a:t>
            </a:r>
            <a:endParaRPr kumimoji="1" lang="ja-JP" altLang="en-US" sz="2800" dirty="0"/>
          </a:p>
        </p:txBody>
      </p:sp>
      <p:pic>
        <p:nvPicPr>
          <p:cNvPr id="1027" name="Picture 3" descr="C:\Private\南極写真\jpg_内陸旅行\DSC_73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22" r="9522"/>
          <a:stretch/>
        </p:blipFill>
        <p:spPr bwMode="auto">
          <a:xfrm>
            <a:off x="6209730" y="312297"/>
            <a:ext cx="2797791"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17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2.10. Activity of </a:t>
            </a:r>
            <a:r>
              <a:rPr lang="en-US" altLang="ja-JP" sz="3600" dirty="0" smtClean="0">
                <a:latin typeface="+mn-ea"/>
              </a:rPr>
              <a:t>JARE 53</a:t>
            </a:r>
          </a:p>
        </p:txBody>
      </p:sp>
      <p:sp>
        <p:nvSpPr>
          <p:cNvPr id="3" name="テキスト ボックス 2"/>
          <p:cNvSpPr txBox="1"/>
          <p:nvPr/>
        </p:nvSpPr>
        <p:spPr>
          <a:xfrm>
            <a:off x="579040" y="1541691"/>
            <a:ext cx="8025008" cy="2031325"/>
          </a:xfrm>
          <a:prstGeom prst="rect">
            <a:avLst/>
          </a:prstGeom>
          <a:noFill/>
        </p:spPr>
        <p:txBody>
          <a:bodyPr wrap="square" rtlCol="0">
            <a:spAutoFit/>
          </a:bodyPr>
          <a:lstStyle/>
          <a:p>
            <a:pPr algn="just"/>
            <a:r>
              <a:rPr lang="en-US" altLang="ja-JP" dirty="0" smtClean="0"/>
              <a:t>2013</a:t>
            </a:r>
            <a:r>
              <a:rPr lang="ja-JP" altLang="en-US" dirty="0" smtClean="0"/>
              <a:t>年</a:t>
            </a:r>
            <a:r>
              <a:rPr lang="en-US" altLang="ja-JP" dirty="0" smtClean="0"/>
              <a:t>4</a:t>
            </a:r>
            <a:r>
              <a:rPr lang="ja-JP" altLang="en-US" dirty="0" smtClean="0"/>
              <a:t>月</a:t>
            </a:r>
            <a:r>
              <a:rPr lang="ja-JP" altLang="en-US" dirty="0"/>
              <a:t>上</a:t>
            </a:r>
            <a:r>
              <a:rPr lang="ja-JP" altLang="en-US" dirty="0" smtClean="0"/>
              <a:t>旬～</a:t>
            </a:r>
            <a:r>
              <a:rPr lang="en-US" altLang="ja-JP" dirty="0"/>
              <a:t>9</a:t>
            </a:r>
            <a:r>
              <a:rPr lang="ja-JP" altLang="en-US" dirty="0" smtClean="0"/>
              <a:t>月中旬にかけてドームふじ基地で無人赤外線天体観測を実施</a:t>
            </a:r>
            <a:endParaRPr lang="en-US" altLang="ja-JP" dirty="0" smtClean="0"/>
          </a:p>
          <a:p>
            <a:pPr algn="just"/>
            <a:r>
              <a:rPr lang="ja-JP" altLang="en-US" dirty="0" smtClean="0"/>
              <a:t>する準備の為、東北大</a:t>
            </a:r>
            <a:r>
              <a:rPr lang="en-US" altLang="ja-JP" dirty="0" smtClean="0"/>
              <a:t>M2</a:t>
            </a:r>
            <a:r>
              <a:rPr lang="ja-JP" altLang="en-US" dirty="0" smtClean="0"/>
              <a:t>小山拓也が昭和基地で現在越冬中</a:t>
            </a:r>
            <a:r>
              <a:rPr lang="ja-JP" altLang="en-US" dirty="0"/>
              <a:t>。</a:t>
            </a:r>
            <a:endParaRPr lang="en-US" altLang="ja-JP" dirty="0" smtClean="0"/>
          </a:p>
          <a:p>
            <a:pPr algn="just"/>
            <a:endParaRPr lang="en-US" altLang="ja-JP" dirty="0"/>
          </a:p>
          <a:p>
            <a:pPr algn="just"/>
            <a:r>
              <a:rPr lang="ja-JP" altLang="en-US" dirty="0"/>
              <a:t>　</a:t>
            </a:r>
            <a:r>
              <a:rPr lang="ja-JP" altLang="en-US" dirty="0" smtClean="0"/>
              <a:t>　</a:t>
            </a:r>
            <a:r>
              <a:rPr lang="en-US" altLang="ja-JP" dirty="0" smtClean="0"/>
              <a:t>(A) PLATO-F</a:t>
            </a:r>
            <a:r>
              <a:rPr lang="ja-JP" altLang="en-US" dirty="0" smtClean="0"/>
              <a:t>の給油・修理・改造（</a:t>
            </a:r>
            <a:r>
              <a:rPr lang="en-US" altLang="ja-JP" dirty="0" smtClean="0"/>
              <a:t>2KW</a:t>
            </a:r>
            <a:r>
              <a:rPr lang="ja-JP" altLang="en-US" dirty="0" smtClean="0"/>
              <a:t>・</a:t>
            </a:r>
            <a:r>
              <a:rPr lang="en-US" altLang="ja-JP" dirty="0" smtClean="0"/>
              <a:t>300</a:t>
            </a:r>
            <a:r>
              <a:rPr lang="ja-JP" altLang="en-US" dirty="0" smtClean="0"/>
              <a:t>日供給モードへ変更</a:t>
            </a:r>
            <a:r>
              <a:rPr lang="en-US" altLang="ja-JP" dirty="0" smtClean="0"/>
              <a:t>)</a:t>
            </a:r>
          </a:p>
          <a:p>
            <a:pPr algn="just">
              <a:buNone/>
            </a:pPr>
            <a:r>
              <a:rPr kumimoji="1" lang="ja-JP" altLang="en-US" dirty="0"/>
              <a:t>　</a:t>
            </a:r>
            <a:r>
              <a:rPr kumimoji="1" lang="ja-JP" altLang="en-US" dirty="0" smtClean="0"/>
              <a:t>　</a:t>
            </a:r>
            <a:r>
              <a:rPr kumimoji="1" lang="en-US" altLang="ja-JP" dirty="0" smtClean="0"/>
              <a:t>(B) </a:t>
            </a:r>
            <a:r>
              <a:rPr kumimoji="1" lang="ja-JP" altLang="en-US" dirty="0" smtClean="0"/>
              <a:t>天体観測用</a:t>
            </a:r>
            <a:r>
              <a:rPr kumimoji="1" lang="en-US" altLang="ja-JP" dirty="0" smtClean="0"/>
              <a:t>8m</a:t>
            </a:r>
            <a:r>
              <a:rPr kumimoji="1" lang="ja-JP" altLang="en-US" dirty="0" smtClean="0"/>
              <a:t>ステージ及び天体観測ドームの建設</a:t>
            </a:r>
            <a:endParaRPr kumimoji="1" lang="en-US" altLang="ja-JP" dirty="0" smtClean="0"/>
          </a:p>
          <a:p>
            <a:pPr algn="just">
              <a:buNone/>
            </a:pPr>
            <a:r>
              <a:rPr lang="ja-JP" altLang="en-US" dirty="0"/>
              <a:t>　</a:t>
            </a:r>
            <a:r>
              <a:rPr lang="ja-JP" altLang="en-US" dirty="0" smtClean="0"/>
              <a:t>　</a:t>
            </a:r>
            <a:r>
              <a:rPr lang="en-US" altLang="ja-JP" dirty="0" smtClean="0"/>
              <a:t>(C) </a:t>
            </a:r>
            <a:r>
              <a:rPr lang="ja-JP" altLang="en-US" dirty="0" smtClean="0"/>
              <a:t>赤外線望遠鏡の設置・調整</a:t>
            </a:r>
            <a:endParaRPr lang="en-US" altLang="ja-JP" dirty="0" smtClean="0"/>
          </a:p>
          <a:p>
            <a:pPr algn="just">
              <a:buNone/>
            </a:pPr>
            <a:r>
              <a:rPr lang="ja-JP" altLang="en-US" dirty="0"/>
              <a:t>　</a:t>
            </a:r>
            <a:r>
              <a:rPr lang="ja-JP" altLang="en-US" dirty="0" smtClean="0"/>
              <a:t>　</a:t>
            </a:r>
            <a:r>
              <a:rPr lang="en-US" altLang="ja-JP" dirty="0" smtClean="0"/>
              <a:t>(D)</a:t>
            </a:r>
            <a:r>
              <a:rPr lang="ja-JP" altLang="en-US" dirty="0"/>
              <a:t>サイト</a:t>
            </a:r>
            <a:r>
              <a:rPr lang="ja-JP" altLang="en-US" dirty="0" smtClean="0"/>
              <a:t>調査</a:t>
            </a:r>
            <a:endParaRPr lang="en-US" altLang="ja-JP" dirty="0" smtClean="0"/>
          </a:p>
        </p:txBody>
      </p:sp>
      <p:pic>
        <p:nvPicPr>
          <p:cNvPr id="6146" name="Picture 2" descr="C:\Research\D2\2011_06極地原稿\pic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8152" y="3573016"/>
            <a:ext cx="3600000" cy="2700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4149080"/>
            <a:ext cx="2808312" cy="179964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447764" y="5922738"/>
            <a:ext cx="1662635" cy="307777"/>
          </a:xfrm>
          <a:prstGeom prst="rect">
            <a:avLst/>
          </a:prstGeom>
          <a:noFill/>
        </p:spPr>
        <p:txBody>
          <a:bodyPr wrap="none" rtlCol="0">
            <a:spAutoFit/>
          </a:bodyPr>
          <a:lstStyle/>
          <a:p>
            <a:r>
              <a:rPr kumimoji="1" lang="en-US" altLang="ja-JP" sz="1400" dirty="0" smtClean="0"/>
              <a:t>40cm</a:t>
            </a:r>
            <a:r>
              <a:rPr kumimoji="1" lang="ja-JP" altLang="en-US" sz="1400" dirty="0" smtClean="0"/>
              <a:t>赤外線望遠鏡</a:t>
            </a:r>
            <a:endParaRPr kumimoji="1" lang="ja-JP" altLang="en-US" dirty="0"/>
          </a:p>
        </p:txBody>
      </p:sp>
      <p:sp>
        <p:nvSpPr>
          <p:cNvPr id="8" name="テキスト ボックス 7"/>
          <p:cNvSpPr txBox="1"/>
          <p:nvPr/>
        </p:nvSpPr>
        <p:spPr>
          <a:xfrm>
            <a:off x="5299117" y="6233677"/>
            <a:ext cx="3089307" cy="307777"/>
          </a:xfrm>
          <a:prstGeom prst="rect">
            <a:avLst/>
          </a:prstGeom>
          <a:noFill/>
        </p:spPr>
        <p:txBody>
          <a:bodyPr wrap="none" rtlCol="0">
            <a:spAutoFit/>
          </a:bodyPr>
          <a:lstStyle/>
          <a:p>
            <a:r>
              <a:rPr kumimoji="1" lang="en-US" altLang="ja-JP" sz="1400" dirty="0" smtClean="0"/>
              <a:t>8m</a:t>
            </a:r>
            <a:r>
              <a:rPr kumimoji="1" lang="ja-JP" altLang="en-US" sz="1400" dirty="0" smtClean="0"/>
              <a:t>ステージ</a:t>
            </a:r>
            <a:r>
              <a:rPr kumimoji="1" lang="en-US" altLang="ja-JP" sz="1400" dirty="0" smtClean="0"/>
              <a:t>(</a:t>
            </a:r>
            <a:r>
              <a:rPr kumimoji="1" lang="ja-JP" altLang="en-US" sz="1400" dirty="0" smtClean="0"/>
              <a:t>写真では</a:t>
            </a:r>
            <a:r>
              <a:rPr kumimoji="1" lang="en-US" altLang="ja-JP" sz="1400" dirty="0" smtClean="0"/>
              <a:t>5m)</a:t>
            </a:r>
            <a:r>
              <a:rPr kumimoji="1" lang="ja-JP" altLang="en-US" sz="1400" dirty="0" smtClean="0"/>
              <a:t>と観測ドーム</a:t>
            </a:r>
            <a:endParaRPr kumimoji="1" lang="ja-JP" altLang="en-US" dirty="0"/>
          </a:p>
        </p:txBody>
      </p:sp>
    </p:spTree>
    <p:extLst>
      <p:ext uri="{BB962C8B-B14F-4D97-AF65-F5344CB8AC3E}">
        <p14:creationId xmlns:p14="http://schemas.microsoft.com/office/powerpoint/2010/main" val="180049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a:t>
            </a:r>
            <a:r>
              <a:rPr kumimoji="1" lang="en-US" altLang="ja-JP" dirty="0" smtClean="0"/>
              <a:t>ontents</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ja-JP" altLang="en-US" dirty="0">
                <a:solidFill>
                  <a:schemeClr val="bg1">
                    <a:lumMod val="85000"/>
                  </a:schemeClr>
                </a:solidFill>
              </a:rPr>
              <a:t>ドームふじ基地</a:t>
            </a:r>
            <a:r>
              <a:rPr lang="ja-JP" altLang="en-US" dirty="0" smtClean="0">
                <a:solidFill>
                  <a:schemeClr val="bg1">
                    <a:lumMod val="85000"/>
                  </a:schemeClr>
                </a:solidFill>
              </a:rPr>
              <a:t>の天文学的</a:t>
            </a:r>
            <a:r>
              <a:rPr kumimoji="1" lang="ja-JP" altLang="en-US" dirty="0" smtClean="0">
                <a:solidFill>
                  <a:schemeClr val="bg1">
                    <a:lumMod val="85000"/>
                  </a:schemeClr>
                </a:solidFill>
              </a:rPr>
              <a:t>メリット</a:t>
            </a:r>
            <a:endParaRPr kumimoji="1" lang="en-US" altLang="ja-JP" dirty="0" smtClean="0">
              <a:solidFill>
                <a:schemeClr val="bg1">
                  <a:lumMod val="85000"/>
                </a:schemeClr>
              </a:solidFill>
            </a:endParaRPr>
          </a:p>
          <a:p>
            <a:pPr marL="514350" indent="-514350">
              <a:buFont typeface="+mj-lt"/>
              <a:buAutoNum type="arabicPeriod"/>
            </a:pPr>
            <a:r>
              <a:rPr lang="ja-JP" altLang="en-US" dirty="0">
                <a:solidFill>
                  <a:schemeClr val="bg1">
                    <a:lumMod val="85000"/>
                  </a:schemeClr>
                </a:solidFill>
              </a:rPr>
              <a:t>これまで</a:t>
            </a:r>
            <a:r>
              <a:rPr lang="ja-JP" altLang="en-US" dirty="0" smtClean="0">
                <a:solidFill>
                  <a:schemeClr val="bg1">
                    <a:lumMod val="85000"/>
                  </a:schemeClr>
                </a:solidFill>
              </a:rPr>
              <a:t>の取り組み</a:t>
            </a:r>
            <a:endParaRPr kumimoji="1" lang="en-US" altLang="ja-JP" dirty="0" smtClean="0">
              <a:solidFill>
                <a:schemeClr val="bg1">
                  <a:lumMod val="85000"/>
                </a:schemeClr>
              </a:solidFill>
            </a:endParaRPr>
          </a:p>
          <a:p>
            <a:pPr marL="514350" indent="-514350">
              <a:buFont typeface="+mj-lt"/>
              <a:buAutoNum type="arabicPeriod"/>
            </a:pPr>
            <a:r>
              <a:rPr kumimoji="1" lang="en-US" altLang="ja-JP" dirty="0" smtClean="0"/>
              <a:t>52</a:t>
            </a:r>
            <a:r>
              <a:rPr kumimoji="1" lang="ja-JP" altLang="en-US" dirty="0" smtClean="0"/>
              <a:t>次隊でわかった観測条件</a:t>
            </a:r>
            <a:endParaRPr kumimoji="1" lang="en-US" altLang="ja-JP" dirty="0" smtClean="0"/>
          </a:p>
          <a:p>
            <a:pPr marL="514350" indent="-514350">
              <a:buFont typeface="+mj-lt"/>
              <a:buAutoNum type="arabicPeriod"/>
            </a:pPr>
            <a:r>
              <a:rPr lang="en-US" altLang="ja-JP" dirty="0" smtClean="0">
                <a:solidFill>
                  <a:schemeClr val="bg1">
                    <a:lumMod val="85000"/>
                  </a:schemeClr>
                </a:solidFill>
              </a:rPr>
              <a:t>Future Works</a:t>
            </a:r>
            <a:endParaRPr kumimoji="1" lang="ja-JP" altLang="en-US" dirty="0">
              <a:solidFill>
                <a:schemeClr val="bg1">
                  <a:lumMod val="85000"/>
                </a:schemeClr>
              </a:solidFill>
            </a:endParaRPr>
          </a:p>
        </p:txBody>
      </p:sp>
    </p:spTree>
    <p:extLst>
      <p:ext uri="{BB962C8B-B14F-4D97-AF65-F5344CB8AC3E}">
        <p14:creationId xmlns:p14="http://schemas.microsoft.com/office/powerpoint/2010/main" val="3092450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3. 52</a:t>
            </a:r>
            <a:r>
              <a:rPr lang="ja-JP" altLang="en-US" sz="3600" dirty="0" smtClean="0">
                <a:latin typeface="+mn-ea"/>
              </a:rPr>
              <a:t>次隊で分かった観測条件</a:t>
            </a:r>
            <a:endParaRPr lang="en-US" altLang="ja-JP" sz="3600" dirty="0" smtClean="0">
              <a:latin typeface="+mn-ea"/>
            </a:endParaRPr>
          </a:p>
        </p:txBody>
      </p:sp>
      <p:sp>
        <p:nvSpPr>
          <p:cNvPr id="3" name="テキスト ボックス 2"/>
          <p:cNvSpPr txBox="1"/>
          <p:nvPr/>
        </p:nvSpPr>
        <p:spPr>
          <a:xfrm>
            <a:off x="579040" y="1421990"/>
            <a:ext cx="8169424" cy="1200329"/>
          </a:xfrm>
          <a:prstGeom prst="rect">
            <a:avLst/>
          </a:prstGeom>
          <a:noFill/>
        </p:spPr>
        <p:txBody>
          <a:bodyPr wrap="square" rtlCol="0">
            <a:spAutoFit/>
          </a:bodyPr>
          <a:lstStyle/>
          <a:p>
            <a:r>
              <a:rPr lang="en-US" altLang="ja-JP" dirty="0" smtClean="0"/>
              <a:t>(</a:t>
            </a:r>
            <a:r>
              <a:rPr lang="en-US" altLang="ja-JP" dirty="0"/>
              <a:t>1</a:t>
            </a:r>
            <a:r>
              <a:rPr lang="en-US" altLang="ja-JP" dirty="0" smtClean="0"/>
              <a:t>)</a:t>
            </a:r>
            <a:r>
              <a:rPr lang="ja-JP" altLang="en-US" dirty="0" smtClean="0"/>
              <a:t> </a:t>
            </a:r>
            <a:r>
              <a:rPr lang="ja-JP" altLang="en-US" dirty="0"/>
              <a:t>大気水蒸気モニタ</a:t>
            </a:r>
            <a:r>
              <a:rPr lang="en-US" altLang="ja-JP" dirty="0"/>
              <a:t>(</a:t>
            </a:r>
            <a:r>
              <a:rPr lang="ja-JP" altLang="en-US" dirty="0"/>
              <a:t>近赤外線分光器</a:t>
            </a:r>
            <a:r>
              <a:rPr lang="en-US" altLang="ja-JP" dirty="0"/>
              <a:t>)</a:t>
            </a:r>
          </a:p>
          <a:p>
            <a:r>
              <a:rPr lang="en-US" altLang="ja-JP" dirty="0" smtClean="0"/>
              <a:t>(</a:t>
            </a:r>
            <a:r>
              <a:rPr lang="en-US" altLang="ja-JP" dirty="0"/>
              <a:t>2</a:t>
            </a:r>
            <a:r>
              <a:rPr lang="en-US" altLang="ja-JP" dirty="0" smtClean="0"/>
              <a:t>) </a:t>
            </a:r>
            <a:r>
              <a:rPr lang="ja-JP" altLang="en-US" dirty="0"/>
              <a:t>赤外線の空の明るさ観測</a:t>
            </a:r>
            <a:r>
              <a:rPr lang="en-US" altLang="ja-JP" dirty="0"/>
              <a:t>(40cm</a:t>
            </a:r>
            <a:r>
              <a:rPr lang="ja-JP" altLang="en-US" dirty="0"/>
              <a:t>望遠鏡</a:t>
            </a:r>
            <a:r>
              <a:rPr lang="en-US" altLang="ja-JP" dirty="0" smtClean="0"/>
              <a:t>)</a:t>
            </a:r>
          </a:p>
          <a:p>
            <a:r>
              <a:rPr lang="en-US" altLang="ja-JP" dirty="0" smtClean="0"/>
              <a:t>(3) DIMM</a:t>
            </a:r>
            <a:r>
              <a:rPr lang="ja-JP" altLang="en-US" dirty="0" smtClean="0"/>
              <a:t>によるシーイング測定</a:t>
            </a:r>
            <a:r>
              <a:rPr lang="en-US" altLang="ja-JP" dirty="0" smtClean="0"/>
              <a:t>(40cm</a:t>
            </a:r>
            <a:r>
              <a:rPr lang="ja-JP" altLang="en-US" dirty="0" smtClean="0"/>
              <a:t>望遠鏡</a:t>
            </a:r>
            <a:r>
              <a:rPr lang="en-US" altLang="ja-JP" dirty="0" smtClean="0"/>
              <a:t>)</a:t>
            </a:r>
          </a:p>
          <a:p>
            <a:endParaRPr kumimoji="1" lang="en-US" altLang="ja-JP" dirty="0" smtClean="0"/>
          </a:p>
        </p:txBody>
      </p:sp>
      <p:pic>
        <p:nvPicPr>
          <p:cNvPr id="15" name="Picture 2" descr="20110108_029694.JPG"/>
          <p:cNvPicPr>
            <a:picLocks noChangeAspect="1"/>
          </p:cNvPicPr>
          <p:nvPr/>
        </p:nvPicPr>
        <p:blipFill>
          <a:blip r:embed="rId2" cstate="print"/>
          <a:stretch>
            <a:fillRect/>
          </a:stretch>
        </p:blipFill>
        <p:spPr>
          <a:xfrm>
            <a:off x="4198300" y="4256617"/>
            <a:ext cx="2880000" cy="1920000"/>
          </a:xfrm>
          <a:prstGeom prst="rect">
            <a:avLst/>
          </a:prstGeom>
        </p:spPr>
      </p:pic>
      <p:sp>
        <p:nvSpPr>
          <p:cNvPr id="4" name="正方形/長方形 3"/>
          <p:cNvSpPr/>
          <p:nvPr/>
        </p:nvSpPr>
        <p:spPr>
          <a:xfrm>
            <a:off x="4675472" y="6206824"/>
            <a:ext cx="2002471" cy="369332"/>
          </a:xfrm>
          <a:prstGeom prst="rect">
            <a:avLst/>
          </a:prstGeom>
        </p:spPr>
        <p:txBody>
          <a:bodyPr wrap="none">
            <a:spAutoFit/>
          </a:bodyPr>
          <a:lstStyle/>
          <a:p>
            <a:pPr>
              <a:buNone/>
            </a:pPr>
            <a:r>
              <a:rPr lang="ja-JP" altLang="en-US" dirty="0"/>
              <a:t>大気水蒸気</a:t>
            </a:r>
            <a:r>
              <a:rPr lang="ja-JP" altLang="en-US" dirty="0" smtClean="0"/>
              <a:t>モニタ</a:t>
            </a:r>
            <a:endParaRPr lang="en-US" altLang="ja-JP" dirty="0"/>
          </a:p>
        </p:txBody>
      </p:sp>
      <p:pic>
        <p:nvPicPr>
          <p:cNvPr id="5123"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778" y="1722981"/>
            <a:ext cx="2880000" cy="179964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357365" y="3522622"/>
            <a:ext cx="1681871" cy="369332"/>
          </a:xfrm>
          <a:prstGeom prst="rect">
            <a:avLst/>
          </a:prstGeom>
        </p:spPr>
        <p:txBody>
          <a:bodyPr wrap="none">
            <a:spAutoFit/>
          </a:bodyPr>
          <a:lstStyle/>
          <a:p>
            <a:r>
              <a:rPr lang="ja-JP" altLang="en-US" dirty="0"/>
              <a:t>シーイング測定</a:t>
            </a:r>
          </a:p>
        </p:txBody>
      </p:sp>
      <p:sp>
        <p:nvSpPr>
          <p:cNvPr id="6" name="正方形/長方形 5"/>
          <p:cNvSpPr/>
          <p:nvPr/>
        </p:nvSpPr>
        <p:spPr>
          <a:xfrm>
            <a:off x="5652120" y="3533780"/>
            <a:ext cx="2954655" cy="369332"/>
          </a:xfrm>
          <a:prstGeom prst="rect">
            <a:avLst/>
          </a:prstGeom>
        </p:spPr>
        <p:txBody>
          <a:bodyPr wrap="none">
            <a:spAutoFit/>
          </a:bodyPr>
          <a:lstStyle/>
          <a:p>
            <a:r>
              <a:rPr lang="ja-JP" altLang="en-US" dirty="0" smtClean="0"/>
              <a:t>赤外線の空の</a:t>
            </a:r>
            <a:r>
              <a:rPr lang="ja-JP" altLang="en-US" dirty="0"/>
              <a:t>散乱</a:t>
            </a:r>
            <a:r>
              <a:rPr lang="ja-JP" altLang="en-US" dirty="0" smtClean="0"/>
              <a:t>強度測定</a:t>
            </a:r>
            <a:endParaRPr lang="ja-JP" altLang="en-US" dirty="0"/>
          </a:p>
        </p:txBody>
      </p:sp>
      <p:pic>
        <p:nvPicPr>
          <p:cNvPr id="5122" name="Picture 2" descr="C:\Private\南極写真\jpg_内陸旅行\DSC_73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852952"/>
            <a:ext cx="2880000" cy="1800184"/>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5931639" y="5905881"/>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Tree>
    <p:extLst>
      <p:ext uri="{BB962C8B-B14F-4D97-AF65-F5344CB8AC3E}">
        <p14:creationId xmlns:p14="http://schemas.microsoft.com/office/powerpoint/2010/main" val="1657852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3.1. </a:t>
            </a:r>
            <a:r>
              <a:rPr lang="ja-JP" altLang="en-US" sz="3600" dirty="0">
                <a:latin typeface="+mn-ea"/>
              </a:rPr>
              <a:t>大気水蒸気量</a:t>
            </a:r>
            <a:r>
              <a:rPr lang="ja-JP" altLang="en-US" sz="3600" dirty="0" smtClean="0">
                <a:latin typeface="+mn-ea"/>
              </a:rPr>
              <a:t>の観測</a:t>
            </a:r>
            <a:endParaRPr lang="en-US" altLang="ja-JP" sz="3600" dirty="0" smtClean="0">
              <a:latin typeface="+mn-ea"/>
            </a:endParaRPr>
          </a:p>
        </p:txBody>
      </p:sp>
      <p:pic>
        <p:nvPicPr>
          <p:cNvPr id="26" name="Picture 2" descr="20110108_029694.JPG"/>
          <p:cNvPicPr>
            <a:picLocks noChangeAspect="1"/>
          </p:cNvPicPr>
          <p:nvPr/>
        </p:nvPicPr>
        <p:blipFill>
          <a:blip r:embed="rId2" cstate="print"/>
          <a:stretch>
            <a:fillRect/>
          </a:stretch>
        </p:blipFill>
        <p:spPr>
          <a:xfrm>
            <a:off x="799522" y="1388477"/>
            <a:ext cx="3600000" cy="2399999"/>
          </a:xfrm>
          <a:prstGeom prst="rect">
            <a:avLst/>
          </a:prstGeom>
        </p:spPr>
      </p:pic>
      <p:grpSp>
        <p:nvGrpSpPr>
          <p:cNvPr id="31" name="Group 14"/>
          <p:cNvGrpSpPr/>
          <p:nvPr/>
        </p:nvGrpSpPr>
        <p:grpSpPr>
          <a:xfrm>
            <a:off x="3786879" y="4005064"/>
            <a:ext cx="5249617" cy="2670792"/>
            <a:chOff x="1187624" y="1852508"/>
            <a:chExt cx="6840760" cy="4813515"/>
          </a:xfrm>
        </p:grpSpPr>
        <p:pic>
          <p:nvPicPr>
            <p:cNvPr id="32" name="Picture 3" descr="sample_spectra.jpg"/>
            <p:cNvPicPr>
              <a:picLocks noChangeAspect="1"/>
            </p:cNvPicPr>
            <p:nvPr/>
          </p:nvPicPr>
          <p:blipFill rotWithShape="1">
            <a:blip r:embed="rId3" cstate="print"/>
            <a:srcRect t="5788"/>
            <a:stretch/>
          </p:blipFill>
          <p:spPr>
            <a:xfrm>
              <a:off x="1187624" y="1852508"/>
              <a:ext cx="6840760" cy="4813515"/>
            </a:xfrm>
            <a:prstGeom prst="rect">
              <a:avLst/>
            </a:prstGeom>
          </p:spPr>
        </p:pic>
        <p:cxnSp>
          <p:nvCxnSpPr>
            <p:cNvPr id="33" name="Straight Connector 5"/>
            <p:cNvCxnSpPr/>
            <p:nvPr/>
          </p:nvCxnSpPr>
          <p:spPr>
            <a:xfrm>
              <a:off x="2411760" y="5373216"/>
              <a:ext cx="6480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6"/>
            <p:cNvCxnSpPr/>
            <p:nvPr/>
          </p:nvCxnSpPr>
          <p:spPr>
            <a:xfrm>
              <a:off x="2411760" y="5733256"/>
              <a:ext cx="648072"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TextBox 7"/>
            <p:cNvSpPr txBox="1"/>
            <p:nvPr/>
          </p:nvSpPr>
          <p:spPr>
            <a:xfrm>
              <a:off x="3131840" y="5579948"/>
              <a:ext cx="1574855" cy="369332"/>
            </a:xfrm>
            <a:prstGeom prst="rect">
              <a:avLst/>
            </a:prstGeom>
            <a:noFill/>
          </p:spPr>
          <p:txBody>
            <a:bodyPr wrap="none" rtlCol="0">
              <a:spAutoFit/>
            </a:bodyPr>
            <a:lstStyle/>
            <a:p>
              <a:r>
                <a:rPr kumimoji="1" lang="en-US" altLang="ja-JP" dirty="0" smtClean="0"/>
                <a:t>PWV</a:t>
              </a:r>
              <a:r>
                <a:rPr kumimoji="1" lang="ja-JP" altLang="en-US" smtClean="0"/>
                <a:t>～１</a:t>
              </a:r>
              <a:r>
                <a:rPr lang="en-US" altLang="ja-JP" dirty="0" smtClean="0"/>
                <a:t> </a:t>
              </a:r>
              <a:r>
                <a:rPr kumimoji="1" lang="ja-JP" altLang="en-US" smtClean="0"/>
                <a:t>ｍｍ</a:t>
              </a:r>
              <a:endParaRPr kumimoji="1" lang="ja-JP" altLang="en-US"/>
            </a:p>
          </p:txBody>
        </p:sp>
        <p:sp>
          <p:nvSpPr>
            <p:cNvPr id="36" name="TextBox 8"/>
            <p:cNvSpPr txBox="1"/>
            <p:nvPr/>
          </p:nvSpPr>
          <p:spPr>
            <a:xfrm>
              <a:off x="3131840" y="5219908"/>
              <a:ext cx="1562031" cy="369332"/>
            </a:xfrm>
            <a:prstGeom prst="rect">
              <a:avLst/>
            </a:prstGeom>
            <a:noFill/>
          </p:spPr>
          <p:txBody>
            <a:bodyPr wrap="none" rtlCol="0">
              <a:spAutoFit/>
            </a:bodyPr>
            <a:lstStyle/>
            <a:p>
              <a:r>
                <a:rPr kumimoji="1" lang="en-US" altLang="ja-JP" dirty="0" smtClean="0"/>
                <a:t>PWV</a:t>
              </a:r>
              <a:r>
                <a:rPr lang="ja-JP" altLang="en-US" dirty="0" smtClean="0">
                  <a:latin typeface="+mn-ea"/>
                </a:rPr>
                <a:t>～</a:t>
              </a:r>
              <a:r>
                <a:rPr lang="en-US" altLang="ja-JP" dirty="0" smtClean="0">
                  <a:latin typeface="+mn-ea"/>
                </a:rPr>
                <a:t>6</a:t>
              </a:r>
              <a:r>
                <a:rPr kumimoji="1" lang="ja-JP" altLang="en-US" smtClean="0"/>
                <a:t> ｍｍ</a:t>
              </a:r>
              <a:endParaRPr kumimoji="1" lang="ja-JP" altLang="en-US"/>
            </a:p>
          </p:txBody>
        </p:sp>
        <p:sp>
          <p:nvSpPr>
            <p:cNvPr id="37" name="TextBox 9"/>
            <p:cNvSpPr txBox="1"/>
            <p:nvPr/>
          </p:nvSpPr>
          <p:spPr>
            <a:xfrm>
              <a:off x="2339752" y="3861048"/>
              <a:ext cx="665567" cy="369332"/>
            </a:xfrm>
            <a:prstGeom prst="rect">
              <a:avLst/>
            </a:prstGeom>
            <a:noFill/>
          </p:spPr>
          <p:txBody>
            <a:bodyPr wrap="none" rtlCol="0">
              <a:spAutoFit/>
            </a:bodyPr>
            <a:lstStyle/>
            <a:p>
              <a:r>
                <a:rPr kumimoji="1" lang="en-US" altLang="ja-JP" dirty="0" smtClean="0"/>
                <a:t>H2O</a:t>
              </a:r>
              <a:endParaRPr kumimoji="1" lang="ja-JP" altLang="en-US"/>
            </a:p>
          </p:txBody>
        </p:sp>
        <p:sp>
          <p:nvSpPr>
            <p:cNvPr id="38" name="TextBox 10"/>
            <p:cNvSpPr txBox="1"/>
            <p:nvPr/>
          </p:nvSpPr>
          <p:spPr>
            <a:xfrm>
              <a:off x="3635896" y="4149080"/>
              <a:ext cx="665567" cy="369332"/>
            </a:xfrm>
            <a:prstGeom prst="rect">
              <a:avLst/>
            </a:prstGeom>
            <a:noFill/>
          </p:spPr>
          <p:txBody>
            <a:bodyPr wrap="none" rtlCol="0">
              <a:spAutoFit/>
            </a:bodyPr>
            <a:lstStyle/>
            <a:p>
              <a:r>
                <a:rPr kumimoji="1" lang="en-US" altLang="ja-JP" dirty="0" smtClean="0"/>
                <a:t>H2O</a:t>
              </a:r>
              <a:endParaRPr kumimoji="1" lang="ja-JP" altLang="en-US"/>
            </a:p>
          </p:txBody>
        </p:sp>
        <p:sp>
          <p:nvSpPr>
            <p:cNvPr id="39" name="TextBox 11"/>
            <p:cNvSpPr txBox="1"/>
            <p:nvPr/>
          </p:nvSpPr>
          <p:spPr>
            <a:xfrm>
              <a:off x="5796136" y="5733256"/>
              <a:ext cx="665567" cy="369332"/>
            </a:xfrm>
            <a:prstGeom prst="rect">
              <a:avLst/>
            </a:prstGeom>
            <a:noFill/>
          </p:spPr>
          <p:txBody>
            <a:bodyPr wrap="none" rtlCol="0">
              <a:spAutoFit/>
            </a:bodyPr>
            <a:lstStyle/>
            <a:p>
              <a:r>
                <a:rPr kumimoji="1" lang="en-US" altLang="ja-JP" dirty="0" smtClean="0"/>
                <a:t>H2O</a:t>
              </a:r>
              <a:endParaRPr kumimoji="1" lang="ja-JP" altLang="en-US"/>
            </a:p>
          </p:txBody>
        </p:sp>
        <p:sp>
          <p:nvSpPr>
            <p:cNvPr id="40" name="TextBox 12"/>
            <p:cNvSpPr txBox="1"/>
            <p:nvPr/>
          </p:nvSpPr>
          <p:spPr>
            <a:xfrm>
              <a:off x="4644008" y="3140968"/>
              <a:ext cx="482824" cy="369332"/>
            </a:xfrm>
            <a:prstGeom prst="rect">
              <a:avLst/>
            </a:prstGeom>
            <a:noFill/>
          </p:spPr>
          <p:txBody>
            <a:bodyPr wrap="none" rtlCol="0">
              <a:spAutoFit/>
            </a:bodyPr>
            <a:lstStyle/>
            <a:p>
              <a:r>
                <a:rPr kumimoji="1" lang="en-US" altLang="ja-JP" dirty="0" smtClean="0"/>
                <a:t>O2</a:t>
              </a:r>
              <a:endParaRPr kumimoji="1" lang="ja-JP" altLang="en-US"/>
            </a:p>
          </p:txBody>
        </p:sp>
        <p:sp>
          <p:nvSpPr>
            <p:cNvPr id="41" name="TextBox 13"/>
            <p:cNvSpPr txBox="1"/>
            <p:nvPr/>
          </p:nvSpPr>
          <p:spPr>
            <a:xfrm>
              <a:off x="6804248" y="2780928"/>
              <a:ext cx="625620" cy="369332"/>
            </a:xfrm>
            <a:prstGeom prst="rect">
              <a:avLst/>
            </a:prstGeom>
            <a:noFill/>
          </p:spPr>
          <p:txBody>
            <a:bodyPr wrap="none" rtlCol="0">
              <a:spAutoFit/>
            </a:bodyPr>
            <a:lstStyle/>
            <a:p>
              <a:r>
                <a:rPr kumimoji="1" lang="en-US" altLang="ja-JP" dirty="0" smtClean="0"/>
                <a:t>CO2</a:t>
              </a:r>
              <a:endParaRPr kumimoji="1" lang="ja-JP" altLang="en-US"/>
            </a:p>
          </p:txBody>
        </p:sp>
      </p:grpSp>
      <p:sp>
        <p:nvSpPr>
          <p:cNvPr id="2" name="テキスト ボックス 1"/>
          <p:cNvSpPr txBox="1"/>
          <p:nvPr/>
        </p:nvSpPr>
        <p:spPr>
          <a:xfrm>
            <a:off x="4580163" y="1941997"/>
            <a:ext cx="4002353" cy="1200329"/>
          </a:xfrm>
          <a:prstGeom prst="rect">
            <a:avLst/>
          </a:prstGeom>
          <a:noFill/>
        </p:spPr>
        <p:txBody>
          <a:bodyPr wrap="square" rtlCol="0">
            <a:spAutoFit/>
          </a:bodyPr>
          <a:lstStyle/>
          <a:p>
            <a:r>
              <a:rPr lang="ja-JP" altLang="en-US" dirty="0"/>
              <a:t>近</a:t>
            </a:r>
            <a:r>
              <a:rPr lang="ja-JP" altLang="en-US" dirty="0" smtClean="0"/>
              <a:t>赤外線</a:t>
            </a:r>
            <a:r>
              <a:rPr lang="ja-JP" altLang="en-US" dirty="0"/>
              <a:t>分光器</a:t>
            </a:r>
            <a:r>
              <a:rPr lang="ja-JP" altLang="en-US" dirty="0" smtClean="0"/>
              <a:t>で太陽のスペクトルを観測して</a:t>
            </a:r>
            <a:r>
              <a:rPr kumimoji="1" lang="ja-JP" altLang="en-US" dirty="0" smtClean="0"/>
              <a:t>水蒸気に</a:t>
            </a:r>
            <a:r>
              <a:rPr lang="ja-JP" altLang="en-US" dirty="0" smtClean="0"/>
              <a:t>よる吸収線の深さや等価幅から大気中に含まれる水蒸気量</a:t>
            </a:r>
            <a:r>
              <a:rPr lang="en-US" altLang="ja-JP" dirty="0" smtClean="0"/>
              <a:t>(</a:t>
            </a:r>
            <a:r>
              <a:rPr lang="ja-JP" altLang="en-US" dirty="0" smtClean="0"/>
              <a:t>可降水量</a:t>
            </a:r>
            <a:r>
              <a:rPr lang="en-US" altLang="ja-JP" dirty="0" smtClean="0"/>
              <a:t>PWV)</a:t>
            </a:r>
            <a:r>
              <a:rPr lang="ja-JP" altLang="en-US" dirty="0" smtClean="0"/>
              <a:t>を求める</a:t>
            </a:r>
            <a:endParaRPr kumimoji="1" lang="ja-JP" altLang="en-US" dirty="0"/>
          </a:p>
        </p:txBody>
      </p:sp>
      <p:graphicFrame>
        <p:nvGraphicFramePr>
          <p:cNvPr id="54" name="表 53"/>
          <p:cNvGraphicFramePr>
            <a:graphicFrameLocks noGrp="1"/>
          </p:cNvGraphicFramePr>
          <p:nvPr>
            <p:extLst>
              <p:ext uri="{D42A27DB-BD31-4B8C-83A1-F6EECF244321}">
                <p14:modId xmlns:p14="http://schemas.microsoft.com/office/powerpoint/2010/main" val="450024281"/>
              </p:ext>
            </p:extLst>
          </p:nvPr>
        </p:nvGraphicFramePr>
        <p:xfrm>
          <a:off x="467544" y="4823936"/>
          <a:ext cx="2955568" cy="1097280"/>
        </p:xfrm>
        <a:graphic>
          <a:graphicData uri="http://schemas.openxmlformats.org/drawingml/2006/table">
            <a:tbl>
              <a:tblPr firstRow="1" bandRow="1">
                <a:tableStyleId>{D7AC3CCA-C797-4891-BE02-D94E43425B78}</a:tableStyleId>
              </a:tblPr>
              <a:tblGrid>
                <a:gridCol w="1227376"/>
                <a:gridCol w="1728192"/>
              </a:tblGrid>
              <a:tr h="0">
                <a:tc>
                  <a:txBody>
                    <a:bodyPr/>
                    <a:lstStyle/>
                    <a:p>
                      <a:pPr algn="ctr"/>
                      <a:r>
                        <a:rPr kumimoji="1" lang="ja-JP" altLang="en-US" sz="1800" b="0" dirty="0" smtClean="0">
                          <a:latin typeface="+mn-lt"/>
                          <a:ea typeface="+mn-ea"/>
                        </a:rPr>
                        <a:t>分光器</a:t>
                      </a:r>
                      <a:endParaRPr kumimoji="1" lang="ja-JP" altLang="en-US" sz="1800" b="0" dirty="0">
                        <a:latin typeface="+mn-lt"/>
                        <a:ea typeface="+mn-ea"/>
                      </a:endParaRPr>
                    </a:p>
                  </a:txBody>
                  <a:tcPr/>
                </a:tc>
                <a:tc>
                  <a:txBody>
                    <a:bodyPr/>
                    <a:lstStyle/>
                    <a:p>
                      <a:pPr algn="ctr"/>
                      <a:r>
                        <a:rPr kumimoji="1" lang="ja-JP" altLang="en-US" sz="1800" b="0" dirty="0" smtClean="0">
                          <a:latin typeface="+mn-lt"/>
                          <a:ea typeface="+mn-ea"/>
                        </a:rPr>
                        <a:t>浜松</a:t>
                      </a:r>
                      <a:r>
                        <a:rPr kumimoji="1" lang="en-US" altLang="ja-JP" sz="1800" b="0" dirty="0" smtClean="0">
                          <a:latin typeface="+mn-lt"/>
                          <a:ea typeface="+mn-ea"/>
                        </a:rPr>
                        <a:t>C9406GC</a:t>
                      </a:r>
                      <a:endParaRPr kumimoji="1" lang="ja-JP" altLang="en-US" sz="1800" b="0" dirty="0">
                        <a:latin typeface="+mn-lt"/>
                        <a:ea typeface="+mn-ea"/>
                      </a:endParaRPr>
                    </a:p>
                  </a:txBody>
                  <a:tcPr/>
                </a:tc>
              </a:tr>
              <a:tr h="283413">
                <a:tc>
                  <a:txBody>
                    <a:bodyPr/>
                    <a:lstStyle/>
                    <a:p>
                      <a:pPr algn="ctr"/>
                      <a:r>
                        <a:rPr kumimoji="1" lang="el-GR" altLang="ja-JP" sz="1800" b="0" dirty="0" smtClean="0">
                          <a:latin typeface="+mn-lt"/>
                          <a:ea typeface="+mn-ea"/>
                        </a:rPr>
                        <a:t>λ</a:t>
                      </a:r>
                      <a:endParaRPr kumimoji="1" lang="ja-JP" altLang="en-US" sz="1800" b="0" dirty="0">
                        <a:latin typeface="+mn-lt"/>
                        <a:ea typeface="+mn-ea"/>
                      </a:endParaRPr>
                    </a:p>
                  </a:txBody>
                  <a:tcPr/>
                </a:tc>
                <a:tc>
                  <a:txBody>
                    <a:bodyPr/>
                    <a:lstStyle/>
                    <a:p>
                      <a:pPr algn="ctr"/>
                      <a:r>
                        <a:rPr kumimoji="1" lang="en-US" altLang="ja-JP" sz="1800" dirty="0" smtClean="0">
                          <a:latin typeface="+mn-lt"/>
                          <a:ea typeface="+mn-ea"/>
                        </a:rPr>
                        <a:t>0.9</a:t>
                      </a:r>
                      <a:r>
                        <a:rPr kumimoji="1" lang="ja-JP" altLang="en-US" sz="1800" dirty="0" smtClean="0">
                          <a:latin typeface="+mn-lt"/>
                          <a:ea typeface="+mn-ea"/>
                        </a:rPr>
                        <a:t>～</a:t>
                      </a:r>
                      <a:r>
                        <a:rPr kumimoji="1" lang="en-US" altLang="ja-JP" sz="1800" dirty="0" smtClean="0">
                          <a:latin typeface="+mn-lt"/>
                          <a:ea typeface="+mn-ea"/>
                        </a:rPr>
                        <a:t>1.6μm</a:t>
                      </a:r>
                      <a:endParaRPr kumimoji="1" lang="ja-JP" altLang="en-US" sz="1800" b="0" dirty="0">
                        <a:latin typeface="+mn-lt"/>
                        <a:ea typeface="+mn-ea"/>
                      </a:endParaRPr>
                    </a:p>
                  </a:txBody>
                  <a:tcPr/>
                </a:tc>
              </a:tr>
              <a:tr h="283413">
                <a:tc>
                  <a:txBody>
                    <a:bodyPr/>
                    <a:lstStyle/>
                    <a:p>
                      <a:pPr algn="ctr"/>
                      <a:r>
                        <a:rPr kumimoji="1" lang="en-US" altLang="ja-JP" sz="1800" b="0" dirty="0" err="1" smtClean="0">
                          <a:latin typeface="+mn-lt"/>
                          <a:ea typeface="+mn-ea"/>
                        </a:rPr>
                        <a:t>Δλ</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7nm</a:t>
                      </a:r>
                      <a:endParaRPr kumimoji="1" lang="ja-JP" altLang="en-US" sz="1800" b="0" dirty="0">
                        <a:latin typeface="+mn-lt"/>
                        <a:ea typeface="+mn-ea"/>
                      </a:endParaRPr>
                    </a:p>
                  </a:txBody>
                  <a:tcPr/>
                </a:tc>
              </a:tr>
            </a:tbl>
          </a:graphicData>
        </a:graphic>
      </p:graphicFrame>
      <p:sp>
        <p:nvSpPr>
          <p:cNvPr id="55" name="テキスト ボックス 54"/>
          <p:cNvSpPr txBox="1"/>
          <p:nvPr/>
        </p:nvSpPr>
        <p:spPr>
          <a:xfrm>
            <a:off x="3059832" y="3752471"/>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56" name="テキスト ボックス 55"/>
          <p:cNvSpPr txBox="1"/>
          <p:nvPr/>
        </p:nvSpPr>
        <p:spPr>
          <a:xfrm>
            <a:off x="7736118" y="6539675"/>
            <a:ext cx="811761" cy="307777"/>
          </a:xfrm>
          <a:prstGeom prst="rect">
            <a:avLst/>
          </a:prstGeom>
          <a:noFill/>
        </p:spPr>
        <p:txBody>
          <a:bodyPr wrap="none" rtlCol="0">
            <a:spAutoFit/>
          </a:bodyPr>
          <a:lstStyle/>
          <a:p>
            <a:r>
              <a:rPr lang="en-US" altLang="ja-JP" sz="1400" dirty="0" smtClean="0"/>
              <a:t>©</a:t>
            </a:r>
            <a:r>
              <a:rPr kumimoji="1" lang="en-US" altLang="ja-JP" sz="1400" dirty="0" err="1" smtClean="0"/>
              <a:t>Takato</a:t>
            </a:r>
            <a:endParaRPr kumimoji="1" lang="ja-JP" altLang="en-US" sz="1400" dirty="0"/>
          </a:p>
        </p:txBody>
      </p:sp>
      <p:sp>
        <p:nvSpPr>
          <p:cNvPr id="3" name="テキスト ボックス 2"/>
          <p:cNvSpPr txBox="1"/>
          <p:nvPr/>
        </p:nvSpPr>
        <p:spPr>
          <a:xfrm>
            <a:off x="4776705" y="1388477"/>
            <a:ext cx="1399742" cy="369332"/>
          </a:xfrm>
          <a:prstGeom prst="rect">
            <a:avLst/>
          </a:prstGeom>
          <a:noFill/>
        </p:spPr>
        <p:txBody>
          <a:bodyPr wrap="none" rtlCol="0">
            <a:spAutoFit/>
          </a:bodyPr>
          <a:lstStyle/>
          <a:p>
            <a:r>
              <a:rPr kumimoji="1" lang="en-US" altLang="ja-JP" dirty="0" smtClean="0"/>
              <a:t>PI</a:t>
            </a:r>
            <a:r>
              <a:rPr kumimoji="1" lang="ja-JP" altLang="en-US" dirty="0" smtClean="0"/>
              <a:t>：高遠徳尚</a:t>
            </a:r>
            <a:endParaRPr kumimoji="1" lang="ja-JP" altLang="en-US" dirty="0"/>
          </a:p>
        </p:txBody>
      </p:sp>
    </p:spTree>
    <p:extLst>
      <p:ext uri="{BB962C8B-B14F-4D97-AF65-F5344CB8AC3E}">
        <p14:creationId xmlns:p14="http://schemas.microsoft.com/office/powerpoint/2010/main" val="2251974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3.1. </a:t>
            </a:r>
            <a:r>
              <a:rPr lang="ja-JP" altLang="en-US" sz="3600" dirty="0">
                <a:latin typeface="+mn-ea"/>
              </a:rPr>
              <a:t>大気水蒸気量</a:t>
            </a:r>
            <a:r>
              <a:rPr lang="ja-JP" altLang="en-US" sz="3600" dirty="0" smtClean="0">
                <a:latin typeface="+mn-ea"/>
              </a:rPr>
              <a:t>の観測</a:t>
            </a:r>
            <a:endParaRPr lang="en-US" altLang="ja-JP" sz="3600" dirty="0" smtClean="0">
              <a:latin typeface="+mn-ea"/>
            </a:endParaRPr>
          </a:p>
        </p:txBody>
      </p:sp>
      <p:grpSp>
        <p:nvGrpSpPr>
          <p:cNvPr id="20" name="Group 17"/>
          <p:cNvGrpSpPr/>
          <p:nvPr/>
        </p:nvGrpSpPr>
        <p:grpSpPr>
          <a:xfrm>
            <a:off x="179512" y="1324002"/>
            <a:ext cx="5328592" cy="4158372"/>
            <a:chOff x="899592" y="1338935"/>
            <a:chExt cx="7776864" cy="5519065"/>
          </a:xfrm>
        </p:grpSpPr>
        <p:pic>
          <p:nvPicPr>
            <p:cNvPr id="21" name="Picture 14" descr="pwvH52.png"/>
            <p:cNvPicPr>
              <a:picLocks noChangeAspect="1"/>
            </p:cNvPicPr>
            <p:nvPr/>
          </p:nvPicPr>
          <p:blipFill>
            <a:blip r:embed="rId2" cstate="print"/>
            <a:stretch>
              <a:fillRect/>
            </a:stretch>
          </p:blipFill>
          <p:spPr>
            <a:xfrm>
              <a:off x="899592" y="1338935"/>
              <a:ext cx="7776864" cy="5519065"/>
            </a:xfrm>
            <a:prstGeom prst="rect">
              <a:avLst/>
            </a:prstGeom>
          </p:spPr>
        </p:pic>
        <p:sp>
          <p:nvSpPr>
            <p:cNvPr id="22" name="TextBox 12"/>
            <p:cNvSpPr txBox="1"/>
            <p:nvPr/>
          </p:nvSpPr>
          <p:spPr>
            <a:xfrm>
              <a:off x="4572000" y="4437112"/>
              <a:ext cx="2161233" cy="369332"/>
            </a:xfrm>
            <a:prstGeom prst="rect">
              <a:avLst/>
            </a:prstGeom>
            <a:solidFill>
              <a:schemeClr val="bg1"/>
            </a:solidFill>
          </p:spPr>
          <p:txBody>
            <a:bodyPr wrap="none" rtlCol="0">
              <a:spAutoFit/>
            </a:bodyPr>
            <a:lstStyle/>
            <a:p>
              <a:r>
                <a:rPr kumimoji="1" lang="en-US" altLang="ja-JP" dirty="0" smtClean="0">
                  <a:solidFill>
                    <a:srgbClr val="00B0F0"/>
                  </a:solidFill>
                </a:rPr>
                <a:t>Best season 25% tile</a:t>
              </a:r>
              <a:endParaRPr kumimoji="1" lang="ja-JP" altLang="en-US">
                <a:solidFill>
                  <a:srgbClr val="00B0F0"/>
                </a:solidFill>
              </a:endParaRPr>
            </a:p>
          </p:txBody>
        </p:sp>
        <p:sp>
          <p:nvSpPr>
            <p:cNvPr id="23" name="TextBox 6"/>
            <p:cNvSpPr txBox="1"/>
            <p:nvPr/>
          </p:nvSpPr>
          <p:spPr>
            <a:xfrm>
              <a:off x="7596336" y="4139788"/>
              <a:ext cx="1080120" cy="490184"/>
            </a:xfrm>
            <a:prstGeom prst="rect">
              <a:avLst/>
            </a:prstGeom>
            <a:solidFill>
              <a:schemeClr val="bg1"/>
            </a:solidFill>
            <a:ln>
              <a:solidFill>
                <a:schemeClr val="bg1"/>
              </a:solidFill>
            </a:ln>
          </p:spPr>
          <p:txBody>
            <a:bodyPr wrap="square" rtlCol="0">
              <a:spAutoFit/>
            </a:bodyPr>
            <a:lstStyle/>
            <a:p>
              <a:r>
                <a:rPr kumimoji="1" lang="en-US" altLang="ja-JP" dirty="0" err="1" smtClean="0"/>
                <a:t>Tolar</a:t>
              </a:r>
              <a:endParaRPr kumimoji="1" lang="ja-JP" altLang="en-US" dirty="0"/>
            </a:p>
          </p:txBody>
        </p:sp>
        <p:sp>
          <p:nvSpPr>
            <p:cNvPr id="24" name="TextBox 7"/>
            <p:cNvSpPr txBox="1"/>
            <p:nvPr/>
          </p:nvSpPr>
          <p:spPr>
            <a:xfrm>
              <a:off x="6228184" y="3645024"/>
              <a:ext cx="1799339" cy="369332"/>
            </a:xfrm>
            <a:prstGeom prst="rect">
              <a:avLst/>
            </a:prstGeom>
            <a:solidFill>
              <a:schemeClr val="bg1"/>
            </a:solidFill>
          </p:spPr>
          <p:txBody>
            <a:bodyPr wrap="none" rtlCol="0">
              <a:spAutoFit/>
            </a:bodyPr>
            <a:lstStyle/>
            <a:p>
              <a:r>
                <a:rPr kumimoji="1" lang="en-US" altLang="ja-JP" dirty="0" smtClean="0"/>
                <a:t>San Pedro </a:t>
              </a:r>
              <a:r>
                <a:rPr kumimoji="1" lang="en-US" altLang="ja-JP" dirty="0" err="1" smtClean="0"/>
                <a:t>Partir</a:t>
              </a:r>
              <a:endParaRPr kumimoji="1" lang="ja-JP" altLang="en-US"/>
            </a:p>
          </p:txBody>
        </p:sp>
        <p:sp>
          <p:nvSpPr>
            <p:cNvPr id="25" name="TextBox 8"/>
            <p:cNvSpPr txBox="1"/>
            <p:nvPr/>
          </p:nvSpPr>
          <p:spPr>
            <a:xfrm>
              <a:off x="5780767" y="3347700"/>
              <a:ext cx="1311513" cy="369332"/>
            </a:xfrm>
            <a:prstGeom prst="rect">
              <a:avLst/>
            </a:prstGeom>
            <a:solidFill>
              <a:schemeClr val="bg1"/>
            </a:solidFill>
          </p:spPr>
          <p:txBody>
            <a:bodyPr wrap="none" rtlCol="0">
              <a:spAutoFit/>
            </a:bodyPr>
            <a:lstStyle/>
            <a:p>
              <a:r>
                <a:rPr kumimoji="1" lang="en-US" altLang="ja-JP" dirty="0" err="1" smtClean="0"/>
                <a:t>Armazones</a:t>
              </a:r>
              <a:endParaRPr kumimoji="1" lang="ja-JP" altLang="en-US"/>
            </a:p>
          </p:txBody>
        </p:sp>
        <p:sp>
          <p:nvSpPr>
            <p:cNvPr id="27" name="TextBox 9"/>
            <p:cNvSpPr txBox="1"/>
            <p:nvPr/>
          </p:nvSpPr>
          <p:spPr>
            <a:xfrm>
              <a:off x="4712381" y="2699628"/>
              <a:ext cx="1299779" cy="369332"/>
            </a:xfrm>
            <a:prstGeom prst="rect">
              <a:avLst/>
            </a:prstGeom>
            <a:solidFill>
              <a:schemeClr val="bg1"/>
            </a:solidFill>
          </p:spPr>
          <p:txBody>
            <a:bodyPr wrap="none" rtlCol="0">
              <a:spAutoFit/>
            </a:bodyPr>
            <a:lstStyle/>
            <a:p>
              <a:r>
                <a:rPr kumimoji="1" lang="en-US" altLang="ja-JP" dirty="0" smtClean="0"/>
                <a:t>Mauna Kea</a:t>
              </a:r>
              <a:endParaRPr kumimoji="1" lang="ja-JP" altLang="en-US"/>
            </a:p>
          </p:txBody>
        </p:sp>
        <p:sp>
          <p:nvSpPr>
            <p:cNvPr id="28" name="TextBox 10"/>
            <p:cNvSpPr txBox="1"/>
            <p:nvPr/>
          </p:nvSpPr>
          <p:spPr>
            <a:xfrm>
              <a:off x="4244167" y="2339588"/>
              <a:ext cx="1191929" cy="369332"/>
            </a:xfrm>
            <a:prstGeom prst="rect">
              <a:avLst/>
            </a:prstGeom>
            <a:solidFill>
              <a:schemeClr val="bg1"/>
            </a:solidFill>
          </p:spPr>
          <p:txBody>
            <a:bodyPr wrap="none" rtlCol="0">
              <a:spAutoFit/>
            </a:bodyPr>
            <a:lstStyle/>
            <a:p>
              <a:r>
                <a:rPr kumimoji="1" lang="en-US" altLang="ja-JP" dirty="0" err="1" smtClean="0"/>
                <a:t>Tolonchar</a:t>
              </a:r>
              <a:endParaRPr kumimoji="1" lang="ja-JP" altLang="en-US"/>
            </a:p>
          </p:txBody>
        </p:sp>
        <p:sp>
          <p:nvSpPr>
            <p:cNvPr id="30" name="TextBox 11"/>
            <p:cNvSpPr txBox="1"/>
            <p:nvPr/>
          </p:nvSpPr>
          <p:spPr>
            <a:xfrm>
              <a:off x="1835697" y="2644921"/>
              <a:ext cx="1225591" cy="369332"/>
            </a:xfrm>
            <a:prstGeom prst="rect">
              <a:avLst/>
            </a:prstGeom>
            <a:solidFill>
              <a:schemeClr val="bg1"/>
            </a:solidFill>
          </p:spPr>
          <p:txBody>
            <a:bodyPr wrap="none" rtlCol="0">
              <a:spAutoFit/>
            </a:bodyPr>
            <a:lstStyle/>
            <a:p>
              <a:r>
                <a:rPr kumimoji="1" lang="en-US" altLang="ja-JP" dirty="0" smtClean="0"/>
                <a:t>Dome Fuji</a:t>
              </a:r>
              <a:endParaRPr kumimoji="1" lang="ja-JP" altLang="en-US" dirty="0"/>
            </a:p>
          </p:txBody>
        </p:sp>
        <p:sp>
          <p:nvSpPr>
            <p:cNvPr id="42" name="TextBox 15"/>
            <p:cNvSpPr txBox="1"/>
            <p:nvPr/>
          </p:nvSpPr>
          <p:spPr>
            <a:xfrm>
              <a:off x="3800126" y="1916832"/>
              <a:ext cx="1059906" cy="369332"/>
            </a:xfrm>
            <a:prstGeom prst="rect">
              <a:avLst/>
            </a:prstGeom>
            <a:solidFill>
              <a:schemeClr val="bg1"/>
            </a:solidFill>
          </p:spPr>
          <p:txBody>
            <a:bodyPr wrap="none" rtlCol="0">
              <a:spAutoFit/>
            </a:bodyPr>
            <a:lstStyle/>
            <a:p>
              <a:r>
                <a:rPr kumimoji="1" lang="en-US" altLang="ja-JP" dirty="0" smtClean="0"/>
                <a:t>Atacama</a:t>
              </a:r>
              <a:endParaRPr kumimoji="1" lang="ja-JP" altLang="en-US"/>
            </a:p>
          </p:txBody>
        </p:sp>
        <p:sp>
          <p:nvSpPr>
            <p:cNvPr id="43" name="Oval 16"/>
            <p:cNvSpPr/>
            <p:nvPr/>
          </p:nvSpPr>
          <p:spPr>
            <a:xfrm>
              <a:off x="2483768" y="393305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TextBox 18"/>
            <p:cNvSpPr txBox="1"/>
            <p:nvPr/>
          </p:nvSpPr>
          <p:spPr>
            <a:xfrm>
              <a:off x="1530149" y="4068360"/>
              <a:ext cx="1541119" cy="776124"/>
            </a:xfrm>
            <a:prstGeom prst="rect">
              <a:avLst/>
            </a:prstGeom>
            <a:solidFill>
              <a:schemeClr val="bg1"/>
            </a:solidFill>
          </p:spPr>
          <p:txBody>
            <a:bodyPr wrap="square" rtlCol="0">
              <a:spAutoFit/>
            </a:bodyPr>
            <a:lstStyle/>
            <a:p>
              <a:pPr algn="ctr"/>
              <a:r>
                <a:rPr kumimoji="1" lang="en-US" altLang="ja-JP" dirty="0" smtClean="0"/>
                <a:t>SP</a:t>
              </a:r>
            </a:p>
            <a:p>
              <a:pPr algn="ctr"/>
              <a:r>
                <a:rPr lang="en-US" altLang="ja-JP" sz="1400" dirty="0" smtClean="0"/>
                <a:t>(summer)</a:t>
              </a:r>
              <a:endParaRPr kumimoji="1" lang="ja-JP" altLang="en-US" sz="1400" dirty="0"/>
            </a:p>
          </p:txBody>
        </p:sp>
      </p:grpSp>
      <p:sp>
        <p:nvSpPr>
          <p:cNvPr id="45" name="TextBox 19"/>
          <p:cNvSpPr txBox="1"/>
          <p:nvPr/>
        </p:nvSpPr>
        <p:spPr>
          <a:xfrm>
            <a:off x="4219099" y="3981200"/>
            <a:ext cx="1433021" cy="523220"/>
          </a:xfrm>
          <a:prstGeom prst="rect">
            <a:avLst/>
          </a:prstGeom>
          <a:noFill/>
        </p:spPr>
        <p:txBody>
          <a:bodyPr wrap="none" rtlCol="0">
            <a:spAutoFit/>
          </a:bodyPr>
          <a:lstStyle/>
          <a:p>
            <a:r>
              <a:rPr kumimoji="1" lang="en-US" altLang="ja-JP" sz="1400" dirty="0" err="1" smtClean="0"/>
              <a:t>Otarola</a:t>
            </a:r>
            <a:r>
              <a:rPr kumimoji="1" lang="en-US" altLang="ja-JP" sz="1400" dirty="0" smtClean="0"/>
              <a:t>+ 2010</a:t>
            </a:r>
          </a:p>
          <a:p>
            <a:r>
              <a:rPr lang="en-US" altLang="ja-JP" sz="1400" dirty="0" smtClean="0"/>
              <a:t>Valenziano+1999</a:t>
            </a:r>
            <a:endParaRPr kumimoji="1" lang="ja-JP" altLang="en-US" sz="1400" dirty="0"/>
          </a:p>
        </p:txBody>
      </p:sp>
      <p:sp>
        <p:nvSpPr>
          <p:cNvPr id="46" name="テキスト ボックス 45"/>
          <p:cNvSpPr txBox="1"/>
          <p:nvPr/>
        </p:nvSpPr>
        <p:spPr>
          <a:xfrm>
            <a:off x="5484702" y="1721329"/>
            <a:ext cx="1346844" cy="369332"/>
          </a:xfrm>
          <a:prstGeom prst="rect">
            <a:avLst/>
          </a:prstGeom>
          <a:noFill/>
        </p:spPr>
        <p:txBody>
          <a:bodyPr wrap="none" rtlCol="0">
            <a:spAutoFit/>
          </a:bodyPr>
          <a:lstStyle/>
          <a:p>
            <a:r>
              <a:rPr lang="ja-JP" altLang="en-US" b="1" dirty="0">
                <a:solidFill>
                  <a:srgbClr val="0070C0"/>
                </a:solidFill>
              </a:rPr>
              <a:t>○</a:t>
            </a:r>
            <a:r>
              <a:rPr lang="ja-JP" altLang="en-US" b="1" dirty="0" smtClean="0">
                <a:solidFill>
                  <a:srgbClr val="0070C0"/>
                </a:solidFill>
              </a:rPr>
              <a:t>観測結果</a:t>
            </a:r>
            <a:endParaRPr lang="en-US" altLang="ja-JP" b="1" dirty="0">
              <a:solidFill>
                <a:srgbClr val="0070C0"/>
              </a:solidFill>
            </a:endParaRPr>
          </a:p>
        </p:txBody>
      </p:sp>
      <p:sp>
        <p:nvSpPr>
          <p:cNvPr id="47" name="テキスト ボックス 46"/>
          <p:cNvSpPr txBox="1"/>
          <p:nvPr/>
        </p:nvSpPr>
        <p:spPr>
          <a:xfrm>
            <a:off x="5820495" y="3504146"/>
            <a:ext cx="2643672" cy="738664"/>
          </a:xfrm>
          <a:prstGeom prst="rect">
            <a:avLst/>
          </a:prstGeom>
          <a:noFill/>
        </p:spPr>
        <p:txBody>
          <a:bodyPr wrap="none" rtlCol="0">
            <a:spAutoFit/>
          </a:bodyPr>
          <a:lstStyle/>
          <a:p>
            <a:r>
              <a:rPr lang="ja-JP" altLang="en-US" sz="1400" b="1" dirty="0"/>
              <a:t>黒</a:t>
            </a:r>
            <a:r>
              <a:rPr lang="ja-JP" altLang="en-US" sz="1400" dirty="0" smtClean="0"/>
              <a:t>：「温帯」の観測地の値</a:t>
            </a:r>
            <a:endParaRPr lang="en-US" altLang="ja-JP" sz="1400" dirty="0" smtClean="0"/>
          </a:p>
          <a:p>
            <a:r>
              <a:rPr lang="ja-JP" altLang="en-US" sz="1400" b="1" dirty="0">
                <a:solidFill>
                  <a:srgbClr val="0070C0"/>
                </a:solidFill>
              </a:rPr>
              <a:t>青</a:t>
            </a:r>
            <a:r>
              <a:rPr kumimoji="1" lang="ja-JP" altLang="en-US" sz="1400" dirty="0" smtClean="0"/>
              <a:t>：「温帯」のベストシーズンの値</a:t>
            </a:r>
            <a:endParaRPr lang="en-US" altLang="ja-JP" sz="1400" dirty="0"/>
          </a:p>
          <a:p>
            <a:r>
              <a:rPr lang="ja-JP" altLang="en-US" sz="1400" b="1" dirty="0">
                <a:solidFill>
                  <a:srgbClr val="FF0000"/>
                </a:solidFill>
              </a:rPr>
              <a:t>赤</a:t>
            </a:r>
            <a:r>
              <a:rPr lang="ja-JP" altLang="en-US" sz="1400" dirty="0" smtClean="0"/>
              <a:t>：観測結果</a:t>
            </a:r>
            <a:endParaRPr lang="en-US" altLang="ja-JP" sz="1400" dirty="0" smtClean="0"/>
          </a:p>
        </p:txBody>
      </p:sp>
      <p:sp>
        <p:nvSpPr>
          <p:cNvPr id="48" name="テキスト ボックス 47"/>
          <p:cNvSpPr txBox="1"/>
          <p:nvPr/>
        </p:nvSpPr>
        <p:spPr>
          <a:xfrm>
            <a:off x="5820495" y="4417948"/>
            <a:ext cx="2460930" cy="523220"/>
          </a:xfrm>
          <a:prstGeom prst="rect">
            <a:avLst/>
          </a:prstGeom>
          <a:noFill/>
        </p:spPr>
        <p:txBody>
          <a:bodyPr wrap="none" rtlCol="0">
            <a:spAutoFit/>
          </a:bodyPr>
          <a:lstStyle/>
          <a:p>
            <a:r>
              <a:rPr kumimoji="1" lang="ja-JP" altLang="en-US" sz="1400" dirty="0" smtClean="0"/>
              <a:t>横軸：大気水蒸気量</a:t>
            </a:r>
            <a:r>
              <a:rPr kumimoji="1" lang="en-US" altLang="ja-JP" sz="1400" dirty="0" smtClean="0"/>
              <a:t>PWV(mm)</a:t>
            </a:r>
          </a:p>
          <a:p>
            <a:r>
              <a:rPr lang="ja-JP" altLang="en-US" sz="1400" dirty="0" smtClean="0"/>
              <a:t>縦軸：</a:t>
            </a:r>
            <a:r>
              <a:rPr lang="ja-JP" altLang="en-US" sz="1400" dirty="0"/>
              <a:t>観測地の</a:t>
            </a:r>
            <a:r>
              <a:rPr lang="ja-JP" altLang="en-US" sz="1400" dirty="0" smtClean="0"/>
              <a:t>標高</a:t>
            </a:r>
            <a:r>
              <a:rPr lang="en-US" altLang="ja-JP" sz="1400" dirty="0" smtClean="0"/>
              <a:t>(m)</a:t>
            </a:r>
            <a:endParaRPr kumimoji="1" lang="ja-JP" altLang="en-US" sz="1400" dirty="0"/>
          </a:p>
        </p:txBody>
      </p:sp>
      <p:sp>
        <p:nvSpPr>
          <p:cNvPr id="50" name="テキスト ボックス 49"/>
          <p:cNvSpPr txBox="1"/>
          <p:nvPr/>
        </p:nvSpPr>
        <p:spPr>
          <a:xfrm>
            <a:off x="4041143" y="5201149"/>
            <a:ext cx="811761" cy="307777"/>
          </a:xfrm>
          <a:prstGeom prst="rect">
            <a:avLst/>
          </a:prstGeom>
          <a:noFill/>
        </p:spPr>
        <p:txBody>
          <a:bodyPr wrap="none" rtlCol="0">
            <a:spAutoFit/>
          </a:bodyPr>
          <a:lstStyle/>
          <a:p>
            <a:r>
              <a:rPr lang="en-US" altLang="ja-JP" sz="1400" dirty="0" smtClean="0"/>
              <a:t>©</a:t>
            </a:r>
            <a:r>
              <a:rPr kumimoji="1" lang="en-US" altLang="ja-JP" sz="1400" dirty="0" err="1" smtClean="0"/>
              <a:t>Takato</a:t>
            </a:r>
            <a:endParaRPr kumimoji="1" lang="ja-JP" altLang="en-US" sz="1400" dirty="0"/>
          </a:p>
        </p:txBody>
      </p:sp>
      <p:sp>
        <p:nvSpPr>
          <p:cNvPr id="3" name="テキスト ボックス 2"/>
          <p:cNvSpPr txBox="1"/>
          <p:nvPr/>
        </p:nvSpPr>
        <p:spPr>
          <a:xfrm>
            <a:off x="5508104" y="2124615"/>
            <a:ext cx="3128947" cy="923330"/>
          </a:xfrm>
          <a:prstGeom prst="rect">
            <a:avLst/>
          </a:prstGeom>
          <a:noFill/>
        </p:spPr>
        <p:txBody>
          <a:bodyPr wrap="square" rtlCol="0">
            <a:spAutoFit/>
          </a:bodyPr>
          <a:lstStyle/>
          <a:p>
            <a:r>
              <a:rPr kumimoji="1" lang="en-US" altLang="ja-JP" dirty="0" smtClean="0"/>
              <a:t>S16 </a:t>
            </a:r>
            <a:r>
              <a:rPr kumimoji="1" lang="ja-JP" altLang="en-US" dirty="0" smtClean="0"/>
              <a:t>→</a:t>
            </a:r>
            <a:r>
              <a:rPr lang="ja-JP" altLang="en-US" dirty="0"/>
              <a:t> </a:t>
            </a:r>
            <a:r>
              <a:rPr lang="ja-JP" altLang="en-US" dirty="0" smtClean="0"/>
              <a:t>ドームふじ基地 → </a:t>
            </a:r>
            <a:r>
              <a:rPr lang="en-US" altLang="ja-JP" dirty="0" smtClean="0"/>
              <a:t>S16 (</a:t>
            </a:r>
            <a:r>
              <a:rPr lang="ja-JP" altLang="en-US" dirty="0" smtClean="0"/>
              <a:t> </a:t>
            </a:r>
            <a:r>
              <a:rPr lang="en-US" altLang="ja-JP" dirty="0" smtClean="0"/>
              <a:t>+ </a:t>
            </a:r>
            <a:r>
              <a:rPr lang="ja-JP" altLang="en-US" dirty="0" smtClean="0"/>
              <a:t>しらせ船上 </a:t>
            </a:r>
            <a:r>
              <a:rPr lang="en-US" altLang="ja-JP" dirty="0" smtClean="0"/>
              <a:t>)</a:t>
            </a:r>
            <a:r>
              <a:rPr lang="ja-JP" altLang="en-US" dirty="0" smtClean="0"/>
              <a:t>で水蒸気量の観測を実施</a:t>
            </a:r>
            <a:endParaRPr kumimoji="1" lang="ja-JP" altLang="en-US" dirty="0"/>
          </a:p>
        </p:txBody>
      </p:sp>
      <p:sp>
        <p:nvSpPr>
          <p:cNvPr id="5" name="テキスト ボックス 4"/>
          <p:cNvSpPr txBox="1"/>
          <p:nvPr/>
        </p:nvSpPr>
        <p:spPr>
          <a:xfrm>
            <a:off x="604722" y="5661248"/>
            <a:ext cx="8052525" cy="646331"/>
          </a:xfrm>
          <a:prstGeom prst="rect">
            <a:avLst/>
          </a:prstGeom>
          <a:noFill/>
        </p:spPr>
        <p:txBody>
          <a:bodyPr wrap="square" rtlCol="0">
            <a:spAutoFit/>
          </a:bodyPr>
          <a:lstStyle/>
          <a:p>
            <a:r>
              <a:rPr kumimoji="1" lang="ja-JP" altLang="en-US" dirty="0" smtClean="0"/>
              <a:t>夏期＝</a:t>
            </a:r>
            <a:r>
              <a:rPr kumimoji="1" lang="en-US" altLang="ja-JP" dirty="0" smtClean="0"/>
              <a:t>-20</a:t>
            </a:r>
            <a:r>
              <a:rPr lang="ja-JP" altLang="en-US" dirty="0" smtClean="0"/>
              <a:t>℃といった最悪</a:t>
            </a:r>
            <a:r>
              <a:rPr kumimoji="1" lang="ja-JP" altLang="en-US" dirty="0" smtClean="0"/>
              <a:t>条件にもかかわらず、</a:t>
            </a:r>
            <a:r>
              <a:rPr kumimoji="1" lang="ja-JP" altLang="en-US" b="1" dirty="0" smtClean="0">
                <a:solidFill>
                  <a:srgbClr val="FF0000"/>
                </a:solidFill>
              </a:rPr>
              <a:t>ドームふじの大気水蒸気量は他の温帯サイトに比べて極めて小さい値</a:t>
            </a:r>
            <a:r>
              <a:rPr kumimoji="1" lang="en-US" altLang="ja-JP" b="1" dirty="0" smtClean="0">
                <a:solidFill>
                  <a:srgbClr val="FF0000"/>
                </a:solidFill>
              </a:rPr>
              <a:t>(</a:t>
            </a:r>
            <a:r>
              <a:rPr kumimoji="1" lang="ja-JP" altLang="en-US" b="1" dirty="0" smtClean="0">
                <a:solidFill>
                  <a:srgbClr val="FF0000"/>
                </a:solidFill>
              </a:rPr>
              <a:t>約</a:t>
            </a:r>
            <a:r>
              <a:rPr kumimoji="1" lang="en-US" altLang="ja-JP" b="1" dirty="0" smtClean="0">
                <a:solidFill>
                  <a:srgbClr val="FF0000"/>
                </a:solidFill>
              </a:rPr>
              <a:t>0.6mm)</a:t>
            </a:r>
            <a:r>
              <a:rPr kumimoji="1" lang="ja-JP" altLang="en-US" dirty="0" smtClean="0"/>
              <a:t>であることがわかった。</a:t>
            </a:r>
            <a:endParaRPr lang="en-US" altLang="ja-JP" dirty="0" smtClean="0"/>
          </a:p>
        </p:txBody>
      </p:sp>
    </p:spTree>
    <p:extLst>
      <p:ext uri="{BB962C8B-B14F-4D97-AF65-F5344CB8AC3E}">
        <p14:creationId xmlns:p14="http://schemas.microsoft.com/office/powerpoint/2010/main" val="39045459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683569" y="1484784"/>
            <a:ext cx="7992888" cy="369332"/>
          </a:xfrm>
          <a:prstGeom prst="rect">
            <a:avLst/>
          </a:prstGeom>
        </p:spPr>
        <p:txBody>
          <a:bodyPr wrap="square">
            <a:spAutoFit/>
          </a:bodyPr>
          <a:lstStyle/>
          <a:p>
            <a:r>
              <a:rPr lang="ja-JP" altLang="en-US" dirty="0" smtClean="0"/>
              <a:t>先行研究から予想される</a:t>
            </a:r>
            <a:r>
              <a:rPr lang="en-US" altLang="ja-JP" dirty="0" smtClean="0"/>
              <a:t>K-dark</a:t>
            </a:r>
            <a:r>
              <a:rPr lang="ja-JP" altLang="en-US" dirty="0" smtClean="0"/>
              <a:t>（</a:t>
            </a:r>
            <a:r>
              <a:rPr lang="en-US" altLang="ja-JP" dirty="0" smtClean="0"/>
              <a:t>2.36μm</a:t>
            </a:r>
            <a:r>
              <a:rPr lang="ja-JP" altLang="en-US" dirty="0" smtClean="0"/>
              <a:t>）での</a:t>
            </a:r>
            <a:r>
              <a:rPr lang="ja-JP" altLang="en-US" b="1" dirty="0" smtClean="0">
                <a:solidFill>
                  <a:srgbClr val="FF0000"/>
                </a:solidFill>
              </a:rPr>
              <a:t>「昼間」</a:t>
            </a:r>
            <a:r>
              <a:rPr lang="ja-JP" altLang="en-US" dirty="0" smtClean="0"/>
              <a:t>の空の</a:t>
            </a:r>
            <a:r>
              <a:rPr lang="en-US" altLang="ja-JP" dirty="0" smtClean="0"/>
              <a:t>Intensity [mag/</a:t>
            </a:r>
            <a:r>
              <a:rPr lang="en-US" altLang="ja-JP" dirty="0" err="1" smtClean="0"/>
              <a:t>sq</a:t>
            </a:r>
            <a:r>
              <a:rPr lang="en-US" altLang="ja-JP" dirty="0" smtClean="0"/>
              <a:t>”]</a:t>
            </a:r>
          </a:p>
        </p:txBody>
      </p:sp>
      <p:pic>
        <p:nvPicPr>
          <p:cNvPr id="16" name="Picture 18" descr="D:\Antarctica\Sky_Background\domef.gif"/>
          <p:cNvPicPr>
            <a:picLocks noChangeAspect="1" noChangeArrowheads="1"/>
          </p:cNvPicPr>
          <p:nvPr/>
        </p:nvPicPr>
        <p:blipFill>
          <a:blip r:embed="rId2" cstate="print"/>
          <a:srcRect/>
          <a:stretch>
            <a:fillRect/>
          </a:stretch>
        </p:blipFill>
        <p:spPr bwMode="auto">
          <a:xfrm>
            <a:off x="2025441" y="2276872"/>
            <a:ext cx="7000892" cy="2050766"/>
          </a:xfrm>
          <a:prstGeom prst="rect">
            <a:avLst/>
          </a:prstGeom>
          <a:noFill/>
        </p:spPr>
      </p:pic>
      <p:sp>
        <p:nvSpPr>
          <p:cNvPr id="17" name="正方形/長方形 16"/>
          <p:cNvSpPr/>
          <p:nvPr/>
        </p:nvSpPr>
        <p:spPr>
          <a:xfrm>
            <a:off x="107504" y="2512886"/>
            <a:ext cx="1989584" cy="1661993"/>
          </a:xfrm>
          <a:prstGeom prst="rect">
            <a:avLst/>
          </a:prstGeom>
        </p:spPr>
        <p:txBody>
          <a:bodyPr wrap="none">
            <a:spAutoFit/>
          </a:bodyPr>
          <a:lstStyle/>
          <a:p>
            <a:r>
              <a:rPr lang="en-US" altLang="ja-JP" sz="1600" u="sng" dirty="0" smtClean="0">
                <a:effectLst>
                  <a:outerShdw blurRad="38100" dist="38100" dir="2700000" algn="tl">
                    <a:srgbClr val="000000">
                      <a:alpha val="43137"/>
                    </a:srgbClr>
                  </a:outerShdw>
                </a:effectLst>
              </a:rPr>
              <a:t>Dome Fuji, Antarctica</a:t>
            </a:r>
          </a:p>
          <a:p>
            <a:r>
              <a:rPr lang="en-US" altLang="ja-JP" sz="1400" dirty="0" err="1" smtClean="0"/>
              <a:t>m_sun</a:t>
            </a:r>
            <a:r>
              <a:rPr lang="en-US" altLang="ja-JP" sz="1400" dirty="0" smtClean="0"/>
              <a:t>=-26.7[</a:t>
            </a:r>
            <a:r>
              <a:rPr lang="en-US" altLang="ja-JP" sz="1400" dirty="0" err="1" smtClean="0"/>
              <a:t>mag</a:t>
            </a:r>
            <a:r>
              <a:rPr lang="en-US" altLang="ja-JP" sz="1400" dirty="0" smtClean="0"/>
              <a:t>]</a:t>
            </a:r>
          </a:p>
          <a:p>
            <a:r>
              <a:rPr lang="en-US" altLang="ja-JP" sz="1400" dirty="0" err="1" smtClean="0"/>
              <a:t>Z_sun</a:t>
            </a:r>
            <a:r>
              <a:rPr lang="en-US" altLang="ja-JP" sz="1400" dirty="0" smtClean="0"/>
              <a:t>=70[°]</a:t>
            </a:r>
          </a:p>
          <a:p>
            <a:r>
              <a:rPr lang="en-US" altLang="ja-JP" sz="1400" dirty="0" smtClean="0"/>
              <a:t>k=</a:t>
            </a:r>
            <a:r>
              <a:rPr lang="en-US" altLang="ja-JP" sz="1400" dirty="0" smtClean="0">
                <a:solidFill>
                  <a:srgbClr val="FF0000"/>
                </a:solidFill>
              </a:rPr>
              <a:t>0.05</a:t>
            </a:r>
            <a:r>
              <a:rPr lang="en-US" altLang="ja-JP" sz="1400" dirty="0" smtClean="0"/>
              <a:t>[</a:t>
            </a:r>
            <a:r>
              <a:rPr lang="en-US" altLang="ja-JP" sz="1400" dirty="0" err="1" smtClean="0"/>
              <a:t>mag</a:t>
            </a:r>
            <a:r>
              <a:rPr lang="en-US" altLang="ja-JP" sz="1400" dirty="0" smtClean="0"/>
              <a:t>/</a:t>
            </a:r>
            <a:r>
              <a:rPr lang="en-US" altLang="ja-JP" sz="1400" dirty="0" err="1" smtClean="0"/>
              <a:t>airmass</a:t>
            </a:r>
            <a:r>
              <a:rPr lang="en-US" altLang="ja-JP" sz="1400" dirty="0" smtClean="0"/>
              <a:t>]</a:t>
            </a:r>
          </a:p>
          <a:p>
            <a:r>
              <a:rPr lang="en-US" altLang="ja-JP" sz="1400" dirty="0" smtClean="0"/>
              <a:t>V-</a:t>
            </a:r>
            <a:r>
              <a:rPr lang="en-US" altLang="ja-JP" sz="1400" dirty="0" err="1" smtClean="0"/>
              <a:t>Kd</a:t>
            </a:r>
            <a:r>
              <a:rPr lang="en-US" altLang="ja-JP" sz="1400" dirty="0" smtClean="0"/>
              <a:t>=1.5[</a:t>
            </a:r>
            <a:r>
              <a:rPr lang="en-US" altLang="ja-JP" sz="1400" dirty="0" err="1" smtClean="0"/>
              <a:t>mag</a:t>
            </a:r>
            <a:r>
              <a:rPr lang="en-US" altLang="ja-JP" sz="1400" dirty="0" smtClean="0"/>
              <a:t>]</a:t>
            </a:r>
          </a:p>
          <a:p>
            <a:r>
              <a:rPr lang="en-US" altLang="ja-JP" sz="1400" dirty="0" smtClean="0"/>
              <a:t>lambda=</a:t>
            </a:r>
            <a:r>
              <a:rPr lang="en-US" altLang="ja-JP" sz="1400" dirty="0" smtClean="0">
                <a:solidFill>
                  <a:srgbClr val="FF0000"/>
                </a:solidFill>
              </a:rPr>
              <a:t>2.4</a:t>
            </a:r>
            <a:r>
              <a:rPr lang="en-US" altLang="ja-JP" sz="1400" dirty="0" smtClean="0"/>
              <a:t>[mu m]</a:t>
            </a:r>
          </a:p>
          <a:p>
            <a:r>
              <a:rPr lang="en-US" altLang="ja-JP" sz="1400" dirty="0" err="1" smtClean="0"/>
              <a:t>I_darksky</a:t>
            </a:r>
            <a:r>
              <a:rPr lang="en-US" altLang="ja-JP" sz="1400" dirty="0" smtClean="0"/>
              <a:t>=</a:t>
            </a:r>
            <a:r>
              <a:rPr lang="en-US" altLang="ja-JP" sz="1400" dirty="0" smtClean="0">
                <a:solidFill>
                  <a:srgbClr val="FF0000"/>
                </a:solidFill>
              </a:rPr>
              <a:t>17.0</a:t>
            </a:r>
            <a:r>
              <a:rPr lang="en-US" altLang="ja-JP" sz="1400" dirty="0" smtClean="0"/>
              <a:t>[</a:t>
            </a:r>
            <a:r>
              <a:rPr lang="en-US" altLang="ja-JP" sz="1400" dirty="0" err="1" smtClean="0"/>
              <a:t>mag</a:t>
            </a:r>
            <a:r>
              <a:rPr lang="en-US" altLang="ja-JP" sz="1400" dirty="0" smtClean="0"/>
              <a:t>/</a:t>
            </a:r>
            <a:r>
              <a:rPr lang="ja-JP" altLang="en-US" sz="1000" dirty="0" smtClean="0"/>
              <a:t>□</a:t>
            </a:r>
            <a:r>
              <a:rPr lang="en-US" altLang="ja-JP" sz="1400" dirty="0" smtClean="0"/>
              <a:t>’’]</a:t>
            </a:r>
          </a:p>
        </p:txBody>
      </p:sp>
      <p:sp>
        <p:nvSpPr>
          <p:cNvPr id="4" name="テキスト ボックス 3"/>
          <p:cNvSpPr txBox="1"/>
          <p:nvPr/>
        </p:nvSpPr>
        <p:spPr>
          <a:xfrm>
            <a:off x="1650079" y="4715852"/>
            <a:ext cx="6074676" cy="369332"/>
          </a:xfrm>
          <a:prstGeom prst="rect">
            <a:avLst/>
          </a:prstGeom>
          <a:noFill/>
        </p:spPr>
        <p:txBody>
          <a:bodyPr wrap="none" rtlCol="0">
            <a:spAutoFit/>
          </a:bodyPr>
          <a:lstStyle/>
          <a:p>
            <a:r>
              <a:rPr kumimoji="1" lang="ja-JP" altLang="en-US" dirty="0" smtClean="0"/>
              <a:t>昼間でも太陽の反対側では </a:t>
            </a:r>
            <a:r>
              <a:rPr lang="en-US" altLang="ja-JP" dirty="0" smtClean="0"/>
              <a:t>K = 11 [mag/</a:t>
            </a:r>
            <a:r>
              <a:rPr lang="en-US" altLang="ja-JP" dirty="0" err="1" smtClean="0"/>
              <a:t>sq</a:t>
            </a:r>
            <a:r>
              <a:rPr lang="en-US" altLang="ja-JP" dirty="0" smtClean="0"/>
              <a:t>”] </a:t>
            </a:r>
            <a:r>
              <a:rPr lang="ja-JP" altLang="en-US" dirty="0" smtClean="0"/>
              <a:t>が期待される？</a:t>
            </a:r>
            <a:endParaRPr kumimoji="1" lang="ja-JP" altLang="en-US" dirty="0"/>
          </a:p>
        </p:txBody>
      </p:sp>
      <p:sp>
        <p:nvSpPr>
          <p:cNvPr id="6" name="テキスト ボックス 5"/>
          <p:cNvSpPr txBox="1"/>
          <p:nvPr/>
        </p:nvSpPr>
        <p:spPr>
          <a:xfrm>
            <a:off x="2050927" y="5220447"/>
            <a:ext cx="5258171" cy="369332"/>
          </a:xfrm>
          <a:prstGeom prst="rect">
            <a:avLst/>
          </a:prstGeom>
          <a:noFill/>
        </p:spPr>
        <p:txBody>
          <a:bodyPr wrap="none" rtlCol="0">
            <a:spAutoFit/>
          </a:bodyPr>
          <a:lstStyle/>
          <a:p>
            <a:r>
              <a:rPr lang="ja-JP" altLang="en-US" dirty="0" smtClean="0"/>
              <a:t>これは本当か？　本当なら昼間の観測も現実的？？</a:t>
            </a:r>
            <a:endParaRPr lang="en-US" altLang="ja-JP" dirty="0" smtClean="0"/>
          </a:p>
        </p:txBody>
      </p:sp>
      <p:sp>
        <p:nvSpPr>
          <p:cNvPr id="8" name="テキスト ボックス 7"/>
          <p:cNvSpPr txBox="1"/>
          <p:nvPr/>
        </p:nvSpPr>
        <p:spPr>
          <a:xfrm>
            <a:off x="1494684" y="5941733"/>
            <a:ext cx="6370655" cy="369332"/>
          </a:xfrm>
          <a:prstGeom prst="rect">
            <a:avLst/>
          </a:prstGeom>
          <a:noFill/>
          <a:ln>
            <a:solidFill>
              <a:schemeClr val="tx1"/>
            </a:solidFill>
          </a:ln>
        </p:spPr>
        <p:txBody>
          <a:bodyPr wrap="none" rtlCol="0">
            <a:spAutoFit/>
          </a:bodyPr>
          <a:lstStyle/>
          <a:p>
            <a:r>
              <a:rPr lang="ja-JP" altLang="en-US" dirty="0" smtClean="0"/>
              <a:t>ドーム</a:t>
            </a:r>
            <a:r>
              <a:rPr lang="ja-JP" altLang="en-US" dirty="0"/>
              <a:t>ふじ</a:t>
            </a:r>
            <a:r>
              <a:rPr lang="ja-JP" altLang="en-US" dirty="0" smtClean="0"/>
              <a:t>基地で実際に観測し、散乱光強度を求めることを計画</a:t>
            </a:r>
            <a:endParaRPr kumimoji="1" lang="ja-JP" altLang="en-US" dirty="0"/>
          </a:p>
        </p:txBody>
      </p:sp>
      <p:sp>
        <p:nvSpPr>
          <p:cNvPr id="9" name="テキスト ボックス 8"/>
          <p:cNvSpPr txBox="1"/>
          <p:nvPr/>
        </p:nvSpPr>
        <p:spPr>
          <a:xfrm>
            <a:off x="5108300" y="4175494"/>
            <a:ext cx="415498" cy="369332"/>
          </a:xfrm>
          <a:prstGeom prst="rect">
            <a:avLst/>
          </a:prstGeom>
          <a:noFill/>
        </p:spPr>
        <p:txBody>
          <a:bodyPr wrap="none" rtlCol="0">
            <a:spAutoFit/>
          </a:bodyPr>
          <a:lstStyle/>
          <a:p>
            <a:r>
              <a:rPr kumimoji="1" lang="ja-JP" altLang="en-US" dirty="0" smtClean="0"/>
              <a:t>南</a:t>
            </a:r>
            <a:endParaRPr kumimoji="1" lang="ja-JP" altLang="en-US" dirty="0"/>
          </a:p>
        </p:txBody>
      </p:sp>
      <p:sp>
        <p:nvSpPr>
          <p:cNvPr id="24" name="テキスト ボックス 23"/>
          <p:cNvSpPr txBox="1"/>
          <p:nvPr/>
        </p:nvSpPr>
        <p:spPr>
          <a:xfrm>
            <a:off x="3580438" y="4175494"/>
            <a:ext cx="415498" cy="369332"/>
          </a:xfrm>
          <a:prstGeom prst="rect">
            <a:avLst/>
          </a:prstGeom>
          <a:noFill/>
        </p:spPr>
        <p:txBody>
          <a:bodyPr wrap="none" rtlCol="0">
            <a:spAutoFit/>
          </a:bodyPr>
          <a:lstStyle/>
          <a:p>
            <a:r>
              <a:rPr kumimoji="1" lang="ja-JP" altLang="en-US" dirty="0" smtClean="0"/>
              <a:t>東</a:t>
            </a:r>
            <a:endParaRPr kumimoji="1" lang="ja-JP" altLang="en-US" dirty="0"/>
          </a:p>
        </p:txBody>
      </p:sp>
      <p:sp>
        <p:nvSpPr>
          <p:cNvPr id="26" name="テキスト ボックス 25"/>
          <p:cNvSpPr txBox="1"/>
          <p:nvPr/>
        </p:nvSpPr>
        <p:spPr>
          <a:xfrm>
            <a:off x="6592311" y="4175494"/>
            <a:ext cx="415498" cy="369332"/>
          </a:xfrm>
          <a:prstGeom prst="rect">
            <a:avLst/>
          </a:prstGeom>
          <a:noFill/>
        </p:spPr>
        <p:txBody>
          <a:bodyPr wrap="none" rtlCol="0">
            <a:spAutoFit/>
          </a:bodyPr>
          <a:lstStyle/>
          <a:p>
            <a:r>
              <a:rPr kumimoji="1" lang="ja-JP" altLang="en-US" dirty="0" smtClean="0"/>
              <a:t>西</a:t>
            </a:r>
            <a:endParaRPr kumimoji="1" lang="ja-JP" altLang="en-US" dirty="0"/>
          </a:p>
        </p:txBody>
      </p:sp>
      <p:sp>
        <p:nvSpPr>
          <p:cNvPr id="28" name="テキスト ボックス 27"/>
          <p:cNvSpPr txBox="1"/>
          <p:nvPr/>
        </p:nvSpPr>
        <p:spPr>
          <a:xfrm>
            <a:off x="8076321" y="4175494"/>
            <a:ext cx="415498" cy="369332"/>
          </a:xfrm>
          <a:prstGeom prst="rect">
            <a:avLst/>
          </a:prstGeom>
          <a:noFill/>
        </p:spPr>
        <p:txBody>
          <a:bodyPr wrap="none" rtlCol="0">
            <a:spAutoFit/>
          </a:bodyPr>
          <a:lstStyle/>
          <a:p>
            <a:r>
              <a:rPr kumimoji="1" lang="ja-JP" altLang="en-US" dirty="0" smtClean="0"/>
              <a:t>北</a:t>
            </a:r>
            <a:endParaRPr kumimoji="1" lang="ja-JP" altLang="en-US" dirty="0"/>
          </a:p>
        </p:txBody>
      </p:sp>
      <p:sp>
        <p:nvSpPr>
          <p:cNvPr id="30" name="テキスト ボックス 29"/>
          <p:cNvSpPr txBox="1"/>
          <p:nvPr/>
        </p:nvSpPr>
        <p:spPr>
          <a:xfrm>
            <a:off x="2140278" y="4175494"/>
            <a:ext cx="415498" cy="369332"/>
          </a:xfrm>
          <a:prstGeom prst="rect">
            <a:avLst/>
          </a:prstGeom>
          <a:noFill/>
        </p:spPr>
        <p:txBody>
          <a:bodyPr wrap="none" rtlCol="0">
            <a:spAutoFit/>
          </a:bodyPr>
          <a:lstStyle/>
          <a:p>
            <a:r>
              <a:rPr kumimoji="1" lang="ja-JP" altLang="en-US" dirty="0" smtClean="0"/>
              <a:t>北</a:t>
            </a:r>
            <a:endParaRPr kumimoji="1" lang="ja-JP" altLang="en-US" dirty="0"/>
          </a:p>
        </p:txBody>
      </p:sp>
      <p:sp>
        <p:nvSpPr>
          <p:cNvPr id="31" name="正方形/長方形 30"/>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.2 </a:t>
            </a:r>
            <a:r>
              <a:rPr lang="ja-JP" altLang="en-US" sz="3600" dirty="0">
                <a:latin typeface="+mn-ea"/>
              </a:rPr>
              <a:t>赤外線の</a:t>
            </a:r>
            <a:r>
              <a:rPr lang="ja-JP" altLang="en-US" sz="3600" dirty="0" smtClean="0">
                <a:latin typeface="+mn-ea"/>
              </a:rPr>
              <a:t>空の明るさ</a:t>
            </a:r>
            <a:endParaRPr lang="en-US" altLang="ja-JP" sz="3600" dirty="0" smtClean="0">
              <a:latin typeface="+mn-ea"/>
            </a:endParaRPr>
          </a:p>
        </p:txBody>
      </p:sp>
    </p:spTree>
    <p:extLst>
      <p:ext uri="{BB962C8B-B14F-4D97-AF65-F5344CB8AC3E}">
        <p14:creationId xmlns:p14="http://schemas.microsoft.com/office/powerpoint/2010/main" val="39664464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05084" y="3417085"/>
            <a:ext cx="1271502" cy="307777"/>
          </a:xfrm>
          <a:prstGeom prst="rect">
            <a:avLst/>
          </a:prstGeom>
          <a:noFill/>
        </p:spPr>
        <p:txBody>
          <a:bodyPr wrap="none" rtlCol="0">
            <a:spAutoFit/>
          </a:bodyPr>
          <a:lstStyle/>
          <a:p>
            <a:r>
              <a:rPr kumimoji="1" lang="ja-JP" altLang="en-US" sz="1400" dirty="0" smtClean="0"/>
              <a:t>月のフラックス</a:t>
            </a:r>
            <a:endParaRPr kumimoji="1" lang="en-US" altLang="ja-JP" sz="1400" dirty="0" smtClean="0"/>
          </a:p>
        </p:txBody>
      </p:sp>
      <p:sp>
        <p:nvSpPr>
          <p:cNvPr id="6" name="テキスト ボックス 5"/>
          <p:cNvSpPr txBox="1"/>
          <p:nvPr/>
        </p:nvSpPr>
        <p:spPr>
          <a:xfrm>
            <a:off x="6080266" y="3219974"/>
            <a:ext cx="2876108" cy="1354217"/>
          </a:xfrm>
          <a:prstGeom prst="rect">
            <a:avLst/>
          </a:prstGeom>
          <a:noFill/>
        </p:spPr>
        <p:txBody>
          <a:bodyPr wrap="none" rtlCol="0">
            <a:spAutoFit/>
          </a:bodyPr>
          <a:lstStyle/>
          <a:p>
            <a:r>
              <a:rPr lang="en-US" altLang="ja-JP" sz="1600" dirty="0" err="1" smtClean="0"/>
              <a:t>Z</a:t>
            </a:r>
            <a:r>
              <a:rPr lang="en-US" altLang="ja-JP" sz="1050" dirty="0" err="1" smtClean="0"/>
              <a:t>sky</a:t>
            </a:r>
            <a:r>
              <a:rPr lang="en-US" altLang="ja-JP" sz="1600" dirty="0" smtClean="0"/>
              <a:t>	sky</a:t>
            </a:r>
            <a:r>
              <a:rPr lang="ja-JP" altLang="en-US" sz="1600" dirty="0" smtClean="0"/>
              <a:t>の天頂角</a:t>
            </a:r>
            <a:endParaRPr lang="en-US" altLang="ja-JP" sz="1600" dirty="0" smtClean="0"/>
          </a:p>
          <a:p>
            <a:r>
              <a:rPr lang="en-US" altLang="ja-JP" sz="1600" dirty="0" err="1" smtClean="0"/>
              <a:t>Z</a:t>
            </a:r>
            <a:r>
              <a:rPr lang="en-US" altLang="ja-JP" sz="1050" dirty="0" err="1" smtClean="0"/>
              <a:t>moon</a:t>
            </a:r>
            <a:r>
              <a:rPr lang="en-US" altLang="ja-JP" sz="1050" dirty="0" smtClean="0"/>
              <a:t>	</a:t>
            </a:r>
            <a:r>
              <a:rPr lang="ja-JP" altLang="en-US" sz="1600" dirty="0" smtClean="0"/>
              <a:t>月の天頂角</a:t>
            </a:r>
            <a:endParaRPr lang="en-US" altLang="ja-JP" sz="1600" dirty="0" smtClean="0"/>
          </a:p>
          <a:p>
            <a:r>
              <a:rPr lang="en-US" altLang="ja-JP" sz="1600" dirty="0" smtClean="0"/>
              <a:t>α	</a:t>
            </a:r>
            <a:r>
              <a:rPr lang="ja-JP" altLang="en-US" sz="1600" dirty="0" smtClean="0"/>
              <a:t>月の位相</a:t>
            </a:r>
            <a:r>
              <a:rPr lang="en-US" altLang="ja-JP" sz="1600" dirty="0" smtClean="0"/>
              <a:t>(</a:t>
            </a:r>
            <a:r>
              <a:rPr lang="ja-JP" altLang="en-US" sz="1600" dirty="0" smtClean="0"/>
              <a:t>満月</a:t>
            </a:r>
            <a:r>
              <a:rPr lang="en-US" altLang="ja-JP" sz="1600" dirty="0" smtClean="0"/>
              <a:t>=0°)</a:t>
            </a:r>
          </a:p>
          <a:p>
            <a:r>
              <a:rPr lang="en-US" altLang="ja-JP" sz="1600" dirty="0" smtClean="0"/>
              <a:t>ρ	sky </a:t>
            </a:r>
            <a:r>
              <a:rPr lang="ja-JP" altLang="en-US" sz="1600" dirty="0" smtClean="0"/>
              <a:t>と月のなす角度</a:t>
            </a:r>
            <a:endParaRPr lang="en-US" altLang="ja-JP" sz="1600" dirty="0" smtClean="0"/>
          </a:p>
          <a:p>
            <a:r>
              <a:rPr lang="en-US" altLang="ja-JP" sz="1600" dirty="0" smtClean="0"/>
              <a:t>k	</a:t>
            </a:r>
            <a:r>
              <a:rPr lang="ja-JP" altLang="en-US" sz="1600" dirty="0" smtClean="0"/>
              <a:t>減光係数</a:t>
            </a:r>
            <a:endParaRPr lang="en-US" altLang="ja-JP" sz="1600" dirty="0" smtClean="0"/>
          </a:p>
        </p:txBody>
      </p:sp>
      <p:pic>
        <p:nvPicPr>
          <p:cNvPr id="7" name="Picture 10" descr="\begin{align*}&#10;I_{\text{scattering}}=F_{\text{moon,0}} 10^{-0.4kX(Z_{\text{moon}})}\times f(\rho) \left \{1-10^{-0.4kX(Z_{\text{sky}})}\right \}&#10;\end{align*}">
            <a:hlinkClick r:id="rId2"/>
          </p:cNvPr>
          <p:cNvPicPr>
            <a:picLocks noChangeAspect="1" noChangeArrowheads="1"/>
          </p:cNvPicPr>
          <p:nvPr/>
        </p:nvPicPr>
        <p:blipFill>
          <a:blip r:embed="rId3" cstate="print"/>
          <a:srcRect/>
          <a:stretch>
            <a:fillRect/>
          </a:stretch>
        </p:blipFill>
        <p:spPr bwMode="auto">
          <a:xfrm>
            <a:off x="3381697" y="2672594"/>
            <a:ext cx="5438775" cy="361951"/>
          </a:xfrm>
          <a:prstGeom prst="rect">
            <a:avLst/>
          </a:prstGeom>
          <a:noFill/>
        </p:spPr>
      </p:pic>
      <p:pic>
        <p:nvPicPr>
          <p:cNvPr id="8" name="Picture 12" descr="\begin{align*}&#10;I_{\text{darksky}}=I_{\text{darksky,0}} 10^{-0.4k\left \{1-X(Z_{\text{sky}})\right \}}X(Z_{\text{sky}})&#10;\end{align*}">
            <a:hlinkClick r:id="rId4"/>
          </p:cNvPr>
          <p:cNvPicPr>
            <a:picLocks noChangeAspect="1" noChangeArrowheads="1"/>
          </p:cNvPicPr>
          <p:nvPr/>
        </p:nvPicPr>
        <p:blipFill>
          <a:blip r:embed="rId5" cstate="print"/>
          <a:srcRect/>
          <a:stretch>
            <a:fillRect/>
          </a:stretch>
        </p:blipFill>
        <p:spPr bwMode="auto">
          <a:xfrm>
            <a:off x="3412579" y="2351062"/>
            <a:ext cx="3895725" cy="247650"/>
          </a:xfrm>
          <a:prstGeom prst="rect">
            <a:avLst/>
          </a:prstGeom>
          <a:noFill/>
        </p:spPr>
      </p:pic>
      <p:pic>
        <p:nvPicPr>
          <p:cNvPr id="9" name="Picture 16" descr="\begin{align*}&#10;F_{\text{moon,0}}=10^{-0.4(3.84+0.026|\alpha|+4\times10^{-9}\alpha ^4)}\ \  [\text{fc}]&#10;\end{align*}">
            <a:hlinkClick r:id="rId6"/>
          </p:cNvPr>
          <p:cNvPicPr>
            <a:picLocks noChangeAspect="1" noChangeArrowheads="1"/>
          </p:cNvPicPr>
          <p:nvPr/>
        </p:nvPicPr>
        <p:blipFill>
          <a:blip r:embed="rId7" cstate="print"/>
          <a:srcRect/>
          <a:stretch>
            <a:fillRect/>
          </a:stretch>
        </p:blipFill>
        <p:spPr bwMode="auto">
          <a:xfrm>
            <a:off x="2195736" y="3445662"/>
            <a:ext cx="3733800" cy="257175"/>
          </a:xfrm>
          <a:prstGeom prst="rect">
            <a:avLst/>
          </a:prstGeom>
          <a:noFill/>
        </p:spPr>
      </p:pic>
      <p:pic>
        <p:nvPicPr>
          <p:cNvPr id="10" name="Picture 20" descr="\begin{align*}&#10;X(Z)=\left \{1-0.96\sin ^2(Z)\right \}^{-0.5}&#10;\end{align*}">
            <a:hlinkClick r:id="rId8"/>
          </p:cNvPr>
          <p:cNvPicPr>
            <a:picLocks noChangeAspect="1" noChangeArrowheads="1"/>
          </p:cNvPicPr>
          <p:nvPr/>
        </p:nvPicPr>
        <p:blipFill>
          <a:blip r:embed="rId9" cstate="print"/>
          <a:srcRect/>
          <a:stretch>
            <a:fillRect/>
          </a:stretch>
        </p:blipFill>
        <p:spPr bwMode="auto">
          <a:xfrm>
            <a:off x="2195736" y="3764752"/>
            <a:ext cx="2667000" cy="295275"/>
          </a:xfrm>
          <a:prstGeom prst="rect">
            <a:avLst/>
          </a:prstGeom>
          <a:noFill/>
        </p:spPr>
      </p:pic>
      <p:pic>
        <p:nvPicPr>
          <p:cNvPr id="11" name="Picture 22" descr="\begin{align*}&#10;f(\rho)=f_R(\rho)+f_M(\rho)&#10;\end{align*}">
            <a:hlinkClick r:id="rId10"/>
          </p:cNvPr>
          <p:cNvPicPr>
            <a:picLocks noChangeAspect="1" noChangeArrowheads="1"/>
          </p:cNvPicPr>
          <p:nvPr/>
        </p:nvPicPr>
        <p:blipFill>
          <a:blip r:embed="rId11" cstate="print"/>
          <a:srcRect/>
          <a:stretch>
            <a:fillRect/>
          </a:stretch>
        </p:blipFill>
        <p:spPr bwMode="auto">
          <a:xfrm>
            <a:off x="2195736" y="4145754"/>
            <a:ext cx="1866900" cy="200025"/>
          </a:xfrm>
          <a:prstGeom prst="rect">
            <a:avLst/>
          </a:prstGeom>
          <a:noFill/>
        </p:spPr>
      </p:pic>
      <p:sp>
        <p:nvSpPr>
          <p:cNvPr id="12" name="テキスト ボックス 11"/>
          <p:cNvSpPr txBox="1"/>
          <p:nvPr/>
        </p:nvSpPr>
        <p:spPr>
          <a:xfrm>
            <a:off x="1005084" y="3774275"/>
            <a:ext cx="830677" cy="307777"/>
          </a:xfrm>
          <a:prstGeom prst="rect">
            <a:avLst/>
          </a:prstGeom>
          <a:noFill/>
        </p:spPr>
        <p:txBody>
          <a:bodyPr wrap="none" rtlCol="0">
            <a:spAutoFit/>
          </a:bodyPr>
          <a:lstStyle/>
          <a:p>
            <a:r>
              <a:rPr lang="ja-JP" altLang="en-US" sz="1400" dirty="0" smtClean="0"/>
              <a:t>エアマス</a:t>
            </a:r>
            <a:endParaRPr kumimoji="1" lang="en-US" altLang="ja-JP" sz="1400" dirty="0" smtClean="0"/>
          </a:p>
        </p:txBody>
      </p:sp>
      <p:sp>
        <p:nvSpPr>
          <p:cNvPr id="13" name="テキスト ボックス 12"/>
          <p:cNvSpPr txBox="1"/>
          <p:nvPr/>
        </p:nvSpPr>
        <p:spPr>
          <a:xfrm>
            <a:off x="1005084" y="4109440"/>
            <a:ext cx="902811" cy="307777"/>
          </a:xfrm>
          <a:prstGeom prst="rect">
            <a:avLst/>
          </a:prstGeom>
          <a:noFill/>
        </p:spPr>
        <p:txBody>
          <a:bodyPr wrap="none" rtlCol="0">
            <a:spAutoFit/>
          </a:bodyPr>
          <a:lstStyle/>
          <a:p>
            <a:r>
              <a:rPr kumimoji="1" lang="ja-JP" altLang="en-US" sz="1400" b="1" dirty="0" smtClean="0">
                <a:solidFill>
                  <a:srgbClr val="0070C0"/>
                </a:solidFill>
              </a:rPr>
              <a:t>散乱係数</a:t>
            </a:r>
            <a:endParaRPr kumimoji="1" lang="en-US" altLang="ja-JP" sz="1400" b="1" dirty="0" smtClean="0">
              <a:solidFill>
                <a:srgbClr val="0070C0"/>
              </a:solidFill>
            </a:endParaRPr>
          </a:p>
        </p:txBody>
      </p:sp>
      <p:pic>
        <p:nvPicPr>
          <p:cNvPr id="14" name="Picture 36" descr="\begin{align*}&#10;I_{\text{sky}}=I_{\text{darksky}} +I_{\text{scatering}} \ \ [nL] &#10;\end{align*}">
            <a:hlinkClick r:id="rId12"/>
          </p:cNvPr>
          <p:cNvPicPr>
            <a:picLocks noChangeAspect="1" noChangeArrowheads="1"/>
          </p:cNvPicPr>
          <p:nvPr/>
        </p:nvPicPr>
        <p:blipFill>
          <a:blip r:embed="rId13" cstate="print"/>
          <a:srcRect/>
          <a:stretch>
            <a:fillRect/>
          </a:stretch>
        </p:blipFill>
        <p:spPr bwMode="auto">
          <a:xfrm>
            <a:off x="1800927" y="1916832"/>
            <a:ext cx="3481049" cy="288000"/>
          </a:xfrm>
          <a:prstGeom prst="rect">
            <a:avLst/>
          </a:prstGeom>
          <a:noFill/>
        </p:spPr>
      </p:pic>
      <p:sp>
        <p:nvSpPr>
          <p:cNvPr id="15" name="テキスト ボックス 14"/>
          <p:cNvSpPr txBox="1"/>
          <p:nvPr/>
        </p:nvSpPr>
        <p:spPr>
          <a:xfrm>
            <a:off x="2377959" y="4345209"/>
            <a:ext cx="1151277" cy="307777"/>
          </a:xfrm>
          <a:prstGeom prst="rect">
            <a:avLst/>
          </a:prstGeom>
          <a:noFill/>
        </p:spPr>
        <p:txBody>
          <a:bodyPr wrap="none" rtlCol="0">
            <a:spAutoFit/>
          </a:bodyPr>
          <a:lstStyle/>
          <a:p>
            <a:r>
              <a:rPr kumimoji="1" lang="ja-JP" altLang="en-US" sz="1400" dirty="0" smtClean="0"/>
              <a:t>レイリー散乱</a:t>
            </a:r>
            <a:endParaRPr kumimoji="1" lang="en-US" altLang="ja-JP" sz="1400" dirty="0" smtClean="0"/>
          </a:p>
        </p:txBody>
      </p:sp>
      <p:sp>
        <p:nvSpPr>
          <p:cNvPr id="16" name="テキスト ボックス 15"/>
          <p:cNvSpPr txBox="1"/>
          <p:nvPr/>
        </p:nvSpPr>
        <p:spPr>
          <a:xfrm>
            <a:off x="3720110" y="4345779"/>
            <a:ext cx="837089" cy="307777"/>
          </a:xfrm>
          <a:prstGeom prst="rect">
            <a:avLst/>
          </a:prstGeom>
          <a:noFill/>
        </p:spPr>
        <p:txBody>
          <a:bodyPr wrap="none" rtlCol="0">
            <a:spAutoFit/>
          </a:bodyPr>
          <a:lstStyle/>
          <a:p>
            <a:r>
              <a:rPr kumimoji="1" lang="ja-JP" altLang="en-US" sz="1400" dirty="0" smtClean="0"/>
              <a:t>ミー散乱</a:t>
            </a:r>
            <a:endParaRPr kumimoji="1" lang="en-US" altLang="ja-JP" sz="1400" dirty="0" smtClean="0"/>
          </a:p>
        </p:txBody>
      </p:sp>
      <p:sp>
        <p:nvSpPr>
          <p:cNvPr id="17" name="正方形/長方形 16"/>
          <p:cNvSpPr/>
          <p:nvPr/>
        </p:nvSpPr>
        <p:spPr>
          <a:xfrm>
            <a:off x="601347" y="1124744"/>
            <a:ext cx="7798430" cy="646331"/>
          </a:xfrm>
          <a:prstGeom prst="rect">
            <a:avLst/>
          </a:prstGeom>
        </p:spPr>
        <p:txBody>
          <a:bodyPr wrap="square">
            <a:spAutoFit/>
          </a:bodyPr>
          <a:lstStyle/>
          <a:p>
            <a:r>
              <a:rPr lang="en-US" altLang="ja-JP" b="1" dirty="0" smtClean="0">
                <a:solidFill>
                  <a:srgbClr val="0070C0"/>
                </a:solidFill>
              </a:rPr>
              <a:t>K</a:t>
            </a:r>
            <a:r>
              <a:rPr lang="en-US" altLang="ja-JP" b="1" dirty="0">
                <a:solidFill>
                  <a:srgbClr val="0070C0"/>
                </a:solidFill>
              </a:rPr>
              <a:t>. </a:t>
            </a:r>
            <a:r>
              <a:rPr lang="en-US" altLang="ja-JP" b="1" dirty="0" err="1">
                <a:solidFill>
                  <a:srgbClr val="0070C0"/>
                </a:solidFill>
              </a:rPr>
              <a:t>Krisciunas</a:t>
            </a:r>
            <a:r>
              <a:rPr lang="en-US" altLang="ja-JP" b="1" dirty="0">
                <a:solidFill>
                  <a:srgbClr val="0070C0"/>
                </a:solidFill>
              </a:rPr>
              <a:t> &amp; B.E. Schaefer 1991, PASP, 103, </a:t>
            </a:r>
            <a:r>
              <a:rPr lang="en-US" altLang="ja-JP" b="1" dirty="0" smtClean="0">
                <a:solidFill>
                  <a:srgbClr val="0070C0"/>
                </a:solidFill>
              </a:rPr>
              <a:t>1033</a:t>
            </a:r>
            <a:r>
              <a:rPr lang="ja-JP" altLang="en-US" dirty="0" smtClean="0"/>
              <a:t>によると、可視での月夜の空の明るさ</a:t>
            </a:r>
            <a:r>
              <a:rPr lang="en-US" altLang="ja-JP" dirty="0" smtClean="0"/>
              <a:t>(Intensity)</a:t>
            </a:r>
            <a:r>
              <a:rPr lang="ja-JP" altLang="en-US" dirty="0" smtClean="0"/>
              <a:t>は、新月の空＋月・太陽の散乱光で表される</a:t>
            </a:r>
            <a:endParaRPr lang="ja-JP" altLang="en-US" dirty="0"/>
          </a:p>
        </p:txBody>
      </p:sp>
      <p:sp>
        <p:nvSpPr>
          <p:cNvPr id="19" name="テキスト ボックス 18"/>
          <p:cNvSpPr txBox="1"/>
          <p:nvPr/>
        </p:nvSpPr>
        <p:spPr>
          <a:xfrm>
            <a:off x="2195736" y="2277505"/>
            <a:ext cx="1107996" cy="369332"/>
          </a:xfrm>
          <a:prstGeom prst="rect">
            <a:avLst/>
          </a:prstGeom>
          <a:noFill/>
        </p:spPr>
        <p:txBody>
          <a:bodyPr wrap="none" rtlCol="0">
            <a:spAutoFit/>
          </a:bodyPr>
          <a:lstStyle/>
          <a:p>
            <a:r>
              <a:rPr kumimoji="1" lang="ja-JP" altLang="en-US" dirty="0" smtClean="0"/>
              <a:t>新月の空</a:t>
            </a:r>
            <a:endParaRPr kumimoji="1" lang="ja-JP" altLang="en-US" dirty="0"/>
          </a:p>
        </p:txBody>
      </p:sp>
      <p:sp>
        <p:nvSpPr>
          <p:cNvPr id="20" name="テキスト ボックス 19"/>
          <p:cNvSpPr txBox="1"/>
          <p:nvPr/>
        </p:nvSpPr>
        <p:spPr>
          <a:xfrm>
            <a:off x="1503963" y="2668903"/>
            <a:ext cx="1915909" cy="369332"/>
          </a:xfrm>
          <a:prstGeom prst="rect">
            <a:avLst/>
          </a:prstGeom>
          <a:noFill/>
        </p:spPr>
        <p:txBody>
          <a:bodyPr wrap="none" rtlCol="0">
            <a:spAutoFit/>
          </a:bodyPr>
          <a:lstStyle/>
          <a:p>
            <a:r>
              <a:rPr lang="ja-JP" altLang="en-US" dirty="0" smtClean="0"/>
              <a:t>月・太陽の散乱光</a:t>
            </a:r>
            <a:endParaRPr kumimoji="1" lang="ja-JP" altLang="en-US" dirty="0"/>
          </a:p>
        </p:txBody>
      </p:sp>
      <p:sp>
        <p:nvSpPr>
          <p:cNvPr id="24" name="テキスト ボックス 23"/>
          <p:cNvSpPr txBox="1"/>
          <p:nvPr/>
        </p:nvSpPr>
        <p:spPr>
          <a:xfrm>
            <a:off x="554907" y="4797785"/>
            <a:ext cx="3533340" cy="369332"/>
          </a:xfrm>
          <a:prstGeom prst="rect">
            <a:avLst/>
          </a:prstGeom>
          <a:noFill/>
        </p:spPr>
        <p:txBody>
          <a:bodyPr wrap="none" rtlCol="0">
            <a:spAutoFit/>
          </a:bodyPr>
          <a:lstStyle/>
          <a:p>
            <a:r>
              <a:rPr kumimoji="1" lang="ja-JP" altLang="en-US" b="1" dirty="0" smtClean="0">
                <a:solidFill>
                  <a:srgbClr val="0070C0"/>
                </a:solidFill>
              </a:rPr>
              <a:t>レイリー散乱</a:t>
            </a:r>
            <a:r>
              <a:rPr kumimoji="1" lang="ja-JP" altLang="en-US" dirty="0" smtClean="0"/>
              <a:t> </a:t>
            </a:r>
            <a:r>
              <a:rPr kumimoji="1" lang="en-US" altLang="ja-JP" dirty="0" smtClean="0"/>
              <a:t>(</a:t>
            </a:r>
            <a:r>
              <a:rPr lang="ja-JP" altLang="en-US" dirty="0" smtClean="0"/>
              <a:t>散乱粒子　</a:t>
            </a:r>
            <a:r>
              <a:rPr lang="en-US" altLang="ja-JP" dirty="0" smtClean="0"/>
              <a:t>&lt;&lt; </a:t>
            </a:r>
            <a:r>
              <a:rPr lang="ja-JP" altLang="en-US" dirty="0" smtClean="0"/>
              <a:t>波長</a:t>
            </a:r>
            <a:r>
              <a:rPr lang="en-US" altLang="ja-JP" dirty="0"/>
              <a:t>)</a:t>
            </a:r>
            <a:endParaRPr kumimoji="1" lang="en-US" altLang="ja-JP" dirty="0" smtClean="0"/>
          </a:p>
        </p:txBody>
      </p:sp>
      <p:sp>
        <p:nvSpPr>
          <p:cNvPr id="25" name="テキスト ボックス 24"/>
          <p:cNvSpPr txBox="1"/>
          <p:nvPr/>
        </p:nvSpPr>
        <p:spPr>
          <a:xfrm>
            <a:off x="4088859" y="4797785"/>
            <a:ext cx="3139001" cy="369332"/>
          </a:xfrm>
          <a:prstGeom prst="rect">
            <a:avLst/>
          </a:prstGeom>
          <a:noFill/>
        </p:spPr>
        <p:txBody>
          <a:bodyPr wrap="none" rtlCol="0">
            <a:spAutoFit/>
          </a:bodyPr>
          <a:lstStyle/>
          <a:p>
            <a:r>
              <a:rPr kumimoji="1" lang="ja-JP" altLang="en-US" b="1" dirty="0" smtClean="0">
                <a:solidFill>
                  <a:srgbClr val="0070C0"/>
                </a:solidFill>
              </a:rPr>
              <a:t>ミー散乱</a:t>
            </a:r>
            <a:r>
              <a:rPr kumimoji="1" lang="ja-JP" altLang="en-US" dirty="0" smtClean="0"/>
              <a:t>　</a:t>
            </a:r>
            <a:r>
              <a:rPr kumimoji="1" lang="en-US" altLang="ja-JP" dirty="0" smtClean="0"/>
              <a:t>(</a:t>
            </a:r>
            <a:r>
              <a:rPr kumimoji="1" lang="ja-JP" altLang="en-US" dirty="0" smtClean="0"/>
              <a:t>散乱粒子　</a:t>
            </a:r>
            <a:r>
              <a:rPr lang="ja-JP" altLang="en-US" dirty="0" smtClean="0"/>
              <a:t>～ 波長</a:t>
            </a:r>
            <a:r>
              <a:rPr kumimoji="1" lang="en-US" altLang="ja-JP" dirty="0" smtClean="0"/>
              <a:t>)</a:t>
            </a:r>
          </a:p>
        </p:txBody>
      </p:sp>
      <p:sp>
        <p:nvSpPr>
          <p:cNvPr id="27" name="テキスト ボックス 26"/>
          <p:cNvSpPr txBox="1"/>
          <p:nvPr/>
        </p:nvSpPr>
        <p:spPr>
          <a:xfrm>
            <a:off x="800922" y="5085184"/>
            <a:ext cx="2924198" cy="923330"/>
          </a:xfrm>
          <a:prstGeom prst="rect">
            <a:avLst/>
          </a:prstGeom>
          <a:noFill/>
        </p:spPr>
        <p:txBody>
          <a:bodyPr wrap="none" rtlCol="0">
            <a:spAutoFit/>
          </a:bodyPr>
          <a:lstStyle/>
          <a:p>
            <a:r>
              <a:rPr lang="ja-JP" altLang="en-US" dirty="0"/>
              <a:t>大気中</a:t>
            </a:r>
            <a:r>
              <a:rPr lang="ja-JP" altLang="en-US" dirty="0" smtClean="0"/>
              <a:t>の分子等による散乱</a:t>
            </a:r>
            <a:endParaRPr lang="en-US" altLang="ja-JP" dirty="0"/>
          </a:p>
          <a:p>
            <a:r>
              <a:rPr lang="en-US" altLang="ja-JP" dirty="0" smtClean="0"/>
              <a:t>(1+cos</a:t>
            </a:r>
            <a:r>
              <a:rPr lang="en-US" altLang="ja-JP" baseline="30000" dirty="0" smtClean="0"/>
              <a:t>2</a:t>
            </a:r>
            <a:r>
              <a:rPr lang="en-US" altLang="ja-JP" dirty="0" smtClean="0"/>
              <a:t>θ)λ</a:t>
            </a:r>
            <a:r>
              <a:rPr lang="en-US" altLang="ja-JP" baseline="30000" dirty="0" smtClean="0"/>
              <a:t>-4</a:t>
            </a:r>
            <a:r>
              <a:rPr lang="ja-JP" altLang="en-US" dirty="0" smtClean="0"/>
              <a:t>に比例</a:t>
            </a:r>
            <a:endParaRPr lang="en-US" altLang="ja-JP" dirty="0" smtClean="0"/>
          </a:p>
          <a:p>
            <a:r>
              <a:rPr kumimoji="1" lang="ja-JP" altLang="en-US" dirty="0" smtClean="0"/>
              <a:t>空が青い、夕日が赤い</a:t>
            </a:r>
            <a:r>
              <a:rPr lang="ja-JP" altLang="en-US" dirty="0"/>
              <a:t>理由</a:t>
            </a:r>
            <a:endParaRPr kumimoji="1" lang="en-US" altLang="ja-JP" dirty="0"/>
          </a:p>
        </p:txBody>
      </p:sp>
      <p:sp>
        <p:nvSpPr>
          <p:cNvPr id="28" name="テキスト ボックス 27"/>
          <p:cNvSpPr txBox="1"/>
          <p:nvPr/>
        </p:nvSpPr>
        <p:spPr>
          <a:xfrm>
            <a:off x="4374642" y="5085184"/>
            <a:ext cx="4661854" cy="1200329"/>
          </a:xfrm>
          <a:prstGeom prst="rect">
            <a:avLst/>
          </a:prstGeom>
          <a:noFill/>
        </p:spPr>
        <p:txBody>
          <a:bodyPr wrap="none" rtlCol="0">
            <a:spAutoFit/>
          </a:bodyPr>
          <a:lstStyle/>
          <a:p>
            <a:r>
              <a:rPr lang="ja-JP" altLang="en-US" dirty="0" smtClean="0"/>
              <a:t>キリ・モヤ等の散乱</a:t>
            </a:r>
            <a:endParaRPr lang="en-US" altLang="ja-JP" dirty="0" smtClean="0"/>
          </a:p>
          <a:p>
            <a:r>
              <a:rPr kumimoji="1" lang="ja-JP" altLang="en-US" dirty="0" smtClean="0"/>
              <a:t>散乱強度は粒子形状やサイズによる</a:t>
            </a:r>
            <a:endParaRPr kumimoji="1" lang="en-US" altLang="ja-JP" dirty="0" smtClean="0"/>
          </a:p>
          <a:p>
            <a:r>
              <a:rPr lang="ja-JP" altLang="en-US" dirty="0"/>
              <a:t>一般</a:t>
            </a:r>
            <a:r>
              <a:rPr lang="ja-JP" altLang="en-US" dirty="0" smtClean="0"/>
              <a:t>に、前方散乱が強くあまり波長依存しない</a:t>
            </a:r>
            <a:endParaRPr lang="en-US" altLang="ja-JP" dirty="0" smtClean="0"/>
          </a:p>
          <a:p>
            <a:r>
              <a:rPr kumimoji="1" lang="ja-JP" altLang="en-US" dirty="0" smtClean="0"/>
              <a:t>雲や霧が白い理由</a:t>
            </a:r>
            <a:endParaRPr kumimoji="1" lang="ja-JP" altLang="en-US" dirty="0"/>
          </a:p>
        </p:txBody>
      </p:sp>
      <p:sp>
        <p:nvSpPr>
          <p:cNvPr id="4" name="正方形/長方形 3"/>
          <p:cNvSpPr/>
          <p:nvPr/>
        </p:nvSpPr>
        <p:spPr>
          <a:xfrm>
            <a:off x="6588224" y="2672594"/>
            <a:ext cx="432048" cy="3656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1316141" y="6285513"/>
            <a:ext cx="6511719" cy="369332"/>
          </a:xfrm>
          <a:prstGeom prst="rect">
            <a:avLst/>
          </a:prstGeom>
          <a:noFill/>
          <a:ln>
            <a:solidFill>
              <a:schemeClr val="tx1"/>
            </a:solidFill>
          </a:ln>
        </p:spPr>
        <p:txBody>
          <a:bodyPr wrap="none" rtlCol="0">
            <a:spAutoFit/>
          </a:bodyPr>
          <a:lstStyle/>
          <a:p>
            <a:r>
              <a:rPr kumimoji="1" lang="ja-JP" altLang="en-US" dirty="0" smtClean="0"/>
              <a:t>これを赤外線・太陽光でドームふじの大気散乱係数の測定に応用</a:t>
            </a:r>
            <a:endParaRPr kumimoji="1" lang="ja-JP" altLang="en-US" dirty="0"/>
          </a:p>
        </p:txBody>
      </p:sp>
      <p:sp>
        <p:nvSpPr>
          <p:cNvPr id="31" name="正方形/長方形 30"/>
          <p:cNvSpPr/>
          <p:nvPr/>
        </p:nvSpPr>
        <p:spPr>
          <a:xfrm>
            <a:off x="1640835" y="1844824"/>
            <a:ext cx="3795261" cy="4348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空の明るさ</a:t>
            </a:r>
            <a:r>
              <a:rPr lang="en-US" altLang="ja-JP" sz="3600" dirty="0" smtClean="0">
                <a:latin typeface="+mn-ea"/>
              </a:rPr>
              <a:t>(</a:t>
            </a:r>
            <a:r>
              <a:rPr lang="ja-JP" altLang="en-US" sz="3600" dirty="0" smtClean="0">
                <a:latin typeface="+mn-ea"/>
              </a:rPr>
              <a:t>先行研究</a:t>
            </a:r>
            <a:r>
              <a:rPr lang="en-US" altLang="ja-JP" sz="3600" dirty="0" smtClean="0">
                <a:latin typeface="+mn-ea"/>
              </a:rPr>
              <a:t>)</a:t>
            </a:r>
            <a:r>
              <a:rPr lang="ja-JP" altLang="en-US" sz="3600" dirty="0">
                <a:latin typeface="+mn-ea"/>
              </a:rPr>
              <a:t> </a:t>
            </a:r>
            <a:r>
              <a:rPr lang="en-US" altLang="ja-JP" sz="3600" dirty="0" smtClean="0">
                <a:latin typeface="+mn-ea"/>
              </a:rPr>
              <a:t>1/2</a:t>
            </a:r>
          </a:p>
        </p:txBody>
      </p:sp>
    </p:spTree>
    <p:extLst>
      <p:ext uri="{BB962C8B-B14F-4D97-AF65-F5344CB8AC3E}">
        <p14:creationId xmlns:p14="http://schemas.microsoft.com/office/powerpoint/2010/main" val="39781838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83568" y="1268760"/>
            <a:ext cx="7182544" cy="677108"/>
          </a:xfrm>
          <a:prstGeom prst="rect">
            <a:avLst/>
          </a:prstGeom>
        </p:spPr>
        <p:txBody>
          <a:bodyPr wrap="square">
            <a:spAutoFit/>
          </a:bodyPr>
          <a:lstStyle/>
          <a:p>
            <a:r>
              <a:rPr lang="en-US" altLang="ja-JP" sz="2000" b="1" dirty="0">
                <a:solidFill>
                  <a:srgbClr val="0070C0"/>
                </a:solidFill>
              </a:rPr>
              <a:t>CFHT Redeye Users’ Manual </a:t>
            </a:r>
            <a:r>
              <a:rPr lang="en-US" altLang="ja-JP" sz="2000" b="1" dirty="0"/>
              <a:t/>
            </a:r>
            <a:br>
              <a:rPr lang="en-US" altLang="ja-JP" sz="2000" b="1" dirty="0"/>
            </a:br>
            <a:r>
              <a:rPr lang="en-US" altLang="ja-JP" dirty="0"/>
              <a:t>(http://www.cfht.hawaii.edu/Instruments/Detectors/IR/Redeye/Manual/)</a:t>
            </a:r>
            <a:endParaRPr lang="ja-JP" altLang="en-US" dirty="0"/>
          </a:p>
        </p:txBody>
      </p:sp>
      <p:sp>
        <p:nvSpPr>
          <p:cNvPr id="25" name="正方形/長方形 24"/>
          <p:cNvSpPr/>
          <p:nvPr/>
        </p:nvSpPr>
        <p:spPr>
          <a:xfrm>
            <a:off x="1234584" y="2051556"/>
            <a:ext cx="6080511" cy="369332"/>
          </a:xfrm>
          <a:prstGeom prst="rect">
            <a:avLst/>
          </a:prstGeom>
        </p:spPr>
        <p:txBody>
          <a:bodyPr wrap="none">
            <a:spAutoFit/>
          </a:bodyPr>
          <a:lstStyle/>
          <a:p>
            <a:r>
              <a:rPr lang="en-US" altLang="ja-JP" dirty="0" err="1"/>
              <a:t>Krisciunas</a:t>
            </a:r>
            <a:r>
              <a:rPr lang="en-US" altLang="ja-JP" dirty="0"/>
              <a:t> &amp; </a:t>
            </a:r>
            <a:r>
              <a:rPr lang="en-US" altLang="ja-JP" dirty="0" smtClean="0"/>
              <a:t>Schaefer (1991)</a:t>
            </a:r>
            <a:r>
              <a:rPr lang="ja-JP" altLang="en-US" dirty="0" smtClean="0"/>
              <a:t>を波長を変えて</a:t>
            </a:r>
            <a:r>
              <a:rPr lang="en-US" altLang="ja-JP" dirty="0" smtClean="0"/>
              <a:t>J,H,K</a:t>
            </a:r>
            <a:r>
              <a:rPr lang="ja-JP" altLang="en-US" dirty="0" smtClean="0"/>
              <a:t>バンドに外挿</a:t>
            </a:r>
            <a:endParaRPr lang="en-US" altLang="ja-JP" dirty="0" smtClean="0"/>
          </a:p>
        </p:txBody>
      </p:sp>
      <p:pic>
        <p:nvPicPr>
          <p:cNvPr id="27" name="Picture 2" descr="\begin{align*}&#10;f_R(\rho,\lambda)=2.27\times 10^5\left\{1.06+\cos^2(\rho)\right \}\left \{\frac{0.55}{\lambda}\right \}^4&#10;\end{align*}">
            <a:hlinkClick r:id="rId2"/>
          </p:cNvPr>
          <p:cNvPicPr>
            <a:picLocks noChangeAspect="1" noChangeArrowheads="1"/>
          </p:cNvPicPr>
          <p:nvPr/>
        </p:nvPicPr>
        <p:blipFill>
          <a:blip r:embed="rId3" cstate="print"/>
          <a:srcRect/>
          <a:stretch>
            <a:fillRect/>
          </a:stretch>
        </p:blipFill>
        <p:spPr bwMode="auto">
          <a:xfrm>
            <a:off x="414257" y="3457115"/>
            <a:ext cx="3209010" cy="403933"/>
          </a:xfrm>
          <a:prstGeom prst="rect">
            <a:avLst/>
          </a:prstGeom>
          <a:noFill/>
        </p:spPr>
      </p:pic>
      <p:pic>
        <p:nvPicPr>
          <p:cNvPr id="32" name="Picture 4" descr="\begin{align*}&#10;f_M(\rho,\lambda)=6.2\times 10^7\rho^{-2}\left \{\frac{0.55}{\lambda}\right \}^{1.3} \ \ \text{for $\rho&lt;10^\circ$}&#10;\end{align*}">
            <a:hlinkClick r:id="rId4"/>
          </p:cNvPr>
          <p:cNvPicPr>
            <a:picLocks noChangeAspect="1" noChangeArrowheads="1"/>
          </p:cNvPicPr>
          <p:nvPr/>
        </p:nvPicPr>
        <p:blipFill>
          <a:blip r:embed="rId5" cstate="print"/>
          <a:srcRect/>
          <a:stretch>
            <a:fillRect/>
          </a:stretch>
        </p:blipFill>
        <p:spPr bwMode="auto">
          <a:xfrm>
            <a:off x="395536" y="4480456"/>
            <a:ext cx="3231451" cy="403933"/>
          </a:xfrm>
          <a:prstGeom prst="rect">
            <a:avLst/>
          </a:prstGeom>
          <a:noFill/>
        </p:spPr>
      </p:pic>
      <p:pic>
        <p:nvPicPr>
          <p:cNvPr id="33" name="Picture 6" descr="\begin{align*}&#10;=10^{6.15-\rho/40}\left \{\frac{0.55}{\lambda}\right \}^{1.3} \ \ \ \ \text{for $\rho&gt;10^\circ$}&#10;\end{align*}">
            <a:hlinkClick r:id="rId6"/>
          </p:cNvPr>
          <p:cNvPicPr>
            <a:picLocks noChangeAspect="1" noChangeArrowheads="1"/>
          </p:cNvPicPr>
          <p:nvPr/>
        </p:nvPicPr>
        <p:blipFill>
          <a:blip r:embed="rId7" cstate="print"/>
          <a:srcRect/>
          <a:stretch>
            <a:fillRect/>
          </a:stretch>
        </p:blipFill>
        <p:spPr bwMode="auto">
          <a:xfrm>
            <a:off x="1008000" y="4941168"/>
            <a:ext cx="2603113" cy="403933"/>
          </a:xfrm>
          <a:prstGeom prst="rect">
            <a:avLst/>
          </a:prstGeom>
          <a:noFill/>
        </p:spPr>
      </p:pic>
      <p:pic>
        <p:nvPicPr>
          <p:cNvPr id="36" name="Picture 10" descr="http://www.cfht.hawaii.edu/Instruments/Detectors/IR/Redeye/Manual/Images/fig7-3.gif"/>
          <p:cNvPicPr>
            <a:picLocks noChangeAspect="1" noChangeArrowheads="1"/>
          </p:cNvPicPr>
          <p:nvPr/>
        </p:nvPicPr>
        <p:blipFill>
          <a:blip r:embed="rId8" cstate="print"/>
          <a:srcRect/>
          <a:stretch>
            <a:fillRect/>
          </a:stretch>
        </p:blipFill>
        <p:spPr bwMode="auto">
          <a:xfrm>
            <a:off x="4068253" y="2651204"/>
            <a:ext cx="4320000" cy="1209844"/>
          </a:xfrm>
          <a:prstGeom prst="rect">
            <a:avLst/>
          </a:prstGeom>
          <a:noFill/>
        </p:spPr>
      </p:pic>
      <p:pic>
        <p:nvPicPr>
          <p:cNvPr id="37" name="Picture 12" descr="http://www.cfht.hawaii.edu/Instruments/Detectors/IR/Redeye/Manual/Images/fig7-4.gif"/>
          <p:cNvPicPr>
            <a:picLocks noChangeAspect="1" noChangeArrowheads="1"/>
          </p:cNvPicPr>
          <p:nvPr/>
        </p:nvPicPr>
        <p:blipFill>
          <a:blip r:embed="rId9" cstate="print"/>
          <a:srcRect/>
          <a:stretch>
            <a:fillRect/>
          </a:stretch>
        </p:blipFill>
        <p:spPr bwMode="auto">
          <a:xfrm>
            <a:off x="4068253" y="3903711"/>
            <a:ext cx="4320000" cy="1210817"/>
          </a:xfrm>
          <a:prstGeom prst="rect">
            <a:avLst/>
          </a:prstGeom>
          <a:noFill/>
        </p:spPr>
      </p:pic>
      <p:pic>
        <p:nvPicPr>
          <p:cNvPr id="38" name="Picture 14" descr="http://www.cfht.hawaii.edu/Instruments/Detectors/IR/Redeye/Manual/Images/fig7-6.gif"/>
          <p:cNvPicPr>
            <a:picLocks noChangeAspect="1" noChangeArrowheads="1"/>
          </p:cNvPicPr>
          <p:nvPr/>
        </p:nvPicPr>
        <p:blipFill>
          <a:blip r:embed="rId10" cstate="print"/>
          <a:srcRect/>
          <a:stretch>
            <a:fillRect/>
          </a:stretch>
        </p:blipFill>
        <p:spPr bwMode="auto">
          <a:xfrm>
            <a:off x="4068253" y="5157192"/>
            <a:ext cx="4320000" cy="1222986"/>
          </a:xfrm>
          <a:prstGeom prst="rect">
            <a:avLst/>
          </a:prstGeom>
          <a:noFill/>
        </p:spPr>
      </p:pic>
      <p:sp>
        <p:nvSpPr>
          <p:cNvPr id="39" name="正方形/長方形 38"/>
          <p:cNvSpPr/>
          <p:nvPr/>
        </p:nvSpPr>
        <p:spPr>
          <a:xfrm>
            <a:off x="8468456" y="3102238"/>
            <a:ext cx="287258" cy="307776"/>
          </a:xfrm>
          <a:prstGeom prst="rect">
            <a:avLst/>
          </a:prstGeom>
          <a:solidFill>
            <a:schemeClr val="bg1"/>
          </a:solidFill>
          <a:ln>
            <a:solidFill>
              <a:schemeClr val="tx1"/>
            </a:solidFill>
          </a:ln>
        </p:spPr>
        <p:txBody>
          <a:bodyPr wrap="square">
            <a:spAutoFit/>
          </a:bodyPr>
          <a:lstStyle/>
          <a:p>
            <a:pPr algn="ctr"/>
            <a:r>
              <a:rPr lang="en-US" altLang="ja-JP" sz="1400" dirty="0" smtClean="0"/>
              <a:t>V</a:t>
            </a:r>
            <a:endParaRPr lang="ja-JP" altLang="en-US" sz="1400" dirty="0"/>
          </a:p>
        </p:txBody>
      </p:sp>
      <p:sp>
        <p:nvSpPr>
          <p:cNvPr id="40" name="正方形/長方形 39"/>
          <p:cNvSpPr/>
          <p:nvPr/>
        </p:nvSpPr>
        <p:spPr>
          <a:xfrm>
            <a:off x="8522256" y="4282733"/>
            <a:ext cx="287258" cy="307776"/>
          </a:xfrm>
          <a:prstGeom prst="rect">
            <a:avLst/>
          </a:prstGeom>
          <a:solidFill>
            <a:schemeClr val="bg1"/>
          </a:solidFill>
          <a:ln>
            <a:solidFill>
              <a:schemeClr val="tx1"/>
            </a:solidFill>
          </a:ln>
        </p:spPr>
        <p:txBody>
          <a:bodyPr wrap="square">
            <a:spAutoFit/>
          </a:bodyPr>
          <a:lstStyle/>
          <a:p>
            <a:pPr algn="ctr"/>
            <a:r>
              <a:rPr lang="en-US" altLang="ja-JP" sz="1400" dirty="0" smtClean="0"/>
              <a:t>J</a:t>
            </a:r>
            <a:endParaRPr lang="ja-JP" altLang="en-US" sz="1400" dirty="0"/>
          </a:p>
        </p:txBody>
      </p:sp>
      <p:sp>
        <p:nvSpPr>
          <p:cNvPr id="41" name="正方形/長方形 40"/>
          <p:cNvSpPr/>
          <p:nvPr/>
        </p:nvSpPr>
        <p:spPr>
          <a:xfrm>
            <a:off x="8522256" y="5614797"/>
            <a:ext cx="287258" cy="307776"/>
          </a:xfrm>
          <a:prstGeom prst="rect">
            <a:avLst/>
          </a:prstGeom>
          <a:solidFill>
            <a:schemeClr val="bg1"/>
          </a:solidFill>
          <a:ln>
            <a:solidFill>
              <a:schemeClr val="tx1"/>
            </a:solidFill>
          </a:ln>
        </p:spPr>
        <p:txBody>
          <a:bodyPr wrap="square">
            <a:spAutoFit/>
          </a:bodyPr>
          <a:lstStyle/>
          <a:p>
            <a:r>
              <a:rPr lang="en-US" altLang="ja-JP" sz="1400" dirty="0" smtClean="0"/>
              <a:t>K</a:t>
            </a:r>
            <a:endParaRPr lang="ja-JP" altLang="en-US" sz="1400" dirty="0"/>
          </a:p>
        </p:txBody>
      </p:sp>
      <p:sp>
        <p:nvSpPr>
          <p:cNvPr id="5" name="テキスト ボックス 4"/>
          <p:cNvSpPr txBox="1"/>
          <p:nvPr/>
        </p:nvSpPr>
        <p:spPr>
          <a:xfrm>
            <a:off x="294503" y="3177783"/>
            <a:ext cx="1426994" cy="369332"/>
          </a:xfrm>
          <a:prstGeom prst="rect">
            <a:avLst/>
          </a:prstGeom>
          <a:noFill/>
        </p:spPr>
        <p:txBody>
          <a:bodyPr wrap="none" rtlCol="0">
            <a:spAutoFit/>
          </a:bodyPr>
          <a:lstStyle/>
          <a:p>
            <a:r>
              <a:rPr kumimoji="1" lang="ja-JP" altLang="en-US" dirty="0" smtClean="0"/>
              <a:t>レイリー散乱</a:t>
            </a:r>
            <a:endParaRPr kumimoji="1" lang="ja-JP" altLang="en-US" dirty="0"/>
          </a:p>
        </p:txBody>
      </p:sp>
      <p:sp>
        <p:nvSpPr>
          <p:cNvPr id="42" name="テキスト ボックス 41"/>
          <p:cNvSpPr txBox="1"/>
          <p:nvPr/>
        </p:nvSpPr>
        <p:spPr>
          <a:xfrm>
            <a:off x="294503" y="4221088"/>
            <a:ext cx="1021433" cy="369332"/>
          </a:xfrm>
          <a:prstGeom prst="rect">
            <a:avLst/>
          </a:prstGeom>
          <a:noFill/>
        </p:spPr>
        <p:txBody>
          <a:bodyPr wrap="none" rtlCol="0">
            <a:spAutoFit/>
          </a:bodyPr>
          <a:lstStyle/>
          <a:p>
            <a:r>
              <a:rPr kumimoji="1" lang="ja-JP" altLang="en-US" dirty="0" smtClean="0"/>
              <a:t>ミー散乱</a:t>
            </a:r>
            <a:endParaRPr kumimoji="1" lang="ja-JP" altLang="en-US" dirty="0"/>
          </a:p>
        </p:txBody>
      </p:sp>
      <p:sp>
        <p:nvSpPr>
          <p:cNvPr id="43" name="正方形/長方形 42"/>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空の明るさ</a:t>
            </a:r>
            <a:r>
              <a:rPr lang="en-US" altLang="ja-JP" sz="3600" dirty="0" smtClean="0">
                <a:latin typeface="+mn-ea"/>
              </a:rPr>
              <a:t>(</a:t>
            </a:r>
            <a:r>
              <a:rPr lang="ja-JP" altLang="en-US" sz="3600" dirty="0" smtClean="0">
                <a:latin typeface="+mn-ea"/>
              </a:rPr>
              <a:t>先行研究</a:t>
            </a:r>
            <a:r>
              <a:rPr lang="en-US" altLang="ja-JP" sz="3600" dirty="0" smtClean="0">
                <a:latin typeface="+mn-ea"/>
              </a:rPr>
              <a:t>) 2/2</a:t>
            </a:r>
          </a:p>
        </p:txBody>
      </p:sp>
    </p:spTree>
    <p:extLst>
      <p:ext uri="{BB962C8B-B14F-4D97-AF65-F5344CB8AC3E}">
        <p14:creationId xmlns:p14="http://schemas.microsoft.com/office/powerpoint/2010/main" val="19415277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実際の観測</a:t>
            </a:r>
            <a:endParaRPr lang="en-US" altLang="ja-JP" sz="3600" dirty="0">
              <a:latin typeface="+mn-ea"/>
            </a:endParaRPr>
          </a:p>
        </p:txBody>
      </p:sp>
      <p:sp>
        <p:nvSpPr>
          <p:cNvPr id="3" name="テキスト ボックス 2"/>
          <p:cNvSpPr txBox="1"/>
          <p:nvPr/>
        </p:nvSpPr>
        <p:spPr>
          <a:xfrm>
            <a:off x="453473" y="3346612"/>
            <a:ext cx="1569660" cy="369332"/>
          </a:xfrm>
          <a:prstGeom prst="rect">
            <a:avLst/>
          </a:prstGeom>
          <a:noFill/>
        </p:spPr>
        <p:txBody>
          <a:bodyPr wrap="none" rtlCol="0">
            <a:spAutoFit/>
          </a:bodyPr>
          <a:lstStyle/>
          <a:p>
            <a:r>
              <a:rPr lang="ja-JP" altLang="en-US" b="1" dirty="0" smtClean="0">
                <a:solidFill>
                  <a:srgbClr val="0070C0"/>
                </a:solidFill>
              </a:rPr>
              <a:t>標準星の観測</a:t>
            </a:r>
            <a:endParaRPr kumimoji="1" lang="ja-JP" altLang="en-US" b="1" dirty="0">
              <a:solidFill>
                <a:srgbClr val="0070C0"/>
              </a:solidFill>
            </a:endParaRPr>
          </a:p>
        </p:txBody>
      </p:sp>
      <p:sp>
        <p:nvSpPr>
          <p:cNvPr id="7" name="テキスト ボックス 6"/>
          <p:cNvSpPr txBox="1"/>
          <p:nvPr/>
        </p:nvSpPr>
        <p:spPr>
          <a:xfrm>
            <a:off x="448917" y="5939988"/>
            <a:ext cx="8246168" cy="369332"/>
          </a:xfrm>
          <a:prstGeom prst="rect">
            <a:avLst/>
          </a:prstGeom>
          <a:noFill/>
        </p:spPr>
        <p:txBody>
          <a:bodyPr wrap="none" rtlCol="0">
            <a:spAutoFit/>
          </a:bodyPr>
          <a:lstStyle/>
          <a:p>
            <a:r>
              <a:rPr kumimoji="1" lang="en-US" altLang="ja-JP" dirty="0" smtClean="0"/>
              <a:t>※</a:t>
            </a:r>
            <a:r>
              <a:rPr kumimoji="1" lang="ja-JP" altLang="en-US" dirty="0" smtClean="0"/>
              <a:t>全ての観測は近赤外線用の金属</a:t>
            </a:r>
            <a:r>
              <a:rPr kumimoji="1" lang="en-US" altLang="ja-JP" dirty="0" smtClean="0"/>
              <a:t>ND</a:t>
            </a:r>
            <a:r>
              <a:rPr kumimoji="1" lang="ja-JP" altLang="en-US" dirty="0" smtClean="0"/>
              <a:t>フィルターにより</a:t>
            </a:r>
            <a:r>
              <a:rPr kumimoji="1" lang="en-US" altLang="ja-JP" dirty="0" smtClean="0"/>
              <a:t>1/100</a:t>
            </a:r>
            <a:r>
              <a:rPr kumimoji="1" lang="ja-JP" altLang="en-US" dirty="0" smtClean="0"/>
              <a:t>の光量に減光して観測</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170496388"/>
              </p:ext>
            </p:extLst>
          </p:nvPr>
        </p:nvGraphicFramePr>
        <p:xfrm>
          <a:off x="4211960" y="3287180"/>
          <a:ext cx="4011391" cy="1828800"/>
        </p:xfrm>
        <a:graphic>
          <a:graphicData uri="http://schemas.openxmlformats.org/drawingml/2006/table">
            <a:tbl>
              <a:tblPr firstRow="1" bandRow="1">
                <a:tableStyleId>{D7AC3CCA-C797-4891-BE02-D94E43425B78}</a:tableStyleId>
              </a:tblPr>
              <a:tblGrid>
                <a:gridCol w="1584176"/>
                <a:gridCol w="2427215"/>
              </a:tblGrid>
              <a:tr h="149736">
                <a:tc>
                  <a:txBody>
                    <a:bodyPr/>
                    <a:lstStyle/>
                    <a:p>
                      <a:pPr algn="ctr"/>
                      <a:r>
                        <a:rPr kumimoji="1" lang="en-US" altLang="ja-JP" sz="1800" b="0" dirty="0" smtClean="0">
                          <a:latin typeface="+mn-lt"/>
                          <a:ea typeface="+mn-ea"/>
                        </a:rPr>
                        <a:t>Type</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K2II—III</a:t>
                      </a:r>
                      <a:endParaRPr kumimoji="1" lang="ja-JP" altLang="en-US" sz="1800" b="0" dirty="0">
                        <a:latin typeface="+mn-lt"/>
                        <a:ea typeface="+mn-ea"/>
                      </a:endParaRPr>
                    </a:p>
                  </a:txBody>
                  <a:tcPr/>
                </a:tc>
              </a:tr>
              <a:tr h="283413">
                <a:tc>
                  <a:txBody>
                    <a:bodyPr/>
                    <a:lstStyle/>
                    <a:p>
                      <a:pPr algn="ctr"/>
                      <a:r>
                        <a:rPr kumimoji="1" lang="en-US" altLang="ja-JP" sz="1800" b="0" dirty="0" smtClean="0">
                          <a:latin typeface="+mn-lt"/>
                          <a:ea typeface="+mn-ea"/>
                        </a:rPr>
                        <a:t>RA</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16h48m39.9s</a:t>
                      </a:r>
                      <a:endParaRPr kumimoji="1" lang="ja-JP" altLang="en-US" sz="1800" b="0" dirty="0">
                        <a:latin typeface="+mn-lt"/>
                        <a:ea typeface="+mn-ea"/>
                      </a:endParaRPr>
                    </a:p>
                  </a:txBody>
                  <a:tcPr/>
                </a:tc>
              </a:tr>
              <a:tr h="283413">
                <a:tc>
                  <a:txBody>
                    <a:bodyPr/>
                    <a:lstStyle/>
                    <a:p>
                      <a:pPr algn="ctr"/>
                      <a:r>
                        <a:rPr kumimoji="1" lang="en-US" altLang="ja-JP" sz="1800" b="0" dirty="0" smtClean="0">
                          <a:latin typeface="+mn-lt"/>
                          <a:ea typeface="+mn-ea"/>
                        </a:rPr>
                        <a:t>Dec</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-69d01m39.9s</a:t>
                      </a:r>
                      <a:endParaRPr kumimoji="1" lang="ja-JP" altLang="en-US" sz="1800" b="0" dirty="0">
                        <a:latin typeface="+mn-lt"/>
                        <a:ea typeface="+mn-ea"/>
                      </a:endParaRPr>
                    </a:p>
                  </a:txBody>
                  <a:tcPr/>
                </a:tc>
              </a:tr>
              <a:tr h="283413">
                <a:tc>
                  <a:txBody>
                    <a:bodyPr/>
                    <a:lstStyle/>
                    <a:p>
                      <a:pPr algn="ctr"/>
                      <a:r>
                        <a:rPr kumimoji="1" lang="en-US" altLang="ja-JP" sz="1800" b="0" dirty="0" smtClean="0">
                          <a:latin typeface="+mn-lt"/>
                          <a:ea typeface="+mn-ea"/>
                        </a:rPr>
                        <a:t>H-band</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-1.042±0.192</a:t>
                      </a:r>
                      <a:endParaRPr kumimoji="1" lang="ja-JP" altLang="en-US" sz="1800" b="0" dirty="0">
                        <a:latin typeface="+mn-lt"/>
                        <a:ea typeface="+mn-ea"/>
                      </a:endParaRPr>
                    </a:p>
                  </a:txBody>
                  <a:tcPr/>
                </a:tc>
              </a:tr>
              <a:tr h="283413">
                <a:tc>
                  <a:txBody>
                    <a:bodyPr/>
                    <a:lstStyle/>
                    <a:p>
                      <a:pPr algn="ctr"/>
                      <a:r>
                        <a:rPr kumimoji="1" lang="en-US" altLang="ja-JP" sz="1800" b="0" dirty="0" smtClean="0">
                          <a:latin typeface="+mn-lt"/>
                          <a:ea typeface="+mn-ea"/>
                        </a:rPr>
                        <a:t>Ks-band</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-1.176±0.192</a:t>
                      </a:r>
                      <a:endParaRPr kumimoji="1" lang="ja-JP" altLang="en-US" sz="1800" b="0" dirty="0">
                        <a:latin typeface="+mn-lt"/>
                        <a:ea typeface="+mn-ea"/>
                      </a:endParaRPr>
                    </a:p>
                  </a:txBody>
                  <a:tcPr/>
                </a:tc>
              </a:tr>
            </a:tbl>
          </a:graphicData>
        </a:graphic>
      </p:graphicFrame>
      <p:sp>
        <p:nvSpPr>
          <p:cNvPr id="2" name="正方形/長方形 1"/>
          <p:cNvSpPr/>
          <p:nvPr/>
        </p:nvSpPr>
        <p:spPr>
          <a:xfrm>
            <a:off x="946750" y="3764132"/>
            <a:ext cx="3045001" cy="369332"/>
          </a:xfrm>
          <a:prstGeom prst="rect">
            <a:avLst/>
          </a:prstGeom>
        </p:spPr>
        <p:txBody>
          <a:bodyPr wrap="none">
            <a:spAutoFit/>
          </a:bodyPr>
          <a:lstStyle/>
          <a:p>
            <a:r>
              <a:rPr lang="ja-JP" altLang="en-US" dirty="0" smtClean="0"/>
              <a:t>みなみの</a:t>
            </a:r>
            <a:r>
              <a:rPr lang="ja-JP" altLang="en-US" dirty="0"/>
              <a:t>さんかく座</a:t>
            </a:r>
            <a:r>
              <a:rPr lang="en-US" altLang="ja-JP" dirty="0"/>
              <a:t>α</a:t>
            </a:r>
            <a:r>
              <a:rPr lang="ja-JP" altLang="en-US" dirty="0" smtClean="0"/>
              <a:t>星　</a:t>
            </a:r>
            <a:r>
              <a:rPr lang="en-US" altLang="ja-JP" dirty="0" smtClean="0"/>
              <a:t>Atria</a:t>
            </a:r>
          </a:p>
        </p:txBody>
      </p:sp>
      <p:sp>
        <p:nvSpPr>
          <p:cNvPr id="4" name="テキスト ボックス 3"/>
          <p:cNvSpPr txBox="1"/>
          <p:nvPr/>
        </p:nvSpPr>
        <p:spPr>
          <a:xfrm>
            <a:off x="1311333" y="1342508"/>
            <a:ext cx="6521337" cy="646331"/>
          </a:xfrm>
          <a:prstGeom prst="rect">
            <a:avLst/>
          </a:prstGeom>
          <a:noFill/>
        </p:spPr>
        <p:txBody>
          <a:bodyPr wrap="none" rtlCol="0">
            <a:spAutoFit/>
          </a:bodyPr>
          <a:lstStyle/>
          <a:p>
            <a:pPr algn="ctr"/>
            <a:r>
              <a:rPr lang="en-US" altLang="ja-JP" dirty="0" smtClean="0"/>
              <a:t>2011</a:t>
            </a:r>
            <a:r>
              <a:rPr lang="ja-JP" altLang="en-US" dirty="0" smtClean="0"/>
              <a:t>年</a:t>
            </a:r>
            <a:r>
              <a:rPr lang="en-US" altLang="ja-JP" dirty="0" smtClean="0"/>
              <a:t>1</a:t>
            </a:r>
            <a:r>
              <a:rPr lang="ja-JP" altLang="en-US" dirty="0" smtClean="0"/>
              <a:t>月</a:t>
            </a:r>
            <a:r>
              <a:rPr lang="en-US" altLang="ja-JP" dirty="0" smtClean="0"/>
              <a:t>23</a:t>
            </a:r>
            <a:r>
              <a:rPr lang="ja-JP" altLang="en-US" dirty="0" smtClean="0"/>
              <a:t>日</a:t>
            </a:r>
            <a:r>
              <a:rPr lang="en-US" altLang="ja-JP" dirty="0" smtClean="0"/>
              <a:t>-24</a:t>
            </a:r>
            <a:r>
              <a:rPr lang="ja-JP" altLang="en-US" dirty="0" smtClean="0"/>
              <a:t>日にかけて</a:t>
            </a:r>
            <a:r>
              <a:rPr lang="ja-JP" altLang="en-US" dirty="0"/>
              <a:t>ドーム</a:t>
            </a:r>
            <a:r>
              <a:rPr lang="ja-JP" altLang="en-US" dirty="0" smtClean="0"/>
              <a:t>ふじの空の明るさ観測を実施</a:t>
            </a:r>
            <a:endParaRPr lang="en-US" altLang="ja-JP" dirty="0" smtClean="0"/>
          </a:p>
          <a:p>
            <a:pPr algn="ctr"/>
            <a:r>
              <a:rPr kumimoji="1" lang="ja-JP" altLang="en-US" dirty="0" smtClean="0"/>
              <a:t>ちなみにこの期間は太陽の沈まない「白夜」</a:t>
            </a:r>
            <a:endParaRPr kumimoji="1" lang="ja-JP" altLang="en-US" dirty="0"/>
          </a:p>
        </p:txBody>
      </p:sp>
      <p:sp>
        <p:nvSpPr>
          <p:cNvPr id="9" name="テキスト ボックス 8"/>
          <p:cNvSpPr txBox="1"/>
          <p:nvPr/>
        </p:nvSpPr>
        <p:spPr>
          <a:xfrm>
            <a:off x="6105085" y="5147900"/>
            <a:ext cx="2464136" cy="369332"/>
          </a:xfrm>
          <a:prstGeom prst="rect">
            <a:avLst/>
          </a:prstGeom>
          <a:noFill/>
        </p:spPr>
        <p:txBody>
          <a:bodyPr wrap="none" rtlCol="0">
            <a:spAutoFit/>
          </a:bodyPr>
          <a:lstStyle/>
          <a:p>
            <a:r>
              <a:rPr kumimoji="1" lang="ja-JP" altLang="en-US" dirty="0" smtClean="0"/>
              <a:t>データは</a:t>
            </a:r>
            <a:r>
              <a:rPr kumimoji="1" lang="en-US" altLang="ja-JP" dirty="0" smtClean="0"/>
              <a:t>2MASS SPC</a:t>
            </a:r>
            <a:r>
              <a:rPr kumimoji="1" lang="ja-JP" altLang="en-US" dirty="0" smtClean="0"/>
              <a:t>より</a:t>
            </a:r>
            <a:endParaRPr kumimoji="1" lang="ja-JP" altLang="en-US" dirty="0"/>
          </a:p>
        </p:txBody>
      </p:sp>
      <p:sp>
        <p:nvSpPr>
          <p:cNvPr id="11" name="正方形/長方形 10"/>
          <p:cNvSpPr/>
          <p:nvPr/>
        </p:nvSpPr>
        <p:spPr>
          <a:xfrm>
            <a:off x="946750" y="4295292"/>
            <a:ext cx="3150096" cy="646331"/>
          </a:xfrm>
          <a:prstGeom prst="rect">
            <a:avLst/>
          </a:prstGeom>
        </p:spPr>
        <p:txBody>
          <a:bodyPr wrap="square">
            <a:spAutoFit/>
          </a:bodyPr>
          <a:lstStyle/>
          <a:p>
            <a:r>
              <a:rPr lang="ja-JP" altLang="en-US" dirty="0"/>
              <a:t>ディザリングしながら</a:t>
            </a:r>
            <a:r>
              <a:rPr lang="en-US" altLang="ja-JP" dirty="0"/>
              <a:t>10</a:t>
            </a:r>
            <a:r>
              <a:rPr lang="ja-JP" altLang="en-US" dirty="0"/>
              <a:t>枚撮像</a:t>
            </a:r>
            <a:endParaRPr lang="en-US" altLang="ja-JP" dirty="0"/>
          </a:p>
          <a:p>
            <a:r>
              <a:rPr lang="ja-JP" altLang="en-US" dirty="0" smtClean="0"/>
              <a:t>観測バンド</a:t>
            </a:r>
            <a:r>
              <a:rPr lang="en-US" altLang="ja-JP" dirty="0" smtClean="0"/>
              <a:t>H, Ks</a:t>
            </a:r>
            <a:endParaRPr lang="ja-JP" altLang="en-US" dirty="0"/>
          </a:p>
        </p:txBody>
      </p:sp>
      <p:sp>
        <p:nvSpPr>
          <p:cNvPr id="13" name="テキスト ボックス 12"/>
          <p:cNvSpPr txBox="1"/>
          <p:nvPr/>
        </p:nvSpPr>
        <p:spPr>
          <a:xfrm>
            <a:off x="448917" y="2204864"/>
            <a:ext cx="1114408" cy="369332"/>
          </a:xfrm>
          <a:prstGeom prst="rect">
            <a:avLst/>
          </a:prstGeom>
          <a:noFill/>
        </p:spPr>
        <p:txBody>
          <a:bodyPr wrap="none" rtlCol="0">
            <a:spAutoFit/>
          </a:bodyPr>
          <a:lstStyle/>
          <a:p>
            <a:r>
              <a:rPr lang="ja-JP" altLang="en-US" b="1" dirty="0" smtClean="0">
                <a:solidFill>
                  <a:srgbClr val="0070C0"/>
                </a:solidFill>
              </a:rPr>
              <a:t>空の観測</a:t>
            </a:r>
            <a:endParaRPr kumimoji="1" lang="ja-JP" altLang="en-US" b="1" dirty="0">
              <a:solidFill>
                <a:srgbClr val="0070C0"/>
              </a:solidFill>
            </a:endParaRPr>
          </a:p>
        </p:txBody>
      </p:sp>
      <p:sp>
        <p:nvSpPr>
          <p:cNvPr id="14" name="正方形/長方形 13"/>
          <p:cNvSpPr/>
          <p:nvPr/>
        </p:nvSpPr>
        <p:spPr>
          <a:xfrm>
            <a:off x="946750" y="2564904"/>
            <a:ext cx="5681363" cy="646331"/>
          </a:xfrm>
          <a:prstGeom prst="rect">
            <a:avLst/>
          </a:prstGeom>
        </p:spPr>
        <p:txBody>
          <a:bodyPr wrap="none">
            <a:spAutoFit/>
          </a:bodyPr>
          <a:lstStyle/>
          <a:p>
            <a:r>
              <a:rPr lang="ja-JP" altLang="en-US" dirty="0" smtClean="0"/>
              <a:t>あらかじめ決めておいた</a:t>
            </a:r>
            <a:r>
              <a:rPr lang="en-US" altLang="ja-JP" dirty="0" smtClean="0"/>
              <a:t>15</a:t>
            </a:r>
            <a:r>
              <a:rPr lang="ja-JP" altLang="en-US" dirty="0" smtClean="0"/>
              <a:t>の天域を</a:t>
            </a:r>
            <a:r>
              <a:rPr lang="en-US" altLang="ja-JP" dirty="0" smtClean="0"/>
              <a:t>1</a:t>
            </a:r>
            <a:r>
              <a:rPr lang="ja-JP" altLang="en-US" dirty="0" smtClean="0"/>
              <a:t>天域につき</a:t>
            </a:r>
            <a:r>
              <a:rPr lang="en-US" altLang="ja-JP" dirty="0" smtClean="0"/>
              <a:t>5</a:t>
            </a:r>
            <a:r>
              <a:rPr lang="ja-JP" altLang="en-US" dirty="0" smtClean="0"/>
              <a:t>枚撮像</a:t>
            </a:r>
            <a:endParaRPr lang="en-US" altLang="ja-JP" dirty="0" smtClean="0"/>
          </a:p>
          <a:p>
            <a:r>
              <a:rPr lang="ja-JP" altLang="en-US" dirty="0" smtClean="0"/>
              <a:t>観測バンド　</a:t>
            </a:r>
            <a:r>
              <a:rPr lang="en-US" altLang="ja-JP" dirty="0" smtClean="0"/>
              <a:t>H, Ks</a:t>
            </a:r>
          </a:p>
        </p:txBody>
      </p:sp>
    </p:spTree>
    <p:extLst>
      <p:ext uri="{BB962C8B-B14F-4D97-AF65-F5344CB8AC3E}">
        <p14:creationId xmlns:p14="http://schemas.microsoft.com/office/powerpoint/2010/main" val="34111905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57" t="9847" r="33133" b="9970"/>
          <a:stretch/>
        </p:blipFill>
        <p:spPr bwMode="auto">
          <a:xfrm>
            <a:off x="1837208" y="1348764"/>
            <a:ext cx="5399088" cy="53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円/楕円 10"/>
          <p:cNvSpPr/>
          <p:nvPr/>
        </p:nvSpPr>
        <p:spPr>
          <a:xfrm>
            <a:off x="4392488" y="4091997"/>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円/楕円 11"/>
          <p:cNvSpPr/>
          <p:nvPr/>
        </p:nvSpPr>
        <p:spPr>
          <a:xfrm>
            <a:off x="3528392" y="3515934"/>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3"/>
          <p:cNvSpPr/>
          <p:nvPr/>
        </p:nvSpPr>
        <p:spPr>
          <a:xfrm>
            <a:off x="3960440" y="3803966"/>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22"/>
          <p:cNvSpPr/>
          <p:nvPr/>
        </p:nvSpPr>
        <p:spPr>
          <a:xfrm>
            <a:off x="2664296" y="2867861"/>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23"/>
          <p:cNvSpPr/>
          <p:nvPr/>
        </p:nvSpPr>
        <p:spPr>
          <a:xfrm>
            <a:off x="4896544" y="4380030"/>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円/楕円 24"/>
          <p:cNvSpPr/>
          <p:nvPr/>
        </p:nvSpPr>
        <p:spPr>
          <a:xfrm>
            <a:off x="5328592" y="4668062"/>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円/楕円 25"/>
          <p:cNvSpPr/>
          <p:nvPr/>
        </p:nvSpPr>
        <p:spPr>
          <a:xfrm>
            <a:off x="5832648" y="4956093"/>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円/楕円 26"/>
          <p:cNvSpPr/>
          <p:nvPr/>
        </p:nvSpPr>
        <p:spPr>
          <a:xfrm>
            <a:off x="6336704" y="5244125"/>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円/楕円 27"/>
          <p:cNvSpPr/>
          <p:nvPr/>
        </p:nvSpPr>
        <p:spPr>
          <a:xfrm>
            <a:off x="4536504" y="4452037"/>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円/楕円 28"/>
          <p:cNvSpPr/>
          <p:nvPr/>
        </p:nvSpPr>
        <p:spPr>
          <a:xfrm>
            <a:off x="4176464" y="4884086"/>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29"/>
          <p:cNvSpPr/>
          <p:nvPr/>
        </p:nvSpPr>
        <p:spPr>
          <a:xfrm>
            <a:off x="3816424" y="5316133"/>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円/楕円 30"/>
          <p:cNvSpPr/>
          <p:nvPr/>
        </p:nvSpPr>
        <p:spPr>
          <a:xfrm>
            <a:off x="3456384" y="5748181"/>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p:cNvSpPr txBox="1"/>
          <p:nvPr/>
        </p:nvSpPr>
        <p:spPr>
          <a:xfrm>
            <a:off x="4414330" y="3786348"/>
            <a:ext cx="301686" cy="369332"/>
          </a:xfrm>
          <a:prstGeom prst="rect">
            <a:avLst/>
          </a:prstGeom>
          <a:noFill/>
        </p:spPr>
        <p:txBody>
          <a:bodyPr wrap="none" rtlCol="0">
            <a:spAutoFit/>
          </a:bodyPr>
          <a:lstStyle/>
          <a:p>
            <a:r>
              <a:rPr kumimoji="1" lang="en-US" altLang="ja-JP" dirty="0" smtClean="0">
                <a:solidFill>
                  <a:srgbClr val="FF0000"/>
                </a:solidFill>
              </a:rPr>
              <a:t>1</a:t>
            </a:r>
            <a:endParaRPr kumimoji="1" lang="ja-JP" altLang="en-US" dirty="0">
              <a:solidFill>
                <a:srgbClr val="FF0000"/>
              </a:solidFill>
            </a:endParaRPr>
          </a:p>
        </p:txBody>
      </p:sp>
      <p:sp>
        <p:nvSpPr>
          <p:cNvPr id="39" name="テキスト ボックス 38"/>
          <p:cNvSpPr txBox="1"/>
          <p:nvPr/>
        </p:nvSpPr>
        <p:spPr>
          <a:xfrm>
            <a:off x="4009165" y="3517291"/>
            <a:ext cx="301686" cy="369332"/>
          </a:xfrm>
          <a:prstGeom prst="rect">
            <a:avLst/>
          </a:prstGeom>
          <a:noFill/>
        </p:spPr>
        <p:txBody>
          <a:bodyPr wrap="none" rtlCol="0">
            <a:spAutoFit/>
          </a:bodyPr>
          <a:lstStyle/>
          <a:p>
            <a:r>
              <a:rPr kumimoji="1" lang="en-US" altLang="ja-JP" dirty="0" smtClean="0">
                <a:solidFill>
                  <a:srgbClr val="FF0000"/>
                </a:solidFill>
              </a:rPr>
              <a:t>2</a:t>
            </a:r>
            <a:endParaRPr kumimoji="1" lang="ja-JP" altLang="en-US" dirty="0">
              <a:solidFill>
                <a:srgbClr val="FF0000"/>
              </a:solidFill>
            </a:endParaRPr>
          </a:p>
        </p:txBody>
      </p:sp>
      <p:sp>
        <p:nvSpPr>
          <p:cNvPr id="40" name="テキスト ボックス 39"/>
          <p:cNvSpPr txBox="1"/>
          <p:nvPr/>
        </p:nvSpPr>
        <p:spPr>
          <a:xfrm>
            <a:off x="3600400" y="3218610"/>
            <a:ext cx="301686" cy="369332"/>
          </a:xfrm>
          <a:prstGeom prst="rect">
            <a:avLst/>
          </a:prstGeom>
          <a:noFill/>
        </p:spPr>
        <p:txBody>
          <a:bodyPr wrap="none" rtlCol="0">
            <a:spAutoFit/>
          </a:bodyPr>
          <a:lstStyle/>
          <a:p>
            <a:r>
              <a:rPr kumimoji="1" lang="en-US" altLang="ja-JP" dirty="0" smtClean="0">
                <a:solidFill>
                  <a:srgbClr val="FF0000"/>
                </a:solidFill>
              </a:rPr>
              <a:t>3</a:t>
            </a:r>
            <a:endParaRPr kumimoji="1" lang="ja-JP" altLang="en-US" dirty="0">
              <a:solidFill>
                <a:srgbClr val="FF0000"/>
              </a:solidFill>
            </a:endParaRPr>
          </a:p>
        </p:txBody>
      </p:sp>
      <p:sp>
        <p:nvSpPr>
          <p:cNvPr id="41" name="テキスト ボックス 40"/>
          <p:cNvSpPr txBox="1"/>
          <p:nvPr/>
        </p:nvSpPr>
        <p:spPr>
          <a:xfrm>
            <a:off x="2736304" y="2570537"/>
            <a:ext cx="301686" cy="369332"/>
          </a:xfrm>
          <a:prstGeom prst="rect">
            <a:avLst/>
          </a:prstGeom>
          <a:noFill/>
        </p:spPr>
        <p:txBody>
          <a:bodyPr wrap="none" rtlCol="0">
            <a:spAutoFit/>
          </a:bodyPr>
          <a:lstStyle/>
          <a:p>
            <a:r>
              <a:rPr kumimoji="1" lang="en-US" altLang="ja-JP" dirty="0" smtClean="0">
                <a:solidFill>
                  <a:srgbClr val="FF0000"/>
                </a:solidFill>
              </a:rPr>
              <a:t>5</a:t>
            </a:r>
            <a:endParaRPr kumimoji="1" lang="ja-JP" altLang="en-US" dirty="0">
              <a:solidFill>
                <a:srgbClr val="FF0000"/>
              </a:solidFill>
            </a:endParaRPr>
          </a:p>
        </p:txBody>
      </p:sp>
      <p:sp>
        <p:nvSpPr>
          <p:cNvPr id="42" name="テキスト ボックス 41"/>
          <p:cNvSpPr txBox="1"/>
          <p:nvPr/>
        </p:nvSpPr>
        <p:spPr>
          <a:xfrm>
            <a:off x="3563888" y="5720798"/>
            <a:ext cx="301686" cy="369332"/>
          </a:xfrm>
          <a:prstGeom prst="rect">
            <a:avLst/>
          </a:prstGeom>
          <a:noFill/>
        </p:spPr>
        <p:txBody>
          <a:bodyPr wrap="none" rtlCol="0">
            <a:spAutoFit/>
          </a:bodyPr>
          <a:lstStyle/>
          <a:p>
            <a:r>
              <a:rPr kumimoji="1" lang="en-US" altLang="ja-JP" dirty="0" smtClean="0">
                <a:solidFill>
                  <a:srgbClr val="FF0000"/>
                </a:solidFill>
              </a:rPr>
              <a:t>7</a:t>
            </a:r>
            <a:endParaRPr kumimoji="1" lang="ja-JP" altLang="en-US" dirty="0">
              <a:solidFill>
                <a:srgbClr val="FF0000"/>
              </a:solidFill>
            </a:endParaRPr>
          </a:p>
        </p:txBody>
      </p:sp>
      <p:sp>
        <p:nvSpPr>
          <p:cNvPr id="43" name="テキスト ボックス 42"/>
          <p:cNvSpPr txBox="1"/>
          <p:nvPr/>
        </p:nvSpPr>
        <p:spPr>
          <a:xfrm>
            <a:off x="3923928" y="5288750"/>
            <a:ext cx="301686" cy="369332"/>
          </a:xfrm>
          <a:prstGeom prst="rect">
            <a:avLst/>
          </a:prstGeom>
          <a:noFill/>
        </p:spPr>
        <p:txBody>
          <a:bodyPr wrap="none" rtlCol="0">
            <a:spAutoFit/>
          </a:bodyPr>
          <a:lstStyle/>
          <a:p>
            <a:r>
              <a:rPr kumimoji="1" lang="en-US" altLang="ja-JP" dirty="0" smtClean="0">
                <a:solidFill>
                  <a:srgbClr val="FF0000"/>
                </a:solidFill>
              </a:rPr>
              <a:t>8</a:t>
            </a:r>
            <a:endParaRPr kumimoji="1" lang="ja-JP" altLang="en-US" dirty="0">
              <a:solidFill>
                <a:srgbClr val="FF0000"/>
              </a:solidFill>
            </a:endParaRPr>
          </a:p>
        </p:txBody>
      </p:sp>
      <p:sp>
        <p:nvSpPr>
          <p:cNvPr id="44" name="テキスト ボックス 43"/>
          <p:cNvSpPr txBox="1"/>
          <p:nvPr/>
        </p:nvSpPr>
        <p:spPr>
          <a:xfrm>
            <a:off x="4270314" y="4856702"/>
            <a:ext cx="301686" cy="369332"/>
          </a:xfrm>
          <a:prstGeom prst="rect">
            <a:avLst/>
          </a:prstGeom>
          <a:noFill/>
        </p:spPr>
        <p:txBody>
          <a:bodyPr wrap="none" rtlCol="0">
            <a:spAutoFit/>
          </a:bodyPr>
          <a:lstStyle/>
          <a:p>
            <a:r>
              <a:rPr kumimoji="1" lang="en-US" altLang="ja-JP" dirty="0" smtClean="0">
                <a:solidFill>
                  <a:srgbClr val="FF0000"/>
                </a:solidFill>
              </a:rPr>
              <a:t>9</a:t>
            </a:r>
            <a:endParaRPr kumimoji="1" lang="ja-JP" altLang="en-US" dirty="0">
              <a:solidFill>
                <a:srgbClr val="FF0000"/>
              </a:solidFill>
            </a:endParaRPr>
          </a:p>
        </p:txBody>
      </p:sp>
      <p:sp>
        <p:nvSpPr>
          <p:cNvPr id="45" name="テキスト ボックス 44"/>
          <p:cNvSpPr txBox="1"/>
          <p:nvPr/>
        </p:nvSpPr>
        <p:spPr>
          <a:xfrm>
            <a:off x="4585344" y="4531482"/>
            <a:ext cx="418704" cy="369332"/>
          </a:xfrm>
          <a:prstGeom prst="rect">
            <a:avLst/>
          </a:prstGeom>
          <a:noFill/>
        </p:spPr>
        <p:txBody>
          <a:bodyPr wrap="none" rtlCol="0">
            <a:spAutoFit/>
          </a:bodyPr>
          <a:lstStyle/>
          <a:p>
            <a:r>
              <a:rPr kumimoji="1" lang="en-US" altLang="ja-JP" dirty="0" smtClean="0">
                <a:solidFill>
                  <a:srgbClr val="FF0000"/>
                </a:solidFill>
              </a:rPr>
              <a:t>10</a:t>
            </a:r>
            <a:endParaRPr kumimoji="1" lang="ja-JP" altLang="en-US" dirty="0">
              <a:solidFill>
                <a:srgbClr val="FF0000"/>
              </a:solidFill>
            </a:endParaRPr>
          </a:p>
        </p:txBody>
      </p:sp>
      <p:sp>
        <p:nvSpPr>
          <p:cNvPr id="46" name="テキスト ボックス 45"/>
          <p:cNvSpPr txBox="1"/>
          <p:nvPr/>
        </p:nvSpPr>
        <p:spPr>
          <a:xfrm>
            <a:off x="5004048" y="4150602"/>
            <a:ext cx="418704" cy="369332"/>
          </a:xfrm>
          <a:prstGeom prst="rect">
            <a:avLst/>
          </a:prstGeom>
          <a:noFill/>
        </p:spPr>
        <p:txBody>
          <a:bodyPr wrap="none" rtlCol="0">
            <a:spAutoFit/>
          </a:bodyPr>
          <a:lstStyle/>
          <a:p>
            <a:r>
              <a:rPr kumimoji="1" lang="en-US" altLang="ja-JP" dirty="0" smtClean="0">
                <a:solidFill>
                  <a:srgbClr val="FF0000"/>
                </a:solidFill>
              </a:rPr>
              <a:t>11</a:t>
            </a:r>
            <a:endParaRPr kumimoji="1" lang="ja-JP" altLang="en-US" dirty="0">
              <a:solidFill>
                <a:srgbClr val="FF0000"/>
              </a:solidFill>
            </a:endParaRPr>
          </a:p>
        </p:txBody>
      </p:sp>
      <p:sp>
        <p:nvSpPr>
          <p:cNvPr id="47" name="テキスト ボックス 46"/>
          <p:cNvSpPr txBox="1"/>
          <p:nvPr/>
        </p:nvSpPr>
        <p:spPr>
          <a:xfrm>
            <a:off x="5436096" y="4411388"/>
            <a:ext cx="418704" cy="369332"/>
          </a:xfrm>
          <a:prstGeom prst="rect">
            <a:avLst/>
          </a:prstGeom>
          <a:noFill/>
        </p:spPr>
        <p:txBody>
          <a:bodyPr wrap="none" rtlCol="0">
            <a:spAutoFit/>
          </a:bodyPr>
          <a:lstStyle/>
          <a:p>
            <a:r>
              <a:rPr kumimoji="1" lang="en-US" altLang="ja-JP" dirty="0" smtClean="0">
                <a:solidFill>
                  <a:srgbClr val="FF0000"/>
                </a:solidFill>
              </a:rPr>
              <a:t>12</a:t>
            </a:r>
            <a:endParaRPr kumimoji="1" lang="ja-JP" altLang="en-US" dirty="0">
              <a:solidFill>
                <a:srgbClr val="FF0000"/>
              </a:solidFill>
            </a:endParaRPr>
          </a:p>
        </p:txBody>
      </p:sp>
      <p:sp>
        <p:nvSpPr>
          <p:cNvPr id="48" name="テキスト ボックス 47"/>
          <p:cNvSpPr txBox="1"/>
          <p:nvPr/>
        </p:nvSpPr>
        <p:spPr>
          <a:xfrm>
            <a:off x="5904656" y="4699420"/>
            <a:ext cx="418704" cy="369332"/>
          </a:xfrm>
          <a:prstGeom prst="rect">
            <a:avLst/>
          </a:prstGeom>
          <a:noFill/>
        </p:spPr>
        <p:txBody>
          <a:bodyPr wrap="none" rtlCol="0">
            <a:spAutoFit/>
          </a:bodyPr>
          <a:lstStyle/>
          <a:p>
            <a:r>
              <a:rPr kumimoji="1" lang="en-US" altLang="ja-JP" dirty="0" smtClean="0">
                <a:solidFill>
                  <a:srgbClr val="FF0000"/>
                </a:solidFill>
              </a:rPr>
              <a:t>13</a:t>
            </a:r>
            <a:endParaRPr kumimoji="1" lang="ja-JP" altLang="en-US" dirty="0">
              <a:solidFill>
                <a:srgbClr val="FF0000"/>
              </a:solidFill>
            </a:endParaRPr>
          </a:p>
        </p:txBody>
      </p:sp>
      <p:sp>
        <p:nvSpPr>
          <p:cNvPr id="49" name="テキスト ボックス 48"/>
          <p:cNvSpPr txBox="1"/>
          <p:nvPr/>
        </p:nvSpPr>
        <p:spPr>
          <a:xfrm>
            <a:off x="6372200" y="4928710"/>
            <a:ext cx="418704" cy="369332"/>
          </a:xfrm>
          <a:prstGeom prst="rect">
            <a:avLst/>
          </a:prstGeom>
          <a:noFill/>
        </p:spPr>
        <p:txBody>
          <a:bodyPr wrap="none" rtlCol="0">
            <a:spAutoFit/>
          </a:bodyPr>
          <a:lstStyle/>
          <a:p>
            <a:r>
              <a:rPr kumimoji="1" lang="en-US" altLang="ja-JP" dirty="0" smtClean="0">
                <a:solidFill>
                  <a:srgbClr val="FF0000"/>
                </a:solidFill>
              </a:rPr>
              <a:t>14</a:t>
            </a:r>
            <a:endParaRPr kumimoji="1" lang="ja-JP" altLang="en-US" dirty="0">
              <a:solidFill>
                <a:srgbClr val="FF0000"/>
              </a:solidFill>
            </a:endParaRPr>
          </a:p>
        </p:txBody>
      </p:sp>
      <p:sp>
        <p:nvSpPr>
          <p:cNvPr id="37" name="テキスト ボックス 36"/>
          <p:cNvSpPr txBox="1"/>
          <p:nvPr/>
        </p:nvSpPr>
        <p:spPr>
          <a:xfrm>
            <a:off x="66657" y="1400318"/>
            <a:ext cx="1702710" cy="646331"/>
          </a:xfrm>
          <a:prstGeom prst="rect">
            <a:avLst/>
          </a:prstGeom>
          <a:noFill/>
        </p:spPr>
        <p:txBody>
          <a:bodyPr wrap="none" rtlCol="0">
            <a:spAutoFit/>
          </a:bodyPr>
          <a:lstStyle/>
          <a:p>
            <a:r>
              <a:rPr kumimoji="1" lang="ja-JP" altLang="en-US" dirty="0" smtClean="0"/>
              <a:t>太陽</a:t>
            </a:r>
            <a:r>
              <a:rPr lang="ja-JP" altLang="en-US" dirty="0" smtClean="0"/>
              <a:t>の</a:t>
            </a:r>
            <a:r>
              <a:rPr lang="en-US" altLang="ja-JP" dirty="0" smtClean="0"/>
              <a:t>Ra,dec</a:t>
            </a:r>
            <a:r>
              <a:rPr lang="ja-JP" altLang="en-US" dirty="0" smtClean="0"/>
              <a:t>を</a:t>
            </a:r>
            <a:endParaRPr lang="en-US" altLang="ja-JP" dirty="0" smtClean="0"/>
          </a:p>
          <a:p>
            <a:r>
              <a:rPr kumimoji="1" lang="en-US" altLang="ja-JP" dirty="0" smtClean="0"/>
              <a:t>(</a:t>
            </a:r>
            <a:r>
              <a:rPr lang="en-US" altLang="ja-JP" dirty="0" smtClean="0"/>
              <a:t>α, δ</a:t>
            </a:r>
            <a:r>
              <a:rPr kumimoji="1" lang="en-US" altLang="ja-JP" dirty="0" smtClean="0"/>
              <a:t>)</a:t>
            </a:r>
            <a:r>
              <a:rPr kumimoji="1" lang="ja-JP" altLang="en-US" dirty="0" smtClean="0"/>
              <a:t>とすると</a:t>
            </a:r>
            <a:endParaRPr kumimoji="1" lang="ja-JP" altLang="en-US" dirty="0"/>
          </a:p>
        </p:txBody>
      </p:sp>
      <p:sp>
        <p:nvSpPr>
          <p:cNvPr id="38" name="テキスト ボックス 37"/>
          <p:cNvSpPr txBox="1"/>
          <p:nvPr/>
        </p:nvSpPr>
        <p:spPr>
          <a:xfrm>
            <a:off x="153438" y="6444044"/>
            <a:ext cx="1539204" cy="369332"/>
          </a:xfrm>
          <a:prstGeom prst="rect">
            <a:avLst/>
          </a:prstGeom>
          <a:noFill/>
        </p:spPr>
        <p:txBody>
          <a:bodyPr wrap="none" rtlCol="0">
            <a:spAutoFit/>
          </a:bodyPr>
          <a:lstStyle/>
          <a:p>
            <a:r>
              <a:rPr lang="ja-JP" altLang="en-US" dirty="0" smtClean="0"/>
              <a:t>の</a:t>
            </a:r>
            <a:r>
              <a:rPr lang="en-US" altLang="ja-JP" dirty="0" smtClean="0"/>
              <a:t>15</a:t>
            </a:r>
            <a:r>
              <a:rPr lang="ja-JP" altLang="en-US" dirty="0" smtClean="0"/>
              <a:t>点</a:t>
            </a:r>
            <a:r>
              <a:rPr kumimoji="1" lang="ja-JP" altLang="en-US" dirty="0" smtClean="0"/>
              <a:t>を観測</a:t>
            </a:r>
            <a:endParaRPr kumimoji="1" lang="ja-JP" altLang="en-US" dirty="0"/>
          </a:p>
        </p:txBody>
      </p:sp>
      <p:sp>
        <p:nvSpPr>
          <p:cNvPr id="50" name="テキスト ボックス 49"/>
          <p:cNvSpPr txBox="1"/>
          <p:nvPr/>
        </p:nvSpPr>
        <p:spPr>
          <a:xfrm>
            <a:off x="7305035" y="5179574"/>
            <a:ext cx="1838965" cy="1477328"/>
          </a:xfrm>
          <a:prstGeom prst="rect">
            <a:avLst/>
          </a:prstGeom>
          <a:noFill/>
        </p:spPr>
        <p:txBody>
          <a:bodyPr wrap="none" rtlCol="0">
            <a:spAutoFit/>
          </a:bodyPr>
          <a:lstStyle/>
          <a:p>
            <a:r>
              <a:rPr kumimoji="1" lang="en-US" altLang="ja-JP" dirty="0" smtClean="0"/>
              <a:t>※</a:t>
            </a:r>
            <a:r>
              <a:rPr kumimoji="1" lang="ja-JP" altLang="en-US" dirty="0" smtClean="0"/>
              <a:t>但し</a:t>
            </a:r>
            <a:endParaRPr kumimoji="1" lang="en-US" altLang="ja-JP" dirty="0" smtClean="0"/>
          </a:p>
          <a:p>
            <a:r>
              <a:rPr kumimoji="1" lang="ja-JP" altLang="en-US" dirty="0" smtClean="0"/>
              <a:t>・太陽に近すぎる</a:t>
            </a:r>
            <a:endParaRPr kumimoji="1" lang="en-US" altLang="ja-JP" dirty="0" smtClean="0"/>
          </a:p>
          <a:p>
            <a:r>
              <a:rPr lang="ja-JP" altLang="en-US" dirty="0" smtClean="0"/>
              <a:t>・地平線下</a:t>
            </a:r>
            <a:endParaRPr lang="en-US" altLang="ja-JP" dirty="0" smtClean="0"/>
          </a:p>
          <a:p>
            <a:r>
              <a:rPr lang="ja-JP" altLang="en-US" dirty="0" smtClean="0"/>
              <a:t>（図では</a:t>
            </a:r>
            <a:r>
              <a:rPr lang="en-US" altLang="ja-JP" dirty="0" smtClean="0"/>
              <a:t>4, 6, 15</a:t>
            </a:r>
            <a:r>
              <a:rPr lang="ja-JP" altLang="en-US" dirty="0" smtClean="0"/>
              <a:t>）</a:t>
            </a:r>
            <a:endParaRPr lang="en-US" altLang="ja-JP" dirty="0" smtClean="0"/>
          </a:p>
          <a:p>
            <a:r>
              <a:rPr kumimoji="1" lang="ja-JP" altLang="en-US" dirty="0" smtClean="0"/>
              <a:t>場合は観測せず</a:t>
            </a:r>
            <a:endParaRPr kumimoji="1" lang="en-US" altLang="ja-JP" dirty="0" smtClean="0"/>
          </a:p>
        </p:txBody>
      </p:sp>
      <p:sp>
        <p:nvSpPr>
          <p:cNvPr id="51" name="テキスト ボックス 50"/>
          <p:cNvSpPr txBox="1"/>
          <p:nvPr/>
        </p:nvSpPr>
        <p:spPr>
          <a:xfrm>
            <a:off x="179512" y="2124813"/>
            <a:ext cx="1554816" cy="4247317"/>
          </a:xfrm>
          <a:prstGeom prst="rect">
            <a:avLst/>
          </a:prstGeom>
          <a:noFill/>
        </p:spPr>
        <p:txBody>
          <a:bodyPr wrap="square" rtlCol="0">
            <a:spAutoFit/>
          </a:bodyPr>
          <a:lstStyle/>
          <a:p>
            <a:r>
              <a:rPr kumimoji="1" lang="en-US" altLang="ja-JP" dirty="0" smtClean="0"/>
              <a:t>  1 (</a:t>
            </a:r>
            <a:r>
              <a:rPr lang="en-US" altLang="ja-JP" dirty="0" smtClean="0"/>
              <a:t>α, -80</a:t>
            </a:r>
            <a:r>
              <a:rPr kumimoji="1" lang="en-US" altLang="ja-JP" dirty="0" smtClean="0"/>
              <a:t>)</a:t>
            </a:r>
          </a:p>
          <a:p>
            <a:r>
              <a:rPr lang="en-US" altLang="ja-JP" dirty="0" smtClean="0"/>
              <a:t>  2 (α, -60</a:t>
            </a:r>
            <a:r>
              <a:rPr lang="en-US" altLang="ja-JP" dirty="0"/>
              <a:t>)</a:t>
            </a:r>
          </a:p>
          <a:p>
            <a:r>
              <a:rPr lang="en-US" altLang="ja-JP" dirty="0" smtClean="0"/>
              <a:t>  3 (α, -40</a:t>
            </a:r>
            <a:r>
              <a:rPr lang="en-US" altLang="ja-JP" dirty="0"/>
              <a:t>)</a:t>
            </a:r>
          </a:p>
          <a:p>
            <a:r>
              <a:rPr lang="en-US" altLang="ja-JP" dirty="0" smtClean="0"/>
              <a:t>  4 (α, -20</a:t>
            </a:r>
            <a:r>
              <a:rPr lang="en-US" altLang="ja-JP" dirty="0"/>
              <a:t>)</a:t>
            </a:r>
          </a:p>
          <a:p>
            <a:r>
              <a:rPr lang="en-US" altLang="ja-JP" dirty="0" smtClean="0"/>
              <a:t>  5 (α, 0)</a:t>
            </a:r>
            <a:endParaRPr lang="en-US" altLang="ja-JP" dirty="0"/>
          </a:p>
          <a:p>
            <a:r>
              <a:rPr lang="en-US" altLang="ja-JP" dirty="0" smtClean="0"/>
              <a:t>  6 (α+6, -80</a:t>
            </a:r>
            <a:r>
              <a:rPr lang="en-US" altLang="ja-JP" dirty="0"/>
              <a:t>)</a:t>
            </a:r>
          </a:p>
          <a:p>
            <a:r>
              <a:rPr lang="en-US" altLang="ja-JP" dirty="0" smtClean="0"/>
              <a:t>  7 (α+6, -60)</a:t>
            </a:r>
            <a:endParaRPr lang="en-US" altLang="ja-JP" dirty="0"/>
          </a:p>
          <a:p>
            <a:r>
              <a:rPr lang="en-US" altLang="ja-JP" dirty="0" smtClean="0"/>
              <a:t>  8 (α+6, -40</a:t>
            </a:r>
            <a:r>
              <a:rPr lang="en-US" altLang="ja-JP" dirty="0"/>
              <a:t>)</a:t>
            </a:r>
          </a:p>
          <a:p>
            <a:r>
              <a:rPr lang="en-US" altLang="ja-JP" dirty="0" smtClean="0"/>
              <a:t>  9 (α+6, -20</a:t>
            </a:r>
            <a:r>
              <a:rPr lang="en-US" altLang="ja-JP" dirty="0"/>
              <a:t>)</a:t>
            </a:r>
          </a:p>
          <a:p>
            <a:r>
              <a:rPr lang="en-US" altLang="ja-JP" dirty="0" smtClean="0"/>
              <a:t>10 (α+6, 0</a:t>
            </a:r>
            <a:r>
              <a:rPr lang="en-US" altLang="ja-JP" dirty="0"/>
              <a:t>)</a:t>
            </a:r>
          </a:p>
          <a:p>
            <a:r>
              <a:rPr lang="en-US" altLang="ja-JP" dirty="0" smtClean="0"/>
              <a:t>11 (α+12, -80)</a:t>
            </a:r>
          </a:p>
          <a:p>
            <a:r>
              <a:rPr lang="en-US" altLang="ja-JP" dirty="0" smtClean="0"/>
              <a:t>12 (α+12, -60)</a:t>
            </a:r>
          </a:p>
          <a:p>
            <a:r>
              <a:rPr lang="en-US" altLang="ja-JP" dirty="0" smtClean="0"/>
              <a:t>13 (α+12, -40)</a:t>
            </a:r>
          </a:p>
          <a:p>
            <a:r>
              <a:rPr lang="en-US" altLang="ja-JP" dirty="0" smtClean="0"/>
              <a:t>14 (α+12, -20)</a:t>
            </a:r>
          </a:p>
          <a:p>
            <a:r>
              <a:rPr lang="en-US" altLang="ja-JP" dirty="0" smtClean="0"/>
              <a:t>15 (α+12, 0)</a:t>
            </a:r>
          </a:p>
        </p:txBody>
      </p:sp>
      <p:sp>
        <p:nvSpPr>
          <p:cNvPr id="32" name="正方形/長方形 31"/>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観測 </a:t>
            </a:r>
            <a:r>
              <a:rPr lang="en-US" altLang="ja-JP" sz="3600" dirty="0" smtClean="0">
                <a:latin typeface="+mn-ea"/>
              </a:rPr>
              <a:t>2/3</a:t>
            </a:r>
            <a:endParaRPr lang="en-US" altLang="ja-JP" sz="3600" dirty="0">
              <a:latin typeface="+mn-ea"/>
            </a:endParaRPr>
          </a:p>
        </p:txBody>
      </p:sp>
    </p:spTree>
    <p:extLst>
      <p:ext uri="{BB962C8B-B14F-4D97-AF65-F5344CB8AC3E}">
        <p14:creationId xmlns:p14="http://schemas.microsoft.com/office/powerpoint/2010/main" val="1356785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a:t>
            </a:r>
            <a:r>
              <a:rPr kumimoji="1" lang="en-US" altLang="ja-JP" dirty="0" smtClean="0"/>
              <a:t>ontents</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ja-JP" altLang="en-US" dirty="0"/>
              <a:t>ドームふじ基地</a:t>
            </a:r>
            <a:r>
              <a:rPr lang="ja-JP" altLang="en-US" dirty="0" smtClean="0"/>
              <a:t>の天文学的</a:t>
            </a:r>
            <a:r>
              <a:rPr kumimoji="1" lang="ja-JP" altLang="en-US" dirty="0" smtClean="0"/>
              <a:t>メリット</a:t>
            </a:r>
            <a:endParaRPr kumimoji="1" lang="en-US" altLang="ja-JP" dirty="0" smtClean="0"/>
          </a:p>
          <a:p>
            <a:pPr marL="514350" indent="-514350">
              <a:buFont typeface="+mj-lt"/>
              <a:buAutoNum type="arabicPeriod"/>
            </a:pPr>
            <a:r>
              <a:rPr lang="ja-JP" altLang="en-US" dirty="0">
                <a:solidFill>
                  <a:schemeClr val="bg1">
                    <a:lumMod val="85000"/>
                  </a:schemeClr>
                </a:solidFill>
              </a:rPr>
              <a:t>これまで</a:t>
            </a:r>
            <a:r>
              <a:rPr lang="ja-JP" altLang="en-US" dirty="0" smtClean="0">
                <a:solidFill>
                  <a:schemeClr val="bg1">
                    <a:lumMod val="85000"/>
                  </a:schemeClr>
                </a:solidFill>
              </a:rPr>
              <a:t>の取り組み</a:t>
            </a:r>
            <a:endParaRPr kumimoji="1" lang="en-US" altLang="ja-JP" dirty="0" smtClean="0">
              <a:solidFill>
                <a:schemeClr val="bg1">
                  <a:lumMod val="85000"/>
                </a:schemeClr>
              </a:solidFill>
            </a:endParaRPr>
          </a:p>
          <a:p>
            <a:pPr marL="514350" indent="-514350">
              <a:buFont typeface="+mj-lt"/>
              <a:buAutoNum type="arabicPeriod"/>
            </a:pPr>
            <a:r>
              <a:rPr kumimoji="1" lang="en-US" altLang="ja-JP" dirty="0" smtClean="0">
                <a:solidFill>
                  <a:schemeClr val="bg1">
                    <a:lumMod val="85000"/>
                  </a:schemeClr>
                </a:solidFill>
              </a:rPr>
              <a:t>52</a:t>
            </a:r>
            <a:r>
              <a:rPr kumimoji="1" lang="ja-JP" altLang="en-US" dirty="0" smtClean="0">
                <a:solidFill>
                  <a:schemeClr val="bg1">
                    <a:lumMod val="85000"/>
                  </a:schemeClr>
                </a:solidFill>
              </a:rPr>
              <a:t>次隊でわかった観測条件</a:t>
            </a:r>
            <a:endParaRPr kumimoji="1" lang="en-US" altLang="ja-JP" dirty="0" smtClean="0">
              <a:solidFill>
                <a:schemeClr val="bg1">
                  <a:lumMod val="85000"/>
                </a:schemeClr>
              </a:solidFill>
            </a:endParaRPr>
          </a:p>
          <a:p>
            <a:pPr marL="514350" indent="-514350">
              <a:buFont typeface="+mj-lt"/>
              <a:buAutoNum type="arabicPeriod"/>
            </a:pPr>
            <a:r>
              <a:rPr lang="en-US" altLang="ja-JP" dirty="0" smtClean="0">
                <a:solidFill>
                  <a:schemeClr val="bg1">
                    <a:lumMod val="85000"/>
                  </a:schemeClr>
                </a:solidFill>
              </a:rPr>
              <a:t>Future Works</a:t>
            </a:r>
            <a:endParaRPr kumimoji="1" lang="ja-JP" altLang="en-US" dirty="0">
              <a:solidFill>
                <a:schemeClr val="bg1">
                  <a:lumMod val="85000"/>
                </a:schemeClr>
              </a:solidFill>
            </a:endParaRPr>
          </a:p>
        </p:txBody>
      </p:sp>
    </p:spTree>
    <p:extLst>
      <p:ext uri="{BB962C8B-B14F-4D97-AF65-F5344CB8AC3E}">
        <p14:creationId xmlns:p14="http://schemas.microsoft.com/office/powerpoint/2010/main" val="3092450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20485" t="6680" r="19686" b="5987"/>
          <a:stretch/>
        </p:blipFill>
        <p:spPr>
          <a:xfrm>
            <a:off x="1873195" y="1334042"/>
            <a:ext cx="5470634" cy="5302627"/>
          </a:xfrm>
          <a:prstGeom prst="rect">
            <a:avLst/>
          </a:prstGeom>
        </p:spPr>
      </p:pic>
      <p:sp>
        <p:nvSpPr>
          <p:cNvPr id="11" name="円/楕円 10"/>
          <p:cNvSpPr/>
          <p:nvPr/>
        </p:nvSpPr>
        <p:spPr>
          <a:xfrm>
            <a:off x="4392488" y="4063805"/>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円/楕円 11"/>
          <p:cNvSpPr/>
          <p:nvPr/>
        </p:nvSpPr>
        <p:spPr>
          <a:xfrm>
            <a:off x="3528392" y="3487742"/>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3"/>
          <p:cNvSpPr/>
          <p:nvPr/>
        </p:nvSpPr>
        <p:spPr>
          <a:xfrm>
            <a:off x="3960440" y="3775774"/>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22"/>
          <p:cNvSpPr/>
          <p:nvPr/>
        </p:nvSpPr>
        <p:spPr>
          <a:xfrm>
            <a:off x="2664296" y="2839669"/>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23"/>
          <p:cNvSpPr/>
          <p:nvPr/>
        </p:nvSpPr>
        <p:spPr>
          <a:xfrm>
            <a:off x="4896544" y="4351838"/>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円/楕円 24"/>
          <p:cNvSpPr/>
          <p:nvPr/>
        </p:nvSpPr>
        <p:spPr>
          <a:xfrm>
            <a:off x="5328592" y="4639870"/>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円/楕円 25"/>
          <p:cNvSpPr/>
          <p:nvPr/>
        </p:nvSpPr>
        <p:spPr>
          <a:xfrm>
            <a:off x="5832648" y="4927901"/>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円/楕円 26"/>
          <p:cNvSpPr/>
          <p:nvPr/>
        </p:nvSpPr>
        <p:spPr>
          <a:xfrm>
            <a:off x="6336704" y="5215933"/>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円/楕円 27"/>
          <p:cNvSpPr/>
          <p:nvPr/>
        </p:nvSpPr>
        <p:spPr>
          <a:xfrm>
            <a:off x="4536504" y="4423845"/>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円/楕円 28"/>
          <p:cNvSpPr/>
          <p:nvPr/>
        </p:nvSpPr>
        <p:spPr>
          <a:xfrm>
            <a:off x="4176464" y="4855894"/>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29"/>
          <p:cNvSpPr/>
          <p:nvPr/>
        </p:nvSpPr>
        <p:spPr>
          <a:xfrm>
            <a:off x="3816424" y="5287941"/>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円/楕円 30"/>
          <p:cNvSpPr/>
          <p:nvPr/>
        </p:nvSpPr>
        <p:spPr>
          <a:xfrm>
            <a:off x="3456384" y="5719989"/>
            <a:ext cx="144016" cy="1440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7305035" y="5949280"/>
            <a:ext cx="1882246" cy="646331"/>
          </a:xfrm>
          <a:prstGeom prst="rect">
            <a:avLst/>
          </a:prstGeom>
        </p:spPr>
        <p:txBody>
          <a:bodyPr wrap="none">
            <a:spAutoFit/>
          </a:bodyPr>
          <a:lstStyle/>
          <a:p>
            <a:r>
              <a:rPr lang="ja-JP" altLang="en-US" dirty="0" smtClean="0"/>
              <a:t>画像：</a:t>
            </a:r>
            <a:endParaRPr lang="en-US" altLang="ja-JP" dirty="0" smtClean="0"/>
          </a:p>
          <a:p>
            <a:pPr algn="r"/>
            <a:r>
              <a:rPr lang="ja-JP" altLang="en-US" dirty="0" smtClean="0"/>
              <a:t>東北大全天カメラ</a:t>
            </a:r>
            <a:endParaRPr lang="ja-JP" altLang="en-US" dirty="0"/>
          </a:p>
        </p:txBody>
      </p:sp>
      <p:sp>
        <p:nvSpPr>
          <p:cNvPr id="18" name="テキスト ボックス 17"/>
          <p:cNvSpPr txBox="1"/>
          <p:nvPr/>
        </p:nvSpPr>
        <p:spPr>
          <a:xfrm>
            <a:off x="66657" y="1372126"/>
            <a:ext cx="1702710" cy="646331"/>
          </a:xfrm>
          <a:prstGeom prst="rect">
            <a:avLst/>
          </a:prstGeom>
          <a:noFill/>
        </p:spPr>
        <p:txBody>
          <a:bodyPr wrap="none" rtlCol="0">
            <a:spAutoFit/>
          </a:bodyPr>
          <a:lstStyle/>
          <a:p>
            <a:r>
              <a:rPr kumimoji="1" lang="ja-JP" altLang="en-US" dirty="0" smtClean="0"/>
              <a:t>太陽</a:t>
            </a:r>
            <a:r>
              <a:rPr lang="ja-JP" altLang="en-US" dirty="0" smtClean="0"/>
              <a:t>の</a:t>
            </a:r>
            <a:r>
              <a:rPr lang="en-US" altLang="ja-JP" dirty="0" smtClean="0"/>
              <a:t>Ra,dec</a:t>
            </a:r>
            <a:r>
              <a:rPr lang="ja-JP" altLang="en-US" dirty="0" smtClean="0"/>
              <a:t>を</a:t>
            </a:r>
            <a:endParaRPr lang="en-US" altLang="ja-JP" dirty="0" smtClean="0"/>
          </a:p>
          <a:p>
            <a:r>
              <a:rPr kumimoji="1" lang="en-US" altLang="ja-JP" dirty="0" smtClean="0"/>
              <a:t>(</a:t>
            </a:r>
            <a:r>
              <a:rPr lang="en-US" altLang="ja-JP" dirty="0" smtClean="0"/>
              <a:t>α, δ</a:t>
            </a:r>
            <a:r>
              <a:rPr kumimoji="1" lang="en-US" altLang="ja-JP" dirty="0" smtClean="0"/>
              <a:t>)</a:t>
            </a:r>
            <a:r>
              <a:rPr kumimoji="1" lang="ja-JP" altLang="en-US" dirty="0" smtClean="0"/>
              <a:t>とすると</a:t>
            </a:r>
            <a:endParaRPr kumimoji="1" lang="ja-JP" altLang="en-US" dirty="0"/>
          </a:p>
        </p:txBody>
      </p:sp>
      <p:sp>
        <p:nvSpPr>
          <p:cNvPr id="20" name="テキスト ボックス 19"/>
          <p:cNvSpPr txBox="1"/>
          <p:nvPr/>
        </p:nvSpPr>
        <p:spPr>
          <a:xfrm>
            <a:off x="153438" y="6415852"/>
            <a:ext cx="1539204" cy="369332"/>
          </a:xfrm>
          <a:prstGeom prst="rect">
            <a:avLst/>
          </a:prstGeom>
          <a:noFill/>
        </p:spPr>
        <p:txBody>
          <a:bodyPr wrap="none" rtlCol="0">
            <a:spAutoFit/>
          </a:bodyPr>
          <a:lstStyle/>
          <a:p>
            <a:r>
              <a:rPr lang="ja-JP" altLang="en-US" dirty="0" smtClean="0"/>
              <a:t>の</a:t>
            </a:r>
            <a:r>
              <a:rPr lang="en-US" altLang="ja-JP" dirty="0" smtClean="0"/>
              <a:t>15</a:t>
            </a:r>
            <a:r>
              <a:rPr lang="ja-JP" altLang="en-US" dirty="0" smtClean="0"/>
              <a:t>点</a:t>
            </a:r>
            <a:r>
              <a:rPr kumimoji="1" lang="ja-JP" altLang="en-US" dirty="0" smtClean="0"/>
              <a:t>を観測</a:t>
            </a:r>
            <a:endParaRPr kumimoji="1" lang="ja-JP" altLang="en-US" dirty="0"/>
          </a:p>
        </p:txBody>
      </p:sp>
      <p:sp>
        <p:nvSpPr>
          <p:cNvPr id="32" name="テキスト ボックス 31"/>
          <p:cNvSpPr txBox="1"/>
          <p:nvPr/>
        </p:nvSpPr>
        <p:spPr>
          <a:xfrm>
            <a:off x="7305035" y="4202404"/>
            <a:ext cx="1838965" cy="1477328"/>
          </a:xfrm>
          <a:prstGeom prst="rect">
            <a:avLst/>
          </a:prstGeom>
          <a:noFill/>
        </p:spPr>
        <p:txBody>
          <a:bodyPr wrap="none" rtlCol="0">
            <a:spAutoFit/>
          </a:bodyPr>
          <a:lstStyle/>
          <a:p>
            <a:r>
              <a:rPr kumimoji="1" lang="en-US" altLang="ja-JP" dirty="0" smtClean="0"/>
              <a:t>※</a:t>
            </a:r>
            <a:r>
              <a:rPr kumimoji="1" lang="ja-JP" altLang="en-US" dirty="0" smtClean="0"/>
              <a:t>但し</a:t>
            </a:r>
            <a:endParaRPr kumimoji="1" lang="en-US" altLang="ja-JP" dirty="0" smtClean="0"/>
          </a:p>
          <a:p>
            <a:r>
              <a:rPr kumimoji="1" lang="ja-JP" altLang="en-US" dirty="0" smtClean="0"/>
              <a:t>・太陽に近すぎる</a:t>
            </a:r>
            <a:endParaRPr kumimoji="1" lang="en-US" altLang="ja-JP" dirty="0" smtClean="0"/>
          </a:p>
          <a:p>
            <a:r>
              <a:rPr lang="ja-JP" altLang="en-US" dirty="0" smtClean="0"/>
              <a:t>・地平線下</a:t>
            </a:r>
            <a:endParaRPr lang="en-US" altLang="ja-JP" dirty="0" smtClean="0"/>
          </a:p>
          <a:p>
            <a:r>
              <a:rPr lang="ja-JP" altLang="en-US" dirty="0" smtClean="0"/>
              <a:t>（図では</a:t>
            </a:r>
            <a:r>
              <a:rPr lang="en-US" altLang="ja-JP" dirty="0" smtClean="0"/>
              <a:t>4, 6, 15</a:t>
            </a:r>
            <a:r>
              <a:rPr lang="ja-JP" altLang="en-US" dirty="0" smtClean="0"/>
              <a:t>）</a:t>
            </a:r>
            <a:endParaRPr lang="en-US" altLang="ja-JP" dirty="0" smtClean="0"/>
          </a:p>
          <a:p>
            <a:r>
              <a:rPr kumimoji="1" lang="ja-JP" altLang="en-US" dirty="0" smtClean="0"/>
              <a:t>場合は観測せず</a:t>
            </a:r>
            <a:endParaRPr kumimoji="1" lang="en-US" altLang="ja-JP" dirty="0" smtClean="0"/>
          </a:p>
        </p:txBody>
      </p:sp>
      <p:sp>
        <p:nvSpPr>
          <p:cNvPr id="33" name="テキスト ボックス 32"/>
          <p:cNvSpPr txBox="1"/>
          <p:nvPr/>
        </p:nvSpPr>
        <p:spPr>
          <a:xfrm>
            <a:off x="4414330" y="3758156"/>
            <a:ext cx="301686" cy="369332"/>
          </a:xfrm>
          <a:prstGeom prst="rect">
            <a:avLst/>
          </a:prstGeom>
          <a:noFill/>
        </p:spPr>
        <p:txBody>
          <a:bodyPr wrap="none" rtlCol="0">
            <a:spAutoFit/>
          </a:bodyPr>
          <a:lstStyle/>
          <a:p>
            <a:r>
              <a:rPr kumimoji="1" lang="en-US" altLang="ja-JP" dirty="0" smtClean="0">
                <a:solidFill>
                  <a:srgbClr val="FF0000"/>
                </a:solidFill>
              </a:rPr>
              <a:t>1</a:t>
            </a:r>
            <a:endParaRPr kumimoji="1" lang="ja-JP" altLang="en-US" dirty="0">
              <a:solidFill>
                <a:srgbClr val="FF0000"/>
              </a:solidFill>
            </a:endParaRPr>
          </a:p>
        </p:txBody>
      </p:sp>
      <p:sp>
        <p:nvSpPr>
          <p:cNvPr id="34" name="テキスト ボックス 33"/>
          <p:cNvSpPr txBox="1"/>
          <p:nvPr/>
        </p:nvSpPr>
        <p:spPr>
          <a:xfrm>
            <a:off x="4009165" y="3489099"/>
            <a:ext cx="301686" cy="369332"/>
          </a:xfrm>
          <a:prstGeom prst="rect">
            <a:avLst/>
          </a:prstGeom>
          <a:noFill/>
        </p:spPr>
        <p:txBody>
          <a:bodyPr wrap="none" rtlCol="0">
            <a:spAutoFit/>
          </a:bodyPr>
          <a:lstStyle/>
          <a:p>
            <a:r>
              <a:rPr kumimoji="1" lang="en-US" altLang="ja-JP" dirty="0" smtClean="0">
                <a:solidFill>
                  <a:srgbClr val="FF0000"/>
                </a:solidFill>
              </a:rPr>
              <a:t>2</a:t>
            </a:r>
            <a:endParaRPr kumimoji="1" lang="ja-JP" altLang="en-US" dirty="0">
              <a:solidFill>
                <a:srgbClr val="FF0000"/>
              </a:solidFill>
            </a:endParaRPr>
          </a:p>
        </p:txBody>
      </p:sp>
      <p:sp>
        <p:nvSpPr>
          <p:cNvPr id="35" name="テキスト ボックス 34"/>
          <p:cNvSpPr txBox="1"/>
          <p:nvPr/>
        </p:nvSpPr>
        <p:spPr>
          <a:xfrm>
            <a:off x="3600400" y="3190418"/>
            <a:ext cx="301686" cy="369332"/>
          </a:xfrm>
          <a:prstGeom prst="rect">
            <a:avLst/>
          </a:prstGeom>
          <a:noFill/>
        </p:spPr>
        <p:txBody>
          <a:bodyPr wrap="none" rtlCol="0">
            <a:spAutoFit/>
          </a:bodyPr>
          <a:lstStyle/>
          <a:p>
            <a:r>
              <a:rPr kumimoji="1" lang="en-US" altLang="ja-JP" dirty="0" smtClean="0">
                <a:solidFill>
                  <a:srgbClr val="FF0000"/>
                </a:solidFill>
              </a:rPr>
              <a:t>3</a:t>
            </a:r>
            <a:endParaRPr kumimoji="1" lang="ja-JP" altLang="en-US" dirty="0">
              <a:solidFill>
                <a:srgbClr val="FF0000"/>
              </a:solidFill>
            </a:endParaRPr>
          </a:p>
        </p:txBody>
      </p:sp>
      <p:sp>
        <p:nvSpPr>
          <p:cNvPr id="36" name="テキスト ボックス 35"/>
          <p:cNvSpPr txBox="1"/>
          <p:nvPr/>
        </p:nvSpPr>
        <p:spPr>
          <a:xfrm>
            <a:off x="2736304" y="2542345"/>
            <a:ext cx="301686" cy="369332"/>
          </a:xfrm>
          <a:prstGeom prst="rect">
            <a:avLst/>
          </a:prstGeom>
          <a:noFill/>
        </p:spPr>
        <p:txBody>
          <a:bodyPr wrap="none" rtlCol="0">
            <a:spAutoFit/>
          </a:bodyPr>
          <a:lstStyle/>
          <a:p>
            <a:r>
              <a:rPr kumimoji="1" lang="en-US" altLang="ja-JP" dirty="0" smtClean="0">
                <a:solidFill>
                  <a:srgbClr val="FF0000"/>
                </a:solidFill>
              </a:rPr>
              <a:t>5</a:t>
            </a:r>
            <a:endParaRPr kumimoji="1" lang="ja-JP" altLang="en-US" dirty="0">
              <a:solidFill>
                <a:srgbClr val="FF0000"/>
              </a:solidFill>
            </a:endParaRPr>
          </a:p>
        </p:txBody>
      </p:sp>
      <p:sp>
        <p:nvSpPr>
          <p:cNvPr id="37" name="テキスト ボックス 36"/>
          <p:cNvSpPr txBox="1"/>
          <p:nvPr/>
        </p:nvSpPr>
        <p:spPr>
          <a:xfrm>
            <a:off x="3563888" y="5692606"/>
            <a:ext cx="301686" cy="369332"/>
          </a:xfrm>
          <a:prstGeom prst="rect">
            <a:avLst/>
          </a:prstGeom>
          <a:noFill/>
        </p:spPr>
        <p:txBody>
          <a:bodyPr wrap="none" rtlCol="0">
            <a:spAutoFit/>
          </a:bodyPr>
          <a:lstStyle/>
          <a:p>
            <a:r>
              <a:rPr kumimoji="1" lang="en-US" altLang="ja-JP" dirty="0" smtClean="0">
                <a:solidFill>
                  <a:srgbClr val="FF0000"/>
                </a:solidFill>
              </a:rPr>
              <a:t>7</a:t>
            </a:r>
            <a:endParaRPr kumimoji="1" lang="ja-JP" altLang="en-US" dirty="0">
              <a:solidFill>
                <a:srgbClr val="FF0000"/>
              </a:solidFill>
            </a:endParaRPr>
          </a:p>
        </p:txBody>
      </p:sp>
      <p:sp>
        <p:nvSpPr>
          <p:cNvPr id="38" name="テキスト ボックス 37"/>
          <p:cNvSpPr txBox="1"/>
          <p:nvPr/>
        </p:nvSpPr>
        <p:spPr>
          <a:xfrm>
            <a:off x="3923928" y="5260558"/>
            <a:ext cx="301686" cy="369332"/>
          </a:xfrm>
          <a:prstGeom prst="rect">
            <a:avLst/>
          </a:prstGeom>
          <a:noFill/>
        </p:spPr>
        <p:txBody>
          <a:bodyPr wrap="none" rtlCol="0">
            <a:spAutoFit/>
          </a:bodyPr>
          <a:lstStyle/>
          <a:p>
            <a:r>
              <a:rPr kumimoji="1" lang="en-US" altLang="ja-JP" dirty="0" smtClean="0">
                <a:solidFill>
                  <a:srgbClr val="FF0000"/>
                </a:solidFill>
              </a:rPr>
              <a:t>8</a:t>
            </a:r>
            <a:endParaRPr kumimoji="1" lang="ja-JP" altLang="en-US" dirty="0">
              <a:solidFill>
                <a:srgbClr val="FF0000"/>
              </a:solidFill>
            </a:endParaRPr>
          </a:p>
        </p:txBody>
      </p:sp>
      <p:sp>
        <p:nvSpPr>
          <p:cNvPr id="39" name="テキスト ボックス 38"/>
          <p:cNvSpPr txBox="1"/>
          <p:nvPr/>
        </p:nvSpPr>
        <p:spPr>
          <a:xfrm>
            <a:off x="4270314" y="4828510"/>
            <a:ext cx="301686" cy="369332"/>
          </a:xfrm>
          <a:prstGeom prst="rect">
            <a:avLst/>
          </a:prstGeom>
          <a:noFill/>
        </p:spPr>
        <p:txBody>
          <a:bodyPr wrap="none" rtlCol="0">
            <a:spAutoFit/>
          </a:bodyPr>
          <a:lstStyle/>
          <a:p>
            <a:r>
              <a:rPr kumimoji="1" lang="en-US" altLang="ja-JP" dirty="0" smtClean="0">
                <a:solidFill>
                  <a:srgbClr val="FF0000"/>
                </a:solidFill>
              </a:rPr>
              <a:t>9</a:t>
            </a:r>
            <a:endParaRPr kumimoji="1" lang="ja-JP" altLang="en-US" dirty="0">
              <a:solidFill>
                <a:srgbClr val="FF0000"/>
              </a:solidFill>
            </a:endParaRPr>
          </a:p>
        </p:txBody>
      </p:sp>
      <p:sp>
        <p:nvSpPr>
          <p:cNvPr id="40" name="テキスト ボックス 39"/>
          <p:cNvSpPr txBox="1"/>
          <p:nvPr/>
        </p:nvSpPr>
        <p:spPr>
          <a:xfrm>
            <a:off x="4585344" y="4503290"/>
            <a:ext cx="418704" cy="369332"/>
          </a:xfrm>
          <a:prstGeom prst="rect">
            <a:avLst/>
          </a:prstGeom>
          <a:noFill/>
        </p:spPr>
        <p:txBody>
          <a:bodyPr wrap="none" rtlCol="0">
            <a:spAutoFit/>
          </a:bodyPr>
          <a:lstStyle/>
          <a:p>
            <a:r>
              <a:rPr kumimoji="1" lang="en-US" altLang="ja-JP" dirty="0" smtClean="0">
                <a:solidFill>
                  <a:srgbClr val="FF0000"/>
                </a:solidFill>
              </a:rPr>
              <a:t>10</a:t>
            </a:r>
            <a:endParaRPr kumimoji="1" lang="ja-JP" altLang="en-US" dirty="0">
              <a:solidFill>
                <a:srgbClr val="FF0000"/>
              </a:solidFill>
            </a:endParaRPr>
          </a:p>
        </p:txBody>
      </p:sp>
      <p:sp>
        <p:nvSpPr>
          <p:cNvPr id="41" name="テキスト ボックス 40"/>
          <p:cNvSpPr txBox="1"/>
          <p:nvPr/>
        </p:nvSpPr>
        <p:spPr>
          <a:xfrm>
            <a:off x="5004048" y="4122410"/>
            <a:ext cx="418704" cy="369332"/>
          </a:xfrm>
          <a:prstGeom prst="rect">
            <a:avLst/>
          </a:prstGeom>
          <a:noFill/>
        </p:spPr>
        <p:txBody>
          <a:bodyPr wrap="none" rtlCol="0">
            <a:spAutoFit/>
          </a:bodyPr>
          <a:lstStyle/>
          <a:p>
            <a:r>
              <a:rPr kumimoji="1" lang="en-US" altLang="ja-JP" dirty="0" smtClean="0">
                <a:solidFill>
                  <a:srgbClr val="FF0000"/>
                </a:solidFill>
              </a:rPr>
              <a:t>11</a:t>
            </a:r>
            <a:endParaRPr kumimoji="1" lang="ja-JP" altLang="en-US" dirty="0">
              <a:solidFill>
                <a:srgbClr val="FF0000"/>
              </a:solidFill>
            </a:endParaRPr>
          </a:p>
        </p:txBody>
      </p:sp>
      <p:sp>
        <p:nvSpPr>
          <p:cNvPr id="42" name="テキスト ボックス 41"/>
          <p:cNvSpPr txBox="1"/>
          <p:nvPr/>
        </p:nvSpPr>
        <p:spPr>
          <a:xfrm>
            <a:off x="5436096" y="4383196"/>
            <a:ext cx="418704" cy="369332"/>
          </a:xfrm>
          <a:prstGeom prst="rect">
            <a:avLst/>
          </a:prstGeom>
          <a:noFill/>
        </p:spPr>
        <p:txBody>
          <a:bodyPr wrap="none" rtlCol="0">
            <a:spAutoFit/>
          </a:bodyPr>
          <a:lstStyle/>
          <a:p>
            <a:r>
              <a:rPr kumimoji="1" lang="en-US" altLang="ja-JP" dirty="0" smtClean="0">
                <a:solidFill>
                  <a:srgbClr val="FF0000"/>
                </a:solidFill>
              </a:rPr>
              <a:t>12</a:t>
            </a:r>
            <a:endParaRPr kumimoji="1" lang="ja-JP" altLang="en-US" dirty="0">
              <a:solidFill>
                <a:srgbClr val="FF0000"/>
              </a:solidFill>
            </a:endParaRPr>
          </a:p>
        </p:txBody>
      </p:sp>
      <p:sp>
        <p:nvSpPr>
          <p:cNvPr id="43" name="テキスト ボックス 42"/>
          <p:cNvSpPr txBox="1"/>
          <p:nvPr/>
        </p:nvSpPr>
        <p:spPr>
          <a:xfrm>
            <a:off x="5904656" y="4671228"/>
            <a:ext cx="418704" cy="369332"/>
          </a:xfrm>
          <a:prstGeom prst="rect">
            <a:avLst/>
          </a:prstGeom>
          <a:noFill/>
        </p:spPr>
        <p:txBody>
          <a:bodyPr wrap="none" rtlCol="0">
            <a:spAutoFit/>
          </a:bodyPr>
          <a:lstStyle/>
          <a:p>
            <a:r>
              <a:rPr kumimoji="1" lang="en-US" altLang="ja-JP" dirty="0" smtClean="0">
                <a:solidFill>
                  <a:srgbClr val="FF0000"/>
                </a:solidFill>
              </a:rPr>
              <a:t>13</a:t>
            </a:r>
            <a:endParaRPr kumimoji="1" lang="ja-JP" altLang="en-US" dirty="0">
              <a:solidFill>
                <a:srgbClr val="FF0000"/>
              </a:solidFill>
            </a:endParaRPr>
          </a:p>
        </p:txBody>
      </p:sp>
      <p:sp>
        <p:nvSpPr>
          <p:cNvPr id="44" name="テキスト ボックス 43"/>
          <p:cNvSpPr txBox="1"/>
          <p:nvPr/>
        </p:nvSpPr>
        <p:spPr>
          <a:xfrm>
            <a:off x="6372200" y="4900518"/>
            <a:ext cx="418704" cy="369332"/>
          </a:xfrm>
          <a:prstGeom prst="rect">
            <a:avLst/>
          </a:prstGeom>
          <a:noFill/>
        </p:spPr>
        <p:txBody>
          <a:bodyPr wrap="none" rtlCol="0">
            <a:spAutoFit/>
          </a:bodyPr>
          <a:lstStyle/>
          <a:p>
            <a:r>
              <a:rPr kumimoji="1" lang="en-US" altLang="ja-JP" dirty="0" smtClean="0">
                <a:solidFill>
                  <a:srgbClr val="FF0000"/>
                </a:solidFill>
              </a:rPr>
              <a:t>14</a:t>
            </a:r>
            <a:endParaRPr kumimoji="1" lang="ja-JP" altLang="en-US" dirty="0">
              <a:solidFill>
                <a:srgbClr val="FF0000"/>
              </a:solidFill>
            </a:endParaRPr>
          </a:p>
        </p:txBody>
      </p:sp>
      <p:sp>
        <p:nvSpPr>
          <p:cNvPr id="45" name="テキスト ボックス 44"/>
          <p:cNvSpPr txBox="1"/>
          <p:nvPr/>
        </p:nvSpPr>
        <p:spPr>
          <a:xfrm>
            <a:off x="179512" y="2096621"/>
            <a:ext cx="1554816" cy="4247317"/>
          </a:xfrm>
          <a:prstGeom prst="rect">
            <a:avLst/>
          </a:prstGeom>
          <a:noFill/>
        </p:spPr>
        <p:txBody>
          <a:bodyPr wrap="square" rtlCol="0">
            <a:spAutoFit/>
          </a:bodyPr>
          <a:lstStyle/>
          <a:p>
            <a:r>
              <a:rPr kumimoji="1" lang="en-US" altLang="ja-JP" dirty="0" smtClean="0"/>
              <a:t>  1 (</a:t>
            </a:r>
            <a:r>
              <a:rPr lang="en-US" altLang="ja-JP" dirty="0" smtClean="0"/>
              <a:t>α, -80</a:t>
            </a:r>
            <a:r>
              <a:rPr kumimoji="1" lang="en-US" altLang="ja-JP" dirty="0" smtClean="0"/>
              <a:t>)</a:t>
            </a:r>
          </a:p>
          <a:p>
            <a:r>
              <a:rPr lang="en-US" altLang="ja-JP" dirty="0" smtClean="0"/>
              <a:t>  2 (α, -60</a:t>
            </a:r>
            <a:r>
              <a:rPr lang="en-US" altLang="ja-JP" dirty="0"/>
              <a:t>)</a:t>
            </a:r>
          </a:p>
          <a:p>
            <a:r>
              <a:rPr lang="en-US" altLang="ja-JP" dirty="0" smtClean="0"/>
              <a:t>  3 (α, -40</a:t>
            </a:r>
            <a:r>
              <a:rPr lang="en-US" altLang="ja-JP" dirty="0"/>
              <a:t>)</a:t>
            </a:r>
          </a:p>
          <a:p>
            <a:r>
              <a:rPr lang="en-US" altLang="ja-JP" dirty="0" smtClean="0"/>
              <a:t>  4 (α, -20</a:t>
            </a:r>
            <a:r>
              <a:rPr lang="en-US" altLang="ja-JP" dirty="0"/>
              <a:t>)</a:t>
            </a:r>
          </a:p>
          <a:p>
            <a:r>
              <a:rPr lang="en-US" altLang="ja-JP" dirty="0" smtClean="0"/>
              <a:t>  5 (α, 0)</a:t>
            </a:r>
            <a:endParaRPr lang="en-US" altLang="ja-JP" dirty="0"/>
          </a:p>
          <a:p>
            <a:r>
              <a:rPr lang="en-US" altLang="ja-JP" dirty="0" smtClean="0"/>
              <a:t>  6 (α+6, -80</a:t>
            </a:r>
            <a:r>
              <a:rPr lang="en-US" altLang="ja-JP" dirty="0"/>
              <a:t>)</a:t>
            </a:r>
          </a:p>
          <a:p>
            <a:r>
              <a:rPr lang="en-US" altLang="ja-JP" dirty="0" smtClean="0"/>
              <a:t>  7 (α+6, -60)</a:t>
            </a:r>
            <a:endParaRPr lang="en-US" altLang="ja-JP" dirty="0"/>
          </a:p>
          <a:p>
            <a:r>
              <a:rPr lang="en-US" altLang="ja-JP" dirty="0" smtClean="0"/>
              <a:t>  8 (α+6, -40</a:t>
            </a:r>
            <a:r>
              <a:rPr lang="en-US" altLang="ja-JP" dirty="0"/>
              <a:t>)</a:t>
            </a:r>
          </a:p>
          <a:p>
            <a:r>
              <a:rPr lang="en-US" altLang="ja-JP" dirty="0" smtClean="0"/>
              <a:t>  9 (α+6, -20</a:t>
            </a:r>
            <a:r>
              <a:rPr lang="en-US" altLang="ja-JP" dirty="0"/>
              <a:t>)</a:t>
            </a:r>
          </a:p>
          <a:p>
            <a:r>
              <a:rPr lang="en-US" altLang="ja-JP" dirty="0" smtClean="0"/>
              <a:t>10 (α+6, 0</a:t>
            </a:r>
            <a:r>
              <a:rPr lang="en-US" altLang="ja-JP" dirty="0"/>
              <a:t>)</a:t>
            </a:r>
          </a:p>
          <a:p>
            <a:r>
              <a:rPr lang="en-US" altLang="ja-JP" dirty="0" smtClean="0"/>
              <a:t>11 (α+12, -80)</a:t>
            </a:r>
          </a:p>
          <a:p>
            <a:r>
              <a:rPr lang="en-US" altLang="ja-JP" dirty="0" smtClean="0"/>
              <a:t>12 (α+12, -60)</a:t>
            </a:r>
          </a:p>
          <a:p>
            <a:r>
              <a:rPr lang="en-US" altLang="ja-JP" dirty="0" smtClean="0"/>
              <a:t>13 (α+12, -40)</a:t>
            </a:r>
          </a:p>
          <a:p>
            <a:r>
              <a:rPr lang="en-US" altLang="ja-JP" dirty="0" smtClean="0"/>
              <a:t>14 (α+12, -20)</a:t>
            </a:r>
          </a:p>
          <a:p>
            <a:r>
              <a:rPr lang="en-US" altLang="ja-JP" dirty="0" smtClean="0"/>
              <a:t>15 (α+12, 0)</a:t>
            </a:r>
          </a:p>
        </p:txBody>
      </p:sp>
      <p:sp>
        <p:nvSpPr>
          <p:cNvPr id="46" name="正方形/長方形 45"/>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観測 </a:t>
            </a:r>
            <a:r>
              <a:rPr lang="en-US" altLang="ja-JP" sz="3600" dirty="0" smtClean="0">
                <a:latin typeface="+mn-ea"/>
              </a:rPr>
              <a:t>3/3</a:t>
            </a:r>
            <a:endParaRPr lang="en-US" altLang="ja-JP" sz="3600" dirty="0">
              <a:latin typeface="+mn-ea"/>
            </a:endParaRPr>
          </a:p>
        </p:txBody>
      </p:sp>
    </p:spTree>
    <p:extLst>
      <p:ext uri="{BB962C8B-B14F-4D97-AF65-F5344CB8AC3E}">
        <p14:creationId xmlns:p14="http://schemas.microsoft.com/office/powerpoint/2010/main" val="31647047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実際の観測</a:t>
            </a:r>
            <a:endParaRPr lang="en-US" altLang="ja-JP" sz="3600" dirty="0">
              <a:latin typeface="+mn-ea"/>
            </a:endParaRPr>
          </a:p>
        </p:txBody>
      </p:sp>
      <p:sp>
        <p:nvSpPr>
          <p:cNvPr id="2" name="テキスト ボックス 1"/>
          <p:cNvSpPr txBox="1"/>
          <p:nvPr/>
        </p:nvSpPr>
        <p:spPr>
          <a:xfrm>
            <a:off x="560144" y="1196752"/>
            <a:ext cx="3382016" cy="369332"/>
          </a:xfrm>
          <a:prstGeom prst="rect">
            <a:avLst/>
          </a:prstGeom>
          <a:noFill/>
        </p:spPr>
        <p:txBody>
          <a:bodyPr wrap="none" rtlCol="0">
            <a:spAutoFit/>
          </a:bodyPr>
          <a:lstStyle/>
          <a:p>
            <a:r>
              <a:rPr kumimoji="1" lang="ja-JP" altLang="en-US" b="1" dirty="0" smtClean="0">
                <a:solidFill>
                  <a:srgbClr val="0070C0"/>
                </a:solidFill>
              </a:rPr>
              <a:t>南極</a:t>
            </a:r>
            <a:r>
              <a:rPr kumimoji="1" lang="en-US" altLang="ja-JP" b="1" dirty="0" smtClean="0">
                <a:solidFill>
                  <a:srgbClr val="0070C0"/>
                </a:solidFill>
              </a:rPr>
              <a:t>40cm</a:t>
            </a:r>
            <a:r>
              <a:rPr kumimoji="1" lang="ja-JP" altLang="en-US" b="1" dirty="0" smtClean="0">
                <a:solidFill>
                  <a:srgbClr val="0070C0"/>
                </a:solidFill>
              </a:rPr>
              <a:t>赤外線望遠鏡</a:t>
            </a:r>
            <a:r>
              <a:rPr kumimoji="1" lang="en-US" altLang="ja-JP" b="1" dirty="0" smtClean="0">
                <a:solidFill>
                  <a:srgbClr val="0070C0"/>
                </a:solidFill>
              </a:rPr>
              <a:t>(AIRT40)</a:t>
            </a:r>
          </a:p>
        </p:txBody>
      </p:sp>
      <p:sp>
        <p:nvSpPr>
          <p:cNvPr id="15" name="テキスト ボックス 14"/>
          <p:cNvSpPr txBox="1"/>
          <p:nvPr/>
        </p:nvSpPr>
        <p:spPr>
          <a:xfrm>
            <a:off x="560144" y="4211796"/>
            <a:ext cx="3396956" cy="369332"/>
          </a:xfrm>
          <a:prstGeom prst="rect">
            <a:avLst/>
          </a:prstGeom>
          <a:noFill/>
        </p:spPr>
        <p:txBody>
          <a:bodyPr wrap="none" rtlCol="0">
            <a:spAutoFit/>
          </a:bodyPr>
          <a:lstStyle/>
          <a:p>
            <a:r>
              <a:rPr kumimoji="1" lang="ja-JP" altLang="en-US" b="1" dirty="0" smtClean="0">
                <a:solidFill>
                  <a:srgbClr val="0070C0"/>
                </a:solidFill>
              </a:rPr>
              <a:t>赤外線カメラ　</a:t>
            </a:r>
            <a:r>
              <a:rPr kumimoji="1" lang="en-US" altLang="ja-JP" b="1" dirty="0" smtClean="0">
                <a:solidFill>
                  <a:srgbClr val="0070C0"/>
                </a:solidFill>
              </a:rPr>
              <a:t>TONIC2 (</a:t>
            </a:r>
            <a:r>
              <a:rPr kumimoji="1" lang="ja-JP" altLang="en-US" b="1" dirty="0" smtClean="0">
                <a:solidFill>
                  <a:srgbClr val="0070C0"/>
                </a:solidFill>
              </a:rPr>
              <a:t>瞳光学系</a:t>
            </a:r>
            <a:r>
              <a:rPr kumimoji="1" lang="en-US" altLang="ja-JP" b="1" dirty="0" smtClean="0">
                <a:solidFill>
                  <a:srgbClr val="0070C0"/>
                </a:solidFill>
              </a:rPr>
              <a:t>)</a:t>
            </a:r>
          </a:p>
        </p:txBody>
      </p:sp>
      <p:pic>
        <p:nvPicPr>
          <p:cNvPr id="1026" name="Picture 2" descr="C:\Private\南極写真\jpg_内陸旅行\DSC_730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70078" y="1683505"/>
            <a:ext cx="3600000" cy="22495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表 18"/>
          <p:cNvGraphicFramePr>
            <a:graphicFrameLocks noGrp="1"/>
          </p:cNvGraphicFramePr>
          <p:nvPr>
            <p:extLst>
              <p:ext uri="{D42A27DB-BD31-4B8C-83A1-F6EECF244321}">
                <p14:modId xmlns:p14="http://schemas.microsoft.com/office/powerpoint/2010/main" val="2503205710"/>
              </p:ext>
            </p:extLst>
          </p:nvPr>
        </p:nvGraphicFramePr>
        <p:xfrm>
          <a:off x="4716016" y="1412776"/>
          <a:ext cx="4011391" cy="2560320"/>
        </p:xfrm>
        <a:graphic>
          <a:graphicData uri="http://schemas.openxmlformats.org/drawingml/2006/table">
            <a:tbl>
              <a:tblPr firstRow="1" bandRow="1">
                <a:tableStyleId>{D7AC3CCA-C797-4891-BE02-D94E43425B78}</a:tableStyleId>
              </a:tblPr>
              <a:tblGrid>
                <a:gridCol w="2113292"/>
                <a:gridCol w="1898099"/>
              </a:tblGrid>
              <a:tr h="0">
                <a:tc>
                  <a:txBody>
                    <a:bodyPr/>
                    <a:lstStyle/>
                    <a:p>
                      <a:pPr algn="ctr"/>
                      <a:r>
                        <a:rPr kumimoji="1" lang="ja-JP" altLang="en-US" sz="1800" b="0" dirty="0" smtClean="0">
                          <a:latin typeface="+mn-lt"/>
                          <a:ea typeface="+mn-ea"/>
                        </a:rPr>
                        <a:t>口径</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400mm</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焦点距離</a:t>
                      </a:r>
                      <a:endParaRPr kumimoji="1" lang="ja-JP" altLang="en-US" sz="1800" b="0" dirty="0">
                        <a:latin typeface="+mn-lt"/>
                        <a:ea typeface="+mn-ea"/>
                      </a:endParaRPr>
                    </a:p>
                  </a:txBody>
                  <a:tcPr/>
                </a:tc>
                <a:tc>
                  <a:txBody>
                    <a:bodyPr/>
                    <a:lstStyle/>
                    <a:p>
                      <a:pPr algn="ctr"/>
                      <a:r>
                        <a:rPr kumimoji="1" lang="en-US" altLang="ja-JP" sz="1800" dirty="0" smtClean="0">
                          <a:latin typeface="+mn-lt"/>
                          <a:ea typeface="+mn-ea"/>
                        </a:rPr>
                        <a:t>4800mm</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形式</a:t>
                      </a:r>
                      <a:endParaRPr kumimoji="1" lang="ja-JP" altLang="en-US" sz="1800" b="0" dirty="0">
                        <a:latin typeface="+mn-lt"/>
                        <a:ea typeface="+mn-ea"/>
                      </a:endParaRPr>
                    </a:p>
                  </a:txBody>
                  <a:tcPr/>
                </a:tc>
                <a:tc>
                  <a:txBody>
                    <a:bodyPr/>
                    <a:lstStyle/>
                    <a:p>
                      <a:pPr algn="ctr"/>
                      <a:r>
                        <a:rPr kumimoji="1" lang="ja-JP" altLang="en-US" sz="1800" b="0" dirty="0" smtClean="0">
                          <a:latin typeface="+mn-lt"/>
                          <a:ea typeface="+mn-ea"/>
                        </a:rPr>
                        <a:t>カセグレン式</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架台</a:t>
                      </a:r>
                      <a:endParaRPr kumimoji="1" lang="ja-JP" altLang="en-US" sz="1800" b="0" dirty="0">
                        <a:latin typeface="+mn-lt"/>
                        <a:ea typeface="+mn-ea"/>
                      </a:endParaRPr>
                    </a:p>
                  </a:txBody>
                  <a:tcPr/>
                </a:tc>
                <a:tc>
                  <a:txBody>
                    <a:bodyPr/>
                    <a:lstStyle/>
                    <a:p>
                      <a:pPr algn="ctr"/>
                      <a:r>
                        <a:rPr kumimoji="1" lang="ja-JP" altLang="en-US" sz="1800" b="0" dirty="0" smtClean="0">
                          <a:latin typeface="+mn-lt"/>
                          <a:ea typeface="+mn-ea"/>
                        </a:rPr>
                        <a:t>フォーク式赤道儀</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追尾精度</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5</a:t>
                      </a:r>
                      <a:r>
                        <a:rPr kumimoji="1" lang="ja-JP" altLang="en-US" sz="1800" b="0" dirty="0" smtClean="0">
                          <a:latin typeface="+mn-lt"/>
                          <a:ea typeface="+mn-ea"/>
                        </a:rPr>
                        <a:t>秒角以下</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設置場所</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77°19’17.2’’S</a:t>
                      </a:r>
                      <a:endParaRPr kumimoji="1" lang="ja-JP" altLang="en-US" sz="1800" b="0" dirty="0">
                        <a:latin typeface="+mn-lt"/>
                        <a:ea typeface="+mn-ea"/>
                      </a:endParaRPr>
                    </a:p>
                  </a:txBody>
                  <a:tcPr/>
                </a:tc>
              </a:tr>
              <a:tr h="283413">
                <a:tc>
                  <a:txBody>
                    <a:bodyPr/>
                    <a:lstStyle/>
                    <a:p>
                      <a:pPr algn="ct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39°41’37.7’’E</a:t>
                      </a:r>
                      <a:endParaRPr kumimoji="1" lang="ja-JP" altLang="en-US" sz="1800" b="0" dirty="0">
                        <a:latin typeface="+mn-lt"/>
                        <a:ea typeface="+mn-ea"/>
                      </a:endParaRPr>
                    </a:p>
                  </a:txBody>
                  <a:tcPr/>
                </a:tc>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643781509"/>
              </p:ext>
            </p:extLst>
          </p:nvPr>
        </p:nvGraphicFramePr>
        <p:xfrm>
          <a:off x="4644008" y="4416037"/>
          <a:ext cx="4176464" cy="2194560"/>
        </p:xfrm>
        <a:graphic>
          <a:graphicData uri="http://schemas.openxmlformats.org/drawingml/2006/table">
            <a:tbl>
              <a:tblPr firstRow="1" bandRow="1">
                <a:tableStyleId>{D7AC3CCA-C797-4891-BE02-D94E43425B78}</a:tableStyleId>
              </a:tblPr>
              <a:tblGrid>
                <a:gridCol w="2200256"/>
                <a:gridCol w="1976208"/>
              </a:tblGrid>
              <a:tr h="0">
                <a:tc>
                  <a:txBody>
                    <a:bodyPr/>
                    <a:lstStyle/>
                    <a:p>
                      <a:pPr algn="ctr"/>
                      <a:r>
                        <a:rPr kumimoji="1" lang="ja-JP" altLang="en-US" sz="1800" b="0" dirty="0" smtClean="0">
                          <a:latin typeface="+mn-lt"/>
                          <a:ea typeface="+mn-ea"/>
                        </a:rPr>
                        <a:t>検出器</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VIRGO-2K</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合成焦点距離</a:t>
                      </a:r>
                      <a:endParaRPr kumimoji="1" lang="ja-JP" altLang="en-US" sz="1800" b="0" dirty="0">
                        <a:latin typeface="+mn-lt"/>
                        <a:ea typeface="+mn-ea"/>
                      </a:endParaRPr>
                    </a:p>
                  </a:txBody>
                  <a:tcPr/>
                </a:tc>
                <a:tc>
                  <a:txBody>
                    <a:bodyPr/>
                    <a:lstStyle/>
                    <a:p>
                      <a:pPr algn="ctr"/>
                      <a:r>
                        <a:rPr kumimoji="1" lang="en-US" altLang="ja-JP" sz="1800" dirty="0" smtClean="0">
                          <a:latin typeface="+mn-lt"/>
                          <a:ea typeface="+mn-ea"/>
                        </a:rPr>
                        <a:t>4800mm</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ピクセルサイズ</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20</a:t>
                      </a:r>
                      <a:r>
                        <a:rPr kumimoji="1" lang="en-US" altLang="ja-JP" sz="1800" b="0" baseline="0" dirty="0" smtClean="0">
                          <a:latin typeface="+mn-lt"/>
                          <a:ea typeface="+mn-ea"/>
                        </a:rPr>
                        <a:t> x 20 </a:t>
                      </a:r>
                      <a:r>
                        <a:rPr kumimoji="1" lang="en-US" altLang="ja-JP" sz="1800" b="0" baseline="0" dirty="0" err="1" smtClean="0">
                          <a:latin typeface="+mn-lt"/>
                          <a:ea typeface="+mn-ea"/>
                        </a:rPr>
                        <a:t>μm</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ピクセルスケール</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0.866’’ x 0.866</a:t>
                      </a:r>
                      <a:r>
                        <a:rPr kumimoji="1" lang="en-US" altLang="ja-JP" sz="1800" b="0" baseline="0" dirty="0" smtClean="0">
                          <a:latin typeface="+mn-lt"/>
                          <a:ea typeface="+mn-ea"/>
                        </a:rPr>
                        <a:t>‘’</a:t>
                      </a:r>
                      <a:r>
                        <a:rPr kumimoji="1" lang="en-US" altLang="ja-JP" sz="1800" b="0" dirty="0" smtClean="0">
                          <a:latin typeface="+mn-lt"/>
                          <a:ea typeface="+mn-ea"/>
                        </a:rPr>
                        <a:t> </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冷却温度</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80K</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フィルター</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J,</a:t>
                      </a:r>
                      <a:r>
                        <a:rPr kumimoji="1" lang="en-US" altLang="ja-JP" sz="1800" b="0" baseline="0" dirty="0" smtClean="0">
                          <a:latin typeface="+mn-lt"/>
                          <a:ea typeface="+mn-ea"/>
                        </a:rPr>
                        <a:t> H, Ks, </a:t>
                      </a:r>
                      <a:r>
                        <a:rPr kumimoji="1" lang="ja-JP" altLang="en-US" sz="1800" b="0" baseline="0" dirty="0" smtClean="0">
                          <a:latin typeface="+mn-lt"/>
                          <a:ea typeface="+mn-ea"/>
                        </a:rPr>
                        <a:t>他</a:t>
                      </a:r>
                      <a:endParaRPr kumimoji="1" lang="ja-JP" altLang="en-US" sz="1800" b="0" dirty="0">
                        <a:latin typeface="+mn-lt"/>
                        <a:ea typeface="+mn-ea"/>
                      </a:endParaRPr>
                    </a:p>
                  </a:txBody>
                  <a:tcPr/>
                </a:tc>
              </a:tr>
            </a:tbl>
          </a:graphicData>
        </a:graphic>
      </p:graphicFrame>
      <p:pic>
        <p:nvPicPr>
          <p:cNvPr id="22" name="Picture 2" descr="C:\Documents and Settings\Okita\デスクトップ\2010_05_SPIE\Oral_presentation\layout.jpg"/>
          <p:cNvPicPr>
            <a:picLocks noChangeAspect="1" noChangeArrowheads="1"/>
          </p:cNvPicPr>
          <p:nvPr/>
        </p:nvPicPr>
        <p:blipFill>
          <a:blip r:embed="rId4" cstate="print"/>
          <a:srcRect/>
          <a:stretch>
            <a:fillRect/>
          </a:stretch>
        </p:blipFill>
        <p:spPr bwMode="auto">
          <a:xfrm>
            <a:off x="575863" y="4591956"/>
            <a:ext cx="3904837" cy="976209"/>
          </a:xfrm>
          <a:prstGeom prst="rect">
            <a:avLst/>
          </a:prstGeom>
          <a:noFill/>
        </p:spPr>
      </p:pic>
      <p:pic>
        <p:nvPicPr>
          <p:cNvPr id="31" name="Picture 192"/>
          <p:cNvPicPr>
            <a:picLocks noChangeAspect="1" noChangeArrowheads="1"/>
          </p:cNvPicPr>
          <p:nvPr/>
        </p:nvPicPr>
        <p:blipFill>
          <a:blip r:embed="rId5" cstate="print"/>
          <a:srcRect/>
          <a:stretch>
            <a:fillRect/>
          </a:stretch>
        </p:blipFill>
        <p:spPr bwMode="auto">
          <a:xfrm>
            <a:off x="2723946" y="5496157"/>
            <a:ext cx="1520270" cy="1173203"/>
          </a:xfrm>
          <a:prstGeom prst="rect">
            <a:avLst/>
          </a:prstGeom>
          <a:noFill/>
          <a:ln w="9525">
            <a:noFill/>
            <a:miter lim="800000"/>
            <a:headEnd/>
            <a:tailEnd/>
          </a:ln>
          <a:effectLst/>
        </p:spPr>
      </p:pic>
      <p:sp>
        <p:nvSpPr>
          <p:cNvPr id="32" name="Rectangle 1"/>
          <p:cNvSpPr>
            <a:spLocks noChangeArrowheads="1"/>
          </p:cNvSpPr>
          <p:nvPr/>
        </p:nvSpPr>
        <p:spPr bwMode="auto">
          <a:xfrm>
            <a:off x="2948053" y="6423139"/>
            <a:ext cx="1512168"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i="1" u="none" strike="noStrike" cap="none" normalizeH="0" baseline="0" dirty="0" smtClean="0">
                <a:ln>
                  <a:noFill/>
                </a:ln>
                <a:effectLst/>
                <a:latin typeface="+mj-lt"/>
                <a:ea typeface="ＭＳ Ｐゴシック" pitchFamily="50" charset="-128"/>
                <a:cs typeface="Arial" pitchFamily="34" charset="0"/>
              </a:rPr>
              <a:t>Copyright Raytheon</a:t>
            </a:r>
            <a:endParaRPr kumimoji="1" lang="ja-JP" altLang="ja-JP" sz="1000" i="1" u="none" strike="noStrike" cap="none" normalizeH="0" baseline="0" dirty="0" smtClean="0">
              <a:ln>
                <a:noFill/>
              </a:ln>
              <a:effectLst/>
              <a:latin typeface="+mj-lt"/>
              <a:ea typeface="ＭＳ Ｐゴシック" pitchFamily="50" charset="-128"/>
            </a:endParaRPr>
          </a:p>
        </p:txBody>
      </p:sp>
      <p:pic>
        <p:nvPicPr>
          <p:cNvPr id="21" name="Picture 6" descr="D:\M2\Master\tonic2.jpg"/>
          <p:cNvPicPr>
            <a:picLocks noChangeArrowheads="1"/>
          </p:cNvPicPr>
          <p:nvPr/>
        </p:nvPicPr>
        <p:blipFill>
          <a:blip r:embed="rId6" cstate="print"/>
          <a:srcRect b="4560"/>
          <a:stretch>
            <a:fillRect/>
          </a:stretch>
        </p:blipFill>
        <p:spPr bwMode="auto">
          <a:xfrm>
            <a:off x="971600" y="5496157"/>
            <a:ext cx="1553121" cy="1151331"/>
          </a:xfrm>
          <a:prstGeom prst="rect">
            <a:avLst/>
          </a:prstGeom>
          <a:noFill/>
          <a:ln w="3175">
            <a:noFill/>
          </a:ln>
        </p:spPr>
      </p:pic>
    </p:spTree>
    <p:extLst>
      <p:ext uri="{BB962C8B-B14F-4D97-AF65-F5344CB8AC3E}">
        <p14:creationId xmlns:p14="http://schemas.microsoft.com/office/powerpoint/2010/main" val="23456464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1268760"/>
            <a:ext cx="3596562" cy="369332"/>
          </a:xfrm>
          <a:prstGeom prst="rect">
            <a:avLst/>
          </a:prstGeom>
          <a:noFill/>
        </p:spPr>
        <p:txBody>
          <a:bodyPr wrap="none" rtlCol="0">
            <a:spAutoFit/>
          </a:bodyPr>
          <a:lstStyle/>
          <a:p>
            <a:r>
              <a:rPr lang="en-US" altLang="ja-JP" dirty="0" smtClean="0"/>
              <a:t>Step 1. </a:t>
            </a:r>
            <a:r>
              <a:rPr lang="ja-JP" altLang="en-US" dirty="0" smtClean="0"/>
              <a:t>離角</a:t>
            </a:r>
            <a:r>
              <a:rPr lang="en-US" altLang="ja-JP" dirty="0" smtClean="0"/>
              <a:t>90°</a:t>
            </a:r>
            <a:r>
              <a:rPr lang="ja-JP" altLang="en-US" dirty="0" smtClean="0"/>
              <a:t>以上の値について</a:t>
            </a:r>
            <a:endParaRPr lang="en-US" altLang="ja-JP" dirty="0"/>
          </a:p>
        </p:txBody>
      </p:sp>
      <p:sp>
        <p:nvSpPr>
          <p:cNvPr id="5" name="正方形/長方形 4"/>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結果、考察 </a:t>
            </a:r>
            <a:r>
              <a:rPr lang="en-US" altLang="ja-JP" sz="3600" dirty="0" smtClean="0">
                <a:latin typeface="+mn-ea"/>
              </a:rPr>
              <a:t>1/4</a:t>
            </a:r>
          </a:p>
        </p:txBody>
      </p:sp>
      <p:sp>
        <p:nvSpPr>
          <p:cNvPr id="2" name="テキスト ボックス 1"/>
          <p:cNvSpPr txBox="1"/>
          <p:nvPr/>
        </p:nvSpPr>
        <p:spPr>
          <a:xfrm>
            <a:off x="4355975" y="7523196"/>
            <a:ext cx="939231" cy="369332"/>
          </a:xfrm>
          <a:prstGeom prst="rect">
            <a:avLst/>
          </a:prstGeom>
          <a:noFill/>
        </p:spPr>
        <p:txBody>
          <a:bodyPr wrap="none" rtlCol="0">
            <a:spAutoFit/>
          </a:bodyPr>
          <a:lstStyle/>
          <a:p>
            <a:r>
              <a:rPr kumimoji="1" lang="en-US" altLang="ja-JP" dirty="0" smtClean="0"/>
              <a:t>Ks-band</a:t>
            </a:r>
            <a:endParaRPr kumimoji="1" lang="ja-JP" altLang="en-US" dirty="0"/>
          </a:p>
        </p:txBody>
      </p:sp>
      <p:sp>
        <p:nvSpPr>
          <p:cNvPr id="6" name="テキスト ボックス 5"/>
          <p:cNvSpPr txBox="1"/>
          <p:nvPr/>
        </p:nvSpPr>
        <p:spPr>
          <a:xfrm>
            <a:off x="1475654" y="7524164"/>
            <a:ext cx="875561" cy="369332"/>
          </a:xfrm>
          <a:prstGeom prst="rect">
            <a:avLst/>
          </a:prstGeom>
          <a:noFill/>
        </p:spPr>
        <p:txBody>
          <a:bodyPr wrap="none" rtlCol="0">
            <a:spAutoFit/>
          </a:bodyPr>
          <a:lstStyle/>
          <a:p>
            <a:r>
              <a:rPr lang="en-US" altLang="ja-JP" dirty="0"/>
              <a:t>H</a:t>
            </a:r>
            <a:r>
              <a:rPr kumimoji="1" lang="en-US" altLang="ja-JP" dirty="0" smtClean="0"/>
              <a:t>-band</a:t>
            </a:r>
            <a:endParaRPr kumimoji="1" lang="ja-JP" altLang="en-US" dirty="0"/>
          </a:p>
        </p:txBody>
      </p:sp>
      <p:sp>
        <p:nvSpPr>
          <p:cNvPr id="3" name="テキスト ボックス 2"/>
          <p:cNvSpPr txBox="1"/>
          <p:nvPr/>
        </p:nvSpPr>
        <p:spPr>
          <a:xfrm>
            <a:off x="6228184" y="5805264"/>
            <a:ext cx="2202847" cy="523220"/>
          </a:xfrm>
          <a:prstGeom prst="rect">
            <a:avLst/>
          </a:prstGeom>
          <a:noFill/>
        </p:spPr>
        <p:txBody>
          <a:bodyPr wrap="none" rtlCol="0">
            <a:spAutoFit/>
          </a:bodyPr>
          <a:lstStyle/>
          <a:p>
            <a:r>
              <a:rPr kumimoji="1" lang="ja-JP" altLang="en-US" sz="1400" dirty="0" smtClean="0"/>
              <a:t>横軸：</a:t>
            </a:r>
            <a:r>
              <a:rPr kumimoji="1" lang="en-US" altLang="ja-JP" sz="1400" dirty="0" smtClean="0"/>
              <a:t>Sky</a:t>
            </a:r>
            <a:r>
              <a:rPr kumimoji="1" lang="ja-JP" altLang="en-US" sz="1400" dirty="0" smtClean="0"/>
              <a:t>と太陽の離角</a:t>
            </a:r>
            <a:r>
              <a:rPr kumimoji="1" lang="en-US" altLang="ja-JP" sz="1400" dirty="0" smtClean="0"/>
              <a:t>(°)</a:t>
            </a:r>
          </a:p>
          <a:p>
            <a:r>
              <a:rPr lang="ja-JP" altLang="en-US" sz="1400" dirty="0" smtClean="0"/>
              <a:t>縦軸：散乱係数</a:t>
            </a:r>
            <a:r>
              <a:rPr lang="en-US" altLang="ja-JP" sz="1400" dirty="0" smtClean="0"/>
              <a:t>f(ρ)</a:t>
            </a:r>
            <a:r>
              <a:rPr lang="ja-JP" altLang="en-US" sz="1400" dirty="0" smtClean="0"/>
              <a:t>の対数</a:t>
            </a:r>
            <a:endParaRPr kumimoji="1" lang="ja-JP" altLang="en-US" sz="1400" dirty="0"/>
          </a:p>
        </p:txBody>
      </p:sp>
      <p:pic>
        <p:nvPicPr>
          <p:cNvPr id="8" name="Picture 2" descr="C:\Users\hirofumi\Desktop\Sky_Brightness\scatf4.jpg"/>
          <p:cNvPicPr>
            <a:picLocks noChangeAspect="1" noChangeArrowheads="1"/>
          </p:cNvPicPr>
          <p:nvPr/>
        </p:nvPicPr>
        <p:blipFill rotWithShape="1">
          <a:blip r:embed="rId2">
            <a:extLst>
              <a:ext uri="{28A0092B-C50C-407E-A947-70E740481C1C}">
                <a14:useLocalDpi xmlns:a14="http://schemas.microsoft.com/office/drawing/2010/main" val="0"/>
              </a:ext>
            </a:extLst>
          </a:blip>
          <a:srcRect l="50540" t="11834" r="5909" b="8849"/>
          <a:stretch/>
        </p:blipFill>
        <p:spPr bwMode="auto">
          <a:xfrm>
            <a:off x="3534785" y="3717033"/>
            <a:ext cx="2405367" cy="30665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irofumi\Desktop\Sky_Brightness\scatf4.jpg"/>
          <p:cNvPicPr>
            <a:picLocks noChangeAspect="1" noChangeArrowheads="1"/>
          </p:cNvPicPr>
          <p:nvPr/>
        </p:nvPicPr>
        <p:blipFill rotWithShape="1">
          <a:blip r:embed="rId2">
            <a:extLst>
              <a:ext uri="{28A0092B-C50C-407E-A947-70E740481C1C}">
                <a14:useLocalDpi xmlns:a14="http://schemas.microsoft.com/office/drawing/2010/main" val="0"/>
              </a:ext>
            </a:extLst>
          </a:blip>
          <a:srcRect l="306" t="11854" r="56451" b="8829"/>
          <a:stretch/>
        </p:blipFill>
        <p:spPr bwMode="auto">
          <a:xfrm>
            <a:off x="1015731" y="3716440"/>
            <a:ext cx="2388357" cy="306651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6153644" y="4216524"/>
            <a:ext cx="2351926" cy="1169551"/>
          </a:xfrm>
          <a:prstGeom prst="rect">
            <a:avLst/>
          </a:prstGeom>
          <a:noFill/>
        </p:spPr>
        <p:txBody>
          <a:bodyPr wrap="none" rtlCol="0">
            <a:spAutoFit/>
          </a:bodyPr>
          <a:lstStyle/>
          <a:p>
            <a:r>
              <a:rPr lang="ja-JP" altLang="en-US" sz="1400" b="1" dirty="0" smtClean="0">
                <a:solidFill>
                  <a:srgbClr val="00B050"/>
                </a:solidFill>
              </a:rPr>
              <a:t>緑</a:t>
            </a:r>
            <a:r>
              <a:rPr lang="ja-JP" altLang="en-US" sz="1400" dirty="0" smtClean="0"/>
              <a:t>：観測値</a:t>
            </a:r>
            <a:endParaRPr lang="en-US" altLang="ja-JP" sz="1400" dirty="0" smtClean="0"/>
          </a:p>
          <a:p>
            <a:r>
              <a:rPr kumimoji="1" lang="ja-JP" altLang="en-US" sz="1400" b="1" dirty="0" smtClean="0">
                <a:solidFill>
                  <a:srgbClr val="FF0000"/>
                </a:solidFill>
              </a:rPr>
              <a:t>赤</a:t>
            </a:r>
            <a:r>
              <a:rPr kumimoji="1" lang="ja-JP" altLang="en-US" sz="1400" dirty="0" smtClean="0"/>
              <a:t>：ベストフィット</a:t>
            </a:r>
            <a:endParaRPr lang="en-US" altLang="ja-JP" sz="1400" dirty="0"/>
          </a:p>
          <a:p>
            <a:r>
              <a:rPr lang="ja-JP" altLang="en-US" sz="1400" b="1" dirty="0">
                <a:solidFill>
                  <a:srgbClr val="0070C0"/>
                </a:solidFill>
              </a:rPr>
              <a:t>青</a:t>
            </a:r>
            <a:r>
              <a:rPr lang="ja-JP" altLang="en-US" sz="1400" dirty="0"/>
              <a:t>：</a:t>
            </a:r>
            <a:r>
              <a:rPr lang="en-US" altLang="ja-JP" sz="1400" dirty="0"/>
              <a:t>K&amp;S(1991)</a:t>
            </a:r>
            <a:r>
              <a:rPr lang="ja-JP" altLang="en-US" sz="1400" dirty="0"/>
              <a:t>の散乱係数を</a:t>
            </a:r>
            <a:endParaRPr lang="en-US" altLang="ja-JP" sz="1400" dirty="0"/>
          </a:p>
          <a:p>
            <a:r>
              <a:rPr lang="ja-JP" altLang="en-US" sz="1400" dirty="0" smtClean="0"/>
              <a:t>　　 波長依存を考慮して外挿</a:t>
            </a:r>
            <a:endParaRPr lang="en-US" altLang="ja-JP" sz="1400" dirty="0"/>
          </a:p>
          <a:p>
            <a:r>
              <a:rPr lang="ja-JP" altLang="en-US" sz="1400" dirty="0" smtClean="0"/>
              <a:t>　　 </a:t>
            </a:r>
            <a:r>
              <a:rPr lang="en-US" altLang="ja-JP" sz="1400" dirty="0" smtClean="0"/>
              <a:t>(Redeye </a:t>
            </a:r>
            <a:r>
              <a:rPr lang="en-US" altLang="ja-JP" sz="1400" dirty="0"/>
              <a:t>User’s Manual</a:t>
            </a:r>
            <a:r>
              <a:rPr lang="en-US" altLang="ja-JP" sz="1400" dirty="0" smtClean="0"/>
              <a:t>)</a:t>
            </a:r>
            <a:endParaRPr lang="ja-JP" altLang="en-US" sz="1400" dirty="0"/>
          </a:p>
        </p:txBody>
      </p:sp>
      <p:sp>
        <p:nvSpPr>
          <p:cNvPr id="7" name="テキスト ボックス 6"/>
          <p:cNvSpPr txBox="1"/>
          <p:nvPr/>
        </p:nvSpPr>
        <p:spPr>
          <a:xfrm>
            <a:off x="1043608" y="1628800"/>
            <a:ext cx="5758308" cy="646331"/>
          </a:xfrm>
          <a:prstGeom prst="rect">
            <a:avLst/>
          </a:prstGeom>
          <a:noFill/>
        </p:spPr>
        <p:txBody>
          <a:bodyPr wrap="none" rtlCol="0">
            <a:spAutoFit/>
          </a:bodyPr>
          <a:lstStyle/>
          <a:p>
            <a:r>
              <a:rPr kumimoji="1" lang="ja-JP" altLang="en-US" dirty="0" smtClean="0"/>
              <a:t>副鏡に直接太陽光が当たり、その一部が検出器に入射？</a:t>
            </a:r>
            <a:endParaRPr kumimoji="1" lang="en-US" altLang="ja-JP" dirty="0" smtClean="0"/>
          </a:p>
          <a:p>
            <a:r>
              <a:rPr lang="ja-JP" altLang="en-US" dirty="0" smtClean="0"/>
              <a:t>→　信用できるデータとは言えない、使用しない</a:t>
            </a:r>
            <a:endParaRPr kumimoji="1" lang="en-US" altLang="ja-JP" dirty="0" smtClean="0"/>
          </a:p>
        </p:txBody>
      </p:sp>
      <p:sp>
        <p:nvSpPr>
          <p:cNvPr id="11" name="テキスト ボックス 10"/>
          <p:cNvSpPr txBox="1"/>
          <p:nvPr/>
        </p:nvSpPr>
        <p:spPr>
          <a:xfrm>
            <a:off x="539552" y="2339588"/>
            <a:ext cx="4688206" cy="369332"/>
          </a:xfrm>
          <a:prstGeom prst="rect">
            <a:avLst/>
          </a:prstGeom>
          <a:noFill/>
        </p:spPr>
        <p:txBody>
          <a:bodyPr wrap="none" rtlCol="0">
            <a:spAutoFit/>
          </a:bodyPr>
          <a:lstStyle/>
          <a:p>
            <a:r>
              <a:rPr lang="en-US" altLang="ja-JP" dirty="0" smtClean="0"/>
              <a:t>Step 2. K&amp;S(1991)</a:t>
            </a:r>
            <a:r>
              <a:rPr lang="ja-JP" altLang="en-US" dirty="0" smtClean="0"/>
              <a:t>の手法に則ってデータを解釈</a:t>
            </a:r>
            <a:endParaRPr lang="en-US" altLang="ja-JP" dirty="0"/>
          </a:p>
        </p:txBody>
      </p:sp>
      <p:sp>
        <p:nvSpPr>
          <p:cNvPr id="13" name="テキスト ボックス 12"/>
          <p:cNvSpPr txBox="1"/>
          <p:nvPr/>
        </p:nvSpPr>
        <p:spPr>
          <a:xfrm>
            <a:off x="1079612" y="2758221"/>
            <a:ext cx="6840762" cy="307777"/>
          </a:xfrm>
          <a:prstGeom prst="rect">
            <a:avLst/>
          </a:prstGeom>
          <a:solidFill>
            <a:schemeClr val="accent1">
              <a:lumMod val="20000"/>
              <a:lumOff val="80000"/>
            </a:schemeClr>
          </a:solidFill>
        </p:spPr>
        <p:txBody>
          <a:bodyPr wrap="square" rtlCol="0">
            <a:spAutoFit/>
          </a:bodyPr>
          <a:lstStyle/>
          <a:p>
            <a:r>
              <a:rPr kumimoji="1" lang="ja-JP" altLang="en-US" sz="1400" dirty="0" smtClean="0"/>
              <a:t>まず</a:t>
            </a:r>
            <a:r>
              <a:rPr kumimoji="1" lang="en-US" altLang="ja-JP" sz="1400" dirty="0" smtClean="0"/>
              <a:t>ρ&gt;90°</a:t>
            </a:r>
            <a:r>
              <a:rPr kumimoji="1" lang="ja-JP" altLang="en-US" sz="1400" dirty="0" smtClean="0"/>
              <a:t>でレイリー散乱をフィッティングし、</a:t>
            </a:r>
            <a:r>
              <a:rPr lang="ja-JP" altLang="en-US" sz="1400" dirty="0"/>
              <a:t>その</a:t>
            </a:r>
            <a:r>
              <a:rPr lang="ja-JP" altLang="en-US" sz="1400" dirty="0" smtClean="0"/>
              <a:t>後</a:t>
            </a:r>
            <a:r>
              <a:rPr lang="en-US" altLang="ja-JP" sz="1400" dirty="0" smtClean="0"/>
              <a:t>10&lt;ρ&lt;80°</a:t>
            </a:r>
            <a:r>
              <a:rPr lang="ja-JP" altLang="en-US" sz="1400" dirty="0" smtClean="0"/>
              <a:t>でミー散乱をフィッティング</a:t>
            </a:r>
            <a:endParaRPr kumimoji="1" lang="ja-JP" altLang="en-US" sz="1400" dirty="0"/>
          </a:p>
        </p:txBody>
      </p:sp>
      <p:sp>
        <p:nvSpPr>
          <p:cNvPr id="12" name="正方形/長方形 11"/>
          <p:cNvSpPr/>
          <p:nvPr/>
        </p:nvSpPr>
        <p:spPr>
          <a:xfrm>
            <a:off x="1043608" y="3105835"/>
            <a:ext cx="5040560" cy="646331"/>
          </a:xfrm>
          <a:prstGeom prst="rect">
            <a:avLst/>
          </a:prstGeom>
        </p:spPr>
        <p:txBody>
          <a:bodyPr wrap="square">
            <a:spAutoFit/>
          </a:bodyPr>
          <a:lstStyle/>
          <a:p>
            <a:r>
              <a:rPr lang="ja-JP" altLang="en-US" dirty="0"/>
              <a:t>→　</a:t>
            </a:r>
            <a:r>
              <a:rPr lang="ja-JP" altLang="en-US" dirty="0" smtClean="0"/>
              <a:t>レイリー散乱を無視、</a:t>
            </a:r>
            <a:endParaRPr lang="en-US" altLang="ja-JP" dirty="0" smtClean="0"/>
          </a:p>
          <a:p>
            <a:r>
              <a:rPr lang="ja-JP" altLang="en-US" dirty="0"/>
              <a:t>　</a:t>
            </a:r>
            <a:r>
              <a:rPr lang="ja-JP" altLang="en-US" dirty="0" smtClean="0"/>
              <a:t>　 </a:t>
            </a:r>
            <a:r>
              <a:rPr lang="en-US" altLang="ja-JP" dirty="0" smtClean="0"/>
              <a:t>10&lt;ρ&lt;80°</a:t>
            </a:r>
            <a:r>
              <a:rPr lang="ja-JP" altLang="en-US" dirty="0" smtClean="0"/>
              <a:t>の範囲をミー散乱でフィッティング</a:t>
            </a:r>
            <a:endParaRPr lang="en-US" altLang="ja-JP" dirty="0"/>
          </a:p>
        </p:txBody>
      </p:sp>
      <p:sp>
        <p:nvSpPr>
          <p:cNvPr id="14" name="円/楕円 13"/>
          <p:cNvSpPr/>
          <p:nvPr/>
        </p:nvSpPr>
        <p:spPr>
          <a:xfrm>
            <a:off x="8134348" y="813420"/>
            <a:ext cx="268385" cy="2582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pic>
        <p:nvPicPr>
          <p:cNvPr id="20" name="Picture 3" descr="C:\Private\南極写真\jpg_内陸旅行\DSC_731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089" r="47249" b="8842"/>
          <a:stretch/>
        </p:blipFill>
        <p:spPr bwMode="auto">
          <a:xfrm rot="17685783">
            <a:off x="7200082" y="1302269"/>
            <a:ext cx="763497" cy="1553269"/>
          </a:xfrm>
          <a:prstGeom prst="rect">
            <a:avLst/>
          </a:prstGeom>
          <a:blipFill dpi="0" rotWithShape="1">
            <a:blip r:embed="rId5"/>
            <a:srcRect/>
            <a:stretch>
              <a:fillRect/>
            </a:stretch>
          </a:blipFill>
          <a:ln>
            <a:noFill/>
          </a:ln>
          <a:extLst/>
        </p:spPr>
      </p:pic>
      <p:cxnSp>
        <p:nvCxnSpPr>
          <p:cNvPr id="15" name="直線矢印コネクタ 14"/>
          <p:cNvCxnSpPr/>
          <p:nvPr/>
        </p:nvCxnSpPr>
        <p:spPr>
          <a:xfrm flipH="1">
            <a:off x="7236296" y="1519228"/>
            <a:ext cx="345534" cy="32559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236296" y="1910626"/>
            <a:ext cx="345534" cy="16827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7594488" y="1094929"/>
            <a:ext cx="432048" cy="39139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24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結果、考察 </a:t>
            </a:r>
            <a:r>
              <a:rPr lang="en-US" altLang="ja-JP" sz="3600" dirty="0" smtClean="0">
                <a:latin typeface="+mn-ea"/>
              </a:rPr>
              <a:t>2/4</a:t>
            </a:r>
          </a:p>
        </p:txBody>
      </p:sp>
      <p:sp>
        <p:nvSpPr>
          <p:cNvPr id="2" name="テキスト ボックス 1"/>
          <p:cNvSpPr txBox="1"/>
          <p:nvPr/>
        </p:nvSpPr>
        <p:spPr>
          <a:xfrm>
            <a:off x="4355975" y="7523196"/>
            <a:ext cx="939231" cy="369332"/>
          </a:xfrm>
          <a:prstGeom prst="rect">
            <a:avLst/>
          </a:prstGeom>
          <a:noFill/>
        </p:spPr>
        <p:txBody>
          <a:bodyPr wrap="none" rtlCol="0">
            <a:spAutoFit/>
          </a:bodyPr>
          <a:lstStyle/>
          <a:p>
            <a:r>
              <a:rPr kumimoji="1" lang="en-US" altLang="ja-JP" dirty="0" smtClean="0"/>
              <a:t>Ks-band</a:t>
            </a:r>
            <a:endParaRPr kumimoji="1" lang="ja-JP" altLang="en-US" dirty="0"/>
          </a:p>
        </p:txBody>
      </p:sp>
      <p:sp>
        <p:nvSpPr>
          <p:cNvPr id="6" name="テキスト ボックス 5"/>
          <p:cNvSpPr txBox="1"/>
          <p:nvPr/>
        </p:nvSpPr>
        <p:spPr>
          <a:xfrm>
            <a:off x="1475654" y="7524164"/>
            <a:ext cx="875561" cy="369332"/>
          </a:xfrm>
          <a:prstGeom prst="rect">
            <a:avLst/>
          </a:prstGeom>
          <a:noFill/>
        </p:spPr>
        <p:txBody>
          <a:bodyPr wrap="none" rtlCol="0">
            <a:spAutoFit/>
          </a:bodyPr>
          <a:lstStyle/>
          <a:p>
            <a:r>
              <a:rPr lang="en-US" altLang="ja-JP" dirty="0"/>
              <a:t>H</a:t>
            </a:r>
            <a:r>
              <a:rPr kumimoji="1" lang="en-US" altLang="ja-JP" dirty="0" smtClean="0"/>
              <a:t>-band</a:t>
            </a:r>
            <a:endParaRPr kumimoji="1" lang="ja-JP" altLang="en-US" dirty="0"/>
          </a:p>
        </p:txBody>
      </p:sp>
      <p:sp>
        <p:nvSpPr>
          <p:cNvPr id="3" name="テキスト ボックス 2"/>
          <p:cNvSpPr txBox="1"/>
          <p:nvPr/>
        </p:nvSpPr>
        <p:spPr>
          <a:xfrm>
            <a:off x="3086702" y="6224452"/>
            <a:ext cx="2202847" cy="523220"/>
          </a:xfrm>
          <a:prstGeom prst="rect">
            <a:avLst/>
          </a:prstGeom>
          <a:noFill/>
        </p:spPr>
        <p:txBody>
          <a:bodyPr wrap="none" rtlCol="0">
            <a:spAutoFit/>
          </a:bodyPr>
          <a:lstStyle/>
          <a:p>
            <a:r>
              <a:rPr kumimoji="1" lang="ja-JP" altLang="en-US" sz="1400" dirty="0" smtClean="0"/>
              <a:t>横軸：</a:t>
            </a:r>
            <a:r>
              <a:rPr kumimoji="1" lang="en-US" altLang="ja-JP" sz="1400" dirty="0" smtClean="0"/>
              <a:t>Sky</a:t>
            </a:r>
            <a:r>
              <a:rPr kumimoji="1" lang="ja-JP" altLang="en-US" sz="1400" dirty="0" smtClean="0"/>
              <a:t>と太陽の離角</a:t>
            </a:r>
            <a:r>
              <a:rPr kumimoji="1" lang="en-US" altLang="ja-JP" sz="1400" dirty="0" smtClean="0"/>
              <a:t>(°)</a:t>
            </a:r>
          </a:p>
          <a:p>
            <a:r>
              <a:rPr lang="ja-JP" altLang="en-US" sz="1400" dirty="0" smtClean="0"/>
              <a:t>縦軸：散乱係数</a:t>
            </a:r>
            <a:r>
              <a:rPr lang="en-US" altLang="ja-JP" sz="1400" dirty="0" smtClean="0"/>
              <a:t>f(ρ)</a:t>
            </a:r>
            <a:r>
              <a:rPr lang="ja-JP" altLang="en-US" sz="1400" dirty="0" smtClean="0"/>
              <a:t>の対数</a:t>
            </a:r>
            <a:endParaRPr kumimoji="1" lang="ja-JP" altLang="en-US" sz="1400" dirty="0"/>
          </a:p>
        </p:txBody>
      </p:sp>
      <p:pic>
        <p:nvPicPr>
          <p:cNvPr id="8" name="Picture 2" descr="C:\Users\hirofumi\Desktop\Sky_Brightness\scatf4.jpg"/>
          <p:cNvPicPr>
            <a:picLocks noChangeAspect="1" noChangeArrowheads="1"/>
          </p:cNvPicPr>
          <p:nvPr/>
        </p:nvPicPr>
        <p:blipFill rotWithShape="1">
          <a:blip r:embed="rId2">
            <a:extLst>
              <a:ext uri="{28A0092B-C50C-407E-A947-70E740481C1C}">
                <a14:useLocalDpi xmlns:a14="http://schemas.microsoft.com/office/drawing/2010/main" val="0"/>
              </a:ext>
            </a:extLst>
          </a:blip>
          <a:srcRect l="50540" t="16303" r="5909" b="8849"/>
          <a:stretch/>
        </p:blipFill>
        <p:spPr bwMode="auto">
          <a:xfrm>
            <a:off x="635898" y="4095656"/>
            <a:ext cx="2259064" cy="2717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irofumi\Desktop\Sky_Brightness\scatf4.jpg"/>
          <p:cNvPicPr>
            <a:picLocks noChangeAspect="1" noChangeArrowheads="1"/>
          </p:cNvPicPr>
          <p:nvPr/>
        </p:nvPicPr>
        <p:blipFill rotWithShape="1">
          <a:blip r:embed="rId2">
            <a:extLst>
              <a:ext uri="{28A0092B-C50C-407E-A947-70E740481C1C}">
                <a14:useLocalDpi xmlns:a14="http://schemas.microsoft.com/office/drawing/2010/main" val="0"/>
              </a:ext>
            </a:extLst>
          </a:blip>
          <a:srcRect l="306" t="17316" r="56451" b="14144"/>
          <a:stretch/>
        </p:blipFill>
        <p:spPr bwMode="auto">
          <a:xfrm>
            <a:off x="625057" y="1350335"/>
            <a:ext cx="2243089" cy="248864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3012162" y="4635712"/>
            <a:ext cx="2351926" cy="1169551"/>
          </a:xfrm>
          <a:prstGeom prst="rect">
            <a:avLst/>
          </a:prstGeom>
          <a:noFill/>
        </p:spPr>
        <p:txBody>
          <a:bodyPr wrap="none" rtlCol="0">
            <a:spAutoFit/>
          </a:bodyPr>
          <a:lstStyle/>
          <a:p>
            <a:r>
              <a:rPr lang="ja-JP" altLang="en-US" sz="1400" b="1" dirty="0" smtClean="0">
                <a:solidFill>
                  <a:srgbClr val="00B050"/>
                </a:solidFill>
              </a:rPr>
              <a:t>緑</a:t>
            </a:r>
            <a:r>
              <a:rPr lang="ja-JP" altLang="en-US" sz="1400" dirty="0" smtClean="0"/>
              <a:t>：観測値</a:t>
            </a:r>
            <a:endParaRPr lang="en-US" altLang="ja-JP" sz="1400" dirty="0" smtClean="0"/>
          </a:p>
          <a:p>
            <a:r>
              <a:rPr kumimoji="1" lang="ja-JP" altLang="en-US" sz="1400" b="1" dirty="0" smtClean="0">
                <a:solidFill>
                  <a:srgbClr val="FF0000"/>
                </a:solidFill>
              </a:rPr>
              <a:t>赤</a:t>
            </a:r>
            <a:r>
              <a:rPr kumimoji="1" lang="ja-JP" altLang="en-US" sz="1400" dirty="0" smtClean="0"/>
              <a:t>：ベストフィット</a:t>
            </a:r>
            <a:endParaRPr lang="en-US" altLang="ja-JP" sz="1400" dirty="0"/>
          </a:p>
          <a:p>
            <a:r>
              <a:rPr lang="ja-JP" altLang="en-US" sz="1400" b="1" dirty="0">
                <a:solidFill>
                  <a:srgbClr val="0070C0"/>
                </a:solidFill>
              </a:rPr>
              <a:t>青</a:t>
            </a:r>
            <a:r>
              <a:rPr lang="ja-JP" altLang="en-US" sz="1400" dirty="0"/>
              <a:t>：</a:t>
            </a:r>
            <a:r>
              <a:rPr lang="en-US" altLang="ja-JP" sz="1400" dirty="0"/>
              <a:t>K&amp;S(1991)</a:t>
            </a:r>
            <a:r>
              <a:rPr lang="ja-JP" altLang="en-US" sz="1400" dirty="0"/>
              <a:t>の散乱係数を</a:t>
            </a:r>
            <a:endParaRPr lang="en-US" altLang="ja-JP" sz="1400" dirty="0"/>
          </a:p>
          <a:p>
            <a:r>
              <a:rPr lang="ja-JP" altLang="en-US" sz="1400" dirty="0" smtClean="0"/>
              <a:t>　　 波長依存を考慮して外挿</a:t>
            </a:r>
            <a:endParaRPr lang="en-US" altLang="ja-JP" sz="1400" dirty="0"/>
          </a:p>
          <a:p>
            <a:r>
              <a:rPr lang="ja-JP" altLang="en-US" sz="1400" dirty="0" smtClean="0"/>
              <a:t>　　 </a:t>
            </a:r>
            <a:r>
              <a:rPr lang="en-US" altLang="ja-JP" sz="1400" dirty="0" smtClean="0"/>
              <a:t>(Redeye </a:t>
            </a:r>
            <a:r>
              <a:rPr lang="en-US" altLang="ja-JP" sz="1400" dirty="0"/>
              <a:t>User’s Manual</a:t>
            </a:r>
            <a:r>
              <a:rPr lang="en-US" altLang="ja-JP" sz="1400" dirty="0" smtClean="0"/>
              <a:t>)</a:t>
            </a:r>
            <a:endParaRPr lang="ja-JP" altLang="en-US" sz="1400" dirty="0"/>
          </a:p>
        </p:txBody>
      </p:sp>
      <p:sp>
        <p:nvSpPr>
          <p:cNvPr id="14" name="テキスト ボックス 13"/>
          <p:cNvSpPr txBox="1"/>
          <p:nvPr/>
        </p:nvSpPr>
        <p:spPr>
          <a:xfrm>
            <a:off x="1396150" y="3851756"/>
            <a:ext cx="939231" cy="369332"/>
          </a:xfrm>
          <a:prstGeom prst="rect">
            <a:avLst/>
          </a:prstGeom>
          <a:noFill/>
        </p:spPr>
        <p:txBody>
          <a:bodyPr wrap="none" rtlCol="0">
            <a:spAutoFit/>
          </a:bodyPr>
          <a:lstStyle/>
          <a:p>
            <a:r>
              <a:rPr kumimoji="1" lang="en-US" altLang="ja-JP" dirty="0" smtClean="0"/>
              <a:t>Ks-band</a:t>
            </a:r>
            <a:endParaRPr kumimoji="1" lang="ja-JP" altLang="en-US" dirty="0"/>
          </a:p>
        </p:txBody>
      </p:sp>
      <p:sp>
        <p:nvSpPr>
          <p:cNvPr id="15" name="テキスト ボックス 14"/>
          <p:cNvSpPr txBox="1"/>
          <p:nvPr/>
        </p:nvSpPr>
        <p:spPr>
          <a:xfrm>
            <a:off x="1427986" y="1080000"/>
            <a:ext cx="875561" cy="369332"/>
          </a:xfrm>
          <a:prstGeom prst="rect">
            <a:avLst/>
          </a:prstGeom>
          <a:noFill/>
        </p:spPr>
        <p:txBody>
          <a:bodyPr wrap="none" rtlCol="0">
            <a:spAutoFit/>
          </a:bodyPr>
          <a:lstStyle/>
          <a:p>
            <a:r>
              <a:rPr lang="en-US" altLang="ja-JP" dirty="0"/>
              <a:t>H</a:t>
            </a:r>
            <a:r>
              <a:rPr kumimoji="1" lang="en-US" altLang="ja-JP" dirty="0" smtClean="0"/>
              <a:t>-band</a:t>
            </a:r>
            <a:endParaRPr kumimoji="1" lang="ja-JP" altLang="en-US" dirty="0"/>
          </a:p>
        </p:txBody>
      </p:sp>
      <p:cxnSp>
        <p:nvCxnSpPr>
          <p:cNvPr id="16" name="直線矢印コネクタ 15"/>
          <p:cNvCxnSpPr/>
          <p:nvPr/>
        </p:nvCxnSpPr>
        <p:spPr>
          <a:xfrm flipV="1">
            <a:off x="1716016" y="2420888"/>
            <a:ext cx="0" cy="57606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1716018" y="5373216"/>
            <a:ext cx="0" cy="57606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 name="図 19"/>
          <p:cNvPicPr>
            <a:picLocks noChangeAspect="1"/>
          </p:cNvPicPr>
          <p:nvPr/>
        </p:nvPicPr>
        <p:blipFill rotWithShape="1">
          <a:blip r:embed="rId3" cstate="print">
            <a:extLst>
              <a:ext uri="{28A0092B-C50C-407E-A947-70E740481C1C}">
                <a14:useLocalDpi xmlns:a14="http://schemas.microsoft.com/office/drawing/2010/main" val="0"/>
              </a:ext>
            </a:extLst>
          </a:blip>
          <a:srcRect l="22458" t="8051" r="22211" b="7930"/>
          <a:stretch/>
        </p:blipFill>
        <p:spPr>
          <a:xfrm>
            <a:off x="5796136" y="3861048"/>
            <a:ext cx="2520000" cy="2541507"/>
          </a:xfrm>
          <a:prstGeom prst="rect">
            <a:avLst/>
          </a:prstGeom>
        </p:spPr>
      </p:pic>
      <p:sp>
        <p:nvSpPr>
          <p:cNvPr id="19" name="テキスト ボックス 18"/>
          <p:cNvSpPr txBox="1"/>
          <p:nvPr/>
        </p:nvSpPr>
        <p:spPr>
          <a:xfrm>
            <a:off x="5678996" y="6402757"/>
            <a:ext cx="2754280" cy="369332"/>
          </a:xfrm>
          <a:prstGeom prst="rect">
            <a:avLst/>
          </a:prstGeom>
          <a:noFill/>
        </p:spPr>
        <p:txBody>
          <a:bodyPr wrap="none" rtlCol="0">
            <a:spAutoFit/>
          </a:bodyPr>
          <a:lstStyle/>
          <a:p>
            <a:r>
              <a:rPr kumimoji="1" lang="ja-JP" altLang="en-US" dirty="0" smtClean="0"/>
              <a:t>魚眼レンズで撮影したハロ</a:t>
            </a:r>
            <a:endParaRPr kumimoji="1" lang="ja-JP" altLang="en-US" dirty="0"/>
          </a:p>
        </p:txBody>
      </p:sp>
      <p:sp>
        <p:nvSpPr>
          <p:cNvPr id="4" name="正方形/長方形 3"/>
          <p:cNvSpPr/>
          <p:nvPr/>
        </p:nvSpPr>
        <p:spPr>
          <a:xfrm>
            <a:off x="3392996" y="1578995"/>
            <a:ext cx="5040280" cy="1754326"/>
          </a:xfrm>
          <a:prstGeom prst="rect">
            <a:avLst/>
          </a:prstGeom>
        </p:spPr>
        <p:txBody>
          <a:bodyPr wrap="square">
            <a:spAutoFit/>
          </a:bodyPr>
          <a:lstStyle/>
          <a:p>
            <a:pPr algn="just"/>
            <a:r>
              <a:rPr lang="ja-JP" altLang="en-US" dirty="0"/>
              <a:t>先行研究の理論曲線に比べ</a:t>
            </a:r>
            <a:r>
              <a:rPr lang="ja-JP" altLang="en-US" b="1" dirty="0">
                <a:solidFill>
                  <a:srgbClr val="FF0000"/>
                </a:solidFill>
              </a:rPr>
              <a:t>観測結果の散乱係数は</a:t>
            </a:r>
            <a:r>
              <a:rPr lang="en-US" altLang="ja-JP" b="1" dirty="0">
                <a:solidFill>
                  <a:srgbClr val="FF0000"/>
                </a:solidFill>
              </a:rPr>
              <a:t>10</a:t>
            </a:r>
            <a:r>
              <a:rPr lang="ja-JP" altLang="en-US" b="1" dirty="0">
                <a:solidFill>
                  <a:srgbClr val="FF0000"/>
                </a:solidFill>
              </a:rPr>
              <a:t>～</a:t>
            </a:r>
            <a:r>
              <a:rPr lang="en-US" altLang="ja-JP" b="1" dirty="0">
                <a:solidFill>
                  <a:srgbClr val="FF0000"/>
                </a:solidFill>
              </a:rPr>
              <a:t>100</a:t>
            </a:r>
            <a:r>
              <a:rPr lang="ja-JP" altLang="en-US" b="1" dirty="0">
                <a:solidFill>
                  <a:srgbClr val="FF0000"/>
                </a:solidFill>
              </a:rPr>
              <a:t>倍大きい</a:t>
            </a:r>
            <a:r>
              <a:rPr lang="ja-JP" altLang="en-US" dirty="0"/>
              <a:t>ことがわかった。これはダイヤモンドダスト</a:t>
            </a:r>
            <a:r>
              <a:rPr lang="en-US" altLang="ja-JP" dirty="0"/>
              <a:t>(</a:t>
            </a:r>
            <a:r>
              <a:rPr lang="ja-JP" altLang="en-US" dirty="0"/>
              <a:t>氷霧・細氷</a:t>
            </a:r>
            <a:r>
              <a:rPr lang="en-US" altLang="ja-JP" dirty="0"/>
              <a:t>)</a:t>
            </a:r>
            <a:r>
              <a:rPr lang="ja-JP" altLang="en-US" dirty="0"/>
              <a:t>によるミー散乱が原因であると考えられる。ドームふじでの赤外線観測ではこれまで考慮されていなかった</a:t>
            </a:r>
            <a:r>
              <a:rPr lang="ja-JP" altLang="en-US" b="1" dirty="0">
                <a:solidFill>
                  <a:srgbClr val="FF0000"/>
                </a:solidFill>
              </a:rPr>
              <a:t>強強度の「ミー散乱」を考慮する必要があることが判明</a:t>
            </a:r>
            <a:r>
              <a:rPr lang="ja-JP" altLang="en-US" dirty="0"/>
              <a:t>した。</a:t>
            </a:r>
            <a:endParaRPr lang="en-US" altLang="ja-JP" dirty="0"/>
          </a:p>
        </p:txBody>
      </p:sp>
    </p:spTree>
    <p:extLst>
      <p:ext uri="{BB962C8B-B14F-4D97-AF65-F5344CB8AC3E}">
        <p14:creationId xmlns:p14="http://schemas.microsoft.com/office/powerpoint/2010/main" val="2568092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irofumi\Desktop\Sky_Brightness\sky_h.jpg"/>
          <p:cNvPicPr>
            <a:picLocks noChangeAspect="1" noChangeArrowheads="1"/>
          </p:cNvPicPr>
          <p:nvPr/>
        </p:nvPicPr>
        <p:blipFill rotWithShape="1">
          <a:blip r:embed="rId2">
            <a:extLst>
              <a:ext uri="{28A0092B-C50C-407E-A947-70E740481C1C}">
                <a14:useLocalDpi xmlns:a14="http://schemas.microsoft.com/office/drawing/2010/main" val="0"/>
              </a:ext>
            </a:extLst>
          </a:blip>
          <a:srcRect t="22518" b="18014"/>
          <a:stretch/>
        </p:blipFill>
        <p:spPr bwMode="auto">
          <a:xfrm>
            <a:off x="18188" y="1415756"/>
            <a:ext cx="9125812" cy="2660711"/>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a:xfrm>
            <a:off x="4410000" y="4464381"/>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386792" y="5157589"/>
            <a:ext cx="1941878" cy="369332"/>
          </a:xfrm>
          <a:prstGeom prst="rect">
            <a:avLst/>
          </a:prstGeom>
          <a:noFill/>
        </p:spPr>
        <p:txBody>
          <a:bodyPr wrap="none" rtlCol="0">
            <a:spAutoFit/>
          </a:bodyPr>
          <a:lstStyle/>
          <a:p>
            <a:r>
              <a:rPr lang="en-US" altLang="ja-JP" dirty="0" smtClean="0"/>
              <a:t>Sun (</a:t>
            </a:r>
            <a:r>
              <a:rPr lang="en-US" altLang="ja-JP" dirty="0" err="1" smtClean="0"/>
              <a:t>h,A</a:t>
            </a:r>
            <a:r>
              <a:rPr lang="en-US" altLang="ja-JP" dirty="0" smtClean="0"/>
              <a:t>)=(10,180)</a:t>
            </a:r>
            <a:endParaRPr kumimoji="1" lang="ja-JP" altLang="en-US" dirty="0"/>
          </a:p>
        </p:txBody>
      </p:sp>
      <p:sp>
        <p:nvSpPr>
          <p:cNvPr id="6" name="テキスト ボックス 5"/>
          <p:cNvSpPr txBox="1"/>
          <p:nvPr/>
        </p:nvSpPr>
        <p:spPr>
          <a:xfrm rot="1152730">
            <a:off x="6134764" y="4293493"/>
            <a:ext cx="504056" cy="215444"/>
          </a:xfrm>
          <a:prstGeom prst="rect">
            <a:avLst/>
          </a:prstGeom>
          <a:noFill/>
          <a:ln>
            <a:noFill/>
          </a:ln>
        </p:spPr>
        <p:txBody>
          <a:bodyPr wrap="square" rtlCol="0">
            <a:spAutoFit/>
          </a:bodyPr>
          <a:lstStyle/>
          <a:p>
            <a:r>
              <a:rPr kumimoji="1" lang="en-US" altLang="ja-JP" sz="800" dirty="0" smtClean="0">
                <a:solidFill>
                  <a:schemeClr val="bg1"/>
                </a:solidFill>
              </a:rPr>
              <a:t>4.0mag</a:t>
            </a:r>
            <a:endParaRPr kumimoji="1" lang="ja-JP" altLang="en-US" sz="800" dirty="0">
              <a:solidFill>
                <a:schemeClr val="bg1"/>
              </a:solidFill>
            </a:endParaRPr>
          </a:p>
        </p:txBody>
      </p:sp>
      <p:sp>
        <p:nvSpPr>
          <p:cNvPr id="8" name="テキスト ボックス 7"/>
          <p:cNvSpPr txBox="1"/>
          <p:nvPr/>
        </p:nvSpPr>
        <p:spPr>
          <a:xfrm rot="1933179">
            <a:off x="5053999" y="4509517"/>
            <a:ext cx="504056" cy="215444"/>
          </a:xfrm>
          <a:prstGeom prst="rect">
            <a:avLst/>
          </a:prstGeom>
          <a:noFill/>
          <a:ln>
            <a:noFill/>
          </a:ln>
        </p:spPr>
        <p:txBody>
          <a:bodyPr wrap="square" rtlCol="0">
            <a:spAutoFit/>
          </a:bodyPr>
          <a:lstStyle/>
          <a:p>
            <a:r>
              <a:rPr kumimoji="1" lang="en-US" altLang="ja-JP" sz="800" dirty="0" smtClean="0">
                <a:solidFill>
                  <a:schemeClr val="bg1"/>
                </a:solidFill>
              </a:rPr>
              <a:t>3.0mag</a:t>
            </a:r>
            <a:endParaRPr kumimoji="1" lang="ja-JP" altLang="en-US" sz="800" dirty="0">
              <a:solidFill>
                <a:schemeClr val="bg1"/>
              </a:solidFill>
            </a:endParaRPr>
          </a:p>
        </p:txBody>
      </p:sp>
      <p:sp>
        <p:nvSpPr>
          <p:cNvPr id="9" name="テキスト ボックス 8"/>
          <p:cNvSpPr txBox="1"/>
          <p:nvPr/>
        </p:nvSpPr>
        <p:spPr>
          <a:xfrm>
            <a:off x="1697431" y="1196752"/>
            <a:ext cx="5569153" cy="369332"/>
          </a:xfrm>
          <a:prstGeom prst="rect">
            <a:avLst/>
          </a:prstGeom>
          <a:noFill/>
        </p:spPr>
        <p:txBody>
          <a:bodyPr wrap="none" rtlCol="0">
            <a:spAutoFit/>
          </a:bodyPr>
          <a:lstStyle/>
          <a:p>
            <a:r>
              <a:rPr lang="ja-JP" altLang="en-US" dirty="0"/>
              <a:t>今回</a:t>
            </a:r>
            <a:r>
              <a:rPr lang="ja-JP" altLang="en-US" dirty="0" smtClean="0"/>
              <a:t>の観測結果を用いて</a:t>
            </a:r>
            <a:r>
              <a:rPr lang="ja-JP" altLang="en-US" dirty="0"/>
              <a:t>夏期の</a:t>
            </a:r>
            <a:r>
              <a:rPr lang="ja-JP" altLang="en-US" dirty="0" smtClean="0"/>
              <a:t>ドームふじの</a:t>
            </a:r>
            <a:r>
              <a:rPr lang="en-US" altLang="ja-JP" dirty="0" smtClean="0"/>
              <a:t>Sky</a:t>
            </a:r>
            <a:r>
              <a:rPr lang="ja-JP" altLang="en-US" dirty="0" smtClean="0"/>
              <a:t>を再現</a:t>
            </a:r>
            <a:endParaRPr kumimoji="1" lang="ja-JP" altLang="en-US" dirty="0"/>
          </a:p>
        </p:txBody>
      </p:sp>
      <p:sp>
        <p:nvSpPr>
          <p:cNvPr id="7" name="テキスト ボックス 6"/>
          <p:cNvSpPr txBox="1"/>
          <p:nvPr/>
        </p:nvSpPr>
        <p:spPr>
          <a:xfrm>
            <a:off x="1043608" y="1628195"/>
            <a:ext cx="875561" cy="369332"/>
          </a:xfrm>
          <a:prstGeom prst="rect">
            <a:avLst/>
          </a:prstGeom>
          <a:noFill/>
          <a:ln>
            <a:solidFill>
              <a:schemeClr val="tx1"/>
            </a:solidFill>
          </a:ln>
        </p:spPr>
        <p:txBody>
          <a:bodyPr wrap="none" rtlCol="0">
            <a:spAutoFit/>
          </a:bodyPr>
          <a:lstStyle/>
          <a:p>
            <a:r>
              <a:rPr kumimoji="1" lang="en-US" altLang="ja-JP" dirty="0" smtClean="0"/>
              <a:t>H-band</a:t>
            </a:r>
            <a:endParaRPr kumimoji="1" lang="ja-JP" altLang="en-US" dirty="0"/>
          </a:p>
        </p:txBody>
      </p:sp>
      <p:sp>
        <p:nvSpPr>
          <p:cNvPr id="10" name="テキスト ボックス 9"/>
          <p:cNvSpPr txBox="1"/>
          <p:nvPr/>
        </p:nvSpPr>
        <p:spPr>
          <a:xfrm>
            <a:off x="7524328" y="4216540"/>
            <a:ext cx="1327864" cy="369332"/>
          </a:xfrm>
          <a:prstGeom prst="rect">
            <a:avLst/>
          </a:prstGeom>
          <a:noFill/>
        </p:spPr>
        <p:txBody>
          <a:bodyPr wrap="none" rtlCol="0">
            <a:spAutoFit/>
          </a:bodyPr>
          <a:lstStyle/>
          <a:p>
            <a:r>
              <a:rPr kumimoji="1" lang="en-US" altLang="ja-JP" dirty="0" smtClean="0"/>
              <a:t>※</a:t>
            </a:r>
            <a:r>
              <a:rPr lang="en-US" altLang="ja-JP" dirty="0"/>
              <a:t>V</a:t>
            </a:r>
            <a:r>
              <a:rPr kumimoji="1" lang="en-US" altLang="ja-JP" dirty="0" smtClean="0"/>
              <a:t>ega</a:t>
            </a:r>
            <a:r>
              <a:rPr kumimoji="1" lang="ja-JP" altLang="en-US" dirty="0" smtClean="0"/>
              <a:t>等級</a:t>
            </a:r>
            <a:endParaRPr kumimoji="1" lang="ja-JP" altLang="en-US" dirty="0"/>
          </a:p>
        </p:txBody>
      </p:sp>
      <p:sp>
        <p:nvSpPr>
          <p:cNvPr id="11" name="正方形/長方形 10"/>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結果、考察 </a:t>
            </a:r>
            <a:r>
              <a:rPr lang="en-US" altLang="ja-JP" sz="3600" dirty="0" smtClean="0">
                <a:latin typeface="+mn-ea"/>
              </a:rPr>
              <a:t>3/4</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642" b="18014"/>
          <a:stretch/>
        </p:blipFill>
        <p:spPr bwMode="auto">
          <a:xfrm>
            <a:off x="18188" y="3932451"/>
            <a:ext cx="9125812" cy="2520885"/>
          </a:xfrm>
          <a:prstGeom prst="rect">
            <a:avLst/>
          </a:prstGeom>
          <a:noFill/>
          <a:extLst>
            <a:ext uri="{909E8E84-426E-40DD-AFC4-6F175D3DCCD1}">
              <a14:hiddenFill xmlns:a14="http://schemas.microsoft.com/office/drawing/2010/main">
                <a:solidFill>
                  <a:srgbClr val="FFFFFF"/>
                </a:solidFill>
              </a14:hiddenFill>
            </a:ext>
          </a:extLst>
        </p:spPr>
      </p:pic>
      <p:sp>
        <p:nvSpPr>
          <p:cNvPr id="13" name="円/楕円 12"/>
          <p:cNvSpPr/>
          <p:nvPr/>
        </p:nvSpPr>
        <p:spPr>
          <a:xfrm>
            <a:off x="4410000" y="582223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164288" y="5948675"/>
            <a:ext cx="1941878" cy="369332"/>
          </a:xfrm>
          <a:prstGeom prst="rect">
            <a:avLst/>
          </a:prstGeom>
          <a:noFill/>
        </p:spPr>
        <p:txBody>
          <a:bodyPr wrap="none" rtlCol="0">
            <a:spAutoFit/>
          </a:bodyPr>
          <a:lstStyle/>
          <a:p>
            <a:r>
              <a:rPr lang="en-US" altLang="ja-JP" dirty="0" smtClean="0"/>
              <a:t>Sun (</a:t>
            </a:r>
            <a:r>
              <a:rPr lang="en-US" altLang="ja-JP" dirty="0" err="1" smtClean="0"/>
              <a:t>h,A</a:t>
            </a:r>
            <a:r>
              <a:rPr lang="en-US" altLang="ja-JP" dirty="0" smtClean="0"/>
              <a:t>)=(10,180)</a:t>
            </a:r>
            <a:endParaRPr kumimoji="1" lang="ja-JP" altLang="en-US" dirty="0"/>
          </a:p>
        </p:txBody>
      </p:sp>
      <p:sp>
        <p:nvSpPr>
          <p:cNvPr id="15" name="テキスト ボックス 14"/>
          <p:cNvSpPr txBox="1"/>
          <p:nvPr/>
        </p:nvSpPr>
        <p:spPr>
          <a:xfrm rot="1964404">
            <a:off x="5489883" y="5546619"/>
            <a:ext cx="504056" cy="215444"/>
          </a:xfrm>
          <a:prstGeom prst="rect">
            <a:avLst/>
          </a:prstGeom>
          <a:noFill/>
          <a:ln>
            <a:noFill/>
          </a:ln>
        </p:spPr>
        <p:txBody>
          <a:bodyPr wrap="square" rtlCol="0">
            <a:spAutoFit/>
          </a:bodyPr>
          <a:lstStyle/>
          <a:p>
            <a:r>
              <a:rPr kumimoji="1" lang="en-US" altLang="ja-JP" sz="800" dirty="0" smtClean="0">
                <a:solidFill>
                  <a:schemeClr val="bg1"/>
                </a:solidFill>
              </a:rPr>
              <a:t>4.0mag</a:t>
            </a:r>
            <a:endParaRPr kumimoji="1" lang="ja-JP" altLang="en-US" sz="800" dirty="0">
              <a:solidFill>
                <a:schemeClr val="bg1"/>
              </a:solidFill>
            </a:endParaRPr>
          </a:p>
        </p:txBody>
      </p:sp>
      <p:sp>
        <p:nvSpPr>
          <p:cNvPr id="16" name="テキスト ボックス 15"/>
          <p:cNvSpPr txBox="1"/>
          <p:nvPr/>
        </p:nvSpPr>
        <p:spPr>
          <a:xfrm rot="2290076">
            <a:off x="4919354" y="5869953"/>
            <a:ext cx="504056" cy="215444"/>
          </a:xfrm>
          <a:prstGeom prst="rect">
            <a:avLst/>
          </a:prstGeom>
          <a:noFill/>
          <a:ln>
            <a:noFill/>
          </a:ln>
        </p:spPr>
        <p:txBody>
          <a:bodyPr wrap="square" rtlCol="0">
            <a:spAutoFit/>
          </a:bodyPr>
          <a:lstStyle/>
          <a:p>
            <a:r>
              <a:rPr kumimoji="1" lang="en-US" altLang="ja-JP" sz="800" dirty="0" smtClean="0">
                <a:solidFill>
                  <a:schemeClr val="bg1"/>
                </a:solidFill>
              </a:rPr>
              <a:t>3.0mag</a:t>
            </a:r>
            <a:endParaRPr kumimoji="1" lang="ja-JP" altLang="en-US" sz="800" dirty="0">
              <a:solidFill>
                <a:schemeClr val="bg1"/>
              </a:solidFill>
            </a:endParaRPr>
          </a:p>
        </p:txBody>
      </p:sp>
      <p:sp>
        <p:nvSpPr>
          <p:cNvPr id="17" name="テキスト ボックス 16"/>
          <p:cNvSpPr txBox="1"/>
          <p:nvPr/>
        </p:nvSpPr>
        <p:spPr>
          <a:xfrm>
            <a:off x="979938" y="4022400"/>
            <a:ext cx="939231" cy="369332"/>
          </a:xfrm>
          <a:prstGeom prst="rect">
            <a:avLst/>
          </a:prstGeom>
          <a:noFill/>
          <a:ln>
            <a:solidFill>
              <a:schemeClr val="tx1"/>
            </a:solidFill>
          </a:ln>
        </p:spPr>
        <p:txBody>
          <a:bodyPr wrap="none" rtlCol="0">
            <a:spAutoFit/>
          </a:bodyPr>
          <a:lstStyle/>
          <a:p>
            <a:r>
              <a:rPr kumimoji="1" lang="en-US" altLang="ja-JP" dirty="0" smtClean="0"/>
              <a:t>Ks-band</a:t>
            </a:r>
            <a:endParaRPr kumimoji="1" lang="ja-JP" altLang="en-US" dirty="0"/>
          </a:p>
        </p:txBody>
      </p:sp>
      <p:sp>
        <p:nvSpPr>
          <p:cNvPr id="18" name="テキスト ボックス 17"/>
          <p:cNvSpPr txBox="1"/>
          <p:nvPr/>
        </p:nvSpPr>
        <p:spPr>
          <a:xfrm>
            <a:off x="7524328" y="5574398"/>
            <a:ext cx="1327864" cy="369332"/>
          </a:xfrm>
          <a:prstGeom prst="rect">
            <a:avLst/>
          </a:prstGeom>
          <a:noFill/>
        </p:spPr>
        <p:txBody>
          <a:bodyPr wrap="none" rtlCol="0">
            <a:spAutoFit/>
          </a:bodyPr>
          <a:lstStyle/>
          <a:p>
            <a:r>
              <a:rPr kumimoji="1" lang="en-US" altLang="ja-JP" dirty="0" smtClean="0"/>
              <a:t>※</a:t>
            </a:r>
            <a:r>
              <a:rPr lang="en-US" altLang="ja-JP" dirty="0"/>
              <a:t>V</a:t>
            </a:r>
            <a:r>
              <a:rPr kumimoji="1" lang="en-US" altLang="ja-JP" dirty="0" smtClean="0"/>
              <a:t>ega</a:t>
            </a:r>
            <a:r>
              <a:rPr kumimoji="1" lang="ja-JP" altLang="en-US" dirty="0" smtClean="0"/>
              <a:t>等級</a:t>
            </a:r>
            <a:endParaRPr kumimoji="1" lang="ja-JP" altLang="en-US" dirty="0"/>
          </a:p>
        </p:txBody>
      </p:sp>
      <p:sp>
        <p:nvSpPr>
          <p:cNvPr id="19" name="テキスト ボックス 18"/>
          <p:cNvSpPr txBox="1"/>
          <p:nvPr/>
        </p:nvSpPr>
        <p:spPr>
          <a:xfrm rot="2729973">
            <a:off x="6226729" y="5158230"/>
            <a:ext cx="504056" cy="215444"/>
          </a:xfrm>
          <a:prstGeom prst="rect">
            <a:avLst/>
          </a:prstGeom>
          <a:noFill/>
          <a:ln>
            <a:noFill/>
          </a:ln>
        </p:spPr>
        <p:txBody>
          <a:bodyPr wrap="square" rtlCol="0">
            <a:spAutoFit/>
          </a:bodyPr>
          <a:lstStyle/>
          <a:p>
            <a:r>
              <a:rPr lang="en-US" altLang="ja-JP" sz="800" dirty="0">
                <a:solidFill>
                  <a:schemeClr val="bg1"/>
                </a:solidFill>
              </a:rPr>
              <a:t>5</a:t>
            </a:r>
            <a:r>
              <a:rPr kumimoji="1" lang="en-US" altLang="ja-JP" sz="800" dirty="0" smtClean="0">
                <a:solidFill>
                  <a:schemeClr val="bg1"/>
                </a:solidFill>
              </a:rPr>
              <a:t>.0mag</a:t>
            </a:r>
            <a:endParaRPr kumimoji="1" lang="ja-JP" altLang="en-US" sz="800" dirty="0">
              <a:solidFill>
                <a:schemeClr val="bg1"/>
              </a:solidFill>
            </a:endParaRPr>
          </a:p>
        </p:txBody>
      </p:sp>
      <p:sp>
        <p:nvSpPr>
          <p:cNvPr id="20" name="円/楕円 19"/>
          <p:cNvSpPr/>
          <p:nvPr/>
        </p:nvSpPr>
        <p:spPr>
          <a:xfrm>
            <a:off x="4410000" y="3428395"/>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539552" y="6381328"/>
            <a:ext cx="7992888" cy="369332"/>
          </a:xfrm>
          <a:prstGeom prst="rect">
            <a:avLst/>
          </a:prstGeom>
        </p:spPr>
        <p:txBody>
          <a:bodyPr wrap="square">
            <a:spAutoFit/>
          </a:bodyPr>
          <a:lstStyle/>
          <a:p>
            <a:r>
              <a:rPr lang="ja-JP" altLang="en-US" b="1" dirty="0" smtClean="0">
                <a:solidFill>
                  <a:srgbClr val="0070C0"/>
                </a:solidFill>
              </a:rPr>
              <a:t>→  白夜</a:t>
            </a:r>
            <a:r>
              <a:rPr lang="ja-JP" altLang="en-US" b="1" dirty="0">
                <a:solidFill>
                  <a:srgbClr val="0070C0"/>
                </a:solidFill>
              </a:rPr>
              <a:t>でも最も暗い天域で</a:t>
            </a:r>
            <a:r>
              <a:rPr lang="en-US" altLang="ja-JP" b="1" dirty="0" smtClean="0">
                <a:solidFill>
                  <a:srgbClr val="0070C0"/>
                </a:solidFill>
              </a:rPr>
              <a:t>5mag/</a:t>
            </a:r>
            <a:r>
              <a:rPr lang="en-US" altLang="ja-JP" b="1" dirty="0" err="1" smtClean="0">
                <a:solidFill>
                  <a:srgbClr val="0070C0"/>
                </a:solidFill>
              </a:rPr>
              <a:t>sq</a:t>
            </a:r>
            <a:r>
              <a:rPr lang="en-US" altLang="ja-JP" b="1" dirty="0" smtClean="0">
                <a:solidFill>
                  <a:srgbClr val="0070C0"/>
                </a:solidFill>
              </a:rPr>
              <a:t>”</a:t>
            </a:r>
            <a:r>
              <a:rPr lang="ja-JP" altLang="en-US" b="1" dirty="0" smtClean="0">
                <a:solidFill>
                  <a:srgbClr val="0070C0"/>
                </a:solidFill>
              </a:rPr>
              <a:t>程度、</a:t>
            </a:r>
            <a:r>
              <a:rPr lang="ja-JP" altLang="en-US" b="1" dirty="0">
                <a:solidFill>
                  <a:srgbClr val="0070C0"/>
                </a:solidFill>
              </a:rPr>
              <a:t>明るい星で</a:t>
            </a:r>
            <a:r>
              <a:rPr lang="ja-JP" altLang="en-US" b="1" dirty="0" smtClean="0">
                <a:solidFill>
                  <a:srgbClr val="0070C0"/>
                </a:solidFill>
              </a:rPr>
              <a:t>あれば観測</a:t>
            </a:r>
            <a:r>
              <a:rPr lang="ja-JP" altLang="en-US" b="1" dirty="0">
                <a:solidFill>
                  <a:srgbClr val="0070C0"/>
                </a:solidFill>
              </a:rPr>
              <a:t>は</a:t>
            </a:r>
            <a:r>
              <a:rPr lang="ja-JP" altLang="en-US" b="1" dirty="0" smtClean="0">
                <a:solidFill>
                  <a:srgbClr val="0070C0"/>
                </a:solidFill>
              </a:rPr>
              <a:t>可能</a:t>
            </a:r>
            <a:endParaRPr lang="ja-JP" altLang="en-US" b="1" dirty="0">
              <a:solidFill>
                <a:srgbClr val="0070C0"/>
              </a:solidFill>
            </a:endParaRPr>
          </a:p>
        </p:txBody>
      </p:sp>
    </p:spTree>
    <p:extLst>
      <p:ext uri="{BB962C8B-B14F-4D97-AF65-F5344CB8AC3E}">
        <p14:creationId xmlns:p14="http://schemas.microsoft.com/office/powerpoint/2010/main" val="1670888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972" b="21781"/>
          <a:stretch/>
        </p:blipFill>
        <p:spPr bwMode="auto">
          <a:xfrm>
            <a:off x="18189" y="3908920"/>
            <a:ext cx="9125810" cy="23376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566" b="20014"/>
          <a:stretch/>
        </p:blipFill>
        <p:spPr bwMode="auto">
          <a:xfrm>
            <a:off x="18189" y="1422067"/>
            <a:ext cx="9125810" cy="2479631"/>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a:xfrm>
            <a:off x="4410000" y="2636912"/>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909308" y="2421468"/>
            <a:ext cx="569573" cy="215444"/>
          </a:xfrm>
          <a:prstGeom prst="rect">
            <a:avLst/>
          </a:prstGeom>
          <a:noFill/>
          <a:ln>
            <a:noFill/>
          </a:ln>
        </p:spPr>
        <p:txBody>
          <a:bodyPr wrap="square" rtlCol="0">
            <a:spAutoFit/>
          </a:bodyPr>
          <a:lstStyle/>
          <a:p>
            <a:r>
              <a:rPr kumimoji="1" lang="en-US" altLang="ja-JP" sz="800" dirty="0" smtClean="0">
                <a:solidFill>
                  <a:schemeClr val="bg1"/>
                </a:solidFill>
              </a:rPr>
              <a:t>13mag</a:t>
            </a:r>
            <a:endParaRPr kumimoji="1" lang="ja-JP" altLang="en-US" sz="800" dirty="0">
              <a:solidFill>
                <a:schemeClr val="bg1"/>
              </a:solidFill>
            </a:endParaRPr>
          </a:p>
        </p:txBody>
      </p:sp>
      <p:sp>
        <p:nvSpPr>
          <p:cNvPr id="8" name="テキスト ボックス 7"/>
          <p:cNvSpPr txBox="1"/>
          <p:nvPr/>
        </p:nvSpPr>
        <p:spPr>
          <a:xfrm>
            <a:off x="5942067" y="3068960"/>
            <a:ext cx="504056" cy="215444"/>
          </a:xfrm>
          <a:prstGeom prst="rect">
            <a:avLst/>
          </a:prstGeom>
          <a:noFill/>
          <a:ln>
            <a:noFill/>
          </a:ln>
        </p:spPr>
        <p:txBody>
          <a:bodyPr wrap="square" rtlCol="0">
            <a:spAutoFit/>
          </a:bodyPr>
          <a:lstStyle/>
          <a:p>
            <a:r>
              <a:rPr kumimoji="1" lang="en-US" altLang="ja-JP" sz="800" dirty="0" smtClean="0">
                <a:solidFill>
                  <a:schemeClr val="bg1"/>
                </a:solidFill>
              </a:rPr>
              <a:t>12mag</a:t>
            </a:r>
            <a:endParaRPr kumimoji="1" lang="ja-JP" altLang="en-US" sz="800" dirty="0">
              <a:solidFill>
                <a:schemeClr val="bg1"/>
              </a:solidFill>
            </a:endParaRPr>
          </a:p>
        </p:txBody>
      </p:sp>
      <p:sp>
        <p:nvSpPr>
          <p:cNvPr id="9" name="テキスト ボックス 8"/>
          <p:cNvSpPr txBox="1"/>
          <p:nvPr/>
        </p:nvSpPr>
        <p:spPr>
          <a:xfrm>
            <a:off x="2049034" y="1124744"/>
            <a:ext cx="4966424" cy="369332"/>
          </a:xfrm>
          <a:prstGeom prst="rect">
            <a:avLst/>
          </a:prstGeom>
          <a:noFill/>
        </p:spPr>
        <p:txBody>
          <a:bodyPr wrap="none" rtlCol="0">
            <a:spAutoFit/>
          </a:bodyPr>
          <a:lstStyle/>
          <a:p>
            <a:r>
              <a:rPr lang="ja-JP" altLang="en-US" dirty="0" smtClean="0"/>
              <a:t>ドーム</a:t>
            </a:r>
            <a:r>
              <a:rPr lang="ja-JP" altLang="en-US" dirty="0"/>
              <a:t>ふじにおける月夜の予想される</a:t>
            </a:r>
            <a:r>
              <a:rPr lang="en-US" altLang="ja-JP" dirty="0"/>
              <a:t>Sky</a:t>
            </a:r>
            <a:r>
              <a:rPr lang="ja-JP" altLang="en-US" dirty="0"/>
              <a:t>の</a:t>
            </a:r>
            <a:r>
              <a:rPr lang="ja-JP" altLang="en-US" dirty="0" smtClean="0"/>
              <a:t>明るさ</a:t>
            </a:r>
            <a:endParaRPr lang="ja-JP" altLang="en-US" dirty="0"/>
          </a:p>
        </p:txBody>
      </p:sp>
      <p:sp>
        <p:nvSpPr>
          <p:cNvPr id="7" name="テキスト ボックス 6"/>
          <p:cNvSpPr txBox="1"/>
          <p:nvPr/>
        </p:nvSpPr>
        <p:spPr>
          <a:xfrm>
            <a:off x="971600" y="1556792"/>
            <a:ext cx="875561" cy="369332"/>
          </a:xfrm>
          <a:prstGeom prst="rect">
            <a:avLst/>
          </a:prstGeom>
          <a:noFill/>
          <a:ln>
            <a:solidFill>
              <a:schemeClr val="tx1"/>
            </a:solidFill>
          </a:ln>
        </p:spPr>
        <p:txBody>
          <a:bodyPr wrap="none" rtlCol="0">
            <a:spAutoFit/>
          </a:bodyPr>
          <a:lstStyle/>
          <a:p>
            <a:r>
              <a:rPr lang="en-US" altLang="ja-JP" dirty="0" smtClean="0"/>
              <a:t>H</a:t>
            </a:r>
            <a:r>
              <a:rPr kumimoji="1" lang="en-US" altLang="ja-JP" dirty="0" smtClean="0"/>
              <a:t>-band</a:t>
            </a:r>
            <a:endParaRPr kumimoji="1" lang="ja-JP" altLang="en-US" dirty="0"/>
          </a:p>
        </p:txBody>
      </p:sp>
      <p:sp>
        <p:nvSpPr>
          <p:cNvPr id="11" name="正方形/長方形 10"/>
          <p:cNvSpPr/>
          <p:nvPr/>
        </p:nvSpPr>
        <p:spPr>
          <a:xfrm>
            <a:off x="1" y="0"/>
            <a:ext cx="9144000" cy="108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smtClean="0">
                <a:latin typeface="+mn-ea"/>
              </a:rPr>
              <a:t>結果、考察 </a:t>
            </a:r>
            <a:r>
              <a:rPr lang="en-US" altLang="ja-JP" sz="3600" dirty="0" smtClean="0">
                <a:latin typeface="+mn-ea"/>
              </a:rPr>
              <a:t>4/4</a:t>
            </a:r>
            <a:endParaRPr lang="en-US" altLang="ja-JP" sz="3600" dirty="0">
              <a:latin typeface="+mn-ea"/>
            </a:endParaRPr>
          </a:p>
        </p:txBody>
      </p:sp>
      <p:sp>
        <p:nvSpPr>
          <p:cNvPr id="12" name="テキスト ボックス 11"/>
          <p:cNvSpPr txBox="1"/>
          <p:nvPr/>
        </p:nvSpPr>
        <p:spPr>
          <a:xfrm>
            <a:off x="454505" y="2853516"/>
            <a:ext cx="1255793" cy="646331"/>
          </a:xfrm>
          <a:prstGeom prst="rect">
            <a:avLst/>
          </a:prstGeom>
          <a:noFill/>
        </p:spPr>
        <p:txBody>
          <a:bodyPr wrap="none" rtlCol="0">
            <a:spAutoFit/>
          </a:bodyPr>
          <a:lstStyle/>
          <a:p>
            <a:r>
              <a:rPr lang="en-US" altLang="ja-JP" dirty="0" smtClean="0"/>
              <a:t>Moon (</a:t>
            </a:r>
            <a:r>
              <a:rPr lang="en-US" altLang="ja-JP" dirty="0" err="1" smtClean="0"/>
              <a:t>h,A</a:t>
            </a:r>
            <a:r>
              <a:rPr lang="en-US" altLang="ja-JP" dirty="0" smtClean="0"/>
              <a:t>)</a:t>
            </a:r>
          </a:p>
          <a:p>
            <a:r>
              <a:rPr lang="en-US" altLang="ja-JP" dirty="0" smtClean="0"/>
              <a:t>=(40,180)</a:t>
            </a:r>
            <a:endParaRPr kumimoji="1" lang="ja-JP" altLang="en-US" dirty="0"/>
          </a:p>
        </p:txBody>
      </p:sp>
      <p:sp>
        <p:nvSpPr>
          <p:cNvPr id="13" name="テキスト ボックス 12"/>
          <p:cNvSpPr txBox="1"/>
          <p:nvPr/>
        </p:nvSpPr>
        <p:spPr>
          <a:xfrm>
            <a:off x="7464330" y="2961238"/>
            <a:ext cx="1451616" cy="646331"/>
          </a:xfrm>
          <a:prstGeom prst="rect">
            <a:avLst/>
          </a:prstGeom>
          <a:noFill/>
        </p:spPr>
        <p:txBody>
          <a:bodyPr wrap="none" rtlCol="0">
            <a:spAutoFit/>
          </a:bodyPr>
          <a:lstStyle/>
          <a:p>
            <a:r>
              <a:rPr lang="en-US" altLang="ja-JP" dirty="0" err="1" smtClean="0"/>
              <a:t>M</a:t>
            </a:r>
            <a:r>
              <a:rPr lang="en-US" altLang="ja-JP" baseline="-25000" dirty="0" err="1" smtClean="0"/>
              <a:t>H,darksky</a:t>
            </a:r>
            <a:r>
              <a:rPr lang="en-US" altLang="ja-JP" dirty="0" smtClean="0"/>
              <a:t> =  </a:t>
            </a:r>
          </a:p>
          <a:p>
            <a:r>
              <a:rPr lang="en-US" altLang="ja-JP" dirty="0" smtClean="0"/>
              <a:t>13.4 mag/</a:t>
            </a:r>
            <a:r>
              <a:rPr lang="en-US" altLang="ja-JP" dirty="0" err="1" smtClean="0"/>
              <a:t>sq</a:t>
            </a:r>
            <a:r>
              <a:rPr lang="en-US" altLang="ja-JP" dirty="0" smtClean="0"/>
              <a:t>”</a:t>
            </a:r>
            <a:endParaRPr kumimoji="1" lang="ja-JP" altLang="en-US" dirty="0"/>
          </a:p>
        </p:txBody>
      </p:sp>
      <p:sp>
        <p:nvSpPr>
          <p:cNvPr id="16" name="円/楕円 15"/>
          <p:cNvSpPr/>
          <p:nvPr/>
        </p:nvSpPr>
        <p:spPr>
          <a:xfrm>
            <a:off x="4410000" y="5064247"/>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968473" y="3873539"/>
            <a:ext cx="939231" cy="369332"/>
          </a:xfrm>
          <a:prstGeom prst="rect">
            <a:avLst/>
          </a:prstGeom>
          <a:noFill/>
          <a:ln>
            <a:solidFill>
              <a:schemeClr val="tx1"/>
            </a:solidFill>
          </a:ln>
        </p:spPr>
        <p:txBody>
          <a:bodyPr wrap="none" rtlCol="0">
            <a:spAutoFit/>
          </a:bodyPr>
          <a:lstStyle/>
          <a:p>
            <a:r>
              <a:rPr lang="en-US" altLang="ja-JP" dirty="0" smtClean="0"/>
              <a:t>Ks</a:t>
            </a:r>
            <a:r>
              <a:rPr kumimoji="1" lang="en-US" altLang="ja-JP" dirty="0" smtClean="0"/>
              <a:t>-band</a:t>
            </a:r>
            <a:endParaRPr kumimoji="1" lang="ja-JP" altLang="en-US" dirty="0"/>
          </a:p>
        </p:txBody>
      </p:sp>
      <p:sp>
        <p:nvSpPr>
          <p:cNvPr id="18" name="テキスト ボックス 17"/>
          <p:cNvSpPr txBox="1"/>
          <p:nvPr/>
        </p:nvSpPr>
        <p:spPr>
          <a:xfrm>
            <a:off x="7588082" y="1052736"/>
            <a:ext cx="1327864" cy="369332"/>
          </a:xfrm>
          <a:prstGeom prst="rect">
            <a:avLst/>
          </a:prstGeom>
          <a:noFill/>
        </p:spPr>
        <p:txBody>
          <a:bodyPr wrap="none" rtlCol="0">
            <a:spAutoFit/>
          </a:bodyPr>
          <a:lstStyle/>
          <a:p>
            <a:r>
              <a:rPr kumimoji="1" lang="en-US" altLang="ja-JP" dirty="0" smtClean="0"/>
              <a:t>※</a:t>
            </a:r>
            <a:r>
              <a:rPr lang="en-US" altLang="ja-JP" dirty="0"/>
              <a:t>V</a:t>
            </a:r>
            <a:r>
              <a:rPr kumimoji="1" lang="en-US" altLang="ja-JP" dirty="0" smtClean="0"/>
              <a:t>ega</a:t>
            </a:r>
            <a:r>
              <a:rPr kumimoji="1" lang="ja-JP" altLang="en-US" dirty="0" smtClean="0"/>
              <a:t>等級</a:t>
            </a:r>
            <a:endParaRPr kumimoji="1" lang="ja-JP" altLang="en-US" dirty="0"/>
          </a:p>
        </p:txBody>
      </p:sp>
      <p:sp>
        <p:nvSpPr>
          <p:cNvPr id="20" name="テキスト ボックス 19"/>
          <p:cNvSpPr txBox="1"/>
          <p:nvPr/>
        </p:nvSpPr>
        <p:spPr>
          <a:xfrm>
            <a:off x="7526206" y="5460581"/>
            <a:ext cx="1451616" cy="646331"/>
          </a:xfrm>
          <a:prstGeom prst="rect">
            <a:avLst/>
          </a:prstGeom>
          <a:noFill/>
        </p:spPr>
        <p:txBody>
          <a:bodyPr wrap="none" rtlCol="0">
            <a:spAutoFit/>
          </a:bodyPr>
          <a:lstStyle/>
          <a:p>
            <a:r>
              <a:rPr lang="en-US" altLang="ja-JP" dirty="0" err="1" smtClean="0"/>
              <a:t>M</a:t>
            </a:r>
            <a:r>
              <a:rPr lang="en-US" altLang="ja-JP" baseline="-25000" dirty="0" err="1" smtClean="0"/>
              <a:t>H,darksky</a:t>
            </a:r>
            <a:r>
              <a:rPr lang="en-US" altLang="ja-JP" dirty="0" smtClean="0"/>
              <a:t> =  </a:t>
            </a:r>
          </a:p>
          <a:p>
            <a:r>
              <a:rPr lang="en-US" altLang="ja-JP" dirty="0" smtClean="0"/>
              <a:t>14.1 mag/</a:t>
            </a:r>
            <a:r>
              <a:rPr lang="en-US" altLang="ja-JP" dirty="0" err="1" smtClean="0"/>
              <a:t>sq</a:t>
            </a:r>
            <a:r>
              <a:rPr lang="en-US" altLang="ja-JP" dirty="0" smtClean="0"/>
              <a:t>”</a:t>
            </a:r>
            <a:endParaRPr kumimoji="1" lang="ja-JP" altLang="en-US" dirty="0"/>
          </a:p>
        </p:txBody>
      </p:sp>
      <p:sp>
        <p:nvSpPr>
          <p:cNvPr id="21" name="テキスト ボックス 20"/>
          <p:cNvSpPr txBox="1"/>
          <p:nvPr/>
        </p:nvSpPr>
        <p:spPr>
          <a:xfrm>
            <a:off x="307498" y="6239053"/>
            <a:ext cx="8368958" cy="369332"/>
          </a:xfrm>
          <a:prstGeom prst="rect">
            <a:avLst/>
          </a:prstGeom>
          <a:noFill/>
        </p:spPr>
        <p:txBody>
          <a:bodyPr wrap="square" rtlCol="0">
            <a:spAutoFit/>
          </a:bodyPr>
          <a:lstStyle/>
          <a:p>
            <a:r>
              <a:rPr lang="ja-JP" altLang="en-US" b="1" dirty="0" smtClean="0">
                <a:solidFill>
                  <a:srgbClr val="0070C0"/>
                </a:solidFill>
              </a:rPr>
              <a:t>→　ダイヤモンドダスト等による強い散乱があっても月は</a:t>
            </a:r>
            <a:r>
              <a:rPr lang="en-US" altLang="ja-JP" b="1" dirty="0" smtClean="0">
                <a:solidFill>
                  <a:srgbClr val="0070C0"/>
                </a:solidFill>
              </a:rPr>
              <a:t>Sky</a:t>
            </a:r>
            <a:r>
              <a:rPr lang="ja-JP" altLang="en-US" b="1" dirty="0" smtClean="0">
                <a:solidFill>
                  <a:srgbClr val="0070C0"/>
                </a:solidFill>
              </a:rPr>
              <a:t>の明るさに影響しない。</a:t>
            </a:r>
            <a:endParaRPr kumimoji="1" lang="ja-JP" altLang="en-US" b="1" dirty="0">
              <a:solidFill>
                <a:srgbClr val="0070C0"/>
              </a:solidFill>
            </a:endParaRPr>
          </a:p>
        </p:txBody>
      </p:sp>
      <p:sp>
        <p:nvSpPr>
          <p:cNvPr id="22" name="テキスト ボックス 21"/>
          <p:cNvSpPr txBox="1"/>
          <p:nvPr/>
        </p:nvSpPr>
        <p:spPr>
          <a:xfrm>
            <a:off x="5909308" y="4272159"/>
            <a:ext cx="569573" cy="215444"/>
          </a:xfrm>
          <a:prstGeom prst="rect">
            <a:avLst/>
          </a:prstGeom>
          <a:noFill/>
          <a:ln>
            <a:noFill/>
          </a:ln>
        </p:spPr>
        <p:txBody>
          <a:bodyPr wrap="square" rtlCol="0">
            <a:spAutoFit/>
          </a:bodyPr>
          <a:lstStyle/>
          <a:p>
            <a:r>
              <a:rPr kumimoji="1" lang="en-US" altLang="ja-JP" sz="800" dirty="0" smtClean="0">
                <a:solidFill>
                  <a:schemeClr val="bg1"/>
                </a:solidFill>
              </a:rPr>
              <a:t>14mag</a:t>
            </a:r>
            <a:endParaRPr kumimoji="1" lang="ja-JP" altLang="en-US" sz="800" dirty="0">
              <a:solidFill>
                <a:schemeClr val="bg1"/>
              </a:solidFill>
            </a:endParaRPr>
          </a:p>
        </p:txBody>
      </p:sp>
      <p:sp>
        <p:nvSpPr>
          <p:cNvPr id="23" name="テキスト ボックス 22"/>
          <p:cNvSpPr txBox="1"/>
          <p:nvPr/>
        </p:nvSpPr>
        <p:spPr>
          <a:xfrm>
            <a:off x="5942067" y="5352859"/>
            <a:ext cx="504056" cy="215444"/>
          </a:xfrm>
          <a:prstGeom prst="rect">
            <a:avLst/>
          </a:prstGeom>
          <a:noFill/>
          <a:ln>
            <a:noFill/>
          </a:ln>
        </p:spPr>
        <p:txBody>
          <a:bodyPr wrap="square" rtlCol="0">
            <a:spAutoFit/>
          </a:bodyPr>
          <a:lstStyle/>
          <a:p>
            <a:r>
              <a:rPr kumimoji="1" lang="en-US" altLang="ja-JP" sz="800" dirty="0" smtClean="0">
                <a:solidFill>
                  <a:schemeClr val="bg1"/>
                </a:solidFill>
              </a:rPr>
              <a:t>13mag</a:t>
            </a:r>
            <a:endParaRPr kumimoji="1" lang="ja-JP" altLang="en-US" sz="800" dirty="0">
              <a:solidFill>
                <a:schemeClr val="bg1"/>
              </a:solidFill>
            </a:endParaRPr>
          </a:p>
        </p:txBody>
      </p:sp>
      <p:sp>
        <p:nvSpPr>
          <p:cNvPr id="2" name="テキスト ボックス 1"/>
          <p:cNvSpPr txBox="1"/>
          <p:nvPr/>
        </p:nvSpPr>
        <p:spPr>
          <a:xfrm>
            <a:off x="307498" y="5137415"/>
            <a:ext cx="1595641" cy="646331"/>
          </a:xfrm>
          <a:prstGeom prst="rect">
            <a:avLst/>
          </a:prstGeom>
          <a:noFill/>
        </p:spPr>
        <p:txBody>
          <a:bodyPr wrap="square" rtlCol="0">
            <a:spAutoFit/>
          </a:bodyPr>
          <a:lstStyle/>
          <a:p>
            <a:r>
              <a:rPr kumimoji="1" lang="ja-JP" altLang="en-US" dirty="0" smtClean="0"/>
              <a:t>注</a:t>
            </a:r>
            <a:r>
              <a:rPr kumimoji="1" lang="en-US" altLang="ja-JP" dirty="0" smtClean="0"/>
              <a:t>: </a:t>
            </a:r>
            <a:r>
              <a:rPr kumimoji="1" lang="el-GR" altLang="ja-JP" dirty="0" smtClean="0"/>
              <a:t>ρ</a:t>
            </a:r>
            <a:r>
              <a:rPr kumimoji="1" lang="en-US" altLang="ja-JP" dirty="0" smtClean="0"/>
              <a:t>&lt;10</a:t>
            </a:r>
            <a:r>
              <a:rPr kumimoji="1" lang="ja-JP" altLang="en-US" dirty="0" smtClean="0"/>
              <a:t>は考慮していない</a:t>
            </a:r>
            <a:endParaRPr kumimoji="1" lang="ja-JP" altLang="en-US" dirty="0"/>
          </a:p>
        </p:txBody>
      </p:sp>
    </p:spTree>
    <p:extLst>
      <p:ext uri="{BB962C8B-B14F-4D97-AF65-F5344CB8AC3E}">
        <p14:creationId xmlns:p14="http://schemas.microsoft.com/office/powerpoint/2010/main" val="23957559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
          <p:cNvSpPr>
            <a:spLocks noChangeArrowheads="1"/>
          </p:cNvSpPr>
          <p:nvPr/>
        </p:nvSpPr>
        <p:spPr bwMode="auto">
          <a:xfrm>
            <a:off x="697078" y="1608471"/>
            <a:ext cx="1045479" cy="461665"/>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sz="2400" b="1" dirty="0" smtClean="0">
                <a:latin typeface="ＭＳ Ｐゴシック" charset="-128"/>
              </a:rPr>
              <a:t>Seeing</a:t>
            </a:r>
            <a:endParaRPr lang="ja-JP" altLang="en-US" sz="2400" b="1" dirty="0">
              <a:latin typeface="ＭＳ Ｐゴシック" charset="-128"/>
            </a:endParaRPr>
          </a:p>
        </p:txBody>
      </p:sp>
      <p:sp>
        <p:nvSpPr>
          <p:cNvPr id="15" name="テキスト ボックス 14"/>
          <p:cNvSpPr txBox="1"/>
          <p:nvPr/>
        </p:nvSpPr>
        <p:spPr>
          <a:xfrm>
            <a:off x="842536" y="4316903"/>
            <a:ext cx="4522994" cy="1200329"/>
          </a:xfrm>
          <a:prstGeom prst="rect">
            <a:avLst/>
          </a:prstGeom>
          <a:noFill/>
        </p:spPr>
        <p:txBody>
          <a:bodyPr wrap="square" rtlCol="0">
            <a:spAutoFit/>
          </a:bodyPr>
          <a:lstStyle/>
          <a:p>
            <a:r>
              <a:rPr lang="ja-JP" altLang="en-US" dirty="0"/>
              <a:t>知りたいの</a:t>
            </a:r>
            <a:r>
              <a:rPr lang="ja-JP" altLang="en-US" dirty="0" smtClean="0"/>
              <a:t>は、</a:t>
            </a:r>
            <a:endParaRPr lang="en-US" altLang="ja-JP" dirty="0" smtClean="0"/>
          </a:p>
          <a:p>
            <a:r>
              <a:rPr lang="ja-JP" altLang="en-US" dirty="0" smtClean="0"/>
              <a:t>　・シーイングの値</a:t>
            </a:r>
            <a:endParaRPr lang="en-US" altLang="ja-JP" dirty="0" smtClean="0"/>
          </a:p>
          <a:p>
            <a:r>
              <a:rPr kumimoji="1" lang="ja-JP" altLang="en-US" dirty="0" smtClean="0"/>
              <a:t>　・接地境界層のプロファイル</a:t>
            </a:r>
            <a:endParaRPr kumimoji="1" lang="en-US" altLang="ja-JP" dirty="0" smtClean="0"/>
          </a:p>
          <a:p>
            <a:r>
              <a:rPr lang="ja-JP" altLang="en-US" dirty="0"/>
              <a:t>　</a:t>
            </a:r>
            <a:r>
              <a:rPr lang="ja-JP" altLang="en-US" dirty="0" smtClean="0"/>
              <a:t>・接地境界層の高さ</a:t>
            </a:r>
            <a:endParaRPr kumimoji="1" lang="en-US" altLang="ja-JP" dirty="0" smtClean="0"/>
          </a:p>
        </p:txBody>
      </p:sp>
      <p:sp>
        <p:nvSpPr>
          <p:cNvPr id="16" name="正方形/長方形 15"/>
          <p:cNvSpPr/>
          <p:nvPr/>
        </p:nvSpPr>
        <p:spPr>
          <a:xfrm>
            <a:off x="5324242" y="4771640"/>
            <a:ext cx="3285831" cy="523220"/>
          </a:xfrm>
          <a:prstGeom prst="rect">
            <a:avLst/>
          </a:prstGeom>
        </p:spPr>
        <p:txBody>
          <a:bodyPr wrap="square">
            <a:spAutoFit/>
          </a:bodyPr>
          <a:lstStyle/>
          <a:p>
            <a:r>
              <a:rPr lang="ja-JP" altLang="en-US" sz="1400" dirty="0"/>
              <a:t>接地境界層の</a:t>
            </a:r>
            <a:r>
              <a:rPr lang="ja-JP" altLang="en-US" sz="1400" dirty="0" smtClean="0"/>
              <a:t>シーイングが</a:t>
            </a:r>
            <a:r>
              <a:rPr lang="en-US" altLang="ja-JP" sz="1400" dirty="0" smtClean="0"/>
              <a:t>0.1’’</a:t>
            </a:r>
            <a:r>
              <a:rPr lang="ja-JP" altLang="en-US" sz="1400" dirty="0" smtClean="0"/>
              <a:t>となる高度の</a:t>
            </a:r>
            <a:r>
              <a:rPr lang="ja-JP" altLang="ja-JP" sz="1400" dirty="0" smtClean="0"/>
              <a:t>シミュレーション</a:t>
            </a:r>
            <a:r>
              <a:rPr lang="en-US" altLang="ja-JP" sz="1400" dirty="0" smtClean="0"/>
              <a:t>(Swain&amp;Gallee2006)</a:t>
            </a:r>
            <a:endParaRPr lang="en-US" altLang="ja-JP" sz="1400" dirty="0"/>
          </a:p>
        </p:txBody>
      </p:sp>
      <p:pic>
        <p:nvPicPr>
          <p:cNvPr id="17" name="Picture 3"/>
          <p:cNvPicPr>
            <a:picLocks noChangeAspect="1" noChangeArrowheads="1"/>
          </p:cNvPicPr>
          <p:nvPr/>
        </p:nvPicPr>
        <p:blipFill rotWithShape="1">
          <a:blip r:embed="rId2" cstate="print"/>
          <a:srcRect b="8635"/>
          <a:stretch/>
        </p:blipFill>
        <p:spPr bwMode="auto">
          <a:xfrm>
            <a:off x="5292080" y="2300969"/>
            <a:ext cx="3240000" cy="2458477"/>
          </a:xfrm>
          <a:prstGeom prst="rect">
            <a:avLst/>
          </a:prstGeom>
          <a:noFill/>
          <a:ln w="9525">
            <a:noFill/>
            <a:miter lim="800000"/>
            <a:headEnd/>
            <a:tailEnd/>
          </a:ln>
          <a:effectLst/>
        </p:spPr>
      </p:pic>
      <p:sp>
        <p:nvSpPr>
          <p:cNvPr id="29" name="正方形/長方形 28"/>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シーイング観測</a:t>
            </a:r>
            <a:endParaRPr kumimoji="1" lang="ja-JP" altLang="en-US" sz="3600" dirty="0">
              <a:latin typeface="+mn-ea"/>
            </a:endParaRPr>
          </a:p>
        </p:txBody>
      </p:sp>
      <p:sp>
        <p:nvSpPr>
          <p:cNvPr id="3" name="正方形/長方形 2"/>
          <p:cNvSpPr/>
          <p:nvPr/>
        </p:nvSpPr>
        <p:spPr>
          <a:xfrm>
            <a:off x="827584" y="2420888"/>
            <a:ext cx="4102581" cy="1200329"/>
          </a:xfrm>
          <a:prstGeom prst="rect">
            <a:avLst/>
          </a:prstGeom>
        </p:spPr>
        <p:txBody>
          <a:bodyPr wrap="square">
            <a:spAutoFit/>
          </a:bodyPr>
          <a:lstStyle/>
          <a:p>
            <a:r>
              <a:rPr lang="ja-JP" altLang="en-US" dirty="0" smtClean="0"/>
              <a:t>シーイングとは</a:t>
            </a:r>
            <a:r>
              <a:rPr lang="en-US" altLang="ja-JP" dirty="0" err="1" smtClean="0"/>
              <a:t>大気の揺らぎによ</a:t>
            </a:r>
            <a:r>
              <a:rPr lang="ja-JP" altLang="en-US" dirty="0"/>
              <a:t>って</a:t>
            </a:r>
            <a:r>
              <a:rPr lang="en-US" altLang="ja-JP" dirty="0" err="1" smtClean="0"/>
              <a:t>星が広がって</a:t>
            </a:r>
            <a:r>
              <a:rPr lang="ja-JP" altLang="en-US" dirty="0" smtClean="0"/>
              <a:t>見える現象のこと。</a:t>
            </a:r>
            <a:endParaRPr lang="en-US" altLang="ja-JP" dirty="0" smtClean="0"/>
          </a:p>
          <a:p>
            <a:r>
              <a:rPr lang="ja-JP" altLang="en-US" dirty="0" smtClean="0"/>
              <a:t>地球大気でも、特に地表面付近の強い乱流荘によってシーイングは悪化する。</a:t>
            </a:r>
            <a:endParaRPr lang="en-US" altLang="ja-JP" dirty="0" smtClean="0"/>
          </a:p>
        </p:txBody>
      </p:sp>
    </p:spTree>
    <p:extLst>
      <p:ext uri="{BB962C8B-B14F-4D97-AF65-F5344CB8AC3E}">
        <p14:creationId xmlns:p14="http://schemas.microsoft.com/office/powerpoint/2010/main" val="39794154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1246" y="414000"/>
            <a:ext cx="3914854" cy="584775"/>
          </a:xfrm>
          <a:prstGeom prst="rect">
            <a:avLst/>
          </a:prstGeom>
          <a:noFill/>
        </p:spPr>
        <p:txBody>
          <a:bodyPr wrap="none" rtlCol="0">
            <a:spAutoFit/>
          </a:bodyPr>
          <a:lstStyle/>
          <a:p>
            <a:r>
              <a:rPr lang="en-US" altLang="ja-JP" sz="3200" b="1" dirty="0" smtClean="0">
                <a:solidFill>
                  <a:schemeClr val="bg1"/>
                </a:solidFill>
              </a:rPr>
              <a:t>3.3</a:t>
            </a:r>
            <a:r>
              <a:rPr kumimoji="1" lang="en-US" altLang="ja-JP" sz="3200" b="1" dirty="0" smtClean="0">
                <a:solidFill>
                  <a:schemeClr val="bg1"/>
                </a:solidFill>
              </a:rPr>
              <a:t>. </a:t>
            </a:r>
            <a:r>
              <a:rPr kumimoji="1" lang="ja-JP" altLang="en-US" sz="3200" b="1" dirty="0" smtClean="0">
                <a:solidFill>
                  <a:schemeClr val="bg1"/>
                </a:solidFill>
              </a:rPr>
              <a:t>論文の背景 </a:t>
            </a:r>
            <a:r>
              <a:rPr kumimoji="1" lang="en-US" altLang="ja-JP" sz="3200" b="1" dirty="0" smtClean="0">
                <a:solidFill>
                  <a:schemeClr val="bg1"/>
                </a:solidFill>
              </a:rPr>
              <a:t>(3/4)</a:t>
            </a:r>
            <a:endParaRPr kumimoji="1" lang="ja-JP" altLang="en-US" sz="3200" b="1" dirty="0">
              <a:solidFill>
                <a:schemeClr val="bg1"/>
              </a:solidFill>
            </a:endParaRPr>
          </a:p>
        </p:txBody>
      </p:sp>
      <p:sp>
        <p:nvSpPr>
          <p:cNvPr id="7" name="テキスト ボックス 6"/>
          <p:cNvSpPr txBox="1"/>
          <p:nvPr/>
        </p:nvSpPr>
        <p:spPr>
          <a:xfrm>
            <a:off x="360402" y="1575866"/>
            <a:ext cx="4176464" cy="400110"/>
          </a:xfrm>
          <a:prstGeom prst="rect">
            <a:avLst/>
          </a:prstGeom>
          <a:noFill/>
        </p:spPr>
        <p:txBody>
          <a:bodyPr wrap="square" rtlCol="0">
            <a:spAutoFit/>
          </a:bodyPr>
          <a:lstStyle/>
          <a:p>
            <a:r>
              <a:rPr kumimoji="1" lang="ja-JP" altLang="en-US" sz="2000" dirty="0" smtClean="0"/>
              <a:t>・</a:t>
            </a:r>
            <a:r>
              <a:rPr kumimoji="1" lang="ja-JP" altLang="en-US" sz="2000" b="1" dirty="0" smtClean="0"/>
              <a:t>地球大気構造とその擾乱</a:t>
            </a:r>
            <a:endParaRPr kumimoji="1" lang="ja-JP" altLang="en-US" sz="2000" b="1" dirty="0"/>
          </a:p>
        </p:txBody>
      </p:sp>
      <p:sp>
        <p:nvSpPr>
          <p:cNvPr id="5" name="正方形/長方形 4"/>
          <p:cNvSpPr/>
          <p:nvPr/>
        </p:nvSpPr>
        <p:spPr>
          <a:xfrm>
            <a:off x="3918526" y="1993443"/>
            <a:ext cx="4985660" cy="369332"/>
          </a:xfrm>
          <a:prstGeom prst="rect">
            <a:avLst/>
          </a:prstGeom>
        </p:spPr>
        <p:txBody>
          <a:bodyPr wrap="none">
            <a:spAutoFit/>
          </a:bodyPr>
          <a:lstStyle/>
          <a:p>
            <a:r>
              <a:rPr lang="ja-JP" altLang="en-US" dirty="0"/>
              <a:t>基本的</a:t>
            </a:r>
            <a:r>
              <a:rPr lang="ja-JP" altLang="en-US" dirty="0" smtClean="0"/>
              <a:t>に高度と共に温度が上昇すると</a:t>
            </a:r>
            <a:r>
              <a:rPr lang="ja-JP" altLang="en-US" b="1" dirty="0" smtClean="0">
                <a:solidFill>
                  <a:srgbClr val="FF0000"/>
                </a:solidFill>
              </a:rPr>
              <a:t>安定</a:t>
            </a:r>
            <a:r>
              <a:rPr lang="ja-JP" altLang="en-US" dirty="0" smtClean="0"/>
              <a:t>となる</a:t>
            </a:r>
            <a:endParaRPr lang="en-US" altLang="ja-JP" dirty="0" smtClean="0"/>
          </a:p>
        </p:txBody>
      </p:sp>
      <p:sp>
        <p:nvSpPr>
          <p:cNvPr id="14" name="正方形/長方形 13"/>
          <p:cNvSpPr/>
          <p:nvPr/>
        </p:nvSpPr>
        <p:spPr>
          <a:xfrm>
            <a:off x="3942894" y="5687686"/>
            <a:ext cx="4897495" cy="923330"/>
          </a:xfrm>
          <a:prstGeom prst="rect">
            <a:avLst/>
          </a:prstGeom>
        </p:spPr>
        <p:txBody>
          <a:bodyPr wrap="none">
            <a:spAutoFit/>
          </a:bodyPr>
          <a:lstStyle/>
          <a:p>
            <a:r>
              <a:rPr lang="ja-JP" altLang="en-US" dirty="0" smtClean="0"/>
              <a:t>大気擾乱のほとんどは対流圏内で発生</a:t>
            </a:r>
            <a:endParaRPr lang="en-US" altLang="ja-JP" dirty="0" smtClean="0"/>
          </a:p>
          <a:p>
            <a:r>
              <a:rPr lang="ja-JP" altLang="en-US" dirty="0" smtClean="0"/>
              <a:t>特に地表付近「</a:t>
            </a:r>
            <a:r>
              <a:rPr lang="ja-JP" altLang="en-US" dirty="0" smtClean="0">
                <a:solidFill>
                  <a:srgbClr val="FF0000"/>
                </a:solidFill>
              </a:rPr>
              <a:t>接地境界層</a:t>
            </a:r>
            <a:r>
              <a:rPr lang="ja-JP" altLang="en-US" dirty="0" smtClean="0"/>
              <a:t>」で強い擾乱が生じる</a:t>
            </a:r>
            <a:endParaRPr lang="en-US" altLang="ja-JP" dirty="0" smtClean="0"/>
          </a:p>
          <a:p>
            <a:r>
              <a:rPr lang="ja-JP" altLang="en-US" dirty="0" smtClean="0"/>
              <a:t>（ローカルな地形</a:t>
            </a:r>
            <a:r>
              <a:rPr lang="ja-JP" altLang="en-US" dirty="0"/>
              <a:t>と</a:t>
            </a:r>
            <a:r>
              <a:rPr lang="ja-JP" altLang="en-US" dirty="0" smtClean="0"/>
              <a:t>風がその原因）</a:t>
            </a:r>
            <a:endParaRPr lang="en-US" altLang="ja-JP" dirty="0" smtClean="0"/>
          </a:p>
        </p:txBody>
      </p:sp>
      <p:pic>
        <p:nvPicPr>
          <p:cNvPr id="2050" name="Picture 2" descr="C:\Users\hirofumi\Desktop\fig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991" y="2351796"/>
            <a:ext cx="2730897" cy="37432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Users\hirofumi\Desktop\fig6-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8713" y="2572155"/>
            <a:ext cx="5421073" cy="25025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7308011" y="2572155"/>
            <a:ext cx="1800493" cy="369332"/>
          </a:xfrm>
          <a:prstGeom prst="rect">
            <a:avLst/>
          </a:prstGeom>
        </p:spPr>
        <p:txBody>
          <a:bodyPr wrap="none">
            <a:spAutoFit/>
          </a:bodyPr>
          <a:lstStyle/>
          <a:p>
            <a:r>
              <a:rPr lang="en-US" altLang="ja-JP" dirty="0" smtClean="0"/>
              <a:t>※</a:t>
            </a:r>
            <a:r>
              <a:rPr lang="ja-JP" altLang="en-US" dirty="0" smtClean="0"/>
              <a:t>「温帯」の場合</a:t>
            </a:r>
            <a:endParaRPr lang="ja-JP" altLang="en-US" dirty="0"/>
          </a:p>
        </p:txBody>
      </p:sp>
      <p:sp>
        <p:nvSpPr>
          <p:cNvPr id="10" name="正方形/長方形 9"/>
          <p:cNvSpPr/>
          <p:nvPr/>
        </p:nvSpPr>
        <p:spPr>
          <a:xfrm>
            <a:off x="656750" y="6135107"/>
            <a:ext cx="2582758" cy="246221"/>
          </a:xfrm>
          <a:prstGeom prst="rect">
            <a:avLst/>
          </a:prstGeom>
        </p:spPr>
        <p:txBody>
          <a:bodyPr wrap="none">
            <a:spAutoFit/>
          </a:bodyPr>
          <a:lstStyle/>
          <a:p>
            <a:r>
              <a:rPr lang="ja-JP" altLang="en-US" sz="1000" dirty="0" smtClean="0"/>
              <a:t>「一般気象学」小倉義光著、東大出版　図</a:t>
            </a:r>
            <a:r>
              <a:rPr lang="en-US" altLang="ja-JP" sz="1000" dirty="0" smtClean="0"/>
              <a:t>2.1</a:t>
            </a:r>
            <a:endParaRPr lang="ja-JP" altLang="en-US" sz="1000" dirty="0"/>
          </a:p>
        </p:txBody>
      </p:sp>
      <p:sp>
        <p:nvSpPr>
          <p:cNvPr id="23" name="正方形/長方形 22"/>
          <p:cNvSpPr/>
          <p:nvPr/>
        </p:nvSpPr>
        <p:spPr>
          <a:xfrm>
            <a:off x="6446496" y="5212893"/>
            <a:ext cx="2653290" cy="246221"/>
          </a:xfrm>
          <a:prstGeom prst="rect">
            <a:avLst/>
          </a:prstGeom>
        </p:spPr>
        <p:txBody>
          <a:bodyPr wrap="none">
            <a:spAutoFit/>
          </a:bodyPr>
          <a:lstStyle/>
          <a:p>
            <a:r>
              <a:rPr lang="ja-JP" altLang="en-US" sz="1000" dirty="0" smtClean="0"/>
              <a:t>「一般気象学」小倉義光著、東大出版　図</a:t>
            </a:r>
            <a:r>
              <a:rPr lang="en-US" altLang="ja-JP" sz="1000" dirty="0" smtClean="0"/>
              <a:t>6.23</a:t>
            </a:r>
            <a:endParaRPr lang="ja-JP" altLang="en-US" sz="1000" dirty="0"/>
          </a:p>
        </p:txBody>
      </p:sp>
      <p:sp>
        <p:nvSpPr>
          <p:cNvPr id="2" name="テキスト ボックス 1"/>
          <p:cNvSpPr txBox="1"/>
          <p:nvPr/>
        </p:nvSpPr>
        <p:spPr>
          <a:xfrm>
            <a:off x="0" y="5474502"/>
            <a:ext cx="877163" cy="369332"/>
          </a:xfrm>
          <a:prstGeom prst="rect">
            <a:avLst/>
          </a:prstGeom>
          <a:noFill/>
        </p:spPr>
        <p:txBody>
          <a:bodyPr wrap="none" rtlCol="0">
            <a:spAutoFit/>
          </a:bodyPr>
          <a:lstStyle/>
          <a:p>
            <a:r>
              <a:rPr lang="ja-JP" altLang="en-US" dirty="0"/>
              <a:t>対流圏</a:t>
            </a:r>
            <a:endParaRPr kumimoji="1" lang="ja-JP" altLang="en-US" dirty="0"/>
          </a:p>
        </p:txBody>
      </p:sp>
      <p:sp>
        <p:nvSpPr>
          <p:cNvPr id="13" name="テキスト ボックス 12"/>
          <p:cNvSpPr txBox="1"/>
          <p:nvPr/>
        </p:nvSpPr>
        <p:spPr>
          <a:xfrm>
            <a:off x="-1" y="4638756"/>
            <a:ext cx="877163" cy="369332"/>
          </a:xfrm>
          <a:prstGeom prst="rect">
            <a:avLst/>
          </a:prstGeom>
          <a:noFill/>
        </p:spPr>
        <p:txBody>
          <a:bodyPr wrap="none" rtlCol="0">
            <a:spAutoFit/>
          </a:bodyPr>
          <a:lstStyle/>
          <a:p>
            <a:r>
              <a:rPr lang="ja-JP" altLang="en-US" dirty="0" smtClean="0"/>
              <a:t>成層圏</a:t>
            </a:r>
            <a:endParaRPr kumimoji="1" lang="ja-JP" altLang="en-US" dirty="0"/>
          </a:p>
        </p:txBody>
      </p:sp>
      <p:sp>
        <p:nvSpPr>
          <p:cNvPr id="15" name="テキスト ボックス 14"/>
          <p:cNvSpPr txBox="1"/>
          <p:nvPr/>
        </p:nvSpPr>
        <p:spPr>
          <a:xfrm>
            <a:off x="0" y="3547754"/>
            <a:ext cx="877163" cy="369332"/>
          </a:xfrm>
          <a:prstGeom prst="rect">
            <a:avLst/>
          </a:prstGeom>
          <a:noFill/>
        </p:spPr>
        <p:txBody>
          <a:bodyPr wrap="none" rtlCol="0">
            <a:spAutoFit/>
          </a:bodyPr>
          <a:lstStyle/>
          <a:p>
            <a:r>
              <a:rPr lang="ja-JP" altLang="en-US" dirty="0" smtClean="0"/>
              <a:t>中間圏</a:t>
            </a:r>
            <a:endParaRPr kumimoji="1" lang="ja-JP" altLang="en-US" dirty="0"/>
          </a:p>
        </p:txBody>
      </p:sp>
      <p:sp>
        <p:nvSpPr>
          <p:cNvPr id="16" name="テキスト ボックス 15"/>
          <p:cNvSpPr txBox="1"/>
          <p:nvPr/>
        </p:nvSpPr>
        <p:spPr>
          <a:xfrm>
            <a:off x="37237" y="2495050"/>
            <a:ext cx="646331" cy="369332"/>
          </a:xfrm>
          <a:prstGeom prst="rect">
            <a:avLst/>
          </a:prstGeom>
          <a:noFill/>
        </p:spPr>
        <p:txBody>
          <a:bodyPr wrap="none" rtlCol="0">
            <a:spAutoFit/>
          </a:bodyPr>
          <a:lstStyle/>
          <a:p>
            <a:r>
              <a:rPr lang="ja-JP" altLang="en-US" dirty="0" smtClean="0"/>
              <a:t>熱圏</a:t>
            </a:r>
            <a:endParaRPr kumimoji="1" lang="ja-JP" altLang="en-US" dirty="0"/>
          </a:p>
        </p:txBody>
      </p:sp>
      <p:sp>
        <p:nvSpPr>
          <p:cNvPr id="3" name="正方形/長方形 2"/>
          <p:cNvSpPr/>
          <p:nvPr/>
        </p:nvSpPr>
        <p:spPr>
          <a:xfrm>
            <a:off x="4211960" y="4370463"/>
            <a:ext cx="4752528" cy="20164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066877" y="4638756"/>
            <a:ext cx="1338828" cy="369332"/>
          </a:xfrm>
          <a:prstGeom prst="rect">
            <a:avLst/>
          </a:prstGeom>
          <a:noFill/>
        </p:spPr>
        <p:txBody>
          <a:bodyPr wrap="none" rtlCol="0">
            <a:spAutoFit/>
          </a:bodyPr>
          <a:lstStyle/>
          <a:p>
            <a:r>
              <a:rPr lang="ja-JP" altLang="en-US" dirty="0"/>
              <a:t>接地境界層</a:t>
            </a:r>
            <a:endParaRPr kumimoji="1" lang="ja-JP" altLang="en-US" dirty="0"/>
          </a:p>
        </p:txBody>
      </p:sp>
      <p:sp>
        <p:nvSpPr>
          <p:cNvPr id="18" name="正方形/長方形 17"/>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乱流層</a:t>
            </a:r>
            <a:r>
              <a:rPr lang="ja-JP" altLang="en-US" sz="3600" dirty="0">
                <a:latin typeface="+mn-ea"/>
              </a:rPr>
              <a:t>に</a:t>
            </a:r>
            <a:r>
              <a:rPr lang="ja-JP" altLang="en-US" sz="3600" dirty="0" smtClean="0">
                <a:latin typeface="+mn-ea"/>
              </a:rPr>
              <a:t>ついて　</a:t>
            </a:r>
            <a:r>
              <a:rPr lang="en-US" altLang="ja-JP" sz="3600" dirty="0" smtClean="0">
                <a:latin typeface="+mn-ea"/>
              </a:rPr>
              <a:t>1/2</a:t>
            </a:r>
            <a:endParaRPr kumimoji="1" lang="ja-JP" altLang="en-US" sz="3600" dirty="0">
              <a:latin typeface="+mn-ea"/>
            </a:endParaRPr>
          </a:p>
        </p:txBody>
      </p:sp>
    </p:spTree>
    <p:extLst>
      <p:ext uri="{BB962C8B-B14F-4D97-AF65-F5344CB8AC3E}">
        <p14:creationId xmlns:p14="http://schemas.microsoft.com/office/powerpoint/2010/main" val="25108054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1246" y="414000"/>
            <a:ext cx="3655168" cy="584775"/>
          </a:xfrm>
          <a:prstGeom prst="rect">
            <a:avLst/>
          </a:prstGeom>
          <a:noFill/>
        </p:spPr>
        <p:txBody>
          <a:bodyPr wrap="none" rtlCol="0">
            <a:spAutoFit/>
          </a:bodyPr>
          <a:lstStyle/>
          <a:p>
            <a:r>
              <a:rPr lang="en-US" altLang="ja-JP" sz="3200" b="1" dirty="0">
                <a:solidFill>
                  <a:schemeClr val="bg1"/>
                </a:solidFill>
              </a:rPr>
              <a:t>0</a:t>
            </a:r>
            <a:r>
              <a:rPr kumimoji="1" lang="en-US" altLang="ja-JP" sz="3200" b="1" dirty="0" smtClean="0">
                <a:solidFill>
                  <a:schemeClr val="bg1"/>
                </a:solidFill>
              </a:rPr>
              <a:t>. </a:t>
            </a:r>
            <a:r>
              <a:rPr kumimoji="1" lang="ja-JP" altLang="en-US" sz="3200" b="1" dirty="0" smtClean="0">
                <a:solidFill>
                  <a:schemeClr val="bg1"/>
                </a:solidFill>
              </a:rPr>
              <a:t>論文の背景 </a:t>
            </a:r>
            <a:r>
              <a:rPr kumimoji="1" lang="en-US" altLang="ja-JP" sz="3200" b="1" dirty="0" smtClean="0">
                <a:solidFill>
                  <a:schemeClr val="bg1"/>
                </a:solidFill>
              </a:rPr>
              <a:t>(</a:t>
            </a:r>
            <a:r>
              <a:rPr lang="en-US" altLang="ja-JP" sz="3200" b="1" dirty="0" smtClean="0">
                <a:solidFill>
                  <a:schemeClr val="bg1"/>
                </a:solidFill>
              </a:rPr>
              <a:t>4</a:t>
            </a:r>
            <a:r>
              <a:rPr kumimoji="1" lang="en-US" altLang="ja-JP" sz="3200" b="1" dirty="0" smtClean="0">
                <a:solidFill>
                  <a:schemeClr val="bg1"/>
                </a:solidFill>
              </a:rPr>
              <a:t>/4)</a:t>
            </a:r>
            <a:endParaRPr kumimoji="1" lang="ja-JP" altLang="en-US" sz="3200" b="1" dirty="0">
              <a:solidFill>
                <a:schemeClr val="bg1"/>
              </a:solidFill>
            </a:endParaRPr>
          </a:p>
        </p:txBody>
      </p:sp>
      <p:sp>
        <p:nvSpPr>
          <p:cNvPr id="5" name="正方形/長方形 4"/>
          <p:cNvSpPr/>
          <p:nvPr/>
        </p:nvSpPr>
        <p:spPr>
          <a:xfrm>
            <a:off x="1827765" y="4577979"/>
            <a:ext cx="5727402" cy="369332"/>
          </a:xfrm>
          <a:prstGeom prst="rect">
            <a:avLst/>
          </a:prstGeom>
        </p:spPr>
        <p:txBody>
          <a:bodyPr wrap="none">
            <a:spAutoFit/>
          </a:bodyPr>
          <a:lstStyle/>
          <a:p>
            <a:r>
              <a:rPr lang="ja-JP" altLang="en-US" dirty="0" smtClean="0"/>
              <a:t>温度揺らぎ</a:t>
            </a:r>
            <a:r>
              <a:rPr lang="en-US" altLang="ja-JP" dirty="0" smtClean="0"/>
              <a:t>C</a:t>
            </a:r>
            <a:r>
              <a:rPr lang="en-US" altLang="ja-JP" baseline="-25000" dirty="0" smtClean="0"/>
              <a:t>T</a:t>
            </a:r>
            <a:r>
              <a:rPr lang="en-US" altLang="ja-JP" baseline="30000" dirty="0" smtClean="0"/>
              <a:t>2</a:t>
            </a:r>
            <a:r>
              <a:rPr lang="ja-JP" altLang="en-US" dirty="0" smtClean="0"/>
              <a:t>　＝　屈折率揺らぎ</a:t>
            </a:r>
            <a:r>
              <a:rPr lang="en-US" altLang="ja-JP" dirty="0" smtClean="0"/>
              <a:t>C</a:t>
            </a:r>
            <a:r>
              <a:rPr lang="en-US" altLang="ja-JP" baseline="-25000" dirty="0" smtClean="0"/>
              <a:t>N</a:t>
            </a:r>
            <a:r>
              <a:rPr lang="en-US" altLang="ja-JP" baseline="30000" dirty="0" smtClean="0"/>
              <a:t>2</a:t>
            </a:r>
            <a:r>
              <a:rPr lang="ja-JP" altLang="en-US" dirty="0" smtClean="0"/>
              <a:t>　＝　入射角揺らぎ</a:t>
            </a:r>
            <a:endParaRPr lang="en-US" altLang="ja-JP" b="1" dirty="0" smtClean="0">
              <a:solidFill>
                <a:srgbClr val="FF0000"/>
              </a:solidFill>
            </a:endParaRPr>
          </a:p>
        </p:txBody>
      </p:sp>
      <p:sp>
        <p:nvSpPr>
          <p:cNvPr id="8" name="正方形/長方形 7"/>
          <p:cNvSpPr/>
          <p:nvPr/>
        </p:nvSpPr>
        <p:spPr>
          <a:xfrm>
            <a:off x="1927212" y="1767168"/>
            <a:ext cx="5041765" cy="369332"/>
          </a:xfrm>
          <a:prstGeom prst="rect">
            <a:avLst/>
          </a:prstGeom>
        </p:spPr>
        <p:txBody>
          <a:bodyPr wrap="none">
            <a:spAutoFit/>
          </a:bodyPr>
          <a:lstStyle/>
          <a:p>
            <a:r>
              <a:rPr lang="ja-JP" altLang="en-US" dirty="0"/>
              <a:t>要する</a:t>
            </a:r>
            <a:r>
              <a:rPr lang="ja-JP" altLang="en-US" dirty="0" smtClean="0"/>
              <a:t>に大気乱流強度が大きければシーイング悪</a:t>
            </a:r>
            <a:endParaRPr lang="ja-JP" altLang="en-US" dirty="0"/>
          </a:p>
        </p:txBody>
      </p:sp>
      <p:sp>
        <p:nvSpPr>
          <p:cNvPr id="2" name="正方形/長方形 1"/>
          <p:cNvSpPr/>
          <p:nvPr/>
        </p:nvSpPr>
        <p:spPr>
          <a:xfrm>
            <a:off x="3218591" y="2533546"/>
            <a:ext cx="2553904" cy="369332"/>
          </a:xfrm>
          <a:prstGeom prst="rect">
            <a:avLst/>
          </a:prstGeom>
        </p:spPr>
        <p:txBody>
          <a:bodyPr wrap="none">
            <a:spAutoFit/>
          </a:bodyPr>
          <a:lstStyle/>
          <a:p>
            <a:r>
              <a:rPr lang="ja-JP" altLang="en-US" dirty="0" smtClean="0"/>
              <a:t>大気擾乱 ＝ 温度揺らぎ</a:t>
            </a:r>
            <a:endParaRPr lang="ja-JP" altLang="en-US" dirty="0"/>
          </a:p>
        </p:txBody>
      </p:sp>
      <p:sp>
        <p:nvSpPr>
          <p:cNvPr id="3" name="角丸四角形 2"/>
          <p:cNvSpPr/>
          <p:nvPr/>
        </p:nvSpPr>
        <p:spPr>
          <a:xfrm>
            <a:off x="3218591" y="2348880"/>
            <a:ext cx="2553904" cy="72008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a:off x="1070374" y="3595082"/>
            <a:ext cx="1569660" cy="369332"/>
          </a:xfrm>
          <a:prstGeom prst="rect">
            <a:avLst/>
          </a:prstGeom>
          <a:noFill/>
        </p:spPr>
        <p:txBody>
          <a:bodyPr wrap="none" rtlCol="0">
            <a:spAutoFit/>
          </a:bodyPr>
          <a:lstStyle/>
          <a:p>
            <a:r>
              <a:rPr lang="ja-JP" altLang="en-US" dirty="0" smtClean="0"/>
              <a:t>温度構造関数</a:t>
            </a:r>
            <a:endParaRPr lang="en-US" altLang="ja-JP" dirty="0" smtClean="0"/>
          </a:p>
        </p:txBody>
      </p:sp>
      <p:sp>
        <p:nvSpPr>
          <p:cNvPr id="18" name="正方形/長方形 17"/>
          <p:cNvSpPr/>
          <p:nvPr/>
        </p:nvSpPr>
        <p:spPr>
          <a:xfrm>
            <a:off x="6524065" y="3937842"/>
            <a:ext cx="1412566" cy="276999"/>
          </a:xfrm>
          <a:prstGeom prst="rect">
            <a:avLst/>
          </a:prstGeom>
        </p:spPr>
        <p:txBody>
          <a:bodyPr wrap="none">
            <a:spAutoFit/>
          </a:bodyPr>
          <a:lstStyle/>
          <a:p>
            <a:r>
              <a:rPr lang="ja-JP" altLang="en-US" sz="1200" dirty="0" smtClean="0"/>
              <a:t>コロモゴロフを仮定</a:t>
            </a:r>
            <a:endParaRPr lang="ja-JP" altLang="en-US" sz="1200" dirty="0"/>
          </a:p>
        </p:txBody>
      </p:sp>
      <p:pic>
        <p:nvPicPr>
          <p:cNvPr id="19" name="Picture 2" descr="\begin{align*}&#10;D_T(r)=\left&lt; |T(x)-T(x-r)|^2 \right&gt; \sim C_T^2r^{-\frac{2}{3}}&#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601" y="3564028"/>
            <a:ext cx="4699636" cy="360000"/>
          </a:xfrm>
          <a:prstGeom prst="rect">
            <a:avLst/>
          </a:prstGeom>
          <a:noFill/>
          <a:extLst>
            <a:ext uri="{909E8E84-426E-40DD-AFC4-6F175D3DCCD1}">
              <a14:hiddenFill xmlns:a14="http://schemas.microsoft.com/office/drawing/2010/main">
                <a:solidFill>
                  <a:srgbClr val="FFFFFF"/>
                </a:solidFill>
              </a14:hiddenFill>
            </a:ext>
          </a:extLst>
        </p:spPr>
      </p:pic>
      <p:sp>
        <p:nvSpPr>
          <p:cNvPr id="12" name="角丸四角形 11"/>
          <p:cNvSpPr/>
          <p:nvPr/>
        </p:nvSpPr>
        <p:spPr>
          <a:xfrm>
            <a:off x="1710872" y="4402605"/>
            <a:ext cx="5722256" cy="72008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7" name="テキスト ボックス 6"/>
          <p:cNvSpPr txBox="1"/>
          <p:nvPr/>
        </p:nvSpPr>
        <p:spPr>
          <a:xfrm>
            <a:off x="1241601" y="5670540"/>
            <a:ext cx="6308137" cy="369332"/>
          </a:xfrm>
          <a:prstGeom prst="rect">
            <a:avLst/>
          </a:prstGeom>
          <a:noFill/>
        </p:spPr>
        <p:txBody>
          <a:bodyPr wrap="none" rtlCol="0">
            <a:spAutoFit/>
          </a:bodyPr>
          <a:lstStyle/>
          <a:p>
            <a:r>
              <a:rPr lang="ja-JP" altLang="en-US" dirty="0"/>
              <a:t>いずれ</a:t>
            </a:r>
            <a:r>
              <a:rPr lang="ja-JP" altLang="en-US" dirty="0" smtClean="0"/>
              <a:t>かを測定することによって大気の乱流強度を定量化可能</a:t>
            </a:r>
            <a:endParaRPr lang="en-US" altLang="ja-JP" dirty="0" smtClean="0"/>
          </a:p>
        </p:txBody>
      </p:sp>
      <p:sp>
        <p:nvSpPr>
          <p:cNvPr id="15" name="正方形/長方形 14"/>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a:latin typeface="+mn-ea"/>
              </a:rPr>
              <a:t>乱流層について　</a:t>
            </a:r>
            <a:r>
              <a:rPr lang="en-US" altLang="ja-JP" sz="3600" dirty="0" smtClean="0">
                <a:latin typeface="+mn-ea"/>
              </a:rPr>
              <a:t>1/2</a:t>
            </a:r>
            <a:endParaRPr lang="ja-JP" altLang="en-US" sz="3600" dirty="0">
              <a:latin typeface="+mn-ea"/>
            </a:endParaRPr>
          </a:p>
        </p:txBody>
      </p:sp>
    </p:spTree>
    <p:extLst>
      <p:ext uri="{BB962C8B-B14F-4D97-AF65-F5344CB8AC3E}">
        <p14:creationId xmlns:p14="http://schemas.microsoft.com/office/powerpoint/2010/main" val="1223746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0" descr="DIMM001"/>
          <p:cNvPicPr>
            <a:picLocks noChangeAspect="1" noChangeArrowheads="1"/>
          </p:cNvPicPr>
          <p:nvPr/>
        </p:nvPicPr>
        <p:blipFill rotWithShape="1">
          <a:blip r:embed="rId2">
            <a:extLst>
              <a:ext uri="{28A0092B-C50C-407E-A947-70E740481C1C}">
                <a14:useLocalDpi xmlns:a14="http://schemas.microsoft.com/office/drawing/2010/main" val="0"/>
              </a:ext>
            </a:extLst>
          </a:blip>
          <a:srcRect l="7547" t="15065" b="3346"/>
          <a:stretch/>
        </p:blipFill>
        <p:spPr bwMode="auto">
          <a:xfrm>
            <a:off x="150986" y="1427584"/>
            <a:ext cx="2247532" cy="235674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91246" y="414000"/>
            <a:ext cx="2914580" cy="584775"/>
          </a:xfrm>
          <a:prstGeom prst="rect">
            <a:avLst/>
          </a:prstGeom>
          <a:noFill/>
        </p:spPr>
        <p:txBody>
          <a:bodyPr wrap="none" rtlCol="0">
            <a:spAutoFit/>
          </a:bodyPr>
          <a:lstStyle/>
          <a:p>
            <a:r>
              <a:rPr kumimoji="1" lang="en-US" altLang="ja-JP" sz="3200" b="1" dirty="0" smtClean="0">
                <a:solidFill>
                  <a:schemeClr val="bg1"/>
                </a:solidFill>
              </a:rPr>
              <a:t>1. </a:t>
            </a:r>
            <a:r>
              <a:rPr kumimoji="1" lang="ja-JP" altLang="en-US" sz="3200" b="1" dirty="0" smtClean="0">
                <a:solidFill>
                  <a:schemeClr val="bg1"/>
                </a:solidFill>
              </a:rPr>
              <a:t>イントロ </a:t>
            </a:r>
            <a:r>
              <a:rPr kumimoji="1" lang="en-US" altLang="ja-JP" sz="3200" b="1" dirty="0" smtClean="0">
                <a:solidFill>
                  <a:schemeClr val="bg1"/>
                </a:solidFill>
              </a:rPr>
              <a:t>(2/2)</a:t>
            </a:r>
            <a:endParaRPr kumimoji="1" lang="ja-JP" altLang="en-US" sz="3200" b="1" dirty="0">
              <a:solidFill>
                <a:schemeClr val="bg1"/>
              </a:solidFill>
            </a:endParaRPr>
          </a:p>
        </p:txBody>
      </p:sp>
      <p:sp>
        <p:nvSpPr>
          <p:cNvPr id="2" name="正方形/長方形 1"/>
          <p:cNvSpPr/>
          <p:nvPr/>
        </p:nvSpPr>
        <p:spPr>
          <a:xfrm>
            <a:off x="347772" y="1196752"/>
            <a:ext cx="3947171" cy="400110"/>
          </a:xfrm>
          <a:prstGeom prst="rect">
            <a:avLst/>
          </a:prstGeom>
        </p:spPr>
        <p:txBody>
          <a:bodyPr wrap="none">
            <a:spAutoFit/>
          </a:bodyPr>
          <a:lstStyle/>
          <a:p>
            <a:r>
              <a:rPr lang="en-US" altLang="ja-JP" sz="2000" b="1" u="sng" dirty="0" smtClean="0"/>
              <a:t>DIMM</a:t>
            </a:r>
            <a:r>
              <a:rPr lang="en-US" altLang="ja-JP" sz="1600" u="sng" dirty="0" smtClean="0"/>
              <a:t>(Differential Image Motion Monitors)</a:t>
            </a:r>
            <a:endParaRPr lang="en-US" altLang="ja-JP" sz="1600" u="sng" dirty="0"/>
          </a:p>
        </p:txBody>
      </p:sp>
      <p:sp>
        <p:nvSpPr>
          <p:cNvPr id="3" name="正方形/長方形 2"/>
          <p:cNvSpPr/>
          <p:nvPr/>
        </p:nvSpPr>
        <p:spPr>
          <a:xfrm>
            <a:off x="4382288" y="3552099"/>
            <a:ext cx="3456716" cy="400110"/>
          </a:xfrm>
          <a:prstGeom prst="rect">
            <a:avLst/>
          </a:prstGeom>
        </p:spPr>
        <p:txBody>
          <a:bodyPr wrap="none">
            <a:spAutoFit/>
          </a:bodyPr>
          <a:lstStyle/>
          <a:p>
            <a:r>
              <a:rPr lang="en-US" altLang="ja-JP" sz="2000" b="1" u="sng" dirty="0" smtClean="0"/>
              <a:t>SODAR</a:t>
            </a:r>
            <a:r>
              <a:rPr lang="en-US" altLang="ja-JP" sz="1600" u="sng" dirty="0" smtClean="0"/>
              <a:t>(Sonic Detection And Ranging)</a:t>
            </a:r>
            <a:endParaRPr lang="en-US" altLang="ja-JP" sz="1600" u="sng" dirty="0"/>
          </a:p>
        </p:txBody>
      </p:sp>
      <p:sp>
        <p:nvSpPr>
          <p:cNvPr id="5" name="正方形/長方形 4"/>
          <p:cNvSpPr/>
          <p:nvPr/>
        </p:nvSpPr>
        <p:spPr>
          <a:xfrm>
            <a:off x="4437877" y="1196752"/>
            <a:ext cx="3816942" cy="400110"/>
          </a:xfrm>
          <a:prstGeom prst="rect">
            <a:avLst/>
          </a:prstGeom>
        </p:spPr>
        <p:txBody>
          <a:bodyPr wrap="none">
            <a:spAutoFit/>
          </a:bodyPr>
          <a:lstStyle/>
          <a:p>
            <a:r>
              <a:rPr lang="en-US" altLang="ja-JP" sz="2000" b="1" u="sng" dirty="0" smtClean="0"/>
              <a:t>MASS</a:t>
            </a:r>
            <a:r>
              <a:rPr lang="en-US" altLang="ja-JP" sz="1600" u="sng" dirty="0" smtClean="0"/>
              <a:t>(Multi-Aperture Scintillation Sensor)</a:t>
            </a:r>
            <a:endParaRPr lang="en-US" altLang="ja-JP" sz="1600" u="sng" dirty="0"/>
          </a:p>
        </p:txBody>
      </p:sp>
      <p:sp>
        <p:nvSpPr>
          <p:cNvPr id="7" name="正方形/長方形 6"/>
          <p:cNvSpPr/>
          <p:nvPr/>
        </p:nvSpPr>
        <p:spPr>
          <a:xfrm>
            <a:off x="405454" y="4091371"/>
            <a:ext cx="2524345" cy="400110"/>
          </a:xfrm>
          <a:prstGeom prst="rect">
            <a:avLst/>
          </a:prstGeom>
        </p:spPr>
        <p:txBody>
          <a:bodyPr wrap="none">
            <a:spAutoFit/>
          </a:bodyPr>
          <a:lstStyle/>
          <a:p>
            <a:r>
              <a:rPr lang="en-US" altLang="ja-JP" sz="2000" b="1" u="sng" dirty="0" smtClean="0"/>
              <a:t>Micro-Thermal</a:t>
            </a:r>
            <a:r>
              <a:rPr lang="ja-JP" altLang="en-US" sz="1600" u="sng" dirty="0"/>
              <a:t> </a:t>
            </a:r>
            <a:r>
              <a:rPr lang="en-US" altLang="ja-JP" sz="1600" u="sng" dirty="0" smtClean="0"/>
              <a:t>sensors</a:t>
            </a:r>
            <a:endParaRPr lang="ja-JP" altLang="en-US" sz="1600" u="sng" dirty="0"/>
          </a:p>
        </p:txBody>
      </p:sp>
      <p:pic>
        <p:nvPicPr>
          <p:cNvPr id="9" name="Picture 4"/>
          <p:cNvPicPr>
            <a:picLocks noChangeAspect="1" noChangeArrowheads="1"/>
          </p:cNvPicPr>
          <p:nvPr/>
        </p:nvPicPr>
        <p:blipFill rotWithShape="1">
          <a:blip r:embed="rId3" cstate="print"/>
          <a:srcRect l="21881" r="19863" b="10529"/>
          <a:stretch/>
        </p:blipFill>
        <p:spPr bwMode="auto">
          <a:xfrm>
            <a:off x="6936616" y="4277837"/>
            <a:ext cx="1906409" cy="1649322"/>
          </a:xfrm>
          <a:prstGeom prst="rect">
            <a:avLst/>
          </a:prstGeom>
          <a:noFill/>
          <a:ln w="9525" algn="ctr">
            <a:noFill/>
            <a:miter lim="800000"/>
            <a:headEnd/>
            <a:tailEnd/>
          </a:ln>
          <a:effectLst/>
        </p:spPr>
      </p:pic>
      <p:pic>
        <p:nvPicPr>
          <p:cNvPr id="1026" name="Picture 2" descr="http://www.ing.iac.es/engineering/mass_sche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228" y="1568045"/>
            <a:ext cx="1689797" cy="171693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382288" y="4291426"/>
            <a:ext cx="2565976" cy="584775"/>
          </a:xfrm>
          <a:prstGeom prst="rect">
            <a:avLst/>
          </a:prstGeom>
          <a:noFill/>
        </p:spPr>
        <p:txBody>
          <a:bodyPr wrap="square" rtlCol="0">
            <a:spAutoFit/>
          </a:bodyPr>
          <a:lstStyle/>
          <a:p>
            <a:r>
              <a:rPr lang="ja-JP" altLang="en-US" sz="1600" dirty="0" smtClean="0"/>
              <a:t>超音波の後方散乱強度から</a:t>
            </a:r>
            <a:r>
              <a:rPr lang="en-US" altLang="ja-JP" sz="1600" dirty="0" smtClean="0"/>
              <a:t>C</a:t>
            </a:r>
            <a:r>
              <a:rPr lang="en-US" altLang="ja-JP" sz="1600" baseline="-25000" dirty="0" smtClean="0"/>
              <a:t>N</a:t>
            </a:r>
            <a:r>
              <a:rPr lang="en-US" altLang="ja-JP" sz="1600" baseline="30000" dirty="0" smtClean="0"/>
              <a:t>2</a:t>
            </a:r>
            <a:r>
              <a:rPr lang="ja-JP" altLang="en-US" sz="1600" dirty="0" smtClean="0"/>
              <a:t>の強度分布を測定</a:t>
            </a:r>
            <a:endParaRPr kumimoji="1" lang="ja-JP" altLang="en-US" sz="1600" dirty="0"/>
          </a:p>
        </p:txBody>
      </p:sp>
      <p:sp>
        <p:nvSpPr>
          <p:cNvPr id="12" name="テキスト ボックス 11"/>
          <p:cNvSpPr txBox="1"/>
          <p:nvPr/>
        </p:nvSpPr>
        <p:spPr>
          <a:xfrm>
            <a:off x="4789592" y="1597330"/>
            <a:ext cx="2363636" cy="1077218"/>
          </a:xfrm>
          <a:prstGeom prst="rect">
            <a:avLst/>
          </a:prstGeom>
          <a:noFill/>
        </p:spPr>
        <p:txBody>
          <a:bodyPr wrap="square" rtlCol="0">
            <a:spAutoFit/>
          </a:bodyPr>
          <a:lstStyle/>
          <a:p>
            <a:r>
              <a:rPr lang="ja-JP" altLang="en-US" sz="1600" dirty="0"/>
              <a:t>星</a:t>
            </a:r>
            <a:r>
              <a:rPr lang="ja-JP" altLang="en-US" sz="1600" dirty="0" smtClean="0"/>
              <a:t>の瞬きを観測</a:t>
            </a:r>
            <a:endParaRPr lang="en-US" altLang="ja-JP" sz="1600" dirty="0" smtClean="0"/>
          </a:p>
          <a:p>
            <a:r>
              <a:rPr kumimoji="1" lang="ja-JP" altLang="en-US" sz="1600" dirty="0" smtClean="0"/>
              <a:t>瞳のサイズにより</a:t>
            </a:r>
            <a:r>
              <a:rPr kumimoji="1" lang="en-US" altLang="ja-JP" sz="1600" dirty="0" smtClean="0"/>
              <a:t>500m-</a:t>
            </a:r>
            <a:r>
              <a:rPr kumimoji="1" lang="ja-JP" altLang="en-US" sz="1600" dirty="0" smtClean="0"/>
              <a:t>数</a:t>
            </a:r>
            <a:r>
              <a:rPr kumimoji="1" lang="en-US" altLang="ja-JP" sz="1600" dirty="0" smtClean="0"/>
              <a:t>10km</a:t>
            </a:r>
            <a:r>
              <a:rPr lang="ja-JP" altLang="en-US" sz="1600" dirty="0" smtClean="0"/>
              <a:t>上空</a:t>
            </a:r>
            <a:r>
              <a:rPr kumimoji="1" lang="ja-JP" altLang="en-US" sz="1600" dirty="0" smtClean="0"/>
              <a:t>の乱流強度を測定</a:t>
            </a:r>
            <a:endParaRPr kumimoji="1" lang="ja-JP" altLang="en-US" sz="1600" dirty="0"/>
          </a:p>
        </p:txBody>
      </p:sp>
      <p:sp>
        <p:nvSpPr>
          <p:cNvPr id="14" name="テキスト ボックス 13"/>
          <p:cNvSpPr txBox="1"/>
          <p:nvPr/>
        </p:nvSpPr>
        <p:spPr>
          <a:xfrm>
            <a:off x="423647" y="4514110"/>
            <a:ext cx="2151235" cy="584775"/>
          </a:xfrm>
          <a:prstGeom prst="rect">
            <a:avLst/>
          </a:prstGeom>
          <a:noFill/>
        </p:spPr>
        <p:txBody>
          <a:bodyPr wrap="square" rtlCol="0">
            <a:spAutoFit/>
          </a:bodyPr>
          <a:lstStyle/>
          <a:p>
            <a:r>
              <a:rPr lang="en-US" altLang="ja-JP" sz="1600" dirty="0"/>
              <a:t>2</a:t>
            </a:r>
            <a:r>
              <a:rPr lang="ja-JP" altLang="en-US" sz="1600" dirty="0" err="1"/>
              <a:t>つ</a:t>
            </a:r>
            <a:r>
              <a:rPr lang="ja-JP" altLang="en-US" sz="1600" dirty="0" err="1" smtClean="0"/>
              <a:t>の</a:t>
            </a:r>
            <a:r>
              <a:rPr lang="ja-JP" altLang="en-US" sz="1600" dirty="0" smtClean="0"/>
              <a:t>温度センサー</a:t>
            </a:r>
            <a:endParaRPr lang="en-US" altLang="ja-JP" sz="1600" dirty="0" smtClean="0"/>
          </a:p>
          <a:p>
            <a:r>
              <a:rPr lang="ja-JP" altLang="en-US" sz="1600" dirty="0" smtClean="0"/>
              <a:t>乱流を直接測定</a:t>
            </a:r>
            <a:endParaRPr kumimoji="1" lang="ja-JP" altLang="en-US" sz="1600" dirty="0"/>
          </a:p>
        </p:txBody>
      </p:sp>
      <p:sp>
        <p:nvSpPr>
          <p:cNvPr id="10" name="正方形/長方形 9"/>
          <p:cNvSpPr/>
          <p:nvPr/>
        </p:nvSpPr>
        <p:spPr>
          <a:xfrm>
            <a:off x="8053400" y="5882788"/>
            <a:ext cx="910634" cy="276999"/>
          </a:xfrm>
          <a:prstGeom prst="rect">
            <a:avLst/>
          </a:prstGeom>
        </p:spPr>
        <p:txBody>
          <a:bodyPr wrap="none">
            <a:spAutoFit/>
          </a:bodyPr>
          <a:lstStyle/>
          <a:p>
            <a:r>
              <a:rPr lang="ja-JP" altLang="en-US" sz="1200" dirty="0" smtClean="0"/>
              <a:t>高遠</a:t>
            </a:r>
            <a:r>
              <a:rPr lang="en-US" altLang="ja-JP" sz="1200" dirty="0" smtClean="0"/>
              <a:t>+2011</a:t>
            </a:r>
            <a:endParaRPr lang="ja-JP" altLang="en-US" sz="1200" dirty="0"/>
          </a:p>
        </p:txBody>
      </p:sp>
      <p:sp>
        <p:nvSpPr>
          <p:cNvPr id="11" name="正方形/長方形 10"/>
          <p:cNvSpPr/>
          <p:nvPr/>
        </p:nvSpPr>
        <p:spPr>
          <a:xfrm>
            <a:off x="5887561" y="2900212"/>
            <a:ext cx="1265667" cy="276999"/>
          </a:xfrm>
          <a:prstGeom prst="rect">
            <a:avLst/>
          </a:prstGeom>
        </p:spPr>
        <p:txBody>
          <a:bodyPr wrap="none">
            <a:spAutoFit/>
          </a:bodyPr>
          <a:lstStyle/>
          <a:p>
            <a:r>
              <a:rPr lang="en-US" altLang="ja-JP" sz="1200" dirty="0" err="1" smtClean="0"/>
              <a:t>Tokovinin</a:t>
            </a:r>
            <a:r>
              <a:rPr lang="en-US" altLang="ja-JP" sz="1200" dirty="0" smtClean="0"/>
              <a:t>(2007)</a:t>
            </a:r>
            <a:endParaRPr lang="ja-JP" altLang="en-US" sz="1200" dirty="0"/>
          </a:p>
        </p:txBody>
      </p:sp>
      <p:sp>
        <p:nvSpPr>
          <p:cNvPr id="16" name="テキスト ボックス 15"/>
          <p:cNvSpPr txBox="1"/>
          <p:nvPr/>
        </p:nvSpPr>
        <p:spPr>
          <a:xfrm>
            <a:off x="2193643" y="2303111"/>
            <a:ext cx="2124289" cy="830997"/>
          </a:xfrm>
          <a:prstGeom prst="rect">
            <a:avLst/>
          </a:prstGeom>
          <a:noFill/>
        </p:spPr>
        <p:txBody>
          <a:bodyPr wrap="square" rtlCol="0">
            <a:spAutoFit/>
          </a:bodyPr>
          <a:lstStyle/>
          <a:p>
            <a:r>
              <a:rPr lang="ja-JP" altLang="en-US" sz="1600" dirty="0"/>
              <a:t>星</a:t>
            </a:r>
            <a:r>
              <a:rPr lang="ja-JP" altLang="en-US" sz="1600" dirty="0" smtClean="0"/>
              <a:t>の位置変化（入射角揺らぎ）を観測</a:t>
            </a:r>
            <a:endParaRPr lang="en-US" altLang="ja-JP" sz="1600" dirty="0" smtClean="0"/>
          </a:p>
          <a:p>
            <a:r>
              <a:rPr lang="ja-JP" altLang="en-US" sz="1600" dirty="0" smtClean="0"/>
              <a:t>シーイングを直接測定</a:t>
            </a:r>
            <a:endParaRPr kumimoji="1" lang="ja-JP" altLang="en-US" sz="1600" dirty="0"/>
          </a:p>
        </p:txBody>
      </p:sp>
      <p:pic>
        <p:nvPicPr>
          <p:cNvPr id="1027" name="Picture 3" descr="C:\Research\D2\2011_05みさゼミ\vigna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20" y="4514110"/>
            <a:ext cx="1523784" cy="2041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esearch\D2\2011_05みさゼミ\vigna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694" y="5298775"/>
            <a:ext cx="1798612" cy="1256768"/>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1716857" y="6474253"/>
            <a:ext cx="3072736" cy="246221"/>
          </a:xfrm>
          <a:prstGeom prst="rect">
            <a:avLst/>
          </a:prstGeom>
        </p:spPr>
        <p:txBody>
          <a:bodyPr wrap="square">
            <a:spAutoFit/>
          </a:bodyPr>
          <a:lstStyle/>
          <a:p>
            <a:r>
              <a:rPr lang="en-US" altLang="ja-JP" sz="1000" dirty="0"/>
              <a:t>http://forot.arcetri.astro.it/forot_research_tech.html</a:t>
            </a:r>
            <a:endParaRPr lang="ja-JP" altLang="en-US" sz="1000" dirty="0"/>
          </a:p>
        </p:txBody>
      </p:sp>
      <p:sp>
        <p:nvSpPr>
          <p:cNvPr id="15" name="正方形/長方形 14"/>
          <p:cNvSpPr/>
          <p:nvPr/>
        </p:nvSpPr>
        <p:spPr>
          <a:xfrm>
            <a:off x="4392034" y="3840131"/>
            <a:ext cx="4572000" cy="400110"/>
          </a:xfrm>
          <a:prstGeom prst="rect">
            <a:avLst/>
          </a:prstGeom>
        </p:spPr>
        <p:txBody>
          <a:bodyPr>
            <a:spAutoFit/>
          </a:bodyPr>
          <a:lstStyle/>
          <a:p>
            <a:r>
              <a:rPr lang="en-US" altLang="ja-JP" sz="2000" b="1" u="sng" dirty="0"/>
              <a:t>Snodar</a:t>
            </a:r>
            <a:r>
              <a:rPr lang="en-US" altLang="ja-JP" sz="1600" u="sng" dirty="0"/>
              <a:t>(Surface layer </a:t>
            </a:r>
            <a:r>
              <a:rPr lang="en-US" altLang="ja-JP" sz="1600" u="sng" dirty="0" err="1"/>
              <a:t>NOn</a:t>
            </a:r>
            <a:r>
              <a:rPr lang="en-US" altLang="ja-JP" sz="1600" u="sng" dirty="0"/>
              <a:t>-Doppler Acoustic Radar)</a:t>
            </a:r>
          </a:p>
        </p:txBody>
      </p:sp>
      <p:pic>
        <p:nvPicPr>
          <p:cNvPr id="21" name="Picture 2" descr="C:\Research\D2\2011_05みさゼミ\snodarEnclosure_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3654" y="4890452"/>
            <a:ext cx="1612257" cy="2036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descr="C:\Users\hirofumi\Desktop\snodar-c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9807" y="5279377"/>
            <a:ext cx="1028296" cy="1258968"/>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いろいろな測定装置</a:t>
            </a:r>
            <a:endParaRPr kumimoji="1" lang="ja-JP" altLang="en-US" sz="3600" dirty="0">
              <a:latin typeface="+mn-ea"/>
            </a:endParaRPr>
          </a:p>
        </p:txBody>
      </p:sp>
    </p:spTree>
    <p:extLst>
      <p:ext uri="{BB962C8B-B14F-4D97-AF65-F5344CB8AC3E}">
        <p14:creationId xmlns:p14="http://schemas.microsoft.com/office/powerpoint/2010/main" val="3968001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2"/>
          <p:cNvPicPr>
            <a:picLocks noChangeAspect="1" noChangeArrowheads="1"/>
          </p:cNvPicPr>
          <p:nvPr/>
        </p:nvPicPr>
        <p:blipFill>
          <a:blip r:embed="rId2" cstate="print"/>
          <a:srcRect l="4049" b="13265"/>
          <a:stretch>
            <a:fillRect/>
          </a:stretch>
        </p:blipFill>
        <p:spPr bwMode="auto">
          <a:xfrm>
            <a:off x="5776929" y="1530324"/>
            <a:ext cx="3151748" cy="18621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8" name="Picture 8" descr="http://www.nipr.ac.jp/jare/nankyoku/04/pic41300.jpg"/>
          <p:cNvPicPr>
            <a:picLocks noChangeAspect="1" noChangeArrowheads="1"/>
          </p:cNvPicPr>
          <p:nvPr/>
        </p:nvPicPr>
        <p:blipFill>
          <a:blip r:embed="rId3" cstate="print"/>
          <a:srcRect t="14119" b="18108"/>
          <a:stretch>
            <a:fillRect/>
          </a:stretch>
        </p:blipFill>
        <p:spPr bwMode="auto">
          <a:xfrm>
            <a:off x="4498974" y="434934"/>
            <a:ext cx="2761123" cy="1497033"/>
          </a:xfrm>
          <a:prstGeom prst="rect">
            <a:avLst/>
          </a:prstGeom>
          <a:noFill/>
          <a:effectLst>
            <a:outerShdw blurRad="50800" dist="38100" dir="2700000" algn="tl" rotWithShape="0">
              <a:prstClr val="black">
                <a:alpha val="40000"/>
              </a:prstClr>
            </a:outerShdw>
          </a:effectLst>
        </p:spPr>
      </p:pic>
      <p:sp>
        <p:nvSpPr>
          <p:cNvPr id="42" name="正方形/長方形 41"/>
          <p:cNvSpPr/>
          <p:nvPr/>
        </p:nvSpPr>
        <p:spPr>
          <a:xfrm>
            <a:off x="5682752" y="3867156"/>
            <a:ext cx="199285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崑崙基地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A)</a:t>
            </a:r>
          </a:p>
        </p:txBody>
      </p:sp>
      <p:pic>
        <p:nvPicPr>
          <p:cNvPr id="3" name="Picture 7" descr="画像:Amundsen-scott-south pole station 2006.jpg">
            <a:hlinkClick r:id="rId4"/>
          </p:cNvPr>
          <p:cNvPicPr>
            <a:picLocks noChangeAspect="1" noChangeArrowheads="1"/>
          </p:cNvPicPr>
          <p:nvPr/>
        </p:nvPicPr>
        <p:blipFill>
          <a:blip r:embed="rId5" cstate="print"/>
          <a:srcRect/>
          <a:stretch>
            <a:fillRect/>
          </a:stretch>
        </p:blipFill>
        <p:spPr bwMode="auto">
          <a:xfrm>
            <a:off x="628596" y="982629"/>
            <a:ext cx="3213144" cy="1667017"/>
          </a:xfrm>
          <a:prstGeom prst="rect">
            <a:avLst/>
          </a:prstGeom>
          <a:noFill/>
          <a:effectLst>
            <a:outerShdw blurRad="50800" dist="38100" dir="2700000" algn="tl" rotWithShape="0">
              <a:prstClr val="black">
                <a:alpha val="40000"/>
              </a:prstClr>
            </a:outerShdw>
          </a:effectLst>
        </p:spPr>
      </p:pic>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a:t>
            </a:fld>
            <a:endParaRPr kumimoji="1" lang="ja-JP" altLang="en-US" dirty="0"/>
          </a:p>
        </p:txBody>
      </p:sp>
      <p:sp>
        <p:nvSpPr>
          <p:cNvPr id="5" name="Rectangle 8"/>
          <p:cNvSpPr>
            <a:spLocks noChangeArrowheads="1"/>
          </p:cNvSpPr>
          <p:nvPr/>
        </p:nvSpPr>
        <p:spPr bwMode="auto">
          <a:xfrm>
            <a:off x="585766" y="2630600"/>
            <a:ext cx="2416175" cy="274637"/>
          </a:xfrm>
          <a:prstGeom prst="rect">
            <a:avLst/>
          </a:prstGeom>
          <a:noFill/>
          <a:ln w="9525">
            <a:noFill/>
            <a:miter lim="800000"/>
            <a:headEnd/>
            <a:tailEnd/>
          </a:ln>
          <a:effectLst/>
        </p:spPr>
        <p:txBody>
          <a:bodyPr wrap="none">
            <a:spAutoFit/>
          </a:bodyPr>
          <a:lstStyle/>
          <a:p>
            <a:r>
              <a:rPr lang="en-US" altLang="ja-JP" sz="1200" dirty="0"/>
              <a:t>http://www.southpolestation.com/</a:t>
            </a:r>
          </a:p>
        </p:txBody>
      </p:sp>
      <p:pic>
        <p:nvPicPr>
          <p:cNvPr id="7" name="Picture 10"/>
          <p:cNvPicPr>
            <a:picLocks noChangeAspect="1" noChangeArrowheads="1"/>
          </p:cNvPicPr>
          <p:nvPr/>
        </p:nvPicPr>
        <p:blipFill>
          <a:blip r:embed="rId6" cstate="print"/>
          <a:srcRect l="3659" t="20975" r="42415" b="46907"/>
          <a:stretch>
            <a:fillRect/>
          </a:stretch>
        </p:blipFill>
        <p:spPr bwMode="auto">
          <a:xfrm>
            <a:off x="665156" y="4419053"/>
            <a:ext cx="3760792" cy="167959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11"/>
          <p:cNvSpPr>
            <a:spLocks noChangeArrowheads="1"/>
          </p:cNvSpPr>
          <p:nvPr/>
        </p:nvSpPr>
        <p:spPr bwMode="auto">
          <a:xfrm>
            <a:off x="4614776" y="2955847"/>
            <a:ext cx="1022350" cy="366712"/>
          </a:xfrm>
          <a:prstGeom prst="rect">
            <a:avLst/>
          </a:prstGeom>
          <a:noFill/>
          <a:ln w="9525">
            <a:noFill/>
            <a:miter lim="800000"/>
            <a:headEnd/>
            <a:tailEnd/>
          </a:ln>
          <a:effectLst/>
        </p:spPr>
        <p:txBody>
          <a:bodyPr wrap="none">
            <a:spAutoFit/>
          </a:bodyPr>
          <a:lstStyle/>
          <a:p>
            <a:r>
              <a:rPr lang="en-US" altLang="ja-JP">
                <a:solidFill>
                  <a:srgbClr val="FF0000"/>
                </a:solidFill>
              </a:rPr>
              <a:t>Dome C</a:t>
            </a:r>
          </a:p>
        </p:txBody>
      </p:sp>
      <p:sp>
        <p:nvSpPr>
          <p:cNvPr id="9" name="Rectangle 12"/>
          <p:cNvSpPr>
            <a:spLocks noChangeArrowheads="1"/>
          </p:cNvSpPr>
          <p:nvPr/>
        </p:nvSpPr>
        <p:spPr bwMode="auto">
          <a:xfrm>
            <a:off x="1943064" y="6079605"/>
            <a:ext cx="2678113" cy="274637"/>
          </a:xfrm>
          <a:prstGeom prst="rect">
            <a:avLst/>
          </a:prstGeom>
          <a:noFill/>
          <a:ln w="9525">
            <a:noFill/>
            <a:miter lim="800000"/>
            <a:headEnd/>
            <a:tailEnd/>
          </a:ln>
          <a:effectLst/>
        </p:spPr>
        <p:txBody>
          <a:bodyPr wrap="none">
            <a:spAutoFit/>
          </a:bodyPr>
          <a:lstStyle/>
          <a:p>
            <a:r>
              <a:rPr lang="en-US" altLang="ja-JP" sz="1200" dirty="0"/>
              <a:t>http://www.phys.unsw.edu.au/nature/</a:t>
            </a:r>
          </a:p>
        </p:txBody>
      </p:sp>
      <p:sp>
        <p:nvSpPr>
          <p:cNvPr id="10" name="Rectangle 13"/>
          <p:cNvSpPr>
            <a:spLocks noChangeArrowheads="1"/>
          </p:cNvSpPr>
          <p:nvPr/>
        </p:nvSpPr>
        <p:spPr bwMode="auto">
          <a:xfrm>
            <a:off x="4716376" y="3316209"/>
            <a:ext cx="920750" cy="366713"/>
          </a:xfrm>
          <a:prstGeom prst="rect">
            <a:avLst/>
          </a:prstGeom>
          <a:noFill/>
          <a:ln w="9525">
            <a:noFill/>
            <a:miter lim="800000"/>
            <a:headEnd/>
            <a:tailEnd/>
          </a:ln>
          <a:effectLst/>
        </p:spPr>
        <p:txBody>
          <a:bodyPr wrap="none">
            <a:spAutoFit/>
          </a:bodyPr>
          <a:lstStyle/>
          <a:p>
            <a:r>
              <a:rPr lang="en-US" altLang="ja-JP"/>
              <a:t>2004</a:t>
            </a:r>
            <a:r>
              <a:rPr lang="ja-JP" altLang="en-US"/>
              <a:t>～</a:t>
            </a:r>
          </a:p>
        </p:txBody>
      </p:sp>
      <p:sp>
        <p:nvSpPr>
          <p:cNvPr id="12" name="正方形/長方形 11"/>
          <p:cNvSpPr/>
          <p:nvPr/>
        </p:nvSpPr>
        <p:spPr>
          <a:xfrm>
            <a:off x="555570" y="471447"/>
            <a:ext cx="336342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アムンゼン・スコット基地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南極点</a:t>
            </a:r>
            <a:r>
              <a:rPr lang="en-US" altLang="ja-JP" dirty="0" smtClean="0">
                <a:effectLst>
                  <a:outerShdw blurRad="38100" dist="38100" dir="2700000" algn="tl">
                    <a:srgbClr val="000000">
                      <a:alpha val="43137"/>
                    </a:srgbClr>
                  </a:outerShdw>
                </a:effectLst>
              </a:rPr>
              <a:t>)</a:t>
            </a:r>
          </a:p>
        </p:txBody>
      </p:sp>
      <p:pic>
        <p:nvPicPr>
          <p:cNvPr id="13" name="Picture 16" descr="antarctica3"/>
          <p:cNvPicPr>
            <a:picLocks noChangeAspect="1" noChangeArrowheads="1"/>
          </p:cNvPicPr>
          <p:nvPr/>
        </p:nvPicPr>
        <p:blipFill>
          <a:blip r:embed="rId7" cstate="print">
            <a:clrChange>
              <a:clrFrom>
                <a:srgbClr val="FAFAFA"/>
              </a:clrFrom>
              <a:clrTo>
                <a:srgbClr val="FAFAFA">
                  <a:alpha val="0"/>
                </a:srgbClr>
              </a:clrTo>
            </a:clrChange>
          </a:blip>
          <a:srcRect/>
          <a:stretch>
            <a:fillRect/>
          </a:stretch>
        </p:blipFill>
        <p:spPr bwMode="auto">
          <a:xfrm>
            <a:off x="2235168" y="1603350"/>
            <a:ext cx="4059237" cy="3629025"/>
          </a:xfrm>
          <a:prstGeom prst="rect">
            <a:avLst/>
          </a:prstGeom>
          <a:noFill/>
        </p:spPr>
      </p:pic>
      <p:sp>
        <p:nvSpPr>
          <p:cNvPr id="14" name="Oval 17"/>
          <p:cNvSpPr>
            <a:spLocks noChangeArrowheads="1"/>
          </p:cNvSpPr>
          <p:nvPr/>
        </p:nvSpPr>
        <p:spPr bwMode="auto">
          <a:xfrm>
            <a:off x="4640230" y="2662213"/>
            <a:ext cx="150813" cy="152400"/>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15" name="Oval 18"/>
          <p:cNvSpPr>
            <a:spLocks noChangeArrowheads="1"/>
          </p:cNvSpPr>
          <p:nvPr/>
        </p:nvSpPr>
        <p:spPr bwMode="auto">
          <a:xfrm>
            <a:off x="4741830" y="3219425"/>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6" name="Oval 19"/>
          <p:cNvSpPr>
            <a:spLocks noChangeArrowheads="1"/>
          </p:cNvSpPr>
          <p:nvPr/>
        </p:nvSpPr>
        <p:spPr bwMode="auto">
          <a:xfrm>
            <a:off x="4991068" y="3929038"/>
            <a:ext cx="150812"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7" name="Oval 20"/>
          <p:cNvSpPr>
            <a:spLocks noChangeArrowheads="1"/>
          </p:cNvSpPr>
          <p:nvPr/>
        </p:nvSpPr>
        <p:spPr bwMode="auto">
          <a:xfrm>
            <a:off x="4170357" y="3355974"/>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2" name="Oval 25"/>
          <p:cNvSpPr>
            <a:spLocks noChangeArrowheads="1"/>
          </p:cNvSpPr>
          <p:nvPr/>
        </p:nvSpPr>
        <p:spPr bwMode="auto">
          <a:xfrm>
            <a:off x="5041868" y="2255813"/>
            <a:ext cx="150812" cy="153987"/>
          </a:xfrm>
          <a:prstGeom prst="ellipse">
            <a:avLst/>
          </a:prstGeom>
          <a:solidFill>
            <a:srgbClr val="FF0000"/>
          </a:solidFill>
          <a:ln w="9525" algn="ctr">
            <a:noFill/>
            <a:round/>
            <a:headEnd/>
            <a:tailEnd/>
          </a:ln>
          <a:effectLst/>
        </p:spPr>
        <p:txBody>
          <a:bodyPr anchor="ctr">
            <a:spAutoFit/>
          </a:bodyPr>
          <a:lstStyle/>
          <a:p>
            <a:endParaRPr lang="ja-JP" altLang="en-US"/>
          </a:p>
        </p:txBody>
      </p:sp>
      <p:cxnSp>
        <p:nvCxnSpPr>
          <p:cNvPr id="26" name="直線矢印コネクタ 25"/>
          <p:cNvCxnSpPr/>
          <p:nvPr/>
        </p:nvCxnSpPr>
        <p:spPr>
          <a:xfrm>
            <a:off x="3257532" y="2735253"/>
            <a:ext cx="876312" cy="620721"/>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3841740" y="4103680"/>
            <a:ext cx="1103280" cy="639788"/>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10800000">
            <a:off x="4973648" y="3319461"/>
            <a:ext cx="839795" cy="511183"/>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4" descr="イタリアの国旗">
            <a:hlinkClick r:id="rId8" tooltip="イタリアの国旗"/>
          </p:cNvPr>
          <p:cNvPicPr>
            <a:picLocks noChangeAspect="1" noChangeArrowheads="1"/>
          </p:cNvPicPr>
          <p:nvPr/>
        </p:nvPicPr>
        <p:blipFill>
          <a:blip r:embed="rId9" cstate="print"/>
          <a:srcRect/>
          <a:stretch>
            <a:fillRect/>
          </a:stretch>
        </p:blipFill>
        <p:spPr bwMode="auto">
          <a:xfrm>
            <a:off x="1274714" y="4528592"/>
            <a:ext cx="428628" cy="286851"/>
          </a:xfrm>
          <a:prstGeom prst="rect">
            <a:avLst/>
          </a:prstGeom>
          <a:noFill/>
        </p:spPr>
      </p:pic>
      <p:pic>
        <p:nvPicPr>
          <p:cNvPr id="31" name="Picture 6" descr="フランスの国旗">
            <a:hlinkClick r:id="rId10" tooltip="フランスの国旗"/>
          </p:cNvPr>
          <p:cNvPicPr>
            <a:picLocks noChangeAspect="1" noChangeArrowheads="1"/>
          </p:cNvPicPr>
          <p:nvPr/>
        </p:nvPicPr>
        <p:blipFill>
          <a:blip r:embed="rId11" cstate="print"/>
          <a:srcRect/>
          <a:stretch>
            <a:fillRect/>
          </a:stretch>
        </p:blipFill>
        <p:spPr bwMode="auto">
          <a:xfrm>
            <a:off x="774648" y="4528592"/>
            <a:ext cx="426985" cy="285752"/>
          </a:xfrm>
          <a:prstGeom prst="rect">
            <a:avLst/>
          </a:prstGeom>
          <a:noFill/>
        </p:spPr>
      </p:pic>
      <p:pic>
        <p:nvPicPr>
          <p:cNvPr id="33"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5521338" y="361908"/>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2" name="Picture 8" descr="アメリカ合衆国の国旗">
            <a:hlinkClick r:id="rId14" tooltip="アメリカ合衆国の国旗"/>
          </p:cNvPr>
          <p:cNvPicPr>
            <a:picLocks noChangeAspect="1" noChangeArrowheads="1"/>
          </p:cNvPicPr>
          <p:nvPr/>
        </p:nvPicPr>
        <p:blipFill>
          <a:blip r:embed="rId15" cstate="print"/>
          <a:srcRect/>
          <a:stretch>
            <a:fillRect/>
          </a:stretch>
        </p:blipFill>
        <p:spPr bwMode="auto">
          <a:xfrm>
            <a:off x="3147993" y="1092168"/>
            <a:ext cx="571504" cy="301410"/>
          </a:xfrm>
          <a:prstGeom prst="rect">
            <a:avLst/>
          </a:prstGeom>
          <a:noFill/>
        </p:spPr>
      </p:pic>
      <p:sp>
        <p:nvSpPr>
          <p:cNvPr id="38" name="正方形/長方形 37"/>
          <p:cNvSpPr/>
          <p:nvPr/>
        </p:nvSpPr>
        <p:spPr>
          <a:xfrm>
            <a:off x="592083" y="3903669"/>
            <a:ext cx="289855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コンコルディア基地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C)</a:t>
            </a:r>
          </a:p>
        </p:txBody>
      </p:sp>
      <p:pic>
        <p:nvPicPr>
          <p:cNvPr id="97282" name="Picture 2"/>
          <p:cNvPicPr>
            <a:picLocks noChangeAspect="1" noChangeArrowheads="1"/>
          </p:cNvPicPr>
          <p:nvPr/>
        </p:nvPicPr>
        <p:blipFill>
          <a:blip r:embed="rId16" cstate="print">
            <a:lum bright="10000" contrast="20000"/>
          </a:blip>
          <a:srcRect/>
          <a:stretch>
            <a:fillRect/>
          </a:stretch>
        </p:blipFill>
        <p:spPr bwMode="auto">
          <a:xfrm>
            <a:off x="5813442" y="4378338"/>
            <a:ext cx="2940258" cy="18621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3" name="正方形/長方形 42"/>
          <p:cNvSpPr/>
          <p:nvPr/>
        </p:nvSpPr>
        <p:spPr>
          <a:xfrm>
            <a:off x="5813442" y="6277014"/>
            <a:ext cx="1130438" cy="276999"/>
          </a:xfrm>
          <a:prstGeom prst="rect">
            <a:avLst/>
          </a:prstGeom>
        </p:spPr>
        <p:txBody>
          <a:bodyPr wrap="none">
            <a:spAutoFit/>
          </a:bodyPr>
          <a:lstStyle/>
          <a:p>
            <a:r>
              <a:rPr lang="ja-JP" altLang="en-US" sz="1200" dirty="0" smtClean="0"/>
              <a:t>新華通訊社</a:t>
            </a:r>
            <a:r>
              <a:rPr lang="en-US" altLang="ja-JP" sz="1200" dirty="0" smtClean="0"/>
              <a:t>HP</a:t>
            </a:r>
            <a:endParaRPr lang="ja-JP" altLang="en-US" sz="1200" dirty="0"/>
          </a:p>
        </p:txBody>
      </p:sp>
      <p:pic>
        <p:nvPicPr>
          <p:cNvPr id="29" name="Picture 2" descr="中華人民共和国の国旗">
            <a:hlinkClick r:id="rId17" tooltip="中華人民共和国の国旗"/>
          </p:cNvPr>
          <p:cNvPicPr>
            <a:picLocks noChangeAspect="1" noChangeArrowheads="1"/>
          </p:cNvPicPr>
          <p:nvPr/>
        </p:nvPicPr>
        <p:blipFill>
          <a:blip r:embed="rId18" cstate="print"/>
          <a:srcRect/>
          <a:stretch>
            <a:fillRect/>
          </a:stretch>
        </p:blipFill>
        <p:spPr bwMode="auto">
          <a:xfrm>
            <a:off x="5922981" y="4487877"/>
            <a:ext cx="428628" cy="286851"/>
          </a:xfrm>
          <a:prstGeom prst="rect">
            <a:avLst/>
          </a:prstGeom>
          <a:noFill/>
        </p:spPr>
      </p:pic>
      <p:sp>
        <p:nvSpPr>
          <p:cNvPr id="46" name="Rectangle 8"/>
          <p:cNvSpPr>
            <a:spLocks noChangeArrowheads="1"/>
          </p:cNvSpPr>
          <p:nvPr/>
        </p:nvSpPr>
        <p:spPr bwMode="auto">
          <a:xfrm>
            <a:off x="6361137" y="4524390"/>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4,093m</a:t>
            </a:r>
            <a:endParaRPr lang="en-US" altLang="ja-JP" sz="1200" dirty="0">
              <a:solidFill>
                <a:schemeClr val="bg1">
                  <a:lumMod val="95000"/>
                </a:schemeClr>
              </a:solidFill>
            </a:endParaRPr>
          </a:p>
        </p:txBody>
      </p:sp>
      <p:sp>
        <p:nvSpPr>
          <p:cNvPr id="47" name="Rectangle 8"/>
          <p:cNvSpPr>
            <a:spLocks noChangeArrowheads="1"/>
          </p:cNvSpPr>
          <p:nvPr/>
        </p:nvSpPr>
        <p:spPr bwMode="auto">
          <a:xfrm>
            <a:off x="1797012" y="4565105"/>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3,280m</a:t>
            </a:r>
            <a:endParaRPr lang="en-US" altLang="ja-JP" sz="1200" dirty="0">
              <a:solidFill>
                <a:schemeClr val="bg1">
                  <a:lumMod val="95000"/>
                </a:schemeClr>
              </a:solidFill>
            </a:endParaRPr>
          </a:p>
        </p:txBody>
      </p:sp>
      <p:pic>
        <p:nvPicPr>
          <p:cNvPr id="97283" name="Picture 3"/>
          <p:cNvPicPr>
            <a:picLocks noChangeAspect="1" noChangeArrowheads="1"/>
          </p:cNvPicPr>
          <p:nvPr/>
        </p:nvPicPr>
        <p:blipFill>
          <a:blip r:embed="rId19" cstate="print"/>
          <a:srcRect/>
          <a:stretch>
            <a:fillRect/>
          </a:stretch>
        </p:blipFill>
        <p:spPr bwMode="auto">
          <a:xfrm>
            <a:off x="482544" y="2187558"/>
            <a:ext cx="1687897" cy="10609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20" cstate="print"/>
          <a:srcRect/>
          <a:stretch>
            <a:fillRect/>
          </a:stretch>
        </p:blipFill>
        <p:spPr bwMode="auto">
          <a:xfrm flipH="1">
            <a:off x="2636811" y="1676376"/>
            <a:ext cx="1350981" cy="182483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0" name="正方形/長方形 49"/>
          <p:cNvSpPr/>
          <p:nvPr/>
        </p:nvSpPr>
        <p:spPr>
          <a:xfrm>
            <a:off x="1614447" y="2224071"/>
            <a:ext cx="486865" cy="307777"/>
          </a:xfrm>
          <a:prstGeom prst="rect">
            <a:avLst/>
          </a:prstGeom>
        </p:spPr>
        <p:txBody>
          <a:bodyPr wrap="none">
            <a:spAutoFit/>
          </a:bodyPr>
          <a:lstStyle/>
          <a:p>
            <a:r>
              <a:rPr lang="en-US" altLang="ja-JP" sz="1400" dirty="0" smtClean="0"/>
              <a:t>SPT </a:t>
            </a:r>
            <a:endParaRPr lang="ja-JP" altLang="en-US" sz="1400" dirty="0"/>
          </a:p>
        </p:txBody>
      </p:sp>
      <p:sp>
        <p:nvSpPr>
          <p:cNvPr id="51" name="正方形/長方形 50"/>
          <p:cNvSpPr/>
          <p:nvPr/>
        </p:nvSpPr>
        <p:spPr>
          <a:xfrm>
            <a:off x="2673326" y="3165573"/>
            <a:ext cx="837683" cy="307777"/>
          </a:xfrm>
          <a:prstGeom prst="rect">
            <a:avLst/>
          </a:prstGeom>
        </p:spPr>
        <p:txBody>
          <a:bodyPr wrap="square">
            <a:spAutoFit/>
          </a:bodyPr>
          <a:lstStyle/>
          <a:p>
            <a:r>
              <a:rPr lang="en-US" altLang="ja-JP" sz="1400" dirty="0" err="1" smtClean="0"/>
              <a:t>IceCube</a:t>
            </a:r>
            <a:endParaRPr lang="ja-JP" altLang="en-US" sz="1400" dirty="0"/>
          </a:p>
        </p:txBody>
      </p:sp>
      <p:sp>
        <p:nvSpPr>
          <p:cNvPr id="52" name="正方形/長方形 51"/>
          <p:cNvSpPr/>
          <p:nvPr/>
        </p:nvSpPr>
        <p:spPr>
          <a:xfrm>
            <a:off x="811161" y="3319461"/>
            <a:ext cx="1774845" cy="276999"/>
          </a:xfrm>
          <a:prstGeom prst="rect">
            <a:avLst/>
          </a:prstGeom>
        </p:spPr>
        <p:txBody>
          <a:bodyPr wrap="none">
            <a:spAutoFit/>
          </a:bodyPr>
          <a:lstStyle/>
          <a:p>
            <a:r>
              <a:rPr lang="ja-JP" altLang="en-US" sz="1200" dirty="0" smtClean="0"/>
              <a:t>アメリカ国立科学財団</a:t>
            </a:r>
            <a:r>
              <a:rPr lang="en-US" altLang="ja-JP" sz="1200" dirty="0" smtClean="0"/>
              <a:t>HP</a:t>
            </a:r>
            <a:endParaRPr lang="ja-JP" altLang="en-US" sz="1200" dirty="0"/>
          </a:p>
        </p:txBody>
      </p:sp>
      <p:pic>
        <p:nvPicPr>
          <p:cNvPr id="97285" name="Picture 5"/>
          <p:cNvPicPr>
            <a:picLocks noChangeAspect="1" noChangeArrowheads="1"/>
          </p:cNvPicPr>
          <p:nvPr/>
        </p:nvPicPr>
        <p:blipFill>
          <a:blip r:embed="rId21" cstate="print"/>
          <a:srcRect/>
          <a:stretch>
            <a:fillRect/>
          </a:stretch>
        </p:blipFill>
        <p:spPr bwMode="auto">
          <a:xfrm>
            <a:off x="336492" y="5473728"/>
            <a:ext cx="1543270" cy="11969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6" name="Picture 6"/>
          <p:cNvPicPr>
            <a:picLocks noChangeAspect="1" noChangeArrowheads="1"/>
          </p:cNvPicPr>
          <p:nvPr/>
        </p:nvPicPr>
        <p:blipFill>
          <a:blip r:embed="rId22" cstate="print"/>
          <a:srcRect/>
          <a:stretch>
            <a:fillRect/>
          </a:stretch>
        </p:blipFill>
        <p:spPr bwMode="auto">
          <a:xfrm>
            <a:off x="3476610" y="4305312"/>
            <a:ext cx="1417239" cy="232725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5" name="正方形/長方形 54"/>
          <p:cNvSpPr/>
          <p:nvPr/>
        </p:nvSpPr>
        <p:spPr>
          <a:xfrm>
            <a:off x="3768714" y="6581001"/>
            <a:ext cx="1266822" cy="276999"/>
          </a:xfrm>
          <a:prstGeom prst="rect">
            <a:avLst/>
          </a:prstGeom>
        </p:spPr>
        <p:txBody>
          <a:bodyPr wrap="none">
            <a:spAutoFit/>
          </a:bodyPr>
          <a:lstStyle/>
          <a:p>
            <a:r>
              <a:rPr lang="en-US" altLang="ja-JP" sz="1200" dirty="0" smtClean="0"/>
              <a:t>Lawrence+(2009)</a:t>
            </a:r>
            <a:endParaRPr lang="ja-JP" altLang="en-US" sz="1200" dirty="0"/>
          </a:p>
        </p:txBody>
      </p:sp>
      <p:sp>
        <p:nvSpPr>
          <p:cNvPr id="56" name="正方形/長方形 55"/>
          <p:cNvSpPr/>
          <p:nvPr/>
        </p:nvSpPr>
        <p:spPr>
          <a:xfrm>
            <a:off x="993726" y="6423066"/>
            <a:ext cx="957955" cy="276999"/>
          </a:xfrm>
          <a:prstGeom prst="rect">
            <a:avLst/>
          </a:prstGeom>
        </p:spPr>
        <p:txBody>
          <a:bodyPr wrap="none">
            <a:spAutoFit/>
          </a:bodyPr>
          <a:lstStyle/>
          <a:p>
            <a:r>
              <a:rPr lang="en-US" altLang="ja-JP" sz="1200" dirty="0" err="1" smtClean="0"/>
              <a:t>Tosti</a:t>
            </a:r>
            <a:r>
              <a:rPr lang="en-US" altLang="ja-JP" sz="1200" dirty="0" smtClean="0"/>
              <a:t>+(2006)</a:t>
            </a:r>
            <a:endParaRPr lang="ja-JP" altLang="en-US" sz="1200" dirty="0"/>
          </a:p>
        </p:txBody>
      </p:sp>
      <p:sp>
        <p:nvSpPr>
          <p:cNvPr id="57" name="正方形/長方形 56"/>
          <p:cNvSpPr/>
          <p:nvPr/>
        </p:nvSpPr>
        <p:spPr>
          <a:xfrm>
            <a:off x="336492" y="5473728"/>
            <a:ext cx="604653" cy="307777"/>
          </a:xfrm>
          <a:prstGeom prst="rect">
            <a:avLst/>
          </a:prstGeom>
        </p:spPr>
        <p:txBody>
          <a:bodyPr wrap="none">
            <a:spAutoFit/>
          </a:bodyPr>
          <a:lstStyle/>
          <a:p>
            <a:r>
              <a:rPr lang="en-US" altLang="ja-JP" sz="1400" dirty="0" smtClean="0"/>
              <a:t>IRAIT </a:t>
            </a:r>
            <a:endParaRPr lang="ja-JP" altLang="en-US" sz="1400" dirty="0"/>
          </a:p>
        </p:txBody>
      </p:sp>
      <p:sp>
        <p:nvSpPr>
          <p:cNvPr id="58" name="正方形/長方形 57"/>
          <p:cNvSpPr/>
          <p:nvPr/>
        </p:nvSpPr>
        <p:spPr>
          <a:xfrm>
            <a:off x="3440097" y="4289639"/>
            <a:ext cx="595869" cy="307777"/>
          </a:xfrm>
          <a:prstGeom prst="rect">
            <a:avLst/>
          </a:prstGeom>
        </p:spPr>
        <p:txBody>
          <a:bodyPr wrap="none">
            <a:spAutoFit/>
          </a:bodyPr>
          <a:lstStyle/>
          <a:p>
            <a:r>
              <a:rPr lang="en-US" altLang="ja-JP" sz="1400" dirty="0" smtClean="0">
                <a:solidFill>
                  <a:schemeClr val="bg1">
                    <a:lumMod val="95000"/>
                  </a:schemeClr>
                </a:solidFill>
              </a:rPr>
              <a:t>PILOT</a:t>
            </a:r>
            <a:endParaRPr lang="ja-JP" altLang="en-US" sz="1400" dirty="0">
              <a:solidFill>
                <a:schemeClr val="bg1">
                  <a:lumMod val="95000"/>
                </a:schemeClr>
              </a:solidFill>
            </a:endParaRPr>
          </a:p>
        </p:txBody>
      </p:sp>
      <p:sp>
        <p:nvSpPr>
          <p:cNvPr id="60" name="正方形/長方形 59"/>
          <p:cNvSpPr/>
          <p:nvPr/>
        </p:nvSpPr>
        <p:spPr>
          <a:xfrm>
            <a:off x="4352922" y="325395"/>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昭和基地</a:t>
            </a:r>
            <a:endParaRPr lang="en-US" altLang="ja-JP" dirty="0" smtClean="0">
              <a:effectLst>
                <a:outerShdw blurRad="38100" dist="38100" dir="2700000" algn="tl">
                  <a:srgbClr val="000000">
                    <a:alpha val="43137"/>
                  </a:srgbClr>
                </a:outerShdw>
              </a:effectLst>
            </a:endParaRPr>
          </a:p>
        </p:txBody>
      </p:sp>
      <p:cxnSp>
        <p:nvCxnSpPr>
          <p:cNvPr id="62" name="直線矢印コネクタ 61"/>
          <p:cNvCxnSpPr/>
          <p:nvPr/>
        </p:nvCxnSpPr>
        <p:spPr>
          <a:xfrm rot="10800000" flipV="1">
            <a:off x="5192723" y="1858941"/>
            <a:ext cx="511181" cy="36513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6"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7675605" y="1676376"/>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9" name="正方形/長方形 58"/>
          <p:cNvSpPr/>
          <p:nvPr/>
        </p:nvSpPr>
        <p:spPr>
          <a:xfrm>
            <a:off x="5922981" y="1635661"/>
            <a:ext cx="166423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ドームふじ基地</a:t>
            </a:r>
            <a:endParaRPr lang="en-US" altLang="ja-JP" dirty="0" smtClean="0">
              <a:effectLst>
                <a:outerShdw blurRad="38100" dist="38100" dir="2700000" algn="tl">
                  <a:srgbClr val="000000">
                    <a:alpha val="43137"/>
                  </a:srgbClr>
                </a:outerShdw>
              </a:effectLst>
            </a:endParaRPr>
          </a:p>
        </p:txBody>
      </p:sp>
      <p:cxnSp>
        <p:nvCxnSpPr>
          <p:cNvPr id="67" name="直線矢印コネクタ 66"/>
          <p:cNvCxnSpPr/>
          <p:nvPr/>
        </p:nvCxnSpPr>
        <p:spPr>
          <a:xfrm rot="10800000">
            <a:off x="4864105" y="2735253"/>
            <a:ext cx="1131902"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7164423" y="3100383"/>
            <a:ext cx="1825650" cy="276999"/>
          </a:xfrm>
          <a:prstGeom prst="rect">
            <a:avLst/>
          </a:prstGeom>
        </p:spPr>
        <p:txBody>
          <a:bodyPr wrap="square">
            <a:spAutoFit/>
          </a:bodyPr>
          <a:lstStyle/>
          <a:p>
            <a:r>
              <a:rPr lang="en-US" altLang="ja-JP" sz="1200" dirty="0" smtClean="0"/>
              <a:t>http://www.nipr.ac.jp/jare</a:t>
            </a:r>
            <a:endParaRPr lang="ja-JP" altLang="en-US" sz="1200" dirty="0"/>
          </a:p>
        </p:txBody>
      </p:sp>
      <p:pic>
        <p:nvPicPr>
          <p:cNvPr id="97290" name="Picture 10"/>
          <p:cNvPicPr>
            <a:picLocks noChangeAspect="1" noChangeArrowheads="1"/>
          </p:cNvPicPr>
          <p:nvPr/>
        </p:nvPicPr>
        <p:blipFill>
          <a:blip r:embed="rId23" cstate="print"/>
          <a:srcRect/>
          <a:stretch>
            <a:fillRect/>
          </a:stretch>
        </p:blipFill>
        <p:spPr bwMode="auto">
          <a:xfrm>
            <a:off x="5484825" y="5364189"/>
            <a:ext cx="1652571" cy="11017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9" name="Picture 9"/>
          <p:cNvPicPr>
            <a:picLocks noChangeAspect="1" noChangeArrowheads="1"/>
          </p:cNvPicPr>
          <p:nvPr/>
        </p:nvPicPr>
        <p:blipFill>
          <a:blip r:embed="rId24" cstate="print"/>
          <a:srcRect/>
          <a:stretch>
            <a:fillRect/>
          </a:stretch>
        </p:blipFill>
        <p:spPr bwMode="auto">
          <a:xfrm>
            <a:off x="6963601" y="4305312"/>
            <a:ext cx="1889906" cy="125993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5" name="正方形/長方形 74"/>
          <p:cNvSpPr/>
          <p:nvPr/>
        </p:nvSpPr>
        <p:spPr>
          <a:xfrm>
            <a:off x="8223300" y="4049721"/>
            <a:ext cx="677558" cy="307777"/>
          </a:xfrm>
          <a:prstGeom prst="rect">
            <a:avLst/>
          </a:prstGeom>
        </p:spPr>
        <p:txBody>
          <a:bodyPr wrap="none">
            <a:spAutoFit/>
          </a:bodyPr>
          <a:lstStyle/>
          <a:p>
            <a:r>
              <a:rPr lang="en-US" altLang="ja-JP" sz="1400" dirty="0" smtClean="0"/>
              <a:t>CSTAR </a:t>
            </a:r>
            <a:endParaRPr lang="ja-JP" altLang="en-US" sz="1400" dirty="0"/>
          </a:p>
        </p:txBody>
      </p:sp>
      <p:sp>
        <p:nvSpPr>
          <p:cNvPr id="76" name="正方形/長方形 75"/>
          <p:cNvSpPr/>
          <p:nvPr/>
        </p:nvSpPr>
        <p:spPr>
          <a:xfrm>
            <a:off x="6434163" y="6130962"/>
            <a:ext cx="684931" cy="307777"/>
          </a:xfrm>
          <a:prstGeom prst="rect">
            <a:avLst/>
          </a:prstGeom>
        </p:spPr>
        <p:txBody>
          <a:bodyPr wrap="none">
            <a:spAutoFit/>
          </a:bodyPr>
          <a:lstStyle/>
          <a:p>
            <a:r>
              <a:rPr lang="en-US" altLang="ja-JP" sz="1400" dirty="0" smtClean="0"/>
              <a:t>PLATO </a:t>
            </a:r>
            <a:endParaRPr lang="ja-JP" altLang="en-US" sz="1400" dirty="0"/>
          </a:p>
        </p:txBody>
      </p:sp>
      <p:sp>
        <p:nvSpPr>
          <p:cNvPr id="77" name="正方形/長方形 76"/>
          <p:cNvSpPr/>
          <p:nvPr/>
        </p:nvSpPr>
        <p:spPr>
          <a:xfrm>
            <a:off x="6397650" y="6459579"/>
            <a:ext cx="971100" cy="276999"/>
          </a:xfrm>
          <a:prstGeom prst="rect">
            <a:avLst/>
          </a:prstGeom>
        </p:spPr>
        <p:txBody>
          <a:bodyPr wrap="none">
            <a:spAutoFit/>
          </a:bodyPr>
          <a:lstStyle/>
          <a:p>
            <a:r>
              <a:rPr lang="en-US" altLang="ja-JP" sz="1200" dirty="0" smtClean="0"/>
              <a:t>Yuan+(2008)</a:t>
            </a:r>
            <a:endParaRPr lang="ja-JP" altLang="en-US" sz="1200" dirty="0"/>
          </a:p>
        </p:txBody>
      </p:sp>
      <p:sp>
        <p:nvSpPr>
          <p:cNvPr id="78" name="正方形/長方形 77"/>
          <p:cNvSpPr/>
          <p:nvPr/>
        </p:nvSpPr>
        <p:spPr>
          <a:xfrm>
            <a:off x="8018973" y="5525346"/>
            <a:ext cx="971100" cy="276999"/>
          </a:xfrm>
          <a:prstGeom prst="rect">
            <a:avLst/>
          </a:prstGeom>
        </p:spPr>
        <p:txBody>
          <a:bodyPr wrap="none">
            <a:spAutoFit/>
          </a:bodyPr>
          <a:lstStyle/>
          <a:p>
            <a:r>
              <a:rPr lang="en-US" altLang="ja-JP" sz="1200" dirty="0" smtClean="0"/>
              <a:t>Yuan+(2008)</a:t>
            </a:r>
            <a:endParaRPr lang="ja-JP" altLang="en-US" sz="1200" dirty="0"/>
          </a:p>
        </p:txBody>
      </p:sp>
    </p:spTree>
    <p:extLst>
      <p:ext uri="{BB962C8B-B14F-4D97-AF65-F5344CB8AC3E}">
        <p14:creationId xmlns:p14="http://schemas.microsoft.com/office/powerpoint/2010/main" val="243808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fade">
                                      <p:cBhvr>
                                        <p:cTn id="7" dur="500"/>
                                        <p:tgtEl>
                                          <p:spTgt spid="972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97284"/>
                                        </p:tgtEl>
                                        <p:attrNameLst>
                                          <p:attrName>style.visibility</p:attrName>
                                        </p:attrNameLst>
                                      </p:cBhvr>
                                      <p:to>
                                        <p:strVal val="visible"/>
                                      </p:to>
                                    </p:set>
                                    <p:animEffect transition="in" filter="fade">
                                      <p:cBhvr>
                                        <p:cTn id="13" dur="500"/>
                                        <p:tgtEl>
                                          <p:spTgt spid="972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7285"/>
                                        </p:tgtEl>
                                        <p:attrNameLst>
                                          <p:attrName>style.visibility</p:attrName>
                                        </p:attrNameLst>
                                      </p:cBhvr>
                                      <p:to>
                                        <p:strVal val="visible"/>
                                      </p:to>
                                    </p:set>
                                    <p:animEffect transition="in" filter="fade">
                                      <p:cBhvr>
                                        <p:cTn id="24" dur="500"/>
                                        <p:tgtEl>
                                          <p:spTgt spid="972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nodeType="withEffect">
                                  <p:stCondLst>
                                    <p:cond delay="0"/>
                                  </p:stCondLst>
                                  <p:childTnLst>
                                    <p:set>
                                      <p:cBhvr>
                                        <p:cTn id="38" dur="1" fill="hold">
                                          <p:stCondLst>
                                            <p:cond delay="0"/>
                                          </p:stCondLst>
                                        </p:cTn>
                                        <p:tgtEl>
                                          <p:spTgt spid="97286"/>
                                        </p:tgtEl>
                                        <p:attrNameLst>
                                          <p:attrName>style.visibility</p:attrName>
                                        </p:attrNameLst>
                                      </p:cBhvr>
                                      <p:to>
                                        <p:strVal val="visible"/>
                                      </p:to>
                                    </p:set>
                                    <p:animEffect transition="in" filter="fade">
                                      <p:cBhvr>
                                        <p:cTn id="39" dur="500"/>
                                        <p:tgtEl>
                                          <p:spTgt spid="9728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7290"/>
                                        </p:tgtEl>
                                        <p:attrNameLst>
                                          <p:attrName>style.visibility</p:attrName>
                                        </p:attrNameLst>
                                      </p:cBhvr>
                                      <p:to>
                                        <p:strVal val="visible"/>
                                      </p:to>
                                    </p:set>
                                    <p:animEffect transition="in" filter="fade">
                                      <p:cBhvr>
                                        <p:cTn id="44" dur="500"/>
                                        <p:tgtEl>
                                          <p:spTgt spid="9729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par>
                                <p:cTn id="51" presetID="10" presetClass="entr" presetSubtype="0" fill="hold" nodeType="withEffect">
                                  <p:stCondLst>
                                    <p:cond delay="0"/>
                                  </p:stCondLst>
                                  <p:childTnLst>
                                    <p:set>
                                      <p:cBhvr>
                                        <p:cTn id="52" dur="1" fill="hold">
                                          <p:stCondLst>
                                            <p:cond delay="0"/>
                                          </p:stCondLst>
                                        </p:cTn>
                                        <p:tgtEl>
                                          <p:spTgt spid="97289"/>
                                        </p:tgtEl>
                                        <p:attrNameLst>
                                          <p:attrName>style.visibility</p:attrName>
                                        </p:attrNameLst>
                                      </p:cBhvr>
                                      <p:to>
                                        <p:strVal val="visible"/>
                                      </p:to>
                                    </p:set>
                                    <p:animEffect transition="in" filter="fade">
                                      <p:cBhvr>
                                        <p:cTn id="53" dur="500"/>
                                        <p:tgtEl>
                                          <p:spTgt spid="9728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5" grpId="0"/>
      <p:bldP spid="56" grpId="0"/>
      <p:bldP spid="57" grpId="0"/>
      <p:bldP spid="58" grpId="0"/>
      <p:bldP spid="75" grpId="0"/>
      <p:bldP spid="76" grpId="0"/>
      <p:bldP spid="77" grpId="0"/>
      <p:bldP spid="7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先行研究　</a:t>
            </a:r>
            <a:r>
              <a:rPr lang="en-US" altLang="ja-JP" sz="3600" dirty="0" smtClean="0">
                <a:latin typeface="+mn-ea"/>
              </a:rPr>
              <a:t>1/2</a:t>
            </a:r>
          </a:p>
        </p:txBody>
      </p:sp>
      <p:sp>
        <p:nvSpPr>
          <p:cNvPr id="2" name="テキスト ボックス 1"/>
          <p:cNvSpPr txBox="1"/>
          <p:nvPr/>
        </p:nvSpPr>
        <p:spPr>
          <a:xfrm>
            <a:off x="542734" y="1373958"/>
            <a:ext cx="1321196" cy="461665"/>
          </a:xfrm>
          <a:prstGeom prst="rect">
            <a:avLst/>
          </a:prstGeom>
          <a:noFill/>
        </p:spPr>
        <p:txBody>
          <a:bodyPr wrap="none" rtlCol="0">
            <a:spAutoFit/>
          </a:bodyPr>
          <a:lstStyle/>
          <a:p>
            <a:r>
              <a:rPr kumimoji="1" lang="ja-JP" altLang="en-US" sz="2400" dirty="0" smtClean="0"/>
              <a:t>・</a:t>
            </a:r>
            <a:r>
              <a:rPr kumimoji="1" lang="en-US" altLang="ja-JP" sz="2400" dirty="0" smtClean="0"/>
              <a:t>Dome C</a:t>
            </a:r>
            <a:endParaRPr kumimoji="1" lang="ja-JP" altLang="en-US" sz="2400" dirty="0"/>
          </a:p>
        </p:txBody>
      </p:sp>
      <p:pic>
        <p:nvPicPr>
          <p:cNvPr id="24" name="Picture 2" descr="F:\D1\2010_05_SPIE\Oral_presentation\fig1.jpg"/>
          <p:cNvPicPr>
            <a:picLocks noChangeAspect="1" noChangeArrowheads="1"/>
          </p:cNvPicPr>
          <p:nvPr/>
        </p:nvPicPr>
        <p:blipFill>
          <a:blip r:embed="rId3" cstate="print"/>
          <a:srcRect/>
          <a:stretch>
            <a:fillRect/>
          </a:stretch>
        </p:blipFill>
        <p:spPr bwMode="auto">
          <a:xfrm>
            <a:off x="6732240" y="1196752"/>
            <a:ext cx="1980000" cy="1357715"/>
          </a:xfrm>
          <a:prstGeom prst="rect">
            <a:avLst/>
          </a:prstGeom>
          <a:noFill/>
        </p:spPr>
      </p:pic>
      <p:sp>
        <p:nvSpPr>
          <p:cNvPr id="25" name="テキスト ボックス 24"/>
          <p:cNvSpPr txBox="1"/>
          <p:nvPr/>
        </p:nvSpPr>
        <p:spPr>
          <a:xfrm>
            <a:off x="7722240" y="2661498"/>
            <a:ext cx="1332645" cy="276999"/>
          </a:xfrm>
          <a:prstGeom prst="rect">
            <a:avLst/>
          </a:prstGeom>
          <a:noFill/>
        </p:spPr>
        <p:txBody>
          <a:bodyPr wrap="square" rtlCol="0">
            <a:spAutoFit/>
          </a:bodyPr>
          <a:lstStyle/>
          <a:p>
            <a:r>
              <a:rPr kumimoji="1" lang="en-US" altLang="ja-JP" sz="1200" dirty="0" smtClean="0"/>
              <a:t>©SPIE Okita+2010</a:t>
            </a:r>
            <a:endParaRPr kumimoji="1" lang="ja-JP" altLang="en-US" sz="1200" dirty="0"/>
          </a:p>
        </p:txBody>
      </p:sp>
      <p:sp>
        <p:nvSpPr>
          <p:cNvPr id="3" name="テキスト ボックス 2"/>
          <p:cNvSpPr txBox="1"/>
          <p:nvPr/>
        </p:nvSpPr>
        <p:spPr>
          <a:xfrm>
            <a:off x="899592" y="1772051"/>
            <a:ext cx="4968552" cy="923330"/>
          </a:xfrm>
          <a:prstGeom prst="rect">
            <a:avLst/>
          </a:prstGeom>
          <a:noFill/>
        </p:spPr>
        <p:txBody>
          <a:bodyPr wrap="square" rtlCol="0">
            <a:spAutoFit/>
          </a:bodyPr>
          <a:lstStyle/>
          <a:p>
            <a:r>
              <a:rPr kumimoji="1" lang="ja-JP" altLang="en-US" dirty="0" smtClean="0"/>
              <a:t>→</a:t>
            </a:r>
            <a:r>
              <a:rPr kumimoji="1" lang="en-US" altLang="ja-JP" dirty="0" smtClean="0"/>
              <a:t>2000</a:t>
            </a:r>
            <a:r>
              <a:rPr kumimoji="1" lang="ja-JP" altLang="en-US" dirty="0" smtClean="0"/>
              <a:t>年頃から</a:t>
            </a:r>
            <a:r>
              <a:rPr kumimoji="1" lang="en-US" altLang="ja-JP" dirty="0" smtClean="0"/>
              <a:t>DIMM, MASS, SODAR, Balloon</a:t>
            </a:r>
            <a:r>
              <a:rPr kumimoji="1" lang="ja-JP" altLang="en-US" dirty="0" smtClean="0"/>
              <a:t>等で</a:t>
            </a:r>
            <a:endParaRPr kumimoji="1" lang="en-US" altLang="ja-JP" dirty="0" smtClean="0"/>
          </a:p>
          <a:p>
            <a:r>
              <a:rPr lang="ja-JP" altLang="en-US" dirty="0" smtClean="0"/>
              <a:t> </a:t>
            </a:r>
            <a:r>
              <a:rPr lang="ja-JP" altLang="en-US" dirty="0"/>
              <a:t>　</a:t>
            </a:r>
            <a:r>
              <a:rPr kumimoji="1" lang="ja-JP" altLang="en-US" dirty="0" smtClean="0"/>
              <a:t>シーイングを測定</a:t>
            </a:r>
            <a:endParaRPr kumimoji="1" lang="en-US" altLang="ja-JP" dirty="0" smtClean="0"/>
          </a:p>
          <a:p>
            <a:r>
              <a:rPr lang="ja-JP" altLang="en-US" dirty="0" smtClean="0"/>
              <a:t>→</a:t>
            </a:r>
            <a:r>
              <a:rPr lang="en-US" altLang="ja-JP" dirty="0" smtClean="0"/>
              <a:t>2004</a:t>
            </a:r>
            <a:r>
              <a:rPr lang="ja-JP" altLang="en-US" dirty="0" smtClean="0"/>
              <a:t>年から越冬隊による</a:t>
            </a:r>
            <a:r>
              <a:rPr lang="en-US" altLang="ja-JP" b="1" u="sng" dirty="0" smtClean="0"/>
              <a:t>DIMM</a:t>
            </a:r>
            <a:r>
              <a:rPr lang="ja-JP" altLang="en-US" b="1" u="sng" dirty="0" smtClean="0"/>
              <a:t>観測</a:t>
            </a:r>
            <a:r>
              <a:rPr lang="ja-JP" altLang="en-US" dirty="0" smtClean="0"/>
              <a:t>を実施</a:t>
            </a:r>
            <a:endParaRPr kumimoji="1" lang="ja-JP" altLang="en-US" dirty="0"/>
          </a:p>
        </p:txBody>
      </p:sp>
      <p:pic>
        <p:nvPicPr>
          <p:cNvPr id="27" name="Picture 2" descr="C:\Users\hirofumi\Desktop\fig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041345"/>
            <a:ext cx="3528392" cy="27789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hirofumi\Desktop\fig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427" y="3933056"/>
            <a:ext cx="3874889" cy="288032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67544" y="2913407"/>
            <a:ext cx="4436262" cy="1077218"/>
          </a:xfrm>
          <a:prstGeom prst="rect">
            <a:avLst/>
          </a:prstGeom>
          <a:noFill/>
        </p:spPr>
        <p:txBody>
          <a:bodyPr wrap="square" rtlCol="0">
            <a:spAutoFit/>
          </a:bodyPr>
          <a:lstStyle/>
          <a:p>
            <a:r>
              <a:rPr kumimoji="1" lang="en-US" altLang="ja-JP" sz="1600" dirty="0" smtClean="0"/>
              <a:t>3</a:t>
            </a:r>
            <a:r>
              <a:rPr kumimoji="1" lang="ja-JP" altLang="en-US" sz="1600" dirty="0" err="1" smtClean="0"/>
              <a:t>つの</a:t>
            </a:r>
            <a:r>
              <a:rPr kumimoji="1" lang="ja-JP" altLang="en-US" sz="1600" dirty="0" smtClean="0"/>
              <a:t>対数正規分布の重ね合わせで</a:t>
            </a:r>
            <a:r>
              <a:rPr lang="ja-JP" altLang="en-US" sz="1600" dirty="0"/>
              <a:t>記述</a:t>
            </a:r>
            <a:endParaRPr kumimoji="1" lang="en-US" altLang="ja-JP" sz="1600" dirty="0" smtClean="0"/>
          </a:p>
          <a:p>
            <a:pPr marL="342900" indent="-342900">
              <a:buAutoNum type="alphaLcParenBoth"/>
            </a:pPr>
            <a:r>
              <a:rPr lang="en-US" altLang="ja-JP" sz="1600" dirty="0"/>
              <a:t>a</a:t>
            </a:r>
            <a:r>
              <a:rPr lang="en-US" altLang="ja-JP" sz="1600" dirty="0" smtClean="0"/>
              <a:t>bove </a:t>
            </a:r>
            <a:r>
              <a:rPr lang="en-US" altLang="ja-JP" sz="1600" dirty="0"/>
              <a:t>s</a:t>
            </a:r>
            <a:r>
              <a:rPr lang="en-US" altLang="ja-JP" sz="1600" dirty="0" smtClean="0"/>
              <a:t>urface layer</a:t>
            </a:r>
          </a:p>
          <a:p>
            <a:r>
              <a:rPr kumimoji="1" lang="en-US" altLang="ja-JP" sz="1600" dirty="0" smtClean="0"/>
              <a:t>(c) Inside surface layer</a:t>
            </a:r>
          </a:p>
          <a:p>
            <a:r>
              <a:rPr lang="en-US" altLang="ja-JP" sz="1600" dirty="0" smtClean="0"/>
              <a:t>(b) (a)</a:t>
            </a:r>
            <a:r>
              <a:rPr lang="ja-JP" altLang="en-US" sz="1600" dirty="0" smtClean="0"/>
              <a:t>と</a:t>
            </a:r>
            <a:r>
              <a:rPr lang="en-US" altLang="ja-JP" sz="1600" dirty="0" smtClean="0"/>
              <a:t>(c)</a:t>
            </a:r>
            <a:r>
              <a:rPr lang="ja-JP" altLang="en-US" sz="1600" dirty="0" smtClean="0"/>
              <a:t>の中間</a:t>
            </a:r>
            <a:endParaRPr kumimoji="1" lang="ja-JP" altLang="en-US" sz="1600" dirty="0"/>
          </a:p>
        </p:txBody>
      </p:sp>
      <p:sp>
        <p:nvSpPr>
          <p:cNvPr id="5" name="正方形/長方形 4"/>
          <p:cNvSpPr/>
          <p:nvPr/>
        </p:nvSpPr>
        <p:spPr>
          <a:xfrm>
            <a:off x="7899090" y="1959368"/>
            <a:ext cx="633350" cy="2743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903806" y="3157172"/>
            <a:ext cx="4071949" cy="923330"/>
          </a:xfrm>
          <a:prstGeom prst="rect">
            <a:avLst/>
          </a:prstGeom>
          <a:noFill/>
        </p:spPr>
        <p:txBody>
          <a:bodyPr wrap="none" rtlCol="0">
            <a:spAutoFit/>
          </a:bodyPr>
          <a:lstStyle/>
          <a:p>
            <a:r>
              <a:rPr lang="en-US" altLang="ja-JP" dirty="0" smtClean="0"/>
              <a:t>DIMM</a:t>
            </a:r>
            <a:r>
              <a:rPr lang="ja-JP" altLang="en-US" dirty="0" smtClean="0"/>
              <a:t>観測から想定される</a:t>
            </a:r>
            <a:r>
              <a:rPr lang="en-US" altLang="ja-JP" dirty="0" smtClean="0"/>
              <a:t>Cn2</a:t>
            </a:r>
            <a:r>
              <a:rPr lang="ja-JP" altLang="en-US" dirty="0" smtClean="0"/>
              <a:t>分布</a:t>
            </a:r>
            <a:endParaRPr lang="en-US" altLang="ja-JP" dirty="0" smtClean="0"/>
          </a:p>
          <a:p>
            <a:r>
              <a:rPr kumimoji="1" lang="ja-JP" altLang="en-US" dirty="0" smtClean="0"/>
              <a:t>　・乱流強度の上端はシャープ</a:t>
            </a:r>
            <a:endParaRPr kumimoji="1" lang="en-US" altLang="ja-JP" dirty="0" smtClean="0"/>
          </a:p>
          <a:p>
            <a:r>
              <a:rPr lang="ja-JP" altLang="en-US" dirty="0" smtClean="0"/>
              <a:t>　・乱流強度の</a:t>
            </a:r>
            <a:r>
              <a:rPr lang="en-US" altLang="ja-JP" dirty="0" smtClean="0"/>
              <a:t>95%</a:t>
            </a:r>
            <a:r>
              <a:rPr lang="ja-JP" altLang="en-US" dirty="0" smtClean="0"/>
              <a:t>は</a:t>
            </a:r>
            <a:r>
              <a:rPr lang="ja-JP" altLang="en-US" dirty="0"/>
              <a:t>接地</a:t>
            </a:r>
            <a:r>
              <a:rPr lang="ja-JP" altLang="en-US" dirty="0" smtClean="0"/>
              <a:t>境界層に存在</a:t>
            </a:r>
            <a:endParaRPr kumimoji="1" lang="ja-JP" altLang="en-US" dirty="0"/>
          </a:p>
        </p:txBody>
      </p:sp>
      <p:sp>
        <p:nvSpPr>
          <p:cNvPr id="7" name="テキスト ボックス 6"/>
          <p:cNvSpPr txBox="1"/>
          <p:nvPr/>
        </p:nvSpPr>
        <p:spPr>
          <a:xfrm>
            <a:off x="2843808" y="6473998"/>
            <a:ext cx="1426031" cy="369332"/>
          </a:xfrm>
          <a:prstGeom prst="rect">
            <a:avLst/>
          </a:prstGeom>
          <a:noFill/>
        </p:spPr>
        <p:txBody>
          <a:bodyPr wrap="none" rtlCol="0">
            <a:spAutoFit/>
          </a:bodyPr>
          <a:lstStyle/>
          <a:p>
            <a:r>
              <a:rPr kumimoji="1" lang="en-US" altLang="ja-JP" dirty="0" smtClean="0"/>
              <a:t>Aristidi+2009</a:t>
            </a:r>
            <a:endParaRPr kumimoji="1" lang="ja-JP" altLang="en-US" dirty="0"/>
          </a:p>
        </p:txBody>
      </p:sp>
      <p:sp>
        <p:nvSpPr>
          <p:cNvPr id="42" name="テキスト ボックス 41"/>
          <p:cNvSpPr txBox="1"/>
          <p:nvPr/>
        </p:nvSpPr>
        <p:spPr>
          <a:xfrm>
            <a:off x="7628854" y="6152843"/>
            <a:ext cx="1426031" cy="369332"/>
          </a:xfrm>
          <a:prstGeom prst="rect">
            <a:avLst/>
          </a:prstGeom>
          <a:noFill/>
        </p:spPr>
        <p:txBody>
          <a:bodyPr wrap="none" rtlCol="0">
            <a:spAutoFit/>
          </a:bodyPr>
          <a:lstStyle/>
          <a:p>
            <a:r>
              <a:rPr kumimoji="1" lang="en-US" altLang="ja-JP" dirty="0" smtClean="0"/>
              <a:t>Aristidi+2009</a:t>
            </a:r>
            <a:endParaRPr kumimoji="1" lang="ja-JP" altLang="en-US" dirty="0"/>
          </a:p>
        </p:txBody>
      </p:sp>
    </p:spTree>
    <p:extLst>
      <p:ext uri="{BB962C8B-B14F-4D97-AF65-F5344CB8AC3E}">
        <p14:creationId xmlns:p14="http://schemas.microsoft.com/office/powerpoint/2010/main" val="21591950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先行研究　</a:t>
            </a:r>
            <a:r>
              <a:rPr lang="en-US" altLang="ja-JP" sz="3600" dirty="0">
                <a:latin typeface="+mn-ea"/>
              </a:rPr>
              <a:t>2</a:t>
            </a:r>
            <a:r>
              <a:rPr lang="en-US" altLang="ja-JP" sz="3600" dirty="0" smtClean="0">
                <a:latin typeface="+mn-ea"/>
              </a:rPr>
              <a:t>/2</a:t>
            </a:r>
          </a:p>
        </p:txBody>
      </p:sp>
      <p:sp>
        <p:nvSpPr>
          <p:cNvPr id="2" name="テキスト ボックス 1"/>
          <p:cNvSpPr txBox="1"/>
          <p:nvPr/>
        </p:nvSpPr>
        <p:spPr>
          <a:xfrm>
            <a:off x="542734" y="1373958"/>
            <a:ext cx="1335622" cy="461665"/>
          </a:xfrm>
          <a:prstGeom prst="rect">
            <a:avLst/>
          </a:prstGeom>
          <a:noFill/>
        </p:spPr>
        <p:txBody>
          <a:bodyPr wrap="none" rtlCol="0">
            <a:spAutoFit/>
          </a:bodyPr>
          <a:lstStyle/>
          <a:p>
            <a:r>
              <a:rPr kumimoji="1" lang="ja-JP" altLang="en-US" sz="2400" dirty="0" smtClean="0"/>
              <a:t>・</a:t>
            </a:r>
            <a:r>
              <a:rPr kumimoji="1" lang="en-US" altLang="ja-JP" sz="2400" dirty="0" smtClean="0"/>
              <a:t>Dome A</a:t>
            </a:r>
            <a:endParaRPr kumimoji="1" lang="ja-JP" altLang="en-US" sz="2400" dirty="0"/>
          </a:p>
        </p:txBody>
      </p:sp>
      <p:pic>
        <p:nvPicPr>
          <p:cNvPr id="24" name="Picture 2" descr="F:\D1\2010_05_SPIE\Oral_presentation\fig1.jpg"/>
          <p:cNvPicPr>
            <a:picLocks noChangeAspect="1" noChangeArrowheads="1"/>
          </p:cNvPicPr>
          <p:nvPr/>
        </p:nvPicPr>
        <p:blipFill>
          <a:blip r:embed="rId3" cstate="print"/>
          <a:srcRect/>
          <a:stretch>
            <a:fillRect/>
          </a:stretch>
        </p:blipFill>
        <p:spPr bwMode="auto">
          <a:xfrm>
            <a:off x="6732240" y="1196752"/>
            <a:ext cx="1980000" cy="1357715"/>
          </a:xfrm>
          <a:prstGeom prst="rect">
            <a:avLst/>
          </a:prstGeom>
          <a:noFill/>
        </p:spPr>
      </p:pic>
      <p:sp>
        <p:nvSpPr>
          <p:cNvPr id="25" name="テキスト ボックス 24"/>
          <p:cNvSpPr txBox="1"/>
          <p:nvPr/>
        </p:nvSpPr>
        <p:spPr>
          <a:xfrm>
            <a:off x="7722240" y="2661498"/>
            <a:ext cx="1332645" cy="276999"/>
          </a:xfrm>
          <a:prstGeom prst="rect">
            <a:avLst/>
          </a:prstGeom>
          <a:noFill/>
        </p:spPr>
        <p:txBody>
          <a:bodyPr wrap="square" rtlCol="0">
            <a:spAutoFit/>
          </a:bodyPr>
          <a:lstStyle/>
          <a:p>
            <a:r>
              <a:rPr kumimoji="1" lang="en-US" altLang="ja-JP" sz="1200" dirty="0" smtClean="0"/>
              <a:t>©SPIE Okita+2010</a:t>
            </a:r>
            <a:endParaRPr kumimoji="1" lang="ja-JP" altLang="en-US" sz="1200" dirty="0"/>
          </a:p>
        </p:txBody>
      </p:sp>
      <p:sp>
        <p:nvSpPr>
          <p:cNvPr id="3" name="テキスト ボックス 2"/>
          <p:cNvSpPr txBox="1"/>
          <p:nvPr/>
        </p:nvSpPr>
        <p:spPr>
          <a:xfrm>
            <a:off x="899592" y="1772051"/>
            <a:ext cx="4968552" cy="369332"/>
          </a:xfrm>
          <a:prstGeom prst="rect">
            <a:avLst/>
          </a:prstGeom>
          <a:noFill/>
        </p:spPr>
        <p:txBody>
          <a:bodyPr wrap="square" rtlCol="0">
            <a:spAutoFit/>
          </a:bodyPr>
          <a:lstStyle/>
          <a:p>
            <a:r>
              <a:rPr kumimoji="1" lang="ja-JP" altLang="en-US" dirty="0" smtClean="0"/>
              <a:t>→</a:t>
            </a:r>
            <a:r>
              <a:rPr kumimoji="1" lang="en-US" altLang="ja-JP" dirty="0" smtClean="0"/>
              <a:t>2009</a:t>
            </a:r>
            <a:r>
              <a:rPr kumimoji="1" lang="ja-JP" altLang="en-US" dirty="0" smtClean="0"/>
              <a:t>年頃から</a:t>
            </a:r>
            <a:r>
              <a:rPr kumimoji="1" lang="en-US" altLang="ja-JP" dirty="0" smtClean="0"/>
              <a:t>SNODAR</a:t>
            </a:r>
            <a:r>
              <a:rPr kumimoji="1" lang="ja-JP" altLang="en-US" dirty="0" smtClean="0"/>
              <a:t>による</a:t>
            </a:r>
            <a:r>
              <a:rPr kumimoji="1" lang="en-US" altLang="ja-JP" dirty="0" smtClean="0"/>
              <a:t>CT2</a:t>
            </a:r>
            <a:r>
              <a:rPr kumimoji="1" lang="ja-JP" altLang="en-US" dirty="0" smtClean="0"/>
              <a:t>の測定</a:t>
            </a:r>
            <a:endParaRPr kumimoji="1" lang="en-US" altLang="ja-JP" dirty="0" smtClean="0"/>
          </a:p>
        </p:txBody>
      </p:sp>
      <p:sp>
        <p:nvSpPr>
          <p:cNvPr id="5" name="正方形/長方形 4"/>
          <p:cNvSpPr/>
          <p:nvPr/>
        </p:nvSpPr>
        <p:spPr>
          <a:xfrm>
            <a:off x="7812360" y="1642484"/>
            <a:ext cx="633350" cy="2743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descr="C:\Research\D2\2011_05みさゼミ\fi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37" y="3649935"/>
            <a:ext cx="4819651"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Research\D2\2011_05みさゼミ\fi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367" y="2219359"/>
            <a:ext cx="4829176" cy="143827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5476796" y="3881022"/>
            <a:ext cx="3240360" cy="1200329"/>
          </a:xfrm>
          <a:prstGeom prst="rect">
            <a:avLst/>
          </a:prstGeom>
          <a:noFill/>
        </p:spPr>
        <p:txBody>
          <a:bodyPr wrap="square" rtlCol="0">
            <a:spAutoFit/>
          </a:bodyPr>
          <a:lstStyle/>
          <a:p>
            <a:r>
              <a:rPr kumimoji="1" lang="ja-JP" altLang="en-US" dirty="0" smtClean="0"/>
              <a:t>超音波の後方散乱から求めた</a:t>
            </a:r>
            <a:r>
              <a:rPr kumimoji="1" lang="en-US" altLang="ja-JP" dirty="0" smtClean="0"/>
              <a:t>CT2</a:t>
            </a:r>
            <a:r>
              <a:rPr kumimoji="1" lang="ja-JP" altLang="en-US" dirty="0" smtClean="0"/>
              <a:t>の相対強度のプロファイル</a:t>
            </a:r>
            <a:endParaRPr kumimoji="1" lang="en-US" altLang="ja-JP" dirty="0" smtClean="0"/>
          </a:p>
          <a:p>
            <a:r>
              <a:rPr lang="ja-JP" altLang="en-US" dirty="0"/>
              <a:t>接地境界層</a:t>
            </a:r>
            <a:r>
              <a:rPr lang="ja-JP" altLang="en-US" dirty="0" smtClean="0"/>
              <a:t>の上端はドーム</a:t>
            </a:r>
            <a:r>
              <a:rPr lang="en-US" altLang="ja-JP" dirty="0" smtClean="0"/>
              <a:t>C</a:t>
            </a:r>
            <a:r>
              <a:rPr lang="ja-JP" altLang="en-US" dirty="0" smtClean="0"/>
              <a:t>と比べてよりシャープな形</a:t>
            </a:r>
            <a:endParaRPr lang="en-US" altLang="ja-JP" dirty="0" smtClean="0"/>
          </a:p>
        </p:txBody>
      </p:sp>
      <p:sp>
        <p:nvSpPr>
          <p:cNvPr id="17" name="正方形/長方形 16"/>
          <p:cNvSpPr/>
          <p:nvPr/>
        </p:nvSpPr>
        <p:spPr>
          <a:xfrm>
            <a:off x="3804631" y="3472968"/>
            <a:ext cx="1595309" cy="369332"/>
          </a:xfrm>
          <a:prstGeom prst="rect">
            <a:avLst/>
          </a:prstGeom>
        </p:spPr>
        <p:txBody>
          <a:bodyPr wrap="none">
            <a:spAutoFit/>
          </a:bodyPr>
          <a:lstStyle/>
          <a:p>
            <a:r>
              <a:rPr lang="en-US" altLang="ja-JP" dirty="0" smtClean="0"/>
              <a:t>Bonner+(2009)</a:t>
            </a:r>
            <a:endParaRPr lang="ja-JP" altLang="en-US" dirty="0"/>
          </a:p>
        </p:txBody>
      </p:sp>
      <p:sp>
        <p:nvSpPr>
          <p:cNvPr id="18" name="正方形/長方形 17"/>
          <p:cNvSpPr/>
          <p:nvPr/>
        </p:nvSpPr>
        <p:spPr>
          <a:xfrm>
            <a:off x="3635896" y="6484694"/>
            <a:ext cx="1595309" cy="369332"/>
          </a:xfrm>
          <a:prstGeom prst="rect">
            <a:avLst/>
          </a:prstGeom>
        </p:spPr>
        <p:txBody>
          <a:bodyPr wrap="none">
            <a:spAutoFit/>
          </a:bodyPr>
          <a:lstStyle/>
          <a:p>
            <a:r>
              <a:rPr lang="en-US" altLang="ja-JP" dirty="0" smtClean="0"/>
              <a:t>Bonner+(2009)</a:t>
            </a:r>
            <a:endParaRPr lang="ja-JP" altLang="en-US" dirty="0"/>
          </a:p>
        </p:txBody>
      </p:sp>
    </p:spTree>
    <p:extLst>
      <p:ext uri="{BB962C8B-B14F-4D97-AF65-F5344CB8AC3E}">
        <p14:creationId xmlns:p14="http://schemas.microsoft.com/office/powerpoint/2010/main" val="22939178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DIMM</a:t>
            </a:r>
            <a:r>
              <a:rPr lang="ja-JP" altLang="en-US" sz="3600" dirty="0" smtClean="0">
                <a:latin typeface="+mn-ea"/>
              </a:rPr>
              <a:t>による観測</a:t>
            </a:r>
            <a:endParaRPr lang="en-US" altLang="ja-JP" sz="3600" dirty="0" smtClean="0">
              <a:latin typeface="+mn-ea"/>
            </a:endParaRPr>
          </a:p>
        </p:txBody>
      </p:sp>
      <p:sp>
        <p:nvSpPr>
          <p:cNvPr id="31" name="正方形/長方形 30"/>
          <p:cNvSpPr/>
          <p:nvPr/>
        </p:nvSpPr>
        <p:spPr>
          <a:xfrm>
            <a:off x="205224" y="2045747"/>
            <a:ext cx="4494772" cy="2308324"/>
          </a:xfrm>
          <a:prstGeom prst="rect">
            <a:avLst/>
          </a:prstGeom>
        </p:spPr>
        <p:txBody>
          <a:bodyPr wrap="square">
            <a:spAutoFit/>
          </a:bodyPr>
          <a:lstStyle/>
          <a:p>
            <a:pPr algn="just"/>
            <a:r>
              <a:rPr lang="en-US" altLang="ja-JP" dirty="0" smtClean="0"/>
              <a:t>DIMM (Differential Image Motion Monitor)</a:t>
            </a:r>
            <a:r>
              <a:rPr lang="ja-JP" altLang="en-US" dirty="0" smtClean="0"/>
              <a:t> で</a:t>
            </a:r>
            <a:r>
              <a:rPr lang="ja-JP" altLang="en-US" dirty="0"/>
              <a:t>シーイング</a:t>
            </a:r>
            <a:r>
              <a:rPr lang="ja-JP" altLang="en-US" dirty="0" smtClean="0"/>
              <a:t>を測定。</a:t>
            </a:r>
            <a:endParaRPr lang="en-US" altLang="ja-JP" dirty="0" smtClean="0"/>
          </a:p>
          <a:p>
            <a:pPr algn="just"/>
            <a:r>
              <a:rPr lang="en-US" altLang="ja-JP" dirty="0" smtClean="0"/>
              <a:t>DIMM</a:t>
            </a:r>
            <a:r>
              <a:rPr lang="ja-JP" altLang="en-US" dirty="0" smtClean="0"/>
              <a:t>距離</a:t>
            </a:r>
            <a:r>
              <a:rPr lang="en-US" altLang="ja-JP" dirty="0" smtClean="0"/>
              <a:t>d</a:t>
            </a:r>
            <a:r>
              <a:rPr lang="ja-JP" altLang="en-US" dirty="0" smtClean="0"/>
              <a:t>離れた</a:t>
            </a:r>
            <a:r>
              <a:rPr lang="en-US" altLang="ja-JP" dirty="0" smtClean="0"/>
              <a:t>2</a:t>
            </a:r>
            <a:r>
              <a:rPr lang="ja-JP" altLang="en-US" dirty="0" err="1"/>
              <a:t>つの</a:t>
            </a:r>
            <a:r>
              <a:rPr lang="ja-JP" altLang="en-US" dirty="0" smtClean="0"/>
              <a:t>開口</a:t>
            </a:r>
            <a:r>
              <a:rPr lang="en-US" altLang="ja-JP" dirty="0" smtClean="0"/>
              <a:t>(</a:t>
            </a:r>
            <a:r>
              <a:rPr lang="ja-JP" altLang="en-US" dirty="0" smtClean="0"/>
              <a:t>口径</a:t>
            </a:r>
            <a:r>
              <a:rPr lang="en-US" altLang="ja-JP" dirty="0" smtClean="0"/>
              <a:t>D)</a:t>
            </a:r>
            <a:r>
              <a:rPr lang="ja-JP" altLang="en-US" dirty="0" smtClean="0"/>
              <a:t>で</a:t>
            </a:r>
            <a:r>
              <a:rPr lang="ja-JP" altLang="en-US" dirty="0"/>
              <a:t>得られた同じ星</a:t>
            </a:r>
            <a:r>
              <a:rPr lang="ja-JP" altLang="en-US" dirty="0" smtClean="0"/>
              <a:t>の相対的</a:t>
            </a:r>
            <a:r>
              <a:rPr lang="ja-JP" altLang="en-US" dirty="0"/>
              <a:t>な位置揺らぎからシーイングを求める</a:t>
            </a:r>
            <a:r>
              <a:rPr lang="ja-JP" altLang="en-US" dirty="0" smtClean="0"/>
              <a:t>テクニック。</a:t>
            </a:r>
            <a:r>
              <a:rPr lang="en-US" altLang="ja-JP" dirty="0" smtClean="0"/>
              <a:t>2</a:t>
            </a:r>
            <a:r>
              <a:rPr lang="ja-JP" altLang="en-US" dirty="0" err="1" smtClean="0"/>
              <a:t>つの</a:t>
            </a:r>
            <a:r>
              <a:rPr lang="ja-JP" altLang="en-US" dirty="0" smtClean="0"/>
              <a:t>星の位置分散</a:t>
            </a:r>
            <a:r>
              <a:rPr lang="en-US" altLang="ja-JP" dirty="0" smtClean="0"/>
              <a:t>σ</a:t>
            </a:r>
            <a:r>
              <a:rPr lang="en-US" altLang="ja-JP" baseline="30000" dirty="0" smtClean="0"/>
              <a:t>2</a:t>
            </a:r>
            <a:r>
              <a:rPr lang="ja-JP" altLang="en-US" dirty="0" smtClean="0"/>
              <a:t>は</a:t>
            </a:r>
            <a:r>
              <a:rPr lang="en-US" altLang="ja-JP" dirty="0" smtClean="0"/>
              <a:t>Kolmogorov</a:t>
            </a:r>
            <a:r>
              <a:rPr lang="ja-JP" altLang="en-US" dirty="0" smtClean="0"/>
              <a:t>乱流を仮定すると</a:t>
            </a:r>
            <a:r>
              <a:rPr lang="en-US" altLang="ja-JP" dirty="0" smtClean="0"/>
              <a:t>Fried</a:t>
            </a:r>
            <a:r>
              <a:rPr lang="ja-JP" altLang="en-US" dirty="0" smtClean="0"/>
              <a:t>パラメータ</a:t>
            </a:r>
            <a:r>
              <a:rPr lang="en-US" altLang="ja-JP" dirty="0" smtClean="0"/>
              <a:t>r</a:t>
            </a:r>
            <a:r>
              <a:rPr lang="en-US" altLang="ja-JP" baseline="-25000" dirty="0" smtClean="0"/>
              <a:t>0</a:t>
            </a:r>
            <a:r>
              <a:rPr lang="ja-JP" altLang="en-US" dirty="0" smtClean="0"/>
              <a:t>で書け、シーイング</a:t>
            </a:r>
            <a:r>
              <a:rPr lang="en-US" altLang="ja-JP" dirty="0" smtClean="0"/>
              <a:t>θ</a:t>
            </a:r>
            <a:r>
              <a:rPr lang="ja-JP" altLang="en-US" dirty="0"/>
              <a:t>は</a:t>
            </a:r>
            <a:r>
              <a:rPr lang="en-US" altLang="ja-JP" dirty="0" smtClean="0"/>
              <a:t>Fried</a:t>
            </a:r>
            <a:r>
              <a:rPr lang="ja-JP" altLang="en-US" dirty="0" smtClean="0"/>
              <a:t>パラメーターの関数で書ける。</a:t>
            </a:r>
            <a:endParaRPr lang="en-US" altLang="ja-JP" dirty="0" smtClean="0"/>
          </a:p>
        </p:txBody>
      </p:sp>
      <p:pic>
        <p:nvPicPr>
          <p:cNvPr id="32" name="Picture 2" descr="\begin{eqnarray}&#10; \sigma_l^2&amp;=&amp;2\lambda^2r_0^{-\frac{5}{3}}(0.179D^{-\frac{1}{3}}-0.0968d^{-\frac{1}{3}}) \\&#10; \sigma_t^2&amp;=&amp;2\lambda^2r_0^{-\frac{5}{3}}(0.179D^{-\frac{1}{3}}-0.145d^{-\frac{1}{3}})&#10;\end{eqnarray}">
            <a:hlinkClick r:id="rId2"/>
          </p:cNvPr>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r="29491"/>
          <a:stretch/>
        </p:blipFill>
        <p:spPr bwMode="auto">
          <a:xfrm>
            <a:off x="953980" y="4990772"/>
            <a:ext cx="3341902" cy="5984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egin{eqnarray}&#10; \theta=0.98\frac{\lambda}{r_0}&#10;\label{eq:005}&#10;\end{eqnarray}">
            <a:hlinkClick r:id="rId4"/>
          </p:cNvPr>
          <p:cNvPicPr>
            <a:picLocks noChangeAspect="1" noChangeArrowheads="1"/>
          </p:cNvPicPr>
          <p:nvPr/>
        </p:nvPicPr>
        <p:blipFill rotWithShape="1">
          <a:blip r:embed="rId5">
            <a:duotone>
              <a:prstClr val="black"/>
              <a:schemeClr val="tx1">
                <a:tint val="45000"/>
                <a:satMod val="400000"/>
              </a:schemeClr>
            </a:duotone>
            <a:extLst>
              <a:ext uri="{28A0092B-C50C-407E-A947-70E740481C1C}">
                <a14:useLocalDpi xmlns:a14="http://schemas.microsoft.com/office/drawing/2010/main" val="0"/>
              </a:ext>
            </a:extLst>
          </a:blip>
          <a:srcRect r="76316"/>
          <a:stretch/>
        </p:blipFill>
        <p:spPr bwMode="auto">
          <a:xfrm>
            <a:off x="953979" y="4366255"/>
            <a:ext cx="942899" cy="430897"/>
          </a:xfrm>
          <a:prstGeom prst="rect">
            <a:avLst/>
          </a:prstGeom>
          <a:noFill/>
          <a:extLst>
            <a:ext uri="{909E8E84-426E-40DD-AFC4-6F175D3DCCD1}">
              <a14:hiddenFill xmlns:a14="http://schemas.microsoft.com/office/drawing/2010/main">
                <a:solidFill>
                  <a:srgbClr val="FFFFFF"/>
                </a:solidFill>
              </a14:hiddenFill>
            </a:ext>
          </a:extLst>
        </p:spPr>
      </p:pic>
      <p:sp>
        <p:nvSpPr>
          <p:cNvPr id="35" name="正方形/長方形 34"/>
          <p:cNvSpPr/>
          <p:nvPr/>
        </p:nvSpPr>
        <p:spPr>
          <a:xfrm>
            <a:off x="4699996" y="1311151"/>
            <a:ext cx="4320000" cy="3095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Picture 2" descr="DIMM001"/>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52672" b="2304"/>
          <a:stretch/>
        </p:blipFill>
        <p:spPr bwMode="auto">
          <a:xfrm>
            <a:off x="6041418" y="1732262"/>
            <a:ext cx="2278829" cy="2673956"/>
          </a:xfrm>
          <a:prstGeom prst="rect">
            <a:avLst/>
          </a:prstGeom>
          <a:noFill/>
          <a:ln w="12700">
            <a:noFill/>
          </a:ln>
          <a:extLst>
            <a:ext uri="{909E8E84-426E-40DD-AFC4-6F175D3DCCD1}">
              <a14:hiddenFill xmlns:a14="http://schemas.microsoft.com/office/drawing/2010/main">
                <a:solidFill>
                  <a:srgbClr val="FFFFFF"/>
                </a:solidFill>
              </a14:hiddenFill>
            </a:ext>
          </a:extLst>
        </p:spPr>
      </p:pic>
      <p:cxnSp>
        <p:nvCxnSpPr>
          <p:cNvPr id="37" name="直線矢印コネクタ 36"/>
          <p:cNvCxnSpPr/>
          <p:nvPr/>
        </p:nvCxnSpPr>
        <p:spPr>
          <a:xfrm flipH="1" flipV="1">
            <a:off x="6304023" y="1948285"/>
            <a:ext cx="576064" cy="93610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6376031" y="2812381"/>
            <a:ext cx="844334" cy="276999"/>
          </a:xfrm>
          <a:prstGeom prst="rect">
            <a:avLst/>
          </a:prstGeom>
          <a:solidFill>
            <a:schemeClr val="bg1"/>
          </a:solidFill>
          <a:ln w="3175">
            <a:solidFill>
              <a:schemeClr val="tx1"/>
            </a:solidFill>
          </a:ln>
        </p:spPr>
        <p:txBody>
          <a:bodyPr wrap="none" rtlCol="0">
            <a:spAutoFit/>
          </a:bodyPr>
          <a:lstStyle/>
          <a:p>
            <a:r>
              <a:rPr lang="en-US" altLang="ja-JP" sz="1200" b="1" dirty="0" smtClean="0">
                <a:solidFill>
                  <a:srgbClr val="00B050"/>
                </a:solidFill>
              </a:rPr>
              <a:t>transverse</a:t>
            </a:r>
          </a:p>
        </p:txBody>
      </p:sp>
      <p:sp>
        <p:nvSpPr>
          <p:cNvPr id="39" name="テキスト ボックス 38"/>
          <p:cNvSpPr txBox="1"/>
          <p:nvPr/>
        </p:nvSpPr>
        <p:spPr>
          <a:xfrm>
            <a:off x="5113124" y="1514764"/>
            <a:ext cx="2957861" cy="276999"/>
          </a:xfrm>
          <a:prstGeom prst="rect">
            <a:avLst/>
          </a:prstGeom>
          <a:noFill/>
        </p:spPr>
        <p:txBody>
          <a:bodyPr wrap="none" rtlCol="0">
            <a:spAutoFit/>
          </a:bodyPr>
          <a:lstStyle/>
          <a:p>
            <a:r>
              <a:rPr kumimoji="1" lang="ja-JP" altLang="en-US" sz="1200" dirty="0" smtClean="0"/>
              <a:t>距離</a:t>
            </a:r>
            <a:r>
              <a:rPr lang="en-US" altLang="ja-JP" sz="1200" dirty="0" smtClean="0"/>
              <a:t>d</a:t>
            </a:r>
            <a:r>
              <a:rPr lang="ja-JP" altLang="en-US" sz="1200" dirty="0" smtClean="0"/>
              <a:t>離れた</a:t>
            </a:r>
            <a:r>
              <a:rPr lang="en-US" altLang="ja-JP" sz="1200" dirty="0" smtClean="0"/>
              <a:t>2</a:t>
            </a:r>
            <a:r>
              <a:rPr lang="ja-JP" altLang="en-US" sz="1200" dirty="0" err="1" smtClean="0"/>
              <a:t>つの</a:t>
            </a:r>
            <a:r>
              <a:rPr lang="ja-JP" altLang="en-US" sz="1200" dirty="0" smtClean="0"/>
              <a:t>開口</a:t>
            </a:r>
            <a:r>
              <a:rPr lang="en-US" altLang="ja-JP" sz="1200" dirty="0" smtClean="0"/>
              <a:t>(</a:t>
            </a:r>
            <a:r>
              <a:rPr lang="ja-JP" altLang="en-US" sz="1200" dirty="0" smtClean="0"/>
              <a:t>それぞれの口径</a:t>
            </a:r>
            <a:r>
              <a:rPr lang="en-US" altLang="ja-JP" sz="1200" dirty="0" smtClean="0"/>
              <a:t>D)</a:t>
            </a:r>
            <a:endParaRPr kumimoji="1" lang="ja-JP" altLang="en-US" sz="1200" dirty="0"/>
          </a:p>
        </p:txBody>
      </p:sp>
      <p:sp>
        <p:nvSpPr>
          <p:cNvPr id="40" name="正方形/長方形 39"/>
          <p:cNvSpPr/>
          <p:nvPr/>
        </p:nvSpPr>
        <p:spPr>
          <a:xfrm>
            <a:off x="7004356" y="1829849"/>
            <a:ext cx="576064"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p:cNvCxnSpPr/>
          <p:nvPr/>
        </p:nvCxnSpPr>
        <p:spPr>
          <a:xfrm flipV="1">
            <a:off x="5859262" y="1920295"/>
            <a:ext cx="1308857" cy="8920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4844012" y="2705240"/>
            <a:ext cx="957313" cy="276999"/>
          </a:xfrm>
          <a:prstGeom prst="rect">
            <a:avLst/>
          </a:prstGeom>
          <a:solidFill>
            <a:schemeClr val="bg1"/>
          </a:solidFill>
          <a:ln w="3175">
            <a:solidFill>
              <a:schemeClr val="tx1"/>
            </a:solidFill>
          </a:ln>
        </p:spPr>
        <p:txBody>
          <a:bodyPr wrap="none" rtlCol="0">
            <a:spAutoFit/>
          </a:bodyPr>
          <a:lstStyle/>
          <a:p>
            <a:r>
              <a:rPr lang="en-US" altLang="ja-JP" sz="1200" b="1" dirty="0" smtClean="0">
                <a:solidFill>
                  <a:srgbClr val="FF0000"/>
                </a:solidFill>
              </a:rPr>
              <a:t>longitudinal</a:t>
            </a:r>
          </a:p>
        </p:txBody>
      </p:sp>
      <p:sp>
        <p:nvSpPr>
          <p:cNvPr id="51" name="正方形/長方形 50"/>
          <p:cNvSpPr/>
          <p:nvPr/>
        </p:nvSpPr>
        <p:spPr>
          <a:xfrm>
            <a:off x="7560505" y="2634095"/>
            <a:ext cx="576064"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7940356" y="3567594"/>
            <a:ext cx="379891"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045872" y="3964508"/>
            <a:ext cx="1246516" cy="44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7900351" y="2728323"/>
            <a:ext cx="646331" cy="276999"/>
          </a:xfrm>
          <a:prstGeom prst="rect">
            <a:avLst/>
          </a:prstGeom>
          <a:noFill/>
        </p:spPr>
        <p:txBody>
          <a:bodyPr wrap="none" rtlCol="0">
            <a:spAutoFit/>
          </a:bodyPr>
          <a:lstStyle/>
          <a:p>
            <a:r>
              <a:rPr kumimoji="1" lang="ja-JP" altLang="en-US" sz="1200" dirty="0" smtClean="0"/>
              <a:t>望遠鏡</a:t>
            </a:r>
            <a:endParaRPr kumimoji="1" lang="ja-JP" altLang="en-US" sz="1200" dirty="0"/>
          </a:p>
        </p:txBody>
      </p:sp>
      <p:sp>
        <p:nvSpPr>
          <p:cNvPr id="55" name="正方形/長方形 54"/>
          <p:cNvSpPr/>
          <p:nvPr/>
        </p:nvSpPr>
        <p:spPr>
          <a:xfrm>
            <a:off x="6198272" y="4116908"/>
            <a:ext cx="1246516" cy="28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6488595" y="3995080"/>
            <a:ext cx="646331" cy="276999"/>
          </a:xfrm>
          <a:prstGeom prst="rect">
            <a:avLst/>
          </a:prstGeom>
          <a:noFill/>
        </p:spPr>
        <p:txBody>
          <a:bodyPr wrap="none" rtlCol="0">
            <a:spAutoFit/>
          </a:bodyPr>
          <a:lstStyle/>
          <a:p>
            <a:r>
              <a:rPr kumimoji="1" lang="ja-JP" altLang="en-US" sz="1200" dirty="0" smtClean="0"/>
              <a:t>検出器</a:t>
            </a:r>
            <a:endParaRPr kumimoji="1" lang="ja-JP" altLang="en-US" sz="1200" dirty="0"/>
          </a:p>
        </p:txBody>
      </p:sp>
      <p:pic>
        <p:nvPicPr>
          <p:cNvPr id="58" name="Picture 2" descr="C:\Private\南極写真\jpg_内陸旅行\DSC_739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9715" y="4891542"/>
            <a:ext cx="2880000" cy="1800184"/>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4572000" y="4293096"/>
            <a:ext cx="4536504" cy="461665"/>
          </a:xfrm>
          <a:prstGeom prst="rect">
            <a:avLst/>
          </a:prstGeom>
          <a:noFill/>
        </p:spPr>
        <p:txBody>
          <a:bodyPr wrap="square" rtlCol="0">
            <a:spAutoFit/>
          </a:bodyPr>
          <a:lstStyle/>
          <a:p>
            <a:pPr algn="just"/>
            <a:r>
              <a:rPr kumimoji="1" lang="ja-JP" altLang="en-US" sz="1200" dirty="0" smtClean="0"/>
              <a:t>図</a:t>
            </a:r>
            <a:r>
              <a:rPr kumimoji="1" lang="en-US" altLang="ja-JP" sz="1200" dirty="0" smtClean="0"/>
              <a:t>2. 2</a:t>
            </a:r>
            <a:r>
              <a:rPr kumimoji="1" lang="ja-JP" altLang="en-US" sz="1200" dirty="0" err="1" smtClean="0"/>
              <a:t>つの</a:t>
            </a:r>
            <a:r>
              <a:rPr kumimoji="1" lang="ja-JP" altLang="en-US" sz="1200" dirty="0" smtClean="0"/>
              <a:t>開口を</a:t>
            </a:r>
            <a:r>
              <a:rPr lang="ja-JP" altLang="en-US" sz="1200" dirty="0" smtClean="0"/>
              <a:t>結んだ</a:t>
            </a:r>
            <a:r>
              <a:rPr kumimoji="1" lang="ja-JP" altLang="en-US" sz="1200" dirty="0" smtClean="0"/>
              <a:t>方向を</a:t>
            </a:r>
            <a:r>
              <a:rPr kumimoji="1" lang="en-US" altLang="ja-JP" sz="1200" dirty="0" smtClean="0"/>
              <a:t>longitudinal</a:t>
            </a:r>
            <a:r>
              <a:rPr kumimoji="1" lang="ja-JP" altLang="en-US" sz="1200" dirty="0" smtClean="0"/>
              <a:t>方向、直交する方向を</a:t>
            </a:r>
            <a:r>
              <a:rPr lang="en-US" altLang="ja-JP" sz="1200" dirty="0" err="1" smtClean="0"/>
              <a:t>transeverse</a:t>
            </a:r>
            <a:r>
              <a:rPr lang="ja-JP" altLang="en-US" sz="1200" dirty="0" smtClean="0"/>
              <a:t>方向と定義</a:t>
            </a:r>
            <a:r>
              <a:rPr lang="ja-JP" altLang="en-US" sz="1200" dirty="0"/>
              <a:t>する</a:t>
            </a:r>
            <a:r>
              <a:rPr lang="ja-JP" altLang="en-US" sz="1200" dirty="0" smtClean="0"/>
              <a:t>。</a:t>
            </a:r>
            <a:endParaRPr kumimoji="1" lang="ja-JP" altLang="en-US" sz="1200" dirty="0"/>
          </a:p>
        </p:txBody>
      </p:sp>
      <p:sp>
        <p:nvSpPr>
          <p:cNvPr id="23" name="テキスト ボックス 22"/>
          <p:cNvSpPr txBox="1"/>
          <p:nvPr/>
        </p:nvSpPr>
        <p:spPr>
          <a:xfrm>
            <a:off x="542734" y="1373958"/>
            <a:ext cx="1604927" cy="461665"/>
          </a:xfrm>
          <a:prstGeom prst="rect">
            <a:avLst/>
          </a:prstGeom>
          <a:noFill/>
        </p:spPr>
        <p:txBody>
          <a:bodyPr wrap="none" rtlCol="0">
            <a:spAutoFit/>
          </a:bodyPr>
          <a:lstStyle/>
          <a:p>
            <a:r>
              <a:rPr kumimoji="1" lang="ja-JP" altLang="en-US" sz="2400" dirty="0" smtClean="0"/>
              <a:t>・</a:t>
            </a:r>
            <a:r>
              <a:rPr kumimoji="1" lang="en-US" altLang="ja-JP" sz="2400" dirty="0" smtClean="0"/>
              <a:t>Dome Fuji</a:t>
            </a:r>
            <a:endParaRPr kumimoji="1" lang="ja-JP" altLang="en-US" sz="2400" dirty="0"/>
          </a:p>
        </p:txBody>
      </p:sp>
    </p:spTree>
    <p:extLst>
      <p:ext uri="{BB962C8B-B14F-4D97-AF65-F5344CB8AC3E}">
        <p14:creationId xmlns:p14="http://schemas.microsoft.com/office/powerpoint/2010/main" val="37727084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a:latin typeface="+mn-ea"/>
              </a:rPr>
              <a:t>結果</a:t>
            </a:r>
            <a:endParaRPr lang="en-US" altLang="ja-JP" sz="3600" dirty="0" smtClean="0">
              <a:latin typeface="+mn-ea"/>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925" t="20955" r="48620" b="7583"/>
          <a:stretch/>
        </p:blipFill>
        <p:spPr bwMode="auto">
          <a:xfrm>
            <a:off x="808986" y="1124744"/>
            <a:ext cx="3835022" cy="544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5239263" y="1556792"/>
            <a:ext cx="2448271" cy="1477328"/>
          </a:xfrm>
          <a:prstGeom prst="rect">
            <a:avLst/>
          </a:prstGeom>
          <a:noFill/>
        </p:spPr>
        <p:txBody>
          <a:bodyPr wrap="square" rtlCol="0">
            <a:spAutoFit/>
          </a:bodyPr>
          <a:lstStyle/>
          <a:p>
            <a:r>
              <a:rPr kumimoji="1" lang="en-US" altLang="ja-JP" dirty="0" smtClean="0"/>
              <a:t>2011</a:t>
            </a:r>
            <a:r>
              <a:rPr kumimoji="1" lang="ja-JP" altLang="en-US" dirty="0" smtClean="0"/>
              <a:t>年</a:t>
            </a:r>
            <a:r>
              <a:rPr kumimoji="1" lang="en-US" altLang="ja-JP" dirty="0" smtClean="0"/>
              <a:t>1</a:t>
            </a:r>
            <a:r>
              <a:rPr kumimoji="1" lang="ja-JP" altLang="en-US" dirty="0" smtClean="0"/>
              <a:t>月</a:t>
            </a:r>
            <a:r>
              <a:rPr kumimoji="1" lang="en-US" altLang="ja-JP" dirty="0" smtClean="0"/>
              <a:t>25</a:t>
            </a:r>
            <a:r>
              <a:rPr kumimoji="1" lang="ja-JP" altLang="en-US" dirty="0" smtClean="0"/>
              <a:t>～</a:t>
            </a:r>
            <a:r>
              <a:rPr kumimoji="1" lang="en-US" altLang="ja-JP" dirty="0" smtClean="0"/>
              <a:t>28</a:t>
            </a:r>
            <a:r>
              <a:rPr kumimoji="1" lang="ja-JP" altLang="en-US" dirty="0" smtClean="0"/>
              <a:t>日に観測を実施</a:t>
            </a:r>
            <a:endParaRPr lang="en-US" altLang="ja-JP" dirty="0"/>
          </a:p>
          <a:p>
            <a:endParaRPr kumimoji="1" lang="en-US" altLang="ja-JP" dirty="0" smtClean="0"/>
          </a:p>
          <a:p>
            <a:r>
              <a:rPr kumimoji="1" lang="ja-JP" altLang="en-US" dirty="0" smtClean="0"/>
              <a:t>横軸は時刻</a:t>
            </a:r>
            <a:r>
              <a:rPr kumimoji="1" lang="en-US" altLang="ja-JP" dirty="0" smtClean="0"/>
              <a:t>(LT)</a:t>
            </a:r>
            <a:r>
              <a:rPr lang="ja-JP" altLang="en-US" dirty="0" err="1" smtClean="0"/>
              <a:t>、</a:t>
            </a:r>
            <a:r>
              <a:rPr lang="ja-JP" altLang="en-US" dirty="0" smtClean="0"/>
              <a:t>縦軸はシーイング</a:t>
            </a:r>
            <a:r>
              <a:rPr lang="en-US" altLang="ja-JP" dirty="0" smtClean="0"/>
              <a:t>(</a:t>
            </a:r>
            <a:r>
              <a:rPr lang="en-US" altLang="ja-JP" dirty="0" err="1" smtClean="0"/>
              <a:t>arcsec</a:t>
            </a:r>
            <a:r>
              <a:rPr lang="en-US" altLang="ja-JP" dirty="0" smtClean="0"/>
              <a:t>)</a:t>
            </a:r>
            <a:endParaRPr kumimoji="1" lang="ja-JP" alt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256" t="15232" r="20878" b="63556"/>
          <a:stretch/>
        </p:blipFill>
        <p:spPr bwMode="auto">
          <a:xfrm>
            <a:off x="4825666" y="3284984"/>
            <a:ext cx="3275464" cy="161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992" t="34722" r="50504" b="45935"/>
          <a:stretch/>
        </p:blipFill>
        <p:spPr bwMode="auto">
          <a:xfrm>
            <a:off x="4825666" y="5096242"/>
            <a:ext cx="3597097" cy="147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364088" y="4581128"/>
            <a:ext cx="2520280" cy="320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66071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考察　</a:t>
            </a:r>
            <a:r>
              <a:rPr lang="en-US" altLang="ja-JP" sz="3600" dirty="0" smtClean="0">
                <a:latin typeface="+mn-ea"/>
              </a:rPr>
              <a:t>1/3</a:t>
            </a:r>
          </a:p>
        </p:txBody>
      </p:sp>
      <p:sp>
        <p:nvSpPr>
          <p:cNvPr id="51" name="正方形/長方形 50"/>
          <p:cNvSpPr/>
          <p:nvPr/>
        </p:nvSpPr>
        <p:spPr>
          <a:xfrm>
            <a:off x="7560505" y="2634095"/>
            <a:ext cx="576064"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7940356" y="3567594"/>
            <a:ext cx="379891"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47736" y="5097958"/>
            <a:ext cx="7884703" cy="1200329"/>
          </a:xfrm>
          <a:prstGeom prst="rect">
            <a:avLst/>
          </a:prstGeom>
        </p:spPr>
        <p:txBody>
          <a:bodyPr wrap="square">
            <a:spAutoFit/>
          </a:bodyPr>
          <a:lstStyle/>
          <a:p>
            <a:pPr algn="just"/>
            <a:r>
              <a:rPr lang="ja-JP" altLang="en-US" dirty="0" smtClean="0"/>
              <a:t>このヒストグラムから夏期</a:t>
            </a:r>
            <a:r>
              <a:rPr lang="ja-JP" altLang="en-US" dirty="0"/>
              <a:t>のドームふじ基地のシーイングは統計的に</a:t>
            </a:r>
            <a:r>
              <a:rPr lang="en-US" altLang="ja-JP" b="1" dirty="0"/>
              <a:t>2</a:t>
            </a:r>
            <a:r>
              <a:rPr lang="ja-JP" altLang="en-US" b="1" dirty="0" err="1"/>
              <a:t>つの</a:t>
            </a:r>
            <a:r>
              <a:rPr lang="ja-JP" altLang="en-US" b="1" dirty="0"/>
              <a:t>モード</a:t>
            </a:r>
            <a:r>
              <a:rPr lang="ja-JP" altLang="en-US" dirty="0"/>
              <a:t>、すなわち「良い</a:t>
            </a:r>
            <a:r>
              <a:rPr lang="ja-JP" altLang="en-US" dirty="0" smtClean="0"/>
              <a:t>シーイング（</a:t>
            </a:r>
            <a:r>
              <a:rPr lang="en-US" altLang="ja-JP" dirty="0" smtClean="0"/>
              <a:t>Above surface layer?</a:t>
            </a:r>
            <a:r>
              <a:rPr lang="ja-JP" altLang="en-US" dirty="0" smtClean="0"/>
              <a:t>）」</a:t>
            </a:r>
            <a:r>
              <a:rPr lang="ja-JP" altLang="en-US" dirty="0"/>
              <a:t>と「悪い</a:t>
            </a:r>
            <a:r>
              <a:rPr lang="ja-JP" altLang="en-US" dirty="0" smtClean="0"/>
              <a:t>シーイング</a:t>
            </a:r>
            <a:r>
              <a:rPr lang="en-US" altLang="ja-JP" dirty="0" smtClean="0"/>
              <a:t>(Inside surface layer?)</a:t>
            </a:r>
            <a:r>
              <a:rPr lang="ja-JP" altLang="en-US" dirty="0" smtClean="0"/>
              <a:t>」の重ね合わせで表されることがわかった。それぞれの</a:t>
            </a:r>
            <a:r>
              <a:rPr lang="ja-JP" altLang="en-US" b="1" dirty="0" smtClean="0">
                <a:solidFill>
                  <a:srgbClr val="FF0000"/>
                </a:solidFill>
              </a:rPr>
              <a:t>期待値は</a:t>
            </a:r>
            <a:r>
              <a:rPr lang="en-US" altLang="ja-JP" b="1" u="sng" dirty="0" smtClean="0">
                <a:solidFill>
                  <a:srgbClr val="FF0000"/>
                </a:solidFill>
              </a:rPr>
              <a:t>0.72”</a:t>
            </a:r>
            <a:r>
              <a:rPr lang="ja-JP" altLang="en-US" b="1" dirty="0" smtClean="0">
                <a:solidFill>
                  <a:srgbClr val="FF0000"/>
                </a:solidFill>
              </a:rPr>
              <a:t>及び</a:t>
            </a:r>
            <a:r>
              <a:rPr lang="en-US" altLang="ja-JP" b="1" u="sng" dirty="0" smtClean="0">
                <a:solidFill>
                  <a:srgbClr val="FF0000"/>
                </a:solidFill>
              </a:rPr>
              <a:t>1.3”</a:t>
            </a:r>
            <a:r>
              <a:rPr lang="ja-JP" altLang="en-US" dirty="0" smtClean="0"/>
              <a:t>であった。</a:t>
            </a:r>
            <a:endParaRPr lang="ja-JP" altLang="en-US" dirty="0"/>
          </a:p>
        </p:txBody>
      </p:sp>
      <p:sp>
        <p:nvSpPr>
          <p:cNvPr id="27" name="テキスト ボックス 26"/>
          <p:cNvSpPr txBox="1"/>
          <p:nvPr/>
        </p:nvSpPr>
        <p:spPr>
          <a:xfrm>
            <a:off x="5185770" y="4010416"/>
            <a:ext cx="2006255" cy="523220"/>
          </a:xfrm>
          <a:prstGeom prst="rect">
            <a:avLst/>
          </a:prstGeom>
          <a:noFill/>
        </p:spPr>
        <p:txBody>
          <a:bodyPr wrap="none" rtlCol="0">
            <a:spAutoFit/>
          </a:bodyPr>
          <a:lstStyle/>
          <a:p>
            <a:r>
              <a:rPr kumimoji="1" lang="ja-JP" altLang="en-US" sz="1400" dirty="0" smtClean="0"/>
              <a:t>横軸：シーイング</a:t>
            </a:r>
            <a:r>
              <a:rPr kumimoji="1" lang="en-US" altLang="ja-JP" sz="1400" dirty="0" smtClean="0"/>
              <a:t>(</a:t>
            </a:r>
            <a:r>
              <a:rPr lang="en-US" altLang="ja-JP" sz="1400" dirty="0" err="1" smtClean="0"/>
              <a:t>arcsec</a:t>
            </a:r>
            <a:r>
              <a:rPr kumimoji="1" lang="en-US" altLang="ja-JP" sz="1400" dirty="0" smtClean="0"/>
              <a:t>)</a:t>
            </a:r>
          </a:p>
          <a:p>
            <a:r>
              <a:rPr lang="ja-JP" altLang="en-US" sz="1400" dirty="0" smtClean="0"/>
              <a:t>縦軸：</a:t>
            </a:r>
            <a:r>
              <a:rPr lang="ja-JP" altLang="en-US" sz="1400" dirty="0"/>
              <a:t>確率密度</a:t>
            </a:r>
            <a:endParaRPr kumimoji="1" lang="ja-JP" altLang="en-US" sz="1400" dirty="0"/>
          </a:p>
        </p:txBody>
      </p:sp>
      <p:sp>
        <p:nvSpPr>
          <p:cNvPr id="28" name="テキスト ボックス 27"/>
          <p:cNvSpPr txBox="1"/>
          <p:nvPr/>
        </p:nvSpPr>
        <p:spPr>
          <a:xfrm>
            <a:off x="5150417" y="3157636"/>
            <a:ext cx="2789939" cy="738664"/>
          </a:xfrm>
          <a:prstGeom prst="rect">
            <a:avLst/>
          </a:prstGeom>
          <a:noFill/>
        </p:spPr>
        <p:txBody>
          <a:bodyPr wrap="square" rtlCol="0">
            <a:spAutoFit/>
          </a:bodyPr>
          <a:lstStyle/>
          <a:p>
            <a:r>
              <a:rPr lang="ja-JP" altLang="en-US" sz="1400" dirty="0" smtClean="0"/>
              <a:t>灰：観測値</a:t>
            </a:r>
            <a:endParaRPr lang="en-US" altLang="ja-JP" sz="1400" dirty="0" smtClean="0"/>
          </a:p>
          <a:p>
            <a:r>
              <a:rPr kumimoji="1" lang="ja-JP" altLang="en-US" sz="1400" dirty="0" smtClean="0"/>
              <a:t>赤・</a:t>
            </a:r>
            <a:r>
              <a:rPr lang="ja-JP" altLang="en-US" sz="1400" dirty="0"/>
              <a:t>青</a:t>
            </a:r>
            <a:r>
              <a:rPr kumimoji="1" lang="ja-JP" altLang="en-US" sz="1400" dirty="0" smtClean="0"/>
              <a:t>：観測結果を対数正規分布</a:t>
            </a:r>
            <a:endParaRPr kumimoji="1" lang="en-US" altLang="ja-JP" sz="1400" dirty="0" smtClean="0"/>
          </a:p>
          <a:p>
            <a:r>
              <a:rPr lang="ja-JP" altLang="en-US" sz="1400" dirty="0"/>
              <a:t>　</a:t>
            </a:r>
            <a:r>
              <a:rPr lang="ja-JP" altLang="en-US" sz="1400" dirty="0" smtClean="0"/>
              <a:t>　　　 </a:t>
            </a:r>
            <a:r>
              <a:rPr kumimoji="1" lang="ja-JP" altLang="en-US" sz="1400" dirty="0" smtClean="0"/>
              <a:t>でフィッ</a:t>
            </a:r>
            <a:r>
              <a:rPr lang="ja-JP" altLang="en-US" sz="1400" dirty="0"/>
              <a:t>ティング</a:t>
            </a:r>
          </a:p>
        </p:txBody>
      </p:sp>
      <p:sp>
        <p:nvSpPr>
          <p:cNvPr id="3" name="テキスト ボックス 2"/>
          <p:cNvSpPr txBox="1"/>
          <p:nvPr/>
        </p:nvSpPr>
        <p:spPr>
          <a:xfrm>
            <a:off x="5200492" y="1989374"/>
            <a:ext cx="3410078" cy="923330"/>
          </a:xfrm>
          <a:prstGeom prst="rect">
            <a:avLst/>
          </a:prstGeom>
          <a:noFill/>
        </p:spPr>
        <p:txBody>
          <a:bodyPr wrap="square" rtlCol="0">
            <a:spAutoFit/>
          </a:bodyPr>
          <a:lstStyle/>
          <a:p>
            <a:pPr algn="just"/>
            <a:r>
              <a:rPr kumimoji="1" lang="ja-JP" altLang="en-US" dirty="0" smtClean="0"/>
              <a:t>シーイングの観測結果からヒストグラムを作成し、対数正規分布でフィッティング</a:t>
            </a:r>
            <a:endParaRPr kumimoji="1" lang="ja-JP" alt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09" t="28248" r="49247" b="23089"/>
          <a:stretch/>
        </p:blipFill>
        <p:spPr bwMode="auto">
          <a:xfrm>
            <a:off x="647736" y="1989374"/>
            <a:ext cx="4220302" cy="298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7701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考察</a:t>
            </a:r>
            <a:r>
              <a:rPr lang="ja-JP" altLang="en-US" sz="3600" dirty="0">
                <a:latin typeface="+mn-ea"/>
              </a:rPr>
              <a:t>　</a:t>
            </a:r>
            <a:r>
              <a:rPr lang="en-US" altLang="ja-JP" sz="3600" dirty="0">
                <a:latin typeface="+mn-ea"/>
              </a:rPr>
              <a:t>2</a:t>
            </a:r>
            <a:r>
              <a:rPr lang="en-US" altLang="ja-JP" sz="3600" dirty="0" smtClean="0">
                <a:latin typeface="+mn-ea"/>
              </a:rPr>
              <a:t>/3</a:t>
            </a:r>
            <a:endParaRPr lang="en-US" altLang="ja-JP" sz="3600" dirty="0">
              <a:latin typeface="+mn-ea"/>
            </a:endParaRPr>
          </a:p>
        </p:txBody>
      </p:sp>
      <p:sp>
        <p:nvSpPr>
          <p:cNvPr id="2" name="正方形/長方形 1"/>
          <p:cNvSpPr/>
          <p:nvPr/>
        </p:nvSpPr>
        <p:spPr>
          <a:xfrm>
            <a:off x="522414" y="1341923"/>
            <a:ext cx="4337618" cy="4247317"/>
          </a:xfrm>
          <a:prstGeom prst="rect">
            <a:avLst/>
          </a:prstGeom>
        </p:spPr>
        <p:txBody>
          <a:bodyPr wrap="square">
            <a:spAutoFit/>
          </a:bodyPr>
          <a:lstStyle/>
          <a:p>
            <a:pPr algn="just"/>
            <a:r>
              <a:rPr lang="en-US" altLang="ja-JP" dirty="0"/>
              <a:t>1</a:t>
            </a:r>
            <a:r>
              <a:rPr lang="ja-JP" altLang="en-US" dirty="0"/>
              <a:t>時間毎の平均</a:t>
            </a:r>
            <a:r>
              <a:rPr lang="ja-JP" altLang="en-US" dirty="0" smtClean="0"/>
              <a:t>シーイングを調べた。</a:t>
            </a:r>
            <a:endParaRPr lang="en-US" altLang="ja-JP" dirty="0" smtClean="0"/>
          </a:p>
          <a:p>
            <a:pPr algn="just"/>
            <a:r>
              <a:rPr lang="ja-JP" altLang="en-US" dirty="0" smtClean="0"/>
              <a:t>シーイングは</a:t>
            </a:r>
            <a:r>
              <a:rPr lang="ja-JP" altLang="en-US" dirty="0"/>
              <a:t>時間変動し</a:t>
            </a:r>
            <a:r>
              <a:rPr lang="en-US" altLang="ja-JP" b="1" dirty="0">
                <a:solidFill>
                  <a:srgbClr val="FF0000"/>
                </a:solidFill>
              </a:rPr>
              <a:t>17</a:t>
            </a:r>
            <a:r>
              <a:rPr lang="ja-JP" altLang="en-US" b="1" dirty="0">
                <a:solidFill>
                  <a:srgbClr val="FF0000"/>
                </a:solidFill>
              </a:rPr>
              <a:t>時頃に極小をとる</a:t>
            </a:r>
            <a:r>
              <a:rPr lang="ja-JP" altLang="en-US" dirty="0"/>
              <a:t>ことがわかった。この傾向はドーム</a:t>
            </a:r>
            <a:r>
              <a:rPr lang="en-US" altLang="ja-JP" dirty="0" smtClean="0"/>
              <a:t>C</a:t>
            </a:r>
            <a:r>
              <a:rPr lang="ja-JP" altLang="en-US" dirty="0" smtClean="0"/>
              <a:t>　 </a:t>
            </a:r>
            <a:r>
              <a:rPr lang="en-US" altLang="ja-JP" dirty="0" smtClean="0"/>
              <a:t>(</a:t>
            </a:r>
            <a:r>
              <a:rPr lang="en-US" altLang="ja-JP" dirty="0" err="1"/>
              <a:t>Aristidi</a:t>
            </a:r>
            <a:r>
              <a:rPr lang="en-US" altLang="ja-JP" dirty="0"/>
              <a:t> et al. 2005a)</a:t>
            </a:r>
            <a:r>
              <a:rPr lang="ja-JP" altLang="en-US" dirty="0"/>
              <a:t>と</a:t>
            </a:r>
            <a:r>
              <a:rPr lang="ja-JP" altLang="en-US" dirty="0" smtClean="0"/>
              <a:t>同様であった。</a:t>
            </a:r>
            <a:r>
              <a:rPr lang="en-US" altLang="ja-JP" dirty="0" smtClean="0"/>
              <a:t>Aristidi+2005a</a:t>
            </a:r>
            <a:r>
              <a:rPr lang="ja-JP" altLang="en-US" dirty="0" smtClean="0"/>
              <a:t>によると地表</a:t>
            </a:r>
            <a:r>
              <a:rPr lang="en-US" altLang="ja-JP" dirty="0" smtClean="0"/>
              <a:t>200m</a:t>
            </a:r>
            <a:r>
              <a:rPr lang="ja-JP" altLang="en-US" dirty="0" err="1" smtClean="0"/>
              <a:t>までの</a:t>
            </a:r>
            <a:r>
              <a:rPr lang="ja-JP" altLang="en-US" dirty="0" smtClean="0"/>
              <a:t>温度勾配が一時的に消滅することで</a:t>
            </a:r>
            <a:r>
              <a:rPr lang="en-US" altLang="ja-JP" dirty="0" smtClean="0"/>
              <a:t>17</a:t>
            </a:r>
            <a:r>
              <a:rPr lang="ja-JP" altLang="en-US" dirty="0" smtClean="0"/>
              <a:t>時頃に良シーイングが出現するとあった。</a:t>
            </a:r>
            <a:endParaRPr lang="en-US" altLang="ja-JP" dirty="0" smtClean="0"/>
          </a:p>
          <a:p>
            <a:pPr algn="just"/>
            <a:endParaRPr lang="en-US" altLang="ja-JP" dirty="0"/>
          </a:p>
          <a:p>
            <a:pPr algn="just"/>
            <a:r>
              <a:rPr lang="ja-JP" altLang="en-US" dirty="0" smtClean="0"/>
              <a:t>そこで今回</a:t>
            </a:r>
            <a:r>
              <a:rPr lang="ja-JP" altLang="en-US" dirty="0"/>
              <a:t>のデータ</a:t>
            </a:r>
            <a:r>
              <a:rPr lang="ja-JP" altLang="en-US" dirty="0" smtClean="0"/>
              <a:t>から極小の成因を調べる為、近くに建設した気象タワー</a:t>
            </a:r>
            <a:r>
              <a:rPr lang="en-US" altLang="ja-JP" dirty="0" smtClean="0"/>
              <a:t>(</a:t>
            </a:r>
            <a:r>
              <a:rPr lang="ja-JP" altLang="en-US" dirty="0" smtClean="0"/>
              <a:t>高さ</a:t>
            </a:r>
            <a:r>
              <a:rPr lang="en-US" altLang="ja-JP" dirty="0" smtClean="0"/>
              <a:t>16m)</a:t>
            </a:r>
            <a:r>
              <a:rPr lang="ja-JP" altLang="en-US" dirty="0" smtClean="0"/>
              <a:t>の温度</a:t>
            </a:r>
            <a:r>
              <a:rPr lang="ja-JP" altLang="en-US" dirty="0"/>
              <a:t>、温度勾配、温度の標準偏差、風速、風向、</a:t>
            </a:r>
            <a:r>
              <a:rPr lang="ja-JP" altLang="en-US" dirty="0" smtClean="0"/>
              <a:t>気圧と比較し相関があるか調べた。</a:t>
            </a:r>
            <a:endParaRPr lang="en-US" altLang="ja-JP" dirty="0" smtClean="0"/>
          </a:p>
          <a:p>
            <a:pPr algn="just"/>
            <a:r>
              <a:rPr lang="ja-JP" altLang="en-US" dirty="0" smtClean="0"/>
              <a:t>結果</a:t>
            </a:r>
            <a:r>
              <a:rPr lang="ja-JP" altLang="en-US" b="1" dirty="0" smtClean="0">
                <a:solidFill>
                  <a:srgbClr val="FF0000"/>
                </a:solidFill>
              </a:rPr>
              <a:t>シーイングと温度勾配には相関が見られなかった。</a:t>
            </a:r>
            <a:r>
              <a:rPr lang="ja-JP" altLang="en-US" dirty="0" smtClean="0"/>
              <a:t>また</a:t>
            </a:r>
            <a:r>
              <a:rPr lang="ja-JP" altLang="en-US" b="1" dirty="0" smtClean="0">
                <a:solidFill>
                  <a:srgbClr val="FF0000"/>
                </a:solidFill>
              </a:rPr>
              <a:t>シーイングと温度には良い相関が見られた。</a:t>
            </a:r>
            <a:endParaRPr lang="en-US" altLang="ja-JP"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28" t="16383" r="56897" b="13507"/>
          <a:stretch/>
        </p:blipFill>
        <p:spPr bwMode="auto">
          <a:xfrm>
            <a:off x="5004047" y="1394342"/>
            <a:ext cx="3672409" cy="520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1907704" y="5589240"/>
            <a:ext cx="3274451" cy="954107"/>
          </a:xfrm>
          <a:prstGeom prst="rect">
            <a:avLst/>
          </a:prstGeom>
          <a:noFill/>
        </p:spPr>
        <p:txBody>
          <a:bodyPr wrap="square" rtlCol="0">
            <a:spAutoFit/>
          </a:bodyPr>
          <a:lstStyle/>
          <a:p>
            <a:r>
              <a:rPr kumimoji="1" lang="ja-JP" altLang="en-US" sz="1400" dirty="0" smtClean="0"/>
              <a:t>横軸：</a:t>
            </a:r>
            <a:r>
              <a:rPr lang="ja-JP" altLang="en-US" sz="1400" dirty="0"/>
              <a:t>現地</a:t>
            </a:r>
            <a:r>
              <a:rPr lang="ja-JP" altLang="en-US" sz="1400" dirty="0" smtClean="0"/>
              <a:t>時刻</a:t>
            </a:r>
            <a:r>
              <a:rPr lang="en-US" altLang="ja-JP" sz="1400" dirty="0" smtClean="0"/>
              <a:t>(</a:t>
            </a:r>
            <a:r>
              <a:rPr lang="ja-JP" altLang="en-US" sz="1400" dirty="0" smtClean="0"/>
              <a:t>時</a:t>
            </a:r>
            <a:r>
              <a:rPr lang="en-US" altLang="ja-JP" sz="1400" dirty="0" smtClean="0"/>
              <a:t>)</a:t>
            </a:r>
            <a:endParaRPr kumimoji="1" lang="en-US" altLang="ja-JP" sz="1400" dirty="0" smtClean="0"/>
          </a:p>
          <a:p>
            <a:r>
              <a:rPr lang="ja-JP" altLang="en-US" sz="1400" dirty="0" smtClean="0"/>
              <a:t>縦軸：上から、シーイング</a:t>
            </a:r>
            <a:r>
              <a:rPr lang="en-US" altLang="ja-JP" sz="1400" dirty="0" smtClean="0"/>
              <a:t>(</a:t>
            </a:r>
            <a:r>
              <a:rPr lang="ja-JP" altLang="en-US" sz="1400" dirty="0" smtClean="0"/>
              <a:t>秒角</a:t>
            </a:r>
            <a:r>
              <a:rPr lang="en-US" altLang="ja-JP" sz="1400" dirty="0" smtClean="0"/>
              <a:t>)</a:t>
            </a:r>
            <a:r>
              <a:rPr lang="ja-JP" altLang="en-US" sz="1400" dirty="0" err="1" smtClean="0"/>
              <a:t>、</a:t>
            </a:r>
            <a:r>
              <a:rPr lang="ja-JP" altLang="en-US" sz="1400" dirty="0" smtClean="0"/>
              <a:t>温度</a:t>
            </a:r>
            <a:r>
              <a:rPr lang="en-US" altLang="ja-JP" sz="1400" dirty="0" smtClean="0"/>
              <a:t>(</a:t>
            </a:r>
            <a:r>
              <a:rPr lang="ja-JP" altLang="en-US" sz="1400" dirty="0" smtClean="0"/>
              <a:t>℃</a:t>
            </a:r>
            <a:r>
              <a:rPr lang="en-US" altLang="ja-JP" sz="1400" dirty="0" smtClean="0"/>
              <a:t>)</a:t>
            </a:r>
            <a:r>
              <a:rPr lang="ja-JP" altLang="en-US" sz="1400" dirty="0" err="1" smtClean="0"/>
              <a:t>、</a:t>
            </a:r>
            <a:r>
              <a:rPr lang="ja-JP" altLang="en-US" sz="1400" dirty="0" smtClean="0"/>
              <a:t>温度勾配</a:t>
            </a:r>
            <a:r>
              <a:rPr lang="en-US" altLang="ja-JP" sz="1400" dirty="0" smtClean="0"/>
              <a:t>(</a:t>
            </a:r>
            <a:r>
              <a:rPr lang="ja-JP" altLang="en-US" sz="1400" dirty="0" smtClean="0"/>
              <a:t>℃</a:t>
            </a:r>
            <a:r>
              <a:rPr lang="en-US" altLang="ja-JP" sz="1400" dirty="0" smtClean="0"/>
              <a:t>/m)</a:t>
            </a:r>
            <a:r>
              <a:rPr lang="ja-JP" altLang="en-US" sz="1400" dirty="0" err="1" smtClean="0"/>
              <a:t>、</a:t>
            </a:r>
            <a:r>
              <a:rPr lang="ja-JP" altLang="en-US" sz="1400" dirty="0" smtClean="0"/>
              <a:t>温度の標準偏差</a:t>
            </a:r>
            <a:r>
              <a:rPr lang="en-US" altLang="ja-JP" sz="1400" dirty="0" smtClean="0"/>
              <a:t>(</a:t>
            </a:r>
            <a:r>
              <a:rPr lang="ja-JP" altLang="en-US" sz="1400" dirty="0" smtClean="0"/>
              <a:t>℃</a:t>
            </a:r>
            <a:r>
              <a:rPr lang="en-US" altLang="ja-JP" sz="1400" dirty="0" smtClean="0"/>
              <a:t>)</a:t>
            </a:r>
            <a:r>
              <a:rPr lang="ja-JP" altLang="en-US" sz="1400" dirty="0" err="1" smtClean="0"/>
              <a:t>、</a:t>
            </a:r>
            <a:r>
              <a:rPr lang="ja-JP" altLang="en-US" sz="1400" dirty="0" smtClean="0"/>
              <a:t>風速</a:t>
            </a:r>
            <a:r>
              <a:rPr lang="en-US" altLang="ja-JP" sz="1400" dirty="0" smtClean="0"/>
              <a:t>(m./s)</a:t>
            </a:r>
            <a:r>
              <a:rPr lang="ja-JP" altLang="en-US" sz="1400" dirty="0" err="1" smtClean="0"/>
              <a:t>、</a:t>
            </a:r>
            <a:r>
              <a:rPr lang="ja-JP" altLang="en-US" sz="1400" dirty="0" smtClean="0"/>
              <a:t>風向、気圧</a:t>
            </a:r>
            <a:r>
              <a:rPr lang="en-US" altLang="ja-JP" sz="1400" dirty="0" smtClean="0"/>
              <a:t>(</a:t>
            </a:r>
            <a:r>
              <a:rPr lang="en-US" altLang="ja-JP" sz="1400" dirty="0" err="1" smtClean="0"/>
              <a:t>hPa</a:t>
            </a:r>
            <a:r>
              <a:rPr lang="en-US" altLang="ja-JP" sz="1400" dirty="0" smtClean="0"/>
              <a:t>)</a:t>
            </a:r>
            <a:endParaRPr kumimoji="1" lang="ja-JP" altLang="en-US" sz="1400" dirty="0"/>
          </a:p>
        </p:txBody>
      </p:sp>
    </p:spTree>
    <p:extLst>
      <p:ext uri="{BB962C8B-B14F-4D97-AF65-F5344CB8AC3E}">
        <p14:creationId xmlns:p14="http://schemas.microsoft.com/office/powerpoint/2010/main" val="29733395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考察</a:t>
            </a:r>
            <a:r>
              <a:rPr lang="ja-JP" altLang="en-US" sz="3600" dirty="0">
                <a:latin typeface="+mn-ea"/>
              </a:rPr>
              <a:t>　</a:t>
            </a:r>
            <a:r>
              <a:rPr lang="en-US" altLang="ja-JP" sz="3600" dirty="0" smtClean="0">
                <a:latin typeface="+mn-ea"/>
              </a:rPr>
              <a:t>3/3</a:t>
            </a:r>
            <a:endParaRPr lang="en-US" altLang="ja-JP" sz="3600" dirty="0">
              <a:latin typeface="+mn-ea"/>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35" t="23104" r="21866" b="17791"/>
          <a:stretch/>
        </p:blipFill>
        <p:spPr bwMode="auto">
          <a:xfrm>
            <a:off x="251521" y="2502031"/>
            <a:ext cx="6768752" cy="4167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7308304" y="3123756"/>
            <a:ext cx="1507144" cy="2923877"/>
          </a:xfrm>
          <a:prstGeom prst="rect">
            <a:avLst/>
          </a:prstGeom>
          <a:noFill/>
        </p:spPr>
        <p:txBody>
          <a:bodyPr wrap="none" rtlCol="0">
            <a:spAutoFit/>
          </a:bodyPr>
          <a:lstStyle/>
          <a:p>
            <a:r>
              <a:rPr kumimoji="1" lang="ja-JP" altLang="en-US" sz="1600" dirty="0" smtClean="0"/>
              <a:t>相関係数</a:t>
            </a:r>
            <a:endParaRPr kumimoji="1" lang="en-US" altLang="ja-JP" sz="1600" dirty="0" smtClean="0"/>
          </a:p>
          <a:p>
            <a:r>
              <a:rPr kumimoji="1" lang="en-US" altLang="ja-JP" sz="1200" dirty="0" smtClean="0"/>
              <a:t>pt0.3m	-0.780</a:t>
            </a:r>
          </a:p>
          <a:p>
            <a:r>
              <a:rPr lang="en-US" altLang="ja-JP" sz="1200" dirty="0" smtClean="0"/>
              <a:t>pt6.5m	-0.907</a:t>
            </a:r>
          </a:p>
          <a:p>
            <a:r>
              <a:rPr kumimoji="1" lang="en-US" altLang="ja-JP" sz="1200" dirty="0" smtClean="0"/>
              <a:t>pt9.5m	-0.830</a:t>
            </a:r>
          </a:p>
          <a:p>
            <a:r>
              <a:rPr lang="en-US" altLang="ja-JP" sz="1200" dirty="0" smtClean="0"/>
              <a:t>pt12m	-0.822</a:t>
            </a:r>
          </a:p>
          <a:p>
            <a:r>
              <a:rPr kumimoji="1" lang="en-US" altLang="ja-JP" sz="1200" dirty="0" smtClean="0"/>
              <a:t>-t15.8m	-0.741</a:t>
            </a:r>
          </a:p>
          <a:p>
            <a:r>
              <a:rPr lang="en-US" altLang="ja-JP" sz="1200" dirty="0" smtClean="0"/>
              <a:t>sonic6.1m	-0.699</a:t>
            </a:r>
          </a:p>
          <a:p>
            <a:r>
              <a:rPr lang="en-US" altLang="ja-JP" sz="1200" dirty="0" smtClean="0"/>
              <a:t>sonic14.4m	-0.894</a:t>
            </a:r>
          </a:p>
          <a:p>
            <a:r>
              <a:rPr lang="en-US" altLang="ja-JP" sz="1200" dirty="0" smtClean="0"/>
              <a:t>ΔT	0.110</a:t>
            </a:r>
          </a:p>
          <a:p>
            <a:r>
              <a:rPr kumimoji="1" lang="en-US" altLang="ja-JP" sz="1200" dirty="0" err="1" smtClean="0"/>
              <a:t>dT</a:t>
            </a:r>
            <a:r>
              <a:rPr kumimoji="1" lang="en-US" altLang="ja-JP" sz="1200" dirty="0" smtClean="0"/>
              <a:t>/dh	-0.037</a:t>
            </a:r>
          </a:p>
          <a:p>
            <a:r>
              <a:rPr lang="en-US" altLang="ja-JP" sz="1200" dirty="0" smtClean="0"/>
              <a:t>windV6.1m	0.045</a:t>
            </a:r>
          </a:p>
          <a:p>
            <a:r>
              <a:rPr lang="en-US" altLang="ja-JP" sz="1200" dirty="0" smtClean="0"/>
              <a:t>windV14.4m	-0.765</a:t>
            </a:r>
          </a:p>
          <a:p>
            <a:r>
              <a:rPr lang="en-US" altLang="ja-JP" sz="1200" dirty="0" smtClean="0"/>
              <a:t>windD6.1m	0.193</a:t>
            </a:r>
          </a:p>
          <a:p>
            <a:r>
              <a:rPr lang="en-US" altLang="ja-JP" sz="1200" dirty="0" smtClean="0"/>
              <a:t>windD14.4m	0.246</a:t>
            </a:r>
          </a:p>
          <a:p>
            <a:r>
              <a:rPr kumimoji="1" lang="en-US" altLang="ja-JP" sz="1200" dirty="0" smtClean="0"/>
              <a:t>pressure	-0.188</a:t>
            </a:r>
          </a:p>
        </p:txBody>
      </p:sp>
      <p:sp>
        <p:nvSpPr>
          <p:cNvPr id="4" name="テキスト ボックス 3"/>
          <p:cNvSpPr txBox="1"/>
          <p:nvPr/>
        </p:nvSpPr>
        <p:spPr>
          <a:xfrm>
            <a:off x="1547664" y="1306817"/>
            <a:ext cx="5229317" cy="1200329"/>
          </a:xfrm>
          <a:prstGeom prst="rect">
            <a:avLst/>
          </a:prstGeom>
          <a:noFill/>
        </p:spPr>
        <p:txBody>
          <a:bodyPr wrap="none" rtlCol="0">
            <a:spAutoFit/>
          </a:bodyPr>
          <a:lstStyle/>
          <a:p>
            <a:r>
              <a:rPr lang="ja-JP" altLang="en-US" dirty="0"/>
              <a:t>シーイング</a:t>
            </a:r>
            <a:r>
              <a:rPr lang="ja-JP" altLang="en-US" dirty="0" smtClean="0"/>
              <a:t>と各種気象データとの相関</a:t>
            </a:r>
            <a:endParaRPr lang="en-US" altLang="ja-JP" dirty="0" smtClean="0"/>
          </a:p>
          <a:p>
            <a:r>
              <a:rPr lang="ja-JP" altLang="en-US" dirty="0" smtClean="0"/>
              <a:t>　</a:t>
            </a:r>
            <a:r>
              <a:rPr lang="ja-JP" altLang="en-US" dirty="0"/>
              <a:t>　</a:t>
            </a:r>
            <a:r>
              <a:rPr kumimoji="1" lang="ja-JP" altLang="en-US" dirty="0" smtClean="0"/>
              <a:t>→温度勾配とはほとんど相関無し </a:t>
            </a:r>
            <a:r>
              <a:rPr kumimoji="1" lang="en-US" altLang="ja-JP" dirty="0" smtClean="0"/>
              <a:t>(-0.037)</a:t>
            </a:r>
          </a:p>
          <a:p>
            <a:r>
              <a:rPr kumimoji="1" lang="ja-JP" altLang="en-US" dirty="0" smtClean="0"/>
              <a:t>　　→温度とはっきりとした負の相関 </a:t>
            </a:r>
            <a:r>
              <a:rPr kumimoji="1" lang="en-US" altLang="ja-JP" dirty="0" smtClean="0"/>
              <a:t>(-0.780</a:t>
            </a:r>
            <a:r>
              <a:rPr kumimoji="1" lang="ja-JP" altLang="en-US" dirty="0" smtClean="0"/>
              <a:t>～</a:t>
            </a:r>
            <a:r>
              <a:rPr lang="en-US" altLang="ja-JP" dirty="0" smtClean="0"/>
              <a:t>-0.907</a:t>
            </a:r>
            <a:r>
              <a:rPr kumimoji="1" lang="en-US" altLang="ja-JP" dirty="0" smtClean="0"/>
              <a:t>)</a:t>
            </a:r>
          </a:p>
          <a:p>
            <a:endParaRPr kumimoji="1" lang="ja-JP" altLang="en-US" dirty="0"/>
          </a:p>
        </p:txBody>
      </p:sp>
    </p:spTree>
    <p:extLst>
      <p:ext uri="{BB962C8B-B14F-4D97-AF65-F5344CB8AC3E}">
        <p14:creationId xmlns:p14="http://schemas.microsoft.com/office/powerpoint/2010/main" val="7156139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26615" y="1632562"/>
            <a:ext cx="7892323" cy="1338828"/>
          </a:xfrm>
          <a:prstGeom prst="rect">
            <a:avLst/>
          </a:prstGeom>
          <a:noFill/>
        </p:spPr>
        <p:txBody>
          <a:bodyPr wrap="square" rtlCol="0">
            <a:spAutoFit/>
          </a:bodyPr>
          <a:lstStyle/>
          <a:p>
            <a:pPr algn="just">
              <a:lnSpc>
                <a:spcPct val="150000"/>
              </a:lnSpc>
            </a:pPr>
            <a:r>
              <a:rPr kumimoji="1" lang="ja-JP" altLang="en-US" dirty="0" smtClean="0"/>
              <a:t>ドームふじ基地は地球上で最も天体観測条件の優れる場所と考えられるが実際</a:t>
            </a:r>
            <a:r>
              <a:rPr lang="ja-JP" altLang="en-US" dirty="0" smtClean="0"/>
              <a:t>のサイト調査はほとんど行われていなかった。そこで</a:t>
            </a:r>
            <a:r>
              <a:rPr lang="en-US" altLang="ja-JP" dirty="0" smtClean="0"/>
              <a:t>52</a:t>
            </a:r>
            <a:r>
              <a:rPr lang="ja-JP" altLang="en-US" dirty="0" smtClean="0"/>
              <a:t>次隊で</a:t>
            </a:r>
            <a:r>
              <a:rPr kumimoji="1" lang="ja-JP" altLang="en-US" dirty="0" smtClean="0"/>
              <a:t>天体観測条件の調査を実施した。</a:t>
            </a:r>
            <a:endParaRPr kumimoji="1" lang="ja-JP" altLang="en-US" dirty="0"/>
          </a:p>
        </p:txBody>
      </p:sp>
      <p:sp>
        <p:nvSpPr>
          <p:cNvPr id="8" name="テキスト ボックス 7"/>
          <p:cNvSpPr txBox="1"/>
          <p:nvPr/>
        </p:nvSpPr>
        <p:spPr>
          <a:xfrm>
            <a:off x="625062" y="3492706"/>
            <a:ext cx="7893877" cy="2168542"/>
          </a:xfrm>
          <a:prstGeom prst="rect">
            <a:avLst/>
          </a:prstGeom>
          <a:noFill/>
        </p:spPr>
        <p:txBody>
          <a:bodyPr wrap="square" rtlCol="0">
            <a:spAutoFit/>
          </a:bodyPr>
          <a:lstStyle/>
          <a:p>
            <a:pPr>
              <a:lnSpc>
                <a:spcPct val="150000"/>
              </a:lnSpc>
            </a:pPr>
            <a:r>
              <a:rPr lang="ja-JP" altLang="en-US" sz="2000" u="sng" dirty="0"/>
              <a:t>わ</a:t>
            </a:r>
            <a:r>
              <a:rPr kumimoji="1" lang="ja-JP" altLang="en-US" sz="2000" u="sng" dirty="0" smtClean="0"/>
              <a:t>かった</a:t>
            </a:r>
            <a:r>
              <a:rPr lang="ja-JP" altLang="en-US" sz="2000" u="sng" dirty="0" smtClean="0"/>
              <a:t>こと</a:t>
            </a:r>
            <a:endParaRPr kumimoji="1" lang="en-US" altLang="ja-JP" sz="2000" u="sng" dirty="0"/>
          </a:p>
          <a:p>
            <a:pPr>
              <a:lnSpc>
                <a:spcPct val="150000"/>
              </a:lnSpc>
            </a:pPr>
            <a:r>
              <a:rPr lang="ja-JP" altLang="en-US" dirty="0"/>
              <a:t>　</a:t>
            </a:r>
            <a:r>
              <a:rPr lang="en-US" altLang="ja-JP" dirty="0" smtClean="0"/>
              <a:t>(1)</a:t>
            </a:r>
            <a:r>
              <a:rPr lang="ja-JP" altLang="en-US" dirty="0" smtClean="0"/>
              <a:t>夏期の大気水蒸気量は</a:t>
            </a:r>
            <a:r>
              <a:rPr lang="en-US" altLang="ja-JP" dirty="0" smtClean="0"/>
              <a:t>PWV=0.6mm</a:t>
            </a:r>
            <a:r>
              <a:rPr lang="ja-JP" altLang="en-US" dirty="0" smtClean="0"/>
              <a:t>と予想通り極めて乾燥</a:t>
            </a:r>
            <a:endParaRPr lang="en-US" altLang="ja-JP" dirty="0" smtClean="0"/>
          </a:p>
          <a:p>
            <a:pPr>
              <a:lnSpc>
                <a:spcPct val="150000"/>
              </a:lnSpc>
            </a:pPr>
            <a:r>
              <a:rPr lang="ja-JP" altLang="en-US" dirty="0"/>
              <a:t>　</a:t>
            </a:r>
            <a:r>
              <a:rPr lang="en-US" altLang="ja-JP" dirty="0"/>
              <a:t>(2)</a:t>
            </a:r>
            <a:r>
              <a:rPr lang="ja-JP" altLang="en-US" dirty="0"/>
              <a:t>赤外線での空の散乱強度は予想の</a:t>
            </a:r>
            <a:r>
              <a:rPr lang="en-US" altLang="ja-JP" dirty="0"/>
              <a:t>100</a:t>
            </a:r>
            <a:r>
              <a:rPr lang="ja-JP" altLang="en-US" dirty="0" smtClean="0"/>
              <a:t>倍程度強い、ダイヤモンドダスト？</a:t>
            </a:r>
            <a:endParaRPr lang="en-US" altLang="ja-JP" dirty="0" smtClean="0"/>
          </a:p>
          <a:p>
            <a:pPr>
              <a:lnSpc>
                <a:spcPct val="150000"/>
              </a:lnSpc>
            </a:pPr>
            <a:r>
              <a:rPr lang="ja-JP" altLang="en-US" dirty="0" smtClean="0"/>
              <a:t>　</a:t>
            </a:r>
            <a:r>
              <a:rPr lang="en-US" altLang="ja-JP" dirty="0" smtClean="0"/>
              <a:t>(3) </a:t>
            </a:r>
            <a:r>
              <a:rPr lang="ja-JP" altLang="en-US" dirty="0" smtClean="0"/>
              <a:t>夏期のシーイングは</a:t>
            </a:r>
            <a:r>
              <a:rPr lang="en-US" altLang="ja-JP" dirty="0" smtClean="0"/>
              <a:t>0.72”</a:t>
            </a:r>
            <a:r>
              <a:rPr lang="ja-JP" altLang="en-US" dirty="0" smtClean="0"/>
              <a:t>と</a:t>
            </a:r>
            <a:r>
              <a:rPr lang="en-US" altLang="ja-JP" dirty="0" smtClean="0"/>
              <a:t>1.3”</a:t>
            </a:r>
            <a:r>
              <a:rPr lang="ja-JP" altLang="en-US" dirty="0" smtClean="0"/>
              <a:t>の重ね合わせ、</a:t>
            </a:r>
            <a:r>
              <a:rPr lang="en-US" altLang="ja-JP" dirty="0" smtClean="0"/>
              <a:t>17</a:t>
            </a:r>
            <a:r>
              <a:rPr lang="ja-JP" altLang="en-US" dirty="0" smtClean="0"/>
              <a:t>時に極小</a:t>
            </a:r>
            <a:endParaRPr lang="en-US" altLang="ja-JP" dirty="0" smtClean="0"/>
          </a:p>
          <a:p>
            <a:pPr>
              <a:lnSpc>
                <a:spcPct val="150000"/>
              </a:lnSpc>
            </a:pPr>
            <a:r>
              <a:rPr lang="ja-JP" altLang="en-US" dirty="0"/>
              <a:t>　</a:t>
            </a:r>
            <a:r>
              <a:rPr lang="ja-JP" altLang="en-US" dirty="0" smtClean="0"/>
              <a:t>　　温度勾配との相関は無く、温度と相関がある</a:t>
            </a:r>
            <a:endParaRPr lang="en-US" altLang="ja-JP" dirty="0" smtClean="0"/>
          </a:p>
        </p:txBody>
      </p:sp>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まとめ</a:t>
            </a:r>
            <a:endParaRPr lang="en-US" altLang="ja-JP" sz="3600" dirty="0">
              <a:latin typeface="+mn-ea"/>
            </a:endParaRPr>
          </a:p>
        </p:txBody>
      </p:sp>
    </p:spTree>
    <p:extLst>
      <p:ext uri="{BB962C8B-B14F-4D97-AF65-F5344CB8AC3E}">
        <p14:creationId xmlns:p14="http://schemas.microsoft.com/office/powerpoint/2010/main" val="32117312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a:t>
            </a:r>
            <a:r>
              <a:rPr kumimoji="1" lang="en-US" altLang="ja-JP" dirty="0" smtClean="0"/>
              <a:t>ontents</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ja-JP" altLang="en-US" dirty="0">
                <a:solidFill>
                  <a:schemeClr val="bg1">
                    <a:lumMod val="85000"/>
                  </a:schemeClr>
                </a:solidFill>
              </a:rPr>
              <a:t>ドームふじ基地</a:t>
            </a:r>
            <a:r>
              <a:rPr lang="ja-JP" altLang="en-US" dirty="0" smtClean="0">
                <a:solidFill>
                  <a:schemeClr val="bg1">
                    <a:lumMod val="85000"/>
                  </a:schemeClr>
                </a:solidFill>
              </a:rPr>
              <a:t>の天文学的</a:t>
            </a:r>
            <a:r>
              <a:rPr kumimoji="1" lang="ja-JP" altLang="en-US" dirty="0" smtClean="0">
                <a:solidFill>
                  <a:schemeClr val="bg1">
                    <a:lumMod val="85000"/>
                  </a:schemeClr>
                </a:solidFill>
              </a:rPr>
              <a:t>メリット</a:t>
            </a:r>
            <a:endParaRPr kumimoji="1" lang="en-US" altLang="ja-JP" dirty="0" smtClean="0">
              <a:solidFill>
                <a:schemeClr val="bg1">
                  <a:lumMod val="85000"/>
                </a:schemeClr>
              </a:solidFill>
            </a:endParaRPr>
          </a:p>
          <a:p>
            <a:pPr marL="514350" indent="-514350">
              <a:buFont typeface="+mj-lt"/>
              <a:buAutoNum type="arabicPeriod"/>
            </a:pPr>
            <a:r>
              <a:rPr lang="ja-JP" altLang="en-US" dirty="0">
                <a:solidFill>
                  <a:schemeClr val="bg1">
                    <a:lumMod val="85000"/>
                  </a:schemeClr>
                </a:solidFill>
              </a:rPr>
              <a:t>これまで</a:t>
            </a:r>
            <a:r>
              <a:rPr lang="ja-JP" altLang="en-US" dirty="0" smtClean="0">
                <a:solidFill>
                  <a:schemeClr val="bg1">
                    <a:lumMod val="85000"/>
                  </a:schemeClr>
                </a:solidFill>
              </a:rPr>
              <a:t>の取り組み</a:t>
            </a:r>
            <a:endParaRPr kumimoji="1" lang="en-US" altLang="ja-JP" dirty="0" smtClean="0">
              <a:solidFill>
                <a:schemeClr val="bg1">
                  <a:lumMod val="85000"/>
                </a:schemeClr>
              </a:solidFill>
            </a:endParaRPr>
          </a:p>
          <a:p>
            <a:pPr marL="514350" indent="-514350">
              <a:buFont typeface="+mj-lt"/>
              <a:buAutoNum type="arabicPeriod"/>
            </a:pPr>
            <a:r>
              <a:rPr kumimoji="1" lang="en-US" altLang="ja-JP" dirty="0" smtClean="0">
                <a:solidFill>
                  <a:schemeClr val="bg1">
                    <a:lumMod val="85000"/>
                  </a:schemeClr>
                </a:solidFill>
              </a:rPr>
              <a:t>52</a:t>
            </a:r>
            <a:r>
              <a:rPr kumimoji="1" lang="ja-JP" altLang="en-US" dirty="0" smtClean="0">
                <a:solidFill>
                  <a:schemeClr val="bg1">
                    <a:lumMod val="85000"/>
                  </a:schemeClr>
                </a:solidFill>
              </a:rPr>
              <a:t>次隊でわかった観測条件</a:t>
            </a:r>
            <a:endParaRPr kumimoji="1" lang="en-US" altLang="ja-JP" dirty="0" smtClean="0">
              <a:solidFill>
                <a:schemeClr val="bg1">
                  <a:lumMod val="85000"/>
                </a:schemeClr>
              </a:solidFill>
            </a:endParaRPr>
          </a:p>
          <a:p>
            <a:pPr marL="514350" indent="-514350">
              <a:buFont typeface="+mj-lt"/>
              <a:buAutoNum type="arabicPeriod"/>
            </a:pPr>
            <a:r>
              <a:rPr lang="en-US" altLang="ja-JP" dirty="0" smtClean="0"/>
              <a:t>Future Works</a:t>
            </a:r>
            <a:endParaRPr kumimoji="1" lang="ja-JP" altLang="en-US" dirty="0"/>
          </a:p>
        </p:txBody>
      </p:sp>
    </p:spTree>
    <p:extLst>
      <p:ext uri="{BB962C8B-B14F-4D97-AF65-F5344CB8AC3E}">
        <p14:creationId xmlns:p14="http://schemas.microsoft.com/office/powerpoint/2010/main" val="30924507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4. Future Work</a:t>
            </a:r>
            <a:endParaRPr lang="en-US" altLang="ja-JP" sz="3600" dirty="0">
              <a:latin typeface="+mn-ea"/>
            </a:endParaRPr>
          </a:p>
        </p:txBody>
      </p:sp>
      <p:sp>
        <p:nvSpPr>
          <p:cNvPr id="2" name="テキスト ボックス 1"/>
          <p:cNvSpPr txBox="1"/>
          <p:nvPr/>
        </p:nvSpPr>
        <p:spPr>
          <a:xfrm>
            <a:off x="611560" y="3996101"/>
            <a:ext cx="2906565" cy="461665"/>
          </a:xfrm>
          <a:prstGeom prst="rect">
            <a:avLst/>
          </a:prstGeom>
          <a:noFill/>
        </p:spPr>
        <p:txBody>
          <a:bodyPr wrap="none" rtlCol="0">
            <a:spAutoFit/>
          </a:bodyPr>
          <a:lstStyle/>
          <a:p>
            <a:r>
              <a:rPr kumimoji="1" lang="en-US" altLang="ja-JP" sz="2400" u="sng" dirty="0" smtClean="0"/>
              <a:t>(B) </a:t>
            </a:r>
            <a:r>
              <a:rPr kumimoji="1" lang="ja-JP" altLang="en-US" sz="2400" u="sng" dirty="0" smtClean="0"/>
              <a:t>冬期のサイト調査</a:t>
            </a:r>
            <a:endParaRPr kumimoji="1" lang="en-US" altLang="ja-JP" sz="2400" u="sng" dirty="0" smtClean="0"/>
          </a:p>
        </p:txBody>
      </p:sp>
      <p:sp>
        <p:nvSpPr>
          <p:cNvPr id="4" name="テキスト ボックス 3"/>
          <p:cNvSpPr txBox="1"/>
          <p:nvPr/>
        </p:nvSpPr>
        <p:spPr>
          <a:xfrm>
            <a:off x="611560" y="1484784"/>
            <a:ext cx="3961341" cy="461665"/>
          </a:xfrm>
          <a:prstGeom prst="rect">
            <a:avLst/>
          </a:prstGeom>
          <a:noFill/>
        </p:spPr>
        <p:txBody>
          <a:bodyPr wrap="none" rtlCol="0">
            <a:spAutoFit/>
          </a:bodyPr>
          <a:lstStyle/>
          <a:p>
            <a:r>
              <a:rPr kumimoji="1" lang="en-US" altLang="ja-JP" sz="2400" u="sng" dirty="0" smtClean="0"/>
              <a:t>(A) </a:t>
            </a:r>
            <a:r>
              <a:rPr kumimoji="1" lang="ja-JP" altLang="en-US" sz="2400" u="sng" dirty="0" smtClean="0"/>
              <a:t>無人での赤外線天体観測</a:t>
            </a:r>
            <a:endParaRPr kumimoji="1" lang="ja-JP" altLang="en-US" sz="2400" u="sng" dirty="0"/>
          </a:p>
        </p:txBody>
      </p:sp>
      <p:sp>
        <p:nvSpPr>
          <p:cNvPr id="5" name="テキスト ボックス 4"/>
          <p:cNvSpPr txBox="1"/>
          <p:nvPr/>
        </p:nvSpPr>
        <p:spPr>
          <a:xfrm>
            <a:off x="948984" y="4429561"/>
            <a:ext cx="7295423" cy="1015663"/>
          </a:xfrm>
          <a:prstGeom prst="rect">
            <a:avLst/>
          </a:prstGeom>
          <a:noFill/>
        </p:spPr>
        <p:txBody>
          <a:bodyPr wrap="square" rtlCol="0">
            <a:spAutoFit/>
          </a:bodyPr>
          <a:lstStyle/>
          <a:p>
            <a:pPr algn="just"/>
            <a:r>
              <a:rPr lang="ja-JP" altLang="en-US" sz="2000" dirty="0"/>
              <a:t>これ</a:t>
            </a:r>
            <a:r>
              <a:rPr lang="ja-JP" altLang="en-US" sz="2000" dirty="0" smtClean="0"/>
              <a:t>までに実施してきたサイト調査はほぼ全てが夏期のみの短期間の限定的なものであった。無人発電制御モジュール</a:t>
            </a:r>
            <a:r>
              <a:rPr lang="en-US" altLang="ja-JP" sz="2000" dirty="0" smtClean="0"/>
              <a:t>PLATO-F</a:t>
            </a:r>
            <a:r>
              <a:rPr lang="ja-JP" altLang="en-US" sz="2000" dirty="0" smtClean="0"/>
              <a:t>を用いることで冬期のデータ取得を行う予定である。</a:t>
            </a:r>
            <a:endParaRPr kumimoji="1" lang="ja-JP" altLang="en-US" sz="2000" dirty="0"/>
          </a:p>
        </p:txBody>
      </p:sp>
      <p:sp>
        <p:nvSpPr>
          <p:cNvPr id="9" name="テキスト ボックス 8"/>
          <p:cNvSpPr txBox="1"/>
          <p:nvPr/>
        </p:nvSpPr>
        <p:spPr>
          <a:xfrm>
            <a:off x="948985" y="1961545"/>
            <a:ext cx="7295423" cy="1631216"/>
          </a:xfrm>
          <a:prstGeom prst="rect">
            <a:avLst/>
          </a:prstGeom>
          <a:noFill/>
        </p:spPr>
        <p:txBody>
          <a:bodyPr wrap="square" rtlCol="0">
            <a:spAutoFit/>
          </a:bodyPr>
          <a:lstStyle/>
          <a:p>
            <a:r>
              <a:rPr lang="ja-JP" altLang="en-US" sz="2000" dirty="0"/>
              <a:t>南極</a:t>
            </a:r>
            <a:r>
              <a:rPr lang="en-US" altLang="ja-JP" sz="2000" dirty="0" smtClean="0"/>
              <a:t>40cm</a:t>
            </a:r>
            <a:r>
              <a:rPr lang="ja-JP" altLang="en-US" sz="2000" dirty="0" smtClean="0"/>
              <a:t>赤外線望遠鏡をドームふじ基地に設置して冬期に無人で観測を実施する。豊富な観測時間と明るい</a:t>
            </a:r>
            <a:r>
              <a:rPr lang="en-US" altLang="ja-JP" sz="2000" dirty="0" smtClean="0"/>
              <a:t>F</a:t>
            </a:r>
            <a:r>
              <a:rPr lang="ja-JP" altLang="en-US" sz="2000" dirty="0" smtClean="0"/>
              <a:t>値を生かし、近傍銀河を</a:t>
            </a:r>
            <a:r>
              <a:rPr lang="en-US" altLang="ja-JP" sz="2000" dirty="0" err="1" smtClean="0"/>
              <a:t>Kdark</a:t>
            </a:r>
            <a:r>
              <a:rPr lang="ja-JP" altLang="en-US" sz="2000" dirty="0" smtClean="0"/>
              <a:t>　</a:t>
            </a:r>
            <a:r>
              <a:rPr lang="en-US" altLang="ja-JP" sz="2000" dirty="0" smtClean="0"/>
              <a:t>(2.36μm)</a:t>
            </a:r>
            <a:r>
              <a:rPr lang="ja-JP" altLang="en-US" sz="2000" dirty="0" smtClean="0"/>
              <a:t>で極めて深く撮像することで恒星質量に基づいた銀河形成の痕跡を探る。他</a:t>
            </a:r>
            <a:r>
              <a:rPr lang="ja-JP" altLang="en-US" sz="2000" dirty="0"/>
              <a:t>から</a:t>
            </a:r>
            <a:r>
              <a:rPr lang="ja-JP" altLang="en-US" sz="2000" dirty="0" smtClean="0"/>
              <a:t>の観測提案にも柔軟に応じて南極のメリットを生かした観測を実施する。</a:t>
            </a:r>
            <a:endParaRPr kumimoji="1" lang="ja-JP" altLang="en-US" sz="2000" dirty="0"/>
          </a:p>
        </p:txBody>
      </p:sp>
    </p:spTree>
    <p:extLst>
      <p:ext uri="{BB962C8B-B14F-4D97-AF65-F5344CB8AC3E}">
        <p14:creationId xmlns:p14="http://schemas.microsoft.com/office/powerpoint/2010/main" val="2124873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3"/>
          <p:cNvSpPr>
            <a:spLocks noChangeArrowheads="1"/>
          </p:cNvSpPr>
          <p:nvPr/>
        </p:nvSpPr>
        <p:spPr bwMode="auto">
          <a:xfrm>
            <a:off x="5159782" y="4521894"/>
            <a:ext cx="3209533" cy="92333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smtClean="0"/>
              <a:t>南緯</a:t>
            </a:r>
            <a:r>
              <a:rPr lang="en-US" altLang="ja-JP" dirty="0" smtClean="0"/>
              <a:t>77°19’, </a:t>
            </a:r>
            <a:r>
              <a:rPr lang="ja-JP" altLang="en-US" dirty="0" smtClean="0"/>
              <a:t>　東経</a:t>
            </a:r>
            <a:r>
              <a:rPr lang="en-US" altLang="ja-JP" dirty="0" smtClean="0"/>
              <a:t>39°42’</a:t>
            </a:r>
          </a:p>
          <a:p>
            <a:r>
              <a:rPr lang="ja-JP" altLang="en-US" dirty="0" smtClean="0">
                <a:solidFill>
                  <a:srgbClr val="FF0000"/>
                </a:solidFill>
              </a:rPr>
              <a:t>標高</a:t>
            </a:r>
            <a:r>
              <a:rPr lang="en-US" altLang="ja-JP" dirty="0" smtClean="0">
                <a:solidFill>
                  <a:srgbClr val="FF0000"/>
                </a:solidFill>
              </a:rPr>
              <a:t>3,810m</a:t>
            </a:r>
            <a:r>
              <a:rPr lang="ja-JP" altLang="en-US" dirty="0" smtClean="0"/>
              <a:t>　</a:t>
            </a:r>
            <a:r>
              <a:rPr lang="en-US" altLang="ja-JP" dirty="0" smtClean="0"/>
              <a:t>(0.6</a:t>
            </a:r>
            <a:r>
              <a:rPr lang="ja-JP" altLang="en-US" dirty="0" smtClean="0"/>
              <a:t>気圧</a:t>
            </a:r>
            <a:r>
              <a:rPr lang="en-US" altLang="ja-JP" dirty="0" smtClean="0"/>
              <a:t>)</a:t>
            </a:r>
          </a:p>
          <a:p>
            <a:r>
              <a:rPr lang="ja-JP" altLang="en-US" dirty="0" smtClean="0"/>
              <a:t>最低気温 </a:t>
            </a:r>
            <a:r>
              <a:rPr lang="en-US" altLang="ja-JP" dirty="0" smtClean="0"/>
              <a:t>-</a:t>
            </a:r>
            <a:r>
              <a:rPr lang="en-US" altLang="ja-JP" dirty="0"/>
              <a:t>80</a:t>
            </a:r>
            <a:r>
              <a:rPr lang="ja-JP" altLang="en-US" dirty="0" smtClean="0"/>
              <a:t>℃</a:t>
            </a:r>
            <a:r>
              <a:rPr lang="en-US" altLang="ja-JP" dirty="0" smtClean="0"/>
              <a:t>, </a:t>
            </a:r>
            <a:r>
              <a:rPr lang="ja-JP" altLang="en-US" dirty="0" smtClean="0">
                <a:solidFill>
                  <a:srgbClr val="FF0000"/>
                </a:solidFill>
              </a:rPr>
              <a:t>年平均</a:t>
            </a:r>
            <a:r>
              <a:rPr lang="en-US" altLang="ja-JP" dirty="0" smtClean="0">
                <a:solidFill>
                  <a:srgbClr val="FF0000"/>
                </a:solidFill>
              </a:rPr>
              <a:t>-54.4</a:t>
            </a:r>
            <a:r>
              <a:rPr lang="ja-JP" altLang="en-US" dirty="0" smtClean="0">
                <a:solidFill>
                  <a:srgbClr val="FF0000"/>
                </a:solidFill>
              </a:rPr>
              <a:t>℃</a:t>
            </a:r>
            <a:endParaRPr lang="en-US" altLang="ja-JP" dirty="0" smtClean="0">
              <a:solidFill>
                <a:srgbClr val="FF0000"/>
              </a:solidFill>
            </a:endParaRPr>
          </a:p>
        </p:txBody>
      </p:sp>
      <p:sp>
        <p:nvSpPr>
          <p:cNvPr id="9" name="テキスト ボックス 8"/>
          <p:cNvSpPr txBox="1"/>
          <p:nvPr/>
        </p:nvSpPr>
        <p:spPr>
          <a:xfrm>
            <a:off x="472248" y="1556792"/>
            <a:ext cx="8208912" cy="646331"/>
          </a:xfrm>
          <a:prstGeom prst="rect">
            <a:avLst/>
          </a:prstGeom>
          <a:noFill/>
        </p:spPr>
        <p:txBody>
          <a:bodyPr wrap="square" rtlCol="0">
            <a:spAutoFit/>
          </a:bodyPr>
          <a:lstStyle/>
          <a:p>
            <a:r>
              <a:rPr lang="ja-JP" altLang="en-US" dirty="0" smtClean="0"/>
              <a:t>南極大陸内陸高原に位置する「ドームふじ基地」はその</a:t>
            </a:r>
            <a:r>
              <a:rPr lang="ja-JP" altLang="en-US" u="sng" dirty="0" smtClean="0">
                <a:solidFill>
                  <a:srgbClr val="FF0000"/>
                </a:solidFill>
              </a:rPr>
              <a:t>特異な地理条件</a:t>
            </a:r>
            <a:r>
              <a:rPr lang="ja-JP" altLang="en-US" dirty="0" smtClean="0"/>
              <a:t>から地球上で最も赤外線観測に適している</a:t>
            </a:r>
            <a:r>
              <a:rPr lang="ja-JP" altLang="en-US" u="sng" dirty="0" smtClean="0"/>
              <a:t>と考えられている</a:t>
            </a:r>
            <a:r>
              <a:rPr lang="ja-JP" altLang="en-US" dirty="0" smtClean="0"/>
              <a:t>。</a:t>
            </a:r>
            <a:endParaRPr kumimoji="1" lang="ja-JP" altLang="en-US" dirty="0"/>
          </a:p>
        </p:txBody>
      </p:sp>
      <p:pic>
        <p:nvPicPr>
          <p:cNvPr id="10" name="Picture 2" descr="F:\D1\2010_05_SPIE\Oral_presentation\fig1.jpg"/>
          <p:cNvPicPr>
            <a:picLocks noChangeAspect="1" noChangeArrowheads="1"/>
          </p:cNvPicPr>
          <p:nvPr/>
        </p:nvPicPr>
        <p:blipFill>
          <a:blip r:embed="rId2" cstate="print"/>
          <a:srcRect/>
          <a:stretch>
            <a:fillRect/>
          </a:stretch>
        </p:blipFill>
        <p:spPr bwMode="auto">
          <a:xfrm>
            <a:off x="539552" y="2801802"/>
            <a:ext cx="3960000" cy="2715430"/>
          </a:xfrm>
          <a:prstGeom prst="rect">
            <a:avLst/>
          </a:prstGeom>
          <a:noFill/>
        </p:spPr>
      </p:pic>
      <p:sp>
        <p:nvSpPr>
          <p:cNvPr id="11" name="テキスト ボックス 10"/>
          <p:cNvSpPr txBox="1"/>
          <p:nvPr/>
        </p:nvSpPr>
        <p:spPr>
          <a:xfrm>
            <a:off x="4932040" y="5590981"/>
            <a:ext cx="3688299" cy="646331"/>
          </a:xfrm>
          <a:prstGeom prst="rect">
            <a:avLst/>
          </a:prstGeom>
          <a:noFill/>
        </p:spPr>
        <p:txBody>
          <a:bodyPr wrap="square" rtlCol="0">
            <a:spAutoFit/>
          </a:bodyPr>
          <a:lstStyle/>
          <a:p>
            <a:r>
              <a:rPr kumimoji="1" lang="ja-JP" altLang="en-US" dirty="0" smtClean="0">
                <a:solidFill>
                  <a:srgbClr val="FF0000"/>
                </a:solidFill>
              </a:rPr>
              <a:t>常に極高気圧帯が卓越し晴天</a:t>
            </a:r>
            <a:r>
              <a:rPr kumimoji="1" lang="ja-JP" altLang="en-US" dirty="0" smtClean="0"/>
              <a:t>が続く。ブリザードは無い。</a:t>
            </a:r>
            <a:endParaRPr kumimoji="1" lang="ja-JP" altLang="en-US" dirty="0"/>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smtClean="0">
                <a:latin typeface="+mn-ea"/>
              </a:rPr>
              <a:t>ドームふじの天文学的メリット</a:t>
            </a:r>
            <a:endParaRPr kumimoji="1" lang="ja-JP" altLang="en-US" sz="3600" dirty="0">
              <a:latin typeface="+mn-ea"/>
            </a:endParaRPr>
          </a:p>
        </p:txBody>
      </p:sp>
      <p:sp>
        <p:nvSpPr>
          <p:cNvPr id="26" name="Rectangle 44"/>
          <p:cNvSpPr>
            <a:spLocks noChangeArrowheads="1"/>
          </p:cNvSpPr>
          <p:nvPr/>
        </p:nvSpPr>
        <p:spPr bwMode="auto">
          <a:xfrm>
            <a:off x="4626355" y="2636912"/>
            <a:ext cx="4264309" cy="1200329"/>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smtClean="0">
                <a:solidFill>
                  <a:srgbClr val="0070C0"/>
                </a:solidFill>
                <a:latin typeface="ＭＳ Ｐゴシック" charset="-128"/>
              </a:rPr>
              <a:t>○</a:t>
            </a:r>
            <a:r>
              <a:rPr lang="ja-JP" altLang="en-US" b="1" dirty="0">
                <a:solidFill>
                  <a:srgbClr val="0070C0"/>
                </a:solidFill>
                <a:latin typeface="ＭＳ Ｐゴシック" charset="-128"/>
              </a:rPr>
              <a:t>赤外線での空の明るさが地球上で最小</a:t>
            </a:r>
          </a:p>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地球上で最も幅広い波長で観測が</a:t>
            </a:r>
            <a:r>
              <a:rPr lang="ja-JP" altLang="en-US" b="1" dirty="0" smtClean="0">
                <a:solidFill>
                  <a:srgbClr val="0070C0"/>
                </a:solidFill>
                <a:latin typeface="ＭＳ Ｐゴシック" charset="-128"/>
              </a:rPr>
              <a:t>可能</a:t>
            </a:r>
            <a:endParaRPr lang="en-US" altLang="ja-JP" b="1" dirty="0" smtClean="0">
              <a:solidFill>
                <a:srgbClr val="0070C0"/>
              </a:solidFill>
              <a:latin typeface="ＭＳ Ｐゴシック" charset="-128"/>
            </a:endParaRPr>
          </a:p>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シーイングが地球上で最も</a:t>
            </a:r>
            <a:r>
              <a:rPr lang="ja-JP" altLang="en-US" b="1" dirty="0" smtClean="0">
                <a:solidFill>
                  <a:srgbClr val="0070C0"/>
                </a:solidFill>
                <a:latin typeface="ＭＳ Ｐゴシック" charset="-128"/>
              </a:rPr>
              <a:t>良い</a:t>
            </a:r>
            <a:endParaRPr lang="en-US" altLang="ja-JP" b="1" dirty="0" smtClean="0">
              <a:solidFill>
                <a:srgbClr val="0070C0"/>
              </a:solidFill>
              <a:latin typeface="ＭＳ Ｐゴシック" charset="-128"/>
            </a:endParaRPr>
          </a:p>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夜が</a:t>
            </a:r>
            <a:r>
              <a:rPr lang="en-US" altLang="ja-JP" b="1" dirty="0">
                <a:solidFill>
                  <a:srgbClr val="0070C0"/>
                </a:solidFill>
                <a:latin typeface="ＭＳ Ｐゴシック" charset="-128"/>
              </a:rPr>
              <a:t>90</a:t>
            </a:r>
            <a:r>
              <a:rPr lang="ja-JP" altLang="en-US" b="1" dirty="0">
                <a:solidFill>
                  <a:srgbClr val="0070C0"/>
                </a:solidFill>
                <a:latin typeface="ＭＳ Ｐゴシック" charset="-128"/>
              </a:rPr>
              <a:t>日以上</a:t>
            </a:r>
            <a:r>
              <a:rPr lang="ja-JP" altLang="en-US" b="1" dirty="0" smtClean="0">
                <a:solidFill>
                  <a:srgbClr val="0070C0"/>
                </a:solidFill>
                <a:latin typeface="ＭＳ Ｐゴシック" charset="-128"/>
              </a:rPr>
              <a:t>続く</a:t>
            </a:r>
            <a:endParaRPr lang="ja-JP" altLang="en-US" b="1" dirty="0">
              <a:solidFill>
                <a:srgbClr val="0070C0"/>
              </a:solidFill>
              <a:latin typeface="ＭＳ Ｐゴシック" charset="-128"/>
            </a:endParaRPr>
          </a:p>
        </p:txBody>
      </p:sp>
      <p:sp>
        <p:nvSpPr>
          <p:cNvPr id="2" name="テキスト ボックス 1"/>
          <p:cNvSpPr txBox="1"/>
          <p:nvPr/>
        </p:nvSpPr>
        <p:spPr>
          <a:xfrm>
            <a:off x="2651882" y="5436832"/>
            <a:ext cx="1901867" cy="369332"/>
          </a:xfrm>
          <a:prstGeom prst="rect">
            <a:avLst/>
          </a:prstGeom>
          <a:noFill/>
        </p:spPr>
        <p:txBody>
          <a:bodyPr wrap="none" rtlCol="0">
            <a:spAutoFit/>
          </a:bodyPr>
          <a:lstStyle/>
          <a:p>
            <a:r>
              <a:rPr kumimoji="1" lang="en-US" altLang="ja-JP" dirty="0" smtClean="0"/>
              <a:t>©SPIE Okita+2010</a:t>
            </a:r>
            <a:endParaRPr kumimoji="1" lang="ja-JP" altLang="en-US" dirty="0"/>
          </a:p>
        </p:txBody>
      </p:sp>
      <p:sp>
        <p:nvSpPr>
          <p:cNvPr id="3" name="正方形/長方形 2"/>
          <p:cNvSpPr/>
          <p:nvPr/>
        </p:nvSpPr>
        <p:spPr>
          <a:xfrm>
            <a:off x="4932040" y="4077072"/>
            <a:ext cx="1664238" cy="369332"/>
          </a:xfrm>
          <a:prstGeom prst="rect">
            <a:avLst/>
          </a:prstGeom>
        </p:spPr>
        <p:txBody>
          <a:bodyPr wrap="none">
            <a:spAutoFit/>
          </a:bodyPr>
          <a:lstStyle/>
          <a:p>
            <a:r>
              <a:rPr lang="ja-JP" altLang="en-US" dirty="0"/>
              <a:t>ドームふじ基地</a:t>
            </a:r>
            <a:endParaRPr lang="en-US" altLang="ja-JP" dirty="0"/>
          </a:p>
        </p:txBody>
      </p:sp>
      <p:cxnSp>
        <p:nvCxnSpPr>
          <p:cNvPr id="6" name="直線コネクタ 5"/>
          <p:cNvCxnSpPr/>
          <p:nvPr/>
        </p:nvCxnSpPr>
        <p:spPr>
          <a:xfrm flipH="1">
            <a:off x="3203848" y="3227784"/>
            <a:ext cx="640719" cy="1292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139946" y="2858452"/>
            <a:ext cx="783228" cy="369332"/>
          </a:xfrm>
          <a:prstGeom prst="rect">
            <a:avLst/>
          </a:prstGeom>
          <a:noFill/>
          <a:ln>
            <a:noFill/>
          </a:ln>
        </p:spPr>
        <p:txBody>
          <a:bodyPr wrap="none" rtlCol="0">
            <a:spAutoFit/>
          </a:bodyPr>
          <a:lstStyle/>
          <a:p>
            <a:r>
              <a:rPr kumimoji="1" lang="en-US" altLang="ja-JP" dirty="0" smtClean="0">
                <a:solidFill>
                  <a:srgbClr val="FF0000"/>
                </a:solidFill>
              </a:rPr>
              <a:t>Syowa</a:t>
            </a:r>
            <a:endParaRPr kumimoji="1" lang="ja-JP" altLang="en-US" dirty="0">
              <a:solidFill>
                <a:srgbClr val="FF0000"/>
              </a:solidFill>
            </a:endParaRPr>
          </a:p>
        </p:txBody>
      </p:sp>
      <p:cxnSp>
        <p:nvCxnSpPr>
          <p:cNvPr id="16" name="直線コネクタ 15"/>
          <p:cNvCxnSpPr/>
          <p:nvPr/>
        </p:nvCxnSpPr>
        <p:spPr>
          <a:xfrm flipH="1" flipV="1">
            <a:off x="3211201" y="3204592"/>
            <a:ext cx="640719"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2621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Research\D2\2011_06極地原稿\pic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2986" y="1412776"/>
            <a:ext cx="3600000" cy="2628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70" y="1375139"/>
            <a:ext cx="3370647"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619672" y="3542907"/>
            <a:ext cx="2547492" cy="369332"/>
          </a:xfrm>
          <a:prstGeom prst="rect">
            <a:avLst/>
          </a:prstGeom>
          <a:noFill/>
        </p:spPr>
        <p:txBody>
          <a:bodyPr wrap="none" rtlCol="0">
            <a:spAutoFit/>
          </a:bodyPr>
          <a:lstStyle/>
          <a:p>
            <a:r>
              <a:rPr lang="ja-JP" altLang="en-US" dirty="0"/>
              <a:t>南極</a:t>
            </a:r>
            <a:r>
              <a:rPr kumimoji="1" lang="en-US" altLang="ja-JP" dirty="0" smtClean="0"/>
              <a:t>40cm</a:t>
            </a:r>
            <a:r>
              <a:rPr kumimoji="1" lang="ja-JP" altLang="en-US" dirty="0" smtClean="0"/>
              <a:t>赤外線望遠鏡</a:t>
            </a:r>
            <a:endParaRPr kumimoji="1" lang="ja-JP" altLang="en-US" sz="2400" dirty="0"/>
          </a:p>
        </p:txBody>
      </p:sp>
      <p:sp>
        <p:nvSpPr>
          <p:cNvPr id="8" name="テキスト ボックス 7"/>
          <p:cNvSpPr txBox="1"/>
          <p:nvPr/>
        </p:nvSpPr>
        <p:spPr>
          <a:xfrm>
            <a:off x="4823154" y="4099660"/>
            <a:ext cx="3919663" cy="369332"/>
          </a:xfrm>
          <a:prstGeom prst="rect">
            <a:avLst/>
          </a:prstGeom>
          <a:noFill/>
        </p:spPr>
        <p:txBody>
          <a:bodyPr wrap="none" rtlCol="0">
            <a:spAutoFit/>
          </a:bodyPr>
          <a:lstStyle/>
          <a:p>
            <a:r>
              <a:rPr kumimoji="1" lang="en-US" altLang="ja-JP" dirty="0" smtClean="0"/>
              <a:t>8m</a:t>
            </a:r>
            <a:r>
              <a:rPr kumimoji="1" lang="ja-JP" altLang="en-US" dirty="0" smtClean="0"/>
              <a:t>ステージ</a:t>
            </a:r>
            <a:r>
              <a:rPr kumimoji="1" lang="en-US" altLang="ja-JP" dirty="0" smtClean="0"/>
              <a:t>(</a:t>
            </a:r>
            <a:r>
              <a:rPr kumimoji="1" lang="ja-JP" altLang="en-US" dirty="0" smtClean="0"/>
              <a:t>写真では</a:t>
            </a:r>
            <a:r>
              <a:rPr kumimoji="1" lang="en-US" altLang="ja-JP" dirty="0" smtClean="0"/>
              <a:t>5m)</a:t>
            </a:r>
            <a:r>
              <a:rPr kumimoji="1" lang="ja-JP" altLang="en-US" dirty="0" smtClean="0"/>
              <a:t>と観測ドーム</a:t>
            </a:r>
            <a:endParaRPr kumimoji="1" lang="ja-JP" altLang="en-US" sz="2400" dirty="0"/>
          </a:p>
        </p:txBody>
      </p:sp>
      <p:pic>
        <p:nvPicPr>
          <p:cNvPr id="10242" name="Picture 2" descr="C:\Research\D2\2011_08AIRT40試験観測\IMG_04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65" y="4077072"/>
            <a:ext cx="3072455" cy="230425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2330793" y="6401113"/>
            <a:ext cx="2125775" cy="369332"/>
          </a:xfrm>
          <a:prstGeom prst="rect">
            <a:avLst/>
          </a:prstGeom>
          <a:noFill/>
        </p:spPr>
        <p:txBody>
          <a:bodyPr wrap="none" rtlCol="0">
            <a:spAutoFit/>
          </a:bodyPr>
          <a:lstStyle/>
          <a:p>
            <a:r>
              <a:rPr lang="ja-JP" altLang="en-US" dirty="0" smtClean="0"/>
              <a:t>赤外線カメラ</a:t>
            </a:r>
            <a:r>
              <a:rPr lang="en-US" altLang="ja-JP" dirty="0" smtClean="0"/>
              <a:t>TONIC2</a:t>
            </a:r>
            <a:endParaRPr kumimoji="1" lang="ja-JP" altLang="en-US" sz="2400" dirty="0"/>
          </a:p>
        </p:txBody>
      </p:sp>
      <p:sp>
        <p:nvSpPr>
          <p:cNvPr id="5" name="テキスト ボックス 4"/>
          <p:cNvSpPr txBox="1"/>
          <p:nvPr/>
        </p:nvSpPr>
        <p:spPr>
          <a:xfrm>
            <a:off x="4704170" y="5085184"/>
            <a:ext cx="3868151" cy="923330"/>
          </a:xfrm>
          <a:prstGeom prst="rect">
            <a:avLst/>
          </a:prstGeom>
          <a:noFill/>
        </p:spPr>
        <p:txBody>
          <a:bodyPr wrap="square" rtlCol="0">
            <a:spAutoFit/>
          </a:bodyPr>
          <a:lstStyle/>
          <a:p>
            <a:pPr algn="just"/>
            <a:r>
              <a:rPr lang="ja-JP" altLang="en-US" dirty="0"/>
              <a:t>これら</a:t>
            </a:r>
            <a:r>
              <a:rPr lang="ja-JP" altLang="en-US" dirty="0" smtClean="0"/>
              <a:t>を全てリモートで制御し、無人となる冬期のドームふじ基地での赤外線天体観測を実施する。</a:t>
            </a:r>
            <a:endParaRPr kumimoji="1" lang="ja-JP" altLang="en-US" dirty="0"/>
          </a:p>
        </p:txBody>
      </p:sp>
      <p:sp>
        <p:nvSpPr>
          <p:cNvPr id="13" name="正方形/長方形 12"/>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4. Future Work</a:t>
            </a:r>
            <a:endParaRPr lang="en-US" altLang="ja-JP" sz="3600" dirty="0">
              <a:latin typeface="+mn-ea"/>
            </a:endParaRPr>
          </a:p>
        </p:txBody>
      </p:sp>
    </p:spTree>
    <p:extLst>
      <p:ext uri="{BB962C8B-B14F-4D97-AF65-F5344CB8AC3E}">
        <p14:creationId xmlns:p14="http://schemas.microsoft.com/office/powerpoint/2010/main" val="15919003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4. Future Work</a:t>
            </a:r>
            <a:endParaRPr lang="en-US" altLang="ja-JP" sz="3600" dirty="0">
              <a:latin typeface="+mn-ea"/>
            </a:endParaRPr>
          </a:p>
        </p:txBody>
      </p:sp>
      <p:pic>
        <p:nvPicPr>
          <p:cNvPr id="9218" name="Picture 2" descr="C:\Users\hirofumi\Desktop\system_cabling\スライド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00" y="1080000"/>
            <a:ext cx="4333500" cy="577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hirofumi\Desktop\system_cabling\スライド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996" y="1080000"/>
            <a:ext cx="4333500" cy="5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4438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4. Future Work</a:t>
            </a:r>
            <a:endParaRPr lang="en-US" altLang="ja-JP" sz="3600" dirty="0">
              <a:latin typeface="+mn-ea"/>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959" t="5194" r="51390" b="28219"/>
          <a:stretch/>
        </p:blipFill>
        <p:spPr bwMode="auto">
          <a:xfrm>
            <a:off x="7524328" y="2303068"/>
            <a:ext cx="732939" cy="398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7118272" y="6290156"/>
            <a:ext cx="1584176" cy="523220"/>
          </a:xfrm>
          <a:prstGeom prst="rect">
            <a:avLst/>
          </a:prstGeom>
          <a:noFill/>
        </p:spPr>
        <p:txBody>
          <a:bodyPr wrap="square" rtlCol="0">
            <a:spAutoFit/>
          </a:bodyPr>
          <a:lstStyle/>
          <a:p>
            <a:r>
              <a:rPr kumimoji="1" lang="en-US" altLang="ja-JP" sz="1400" dirty="0" smtClean="0"/>
              <a:t>2.36μm</a:t>
            </a:r>
            <a:r>
              <a:rPr kumimoji="1" lang="ja-JP" altLang="en-US" sz="1400" dirty="0" err="1" smtClean="0"/>
              <a:t>での</a:t>
            </a:r>
            <a:r>
              <a:rPr lang="ja-JP" altLang="en-US" sz="1400" dirty="0" err="1" smtClean="0"/>
              <a:t>結</a:t>
            </a:r>
            <a:r>
              <a:rPr lang="ja-JP" altLang="en-US" sz="1400" dirty="0" smtClean="0"/>
              <a:t>像シミュレーション</a:t>
            </a:r>
            <a:endParaRPr kumimoji="1" lang="ja-JP" altLang="en-US" sz="1400" dirty="0"/>
          </a:p>
        </p:txBody>
      </p:sp>
      <p:sp>
        <p:nvSpPr>
          <p:cNvPr id="13" name="テキスト ボックス 12"/>
          <p:cNvSpPr txBox="1"/>
          <p:nvPr/>
        </p:nvSpPr>
        <p:spPr>
          <a:xfrm>
            <a:off x="864388" y="1692097"/>
            <a:ext cx="8496943" cy="584775"/>
          </a:xfrm>
          <a:prstGeom prst="rect">
            <a:avLst/>
          </a:prstGeom>
          <a:noFill/>
        </p:spPr>
        <p:txBody>
          <a:bodyPr wrap="square" rtlCol="0">
            <a:spAutoFit/>
          </a:bodyPr>
          <a:lstStyle/>
          <a:p>
            <a:r>
              <a:rPr lang="ja-JP" altLang="en-US" sz="1600" dirty="0" smtClean="0"/>
              <a:t>・冬期のドームふじ基地における赤外観測で最も効率の良い波長は</a:t>
            </a:r>
            <a:r>
              <a:rPr kumimoji="1" lang="en-US" altLang="ja-JP" sz="1600" dirty="0" smtClean="0"/>
              <a:t>2.36μm</a:t>
            </a:r>
            <a:r>
              <a:rPr lang="ja-JP" altLang="en-US" sz="1600" dirty="0" smtClean="0"/>
              <a:t> </a:t>
            </a:r>
            <a:r>
              <a:rPr kumimoji="1" lang="en-US" altLang="ja-JP" sz="1600" dirty="0" smtClean="0"/>
              <a:t>(K-dark)</a:t>
            </a:r>
          </a:p>
          <a:p>
            <a:r>
              <a:rPr lang="ja-JP" altLang="en-US" sz="1600" dirty="0" smtClean="0"/>
              <a:t>・広がった天体を観測する場合の</a:t>
            </a:r>
            <a:r>
              <a:rPr lang="en-US" altLang="ja-JP" sz="1600" dirty="0" smtClean="0"/>
              <a:t>S/N</a:t>
            </a:r>
            <a:r>
              <a:rPr lang="ja-JP" altLang="en-US" sz="1600" dirty="0" smtClean="0"/>
              <a:t>は口径に依存せず</a:t>
            </a:r>
            <a:r>
              <a:rPr lang="en-US" altLang="ja-JP" sz="1600" dirty="0" smtClean="0"/>
              <a:t>F</a:t>
            </a:r>
            <a:r>
              <a:rPr lang="ja-JP" altLang="en-US" sz="1600" dirty="0" smtClean="0"/>
              <a:t>値とピクセルサイズに依存</a:t>
            </a:r>
            <a:endParaRPr lang="en-US" altLang="ja-JP" sz="1600" dirty="0" smtClean="0"/>
          </a:p>
        </p:txBody>
      </p:sp>
      <p:sp>
        <p:nvSpPr>
          <p:cNvPr id="14" name="テキスト ボックス 13"/>
          <p:cNvSpPr txBox="1"/>
          <p:nvPr/>
        </p:nvSpPr>
        <p:spPr>
          <a:xfrm>
            <a:off x="827584" y="2447553"/>
            <a:ext cx="5625473" cy="923330"/>
          </a:xfrm>
          <a:prstGeom prst="rect">
            <a:avLst/>
          </a:prstGeom>
          <a:noFill/>
          <a:ln>
            <a:solidFill>
              <a:schemeClr val="tx1"/>
            </a:solidFill>
          </a:ln>
        </p:spPr>
        <p:txBody>
          <a:bodyPr wrap="square" rtlCol="0">
            <a:spAutoFit/>
          </a:bodyPr>
          <a:lstStyle/>
          <a:p>
            <a:r>
              <a:rPr kumimoji="1" lang="ja-JP" altLang="en-US" b="1" dirty="0" smtClean="0">
                <a:solidFill>
                  <a:srgbClr val="0070C0"/>
                </a:solidFill>
              </a:rPr>
              <a:t>・</a:t>
            </a:r>
            <a:r>
              <a:rPr kumimoji="1" lang="en-US" altLang="ja-JP" b="1" dirty="0" smtClean="0">
                <a:solidFill>
                  <a:srgbClr val="0070C0"/>
                </a:solidFill>
              </a:rPr>
              <a:t>K-dark</a:t>
            </a:r>
            <a:r>
              <a:rPr kumimoji="1" lang="ja-JP" altLang="en-US" b="1" dirty="0" smtClean="0">
                <a:solidFill>
                  <a:srgbClr val="0070C0"/>
                </a:solidFill>
              </a:rPr>
              <a:t>に特化</a:t>
            </a:r>
            <a:endParaRPr kumimoji="1" lang="en-US" altLang="ja-JP" b="1" dirty="0" smtClean="0">
              <a:solidFill>
                <a:srgbClr val="0070C0"/>
              </a:solidFill>
            </a:endParaRPr>
          </a:p>
          <a:p>
            <a:r>
              <a:rPr lang="ja-JP" altLang="en-US" b="1" dirty="0" smtClean="0">
                <a:solidFill>
                  <a:srgbClr val="0070C0"/>
                </a:solidFill>
              </a:rPr>
              <a:t>・</a:t>
            </a:r>
            <a:r>
              <a:rPr kumimoji="1" lang="ja-JP" altLang="en-US" b="1" dirty="0" smtClean="0">
                <a:solidFill>
                  <a:srgbClr val="0070C0"/>
                </a:solidFill>
              </a:rPr>
              <a:t>出来るだけ高視野</a:t>
            </a:r>
            <a:endParaRPr kumimoji="1" lang="en-US" altLang="ja-JP" b="1" dirty="0" smtClean="0">
              <a:solidFill>
                <a:srgbClr val="0070C0"/>
              </a:solidFill>
            </a:endParaRPr>
          </a:p>
          <a:p>
            <a:r>
              <a:rPr lang="ja-JP" altLang="en-US" b="1" dirty="0" smtClean="0">
                <a:solidFill>
                  <a:srgbClr val="0070C0"/>
                </a:solidFill>
              </a:rPr>
              <a:t>・小さい</a:t>
            </a:r>
            <a:r>
              <a:rPr lang="en-US" altLang="ja-JP" b="1" dirty="0" smtClean="0">
                <a:solidFill>
                  <a:srgbClr val="0070C0"/>
                </a:solidFill>
              </a:rPr>
              <a:t>F</a:t>
            </a:r>
            <a:r>
              <a:rPr lang="ja-JP" altLang="en-US" b="1" dirty="0" smtClean="0">
                <a:solidFill>
                  <a:srgbClr val="0070C0"/>
                </a:solidFill>
              </a:rPr>
              <a:t>値　　　　　　　　　</a:t>
            </a:r>
            <a:r>
              <a:rPr lang="ja-JP" altLang="en-US" b="1" dirty="0">
                <a:solidFill>
                  <a:srgbClr val="0070C0"/>
                </a:solidFill>
              </a:rPr>
              <a:t>を実現</a:t>
            </a:r>
            <a:r>
              <a:rPr lang="ja-JP" altLang="en-US" b="1" dirty="0" smtClean="0">
                <a:solidFill>
                  <a:srgbClr val="0070C0"/>
                </a:solidFill>
              </a:rPr>
              <a:t>する</a:t>
            </a:r>
            <a:r>
              <a:rPr lang="en-US" altLang="ja-JP" b="1" dirty="0" smtClean="0">
                <a:solidFill>
                  <a:srgbClr val="0070C0"/>
                </a:solidFill>
              </a:rPr>
              <a:t>TONIC2</a:t>
            </a:r>
            <a:r>
              <a:rPr lang="ja-JP" altLang="en-US" b="1" dirty="0" smtClean="0">
                <a:solidFill>
                  <a:srgbClr val="0070C0"/>
                </a:solidFill>
              </a:rPr>
              <a:t>新光学系</a:t>
            </a:r>
            <a:endParaRPr lang="ja-JP" altLang="en-US" b="1" dirty="0">
              <a:solidFill>
                <a:srgbClr val="0070C0"/>
              </a:solidFill>
            </a:endParaRPr>
          </a:p>
        </p:txBody>
      </p:sp>
      <p:grpSp>
        <p:nvGrpSpPr>
          <p:cNvPr id="6" name="グループ化 5"/>
          <p:cNvGrpSpPr/>
          <p:nvPr/>
        </p:nvGrpSpPr>
        <p:grpSpPr>
          <a:xfrm>
            <a:off x="522177" y="3439375"/>
            <a:ext cx="6453057" cy="1895536"/>
            <a:chOff x="0" y="1691516"/>
            <a:chExt cx="9168687" cy="3056956"/>
          </a:xfrm>
        </p:grpSpPr>
        <p:pic>
          <p:nvPicPr>
            <p:cNvPr id="15" name="Picture 2" descr="C:\Users\hirofumi\Desktop\新しいフォルダー\t1_layou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848"/>
              <a:ext cx="9144000" cy="2352675"/>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1475656" y="3674859"/>
              <a:ext cx="1328056" cy="369332"/>
            </a:xfrm>
            <a:prstGeom prst="rect">
              <a:avLst/>
            </a:prstGeom>
            <a:noFill/>
          </p:spPr>
          <p:txBody>
            <a:bodyPr wrap="none" rtlCol="0">
              <a:spAutoFit/>
            </a:bodyPr>
            <a:lstStyle/>
            <a:p>
              <a:r>
                <a:rPr kumimoji="1" lang="en-US" altLang="ja-JP" dirty="0" smtClean="0"/>
                <a:t>Collimator 1</a:t>
              </a:r>
              <a:endParaRPr kumimoji="1" lang="ja-JP" altLang="en-US" dirty="0"/>
            </a:p>
          </p:txBody>
        </p:sp>
        <p:sp>
          <p:nvSpPr>
            <p:cNvPr id="17" name="テキスト ボックス 16"/>
            <p:cNvSpPr txBox="1"/>
            <p:nvPr/>
          </p:nvSpPr>
          <p:spPr>
            <a:xfrm>
              <a:off x="4572000" y="3674859"/>
              <a:ext cx="1328056" cy="369332"/>
            </a:xfrm>
            <a:prstGeom prst="rect">
              <a:avLst/>
            </a:prstGeom>
            <a:noFill/>
          </p:spPr>
          <p:txBody>
            <a:bodyPr wrap="none" rtlCol="0">
              <a:spAutoFit/>
            </a:bodyPr>
            <a:lstStyle/>
            <a:p>
              <a:r>
                <a:rPr kumimoji="1" lang="en-US" altLang="ja-JP" dirty="0" smtClean="0"/>
                <a:t>Collimator 2</a:t>
              </a:r>
              <a:endParaRPr kumimoji="1" lang="ja-JP" altLang="en-US" dirty="0"/>
            </a:p>
          </p:txBody>
        </p:sp>
        <p:sp>
          <p:nvSpPr>
            <p:cNvPr id="18" name="テキスト ボックス 17"/>
            <p:cNvSpPr txBox="1"/>
            <p:nvPr/>
          </p:nvSpPr>
          <p:spPr>
            <a:xfrm>
              <a:off x="6289632" y="3674859"/>
              <a:ext cx="1074397" cy="369332"/>
            </a:xfrm>
            <a:prstGeom prst="rect">
              <a:avLst/>
            </a:prstGeom>
            <a:noFill/>
          </p:spPr>
          <p:txBody>
            <a:bodyPr wrap="none" rtlCol="0">
              <a:spAutoFit/>
            </a:bodyPr>
            <a:lstStyle/>
            <a:p>
              <a:r>
                <a:rPr kumimoji="1" lang="en-US" altLang="ja-JP" dirty="0" smtClean="0"/>
                <a:t>Camera 1</a:t>
              </a:r>
              <a:endParaRPr kumimoji="1" lang="ja-JP" altLang="en-US" dirty="0"/>
            </a:p>
          </p:txBody>
        </p:sp>
        <p:sp>
          <p:nvSpPr>
            <p:cNvPr id="19" name="テキスト ボックス 18"/>
            <p:cNvSpPr txBox="1"/>
            <p:nvPr/>
          </p:nvSpPr>
          <p:spPr>
            <a:xfrm>
              <a:off x="6665955" y="4005064"/>
              <a:ext cx="1074397" cy="369332"/>
            </a:xfrm>
            <a:prstGeom prst="rect">
              <a:avLst/>
            </a:prstGeom>
            <a:noFill/>
          </p:spPr>
          <p:txBody>
            <a:bodyPr wrap="none" rtlCol="0">
              <a:spAutoFit/>
            </a:bodyPr>
            <a:lstStyle/>
            <a:p>
              <a:r>
                <a:rPr lang="en-US" altLang="ja-JP" dirty="0" smtClean="0"/>
                <a:t>Camera</a:t>
              </a:r>
              <a:r>
                <a:rPr kumimoji="1" lang="en-US" altLang="ja-JP" dirty="0" smtClean="0"/>
                <a:t> </a:t>
              </a:r>
              <a:r>
                <a:rPr lang="en-US" altLang="ja-JP" dirty="0"/>
                <a:t>2</a:t>
              </a:r>
              <a:endParaRPr kumimoji="1" lang="ja-JP" altLang="en-US" dirty="0"/>
            </a:p>
          </p:txBody>
        </p:sp>
        <p:sp>
          <p:nvSpPr>
            <p:cNvPr id="20" name="テキスト ボックス 19"/>
            <p:cNvSpPr txBox="1"/>
            <p:nvPr/>
          </p:nvSpPr>
          <p:spPr>
            <a:xfrm>
              <a:off x="7596336" y="3674859"/>
              <a:ext cx="666273" cy="369332"/>
            </a:xfrm>
            <a:prstGeom prst="rect">
              <a:avLst/>
            </a:prstGeom>
            <a:noFill/>
          </p:spPr>
          <p:txBody>
            <a:bodyPr wrap="none" rtlCol="0">
              <a:spAutoFit/>
            </a:bodyPr>
            <a:lstStyle/>
            <a:p>
              <a:r>
                <a:rPr kumimoji="1" lang="en-US" altLang="ja-JP" dirty="0" smtClean="0"/>
                <a:t>Filter</a:t>
              </a:r>
              <a:endParaRPr kumimoji="1" lang="ja-JP" altLang="en-US" dirty="0"/>
            </a:p>
          </p:txBody>
        </p:sp>
        <p:sp>
          <p:nvSpPr>
            <p:cNvPr id="21" name="テキスト ボックス 20"/>
            <p:cNvSpPr txBox="1"/>
            <p:nvPr/>
          </p:nvSpPr>
          <p:spPr>
            <a:xfrm>
              <a:off x="0" y="4379140"/>
              <a:ext cx="972446" cy="369332"/>
            </a:xfrm>
            <a:prstGeom prst="rect">
              <a:avLst/>
            </a:prstGeom>
            <a:noFill/>
          </p:spPr>
          <p:txBody>
            <a:bodyPr wrap="none" rtlCol="0">
              <a:spAutoFit/>
            </a:bodyPr>
            <a:lstStyle/>
            <a:p>
              <a:r>
                <a:rPr kumimoji="1" lang="en-US" altLang="ja-JP" dirty="0" smtClean="0"/>
                <a:t>Window</a:t>
              </a:r>
              <a:endParaRPr kumimoji="1" lang="ja-JP" altLang="en-US" dirty="0"/>
            </a:p>
          </p:txBody>
        </p:sp>
        <p:cxnSp>
          <p:nvCxnSpPr>
            <p:cNvPr id="22" name="直線矢印コネクタ 21"/>
            <p:cNvCxnSpPr/>
            <p:nvPr/>
          </p:nvCxnSpPr>
          <p:spPr>
            <a:xfrm>
              <a:off x="5868144" y="2204864"/>
              <a:ext cx="0"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1763688" y="2204864"/>
              <a:ext cx="0"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389043" y="1732783"/>
              <a:ext cx="1081706" cy="369332"/>
            </a:xfrm>
            <a:prstGeom prst="rect">
              <a:avLst/>
            </a:prstGeom>
            <a:noFill/>
          </p:spPr>
          <p:txBody>
            <a:bodyPr wrap="none" rtlCol="0">
              <a:spAutoFit/>
            </a:bodyPr>
            <a:lstStyle/>
            <a:p>
              <a:r>
                <a:rPr kumimoji="1" lang="en-US" altLang="ja-JP" dirty="0" smtClean="0"/>
                <a:t>Cold Stop</a:t>
              </a:r>
              <a:endParaRPr kumimoji="1" lang="ja-JP" altLang="en-US" dirty="0"/>
            </a:p>
          </p:txBody>
        </p:sp>
        <p:sp>
          <p:nvSpPr>
            <p:cNvPr id="25" name="テキスト ボックス 24"/>
            <p:cNvSpPr txBox="1"/>
            <p:nvPr/>
          </p:nvSpPr>
          <p:spPr>
            <a:xfrm>
              <a:off x="1222835" y="1691516"/>
              <a:ext cx="1240789" cy="369332"/>
            </a:xfrm>
            <a:prstGeom prst="rect">
              <a:avLst/>
            </a:prstGeom>
            <a:noFill/>
          </p:spPr>
          <p:txBody>
            <a:bodyPr wrap="none" rtlCol="0">
              <a:spAutoFit/>
            </a:bodyPr>
            <a:lstStyle/>
            <a:p>
              <a:r>
                <a:rPr kumimoji="1" lang="en-US" altLang="ja-JP" dirty="0" smtClean="0"/>
                <a:t>Focal Plane</a:t>
              </a:r>
              <a:endParaRPr kumimoji="1" lang="ja-JP" altLang="en-US" dirty="0"/>
            </a:p>
          </p:txBody>
        </p:sp>
        <p:sp>
          <p:nvSpPr>
            <p:cNvPr id="26" name="テキスト ボックス 25"/>
            <p:cNvSpPr txBox="1"/>
            <p:nvPr/>
          </p:nvSpPr>
          <p:spPr>
            <a:xfrm>
              <a:off x="8162834" y="3674859"/>
              <a:ext cx="1005853" cy="369332"/>
            </a:xfrm>
            <a:prstGeom prst="rect">
              <a:avLst/>
            </a:prstGeom>
            <a:noFill/>
          </p:spPr>
          <p:txBody>
            <a:bodyPr wrap="none" rtlCol="0">
              <a:spAutoFit/>
            </a:bodyPr>
            <a:lstStyle/>
            <a:p>
              <a:r>
                <a:rPr kumimoji="1" lang="en-US" altLang="ja-JP" dirty="0" smtClean="0"/>
                <a:t>Detector</a:t>
              </a:r>
            </a:p>
          </p:txBody>
        </p:sp>
      </p:grpSp>
      <p:sp>
        <p:nvSpPr>
          <p:cNvPr id="7" name="テキスト ボックス 6"/>
          <p:cNvSpPr txBox="1"/>
          <p:nvPr/>
        </p:nvSpPr>
        <p:spPr>
          <a:xfrm>
            <a:off x="1611277" y="5611719"/>
            <a:ext cx="2638864" cy="923330"/>
          </a:xfrm>
          <a:prstGeom prst="rect">
            <a:avLst/>
          </a:prstGeom>
          <a:noFill/>
        </p:spPr>
        <p:txBody>
          <a:bodyPr wrap="none" rtlCol="0">
            <a:spAutoFit/>
          </a:bodyPr>
          <a:lstStyle/>
          <a:p>
            <a:r>
              <a:rPr kumimoji="1" lang="en-US" altLang="ja-JP" dirty="0" smtClean="0"/>
              <a:t>F6.8</a:t>
            </a:r>
          </a:p>
          <a:p>
            <a:r>
              <a:rPr kumimoji="1" lang="ja-JP" altLang="en-US" dirty="0" smtClean="0"/>
              <a:t>視野</a:t>
            </a:r>
            <a:r>
              <a:rPr lang="en-US" altLang="ja-JP" dirty="0" smtClean="0"/>
              <a:t>φ12’</a:t>
            </a:r>
          </a:p>
          <a:p>
            <a:r>
              <a:rPr kumimoji="1" lang="ja-JP" altLang="en-US" dirty="0" smtClean="0"/>
              <a:t>ピクセルスケール</a:t>
            </a:r>
            <a:r>
              <a:rPr kumimoji="1" lang="en-US" altLang="ja-JP" dirty="0" smtClean="0"/>
              <a:t>1.5”/pix</a:t>
            </a:r>
            <a:endParaRPr kumimoji="1" lang="ja-JP" altLang="en-US" dirty="0"/>
          </a:p>
        </p:txBody>
      </p:sp>
      <p:sp>
        <p:nvSpPr>
          <p:cNvPr id="27" name="テキスト ボックス 26"/>
          <p:cNvSpPr txBox="1"/>
          <p:nvPr/>
        </p:nvSpPr>
        <p:spPr>
          <a:xfrm>
            <a:off x="4862159" y="5455599"/>
            <a:ext cx="717953" cy="1200329"/>
          </a:xfrm>
          <a:prstGeom prst="rect">
            <a:avLst/>
          </a:prstGeom>
          <a:noFill/>
        </p:spPr>
        <p:txBody>
          <a:bodyPr wrap="none" rtlCol="0">
            <a:spAutoFit/>
          </a:bodyPr>
          <a:lstStyle/>
          <a:p>
            <a:r>
              <a:rPr kumimoji="1" lang="en-US" altLang="ja-JP" dirty="0" smtClean="0"/>
              <a:t>J</a:t>
            </a:r>
            <a:endParaRPr lang="en-US" altLang="ja-JP" dirty="0" smtClean="0"/>
          </a:p>
          <a:p>
            <a:r>
              <a:rPr kumimoji="1" lang="en-US" altLang="ja-JP" dirty="0" smtClean="0"/>
              <a:t>H</a:t>
            </a:r>
          </a:p>
          <a:p>
            <a:r>
              <a:rPr lang="en-US" altLang="ja-JP" dirty="0" smtClean="0"/>
              <a:t>Paα</a:t>
            </a:r>
          </a:p>
          <a:p>
            <a:r>
              <a:rPr kumimoji="1" lang="en-US" altLang="ja-JP" dirty="0" err="1" smtClean="0"/>
              <a:t>Kdark</a:t>
            </a:r>
            <a:endParaRPr kumimoji="1" lang="en-US" altLang="ja-JP" dirty="0" smtClean="0"/>
          </a:p>
        </p:txBody>
      </p:sp>
      <p:sp>
        <p:nvSpPr>
          <p:cNvPr id="28" name="テキスト ボックス 27"/>
          <p:cNvSpPr txBox="1"/>
          <p:nvPr/>
        </p:nvSpPr>
        <p:spPr>
          <a:xfrm>
            <a:off x="611560" y="1287405"/>
            <a:ext cx="2771208" cy="461665"/>
          </a:xfrm>
          <a:prstGeom prst="rect">
            <a:avLst/>
          </a:prstGeom>
          <a:noFill/>
        </p:spPr>
        <p:txBody>
          <a:bodyPr wrap="none" rtlCol="0">
            <a:spAutoFit/>
          </a:bodyPr>
          <a:lstStyle/>
          <a:p>
            <a:r>
              <a:rPr lang="ja-JP" altLang="en-US" sz="2400" u="sng" dirty="0"/>
              <a:t>赤外線カメラ</a:t>
            </a:r>
            <a:r>
              <a:rPr lang="en-US" altLang="ja-JP" sz="2400" u="sng" dirty="0" smtClean="0"/>
              <a:t>TONIC2</a:t>
            </a:r>
            <a:endParaRPr kumimoji="1" lang="ja-JP" altLang="en-US" sz="2400" u="sng" dirty="0"/>
          </a:p>
        </p:txBody>
      </p:sp>
    </p:spTree>
    <p:extLst>
      <p:ext uri="{BB962C8B-B14F-4D97-AF65-F5344CB8AC3E}">
        <p14:creationId xmlns:p14="http://schemas.microsoft.com/office/powerpoint/2010/main" val="19668434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5.shop-pro.jp/PA01155/709/product/37466482.jpg?20111203164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56725"/>
            <a:ext cx="3528392"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883478" y="3773981"/>
            <a:ext cx="2132250" cy="369332"/>
          </a:xfrm>
          <a:prstGeom prst="rect">
            <a:avLst/>
          </a:prstGeom>
          <a:noFill/>
        </p:spPr>
        <p:txBody>
          <a:bodyPr wrap="none" rtlCol="0">
            <a:spAutoFit/>
          </a:bodyPr>
          <a:lstStyle/>
          <a:p>
            <a:r>
              <a:rPr kumimoji="1" lang="en-US" altLang="ja-JP" dirty="0" smtClean="0"/>
              <a:t>Meade LX200ACF-20</a:t>
            </a:r>
            <a:endParaRPr kumimoji="1" lang="ja-JP" altLang="en-US" dirty="0"/>
          </a:p>
        </p:txBody>
      </p:sp>
      <p:pic>
        <p:nvPicPr>
          <p:cNvPr id="2050" name="Picture 2" descr="http://www.zizco.jp/03_shop_meade/photoaccessory/microfocuser1s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2765">
            <a:off x="4174574" y="1945280"/>
            <a:ext cx="1032949" cy="10329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186" t="36983" r="8769" b="36060"/>
          <a:stretch/>
        </p:blipFill>
        <p:spPr bwMode="auto">
          <a:xfrm rot="11680670">
            <a:off x="3409517" y="2499036"/>
            <a:ext cx="872222" cy="69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hirofumi\Desktop\P1011544_50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41" t="18535" r="22490" b="19205"/>
          <a:stretch/>
        </p:blipFill>
        <p:spPr bwMode="auto">
          <a:xfrm rot="18080123">
            <a:off x="5280500" y="460324"/>
            <a:ext cx="1011821" cy="809458"/>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4305976" y="2996952"/>
            <a:ext cx="914096" cy="646331"/>
          </a:xfrm>
          <a:prstGeom prst="rect">
            <a:avLst/>
          </a:prstGeom>
          <a:noFill/>
        </p:spPr>
        <p:txBody>
          <a:bodyPr wrap="none" rtlCol="0">
            <a:spAutoFit/>
          </a:bodyPr>
          <a:lstStyle/>
          <a:p>
            <a:r>
              <a:rPr lang="en-US" altLang="ja-JP" dirty="0" smtClean="0"/>
              <a:t>Motor</a:t>
            </a:r>
          </a:p>
          <a:p>
            <a:r>
              <a:rPr lang="en-US" altLang="ja-JP" dirty="0"/>
              <a:t>F</a:t>
            </a:r>
            <a:r>
              <a:rPr lang="en-US" altLang="ja-JP" dirty="0" smtClean="0"/>
              <a:t>ocuser</a:t>
            </a:r>
            <a:endParaRPr kumimoji="1" lang="ja-JP" altLang="en-US" dirty="0"/>
          </a:p>
        </p:txBody>
      </p:sp>
      <p:sp>
        <p:nvSpPr>
          <p:cNvPr id="35" name="テキスト ボックス 34"/>
          <p:cNvSpPr txBox="1"/>
          <p:nvPr/>
        </p:nvSpPr>
        <p:spPr>
          <a:xfrm>
            <a:off x="3100379" y="2261813"/>
            <a:ext cx="1011815" cy="369332"/>
          </a:xfrm>
          <a:prstGeom prst="rect">
            <a:avLst/>
          </a:prstGeom>
          <a:noFill/>
        </p:spPr>
        <p:txBody>
          <a:bodyPr wrap="none" rtlCol="0">
            <a:spAutoFit/>
          </a:bodyPr>
          <a:lstStyle/>
          <a:p>
            <a:r>
              <a:rPr lang="en-US" altLang="ja-JP" dirty="0" smtClean="0"/>
              <a:t>SBIG ST-</a:t>
            </a:r>
            <a:r>
              <a:rPr lang="en-US" altLang="ja-JP" dirty="0" err="1" smtClean="0"/>
              <a:t>i</a:t>
            </a:r>
            <a:endParaRPr kumimoji="1" lang="ja-JP" altLang="en-US" dirty="0"/>
          </a:p>
        </p:txBody>
      </p:sp>
      <p:sp>
        <p:nvSpPr>
          <p:cNvPr id="36" name="テキスト ボックス 35"/>
          <p:cNvSpPr txBox="1"/>
          <p:nvPr/>
        </p:nvSpPr>
        <p:spPr>
          <a:xfrm>
            <a:off x="4266603" y="101573"/>
            <a:ext cx="1213794" cy="646331"/>
          </a:xfrm>
          <a:prstGeom prst="rect">
            <a:avLst/>
          </a:prstGeom>
          <a:noFill/>
        </p:spPr>
        <p:txBody>
          <a:bodyPr wrap="none" rtlCol="0">
            <a:spAutoFit/>
          </a:bodyPr>
          <a:lstStyle/>
          <a:p>
            <a:r>
              <a:rPr lang="en-US" altLang="ja-JP" dirty="0" smtClean="0"/>
              <a:t>ST-</a:t>
            </a:r>
            <a:r>
              <a:rPr lang="en-US" altLang="ja-JP" dirty="0" err="1" smtClean="0"/>
              <a:t>i</a:t>
            </a:r>
            <a:r>
              <a:rPr lang="en-US" altLang="ja-JP" dirty="0" smtClean="0"/>
              <a:t> + </a:t>
            </a:r>
          </a:p>
          <a:p>
            <a:r>
              <a:rPr lang="en-US" altLang="ja-JP" dirty="0" smtClean="0"/>
              <a:t>Guiding Kit</a:t>
            </a:r>
            <a:endParaRPr kumimoji="1" lang="ja-JP" altLang="en-US" dirty="0"/>
          </a:p>
        </p:txBody>
      </p:sp>
      <p:cxnSp>
        <p:nvCxnSpPr>
          <p:cNvPr id="43" name="直線矢印コネクタ 42"/>
          <p:cNvCxnSpPr/>
          <p:nvPr/>
        </p:nvCxnSpPr>
        <p:spPr>
          <a:xfrm flipV="1">
            <a:off x="2465469" y="3036089"/>
            <a:ext cx="869811" cy="2603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2193663" y="1175287"/>
            <a:ext cx="2520577" cy="1767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5" descr="製品写真PFA-C04DM18S(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487" y="2942525"/>
            <a:ext cx="1778281" cy="132170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81" descr="DSC_888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848" t="4194" r="20761" b="66278"/>
          <a:stretch/>
        </p:blipFill>
        <p:spPr bwMode="auto">
          <a:xfrm rot="4071803">
            <a:off x="7375555" y="450822"/>
            <a:ext cx="1435923" cy="1111258"/>
          </a:xfrm>
          <a:prstGeom prst="rect">
            <a:avLst/>
          </a:prstGeom>
          <a:noFill/>
          <a:extLst>
            <a:ext uri="{909E8E84-426E-40DD-AFC4-6F175D3DCCD1}">
              <a14:hiddenFill xmlns:a14="http://schemas.microsoft.com/office/drawing/2010/main">
                <a:solidFill>
                  <a:srgbClr val="FFFFFF"/>
                </a:solidFill>
              </a14:hiddenFill>
            </a:ext>
          </a:extLst>
        </p:spPr>
      </p:pic>
      <p:sp>
        <p:nvSpPr>
          <p:cNvPr id="65" name="テキスト ボックス 64"/>
          <p:cNvSpPr txBox="1"/>
          <p:nvPr/>
        </p:nvSpPr>
        <p:spPr>
          <a:xfrm>
            <a:off x="7599438" y="1731144"/>
            <a:ext cx="1581074" cy="646331"/>
          </a:xfrm>
          <a:prstGeom prst="rect">
            <a:avLst/>
          </a:prstGeom>
          <a:noFill/>
        </p:spPr>
        <p:txBody>
          <a:bodyPr wrap="none" rtlCol="0">
            <a:spAutoFit/>
          </a:bodyPr>
          <a:lstStyle/>
          <a:p>
            <a:pPr algn="ctr"/>
            <a:r>
              <a:rPr kumimoji="1" lang="en-US" altLang="ja-JP" dirty="0" smtClean="0"/>
              <a:t>DIMM </a:t>
            </a:r>
          </a:p>
          <a:p>
            <a:pPr algn="ctr"/>
            <a:r>
              <a:rPr kumimoji="1" lang="en-US" altLang="ja-JP" dirty="0" smtClean="0"/>
              <a:t>Aperture Mask</a:t>
            </a:r>
            <a:endParaRPr kumimoji="1" lang="ja-JP" altLang="en-US" dirty="0"/>
          </a:p>
        </p:txBody>
      </p:sp>
      <p:sp>
        <p:nvSpPr>
          <p:cNvPr id="2066" name="正方形/長方形 2065"/>
          <p:cNvSpPr/>
          <p:nvPr/>
        </p:nvSpPr>
        <p:spPr>
          <a:xfrm>
            <a:off x="1407969" y="6377552"/>
            <a:ext cx="2618217" cy="369332"/>
          </a:xfrm>
          <a:prstGeom prst="rect">
            <a:avLst/>
          </a:prstGeom>
        </p:spPr>
        <p:txBody>
          <a:bodyPr wrap="none">
            <a:spAutoFit/>
          </a:bodyPr>
          <a:lstStyle/>
          <a:p>
            <a:r>
              <a:rPr lang="en-US" altLang="ja-JP" dirty="0"/>
              <a:t>Smart-UPS 750 SUA750JB</a:t>
            </a:r>
            <a:endParaRPr lang="ja-JP" altLang="en-US" dirty="0"/>
          </a:p>
        </p:txBody>
      </p:sp>
      <p:pic>
        <p:nvPicPr>
          <p:cNvPr id="2067" name="Picture 7" descr="Smart-UPS 750 SUA750JB の製品画像"/>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92" y="5241141"/>
            <a:ext cx="1591613" cy="1193711"/>
          </a:xfrm>
          <a:prstGeom prst="rect">
            <a:avLst/>
          </a:prstGeom>
          <a:noFill/>
          <a:extLst>
            <a:ext uri="{909E8E84-426E-40DD-AFC4-6F175D3DCCD1}">
              <a14:hiddenFill xmlns:a14="http://schemas.microsoft.com/office/drawing/2010/main">
                <a:solidFill>
                  <a:srgbClr val="FFFFFF"/>
                </a:solidFill>
              </a14:hiddenFill>
            </a:ext>
          </a:extLst>
        </p:spPr>
      </p:pic>
      <p:sp>
        <p:nvSpPr>
          <p:cNvPr id="76" name="テキスト ボックス 75"/>
          <p:cNvSpPr txBox="1"/>
          <p:nvPr/>
        </p:nvSpPr>
        <p:spPr>
          <a:xfrm>
            <a:off x="660690" y="4509120"/>
            <a:ext cx="886974" cy="369332"/>
          </a:xfrm>
          <a:prstGeom prst="rect">
            <a:avLst/>
          </a:prstGeom>
          <a:noFill/>
        </p:spPr>
        <p:txBody>
          <a:bodyPr wrap="none" rtlCol="0">
            <a:spAutoFit/>
          </a:bodyPr>
          <a:lstStyle/>
          <a:p>
            <a:r>
              <a:rPr lang="en-US" altLang="ja-JP" dirty="0" smtClean="0"/>
              <a:t>RS232C</a:t>
            </a:r>
            <a:endParaRPr kumimoji="1" lang="ja-JP" altLang="en-US" dirty="0"/>
          </a:p>
        </p:txBody>
      </p:sp>
      <p:pic>
        <p:nvPicPr>
          <p:cNvPr id="2071" name="Picture 9" descr="'Sx' style ultrasonic anemometer in meteorological instrumen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233785" y="4563156"/>
            <a:ext cx="2095396" cy="1746164"/>
          </a:xfrm>
          <a:prstGeom prst="rect">
            <a:avLst/>
          </a:prstGeom>
          <a:noFill/>
          <a:extLst>
            <a:ext uri="{909E8E84-426E-40DD-AFC4-6F175D3DCCD1}">
              <a14:hiddenFill xmlns:a14="http://schemas.microsoft.com/office/drawing/2010/main">
                <a:solidFill>
                  <a:srgbClr val="FFFFFF"/>
                </a:solidFill>
              </a14:hiddenFill>
            </a:ext>
          </a:extLst>
        </p:spPr>
      </p:pic>
      <p:sp>
        <p:nvSpPr>
          <p:cNvPr id="79" name="テキスト ボックス 78"/>
          <p:cNvSpPr txBox="1"/>
          <p:nvPr/>
        </p:nvSpPr>
        <p:spPr>
          <a:xfrm>
            <a:off x="6538739" y="6239053"/>
            <a:ext cx="2592288" cy="646331"/>
          </a:xfrm>
          <a:prstGeom prst="rect">
            <a:avLst/>
          </a:prstGeom>
          <a:noFill/>
        </p:spPr>
        <p:txBody>
          <a:bodyPr wrap="square" rtlCol="0">
            <a:spAutoFit/>
          </a:bodyPr>
          <a:lstStyle/>
          <a:p>
            <a:r>
              <a:rPr kumimoji="1" lang="en-US" altLang="ja-JP" dirty="0" smtClean="0"/>
              <a:t>Applied Technologies, </a:t>
            </a:r>
            <a:r>
              <a:rPr kumimoji="1" lang="en-US" altLang="ja-JP" dirty="0" err="1" smtClean="0"/>
              <a:t>Inc</a:t>
            </a:r>
            <a:r>
              <a:rPr kumimoji="1" lang="en-US" altLang="ja-JP" dirty="0" smtClean="0"/>
              <a:t> #SATI-3SX</a:t>
            </a:r>
            <a:endParaRPr kumimoji="1" lang="ja-JP" altLang="en-US" dirty="0"/>
          </a:p>
        </p:txBody>
      </p:sp>
      <p:cxnSp>
        <p:nvCxnSpPr>
          <p:cNvPr id="80" name="直線矢印コネクタ 79"/>
          <p:cNvCxnSpPr/>
          <p:nvPr/>
        </p:nvCxnSpPr>
        <p:spPr>
          <a:xfrm>
            <a:off x="2193662" y="4014976"/>
            <a:ext cx="2427019" cy="13509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テキスト ボックス 94"/>
          <p:cNvSpPr txBox="1"/>
          <p:nvPr/>
        </p:nvSpPr>
        <p:spPr>
          <a:xfrm>
            <a:off x="3738209" y="4677973"/>
            <a:ext cx="886974" cy="369332"/>
          </a:xfrm>
          <a:prstGeom prst="rect">
            <a:avLst/>
          </a:prstGeom>
          <a:noFill/>
        </p:spPr>
        <p:txBody>
          <a:bodyPr wrap="none" rtlCol="0">
            <a:spAutoFit/>
          </a:bodyPr>
          <a:lstStyle/>
          <a:p>
            <a:r>
              <a:rPr lang="en-US" altLang="ja-JP" dirty="0" smtClean="0"/>
              <a:t>RS232C</a:t>
            </a:r>
            <a:endParaRPr kumimoji="1" lang="ja-JP" altLang="en-US" dirty="0"/>
          </a:p>
        </p:txBody>
      </p:sp>
      <p:sp>
        <p:nvSpPr>
          <p:cNvPr id="48" name="テキスト ボックス 47"/>
          <p:cNvSpPr txBox="1"/>
          <p:nvPr/>
        </p:nvSpPr>
        <p:spPr>
          <a:xfrm>
            <a:off x="4973282" y="1172401"/>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98" name="テキスト ボックス 97"/>
          <p:cNvSpPr txBox="1"/>
          <p:nvPr/>
        </p:nvSpPr>
        <p:spPr>
          <a:xfrm>
            <a:off x="6896877" y="205853"/>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99" name="テキスト ボックス 98"/>
          <p:cNvSpPr txBox="1"/>
          <p:nvPr/>
        </p:nvSpPr>
        <p:spPr>
          <a:xfrm>
            <a:off x="3719549" y="1774020"/>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0" name="テキスト ボックス 99"/>
          <p:cNvSpPr txBox="1"/>
          <p:nvPr/>
        </p:nvSpPr>
        <p:spPr>
          <a:xfrm>
            <a:off x="3491880" y="3131676"/>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1" name="テキスト ボックス 100"/>
          <p:cNvSpPr txBox="1"/>
          <p:nvPr/>
        </p:nvSpPr>
        <p:spPr>
          <a:xfrm>
            <a:off x="7133522" y="3348175"/>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2" name="テキスト ボックス 101"/>
          <p:cNvSpPr txBox="1"/>
          <p:nvPr/>
        </p:nvSpPr>
        <p:spPr>
          <a:xfrm>
            <a:off x="4384716" y="740353"/>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3" name="テキスト ボックス 102"/>
          <p:cNvSpPr txBox="1"/>
          <p:nvPr/>
        </p:nvSpPr>
        <p:spPr>
          <a:xfrm>
            <a:off x="7133522" y="2420921"/>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4" name="テキスト ボックス 103"/>
          <p:cNvSpPr txBox="1"/>
          <p:nvPr/>
        </p:nvSpPr>
        <p:spPr>
          <a:xfrm>
            <a:off x="6367638" y="5822175"/>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57" name="正方形/長方形 56"/>
          <p:cNvSpPr/>
          <p:nvPr/>
        </p:nvSpPr>
        <p:spPr>
          <a:xfrm>
            <a:off x="1705800" y="4657515"/>
            <a:ext cx="921984" cy="369332"/>
          </a:xfrm>
          <a:prstGeom prst="rect">
            <a:avLst/>
          </a:prstGeom>
        </p:spPr>
        <p:txBody>
          <a:bodyPr wrap="none">
            <a:spAutoFit/>
          </a:bodyPr>
          <a:lstStyle/>
          <a:p>
            <a:r>
              <a:rPr lang="en-US" altLang="ja-JP" dirty="0">
                <a:solidFill>
                  <a:srgbClr val="FF0000"/>
                </a:solidFill>
              </a:rPr>
              <a:t>AC100V</a:t>
            </a:r>
            <a:endParaRPr lang="ja-JP" altLang="en-US" dirty="0">
              <a:solidFill>
                <a:srgbClr val="FF0000"/>
              </a:solidFill>
            </a:endParaRPr>
          </a:p>
        </p:txBody>
      </p:sp>
      <p:cxnSp>
        <p:nvCxnSpPr>
          <p:cNvPr id="118" name="直線矢印コネクタ 117"/>
          <p:cNvCxnSpPr/>
          <p:nvPr/>
        </p:nvCxnSpPr>
        <p:spPr>
          <a:xfrm>
            <a:off x="1475656" y="4365104"/>
            <a:ext cx="0" cy="7482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直線矢印コネクタ 120"/>
          <p:cNvCxnSpPr/>
          <p:nvPr/>
        </p:nvCxnSpPr>
        <p:spPr>
          <a:xfrm flipV="1">
            <a:off x="1686678" y="4258805"/>
            <a:ext cx="0" cy="9703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a:stCxn id="2067" idx="3"/>
          </p:cNvCxnSpPr>
          <p:nvPr/>
        </p:nvCxnSpPr>
        <p:spPr>
          <a:xfrm flipV="1">
            <a:off x="1907705" y="5751909"/>
            <a:ext cx="271297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4692305" y="5290243"/>
            <a:ext cx="778226" cy="646331"/>
          </a:xfrm>
          <a:prstGeom prst="rect">
            <a:avLst/>
          </a:prstGeom>
          <a:noFill/>
          <a:ln>
            <a:solidFill>
              <a:schemeClr val="tx1"/>
            </a:solidFill>
          </a:ln>
        </p:spPr>
        <p:txBody>
          <a:bodyPr wrap="none" rtlCol="0">
            <a:spAutoFit/>
          </a:bodyPr>
          <a:lstStyle/>
          <a:p>
            <a:r>
              <a:rPr lang="en-US" altLang="ja-JP" dirty="0" smtClean="0"/>
              <a:t>Power</a:t>
            </a:r>
          </a:p>
          <a:p>
            <a:r>
              <a:rPr kumimoji="1" lang="en-US" altLang="ja-JP" dirty="0" smtClean="0"/>
              <a:t>Box</a:t>
            </a:r>
            <a:endParaRPr kumimoji="1" lang="ja-JP" altLang="en-US" dirty="0"/>
          </a:p>
        </p:txBody>
      </p:sp>
      <p:sp>
        <p:nvSpPr>
          <p:cNvPr id="133" name="正方形/長方形 132"/>
          <p:cNvSpPr/>
          <p:nvPr/>
        </p:nvSpPr>
        <p:spPr>
          <a:xfrm>
            <a:off x="3077432" y="5751908"/>
            <a:ext cx="921984" cy="369332"/>
          </a:xfrm>
          <a:prstGeom prst="rect">
            <a:avLst/>
          </a:prstGeom>
        </p:spPr>
        <p:txBody>
          <a:bodyPr wrap="none">
            <a:spAutoFit/>
          </a:bodyPr>
          <a:lstStyle/>
          <a:p>
            <a:r>
              <a:rPr lang="en-US" altLang="ja-JP" dirty="0">
                <a:solidFill>
                  <a:srgbClr val="FF0000"/>
                </a:solidFill>
              </a:rPr>
              <a:t>AC100V</a:t>
            </a:r>
            <a:endParaRPr lang="ja-JP" altLang="en-US" dirty="0">
              <a:solidFill>
                <a:srgbClr val="FF0000"/>
              </a:solidFill>
            </a:endParaRPr>
          </a:p>
        </p:txBody>
      </p:sp>
      <p:cxnSp>
        <p:nvCxnSpPr>
          <p:cNvPr id="134" name="直線矢印コネクタ 133"/>
          <p:cNvCxnSpPr>
            <a:stCxn id="82" idx="3"/>
          </p:cNvCxnSpPr>
          <p:nvPr/>
        </p:nvCxnSpPr>
        <p:spPr>
          <a:xfrm>
            <a:off x="5470531" y="5613409"/>
            <a:ext cx="76325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2405215" y="2808224"/>
            <a:ext cx="562975" cy="369332"/>
          </a:xfrm>
          <a:prstGeom prst="rect">
            <a:avLst/>
          </a:prstGeom>
          <a:noFill/>
        </p:spPr>
        <p:txBody>
          <a:bodyPr wrap="none" rtlCol="0">
            <a:spAutoFit/>
          </a:bodyPr>
          <a:lstStyle/>
          <a:p>
            <a:r>
              <a:rPr kumimoji="1" lang="en-US" altLang="ja-JP" dirty="0" smtClean="0"/>
              <a:t>USB</a:t>
            </a:r>
            <a:endParaRPr kumimoji="1" lang="ja-JP" altLang="en-US" dirty="0"/>
          </a:p>
        </p:txBody>
      </p:sp>
      <p:cxnSp>
        <p:nvCxnSpPr>
          <p:cNvPr id="139" name="直線矢印コネクタ 138"/>
          <p:cNvCxnSpPr/>
          <p:nvPr/>
        </p:nvCxnSpPr>
        <p:spPr>
          <a:xfrm>
            <a:off x="2465469" y="3717507"/>
            <a:ext cx="2759911" cy="2411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2" name="テキスト ボックス 141"/>
          <p:cNvSpPr txBox="1"/>
          <p:nvPr/>
        </p:nvSpPr>
        <p:spPr>
          <a:xfrm>
            <a:off x="3170640" y="3830310"/>
            <a:ext cx="886974" cy="369332"/>
          </a:xfrm>
          <a:prstGeom prst="rect">
            <a:avLst/>
          </a:prstGeom>
          <a:noFill/>
        </p:spPr>
        <p:txBody>
          <a:bodyPr wrap="none" rtlCol="0">
            <a:spAutoFit/>
          </a:bodyPr>
          <a:lstStyle/>
          <a:p>
            <a:r>
              <a:rPr lang="en-US" altLang="ja-JP" dirty="0" smtClean="0"/>
              <a:t>RS232C</a:t>
            </a:r>
            <a:endParaRPr kumimoji="1" lang="ja-JP" altLang="en-US" dirty="0"/>
          </a:p>
        </p:txBody>
      </p:sp>
      <p:sp>
        <p:nvSpPr>
          <p:cNvPr id="143" name="正方形/長方形 142"/>
          <p:cNvSpPr/>
          <p:nvPr/>
        </p:nvSpPr>
        <p:spPr>
          <a:xfrm>
            <a:off x="2713912" y="4991758"/>
            <a:ext cx="921984" cy="369332"/>
          </a:xfrm>
          <a:prstGeom prst="rect">
            <a:avLst/>
          </a:prstGeom>
        </p:spPr>
        <p:txBody>
          <a:bodyPr wrap="none">
            <a:spAutoFit/>
          </a:bodyPr>
          <a:lstStyle/>
          <a:p>
            <a:r>
              <a:rPr lang="en-US" altLang="ja-JP" dirty="0">
                <a:solidFill>
                  <a:srgbClr val="FF0000"/>
                </a:solidFill>
              </a:rPr>
              <a:t>AC100V</a:t>
            </a:r>
            <a:endParaRPr lang="ja-JP" altLang="en-US" dirty="0">
              <a:solidFill>
                <a:srgbClr val="FF0000"/>
              </a:solidFill>
            </a:endParaRPr>
          </a:p>
        </p:txBody>
      </p:sp>
      <p:cxnSp>
        <p:nvCxnSpPr>
          <p:cNvPr id="144" name="直線矢印コネクタ 143"/>
          <p:cNvCxnSpPr/>
          <p:nvPr/>
        </p:nvCxnSpPr>
        <p:spPr>
          <a:xfrm flipV="1">
            <a:off x="1922240" y="4185117"/>
            <a:ext cx="3255379" cy="11808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7" name="テキスト ボックス 146"/>
          <p:cNvSpPr txBox="1"/>
          <p:nvPr/>
        </p:nvSpPr>
        <p:spPr>
          <a:xfrm>
            <a:off x="2465469" y="2092423"/>
            <a:ext cx="562975" cy="369332"/>
          </a:xfrm>
          <a:prstGeom prst="rect">
            <a:avLst/>
          </a:prstGeom>
          <a:noFill/>
        </p:spPr>
        <p:txBody>
          <a:bodyPr wrap="none" rtlCol="0">
            <a:spAutoFit/>
          </a:bodyPr>
          <a:lstStyle/>
          <a:p>
            <a:r>
              <a:rPr kumimoji="1" lang="en-US" altLang="ja-JP" dirty="0" smtClean="0"/>
              <a:t>USB</a:t>
            </a:r>
            <a:endParaRPr kumimoji="1" lang="ja-JP" altLang="en-US" dirty="0"/>
          </a:p>
        </p:txBody>
      </p:sp>
      <p:sp>
        <p:nvSpPr>
          <p:cNvPr id="107" name="テキスト ボックス 106"/>
          <p:cNvSpPr txBox="1"/>
          <p:nvPr/>
        </p:nvSpPr>
        <p:spPr>
          <a:xfrm>
            <a:off x="118819" y="195060"/>
            <a:ext cx="3894656" cy="461665"/>
          </a:xfrm>
          <a:prstGeom prst="rect">
            <a:avLst/>
          </a:prstGeom>
          <a:noFill/>
          <a:ln>
            <a:solidFill>
              <a:schemeClr val="tx1"/>
            </a:solidFill>
          </a:ln>
        </p:spPr>
        <p:txBody>
          <a:bodyPr wrap="none" rtlCol="0">
            <a:spAutoFit/>
          </a:bodyPr>
          <a:lstStyle/>
          <a:p>
            <a:r>
              <a:rPr kumimoji="1" lang="en-US" altLang="ja-JP" sz="2400" dirty="0" smtClean="0"/>
              <a:t>JARE54 Dome Fuji Site Testing</a:t>
            </a:r>
            <a:endParaRPr kumimoji="1" lang="ja-JP" altLang="en-US" sz="2400" dirty="0"/>
          </a:p>
        </p:txBody>
      </p:sp>
      <p:sp>
        <p:nvSpPr>
          <p:cNvPr id="152" name="テキスト ボックス 151"/>
          <p:cNvSpPr txBox="1"/>
          <p:nvPr/>
        </p:nvSpPr>
        <p:spPr>
          <a:xfrm rot="5400000">
            <a:off x="729961" y="2313973"/>
            <a:ext cx="564578" cy="369332"/>
          </a:xfrm>
          <a:prstGeom prst="rect">
            <a:avLst/>
          </a:prstGeom>
          <a:noFill/>
        </p:spPr>
        <p:txBody>
          <a:bodyPr wrap="none" rtlCol="0">
            <a:spAutoFit/>
          </a:bodyPr>
          <a:lstStyle/>
          <a:p>
            <a:r>
              <a:rPr lang="en-US" altLang="ja-JP" dirty="0" smtClean="0"/>
              <a:t>LAN</a:t>
            </a:r>
            <a:endParaRPr kumimoji="1" lang="ja-JP" altLang="en-US" dirty="0"/>
          </a:p>
        </p:txBody>
      </p:sp>
      <p:sp>
        <p:nvSpPr>
          <p:cNvPr id="109" name="テキスト ボックス 108"/>
          <p:cNvSpPr txBox="1"/>
          <p:nvPr/>
        </p:nvSpPr>
        <p:spPr>
          <a:xfrm>
            <a:off x="323529" y="1640389"/>
            <a:ext cx="1114800" cy="369332"/>
          </a:xfrm>
          <a:prstGeom prst="rect">
            <a:avLst/>
          </a:prstGeom>
          <a:noFill/>
          <a:ln>
            <a:solidFill>
              <a:schemeClr val="tx1"/>
            </a:solidFill>
          </a:ln>
        </p:spPr>
        <p:txBody>
          <a:bodyPr wrap="square" rtlCol="0">
            <a:spAutoFit/>
          </a:bodyPr>
          <a:lstStyle/>
          <a:p>
            <a:pPr algn="ctr"/>
            <a:r>
              <a:rPr kumimoji="1" lang="en-US" altLang="ja-JP" dirty="0" smtClean="0"/>
              <a:t>PALTO-F</a:t>
            </a:r>
            <a:endParaRPr kumimoji="1" lang="ja-JP" altLang="en-US" dirty="0"/>
          </a:p>
        </p:txBody>
      </p:sp>
      <p:cxnSp>
        <p:nvCxnSpPr>
          <p:cNvPr id="111" name="直線矢印コネクタ 110"/>
          <p:cNvCxnSpPr/>
          <p:nvPr/>
        </p:nvCxnSpPr>
        <p:spPr>
          <a:xfrm flipH="1" flipV="1">
            <a:off x="1187624" y="2114867"/>
            <a:ext cx="0" cy="87802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7" name="稲妻 116"/>
          <p:cNvSpPr/>
          <p:nvPr/>
        </p:nvSpPr>
        <p:spPr>
          <a:xfrm rot="20353298" flipH="1">
            <a:off x="1132804" y="965929"/>
            <a:ext cx="483869" cy="416953"/>
          </a:xfrm>
          <a:prstGeom prst="lightningBol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稲妻 162"/>
          <p:cNvSpPr/>
          <p:nvPr/>
        </p:nvSpPr>
        <p:spPr>
          <a:xfrm rot="20353298" flipH="1">
            <a:off x="1293043" y="1101711"/>
            <a:ext cx="483869" cy="416953"/>
          </a:xfrm>
          <a:prstGeom prst="lightningBol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1765500" y="1084813"/>
            <a:ext cx="856325" cy="646331"/>
          </a:xfrm>
          <a:prstGeom prst="rect">
            <a:avLst/>
          </a:prstGeom>
          <a:noFill/>
        </p:spPr>
        <p:txBody>
          <a:bodyPr wrap="none" rtlCol="0">
            <a:spAutoFit/>
          </a:bodyPr>
          <a:lstStyle/>
          <a:p>
            <a:r>
              <a:rPr kumimoji="1" lang="en-US" altLang="ja-JP" dirty="0" smtClean="0"/>
              <a:t>Iridium</a:t>
            </a:r>
          </a:p>
          <a:p>
            <a:r>
              <a:rPr lang="en-US" altLang="ja-JP" dirty="0" smtClean="0"/>
              <a:t>TCP/IP</a:t>
            </a:r>
            <a:endParaRPr kumimoji="1" lang="ja-JP" altLang="en-US" dirty="0"/>
          </a:p>
        </p:txBody>
      </p:sp>
      <p:cxnSp>
        <p:nvCxnSpPr>
          <p:cNvPr id="166" name="直線矢印コネクタ 165"/>
          <p:cNvCxnSpPr/>
          <p:nvPr/>
        </p:nvCxnSpPr>
        <p:spPr>
          <a:xfrm>
            <a:off x="683568" y="2143352"/>
            <a:ext cx="0" cy="30977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3" name="正方形/長方形 172"/>
          <p:cNvSpPr/>
          <p:nvPr/>
        </p:nvSpPr>
        <p:spPr>
          <a:xfrm rot="5400000">
            <a:off x="37910" y="2423302"/>
            <a:ext cx="921984" cy="369332"/>
          </a:xfrm>
          <a:prstGeom prst="rect">
            <a:avLst/>
          </a:prstGeom>
        </p:spPr>
        <p:txBody>
          <a:bodyPr wrap="none">
            <a:spAutoFit/>
          </a:bodyPr>
          <a:lstStyle/>
          <a:p>
            <a:r>
              <a:rPr lang="en-US" altLang="ja-JP" dirty="0" smtClean="0">
                <a:solidFill>
                  <a:srgbClr val="FF0000"/>
                </a:solidFill>
              </a:rPr>
              <a:t>AC100V</a:t>
            </a:r>
            <a:endParaRPr lang="ja-JP" altLang="en-US" dirty="0">
              <a:solidFill>
                <a:srgbClr val="FF0000"/>
              </a:solidFill>
            </a:endParaRPr>
          </a:p>
        </p:txBody>
      </p:sp>
      <p:cxnSp>
        <p:nvCxnSpPr>
          <p:cNvPr id="175" name="直線矢印コネクタ 174"/>
          <p:cNvCxnSpPr/>
          <p:nvPr/>
        </p:nvCxnSpPr>
        <p:spPr>
          <a:xfrm flipH="1" flipV="1">
            <a:off x="5129492" y="2942525"/>
            <a:ext cx="95888" cy="3539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968190" y="1175287"/>
            <a:ext cx="805029" cy="369332"/>
          </a:xfrm>
          <a:prstGeom prst="rect">
            <a:avLst/>
          </a:prstGeom>
          <a:noFill/>
        </p:spPr>
        <p:txBody>
          <a:bodyPr wrap="none" rtlCol="0">
            <a:spAutoFit/>
          </a:bodyPr>
          <a:lstStyle/>
          <a:p>
            <a:r>
              <a:rPr kumimoji="1" lang="en-US" altLang="ja-JP" dirty="0" smtClean="0"/>
              <a:t>Seeing</a:t>
            </a:r>
            <a:endParaRPr kumimoji="1" lang="ja-JP" altLang="en-US" dirty="0"/>
          </a:p>
        </p:txBody>
      </p:sp>
      <p:sp>
        <p:nvSpPr>
          <p:cNvPr id="54" name="テキスト ボックス 53"/>
          <p:cNvSpPr txBox="1"/>
          <p:nvPr/>
        </p:nvSpPr>
        <p:spPr>
          <a:xfrm>
            <a:off x="4523157" y="2364435"/>
            <a:ext cx="2454518" cy="1107996"/>
          </a:xfrm>
          <a:prstGeom prst="rect">
            <a:avLst/>
          </a:prstGeom>
          <a:solidFill>
            <a:schemeClr val="accent1">
              <a:alpha val="51000"/>
            </a:schemeClr>
          </a:solidFill>
        </p:spPr>
        <p:txBody>
          <a:bodyPr wrap="none" rtlCol="0">
            <a:spAutoFit/>
          </a:bodyPr>
          <a:lstStyle/>
          <a:p>
            <a:r>
              <a:rPr lang="en-US" altLang="ja-JP" sz="6600" dirty="0" smtClean="0">
                <a:ln>
                  <a:solidFill>
                    <a:schemeClr val="tx1"/>
                  </a:solidFill>
                </a:ln>
                <a:solidFill>
                  <a:schemeClr val="bg1"/>
                </a:solidFill>
              </a:rPr>
              <a:t>Seeing</a:t>
            </a:r>
            <a:endParaRPr kumimoji="1" lang="ja-JP" altLang="en-US" sz="2400" dirty="0">
              <a:ln>
                <a:solidFill>
                  <a:schemeClr val="tx1"/>
                </a:solidFill>
              </a:ln>
              <a:solidFill>
                <a:schemeClr val="bg1"/>
              </a:solidFill>
            </a:endParaRPr>
          </a:p>
        </p:txBody>
      </p:sp>
      <p:sp>
        <p:nvSpPr>
          <p:cNvPr id="55" name="テキスト ボックス 54"/>
          <p:cNvSpPr txBox="1"/>
          <p:nvPr/>
        </p:nvSpPr>
        <p:spPr>
          <a:xfrm>
            <a:off x="5195202" y="4437760"/>
            <a:ext cx="1201867" cy="1107996"/>
          </a:xfrm>
          <a:prstGeom prst="rect">
            <a:avLst/>
          </a:prstGeom>
          <a:solidFill>
            <a:schemeClr val="accent1">
              <a:alpha val="51000"/>
            </a:schemeClr>
          </a:solidFill>
        </p:spPr>
        <p:txBody>
          <a:bodyPr wrap="none" rtlCol="0">
            <a:spAutoFit/>
          </a:bodyPr>
          <a:lstStyle/>
          <a:p>
            <a:r>
              <a:rPr lang="en-US" altLang="ja-JP" sz="6600" dirty="0" smtClean="0">
                <a:ln>
                  <a:solidFill>
                    <a:schemeClr val="tx1"/>
                  </a:solidFill>
                </a:ln>
                <a:solidFill>
                  <a:schemeClr val="bg1"/>
                </a:solidFill>
              </a:rPr>
              <a:t>C</a:t>
            </a:r>
            <a:r>
              <a:rPr lang="en-US" altLang="ja-JP" sz="6600" baseline="-25000" dirty="0" smtClean="0">
                <a:ln>
                  <a:solidFill>
                    <a:schemeClr val="tx1"/>
                  </a:solidFill>
                </a:ln>
                <a:solidFill>
                  <a:schemeClr val="bg1"/>
                </a:solidFill>
              </a:rPr>
              <a:t>T</a:t>
            </a:r>
            <a:r>
              <a:rPr lang="en-US" altLang="ja-JP" sz="6600" baseline="30000" dirty="0" smtClean="0">
                <a:ln>
                  <a:solidFill>
                    <a:schemeClr val="tx1"/>
                  </a:solidFill>
                </a:ln>
                <a:solidFill>
                  <a:schemeClr val="bg1"/>
                </a:solidFill>
              </a:rPr>
              <a:t>2</a:t>
            </a:r>
            <a:endParaRPr kumimoji="1" lang="ja-JP" altLang="en-US" sz="2400" baseline="30000" dirty="0">
              <a:ln>
                <a:solidFill>
                  <a:schemeClr val="tx1"/>
                </a:solidFill>
              </a:ln>
              <a:solidFill>
                <a:schemeClr val="bg1"/>
              </a:solidFill>
            </a:endParaRPr>
          </a:p>
        </p:txBody>
      </p:sp>
    </p:spTree>
    <p:extLst>
      <p:ext uri="{BB962C8B-B14F-4D97-AF65-F5344CB8AC3E}">
        <p14:creationId xmlns:p14="http://schemas.microsoft.com/office/powerpoint/2010/main" val="24346103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まとめ</a:t>
            </a:r>
            <a:endParaRPr lang="en-US" altLang="ja-JP" sz="3600" dirty="0">
              <a:latin typeface="+mn-ea"/>
            </a:endParaRPr>
          </a:p>
        </p:txBody>
      </p:sp>
      <p:sp>
        <p:nvSpPr>
          <p:cNvPr id="7" name="正方形/長方形 6"/>
          <p:cNvSpPr/>
          <p:nvPr/>
        </p:nvSpPr>
        <p:spPr>
          <a:xfrm>
            <a:off x="539552" y="1729646"/>
            <a:ext cx="7992888" cy="3067506"/>
          </a:xfrm>
          <a:prstGeom prst="rect">
            <a:avLst/>
          </a:prstGeom>
        </p:spPr>
        <p:txBody>
          <a:bodyPr wrap="square">
            <a:spAutoFit/>
          </a:bodyPr>
          <a:lstStyle/>
          <a:p>
            <a:pPr algn="just">
              <a:lnSpc>
                <a:spcPts val="2880"/>
              </a:lnSpc>
            </a:pPr>
            <a:r>
              <a:rPr lang="ja-JP" altLang="en-US" sz="2400" dirty="0"/>
              <a:t>南極大陸内陸高原に位置するドームふじ基地は地球上で最高の天体観測条件が</a:t>
            </a:r>
            <a:r>
              <a:rPr lang="ja-JP" altLang="en-US" sz="2400" dirty="0" smtClean="0"/>
              <a:t>得られる</a:t>
            </a:r>
            <a:r>
              <a:rPr lang="ja-JP" altLang="en-US" sz="2400" dirty="0"/>
              <a:t>と考えられているが詳細はよく分かっていない。そこで我々南極天文</a:t>
            </a:r>
            <a:r>
              <a:rPr lang="ja-JP" altLang="en-US" sz="2400" dirty="0" smtClean="0"/>
              <a:t>コンソーシアム</a:t>
            </a:r>
            <a:r>
              <a:rPr lang="en-US" altLang="ja-JP" sz="2400" dirty="0"/>
              <a:t>(</a:t>
            </a:r>
            <a:r>
              <a:rPr lang="ja-JP" altLang="en-US" sz="2400" dirty="0"/>
              <a:t>代表：中井直正</a:t>
            </a:r>
            <a:r>
              <a:rPr lang="en-US" altLang="ja-JP" sz="2400" dirty="0"/>
              <a:t>)</a:t>
            </a:r>
            <a:r>
              <a:rPr lang="ja-JP" altLang="en-US" sz="2400" dirty="0"/>
              <a:t>ではドームふじ基地における天体観測条件調査</a:t>
            </a:r>
            <a:r>
              <a:rPr lang="ja-JP" altLang="en-US" sz="2400" dirty="0" smtClean="0"/>
              <a:t>を</a:t>
            </a:r>
            <a:r>
              <a:rPr lang="en-US" altLang="ja-JP" sz="2400" dirty="0" smtClean="0"/>
              <a:t>2006</a:t>
            </a:r>
            <a:r>
              <a:rPr lang="ja-JP" altLang="en-US" sz="2400" dirty="0"/>
              <a:t>年より行ってきた。これまでの合計</a:t>
            </a:r>
            <a:r>
              <a:rPr lang="en-US" altLang="ja-JP" sz="2400" dirty="0"/>
              <a:t>3</a:t>
            </a:r>
            <a:r>
              <a:rPr lang="ja-JP" altLang="en-US" sz="2400" dirty="0"/>
              <a:t>回のドームふじ遠征観測</a:t>
            </a:r>
            <a:r>
              <a:rPr lang="ja-JP" altLang="en-US" sz="2400" dirty="0" smtClean="0"/>
              <a:t>からドームふじ</a:t>
            </a:r>
            <a:r>
              <a:rPr lang="ja-JP" altLang="en-US" sz="2400" dirty="0"/>
              <a:t>基地</a:t>
            </a:r>
            <a:r>
              <a:rPr lang="ja-JP" altLang="en-US" sz="2400" dirty="0" smtClean="0"/>
              <a:t>のサイト調査を実施した。今後</a:t>
            </a:r>
            <a:r>
              <a:rPr lang="ja-JP" altLang="en-US" sz="2400" dirty="0"/>
              <a:t>は無人発電通信</a:t>
            </a:r>
            <a:r>
              <a:rPr lang="ja-JP" altLang="en-US" sz="2400" dirty="0" smtClean="0"/>
              <a:t>モジュール</a:t>
            </a:r>
            <a:r>
              <a:rPr lang="ja-JP" altLang="en-US" sz="2400" dirty="0"/>
              <a:t>を</a:t>
            </a:r>
            <a:r>
              <a:rPr lang="ja-JP" altLang="en-US" sz="2400" dirty="0" smtClean="0"/>
              <a:t>用いた冬期のサイト調査と</a:t>
            </a:r>
            <a:r>
              <a:rPr lang="en-US" altLang="ja-JP" sz="2400" dirty="0" smtClean="0"/>
              <a:t>40cm</a:t>
            </a:r>
            <a:r>
              <a:rPr lang="ja-JP" altLang="en-US" sz="2400" dirty="0" smtClean="0"/>
              <a:t>赤外線望遠鏡を用いた初期天体観測</a:t>
            </a:r>
            <a:r>
              <a:rPr lang="ja-JP" altLang="en-US" sz="2400" dirty="0"/>
              <a:t>を</a:t>
            </a:r>
            <a:r>
              <a:rPr lang="ja-JP" altLang="en-US" sz="2400" dirty="0" smtClean="0"/>
              <a:t>実施する。</a:t>
            </a:r>
            <a:endParaRPr lang="ja-JP" altLang="en-US" sz="2400" dirty="0"/>
          </a:p>
        </p:txBody>
      </p:sp>
    </p:spTree>
    <p:extLst>
      <p:ext uri="{BB962C8B-B14F-4D97-AF65-F5344CB8AC3E}">
        <p14:creationId xmlns:p14="http://schemas.microsoft.com/office/powerpoint/2010/main" val="33699834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まとめ</a:t>
            </a:r>
            <a:endParaRPr lang="en-US" altLang="ja-JP" sz="3600" dirty="0">
              <a:latin typeface="+mn-ea"/>
            </a:endParaRPr>
          </a:p>
        </p:txBody>
      </p:sp>
      <p:sp>
        <p:nvSpPr>
          <p:cNvPr id="2" name="テキスト ボックス 1"/>
          <p:cNvSpPr txBox="1"/>
          <p:nvPr/>
        </p:nvSpPr>
        <p:spPr>
          <a:xfrm>
            <a:off x="611560" y="1556792"/>
            <a:ext cx="4594528" cy="3539430"/>
          </a:xfrm>
          <a:prstGeom prst="rect">
            <a:avLst/>
          </a:prstGeom>
          <a:noFill/>
        </p:spPr>
        <p:txBody>
          <a:bodyPr wrap="none" rtlCol="0">
            <a:spAutoFit/>
          </a:bodyPr>
          <a:lstStyle/>
          <a:p>
            <a:r>
              <a:rPr kumimoji="1" lang="en-US" altLang="ja-JP" sz="2000" dirty="0" smtClean="0"/>
              <a:t>1960</a:t>
            </a:r>
            <a:r>
              <a:rPr kumimoji="1" lang="ja-JP" altLang="en-US" sz="2000" dirty="0" smtClean="0"/>
              <a:t>年　　岡山天体物理学観測所　開所</a:t>
            </a:r>
            <a:endParaRPr kumimoji="1" lang="en-US" altLang="ja-JP" sz="2000" dirty="0" smtClean="0"/>
          </a:p>
          <a:p>
            <a:endParaRPr lang="en-US" altLang="ja-JP" dirty="0" smtClean="0"/>
          </a:p>
          <a:p>
            <a:endParaRPr lang="en-US" altLang="ja-JP" dirty="0" smtClean="0"/>
          </a:p>
          <a:p>
            <a:endParaRPr lang="en-US" altLang="ja-JP" dirty="0"/>
          </a:p>
          <a:p>
            <a:endParaRPr kumimoji="1" lang="en-US" altLang="ja-JP" dirty="0" smtClean="0"/>
          </a:p>
          <a:p>
            <a:r>
              <a:rPr kumimoji="1" lang="en-US" altLang="ja-JP" sz="2000" dirty="0" smtClean="0"/>
              <a:t>1999</a:t>
            </a:r>
            <a:r>
              <a:rPr kumimoji="1" lang="ja-JP" altLang="en-US" sz="2000" dirty="0" smtClean="0"/>
              <a:t>年　　すばる望遠鏡　ファーストライト</a:t>
            </a:r>
            <a:endParaRPr kumimoji="1" lang="en-US" altLang="ja-JP" sz="2000" dirty="0" smtClean="0"/>
          </a:p>
          <a:p>
            <a:endParaRPr lang="en-US" altLang="ja-JP" dirty="0"/>
          </a:p>
          <a:p>
            <a:endParaRPr lang="en-US" altLang="ja-JP" dirty="0"/>
          </a:p>
          <a:p>
            <a:r>
              <a:rPr kumimoji="1" lang="ja-JP" altLang="en-US" dirty="0" smtClean="0"/>
              <a:t>　　　　　　</a:t>
            </a:r>
            <a:r>
              <a:rPr kumimoji="1" lang="en-US" altLang="ja-JP" sz="2000" dirty="0" smtClean="0"/>
              <a:t>2018</a:t>
            </a:r>
            <a:r>
              <a:rPr kumimoji="1" lang="ja-JP" altLang="en-US" sz="2000" dirty="0" smtClean="0"/>
              <a:t>年？　</a:t>
            </a:r>
            <a:r>
              <a:rPr kumimoji="1" lang="en-US" altLang="ja-JP" sz="2000" dirty="0" smtClean="0"/>
              <a:t>TMT</a:t>
            </a:r>
          </a:p>
          <a:p>
            <a:endParaRPr lang="en-US" altLang="ja-JP" dirty="0"/>
          </a:p>
          <a:p>
            <a:endParaRPr kumimoji="1" lang="en-US" altLang="ja-JP" dirty="0" smtClean="0"/>
          </a:p>
          <a:p>
            <a:r>
              <a:rPr lang="en-US" altLang="ja-JP" sz="2000" dirty="0" smtClean="0"/>
              <a:t>2040</a:t>
            </a:r>
            <a:r>
              <a:rPr lang="ja-JP" altLang="en-US" sz="2000" dirty="0" smtClean="0"/>
              <a:t>年　　？？？？？</a:t>
            </a:r>
            <a:endParaRPr kumimoji="1" lang="en-US" altLang="ja-JP" sz="2000" dirty="0" smtClean="0"/>
          </a:p>
        </p:txBody>
      </p:sp>
      <p:sp>
        <p:nvSpPr>
          <p:cNvPr id="4" name="テキスト ボックス 3"/>
          <p:cNvSpPr txBox="1"/>
          <p:nvPr/>
        </p:nvSpPr>
        <p:spPr>
          <a:xfrm>
            <a:off x="5400599" y="1756119"/>
            <a:ext cx="3419873" cy="1323439"/>
          </a:xfrm>
          <a:prstGeom prst="rect">
            <a:avLst/>
          </a:prstGeom>
          <a:noFill/>
        </p:spPr>
        <p:txBody>
          <a:bodyPr wrap="square" rtlCol="0">
            <a:spAutoFit/>
          </a:bodyPr>
          <a:lstStyle/>
          <a:p>
            <a:pPr algn="just"/>
            <a:r>
              <a:rPr lang="en-US" altLang="ja-JP" sz="2000" dirty="0" smtClean="0">
                <a:solidFill>
                  <a:srgbClr val="0070C0"/>
                </a:solidFill>
              </a:rPr>
              <a:t>1960</a:t>
            </a:r>
            <a:r>
              <a:rPr lang="ja-JP" altLang="en-US" sz="2000" dirty="0" smtClean="0">
                <a:solidFill>
                  <a:srgbClr val="0070C0"/>
                </a:solidFill>
              </a:rPr>
              <a:t>年の時点で日本が</a:t>
            </a:r>
            <a:r>
              <a:rPr lang="en-US" altLang="ja-JP" sz="2000" dirty="0" smtClean="0">
                <a:solidFill>
                  <a:srgbClr val="0070C0"/>
                </a:solidFill>
              </a:rPr>
              <a:t>8.2m</a:t>
            </a:r>
            <a:r>
              <a:rPr lang="ja-JP" altLang="en-US" sz="2000" dirty="0" smtClean="0">
                <a:solidFill>
                  <a:srgbClr val="0070C0"/>
                </a:solidFill>
              </a:rPr>
              <a:t>の望遠鏡をマウナケア山頂に建設する事を、誰が想像できただろうか？</a:t>
            </a:r>
            <a:endParaRPr kumimoji="1" lang="ja-JP" altLang="en-US" sz="2000" dirty="0">
              <a:solidFill>
                <a:srgbClr val="0070C0"/>
              </a:solidFill>
            </a:endParaRPr>
          </a:p>
        </p:txBody>
      </p:sp>
      <p:sp>
        <p:nvSpPr>
          <p:cNvPr id="8" name="テキスト ボックス 7"/>
          <p:cNvSpPr txBox="1"/>
          <p:nvPr/>
        </p:nvSpPr>
        <p:spPr>
          <a:xfrm>
            <a:off x="1085338" y="2195572"/>
            <a:ext cx="880369" cy="369332"/>
          </a:xfrm>
          <a:prstGeom prst="rect">
            <a:avLst/>
          </a:prstGeom>
          <a:noFill/>
        </p:spPr>
        <p:txBody>
          <a:bodyPr wrap="none" rtlCol="0">
            <a:spAutoFit/>
          </a:bodyPr>
          <a:lstStyle/>
          <a:p>
            <a:r>
              <a:rPr kumimoji="1" lang="ja-JP" altLang="en-US" dirty="0" smtClean="0"/>
              <a:t>約</a:t>
            </a:r>
            <a:r>
              <a:rPr kumimoji="1" lang="en-US" altLang="ja-JP" dirty="0" smtClean="0"/>
              <a:t>40</a:t>
            </a:r>
            <a:r>
              <a:rPr kumimoji="1" lang="ja-JP" altLang="en-US" dirty="0" smtClean="0"/>
              <a:t>年</a:t>
            </a:r>
            <a:endParaRPr kumimoji="1" lang="ja-JP" altLang="en-US" dirty="0"/>
          </a:p>
        </p:txBody>
      </p:sp>
      <p:sp>
        <p:nvSpPr>
          <p:cNvPr id="30" name="テキスト ボックス 29"/>
          <p:cNvSpPr txBox="1"/>
          <p:nvPr/>
        </p:nvSpPr>
        <p:spPr>
          <a:xfrm>
            <a:off x="2051720" y="3410416"/>
            <a:ext cx="1111202" cy="369332"/>
          </a:xfrm>
          <a:prstGeom prst="rect">
            <a:avLst/>
          </a:prstGeom>
          <a:noFill/>
        </p:spPr>
        <p:txBody>
          <a:bodyPr wrap="none" rtlCol="0">
            <a:spAutoFit/>
          </a:bodyPr>
          <a:lstStyle/>
          <a:p>
            <a:r>
              <a:rPr lang="ja-JP" altLang="en-US" dirty="0"/>
              <a:t>約</a:t>
            </a:r>
            <a:r>
              <a:rPr lang="en-US" altLang="ja-JP" dirty="0" smtClean="0"/>
              <a:t>20</a:t>
            </a:r>
            <a:r>
              <a:rPr kumimoji="1" lang="ja-JP" altLang="en-US" dirty="0" smtClean="0"/>
              <a:t>年？</a:t>
            </a:r>
            <a:endParaRPr kumimoji="1" lang="ja-JP" altLang="en-US" dirty="0"/>
          </a:p>
        </p:txBody>
      </p:sp>
      <p:sp>
        <p:nvSpPr>
          <p:cNvPr id="31" name="テキスト ボックス 30"/>
          <p:cNvSpPr txBox="1"/>
          <p:nvPr/>
        </p:nvSpPr>
        <p:spPr>
          <a:xfrm>
            <a:off x="5400598" y="3254746"/>
            <a:ext cx="3419873" cy="1323439"/>
          </a:xfrm>
          <a:prstGeom prst="rect">
            <a:avLst/>
          </a:prstGeom>
          <a:noFill/>
        </p:spPr>
        <p:txBody>
          <a:bodyPr wrap="square" rtlCol="0">
            <a:spAutoFit/>
          </a:bodyPr>
          <a:lstStyle/>
          <a:p>
            <a:pPr algn="just"/>
            <a:r>
              <a:rPr kumimoji="1" lang="ja-JP" altLang="en-US" sz="2000" dirty="0" smtClean="0">
                <a:solidFill>
                  <a:srgbClr val="0070C0"/>
                </a:solidFill>
              </a:rPr>
              <a:t>もし今後、地上で「究極」の望遠鏡を作ることになったら、それは「究極」の観測地に建設されるべきではないだろうか？</a:t>
            </a:r>
            <a:endParaRPr kumimoji="1" lang="ja-JP" altLang="en-US" sz="2000" dirty="0">
              <a:solidFill>
                <a:srgbClr val="0070C0"/>
              </a:solidFill>
            </a:endParaRPr>
          </a:p>
        </p:txBody>
      </p:sp>
      <p:sp>
        <p:nvSpPr>
          <p:cNvPr id="33" name="下矢印 32"/>
          <p:cNvSpPr/>
          <p:nvPr/>
        </p:nvSpPr>
        <p:spPr>
          <a:xfrm>
            <a:off x="755576" y="1988840"/>
            <a:ext cx="384140" cy="864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下矢印 33"/>
          <p:cNvSpPr/>
          <p:nvPr/>
        </p:nvSpPr>
        <p:spPr>
          <a:xfrm>
            <a:off x="755576" y="3419708"/>
            <a:ext cx="384140" cy="1233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下矢印 34"/>
          <p:cNvSpPr/>
          <p:nvPr/>
        </p:nvSpPr>
        <p:spPr>
          <a:xfrm>
            <a:off x="1667580" y="3410416"/>
            <a:ext cx="384140" cy="378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654008" y="5454295"/>
            <a:ext cx="7835986" cy="1015663"/>
          </a:xfrm>
          <a:prstGeom prst="rect">
            <a:avLst/>
          </a:prstGeom>
          <a:noFill/>
        </p:spPr>
        <p:txBody>
          <a:bodyPr wrap="square" rtlCol="0">
            <a:spAutoFit/>
          </a:bodyPr>
          <a:lstStyle/>
          <a:p>
            <a:r>
              <a:rPr kumimoji="1" lang="ja-JP" altLang="en-US" sz="2000" dirty="0" smtClean="0"/>
              <a:t>南極はひとつの大きな可能性</a:t>
            </a:r>
            <a:endParaRPr kumimoji="1" lang="en-US" altLang="ja-JP" sz="2000" dirty="0" smtClean="0"/>
          </a:p>
          <a:p>
            <a:r>
              <a:rPr kumimoji="1" lang="ja-JP" altLang="en-US" sz="2000" dirty="0" smtClean="0"/>
              <a:t>　→　まずはサイト調査を完遂して天文学的条件を明示的に示したい</a:t>
            </a:r>
            <a:endParaRPr kumimoji="1" lang="en-US" altLang="ja-JP" sz="2000" dirty="0" smtClean="0"/>
          </a:p>
          <a:p>
            <a:r>
              <a:rPr lang="ja-JP" altLang="en-US" sz="2000" dirty="0" smtClean="0"/>
              <a:t>　→　地の利を生かした</a:t>
            </a:r>
            <a:r>
              <a:rPr lang="en-US" altLang="ja-JP" sz="2000" dirty="0" smtClean="0"/>
              <a:t>deep</a:t>
            </a:r>
            <a:r>
              <a:rPr lang="ja-JP" altLang="en-US" sz="2000" dirty="0"/>
              <a:t>な</a:t>
            </a:r>
            <a:r>
              <a:rPr lang="ja-JP" altLang="en-US" sz="2000" dirty="0" smtClean="0"/>
              <a:t>観測・研究を行っていきたい</a:t>
            </a:r>
            <a:endParaRPr lang="en-US" altLang="ja-JP" sz="2000" dirty="0"/>
          </a:p>
        </p:txBody>
      </p:sp>
    </p:spTree>
    <p:extLst>
      <p:ext uri="{BB962C8B-B14F-4D97-AF65-F5344CB8AC3E}">
        <p14:creationId xmlns:p14="http://schemas.microsoft.com/office/powerpoint/2010/main" val="28440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500"/>
                                        <p:tgtEl>
                                          <p:spTgt spid="30"/>
                                        </p:tgtEl>
                                      </p:cBhvr>
                                    </p:animEffect>
                                  </p:childTnLst>
                                </p:cTn>
                              </p:par>
                              <p:par>
                                <p:cTn id="25" presetID="14" presetClass="entr" presetSubtype="1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1+#ppt_w/2"/>
                                          </p:val>
                                        </p:tav>
                                        <p:tav tm="100000">
                                          <p:val>
                                            <p:strVal val="#ppt_x"/>
                                          </p:val>
                                        </p:tav>
                                      </p:tavLst>
                                    </p:anim>
                                    <p:anim calcmode="lin" valueType="num">
                                      <p:cBhvr additive="base">
                                        <p:cTn id="3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par>
                                <p:cTn id="39" presetID="14" presetClass="entr" presetSubtype="10" fill="hold"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Effect transition="in" filter="randombar(horizontal)">
                                      <p:cBhvr>
                                        <p:cTn id="41" dur="500"/>
                                        <p:tgtEl>
                                          <p:spTgt spid="2">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0" grpId="0"/>
      <p:bldP spid="31" grpId="0"/>
      <p:bldP spid="33" grpId="0" animBg="1"/>
      <p:bldP spid="34" grpId="0" animBg="1"/>
      <p:bldP spid="35" grpId="0" animBg="1"/>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23528" y="4901098"/>
            <a:ext cx="2208682" cy="400110"/>
          </a:xfrm>
          <a:prstGeom prst="rect">
            <a:avLst/>
          </a:prstGeom>
        </p:spPr>
        <p:txBody>
          <a:bodyPr wrap="none">
            <a:spAutoFit/>
          </a:bodyPr>
          <a:lstStyle/>
          <a:p>
            <a:r>
              <a:rPr lang="en-US" altLang="ja-JP" sz="2000" i="1" u="sng" dirty="0" smtClean="0"/>
              <a:t>Acknowledgements</a:t>
            </a:r>
            <a:endParaRPr lang="ja-JP" altLang="en-US" sz="2000" u="sng" dirty="0"/>
          </a:p>
        </p:txBody>
      </p:sp>
      <p:pic>
        <p:nvPicPr>
          <p:cNvPr id="3074" name="Picture 2" descr="C:\Private\南極写真\jpg_内陸旅行\DSC_74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65" b="3055"/>
          <a:stretch/>
        </p:blipFill>
        <p:spPr bwMode="auto">
          <a:xfrm>
            <a:off x="0" y="-27384"/>
            <a:ext cx="9144000" cy="5377266"/>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79512" y="5725705"/>
            <a:ext cx="8712968" cy="1015663"/>
          </a:xfrm>
          <a:prstGeom prst="rect">
            <a:avLst/>
          </a:prstGeom>
        </p:spPr>
        <p:txBody>
          <a:bodyPr wrap="square">
            <a:spAutoFit/>
          </a:bodyPr>
          <a:lstStyle/>
          <a:p>
            <a:pPr algn="just"/>
            <a:r>
              <a:rPr lang="ja-JP" altLang="en-US" sz="1200" dirty="0">
                <a:latin typeface="+mj-ea"/>
              </a:rPr>
              <a:t>本研究は南極地域観測第</a:t>
            </a:r>
            <a:r>
              <a:rPr lang="en-US" altLang="ja-JP" sz="1200" dirty="0">
                <a:latin typeface="+mj-ea"/>
              </a:rPr>
              <a:t>VIII</a:t>
            </a:r>
            <a:r>
              <a:rPr lang="ja-JP" altLang="en-US" sz="1200" dirty="0">
                <a:latin typeface="+mj-ea"/>
              </a:rPr>
              <a:t>期</a:t>
            </a:r>
            <a:r>
              <a:rPr lang="en-US" altLang="ja-JP" sz="1200" dirty="0">
                <a:latin typeface="+mj-ea"/>
              </a:rPr>
              <a:t>6</a:t>
            </a:r>
            <a:r>
              <a:rPr lang="ja-JP" altLang="en-US" sz="1200" dirty="0">
                <a:latin typeface="+mj-ea"/>
              </a:rPr>
              <a:t>か年計画及び国立極地研究所プロジェクト研究「ドームふじ基地における赤外線・テラヘルツ天文学の開拓」に基づいて行われたものである。当研究の遂行にあたっては</a:t>
            </a:r>
            <a:r>
              <a:rPr lang="ja-JP" altLang="en-US" sz="1200" dirty="0">
                <a:latin typeface="+mn-ea"/>
              </a:rPr>
              <a:t>山内恭隊長、本山秀明ドーム旅行リーダーをはじめとする</a:t>
            </a:r>
            <a:r>
              <a:rPr lang="ja-JP" altLang="en-US" sz="1200" dirty="0">
                <a:latin typeface="+mj-ea"/>
              </a:rPr>
              <a:t>第</a:t>
            </a:r>
            <a:r>
              <a:rPr lang="en-US" altLang="ja-JP" sz="1200" dirty="0">
                <a:latin typeface="+mj-ea"/>
              </a:rPr>
              <a:t>52</a:t>
            </a:r>
            <a:r>
              <a:rPr lang="ja-JP" altLang="en-US" sz="1200" dirty="0">
                <a:latin typeface="+mj-ea"/>
              </a:rPr>
              <a:t>次日本南極地域観測隊、第</a:t>
            </a:r>
            <a:r>
              <a:rPr lang="en-US" altLang="ja-JP" sz="1200" dirty="0">
                <a:latin typeface="+mj-ea"/>
              </a:rPr>
              <a:t>51</a:t>
            </a:r>
            <a:r>
              <a:rPr lang="ja-JP" altLang="en-US" sz="1200" dirty="0">
                <a:latin typeface="+mj-ea"/>
              </a:rPr>
              <a:t>次越冬隊の全面的なサポートによって成し遂げることができた。また</a:t>
            </a:r>
            <a:r>
              <a:rPr lang="en-US" altLang="ja-JP" sz="1200" dirty="0">
                <a:latin typeface="+mj-ea"/>
              </a:rPr>
              <a:t>51</a:t>
            </a:r>
            <a:r>
              <a:rPr lang="ja-JP" altLang="en-US" sz="1200" dirty="0">
                <a:latin typeface="+mj-ea"/>
              </a:rPr>
              <a:t>次隊同行者としてドームふじ基地に赴いた</a:t>
            </a:r>
            <a:r>
              <a:rPr lang="ja-JP" altLang="en-US" sz="1200" dirty="0"/>
              <a:t>瀬田益道講師からドームふじ全般についてアドバイスをいただいた。これらの方々に深く感謝する。</a:t>
            </a:r>
            <a:endParaRPr lang="en-US" altLang="ja-JP" sz="1200" dirty="0"/>
          </a:p>
          <a:p>
            <a:pPr algn="just"/>
            <a:r>
              <a:rPr lang="ja-JP" altLang="en-US" sz="1200" dirty="0">
                <a:latin typeface="+mj-ea"/>
              </a:rPr>
              <a:t>なお本研究は東北大学国際高等研究教育機構から研究費及び奨学金の助成を受けたものである。</a:t>
            </a:r>
            <a:endParaRPr lang="en-US" altLang="ja-JP" sz="1200" dirty="0">
              <a:latin typeface="+mj-ea"/>
            </a:endParaRPr>
          </a:p>
        </p:txBody>
      </p:sp>
      <p:sp>
        <p:nvSpPr>
          <p:cNvPr id="11" name="テキスト ボックス 10"/>
          <p:cNvSpPr txBox="1"/>
          <p:nvPr/>
        </p:nvSpPr>
        <p:spPr>
          <a:xfrm>
            <a:off x="179512" y="5435932"/>
            <a:ext cx="646331" cy="369332"/>
          </a:xfrm>
          <a:prstGeom prst="rect">
            <a:avLst/>
          </a:prstGeom>
          <a:noFill/>
        </p:spPr>
        <p:txBody>
          <a:bodyPr wrap="none" rtlCol="0">
            <a:spAutoFit/>
          </a:bodyPr>
          <a:lstStyle/>
          <a:p>
            <a:r>
              <a:rPr kumimoji="1" lang="ja-JP" altLang="en-US" dirty="0" smtClean="0"/>
              <a:t>謝辞</a:t>
            </a:r>
            <a:endParaRPr kumimoji="1" lang="ja-JP" altLang="en-US" dirty="0"/>
          </a:p>
        </p:txBody>
      </p:sp>
      <p:sp>
        <p:nvSpPr>
          <p:cNvPr id="7" name="テキスト ボックス 6"/>
          <p:cNvSpPr txBox="1"/>
          <p:nvPr/>
        </p:nvSpPr>
        <p:spPr>
          <a:xfrm>
            <a:off x="2016716" y="2924944"/>
            <a:ext cx="5038559" cy="707886"/>
          </a:xfrm>
          <a:prstGeom prst="rect">
            <a:avLst/>
          </a:prstGeom>
          <a:solidFill>
            <a:schemeClr val="bg1">
              <a:alpha val="60000"/>
            </a:schemeClr>
          </a:solidFill>
        </p:spPr>
        <p:txBody>
          <a:bodyPr wrap="none" rtlCol="0">
            <a:spAutoFit/>
          </a:bodyPr>
          <a:lstStyle/>
          <a:p>
            <a:r>
              <a:rPr lang="ja-JP" altLang="en-US" sz="4000" dirty="0" smtClean="0"/>
              <a:t>ありがとう</a:t>
            </a:r>
            <a:r>
              <a:rPr lang="ja-JP" altLang="en-US" sz="4000" dirty="0"/>
              <a:t>ございました</a:t>
            </a:r>
            <a:endParaRPr kumimoji="1" lang="ja-JP" altLang="en-US" sz="4000" dirty="0"/>
          </a:p>
        </p:txBody>
      </p:sp>
    </p:spTree>
    <p:extLst>
      <p:ext uri="{BB962C8B-B14F-4D97-AF65-F5344CB8AC3E}">
        <p14:creationId xmlns:p14="http://schemas.microsoft.com/office/powerpoint/2010/main" val="2011093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a:spLocks noChangeArrowheads="1"/>
          </p:cNvSpPr>
          <p:nvPr/>
        </p:nvSpPr>
        <p:spPr bwMode="auto">
          <a:xfrm>
            <a:off x="251520" y="1268760"/>
            <a:ext cx="4237057"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smtClean="0">
                <a:solidFill>
                  <a:srgbClr val="0070C0"/>
                </a:solidFill>
                <a:latin typeface="ＭＳ Ｐゴシック" charset="-128"/>
              </a:rPr>
              <a:t>赤外線での空の明るさが地球上で最小</a:t>
            </a:r>
            <a:endParaRPr lang="ja-JP" altLang="en-US" b="1" dirty="0">
              <a:solidFill>
                <a:srgbClr val="0070C0"/>
              </a:solidFill>
              <a:latin typeface="ＭＳ Ｐゴシック" charset="-128"/>
            </a:endParaRPr>
          </a:p>
        </p:txBody>
      </p:sp>
      <p:sp>
        <p:nvSpPr>
          <p:cNvPr id="12" name="テキスト ボックス 11"/>
          <p:cNvSpPr txBox="1"/>
          <p:nvPr/>
        </p:nvSpPr>
        <p:spPr>
          <a:xfrm>
            <a:off x="481711" y="1800185"/>
            <a:ext cx="7884857" cy="369332"/>
          </a:xfrm>
          <a:prstGeom prst="rect">
            <a:avLst/>
          </a:prstGeom>
          <a:noFill/>
        </p:spPr>
        <p:txBody>
          <a:bodyPr wrap="square" rtlCol="0">
            <a:spAutoFit/>
          </a:bodyPr>
          <a:lstStyle/>
          <a:p>
            <a:r>
              <a:rPr kumimoji="1" lang="ja-JP" altLang="en-US" dirty="0" smtClean="0"/>
              <a:t>赤外線の「空」は可視光のそれと比べて</a:t>
            </a:r>
            <a:r>
              <a:rPr lang="ja-JP" altLang="en-US" dirty="0" smtClean="0"/>
              <a:t>約</a:t>
            </a:r>
            <a:r>
              <a:rPr kumimoji="1" lang="en-US" altLang="ja-JP" dirty="0" smtClean="0"/>
              <a:t>10,000</a:t>
            </a:r>
            <a:r>
              <a:rPr kumimoji="1" lang="ja-JP" altLang="en-US" dirty="0" smtClean="0"/>
              <a:t>倍明るい</a:t>
            </a:r>
            <a:endParaRPr kumimoji="1" lang="ja-JP" altLang="en-US" dirty="0"/>
          </a:p>
        </p:txBody>
      </p:sp>
      <p:pic>
        <p:nvPicPr>
          <p:cNvPr id="13" name="Picture 3" descr="C:\Research\D2\2011_02学振申請書\ichikawa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61562"/>
            <a:ext cx="3611013" cy="2297707"/>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4854409" y="4490536"/>
            <a:ext cx="3951896" cy="738664"/>
          </a:xfrm>
          <a:prstGeom prst="rect">
            <a:avLst/>
          </a:prstGeom>
        </p:spPr>
        <p:txBody>
          <a:bodyPr wrap="square">
            <a:spAutoFit/>
          </a:bodyPr>
          <a:lstStyle/>
          <a:p>
            <a:pPr algn="just"/>
            <a:r>
              <a:rPr lang="ja-JP" altLang="ja-JP" sz="1400" dirty="0"/>
              <a:t>マウナケア山頂</a:t>
            </a:r>
            <a:r>
              <a:rPr lang="en-US" altLang="ja-JP" sz="1400" dirty="0"/>
              <a:t>(</a:t>
            </a:r>
            <a:r>
              <a:rPr lang="ja-JP" altLang="ja-JP" sz="1400" dirty="0"/>
              <a:t>赤</a:t>
            </a:r>
            <a:r>
              <a:rPr lang="en-US" altLang="ja-JP" sz="1400" dirty="0"/>
              <a:t>)</a:t>
            </a:r>
            <a:r>
              <a:rPr lang="ja-JP" altLang="ja-JP" sz="1400" dirty="0"/>
              <a:t>とドームふじ基地</a:t>
            </a:r>
            <a:r>
              <a:rPr lang="en-US" altLang="ja-JP" sz="1400" dirty="0"/>
              <a:t>(</a:t>
            </a:r>
            <a:r>
              <a:rPr lang="ja-JP" altLang="ja-JP" sz="1400" dirty="0"/>
              <a:t>青</a:t>
            </a:r>
            <a:r>
              <a:rPr lang="en-US" altLang="ja-JP" sz="1400" dirty="0"/>
              <a:t>)</a:t>
            </a:r>
            <a:r>
              <a:rPr lang="ja-JP" altLang="ja-JP" sz="1400" dirty="0"/>
              <a:t>で予想</a:t>
            </a:r>
            <a:r>
              <a:rPr lang="ja-JP" altLang="ja-JP" sz="1400" dirty="0" smtClean="0"/>
              <a:t>される</a:t>
            </a:r>
            <a:r>
              <a:rPr lang="ja-JP" altLang="en-US" sz="1400" dirty="0"/>
              <a:t>赤外線</a:t>
            </a:r>
            <a:r>
              <a:rPr lang="ja-JP" altLang="ja-JP" sz="1400" dirty="0" smtClean="0"/>
              <a:t>ノイズのシミュレーション</a:t>
            </a:r>
            <a:r>
              <a:rPr lang="en-US" altLang="ja-JP" sz="1400" dirty="0" smtClean="0"/>
              <a:t>(Ichikawa2008)</a:t>
            </a:r>
            <a:r>
              <a:rPr lang="ja-JP" altLang="ja-JP" sz="1400" dirty="0" smtClean="0"/>
              <a:t>横軸</a:t>
            </a:r>
            <a:r>
              <a:rPr lang="ja-JP" altLang="ja-JP" sz="1400" dirty="0"/>
              <a:t>波長</a:t>
            </a:r>
            <a:r>
              <a:rPr lang="en-US" altLang="ja-JP" sz="1400" dirty="0"/>
              <a:t>[</a:t>
            </a:r>
            <a:r>
              <a:rPr lang="ja-JP" altLang="ja-JP" sz="1400" dirty="0"/>
              <a:t>μ</a:t>
            </a:r>
            <a:r>
              <a:rPr lang="en-US" altLang="ja-JP" sz="1400" dirty="0"/>
              <a:t>m]</a:t>
            </a:r>
            <a:r>
              <a:rPr lang="ja-JP" altLang="ja-JP" sz="1400" dirty="0" err="1"/>
              <a:t>、</a:t>
            </a:r>
            <a:r>
              <a:rPr lang="ja-JP" altLang="ja-JP" sz="1400" dirty="0"/>
              <a:t>縦軸は放射強度</a:t>
            </a:r>
            <a:r>
              <a:rPr lang="en-US" altLang="ja-JP" sz="1400" dirty="0"/>
              <a:t>[</a:t>
            </a:r>
            <a:r>
              <a:rPr lang="en-US" altLang="ja-JP" sz="1400" dirty="0" err="1"/>
              <a:t>Jy</a:t>
            </a:r>
            <a:r>
              <a:rPr lang="en-US" altLang="ja-JP" sz="1400" dirty="0"/>
              <a:t>/arcsec</a:t>
            </a:r>
            <a:r>
              <a:rPr lang="en-US" altLang="ja-JP" sz="1400" baseline="30000" dirty="0"/>
              <a:t>2</a:t>
            </a:r>
            <a:r>
              <a:rPr lang="en-US" altLang="ja-JP" sz="1400" dirty="0"/>
              <a:t>]</a:t>
            </a:r>
            <a:r>
              <a:rPr lang="ja-JP" altLang="ja-JP" sz="1400" dirty="0" err="1" smtClean="0"/>
              <a:t>。</a:t>
            </a:r>
            <a:endParaRPr lang="ja-JP" altLang="en-US" sz="1400" dirty="0"/>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1.1. Sky Brightness</a:t>
            </a:r>
            <a:endParaRPr kumimoji="1" lang="ja-JP" altLang="en-US" sz="3600" dirty="0">
              <a:latin typeface="+mn-ea"/>
            </a:endParaRPr>
          </a:p>
        </p:txBody>
      </p:sp>
      <p:sp>
        <p:nvSpPr>
          <p:cNvPr id="3" name="正方形/長方形 2"/>
          <p:cNvSpPr/>
          <p:nvPr/>
        </p:nvSpPr>
        <p:spPr>
          <a:xfrm>
            <a:off x="1187624" y="2273584"/>
            <a:ext cx="2952328" cy="1200329"/>
          </a:xfrm>
          <a:prstGeom prst="rect">
            <a:avLst/>
          </a:prstGeom>
        </p:spPr>
        <p:txBody>
          <a:bodyPr wrap="square">
            <a:spAutoFit/>
          </a:bodyPr>
          <a:lstStyle/>
          <a:p>
            <a:r>
              <a:rPr lang="ja-JP" altLang="en-US" dirty="0" smtClean="0"/>
              <a:t>原因</a:t>
            </a:r>
            <a:endParaRPr lang="en-US" altLang="ja-JP" dirty="0" smtClean="0"/>
          </a:p>
          <a:p>
            <a:r>
              <a:rPr lang="ja-JP" altLang="en-US" dirty="0" smtClean="0"/>
              <a:t>　</a:t>
            </a:r>
            <a:r>
              <a:rPr lang="ja-JP" altLang="en-US" dirty="0"/>
              <a:t>　</a:t>
            </a:r>
            <a:r>
              <a:rPr lang="en-US" altLang="ja-JP" dirty="0" smtClean="0"/>
              <a:t>(</a:t>
            </a:r>
            <a:r>
              <a:rPr lang="en-US" altLang="ja-JP" dirty="0"/>
              <a:t>1)OH</a:t>
            </a:r>
            <a:r>
              <a:rPr lang="ja-JP" altLang="en-US" dirty="0" smtClean="0"/>
              <a:t>夜光</a:t>
            </a:r>
            <a:endParaRPr lang="en-US" altLang="ja-JP" dirty="0" smtClean="0"/>
          </a:p>
          <a:p>
            <a:r>
              <a:rPr lang="ja-JP" altLang="en-US" dirty="0" smtClean="0"/>
              <a:t>　</a:t>
            </a:r>
            <a:r>
              <a:rPr lang="ja-JP" altLang="en-US" dirty="0"/>
              <a:t>　</a:t>
            </a:r>
            <a:r>
              <a:rPr lang="en-US" altLang="ja-JP" dirty="0" smtClean="0"/>
              <a:t>(</a:t>
            </a:r>
            <a:r>
              <a:rPr lang="en-US" altLang="ja-JP" dirty="0"/>
              <a:t>2</a:t>
            </a:r>
            <a:r>
              <a:rPr lang="en-US" altLang="ja-JP" dirty="0" smtClean="0"/>
              <a:t>)</a:t>
            </a:r>
            <a:r>
              <a:rPr lang="ja-JP" altLang="en-US" dirty="0" smtClean="0"/>
              <a:t>地球大気</a:t>
            </a:r>
            <a:r>
              <a:rPr lang="ja-JP" altLang="en-US" dirty="0"/>
              <a:t>の熱</a:t>
            </a:r>
            <a:r>
              <a:rPr lang="ja-JP" altLang="en-US" dirty="0" smtClean="0"/>
              <a:t>放射</a:t>
            </a:r>
            <a:endParaRPr lang="en-US" altLang="ja-JP" dirty="0" smtClean="0"/>
          </a:p>
          <a:p>
            <a:r>
              <a:rPr lang="ja-JP" altLang="en-US" dirty="0" smtClean="0"/>
              <a:t>　</a:t>
            </a:r>
            <a:r>
              <a:rPr lang="ja-JP" altLang="en-US" dirty="0"/>
              <a:t>　</a:t>
            </a:r>
            <a:r>
              <a:rPr lang="en-US" altLang="ja-JP" dirty="0" smtClean="0"/>
              <a:t>(</a:t>
            </a:r>
            <a:r>
              <a:rPr lang="en-US" altLang="ja-JP" dirty="0"/>
              <a:t>3)</a:t>
            </a:r>
            <a:r>
              <a:rPr lang="ja-JP" altLang="en-US" dirty="0" smtClean="0"/>
              <a:t>望遠鏡自身の</a:t>
            </a:r>
            <a:r>
              <a:rPr lang="ja-JP" altLang="en-US" dirty="0"/>
              <a:t>熱放射</a:t>
            </a:r>
          </a:p>
        </p:txBody>
      </p:sp>
      <p:sp>
        <p:nvSpPr>
          <p:cNvPr id="5" name="左中かっこ 4"/>
          <p:cNvSpPr/>
          <p:nvPr/>
        </p:nvSpPr>
        <p:spPr>
          <a:xfrm>
            <a:off x="1403648" y="2659131"/>
            <a:ext cx="144016" cy="7427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647334" y="3863522"/>
            <a:ext cx="3983623" cy="646331"/>
          </a:xfrm>
          <a:prstGeom prst="rect">
            <a:avLst/>
          </a:prstGeom>
          <a:noFill/>
        </p:spPr>
        <p:txBody>
          <a:bodyPr wrap="square" rtlCol="0">
            <a:spAutoFit/>
          </a:bodyPr>
          <a:lstStyle/>
          <a:p>
            <a:r>
              <a:rPr kumimoji="1" lang="ja-JP" altLang="en-US" dirty="0" smtClean="0"/>
              <a:t>ドームふじでは冬期に</a:t>
            </a:r>
            <a:r>
              <a:rPr kumimoji="1" lang="en-US" altLang="ja-JP" dirty="0" smtClean="0"/>
              <a:t>-80</a:t>
            </a:r>
            <a:r>
              <a:rPr lang="ja-JP" altLang="en-US" dirty="0" smtClean="0"/>
              <a:t>℃となるため、熱放射の影響は地球上で最小となる</a:t>
            </a:r>
            <a:endParaRPr kumimoji="1" lang="ja-JP" altLang="en-US" dirty="0"/>
          </a:p>
        </p:txBody>
      </p:sp>
      <p:sp>
        <p:nvSpPr>
          <p:cNvPr id="8" name="テキスト ボックス 7"/>
          <p:cNvSpPr txBox="1"/>
          <p:nvPr/>
        </p:nvSpPr>
        <p:spPr>
          <a:xfrm>
            <a:off x="612713" y="5827330"/>
            <a:ext cx="7972054" cy="369332"/>
          </a:xfrm>
          <a:prstGeom prst="rect">
            <a:avLst/>
          </a:prstGeom>
          <a:noFill/>
          <a:ln>
            <a:solidFill>
              <a:schemeClr val="tx1"/>
            </a:solidFill>
          </a:ln>
        </p:spPr>
        <p:txBody>
          <a:bodyPr wrap="none" rtlCol="0">
            <a:spAutoFit/>
          </a:bodyPr>
          <a:lstStyle/>
          <a:p>
            <a:r>
              <a:rPr kumimoji="1" lang="ja-JP" altLang="en-US" dirty="0" smtClean="0"/>
              <a:t>ドームふじでは赤外線</a:t>
            </a:r>
            <a:r>
              <a:rPr kumimoji="1" lang="en-US" altLang="ja-JP" dirty="0" smtClean="0"/>
              <a:t>(</a:t>
            </a:r>
            <a:r>
              <a:rPr kumimoji="1" lang="ja-JP" altLang="en-US" dirty="0" smtClean="0"/>
              <a:t>特に</a:t>
            </a:r>
            <a:r>
              <a:rPr kumimoji="1" lang="en-US" altLang="ja-JP" dirty="0" smtClean="0"/>
              <a:t>K-dark</a:t>
            </a:r>
            <a:r>
              <a:rPr kumimoji="1" lang="ja-JP" altLang="en-US" dirty="0" err="1" smtClean="0"/>
              <a:t>、</a:t>
            </a:r>
            <a:r>
              <a:rPr kumimoji="1" lang="ja-JP" altLang="en-US" dirty="0" smtClean="0"/>
              <a:t>中間赤外線</a:t>
            </a:r>
            <a:r>
              <a:rPr kumimoji="1" lang="en-US" altLang="ja-JP" dirty="0" smtClean="0"/>
              <a:t>)</a:t>
            </a:r>
            <a:r>
              <a:rPr kumimoji="1" lang="ja-JP" altLang="en-US" dirty="0" smtClean="0"/>
              <a:t>で地球上最高の感度が得られる</a:t>
            </a:r>
            <a:endParaRPr kumimoji="1" lang="ja-JP" altLang="en-US" dirty="0"/>
          </a:p>
        </p:txBody>
      </p:sp>
      <p:sp>
        <p:nvSpPr>
          <p:cNvPr id="15" name="円/楕円 14"/>
          <p:cNvSpPr/>
          <p:nvPr/>
        </p:nvSpPr>
        <p:spPr>
          <a:xfrm rot="20854631">
            <a:off x="7073067" y="2252092"/>
            <a:ext cx="1882334" cy="958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150870" y="3056513"/>
            <a:ext cx="653378" cy="826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333624" y="3863522"/>
            <a:ext cx="657552" cy="307777"/>
          </a:xfrm>
          <a:prstGeom prst="rect">
            <a:avLst/>
          </a:prstGeom>
          <a:noFill/>
        </p:spPr>
        <p:txBody>
          <a:bodyPr wrap="none" rtlCol="0">
            <a:spAutoFit/>
          </a:bodyPr>
          <a:lstStyle/>
          <a:p>
            <a:r>
              <a:rPr lang="en-US" altLang="ja-JP" sz="1400" dirty="0" smtClean="0">
                <a:solidFill>
                  <a:srgbClr val="FF0000"/>
                </a:solidFill>
              </a:rPr>
              <a:t>K-dark</a:t>
            </a:r>
            <a:endParaRPr kumimoji="1" lang="ja-JP" altLang="en-US" dirty="0">
              <a:solidFill>
                <a:srgbClr val="FF0000"/>
              </a:solidFill>
            </a:endParaRPr>
          </a:p>
        </p:txBody>
      </p:sp>
      <p:sp>
        <p:nvSpPr>
          <p:cNvPr id="22" name="テキスト ボックス 21"/>
          <p:cNvSpPr txBox="1"/>
          <p:nvPr/>
        </p:nvSpPr>
        <p:spPr>
          <a:xfrm>
            <a:off x="7355886" y="3307203"/>
            <a:ext cx="1082348" cy="307777"/>
          </a:xfrm>
          <a:prstGeom prst="rect">
            <a:avLst/>
          </a:prstGeom>
          <a:noFill/>
        </p:spPr>
        <p:txBody>
          <a:bodyPr wrap="none" rtlCol="0">
            <a:spAutoFit/>
          </a:bodyPr>
          <a:lstStyle/>
          <a:p>
            <a:r>
              <a:rPr lang="ja-JP" altLang="en-US" sz="1400" dirty="0">
                <a:solidFill>
                  <a:srgbClr val="FF0000"/>
                </a:solidFill>
              </a:rPr>
              <a:t>中間</a:t>
            </a:r>
            <a:r>
              <a:rPr lang="ja-JP" altLang="en-US" sz="1400" dirty="0" smtClean="0">
                <a:solidFill>
                  <a:srgbClr val="FF0000"/>
                </a:solidFill>
              </a:rPr>
              <a:t>赤外線</a:t>
            </a:r>
            <a:endParaRPr kumimoji="1" lang="ja-JP" altLang="en-US" dirty="0">
              <a:solidFill>
                <a:srgbClr val="FF0000"/>
              </a:solidFill>
            </a:endParaRPr>
          </a:p>
        </p:txBody>
      </p:sp>
      <p:sp>
        <p:nvSpPr>
          <p:cNvPr id="17" name="テキスト ボックス 16"/>
          <p:cNvSpPr txBox="1"/>
          <p:nvPr/>
        </p:nvSpPr>
        <p:spPr>
          <a:xfrm>
            <a:off x="737796" y="4843844"/>
            <a:ext cx="3750781" cy="646331"/>
          </a:xfrm>
          <a:prstGeom prst="rect">
            <a:avLst/>
          </a:prstGeom>
          <a:noFill/>
        </p:spPr>
        <p:txBody>
          <a:bodyPr wrap="square" rtlCol="0">
            <a:spAutoFit/>
          </a:bodyPr>
          <a:lstStyle/>
          <a:p>
            <a:r>
              <a:rPr kumimoji="1" lang="ja-JP" altLang="en-US" dirty="0" smtClean="0"/>
              <a:t>シミュレーション</a:t>
            </a:r>
            <a:r>
              <a:rPr lang="ja-JP" altLang="en-US" dirty="0" smtClean="0"/>
              <a:t>から</a:t>
            </a:r>
            <a:r>
              <a:rPr kumimoji="1" lang="ja-JP" altLang="en-US" dirty="0" smtClean="0"/>
              <a:t>赤外線の空の明るさは温帯の</a:t>
            </a:r>
            <a:r>
              <a:rPr lang="en-US" altLang="ja-JP" dirty="0" smtClean="0"/>
              <a:t>100</a:t>
            </a:r>
            <a:r>
              <a:rPr lang="ja-JP" altLang="en-US" dirty="0" smtClean="0"/>
              <a:t>分の</a:t>
            </a:r>
            <a:r>
              <a:rPr lang="en-US" altLang="ja-JP" dirty="0" smtClean="0"/>
              <a:t>1</a:t>
            </a:r>
            <a:r>
              <a:rPr lang="ja-JP" altLang="en-US" dirty="0" smtClean="0"/>
              <a:t>程度と</a:t>
            </a:r>
            <a:r>
              <a:rPr lang="ja-JP" altLang="en-US" dirty="0"/>
              <a:t>予想</a:t>
            </a:r>
            <a:endParaRPr kumimoji="1" lang="ja-JP" altLang="en-US" dirty="0"/>
          </a:p>
        </p:txBody>
      </p:sp>
    </p:spTree>
    <p:extLst>
      <p:ext uri="{BB962C8B-B14F-4D97-AF65-F5344CB8AC3E}">
        <p14:creationId xmlns:p14="http://schemas.microsoft.com/office/powerpoint/2010/main" val="3877090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96" t="15941" r="18172" b="5970"/>
          <a:stretch/>
        </p:blipFill>
        <p:spPr bwMode="auto">
          <a:xfrm>
            <a:off x="-36512" y="-1"/>
            <a:ext cx="926459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6300192" y="1052736"/>
            <a:ext cx="329445"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6840000" y="1052736"/>
            <a:ext cx="494172"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8100392" y="1052736"/>
            <a:ext cx="360040"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835696" y="3933056"/>
            <a:ext cx="144016"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088000" y="3933056"/>
            <a:ext cx="351656"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7334172" y="1052736"/>
            <a:ext cx="478188"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012160" y="1124744"/>
            <a:ext cx="717953" cy="369332"/>
          </a:xfrm>
          <a:prstGeom prst="rect">
            <a:avLst/>
          </a:prstGeom>
          <a:noFill/>
        </p:spPr>
        <p:txBody>
          <a:bodyPr wrap="none" rtlCol="0">
            <a:spAutoFit/>
          </a:bodyPr>
          <a:lstStyle/>
          <a:p>
            <a:r>
              <a:rPr kumimoji="1" lang="en-US" altLang="ja-JP" dirty="0" err="1" smtClean="0"/>
              <a:t>Kdark</a:t>
            </a:r>
            <a:endParaRPr kumimoji="1" lang="ja-JP" altLang="en-US" dirty="0"/>
          </a:p>
        </p:txBody>
      </p:sp>
      <p:sp>
        <p:nvSpPr>
          <p:cNvPr id="9" name="テキスト ボックス 8"/>
          <p:cNvSpPr txBox="1"/>
          <p:nvPr/>
        </p:nvSpPr>
        <p:spPr>
          <a:xfrm>
            <a:off x="6730113" y="2222450"/>
            <a:ext cx="1028551" cy="369332"/>
          </a:xfrm>
          <a:prstGeom prst="rect">
            <a:avLst/>
          </a:prstGeom>
          <a:noFill/>
        </p:spPr>
        <p:txBody>
          <a:bodyPr wrap="none" rtlCol="0">
            <a:spAutoFit/>
          </a:bodyPr>
          <a:lstStyle/>
          <a:p>
            <a:r>
              <a:rPr kumimoji="1" lang="en-US" altLang="ja-JP" dirty="0" smtClean="0"/>
              <a:t>“A”-band</a:t>
            </a:r>
            <a:endParaRPr kumimoji="1" lang="ja-JP" altLang="en-US" dirty="0"/>
          </a:p>
        </p:txBody>
      </p:sp>
      <p:sp>
        <p:nvSpPr>
          <p:cNvPr id="11" name="テキスト ボックス 10"/>
          <p:cNvSpPr txBox="1"/>
          <p:nvPr/>
        </p:nvSpPr>
        <p:spPr>
          <a:xfrm>
            <a:off x="7334172" y="980728"/>
            <a:ext cx="282450" cy="369332"/>
          </a:xfrm>
          <a:prstGeom prst="rect">
            <a:avLst/>
          </a:prstGeom>
          <a:noFill/>
        </p:spPr>
        <p:txBody>
          <a:bodyPr wrap="none" rtlCol="0">
            <a:spAutoFit/>
          </a:bodyPr>
          <a:lstStyle/>
          <a:p>
            <a:r>
              <a:rPr kumimoji="1" lang="en-US" altLang="ja-JP" dirty="0" smtClean="0"/>
              <a:t>L</a:t>
            </a:r>
            <a:endParaRPr kumimoji="1" lang="ja-JP" altLang="en-US" dirty="0"/>
          </a:p>
        </p:txBody>
      </p:sp>
      <p:sp>
        <p:nvSpPr>
          <p:cNvPr id="12" name="テキスト ボックス 11"/>
          <p:cNvSpPr txBox="1"/>
          <p:nvPr/>
        </p:nvSpPr>
        <p:spPr>
          <a:xfrm>
            <a:off x="8060640" y="1700808"/>
            <a:ext cx="381836" cy="369332"/>
          </a:xfrm>
          <a:prstGeom prst="rect">
            <a:avLst/>
          </a:prstGeom>
          <a:noFill/>
        </p:spPr>
        <p:txBody>
          <a:bodyPr wrap="none" rtlCol="0">
            <a:spAutoFit/>
          </a:bodyPr>
          <a:lstStyle/>
          <a:p>
            <a:r>
              <a:rPr kumimoji="1" lang="en-US" altLang="ja-JP" dirty="0" smtClean="0"/>
              <a:t>M</a:t>
            </a:r>
            <a:endParaRPr kumimoji="1" lang="ja-JP" altLang="en-US" dirty="0"/>
          </a:p>
        </p:txBody>
      </p:sp>
      <p:sp>
        <p:nvSpPr>
          <p:cNvPr id="10" name="テキスト ボックス 9"/>
          <p:cNvSpPr txBox="1"/>
          <p:nvPr/>
        </p:nvSpPr>
        <p:spPr>
          <a:xfrm>
            <a:off x="1619672" y="4077072"/>
            <a:ext cx="476412" cy="369332"/>
          </a:xfrm>
          <a:prstGeom prst="rect">
            <a:avLst/>
          </a:prstGeom>
          <a:noFill/>
        </p:spPr>
        <p:txBody>
          <a:bodyPr wrap="none" rtlCol="0">
            <a:spAutoFit/>
          </a:bodyPr>
          <a:lstStyle/>
          <a:p>
            <a:r>
              <a:rPr kumimoji="1" lang="en-US" altLang="ja-JP" dirty="0" smtClean="0"/>
              <a:t>8.7</a:t>
            </a:r>
            <a:endParaRPr kumimoji="1" lang="ja-JP" altLang="en-US" dirty="0"/>
          </a:p>
        </p:txBody>
      </p:sp>
      <p:sp>
        <p:nvSpPr>
          <p:cNvPr id="13" name="テキスト ボックス 12"/>
          <p:cNvSpPr txBox="1"/>
          <p:nvPr/>
        </p:nvSpPr>
        <p:spPr>
          <a:xfrm>
            <a:off x="1979712" y="5517232"/>
            <a:ext cx="853119" cy="369332"/>
          </a:xfrm>
          <a:prstGeom prst="rect">
            <a:avLst/>
          </a:prstGeom>
          <a:noFill/>
        </p:spPr>
        <p:txBody>
          <a:bodyPr wrap="none" rtlCol="0">
            <a:spAutoFit/>
          </a:bodyPr>
          <a:lstStyle/>
          <a:p>
            <a:r>
              <a:rPr kumimoji="1" lang="en-US" altLang="ja-JP" dirty="0" smtClean="0"/>
              <a:t>N, 11.7</a:t>
            </a:r>
            <a:endParaRPr kumimoji="1" lang="ja-JP" altLang="en-US" dirty="0"/>
          </a:p>
        </p:txBody>
      </p:sp>
      <p:cxnSp>
        <p:nvCxnSpPr>
          <p:cNvPr id="15" name="直線矢印コネクタ 14"/>
          <p:cNvCxnSpPr/>
          <p:nvPr/>
        </p:nvCxnSpPr>
        <p:spPr>
          <a:xfrm flipH="1" flipV="1">
            <a:off x="6464914" y="3429000"/>
            <a:ext cx="164723" cy="832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7151002" y="3429001"/>
            <a:ext cx="157302" cy="8327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7758664" y="3429000"/>
            <a:ext cx="489545" cy="832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1979712" y="4077076"/>
            <a:ext cx="4320480" cy="4320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2555776" y="4869160"/>
            <a:ext cx="3744416"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372644" y="4276690"/>
            <a:ext cx="2231804" cy="1015663"/>
          </a:xfrm>
          <a:prstGeom prst="rect">
            <a:avLst/>
          </a:prstGeom>
          <a:noFill/>
          <a:ln>
            <a:noFill/>
          </a:ln>
        </p:spPr>
        <p:txBody>
          <a:bodyPr wrap="square" rtlCol="0">
            <a:spAutoFit/>
          </a:bodyPr>
          <a:lstStyle/>
          <a:p>
            <a:r>
              <a:rPr lang="en-US" altLang="ja-JP" sz="2000" dirty="0"/>
              <a:t>10 – 100 times less </a:t>
            </a:r>
            <a:r>
              <a:rPr lang="en-US" altLang="ja-JP" sz="2000" dirty="0" smtClean="0"/>
              <a:t>Background </a:t>
            </a:r>
            <a:r>
              <a:rPr lang="en-US" altLang="ja-JP" sz="2000" dirty="0"/>
              <a:t>than </a:t>
            </a:r>
            <a:r>
              <a:rPr lang="en-US" altLang="ja-JP" sz="2000" dirty="0" smtClean="0"/>
              <a:t>Mauna </a:t>
            </a:r>
            <a:r>
              <a:rPr lang="en-US" altLang="ja-JP" sz="2000" dirty="0"/>
              <a:t>Kea</a:t>
            </a:r>
          </a:p>
        </p:txBody>
      </p:sp>
    </p:spTree>
    <p:extLst>
      <p:ext uri="{BB962C8B-B14F-4D97-AF65-F5344CB8AC3E}">
        <p14:creationId xmlns:p14="http://schemas.microsoft.com/office/powerpoint/2010/main" val="2638135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a:spLocks noChangeArrowheads="1"/>
          </p:cNvSpPr>
          <p:nvPr/>
        </p:nvSpPr>
        <p:spPr bwMode="auto">
          <a:xfrm>
            <a:off x="251520" y="1268760"/>
            <a:ext cx="4264309"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smtClean="0">
                <a:solidFill>
                  <a:srgbClr val="0070C0"/>
                </a:solidFill>
                <a:latin typeface="ＭＳ Ｐゴシック" charset="-128"/>
              </a:rPr>
              <a:t>○</a:t>
            </a:r>
            <a:r>
              <a:rPr lang="ja-JP" altLang="en-US" b="1" dirty="0" smtClean="0">
                <a:solidFill>
                  <a:srgbClr val="0070C0"/>
                </a:solidFill>
                <a:latin typeface="ＭＳ Ｐゴシック" charset="-128"/>
              </a:rPr>
              <a:t>地球上で最も幅広い波長で観測が可能</a:t>
            </a:r>
            <a:endParaRPr lang="ja-JP" altLang="en-US" b="1" dirty="0">
              <a:solidFill>
                <a:srgbClr val="0070C0"/>
              </a:solidFill>
              <a:latin typeface="ＭＳ Ｐゴシック" charset="-128"/>
            </a:endParaRPr>
          </a:p>
        </p:txBody>
      </p:sp>
      <p:sp>
        <p:nvSpPr>
          <p:cNvPr id="12" name="テキスト ボックス 11"/>
          <p:cNvSpPr txBox="1"/>
          <p:nvPr/>
        </p:nvSpPr>
        <p:spPr>
          <a:xfrm>
            <a:off x="628863" y="1988840"/>
            <a:ext cx="3726348" cy="646331"/>
          </a:xfrm>
          <a:prstGeom prst="rect">
            <a:avLst/>
          </a:prstGeom>
          <a:noFill/>
        </p:spPr>
        <p:txBody>
          <a:bodyPr wrap="square" rtlCol="0">
            <a:spAutoFit/>
          </a:bodyPr>
          <a:lstStyle/>
          <a:p>
            <a:pPr algn="ctr"/>
            <a:r>
              <a:rPr lang="ja-JP" altLang="en-US" dirty="0" smtClean="0"/>
              <a:t>水蒸気による吸収によって天体観測可能な波長が大きく制限</a:t>
            </a:r>
            <a:endParaRPr kumimoji="1" lang="ja-JP" altLang="en-US" dirty="0"/>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1.2. Sky Extinction</a:t>
            </a:r>
            <a:endParaRPr kumimoji="1" lang="ja-JP" altLang="en-US" sz="3600" dirty="0">
              <a:latin typeface="+mn-ea"/>
            </a:endParaRPr>
          </a:p>
        </p:txBody>
      </p:sp>
      <p:graphicFrame>
        <p:nvGraphicFramePr>
          <p:cNvPr id="8" name="表 7"/>
          <p:cNvGraphicFramePr>
            <a:graphicFrameLocks noGrp="1"/>
          </p:cNvGraphicFramePr>
          <p:nvPr>
            <p:extLst>
              <p:ext uri="{D42A27DB-BD31-4B8C-83A1-F6EECF244321}">
                <p14:modId xmlns:p14="http://schemas.microsoft.com/office/powerpoint/2010/main" val="1332176605"/>
              </p:ext>
            </p:extLst>
          </p:nvPr>
        </p:nvGraphicFramePr>
        <p:xfrm>
          <a:off x="755576" y="4293096"/>
          <a:ext cx="3413973" cy="91440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400" b="0" dirty="0" smtClean="0">
                          <a:latin typeface="+mn-lt"/>
                          <a:ea typeface="+mn-ea"/>
                        </a:rPr>
                        <a:t>ハワイ・マウナケア山頂</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2.4mm</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チリ・アタカマ高原</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2.0mm</a:t>
                      </a:r>
                      <a:endParaRPr kumimoji="1" lang="ja-JP" altLang="en-US" sz="1400" b="0" dirty="0">
                        <a:latin typeface="+mn-lt"/>
                        <a:ea typeface="+mn-ea"/>
                      </a:endParaRPr>
                    </a:p>
                  </a:txBody>
                  <a:tcPr/>
                </a:tc>
              </a:tr>
              <a:tr h="283413">
                <a:tc>
                  <a:txBody>
                    <a:bodyPr/>
                    <a:lstStyle/>
                    <a:p>
                      <a:pPr algn="ctr"/>
                      <a:r>
                        <a:rPr kumimoji="1" lang="en-US" altLang="ja-JP" sz="1400" b="0" dirty="0" smtClean="0">
                          <a:solidFill>
                            <a:srgbClr val="FF0000"/>
                          </a:solidFill>
                          <a:latin typeface="+mn-lt"/>
                          <a:ea typeface="+mn-ea"/>
                        </a:rPr>
                        <a:t>Dome</a:t>
                      </a:r>
                      <a:r>
                        <a:rPr kumimoji="1" lang="en-US" altLang="ja-JP" sz="1400" b="0" baseline="0" dirty="0" smtClean="0">
                          <a:solidFill>
                            <a:srgbClr val="FF0000"/>
                          </a:solidFill>
                          <a:latin typeface="+mn-lt"/>
                          <a:ea typeface="+mn-ea"/>
                        </a:rPr>
                        <a:t> </a:t>
                      </a:r>
                      <a:r>
                        <a:rPr kumimoji="1" lang="en-US" altLang="ja-JP" sz="1400" b="0" dirty="0" smtClean="0">
                          <a:solidFill>
                            <a:srgbClr val="FF0000"/>
                          </a:solidFill>
                          <a:latin typeface="+mn-lt"/>
                          <a:ea typeface="+mn-ea"/>
                        </a:rPr>
                        <a:t>C,</a:t>
                      </a:r>
                      <a:r>
                        <a:rPr kumimoji="1" lang="en-US" altLang="ja-JP" sz="1400" b="0" baseline="0" dirty="0" smtClean="0">
                          <a:solidFill>
                            <a:srgbClr val="FF0000"/>
                          </a:solidFill>
                          <a:latin typeface="+mn-lt"/>
                          <a:ea typeface="+mn-ea"/>
                        </a:rPr>
                        <a:t> A</a:t>
                      </a:r>
                      <a:endParaRPr kumimoji="1" lang="ja-JP" altLang="en-US" sz="1400" b="0" dirty="0">
                        <a:solidFill>
                          <a:srgbClr val="FF0000"/>
                        </a:solidFill>
                        <a:latin typeface="+mn-lt"/>
                        <a:ea typeface="+mn-ea"/>
                      </a:endParaRPr>
                    </a:p>
                  </a:txBody>
                  <a:tcPr/>
                </a:tc>
                <a:tc>
                  <a:txBody>
                    <a:bodyPr/>
                    <a:lstStyle/>
                    <a:p>
                      <a:pPr algn="ctr"/>
                      <a:r>
                        <a:rPr kumimoji="1" lang="en-US" altLang="ja-JP" sz="1400" b="0" dirty="0" smtClean="0">
                          <a:solidFill>
                            <a:srgbClr val="FF0000"/>
                          </a:solidFill>
                          <a:latin typeface="+mn-lt"/>
                          <a:ea typeface="+mn-ea"/>
                        </a:rPr>
                        <a:t>0.6mm</a:t>
                      </a:r>
                      <a:endParaRPr kumimoji="1" lang="ja-JP" altLang="en-US" sz="1400" b="0" dirty="0">
                        <a:solidFill>
                          <a:srgbClr val="FF0000"/>
                        </a:solidFill>
                        <a:latin typeface="+mn-lt"/>
                        <a:ea typeface="+mn-ea"/>
                      </a:endParaRPr>
                    </a:p>
                  </a:txBody>
                  <a:tcPr/>
                </a:tc>
              </a:tr>
            </a:tbl>
          </a:graphicData>
        </a:graphic>
      </p:graphicFrame>
      <p:sp>
        <p:nvSpPr>
          <p:cNvPr id="9" name="TextBox 4"/>
          <p:cNvSpPr txBox="1"/>
          <p:nvPr/>
        </p:nvSpPr>
        <p:spPr>
          <a:xfrm>
            <a:off x="695159" y="5615660"/>
            <a:ext cx="3672408" cy="430887"/>
          </a:xfrm>
          <a:prstGeom prst="rect">
            <a:avLst/>
          </a:prstGeom>
          <a:noFill/>
        </p:spPr>
        <p:txBody>
          <a:bodyPr wrap="square" rtlCol="0">
            <a:spAutoFit/>
          </a:bodyPr>
          <a:lstStyle/>
          <a:p>
            <a:r>
              <a:rPr lang="it-IT" altLang="ja-JP" sz="1100" dirty="0" smtClean="0"/>
              <a:t>Yang+2010, Takato+</a:t>
            </a:r>
            <a:r>
              <a:rPr lang="en-US" altLang="ja-JP" sz="1100" dirty="0" smtClean="0"/>
              <a:t>2010</a:t>
            </a:r>
            <a:r>
              <a:rPr lang="it-IT" altLang="ja-JP" sz="1100" dirty="0" smtClean="0"/>
              <a:t>, Valenzino +1999, Giovanelli+2001, Otarola+2010</a:t>
            </a:r>
            <a:endParaRPr kumimoji="1" lang="ja-JP" altLang="en-US" sz="1100" dirty="0"/>
          </a:p>
        </p:txBody>
      </p:sp>
      <p:pic>
        <p:nvPicPr>
          <p:cNvPr id="1026" name="Picture 2" descr="C:\Users\hirofumi\Desktop\midinfra.bmp"/>
          <p:cNvPicPr>
            <a:picLocks noChangeAspect="1" noChangeArrowheads="1"/>
          </p:cNvPicPr>
          <p:nvPr/>
        </p:nvPicPr>
        <p:blipFill rotWithShape="1">
          <a:blip r:embed="rId2">
            <a:extLst>
              <a:ext uri="{28A0092B-C50C-407E-A947-70E740481C1C}">
                <a14:useLocalDpi xmlns:a14="http://schemas.microsoft.com/office/drawing/2010/main" val="0"/>
              </a:ext>
            </a:extLst>
          </a:blip>
          <a:srcRect b="6524"/>
          <a:stretch/>
        </p:blipFill>
        <p:spPr bwMode="auto">
          <a:xfrm>
            <a:off x="4847120" y="1772816"/>
            <a:ext cx="3765872" cy="201945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4796568" y="3698448"/>
            <a:ext cx="3951896" cy="738664"/>
          </a:xfrm>
          <a:prstGeom prst="rect">
            <a:avLst/>
          </a:prstGeom>
        </p:spPr>
        <p:txBody>
          <a:bodyPr wrap="square">
            <a:spAutoFit/>
          </a:bodyPr>
          <a:lstStyle/>
          <a:p>
            <a:pPr algn="just"/>
            <a:r>
              <a:rPr lang="ja-JP" altLang="ja-JP" sz="1400" dirty="0"/>
              <a:t>マウナケア山頂</a:t>
            </a:r>
            <a:r>
              <a:rPr lang="en-US" altLang="ja-JP" sz="1400" dirty="0"/>
              <a:t>(</a:t>
            </a:r>
            <a:r>
              <a:rPr lang="ja-JP" altLang="ja-JP" sz="1400" dirty="0"/>
              <a:t>赤</a:t>
            </a:r>
            <a:r>
              <a:rPr lang="en-US" altLang="ja-JP" sz="1400" dirty="0"/>
              <a:t>)</a:t>
            </a:r>
            <a:r>
              <a:rPr lang="ja-JP" altLang="ja-JP" sz="1400" dirty="0"/>
              <a:t>とドームふじ基地</a:t>
            </a:r>
            <a:r>
              <a:rPr lang="en-US" altLang="ja-JP" sz="1400" dirty="0"/>
              <a:t>(</a:t>
            </a:r>
            <a:r>
              <a:rPr lang="ja-JP" altLang="ja-JP" sz="1400" dirty="0"/>
              <a:t>青</a:t>
            </a:r>
            <a:r>
              <a:rPr lang="en-US" altLang="ja-JP" sz="1400" dirty="0"/>
              <a:t>)</a:t>
            </a:r>
            <a:r>
              <a:rPr lang="ja-JP" altLang="ja-JP" sz="1400" dirty="0"/>
              <a:t>で予想</a:t>
            </a:r>
            <a:r>
              <a:rPr lang="ja-JP" altLang="ja-JP" sz="1400" dirty="0" smtClean="0"/>
              <a:t>される</a:t>
            </a:r>
            <a:r>
              <a:rPr lang="ja-JP" altLang="en-US" sz="1400" dirty="0"/>
              <a:t>大気</a:t>
            </a:r>
            <a:r>
              <a:rPr lang="ja-JP" altLang="en-US" sz="1400" dirty="0" smtClean="0"/>
              <a:t>透過率</a:t>
            </a:r>
            <a:r>
              <a:rPr lang="ja-JP" altLang="ja-JP" sz="1400" dirty="0" smtClean="0"/>
              <a:t>のシミュレーション</a:t>
            </a:r>
            <a:r>
              <a:rPr lang="en-US" altLang="ja-JP" sz="1400" dirty="0" smtClean="0"/>
              <a:t>(Ichikawa2008)</a:t>
            </a:r>
            <a:r>
              <a:rPr lang="ja-JP" altLang="ja-JP" sz="1400" dirty="0" smtClean="0"/>
              <a:t>横軸</a:t>
            </a:r>
            <a:r>
              <a:rPr lang="ja-JP" altLang="ja-JP" sz="1400" dirty="0"/>
              <a:t>波長</a:t>
            </a:r>
            <a:r>
              <a:rPr lang="en-US" altLang="ja-JP" sz="1400" dirty="0"/>
              <a:t>[</a:t>
            </a:r>
            <a:r>
              <a:rPr lang="ja-JP" altLang="ja-JP" sz="1400" dirty="0"/>
              <a:t>μ</a:t>
            </a:r>
            <a:r>
              <a:rPr lang="en-US" altLang="ja-JP" sz="1400" dirty="0"/>
              <a:t>m]</a:t>
            </a:r>
            <a:r>
              <a:rPr lang="ja-JP" altLang="ja-JP" sz="1400" dirty="0" err="1"/>
              <a:t>、</a:t>
            </a:r>
            <a:r>
              <a:rPr lang="ja-JP" altLang="ja-JP" sz="1400" dirty="0"/>
              <a:t>縦軸</a:t>
            </a:r>
            <a:r>
              <a:rPr lang="ja-JP" altLang="ja-JP" sz="1400" dirty="0" smtClean="0"/>
              <a:t>は</a:t>
            </a:r>
            <a:r>
              <a:rPr lang="ja-JP" altLang="en-US" sz="1400" dirty="0" smtClean="0"/>
              <a:t>透過率を表す</a:t>
            </a:r>
            <a:r>
              <a:rPr lang="ja-JP" altLang="ja-JP" sz="1400" dirty="0" smtClean="0"/>
              <a:t>。</a:t>
            </a:r>
            <a:endParaRPr lang="ja-JP" altLang="en-US" sz="1400" dirty="0"/>
          </a:p>
        </p:txBody>
      </p:sp>
      <p:sp>
        <p:nvSpPr>
          <p:cNvPr id="15" name="テキスト ボックス 14"/>
          <p:cNvSpPr txBox="1"/>
          <p:nvPr/>
        </p:nvSpPr>
        <p:spPr>
          <a:xfrm>
            <a:off x="2418062" y="5317757"/>
            <a:ext cx="1906291" cy="307777"/>
          </a:xfrm>
          <a:prstGeom prst="rect">
            <a:avLst/>
          </a:prstGeom>
          <a:noFill/>
        </p:spPr>
        <p:txBody>
          <a:bodyPr wrap="none" rtlCol="0">
            <a:spAutoFit/>
          </a:bodyPr>
          <a:lstStyle/>
          <a:p>
            <a:r>
              <a:rPr lang="ja-JP" altLang="en-US" sz="1400" u="sng" dirty="0" smtClean="0"/>
              <a:t>夏期</a:t>
            </a:r>
            <a:r>
              <a:rPr lang="ja-JP" altLang="en-US" sz="1400" dirty="0" smtClean="0"/>
              <a:t>の可降水量</a:t>
            </a:r>
            <a:r>
              <a:rPr lang="en-US" altLang="ja-JP" sz="1400" dirty="0" smtClean="0"/>
              <a:t>(PWV)</a:t>
            </a:r>
            <a:endParaRPr kumimoji="1" lang="ja-JP" altLang="en-US" dirty="0"/>
          </a:p>
        </p:txBody>
      </p:sp>
      <p:sp>
        <p:nvSpPr>
          <p:cNvPr id="16" name="テキスト ボックス 15"/>
          <p:cNvSpPr txBox="1"/>
          <p:nvPr/>
        </p:nvSpPr>
        <p:spPr>
          <a:xfrm>
            <a:off x="539552" y="2843809"/>
            <a:ext cx="3976277" cy="923330"/>
          </a:xfrm>
          <a:prstGeom prst="rect">
            <a:avLst/>
          </a:prstGeom>
          <a:noFill/>
        </p:spPr>
        <p:txBody>
          <a:bodyPr wrap="square" rtlCol="0">
            <a:spAutoFit/>
          </a:bodyPr>
          <a:lstStyle/>
          <a:p>
            <a:pPr algn="ctr"/>
            <a:r>
              <a:rPr kumimoji="1" lang="ja-JP" altLang="en-US" dirty="0" smtClean="0"/>
              <a:t>ドームふじでは冬期に</a:t>
            </a:r>
            <a:r>
              <a:rPr kumimoji="1" lang="en-US" altLang="ja-JP" dirty="0" smtClean="0"/>
              <a:t>-80</a:t>
            </a:r>
            <a:r>
              <a:rPr lang="ja-JP" altLang="en-US" dirty="0" smtClean="0"/>
              <a:t>℃となるため大気中に含まれる水蒸気量が極小、</a:t>
            </a:r>
            <a:endParaRPr lang="en-US" altLang="ja-JP" dirty="0" smtClean="0"/>
          </a:p>
          <a:p>
            <a:pPr algn="ctr"/>
            <a:r>
              <a:rPr lang="ja-JP" altLang="en-US" dirty="0" smtClean="0"/>
              <a:t>大気の透過率が高い</a:t>
            </a:r>
            <a:endParaRPr kumimoji="1" lang="ja-JP" altLang="en-US" dirty="0"/>
          </a:p>
        </p:txBody>
      </p:sp>
      <p:sp>
        <p:nvSpPr>
          <p:cNvPr id="3" name="テキスト ボックス 2"/>
          <p:cNvSpPr txBox="1"/>
          <p:nvPr/>
        </p:nvSpPr>
        <p:spPr>
          <a:xfrm>
            <a:off x="5090793" y="5085183"/>
            <a:ext cx="3153615" cy="923330"/>
          </a:xfrm>
          <a:prstGeom prst="rect">
            <a:avLst/>
          </a:prstGeom>
          <a:noFill/>
          <a:ln>
            <a:solidFill>
              <a:schemeClr val="tx1"/>
            </a:solidFill>
          </a:ln>
        </p:spPr>
        <p:txBody>
          <a:bodyPr wrap="square" rtlCol="0">
            <a:spAutoFit/>
          </a:bodyPr>
          <a:lstStyle/>
          <a:p>
            <a:pPr algn="just"/>
            <a:r>
              <a:rPr lang="ja-JP" altLang="en-US" dirty="0" smtClean="0"/>
              <a:t>（水</a:t>
            </a:r>
            <a:r>
              <a:rPr lang="ja-JP" altLang="en-US" dirty="0"/>
              <a:t>を含む物質と</a:t>
            </a:r>
            <a:r>
              <a:rPr lang="ja-JP" altLang="en-US" dirty="0" smtClean="0"/>
              <a:t>関係のある）南極</a:t>
            </a:r>
            <a:r>
              <a:rPr kumimoji="1" lang="ja-JP" altLang="en-US" dirty="0" smtClean="0"/>
              <a:t>で無ければ不可能な波長での観測が可能</a:t>
            </a:r>
            <a:endParaRPr kumimoji="1" lang="ja-JP" altLang="en-US" dirty="0"/>
          </a:p>
        </p:txBody>
      </p:sp>
    </p:spTree>
    <p:extLst>
      <p:ext uri="{BB962C8B-B14F-4D97-AF65-F5344CB8AC3E}">
        <p14:creationId xmlns:p14="http://schemas.microsoft.com/office/powerpoint/2010/main" val="2234024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2756</TotalTime>
  <Words>4218</Words>
  <Application>Microsoft Office PowerPoint</Application>
  <PresentationFormat>画面に合わせる (4:3)</PresentationFormat>
  <Paragraphs>869</Paragraphs>
  <Slides>66</Slides>
  <Notes>2</Notes>
  <HiddenSlides>0</HiddenSlides>
  <MMClips>0</MMClips>
  <ScaleCrop>false</ScaleCrop>
  <HeadingPairs>
    <vt:vector size="4" baseType="variant">
      <vt:variant>
        <vt:lpstr>テーマ</vt:lpstr>
      </vt:variant>
      <vt:variant>
        <vt:i4>1</vt:i4>
      </vt:variant>
      <vt:variant>
        <vt:lpstr>スライド タイトル</vt:lpstr>
      </vt:variant>
      <vt:variant>
        <vt:i4>66</vt:i4>
      </vt:variant>
    </vt:vector>
  </HeadingPairs>
  <TitlesOfParts>
    <vt:vector size="67" baseType="lpstr">
      <vt:lpstr>Office ​​テーマ</vt:lpstr>
      <vt:lpstr>南極2m赤外線望遠鏡計画に向けたドームふじ基地のサイト調査</vt:lpstr>
      <vt:lpstr>Contents</vt:lpstr>
      <vt:lpstr>自己紹介</vt:lpstr>
      <vt:lpstr>Contents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Contents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Contents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Contents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南極2m赤外線望遠鏡計画に向けたドームふじ基地のサイト調査</dc:title>
  <dc:creator>hirofumi</dc:creator>
  <cp:lastModifiedBy>hirofumi</cp:lastModifiedBy>
  <cp:revision>73</cp:revision>
  <cp:lastPrinted>2012-03-03T04:08:35Z</cp:lastPrinted>
  <dcterms:created xsi:type="dcterms:W3CDTF">2012-03-02T14:16:08Z</dcterms:created>
  <dcterms:modified xsi:type="dcterms:W3CDTF">2012-03-05T04:14:57Z</dcterms:modified>
</cp:coreProperties>
</file>