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388" r:id="rId4"/>
    <p:sldId id="389" r:id="rId5"/>
    <p:sldId id="395" r:id="rId6"/>
    <p:sldId id="396" r:id="rId7"/>
    <p:sldId id="385" r:id="rId8"/>
    <p:sldId id="400" r:id="rId9"/>
    <p:sldId id="401" r:id="rId10"/>
    <p:sldId id="402" r:id="rId11"/>
    <p:sldId id="386" r:id="rId12"/>
    <p:sldId id="372" r:id="rId13"/>
    <p:sldId id="404" r:id="rId14"/>
    <p:sldId id="406" r:id="rId15"/>
    <p:sldId id="408" r:id="rId16"/>
    <p:sldId id="409" r:id="rId17"/>
    <p:sldId id="410" r:id="rId18"/>
    <p:sldId id="411" r:id="rId19"/>
    <p:sldId id="412" r:id="rId20"/>
    <p:sldId id="413" r:id="rId21"/>
    <p:sldId id="415" r:id="rId2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8F02292-742B-49CD-A438-0AA25B25FE0A}" type="datetimeFigureOut">
              <a:rPr kumimoji="1" lang="ja-JP" altLang="en-US" smtClean="0"/>
              <a:t>2013/10/2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60941F4-F849-403B-BE4E-394B7500D83E}" type="slidenum">
              <a:rPr kumimoji="1" lang="ja-JP" altLang="en-US" smtClean="0"/>
              <a:t>‹#›</a:t>
            </a:fld>
            <a:endParaRPr kumimoji="1" lang="ja-JP" altLang="en-US"/>
          </a:p>
        </p:txBody>
      </p:sp>
    </p:spTree>
    <p:extLst>
      <p:ext uri="{BB962C8B-B14F-4D97-AF65-F5344CB8AC3E}">
        <p14:creationId xmlns:p14="http://schemas.microsoft.com/office/powerpoint/2010/main" val="975205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0941F4-F849-403B-BE4E-394B7500D83E}" type="slidenum">
              <a:rPr kumimoji="1" lang="ja-JP" altLang="en-US" smtClean="0"/>
              <a:t>11</a:t>
            </a:fld>
            <a:endParaRPr kumimoji="1" lang="ja-JP" altLang="en-US"/>
          </a:p>
        </p:txBody>
      </p:sp>
    </p:spTree>
    <p:extLst>
      <p:ext uri="{BB962C8B-B14F-4D97-AF65-F5344CB8AC3E}">
        <p14:creationId xmlns:p14="http://schemas.microsoft.com/office/powerpoint/2010/main" val="204193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279345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146692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425364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380742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244687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275384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333747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406975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133575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195868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BC6685-F892-4B2F-A382-91D2EF45804D}" type="datetimeFigureOut">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295737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C6685-F892-4B2F-A382-91D2EF45804D}" type="datetimeFigureOut">
              <a:rPr kumimoji="1" lang="ja-JP" altLang="en-US" smtClean="0"/>
              <a:t>2013/10/2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C7F4-D25A-4CC6-9D7F-C73C286D45D7}" type="slidenum">
              <a:rPr kumimoji="1" lang="ja-JP" altLang="en-US" smtClean="0"/>
              <a:t>‹#›</a:t>
            </a:fld>
            <a:endParaRPr kumimoji="1" lang="ja-JP" altLang="en-US"/>
          </a:p>
        </p:txBody>
      </p:sp>
    </p:spTree>
    <p:extLst>
      <p:ext uri="{BB962C8B-B14F-4D97-AF65-F5344CB8AC3E}">
        <p14:creationId xmlns:p14="http://schemas.microsoft.com/office/powerpoint/2010/main" val="25994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www.unsw.edu.a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5.jpeg"/><Relationship Id="rId5" Type="http://schemas.microsoft.com/office/2007/relationships/hdphoto" Target="../media/hdphoto4.wdp"/><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1340768"/>
            <a:ext cx="892899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5400" b="1" dirty="0" smtClean="0"/>
              <a:t>Astronomical Characterization </a:t>
            </a:r>
          </a:p>
          <a:p>
            <a:r>
              <a:rPr lang="en-US" altLang="ja-JP" sz="5400" b="1" dirty="0" smtClean="0"/>
              <a:t>at Dome Fuji in Antarctica</a:t>
            </a:r>
            <a:endParaRPr lang="ja-JP" altLang="en-US" sz="4000" dirty="0"/>
          </a:p>
        </p:txBody>
      </p:sp>
      <p:sp>
        <p:nvSpPr>
          <p:cNvPr id="5" name="サブタイトル 2"/>
          <p:cNvSpPr txBox="1">
            <a:spLocks/>
          </p:cNvSpPr>
          <p:nvPr/>
        </p:nvSpPr>
        <p:spPr>
          <a:xfrm>
            <a:off x="899592" y="4196680"/>
            <a:ext cx="7416824"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chemeClr val="tx1"/>
                </a:solidFill>
              </a:rPr>
              <a:t>Hirofumi Okita</a:t>
            </a:r>
            <a:endParaRPr lang="en-US" altLang="ja-JP" dirty="0">
              <a:solidFill>
                <a:schemeClr val="tx1"/>
              </a:solidFill>
            </a:endParaRPr>
          </a:p>
          <a:p>
            <a:r>
              <a:rPr lang="en-US" altLang="ja-JP" sz="2400" b="1" dirty="0" smtClean="0">
                <a:solidFill>
                  <a:schemeClr val="tx1"/>
                </a:solidFill>
              </a:rPr>
              <a:t>Astronomical Institute, Tohoku University</a:t>
            </a:r>
          </a:p>
          <a:p>
            <a:r>
              <a:rPr lang="en-US" altLang="ja-JP" sz="2000" dirty="0" smtClean="0">
                <a:solidFill>
                  <a:schemeClr val="tx1"/>
                </a:solidFill>
              </a:rPr>
              <a:t>52</a:t>
            </a:r>
            <a:r>
              <a:rPr lang="en-US" altLang="ja-JP" sz="2000" baseline="30000" dirty="0" smtClean="0">
                <a:solidFill>
                  <a:schemeClr val="tx1"/>
                </a:solidFill>
              </a:rPr>
              <a:t>nd</a:t>
            </a:r>
            <a:r>
              <a:rPr lang="en-US" altLang="ja-JP" sz="2000" dirty="0" smtClean="0">
                <a:solidFill>
                  <a:schemeClr val="tx1"/>
                </a:solidFill>
              </a:rPr>
              <a:t> Japanese Antarctic Research Expedition, Observer</a:t>
            </a:r>
          </a:p>
          <a:p>
            <a:r>
              <a:rPr lang="en-US" altLang="ja-JP" sz="2000" dirty="0" smtClean="0">
                <a:solidFill>
                  <a:schemeClr val="tx1"/>
                </a:solidFill>
              </a:rPr>
              <a:t>54</a:t>
            </a:r>
            <a:r>
              <a:rPr lang="en-US" altLang="ja-JP" sz="2000" baseline="30000" dirty="0" smtClean="0">
                <a:solidFill>
                  <a:schemeClr val="tx1"/>
                </a:solidFill>
              </a:rPr>
              <a:t>th</a:t>
            </a:r>
            <a:r>
              <a:rPr lang="en-US" altLang="ja-JP" sz="2000" dirty="0" smtClean="0">
                <a:solidFill>
                  <a:schemeClr val="tx1"/>
                </a:solidFill>
              </a:rPr>
              <a:t> Japanese Antarctic Research Expedition, Summer Scientist</a:t>
            </a:r>
          </a:p>
          <a:p>
            <a:endParaRPr lang="ja-JP" altLang="ja-JP" dirty="0"/>
          </a:p>
        </p:txBody>
      </p:sp>
      <p:pic>
        <p:nvPicPr>
          <p:cNvPr id="9" name="Picture 5" descr="UNS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416" y="3122960"/>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Research\Antarctica\2010_JARE52\JARE52_ロゴ「正式版」.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03" t="16150" r="20293" b="16323"/>
          <a:stretch/>
        </p:blipFill>
        <p:spPr bwMode="auto">
          <a:xfrm>
            <a:off x="2731493" y="3158960"/>
            <a:ext cx="8354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61" t="27582" r="55895" b="48597"/>
          <a:stretch/>
        </p:blipFill>
        <p:spPr bwMode="auto">
          <a:xfrm>
            <a:off x="1813286" y="3158960"/>
            <a:ext cx="790375"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C:\Users\hirofumi\Desktop\NIPR_ma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122960"/>
            <a:ext cx="713854" cy="792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856932" y="6300028"/>
            <a:ext cx="1654427" cy="369332"/>
          </a:xfrm>
          <a:prstGeom prst="rect">
            <a:avLst/>
          </a:prstGeom>
          <a:noFill/>
        </p:spPr>
        <p:txBody>
          <a:bodyPr wrap="none" rtlCol="0">
            <a:spAutoFit/>
          </a:bodyPr>
          <a:lstStyle/>
          <a:p>
            <a:pPr algn="ctr"/>
            <a:r>
              <a:rPr lang="en-US" altLang="ja-JP" dirty="0" smtClean="0"/>
              <a:t>28 March, 2013</a:t>
            </a:r>
            <a:endParaRPr kumimoji="1" lang="ja-JP" altLang="en-US" dirty="0"/>
          </a:p>
        </p:txBody>
      </p:sp>
      <p:pic>
        <p:nvPicPr>
          <p:cNvPr id="1027" name="Picture 3" descr="C:\Users\hirofumi\Desktop\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0257" y="3122960"/>
            <a:ext cx="929509"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irofumi\Desktop\5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777" y="3122939"/>
            <a:ext cx="787648" cy="79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irofumi\Desktop\imag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6587" y="306896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学章"/>
          <p:cNvPicPr>
            <a:picLocks noChangeAspect="1" noChangeArrowheads="1"/>
          </p:cNvPicPr>
          <p:nvPr/>
        </p:nvPicPr>
        <p:blipFill rotWithShape="1">
          <a:blip r:embed="rId10">
            <a:extLst>
              <a:ext uri="{28A0092B-C50C-407E-A947-70E740481C1C}">
                <a14:useLocalDpi xmlns:a14="http://schemas.microsoft.com/office/drawing/2010/main" val="0"/>
              </a:ext>
            </a:extLst>
          </a:blip>
          <a:srcRect l="26263" r="51178"/>
          <a:stretch/>
        </p:blipFill>
        <p:spPr bwMode="auto">
          <a:xfrm>
            <a:off x="5667598" y="3122960"/>
            <a:ext cx="701157" cy="792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96544" y="248341"/>
            <a:ext cx="4023858" cy="646331"/>
          </a:xfrm>
          <a:prstGeom prst="rect">
            <a:avLst/>
          </a:prstGeom>
          <a:noFill/>
        </p:spPr>
        <p:txBody>
          <a:bodyPr wrap="none" rtlCol="0">
            <a:spAutoFit/>
          </a:bodyPr>
          <a:lstStyle/>
          <a:p>
            <a:r>
              <a:rPr lang="ja-JP" altLang="en-US" dirty="0" smtClean="0"/>
              <a:t>国際高等研究教育院</a:t>
            </a:r>
            <a:endParaRPr lang="en-US" altLang="ja-JP" dirty="0" smtClean="0"/>
          </a:p>
          <a:p>
            <a:r>
              <a:rPr lang="ja-JP" altLang="en-US" dirty="0" smtClean="0"/>
              <a:t>第</a:t>
            </a:r>
            <a:r>
              <a:rPr lang="en-US" altLang="ja-JP" dirty="0" smtClean="0"/>
              <a:t>3</a:t>
            </a:r>
            <a:r>
              <a:rPr lang="ja-JP" altLang="en-US" dirty="0" smtClean="0"/>
              <a:t>回博士研究教育院生（</a:t>
            </a:r>
            <a:r>
              <a:rPr lang="en-US" altLang="ja-JP" dirty="0" smtClean="0"/>
              <a:t>D3</a:t>
            </a:r>
            <a:r>
              <a:rPr lang="ja-JP" altLang="en-US" dirty="0" smtClean="0"/>
              <a:t>）中間発表</a:t>
            </a:r>
            <a:endParaRPr kumimoji="1" lang="ja-JP" altLang="en-US" dirty="0"/>
          </a:p>
        </p:txBody>
      </p:sp>
    </p:spTree>
    <p:extLst>
      <p:ext uri="{BB962C8B-B14F-4D97-AF65-F5344CB8AC3E}">
        <p14:creationId xmlns:p14="http://schemas.microsoft.com/office/powerpoint/2010/main" val="38817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 y="274638"/>
            <a:ext cx="8229600" cy="1143000"/>
          </a:xfrm>
        </p:spPr>
        <p:txBody>
          <a:bodyPr/>
          <a:lstStyle/>
          <a:p>
            <a:pPr algn="l"/>
            <a:r>
              <a:rPr lang="en-US" altLang="ja-JP" dirty="0" smtClean="0"/>
              <a:t>JARE52 Results (2/3)</a:t>
            </a:r>
            <a:endParaRPr kumimoji="1" lang="ja-JP" altLang="en-US" dirty="0"/>
          </a:p>
        </p:txBody>
      </p:sp>
      <p:sp>
        <p:nvSpPr>
          <p:cNvPr id="5" name="正方形/長方形 4"/>
          <p:cNvSpPr/>
          <p:nvPr/>
        </p:nvSpPr>
        <p:spPr>
          <a:xfrm>
            <a:off x="3905926" y="1408708"/>
            <a:ext cx="4482498" cy="2308324"/>
          </a:xfrm>
          <a:prstGeom prst="rect">
            <a:avLst/>
          </a:prstGeom>
        </p:spPr>
        <p:txBody>
          <a:bodyPr wrap="square">
            <a:spAutoFit/>
          </a:bodyPr>
          <a:lstStyle/>
          <a:p>
            <a:pPr algn="just"/>
            <a:r>
              <a:rPr lang="ja-JP" altLang="en-US" dirty="0" smtClean="0"/>
              <a:t>時間変化を調べたところシーイングは連続的に変化し</a:t>
            </a:r>
            <a:r>
              <a:rPr lang="en-US" altLang="ja-JP" dirty="0" smtClean="0"/>
              <a:t>18</a:t>
            </a:r>
            <a:r>
              <a:rPr lang="ja-JP" altLang="en-US" dirty="0" smtClean="0"/>
              <a:t>時頃に</a:t>
            </a:r>
            <a:r>
              <a:rPr lang="en-US" altLang="ja-JP" dirty="0" smtClean="0"/>
              <a:t>0.7</a:t>
            </a:r>
            <a:r>
              <a:rPr lang="ja-JP" altLang="en-US" dirty="0" smtClean="0"/>
              <a:t>秒角の極小を得る事が分かった</a:t>
            </a:r>
            <a:r>
              <a:rPr lang="en-US" altLang="ja-JP" dirty="0" smtClean="0"/>
              <a:t>(</a:t>
            </a:r>
            <a:r>
              <a:rPr lang="ja-JP" altLang="en-US" dirty="0" smtClean="0"/>
              <a:t>左図</a:t>
            </a:r>
            <a:r>
              <a:rPr lang="en-US" altLang="ja-JP" dirty="0" smtClean="0"/>
              <a:t>(</a:t>
            </a:r>
            <a:r>
              <a:rPr lang="en-US" altLang="ja-JP" dirty="0" err="1" smtClean="0"/>
              <a:t>i</a:t>
            </a:r>
            <a:r>
              <a:rPr lang="en-US" altLang="ja-JP" dirty="0" smtClean="0"/>
              <a:t>))</a:t>
            </a:r>
            <a:r>
              <a:rPr lang="ja-JP" altLang="en-US" dirty="0" err="1" smtClean="0"/>
              <a:t>。</a:t>
            </a:r>
            <a:r>
              <a:rPr lang="ja-JP" altLang="en-US" dirty="0" smtClean="0"/>
              <a:t>これはドーム</a:t>
            </a:r>
            <a:r>
              <a:rPr lang="en-US" altLang="ja-JP" dirty="0" smtClean="0"/>
              <a:t>C</a:t>
            </a:r>
            <a:r>
              <a:rPr lang="ja-JP" altLang="en-US" dirty="0" smtClean="0"/>
              <a:t>と同じ傾向。</a:t>
            </a:r>
            <a:endParaRPr lang="en-US" altLang="ja-JP" dirty="0" smtClean="0"/>
          </a:p>
          <a:p>
            <a:pPr algn="just"/>
            <a:r>
              <a:rPr lang="en-US" altLang="ja-JP" dirty="0" smtClean="0"/>
              <a:t>16m</a:t>
            </a:r>
            <a:r>
              <a:rPr lang="ja-JP" altLang="en-US" dirty="0" smtClean="0"/>
              <a:t>気象タワーとの比較から温度とウインドシア（風速の差）がシーイングと良い相関がある事が分かった。シーイングが雪面付近の乱流層（接地境界層）によって悪化することが予想される。</a:t>
            </a:r>
            <a:endParaRPr lang="en-US" altLang="ja-JP" dirty="0" smtClean="0"/>
          </a:p>
        </p:txBody>
      </p:sp>
      <p:sp>
        <p:nvSpPr>
          <p:cNvPr id="6" name="正方形/長方形 5"/>
          <p:cNvSpPr/>
          <p:nvPr/>
        </p:nvSpPr>
        <p:spPr>
          <a:xfrm>
            <a:off x="179512" y="4941168"/>
            <a:ext cx="3636249" cy="1600438"/>
          </a:xfrm>
          <a:prstGeom prst="rect">
            <a:avLst/>
          </a:prstGeom>
        </p:spPr>
        <p:txBody>
          <a:bodyPr wrap="square">
            <a:spAutoFit/>
          </a:bodyPr>
          <a:lstStyle/>
          <a:p>
            <a:pPr algn="just"/>
            <a:r>
              <a:rPr lang="en-US" altLang="ja-JP" sz="1400" dirty="0" smtClean="0"/>
              <a:t>Fig.6 (</a:t>
            </a:r>
            <a:r>
              <a:rPr lang="en-US" altLang="ja-JP" sz="1400" dirty="0" err="1" smtClean="0"/>
              <a:t>i</a:t>
            </a:r>
            <a:r>
              <a:rPr lang="en-US" altLang="ja-JP" sz="1400" dirty="0"/>
              <a:t>) </a:t>
            </a:r>
            <a:r>
              <a:rPr lang="en-US" altLang="ja-JP" sz="1400" dirty="0" smtClean="0"/>
              <a:t>the </a:t>
            </a:r>
            <a:r>
              <a:rPr lang="en-US" altLang="ja-JP" sz="1400" dirty="0"/>
              <a:t>seeing values </a:t>
            </a:r>
            <a:r>
              <a:rPr lang="en-US" altLang="ja-JP" sz="1400" dirty="0" smtClean="0"/>
              <a:t>versus Dome </a:t>
            </a:r>
            <a:r>
              <a:rPr lang="en-US" altLang="ja-JP" sz="1400" dirty="0"/>
              <a:t>Fuji local </a:t>
            </a:r>
            <a:r>
              <a:rPr lang="en-US" altLang="ja-JP" sz="1400" dirty="0" smtClean="0"/>
              <a:t>time. (</a:t>
            </a:r>
            <a:r>
              <a:rPr lang="en-US" altLang="ja-JP" sz="1400" dirty="0"/>
              <a:t>iii) temperatures with some </a:t>
            </a:r>
            <a:r>
              <a:rPr lang="en-US" altLang="ja-JP" sz="1400" dirty="0" smtClean="0"/>
              <a:t>offsets. (blue is at </a:t>
            </a:r>
            <a:r>
              <a:rPr lang="en-US" altLang="ja-JP" sz="1400" dirty="0"/>
              <a:t>0.3m with -6◦C </a:t>
            </a:r>
            <a:r>
              <a:rPr lang="en-US" altLang="ja-JP" sz="1400" dirty="0" smtClean="0"/>
              <a:t>offset, </a:t>
            </a:r>
            <a:r>
              <a:rPr lang="en-US" altLang="ja-JP" sz="1400" dirty="0"/>
              <a:t>magenta </a:t>
            </a:r>
            <a:r>
              <a:rPr lang="en-US" altLang="ja-JP" sz="1400" dirty="0" smtClean="0"/>
              <a:t>is at 6.5m &amp; </a:t>
            </a:r>
            <a:r>
              <a:rPr lang="en-US" altLang="ja-JP" sz="1400" dirty="0"/>
              <a:t>-3◦</a:t>
            </a:r>
            <a:r>
              <a:rPr lang="en-US" altLang="ja-JP" sz="1400" dirty="0" smtClean="0"/>
              <a:t>C, </a:t>
            </a:r>
            <a:r>
              <a:rPr lang="en-US" altLang="ja-JP" sz="1400" dirty="0"/>
              <a:t>cyan </a:t>
            </a:r>
            <a:r>
              <a:rPr lang="en-US" altLang="ja-JP" sz="1400" dirty="0" smtClean="0"/>
              <a:t>is at 9,5m </a:t>
            </a:r>
            <a:r>
              <a:rPr lang="en-US" altLang="ja-JP" sz="1400" dirty="0"/>
              <a:t>without </a:t>
            </a:r>
            <a:r>
              <a:rPr lang="en-US" altLang="ja-JP" sz="1400" dirty="0" smtClean="0"/>
              <a:t>offset, </a:t>
            </a:r>
            <a:r>
              <a:rPr lang="en-US" altLang="ja-JP" sz="1400" dirty="0"/>
              <a:t>yellow </a:t>
            </a:r>
            <a:r>
              <a:rPr lang="en-US" altLang="ja-JP" sz="1400" dirty="0" smtClean="0"/>
              <a:t>is at 12m &amp; </a:t>
            </a:r>
            <a:r>
              <a:rPr lang="en-US" altLang="ja-JP" sz="1400" dirty="0"/>
              <a:t>+3◦</a:t>
            </a:r>
            <a:r>
              <a:rPr lang="en-US" altLang="ja-JP" sz="1400" dirty="0" smtClean="0"/>
              <a:t>C, </a:t>
            </a:r>
            <a:r>
              <a:rPr lang="en-US" altLang="ja-JP" sz="1400" dirty="0"/>
              <a:t>and black </a:t>
            </a:r>
            <a:r>
              <a:rPr lang="en-US" altLang="ja-JP" sz="1400" dirty="0" smtClean="0"/>
              <a:t>is at 15.8m &amp; </a:t>
            </a:r>
            <a:r>
              <a:rPr lang="en-US" altLang="ja-JP" sz="1400" dirty="0"/>
              <a:t>+6◦</a:t>
            </a:r>
            <a:r>
              <a:rPr lang="en-US" altLang="ja-JP" sz="1400" dirty="0" smtClean="0"/>
              <a:t>C. (iv</a:t>
            </a:r>
            <a:r>
              <a:rPr lang="en-US" altLang="ja-JP" sz="1400" dirty="0"/>
              <a:t>) wind </a:t>
            </a:r>
            <a:r>
              <a:rPr lang="en-US" altLang="ja-JP" sz="1400" dirty="0" smtClean="0"/>
              <a:t>speeds at the </a:t>
            </a:r>
            <a:r>
              <a:rPr lang="en-US" altLang="ja-JP" sz="1400" dirty="0"/>
              <a:t>height of 6.1m </a:t>
            </a:r>
            <a:r>
              <a:rPr lang="en-US" altLang="ja-JP" sz="1400" dirty="0" smtClean="0"/>
              <a:t>(red) and 14.4m (green). </a:t>
            </a:r>
            <a:endParaRPr lang="ja-JP" altLang="en-US" sz="1400" dirty="0"/>
          </a:p>
        </p:txBody>
      </p:sp>
      <p:grpSp>
        <p:nvGrpSpPr>
          <p:cNvPr id="14" name="グループ化 13"/>
          <p:cNvGrpSpPr/>
          <p:nvPr/>
        </p:nvGrpSpPr>
        <p:grpSpPr>
          <a:xfrm>
            <a:off x="-180528" y="1324506"/>
            <a:ext cx="4104456" cy="3621102"/>
            <a:chOff x="287524" y="1320066"/>
            <a:chExt cx="3874070" cy="3416159"/>
          </a:xfrm>
        </p:grpSpPr>
        <p:grpSp>
          <p:nvGrpSpPr>
            <p:cNvPr id="13" name="グループ化 12"/>
            <p:cNvGrpSpPr/>
            <p:nvPr/>
          </p:nvGrpSpPr>
          <p:grpSpPr>
            <a:xfrm>
              <a:off x="287524" y="1320066"/>
              <a:ext cx="3873602" cy="3209755"/>
              <a:chOff x="251520" y="1163060"/>
              <a:chExt cx="3873602" cy="3209755"/>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11985" r="48819" b="67995"/>
              <a:stretch/>
            </p:blipFill>
            <p:spPr bwMode="auto">
              <a:xfrm>
                <a:off x="323528" y="1163060"/>
                <a:ext cx="3801594" cy="152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40524" r="48819" b="40097"/>
              <a:stretch/>
            </p:blipFill>
            <p:spPr bwMode="auto">
              <a:xfrm>
                <a:off x="323528" y="2744439"/>
                <a:ext cx="3801594" cy="147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683568" y="242088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3446" y="2492896"/>
                <a:ext cx="389150" cy="290358"/>
              </a:xfrm>
              <a:prstGeom prst="rect">
                <a:avLst/>
              </a:prstGeom>
              <a:noFill/>
            </p:spPr>
            <p:txBody>
              <a:bodyPr wrap="none" rtlCol="0">
                <a:spAutoFit/>
              </a:bodyPr>
              <a:lstStyle/>
              <a:p>
                <a:r>
                  <a:rPr kumimoji="1" lang="en-US" altLang="ja-JP" sz="1400" dirty="0" smtClean="0"/>
                  <a:t>0.5</a:t>
                </a:r>
                <a:endParaRPr kumimoji="1" lang="ja-JP" altLang="en-US" sz="2000" dirty="0"/>
              </a:p>
            </p:txBody>
          </p:sp>
          <p:sp>
            <p:nvSpPr>
              <p:cNvPr id="9" name="正方形/長方形 8"/>
              <p:cNvSpPr/>
              <p:nvPr/>
            </p:nvSpPr>
            <p:spPr>
              <a:xfrm>
                <a:off x="251520" y="2564904"/>
                <a:ext cx="360040" cy="23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4077072"/>
                <a:ext cx="216024" cy="295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76736" r="48819" b="17448"/>
            <a:stretch/>
          </p:blipFill>
          <p:spPr bwMode="auto">
            <a:xfrm>
              <a:off x="360000" y="4293096"/>
              <a:ext cx="3801594" cy="44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4056215" y="4005064"/>
            <a:ext cx="4127911" cy="1807910"/>
            <a:chOff x="4272239" y="2564905"/>
            <a:chExt cx="4127911" cy="180791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217" t="30790" r="9665" b="26567"/>
            <a:stretch/>
          </p:blipFill>
          <p:spPr bwMode="auto">
            <a:xfrm>
              <a:off x="4272239" y="2572815"/>
              <a:ext cx="412791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6336196" y="2572815"/>
              <a:ext cx="468052" cy="15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rot="16200000">
              <a:off x="5822441" y="3208158"/>
              <a:ext cx="1625060" cy="338554"/>
            </a:xfrm>
            <a:prstGeom prst="rect">
              <a:avLst/>
            </a:prstGeom>
            <a:noFill/>
          </p:spPr>
          <p:txBody>
            <a:bodyPr wrap="none" rtlCol="0">
              <a:spAutoFit/>
            </a:bodyPr>
            <a:lstStyle/>
            <a:p>
              <a:r>
                <a:rPr kumimoji="1" lang="en-US" altLang="ja-JP" sz="1600" dirty="0" smtClean="0"/>
                <a:t>Wind shear (m/s)</a:t>
              </a:r>
              <a:endParaRPr kumimoji="1" lang="ja-JP" altLang="en-US" dirty="0"/>
            </a:p>
          </p:txBody>
        </p:sp>
      </p:grpSp>
      <p:sp>
        <p:nvSpPr>
          <p:cNvPr id="24" name="正方形/長方形 23"/>
          <p:cNvSpPr/>
          <p:nvPr/>
        </p:nvSpPr>
        <p:spPr>
          <a:xfrm>
            <a:off x="3977934" y="5805264"/>
            <a:ext cx="4482498" cy="738664"/>
          </a:xfrm>
          <a:prstGeom prst="rect">
            <a:avLst/>
          </a:prstGeom>
        </p:spPr>
        <p:txBody>
          <a:bodyPr wrap="square">
            <a:spAutoFit/>
          </a:bodyPr>
          <a:lstStyle/>
          <a:p>
            <a:pPr algn="just"/>
            <a:r>
              <a:rPr lang="en-US" altLang="ja-JP" sz="1400" dirty="0" smtClean="0"/>
              <a:t>Fig.7 (left) </a:t>
            </a:r>
            <a:r>
              <a:rPr lang="en-US" altLang="ja-JP" sz="1400" dirty="0"/>
              <a:t>The </a:t>
            </a:r>
            <a:r>
              <a:rPr lang="en-US" altLang="ja-JP" sz="1400" dirty="0" err="1"/>
              <a:t>scattergram</a:t>
            </a:r>
            <a:r>
              <a:rPr lang="en-US" altLang="ja-JP" sz="1400" dirty="0"/>
              <a:t> between the seeing and the </a:t>
            </a:r>
            <a:r>
              <a:rPr lang="en-US" altLang="ja-JP" sz="1400" dirty="0" smtClean="0"/>
              <a:t>temperatures. (right) </a:t>
            </a:r>
            <a:r>
              <a:rPr lang="en-US" altLang="ja-JP" sz="1400" dirty="0"/>
              <a:t>The </a:t>
            </a:r>
            <a:r>
              <a:rPr lang="en-US" altLang="ja-JP" sz="1400" dirty="0" err="1"/>
              <a:t>scattergram</a:t>
            </a:r>
            <a:r>
              <a:rPr lang="en-US" altLang="ja-JP" sz="1400" dirty="0"/>
              <a:t> between the seeing and the </a:t>
            </a:r>
            <a:r>
              <a:rPr lang="en-US" altLang="ja-JP" sz="1400" dirty="0" smtClean="0"/>
              <a:t>wind shear.</a:t>
            </a:r>
            <a:endParaRPr lang="ja-JP" altLang="en-US" sz="1400" dirty="0"/>
          </a:p>
        </p:txBody>
      </p:sp>
      <p:sp>
        <p:nvSpPr>
          <p:cNvPr id="25" name="テキスト ボックス 24"/>
          <p:cNvSpPr txBox="1"/>
          <p:nvPr/>
        </p:nvSpPr>
        <p:spPr>
          <a:xfrm>
            <a:off x="8518508" y="-1000"/>
            <a:ext cx="625492" cy="369332"/>
          </a:xfrm>
          <a:prstGeom prst="rect">
            <a:avLst/>
          </a:prstGeom>
          <a:noFill/>
        </p:spPr>
        <p:txBody>
          <a:bodyPr wrap="none" rtlCol="0">
            <a:spAutoFit/>
          </a:bodyPr>
          <a:lstStyle/>
          <a:p>
            <a:r>
              <a:rPr lang="en-US" altLang="ja-JP" dirty="0">
                <a:solidFill>
                  <a:schemeClr val="bg1">
                    <a:lumMod val="85000"/>
                  </a:schemeClr>
                </a:solidFill>
              </a:rPr>
              <a:t>6</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Tree>
    <p:extLst>
      <p:ext uri="{BB962C8B-B14F-4D97-AF65-F5344CB8AC3E}">
        <p14:creationId xmlns:p14="http://schemas.microsoft.com/office/powerpoint/2010/main" val="16515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25960" y="1052736"/>
            <a:ext cx="7167264" cy="2031325"/>
          </a:xfrm>
          <a:prstGeom prst="rect">
            <a:avLst/>
          </a:prstGeom>
          <a:noFill/>
        </p:spPr>
        <p:txBody>
          <a:bodyPr wrap="square" rtlCol="0">
            <a:spAutoFit/>
          </a:bodyPr>
          <a:lstStyle/>
          <a:p>
            <a:pPr marL="342900" indent="-342900">
              <a:buAutoNum type="arabicParenBoth"/>
            </a:pPr>
            <a:r>
              <a:rPr lang="ja-JP" altLang="en-US" dirty="0" smtClean="0"/>
              <a:t>シーイング観測と赤外線大気散乱光観測を</a:t>
            </a:r>
            <a:r>
              <a:rPr lang="en-US" altLang="ja-JP" dirty="0" smtClean="0"/>
              <a:t>1</a:t>
            </a:r>
            <a:r>
              <a:rPr lang="ja-JP" altLang="en-US" dirty="0" smtClean="0"/>
              <a:t>台の望遠鏡</a:t>
            </a:r>
            <a:r>
              <a:rPr lang="ja-JP" altLang="en-US" dirty="0"/>
              <a:t>で</a:t>
            </a:r>
            <a:r>
              <a:rPr lang="ja-JP" altLang="en-US" dirty="0" smtClean="0"/>
              <a:t>実施。</a:t>
            </a:r>
            <a:endParaRPr lang="en-US" altLang="ja-JP" dirty="0"/>
          </a:p>
          <a:p>
            <a:r>
              <a:rPr lang="en-US" altLang="ja-JP" dirty="0" smtClean="0"/>
              <a:t>      </a:t>
            </a:r>
            <a:r>
              <a:rPr lang="en-US" altLang="ja-JP" dirty="0" smtClean="0">
                <a:sym typeface="Wingdings" pitchFamily="2" charset="2"/>
              </a:rPr>
              <a:t> </a:t>
            </a:r>
            <a:r>
              <a:rPr lang="ja-JP" altLang="en-US" dirty="0" smtClean="0"/>
              <a:t>十分な観測時間が得られなかった</a:t>
            </a:r>
            <a:endParaRPr lang="en-US" altLang="ja-JP" dirty="0" smtClean="0"/>
          </a:p>
          <a:p>
            <a:r>
              <a:rPr lang="en-US" altLang="ja-JP" dirty="0" smtClean="0"/>
              <a:t>(2) </a:t>
            </a:r>
            <a:r>
              <a:rPr lang="ja-JP" altLang="en-US" dirty="0" smtClean="0"/>
              <a:t>雪面からの高さ約</a:t>
            </a:r>
            <a:r>
              <a:rPr lang="en-US" altLang="ja-JP" dirty="0" smtClean="0"/>
              <a:t>2m</a:t>
            </a:r>
            <a:r>
              <a:rPr lang="ja-JP" altLang="en-US" dirty="0" smtClean="0"/>
              <a:t>でシーイング観測を実施</a:t>
            </a:r>
            <a:endParaRPr lang="en-US" altLang="ja-JP" dirty="0" smtClean="0"/>
          </a:p>
          <a:p>
            <a:r>
              <a:rPr lang="en-US" altLang="ja-JP" dirty="0"/>
              <a:t> </a:t>
            </a:r>
            <a:r>
              <a:rPr lang="en-US" altLang="ja-JP" dirty="0" smtClean="0"/>
              <a:t>     </a:t>
            </a:r>
            <a:r>
              <a:rPr lang="en-US" altLang="ja-JP" dirty="0" smtClean="0">
                <a:sym typeface="Wingdings" pitchFamily="2" charset="2"/>
              </a:rPr>
              <a:t> </a:t>
            </a:r>
            <a:r>
              <a:rPr lang="ja-JP" altLang="en-US" dirty="0" smtClean="0">
                <a:sym typeface="Wingdings" pitchFamily="2" charset="2"/>
              </a:rPr>
              <a:t>接地境界層の影響が大きいことが判明したがそれ以上の情報</a:t>
            </a:r>
            <a:endParaRPr lang="en-US" altLang="ja-JP" dirty="0" smtClean="0">
              <a:sym typeface="Wingdings" pitchFamily="2" charset="2"/>
            </a:endParaRPr>
          </a:p>
          <a:p>
            <a:r>
              <a:rPr lang="ja-JP" altLang="en-US" dirty="0">
                <a:sym typeface="Wingdings" pitchFamily="2" charset="2"/>
              </a:rPr>
              <a:t>　</a:t>
            </a:r>
            <a:r>
              <a:rPr lang="ja-JP" altLang="en-US" dirty="0" smtClean="0">
                <a:sym typeface="Wingdings" pitchFamily="2" charset="2"/>
              </a:rPr>
              <a:t>　　　が得られなかった</a:t>
            </a:r>
            <a:endParaRPr lang="en-US" altLang="ja-JP" dirty="0" smtClean="0"/>
          </a:p>
          <a:p>
            <a:r>
              <a:rPr lang="en-US" altLang="ja-JP" dirty="0" smtClean="0"/>
              <a:t>(3) </a:t>
            </a:r>
            <a:r>
              <a:rPr lang="ja-JP" altLang="en-US" dirty="0" smtClean="0"/>
              <a:t>夏期のみの観測</a:t>
            </a:r>
            <a:endParaRPr lang="en-US" altLang="ja-JP" dirty="0" smtClean="0"/>
          </a:p>
          <a:p>
            <a:r>
              <a:rPr lang="ja-JP" altLang="en-US" dirty="0"/>
              <a:t>　</a:t>
            </a:r>
            <a:r>
              <a:rPr lang="ja-JP" altLang="en-US" dirty="0" smtClean="0"/>
              <a:t>　</a:t>
            </a:r>
            <a:r>
              <a:rPr lang="en-US" altLang="ja-JP" dirty="0" smtClean="0">
                <a:sym typeface="Wingdings" pitchFamily="2" charset="2"/>
              </a:rPr>
              <a:t> </a:t>
            </a:r>
            <a:r>
              <a:rPr lang="ja-JP" altLang="en-US" dirty="0" smtClean="0">
                <a:sym typeface="Wingdings" pitchFamily="2" charset="2"/>
              </a:rPr>
              <a:t>冬期のコンディションが全く分からない</a:t>
            </a:r>
            <a:endParaRPr lang="en-US" altLang="ja-JP" dirty="0" smtClean="0">
              <a:sym typeface="Wingdings" pitchFamily="2" charset="2"/>
            </a:endParaRPr>
          </a:p>
        </p:txBody>
      </p:sp>
      <p:sp>
        <p:nvSpPr>
          <p:cNvPr id="7" name="正方形/長方形 6"/>
          <p:cNvSpPr/>
          <p:nvPr/>
        </p:nvSpPr>
        <p:spPr>
          <a:xfrm>
            <a:off x="405880" y="3585790"/>
            <a:ext cx="6336704" cy="923330"/>
          </a:xfrm>
          <a:prstGeom prst="rect">
            <a:avLst/>
          </a:prstGeom>
          <a:ln>
            <a:noFill/>
          </a:ln>
        </p:spPr>
        <p:txBody>
          <a:bodyPr wrap="square">
            <a:spAutoFit/>
          </a:bodyPr>
          <a:lstStyle/>
          <a:p>
            <a:r>
              <a:rPr lang="ja-JP" altLang="en-US" dirty="0" smtClean="0"/>
              <a:t>（１）シーイング</a:t>
            </a:r>
            <a:r>
              <a:rPr lang="ja-JP" altLang="en-US" dirty="0"/>
              <a:t>専用望遠鏡を開発して十分な観測時間を</a:t>
            </a:r>
            <a:r>
              <a:rPr lang="ja-JP" altLang="en-US" dirty="0" smtClean="0"/>
              <a:t>確保</a:t>
            </a:r>
            <a:endParaRPr lang="en-US" altLang="ja-JP" dirty="0" smtClean="0"/>
          </a:p>
          <a:p>
            <a:r>
              <a:rPr lang="ja-JP" altLang="en-US" dirty="0" smtClean="0"/>
              <a:t>（２）雪面から出来るだけ高い場所で観測</a:t>
            </a:r>
            <a:endParaRPr lang="en-US" altLang="ja-JP" dirty="0" smtClean="0"/>
          </a:p>
          <a:p>
            <a:r>
              <a:rPr lang="ja-JP" altLang="en-US" dirty="0" smtClean="0"/>
              <a:t>（３）無人となる冬期に完全自動観測を実施</a:t>
            </a:r>
            <a:endParaRPr lang="ja-JP" altLang="en-US" dirty="0"/>
          </a:p>
        </p:txBody>
      </p:sp>
      <p:sp>
        <p:nvSpPr>
          <p:cNvPr id="13" name="タイトル 1"/>
          <p:cNvSpPr txBox="1">
            <a:spLocks/>
          </p:cNvSpPr>
          <p:nvPr/>
        </p:nvSpPr>
        <p:spPr>
          <a:xfrm>
            <a:off x="251520" y="274638"/>
            <a:ext cx="8229600" cy="11430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dirty="0" smtClean="0"/>
              <a:t>JARE52 Results (3/2)</a:t>
            </a:r>
            <a:endParaRPr lang="ja-JP" altLang="en-US" dirty="0"/>
          </a:p>
        </p:txBody>
      </p:sp>
      <p:sp>
        <p:nvSpPr>
          <p:cNvPr id="14" name="テキスト ボックス 13"/>
          <p:cNvSpPr txBox="1"/>
          <p:nvPr/>
        </p:nvSpPr>
        <p:spPr>
          <a:xfrm>
            <a:off x="605609" y="4843026"/>
            <a:ext cx="3760711" cy="1754326"/>
          </a:xfrm>
          <a:prstGeom prst="rect">
            <a:avLst/>
          </a:prstGeom>
          <a:noFill/>
        </p:spPr>
        <p:txBody>
          <a:bodyPr wrap="square" rtlCol="0">
            <a:spAutoFit/>
          </a:bodyPr>
          <a:lstStyle/>
          <a:p>
            <a:pPr marL="285750" indent="-285750">
              <a:buFont typeface="Wingdings" pitchFamily="2" charset="2"/>
              <a:buChar char="p"/>
            </a:pPr>
            <a:r>
              <a:rPr kumimoji="1" lang="ja-JP" altLang="en-US" dirty="0" smtClean="0"/>
              <a:t>無人発電通信モジュール</a:t>
            </a:r>
            <a:r>
              <a:rPr kumimoji="1" lang="en-US" altLang="ja-JP" dirty="0" smtClean="0"/>
              <a:t>PLATO-F </a:t>
            </a:r>
            <a:r>
              <a:rPr kumimoji="1" lang="ja-JP" altLang="en-US" dirty="0" smtClean="0"/>
              <a:t>（</a:t>
            </a:r>
            <a:r>
              <a:rPr kumimoji="1" lang="en-US" altLang="ja-JP" dirty="0" smtClean="0"/>
              <a:t>52</a:t>
            </a:r>
            <a:r>
              <a:rPr kumimoji="1" lang="ja-JP" altLang="en-US" dirty="0" smtClean="0"/>
              <a:t>次搬入、</a:t>
            </a:r>
            <a:r>
              <a:rPr kumimoji="1" lang="en-US" altLang="ja-JP" dirty="0" smtClean="0"/>
              <a:t>54</a:t>
            </a:r>
            <a:r>
              <a:rPr lang="ja-JP" altLang="en-US" dirty="0" smtClean="0"/>
              <a:t>次修理</a:t>
            </a:r>
            <a:r>
              <a:rPr kumimoji="1" lang="ja-JP" altLang="en-US" dirty="0" smtClean="0"/>
              <a:t>）</a:t>
            </a:r>
            <a:endParaRPr kumimoji="1" lang="en-US" altLang="ja-JP" dirty="0" smtClean="0"/>
          </a:p>
          <a:p>
            <a:pPr marL="285750" indent="-285750">
              <a:buFont typeface="Wingdings" pitchFamily="2" charset="2"/>
              <a:buChar char="p"/>
            </a:pPr>
            <a:r>
              <a:rPr kumimoji="1" lang="ja-JP" altLang="en-US" dirty="0" smtClean="0"/>
              <a:t>高さ</a:t>
            </a:r>
            <a:r>
              <a:rPr kumimoji="1" lang="en-US" altLang="ja-JP" dirty="0" smtClean="0"/>
              <a:t>9m</a:t>
            </a:r>
            <a:r>
              <a:rPr kumimoji="1" lang="ja-JP" altLang="en-US" dirty="0" smtClean="0"/>
              <a:t>の天体観測ステージ（</a:t>
            </a:r>
            <a:r>
              <a:rPr kumimoji="1" lang="en-US" altLang="ja-JP" dirty="0" smtClean="0"/>
              <a:t>53</a:t>
            </a:r>
            <a:r>
              <a:rPr kumimoji="1" lang="ja-JP" altLang="en-US" dirty="0" smtClean="0"/>
              <a:t>次搬入、</a:t>
            </a:r>
            <a:r>
              <a:rPr kumimoji="1" lang="en-US" altLang="ja-JP" dirty="0" smtClean="0"/>
              <a:t>54</a:t>
            </a:r>
            <a:r>
              <a:rPr kumimoji="1" lang="ja-JP" altLang="en-US" dirty="0" smtClean="0"/>
              <a:t>次建設）</a:t>
            </a:r>
            <a:endParaRPr kumimoji="1" lang="en-US" altLang="ja-JP" dirty="0" smtClean="0"/>
          </a:p>
          <a:p>
            <a:pPr marL="285750" indent="-285750">
              <a:buFont typeface="Wingdings" pitchFamily="2" charset="2"/>
              <a:buChar char="p"/>
            </a:pPr>
            <a:r>
              <a:rPr lang="ja-JP" altLang="en-US" dirty="0" smtClean="0"/>
              <a:t>完全自立なシーイング測定専用の望遠鏡（</a:t>
            </a:r>
            <a:r>
              <a:rPr lang="en-US" altLang="ja-JP" dirty="0" smtClean="0"/>
              <a:t>54</a:t>
            </a:r>
            <a:r>
              <a:rPr lang="ja-JP" altLang="en-US" dirty="0" smtClean="0"/>
              <a:t>次搬入、観測開始）</a:t>
            </a:r>
            <a:endParaRPr kumimoji="1" lang="ja-JP" altLang="en-US" dirty="0"/>
          </a:p>
        </p:txBody>
      </p:sp>
      <p:pic>
        <p:nvPicPr>
          <p:cNvPr id="15" name="Picture 2" descr="C:\JARE54_okita_jpeg\2013_0110_PLATO風景\DSC_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368" y="4154023"/>
            <a:ext cx="3672408" cy="2443329"/>
          </a:xfrm>
          <a:prstGeom prst="rect">
            <a:avLst/>
          </a:prstGeom>
          <a:noFill/>
          <a:extLst>
            <a:ext uri="{909E8E84-426E-40DD-AFC4-6F175D3DCCD1}">
              <a14:hiddenFill xmlns:a14="http://schemas.microsoft.com/office/drawing/2010/main">
                <a:solidFill>
                  <a:srgbClr val="FFFFFF"/>
                </a:solidFill>
              </a14:hiddenFill>
            </a:ext>
          </a:extLst>
        </p:spPr>
      </p:pic>
      <p:sp>
        <p:nvSpPr>
          <p:cNvPr id="16" name="下矢印 15"/>
          <p:cNvSpPr/>
          <p:nvPr/>
        </p:nvSpPr>
        <p:spPr>
          <a:xfrm>
            <a:off x="3574232" y="3156069"/>
            <a:ext cx="1728192" cy="27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556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95127" y="2132856"/>
            <a:ext cx="3485185" cy="1446550"/>
          </a:xfrm>
          <a:prstGeom prst="rect">
            <a:avLst/>
          </a:prstGeom>
          <a:noFill/>
        </p:spPr>
        <p:txBody>
          <a:bodyPr wrap="none" rtlCol="0">
            <a:spAutoFit/>
          </a:bodyPr>
          <a:lstStyle/>
          <a:p>
            <a:r>
              <a:rPr kumimoji="1" lang="en-US" altLang="ja-JP" sz="8800" dirty="0" smtClean="0"/>
              <a:t>JARE54</a:t>
            </a:r>
            <a:endParaRPr kumimoji="1" lang="ja-JP" altLang="en-US" sz="8800" dirty="0"/>
          </a:p>
        </p:txBody>
      </p:sp>
      <p:pic>
        <p:nvPicPr>
          <p:cNvPr id="5" name="Picture 3" descr="C:\Users\hirofumi\Desktop\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721" y="1916832"/>
            <a:ext cx="2112520" cy="1800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475656" y="3919179"/>
            <a:ext cx="6295313" cy="1200329"/>
          </a:xfrm>
          <a:prstGeom prst="rect">
            <a:avLst/>
          </a:prstGeom>
          <a:noFill/>
        </p:spPr>
        <p:txBody>
          <a:bodyPr wrap="none" rtlCol="0">
            <a:spAutoFit/>
          </a:bodyPr>
          <a:lstStyle/>
          <a:p>
            <a:r>
              <a:rPr kumimoji="1" lang="en-US" altLang="ja-JP" dirty="0" smtClean="0"/>
              <a:t>2012</a:t>
            </a:r>
            <a:r>
              <a:rPr kumimoji="1" lang="ja-JP" altLang="en-US" dirty="0" smtClean="0"/>
              <a:t>年</a:t>
            </a:r>
            <a:r>
              <a:rPr kumimoji="1" lang="en-US" altLang="ja-JP" dirty="0" smtClean="0"/>
              <a:t>11</a:t>
            </a:r>
            <a:r>
              <a:rPr kumimoji="1" lang="ja-JP" altLang="en-US" dirty="0" smtClean="0"/>
              <a:t>月</a:t>
            </a:r>
            <a:r>
              <a:rPr kumimoji="1" lang="en-US" altLang="ja-JP" dirty="0" smtClean="0"/>
              <a:t>10</a:t>
            </a:r>
            <a:r>
              <a:rPr kumimoji="1" lang="ja-JP" altLang="en-US" dirty="0" smtClean="0"/>
              <a:t>日～</a:t>
            </a:r>
            <a:r>
              <a:rPr kumimoji="1" lang="en-US" altLang="ja-JP" dirty="0" smtClean="0"/>
              <a:t>2013</a:t>
            </a:r>
            <a:r>
              <a:rPr kumimoji="1" lang="ja-JP" altLang="en-US" dirty="0" smtClean="0"/>
              <a:t>年</a:t>
            </a:r>
            <a:r>
              <a:rPr kumimoji="1" lang="en-US" altLang="ja-JP" dirty="0" smtClean="0"/>
              <a:t>2</a:t>
            </a:r>
            <a:r>
              <a:rPr kumimoji="1" lang="ja-JP" altLang="en-US" dirty="0" smtClean="0"/>
              <a:t>月</a:t>
            </a:r>
            <a:r>
              <a:rPr kumimoji="1" lang="en-US" altLang="ja-JP" dirty="0" smtClean="0"/>
              <a:t>14</a:t>
            </a:r>
            <a:r>
              <a:rPr kumimoji="1" lang="ja-JP" altLang="en-US" dirty="0" smtClean="0"/>
              <a:t>日</a:t>
            </a:r>
            <a:endParaRPr kumimoji="1" lang="en-US" altLang="ja-JP" dirty="0" smtClean="0"/>
          </a:p>
          <a:p>
            <a:r>
              <a:rPr kumimoji="1" lang="ja-JP" altLang="en-US" dirty="0" smtClean="0"/>
              <a:t>・</a:t>
            </a:r>
            <a:r>
              <a:rPr kumimoji="1" lang="en-US" altLang="ja-JP" dirty="0" smtClean="0"/>
              <a:t>2012</a:t>
            </a:r>
            <a:r>
              <a:rPr kumimoji="1" lang="ja-JP" altLang="en-US" dirty="0" smtClean="0"/>
              <a:t>年</a:t>
            </a:r>
            <a:r>
              <a:rPr kumimoji="1" lang="en-US" altLang="ja-JP" dirty="0" smtClean="0"/>
              <a:t>12</a:t>
            </a:r>
            <a:r>
              <a:rPr kumimoji="1" lang="ja-JP" altLang="en-US" dirty="0" smtClean="0"/>
              <a:t>月</a:t>
            </a:r>
            <a:r>
              <a:rPr kumimoji="1" lang="en-US" altLang="ja-JP" dirty="0" smtClean="0"/>
              <a:t>15</a:t>
            </a:r>
            <a:r>
              <a:rPr kumimoji="1" lang="ja-JP" altLang="en-US" dirty="0" smtClean="0"/>
              <a:t>日～</a:t>
            </a:r>
            <a:r>
              <a:rPr kumimoji="1" lang="en-US" altLang="ja-JP" dirty="0" smtClean="0"/>
              <a:t>2013</a:t>
            </a:r>
            <a:r>
              <a:rPr kumimoji="1" lang="ja-JP" altLang="en-US" dirty="0" smtClean="0"/>
              <a:t>年</a:t>
            </a:r>
            <a:r>
              <a:rPr kumimoji="1" lang="en-US" altLang="ja-JP" dirty="0" smtClean="0"/>
              <a:t>1</a:t>
            </a:r>
            <a:r>
              <a:rPr kumimoji="1" lang="ja-JP" altLang="en-US" dirty="0" smtClean="0"/>
              <a:t>月</a:t>
            </a:r>
            <a:r>
              <a:rPr kumimoji="1" lang="en-US" altLang="ja-JP" dirty="0" smtClean="0"/>
              <a:t>23</a:t>
            </a:r>
            <a:r>
              <a:rPr kumimoji="1" lang="ja-JP" altLang="en-US" dirty="0" smtClean="0"/>
              <a:t>日の</a:t>
            </a:r>
            <a:r>
              <a:rPr kumimoji="1" lang="en-US" altLang="ja-JP" dirty="0" smtClean="0"/>
              <a:t>39</a:t>
            </a:r>
            <a:r>
              <a:rPr kumimoji="1" lang="ja-JP" altLang="en-US" dirty="0" smtClean="0"/>
              <a:t>日間ドームふじに滞在</a:t>
            </a:r>
            <a:endParaRPr kumimoji="1" lang="en-US" altLang="ja-JP" dirty="0" smtClean="0"/>
          </a:p>
          <a:p>
            <a:r>
              <a:rPr lang="ja-JP" altLang="en-US" dirty="0" smtClean="0"/>
              <a:t>・夏隊員として参加するため休学。東北大助手として参加</a:t>
            </a:r>
            <a:endParaRPr lang="en-US" altLang="ja-JP" dirty="0" smtClean="0"/>
          </a:p>
          <a:p>
            <a:r>
              <a:rPr lang="ja-JP" altLang="en-US" dirty="0" smtClean="0"/>
              <a:t>・助手採用に伴い</a:t>
            </a:r>
            <a:r>
              <a:rPr kumimoji="1" lang="ja-JP" altLang="en-US" u="sng" dirty="0" smtClean="0"/>
              <a:t>国際高等博士教育院生を</a:t>
            </a:r>
            <a:r>
              <a:rPr lang="en-US" altLang="ja-JP" u="sng" dirty="0" smtClean="0"/>
              <a:t>7</a:t>
            </a:r>
            <a:r>
              <a:rPr lang="ja-JP" altLang="en-US" u="sng" dirty="0" smtClean="0"/>
              <a:t>月</a:t>
            </a:r>
            <a:r>
              <a:rPr kumimoji="1" lang="ja-JP" altLang="en-US" u="sng" dirty="0" smtClean="0"/>
              <a:t>月</a:t>
            </a:r>
            <a:r>
              <a:rPr kumimoji="1" lang="en-US" altLang="ja-JP" u="sng" dirty="0" smtClean="0"/>
              <a:t>31</a:t>
            </a:r>
            <a:r>
              <a:rPr kumimoji="1" lang="ja-JP" altLang="en-US" u="sng" dirty="0" smtClean="0"/>
              <a:t>日に辞退</a:t>
            </a:r>
            <a:endParaRPr kumimoji="1" lang="ja-JP" altLang="en-US" u="sng" dirty="0"/>
          </a:p>
        </p:txBody>
      </p:sp>
    </p:spTree>
    <p:extLst>
      <p:ext uri="{BB962C8B-B14F-4D97-AF65-F5344CB8AC3E}">
        <p14:creationId xmlns:p14="http://schemas.microsoft.com/office/powerpoint/2010/main" val="309245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744" y="274638"/>
            <a:ext cx="8229600" cy="1143000"/>
          </a:xfrm>
        </p:spPr>
        <p:txBody>
          <a:bodyPr/>
          <a:lstStyle/>
          <a:p>
            <a:pPr algn="l"/>
            <a:r>
              <a:rPr kumimoji="1" lang="en-US" altLang="ja-JP" dirty="0" smtClean="0"/>
              <a:t>DF-DIMM</a:t>
            </a:r>
            <a:r>
              <a:rPr kumimoji="1" lang="ja-JP" altLang="en-US" dirty="0" smtClean="0"/>
              <a:t>の開発</a:t>
            </a:r>
            <a:endParaRPr kumimoji="1" lang="ja-JP" altLang="en-US" dirty="0"/>
          </a:p>
        </p:txBody>
      </p:sp>
      <p:sp>
        <p:nvSpPr>
          <p:cNvPr id="25" name="テキスト ボックス 24"/>
          <p:cNvSpPr txBox="1"/>
          <p:nvPr/>
        </p:nvSpPr>
        <p:spPr>
          <a:xfrm>
            <a:off x="8518508" y="-1000"/>
            <a:ext cx="625492" cy="369332"/>
          </a:xfrm>
          <a:prstGeom prst="rect">
            <a:avLst/>
          </a:prstGeom>
          <a:noFill/>
        </p:spPr>
        <p:txBody>
          <a:bodyPr wrap="none" rtlCol="0">
            <a:spAutoFit/>
          </a:bodyPr>
          <a:lstStyle/>
          <a:p>
            <a:r>
              <a:rPr lang="en-US" altLang="ja-JP" dirty="0">
                <a:solidFill>
                  <a:schemeClr val="bg1">
                    <a:lumMod val="85000"/>
                  </a:schemeClr>
                </a:solidFill>
              </a:rPr>
              <a:t>8</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19" name="AutoShape 2" descr="imap://h-okita@astr.tohoku.ac.jp:993/fetch%3EUID%3E.%26U1dpdTC8MN8-%3E3923?part=1.3.1.3&amp;type=image/jpeg&amp;filename=P822887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4" descr="imap://h-okita@astr.tohoku.ac.jp:993/fetch%3EUID%3E.%26U1dpdTC8MN8-%3E3923?part=1.3.1.3&amp;type=image/jpeg&amp;filename=P822887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p:cNvSpPr txBox="1"/>
          <p:nvPr/>
        </p:nvSpPr>
        <p:spPr>
          <a:xfrm>
            <a:off x="107504" y="1072027"/>
            <a:ext cx="5585632" cy="369332"/>
          </a:xfrm>
          <a:prstGeom prst="rect">
            <a:avLst/>
          </a:prstGeom>
          <a:noFill/>
        </p:spPr>
        <p:txBody>
          <a:bodyPr wrap="none" rtlCol="0">
            <a:spAutoFit/>
          </a:bodyPr>
          <a:lstStyle/>
          <a:p>
            <a:r>
              <a:rPr kumimoji="1" lang="en-US" altLang="ja-JP" dirty="0" smtClean="0"/>
              <a:t>Dome Fuji</a:t>
            </a:r>
            <a:r>
              <a:rPr lang="ja-JP" altLang="en-US" dirty="0" smtClean="0"/>
              <a:t> </a:t>
            </a:r>
            <a:r>
              <a:rPr lang="en-US" altLang="ja-JP" dirty="0" smtClean="0"/>
              <a:t>winter-over</a:t>
            </a:r>
            <a:r>
              <a:rPr kumimoji="1" lang="en-US" altLang="ja-JP" dirty="0" smtClean="0"/>
              <a:t> Differential Image Motion Monitor</a:t>
            </a:r>
            <a:endParaRPr kumimoji="1" lang="ja-JP" altLang="en-US" dirty="0"/>
          </a:p>
        </p:txBody>
      </p:sp>
      <p:pic>
        <p:nvPicPr>
          <p:cNvPr id="13" name="Picture 2" descr="DSC_33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176" y="1607985"/>
            <a:ext cx="3312368" cy="49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4794742" y="2564904"/>
            <a:ext cx="3517310" cy="646331"/>
          </a:xfrm>
          <a:prstGeom prst="rect">
            <a:avLst/>
          </a:prstGeom>
          <a:noFill/>
        </p:spPr>
        <p:txBody>
          <a:bodyPr wrap="none" rtlCol="0">
            <a:spAutoFit/>
          </a:bodyPr>
          <a:lstStyle/>
          <a:p>
            <a:r>
              <a:rPr lang="ja-JP" altLang="en-US" dirty="0"/>
              <a:t>市販</a:t>
            </a:r>
            <a:r>
              <a:rPr lang="ja-JP" altLang="en-US" dirty="0" smtClean="0"/>
              <a:t>の望遠鏡、カメラ、</a:t>
            </a:r>
            <a:r>
              <a:rPr lang="en-US" altLang="ja-JP" dirty="0" smtClean="0"/>
              <a:t>PC</a:t>
            </a:r>
            <a:r>
              <a:rPr lang="ja-JP" altLang="en-US" dirty="0" smtClean="0"/>
              <a:t>を用いて</a:t>
            </a:r>
            <a:endParaRPr lang="en-US" altLang="ja-JP" dirty="0" smtClean="0"/>
          </a:p>
          <a:p>
            <a:r>
              <a:rPr lang="ja-JP" altLang="en-US" dirty="0" smtClean="0"/>
              <a:t>完全自動観測のシステムを構築</a:t>
            </a:r>
            <a:endParaRPr kumimoji="1" lang="ja-JP" altLang="en-US" dirty="0"/>
          </a:p>
        </p:txBody>
      </p:sp>
      <p:pic>
        <p:nvPicPr>
          <p:cNvPr id="9" name="Picture 2" descr="C:\JARE54_okita_jpeg\2013_0110_PLATO風景\DSC_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368" y="3861048"/>
            <a:ext cx="3672408" cy="2443329"/>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7740352" y="486916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a:off x="8312052" y="5082712"/>
            <a:ext cx="0" cy="71760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14419" y="5256850"/>
            <a:ext cx="603050" cy="369332"/>
          </a:xfrm>
          <a:prstGeom prst="rect">
            <a:avLst/>
          </a:prstGeom>
          <a:noFill/>
        </p:spPr>
        <p:txBody>
          <a:bodyPr wrap="none" rtlCol="0">
            <a:spAutoFit/>
          </a:bodyPr>
          <a:lstStyle/>
          <a:p>
            <a:r>
              <a:rPr kumimoji="1" lang="en-US" altLang="ja-JP" dirty="0" smtClean="0">
                <a:solidFill>
                  <a:srgbClr val="FF0000"/>
                </a:solidFill>
              </a:rPr>
              <a:t>11m</a:t>
            </a:r>
            <a:endParaRPr kumimoji="1" lang="ja-JP" altLang="en-US" dirty="0">
              <a:solidFill>
                <a:srgbClr val="FF0000"/>
              </a:solidFill>
            </a:endParaRPr>
          </a:p>
        </p:txBody>
      </p:sp>
      <p:sp>
        <p:nvSpPr>
          <p:cNvPr id="8" name="円/楕円 7"/>
          <p:cNvSpPr/>
          <p:nvPr/>
        </p:nvSpPr>
        <p:spPr>
          <a:xfrm>
            <a:off x="4932040" y="5184842"/>
            <a:ext cx="1944216" cy="104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847942" y="6304377"/>
            <a:ext cx="2622834" cy="369332"/>
          </a:xfrm>
          <a:prstGeom prst="rect">
            <a:avLst/>
          </a:prstGeom>
          <a:noFill/>
        </p:spPr>
        <p:txBody>
          <a:bodyPr wrap="none" rtlCol="0">
            <a:spAutoFit/>
          </a:bodyPr>
          <a:lstStyle/>
          <a:p>
            <a:r>
              <a:rPr kumimoji="1" lang="ja-JP" altLang="en-US" dirty="0" smtClean="0">
                <a:solidFill>
                  <a:srgbClr val="FF0000"/>
                </a:solidFill>
              </a:rPr>
              <a:t>無人発電通信モジュール</a:t>
            </a:r>
            <a:endParaRPr kumimoji="1" lang="ja-JP" altLang="en-US" dirty="0">
              <a:solidFill>
                <a:srgbClr val="FF0000"/>
              </a:solidFill>
            </a:endParaRPr>
          </a:p>
        </p:txBody>
      </p:sp>
      <p:sp>
        <p:nvSpPr>
          <p:cNvPr id="16" name="テキスト ボックス 15"/>
          <p:cNvSpPr txBox="1"/>
          <p:nvPr/>
        </p:nvSpPr>
        <p:spPr>
          <a:xfrm>
            <a:off x="7159359" y="4350869"/>
            <a:ext cx="1098378" cy="369332"/>
          </a:xfrm>
          <a:prstGeom prst="rect">
            <a:avLst/>
          </a:prstGeom>
          <a:noFill/>
        </p:spPr>
        <p:txBody>
          <a:bodyPr wrap="none" rtlCol="0">
            <a:spAutoFit/>
          </a:bodyPr>
          <a:lstStyle/>
          <a:p>
            <a:r>
              <a:rPr kumimoji="1" lang="en-US" altLang="ja-JP" dirty="0" smtClean="0">
                <a:solidFill>
                  <a:srgbClr val="FF0000"/>
                </a:solidFill>
              </a:rPr>
              <a:t>DF-DIMM</a:t>
            </a:r>
            <a:endParaRPr kumimoji="1" lang="ja-JP" altLang="en-US" dirty="0">
              <a:solidFill>
                <a:srgbClr val="FF0000"/>
              </a:solidFill>
            </a:endParaRPr>
          </a:p>
        </p:txBody>
      </p:sp>
    </p:spTree>
    <p:extLst>
      <p:ext uri="{BB962C8B-B14F-4D97-AF65-F5344CB8AC3E}">
        <p14:creationId xmlns:p14="http://schemas.microsoft.com/office/powerpoint/2010/main" val="3078063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pPr algn="l"/>
            <a:r>
              <a:rPr lang="en-US" altLang="ja-JP" dirty="0" smtClean="0"/>
              <a:t>DF-DIMM Hardware</a:t>
            </a:r>
            <a:endParaRPr kumimoji="1" lang="ja-JP" altLang="en-US" dirty="0"/>
          </a:p>
        </p:txBody>
      </p:sp>
      <p:sp>
        <p:nvSpPr>
          <p:cNvPr id="16" name="テキスト ボックス 15"/>
          <p:cNvSpPr txBox="1"/>
          <p:nvPr/>
        </p:nvSpPr>
        <p:spPr>
          <a:xfrm>
            <a:off x="8388424" y="-1000"/>
            <a:ext cx="742511" cy="369332"/>
          </a:xfrm>
          <a:prstGeom prst="rect">
            <a:avLst/>
          </a:prstGeom>
          <a:noFill/>
        </p:spPr>
        <p:txBody>
          <a:bodyPr wrap="none" rtlCol="0">
            <a:spAutoFit/>
          </a:bodyPr>
          <a:lstStyle/>
          <a:p>
            <a:r>
              <a:rPr lang="en-US" altLang="ja-JP" dirty="0" smtClean="0">
                <a:solidFill>
                  <a:schemeClr val="bg1">
                    <a:lumMod val="85000"/>
                  </a:schemeClr>
                </a:solidFill>
              </a:rPr>
              <a:t>10</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7" name="テキスト ボックス 6"/>
          <p:cNvSpPr txBox="1"/>
          <p:nvPr/>
        </p:nvSpPr>
        <p:spPr>
          <a:xfrm>
            <a:off x="701451" y="1259979"/>
            <a:ext cx="6224781" cy="646331"/>
          </a:xfrm>
          <a:prstGeom prst="rect">
            <a:avLst/>
          </a:prstGeom>
          <a:noFill/>
        </p:spPr>
        <p:txBody>
          <a:bodyPr wrap="none" rtlCol="0">
            <a:spAutoFit/>
          </a:bodyPr>
          <a:lstStyle/>
          <a:p>
            <a:pPr marL="285750" indent="-285750">
              <a:buFont typeface="Wingdings" pitchFamily="2" charset="2"/>
              <a:buChar char="p"/>
            </a:pPr>
            <a:r>
              <a:rPr lang="en-US" altLang="ja-JP" dirty="0" smtClean="0"/>
              <a:t>3</a:t>
            </a:r>
            <a:r>
              <a:rPr lang="ja-JP" altLang="en-US" dirty="0" smtClean="0"/>
              <a:t>台の</a:t>
            </a:r>
            <a:r>
              <a:rPr lang="en-US" altLang="ja-JP" dirty="0" smtClean="0"/>
              <a:t>PC</a:t>
            </a:r>
            <a:r>
              <a:rPr lang="ja-JP" altLang="en-US" dirty="0" smtClean="0"/>
              <a:t>で得たデータから望遠鏡を制御し</a:t>
            </a:r>
            <a:r>
              <a:rPr lang="en-US" altLang="ja-JP" dirty="0" smtClean="0"/>
              <a:t>DIMM</a:t>
            </a:r>
            <a:r>
              <a:rPr lang="ja-JP" altLang="en-US" dirty="0" smtClean="0"/>
              <a:t>観測を実施</a:t>
            </a:r>
            <a:endParaRPr lang="en-US" altLang="ja-JP" dirty="0" smtClean="0"/>
          </a:p>
          <a:p>
            <a:pPr marL="285750" indent="-285750">
              <a:buFont typeface="Wingdings" pitchFamily="2" charset="2"/>
              <a:buChar char="p"/>
            </a:pPr>
            <a:r>
              <a:rPr kumimoji="1" lang="ja-JP" altLang="en-US" dirty="0"/>
              <a:t>画像データ</a:t>
            </a:r>
            <a:r>
              <a:rPr kumimoji="1" lang="ja-JP" altLang="en-US" dirty="0" smtClean="0"/>
              <a:t>から状況を判断、自律的に観測を実施</a:t>
            </a:r>
            <a:endParaRPr kumimoji="1" lang="ja-JP" altLang="en-US" dirty="0"/>
          </a:p>
        </p:txBody>
      </p:sp>
      <p:grpSp>
        <p:nvGrpSpPr>
          <p:cNvPr id="37" name="グループ化 36"/>
          <p:cNvGrpSpPr/>
          <p:nvPr/>
        </p:nvGrpSpPr>
        <p:grpSpPr>
          <a:xfrm>
            <a:off x="467583" y="2060848"/>
            <a:ext cx="7400736" cy="4082540"/>
            <a:chOff x="179512" y="2370796"/>
            <a:chExt cx="7400736" cy="4082540"/>
          </a:xfrm>
        </p:grpSpPr>
        <p:pic>
          <p:nvPicPr>
            <p:cNvPr id="47"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5713576"/>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5763959"/>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3628977"/>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3679360"/>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C:\Users\hirofumi\Desktop\fitpc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526" y="4671276"/>
              <a:ext cx="1091466" cy="73976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86" t="36983" r="8769" b="36060"/>
            <a:stretch/>
          </p:blipFill>
          <p:spPr bwMode="auto">
            <a:xfrm>
              <a:off x="4538418" y="4721659"/>
              <a:ext cx="809396" cy="63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hirofumi\Desktop\item137314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37112"/>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矢印コネクタ 61"/>
            <p:cNvCxnSpPr/>
            <p:nvPr/>
          </p:nvCxnSpPr>
          <p:spPr>
            <a:xfrm>
              <a:off x="2159732" y="5040203"/>
              <a:ext cx="4680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1691680" y="6083456"/>
              <a:ext cx="93610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1691680" y="3998857"/>
              <a:ext cx="0" cy="722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直線コネクタ 4095"/>
            <p:cNvCxnSpPr/>
            <p:nvPr/>
          </p:nvCxnSpPr>
          <p:spPr>
            <a:xfrm>
              <a:off x="1691680" y="5411036"/>
              <a:ext cx="0" cy="67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2" name="直線矢印コネクタ 4101"/>
            <p:cNvCxnSpPr/>
            <p:nvPr/>
          </p:nvCxnSpPr>
          <p:spPr>
            <a:xfrm>
              <a:off x="1691680" y="3998857"/>
              <a:ext cx="0" cy="7228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5" name="Picture 2" descr="http://img15.shop-pro.jp/PA01155/709/product/37466482.jpg?20111203164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605" y="2370796"/>
              <a:ext cx="1256515" cy="1202220"/>
            </a:xfrm>
            <a:prstGeom prst="rect">
              <a:avLst/>
            </a:prstGeom>
            <a:noFill/>
            <a:extLst>
              <a:ext uri="{909E8E84-426E-40DD-AFC4-6F175D3DCCD1}">
                <a14:hiddenFill xmlns:a14="http://schemas.microsoft.com/office/drawing/2010/main">
                  <a:solidFill>
                    <a:srgbClr val="FFFFFF"/>
                  </a:solidFill>
                </a14:hiddenFill>
              </a:ext>
            </a:extLst>
          </p:spPr>
        </p:pic>
        <p:cxnSp>
          <p:nvCxnSpPr>
            <p:cNvPr id="4107" name="直線矢印コネクタ 4106"/>
            <p:cNvCxnSpPr/>
            <p:nvPr/>
          </p:nvCxnSpPr>
          <p:spPr>
            <a:xfrm>
              <a:off x="3635896" y="3152754"/>
              <a:ext cx="7920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1" name="直線コネクタ 4110"/>
            <p:cNvCxnSpPr/>
            <p:nvPr/>
          </p:nvCxnSpPr>
          <p:spPr>
            <a:xfrm>
              <a:off x="3635896" y="3152754"/>
              <a:ext cx="0" cy="476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2" name="テキスト ボックス 4111"/>
            <p:cNvSpPr txBox="1"/>
            <p:nvPr/>
          </p:nvSpPr>
          <p:spPr>
            <a:xfrm>
              <a:off x="5404378" y="3666940"/>
              <a:ext cx="1430200" cy="523220"/>
            </a:xfrm>
            <a:prstGeom prst="rect">
              <a:avLst/>
            </a:prstGeom>
            <a:noFill/>
          </p:spPr>
          <p:txBody>
            <a:bodyPr wrap="none" rtlCol="0">
              <a:spAutoFit/>
            </a:bodyPr>
            <a:lstStyle/>
            <a:p>
              <a:r>
                <a:rPr kumimoji="1" lang="en-US" altLang="ja-JP" sz="1400" dirty="0" smtClean="0"/>
                <a:t>DIMM</a:t>
              </a:r>
              <a:r>
                <a:rPr kumimoji="1" lang="ja-JP" altLang="en-US" sz="1400" dirty="0" smtClean="0"/>
                <a:t>観測カメラ</a:t>
              </a:r>
              <a:endParaRPr kumimoji="1" lang="en-US" altLang="ja-JP" sz="1400" dirty="0" smtClean="0"/>
            </a:p>
            <a:p>
              <a:r>
                <a:rPr lang="ja-JP" altLang="en-US" sz="1400" dirty="0" smtClean="0"/>
                <a:t>（視野</a:t>
              </a:r>
              <a:r>
                <a:rPr lang="en-US" altLang="ja-JP" sz="1400" dirty="0" smtClean="0"/>
                <a:t>0.08</a:t>
              </a:r>
              <a:r>
                <a:rPr lang="ja-JP" altLang="en-US" sz="1400" dirty="0" smtClean="0"/>
                <a:t>度）</a:t>
              </a:r>
              <a:endParaRPr kumimoji="1" lang="en-US" altLang="ja-JP" sz="1400" dirty="0" smtClean="0"/>
            </a:p>
          </p:txBody>
        </p:sp>
        <p:sp>
          <p:nvSpPr>
            <p:cNvPr id="4113" name="テキスト ボックス 4112"/>
            <p:cNvSpPr txBox="1"/>
            <p:nvPr/>
          </p:nvSpPr>
          <p:spPr>
            <a:xfrm>
              <a:off x="5348547" y="4725144"/>
              <a:ext cx="2231701" cy="523220"/>
            </a:xfrm>
            <a:prstGeom prst="rect">
              <a:avLst/>
            </a:prstGeom>
            <a:noFill/>
          </p:spPr>
          <p:txBody>
            <a:bodyPr wrap="none" rtlCol="0">
              <a:spAutoFit/>
            </a:bodyPr>
            <a:lstStyle/>
            <a:p>
              <a:r>
                <a:rPr lang="ja-JP" altLang="en-US" sz="1400" dirty="0" smtClean="0"/>
                <a:t>中視野（</a:t>
              </a:r>
              <a:r>
                <a:rPr kumimoji="1" lang="en-US" altLang="ja-JP" sz="1400" dirty="0" smtClean="0"/>
                <a:t>0.5</a:t>
              </a:r>
              <a:r>
                <a:rPr kumimoji="1" lang="ja-JP" altLang="en-US" sz="1400" dirty="0" smtClean="0"/>
                <a:t>度）ファインダー</a:t>
              </a:r>
              <a:endParaRPr kumimoji="1" lang="en-US" altLang="ja-JP" sz="1400" dirty="0" smtClean="0"/>
            </a:p>
            <a:p>
              <a:r>
                <a:rPr lang="ja-JP" altLang="en-US" sz="1400" dirty="0" smtClean="0"/>
                <a:t>（日中用）</a:t>
              </a:r>
              <a:endParaRPr kumimoji="1" lang="ja-JP" altLang="en-US" sz="1400" dirty="0"/>
            </a:p>
          </p:txBody>
        </p:sp>
        <p:sp>
          <p:nvSpPr>
            <p:cNvPr id="84" name="テキスト ボックス 83"/>
            <p:cNvSpPr txBox="1"/>
            <p:nvPr/>
          </p:nvSpPr>
          <p:spPr>
            <a:xfrm>
              <a:off x="5348547" y="5733256"/>
              <a:ext cx="2095445" cy="523220"/>
            </a:xfrm>
            <a:prstGeom prst="rect">
              <a:avLst/>
            </a:prstGeom>
            <a:noFill/>
          </p:spPr>
          <p:txBody>
            <a:bodyPr wrap="none" rtlCol="0">
              <a:spAutoFit/>
            </a:bodyPr>
            <a:lstStyle/>
            <a:p>
              <a:r>
                <a:rPr lang="ja-JP" altLang="en-US" sz="1400" dirty="0" smtClean="0"/>
                <a:t>高視野（</a:t>
              </a:r>
              <a:r>
                <a:rPr kumimoji="1" lang="en-US" altLang="ja-JP" sz="1400" dirty="0" smtClean="0"/>
                <a:t>4</a:t>
              </a:r>
              <a:r>
                <a:rPr kumimoji="1" lang="ja-JP" altLang="en-US" sz="1400" dirty="0" smtClean="0"/>
                <a:t>度）ファインダー</a:t>
              </a:r>
              <a:endParaRPr kumimoji="1" lang="en-US" altLang="ja-JP" sz="1400" dirty="0" smtClean="0"/>
            </a:p>
            <a:p>
              <a:r>
                <a:rPr lang="ja-JP" altLang="en-US" sz="1400" dirty="0" smtClean="0"/>
                <a:t>（夜間用）</a:t>
              </a:r>
              <a:endParaRPr kumimoji="1" lang="ja-JP" altLang="en-US" sz="1400" dirty="0"/>
            </a:p>
          </p:txBody>
        </p:sp>
        <p:sp>
          <p:nvSpPr>
            <p:cNvPr id="3" name="テキスト ボックス 2"/>
            <p:cNvSpPr txBox="1"/>
            <p:nvPr/>
          </p:nvSpPr>
          <p:spPr>
            <a:xfrm>
              <a:off x="3472849" y="2874852"/>
              <a:ext cx="771365" cy="307777"/>
            </a:xfrm>
            <a:prstGeom prst="rect">
              <a:avLst/>
            </a:prstGeom>
            <a:noFill/>
          </p:spPr>
          <p:txBody>
            <a:bodyPr wrap="none" rtlCol="0">
              <a:spAutoFit/>
            </a:bodyPr>
            <a:lstStyle/>
            <a:p>
              <a:r>
                <a:rPr lang="ja-JP" altLang="en-US" sz="1400" dirty="0"/>
                <a:t>コマンド</a:t>
              </a:r>
              <a:endParaRPr kumimoji="1" lang="ja-JP" altLang="en-US" sz="1400" dirty="0"/>
            </a:p>
          </p:txBody>
        </p:sp>
        <p:cxnSp>
          <p:nvCxnSpPr>
            <p:cNvPr id="8" name="直線矢印コネクタ 7"/>
            <p:cNvCxnSpPr/>
            <p:nvPr/>
          </p:nvCxnSpPr>
          <p:spPr>
            <a:xfrm>
              <a:off x="3635896" y="3182629"/>
              <a:ext cx="0" cy="4463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1" idx="1"/>
              <a:endCxn id="50" idx="3"/>
            </p:cNvCxnSpPr>
            <p:nvPr/>
          </p:nvCxnSpPr>
          <p:spPr>
            <a:xfrm flipH="1">
              <a:off x="3846992" y="3998857"/>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5" idx="1"/>
              <a:endCxn id="54" idx="3"/>
            </p:cNvCxnSpPr>
            <p:nvPr/>
          </p:nvCxnSpPr>
          <p:spPr>
            <a:xfrm flipH="1">
              <a:off x="3846992" y="5041156"/>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48" idx="1"/>
              <a:endCxn id="47" idx="3"/>
            </p:cNvCxnSpPr>
            <p:nvPr/>
          </p:nvCxnSpPr>
          <p:spPr>
            <a:xfrm flipH="1">
              <a:off x="3846992" y="6083456"/>
              <a:ext cx="69142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688171" y="4010577"/>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sp>
          <p:nvSpPr>
            <p:cNvPr id="43" name="テキスト ボックス 42"/>
            <p:cNvSpPr txBox="1"/>
            <p:nvPr/>
          </p:nvSpPr>
          <p:spPr>
            <a:xfrm>
              <a:off x="3688171" y="5048309"/>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sp>
          <p:nvSpPr>
            <p:cNvPr id="44" name="テキスト ボックス 43"/>
            <p:cNvSpPr txBox="1"/>
            <p:nvPr/>
          </p:nvSpPr>
          <p:spPr>
            <a:xfrm>
              <a:off x="3713102" y="6089748"/>
              <a:ext cx="1027845" cy="307777"/>
            </a:xfrm>
            <a:prstGeom prst="rect">
              <a:avLst/>
            </a:prstGeom>
            <a:noFill/>
          </p:spPr>
          <p:txBody>
            <a:bodyPr wrap="none" rtlCol="0">
              <a:spAutoFit/>
            </a:bodyPr>
            <a:lstStyle/>
            <a:p>
              <a:r>
                <a:rPr kumimoji="1" lang="ja-JP" altLang="en-US" sz="1400" dirty="0" smtClean="0"/>
                <a:t>画像データ</a:t>
              </a:r>
              <a:endParaRPr kumimoji="1" lang="ja-JP" altLang="en-US" sz="1400" dirty="0"/>
            </a:p>
          </p:txBody>
        </p:sp>
        <p:cxnSp>
          <p:nvCxnSpPr>
            <p:cNvPr id="23" name="直線矢印コネクタ 22"/>
            <p:cNvCxnSpPr/>
            <p:nvPr/>
          </p:nvCxnSpPr>
          <p:spPr>
            <a:xfrm flipH="1">
              <a:off x="2123728" y="5041156"/>
              <a:ext cx="46805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1691680" y="5411036"/>
              <a:ext cx="0" cy="6453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4099" idx="1"/>
            </p:cNvCxnSpPr>
            <p:nvPr/>
          </p:nvCxnSpPr>
          <p:spPr>
            <a:xfrm rot="10800000">
              <a:off x="573484" y="3390866"/>
              <a:ext cx="398116" cy="162231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179512" y="2370796"/>
              <a:ext cx="2016224" cy="1035007"/>
              <a:chOff x="179512" y="2348880"/>
              <a:chExt cx="2016224" cy="1035007"/>
            </a:xfrm>
          </p:grpSpPr>
          <p:sp>
            <p:nvSpPr>
              <p:cNvPr id="30" name="雲 29"/>
              <p:cNvSpPr/>
              <p:nvPr/>
            </p:nvSpPr>
            <p:spPr>
              <a:xfrm>
                <a:off x="179512" y="2348880"/>
                <a:ext cx="2016224" cy="10350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7880" y="2591326"/>
                <a:ext cx="1391728" cy="523220"/>
              </a:xfrm>
              <a:prstGeom prst="rect">
                <a:avLst/>
              </a:prstGeom>
              <a:noFill/>
            </p:spPr>
            <p:txBody>
              <a:bodyPr wrap="none" rtlCol="0">
                <a:spAutoFit/>
              </a:bodyPr>
              <a:lstStyle/>
              <a:p>
                <a:r>
                  <a:rPr kumimoji="1" lang="ja-JP" altLang="en-US" sz="1400" dirty="0" smtClean="0"/>
                  <a:t>観測結果だけを</a:t>
                </a:r>
                <a:endParaRPr kumimoji="1" lang="en-US" altLang="ja-JP" sz="1400" dirty="0" smtClean="0"/>
              </a:p>
              <a:p>
                <a:pPr algn="ctr"/>
                <a:r>
                  <a:rPr kumimoji="1" lang="ja-JP" altLang="en-US" sz="1400" dirty="0" smtClean="0"/>
                  <a:t>日本へ転送</a:t>
                </a:r>
                <a:endParaRPr kumimoji="1" lang="ja-JP" altLang="en-US" sz="1400" dirty="0"/>
              </a:p>
            </p:txBody>
          </p:sp>
        </p:grpSp>
        <p:sp>
          <p:nvSpPr>
            <p:cNvPr id="32" name="テキスト ボックス 31"/>
            <p:cNvSpPr txBox="1"/>
            <p:nvPr/>
          </p:nvSpPr>
          <p:spPr>
            <a:xfrm>
              <a:off x="611560" y="3450916"/>
              <a:ext cx="1008112" cy="523220"/>
            </a:xfrm>
            <a:prstGeom prst="rect">
              <a:avLst/>
            </a:prstGeom>
            <a:noFill/>
          </p:spPr>
          <p:txBody>
            <a:bodyPr wrap="square" rtlCol="0">
              <a:spAutoFit/>
            </a:bodyPr>
            <a:lstStyle/>
            <a:p>
              <a:r>
                <a:rPr kumimoji="1" lang="en-US" altLang="ja-JP" sz="1400" dirty="0" smtClean="0"/>
                <a:t>Iridium</a:t>
              </a:r>
              <a:r>
                <a:rPr lang="ja-JP" altLang="en-US" sz="1400" dirty="0" smtClean="0"/>
                <a:t> </a:t>
              </a:r>
              <a:endParaRPr lang="en-US" altLang="ja-JP" sz="1400" dirty="0" smtClean="0"/>
            </a:p>
            <a:p>
              <a:r>
                <a:rPr lang="en-US" altLang="ja-JP" sz="1400" dirty="0" smtClean="0"/>
                <a:t>Open Port</a:t>
              </a:r>
              <a:endParaRPr kumimoji="1" lang="ja-JP" altLang="en-US" sz="1400" dirty="0"/>
            </a:p>
          </p:txBody>
        </p:sp>
        <p:cxnSp>
          <p:nvCxnSpPr>
            <p:cNvPr id="35" name="直線矢印コネクタ 34"/>
            <p:cNvCxnSpPr/>
            <p:nvPr/>
          </p:nvCxnSpPr>
          <p:spPr>
            <a:xfrm>
              <a:off x="1691680" y="3998857"/>
              <a:ext cx="93610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6389291" y="2204864"/>
            <a:ext cx="2061783" cy="923330"/>
          </a:xfrm>
          <a:prstGeom prst="rect">
            <a:avLst/>
          </a:prstGeom>
          <a:solidFill>
            <a:srgbClr val="FFFF00"/>
          </a:solidFill>
        </p:spPr>
        <p:txBody>
          <a:bodyPr wrap="none" rtlCol="0">
            <a:spAutoFit/>
          </a:bodyPr>
          <a:lstStyle/>
          <a:p>
            <a:pPr algn="ctr"/>
            <a:r>
              <a:rPr lang="ja-JP" altLang="en-US" dirty="0" smtClean="0"/>
              <a:t>導入精度の不足</a:t>
            </a:r>
            <a:endParaRPr lang="en-US" altLang="ja-JP" dirty="0" smtClean="0"/>
          </a:p>
          <a:p>
            <a:pPr algn="ctr"/>
            <a:r>
              <a:rPr kumimoji="1" lang="ja-JP" altLang="en-US" dirty="0"/>
              <a:t>↓</a:t>
            </a:r>
            <a:endParaRPr kumimoji="1" lang="en-US" altLang="ja-JP" dirty="0"/>
          </a:p>
          <a:p>
            <a:pPr algn="ctr"/>
            <a:r>
              <a:rPr lang="ja-JP" altLang="en-US" dirty="0" smtClean="0"/>
              <a:t>高視野ファインダー</a:t>
            </a:r>
            <a:endParaRPr lang="en-US" altLang="ja-JP" dirty="0" smtClean="0"/>
          </a:p>
        </p:txBody>
      </p:sp>
      <p:sp>
        <p:nvSpPr>
          <p:cNvPr id="38" name="テキスト ボックス 37"/>
          <p:cNvSpPr txBox="1"/>
          <p:nvPr/>
        </p:nvSpPr>
        <p:spPr>
          <a:xfrm>
            <a:off x="323528" y="6340678"/>
            <a:ext cx="8127546" cy="369332"/>
          </a:xfrm>
          <a:prstGeom prst="rect">
            <a:avLst/>
          </a:prstGeom>
          <a:solidFill>
            <a:srgbClr val="FFFF00"/>
          </a:solidFill>
        </p:spPr>
        <p:txBody>
          <a:bodyPr wrap="none" rtlCol="0">
            <a:spAutoFit/>
          </a:bodyPr>
          <a:lstStyle/>
          <a:p>
            <a:r>
              <a:rPr kumimoji="1" lang="ja-JP" altLang="en-US" dirty="0" smtClean="0"/>
              <a:t>厳密なアライメント不要、望遠鏡を置いて電源</a:t>
            </a:r>
            <a:r>
              <a:rPr kumimoji="1" lang="en-US" altLang="ja-JP" dirty="0" smtClean="0"/>
              <a:t>ON</a:t>
            </a:r>
            <a:r>
              <a:rPr lang="ja-JP" altLang="en-US" dirty="0"/>
              <a:t>するだけ</a:t>
            </a:r>
            <a:r>
              <a:rPr lang="ja-JP" altLang="en-US" dirty="0" smtClean="0"/>
              <a:t>でシーイング測定が可能</a:t>
            </a:r>
            <a:endParaRPr kumimoji="1" lang="ja-JP" altLang="en-US" dirty="0"/>
          </a:p>
        </p:txBody>
      </p:sp>
    </p:spTree>
    <p:extLst>
      <p:ext uri="{BB962C8B-B14F-4D97-AF65-F5344CB8AC3E}">
        <p14:creationId xmlns:p14="http://schemas.microsoft.com/office/powerpoint/2010/main" val="1310459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pPr algn="l"/>
            <a:r>
              <a:rPr lang="en-US" altLang="ja-JP" dirty="0" smtClean="0"/>
              <a:t>DF-DIMM Hardware</a:t>
            </a:r>
            <a:endParaRPr kumimoji="1" lang="ja-JP" altLang="en-US" dirty="0"/>
          </a:p>
        </p:txBody>
      </p:sp>
      <p:sp>
        <p:nvSpPr>
          <p:cNvPr id="16" name="テキスト ボックス 15"/>
          <p:cNvSpPr txBox="1"/>
          <p:nvPr/>
        </p:nvSpPr>
        <p:spPr>
          <a:xfrm>
            <a:off x="8401489" y="0"/>
            <a:ext cx="742511" cy="369332"/>
          </a:xfrm>
          <a:prstGeom prst="rect">
            <a:avLst/>
          </a:prstGeom>
          <a:noFill/>
        </p:spPr>
        <p:txBody>
          <a:bodyPr wrap="none" rtlCol="0">
            <a:spAutoFit/>
          </a:bodyPr>
          <a:lstStyle/>
          <a:p>
            <a:r>
              <a:rPr lang="en-US" altLang="ja-JP" dirty="0" smtClean="0">
                <a:solidFill>
                  <a:schemeClr val="bg1">
                    <a:lumMod val="85000"/>
                  </a:schemeClr>
                </a:solidFill>
              </a:rPr>
              <a:t>12</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pic>
        <p:nvPicPr>
          <p:cNvPr id="21" name="Picture 4" descr="C:\Users\hirofumi\Desktop\IMG_17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191" y="4928236"/>
            <a:ext cx="192007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Research\Antarctica\DOME-F\picture\IMG_16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633" y="3861048"/>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Research\Antarctica\DOME-F\picture\IMG_1629.JPG"/>
          <p:cNvPicPr preferRelativeResize="0">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5001" t="50822" r="14031" b="8217"/>
          <a:stretch/>
        </p:blipFill>
        <p:spPr bwMode="auto">
          <a:xfrm>
            <a:off x="397454" y="4934929"/>
            <a:ext cx="19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820207" y="1259979"/>
            <a:ext cx="4836580" cy="369332"/>
          </a:xfrm>
          <a:prstGeom prst="rect">
            <a:avLst/>
          </a:prstGeom>
          <a:noFill/>
        </p:spPr>
        <p:txBody>
          <a:bodyPr wrap="none" rtlCol="0">
            <a:spAutoFit/>
          </a:bodyPr>
          <a:lstStyle/>
          <a:p>
            <a:r>
              <a:rPr lang="en-US" altLang="ja-JP" dirty="0" smtClean="0">
                <a:sym typeface="Wingdings" pitchFamily="2" charset="2"/>
              </a:rPr>
              <a:t>-80</a:t>
            </a:r>
            <a:r>
              <a:rPr lang="ja-JP" altLang="en-US" dirty="0" smtClean="0">
                <a:sym typeface="Wingdings" pitchFamily="2" charset="2"/>
              </a:rPr>
              <a:t>度のドームふじで使用するために改造を実施</a:t>
            </a:r>
            <a:endParaRPr kumimoji="1" lang="ja-JP" altLang="en-US" dirty="0"/>
          </a:p>
        </p:txBody>
      </p:sp>
      <p:sp>
        <p:nvSpPr>
          <p:cNvPr id="8" name="テキスト ボックス 7"/>
          <p:cNvSpPr txBox="1"/>
          <p:nvPr/>
        </p:nvSpPr>
        <p:spPr>
          <a:xfrm>
            <a:off x="2820207" y="1772816"/>
            <a:ext cx="5424883" cy="2031325"/>
          </a:xfrm>
          <a:prstGeom prst="rect">
            <a:avLst/>
          </a:prstGeom>
          <a:noFill/>
        </p:spPr>
        <p:txBody>
          <a:bodyPr wrap="none" rtlCol="0">
            <a:spAutoFit/>
          </a:bodyPr>
          <a:lstStyle/>
          <a:p>
            <a:pPr marL="285750" indent="-285750">
              <a:buFont typeface="Wingdings" pitchFamily="2" charset="2"/>
              <a:buChar char="p"/>
            </a:pPr>
            <a:r>
              <a:rPr lang="ja-JP" altLang="en-US" dirty="0" smtClean="0"/>
              <a:t>完全な分解と洗浄</a:t>
            </a:r>
            <a:endParaRPr lang="en-US" altLang="ja-JP" dirty="0" smtClean="0"/>
          </a:p>
          <a:p>
            <a:r>
              <a:rPr lang="ja-JP" altLang="en-US" dirty="0" smtClean="0"/>
              <a:t>　</a:t>
            </a:r>
            <a:r>
              <a:rPr lang="ja-JP" altLang="en-US" dirty="0"/>
              <a:t>　</a:t>
            </a:r>
            <a:r>
              <a:rPr lang="ja-JP" altLang="en-US" dirty="0" smtClean="0">
                <a:solidFill>
                  <a:srgbClr val="0070C0"/>
                </a:solidFill>
              </a:rPr>
              <a:t>完全に脱脂洗浄し</a:t>
            </a:r>
            <a:r>
              <a:rPr lang="en-US" altLang="ja-JP" dirty="0" smtClean="0">
                <a:solidFill>
                  <a:srgbClr val="0070C0"/>
                </a:solidFill>
              </a:rPr>
              <a:t>-80</a:t>
            </a:r>
            <a:r>
              <a:rPr lang="ja-JP" altLang="en-US" dirty="0" smtClean="0">
                <a:solidFill>
                  <a:srgbClr val="0070C0"/>
                </a:solidFill>
              </a:rPr>
              <a:t>度で使用可能なグリスに交換</a:t>
            </a:r>
            <a:endParaRPr lang="en-US" altLang="ja-JP" dirty="0" smtClean="0">
              <a:solidFill>
                <a:srgbClr val="0070C0"/>
              </a:solidFill>
            </a:endParaRPr>
          </a:p>
          <a:p>
            <a:pPr marL="285750" indent="-285750">
              <a:buFont typeface="Wingdings" pitchFamily="2" charset="2"/>
              <a:buChar char="p"/>
            </a:pPr>
            <a:r>
              <a:rPr lang="ja-JP" altLang="en-US" dirty="0" smtClean="0"/>
              <a:t>最低限の加熱</a:t>
            </a:r>
            <a:endParaRPr lang="en-US" altLang="ja-JP" dirty="0" smtClean="0"/>
          </a:p>
          <a:p>
            <a:r>
              <a:rPr lang="ja-JP" altLang="en-US" dirty="0" smtClean="0"/>
              <a:t>　</a:t>
            </a:r>
            <a:r>
              <a:rPr lang="ja-JP" altLang="en-US" dirty="0"/>
              <a:t>　</a:t>
            </a:r>
            <a:r>
              <a:rPr lang="ja-JP" altLang="en-US" dirty="0" smtClean="0">
                <a:solidFill>
                  <a:srgbClr val="0070C0"/>
                </a:solidFill>
              </a:rPr>
              <a:t>電子回路やモーターをヒーターでピンポイント加熱</a:t>
            </a:r>
            <a:endParaRPr lang="en-US" altLang="ja-JP" dirty="0">
              <a:solidFill>
                <a:srgbClr val="0070C0"/>
              </a:solidFill>
            </a:endParaRPr>
          </a:p>
          <a:p>
            <a:pPr marL="285750" indent="-285750">
              <a:buFont typeface="Wingdings" pitchFamily="2" charset="2"/>
              <a:buChar char="p"/>
            </a:pPr>
            <a:r>
              <a:rPr lang="ja-JP" altLang="en-US" dirty="0" smtClean="0"/>
              <a:t>結露対策</a:t>
            </a:r>
            <a:endParaRPr lang="en-US" altLang="ja-JP" dirty="0" smtClean="0"/>
          </a:p>
          <a:p>
            <a:r>
              <a:rPr kumimoji="1" lang="ja-JP" altLang="en-US" dirty="0" smtClean="0"/>
              <a:t>　</a:t>
            </a:r>
            <a:r>
              <a:rPr kumimoji="1" lang="ja-JP" altLang="en-US" dirty="0"/>
              <a:t>　</a:t>
            </a:r>
            <a:r>
              <a:rPr kumimoji="1" lang="ja-JP" altLang="en-US" dirty="0" smtClean="0">
                <a:solidFill>
                  <a:srgbClr val="0070C0"/>
                </a:solidFill>
              </a:rPr>
              <a:t>光学窓にヒーターを追加</a:t>
            </a:r>
            <a:endParaRPr kumimoji="1" lang="en-US" altLang="ja-JP" dirty="0" smtClean="0">
              <a:solidFill>
                <a:srgbClr val="0070C0"/>
              </a:solidFill>
            </a:endParaRPr>
          </a:p>
          <a:p>
            <a:r>
              <a:rPr lang="ja-JP" altLang="en-US" dirty="0" smtClean="0">
                <a:solidFill>
                  <a:srgbClr val="0070C0"/>
                </a:solidFill>
              </a:rPr>
              <a:t>　</a:t>
            </a:r>
            <a:r>
              <a:rPr lang="ja-JP" altLang="en-US" dirty="0">
                <a:solidFill>
                  <a:srgbClr val="0070C0"/>
                </a:solidFill>
              </a:rPr>
              <a:t>　</a:t>
            </a:r>
            <a:r>
              <a:rPr lang="ja-JP" altLang="en-US" dirty="0" smtClean="0">
                <a:solidFill>
                  <a:srgbClr val="0070C0"/>
                </a:solidFill>
              </a:rPr>
              <a:t>できるだけ隙間を無くす</a:t>
            </a:r>
            <a:endParaRPr kumimoji="1" lang="ja-JP" altLang="en-US" dirty="0">
              <a:solidFill>
                <a:srgbClr val="0070C0"/>
              </a:solidFill>
            </a:endParaRPr>
          </a:p>
        </p:txBody>
      </p:sp>
      <p:pic>
        <p:nvPicPr>
          <p:cNvPr id="3074" name="Picture 2" descr="C:\Research\Antarctica\DF-DIMM\picture\IMG_13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080" y="1772816"/>
            <a:ext cx="192007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M2\20091109修論中間発表\5019002.JPG"/>
          <p:cNvPicPr>
            <a:picLocks noChangeAspect="1" noChangeArrowheads="1"/>
          </p:cNvPicPr>
          <p:nvPr/>
        </p:nvPicPr>
        <p:blipFill>
          <a:blip r:embed="rId7" cstate="print"/>
          <a:srcRect/>
          <a:stretch>
            <a:fillRect/>
          </a:stretch>
        </p:blipFill>
        <p:spPr bwMode="auto">
          <a:xfrm>
            <a:off x="179512" y="3501008"/>
            <a:ext cx="1532276" cy="1071570"/>
          </a:xfrm>
          <a:prstGeom prst="rect">
            <a:avLst/>
          </a:prstGeom>
          <a:noFill/>
          <a:ln>
            <a:noFill/>
          </a:ln>
          <a:effectLst/>
        </p:spPr>
      </p:pic>
      <p:sp>
        <p:nvSpPr>
          <p:cNvPr id="31" name="正方形/長方形 30"/>
          <p:cNvSpPr/>
          <p:nvPr/>
        </p:nvSpPr>
        <p:spPr>
          <a:xfrm>
            <a:off x="1763688" y="3934797"/>
            <a:ext cx="1200535" cy="646331"/>
          </a:xfrm>
          <a:prstGeom prst="rect">
            <a:avLst/>
          </a:prstGeom>
        </p:spPr>
        <p:txBody>
          <a:bodyPr wrap="square">
            <a:spAutoFit/>
          </a:bodyPr>
          <a:lstStyle/>
          <a:p>
            <a:r>
              <a:rPr lang="en-US" altLang="ja-JP" sz="1200" dirty="0"/>
              <a:t>FOMBLIN </a:t>
            </a:r>
            <a:r>
              <a:rPr lang="en-US" altLang="ja-JP" sz="1200" dirty="0" smtClean="0"/>
              <a:t>ZLHT</a:t>
            </a:r>
            <a:endParaRPr lang="ja-JP" altLang="en-US" sz="1200" dirty="0"/>
          </a:p>
          <a:p>
            <a:r>
              <a:rPr lang="ja-JP" altLang="en-US" sz="1200" dirty="0" smtClean="0"/>
              <a:t>ソルベイソレクシス</a:t>
            </a:r>
            <a:r>
              <a:rPr lang="en-US" altLang="ja-JP" sz="1200" dirty="0" smtClean="0"/>
              <a:t>(</a:t>
            </a:r>
            <a:r>
              <a:rPr lang="ja-JP" altLang="en-US" sz="1200" dirty="0" smtClean="0"/>
              <a:t>株</a:t>
            </a:r>
            <a:r>
              <a:rPr lang="en-US" altLang="ja-JP" sz="1200" dirty="0" smtClean="0"/>
              <a:t>)HP</a:t>
            </a:r>
            <a:r>
              <a:rPr lang="ja-JP" altLang="en-US" sz="1200" dirty="0" smtClean="0"/>
              <a:t>より</a:t>
            </a:r>
            <a:endParaRPr lang="ja-JP" altLang="en-US" sz="1200" dirty="0"/>
          </a:p>
        </p:txBody>
      </p:sp>
      <p:sp>
        <p:nvSpPr>
          <p:cNvPr id="9" name="テキスト ボックス 8"/>
          <p:cNvSpPr txBox="1"/>
          <p:nvPr/>
        </p:nvSpPr>
        <p:spPr>
          <a:xfrm>
            <a:off x="5645432" y="5456639"/>
            <a:ext cx="2428870" cy="369332"/>
          </a:xfrm>
          <a:prstGeom prst="rect">
            <a:avLst/>
          </a:prstGeom>
          <a:noFill/>
        </p:spPr>
        <p:txBody>
          <a:bodyPr wrap="none" rtlCol="0">
            <a:spAutoFit/>
          </a:bodyPr>
          <a:lstStyle/>
          <a:p>
            <a:r>
              <a:rPr lang="en-US" altLang="ja-JP" dirty="0" smtClean="0">
                <a:sym typeface="Wingdings" pitchFamily="2" charset="2"/>
              </a:rPr>
              <a:t></a:t>
            </a:r>
            <a:r>
              <a:rPr lang="ja-JP" altLang="en-US" dirty="0" smtClean="0">
                <a:sym typeface="Wingdings" pitchFamily="2" charset="2"/>
              </a:rPr>
              <a:t>　</a:t>
            </a:r>
            <a:r>
              <a:rPr lang="en-US" altLang="ja-JP" dirty="0" smtClean="0"/>
              <a:t>-80</a:t>
            </a:r>
            <a:r>
              <a:rPr lang="ja-JP" altLang="en-US" dirty="0" smtClean="0"/>
              <a:t>度で動作を確認</a:t>
            </a:r>
            <a:endParaRPr kumimoji="1" lang="ja-JP" altLang="en-US" dirty="0"/>
          </a:p>
        </p:txBody>
      </p:sp>
      <p:sp>
        <p:nvSpPr>
          <p:cNvPr id="36" name="正方形/長方形 35"/>
          <p:cNvSpPr/>
          <p:nvPr/>
        </p:nvSpPr>
        <p:spPr>
          <a:xfrm>
            <a:off x="7688188" y="5251648"/>
            <a:ext cx="820651" cy="276999"/>
          </a:xfrm>
          <a:prstGeom prst="rect">
            <a:avLst/>
          </a:prstGeom>
        </p:spPr>
        <p:txBody>
          <a:bodyPr wrap="square">
            <a:spAutoFit/>
          </a:bodyPr>
          <a:lstStyle/>
          <a:p>
            <a:r>
              <a:rPr lang="ja-JP" altLang="en-US" sz="1200" dirty="0"/>
              <a:t>冷却実験</a:t>
            </a:r>
          </a:p>
        </p:txBody>
      </p:sp>
      <p:sp>
        <p:nvSpPr>
          <p:cNvPr id="37" name="正方形/長方形 36"/>
          <p:cNvSpPr/>
          <p:nvPr/>
        </p:nvSpPr>
        <p:spPr>
          <a:xfrm>
            <a:off x="1475656" y="3140968"/>
            <a:ext cx="1056519" cy="276999"/>
          </a:xfrm>
          <a:prstGeom prst="rect">
            <a:avLst/>
          </a:prstGeom>
        </p:spPr>
        <p:txBody>
          <a:bodyPr wrap="square">
            <a:spAutoFit/>
          </a:bodyPr>
          <a:lstStyle/>
          <a:p>
            <a:r>
              <a:rPr lang="ja-JP" altLang="en-US" sz="1200" dirty="0" smtClean="0"/>
              <a:t>完全に分解</a:t>
            </a:r>
            <a:endParaRPr lang="ja-JP" altLang="en-US" sz="1200" dirty="0"/>
          </a:p>
        </p:txBody>
      </p:sp>
      <p:sp>
        <p:nvSpPr>
          <p:cNvPr id="38" name="正方形/長方形 37"/>
          <p:cNvSpPr/>
          <p:nvPr/>
        </p:nvSpPr>
        <p:spPr>
          <a:xfrm>
            <a:off x="1278908" y="6381328"/>
            <a:ext cx="1109251" cy="276999"/>
          </a:xfrm>
          <a:prstGeom prst="rect">
            <a:avLst/>
          </a:prstGeom>
        </p:spPr>
        <p:txBody>
          <a:bodyPr wrap="square">
            <a:spAutoFit/>
          </a:bodyPr>
          <a:lstStyle/>
          <a:p>
            <a:r>
              <a:rPr lang="ja-JP" altLang="en-US" sz="1200" dirty="0" smtClean="0"/>
              <a:t>水平モーター</a:t>
            </a:r>
            <a:endParaRPr lang="ja-JP" altLang="en-US" sz="1200" dirty="0"/>
          </a:p>
        </p:txBody>
      </p:sp>
      <p:sp>
        <p:nvSpPr>
          <p:cNvPr id="39" name="正方形/長方形 38"/>
          <p:cNvSpPr/>
          <p:nvPr/>
        </p:nvSpPr>
        <p:spPr>
          <a:xfrm>
            <a:off x="2604183" y="6368236"/>
            <a:ext cx="2232248" cy="276999"/>
          </a:xfrm>
          <a:prstGeom prst="rect">
            <a:avLst/>
          </a:prstGeom>
        </p:spPr>
        <p:txBody>
          <a:bodyPr wrap="square">
            <a:spAutoFit/>
          </a:bodyPr>
          <a:lstStyle/>
          <a:p>
            <a:r>
              <a:rPr lang="en-US" altLang="ja-JP" sz="1200" dirty="0" smtClean="0"/>
              <a:t>DIMM</a:t>
            </a:r>
            <a:r>
              <a:rPr lang="ja-JP" altLang="en-US" sz="1200" dirty="0" smtClean="0"/>
              <a:t>マスク（ウェッジプリズム）</a:t>
            </a:r>
            <a:endParaRPr lang="ja-JP" altLang="en-US" sz="1200" dirty="0"/>
          </a:p>
        </p:txBody>
      </p:sp>
      <p:sp>
        <p:nvSpPr>
          <p:cNvPr id="3" name="テキスト ボックス 2"/>
          <p:cNvSpPr txBox="1"/>
          <p:nvPr/>
        </p:nvSpPr>
        <p:spPr>
          <a:xfrm>
            <a:off x="5196471" y="6023029"/>
            <a:ext cx="3160489" cy="646331"/>
          </a:xfrm>
          <a:prstGeom prst="rect">
            <a:avLst/>
          </a:prstGeom>
          <a:solidFill>
            <a:srgbClr val="FFFF00"/>
          </a:solidFill>
        </p:spPr>
        <p:txBody>
          <a:bodyPr wrap="square" rtlCol="0">
            <a:spAutoFit/>
          </a:bodyPr>
          <a:lstStyle/>
          <a:p>
            <a:pPr algn="ctr"/>
            <a:r>
              <a:rPr kumimoji="1" lang="ja-JP" altLang="en-US" dirty="0" smtClean="0"/>
              <a:t>市販望遠鏡を改造、</a:t>
            </a:r>
            <a:r>
              <a:rPr lang="ja-JP" altLang="en-US" dirty="0" smtClean="0"/>
              <a:t>南極仕様にする技術・技能をほぼ確立</a:t>
            </a:r>
            <a:endParaRPr kumimoji="1" lang="ja-JP" altLang="en-US" dirty="0"/>
          </a:p>
        </p:txBody>
      </p:sp>
    </p:spTree>
    <p:extLst>
      <p:ext uri="{BB962C8B-B14F-4D97-AF65-F5344CB8AC3E}">
        <p14:creationId xmlns:p14="http://schemas.microsoft.com/office/powerpoint/2010/main" val="319273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pPr algn="l"/>
            <a:r>
              <a:rPr lang="en-US" altLang="ja-JP" dirty="0" smtClean="0"/>
              <a:t>DF-DIMM Software</a:t>
            </a:r>
            <a:endParaRPr kumimoji="1" lang="ja-JP" altLang="en-US" dirty="0"/>
          </a:p>
        </p:txBody>
      </p:sp>
      <p:sp>
        <p:nvSpPr>
          <p:cNvPr id="17" name="テキスト ボックス 16"/>
          <p:cNvSpPr txBox="1"/>
          <p:nvPr/>
        </p:nvSpPr>
        <p:spPr>
          <a:xfrm>
            <a:off x="398367" y="1340768"/>
            <a:ext cx="7848872" cy="5355312"/>
          </a:xfrm>
          <a:prstGeom prst="rect">
            <a:avLst/>
          </a:prstGeom>
          <a:noFill/>
        </p:spPr>
        <p:txBody>
          <a:bodyPr wrap="square" rtlCol="0">
            <a:spAutoFit/>
          </a:bodyPr>
          <a:lstStyle/>
          <a:p>
            <a:pPr algn="just"/>
            <a:r>
              <a:rPr lang="en-US" altLang="ja-JP" dirty="0" smtClean="0"/>
              <a:t>LX200</a:t>
            </a:r>
            <a:r>
              <a:rPr lang="ja-JP" altLang="en-US" dirty="0" smtClean="0"/>
              <a:t>と</a:t>
            </a:r>
            <a:r>
              <a:rPr lang="en-US" altLang="ja-JP" dirty="0" smtClean="0"/>
              <a:t>3</a:t>
            </a:r>
            <a:r>
              <a:rPr lang="ja-JP" altLang="en-US" dirty="0" smtClean="0"/>
              <a:t>台の</a:t>
            </a:r>
            <a:r>
              <a:rPr lang="en-US" altLang="ja-JP" dirty="0" smtClean="0"/>
              <a:t>ST-</a:t>
            </a:r>
            <a:r>
              <a:rPr lang="en-US" altLang="ja-JP" dirty="0" err="1" smtClean="0"/>
              <a:t>i</a:t>
            </a:r>
            <a:r>
              <a:rPr lang="ja-JP" altLang="en-US" dirty="0" smtClean="0"/>
              <a:t>を制御するために</a:t>
            </a:r>
            <a:r>
              <a:rPr lang="en-US" altLang="ja-JP" dirty="0" smtClean="0"/>
              <a:t>3</a:t>
            </a:r>
            <a:r>
              <a:rPr lang="ja-JP" altLang="en-US" dirty="0" smtClean="0"/>
              <a:t>台の</a:t>
            </a:r>
            <a:r>
              <a:rPr lang="en-US" altLang="ja-JP" dirty="0" smtClean="0"/>
              <a:t>FitPC2</a:t>
            </a:r>
            <a:r>
              <a:rPr lang="ja-JP" altLang="en-US" dirty="0" smtClean="0"/>
              <a:t>を用いる。</a:t>
            </a:r>
            <a:r>
              <a:rPr lang="en-US" altLang="ja-JP" dirty="0" smtClean="0"/>
              <a:t>OS</a:t>
            </a:r>
            <a:r>
              <a:rPr lang="ja-JP" altLang="en-US" dirty="0" smtClean="0"/>
              <a:t>は</a:t>
            </a:r>
            <a:r>
              <a:rPr lang="en-US" altLang="ja-JP" dirty="0" smtClean="0"/>
              <a:t>Ubuntu 11.04</a:t>
            </a:r>
            <a:r>
              <a:rPr lang="ja-JP" altLang="en-US" dirty="0" smtClean="0"/>
              <a:t>を用い、</a:t>
            </a:r>
            <a:r>
              <a:rPr lang="en-US" altLang="ja-JP" dirty="0" smtClean="0">
                <a:solidFill>
                  <a:srgbClr val="0070C0"/>
                </a:solidFill>
              </a:rPr>
              <a:t>C</a:t>
            </a:r>
            <a:r>
              <a:rPr lang="ja-JP" altLang="en-US" dirty="0" smtClean="0">
                <a:solidFill>
                  <a:srgbClr val="0070C0"/>
                </a:solidFill>
              </a:rPr>
              <a:t>言語</a:t>
            </a:r>
            <a:r>
              <a:rPr lang="ja-JP" altLang="en-US" dirty="0" smtClean="0"/>
              <a:t>、</a:t>
            </a:r>
            <a:r>
              <a:rPr lang="en-US" altLang="ja-JP" dirty="0" err="1" smtClean="0">
                <a:solidFill>
                  <a:srgbClr val="0070C0"/>
                </a:solidFill>
              </a:rPr>
              <a:t>awk</a:t>
            </a:r>
            <a:r>
              <a:rPr lang="ja-JP" altLang="en-US" dirty="0" err="1" smtClean="0"/>
              <a:t>、</a:t>
            </a:r>
            <a:r>
              <a:rPr lang="en-US" altLang="ja-JP" dirty="0" smtClean="0"/>
              <a:t> </a:t>
            </a:r>
            <a:r>
              <a:rPr lang="en-US" altLang="ja-JP" dirty="0" smtClean="0">
                <a:solidFill>
                  <a:srgbClr val="0070C0"/>
                </a:solidFill>
              </a:rPr>
              <a:t>bash</a:t>
            </a:r>
            <a:r>
              <a:rPr lang="ja-JP" altLang="en-US" dirty="0" smtClean="0"/>
              <a:t>スクリプトで以下のようなソフトを作成した。</a:t>
            </a:r>
            <a:endParaRPr lang="en-US" altLang="ja-JP" dirty="0" smtClean="0"/>
          </a:p>
          <a:p>
            <a:pPr algn="just"/>
            <a:endParaRPr lang="en-US" altLang="ja-JP" dirty="0"/>
          </a:p>
          <a:p>
            <a:pPr algn="just"/>
            <a:endParaRPr lang="en-US" altLang="ja-JP" dirty="0" smtClean="0"/>
          </a:p>
          <a:p>
            <a:pPr algn="just"/>
            <a:endParaRPr lang="en-US" altLang="ja-JP" dirty="0"/>
          </a:p>
          <a:p>
            <a:pPr algn="just"/>
            <a:endParaRPr lang="en-US" altLang="ja-JP" dirty="0" smtClean="0"/>
          </a:p>
          <a:p>
            <a:pPr algn="just"/>
            <a:endParaRPr lang="en-US" altLang="ja-JP" dirty="0" smtClean="0"/>
          </a:p>
          <a:p>
            <a:pPr algn="just"/>
            <a:endParaRPr lang="en-US" altLang="ja-JP" dirty="0"/>
          </a:p>
          <a:p>
            <a:pPr algn="just"/>
            <a:endParaRPr lang="en-US" altLang="ja-JP" dirty="0" smtClean="0"/>
          </a:p>
          <a:p>
            <a:pPr algn="just"/>
            <a:endParaRPr lang="en-US" altLang="ja-JP" dirty="0"/>
          </a:p>
          <a:p>
            <a:pPr algn="just"/>
            <a:endParaRPr lang="en-US" altLang="ja-JP" dirty="0" smtClean="0"/>
          </a:p>
          <a:p>
            <a:pPr algn="just"/>
            <a:r>
              <a:rPr lang="ja-JP" altLang="en-US" dirty="0" smtClean="0"/>
              <a:t>望遠鏡の操作は自作ソフトを用いた。</a:t>
            </a:r>
            <a:r>
              <a:rPr lang="en-US" altLang="ja-JP" dirty="0" smtClean="0"/>
              <a:t>ST-</a:t>
            </a:r>
            <a:r>
              <a:rPr lang="en-US" altLang="ja-JP" dirty="0" err="1" smtClean="0"/>
              <a:t>i</a:t>
            </a:r>
            <a:r>
              <a:rPr lang="ja-JP" altLang="en-US" dirty="0" smtClean="0"/>
              <a:t>のコントロールは</a:t>
            </a:r>
            <a:r>
              <a:rPr lang="en-US" altLang="ja-JP" dirty="0" err="1" smtClean="0">
                <a:solidFill>
                  <a:srgbClr val="0070C0"/>
                </a:solidFill>
              </a:rPr>
              <a:t>NightView</a:t>
            </a:r>
            <a:r>
              <a:rPr lang="ja-JP" altLang="en-US" dirty="0" smtClean="0"/>
              <a:t>を用いた。得られた画像の解析は</a:t>
            </a:r>
            <a:r>
              <a:rPr lang="en-US" altLang="ja-JP" dirty="0" err="1" smtClean="0">
                <a:solidFill>
                  <a:srgbClr val="0070C0"/>
                </a:solidFill>
              </a:rPr>
              <a:t>cfitsio</a:t>
            </a:r>
            <a:r>
              <a:rPr lang="ja-JP" altLang="en-US" dirty="0" smtClean="0"/>
              <a:t>を用いた自作ソフトでホットピクセルを除去し</a:t>
            </a:r>
            <a:r>
              <a:rPr lang="en-US" altLang="ja-JP" dirty="0" err="1" smtClean="0">
                <a:solidFill>
                  <a:srgbClr val="0070C0"/>
                </a:solidFill>
              </a:rPr>
              <a:t>Sextractor</a:t>
            </a:r>
            <a:r>
              <a:rPr lang="ja-JP" altLang="en-US" dirty="0" smtClean="0"/>
              <a:t>で天体検出を行った。</a:t>
            </a:r>
            <a:endParaRPr lang="en-US" altLang="ja-JP" dirty="0"/>
          </a:p>
          <a:p>
            <a:pPr algn="just"/>
            <a:endParaRPr lang="en-US" altLang="ja-JP" dirty="0"/>
          </a:p>
          <a:p>
            <a:pPr algn="just"/>
            <a:r>
              <a:rPr lang="ja-JP" altLang="en-US" dirty="0" smtClean="0"/>
              <a:t>さらにこれらを組み合わせたスクリプトを</a:t>
            </a:r>
            <a:r>
              <a:rPr lang="en-US" altLang="ja-JP" dirty="0" err="1" smtClean="0">
                <a:solidFill>
                  <a:srgbClr val="0070C0"/>
                </a:solidFill>
              </a:rPr>
              <a:t>init</a:t>
            </a:r>
            <a:r>
              <a:rPr lang="ja-JP" altLang="en-US" dirty="0" smtClean="0">
                <a:solidFill>
                  <a:srgbClr val="0070C0"/>
                </a:solidFill>
              </a:rPr>
              <a:t>プロセス</a:t>
            </a:r>
            <a:r>
              <a:rPr lang="ja-JP" altLang="en-US" dirty="0" smtClean="0"/>
              <a:t>や</a:t>
            </a:r>
            <a:r>
              <a:rPr lang="en-US" altLang="ja-JP" dirty="0" err="1" smtClean="0">
                <a:solidFill>
                  <a:srgbClr val="0070C0"/>
                </a:solidFill>
              </a:rPr>
              <a:t>crontab</a:t>
            </a:r>
            <a:r>
              <a:rPr lang="ja-JP" altLang="en-US" dirty="0"/>
              <a:t>に</a:t>
            </a:r>
            <a:r>
              <a:rPr lang="ja-JP" altLang="en-US" dirty="0" smtClean="0"/>
              <a:t>実行させることで電源</a:t>
            </a:r>
            <a:r>
              <a:rPr lang="en-US" altLang="ja-JP" dirty="0" smtClean="0"/>
              <a:t>ON</a:t>
            </a:r>
            <a:r>
              <a:rPr lang="ja-JP" altLang="en-US" dirty="0" smtClean="0"/>
              <a:t>で自動的に観測を開始、状況に応じて終了・再観測するようにした。</a:t>
            </a:r>
            <a:endParaRPr lang="en-US" altLang="ja-JP" dirty="0" smtClean="0"/>
          </a:p>
          <a:p>
            <a:pPr algn="just"/>
            <a:endParaRPr lang="en-US" altLang="ja-JP" dirty="0" smtClean="0"/>
          </a:p>
          <a:p>
            <a:pPr algn="just"/>
            <a:r>
              <a:rPr lang="ja-JP" altLang="en-US" dirty="0"/>
              <a:t>望遠鏡</a:t>
            </a:r>
            <a:r>
              <a:rPr lang="ja-JP" altLang="en-US" dirty="0" smtClean="0"/>
              <a:t>は完全に自立して観測を行い、最低限の情報のみを日本に送信する。</a:t>
            </a:r>
            <a:endParaRPr lang="en-US" altLang="ja-JP" dirty="0" smtClean="0"/>
          </a:p>
        </p:txBody>
      </p:sp>
      <p:sp>
        <p:nvSpPr>
          <p:cNvPr id="21" name="テキスト ボックス 20"/>
          <p:cNvSpPr txBox="1"/>
          <p:nvPr/>
        </p:nvSpPr>
        <p:spPr>
          <a:xfrm>
            <a:off x="8401489" y="-1000"/>
            <a:ext cx="742511" cy="369332"/>
          </a:xfrm>
          <a:prstGeom prst="rect">
            <a:avLst/>
          </a:prstGeom>
          <a:noFill/>
        </p:spPr>
        <p:txBody>
          <a:bodyPr wrap="none" rtlCol="0">
            <a:spAutoFit/>
          </a:bodyPr>
          <a:lstStyle/>
          <a:p>
            <a:r>
              <a:rPr lang="en-US" altLang="ja-JP" dirty="0" smtClean="0">
                <a:solidFill>
                  <a:schemeClr val="bg1">
                    <a:lumMod val="85000"/>
                  </a:schemeClr>
                </a:solidFill>
              </a:rPr>
              <a:t>13</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3" name="正方形/長方形 2"/>
          <p:cNvSpPr/>
          <p:nvPr/>
        </p:nvSpPr>
        <p:spPr>
          <a:xfrm>
            <a:off x="1118447" y="1988840"/>
            <a:ext cx="5472608" cy="2308324"/>
          </a:xfrm>
          <a:prstGeom prst="rect">
            <a:avLst/>
          </a:prstGeom>
        </p:spPr>
        <p:txBody>
          <a:bodyPr wrap="square">
            <a:spAutoFit/>
          </a:bodyPr>
          <a:lstStyle/>
          <a:p>
            <a:pPr marL="285750" indent="-285750" algn="just">
              <a:buFont typeface="Wingdings" pitchFamily="2" charset="2"/>
              <a:buChar char="p"/>
            </a:pPr>
            <a:r>
              <a:rPr lang="ja-JP" altLang="en-US" dirty="0" smtClean="0"/>
              <a:t>天体の自動導入</a:t>
            </a:r>
            <a:endParaRPr lang="en-US" altLang="ja-JP" dirty="0" smtClean="0"/>
          </a:p>
          <a:p>
            <a:pPr marL="285750" indent="-285750" algn="just">
              <a:buFont typeface="Wingdings" pitchFamily="2" charset="2"/>
              <a:buChar char="p"/>
            </a:pPr>
            <a:r>
              <a:rPr lang="ja-JP" altLang="en-US" dirty="0" smtClean="0"/>
              <a:t>露出</a:t>
            </a:r>
            <a:r>
              <a:rPr lang="ja-JP" altLang="en-US" dirty="0"/>
              <a:t>時間の決定</a:t>
            </a:r>
            <a:endParaRPr lang="en-US" altLang="ja-JP" dirty="0"/>
          </a:p>
          <a:p>
            <a:pPr marL="285750" indent="-285750" algn="just">
              <a:buFont typeface="Wingdings" pitchFamily="2" charset="2"/>
              <a:buChar char="p"/>
            </a:pPr>
            <a:r>
              <a:rPr lang="ja-JP" altLang="en-US" dirty="0"/>
              <a:t>視野中心</a:t>
            </a:r>
            <a:r>
              <a:rPr lang="ja-JP" altLang="en-US" dirty="0" smtClean="0"/>
              <a:t>への天体導入</a:t>
            </a:r>
            <a:endParaRPr lang="en-US" altLang="ja-JP" dirty="0"/>
          </a:p>
          <a:p>
            <a:pPr marL="285750" indent="-285750" algn="just">
              <a:buFont typeface="Wingdings" pitchFamily="2" charset="2"/>
              <a:buChar char="p"/>
            </a:pPr>
            <a:r>
              <a:rPr lang="ja-JP" altLang="en-US" dirty="0"/>
              <a:t>ピント位置</a:t>
            </a:r>
            <a:r>
              <a:rPr lang="ja-JP" altLang="en-US" dirty="0" smtClean="0"/>
              <a:t>検出・移動</a:t>
            </a:r>
            <a:endParaRPr lang="en-US" altLang="ja-JP" dirty="0"/>
          </a:p>
          <a:p>
            <a:pPr marL="285750" indent="-285750" algn="just">
              <a:buFont typeface="Wingdings" pitchFamily="2" charset="2"/>
              <a:buChar char="p"/>
            </a:pPr>
            <a:r>
              <a:rPr lang="ja-JP" altLang="en-US" dirty="0" smtClean="0"/>
              <a:t>焦点距離の測定・決定</a:t>
            </a:r>
            <a:endParaRPr lang="en-US" altLang="ja-JP" dirty="0" smtClean="0"/>
          </a:p>
          <a:p>
            <a:pPr marL="285750" indent="-285750" algn="just">
              <a:buFont typeface="Wingdings" pitchFamily="2" charset="2"/>
              <a:buChar char="p"/>
            </a:pPr>
            <a:r>
              <a:rPr lang="ja-JP" altLang="en-US" dirty="0" smtClean="0"/>
              <a:t>本体とファインダーの原点を同期</a:t>
            </a:r>
            <a:endParaRPr lang="en-US" altLang="ja-JP" dirty="0" smtClean="0"/>
          </a:p>
          <a:p>
            <a:pPr marL="285750" indent="-285750" algn="just">
              <a:buFont typeface="Wingdings" pitchFamily="2" charset="2"/>
              <a:buChar char="p"/>
            </a:pPr>
            <a:r>
              <a:rPr lang="ja-JP" altLang="en-US" dirty="0" smtClean="0"/>
              <a:t>視野内に天体が導入できない場合に周辺を探す</a:t>
            </a:r>
            <a:endParaRPr lang="en-US" altLang="ja-JP" dirty="0" smtClean="0"/>
          </a:p>
          <a:p>
            <a:pPr marL="285750" indent="-285750" algn="just">
              <a:buFont typeface="Wingdings" pitchFamily="2" charset="2"/>
              <a:buChar char="p"/>
            </a:pPr>
            <a:r>
              <a:rPr lang="en-US" altLang="ja-JP" dirty="0" smtClean="0"/>
              <a:t>DIMM</a:t>
            </a:r>
            <a:r>
              <a:rPr lang="ja-JP" altLang="en-US" dirty="0" smtClean="0"/>
              <a:t>観測</a:t>
            </a:r>
            <a:endParaRPr lang="en-US" altLang="ja-JP" dirty="0"/>
          </a:p>
        </p:txBody>
      </p:sp>
      <p:sp>
        <p:nvSpPr>
          <p:cNvPr id="4" name="テキスト ボックス 3"/>
          <p:cNvSpPr txBox="1"/>
          <p:nvPr/>
        </p:nvSpPr>
        <p:spPr>
          <a:xfrm>
            <a:off x="6561151" y="3212976"/>
            <a:ext cx="1981633" cy="923330"/>
          </a:xfrm>
          <a:prstGeom prst="rect">
            <a:avLst/>
          </a:prstGeom>
          <a:solidFill>
            <a:srgbClr val="FFFF00"/>
          </a:solidFill>
        </p:spPr>
        <p:txBody>
          <a:bodyPr wrap="none" rtlCol="0">
            <a:spAutoFit/>
          </a:bodyPr>
          <a:lstStyle/>
          <a:p>
            <a:r>
              <a:rPr lang="en-US" altLang="ja-JP" dirty="0" smtClean="0"/>
              <a:t>DIMM</a:t>
            </a:r>
            <a:r>
              <a:rPr lang="ja-JP" altLang="en-US" dirty="0"/>
              <a:t>パラメーター</a:t>
            </a:r>
            <a:endParaRPr lang="en-US" altLang="ja-JP" dirty="0" smtClean="0"/>
          </a:p>
          <a:p>
            <a:r>
              <a:rPr lang="ja-JP" altLang="en-US" dirty="0" smtClean="0"/>
              <a:t>　</a:t>
            </a:r>
            <a:r>
              <a:rPr lang="en-US" altLang="ja-JP" dirty="0" err="1" smtClean="0"/>
              <a:t>Δt</a:t>
            </a:r>
            <a:r>
              <a:rPr lang="en-US" altLang="ja-JP" dirty="0" smtClean="0"/>
              <a:t> = 0.001 sec</a:t>
            </a:r>
          </a:p>
          <a:p>
            <a:r>
              <a:rPr kumimoji="1" lang="ja-JP" altLang="en-US" dirty="0" smtClean="0"/>
              <a:t>　</a:t>
            </a:r>
            <a:r>
              <a:rPr kumimoji="1" lang="en-US" altLang="ja-JP" dirty="0" smtClean="0"/>
              <a:t>N  = 30</a:t>
            </a:r>
            <a:endParaRPr kumimoji="1" lang="ja-JP" altLang="en-US" dirty="0"/>
          </a:p>
        </p:txBody>
      </p:sp>
    </p:spTree>
    <p:extLst>
      <p:ext uri="{BB962C8B-B14F-4D97-AF65-F5344CB8AC3E}">
        <p14:creationId xmlns:p14="http://schemas.microsoft.com/office/powerpoint/2010/main" val="2797681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036" y="274638"/>
            <a:ext cx="8229600" cy="1143000"/>
          </a:xfrm>
        </p:spPr>
        <p:txBody>
          <a:bodyPr>
            <a:normAutofit/>
          </a:bodyPr>
          <a:lstStyle/>
          <a:p>
            <a:pPr algn="l"/>
            <a:r>
              <a:rPr kumimoji="1" lang="ja-JP" altLang="en-US" sz="3600" dirty="0" smtClean="0"/>
              <a:t>東広島天文台での比較観測</a:t>
            </a:r>
            <a:endParaRPr kumimoji="1" lang="ja-JP" altLang="en-US" sz="36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075" t="28613" r="26828" b="27480"/>
          <a:stretch/>
        </p:blipFill>
        <p:spPr bwMode="auto">
          <a:xfrm>
            <a:off x="4725443" y="4437112"/>
            <a:ext cx="1736067" cy="169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C:\Research\Antarctica\DOME-F\picture\IMG_1742.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51076" y="1268760"/>
            <a:ext cx="1920071"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58388" y="1340768"/>
            <a:ext cx="5976665" cy="1477328"/>
          </a:xfrm>
          <a:prstGeom prst="rect">
            <a:avLst/>
          </a:prstGeom>
          <a:noFill/>
        </p:spPr>
        <p:txBody>
          <a:bodyPr wrap="square" rtlCol="0">
            <a:spAutoFit/>
          </a:bodyPr>
          <a:lstStyle/>
          <a:p>
            <a:pPr algn="just"/>
            <a:r>
              <a:rPr lang="ja-JP" altLang="en-US" dirty="0" smtClean="0"/>
              <a:t>開発・試験観測の他に、</a:t>
            </a:r>
            <a:r>
              <a:rPr lang="en-US" altLang="ja-JP" dirty="0" smtClean="0"/>
              <a:t>DF-DIMM</a:t>
            </a:r>
            <a:r>
              <a:rPr lang="ja-JP" altLang="en-US" dirty="0" smtClean="0"/>
              <a:t>で正しい値が得られているかどうかを評価するため</a:t>
            </a:r>
            <a:r>
              <a:rPr lang="en-US" altLang="ja-JP" dirty="0" smtClean="0"/>
              <a:t>7</a:t>
            </a:r>
            <a:r>
              <a:rPr lang="ja-JP" altLang="en-US" dirty="0" smtClean="0"/>
              <a:t>月</a:t>
            </a:r>
            <a:r>
              <a:rPr lang="en-US" altLang="ja-JP" dirty="0" smtClean="0"/>
              <a:t>23</a:t>
            </a:r>
            <a:r>
              <a:rPr lang="ja-JP" altLang="en-US" dirty="0" smtClean="0"/>
              <a:t>日からの</a:t>
            </a:r>
            <a:r>
              <a:rPr lang="en-US" altLang="ja-JP" dirty="0" smtClean="0"/>
              <a:t>1</a:t>
            </a:r>
            <a:r>
              <a:rPr lang="ja-JP" altLang="en-US" dirty="0" smtClean="0"/>
              <a:t>週間、東広島天文台において教育学部</a:t>
            </a:r>
            <a:r>
              <a:rPr lang="en-US" altLang="ja-JP" dirty="0" smtClean="0"/>
              <a:t>DIMM</a:t>
            </a:r>
            <a:r>
              <a:rPr lang="ja-JP" altLang="en-US" dirty="0" smtClean="0"/>
              <a:t>との同時観測を実施した。観測の結果</a:t>
            </a:r>
            <a:r>
              <a:rPr lang="en-US" altLang="ja-JP" dirty="0" smtClean="0"/>
              <a:t>2</a:t>
            </a:r>
            <a:r>
              <a:rPr lang="ja-JP" altLang="en-US" dirty="0"/>
              <a:t>台</a:t>
            </a:r>
            <a:r>
              <a:rPr lang="ja-JP" altLang="en-US" dirty="0" smtClean="0"/>
              <a:t>の</a:t>
            </a:r>
            <a:r>
              <a:rPr lang="en-US" altLang="ja-JP" dirty="0" smtClean="0"/>
              <a:t>DIMM</a:t>
            </a:r>
            <a:r>
              <a:rPr lang="ja-JP" altLang="en-US" dirty="0" smtClean="0"/>
              <a:t>の測定値は時系列・統計的に良い一致が見られた。</a:t>
            </a:r>
            <a:endParaRPr kumimoji="1" lang="en-US" altLang="ja-JP" dirty="0" smtClean="0"/>
          </a:p>
        </p:txBody>
      </p:sp>
      <p:sp>
        <p:nvSpPr>
          <p:cNvPr id="16" name="テキスト ボックス 15"/>
          <p:cNvSpPr txBox="1"/>
          <p:nvPr/>
        </p:nvSpPr>
        <p:spPr>
          <a:xfrm>
            <a:off x="6227548" y="2744148"/>
            <a:ext cx="2483768" cy="738664"/>
          </a:xfrm>
          <a:prstGeom prst="rect">
            <a:avLst/>
          </a:prstGeom>
          <a:noFill/>
        </p:spPr>
        <p:txBody>
          <a:bodyPr wrap="square" rtlCol="0">
            <a:spAutoFit/>
          </a:bodyPr>
          <a:lstStyle/>
          <a:p>
            <a:pPr algn="just"/>
            <a:r>
              <a:rPr kumimoji="1" lang="en-US" altLang="ja-JP" sz="1400" dirty="0" smtClean="0"/>
              <a:t>Fig.15 Hiroshima-DIMM (left, dark blue one) and DF-DIMM (right, white one)</a:t>
            </a:r>
            <a:endParaRPr kumimoji="1" lang="ja-JP" altLang="en-US" dirty="0"/>
          </a:p>
        </p:txBody>
      </p:sp>
      <p:sp>
        <p:nvSpPr>
          <p:cNvPr id="17" name="テキスト ボックス 16"/>
          <p:cNvSpPr txBox="1"/>
          <p:nvPr/>
        </p:nvSpPr>
        <p:spPr>
          <a:xfrm>
            <a:off x="4717321" y="3717032"/>
            <a:ext cx="3779076" cy="523220"/>
          </a:xfrm>
          <a:prstGeom prst="rect">
            <a:avLst/>
          </a:prstGeom>
          <a:noFill/>
        </p:spPr>
        <p:txBody>
          <a:bodyPr wrap="square" rtlCol="0">
            <a:spAutoFit/>
          </a:bodyPr>
          <a:lstStyle/>
          <a:p>
            <a:r>
              <a:rPr kumimoji="1" lang="en-US" altLang="ja-JP" sz="1400" dirty="0" smtClean="0"/>
              <a:t>FIg.</a:t>
            </a:r>
            <a:r>
              <a:rPr lang="en-US" altLang="ja-JP" sz="1400" dirty="0" smtClean="0"/>
              <a:t>16</a:t>
            </a:r>
            <a:r>
              <a:rPr kumimoji="1" lang="en-US" altLang="ja-JP" sz="1400" dirty="0" smtClean="0"/>
              <a:t> </a:t>
            </a:r>
            <a:r>
              <a:rPr lang="en-US" altLang="ja-JP" sz="1400" dirty="0"/>
              <a:t>T</a:t>
            </a:r>
            <a:r>
              <a:rPr lang="en-US" altLang="ja-JP" sz="1400" dirty="0" smtClean="0"/>
              <a:t>ime series seeing values. Red: Hiroshima- DIMM Blue: New Tohoku DIMM (with offset +1”) </a:t>
            </a:r>
          </a:p>
        </p:txBody>
      </p:sp>
      <p:sp>
        <p:nvSpPr>
          <p:cNvPr id="18" name="テキスト ボックス 17"/>
          <p:cNvSpPr txBox="1"/>
          <p:nvPr/>
        </p:nvSpPr>
        <p:spPr>
          <a:xfrm>
            <a:off x="368168" y="5211197"/>
            <a:ext cx="4247636" cy="954107"/>
          </a:xfrm>
          <a:prstGeom prst="rect">
            <a:avLst/>
          </a:prstGeom>
          <a:noFill/>
        </p:spPr>
        <p:txBody>
          <a:bodyPr wrap="square" rtlCol="0">
            <a:spAutoFit/>
          </a:bodyPr>
          <a:lstStyle/>
          <a:p>
            <a:pPr algn="just"/>
            <a:r>
              <a:rPr kumimoji="1" lang="en-US" altLang="ja-JP" sz="1400" dirty="0" smtClean="0"/>
              <a:t>Fig.17 (left) The </a:t>
            </a:r>
            <a:r>
              <a:rPr lang="en-US" altLang="ja-JP" sz="1400" dirty="0" err="1"/>
              <a:t>h</a:t>
            </a:r>
            <a:r>
              <a:rPr kumimoji="1" lang="en-US" altLang="ja-JP" sz="1400" dirty="0" err="1" smtClean="0"/>
              <a:t>istgram</a:t>
            </a:r>
            <a:r>
              <a:rPr kumimoji="1" lang="en-US" altLang="ja-JP" sz="1400" dirty="0" smtClean="0"/>
              <a:t> of two DIMMs. </a:t>
            </a:r>
            <a:r>
              <a:rPr lang="en-US" altLang="ja-JP" sz="1400" dirty="0" smtClean="0"/>
              <a:t>Red line means Hiroshima-DIMM and blue one means DF-DIMM. </a:t>
            </a:r>
          </a:p>
          <a:p>
            <a:pPr algn="just"/>
            <a:r>
              <a:rPr kumimoji="1" lang="en-US" altLang="ja-JP" sz="1400" dirty="0" smtClean="0"/>
              <a:t>(right) </a:t>
            </a:r>
            <a:r>
              <a:rPr lang="en-US" altLang="ja-JP" sz="1400" dirty="0" smtClean="0"/>
              <a:t>Correlation map of  DF-DIMM and Hiroshima-DIMM. The correlation coefficient is 0.63.</a:t>
            </a:r>
            <a:endParaRPr kumimoji="1" lang="en-US" altLang="ja-JP" sz="1400" dirty="0" smtClean="0"/>
          </a:p>
        </p:txBody>
      </p:sp>
      <p:grpSp>
        <p:nvGrpSpPr>
          <p:cNvPr id="6" name="グループ化 5"/>
          <p:cNvGrpSpPr/>
          <p:nvPr/>
        </p:nvGrpSpPr>
        <p:grpSpPr>
          <a:xfrm>
            <a:off x="6628306" y="4476504"/>
            <a:ext cx="1866986" cy="1828559"/>
            <a:chOff x="4067944" y="4973784"/>
            <a:chExt cx="1866986" cy="1828559"/>
          </a:xfrm>
        </p:grpSpPr>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17" t="27130" r="45129" b="15831"/>
            <a:stretch/>
          </p:blipFill>
          <p:spPr bwMode="auto">
            <a:xfrm>
              <a:off x="4067944" y="4973784"/>
              <a:ext cx="1866986" cy="169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rot="16200000">
              <a:off x="3584080" y="5522748"/>
              <a:ext cx="1264192" cy="276999"/>
            </a:xfrm>
            <a:prstGeom prst="rect">
              <a:avLst/>
            </a:prstGeom>
            <a:solidFill>
              <a:schemeClr val="bg1"/>
            </a:solidFill>
          </p:spPr>
          <p:txBody>
            <a:bodyPr wrap="none" rtlCol="0">
              <a:spAutoFit/>
            </a:bodyPr>
            <a:lstStyle/>
            <a:p>
              <a:r>
                <a:rPr kumimoji="1" lang="en-US" altLang="ja-JP" sz="1200" dirty="0" smtClean="0"/>
                <a:t>Hiroshima-DIMM</a:t>
              </a:r>
              <a:endParaRPr kumimoji="1" lang="ja-JP" altLang="en-US" sz="1200" dirty="0"/>
            </a:p>
          </p:txBody>
        </p:sp>
        <p:sp>
          <p:nvSpPr>
            <p:cNvPr id="15" name="テキスト ボックス 14"/>
            <p:cNvSpPr txBox="1"/>
            <p:nvPr/>
          </p:nvSpPr>
          <p:spPr>
            <a:xfrm>
              <a:off x="4644008" y="6525344"/>
              <a:ext cx="1178666" cy="276999"/>
            </a:xfrm>
            <a:prstGeom prst="rect">
              <a:avLst/>
            </a:prstGeom>
            <a:solidFill>
              <a:schemeClr val="bg1"/>
            </a:solidFill>
          </p:spPr>
          <p:txBody>
            <a:bodyPr wrap="square" rtlCol="0">
              <a:spAutoFit/>
            </a:bodyPr>
            <a:lstStyle/>
            <a:p>
              <a:pPr algn="ctr"/>
              <a:r>
                <a:rPr kumimoji="1" lang="en-US" altLang="ja-JP" sz="1200" dirty="0" smtClean="0"/>
                <a:t>DF-DIMM</a:t>
              </a:r>
              <a:endParaRPr kumimoji="1" lang="ja-JP" altLang="en-US" sz="1200" dirty="0"/>
            </a:p>
          </p:txBody>
        </p:sp>
      </p:gr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858" t="19164" r="8433" b="15283"/>
          <a:stretch/>
        </p:blipFill>
        <p:spPr bwMode="auto">
          <a:xfrm>
            <a:off x="107504" y="3033932"/>
            <a:ext cx="4715380" cy="19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8388424" y="0"/>
            <a:ext cx="742511" cy="369332"/>
          </a:xfrm>
          <a:prstGeom prst="rect">
            <a:avLst/>
          </a:prstGeom>
          <a:noFill/>
        </p:spPr>
        <p:txBody>
          <a:bodyPr wrap="none" rtlCol="0">
            <a:spAutoFit/>
          </a:bodyPr>
          <a:lstStyle/>
          <a:p>
            <a:r>
              <a:rPr lang="en-US" altLang="ja-JP" dirty="0" smtClean="0">
                <a:solidFill>
                  <a:schemeClr val="bg1">
                    <a:lumMod val="85000"/>
                  </a:schemeClr>
                </a:solidFill>
              </a:rPr>
              <a:t>14</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Tree>
    <p:extLst>
      <p:ext uri="{BB962C8B-B14F-4D97-AF65-F5344CB8AC3E}">
        <p14:creationId xmlns:p14="http://schemas.microsoft.com/office/powerpoint/2010/main" val="3983448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normAutofit/>
          </a:bodyPr>
          <a:lstStyle/>
          <a:p>
            <a:pPr algn="l"/>
            <a:r>
              <a:rPr kumimoji="1" lang="ja-JP" altLang="en-US" sz="3600" dirty="0" smtClean="0"/>
              <a:t>北大低温研での冷却試験</a:t>
            </a:r>
            <a:endParaRPr kumimoji="1" lang="ja-JP" altLang="en-US" sz="3600" dirty="0"/>
          </a:p>
        </p:txBody>
      </p:sp>
      <p:sp>
        <p:nvSpPr>
          <p:cNvPr id="20" name="テキスト ボックス 19"/>
          <p:cNvSpPr txBox="1"/>
          <p:nvPr/>
        </p:nvSpPr>
        <p:spPr>
          <a:xfrm>
            <a:off x="8388424" y="0"/>
            <a:ext cx="742511" cy="369332"/>
          </a:xfrm>
          <a:prstGeom prst="rect">
            <a:avLst/>
          </a:prstGeom>
          <a:noFill/>
        </p:spPr>
        <p:txBody>
          <a:bodyPr wrap="none" rtlCol="0">
            <a:spAutoFit/>
          </a:bodyPr>
          <a:lstStyle/>
          <a:p>
            <a:r>
              <a:rPr lang="en-US" altLang="ja-JP" dirty="0" smtClean="0">
                <a:solidFill>
                  <a:schemeClr val="bg1">
                    <a:lumMod val="85000"/>
                  </a:schemeClr>
                </a:solidFill>
              </a:rPr>
              <a:t>14</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3" name="正方形/長方形 2"/>
          <p:cNvSpPr/>
          <p:nvPr/>
        </p:nvSpPr>
        <p:spPr>
          <a:xfrm>
            <a:off x="765920" y="1484784"/>
            <a:ext cx="7200800" cy="2585323"/>
          </a:xfrm>
          <a:prstGeom prst="rect">
            <a:avLst/>
          </a:prstGeom>
        </p:spPr>
        <p:txBody>
          <a:bodyPr wrap="square">
            <a:spAutoFit/>
          </a:bodyPr>
          <a:lstStyle/>
          <a:p>
            <a:r>
              <a:rPr lang="ja-JP" altLang="ja-JP" dirty="0" smtClean="0"/>
              <a:t>低温</a:t>
            </a:r>
            <a:r>
              <a:rPr lang="ja-JP" altLang="ja-JP" dirty="0"/>
              <a:t>実験はこれ</a:t>
            </a:r>
            <a:r>
              <a:rPr lang="ja-JP" altLang="ja-JP" dirty="0" smtClean="0"/>
              <a:t>まで</a:t>
            </a:r>
            <a:r>
              <a:rPr lang="ja-JP" altLang="en-US" dirty="0" smtClean="0"/>
              <a:t>に研究室</a:t>
            </a:r>
            <a:r>
              <a:rPr lang="ja-JP" altLang="ja-JP" dirty="0" smtClean="0"/>
              <a:t>所有</a:t>
            </a:r>
            <a:r>
              <a:rPr lang="ja-JP" altLang="en-US" dirty="0" smtClean="0"/>
              <a:t>の</a:t>
            </a:r>
            <a:r>
              <a:rPr lang="ja-JP" altLang="ja-JP" dirty="0" smtClean="0"/>
              <a:t>冷凍庫で</a:t>
            </a:r>
            <a:r>
              <a:rPr lang="ja-JP" altLang="en-US" dirty="0" smtClean="0"/>
              <a:t>行ってきたが、</a:t>
            </a:r>
            <a:r>
              <a:rPr lang="ja-JP" altLang="ja-JP" dirty="0" smtClean="0"/>
              <a:t>容積</a:t>
            </a:r>
            <a:r>
              <a:rPr lang="ja-JP" altLang="ja-JP" dirty="0"/>
              <a:t>が小さいため望遠鏡の動作確認を完全に行う事は出来なかった</a:t>
            </a:r>
            <a:r>
              <a:rPr lang="ja-JP" altLang="ja-JP" dirty="0" smtClean="0"/>
              <a:t>。</a:t>
            </a:r>
            <a:r>
              <a:rPr lang="ja-JP" altLang="en-US" dirty="0" smtClean="0"/>
              <a:t>そこで</a:t>
            </a:r>
            <a:r>
              <a:rPr lang="ja-JP" altLang="ja-JP" dirty="0"/>
              <a:t>北海道大学低温科学</a:t>
            </a:r>
            <a:r>
              <a:rPr lang="ja-JP" altLang="ja-JP" dirty="0" smtClean="0"/>
              <a:t>研究所</a:t>
            </a:r>
            <a:r>
              <a:rPr lang="ja-JP" altLang="en-US" dirty="0" smtClean="0"/>
              <a:t>の「低温保存室」において</a:t>
            </a:r>
            <a:r>
              <a:rPr lang="ja-JP" altLang="en-US" dirty="0"/>
              <a:t>－</a:t>
            </a:r>
            <a:r>
              <a:rPr lang="en-US" altLang="ja-JP" dirty="0" smtClean="0"/>
              <a:t>50</a:t>
            </a:r>
            <a:r>
              <a:rPr lang="ja-JP" altLang="en-US" dirty="0" smtClean="0"/>
              <a:t>℃での動作確認を実施した。</a:t>
            </a:r>
            <a:endParaRPr lang="en-US" altLang="ja-JP" dirty="0" smtClean="0"/>
          </a:p>
          <a:p>
            <a:r>
              <a:rPr lang="ja-JP" altLang="ja-JP" dirty="0" smtClean="0"/>
              <a:t>実験</a:t>
            </a:r>
            <a:r>
              <a:rPr lang="ja-JP" altLang="ja-JP" dirty="0"/>
              <a:t>の結果、望遠鏡の向きを</a:t>
            </a:r>
            <a:r>
              <a:rPr lang="ja-JP" altLang="ja-JP" dirty="0" smtClean="0"/>
              <a:t>大きく</a:t>
            </a:r>
            <a:r>
              <a:rPr lang="ja-JP" altLang="en-US" dirty="0" smtClean="0"/>
              <a:t>変える際に</a:t>
            </a:r>
            <a:r>
              <a:rPr lang="ja-JP" altLang="ja-JP" dirty="0" smtClean="0"/>
              <a:t>ウォームホイル</a:t>
            </a:r>
            <a:r>
              <a:rPr lang="ja-JP" altLang="en-US" dirty="0"/>
              <a:t>と</a:t>
            </a:r>
            <a:r>
              <a:rPr lang="ja-JP" altLang="ja-JP" dirty="0" smtClean="0"/>
              <a:t>ウォームギヤ</a:t>
            </a:r>
            <a:r>
              <a:rPr lang="ja-JP" altLang="ja-JP" dirty="0"/>
              <a:t>のバックラッシュ調整</a:t>
            </a:r>
            <a:r>
              <a:rPr lang="ja-JP" altLang="ja-JP" dirty="0" smtClean="0"/>
              <a:t>機構が正しく</a:t>
            </a:r>
            <a:r>
              <a:rPr lang="ja-JP" altLang="ja-JP" dirty="0"/>
              <a:t>動作</a:t>
            </a:r>
            <a:r>
              <a:rPr lang="ja-JP" altLang="ja-JP" dirty="0" smtClean="0"/>
              <a:t>せず</a:t>
            </a:r>
            <a:r>
              <a:rPr lang="ja-JP" altLang="en-US" dirty="0" smtClean="0"/>
              <a:t>に</a:t>
            </a:r>
            <a:r>
              <a:rPr lang="ja-JP" altLang="ja-JP" dirty="0" smtClean="0"/>
              <a:t>回転</a:t>
            </a:r>
            <a:r>
              <a:rPr lang="ja-JP" altLang="ja-JP" dirty="0"/>
              <a:t>がストップしてしまうことが判明した。</a:t>
            </a:r>
            <a:r>
              <a:rPr lang="ja-JP" altLang="ja-JP" dirty="0" smtClean="0"/>
              <a:t>その他細かい</a:t>
            </a:r>
            <a:r>
              <a:rPr lang="ja-JP" altLang="ja-JP" dirty="0"/>
              <a:t>不具合が多数見つかった</a:t>
            </a:r>
            <a:r>
              <a:rPr lang="ja-JP" altLang="ja-JP" dirty="0" smtClean="0"/>
              <a:t>。</a:t>
            </a:r>
            <a:endParaRPr lang="en-US" altLang="ja-JP" dirty="0" smtClean="0"/>
          </a:p>
          <a:p>
            <a:r>
              <a:rPr lang="ja-JP" altLang="ja-JP" dirty="0" smtClean="0"/>
              <a:t>改造</a:t>
            </a:r>
            <a:r>
              <a:rPr lang="ja-JP" altLang="en-US" dirty="0" smtClean="0"/>
              <a:t>を施し、これらの問題は</a:t>
            </a:r>
            <a:r>
              <a:rPr lang="ja-JP" altLang="ja-JP" dirty="0" smtClean="0"/>
              <a:t>すべて</a:t>
            </a:r>
            <a:r>
              <a:rPr lang="ja-JP" altLang="en-US" dirty="0" smtClean="0"/>
              <a:t>解決し、南極で確実に動作する望遠鏡になったことを確認した。</a:t>
            </a:r>
            <a:endParaRPr lang="ja-JP" altLang="ja-JP" dirty="0"/>
          </a:p>
        </p:txBody>
      </p:sp>
      <p:pic>
        <p:nvPicPr>
          <p:cNvPr id="6146" name="Picture 5" descr="C:\Research\Antarctica\DOME-F\picture\IMG_1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12" y="4365104"/>
            <a:ext cx="241526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Research\Antarctica\DF-DIMM\picture\IMG_19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481" y="4365104"/>
            <a:ext cx="241526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Research\Antarctica\DF-DIMM\picture\IMG_1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050" y="4365104"/>
            <a:ext cx="241526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29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7730" y="274638"/>
            <a:ext cx="8229600" cy="1143000"/>
          </a:xfrm>
        </p:spPr>
        <p:txBody>
          <a:bodyPr/>
          <a:lstStyle/>
          <a:p>
            <a:pPr algn="l"/>
            <a:r>
              <a:rPr lang="en-US" altLang="ja-JP" dirty="0" smtClean="0"/>
              <a:t>JARE54 Results (1/2)</a:t>
            </a:r>
            <a:endParaRPr kumimoji="1" lang="ja-JP" altLang="en-US" dirty="0"/>
          </a:p>
        </p:txBody>
      </p:sp>
      <p:sp>
        <p:nvSpPr>
          <p:cNvPr id="3" name="正方形/長方形 2"/>
          <p:cNvSpPr/>
          <p:nvPr/>
        </p:nvSpPr>
        <p:spPr>
          <a:xfrm>
            <a:off x="4844578" y="4869160"/>
            <a:ext cx="3600399" cy="1477328"/>
          </a:xfrm>
          <a:prstGeom prst="rect">
            <a:avLst/>
          </a:prstGeom>
        </p:spPr>
        <p:txBody>
          <a:bodyPr wrap="square">
            <a:spAutoFit/>
          </a:bodyPr>
          <a:lstStyle/>
          <a:p>
            <a:pPr algn="just"/>
            <a:r>
              <a:rPr lang="en-US" altLang="ja-JP" dirty="0" smtClean="0"/>
              <a:t>JARE52</a:t>
            </a:r>
            <a:r>
              <a:rPr lang="ja-JP" altLang="en-US" dirty="0" smtClean="0"/>
              <a:t>の結果（平均</a:t>
            </a:r>
            <a:r>
              <a:rPr lang="en-US" altLang="ja-JP" dirty="0" smtClean="0"/>
              <a:t>1.2”</a:t>
            </a:r>
            <a:r>
              <a:rPr lang="ja-JP" altLang="en-US" dirty="0" smtClean="0"/>
              <a:t>）に対して有意に小さい値となった。</a:t>
            </a:r>
            <a:endParaRPr lang="en-US" altLang="ja-JP" dirty="0" smtClean="0"/>
          </a:p>
          <a:p>
            <a:pPr algn="just"/>
            <a:r>
              <a:rPr lang="ja-JP" altLang="en-US" dirty="0" smtClean="0"/>
              <a:t>マウナケアと同等のシーイング。</a:t>
            </a:r>
            <a:endParaRPr lang="en-US" altLang="ja-JP" dirty="0" smtClean="0"/>
          </a:p>
          <a:p>
            <a:pPr algn="just"/>
            <a:r>
              <a:rPr lang="ja-JP" altLang="en-US" dirty="0" smtClean="0"/>
              <a:t>シーイングは接地境界層に大きく影響されることを支持する。</a:t>
            </a:r>
            <a:endParaRPr lang="en-US" altLang="ja-JP" dirty="0" smtClean="0"/>
          </a:p>
        </p:txBody>
      </p:sp>
      <p:sp>
        <p:nvSpPr>
          <p:cNvPr id="14" name="テキスト ボックス 13"/>
          <p:cNvSpPr txBox="1"/>
          <p:nvPr/>
        </p:nvSpPr>
        <p:spPr>
          <a:xfrm>
            <a:off x="8518508" y="-1000"/>
            <a:ext cx="625492" cy="369332"/>
          </a:xfrm>
          <a:prstGeom prst="rect">
            <a:avLst/>
          </a:prstGeom>
          <a:noFill/>
        </p:spPr>
        <p:txBody>
          <a:bodyPr wrap="none" rtlCol="0">
            <a:spAutoFit/>
          </a:bodyPr>
          <a:lstStyle/>
          <a:p>
            <a:r>
              <a:rPr lang="en-US" altLang="ja-JP" dirty="0" smtClean="0">
                <a:solidFill>
                  <a:schemeClr val="bg1">
                    <a:lumMod val="85000"/>
                  </a:schemeClr>
                </a:solidFill>
              </a:rPr>
              <a:t>5</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5" name="テキスト ボックス 4"/>
          <p:cNvSpPr txBox="1"/>
          <p:nvPr/>
        </p:nvSpPr>
        <p:spPr>
          <a:xfrm>
            <a:off x="884139" y="1495127"/>
            <a:ext cx="7920880" cy="923330"/>
          </a:xfrm>
          <a:prstGeom prst="rect">
            <a:avLst/>
          </a:prstGeom>
          <a:noFill/>
        </p:spPr>
        <p:txBody>
          <a:bodyPr wrap="square" rtlCol="0">
            <a:spAutoFit/>
          </a:bodyPr>
          <a:lstStyle/>
          <a:p>
            <a:r>
              <a:rPr kumimoji="1" lang="ja-JP" altLang="en-US" dirty="0" smtClean="0"/>
              <a:t>・</a:t>
            </a:r>
            <a:r>
              <a:rPr kumimoji="1" lang="en-US" altLang="ja-JP" dirty="0" smtClean="0"/>
              <a:t>2013</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a:t>
            </a:r>
            <a:r>
              <a:rPr kumimoji="1" lang="en-US" altLang="ja-JP" dirty="0" smtClean="0"/>
              <a:t>1</a:t>
            </a:r>
            <a:r>
              <a:rPr kumimoji="1" lang="ja-JP" altLang="en-US" dirty="0" smtClean="0"/>
              <a:t>月</a:t>
            </a:r>
            <a:r>
              <a:rPr kumimoji="1" lang="en-US" altLang="ja-JP" dirty="0" smtClean="0"/>
              <a:t>23</a:t>
            </a:r>
            <a:r>
              <a:rPr kumimoji="1" lang="ja-JP" altLang="en-US" dirty="0" smtClean="0"/>
              <a:t>日に観測</a:t>
            </a:r>
            <a:endParaRPr kumimoji="1" lang="en-US" altLang="ja-JP" dirty="0" smtClean="0"/>
          </a:p>
          <a:p>
            <a:r>
              <a:rPr lang="ja-JP" altLang="en-US" dirty="0" smtClean="0"/>
              <a:t>・</a:t>
            </a:r>
            <a:r>
              <a:rPr lang="en-US" altLang="ja-JP" dirty="0" smtClean="0"/>
              <a:t>1</a:t>
            </a:r>
            <a:r>
              <a:rPr lang="ja-JP" altLang="en-US" dirty="0" smtClean="0"/>
              <a:t>月</a:t>
            </a:r>
            <a:r>
              <a:rPr lang="en-US" altLang="ja-JP" dirty="0" smtClean="0"/>
              <a:t>24</a:t>
            </a:r>
            <a:r>
              <a:rPr lang="ja-JP" altLang="en-US" dirty="0" smtClean="0"/>
              <a:t>日以降、望遠鏡トラブルで自動観測は実施できていない</a:t>
            </a:r>
            <a:endParaRPr lang="en-US" altLang="ja-JP" dirty="0" smtClean="0"/>
          </a:p>
          <a:p>
            <a:r>
              <a:rPr kumimoji="1" lang="en-US" altLang="ja-JP" dirty="0" smtClean="0">
                <a:sym typeface="Wingdings" pitchFamily="2" charset="2"/>
              </a:rPr>
              <a:t> </a:t>
            </a:r>
            <a:r>
              <a:rPr kumimoji="1" lang="ja-JP" altLang="en-US" dirty="0" smtClean="0">
                <a:sym typeface="Wingdings" pitchFamily="2" charset="2"/>
              </a:rPr>
              <a:t>ここでは</a:t>
            </a:r>
            <a:r>
              <a:rPr kumimoji="1" lang="en-US" altLang="ja-JP" dirty="0" smtClean="0">
                <a:sym typeface="Wingdings" pitchFamily="2" charset="2"/>
              </a:rPr>
              <a:t>1</a:t>
            </a:r>
            <a:r>
              <a:rPr kumimoji="1" lang="ja-JP" altLang="en-US" dirty="0" smtClean="0">
                <a:sym typeface="Wingdings" pitchFamily="2" charset="2"/>
              </a:rPr>
              <a:t>月</a:t>
            </a:r>
            <a:r>
              <a:rPr kumimoji="1" lang="en-US" altLang="ja-JP" dirty="0" smtClean="0">
                <a:sym typeface="Wingdings" pitchFamily="2" charset="2"/>
              </a:rPr>
              <a:t>1</a:t>
            </a:r>
            <a:r>
              <a:rPr kumimoji="1" lang="ja-JP" altLang="en-US" dirty="0" smtClean="0">
                <a:sym typeface="Wingdings" pitchFamily="2" charset="2"/>
              </a:rPr>
              <a:t>日～</a:t>
            </a:r>
            <a:r>
              <a:rPr kumimoji="1" lang="en-US" altLang="ja-JP" dirty="0" smtClean="0">
                <a:sym typeface="Wingdings" pitchFamily="2" charset="2"/>
              </a:rPr>
              <a:t>1</a:t>
            </a:r>
            <a:r>
              <a:rPr kumimoji="1" lang="ja-JP" altLang="en-US" dirty="0" smtClean="0">
                <a:sym typeface="Wingdings" pitchFamily="2" charset="2"/>
              </a:rPr>
              <a:t>月</a:t>
            </a:r>
            <a:r>
              <a:rPr kumimoji="1" lang="en-US" altLang="ja-JP" dirty="0" smtClean="0">
                <a:sym typeface="Wingdings" pitchFamily="2" charset="2"/>
              </a:rPr>
              <a:t>23</a:t>
            </a:r>
            <a:r>
              <a:rPr kumimoji="1" lang="ja-JP" altLang="en-US" dirty="0" smtClean="0">
                <a:sym typeface="Wingdings" pitchFamily="2" charset="2"/>
              </a:rPr>
              <a:t>日のデータを「全データ」として扱う</a:t>
            </a:r>
            <a:endParaRPr kumimoji="1" lang="ja-JP" altLang="en-US" dirty="0"/>
          </a:p>
        </p:txBody>
      </p:sp>
      <p:pic>
        <p:nvPicPr>
          <p:cNvPr id="7170" name="Picture 2" descr="C:\Users\hirofumi\Desktop\DF_DIMM\gif\hist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889591"/>
            <a:ext cx="4809082" cy="321163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623295" y="2924944"/>
            <a:ext cx="1957587" cy="369332"/>
          </a:xfrm>
          <a:prstGeom prst="rect">
            <a:avLst/>
          </a:prstGeom>
          <a:noFill/>
        </p:spPr>
        <p:txBody>
          <a:bodyPr wrap="none" rtlCol="0">
            <a:spAutoFit/>
          </a:bodyPr>
          <a:lstStyle/>
          <a:p>
            <a:r>
              <a:rPr kumimoji="1" lang="ja-JP" altLang="en-US" dirty="0" smtClean="0"/>
              <a:t>全データの統計量</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836674653"/>
              </p:ext>
            </p:extLst>
          </p:nvPr>
        </p:nvGraphicFramePr>
        <p:xfrm>
          <a:off x="5564658" y="3362331"/>
          <a:ext cx="2088232" cy="1352483"/>
        </p:xfrm>
        <a:graphic>
          <a:graphicData uri="http://schemas.openxmlformats.org/drawingml/2006/table">
            <a:tbl>
              <a:tblPr firstRow="1" bandRow="1">
                <a:tableStyleId>{BC89EF96-8CEA-46FF-86C4-4CE0E7609802}</a:tableStyleId>
              </a:tblPr>
              <a:tblGrid>
                <a:gridCol w="1183690"/>
                <a:gridCol w="904542"/>
              </a:tblGrid>
              <a:tr h="313403">
                <a:tc>
                  <a:txBody>
                    <a:bodyPr/>
                    <a:lstStyle/>
                    <a:p>
                      <a:r>
                        <a:rPr kumimoji="1" lang="en-US" altLang="ja-JP" sz="1600" dirty="0" smtClean="0"/>
                        <a:t>Mean</a:t>
                      </a:r>
                      <a:endParaRPr kumimoji="1" lang="ja-JP" altLang="en-US" sz="1600" dirty="0"/>
                    </a:p>
                  </a:txBody>
                  <a:tcPr/>
                </a:tc>
                <a:tc>
                  <a:txBody>
                    <a:bodyPr/>
                    <a:lstStyle/>
                    <a:p>
                      <a:pPr algn="ctr"/>
                      <a:r>
                        <a:rPr kumimoji="1" lang="en-US" altLang="ja-JP" sz="1600" dirty="0" smtClean="0"/>
                        <a:t>0.67”</a:t>
                      </a:r>
                      <a:endParaRPr kumimoji="1" lang="ja-JP" altLang="en-US" sz="1600" dirty="0"/>
                    </a:p>
                  </a:txBody>
                  <a:tcPr/>
                </a:tc>
              </a:tr>
              <a:tr h="313403">
                <a:tc>
                  <a:txBody>
                    <a:bodyPr/>
                    <a:lstStyle/>
                    <a:p>
                      <a:r>
                        <a:rPr kumimoji="1" lang="en-US" altLang="ja-JP" sz="1600" dirty="0" smtClean="0"/>
                        <a:t>25%</a:t>
                      </a:r>
                      <a:r>
                        <a:rPr kumimoji="1" lang="en-US" altLang="ja-JP" sz="1600" baseline="0" dirty="0" smtClean="0"/>
                        <a:t>tile</a:t>
                      </a:r>
                      <a:endParaRPr kumimoji="1" lang="ja-JP" altLang="en-US" sz="1600" dirty="0"/>
                    </a:p>
                  </a:txBody>
                  <a:tcPr/>
                </a:tc>
                <a:tc>
                  <a:txBody>
                    <a:bodyPr/>
                    <a:lstStyle/>
                    <a:p>
                      <a:pPr algn="ctr"/>
                      <a:r>
                        <a:rPr kumimoji="1" lang="en-US" altLang="ja-JP" sz="1600" dirty="0" smtClean="0"/>
                        <a:t>0.36”</a:t>
                      </a:r>
                      <a:endParaRPr kumimoji="1" lang="ja-JP" altLang="en-US" sz="1600" dirty="0"/>
                    </a:p>
                  </a:txBody>
                  <a:tcPr/>
                </a:tc>
              </a:tr>
              <a:tr h="313403">
                <a:tc>
                  <a:txBody>
                    <a:bodyPr/>
                    <a:lstStyle/>
                    <a:p>
                      <a:r>
                        <a:rPr kumimoji="1" lang="en-US" altLang="ja-JP" sz="1600" dirty="0" smtClean="0"/>
                        <a:t>Median</a:t>
                      </a:r>
                      <a:endParaRPr kumimoji="1" lang="ja-JP" altLang="en-US" sz="1600" dirty="0"/>
                    </a:p>
                  </a:txBody>
                  <a:tcPr/>
                </a:tc>
                <a:tc>
                  <a:txBody>
                    <a:bodyPr/>
                    <a:lstStyle/>
                    <a:p>
                      <a:pPr algn="ctr"/>
                      <a:r>
                        <a:rPr kumimoji="1" lang="en-US" altLang="ja-JP" sz="1600" dirty="0" smtClean="0"/>
                        <a:t>0.52”</a:t>
                      </a:r>
                      <a:endParaRPr kumimoji="1" lang="ja-JP" altLang="en-US" sz="1600" dirty="0"/>
                    </a:p>
                  </a:txBody>
                  <a:tcPr/>
                </a:tc>
              </a:tr>
              <a:tr h="346643">
                <a:tc>
                  <a:txBody>
                    <a:bodyPr/>
                    <a:lstStyle/>
                    <a:p>
                      <a:r>
                        <a:rPr kumimoji="1" lang="en-US" altLang="ja-JP" sz="1600" dirty="0" smtClean="0"/>
                        <a:t>75%tile</a:t>
                      </a:r>
                      <a:endParaRPr kumimoji="1" lang="ja-JP" altLang="en-US" sz="1600" dirty="0"/>
                    </a:p>
                  </a:txBody>
                  <a:tcPr/>
                </a:tc>
                <a:tc>
                  <a:txBody>
                    <a:bodyPr/>
                    <a:lstStyle/>
                    <a:p>
                      <a:pPr algn="ctr"/>
                      <a:r>
                        <a:rPr kumimoji="1" lang="en-US" altLang="ja-JP" sz="1600" dirty="0" smtClean="0"/>
                        <a:t>0.78”</a:t>
                      </a:r>
                    </a:p>
                  </a:txBody>
                  <a:tcPr/>
                </a:tc>
              </a:tr>
            </a:tbl>
          </a:graphicData>
        </a:graphic>
      </p:graphicFrame>
      <p:sp>
        <p:nvSpPr>
          <p:cNvPr id="11" name="テキスト ボックス 10"/>
          <p:cNvSpPr txBox="1"/>
          <p:nvPr/>
        </p:nvSpPr>
        <p:spPr>
          <a:xfrm>
            <a:off x="4847275" y="2492896"/>
            <a:ext cx="3482043" cy="369332"/>
          </a:xfrm>
          <a:prstGeom prst="rect">
            <a:avLst/>
          </a:prstGeom>
          <a:noFill/>
          <a:ln>
            <a:solidFill>
              <a:schemeClr val="tx1"/>
            </a:solidFill>
          </a:ln>
        </p:spPr>
        <p:txBody>
          <a:bodyPr wrap="none" rtlCol="0">
            <a:spAutoFit/>
          </a:bodyPr>
          <a:lstStyle/>
          <a:p>
            <a:r>
              <a:rPr kumimoji="1" lang="ja-JP" altLang="en-US" dirty="0" smtClean="0"/>
              <a:t>観測は雪面からの高さ</a:t>
            </a:r>
            <a:r>
              <a:rPr kumimoji="1" lang="en-US" altLang="ja-JP" dirty="0" smtClean="0"/>
              <a:t>11m</a:t>
            </a:r>
            <a:r>
              <a:rPr kumimoji="1" lang="ja-JP" altLang="en-US" dirty="0" smtClean="0"/>
              <a:t>で実施</a:t>
            </a:r>
            <a:endParaRPr kumimoji="1" lang="ja-JP" altLang="en-US" dirty="0"/>
          </a:p>
        </p:txBody>
      </p:sp>
      <p:sp>
        <p:nvSpPr>
          <p:cNvPr id="12" name="テキスト ボックス 11"/>
          <p:cNvSpPr txBox="1"/>
          <p:nvPr/>
        </p:nvSpPr>
        <p:spPr>
          <a:xfrm>
            <a:off x="546614" y="6084585"/>
            <a:ext cx="3816424" cy="584775"/>
          </a:xfrm>
          <a:prstGeom prst="rect">
            <a:avLst/>
          </a:prstGeom>
          <a:noFill/>
        </p:spPr>
        <p:txBody>
          <a:bodyPr wrap="square" rtlCol="0">
            <a:spAutoFit/>
          </a:bodyPr>
          <a:lstStyle/>
          <a:p>
            <a:r>
              <a:rPr kumimoji="1" lang="en-US" altLang="ja-JP" sz="1600" dirty="0" smtClean="0"/>
              <a:t>2013</a:t>
            </a:r>
            <a:r>
              <a:rPr kumimoji="1" lang="ja-JP" altLang="en-US" sz="1600" dirty="0" smtClean="0"/>
              <a:t>年</a:t>
            </a:r>
            <a:r>
              <a:rPr kumimoji="1" lang="en-US" altLang="ja-JP" sz="1600" dirty="0" smtClean="0"/>
              <a:t>1</a:t>
            </a:r>
            <a:r>
              <a:rPr kumimoji="1" lang="ja-JP" altLang="en-US" sz="1600" dirty="0" smtClean="0"/>
              <a:t>月</a:t>
            </a:r>
            <a:r>
              <a:rPr kumimoji="1" lang="en-US" altLang="ja-JP" sz="1600" dirty="0" smtClean="0"/>
              <a:t>1</a:t>
            </a:r>
            <a:r>
              <a:rPr kumimoji="1" lang="ja-JP" altLang="en-US" sz="1600" dirty="0" smtClean="0"/>
              <a:t>日～</a:t>
            </a:r>
            <a:r>
              <a:rPr kumimoji="1" lang="en-US" altLang="ja-JP" sz="1600" dirty="0" smtClean="0"/>
              <a:t>1</a:t>
            </a:r>
            <a:r>
              <a:rPr kumimoji="1" lang="ja-JP" altLang="en-US" sz="1600" dirty="0" smtClean="0"/>
              <a:t>月</a:t>
            </a:r>
            <a:r>
              <a:rPr kumimoji="1" lang="en-US" altLang="ja-JP" sz="1600" dirty="0" smtClean="0"/>
              <a:t>23</a:t>
            </a:r>
            <a:r>
              <a:rPr kumimoji="1" lang="ja-JP" altLang="en-US" sz="1600" dirty="0" smtClean="0"/>
              <a:t>日までの全データの</a:t>
            </a:r>
            <a:r>
              <a:rPr lang="ja-JP" altLang="en-US" sz="1600" dirty="0" smtClean="0"/>
              <a:t>ヒストグラム</a:t>
            </a:r>
            <a:endParaRPr kumimoji="1" lang="ja-JP" altLang="en-US" sz="1600" dirty="0"/>
          </a:p>
        </p:txBody>
      </p:sp>
    </p:spTree>
    <p:extLst>
      <p:ext uri="{BB962C8B-B14F-4D97-AF65-F5344CB8AC3E}">
        <p14:creationId xmlns:p14="http://schemas.microsoft.com/office/powerpoint/2010/main" val="181820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r>
              <a:rPr kumimoji="1" lang="ja-JP" altLang="en-US" dirty="0" smtClean="0"/>
              <a:t>研究の概要</a:t>
            </a:r>
            <a:endParaRPr kumimoji="1" lang="ja-JP" altLang="en-US" dirty="0"/>
          </a:p>
        </p:txBody>
      </p:sp>
      <p:sp>
        <p:nvSpPr>
          <p:cNvPr id="3" name="コンテンツ プレースホルダー 2"/>
          <p:cNvSpPr>
            <a:spLocks noGrp="1"/>
          </p:cNvSpPr>
          <p:nvPr>
            <p:ph idx="1"/>
          </p:nvPr>
        </p:nvSpPr>
        <p:spPr>
          <a:xfrm>
            <a:off x="405880" y="1412776"/>
            <a:ext cx="8219256" cy="4968552"/>
          </a:xfrm>
        </p:spPr>
        <p:txBody>
          <a:bodyPr>
            <a:normAutofit fontScale="92500" lnSpcReduction="10000"/>
          </a:bodyPr>
          <a:lstStyle/>
          <a:p>
            <a:pPr marL="0" indent="0">
              <a:buNone/>
            </a:pPr>
            <a:r>
              <a:rPr kumimoji="1" lang="ja-JP" altLang="en-US" sz="1900" dirty="0" smtClean="0"/>
              <a:t>研究課題</a:t>
            </a:r>
            <a:endParaRPr kumimoji="1" lang="en-US" altLang="ja-JP" sz="1900" dirty="0" smtClean="0"/>
          </a:p>
          <a:p>
            <a:pPr marL="0" indent="0">
              <a:buNone/>
            </a:pPr>
            <a:r>
              <a:rPr lang="ja-JP" altLang="en-US" sz="1900" b="1" dirty="0" smtClean="0"/>
              <a:t>「南極ドームふじ基地における赤外線天文学</a:t>
            </a:r>
            <a:endParaRPr lang="en-US" altLang="ja-JP" sz="1900" b="1" dirty="0"/>
          </a:p>
          <a:p>
            <a:pPr marL="0" indent="0">
              <a:buNone/>
            </a:pPr>
            <a:r>
              <a:rPr lang="ja-JP" altLang="en-US" sz="1900" b="1" dirty="0" smtClean="0"/>
              <a:t>　開拓と観測機器の開発」</a:t>
            </a:r>
            <a:endParaRPr lang="en-US" altLang="ja-JP" sz="1900" b="1" dirty="0" smtClean="0"/>
          </a:p>
          <a:p>
            <a:pPr marL="0" indent="0">
              <a:buNone/>
            </a:pPr>
            <a:r>
              <a:rPr lang="ja-JP" altLang="en-US" sz="1900" dirty="0"/>
              <a:t>　</a:t>
            </a:r>
            <a:r>
              <a:rPr lang="en-US" altLang="ja-JP" sz="1900" b="1" dirty="0" smtClean="0">
                <a:solidFill>
                  <a:srgbClr val="FF0000"/>
                </a:solidFill>
              </a:rPr>
              <a:t>(1)</a:t>
            </a:r>
            <a:r>
              <a:rPr lang="ja-JP" altLang="en-US" sz="1900" b="1" dirty="0" smtClean="0">
                <a:solidFill>
                  <a:srgbClr val="FF0000"/>
                </a:solidFill>
              </a:rPr>
              <a:t>ドームふじ基地での観測条件調査</a:t>
            </a:r>
            <a:endParaRPr lang="en-US" altLang="ja-JP" sz="1900" b="1" dirty="0" smtClean="0">
              <a:solidFill>
                <a:srgbClr val="FF0000"/>
              </a:solidFill>
            </a:endParaRPr>
          </a:p>
          <a:p>
            <a:pPr marL="0" indent="0">
              <a:buNone/>
            </a:pPr>
            <a:r>
              <a:rPr lang="ja-JP" altLang="en-US" sz="1900" dirty="0" smtClean="0"/>
              <a:t>　　　・</a:t>
            </a:r>
            <a:r>
              <a:rPr lang="ja-JP" altLang="en-US" sz="1900" b="1" dirty="0" smtClean="0">
                <a:solidFill>
                  <a:srgbClr val="FF0000"/>
                </a:solidFill>
              </a:rPr>
              <a:t>シーイング</a:t>
            </a:r>
            <a:endParaRPr lang="en-US" altLang="ja-JP" sz="1900" b="1" dirty="0" smtClean="0">
              <a:solidFill>
                <a:srgbClr val="FF0000"/>
              </a:solidFill>
            </a:endParaRPr>
          </a:p>
          <a:p>
            <a:pPr marL="0" indent="0">
              <a:buNone/>
            </a:pPr>
            <a:r>
              <a:rPr lang="ja-JP" altLang="en-US" sz="1900" dirty="0"/>
              <a:t>　</a:t>
            </a:r>
            <a:r>
              <a:rPr lang="ja-JP" altLang="en-US" sz="1900" dirty="0" smtClean="0"/>
              <a:t>　　・赤外線大気散乱光</a:t>
            </a:r>
            <a:endParaRPr lang="en-US" altLang="ja-JP" sz="1900" dirty="0" smtClean="0"/>
          </a:p>
          <a:p>
            <a:pPr marL="0" indent="0">
              <a:buNone/>
            </a:pPr>
            <a:r>
              <a:rPr lang="ja-JP" altLang="en-US" sz="1900" dirty="0"/>
              <a:t>　</a:t>
            </a:r>
            <a:r>
              <a:rPr lang="ja-JP" altLang="en-US" sz="1900" dirty="0" smtClean="0"/>
              <a:t>　　・大気水蒸気量</a:t>
            </a:r>
            <a:endParaRPr lang="en-US" altLang="ja-JP" sz="1900" dirty="0" smtClean="0"/>
          </a:p>
          <a:p>
            <a:pPr marL="0" indent="0">
              <a:buNone/>
            </a:pPr>
            <a:r>
              <a:rPr lang="ja-JP" altLang="en-US" sz="1900" dirty="0" smtClean="0"/>
              <a:t>　</a:t>
            </a:r>
            <a:r>
              <a:rPr lang="en-US" altLang="ja-JP" sz="1900" dirty="0" smtClean="0"/>
              <a:t>(2)</a:t>
            </a:r>
            <a:r>
              <a:rPr lang="ja-JP" altLang="en-US" sz="1900" dirty="0" smtClean="0"/>
              <a:t>南極</a:t>
            </a:r>
            <a:r>
              <a:rPr lang="en-US" altLang="ja-JP" sz="1900" dirty="0" smtClean="0"/>
              <a:t>40cm</a:t>
            </a:r>
            <a:r>
              <a:rPr lang="ja-JP" altLang="en-US" sz="1900" dirty="0" smtClean="0"/>
              <a:t>赤外線望遠鏡を用いた初期科学観測</a:t>
            </a:r>
            <a:endParaRPr lang="en-US" altLang="ja-JP" sz="1900" dirty="0" smtClean="0"/>
          </a:p>
          <a:p>
            <a:pPr marL="0" indent="0">
              <a:buNone/>
            </a:pPr>
            <a:r>
              <a:rPr lang="ja-JP" altLang="en-US" sz="1900" dirty="0" smtClean="0"/>
              <a:t>　</a:t>
            </a:r>
            <a:r>
              <a:rPr lang="en-US" altLang="ja-JP" sz="1900" b="1" dirty="0" smtClean="0">
                <a:solidFill>
                  <a:srgbClr val="FF0000"/>
                </a:solidFill>
              </a:rPr>
              <a:t>(3)-80</a:t>
            </a:r>
            <a:r>
              <a:rPr lang="ja-JP" altLang="en-US" sz="1900" b="1" dirty="0" smtClean="0">
                <a:solidFill>
                  <a:srgbClr val="FF0000"/>
                </a:solidFill>
              </a:rPr>
              <a:t>℃環境での駆動技術・結露対策等基礎技術の確立</a:t>
            </a:r>
            <a:endParaRPr lang="en-US" altLang="ja-JP" sz="1900" b="1" dirty="0">
              <a:solidFill>
                <a:srgbClr val="FF0000"/>
              </a:solidFill>
            </a:endParaRPr>
          </a:p>
          <a:p>
            <a:pPr marL="0" indent="0">
              <a:buNone/>
            </a:pPr>
            <a:endParaRPr lang="en-US" altLang="ja-JP" sz="1900" dirty="0" smtClean="0"/>
          </a:p>
          <a:p>
            <a:pPr marL="0" indent="0">
              <a:buNone/>
            </a:pPr>
            <a:r>
              <a:rPr lang="ja-JP" altLang="en-US" sz="1900" dirty="0" smtClean="0"/>
              <a:t>融合領域</a:t>
            </a:r>
            <a:endParaRPr lang="en-US" altLang="ja-JP" sz="1900" dirty="0"/>
          </a:p>
          <a:p>
            <a:pPr marL="0" indent="0">
              <a:buNone/>
            </a:pPr>
            <a:r>
              <a:rPr lang="ja-JP" altLang="en-US" sz="1900" b="1" dirty="0"/>
              <a:t>「天文学」</a:t>
            </a:r>
            <a:r>
              <a:rPr lang="ja-JP" altLang="en-US" sz="1900" dirty="0"/>
              <a:t>と</a:t>
            </a:r>
            <a:r>
              <a:rPr lang="ja-JP" altLang="en-US" sz="1900" b="1" dirty="0"/>
              <a:t>「地球環境</a:t>
            </a:r>
            <a:r>
              <a:rPr lang="ja-JP" altLang="en-US" sz="1900" b="1" dirty="0" smtClean="0"/>
              <a:t>」</a:t>
            </a:r>
            <a:endParaRPr lang="en-US" altLang="ja-JP" sz="1900" b="1" dirty="0" smtClean="0"/>
          </a:p>
          <a:p>
            <a:pPr marL="0" indent="0">
              <a:buNone/>
            </a:pPr>
            <a:endParaRPr lang="en-US" altLang="ja-JP" sz="1900" b="1" dirty="0" smtClean="0"/>
          </a:p>
          <a:p>
            <a:pPr marL="0" indent="0">
              <a:buNone/>
            </a:pPr>
            <a:r>
              <a:rPr lang="ja-JP" altLang="en-US" sz="1900" dirty="0"/>
              <a:t>その他</a:t>
            </a:r>
            <a:endParaRPr lang="en-US" altLang="ja-JP" sz="1900" dirty="0" smtClean="0"/>
          </a:p>
          <a:p>
            <a:pPr marL="0" indent="0">
              <a:buNone/>
            </a:pPr>
            <a:r>
              <a:rPr lang="ja-JP" altLang="en-US" sz="1900" dirty="0" smtClean="0"/>
              <a:t>　第</a:t>
            </a:r>
            <a:r>
              <a:rPr lang="en-US" altLang="ja-JP" sz="1900" dirty="0" smtClean="0"/>
              <a:t>52</a:t>
            </a:r>
            <a:r>
              <a:rPr lang="ja-JP" altLang="en-US" sz="1900" dirty="0" smtClean="0"/>
              <a:t>次日本南極地域観測隊　同行者</a:t>
            </a:r>
            <a:endParaRPr lang="en-US" altLang="ja-JP" sz="1900" dirty="0" smtClean="0"/>
          </a:p>
          <a:p>
            <a:pPr marL="0" indent="0">
              <a:buNone/>
            </a:pPr>
            <a:r>
              <a:rPr lang="ja-JP" altLang="en-US" sz="1900" dirty="0" smtClean="0"/>
              <a:t>　第</a:t>
            </a:r>
            <a:r>
              <a:rPr lang="en-US" altLang="ja-JP" sz="1900" dirty="0" smtClean="0"/>
              <a:t>54</a:t>
            </a:r>
            <a:r>
              <a:rPr lang="ja-JP" altLang="en-US" sz="1900" dirty="0" smtClean="0"/>
              <a:t>次日本南極地域観測隊　夏隊員</a:t>
            </a:r>
            <a:endParaRPr lang="en-US" altLang="ja-JP" sz="1900" dirty="0"/>
          </a:p>
        </p:txBody>
      </p:sp>
      <p:pic>
        <p:nvPicPr>
          <p:cNvPr id="2051" name="Picture 3" descr="C:\JARE54_okita_jpeg\2012_1230_AIRT40形になる\DSC_285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58408" y="1196752"/>
            <a:ext cx="3456384" cy="229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17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JARE54 Results (2/2)</a:t>
            </a:r>
            <a:endParaRPr kumimoji="1" lang="ja-JP" altLang="en-US" dirty="0"/>
          </a:p>
        </p:txBody>
      </p:sp>
      <p:sp>
        <p:nvSpPr>
          <p:cNvPr id="14" name="テキスト ボックス 13"/>
          <p:cNvSpPr txBox="1"/>
          <p:nvPr/>
        </p:nvSpPr>
        <p:spPr>
          <a:xfrm>
            <a:off x="8518508" y="-1000"/>
            <a:ext cx="625492" cy="369332"/>
          </a:xfrm>
          <a:prstGeom prst="rect">
            <a:avLst/>
          </a:prstGeom>
          <a:noFill/>
        </p:spPr>
        <p:txBody>
          <a:bodyPr wrap="none" rtlCol="0">
            <a:spAutoFit/>
          </a:bodyPr>
          <a:lstStyle/>
          <a:p>
            <a:r>
              <a:rPr lang="en-US" altLang="ja-JP" dirty="0" smtClean="0">
                <a:solidFill>
                  <a:schemeClr val="bg1">
                    <a:lumMod val="85000"/>
                  </a:schemeClr>
                </a:solidFill>
              </a:rPr>
              <a:t>5</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11" name="テキスト ボックス 10"/>
          <p:cNvSpPr txBox="1"/>
          <p:nvPr/>
        </p:nvSpPr>
        <p:spPr>
          <a:xfrm>
            <a:off x="1503802" y="1392537"/>
            <a:ext cx="6164542" cy="369332"/>
          </a:xfrm>
          <a:prstGeom prst="rect">
            <a:avLst/>
          </a:prstGeom>
          <a:noFill/>
        </p:spPr>
        <p:txBody>
          <a:bodyPr wrap="square" rtlCol="0">
            <a:spAutoFit/>
          </a:bodyPr>
          <a:lstStyle/>
          <a:p>
            <a:r>
              <a:rPr kumimoji="1" lang="ja-JP" altLang="en-US" dirty="0" smtClean="0"/>
              <a:t>夕方及び深夜に</a:t>
            </a:r>
            <a:r>
              <a:rPr kumimoji="1" lang="en-US" altLang="ja-JP" dirty="0" smtClean="0"/>
              <a:t>0.2</a:t>
            </a:r>
            <a:r>
              <a:rPr kumimoji="1" lang="ja-JP" altLang="en-US" dirty="0" smtClean="0"/>
              <a:t>～</a:t>
            </a:r>
            <a:r>
              <a:rPr kumimoji="1" lang="en-US" altLang="ja-JP" dirty="0" smtClean="0"/>
              <a:t>0.3</a:t>
            </a:r>
            <a:r>
              <a:rPr kumimoji="1" lang="ja-JP" altLang="en-US" dirty="0" smtClean="0"/>
              <a:t>秒角（世界最高）のシーイングを観測</a:t>
            </a:r>
            <a:endParaRPr kumimoji="1" lang="ja-JP" altLang="en-US" dirty="0"/>
          </a:p>
        </p:txBody>
      </p:sp>
      <p:pic>
        <p:nvPicPr>
          <p:cNvPr id="8194" name="Picture 2" descr="C:\Users\hirofumi\Desktop\DF_DIMM\gif\timeseries_2013_01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916832"/>
            <a:ext cx="520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irofumi\Desktop\DF_DIMM\gif\timeseries_2013_01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262191"/>
            <a:ext cx="5200000" cy="2340001"/>
          </a:xfrm>
          <a:prstGeom prst="rect">
            <a:avLst/>
          </a:prstGeom>
          <a:noFill/>
          <a:extLst>
            <a:ext uri="{909E8E84-426E-40DD-AFC4-6F175D3DCCD1}">
              <a14:hiddenFill xmlns:a14="http://schemas.microsoft.com/office/drawing/2010/main">
                <a:solidFill>
                  <a:srgbClr val="FFFFFF"/>
                </a:solidFill>
              </a14:hiddenFill>
            </a:ext>
          </a:extLst>
        </p:spPr>
      </p:pic>
      <p:sp>
        <p:nvSpPr>
          <p:cNvPr id="9" name="上矢印 8"/>
          <p:cNvSpPr/>
          <p:nvPr/>
        </p:nvSpPr>
        <p:spPr>
          <a:xfrm>
            <a:off x="3657827" y="4005064"/>
            <a:ext cx="338109"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3513811" y="6345324"/>
            <a:ext cx="338109"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a:off x="1334747" y="3933056"/>
            <a:ext cx="338109" cy="3240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04048" y="1973739"/>
            <a:ext cx="3801000" cy="2031325"/>
          </a:xfrm>
          <a:prstGeom prst="rect">
            <a:avLst/>
          </a:prstGeom>
          <a:noFill/>
        </p:spPr>
        <p:txBody>
          <a:bodyPr wrap="square" rtlCol="0">
            <a:spAutoFit/>
          </a:bodyPr>
          <a:lstStyle/>
          <a:p>
            <a:r>
              <a:rPr kumimoji="1" lang="ja-JP" altLang="en-US" dirty="0" smtClean="0"/>
              <a:t>夕方</a:t>
            </a:r>
            <a:r>
              <a:rPr lang="ja-JP" altLang="en-US" dirty="0"/>
              <a:t>の</a:t>
            </a:r>
            <a:r>
              <a:rPr kumimoji="1" lang="ja-JP" altLang="en-US" dirty="0" smtClean="0"/>
              <a:t>極小</a:t>
            </a:r>
            <a:r>
              <a:rPr lang="ja-JP" altLang="en-US" dirty="0"/>
              <a:t>は</a:t>
            </a:r>
            <a:r>
              <a:rPr lang="en-US" altLang="ja-JP" dirty="0" smtClean="0"/>
              <a:t>JARE52</a:t>
            </a:r>
            <a:r>
              <a:rPr lang="ja-JP" altLang="en-US" dirty="0" smtClean="0"/>
              <a:t>でも見られた。極小値が小さいのは雪面</a:t>
            </a:r>
            <a:r>
              <a:rPr lang="en-US" altLang="ja-JP" dirty="0" smtClean="0"/>
              <a:t>2m</a:t>
            </a:r>
            <a:r>
              <a:rPr lang="ja-JP" altLang="en-US" dirty="0" smtClean="0"/>
              <a:t>の観測と比べ接地境界層の影響が小さくなったからと考えられる。この夕方の極小は</a:t>
            </a:r>
            <a:r>
              <a:rPr kumimoji="1" lang="ja-JP" altLang="en-US" dirty="0" smtClean="0"/>
              <a:t>ドーム</a:t>
            </a:r>
            <a:r>
              <a:rPr kumimoji="1" lang="en-US" altLang="ja-JP" dirty="0" smtClean="0"/>
              <a:t>C</a:t>
            </a:r>
            <a:r>
              <a:rPr kumimoji="1" lang="ja-JP" altLang="en-US" dirty="0" smtClean="0"/>
              <a:t>でも見られる。</a:t>
            </a:r>
            <a:r>
              <a:rPr kumimoji="1" lang="en-US" altLang="ja-JP" dirty="0" smtClean="0"/>
              <a:t>Aristidi+2005</a:t>
            </a:r>
            <a:r>
              <a:rPr kumimoji="1" lang="ja-JP" altLang="en-US" dirty="0" smtClean="0"/>
              <a:t>によると夕方は雪面付近の温度勾配が無くなることで乱流が消える</a:t>
            </a:r>
            <a:endParaRPr kumimoji="1" lang="en-US" altLang="ja-JP" dirty="0" smtClean="0"/>
          </a:p>
        </p:txBody>
      </p:sp>
      <p:sp>
        <p:nvSpPr>
          <p:cNvPr id="21" name="テキスト ボックス 20"/>
          <p:cNvSpPr txBox="1"/>
          <p:nvPr/>
        </p:nvSpPr>
        <p:spPr>
          <a:xfrm>
            <a:off x="5004048" y="4471952"/>
            <a:ext cx="3801000" cy="1754326"/>
          </a:xfrm>
          <a:prstGeom prst="rect">
            <a:avLst/>
          </a:prstGeom>
          <a:noFill/>
        </p:spPr>
        <p:txBody>
          <a:bodyPr wrap="square" rtlCol="0">
            <a:spAutoFit/>
          </a:bodyPr>
          <a:lstStyle/>
          <a:p>
            <a:r>
              <a:rPr kumimoji="1" lang="ja-JP" altLang="en-US" dirty="0" smtClean="0"/>
              <a:t>深夜、</a:t>
            </a:r>
            <a:r>
              <a:rPr lang="ja-JP" altLang="en-US" dirty="0"/>
              <a:t>つまり</a:t>
            </a:r>
            <a:r>
              <a:rPr kumimoji="1" lang="ja-JP" altLang="en-US" u="sng" dirty="0" smtClean="0"/>
              <a:t>太陽高度が最も低い時間帯</a:t>
            </a:r>
            <a:r>
              <a:rPr kumimoji="1" lang="ja-JP" altLang="en-US" dirty="0" smtClean="0"/>
              <a:t>に接地境界層の厚みが</a:t>
            </a:r>
            <a:r>
              <a:rPr kumimoji="1" lang="en-US" altLang="ja-JP" dirty="0" smtClean="0"/>
              <a:t>11m</a:t>
            </a:r>
            <a:r>
              <a:rPr kumimoji="1" lang="ja-JP" altLang="en-US" dirty="0" smtClean="0"/>
              <a:t>以下になる日があり、その場合は</a:t>
            </a:r>
            <a:r>
              <a:rPr kumimoji="1" lang="en-US" altLang="ja-JP" dirty="0" smtClean="0"/>
              <a:t>0.2</a:t>
            </a:r>
            <a:r>
              <a:rPr kumimoji="1" lang="ja-JP" altLang="en-US" dirty="0" smtClean="0"/>
              <a:t>～</a:t>
            </a:r>
            <a:r>
              <a:rPr kumimoji="1" lang="en-US" altLang="ja-JP" dirty="0" smtClean="0"/>
              <a:t>0.3</a:t>
            </a:r>
            <a:r>
              <a:rPr kumimoji="1" lang="ja-JP" altLang="en-US" dirty="0" smtClean="0"/>
              <a:t>秒角の自由大気シーイングが得られることが分かった。但し日変動は大きい。</a:t>
            </a:r>
            <a:endParaRPr kumimoji="1" lang="en-US" altLang="ja-JP" dirty="0" smtClean="0"/>
          </a:p>
        </p:txBody>
      </p:sp>
      <p:cxnSp>
        <p:nvCxnSpPr>
          <p:cNvPr id="24" name="直線矢印コネクタ 23"/>
          <p:cNvCxnSpPr/>
          <p:nvPr/>
        </p:nvCxnSpPr>
        <p:spPr>
          <a:xfrm flipH="1" flipV="1">
            <a:off x="1672856" y="3933056"/>
            <a:ext cx="1242960" cy="1277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1825256" y="5210616"/>
            <a:ext cx="109056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915816" y="4932457"/>
            <a:ext cx="1512167" cy="584775"/>
          </a:xfrm>
          <a:prstGeom prst="rect">
            <a:avLst/>
          </a:prstGeom>
          <a:noFill/>
        </p:spPr>
        <p:txBody>
          <a:bodyPr wrap="square" rtlCol="0">
            <a:spAutoFit/>
          </a:bodyPr>
          <a:lstStyle/>
          <a:p>
            <a:r>
              <a:rPr kumimoji="1" lang="ja-JP" altLang="en-US" sz="1600" dirty="0" smtClean="0"/>
              <a:t>但し日変動は大きい</a:t>
            </a:r>
            <a:endParaRPr kumimoji="1" lang="ja-JP" altLang="en-US" sz="1600" dirty="0"/>
          </a:p>
        </p:txBody>
      </p:sp>
    </p:spTree>
    <p:extLst>
      <p:ext uri="{BB962C8B-B14F-4D97-AF65-F5344CB8AC3E}">
        <p14:creationId xmlns:p14="http://schemas.microsoft.com/office/powerpoint/2010/main" val="1666015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229600" cy="1143000"/>
          </a:xfrm>
        </p:spPr>
        <p:txBody>
          <a:bodyPr/>
          <a:lstStyle/>
          <a:p>
            <a:pPr algn="l"/>
            <a:r>
              <a:rPr lang="en-US" altLang="ja-JP" dirty="0"/>
              <a:t>Future </a:t>
            </a:r>
            <a:r>
              <a:rPr lang="en-US" altLang="ja-JP" dirty="0" smtClean="0"/>
              <a:t>Work</a:t>
            </a:r>
            <a:endParaRPr kumimoji="1" lang="ja-JP" altLang="en-US" dirty="0"/>
          </a:p>
        </p:txBody>
      </p:sp>
      <p:sp>
        <p:nvSpPr>
          <p:cNvPr id="14" name="テキスト ボックス 13"/>
          <p:cNvSpPr txBox="1"/>
          <p:nvPr/>
        </p:nvSpPr>
        <p:spPr>
          <a:xfrm>
            <a:off x="8518508" y="-1000"/>
            <a:ext cx="625492" cy="369332"/>
          </a:xfrm>
          <a:prstGeom prst="rect">
            <a:avLst/>
          </a:prstGeom>
          <a:noFill/>
        </p:spPr>
        <p:txBody>
          <a:bodyPr wrap="none" rtlCol="0">
            <a:spAutoFit/>
          </a:bodyPr>
          <a:lstStyle/>
          <a:p>
            <a:r>
              <a:rPr lang="en-US" altLang="ja-JP" dirty="0" smtClean="0">
                <a:solidFill>
                  <a:schemeClr val="bg1">
                    <a:lumMod val="85000"/>
                  </a:schemeClr>
                </a:solidFill>
              </a:rPr>
              <a:t>5</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5" name="テキスト ボックス 4"/>
          <p:cNvSpPr txBox="1"/>
          <p:nvPr/>
        </p:nvSpPr>
        <p:spPr>
          <a:xfrm>
            <a:off x="4150296" y="5901259"/>
            <a:ext cx="4392488" cy="646331"/>
          </a:xfrm>
          <a:prstGeom prst="rect">
            <a:avLst/>
          </a:prstGeom>
          <a:solidFill>
            <a:schemeClr val="accent5">
              <a:lumMod val="20000"/>
              <a:lumOff val="80000"/>
            </a:schemeClr>
          </a:solidFill>
        </p:spPr>
        <p:txBody>
          <a:bodyPr wrap="square" rtlCol="0">
            <a:spAutoFit/>
          </a:bodyPr>
          <a:lstStyle/>
          <a:p>
            <a:r>
              <a:rPr lang="en-US" altLang="ja-JP" dirty="0" smtClean="0"/>
              <a:t>2013</a:t>
            </a:r>
            <a:r>
              <a:rPr lang="ja-JP" altLang="en-US" dirty="0" smtClean="0"/>
              <a:t>年</a:t>
            </a:r>
            <a:r>
              <a:rPr lang="en-US" altLang="ja-JP" dirty="0" smtClean="0"/>
              <a:t>11</a:t>
            </a:r>
            <a:r>
              <a:rPr lang="ja-JP" altLang="en-US" dirty="0" smtClean="0"/>
              <a:t>月に卒業、博士論文を提出予定。</a:t>
            </a:r>
            <a:endParaRPr lang="en-US" altLang="ja-JP" dirty="0" smtClean="0"/>
          </a:p>
          <a:p>
            <a:r>
              <a:rPr kumimoji="1" lang="ja-JP" altLang="en-US" dirty="0" smtClean="0"/>
              <a:t>来年度も何卒よろしくお願いします。</a:t>
            </a:r>
            <a:endParaRPr kumimoji="1" lang="ja-JP" altLang="en-US" dirty="0"/>
          </a:p>
        </p:txBody>
      </p:sp>
      <p:sp>
        <p:nvSpPr>
          <p:cNvPr id="13" name="コンテンツ プレースホルダー 2"/>
          <p:cNvSpPr txBox="1">
            <a:spLocks/>
          </p:cNvSpPr>
          <p:nvPr/>
        </p:nvSpPr>
        <p:spPr>
          <a:xfrm>
            <a:off x="323528" y="1268760"/>
            <a:ext cx="8219256" cy="478539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900" dirty="0" smtClean="0"/>
              <a:t>研究課題</a:t>
            </a:r>
            <a:endParaRPr lang="en-US" altLang="ja-JP" sz="1900" dirty="0" smtClean="0"/>
          </a:p>
          <a:p>
            <a:pPr marL="0" indent="0">
              <a:buFont typeface="Arial" pitchFamily="34" charset="0"/>
              <a:buNone/>
            </a:pPr>
            <a:r>
              <a:rPr lang="ja-JP" altLang="en-US" sz="1900" b="1" dirty="0" smtClean="0"/>
              <a:t>「南極ドームふじ基地における赤外線天文学の開拓と観測機器の開発」</a:t>
            </a:r>
            <a:endParaRPr lang="en-US" altLang="ja-JP" sz="1900" b="1" dirty="0" smtClean="0"/>
          </a:p>
          <a:p>
            <a:pPr marL="0" indent="0">
              <a:buFont typeface="Arial" pitchFamily="34" charset="0"/>
              <a:buNone/>
            </a:pPr>
            <a:r>
              <a:rPr lang="ja-JP" altLang="en-US" sz="1900" dirty="0" smtClean="0"/>
              <a:t>　</a:t>
            </a:r>
            <a:r>
              <a:rPr lang="en-US" altLang="ja-JP" sz="1900" dirty="0" smtClean="0"/>
              <a:t>(1)</a:t>
            </a:r>
            <a:r>
              <a:rPr lang="ja-JP" altLang="en-US" sz="1900" dirty="0" smtClean="0"/>
              <a:t>ドームふじ基地での観測条件調査</a:t>
            </a:r>
            <a:endParaRPr lang="en-US" altLang="ja-JP" sz="1900" dirty="0" smtClean="0"/>
          </a:p>
          <a:p>
            <a:pPr marL="0" indent="0">
              <a:buFont typeface="Arial" pitchFamily="34" charset="0"/>
              <a:buNone/>
            </a:pPr>
            <a:r>
              <a:rPr lang="ja-JP" altLang="en-US" sz="1900" dirty="0" smtClean="0"/>
              <a:t>　　　・シーイング</a:t>
            </a:r>
            <a:endParaRPr lang="en-US" altLang="ja-JP" sz="1900" dirty="0" smtClean="0"/>
          </a:p>
          <a:p>
            <a:pPr marL="0" indent="0">
              <a:buFont typeface="Arial" pitchFamily="34" charset="0"/>
              <a:buNone/>
            </a:pPr>
            <a:r>
              <a:rPr lang="ja-JP" altLang="en-US" sz="1900" dirty="0" smtClean="0"/>
              <a:t>　　　・赤外線大気散乱光</a:t>
            </a:r>
            <a:endParaRPr lang="en-US" altLang="ja-JP" sz="1900" dirty="0" smtClean="0"/>
          </a:p>
          <a:p>
            <a:pPr marL="0" indent="0">
              <a:buFont typeface="Arial" pitchFamily="34" charset="0"/>
              <a:buNone/>
            </a:pPr>
            <a:r>
              <a:rPr lang="ja-JP" altLang="en-US" sz="1900" dirty="0" smtClean="0"/>
              <a:t>　　　・大気水蒸気量</a:t>
            </a:r>
            <a:endParaRPr lang="en-US" altLang="ja-JP" sz="1900" dirty="0" smtClean="0"/>
          </a:p>
          <a:p>
            <a:pPr marL="0" indent="0">
              <a:buFont typeface="Arial" pitchFamily="34" charset="0"/>
              <a:buNone/>
            </a:pPr>
            <a:r>
              <a:rPr lang="ja-JP" altLang="en-US" sz="1900" strike="sngStrike" dirty="0" smtClean="0"/>
              <a:t>　</a:t>
            </a:r>
            <a:r>
              <a:rPr lang="en-US" altLang="ja-JP" sz="1900" strike="sngStrike" dirty="0" smtClean="0"/>
              <a:t>(2)</a:t>
            </a:r>
            <a:r>
              <a:rPr lang="ja-JP" altLang="en-US" sz="1900" strike="sngStrike" dirty="0" smtClean="0"/>
              <a:t>南極</a:t>
            </a:r>
            <a:r>
              <a:rPr lang="en-US" altLang="ja-JP" sz="1900" strike="sngStrike" dirty="0" smtClean="0"/>
              <a:t>40cm</a:t>
            </a:r>
            <a:r>
              <a:rPr lang="ja-JP" altLang="en-US" sz="1900" strike="sngStrike" dirty="0" smtClean="0"/>
              <a:t>赤外線望遠鏡を用いた初期科学観測</a:t>
            </a:r>
            <a:endParaRPr lang="en-US" altLang="ja-JP" sz="1900" strike="sngStrike" dirty="0" smtClean="0"/>
          </a:p>
          <a:p>
            <a:pPr marL="0" indent="0">
              <a:buFont typeface="Arial" pitchFamily="34" charset="0"/>
              <a:buNone/>
            </a:pPr>
            <a:r>
              <a:rPr lang="ja-JP" altLang="en-US" sz="1900" dirty="0" smtClean="0"/>
              <a:t>　</a:t>
            </a:r>
            <a:r>
              <a:rPr lang="en-US" altLang="ja-JP" sz="1900" dirty="0" smtClean="0"/>
              <a:t>(3)-80</a:t>
            </a:r>
            <a:r>
              <a:rPr lang="ja-JP" altLang="en-US" sz="1900" dirty="0" smtClean="0"/>
              <a:t>℃環境での駆動技術・結露対策等基礎技術の確立</a:t>
            </a:r>
            <a:endParaRPr lang="en-US" altLang="ja-JP" sz="1900" dirty="0" smtClean="0"/>
          </a:p>
          <a:p>
            <a:pPr marL="0" indent="0">
              <a:buNone/>
            </a:pPr>
            <a:r>
              <a:rPr lang="en-US" altLang="ja-JP" sz="1900" dirty="0" smtClean="0">
                <a:sym typeface="Wingdings" pitchFamily="2" charset="2"/>
              </a:rPr>
              <a:t> “</a:t>
            </a:r>
            <a:r>
              <a:rPr lang="en-US" altLang="ja-JP" sz="2000" dirty="0" smtClean="0"/>
              <a:t>Astronomical </a:t>
            </a:r>
            <a:r>
              <a:rPr lang="en-US" altLang="ja-JP" sz="2000" dirty="0"/>
              <a:t>Characterization </a:t>
            </a:r>
            <a:r>
              <a:rPr lang="en-US" altLang="ja-JP" sz="2000" dirty="0" smtClean="0"/>
              <a:t>at </a:t>
            </a:r>
            <a:r>
              <a:rPr lang="en-US" altLang="ja-JP" sz="2000" dirty="0"/>
              <a:t>Dome Fuji in </a:t>
            </a:r>
            <a:r>
              <a:rPr lang="en-US" altLang="ja-JP" sz="2000" dirty="0" smtClean="0"/>
              <a:t>Antarctica”</a:t>
            </a:r>
            <a:r>
              <a:rPr lang="ja-JP" altLang="en-US" sz="2000" dirty="0" smtClean="0"/>
              <a:t>としてまとめる</a:t>
            </a:r>
            <a:endParaRPr lang="ja-JP" altLang="en-US" sz="1400" dirty="0"/>
          </a:p>
          <a:p>
            <a:pPr marL="0" indent="0">
              <a:buFont typeface="Arial" pitchFamily="34" charset="0"/>
              <a:buNone/>
            </a:pPr>
            <a:endParaRPr lang="en-US" altLang="ja-JP" sz="1900" dirty="0" smtClean="0"/>
          </a:p>
          <a:p>
            <a:pPr marL="0" indent="0">
              <a:buFont typeface="Arial" pitchFamily="34" charset="0"/>
              <a:buNone/>
            </a:pPr>
            <a:r>
              <a:rPr lang="ja-JP" altLang="en-US" sz="1900" dirty="0" smtClean="0"/>
              <a:t>融合領域</a:t>
            </a:r>
            <a:endParaRPr lang="en-US" altLang="ja-JP" sz="1900" dirty="0" smtClean="0"/>
          </a:p>
          <a:p>
            <a:pPr marL="0" indent="0">
              <a:buFont typeface="Arial" pitchFamily="34" charset="0"/>
              <a:buNone/>
            </a:pPr>
            <a:r>
              <a:rPr lang="ja-JP" altLang="en-US" sz="1900" b="1" dirty="0" smtClean="0"/>
              <a:t>「天文学」</a:t>
            </a:r>
            <a:r>
              <a:rPr lang="ja-JP" altLang="en-US" sz="1900" dirty="0" smtClean="0"/>
              <a:t>と</a:t>
            </a:r>
            <a:r>
              <a:rPr lang="ja-JP" altLang="en-US" sz="1900" b="1" dirty="0" smtClean="0"/>
              <a:t>「地球環境」</a:t>
            </a:r>
            <a:endParaRPr lang="en-US" altLang="ja-JP" sz="1900" b="1" dirty="0" smtClean="0"/>
          </a:p>
          <a:p>
            <a:pPr marL="0" indent="0">
              <a:buFont typeface="Arial" pitchFamily="34" charset="0"/>
              <a:buNone/>
            </a:pPr>
            <a:r>
              <a:rPr lang="en-US" altLang="ja-JP" sz="1900" dirty="0" smtClean="0">
                <a:sym typeface="Wingdings" pitchFamily="2" charset="2"/>
              </a:rPr>
              <a:t> </a:t>
            </a:r>
            <a:r>
              <a:rPr lang="ja-JP" altLang="en-US" sz="1900" dirty="0" smtClean="0">
                <a:sym typeface="Wingdings" pitchFamily="2" charset="2"/>
              </a:rPr>
              <a:t>この</a:t>
            </a:r>
            <a:r>
              <a:rPr lang="en-US" altLang="ja-JP" sz="1900" dirty="0" smtClean="0">
                <a:sym typeface="Wingdings" pitchFamily="2" charset="2"/>
              </a:rPr>
              <a:t>3</a:t>
            </a:r>
            <a:r>
              <a:rPr lang="ja-JP" altLang="en-US" sz="1900" dirty="0" smtClean="0">
                <a:sym typeface="Wingdings" pitchFamily="2" charset="2"/>
              </a:rPr>
              <a:t>年で融合には至らなかった</a:t>
            </a:r>
            <a:endParaRPr lang="en-US" altLang="ja-JP" sz="1900" dirty="0" smtClean="0"/>
          </a:p>
        </p:txBody>
      </p:sp>
    </p:spTree>
    <p:extLst>
      <p:ext uri="{BB962C8B-B14F-4D97-AF65-F5344CB8AC3E}">
        <p14:creationId xmlns:p14="http://schemas.microsoft.com/office/powerpoint/2010/main" val="2170489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r>
              <a:rPr kumimoji="1" lang="en-US" altLang="ja-JP" dirty="0" smtClean="0"/>
              <a:t>The ”Seeing”</a:t>
            </a:r>
            <a:endParaRPr kumimoji="1" lang="ja-JP" altLang="en-US" dirty="0"/>
          </a:p>
        </p:txBody>
      </p:sp>
      <p:pic>
        <p:nvPicPr>
          <p:cNvPr id="5" name="Picture 2" descr="C:\Research\D2\2011_09天文学会秋季年会\DIMM\see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141" y="1468214"/>
            <a:ext cx="3767773" cy="135397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684142" y="2810659"/>
            <a:ext cx="3767773" cy="1138773"/>
          </a:xfrm>
          <a:prstGeom prst="rect">
            <a:avLst/>
          </a:prstGeom>
          <a:noFill/>
        </p:spPr>
        <p:txBody>
          <a:bodyPr wrap="square" rtlCol="0">
            <a:spAutoFit/>
          </a:bodyPr>
          <a:lstStyle/>
          <a:p>
            <a:pPr algn="just"/>
            <a:r>
              <a:rPr lang="ja-JP" altLang="en-US" sz="1600" dirty="0" smtClean="0"/>
              <a:t>左から、大望遠鏡で長時間露出して得られる星像、短時間露出の星像、補償光学で待機揺らぎを補正した「本来」の星像</a:t>
            </a:r>
            <a:r>
              <a:rPr kumimoji="1" lang="ja-JP" altLang="en-US" sz="1600" dirty="0" smtClean="0"/>
              <a:t> </a:t>
            </a:r>
            <a:r>
              <a:rPr kumimoji="1" lang="en-US" altLang="ja-JP" sz="1000" dirty="0" smtClean="0"/>
              <a:t>(</a:t>
            </a:r>
            <a:r>
              <a:rPr lang="en-US" altLang="ja-JP" sz="1000" dirty="0" smtClean="0"/>
              <a:t>Image</a:t>
            </a:r>
            <a:r>
              <a:rPr lang="en-US" altLang="ja-JP" sz="1000" dirty="0"/>
              <a:t>: Lawrence Livermore National Laboratory and NSF Center for Adaptive Optics.(in Claire Max's papers</a:t>
            </a:r>
            <a:r>
              <a:rPr lang="en-US" altLang="ja-JP" sz="1000" dirty="0" smtClean="0"/>
              <a:t>)</a:t>
            </a:r>
            <a:endParaRPr lang="ja-JP" altLang="en-US" sz="1000" dirty="0"/>
          </a:p>
        </p:txBody>
      </p:sp>
      <p:pic>
        <p:nvPicPr>
          <p:cNvPr id="4098" name="Picture 2" descr="D:\gau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816" y="407727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sin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464" y="4077272"/>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836542" y="5805264"/>
            <a:ext cx="3767773" cy="338554"/>
          </a:xfrm>
          <a:prstGeom prst="rect">
            <a:avLst/>
          </a:prstGeom>
          <a:noFill/>
        </p:spPr>
        <p:txBody>
          <a:bodyPr wrap="square" rtlCol="0">
            <a:spAutoFit/>
          </a:bodyPr>
          <a:lstStyle/>
          <a:p>
            <a:pPr algn="just"/>
            <a:r>
              <a:rPr lang="ja-JP" altLang="en-US" sz="1600" dirty="0"/>
              <a:t>地球</a:t>
            </a:r>
            <a:r>
              <a:rPr lang="ja-JP" altLang="en-US" sz="1600" dirty="0" smtClean="0"/>
              <a:t>大気による星像悪化の模式図。</a:t>
            </a:r>
            <a:endParaRPr lang="en-US" altLang="ja-JP" sz="1600" dirty="0" smtClean="0"/>
          </a:p>
        </p:txBody>
      </p:sp>
      <p:sp>
        <p:nvSpPr>
          <p:cNvPr id="9" name="正方形/長方形 8"/>
          <p:cNvSpPr/>
          <p:nvPr/>
        </p:nvSpPr>
        <p:spPr>
          <a:xfrm>
            <a:off x="405879" y="4977272"/>
            <a:ext cx="4090585" cy="14040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05880" y="1484784"/>
            <a:ext cx="4090584" cy="4801314"/>
          </a:xfrm>
          <a:prstGeom prst="rect">
            <a:avLst/>
          </a:prstGeom>
        </p:spPr>
        <p:txBody>
          <a:bodyPr wrap="square">
            <a:spAutoFit/>
          </a:bodyPr>
          <a:lstStyle/>
          <a:p>
            <a:pPr algn="just"/>
            <a:r>
              <a:rPr lang="ja-JP" altLang="en-US" dirty="0" smtClean="0"/>
              <a:t>地球</a:t>
            </a:r>
            <a:r>
              <a:rPr lang="en-US" altLang="ja-JP" dirty="0" err="1" smtClean="0"/>
              <a:t>大気の</a:t>
            </a:r>
            <a:r>
              <a:rPr lang="ja-JP" altLang="en-US" dirty="0" smtClean="0"/>
              <a:t>揺らぎ（水蒸気量の時間的空間的非一様性）によって天体からの光は</a:t>
            </a:r>
            <a:r>
              <a:rPr lang="en-US" altLang="ja-JP" dirty="0" err="1" smtClean="0"/>
              <a:t>揺らぎ</a:t>
            </a:r>
            <a:r>
              <a:rPr lang="ja-JP" altLang="en-US" dirty="0" err="1" smtClean="0"/>
              <a:t>、</a:t>
            </a:r>
            <a:r>
              <a:rPr lang="ja-JP" altLang="en-US" dirty="0" smtClean="0"/>
              <a:t>大望遠鏡で観測した場合には揺らぎが平均化されて観測される。結果として</a:t>
            </a:r>
            <a:r>
              <a:rPr lang="ja-JP" altLang="en-US" b="1" u="sng" dirty="0" smtClean="0"/>
              <a:t>星像は地球大気揺らぎで決まる「ある一定の値」となる</a:t>
            </a:r>
            <a:r>
              <a:rPr lang="ja-JP" altLang="en-US" dirty="0" smtClean="0"/>
              <a:t>。この値を</a:t>
            </a:r>
            <a:r>
              <a:rPr lang="en-US" altLang="ja-JP" dirty="0" smtClean="0"/>
              <a:t>seeing</a:t>
            </a:r>
            <a:r>
              <a:rPr lang="ja-JP" altLang="en-US" dirty="0" smtClean="0"/>
              <a:t>（シーイング）という。</a:t>
            </a:r>
            <a:endParaRPr lang="en-US" altLang="ja-JP" dirty="0" smtClean="0"/>
          </a:p>
          <a:p>
            <a:pPr algn="just"/>
            <a:endParaRPr lang="en-US" altLang="ja-JP" dirty="0" smtClean="0"/>
          </a:p>
          <a:p>
            <a:pPr algn="just"/>
            <a:r>
              <a:rPr lang="ja-JP" altLang="en-US" dirty="0"/>
              <a:t>大望遠鏡の</a:t>
            </a:r>
            <a:r>
              <a:rPr lang="ja-JP" altLang="en-US" dirty="0" smtClean="0"/>
              <a:t>場合はシーイングが空間分解能を決定するパラメーターとなる。大気状態が良い場所に天文台を建設する事が天文学にとって本質的に重要である。</a:t>
            </a:r>
            <a:endParaRPr lang="en-US" altLang="ja-JP" dirty="0" smtClean="0"/>
          </a:p>
          <a:p>
            <a:pPr algn="just"/>
            <a:endParaRPr lang="en-US" altLang="ja-JP" dirty="0"/>
          </a:p>
          <a:p>
            <a:pPr algn="just"/>
            <a:r>
              <a:rPr lang="ja-JP" altLang="en-US" dirty="0" smtClean="0"/>
              <a:t>大気揺らぎの寄与は</a:t>
            </a:r>
            <a:r>
              <a:rPr lang="en-US" altLang="ja-JP" dirty="0" smtClean="0"/>
              <a:t>2</a:t>
            </a:r>
            <a:r>
              <a:rPr lang="ja-JP" altLang="en-US" dirty="0" smtClean="0"/>
              <a:t>成分に分けられる</a:t>
            </a:r>
            <a:endParaRPr lang="en-US" altLang="ja-JP" dirty="0" smtClean="0"/>
          </a:p>
          <a:p>
            <a:pPr algn="just"/>
            <a:r>
              <a:rPr lang="ja-JP" altLang="en-US" dirty="0"/>
              <a:t>　</a:t>
            </a:r>
            <a:r>
              <a:rPr lang="ja-JP" altLang="en-US" dirty="0" smtClean="0"/>
              <a:t>（１）接地境界層シーイング</a:t>
            </a:r>
            <a:endParaRPr lang="en-US" altLang="ja-JP" dirty="0" smtClean="0"/>
          </a:p>
          <a:p>
            <a:pPr algn="just"/>
            <a:r>
              <a:rPr lang="ja-JP" altLang="en-US" dirty="0"/>
              <a:t>　</a:t>
            </a:r>
            <a:r>
              <a:rPr lang="ja-JP" altLang="en-US" dirty="0" smtClean="0"/>
              <a:t>　　（地表面との相互作の寄与）</a:t>
            </a:r>
            <a:endParaRPr lang="en-US" altLang="ja-JP" dirty="0" smtClean="0"/>
          </a:p>
          <a:p>
            <a:pPr algn="just"/>
            <a:r>
              <a:rPr lang="ja-JP" altLang="en-US" dirty="0"/>
              <a:t>　</a:t>
            </a:r>
            <a:r>
              <a:rPr lang="ja-JP" altLang="en-US" dirty="0" smtClean="0"/>
              <a:t>（２）自由大気シーイング（それ以外）　</a:t>
            </a:r>
            <a:endParaRPr lang="en-US" altLang="ja-JP" dirty="0"/>
          </a:p>
        </p:txBody>
      </p:sp>
    </p:spTree>
    <p:extLst>
      <p:ext uri="{BB962C8B-B14F-4D97-AF65-F5344CB8AC3E}">
        <p14:creationId xmlns:p14="http://schemas.microsoft.com/office/powerpoint/2010/main" val="296605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normAutofit/>
          </a:bodyPr>
          <a:lstStyle/>
          <a:p>
            <a:r>
              <a:rPr kumimoji="1" lang="ja-JP" altLang="en-US" dirty="0" smtClean="0"/>
              <a:t>世界最高の観測地？</a:t>
            </a:r>
            <a:endParaRPr kumimoji="1" lang="ja-JP" altLang="en-US" dirty="0"/>
          </a:p>
        </p:txBody>
      </p:sp>
      <p:pic>
        <p:nvPicPr>
          <p:cNvPr id="9218" name="Picture 2" descr="C:\Users\hirofumi\Desktop\The_Keck_Subaru_and_Infrared_obervato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292" y="2060848"/>
            <a:ext cx="3600400" cy="26046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hirofumi\Desktop\Very_Large_Telescope_Array_aerial_view.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67312" y="3212976"/>
            <a:ext cx="3168352" cy="266666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258692" y="2060848"/>
            <a:ext cx="2595582" cy="1015663"/>
          </a:xfrm>
          <a:prstGeom prst="rect">
            <a:avLst/>
          </a:prstGeom>
          <a:noFill/>
        </p:spPr>
        <p:txBody>
          <a:bodyPr wrap="none" rtlCol="0">
            <a:spAutoFit/>
          </a:bodyPr>
          <a:lstStyle/>
          <a:p>
            <a:r>
              <a:rPr kumimoji="1" lang="ja-JP" altLang="en-US" dirty="0" smtClean="0"/>
              <a:t>ハワイ島</a:t>
            </a:r>
            <a:endParaRPr kumimoji="1" lang="en-US" altLang="ja-JP" dirty="0" smtClean="0"/>
          </a:p>
          <a:p>
            <a:r>
              <a:rPr lang="ja-JP" altLang="en-US" dirty="0"/>
              <a:t>マウナケア</a:t>
            </a:r>
            <a:r>
              <a:rPr lang="ja-JP" altLang="en-US" dirty="0" smtClean="0"/>
              <a:t>山頂（</a:t>
            </a:r>
            <a:r>
              <a:rPr lang="en-US" altLang="ja-JP" dirty="0" smtClean="0"/>
              <a:t>4200m</a:t>
            </a:r>
            <a:r>
              <a:rPr lang="ja-JP" altLang="en-US" dirty="0" smtClean="0"/>
              <a:t>）</a:t>
            </a:r>
            <a:endParaRPr lang="en-US" altLang="ja-JP" dirty="0" smtClean="0"/>
          </a:p>
          <a:p>
            <a:r>
              <a:rPr kumimoji="1" lang="ja-JP" altLang="en-US" sz="2400" dirty="0" smtClean="0"/>
              <a:t>≧</a:t>
            </a:r>
            <a:r>
              <a:rPr kumimoji="1" lang="en-US" altLang="ja-JP" sz="2400" dirty="0" smtClean="0"/>
              <a:t>0.6</a:t>
            </a:r>
            <a:r>
              <a:rPr kumimoji="1" lang="ja-JP" altLang="en-US" sz="2400" dirty="0" smtClean="0"/>
              <a:t>秒角</a:t>
            </a:r>
            <a:endParaRPr kumimoji="1" lang="ja-JP" altLang="en-US" sz="2400" dirty="0"/>
          </a:p>
        </p:txBody>
      </p:sp>
      <p:sp>
        <p:nvSpPr>
          <p:cNvPr id="9" name="テキスト ボックス 8"/>
          <p:cNvSpPr txBox="1"/>
          <p:nvPr/>
        </p:nvSpPr>
        <p:spPr>
          <a:xfrm>
            <a:off x="2530652" y="4815495"/>
            <a:ext cx="2311851" cy="1015663"/>
          </a:xfrm>
          <a:prstGeom prst="rect">
            <a:avLst/>
          </a:prstGeom>
          <a:noFill/>
        </p:spPr>
        <p:txBody>
          <a:bodyPr wrap="none" rtlCol="0">
            <a:spAutoFit/>
          </a:bodyPr>
          <a:lstStyle/>
          <a:p>
            <a:r>
              <a:rPr lang="ja-JP" altLang="en-US" dirty="0" smtClean="0"/>
              <a:t>チリ</a:t>
            </a:r>
            <a:endParaRPr lang="en-US" altLang="ja-JP" dirty="0" smtClean="0"/>
          </a:p>
          <a:p>
            <a:r>
              <a:rPr lang="ja-JP" altLang="en-US" dirty="0"/>
              <a:t>アタカマ砂漠</a:t>
            </a:r>
            <a:r>
              <a:rPr lang="ja-JP" altLang="en-US" dirty="0" smtClean="0"/>
              <a:t>（</a:t>
            </a:r>
            <a:r>
              <a:rPr lang="en-US" altLang="ja-JP" dirty="0"/>
              <a:t>2600</a:t>
            </a:r>
            <a:r>
              <a:rPr lang="en-US" altLang="ja-JP" dirty="0" smtClean="0"/>
              <a:t>m</a:t>
            </a:r>
            <a:r>
              <a:rPr lang="ja-JP" altLang="en-US" dirty="0" smtClean="0"/>
              <a:t>）</a:t>
            </a:r>
            <a:endParaRPr lang="en-US" altLang="ja-JP" dirty="0" smtClean="0"/>
          </a:p>
          <a:p>
            <a:r>
              <a:rPr kumimoji="1" lang="ja-JP" altLang="en-US" sz="2400" dirty="0" smtClean="0"/>
              <a:t>≧</a:t>
            </a:r>
            <a:r>
              <a:rPr kumimoji="1" lang="en-US" altLang="ja-JP" sz="2400" dirty="0" smtClean="0"/>
              <a:t>0.8</a:t>
            </a:r>
            <a:r>
              <a:rPr kumimoji="1" lang="ja-JP" altLang="en-US" sz="2400" dirty="0" smtClean="0"/>
              <a:t>秒角</a:t>
            </a:r>
            <a:endParaRPr kumimoji="1" lang="ja-JP" altLang="en-US" sz="2400" dirty="0"/>
          </a:p>
        </p:txBody>
      </p:sp>
      <p:sp>
        <p:nvSpPr>
          <p:cNvPr id="6" name="テキスト ボックス 5"/>
          <p:cNvSpPr txBox="1"/>
          <p:nvPr/>
        </p:nvSpPr>
        <p:spPr>
          <a:xfrm>
            <a:off x="658292" y="4621155"/>
            <a:ext cx="1207382" cy="307777"/>
          </a:xfrm>
          <a:prstGeom prst="rect">
            <a:avLst/>
          </a:prstGeom>
          <a:noFill/>
        </p:spPr>
        <p:txBody>
          <a:bodyPr wrap="none" rtlCol="0">
            <a:spAutoFit/>
          </a:bodyPr>
          <a:lstStyle/>
          <a:p>
            <a:r>
              <a:rPr kumimoji="1" lang="en-US" altLang="ja-JP" sz="1400" dirty="0" smtClean="0"/>
              <a:t>Wikipedia</a:t>
            </a:r>
            <a:r>
              <a:rPr kumimoji="1" lang="ja-JP" altLang="en-US" sz="1400" dirty="0" smtClean="0"/>
              <a:t>より</a:t>
            </a:r>
            <a:endParaRPr kumimoji="1" lang="ja-JP" altLang="en-US" sz="1400" dirty="0"/>
          </a:p>
        </p:txBody>
      </p:sp>
      <p:sp>
        <p:nvSpPr>
          <p:cNvPr id="11" name="テキスト ボックス 10"/>
          <p:cNvSpPr txBox="1"/>
          <p:nvPr/>
        </p:nvSpPr>
        <p:spPr>
          <a:xfrm>
            <a:off x="7238149" y="5829115"/>
            <a:ext cx="973023" cy="307777"/>
          </a:xfrm>
          <a:prstGeom prst="rect">
            <a:avLst/>
          </a:prstGeom>
          <a:noFill/>
        </p:spPr>
        <p:txBody>
          <a:bodyPr wrap="none" rtlCol="0">
            <a:spAutoFit/>
          </a:bodyPr>
          <a:lstStyle/>
          <a:p>
            <a:r>
              <a:rPr kumimoji="1" lang="en-US" altLang="ja-JP" sz="1400" dirty="0" smtClean="0"/>
              <a:t>VLT</a:t>
            </a:r>
            <a:r>
              <a:rPr lang="ja-JP" altLang="en-US" sz="1400" dirty="0"/>
              <a:t> </a:t>
            </a:r>
            <a:r>
              <a:rPr lang="en-US" altLang="ja-JP" sz="1400" dirty="0" smtClean="0"/>
              <a:t>HP</a:t>
            </a:r>
            <a:r>
              <a:rPr kumimoji="1" lang="ja-JP" altLang="en-US" sz="1400" dirty="0" smtClean="0"/>
              <a:t>より</a:t>
            </a:r>
            <a:endParaRPr kumimoji="1" lang="ja-JP" altLang="en-US" sz="1400" dirty="0"/>
          </a:p>
        </p:txBody>
      </p:sp>
      <p:sp>
        <p:nvSpPr>
          <p:cNvPr id="8" name="テキスト ボックス 7"/>
          <p:cNvSpPr txBox="1"/>
          <p:nvPr/>
        </p:nvSpPr>
        <p:spPr>
          <a:xfrm>
            <a:off x="430808" y="1351887"/>
            <a:ext cx="7976864" cy="369332"/>
          </a:xfrm>
          <a:prstGeom prst="rect">
            <a:avLst/>
          </a:prstGeom>
          <a:noFill/>
        </p:spPr>
        <p:txBody>
          <a:bodyPr wrap="none" rtlCol="0">
            <a:spAutoFit/>
          </a:bodyPr>
          <a:lstStyle/>
          <a:p>
            <a:r>
              <a:rPr kumimoji="1" lang="en-US" altLang="ja-JP" dirty="0" smtClean="0"/>
              <a:t>80</a:t>
            </a:r>
            <a:r>
              <a:rPr kumimoji="1" lang="ja-JP" altLang="en-US" dirty="0" smtClean="0"/>
              <a:t>年代以降、大型望遠鏡は世界中で最も観測条件の良い場所に作られてきた</a:t>
            </a:r>
            <a:endParaRPr kumimoji="1" lang="ja-JP" altLang="en-US" dirty="0"/>
          </a:p>
        </p:txBody>
      </p:sp>
      <p:sp>
        <p:nvSpPr>
          <p:cNvPr id="10" name="テキスト ボックス 9"/>
          <p:cNvSpPr txBox="1"/>
          <p:nvPr/>
        </p:nvSpPr>
        <p:spPr>
          <a:xfrm>
            <a:off x="395536" y="6228601"/>
            <a:ext cx="8028160" cy="584775"/>
          </a:xfrm>
          <a:prstGeom prst="rect">
            <a:avLst/>
          </a:prstGeom>
          <a:noFill/>
        </p:spPr>
        <p:txBody>
          <a:bodyPr wrap="none" rtlCol="0">
            <a:spAutoFit/>
          </a:bodyPr>
          <a:lstStyle/>
          <a:p>
            <a:r>
              <a:rPr lang="en-US" altLang="ja-JP" sz="1600" dirty="0" smtClean="0"/>
              <a:t>※</a:t>
            </a:r>
            <a:r>
              <a:rPr lang="ja-JP" altLang="en-US" sz="1600" dirty="0" smtClean="0"/>
              <a:t>これらのシーイングは大型望遠鏡で得られた観測データから導き出されたもの。天体観測</a:t>
            </a:r>
            <a:endParaRPr lang="en-US" altLang="ja-JP" sz="1600" dirty="0" smtClean="0"/>
          </a:p>
          <a:p>
            <a:r>
              <a:rPr lang="ja-JP" altLang="en-US" sz="1600" dirty="0" smtClean="0"/>
              <a:t>ドーム内の乱流成分が含まれるが、おおよそ自由大気シーイングと見なして良い。</a:t>
            </a:r>
            <a:endParaRPr kumimoji="1" lang="ja-JP" altLang="en-US" sz="1600" dirty="0"/>
          </a:p>
        </p:txBody>
      </p:sp>
    </p:spTree>
    <p:extLst>
      <p:ext uri="{BB962C8B-B14F-4D97-AF65-F5344CB8AC3E}">
        <p14:creationId xmlns:p14="http://schemas.microsoft.com/office/powerpoint/2010/main" val="209719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r>
              <a:rPr kumimoji="1" lang="ja-JP" altLang="en-US" dirty="0" smtClean="0"/>
              <a:t>南極大陸内陸高原</a:t>
            </a:r>
            <a:r>
              <a:rPr kumimoji="1" lang="en-US" altLang="ja-JP" dirty="0" smtClean="0"/>
              <a:t>(1/2)</a:t>
            </a:r>
            <a:endParaRPr kumimoji="1" lang="ja-JP" altLang="en-US" dirty="0"/>
          </a:p>
        </p:txBody>
      </p:sp>
      <p:grpSp>
        <p:nvGrpSpPr>
          <p:cNvPr id="12" name="グループ化 11"/>
          <p:cNvGrpSpPr/>
          <p:nvPr/>
        </p:nvGrpSpPr>
        <p:grpSpPr>
          <a:xfrm>
            <a:off x="5446440" y="3332290"/>
            <a:ext cx="2807872" cy="1824582"/>
            <a:chOff x="-684584" y="3549730"/>
            <a:chExt cx="2951888" cy="2024152"/>
          </a:xfrm>
        </p:grpSpPr>
        <p:pic>
          <p:nvPicPr>
            <p:cNvPr id="13" name="Picture 2" descr="F:\D1\2010_05_SPIE\Oral_presentation\fig1.jpg"/>
            <p:cNvPicPr>
              <a:picLocks noChangeAspect="1" noChangeArrowheads="1"/>
            </p:cNvPicPr>
            <p:nvPr/>
          </p:nvPicPr>
          <p:blipFill>
            <a:blip r:embed="rId2" cstate="print"/>
            <a:srcRect/>
            <a:stretch>
              <a:fillRect/>
            </a:stretch>
          </p:blipFill>
          <p:spPr bwMode="auto">
            <a:xfrm>
              <a:off x="-684584" y="3549730"/>
              <a:ext cx="2951888" cy="2024152"/>
            </a:xfrm>
            <a:prstGeom prst="rect">
              <a:avLst/>
            </a:prstGeom>
            <a:noFill/>
          </p:spPr>
        </p:pic>
        <p:sp>
          <p:nvSpPr>
            <p:cNvPr id="14" name="正方形/長方形 13"/>
            <p:cNvSpPr/>
            <p:nvPr/>
          </p:nvSpPr>
          <p:spPr>
            <a:xfrm>
              <a:off x="1370567" y="3789040"/>
              <a:ext cx="393121"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58420" y="3728065"/>
              <a:ext cx="617413" cy="292388"/>
            </a:xfrm>
            <a:prstGeom prst="rect">
              <a:avLst/>
            </a:prstGeom>
            <a:noFill/>
            <a:ln>
              <a:noFill/>
            </a:ln>
          </p:spPr>
          <p:txBody>
            <a:bodyPr wrap="none" rtlCol="0">
              <a:spAutoFit/>
            </a:bodyPr>
            <a:lstStyle/>
            <a:p>
              <a:r>
                <a:rPr kumimoji="1" lang="en-US" altLang="ja-JP" sz="1300" dirty="0" smtClean="0">
                  <a:solidFill>
                    <a:srgbClr val="FF0000"/>
                  </a:solidFill>
                </a:rPr>
                <a:t>Syowa</a:t>
              </a:r>
              <a:endParaRPr kumimoji="1" lang="ja-JP" altLang="en-US" sz="1300" dirty="0">
                <a:solidFill>
                  <a:srgbClr val="FF0000"/>
                </a:solidFill>
              </a:endParaRPr>
            </a:p>
          </p:txBody>
        </p:sp>
      </p:grpSp>
      <p:sp>
        <p:nvSpPr>
          <p:cNvPr id="3" name="テキスト ボックス 2"/>
          <p:cNvSpPr txBox="1"/>
          <p:nvPr/>
        </p:nvSpPr>
        <p:spPr>
          <a:xfrm>
            <a:off x="289163" y="1414517"/>
            <a:ext cx="8325629" cy="646331"/>
          </a:xfrm>
          <a:prstGeom prst="rect">
            <a:avLst/>
          </a:prstGeom>
          <a:noFill/>
        </p:spPr>
        <p:txBody>
          <a:bodyPr wrap="square" rtlCol="0">
            <a:spAutoFit/>
          </a:bodyPr>
          <a:lstStyle/>
          <a:p>
            <a:r>
              <a:rPr lang="en-US" altLang="ja-JP" dirty="0"/>
              <a:t>1990</a:t>
            </a:r>
            <a:r>
              <a:rPr lang="ja-JP" altLang="en-US" dirty="0"/>
              <a:t>年代の南極点での観測、</a:t>
            </a:r>
            <a:r>
              <a:rPr lang="en-US" altLang="ja-JP" dirty="0"/>
              <a:t>2000</a:t>
            </a:r>
            <a:r>
              <a:rPr lang="ja-JP" altLang="en-US" dirty="0"/>
              <a:t>年代のドーム</a:t>
            </a:r>
            <a:r>
              <a:rPr lang="en-US" altLang="ja-JP" dirty="0"/>
              <a:t>C</a:t>
            </a:r>
            <a:r>
              <a:rPr lang="ja-JP" altLang="en-US" dirty="0" err="1"/>
              <a:t>での</a:t>
            </a:r>
            <a:r>
              <a:rPr lang="ja-JP" altLang="en-US" dirty="0"/>
              <a:t>観測</a:t>
            </a:r>
            <a:r>
              <a:rPr lang="ja-JP" altLang="en-US" dirty="0" smtClean="0"/>
              <a:t>から、南極</a:t>
            </a:r>
            <a:r>
              <a:rPr lang="ja-JP" altLang="en-US" dirty="0"/>
              <a:t>大陸内陸高原では</a:t>
            </a:r>
            <a:r>
              <a:rPr lang="ja-JP" altLang="en-US" b="1" u="sng" dirty="0"/>
              <a:t>自由大気シーイングが約</a:t>
            </a:r>
            <a:r>
              <a:rPr lang="en-US" altLang="ja-JP" b="1" u="sng" dirty="0"/>
              <a:t>0.3</a:t>
            </a:r>
            <a:r>
              <a:rPr lang="ja-JP" altLang="en-US" b="1" u="sng" dirty="0"/>
              <a:t>秒角</a:t>
            </a:r>
            <a:r>
              <a:rPr lang="ja-JP" altLang="en-US" dirty="0"/>
              <a:t>であることが</a:t>
            </a:r>
            <a:r>
              <a:rPr lang="ja-JP" altLang="en-US" dirty="0" smtClean="0"/>
              <a:t>判明した</a:t>
            </a:r>
            <a:endParaRPr lang="en-US" altLang="ja-JP" dirty="0"/>
          </a:p>
        </p:txBody>
      </p:sp>
      <p:sp>
        <p:nvSpPr>
          <p:cNvPr id="8" name="テキスト ボックス 7"/>
          <p:cNvSpPr txBox="1"/>
          <p:nvPr/>
        </p:nvSpPr>
        <p:spPr>
          <a:xfrm>
            <a:off x="472505" y="2206605"/>
            <a:ext cx="7734810" cy="646331"/>
          </a:xfrm>
          <a:prstGeom prst="rect">
            <a:avLst/>
          </a:prstGeom>
          <a:noFill/>
        </p:spPr>
        <p:txBody>
          <a:bodyPr wrap="none" rtlCol="0">
            <a:spAutoFit/>
          </a:bodyPr>
          <a:lstStyle/>
          <a:p>
            <a:r>
              <a:rPr lang="en-US" altLang="ja-JP" dirty="0" smtClean="0">
                <a:sym typeface="Wingdings" pitchFamily="2" charset="2"/>
              </a:rPr>
              <a:t></a:t>
            </a:r>
            <a:r>
              <a:rPr kumimoji="1" lang="ja-JP" altLang="en-US" dirty="0" smtClean="0"/>
              <a:t>周囲数</a:t>
            </a:r>
            <a:r>
              <a:rPr kumimoji="1" lang="en-US" altLang="ja-JP" dirty="0" smtClean="0"/>
              <a:t>100km</a:t>
            </a:r>
            <a:r>
              <a:rPr kumimoji="1" lang="ja-JP" altLang="en-US" dirty="0" smtClean="0"/>
              <a:t>にわたって山脈等の起伏のない</a:t>
            </a:r>
            <a:r>
              <a:rPr lang="ja-JP" altLang="en-US" dirty="0"/>
              <a:t>なだらかな</a:t>
            </a:r>
            <a:r>
              <a:rPr kumimoji="1" lang="ja-JP" altLang="en-US" dirty="0" smtClean="0"/>
              <a:t>雪面（地形的要因）</a:t>
            </a:r>
            <a:endParaRPr kumimoji="1" lang="en-US" altLang="ja-JP" dirty="0" smtClean="0"/>
          </a:p>
          <a:p>
            <a:r>
              <a:rPr kumimoji="1" lang="en-US" altLang="ja-JP" dirty="0" smtClean="0">
                <a:sym typeface="Wingdings" pitchFamily="2" charset="2"/>
              </a:rPr>
              <a:t></a:t>
            </a:r>
            <a:r>
              <a:rPr kumimoji="1" lang="ja-JP" altLang="en-US" dirty="0" smtClean="0">
                <a:sym typeface="Wingdings" pitchFamily="2" charset="2"/>
              </a:rPr>
              <a:t>極高圧帯が卓越し常に下降気流＋低水蒸気量（気象的要因）</a:t>
            </a:r>
            <a:endParaRPr kumimoji="1" lang="ja-JP" altLang="en-US" dirty="0"/>
          </a:p>
        </p:txBody>
      </p:sp>
      <p:sp>
        <p:nvSpPr>
          <p:cNvPr id="16" name="テキスト ボックス 15"/>
          <p:cNvSpPr txBox="1"/>
          <p:nvPr/>
        </p:nvSpPr>
        <p:spPr>
          <a:xfrm>
            <a:off x="5486941" y="5076473"/>
            <a:ext cx="2695803" cy="584775"/>
          </a:xfrm>
          <a:prstGeom prst="rect">
            <a:avLst/>
          </a:prstGeom>
          <a:noFill/>
        </p:spPr>
        <p:txBody>
          <a:bodyPr wrap="square" rtlCol="0">
            <a:spAutoFit/>
          </a:bodyPr>
          <a:lstStyle/>
          <a:p>
            <a:r>
              <a:rPr lang="ja-JP" altLang="en-US" sz="1600" dirty="0" smtClean="0"/>
              <a:t>南極大陸内陸高原における観測地点</a:t>
            </a:r>
            <a:r>
              <a:rPr lang="en-US" altLang="ja-JP" sz="1600" dirty="0"/>
              <a:t>©SPIE </a:t>
            </a:r>
            <a:r>
              <a:rPr lang="en-US" altLang="ja-JP" sz="1600" dirty="0" smtClean="0"/>
              <a:t>Okita+2010</a:t>
            </a:r>
            <a:endParaRPr lang="ja-JP" altLang="en-US" sz="1600" dirty="0"/>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86" t="22364" r="56507" b="31785"/>
          <a:stretch/>
        </p:blipFill>
        <p:spPr bwMode="auto">
          <a:xfrm>
            <a:off x="1270135" y="2996952"/>
            <a:ext cx="3312368" cy="246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847445" y="3578729"/>
            <a:ext cx="1103187" cy="369332"/>
          </a:xfrm>
          <a:prstGeom prst="rect">
            <a:avLst/>
          </a:prstGeom>
          <a:noFill/>
        </p:spPr>
        <p:txBody>
          <a:bodyPr wrap="none" rtlCol="0">
            <a:spAutoFit/>
          </a:bodyPr>
          <a:lstStyle/>
          <a:p>
            <a:r>
              <a:rPr kumimoji="1" lang="en-US" altLang="ja-JP" dirty="0" smtClean="0">
                <a:solidFill>
                  <a:srgbClr val="FF0000"/>
                </a:solidFill>
              </a:rPr>
              <a:t>0.75</a:t>
            </a:r>
            <a:r>
              <a:rPr kumimoji="1" lang="en-US" altLang="ja-JP" dirty="0" smtClean="0"/>
              <a:t> </a:t>
            </a:r>
            <a:r>
              <a:rPr kumimoji="1" lang="en-US" altLang="ja-JP" dirty="0" smtClean="0">
                <a:solidFill>
                  <a:srgbClr val="FF0000"/>
                </a:solidFill>
              </a:rPr>
              <a:t>mag</a:t>
            </a:r>
            <a:r>
              <a:rPr kumimoji="1" lang="en-US" altLang="ja-JP" dirty="0" smtClean="0"/>
              <a:t> </a:t>
            </a:r>
            <a:endParaRPr kumimoji="1" lang="ja-JP" altLang="en-US" dirty="0"/>
          </a:p>
        </p:txBody>
      </p:sp>
      <p:cxnSp>
        <p:nvCxnSpPr>
          <p:cNvPr id="22" name="直線矢印コネクタ 21"/>
          <p:cNvCxnSpPr/>
          <p:nvPr/>
        </p:nvCxnSpPr>
        <p:spPr>
          <a:xfrm>
            <a:off x="2912029" y="3301730"/>
            <a:ext cx="14290" cy="92773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342638" y="4401690"/>
            <a:ext cx="19768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2399038" y="4813900"/>
            <a:ext cx="33448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59270" y="4629234"/>
            <a:ext cx="572593" cy="369332"/>
          </a:xfrm>
          <a:prstGeom prst="rect">
            <a:avLst/>
          </a:prstGeom>
          <a:noFill/>
        </p:spPr>
        <p:txBody>
          <a:bodyPr wrap="none" rtlCol="0">
            <a:spAutoFit/>
          </a:bodyPr>
          <a:lstStyle/>
          <a:p>
            <a:r>
              <a:rPr kumimoji="1" lang="en-US" altLang="ja-JP" dirty="0" smtClean="0"/>
              <a:t>0.6”</a:t>
            </a:r>
            <a:endParaRPr kumimoji="1" lang="ja-JP" altLang="en-US" dirty="0"/>
          </a:p>
        </p:txBody>
      </p:sp>
      <p:sp>
        <p:nvSpPr>
          <p:cNvPr id="26" name="テキスト ボックス 25"/>
          <p:cNvSpPr txBox="1"/>
          <p:nvPr/>
        </p:nvSpPr>
        <p:spPr>
          <a:xfrm>
            <a:off x="3574391" y="4217024"/>
            <a:ext cx="580608" cy="369332"/>
          </a:xfrm>
          <a:prstGeom prst="rect">
            <a:avLst/>
          </a:prstGeom>
          <a:noFill/>
        </p:spPr>
        <p:txBody>
          <a:bodyPr wrap="none" rtlCol="0">
            <a:spAutoFit/>
          </a:bodyPr>
          <a:lstStyle/>
          <a:p>
            <a:r>
              <a:rPr kumimoji="1" lang="en-US" altLang="ja-JP" b="1" dirty="0" smtClean="0">
                <a:solidFill>
                  <a:srgbClr val="FF0000"/>
                </a:solidFill>
              </a:rPr>
              <a:t>0.3”</a:t>
            </a:r>
            <a:endParaRPr kumimoji="1" lang="ja-JP" altLang="en-US" b="1" dirty="0">
              <a:solidFill>
                <a:srgbClr val="FF0000"/>
              </a:solidFill>
            </a:endParaRPr>
          </a:p>
        </p:txBody>
      </p:sp>
      <p:sp>
        <p:nvSpPr>
          <p:cNvPr id="27" name="テキスト ボックス 26"/>
          <p:cNvSpPr txBox="1"/>
          <p:nvPr/>
        </p:nvSpPr>
        <p:spPr>
          <a:xfrm>
            <a:off x="1677487" y="5461971"/>
            <a:ext cx="1241687" cy="369332"/>
          </a:xfrm>
          <a:prstGeom prst="rect">
            <a:avLst/>
          </a:prstGeom>
          <a:noFill/>
          <a:ln>
            <a:solidFill>
              <a:schemeClr val="tx1"/>
            </a:solidFill>
          </a:ln>
        </p:spPr>
        <p:txBody>
          <a:bodyPr wrap="none" rtlCol="0">
            <a:spAutoFit/>
          </a:bodyPr>
          <a:lstStyle/>
          <a:p>
            <a:r>
              <a:rPr kumimoji="1" lang="en-US" altLang="ja-JP" dirty="0" smtClean="0"/>
              <a:t>Mauna Kea</a:t>
            </a:r>
            <a:endParaRPr kumimoji="1" lang="ja-JP" altLang="en-US" dirty="0"/>
          </a:p>
        </p:txBody>
      </p:sp>
      <p:sp>
        <p:nvSpPr>
          <p:cNvPr id="28" name="テキスト ボックス 27"/>
          <p:cNvSpPr txBox="1"/>
          <p:nvPr/>
        </p:nvSpPr>
        <p:spPr>
          <a:xfrm>
            <a:off x="3170826" y="5477315"/>
            <a:ext cx="1156727" cy="369332"/>
          </a:xfrm>
          <a:prstGeom prst="rect">
            <a:avLst/>
          </a:prstGeom>
          <a:noFill/>
          <a:ln>
            <a:solidFill>
              <a:srgbClr val="FF0000"/>
            </a:solidFill>
          </a:ln>
        </p:spPr>
        <p:txBody>
          <a:bodyPr wrap="none" rtlCol="0">
            <a:spAutoFit/>
          </a:bodyPr>
          <a:lstStyle/>
          <a:p>
            <a:r>
              <a:rPr lang="en-US" altLang="ja-JP" b="1" dirty="0" smtClean="0">
                <a:solidFill>
                  <a:srgbClr val="FF0000"/>
                </a:solidFill>
              </a:rPr>
              <a:t>Antarctica</a:t>
            </a:r>
            <a:endParaRPr kumimoji="1" lang="ja-JP" altLang="en-US" b="1" dirty="0">
              <a:solidFill>
                <a:srgbClr val="FF0000"/>
              </a:solidFill>
            </a:endParaRPr>
          </a:p>
        </p:txBody>
      </p:sp>
      <p:cxnSp>
        <p:nvCxnSpPr>
          <p:cNvPr id="29" name="直線コネクタ 28"/>
          <p:cNvCxnSpPr/>
          <p:nvPr/>
        </p:nvCxnSpPr>
        <p:spPr>
          <a:xfrm>
            <a:off x="1126119" y="4957916"/>
            <a:ext cx="38162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43386" y="4654877"/>
            <a:ext cx="790322" cy="646331"/>
          </a:xfrm>
          <a:prstGeom prst="rect">
            <a:avLst/>
          </a:prstGeom>
          <a:noFill/>
        </p:spPr>
        <p:txBody>
          <a:bodyPr wrap="square" rtlCol="0">
            <a:spAutoFit/>
          </a:bodyPr>
          <a:lstStyle/>
          <a:p>
            <a:r>
              <a:rPr kumimoji="1" lang="en-US" altLang="ja-JP" dirty="0" smtClean="0"/>
              <a:t>noise level</a:t>
            </a:r>
            <a:endParaRPr kumimoji="1" lang="ja-JP" altLang="en-US" dirty="0"/>
          </a:p>
        </p:txBody>
      </p:sp>
      <p:sp>
        <p:nvSpPr>
          <p:cNvPr id="31" name="テキスト ボックス 30"/>
          <p:cNvSpPr txBox="1"/>
          <p:nvPr/>
        </p:nvSpPr>
        <p:spPr>
          <a:xfrm>
            <a:off x="1529522" y="3029976"/>
            <a:ext cx="514885" cy="369332"/>
          </a:xfrm>
          <a:prstGeom prst="rect">
            <a:avLst/>
          </a:prstGeom>
          <a:noFill/>
        </p:spPr>
        <p:txBody>
          <a:bodyPr wrap="none" rtlCol="0">
            <a:spAutoFit/>
          </a:bodyPr>
          <a:lstStyle/>
          <a:p>
            <a:r>
              <a:rPr kumimoji="1" lang="en-US" altLang="ja-JP" dirty="0" smtClean="0"/>
              <a:t>PSF</a:t>
            </a:r>
          </a:p>
        </p:txBody>
      </p:sp>
      <p:sp>
        <p:nvSpPr>
          <p:cNvPr id="18" name="テキスト ボックス 17"/>
          <p:cNvSpPr txBox="1"/>
          <p:nvPr/>
        </p:nvSpPr>
        <p:spPr>
          <a:xfrm>
            <a:off x="384998" y="6013640"/>
            <a:ext cx="8156400" cy="369332"/>
          </a:xfrm>
          <a:prstGeom prst="rect">
            <a:avLst/>
          </a:prstGeom>
          <a:noFill/>
        </p:spPr>
        <p:txBody>
          <a:bodyPr wrap="none" rtlCol="0">
            <a:spAutoFit/>
          </a:bodyPr>
          <a:lstStyle/>
          <a:p>
            <a:r>
              <a:rPr lang="ja-JP" altLang="en-US" dirty="0" smtClean="0"/>
              <a:t>中緯度</a:t>
            </a:r>
            <a:r>
              <a:rPr lang="ja-JP" altLang="en-US" dirty="0"/>
              <a:t>の観</a:t>
            </a:r>
            <a:r>
              <a:rPr lang="ja-JP" altLang="en-US" dirty="0" smtClean="0"/>
              <a:t>測地と比較して、同じ口径・観測時間で</a:t>
            </a:r>
            <a:r>
              <a:rPr lang="ja-JP" altLang="en-US" b="1" u="sng" dirty="0" smtClean="0"/>
              <a:t>空間分解能・感度が</a:t>
            </a:r>
            <a:r>
              <a:rPr lang="en-US" altLang="ja-JP" b="1" u="sng" dirty="0" smtClean="0"/>
              <a:t>2</a:t>
            </a:r>
            <a:r>
              <a:rPr lang="ja-JP" altLang="en-US" b="1" u="sng" dirty="0" smtClean="0"/>
              <a:t>倍</a:t>
            </a:r>
            <a:r>
              <a:rPr lang="ja-JP" altLang="en-US" dirty="0" smtClean="0"/>
              <a:t>となる。</a:t>
            </a:r>
            <a:endParaRPr kumimoji="1" lang="ja-JP" altLang="en-US" dirty="0"/>
          </a:p>
        </p:txBody>
      </p:sp>
    </p:spTree>
    <p:extLst>
      <p:ext uri="{BB962C8B-B14F-4D97-AF65-F5344CB8AC3E}">
        <p14:creationId xmlns:p14="http://schemas.microsoft.com/office/powerpoint/2010/main" val="253036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1143000"/>
          </a:xfrm>
        </p:spPr>
        <p:txBody>
          <a:bodyPr/>
          <a:lstStyle/>
          <a:p>
            <a:r>
              <a:rPr kumimoji="1" lang="ja-JP" altLang="en-US" dirty="0" smtClean="0"/>
              <a:t>南極大陸内陸高原</a:t>
            </a:r>
            <a:r>
              <a:rPr kumimoji="1" lang="en-US" altLang="ja-JP" dirty="0" smtClean="0"/>
              <a:t>(2/2)</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790577985"/>
              </p:ext>
            </p:extLst>
          </p:nvPr>
        </p:nvGraphicFramePr>
        <p:xfrm>
          <a:off x="1486000" y="1916832"/>
          <a:ext cx="5775966" cy="1005840"/>
        </p:xfrm>
        <a:graphic>
          <a:graphicData uri="http://schemas.openxmlformats.org/drawingml/2006/table">
            <a:tbl>
              <a:tblPr firstRow="1" bandRow="1">
                <a:tableStyleId>{5C22544A-7EE6-4342-B048-85BDC9FD1C3A}</a:tableStyleId>
              </a:tblPr>
              <a:tblGrid>
                <a:gridCol w="1113854"/>
                <a:gridCol w="859155"/>
                <a:gridCol w="1965642"/>
                <a:gridCol w="1837315"/>
              </a:tblGrid>
              <a:tr h="0">
                <a:tc>
                  <a:txBody>
                    <a:bodyPr/>
                    <a:lstStyle/>
                    <a:p>
                      <a:r>
                        <a:rPr kumimoji="1" lang="ja-JP" altLang="en-US" sz="1600" dirty="0" smtClean="0"/>
                        <a:t>観測地</a:t>
                      </a:r>
                      <a:endParaRPr kumimoji="1" lang="ja-JP" altLang="en-US" sz="1600" dirty="0"/>
                    </a:p>
                  </a:txBody>
                  <a:tcPr/>
                </a:tc>
                <a:tc>
                  <a:txBody>
                    <a:bodyPr/>
                    <a:lstStyle/>
                    <a:p>
                      <a:pPr algn="ctr"/>
                      <a:r>
                        <a:rPr kumimoji="1" lang="ja-JP" altLang="en-US" sz="1600" dirty="0" smtClean="0"/>
                        <a:t>標高</a:t>
                      </a:r>
                      <a:endParaRPr kumimoji="1" lang="ja-JP" altLang="en-US" sz="1600" dirty="0"/>
                    </a:p>
                  </a:txBody>
                  <a:tcPr/>
                </a:tc>
                <a:tc>
                  <a:txBody>
                    <a:bodyPr/>
                    <a:lstStyle/>
                    <a:p>
                      <a:pPr algn="ctr"/>
                      <a:r>
                        <a:rPr kumimoji="1" lang="ja-JP" altLang="en-US" sz="1600" dirty="0" smtClean="0"/>
                        <a:t>自由大気シーイング</a:t>
                      </a:r>
                      <a:endParaRPr kumimoji="1" lang="ja-JP" altLang="en-US" sz="1600" dirty="0"/>
                    </a:p>
                  </a:txBody>
                  <a:tcPr/>
                </a:tc>
                <a:tc>
                  <a:txBody>
                    <a:bodyPr/>
                    <a:lstStyle/>
                    <a:p>
                      <a:pPr algn="ctr"/>
                      <a:r>
                        <a:rPr kumimoji="1" lang="ja-JP" altLang="en-US" sz="1600" dirty="0" smtClean="0"/>
                        <a:t>接地境界層の厚さ</a:t>
                      </a:r>
                      <a:endParaRPr kumimoji="1" lang="ja-JP" altLang="en-US" sz="1600" dirty="0"/>
                    </a:p>
                  </a:txBody>
                  <a:tcPr/>
                </a:tc>
              </a:tr>
              <a:tr h="326764">
                <a:tc>
                  <a:txBody>
                    <a:bodyPr/>
                    <a:lstStyle/>
                    <a:p>
                      <a:r>
                        <a:rPr kumimoji="1" lang="en-US" altLang="ja-JP" sz="1600" dirty="0" smtClean="0"/>
                        <a:t>South</a:t>
                      </a:r>
                      <a:r>
                        <a:rPr kumimoji="1" lang="en-US" altLang="ja-JP" sz="1600" baseline="0" dirty="0" smtClean="0"/>
                        <a:t> Pole</a:t>
                      </a:r>
                      <a:endParaRPr kumimoji="1" lang="ja-JP" altLang="en-US" sz="1600" dirty="0"/>
                    </a:p>
                  </a:txBody>
                  <a:tcPr/>
                </a:tc>
                <a:tc>
                  <a:txBody>
                    <a:bodyPr/>
                    <a:lstStyle/>
                    <a:p>
                      <a:r>
                        <a:rPr kumimoji="1" lang="en-US" altLang="ja-JP" sz="1600" dirty="0" smtClean="0"/>
                        <a:t>2,835m</a:t>
                      </a:r>
                      <a:endParaRPr kumimoji="1" lang="ja-JP" altLang="en-US" sz="1600" dirty="0"/>
                    </a:p>
                  </a:txBody>
                  <a:tcPr/>
                </a:tc>
                <a:tc>
                  <a:txBody>
                    <a:bodyPr/>
                    <a:lstStyle/>
                    <a:p>
                      <a:pPr algn="ctr"/>
                      <a:r>
                        <a:rPr kumimoji="1" lang="en-US" altLang="ja-JP" sz="1600" dirty="0" smtClean="0"/>
                        <a:t>0.37”</a:t>
                      </a:r>
                      <a:endParaRPr kumimoji="1" lang="ja-JP" altLang="en-US" sz="1600" dirty="0"/>
                    </a:p>
                  </a:txBody>
                  <a:tcPr/>
                </a:tc>
                <a:tc>
                  <a:txBody>
                    <a:bodyPr/>
                    <a:lstStyle/>
                    <a:p>
                      <a:pPr algn="ctr"/>
                      <a:r>
                        <a:rPr kumimoji="1" lang="en-US" altLang="ja-JP" sz="1600" dirty="0" smtClean="0"/>
                        <a:t>270m</a:t>
                      </a:r>
                      <a:endParaRPr kumimoji="1" lang="ja-JP" altLang="en-US" sz="1600" dirty="0"/>
                    </a:p>
                  </a:txBody>
                  <a:tcPr/>
                </a:tc>
              </a:tr>
              <a:tr h="326764">
                <a:tc>
                  <a:txBody>
                    <a:bodyPr/>
                    <a:lstStyle/>
                    <a:p>
                      <a:r>
                        <a:rPr kumimoji="1" lang="en-US" altLang="ja-JP" sz="1600" dirty="0" smtClean="0"/>
                        <a:t>Dome</a:t>
                      </a:r>
                      <a:r>
                        <a:rPr kumimoji="1" lang="en-US" altLang="ja-JP" sz="1600" baseline="0" dirty="0" smtClean="0"/>
                        <a:t> C</a:t>
                      </a:r>
                      <a:endParaRPr kumimoji="1" lang="ja-JP" altLang="en-US" sz="1600" dirty="0"/>
                    </a:p>
                  </a:txBody>
                  <a:tcPr/>
                </a:tc>
                <a:tc>
                  <a:txBody>
                    <a:bodyPr/>
                    <a:lstStyle/>
                    <a:p>
                      <a:r>
                        <a:rPr kumimoji="1" lang="en-US" altLang="ja-JP" sz="1600" dirty="0" smtClean="0"/>
                        <a:t>3,250m</a:t>
                      </a:r>
                      <a:endParaRPr kumimoji="1" lang="ja-JP" altLang="en-US" sz="1600" dirty="0"/>
                    </a:p>
                  </a:txBody>
                  <a:tcPr/>
                </a:tc>
                <a:tc>
                  <a:txBody>
                    <a:bodyPr/>
                    <a:lstStyle/>
                    <a:p>
                      <a:pPr algn="ctr"/>
                      <a:r>
                        <a:rPr kumimoji="1" lang="en-US" altLang="ja-JP" sz="1600" b="0" dirty="0" smtClean="0">
                          <a:solidFill>
                            <a:schemeClr val="tx1"/>
                          </a:solidFill>
                        </a:rPr>
                        <a:t>0.36”</a:t>
                      </a:r>
                      <a:endParaRPr kumimoji="1" lang="ja-JP" altLang="en-US" sz="1600" b="0" dirty="0">
                        <a:solidFill>
                          <a:schemeClr val="tx1"/>
                        </a:solidFill>
                      </a:endParaRPr>
                    </a:p>
                  </a:txBody>
                  <a:tcPr/>
                </a:tc>
                <a:tc>
                  <a:txBody>
                    <a:bodyPr/>
                    <a:lstStyle/>
                    <a:p>
                      <a:pPr algn="ctr"/>
                      <a:r>
                        <a:rPr kumimoji="1" lang="en-US" altLang="ja-JP" sz="1600" b="0" dirty="0" smtClean="0">
                          <a:solidFill>
                            <a:schemeClr val="tx1"/>
                          </a:solidFill>
                        </a:rPr>
                        <a:t>30m</a:t>
                      </a:r>
                      <a:endParaRPr kumimoji="1" lang="ja-JP" altLang="en-US" sz="1600" b="0" dirty="0">
                        <a:solidFill>
                          <a:schemeClr val="tx1"/>
                        </a:solidFill>
                      </a:endParaRPr>
                    </a:p>
                  </a:txBody>
                  <a:tcPr/>
                </a:tc>
              </a:tr>
            </a:tbl>
          </a:graphicData>
        </a:graphic>
      </p:graphicFrame>
      <p:sp>
        <p:nvSpPr>
          <p:cNvPr id="17" name="テキスト ボックス 16"/>
          <p:cNvSpPr txBox="1"/>
          <p:nvPr/>
        </p:nvSpPr>
        <p:spPr>
          <a:xfrm>
            <a:off x="261864" y="1403484"/>
            <a:ext cx="7024680" cy="369332"/>
          </a:xfrm>
          <a:prstGeom prst="rect">
            <a:avLst/>
          </a:prstGeom>
          <a:noFill/>
        </p:spPr>
        <p:txBody>
          <a:bodyPr wrap="none" rtlCol="0">
            <a:spAutoFit/>
          </a:bodyPr>
          <a:lstStyle/>
          <a:p>
            <a:r>
              <a:rPr lang="ja-JP" altLang="en-US" dirty="0" smtClean="0"/>
              <a:t>しかし</a:t>
            </a:r>
            <a:r>
              <a:rPr lang="ja-JP" altLang="en-US" b="1" u="sng" dirty="0" smtClean="0"/>
              <a:t>接地境界層</a:t>
            </a:r>
            <a:r>
              <a:rPr lang="ja-JP" altLang="en-US" dirty="0" smtClean="0"/>
              <a:t>が分厚く、南極高原での天文台建設は技術的に困難</a:t>
            </a:r>
            <a:endParaRPr lang="en-US" altLang="ja-JP" dirty="0" smtClean="0"/>
          </a:p>
        </p:txBody>
      </p:sp>
      <p:sp>
        <p:nvSpPr>
          <p:cNvPr id="32" name="正方形/長方形 31"/>
          <p:cNvSpPr/>
          <p:nvPr/>
        </p:nvSpPr>
        <p:spPr>
          <a:xfrm>
            <a:off x="504425" y="5786100"/>
            <a:ext cx="3285831" cy="523220"/>
          </a:xfrm>
          <a:prstGeom prst="rect">
            <a:avLst/>
          </a:prstGeom>
        </p:spPr>
        <p:txBody>
          <a:bodyPr wrap="square">
            <a:spAutoFit/>
          </a:bodyPr>
          <a:lstStyle/>
          <a:p>
            <a:r>
              <a:rPr lang="ja-JP" altLang="en-US" sz="1400" dirty="0"/>
              <a:t>接地境界層の</a:t>
            </a:r>
            <a:r>
              <a:rPr lang="ja-JP" altLang="en-US" sz="1400" dirty="0" smtClean="0"/>
              <a:t>シーイングが</a:t>
            </a:r>
            <a:r>
              <a:rPr lang="en-US" altLang="ja-JP" sz="1400" dirty="0" smtClean="0"/>
              <a:t>0.1’’</a:t>
            </a:r>
            <a:r>
              <a:rPr lang="ja-JP" altLang="en-US" sz="1400" dirty="0" smtClean="0"/>
              <a:t>となる高度の</a:t>
            </a:r>
            <a:r>
              <a:rPr lang="ja-JP" altLang="ja-JP" sz="1400" dirty="0" smtClean="0"/>
              <a:t>シミュレーション</a:t>
            </a:r>
            <a:r>
              <a:rPr lang="en-US" altLang="ja-JP" sz="1400" dirty="0" smtClean="0"/>
              <a:t>(Swain&amp;Gallee2006)</a:t>
            </a:r>
            <a:endParaRPr lang="en-US" altLang="ja-JP" sz="1400" dirty="0"/>
          </a:p>
        </p:txBody>
      </p:sp>
      <p:pic>
        <p:nvPicPr>
          <p:cNvPr id="33" name="Picture 3"/>
          <p:cNvPicPr>
            <a:picLocks noChangeAspect="1" noChangeArrowheads="1"/>
          </p:cNvPicPr>
          <p:nvPr/>
        </p:nvPicPr>
        <p:blipFill rotWithShape="1">
          <a:blip r:embed="rId2" cstate="print"/>
          <a:srcRect b="8635"/>
          <a:stretch/>
        </p:blipFill>
        <p:spPr bwMode="auto">
          <a:xfrm>
            <a:off x="472263" y="3315429"/>
            <a:ext cx="3240000" cy="2458477"/>
          </a:xfrm>
          <a:prstGeom prst="rect">
            <a:avLst/>
          </a:prstGeom>
          <a:noFill/>
          <a:ln w="9525">
            <a:noFill/>
            <a:miter lim="800000"/>
            <a:headEnd/>
            <a:tailEnd/>
          </a:ln>
          <a:effectLst/>
        </p:spPr>
      </p:pic>
      <p:sp>
        <p:nvSpPr>
          <p:cNvPr id="4" name="テキスト ボックス 3"/>
          <p:cNvSpPr txBox="1"/>
          <p:nvPr/>
        </p:nvSpPr>
        <p:spPr>
          <a:xfrm>
            <a:off x="3893054" y="3356992"/>
            <a:ext cx="4602888" cy="1200329"/>
          </a:xfrm>
          <a:prstGeom prst="rect">
            <a:avLst/>
          </a:prstGeom>
          <a:noFill/>
        </p:spPr>
        <p:txBody>
          <a:bodyPr wrap="square" rtlCol="0">
            <a:spAutoFit/>
          </a:bodyPr>
          <a:lstStyle/>
          <a:p>
            <a:r>
              <a:rPr kumimoji="1" lang="ja-JP" altLang="en-US" dirty="0" smtClean="0"/>
              <a:t>南極でどこが最も観測に適しているか？</a:t>
            </a:r>
            <a:endParaRPr kumimoji="1" lang="en-US" altLang="ja-JP" dirty="0" smtClean="0"/>
          </a:p>
          <a:p>
            <a:r>
              <a:rPr lang="en-US" altLang="ja-JP" dirty="0" smtClean="0">
                <a:sym typeface="Wingdings" pitchFamily="2" charset="2"/>
              </a:rPr>
              <a:t></a:t>
            </a:r>
            <a:r>
              <a:rPr kumimoji="1" lang="ja-JP" altLang="en-US" dirty="0" smtClean="0"/>
              <a:t>気象シミュレーションから</a:t>
            </a:r>
            <a:r>
              <a:rPr lang="ja-JP" altLang="en-US" dirty="0" smtClean="0"/>
              <a:t>ドームふじが最も</a:t>
            </a:r>
            <a:endParaRPr lang="en-US" altLang="ja-JP" dirty="0" smtClean="0"/>
          </a:p>
          <a:p>
            <a:r>
              <a:rPr lang="ja-JP" altLang="en-US" dirty="0"/>
              <a:t>　 適して</a:t>
            </a:r>
            <a:r>
              <a:rPr lang="ja-JP" altLang="en-US" dirty="0" smtClean="0"/>
              <a:t>いる事が判明</a:t>
            </a:r>
            <a:endParaRPr lang="en-US" altLang="ja-JP" dirty="0" smtClean="0"/>
          </a:p>
          <a:p>
            <a:r>
              <a:rPr lang="ja-JP" altLang="en-US" dirty="0"/>
              <a:t>　</a:t>
            </a:r>
            <a:r>
              <a:rPr lang="ja-JP" altLang="en-US" dirty="0" smtClean="0"/>
              <a:t>接地境界層～</a:t>
            </a:r>
            <a:r>
              <a:rPr lang="en-US" altLang="ja-JP" dirty="0" smtClean="0"/>
              <a:t>18.5m (Swain &amp; </a:t>
            </a:r>
            <a:r>
              <a:rPr lang="en-US" altLang="ja-JP" dirty="0" err="1" smtClean="0"/>
              <a:t>Gallee</a:t>
            </a:r>
            <a:r>
              <a:rPr lang="en-US" altLang="ja-JP" dirty="0" smtClean="0"/>
              <a:t> 2006)</a:t>
            </a:r>
            <a:endParaRPr lang="en-US" altLang="ja-JP" dirty="0"/>
          </a:p>
        </p:txBody>
      </p:sp>
      <p:sp>
        <p:nvSpPr>
          <p:cNvPr id="5" name="テキスト ボックス 4"/>
          <p:cNvSpPr txBox="1"/>
          <p:nvPr/>
        </p:nvSpPr>
        <p:spPr>
          <a:xfrm>
            <a:off x="4062236" y="4904000"/>
            <a:ext cx="4264524" cy="1477328"/>
          </a:xfrm>
          <a:prstGeom prst="rect">
            <a:avLst/>
          </a:prstGeom>
          <a:solidFill>
            <a:schemeClr val="accent5">
              <a:lumMod val="20000"/>
              <a:lumOff val="80000"/>
            </a:schemeClr>
          </a:solidFill>
        </p:spPr>
        <p:txBody>
          <a:bodyPr wrap="square" rtlCol="0">
            <a:spAutoFit/>
          </a:bodyPr>
          <a:lstStyle/>
          <a:p>
            <a:r>
              <a:rPr lang="ja-JP" altLang="en-US" dirty="0"/>
              <a:t>ドーム</a:t>
            </a:r>
            <a:r>
              <a:rPr lang="ja-JP" altLang="en-US" dirty="0" smtClean="0"/>
              <a:t>ふじのシーイングを実際に測定して</a:t>
            </a:r>
            <a:endParaRPr lang="en-US" altLang="ja-JP" dirty="0" smtClean="0"/>
          </a:p>
          <a:p>
            <a:r>
              <a:rPr kumimoji="1" lang="ja-JP" altLang="en-US" dirty="0" smtClean="0"/>
              <a:t>　（１）接地境界層の厚さ</a:t>
            </a:r>
            <a:endParaRPr kumimoji="1" lang="en-US" altLang="ja-JP" dirty="0" smtClean="0"/>
          </a:p>
          <a:p>
            <a:r>
              <a:rPr kumimoji="1" lang="ja-JP" altLang="en-US" dirty="0" smtClean="0"/>
              <a:t>　（２）自由大気シーイング</a:t>
            </a:r>
            <a:endParaRPr kumimoji="1" lang="en-US" altLang="ja-JP" dirty="0" smtClean="0"/>
          </a:p>
          <a:p>
            <a:r>
              <a:rPr lang="ja-JP" altLang="en-US" dirty="0" smtClean="0"/>
              <a:t>を得ることを計画</a:t>
            </a:r>
            <a:endParaRPr kumimoji="1" lang="en-US" altLang="ja-JP" dirty="0" smtClean="0"/>
          </a:p>
          <a:p>
            <a:r>
              <a:rPr lang="en-US" altLang="ja-JP" dirty="0" smtClean="0">
                <a:sym typeface="Wingdings" pitchFamily="2" charset="2"/>
              </a:rPr>
              <a:t> </a:t>
            </a:r>
            <a:r>
              <a:rPr lang="ja-JP" altLang="en-US" dirty="0" smtClean="0">
                <a:sym typeface="Wingdings" pitchFamily="2" charset="2"/>
              </a:rPr>
              <a:t>第</a:t>
            </a:r>
            <a:r>
              <a:rPr lang="en-US" altLang="ja-JP" dirty="0" smtClean="0">
                <a:sym typeface="Wingdings" pitchFamily="2" charset="2"/>
              </a:rPr>
              <a:t>52</a:t>
            </a:r>
            <a:r>
              <a:rPr lang="ja-JP" altLang="en-US" dirty="0" smtClean="0">
                <a:sym typeface="Wingdings" pitchFamily="2" charset="2"/>
              </a:rPr>
              <a:t>次、第</a:t>
            </a:r>
            <a:r>
              <a:rPr lang="en-US" altLang="ja-JP" dirty="0" smtClean="0">
                <a:sym typeface="Wingdings" pitchFamily="2" charset="2"/>
              </a:rPr>
              <a:t>54</a:t>
            </a:r>
            <a:r>
              <a:rPr lang="ja-JP" altLang="en-US" dirty="0" smtClean="0">
                <a:sym typeface="Wingdings" pitchFamily="2" charset="2"/>
              </a:rPr>
              <a:t>次南極観測隊</a:t>
            </a:r>
            <a:endParaRPr kumimoji="1" lang="ja-JP" altLang="en-US" dirty="0"/>
          </a:p>
        </p:txBody>
      </p:sp>
    </p:spTree>
    <p:extLst>
      <p:ext uri="{BB962C8B-B14F-4D97-AF65-F5344CB8AC3E}">
        <p14:creationId xmlns:p14="http://schemas.microsoft.com/office/powerpoint/2010/main" val="80548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95127" y="2132856"/>
            <a:ext cx="3485185" cy="1446550"/>
          </a:xfrm>
          <a:prstGeom prst="rect">
            <a:avLst/>
          </a:prstGeom>
          <a:noFill/>
        </p:spPr>
        <p:txBody>
          <a:bodyPr wrap="none" rtlCol="0">
            <a:spAutoFit/>
          </a:bodyPr>
          <a:lstStyle/>
          <a:p>
            <a:r>
              <a:rPr kumimoji="1" lang="en-US" altLang="ja-JP" sz="8800" dirty="0" smtClean="0"/>
              <a:t>JARE52</a:t>
            </a:r>
            <a:endParaRPr kumimoji="1" lang="ja-JP" altLang="en-US" sz="8800" dirty="0"/>
          </a:p>
        </p:txBody>
      </p:sp>
      <p:sp>
        <p:nvSpPr>
          <p:cNvPr id="6" name="テキスト ボックス 5"/>
          <p:cNvSpPr txBox="1"/>
          <p:nvPr/>
        </p:nvSpPr>
        <p:spPr>
          <a:xfrm>
            <a:off x="1475656" y="3919179"/>
            <a:ext cx="6178294" cy="1200329"/>
          </a:xfrm>
          <a:prstGeom prst="rect">
            <a:avLst/>
          </a:prstGeom>
          <a:noFill/>
        </p:spPr>
        <p:txBody>
          <a:bodyPr wrap="none" rtlCol="0">
            <a:spAutoFit/>
          </a:bodyPr>
          <a:lstStyle/>
          <a:p>
            <a:r>
              <a:rPr kumimoji="1" lang="ja-JP" altLang="en-US" dirty="0" smtClean="0"/>
              <a:t>・</a:t>
            </a:r>
            <a:r>
              <a:rPr kumimoji="1" lang="en-US" altLang="ja-JP" dirty="0" smtClean="0"/>
              <a:t>2010</a:t>
            </a:r>
            <a:r>
              <a:rPr kumimoji="1" lang="ja-JP" altLang="en-US" dirty="0" smtClean="0"/>
              <a:t>年</a:t>
            </a:r>
            <a:r>
              <a:rPr kumimoji="1" lang="en-US" altLang="ja-JP" dirty="0" smtClean="0"/>
              <a:t>11</a:t>
            </a:r>
            <a:r>
              <a:rPr kumimoji="1" lang="ja-JP" altLang="en-US" dirty="0" smtClean="0"/>
              <a:t>月</a:t>
            </a:r>
            <a:r>
              <a:rPr kumimoji="1" lang="en-US" altLang="ja-JP" dirty="0" smtClean="0"/>
              <a:t>24</a:t>
            </a:r>
            <a:r>
              <a:rPr kumimoji="1" lang="ja-JP" altLang="en-US" dirty="0" smtClean="0"/>
              <a:t>～</a:t>
            </a:r>
            <a:r>
              <a:rPr kumimoji="1" lang="en-US" altLang="ja-JP" dirty="0" smtClean="0"/>
              <a:t>2011</a:t>
            </a:r>
            <a:r>
              <a:rPr kumimoji="1" lang="ja-JP" altLang="en-US" dirty="0" smtClean="0"/>
              <a:t>年</a:t>
            </a:r>
            <a:r>
              <a:rPr kumimoji="1" lang="en-US" altLang="ja-JP" dirty="0" smtClean="0"/>
              <a:t>3</a:t>
            </a:r>
            <a:r>
              <a:rPr kumimoji="1" lang="ja-JP" altLang="en-US" dirty="0" smtClean="0"/>
              <a:t>月</a:t>
            </a:r>
            <a:r>
              <a:rPr kumimoji="1" lang="en-US" altLang="ja-JP" dirty="0" smtClean="0"/>
              <a:t>20</a:t>
            </a:r>
            <a:r>
              <a:rPr kumimoji="1" lang="ja-JP" altLang="en-US" dirty="0" smtClean="0"/>
              <a:t>日</a:t>
            </a:r>
            <a:endParaRPr kumimoji="1" lang="en-US" altLang="ja-JP" dirty="0" smtClean="0"/>
          </a:p>
          <a:p>
            <a:r>
              <a:rPr kumimoji="1" lang="ja-JP" altLang="en-US" dirty="0" smtClean="0"/>
              <a:t>・</a:t>
            </a:r>
            <a:r>
              <a:rPr kumimoji="1" lang="en-US" altLang="ja-JP" dirty="0" smtClean="0"/>
              <a:t>2011</a:t>
            </a:r>
            <a:r>
              <a:rPr kumimoji="1" lang="ja-JP" altLang="en-US" dirty="0" smtClean="0"/>
              <a:t>年</a:t>
            </a:r>
            <a:r>
              <a:rPr kumimoji="1" lang="en-US" altLang="ja-JP" dirty="0" smtClean="0"/>
              <a:t>1</a:t>
            </a:r>
            <a:r>
              <a:rPr kumimoji="1" lang="ja-JP" altLang="en-US" dirty="0" smtClean="0"/>
              <a:t>月</a:t>
            </a:r>
            <a:r>
              <a:rPr kumimoji="1" lang="en-US" altLang="ja-JP" dirty="0" smtClean="0"/>
              <a:t>12</a:t>
            </a:r>
            <a:r>
              <a:rPr kumimoji="1" lang="ja-JP" altLang="en-US" dirty="0" smtClean="0"/>
              <a:t>日～</a:t>
            </a:r>
            <a:r>
              <a:rPr kumimoji="1" lang="en-US" altLang="ja-JP" dirty="0" smtClean="0"/>
              <a:t>2013</a:t>
            </a:r>
            <a:r>
              <a:rPr kumimoji="1" lang="ja-JP" altLang="en-US" dirty="0" smtClean="0"/>
              <a:t>年</a:t>
            </a:r>
            <a:r>
              <a:rPr kumimoji="1" lang="en-US" altLang="ja-JP" dirty="0" smtClean="0"/>
              <a:t>1</a:t>
            </a:r>
            <a:r>
              <a:rPr kumimoji="1" lang="ja-JP" altLang="en-US" dirty="0" smtClean="0"/>
              <a:t>月</a:t>
            </a:r>
            <a:r>
              <a:rPr kumimoji="1" lang="en-US" altLang="ja-JP" dirty="0" smtClean="0"/>
              <a:t>29</a:t>
            </a:r>
            <a:r>
              <a:rPr kumimoji="1" lang="ja-JP" altLang="en-US" dirty="0" smtClean="0"/>
              <a:t>日の</a:t>
            </a:r>
            <a:r>
              <a:rPr lang="en-US" altLang="ja-JP" dirty="0" smtClean="0"/>
              <a:t>18</a:t>
            </a:r>
            <a:r>
              <a:rPr kumimoji="1" lang="ja-JP" altLang="en-US" dirty="0" smtClean="0"/>
              <a:t>日間ドームふじに滞在</a:t>
            </a:r>
            <a:endParaRPr kumimoji="1" lang="en-US" altLang="ja-JP" dirty="0" smtClean="0"/>
          </a:p>
          <a:p>
            <a:r>
              <a:rPr lang="ja-JP" altLang="en-US" dirty="0" smtClean="0"/>
              <a:t>・同行者（大学院生）の身分で参加</a:t>
            </a:r>
            <a:endParaRPr lang="en-US" altLang="ja-JP" dirty="0" smtClean="0"/>
          </a:p>
          <a:p>
            <a:r>
              <a:rPr lang="ja-JP" altLang="en-US" dirty="0" smtClean="0"/>
              <a:t>・</a:t>
            </a:r>
            <a:r>
              <a:rPr lang="ja-JP" altLang="en-US" u="sng" dirty="0"/>
              <a:t>国際高等の</a:t>
            </a:r>
            <a:r>
              <a:rPr lang="ja-JP" altLang="en-US" u="sng" dirty="0" smtClean="0"/>
              <a:t>研究費での出張（約</a:t>
            </a:r>
            <a:r>
              <a:rPr lang="en-US" altLang="ja-JP" u="sng" dirty="0"/>
              <a:t>6</a:t>
            </a:r>
            <a:r>
              <a:rPr lang="en-US" altLang="ja-JP" u="sng" dirty="0" smtClean="0"/>
              <a:t>0</a:t>
            </a:r>
            <a:r>
              <a:rPr lang="ja-JP" altLang="en-US" u="sng" dirty="0" smtClean="0"/>
              <a:t>万円）</a:t>
            </a:r>
            <a:endParaRPr kumimoji="1" lang="ja-JP" altLang="en-US" u="sng" dirty="0"/>
          </a:p>
        </p:txBody>
      </p:sp>
      <p:pic>
        <p:nvPicPr>
          <p:cNvPr id="7" name="Picture 7" descr="C:\Research\Antarctica\2010_JARE52\JARE52_ロゴ「正式版」.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03" t="16150" r="20293" b="16323"/>
          <a:stretch/>
        </p:blipFill>
        <p:spPr bwMode="auto">
          <a:xfrm>
            <a:off x="1613611" y="1916832"/>
            <a:ext cx="208863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 y="274638"/>
            <a:ext cx="8229600" cy="1143000"/>
          </a:xfrm>
        </p:spPr>
        <p:txBody>
          <a:bodyPr/>
          <a:lstStyle/>
          <a:p>
            <a:pPr algn="l"/>
            <a:r>
              <a:rPr kumimoji="1" lang="en-US" altLang="ja-JP" dirty="0" smtClean="0"/>
              <a:t>JARE52 Activities</a:t>
            </a:r>
            <a:endParaRPr kumimoji="1" lang="ja-JP" altLang="en-US" dirty="0"/>
          </a:p>
        </p:txBody>
      </p:sp>
      <p:sp>
        <p:nvSpPr>
          <p:cNvPr id="16" name="テキスト ボックス 15"/>
          <p:cNvSpPr txBox="1"/>
          <p:nvPr/>
        </p:nvSpPr>
        <p:spPr>
          <a:xfrm>
            <a:off x="107504" y="1196752"/>
            <a:ext cx="8352928" cy="646331"/>
          </a:xfrm>
          <a:prstGeom prst="rect">
            <a:avLst/>
          </a:prstGeom>
          <a:noFill/>
        </p:spPr>
        <p:txBody>
          <a:bodyPr wrap="square" rtlCol="0">
            <a:spAutoFit/>
          </a:bodyPr>
          <a:lstStyle/>
          <a:p>
            <a:pPr algn="just"/>
            <a:r>
              <a:rPr lang="en-US" altLang="ja-JP" dirty="0" smtClean="0"/>
              <a:t>2010-2011</a:t>
            </a:r>
            <a:r>
              <a:rPr lang="ja-JP" altLang="en-US" dirty="0" smtClean="0"/>
              <a:t>年に実施された第</a:t>
            </a:r>
            <a:r>
              <a:rPr lang="en-US" altLang="ja-JP" dirty="0" smtClean="0"/>
              <a:t>52</a:t>
            </a:r>
            <a:r>
              <a:rPr lang="ja-JP" altLang="en-US" dirty="0" smtClean="0"/>
              <a:t>次日本南極地域観測隊によってドームふじ基地のシーイング測定を初めて実施。</a:t>
            </a:r>
            <a:endParaRPr lang="en-US" altLang="ja-JP" dirty="0" smtClean="0"/>
          </a:p>
        </p:txBody>
      </p:sp>
      <p:pic>
        <p:nvPicPr>
          <p:cNvPr id="17" name="Picture 2" descr="C:\Private\南極写真\jpg_内陸旅行\DSC_736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64" t="6694" r="4598"/>
          <a:stretch/>
        </p:blipFill>
        <p:spPr bwMode="auto">
          <a:xfrm>
            <a:off x="151674" y="3790855"/>
            <a:ext cx="269213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Private\南極写真\jpg_内陸旅行\DSC_739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7700" r="9534"/>
          <a:stretch/>
        </p:blipFill>
        <p:spPr bwMode="auto">
          <a:xfrm>
            <a:off x="3081141" y="3574831"/>
            <a:ext cx="1823422" cy="2160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323527" y="5800941"/>
            <a:ext cx="4392488" cy="523220"/>
          </a:xfrm>
          <a:prstGeom prst="rect">
            <a:avLst/>
          </a:prstGeom>
          <a:noFill/>
        </p:spPr>
        <p:txBody>
          <a:bodyPr wrap="square" rtlCol="0">
            <a:spAutoFit/>
          </a:bodyPr>
          <a:lstStyle/>
          <a:p>
            <a:pPr algn="just"/>
            <a:r>
              <a:rPr kumimoji="1" lang="en-US" altLang="ja-JP" sz="1400" dirty="0" smtClean="0"/>
              <a:t>Tohoku-DIMM put on the AIRT40. The entrance pupils </a:t>
            </a:r>
            <a:r>
              <a:rPr lang="en-US" altLang="ja-JP" sz="1400" dirty="0" smtClean="0"/>
              <a:t>were </a:t>
            </a:r>
            <a:r>
              <a:rPr kumimoji="1" lang="en-US" altLang="ja-JP" sz="1400" dirty="0" smtClean="0"/>
              <a:t>about 2m above snow surface.</a:t>
            </a:r>
            <a:endParaRPr kumimoji="1" lang="ja-JP" altLang="en-US" sz="1400" dirty="0"/>
          </a:p>
        </p:txBody>
      </p:sp>
      <p:cxnSp>
        <p:nvCxnSpPr>
          <p:cNvPr id="20" name="直線矢印コネクタ 19"/>
          <p:cNvCxnSpPr/>
          <p:nvPr/>
        </p:nvCxnSpPr>
        <p:spPr>
          <a:xfrm>
            <a:off x="5108673" y="3787967"/>
            <a:ext cx="0" cy="185560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860032" y="3420942"/>
            <a:ext cx="1368152" cy="307777"/>
          </a:xfrm>
          <a:prstGeom prst="rect">
            <a:avLst/>
          </a:prstGeom>
        </p:spPr>
        <p:txBody>
          <a:bodyPr wrap="square">
            <a:spAutoFit/>
          </a:bodyPr>
          <a:lstStyle/>
          <a:p>
            <a:r>
              <a:rPr lang="ja-JP" altLang="en-US" sz="1400" dirty="0" smtClean="0"/>
              <a:t>約</a:t>
            </a:r>
            <a:r>
              <a:rPr lang="en-US" altLang="ja-JP" sz="1400" dirty="0" smtClean="0"/>
              <a:t>2m</a:t>
            </a:r>
            <a:endParaRPr lang="ja-JP" altLang="en-US" sz="1400" dirty="0"/>
          </a:p>
        </p:txBody>
      </p:sp>
      <p:pic>
        <p:nvPicPr>
          <p:cNvPr id="37" name="Picture 2" descr="C:\Private\南極写真\jpg_内陸旅行\DSC_74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9660" y="3789040"/>
            <a:ext cx="3167641" cy="198000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5633851" y="5814823"/>
            <a:ext cx="2668633" cy="523220"/>
          </a:xfrm>
          <a:prstGeom prst="rect">
            <a:avLst/>
          </a:prstGeom>
          <a:noFill/>
        </p:spPr>
        <p:txBody>
          <a:bodyPr wrap="square" rtlCol="0">
            <a:spAutoFit/>
          </a:bodyPr>
          <a:lstStyle/>
          <a:p>
            <a:pPr algn="just"/>
            <a:r>
              <a:rPr kumimoji="1" lang="en-US" altLang="ja-JP" sz="1400" dirty="0" smtClean="0"/>
              <a:t>JARE51</a:t>
            </a:r>
            <a:r>
              <a:rPr kumimoji="1" lang="en-US" altLang="ja-JP" sz="1400" baseline="30000" dirty="0" smtClean="0"/>
              <a:t>st</a:t>
            </a:r>
            <a:r>
              <a:rPr kumimoji="1" lang="en-US" altLang="ja-JP" sz="1400" dirty="0" smtClean="0"/>
              <a:t> and JARE52</a:t>
            </a:r>
            <a:r>
              <a:rPr kumimoji="1" lang="en-US" altLang="ja-JP" sz="1400" baseline="30000" dirty="0" smtClean="0"/>
              <a:t>nd</a:t>
            </a:r>
            <a:r>
              <a:rPr lang="en-US" altLang="ja-JP" sz="1400" dirty="0"/>
              <a:t> </a:t>
            </a:r>
            <a:r>
              <a:rPr lang="en-US" altLang="ja-JP" sz="1400" dirty="0" smtClean="0"/>
              <a:t>Dome Fuji team members</a:t>
            </a:r>
            <a:r>
              <a:rPr lang="ja-JP" altLang="en-US" sz="1400" dirty="0"/>
              <a:t> </a:t>
            </a:r>
            <a:r>
              <a:rPr lang="en-US" altLang="ja-JP" sz="1400" dirty="0" smtClean="0"/>
              <a:t>at Dome Fuji</a:t>
            </a:r>
            <a:endParaRPr kumimoji="1" lang="ja-JP" altLang="en-US" sz="1400" dirty="0"/>
          </a:p>
        </p:txBody>
      </p:sp>
      <p:sp>
        <p:nvSpPr>
          <p:cNvPr id="42" name="テキスト ボックス 41"/>
          <p:cNvSpPr txBox="1"/>
          <p:nvPr/>
        </p:nvSpPr>
        <p:spPr>
          <a:xfrm>
            <a:off x="8518508" y="-1000"/>
            <a:ext cx="625492" cy="369332"/>
          </a:xfrm>
          <a:prstGeom prst="rect">
            <a:avLst/>
          </a:prstGeom>
          <a:noFill/>
        </p:spPr>
        <p:txBody>
          <a:bodyPr wrap="none" rtlCol="0">
            <a:spAutoFit/>
          </a:bodyPr>
          <a:lstStyle/>
          <a:p>
            <a:r>
              <a:rPr lang="en-US" altLang="ja-JP" dirty="0" smtClean="0">
                <a:solidFill>
                  <a:schemeClr val="bg1">
                    <a:lumMod val="85000"/>
                  </a:schemeClr>
                </a:solidFill>
              </a:rPr>
              <a:t>4</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3" name="正方形/長方形 2"/>
          <p:cNvSpPr/>
          <p:nvPr/>
        </p:nvSpPr>
        <p:spPr>
          <a:xfrm>
            <a:off x="1835696" y="2001614"/>
            <a:ext cx="4752528" cy="923330"/>
          </a:xfrm>
          <a:prstGeom prst="rect">
            <a:avLst/>
          </a:prstGeom>
        </p:spPr>
        <p:txBody>
          <a:bodyPr wrap="square">
            <a:spAutoFit/>
          </a:bodyPr>
          <a:lstStyle/>
          <a:p>
            <a:pPr marL="285750" indent="-285750" algn="just">
              <a:buFont typeface="Wingdings" pitchFamily="2" charset="2"/>
              <a:buChar char="p"/>
            </a:pPr>
            <a:r>
              <a:rPr lang="ja-JP" altLang="en-US" dirty="0" smtClean="0"/>
              <a:t>太陽</a:t>
            </a:r>
            <a:r>
              <a:rPr lang="ja-JP" altLang="en-US" dirty="0"/>
              <a:t>の沈まない夏期</a:t>
            </a:r>
            <a:endParaRPr lang="en-US" altLang="ja-JP" dirty="0"/>
          </a:p>
          <a:p>
            <a:pPr marL="285750" indent="-285750" algn="just">
              <a:buFont typeface="Wingdings" pitchFamily="2" charset="2"/>
              <a:buChar char="p"/>
            </a:pPr>
            <a:r>
              <a:rPr lang="en-US" altLang="ja-JP" dirty="0" smtClean="0"/>
              <a:t>4</a:t>
            </a:r>
            <a:r>
              <a:rPr lang="ja-JP" altLang="en-US" dirty="0"/>
              <a:t>日間（実質丸</a:t>
            </a:r>
            <a:r>
              <a:rPr lang="en-US" altLang="ja-JP" dirty="0"/>
              <a:t>1</a:t>
            </a:r>
            <a:r>
              <a:rPr lang="ja-JP" altLang="en-US" dirty="0"/>
              <a:t>日分）のデータ</a:t>
            </a:r>
            <a:endParaRPr lang="en-US" altLang="ja-JP" dirty="0"/>
          </a:p>
          <a:p>
            <a:pPr marL="285750" indent="-285750" algn="just">
              <a:buFont typeface="Wingdings" pitchFamily="2" charset="2"/>
              <a:buChar char="p"/>
            </a:pPr>
            <a:r>
              <a:rPr lang="ja-JP" altLang="en-US" dirty="0" smtClean="0"/>
              <a:t>雪面</a:t>
            </a:r>
            <a:r>
              <a:rPr lang="ja-JP" altLang="en-US" dirty="0"/>
              <a:t>から高さ約</a:t>
            </a:r>
            <a:r>
              <a:rPr lang="en-US" altLang="ja-JP" dirty="0"/>
              <a:t>2m</a:t>
            </a:r>
            <a:r>
              <a:rPr lang="ja-JP" altLang="en-US" dirty="0"/>
              <a:t>（接地境界層の影響大）</a:t>
            </a:r>
            <a:endParaRPr lang="ja-JP" altLang="en-US" dirty="0">
              <a:latin typeface="+mn-ea"/>
            </a:endParaRPr>
          </a:p>
        </p:txBody>
      </p:sp>
    </p:spTree>
    <p:extLst>
      <p:ext uri="{BB962C8B-B14F-4D97-AF65-F5344CB8AC3E}">
        <p14:creationId xmlns:p14="http://schemas.microsoft.com/office/powerpoint/2010/main" val="112279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74638"/>
            <a:ext cx="8229600" cy="1143000"/>
          </a:xfrm>
        </p:spPr>
        <p:txBody>
          <a:bodyPr/>
          <a:lstStyle/>
          <a:p>
            <a:pPr algn="l"/>
            <a:r>
              <a:rPr lang="en-US" altLang="ja-JP" dirty="0" smtClean="0"/>
              <a:t>JARE52 Results (1/3)</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13" t="15403" r="49179" b="8298"/>
          <a:stretch/>
        </p:blipFill>
        <p:spPr bwMode="auto">
          <a:xfrm>
            <a:off x="251520" y="1701288"/>
            <a:ext cx="378092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342786" y="2415658"/>
            <a:ext cx="3276873" cy="369332"/>
          </a:xfrm>
          <a:prstGeom prst="rect">
            <a:avLst/>
          </a:prstGeom>
        </p:spPr>
        <p:txBody>
          <a:bodyPr wrap="square">
            <a:spAutoFit/>
          </a:bodyPr>
          <a:lstStyle/>
          <a:p>
            <a:r>
              <a:rPr lang="en-US" altLang="ja-JP" dirty="0" smtClean="0"/>
              <a:t>JARE52</a:t>
            </a:r>
            <a:r>
              <a:rPr lang="ja-JP" altLang="en-US" dirty="0" smtClean="0"/>
              <a:t>の全シーイング観測結果</a:t>
            </a:r>
            <a:endParaRPr lang="en-US" altLang="ja-JP" dirty="0" smtClean="0"/>
          </a:p>
        </p:txBody>
      </p:sp>
      <p:sp>
        <p:nvSpPr>
          <p:cNvPr id="4" name="正方形/長方形 3"/>
          <p:cNvSpPr/>
          <p:nvPr/>
        </p:nvSpPr>
        <p:spPr>
          <a:xfrm>
            <a:off x="4365165" y="2784990"/>
            <a:ext cx="4201178" cy="1200329"/>
          </a:xfrm>
          <a:prstGeom prst="rect">
            <a:avLst/>
          </a:prstGeom>
        </p:spPr>
        <p:txBody>
          <a:bodyPr wrap="square">
            <a:spAutoFit/>
          </a:bodyPr>
          <a:lstStyle/>
          <a:p>
            <a:pPr algn="just"/>
            <a:r>
              <a:rPr lang="en-US" altLang="ja-JP" dirty="0" smtClean="0"/>
              <a:t> </a:t>
            </a:r>
            <a:r>
              <a:rPr lang="ja-JP" altLang="en-US" dirty="0" smtClean="0"/>
              <a:t>平均</a:t>
            </a:r>
            <a:r>
              <a:rPr lang="en-US" altLang="ja-JP" dirty="0" smtClean="0"/>
              <a:t>1.2</a:t>
            </a:r>
            <a:r>
              <a:rPr lang="ja-JP" altLang="en-US" dirty="0" smtClean="0"/>
              <a:t>秒角、</a:t>
            </a:r>
            <a:r>
              <a:rPr lang="en-US" altLang="ja-JP" dirty="0" smtClean="0"/>
              <a:t>Median</a:t>
            </a:r>
            <a:r>
              <a:rPr lang="ja-JP" altLang="en-US" dirty="0" smtClean="0"/>
              <a:t> </a:t>
            </a:r>
            <a:r>
              <a:rPr lang="en-US" altLang="ja-JP" dirty="0" smtClean="0"/>
              <a:t>1.1</a:t>
            </a:r>
            <a:r>
              <a:rPr lang="ja-JP" altLang="en-US" dirty="0" smtClean="0"/>
              <a:t>秒角、</a:t>
            </a:r>
            <a:r>
              <a:rPr lang="en-US" altLang="ja-JP" dirty="0" smtClean="0"/>
              <a:t>25%tile 0.83</a:t>
            </a:r>
            <a:r>
              <a:rPr lang="ja-JP" altLang="en-US" dirty="0" smtClean="0"/>
              <a:t>秒角、</a:t>
            </a:r>
            <a:r>
              <a:rPr lang="en-US" altLang="ja-JP" dirty="0" smtClean="0"/>
              <a:t>75%tile 1.5</a:t>
            </a:r>
            <a:r>
              <a:rPr lang="ja-JP" altLang="en-US" dirty="0" smtClean="0"/>
              <a:t>秒角が得られた。</a:t>
            </a:r>
            <a:endParaRPr lang="en-US" altLang="ja-JP" dirty="0" smtClean="0"/>
          </a:p>
          <a:p>
            <a:pPr algn="just"/>
            <a:r>
              <a:rPr lang="ja-JP" altLang="en-US" dirty="0"/>
              <a:t>観測</a:t>
            </a:r>
            <a:r>
              <a:rPr lang="ja-JP" altLang="en-US" dirty="0" smtClean="0"/>
              <a:t>は雪面で実施しており、接地境界層の影響を</a:t>
            </a:r>
            <a:r>
              <a:rPr lang="ja-JP" altLang="en-US" dirty="0"/>
              <a:t>強く</a:t>
            </a:r>
            <a:r>
              <a:rPr lang="ja-JP" altLang="en-US" dirty="0" smtClean="0"/>
              <a:t>受けていると考えられる。</a:t>
            </a:r>
            <a:endParaRPr lang="en-US" altLang="ja-JP" dirty="0" smtClean="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0746" t="50000" r="25709" b="34811"/>
          <a:stretch/>
        </p:blipFill>
        <p:spPr bwMode="auto">
          <a:xfrm>
            <a:off x="5256584" y="4129335"/>
            <a:ext cx="1883271" cy="131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251520" y="5930696"/>
            <a:ext cx="8317432" cy="738664"/>
          </a:xfrm>
          <a:prstGeom prst="rect">
            <a:avLst/>
          </a:prstGeom>
        </p:spPr>
        <p:txBody>
          <a:bodyPr wrap="square">
            <a:spAutoFit/>
          </a:bodyPr>
          <a:lstStyle/>
          <a:p>
            <a:pPr algn="just"/>
            <a:r>
              <a:rPr lang="en-US" altLang="ja-JP" sz="1400" dirty="0" smtClean="0"/>
              <a:t>Fig.5 DIMM </a:t>
            </a:r>
            <a:r>
              <a:rPr lang="en-US" altLang="ja-JP" sz="1400" dirty="0"/>
              <a:t>seeing with the wavelength </a:t>
            </a:r>
            <a:r>
              <a:rPr lang="en-US" altLang="ja-JP" sz="1400" dirty="0" smtClean="0"/>
              <a:t> =0.55μm. All measurements were </a:t>
            </a:r>
            <a:r>
              <a:rPr lang="en-US" altLang="ja-JP" sz="1400" dirty="0"/>
              <a:t>curried out during daytime (the Sun didn’t set). We </a:t>
            </a:r>
            <a:r>
              <a:rPr lang="en-US" altLang="ja-JP" sz="1400" dirty="0" smtClean="0"/>
              <a:t>chose the </a:t>
            </a:r>
            <a:r>
              <a:rPr lang="en-US" altLang="ja-JP" sz="1400" dirty="0"/>
              <a:t>exposure times as 1/1,000 second, and the height of the </a:t>
            </a:r>
            <a:r>
              <a:rPr lang="en-US" altLang="ja-JP" sz="1400" dirty="0" smtClean="0"/>
              <a:t>entrance pupils </a:t>
            </a:r>
            <a:r>
              <a:rPr lang="en-US" altLang="ja-JP" sz="1400" dirty="0"/>
              <a:t>of our DIMM were about 2m above snow surface.</a:t>
            </a:r>
            <a:endParaRPr lang="ja-JP" altLang="en-US" sz="1400" dirty="0"/>
          </a:p>
        </p:txBody>
      </p:sp>
      <p:sp>
        <p:nvSpPr>
          <p:cNvPr id="9" name="テキスト ボックス 8"/>
          <p:cNvSpPr txBox="1"/>
          <p:nvPr/>
        </p:nvSpPr>
        <p:spPr>
          <a:xfrm>
            <a:off x="4608512" y="5425479"/>
            <a:ext cx="3672408" cy="307777"/>
          </a:xfrm>
          <a:prstGeom prst="rect">
            <a:avLst/>
          </a:prstGeom>
          <a:noFill/>
        </p:spPr>
        <p:txBody>
          <a:bodyPr wrap="square" rtlCol="0">
            <a:spAutoFit/>
          </a:bodyPr>
          <a:lstStyle/>
          <a:p>
            <a:r>
              <a:rPr kumimoji="1" lang="en-US" altLang="ja-JP" sz="1400" dirty="0" smtClean="0"/>
              <a:t>Table.2 statistics of our seeing measurements</a:t>
            </a:r>
            <a:endParaRPr kumimoji="1" lang="ja-JP" altLang="en-US" sz="1400" dirty="0"/>
          </a:p>
        </p:txBody>
      </p:sp>
      <p:sp>
        <p:nvSpPr>
          <p:cNvPr id="14" name="テキスト ボックス 13"/>
          <p:cNvSpPr txBox="1"/>
          <p:nvPr/>
        </p:nvSpPr>
        <p:spPr>
          <a:xfrm>
            <a:off x="8518508" y="-1000"/>
            <a:ext cx="625492" cy="369332"/>
          </a:xfrm>
          <a:prstGeom prst="rect">
            <a:avLst/>
          </a:prstGeom>
          <a:noFill/>
        </p:spPr>
        <p:txBody>
          <a:bodyPr wrap="none" rtlCol="0">
            <a:spAutoFit/>
          </a:bodyPr>
          <a:lstStyle/>
          <a:p>
            <a:r>
              <a:rPr lang="en-US" altLang="ja-JP" dirty="0" smtClean="0">
                <a:solidFill>
                  <a:schemeClr val="bg1">
                    <a:lumMod val="85000"/>
                  </a:schemeClr>
                </a:solidFill>
              </a:rPr>
              <a:t>5</a:t>
            </a:r>
            <a:r>
              <a:rPr kumimoji="1" lang="en-US" altLang="ja-JP" dirty="0" smtClean="0">
                <a:solidFill>
                  <a:schemeClr val="bg1">
                    <a:lumMod val="85000"/>
                  </a:schemeClr>
                </a:solidFill>
              </a:rPr>
              <a:t>/15</a:t>
            </a:r>
            <a:endParaRPr kumimoji="1" lang="ja-JP" altLang="en-US" dirty="0">
              <a:solidFill>
                <a:schemeClr val="bg1">
                  <a:lumMod val="85000"/>
                </a:schemeClr>
              </a:solidFill>
            </a:endParaRPr>
          </a:p>
        </p:txBody>
      </p:sp>
      <p:sp>
        <p:nvSpPr>
          <p:cNvPr id="5" name="テキスト ボックス 4"/>
          <p:cNvSpPr txBox="1"/>
          <p:nvPr/>
        </p:nvSpPr>
        <p:spPr>
          <a:xfrm>
            <a:off x="4410236" y="1556792"/>
            <a:ext cx="3419526" cy="369332"/>
          </a:xfrm>
          <a:prstGeom prst="rect">
            <a:avLst/>
          </a:prstGeom>
          <a:noFill/>
        </p:spPr>
        <p:txBody>
          <a:bodyPr wrap="none" rtlCol="0">
            <a:spAutoFit/>
          </a:bodyPr>
          <a:lstStyle/>
          <a:p>
            <a:r>
              <a:rPr kumimoji="1" lang="en-US" altLang="ja-JP" dirty="0" smtClean="0"/>
              <a:t>2011</a:t>
            </a:r>
            <a:r>
              <a:rPr kumimoji="1" lang="ja-JP" altLang="en-US" dirty="0" smtClean="0"/>
              <a:t>年</a:t>
            </a:r>
            <a:r>
              <a:rPr kumimoji="1" lang="en-US" altLang="ja-JP" dirty="0" smtClean="0"/>
              <a:t>1</a:t>
            </a:r>
            <a:r>
              <a:rPr kumimoji="1" lang="ja-JP" altLang="en-US" dirty="0" smtClean="0"/>
              <a:t>月</a:t>
            </a:r>
            <a:r>
              <a:rPr kumimoji="1" lang="en-US" altLang="ja-JP" dirty="0" smtClean="0"/>
              <a:t>25</a:t>
            </a:r>
            <a:r>
              <a:rPr kumimoji="1" lang="ja-JP" altLang="en-US" dirty="0" smtClean="0"/>
              <a:t>日～</a:t>
            </a:r>
            <a:r>
              <a:rPr kumimoji="1" lang="en-US" altLang="ja-JP" dirty="0" smtClean="0"/>
              <a:t>1</a:t>
            </a:r>
            <a:r>
              <a:rPr kumimoji="1" lang="ja-JP" altLang="en-US" dirty="0" smtClean="0"/>
              <a:t>月</a:t>
            </a:r>
            <a:r>
              <a:rPr kumimoji="1" lang="en-US" altLang="ja-JP" dirty="0" smtClean="0"/>
              <a:t>28</a:t>
            </a:r>
            <a:r>
              <a:rPr kumimoji="1" lang="ja-JP" altLang="en-US" dirty="0" smtClean="0"/>
              <a:t>日に観測</a:t>
            </a:r>
            <a:endParaRPr kumimoji="1" lang="ja-JP" altLang="en-US" dirty="0"/>
          </a:p>
        </p:txBody>
      </p:sp>
    </p:spTree>
    <p:extLst>
      <p:ext uri="{BB962C8B-B14F-4D97-AF65-F5344CB8AC3E}">
        <p14:creationId xmlns:p14="http://schemas.microsoft.com/office/powerpoint/2010/main" val="311934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4336</TotalTime>
  <Words>2175</Words>
  <Application>Microsoft Office PowerPoint</Application>
  <PresentationFormat>画面に合わせる (4:3)</PresentationFormat>
  <Paragraphs>269</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PowerPoint プレゼンテーション</vt:lpstr>
      <vt:lpstr>研究の概要</vt:lpstr>
      <vt:lpstr>The ”Seeing”</vt:lpstr>
      <vt:lpstr>世界最高の観測地？</vt:lpstr>
      <vt:lpstr>南極大陸内陸高原(1/2)</vt:lpstr>
      <vt:lpstr>南極大陸内陸高原(2/2)</vt:lpstr>
      <vt:lpstr>PowerPoint プレゼンテーション</vt:lpstr>
      <vt:lpstr>JARE52 Activities</vt:lpstr>
      <vt:lpstr>JARE52 Results (1/3)</vt:lpstr>
      <vt:lpstr>JARE52 Results (2/3)</vt:lpstr>
      <vt:lpstr>PowerPoint プレゼンテーション</vt:lpstr>
      <vt:lpstr>PowerPoint プレゼンテーション</vt:lpstr>
      <vt:lpstr>DF-DIMMの開発</vt:lpstr>
      <vt:lpstr>DF-DIMM Hardware</vt:lpstr>
      <vt:lpstr>DF-DIMM Hardware</vt:lpstr>
      <vt:lpstr>DF-DIMM Software</vt:lpstr>
      <vt:lpstr>東広島天文台での比較観測</vt:lpstr>
      <vt:lpstr>北大低温研での冷却試験</vt:lpstr>
      <vt:lpstr>JARE54 Results (1/2)</vt:lpstr>
      <vt:lpstr>JARE54 Results (2/2)</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南極2m赤外線望遠鏡計画に向けたドームふじ基地のサイト調査</dc:title>
  <dc:creator>hirofumi</dc:creator>
  <cp:lastModifiedBy>hirofumi</cp:lastModifiedBy>
  <cp:revision>111</cp:revision>
  <cp:lastPrinted>2012-03-03T04:08:35Z</cp:lastPrinted>
  <dcterms:created xsi:type="dcterms:W3CDTF">2012-03-02T14:16:08Z</dcterms:created>
  <dcterms:modified xsi:type="dcterms:W3CDTF">2013-10-02T10:53:52Z</dcterms:modified>
</cp:coreProperties>
</file>