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1" r:id="rId3"/>
    <p:sldId id="280" r:id="rId4"/>
    <p:sldId id="281" r:id="rId5"/>
    <p:sldId id="282" r:id="rId6"/>
    <p:sldId id="284" r:id="rId7"/>
    <p:sldId id="283" r:id="rId8"/>
    <p:sldId id="285" r:id="rId9"/>
    <p:sldId id="286" r:id="rId10"/>
    <p:sldId id="287" r:id="rId11"/>
    <p:sldId id="293" r:id="rId12"/>
    <p:sldId id="288" r:id="rId13"/>
    <p:sldId id="289" r:id="rId14"/>
    <p:sldId id="290" r:id="rId15"/>
    <p:sldId id="291" r:id="rId16"/>
    <p:sldId id="292" r:id="rId17"/>
    <p:sldId id="279" r:id="rId18"/>
  </p:sldIdLst>
  <p:sldSz cx="9144000" cy="6858000" type="screen4x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164"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F57C672-662C-49A6-BD77-34DE0508DFDB}" type="datetimeFigureOut">
              <a:rPr kumimoji="1" lang="ja-JP" altLang="en-US" smtClean="0"/>
              <a:t>2011/6/22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840897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57C672-662C-49A6-BD77-34DE0508DFDB}" type="datetimeFigureOut">
              <a:rPr kumimoji="1" lang="ja-JP" altLang="en-US" smtClean="0"/>
              <a:t>2011/6/22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384359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57C672-662C-49A6-BD77-34DE0508DFDB}" type="datetimeFigureOut">
              <a:rPr kumimoji="1" lang="ja-JP" altLang="en-US" smtClean="0"/>
              <a:t>2011/6/22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2609810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57C672-662C-49A6-BD77-34DE0508DFDB}" type="datetimeFigureOut">
              <a:rPr kumimoji="1" lang="ja-JP" altLang="en-US" smtClean="0"/>
              <a:t>2011/6/22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2971183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F57C672-662C-49A6-BD77-34DE0508DFDB}" type="datetimeFigureOut">
              <a:rPr kumimoji="1" lang="ja-JP" altLang="en-US" smtClean="0"/>
              <a:t>2011/6/22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208310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F57C672-662C-49A6-BD77-34DE0508DFDB}" type="datetimeFigureOut">
              <a:rPr kumimoji="1" lang="ja-JP" altLang="en-US" smtClean="0"/>
              <a:t>2011/6/22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1118860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F57C672-662C-49A6-BD77-34DE0508DFDB}" type="datetimeFigureOut">
              <a:rPr kumimoji="1" lang="ja-JP" altLang="en-US" smtClean="0"/>
              <a:t>2011/6/22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1964737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F57C672-662C-49A6-BD77-34DE0508DFDB}" type="datetimeFigureOut">
              <a:rPr kumimoji="1" lang="ja-JP" altLang="en-US" smtClean="0"/>
              <a:t>2011/6/22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1627317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F57C672-662C-49A6-BD77-34DE0508DFDB}" type="datetimeFigureOut">
              <a:rPr kumimoji="1" lang="ja-JP" altLang="en-US" smtClean="0"/>
              <a:t>2011/6/22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1524077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F57C672-662C-49A6-BD77-34DE0508DFDB}" type="datetimeFigureOut">
              <a:rPr kumimoji="1" lang="ja-JP" altLang="en-US" smtClean="0"/>
              <a:t>2011/6/22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977052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F57C672-662C-49A6-BD77-34DE0508DFDB}" type="datetimeFigureOut">
              <a:rPr kumimoji="1" lang="ja-JP" altLang="en-US" smtClean="0"/>
              <a:t>2011/6/22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3344687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57C672-662C-49A6-BD77-34DE0508DFDB}" type="datetimeFigureOut">
              <a:rPr kumimoji="1" lang="ja-JP" altLang="en-US" smtClean="0"/>
              <a:t>2011/6/22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17CE8-8855-4411-89BE-7032AF4C2636}" type="slidenum">
              <a:rPr kumimoji="1" lang="ja-JP" altLang="en-US" smtClean="0"/>
              <a:t>‹#›</a:t>
            </a:fld>
            <a:endParaRPr kumimoji="1" lang="ja-JP" altLang="en-US"/>
          </a:p>
        </p:txBody>
      </p:sp>
    </p:spTree>
    <p:extLst>
      <p:ext uri="{BB962C8B-B14F-4D97-AF65-F5344CB8AC3E}">
        <p14:creationId xmlns:p14="http://schemas.microsoft.com/office/powerpoint/2010/main" val="77506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937790" y="509771"/>
            <a:ext cx="7315592" cy="830997"/>
          </a:xfrm>
          <a:prstGeom prst="rect">
            <a:avLst/>
          </a:prstGeom>
          <a:noFill/>
        </p:spPr>
        <p:txBody>
          <a:bodyPr wrap="none" rtlCol="0">
            <a:spAutoFit/>
          </a:bodyPr>
          <a:lstStyle/>
          <a:p>
            <a:r>
              <a:rPr kumimoji="1" lang="en-US" altLang="ja-JP" sz="2400" b="1" dirty="0" smtClean="0"/>
              <a:t>AIRT40+TONIC2 for JARE53/54 Winter-over Observation</a:t>
            </a:r>
          </a:p>
          <a:p>
            <a:r>
              <a:rPr lang="ja-JP" altLang="en-US" sz="2400" b="1" dirty="0" smtClean="0"/>
              <a:t>新光学系の</a:t>
            </a:r>
            <a:r>
              <a:rPr lang="ja-JP" altLang="en-US" sz="2400" b="1" dirty="0" smtClean="0"/>
              <a:t>提案（最終案）</a:t>
            </a:r>
            <a:endParaRPr kumimoji="1" lang="en-US" altLang="ja-JP" sz="2400" b="1" dirty="0" smtClean="0"/>
          </a:p>
        </p:txBody>
      </p:sp>
      <p:sp>
        <p:nvSpPr>
          <p:cNvPr id="6" name="テキスト ボックス 5"/>
          <p:cNvSpPr txBox="1"/>
          <p:nvPr/>
        </p:nvSpPr>
        <p:spPr>
          <a:xfrm>
            <a:off x="779615" y="2062589"/>
            <a:ext cx="7680817" cy="646331"/>
          </a:xfrm>
          <a:prstGeom prst="rect">
            <a:avLst/>
          </a:prstGeom>
          <a:noFill/>
        </p:spPr>
        <p:txBody>
          <a:bodyPr wrap="square" rtlCol="0">
            <a:spAutoFit/>
          </a:bodyPr>
          <a:lstStyle/>
          <a:p>
            <a:r>
              <a:rPr lang="en-US" altLang="ja-JP" dirty="0" smtClean="0"/>
              <a:t>2011</a:t>
            </a:r>
            <a:r>
              <a:rPr lang="ja-JP" altLang="en-US" dirty="0" smtClean="0"/>
              <a:t>年</a:t>
            </a:r>
            <a:r>
              <a:rPr lang="en-US" altLang="ja-JP" dirty="0" smtClean="0"/>
              <a:t>6</a:t>
            </a:r>
            <a:r>
              <a:rPr lang="ja-JP" altLang="en-US" dirty="0" smtClean="0"/>
              <a:t>月</a:t>
            </a:r>
            <a:r>
              <a:rPr lang="en-US" altLang="ja-JP" dirty="0" smtClean="0"/>
              <a:t>20</a:t>
            </a:r>
            <a:r>
              <a:rPr lang="ja-JP" altLang="en-US" dirty="0" smtClean="0"/>
              <a:t>日レポートの新光学系に基づいて、他の波長、冷却下での性能、トレランスについて調査。最終的な光学設計を行った。</a:t>
            </a:r>
            <a:endParaRPr lang="en-US" altLang="ja-JP" dirty="0" smtClean="0"/>
          </a:p>
        </p:txBody>
      </p:sp>
      <p:sp>
        <p:nvSpPr>
          <p:cNvPr id="2" name="テキスト ボックス 1"/>
          <p:cNvSpPr txBox="1"/>
          <p:nvPr/>
        </p:nvSpPr>
        <p:spPr>
          <a:xfrm>
            <a:off x="5258270" y="971436"/>
            <a:ext cx="2672526" cy="369332"/>
          </a:xfrm>
          <a:prstGeom prst="rect">
            <a:avLst/>
          </a:prstGeom>
          <a:noFill/>
        </p:spPr>
        <p:txBody>
          <a:bodyPr wrap="none" rtlCol="0">
            <a:spAutoFit/>
          </a:bodyPr>
          <a:lstStyle/>
          <a:p>
            <a:r>
              <a:rPr lang="en-US" altLang="ja-JP" dirty="0" smtClean="0"/>
              <a:t>2010</a:t>
            </a:r>
            <a:r>
              <a:rPr lang="ja-JP" altLang="en-US" dirty="0" smtClean="0"/>
              <a:t>年</a:t>
            </a:r>
            <a:r>
              <a:rPr lang="en-US" altLang="ja-JP" dirty="0" smtClean="0"/>
              <a:t>6</a:t>
            </a:r>
            <a:r>
              <a:rPr lang="ja-JP" altLang="en-US" dirty="0" smtClean="0"/>
              <a:t>月</a:t>
            </a:r>
            <a:r>
              <a:rPr lang="en-US" altLang="ja-JP" dirty="0" smtClean="0"/>
              <a:t>22</a:t>
            </a:r>
            <a:r>
              <a:rPr lang="ja-JP" altLang="en-US" dirty="0" smtClean="0"/>
              <a:t>日 </a:t>
            </a:r>
            <a:r>
              <a:rPr lang="ja-JP" altLang="en-US" dirty="0"/>
              <a:t>沖田博文</a:t>
            </a:r>
            <a:endParaRPr kumimoji="1" lang="ja-JP" altLang="en-US" dirty="0"/>
          </a:p>
        </p:txBody>
      </p:sp>
      <p:sp>
        <p:nvSpPr>
          <p:cNvPr id="3" name="テキスト ボックス 2"/>
          <p:cNvSpPr txBox="1"/>
          <p:nvPr/>
        </p:nvSpPr>
        <p:spPr>
          <a:xfrm>
            <a:off x="2414833" y="3068960"/>
            <a:ext cx="4421403" cy="2308324"/>
          </a:xfrm>
          <a:prstGeom prst="rect">
            <a:avLst/>
          </a:prstGeom>
          <a:noFill/>
        </p:spPr>
        <p:txBody>
          <a:bodyPr wrap="none" rtlCol="0">
            <a:spAutoFit/>
          </a:bodyPr>
          <a:lstStyle/>
          <a:p>
            <a:r>
              <a:rPr kumimoji="1" lang="ja-JP" altLang="en-US" b="1" u="sng" dirty="0" smtClean="0"/>
              <a:t>設計仕様</a:t>
            </a:r>
            <a:endParaRPr kumimoji="1" lang="en-US" altLang="ja-JP" b="1" u="sng" dirty="0" smtClean="0"/>
          </a:p>
          <a:p>
            <a:r>
              <a:rPr lang="ja-JP" altLang="en-US" dirty="0" smtClean="0"/>
              <a:t>・視野</a:t>
            </a:r>
            <a:r>
              <a:rPr lang="en-US" altLang="ja-JP" dirty="0" smtClean="0"/>
              <a:t>φ12’</a:t>
            </a:r>
            <a:r>
              <a:rPr lang="ja-JP" altLang="en-US" dirty="0" smtClean="0"/>
              <a:t>で回折限界を達成</a:t>
            </a:r>
            <a:endParaRPr lang="en-US" altLang="ja-JP" dirty="0" smtClean="0"/>
          </a:p>
          <a:p>
            <a:r>
              <a:rPr lang="ja-JP" altLang="en-US" dirty="0" smtClean="0"/>
              <a:t>・</a:t>
            </a:r>
            <a:r>
              <a:rPr lang="en-US" altLang="ja-JP" dirty="0" smtClean="0"/>
              <a:t>F</a:t>
            </a:r>
            <a:r>
              <a:rPr lang="ja-JP" altLang="en-US" dirty="0" smtClean="0"/>
              <a:t>は可能であれば小さく</a:t>
            </a:r>
            <a:endParaRPr lang="en-US" altLang="ja-JP" dirty="0" smtClean="0"/>
          </a:p>
          <a:p>
            <a:r>
              <a:rPr lang="ja-JP" altLang="en-US" dirty="0" smtClean="0"/>
              <a:t>・バックフォーカス制限無し</a:t>
            </a:r>
            <a:endParaRPr lang="en-US" altLang="ja-JP" dirty="0" smtClean="0"/>
          </a:p>
          <a:p>
            <a:r>
              <a:rPr lang="ja-JP" altLang="en-US" dirty="0" smtClean="0"/>
              <a:t>・</a:t>
            </a:r>
            <a:r>
              <a:rPr lang="en-US" altLang="ja-JP" dirty="0" smtClean="0"/>
              <a:t>K-dark(2.36μm)</a:t>
            </a:r>
            <a:r>
              <a:rPr lang="ja-JP" altLang="en-US" dirty="0" smtClean="0"/>
              <a:t>で最適化</a:t>
            </a:r>
            <a:endParaRPr lang="en-US" altLang="ja-JP" dirty="0" smtClean="0"/>
          </a:p>
          <a:p>
            <a:r>
              <a:rPr kumimoji="1" lang="ja-JP" altLang="en-US" dirty="0" smtClean="0"/>
              <a:t>・</a:t>
            </a:r>
            <a:r>
              <a:rPr kumimoji="1" lang="en-US" altLang="ja-JP" dirty="0" smtClean="0"/>
              <a:t>J(1.21μm), Pα(1.875μm</a:t>
            </a:r>
            <a:r>
              <a:rPr lang="en-US" altLang="ja-JP" dirty="0" smtClean="0"/>
              <a:t>)</a:t>
            </a:r>
            <a:r>
              <a:rPr lang="ja-JP" altLang="en-US" dirty="0" smtClean="0"/>
              <a:t>も</a:t>
            </a:r>
            <a:r>
              <a:rPr kumimoji="1" lang="ja-JP" altLang="en-US" dirty="0" smtClean="0"/>
              <a:t>フォーカスで対応</a:t>
            </a:r>
            <a:endParaRPr kumimoji="1" lang="en-US" altLang="ja-JP" dirty="0" smtClean="0"/>
          </a:p>
          <a:p>
            <a:r>
              <a:rPr kumimoji="1" lang="ja-JP" altLang="en-US" dirty="0" smtClean="0"/>
              <a:t>・実現可能なトレランスを考慮</a:t>
            </a:r>
            <a:endParaRPr kumimoji="1" lang="en-US" altLang="ja-JP" dirty="0" smtClean="0"/>
          </a:p>
          <a:p>
            <a:r>
              <a:rPr lang="ja-JP" altLang="en-US" dirty="0" smtClean="0"/>
              <a:t>・フィルター厚は</a:t>
            </a:r>
            <a:r>
              <a:rPr lang="en-US" altLang="ja-JP" dirty="0" smtClean="0"/>
              <a:t>4mm</a:t>
            </a:r>
            <a:r>
              <a:rPr lang="ja-JP" altLang="en-US" dirty="0" smtClean="0"/>
              <a:t>　</a:t>
            </a:r>
            <a:r>
              <a:rPr lang="en-US" altLang="ja-JP" dirty="0" smtClean="0"/>
              <a:t>or 1mm</a:t>
            </a:r>
            <a:endParaRPr kumimoji="1" lang="en-US" altLang="ja-JP" dirty="0" smtClean="0"/>
          </a:p>
        </p:txBody>
      </p:sp>
      <p:sp>
        <p:nvSpPr>
          <p:cNvPr id="4" name="テキスト ボックス 3"/>
          <p:cNvSpPr txBox="1"/>
          <p:nvPr/>
        </p:nvSpPr>
        <p:spPr>
          <a:xfrm>
            <a:off x="650435" y="5795972"/>
            <a:ext cx="7890302" cy="369332"/>
          </a:xfrm>
          <a:prstGeom prst="rect">
            <a:avLst/>
          </a:prstGeom>
          <a:noFill/>
        </p:spPr>
        <p:txBody>
          <a:bodyPr wrap="none" rtlCol="0">
            <a:spAutoFit/>
          </a:bodyPr>
          <a:lstStyle/>
          <a:p>
            <a:r>
              <a:rPr lang="ja-JP" altLang="en-US" dirty="0" smtClean="0"/>
              <a:t>結果、設計仕様を満たす光学系を得ることが出来た。これを</a:t>
            </a:r>
            <a:r>
              <a:rPr lang="en-US" altLang="ja-JP" dirty="0" smtClean="0"/>
              <a:t>2011</a:t>
            </a:r>
            <a:r>
              <a:rPr lang="ja-JP" altLang="en-US" dirty="0" smtClean="0"/>
              <a:t>年に開発する。</a:t>
            </a:r>
            <a:endParaRPr kumimoji="1" lang="ja-JP" altLang="en-US" dirty="0"/>
          </a:p>
        </p:txBody>
      </p:sp>
    </p:spTree>
    <p:extLst>
      <p:ext uri="{BB962C8B-B14F-4D97-AF65-F5344CB8AC3E}">
        <p14:creationId xmlns:p14="http://schemas.microsoft.com/office/powerpoint/2010/main" val="2239723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hirofumi\Desktop\新しいフォルダー\t1_rms_p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5952"/>
            <a:ext cx="860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147872" y="908720"/>
            <a:ext cx="1962397" cy="523220"/>
          </a:xfrm>
          <a:prstGeom prst="rect">
            <a:avLst/>
          </a:prstGeom>
          <a:solidFill>
            <a:schemeClr val="bg1"/>
          </a:solidFill>
          <a:ln>
            <a:solidFill>
              <a:schemeClr val="tx1"/>
            </a:solidFill>
          </a:ln>
        </p:spPr>
        <p:txBody>
          <a:bodyPr wrap="none" rtlCol="0">
            <a:spAutoFit/>
          </a:bodyPr>
          <a:lstStyle/>
          <a:p>
            <a:r>
              <a:rPr lang="en-US" altLang="ja-JP" sz="2800" dirty="0" smtClean="0"/>
              <a:t>Pα</a:t>
            </a:r>
            <a:r>
              <a:rPr kumimoji="1" lang="en-US" altLang="ja-JP" sz="2800" dirty="0" smtClean="0"/>
              <a:t> 1.875μm</a:t>
            </a:r>
            <a:endParaRPr kumimoji="1" lang="ja-JP" altLang="en-US" sz="2800" dirty="0"/>
          </a:p>
        </p:txBody>
      </p:sp>
    </p:spTree>
    <p:extLst>
      <p:ext uri="{BB962C8B-B14F-4D97-AF65-F5344CB8AC3E}">
        <p14:creationId xmlns:p14="http://schemas.microsoft.com/office/powerpoint/2010/main" val="29095994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hirofumi\Desktop\新しいフォルダー\t1_vignett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0"/>
            <a:ext cx="860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1979712" y="2020198"/>
            <a:ext cx="3264035" cy="369332"/>
          </a:xfrm>
          <a:prstGeom prst="rect">
            <a:avLst/>
          </a:prstGeom>
          <a:solidFill>
            <a:schemeClr val="bg1"/>
          </a:solidFill>
          <a:ln>
            <a:solidFill>
              <a:schemeClr val="tx1"/>
            </a:solidFill>
          </a:ln>
        </p:spPr>
        <p:txBody>
          <a:bodyPr wrap="none" rtlCol="0">
            <a:spAutoFit/>
          </a:bodyPr>
          <a:lstStyle/>
          <a:p>
            <a:r>
              <a:rPr lang="el-GR" altLang="ja-JP" dirty="0" smtClean="0"/>
              <a:t>Φ</a:t>
            </a:r>
            <a:r>
              <a:rPr lang="en-US" altLang="ja-JP" dirty="0" smtClean="0"/>
              <a:t>14’</a:t>
            </a:r>
            <a:r>
              <a:rPr lang="ja-JP" altLang="en-US" dirty="0" smtClean="0"/>
              <a:t>以内で</a:t>
            </a:r>
            <a:r>
              <a:rPr lang="en-US" altLang="ja-JP" dirty="0" smtClean="0"/>
              <a:t>90%</a:t>
            </a:r>
            <a:r>
              <a:rPr lang="ja-JP" altLang="en-US" dirty="0" smtClean="0"/>
              <a:t>以上の光量あり</a:t>
            </a:r>
            <a:endParaRPr kumimoji="1" lang="ja-JP" altLang="en-US" dirty="0"/>
          </a:p>
        </p:txBody>
      </p:sp>
    </p:spTree>
    <p:extLst>
      <p:ext uri="{BB962C8B-B14F-4D97-AF65-F5344CB8AC3E}">
        <p14:creationId xmlns:p14="http://schemas.microsoft.com/office/powerpoint/2010/main" val="280159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681017508"/>
              </p:ext>
            </p:extLst>
          </p:nvPr>
        </p:nvGraphicFramePr>
        <p:xfrm>
          <a:off x="827584" y="3550776"/>
          <a:ext cx="4104456" cy="2929412"/>
        </p:xfrm>
        <a:graphic>
          <a:graphicData uri="http://schemas.openxmlformats.org/drawingml/2006/table">
            <a:tbl>
              <a:tblPr firstRow="1" bandRow="1">
                <a:tableStyleId>{5C22544A-7EE6-4342-B048-85BDC9FD1C3A}</a:tableStyleId>
              </a:tblPr>
              <a:tblGrid>
                <a:gridCol w="2052228"/>
                <a:gridCol w="2052228"/>
              </a:tblGrid>
              <a:tr h="293751">
                <a:tc>
                  <a:txBody>
                    <a:bodyPr/>
                    <a:lstStyle/>
                    <a:p>
                      <a:endParaRPr kumimoji="1" lang="ja-JP" altLang="en-US" dirty="0"/>
                    </a:p>
                  </a:txBody>
                  <a:tcPr/>
                </a:tc>
                <a:tc>
                  <a:txBody>
                    <a:bodyPr/>
                    <a:lstStyle/>
                    <a:p>
                      <a:r>
                        <a:rPr kumimoji="1" lang="en-US" altLang="ja-JP" dirty="0" smtClean="0"/>
                        <a:t>New Layout</a:t>
                      </a:r>
                      <a:endParaRPr kumimoji="1" lang="ja-JP" altLang="en-US" dirty="0"/>
                    </a:p>
                  </a:txBody>
                  <a:tcPr/>
                </a:tc>
              </a:tr>
              <a:tr h="366236">
                <a:tc>
                  <a:txBody>
                    <a:bodyPr/>
                    <a:lstStyle/>
                    <a:p>
                      <a:r>
                        <a:rPr kumimoji="1" lang="ja-JP" altLang="en-US" b="0" dirty="0" smtClean="0">
                          <a:solidFill>
                            <a:schemeClr val="tx1"/>
                          </a:solidFill>
                        </a:rPr>
                        <a:t>焦点距離</a:t>
                      </a:r>
                      <a:endParaRPr kumimoji="1" lang="en-US" altLang="ja-JP" b="0" dirty="0" smtClean="0">
                        <a:solidFill>
                          <a:schemeClr val="tx1"/>
                        </a:solidFill>
                      </a:endParaRPr>
                    </a:p>
                  </a:txBody>
                  <a:tcPr/>
                </a:tc>
                <a:tc>
                  <a:txBody>
                    <a:bodyPr/>
                    <a:lstStyle/>
                    <a:p>
                      <a:pPr algn="ctr"/>
                      <a:r>
                        <a:rPr kumimoji="1" lang="en-US" altLang="ja-JP" b="0" dirty="0" smtClean="0">
                          <a:solidFill>
                            <a:schemeClr val="tx1"/>
                          </a:solidFill>
                        </a:rPr>
                        <a:t>2705mm</a:t>
                      </a:r>
                      <a:endParaRPr kumimoji="1" lang="ja-JP" altLang="en-US" b="0" dirty="0">
                        <a:solidFill>
                          <a:schemeClr val="tx1"/>
                        </a:solidFill>
                      </a:endParaRPr>
                    </a:p>
                  </a:txBody>
                  <a:tcPr/>
                </a:tc>
              </a:tr>
              <a:tr h="366236">
                <a:tc>
                  <a:txBody>
                    <a:bodyPr/>
                    <a:lstStyle/>
                    <a:p>
                      <a:r>
                        <a:rPr kumimoji="1" lang="en-US" altLang="ja-JP" b="0" dirty="0" smtClean="0">
                          <a:solidFill>
                            <a:schemeClr val="tx1"/>
                          </a:solidFill>
                        </a:rPr>
                        <a:t>F</a:t>
                      </a:r>
                      <a:r>
                        <a:rPr kumimoji="1" lang="ja-JP" altLang="en-US" b="0" dirty="0" smtClean="0">
                          <a:solidFill>
                            <a:schemeClr val="tx1"/>
                          </a:solidFill>
                        </a:rPr>
                        <a:t>値</a:t>
                      </a:r>
                      <a:endParaRPr kumimoji="1" lang="ja-JP" altLang="en-US" b="0" dirty="0">
                        <a:solidFill>
                          <a:schemeClr val="tx1"/>
                        </a:solidFill>
                      </a:endParaRPr>
                    </a:p>
                  </a:txBody>
                  <a:tcPr/>
                </a:tc>
                <a:tc>
                  <a:txBody>
                    <a:bodyPr/>
                    <a:lstStyle/>
                    <a:p>
                      <a:pPr algn="ctr"/>
                      <a:r>
                        <a:rPr kumimoji="1" lang="en-US" altLang="ja-JP" b="0" dirty="0" smtClean="0">
                          <a:solidFill>
                            <a:schemeClr val="tx1"/>
                          </a:solidFill>
                        </a:rPr>
                        <a:t>6.8</a:t>
                      </a:r>
                      <a:endParaRPr kumimoji="1" lang="ja-JP" altLang="en-US" b="0" dirty="0">
                        <a:solidFill>
                          <a:schemeClr val="tx1"/>
                        </a:solidFill>
                      </a:endParaRPr>
                    </a:p>
                  </a:txBody>
                  <a:tcPr/>
                </a:tc>
              </a:tr>
              <a:tr h="366236">
                <a:tc>
                  <a:txBody>
                    <a:bodyPr/>
                    <a:lstStyle/>
                    <a:p>
                      <a:r>
                        <a:rPr kumimoji="1" lang="ja-JP" altLang="en-US" b="0" dirty="0" smtClean="0">
                          <a:solidFill>
                            <a:schemeClr val="tx1"/>
                          </a:solidFill>
                        </a:rPr>
                        <a:t>回折限界</a:t>
                      </a:r>
                      <a:endParaRPr kumimoji="1" lang="ja-JP" altLang="en-US" b="0" dirty="0">
                        <a:solidFill>
                          <a:schemeClr val="tx1"/>
                        </a:solidFill>
                      </a:endParaRPr>
                    </a:p>
                  </a:txBody>
                  <a:tcPr/>
                </a:tc>
                <a:tc>
                  <a:txBody>
                    <a:bodyPr/>
                    <a:lstStyle/>
                    <a:p>
                      <a:pPr algn="ctr"/>
                      <a:r>
                        <a:rPr kumimoji="1" lang="en-US" altLang="ja-JP" b="0" dirty="0" smtClean="0">
                          <a:solidFill>
                            <a:schemeClr val="tx1"/>
                          </a:solidFill>
                        </a:rPr>
                        <a:t>1.48’’/pix @</a:t>
                      </a:r>
                      <a:r>
                        <a:rPr kumimoji="1" lang="en-US" altLang="ja-JP" b="0" baseline="0" dirty="0" smtClean="0">
                          <a:solidFill>
                            <a:schemeClr val="tx1"/>
                          </a:solidFill>
                        </a:rPr>
                        <a:t> K-dark</a:t>
                      </a:r>
                      <a:endParaRPr kumimoji="1" lang="ja-JP" altLang="en-US" b="0" dirty="0">
                        <a:solidFill>
                          <a:schemeClr val="tx1"/>
                        </a:solidFill>
                      </a:endParaRPr>
                    </a:p>
                  </a:txBody>
                  <a:tcPr/>
                </a:tc>
              </a:tr>
              <a:tr h="366236">
                <a:tc>
                  <a:txBody>
                    <a:bodyPr/>
                    <a:lstStyle/>
                    <a:p>
                      <a:r>
                        <a:rPr kumimoji="1" lang="ja-JP" altLang="en-US" b="0" dirty="0" smtClean="0">
                          <a:solidFill>
                            <a:schemeClr val="tx1"/>
                          </a:solidFill>
                        </a:rPr>
                        <a:t>ピクセルスケール</a:t>
                      </a:r>
                      <a:endParaRPr kumimoji="1" lang="ja-JP" altLang="en-US" b="0" dirty="0">
                        <a:solidFill>
                          <a:schemeClr val="tx1"/>
                        </a:solidFill>
                      </a:endParaRPr>
                    </a:p>
                  </a:txBody>
                  <a:tcPr/>
                </a:tc>
                <a:tc>
                  <a:txBody>
                    <a:bodyPr/>
                    <a:lstStyle/>
                    <a:p>
                      <a:pPr algn="ctr"/>
                      <a:r>
                        <a:rPr kumimoji="1" lang="en-US" altLang="ja-JP" b="0" dirty="0" smtClean="0">
                          <a:solidFill>
                            <a:schemeClr val="tx1"/>
                          </a:solidFill>
                        </a:rPr>
                        <a:t>1.53’’/</a:t>
                      </a:r>
                      <a:r>
                        <a:rPr kumimoji="1" lang="en-US" altLang="ja-JP" b="0" dirty="0" smtClean="0">
                          <a:solidFill>
                            <a:schemeClr val="tx1"/>
                          </a:solidFill>
                        </a:rPr>
                        <a:t>pix</a:t>
                      </a:r>
                      <a:endParaRPr kumimoji="1" lang="ja-JP" altLang="en-US" b="0" dirty="0">
                        <a:solidFill>
                          <a:schemeClr val="tx1"/>
                        </a:solidFill>
                      </a:endParaRPr>
                    </a:p>
                  </a:txBody>
                  <a:tcPr/>
                </a:tc>
              </a:tr>
              <a:tr h="366236">
                <a:tc>
                  <a:txBody>
                    <a:bodyPr/>
                    <a:lstStyle/>
                    <a:p>
                      <a:r>
                        <a:rPr kumimoji="1" lang="ja-JP" altLang="en-US" b="0" dirty="0" smtClean="0">
                          <a:solidFill>
                            <a:schemeClr val="tx1"/>
                          </a:solidFill>
                        </a:rPr>
                        <a:t>シーイング</a:t>
                      </a:r>
                      <a:endParaRPr kumimoji="1" lang="ja-JP" altLang="en-US" b="0" dirty="0">
                        <a:solidFill>
                          <a:schemeClr val="tx1"/>
                        </a:solidFill>
                      </a:endParaRPr>
                    </a:p>
                  </a:txBody>
                  <a:tcPr/>
                </a:tc>
                <a:tc>
                  <a:txBody>
                    <a:bodyPr/>
                    <a:lstStyle/>
                    <a:p>
                      <a:pPr algn="ctr"/>
                      <a:r>
                        <a:rPr kumimoji="1" lang="en-US" altLang="ja-JP" b="0" dirty="0" smtClean="0">
                          <a:solidFill>
                            <a:schemeClr val="tx1"/>
                          </a:solidFill>
                        </a:rPr>
                        <a:t>1.72’’/pix</a:t>
                      </a:r>
                      <a:endParaRPr kumimoji="1" lang="ja-JP" altLang="en-US" b="0" dirty="0">
                        <a:solidFill>
                          <a:schemeClr val="tx1"/>
                        </a:solidFill>
                      </a:endParaRPr>
                    </a:p>
                  </a:txBody>
                  <a:tcPr/>
                </a:tc>
              </a:tr>
              <a:tr h="366236">
                <a:tc>
                  <a:txBody>
                    <a:bodyPr/>
                    <a:lstStyle/>
                    <a:p>
                      <a:r>
                        <a:rPr kumimoji="1" lang="ja-JP" altLang="en-US" b="0" dirty="0" smtClean="0">
                          <a:solidFill>
                            <a:schemeClr val="tx1"/>
                          </a:solidFill>
                        </a:rPr>
                        <a:t>副鏡－検出器</a:t>
                      </a:r>
                      <a:endParaRPr kumimoji="1" lang="ja-JP" altLang="en-US" b="0" dirty="0">
                        <a:solidFill>
                          <a:schemeClr val="tx1"/>
                        </a:solidFill>
                      </a:endParaRPr>
                    </a:p>
                  </a:txBody>
                  <a:tcPr/>
                </a:tc>
                <a:tc>
                  <a:txBody>
                    <a:bodyPr/>
                    <a:lstStyle/>
                    <a:p>
                      <a:pPr algn="ctr"/>
                      <a:r>
                        <a:rPr kumimoji="1" lang="en-US" altLang="ja-JP" b="0" dirty="0" smtClean="0">
                          <a:solidFill>
                            <a:schemeClr val="tx1"/>
                          </a:solidFill>
                        </a:rPr>
                        <a:t>1075mm</a:t>
                      </a:r>
                      <a:endParaRPr kumimoji="1" lang="ja-JP" altLang="en-US" b="0" dirty="0">
                        <a:solidFill>
                          <a:schemeClr val="tx1"/>
                        </a:solidFill>
                      </a:endParaRPr>
                    </a:p>
                  </a:txBody>
                  <a:tcPr/>
                </a:tc>
              </a:tr>
              <a:tr h="366236">
                <a:tc>
                  <a:txBody>
                    <a:bodyPr/>
                    <a:lstStyle/>
                    <a:p>
                      <a:r>
                        <a:rPr kumimoji="1" lang="ja-JP" altLang="en-US" b="0" dirty="0" smtClean="0">
                          <a:solidFill>
                            <a:schemeClr val="tx1"/>
                          </a:solidFill>
                        </a:rPr>
                        <a:t>コールドストップ</a:t>
                      </a:r>
                      <a:endParaRPr kumimoji="1" lang="ja-JP" altLang="en-US" b="0" dirty="0">
                        <a:solidFill>
                          <a:schemeClr val="tx1"/>
                        </a:solidFill>
                      </a:endParaRPr>
                    </a:p>
                  </a:txBody>
                  <a:tcPr/>
                </a:tc>
                <a:tc>
                  <a:txBody>
                    <a:bodyPr/>
                    <a:lstStyle/>
                    <a:p>
                      <a:pPr algn="ctr"/>
                      <a:r>
                        <a:rPr kumimoji="1" lang="en-US" altLang="ja-JP" b="0" dirty="0" smtClean="0">
                          <a:solidFill>
                            <a:schemeClr val="tx1"/>
                          </a:solidFill>
                        </a:rPr>
                        <a:t>φ7.2mm</a:t>
                      </a:r>
                      <a:endParaRPr kumimoji="1" lang="ja-JP" altLang="en-US" b="0" dirty="0">
                        <a:solidFill>
                          <a:schemeClr val="tx1"/>
                        </a:solidFill>
                      </a:endParaRPr>
                    </a:p>
                  </a:txBody>
                  <a:tcPr/>
                </a:tc>
              </a:tr>
            </a:tbl>
          </a:graphicData>
        </a:graphic>
      </p:graphicFrame>
      <p:sp>
        <p:nvSpPr>
          <p:cNvPr id="6" name="テキスト ボックス 5"/>
          <p:cNvSpPr txBox="1"/>
          <p:nvPr/>
        </p:nvSpPr>
        <p:spPr>
          <a:xfrm>
            <a:off x="5220072" y="4077072"/>
            <a:ext cx="3456384" cy="1477328"/>
          </a:xfrm>
          <a:prstGeom prst="rect">
            <a:avLst/>
          </a:prstGeom>
          <a:noFill/>
        </p:spPr>
        <p:txBody>
          <a:bodyPr wrap="square" rtlCol="0">
            <a:spAutoFit/>
          </a:bodyPr>
          <a:lstStyle/>
          <a:p>
            <a:r>
              <a:rPr lang="ja-JP" altLang="en-US" dirty="0" smtClean="0"/>
              <a:t>フォーカスの移動によって</a:t>
            </a:r>
            <a:r>
              <a:rPr lang="en-US" altLang="ja-JP" dirty="0" smtClean="0"/>
              <a:t>J</a:t>
            </a:r>
            <a:r>
              <a:rPr lang="ja-JP" altLang="en-US" dirty="0" err="1" smtClean="0"/>
              <a:t>、</a:t>
            </a:r>
            <a:r>
              <a:rPr lang="en-US" altLang="ja-JP" dirty="0" smtClean="0"/>
              <a:t>Pα</a:t>
            </a:r>
            <a:r>
              <a:rPr lang="ja-JP" altLang="en-US" dirty="0" err="1" smtClean="0"/>
              <a:t>、</a:t>
            </a:r>
            <a:endParaRPr lang="en-US" altLang="ja-JP" dirty="0" smtClean="0"/>
          </a:p>
          <a:p>
            <a:r>
              <a:rPr kumimoji="1" lang="en-US" altLang="ja-JP" dirty="0" smtClean="0"/>
              <a:t>K-dark</a:t>
            </a:r>
            <a:r>
              <a:rPr kumimoji="1" lang="ja-JP" altLang="en-US" dirty="0" smtClean="0"/>
              <a:t>それぞれで十分小さく</a:t>
            </a:r>
            <a:r>
              <a:rPr lang="ja-JP" altLang="en-US" dirty="0" smtClean="0"/>
              <a:t>ピント</a:t>
            </a:r>
            <a:r>
              <a:rPr lang="ja-JP" altLang="en-US" dirty="0"/>
              <a:t>が合う</a:t>
            </a:r>
            <a:r>
              <a:rPr lang="ja-JP" altLang="en-US" dirty="0" smtClean="0"/>
              <a:t>ことが分かった。</a:t>
            </a:r>
            <a:endParaRPr lang="en-US" altLang="ja-JP" dirty="0" smtClean="0"/>
          </a:p>
          <a:p>
            <a:r>
              <a:rPr lang="en-US" altLang="ja-JP" b="1" dirty="0" smtClean="0">
                <a:solidFill>
                  <a:srgbClr val="FF0000"/>
                </a:solidFill>
              </a:rPr>
              <a:t>K-dark</a:t>
            </a:r>
            <a:r>
              <a:rPr lang="ja-JP" altLang="en-US" b="1" dirty="0" smtClean="0">
                <a:solidFill>
                  <a:srgbClr val="FF0000"/>
                </a:solidFill>
              </a:rPr>
              <a:t>で設計したが、多波長での観測も可能だと判明。</a:t>
            </a:r>
            <a:endParaRPr lang="en-US" altLang="ja-JP" b="1" dirty="0" smtClean="0">
              <a:solidFill>
                <a:srgbClr val="FF0000"/>
              </a:solidFill>
            </a:endParaRPr>
          </a:p>
        </p:txBody>
      </p:sp>
      <p:graphicFrame>
        <p:nvGraphicFramePr>
          <p:cNvPr id="7" name="表 6"/>
          <p:cNvGraphicFramePr>
            <a:graphicFrameLocks noGrp="1"/>
          </p:cNvGraphicFramePr>
          <p:nvPr>
            <p:extLst>
              <p:ext uri="{D42A27DB-BD31-4B8C-83A1-F6EECF244321}">
                <p14:modId xmlns:p14="http://schemas.microsoft.com/office/powerpoint/2010/main" val="417801464"/>
              </p:ext>
            </p:extLst>
          </p:nvPr>
        </p:nvGraphicFramePr>
        <p:xfrm>
          <a:off x="827584" y="980728"/>
          <a:ext cx="7704856" cy="2219960"/>
        </p:xfrm>
        <a:graphic>
          <a:graphicData uri="http://schemas.openxmlformats.org/drawingml/2006/table">
            <a:tbl>
              <a:tblPr firstRow="1" bandRow="1">
                <a:tableStyleId>{5C22544A-7EE6-4342-B048-85BDC9FD1C3A}</a:tableStyleId>
              </a:tblPr>
              <a:tblGrid>
                <a:gridCol w="1926214"/>
                <a:gridCol w="1926214"/>
                <a:gridCol w="1926214"/>
                <a:gridCol w="1926214"/>
              </a:tblGrid>
              <a:tr h="0">
                <a:tc>
                  <a:txBody>
                    <a:bodyPr/>
                    <a:lstStyle/>
                    <a:p>
                      <a:endParaRPr kumimoji="1" lang="ja-JP" altLang="en-US" dirty="0"/>
                    </a:p>
                  </a:txBody>
                  <a:tcPr/>
                </a:tc>
                <a:tc>
                  <a:txBody>
                    <a:bodyPr/>
                    <a:lstStyle/>
                    <a:p>
                      <a:r>
                        <a:rPr kumimoji="1" lang="en-US" altLang="ja-JP" dirty="0" smtClean="0"/>
                        <a:t>J</a:t>
                      </a:r>
                      <a:r>
                        <a:rPr kumimoji="1" lang="ja-JP" altLang="en-US" baseline="0" dirty="0" smtClean="0"/>
                        <a:t> </a:t>
                      </a:r>
                      <a:r>
                        <a:rPr kumimoji="1" lang="en-US" altLang="ja-JP" baseline="0" dirty="0" smtClean="0"/>
                        <a:t>1.21μm</a:t>
                      </a:r>
                      <a:endParaRPr kumimoji="1" lang="ja-JP" altLang="en-US" dirty="0"/>
                    </a:p>
                  </a:txBody>
                  <a:tcPr/>
                </a:tc>
                <a:tc>
                  <a:txBody>
                    <a:bodyPr/>
                    <a:lstStyle/>
                    <a:p>
                      <a:r>
                        <a:rPr kumimoji="1" lang="en-US" altLang="ja-JP" dirty="0" smtClean="0"/>
                        <a:t>Pα 1.875μm</a:t>
                      </a:r>
                      <a:endParaRPr kumimoji="1" lang="ja-JP" altLang="en-US" dirty="0"/>
                    </a:p>
                  </a:txBody>
                  <a:tcPr/>
                </a:tc>
                <a:tc>
                  <a:txBody>
                    <a:bodyPr/>
                    <a:lstStyle/>
                    <a:p>
                      <a:r>
                        <a:rPr kumimoji="1" lang="en-US" altLang="ja-JP" dirty="0" smtClean="0"/>
                        <a:t>K-dark</a:t>
                      </a:r>
                      <a:r>
                        <a:rPr kumimoji="1" lang="en-US" altLang="ja-JP" baseline="0" dirty="0" smtClean="0"/>
                        <a:t> 2.36μm</a:t>
                      </a:r>
                      <a:endParaRPr kumimoji="1" lang="ja-JP" altLang="en-US" dirty="0"/>
                    </a:p>
                  </a:txBody>
                  <a:tcPr/>
                </a:tc>
              </a:tr>
              <a:tr h="370840">
                <a:tc>
                  <a:txBody>
                    <a:bodyPr/>
                    <a:lstStyle/>
                    <a:p>
                      <a:r>
                        <a:rPr kumimoji="1" lang="ja-JP" altLang="en-US" dirty="0" smtClean="0"/>
                        <a:t>波長</a:t>
                      </a:r>
                      <a:endParaRPr kumimoji="1" lang="en-US" altLang="ja-JP" dirty="0" smtClean="0"/>
                    </a:p>
                  </a:txBody>
                  <a:tcPr/>
                </a:tc>
                <a:tc>
                  <a:txBody>
                    <a:bodyPr/>
                    <a:lstStyle/>
                    <a:p>
                      <a:pPr algn="ctr"/>
                      <a:r>
                        <a:rPr kumimoji="1" lang="en-US" altLang="ja-JP" b="0" baseline="0" dirty="0" smtClean="0">
                          <a:solidFill>
                            <a:schemeClr val="tx1"/>
                          </a:solidFill>
                        </a:rPr>
                        <a:t>1.21μm</a:t>
                      </a:r>
                      <a:endParaRPr kumimoji="1" lang="ja-JP" altLang="en-US" b="0" dirty="0">
                        <a:solidFill>
                          <a:schemeClr val="tx1"/>
                        </a:solidFill>
                      </a:endParaRPr>
                    </a:p>
                  </a:txBody>
                  <a:tcPr/>
                </a:tc>
                <a:tc>
                  <a:txBody>
                    <a:bodyPr/>
                    <a:lstStyle/>
                    <a:p>
                      <a:pPr algn="ctr"/>
                      <a:r>
                        <a:rPr kumimoji="1" lang="en-US" altLang="ja-JP" b="0" dirty="0" smtClean="0">
                          <a:solidFill>
                            <a:schemeClr val="tx1"/>
                          </a:solidFill>
                        </a:rPr>
                        <a:t>1.875μm</a:t>
                      </a:r>
                      <a:endParaRPr kumimoji="1" lang="ja-JP" altLang="en-US" b="0" dirty="0">
                        <a:solidFill>
                          <a:schemeClr val="tx1"/>
                        </a:solidFill>
                      </a:endParaRPr>
                    </a:p>
                  </a:txBody>
                  <a:tcPr/>
                </a:tc>
                <a:tc>
                  <a:txBody>
                    <a:bodyPr/>
                    <a:lstStyle/>
                    <a:p>
                      <a:pPr algn="ctr"/>
                      <a:r>
                        <a:rPr kumimoji="1" lang="en-US" altLang="ja-JP" b="0" baseline="0" dirty="0" smtClean="0">
                          <a:solidFill>
                            <a:schemeClr val="tx1"/>
                          </a:solidFill>
                        </a:rPr>
                        <a:t>2.36μm</a:t>
                      </a:r>
                      <a:endParaRPr kumimoji="1" lang="ja-JP" altLang="en-US" b="0" dirty="0">
                        <a:solidFill>
                          <a:schemeClr val="tx1"/>
                        </a:solidFill>
                      </a:endParaRPr>
                    </a:p>
                  </a:txBody>
                  <a:tcPr/>
                </a:tc>
              </a:tr>
              <a:tr h="370840">
                <a:tc>
                  <a:txBody>
                    <a:bodyPr/>
                    <a:lstStyle/>
                    <a:p>
                      <a:r>
                        <a:rPr kumimoji="1" lang="ja-JP" altLang="en-US" dirty="0" smtClean="0"/>
                        <a:t>フォーカス位置</a:t>
                      </a:r>
                      <a:endParaRPr kumimoji="1" lang="ja-JP" altLang="en-US" dirty="0"/>
                    </a:p>
                  </a:txBody>
                  <a:tcPr/>
                </a:tc>
                <a:tc>
                  <a:txBody>
                    <a:bodyPr/>
                    <a:lstStyle/>
                    <a:p>
                      <a:pPr algn="ctr"/>
                      <a:r>
                        <a:rPr kumimoji="1" lang="en-US" altLang="ja-JP" b="0" dirty="0" smtClean="0">
                          <a:solidFill>
                            <a:schemeClr val="tx1"/>
                          </a:solidFill>
                        </a:rPr>
                        <a:t>-0.082mm</a:t>
                      </a:r>
                      <a:endParaRPr kumimoji="1" lang="ja-JP" altLang="en-US" b="0" dirty="0">
                        <a:solidFill>
                          <a:schemeClr val="tx1"/>
                        </a:solidFill>
                      </a:endParaRPr>
                    </a:p>
                  </a:txBody>
                  <a:tcPr/>
                </a:tc>
                <a:tc>
                  <a:txBody>
                    <a:bodyPr/>
                    <a:lstStyle/>
                    <a:p>
                      <a:pPr algn="ctr"/>
                      <a:r>
                        <a:rPr kumimoji="1" lang="en-US" altLang="ja-JP" b="0" dirty="0" smtClean="0">
                          <a:solidFill>
                            <a:schemeClr val="tx1"/>
                          </a:solidFill>
                        </a:rPr>
                        <a:t>-0.035mm</a:t>
                      </a:r>
                      <a:endParaRPr kumimoji="1" lang="ja-JP" altLang="en-US" b="0" dirty="0">
                        <a:solidFill>
                          <a:schemeClr val="tx1"/>
                        </a:solidFill>
                      </a:endParaRPr>
                    </a:p>
                  </a:txBody>
                  <a:tcPr/>
                </a:tc>
                <a:tc>
                  <a:txBody>
                    <a:bodyPr/>
                    <a:lstStyle/>
                    <a:p>
                      <a:pPr algn="ctr"/>
                      <a:r>
                        <a:rPr kumimoji="1" lang="en-US" altLang="ja-JP" b="0" dirty="0" smtClean="0">
                          <a:solidFill>
                            <a:schemeClr val="tx1"/>
                          </a:solidFill>
                        </a:rPr>
                        <a:t>-</a:t>
                      </a:r>
                      <a:endParaRPr kumimoji="1" lang="ja-JP" altLang="en-US" b="0" dirty="0">
                        <a:solidFill>
                          <a:schemeClr val="tx1"/>
                        </a:solidFill>
                      </a:endParaRPr>
                    </a:p>
                  </a:txBody>
                  <a:tcPr/>
                </a:tc>
              </a:tr>
              <a:tr h="370840">
                <a:tc>
                  <a:txBody>
                    <a:bodyPr/>
                    <a:lstStyle/>
                    <a:p>
                      <a:r>
                        <a:rPr kumimoji="1" lang="ja-JP" altLang="en-US" dirty="0" smtClean="0"/>
                        <a:t>回折限界</a:t>
                      </a:r>
                      <a:endParaRPr kumimoji="1" lang="ja-JP" altLang="en-US" dirty="0"/>
                    </a:p>
                  </a:txBody>
                  <a:tcPr/>
                </a:tc>
                <a:tc>
                  <a:txBody>
                    <a:bodyPr/>
                    <a:lstStyle/>
                    <a:p>
                      <a:pPr algn="ctr"/>
                      <a:r>
                        <a:rPr kumimoji="1" lang="en-US" altLang="ja-JP" b="0" dirty="0" smtClean="0">
                          <a:solidFill>
                            <a:schemeClr val="tx1"/>
                          </a:solidFill>
                        </a:rPr>
                        <a:t>9.9μm</a:t>
                      </a:r>
                      <a:endParaRPr kumimoji="1" lang="ja-JP" altLang="en-US" b="0" dirty="0">
                        <a:solidFill>
                          <a:schemeClr val="tx1"/>
                        </a:solidFill>
                      </a:endParaRPr>
                    </a:p>
                  </a:txBody>
                  <a:tcPr/>
                </a:tc>
                <a:tc>
                  <a:txBody>
                    <a:bodyPr/>
                    <a:lstStyle/>
                    <a:p>
                      <a:pPr algn="ctr"/>
                      <a:r>
                        <a:rPr kumimoji="1" lang="en-US" altLang="ja-JP" b="0" dirty="0" smtClean="0">
                          <a:solidFill>
                            <a:schemeClr val="tx1"/>
                          </a:solidFill>
                        </a:rPr>
                        <a:t>15.4μm</a:t>
                      </a:r>
                    </a:p>
                  </a:txBody>
                  <a:tcPr/>
                </a:tc>
                <a:tc>
                  <a:txBody>
                    <a:bodyPr/>
                    <a:lstStyle/>
                    <a:p>
                      <a:pPr algn="ctr"/>
                      <a:r>
                        <a:rPr kumimoji="1" lang="en-US" altLang="ja-JP" b="0" dirty="0" smtClean="0">
                          <a:solidFill>
                            <a:schemeClr val="tx1"/>
                          </a:solidFill>
                        </a:rPr>
                        <a:t>19.4μm</a:t>
                      </a:r>
                      <a:endParaRPr kumimoji="1" lang="ja-JP" altLang="en-US" b="0" dirty="0">
                        <a:solidFill>
                          <a:schemeClr val="tx1"/>
                        </a:solidFill>
                      </a:endParaRPr>
                    </a:p>
                  </a:txBody>
                  <a:tcPr/>
                </a:tc>
              </a:tr>
              <a:tr h="370840">
                <a:tc>
                  <a:txBody>
                    <a:bodyPr/>
                    <a:lstStyle/>
                    <a:p>
                      <a:r>
                        <a:rPr kumimoji="1" lang="ja-JP" altLang="en-US" dirty="0" smtClean="0"/>
                        <a:t>回折限界の範囲</a:t>
                      </a:r>
                      <a:endParaRPr kumimoji="1" lang="ja-JP" altLang="en-US" dirty="0"/>
                    </a:p>
                  </a:txBody>
                  <a:tcPr/>
                </a:tc>
                <a:tc>
                  <a:txBody>
                    <a:bodyPr/>
                    <a:lstStyle/>
                    <a:p>
                      <a:pPr algn="ctr"/>
                      <a:r>
                        <a:rPr kumimoji="1" lang="en-US" altLang="ja-JP" b="0" dirty="0" smtClean="0">
                          <a:solidFill>
                            <a:schemeClr val="tx1"/>
                          </a:solidFill>
                        </a:rPr>
                        <a:t>φ5’ - φ12’</a:t>
                      </a:r>
                      <a:endParaRPr kumimoji="1" lang="ja-JP" altLang="en-US" b="0" dirty="0">
                        <a:solidFill>
                          <a:schemeClr val="tx1"/>
                        </a:solidFill>
                      </a:endParaRPr>
                    </a:p>
                  </a:txBody>
                  <a:tcPr/>
                </a:tc>
                <a:tc>
                  <a:txBody>
                    <a:bodyPr/>
                    <a:lstStyle/>
                    <a:p>
                      <a:pPr algn="ctr"/>
                      <a:r>
                        <a:rPr kumimoji="1" lang="en-US" altLang="ja-JP" b="0" dirty="0" smtClean="0">
                          <a:solidFill>
                            <a:schemeClr val="tx1"/>
                          </a:solidFill>
                        </a:rPr>
                        <a:t>&lt; φ11’</a:t>
                      </a:r>
                      <a:endParaRPr kumimoji="1" lang="ja-JP" altLang="en-US" b="0" dirty="0">
                        <a:solidFill>
                          <a:schemeClr val="tx1"/>
                        </a:solidFill>
                      </a:endParaRPr>
                    </a:p>
                  </a:txBody>
                  <a:tcPr/>
                </a:tc>
                <a:tc>
                  <a:txBody>
                    <a:bodyPr/>
                    <a:lstStyle/>
                    <a:p>
                      <a:pPr algn="ctr"/>
                      <a:r>
                        <a:rPr kumimoji="1" lang="en-US" altLang="ja-JP" b="0" dirty="0" smtClean="0">
                          <a:solidFill>
                            <a:schemeClr val="tx1"/>
                          </a:solidFill>
                        </a:rPr>
                        <a:t>&lt; </a:t>
                      </a:r>
                      <a:r>
                        <a:rPr kumimoji="1" lang="el-GR" altLang="ja-JP" b="0" dirty="0" smtClean="0">
                          <a:solidFill>
                            <a:schemeClr val="tx1"/>
                          </a:solidFill>
                        </a:rPr>
                        <a:t>φ</a:t>
                      </a:r>
                      <a:r>
                        <a:rPr kumimoji="1" lang="en-US" altLang="ja-JP" b="0" dirty="0" smtClean="0">
                          <a:solidFill>
                            <a:schemeClr val="tx1"/>
                          </a:solidFill>
                        </a:rPr>
                        <a:t>12’</a:t>
                      </a:r>
                      <a:endParaRPr kumimoji="1" lang="ja-JP" altLang="en-US" b="0" dirty="0">
                        <a:solidFill>
                          <a:schemeClr val="tx1"/>
                        </a:solidFill>
                      </a:endParaRPr>
                    </a:p>
                  </a:txBody>
                  <a:tcPr/>
                </a:tc>
              </a:tr>
              <a:tr h="370840">
                <a:tc>
                  <a:txBody>
                    <a:bodyPr/>
                    <a:lstStyle/>
                    <a:p>
                      <a:r>
                        <a:rPr kumimoji="1" lang="en-US" altLang="ja-JP" b="1" dirty="0" smtClean="0">
                          <a:solidFill>
                            <a:srgbClr val="FF0000"/>
                          </a:solidFill>
                        </a:rPr>
                        <a:t>1pixel(20μm)</a:t>
                      </a:r>
                      <a:r>
                        <a:rPr kumimoji="1" lang="ja-JP" altLang="en-US" b="1" dirty="0" smtClean="0">
                          <a:solidFill>
                            <a:srgbClr val="FF0000"/>
                          </a:solidFill>
                        </a:rPr>
                        <a:t>以下</a:t>
                      </a:r>
                      <a:endParaRPr kumimoji="1" lang="ja-JP" altLang="en-US" b="1" dirty="0">
                        <a:solidFill>
                          <a:srgbClr val="FF0000"/>
                        </a:solidFill>
                      </a:endParaRPr>
                    </a:p>
                  </a:txBody>
                  <a:tcPr/>
                </a:tc>
                <a:tc>
                  <a:txBody>
                    <a:bodyPr/>
                    <a:lstStyle/>
                    <a:p>
                      <a:pPr algn="ctr"/>
                      <a:r>
                        <a:rPr kumimoji="1" lang="en-US" altLang="ja-JP" b="1" dirty="0" smtClean="0">
                          <a:solidFill>
                            <a:srgbClr val="FF0000"/>
                          </a:solidFill>
                        </a:rPr>
                        <a:t>&lt; </a:t>
                      </a:r>
                      <a:r>
                        <a:rPr kumimoji="1" lang="el-GR" altLang="ja-JP" b="1" dirty="0" smtClean="0">
                          <a:solidFill>
                            <a:srgbClr val="FF0000"/>
                          </a:solidFill>
                        </a:rPr>
                        <a:t>φ</a:t>
                      </a:r>
                      <a:r>
                        <a:rPr kumimoji="1" lang="en-US" altLang="ja-JP" b="1" dirty="0" smtClean="0">
                          <a:solidFill>
                            <a:srgbClr val="FF0000"/>
                          </a:solidFill>
                        </a:rPr>
                        <a:t>12’</a:t>
                      </a:r>
                      <a:endParaRPr kumimoji="1" lang="ja-JP" altLang="en-US" b="1" dirty="0">
                        <a:solidFill>
                          <a:srgbClr val="FF0000"/>
                        </a:solidFill>
                      </a:endParaRPr>
                    </a:p>
                  </a:txBody>
                  <a:tcPr/>
                </a:tc>
                <a:tc>
                  <a:txBody>
                    <a:bodyPr/>
                    <a:lstStyle/>
                    <a:p>
                      <a:pPr algn="ctr"/>
                      <a:r>
                        <a:rPr kumimoji="1" lang="en-US" altLang="ja-JP" b="1" dirty="0" smtClean="0">
                          <a:solidFill>
                            <a:srgbClr val="FF0000"/>
                          </a:solidFill>
                        </a:rPr>
                        <a:t>&lt; </a:t>
                      </a:r>
                      <a:r>
                        <a:rPr kumimoji="1" lang="el-GR" altLang="ja-JP" b="1" dirty="0" smtClean="0">
                          <a:solidFill>
                            <a:srgbClr val="FF0000"/>
                          </a:solidFill>
                        </a:rPr>
                        <a:t>φ</a:t>
                      </a:r>
                      <a:r>
                        <a:rPr kumimoji="1" lang="en-US" altLang="ja-JP" b="1" dirty="0" smtClean="0">
                          <a:solidFill>
                            <a:srgbClr val="FF0000"/>
                          </a:solidFill>
                        </a:rPr>
                        <a:t>12’</a:t>
                      </a:r>
                      <a:endParaRPr kumimoji="1" lang="ja-JP" altLang="en-US" b="1" dirty="0">
                        <a:solidFill>
                          <a:srgbClr val="FF0000"/>
                        </a:solidFill>
                      </a:endParaRPr>
                    </a:p>
                  </a:txBody>
                  <a:tcPr/>
                </a:tc>
                <a:tc>
                  <a:txBody>
                    <a:bodyPr/>
                    <a:lstStyle/>
                    <a:p>
                      <a:pPr algn="ctr"/>
                      <a:r>
                        <a:rPr kumimoji="1" lang="en-US" altLang="ja-JP" b="1" dirty="0" smtClean="0">
                          <a:solidFill>
                            <a:srgbClr val="FF0000"/>
                          </a:solidFill>
                        </a:rPr>
                        <a:t>&lt; </a:t>
                      </a:r>
                      <a:r>
                        <a:rPr kumimoji="1" lang="el-GR" altLang="ja-JP" b="1" dirty="0" smtClean="0">
                          <a:solidFill>
                            <a:srgbClr val="FF0000"/>
                          </a:solidFill>
                        </a:rPr>
                        <a:t>φ</a:t>
                      </a:r>
                      <a:r>
                        <a:rPr kumimoji="1" lang="en-US" altLang="ja-JP" b="1" dirty="0" smtClean="0">
                          <a:solidFill>
                            <a:srgbClr val="FF0000"/>
                          </a:solidFill>
                        </a:rPr>
                        <a:t>12’</a:t>
                      </a:r>
                      <a:endParaRPr kumimoji="1" lang="ja-JP" altLang="en-US" b="1" dirty="0">
                        <a:solidFill>
                          <a:srgbClr val="FF0000"/>
                        </a:solidFill>
                      </a:endParaRPr>
                    </a:p>
                  </a:txBody>
                  <a:tcPr/>
                </a:tc>
              </a:tr>
            </a:tbl>
          </a:graphicData>
        </a:graphic>
      </p:graphicFrame>
      <p:sp>
        <p:nvSpPr>
          <p:cNvPr id="8" name="テキスト ボックス 7"/>
          <p:cNvSpPr txBox="1"/>
          <p:nvPr/>
        </p:nvSpPr>
        <p:spPr>
          <a:xfrm>
            <a:off x="467544" y="404664"/>
            <a:ext cx="2683748" cy="400110"/>
          </a:xfrm>
          <a:prstGeom prst="rect">
            <a:avLst/>
          </a:prstGeom>
          <a:noFill/>
        </p:spPr>
        <p:txBody>
          <a:bodyPr wrap="none" rtlCol="0">
            <a:spAutoFit/>
          </a:bodyPr>
          <a:lstStyle/>
          <a:p>
            <a:r>
              <a:rPr lang="ja-JP" altLang="en-US" sz="2000" u="sng" dirty="0"/>
              <a:t>波長毎</a:t>
            </a:r>
            <a:r>
              <a:rPr lang="ja-JP" altLang="en-US" sz="2000" u="sng" dirty="0" smtClean="0"/>
              <a:t>の性能について</a:t>
            </a:r>
            <a:endParaRPr kumimoji="1" lang="ja-JP" altLang="en-US" sz="2000" u="sng" dirty="0"/>
          </a:p>
        </p:txBody>
      </p:sp>
    </p:spTree>
    <p:extLst>
      <p:ext uri="{BB962C8B-B14F-4D97-AF65-F5344CB8AC3E}">
        <p14:creationId xmlns:p14="http://schemas.microsoft.com/office/powerpoint/2010/main" val="29095994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67544" y="404664"/>
            <a:ext cx="1645002" cy="461665"/>
          </a:xfrm>
          <a:prstGeom prst="rect">
            <a:avLst/>
          </a:prstGeom>
          <a:noFill/>
        </p:spPr>
        <p:txBody>
          <a:bodyPr wrap="none" rtlCol="0">
            <a:spAutoFit/>
          </a:bodyPr>
          <a:lstStyle/>
          <a:p>
            <a:r>
              <a:rPr lang="ja-JP" altLang="en-US" sz="2400" u="sng" dirty="0"/>
              <a:t>瞳について</a:t>
            </a:r>
            <a:endParaRPr kumimoji="1" lang="ja-JP" altLang="en-US" sz="2000" u="sng" dirty="0"/>
          </a:p>
        </p:txBody>
      </p:sp>
      <p:pic>
        <p:nvPicPr>
          <p:cNvPr id="10242" name="Picture 2" descr="C:\Users\hirofumi\Desktop\新しいフォルダー\cold_stop.jpg"/>
          <p:cNvPicPr>
            <a:picLocks noChangeAspect="1" noChangeArrowheads="1"/>
          </p:cNvPicPr>
          <p:nvPr/>
        </p:nvPicPr>
        <p:blipFill rotWithShape="1">
          <a:blip r:embed="rId2">
            <a:extLst>
              <a:ext uri="{28A0092B-C50C-407E-A947-70E740481C1C}">
                <a14:useLocalDpi xmlns:a14="http://schemas.microsoft.com/office/drawing/2010/main" val="0"/>
              </a:ext>
            </a:extLst>
          </a:blip>
          <a:srcRect l="6906" t="24231" r="2351" b="22332"/>
          <a:stretch/>
        </p:blipFill>
        <p:spPr bwMode="auto">
          <a:xfrm>
            <a:off x="2340" y="855652"/>
            <a:ext cx="9144000" cy="3365436"/>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471687" y="4293096"/>
            <a:ext cx="8348785" cy="923330"/>
          </a:xfrm>
          <a:prstGeom prst="rect">
            <a:avLst/>
          </a:prstGeom>
          <a:noFill/>
        </p:spPr>
        <p:txBody>
          <a:bodyPr wrap="square" rtlCol="0">
            <a:spAutoFit/>
          </a:bodyPr>
          <a:lstStyle/>
          <a:p>
            <a:r>
              <a:rPr kumimoji="1" lang="ja-JP" altLang="en-US" dirty="0" smtClean="0"/>
              <a:t>視野</a:t>
            </a:r>
            <a:r>
              <a:rPr lang="en-US" altLang="ja-JP" dirty="0" smtClean="0"/>
              <a:t>φ12’</a:t>
            </a:r>
            <a:r>
              <a:rPr lang="ja-JP" altLang="en-US" dirty="0" smtClean="0"/>
              <a:t>として計算すると</a:t>
            </a:r>
            <a:r>
              <a:rPr lang="en-US" altLang="ja-JP" dirty="0" smtClean="0"/>
              <a:t>Cold Stop</a:t>
            </a:r>
            <a:r>
              <a:rPr lang="ja-JP" altLang="en-US" dirty="0" smtClean="0"/>
              <a:t>は</a:t>
            </a:r>
            <a:r>
              <a:rPr lang="en-US" altLang="ja-JP" dirty="0" smtClean="0"/>
              <a:t>φ7.342mm</a:t>
            </a:r>
            <a:r>
              <a:rPr lang="ja-JP" altLang="en-US" dirty="0" smtClean="0"/>
              <a:t>となる。実際は瞳収差があるので完全には収束しない。そこで</a:t>
            </a:r>
            <a:r>
              <a:rPr lang="en-US" altLang="ja-JP" dirty="0" smtClean="0"/>
              <a:t>Cold Stop</a:t>
            </a:r>
            <a:r>
              <a:rPr lang="ja-JP" altLang="en-US" dirty="0" smtClean="0"/>
              <a:t>のサイズを小さくし、瞳を絞ることで対応する。　</a:t>
            </a:r>
            <a:endParaRPr lang="en-US" altLang="ja-JP" dirty="0" smtClean="0"/>
          </a:p>
          <a:p>
            <a:r>
              <a:rPr lang="ja-JP" altLang="en-US" dirty="0" smtClean="0"/>
              <a:t>　</a:t>
            </a:r>
            <a:r>
              <a:rPr lang="ja-JP" altLang="en-US" b="1" dirty="0" smtClean="0">
                <a:solidFill>
                  <a:srgbClr val="FF0000"/>
                </a:solidFill>
              </a:rPr>
              <a:t>→</a:t>
            </a:r>
            <a:r>
              <a:rPr lang="en-US" altLang="ja-JP" b="1" dirty="0" smtClean="0">
                <a:solidFill>
                  <a:srgbClr val="FF0000"/>
                </a:solidFill>
              </a:rPr>
              <a:t>φ7.2mm</a:t>
            </a:r>
          </a:p>
        </p:txBody>
      </p:sp>
      <p:sp>
        <p:nvSpPr>
          <p:cNvPr id="4" name="テキスト ボックス 3"/>
          <p:cNvSpPr txBox="1"/>
          <p:nvPr/>
        </p:nvSpPr>
        <p:spPr>
          <a:xfrm>
            <a:off x="471687" y="5373217"/>
            <a:ext cx="8348785" cy="923330"/>
          </a:xfrm>
          <a:prstGeom prst="rect">
            <a:avLst/>
          </a:prstGeom>
          <a:noFill/>
        </p:spPr>
        <p:txBody>
          <a:bodyPr wrap="square" rtlCol="0">
            <a:spAutoFit/>
          </a:bodyPr>
          <a:lstStyle/>
          <a:p>
            <a:r>
              <a:rPr lang="ja-JP" altLang="en-US" dirty="0" smtClean="0"/>
              <a:t>また、副鏡と</a:t>
            </a:r>
            <a:r>
              <a:rPr lang="en-US" altLang="ja-JP" dirty="0" smtClean="0"/>
              <a:t>Cold Stop</a:t>
            </a:r>
            <a:r>
              <a:rPr lang="ja-JP" altLang="en-US" dirty="0" smtClean="0"/>
              <a:t>の大きさから、検出器が直接</a:t>
            </a:r>
            <a:r>
              <a:rPr lang="en-US" altLang="ja-JP" dirty="0" smtClean="0"/>
              <a:t>Sky</a:t>
            </a:r>
            <a:r>
              <a:rPr lang="ja-JP" altLang="en-US" dirty="0" smtClean="0"/>
              <a:t>を見ないためには、</a:t>
            </a:r>
            <a:r>
              <a:rPr lang="en-US" altLang="ja-JP" b="1" dirty="0" smtClean="0">
                <a:solidFill>
                  <a:srgbClr val="FF0000"/>
                </a:solidFill>
              </a:rPr>
              <a:t>Cold Stop</a:t>
            </a:r>
            <a:r>
              <a:rPr lang="ja-JP" altLang="en-US" b="1" dirty="0" smtClean="0">
                <a:solidFill>
                  <a:srgbClr val="FF0000"/>
                </a:solidFill>
              </a:rPr>
              <a:t>は光軸から</a:t>
            </a:r>
            <a:r>
              <a:rPr lang="en-US" altLang="ja-JP" b="1" dirty="0" smtClean="0">
                <a:solidFill>
                  <a:srgbClr val="FF0000"/>
                </a:solidFill>
              </a:rPr>
              <a:t>+/-1.36mm</a:t>
            </a:r>
            <a:r>
              <a:rPr lang="ja-JP" altLang="en-US" b="1" dirty="0" smtClean="0">
                <a:solidFill>
                  <a:srgbClr val="FF0000"/>
                </a:solidFill>
              </a:rPr>
              <a:t>以下にアライメント</a:t>
            </a:r>
            <a:r>
              <a:rPr lang="ja-JP" altLang="en-US" dirty="0" smtClean="0"/>
              <a:t>する必要有り</a:t>
            </a:r>
            <a:endParaRPr lang="en-US" altLang="ja-JP" dirty="0" smtClean="0"/>
          </a:p>
          <a:p>
            <a:pPr algn="r"/>
            <a:r>
              <a:rPr lang="ja-JP" altLang="en-US" dirty="0" smtClean="0"/>
              <a:t>（参考：旧レイアウトの許容誤差は</a:t>
            </a:r>
            <a:r>
              <a:rPr lang="en-US" altLang="ja-JP" dirty="0" smtClean="0"/>
              <a:t>+/-0.75mm</a:t>
            </a:r>
            <a:r>
              <a:rPr lang="ja-JP" altLang="en-US" dirty="0" smtClean="0"/>
              <a:t>）</a:t>
            </a:r>
            <a:endParaRPr kumimoji="1" lang="ja-JP" altLang="en-US" dirty="0"/>
          </a:p>
        </p:txBody>
      </p:sp>
      <p:cxnSp>
        <p:nvCxnSpPr>
          <p:cNvPr id="7" name="直線矢印コネクタ 6"/>
          <p:cNvCxnSpPr/>
          <p:nvPr/>
        </p:nvCxnSpPr>
        <p:spPr>
          <a:xfrm>
            <a:off x="3249315" y="1455784"/>
            <a:ext cx="0" cy="38904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770214" y="1086452"/>
            <a:ext cx="1081706" cy="369332"/>
          </a:xfrm>
          <a:prstGeom prst="rect">
            <a:avLst/>
          </a:prstGeom>
          <a:noFill/>
        </p:spPr>
        <p:txBody>
          <a:bodyPr wrap="none" rtlCol="0">
            <a:spAutoFit/>
          </a:bodyPr>
          <a:lstStyle/>
          <a:p>
            <a:r>
              <a:rPr kumimoji="1" lang="en-US" altLang="ja-JP" dirty="0" smtClean="0"/>
              <a:t>Cold Stop</a:t>
            </a:r>
            <a:endParaRPr kumimoji="1" lang="ja-JP" altLang="en-US" dirty="0"/>
          </a:p>
        </p:txBody>
      </p:sp>
    </p:spTree>
    <p:extLst>
      <p:ext uri="{BB962C8B-B14F-4D97-AF65-F5344CB8AC3E}">
        <p14:creationId xmlns:p14="http://schemas.microsoft.com/office/powerpoint/2010/main" val="29095994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67544" y="404664"/>
            <a:ext cx="2188420" cy="400110"/>
          </a:xfrm>
          <a:prstGeom prst="rect">
            <a:avLst/>
          </a:prstGeom>
          <a:noFill/>
        </p:spPr>
        <p:txBody>
          <a:bodyPr wrap="none" rtlCol="0">
            <a:spAutoFit/>
          </a:bodyPr>
          <a:lstStyle/>
          <a:p>
            <a:r>
              <a:rPr lang="ja-JP" altLang="en-US" sz="2000" u="sng" dirty="0" smtClean="0"/>
              <a:t>トレランスについて</a:t>
            </a:r>
            <a:endParaRPr kumimoji="1" lang="ja-JP" altLang="en-US" sz="2000" u="sng" dirty="0"/>
          </a:p>
        </p:txBody>
      </p:sp>
      <p:graphicFrame>
        <p:nvGraphicFramePr>
          <p:cNvPr id="4" name="表 3"/>
          <p:cNvGraphicFramePr>
            <a:graphicFrameLocks noGrp="1"/>
          </p:cNvGraphicFramePr>
          <p:nvPr>
            <p:extLst>
              <p:ext uri="{D42A27DB-BD31-4B8C-83A1-F6EECF244321}">
                <p14:modId xmlns:p14="http://schemas.microsoft.com/office/powerpoint/2010/main" val="3418475952"/>
              </p:ext>
            </p:extLst>
          </p:nvPr>
        </p:nvGraphicFramePr>
        <p:xfrm>
          <a:off x="877221" y="1340768"/>
          <a:ext cx="7367187" cy="2225040"/>
        </p:xfrm>
        <a:graphic>
          <a:graphicData uri="http://schemas.openxmlformats.org/drawingml/2006/table">
            <a:tbl>
              <a:tblPr firstRow="1" bandRow="1">
                <a:tableStyleId>{5C22544A-7EE6-4342-B048-85BDC9FD1C3A}</a:tableStyleId>
              </a:tblPr>
              <a:tblGrid>
                <a:gridCol w="1550904"/>
                <a:gridCol w="925830"/>
                <a:gridCol w="1616393"/>
                <a:gridCol w="1162368"/>
                <a:gridCol w="2111692"/>
              </a:tblGrid>
              <a:tr h="370840">
                <a:tc>
                  <a:txBody>
                    <a:bodyPr/>
                    <a:lstStyle/>
                    <a:p>
                      <a:endParaRPr kumimoji="1" lang="ja-JP" altLang="en-US" dirty="0"/>
                    </a:p>
                  </a:txBody>
                  <a:tcPr/>
                </a:tc>
                <a:tc>
                  <a:txBody>
                    <a:bodyPr/>
                    <a:lstStyle/>
                    <a:p>
                      <a:r>
                        <a:rPr kumimoji="1" lang="ja-JP" altLang="en-US" dirty="0" smtClean="0"/>
                        <a:t>面精度</a:t>
                      </a:r>
                      <a:endParaRPr kumimoji="1" lang="ja-JP" altLang="en-US" dirty="0"/>
                    </a:p>
                  </a:txBody>
                  <a:tcPr/>
                </a:tc>
                <a:tc>
                  <a:txBody>
                    <a:bodyPr/>
                    <a:lstStyle/>
                    <a:p>
                      <a:r>
                        <a:rPr kumimoji="1" lang="ja-JP" altLang="en-US" dirty="0" smtClean="0"/>
                        <a:t>曲率半径精度</a:t>
                      </a:r>
                      <a:endParaRPr kumimoji="1" lang="ja-JP" altLang="en-US" dirty="0"/>
                    </a:p>
                  </a:txBody>
                  <a:tcPr/>
                </a:tc>
                <a:tc>
                  <a:txBody>
                    <a:bodyPr/>
                    <a:lstStyle/>
                    <a:p>
                      <a:r>
                        <a:rPr kumimoji="1" lang="ja-JP" altLang="en-US" dirty="0" smtClean="0"/>
                        <a:t>厚み精度</a:t>
                      </a:r>
                      <a:endParaRPr kumimoji="1" lang="ja-JP" altLang="en-US" dirty="0"/>
                    </a:p>
                  </a:txBody>
                  <a:tcPr/>
                </a:tc>
                <a:tc>
                  <a:txBody>
                    <a:bodyPr/>
                    <a:lstStyle/>
                    <a:p>
                      <a:r>
                        <a:rPr kumimoji="1" lang="ja-JP" altLang="en-US" dirty="0" smtClean="0"/>
                        <a:t>その他</a:t>
                      </a:r>
                      <a:endParaRPr kumimoji="1" lang="ja-JP" altLang="en-US" dirty="0"/>
                    </a:p>
                  </a:txBody>
                  <a:tcPr/>
                </a:tc>
              </a:tr>
              <a:tr h="370840">
                <a:tc>
                  <a:txBody>
                    <a:bodyPr/>
                    <a:lstStyle/>
                    <a:p>
                      <a:r>
                        <a:rPr kumimoji="1" lang="ja-JP" altLang="en-US" dirty="0" smtClean="0"/>
                        <a:t>主鏡</a:t>
                      </a:r>
                      <a:endParaRPr kumimoji="1" lang="ja-JP" altLang="en-US" dirty="0"/>
                    </a:p>
                  </a:txBody>
                  <a:tcPr/>
                </a:tc>
                <a:tc>
                  <a:txBody>
                    <a:bodyPr/>
                    <a:lstStyle/>
                    <a:p>
                      <a:pPr algn="ctr"/>
                      <a:r>
                        <a:rPr kumimoji="1" lang="en-US" altLang="ja-JP" dirty="0" smtClean="0"/>
                        <a:t>1/5λ</a:t>
                      </a:r>
                      <a:endParaRPr kumimoji="1" lang="ja-JP" altLang="en-US" dirty="0"/>
                    </a:p>
                  </a:txBody>
                  <a:tcPr/>
                </a:tc>
                <a:tc>
                  <a:txBody>
                    <a:bodyPr/>
                    <a:lstStyle/>
                    <a:p>
                      <a:pPr algn="ctr"/>
                      <a:r>
                        <a:rPr kumimoji="1" lang="en-US" altLang="ja-JP" dirty="0" smtClean="0"/>
                        <a:t>+/-0.1mm</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algn="ctr"/>
                      <a:endParaRPr kumimoji="1" lang="ja-JP" altLang="en-US" dirty="0"/>
                    </a:p>
                  </a:txBody>
                  <a:tcPr/>
                </a:tc>
              </a:tr>
              <a:tr h="370840">
                <a:tc>
                  <a:txBody>
                    <a:bodyPr/>
                    <a:lstStyle/>
                    <a:p>
                      <a:r>
                        <a:rPr kumimoji="1" lang="ja-JP" altLang="en-US" dirty="0" smtClean="0"/>
                        <a:t>副鏡</a:t>
                      </a:r>
                      <a:endParaRPr kumimoji="1" lang="ja-JP" altLang="en-US" dirty="0"/>
                    </a:p>
                  </a:txBody>
                  <a:tcPr/>
                </a:tc>
                <a:tc>
                  <a:txBody>
                    <a:bodyPr/>
                    <a:lstStyle/>
                    <a:p>
                      <a:pPr algn="ctr"/>
                      <a:r>
                        <a:rPr kumimoji="1" lang="en-US" altLang="ja-JP" dirty="0" smtClean="0"/>
                        <a:t>1/5λ</a:t>
                      </a:r>
                      <a:endParaRPr kumimoji="1" lang="ja-JP" altLang="en-US" dirty="0"/>
                    </a:p>
                  </a:txBody>
                  <a:tcPr/>
                </a:tc>
                <a:tc>
                  <a:txBody>
                    <a:bodyPr/>
                    <a:lstStyle/>
                    <a:p>
                      <a:pPr algn="ctr"/>
                      <a:r>
                        <a:rPr kumimoji="1" lang="en-US" altLang="ja-JP" dirty="0" smtClean="0"/>
                        <a:t>+/-0.1mm</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algn="ctr"/>
                      <a:endParaRPr kumimoji="1" lang="ja-JP" altLang="en-US" dirty="0"/>
                    </a:p>
                  </a:txBody>
                  <a:tcPr/>
                </a:tc>
              </a:tr>
              <a:tr h="370840">
                <a:tc>
                  <a:txBody>
                    <a:bodyPr/>
                    <a:lstStyle/>
                    <a:p>
                      <a:r>
                        <a:rPr kumimoji="1" lang="ja-JP" altLang="en-US" dirty="0" smtClean="0"/>
                        <a:t>窓</a:t>
                      </a:r>
                      <a:endParaRPr kumimoji="1" lang="en-US" altLang="ja-JP" dirty="0" smtClean="0"/>
                    </a:p>
                  </a:txBody>
                  <a:tcPr/>
                </a:tc>
                <a:tc>
                  <a:txBody>
                    <a:bodyPr/>
                    <a:lstStyle/>
                    <a:p>
                      <a:pPr algn="ctr"/>
                      <a:r>
                        <a:rPr kumimoji="1" lang="en-US" altLang="ja-JP" dirty="0" smtClean="0"/>
                        <a:t>1λ</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algn="ctr"/>
                      <a:r>
                        <a:rPr kumimoji="1" lang="en-US" altLang="ja-JP" dirty="0" smtClean="0"/>
                        <a:t>+/-0.2mm</a:t>
                      </a:r>
                      <a:endParaRPr kumimoji="1" lang="ja-JP" altLang="en-US" dirty="0"/>
                    </a:p>
                  </a:txBody>
                  <a:tcPr/>
                </a:tc>
                <a:tc>
                  <a:txBody>
                    <a:bodyPr/>
                    <a:lstStyle/>
                    <a:p>
                      <a:pPr algn="ctr"/>
                      <a:r>
                        <a:rPr kumimoji="1" lang="ja-JP" altLang="en-US" dirty="0" smtClean="0"/>
                        <a:t>平行度</a:t>
                      </a:r>
                      <a:r>
                        <a:rPr kumimoji="1" lang="en-US" altLang="ja-JP" dirty="0" smtClean="0"/>
                        <a:t>+/-0.033deg</a:t>
                      </a:r>
                      <a:endParaRPr kumimoji="1" lang="ja-JP" altLang="en-US" dirty="0"/>
                    </a:p>
                  </a:txBody>
                  <a:tcPr/>
                </a:tc>
              </a:tr>
              <a:tr h="370840">
                <a:tc>
                  <a:txBody>
                    <a:bodyPr/>
                    <a:lstStyle/>
                    <a:p>
                      <a:r>
                        <a:rPr kumimoji="1" lang="ja-JP" altLang="en-US" dirty="0" smtClean="0"/>
                        <a:t>フィルタ</a:t>
                      </a:r>
                      <a:endParaRPr kumimoji="1" lang="ja-JP" altLang="en-US" dirty="0"/>
                    </a:p>
                  </a:txBody>
                  <a:tcPr/>
                </a:tc>
                <a:tc>
                  <a:txBody>
                    <a:bodyPr/>
                    <a:lstStyle/>
                    <a:p>
                      <a:pPr algn="ctr"/>
                      <a:r>
                        <a:rPr kumimoji="1" lang="en-US" altLang="ja-JP" dirty="0" smtClean="0"/>
                        <a:t>1λ</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algn="ctr"/>
                      <a:r>
                        <a:rPr kumimoji="1" lang="en-US" altLang="ja-JP" dirty="0" smtClean="0"/>
                        <a:t>+/-0.2mm</a:t>
                      </a:r>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平行度</a:t>
                      </a:r>
                      <a:r>
                        <a:rPr kumimoji="1" lang="en-US" altLang="ja-JP" dirty="0" smtClean="0"/>
                        <a:t>+/-0.033deg</a:t>
                      </a:r>
                      <a:endParaRPr kumimoji="1" lang="ja-JP" altLang="en-US" dirty="0" smtClean="0"/>
                    </a:p>
                  </a:txBody>
                  <a:tcPr/>
                </a:tc>
              </a:tr>
              <a:tr h="370840">
                <a:tc>
                  <a:txBody>
                    <a:bodyPr/>
                    <a:lstStyle/>
                    <a:p>
                      <a:r>
                        <a:rPr kumimoji="1" lang="ja-JP" altLang="en-US" dirty="0" smtClean="0"/>
                        <a:t>レンズ</a:t>
                      </a:r>
                      <a:endParaRPr kumimoji="1" lang="ja-JP" altLang="en-US" dirty="0"/>
                    </a:p>
                  </a:txBody>
                  <a:tcPr/>
                </a:tc>
                <a:tc>
                  <a:txBody>
                    <a:bodyPr/>
                    <a:lstStyle/>
                    <a:p>
                      <a:pPr algn="ctr"/>
                      <a:r>
                        <a:rPr kumimoji="1" lang="en-US" altLang="ja-JP" dirty="0" smtClean="0"/>
                        <a:t>1λ</a:t>
                      </a:r>
                      <a:endParaRPr kumimoji="1" lang="ja-JP" altLang="en-US" dirty="0"/>
                    </a:p>
                  </a:txBody>
                  <a:tcPr/>
                </a:tc>
                <a:tc>
                  <a:txBody>
                    <a:bodyPr/>
                    <a:lstStyle/>
                    <a:p>
                      <a:pPr algn="ctr"/>
                      <a:r>
                        <a:rPr kumimoji="1" lang="en-US" altLang="ja-JP" dirty="0" smtClean="0"/>
                        <a:t>+/-1.58mm</a:t>
                      </a:r>
                      <a:endParaRPr kumimoji="1" lang="ja-JP" altLang="en-US" dirty="0"/>
                    </a:p>
                  </a:txBody>
                  <a:tcPr/>
                </a:tc>
                <a:tc>
                  <a:txBody>
                    <a:bodyPr/>
                    <a:lstStyle/>
                    <a:p>
                      <a:pPr algn="ctr"/>
                      <a:r>
                        <a:rPr kumimoji="1" lang="en-US" altLang="ja-JP" dirty="0" smtClean="0"/>
                        <a:t>+/-0.2mm</a:t>
                      </a:r>
                      <a:endParaRPr kumimoji="1" lang="ja-JP" altLang="en-US" dirty="0"/>
                    </a:p>
                  </a:txBody>
                  <a:tcPr/>
                </a:tc>
                <a:tc>
                  <a:txBody>
                    <a:bodyPr/>
                    <a:lstStyle/>
                    <a:p>
                      <a:pPr algn="ctr"/>
                      <a:r>
                        <a:rPr kumimoji="1" lang="ja-JP" altLang="en-US" dirty="0" smtClean="0"/>
                        <a:t>ディセンタ</a:t>
                      </a:r>
                      <a:r>
                        <a:rPr kumimoji="1" lang="en-US" altLang="ja-JP" dirty="0" smtClean="0"/>
                        <a:t>+/-0.5mm</a:t>
                      </a:r>
                      <a:endParaRPr kumimoji="1" lang="ja-JP" altLang="en-US" dirty="0"/>
                    </a:p>
                  </a:txBody>
                  <a:tcP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782072719"/>
              </p:ext>
            </p:extLst>
          </p:nvPr>
        </p:nvGraphicFramePr>
        <p:xfrm>
          <a:off x="827584" y="4221088"/>
          <a:ext cx="4818615" cy="2219960"/>
        </p:xfrm>
        <a:graphic>
          <a:graphicData uri="http://schemas.openxmlformats.org/drawingml/2006/table">
            <a:tbl>
              <a:tblPr firstRow="1" bandRow="1">
                <a:tableStyleId>{5C22544A-7EE6-4342-B048-85BDC9FD1C3A}</a:tableStyleId>
              </a:tblPr>
              <a:tblGrid>
                <a:gridCol w="1550904"/>
                <a:gridCol w="1651318"/>
                <a:gridCol w="1616393"/>
              </a:tblGrid>
              <a:tr h="124088">
                <a:tc>
                  <a:txBody>
                    <a:bodyPr/>
                    <a:lstStyle/>
                    <a:p>
                      <a:endParaRPr kumimoji="1" lang="ja-JP" altLang="en-US" dirty="0"/>
                    </a:p>
                  </a:txBody>
                  <a:tcPr/>
                </a:tc>
                <a:tc>
                  <a:txBody>
                    <a:bodyPr/>
                    <a:lstStyle/>
                    <a:p>
                      <a:r>
                        <a:rPr kumimoji="1" lang="ja-JP" altLang="en-US" dirty="0" smtClean="0"/>
                        <a:t>ディセンタ精度</a:t>
                      </a:r>
                      <a:endParaRPr kumimoji="1" lang="ja-JP" altLang="en-US" dirty="0"/>
                    </a:p>
                  </a:txBody>
                  <a:tcPr/>
                </a:tc>
                <a:tc>
                  <a:txBody>
                    <a:bodyPr/>
                    <a:lstStyle/>
                    <a:p>
                      <a:r>
                        <a:rPr kumimoji="1" lang="ja-JP" altLang="en-US" dirty="0" smtClean="0"/>
                        <a:t>ティルト精度</a:t>
                      </a:r>
                      <a:endParaRPr kumimoji="1" lang="ja-JP" altLang="en-US" dirty="0"/>
                    </a:p>
                  </a:txBody>
                  <a:tcPr/>
                </a:tc>
              </a:tr>
              <a:tr h="370840">
                <a:tc>
                  <a:txBody>
                    <a:bodyPr/>
                    <a:lstStyle/>
                    <a:p>
                      <a:r>
                        <a:rPr kumimoji="1" lang="ja-JP" altLang="en-US" dirty="0" smtClean="0"/>
                        <a:t>主鏡</a:t>
                      </a:r>
                      <a:endParaRPr kumimoji="1" lang="ja-JP" altLang="en-US" dirty="0"/>
                    </a:p>
                  </a:txBody>
                  <a:tcPr/>
                </a:tc>
                <a:tc>
                  <a:txBody>
                    <a:bodyPr/>
                    <a:lstStyle/>
                    <a:p>
                      <a:pPr algn="ctr"/>
                      <a:r>
                        <a:rPr kumimoji="1" lang="en-US" altLang="ja-JP" dirty="0" smtClean="0"/>
                        <a:t>+/-0.1mm</a:t>
                      </a:r>
                      <a:endParaRPr kumimoji="1" lang="ja-JP" altLang="en-US" dirty="0"/>
                    </a:p>
                  </a:txBody>
                  <a:tcPr/>
                </a:tc>
                <a:tc>
                  <a:txBody>
                    <a:bodyPr/>
                    <a:lstStyle/>
                    <a:p>
                      <a:pPr algn="ctr"/>
                      <a:r>
                        <a:rPr kumimoji="1" lang="en-US" altLang="ja-JP" dirty="0" smtClean="0"/>
                        <a:t>+/-0.00783deg</a:t>
                      </a:r>
                      <a:endParaRPr kumimoji="1" lang="ja-JP" altLang="en-US" dirty="0"/>
                    </a:p>
                  </a:txBody>
                  <a:tcPr/>
                </a:tc>
              </a:tr>
              <a:tr h="370840">
                <a:tc>
                  <a:txBody>
                    <a:bodyPr/>
                    <a:lstStyle/>
                    <a:p>
                      <a:r>
                        <a:rPr kumimoji="1" lang="ja-JP" altLang="en-US" dirty="0" smtClean="0"/>
                        <a:t>副鏡</a:t>
                      </a:r>
                      <a:endParaRPr kumimoji="1" lang="ja-JP" altLang="en-US" dirty="0"/>
                    </a:p>
                  </a:txBody>
                  <a:tcPr/>
                </a:tc>
                <a:tc>
                  <a:txBody>
                    <a:bodyPr/>
                    <a:lstStyle/>
                    <a:p>
                      <a:pPr algn="ctr"/>
                      <a:r>
                        <a:rPr kumimoji="1" lang="en-US" altLang="ja-JP" dirty="0" smtClean="0"/>
                        <a:t>+/-0.1mm</a:t>
                      </a:r>
                      <a:endParaRPr kumimoji="1" lang="ja-JP" altLang="en-US" dirty="0"/>
                    </a:p>
                  </a:txBody>
                  <a:tcPr/>
                </a:tc>
                <a:tc>
                  <a:txBody>
                    <a:bodyPr/>
                    <a:lstStyle/>
                    <a:p>
                      <a:pPr algn="ctr"/>
                      <a:r>
                        <a:rPr kumimoji="1" lang="en-US" altLang="ja-JP" dirty="0" smtClean="0"/>
                        <a:t>+/-0.00167deg</a:t>
                      </a:r>
                      <a:endParaRPr kumimoji="1" lang="ja-JP" altLang="en-US" dirty="0"/>
                    </a:p>
                  </a:txBody>
                  <a:tcPr/>
                </a:tc>
              </a:tr>
              <a:tr h="370840">
                <a:tc>
                  <a:txBody>
                    <a:bodyPr/>
                    <a:lstStyle/>
                    <a:p>
                      <a:r>
                        <a:rPr kumimoji="1" lang="ja-JP" altLang="en-US" dirty="0" smtClean="0"/>
                        <a:t>窓</a:t>
                      </a:r>
                      <a:endParaRPr kumimoji="1" lang="en-US" altLang="ja-JP" dirty="0" smtClean="0"/>
                    </a:p>
                  </a:txBody>
                  <a:tcPr/>
                </a:tc>
                <a:tc>
                  <a:txBody>
                    <a:bodyPr/>
                    <a:lstStyle/>
                    <a:p>
                      <a:pPr algn="ctr"/>
                      <a:r>
                        <a:rPr kumimoji="1" lang="en-US" altLang="ja-JP" dirty="0" smtClean="0"/>
                        <a:t>+/-0.5mm</a:t>
                      </a:r>
                      <a:endParaRPr kumimoji="1" lang="ja-JP" altLang="en-US" dirty="0"/>
                    </a:p>
                  </a:txBody>
                  <a:tcPr/>
                </a:tc>
                <a:tc>
                  <a:txBody>
                    <a:bodyPr/>
                    <a:lstStyle/>
                    <a:p>
                      <a:pPr algn="ctr"/>
                      <a:r>
                        <a:rPr kumimoji="1" lang="en-US" altLang="ja-JP" dirty="0" smtClean="0"/>
                        <a:t>+/-1deg</a:t>
                      </a:r>
                      <a:endParaRPr kumimoji="1" lang="ja-JP" altLang="en-US" dirty="0"/>
                    </a:p>
                  </a:txBody>
                  <a:tcPr/>
                </a:tc>
              </a:tr>
              <a:tr h="370840">
                <a:tc>
                  <a:txBody>
                    <a:bodyPr/>
                    <a:lstStyle/>
                    <a:p>
                      <a:r>
                        <a:rPr kumimoji="1" lang="ja-JP" altLang="en-US" dirty="0" smtClean="0"/>
                        <a:t>フィルタ</a:t>
                      </a:r>
                      <a:endParaRPr kumimoji="1" lang="ja-JP" altLang="en-US" dirty="0"/>
                    </a:p>
                  </a:txBody>
                  <a:tcPr/>
                </a:tc>
                <a:tc>
                  <a:txBody>
                    <a:bodyPr/>
                    <a:lstStyle/>
                    <a:p>
                      <a:pPr algn="ctr"/>
                      <a:r>
                        <a:rPr kumimoji="1" lang="en-US" altLang="ja-JP" dirty="0" smtClean="0"/>
                        <a:t>+/-0.5mm</a:t>
                      </a:r>
                      <a:endParaRPr kumimoji="1" lang="ja-JP" altLang="en-US" dirty="0"/>
                    </a:p>
                  </a:txBody>
                  <a:tcPr/>
                </a:tc>
                <a:tc>
                  <a:txBody>
                    <a:bodyPr/>
                    <a:lstStyle/>
                    <a:p>
                      <a:pPr algn="ctr"/>
                      <a:r>
                        <a:rPr kumimoji="1" lang="en-US" altLang="ja-JP" dirty="0" smtClean="0"/>
                        <a:t>+/-1deg</a:t>
                      </a:r>
                      <a:endParaRPr kumimoji="1" lang="ja-JP" altLang="en-US" dirty="0"/>
                    </a:p>
                  </a:txBody>
                  <a:tcPr/>
                </a:tc>
              </a:tr>
              <a:tr h="370840">
                <a:tc>
                  <a:txBody>
                    <a:bodyPr/>
                    <a:lstStyle/>
                    <a:p>
                      <a:r>
                        <a:rPr kumimoji="1" lang="ja-JP" altLang="en-US" dirty="0" smtClean="0"/>
                        <a:t>レンズ</a:t>
                      </a:r>
                      <a:endParaRPr kumimoji="1" lang="ja-JP" altLang="en-US" dirty="0"/>
                    </a:p>
                  </a:txBody>
                  <a:tcPr/>
                </a:tc>
                <a:tc>
                  <a:txBody>
                    <a:bodyPr/>
                    <a:lstStyle/>
                    <a:p>
                      <a:pPr algn="ctr"/>
                      <a:r>
                        <a:rPr kumimoji="1" lang="en-US" altLang="ja-JP" dirty="0" smtClean="0"/>
                        <a:t>+/-0.5mm</a:t>
                      </a:r>
                      <a:endParaRPr kumimoji="1" lang="ja-JP" altLang="en-US" dirty="0"/>
                    </a:p>
                  </a:txBody>
                  <a:tcPr/>
                </a:tc>
                <a:tc>
                  <a:txBody>
                    <a:bodyPr/>
                    <a:lstStyle/>
                    <a:p>
                      <a:pPr algn="ctr"/>
                      <a:r>
                        <a:rPr kumimoji="1" lang="en-US" altLang="ja-JP" dirty="0" smtClean="0"/>
                        <a:t>+/-1deg</a:t>
                      </a:r>
                      <a:endParaRPr kumimoji="1" lang="ja-JP" altLang="en-US" dirty="0"/>
                    </a:p>
                  </a:txBody>
                  <a:tcPr/>
                </a:tc>
              </a:tr>
            </a:tbl>
          </a:graphicData>
        </a:graphic>
      </p:graphicFrame>
      <p:sp>
        <p:nvSpPr>
          <p:cNvPr id="6" name="テキスト ボックス 5"/>
          <p:cNvSpPr txBox="1"/>
          <p:nvPr/>
        </p:nvSpPr>
        <p:spPr>
          <a:xfrm>
            <a:off x="827584" y="980728"/>
            <a:ext cx="1596912" cy="369332"/>
          </a:xfrm>
          <a:prstGeom prst="rect">
            <a:avLst/>
          </a:prstGeom>
          <a:noFill/>
        </p:spPr>
        <p:txBody>
          <a:bodyPr wrap="none" rtlCol="0">
            <a:spAutoFit/>
          </a:bodyPr>
          <a:lstStyle/>
          <a:p>
            <a:r>
              <a:rPr kumimoji="1" lang="en-US" altLang="ja-JP" dirty="0" smtClean="0"/>
              <a:t>(1)</a:t>
            </a:r>
            <a:r>
              <a:rPr kumimoji="1" lang="ja-JP" altLang="en-US" dirty="0" smtClean="0"/>
              <a:t>各面の公差</a:t>
            </a:r>
            <a:endParaRPr kumimoji="1" lang="ja-JP" altLang="en-US" dirty="0"/>
          </a:p>
        </p:txBody>
      </p:sp>
      <p:sp>
        <p:nvSpPr>
          <p:cNvPr id="7" name="テキスト ボックス 6"/>
          <p:cNvSpPr txBox="1"/>
          <p:nvPr/>
        </p:nvSpPr>
        <p:spPr>
          <a:xfrm>
            <a:off x="827584" y="3779748"/>
            <a:ext cx="3185487" cy="369332"/>
          </a:xfrm>
          <a:prstGeom prst="rect">
            <a:avLst/>
          </a:prstGeom>
          <a:noFill/>
        </p:spPr>
        <p:txBody>
          <a:bodyPr wrap="none" rtlCol="0">
            <a:spAutoFit/>
          </a:bodyPr>
          <a:lstStyle/>
          <a:p>
            <a:r>
              <a:rPr kumimoji="1" lang="en-US" altLang="ja-JP" dirty="0" smtClean="0"/>
              <a:t>(2)</a:t>
            </a:r>
            <a:r>
              <a:rPr kumimoji="1" lang="ja-JP" altLang="en-US" dirty="0" smtClean="0"/>
              <a:t>各エレメントの組み立て誤差</a:t>
            </a:r>
            <a:endParaRPr kumimoji="1" lang="ja-JP" altLang="en-US" dirty="0"/>
          </a:p>
        </p:txBody>
      </p:sp>
      <p:sp>
        <p:nvSpPr>
          <p:cNvPr id="8" name="テキスト ボックス 7"/>
          <p:cNvSpPr txBox="1"/>
          <p:nvPr/>
        </p:nvSpPr>
        <p:spPr>
          <a:xfrm>
            <a:off x="5940152" y="4725144"/>
            <a:ext cx="2640466" cy="1200329"/>
          </a:xfrm>
          <a:prstGeom prst="rect">
            <a:avLst/>
          </a:prstGeom>
          <a:noFill/>
        </p:spPr>
        <p:txBody>
          <a:bodyPr wrap="none" rtlCol="0">
            <a:spAutoFit/>
          </a:bodyPr>
          <a:lstStyle/>
          <a:p>
            <a:r>
              <a:rPr lang="ja-JP" altLang="en-US" dirty="0"/>
              <a:t>・</a:t>
            </a:r>
            <a:r>
              <a:rPr lang="ja-JP" altLang="en-US" dirty="0" smtClean="0"/>
              <a:t>エレメント間の距離誤差</a:t>
            </a:r>
            <a:endParaRPr lang="en-US" altLang="ja-JP" dirty="0" smtClean="0"/>
          </a:p>
          <a:p>
            <a:r>
              <a:rPr lang="ja-JP" altLang="en-US" dirty="0" smtClean="0"/>
              <a:t>　</a:t>
            </a:r>
            <a:r>
              <a:rPr lang="en-US" altLang="ja-JP" b="1" dirty="0" smtClean="0"/>
              <a:t>+/-0.5mm</a:t>
            </a:r>
          </a:p>
          <a:p>
            <a:r>
              <a:rPr lang="ja-JP" altLang="en-US" dirty="0" smtClean="0"/>
              <a:t>　</a:t>
            </a:r>
            <a:r>
              <a:rPr lang="en-US" altLang="ja-JP" dirty="0" smtClean="0"/>
              <a:t>(</a:t>
            </a:r>
            <a:r>
              <a:rPr lang="ja-JP" altLang="en-US" dirty="0" smtClean="0"/>
              <a:t>主</a:t>
            </a:r>
            <a:r>
              <a:rPr lang="en-US" altLang="ja-JP" dirty="0" smtClean="0"/>
              <a:t>-</a:t>
            </a:r>
            <a:r>
              <a:rPr lang="ja-JP" altLang="en-US" dirty="0" smtClean="0"/>
              <a:t>副鏡間は</a:t>
            </a:r>
            <a:r>
              <a:rPr lang="en-US" altLang="ja-JP" b="1" dirty="0" smtClean="0"/>
              <a:t>+/-2.0mm</a:t>
            </a:r>
            <a:r>
              <a:rPr lang="en-US" altLang="ja-JP" dirty="0" smtClean="0"/>
              <a:t>)</a:t>
            </a:r>
          </a:p>
          <a:p>
            <a:r>
              <a:rPr lang="ja-JP" altLang="en-US" dirty="0" smtClean="0"/>
              <a:t>・屈折率誤差</a:t>
            </a:r>
            <a:r>
              <a:rPr lang="en-US" altLang="ja-JP" b="1" dirty="0" smtClean="0"/>
              <a:t>+/-0.005</a:t>
            </a:r>
            <a:endParaRPr kumimoji="1" lang="ja-JP" altLang="en-US" b="1" dirty="0"/>
          </a:p>
        </p:txBody>
      </p:sp>
    </p:spTree>
    <p:extLst>
      <p:ext uri="{BB962C8B-B14F-4D97-AF65-F5344CB8AC3E}">
        <p14:creationId xmlns:p14="http://schemas.microsoft.com/office/powerpoint/2010/main" val="29095994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67544" y="404664"/>
            <a:ext cx="2254143" cy="400110"/>
          </a:xfrm>
          <a:prstGeom prst="rect">
            <a:avLst/>
          </a:prstGeom>
          <a:noFill/>
        </p:spPr>
        <p:txBody>
          <a:bodyPr wrap="none" rtlCol="0">
            <a:spAutoFit/>
          </a:bodyPr>
          <a:lstStyle/>
          <a:p>
            <a:r>
              <a:rPr lang="ja-JP" altLang="en-US" sz="2000" u="sng" dirty="0" smtClean="0"/>
              <a:t>トレランス解析結果</a:t>
            </a:r>
            <a:endParaRPr kumimoji="1" lang="ja-JP" altLang="en-US" sz="2000" u="sng" dirty="0"/>
          </a:p>
        </p:txBody>
      </p:sp>
      <p:graphicFrame>
        <p:nvGraphicFramePr>
          <p:cNvPr id="3" name="表 2"/>
          <p:cNvGraphicFramePr>
            <a:graphicFrameLocks noGrp="1"/>
          </p:cNvGraphicFramePr>
          <p:nvPr>
            <p:extLst>
              <p:ext uri="{D42A27DB-BD31-4B8C-83A1-F6EECF244321}">
                <p14:modId xmlns:p14="http://schemas.microsoft.com/office/powerpoint/2010/main" val="3944438970"/>
              </p:ext>
            </p:extLst>
          </p:nvPr>
        </p:nvGraphicFramePr>
        <p:xfrm>
          <a:off x="1316611" y="980728"/>
          <a:ext cx="3111373" cy="1854200"/>
        </p:xfrm>
        <a:graphic>
          <a:graphicData uri="http://schemas.openxmlformats.org/drawingml/2006/table">
            <a:tbl>
              <a:tblPr firstRow="1" bandRow="1">
                <a:tableStyleId>{5C22544A-7EE6-4342-B048-85BDC9FD1C3A}</a:tableStyleId>
              </a:tblPr>
              <a:tblGrid>
                <a:gridCol w="1160018"/>
                <a:gridCol w="1951355"/>
              </a:tblGrid>
              <a:tr h="370840">
                <a:tc>
                  <a:txBody>
                    <a:bodyPr/>
                    <a:lstStyle/>
                    <a:p>
                      <a:endParaRPr kumimoji="1" lang="ja-JP" altLang="en-US" dirty="0"/>
                    </a:p>
                  </a:txBody>
                  <a:tcPr/>
                </a:tc>
                <a:tc>
                  <a:txBody>
                    <a:bodyPr/>
                    <a:lstStyle/>
                    <a:p>
                      <a:r>
                        <a:rPr kumimoji="1" lang="ja-JP" altLang="en-US" dirty="0" smtClean="0"/>
                        <a:t>中心での</a:t>
                      </a:r>
                      <a:r>
                        <a:rPr kumimoji="1" lang="en-US" altLang="ja-JP" dirty="0" err="1" smtClean="0"/>
                        <a:t>rms</a:t>
                      </a:r>
                      <a:r>
                        <a:rPr kumimoji="1" lang="ja-JP" altLang="en-US" dirty="0" smtClean="0"/>
                        <a:t>半径</a:t>
                      </a:r>
                      <a:endParaRPr kumimoji="1" lang="ja-JP" altLang="en-US" dirty="0"/>
                    </a:p>
                  </a:txBody>
                  <a:tcPr/>
                </a:tc>
              </a:tr>
              <a:tr h="370840">
                <a:tc>
                  <a:txBody>
                    <a:bodyPr/>
                    <a:lstStyle/>
                    <a:p>
                      <a:r>
                        <a:rPr kumimoji="1" lang="en-US" altLang="ja-JP" dirty="0" smtClean="0"/>
                        <a:t>Nominal</a:t>
                      </a:r>
                      <a:endParaRPr kumimoji="1" lang="ja-JP" altLang="en-US" dirty="0"/>
                    </a:p>
                  </a:txBody>
                  <a:tcPr/>
                </a:tc>
                <a:tc>
                  <a:txBody>
                    <a:bodyPr/>
                    <a:lstStyle/>
                    <a:p>
                      <a:pPr algn="ctr"/>
                      <a:r>
                        <a:rPr kumimoji="1" lang="en-US" altLang="ja-JP" dirty="0" smtClean="0"/>
                        <a:t>13.6μm</a:t>
                      </a:r>
                      <a:endParaRPr kumimoji="1" lang="ja-JP" altLang="en-US" dirty="0"/>
                    </a:p>
                  </a:txBody>
                  <a:tcPr/>
                </a:tc>
              </a:tr>
              <a:tr h="370840">
                <a:tc>
                  <a:txBody>
                    <a:bodyPr/>
                    <a:lstStyle/>
                    <a:p>
                      <a:r>
                        <a:rPr kumimoji="1" lang="en-US" altLang="ja-JP" dirty="0" smtClean="0"/>
                        <a:t>Estimated</a:t>
                      </a:r>
                      <a:endParaRPr kumimoji="1" lang="ja-JP" altLang="en-US" dirty="0"/>
                    </a:p>
                  </a:txBody>
                  <a:tcPr/>
                </a:tc>
                <a:tc>
                  <a:txBody>
                    <a:bodyPr/>
                    <a:lstStyle/>
                    <a:p>
                      <a:pPr algn="ctr"/>
                      <a:r>
                        <a:rPr kumimoji="1" lang="en-US" altLang="ja-JP" dirty="0" smtClean="0"/>
                        <a:t>16.9μm</a:t>
                      </a:r>
                      <a:endParaRPr kumimoji="1" lang="ja-JP" altLang="en-US" dirty="0"/>
                    </a:p>
                  </a:txBody>
                  <a:tcPr/>
                </a:tc>
              </a:tr>
              <a:tr h="370840">
                <a:tc>
                  <a:txBody>
                    <a:bodyPr/>
                    <a:lstStyle/>
                    <a:p>
                      <a:r>
                        <a:rPr kumimoji="1" lang="en-US" altLang="ja-JP" dirty="0" smtClean="0"/>
                        <a:t>Best</a:t>
                      </a:r>
                      <a:endParaRPr kumimoji="1" lang="ja-JP" altLang="en-US" dirty="0"/>
                    </a:p>
                  </a:txBody>
                  <a:tcPr/>
                </a:tc>
                <a:tc>
                  <a:txBody>
                    <a:bodyPr/>
                    <a:lstStyle/>
                    <a:p>
                      <a:pPr algn="ctr"/>
                      <a:r>
                        <a:rPr kumimoji="1" lang="en-US" altLang="ja-JP" dirty="0" smtClean="0"/>
                        <a:t>13.5μm</a:t>
                      </a:r>
                      <a:endParaRPr kumimoji="1" lang="ja-JP" altLang="en-US" dirty="0"/>
                    </a:p>
                  </a:txBody>
                  <a:tcPr/>
                </a:tc>
              </a:tr>
              <a:tr h="370840">
                <a:tc>
                  <a:txBody>
                    <a:bodyPr/>
                    <a:lstStyle/>
                    <a:p>
                      <a:r>
                        <a:rPr kumimoji="1" lang="en-US" altLang="ja-JP" dirty="0" smtClean="0"/>
                        <a:t>Worst</a:t>
                      </a:r>
                      <a:endParaRPr kumimoji="1" lang="ja-JP" altLang="en-US" dirty="0"/>
                    </a:p>
                  </a:txBody>
                  <a:tcPr/>
                </a:tc>
                <a:tc>
                  <a:txBody>
                    <a:bodyPr/>
                    <a:lstStyle/>
                    <a:p>
                      <a:pPr algn="ctr"/>
                      <a:r>
                        <a:rPr kumimoji="1" lang="en-US" altLang="ja-JP" dirty="0" smtClean="0"/>
                        <a:t>25.2μm</a:t>
                      </a:r>
                      <a:endParaRPr kumimoji="1" lang="ja-JP" altLang="en-US" dirty="0"/>
                    </a:p>
                  </a:txBody>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533849264"/>
              </p:ext>
            </p:extLst>
          </p:nvPr>
        </p:nvGraphicFramePr>
        <p:xfrm>
          <a:off x="4860032" y="980728"/>
          <a:ext cx="3111373" cy="1828800"/>
        </p:xfrm>
        <a:graphic>
          <a:graphicData uri="http://schemas.openxmlformats.org/drawingml/2006/table">
            <a:tbl>
              <a:tblPr firstRow="1" bandRow="1">
                <a:tableStyleId>{5C22544A-7EE6-4342-B048-85BDC9FD1C3A}</a:tableStyleId>
              </a:tblPr>
              <a:tblGrid>
                <a:gridCol w="1160018"/>
                <a:gridCol w="1951355"/>
              </a:tblGrid>
              <a:tr h="327177">
                <a:tc>
                  <a:txBody>
                    <a:bodyPr/>
                    <a:lstStyle/>
                    <a:p>
                      <a:endParaRPr kumimoji="1" lang="ja-JP" altLang="en-US" dirty="0"/>
                    </a:p>
                  </a:txBody>
                  <a:tcPr/>
                </a:tc>
                <a:tc>
                  <a:txBody>
                    <a:bodyPr/>
                    <a:lstStyle/>
                    <a:p>
                      <a:r>
                        <a:rPr kumimoji="1" lang="ja-JP" altLang="en-US" dirty="0" smtClean="0"/>
                        <a:t>中心での</a:t>
                      </a:r>
                      <a:r>
                        <a:rPr kumimoji="1" lang="en-US" altLang="ja-JP" dirty="0" err="1" smtClean="0"/>
                        <a:t>rms</a:t>
                      </a:r>
                      <a:r>
                        <a:rPr kumimoji="1" lang="ja-JP" altLang="en-US" dirty="0" smtClean="0"/>
                        <a:t>半径</a:t>
                      </a:r>
                      <a:endParaRPr kumimoji="1" lang="ja-JP" altLang="en-US" dirty="0"/>
                    </a:p>
                  </a:txBody>
                  <a:tcPr/>
                </a:tc>
              </a:tr>
              <a:tr h="203832">
                <a:tc>
                  <a:txBody>
                    <a:bodyPr/>
                    <a:lstStyle/>
                    <a:p>
                      <a:r>
                        <a:rPr kumimoji="1" lang="en-US" altLang="ja-JP" dirty="0" smtClean="0"/>
                        <a:t>&lt; 90%</a:t>
                      </a:r>
                      <a:endParaRPr kumimoji="1" lang="ja-JP" altLang="en-US" dirty="0"/>
                    </a:p>
                  </a:txBody>
                  <a:tcPr/>
                </a:tc>
                <a:tc>
                  <a:txBody>
                    <a:bodyPr/>
                    <a:lstStyle/>
                    <a:p>
                      <a:pPr algn="ctr"/>
                      <a:r>
                        <a:rPr kumimoji="1" lang="en-US" altLang="ja-JP" dirty="0" smtClean="0"/>
                        <a:t>21.9μm</a:t>
                      </a:r>
                      <a:endParaRPr kumimoji="1" lang="ja-JP" altLang="en-US" dirty="0"/>
                    </a:p>
                  </a:txBody>
                  <a:tcPr/>
                </a:tc>
              </a:tr>
              <a:tr h="203832">
                <a:tc>
                  <a:txBody>
                    <a:bodyPr/>
                    <a:lstStyle/>
                    <a:p>
                      <a:r>
                        <a:rPr kumimoji="1" lang="en-US" altLang="ja-JP" dirty="0" smtClean="0"/>
                        <a:t>&lt;</a:t>
                      </a:r>
                      <a:r>
                        <a:rPr kumimoji="1" lang="en-US" altLang="ja-JP" baseline="0" dirty="0" smtClean="0"/>
                        <a:t> 80%</a:t>
                      </a:r>
                      <a:endParaRPr kumimoji="1" lang="ja-JP" altLang="en-US" dirty="0"/>
                    </a:p>
                  </a:txBody>
                  <a:tcPr/>
                </a:tc>
                <a:tc>
                  <a:txBody>
                    <a:bodyPr/>
                    <a:lstStyle/>
                    <a:p>
                      <a:pPr algn="ctr"/>
                      <a:r>
                        <a:rPr kumimoji="1" lang="en-US" altLang="ja-JP" dirty="0" smtClean="0"/>
                        <a:t>19.9μm</a:t>
                      </a:r>
                      <a:endParaRPr kumimoji="1" lang="ja-JP" altLang="en-US" dirty="0"/>
                    </a:p>
                  </a:txBody>
                  <a:tcPr/>
                </a:tc>
              </a:tr>
              <a:tr h="203832">
                <a:tc>
                  <a:txBody>
                    <a:bodyPr/>
                    <a:lstStyle/>
                    <a:p>
                      <a:r>
                        <a:rPr kumimoji="1" lang="en-US" altLang="ja-JP" dirty="0" smtClean="0"/>
                        <a:t>&lt;</a:t>
                      </a:r>
                      <a:r>
                        <a:rPr kumimoji="1" lang="en-US" altLang="ja-JP" baseline="0" dirty="0" smtClean="0"/>
                        <a:t> 50%</a:t>
                      </a:r>
                      <a:endParaRPr kumimoji="1" lang="ja-JP" altLang="en-US" dirty="0"/>
                    </a:p>
                  </a:txBody>
                  <a:tcPr/>
                </a:tc>
                <a:tc>
                  <a:txBody>
                    <a:bodyPr/>
                    <a:lstStyle/>
                    <a:p>
                      <a:pPr algn="ctr"/>
                      <a:r>
                        <a:rPr kumimoji="1" lang="en-US" altLang="ja-JP" dirty="0" smtClean="0"/>
                        <a:t>17.5μm</a:t>
                      </a:r>
                      <a:endParaRPr kumimoji="1" lang="ja-JP" altLang="en-US" dirty="0"/>
                    </a:p>
                  </a:txBody>
                  <a:tcPr/>
                </a:tc>
              </a:tr>
              <a:tr h="203832">
                <a:tc>
                  <a:txBody>
                    <a:bodyPr/>
                    <a:lstStyle/>
                    <a:p>
                      <a:r>
                        <a:rPr kumimoji="1" lang="en-US" altLang="ja-JP" dirty="0" smtClean="0"/>
                        <a:t>&lt; 20%</a:t>
                      </a:r>
                      <a:endParaRPr kumimoji="1" lang="ja-JP" altLang="en-US" dirty="0"/>
                    </a:p>
                  </a:txBody>
                  <a:tcPr/>
                </a:tc>
                <a:tc>
                  <a:txBody>
                    <a:bodyPr/>
                    <a:lstStyle/>
                    <a:p>
                      <a:pPr algn="ctr"/>
                      <a:r>
                        <a:rPr kumimoji="1" lang="en-US" altLang="ja-JP" dirty="0" smtClean="0"/>
                        <a:t>15.5μm</a:t>
                      </a:r>
                      <a:endParaRPr kumimoji="1" lang="ja-JP" altLang="en-US" dirty="0"/>
                    </a:p>
                  </a:txBody>
                  <a:tcPr/>
                </a:tc>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747112602"/>
              </p:ext>
            </p:extLst>
          </p:nvPr>
        </p:nvGraphicFramePr>
        <p:xfrm>
          <a:off x="1346851" y="3457808"/>
          <a:ext cx="6609525" cy="1483360"/>
        </p:xfrm>
        <a:graphic>
          <a:graphicData uri="http://schemas.openxmlformats.org/drawingml/2006/table">
            <a:tbl>
              <a:tblPr firstRow="1" bandRow="1">
                <a:tableStyleId>{5C22544A-7EE6-4342-B048-85BDC9FD1C3A}</a:tableStyleId>
              </a:tblPr>
              <a:tblGrid>
                <a:gridCol w="2032000"/>
                <a:gridCol w="2545525"/>
                <a:gridCol w="2032000"/>
              </a:tblGrid>
              <a:tr h="370840">
                <a:tc>
                  <a:txBody>
                    <a:bodyPr/>
                    <a:lstStyle/>
                    <a:p>
                      <a:r>
                        <a:rPr kumimoji="1" lang="ja-JP" altLang="en-US" dirty="0" smtClean="0"/>
                        <a:t>順位</a:t>
                      </a:r>
                      <a:endParaRPr kumimoji="1" lang="ja-JP" altLang="en-US" dirty="0"/>
                    </a:p>
                  </a:txBody>
                  <a:tcPr/>
                </a:tc>
                <a:tc>
                  <a:txBody>
                    <a:bodyPr/>
                    <a:lstStyle/>
                    <a:p>
                      <a:r>
                        <a:rPr kumimoji="1" lang="ja-JP" altLang="en-US" dirty="0" smtClean="0"/>
                        <a:t>要素</a:t>
                      </a:r>
                      <a:endParaRPr kumimoji="1" lang="ja-JP" altLang="en-US" dirty="0"/>
                    </a:p>
                  </a:txBody>
                  <a:tcPr/>
                </a:tc>
                <a:tc>
                  <a:txBody>
                    <a:bodyPr/>
                    <a:lstStyle/>
                    <a:p>
                      <a:r>
                        <a:rPr kumimoji="1" lang="en-US" altLang="ja-JP" dirty="0" err="1" smtClean="0"/>
                        <a:t>rms</a:t>
                      </a:r>
                      <a:r>
                        <a:rPr kumimoji="1" lang="ja-JP" altLang="en-US" dirty="0" smtClean="0"/>
                        <a:t>の悪化</a:t>
                      </a:r>
                      <a:endParaRPr kumimoji="1" lang="ja-JP" altLang="en-US" dirty="0"/>
                    </a:p>
                  </a:txBody>
                  <a:tcPr/>
                </a:tc>
              </a:tr>
              <a:tr h="370840">
                <a:tc>
                  <a:txBody>
                    <a:bodyPr/>
                    <a:lstStyle/>
                    <a:p>
                      <a:r>
                        <a:rPr kumimoji="1" lang="en-US" altLang="ja-JP" dirty="0" smtClean="0"/>
                        <a:t>15,</a:t>
                      </a:r>
                      <a:r>
                        <a:rPr kumimoji="1" lang="en-US" altLang="ja-JP" baseline="0" dirty="0" smtClean="0"/>
                        <a:t> 16</a:t>
                      </a:r>
                      <a:r>
                        <a:rPr kumimoji="1" lang="ja-JP" altLang="en-US" baseline="0" dirty="0" smtClean="0"/>
                        <a:t>番目</a:t>
                      </a:r>
                      <a:endParaRPr kumimoji="1" lang="ja-JP" altLang="en-US" dirty="0"/>
                    </a:p>
                  </a:txBody>
                  <a:tcPr/>
                </a:tc>
                <a:tc>
                  <a:txBody>
                    <a:bodyPr/>
                    <a:lstStyle/>
                    <a:p>
                      <a:r>
                        <a:rPr kumimoji="1" lang="en-US" altLang="ja-JP" dirty="0" smtClean="0"/>
                        <a:t>Collimator</a:t>
                      </a:r>
                      <a:r>
                        <a:rPr kumimoji="1" lang="en-US" altLang="ja-JP" baseline="0" dirty="0" smtClean="0"/>
                        <a:t> 1</a:t>
                      </a:r>
                      <a:r>
                        <a:rPr kumimoji="1" lang="ja-JP" altLang="en-US" baseline="0" dirty="0" smtClean="0"/>
                        <a:t>のディセンタ</a:t>
                      </a:r>
                      <a:endParaRPr kumimoji="1" lang="ja-JP" altLang="en-US" dirty="0"/>
                    </a:p>
                  </a:txBody>
                  <a:tcPr/>
                </a:tc>
                <a:tc>
                  <a:txBody>
                    <a:bodyPr/>
                    <a:lstStyle/>
                    <a:p>
                      <a:pPr algn="ctr"/>
                      <a:r>
                        <a:rPr kumimoji="1" lang="en-US" altLang="ja-JP" dirty="0" smtClean="0"/>
                        <a:t>0.36μm</a:t>
                      </a:r>
                      <a:endParaRPr kumimoji="1" lang="ja-JP" altLang="en-US" dirty="0"/>
                    </a:p>
                  </a:txBody>
                  <a:tcPr/>
                </a:tc>
              </a:tr>
              <a:tr h="370840">
                <a:tc>
                  <a:txBody>
                    <a:bodyPr/>
                    <a:lstStyle/>
                    <a:p>
                      <a:r>
                        <a:rPr kumimoji="1" lang="en-US" altLang="ja-JP" dirty="0" smtClean="0"/>
                        <a:t>17, 18</a:t>
                      </a:r>
                      <a:r>
                        <a:rPr kumimoji="1" lang="ja-JP" altLang="en-US" dirty="0" smtClean="0"/>
                        <a:t>番目</a:t>
                      </a:r>
                      <a:endParaRPr kumimoji="1" lang="ja-JP" altLang="en-US" dirty="0"/>
                    </a:p>
                  </a:txBody>
                  <a:tcPr/>
                </a:tc>
                <a:tc>
                  <a:txBody>
                    <a:bodyPr/>
                    <a:lstStyle/>
                    <a:p>
                      <a:r>
                        <a:rPr kumimoji="1" lang="en-US" altLang="ja-JP" dirty="0" smtClean="0"/>
                        <a:t>Collimator 2</a:t>
                      </a:r>
                      <a:r>
                        <a:rPr kumimoji="1" lang="ja-JP" altLang="en-US" dirty="0" smtClean="0"/>
                        <a:t>のティルト</a:t>
                      </a:r>
                      <a:endParaRPr kumimoji="1" lang="ja-JP" altLang="en-US" dirty="0"/>
                    </a:p>
                  </a:txBody>
                  <a:tcPr/>
                </a:tc>
                <a:tc>
                  <a:txBody>
                    <a:bodyPr/>
                    <a:lstStyle/>
                    <a:p>
                      <a:pPr algn="ctr"/>
                      <a:r>
                        <a:rPr kumimoji="1" lang="en-US" altLang="ja-JP" dirty="0" smtClean="0"/>
                        <a:t>0.23μm</a:t>
                      </a:r>
                      <a:endParaRPr kumimoji="1" lang="ja-JP" altLang="en-US" dirty="0"/>
                    </a:p>
                  </a:txBody>
                  <a:tcPr/>
                </a:tc>
              </a:tr>
              <a:tr h="370840">
                <a:tc>
                  <a:txBody>
                    <a:bodyPr/>
                    <a:lstStyle/>
                    <a:p>
                      <a:r>
                        <a:rPr kumimoji="1" lang="en-US" altLang="ja-JP" dirty="0" smtClean="0"/>
                        <a:t>19, 20</a:t>
                      </a:r>
                      <a:r>
                        <a:rPr kumimoji="1" lang="ja-JP" altLang="en-US" dirty="0" smtClean="0"/>
                        <a:t>番目</a:t>
                      </a:r>
                      <a:endParaRPr kumimoji="1" lang="ja-JP" altLang="en-US" dirty="0"/>
                    </a:p>
                  </a:txBody>
                  <a:tcPr/>
                </a:tc>
                <a:tc>
                  <a:txBody>
                    <a:bodyPr/>
                    <a:lstStyle/>
                    <a:p>
                      <a:r>
                        <a:rPr kumimoji="1" lang="en-US" altLang="ja-JP" dirty="0" smtClean="0"/>
                        <a:t>Camera 2</a:t>
                      </a:r>
                      <a:r>
                        <a:rPr kumimoji="1" lang="ja-JP" altLang="en-US" dirty="0" smtClean="0"/>
                        <a:t>のティルト</a:t>
                      </a:r>
                      <a:endParaRPr kumimoji="1" lang="ja-JP" altLang="en-US" dirty="0"/>
                    </a:p>
                  </a:txBody>
                  <a:tcPr/>
                </a:tc>
                <a:tc>
                  <a:txBody>
                    <a:bodyPr/>
                    <a:lstStyle/>
                    <a:p>
                      <a:pPr algn="ctr"/>
                      <a:r>
                        <a:rPr kumimoji="1" lang="en-US" altLang="ja-JP" dirty="0" smtClean="0"/>
                        <a:t>0.21μm</a:t>
                      </a:r>
                      <a:endParaRPr kumimoji="1" lang="ja-JP" altLang="en-US" dirty="0"/>
                    </a:p>
                  </a:txBody>
                  <a:tcPr/>
                </a:tc>
              </a:tr>
            </a:tbl>
          </a:graphicData>
        </a:graphic>
      </p:graphicFrame>
      <p:sp>
        <p:nvSpPr>
          <p:cNvPr id="12" name="テキスト ボックス 11"/>
          <p:cNvSpPr txBox="1"/>
          <p:nvPr/>
        </p:nvSpPr>
        <p:spPr>
          <a:xfrm>
            <a:off x="1052593" y="3037526"/>
            <a:ext cx="1690527" cy="369332"/>
          </a:xfrm>
          <a:prstGeom prst="rect">
            <a:avLst/>
          </a:prstGeom>
          <a:noFill/>
        </p:spPr>
        <p:txBody>
          <a:bodyPr wrap="none" rtlCol="0">
            <a:spAutoFit/>
          </a:bodyPr>
          <a:lstStyle/>
          <a:p>
            <a:r>
              <a:rPr kumimoji="1" lang="en-US" altLang="ja-JP" dirty="0" smtClean="0"/>
              <a:t>Worst offenders</a:t>
            </a:r>
            <a:endParaRPr kumimoji="1" lang="ja-JP" altLang="en-US" dirty="0"/>
          </a:p>
        </p:txBody>
      </p:sp>
      <p:sp>
        <p:nvSpPr>
          <p:cNvPr id="13" name="テキスト ボックス 12"/>
          <p:cNvSpPr txBox="1"/>
          <p:nvPr/>
        </p:nvSpPr>
        <p:spPr>
          <a:xfrm>
            <a:off x="1650478" y="5097958"/>
            <a:ext cx="6104556" cy="923330"/>
          </a:xfrm>
          <a:prstGeom prst="rect">
            <a:avLst/>
          </a:prstGeom>
          <a:noFill/>
        </p:spPr>
        <p:txBody>
          <a:bodyPr wrap="none" rtlCol="0">
            <a:spAutoFit/>
          </a:bodyPr>
          <a:lstStyle/>
          <a:p>
            <a:r>
              <a:rPr lang="ja-JP" altLang="en-US" dirty="0"/>
              <a:t>像面</a:t>
            </a:r>
            <a:r>
              <a:rPr lang="ja-JP" altLang="en-US" dirty="0" smtClean="0"/>
              <a:t>悪化の主要因は主鏡・副鏡のミスアライメント</a:t>
            </a:r>
            <a:r>
              <a:rPr lang="en-US" altLang="ja-JP" dirty="0" smtClean="0"/>
              <a:t>(1</a:t>
            </a:r>
            <a:r>
              <a:rPr lang="ja-JP" altLang="en-US" dirty="0" smtClean="0"/>
              <a:t>～</a:t>
            </a:r>
            <a:r>
              <a:rPr lang="en-US" altLang="ja-JP" dirty="0" smtClean="0"/>
              <a:t>14</a:t>
            </a:r>
            <a:r>
              <a:rPr lang="ja-JP" altLang="en-US" dirty="0" smtClean="0"/>
              <a:t>番</a:t>
            </a:r>
            <a:r>
              <a:rPr lang="en-US" altLang="ja-JP" dirty="0" smtClean="0"/>
              <a:t>)</a:t>
            </a:r>
          </a:p>
          <a:p>
            <a:r>
              <a:rPr lang="ja-JP" altLang="en-US" dirty="0" smtClean="0"/>
              <a:t>→</a:t>
            </a:r>
            <a:r>
              <a:rPr lang="en-US" altLang="ja-JP" dirty="0" smtClean="0"/>
              <a:t>TONIC2</a:t>
            </a:r>
            <a:r>
              <a:rPr lang="ja-JP" altLang="en-US" dirty="0" smtClean="0"/>
              <a:t>内に新光学系を高精度に作り込んでも無意味</a:t>
            </a:r>
            <a:endParaRPr lang="en-US" altLang="ja-JP" dirty="0" smtClean="0"/>
          </a:p>
          <a:p>
            <a:r>
              <a:rPr lang="ja-JP" altLang="en-US" b="1" dirty="0">
                <a:solidFill>
                  <a:srgbClr val="FF0000"/>
                </a:solidFill>
              </a:rPr>
              <a:t>　</a:t>
            </a:r>
            <a:r>
              <a:rPr lang="ja-JP" altLang="en-US" b="1" dirty="0" smtClean="0">
                <a:solidFill>
                  <a:srgbClr val="FF0000"/>
                </a:solidFill>
              </a:rPr>
              <a:t> 適当に</a:t>
            </a:r>
            <a:r>
              <a:rPr lang="en-US" altLang="ja-JP" b="1" dirty="0" smtClean="0">
                <a:solidFill>
                  <a:srgbClr val="FF0000"/>
                </a:solidFill>
              </a:rPr>
              <a:t>TONIC</a:t>
            </a:r>
            <a:r>
              <a:rPr lang="ja-JP" altLang="en-US" b="1" dirty="0" smtClean="0">
                <a:solidFill>
                  <a:srgbClr val="FF0000"/>
                </a:solidFill>
              </a:rPr>
              <a:t>を組み立てても性能はほとんど変わらない</a:t>
            </a:r>
            <a:endParaRPr lang="en-US" altLang="ja-JP" b="1" dirty="0" smtClean="0">
              <a:solidFill>
                <a:srgbClr val="FF0000"/>
              </a:solidFill>
            </a:endParaRPr>
          </a:p>
        </p:txBody>
      </p:sp>
    </p:spTree>
    <p:extLst>
      <p:ext uri="{BB962C8B-B14F-4D97-AF65-F5344CB8AC3E}">
        <p14:creationId xmlns:p14="http://schemas.microsoft.com/office/powerpoint/2010/main" val="27302486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67544" y="404664"/>
            <a:ext cx="2417650" cy="400110"/>
          </a:xfrm>
          <a:prstGeom prst="rect">
            <a:avLst/>
          </a:prstGeom>
          <a:noFill/>
        </p:spPr>
        <p:txBody>
          <a:bodyPr wrap="none" rtlCol="0">
            <a:spAutoFit/>
          </a:bodyPr>
          <a:lstStyle/>
          <a:p>
            <a:r>
              <a:rPr kumimoji="1" lang="ja-JP" altLang="en-US" sz="2000" u="sng" dirty="0" smtClean="0"/>
              <a:t>冷却下での振る舞い</a:t>
            </a:r>
            <a:endParaRPr kumimoji="1" lang="ja-JP" altLang="en-US" sz="2000" u="sng" dirty="0"/>
          </a:p>
        </p:txBody>
      </p:sp>
      <p:graphicFrame>
        <p:nvGraphicFramePr>
          <p:cNvPr id="5" name="表 4"/>
          <p:cNvGraphicFramePr>
            <a:graphicFrameLocks noGrp="1"/>
          </p:cNvGraphicFramePr>
          <p:nvPr>
            <p:extLst>
              <p:ext uri="{D42A27DB-BD31-4B8C-83A1-F6EECF244321}">
                <p14:modId xmlns:p14="http://schemas.microsoft.com/office/powerpoint/2010/main" val="2354676179"/>
              </p:ext>
            </p:extLst>
          </p:nvPr>
        </p:nvGraphicFramePr>
        <p:xfrm>
          <a:off x="1115616" y="1785590"/>
          <a:ext cx="7022070" cy="2225040"/>
        </p:xfrm>
        <a:graphic>
          <a:graphicData uri="http://schemas.openxmlformats.org/drawingml/2006/table">
            <a:tbl>
              <a:tblPr firstRow="1" bandRow="1">
                <a:tableStyleId>{5C22544A-7EE6-4342-B048-85BDC9FD1C3A}</a:tableStyleId>
              </a:tblPr>
              <a:tblGrid>
                <a:gridCol w="1116762"/>
                <a:gridCol w="695642"/>
                <a:gridCol w="995680"/>
                <a:gridCol w="890397"/>
                <a:gridCol w="1190942"/>
                <a:gridCol w="1190942"/>
                <a:gridCol w="941705"/>
              </a:tblGrid>
              <a:tr h="370840">
                <a:tc>
                  <a:txBody>
                    <a:bodyPr/>
                    <a:lstStyle/>
                    <a:p>
                      <a:endParaRPr kumimoji="1" lang="ja-JP" altLang="en-US" dirty="0"/>
                    </a:p>
                  </a:txBody>
                  <a:tcPr/>
                </a:tc>
                <a:tc>
                  <a:txBody>
                    <a:bodyPr/>
                    <a:lstStyle/>
                    <a:p>
                      <a:pPr algn="ctr"/>
                      <a:r>
                        <a:rPr kumimoji="1" lang="ja-JP" altLang="en-US" dirty="0" smtClean="0"/>
                        <a:t>材質</a:t>
                      </a:r>
                      <a:endParaRPr kumimoji="1" lang="ja-JP" altLang="en-US" dirty="0"/>
                    </a:p>
                  </a:txBody>
                  <a:tcPr/>
                </a:tc>
                <a:tc>
                  <a:txBody>
                    <a:bodyPr/>
                    <a:lstStyle/>
                    <a:p>
                      <a:pPr algn="ctr"/>
                      <a:r>
                        <a:rPr kumimoji="1" lang="ja-JP" altLang="en-US" dirty="0" smtClean="0"/>
                        <a:t>温度</a:t>
                      </a:r>
                      <a:endParaRPr kumimoji="1" lang="ja-JP" altLang="en-US" dirty="0"/>
                    </a:p>
                  </a:txBody>
                  <a:tcPr/>
                </a:tc>
                <a:tc>
                  <a:txBody>
                    <a:bodyPr/>
                    <a:lstStyle/>
                    <a:p>
                      <a:pPr algn="ctr"/>
                      <a:r>
                        <a:rPr kumimoji="1" lang="ja-JP" altLang="en-US" dirty="0" smtClean="0"/>
                        <a:t>気圧</a:t>
                      </a:r>
                      <a:endParaRPr kumimoji="1" lang="ja-JP" altLang="en-US" dirty="0"/>
                    </a:p>
                  </a:txBody>
                  <a:tcPr/>
                </a:tc>
                <a:tc>
                  <a:txBody>
                    <a:bodyPr/>
                    <a:lstStyle/>
                    <a:p>
                      <a:pPr algn="ctr"/>
                      <a:r>
                        <a:rPr kumimoji="1" lang="en-US" altLang="ja-JP" dirty="0" err="1" smtClean="0"/>
                        <a:t>Δr</a:t>
                      </a:r>
                      <a:endParaRPr kumimoji="1" lang="ja-JP" altLang="en-US" dirty="0"/>
                    </a:p>
                  </a:txBody>
                  <a:tcPr/>
                </a:tc>
                <a:tc>
                  <a:txBody>
                    <a:bodyPr/>
                    <a:lstStyle/>
                    <a:p>
                      <a:pPr algn="ctr"/>
                      <a:r>
                        <a:rPr kumimoji="1" lang="en-US" altLang="ja-JP" dirty="0" err="1" smtClean="0"/>
                        <a:t>Δt</a:t>
                      </a:r>
                      <a:endParaRPr kumimoji="1" lang="ja-JP" altLang="en-US" dirty="0"/>
                    </a:p>
                  </a:txBody>
                  <a:tcPr/>
                </a:tc>
                <a:tc>
                  <a:txBody>
                    <a:bodyPr/>
                    <a:lstStyle/>
                    <a:p>
                      <a:pPr algn="ctr"/>
                      <a:r>
                        <a:rPr kumimoji="1" lang="en-US" altLang="ja-JP" dirty="0" err="1" smtClean="0"/>
                        <a:t>Δn</a:t>
                      </a:r>
                      <a:endParaRPr kumimoji="1" lang="ja-JP" altLang="en-US" dirty="0"/>
                    </a:p>
                  </a:txBody>
                  <a:tcPr/>
                </a:tc>
              </a:tr>
              <a:tr h="370840">
                <a:tc>
                  <a:txBody>
                    <a:bodyPr/>
                    <a:lstStyle/>
                    <a:p>
                      <a:r>
                        <a:rPr kumimoji="1" lang="ja-JP" altLang="en-US" dirty="0" smtClean="0"/>
                        <a:t>主鏡</a:t>
                      </a:r>
                      <a:endParaRPr kumimoji="1" lang="ja-JP" altLang="en-US" dirty="0"/>
                    </a:p>
                  </a:txBody>
                  <a:tcPr/>
                </a:tc>
                <a:tc>
                  <a:txBody>
                    <a:bodyPr/>
                    <a:lstStyle/>
                    <a:p>
                      <a:pPr algn="ctr"/>
                      <a:r>
                        <a:rPr kumimoji="1" lang="en-US" altLang="ja-JP" dirty="0" smtClean="0"/>
                        <a:t>ULE</a:t>
                      </a:r>
                      <a:endParaRPr kumimoji="1" lang="ja-JP" altLang="en-US" dirty="0"/>
                    </a:p>
                  </a:txBody>
                  <a:tcPr/>
                </a:tc>
                <a:tc>
                  <a:txBody>
                    <a:bodyPr/>
                    <a:lstStyle/>
                    <a:p>
                      <a:pPr algn="ctr"/>
                      <a:r>
                        <a:rPr kumimoji="1" lang="en-US" altLang="ja-JP" dirty="0" smtClean="0"/>
                        <a:t>-60deg</a:t>
                      </a:r>
                      <a:endParaRPr kumimoji="1" lang="ja-JP" altLang="en-US" dirty="0"/>
                    </a:p>
                  </a:txBody>
                  <a:tcPr/>
                </a:tc>
                <a:tc>
                  <a:txBody>
                    <a:bodyPr/>
                    <a:lstStyle/>
                    <a:p>
                      <a:pPr algn="ctr"/>
                      <a:r>
                        <a:rPr kumimoji="1" lang="en-US" altLang="ja-JP" dirty="0" smtClean="0"/>
                        <a:t>0.6atm</a:t>
                      </a:r>
                      <a:endParaRPr kumimoji="1" lang="ja-JP" altLang="en-US" dirty="0"/>
                    </a:p>
                  </a:txBody>
                  <a:tcPr/>
                </a:tc>
                <a:tc>
                  <a:txBody>
                    <a:bodyPr/>
                    <a:lstStyle/>
                    <a:p>
                      <a:pPr algn="ctr"/>
                      <a:r>
                        <a:rPr kumimoji="1" lang="en-US" altLang="ja-JP" dirty="0" smtClean="0"/>
                        <a:t>0.002</a:t>
                      </a:r>
                    </a:p>
                  </a:txBody>
                  <a:tcPr/>
                </a:tc>
                <a:tc>
                  <a:txBody>
                    <a:bodyPr/>
                    <a:lstStyle/>
                    <a:p>
                      <a:pPr algn="ctr"/>
                      <a:r>
                        <a:rPr kumimoji="1" lang="en-US" altLang="ja-JP" dirty="0" smtClean="0"/>
                        <a:t>-</a:t>
                      </a:r>
                      <a:endParaRPr kumimoji="1" lang="ja-JP" altLang="en-US" dirty="0"/>
                    </a:p>
                  </a:txBody>
                  <a:tcPr/>
                </a:tc>
                <a:tc>
                  <a:txBody>
                    <a:bodyPr/>
                    <a:lstStyle/>
                    <a:p>
                      <a:pPr algn="ctr"/>
                      <a:r>
                        <a:rPr kumimoji="1" lang="en-US" altLang="ja-JP" dirty="0" smtClean="0"/>
                        <a:t>-</a:t>
                      </a:r>
                      <a:endParaRPr kumimoji="1" lang="ja-JP" altLang="en-US" dirty="0"/>
                    </a:p>
                  </a:txBody>
                  <a:tcPr/>
                </a:tc>
              </a:tr>
              <a:tr h="370840">
                <a:tc>
                  <a:txBody>
                    <a:bodyPr/>
                    <a:lstStyle/>
                    <a:p>
                      <a:r>
                        <a:rPr kumimoji="1" lang="ja-JP" altLang="en-US" dirty="0" smtClean="0"/>
                        <a:t>副鏡</a:t>
                      </a:r>
                      <a:endParaRPr kumimoji="1" lang="ja-JP" altLang="en-US" dirty="0"/>
                    </a:p>
                  </a:txBody>
                  <a:tcPr/>
                </a:tc>
                <a:tc>
                  <a:txBody>
                    <a:bodyPr/>
                    <a:lstStyle/>
                    <a:p>
                      <a:pPr algn="ctr"/>
                      <a:r>
                        <a:rPr kumimoji="1" lang="en-US" altLang="ja-JP" dirty="0" smtClean="0"/>
                        <a:t>Sitar</a:t>
                      </a:r>
                      <a:endParaRPr kumimoji="1" lang="ja-JP" altLang="en-US" dirty="0"/>
                    </a:p>
                  </a:txBody>
                  <a:tcPr/>
                </a:tc>
                <a:tc>
                  <a:txBody>
                    <a:bodyPr/>
                    <a:lstStyle/>
                    <a:p>
                      <a:pPr algn="ctr"/>
                      <a:r>
                        <a:rPr kumimoji="1" lang="en-US" altLang="ja-JP" dirty="0" smtClean="0"/>
                        <a:t>-60deg</a:t>
                      </a:r>
                      <a:endParaRPr kumimoji="1" lang="ja-JP" altLang="en-US" dirty="0"/>
                    </a:p>
                  </a:txBody>
                  <a:tcPr/>
                </a:tc>
                <a:tc>
                  <a:txBody>
                    <a:bodyPr/>
                    <a:lstStyle/>
                    <a:p>
                      <a:pPr algn="ctr"/>
                      <a:r>
                        <a:rPr kumimoji="1" lang="en-US" altLang="ja-JP" dirty="0" smtClean="0"/>
                        <a:t>0.6atm</a:t>
                      </a:r>
                      <a:endParaRPr kumimoji="1" lang="ja-JP" altLang="en-US" dirty="0"/>
                    </a:p>
                  </a:txBody>
                  <a:tcPr/>
                </a:tc>
                <a:tc>
                  <a:txBody>
                    <a:bodyPr/>
                    <a:lstStyle/>
                    <a:p>
                      <a:pPr algn="ctr"/>
                      <a:r>
                        <a:rPr kumimoji="1" lang="en-US" altLang="ja-JP" dirty="0" smtClean="0"/>
                        <a:t>0</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algn="ctr"/>
                      <a:r>
                        <a:rPr kumimoji="1" lang="en-US" altLang="ja-JP" dirty="0" smtClean="0"/>
                        <a:t>-</a:t>
                      </a:r>
                      <a:endParaRPr kumimoji="1" lang="ja-JP" altLang="en-US" dirty="0"/>
                    </a:p>
                  </a:txBody>
                  <a:tcPr/>
                </a:tc>
              </a:tr>
              <a:tr h="370840">
                <a:tc>
                  <a:txBody>
                    <a:bodyPr/>
                    <a:lstStyle/>
                    <a:p>
                      <a:r>
                        <a:rPr kumimoji="1" lang="ja-JP" altLang="en-US" dirty="0" smtClean="0"/>
                        <a:t>窓</a:t>
                      </a:r>
                      <a:endParaRPr kumimoji="1" lang="ja-JP" altLang="en-US" dirty="0"/>
                    </a:p>
                  </a:txBody>
                  <a:tcPr/>
                </a:tc>
                <a:tc>
                  <a:txBody>
                    <a:bodyPr/>
                    <a:lstStyle/>
                    <a:p>
                      <a:pPr algn="ctr"/>
                      <a:r>
                        <a:rPr kumimoji="1" lang="en-US" altLang="ja-JP" dirty="0" smtClean="0"/>
                        <a:t>FS</a:t>
                      </a:r>
                      <a:endParaRPr kumimoji="1" lang="ja-JP" altLang="en-US" dirty="0"/>
                    </a:p>
                  </a:txBody>
                  <a:tcPr/>
                </a:tc>
                <a:tc>
                  <a:txBody>
                    <a:bodyPr/>
                    <a:lstStyle/>
                    <a:p>
                      <a:pPr algn="ctr"/>
                      <a:r>
                        <a:rPr kumimoji="1" lang="en-US" altLang="ja-JP" dirty="0" smtClean="0"/>
                        <a:t>-60deg</a:t>
                      </a:r>
                      <a:endParaRPr kumimoji="1" lang="ja-JP" altLang="en-US" dirty="0"/>
                    </a:p>
                  </a:txBody>
                  <a:tcPr/>
                </a:tc>
                <a:tc>
                  <a:txBody>
                    <a:bodyPr/>
                    <a:lstStyle/>
                    <a:p>
                      <a:pPr algn="ctr"/>
                      <a:r>
                        <a:rPr kumimoji="1" lang="en-US" altLang="ja-JP" dirty="0" smtClean="0"/>
                        <a:t>0.6atm</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algn="ctr"/>
                      <a:r>
                        <a:rPr kumimoji="1" lang="en-US" altLang="ja-JP" dirty="0" smtClean="0"/>
                        <a:t>0</a:t>
                      </a:r>
                      <a:endParaRPr kumimoji="1" lang="ja-JP" altLang="en-US" dirty="0"/>
                    </a:p>
                  </a:txBody>
                  <a:tcPr/>
                </a:tc>
                <a:tc>
                  <a:txBody>
                    <a:bodyPr/>
                    <a:lstStyle/>
                    <a:p>
                      <a:pPr algn="ctr"/>
                      <a:r>
                        <a:rPr kumimoji="1" lang="en-US" altLang="ja-JP" dirty="0" smtClean="0"/>
                        <a:t>-0.0008</a:t>
                      </a:r>
                      <a:endParaRPr kumimoji="1" lang="ja-JP" altLang="en-US" dirty="0"/>
                    </a:p>
                  </a:txBody>
                  <a:tcPr/>
                </a:tc>
              </a:tr>
              <a:tr h="370840">
                <a:tc>
                  <a:txBody>
                    <a:bodyPr/>
                    <a:lstStyle/>
                    <a:p>
                      <a:r>
                        <a:rPr kumimoji="1" lang="ja-JP" altLang="en-US" dirty="0" smtClean="0"/>
                        <a:t>フィルタ</a:t>
                      </a:r>
                      <a:endParaRPr kumimoji="1" lang="ja-JP" altLang="en-US" dirty="0"/>
                    </a:p>
                  </a:txBody>
                  <a:tcPr/>
                </a:tc>
                <a:tc>
                  <a:txBody>
                    <a:bodyPr/>
                    <a:lstStyle/>
                    <a:p>
                      <a:pPr algn="ctr"/>
                      <a:r>
                        <a:rPr kumimoji="1" lang="en-US" altLang="ja-JP" dirty="0" smtClean="0"/>
                        <a:t>FS</a:t>
                      </a:r>
                      <a:endParaRPr kumimoji="1" lang="ja-JP" altLang="en-US" dirty="0"/>
                    </a:p>
                  </a:txBody>
                  <a:tcPr/>
                </a:tc>
                <a:tc>
                  <a:txBody>
                    <a:bodyPr/>
                    <a:lstStyle/>
                    <a:p>
                      <a:pPr algn="ctr"/>
                      <a:r>
                        <a:rPr kumimoji="1" lang="en-US" altLang="ja-JP" dirty="0" smtClean="0"/>
                        <a:t>-193deg</a:t>
                      </a:r>
                      <a:endParaRPr kumimoji="1" lang="ja-JP" altLang="en-US" dirty="0"/>
                    </a:p>
                  </a:txBody>
                  <a:tcPr/>
                </a:tc>
                <a:tc>
                  <a:txBody>
                    <a:bodyPr/>
                    <a:lstStyle/>
                    <a:p>
                      <a:pPr algn="ctr"/>
                      <a:r>
                        <a:rPr kumimoji="1" lang="en-US" altLang="ja-JP" dirty="0" smtClean="0"/>
                        <a:t>0atm</a:t>
                      </a:r>
                      <a:endParaRPr kumimoji="1" lang="ja-JP" altLang="en-US" dirty="0"/>
                    </a:p>
                  </a:txBody>
                  <a:tcPr/>
                </a:tc>
                <a:tc>
                  <a:txBody>
                    <a:bodyPr/>
                    <a:lstStyle/>
                    <a:p>
                      <a:pPr algn="ctr"/>
                      <a:r>
                        <a:rPr kumimoji="1" lang="en-US" altLang="ja-JP" dirty="0" smtClean="0"/>
                        <a:t>-</a:t>
                      </a:r>
                      <a:endParaRPr kumimoji="1" lang="ja-JP" altLang="en-US" dirty="0"/>
                    </a:p>
                  </a:txBody>
                  <a:tcPr/>
                </a:tc>
                <a:tc>
                  <a:txBody>
                    <a:bodyPr/>
                    <a:lstStyle/>
                    <a:p>
                      <a:pPr algn="ctr"/>
                      <a:r>
                        <a:rPr kumimoji="1" lang="en-US" altLang="ja-JP" dirty="0" smtClean="0"/>
                        <a:t>0</a:t>
                      </a:r>
                    </a:p>
                  </a:txBody>
                  <a:tcPr/>
                </a:tc>
                <a:tc>
                  <a:txBody>
                    <a:bodyPr/>
                    <a:lstStyle/>
                    <a:p>
                      <a:pPr algn="ctr"/>
                      <a:r>
                        <a:rPr kumimoji="1" lang="en-US" altLang="ja-JP" dirty="0" smtClean="0"/>
                        <a:t>-0.0028</a:t>
                      </a:r>
                      <a:endParaRPr kumimoji="1" lang="ja-JP" altLang="en-US" dirty="0"/>
                    </a:p>
                  </a:txBody>
                  <a:tcPr/>
                </a:tc>
              </a:tr>
              <a:tr h="370840">
                <a:tc>
                  <a:txBody>
                    <a:bodyPr/>
                    <a:lstStyle/>
                    <a:p>
                      <a:r>
                        <a:rPr kumimoji="1" lang="ja-JP" altLang="en-US" dirty="0" smtClean="0"/>
                        <a:t>レンズ</a:t>
                      </a:r>
                      <a:endParaRPr kumimoji="1" lang="ja-JP" altLang="en-US" dirty="0"/>
                    </a:p>
                  </a:txBody>
                  <a:tcPr/>
                </a:tc>
                <a:tc>
                  <a:txBody>
                    <a:bodyPr/>
                    <a:lstStyle/>
                    <a:p>
                      <a:pPr algn="ctr"/>
                      <a:r>
                        <a:rPr kumimoji="1" lang="en-US" altLang="ja-JP" dirty="0" smtClean="0"/>
                        <a:t>CaF2</a:t>
                      </a:r>
                      <a:endParaRPr kumimoji="1" lang="ja-JP" altLang="en-US" dirty="0"/>
                    </a:p>
                  </a:txBody>
                  <a:tcPr/>
                </a:tc>
                <a:tc>
                  <a:txBody>
                    <a:bodyPr/>
                    <a:lstStyle/>
                    <a:p>
                      <a:pPr algn="ctr"/>
                      <a:r>
                        <a:rPr kumimoji="1" lang="en-US" altLang="ja-JP" dirty="0" smtClean="0"/>
                        <a:t>-193deg</a:t>
                      </a:r>
                      <a:endParaRPr kumimoji="1" lang="ja-JP" altLang="en-US" dirty="0"/>
                    </a:p>
                  </a:txBody>
                  <a:tcPr/>
                </a:tc>
                <a:tc>
                  <a:txBody>
                    <a:bodyPr/>
                    <a:lstStyle/>
                    <a:p>
                      <a:pPr algn="ctr"/>
                      <a:r>
                        <a:rPr kumimoji="1" lang="en-US" altLang="ja-JP" dirty="0" smtClean="0"/>
                        <a:t>0atm</a:t>
                      </a:r>
                      <a:endParaRPr kumimoji="1" lang="ja-JP" altLang="en-US" dirty="0"/>
                    </a:p>
                  </a:txBody>
                  <a:tcPr/>
                </a:tc>
                <a:tc>
                  <a:txBody>
                    <a:bodyPr/>
                    <a:lstStyle/>
                    <a:p>
                      <a:pPr algn="ctr"/>
                      <a:r>
                        <a:rPr kumimoji="1" lang="en-US" altLang="ja-JP" dirty="0" smtClean="0"/>
                        <a:t>-0.318mm</a:t>
                      </a:r>
                      <a:endParaRPr kumimoji="1" lang="ja-JP" altLang="en-US" dirty="0"/>
                    </a:p>
                  </a:txBody>
                  <a:tcPr/>
                </a:tc>
                <a:tc>
                  <a:txBody>
                    <a:bodyPr/>
                    <a:lstStyle/>
                    <a:p>
                      <a:pPr algn="ctr"/>
                      <a:r>
                        <a:rPr kumimoji="1" lang="en-US" altLang="ja-JP" dirty="0" smtClean="0"/>
                        <a:t>-0.094mm</a:t>
                      </a:r>
                      <a:endParaRPr kumimoji="1" lang="ja-JP" altLang="en-US" dirty="0"/>
                    </a:p>
                  </a:txBody>
                  <a:tcPr/>
                </a:tc>
                <a:tc>
                  <a:txBody>
                    <a:bodyPr/>
                    <a:lstStyle/>
                    <a:p>
                      <a:pPr algn="ctr"/>
                      <a:r>
                        <a:rPr kumimoji="1" lang="en-US" altLang="ja-JP" dirty="0" smtClean="0"/>
                        <a:t>-0.001</a:t>
                      </a:r>
                      <a:endParaRPr kumimoji="1" lang="ja-JP" altLang="en-US" dirty="0"/>
                    </a:p>
                  </a:txBody>
                  <a:tcPr/>
                </a:tc>
              </a:tr>
            </a:tbl>
          </a:graphicData>
        </a:graphic>
      </p:graphicFrame>
      <p:sp>
        <p:nvSpPr>
          <p:cNvPr id="6" name="テキスト ボックス 5"/>
          <p:cNvSpPr txBox="1"/>
          <p:nvPr/>
        </p:nvSpPr>
        <p:spPr>
          <a:xfrm>
            <a:off x="998876" y="1281534"/>
            <a:ext cx="4008277" cy="369332"/>
          </a:xfrm>
          <a:prstGeom prst="rect">
            <a:avLst/>
          </a:prstGeom>
          <a:noFill/>
        </p:spPr>
        <p:txBody>
          <a:bodyPr wrap="none" rtlCol="0">
            <a:spAutoFit/>
          </a:bodyPr>
          <a:lstStyle/>
          <a:p>
            <a:r>
              <a:rPr lang="en-US" altLang="ja-JP" dirty="0" smtClean="0"/>
              <a:t>20deg, 1atm</a:t>
            </a:r>
            <a:r>
              <a:rPr lang="ja-JP" altLang="en-US" dirty="0" smtClean="0"/>
              <a:t>と比較した各要素の変化量</a:t>
            </a:r>
            <a:endParaRPr kumimoji="1" lang="ja-JP" altLang="en-US" dirty="0"/>
          </a:p>
        </p:txBody>
      </p:sp>
      <p:sp>
        <p:nvSpPr>
          <p:cNvPr id="7" name="テキスト ボックス 6"/>
          <p:cNvSpPr txBox="1"/>
          <p:nvPr/>
        </p:nvSpPr>
        <p:spPr>
          <a:xfrm>
            <a:off x="1392013" y="4161854"/>
            <a:ext cx="6420347" cy="923330"/>
          </a:xfrm>
          <a:prstGeom prst="rect">
            <a:avLst/>
          </a:prstGeom>
          <a:noFill/>
        </p:spPr>
        <p:txBody>
          <a:bodyPr wrap="none" rtlCol="0">
            <a:spAutoFit/>
          </a:bodyPr>
          <a:lstStyle/>
          <a:p>
            <a:r>
              <a:rPr kumimoji="1" lang="ja-JP" altLang="en-US" dirty="0" smtClean="0"/>
              <a:t>・レンズとレンズはアルミ </a:t>
            </a:r>
            <a:r>
              <a:rPr kumimoji="1" lang="en-US" altLang="ja-JP" dirty="0" smtClean="0"/>
              <a:t>(</a:t>
            </a:r>
            <a:r>
              <a:rPr kumimoji="1" lang="ja-JP" altLang="en-US" dirty="0" smtClean="0"/>
              <a:t>膨張率</a:t>
            </a:r>
            <a:r>
              <a:rPr kumimoji="1" lang="en-US" altLang="ja-JP" dirty="0" smtClean="0"/>
              <a:t>23 x 10^-6[/K])</a:t>
            </a:r>
            <a:r>
              <a:rPr kumimoji="1" lang="ja-JP" altLang="en-US" dirty="0" smtClean="0"/>
              <a:t>と仮定すると、</a:t>
            </a:r>
            <a:endParaRPr kumimoji="1" lang="en-US" altLang="ja-JP" dirty="0" smtClean="0"/>
          </a:p>
          <a:p>
            <a:r>
              <a:rPr lang="ja-JP" altLang="en-US" dirty="0" smtClean="0"/>
              <a:t>　</a:t>
            </a:r>
            <a:r>
              <a:rPr lang="en-US" altLang="ja-JP" dirty="0" smtClean="0"/>
              <a:t>TONIC</a:t>
            </a:r>
            <a:r>
              <a:rPr lang="ja-JP" altLang="en-US" dirty="0" smtClean="0"/>
              <a:t>内部の各エレメント間は</a:t>
            </a:r>
            <a:r>
              <a:rPr lang="en-US" altLang="ja-JP" b="1" dirty="0" smtClean="0"/>
              <a:t>0.017mm</a:t>
            </a:r>
            <a:r>
              <a:rPr lang="ja-JP" altLang="en-US" b="1" dirty="0" smtClean="0"/>
              <a:t>～</a:t>
            </a:r>
            <a:r>
              <a:rPr lang="en-US" altLang="ja-JP" b="1" dirty="0" smtClean="0"/>
              <a:t>0.199mm</a:t>
            </a:r>
            <a:r>
              <a:rPr lang="ja-JP" altLang="en-US" b="1" dirty="0" smtClean="0"/>
              <a:t>収縮</a:t>
            </a:r>
            <a:r>
              <a:rPr lang="ja-JP" altLang="en-US" dirty="0" smtClean="0"/>
              <a:t>する。</a:t>
            </a:r>
            <a:endParaRPr lang="en-US" altLang="ja-JP" dirty="0" smtClean="0"/>
          </a:p>
          <a:p>
            <a:r>
              <a:rPr lang="ja-JP" altLang="en-US" dirty="0" smtClean="0"/>
              <a:t>・主鏡</a:t>
            </a:r>
            <a:r>
              <a:rPr lang="en-US" altLang="ja-JP" dirty="0" smtClean="0"/>
              <a:t>-</a:t>
            </a:r>
            <a:r>
              <a:rPr lang="ja-JP" altLang="en-US" dirty="0" smtClean="0"/>
              <a:t>副鏡間は</a:t>
            </a:r>
            <a:r>
              <a:rPr lang="en-US" altLang="ja-JP" b="1" dirty="0" smtClean="0"/>
              <a:t>1.197mm</a:t>
            </a:r>
            <a:r>
              <a:rPr lang="ja-JP" altLang="en-US" dirty="0" err="1" smtClean="0"/>
              <a:t>、</a:t>
            </a:r>
            <a:r>
              <a:rPr lang="ja-JP" altLang="en-US" dirty="0" smtClean="0"/>
              <a:t>副鏡</a:t>
            </a:r>
            <a:r>
              <a:rPr lang="en-US" altLang="ja-JP" dirty="0" smtClean="0"/>
              <a:t>-</a:t>
            </a:r>
            <a:r>
              <a:rPr lang="ja-JP" altLang="en-US" dirty="0" smtClean="0"/>
              <a:t>窓間は</a:t>
            </a:r>
            <a:r>
              <a:rPr lang="en-US" altLang="ja-JP" b="1" dirty="0" smtClean="0"/>
              <a:t>1.549mm</a:t>
            </a:r>
            <a:r>
              <a:rPr lang="ja-JP" altLang="en-US" dirty="0"/>
              <a:t>減少</a:t>
            </a:r>
            <a:r>
              <a:rPr lang="ja-JP" altLang="en-US" dirty="0" smtClean="0"/>
              <a:t>する。</a:t>
            </a:r>
            <a:endParaRPr lang="en-US" altLang="ja-JP" dirty="0" smtClean="0"/>
          </a:p>
        </p:txBody>
      </p:sp>
      <p:sp>
        <p:nvSpPr>
          <p:cNvPr id="8" name="テキスト ボックス 7"/>
          <p:cNvSpPr txBox="1"/>
          <p:nvPr/>
        </p:nvSpPr>
        <p:spPr>
          <a:xfrm>
            <a:off x="2051720" y="5369214"/>
            <a:ext cx="5636479" cy="646331"/>
          </a:xfrm>
          <a:prstGeom prst="rect">
            <a:avLst/>
          </a:prstGeom>
          <a:noFill/>
        </p:spPr>
        <p:txBody>
          <a:bodyPr wrap="none" rtlCol="0">
            <a:spAutoFit/>
          </a:bodyPr>
          <a:lstStyle/>
          <a:p>
            <a:r>
              <a:rPr lang="ja-JP" altLang="en-US" b="1" dirty="0" smtClean="0">
                <a:solidFill>
                  <a:srgbClr val="FF0000"/>
                </a:solidFill>
              </a:rPr>
              <a:t>→これらの変化量はいずれもトレランスの範囲より小さい</a:t>
            </a:r>
            <a:endParaRPr lang="en-US" altLang="ja-JP" b="1" dirty="0" smtClean="0">
              <a:solidFill>
                <a:srgbClr val="FF0000"/>
              </a:solidFill>
            </a:endParaRPr>
          </a:p>
          <a:p>
            <a:r>
              <a:rPr lang="ja-JP" altLang="en-US" b="1" dirty="0">
                <a:solidFill>
                  <a:srgbClr val="FF0000"/>
                </a:solidFill>
              </a:rPr>
              <a:t>　 </a:t>
            </a:r>
            <a:r>
              <a:rPr lang="ja-JP" altLang="en-US" b="1" dirty="0" smtClean="0">
                <a:solidFill>
                  <a:srgbClr val="FF0000"/>
                </a:solidFill>
              </a:rPr>
              <a:t>よって冷却下での性能悪化は生じない</a:t>
            </a:r>
            <a:endParaRPr lang="en-US" altLang="ja-JP" b="1" dirty="0" smtClean="0">
              <a:solidFill>
                <a:srgbClr val="FF0000"/>
              </a:solidFill>
            </a:endParaRPr>
          </a:p>
        </p:txBody>
      </p:sp>
    </p:spTree>
    <p:extLst>
      <p:ext uri="{BB962C8B-B14F-4D97-AF65-F5344CB8AC3E}">
        <p14:creationId xmlns:p14="http://schemas.microsoft.com/office/powerpoint/2010/main" val="4974901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67544" y="404664"/>
            <a:ext cx="862737" cy="400110"/>
          </a:xfrm>
          <a:prstGeom prst="rect">
            <a:avLst/>
          </a:prstGeom>
          <a:noFill/>
        </p:spPr>
        <p:txBody>
          <a:bodyPr wrap="none" rtlCol="0">
            <a:spAutoFit/>
          </a:bodyPr>
          <a:lstStyle/>
          <a:p>
            <a:r>
              <a:rPr lang="ja-JP" altLang="en-US" sz="2000" u="sng" dirty="0"/>
              <a:t>まとめ</a:t>
            </a:r>
            <a:endParaRPr kumimoji="1" lang="ja-JP" altLang="en-US" sz="2000" u="sng" dirty="0"/>
          </a:p>
        </p:txBody>
      </p:sp>
      <p:sp>
        <p:nvSpPr>
          <p:cNvPr id="3" name="テキスト ボックス 2"/>
          <p:cNvSpPr txBox="1"/>
          <p:nvPr/>
        </p:nvSpPr>
        <p:spPr>
          <a:xfrm>
            <a:off x="467544" y="908720"/>
            <a:ext cx="8136904" cy="5078313"/>
          </a:xfrm>
          <a:prstGeom prst="rect">
            <a:avLst/>
          </a:prstGeom>
          <a:noFill/>
        </p:spPr>
        <p:txBody>
          <a:bodyPr wrap="square" rtlCol="0">
            <a:spAutoFit/>
          </a:bodyPr>
          <a:lstStyle/>
          <a:p>
            <a:pPr algn="just"/>
            <a:r>
              <a:rPr lang="ja-JP" altLang="en-US" dirty="0" smtClean="0"/>
              <a:t>　</a:t>
            </a:r>
            <a:r>
              <a:rPr lang="en-US" altLang="ja-JP" dirty="0" smtClean="0"/>
              <a:t>JARE53/54</a:t>
            </a:r>
            <a:r>
              <a:rPr lang="ja-JP" altLang="en-US" dirty="0" smtClean="0"/>
              <a:t>で実施予定の無人赤外線観測を実施するため、</a:t>
            </a:r>
            <a:r>
              <a:rPr lang="en-US" altLang="ja-JP" dirty="0" smtClean="0"/>
              <a:t>TONIC2</a:t>
            </a:r>
            <a:r>
              <a:rPr lang="ja-JP" altLang="en-US" dirty="0" smtClean="0"/>
              <a:t>の改造を計画した。</a:t>
            </a:r>
            <a:r>
              <a:rPr lang="en-US" altLang="ja-JP" dirty="0" smtClean="0"/>
              <a:t>2010</a:t>
            </a:r>
            <a:r>
              <a:rPr lang="ja-JP" altLang="en-US" dirty="0" smtClean="0"/>
              <a:t>年開発の光学系では視野</a:t>
            </a:r>
            <a:r>
              <a:rPr lang="en-US" altLang="ja-JP" dirty="0" smtClean="0"/>
              <a:t>φ4.8’</a:t>
            </a:r>
            <a:r>
              <a:rPr lang="ja-JP" altLang="en-US" dirty="0" smtClean="0"/>
              <a:t>と狭く、観測効率も悪い。そこで</a:t>
            </a:r>
            <a:r>
              <a:rPr lang="en-US" altLang="ja-JP" dirty="0" smtClean="0"/>
              <a:t>K-dark</a:t>
            </a:r>
            <a:r>
              <a:rPr lang="ja-JP" altLang="en-US" dirty="0" smtClean="0"/>
              <a:t>で広がった天体を観測する事を前提として光学系を新規に開発することとした。</a:t>
            </a:r>
            <a:r>
              <a:rPr lang="en-US" altLang="ja-JP" dirty="0" smtClean="0"/>
              <a:t>K-dark</a:t>
            </a:r>
            <a:r>
              <a:rPr lang="ja-JP" altLang="en-US" dirty="0" smtClean="0"/>
              <a:t>で</a:t>
            </a:r>
            <a:r>
              <a:rPr lang="en-US" altLang="ja-JP" dirty="0" smtClean="0"/>
              <a:t>φ12’</a:t>
            </a:r>
            <a:r>
              <a:rPr lang="ja-JP" altLang="en-US" dirty="0" smtClean="0"/>
              <a:t>程度の視野を有し、</a:t>
            </a:r>
            <a:r>
              <a:rPr lang="en-US" altLang="ja-JP" dirty="0" smtClean="0"/>
              <a:t>F</a:t>
            </a:r>
            <a:r>
              <a:rPr lang="ja-JP" altLang="en-US" dirty="0" smtClean="0"/>
              <a:t>値を出来るだけ小さくして観測効率を向上させる。今回の開発ではレンズ枚数とバックフォーカスの制限を無くして自由度を増やした。その結果、</a:t>
            </a:r>
            <a:r>
              <a:rPr lang="en-US" altLang="ja-JP" dirty="0" smtClean="0"/>
              <a:t>φ12’</a:t>
            </a:r>
            <a:r>
              <a:rPr lang="ja-JP" altLang="en-US" dirty="0" smtClean="0"/>
              <a:t>の視野で</a:t>
            </a:r>
            <a:r>
              <a:rPr lang="en-US" altLang="ja-JP" dirty="0" smtClean="0"/>
              <a:t>K-dark</a:t>
            </a:r>
            <a:r>
              <a:rPr lang="ja-JP" altLang="en-US" dirty="0" smtClean="0"/>
              <a:t>で回折限界を達成する光学系の開発に成功した。</a:t>
            </a:r>
            <a:endParaRPr lang="en-US" altLang="ja-JP" dirty="0" smtClean="0"/>
          </a:p>
          <a:p>
            <a:pPr algn="just"/>
            <a:r>
              <a:rPr lang="ja-JP" altLang="en-US" dirty="0" smtClean="0"/>
              <a:t>　</a:t>
            </a:r>
            <a:r>
              <a:rPr lang="en-US" altLang="ja-JP" dirty="0" smtClean="0"/>
              <a:t>K-dark</a:t>
            </a:r>
            <a:r>
              <a:rPr lang="ja-JP" altLang="en-US" dirty="0" err="1" smtClean="0"/>
              <a:t>だけで</a:t>
            </a:r>
            <a:r>
              <a:rPr lang="ja-JP" altLang="en-US" dirty="0" smtClean="0"/>
              <a:t>なく、</a:t>
            </a:r>
            <a:r>
              <a:rPr lang="en-US" altLang="ja-JP" dirty="0" smtClean="0"/>
              <a:t>J</a:t>
            </a:r>
            <a:r>
              <a:rPr lang="ja-JP" altLang="en-US" dirty="0" smtClean="0"/>
              <a:t>バンドや</a:t>
            </a:r>
            <a:r>
              <a:rPr lang="en-US" altLang="ja-JP" dirty="0" smtClean="0"/>
              <a:t>Pα</a:t>
            </a:r>
            <a:r>
              <a:rPr lang="ja-JP" altLang="en-US" dirty="0"/>
              <a:t>輝</a:t>
            </a:r>
            <a:r>
              <a:rPr lang="ja-JP" altLang="en-US" dirty="0" smtClean="0"/>
              <a:t>線での撮像も考慮し、上記の光学系のフォーカスを変更することでいずれも</a:t>
            </a:r>
            <a:r>
              <a:rPr lang="en-US" altLang="ja-JP" dirty="0" smtClean="0"/>
              <a:t>1</a:t>
            </a:r>
            <a:r>
              <a:rPr lang="ja-JP" altLang="en-US" dirty="0" smtClean="0"/>
              <a:t>ピクセル以下に結像する事を確認した。また瞳収差は</a:t>
            </a:r>
            <a:r>
              <a:rPr lang="en-US" altLang="ja-JP" dirty="0" smtClean="0"/>
              <a:t>2%</a:t>
            </a:r>
            <a:r>
              <a:rPr lang="ja-JP" altLang="en-US" dirty="0" smtClean="0"/>
              <a:t>程度あることがわかり、</a:t>
            </a:r>
            <a:r>
              <a:rPr lang="en-US" altLang="ja-JP" dirty="0" smtClean="0"/>
              <a:t>φ7.2mm</a:t>
            </a:r>
            <a:r>
              <a:rPr lang="ja-JP" altLang="en-US" dirty="0" smtClean="0"/>
              <a:t>の</a:t>
            </a:r>
            <a:r>
              <a:rPr lang="en-US" altLang="ja-JP" dirty="0" smtClean="0"/>
              <a:t>Cold Stop</a:t>
            </a:r>
            <a:r>
              <a:rPr lang="ja-JP" altLang="en-US" dirty="0" smtClean="0"/>
              <a:t>を入れれば良い事も分かった。さらに検出器が直接</a:t>
            </a:r>
            <a:r>
              <a:rPr lang="en-US" altLang="ja-JP" dirty="0" smtClean="0"/>
              <a:t>Sky</a:t>
            </a:r>
            <a:r>
              <a:rPr lang="ja-JP" altLang="en-US" dirty="0" smtClean="0"/>
              <a:t>を見ないようにするためには、</a:t>
            </a:r>
            <a:r>
              <a:rPr lang="en-US" altLang="ja-JP" dirty="0" smtClean="0"/>
              <a:t>Cold Stop</a:t>
            </a:r>
            <a:r>
              <a:rPr lang="ja-JP" altLang="en-US" dirty="0" smtClean="0"/>
              <a:t>は光軸から</a:t>
            </a:r>
            <a:r>
              <a:rPr lang="en-US" altLang="ja-JP" dirty="0" smtClean="0"/>
              <a:t>+/-1.36mm</a:t>
            </a:r>
            <a:r>
              <a:rPr lang="ja-JP" altLang="en-US" dirty="0" smtClean="0"/>
              <a:t>以下の精度で取り付ける必要があることもわかった。</a:t>
            </a:r>
            <a:endParaRPr lang="en-US" altLang="ja-JP" dirty="0" smtClean="0"/>
          </a:p>
          <a:p>
            <a:pPr algn="just"/>
            <a:r>
              <a:rPr kumimoji="1" lang="ja-JP" altLang="en-US" dirty="0" smtClean="0"/>
              <a:t>　トレランス解析では実現可能な組み立て誤差を考慮して計算した。その結果、結像性能悪化の主要因は主鏡・副鏡のアライメント精度であり、</a:t>
            </a:r>
            <a:r>
              <a:rPr kumimoji="1" lang="en-US" altLang="ja-JP" dirty="0" smtClean="0"/>
              <a:t>TONIC</a:t>
            </a:r>
            <a:r>
              <a:rPr kumimoji="1" lang="ja-JP" altLang="en-US" dirty="0" smtClean="0"/>
              <a:t>内部の光学系のアライメント精度はほとんど影響しないことが分かった。</a:t>
            </a:r>
            <a:endParaRPr kumimoji="1" lang="en-US" altLang="ja-JP" dirty="0" smtClean="0"/>
          </a:p>
          <a:p>
            <a:pPr algn="just"/>
            <a:r>
              <a:rPr lang="ja-JP" altLang="en-US" dirty="0"/>
              <a:t>　</a:t>
            </a:r>
            <a:r>
              <a:rPr lang="ja-JP" altLang="en-US" dirty="0" smtClean="0"/>
              <a:t>なおこれらの設計は</a:t>
            </a:r>
            <a:r>
              <a:rPr lang="en-US" altLang="ja-JP" dirty="0" smtClean="0"/>
              <a:t>20</a:t>
            </a:r>
            <a:r>
              <a:rPr lang="ja-JP" altLang="en-US" dirty="0" smtClean="0"/>
              <a:t>℃・</a:t>
            </a:r>
            <a:r>
              <a:rPr lang="en-US" altLang="ja-JP" dirty="0" smtClean="0"/>
              <a:t>1</a:t>
            </a:r>
            <a:r>
              <a:rPr lang="ja-JP" altLang="en-US" dirty="0" smtClean="0"/>
              <a:t>気圧で行った。</a:t>
            </a:r>
            <a:r>
              <a:rPr lang="en-US" altLang="ja-JP" dirty="0" smtClean="0"/>
              <a:t>-60</a:t>
            </a:r>
            <a:r>
              <a:rPr lang="ja-JP" altLang="en-US" dirty="0" smtClean="0"/>
              <a:t>度・</a:t>
            </a:r>
            <a:r>
              <a:rPr lang="en-US" altLang="ja-JP" dirty="0" smtClean="0"/>
              <a:t>0.6</a:t>
            </a:r>
            <a:r>
              <a:rPr lang="ja-JP" altLang="en-US" dirty="0" smtClean="0"/>
              <a:t>気圧や</a:t>
            </a:r>
            <a:r>
              <a:rPr lang="en-US" altLang="ja-JP" dirty="0" smtClean="0"/>
              <a:t>-193</a:t>
            </a:r>
            <a:r>
              <a:rPr lang="ja-JP" altLang="en-US" dirty="0" smtClean="0"/>
              <a:t>℃・</a:t>
            </a:r>
            <a:r>
              <a:rPr lang="en-US" altLang="ja-JP" dirty="0" smtClean="0"/>
              <a:t>0</a:t>
            </a:r>
            <a:r>
              <a:rPr lang="ja-JP" altLang="en-US" dirty="0" smtClean="0"/>
              <a:t>気圧の環境で光学系のパラメーター</a:t>
            </a:r>
            <a:r>
              <a:rPr lang="en-US" altLang="ja-JP" dirty="0" smtClean="0"/>
              <a:t>(r, t, n)</a:t>
            </a:r>
            <a:r>
              <a:rPr lang="ja-JP" altLang="en-US" dirty="0" smtClean="0"/>
              <a:t>がどう変化するか調べた。その結果はいずれもトレランス解析で与えた変位量よりも小さかった。よって設計環境とは違う実際のドームふじでも所定の性能を発揮することが見込まれる。</a:t>
            </a:r>
            <a:endParaRPr kumimoji="1" lang="ja-JP" altLang="en-US" dirty="0"/>
          </a:p>
        </p:txBody>
      </p:sp>
    </p:spTree>
    <p:extLst>
      <p:ext uri="{BB962C8B-B14F-4D97-AF65-F5344CB8AC3E}">
        <p14:creationId xmlns:p14="http://schemas.microsoft.com/office/powerpoint/2010/main" val="30589143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irofumi\Desktop\新しいフォルダー\t1_lensda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77" y="1962898"/>
            <a:ext cx="9159077" cy="3050278"/>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683568" y="664076"/>
            <a:ext cx="5944256" cy="400110"/>
          </a:xfrm>
          <a:prstGeom prst="rect">
            <a:avLst/>
          </a:prstGeom>
          <a:noFill/>
        </p:spPr>
        <p:txBody>
          <a:bodyPr wrap="none" rtlCol="0">
            <a:spAutoFit/>
          </a:bodyPr>
          <a:lstStyle/>
          <a:p>
            <a:r>
              <a:rPr lang="ja-JP" altLang="en-US" sz="2000" u="sng" dirty="0" smtClean="0"/>
              <a:t>最終的な光学レイアウト　</a:t>
            </a:r>
            <a:r>
              <a:rPr lang="en-US" altLang="ja-JP" sz="2000" u="sng" dirty="0" smtClean="0"/>
              <a:t>(</a:t>
            </a:r>
            <a:r>
              <a:rPr lang="ja-JP" altLang="en-US" sz="2000" u="sng" dirty="0" smtClean="0"/>
              <a:t>フィルター</a:t>
            </a:r>
            <a:r>
              <a:rPr lang="en-US" altLang="ja-JP" sz="2000" u="sng" dirty="0"/>
              <a:t> </a:t>
            </a:r>
            <a:r>
              <a:rPr lang="en-US" altLang="ja-JP" sz="2000" u="sng" dirty="0" smtClean="0"/>
              <a:t>t=1.0mm</a:t>
            </a:r>
            <a:r>
              <a:rPr lang="ja-JP" altLang="en-US" sz="2000" u="sng" dirty="0" smtClean="0"/>
              <a:t>の場合</a:t>
            </a:r>
            <a:r>
              <a:rPr lang="en-US" altLang="ja-JP" sz="2000" u="sng" dirty="0" smtClean="0"/>
              <a:t>)</a:t>
            </a:r>
            <a:endParaRPr kumimoji="1" lang="ja-JP" altLang="en-US" sz="2000" u="sng" dirty="0"/>
          </a:p>
        </p:txBody>
      </p:sp>
    </p:spTree>
    <p:extLst>
      <p:ext uri="{BB962C8B-B14F-4D97-AF65-F5344CB8AC3E}">
        <p14:creationId xmlns:p14="http://schemas.microsoft.com/office/powerpoint/2010/main" val="3287935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irofumi\Desktop\新しいフォルダー\t1_layou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480" y="0"/>
            <a:ext cx="860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95994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hirofumi\Desktop\新しいフォルダー\t1_layout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60848"/>
            <a:ext cx="9144000" cy="2352675"/>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1475656" y="3674859"/>
            <a:ext cx="1328056" cy="369332"/>
          </a:xfrm>
          <a:prstGeom prst="rect">
            <a:avLst/>
          </a:prstGeom>
          <a:noFill/>
        </p:spPr>
        <p:txBody>
          <a:bodyPr wrap="none" rtlCol="0">
            <a:spAutoFit/>
          </a:bodyPr>
          <a:lstStyle/>
          <a:p>
            <a:r>
              <a:rPr kumimoji="1" lang="en-US" altLang="ja-JP" dirty="0" smtClean="0"/>
              <a:t>Collimator 1</a:t>
            </a:r>
            <a:endParaRPr kumimoji="1" lang="ja-JP" altLang="en-US" dirty="0"/>
          </a:p>
        </p:txBody>
      </p:sp>
      <p:sp>
        <p:nvSpPr>
          <p:cNvPr id="4" name="テキスト ボックス 3"/>
          <p:cNvSpPr txBox="1"/>
          <p:nvPr/>
        </p:nvSpPr>
        <p:spPr>
          <a:xfrm>
            <a:off x="4572000" y="3674859"/>
            <a:ext cx="1328056" cy="369332"/>
          </a:xfrm>
          <a:prstGeom prst="rect">
            <a:avLst/>
          </a:prstGeom>
          <a:noFill/>
        </p:spPr>
        <p:txBody>
          <a:bodyPr wrap="none" rtlCol="0">
            <a:spAutoFit/>
          </a:bodyPr>
          <a:lstStyle/>
          <a:p>
            <a:r>
              <a:rPr kumimoji="1" lang="en-US" altLang="ja-JP" dirty="0" smtClean="0"/>
              <a:t>Collimator 2</a:t>
            </a:r>
            <a:endParaRPr kumimoji="1" lang="ja-JP" altLang="en-US" dirty="0"/>
          </a:p>
        </p:txBody>
      </p:sp>
      <p:sp>
        <p:nvSpPr>
          <p:cNvPr id="5" name="テキスト ボックス 4"/>
          <p:cNvSpPr txBox="1"/>
          <p:nvPr/>
        </p:nvSpPr>
        <p:spPr>
          <a:xfrm>
            <a:off x="6289632" y="3674859"/>
            <a:ext cx="1074397" cy="369332"/>
          </a:xfrm>
          <a:prstGeom prst="rect">
            <a:avLst/>
          </a:prstGeom>
          <a:noFill/>
        </p:spPr>
        <p:txBody>
          <a:bodyPr wrap="none" rtlCol="0">
            <a:spAutoFit/>
          </a:bodyPr>
          <a:lstStyle/>
          <a:p>
            <a:r>
              <a:rPr kumimoji="1" lang="en-US" altLang="ja-JP" dirty="0" smtClean="0"/>
              <a:t>Camera 1</a:t>
            </a:r>
            <a:endParaRPr kumimoji="1" lang="ja-JP" altLang="en-US" dirty="0"/>
          </a:p>
        </p:txBody>
      </p:sp>
      <p:sp>
        <p:nvSpPr>
          <p:cNvPr id="6" name="テキスト ボックス 5"/>
          <p:cNvSpPr txBox="1"/>
          <p:nvPr/>
        </p:nvSpPr>
        <p:spPr>
          <a:xfrm>
            <a:off x="6665955" y="4005064"/>
            <a:ext cx="1074397" cy="369332"/>
          </a:xfrm>
          <a:prstGeom prst="rect">
            <a:avLst/>
          </a:prstGeom>
          <a:noFill/>
        </p:spPr>
        <p:txBody>
          <a:bodyPr wrap="none" rtlCol="0">
            <a:spAutoFit/>
          </a:bodyPr>
          <a:lstStyle/>
          <a:p>
            <a:r>
              <a:rPr lang="en-US" altLang="ja-JP" dirty="0" smtClean="0"/>
              <a:t>Camera</a:t>
            </a:r>
            <a:r>
              <a:rPr kumimoji="1" lang="en-US" altLang="ja-JP" dirty="0" smtClean="0"/>
              <a:t> </a:t>
            </a:r>
            <a:r>
              <a:rPr lang="en-US" altLang="ja-JP" dirty="0"/>
              <a:t>2</a:t>
            </a:r>
            <a:endParaRPr kumimoji="1" lang="ja-JP" altLang="en-US" dirty="0"/>
          </a:p>
        </p:txBody>
      </p:sp>
      <p:sp>
        <p:nvSpPr>
          <p:cNvPr id="7" name="テキスト ボックス 6"/>
          <p:cNvSpPr txBox="1"/>
          <p:nvPr/>
        </p:nvSpPr>
        <p:spPr>
          <a:xfrm>
            <a:off x="7596336" y="3674859"/>
            <a:ext cx="666273" cy="369332"/>
          </a:xfrm>
          <a:prstGeom prst="rect">
            <a:avLst/>
          </a:prstGeom>
          <a:noFill/>
        </p:spPr>
        <p:txBody>
          <a:bodyPr wrap="none" rtlCol="0">
            <a:spAutoFit/>
          </a:bodyPr>
          <a:lstStyle/>
          <a:p>
            <a:r>
              <a:rPr kumimoji="1" lang="en-US" altLang="ja-JP" dirty="0" smtClean="0"/>
              <a:t>Filter</a:t>
            </a:r>
            <a:endParaRPr kumimoji="1" lang="ja-JP" altLang="en-US" dirty="0"/>
          </a:p>
        </p:txBody>
      </p:sp>
      <p:sp>
        <p:nvSpPr>
          <p:cNvPr id="3" name="テキスト ボックス 2"/>
          <p:cNvSpPr txBox="1"/>
          <p:nvPr/>
        </p:nvSpPr>
        <p:spPr>
          <a:xfrm>
            <a:off x="0" y="4379140"/>
            <a:ext cx="972446" cy="369332"/>
          </a:xfrm>
          <a:prstGeom prst="rect">
            <a:avLst/>
          </a:prstGeom>
          <a:noFill/>
        </p:spPr>
        <p:txBody>
          <a:bodyPr wrap="none" rtlCol="0">
            <a:spAutoFit/>
          </a:bodyPr>
          <a:lstStyle/>
          <a:p>
            <a:r>
              <a:rPr kumimoji="1" lang="en-US" altLang="ja-JP" dirty="0" smtClean="0"/>
              <a:t>Window</a:t>
            </a:r>
            <a:endParaRPr kumimoji="1" lang="ja-JP" altLang="en-US" dirty="0"/>
          </a:p>
        </p:txBody>
      </p:sp>
      <p:cxnSp>
        <p:nvCxnSpPr>
          <p:cNvPr id="9" name="直線矢印コネクタ 8"/>
          <p:cNvCxnSpPr/>
          <p:nvPr/>
        </p:nvCxnSpPr>
        <p:spPr>
          <a:xfrm>
            <a:off x="5868144" y="2204864"/>
            <a:ext cx="0" cy="57606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a:off x="1763688" y="2204864"/>
            <a:ext cx="0" cy="57606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5389043" y="1732783"/>
            <a:ext cx="1081706" cy="369332"/>
          </a:xfrm>
          <a:prstGeom prst="rect">
            <a:avLst/>
          </a:prstGeom>
          <a:noFill/>
        </p:spPr>
        <p:txBody>
          <a:bodyPr wrap="none" rtlCol="0">
            <a:spAutoFit/>
          </a:bodyPr>
          <a:lstStyle/>
          <a:p>
            <a:r>
              <a:rPr kumimoji="1" lang="en-US" altLang="ja-JP" dirty="0" smtClean="0"/>
              <a:t>Cold Stop</a:t>
            </a:r>
            <a:endParaRPr kumimoji="1" lang="ja-JP" altLang="en-US" dirty="0"/>
          </a:p>
        </p:txBody>
      </p:sp>
      <p:sp>
        <p:nvSpPr>
          <p:cNvPr id="13" name="テキスト ボックス 12"/>
          <p:cNvSpPr txBox="1"/>
          <p:nvPr/>
        </p:nvSpPr>
        <p:spPr>
          <a:xfrm>
            <a:off x="1222835" y="1691516"/>
            <a:ext cx="1240789" cy="369332"/>
          </a:xfrm>
          <a:prstGeom prst="rect">
            <a:avLst/>
          </a:prstGeom>
          <a:noFill/>
        </p:spPr>
        <p:txBody>
          <a:bodyPr wrap="none" rtlCol="0">
            <a:spAutoFit/>
          </a:bodyPr>
          <a:lstStyle/>
          <a:p>
            <a:r>
              <a:rPr kumimoji="1" lang="en-US" altLang="ja-JP" dirty="0" smtClean="0"/>
              <a:t>Focal Plane</a:t>
            </a:r>
            <a:endParaRPr kumimoji="1" lang="ja-JP" altLang="en-US" dirty="0"/>
          </a:p>
        </p:txBody>
      </p:sp>
      <p:sp>
        <p:nvSpPr>
          <p:cNvPr id="14" name="テキスト ボックス 13"/>
          <p:cNvSpPr txBox="1"/>
          <p:nvPr/>
        </p:nvSpPr>
        <p:spPr>
          <a:xfrm>
            <a:off x="8162834" y="3674859"/>
            <a:ext cx="1005853" cy="369332"/>
          </a:xfrm>
          <a:prstGeom prst="rect">
            <a:avLst/>
          </a:prstGeom>
          <a:noFill/>
        </p:spPr>
        <p:txBody>
          <a:bodyPr wrap="none" rtlCol="0">
            <a:spAutoFit/>
          </a:bodyPr>
          <a:lstStyle/>
          <a:p>
            <a:r>
              <a:rPr kumimoji="1" lang="en-US" altLang="ja-JP" dirty="0" smtClean="0"/>
              <a:t>Detector</a:t>
            </a:r>
          </a:p>
        </p:txBody>
      </p:sp>
    </p:spTree>
    <p:extLst>
      <p:ext uri="{BB962C8B-B14F-4D97-AF65-F5344CB8AC3E}">
        <p14:creationId xmlns:p14="http://schemas.microsoft.com/office/powerpoint/2010/main" val="2909599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hirofumi\Desktop\新しいフォルダー\t1_spot_kdar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1344"/>
            <a:ext cx="860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147872" y="908720"/>
            <a:ext cx="2335896" cy="523220"/>
          </a:xfrm>
          <a:prstGeom prst="rect">
            <a:avLst/>
          </a:prstGeom>
          <a:solidFill>
            <a:schemeClr val="bg1"/>
          </a:solidFill>
          <a:ln>
            <a:solidFill>
              <a:schemeClr val="tx1"/>
            </a:solidFill>
          </a:ln>
        </p:spPr>
        <p:txBody>
          <a:bodyPr wrap="none" rtlCol="0">
            <a:spAutoFit/>
          </a:bodyPr>
          <a:lstStyle/>
          <a:p>
            <a:r>
              <a:rPr kumimoji="1" lang="en-US" altLang="ja-JP" sz="2800" dirty="0" smtClean="0"/>
              <a:t>K-dark 2.36μm</a:t>
            </a:r>
            <a:endParaRPr kumimoji="1" lang="ja-JP" altLang="en-US" sz="2800" dirty="0"/>
          </a:p>
        </p:txBody>
      </p:sp>
    </p:spTree>
    <p:extLst>
      <p:ext uri="{BB962C8B-B14F-4D97-AF65-F5344CB8AC3E}">
        <p14:creationId xmlns:p14="http://schemas.microsoft.com/office/powerpoint/2010/main" val="29095994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hirofumi\Desktop\新しいフォルダー\t1_rms_kdar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7384"/>
            <a:ext cx="860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147872" y="908720"/>
            <a:ext cx="2335896" cy="523220"/>
          </a:xfrm>
          <a:prstGeom prst="rect">
            <a:avLst/>
          </a:prstGeom>
          <a:solidFill>
            <a:schemeClr val="bg1"/>
          </a:solidFill>
          <a:ln>
            <a:solidFill>
              <a:schemeClr val="tx1"/>
            </a:solidFill>
          </a:ln>
        </p:spPr>
        <p:txBody>
          <a:bodyPr wrap="none" rtlCol="0">
            <a:spAutoFit/>
          </a:bodyPr>
          <a:lstStyle/>
          <a:p>
            <a:r>
              <a:rPr kumimoji="1" lang="en-US" altLang="ja-JP" sz="2800" dirty="0" smtClean="0"/>
              <a:t>K-dark 2.36μm</a:t>
            </a:r>
            <a:endParaRPr kumimoji="1" lang="ja-JP" altLang="en-US" sz="2800" dirty="0"/>
          </a:p>
        </p:txBody>
      </p:sp>
    </p:spTree>
    <p:extLst>
      <p:ext uri="{BB962C8B-B14F-4D97-AF65-F5344CB8AC3E}">
        <p14:creationId xmlns:p14="http://schemas.microsoft.com/office/powerpoint/2010/main" val="2909599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hirofumi\Desktop\新しいフォルダー\t1_spot_j.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7453"/>
            <a:ext cx="860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147872" y="908720"/>
            <a:ext cx="1503938" cy="523220"/>
          </a:xfrm>
          <a:prstGeom prst="rect">
            <a:avLst/>
          </a:prstGeom>
          <a:solidFill>
            <a:schemeClr val="bg1"/>
          </a:solidFill>
          <a:ln>
            <a:solidFill>
              <a:schemeClr val="tx1"/>
            </a:solidFill>
          </a:ln>
        </p:spPr>
        <p:txBody>
          <a:bodyPr wrap="none" rtlCol="0">
            <a:spAutoFit/>
          </a:bodyPr>
          <a:lstStyle/>
          <a:p>
            <a:r>
              <a:rPr kumimoji="1" lang="en-US" altLang="ja-JP" sz="2800" dirty="0" smtClean="0"/>
              <a:t>J 1.21μm</a:t>
            </a:r>
            <a:endParaRPr kumimoji="1" lang="ja-JP" altLang="en-US" sz="2800" dirty="0"/>
          </a:p>
        </p:txBody>
      </p:sp>
    </p:spTree>
    <p:extLst>
      <p:ext uri="{BB962C8B-B14F-4D97-AF65-F5344CB8AC3E}">
        <p14:creationId xmlns:p14="http://schemas.microsoft.com/office/powerpoint/2010/main" val="29095994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hirofumi\Desktop\新しいフォルダー\t1_rms_j.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9397"/>
            <a:ext cx="860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147872" y="908720"/>
            <a:ext cx="1503938" cy="523220"/>
          </a:xfrm>
          <a:prstGeom prst="rect">
            <a:avLst/>
          </a:prstGeom>
          <a:solidFill>
            <a:schemeClr val="bg1"/>
          </a:solidFill>
          <a:ln>
            <a:solidFill>
              <a:schemeClr val="tx1"/>
            </a:solidFill>
          </a:ln>
        </p:spPr>
        <p:txBody>
          <a:bodyPr wrap="none" rtlCol="0">
            <a:spAutoFit/>
          </a:bodyPr>
          <a:lstStyle/>
          <a:p>
            <a:r>
              <a:rPr lang="en-US" altLang="ja-JP" sz="2800" dirty="0" smtClean="0"/>
              <a:t>J</a:t>
            </a:r>
            <a:r>
              <a:rPr lang="ja-JP" altLang="en-US" sz="2800" dirty="0"/>
              <a:t> </a:t>
            </a:r>
            <a:r>
              <a:rPr lang="en-US" altLang="ja-JP" sz="2800" dirty="0" smtClean="0"/>
              <a:t>1.21</a:t>
            </a:r>
            <a:r>
              <a:rPr kumimoji="1" lang="en-US" altLang="ja-JP" sz="2800" dirty="0" smtClean="0"/>
              <a:t>μm</a:t>
            </a:r>
            <a:endParaRPr kumimoji="1" lang="ja-JP" altLang="en-US" sz="2800" dirty="0"/>
          </a:p>
        </p:txBody>
      </p:sp>
    </p:spTree>
    <p:extLst>
      <p:ext uri="{BB962C8B-B14F-4D97-AF65-F5344CB8AC3E}">
        <p14:creationId xmlns:p14="http://schemas.microsoft.com/office/powerpoint/2010/main" val="29095994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hirofumi\Desktop\新しいフォルダー\t1_spot_p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480" y="0"/>
            <a:ext cx="860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147872" y="908720"/>
            <a:ext cx="1962397" cy="523220"/>
          </a:xfrm>
          <a:prstGeom prst="rect">
            <a:avLst/>
          </a:prstGeom>
          <a:solidFill>
            <a:schemeClr val="bg1"/>
          </a:solidFill>
          <a:ln>
            <a:solidFill>
              <a:schemeClr val="tx1"/>
            </a:solidFill>
          </a:ln>
        </p:spPr>
        <p:txBody>
          <a:bodyPr wrap="none" rtlCol="0">
            <a:spAutoFit/>
          </a:bodyPr>
          <a:lstStyle/>
          <a:p>
            <a:r>
              <a:rPr lang="en-US" altLang="ja-JP" sz="2800" dirty="0" smtClean="0"/>
              <a:t>Pα</a:t>
            </a:r>
            <a:r>
              <a:rPr kumimoji="1" lang="en-US" altLang="ja-JP" sz="2800" dirty="0" smtClean="0"/>
              <a:t> 1.875μm</a:t>
            </a:r>
            <a:endParaRPr kumimoji="1" lang="ja-JP" altLang="en-US" sz="2800" dirty="0"/>
          </a:p>
        </p:txBody>
      </p:sp>
    </p:spTree>
    <p:extLst>
      <p:ext uri="{BB962C8B-B14F-4D97-AF65-F5344CB8AC3E}">
        <p14:creationId xmlns:p14="http://schemas.microsoft.com/office/powerpoint/2010/main" val="29095994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TotalTime>
  <Words>684</Words>
  <Application>Microsoft Office PowerPoint</Application>
  <PresentationFormat>画面に合わせる (4:3)</PresentationFormat>
  <Paragraphs>217</Paragraphs>
  <Slides>17</Slides>
  <Notes>0</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hirofumi</dc:creator>
  <cp:lastModifiedBy>hirofumi</cp:lastModifiedBy>
  <cp:revision>29</cp:revision>
  <cp:lastPrinted>2011-06-19T18:01:04Z</cp:lastPrinted>
  <dcterms:created xsi:type="dcterms:W3CDTF">2011-06-19T15:24:41Z</dcterms:created>
  <dcterms:modified xsi:type="dcterms:W3CDTF">2011-06-22T08:34:06Z</dcterms:modified>
</cp:coreProperties>
</file>