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8" r:id="rId2"/>
    <p:sldId id="259" r:id="rId3"/>
    <p:sldId id="260" r:id="rId4"/>
  </p:sldIdLst>
  <p:sldSz cx="9906000" cy="6858000" type="A4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0" y="-2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787" cy="5112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927" y="1"/>
            <a:ext cx="3076787" cy="5112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CD369-C21E-410E-BF9F-1DC0318DC26F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1772"/>
            <a:ext cx="3076787" cy="5112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927" y="9721772"/>
            <a:ext cx="3076787" cy="5112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0FD7D-A39A-4295-9A29-310CE7523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893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92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3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9" cy="78009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6" y="366714"/>
            <a:ext cx="4849814" cy="78009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04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92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80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6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97301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8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214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7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06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32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45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54A51-530B-4055-9E2E-0FCD2DF81E01}" type="datetimeFigureOut">
              <a:rPr kumimoji="1" lang="ja-JP" altLang="en-US" smtClean="0"/>
              <a:t>2013/2/21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BC2D-EC98-4A98-A861-26F921C7B2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0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0" y="0"/>
            <a:ext cx="9906000" cy="93456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tint val="44500"/>
                  <a:satMod val="160000"/>
                  <a:lumMod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1718"/>
            <a:ext cx="9906000" cy="60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14" y="4612848"/>
            <a:ext cx="1729524" cy="13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129651" y="5201441"/>
            <a:ext cx="8435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latin typeface="+mj-ea"/>
                <a:ea typeface="+mj-ea"/>
              </a:rPr>
              <a:t>ドームふじ基地</a:t>
            </a:r>
            <a:endParaRPr kumimoji="1" lang="ja-JP" altLang="en-US" sz="800" dirty="0">
              <a:latin typeface="+mj-ea"/>
              <a:ea typeface="+mj-ea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515728" y="4932586"/>
            <a:ext cx="141639" cy="141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7694" y="4643625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 smtClean="0">
                <a:solidFill>
                  <a:schemeClr val="bg1"/>
                </a:solidFill>
                <a:latin typeface="+mj-ea"/>
                <a:ea typeface="+mj-ea"/>
              </a:rPr>
              <a:t>昭</a:t>
            </a:r>
            <a:r>
              <a:rPr kumimoji="1" lang="ja-JP" altLang="en-US" sz="800" dirty="0" smtClean="0">
                <a:latin typeface="+mj-ea"/>
                <a:ea typeface="+mj-ea"/>
              </a:rPr>
              <a:t>和基地</a:t>
            </a:r>
            <a:endParaRPr kumimoji="1" lang="ja-JP" altLang="en-US" sz="800" dirty="0">
              <a:latin typeface="+mj-ea"/>
              <a:ea typeface="+mj-ea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710604" y="4680490"/>
            <a:ext cx="141639" cy="14171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96252" y="148126"/>
            <a:ext cx="7043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南極からの新赤外線天文学の創成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1" y="1935019"/>
            <a:ext cx="2339529" cy="38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58060" y="904305"/>
            <a:ext cx="55239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南極内陸は、ブリザー</a:t>
            </a:r>
            <a:r>
              <a:rPr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ドがなく、非常に穏やかな、</a:t>
            </a:r>
            <a:r>
              <a:rPr kumimoji="1"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地球上で最も星空の美しい場所です。</a:t>
            </a:r>
            <a:r>
              <a:rPr lang="ja-JP" altLang="en-US" sz="1600" dirty="0" smtClean="0">
                <a:solidFill>
                  <a:schemeClr val="bg1"/>
                </a:solidFill>
                <a:latin typeface="+mj-ea"/>
                <a:ea typeface="+mj-ea"/>
              </a:rPr>
              <a:t>この場所で私たちは新しい赤外線天文学を展開します</a:t>
            </a:r>
            <a:endParaRPr kumimoji="1" lang="ja-JP" altLang="en-US" sz="16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13616" y="6075850"/>
            <a:ext cx="251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+mj-ea"/>
                <a:ea typeface="+mj-ea"/>
              </a:rPr>
              <a:t>昭和基地から</a:t>
            </a:r>
            <a:r>
              <a:rPr lang="en-US" altLang="ja-JP" sz="1000" dirty="0" err="1" smtClean="0">
                <a:latin typeface="+mj-ea"/>
                <a:ea typeface="+mj-ea"/>
              </a:rPr>
              <a:t>1000km</a:t>
            </a:r>
            <a:r>
              <a:rPr lang="ja-JP" altLang="en-US" sz="1000" dirty="0" smtClean="0">
                <a:latin typeface="+mj-ea"/>
                <a:ea typeface="+mj-ea"/>
              </a:rPr>
              <a:t>離れた場所には国立極地研究所のドームふじ基地があります。東北大学は極地研の協力で</a:t>
            </a:r>
            <a:r>
              <a:rPr lang="en-US" altLang="ja-JP" sz="1000" dirty="0" smtClean="0">
                <a:latin typeface="+mj-ea"/>
                <a:ea typeface="+mj-ea"/>
              </a:rPr>
              <a:t>2010</a:t>
            </a:r>
            <a:r>
              <a:rPr lang="ja-JP" altLang="en-US" sz="1000" dirty="0" smtClean="0">
                <a:latin typeface="+mj-ea"/>
                <a:ea typeface="+mj-ea"/>
              </a:rPr>
              <a:t>年に天体観測所を開設しました。</a:t>
            </a:r>
            <a:endParaRPr kumimoji="1" lang="ja-JP" altLang="en-US" sz="1000" dirty="0">
              <a:latin typeface="+mj-ea"/>
              <a:ea typeface="+mj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46301" y="4243515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  <a:latin typeface="+mj-ea"/>
                <a:ea typeface="+mj-ea"/>
              </a:rPr>
              <a:t>東北大の高さ</a:t>
            </a:r>
            <a:r>
              <a:rPr kumimoji="1" lang="en-US" altLang="ja-JP" sz="1000" dirty="0" err="1" smtClean="0">
                <a:solidFill>
                  <a:schemeClr val="bg1"/>
                </a:solidFill>
                <a:latin typeface="+mj-ea"/>
                <a:ea typeface="+mj-ea"/>
              </a:rPr>
              <a:t>11m</a:t>
            </a:r>
            <a:r>
              <a:rPr kumimoji="1" lang="ja-JP" altLang="en-US" sz="1000" dirty="0" smtClean="0">
                <a:solidFill>
                  <a:schemeClr val="bg1"/>
                </a:solidFill>
                <a:latin typeface="+mj-ea"/>
                <a:ea typeface="+mj-ea"/>
              </a:rPr>
              <a:t>の望遠鏡ステージ</a:t>
            </a:r>
          </a:p>
          <a:p>
            <a:r>
              <a:rPr lang="ja-JP" altLang="en-US" sz="1000" dirty="0" smtClean="0">
                <a:solidFill>
                  <a:schemeClr val="bg1"/>
                </a:solidFill>
                <a:latin typeface="+mj-ea"/>
                <a:ea typeface="+mj-ea"/>
              </a:rPr>
              <a:t>小型の望遠鏡を設置しました</a:t>
            </a:r>
            <a:endParaRPr kumimoji="1" lang="ja-JP" altLang="en-US" sz="1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30334" y="1021156"/>
            <a:ext cx="3056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宇宙初期の広域銀河地図を作って、私たちの銀河系の生い立ちを解明します</a:t>
            </a:r>
            <a:endParaRPr kumimoji="1"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3010" y="5679026"/>
            <a:ext cx="215956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100" dirty="0" smtClean="0">
                <a:latin typeface="+mj-ea"/>
                <a:ea typeface="+mj-ea"/>
              </a:rPr>
              <a:t>極地仕様の超軽量新技術望遠鏡</a:t>
            </a:r>
          </a:p>
        </p:txBody>
      </p:sp>
      <p:pic>
        <p:nvPicPr>
          <p:cNvPr id="1026" name="Picture 2" descr="M44_hot%20jupiter-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56" y="2551537"/>
            <a:ext cx="2627206" cy="181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593614" y="6364126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+mj-ea"/>
                <a:ea typeface="+mj-ea"/>
              </a:rPr>
              <a:t>第</a:t>
            </a:r>
            <a:r>
              <a:rPr kumimoji="1" lang="en-US" altLang="ja-JP" sz="1200" dirty="0" smtClean="0">
                <a:latin typeface="+mj-ea"/>
                <a:ea typeface="+mj-ea"/>
              </a:rPr>
              <a:t>54</a:t>
            </a:r>
            <a:r>
              <a:rPr kumimoji="1" lang="ja-JP" altLang="en-US" sz="1200" dirty="0" smtClean="0">
                <a:latin typeface="+mj-ea"/>
                <a:ea typeface="+mj-ea"/>
              </a:rPr>
              <a:t>次南極地域観測隊による天体観測所の設営</a:t>
            </a:r>
          </a:p>
          <a:p>
            <a:r>
              <a:rPr lang="ja-JP" altLang="en-US" sz="1200" dirty="0">
                <a:latin typeface="+mj-ea"/>
                <a:ea typeface="+mj-ea"/>
              </a:rPr>
              <a:t>東北</a:t>
            </a:r>
            <a:r>
              <a:rPr lang="ja-JP" altLang="en-US" sz="1200" dirty="0" smtClean="0">
                <a:latin typeface="+mj-ea"/>
                <a:ea typeface="+mj-ea"/>
              </a:rPr>
              <a:t>大学から</a:t>
            </a:r>
            <a:r>
              <a:rPr kumimoji="1" lang="en-US" altLang="ja-JP" sz="1200" dirty="0" smtClean="0">
                <a:latin typeface="+mj-ea"/>
                <a:ea typeface="+mj-ea"/>
              </a:rPr>
              <a:t>2</a:t>
            </a:r>
            <a:r>
              <a:rPr kumimoji="1" lang="ja-JP" altLang="en-US" sz="1200" dirty="0" smtClean="0">
                <a:latin typeface="+mj-ea"/>
                <a:ea typeface="+mj-ea"/>
              </a:rPr>
              <a:t>名隊員として参加しています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15252" y="4133322"/>
            <a:ext cx="733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 smtClean="0">
                <a:solidFill>
                  <a:schemeClr val="bg1"/>
                </a:solidFill>
                <a:latin typeface="+mj-ea"/>
                <a:ea typeface="+mj-ea"/>
              </a:rPr>
              <a:t>NASA</a:t>
            </a:r>
            <a:r>
              <a:rPr kumimoji="1" lang="ja-JP" altLang="en-US" sz="700" dirty="0" smtClean="0">
                <a:solidFill>
                  <a:schemeClr val="bg1"/>
                </a:solidFill>
                <a:latin typeface="+mj-ea"/>
                <a:ea typeface="+mj-ea"/>
              </a:rPr>
              <a:t>提供</a:t>
            </a:r>
            <a:endParaRPr kumimoji="1" lang="ja-JP" altLang="en-US" sz="7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6531648" y="1478774"/>
            <a:ext cx="2907119" cy="2078742"/>
            <a:chOff x="5874515" y="1478774"/>
            <a:chExt cx="2683495" cy="2078742"/>
          </a:xfrm>
        </p:grpSpPr>
        <p:pic>
          <p:nvPicPr>
            <p:cNvPr id="25" name="図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934" y="1478774"/>
              <a:ext cx="2655076" cy="207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6394307" y="1637086"/>
              <a:ext cx="1651587" cy="1732285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800">
                <a:latin typeface="+mj-ea"/>
                <a:ea typeface="+mj-ea"/>
              </a:endParaRPr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7167783" y="2452703"/>
              <a:ext cx="125379" cy="130884"/>
            </a:xfrm>
            <a:prstGeom prst="ellips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800">
                <a:latin typeface="+mj-ea"/>
                <a:ea typeface="+mj-ea"/>
              </a:endParaRPr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6624322" y="1885380"/>
              <a:ext cx="1212300" cy="1243877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 sz="800">
                <a:latin typeface="+mj-ea"/>
                <a:ea typeface="+mj-ea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 flipV="1">
              <a:off x="7251215" y="1946010"/>
              <a:ext cx="585407" cy="5721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800">
                <a:latin typeface="+mj-ea"/>
                <a:ea typeface="+mj-ea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 flipV="1">
              <a:off x="7230472" y="2185643"/>
              <a:ext cx="757803" cy="33250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 sz="800">
                <a:latin typeface="+mj-ea"/>
                <a:ea typeface="+mj-ea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7864818" y="2319972"/>
              <a:ext cx="596613" cy="2154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800" dirty="0" smtClean="0">
                  <a:solidFill>
                    <a:schemeClr val="bg1"/>
                  </a:solidFill>
                  <a:latin typeface="+mj-ea"/>
                  <a:ea typeface="+mj-ea"/>
                </a:rPr>
                <a:t>137</a:t>
              </a:r>
              <a:r>
                <a:rPr lang="ja-JP" altLang="en-US" sz="800" dirty="0" smtClean="0">
                  <a:solidFill>
                    <a:schemeClr val="bg1"/>
                  </a:solidFill>
                  <a:latin typeface="+mj-ea"/>
                  <a:ea typeface="+mj-ea"/>
                </a:rPr>
                <a:t>億年前</a:t>
              </a:r>
              <a:endParaRPr lang="en-US" altLang="ja-JP" sz="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2" name="テキスト ボックス 1"/>
            <p:cNvSpPr txBox="1">
              <a:spLocks noChangeArrowheads="1"/>
            </p:cNvSpPr>
            <p:nvPr/>
          </p:nvSpPr>
          <p:spPr bwMode="auto">
            <a:xfrm>
              <a:off x="7753191" y="2583587"/>
              <a:ext cx="59661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800" dirty="0" smtClean="0">
                  <a:solidFill>
                    <a:schemeClr val="bg1"/>
                  </a:solidFill>
                  <a:latin typeface="+mj-ea"/>
                  <a:ea typeface="+mj-ea"/>
                </a:rPr>
                <a:t>100</a:t>
              </a:r>
              <a:r>
                <a:rPr lang="ja-JP" altLang="en-US" sz="800" dirty="0" smtClean="0">
                  <a:solidFill>
                    <a:schemeClr val="bg1"/>
                  </a:solidFill>
                  <a:latin typeface="+mj-ea"/>
                  <a:ea typeface="+mj-ea"/>
                </a:rPr>
                <a:t>億年前</a:t>
              </a:r>
              <a:endParaRPr lang="ja-JP" altLang="en-US" sz="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テキスト ボックス 2"/>
            <p:cNvSpPr txBox="1">
              <a:spLocks noChangeArrowheads="1"/>
            </p:cNvSpPr>
            <p:nvPr/>
          </p:nvSpPr>
          <p:spPr bwMode="auto">
            <a:xfrm>
              <a:off x="7904678" y="1885380"/>
              <a:ext cx="6350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宇宙の果て</a:t>
              </a:r>
            </a:p>
          </p:txBody>
        </p:sp>
        <p:sp>
          <p:nvSpPr>
            <p:cNvPr id="36" name="テキスト ボックス 35"/>
            <p:cNvSpPr txBox="1">
              <a:spLocks noChangeArrowheads="1"/>
            </p:cNvSpPr>
            <p:nvPr/>
          </p:nvSpPr>
          <p:spPr bwMode="auto">
            <a:xfrm>
              <a:off x="6032461" y="1941902"/>
              <a:ext cx="836165" cy="4616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rebuchet MS" pitchFamily="34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800" dirty="0">
                  <a:solidFill>
                    <a:schemeClr val="bg1"/>
                  </a:solidFill>
                  <a:latin typeface="+mj-ea"/>
                  <a:ea typeface="+mj-ea"/>
                </a:rPr>
                <a:t>最初の星が生まれ、銀河が成長した時代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874515" y="3356992"/>
              <a:ext cx="75050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700" dirty="0" smtClean="0">
                  <a:solidFill>
                    <a:schemeClr val="bg1"/>
                  </a:solidFill>
                  <a:latin typeface="+mj-ea"/>
                  <a:ea typeface="+mj-ea"/>
                </a:rPr>
                <a:t>国立天文台提供</a:t>
              </a:r>
              <a:endParaRPr kumimoji="1" lang="ja-JP" altLang="en-US" sz="7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3" name="直線コネクタ 22"/>
          <p:cNvCxnSpPr/>
          <p:nvPr/>
        </p:nvCxnSpPr>
        <p:spPr>
          <a:xfrm>
            <a:off x="203011" y="797033"/>
            <a:ext cx="956446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2696354" y="1764628"/>
            <a:ext cx="3579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世界の天文サイトで、最も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少ない水蒸気量、最も良い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シーイング、圧倒的に低い大気からの赤外線放射、極夜の</a:t>
            </a:r>
            <a:r>
              <a:rPr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ヶ月間連続観測の特色を生かした研究を行います</a:t>
            </a:r>
            <a:endParaRPr lang="ja-JP" altLang="en-US" sz="1200" dirty="0">
              <a:latin typeface="+mj-ea"/>
              <a:ea typeface="+mj-ea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541815" y="2583587"/>
            <a:ext cx="2227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太陽系の外で生命存在の可能性のある惑星を発見します</a:t>
            </a:r>
            <a:endParaRPr kumimoji="1"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861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:\R&amp;D2013\antarctica\2m\telescopeSmalld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7" y="3719255"/>
            <a:ext cx="1890892" cy="29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2345446" y="6242601"/>
            <a:ext cx="188747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+mj-ea"/>
                <a:ea typeface="+mj-ea"/>
              </a:rPr>
              <a:t>雪面の上に立てるため、極地</a:t>
            </a:r>
            <a:r>
              <a:rPr lang="ja-JP" altLang="en-US" sz="1000" dirty="0" smtClean="0">
                <a:latin typeface="+mj-ea"/>
                <a:ea typeface="+mj-ea"/>
              </a:rPr>
              <a:t>工学研究者と</a:t>
            </a:r>
            <a:r>
              <a:rPr lang="ja-JP" altLang="en-US" sz="1000" dirty="0">
                <a:latin typeface="+mj-ea"/>
                <a:ea typeface="+mj-ea"/>
              </a:rPr>
              <a:t>共同で開発</a:t>
            </a:r>
            <a:r>
              <a:rPr lang="ja-JP" altLang="en-US" sz="1000" dirty="0" smtClean="0">
                <a:latin typeface="+mj-ea"/>
                <a:ea typeface="+mj-ea"/>
              </a:rPr>
              <a:t>します</a:t>
            </a:r>
            <a:endParaRPr lang="ja-JP" altLang="en-US" sz="1000" dirty="0"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44243" y="468076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望遠鏡と観測装置</a:t>
            </a:r>
            <a:endParaRPr kumimoji="1" lang="ja-JP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83014" y="816581"/>
            <a:ext cx="2810585" cy="21236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口径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2.5m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望遠鏡</a:t>
            </a:r>
          </a:p>
          <a:p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超軽量新技術架台、軽量ドーム</a:t>
            </a:r>
          </a:p>
          <a:p>
            <a:r>
              <a:rPr kumimoji="1"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  </a:t>
            </a: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   極寒に耐える仕様</a:t>
            </a:r>
            <a:endParaRPr kumimoji="1" lang="en-US" altLang="ja-JP" sz="11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赤外線ヘテロダイン分光器</a:t>
            </a:r>
          </a:p>
          <a:p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波長</a:t>
            </a:r>
            <a:r>
              <a:rPr lang="en-US" altLang="ja-JP" sz="1100" dirty="0" err="1" smtClean="0">
                <a:solidFill>
                  <a:schemeClr val="bg1"/>
                </a:solidFill>
                <a:latin typeface="+mj-ea"/>
                <a:ea typeface="+mj-ea"/>
              </a:rPr>
              <a:t>10μm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超高分解能</a:t>
            </a:r>
            <a:r>
              <a:rPr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10</a:t>
            </a:r>
            <a:r>
              <a:rPr lang="en-US" altLang="ja-JP" sz="1100" baseline="30000" dirty="0" smtClean="0">
                <a:solidFill>
                  <a:schemeClr val="bg1"/>
                </a:solidFill>
                <a:latin typeface="+mj-ea"/>
                <a:ea typeface="+mj-ea"/>
              </a:rPr>
              <a:t>7-8</a:t>
            </a:r>
            <a:endParaRPr kumimoji="1" lang="ja-JP" altLang="en-US" sz="1100" baseline="300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赤外線広域撮像分光装置</a:t>
            </a:r>
          </a:p>
          <a:p>
            <a:r>
              <a:rPr kumimoji="1"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kumimoji="1"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7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分角</a:t>
            </a:r>
            <a:r>
              <a:rPr kumimoji="1"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×7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分角</a:t>
            </a:r>
            <a:r>
              <a:rPr kumimoji="1"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×3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色＋低分散</a:t>
            </a:r>
          </a:p>
          <a:p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       波長</a:t>
            </a:r>
            <a:r>
              <a:rPr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1μm-5μm</a:t>
            </a:r>
            <a:endParaRPr lang="ja-JP" altLang="en-US" sz="11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(H</a:t>
            </a:r>
            <a:r>
              <a:rPr kumimoji="1" lang="en-US" altLang="ja-JP" sz="1200" baseline="-25000" dirty="0" smtClean="0">
                <a:solidFill>
                  <a:schemeClr val="bg1"/>
                </a:solidFill>
                <a:latin typeface="+mj-ea"/>
                <a:ea typeface="+mj-ea"/>
              </a:rPr>
              <a:t>2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分子ファブリペロー分光器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kumimoji="1" lang="ja-JP" altLang="en-US" sz="1200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17μm</a:t>
            </a:r>
            <a:r>
              <a:rPr lang="ja-JP" altLang="en-US" sz="1100" dirty="0" err="1" smtClean="0">
                <a:solidFill>
                  <a:schemeClr val="bg1"/>
                </a:solidFill>
                <a:latin typeface="+mj-ea"/>
                <a:ea typeface="+mj-ea"/>
              </a:rPr>
              <a:t>、</a:t>
            </a:r>
            <a:r>
              <a:rPr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28μm</a:t>
            </a:r>
          </a:p>
          <a:p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中間赤外線分光器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)      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      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ja-JP" sz="1200" dirty="0" smtClean="0">
                <a:solidFill>
                  <a:schemeClr val="bg1"/>
                </a:solidFill>
                <a:latin typeface="+mj-ea"/>
                <a:ea typeface="+mj-ea"/>
              </a:rPr>
              <a:t>(  )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 検討中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67826" y="3069485"/>
            <a:ext cx="282577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1"/>
                </a:solidFill>
                <a:latin typeface="+mj-ea"/>
              </a:rPr>
              <a:t>極限環境での安全安心ロボティクス技術を使って日本</a:t>
            </a:r>
            <a:r>
              <a:rPr lang="ja-JP" altLang="en-US" sz="1200" dirty="0">
                <a:solidFill>
                  <a:schemeClr val="bg1"/>
                </a:solidFill>
                <a:latin typeface="+mj-ea"/>
              </a:rPr>
              <a:t>からリモート</a:t>
            </a:r>
            <a:r>
              <a:rPr lang="ja-JP" altLang="en-US" sz="1200" dirty="0" smtClean="0">
                <a:solidFill>
                  <a:schemeClr val="bg1"/>
                </a:solidFill>
                <a:latin typeface="+mj-ea"/>
              </a:rPr>
              <a:t>で制御・観測を行います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83015" y="3861048"/>
            <a:ext cx="2810584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独創的なサイエンスを開拓するため、干渉計など新技術の装置</a:t>
            </a:r>
            <a:r>
              <a:rPr lang="ja-JP" altLang="en-US" sz="1200" dirty="0">
                <a:solidFill>
                  <a:schemeClr val="bg1"/>
                </a:solidFill>
                <a:latin typeface="+mj-ea"/>
                <a:ea typeface="+mj-ea"/>
              </a:rPr>
              <a:t>が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+mj-ea"/>
                <a:ea typeface="+mj-ea"/>
              </a:rPr>
              <a:t>開発されます</a:t>
            </a:r>
            <a:endParaRPr kumimoji="1" lang="ja-JP" altLang="en-US" sz="12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31066" y="5073051"/>
            <a:ext cx="3267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+mj-ea"/>
                <a:ea typeface="+mj-ea"/>
              </a:rPr>
              <a:t>東北大学</a:t>
            </a:r>
          </a:p>
          <a:p>
            <a:r>
              <a:rPr kumimoji="1" lang="ja-JP" altLang="en-US" sz="1200" dirty="0" smtClean="0">
                <a:latin typeface="+mj-ea"/>
                <a:ea typeface="+mj-ea"/>
              </a:rPr>
              <a:t>   理学研究科</a:t>
            </a:r>
          </a:p>
          <a:p>
            <a:r>
              <a:rPr lang="ja-JP" altLang="en-US" sz="1200" dirty="0" smtClean="0">
                <a:latin typeface="+mj-ea"/>
                <a:ea typeface="+mj-ea"/>
              </a:rPr>
              <a:t>      天文学専攻</a:t>
            </a:r>
          </a:p>
          <a:p>
            <a:r>
              <a:rPr lang="ja-JP" altLang="en-US" sz="1200" dirty="0" smtClean="0">
                <a:latin typeface="+mj-ea"/>
                <a:ea typeface="+mj-ea"/>
              </a:rPr>
              <a:t>      </a:t>
            </a:r>
            <a:r>
              <a:rPr lang="ja-JP" altLang="ja-JP" sz="1200" dirty="0" smtClean="0">
                <a:latin typeface="+mj-ea"/>
                <a:ea typeface="+mj-ea"/>
              </a:rPr>
              <a:t>惑星</a:t>
            </a:r>
            <a:r>
              <a:rPr lang="ja-JP" altLang="ja-JP" sz="1200" dirty="0">
                <a:latin typeface="+mj-ea"/>
                <a:ea typeface="+mj-ea"/>
              </a:rPr>
              <a:t>プラズマ・大気研究</a:t>
            </a:r>
            <a:r>
              <a:rPr lang="ja-JP" altLang="ja-JP" sz="1200" dirty="0" smtClean="0">
                <a:latin typeface="+mj-ea"/>
                <a:ea typeface="+mj-ea"/>
              </a:rPr>
              <a:t>センター</a:t>
            </a:r>
            <a:endParaRPr lang="ja-JP" altLang="en-US" sz="1200" dirty="0" smtClean="0">
              <a:latin typeface="+mj-ea"/>
              <a:ea typeface="+mj-ea"/>
            </a:endParaRPr>
          </a:p>
          <a:p>
            <a:r>
              <a:rPr kumimoji="1" lang="ja-JP" altLang="en-US" sz="1200" dirty="0" smtClean="0">
                <a:latin typeface="+mj-ea"/>
                <a:ea typeface="+mj-ea"/>
              </a:rPr>
              <a:t>      地球物理学専攻・惑星大気物理学分野</a:t>
            </a:r>
          </a:p>
          <a:p>
            <a:r>
              <a:rPr kumimoji="1" lang="ja-JP" altLang="en-US" sz="1200" dirty="0" smtClean="0">
                <a:latin typeface="+mj-ea"/>
                <a:ea typeface="+mj-ea"/>
              </a:rPr>
              <a:t>   工学研究科</a:t>
            </a:r>
          </a:p>
          <a:p>
            <a:r>
              <a:rPr lang="ja-JP" altLang="en-US" sz="1200" dirty="0">
                <a:latin typeface="+mj-ea"/>
                <a:ea typeface="+mj-ea"/>
              </a:rPr>
              <a:t> </a:t>
            </a:r>
            <a:r>
              <a:rPr lang="ja-JP" altLang="en-US" sz="1200" dirty="0" smtClean="0">
                <a:latin typeface="+mj-ea"/>
                <a:ea typeface="+mj-ea"/>
              </a:rPr>
              <a:t>     航空宇宙工学専攻・宇宙探査工学分野</a:t>
            </a:r>
          </a:p>
          <a:p>
            <a:r>
              <a:rPr kumimoji="1" lang="ja-JP" altLang="en-US" sz="1200" dirty="0" smtClean="0">
                <a:latin typeface="+mj-ea"/>
                <a:ea typeface="+mj-ea"/>
              </a:rPr>
              <a:t>国立極地研究所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78706" y="2600125"/>
            <a:ext cx="2372536" cy="9387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高さ</a:t>
            </a:r>
            <a:r>
              <a:rPr kumimoji="1" lang="en-US" altLang="ja-JP" sz="1100" dirty="0" smtClean="0">
                <a:solidFill>
                  <a:schemeClr val="bg1"/>
                </a:solidFill>
                <a:latin typeface="+mj-ea"/>
                <a:ea typeface="+mj-ea"/>
              </a:rPr>
              <a:t>11m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に設置した小型望遠鏡で、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世界で最も星の瞬きが少ない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場所であることが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判明しました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。高さ</a:t>
            </a:r>
            <a:r>
              <a:rPr lang="en-US" altLang="ja-JP" sz="1100" dirty="0" err="1" smtClean="0">
                <a:solidFill>
                  <a:schemeClr val="bg1"/>
                </a:solidFill>
                <a:latin typeface="+mj-ea"/>
                <a:ea typeface="+mj-ea"/>
              </a:rPr>
              <a:t>10m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余りのタワーの上に望遠鏡を</a:t>
            </a:r>
            <a:r>
              <a:rPr lang="ja-JP" altLang="en-US" sz="1100" dirty="0">
                <a:solidFill>
                  <a:schemeClr val="bg1"/>
                </a:solidFill>
                <a:latin typeface="+mj-ea"/>
                <a:ea typeface="+mj-ea"/>
              </a:rPr>
              <a:t>作る</a:t>
            </a:r>
            <a:r>
              <a:rPr lang="ja-JP" altLang="en-US" sz="1100" dirty="0" smtClean="0">
                <a:solidFill>
                  <a:schemeClr val="bg1"/>
                </a:solidFill>
                <a:latin typeface="+mj-ea"/>
                <a:ea typeface="+mj-ea"/>
              </a:rPr>
              <a:t>と、世界最高性能が得られます</a:t>
            </a:r>
            <a:endParaRPr kumimoji="1" lang="ja-JP" altLang="en-US" sz="11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5966" y="816582"/>
            <a:ext cx="3005951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南緯</a:t>
            </a:r>
            <a:r>
              <a:rPr lang="en-US" altLang="zh-TW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77</a:t>
            </a:r>
            <a:r>
              <a:rPr lang="zh-TW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度</a:t>
            </a:r>
            <a:r>
              <a:rPr lang="en-US" altLang="zh-TW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19</a:t>
            </a:r>
            <a:r>
              <a:rPr lang="zh-TW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分</a:t>
            </a:r>
            <a:r>
              <a:rPr lang="en-US" altLang="zh-TW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01</a:t>
            </a:r>
            <a:r>
              <a:rPr lang="zh-TW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秒 東経</a:t>
            </a:r>
            <a:r>
              <a:rPr lang="en-US" altLang="zh-TW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39</a:t>
            </a:r>
            <a:r>
              <a:rPr lang="zh-TW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度</a:t>
            </a:r>
            <a:r>
              <a:rPr lang="en-US" altLang="zh-TW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42</a:t>
            </a:r>
            <a:r>
              <a:rPr lang="zh-TW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分</a:t>
            </a:r>
            <a:r>
              <a:rPr lang="en-US" altLang="zh-TW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12</a:t>
            </a:r>
            <a:r>
              <a:rPr lang="zh-TW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秒</a:t>
            </a:r>
            <a:endParaRPr lang="ja-JP" altLang="en-US" sz="1200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         (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昭和基地から約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1000km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内陸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)</a:t>
            </a: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標高 </a:t>
            </a:r>
            <a:r>
              <a:rPr kumimoji="1" lang="en-US" altLang="ja-JP" sz="1200" dirty="0" err="1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3810m</a:t>
            </a:r>
            <a:r>
              <a:rPr kumimoji="1" lang="ja-JP" altLang="en-US" sz="1200" dirty="0" err="1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気圧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0.6</a:t>
            </a: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年平均気温</a:t>
            </a:r>
            <a:r>
              <a:rPr lang="en-US" altLang="ja-JP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-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54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℃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最低気温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-80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℃</a:t>
            </a: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年平均水蒸気量</a:t>
            </a:r>
            <a:r>
              <a:rPr kumimoji="1" lang="en-US" altLang="ja-JP" sz="1200" dirty="0" err="1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0.25mmPWV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lang="ja-JP" altLang="en-US" sz="1200" dirty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冬期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0.15mm</a:t>
            </a:r>
            <a:endParaRPr lang="ja-JP" altLang="en-US" sz="1200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晴天率 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85%</a:t>
            </a:r>
            <a:r>
              <a:rPr lang="ja-JP" altLang="en-US" sz="1200" dirty="0" err="1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快晴率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68%</a:t>
            </a:r>
          </a:p>
          <a:p>
            <a:r>
              <a:rPr lang="ja-JP" altLang="en-US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平均風速</a:t>
            </a:r>
            <a:r>
              <a:rPr lang="en-US" altLang="ja-JP" sz="1200" dirty="0" err="1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5.8m</a:t>
            </a:r>
            <a:r>
              <a:rPr lang="en-US" altLang="ja-JP" sz="1200" dirty="0" smtClean="0">
                <a:solidFill>
                  <a:schemeClr val="bg1"/>
                </a:solidFill>
                <a:latin typeface="ＭＳ Ｐゴシック" pitchFamily="50" charset="-128"/>
                <a:ea typeface="ＭＳ Ｐゴシック" pitchFamily="50" charset="-128"/>
              </a:rPr>
              <a:t> </a:t>
            </a:r>
            <a:endParaRPr kumimoji="1" lang="en-US" altLang="ja-JP" sz="1200" dirty="0" smtClean="0">
              <a:solidFill>
                <a:schemeClr val="bg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5965" y="447249"/>
            <a:ext cx="1874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chemeClr val="bg1"/>
                </a:solidFill>
                <a:latin typeface="+mj-ea"/>
                <a:ea typeface="+mj-ea"/>
              </a:rPr>
              <a:t>ドームふじ基地の環境</a:t>
            </a:r>
            <a:endParaRPr kumimoji="1" lang="ja-JP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3954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backup\R&amp;D\R&amp;D2011\Antarctica\第52次隊\DSC-07203\DSC_5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9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743672" y="4046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推進体制</a:t>
            </a:r>
            <a:endParaRPr kumimoji="1" lang="ja-JP" altLang="en-US" sz="4000" dirty="0"/>
          </a:p>
        </p:txBody>
      </p:sp>
      <p:sp>
        <p:nvSpPr>
          <p:cNvPr id="4" name="円/楕円 3"/>
          <p:cNvSpPr/>
          <p:nvPr/>
        </p:nvSpPr>
        <p:spPr>
          <a:xfrm>
            <a:off x="532196" y="1194763"/>
            <a:ext cx="4464496" cy="3371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天</a:t>
            </a:r>
            <a:r>
              <a:rPr lang="ja-JP" altLang="en-US" dirty="0" smtClean="0"/>
              <a:t>文学専攻</a:t>
            </a:r>
            <a:endParaRPr kumimoji="1" lang="ja-JP" altLang="en-US" dirty="0"/>
          </a:p>
        </p:txBody>
      </p:sp>
      <p:sp>
        <p:nvSpPr>
          <p:cNvPr id="6" name="円/楕円 5"/>
          <p:cNvSpPr/>
          <p:nvPr/>
        </p:nvSpPr>
        <p:spPr>
          <a:xfrm>
            <a:off x="4420628" y="1172609"/>
            <a:ext cx="4824535" cy="3121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天</a:t>
            </a:r>
            <a:r>
              <a:rPr lang="ja-JP" altLang="en-US" dirty="0" smtClean="0"/>
              <a:t>文学専攻</a:t>
            </a:r>
            <a:endParaRPr kumimoji="1" lang="ja-JP" altLang="en-US" dirty="0"/>
          </a:p>
        </p:txBody>
      </p:sp>
      <p:sp>
        <p:nvSpPr>
          <p:cNvPr id="7" name="円/楕円 6"/>
          <p:cNvSpPr/>
          <p:nvPr/>
        </p:nvSpPr>
        <p:spPr>
          <a:xfrm>
            <a:off x="796623" y="3575957"/>
            <a:ext cx="3819713" cy="29929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63481" y="1281508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理学研究科</a:t>
            </a:r>
          </a:p>
          <a:p>
            <a:r>
              <a:rPr lang="ja-JP" altLang="en-US" dirty="0"/>
              <a:t>天</a:t>
            </a:r>
            <a:r>
              <a:rPr lang="ja-JP" altLang="en-US" dirty="0" smtClean="0"/>
              <a:t>文学専攻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5467" y="1466175"/>
            <a:ext cx="3198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理学研究科</a:t>
            </a:r>
          </a:p>
          <a:p>
            <a:pPr algn="ctr"/>
            <a:r>
              <a:rPr lang="ja-JP" altLang="en-US" dirty="0"/>
              <a:t>地球物</a:t>
            </a:r>
            <a:r>
              <a:rPr lang="ja-JP" altLang="en-US" dirty="0" smtClean="0"/>
              <a:t>理学専攻</a:t>
            </a:r>
          </a:p>
          <a:p>
            <a:pPr algn="ctr"/>
            <a:r>
              <a:rPr kumimoji="1" lang="ja-JP" altLang="en-US" dirty="0" smtClean="0"/>
              <a:t>惑星プラズマ大気研究センター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451200" y="4766740"/>
            <a:ext cx="2510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>
                <a:latin typeface="+mj-ea"/>
              </a:rPr>
              <a:t>工学研究科</a:t>
            </a:r>
          </a:p>
          <a:p>
            <a:pPr algn="ctr"/>
            <a:r>
              <a:rPr lang="ja-JP" altLang="en-US" dirty="0" smtClean="0">
                <a:latin typeface="+mj-ea"/>
              </a:rPr>
              <a:t>航空</a:t>
            </a:r>
            <a:r>
              <a:rPr lang="ja-JP" altLang="en-US" dirty="0">
                <a:latin typeface="+mj-ea"/>
              </a:rPr>
              <a:t>宇宙工学</a:t>
            </a:r>
            <a:r>
              <a:rPr lang="ja-JP" altLang="en-US" dirty="0" smtClean="0">
                <a:latin typeface="+mj-ea"/>
              </a:rPr>
              <a:t>専攻</a:t>
            </a:r>
          </a:p>
          <a:p>
            <a:pPr algn="ctr"/>
            <a:r>
              <a:rPr lang="ja-JP" altLang="en-US" dirty="0" smtClean="0">
                <a:latin typeface="+mj-ea"/>
              </a:rPr>
              <a:t>宇宙</a:t>
            </a:r>
            <a:r>
              <a:rPr lang="ja-JP" altLang="en-US" dirty="0">
                <a:latin typeface="+mj-ea"/>
              </a:rPr>
              <a:t>探査工学分野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8906" y="5690070"/>
            <a:ext cx="210476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「はやぶさ」の技術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34" y="1904417"/>
            <a:ext cx="295465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超軽量赤外線望遠鏡の開発</a:t>
            </a:r>
          </a:p>
          <a:p>
            <a:r>
              <a:rPr lang="ja-JP" altLang="en-US" dirty="0" smtClean="0"/>
              <a:t>赤外線カメラの開発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02919" y="2511232"/>
            <a:ext cx="279435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ヘテロダイン分光器の開発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31652" y="4256774"/>
            <a:ext cx="29867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国立極地研究所</a:t>
            </a:r>
          </a:p>
          <a:p>
            <a:r>
              <a:rPr kumimoji="1" lang="ja-JP" altLang="en-US" dirty="0" smtClean="0"/>
              <a:t>大阪大学</a:t>
            </a:r>
          </a:p>
          <a:p>
            <a:r>
              <a:rPr lang="ja-JP" altLang="en-US" dirty="0" smtClean="0"/>
              <a:t>筑波大学</a:t>
            </a:r>
          </a:p>
          <a:p>
            <a:r>
              <a:rPr lang="ja-JP" altLang="en-US" dirty="0" smtClean="0"/>
              <a:t>立教大学</a:t>
            </a:r>
          </a:p>
          <a:p>
            <a:r>
              <a:rPr lang="ja-JP" altLang="en-US" dirty="0" smtClean="0"/>
              <a:t>名古屋大学</a:t>
            </a:r>
          </a:p>
          <a:p>
            <a:r>
              <a:rPr lang="ja-JP" altLang="en-US" dirty="0" smtClean="0"/>
              <a:t>東京工業大学</a:t>
            </a:r>
          </a:p>
          <a:p>
            <a:r>
              <a:rPr lang="ja-JP" altLang="en-US" dirty="0" smtClean="0"/>
              <a:t>京都大学</a:t>
            </a:r>
          </a:p>
          <a:p>
            <a:r>
              <a:rPr lang="ja-JP" altLang="en-US" dirty="0" smtClean="0"/>
              <a:t>ニューサウスウェールズ</a:t>
            </a:r>
            <a:r>
              <a:rPr lang="ja-JP" altLang="en-US" dirty="0" smtClean="0"/>
              <a:t>大学</a:t>
            </a:r>
          </a:p>
          <a:p>
            <a:r>
              <a:rPr lang="ja-JP" altLang="en-US" dirty="0" smtClean="0"/>
              <a:t>南極天文コンソーシアム</a:t>
            </a:r>
            <a:endParaRPr lang="ja-JP" altLang="en-US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7023" y="3740254"/>
            <a:ext cx="3518912" cy="400110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太陽系惑星の大気構造の解明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22193" y="2593841"/>
            <a:ext cx="4421403" cy="461665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宇宙銀河地図と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銀河進化の解明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77263" y="3114292"/>
            <a:ext cx="3877985" cy="461665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生命生存可能性惑星の探査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811878" y="3751135"/>
            <a:ext cx="4589910" cy="29545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攻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627402" y="4566365"/>
            <a:ext cx="461665" cy="159274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/>
              <a:t>研究・開発協力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63481" y="3834248"/>
            <a:ext cx="1569660" cy="369332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極地環境科学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57090" y="4277702"/>
            <a:ext cx="4358886" cy="461665"/>
          </a:xfrm>
          <a:prstGeom prst="rect">
            <a:avLst/>
          </a:prstGeom>
          <a:solidFill>
            <a:srgbClr val="99CCFF"/>
          </a:solidFill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安全</a:t>
            </a:r>
            <a:r>
              <a:rPr lang="ja-JP" altLang="en-US" sz="2400" dirty="0" smtClean="0">
                <a:solidFill>
                  <a:srgbClr val="FF0000"/>
                </a:solidFill>
              </a:rPr>
              <a:t>安心・極限</a:t>
            </a:r>
            <a:r>
              <a:rPr lang="ja-JP" altLang="en-US" sz="2400" dirty="0">
                <a:solidFill>
                  <a:srgbClr val="FF0000"/>
                </a:solidFill>
              </a:rPr>
              <a:t>環境ロボティクス</a:t>
            </a:r>
          </a:p>
        </p:txBody>
      </p:sp>
    </p:spTree>
    <p:extLst>
      <p:ext uri="{BB962C8B-B14F-4D97-AF65-F5344CB8AC3E}">
        <p14:creationId xmlns:p14="http://schemas.microsoft.com/office/powerpoint/2010/main" val="277979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584</Words>
  <Application>Microsoft Office PowerPoint</Application>
  <PresentationFormat>A4 210 x 297 mm</PresentationFormat>
  <Paragraphs>82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​​テーマ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ichikawa</dc:creator>
  <cp:lastModifiedBy>ichikawa</cp:lastModifiedBy>
  <cp:revision>65</cp:revision>
  <cp:lastPrinted>2013-02-02T10:20:54Z</cp:lastPrinted>
  <dcterms:created xsi:type="dcterms:W3CDTF">2013-01-19T22:38:59Z</dcterms:created>
  <dcterms:modified xsi:type="dcterms:W3CDTF">2013-02-21T00:42:33Z</dcterms:modified>
</cp:coreProperties>
</file>