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B14F7-44EB-4E24-BF72-A3DAC47CB8C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ECAB1-6E7A-4B70-921A-F54C86E92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96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95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8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92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2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68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95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84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96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6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87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1E00-B4B9-4BC8-8502-D90671C3B805}" type="datetimeFigureOut">
              <a:rPr kumimoji="1" lang="ja-JP" altLang="en-US" smtClean="0"/>
              <a:t>2011/9/26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A38D8-B1F1-43E8-8C9C-A68CA73AF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64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180512" cy="610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83568" y="62068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smtClean="0">
                <a:solidFill>
                  <a:schemeClr val="bg1"/>
                </a:solidFill>
              </a:rPr>
              <a:t>BH perturbation in parity violating gravitational theories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4830251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err="1" smtClean="0">
                <a:solidFill>
                  <a:srgbClr val="FFFF00"/>
                </a:solidFill>
              </a:rPr>
              <a:t>Hayato</a:t>
            </a:r>
            <a:r>
              <a:rPr lang="en-US" altLang="ja-JP" sz="2400" b="1" dirty="0" smtClean="0">
                <a:solidFill>
                  <a:srgbClr val="FFFF0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FFFF00"/>
                </a:solidFill>
              </a:rPr>
              <a:t>Motohashi</a:t>
            </a:r>
            <a:r>
              <a:rPr lang="en-US" altLang="ja-JP" sz="2400" b="1" dirty="0" smtClean="0">
                <a:solidFill>
                  <a:srgbClr val="FFFF00"/>
                </a:solidFill>
              </a:rPr>
              <a:t> &amp; </a:t>
            </a:r>
            <a:r>
              <a:rPr lang="en-US" altLang="ja-JP" sz="2400" b="1" dirty="0" err="1" smtClean="0">
                <a:solidFill>
                  <a:srgbClr val="FFFF00"/>
                </a:solidFill>
              </a:rPr>
              <a:t>Teruaki</a:t>
            </a:r>
            <a:r>
              <a:rPr lang="en-US" altLang="ja-JP" sz="2400" b="1" dirty="0" smtClean="0">
                <a:solidFill>
                  <a:srgbClr val="FFFF00"/>
                </a:solidFill>
              </a:rPr>
              <a:t> </a:t>
            </a:r>
            <a:r>
              <a:rPr lang="en-US" altLang="ja-JP" sz="2400" b="1" dirty="0" err="1" smtClean="0">
                <a:solidFill>
                  <a:srgbClr val="FFFF00"/>
                </a:solidFill>
              </a:rPr>
              <a:t>Suyama</a:t>
            </a:r>
            <a:r>
              <a:rPr kumimoji="1" lang="en-US" altLang="ja-JP" sz="2400" b="1" dirty="0" smtClean="0">
                <a:solidFill>
                  <a:srgbClr val="FFFF00"/>
                </a:solidFill>
              </a:rPr>
              <a:t> </a:t>
            </a:r>
            <a:endParaRPr kumimoji="1" lang="en-US" altLang="ja-JP" sz="2400" b="1" dirty="0" smtClean="0">
              <a:solidFill>
                <a:srgbClr val="FFFF00"/>
              </a:solidFill>
            </a:endParaRPr>
          </a:p>
          <a:p>
            <a:r>
              <a:rPr kumimoji="1" lang="en-US" altLang="ja-JP" sz="2400" b="1" dirty="0" smtClean="0">
                <a:solidFill>
                  <a:srgbClr val="FFFF00"/>
                </a:solidFill>
              </a:rPr>
              <a:t>(</a:t>
            </a:r>
            <a:r>
              <a:rPr kumimoji="1" lang="en-US" altLang="ja-JP" sz="2400" b="1" dirty="0" smtClean="0">
                <a:solidFill>
                  <a:srgbClr val="FFFF00"/>
                </a:solidFill>
              </a:rPr>
              <a:t>Research Center for the Early Universe, The University of Tokyo)</a:t>
            </a:r>
            <a:endParaRPr kumimoji="1" lang="ja-JP" alt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27984" y="206084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1107.3705 (to appear in PRD)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3075"/>
            <a:ext cx="9144000" cy="117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0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48345"/>
            <a:ext cx="8964487" cy="102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13210"/>
            <a:ext cx="7308304" cy="77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55576" y="3070701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Substituting metric perturbations into the above action and expanding it to second order in perturbation, eliminating auxiliary fields and integration by parts, we end up with the following </a:t>
            </a:r>
            <a:r>
              <a:rPr kumimoji="1" lang="en-US" altLang="ja-JP" dirty="0" err="1" smtClean="0"/>
              <a:t>Lagrangian</a:t>
            </a:r>
            <a:r>
              <a:rPr kumimoji="1" lang="en-US" altLang="ja-JP" dirty="0" smtClean="0"/>
              <a:t> density</a:t>
            </a:r>
            <a:endParaRPr kumimoji="1" lang="ja-JP" alt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9" y="2176643"/>
            <a:ext cx="8317433" cy="532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724128" y="676238"/>
            <a:ext cx="2736304" cy="376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Equivalent to f(R,C)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5868144" y="1052736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36513" y="4221088"/>
            <a:ext cx="9071991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7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48345"/>
            <a:ext cx="8964487" cy="102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13210"/>
            <a:ext cx="7308304" cy="77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9" y="2176643"/>
            <a:ext cx="8317433" cy="532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724128" y="676238"/>
            <a:ext cx="2736304" cy="376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Equivalent to f(R,C)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5868144" y="1052736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03039" y="5517232"/>
            <a:ext cx="795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Even and odd modes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are coupled</a:t>
            </a:r>
            <a:r>
              <a:rPr kumimoji="1" lang="en-US" altLang="ja-JP" dirty="0" smtClean="0">
                <a:solidFill>
                  <a:srgbClr val="FF0000"/>
                </a:solidFill>
              </a:rPr>
              <a:t>. (In f(R), they decouple.)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755576" y="5301208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619672" y="5301208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139952" y="5301208"/>
            <a:ext cx="13681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411760" y="501317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347864" y="501317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876256" y="501317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7812360" y="501317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012160" y="4725144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55576" y="3070701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Substituting metric perturbations into the above action and expanding it to second order in perturbation, eliminating auxiliary fields and integration by parts, we end up with the following </a:t>
            </a:r>
            <a:r>
              <a:rPr kumimoji="1" lang="en-US" altLang="ja-JP" dirty="0" err="1" smtClean="0"/>
              <a:t>Lagrangian</a:t>
            </a:r>
            <a:r>
              <a:rPr kumimoji="1" lang="en-US" altLang="ja-JP" dirty="0" smtClean="0"/>
              <a:t> density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36513" y="4221088"/>
            <a:ext cx="9071991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7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48345"/>
            <a:ext cx="8964487" cy="102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13210"/>
            <a:ext cx="7308304" cy="775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39" y="2176643"/>
            <a:ext cx="8317433" cy="532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5724128" y="676238"/>
            <a:ext cx="2736304" cy="376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Equivalent to f(R,C)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5868144" y="1052736"/>
            <a:ext cx="43204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611560" y="4725144"/>
            <a:ext cx="50405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67544" y="594928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Due to this term, Hamiltonian is not bounded from below. (</a:t>
            </a:r>
            <a:r>
              <a:rPr lang="en-US" altLang="ja-JP" dirty="0" err="1" smtClean="0">
                <a:solidFill>
                  <a:schemeClr val="tx2"/>
                </a:solidFill>
              </a:rPr>
              <a:t>Ostrogradskii’s</a:t>
            </a:r>
            <a:r>
              <a:rPr lang="en-US" altLang="ja-JP" dirty="0" smtClean="0">
                <a:solidFill>
                  <a:schemeClr val="tx2"/>
                </a:solidFill>
              </a:rPr>
              <a:t> theorem)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3039" y="6309320"/>
            <a:ext cx="7813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General f(R,C) theories have a ghost.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755576" y="5301208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1619672" y="5301208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139952" y="5301208"/>
            <a:ext cx="13681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411760" y="501317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347864" y="501317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876256" y="501317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812360" y="5013176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6012160" y="4725144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755576" y="3070701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Substituting metric perturbations into the above action and expanding it to second order in perturbation, eliminating auxiliary fields and integration by parts, we end up with the following </a:t>
            </a:r>
            <a:r>
              <a:rPr kumimoji="1" lang="en-US" altLang="ja-JP" dirty="0" err="1" smtClean="0"/>
              <a:t>Lagrangian</a:t>
            </a:r>
            <a:r>
              <a:rPr kumimoji="1" lang="en-US" altLang="ja-JP" dirty="0" smtClean="0"/>
              <a:t> density</a:t>
            </a:r>
            <a:endParaRPr kumimoji="1" lang="ja-JP" altLang="en-US" dirty="0"/>
          </a:p>
        </p:txBody>
      </p:sp>
      <p:sp>
        <p:nvSpPr>
          <p:cNvPr id="32" name="角丸四角形 31"/>
          <p:cNvSpPr/>
          <p:nvPr/>
        </p:nvSpPr>
        <p:spPr>
          <a:xfrm>
            <a:off x="36513" y="4221088"/>
            <a:ext cx="9071991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3039" y="5517232"/>
            <a:ext cx="795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Even and odd modes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are coupled</a:t>
            </a:r>
            <a:r>
              <a:rPr kumimoji="1" lang="en-US" altLang="ja-JP" dirty="0" smtClean="0">
                <a:solidFill>
                  <a:srgbClr val="FF0000"/>
                </a:solidFill>
              </a:rPr>
              <a:t>. (In f(R), they decouple.)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47" y="1700807"/>
            <a:ext cx="3238872" cy="91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23528" y="105273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solidFill>
                  <a:srgbClr val="92D050"/>
                </a:solidFill>
              </a:rPr>
              <a:t>In which case, can we avoid ghost?</a:t>
            </a:r>
            <a:endParaRPr kumimoji="1" lang="ja-JP" altLang="en-US" sz="2400" u="sng" dirty="0">
              <a:solidFill>
                <a:srgbClr val="92D05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19812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22992"/>
            <a:ext cx="2009006" cy="79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67544" y="285293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On the background </a:t>
            </a:r>
            <a:r>
              <a:rPr kumimoji="1" lang="en-US" altLang="ja-JP" dirty="0" err="1" smtClean="0"/>
              <a:t>spacetime</a:t>
            </a:r>
            <a:r>
              <a:rPr kumimoji="1" lang="en-US" altLang="ja-JP" dirty="0" smtClean="0"/>
              <a:t>, we have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642915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Either                                  or R=const. is the condition for the absence of the ghost.</a:t>
            </a:r>
            <a:endParaRPr kumimoji="1" lang="ja-JP" alt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618" y="3317483"/>
            <a:ext cx="2788716" cy="831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98899"/>
            <a:ext cx="1596579" cy="58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127085"/>
            <a:ext cx="4060676" cy="39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971600" y="558924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Theories that have Schwarzschild </a:t>
            </a:r>
            <a:r>
              <a:rPr kumimoji="1" lang="en-US" altLang="ja-JP" dirty="0" err="1" smtClean="0"/>
              <a:t>spacetime</a:t>
            </a:r>
            <a:r>
              <a:rPr kumimoji="1" lang="en-US" altLang="ja-JP" dirty="0" smtClean="0"/>
              <a:t> as a solution.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1600" y="5157192"/>
            <a:ext cx="291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For example,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4365104"/>
            <a:ext cx="8280920" cy="23762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827584" y="573325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827584" y="6237312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9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677" y="1692200"/>
            <a:ext cx="6498659" cy="57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006" y="2340272"/>
            <a:ext cx="3623172" cy="440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827584" y="378148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1 propagating field from the odd-type perturbations,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2 propagating fields from the even-type perturbations.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4725111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Ghost is absent (as long as F&gt;0) and all the modes propagate at the speed of light.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550794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Still, odd and even modes are coupled.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105273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For the special case, the </a:t>
            </a:r>
            <a:r>
              <a:rPr kumimoji="1" lang="en-US" altLang="ja-JP" dirty="0" err="1" smtClean="0"/>
              <a:t>Lagrangian</a:t>
            </a:r>
            <a:r>
              <a:rPr kumimoji="1" lang="en-US" altLang="ja-JP" dirty="0" smtClean="0"/>
              <a:t> reduces to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82976"/>
            <a:ext cx="1944216" cy="61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0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Conclusion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12474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Ghost is present in the general f(R,C) theories for perturbations on spherically symmetric and static background.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21328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We gave necessary and sufficient conditions to avoid such ghost.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292494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For such theories, all the modes propagate at the speed of light.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442782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We are now doing similar analysis for non-dynamical and dynamical CS theories.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9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38" y="1556792"/>
            <a:ext cx="785660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79712" y="92531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 smtClean="0"/>
              <a:t>Thank you!!</a:t>
            </a:r>
            <a:endParaRPr kumimoji="1" lang="ja-JP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4906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40466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Alternative theories of gravity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155679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In the weak gravitational field regime, GR is fully consistent with observations and experiments so far.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242088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In the near future, we will be able to test GR in the strong gravity regime, such as the vicinity of BH.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350100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It is interesting to consider alternative theories of gravity and see what kinds of phenomena are expected.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472514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By studying alternative theories of gravity, we learn a lot about gravity.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33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solidFill>
                  <a:srgbClr val="0070C0"/>
                </a:solidFill>
              </a:rPr>
              <a:t>Gravity with parity violation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119675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It is interesting to explore a possibility that parity is violated in gravity sector due to the </a:t>
            </a:r>
            <a:r>
              <a:rPr kumimoji="1" lang="en-US" altLang="ja-JP" dirty="0" err="1" smtClean="0"/>
              <a:t>Chern</a:t>
            </a:r>
            <a:r>
              <a:rPr kumimoji="1" lang="en-US" altLang="ja-JP" dirty="0" smtClean="0"/>
              <a:t>-Simon term C defined by,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641" y="2276872"/>
            <a:ext cx="4406627" cy="5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843808" y="356372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Totally anti-symmetric tensor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3923928" y="2924944"/>
            <a:ext cx="144016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467544" y="429309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 assume that the </a:t>
            </a:r>
            <a:r>
              <a:rPr kumimoji="1" lang="en-US" altLang="ja-JP" dirty="0" err="1" smtClean="0"/>
              <a:t>Lagrangian</a:t>
            </a:r>
            <a:r>
              <a:rPr kumimoji="1" lang="en-US" altLang="ja-JP" dirty="0" smtClean="0"/>
              <a:t> for gravity is a general function of Ricci scalar and the CS term,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157192"/>
            <a:ext cx="4755970" cy="940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67544" y="637203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If f(R,C) does not depend on C, then we have the standard f(R) gravity.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3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solidFill>
                  <a:srgbClr val="0070C0"/>
                </a:solidFill>
              </a:rPr>
              <a:t>Gravity with parity violation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276198"/>
            <a:ext cx="1020167" cy="424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691680" y="125946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</a:t>
            </a:r>
            <a:r>
              <a:rPr kumimoji="1" lang="en-US" altLang="ja-JP" dirty="0" smtClean="0"/>
              <a:t>or FLRW universe (and scalar type perturbations on top of it) and spherically symmetric </a:t>
            </a:r>
            <a:r>
              <a:rPr kumimoji="1" lang="en-US" altLang="ja-JP" dirty="0" err="1" smtClean="0"/>
              <a:t>spacetime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7624" y="22768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Cosmological and solar system constraints achieved so far constrain the CS gravity only very loosely.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3501008"/>
            <a:ext cx="822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We need to consider more complicated </a:t>
            </a:r>
            <a:r>
              <a:rPr kumimoji="1" lang="en-US" altLang="ja-JP" dirty="0" err="1" smtClean="0"/>
              <a:t>spacetime</a:t>
            </a:r>
            <a:r>
              <a:rPr kumimoji="1" lang="en-US" altLang="ja-JP" dirty="0" smtClean="0"/>
              <a:t> to search for the parity violation.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4355812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</a:rPr>
              <a:t>We therefore study linear perturbation of spherically symmetric and static 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spacetime</a:t>
            </a:r>
            <a:r>
              <a:rPr lang="en-US" altLang="ja-JP" sz="3200" dirty="0" smtClean="0">
                <a:solidFill>
                  <a:srgbClr val="FF0000"/>
                </a:solidFill>
              </a:rPr>
              <a:t>.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右カーブ矢印 9"/>
          <p:cNvSpPr/>
          <p:nvPr/>
        </p:nvSpPr>
        <p:spPr>
          <a:xfrm>
            <a:off x="671513" y="1905799"/>
            <a:ext cx="516111" cy="85803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solidFill>
                  <a:srgbClr val="0070C0"/>
                </a:solidFill>
              </a:rPr>
              <a:t>Gravity with parity violation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05273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u="sng" dirty="0" smtClean="0">
                <a:solidFill>
                  <a:srgbClr val="00B050"/>
                </a:solidFill>
              </a:rPr>
              <a:t>Other models</a:t>
            </a:r>
            <a:endParaRPr kumimoji="1" lang="ja-JP" altLang="en-US" sz="2400" u="sng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32248"/>
            <a:ext cx="3585393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90483"/>
            <a:ext cx="4392488" cy="63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67544" y="176352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/>
              <a:t>Non-Dynamical CS gravity </a:t>
            </a:r>
            <a:r>
              <a:rPr kumimoji="1" lang="en-US" altLang="ja-JP" sz="1600" dirty="0" smtClean="0"/>
              <a:t>  (</a:t>
            </a:r>
            <a:r>
              <a:rPr kumimoji="1" lang="en-US" altLang="ja-JP" sz="1600" dirty="0" err="1" smtClean="0"/>
              <a:t>R.Jackiw&amp;S.Pi</a:t>
            </a:r>
            <a:r>
              <a:rPr kumimoji="1" lang="en-US" altLang="ja-JP" sz="1600" dirty="0" smtClean="0"/>
              <a:t>, 2003)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4077135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/>
              <a:t>Dynamical CS gravity</a:t>
            </a:r>
            <a:r>
              <a:rPr kumimoji="1" lang="en-US" altLang="ja-JP" dirty="0" smtClean="0"/>
              <a:t>   </a:t>
            </a:r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T.Smith</a:t>
            </a:r>
            <a:r>
              <a:rPr kumimoji="1" lang="en-US" altLang="ja-JP" sz="1600" dirty="0" smtClean="0"/>
              <a:t> et al, 2007)</a:t>
            </a:r>
            <a:endParaRPr kumimoji="1" lang="ja-JP" altLang="en-US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59632" y="314096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BH perturbation study was done by </a:t>
            </a:r>
            <a:r>
              <a:rPr kumimoji="1" lang="en-US" altLang="ja-JP" dirty="0" err="1" smtClean="0"/>
              <a:t>N.Yunes</a:t>
            </a:r>
            <a:r>
              <a:rPr lang="en-US" altLang="ja-JP" dirty="0" err="1" smtClean="0"/>
              <a:t>&amp;C.Sopuerta</a:t>
            </a:r>
            <a:r>
              <a:rPr lang="en-US" altLang="ja-JP" dirty="0"/>
              <a:t> </a:t>
            </a:r>
            <a:r>
              <a:rPr lang="en-US" altLang="ja-JP" dirty="0" smtClean="0"/>
              <a:t>in 2007.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9632" y="530120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dirty="0" smtClean="0"/>
              <a:t>BH perturbation study was done by </a:t>
            </a:r>
            <a:r>
              <a:rPr kumimoji="1" lang="en-US" altLang="ja-JP" dirty="0" err="1" smtClean="0"/>
              <a:t>C.Molina</a:t>
            </a:r>
            <a:r>
              <a:rPr kumimoji="1" lang="en-US" altLang="ja-JP" dirty="0" smtClean="0"/>
              <a:t> et al in 2010</a:t>
            </a:r>
            <a:r>
              <a:rPr lang="en-US" altLang="ja-JP" dirty="0" smtClean="0"/>
              <a:t>.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6279703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These two theories do not overlap with f(R,C) theories we consider.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59632" y="357301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Linear perturbation analysis by using field equations.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9632" y="572396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/>
              <a:t>Linear perturbation analysis by using field equations.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323528" y="1763524"/>
            <a:ext cx="8136904" cy="217882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323528" y="4058488"/>
            <a:ext cx="8136904" cy="217882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4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242" y="1556792"/>
            <a:ext cx="5234930" cy="6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23528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Background </a:t>
            </a:r>
            <a:r>
              <a:rPr kumimoji="1" lang="en-US" altLang="ja-JP" dirty="0" err="1" smtClean="0"/>
              <a:t>spacetime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256490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Metric perturbation (</a:t>
            </a:r>
            <a:r>
              <a:rPr lang="en-US" altLang="ja-JP" dirty="0" err="1" smtClean="0"/>
              <a:t>Regee</a:t>
            </a:r>
            <a:r>
              <a:rPr lang="en-US" altLang="ja-JP" dirty="0" smtClean="0"/>
              <a:t>-Wheeler decomposition, 1959)</a:t>
            </a:r>
            <a:endParaRPr kumimoji="1" lang="en-US" altLang="ja-JP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65190"/>
            <a:ext cx="81534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4423767" y="6345510"/>
            <a:ext cx="3964657" cy="323850"/>
            <a:chOff x="2695575" y="6213257"/>
            <a:chExt cx="3964657" cy="323850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5575" y="6213257"/>
              <a:ext cx="37528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2582" y="6213257"/>
              <a:ext cx="24765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テキスト ボックス 8"/>
          <p:cNvSpPr txBox="1"/>
          <p:nvPr/>
        </p:nvSpPr>
        <p:spPr>
          <a:xfrm>
            <a:off x="395536" y="306896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/>
              <a:t>Odd-type perturbations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25132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242" y="1556792"/>
            <a:ext cx="5234930" cy="6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23528" y="11247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Background </a:t>
            </a:r>
            <a:r>
              <a:rPr kumimoji="1" lang="en-US" altLang="ja-JP" dirty="0" err="1" smtClean="0"/>
              <a:t>spacetime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256490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Metric perturbation (</a:t>
            </a:r>
            <a:r>
              <a:rPr lang="en-US" altLang="ja-JP" dirty="0" err="1" smtClean="0"/>
              <a:t>Regee</a:t>
            </a:r>
            <a:r>
              <a:rPr lang="en-US" altLang="ja-JP" dirty="0" smtClean="0"/>
              <a:t>-Wheeler decomposition, 1959)</a:t>
            </a:r>
            <a:endParaRPr kumimoji="1" lang="en-US" altLang="ja-JP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65190"/>
            <a:ext cx="81534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4423767" y="6345510"/>
            <a:ext cx="3964657" cy="323850"/>
            <a:chOff x="2695575" y="6213257"/>
            <a:chExt cx="3964657" cy="323850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5575" y="6213257"/>
              <a:ext cx="37528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2582" y="6213257"/>
              <a:ext cx="24765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テキスト ボックス 8"/>
          <p:cNvSpPr txBox="1"/>
          <p:nvPr/>
        </p:nvSpPr>
        <p:spPr>
          <a:xfrm>
            <a:off x="395536" y="306896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/>
              <a:t>Odd-type perturbations</a:t>
            </a:r>
            <a:endParaRPr kumimoji="1" lang="ja-JP" altLang="en-US" u="sng" dirty="0"/>
          </a:p>
        </p:txBody>
      </p:sp>
      <p:sp>
        <p:nvSpPr>
          <p:cNvPr id="3" name="円/楕円 2"/>
          <p:cNvSpPr/>
          <p:nvPr/>
        </p:nvSpPr>
        <p:spPr>
          <a:xfrm>
            <a:off x="2051720" y="5517232"/>
            <a:ext cx="1368152" cy="6942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7704" y="616530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s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et to zero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12474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u="sng" dirty="0" smtClean="0"/>
              <a:t>Even</a:t>
            </a:r>
            <a:r>
              <a:rPr kumimoji="1" lang="en-US" altLang="ja-JP" u="sng" dirty="0" smtClean="0"/>
              <a:t>-type perturbations</a:t>
            </a:r>
            <a:endParaRPr kumimoji="1" lang="ja-JP" alt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88" y="1556792"/>
            <a:ext cx="8179776" cy="510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7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88" y="1556792"/>
            <a:ext cx="8179776" cy="510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2352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>
                <a:solidFill>
                  <a:srgbClr val="0070C0"/>
                </a:solidFill>
              </a:rPr>
              <a:t>BH perturbation</a:t>
            </a:r>
            <a:endParaRPr kumimoji="1" lang="ja-JP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112474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u="sng" dirty="0" smtClean="0"/>
              <a:t>Even</a:t>
            </a:r>
            <a:r>
              <a:rPr kumimoji="1" lang="en-US" altLang="ja-JP" u="sng" dirty="0" smtClean="0"/>
              <a:t>-type perturbations</a:t>
            </a:r>
            <a:endParaRPr kumimoji="1" lang="ja-JP" altLang="en-US" u="sng" dirty="0"/>
          </a:p>
        </p:txBody>
      </p:sp>
      <p:sp>
        <p:nvSpPr>
          <p:cNvPr id="7" name="円/楕円 6"/>
          <p:cNvSpPr/>
          <p:nvPr/>
        </p:nvSpPr>
        <p:spPr>
          <a:xfrm>
            <a:off x="1907704" y="4102943"/>
            <a:ext cx="1044116" cy="6942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051720" y="5805264"/>
            <a:ext cx="1044116" cy="6942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544108" y="5759127"/>
            <a:ext cx="1044116" cy="6942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27784" y="456196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s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et to zero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87824" y="62181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s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et to zero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16216" y="62181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</a:rPr>
              <a:t>s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et to zero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691</Words>
  <Application>Microsoft Office PowerPoint</Application>
  <PresentationFormat>画面に合わせる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suyama</dc:creator>
  <cp:lastModifiedBy>suyama</cp:lastModifiedBy>
  <cp:revision>48</cp:revision>
  <dcterms:created xsi:type="dcterms:W3CDTF">2011-09-24T13:14:25Z</dcterms:created>
  <dcterms:modified xsi:type="dcterms:W3CDTF">2011-09-26T04:45:26Z</dcterms:modified>
</cp:coreProperties>
</file>