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69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B14F7-44EB-4E24-BF72-A3DAC47CB8C5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0ECAB1-6E7A-4B70-921A-F54C86E92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964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1E00-B4B9-4BC8-8502-D90671C3B805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38D8-B1F1-43E8-8C9C-A68CA73AF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954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1E00-B4B9-4BC8-8502-D90671C3B805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38D8-B1F1-43E8-8C9C-A68CA73AF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68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1E00-B4B9-4BC8-8502-D90671C3B805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38D8-B1F1-43E8-8C9C-A68CA73AF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925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1E00-B4B9-4BC8-8502-D90671C3B805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38D8-B1F1-43E8-8C9C-A68CA73AF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25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1E00-B4B9-4BC8-8502-D90671C3B805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38D8-B1F1-43E8-8C9C-A68CA73AF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686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1E00-B4B9-4BC8-8502-D90671C3B805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38D8-B1F1-43E8-8C9C-A68CA73AF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24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1E00-B4B9-4BC8-8502-D90671C3B805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38D8-B1F1-43E8-8C9C-A68CA73AF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959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1E00-B4B9-4BC8-8502-D90671C3B805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38D8-B1F1-43E8-8C9C-A68CA73AF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843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1E00-B4B9-4BC8-8502-D90671C3B805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38D8-B1F1-43E8-8C9C-A68CA73AF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962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1E00-B4B9-4BC8-8502-D90671C3B805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38D8-B1F1-43E8-8C9C-A68CA73AF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67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1E00-B4B9-4BC8-8502-D90671C3B805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38D8-B1F1-43E8-8C9C-A68CA73AF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87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01E00-B4B9-4BC8-8502-D90671C3B805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A38D8-B1F1-43E8-8C9C-A68CA73AF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649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80512" cy="6109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683568" y="620688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 smtClean="0">
                <a:solidFill>
                  <a:schemeClr val="bg1"/>
                </a:solidFill>
              </a:rPr>
              <a:t>BH perturbation in parity violating gravitational theories</a:t>
            </a:r>
            <a:endParaRPr kumimoji="1" lang="ja-JP" altLang="en-US" sz="4000" b="1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1560" y="4830251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err="1" smtClean="0">
                <a:solidFill>
                  <a:srgbClr val="FFFF00"/>
                </a:solidFill>
              </a:rPr>
              <a:t>Hayato</a:t>
            </a:r>
            <a:r>
              <a:rPr lang="en-US" altLang="ja-JP" sz="2400" b="1" dirty="0" smtClean="0">
                <a:solidFill>
                  <a:srgbClr val="FFFF00"/>
                </a:solidFill>
              </a:rPr>
              <a:t> </a:t>
            </a:r>
            <a:r>
              <a:rPr lang="en-US" altLang="ja-JP" sz="2400" b="1" dirty="0" err="1" smtClean="0">
                <a:solidFill>
                  <a:srgbClr val="FFFF00"/>
                </a:solidFill>
              </a:rPr>
              <a:t>Motohashi</a:t>
            </a:r>
            <a:r>
              <a:rPr lang="en-US" altLang="ja-JP" sz="2400" b="1" dirty="0" smtClean="0">
                <a:solidFill>
                  <a:srgbClr val="FFFF00"/>
                </a:solidFill>
              </a:rPr>
              <a:t> &amp; </a:t>
            </a:r>
            <a:r>
              <a:rPr lang="en-US" altLang="ja-JP" sz="2400" b="1" dirty="0" err="1" smtClean="0">
                <a:solidFill>
                  <a:srgbClr val="FFFF00"/>
                </a:solidFill>
              </a:rPr>
              <a:t>Teruaki</a:t>
            </a:r>
            <a:r>
              <a:rPr lang="en-US" altLang="ja-JP" sz="2400" b="1" dirty="0" smtClean="0">
                <a:solidFill>
                  <a:srgbClr val="FFFF00"/>
                </a:solidFill>
              </a:rPr>
              <a:t> </a:t>
            </a:r>
            <a:r>
              <a:rPr lang="en-US" altLang="ja-JP" sz="2400" b="1" dirty="0" err="1" smtClean="0">
                <a:solidFill>
                  <a:srgbClr val="FFFF00"/>
                </a:solidFill>
              </a:rPr>
              <a:t>Suyama</a:t>
            </a:r>
            <a:r>
              <a:rPr kumimoji="1" lang="en-US" altLang="ja-JP" sz="2400" b="1" dirty="0" smtClean="0">
                <a:solidFill>
                  <a:srgbClr val="FFFF00"/>
                </a:solidFill>
              </a:rPr>
              <a:t> </a:t>
            </a:r>
            <a:endParaRPr kumimoji="1" lang="en-US" altLang="ja-JP" sz="2400" b="1" dirty="0" smtClean="0">
              <a:solidFill>
                <a:srgbClr val="FFFF00"/>
              </a:solidFill>
            </a:endParaRPr>
          </a:p>
          <a:p>
            <a:r>
              <a:rPr kumimoji="1" lang="en-US" altLang="ja-JP" sz="2400" b="1" dirty="0" smtClean="0">
                <a:solidFill>
                  <a:srgbClr val="FFFF00"/>
                </a:solidFill>
              </a:rPr>
              <a:t>(</a:t>
            </a:r>
            <a:r>
              <a:rPr kumimoji="1" lang="en-US" altLang="ja-JP" sz="2400" b="1" dirty="0" smtClean="0">
                <a:solidFill>
                  <a:srgbClr val="FFFF00"/>
                </a:solidFill>
              </a:rPr>
              <a:t>Research Center for the Early Universe, The University of Tokyo)</a:t>
            </a:r>
            <a:endParaRPr kumimoji="1" lang="ja-JP" altLang="en-US" sz="2400" b="1" dirty="0">
              <a:solidFill>
                <a:srgbClr val="FFFF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427984" y="2060848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chemeClr val="bg1"/>
                </a:solidFill>
              </a:rPr>
              <a:t>1107.3705 (to appear in PRD)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3075"/>
            <a:ext cx="9144000" cy="1172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504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3528" y="4766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u="sng" dirty="0" smtClean="0">
                <a:solidFill>
                  <a:srgbClr val="0070C0"/>
                </a:solidFill>
              </a:rPr>
              <a:t>BH perturbation</a:t>
            </a:r>
            <a:endParaRPr kumimoji="1" lang="ja-JP" altLang="en-US" sz="2400" u="sng" dirty="0">
              <a:solidFill>
                <a:srgbClr val="0070C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48345"/>
            <a:ext cx="8964487" cy="1024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13210"/>
            <a:ext cx="7308304" cy="775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755576" y="3070701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Substituting metric perturbations into the above action and expanding it to second order in perturbation, eliminating auxiliary fields and integration by parts, we end up with the following </a:t>
            </a:r>
            <a:r>
              <a:rPr kumimoji="1" lang="en-US" altLang="ja-JP" dirty="0" err="1" smtClean="0"/>
              <a:t>Lagrangian</a:t>
            </a:r>
            <a:r>
              <a:rPr kumimoji="1" lang="en-US" altLang="ja-JP" dirty="0" smtClean="0"/>
              <a:t> density</a:t>
            </a:r>
            <a:endParaRPr kumimoji="1" lang="ja-JP" altLang="en-US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039" y="2176643"/>
            <a:ext cx="8317433" cy="532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5724128" y="676238"/>
            <a:ext cx="2736304" cy="376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Equivalent to f(R,C)</a:t>
            </a:r>
            <a:endParaRPr kumimoji="1" lang="ja-JP" altLang="en-US" dirty="0"/>
          </a:p>
        </p:txBody>
      </p:sp>
      <p:cxnSp>
        <p:nvCxnSpPr>
          <p:cNvPr id="8" name="直線矢印コネクタ 7"/>
          <p:cNvCxnSpPr/>
          <p:nvPr/>
        </p:nvCxnSpPr>
        <p:spPr>
          <a:xfrm flipH="1">
            <a:off x="5868144" y="1052736"/>
            <a:ext cx="432048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角丸四角形 1"/>
          <p:cNvSpPr/>
          <p:nvPr/>
        </p:nvSpPr>
        <p:spPr>
          <a:xfrm>
            <a:off x="36513" y="4221088"/>
            <a:ext cx="9071991" cy="1152128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73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48345"/>
            <a:ext cx="8964487" cy="1024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23528" y="4766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u="sng" dirty="0" smtClean="0">
                <a:solidFill>
                  <a:srgbClr val="0070C0"/>
                </a:solidFill>
              </a:rPr>
              <a:t>BH perturbation</a:t>
            </a:r>
            <a:endParaRPr kumimoji="1" lang="ja-JP" altLang="en-US" sz="2400" u="sng" dirty="0">
              <a:solidFill>
                <a:srgbClr val="0070C0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13210"/>
            <a:ext cx="7308304" cy="775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039" y="2176643"/>
            <a:ext cx="8317433" cy="532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5724128" y="676238"/>
            <a:ext cx="2736304" cy="376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Equivalent to f(R,C)</a:t>
            </a:r>
            <a:endParaRPr kumimoji="1" lang="ja-JP" altLang="en-US" dirty="0"/>
          </a:p>
        </p:txBody>
      </p:sp>
      <p:cxnSp>
        <p:nvCxnSpPr>
          <p:cNvPr id="8" name="直線矢印コネクタ 7"/>
          <p:cNvCxnSpPr/>
          <p:nvPr/>
        </p:nvCxnSpPr>
        <p:spPr>
          <a:xfrm flipH="1">
            <a:off x="5868144" y="1052736"/>
            <a:ext cx="432048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503039" y="5517232"/>
            <a:ext cx="7957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Even and odd modes </a:t>
            </a:r>
            <a:r>
              <a:rPr kumimoji="1" lang="en-US" altLang="ja-JP" dirty="0" smtClean="0">
                <a:solidFill>
                  <a:srgbClr val="FF0000"/>
                </a:solidFill>
              </a:rPr>
              <a:t>are coupled</a:t>
            </a:r>
            <a:r>
              <a:rPr kumimoji="1" lang="en-US" altLang="ja-JP" dirty="0" smtClean="0">
                <a:solidFill>
                  <a:srgbClr val="FF0000"/>
                </a:solidFill>
              </a:rPr>
              <a:t>. (In f(R), they decouple.)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755576" y="5301208"/>
            <a:ext cx="720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619672" y="5301208"/>
            <a:ext cx="720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4139952" y="5301208"/>
            <a:ext cx="136815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2411760" y="5013176"/>
            <a:ext cx="720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3347864" y="5013176"/>
            <a:ext cx="720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6876256" y="5013176"/>
            <a:ext cx="720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7812360" y="5013176"/>
            <a:ext cx="720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6012160" y="4725144"/>
            <a:ext cx="720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755576" y="3070701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Substituting metric perturbations into the above action and expanding it to second order in perturbation, eliminating auxiliary fields and integration by parts, we end up with the following </a:t>
            </a:r>
            <a:r>
              <a:rPr kumimoji="1" lang="en-US" altLang="ja-JP" dirty="0" err="1" smtClean="0"/>
              <a:t>Lagrangian</a:t>
            </a:r>
            <a:r>
              <a:rPr kumimoji="1" lang="en-US" altLang="ja-JP" dirty="0" smtClean="0"/>
              <a:t> density</a:t>
            </a:r>
            <a:endParaRPr kumimoji="1" lang="ja-JP" altLang="en-US" dirty="0"/>
          </a:p>
        </p:txBody>
      </p:sp>
      <p:sp>
        <p:nvSpPr>
          <p:cNvPr id="23" name="角丸四角形 22"/>
          <p:cNvSpPr/>
          <p:nvPr/>
        </p:nvSpPr>
        <p:spPr>
          <a:xfrm>
            <a:off x="36513" y="4221088"/>
            <a:ext cx="9071991" cy="1152128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70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48345"/>
            <a:ext cx="8964487" cy="1024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23528" y="4766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u="sng" dirty="0" smtClean="0">
                <a:solidFill>
                  <a:srgbClr val="0070C0"/>
                </a:solidFill>
              </a:rPr>
              <a:t>BH perturbation</a:t>
            </a:r>
            <a:endParaRPr kumimoji="1" lang="ja-JP" altLang="en-US" sz="2400" u="sng" dirty="0">
              <a:solidFill>
                <a:srgbClr val="0070C0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13210"/>
            <a:ext cx="7308304" cy="775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039" y="2176643"/>
            <a:ext cx="8317433" cy="532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5724128" y="676238"/>
            <a:ext cx="2736304" cy="376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Equivalent to f(R,C)</a:t>
            </a:r>
            <a:endParaRPr kumimoji="1" lang="ja-JP" altLang="en-US" dirty="0"/>
          </a:p>
        </p:txBody>
      </p:sp>
      <p:cxnSp>
        <p:nvCxnSpPr>
          <p:cNvPr id="8" name="直線矢印コネクタ 7"/>
          <p:cNvCxnSpPr/>
          <p:nvPr/>
        </p:nvCxnSpPr>
        <p:spPr>
          <a:xfrm flipH="1">
            <a:off x="5868144" y="1052736"/>
            <a:ext cx="432048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611560" y="4725144"/>
            <a:ext cx="50405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467544" y="594928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tx2"/>
                </a:solidFill>
              </a:rPr>
              <a:t>Due to this term, Hamiltonian is not bounded from below. (</a:t>
            </a:r>
            <a:r>
              <a:rPr lang="en-US" altLang="ja-JP" dirty="0" err="1" smtClean="0">
                <a:solidFill>
                  <a:schemeClr val="tx2"/>
                </a:solidFill>
              </a:rPr>
              <a:t>Ostrogradskii’s</a:t>
            </a:r>
            <a:r>
              <a:rPr lang="en-US" altLang="ja-JP" dirty="0" smtClean="0">
                <a:solidFill>
                  <a:schemeClr val="tx2"/>
                </a:solidFill>
              </a:rPr>
              <a:t> theorem)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03039" y="6309320"/>
            <a:ext cx="7813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General f(R,C) theories have a ghost.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cxnSp>
        <p:nvCxnSpPr>
          <p:cNvPr id="23" name="直線コネクタ 22"/>
          <p:cNvCxnSpPr/>
          <p:nvPr/>
        </p:nvCxnSpPr>
        <p:spPr>
          <a:xfrm>
            <a:off x="755576" y="5301208"/>
            <a:ext cx="720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1619672" y="5301208"/>
            <a:ext cx="720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4139952" y="5301208"/>
            <a:ext cx="136815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2411760" y="5013176"/>
            <a:ext cx="720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3347864" y="5013176"/>
            <a:ext cx="720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6876256" y="5013176"/>
            <a:ext cx="720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7812360" y="5013176"/>
            <a:ext cx="720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6012160" y="4725144"/>
            <a:ext cx="720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755576" y="3070701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Substituting metric perturbations into the above action and expanding it to second order in perturbation, eliminating auxiliary fields and integration by parts, we end up with the following </a:t>
            </a:r>
            <a:r>
              <a:rPr kumimoji="1" lang="en-US" altLang="ja-JP" dirty="0" err="1" smtClean="0"/>
              <a:t>Lagrangian</a:t>
            </a:r>
            <a:r>
              <a:rPr kumimoji="1" lang="en-US" altLang="ja-JP" dirty="0" smtClean="0"/>
              <a:t> density</a:t>
            </a:r>
            <a:endParaRPr kumimoji="1" lang="ja-JP" altLang="en-US" dirty="0"/>
          </a:p>
        </p:txBody>
      </p:sp>
      <p:sp>
        <p:nvSpPr>
          <p:cNvPr id="32" name="角丸四角形 31"/>
          <p:cNvSpPr/>
          <p:nvPr/>
        </p:nvSpPr>
        <p:spPr>
          <a:xfrm>
            <a:off x="36513" y="4221088"/>
            <a:ext cx="9071991" cy="1152128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03039" y="5517232"/>
            <a:ext cx="7957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Even and odd modes </a:t>
            </a:r>
            <a:r>
              <a:rPr kumimoji="1" lang="en-US" altLang="ja-JP" dirty="0" smtClean="0">
                <a:solidFill>
                  <a:srgbClr val="FF0000"/>
                </a:solidFill>
              </a:rPr>
              <a:t>are coupled</a:t>
            </a:r>
            <a:r>
              <a:rPr kumimoji="1" lang="en-US" altLang="ja-JP" dirty="0" smtClean="0">
                <a:solidFill>
                  <a:srgbClr val="FF0000"/>
                </a:solidFill>
              </a:rPr>
              <a:t>. (In f(R), they decouple.)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20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3528" y="4766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u="sng" dirty="0" smtClean="0">
                <a:solidFill>
                  <a:srgbClr val="0070C0"/>
                </a:solidFill>
              </a:rPr>
              <a:t>BH perturbation</a:t>
            </a:r>
            <a:endParaRPr kumimoji="1" lang="ja-JP" altLang="en-US" sz="2400" u="sng" dirty="0">
              <a:solidFill>
                <a:srgbClr val="0070C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347" y="1700807"/>
            <a:ext cx="3238872" cy="91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323528" y="1052736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u="sng" dirty="0" smtClean="0">
                <a:solidFill>
                  <a:srgbClr val="92D050"/>
                </a:solidFill>
              </a:rPr>
              <a:t>In which case, can we avoid ghost?</a:t>
            </a:r>
            <a:endParaRPr kumimoji="1" lang="ja-JP" altLang="en-US" sz="2400" u="sng" dirty="0">
              <a:solidFill>
                <a:srgbClr val="92D050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19812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22992"/>
            <a:ext cx="2009006" cy="794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467544" y="2852936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On the background </a:t>
            </a:r>
            <a:r>
              <a:rPr kumimoji="1" lang="en-US" altLang="ja-JP" dirty="0" err="1" smtClean="0"/>
              <a:t>spacetime</a:t>
            </a:r>
            <a:r>
              <a:rPr kumimoji="1" lang="en-US" altLang="ja-JP" dirty="0" smtClean="0"/>
              <a:t>, we have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4642915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Either                                  or R=const. is the condition for the absence of the ghost.</a:t>
            </a:r>
            <a:endParaRPr kumimoji="1" lang="ja-JP" altLang="en-US" dirty="0"/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618" y="3317483"/>
            <a:ext cx="2788716" cy="831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498899"/>
            <a:ext cx="1596579" cy="586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127085"/>
            <a:ext cx="4060676" cy="398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971600" y="5589240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Theories that have Schwarzschild </a:t>
            </a:r>
            <a:r>
              <a:rPr kumimoji="1" lang="en-US" altLang="ja-JP" dirty="0" err="1" smtClean="0"/>
              <a:t>spacetime</a:t>
            </a:r>
            <a:r>
              <a:rPr kumimoji="1" lang="en-US" altLang="ja-JP" dirty="0" smtClean="0"/>
              <a:t> as a solution.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71600" y="5157192"/>
            <a:ext cx="2916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For example,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323528" y="4365104"/>
            <a:ext cx="8280920" cy="237626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827584" y="5733256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827584" y="6237312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9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3528" y="4766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u="sng" dirty="0" smtClean="0">
                <a:solidFill>
                  <a:srgbClr val="0070C0"/>
                </a:solidFill>
              </a:rPr>
              <a:t>BH perturbation</a:t>
            </a:r>
            <a:endParaRPr kumimoji="1" lang="ja-JP" altLang="en-US" sz="2400" u="sng" dirty="0">
              <a:solidFill>
                <a:srgbClr val="0070C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677" y="1692200"/>
            <a:ext cx="6498659" cy="57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7006" y="2340272"/>
            <a:ext cx="3623172" cy="440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827584" y="3781489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kumimoji="1" lang="en-US" altLang="ja-JP" dirty="0" smtClean="0"/>
              <a:t>1 propagating field from the odd-type perturbations,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ja-JP" dirty="0" smtClean="0"/>
              <a:t>2 propagating fields from the even-type perturbations.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7584" y="4725111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kumimoji="1" lang="en-US" altLang="ja-JP" dirty="0" smtClean="0"/>
              <a:t>Ghost is absent (as long as F&gt;0) and all the modes propagate at the speed of light.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7584" y="5507940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kumimoji="1" lang="en-US" altLang="ja-JP" dirty="0" smtClean="0"/>
              <a:t>Still, odd and even modes are coupled.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23528" y="1052736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For the special case, the </a:t>
            </a:r>
            <a:r>
              <a:rPr kumimoji="1" lang="en-US" altLang="ja-JP" dirty="0" err="1" smtClean="0"/>
              <a:t>Lagrangian</a:t>
            </a:r>
            <a:r>
              <a:rPr kumimoji="1" lang="en-US" altLang="ja-JP" dirty="0" smtClean="0"/>
              <a:t> reduces to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882976"/>
            <a:ext cx="1944216" cy="61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008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3528" y="4766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u="sng" dirty="0" smtClean="0">
                <a:solidFill>
                  <a:srgbClr val="0070C0"/>
                </a:solidFill>
              </a:rPr>
              <a:t>Conclusion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536" y="1124744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kumimoji="1" lang="en-US" altLang="ja-JP" dirty="0" smtClean="0"/>
              <a:t>Ghost is present in the general f(R,C) theories for perturbations on spherically symmetric and static background. 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5536" y="2132856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kumimoji="1" lang="en-US" altLang="ja-JP" dirty="0" smtClean="0"/>
              <a:t>We gave necessary and sufficient conditions to avoid such ghost.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2924944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ja-JP" dirty="0" smtClean="0"/>
              <a:t>For such theories, all the modes propagate at the speed of light.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4427820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kumimoji="1" lang="en-US" altLang="ja-JP" dirty="0" smtClean="0"/>
              <a:t>We are now doing similar analysis for non-dynamical and dynamical CS theories.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296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38" y="1556792"/>
            <a:ext cx="7856602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979712" y="92531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 smtClean="0"/>
              <a:t>Thank you!!</a:t>
            </a:r>
            <a:endParaRPr kumimoji="1" lang="ja-JP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49063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51520" y="404664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u="sng" dirty="0" smtClean="0">
                <a:solidFill>
                  <a:srgbClr val="0070C0"/>
                </a:solidFill>
              </a:rPr>
              <a:t>Alternative theories of gravity</a:t>
            </a:r>
            <a:endParaRPr kumimoji="1" lang="ja-JP" altLang="en-US" sz="2400" u="sng" dirty="0">
              <a:solidFill>
                <a:srgbClr val="0070C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83568" y="155679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kumimoji="1" lang="en-US" altLang="ja-JP" dirty="0" smtClean="0"/>
              <a:t>In the weak gravitational field regime, GR is fully consistent with observations and experiments so far.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2420888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kumimoji="1" lang="en-US" altLang="ja-JP" dirty="0" smtClean="0"/>
              <a:t>In the near future, we will be able to test GR in the strong gravity regime, such as the vicinity of BH.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3568" y="3501008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kumimoji="1" lang="en-US" altLang="ja-JP" dirty="0" smtClean="0"/>
              <a:t>It is interesting to consider alternative theories of gravity and see what kinds of phenomena are expected.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4725144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kumimoji="1" lang="en-US" altLang="ja-JP" dirty="0" smtClean="0"/>
              <a:t>By studying alternative theories of gravity, we learn a lot about gravity.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339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3528" y="4766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u="sng" dirty="0" smtClean="0">
                <a:solidFill>
                  <a:srgbClr val="0070C0"/>
                </a:solidFill>
              </a:rPr>
              <a:t>Gravity with parity violation</a:t>
            </a:r>
            <a:endParaRPr kumimoji="1" lang="ja-JP" altLang="en-US" sz="2400" u="sng" dirty="0">
              <a:solidFill>
                <a:srgbClr val="0070C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1196752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It is interesting to explore a possibility that parity is violated in gravity sector due to the </a:t>
            </a:r>
            <a:r>
              <a:rPr kumimoji="1" lang="en-US" altLang="ja-JP" dirty="0" err="1" smtClean="0"/>
              <a:t>Chern</a:t>
            </a:r>
            <a:r>
              <a:rPr kumimoji="1" lang="en-US" altLang="ja-JP" dirty="0" smtClean="0"/>
              <a:t>-Simon term C defined by,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641" y="2276872"/>
            <a:ext cx="4406627" cy="55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2843808" y="356372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Totally anti-symmetric tensor</a:t>
            </a:r>
            <a:endParaRPr kumimoji="1" lang="ja-JP" altLang="en-US" dirty="0"/>
          </a:p>
        </p:txBody>
      </p:sp>
      <p:cxnSp>
        <p:nvCxnSpPr>
          <p:cNvPr id="8" name="直線矢印コネクタ 7"/>
          <p:cNvCxnSpPr/>
          <p:nvPr/>
        </p:nvCxnSpPr>
        <p:spPr>
          <a:xfrm flipH="1" flipV="1">
            <a:off x="3923928" y="2924944"/>
            <a:ext cx="144016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467544" y="4293096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I assume that the </a:t>
            </a:r>
            <a:r>
              <a:rPr kumimoji="1" lang="en-US" altLang="ja-JP" dirty="0" err="1" smtClean="0"/>
              <a:t>Lagrangian</a:t>
            </a:r>
            <a:r>
              <a:rPr kumimoji="1" lang="en-US" altLang="ja-JP" dirty="0" smtClean="0"/>
              <a:t> for gravity is a general function of Ricci scalar and the CS term,</a:t>
            </a:r>
            <a:endParaRPr kumimoji="1" lang="ja-JP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157192"/>
            <a:ext cx="4755970" cy="940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テキスト ボックス 10"/>
          <p:cNvSpPr txBox="1"/>
          <p:nvPr/>
        </p:nvSpPr>
        <p:spPr>
          <a:xfrm>
            <a:off x="467544" y="6372036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If f(R,C) does not depend on C, then we have the standard f(R) gravity.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938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3528" y="4766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u="sng" dirty="0" smtClean="0">
                <a:solidFill>
                  <a:srgbClr val="0070C0"/>
                </a:solidFill>
              </a:rPr>
              <a:t>Gravity with parity violation</a:t>
            </a:r>
            <a:endParaRPr kumimoji="1" lang="ja-JP" altLang="en-US" sz="2400" u="sng" dirty="0">
              <a:solidFill>
                <a:srgbClr val="0070C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1276198"/>
            <a:ext cx="1020167" cy="424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1691680" y="1259468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f</a:t>
            </a:r>
            <a:r>
              <a:rPr kumimoji="1" lang="en-US" altLang="ja-JP" dirty="0" smtClean="0"/>
              <a:t>or FLRW universe (and scalar type perturbations on top of it) and spherically symmetric </a:t>
            </a:r>
            <a:r>
              <a:rPr kumimoji="1" lang="en-US" altLang="ja-JP" dirty="0" err="1" smtClean="0"/>
              <a:t>spacetime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87624" y="2276872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Cosmological and solar system constraints achieved so far constrain the CS gravity only very loosely.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9552" y="3501008"/>
            <a:ext cx="8220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We need to consider more complicated </a:t>
            </a:r>
            <a:r>
              <a:rPr kumimoji="1" lang="en-US" altLang="ja-JP" dirty="0" err="1" smtClean="0"/>
              <a:t>spacetime</a:t>
            </a:r>
            <a:r>
              <a:rPr kumimoji="1" lang="en-US" altLang="ja-JP" dirty="0" smtClean="0"/>
              <a:t> to search for the parity violation.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5536" y="4355812"/>
            <a:ext cx="87129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</a:rPr>
              <a:t>We therefore study linear perturbation of spherically symmetric and static </a:t>
            </a:r>
            <a:r>
              <a:rPr lang="en-US" altLang="ja-JP" sz="3200" dirty="0" err="1" smtClean="0">
                <a:solidFill>
                  <a:srgbClr val="FF0000"/>
                </a:solidFill>
              </a:rPr>
              <a:t>spacetime</a:t>
            </a:r>
            <a:r>
              <a:rPr lang="en-US" altLang="ja-JP" sz="3200" dirty="0" smtClean="0">
                <a:solidFill>
                  <a:srgbClr val="FF0000"/>
                </a:solidFill>
              </a:rPr>
              <a:t>.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0" name="右カーブ矢印 9"/>
          <p:cNvSpPr/>
          <p:nvPr/>
        </p:nvSpPr>
        <p:spPr>
          <a:xfrm>
            <a:off x="671513" y="1905799"/>
            <a:ext cx="516111" cy="85803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4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3528" y="4766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u="sng" dirty="0" smtClean="0">
                <a:solidFill>
                  <a:srgbClr val="0070C0"/>
                </a:solidFill>
              </a:rPr>
              <a:t>Gravity with parity violation</a:t>
            </a:r>
            <a:endParaRPr kumimoji="1" lang="ja-JP" altLang="en-US" sz="2400" u="sng" dirty="0">
              <a:solidFill>
                <a:srgbClr val="0070C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1052736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u="sng" dirty="0" smtClean="0">
                <a:solidFill>
                  <a:srgbClr val="00B050"/>
                </a:solidFill>
              </a:rPr>
              <a:t>Other models</a:t>
            </a:r>
            <a:endParaRPr kumimoji="1" lang="ja-JP" altLang="en-US" sz="2400" u="sng" dirty="0">
              <a:solidFill>
                <a:srgbClr val="00B05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32248"/>
            <a:ext cx="3585393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590483"/>
            <a:ext cx="4392488" cy="638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467544" y="1763524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u="sng" dirty="0" smtClean="0"/>
              <a:t>Non-Dynamical CS gravity </a:t>
            </a:r>
            <a:r>
              <a:rPr kumimoji="1" lang="en-US" altLang="ja-JP" sz="1600" dirty="0" smtClean="0"/>
              <a:t>  (</a:t>
            </a:r>
            <a:r>
              <a:rPr kumimoji="1" lang="en-US" altLang="ja-JP" sz="1600" dirty="0" err="1" smtClean="0"/>
              <a:t>R.Jackiw&amp;S.Pi</a:t>
            </a:r>
            <a:r>
              <a:rPr kumimoji="1" lang="en-US" altLang="ja-JP" sz="1600" dirty="0" smtClean="0"/>
              <a:t>, 2003)</a:t>
            </a:r>
            <a:endParaRPr kumimoji="1" lang="ja-JP" altLang="en-US" sz="1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7544" y="4077135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u="sng" dirty="0" smtClean="0"/>
              <a:t>Dynamical CS gravity</a:t>
            </a:r>
            <a:r>
              <a:rPr kumimoji="1" lang="en-US" altLang="ja-JP" dirty="0" smtClean="0"/>
              <a:t>   </a:t>
            </a:r>
            <a:r>
              <a:rPr kumimoji="1" lang="en-US" altLang="ja-JP" sz="1600" dirty="0" smtClean="0"/>
              <a:t>(</a:t>
            </a:r>
            <a:r>
              <a:rPr kumimoji="1" lang="en-US" altLang="ja-JP" sz="1600" dirty="0" err="1" smtClean="0"/>
              <a:t>T.Smith</a:t>
            </a:r>
            <a:r>
              <a:rPr kumimoji="1" lang="en-US" altLang="ja-JP" sz="1600" dirty="0" smtClean="0"/>
              <a:t> et al, 2007)</a:t>
            </a:r>
            <a:endParaRPr kumimoji="1" lang="ja-JP" altLang="en-US" u="sng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59632" y="3140968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kumimoji="1" lang="en-US" altLang="ja-JP" dirty="0" smtClean="0"/>
              <a:t>BH perturbation study was done by </a:t>
            </a:r>
            <a:r>
              <a:rPr kumimoji="1" lang="en-US" altLang="ja-JP" dirty="0" err="1" smtClean="0"/>
              <a:t>N.Yunes</a:t>
            </a:r>
            <a:r>
              <a:rPr lang="en-US" altLang="ja-JP" dirty="0" err="1" smtClean="0"/>
              <a:t>&amp;C.Sopuerta</a:t>
            </a:r>
            <a:r>
              <a:rPr lang="en-US" altLang="ja-JP" dirty="0"/>
              <a:t> </a:t>
            </a:r>
            <a:r>
              <a:rPr lang="en-US" altLang="ja-JP" dirty="0" smtClean="0"/>
              <a:t>in 2007.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59632" y="530120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kumimoji="1" lang="en-US" altLang="ja-JP" dirty="0" smtClean="0"/>
              <a:t>BH perturbation study was done by </a:t>
            </a:r>
            <a:r>
              <a:rPr kumimoji="1" lang="en-US" altLang="ja-JP" dirty="0" err="1" smtClean="0"/>
              <a:t>C.Molina</a:t>
            </a:r>
            <a:r>
              <a:rPr kumimoji="1" lang="en-US" altLang="ja-JP" dirty="0" smtClean="0"/>
              <a:t> et al in 2010</a:t>
            </a:r>
            <a:r>
              <a:rPr lang="en-US" altLang="ja-JP" dirty="0" smtClean="0"/>
              <a:t>.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6279703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These two theories do not overlap with f(R,C) theories we consider.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59632" y="3573016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ja-JP" dirty="0" smtClean="0"/>
              <a:t>Linear perturbation analysis by using field equations.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59632" y="5723964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ja-JP" dirty="0" smtClean="0"/>
              <a:t>Linear perturbation analysis by using field equations.</a:t>
            </a:r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323528" y="1763524"/>
            <a:ext cx="8136904" cy="2178824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323528" y="4058488"/>
            <a:ext cx="8136904" cy="2178824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246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3528" y="4766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u="sng" dirty="0" smtClean="0">
                <a:solidFill>
                  <a:srgbClr val="0070C0"/>
                </a:solidFill>
              </a:rPr>
              <a:t>BH perturbation</a:t>
            </a:r>
            <a:endParaRPr kumimoji="1" lang="ja-JP" altLang="en-US" sz="2400" u="sng" dirty="0">
              <a:solidFill>
                <a:srgbClr val="0070C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242" y="1556792"/>
            <a:ext cx="5234930" cy="68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323528" y="1124744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Background </a:t>
            </a:r>
            <a:r>
              <a:rPr kumimoji="1" lang="en-US" altLang="ja-JP" dirty="0" err="1" smtClean="0"/>
              <a:t>spacetime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5536" y="2564904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Metric perturbation (</a:t>
            </a:r>
            <a:r>
              <a:rPr lang="en-US" altLang="ja-JP" dirty="0" err="1" smtClean="0"/>
              <a:t>Regee</a:t>
            </a:r>
            <a:r>
              <a:rPr lang="en-US" altLang="ja-JP" dirty="0" smtClean="0"/>
              <a:t>-Wheeler decomposition, 1959)</a:t>
            </a:r>
            <a:endParaRPr kumimoji="1" lang="en-US" altLang="ja-JP" dirty="0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465190"/>
            <a:ext cx="81534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グループ化 7"/>
          <p:cNvGrpSpPr/>
          <p:nvPr/>
        </p:nvGrpSpPr>
        <p:grpSpPr>
          <a:xfrm>
            <a:off x="4423767" y="6345510"/>
            <a:ext cx="3964657" cy="323850"/>
            <a:chOff x="2695575" y="6213257"/>
            <a:chExt cx="3964657" cy="323850"/>
          </a:xfrm>
        </p:grpSpPr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5575" y="6213257"/>
              <a:ext cx="375285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2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2582" y="6213257"/>
              <a:ext cx="24765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テキスト ボックス 8"/>
          <p:cNvSpPr txBox="1"/>
          <p:nvPr/>
        </p:nvSpPr>
        <p:spPr>
          <a:xfrm>
            <a:off x="395536" y="3068960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u="sng" dirty="0" smtClean="0"/>
              <a:t>Odd-type perturbations</a:t>
            </a:r>
            <a:endParaRPr kumimoji="1" lang="ja-JP" altLang="en-US" u="sng" dirty="0"/>
          </a:p>
        </p:txBody>
      </p:sp>
    </p:spTree>
    <p:extLst>
      <p:ext uri="{BB962C8B-B14F-4D97-AF65-F5344CB8AC3E}">
        <p14:creationId xmlns:p14="http://schemas.microsoft.com/office/powerpoint/2010/main" val="251326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3528" y="4766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u="sng" dirty="0" smtClean="0">
                <a:solidFill>
                  <a:srgbClr val="0070C0"/>
                </a:solidFill>
              </a:rPr>
              <a:t>BH perturbation</a:t>
            </a:r>
            <a:endParaRPr kumimoji="1" lang="ja-JP" altLang="en-US" sz="2400" u="sng" dirty="0">
              <a:solidFill>
                <a:srgbClr val="0070C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242" y="1556792"/>
            <a:ext cx="5234930" cy="68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323528" y="1124744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Background </a:t>
            </a:r>
            <a:r>
              <a:rPr kumimoji="1" lang="en-US" altLang="ja-JP" dirty="0" err="1" smtClean="0"/>
              <a:t>spacetime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5536" y="2564904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Metric perturbation (</a:t>
            </a:r>
            <a:r>
              <a:rPr lang="en-US" altLang="ja-JP" dirty="0" err="1" smtClean="0"/>
              <a:t>Regee</a:t>
            </a:r>
            <a:r>
              <a:rPr lang="en-US" altLang="ja-JP" dirty="0" smtClean="0"/>
              <a:t>-Wheeler decomposition, 1959)</a:t>
            </a:r>
            <a:endParaRPr kumimoji="1" lang="en-US" altLang="ja-JP" dirty="0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465190"/>
            <a:ext cx="81534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グループ化 7"/>
          <p:cNvGrpSpPr/>
          <p:nvPr/>
        </p:nvGrpSpPr>
        <p:grpSpPr>
          <a:xfrm>
            <a:off x="4423767" y="6345510"/>
            <a:ext cx="3964657" cy="323850"/>
            <a:chOff x="2695575" y="6213257"/>
            <a:chExt cx="3964657" cy="323850"/>
          </a:xfrm>
        </p:grpSpPr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5575" y="6213257"/>
              <a:ext cx="375285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2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2582" y="6213257"/>
              <a:ext cx="24765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テキスト ボックス 8"/>
          <p:cNvSpPr txBox="1"/>
          <p:nvPr/>
        </p:nvSpPr>
        <p:spPr>
          <a:xfrm>
            <a:off x="395536" y="3068960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u="sng" dirty="0" smtClean="0"/>
              <a:t>Odd-type perturbations</a:t>
            </a:r>
            <a:endParaRPr kumimoji="1" lang="ja-JP" altLang="en-US" u="sng" dirty="0"/>
          </a:p>
        </p:txBody>
      </p:sp>
      <p:sp>
        <p:nvSpPr>
          <p:cNvPr id="3" name="円/楕円 2"/>
          <p:cNvSpPr/>
          <p:nvPr/>
        </p:nvSpPr>
        <p:spPr>
          <a:xfrm>
            <a:off x="2051720" y="5517232"/>
            <a:ext cx="1368152" cy="6942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07704" y="6165304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</a:rPr>
              <a:t>s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et to zero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10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3528" y="4766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u="sng" dirty="0" smtClean="0">
                <a:solidFill>
                  <a:srgbClr val="0070C0"/>
                </a:solidFill>
              </a:rPr>
              <a:t>BH perturbation</a:t>
            </a:r>
            <a:endParaRPr kumimoji="1" lang="ja-JP" altLang="en-US" sz="2400" u="sng" dirty="0">
              <a:solidFill>
                <a:srgbClr val="0070C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536" y="1124744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u="sng" dirty="0" smtClean="0"/>
              <a:t>Even</a:t>
            </a:r>
            <a:r>
              <a:rPr kumimoji="1" lang="en-US" altLang="ja-JP" u="sng" dirty="0" smtClean="0"/>
              <a:t>-type perturbations</a:t>
            </a:r>
            <a:endParaRPr kumimoji="1" lang="ja-JP" altLang="en-US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88" y="1556792"/>
            <a:ext cx="8179776" cy="5105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277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88" y="1556792"/>
            <a:ext cx="8179776" cy="5105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23528" y="4766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u="sng" dirty="0" smtClean="0">
                <a:solidFill>
                  <a:srgbClr val="0070C0"/>
                </a:solidFill>
              </a:rPr>
              <a:t>BH perturbation</a:t>
            </a:r>
            <a:endParaRPr kumimoji="1" lang="ja-JP" altLang="en-US" sz="2400" u="sng" dirty="0">
              <a:solidFill>
                <a:srgbClr val="0070C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536" y="1124744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u="sng" dirty="0" smtClean="0"/>
              <a:t>Even</a:t>
            </a:r>
            <a:r>
              <a:rPr kumimoji="1" lang="en-US" altLang="ja-JP" u="sng" dirty="0" smtClean="0"/>
              <a:t>-type perturbations</a:t>
            </a:r>
            <a:endParaRPr kumimoji="1" lang="ja-JP" altLang="en-US" u="sng" dirty="0"/>
          </a:p>
        </p:txBody>
      </p:sp>
      <p:sp>
        <p:nvSpPr>
          <p:cNvPr id="7" name="円/楕円 6"/>
          <p:cNvSpPr/>
          <p:nvPr/>
        </p:nvSpPr>
        <p:spPr>
          <a:xfrm>
            <a:off x="1907704" y="4102943"/>
            <a:ext cx="1044116" cy="6942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2051720" y="5805264"/>
            <a:ext cx="1044116" cy="6942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5544108" y="5759127"/>
            <a:ext cx="1044116" cy="6942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627784" y="4561964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</a:rPr>
              <a:t>s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et to zero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987824" y="6218148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</a:rPr>
              <a:t>s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et to zero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516216" y="6218148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</a:rPr>
              <a:t>s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et to zero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28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691</Words>
  <Application>Microsoft Office PowerPoint</Application>
  <PresentationFormat>画面に合わせる (4:3)</PresentationFormat>
  <Paragraphs>75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suyama</dc:creator>
  <cp:lastModifiedBy>suyama</cp:lastModifiedBy>
  <cp:revision>48</cp:revision>
  <dcterms:created xsi:type="dcterms:W3CDTF">2011-09-24T13:14:25Z</dcterms:created>
  <dcterms:modified xsi:type="dcterms:W3CDTF">2011-09-26T04:45:26Z</dcterms:modified>
</cp:coreProperties>
</file>