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0"/>
  </p:notesMasterIdLst>
  <p:sldIdLst>
    <p:sldId id="256" r:id="rId2"/>
    <p:sldId id="497" r:id="rId3"/>
    <p:sldId id="498" r:id="rId4"/>
    <p:sldId id="500" r:id="rId5"/>
    <p:sldId id="490" r:id="rId6"/>
    <p:sldId id="441" r:id="rId7"/>
    <p:sldId id="479" r:id="rId8"/>
    <p:sldId id="502" r:id="rId9"/>
    <p:sldId id="481" r:id="rId10"/>
    <p:sldId id="483" r:id="rId11"/>
    <p:sldId id="457" r:id="rId12"/>
    <p:sldId id="492" r:id="rId13"/>
    <p:sldId id="491" r:id="rId14"/>
    <p:sldId id="499" r:id="rId15"/>
    <p:sldId id="503" r:id="rId16"/>
    <p:sldId id="480" r:id="rId17"/>
    <p:sldId id="458" r:id="rId18"/>
    <p:sldId id="437" r:id="rId1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BF23"/>
    <a:srgbClr val="0000FF"/>
    <a:srgbClr val="00863D"/>
    <a:srgbClr val="FF0000"/>
    <a:srgbClr val="FFFFFF"/>
    <a:srgbClr val="FBFDA5"/>
    <a:srgbClr val="663300"/>
    <a:srgbClr val="FF5050"/>
    <a:srgbClr val="DA083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E7A83-BAD4-4F6F-8D7C-F9ECCAB26259}" type="datetimeFigureOut">
              <a:rPr kumimoji="1" lang="ja-JP" altLang="en-US" smtClean="0"/>
              <a:pPr/>
              <a:t>2011/9/27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BCAE2-E192-4074-B32B-F6F9336290D1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BCAE2-E192-4074-B32B-F6F9336290D1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BCAE2-E192-4074-B32B-F6F9336290D1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 smtClean="0"/>
              <a:t>マスタ サブタイトルの書式設定</a:t>
            </a:r>
            <a:endParaRPr kumimoji="0" lang="en-US"/>
          </a:p>
        </p:txBody>
      </p:sp>
      <p:sp>
        <p:nvSpPr>
          <p:cNvPr id="28" name="日付プレースホル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01BD5BF0-5DCE-4451-B39B-AE0AB5A67B8F}" type="datetimeFigureOut">
              <a:rPr kumimoji="1" lang="ja-JP" altLang="en-US" smtClean="0"/>
              <a:pPr/>
              <a:t>2011/9/27</a:t>
            </a:fld>
            <a:endParaRPr kumimoji="1" lang="ja-JP" altLang="en-US"/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正方形/長方形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正方形/長方形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コネクタ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線コネクタ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線コネクタ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コネクタ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コネクタ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線コネクタ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正方形/長方形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円/楕円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円/楕円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円/楕円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円/楕円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円/楕円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13B37A7-090E-434D-9B6C-28CDF1C2DD9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D5BF0-5DCE-4451-B39B-AE0AB5A67B8F}" type="datetimeFigureOut">
              <a:rPr kumimoji="1" lang="ja-JP" altLang="en-US" smtClean="0"/>
              <a:pPr/>
              <a:t>2011/9/27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37A7-090E-434D-9B6C-28CDF1C2DD9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D5BF0-5DCE-4451-B39B-AE0AB5A67B8F}" type="datetimeFigureOut">
              <a:rPr kumimoji="1" lang="ja-JP" altLang="en-US" smtClean="0"/>
              <a:pPr/>
              <a:t>2011/9/27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37A7-090E-434D-9B6C-28CDF1C2DD9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8" name="コンテンツ プレースホル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1BD5BF0-5DCE-4451-B39B-AE0AB5A67B8F}" type="datetimeFigureOut">
              <a:rPr kumimoji="1" lang="ja-JP" altLang="en-US" smtClean="0"/>
              <a:pPr/>
              <a:t>2011/9/27</a:t>
            </a:fld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13B37A7-090E-434D-9B6C-28CDF1C2DD9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1BD5BF0-5DCE-4451-B39B-AE0AB5A67B8F}" type="datetimeFigureOut">
              <a:rPr kumimoji="1" lang="ja-JP" altLang="en-US" smtClean="0"/>
              <a:pPr/>
              <a:t>2011/9/27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正方形/長方形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コネクタ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コネクタ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コネクタ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コネクタ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コネクタ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正方形/長方形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円/楕円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円/楕円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円/楕円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円/楕円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円/楕円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コネクタ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13B37A7-090E-434D-9B6C-28CDF1C2DD9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D5BF0-5DCE-4451-B39B-AE0AB5A67B8F}" type="datetimeFigureOut">
              <a:rPr kumimoji="1" lang="ja-JP" altLang="en-US" smtClean="0"/>
              <a:pPr/>
              <a:t>2011/9/27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37A7-090E-434D-9B6C-28CDF1C2DD9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9" name="コンテンツ プレースホル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D5BF0-5DCE-4451-B39B-AE0AB5A67B8F}" type="datetimeFigureOut">
              <a:rPr kumimoji="1" lang="ja-JP" altLang="en-US" smtClean="0"/>
              <a:pPr/>
              <a:t>2011/9/27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37A7-090E-434D-9B6C-28CDF1C2DD9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3" name="コンテンツ プレースホル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12" name="テキスト プレースホル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14" name="テキスト プレースホル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1BD5BF0-5DCE-4451-B39B-AE0AB5A67B8F}" type="datetimeFigureOut">
              <a:rPr kumimoji="1" lang="ja-JP" altLang="en-US" smtClean="0"/>
              <a:pPr/>
              <a:t>2011/9/27</a:t>
            </a:fld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13B37A7-090E-434D-9B6C-28CDF1C2DD9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D5BF0-5DCE-4451-B39B-AE0AB5A67B8F}" type="datetimeFigureOut">
              <a:rPr kumimoji="1" lang="ja-JP" altLang="en-US" smtClean="0"/>
              <a:pPr/>
              <a:t>2011/9/27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37A7-090E-434D-9B6C-28CDF1C2DD9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コネクタ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8" name="直線コネクタ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コネクタ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コネクタ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円/楕円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コンテンツ プレースホル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21" name="日付プレースホル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01BD5BF0-5DCE-4451-B39B-AE0AB5A67B8F}" type="datetimeFigureOut">
              <a:rPr kumimoji="1" lang="ja-JP" altLang="en-US" smtClean="0"/>
              <a:pPr/>
              <a:t>2011/9/27</a:t>
            </a:fld>
            <a:endParaRPr kumimoji="1" lang="ja-JP" altLang="en-US"/>
          </a:p>
        </p:txBody>
      </p:sp>
      <p:sp>
        <p:nvSpPr>
          <p:cNvPr id="22" name="スライド番号プレースホル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13B37A7-090E-434D-9B6C-28CDF1C2DD9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23" name="フッター プレースホル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円/楕円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10" name="直線コネクタ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正方形/長方形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コネクタ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コネクタ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コネクタ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付プレースホル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1BD5BF0-5DCE-4451-B39B-AE0AB5A67B8F}" type="datetimeFigureOut">
              <a:rPr kumimoji="1" lang="ja-JP" altLang="en-US" smtClean="0"/>
              <a:pPr/>
              <a:t>2011/9/27</a:t>
            </a:fld>
            <a:endParaRPr kumimoji="1" lang="ja-JP" altLang="en-US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13B37A7-090E-434D-9B6C-28CDF1C2DD9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  <p:sp>
        <p:nvSpPr>
          <p:cNvPr id="21" name="フッター プレースホル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コネクタ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タイトル プレースホル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2 </a:t>
            </a:r>
            <a:r>
              <a:rPr kumimoji="0" lang="ja-JP" altLang="en-US" smtClean="0"/>
              <a:t>レベル</a:t>
            </a:r>
          </a:p>
          <a:p>
            <a:pPr lvl="2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3 </a:t>
            </a:r>
            <a:r>
              <a:rPr kumimoji="0" lang="ja-JP" altLang="en-US" smtClean="0"/>
              <a:t>レベル</a:t>
            </a:r>
          </a:p>
          <a:p>
            <a:pPr lvl="3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4 </a:t>
            </a:r>
            <a:r>
              <a:rPr kumimoji="0" lang="ja-JP" altLang="en-US" smtClean="0"/>
              <a:t>レベル</a:t>
            </a:r>
          </a:p>
          <a:p>
            <a:pPr lvl="4" eaLnBrk="1" latinLnBrk="0" hangingPunct="1"/>
            <a:r>
              <a:rPr kumimoji="0" lang="ja-JP" altLang="en-US" smtClean="0"/>
              <a:t>第 </a:t>
            </a:r>
            <a:r>
              <a:rPr kumimoji="0" lang="en-US" altLang="ja-JP" smtClean="0"/>
              <a:t>5 </a:t>
            </a:r>
            <a:r>
              <a:rPr kumimoji="0" lang="ja-JP" altLang="en-US" smtClean="0"/>
              <a:t>レベル</a:t>
            </a:r>
            <a:endParaRPr kumimoji="0" lang="en-US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1BD5BF0-5DCE-4451-B39B-AE0AB5A67B8F}" type="datetimeFigureOut">
              <a:rPr kumimoji="1" lang="ja-JP" altLang="en-US" smtClean="0"/>
              <a:pPr/>
              <a:t>2011/9/27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直線コネクタ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コネクタ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円/楕円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13B37A7-090E-434D-9B6C-28CDF1C2DD95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1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1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3.bin"/><Relationship Id="rId9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339752" y="4869160"/>
            <a:ext cx="6606480" cy="1206606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latin typeface="Eurostile" pitchFamily="34" charset="0"/>
              </a:rPr>
              <a:t>Yukawa Institute for Theoretical Physics</a:t>
            </a:r>
            <a:endParaRPr kumimoji="1" lang="en-US" altLang="ja-JP" dirty="0" smtClean="0">
              <a:latin typeface="Eurostile" pitchFamily="34" charset="0"/>
            </a:endParaRPr>
          </a:p>
          <a:p>
            <a:r>
              <a:rPr lang="en-US" altLang="ja-JP" sz="2000" dirty="0" err="1" smtClean="0">
                <a:solidFill>
                  <a:srgbClr val="0000FF"/>
                </a:solidFill>
                <a:latin typeface="Eurostile" pitchFamily="34" charset="0"/>
              </a:rPr>
              <a:t>Yuichiro</a:t>
            </a:r>
            <a:r>
              <a:rPr lang="en-US" altLang="ja-JP" sz="2000" dirty="0" smtClean="0">
                <a:solidFill>
                  <a:srgbClr val="0000FF"/>
                </a:solidFill>
                <a:latin typeface="Eurostile" pitchFamily="34" charset="0"/>
              </a:rPr>
              <a:t> </a:t>
            </a:r>
            <a:r>
              <a:rPr lang="en-US" altLang="ja-JP" sz="2000" dirty="0" err="1" smtClean="0">
                <a:solidFill>
                  <a:srgbClr val="0000FF"/>
                </a:solidFill>
                <a:latin typeface="Eurostile" pitchFamily="34" charset="0"/>
              </a:rPr>
              <a:t>Sekiguchi</a:t>
            </a:r>
            <a:r>
              <a:rPr lang="en-US" altLang="ja-JP" sz="2000" dirty="0" smtClean="0">
                <a:solidFill>
                  <a:srgbClr val="0000FF"/>
                </a:solidFill>
                <a:latin typeface="Eurostile" pitchFamily="34" charset="0"/>
              </a:rPr>
              <a:t> </a:t>
            </a:r>
            <a:r>
              <a:rPr lang="en-US" altLang="ja-JP" sz="2000" dirty="0" smtClean="0">
                <a:latin typeface="Eurostile" pitchFamily="34" charset="0"/>
              </a:rPr>
              <a:t>(HPCI  Collaboration</a:t>
            </a:r>
            <a:r>
              <a:rPr lang="en-US" altLang="ja-JP" sz="2000" dirty="0" smtClean="0"/>
              <a:t>)</a:t>
            </a:r>
          </a:p>
          <a:p>
            <a:pPr algn="r"/>
            <a:r>
              <a:rPr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w</a:t>
            </a:r>
            <a:r>
              <a:rPr kumimoji="1"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ith </a:t>
            </a:r>
            <a:r>
              <a:rPr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K. </a:t>
            </a:r>
            <a:r>
              <a:rPr lang="en-US" altLang="ja-JP" dirty="0" err="1" smtClean="0">
                <a:solidFill>
                  <a:schemeClr val="accent2">
                    <a:lumMod val="75000"/>
                  </a:schemeClr>
                </a:solidFill>
              </a:rPr>
              <a:t>Kiuchi</a:t>
            </a:r>
            <a:r>
              <a:rPr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, K. </a:t>
            </a:r>
            <a:r>
              <a:rPr lang="en-US" altLang="ja-JP" dirty="0" err="1" smtClean="0">
                <a:solidFill>
                  <a:schemeClr val="accent2">
                    <a:lumMod val="75000"/>
                  </a:schemeClr>
                </a:solidFill>
              </a:rPr>
              <a:t>Kyutoku</a:t>
            </a:r>
            <a:r>
              <a:rPr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, &amp; M.</a:t>
            </a:r>
            <a:r>
              <a:rPr lang="ja-JP" alt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Shibata</a:t>
            </a:r>
            <a:endParaRPr kumimoji="1" lang="en-US" altLang="ja-JP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260648"/>
            <a:ext cx="187220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6248" y="260647"/>
            <a:ext cx="1922016" cy="188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2286000" y="2492896"/>
            <a:ext cx="6246440" cy="1894362"/>
          </a:xfrm>
        </p:spPr>
        <p:txBody>
          <a:bodyPr/>
          <a:lstStyle/>
          <a:p>
            <a:r>
              <a:rPr lang="en-US" altLang="ja-JP" dirty="0" smtClean="0">
                <a:latin typeface="Eurostile" pitchFamily="34" charset="0"/>
              </a:rPr>
              <a:t>Effects of </a:t>
            </a:r>
            <a:r>
              <a:rPr lang="en-US" altLang="ja-JP" dirty="0" err="1" smtClean="0">
                <a:latin typeface="Eurostile" pitchFamily="34" charset="0"/>
              </a:rPr>
              <a:t>Hyperon</a:t>
            </a:r>
            <a:r>
              <a:rPr lang="en-US" altLang="ja-JP" dirty="0" smtClean="0">
                <a:latin typeface="Eurostile" pitchFamily="34" charset="0"/>
              </a:rPr>
              <a:t> in        Binary Neutron Star Mergers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39752" y="3965575"/>
            <a:ext cx="56886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700" dirty="0" smtClean="0">
                <a:latin typeface="Times New Roman" pitchFamily="18" charset="0"/>
                <a:cs typeface="Times New Roman" pitchFamily="18" charset="0"/>
              </a:rPr>
              <a:t>Phys. Rev. </a:t>
            </a:r>
            <a:r>
              <a:rPr kumimoji="1" lang="en-US" altLang="ja-JP" sz="1700" dirty="0" err="1" smtClean="0">
                <a:latin typeface="Times New Roman" pitchFamily="18" charset="0"/>
                <a:cs typeface="Times New Roman" pitchFamily="18" charset="0"/>
              </a:rPr>
              <a:t>Lett</a:t>
            </a:r>
            <a:r>
              <a:rPr kumimoji="1" lang="en-US" altLang="ja-JP" sz="1700" dirty="0" smtClean="0">
                <a:latin typeface="Times New Roman" pitchFamily="18" charset="0"/>
                <a:cs typeface="Times New Roman" pitchFamily="18" charset="0"/>
              </a:rPr>
              <a:t>. (2011) 107, 051102</a:t>
            </a:r>
          </a:p>
          <a:p>
            <a:r>
              <a:rPr lang="en-US" altLang="ja-JP" sz="1700" dirty="0" smtClean="0">
                <a:latin typeface="Times New Roman" pitchFamily="18" charset="0"/>
                <a:cs typeface="Times New Roman" pitchFamily="18" charset="0"/>
              </a:rPr>
              <a:t>Phys. Rev. </a:t>
            </a:r>
            <a:r>
              <a:rPr lang="en-US" altLang="ja-JP" sz="1700" dirty="0" err="1" smtClean="0">
                <a:latin typeface="Times New Roman" pitchFamily="18" charset="0"/>
                <a:cs typeface="Times New Roman" pitchFamily="18" charset="0"/>
              </a:rPr>
              <a:t>Lett</a:t>
            </a:r>
            <a:r>
              <a:rPr lang="en-US" altLang="ja-JP" sz="1700" dirty="0" smtClean="0">
                <a:latin typeface="Times New Roman" pitchFamily="18" charset="0"/>
                <a:cs typeface="Times New Roman" pitchFamily="18" charset="0"/>
              </a:rPr>
              <a:t>. (2011) </a:t>
            </a:r>
            <a:r>
              <a:rPr lang="ja-JP" altLang="en-US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1700" dirty="0" smtClean="0">
                <a:latin typeface="Times New Roman" pitchFamily="18" charset="0"/>
                <a:cs typeface="Times New Roman" pitchFamily="18" charset="0"/>
              </a:rPr>
              <a:t>submitted</a:t>
            </a:r>
            <a:endParaRPr kumimoji="1" lang="ja-JP" altLang="en-US" sz="17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699792" y="6546830"/>
            <a:ext cx="6120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Times New Roman" pitchFamily="18" charset="0"/>
                <a:cs typeface="Times New Roman" pitchFamily="18" charset="0"/>
              </a:rPr>
              <a:t>JGRG21@ Tohoku University, September 26-27, 2011</a:t>
            </a:r>
            <a:endParaRPr kumimoji="1" lang="ja-JP" alt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sekig\Documents\Animations\BNS_MicroPhys\H135_xL_xy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3410998"/>
            <a:ext cx="4824536" cy="3618402"/>
          </a:xfrm>
          <a:prstGeom prst="rect">
            <a:avLst/>
          </a:prstGeo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003232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Frequency Shift due to </a:t>
            </a:r>
            <a:r>
              <a:rPr lang="en-US" altLang="ja-JP" dirty="0" err="1" smtClean="0"/>
              <a:t>Hyperon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179512" y="836712"/>
            <a:ext cx="8568952" cy="2664296"/>
          </a:xfrm>
        </p:spPr>
        <p:txBody>
          <a:bodyPr>
            <a:normAutofit/>
          </a:bodyPr>
          <a:lstStyle/>
          <a:p>
            <a:r>
              <a:rPr lang="en-US" altLang="ja-JP" sz="2200" dirty="0" smtClean="0"/>
              <a:t>Dynamics of HMNS formed after the merger</a:t>
            </a:r>
          </a:p>
          <a:p>
            <a:pPr lvl="1"/>
            <a:r>
              <a:rPr lang="en-US" altLang="ja-JP" sz="1900" b="1" u="sng" dirty="0" smtClean="0">
                <a:solidFill>
                  <a:srgbClr val="0000FF"/>
                </a:solidFill>
              </a:rPr>
              <a:t>Nucleonic</a:t>
            </a:r>
            <a:r>
              <a:rPr lang="ja-JP" altLang="en-US" sz="1900" dirty="0" smtClean="0"/>
              <a:t>：</a:t>
            </a:r>
            <a:r>
              <a:rPr lang="en-US" altLang="ja-JP" sz="1950" dirty="0" smtClean="0"/>
              <a:t>HMNS shrinks by angular momentum loss due to GW emission  </a:t>
            </a:r>
          </a:p>
          <a:p>
            <a:pPr lvl="1">
              <a:spcBef>
                <a:spcPts val="0"/>
              </a:spcBef>
              <a:buNone/>
            </a:pPr>
            <a:r>
              <a:rPr lang="en-US" altLang="ja-JP" sz="1950" dirty="0" smtClean="0"/>
              <a:t>                               in a long timescale</a:t>
            </a:r>
          </a:p>
          <a:p>
            <a:pPr lvl="1"/>
            <a:r>
              <a:rPr lang="en-US" altLang="ja-JP" sz="2000" b="1" u="sng" dirty="0" err="1" smtClean="0">
                <a:solidFill>
                  <a:srgbClr val="FF0000"/>
                </a:solidFill>
              </a:rPr>
              <a:t>Hyperonic</a:t>
            </a:r>
            <a:r>
              <a:rPr lang="ja-JP" altLang="en-US" sz="2000" dirty="0" smtClean="0"/>
              <a:t>：</a:t>
            </a:r>
            <a:r>
              <a:rPr lang="en-US" altLang="ja-JP" sz="2000" dirty="0" smtClean="0"/>
              <a:t>GW emission </a:t>
            </a:r>
            <a:r>
              <a:rPr lang="ja-JP" altLang="en-US" sz="2000" dirty="0" smtClean="0"/>
              <a:t>⇒ </a:t>
            </a:r>
            <a:r>
              <a:rPr lang="en-US" altLang="ja-JP" sz="2000" dirty="0" smtClean="0"/>
              <a:t>HMNS shrinks </a:t>
            </a:r>
            <a:r>
              <a:rPr lang="ja-JP" altLang="en-US" sz="2000" dirty="0" smtClean="0"/>
              <a:t>⇒ </a:t>
            </a:r>
            <a:r>
              <a:rPr lang="en-US" altLang="ja-JP" sz="2000" dirty="0" smtClean="0"/>
              <a:t>More Hyperons appear </a:t>
            </a:r>
            <a:r>
              <a:rPr lang="ja-JP" altLang="en-US" sz="2000" dirty="0" smtClean="0"/>
              <a:t>⇒</a:t>
            </a:r>
            <a:endParaRPr lang="en-US" altLang="ja-JP" sz="2000" dirty="0" smtClean="0"/>
          </a:p>
          <a:p>
            <a:pPr lvl="1">
              <a:spcBef>
                <a:spcPts val="0"/>
              </a:spcBef>
              <a:buNone/>
            </a:pPr>
            <a:r>
              <a:rPr lang="en-US" altLang="ja-JP" sz="2000" dirty="0" smtClean="0"/>
              <a:t>                                EOS becomes softer </a:t>
            </a:r>
            <a:r>
              <a:rPr lang="ja-JP" altLang="en-US" sz="2000" dirty="0" smtClean="0"/>
              <a:t>⇒</a:t>
            </a:r>
            <a:r>
              <a:rPr lang="en-US" altLang="ja-JP" sz="2000" dirty="0" smtClean="0"/>
              <a:t> HMNS shrinks more </a:t>
            </a:r>
            <a:r>
              <a:rPr lang="ja-JP" altLang="en-US" sz="2000" dirty="0" smtClean="0"/>
              <a:t>⇒ </a:t>
            </a:r>
            <a:r>
              <a:rPr lang="en-US" altLang="ja-JP" sz="2000" dirty="0" smtClean="0"/>
              <a:t>….</a:t>
            </a:r>
          </a:p>
          <a:p>
            <a:pPr lvl="1"/>
            <a:r>
              <a:rPr lang="en-US" altLang="ja-JP" b="1" u="sng" dirty="0" smtClean="0">
                <a:solidFill>
                  <a:srgbClr val="00863D"/>
                </a:solidFill>
              </a:rPr>
              <a:t>As a result, the characteristic frequency of GW increases with time</a:t>
            </a:r>
          </a:p>
          <a:p>
            <a:pPr lvl="2"/>
            <a:r>
              <a:rPr lang="en-US" altLang="ja-JP" sz="2000" dirty="0" smtClean="0"/>
              <a:t>Providing potential way to tell existence of hyperons (exotic particles)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99592" y="3450486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err="1" smtClean="0"/>
              <a:t>Hyperon</a:t>
            </a:r>
            <a:r>
              <a:rPr lang="en-US" altLang="ja-JP" sz="1600" b="1" dirty="0" smtClean="0"/>
              <a:t>  Fraction</a:t>
            </a:r>
            <a:endParaRPr kumimoji="1" lang="ja-JP" altLang="en-US" sz="1600" b="1" dirty="0"/>
          </a:p>
        </p:txBody>
      </p:sp>
      <p:grpSp>
        <p:nvGrpSpPr>
          <p:cNvPr id="16" name="グループ化 15"/>
          <p:cNvGrpSpPr/>
          <p:nvPr/>
        </p:nvGrpSpPr>
        <p:grpSpPr>
          <a:xfrm>
            <a:off x="3758092" y="3429000"/>
            <a:ext cx="5278404" cy="3384376"/>
            <a:chOff x="3707904" y="3717032"/>
            <a:chExt cx="5112568" cy="2859572"/>
          </a:xfrm>
        </p:grpSpPr>
        <p:pic>
          <p:nvPicPr>
            <p:cNvPr id="38195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07904" y="3717032"/>
              <a:ext cx="5112568" cy="28595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6807857" y="4725144"/>
              <a:ext cx="1724583" cy="397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700" b="1" dirty="0" err="1" smtClean="0">
                  <a:solidFill>
                    <a:srgbClr val="FF0000"/>
                  </a:solidFill>
                </a:rPr>
                <a:t>H</a:t>
              </a:r>
              <a:r>
                <a:rPr kumimoji="1" lang="en-US" altLang="ja-JP" sz="1700" b="1" dirty="0" err="1" smtClean="0">
                  <a:solidFill>
                    <a:srgbClr val="FF0000"/>
                  </a:solidFill>
                </a:rPr>
                <a:t>yperonic</a:t>
              </a:r>
              <a:endParaRPr kumimoji="1" lang="ja-JP" altLang="en-US" sz="17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直線矢印コネクタ 8"/>
            <p:cNvCxnSpPr>
              <a:endCxn id="7" idx="1"/>
            </p:cNvCxnSpPr>
            <p:nvPr/>
          </p:nvCxnSpPr>
          <p:spPr>
            <a:xfrm flipV="1">
              <a:off x="4788024" y="4924072"/>
              <a:ext cx="2019833" cy="7371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>
              <a:off x="4355976" y="4941168"/>
              <a:ext cx="1872208" cy="0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 flipV="1">
              <a:off x="4355976" y="5445224"/>
              <a:ext cx="4392488" cy="72008"/>
            </a:xfrm>
            <a:prstGeom prst="straightConnector1">
              <a:avLst/>
            </a:prstGeom>
            <a:ln w="25400">
              <a:solidFill>
                <a:srgbClr val="4CBF2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7467600" cy="1143000"/>
          </a:xfrm>
        </p:spPr>
        <p:txBody>
          <a:bodyPr/>
          <a:lstStyle/>
          <a:p>
            <a:r>
              <a:rPr lang="en-US" altLang="ja-JP" dirty="0" smtClean="0"/>
              <a:t>Summary</a:t>
            </a:r>
            <a:br>
              <a:rPr lang="en-US" altLang="ja-JP" dirty="0" smtClean="0"/>
            </a:b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385192" y="1052736"/>
            <a:ext cx="8147248" cy="5688632"/>
          </a:xfrm>
        </p:spPr>
        <p:txBody>
          <a:bodyPr>
            <a:normAutofit/>
          </a:bodyPr>
          <a:lstStyle/>
          <a:p>
            <a:r>
              <a:rPr lang="en-US" altLang="ja-JP" sz="2300" dirty="0" smtClean="0">
                <a:ea typeface="HGPｺﾞｼｯｸM" pitchFamily="50" charset="-128"/>
              </a:rPr>
              <a:t>We performed the first numerical-relativity simulations of BNS merger incorporating a finite temperature EOS with hyperons</a:t>
            </a:r>
          </a:p>
          <a:p>
            <a:pPr lvl="1"/>
            <a:endParaRPr kumimoji="1" lang="en-US" altLang="ja-JP" dirty="0" smtClean="0">
              <a:ea typeface="HGPｺﾞｼｯｸM" pitchFamily="50" charset="-128"/>
            </a:endParaRPr>
          </a:p>
          <a:p>
            <a:r>
              <a:rPr lang="en-US" altLang="ja-JP" dirty="0" smtClean="0">
                <a:ea typeface="HGPｺﾞｼｯｸM" pitchFamily="50" charset="-128"/>
              </a:rPr>
              <a:t>Existence of hyperons are imprinted in GWs</a:t>
            </a:r>
          </a:p>
          <a:p>
            <a:pPr lvl="1"/>
            <a:r>
              <a:rPr lang="en-US" altLang="ja-JP" dirty="0" smtClean="0">
                <a:ea typeface="HGPｺﾞｼｯｸM" pitchFamily="50" charset="-128"/>
              </a:rPr>
              <a:t>The characteristic GW frequency increases in time</a:t>
            </a:r>
          </a:p>
          <a:p>
            <a:pPr lvl="1"/>
            <a:r>
              <a:rPr lang="en-US" altLang="ja-JP" b="1" u="sng" dirty="0" smtClean="0">
                <a:solidFill>
                  <a:srgbClr val="0000FF"/>
                </a:solidFill>
                <a:ea typeface="HGPｺﾞｼｯｸM" pitchFamily="50" charset="-128"/>
              </a:rPr>
              <a:t>which stems from Nucleonic-to-</a:t>
            </a:r>
            <a:r>
              <a:rPr lang="en-US" altLang="ja-JP" b="1" u="sng" dirty="0" err="1" smtClean="0">
                <a:solidFill>
                  <a:srgbClr val="0000FF"/>
                </a:solidFill>
                <a:ea typeface="HGPｺﾞｼｯｸM" pitchFamily="50" charset="-128"/>
              </a:rPr>
              <a:t>Hyperonic</a:t>
            </a:r>
            <a:r>
              <a:rPr lang="en-US" altLang="ja-JP" b="1" u="sng" dirty="0" smtClean="0">
                <a:solidFill>
                  <a:srgbClr val="0000FF"/>
                </a:solidFill>
                <a:ea typeface="HGPｺﾞｼｯｸM" pitchFamily="50" charset="-128"/>
              </a:rPr>
              <a:t> Transition </a:t>
            </a:r>
          </a:p>
          <a:p>
            <a:pPr lvl="1"/>
            <a:r>
              <a:rPr lang="en-US" altLang="ja-JP" dirty="0" smtClean="0">
                <a:ea typeface="HGPｺﾞｼｯｸM" pitchFamily="50" charset="-128"/>
              </a:rPr>
              <a:t>Providing potential way to tell existence of hyperons by GW obs.</a:t>
            </a:r>
          </a:p>
          <a:p>
            <a:pPr lvl="1"/>
            <a:endParaRPr lang="en-US" altLang="ja-JP" dirty="0" smtClean="0">
              <a:ea typeface="HGPｺﾞｼｯｸM" pitchFamily="50" charset="-128"/>
            </a:endParaRPr>
          </a:p>
          <a:p>
            <a:r>
              <a:rPr lang="ja-JP" altLang="en-US" sz="2200" dirty="0" smtClean="0">
                <a:ea typeface="HGPｺﾞｼｯｸM" pitchFamily="50" charset="-128"/>
              </a:rPr>
              <a:t> </a:t>
            </a:r>
            <a:r>
              <a:rPr lang="en-US" altLang="ja-JP" dirty="0" smtClean="0">
                <a:ea typeface="HGPｺﾞｼｯｸM" pitchFamily="50" charset="-128"/>
              </a:rPr>
              <a:t>It is difficult to constrain EOS by neutrino signals only</a:t>
            </a:r>
          </a:p>
          <a:p>
            <a:pPr lvl="1"/>
            <a:r>
              <a:rPr lang="en-US" altLang="ja-JP" b="1" u="sng" dirty="0" smtClean="0">
                <a:solidFill>
                  <a:srgbClr val="FF0000"/>
                </a:solidFill>
                <a:ea typeface="HGPｺﾞｼｯｸM" pitchFamily="50" charset="-128"/>
              </a:rPr>
              <a:t>Effects of hyperons are significant in the central high density region which is swallowed into BH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7467600" cy="11430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Prospects</a:t>
            </a:r>
            <a:br>
              <a:rPr lang="en-US" altLang="ja-JP" dirty="0" smtClean="0"/>
            </a:b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395536" y="1052736"/>
            <a:ext cx="8352928" cy="2592288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Gravitational Waves from </a:t>
            </a:r>
            <a:r>
              <a:rPr lang="en-US" altLang="ja-JP" dirty="0" err="1" smtClean="0"/>
              <a:t>Hadron</a:t>
            </a:r>
            <a:r>
              <a:rPr lang="en-US" altLang="ja-JP" dirty="0" smtClean="0"/>
              <a:t>-Quark Transition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Second order phase transition</a:t>
            </a:r>
            <a:r>
              <a:rPr kumimoji="1" lang="en-US" altLang="ja-JP" dirty="0" smtClean="0"/>
              <a:t> </a:t>
            </a:r>
          </a:p>
          <a:p>
            <a:pPr lvl="2"/>
            <a:r>
              <a:rPr kumimoji="1" lang="ja-JP" altLang="en-US" sz="2100" dirty="0" smtClean="0"/>
              <a:t>⇒ </a:t>
            </a:r>
            <a:r>
              <a:rPr lang="en-US" altLang="ja-JP" sz="2100" dirty="0" smtClean="0"/>
              <a:t>Frequency shift (as in </a:t>
            </a:r>
            <a:r>
              <a:rPr lang="en-US" altLang="ja-JP" sz="2100" dirty="0" err="1" smtClean="0"/>
              <a:t>hyperon</a:t>
            </a:r>
            <a:r>
              <a:rPr lang="en-US" altLang="ja-JP" sz="2100" dirty="0" smtClean="0"/>
              <a:t> case)</a:t>
            </a:r>
            <a:endParaRPr kumimoji="1" lang="en-US" altLang="ja-JP" sz="2100" dirty="0" smtClean="0"/>
          </a:p>
          <a:p>
            <a:pPr lvl="1"/>
            <a:r>
              <a:rPr lang="en-US" altLang="ja-JP" dirty="0" smtClean="0"/>
              <a:t>First order transition </a:t>
            </a:r>
          </a:p>
          <a:p>
            <a:pPr lvl="2"/>
            <a:r>
              <a:rPr lang="ja-JP" altLang="en-US" sz="2100" dirty="0" smtClean="0"/>
              <a:t>⇒  </a:t>
            </a:r>
            <a:r>
              <a:rPr lang="en-US" altLang="ja-JP" sz="2100" b="1" u="sng" dirty="0" smtClean="0"/>
              <a:t>Double peaked GW spectrum is expected: </a:t>
            </a:r>
          </a:p>
          <a:p>
            <a:pPr lvl="2">
              <a:buNone/>
            </a:pPr>
            <a:r>
              <a:rPr lang="en-US" altLang="ja-JP" sz="2100" dirty="0" smtClean="0"/>
              <a:t>           One associated with NS and the other with Quark star</a:t>
            </a:r>
          </a:p>
        </p:txBody>
      </p:sp>
      <p:grpSp>
        <p:nvGrpSpPr>
          <p:cNvPr id="44" name="グループ化 43"/>
          <p:cNvGrpSpPr/>
          <p:nvPr/>
        </p:nvGrpSpPr>
        <p:grpSpPr>
          <a:xfrm>
            <a:off x="4644008" y="3789040"/>
            <a:ext cx="4033879" cy="2953434"/>
            <a:chOff x="1691680" y="1124744"/>
            <a:chExt cx="4033879" cy="2953434"/>
          </a:xfrm>
        </p:grpSpPr>
        <p:grpSp>
          <p:nvGrpSpPr>
            <p:cNvPr id="28" name="グループ化 27"/>
            <p:cNvGrpSpPr/>
            <p:nvPr/>
          </p:nvGrpSpPr>
          <p:grpSpPr>
            <a:xfrm>
              <a:off x="1691680" y="1124744"/>
              <a:ext cx="4033879" cy="2953434"/>
              <a:chOff x="4930775" y="1412191"/>
              <a:chExt cx="4033879" cy="2953434"/>
            </a:xfrm>
          </p:grpSpPr>
          <p:grpSp>
            <p:nvGrpSpPr>
              <p:cNvPr id="4" name="Group 19"/>
              <p:cNvGrpSpPr>
                <a:grpSpLocks/>
              </p:cNvGrpSpPr>
              <p:nvPr/>
            </p:nvGrpSpPr>
            <p:grpSpPr bwMode="auto">
              <a:xfrm>
                <a:off x="4930775" y="1412191"/>
                <a:ext cx="4033879" cy="2953434"/>
                <a:chOff x="1837" y="1373"/>
                <a:chExt cx="3164" cy="2465"/>
              </a:xfrm>
            </p:grpSpPr>
            <p:sp>
              <p:nvSpPr>
                <p:cNvPr id="5" name="Rectangle 20"/>
                <p:cNvSpPr>
                  <a:spLocks noChangeArrowheads="1"/>
                </p:cNvSpPr>
                <p:nvPr/>
              </p:nvSpPr>
              <p:spPr bwMode="auto">
                <a:xfrm>
                  <a:off x="1837" y="1373"/>
                  <a:ext cx="3164" cy="246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6" name="Line 21"/>
                <p:cNvSpPr>
                  <a:spLocks noChangeShapeType="1"/>
                </p:cNvSpPr>
                <p:nvPr/>
              </p:nvSpPr>
              <p:spPr bwMode="auto">
                <a:xfrm>
                  <a:off x="1928" y="3385"/>
                  <a:ext cx="294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7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2290" y="1614"/>
                  <a:ext cx="0" cy="199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8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2472" y="2696"/>
                  <a:ext cx="722" cy="553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0" name="Line 25"/>
                <p:cNvSpPr>
                  <a:spLocks noChangeShapeType="1"/>
                </p:cNvSpPr>
                <p:nvPr/>
              </p:nvSpPr>
              <p:spPr bwMode="auto">
                <a:xfrm>
                  <a:off x="3194" y="2696"/>
                  <a:ext cx="734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11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3928" y="2094"/>
                  <a:ext cx="620" cy="602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  <p:graphicFrame>
              <p:nvGraphicFramePr>
                <p:cNvPr id="17" name="Object 32"/>
                <p:cNvGraphicFramePr>
                  <a:graphicFrameLocks noChangeAspect="1"/>
                </p:cNvGraphicFramePr>
                <p:nvPr/>
              </p:nvGraphicFramePr>
              <p:xfrm>
                <a:off x="1948" y="1424"/>
                <a:ext cx="342" cy="370"/>
              </p:xfrm>
              <a:graphic>
                <a:graphicData uri="http://schemas.openxmlformats.org/presentationml/2006/ole">
                  <p:oleObj spid="_x0000_s386050" name="数式" r:id="rId4" imgW="152280" imgH="164880" progId="Equation.3">
                    <p:embed/>
                  </p:oleObj>
                </a:graphicData>
              </a:graphic>
            </p:graphicFrame>
            <p:graphicFrame>
              <p:nvGraphicFramePr>
                <p:cNvPr id="18" name="Object 33"/>
                <p:cNvGraphicFramePr>
                  <a:graphicFrameLocks noChangeAspect="1"/>
                </p:cNvGraphicFramePr>
                <p:nvPr/>
              </p:nvGraphicFramePr>
              <p:xfrm>
                <a:off x="4649" y="3430"/>
                <a:ext cx="342" cy="370"/>
              </p:xfrm>
              <a:graphic>
                <a:graphicData uri="http://schemas.openxmlformats.org/presentationml/2006/ole">
                  <p:oleObj spid="_x0000_s386051" name="数式" r:id="rId5" imgW="152280" imgH="164880" progId="Equation.3">
                    <p:embed/>
                  </p:oleObj>
                </a:graphicData>
              </a:graphic>
            </p:graphicFrame>
            <p:graphicFrame>
              <p:nvGraphicFramePr>
                <p:cNvPr id="19" name="Object 34"/>
                <p:cNvGraphicFramePr>
                  <a:graphicFrameLocks noChangeAspect="1"/>
                </p:cNvGraphicFramePr>
                <p:nvPr/>
              </p:nvGraphicFramePr>
              <p:xfrm>
                <a:off x="3002" y="3336"/>
                <a:ext cx="417" cy="443"/>
              </p:xfrm>
              <a:graphic>
                <a:graphicData uri="http://schemas.openxmlformats.org/presentationml/2006/ole">
                  <p:oleObj spid="_x0000_s386052" name="数式" r:id="rId6" imgW="215640" imgH="228600" progId="Equation.3">
                    <p:embed/>
                  </p:oleObj>
                </a:graphicData>
              </a:graphic>
            </p:graphicFrame>
          </p:grpSp>
          <p:sp>
            <p:nvSpPr>
              <p:cNvPr id="27" name="テキスト ボックス 26"/>
              <p:cNvSpPr txBox="1"/>
              <p:nvPr/>
            </p:nvSpPr>
            <p:spPr>
              <a:xfrm>
                <a:off x="5724128" y="1619508"/>
                <a:ext cx="15121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 smtClean="0"/>
                  <a:t>First order</a:t>
                </a:r>
                <a:endParaRPr kumimoji="1" lang="ja-JP" altLang="en-US" b="1" dirty="0"/>
              </a:p>
            </p:txBody>
          </p:sp>
        </p:grpSp>
        <p:graphicFrame>
          <p:nvGraphicFramePr>
            <p:cNvPr id="23" name="Object 34"/>
            <p:cNvGraphicFramePr>
              <a:graphicFrameLocks noChangeAspect="1"/>
            </p:cNvGraphicFramePr>
            <p:nvPr/>
          </p:nvGraphicFramePr>
          <p:xfrm>
            <a:off x="4182616" y="3447851"/>
            <a:ext cx="533400" cy="557213"/>
          </p:xfrm>
          <a:graphic>
            <a:graphicData uri="http://schemas.openxmlformats.org/presentationml/2006/ole">
              <p:oleObj spid="_x0000_s386056" name="数式" r:id="rId7" imgW="215640" imgH="241200" progId="Equation.3">
                <p:embed/>
              </p:oleObj>
            </a:graphicData>
          </a:graphic>
        </p:graphicFrame>
        <p:cxnSp>
          <p:nvCxnSpPr>
            <p:cNvPr id="25" name="直線コネクタ 24"/>
            <p:cNvCxnSpPr>
              <a:stCxn id="10" idx="0"/>
            </p:cNvCxnSpPr>
            <p:nvPr/>
          </p:nvCxnSpPr>
          <p:spPr>
            <a:xfrm flipH="1">
              <a:off x="3421137" y="2709893"/>
              <a:ext cx="623" cy="7917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>
            <a:xfrm flipH="1">
              <a:off x="4355976" y="2708920"/>
              <a:ext cx="623" cy="7917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グループ化 44"/>
          <p:cNvGrpSpPr/>
          <p:nvPr/>
        </p:nvGrpSpPr>
        <p:grpSpPr>
          <a:xfrm>
            <a:off x="466113" y="3789040"/>
            <a:ext cx="4033879" cy="2953434"/>
            <a:chOff x="1691680" y="1124744"/>
            <a:chExt cx="4033879" cy="2953434"/>
          </a:xfrm>
        </p:grpSpPr>
        <p:grpSp>
          <p:nvGrpSpPr>
            <p:cNvPr id="46" name="グループ化 27"/>
            <p:cNvGrpSpPr/>
            <p:nvPr/>
          </p:nvGrpSpPr>
          <p:grpSpPr>
            <a:xfrm>
              <a:off x="1691680" y="1124744"/>
              <a:ext cx="4033879" cy="2953434"/>
              <a:chOff x="4930775" y="1412191"/>
              <a:chExt cx="4033879" cy="2953434"/>
            </a:xfrm>
          </p:grpSpPr>
          <p:grpSp>
            <p:nvGrpSpPr>
              <p:cNvPr id="50" name="Group 19"/>
              <p:cNvGrpSpPr>
                <a:grpSpLocks/>
              </p:cNvGrpSpPr>
              <p:nvPr/>
            </p:nvGrpSpPr>
            <p:grpSpPr bwMode="auto">
              <a:xfrm>
                <a:off x="4930775" y="1412191"/>
                <a:ext cx="4033879" cy="2953434"/>
                <a:chOff x="1837" y="1373"/>
                <a:chExt cx="3164" cy="2465"/>
              </a:xfrm>
            </p:grpSpPr>
            <p:sp>
              <p:nvSpPr>
                <p:cNvPr id="52" name="Rectangle 20"/>
                <p:cNvSpPr>
                  <a:spLocks noChangeArrowheads="1"/>
                </p:cNvSpPr>
                <p:nvPr/>
              </p:nvSpPr>
              <p:spPr bwMode="auto">
                <a:xfrm>
                  <a:off x="1837" y="1373"/>
                  <a:ext cx="3164" cy="2465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53" name="Line 21"/>
                <p:cNvSpPr>
                  <a:spLocks noChangeShapeType="1"/>
                </p:cNvSpPr>
                <p:nvPr/>
              </p:nvSpPr>
              <p:spPr bwMode="auto">
                <a:xfrm>
                  <a:off x="1928" y="3385"/>
                  <a:ext cx="294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4" name="Line 22"/>
                <p:cNvSpPr>
                  <a:spLocks noChangeShapeType="1"/>
                </p:cNvSpPr>
                <p:nvPr/>
              </p:nvSpPr>
              <p:spPr bwMode="auto">
                <a:xfrm flipH="1" flipV="1">
                  <a:off x="2290" y="1614"/>
                  <a:ext cx="0" cy="199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lg" len="lg"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5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2698" y="2696"/>
                  <a:ext cx="722" cy="553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56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3420" y="2274"/>
                  <a:ext cx="1073" cy="422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ja-JP" altLang="en-US"/>
                </a:p>
              </p:txBody>
            </p:sp>
            <p:graphicFrame>
              <p:nvGraphicFramePr>
                <p:cNvPr id="58" name="Object 32"/>
                <p:cNvGraphicFramePr>
                  <a:graphicFrameLocks noChangeAspect="1"/>
                </p:cNvGraphicFramePr>
                <p:nvPr/>
              </p:nvGraphicFramePr>
              <p:xfrm>
                <a:off x="1948" y="1424"/>
                <a:ext cx="342" cy="370"/>
              </p:xfrm>
              <a:graphic>
                <a:graphicData uri="http://schemas.openxmlformats.org/presentationml/2006/ole">
                  <p:oleObj spid="_x0000_s386060" name="数式" r:id="rId8" imgW="152280" imgH="164880" progId="Equation.3">
                    <p:embed/>
                  </p:oleObj>
                </a:graphicData>
              </a:graphic>
            </p:graphicFrame>
            <p:graphicFrame>
              <p:nvGraphicFramePr>
                <p:cNvPr id="59" name="Object 33"/>
                <p:cNvGraphicFramePr>
                  <a:graphicFrameLocks noChangeAspect="1"/>
                </p:cNvGraphicFramePr>
                <p:nvPr/>
              </p:nvGraphicFramePr>
              <p:xfrm>
                <a:off x="4649" y="3430"/>
                <a:ext cx="342" cy="370"/>
              </p:xfrm>
              <a:graphic>
                <a:graphicData uri="http://schemas.openxmlformats.org/presentationml/2006/ole">
                  <p:oleObj spid="_x0000_s386061" name="数式" r:id="rId9" imgW="152280" imgH="164880" progId="Equation.3">
                    <p:embed/>
                  </p:oleObj>
                </a:graphicData>
              </a:graphic>
            </p:graphicFrame>
            <p:graphicFrame>
              <p:nvGraphicFramePr>
                <p:cNvPr id="60" name="Object 34"/>
                <p:cNvGraphicFramePr>
                  <a:graphicFrameLocks noChangeAspect="1"/>
                </p:cNvGraphicFramePr>
                <p:nvPr/>
              </p:nvGraphicFramePr>
              <p:xfrm>
                <a:off x="3037" y="3324"/>
                <a:ext cx="708" cy="469"/>
              </p:xfrm>
              <a:graphic>
                <a:graphicData uri="http://schemas.openxmlformats.org/presentationml/2006/ole">
                  <p:oleObj spid="_x0000_s386062" name="数式" r:id="rId10" imgW="368280" imgH="241200" progId="Equation.3">
                    <p:embed/>
                  </p:oleObj>
                </a:graphicData>
              </a:graphic>
            </p:graphicFrame>
          </p:grpSp>
          <p:sp>
            <p:nvSpPr>
              <p:cNvPr id="51" name="テキスト ボックス 50"/>
              <p:cNvSpPr txBox="1"/>
              <p:nvPr/>
            </p:nvSpPr>
            <p:spPr>
              <a:xfrm>
                <a:off x="5724128" y="1619508"/>
                <a:ext cx="223241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b="1" dirty="0" smtClean="0"/>
                  <a:t>Second order</a:t>
                </a:r>
                <a:endParaRPr kumimoji="1" lang="ja-JP" altLang="en-US" b="1" dirty="0"/>
              </a:p>
            </p:txBody>
          </p:sp>
        </p:grpSp>
        <p:cxnSp>
          <p:nvCxnSpPr>
            <p:cNvPr id="48" name="直線コネクタ 47"/>
            <p:cNvCxnSpPr>
              <a:stCxn id="56" idx="0"/>
            </p:cNvCxnSpPr>
            <p:nvPr/>
          </p:nvCxnSpPr>
          <p:spPr>
            <a:xfrm flipH="1">
              <a:off x="3708865" y="2709893"/>
              <a:ext cx="622" cy="7917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テキスト ボックス 32"/>
          <p:cNvSpPr txBox="1"/>
          <p:nvPr/>
        </p:nvSpPr>
        <p:spPr>
          <a:xfrm>
            <a:off x="2843808" y="530120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Quark</a:t>
            </a:r>
            <a:endParaRPr kumimoji="1" lang="ja-JP" altLang="en-US" b="1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524328" y="526607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Quark</a:t>
            </a:r>
            <a:endParaRPr kumimoji="1" lang="ja-JP" altLang="en-US" b="1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043608" y="530120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err="1" smtClean="0"/>
              <a:t>Hadron</a:t>
            </a:r>
            <a:endParaRPr kumimoji="1" lang="ja-JP" altLang="en-US" b="1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220072" y="5266075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err="1" smtClean="0"/>
              <a:t>Hadron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テキスト ボックス 23"/>
          <p:cNvSpPr txBox="1"/>
          <p:nvPr/>
        </p:nvSpPr>
        <p:spPr>
          <a:xfrm>
            <a:off x="5868144" y="1621636"/>
            <a:ext cx="3203848" cy="12054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kumimoji="1" lang="en-US" altLang="ja-JP" sz="800" dirty="0" smtClean="0"/>
              <a:t>   </a:t>
            </a:r>
          </a:p>
          <a:p>
            <a:pPr>
              <a:spcAft>
                <a:spcPts val="200"/>
              </a:spcAft>
              <a:buFont typeface="Wingdings" pitchFamily="2" charset="2"/>
              <a:buChar char="Ø"/>
            </a:pPr>
            <a:r>
              <a:rPr kumimoji="1" lang="en-US" altLang="ja-JP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1" lang="en-US" altLang="ja-JP" sz="1900" dirty="0" smtClean="0">
                <a:latin typeface="Calibri" pitchFamily="34" charset="0"/>
                <a:cs typeface="Calibri" pitchFamily="34" charset="0"/>
              </a:rPr>
              <a:t>Maximum mass, oscillation</a:t>
            </a:r>
          </a:p>
          <a:p>
            <a:pPr>
              <a:buFont typeface="Wingdings" pitchFamily="2" charset="2"/>
              <a:buChar char="Ø"/>
            </a:pPr>
            <a:r>
              <a:rPr lang="en-US" altLang="ja-JP" sz="19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ja-JP" sz="1900" u="sng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Information of  dense part  </a:t>
            </a:r>
          </a:p>
          <a:p>
            <a:r>
              <a:rPr lang="en-US" altLang="ja-JP" sz="19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en-US" altLang="ja-JP" sz="1900" u="sng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of EOS    </a:t>
            </a:r>
          </a:p>
          <a:p>
            <a:r>
              <a:rPr kumimoji="1" lang="en-US" altLang="ja-JP" sz="400" dirty="0" smtClean="0">
                <a:latin typeface="Calibri" pitchFamily="34" charset="0"/>
                <a:cs typeface="Calibri" pitchFamily="34" charset="0"/>
              </a:rPr>
              <a:t> </a:t>
            </a:r>
            <a:endParaRPr kumimoji="1" lang="ja-JP" altLang="en-US" sz="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635896" y="1621636"/>
            <a:ext cx="2160240" cy="12054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kumimoji="1" lang="en-US" altLang="ja-JP" sz="800" dirty="0" smtClean="0"/>
              <a:t>   </a:t>
            </a:r>
          </a:p>
          <a:p>
            <a:pPr>
              <a:spcAft>
                <a:spcPts val="200"/>
              </a:spcAft>
              <a:buFont typeface="Wingdings" pitchFamily="2" charset="2"/>
              <a:buChar char="Ø"/>
            </a:pPr>
            <a:r>
              <a:rPr kumimoji="1" lang="en-US" altLang="ja-JP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ja-JP" sz="1900" dirty="0" smtClean="0">
                <a:latin typeface="Calibri" pitchFamily="34" charset="0"/>
                <a:cs typeface="Calibri" pitchFamily="34" charset="0"/>
              </a:rPr>
              <a:t>Finite-Size effects</a:t>
            </a:r>
            <a:endParaRPr kumimoji="1" lang="en-US" altLang="ja-JP" sz="19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ja-JP" sz="19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ja-JP" sz="1900" u="sng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Information of </a:t>
            </a:r>
          </a:p>
          <a:p>
            <a:r>
              <a:rPr lang="en-US" altLang="ja-JP" sz="1900" u="sng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radius (EOS)    </a:t>
            </a:r>
          </a:p>
          <a:p>
            <a:r>
              <a:rPr kumimoji="1" lang="en-US" altLang="ja-JP" sz="400" dirty="0" smtClean="0">
                <a:latin typeface="Calibri" pitchFamily="34" charset="0"/>
                <a:cs typeface="Calibri" pitchFamily="34" charset="0"/>
              </a:rPr>
              <a:t> </a:t>
            </a:r>
            <a:endParaRPr kumimoji="1" lang="ja-JP" altLang="en-US" sz="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5192" y="44624"/>
            <a:ext cx="8363272" cy="1152128"/>
          </a:xfrm>
        </p:spPr>
        <p:txBody>
          <a:bodyPr>
            <a:noAutofit/>
          </a:bodyPr>
          <a:lstStyle/>
          <a:p>
            <a:r>
              <a:rPr lang="en-US" altLang="ja-JP" dirty="0" smtClean="0"/>
              <a:t>Gravitational Waves from Neutron Star Merger</a:t>
            </a:r>
            <a:br>
              <a:rPr lang="en-US" altLang="ja-JP" dirty="0" smtClean="0"/>
            </a:br>
            <a:endParaRPr kumimoji="1" lang="ja-JP" altLang="en-US" dirty="0"/>
          </a:p>
        </p:txBody>
      </p:sp>
      <p:grpSp>
        <p:nvGrpSpPr>
          <p:cNvPr id="3" name="グループ化 5"/>
          <p:cNvGrpSpPr/>
          <p:nvPr/>
        </p:nvGrpSpPr>
        <p:grpSpPr>
          <a:xfrm>
            <a:off x="1475656" y="4437112"/>
            <a:ext cx="6336704" cy="2304257"/>
            <a:chOff x="107504" y="3272779"/>
            <a:chExt cx="4176464" cy="3468590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7504" y="3272779"/>
              <a:ext cx="4176464" cy="346858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160371" y="3867394"/>
              <a:ext cx="338944" cy="1717778"/>
            </a:xfrm>
            <a:prstGeom prst="rect">
              <a:avLst/>
            </a:prstGeom>
            <a:solidFill>
              <a:schemeClr val="bg1"/>
            </a:solidFill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altLang="ja-JP" dirty="0" smtClean="0">
                  <a:latin typeface="Times New Roman" pitchFamily="18" charset="0"/>
                  <a:ea typeface="HGPｺﾞｼｯｸM" pitchFamily="50" charset="-128"/>
                  <a:cs typeface="Times New Roman" pitchFamily="18" charset="0"/>
                </a:rPr>
                <a:t>Amplitude</a:t>
              </a:r>
              <a:endParaRPr kumimoji="1" lang="ja-JP" altLang="en-US" dirty="0">
                <a:latin typeface="Times New Roman" pitchFamily="18" charset="0"/>
                <a:ea typeface="HGPｺﾞｼｯｸM" pitchFamily="50" charset="-128"/>
                <a:cs typeface="Times New Roman" pitchFamily="18" charset="0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008527" y="6317784"/>
              <a:ext cx="614347" cy="42358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>
                  <a:latin typeface="Times New Roman" pitchFamily="18" charset="0"/>
                  <a:ea typeface="HGPｺﾞｼｯｸM" pitchFamily="50" charset="-128"/>
                  <a:cs typeface="Times New Roman" pitchFamily="18" charset="0"/>
                </a:rPr>
                <a:t>Time</a:t>
              </a:r>
              <a:endParaRPr kumimoji="1" lang="ja-JP" altLang="en-US" dirty="0">
                <a:latin typeface="Times New Roman" pitchFamily="18" charset="0"/>
                <a:ea typeface="HGPｺﾞｼｯｸM" pitchFamily="50" charset="-128"/>
                <a:cs typeface="Times New Roman" pitchFamily="18" charset="0"/>
              </a:endParaRPr>
            </a:p>
          </p:txBody>
        </p:sp>
        <p:sp>
          <p:nvSpPr>
            <p:cNvPr id="10" name="正方形/長方形 9"/>
            <p:cNvSpPr/>
            <p:nvPr/>
          </p:nvSpPr>
          <p:spPr bwMode="auto">
            <a:xfrm>
              <a:off x="2915816" y="3456000"/>
              <a:ext cx="1080120" cy="261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50" charset="-128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2845756" y="5552137"/>
              <a:ext cx="1390752" cy="555954"/>
            </a:xfrm>
            <a:prstGeom prst="rect">
              <a:avLst/>
            </a:prstGeom>
            <a:solidFill>
              <a:schemeClr val="accent3">
                <a:lumMod val="20000"/>
                <a:lumOff val="80000"/>
                <a:alpha val="85000"/>
              </a:schemeClr>
            </a:solidFill>
            <a:ln w="63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006600"/>
                  </a:solidFill>
                  <a:latin typeface="Times New Roman" pitchFamily="18" charset="0"/>
                  <a:ea typeface="HGPｺﾞｼｯｸM" pitchFamily="50" charset="-128"/>
                  <a:cs typeface="Times New Roman" pitchFamily="18" charset="0"/>
                </a:rPr>
                <a:t>Typical Waveform</a:t>
              </a:r>
              <a:endParaRPr kumimoji="1" lang="ja-JP" altLang="en-US" dirty="0">
                <a:solidFill>
                  <a:srgbClr val="006600"/>
                </a:solidFill>
                <a:latin typeface="Times New Roman" pitchFamily="18" charset="0"/>
                <a:ea typeface="HGPｺﾞｼｯｸM" pitchFamily="50" charset="-128"/>
                <a:cs typeface="Times New Roman" pitchFamily="18" charset="0"/>
              </a:endParaRPr>
            </a:p>
          </p:txBody>
        </p:sp>
      </p:grpSp>
      <p:grpSp>
        <p:nvGrpSpPr>
          <p:cNvPr id="4" name="グループ化 15"/>
          <p:cNvGrpSpPr/>
          <p:nvPr/>
        </p:nvGrpSpPr>
        <p:grpSpPr>
          <a:xfrm>
            <a:off x="1619672" y="2852936"/>
            <a:ext cx="6264695" cy="1872208"/>
            <a:chOff x="2184024" y="2761200"/>
            <a:chExt cx="6345319" cy="1841855"/>
          </a:xfrm>
        </p:grpSpPr>
        <p:pic>
          <p:nvPicPr>
            <p:cNvPr id="4403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16143" y="2761200"/>
              <a:ext cx="2113200" cy="18418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9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72065" y="2772000"/>
              <a:ext cx="1764000" cy="1829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902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84024" y="2793600"/>
              <a:ext cx="1944000" cy="1802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テキスト ボックス 17"/>
          <p:cNvSpPr txBox="1"/>
          <p:nvPr/>
        </p:nvSpPr>
        <p:spPr>
          <a:xfrm>
            <a:off x="3995936" y="1124744"/>
            <a:ext cx="144016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Tidal deformation</a:t>
            </a:r>
            <a:endParaRPr kumimoji="1" lang="ja-JP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300192" y="1340768"/>
            <a:ext cx="244827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Merger and oscillation</a:t>
            </a:r>
            <a:endParaRPr kumimoji="1" lang="ja-JP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051720" y="4293096"/>
            <a:ext cx="12961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Density contour</a:t>
            </a:r>
            <a:endParaRPr kumimoji="1" lang="ja-JP" altLang="en-US" sz="130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79512" y="1621636"/>
            <a:ext cx="3312368" cy="12670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ja-JP" sz="800" dirty="0" smtClean="0"/>
              <a:t>  </a:t>
            </a:r>
            <a:endParaRPr kumimoji="1" lang="en-US" altLang="ja-JP" sz="800" dirty="0" smtClean="0"/>
          </a:p>
          <a:p>
            <a:pPr>
              <a:spcAft>
                <a:spcPts val="200"/>
              </a:spcAft>
              <a:buFont typeface="Wingdings" pitchFamily="2" charset="2"/>
              <a:buChar char="Ø"/>
            </a:pPr>
            <a:r>
              <a:rPr kumimoji="1" lang="en-US" altLang="ja-JP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ja-JP" sz="1900" dirty="0" smtClean="0">
                <a:latin typeface="Calibri" pitchFamily="34" charset="0"/>
                <a:cs typeface="Calibri" pitchFamily="34" charset="0"/>
              </a:rPr>
              <a:t>Chirp Signals</a:t>
            </a:r>
            <a:endParaRPr kumimoji="1" lang="en-US" altLang="ja-JP" sz="19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altLang="ja-JP" sz="1900" u="sng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Information of </a:t>
            </a:r>
            <a:r>
              <a:rPr lang="en-US" altLang="ja-JP" sz="2000" b="1" dirty="0" smtClean="0">
                <a:latin typeface="Calibri" pitchFamily="34" charset="0"/>
                <a:cs typeface="Calibri" pitchFamily="34" charset="0"/>
              </a:rPr>
              <a:t>orbits,    </a:t>
            </a:r>
          </a:p>
          <a:p>
            <a:r>
              <a:rPr lang="en-US" altLang="ja-JP" sz="2000" b="1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en-US" altLang="ja-JP" sz="2200" b="1" u="sng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neutron star mass</a:t>
            </a:r>
            <a:r>
              <a:rPr lang="en-US" altLang="ja-JP" sz="2000" b="1" u="sng" dirty="0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ja-JP" sz="2000" b="1" dirty="0" smtClean="0">
                <a:latin typeface="Calibri" pitchFamily="34" charset="0"/>
                <a:cs typeface="Calibri" pitchFamily="34" charset="0"/>
              </a:rPr>
              <a:t>etc.</a:t>
            </a:r>
          </a:p>
          <a:p>
            <a:r>
              <a:rPr kumimoji="1" lang="en-US" altLang="ja-JP" sz="400" dirty="0" smtClean="0">
                <a:latin typeface="Calibri" pitchFamily="34" charset="0"/>
                <a:cs typeface="Calibri" pitchFamily="34" charset="0"/>
              </a:rPr>
              <a:t> </a:t>
            </a:r>
            <a:endParaRPr kumimoji="1" lang="ja-JP" altLang="en-US" sz="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71600" y="1340768"/>
            <a:ext cx="18002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Inspiral</a:t>
            </a:r>
            <a:r>
              <a:rPr lang="en-US" altLang="ja-JP" sz="2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phase</a:t>
            </a:r>
            <a:endParaRPr kumimoji="1" lang="ja-JP" alt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 rot="-5400000">
            <a:off x="1182253" y="3578388"/>
            <a:ext cx="493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Calibri" pitchFamily="34" charset="0"/>
                <a:cs typeface="Calibri" pitchFamily="34" charset="0"/>
              </a:rPr>
              <a:t>km</a:t>
            </a:r>
            <a:endParaRPr kumimoji="1" lang="ja-JP" alt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 rot="5400000">
            <a:off x="7672700" y="3501008"/>
            <a:ext cx="1152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 smtClean="0">
                <a:latin typeface="Calibri" pitchFamily="34" charset="0"/>
                <a:cs typeface="Calibri" pitchFamily="34" charset="0"/>
              </a:rPr>
              <a:t>Log density [g/cm</a:t>
            </a:r>
            <a:r>
              <a:rPr kumimoji="1" lang="en-US" altLang="ja-JP" sz="1600" baseline="30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kumimoji="1" lang="en-US" altLang="ja-JP" sz="1600" dirty="0" smtClean="0">
                <a:latin typeface="Calibri" pitchFamily="34" charset="0"/>
                <a:cs typeface="Calibri" pitchFamily="34" charset="0"/>
              </a:rPr>
              <a:t>]</a:t>
            </a:r>
            <a:endParaRPr kumimoji="1" lang="ja-JP" altLang="en-US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7467600" cy="1143000"/>
          </a:xfrm>
        </p:spPr>
        <p:txBody>
          <a:bodyPr/>
          <a:lstStyle/>
          <a:p>
            <a:r>
              <a:rPr kumimoji="1" lang="en-US" altLang="ja-JP" dirty="0" smtClean="0"/>
              <a:t>Disk Mass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67544" y="859504"/>
            <a:ext cx="7467600" cy="4873752"/>
          </a:xfrm>
        </p:spPr>
        <p:txBody>
          <a:bodyPr/>
          <a:lstStyle/>
          <a:p>
            <a:r>
              <a:rPr kumimoji="1" lang="en-US" altLang="ja-JP" dirty="0" smtClean="0"/>
              <a:t>Disk mass is smaller for the </a:t>
            </a:r>
            <a:r>
              <a:rPr kumimoji="1" lang="en-US" altLang="ja-JP" dirty="0" err="1" smtClean="0"/>
              <a:t>hyperonic</a:t>
            </a:r>
            <a:r>
              <a:rPr kumimoji="1" lang="en-US" altLang="ja-JP" dirty="0" smtClean="0"/>
              <a:t> EOS models</a:t>
            </a:r>
          </a:p>
          <a:p>
            <a:pPr lvl="1"/>
            <a:r>
              <a:rPr lang="en-US" altLang="ja-JP" dirty="0" smtClean="0"/>
              <a:t>Shorter time for angular momentum transport</a:t>
            </a:r>
          </a:p>
          <a:p>
            <a:pPr lvl="1"/>
            <a:r>
              <a:rPr kumimoji="1" lang="en-US" altLang="ja-JP" dirty="0" smtClean="0"/>
              <a:t>HMNS formed after the merger is more compact</a:t>
            </a:r>
            <a:endParaRPr kumimoji="1" lang="ja-JP" altLang="en-US" dirty="0"/>
          </a:p>
        </p:txBody>
      </p:sp>
      <p:pic>
        <p:nvPicPr>
          <p:cNvPr id="414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04864"/>
            <a:ext cx="8470363" cy="439248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7467600" cy="1143000"/>
          </a:xfrm>
        </p:spPr>
        <p:txBody>
          <a:bodyPr/>
          <a:lstStyle/>
          <a:p>
            <a:r>
              <a:rPr lang="en-US" altLang="ja-JP" dirty="0" smtClean="0"/>
              <a:t>Final Fate after the Merger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024136"/>
            <a:ext cx="8219256" cy="5645224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Maximum NS mass</a:t>
            </a:r>
            <a:r>
              <a:rPr kumimoji="1" lang="ja-JP" altLang="en-US" dirty="0" smtClean="0"/>
              <a:t>：</a:t>
            </a:r>
            <a:endParaRPr lang="en-US" altLang="ja-JP" dirty="0" smtClean="0"/>
          </a:p>
          <a:p>
            <a:pPr lvl="1"/>
            <a:endParaRPr kumimoji="1" lang="en-US" altLang="ja-JP" sz="800" dirty="0" smtClean="0"/>
          </a:p>
          <a:p>
            <a:pPr lvl="1"/>
            <a:r>
              <a:rPr kumimoji="1" lang="ja-JP" altLang="en-US" sz="2400" dirty="0" smtClean="0"/>
              <a:t>　</a:t>
            </a:r>
            <a:endParaRPr kumimoji="1" lang="en-US" altLang="ja-JP" sz="2400" dirty="0" smtClean="0"/>
          </a:p>
          <a:p>
            <a:pPr lvl="2"/>
            <a:r>
              <a:rPr lang="en-US" altLang="ja-JP" sz="1900" u="sng" dirty="0" smtClean="0"/>
              <a:t>Recent observational lower bound : 1.97 </a:t>
            </a:r>
            <a:r>
              <a:rPr lang="en-US" altLang="ja-JP" sz="1900" u="sng" dirty="0" err="1" smtClean="0"/>
              <a:t>Msolar</a:t>
            </a:r>
            <a:r>
              <a:rPr lang="en-US" altLang="ja-JP" sz="1900" u="sng" dirty="0" smtClean="0"/>
              <a:t> (Demorest et al. 2010)</a:t>
            </a:r>
            <a:endParaRPr kumimoji="1" lang="en-US" altLang="ja-JP" sz="1900" u="sng" dirty="0" smtClean="0"/>
          </a:p>
          <a:p>
            <a:pPr lvl="1"/>
            <a:r>
              <a:rPr lang="ja-JP" altLang="en-US" sz="2400" dirty="0" smtClean="0"/>
              <a:t>　</a:t>
            </a:r>
            <a:endParaRPr lang="en-US" altLang="ja-JP" sz="2400" dirty="0" smtClean="0"/>
          </a:p>
          <a:p>
            <a:pPr lvl="1"/>
            <a:r>
              <a:rPr kumimoji="1" lang="ja-JP" altLang="en-US" sz="2400" dirty="0" smtClean="0"/>
              <a:t>　</a:t>
            </a:r>
            <a:endParaRPr lang="en-US" altLang="ja-JP" sz="1400" dirty="0" smtClean="0"/>
          </a:p>
          <a:p>
            <a:pPr lvl="1"/>
            <a:r>
              <a:rPr lang="en-US" altLang="ja-JP" sz="2400" dirty="0" smtClean="0"/>
              <a:t> </a:t>
            </a:r>
          </a:p>
          <a:p>
            <a:pPr lvl="2"/>
            <a:endParaRPr lang="en-US" altLang="ja-JP" sz="800" dirty="0" smtClean="0"/>
          </a:p>
          <a:p>
            <a:r>
              <a:rPr lang="en-US" altLang="ja-JP" dirty="0" smtClean="0"/>
              <a:t>The maximum mass can be increased by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30 ― 70 % </a:t>
            </a:r>
            <a:r>
              <a:rPr lang="en-US" altLang="ja-JP" dirty="0" smtClean="0"/>
              <a:t>compared to the cold maximum mass</a:t>
            </a:r>
            <a:endParaRPr kumimoji="1" lang="en-US" altLang="ja-JP" dirty="0" smtClean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/>
        </p:nvGraphicFramePr>
        <p:xfrm>
          <a:off x="3563888" y="1039277"/>
          <a:ext cx="4766929" cy="445507"/>
        </p:xfrm>
        <a:graphic>
          <a:graphicData uri="http://schemas.openxmlformats.org/presentationml/2006/ole">
            <p:oleObj spid="_x0000_s378882" name="数式" r:id="rId3" imgW="2717640" imgH="253800" progId="Equation.3">
              <p:embed/>
            </p:oleObj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/>
        </p:nvGraphicFramePr>
        <p:xfrm>
          <a:off x="1151097" y="1645816"/>
          <a:ext cx="6661263" cy="415032"/>
        </p:xfrm>
        <a:graphic>
          <a:graphicData uri="http://schemas.openxmlformats.org/presentationml/2006/ole">
            <p:oleObj spid="_x0000_s378883" name="数式" r:id="rId4" imgW="4076640" imgH="253800" progId="Equation.3">
              <p:embed/>
            </p:oleObj>
          </a:graphicData>
        </a:graphic>
      </p:graphicFrame>
      <p:graphicFrame>
        <p:nvGraphicFramePr>
          <p:cNvPr id="321540" name="Object 4"/>
          <p:cNvGraphicFramePr>
            <a:graphicFrameLocks noChangeAspect="1"/>
          </p:cNvGraphicFramePr>
          <p:nvPr/>
        </p:nvGraphicFramePr>
        <p:xfrm>
          <a:off x="1115616" y="2420888"/>
          <a:ext cx="4252913" cy="395288"/>
        </p:xfrm>
        <a:graphic>
          <a:graphicData uri="http://schemas.openxmlformats.org/presentationml/2006/ole">
            <p:oleObj spid="_x0000_s378884" name="数式" r:id="rId5" imgW="2603160" imgH="241200" progId="Equation.3">
              <p:embed/>
            </p:oleObj>
          </a:graphicData>
        </a:graphic>
      </p:graphicFrame>
      <p:graphicFrame>
        <p:nvGraphicFramePr>
          <p:cNvPr id="321541" name="Object 5"/>
          <p:cNvGraphicFramePr>
            <a:graphicFrameLocks noChangeAspect="1"/>
          </p:cNvGraphicFramePr>
          <p:nvPr/>
        </p:nvGraphicFramePr>
        <p:xfrm>
          <a:off x="1115616" y="2852936"/>
          <a:ext cx="5726113" cy="395288"/>
        </p:xfrm>
        <a:graphic>
          <a:graphicData uri="http://schemas.openxmlformats.org/presentationml/2006/ole">
            <p:oleObj spid="_x0000_s378885" name="数式" r:id="rId6" imgW="3504960" imgH="241200" progId="Equation.3">
              <p:embed/>
            </p:oleObj>
          </a:graphicData>
        </a:graphic>
      </p:graphicFrame>
      <p:graphicFrame>
        <p:nvGraphicFramePr>
          <p:cNvPr id="321542" name="Object 6"/>
          <p:cNvGraphicFramePr>
            <a:graphicFrameLocks noChangeAspect="1"/>
          </p:cNvGraphicFramePr>
          <p:nvPr/>
        </p:nvGraphicFramePr>
        <p:xfrm>
          <a:off x="1115616" y="3301107"/>
          <a:ext cx="4543425" cy="415925"/>
        </p:xfrm>
        <a:graphic>
          <a:graphicData uri="http://schemas.openxmlformats.org/presentationml/2006/ole">
            <p:oleObj spid="_x0000_s378886" name="数式" r:id="rId7" imgW="2781000" imgH="253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9038" y="2492375"/>
            <a:ext cx="6838950" cy="4249738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 rot="16200000">
            <a:off x="-520699" y="4313237"/>
            <a:ext cx="3816350" cy="3206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500" b="1">
                <a:latin typeface="Tahoma" pitchFamily="34" charset="0"/>
              </a:rPr>
              <a:t>Shock velocity @ 300 km (1000km/s)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2700338" y="6423025"/>
            <a:ext cx="3673475" cy="3206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500" b="1">
                <a:latin typeface="Tahoma" pitchFamily="34" charset="0"/>
              </a:rPr>
              <a:t>Incompressibility  K(sym)  (MeV)</a:t>
            </a: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5148064" y="764704"/>
            <a:ext cx="352742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dirty="0">
                <a:latin typeface="Comic Sans MS" pitchFamily="66" charset="0"/>
              </a:rPr>
              <a:t>Van Riper (1988) </a:t>
            </a:r>
            <a:r>
              <a:rPr lang="en-US" altLang="ja-JP" dirty="0" err="1">
                <a:latin typeface="Comic Sans MS" pitchFamily="66" charset="0"/>
              </a:rPr>
              <a:t>ApJ</a:t>
            </a:r>
            <a:r>
              <a:rPr lang="en-US" altLang="ja-JP" dirty="0">
                <a:latin typeface="Comic Sans MS" pitchFamily="66" charset="0"/>
              </a:rPr>
              <a:t> 326, 235</a:t>
            </a:r>
          </a:p>
        </p:txBody>
      </p:sp>
      <p:pic>
        <p:nvPicPr>
          <p:cNvPr id="9319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213" y="1196752"/>
            <a:ext cx="5895975" cy="685800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319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8150" y="1988840"/>
            <a:ext cx="5888038" cy="31750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93194" name="Oval 10"/>
          <p:cNvSpPr>
            <a:spLocks noChangeArrowheads="1"/>
          </p:cNvSpPr>
          <p:nvPr/>
        </p:nvSpPr>
        <p:spPr bwMode="auto">
          <a:xfrm>
            <a:off x="2987675" y="2852738"/>
            <a:ext cx="2233613" cy="431800"/>
          </a:xfrm>
          <a:prstGeom prst="ellipse">
            <a:avLst/>
          </a:prstGeom>
          <a:noFill/>
          <a:ln w="25400" algn="ctr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>
              <a:latin typeface="Verdana" pitchFamily="34" charset="0"/>
            </a:endParaRPr>
          </a:p>
        </p:txBody>
      </p:sp>
      <p:sp>
        <p:nvSpPr>
          <p:cNvPr id="93195" name="Oval 11"/>
          <p:cNvSpPr>
            <a:spLocks noChangeArrowheads="1"/>
          </p:cNvSpPr>
          <p:nvPr/>
        </p:nvSpPr>
        <p:spPr bwMode="auto">
          <a:xfrm>
            <a:off x="2339975" y="4868863"/>
            <a:ext cx="1511300" cy="360362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>
              <a:latin typeface="Verdana" pitchFamily="34" charset="0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>
          <a:xfrm>
            <a:off x="457200" y="44624"/>
            <a:ext cx="7467600" cy="70609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Remark: </a:t>
            </a:r>
            <a:r>
              <a:rPr lang="en-US" altLang="ja-JP" dirty="0" smtClean="0"/>
              <a:t>Importance of GR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276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311597"/>
            <a:ext cx="9180512" cy="62857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539552" y="82742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x</a:t>
            </a:r>
            <a:r>
              <a:rPr kumimoji="1" lang="en-US" altLang="ja-JP" b="1" dirty="0" smtClean="0"/>
              <a:t>-y</a:t>
            </a:r>
            <a:endParaRPr kumimoji="1" lang="ja-JP" altLang="en-US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9552" y="363573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x</a:t>
            </a:r>
            <a:r>
              <a:rPr kumimoji="1" lang="en-US" altLang="ja-JP" b="1" dirty="0" smtClean="0"/>
              <a:t>-z</a:t>
            </a:r>
            <a:endParaRPr kumimoji="1" lang="ja-JP" altLang="en-US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67744" y="306896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/>
              <a:t>density</a:t>
            </a:r>
            <a:endParaRPr kumimoji="1" lang="ja-JP" altLang="en-US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499992" y="306896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FBFDA5"/>
                </a:solidFill>
              </a:rPr>
              <a:t>temperature</a:t>
            </a:r>
            <a:endParaRPr kumimoji="1" lang="ja-JP" altLang="en-US" b="1" dirty="0">
              <a:solidFill>
                <a:srgbClr val="FBFDA5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48264" y="306896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b="1" dirty="0" smtClean="0"/>
              <a:t>ν emissivity </a:t>
            </a:r>
            <a:endParaRPr kumimoji="1" lang="ja-JP" alt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7467600" cy="1143000"/>
          </a:xfrm>
        </p:spPr>
        <p:txBody>
          <a:bodyPr/>
          <a:lstStyle/>
          <a:p>
            <a:r>
              <a:rPr lang="en-US" altLang="ja-JP" dirty="0" smtClean="0"/>
              <a:t>Properties of Dense Matter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9" name="コンテンツ プレースホルダ 8"/>
          <p:cNvSpPr>
            <a:spLocks noGrp="1"/>
          </p:cNvSpPr>
          <p:nvPr>
            <p:ph sz="quarter" idx="1"/>
          </p:nvPr>
        </p:nvSpPr>
        <p:spPr>
          <a:xfrm>
            <a:off x="107504" y="836712"/>
            <a:ext cx="4464496" cy="2448272"/>
          </a:xfrm>
        </p:spPr>
        <p:txBody>
          <a:bodyPr>
            <a:normAutofit fontScale="92500"/>
          </a:bodyPr>
          <a:lstStyle/>
          <a:p>
            <a:r>
              <a:rPr lang="en-US" altLang="ja-JP" dirty="0" smtClean="0"/>
              <a:t>Still poorly understood</a:t>
            </a:r>
          </a:p>
          <a:p>
            <a:r>
              <a:rPr lang="en-US" altLang="ja-JP" dirty="0" smtClean="0"/>
              <a:t>There may be </a:t>
            </a:r>
            <a:r>
              <a:rPr lang="en-US" altLang="ja-JP" i="1" u="sng" dirty="0" smtClean="0"/>
              <a:t>exotic</a:t>
            </a:r>
            <a:r>
              <a:rPr lang="en-US" altLang="ja-JP" dirty="0" smtClean="0"/>
              <a:t> phases at high densities </a:t>
            </a:r>
            <a:r>
              <a:rPr lang="en-US" altLang="ja-JP" sz="2200" dirty="0" smtClean="0"/>
              <a:t>(Pauli principle)</a:t>
            </a:r>
          </a:p>
          <a:p>
            <a:pPr lvl="1"/>
            <a:r>
              <a:rPr lang="en-US" altLang="ja-JP" dirty="0" smtClean="0"/>
              <a:t>Meson cond., Quarks, </a:t>
            </a:r>
            <a:r>
              <a:rPr lang="en-US" altLang="ja-JP" b="1" dirty="0" smtClean="0">
                <a:solidFill>
                  <a:srgbClr val="FF0000"/>
                </a:solidFill>
              </a:rPr>
              <a:t>Hyperons</a:t>
            </a:r>
            <a:r>
              <a:rPr lang="en-US" altLang="ja-JP" dirty="0" smtClean="0"/>
              <a:t>, … </a:t>
            </a:r>
          </a:p>
          <a:p>
            <a:r>
              <a:rPr lang="en-US" altLang="ja-JP" dirty="0" smtClean="0"/>
              <a:t>How to constrain equation of state (EOS) of neutron star (NS) matter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06" y="3140968"/>
            <a:ext cx="4836834" cy="3600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140968"/>
            <a:ext cx="3960440" cy="3600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cxnSp>
        <p:nvCxnSpPr>
          <p:cNvPr id="8" name="直線コネクタ 7"/>
          <p:cNvCxnSpPr/>
          <p:nvPr/>
        </p:nvCxnSpPr>
        <p:spPr>
          <a:xfrm>
            <a:off x="5580112" y="4077072"/>
            <a:ext cx="324036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5652120" y="3635732"/>
            <a:ext cx="18002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70000"/>
                <a:satMod val="1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b="1" dirty="0" err="1" smtClean="0">
                <a:solidFill>
                  <a:srgbClr val="0000FF"/>
                </a:solidFill>
              </a:rPr>
              <a:t>M</a:t>
            </a:r>
            <a:r>
              <a:rPr kumimoji="1" lang="en-US" altLang="ja-JP" sz="1000" b="1" dirty="0" err="1" smtClean="0">
                <a:solidFill>
                  <a:srgbClr val="0000FF"/>
                </a:solidFill>
              </a:rPr>
              <a:t>max</a:t>
            </a:r>
            <a:r>
              <a:rPr kumimoji="1" lang="en-US" altLang="ja-JP" b="1" dirty="0" smtClean="0">
                <a:solidFill>
                  <a:srgbClr val="0000FF"/>
                </a:solidFill>
              </a:rPr>
              <a:t> = 1.97 </a:t>
            </a:r>
            <a:r>
              <a:rPr kumimoji="1" lang="en-US" altLang="ja-JP" b="1" dirty="0" err="1" smtClean="0">
                <a:solidFill>
                  <a:srgbClr val="0000FF"/>
                </a:solidFill>
              </a:rPr>
              <a:t>M</a:t>
            </a:r>
            <a:r>
              <a:rPr kumimoji="1" lang="en-US" altLang="ja-JP" sz="1200" b="1" dirty="0" err="1" smtClean="0">
                <a:solidFill>
                  <a:srgbClr val="0000FF"/>
                </a:solidFill>
              </a:rPr>
              <a:t>sun</a:t>
            </a:r>
            <a:endParaRPr kumimoji="1" lang="ja-JP" altLang="en-US" sz="1200" b="1" dirty="0">
              <a:solidFill>
                <a:srgbClr val="0000FF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732240" y="5842139"/>
            <a:ext cx="2232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dirty="0" err="1" smtClean="0"/>
              <a:t>Lattimer</a:t>
            </a:r>
            <a:r>
              <a:rPr kumimoji="1" lang="en-US" altLang="ja-JP" sz="1500" dirty="0" smtClean="0"/>
              <a:t> &amp; </a:t>
            </a:r>
            <a:r>
              <a:rPr kumimoji="1" lang="en-US" altLang="ja-JP" sz="1500" dirty="0" err="1" smtClean="0"/>
              <a:t>Prakash</a:t>
            </a:r>
            <a:r>
              <a:rPr kumimoji="1" lang="en-US" altLang="ja-JP" sz="1500" dirty="0" smtClean="0"/>
              <a:t> 2007</a:t>
            </a:r>
            <a:endParaRPr kumimoji="1" lang="ja-JP" altLang="en-US" sz="1500" dirty="0"/>
          </a:p>
        </p:txBody>
      </p:sp>
      <p:sp>
        <p:nvSpPr>
          <p:cNvPr id="15" name="コンテンツ プレースホルダ 2"/>
          <p:cNvSpPr txBox="1">
            <a:spLocks/>
          </p:cNvSpPr>
          <p:nvPr/>
        </p:nvSpPr>
        <p:spPr>
          <a:xfrm>
            <a:off x="4849688" y="880120"/>
            <a:ext cx="4258816" cy="2116832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lang="en-US" altLang="ja-JP" sz="2400" noProof="0" dirty="0" smtClean="0"/>
              <a:t>Popular</a:t>
            </a: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methods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1" lang="en-US" altLang="ja-JP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Mass-Radius relation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tabLst/>
              <a:defRPr/>
            </a:pPr>
            <a:r>
              <a:rPr kumimoji="1" lang="en-US" altLang="ja-JP" sz="2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Maximum mass of NS</a:t>
            </a:r>
          </a:p>
          <a:p>
            <a:pPr marL="914400" marR="0" lvl="2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Strong impact by </a:t>
            </a:r>
            <a:r>
              <a:rPr kumimoji="1" lang="en-US" altLang="ja-JP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PSR J1614-2230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Existence of exotic phases remains unconstrained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Char char=""/>
              <a:tabLst/>
              <a:defRPr/>
            </a:pP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19256" cy="1143000"/>
          </a:xfrm>
        </p:spPr>
        <p:txBody>
          <a:bodyPr/>
          <a:lstStyle/>
          <a:p>
            <a:r>
              <a:rPr lang="en-US" altLang="ja-JP" dirty="0" smtClean="0"/>
              <a:t>Numerical Studies Exploring Exotic Phases</a:t>
            </a:r>
            <a:br>
              <a:rPr lang="en-US" altLang="ja-JP" dirty="0" smtClean="0"/>
            </a:b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144016" y="836712"/>
            <a:ext cx="8604448" cy="594928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Stellar Core Collapse</a:t>
            </a:r>
          </a:p>
          <a:p>
            <a:pPr lvl="1"/>
            <a:r>
              <a:rPr kumimoji="1" lang="en-US" altLang="ja-JP" sz="1900" dirty="0" smtClean="0"/>
              <a:t>Quarks </a:t>
            </a:r>
            <a:r>
              <a:rPr kumimoji="1" lang="en-US" altLang="ja-JP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1" lang="en-US" altLang="ja-JP" sz="1800" dirty="0" err="1" smtClean="0">
                <a:latin typeface="Times New Roman" pitchFamily="18" charset="0"/>
                <a:cs typeface="Times New Roman" pitchFamily="18" charset="0"/>
              </a:rPr>
              <a:t>Nakazato</a:t>
            </a:r>
            <a:r>
              <a:rPr kumimoji="1" lang="en-US" altLang="ja-JP" sz="1800" dirty="0" smtClean="0">
                <a:latin typeface="Times New Roman" pitchFamily="18" charset="0"/>
                <a:cs typeface="Times New Roman" pitchFamily="18" charset="0"/>
              </a:rPr>
              <a:t>+ 2008,2010; </a:t>
            </a:r>
            <a:r>
              <a:rPr kumimoji="1" lang="en-US" altLang="ja-JP" sz="1800" dirty="0" err="1" smtClean="0">
                <a:latin typeface="Times New Roman" pitchFamily="18" charset="0"/>
                <a:cs typeface="Times New Roman" pitchFamily="18" charset="0"/>
              </a:rPr>
              <a:t>Sagert</a:t>
            </a:r>
            <a:r>
              <a:rPr kumimoji="1" lang="en-US" altLang="ja-JP" sz="1800" dirty="0" smtClean="0">
                <a:latin typeface="Times New Roman" pitchFamily="18" charset="0"/>
                <a:cs typeface="Times New Roman" pitchFamily="18" charset="0"/>
              </a:rPr>
              <a:t>+ 2009; Fischer+ 2011)</a:t>
            </a:r>
          </a:p>
          <a:p>
            <a:pPr lvl="1"/>
            <a:r>
              <a:rPr kumimoji="1" lang="en-US" altLang="ja-JP" sz="1900" dirty="0" smtClean="0"/>
              <a:t>Hyperons </a:t>
            </a:r>
            <a:r>
              <a:rPr kumimoji="1" lang="en-US" altLang="ja-JP" sz="1800" dirty="0" smtClean="0">
                <a:latin typeface="Times New Roman" pitchFamily="18" charset="0"/>
                <a:cs typeface="Times New Roman" pitchFamily="18" charset="0"/>
              </a:rPr>
              <a:t>(Sumiyoshi+ 2009)</a:t>
            </a:r>
          </a:p>
          <a:p>
            <a:r>
              <a:rPr kumimoji="1" lang="en-US" altLang="ja-JP" dirty="0" smtClean="0"/>
              <a:t>Binary Neutron Star (BNS) Merger</a:t>
            </a:r>
          </a:p>
          <a:p>
            <a:pPr lvl="1"/>
            <a:r>
              <a:rPr lang="en-US" altLang="ja-JP" sz="1900" dirty="0" smtClean="0"/>
              <a:t>Not yet studied in detail</a:t>
            </a:r>
            <a:endParaRPr kumimoji="1" lang="en-US" altLang="ja-JP" sz="1900" dirty="0" smtClean="0"/>
          </a:p>
          <a:p>
            <a:pPr lvl="1"/>
            <a:r>
              <a:rPr kumimoji="1" lang="en-US" altLang="ja-JP" sz="1900" dirty="0" smtClean="0"/>
              <a:t>Parametric Study </a:t>
            </a:r>
            <a:r>
              <a:rPr kumimoji="1" lang="en-US" altLang="ja-JP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1" lang="en-US" altLang="ja-JP" sz="1800" dirty="0" err="1" smtClean="0">
                <a:latin typeface="Times New Roman" pitchFamily="18" charset="0"/>
                <a:cs typeface="Times New Roman" pitchFamily="18" charset="0"/>
              </a:rPr>
              <a:t>Hotokezaka</a:t>
            </a:r>
            <a:r>
              <a:rPr kumimoji="1" lang="en-US" altLang="ja-JP" sz="1800" dirty="0" smtClean="0">
                <a:latin typeface="Times New Roman" pitchFamily="18" charset="0"/>
                <a:cs typeface="Times New Roman" pitchFamily="18" charset="0"/>
              </a:rPr>
              <a:t>+ 2011),   </a:t>
            </a:r>
            <a:r>
              <a:rPr kumimoji="1" lang="en-US" altLang="ja-JP" sz="1800" dirty="0" err="1" smtClean="0">
                <a:latin typeface="Times New Roman" pitchFamily="18" charset="0"/>
                <a:cs typeface="Times New Roman" pitchFamily="18" charset="0"/>
              </a:rPr>
              <a:t>Bauswein</a:t>
            </a:r>
            <a:r>
              <a:rPr kumimoji="1" lang="en-US" altLang="ja-JP" sz="1800" dirty="0" smtClean="0">
                <a:latin typeface="Times New Roman" pitchFamily="18" charset="0"/>
                <a:cs typeface="Times New Roman" pitchFamily="18" charset="0"/>
              </a:rPr>
              <a:t>+ 2011</a:t>
            </a:r>
          </a:p>
          <a:p>
            <a:r>
              <a:rPr lang="en-US" altLang="ja-JP" b="1" u="sng" dirty="0" smtClean="0"/>
              <a:t>This Study</a:t>
            </a:r>
          </a:p>
          <a:p>
            <a:pPr lvl="1"/>
            <a:r>
              <a:rPr lang="en-US" altLang="ja-JP" sz="2000" dirty="0" smtClean="0"/>
              <a:t>The first full GR simulations for BNS merger with </a:t>
            </a:r>
            <a:r>
              <a:rPr lang="en-US" altLang="ja-JP" sz="2000" b="1" dirty="0" smtClean="0"/>
              <a:t>finite temperature EOS with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000" b="1" u="sng" dirty="0" smtClean="0">
                <a:solidFill>
                  <a:srgbClr val="FF0000"/>
                </a:solidFill>
              </a:rPr>
              <a:t>Λ hyperons</a:t>
            </a:r>
          </a:p>
          <a:p>
            <a:pPr lvl="2"/>
            <a:r>
              <a:rPr lang="en-US" altLang="ja-JP" sz="2000" dirty="0" smtClean="0"/>
              <a:t>Λ hyperons are believed to appear first because they are lightest and feel an </a:t>
            </a:r>
            <a:r>
              <a:rPr lang="en-US" altLang="ja-JP" sz="2000" b="1" i="1" u="sng" dirty="0" smtClean="0">
                <a:solidFill>
                  <a:srgbClr val="FF0000"/>
                </a:solidFill>
              </a:rPr>
              <a:t>attractive potential </a:t>
            </a:r>
            <a:r>
              <a:rPr lang="en-US" altLang="ja-JP" sz="2000" dirty="0" smtClean="0"/>
              <a:t> </a:t>
            </a:r>
            <a:r>
              <a:rPr lang="en-US" altLang="ja-JP" sz="1900" dirty="0" smtClean="0">
                <a:latin typeface="Times New Roman" pitchFamily="18" charset="0"/>
                <a:cs typeface="Times New Roman" pitchFamily="18" charset="0"/>
              </a:rPr>
              <a:t>(e.g. Ishizuka+ 2008)</a:t>
            </a:r>
          </a:p>
          <a:p>
            <a:pPr lvl="2"/>
            <a:r>
              <a:rPr lang="en-US" altLang="ja-JP" sz="2000" dirty="0" smtClean="0"/>
              <a:t>Σ hyperons feel a </a:t>
            </a:r>
            <a:r>
              <a:rPr lang="en-US" altLang="ja-JP" sz="2000" b="1" i="1" u="sng" dirty="0" smtClean="0"/>
              <a:t>repulsive potential</a:t>
            </a:r>
            <a:r>
              <a:rPr lang="en-US" altLang="ja-JP" sz="2000" dirty="0" smtClean="0"/>
              <a:t> and will not appear at lower densities </a:t>
            </a:r>
            <a:r>
              <a:rPr lang="en-US" altLang="ja-JP" sz="19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ja-JP" sz="1900" dirty="0" err="1" smtClean="0">
                <a:latin typeface="Times New Roman" pitchFamily="18" charset="0"/>
                <a:cs typeface="Times New Roman" pitchFamily="18" charset="0"/>
              </a:rPr>
              <a:t>Noumi</a:t>
            </a:r>
            <a:r>
              <a:rPr lang="en-US" altLang="ja-JP" sz="1900" dirty="0" smtClean="0">
                <a:latin typeface="Times New Roman" pitchFamily="18" charset="0"/>
                <a:cs typeface="Times New Roman" pitchFamily="18" charset="0"/>
              </a:rPr>
              <a:t>+ 2002)</a:t>
            </a:r>
          </a:p>
          <a:p>
            <a:r>
              <a:rPr lang="en-US" altLang="ja-JP" b="1" u="sng" dirty="0" smtClean="0"/>
              <a:t>Key Question:</a:t>
            </a:r>
            <a:r>
              <a:rPr lang="en-US" altLang="ja-JP" b="1" dirty="0" smtClean="0">
                <a:solidFill>
                  <a:srgbClr val="0000FF"/>
                </a:solidFill>
              </a:rPr>
              <a:t>                                                                                                                 </a:t>
            </a:r>
          </a:p>
          <a:p>
            <a:pPr lvl="1"/>
            <a:r>
              <a:rPr lang="en-US" altLang="ja-JP" b="1" dirty="0" smtClean="0">
                <a:solidFill>
                  <a:srgbClr val="0000FF"/>
                </a:solidFill>
              </a:rPr>
              <a:t>Is it possible to tell the existence of Λ hyperons by observations             of Neutrino and Gravitational-Wave (GW) signals 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467600" cy="1143000"/>
          </a:xfrm>
        </p:spPr>
        <p:txBody>
          <a:bodyPr/>
          <a:lstStyle/>
          <a:p>
            <a:r>
              <a:rPr lang="en-US" altLang="ja-JP" dirty="0" smtClean="0"/>
              <a:t>Equations of State (EOS) 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251520" y="908720"/>
            <a:ext cx="8496944" cy="2520280"/>
          </a:xfrm>
        </p:spPr>
        <p:txBody>
          <a:bodyPr>
            <a:normAutofit lnSpcReduction="10000"/>
          </a:bodyPr>
          <a:lstStyle/>
          <a:p>
            <a:r>
              <a:rPr lang="en-US" altLang="ja-JP" sz="2200" dirty="0" smtClean="0"/>
              <a:t>H-EOS:  EOS with Λ hyperons 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ja-JP" sz="2000" dirty="0" err="1" smtClean="0">
                <a:latin typeface="Times New Roman" pitchFamily="18" charset="0"/>
                <a:cs typeface="Times New Roman" pitchFamily="18" charset="0"/>
              </a:rPr>
              <a:t>Shen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+ 2011: </a:t>
            </a:r>
            <a:r>
              <a:rPr lang="en-US" altLang="ja-JP" sz="2000" dirty="0" err="1" smtClean="0">
                <a:latin typeface="Times New Roman" pitchFamily="18" charset="0"/>
                <a:cs typeface="Times New Roman" pitchFamily="18" charset="0"/>
              </a:rPr>
              <a:t>ShenHyp</a:t>
            </a:r>
            <a:r>
              <a:rPr lang="en-US" altLang="ja-JP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kumimoji="1" lang="en-US" altLang="ja-JP" sz="2200" dirty="0" smtClean="0"/>
              <a:t>S-EOS:  ‘normal’ nucleonic matter EOS  </a:t>
            </a:r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1" lang="en-US" altLang="ja-JP" sz="2000" dirty="0" err="1" smtClean="0">
                <a:latin typeface="Times New Roman" pitchFamily="18" charset="0"/>
                <a:cs typeface="Times New Roman" pitchFamily="18" charset="0"/>
              </a:rPr>
              <a:t>Shen</a:t>
            </a:r>
            <a:r>
              <a:rPr kumimoji="1" lang="en-US" altLang="ja-JP" sz="2000" dirty="0" smtClean="0">
                <a:latin typeface="Times New Roman" pitchFamily="18" charset="0"/>
                <a:cs typeface="Times New Roman" pitchFamily="18" charset="0"/>
              </a:rPr>
              <a:t>+ 1998)</a:t>
            </a:r>
          </a:p>
          <a:p>
            <a:pPr lvl="1"/>
            <a:r>
              <a:rPr lang="en-US" altLang="ja-JP" sz="1900" dirty="0" smtClean="0"/>
              <a:t>Both based on the relativistic mean field theory</a:t>
            </a:r>
          </a:p>
          <a:p>
            <a:r>
              <a:rPr lang="en-US" altLang="ja-JP" sz="2200" dirty="0" smtClean="0"/>
              <a:t>At </a:t>
            </a:r>
            <a:r>
              <a:rPr lang="en-US" altLang="ja-JP" sz="2200" dirty="0" smtClean="0">
                <a:latin typeface="Times New Roman" pitchFamily="18" charset="0"/>
                <a:cs typeface="Times New Roman" pitchFamily="18" charset="0"/>
              </a:rPr>
              <a:t>T = 0</a:t>
            </a:r>
            <a:r>
              <a:rPr lang="en-US" altLang="ja-JP" sz="2200" dirty="0" smtClean="0"/>
              <a:t>, Λ</a:t>
            </a:r>
            <a:r>
              <a:rPr lang="ja-JP" altLang="en-US" sz="2200" dirty="0" smtClean="0"/>
              <a:t> </a:t>
            </a:r>
            <a:r>
              <a:rPr lang="en-US" altLang="ja-JP" sz="2200" dirty="0" smtClean="0"/>
              <a:t>hyperons </a:t>
            </a:r>
            <a:r>
              <a:rPr lang="en-US" altLang="ja-JP" sz="2200" dirty="0" smtClean="0"/>
              <a:t>appear </a:t>
            </a:r>
            <a:r>
              <a:rPr lang="en-US" altLang="ja-JP" sz="2200" dirty="0" smtClean="0"/>
              <a:t>at </a:t>
            </a:r>
            <a:r>
              <a:rPr lang="en-US" altLang="ja-JP" sz="2200" dirty="0" smtClean="0">
                <a:latin typeface="Times New Roman" pitchFamily="18" charset="0"/>
                <a:cs typeface="Times New Roman" pitchFamily="18" charset="0"/>
              </a:rPr>
              <a:t>ρ ~ </a:t>
            </a:r>
            <a:r>
              <a:rPr lang="en-US" altLang="ja-JP" sz="2200" dirty="0" smtClean="0">
                <a:latin typeface="Times New Roman" pitchFamily="18" charset="0"/>
                <a:cs typeface="Times New Roman" pitchFamily="18" charset="0"/>
              </a:rPr>
              <a:t>a few </a:t>
            </a:r>
            <a:r>
              <a:rPr lang="en-US" altLang="ja-JP" sz="2200" dirty="0" err="1" smtClean="0">
                <a:latin typeface="Times New Roman" pitchFamily="18" charset="0"/>
                <a:cs typeface="Times New Roman" pitchFamily="18" charset="0"/>
              </a:rPr>
              <a:t>ρ</a:t>
            </a:r>
            <a:r>
              <a:rPr lang="en-US" altLang="ja-JP" sz="1800" dirty="0" err="1" smtClean="0">
                <a:latin typeface="Times New Roman" pitchFamily="18" charset="0"/>
                <a:cs typeface="Times New Roman" pitchFamily="18" charset="0"/>
              </a:rPr>
              <a:t>nuc</a:t>
            </a:r>
            <a:r>
              <a:rPr lang="en-US" altLang="ja-JP" sz="2200" dirty="0" smtClean="0"/>
              <a:t>, and </a:t>
            </a:r>
            <a:r>
              <a:rPr lang="en-US" altLang="ja-JP" sz="2200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altLang="ja-JP" sz="1600" dirty="0" smtClean="0"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altLang="ja-JP" sz="2200" dirty="0" smtClean="0"/>
              <a:t> increases as density and </a:t>
            </a:r>
            <a:r>
              <a:rPr lang="en-US" altLang="ja-JP" sz="2200" b="1" u="sng" dirty="0" smtClean="0">
                <a:solidFill>
                  <a:srgbClr val="FF0000"/>
                </a:solidFill>
              </a:rPr>
              <a:t>temperature</a:t>
            </a:r>
            <a:r>
              <a:rPr lang="en-US" altLang="ja-JP" sz="2200" dirty="0" smtClean="0"/>
              <a:t> increase</a:t>
            </a:r>
          </a:p>
          <a:p>
            <a:r>
              <a:rPr kumimoji="1" lang="en-US" altLang="ja-JP" sz="2200" dirty="0" smtClean="0"/>
              <a:t>Due to the appearance of Λ hyperons, the maximum mass of the cold spherical NS is decreased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3429000"/>
            <a:ext cx="4897410" cy="340493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2504" y="3429000"/>
            <a:ext cx="4171495" cy="33724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323528" y="836712"/>
            <a:ext cx="8352928" cy="5832648"/>
          </a:xfrm>
        </p:spPr>
        <p:txBody>
          <a:bodyPr>
            <a:normAutofit/>
          </a:bodyPr>
          <a:lstStyle/>
          <a:p>
            <a:r>
              <a:rPr lang="en-US" altLang="ja-JP" u="sng" dirty="0" smtClean="0"/>
              <a:t>Einstein’s equations</a:t>
            </a:r>
            <a:r>
              <a:rPr kumimoji="1" lang="en-US" altLang="ja-JP" dirty="0" smtClean="0"/>
              <a:t>: </a:t>
            </a:r>
            <a:r>
              <a:rPr lang="en-US" altLang="ja-JP" dirty="0" smtClean="0"/>
              <a:t>S</a:t>
            </a:r>
            <a:r>
              <a:rPr kumimoji="1" lang="en-US" altLang="ja-JP" dirty="0" smtClean="0"/>
              <a:t>hibata-Nakamura (BSSN) formalism</a:t>
            </a:r>
          </a:p>
          <a:p>
            <a:pPr lvl="1"/>
            <a:r>
              <a:rPr lang="en-US" altLang="ja-JP" sz="1800" dirty="0" smtClean="0"/>
              <a:t>4</a:t>
            </a:r>
            <a:r>
              <a:rPr lang="en-US" altLang="ja-JP" sz="1800" baseline="30000" dirty="0" smtClean="0"/>
              <a:t>th</a:t>
            </a:r>
            <a:r>
              <a:rPr lang="en-US" altLang="ja-JP" sz="1800" dirty="0" smtClean="0"/>
              <a:t> order finite difference in space, 4</a:t>
            </a:r>
            <a:r>
              <a:rPr lang="en-US" altLang="ja-JP" sz="1800" baseline="30000" dirty="0" smtClean="0"/>
              <a:t>th</a:t>
            </a:r>
            <a:r>
              <a:rPr lang="en-US" altLang="ja-JP" sz="1800" dirty="0" smtClean="0"/>
              <a:t> order </a:t>
            </a:r>
            <a:r>
              <a:rPr lang="en-US" altLang="ja-JP" sz="1800" dirty="0" err="1" smtClean="0"/>
              <a:t>Runge-Kutta</a:t>
            </a:r>
            <a:r>
              <a:rPr lang="en-US" altLang="ja-JP" sz="1800" dirty="0" smtClean="0"/>
              <a:t> time evolution </a:t>
            </a:r>
          </a:p>
          <a:p>
            <a:pPr lvl="1"/>
            <a:r>
              <a:rPr lang="en-US" altLang="ja-JP" sz="1800" dirty="0" smtClean="0"/>
              <a:t>Gauge conditions : 1+log slicing, dynamical shift</a:t>
            </a:r>
          </a:p>
          <a:p>
            <a:pPr lvl="1"/>
            <a:endParaRPr kumimoji="1" lang="en-US" altLang="ja-JP" sz="800" dirty="0" smtClean="0"/>
          </a:p>
          <a:p>
            <a:r>
              <a:rPr lang="en-US" altLang="ja-JP" u="sng" dirty="0" smtClean="0"/>
              <a:t>GR Hydrodynamics with </a:t>
            </a:r>
            <a:r>
              <a:rPr lang="en-US" altLang="ja-JP" b="1" i="1" u="sng" dirty="0" smtClean="0"/>
              <a:t>GR Leakage Scheme </a:t>
            </a:r>
            <a:r>
              <a:rPr lang="en-US" altLang="ja-JP" sz="22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ja-JP" sz="2200" dirty="0" err="1" smtClean="0">
                <a:latin typeface="Times New Roman" pitchFamily="18" charset="0"/>
                <a:cs typeface="Times New Roman" pitchFamily="18" charset="0"/>
              </a:rPr>
              <a:t>Sekiguchi</a:t>
            </a:r>
            <a:r>
              <a:rPr lang="en-US" altLang="ja-JP" sz="2200" dirty="0" smtClean="0">
                <a:latin typeface="Times New Roman" pitchFamily="18" charset="0"/>
                <a:cs typeface="Times New Roman" pitchFamily="18" charset="0"/>
              </a:rPr>
              <a:t> 2010)</a:t>
            </a:r>
          </a:p>
          <a:p>
            <a:pPr lvl="1"/>
            <a:r>
              <a:rPr kumimoji="1" lang="en-US" altLang="ja-JP" dirty="0" smtClean="0">
                <a:solidFill>
                  <a:srgbClr val="0000FF"/>
                </a:solidFill>
              </a:rPr>
              <a:t>EOM of Neutrinos</a:t>
            </a:r>
          </a:p>
          <a:p>
            <a:pPr lvl="1"/>
            <a:r>
              <a:rPr lang="en-US" altLang="ja-JP" dirty="0" smtClean="0">
                <a:solidFill>
                  <a:srgbClr val="0000FF"/>
                </a:solidFill>
              </a:rPr>
              <a:t>Lepton Conservations</a:t>
            </a:r>
          </a:p>
          <a:p>
            <a:pPr lvl="1"/>
            <a:r>
              <a:rPr kumimoji="1" lang="en-US" altLang="ja-JP" dirty="0" smtClean="0">
                <a:solidFill>
                  <a:srgbClr val="0000FF"/>
                </a:solidFill>
              </a:rPr>
              <a:t>Weak Interactions</a:t>
            </a:r>
          </a:p>
          <a:p>
            <a:pPr lvl="2"/>
            <a:r>
              <a:rPr lang="en-US" altLang="ja-JP" sz="2100" dirty="0" smtClean="0">
                <a:solidFill>
                  <a:srgbClr val="00863D"/>
                </a:solidFill>
              </a:rPr>
              <a:t>e</a:t>
            </a:r>
            <a:r>
              <a:rPr kumimoji="1" lang="en-US" altLang="ja-JP" sz="2100" baseline="30000" dirty="0" smtClean="0">
                <a:solidFill>
                  <a:srgbClr val="00863D"/>
                </a:solidFill>
              </a:rPr>
              <a:t>±</a:t>
            </a:r>
            <a:r>
              <a:rPr kumimoji="1" lang="en-US" altLang="ja-JP" sz="2100" dirty="0" smtClean="0">
                <a:solidFill>
                  <a:srgbClr val="00863D"/>
                </a:solidFill>
              </a:rPr>
              <a:t> captures, pair annihilation,                                                              </a:t>
            </a:r>
            <a:r>
              <a:rPr kumimoji="1" lang="en-US" altLang="ja-JP" sz="2100" dirty="0" err="1" smtClean="0">
                <a:solidFill>
                  <a:srgbClr val="00863D"/>
                </a:solidFill>
              </a:rPr>
              <a:t>plasmon</a:t>
            </a:r>
            <a:r>
              <a:rPr kumimoji="1" lang="en-US" altLang="ja-JP" sz="2100" dirty="0" smtClean="0">
                <a:solidFill>
                  <a:srgbClr val="00863D"/>
                </a:solidFill>
              </a:rPr>
              <a:t> decay, </a:t>
            </a:r>
            <a:r>
              <a:rPr lang="en-US" altLang="ja-JP" sz="2100" dirty="0" err="1" smtClean="0">
                <a:solidFill>
                  <a:srgbClr val="00863D"/>
                </a:solidFill>
              </a:rPr>
              <a:t>Bremsstrahlung</a:t>
            </a:r>
            <a:endParaRPr lang="en-US" altLang="ja-JP" sz="2100" dirty="0" smtClean="0">
              <a:solidFill>
                <a:srgbClr val="00863D"/>
              </a:solidFill>
            </a:endParaRPr>
          </a:p>
          <a:p>
            <a:pPr lvl="1"/>
            <a:r>
              <a:rPr lang="en-US" altLang="ja-JP" dirty="0" smtClean="0">
                <a:solidFill>
                  <a:srgbClr val="0000FF"/>
                </a:solidFill>
              </a:rPr>
              <a:t>A detailed neutrino opacities</a:t>
            </a:r>
          </a:p>
          <a:p>
            <a:pPr lvl="1"/>
            <a:r>
              <a:rPr kumimoji="1" lang="en-US" altLang="ja-JP" sz="1800" dirty="0" smtClean="0"/>
              <a:t>BH excision technique</a:t>
            </a:r>
          </a:p>
          <a:p>
            <a:pPr lvl="1"/>
            <a:r>
              <a:rPr kumimoji="1" lang="en-US" altLang="ja-JP" sz="1800" dirty="0" smtClean="0"/>
              <a:t>High-resolution-shock-capturing scheme</a:t>
            </a:r>
          </a:p>
          <a:p>
            <a:pPr lvl="1"/>
            <a:endParaRPr kumimoji="1" lang="en-US" altLang="ja-JP" sz="800" dirty="0" smtClean="0">
              <a:solidFill>
                <a:srgbClr val="00863D"/>
              </a:solidFill>
            </a:endParaRPr>
          </a:p>
          <a:p>
            <a:r>
              <a:rPr lang="en-US" altLang="ja-JP" u="sng" dirty="0" smtClean="0">
                <a:cs typeface="Times New Roman" pitchFamily="18" charset="0"/>
              </a:rPr>
              <a:t>Initial condition</a:t>
            </a:r>
          </a:p>
          <a:p>
            <a:pPr lvl="1"/>
            <a:r>
              <a:rPr lang="en-US" altLang="ja-JP" b="1" u="sng" dirty="0" smtClean="0">
                <a:solidFill>
                  <a:srgbClr val="FF0000"/>
                </a:solidFill>
                <a:cs typeface="Times New Roman" pitchFamily="18" charset="0"/>
              </a:rPr>
              <a:t>Equal mass BNS with individual mass of </a:t>
            </a:r>
            <a:r>
              <a:rPr lang="en-US" altLang="ja-JP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1.35, 1.5, 1.6</a:t>
            </a:r>
            <a:r>
              <a:rPr lang="en-US" altLang="ja-JP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sz="2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ja-JP" sz="1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solar</a:t>
            </a:r>
            <a:endParaRPr lang="en-US" altLang="ja-JP" sz="16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ja-JP" dirty="0" smtClean="0">
              <a:ea typeface="HGP教科書体" pitchFamily="18" charset="-128"/>
            </a:endParaRPr>
          </a:p>
          <a:p>
            <a:endParaRPr kumimoji="1" lang="ja-JP" altLang="en-US" dirty="0">
              <a:ea typeface="HGP教科書体" pitchFamily="18" charset="-128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-27384"/>
            <a:ext cx="7467600" cy="1143000"/>
          </a:xfrm>
        </p:spPr>
        <p:txBody>
          <a:bodyPr/>
          <a:lstStyle/>
          <a:p>
            <a:r>
              <a:rPr kumimoji="1" lang="en-US" altLang="ja-JP" dirty="0" smtClean="0"/>
              <a:t>Basic Equations &amp; Initial Condition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graphicFrame>
        <p:nvGraphicFramePr>
          <p:cNvPr id="393217" name="Object 1"/>
          <p:cNvGraphicFramePr>
            <a:graphicFrameLocks noChangeAspect="1"/>
          </p:cNvGraphicFramePr>
          <p:nvPr/>
        </p:nvGraphicFramePr>
        <p:xfrm>
          <a:off x="5148064" y="2629701"/>
          <a:ext cx="3600400" cy="367251"/>
        </p:xfrm>
        <a:graphic>
          <a:graphicData uri="http://schemas.openxmlformats.org/presentationml/2006/ole">
            <p:oleObj spid="_x0000_s393217" name="数式" r:id="rId3" imgW="2374560" imgH="241200" progId="Equation.3">
              <p:embed/>
            </p:oleObj>
          </a:graphicData>
        </a:graphic>
      </p:graphicFrame>
      <p:graphicFrame>
        <p:nvGraphicFramePr>
          <p:cNvPr id="393219" name="Object 3"/>
          <p:cNvGraphicFramePr>
            <a:graphicFrameLocks noChangeAspect="1"/>
          </p:cNvGraphicFramePr>
          <p:nvPr/>
        </p:nvGraphicFramePr>
        <p:xfrm>
          <a:off x="5292080" y="3068736"/>
          <a:ext cx="3455988" cy="2376488"/>
        </p:xfrm>
        <a:graphic>
          <a:graphicData uri="http://schemas.openxmlformats.org/presentationml/2006/ole">
            <p:oleObj spid="_x0000_s393219" name="数式" r:id="rId4" imgW="2717640" imgH="1625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457200" y="-27384"/>
            <a:ext cx="7467600" cy="1143000"/>
          </a:xfrm>
        </p:spPr>
        <p:txBody>
          <a:bodyPr/>
          <a:lstStyle/>
          <a:p>
            <a:r>
              <a:rPr kumimoji="1" lang="en-US" altLang="ja-JP" dirty="0" smtClean="0"/>
              <a:t>Merger Dynamics: </a:t>
            </a:r>
            <a:r>
              <a:rPr kumimoji="1" lang="en-US" altLang="ja-JP" dirty="0" err="1" smtClean="0"/>
              <a:t>Hyperon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EOS Case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pic>
        <p:nvPicPr>
          <p:cNvPr id="349186" name="Picture 2" descr="C:\Users\sekig\Documents\Animations\BNS_MicroPhys\H135_D_xy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44624" y="2601416"/>
            <a:ext cx="6096000" cy="4572000"/>
          </a:xfrm>
          <a:prstGeom prst="rect">
            <a:avLst/>
          </a:prstGeom>
          <a:noFill/>
        </p:spPr>
      </p:pic>
      <p:pic>
        <p:nvPicPr>
          <p:cNvPr id="349187" name="Picture 3" descr="C:\Users\sekig\Documents\Animations\BNS_MicroPhys\H135_T_xy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601416"/>
            <a:ext cx="6096000" cy="4572000"/>
          </a:xfrm>
          <a:prstGeom prst="rect">
            <a:avLst/>
          </a:prstGeom>
          <a:noFill/>
        </p:spPr>
      </p:pic>
      <p:sp>
        <p:nvSpPr>
          <p:cNvPr id="7" name="テキスト ボックス 6"/>
          <p:cNvSpPr txBox="1"/>
          <p:nvPr/>
        </p:nvSpPr>
        <p:spPr>
          <a:xfrm>
            <a:off x="539552" y="269962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Density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[ log10 g/cc] 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580112" y="269962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Temperature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[ </a:t>
            </a:r>
            <a:r>
              <a:rPr lang="en-US" altLang="ja-JP" dirty="0" err="1" smtClean="0">
                <a:latin typeface="Times New Roman" pitchFamily="18" charset="0"/>
                <a:cs typeface="Times New Roman" pitchFamily="18" charset="0"/>
              </a:rPr>
              <a:t>MeV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 ] </a:t>
            </a:r>
            <a:endParaRPr kumimoji="1" lang="ja-JP" alt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107504" y="908720"/>
            <a:ext cx="8856984" cy="1800200"/>
          </a:xfrm>
        </p:spPr>
        <p:txBody>
          <a:bodyPr>
            <a:normAutofit lnSpcReduction="10000"/>
          </a:bodyPr>
          <a:lstStyle/>
          <a:p>
            <a:r>
              <a:rPr lang="en-US" altLang="ja-JP" sz="2200" dirty="0" smtClean="0"/>
              <a:t>Hyper massive NS (HMNS) first forms and eventually collapses to BH</a:t>
            </a:r>
            <a:endParaRPr kumimoji="1" lang="en-US" altLang="ja-JP" sz="2200" dirty="0" smtClean="0"/>
          </a:p>
          <a:p>
            <a:pPr lvl="1"/>
            <a:r>
              <a:rPr lang="en-US" altLang="ja-JP" sz="1950" dirty="0" smtClean="0"/>
              <a:t>As </a:t>
            </a:r>
            <a:r>
              <a:rPr kumimoji="1" lang="en-US" altLang="ja-JP" sz="1950" dirty="0" smtClean="0"/>
              <a:t>HMSN shrinks, density and temperature increase and consequently  more </a:t>
            </a:r>
            <a:r>
              <a:rPr lang="en-US" altLang="ja-JP" sz="1950" dirty="0" smtClean="0"/>
              <a:t>h</a:t>
            </a:r>
            <a:r>
              <a:rPr kumimoji="1" lang="en-US" altLang="ja-JP" sz="1950" dirty="0" smtClean="0"/>
              <a:t>yperons appear, making EOS more softer</a:t>
            </a:r>
            <a:endParaRPr lang="en-US" altLang="ja-JP" sz="1950" dirty="0" smtClean="0"/>
          </a:p>
          <a:p>
            <a:r>
              <a:rPr kumimoji="1" lang="en-US" altLang="ja-JP" sz="2200" dirty="0" smtClean="0"/>
              <a:t>After the BH formation, a massive accretion disk </a:t>
            </a:r>
            <a:r>
              <a:rPr kumimoji="1" lang="en-US" altLang="ja-JP" sz="2200" dirty="0" smtClean="0">
                <a:latin typeface="Times New Roman" pitchFamily="18" charset="0"/>
                <a:cs typeface="Times New Roman" pitchFamily="18" charset="0"/>
              </a:rPr>
              <a:t>(~0.08 </a:t>
            </a:r>
            <a:r>
              <a:rPr kumimoji="1" lang="en-US" altLang="ja-JP" sz="2200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kumimoji="1" lang="en-US" altLang="ja-JP" sz="1800" dirty="0" err="1" smtClean="0">
                <a:latin typeface="Times New Roman" pitchFamily="18" charset="0"/>
                <a:cs typeface="Times New Roman" pitchFamily="18" charset="0"/>
              </a:rPr>
              <a:t>solar</a:t>
            </a:r>
            <a:r>
              <a:rPr kumimoji="1" lang="en-US" altLang="ja-JP" sz="2200" dirty="0" smtClean="0"/>
              <a:t>) is formed                    </a:t>
            </a:r>
            <a:r>
              <a:rPr kumimoji="1" lang="ja-JP" altLang="en-US" sz="2200" dirty="0" smtClean="0"/>
              <a:t> ⇒ </a:t>
            </a:r>
            <a:r>
              <a:rPr kumimoji="1" lang="en-US" altLang="ja-JP" sz="2200" dirty="0" smtClean="0"/>
              <a:t>short GRB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-27384"/>
            <a:ext cx="7467600" cy="1143000"/>
          </a:xfrm>
        </p:spPr>
        <p:txBody>
          <a:bodyPr/>
          <a:lstStyle/>
          <a:p>
            <a:r>
              <a:rPr kumimoji="1" lang="en-US" altLang="ja-JP" dirty="0" smtClean="0"/>
              <a:t>Neutrino Luminosities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179512" y="836712"/>
            <a:ext cx="8640960" cy="1489376"/>
          </a:xfrm>
        </p:spPr>
        <p:txBody>
          <a:bodyPr>
            <a:normAutofit fontScale="92500"/>
          </a:bodyPr>
          <a:lstStyle/>
          <a:p>
            <a:r>
              <a:rPr kumimoji="1" lang="en-US" altLang="ja-JP" sz="2300" dirty="0" smtClean="0"/>
              <a:t>There is no difference except for the duration until the BH formation</a:t>
            </a:r>
          </a:p>
          <a:p>
            <a:pPr lvl="1"/>
            <a:r>
              <a:rPr lang="en-US" altLang="ja-JP" sz="2000" b="1" dirty="0" smtClean="0">
                <a:solidFill>
                  <a:srgbClr val="0000FF"/>
                </a:solidFill>
              </a:rPr>
              <a:t>Effects of hyperons are significant in the central region where neutrino diffusion time is very long, and swallowed</a:t>
            </a:r>
            <a:r>
              <a:rPr kumimoji="1" lang="en-US" altLang="ja-JP" sz="2000" b="1" dirty="0" smtClean="0">
                <a:solidFill>
                  <a:srgbClr val="0000FF"/>
                </a:solidFill>
              </a:rPr>
              <a:t> into BH</a:t>
            </a:r>
          </a:p>
          <a:p>
            <a:r>
              <a:rPr lang="en-US" altLang="ja-JP" sz="2200" dirty="0" smtClean="0"/>
              <a:t>Difficult to</a:t>
            </a:r>
            <a:r>
              <a:rPr lang="en-US" altLang="ja-JP" sz="2300" dirty="0" smtClean="0"/>
              <a:t> tell the existence of hyperons using the neutrino signals alone</a:t>
            </a:r>
            <a:endParaRPr kumimoji="1" lang="ja-JP" altLang="en-US" sz="2300" dirty="0"/>
          </a:p>
        </p:txBody>
      </p:sp>
      <p:pic>
        <p:nvPicPr>
          <p:cNvPr id="5" name="Picture 3" descr="C:\Users\sekig\Documents\Animations\BNS_MicroPhys\H135_N_xz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91952" y="2276872"/>
            <a:ext cx="6096000" cy="4572000"/>
          </a:xfrm>
          <a:prstGeom prst="rect">
            <a:avLst/>
          </a:prstGeom>
          <a:noFill/>
        </p:spPr>
      </p:pic>
      <p:pic>
        <p:nvPicPr>
          <p:cNvPr id="377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276872"/>
            <a:ext cx="5040560" cy="4586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179512" y="2420888"/>
            <a:ext cx="352839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700" b="1" dirty="0" smtClean="0">
                <a:latin typeface="Times New Roman" pitchFamily="18" charset="0"/>
                <a:cs typeface="Times New Roman" pitchFamily="18" charset="0"/>
              </a:rPr>
              <a:t>Neutrino emissivity [log  erg/s/cc ]</a:t>
            </a:r>
            <a:endParaRPr kumimoji="1" lang="ja-JP" altLang="en-US" sz="17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7467600" cy="1143000"/>
          </a:xfrm>
        </p:spPr>
        <p:txBody>
          <a:bodyPr/>
          <a:lstStyle/>
          <a:p>
            <a:r>
              <a:rPr kumimoji="1" lang="en-US" altLang="ja-JP" dirty="0" smtClean="0"/>
              <a:t>Gravitational Waveforms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107504" y="764704"/>
            <a:ext cx="8640960" cy="1656184"/>
          </a:xfrm>
        </p:spPr>
        <p:txBody>
          <a:bodyPr>
            <a:normAutofit/>
          </a:bodyPr>
          <a:lstStyle/>
          <a:p>
            <a:r>
              <a:rPr kumimoji="1" lang="en-US" altLang="ja-JP" sz="2100" dirty="0" smtClean="0"/>
              <a:t>For the same mass models, GWs from </a:t>
            </a:r>
            <a:r>
              <a:rPr kumimoji="1" lang="en-US" altLang="ja-JP" sz="2100" dirty="0" err="1" smtClean="0"/>
              <a:t>inspiral</a:t>
            </a:r>
            <a:r>
              <a:rPr kumimoji="1" lang="en-US" altLang="ja-JP" sz="2100" dirty="0" smtClean="0"/>
              <a:t> phase agree well</a:t>
            </a:r>
          </a:p>
          <a:p>
            <a:r>
              <a:rPr lang="en-US" altLang="ja-JP" sz="2100" dirty="0" smtClean="0"/>
              <a:t>GWs damp steeply at BH formation</a:t>
            </a:r>
          </a:p>
          <a:p>
            <a:r>
              <a:rPr kumimoji="1" lang="en-US" altLang="ja-JP" sz="2100" b="1" u="sng" dirty="0" smtClean="0">
                <a:solidFill>
                  <a:srgbClr val="00863D"/>
                </a:solidFill>
              </a:rPr>
              <a:t>Characteristic GW frequency for the </a:t>
            </a:r>
            <a:r>
              <a:rPr kumimoji="1" lang="en-US" altLang="ja-JP" sz="2100" b="1" u="sng" dirty="0" err="1" smtClean="0">
                <a:solidFill>
                  <a:srgbClr val="00863D"/>
                </a:solidFill>
              </a:rPr>
              <a:t>hyperon</a:t>
            </a:r>
            <a:r>
              <a:rPr kumimoji="1" lang="en-US" altLang="ja-JP" sz="2100" b="1" u="sng" dirty="0" smtClean="0">
                <a:solidFill>
                  <a:srgbClr val="00863D"/>
                </a:solidFill>
              </a:rPr>
              <a:t> model increases with time </a:t>
            </a:r>
            <a:r>
              <a:rPr kumimoji="1" lang="en-US" altLang="ja-JP" sz="2100" dirty="0" smtClean="0"/>
              <a:t>(although GWs for </a:t>
            </a:r>
            <a:r>
              <a:rPr kumimoji="1" lang="en-US" altLang="ja-JP" sz="2100" b="1" dirty="0" smtClean="0">
                <a:solidFill>
                  <a:srgbClr val="FF0000"/>
                </a:solidFill>
              </a:rPr>
              <a:t>H135</a:t>
            </a:r>
            <a:r>
              <a:rPr kumimoji="1" lang="en-US" altLang="ja-JP" sz="2100" dirty="0" smtClean="0"/>
              <a:t> and </a:t>
            </a:r>
            <a:r>
              <a:rPr kumimoji="1" lang="en-US" altLang="ja-JP" sz="2100" b="1" dirty="0" smtClean="0">
                <a:solidFill>
                  <a:srgbClr val="0000FF"/>
                </a:solidFill>
              </a:rPr>
              <a:t>S16</a:t>
            </a:r>
            <a:r>
              <a:rPr kumimoji="1" lang="en-US" altLang="ja-JP" sz="2100" dirty="0" smtClean="0"/>
              <a:t> look similar) </a:t>
            </a:r>
            <a:r>
              <a:rPr kumimoji="1" lang="ja-JP" altLang="en-US" sz="2100" dirty="0" smtClean="0"/>
              <a:t>⇒ </a:t>
            </a:r>
            <a:r>
              <a:rPr lang="en-US" altLang="ja-JP" sz="2100" dirty="0" smtClean="0"/>
              <a:t>see the GW spectra</a:t>
            </a:r>
            <a:endParaRPr kumimoji="1" lang="ja-JP" altLang="en-US" sz="2100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1403648" y="2348880"/>
            <a:ext cx="5976664" cy="4420389"/>
            <a:chOff x="539552" y="2377530"/>
            <a:chExt cx="5832648" cy="4345387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9552" y="2377530"/>
              <a:ext cx="5832648" cy="43453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4067944" y="3429000"/>
              <a:ext cx="216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700" b="1" dirty="0" smtClean="0">
                  <a:solidFill>
                    <a:srgbClr val="4CBF23"/>
                  </a:solidFill>
                </a:rPr>
                <a:t>Nucleonic</a:t>
              </a:r>
              <a:r>
                <a:rPr kumimoji="1" lang="en-US" altLang="ja-JP" sz="1700" b="1" dirty="0" smtClean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700" b="1" dirty="0" smtClean="0"/>
                <a:t>/</a:t>
              </a:r>
              <a:r>
                <a:rPr kumimoji="1" lang="en-US" altLang="ja-JP" sz="1700" b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ja-JP" sz="1700" b="1" dirty="0" err="1" smtClean="0">
                  <a:solidFill>
                    <a:srgbClr val="FF0000"/>
                  </a:solidFill>
                </a:rPr>
                <a:t>H</a:t>
              </a:r>
              <a:r>
                <a:rPr kumimoji="1" lang="en-US" altLang="ja-JP" sz="1700" b="1" dirty="0" err="1" smtClean="0">
                  <a:solidFill>
                    <a:srgbClr val="FF0000"/>
                  </a:solidFill>
                </a:rPr>
                <a:t>yperonic</a:t>
              </a:r>
              <a:endParaRPr kumimoji="1" lang="ja-JP" altLang="en-US" sz="17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4067944" y="4674622"/>
              <a:ext cx="216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7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Nucleonic</a:t>
              </a:r>
              <a:r>
                <a:rPr kumimoji="1" lang="en-US" altLang="ja-JP" sz="1700" b="1" dirty="0" smtClean="0">
                  <a:solidFill>
                    <a:srgbClr val="FF0000"/>
                  </a:solidFill>
                </a:rPr>
                <a:t> </a:t>
              </a:r>
              <a:r>
                <a:rPr kumimoji="1" lang="en-US" altLang="ja-JP" sz="1700" b="1" dirty="0" smtClean="0"/>
                <a:t>/</a:t>
              </a:r>
              <a:r>
                <a:rPr kumimoji="1" lang="en-US" altLang="ja-JP" sz="1700" b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ja-JP" sz="1700" b="1" dirty="0" err="1" smtClean="0"/>
                <a:t>H</a:t>
              </a:r>
              <a:r>
                <a:rPr kumimoji="1" lang="en-US" altLang="ja-JP" sz="1700" b="1" dirty="0" err="1" smtClean="0"/>
                <a:t>yperonic</a:t>
              </a:r>
              <a:endParaRPr kumimoji="1" lang="ja-JP" altLang="en-US" sz="1700" b="1" dirty="0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4067944" y="5877272"/>
              <a:ext cx="21602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700" b="1" dirty="0" smtClean="0">
                  <a:solidFill>
                    <a:srgbClr val="0000FF"/>
                  </a:solidFill>
                </a:rPr>
                <a:t>Nucleonic </a:t>
              </a:r>
              <a:endParaRPr kumimoji="1" lang="ja-JP" altLang="en-US" sz="1700" b="1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5"/>
          <p:cNvSpPr>
            <a:spLocks noGrp="1"/>
          </p:cNvSpPr>
          <p:nvPr>
            <p:ph type="title"/>
          </p:nvPr>
        </p:nvSpPr>
        <p:spPr>
          <a:xfrm>
            <a:off x="457200" y="-27384"/>
            <a:ext cx="7467600" cy="1143000"/>
          </a:xfrm>
        </p:spPr>
        <p:txBody>
          <a:bodyPr/>
          <a:lstStyle/>
          <a:p>
            <a:r>
              <a:rPr kumimoji="1" lang="en-US" altLang="ja-JP" dirty="0" smtClean="0"/>
              <a:t>Gravitational-Wave Spectra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grpSp>
        <p:nvGrpSpPr>
          <p:cNvPr id="17" name="グループ化 16"/>
          <p:cNvGrpSpPr/>
          <p:nvPr/>
        </p:nvGrpSpPr>
        <p:grpSpPr>
          <a:xfrm>
            <a:off x="1115616" y="2060849"/>
            <a:ext cx="6581095" cy="4680520"/>
            <a:chOff x="35496" y="1052736"/>
            <a:chExt cx="5854714" cy="416391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496" y="1052736"/>
              <a:ext cx="5854714" cy="41639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1403648" y="4005064"/>
              <a:ext cx="1534234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err="1" smtClean="0">
                  <a:solidFill>
                    <a:srgbClr val="FF0000"/>
                  </a:solidFill>
                </a:rPr>
                <a:t>H</a:t>
              </a:r>
              <a:r>
                <a:rPr kumimoji="1" lang="en-US" altLang="ja-JP" sz="2000" b="1" dirty="0" err="1" smtClean="0">
                  <a:solidFill>
                    <a:srgbClr val="FF0000"/>
                  </a:solidFill>
                </a:rPr>
                <a:t>yperonic</a:t>
              </a:r>
              <a:endParaRPr kumimoji="1" lang="ja-JP" alt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左中かっこ 7"/>
            <p:cNvSpPr/>
            <p:nvPr/>
          </p:nvSpPr>
          <p:spPr>
            <a:xfrm rot="5400000">
              <a:off x="2771800" y="1340768"/>
              <a:ext cx="216024" cy="648072"/>
            </a:xfrm>
            <a:prstGeom prst="lef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339752" y="1244916"/>
              <a:ext cx="1966282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b="1" dirty="0" smtClean="0">
                  <a:solidFill>
                    <a:srgbClr val="0070C0"/>
                  </a:solidFill>
                </a:rPr>
                <a:t>Nucleonic EOS</a:t>
              </a:r>
              <a:endParaRPr kumimoji="1" lang="ja-JP" altLang="en-US" sz="20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13" name="直線矢印コネクタ 12"/>
            <p:cNvCxnSpPr/>
            <p:nvPr/>
          </p:nvCxnSpPr>
          <p:spPr>
            <a:xfrm flipV="1">
              <a:off x="1907704" y="2780928"/>
              <a:ext cx="360040" cy="122413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 flipV="1">
              <a:off x="1907704" y="2480345"/>
              <a:ext cx="814154" cy="152471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コンテンツ プレースホルダ 13"/>
          <p:cNvSpPr>
            <a:spLocks noGrp="1"/>
          </p:cNvSpPr>
          <p:nvPr>
            <p:ph sz="quarter" idx="1"/>
          </p:nvPr>
        </p:nvSpPr>
        <p:spPr>
          <a:xfrm>
            <a:off x="144016" y="908720"/>
            <a:ext cx="8676456" cy="1152128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sz="2300" dirty="0" smtClean="0"/>
              <a:t>Nucleonic models show prominent peak  associated with GWs from HMNS</a:t>
            </a:r>
          </a:p>
          <a:p>
            <a:r>
              <a:rPr lang="en-US" altLang="ja-JP" sz="2300" b="1" u="sng" dirty="0" smtClean="0">
                <a:solidFill>
                  <a:srgbClr val="00863D"/>
                </a:solidFill>
              </a:rPr>
              <a:t>In </a:t>
            </a:r>
            <a:r>
              <a:rPr lang="en-US" altLang="ja-JP" sz="2300" b="1" u="sng" dirty="0" err="1" smtClean="0">
                <a:solidFill>
                  <a:srgbClr val="00863D"/>
                </a:solidFill>
              </a:rPr>
              <a:t>Hyperonic</a:t>
            </a:r>
            <a:r>
              <a:rPr lang="en-US" altLang="ja-JP" sz="2300" b="1" u="sng" dirty="0" smtClean="0">
                <a:solidFill>
                  <a:srgbClr val="00863D"/>
                </a:solidFill>
              </a:rPr>
              <a:t> models, the peak is weakened and broadened </a:t>
            </a:r>
          </a:p>
          <a:p>
            <a:pPr lvl="1"/>
            <a:r>
              <a:rPr kumimoji="1" lang="en-US" altLang="ja-JP" sz="2000" dirty="0" smtClean="0"/>
              <a:t>Reflecting the short lifetime of HMNS and </a:t>
            </a:r>
            <a:r>
              <a:rPr kumimoji="1" lang="en-US" altLang="ja-JP" sz="2000" b="1" u="sng" dirty="0" smtClean="0"/>
              <a:t>the frequency shift</a:t>
            </a:r>
            <a:endParaRPr kumimoji="1" lang="ja-JP" altLang="en-US" sz="20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スパイス">
  <a:themeElements>
    <a:clrScheme name="リゾート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メトロ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スパイス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3085</TotalTime>
  <Words>977</Words>
  <Application>Microsoft Office PowerPoint</Application>
  <PresentationFormat>画面に合わせる (4:3)</PresentationFormat>
  <Paragraphs>161</Paragraphs>
  <Slides>18</Slides>
  <Notes>2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0" baseType="lpstr">
      <vt:lpstr>スパイス</vt:lpstr>
      <vt:lpstr>数式</vt:lpstr>
      <vt:lpstr>Effects of Hyperon in        Binary Neutron Star Mergers </vt:lpstr>
      <vt:lpstr>Properties of Dense Matter </vt:lpstr>
      <vt:lpstr>Numerical Studies Exploring Exotic Phases </vt:lpstr>
      <vt:lpstr>Equations of State (EOS)  </vt:lpstr>
      <vt:lpstr>Basic Equations &amp; Initial Condition </vt:lpstr>
      <vt:lpstr>Merger Dynamics: Hyperon EOS Case </vt:lpstr>
      <vt:lpstr>Neutrino Luminosities </vt:lpstr>
      <vt:lpstr>Gravitational Waveforms </vt:lpstr>
      <vt:lpstr>Gravitational-Wave Spectra </vt:lpstr>
      <vt:lpstr>Frequency Shift due to Hyperon </vt:lpstr>
      <vt:lpstr>Summary </vt:lpstr>
      <vt:lpstr>Prospects </vt:lpstr>
      <vt:lpstr>スライド 13</vt:lpstr>
      <vt:lpstr>Gravitational Waves from Neutron Star Merger </vt:lpstr>
      <vt:lpstr>Disk Mass </vt:lpstr>
      <vt:lpstr>Final Fate after the Merger </vt:lpstr>
      <vt:lpstr>Remark: Importance of GR</vt:lpstr>
      <vt:lpstr>スライド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HPCと数値相対論で探る　　　　連星中性子星の合体 </dc:title>
  <dc:creator>sekig</dc:creator>
  <cp:lastModifiedBy>sekig</cp:lastModifiedBy>
  <cp:revision>362</cp:revision>
  <dcterms:created xsi:type="dcterms:W3CDTF">2011-01-16T02:22:23Z</dcterms:created>
  <dcterms:modified xsi:type="dcterms:W3CDTF">2011-09-27T09:33:19Z</dcterms:modified>
</cp:coreProperties>
</file>