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5" r:id="rId2"/>
    <p:sldId id="558" r:id="rId3"/>
    <p:sldId id="552" r:id="rId4"/>
    <p:sldId id="554" r:id="rId5"/>
    <p:sldId id="553" r:id="rId6"/>
    <p:sldId id="551" r:id="rId7"/>
    <p:sldId id="555" r:id="rId8"/>
    <p:sldId id="556" r:id="rId9"/>
    <p:sldId id="559" r:id="rId10"/>
    <p:sldId id="560" r:id="rId11"/>
    <p:sldId id="562" r:id="rId12"/>
    <p:sldId id="561" r:id="rId13"/>
    <p:sldId id="564" r:id="rId14"/>
    <p:sldId id="543" r:id="rId15"/>
    <p:sldId id="544" r:id="rId16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7" autoAdjust="0"/>
    <p:restoredTop sz="94660"/>
  </p:normalViewPr>
  <p:slideViewPr>
    <p:cSldViewPr>
      <p:cViewPr varScale="1">
        <p:scale>
          <a:sx n="78" d="100"/>
          <a:sy n="78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4661-77DA-4A5C-AEEF-2FD412CC536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2AB7-61FC-4D96-9819-D7A4BB26275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797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F1EA-ED36-4CF5-9A46-7FA4416B261B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DC860-80B8-4F26-BCAE-69A2AAD5F3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74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1126C-3926-4834-B0C0-4662B4937E5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5E5D-DE72-4613-B39E-475065E8B1C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3608" y="3869606"/>
            <a:ext cx="6696744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/>
                </a:solidFill>
              </a:rPr>
              <a:t>Daisuke Yamauchi</a:t>
            </a:r>
            <a:endParaRPr lang="en-US" altLang="ja-JP" sz="40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59632" y="4800806"/>
            <a:ext cx="6336704" cy="716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ICRR, U Tokyo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8072494" cy="22608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5400" dirty="0" smtClean="0">
                <a:solidFill>
                  <a:schemeClr val="accent3"/>
                </a:solidFill>
              </a:rPr>
              <a:t>Weak lensing of CMB</a:t>
            </a:r>
            <a:br>
              <a:rPr lang="en-US" altLang="ja-JP" sz="5400" dirty="0" smtClean="0">
                <a:solidFill>
                  <a:schemeClr val="accent3"/>
                </a:solidFill>
              </a:rPr>
            </a:br>
            <a:r>
              <a:rPr lang="en-US" altLang="ja-JP" sz="5400" dirty="0" smtClean="0"/>
              <a:t>from</a:t>
            </a:r>
            <a:r>
              <a:rPr lang="en-US" altLang="ja-JP" sz="5400" dirty="0" smtClean="0">
                <a:solidFill>
                  <a:schemeClr val="accent3"/>
                </a:solidFill>
              </a:rPr>
              <a:t> </a:t>
            </a:r>
            <a:br>
              <a:rPr lang="en-US" altLang="ja-JP" sz="5400" dirty="0" smtClean="0">
                <a:solidFill>
                  <a:schemeClr val="accent3"/>
                </a:solidFill>
              </a:rPr>
            </a:br>
            <a:r>
              <a:rPr lang="en-US" altLang="ja-JP" sz="5400" dirty="0" smtClean="0">
                <a:solidFill>
                  <a:srgbClr val="FF0000"/>
                </a:solidFill>
              </a:rPr>
              <a:t>cosmic (super-)strings</a:t>
            </a:r>
            <a:endParaRPr lang="ja-JP" altLang="en-US" sz="66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-36512" y="44624"/>
            <a:ext cx="44644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9/28/2011 JGRG21 @ Tohoku U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55576" y="5661248"/>
            <a:ext cx="80648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</a:rPr>
              <a:t>w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ith A.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Taruya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(U Tokyo, RESCEU), T.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Namikawa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(U Tokyo), 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          K. Takahashi (Kumamoto U), Y.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Sendouda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Hirosaki</a:t>
            </a:r>
            <a:r>
              <a:rPr lang="en-US" altLang="ja-JP" sz="2000" dirty="0" smtClean="0">
                <a:solidFill>
                  <a:schemeClr val="tx1"/>
                </a:solidFill>
              </a:rPr>
              <a:t> U)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, C.M.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Yoo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(YITP)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Scalar lensing potential </a:t>
            </a:r>
            <a:br>
              <a:rPr lang="en-US" altLang="ja-JP" dirty="0" smtClean="0"/>
            </a:br>
            <a:r>
              <a:rPr lang="en-US" altLang="ja-JP" dirty="0" smtClean="0"/>
              <a:t>from cosmic (super-)strings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5787"/>
            <a:ext cx="7690544" cy="482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1259632" y="2780928"/>
            <a:ext cx="5905710" cy="2444746"/>
            <a:chOff x="1259632" y="2780928"/>
            <a:chExt cx="5905710" cy="2444746"/>
          </a:xfrm>
        </p:grpSpPr>
        <p:sp>
          <p:nvSpPr>
            <p:cNvPr id="9" name="正方形/長方形 8"/>
            <p:cNvSpPr/>
            <p:nvPr/>
          </p:nvSpPr>
          <p:spPr>
            <a:xfrm>
              <a:off x="1259632" y="2780928"/>
              <a:ext cx="214966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accent1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chemeClr val="accent1"/>
                  </a:solidFill>
                </a:rPr>
                <a:t>trings (P=10</a:t>
              </a:r>
              <a:r>
                <a:rPr kumimoji="1" lang="en-US" altLang="ja-JP" sz="2400" baseline="30000" dirty="0" smtClean="0">
                  <a:solidFill>
                    <a:schemeClr val="accent1"/>
                  </a:solidFill>
                </a:rPr>
                <a:t>-6</a:t>
              </a:r>
              <a:r>
                <a:rPr kumimoji="1" lang="en-US" altLang="ja-JP" sz="2400" dirty="0" smtClean="0">
                  <a:solidFill>
                    <a:schemeClr val="accent1"/>
                  </a:solidFill>
                </a:rPr>
                <a:t>)</a:t>
              </a:r>
              <a:endParaRPr kumimoji="1" lang="ja-JP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764903">
              <a:off x="4979670" y="3450861"/>
              <a:ext cx="2185672" cy="265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92D050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rgbClr val="92D050"/>
                  </a:solidFill>
                </a:rPr>
                <a:t>trings (P=10</a:t>
              </a:r>
              <a:r>
                <a:rPr kumimoji="1" lang="en-US" altLang="ja-JP" sz="2400" baseline="30000" dirty="0" smtClean="0">
                  <a:solidFill>
                    <a:srgbClr val="92D050"/>
                  </a:solidFill>
                </a:rPr>
                <a:t>-3</a:t>
              </a:r>
              <a:r>
                <a:rPr kumimoji="1" lang="en-US" altLang="ja-JP" sz="2400" dirty="0" smtClean="0">
                  <a:solidFill>
                    <a:srgbClr val="92D050"/>
                  </a:solidFill>
                </a:rPr>
                <a:t>)</a:t>
              </a:r>
              <a:endParaRPr kumimoji="1" lang="ja-JP" alt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 rot="766099">
              <a:off x="4890294" y="4291923"/>
              <a:ext cx="21081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FFC000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rgbClr val="FFC000"/>
                  </a:solidFill>
                </a:rPr>
                <a:t>trings (P=10</a:t>
              </a:r>
              <a:r>
                <a:rPr kumimoji="1" lang="en-US" altLang="ja-JP" sz="2400" baseline="30000" dirty="0" smtClean="0">
                  <a:solidFill>
                    <a:srgbClr val="FFC000"/>
                  </a:solidFill>
                </a:rPr>
                <a:t>-1</a:t>
              </a:r>
              <a:r>
                <a:rPr kumimoji="1" lang="en-US" altLang="ja-JP" sz="2400" dirty="0" smtClean="0">
                  <a:solidFill>
                    <a:srgbClr val="FFC000"/>
                  </a:solidFill>
                </a:rPr>
                <a:t>)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 rot="727370">
              <a:off x="4898519" y="4834897"/>
              <a:ext cx="1748084" cy="390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FF0000"/>
                  </a:solidFill>
                </a:rPr>
                <a:t>s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trings (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P=1)</a:t>
              </a:r>
              <a:endParaRPr kumimoji="1" lang="ja-JP" altLang="en-US" sz="24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4644008" y="44624"/>
            <a:ext cx="44755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1"/>
                </a:solidFill>
              </a:rPr>
              <a:t>[</a:t>
            </a:r>
            <a:r>
              <a:rPr kumimoji="1" lang="en-US" altLang="ja-JP" sz="2000" b="1" dirty="0" smtClean="0">
                <a:solidFill>
                  <a:schemeClr val="accent1"/>
                </a:solidFill>
              </a:rPr>
              <a:t>DY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Takahashi, 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Sendouda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Yoo</a:t>
            </a:r>
            <a:r>
              <a:rPr lang="en-US" altLang="ja-JP" sz="2000" dirty="0" smtClean="0">
                <a:solidFill>
                  <a:schemeClr val="accent1"/>
                </a:solidFill>
              </a:rPr>
              <a:t>, in prep.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]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4" y="1772816"/>
            <a:ext cx="1656183" cy="33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7642600" y="2704925"/>
            <a:ext cx="1539352" cy="3161191"/>
            <a:chOff x="7570592" y="1748547"/>
            <a:chExt cx="1539352" cy="3161191"/>
          </a:xfrm>
        </p:grpSpPr>
        <p:sp>
          <p:nvSpPr>
            <p:cNvPr id="18" name="右中かっこ 17"/>
            <p:cNvSpPr/>
            <p:nvPr/>
          </p:nvSpPr>
          <p:spPr>
            <a:xfrm>
              <a:off x="7570592" y="1748547"/>
              <a:ext cx="254640" cy="2596284"/>
            </a:xfrm>
            <a:prstGeom prst="righ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740352" y="2771810"/>
              <a:ext cx="1355280" cy="49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Cosmic superstrings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7596336" y="4416838"/>
              <a:ext cx="1513608" cy="49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Conventional strings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>
              <a:off x="7583464" y="4725144"/>
              <a:ext cx="2288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/>
          <p:cNvSpPr/>
          <p:nvPr/>
        </p:nvSpPr>
        <p:spPr>
          <a:xfrm rot="16200000">
            <a:off x="-1941474" y="3612271"/>
            <a:ext cx="4244476" cy="28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Power spectrum for gradient mode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921356" y="6093296"/>
            <a:ext cx="3162812" cy="280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>
                <a:solidFill>
                  <a:schemeClr val="tx1"/>
                </a:solidFill>
              </a:rPr>
              <a:t>multipole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502762" y="1772816"/>
            <a:ext cx="2387344" cy="792088"/>
            <a:chOff x="4502762" y="1772816"/>
            <a:chExt cx="2387344" cy="792088"/>
          </a:xfrm>
        </p:grpSpPr>
        <p:sp>
          <p:nvSpPr>
            <p:cNvPr id="2" name="正方形/長方形 1"/>
            <p:cNvSpPr/>
            <p:nvPr/>
          </p:nvSpPr>
          <p:spPr>
            <a:xfrm>
              <a:off x="4502762" y="1772816"/>
              <a:ext cx="2387344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Primordial scalar perturbations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5364088" y="2276872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ストライプ矢印 14"/>
          <p:cNvSpPr/>
          <p:nvPr/>
        </p:nvSpPr>
        <p:spPr>
          <a:xfrm rot="16200000">
            <a:off x="-142890" y="3554801"/>
            <a:ext cx="3040490" cy="48463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1723937" y="4149080"/>
            <a:ext cx="3130197" cy="1728193"/>
          </a:xfrm>
          <a:prstGeom prst="wedgeRoundRectCallout">
            <a:avLst>
              <a:gd name="adj1" fmla="val -58606"/>
              <a:gd name="adj2" fmla="val -78173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 The amplitudes become large for smaller P since </a:t>
            </a:r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lang="en-US" altLang="ja-JP" sz="2000" dirty="0" smtClean="0">
                <a:solidFill>
                  <a:srgbClr val="FF0000"/>
                </a:solidFill>
              </a:rPr>
              <a:t>he number density of the strings becomes large.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5220072" y="2024844"/>
            <a:ext cx="2422528" cy="420891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吹き出し 28"/>
          <p:cNvSpPr/>
          <p:nvPr/>
        </p:nvSpPr>
        <p:spPr>
          <a:xfrm>
            <a:off x="2855043" y="476672"/>
            <a:ext cx="3373141" cy="1348728"/>
          </a:xfrm>
          <a:prstGeom prst="wedgeRoundRectCallout">
            <a:avLst>
              <a:gd name="adj1" fmla="val 45656"/>
              <a:gd name="adj2" fmla="val 85449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C000"/>
                </a:solidFill>
              </a:rPr>
              <a:t>The spectra decay more slowly compared with primordial scalar lensing.</a:t>
            </a:r>
          </a:p>
        </p:txBody>
      </p:sp>
    </p:spTree>
    <p:extLst>
      <p:ext uri="{BB962C8B-B14F-4D97-AF65-F5344CB8AC3E}">
        <p14:creationId xmlns:p14="http://schemas.microsoft.com/office/powerpoint/2010/main" val="67130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B-mode from scalar lensing by CS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0"/>
            <a:ext cx="7862418" cy="4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881545" y="2202023"/>
            <a:ext cx="3176552" cy="3114227"/>
            <a:chOff x="881545" y="2202023"/>
            <a:chExt cx="3176552" cy="3114227"/>
          </a:xfrm>
        </p:grpSpPr>
        <p:sp>
          <p:nvSpPr>
            <p:cNvPr id="7" name="正方形/長方形 6"/>
            <p:cNvSpPr/>
            <p:nvPr/>
          </p:nvSpPr>
          <p:spPr>
            <a:xfrm rot="20631513">
              <a:off x="2019952" y="2202023"/>
              <a:ext cx="2038145" cy="359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chemeClr val="accent1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chemeClr val="accent1"/>
                  </a:solidFill>
                </a:rPr>
                <a:t>trings (P=10</a:t>
              </a:r>
              <a:r>
                <a:rPr kumimoji="1" lang="en-US" altLang="ja-JP" sz="2400" baseline="30000" dirty="0" smtClean="0">
                  <a:solidFill>
                    <a:schemeClr val="accent1"/>
                  </a:solidFill>
                </a:rPr>
                <a:t>-6</a:t>
              </a:r>
              <a:r>
                <a:rPr kumimoji="1" lang="en-US" altLang="ja-JP" sz="2400" dirty="0" smtClean="0">
                  <a:solidFill>
                    <a:schemeClr val="accent1"/>
                  </a:solidFill>
                </a:rPr>
                <a:t>)</a:t>
              </a:r>
              <a:endParaRPr kumimoji="1" lang="ja-JP" alt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0584198">
              <a:off x="881545" y="3573716"/>
              <a:ext cx="2127149" cy="283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92D050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rgbClr val="92D050"/>
                  </a:solidFill>
                </a:rPr>
                <a:t>trings (P=10</a:t>
              </a:r>
              <a:r>
                <a:rPr kumimoji="1" lang="en-US" altLang="ja-JP" sz="2400" baseline="30000" dirty="0" smtClean="0">
                  <a:solidFill>
                    <a:srgbClr val="92D050"/>
                  </a:solidFill>
                </a:rPr>
                <a:t>-3</a:t>
              </a:r>
              <a:r>
                <a:rPr kumimoji="1" lang="en-US" altLang="ja-JP" sz="2400" dirty="0" smtClean="0">
                  <a:solidFill>
                    <a:srgbClr val="92D050"/>
                  </a:solidFill>
                </a:rPr>
                <a:t>)</a:t>
              </a:r>
              <a:endParaRPr kumimoji="1" lang="ja-JP" alt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 rot="20562173">
              <a:off x="962969" y="4500280"/>
              <a:ext cx="2108124" cy="26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FFC000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rgbClr val="FFC000"/>
                  </a:solidFill>
                </a:rPr>
                <a:t>trings (P=10</a:t>
              </a:r>
              <a:r>
                <a:rPr kumimoji="1" lang="en-US" altLang="ja-JP" sz="2400" baseline="30000" dirty="0" smtClean="0">
                  <a:solidFill>
                    <a:srgbClr val="FFC000"/>
                  </a:solidFill>
                </a:rPr>
                <a:t>-1</a:t>
              </a:r>
              <a:r>
                <a:rPr kumimoji="1" lang="en-US" altLang="ja-JP" sz="2400" dirty="0" smtClean="0">
                  <a:solidFill>
                    <a:srgbClr val="FFC000"/>
                  </a:solidFill>
                </a:rPr>
                <a:t>)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20541379">
              <a:off x="1002053" y="4965041"/>
              <a:ext cx="1757866" cy="351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FF0000"/>
                  </a:solidFill>
                </a:rPr>
                <a:t>s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trings (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P=1)</a:t>
              </a:r>
              <a:endParaRPr kumimoji="1" lang="ja-JP" altLang="en-US" sz="24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4493218" y="117816"/>
            <a:ext cx="44755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1"/>
                </a:solidFill>
              </a:rPr>
              <a:t>[</a:t>
            </a:r>
            <a:r>
              <a:rPr kumimoji="1" lang="en-US" altLang="ja-JP" sz="2000" b="1" dirty="0" smtClean="0">
                <a:solidFill>
                  <a:schemeClr val="accent1"/>
                </a:solidFill>
              </a:rPr>
              <a:t>DY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Takahashi, 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Sendouda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Yoo</a:t>
            </a:r>
            <a:r>
              <a:rPr lang="en-US" altLang="ja-JP" sz="2000" dirty="0" smtClean="0">
                <a:solidFill>
                  <a:schemeClr val="accent1"/>
                </a:solidFill>
              </a:rPr>
              <a:t>, in prep.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]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4" y="1772816"/>
            <a:ext cx="1656183" cy="33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7720324" y="2046000"/>
            <a:ext cx="1532196" cy="3013180"/>
            <a:chOff x="7570592" y="1363826"/>
            <a:chExt cx="1532196" cy="3013180"/>
          </a:xfrm>
        </p:grpSpPr>
        <p:sp>
          <p:nvSpPr>
            <p:cNvPr id="14" name="右中かっこ 13"/>
            <p:cNvSpPr/>
            <p:nvPr/>
          </p:nvSpPr>
          <p:spPr>
            <a:xfrm>
              <a:off x="7570592" y="1363826"/>
              <a:ext cx="241768" cy="2585576"/>
            </a:xfrm>
            <a:prstGeom prst="righ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662628" y="2443946"/>
              <a:ext cx="1355280" cy="49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Cosmic superstrings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589180" y="3884106"/>
              <a:ext cx="1513608" cy="49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Conventional strings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7583464" y="4172138"/>
              <a:ext cx="2288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 rot="16200000">
            <a:off x="-1978729" y="3503006"/>
            <a:ext cx="42444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Power spectrum for B</a:t>
            </a:r>
            <a:r>
              <a:rPr lang="en-US" altLang="ja-JP" sz="2000" dirty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mode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921356" y="6172407"/>
            <a:ext cx="3162812" cy="2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>
                <a:solidFill>
                  <a:schemeClr val="tx1"/>
                </a:solidFill>
              </a:rPr>
              <a:t>multipole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823526" y="1772816"/>
            <a:ext cx="7041567" cy="3340945"/>
            <a:chOff x="823526" y="1772816"/>
            <a:chExt cx="7041567" cy="3340945"/>
          </a:xfrm>
        </p:grpSpPr>
        <p:sp>
          <p:nvSpPr>
            <p:cNvPr id="20" name="正方形/長方形 19"/>
            <p:cNvSpPr/>
            <p:nvPr/>
          </p:nvSpPr>
          <p:spPr>
            <a:xfrm rot="20579677">
              <a:off x="823526" y="3126118"/>
              <a:ext cx="3254210" cy="146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Primordial scalar perturbations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966705" y="1772816"/>
              <a:ext cx="2549511" cy="209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rgbClr val="FFC000"/>
                  </a:solidFill>
                </a:rPr>
                <a:t>PLANCK  sensitivity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372200" y="2204864"/>
              <a:ext cx="1224136" cy="32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rgbClr val="FFC000"/>
                  </a:solidFill>
                </a:rPr>
                <a:t>EPIC-2m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95936" y="2772152"/>
              <a:ext cx="1296144" cy="209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err="1" smtClean="0">
                  <a:solidFill>
                    <a:srgbClr val="FFC000"/>
                  </a:solidFill>
                </a:rPr>
                <a:t>LiteBIRD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 rot="1975235">
              <a:off x="5302343" y="3876335"/>
              <a:ext cx="2562750" cy="2436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inflationary BB (r=0.1)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 rot="2153328">
              <a:off x="6043933" y="4825729"/>
              <a:ext cx="122413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(r=0.01)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ストライプ矢印 28"/>
          <p:cNvSpPr/>
          <p:nvPr/>
        </p:nvSpPr>
        <p:spPr>
          <a:xfrm rot="16200000">
            <a:off x="-142890" y="3970695"/>
            <a:ext cx="3040490" cy="48463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吹き出し 29"/>
          <p:cNvSpPr/>
          <p:nvPr/>
        </p:nvSpPr>
        <p:spPr>
          <a:xfrm>
            <a:off x="1716603" y="4985711"/>
            <a:ext cx="3287445" cy="1611641"/>
          </a:xfrm>
          <a:prstGeom prst="wedgeRoundRectCallout">
            <a:avLst>
              <a:gd name="adj1" fmla="val -58792"/>
              <a:gd name="adj2" fmla="val -78530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 The amplitudes become large for smaller P because the string number density becomes large.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5220072" y="1412776"/>
            <a:ext cx="2422528" cy="4208916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2567011" y="260648"/>
            <a:ext cx="3301133" cy="1660952"/>
          </a:xfrm>
          <a:prstGeom prst="wedgeRoundRectCallout">
            <a:avLst>
              <a:gd name="adj1" fmla="val 48635"/>
              <a:gd name="adj2" fmla="val 89282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C000"/>
                </a:solidFill>
              </a:rPr>
              <a:t>In the small scale limit:</a:t>
            </a:r>
          </a:p>
          <a:p>
            <a:pPr algn="ctr"/>
            <a:r>
              <a:rPr lang="en-US" altLang="ja-JP" sz="2000" dirty="0">
                <a:solidFill>
                  <a:srgbClr val="FFC000"/>
                </a:solidFill>
              </a:rPr>
              <a:t>t</a:t>
            </a:r>
            <a:r>
              <a:rPr lang="en-US" altLang="ja-JP" sz="2000" dirty="0" smtClean="0">
                <a:solidFill>
                  <a:srgbClr val="FFC000"/>
                </a:solidFill>
              </a:rPr>
              <a:t>he lensed BB spectra decay more slowly compared with primordial scalar lensing.</a:t>
            </a:r>
          </a:p>
        </p:txBody>
      </p:sp>
    </p:spTree>
    <p:extLst>
      <p:ext uri="{BB962C8B-B14F-4D97-AF65-F5344CB8AC3E}">
        <p14:creationId xmlns:p14="http://schemas.microsoft.com/office/powerpoint/2010/main" val="38478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9" y="1497113"/>
            <a:ext cx="7428663" cy="49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Pseudo-scalar lensing potential</a:t>
            </a:r>
            <a:br>
              <a:rPr kumimoji="1" lang="en-US" altLang="ja-JP" dirty="0" smtClean="0"/>
            </a:br>
            <a:r>
              <a:rPr kumimoji="1" lang="en-US" altLang="ja-JP" dirty="0" smtClean="0"/>
              <a:t>from vector perturbations by CS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08104" y="44624"/>
            <a:ext cx="3600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1"/>
                </a:solidFill>
              </a:rPr>
              <a:t>[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Namikawa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</a:t>
            </a:r>
            <a:r>
              <a:rPr kumimoji="1" lang="en-US" altLang="ja-JP" sz="2000" b="1" dirty="0" smtClean="0">
                <a:solidFill>
                  <a:schemeClr val="accent1"/>
                </a:solidFill>
              </a:rPr>
              <a:t>DY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Taruya</a:t>
            </a:r>
            <a:r>
              <a:rPr lang="en-US" altLang="ja-JP" sz="2000" dirty="0" smtClean="0">
                <a:solidFill>
                  <a:schemeClr val="accent1"/>
                </a:solidFill>
              </a:rPr>
              <a:t>, in prep.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]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 rot="1503605">
            <a:off x="5495145" y="3320697"/>
            <a:ext cx="212050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accent1"/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trings (P=10</a:t>
            </a:r>
            <a:r>
              <a:rPr kumimoji="1" lang="en-US" altLang="ja-JP" sz="2400" baseline="30000" dirty="0" smtClean="0">
                <a:solidFill>
                  <a:schemeClr val="accent1"/>
                </a:solidFill>
              </a:rPr>
              <a:t>-3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)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 rot="1548523">
            <a:off x="5384874" y="3891547"/>
            <a:ext cx="2185672" cy="265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92D05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92D050"/>
                </a:solidFill>
              </a:rPr>
              <a:t>trings (P=10</a:t>
            </a:r>
            <a:r>
              <a:rPr kumimoji="1" lang="en-US" altLang="ja-JP" sz="2400" baseline="30000" dirty="0" smtClean="0">
                <a:solidFill>
                  <a:srgbClr val="92D050"/>
                </a:solidFill>
              </a:rPr>
              <a:t>-2</a:t>
            </a:r>
            <a:r>
              <a:rPr kumimoji="1" lang="en-US" altLang="ja-JP" sz="2400" dirty="0" smtClean="0">
                <a:solidFill>
                  <a:srgbClr val="92D050"/>
                </a:solidFill>
              </a:rPr>
              <a:t>)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 rot="1526612">
            <a:off x="5374411" y="4451711"/>
            <a:ext cx="2037624" cy="21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C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trings (P=10</a:t>
            </a:r>
            <a:r>
              <a:rPr kumimoji="1" lang="en-US" altLang="ja-JP" sz="2400" baseline="30000" dirty="0" smtClean="0">
                <a:solidFill>
                  <a:srgbClr val="FFC000"/>
                </a:solidFill>
              </a:rPr>
              <a:t>-1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)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 rot="1473247">
            <a:off x="5343317" y="4931659"/>
            <a:ext cx="1748084" cy="28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trings (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P=1)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655472" y="4147082"/>
            <a:ext cx="1526480" cy="2018222"/>
            <a:chOff x="7583464" y="3190704"/>
            <a:chExt cx="1526480" cy="2018222"/>
          </a:xfrm>
        </p:grpSpPr>
        <p:sp>
          <p:nvSpPr>
            <p:cNvPr id="17" name="右中かっこ 16"/>
            <p:cNvSpPr/>
            <p:nvPr/>
          </p:nvSpPr>
          <p:spPr>
            <a:xfrm>
              <a:off x="7701736" y="3190704"/>
              <a:ext cx="127320" cy="1298142"/>
            </a:xfrm>
            <a:prstGeom prst="rightBrac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753224" y="3552742"/>
              <a:ext cx="1355280" cy="49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B0F0"/>
                  </a:solidFill>
                </a:rPr>
                <a:t>Cosmic superstrings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96336" y="4716026"/>
              <a:ext cx="1513608" cy="49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Conventional strings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7583464" y="4992902"/>
              <a:ext cx="2288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/>
          <p:cNvSpPr/>
          <p:nvPr/>
        </p:nvSpPr>
        <p:spPr>
          <a:xfrm rot="16200000">
            <a:off x="-1960474" y="3593270"/>
            <a:ext cx="4244476" cy="323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Power spectrum for curl mode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21356" y="6165304"/>
            <a:ext cx="3162812" cy="33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>
                <a:solidFill>
                  <a:schemeClr val="tx1"/>
                </a:solidFill>
              </a:rPr>
              <a:t>multipole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 rot="1432854">
            <a:off x="3677749" y="2132856"/>
            <a:ext cx="1065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∝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l </a:t>
            </a:r>
            <a:r>
              <a:rPr kumimoji="1" lang="en-US" altLang="ja-JP" sz="2400" baseline="30000" dirty="0" smtClean="0">
                <a:solidFill>
                  <a:schemeClr val="tx1"/>
                </a:solidFill>
              </a:rPr>
              <a:t>-5</a:t>
            </a:r>
            <a:endParaRPr kumimoji="1" lang="ja-JP" alt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88994" y="4043065"/>
            <a:ext cx="4619110" cy="17621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C000"/>
                </a:solidFill>
              </a:rPr>
              <a:t>V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ector perturbations from a string network actually produce the pseudo-scalar lensing potential !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78896" y="1560688"/>
            <a:ext cx="3985592" cy="10408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56" y="1665432"/>
            <a:ext cx="37863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矢印コネクタ 9"/>
          <p:cNvCxnSpPr/>
          <p:nvPr/>
        </p:nvCxnSpPr>
        <p:spPr>
          <a:xfrm flipV="1">
            <a:off x="8502872" y="2241496"/>
            <a:ext cx="0" cy="5205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7633704" y="2852936"/>
            <a:ext cx="15755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Vector perturbations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4" y="1772816"/>
            <a:ext cx="1656183" cy="33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Detectability for </a:t>
            </a:r>
            <a:br>
              <a:rPr lang="en-US" altLang="ja-JP" dirty="0" smtClean="0"/>
            </a:br>
            <a:r>
              <a:rPr lang="en-US" altLang="ja-JP" dirty="0" smtClean="0"/>
              <a:t>pseudo-scalar lensing potential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360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508104" y="44624"/>
            <a:ext cx="36004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1"/>
                </a:solidFill>
              </a:rPr>
              <a:t>[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Namikawa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</a:t>
            </a:r>
            <a:r>
              <a:rPr kumimoji="1" lang="en-US" altLang="ja-JP" sz="2000" b="1" dirty="0" smtClean="0">
                <a:solidFill>
                  <a:schemeClr val="accent1"/>
                </a:solidFill>
              </a:rPr>
              <a:t>DY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chemeClr val="accent1"/>
                </a:solidFill>
              </a:rPr>
              <a:t>Taruya</a:t>
            </a:r>
            <a:r>
              <a:rPr lang="en-US" altLang="ja-JP" sz="2000" dirty="0" smtClean="0">
                <a:solidFill>
                  <a:schemeClr val="accent1"/>
                </a:solidFill>
              </a:rPr>
              <a:t>, in prep.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]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31665"/>
            <a:ext cx="1656184" cy="4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6295"/>
            <a:ext cx="1440159" cy="40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78" y="2276872"/>
            <a:ext cx="131077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 rot="16200000">
            <a:off x="-1294654" y="3030959"/>
            <a:ext cx="3452388" cy="5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Power spectrum for curl mode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166124" y="4869161"/>
            <a:ext cx="3798364" cy="122413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084168" y="5409221"/>
            <a:ext cx="2718360" cy="46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C000"/>
                </a:solidFill>
              </a:rPr>
              <a:t>S/N&gt;1 even for PLANCK/</a:t>
            </a:r>
            <a:r>
              <a:rPr kumimoji="1" lang="en-US" altLang="ja-JP" sz="2000" dirty="0" err="1" smtClean="0">
                <a:solidFill>
                  <a:srgbClr val="FFC000"/>
                </a:solidFill>
              </a:rPr>
              <a:t>ACTPol</a:t>
            </a:r>
            <a:r>
              <a:rPr kumimoji="1" lang="en-US" altLang="ja-JP" sz="2000" dirty="0" smtClean="0">
                <a:solidFill>
                  <a:srgbClr val="FFC000"/>
                </a:solidFill>
              </a:rPr>
              <a:t> !!!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691680" y="3122320"/>
            <a:ext cx="6840760" cy="15308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The signals have no counterpart from density perturbations.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The observations of the pseudo-scalar lensing potential would provide a candidate of cosmic superstrings 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Summary</a:t>
            </a:r>
            <a:endParaRPr kumimoji="1" lang="ja-JP" altLang="en-US" sz="48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55576" y="1268760"/>
            <a:ext cx="7848872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schemeClr val="tx1"/>
                </a:solidFill>
              </a:rPr>
              <a:t>Topological defects can produce not only scalar-, but also vector-/tensor-perturbations, which lead to the unusual deflection: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ja-JP" sz="24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schemeClr val="tx1"/>
                </a:solidFill>
              </a:rPr>
              <a:t> In small scale limit, </a:t>
            </a:r>
            <a:r>
              <a:rPr lang="en-US" altLang="ja-JP" sz="2400" dirty="0" smtClean="0">
                <a:solidFill>
                  <a:srgbClr val="FF0000"/>
                </a:solidFill>
              </a:rPr>
              <a:t>the BB spectrum decays  more slowly </a:t>
            </a:r>
            <a:r>
              <a:rPr lang="en-US" altLang="ja-JP" sz="2400" dirty="0" smtClean="0">
                <a:solidFill>
                  <a:schemeClr val="tx1"/>
                </a:solidFill>
              </a:rPr>
              <a:t>compared with the primordial matter perturbations.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srgbClr val="FF0000"/>
                </a:solidFill>
              </a:rPr>
              <a:t>The pseudo-scalar lensing potential can be induced by a string network </a:t>
            </a:r>
            <a:r>
              <a:rPr lang="en-US" altLang="ja-JP" sz="2400" dirty="0" smtClean="0">
                <a:solidFill>
                  <a:schemeClr val="tx1"/>
                </a:solidFill>
              </a:rPr>
              <a:t>and it would provide a new smoking gun of cosmic superstrings!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123728" y="2546846"/>
            <a:ext cx="4752529" cy="1789622"/>
            <a:chOff x="1331640" y="2413677"/>
            <a:chExt cx="4306979" cy="151569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413677"/>
              <a:ext cx="3719663" cy="625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正方形/長方形 17"/>
            <p:cNvSpPr/>
            <p:nvPr/>
          </p:nvSpPr>
          <p:spPr>
            <a:xfrm>
              <a:off x="3707904" y="3343761"/>
              <a:ext cx="1930715" cy="585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C000"/>
                  </a:solidFill>
                </a:rPr>
                <a:t>Scalar/Vector/Tensor perturbations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475656" y="3343761"/>
              <a:ext cx="2304256" cy="5856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FFC000"/>
                  </a:solidFill>
                </a:rPr>
                <a:t>Scalar/Vector/Tensor perturbations</a:t>
              </a:r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2699792" y="3044707"/>
              <a:ext cx="0" cy="36004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4572000" y="3038831"/>
              <a:ext cx="0" cy="36004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コネクタ 21"/>
          <p:cNvCxnSpPr/>
          <p:nvPr/>
        </p:nvCxnSpPr>
        <p:spPr>
          <a:xfrm flipV="1">
            <a:off x="4825270" y="3789040"/>
            <a:ext cx="682834" cy="230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825270" y="3789040"/>
            <a:ext cx="682834" cy="230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63688" y="2060848"/>
            <a:ext cx="5616624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solidFill>
                  <a:schemeClr val="tx1"/>
                </a:solidFill>
              </a:rPr>
              <a:t>Thank you !</a:t>
            </a:r>
            <a:endParaRPr kumimoji="1" lang="ja-JP" altLang="en-US" sz="6600" dirty="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7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amauchi\Desktop\研究\CMB\CMB_observations\WMAP_satellite_completed\WMAP_figure\ilc_gal_moll_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740" y="332656"/>
            <a:ext cx="7460232" cy="37301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/>
          <p:cNvGrpSpPr/>
          <p:nvPr/>
        </p:nvGrpSpPr>
        <p:grpSpPr>
          <a:xfrm>
            <a:off x="4175956" y="1668673"/>
            <a:ext cx="4723073" cy="3328122"/>
            <a:chOff x="4175956" y="1668673"/>
            <a:chExt cx="4723073" cy="3328122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4175956" y="2044467"/>
              <a:ext cx="4248472" cy="295232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4650557" y="1668673"/>
              <a:ext cx="4248472" cy="295232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4175956" y="1700808"/>
            <a:ext cx="3780420" cy="3672408"/>
            <a:chOff x="4175956" y="1700808"/>
            <a:chExt cx="3780420" cy="3672408"/>
          </a:xfrm>
        </p:grpSpPr>
        <p:sp>
          <p:nvSpPr>
            <p:cNvPr id="14" name="フリーフォーム 13"/>
            <p:cNvSpPr/>
            <p:nvPr/>
          </p:nvSpPr>
          <p:spPr>
            <a:xfrm>
              <a:off x="4175956" y="2093610"/>
              <a:ext cx="3492388" cy="3279606"/>
            </a:xfrm>
            <a:custGeom>
              <a:avLst/>
              <a:gdLst>
                <a:gd name="connsiteX0" fmla="*/ 0 w 3742944"/>
                <a:gd name="connsiteY0" fmla="*/ 0 h 3389376"/>
                <a:gd name="connsiteX1" fmla="*/ 2584704 w 3742944"/>
                <a:gd name="connsiteY1" fmla="*/ 1536192 h 3389376"/>
                <a:gd name="connsiteX2" fmla="*/ 3742944 w 3742944"/>
                <a:gd name="connsiteY2" fmla="*/ 3389376 h 338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2944" h="3389376">
                  <a:moveTo>
                    <a:pt x="0" y="0"/>
                  </a:moveTo>
                  <a:cubicBezTo>
                    <a:pt x="980440" y="485648"/>
                    <a:pt x="1960880" y="971296"/>
                    <a:pt x="2584704" y="1536192"/>
                  </a:cubicBezTo>
                  <a:cubicBezTo>
                    <a:pt x="3208528" y="2101088"/>
                    <a:pt x="3475736" y="2745232"/>
                    <a:pt x="3742944" y="3389376"/>
                  </a:cubicBezTo>
                </a:path>
              </a:pathLst>
            </a:cu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573472" y="1700808"/>
              <a:ext cx="3382904" cy="3639646"/>
            </a:xfrm>
            <a:custGeom>
              <a:avLst/>
              <a:gdLst>
                <a:gd name="connsiteX0" fmla="*/ 0 w 3742944"/>
                <a:gd name="connsiteY0" fmla="*/ 0 h 3389376"/>
                <a:gd name="connsiteX1" fmla="*/ 2584704 w 3742944"/>
                <a:gd name="connsiteY1" fmla="*/ 1536192 h 3389376"/>
                <a:gd name="connsiteX2" fmla="*/ 3742944 w 3742944"/>
                <a:gd name="connsiteY2" fmla="*/ 3389376 h 338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2944" h="3389376">
                  <a:moveTo>
                    <a:pt x="0" y="0"/>
                  </a:moveTo>
                  <a:cubicBezTo>
                    <a:pt x="980440" y="485648"/>
                    <a:pt x="1960880" y="971296"/>
                    <a:pt x="2584704" y="1536192"/>
                  </a:cubicBezTo>
                  <a:cubicBezTo>
                    <a:pt x="3208528" y="2101088"/>
                    <a:pt x="3475736" y="2745232"/>
                    <a:pt x="3742944" y="3389376"/>
                  </a:cubicBezTo>
                </a:path>
              </a:pathLst>
            </a:cu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en-US" altLang="ja-JP" dirty="0" smtClean="0"/>
              <a:t>CMB lensing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1028" name="Picture 4" descr="C:\Users\yamauch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1782"/>
            <a:ext cx="1584176" cy="11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グループ化 27"/>
          <p:cNvGrpSpPr/>
          <p:nvPr/>
        </p:nvGrpSpPr>
        <p:grpSpPr>
          <a:xfrm>
            <a:off x="2627784" y="3110070"/>
            <a:ext cx="5328592" cy="2354560"/>
            <a:chOff x="2627784" y="3110070"/>
            <a:chExt cx="5328592" cy="2354560"/>
          </a:xfrm>
        </p:grpSpPr>
        <p:sp>
          <p:nvSpPr>
            <p:cNvPr id="15" name="雲 14"/>
            <p:cNvSpPr/>
            <p:nvPr/>
          </p:nvSpPr>
          <p:spPr>
            <a:xfrm>
              <a:off x="2627784" y="3110070"/>
              <a:ext cx="5328592" cy="2354560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Large scale structure </a:t>
              </a:r>
              <a:endPara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 rot="2156710">
              <a:off x="6770169" y="3454389"/>
              <a:ext cx="174982" cy="5580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18859936">
              <a:off x="5156193" y="4803885"/>
              <a:ext cx="271773" cy="55583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5034441">
              <a:off x="6423626" y="4487851"/>
              <a:ext cx="183282" cy="5024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20197964">
              <a:off x="4969673" y="3352819"/>
              <a:ext cx="312372" cy="46649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3510454">
              <a:off x="3770479" y="4349713"/>
              <a:ext cx="151524" cy="5813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2156710" flipH="1">
              <a:off x="3209907" y="3814800"/>
              <a:ext cx="209282" cy="63306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5400000">
              <a:off x="5828683" y="3973070"/>
              <a:ext cx="186932" cy="5034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39552" y="2780928"/>
            <a:ext cx="6768752" cy="3291873"/>
            <a:chOff x="539552" y="2780928"/>
            <a:chExt cx="6768752" cy="3291873"/>
          </a:xfrm>
        </p:grpSpPr>
        <p:sp>
          <p:nvSpPr>
            <p:cNvPr id="8" name="フリーフォーム 7"/>
            <p:cNvSpPr/>
            <p:nvPr/>
          </p:nvSpPr>
          <p:spPr>
            <a:xfrm>
              <a:off x="1043608" y="2780928"/>
              <a:ext cx="6264696" cy="3074672"/>
            </a:xfrm>
            <a:custGeom>
              <a:avLst/>
              <a:gdLst>
                <a:gd name="connsiteX0" fmla="*/ 0 w 6096000"/>
                <a:gd name="connsiteY0" fmla="*/ 0 h 3218688"/>
                <a:gd name="connsiteX1" fmla="*/ 3523488 w 6096000"/>
                <a:gd name="connsiteY1" fmla="*/ 2450592 h 3218688"/>
                <a:gd name="connsiteX2" fmla="*/ 6096000 w 6096000"/>
                <a:gd name="connsiteY2" fmla="*/ 3218688 h 32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218688">
                  <a:moveTo>
                    <a:pt x="0" y="0"/>
                  </a:moveTo>
                  <a:cubicBezTo>
                    <a:pt x="1253744" y="957072"/>
                    <a:pt x="2507488" y="1914144"/>
                    <a:pt x="3523488" y="2450592"/>
                  </a:cubicBezTo>
                  <a:cubicBezTo>
                    <a:pt x="4539488" y="2987040"/>
                    <a:pt x="5317744" y="3102864"/>
                    <a:pt x="6096000" y="3218688"/>
                  </a:cubicBezTo>
                </a:path>
              </a:pathLst>
            </a:cu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539552" y="3405337"/>
              <a:ext cx="6552728" cy="2667464"/>
            </a:xfrm>
            <a:custGeom>
              <a:avLst/>
              <a:gdLst>
                <a:gd name="connsiteX0" fmla="*/ 0 w 6096000"/>
                <a:gd name="connsiteY0" fmla="*/ 0 h 3218688"/>
                <a:gd name="connsiteX1" fmla="*/ 3523488 w 6096000"/>
                <a:gd name="connsiteY1" fmla="*/ 2450592 h 3218688"/>
                <a:gd name="connsiteX2" fmla="*/ 6096000 w 6096000"/>
                <a:gd name="connsiteY2" fmla="*/ 3218688 h 32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0" h="3218688">
                  <a:moveTo>
                    <a:pt x="0" y="0"/>
                  </a:moveTo>
                  <a:cubicBezTo>
                    <a:pt x="1253744" y="957072"/>
                    <a:pt x="2507488" y="1914144"/>
                    <a:pt x="3523488" y="2450592"/>
                  </a:cubicBezTo>
                  <a:cubicBezTo>
                    <a:pt x="4539488" y="2987040"/>
                    <a:pt x="5317744" y="3102864"/>
                    <a:pt x="6096000" y="3218688"/>
                  </a:cubicBezTo>
                </a:path>
              </a:pathLst>
            </a:cu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11560" y="2780928"/>
            <a:ext cx="4680520" cy="3576737"/>
            <a:chOff x="611560" y="2780928"/>
            <a:chExt cx="4680520" cy="3576737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1043608" y="2780928"/>
              <a:ext cx="4248472" cy="2952328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11560" y="3405337"/>
              <a:ext cx="4248472" cy="295232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正方形/長方形 28"/>
          <p:cNvSpPr/>
          <p:nvPr/>
        </p:nvSpPr>
        <p:spPr>
          <a:xfrm>
            <a:off x="169860" y="5805264"/>
            <a:ext cx="598631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Lensing effect on the CMB can be treated as a mapping of the intrinsic temperature/polarization fields.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24128" y="1196752"/>
            <a:ext cx="336607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If no foreground sources, light ray goes straight along unperturbed path.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If LSS exists, light ray will be bent!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C:\Users\yamauchi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4855" y="5358110"/>
            <a:ext cx="924539" cy="6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Scalar lensing potential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 rot="5400000">
            <a:off x="5493518" y="2307764"/>
            <a:ext cx="3935055" cy="2465723"/>
            <a:chOff x="1331640" y="1111988"/>
            <a:chExt cx="5941513" cy="3829180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1835696" y="1412776"/>
              <a:ext cx="2376264" cy="10801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0800000" flipV="1">
              <a:off x="1691680" y="2492896"/>
              <a:ext cx="2520280" cy="504056"/>
            </a:xfrm>
            <a:prstGeom prst="line">
              <a:avLst/>
            </a:prstGeom>
            <a:ln w="381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4991472" y="1713385"/>
              <a:ext cx="1465314" cy="3024336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-216532" y="3104964"/>
              <a:ext cx="3672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619672" y="4005064"/>
              <a:ext cx="5616624" cy="1085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6200000" flipH="1">
              <a:off x="3936930" y="679694"/>
              <a:ext cx="1018965" cy="5653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星 5 14"/>
            <p:cNvSpPr/>
            <p:nvPr/>
          </p:nvSpPr>
          <p:spPr>
            <a:xfrm>
              <a:off x="1331640" y="2708920"/>
              <a:ext cx="504056" cy="50405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雲 16"/>
            <p:cNvSpPr/>
            <p:nvPr/>
          </p:nvSpPr>
          <p:spPr>
            <a:xfrm rot="16200000">
              <a:off x="3171080" y="3244712"/>
              <a:ext cx="1980221" cy="1347401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Lens object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星 5 17"/>
            <p:cNvSpPr/>
            <p:nvPr/>
          </p:nvSpPr>
          <p:spPr>
            <a:xfrm>
              <a:off x="1367644" y="1111988"/>
              <a:ext cx="504056" cy="50405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62" name="グループ化 2061"/>
          <p:cNvGrpSpPr/>
          <p:nvPr/>
        </p:nvGrpSpPr>
        <p:grpSpPr>
          <a:xfrm>
            <a:off x="1043608" y="3857231"/>
            <a:ext cx="4680520" cy="939921"/>
            <a:chOff x="1043608" y="2541459"/>
            <a:chExt cx="4680520" cy="9399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541459"/>
              <a:ext cx="4680520" cy="939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角丸四角形 28"/>
            <p:cNvSpPr/>
            <p:nvPr/>
          </p:nvSpPr>
          <p:spPr>
            <a:xfrm>
              <a:off x="3491880" y="2541459"/>
              <a:ext cx="1008112" cy="939921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499992" y="2541459"/>
              <a:ext cx="1152128" cy="93992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61" name="グループ化 2060"/>
          <p:cNvGrpSpPr/>
          <p:nvPr/>
        </p:nvGrpSpPr>
        <p:grpSpPr>
          <a:xfrm>
            <a:off x="539552" y="4941167"/>
            <a:ext cx="5472608" cy="936105"/>
            <a:chOff x="467544" y="3573014"/>
            <a:chExt cx="5472608" cy="936105"/>
          </a:xfrm>
        </p:grpSpPr>
        <p:sp>
          <p:nvSpPr>
            <p:cNvPr id="31" name="正方形/長方形 30"/>
            <p:cNvSpPr/>
            <p:nvPr/>
          </p:nvSpPr>
          <p:spPr>
            <a:xfrm>
              <a:off x="2555776" y="3573015"/>
              <a:ext cx="1800200" cy="792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rgbClr val="92D050"/>
                  </a:solidFill>
                </a:rPr>
                <a:t> Geometry of the universe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048" name="正方形/長方形 2047"/>
            <p:cNvSpPr/>
            <p:nvPr/>
          </p:nvSpPr>
          <p:spPr>
            <a:xfrm>
              <a:off x="4803648" y="3645024"/>
              <a:ext cx="1136504" cy="625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Matter potential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49" name="正方形/長方形 2048"/>
            <p:cNvSpPr/>
            <p:nvPr/>
          </p:nvSpPr>
          <p:spPr>
            <a:xfrm>
              <a:off x="467544" y="3645025"/>
              <a:ext cx="1440160" cy="6255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Lensing strength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54" name="正方形/長方形 2053"/>
            <p:cNvSpPr/>
            <p:nvPr/>
          </p:nvSpPr>
          <p:spPr>
            <a:xfrm>
              <a:off x="1691680" y="3721727"/>
              <a:ext cx="936104" cy="49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5400" dirty="0" smtClean="0">
                  <a:solidFill>
                    <a:schemeClr val="tx1"/>
                  </a:solidFill>
                </a:rPr>
                <a:t>=</a:t>
              </a:r>
              <a:endParaRPr kumimoji="1" lang="ja-JP" altLang="en-US" sz="5400" dirty="0">
                <a:solidFill>
                  <a:schemeClr val="tx1"/>
                </a:solidFill>
              </a:endParaRPr>
            </a:p>
          </p:txBody>
        </p:sp>
        <p:sp>
          <p:nvSpPr>
            <p:cNvPr id="2055" name="正方形/長方形 2054"/>
            <p:cNvSpPr/>
            <p:nvPr/>
          </p:nvSpPr>
          <p:spPr>
            <a:xfrm>
              <a:off x="4147764" y="3573014"/>
              <a:ext cx="784276" cy="9361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800" dirty="0">
                  <a:solidFill>
                    <a:schemeClr val="tx1"/>
                  </a:solidFill>
                </a:rPr>
                <a:t>×</a:t>
              </a:r>
              <a:endParaRPr kumimoji="1" lang="ja-JP" altLang="en-US" sz="4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66" name="グループ化 2065"/>
          <p:cNvGrpSpPr/>
          <p:nvPr/>
        </p:nvGrpSpPr>
        <p:grpSpPr>
          <a:xfrm>
            <a:off x="7524330" y="1064300"/>
            <a:ext cx="1007290" cy="504056"/>
            <a:chOff x="7524330" y="1412776"/>
            <a:chExt cx="1007290" cy="504056"/>
          </a:xfrm>
        </p:grpSpPr>
        <p:cxnSp>
          <p:nvCxnSpPr>
            <p:cNvPr id="2057" name="直線矢印コネクタ 2056"/>
            <p:cNvCxnSpPr/>
            <p:nvPr/>
          </p:nvCxnSpPr>
          <p:spPr>
            <a:xfrm flipH="1">
              <a:off x="7524330" y="1916832"/>
              <a:ext cx="10072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561" y="1412776"/>
              <a:ext cx="935428" cy="40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正方形/長方形 50"/>
          <p:cNvSpPr/>
          <p:nvPr/>
        </p:nvSpPr>
        <p:spPr>
          <a:xfrm>
            <a:off x="251520" y="1268760"/>
            <a:ext cx="583264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1"/>
                </a:solidFill>
              </a:rPr>
              <a:t>Scalar perturbations such as foreground density perturbations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produce only the gradient mode of the deflection: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82650" y="2857151"/>
            <a:ext cx="3341478" cy="1001563"/>
            <a:chOff x="2382650" y="2636912"/>
            <a:chExt cx="3341478" cy="1001563"/>
          </a:xfrm>
        </p:grpSpPr>
        <p:grpSp>
          <p:nvGrpSpPr>
            <p:cNvPr id="2065" name="グループ化 2064"/>
            <p:cNvGrpSpPr/>
            <p:nvPr/>
          </p:nvGrpSpPr>
          <p:grpSpPr>
            <a:xfrm>
              <a:off x="2382650" y="2636912"/>
              <a:ext cx="3341477" cy="1001563"/>
              <a:chOff x="2382650" y="1993055"/>
              <a:chExt cx="3341477" cy="1001563"/>
            </a:xfrm>
          </p:grpSpPr>
          <p:sp>
            <p:nvSpPr>
              <p:cNvPr id="2063" name="左中かっこ 2062"/>
              <p:cNvSpPr/>
              <p:nvPr/>
            </p:nvSpPr>
            <p:spPr>
              <a:xfrm rot="5400000">
                <a:off x="3802528" y="1073018"/>
                <a:ext cx="501722" cy="3341477"/>
              </a:xfrm>
              <a:prstGeom prst="lef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6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972" y="1993055"/>
                <a:ext cx="439860" cy="499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正方形/長方形 5"/>
            <p:cNvSpPr/>
            <p:nvPr/>
          </p:nvSpPr>
          <p:spPr>
            <a:xfrm>
              <a:off x="2923628" y="2646141"/>
              <a:ext cx="2800500" cy="490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accent1"/>
                  </a:solidFill>
                </a:rPr>
                <a:t>: scalar lensing potential</a:t>
              </a:r>
              <a:endParaRPr kumimoji="1" lang="ja-JP" altLang="en-US" sz="2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8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9/28/2011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6178"/>
            <a:ext cx="2397600" cy="23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2699792" y="3504290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prstClr val="black"/>
                </a:solidFill>
              </a:rPr>
              <a:t>+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7544" y="1848106"/>
            <a:ext cx="19442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Only </a:t>
            </a:r>
            <a:r>
              <a:rPr lang="en-US" altLang="ja-JP" sz="2000" dirty="0" smtClean="0">
                <a:solidFill>
                  <a:srgbClr val="4F81BD"/>
                </a:solidFill>
              </a:rPr>
              <a:t>E-mode (</a:t>
            </a:r>
            <a:r>
              <a:rPr lang="en-US" altLang="ja-JP" sz="2000" dirty="0" err="1" smtClean="0">
                <a:solidFill>
                  <a:srgbClr val="4F81BD"/>
                </a:solidFill>
              </a:rPr>
              <a:t>unlensed</a:t>
            </a:r>
            <a:r>
              <a:rPr lang="en-US" altLang="ja-JP" sz="2000" dirty="0" smtClean="0">
                <a:solidFill>
                  <a:srgbClr val="4F81BD"/>
                </a:solidFill>
              </a:rPr>
              <a:t>)</a:t>
            </a:r>
            <a:endParaRPr lang="ja-JP" altLang="en-US" sz="2000" dirty="0">
              <a:solidFill>
                <a:srgbClr val="4F81BD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796136" y="3501008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prstClr val="black"/>
                </a:solidFill>
              </a:rPr>
              <a:t>=</a:t>
            </a:r>
            <a:endParaRPr lang="ja-JP" altLang="en-US" sz="4800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588224" y="908719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>
                <a:solidFill>
                  <a:srgbClr val="4F81BD"/>
                </a:solidFill>
              </a:rPr>
              <a:t>Lensed</a:t>
            </a:r>
            <a:r>
              <a:rPr lang="en-US" altLang="ja-JP" sz="2000" dirty="0" smtClean="0">
                <a:solidFill>
                  <a:srgbClr val="4F81BD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E-mode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6178"/>
            <a:ext cx="2448272" cy="244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5"/>
            <a:ext cx="2369885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361910"/>
            <a:ext cx="2376264" cy="23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5796136" y="3929862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4F81BD"/>
                </a:solidFill>
              </a:rPr>
              <a:t>Nonzero lensed</a:t>
            </a:r>
            <a:r>
              <a:rPr lang="en-US" altLang="ja-JP" sz="2000" dirty="0" smtClean="0">
                <a:solidFill>
                  <a:srgbClr val="FF0000"/>
                </a:solidFill>
              </a:rPr>
              <a:t> B-mode !!!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516216" y="44624"/>
            <a:ext cx="255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4F81BD"/>
                </a:solidFill>
              </a:rPr>
              <a:t> [</a:t>
            </a:r>
            <a:r>
              <a:rPr lang="en-US" altLang="ja-JP" sz="2000" dirty="0" err="1" smtClean="0">
                <a:solidFill>
                  <a:srgbClr val="4F81BD"/>
                </a:solidFill>
              </a:rPr>
              <a:t>Hu</a:t>
            </a:r>
            <a:r>
              <a:rPr lang="en-US" altLang="ja-JP" sz="2000" dirty="0" err="1">
                <a:solidFill>
                  <a:srgbClr val="4F81BD"/>
                </a:solidFill>
              </a:rPr>
              <a:t>+</a:t>
            </a:r>
            <a:r>
              <a:rPr lang="en-US" altLang="ja-JP" sz="2000" dirty="0" err="1" smtClean="0">
                <a:solidFill>
                  <a:srgbClr val="4F81BD"/>
                </a:solidFill>
              </a:rPr>
              <a:t>Okamoto</a:t>
            </a:r>
            <a:r>
              <a:rPr lang="en-US" altLang="ja-JP" sz="2000" dirty="0" smtClean="0">
                <a:solidFill>
                  <a:srgbClr val="4F81BD"/>
                </a:solidFill>
              </a:rPr>
              <a:t> (2002)]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47864" y="1848106"/>
            <a:ext cx="2160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4F81BD"/>
                </a:solidFill>
              </a:rPr>
              <a:t>Foreground matter distribution</a:t>
            </a:r>
            <a:endParaRPr lang="ja-JP" altLang="en-US" sz="2000" dirty="0">
              <a:solidFill>
                <a:srgbClr val="4F81BD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23528" y="5013176"/>
            <a:ext cx="58326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1"/>
                </a:solidFill>
              </a:rPr>
              <a:t>Foreground density perturbations contribute to B-mode through the partial conversion of E-mode to B-mode !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Lensing induces CMB B-mode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67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amauchi\Desktop\研究\CMB\CMB_observations\WMAP_satellite_completed\WMAP_figure\ilc_gal_moll_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740" y="332656"/>
            <a:ext cx="7460232" cy="373011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フリーフォーム 13"/>
          <p:cNvSpPr/>
          <p:nvPr/>
        </p:nvSpPr>
        <p:spPr>
          <a:xfrm>
            <a:off x="4175956" y="2093610"/>
            <a:ext cx="3492388" cy="3279606"/>
          </a:xfrm>
          <a:custGeom>
            <a:avLst/>
            <a:gdLst>
              <a:gd name="connsiteX0" fmla="*/ 0 w 3742944"/>
              <a:gd name="connsiteY0" fmla="*/ 0 h 3389376"/>
              <a:gd name="connsiteX1" fmla="*/ 2584704 w 3742944"/>
              <a:gd name="connsiteY1" fmla="*/ 1536192 h 3389376"/>
              <a:gd name="connsiteX2" fmla="*/ 3742944 w 3742944"/>
              <a:gd name="connsiteY2" fmla="*/ 3389376 h 33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2944" h="3389376">
                <a:moveTo>
                  <a:pt x="0" y="0"/>
                </a:moveTo>
                <a:cubicBezTo>
                  <a:pt x="980440" y="485648"/>
                  <a:pt x="1960880" y="971296"/>
                  <a:pt x="2584704" y="1536192"/>
                </a:cubicBezTo>
                <a:cubicBezTo>
                  <a:pt x="3208528" y="2101088"/>
                  <a:pt x="3475736" y="2745232"/>
                  <a:pt x="3742944" y="3389376"/>
                </a:cubicBezTo>
              </a:path>
            </a:pathLst>
          </a:custGeom>
          <a:ln w="76200">
            <a:solidFill>
              <a:srgbClr val="FFFF00"/>
            </a:solidFill>
            <a:headEnd type="none" w="med" len="med"/>
            <a:tailEnd type="triangl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573472" y="1700808"/>
            <a:ext cx="3382904" cy="3639646"/>
          </a:xfrm>
          <a:custGeom>
            <a:avLst/>
            <a:gdLst>
              <a:gd name="connsiteX0" fmla="*/ 0 w 3742944"/>
              <a:gd name="connsiteY0" fmla="*/ 0 h 3389376"/>
              <a:gd name="connsiteX1" fmla="*/ 2584704 w 3742944"/>
              <a:gd name="connsiteY1" fmla="*/ 1536192 h 3389376"/>
              <a:gd name="connsiteX2" fmla="*/ 3742944 w 3742944"/>
              <a:gd name="connsiteY2" fmla="*/ 3389376 h 33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2944" h="3389376">
                <a:moveTo>
                  <a:pt x="0" y="0"/>
                </a:moveTo>
                <a:cubicBezTo>
                  <a:pt x="980440" y="485648"/>
                  <a:pt x="1960880" y="971296"/>
                  <a:pt x="2584704" y="1536192"/>
                </a:cubicBezTo>
                <a:cubicBezTo>
                  <a:pt x="3208528" y="2101088"/>
                  <a:pt x="3475736" y="2745232"/>
                  <a:pt x="3742944" y="3389376"/>
                </a:cubicBezTo>
              </a:path>
            </a:pathLst>
          </a:custGeom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CMB lensing from a string network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028" name="Picture 4" descr="C:\Users\yamauch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1782"/>
            <a:ext cx="1584176" cy="11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/>
          <p:cNvSpPr/>
          <p:nvPr/>
        </p:nvSpPr>
        <p:spPr>
          <a:xfrm rot="1566323">
            <a:off x="4945433" y="-502686"/>
            <a:ext cx="3873767" cy="7832080"/>
          </a:xfrm>
          <a:custGeom>
            <a:avLst/>
            <a:gdLst>
              <a:gd name="connsiteX0" fmla="*/ 523429 w 3873767"/>
              <a:gd name="connsiteY0" fmla="*/ 7112000 h 7112000"/>
              <a:gd name="connsiteX1" fmla="*/ 66229 w 3873767"/>
              <a:gd name="connsiteY1" fmla="*/ 4978400 h 7112000"/>
              <a:gd name="connsiteX2" fmla="*/ 1793429 w 3873767"/>
              <a:gd name="connsiteY2" fmla="*/ 2222500 h 7112000"/>
              <a:gd name="connsiteX3" fmla="*/ 3838129 w 3873767"/>
              <a:gd name="connsiteY3" fmla="*/ 1346200 h 7112000"/>
              <a:gd name="connsiteX4" fmla="*/ 2898329 w 3873767"/>
              <a:gd name="connsiteY4" fmla="*/ 0 h 7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767" h="7112000">
                <a:moveTo>
                  <a:pt x="523429" y="7112000"/>
                </a:moveTo>
                <a:cubicBezTo>
                  <a:pt x="188995" y="6452658"/>
                  <a:pt x="-145438" y="5793317"/>
                  <a:pt x="66229" y="4978400"/>
                </a:cubicBezTo>
                <a:cubicBezTo>
                  <a:pt x="277896" y="4163483"/>
                  <a:pt x="1164779" y="2827867"/>
                  <a:pt x="1793429" y="2222500"/>
                </a:cubicBezTo>
                <a:cubicBezTo>
                  <a:pt x="2422079" y="1617133"/>
                  <a:pt x="3653979" y="1716617"/>
                  <a:pt x="3838129" y="1346200"/>
                </a:cubicBezTo>
                <a:cubicBezTo>
                  <a:pt x="4022279" y="975783"/>
                  <a:pt x="3460304" y="487891"/>
                  <a:pt x="2898329" y="0"/>
                </a:cubicBezTo>
              </a:path>
            </a:pathLst>
          </a:custGeom>
          <a:ln w="57150">
            <a:solidFill>
              <a:schemeClr val="accent3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18180302">
            <a:off x="3360323" y="968358"/>
            <a:ext cx="2351347" cy="7316777"/>
          </a:xfrm>
          <a:custGeom>
            <a:avLst/>
            <a:gdLst>
              <a:gd name="connsiteX0" fmla="*/ 1137091 w 1868611"/>
              <a:gd name="connsiteY0" fmla="*/ 0 h 6547104"/>
              <a:gd name="connsiteX1" fmla="*/ 15427 w 1868611"/>
              <a:gd name="connsiteY1" fmla="*/ 3901440 h 6547104"/>
              <a:gd name="connsiteX2" fmla="*/ 1868611 w 1868611"/>
              <a:gd name="connsiteY2" fmla="*/ 6547104 h 65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611" h="6547104">
                <a:moveTo>
                  <a:pt x="1137091" y="0"/>
                </a:moveTo>
                <a:cubicBezTo>
                  <a:pt x="515299" y="1405128"/>
                  <a:pt x="-106493" y="2810256"/>
                  <a:pt x="15427" y="3901440"/>
                </a:cubicBezTo>
                <a:cubicBezTo>
                  <a:pt x="137347" y="4992624"/>
                  <a:pt x="1002979" y="5769864"/>
                  <a:pt x="1868611" y="6547104"/>
                </a:cubicBezTo>
              </a:path>
            </a:pathLst>
          </a:custGeom>
          <a:ln w="34925">
            <a:solidFill>
              <a:schemeClr val="accent3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1043608" y="2780928"/>
            <a:ext cx="6264696" cy="3074672"/>
          </a:xfrm>
          <a:custGeom>
            <a:avLst/>
            <a:gdLst>
              <a:gd name="connsiteX0" fmla="*/ 0 w 6096000"/>
              <a:gd name="connsiteY0" fmla="*/ 0 h 3218688"/>
              <a:gd name="connsiteX1" fmla="*/ 3523488 w 6096000"/>
              <a:gd name="connsiteY1" fmla="*/ 2450592 h 3218688"/>
              <a:gd name="connsiteX2" fmla="*/ 6096000 w 6096000"/>
              <a:gd name="connsiteY2" fmla="*/ 3218688 h 321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218688">
                <a:moveTo>
                  <a:pt x="0" y="0"/>
                </a:moveTo>
                <a:cubicBezTo>
                  <a:pt x="1253744" y="957072"/>
                  <a:pt x="2507488" y="1914144"/>
                  <a:pt x="3523488" y="2450592"/>
                </a:cubicBezTo>
                <a:cubicBezTo>
                  <a:pt x="4539488" y="2987040"/>
                  <a:pt x="5317744" y="3102864"/>
                  <a:pt x="6096000" y="3218688"/>
                </a:cubicBezTo>
              </a:path>
            </a:pathLst>
          </a:custGeom>
          <a:ln w="76200">
            <a:solidFill>
              <a:srgbClr val="FFFF00"/>
            </a:solidFill>
            <a:headEnd type="none" w="med" len="med"/>
            <a:tailEnd type="triangl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539552" y="3405337"/>
            <a:ext cx="6552728" cy="2667464"/>
          </a:xfrm>
          <a:custGeom>
            <a:avLst/>
            <a:gdLst>
              <a:gd name="connsiteX0" fmla="*/ 0 w 6096000"/>
              <a:gd name="connsiteY0" fmla="*/ 0 h 3218688"/>
              <a:gd name="connsiteX1" fmla="*/ 3523488 w 6096000"/>
              <a:gd name="connsiteY1" fmla="*/ 2450592 h 3218688"/>
              <a:gd name="connsiteX2" fmla="*/ 6096000 w 6096000"/>
              <a:gd name="connsiteY2" fmla="*/ 3218688 h 321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3218688">
                <a:moveTo>
                  <a:pt x="0" y="0"/>
                </a:moveTo>
                <a:cubicBezTo>
                  <a:pt x="1253744" y="957072"/>
                  <a:pt x="2507488" y="1914144"/>
                  <a:pt x="3523488" y="2450592"/>
                </a:cubicBezTo>
                <a:cubicBezTo>
                  <a:pt x="4539488" y="2987040"/>
                  <a:pt x="5317744" y="3102864"/>
                  <a:pt x="6096000" y="3218688"/>
                </a:cubicBezTo>
              </a:path>
            </a:pathLst>
          </a:custGeom>
          <a:ln w="76200">
            <a:solidFill>
              <a:srgbClr val="FFC000"/>
            </a:solidFill>
            <a:headEnd type="none" w="med" len="med"/>
            <a:tailEnd type="triangl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07504" y="5949280"/>
            <a:ext cx="5184576" cy="8082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Key: Cosmic strings can produce not only scalar, but also vector and tensor perturbations !</a:t>
            </a:r>
          </a:p>
        </p:txBody>
      </p:sp>
    </p:spTree>
    <p:extLst>
      <p:ext uri="{BB962C8B-B14F-4D97-AF65-F5344CB8AC3E}">
        <p14:creationId xmlns:p14="http://schemas.microsoft.com/office/powerpoint/2010/main" val="21035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Gradient and curl part of defl</a:t>
            </a:r>
            <a:r>
              <a:rPr lang="en-US" altLang="ja-JP" dirty="0" smtClean="0"/>
              <a:t>ection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3600400" cy="60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yamauchi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4855" y="5646142"/>
            <a:ext cx="924539" cy="6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 rot="5400000">
            <a:off x="5493518" y="2595796"/>
            <a:ext cx="3935055" cy="2465723"/>
            <a:chOff x="1331640" y="1111988"/>
            <a:chExt cx="5941513" cy="3829180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1835696" y="1412776"/>
              <a:ext cx="2376264" cy="10801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0800000" flipV="1">
              <a:off x="1691680" y="2492896"/>
              <a:ext cx="2520280" cy="504056"/>
            </a:xfrm>
            <a:prstGeom prst="line">
              <a:avLst/>
            </a:prstGeom>
            <a:ln w="381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4991472" y="1713385"/>
              <a:ext cx="1465314" cy="3024336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-216532" y="3104964"/>
              <a:ext cx="36724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619672" y="4005064"/>
              <a:ext cx="5616624" cy="1085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6200000" flipH="1">
              <a:off x="3936930" y="679694"/>
              <a:ext cx="1018965" cy="565348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星 5 14"/>
            <p:cNvSpPr/>
            <p:nvPr/>
          </p:nvSpPr>
          <p:spPr>
            <a:xfrm>
              <a:off x="1331640" y="2708920"/>
              <a:ext cx="504056" cy="50405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雲 15"/>
            <p:cNvSpPr/>
            <p:nvPr/>
          </p:nvSpPr>
          <p:spPr>
            <a:xfrm rot="16200000">
              <a:off x="3171080" y="3244712"/>
              <a:ext cx="1980221" cy="1347401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rgbClr val="FF0000"/>
                  </a:solidFill>
                </a:rPr>
                <a:t>Lens object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星 5 16"/>
            <p:cNvSpPr/>
            <p:nvPr/>
          </p:nvSpPr>
          <p:spPr>
            <a:xfrm>
              <a:off x="1367644" y="1111988"/>
              <a:ext cx="504056" cy="50405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7524330" y="1352332"/>
            <a:ext cx="1007290" cy="504056"/>
            <a:chOff x="7524330" y="1412776"/>
            <a:chExt cx="1007290" cy="504056"/>
          </a:xfrm>
        </p:grpSpPr>
        <p:cxnSp>
          <p:nvCxnSpPr>
            <p:cNvPr id="19" name="直線矢印コネクタ 18"/>
            <p:cNvCxnSpPr/>
            <p:nvPr/>
          </p:nvCxnSpPr>
          <p:spPr>
            <a:xfrm flipH="1">
              <a:off x="7524330" y="1916832"/>
              <a:ext cx="10072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561" y="1412776"/>
              <a:ext cx="935428" cy="40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正方形/長方形 20"/>
          <p:cNvSpPr/>
          <p:nvPr/>
        </p:nvSpPr>
        <p:spPr>
          <a:xfrm>
            <a:off x="251520" y="1268760"/>
            <a:ext cx="5832648" cy="129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chemeClr val="tx1"/>
                </a:solidFill>
              </a:rPr>
              <a:t>``Curl mode’’ can be induced by vector and/or tensor perturbations: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635896" y="3428999"/>
            <a:ext cx="2232248" cy="58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C000"/>
                </a:solidFill>
              </a:rPr>
              <a:t>Scalar/Vector/Tensor perturbations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31640" y="3428999"/>
            <a:ext cx="2304256" cy="58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C000"/>
                </a:solidFill>
              </a:rPr>
              <a:t>Scalar/Vector/Tensor perturbations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699792" y="3068959"/>
            <a:ext cx="0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4572000" y="3068959"/>
            <a:ext cx="0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539552" y="4221088"/>
            <a:ext cx="5008154" cy="2039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We should investigate cosmic strings as the possible source of the B-mode though weak lensing.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The curl mode is a new smoking gun of cosmic strings.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3779912" y="3501008"/>
            <a:ext cx="576064" cy="146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779912" y="3501008"/>
            <a:ext cx="576064" cy="159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雲形吹き出し 28"/>
          <p:cNvSpPr/>
          <p:nvPr/>
        </p:nvSpPr>
        <p:spPr>
          <a:xfrm>
            <a:off x="4067944" y="710988"/>
            <a:ext cx="4301386" cy="1507824"/>
          </a:xfrm>
          <a:prstGeom prst="cloudCallout">
            <a:avLst>
              <a:gd name="adj1" fmla="val -30663"/>
              <a:gd name="adj2" fmla="val 7045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ubdominant, but may be helpful for very high energy physics 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Cosmic (super-)strings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611560" y="1340768"/>
            <a:ext cx="7776864" cy="2072992"/>
            <a:chOff x="827584" y="2060848"/>
            <a:chExt cx="8127172" cy="2072992"/>
          </a:xfrm>
        </p:grpSpPr>
        <p:sp>
          <p:nvSpPr>
            <p:cNvPr id="7" name="正方形/長方形 6"/>
            <p:cNvSpPr/>
            <p:nvPr/>
          </p:nvSpPr>
          <p:spPr>
            <a:xfrm>
              <a:off x="1043608" y="2060848"/>
              <a:ext cx="7911148" cy="2072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kumimoji="1" lang="en-US" altLang="ja-JP" sz="2000" dirty="0" smtClean="0">
                  <a:solidFill>
                    <a:srgbClr val="00B0F0"/>
                  </a:solidFill>
                </a:rPr>
                <a:t>It is natural to expect that conventional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cosmic strings </a:t>
              </a:r>
              <a:r>
                <a:rPr kumimoji="1" lang="en-US" altLang="ja-JP" sz="2000" dirty="0" smtClean="0">
                  <a:solidFill>
                    <a:srgbClr val="00B0F0"/>
                  </a:solidFill>
                </a:rPr>
                <a:t>have formed during phase transitions in the early universe.</a:t>
              </a:r>
            </a:p>
            <a:p>
              <a:pPr marL="342900" indent="-342900">
                <a:buFont typeface="Wingdings" pitchFamily="2" charset="2"/>
                <a:buChar char="ü"/>
              </a:pP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altLang="ja-JP" sz="2000" dirty="0" smtClean="0">
                  <a:solidFill>
                    <a:srgbClr val="00B0F0"/>
                  </a:solidFill>
                </a:rPr>
                <a:t>Various new types of cosmic strings, so-called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cosmic superstrings</a:t>
              </a:r>
              <a:r>
                <a:rPr lang="en-US" altLang="ja-JP" sz="2000" dirty="0" smtClean="0">
                  <a:solidFill>
                    <a:schemeClr val="tx1"/>
                  </a:solidFill>
                </a:rPr>
                <a:t>, </a:t>
              </a:r>
              <a:r>
                <a:rPr lang="en-US" altLang="ja-JP" sz="2000" dirty="0" smtClean="0">
                  <a:solidFill>
                    <a:srgbClr val="00B0F0"/>
                  </a:solidFill>
                </a:rPr>
                <a:t>may  be formed at the end of the stringy inflation (KKLMMT).</a:t>
              </a:r>
            </a:p>
          </p:txBody>
        </p:sp>
        <p:sp>
          <p:nvSpPr>
            <p:cNvPr id="8" name="左中かっこ 7"/>
            <p:cNvSpPr/>
            <p:nvPr/>
          </p:nvSpPr>
          <p:spPr>
            <a:xfrm>
              <a:off x="827584" y="2261632"/>
              <a:ext cx="216024" cy="1656184"/>
            </a:xfrm>
            <a:prstGeom prst="lef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67544" y="4077072"/>
            <a:ext cx="7920880" cy="2232248"/>
            <a:chOff x="467544" y="4725144"/>
            <a:chExt cx="7920880" cy="1656184"/>
          </a:xfrm>
        </p:grpSpPr>
        <p:sp>
          <p:nvSpPr>
            <p:cNvPr id="10" name="左中かっこ 9"/>
            <p:cNvSpPr/>
            <p:nvPr/>
          </p:nvSpPr>
          <p:spPr>
            <a:xfrm>
              <a:off x="1763688" y="5301208"/>
              <a:ext cx="288032" cy="86409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467544" y="4725144"/>
              <a:ext cx="7920880" cy="1656184"/>
              <a:chOff x="467544" y="4725144"/>
              <a:chExt cx="7920880" cy="1656184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2051720" y="5229200"/>
                <a:ext cx="5616624" cy="93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sz="2400" dirty="0" smtClean="0">
                    <a:solidFill>
                      <a:schemeClr val="tx1"/>
                    </a:solidFill>
                  </a:rPr>
                  <a:t>Conventional cosmic strings : 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P=1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altLang="ja-JP" sz="8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ja-JP" sz="2400" dirty="0" smtClean="0">
                    <a:solidFill>
                      <a:schemeClr val="tx1"/>
                    </a:solidFill>
                  </a:rPr>
                  <a:t>Cosmic superstrings               : 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P~10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</a:rPr>
                  <a:t>-3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 &lt;&lt;1</a:t>
                </a:r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827584" y="5049180"/>
                <a:ext cx="7560840" cy="1332148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467544" y="4725144"/>
                <a:ext cx="77768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b="1" dirty="0" err="1" smtClean="0">
                    <a:solidFill>
                      <a:srgbClr val="FF0000"/>
                    </a:solidFill>
                  </a:rPr>
                  <a:t>Intercommuting</a:t>
                </a:r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 probability P </a:t>
                </a:r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(clue to detect superstrings !)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ストライプ矢印 14"/>
          <p:cNvSpPr/>
          <p:nvPr/>
        </p:nvSpPr>
        <p:spPr>
          <a:xfrm>
            <a:off x="1835696" y="3376416"/>
            <a:ext cx="792088" cy="484632"/>
          </a:xfrm>
          <a:prstGeom prst="striped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11760" y="3376416"/>
            <a:ext cx="4032448" cy="484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Remnants of unified theory 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691680" y="2204864"/>
            <a:ext cx="6768752" cy="1564752"/>
          </a:xfrm>
          <a:prstGeom prst="wedgeRoundRectCallout">
            <a:avLst>
              <a:gd name="adj1" fmla="val -37653"/>
              <a:gd name="adj2" fmla="val 7365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err="1" smtClean="0">
                <a:solidFill>
                  <a:schemeClr val="tx1"/>
                </a:solidFill>
              </a:rPr>
              <a:t>Intercommutation</a:t>
            </a:r>
            <a:r>
              <a:rPr lang="en-US" altLang="ja-JP" sz="2000" dirty="0" smtClean="0">
                <a:solidFill>
                  <a:schemeClr val="tx1"/>
                </a:solidFill>
              </a:rPr>
              <a:t> process provides a mechanism for a string network to lose its energy and approach to an attractor sol.</a:t>
            </a:r>
          </a:p>
          <a:p>
            <a:r>
              <a:rPr lang="en-US" altLang="ja-JP" sz="900" dirty="0">
                <a:solidFill>
                  <a:schemeClr val="tx1"/>
                </a:solidFill>
              </a:rPr>
              <a:t> 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   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→ 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P is strongly related to the string number density !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CMB Lensing from strings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9/28/2011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Daisuke YAMAUCHI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5E5D-DE72-4613-B39E-475065E8B1C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9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16457</TotalTime>
  <Words>771</Words>
  <Application>Microsoft Office PowerPoint</Application>
  <PresentationFormat>画面に合わせる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Weak lensing of CMB from  cosmic (super-)strings</vt:lpstr>
      <vt:lpstr>Introduction</vt:lpstr>
      <vt:lpstr>CMB lensing </vt:lpstr>
      <vt:lpstr>Scalar lensing potential </vt:lpstr>
      <vt:lpstr>Lensing induces CMB B-mode</vt:lpstr>
      <vt:lpstr>CMB lensing from a string network</vt:lpstr>
      <vt:lpstr>Gradient and curl part of deflection</vt:lpstr>
      <vt:lpstr>Cosmic (super-)strings</vt:lpstr>
      <vt:lpstr>CMB Lensing from strings</vt:lpstr>
      <vt:lpstr>Scalar lensing potential  from cosmic (super-)strings</vt:lpstr>
      <vt:lpstr>B-mode from scalar lensing by CS</vt:lpstr>
      <vt:lpstr>Pseudo-scalar lensing potential from vector perturbations by CS</vt:lpstr>
      <vt:lpstr>Detectability for  pseudo-scalar lensing potential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Non-Gaussianity in CMB temperature fluctuations from bended cosmic (super-) strings</dc:title>
  <dc:creator>yamachan</dc:creator>
  <cp:lastModifiedBy>yamauchi</cp:lastModifiedBy>
  <cp:revision>339</cp:revision>
  <dcterms:created xsi:type="dcterms:W3CDTF">2010-03-16T01:54:38Z</dcterms:created>
  <dcterms:modified xsi:type="dcterms:W3CDTF">2011-09-28T07:03:51Z</dcterms:modified>
</cp:coreProperties>
</file>