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68" r:id="rId8"/>
    <p:sldId id="264" r:id="rId9"/>
    <p:sldId id="259" r:id="rId10"/>
    <p:sldId id="258" r:id="rId11"/>
    <p:sldId id="265" r:id="rId12"/>
    <p:sldId id="267" r:id="rId13"/>
    <p:sldId id="260" r:id="rId14"/>
    <p:sldId id="261" r:id="rId15"/>
    <p:sldId id="266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66" d="100"/>
          <a:sy n="66" d="100"/>
        </p:scale>
        <p:origin x="-1014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9/28/2011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2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9/28/2011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75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0F2D-7E63-422C-8591-B83383E46FEB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F6D1-5784-472C-A175-E0C6288E4169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AF18-DDFD-4503-8DB6-AD403A189676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B6B6-7DBF-49B4-B170-E14AD16D9938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 2 段組み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F69E-BF5E-4064-A6E0-13A29F9C8DF0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DC70-7858-4AB6-9E98-F4D29B9373FE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E5DD1-2073-43A7-9028-7E3AE8FAFD07}" type="datetime1">
              <a:rPr lang="en-US" altLang="ja-JP" smtClean="0"/>
              <a:t>9/28/2011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E5C96CA1-34ED-4F35-A73E-B886A9ACD744}" type="datetime1">
              <a:rPr lang="en-US" altLang="ja-JP" smtClean="0"/>
              <a:t>9/28/2011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+mn-lt"/>
              </a:defRPr>
            </a:lvl1pPr>
          </a:lstStyle>
          <a:p>
            <a:r>
              <a:rPr lang="en-US" dirty="0" smtClean="0"/>
              <a:t>JGRG21</a:t>
            </a: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kumimoji="1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kumimoji="1" sz="2800">
          <a:latin typeface="+mn-lt"/>
        </a:defRPr>
      </a:lvl1pPr>
      <a:lvl2pPr marL="742950" indent="-285750" eaLnBrk="1" hangingPunct="1">
        <a:buChar char="–"/>
        <a:defRPr kumimoji="1" sz="2400">
          <a:latin typeface="+mn-lt"/>
        </a:defRPr>
      </a:lvl2pPr>
      <a:lvl3pPr marL="1143000" indent="-228600" eaLnBrk="1" hangingPunct="1">
        <a:buChar char="•"/>
        <a:defRPr kumimoji="1" sz="2400">
          <a:latin typeface="+mn-lt"/>
        </a:defRPr>
      </a:lvl3pPr>
      <a:lvl4pPr marL="1600200" indent="-228600" eaLnBrk="1" hangingPunct="1">
        <a:buChar char="–"/>
        <a:defRPr kumimoji="1" sz="2000">
          <a:latin typeface="+mn-lt"/>
        </a:defRPr>
      </a:lvl4pPr>
      <a:lvl5pPr marL="2057400" indent="-228600" eaLnBrk="1" hangingPunct="1">
        <a:buChar char="»"/>
        <a:defRPr kumimoji="1" sz="2000">
          <a:latin typeface="+mn-lt"/>
        </a:defRPr>
      </a:lvl5pPr>
      <a:lvl6pPr marL="2514600" indent="-228600" eaLnBrk="1" hangingPunct="1">
        <a:buChar char="•"/>
        <a:defRPr kumimoji="1" sz="2000"/>
      </a:lvl6pPr>
      <a:lvl7pPr marL="2971800" indent="-228600" eaLnBrk="1" hangingPunct="1">
        <a:buChar char="•"/>
        <a:defRPr kumimoji="1" sz="2000"/>
      </a:lvl7pPr>
      <a:lvl8pPr marL="3429000" indent="-228600" eaLnBrk="1" hangingPunct="1">
        <a:buChar char="•"/>
        <a:defRPr kumimoji="1" sz="2000"/>
      </a:lvl8pPr>
      <a:lvl9pPr marL="3886200" indent="-228600" eaLnBrk="1" hangingPunct="1">
        <a:buChar char="•"/>
        <a:defRPr kumimoji="1"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 kumimoji="1"/>
      </a:lvl1pPr>
      <a:lvl2pPr marL="457200" eaLnBrk="1" hangingPunct="1">
        <a:defRPr kumimoji="1"/>
      </a:lvl2pPr>
      <a:lvl3pPr marL="914400" eaLnBrk="1" hangingPunct="1">
        <a:defRPr kumimoji="1"/>
      </a:lvl3pPr>
      <a:lvl4pPr marL="1371600" eaLnBrk="1" hangingPunct="1">
        <a:defRPr kumimoji="1"/>
      </a:lvl4pPr>
      <a:lvl5pPr marL="1828800" eaLnBrk="1" hangingPunct="1">
        <a:defRPr kumimoji="1"/>
      </a:lvl5pPr>
      <a:lvl6pPr marL="2286000" eaLnBrk="1" hangingPunct="1">
        <a:defRPr kumimoji="1"/>
      </a:lvl6pPr>
      <a:lvl7pPr marL="2743200" eaLnBrk="1" hangingPunct="1">
        <a:defRPr kumimoji="1"/>
      </a:lvl7pPr>
      <a:lvl8pPr marL="3200400" eaLnBrk="1" hangingPunct="1">
        <a:defRPr kumimoji="1"/>
      </a:lvl8pPr>
      <a:lvl9pPr marL="3657600" eaLnBrk="1" hangingPunct="1">
        <a:defRPr kumimoji="1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Shunichiro</a:t>
            </a:r>
            <a:r>
              <a:rPr kumimoji="1" lang="en-US" altLang="ja-JP" dirty="0" smtClean="0"/>
              <a:t> Kinoshita (Kyot</a:t>
            </a:r>
            <a:r>
              <a:rPr lang="en-US" altLang="ja-JP" dirty="0" smtClean="0"/>
              <a:t>o University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with </a:t>
            </a:r>
            <a:r>
              <a:rPr lang="en-US" altLang="ja-JP" dirty="0" err="1" smtClean="0">
                <a:solidFill>
                  <a:schemeClr val="tx2"/>
                </a:solidFill>
              </a:rPr>
              <a:t>Norihiro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err="1" smtClean="0">
                <a:solidFill>
                  <a:schemeClr val="tx2"/>
                </a:solidFill>
              </a:rPr>
              <a:t>Tanahashi</a:t>
            </a:r>
            <a:r>
              <a:rPr lang="en-US" altLang="ja-JP" dirty="0" smtClean="0">
                <a:solidFill>
                  <a:schemeClr val="tx2"/>
                </a:solidFill>
              </a:rPr>
              <a:t> (UC Davis)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Hawking temperature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near-equilibrium black holes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467380"/>
            <a:ext cx="626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21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workshop on General Relativity and Gravitation in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72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 toy model of </a:t>
            </a:r>
            <a:r>
              <a:rPr kumimoji="1" lang="en-US" altLang="ja-JP" dirty="0" err="1" smtClean="0"/>
              <a:t>thermalization</a:t>
            </a:r>
            <a:r>
              <a:rPr kumimoji="1" lang="en-US" altLang="ja-JP" dirty="0" smtClean="0"/>
              <a:t> for CFT fluid</a:t>
            </a:r>
          </a:p>
          <a:p>
            <a:pPr lvl="1"/>
            <a:r>
              <a:rPr lang="en-US" altLang="ja-JP" dirty="0" smtClean="0"/>
              <a:t>Mass injection into BH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to </a:t>
            </a:r>
            <a:r>
              <a:rPr kumimoji="1" lang="en-US" altLang="ja-JP" dirty="0" err="1" smtClean="0"/>
              <a:t>AdS-Vaidya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 \mathrm ds^2 = \frac{1}{z^2}[ - (1 - 2 m(v) z^4)\mathrm dv^2 - 2\mathrm dv\mathrm dz + \mathrm d\vec{x}_3^2]&#10;\end{align*}&lt;/body&gt;&#10;  &lt;fcolor&gt;FF000000&lt;/fcolor&gt;&#10;  &lt;bcolor&gt;FFFFFFFF&lt;/bcolor&gt;&#10;  &lt;transparent&gt;True&lt;/transparent&gt;&#10;  &lt;resolution&gt;1800&lt;/resolution&gt;&#10;  &lt;imageh&gt;507&lt;/imageh&gt;&#10;  &lt;imagew&gt;485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65" y="2473151"/>
            <a:ext cx="5142446" cy="53657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amssymb}&#10;\pagestyle{empty}&lt;/preamble&gt;&#10;  &lt;body&gt;\begin{align*} &#10; m(v) = \left\{&#10;\begin{aligned}&#10;m_0&amp;amp; + \Delta m \quad &amp;amp;(v&amp;gt;\Delta v)\\&#10;m_0&amp;amp; + \Delta m \sin^2 \frac{\pi v}{2\Delta v} \quad &amp;amp;(0\le v \le \Delta v)\\&#10;m_0&amp;amp; \quad &amp;amp;(v&amp;lt;0)&#10;\end{aligned}&#10;\right.&#10;\end{align*}&lt;/body&gt;&#10;  &lt;fcolor&gt;FF000000&lt;/fcolor&gt;&#10;  &lt;bcolor&gt;FFFFFFFF&lt;/bcolor&gt;&#10;  &lt;transparent&gt;True&lt;/transparent&gt;&#10;  &lt;resolution&gt;1800&lt;/resolution&gt;&#10;  &lt;imageh&gt;1344&lt;/imageh&gt;&#10;  &lt;imagew&gt;5137&lt;/imagew&gt;&#10;  &lt;scale&gt;50&lt;/scale&gt;&#10;  &lt;cursor&gt;1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65" y="3501008"/>
            <a:ext cx="5436660" cy="1422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41714" y="299379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Mass function: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pagestyle{empty}&lt;/preamble&gt;&#10;  &lt;body&gt;\begin{align*} &#10; \Delta v&#10;\end{align*}&lt;/body&gt;&#10;  &lt;fcolor&gt;FF000000&lt;/fcolor&gt;&#10;  &lt;bcolor&gt;FFFFFFFF&lt;/bcolor&gt;&#10;  &lt;transparent&gt;True&lt;/transparent&gt;&#10;  &lt;resolution&gt;1800&lt;/resolution&gt;&#10;  &lt;imageh&gt;180&lt;/imageh&gt;&#10;  &lt;imagew&gt;31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65" y="5159474"/>
            <a:ext cx="330200" cy="190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23728" y="5070058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time-scale of injection</a:t>
            </a:r>
            <a:endParaRPr kumimoji="1" lang="ja-JP" alt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16200000" flipH="1">
            <a:off x="6796823" y="2705415"/>
            <a:ext cx="1960926" cy="98040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台形 10"/>
          <p:cNvSpPr/>
          <p:nvPr/>
        </p:nvSpPr>
        <p:spPr>
          <a:xfrm rot="2700000">
            <a:off x="7634706" y="2842419"/>
            <a:ext cx="914400" cy="421735"/>
          </a:xfrm>
          <a:custGeom>
            <a:avLst/>
            <a:gdLst>
              <a:gd name="connsiteX0" fmla="*/ 0 w 914400"/>
              <a:gd name="connsiteY0" fmla="*/ 1216152 h 1216152"/>
              <a:gd name="connsiteX1" fmla="*/ 228600 w 914400"/>
              <a:gd name="connsiteY1" fmla="*/ 0 h 1216152"/>
              <a:gd name="connsiteX2" fmla="*/ 685800 w 914400"/>
              <a:gd name="connsiteY2" fmla="*/ 0 h 1216152"/>
              <a:gd name="connsiteX3" fmla="*/ 914400 w 914400"/>
              <a:gd name="connsiteY3" fmla="*/ 1216152 h 1216152"/>
              <a:gd name="connsiteX4" fmla="*/ 0 w 914400"/>
              <a:gd name="connsiteY4" fmla="*/ 1216152 h 1216152"/>
              <a:gd name="connsiteX0" fmla="*/ 32657 w 947057"/>
              <a:gd name="connsiteY0" fmla="*/ 1216152 h 1216152"/>
              <a:gd name="connsiteX1" fmla="*/ 0 w 947057"/>
              <a:gd name="connsiteY1" fmla="*/ 29029 h 1216152"/>
              <a:gd name="connsiteX2" fmla="*/ 718457 w 947057"/>
              <a:gd name="connsiteY2" fmla="*/ 0 h 1216152"/>
              <a:gd name="connsiteX3" fmla="*/ 947057 w 947057"/>
              <a:gd name="connsiteY3" fmla="*/ 1216152 h 1216152"/>
              <a:gd name="connsiteX4" fmla="*/ 32657 w 947057"/>
              <a:gd name="connsiteY4" fmla="*/ 1216152 h 1216152"/>
              <a:gd name="connsiteX0" fmla="*/ 0 w 914400"/>
              <a:gd name="connsiteY0" fmla="*/ 1216152 h 1216152"/>
              <a:gd name="connsiteX1" fmla="*/ 10886 w 914400"/>
              <a:gd name="connsiteY1" fmla="*/ 29029 h 1216152"/>
              <a:gd name="connsiteX2" fmla="*/ 685800 w 914400"/>
              <a:gd name="connsiteY2" fmla="*/ 0 h 1216152"/>
              <a:gd name="connsiteX3" fmla="*/ 914400 w 914400"/>
              <a:gd name="connsiteY3" fmla="*/ 1216152 h 1216152"/>
              <a:gd name="connsiteX4" fmla="*/ 0 w 914400"/>
              <a:gd name="connsiteY4" fmla="*/ 1216152 h 1216152"/>
              <a:gd name="connsiteX0" fmla="*/ 0 w 914400"/>
              <a:gd name="connsiteY0" fmla="*/ 1187122 h 1187122"/>
              <a:gd name="connsiteX1" fmla="*/ 10886 w 914400"/>
              <a:gd name="connsiteY1" fmla="*/ -1 h 1187122"/>
              <a:gd name="connsiteX2" fmla="*/ 552379 w 914400"/>
              <a:gd name="connsiteY2" fmla="*/ 57636 h 1187122"/>
              <a:gd name="connsiteX3" fmla="*/ 914400 w 914400"/>
              <a:gd name="connsiteY3" fmla="*/ 1187122 h 1187122"/>
              <a:gd name="connsiteX4" fmla="*/ 0 w 914400"/>
              <a:gd name="connsiteY4" fmla="*/ 1187122 h 1187122"/>
              <a:gd name="connsiteX0" fmla="*/ 0 w 914400"/>
              <a:gd name="connsiteY0" fmla="*/ 1187122 h 1187122"/>
              <a:gd name="connsiteX1" fmla="*/ 10886 w 914400"/>
              <a:gd name="connsiteY1" fmla="*/ -1 h 1187122"/>
              <a:gd name="connsiteX2" fmla="*/ 511328 w 914400"/>
              <a:gd name="connsiteY2" fmla="*/ 57638 h 1187122"/>
              <a:gd name="connsiteX3" fmla="*/ 914400 w 914400"/>
              <a:gd name="connsiteY3" fmla="*/ 1187122 h 1187122"/>
              <a:gd name="connsiteX4" fmla="*/ 0 w 914400"/>
              <a:gd name="connsiteY4" fmla="*/ 1187122 h 11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187122">
                <a:moveTo>
                  <a:pt x="0" y="1187122"/>
                </a:moveTo>
                <a:lnTo>
                  <a:pt x="10886" y="-1"/>
                </a:lnTo>
                <a:lnTo>
                  <a:pt x="511328" y="57638"/>
                </a:lnTo>
                <a:lnTo>
                  <a:pt x="914400" y="1187122"/>
                </a:lnTo>
                <a:lnTo>
                  <a:pt x="0" y="1187122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7525766" y="2464942"/>
            <a:ext cx="251520" cy="2886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,amssymb}&#10;\pagestyle{empty}&lt;/preamble&gt;&#10;  &lt;body&gt;\begin{align*} &#10; \Delta v&#10;\end{align*}&lt;/body&gt;&#10;  &lt;fcolor&gt;FF000000&lt;/fcolor&gt;&#10;  &lt;bcolor&gt;FFFFFFFF&lt;/bcolor&gt;&#10;  &lt;transparent&gt;True&lt;/transparent&gt;&#10;  &lt;resolution&gt;1800&lt;/resolution&gt;&#10;  &lt;imageh&gt;180&lt;/imageh&gt;&#10;  &lt;imagew&gt;31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57" y="2398201"/>
            <a:ext cx="330200" cy="190500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amssymb}&#10;\pagestyle{empty}&lt;/preamble&gt;&#10;  &lt;body&gt;\begin{align*} &#10; z=0&#10;\end{align*}&lt;/body&gt;&#10;  &lt;fcolor&gt;FF000000&lt;/fcolor&gt;&#10;  &lt;bcolor&gt;FFFFFFFF&lt;/bcolor&gt;&#10;  &lt;transparent&gt;True&lt;/transparent&gt;&#10;  &lt;resolution&gt;1800&lt;/resolution&gt;&#10;  &lt;imageh&gt;172&lt;/imageh&gt;&#10;  &lt;imagew&gt;56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76" y="2224554"/>
            <a:ext cx="472397" cy="14432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amssymb}&#10;\pagestyle{empty}&lt;/preamble&gt;&#10;  &lt;body&gt;\begin{align*} &#10; (u=v)&#10;\end{align*}&lt;/body&gt;&#10;  &lt;fcolor&gt;FF000000&lt;/fcolor&gt;&#10;  &lt;bcolor&gt;FFFFFFFF&lt;/bcolor&gt;&#10;  &lt;transparent&gt;True&lt;/transparent&gt;&#10;  &lt;resolution&gt;1800&lt;/resolution&gt;&#10;  &lt;imageh&gt;249&lt;/imageh&gt;&#10;  &lt;imagew&gt;74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39" y="2464942"/>
            <a:ext cx="627625" cy="2089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580736" y="181803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AdS</a:t>
            </a:r>
            <a:r>
              <a:rPr kumimoji="1" lang="en-US" altLang="ja-JP" dirty="0" smtClean="0">
                <a:solidFill>
                  <a:schemeClr val="tx2"/>
                </a:solidFill>
              </a:rPr>
              <a:t> boundary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2214"/>
            <a:ext cx="5832648" cy="40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exTeXPicture" descr="&lt;?xml version=&quot;1.0&quot; encoding=&quot;utf-16&quot;?&gt;&#10;&lt;TeXTeX&gt;&#10;  &lt;preamble&gt;\documentclass{jarticle}&#10;\usepackage{amsmath,amssymb}&#10;\pagestyle{empty}&lt;/preamble&gt;&#10;  &lt;body&gt;\begin{align*} &#10; \Delta v =0&#10;\end{align*}&lt;/body&gt;&#10;  &lt;fcolor&gt;FF000000&lt;/fcolor&gt;&#10;  &lt;bcolor&gt;FFFFFFFF&lt;/bcolor&gt;&#10;  &lt;transparent&gt;True&lt;/transparent&gt;&#10;  &lt;resolution&gt;1800&lt;/resolution&gt;&#10;  &lt;imageh&gt;184&lt;/imageh&gt;&#10;  &lt;imagew&gt;772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615989" cy="14681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amssymb}&#10;\pagestyle{empty}&lt;/preamble&gt;&#10;  &lt;body&gt;\begin{align*} &#10; \Delta v =10&#10;\end{align*}&lt;/body&gt;&#10;  &lt;fcolor&gt;FF000000&lt;/fcolor&gt;&#10;  &lt;bcolor&gt;FFFFFFFF&lt;/bcolor&gt;&#10;  &lt;transparent&gt;True&lt;/transparent&gt;&#10;  &lt;resolution&gt;1800&lt;/resolution&gt;&#10;  &lt;imageh&gt;184&lt;/imageh&gt;&#10;  &lt;imagew&gt;89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47" y="4221088"/>
            <a:ext cx="715728" cy="14681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 \Delta v =50&#10;\end{align*}&lt;/body&gt;&#10;  &lt;fcolor&gt;FF000000&lt;/fcolor&gt;&#10;  &lt;bcolor&gt;FFFFFFFF&lt;/bcolor&gt;&#10;  &lt;transparent&gt;True&lt;/transparent&gt;&#10;  &lt;resolution&gt;1800&lt;/resolution&gt;&#10;  &lt;imageh&gt;184&lt;/imageh&gt;&#10;  &lt;imagew&gt;89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221088"/>
            <a:ext cx="715728" cy="14681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amssymb}&#10;\pagestyle{empty}&lt;/preamble&gt;&#10;  &lt;body&gt;\begin{align*} &#10; \Delta v =2&#10;\end{align*}&lt;/body&gt;&#10;  &lt;fcolor&gt;FF000000&lt;/fcolor&gt;&#10;  &lt;bcolor&gt;FFFFFFFF&lt;/bcolor&gt;&#10;  &lt;transparent&gt;True&lt;/transparent&gt;&#10;  &lt;resolution&gt;1800&lt;/resolution&gt;&#10;  &lt;imageh&gt;180&lt;/imageh&gt;&#10;  &lt;imagew&gt;76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2240950"/>
            <a:ext cx="613595" cy="14362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274820" y="5646283"/>
            <a:ext cx="746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Red lines</a:t>
            </a:r>
            <a:r>
              <a:rPr kumimoji="1" lang="en-US" altLang="ja-JP" dirty="0" smtClean="0"/>
              <a:t>: temperature  determined by </a:t>
            </a:r>
            <a:r>
              <a:rPr kumimoji="1" lang="el-GR" altLang="ja-JP" i="1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Green lines</a:t>
            </a:r>
            <a:r>
              <a:rPr kumimoji="1" lang="en-US" altLang="ja-JP" dirty="0" smtClean="0"/>
              <a:t>: “temperature”  determined by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ja-JP" dirty="0" smtClean="0"/>
              <a:t>) in a similar way to static BHs</a:t>
            </a:r>
            <a:endParaRPr kumimoji="1" lang="ja-JP" altLang="en-US" dirty="0"/>
          </a:p>
        </p:txBody>
      </p:sp>
      <p:cxnSp>
        <p:nvCxnSpPr>
          <p:cNvPr id="19" name="カギ線コネクタ 18"/>
          <p:cNvCxnSpPr>
            <a:stCxn id="3" idx="0"/>
            <a:endCxn id="3" idx="5"/>
          </p:cNvCxnSpPr>
          <p:nvPr/>
        </p:nvCxnSpPr>
        <p:spPr>
          <a:xfrm flipV="1">
            <a:off x="2342243" y="1799770"/>
            <a:ext cx="2012043" cy="1378858"/>
          </a:xfrm>
          <a:prstGeom prst="bentConnector3">
            <a:avLst>
              <a:gd name="adj1" fmla="val 16209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 2"/>
          <p:cNvSpPr/>
          <p:nvPr/>
        </p:nvSpPr>
        <p:spPr>
          <a:xfrm>
            <a:off x="2342243" y="1784248"/>
            <a:ext cx="2012043" cy="1409071"/>
          </a:xfrm>
          <a:custGeom>
            <a:avLst/>
            <a:gdLst>
              <a:gd name="connsiteX0" fmla="*/ 0 w 1973943"/>
              <a:gd name="connsiteY0" fmla="*/ 1436591 h 1520542"/>
              <a:gd name="connsiteX1" fmla="*/ 406400 w 1973943"/>
              <a:gd name="connsiteY1" fmla="*/ 1451105 h 1520542"/>
              <a:gd name="connsiteX2" fmla="*/ 551543 w 1973943"/>
              <a:gd name="connsiteY2" fmla="*/ 681848 h 1520542"/>
              <a:gd name="connsiteX3" fmla="*/ 885371 w 1973943"/>
              <a:gd name="connsiteY3" fmla="*/ 43219 h 1520542"/>
              <a:gd name="connsiteX4" fmla="*/ 1364343 w 1973943"/>
              <a:gd name="connsiteY4" fmla="*/ 57733 h 1520542"/>
              <a:gd name="connsiteX5" fmla="*/ 1973943 w 1973943"/>
              <a:gd name="connsiteY5" fmla="*/ 57733 h 1520542"/>
              <a:gd name="connsiteX0" fmla="*/ 0 w 2012043"/>
              <a:gd name="connsiteY0" fmla="*/ 1436591 h 1520542"/>
              <a:gd name="connsiteX1" fmla="*/ 444500 w 2012043"/>
              <a:gd name="connsiteY1" fmla="*/ 1451105 h 1520542"/>
              <a:gd name="connsiteX2" fmla="*/ 589643 w 2012043"/>
              <a:gd name="connsiteY2" fmla="*/ 681848 h 1520542"/>
              <a:gd name="connsiteX3" fmla="*/ 923471 w 2012043"/>
              <a:gd name="connsiteY3" fmla="*/ 43219 h 1520542"/>
              <a:gd name="connsiteX4" fmla="*/ 1402443 w 2012043"/>
              <a:gd name="connsiteY4" fmla="*/ 57733 h 1520542"/>
              <a:gd name="connsiteX5" fmla="*/ 2012043 w 2012043"/>
              <a:gd name="connsiteY5" fmla="*/ 57733 h 1520542"/>
              <a:gd name="connsiteX0" fmla="*/ 0 w 2012043"/>
              <a:gd name="connsiteY0" fmla="*/ 1436591 h 1505157"/>
              <a:gd name="connsiteX1" fmla="*/ 444500 w 2012043"/>
              <a:gd name="connsiteY1" fmla="*/ 1451105 h 1505157"/>
              <a:gd name="connsiteX2" fmla="*/ 589643 w 2012043"/>
              <a:gd name="connsiteY2" fmla="*/ 681848 h 1505157"/>
              <a:gd name="connsiteX3" fmla="*/ 923471 w 2012043"/>
              <a:gd name="connsiteY3" fmla="*/ 43219 h 1505157"/>
              <a:gd name="connsiteX4" fmla="*/ 1402443 w 2012043"/>
              <a:gd name="connsiteY4" fmla="*/ 57733 h 1505157"/>
              <a:gd name="connsiteX5" fmla="*/ 2012043 w 2012043"/>
              <a:gd name="connsiteY5" fmla="*/ 57733 h 1505157"/>
              <a:gd name="connsiteX0" fmla="*/ 0 w 2012043"/>
              <a:gd name="connsiteY0" fmla="*/ 1436591 h 1449755"/>
              <a:gd name="connsiteX1" fmla="*/ 434975 w 2012043"/>
              <a:gd name="connsiteY1" fmla="*/ 1360618 h 1449755"/>
              <a:gd name="connsiteX2" fmla="*/ 589643 w 2012043"/>
              <a:gd name="connsiteY2" fmla="*/ 681848 h 1449755"/>
              <a:gd name="connsiteX3" fmla="*/ 923471 w 2012043"/>
              <a:gd name="connsiteY3" fmla="*/ 43219 h 1449755"/>
              <a:gd name="connsiteX4" fmla="*/ 1402443 w 2012043"/>
              <a:gd name="connsiteY4" fmla="*/ 57733 h 1449755"/>
              <a:gd name="connsiteX5" fmla="*/ 2012043 w 2012043"/>
              <a:gd name="connsiteY5" fmla="*/ 57733 h 1449755"/>
              <a:gd name="connsiteX0" fmla="*/ 0 w 2012043"/>
              <a:gd name="connsiteY0" fmla="*/ 1385847 h 1399011"/>
              <a:gd name="connsiteX1" fmla="*/ 434975 w 2012043"/>
              <a:gd name="connsiteY1" fmla="*/ 1309874 h 1399011"/>
              <a:gd name="connsiteX2" fmla="*/ 589643 w 2012043"/>
              <a:gd name="connsiteY2" fmla="*/ 631104 h 1399011"/>
              <a:gd name="connsiteX3" fmla="*/ 852033 w 2012043"/>
              <a:gd name="connsiteY3" fmla="*/ 63912 h 1399011"/>
              <a:gd name="connsiteX4" fmla="*/ 1402443 w 2012043"/>
              <a:gd name="connsiteY4" fmla="*/ 6989 h 1399011"/>
              <a:gd name="connsiteX5" fmla="*/ 2012043 w 2012043"/>
              <a:gd name="connsiteY5" fmla="*/ 6989 h 1399011"/>
              <a:gd name="connsiteX0" fmla="*/ 0 w 2012043"/>
              <a:gd name="connsiteY0" fmla="*/ 1388609 h 1401773"/>
              <a:gd name="connsiteX1" fmla="*/ 434975 w 2012043"/>
              <a:gd name="connsiteY1" fmla="*/ 1312636 h 1401773"/>
              <a:gd name="connsiteX2" fmla="*/ 589643 w 2012043"/>
              <a:gd name="connsiteY2" fmla="*/ 633866 h 1401773"/>
              <a:gd name="connsiteX3" fmla="*/ 852033 w 2012043"/>
              <a:gd name="connsiteY3" fmla="*/ 66674 h 1401773"/>
              <a:gd name="connsiteX4" fmla="*/ 1464355 w 2012043"/>
              <a:gd name="connsiteY4" fmla="*/ 4988 h 1401773"/>
              <a:gd name="connsiteX5" fmla="*/ 2012043 w 2012043"/>
              <a:gd name="connsiteY5" fmla="*/ 9751 h 1401773"/>
              <a:gd name="connsiteX0" fmla="*/ 0 w 2012043"/>
              <a:gd name="connsiteY0" fmla="*/ 1394380 h 1407544"/>
              <a:gd name="connsiteX1" fmla="*/ 434975 w 2012043"/>
              <a:gd name="connsiteY1" fmla="*/ 1318407 h 1407544"/>
              <a:gd name="connsiteX2" fmla="*/ 589643 w 2012043"/>
              <a:gd name="connsiteY2" fmla="*/ 639637 h 1407544"/>
              <a:gd name="connsiteX3" fmla="*/ 852033 w 2012043"/>
              <a:gd name="connsiteY3" fmla="*/ 72445 h 1407544"/>
              <a:gd name="connsiteX4" fmla="*/ 1464355 w 2012043"/>
              <a:gd name="connsiteY4" fmla="*/ 10759 h 1407544"/>
              <a:gd name="connsiteX5" fmla="*/ 2012043 w 2012043"/>
              <a:gd name="connsiteY5" fmla="*/ 15522 h 1407544"/>
              <a:gd name="connsiteX0" fmla="*/ 0 w 2012043"/>
              <a:gd name="connsiteY0" fmla="*/ 1394380 h 1407544"/>
              <a:gd name="connsiteX1" fmla="*/ 434975 w 2012043"/>
              <a:gd name="connsiteY1" fmla="*/ 1318407 h 1407544"/>
              <a:gd name="connsiteX2" fmla="*/ 589643 w 2012043"/>
              <a:gd name="connsiteY2" fmla="*/ 639637 h 1407544"/>
              <a:gd name="connsiteX3" fmla="*/ 852033 w 2012043"/>
              <a:gd name="connsiteY3" fmla="*/ 72445 h 1407544"/>
              <a:gd name="connsiteX4" fmla="*/ 1464355 w 2012043"/>
              <a:gd name="connsiteY4" fmla="*/ 10759 h 1407544"/>
              <a:gd name="connsiteX5" fmla="*/ 2012043 w 2012043"/>
              <a:gd name="connsiteY5" fmla="*/ 15522 h 1407544"/>
              <a:gd name="connsiteX0" fmla="*/ 0 w 2012043"/>
              <a:gd name="connsiteY0" fmla="*/ 1394380 h 1409071"/>
              <a:gd name="connsiteX1" fmla="*/ 434975 w 2012043"/>
              <a:gd name="connsiteY1" fmla="*/ 1318407 h 1409071"/>
              <a:gd name="connsiteX2" fmla="*/ 589643 w 2012043"/>
              <a:gd name="connsiteY2" fmla="*/ 639637 h 1409071"/>
              <a:gd name="connsiteX3" fmla="*/ 852033 w 2012043"/>
              <a:gd name="connsiteY3" fmla="*/ 72445 h 1409071"/>
              <a:gd name="connsiteX4" fmla="*/ 1464355 w 2012043"/>
              <a:gd name="connsiteY4" fmla="*/ 10759 h 1409071"/>
              <a:gd name="connsiteX5" fmla="*/ 2012043 w 2012043"/>
              <a:gd name="connsiteY5" fmla="*/ 15522 h 14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043" h="1409071">
                <a:moveTo>
                  <a:pt x="0" y="1394380"/>
                </a:moveTo>
                <a:cubicBezTo>
                  <a:pt x="266776" y="1402619"/>
                  <a:pt x="341464" y="1448960"/>
                  <a:pt x="434975" y="1318407"/>
                </a:cubicBezTo>
                <a:cubicBezTo>
                  <a:pt x="528486" y="1187854"/>
                  <a:pt x="539183" y="861585"/>
                  <a:pt x="589643" y="639637"/>
                </a:cubicBezTo>
                <a:cubicBezTo>
                  <a:pt x="640103" y="417689"/>
                  <a:pt x="706248" y="177258"/>
                  <a:pt x="852033" y="72445"/>
                </a:cubicBezTo>
                <a:cubicBezTo>
                  <a:pt x="997818" y="-32368"/>
                  <a:pt x="1266257" y="5958"/>
                  <a:pt x="1464355" y="10759"/>
                </a:cubicBezTo>
                <a:cubicBezTo>
                  <a:pt x="1662453" y="15560"/>
                  <a:pt x="1797957" y="16731"/>
                  <a:pt x="2012043" y="155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5143500" y="1783556"/>
            <a:ext cx="2019300" cy="1399542"/>
          </a:xfrm>
          <a:custGeom>
            <a:avLst/>
            <a:gdLst>
              <a:gd name="connsiteX0" fmla="*/ 0 w 2019300"/>
              <a:gd name="connsiteY0" fmla="*/ 1396294 h 1438133"/>
              <a:gd name="connsiteX1" fmla="*/ 328613 w 2019300"/>
              <a:gd name="connsiteY1" fmla="*/ 1405819 h 1438133"/>
              <a:gd name="connsiteX2" fmla="*/ 466725 w 2019300"/>
              <a:gd name="connsiteY2" fmla="*/ 1039107 h 1438133"/>
              <a:gd name="connsiteX3" fmla="*/ 752475 w 2019300"/>
              <a:gd name="connsiteY3" fmla="*/ 219957 h 1438133"/>
              <a:gd name="connsiteX4" fmla="*/ 985838 w 2019300"/>
              <a:gd name="connsiteY4" fmla="*/ 15169 h 1438133"/>
              <a:gd name="connsiteX5" fmla="*/ 1466850 w 2019300"/>
              <a:gd name="connsiteY5" fmla="*/ 15169 h 1438133"/>
              <a:gd name="connsiteX6" fmla="*/ 2019300 w 2019300"/>
              <a:gd name="connsiteY6" fmla="*/ 10407 h 1438133"/>
              <a:gd name="connsiteX0" fmla="*/ 0 w 2019300"/>
              <a:gd name="connsiteY0" fmla="*/ 1396294 h 1448089"/>
              <a:gd name="connsiteX1" fmla="*/ 214313 w 2019300"/>
              <a:gd name="connsiteY1" fmla="*/ 1439157 h 1448089"/>
              <a:gd name="connsiteX2" fmla="*/ 328613 w 2019300"/>
              <a:gd name="connsiteY2" fmla="*/ 1405819 h 1448089"/>
              <a:gd name="connsiteX3" fmla="*/ 466725 w 2019300"/>
              <a:gd name="connsiteY3" fmla="*/ 1039107 h 1448089"/>
              <a:gd name="connsiteX4" fmla="*/ 752475 w 2019300"/>
              <a:gd name="connsiteY4" fmla="*/ 219957 h 1448089"/>
              <a:gd name="connsiteX5" fmla="*/ 985838 w 2019300"/>
              <a:gd name="connsiteY5" fmla="*/ 15169 h 1448089"/>
              <a:gd name="connsiteX6" fmla="*/ 1466850 w 2019300"/>
              <a:gd name="connsiteY6" fmla="*/ 15169 h 1448089"/>
              <a:gd name="connsiteX7" fmla="*/ 2019300 w 2019300"/>
              <a:gd name="connsiteY7" fmla="*/ 10407 h 1448089"/>
              <a:gd name="connsiteX0" fmla="*/ 0 w 2019300"/>
              <a:gd name="connsiteY0" fmla="*/ 1396294 h 1433339"/>
              <a:gd name="connsiteX1" fmla="*/ 219076 w 2019300"/>
              <a:gd name="connsiteY1" fmla="*/ 1405819 h 1433339"/>
              <a:gd name="connsiteX2" fmla="*/ 328613 w 2019300"/>
              <a:gd name="connsiteY2" fmla="*/ 1405819 h 1433339"/>
              <a:gd name="connsiteX3" fmla="*/ 466725 w 2019300"/>
              <a:gd name="connsiteY3" fmla="*/ 1039107 h 1433339"/>
              <a:gd name="connsiteX4" fmla="*/ 752475 w 2019300"/>
              <a:gd name="connsiteY4" fmla="*/ 219957 h 1433339"/>
              <a:gd name="connsiteX5" fmla="*/ 985838 w 2019300"/>
              <a:gd name="connsiteY5" fmla="*/ 15169 h 1433339"/>
              <a:gd name="connsiteX6" fmla="*/ 1466850 w 2019300"/>
              <a:gd name="connsiteY6" fmla="*/ 15169 h 1433339"/>
              <a:gd name="connsiteX7" fmla="*/ 2019300 w 2019300"/>
              <a:gd name="connsiteY7" fmla="*/ 10407 h 1433339"/>
              <a:gd name="connsiteX0" fmla="*/ 0 w 2019300"/>
              <a:gd name="connsiteY0" fmla="*/ 1396294 h 1406381"/>
              <a:gd name="connsiteX1" fmla="*/ 219076 w 2019300"/>
              <a:gd name="connsiteY1" fmla="*/ 1405819 h 1406381"/>
              <a:gd name="connsiteX2" fmla="*/ 357188 w 2019300"/>
              <a:gd name="connsiteY2" fmla="*/ 1348669 h 1406381"/>
              <a:gd name="connsiteX3" fmla="*/ 466725 w 2019300"/>
              <a:gd name="connsiteY3" fmla="*/ 1039107 h 1406381"/>
              <a:gd name="connsiteX4" fmla="*/ 752475 w 2019300"/>
              <a:gd name="connsiteY4" fmla="*/ 219957 h 1406381"/>
              <a:gd name="connsiteX5" fmla="*/ 985838 w 2019300"/>
              <a:gd name="connsiteY5" fmla="*/ 15169 h 1406381"/>
              <a:gd name="connsiteX6" fmla="*/ 1466850 w 2019300"/>
              <a:gd name="connsiteY6" fmla="*/ 15169 h 1406381"/>
              <a:gd name="connsiteX7" fmla="*/ 2019300 w 2019300"/>
              <a:gd name="connsiteY7" fmla="*/ 10407 h 1406381"/>
              <a:gd name="connsiteX0" fmla="*/ 0 w 2019300"/>
              <a:gd name="connsiteY0" fmla="*/ 1396294 h 1420408"/>
              <a:gd name="connsiteX1" fmla="*/ 219076 w 2019300"/>
              <a:gd name="connsiteY1" fmla="*/ 1405819 h 1420408"/>
              <a:gd name="connsiteX2" fmla="*/ 357188 w 2019300"/>
              <a:gd name="connsiteY2" fmla="*/ 1348669 h 1420408"/>
              <a:gd name="connsiteX3" fmla="*/ 566738 w 2019300"/>
              <a:gd name="connsiteY3" fmla="*/ 724782 h 1420408"/>
              <a:gd name="connsiteX4" fmla="*/ 752475 w 2019300"/>
              <a:gd name="connsiteY4" fmla="*/ 219957 h 1420408"/>
              <a:gd name="connsiteX5" fmla="*/ 985838 w 2019300"/>
              <a:gd name="connsiteY5" fmla="*/ 15169 h 1420408"/>
              <a:gd name="connsiteX6" fmla="*/ 1466850 w 2019300"/>
              <a:gd name="connsiteY6" fmla="*/ 15169 h 1420408"/>
              <a:gd name="connsiteX7" fmla="*/ 2019300 w 2019300"/>
              <a:gd name="connsiteY7" fmla="*/ 10407 h 1420408"/>
              <a:gd name="connsiteX0" fmla="*/ 0 w 2019300"/>
              <a:gd name="connsiteY0" fmla="*/ 1396294 h 1407567"/>
              <a:gd name="connsiteX1" fmla="*/ 219076 w 2019300"/>
              <a:gd name="connsiteY1" fmla="*/ 1405819 h 1407567"/>
              <a:gd name="connsiteX2" fmla="*/ 381001 w 2019300"/>
              <a:gd name="connsiteY2" fmla="*/ 1310569 h 1407567"/>
              <a:gd name="connsiteX3" fmla="*/ 566738 w 2019300"/>
              <a:gd name="connsiteY3" fmla="*/ 724782 h 1407567"/>
              <a:gd name="connsiteX4" fmla="*/ 752475 w 2019300"/>
              <a:gd name="connsiteY4" fmla="*/ 219957 h 1407567"/>
              <a:gd name="connsiteX5" fmla="*/ 985838 w 2019300"/>
              <a:gd name="connsiteY5" fmla="*/ 15169 h 1407567"/>
              <a:gd name="connsiteX6" fmla="*/ 1466850 w 2019300"/>
              <a:gd name="connsiteY6" fmla="*/ 15169 h 1407567"/>
              <a:gd name="connsiteX7" fmla="*/ 2019300 w 2019300"/>
              <a:gd name="connsiteY7" fmla="*/ 10407 h 1407567"/>
              <a:gd name="connsiteX0" fmla="*/ 0 w 2019300"/>
              <a:gd name="connsiteY0" fmla="*/ 1396294 h 1407567"/>
              <a:gd name="connsiteX1" fmla="*/ 219076 w 2019300"/>
              <a:gd name="connsiteY1" fmla="*/ 1405819 h 1407567"/>
              <a:gd name="connsiteX2" fmla="*/ 381001 w 2019300"/>
              <a:gd name="connsiteY2" fmla="*/ 1310569 h 1407567"/>
              <a:gd name="connsiteX3" fmla="*/ 566738 w 2019300"/>
              <a:gd name="connsiteY3" fmla="*/ 724782 h 1407567"/>
              <a:gd name="connsiteX4" fmla="*/ 752475 w 2019300"/>
              <a:gd name="connsiteY4" fmla="*/ 219957 h 1407567"/>
              <a:gd name="connsiteX5" fmla="*/ 985838 w 2019300"/>
              <a:gd name="connsiteY5" fmla="*/ 15169 h 1407567"/>
              <a:gd name="connsiteX6" fmla="*/ 1466850 w 2019300"/>
              <a:gd name="connsiteY6" fmla="*/ 15169 h 1407567"/>
              <a:gd name="connsiteX7" fmla="*/ 2019300 w 2019300"/>
              <a:gd name="connsiteY7" fmla="*/ 10407 h 1407567"/>
              <a:gd name="connsiteX0" fmla="*/ 0 w 2019300"/>
              <a:gd name="connsiteY0" fmla="*/ 1396294 h 1407567"/>
              <a:gd name="connsiteX1" fmla="*/ 219076 w 2019300"/>
              <a:gd name="connsiteY1" fmla="*/ 1405819 h 1407567"/>
              <a:gd name="connsiteX2" fmla="*/ 381001 w 2019300"/>
              <a:gd name="connsiteY2" fmla="*/ 1310569 h 1407567"/>
              <a:gd name="connsiteX3" fmla="*/ 566738 w 2019300"/>
              <a:gd name="connsiteY3" fmla="*/ 724782 h 1407567"/>
              <a:gd name="connsiteX4" fmla="*/ 752475 w 2019300"/>
              <a:gd name="connsiteY4" fmla="*/ 219957 h 1407567"/>
              <a:gd name="connsiteX5" fmla="*/ 985838 w 2019300"/>
              <a:gd name="connsiteY5" fmla="*/ 15169 h 1407567"/>
              <a:gd name="connsiteX6" fmla="*/ 1466850 w 2019300"/>
              <a:gd name="connsiteY6" fmla="*/ 15169 h 1407567"/>
              <a:gd name="connsiteX7" fmla="*/ 2019300 w 2019300"/>
              <a:gd name="connsiteY7" fmla="*/ 10407 h 1407567"/>
              <a:gd name="connsiteX0" fmla="*/ 0 w 2019300"/>
              <a:gd name="connsiteY0" fmla="*/ 1396294 h 1407567"/>
              <a:gd name="connsiteX1" fmla="*/ 219076 w 2019300"/>
              <a:gd name="connsiteY1" fmla="*/ 1405819 h 1407567"/>
              <a:gd name="connsiteX2" fmla="*/ 381001 w 2019300"/>
              <a:gd name="connsiteY2" fmla="*/ 1310569 h 1407567"/>
              <a:gd name="connsiteX3" fmla="*/ 566738 w 2019300"/>
              <a:gd name="connsiteY3" fmla="*/ 724782 h 1407567"/>
              <a:gd name="connsiteX4" fmla="*/ 752475 w 2019300"/>
              <a:gd name="connsiteY4" fmla="*/ 219957 h 1407567"/>
              <a:gd name="connsiteX5" fmla="*/ 985838 w 2019300"/>
              <a:gd name="connsiteY5" fmla="*/ 15169 h 1407567"/>
              <a:gd name="connsiteX6" fmla="*/ 1466850 w 2019300"/>
              <a:gd name="connsiteY6" fmla="*/ 15169 h 1407567"/>
              <a:gd name="connsiteX7" fmla="*/ 2019300 w 2019300"/>
              <a:gd name="connsiteY7" fmla="*/ 10407 h 1407567"/>
              <a:gd name="connsiteX0" fmla="*/ 0 w 2019300"/>
              <a:gd name="connsiteY0" fmla="*/ 1396294 h 1407567"/>
              <a:gd name="connsiteX1" fmla="*/ 219076 w 2019300"/>
              <a:gd name="connsiteY1" fmla="*/ 1405819 h 1407567"/>
              <a:gd name="connsiteX2" fmla="*/ 381001 w 2019300"/>
              <a:gd name="connsiteY2" fmla="*/ 1310569 h 1407567"/>
              <a:gd name="connsiteX3" fmla="*/ 566738 w 2019300"/>
              <a:gd name="connsiteY3" fmla="*/ 724782 h 1407567"/>
              <a:gd name="connsiteX4" fmla="*/ 752475 w 2019300"/>
              <a:gd name="connsiteY4" fmla="*/ 219957 h 1407567"/>
              <a:gd name="connsiteX5" fmla="*/ 985838 w 2019300"/>
              <a:gd name="connsiteY5" fmla="*/ 15169 h 1407567"/>
              <a:gd name="connsiteX6" fmla="*/ 1466850 w 2019300"/>
              <a:gd name="connsiteY6" fmla="*/ 15169 h 1407567"/>
              <a:gd name="connsiteX7" fmla="*/ 2019300 w 2019300"/>
              <a:gd name="connsiteY7" fmla="*/ 10407 h 1407567"/>
              <a:gd name="connsiteX0" fmla="*/ 0 w 2019300"/>
              <a:gd name="connsiteY0" fmla="*/ 1396294 h 1407567"/>
              <a:gd name="connsiteX1" fmla="*/ 219076 w 2019300"/>
              <a:gd name="connsiteY1" fmla="*/ 1405819 h 1407567"/>
              <a:gd name="connsiteX2" fmla="*/ 381001 w 2019300"/>
              <a:gd name="connsiteY2" fmla="*/ 1310569 h 1407567"/>
              <a:gd name="connsiteX3" fmla="*/ 566738 w 2019300"/>
              <a:gd name="connsiteY3" fmla="*/ 724782 h 1407567"/>
              <a:gd name="connsiteX4" fmla="*/ 752475 w 2019300"/>
              <a:gd name="connsiteY4" fmla="*/ 219957 h 1407567"/>
              <a:gd name="connsiteX5" fmla="*/ 985838 w 2019300"/>
              <a:gd name="connsiteY5" fmla="*/ 15169 h 1407567"/>
              <a:gd name="connsiteX6" fmla="*/ 1466850 w 2019300"/>
              <a:gd name="connsiteY6" fmla="*/ 15169 h 1407567"/>
              <a:gd name="connsiteX7" fmla="*/ 2019300 w 2019300"/>
              <a:gd name="connsiteY7" fmla="*/ 10407 h 1407567"/>
              <a:gd name="connsiteX0" fmla="*/ 0 w 2019300"/>
              <a:gd name="connsiteY0" fmla="*/ 1397985 h 1409258"/>
              <a:gd name="connsiteX1" fmla="*/ 219076 w 2019300"/>
              <a:gd name="connsiteY1" fmla="*/ 1407510 h 1409258"/>
              <a:gd name="connsiteX2" fmla="*/ 381001 w 2019300"/>
              <a:gd name="connsiteY2" fmla="*/ 1312260 h 1409258"/>
              <a:gd name="connsiteX3" fmla="*/ 566738 w 2019300"/>
              <a:gd name="connsiteY3" fmla="*/ 726473 h 1409258"/>
              <a:gd name="connsiteX4" fmla="*/ 752475 w 2019300"/>
              <a:gd name="connsiteY4" fmla="*/ 221648 h 1409258"/>
              <a:gd name="connsiteX5" fmla="*/ 985838 w 2019300"/>
              <a:gd name="connsiteY5" fmla="*/ 16860 h 1409258"/>
              <a:gd name="connsiteX6" fmla="*/ 1328738 w 2019300"/>
              <a:gd name="connsiteY6" fmla="*/ 12098 h 1409258"/>
              <a:gd name="connsiteX7" fmla="*/ 2019300 w 2019300"/>
              <a:gd name="connsiteY7" fmla="*/ 12098 h 1409258"/>
              <a:gd name="connsiteX0" fmla="*/ 0 w 2019300"/>
              <a:gd name="connsiteY0" fmla="*/ 1388269 h 1399542"/>
              <a:gd name="connsiteX1" fmla="*/ 219076 w 2019300"/>
              <a:gd name="connsiteY1" fmla="*/ 1397794 h 1399542"/>
              <a:gd name="connsiteX2" fmla="*/ 381001 w 2019300"/>
              <a:gd name="connsiteY2" fmla="*/ 1302544 h 1399542"/>
              <a:gd name="connsiteX3" fmla="*/ 566738 w 2019300"/>
              <a:gd name="connsiteY3" fmla="*/ 716757 h 1399542"/>
              <a:gd name="connsiteX4" fmla="*/ 752475 w 2019300"/>
              <a:gd name="connsiteY4" fmla="*/ 211932 h 1399542"/>
              <a:gd name="connsiteX5" fmla="*/ 966788 w 2019300"/>
              <a:gd name="connsiteY5" fmla="*/ 21431 h 1399542"/>
              <a:gd name="connsiteX6" fmla="*/ 1328738 w 2019300"/>
              <a:gd name="connsiteY6" fmla="*/ 2382 h 1399542"/>
              <a:gd name="connsiteX7" fmla="*/ 2019300 w 2019300"/>
              <a:gd name="connsiteY7" fmla="*/ 2382 h 139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1399542">
                <a:moveTo>
                  <a:pt x="0" y="1388269"/>
                </a:moveTo>
                <a:cubicBezTo>
                  <a:pt x="35719" y="1395413"/>
                  <a:pt x="164307" y="1396207"/>
                  <a:pt x="219076" y="1397794"/>
                </a:cubicBezTo>
                <a:cubicBezTo>
                  <a:pt x="273845" y="1399381"/>
                  <a:pt x="323057" y="1416050"/>
                  <a:pt x="381001" y="1302544"/>
                </a:cubicBezTo>
                <a:cubicBezTo>
                  <a:pt x="438945" y="1189038"/>
                  <a:pt x="504826" y="898526"/>
                  <a:pt x="566738" y="716757"/>
                </a:cubicBezTo>
                <a:cubicBezTo>
                  <a:pt x="628650" y="534988"/>
                  <a:pt x="685800" y="327820"/>
                  <a:pt x="752475" y="211932"/>
                </a:cubicBezTo>
                <a:cubicBezTo>
                  <a:pt x="819150" y="96044"/>
                  <a:pt x="870744" y="56356"/>
                  <a:pt x="966788" y="21431"/>
                </a:cubicBezTo>
                <a:cubicBezTo>
                  <a:pt x="1062832" y="-13494"/>
                  <a:pt x="1153319" y="5557"/>
                  <a:pt x="1328738" y="2382"/>
                </a:cubicBezTo>
                <a:cubicBezTo>
                  <a:pt x="1504157" y="-793"/>
                  <a:pt x="1789113" y="2382"/>
                  <a:pt x="2019300" y="238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5138738" y="1776506"/>
            <a:ext cx="2019300" cy="1412871"/>
          </a:xfrm>
          <a:custGeom>
            <a:avLst/>
            <a:gdLst>
              <a:gd name="connsiteX0" fmla="*/ 0 w 2019300"/>
              <a:gd name="connsiteY0" fmla="*/ 1404844 h 1412871"/>
              <a:gd name="connsiteX1" fmla="*/ 357187 w 2019300"/>
              <a:gd name="connsiteY1" fmla="*/ 1409607 h 1412871"/>
              <a:gd name="connsiteX2" fmla="*/ 623887 w 2019300"/>
              <a:gd name="connsiteY2" fmla="*/ 1361982 h 1412871"/>
              <a:gd name="connsiteX3" fmla="*/ 795337 w 2019300"/>
              <a:gd name="connsiteY3" fmla="*/ 1061944 h 1412871"/>
              <a:gd name="connsiteX4" fmla="*/ 1023937 w 2019300"/>
              <a:gd name="connsiteY4" fmla="*/ 347569 h 1412871"/>
              <a:gd name="connsiteX5" fmla="*/ 1023937 w 2019300"/>
              <a:gd name="connsiteY5" fmla="*/ 347569 h 1412871"/>
              <a:gd name="connsiteX6" fmla="*/ 1190625 w 2019300"/>
              <a:gd name="connsiteY6" fmla="*/ 90394 h 1412871"/>
              <a:gd name="connsiteX7" fmla="*/ 1624012 w 2019300"/>
              <a:gd name="connsiteY7" fmla="*/ 4669 h 1412871"/>
              <a:gd name="connsiteX8" fmla="*/ 2019300 w 2019300"/>
              <a:gd name="connsiteY8" fmla="*/ 18957 h 141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300" h="1412871">
                <a:moveTo>
                  <a:pt x="0" y="1404844"/>
                </a:moveTo>
                <a:cubicBezTo>
                  <a:pt x="126603" y="1410797"/>
                  <a:pt x="253206" y="1416751"/>
                  <a:pt x="357187" y="1409607"/>
                </a:cubicBezTo>
                <a:cubicBezTo>
                  <a:pt x="461168" y="1402463"/>
                  <a:pt x="550862" y="1419926"/>
                  <a:pt x="623887" y="1361982"/>
                </a:cubicBezTo>
                <a:cubicBezTo>
                  <a:pt x="696912" y="1304038"/>
                  <a:pt x="728662" y="1231013"/>
                  <a:pt x="795337" y="1061944"/>
                </a:cubicBezTo>
                <a:cubicBezTo>
                  <a:pt x="862012" y="892875"/>
                  <a:pt x="1023937" y="347569"/>
                  <a:pt x="1023937" y="347569"/>
                </a:cubicBezTo>
                <a:lnTo>
                  <a:pt x="1023937" y="347569"/>
                </a:lnTo>
                <a:cubicBezTo>
                  <a:pt x="1051718" y="304706"/>
                  <a:pt x="1090613" y="147544"/>
                  <a:pt x="1190625" y="90394"/>
                </a:cubicBezTo>
                <a:cubicBezTo>
                  <a:pt x="1290637" y="33244"/>
                  <a:pt x="1485900" y="16575"/>
                  <a:pt x="1624012" y="4669"/>
                </a:cubicBezTo>
                <a:cubicBezTo>
                  <a:pt x="1762125" y="-7237"/>
                  <a:pt x="1890712" y="5860"/>
                  <a:pt x="2019300" y="189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2319338" y="3756889"/>
            <a:ext cx="2019300" cy="1404106"/>
          </a:xfrm>
          <a:custGeom>
            <a:avLst/>
            <a:gdLst>
              <a:gd name="connsiteX0" fmla="*/ 0 w 2019300"/>
              <a:gd name="connsiteY0" fmla="*/ 1400899 h 1404106"/>
              <a:gd name="connsiteX1" fmla="*/ 71437 w 2019300"/>
              <a:gd name="connsiteY1" fmla="*/ 1400899 h 1404106"/>
              <a:gd name="connsiteX2" fmla="*/ 152400 w 2019300"/>
              <a:gd name="connsiteY2" fmla="*/ 1367561 h 1404106"/>
              <a:gd name="connsiteX3" fmla="*/ 285750 w 2019300"/>
              <a:gd name="connsiteY3" fmla="*/ 1067524 h 1404106"/>
              <a:gd name="connsiteX4" fmla="*/ 561975 w 2019300"/>
              <a:gd name="connsiteY4" fmla="*/ 415061 h 1404106"/>
              <a:gd name="connsiteX5" fmla="*/ 790575 w 2019300"/>
              <a:gd name="connsiteY5" fmla="*/ 124549 h 1404106"/>
              <a:gd name="connsiteX6" fmla="*/ 1019175 w 2019300"/>
              <a:gd name="connsiteY6" fmla="*/ 10249 h 1404106"/>
              <a:gd name="connsiteX7" fmla="*/ 1414462 w 2019300"/>
              <a:gd name="connsiteY7" fmla="*/ 5486 h 1404106"/>
              <a:gd name="connsiteX8" fmla="*/ 2019300 w 2019300"/>
              <a:gd name="connsiteY8" fmla="*/ 5486 h 140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9300" h="1404106">
                <a:moveTo>
                  <a:pt x="0" y="1400899"/>
                </a:moveTo>
                <a:cubicBezTo>
                  <a:pt x="23018" y="1403677"/>
                  <a:pt x="46037" y="1406455"/>
                  <a:pt x="71437" y="1400899"/>
                </a:cubicBezTo>
                <a:cubicBezTo>
                  <a:pt x="96837" y="1395343"/>
                  <a:pt x="116681" y="1423124"/>
                  <a:pt x="152400" y="1367561"/>
                </a:cubicBezTo>
                <a:cubicBezTo>
                  <a:pt x="188119" y="1311998"/>
                  <a:pt x="217488" y="1226274"/>
                  <a:pt x="285750" y="1067524"/>
                </a:cubicBezTo>
                <a:cubicBezTo>
                  <a:pt x="354013" y="908774"/>
                  <a:pt x="477838" y="572223"/>
                  <a:pt x="561975" y="415061"/>
                </a:cubicBezTo>
                <a:cubicBezTo>
                  <a:pt x="646113" y="257898"/>
                  <a:pt x="714375" y="192018"/>
                  <a:pt x="790575" y="124549"/>
                </a:cubicBezTo>
                <a:cubicBezTo>
                  <a:pt x="866775" y="57080"/>
                  <a:pt x="915194" y="30093"/>
                  <a:pt x="1019175" y="10249"/>
                </a:cubicBezTo>
                <a:cubicBezTo>
                  <a:pt x="1123156" y="-9595"/>
                  <a:pt x="1414462" y="5486"/>
                  <a:pt x="1414462" y="5486"/>
                </a:cubicBezTo>
                <a:lnTo>
                  <a:pt x="2019300" y="5486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324100" y="3760542"/>
            <a:ext cx="2019300" cy="1402537"/>
          </a:xfrm>
          <a:custGeom>
            <a:avLst/>
            <a:gdLst>
              <a:gd name="connsiteX0" fmla="*/ 0 w 2019300"/>
              <a:gd name="connsiteY0" fmla="*/ 1402008 h 1402537"/>
              <a:gd name="connsiteX1" fmla="*/ 152400 w 2019300"/>
              <a:gd name="connsiteY1" fmla="*/ 1397246 h 1402537"/>
              <a:gd name="connsiteX2" fmla="*/ 261938 w 2019300"/>
              <a:gd name="connsiteY2" fmla="*/ 1363908 h 1402537"/>
              <a:gd name="connsiteX3" fmla="*/ 333375 w 2019300"/>
              <a:gd name="connsiteY3" fmla="*/ 1240083 h 1402537"/>
              <a:gd name="connsiteX4" fmla="*/ 471488 w 2019300"/>
              <a:gd name="connsiteY4" fmla="*/ 840033 h 1402537"/>
              <a:gd name="connsiteX5" fmla="*/ 652463 w 2019300"/>
              <a:gd name="connsiteY5" fmla="*/ 411408 h 1402537"/>
              <a:gd name="connsiteX6" fmla="*/ 852488 w 2019300"/>
              <a:gd name="connsiteY6" fmla="*/ 139946 h 1402537"/>
              <a:gd name="connsiteX7" fmla="*/ 1052513 w 2019300"/>
              <a:gd name="connsiteY7" fmla="*/ 20883 h 1402537"/>
              <a:gd name="connsiteX8" fmla="*/ 1395413 w 2019300"/>
              <a:gd name="connsiteY8" fmla="*/ 1833 h 1402537"/>
              <a:gd name="connsiteX9" fmla="*/ 2019300 w 2019300"/>
              <a:gd name="connsiteY9" fmla="*/ 1833 h 140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9300" h="1402537">
                <a:moveTo>
                  <a:pt x="0" y="1402008"/>
                </a:moveTo>
                <a:cubicBezTo>
                  <a:pt x="54372" y="1402802"/>
                  <a:pt x="108744" y="1403596"/>
                  <a:pt x="152400" y="1397246"/>
                </a:cubicBezTo>
                <a:cubicBezTo>
                  <a:pt x="196056" y="1390896"/>
                  <a:pt x="231775" y="1390102"/>
                  <a:pt x="261938" y="1363908"/>
                </a:cubicBezTo>
                <a:cubicBezTo>
                  <a:pt x="292101" y="1337714"/>
                  <a:pt x="298450" y="1327395"/>
                  <a:pt x="333375" y="1240083"/>
                </a:cubicBezTo>
                <a:cubicBezTo>
                  <a:pt x="368300" y="1152771"/>
                  <a:pt x="418307" y="978145"/>
                  <a:pt x="471488" y="840033"/>
                </a:cubicBezTo>
                <a:cubicBezTo>
                  <a:pt x="524669" y="701920"/>
                  <a:pt x="588963" y="528089"/>
                  <a:pt x="652463" y="411408"/>
                </a:cubicBezTo>
                <a:cubicBezTo>
                  <a:pt x="715963" y="294727"/>
                  <a:pt x="785813" y="205033"/>
                  <a:pt x="852488" y="139946"/>
                </a:cubicBezTo>
                <a:cubicBezTo>
                  <a:pt x="919163" y="74859"/>
                  <a:pt x="962026" y="43902"/>
                  <a:pt x="1052513" y="20883"/>
                </a:cubicBezTo>
                <a:cubicBezTo>
                  <a:pt x="1143000" y="-2136"/>
                  <a:pt x="1234282" y="5008"/>
                  <a:pt x="1395413" y="1833"/>
                </a:cubicBezTo>
                <a:cubicBezTo>
                  <a:pt x="1556544" y="-1342"/>
                  <a:pt x="1787922" y="245"/>
                  <a:pt x="2019300" y="18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5138738" y="3753733"/>
            <a:ext cx="2066925" cy="1400317"/>
          </a:xfrm>
          <a:custGeom>
            <a:avLst/>
            <a:gdLst>
              <a:gd name="connsiteX0" fmla="*/ 0 w 2066925"/>
              <a:gd name="connsiteY0" fmla="*/ 1394530 h 1400317"/>
              <a:gd name="connsiteX1" fmla="*/ 71437 w 2066925"/>
              <a:gd name="connsiteY1" fmla="*/ 1365955 h 1400317"/>
              <a:gd name="connsiteX2" fmla="*/ 190500 w 2066925"/>
              <a:gd name="connsiteY2" fmla="*/ 1132592 h 1400317"/>
              <a:gd name="connsiteX3" fmla="*/ 423862 w 2066925"/>
              <a:gd name="connsiteY3" fmla="*/ 599192 h 1400317"/>
              <a:gd name="connsiteX4" fmla="*/ 628650 w 2066925"/>
              <a:gd name="connsiteY4" fmla="*/ 275342 h 1400317"/>
              <a:gd name="connsiteX5" fmla="*/ 862012 w 2066925"/>
              <a:gd name="connsiteY5" fmla="*/ 56267 h 1400317"/>
              <a:gd name="connsiteX6" fmla="*/ 1057275 w 2066925"/>
              <a:gd name="connsiteY6" fmla="*/ 3880 h 1400317"/>
              <a:gd name="connsiteX7" fmla="*/ 1543050 w 2066925"/>
              <a:gd name="connsiteY7" fmla="*/ 3880 h 1400317"/>
              <a:gd name="connsiteX8" fmla="*/ 2066925 w 2066925"/>
              <a:gd name="connsiteY8" fmla="*/ 8642 h 140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6925" h="1400317">
                <a:moveTo>
                  <a:pt x="0" y="1394530"/>
                </a:moveTo>
                <a:cubicBezTo>
                  <a:pt x="19843" y="1402070"/>
                  <a:pt x="39687" y="1409611"/>
                  <a:pt x="71437" y="1365955"/>
                </a:cubicBezTo>
                <a:cubicBezTo>
                  <a:pt x="103187" y="1322299"/>
                  <a:pt x="131762" y="1260386"/>
                  <a:pt x="190500" y="1132592"/>
                </a:cubicBezTo>
                <a:cubicBezTo>
                  <a:pt x="249238" y="1004798"/>
                  <a:pt x="350837" y="742067"/>
                  <a:pt x="423862" y="599192"/>
                </a:cubicBezTo>
                <a:cubicBezTo>
                  <a:pt x="496887" y="456317"/>
                  <a:pt x="555625" y="365829"/>
                  <a:pt x="628650" y="275342"/>
                </a:cubicBezTo>
                <a:cubicBezTo>
                  <a:pt x="701675" y="184854"/>
                  <a:pt x="790575" y="101511"/>
                  <a:pt x="862012" y="56267"/>
                </a:cubicBezTo>
                <a:cubicBezTo>
                  <a:pt x="933449" y="11023"/>
                  <a:pt x="943769" y="12611"/>
                  <a:pt x="1057275" y="3880"/>
                </a:cubicBezTo>
                <a:cubicBezTo>
                  <a:pt x="1170781" y="-4851"/>
                  <a:pt x="1543050" y="3880"/>
                  <a:pt x="1543050" y="3880"/>
                </a:cubicBezTo>
                <a:lnTo>
                  <a:pt x="2066925" y="8642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5133975" y="3749079"/>
            <a:ext cx="2071688" cy="1419707"/>
          </a:xfrm>
          <a:custGeom>
            <a:avLst/>
            <a:gdLst>
              <a:gd name="connsiteX0" fmla="*/ 0 w 2071688"/>
              <a:gd name="connsiteY0" fmla="*/ 1403481 h 1414479"/>
              <a:gd name="connsiteX1" fmla="*/ 66675 w 2071688"/>
              <a:gd name="connsiteY1" fmla="*/ 1403481 h 1414479"/>
              <a:gd name="connsiteX2" fmla="*/ 157163 w 2071688"/>
              <a:gd name="connsiteY2" fmla="*/ 1289181 h 1414479"/>
              <a:gd name="connsiteX3" fmla="*/ 290513 w 2071688"/>
              <a:gd name="connsiteY3" fmla="*/ 965331 h 1414479"/>
              <a:gd name="connsiteX4" fmla="*/ 485775 w 2071688"/>
              <a:gd name="connsiteY4" fmla="*/ 522418 h 1414479"/>
              <a:gd name="connsiteX5" fmla="*/ 771525 w 2071688"/>
              <a:gd name="connsiteY5" fmla="*/ 146181 h 1414479"/>
              <a:gd name="connsiteX6" fmla="*/ 1014413 w 2071688"/>
              <a:gd name="connsiteY6" fmla="*/ 12831 h 1414479"/>
              <a:gd name="connsiteX7" fmla="*/ 2071688 w 2071688"/>
              <a:gd name="connsiteY7" fmla="*/ 12831 h 1414479"/>
              <a:gd name="connsiteX0" fmla="*/ 0 w 2071688"/>
              <a:gd name="connsiteY0" fmla="*/ 1405512 h 1416510"/>
              <a:gd name="connsiteX1" fmla="*/ 66675 w 2071688"/>
              <a:gd name="connsiteY1" fmla="*/ 1405512 h 1416510"/>
              <a:gd name="connsiteX2" fmla="*/ 157163 w 2071688"/>
              <a:gd name="connsiteY2" fmla="*/ 1291212 h 1416510"/>
              <a:gd name="connsiteX3" fmla="*/ 290513 w 2071688"/>
              <a:gd name="connsiteY3" fmla="*/ 967362 h 1416510"/>
              <a:gd name="connsiteX4" fmla="*/ 485775 w 2071688"/>
              <a:gd name="connsiteY4" fmla="*/ 524449 h 1416510"/>
              <a:gd name="connsiteX5" fmla="*/ 752475 w 2071688"/>
              <a:gd name="connsiteY5" fmla="*/ 176787 h 1416510"/>
              <a:gd name="connsiteX6" fmla="*/ 1014413 w 2071688"/>
              <a:gd name="connsiteY6" fmla="*/ 14862 h 1416510"/>
              <a:gd name="connsiteX7" fmla="*/ 2071688 w 2071688"/>
              <a:gd name="connsiteY7" fmla="*/ 14862 h 1416510"/>
              <a:gd name="connsiteX0" fmla="*/ 0 w 2071688"/>
              <a:gd name="connsiteY0" fmla="*/ 1400201 h 1411199"/>
              <a:gd name="connsiteX1" fmla="*/ 66675 w 2071688"/>
              <a:gd name="connsiteY1" fmla="*/ 1400201 h 1411199"/>
              <a:gd name="connsiteX2" fmla="*/ 157163 w 2071688"/>
              <a:gd name="connsiteY2" fmla="*/ 1285901 h 1411199"/>
              <a:gd name="connsiteX3" fmla="*/ 290513 w 2071688"/>
              <a:gd name="connsiteY3" fmla="*/ 962051 h 1411199"/>
              <a:gd name="connsiteX4" fmla="*/ 485775 w 2071688"/>
              <a:gd name="connsiteY4" fmla="*/ 519138 h 1411199"/>
              <a:gd name="connsiteX5" fmla="*/ 752475 w 2071688"/>
              <a:gd name="connsiteY5" fmla="*/ 171476 h 1411199"/>
              <a:gd name="connsiteX6" fmla="*/ 1047750 w 2071688"/>
              <a:gd name="connsiteY6" fmla="*/ 19076 h 1411199"/>
              <a:gd name="connsiteX7" fmla="*/ 2071688 w 2071688"/>
              <a:gd name="connsiteY7" fmla="*/ 9551 h 1411199"/>
              <a:gd name="connsiteX0" fmla="*/ 0 w 2071688"/>
              <a:gd name="connsiteY0" fmla="*/ 1400201 h 1411199"/>
              <a:gd name="connsiteX1" fmla="*/ 66675 w 2071688"/>
              <a:gd name="connsiteY1" fmla="*/ 1400201 h 1411199"/>
              <a:gd name="connsiteX2" fmla="*/ 157163 w 2071688"/>
              <a:gd name="connsiteY2" fmla="*/ 1285901 h 1411199"/>
              <a:gd name="connsiteX3" fmla="*/ 290513 w 2071688"/>
              <a:gd name="connsiteY3" fmla="*/ 962051 h 1411199"/>
              <a:gd name="connsiteX4" fmla="*/ 485775 w 2071688"/>
              <a:gd name="connsiteY4" fmla="*/ 519138 h 1411199"/>
              <a:gd name="connsiteX5" fmla="*/ 752475 w 2071688"/>
              <a:gd name="connsiteY5" fmla="*/ 171476 h 1411199"/>
              <a:gd name="connsiteX6" fmla="*/ 990600 w 2071688"/>
              <a:gd name="connsiteY6" fmla="*/ 19076 h 1411199"/>
              <a:gd name="connsiteX7" fmla="*/ 2071688 w 2071688"/>
              <a:gd name="connsiteY7" fmla="*/ 9551 h 1411199"/>
              <a:gd name="connsiteX0" fmla="*/ 0 w 2071688"/>
              <a:gd name="connsiteY0" fmla="*/ 1408709 h 1419707"/>
              <a:gd name="connsiteX1" fmla="*/ 66675 w 2071688"/>
              <a:gd name="connsiteY1" fmla="*/ 1408709 h 1419707"/>
              <a:gd name="connsiteX2" fmla="*/ 157163 w 2071688"/>
              <a:gd name="connsiteY2" fmla="*/ 1294409 h 1419707"/>
              <a:gd name="connsiteX3" fmla="*/ 290513 w 2071688"/>
              <a:gd name="connsiteY3" fmla="*/ 970559 h 1419707"/>
              <a:gd name="connsiteX4" fmla="*/ 485775 w 2071688"/>
              <a:gd name="connsiteY4" fmla="*/ 527646 h 1419707"/>
              <a:gd name="connsiteX5" fmla="*/ 752475 w 2071688"/>
              <a:gd name="connsiteY5" fmla="*/ 179984 h 1419707"/>
              <a:gd name="connsiteX6" fmla="*/ 1081087 w 2071688"/>
              <a:gd name="connsiteY6" fmla="*/ 13296 h 1419707"/>
              <a:gd name="connsiteX7" fmla="*/ 2071688 w 2071688"/>
              <a:gd name="connsiteY7" fmla="*/ 18059 h 1419707"/>
              <a:gd name="connsiteX0" fmla="*/ 0 w 2071688"/>
              <a:gd name="connsiteY0" fmla="*/ 1402427 h 1413425"/>
              <a:gd name="connsiteX1" fmla="*/ 66675 w 2071688"/>
              <a:gd name="connsiteY1" fmla="*/ 1402427 h 1413425"/>
              <a:gd name="connsiteX2" fmla="*/ 157163 w 2071688"/>
              <a:gd name="connsiteY2" fmla="*/ 1288127 h 1413425"/>
              <a:gd name="connsiteX3" fmla="*/ 290513 w 2071688"/>
              <a:gd name="connsiteY3" fmla="*/ 964277 h 1413425"/>
              <a:gd name="connsiteX4" fmla="*/ 485775 w 2071688"/>
              <a:gd name="connsiteY4" fmla="*/ 521364 h 1413425"/>
              <a:gd name="connsiteX5" fmla="*/ 752475 w 2071688"/>
              <a:gd name="connsiteY5" fmla="*/ 173702 h 1413425"/>
              <a:gd name="connsiteX6" fmla="*/ 1081087 w 2071688"/>
              <a:gd name="connsiteY6" fmla="*/ 7014 h 1413425"/>
              <a:gd name="connsiteX7" fmla="*/ 2071688 w 2071688"/>
              <a:gd name="connsiteY7" fmla="*/ 11777 h 1413425"/>
              <a:gd name="connsiteX0" fmla="*/ 0 w 2071688"/>
              <a:gd name="connsiteY0" fmla="*/ 1408709 h 1419707"/>
              <a:gd name="connsiteX1" fmla="*/ 66675 w 2071688"/>
              <a:gd name="connsiteY1" fmla="*/ 1408709 h 1419707"/>
              <a:gd name="connsiteX2" fmla="*/ 157163 w 2071688"/>
              <a:gd name="connsiteY2" fmla="*/ 1294409 h 1419707"/>
              <a:gd name="connsiteX3" fmla="*/ 290513 w 2071688"/>
              <a:gd name="connsiteY3" fmla="*/ 970559 h 1419707"/>
              <a:gd name="connsiteX4" fmla="*/ 485775 w 2071688"/>
              <a:gd name="connsiteY4" fmla="*/ 527646 h 1419707"/>
              <a:gd name="connsiteX5" fmla="*/ 738188 w 2071688"/>
              <a:gd name="connsiteY5" fmla="*/ 179984 h 1419707"/>
              <a:gd name="connsiteX6" fmla="*/ 1081087 w 2071688"/>
              <a:gd name="connsiteY6" fmla="*/ 13296 h 1419707"/>
              <a:gd name="connsiteX7" fmla="*/ 2071688 w 2071688"/>
              <a:gd name="connsiteY7" fmla="*/ 18059 h 141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688" h="1419707">
                <a:moveTo>
                  <a:pt x="0" y="1408709"/>
                </a:moveTo>
                <a:cubicBezTo>
                  <a:pt x="20240" y="1418234"/>
                  <a:pt x="40481" y="1427759"/>
                  <a:pt x="66675" y="1408709"/>
                </a:cubicBezTo>
                <a:cubicBezTo>
                  <a:pt x="92869" y="1389659"/>
                  <a:pt x="119857" y="1367434"/>
                  <a:pt x="157163" y="1294409"/>
                </a:cubicBezTo>
                <a:cubicBezTo>
                  <a:pt x="194469" y="1221384"/>
                  <a:pt x="235744" y="1098353"/>
                  <a:pt x="290513" y="970559"/>
                </a:cubicBezTo>
                <a:cubicBezTo>
                  <a:pt x="345282" y="842765"/>
                  <a:pt x="411163" y="659408"/>
                  <a:pt x="485775" y="527646"/>
                </a:cubicBezTo>
                <a:cubicBezTo>
                  <a:pt x="560387" y="395884"/>
                  <a:pt x="638969" y="265709"/>
                  <a:pt x="738188" y="179984"/>
                </a:cubicBezTo>
                <a:cubicBezTo>
                  <a:pt x="837407" y="94259"/>
                  <a:pt x="858837" y="40283"/>
                  <a:pt x="1081087" y="13296"/>
                </a:cubicBezTo>
                <a:cubicBezTo>
                  <a:pt x="1303337" y="-13691"/>
                  <a:pt x="1651397" y="6946"/>
                  <a:pt x="2071688" y="1805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472991" y="5445224"/>
            <a:ext cx="8270025" cy="847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kumimoji="1" lang="en-US" altLang="ja-JP" sz="2000" dirty="0" smtClean="0"/>
              <a:t>Even if the mass injection is so rapid, the temperature will gradually change.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kumimoji="1" lang="en-US" altLang="ja-JP" sz="2000" dirty="0" smtClean="0"/>
              <a:t>The delay time is determined by typical thermal scale 1/T.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5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have discussed Hawking temperature for non-stationary </a:t>
            </a:r>
            <a:r>
              <a:rPr kumimoji="1" lang="en-US" altLang="ja-JP" dirty="0" err="1" smtClean="0"/>
              <a:t>spactimes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Hawking temperature is determined by </a:t>
            </a:r>
            <a:r>
              <a:rPr lang="en-US" altLang="ja-JP" dirty="0" smtClean="0">
                <a:solidFill>
                  <a:srgbClr val="FF0000"/>
                </a:solidFill>
              </a:rPr>
              <a:t>surface gravity for the past horizon</a:t>
            </a:r>
          </a:p>
          <a:p>
            <a:r>
              <a:rPr kumimoji="1" lang="en-US" altLang="ja-JP" dirty="0" smtClean="0"/>
              <a:t>We have applied it to </a:t>
            </a:r>
            <a:r>
              <a:rPr kumimoji="1" lang="en-US" altLang="ja-JP" dirty="0" err="1" smtClean="0"/>
              <a:t>AdS-Vaidya</a:t>
            </a:r>
            <a:r>
              <a:rPr kumimoji="1" lang="en-US" altLang="ja-JP" dirty="0" smtClean="0"/>
              <a:t> as a toy model of </a:t>
            </a:r>
            <a:r>
              <a:rPr kumimoji="1" lang="en-US" altLang="ja-JP" dirty="0" err="1" smtClean="0"/>
              <a:t>thermalization</a:t>
            </a:r>
            <a:r>
              <a:rPr kumimoji="1" lang="en-US" altLang="ja-JP" dirty="0" smtClean="0"/>
              <a:t> process in </a:t>
            </a:r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/CFT</a:t>
            </a:r>
          </a:p>
          <a:p>
            <a:pPr lvl="1"/>
            <a:r>
              <a:rPr kumimoji="1" lang="en-US" altLang="ja-JP" dirty="0" smtClean="0"/>
              <a:t>Even if the </a:t>
            </a:r>
            <a:r>
              <a:rPr kumimoji="1" lang="en-US" altLang="ja-JP" dirty="0" err="1" smtClean="0"/>
              <a:t>spacetime</a:t>
            </a:r>
            <a:r>
              <a:rPr kumimoji="1" lang="en-US" altLang="ja-JP" dirty="0" smtClean="0"/>
              <a:t> rapidly changes, the temperature will gradually evolve and its time-scale is bounded by typical thermal time-scale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fact that black holes possess thermodynamic properties has been intriguing</a:t>
            </a:r>
            <a:r>
              <a:rPr lang="ja-JP" altLang="en-US" dirty="0"/>
              <a:t> </a:t>
            </a:r>
            <a:r>
              <a:rPr lang="en-US" altLang="ja-JP" dirty="0" smtClean="0"/>
              <a:t>in gravity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Hawking temperature, Black hole entropy</a:t>
            </a:r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AdS</a:t>
            </a:r>
            <a:r>
              <a:rPr lang="en-US" altLang="ja-JP" dirty="0" smtClean="0"/>
              <a:t>/CFT has opened up new insights about these properties</a:t>
            </a:r>
          </a:p>
          <a:p>
            <a:pPr lvl="1"/>
            <a:r>
              <a:rPr kumimoji="1" lang="en-US" altLang="ja-JP" dirty="0" smtClean="0"/>
              <a:t>Stationary black holes correspond to thermal equilibrium state of dual field theories at finite-temperature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It is interesting to explore generalization for non-stationary </a:t>
            </a:r>
            <a:r>
              <a:rPr kumimoji="1" lang="en-US" altLang="ja-JP" dirty="0" err="1" smtClean="0"/>
              <a:t>spacetime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In stationary cases Hawking temperature is given by surface gravity of (Killing) horizon. How about dynamical cases?</a:t>
            </a:r>
          </a:p>
          <a:p>
            <a:pPr lvl="1"/>
            <a:r>
              <a:rPr lang="en-US" altLang="ja-JP" dirty="0" smtClean="0"/>
              <a:t>No Killing horizon. Which horizon?</a:t>
            </a:r>
          </a:p>
          <a:p>
            <a:pPr lvl="1"/>
            <a:r>
              <a:rPr kumimoji="1" lang="en-US" altLang="ja-JP" dirty="0" smtClean="0"/>
              <a:t>If we defined temperatures by using some quantities associated with event horizon, how can we observe it at asymptotic region? It is puzzling from causality.</a:t>
            </a:r>
          </a:p>
          <a:p>
            <a:pPr lvl="1"/>
            <a:endParaRPr lang="en-US" altLang="ja-JP" dirty="0"/>
          </a:p>
          <a:p>
            <a:r>
              <a:rPr kumimoji="1" lang="en-US" altLang="ja-JP" dirty="0" smtClean="0"/>
              <a:t>Our approach: we try to define temperature from spectrum of Hawking radiation</a:t>
            </a:r>
          </a:p>
          <a:p>
            <a:pPr lvl="1"/>
            <a:r>
              <a:rPr lang="en-US" altLang="ja-JP" dirty="0" smtClean="0"/>
              <a:t>For gravitational collapse, </a:t>
            </a:r>
            <a:r>
              <a:rPr lang="en-US" altLang="ja-JP" dirty="0" err="1" smtClean="0"/>
              <a:t>Barcelo</a:t>
            </a:r>
            <a:r>
              <a:rPr lang="en-US" altLang="ja-JP" dirty="0" smtClean="0"/>
              <a:t> et al. (2011) have considered.</a:t>
            </a:r>
          </a:p>
          <a:p>
            <a:pPr lvl="1"/>
            <a:r>
              <a:rPr kumimoji="1" lang="en-US" altLang="ja-JP" dirty="0" smtClean="0"/>
              <a:t>We will focus our attention on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eternal BHs</a:t>
            </a:r>
            <a:r>
              <a:rPr kumimoji="1" lang="en-US" altLang="ja-JP" dirty="0" smtClean="0"/>
              <a:t> because we are interested in near-equilibrium systems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problem?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We introduce two null coordinates</a:t>
            </a:r>
          </a:p>
          <a:p>
            <a:pPr lvl="1"/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1" lang="en-US" altLang="ja-JP" dirty="0" smtClean="0"/>
              <a:t>: asymptotic time (natural time for asymptotic observers)</a:t>
            </a:r>
          </a:p>
          <a:p>
            <a:pPr lvl="1"/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Kruskal</a:t>
            </a:r>
            <a:r>
              <a:rPr lang="en-US" altLang="ja-JP" dirty="0" smtClean="0"/>
              <a:t> time (an affine parameter on the past horizon)</a:t>
            </a:r>
          </a:p>
          <a:p>
            <a:r>
              <a:rPr kumimoji="1" lang="en-US" altLang="ja-JP" dirty="0" err="1" smtClean="0"/>
              <a:t>Bogoliubov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transfomation</a:t>
            </a:r>
            <a:r>
              <a:rPr kumimoji="1" lang="en-US" altLang="ja-JP" dirty="0" smtClean="0"/>
              <a:t> between two sets of modes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Conventional derivation of the Hawking radiation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 rot="2700000">
            <a:off x="7668344" y="4653136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rot="18900000" flipV="1">
            <a:off x="8482658" y="4127261"/>
            <a:ext cx="0" cy="818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8900000" flipV="1">
            <a:off x="7588924" y="5187069"/>
            <a:ext cx="0" cy="818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,amssymb}&#10;\pagestyle{empty}&lt;/preamble&gt;&#10;  &lt;body&gt;\begin{align*} &#10;U&#10;\end{align*}&lt;/body&gt;&#10;  &lt;fcolor&gt;FF000000&lt;/fcolor&gt;&#10;  &lt;bcolor&gt;FFFFFFFF&lt;/bcolor&gt;&#10;  &lt;transparent&gt;True&lt;/transparent&gt;&#10;  &lt;resolution&gt;1800&lt;/resolution&gt;&#10;  &lt;imageh&gt;175&lt;/imageh&gt;&#10;  &lt;imagew&gt;17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25" y="5214365"/>
            <a:ext cx="182033" cy="18520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pagestyle{empty}&lt;/preamble&gt;&#10;  &lt;body&gt;\begin{align*} &#10;u&#10;\end{align*}&lt;/body&gt;&#10;  &lt;fcolor&gt;FF000000&lt;/fcolor&gt;&#10;  &lt;bcolor&gt;FFFFFFFF&lt;/bcolor&gt;&#10;  &lt;transparent&gt;True&lt;/transparent&gt;&#10;  &lt;resolution&gt;1800&lt;/resolution&gt;&#10;  &lt;imageh&gt;112&lt;/imageh&gt;&#10;  &lt;imagew&gt;12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92" y="4128628"/>
            <a:ext cx="135466" cy="11853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   \left.&#10;    \begin{aligned}&#10;     \alpha_{\omega\omega'}\\&#10;     \beta_{\omega\omega'}&#10;    \end{aligned}&#10;      \right\} = \pm \frac{i}{2\pi}\sqrt{\frac{\omega'}{\omega}}&#10;   \int^{\infty}_{-\infty} \mathrm du \frac{\mathrm dU}{\mathrm du}&#10;   e^{\pm i \omega u - i \omega' U(u)}.&#10;\end{align*}&lt;/body&gt;&#10;  &lt;fcolor&gt;FF000000&lt;/fcolor&gt;&#10;  &lt;bcolor&gt;FFFFFFFF&lt;/bcolor&gt;&#10;  &lt;transparent&gt;True&lt;/transparent&gt;&#10;  &lt;resolution&gt;1800&lt;/resolution&gt;&#10;  &lt;imageh&gt;747&lt;/imageh&gt;&#10;  &lt;imagew&gt;4867&lt;/imagew&gt;&#10;  &lt;scale&gt;50&lt;/scale&gt;&#10;  &lt;cursor&gt;29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2266"/>
            <a:ext cx="5150908" cy="7905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,amssymb}&#10;\pagestyle{empty}&lt;/preamble&gt;&#10;  &lt;body&gt;\begin{align*} &#10;  U(u) = - \exp(-\kappa u)&#10;\end{align*}&lt;/body&gt;&#10;  &lt;fcolor&gt;FF000000&lt;/fcolor&gt;&#10;  &lt;bcolor&gt;FFFFFFFF&lt;/bcolor&gt;&#10;  &lt;transparent&gt;True&lt;/transparent&gt;&#10;  &lt;resolution&gt;1800&lt;/resolution&gt;&#10;  &lt;imageh&gt;249&lt;/imageh&gt;&#10;  &lt;imagew&gt;2115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22" y="5095679"/>
            <a:ext cx="2016224" cy="23737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pagestyle{empty}&lt;/preamble&gt;&#10;  &lt;body&gt;\begin{align*}&#10; \frac{|\beta_{\omega\omega'}|^2}{|\alpha_{\omega\omega'}|^2}&#10; = e^{-2\pi\omega/\kappa}&#10;\end{align*}&lt;/body&gt;&#10;  &lt;fcolor&gt;FF000000&lt;/fcolor&gt;&#10;  &lt;bcolor&gt;FFFFFFFF&lt;/bcolor&gt;&#10;  &lt;transparent&gt;True&lt;/transparent&gt;&#10;  &lt;resolution&gt;1800&lt;/resolution&gt;&#10;  &lt;imageh&gt;608&lt;/imageh&gt;&#10;  &lt;imagew&gt;1951&lt;/imagew&gt;&#10;  &lt;scale&gt;50&lt;/scale&gt;&#10;  &lt;cursor&gt;7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10846"/>
            <a:ext cx="2064808" cy="643467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pagestyle{empty}&lt;/preamble&gt;&#10;  &lt;body&gt;\begin{align*}&#10; |\beta_{\omega\omega'}|^2&#10; \propto \frac{1}{e^{2\pi\omega/\kappa} - 1}&#10;\end{align*}&lt;/body&gt;&#10;  &lt;fcolor&gt;FF000000&lt;/fcolor&gt;&#10;  &lt;bcolor&gt;FFFFFFFF&lt;/bcolor&gt;&#10;  &lt;transparent&gt;True&lt;/transparent&gt;&#10;  &lt;resolution&gt;1800&lt;/resolution&gt;&#10;  &lt;imageh&gt;512&lt;/imageh&gt;&#10;  &lt;imagew&gt;2196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02" y="5410282"/>
            <a:ext cx="2324099" cy="541867"/>
          </a:xfrm>
          <a:prstGeom prst="rect">
            <a:avLst/>
          </a:prstGeom>
        </p:spPr>
      </p:pic>
      <p:sp>
        <p:nvSpPr>
          <p:cNvPr id="20" name="下矢印 19"/>
          <p:cNvSpPr/>
          <p:nvPr/>
        </p:nvSpPr>
        <p:spPr>
          <a:xfrm>
            <a:off x="3133823" y="4982728"/>
            <a:ext cx="484632" cy="427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amssymb}&#10;\pagestyle{empty}&lt;/preamble&gt;&#10;  &lt;body&gt;\begin{align*} &#10;  u_\omega \propto e^{-i\omega u}, \quad &#10; \bar u_{\omega'} \propto e^{-i\omega' U}&#10;\end{align*}&lt;/body&gt;&#10;  &lt;fcolor&gt;FF000000&lt;/fcolor&gt;&#10;  &lt;bcolor&gt;FFFFFFFF&lt;/bcolor&gt;&#10;  &lt;transparent&gt;True&lt;/transparent&gt;&#10;  &lt;resolution&gt;1800&lt;/resolution&gt;&#10;  &lt;imageh&gt;295&lt;/imageh&gt;&#10;  &lt;imagew&gt;2949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6" y="3717031"/>
            <a:ext cx="2811274" cy="28122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983633" y="596302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Thermal spectrum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We use wave packets which are localized in both of time and frequency domains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Extension to time-dependent </a:t>
            </a:r>
            <a:r>
              <a:rPr kumimoji="1" lang="en-US" altLang="ja-JP" dirty="0" err="1" smtClean="0"/>
              <a:t>spacetime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pagestyle{empty}&lt;/preamble&gt;&#10;  &lt;body&gt;\begin{align*} &#10; \psi_\omega (u) = \frac{1}{\sqrt{4\pi\omega}}w_{\Delta u}(u-u_0)&#10;e^{-i\omega u}&#10;\end{align*}&lt;/body&gt;&#10;  &lt;fcolor&gt;FF000000&lt;/fcolor&gt;&#10;  &lt;bcolor&gt;FFFFFFFF&lt;/bcolor&gt;&#10;  &lt;transparent&gt;True&lt;/transparent&gt;&#10;  &lt;resolution&gt;1800&lt;/resolution&gt;&#10;  &lt;imageh&gt;566&lt;/imageh&gt;&#10;  &lt;imagew&gt;3625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2" y="2553428"/>
            <a:ext cx="3836458" cy="599016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pagestyle{empty}&lt;/preamble&gt;&#10;  &lt;body&gt;\begin{align*} &#10; w_{\Delta u}(x)&#10;\end{align*}&lt;/body&gt;&#10;  &lt;fcolor&gt;FF000000&lt;/fcolor&gt;&#10;  &lt;bcolor&gt;FFFFFFFF&lt;/bcolor&gt;&#10;  &lt;transparent&gt;True&lt;/transparent&gt;&#10;  &lt;resolution&gt;1800&lt;/resolution&gt;&#10;  &lt;imageh&gt;249&lt;/imageh&gt;&#10;  &lt;imagew&gt;776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5" y="3284984"/>
            <a:ext cx="821267" cy="263525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2339752" y="3232080"/>
            <a:ext cx="5677407" cy="369332"/>
            <a:chOff x="2339752" y="3232080"/>
            <a:chExt cx="5677407" cy="369332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339752" y="3232080"/>
              <a:ext cx="532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: a window function which goes rapidly to zero outside </a:t>
              </a:r>
              <a:endParaRPr kumimoji="1" lang="ja-JP" altLang="en-US" dirty="0"/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,amssymb}&#10;\pagestyle{empty}&lt;/preamble&gt;&#10;  &lt;body&gt;\begin{align*} &#10;\Delta u&#10;\end{align*}&lt;/body&gt;&#10;  &lt;fcolor&gt;FF000000&lt;/fcolor&gt;&#10;  &lt;bcolor&gt;FFFFFFFF&lt;/bcolor&gt;&#10;  &lt;transparent&gt;True&lt;/transparent&gt;&#10;  &lt;resolution&gt;1800&lt;/resolution&gt;&#10;  &lt;imageh&gt;180&lt;/imageh&gt;&#10;  &lt;imagew&gt;331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851" y="3321496"/>
              <a:ext cx="350308" cy="190500"/>
            </a:xfrm>
            <a:prstGeom prst="rect">
              <a:avLst/>
            </a:prstGeom>
          </p:spPr>
        </p:pic>
      </p:grpSp>
      <p:pic>
        <p:nvPicPr>
          <p:cNvPr id="20" name="TexTeXPicture" descr="&lt;?xml version=&quot;1.0&quot; encoding=&quot;utf-16&quot;?&gt;&#10;&lt;TeXTeX&gt;&#10;  &lt;preamble&gt;\documentclass{jarticle}&#10;\usepackage{amsmath,amssymb}&#10;\pagestyle{empty}&lt;/preamble&gt;&#10;  &lt;body&gt;\begin{align*} &#10; \left\{&#10;\begin{aligned}&#10;\Delta u \\&#10;u_0&#10;\end{aligned}&#10;\right.&#10;\end{align*}&lt;/body&gt;&#10;  &lt;fcolor&gt;FF000000&lt;/fcolor&gt;&#10;  &lt;bcolor&gt;FFFFFFFF&lt;/bcolor&gt;&#10;  &lt;transparent&gt;True&lt;/transparent&gt;&#10;  &lt;resolution&gt;1800&lt;/resolution&gt;&#10;  &lt;imageh&gt;747&lt;/imageh&gt;&#10;  &lt;imagew&gt;549&lt;/imagew&gt;&#10;  &lt;scale&gt;50&lt;/scale&gt;&#10;  &lt;cursor&gt;7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3" y="3680024"/>
            <a:ext cx="585788" cy="79705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109838" y="3644993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a duration of observation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09838" y="4166725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a time of observation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5536" y="466968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We expect to be able to define temperature, if the background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spacetime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would evolve sufficiently slowly within the above time interval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Bogoliubov</a:t>
            </a:r>
            <a:r>
              <a:rPr kumimoji="1" lang="en-US" altLang="ja-JP" dirty="0" smtClean="0"/>
              <a:t> coefficients for wave packets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Saddle-point approximation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JGRG21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pagestyle{empty}&lt;/preamble&gt;&#10;  &lt;body&gt;\begin{align*} &#10;   \left.&#10;    \begin{aligned}&#10;     A_{\omega\omega'}\\&#10;     B_{\omega\omega'}&#10;    \end{aligned}&#10;      \right\} = \pm \frac{i}{2\pi}\sqrt{\frac{\omega'}{\omega}}&#10;   \int^{\infty}_{-\infty} w_{\Delta u}(u-u_0)&#10; \frac{\mathrm dU}{\mathrm du}&#10;   e^{\pm i \omega u - i \omega' U(u)} \mathrm du&#10;\end{align*}&lt;/body&gt;&#10;  &lt;fcolor&gt;FF000000&lt;/fcolor&gt;&#10;  &lt;bcolor&gt;FFFFFFFF&lt;/bcolor&gt;&#10;  &lt;transparent&gt;True&lt;/transparent&gt;&#10;  &lt;resolution&gt;1800&lt;/resolution&gt;&#10;  &lt;imageh&gt;747&lt;/imageh&gt;&#10;  &lt;imagew&gt;6208&lt;/imagew&gt;&#10;  &lt;scale&gt;50&lt;/scale&gt;&#10;  &lt;cursor&gt;30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204865"/>
            <a:ext cx="6264697" cy="75382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amssymb}&#10;\pagestyle{empty}&lt;/preamble&gt;&#10;  &lt;body&gt;\begin{align*} &#10; \int^{\infty}_{-\infty} w_{\Delta u}(u-u_0)&#10; \exp \phi(u) \mathrm du&#10; \simeq w_{\Delta}(u_*-u_0)e^{\phi(u_*)}&#10; \sqrt{\frac{2\pi}{|\phi''(u_*)|}}&#10;\end{align*}&lt;/body&gt;&#10;  &lt;fcolor&gt;FF000000&lt;/fcolor&gt;&#10;  &lt;bcolor&gt;FFFFFFFF&lt;/bcolor&gt;&#10;  &lt;transparent&gt;True&lt;/transparent&gt;&#10;  &lt;resolution&gt;1800&lt;/resolution&gt;&#10;  &lt;imageh&gt;747&lt;/imageh&gt;&#10;  &lt;imagew&gt;6626&lt;/imagew&gt;&#10;  &lt;scale&gt;50&lt;/scale&gt;&#10;  &lt;cursor&gt;1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7" y="3447143"/>
            <a:ext cx="7012517" cy="7905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54868" y="2985478"/>
            <a:ext cx="430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This integral can be evaluated as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amssymb}&#10;\pagestyle{empty}&lt;/preamble&gt;&#10;  &lt;body&gt;\begin{align*} &#10; \phi'(u_*) = 0&#10;\end{align*}&lt;/body&gt;&#10;  &lt;fcolor&gt;FF000000&lt;/fcolor&gt;&#10;  &lt;bcolor&gt;FFFFFFFF&lt;/bcolor&gt;&#10;  &lt;transparent&gt;True&lt;/transparent&gt;&#10;  &lt;resolution&gt;1800&lt;/resolution&gt;&#10;  &lt;imageh&gt;262&lt;/imageh&gt;&#10;  &lt;imagew&gt;11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48" y="4706661"/>
            <a:ext cx="1168400" cy="27728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amssymb}&#10;\pagestyle{empty}&lt;/preamble&gt;&#10;  &lt;body&gt;\begin{align*}&#10;\left\{&#10;\begin{aligned}&#10; \phi(u) =&amp;amp; \log U'(u) \pm i\omega u - i \omega' U(u)\\&#10; \phi'(u) =&amp;amp; - \kappa(u) \pm i\omega  - i \omega' U'(u)\\&#10; \phi''(u) =&amp;amp; - \kappa'(u)  + i \omega' U'(u)\kappa(u)&#10;\end{aligned}&#10;\right.&#10;\end{align*}&lt;/body&gt;&#10;  &lt;fcolor&gt;FF000000&lt;/fcolor&gt;&#10;  &lt;bcolor&gt;FFFFFFFF&lt;/bcolor&gt;&#10;  &lt;transparent&gt;True&lt;/transparent&gt;&#10;  &lt;resolution&gt;1800&lt;/resolution&gt;&#10;  &lt;imageh&gt;1195&lt;/imageh&gt;&#10;  &lt;imagew&gt;3934&lt;/imagew&gt;&#10;  &lt;scale&gt;50&lt;/scale&gt;&#10;  &lt;cursor&gt;15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8" y="4298471"/>
            <a:ext cx="3600400" cy="109366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195351" y="4337329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Saddle point: </a:t>
            </a:r>
            <a:endParaRPr kumimoji="1" lang="ja-JP" altLang="en-US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amssymb}&#10;\pagestyle{empty}&lt;/preamble&gt;&#10;  &lt;body&gt;\begin{align*} &#10; \kappa(u) \equiv - \frac{\mathrm d}{\mathrm du}&#10; \log\frac{\mathrm dU}{\mathrm du}&#10;\end{align*}&lt;/body&gt;&#10;  &lt;fcolor&gt;FF000000&lt;/fcolor&gt;&#10;  &lt;bcolor&gt;FFFFFFFF&lt;/bcolor&gt;&#10;  &lt;transparent&gt;True&lt;/transparent&gt;&#10;  &lt;resolution&gt;1800&lt;/resolution&gt;&#10;  &lt;imageh&gt;515&lt;/imageh&gt;&#10;  &lt;imagew&gt;2103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36" y="5589240"/>
            <a:ext cx="2225675" cy="54504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247333" y="5677094"/>
            <a:ext cx="18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have defined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pagestyle{empty}&lt;/preamble&gt;&#10;  &lt;body&gt;\begin{align*} &#10; (\omega \gg \kappa)&#10;\end{align*}&lt;/body&gt;&#10;  &lt;fcolor&gt;FF000000&lt;/fcolor&gt;&#10;  &lt;bcolor&gt;FFFFFFFF&lt;/bcolor&gt;&#10;  &lt;transparent&gt;True&lt;/transparent&gt;&#10;  &lt;resolution&gt;1800&lt;/resolution&gt;&#10;  &lt;imageh&gt;249&lt;/imageh&gt;&#10;  &lt;imagew&gt;83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01" y="2985478"/>
            <a:ext cx="887942" cy="2635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28842" y="2899881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Geometric optics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clarify what slowly evolving is, we will define adiabatic expansion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Expanding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dirty="0" smtClean="0"/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dirty="0" smtClean="0"/>
              <a:t>) with respect to </a:t>
            </a:r>
            <a:r>
              <a:rPr lang="el-GR" altLang="ja-JP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Adiabatic expansion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pagestyle{empty}&lt;/preamble&gt;&#10;  &lt;body&gt;\begin{align*} &#10; \kappa(u) = \kappa_0 [1 + \epsilon f(u)]&#10;\end{align*}&lt;/body&gt;&#10;  &lt;fcolor&gt;FF000000&lt;/fcolor&gt;&#10;  &lt;bcolor&gt;FFFFFFFF&lt;/bcolor&gt;&#10;  &lt;transparent&gt;True&lt;/transparent&gt;&#10;  &lt;resolution&gt;1800&lt;/resolution&gt;&#10;  &lt;imageh&gt;249&lt;/imageh&gt;&#10;  &lt;imagew&gt;2178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1"/>
            <a:ext cx="2305050" cy="263525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amssymb}&#10;\pagestyle{empty}&lt;/preamble&gt;&#10;  &lt;body&gt;\begin{align*} &#10; |f(u)| &amp;lt; 1 \quad \text{for} \quad |u-u_0|&amp;lt;\Delta u&#10;\end{align*}&lt;/body&gt;&#10;  &lt;fcolor&gt;FF000000&lt;/fcolor&gt;&#10;  &lt;bcolor&gt;FFFFFFFF&lt;/bcolor&gt;&#10;  &lt;transparent&gt;True&lt;/transparent&gt;&#10;  &lt;resolution&gt;1800&lt;/resolution&gt;&#10;  &lt;imageh&gt;249&lt;/imageh&gt;&#10;  &lt;imagew&gt;3361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0"/>
            <a:ext cx="3557057" cy="2635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amssymb}&#10;\pagestyle{empty}&lt;/preamble&gt;&#10;  &lt;body&gt;\begin{align*} &#10; \frac{\delta \kappa}{\kappa_0} &amp;lt; \epsilon \quad &#10;(\delta \kappa \equiv |\kappa(u) - \kappa_0|)&#10;\end{align*}&lt;/body&gt;&#10;  &lt;fcolor&gt;FF000000&lt;/fcolor&gt;&#10;  &lt;bcolor&gt;FFFFFFFF&lt;/bcolor&gt;&#10;  &lt;transparent&gt;True&lt;/transparent&gt;&#10;  &lt;resolution&gt;1800&lt;/resolution&gt;&#10;  &lt;imageh&gt;556&lt;/imageh&gt;&#10;  &lt;imagew&gt;2919&lt;/imagew&gt;&#10;  &lt;scale&gt;50&lt;/scale&gt;&#10;  &lt;cursor&gt;11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56591"/>
            <a:ext cx="3089275" cy="588433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1908101" y="3203698"/>
            <a:ext cx="648072" cy="294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amssymb}&#10;\pagestyle{empty}&lt;/preamble&gt;&#10;  &lt;body&gt;\begin{align*} &#10;U'(u) =&amp;amp; \exp\left(-\int^u_{u_0}\kappa(u')\mathrm du'\right)&#10; = U'_0 e^{-\kappa_0 \delta u}(1 - \epsilon \kappa_0 g(u) + \mathcal O(\epsilon^2)),\\&#10;U(u) =&amp;amp; \int^u_{u_0} U'(u')\mathrm du'&#10; = U_0 + U'_0 \left(&#10; \frac{1-e^{-\kappa_0 \delta u}}{\kappa_0}&#10; - \epsilon \kappa_0 \int^u_{u_0}e^{-\kappa_0 \delta u'}g(u')\mathrm du' + \mathcal O(\epsilon^2)&#10;\right),\\&#10;U''(u) =&amp;amp; - \kappa(u) U'(u) &#10; = - \kappa_0(1+\epsilon f(u)) U'_0 e^{-\kappa_0\delta u}&#10; (1 - \epsilon \kappa_0 g(u) + \mathcal O(\epsilon^2))&#10;\end{align*}&lt;/body&gt;&#10;  &lt;fcolor&gt;FF000000&lt;/fcolor&gt;&#10;  &lt;bcolor&gt;FFFFFFFF&lt;/bcolor&gt;&#10;  &lt;transparent&gt;True&lt;/transparent&gt;&#10;  &lt;resolution&gt;1800&lt;/resolution&gt;&#10;  &lt;imageh&gt;1770&lt;/imageh&gt;&#10;  &lt;imagew&gt;8999&lt;/imagew&gt;&#10;  &lt;scale&gt;50&lt;/scale&gt;&#10;  &lt;cursor&gt;5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0" y="4293096"/>
            <a:ext cx="7445489" cy="14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Also, we will expand the saddle point and solve the saddle point equation order by order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Adiabatic expansion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amssymb}&#10;\pagestyle{empty}&lt;/preamble&gt;&#10;  &lt;body&gt;\begin{align*} &#10; u_* = u_*^{(0)} + \epsilon u_*^{(1)} + \mathcal O(\epsilon^2)&#10;\end{align*}&lt;/body&gt;&#10;  &lt;fcolor&gt;FF000000&lt;/fcolor&gt;&#10;  &lt;bcolor&gt;FFFFFFFF&lt;/bcolor&gt;&#10;  &lt;transparent&gt;True&lt;/transparent&gt;&#10;  &lt;resolution&gt;1800&lt;/resolution&gt;&#10;  &lt;imageh&gt;322&lt;/imageh&gt;&#10;  &lt;imagew&gt;2700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45" y="2611275"/>
            <a:ext cx="2857500" cy="3407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amssymb}&#10;\pagestyle{empty}&lt;/preamble&gt;&#10;  &lt;body&gt;\begin{align*} &#10; 0 = \phi'(u_*) =&amp;amp; - \kappa_0 re^{\mp i\theta} - i\omega'U'_0 e^{-\kappa_0\delta u_*^{(0)}}\\&#10; &amp;amp; +\epsilon \kappa_0 \left[- f(u_*^{(0)}) + i\omega' U'_0 e^{-\kappa_0 \delta u_*^{(0)}} \left(u_*^{(1)} + g(u_*^{(0)}) \right) \right] + \mathcal O(\epsilon^2)&#10;\end{align*}&lt;/body&gt;&#10;  &lt;fcolor&gt;FF000000&lt;/fcolor&gt;&#10;  &lt;bcolor&gt;FFFFFFFF&lt;/bcolor&gt;&#10;  &lt;transparent&gt;True&lt;/transparent&gt;&#10;  &lt;resolution&gt;1800&lt;/resolution&gt;&#10;  &lt;imageh&gt;931&lt;/imageh&gt;&#10;  &lt;imagew&gt;7789&lt;/imagew&gt;&#10;  &lt;scale&gt;50&lt;/scale&gt;&#10;  &lt;cursor&gt;27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66163"/>
            <a:ext cx="7488832" cy="895121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amssymb}&#10;\pagestyle{empty}&lt;/preamble&gt;&#10;  &lt;body&gt;\begin{align*} &#10; \phi(u_*) - \phi(u_0) = \phi_0 + \epsilon \phi_1 + \mathcal O(\epsilon^2), \quad&#10; \phi''(u_*) = \phi''_0 + \epsilon \phi''_1 + \mathcal O(\epsilon^2)&#10;\end{align*}&lt;/body&gt;&#10;  &lt;fcolor&gt;FF000000&lt;/fcolor&gt;&#10;  &lt;bcolor&gt;FFFFFFFF&lt;/bcolor&gt;&#10;  &lt;transparent&gt;True&lt;/transparent&gt;&#10;  &lt;resolution&gt;1800&lt;/resolution&gt;&#10;  &lt;imageh&gt;284&lt;/imageh&gt;&#10;  &lt;imagew&gt;6929&lt;/imagew&gt;&#10;  &lt;scale&gt;50&lt;/scale&gt;&#10;  &lt;cursor&gt;16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34338"/>
            <a:ext cx="6661973" cy="27305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31773" y="4866336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To guarantee that the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purturbative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 expansion is valid, we should require each of correction term to be sufficiently smaller than its leading term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amssymb}&#10;\pagestyle{empty}&lt;/preamble&gt;&#10;  &lt;body&gt;\begin{align*} &#10; \epsilon \ll 1&#10;\end{align*}&lt;/body&gt;&#10;  &lt;fcolor&gt;FF000000&lt;/fcolor&gt;&#10;  &lt;bcolor&gt;FFFFFFFF&lt;/bcolor&gt;&#10;  &lt;transparent&gt;True&lt;/transparent&gt;&#10;  &lt;resolution&gt;1800&lt;/resolution&gt;&#10;  &lt;imageh&gt;182&lt;/imageh&gt;&#10;  &lt;imagew&gt;581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49" y="6077303"/>
            <a:ext cx="614892" cy="192616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amssymb}&#10;\pagestyle{empty}&lt;/preamble&gt;&#10;  &lt;body&gt;\begin{align*} &#10; \frac{|B_{\omega\omega'}|^2}{|A_{\omega\omega'}|^2}&#10; = \exp \left(- \frac{2\pi\omega}{\kappa(u_0)}\right)&#10;\end{align*}&lt;/body&gt;&#10;  &lt;fcolor&gt;FF000000&lt;/fcolor&gt;&#10;  &lt;bcolor&gt;FFFFFFFF&lt;/bcolor&gt;&#10;  &lt;transparent&gt;True&lt;/transparent&gt;&#10;  &lt;resolution&gt;1800&lt;/resolution&gt;&#10;  &lt;imageh&gt;611&lt;/imageh&gt;&#10;  &lt;imagew&gt;2726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02" y="5648264"/>
            <a:ext cx="2773541" cy="621655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3131840" y="5716775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1943" y="5589759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Sufficient condition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Geometrical meaning of </a:t>
            </a:r>
            <a:r>
              <a:rPr kumimoji="1" lang="el-GR" altLang="ja-JP" i="1" dirty="0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kumimoji="1" lang="en-US" altLang="ja-JP" dirty="0" smtClean="0"/>
              <a:t>(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en-US" altLang="ja-JP" dirty="0" smtClean="0"/>
              <a:t>In-going null vectors with respect to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ja-JP" dirty="0" smtClean="0"/>
              <a:t> and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Geodesic equation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Surface gravity for past horizon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JGRG21</a:t>
            </a:r>
            <a:endParaRPr 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pagestyle{empty}&lt;/preamble&gt;&#10;  &lt;body&gt;\begin{align*} &#10; \kappa (u) = - \frac{\mathrm d}{\mathrm du}&#10;  \log\frac{\mathrm dU}{\mathrm du}&#10;\end{align*}&lt;/body&gt;&#10;  &lt;fcolor&gt;FF000000&lt;/fcolor&gt;&#10;  &lt;bcolor&gt;FFFFFFFF&lt;/bcolor&gt;&#10;  &lt;transparent&gt;True&lt;/transparent&gt;&#10;  &lt;resolution&gt;1800&lt;/resolution&gt;&#10;  &lt;imageh&gt;515&lt;/imageh&gt;&#10;  &lt;imagew&gt;2103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9931"/>
            <a:ext cx="2225676" cy="54504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amssymb}&#10;\pagestyle{empty}&lt;/preamble&gt;&#10;  &lt;body&gt;\begin{align*} &#10; k^a = \left(\frac{\partial}{\partial u}\right)^a,\quad&#10; \bar k^a = \left(\frac{\partial}{\partial U}\right)^a \quad&#10;(k^a = U'(u) \bar k^a)&#10;\end{align*}&lt;/body&gt;&#10;  &lt;fcolor&gt;FF000000&lt;/fcolor&gt;&#10;  &lt;bcolor&gt;FFFFFFFF&lt;/bcolor&gt;&#10;  &lt;transparent&gt;True&lt;/transparent&gt;&#10;  &lt;resolution&gt;1800&lt;/resolution&gt;&#10;  &lt;imageh&gt;612&lt;/imageh&gt;&#10;  &lt;imagew&gt;5205&lt;/imagew&gt;&#10;  &lt;scale&gt;50&lt;/scale&gt;&#10;  &lt;cursor&gt;1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2" y="2553428"/>
            <a:ext cx="5508627" cy="647699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 rot="2700000">
            <a:off x="7668344" y="4653136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rot="18900000" flipV="1">
            <a:off x="8482658" y="4127261"/>
            <a:ext cx="0" cy="818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8900000" flipV="1">
            <a:off x="7588924" y="5187069"/>
            <a:ext cx="0" cy="8187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,amssymb}&#10;\pagestyle{empty}&lt;/preamble&gt;&#10;  &lt;body&gt;\begin{align*} &#10;k^a&#10;\end{align*}&lt;/body&gt;&#10;  &lt;fcolor&gt;FF000000&lt;/fcolor&gt;&#10;  &lt;bcolor&gt;FFFFFFFF&lt;/bcolor&gt;&#10;  &lt;transparent&gt;True&lt;/transparent&gt;&#10;  &lt;resolution&gt;1800&lt;/resolution&gt;&#10;  &lt;imageh&gt;182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92" y="4128628"/>
            <a:ext cx="237066" cy="192616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amssymb}&#10;\pagestyle{empty}&lt;/preamble&gt;&#10;  &lt;body&gt;\begin{align*} &#10;\bar k^a&#10;\end{align*}&lt;/body&gt;&#10;  &lt;fcolor&gt;FF000000&lt;/fcolor&gt;&#10;  &lt;bcolor&gt;FFFFFFFF&lt;/bcolor&gt;&#10;  &lt;transparent&gt;True&lt;/transparent&gt;&#10;  &lt;resolution&gt;1800&lt;/resolution&gt;&#10;  &lt;imageh&gt;214&lt;/imageh&gt;&#10;  &lt;imagew&gt;22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25" y="5214365"/>
            <a:ext cx="237066" cy="2264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051719" y="5750017"/>
            <a:ext cx="435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“surface gravity” for past horizon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pagestyle{empty}&lt;/preamble&gt;&#10;  &lt;body&gt;\begin{align*} &#10; k^a \nabla_a k^b =&amp;amp; k^a \nabla_a(U'(u)\bar k^b)\\&#10; =&amp;amp; (k^a\nabla_a U'(u)) \bar k^b + (U')^2 \bar k^a \nabla_a \bar k^b\\&#10; =&amp;amp; - \kappa(u) k^b&#10;\end{align*}&lt;/body&gt;&#10;  &lt;fcolor&gt;FF000000&lt;/fcolor&gt;&#10;  &lt;bcolor&gt;FFFFFFFF&lt;/bcolor&gt;&#10;  &lt;transparent&gt;True&lt;/transparent&gt;&#10;  &lt;resolution&gt;1800&lt;/resolution&gt;&#10;  &lt;imageh&gt;1183&lt;/imageh&gt;&#10;  &lt;imagew&gt;4376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2" y="3574087"/>
            <a:ext cx="4631267" cy="12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28" ma:contentTypeDescription="Create a new document." ma:contentTypeScope="" ma:versionID="a6ef4ed32b9e2f717850d72af07647b5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4.xml>��< ? x m l   v e r s i o n = " 1 . 0 "   e n c o d i n g = " u t f - 1 6 " ? > < T e X T e X >  
     < p r e a m b l e > \ d o c u m e n t c l a s s { j a r t i c l e }  
 \ u s e p a c k a g e { a m s m a t h , a m s s y m b } 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36BA4DB5-EF8C-494F-AD74-A724530D65A7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5F34360-F70A-42C7-92C5-918367533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4DA211-76CA-4525-A3F0-D25C2037A4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466C8EB-B4CE-4C43-B0E4-A1160F4785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555</Words>
  <Application>Microsoft Office PowerPoint</Application>
  <PresentationFormat>画面に合わせる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DesignTemplate</vt:lpstr>
      <vt:lpstr>Hawking temperature  for near-equilibrium black holes</vt:lpstr>
      <vt:lpstr>Introduction</vt:lpstr>
      <vt:lpstr>What is problem?</vt:lpstr>
      <vt:lpstr>Conventional derivation of the Hawking radiation</vt:lpstr>
      <vt:lpstr>Extension to time-dependent spacetime</vt:lpstr>
      <vt:lpstr>Saddle-point approximation</vt:lpstr>
      <vt:lpstr>Adiabatic expansion</vt:lpstr>
      <vt:lpstr>Adiabatic expansion</vt:lpstr>
      <vt:lpstr>Surface gravity for past horizon</vt:lpstr>
      <vt:lpstr>Application to AdS-Vaidya</vt:lpstr>
      <vt:lpstr>Results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2011-09-22T14:18:13Z</dcterms:created>
  <dcterms:modified xsi:type="dcterms:W3CDTF">2011-09-28T05:15:42Z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