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430" r:id="rId3"/>
    <p:sldId id="431" r:id="rId4"/>
    <p:sldId id="432" r:id="rId5"/>
    <p:sldId id="433" r:id="rId6"/>
    <p:sldId id="454" r:id="rId7"/>
    <p:sldId id="455" r:id="rId8"/>
    <p:sldId id="445" r:id="rId9"/>
    <p:sldId id="446" r:id="rId10"/>
    <p:sldId id="444" r:id="rId11"/>
    <p:sldId id="447" r:id="rId12"/>
    <p:sldId id="437" r:id="rId13"/>
    <p:sldId id="439" r:id="rId14"/>
    <p:sldId id="440" r:id="rId15"/>
    <p:sldId id="441" r:id="rId16"/>
    <p:sldId id="459" r:id="rId17"/>
    <p:sldId id="460" r:id="rId18"/>
    <p:sldId id="461" r:id="rId19"/>
    <p:sldId id="464" r:id="rId20"/>
    <p:sldId id="448" r:id="rId21"/>
    <p:sldId id="449" r:id="rId22"/>
    <p:sldId id="466" r:id="rId23"/>
    <p:sldId id="450" r:id="rId24"/>
    <p:sldId id="467" r:id="rId25"/>
    <p:sldId id="468" r:id="rId26"/>
    <p:sldId id="442" r:id="rId27"/>
    <p:sldId id="443" r:id="rId28"/>
    <p:sldId id="451" r:id="rId29"/>
    <p:sldId id="429" r:id="rId30"/>
    <p:sldId id="452" r:id="rId31"/>
    <p:sldId id="453" r:id="rId32"/>
    <p:sldId id="425" r:id="rId33"/>
    <p:sldId id="469" r:id="rId34"/>
    <p:sldId id="434" r:id="rId3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modifyVerifier cryptProviderType="rsaFull" cryptAlgorithmClass="hash" cryptAlgorithmType="typeAny" cryptAlgorithmSid="4" spinCount="100000" saltData="QNF2A7jdlcCos4PtpENReA==" hashData="ridXBZeGLFZFJmvrITB337fXOC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0000"/>
    <a:srgbClr val="006600"/>
    <a:srgbClr val="F3F0AB"/>
    <a:srgbClr val="DDC1D9"/>
    <a:srgbClr val="FDFDA1"/>
    <a:srgbClr val="FF0066"/>
    <a:srgbClr val="FAC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4585" autoAdjust="0"/>
  </p:normalViewPr>
  <p:slideViewPr>
    <p:cSldViewPr>
      <p:cViewPr varScale="1">
        <p:scale>
          <a:sx n="86" d="100"/>
          <a:sy n="86" d="100"/>
        </p:scale>
        <p:origin x="-13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2.wmf"/><Relationship Id="rId7" Type="http://schemas.openxmlformats.org/officeDocument/2006/relationships/image" Target="../media/image65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4.wmf"/><Relationship Id="rId5" Type="http://schemas.openxmlformats.org/officeDocument/2006/relationships/image" Target="../media/image24.wmf"/><Relationship Id="rId4" Type="http://schemas.openxmlformats.org/officeDocument/2006/relationships/image" Target="../media/image63.wmf"/><Relationship Id="rId9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9.wmf"/><Relationship Id="rId7" Type="http://schemas.openxmlformats.org/officeDocument/2006/relationships/image" Target="../media/image71.wmf"/><Relationship Id="rId2" Type="http://schemas.openxmlformats.org/officeDocument/2006/relationships/image" Target="../media/image68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70.wmf"/><Relationship Id="rId4" Type="http://schemas.openxmlformats.org/officeDocument/2006/relationships/image" Target="../media/image63.wmf"/><Relationship Id="rId9" Type="http://schemas.openxmlformats.org/officeDocument/2006/relationships/image" Target="../media/image7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74.wmf"/><Relationship Id="rId1" Type="http://schemas.openxmlformats.org/officeDocument/2006/relationships/image" Target="../media/image41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2.wmf"/><Relationship Id="rId2" Type="http://schemas.openxmlformats.org/officeDocument/2006/relationships/image" Target="../media/image78.wmf"/><Relationship Id="rId1" Type="http://schemas.openxmlformats.org/officeDocument/2006/relationships/image" Target="../media/image60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4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10" Type="http://schemas.openxmlformats.org/officeDocument/2006/relationships/image" Target="../media/image64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1.wmf"/><Relationship Id="rId5" Type="http://schemas.openxmlformats.org/officeDocument/2006/relationships/image" Target="../media/image114.wmf"/><Relationship Id="rId4" Type="http://schemas.openxmlformats.org/officeDocument/2006/relationships/image" Target="../media/image1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31.wmf"/><Relationship Id="rId1" Type="http://schemas.openxmlformats.org/officeDocument/2006/relationships/image" Target="../media/image25.wmf"/><Relationship Id="rId5" Type="http://schemas.openxmlformats.org/officeDocument/2006/relationships/image" Target="../media/image32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285E0-27A2-4841-A102-A5F292E9E2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F4EC-9D6B-4C23-936D-056BF7773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4C335-D486-4227-AE6C-E8527B8322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28BEB-2FBC-4184-A1AE-0130CB3CC6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36B6-4D6B-47AA-A413-61335CA76F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FBDA-2C66-4E0E-AF43-092013394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14D7F-8B0B-42D4-BED4-AFED5B41CA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2BFB6-9C16-4745-8775-883505F6D3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2F8A2-476D-4402-913D-E570DCE85A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BA36-18D7-4ECD-B0BD-DD7A7AD8D0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C6E1F-6209-4C47-AABD-57835BFB72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916EFFFE-FA3A-412A-8DFA-D579B53A46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jpeg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3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0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5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65.bin"/><Relationship Id="rId21" Type="http://schemas.openxmlformats.org/officeDocument/2006/relationships/image" Target="../media/image67.wmf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5.wmf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1.wmf"/><Relationship Id="rId20" Type="http://schemas.openxmlformats.org/officeDocument/2006/relationships/image" Target="../media/image73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60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6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75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95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8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2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96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8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8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jpeg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9.bin"/><Relationship Id="rId7" Type="http://schemas.openxmlformats.org/officeDocument/2006/relationships/image" Target="../media/image85.wmf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87.wmf"/><Relationship Id="rId5" Type="http://schemas.openxmlformats.org/officeDocument/2006/relationships/image" Target="../media/image88.wmf"/><Relationship Id="rId10" Type="http://schemas.openxmlformats.org/officeDocument/2006/relationships/oleObject" Target="../embeddings/oleObject102.bin"/><Relationship Id="rId4" Type="http://schemas.openxmlformats.org/officeDocument/2006/relationships/image" Target="../media/image84.wmf"/><Relationship Id="rId9" Type="http://schemas.openxmlformats.org/officeDocument/2006/relationships/image" Target="../media/image8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108.bin"/><Relationship Id="rId18" Type="http://schemas.openxmlformats.org/officeDocument/2006/relationships/image" Target="../media/image97.wmf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12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6.wmf"/><Relationship Id="rId20" Type="http://schemas.openxmlformats.org/officeDocument/2006/relationships/image" Target="../media/image98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5" Type="http://schemas.openxmlformats.org/officeDocument/2006/relationships/oleObject" Target="../embeddings/oleObject109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111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95.wmf"/><Relationship Id="rId22" Type="http://schemas.openxmlformats.org/officeDocument/2006/relationships/image" Target="../media/image6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oleObject" Target="../embeddings/oleObject118.bin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0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0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20.bin"/><Relationship Id="rId4" Type="http://schemas.openxmlformats.org/officeDocument/2006/relationships/image" Target="../media/image105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26.bin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11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3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25.bin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112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33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12" Type="http://schemas.openxmlformats.org/officeDocument/2006/relationships/image" Target="../media/image1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9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31.bin"/><Relationship Id="rId14" Type="http://schemas.openxmlformats.org/officeDocument/2006/relationships/image" Target="../media/image111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xxx.yukawa.kyoto-u.ac.jp/abs/1109.220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51520" y="332656"/>
            <a:ext cx="864095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Quantum Energy Teleportation </a:t>
            </a:r>
          </a:p>
          <a:p>
            <a:pPr>
              <a:spcBef>
                <a:spcPct val="50000"/>
              </a:spcBef>
            </a:pPr>
            <a:r>
              <a:rPr lang="en-US" altLang="ja-JP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Black Hole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251520" y="3717032"/>
            <a:ext cx="4536504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600" dirty="0">
                <a:solidFill>
                  <a:srgbClr val="0070C0"/>
                </a:solidFill>
                <a:latin typeface="+mj-lt"/>
                <a:ea typeface="+mj-ea"/>
              </a:rPr>
              <a:t>Masahiro </a:t>
            </a:r>
            <a:r>
              <a:rPr lang="en-US" altLang="ja-JP" sz="3600" dirty="0" err="1">
                <a:solidFill>
                  <a:srgbClr val="0070C0"/>
                </a:solidFill>
                <a:latin typeface="+mj-lt"/>
                <a:ea typeface="+mj-ea"/>
              </a:rPr>
              <a:t>Hotta</a:t>
            </a:r>
            <a:endParaRPr lang="en-US" altLang="ja-JP" sz="3600" dirty="0">
              <a:solidFill>
                <a:srgbClr val="0070C0"/>
              </a:solidFill>
              <a:latin typeface="+mj-lt"/>
              <a:ea typeface="+mj-ea"/>
            </a:endParaRPr>
          </a:p>
          <a:p>
            <a:pPr>
              <a:spcBef>
                <a:spcPct val="50000"/>
              </a:spcBef>
            </a:pPr>
            <a:r>
              <a:rPr lang="en-US" altLang="ja-JP" sz="2400" dirty="0" smtClean="0">
                <a:solidFill>
                  <a:srgbClr val="0070C0"/>
                </a:solidFill>
                <a:latin typeface="+mj-lt"/>
                <a:ea typeface="+mj-ea"/>
              </a:rPr>
              <a:t>    Tohoku </a:t>
            </a:r>
            <a:r>
              <a:rPr lang="en-US" altLang="ja-JP" sz="2400" dirty="0">
                <a:solidFill>
                  <a:srgbClr val="0070C0"/>
                </a:solidFill>
                <a:latin typeface="+mj-lt"/>
                <a:ea typeface="+mj-ea"/>
              </a:rPr>
              <a:t>University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rgbClr val="0070C0"/>
                </a:solidFill>
                <a:latin typeface="+mj-lt"/>
                <a:ea typeface="+mj-ea"/>
              </a:rPr>
              <a:t>  </a:t>
            </a:r>
            <a:r>
              <a:rPr lang="en-US" altLang="ja-JP" dirty="0" smtClean="0">
                <a:solidFill>
                  <a:srgbClr val="0070C0"/>
                </a:solidFill>
                <a:latin typeface="+mj-lt"/>
                <a:ea typeface="+mj-ea"/>
              </a:rPr>
              <a:t>Based on Phys.Rev.D81,044025,(</a:t>
            </a:r>
            <a:r>
              <a:rPr lang="en-US" altLang="ja-JP" dirty="0">
                <a:solidFill>
                  <a:srgbClr val="0070C0"/>
                </a:solidFill>
                <a:latin typeface="+mj-lt"/>
                <a:ea typeface="+mj-ea"/>
              </a:rPr>
              <a:t>2010)</a:t>
            </a:r>
            <a:endParaRPr lang="en-US" altLang="ja-JP" b="1" dirty="0">
              <a:solidFill>
                <a:srgbClr val="0070C0"/>
              </a:solidFill>
              <a:latin typeface="+mj-lt"/>
              <a:ea typeface="+mj-ea"/>
            </a:endParaRPr>
          </a:p>
        </p:txBody>
      </p:sp>
      <p:pic>
        <p:nvPicPr>
          <p:cNvPr id="55298" name="Picture 2" descr="http://t1.gstatic.com/images?q=tbn:ANd9GcSS8qLFKKlTlgDvjheGQPPEJTtfDFflCx597O0elUNYQ-vJE6uGNjfsO2tJ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763524"/>
            <a:ext cx="2880320" cy="2880320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5508104" y="261832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Quantum Physics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04248" y="3133417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Quantum Informatics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08104" y="471585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Quantum </a:t>
            </a:r>
            <a:r>
              <a:rPr kumimoji="1" lang="en-US" altLang="ja-JP" b="1" dirty="0" err="1" smtClean="0">
                <a:solidFill>
                  <a:srgbClr val="FF0000"/>
                </a:solidFill>
              </a:rPr>
              <a:t>Infophysics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方体 3"/>
          <p:cNvSpPr/>
          <p:nvPr/>
        </p:nvSpPr>
        <p:spPr>
          <a:xfrm>
            <a:off x="4357688" y="4071938"/>
            <a:ext cx="2286000" cy="2143125"/>
          </a:xfrm>
          <a:prstGeom prst="cube">
            <a:avLst>
              <a:gd name="adj" fmla="val 2806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平行四辺形 4"/>
          <p:cNvSpPr/>
          <p:nvPr/>
        </p:nvSpPr>
        <p:spPr>
          <a:xfrm>
            <a:off x="142875" y="2857500"/>
            <a:ext cx="8929688" cy="1714500"/>
          </a:xfrm>
          <a:prstGeom prst="parallelogram">
            <a:avLst>
              <a:gd name="adj" fmla="val 160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平行四辺形 5"/>
          <p:cNvSpPr/>
          <p:nvPr/>
        </p:nvSpPr>
        <p:spPr>
          <a:xfrm>
            <a:off x="4429125" y="4000500"/>
            <a:ext cx="2357438" cy="428625"/>
          </a:xfrm>
          <a:prstGeom prst="parallelogram">
            <a:avLst>
              <a:gd name="adj" fmla="val 147828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 rot="18963329">
            <a:off x="4389438" y="4084638"/>
            <a:ext cx="817562" cy="14922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67" name="Lock"/>
          <p:cNvSpPr>
            <a:spLocks noEditPoints="1" noChangeArrowheads="1"/>
          </p:cNvSpPr>
          <p:nvPr/>
        </p:nvSpPr>
        <p:spPr bwMode="auto">
          <a:xfrm rot="-9281261">
            <a:off x="6088063" y="3738563"/>
            <a:ext cx="566737" cy="5381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爆発 1 12"/>
          <p:cNvSpPr/>
          <p:nvPr/>
        </p:nvSpPr>
        <p:spPr>
          <a:xfrm>
            <a:off x="4357688" y="4714875"/>
            <a:ext cx="1643062" cy="15001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572000" y="5164138"/>
          <a:ext cx="1192213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数式" r:id="rId3" imgW="571252" imgH="241195" progId="Equation.3">
                  <p:embed/>
                </p:oleObj>
              </mc:Choice>
              <mc:Fallback>
                <p:oleObj name="数式" r:id="rId3" imgW="571252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64138"/>
                        <a:ext cx="1192213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テキスト ボックス 14"/>
          <p:cNvSpPr txBox="1">
            <a:spLocks noChangeArrowheads="1"/>
          </p:cNvSpPr>
          <p:nvPr/>
        </p:nvSpPr>
        <p:spPr bwMode="auto">
          <a:xfrm>
            <a:off x="251520" y="357188"/>
            <a:ext cx="864096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B0F0"/>
                </a:solidFill>
              </a:rPr>
              <a:t>It </a:t>
            </a:r>
            <a:r>
              <a:rPr lang="en-US" altLang="ja-JP" sz="2400" b="1" dirty="0">
                <a:solidFill>
                  <a:srgbClr val="00B0F0"/>
                </a:solidFill>
              </a:rPr>
              <a:t>looks like zero-point energy is saved in a locked safe under your ground...</a:t>
            </a:r>
            <a:r>
              <a:rPr lang="ja-JP" altLang="en-US" sz="2400" b="1" dirty="0">
                <a:solidFill>
                  <a:srgbClr val="00B0F0"/>
                </a:solidFill>
              </a:rPr>
              <a:t>　</a:t>
            </a:r>
          </a:p>
        </p:txBody>
      </p:sp>
      <p:pic>
        <p:nvPicPr>
          <p:cNvPr id="40970" name="Picture 6" descr="C:\Users\hotta\AppData\Local\Microsoft\Windows\Temporary Internet Files\Content.IE5\C4I6QGX6\MP900409475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6675" y="1928813"/>
            <a:ext cx="1195388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雲形吹き出し 16"/>
          <p:cNvSpPr/>
          <p:nvPr/>
        </p:nvSpPr>
        <p:spPr>
          <a:xfrm>
            <a:off x="1019175" y="1785938"/>
            <a:ext cx="2357438" cy="1785937"/>
          </a:xfrm>
          <a:prstGeom prst="cloudCallout">
            <a:avLst>
              <a:gd name="adj1" fmla="val 79167"/>
              <a:gd name="adj2" fmla="val -2650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72" name="テキスト ボックス 17"/>
          <p:cNvSpPr txBox="1">
            <a:spLocks noChangeArrowheads="1"/>
          </p:cNvSpPr>
          <p:nvPr/>
        </p:nvSpPr>
        <p:spPr bwMode="auto">
          <a:xfrm>
            <a:off x="1304925" y="2147888"/>
            <a:ext cx="1785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0070C0"/>
                </a:solidFill>
              </a:rPr>
              <a:t>Inaccessible Free Energy…</a:t>
            </a:r>
          </a:p>
          <a:p>
            <a:r>
              <a:rPr lang="en-US" altLang="ja-JP" b="1">
                <a:solidFill>
                  <a:srgbClr val="0070C0"/>
                </a:solidFill>
              </a:rPr>
              <a:t>…Huh…</a:t>
            </a:r>
            <a:endParaRPr lang="ja-JP" altLang="en-US" b="1">
              <a:solidFill>
                <a:srgbClr val="0070C0"/>
              </a:solidFill>
            </a:endParaRPr>
          </a:p>
        </p:txBody>
      </p:sp>
      <p:sp>
        <p:nvSpPr>
          <p:cNvPr id="12" name="アーチ 11"/>
          <p:cNvSpPr/>
          <p:nvPr/>
        </p:nvSpPr>
        <p:spPr>
          <a:xfrm rot="18728336">
            <a:off x="6144419" y="3994944"/>
            <a:ext cx="428625" cy="500063"/>
          </a:xfrm>
          <a:prstGeom prst="blockArc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37729" y="2786058"/>
            <a:ext cx="1834733" cy="95410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GROUND </a:t>
            </a:r>
            <a:endParaRPr lang="en-US" altLang="ja-JP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altLang="ja-JP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STATE</a:t>
            </a:r>
            <a:endParaRPr lang="ja-JP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4"/>
          <p:cNvSpPr txBox="1">
            <a:spLocks noChangeArrowheads="1"/>
          </p:cNvSpPr>
          <p:nvPr/>
        </p:nvSpPr>
        <p:spPr bwMode="auto">
          <a:xfrm>
            <a:off x="539552" y="1988840"/>
            <a:ext cx="820891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 dirty="0"/>
              <a:t>Quantum Energy </a:t>
            </a:r>
            <a:r>
              <a:rPr lang="en-US" altLang="ja-JP" sz="4000" dirty="0" smtClean="0"/>
              <a:t>Teleportation</a:t>
            </a:r>
          </a:p>
          <a:p>
            <a:pPr>
              <a:spcBef>
                <a:spcPct val="50000"/>
              </a:spcBef>
            </a:pPr>
            <a:r>
              <a:rPr lang="en-US" altLang="ja-JP" sz="4000" dirty="0" smtClean="0"/>
              <a:t>Using One-Dimensional </a:t>
            </a:r>
            <a:r>
              <a:rPr lang="en-US" altLang="ja-JP" sz="4000" dirty="0" err="1" smtClean="0"/>
              <a:t>Massless</a:t>
            </a:r>
            <a:r>
              <a:rPr lang="en-US" altLang="ja-JP" sz="4000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4000" dirty="0" smtClean="0"/>
              <a:t>Free Scalar Field  </a:t>
            </a:r>
            <a:endParaRPr lang="en-US" altLang="ja-JP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Line 2"/>
          <p:cNvSpPr>
            <a:spLocks noChangeShapeType="1"/>
          </p:cNvSpPr>
          <p:nvPr/>
        </p:nvSpPr>
        <p:spPr bwMode="auto">
          <a:xfrm>
            <a:off x="395288" y="29130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4" name="Line 3"/>
          <p:cNvSpPr>
            <a:spLocks noChangeShapeType="1"/>
          </p:cNvSpPr>
          <p:nvPr/>
        </p:nvSpPr>
        <p:spPr bwMode="auto">
          <a:xfrm flipV="1">
            <a:off x="2268538" y="1047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755650" y="-26988"/>
            <a:ext cx="18002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of fluctuation</a:t>
            </a:r>
          </a:p>
        </p:txBody>
      </p:sp>
      <p:sp>
        <p:nvSpPr>
          <p:cNvPr id="43016" name="Text Box 34"/>
          <p:cNvSpPr txBox="1">
            <a:spLocks noChangeArrowheads="1"/>
          </p:cNvSpPr>
          <p:nvPr/>
        </p:nvSpPr>
        <p:spPr bwMode="auto">
          <a:xfrm>
            <a:off x="2484438" y="1630363"/>
            <a:ext cx="6659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Quantum </a:t>
            </a:r>
            <a:r>
              <a:rPr lang="en-US" altLang="ja-JP" b="1" dirty="0" smtClean="0"/>
              <a:t>Fluctuation</a:t>
            </a:r>
            <a:r>
              <a:rPr lang="en-US" altLang="ja-JP" b="1" dirty="0" smtClean="0">
                <a:solidFill>
                  <a:srgbClr val="FF0000"/>
                </a:solidFill>
              </a:rPr>
              <a:t> </a:t>
            </a:r>
            <a:r>
              <a:rPr lang="en-US" altLang="ja-JP" b="1" dirty="0"/>
              <a:t>in the Vacuum State</a:t>
            </a:r>
          </a:p>
        </p:txBody>
      </p:sp>
      <p:sp>
        <p:nvSpPr>
          <p:cNvPr id="43017" name="Line 35"/>
          <p:cNvSpPr>
            <a:spLocks noChangeShapeType="1"/>
          </p:cNvSpPr>
          <p:nvPr/>
        </p:nvSpPr>
        <p:spPr bwMode="auto">
          <a:xfrm>
            <a:off x="468313" y="23368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8" name="Line 36"/>
          <p:cNvSpPr>
            <a:spLocks noChangeShapeType="1"/>
          </p:cNvSpPr>
          <p:nvPr/>
        </p:nvSpPr>
        <p:spPr bwMode="auto">
          <a:xfrm>
            <a:off x="468313" y="35607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9" name="Freeform 37"/>
          <p:cNvSpPr>
            <a:spLocks/>
          </p:cNvSpPr>
          <p:nvPr/>
        </p:nvSpPr>
        <p:spPr bwMode="auto">
          <a:xfrm flipV="1">
            <a:off x="468313" y="2120900"/>
            <a:ext cx="7632700" cy="1589088"/>
          </a:xfrm>
          <a:custGeom>
            <a:avLst/>
            <a:gdLst>
              <a:gd name="T0" fmla="*/ 2147483647 w 4808"/>
              <a:gd name="T1" fmla="*/ 2147483647 h 1001"/>
              <a:gd name="T2" fmla="*/ 2147483647 w 4808"/>
              <a:gd name="T3" fmla="*/ 2147483647 h 1001"/>
              <a:gd name="T4" fmla="*/ 2147483647 w 4808"/>
              <a:gd name="T5" fmla="*/ 2147483647 h 1001"/>
              <a:gd name="T6" fmla="*/ 2147483647 w 4808"/>
              <a:gd name="T7" fmla="*/ 2147483647 h 1001"/>
              <a:gd name="T8" fmla="*/ 2147483647 w 4808"/>
              <a:gd name="T9" fmla="*/ 2147483647 h 1001"/>
              <a:gd name="T10" fmla="*/ 2147483647 w 4808"/>
              <a:gd name="T11" fmla="*/ 2147483647 h 1001"/>
              <a:gd name="T12" fmla="*/ 2147483647 w 4808"/>
              <a:gd name="T13" fmla="*/ 2147483647 h 1001"/>
              <a:gd name="T14" fmla="*/ 2147483647 w 4808"/>
              <a:gd name="T15" fmla="*/ 2147483647 h 1001"/>
              <a:gd name="T16" fmla="*/ 2147483647 w 4808"/>
              <a:gd name="T17" fmla="*/ 2147483647 h 1001"/>
              <a:gd name="T18" fmla="*/ 2147483647 w 4808"/>
              <a:gd name="T19" fmla="*/ 2147483647 h 1001"/>
              <a:gd name="T20" fmla="*/ 2147483647 w 4808"/>
              <a:gd name="T21" fmla="*/ 2147483647 h 1001"/>
              <a:gd name="T22" fmla="*/ 2147483647 w 4808"/>
              <a:gd name="T23" fmla="*/ 2147483647 h 1001"/>
              <a:gd name="T24" fmla="*/ 2147483647 w 4808"/>
              <a:gd name="T25" fmla="*/ 2147483647 h 1001"/>
              <a:gd name="T26" fmla="*/ 2147483647 w 4808"/>
              <a:gd name="T27" fmla="*/ 2147483647 h 1001"/>
              <a:gd name="T28" fmla="*/ 2147483647 w 4808"/>
              <a:gd name="T29" fmla="*/ 2147483647 h 1001"/>
              <a:gd name="T30" fmla="*/ 2147483647 w 4808"/>
              <a:gd name="T31" fmla="*/ 2147483647 h 1001"/>
              <a:gd name="T32" fmla="*/ 2147483647 w 4808"/>
              <a:gd name="T33" fmla="*/ 2147483647 h 1001"/>
              <a:gd name="T34" fmla="*/ 2147483647 w 4808"/>
              <a:gd name="T35" fmla="*/ 2147483647 h 1001"/>
              <a:gd name="T36" fmla="*/ 2147483647 w 4808"/>
              <a:gd name="T37" fmla="*/ 2147483647 h 1001"/>
              <a:gd name="T38" fmla="*/ 2147483647 w 4808"/>
              <a:gd name="T39" fmla="*/ 2147483647 h 1001"/>
              <a:gd name="T40" fmla="*/ 2147483647 w 4808"/>
              <a:gd name="T41" fmla="*/ 2147483647 h 1001"/>
              <a:gd name="T42" fmla="*/ 2147483647 w 4808"/>
              <a:gd name="T43" fmla="*/ 2147483647 h 1001"/>
              <a:gd name="T44" fmla="*/ 2147483647 w 4808"/>
              <a:gd name="T45" fmla="*/ 2147483647 h 1001"/>
              <a:gd name="T46" fmla="*/ 2147483647 w 4808"/>
              <a:gd name="T47" fmla="*/ 2147483647 h 1001"/>
              <a:gd name="T48" fmla="*/ 2147483647 w 4808"/>
              <a:gd name="T49" fmla="*/ 2147483647 h 1001"/>
              <a:gd name="T50" fmla="*/ 2147483647 w 4808"/>
              <a:gd name="T51" fmla="*/ 2147483647 h 1001"/>
              <a:gd name="T52" fmla="*/ 2147483647 w 4808"/>
              <a:gd name="T53" fmla="*/ 2147483647 h 1001"/>
              <a:gd name="T54" fmla="*/ 2147483647 w 4808"/>
              <a:gd name="T55" fmla="*/ 2147483647 h 1001"/>
              <a:gd name="T56" fmla="*/ 2147483647 w 4808"/>
              <a:gd name="T57" fmla="*/ 2147483647 h 1001"/>
              <a:gd name="T58" fmla="*/ 2147483647 w 4808"/>
              <a:gd name="T59" fmla="*/ 2147483647 h 1001"/>
              <a:gd name="T60" fmla="*/ 2147483647 w 4808"/>
              <a:gd name="T61" fmla="*/ 2147483647 h 1001"/>
              <a:gd name="T62" fmla="*/ 2147483647 w 4808"/>
              <a:gd name="T63" fmla="*/ 2147483647 h 1001"/>
              <a:gd name="T64" fmla="*/ 2147483647 w 4808"/>
              <a:gd name="T65" fmla="*/ 2147483647 h 1001"/>
              <a:gd name="T66" fmla="*/ 2147483647 w 4808"/>
              <a:gd name="T67" fmla="*/ 2147483647 h 1001"/>
              <a:gd name="T68" fmla="*/ 2147483647 w 4808"/>
              <a:gd name="T69" fmla="*/ 2147483647 h 1001"/>
              <a:gd name="T70" fmla="*/ 2147483647 w 4808"/>
              <a:gd name="T71" fmla="*/ 2147483647 h 1001"/>
              <a:gd name="T72" fmla="*/ 2147483647 w 4808"/>
              <a:gd name="T73" fmla="*/ 2147483647 h 1001"/>
              <a:gd name="T74" fmla="*/ 2147483647 w 4808"/>
              <a:gd name="T75" fmla="*/ 2147483647 h 1001"/>
              <a:gd name="T76" fmla="*/ 2147483647 w 4808"/>
              <a:gd name="T77" fmla="*/ 2147483647 h 1001"/>
              <a:gd name="T78" fmla="*/ 2147483647 w 4808"/>
              <a:gd name="T79" fmla="*/ 2147483647 h 1001"/>
              <a:gd name="T80" fmla="*/ 2147483647 w 4808"/>
              <a:gd name="T81" fmla="*/ 2147483647 h 1001"/>
              <a:gd name="T82" fmla="*/ 2147483647 w 4808"/>
              <a:gd name="T83" fmla="*/ 2147483647 h 1001"/>
              <a:gd name="T84" fmla="*/ 2147483647 w 4808"/>
              <a:gd name="T85" fmla="*/ 2147483647 h 100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1001"/>
              <a:gd name="T131" fmla="*/ 4808 w 4808"/>
              <a:gd name="T132" fmla="*/ 1001 h 100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1001">
                <a:moveTo>
                  <a:pt x="0" y="136"/>
                </a:moveTo>
                <a:lnTo>
                  <a:pt x="45" y="907"/>
                </a:lnTo>
                <a:lnTo>
                  <a:pt x="90" y="181"/>
                </a:lnTo>
                <a:lnTo>
                  <a:pt x="181" y="861"/>
                </a:lnTo>
                <a:lnTo>
                  <a:pt x="226" y="181"/>
                </a:lnTo>
                <a:lnTo>
                  <a:pt x="272" y="907"/>
                </a:lnTo>
                <a:lnTo>
                  <a:pt x="362" y="136"/>
                </a:lnTo>
                <a:lnTo>
                  <a:pt x="408" y="952"/>
                </a:lnTo>
                <a:lnTo>
                  <a:pt x="498" y="90"/>
                </a:lnTo>
                <a:lnTo>
                  <a:pt x="498" y="907"/>
                </a:lnTo>
                <a:lnTo>
                  <a:pt x="589" y="136"/>
                </a:lnTo>
                <a:lnTo>
                  <a:pt x="680" y="907"/>
                </a:lnTo>
                <a:lnTo>
                  <a:pt x="680" y="136"/>
                </a:lnTo>
                <a:lnTo>
                  <a:pt x="771" y="453"/>
                </a:lnTo>
                <a:lnTo>
                  <a:pt x="907" y="272"/>
                </a:lnTo>
                <a:lnTo>
                  <a:pt x="907" y="907"/>
                </a:lnTo>
                <a:lnTo>
                  <a:pt x="997" y="136"/>
                </a:lnTo>
                <a:lnTo>
                  <a:pt x="1043" y="907"/>
                </a:lnTo>
                <a:lnTo>
                  <a:pt x="1270" y="136"/>
                </a:lnTo>
                <a:lnTo>
                  <a:pt x="1270" y="861"/>
                </a:lnTo>
                <a:lnTo>
                  <a:pt x="1315" y="136"/>
                </a:lnTo>
                <a:lnTo>
                  <a:pt x="1315" y="907"/>
                </a:lnTo>
                <a:lnTo>
                  <a:pt x="1360" y="136"/>
                </a:lnTo>
                <a:lnTo>
                  <a:pt x="1406" y="998"/>
                </a:lnTo>
                <a:lnTo>
                  <a:pt x="1496" y="90"/>
                </a:lnTo>
                <a:lnTo>
                  <a:pt x="1542" y="952"/>
                </a:lnTo>
                <a:lnTo>
                  <a:pt x="1632" y="90"/>
                </a:lnTo>
                <a:lnTo>
                  <a:pt x="1769" y="952"/>
                </a:lnTo>
                <a:lnTo>
                  <a:pt x="1905" y="317"/>
                </a:lnTo>
                <a:lnTo>
                  <a:pt x="1905" y="680"/>
                </a:lnTo>
                <a:lnTo>
                  <a:pt x="1950" y="45"/>
                </a:lnTo>
                <a:lnTo>
                  <a:pt x="2041" y="952"/>
                </a:lnTo>
                <a:lnTo>
                  <a:pt x="2086" y="544"/>
                </a:lnTo>
                <a:lnTo>
                  <a:pt x="2086" y="680"/>
                </a:lnTo>
                <a:lnTo>
                  <a:pt x="2131" y="272"/>
                </a:lnTo>
                <a:lnTo>
                  <a:pt x="2222" y="544"/>
                </a:lnTo>
                <a:lnTo>
                  <a:pt x="2222" y="0"/>
                </a:lnTo>
                <a:lnTo>
                  <a:pt x="2313" y="680"/>
                </a:lnTo>
                <a:lnTo>
                  <a:pt x="2404" y="408"/>
                </a:lnTo>
                <a:lnTo>
                  <a:pt x="2449" y="816"/>
                </a:lnTo>
                <a:lnTo>
                  <a:pt x="2494" y="45"/>
                </a:lnTo>
                <a:lnTo>
                  <a:pt x="2540" y="771"/>
                </a:lnTo>
                <a:lnTo>
                  <a:pt x="2585" y="998"/>
                </a:lnTo>
                <a:lnTo>
                  <a:pt x="2721" y="181"/>
                </a:lnTo>
                <a:lnTo>
                  <a:pt x="2766" y="725"/>
                </a:lnTo>
                <a:lnTo>
                  <a:pt x="2903" y="136"/>
                </a:lnTo>
                <a:lnTo>
                  <a:pt x="2948" y="907"/>
                </a:lnTo>
                <a:lnTo>
                  <a:pt x="2948" y="998"/>
                </a:lnTo>
                <a:lnTo>
                  <a:pt x="2993" y="544"/>
                </a:lnTo>
                <a:lnTo>
                  <a:pt x="3084" y="725"/>
                </a:lnTo>
                <a:lnTo>
                  <a:pt x="3039" y="317"/>
                </a:lnTo>
                <a:lnTo>
                  <a:pt x="3129" y="181"/>
                </a:lnTo>
                <a:lnTo>
                  <a:pt x="3129" y="90"/>
                </a:lnTo>
                <a:lnTo>
                  <a:pt x="3175" y="499"/>
                </a:lnTo>
                <a:lnTo>
                  <a:pt x="3220" y="907"/>
                </a:lnTo>
                <a:lnTo>
                  <a:pt x="3311" y="181"/>
                </a:lnTo>
                <a:lnTo>
                  <a:pt x="3401" y="136"/>
                </a:lnTo>
                <a:lnTo>
                  <a:pt x="3401" y="861"/>
                </a:lnTo>
                <a:lnTo>
                  <a:pt x="3447" y="408"/>
                </a:lnTo>
                <a:lnTo>
                  <a:pt x="3538" y="907"/>
                </a:lnTo>
                <a:lnTo>
                  <a:pt x="3583" y="226"/>
                </a:lnTo>
                <a:lnTo>
                  <a:pt x="3810" y="907"/>
                </a:lnTo>
                <a:lnTo>
                  <a:pt x="3810" y="136"/>
                </a:lnTo>
                <a:lnTo>
                  <a:pt x="3991" y="861"/>
                </a:lnTo>
                <a:lnTo>
                  <a:pt x="4037" y="136"/>
                </a:lnTo>
                <a:lnTo>
                  <a:pt x="4082" y="226"/>
                </a:lnTo>
                <a:lnTo>
                  <a:pt x="4082" y="408"/>
                </a:lnTo>
                <a:lnTo>
                  <a:pt x="4127" y="635"/>
                </a:lnTo>
                <a:lnTo>
                  <a:pt x="4173" y="317"/>
                </a:lnTo>
                <a:lnTo>
                  <a:pt x="4218" y="861"/>
                </a:lnTo>
                <a:lnTo>
                  <a:pt x="4173" y="136"/>
                </a:lnTo>
                <a:lnTo>
                  <a:pt x="4218" y="907"/>
                </a:lnTo>
                <a:lnTo>
                  <a:pt x="4218" y="136"/>
                </a:lnTo>
                <a:lnTo>
                  <a:pt x="4263" y="907"/>
                </a:lnTo>
                <a:lnTo>
                  <a:pt x="4309" y="45"/>
                </a:lnTo>
                <a:lnTo>
                  <a:pt x="4399" y="907"/>
                </a:lnTo>
                <a:lnTo>
                  <a:pt x="4490" y="90"/>
                </a:lnTo>
                <a:lnTo>
                  <a:pt x="4490" y="635"/>
                </a:lnTo>
                <a:lnTo>
                  <a:pt x="4581" y="317"/>
                </a:lnTo>
                <a:lnTo>
                  <a:pt x="4581" y="952"/>
                </a:lnTo>
                <a:lnTo>
                  <a:pt x="4641" y="1001"/>
                </a:lnTo>
                <a:lnTo>
                  <a:pt x="4672" y="90"/>
                </a:lnTo>
                <a:lnTo>
                  <a:pt x="4717" y="907"/>
                </a:lnTo>
                <a:lnTo>
                  <a:pt x="4717" y="90"/>
                </a:lnTo>
                <a:lnTo>
                  <a:pt x="4808" y="952"/>
                </a:lnTo>
                <a:lnTo>
                  <a:pt x="4808" y="90"/>
                </a:lnTo>
              </a:path>
            </a:pathLst>
          </a:custGeom>
          <a:solidFill>
            <a:schemeClr val="bg1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0" name="Freeform 38"/>
          <p:cNvSpPr>
            <a:spLocks/>
          </p:cNvSpPr>
          <p:nvPr/>
        </p:nvSpPr>
        <p:spPr bwMode="auto">
          <a:xfrm>
            <a:off x="611188" y="2120900"/>
            <a:ext cx="7632700" cy="1589088"/>
          </a:xfrm>
          <a:custGeom>
            <a:avLst/>
            <a:gdLst>
              <a:gd name="T0" fmla="*/ 2147483647 w 4808"/>
              <a:gd name="T1" fmla="*/ 2147483647 h 1001"/>
              <a:gd name="T2" fmla="*/ 2147483647 w 4808"/>
              <a:gd name="T3" fmla="*/ 2147483647 h 1001"/>
              <a:gd name="T4" fmla="*/ 2147483647 w 4808"/>
              <a:gd name="T5" fmla="*/ 2147483647 h 1001"/>
              <a:gd name="T6" fmla="*/ 2147483647 w 4808"/>
              <a:gd name="T7" fmla="*/ 2147483647 h 1001"/>
              <a:gd name="T8" fmla="*/ 2147483647 w 4808"/>
              <a:gd name="T9" fmla="*/ 2147483647 h 1001"/>
              <a:gd name="T10" fmla="*/ 2147483647 w 4808"/>
              <a:gd name="T11" fmla="*/ 2147483647 h 1001"/>
              <a:gd name="T12" fmla="*/ 2147483647 w 4808"/>
              <a:gd name="T13" fmla="*/ 2147483647 h 1001"/>
              <a:gd name="T14" fmla="*/ 2147483647 w 4808"/>
              <a:gd name="T15" fmla="*/ 2147483647 h 1001"/>
              <a:gd name="T16" fmla="*/ 2147483647 w 4808"/>
              <a:gd name="T17" fmla="*/ 2147483647 h 1001"/>
              <a:gd name="T18" fmla="*/ 2147483647 w 4808"/>
              <a:gd name="T19" fmla="*/ 2147483647 h 1001"/>
              <a:gd name="T20" fmla="*/ 2147483647 w 4808"/>
              <a:gd name="T21" fmla="*/ 2147483647 h 1001"/>
              <a:gd name="T22" fmla="*/ 2147483647 w 4808"/>
              <a:gd name="T23" fmla="*/ 2147483647 h 1001"/>
              <a:gd name="T24" fmla="*/ 2147483647 w 4808"/>
              <a:gd name="T25" fmla="*/ 2147483647 h 1001"/>
              <a:gd name="T26" fmla="*/ 2147483647 w 4808"/>
              <a:gd name="T27" fmla="*/ 2147483647 h 1001"/>
              <a:gd name="T28" fmla="*/ 2147483647 w 4808"/>
              <a:gd name="T29" fmla="*/ 2147483647 h 1001"/>
              <a:gd name="T30" fmla="*/ 2147483647 w 4808"/>
              <a:gd name="T31" fmla="*/ 2147483647 h 1001"/>
              <a:gd name="T32" fmla="*/ 2147483647 w 4808"/>
              <a:gd name="T33" fmla="*/ 2147483647 h 1001"/>
              <a:gd name="T34" fmla="*/ 2147483647 w 4808"/>
              <a:gd name="T35" fmla="*/ 2147483647 h 1001"/>
              <a:gd name="T36" fmla="*/ 2147483647 w 4808"/>
              <a:gd name="T37" fmla="*/ 2147483647 h 1001"/>
              <a:gd name="T38" fmla="*/ 2147483647 w 4808"/>
              <a:gd name="T39" fmla="*/ 2147483647 h 1001"/>
              <a:gd name="T40" fmla="*/ 2147483647 w 4808"/>
              <a:gd name="T41" fmla="*/ 2147483647 h 1001"/>
              <a:gd name="T42" fmla="*/ 2147483647 w 4808"/>
              <a:gd name="T43" fmla="*/ 2147483647 h 1001"/>
              <a:gd name="T44" fmla="*/ 2147483647 w 4808"/>
              <a:gd name="T45" fmla="*/ 2147483647 h 1001"/>
              <a:gd name="T46" fmla="*/ 2147483647 w 4808"/>
              <a:gd name="T47" fmla="*/ 2147483647 h 1001"/>
              <a:gd name="T48" fmla="*/ 2147483647 w 4808"/>
              <a:gd name="T49" fmla="*/ 2147483647 h 1001"/>
              <a:gd name="T50" fmla="*/ 2147483647 w 4808"/>
              <a:gd name="T51" fmla="*/ 2147483647 h 1001"/>
              <a:gd name="T52" fmla="*/ 2147483647 w 4808"/>
              <a:gd name="T53" fmla="*/ 2147483647 h 1001"/>
              <a:gd name="T54" fmla="*/ 2147483647 w 4808"/>
              <a:gd name="T55" fmla="*/ 2147483647 h 1001"/>
              <a:gd name="T56" fmla="*/ 2147483647 w 4808"/>
              <a:gd name="T57" fmla="*/ 2147483647 h 1001"/>
              <a:gd name="T58" fmla="*/ 2147483647 w 4808"/>
              <a:gd name="T59" fmla="*/ 2147483647 h 1001"/>
              <a:gd name="T60" fmla="*/ 2147483647 w 4808"/>
              <a:gd name="T61" fmla="*/ 2147483647 h 1001"/>
              <a:gd name="T62" fmla="*/ 2147483647 w 4808"/>
              <a:gd name="T63" fmla="*/ 2147483647 h 1001"/>
              <a:gd name="T64" fmla="*/ 2147483647 w 4808"/>
              <a:gd name="T65" fmla="*/ 2147483647 h 1001"/>
              <a:gd name="T66" fmla="*/ 2147483647 w 4808"/>
              <a:gd name="T67" fmla="*/ 2147483647 h 1001"/>
              <a:gd name="T68" fmla="*/ 2147483647 w 4808"/>
              <a:gd name="T69" fmla="*/ 2147483647 h 1001"/>
              <a:gd name="T70" fmla="*/ 2147483647 w 4808"/>
              <a:gd name="T71" fmla="*/ 2147483647 h 1001"/>
              <a:gd name="T72" fmla="*/ 2147483647 w 4808"/>
              <a:gd name="T73" fmla="*/ 2147483647 h 1001"/>
              <a:gd name="T74" fmla="*/ 2147483647 w 4808"/>
              <a:gd name="T75" fmla="*/ 2147483647 h 1001"/>
              <a:gd name="T76" fmla="*/ 2147483647 w 4808"/>
              <a:gd name="T77" fmla="*/ 2147483647 h 1001"/>
              <a:gd name="T78" fmla="*/ 2147483647 w 4808"/>
              <a:gd name="T79" fmla="*/ 2147483647 h 1001"/>
              <a:gd name="T80" fmla="*/ 2147483647 w 4808"/>
              <a:gd name="T81" fmla="*/ 2147483647 h 1001"/>
              <a:gd name="T82" fmla="*/ 2147483647 w 4808"/>
              <a:gd name="T83" fmla="*/ 2147483647 h 1001"/>
              <a:gd name="T84" fmla="*/ 2147483647 w 4808"/>
              <a:gd name="T85" fmla="*/ 2147483647 h 100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1001"/>
              <a:gd name="T131" fmla="*/ 4808 w 4808"/>
              <a:gd name="T132" fmla="*/ 1001 h 100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1001">
                <a:moveTo>
                  <a:pt x="0" y="136"/>
                </a:moveTo>
                <a:lnTo>
                  <a:pt x="45" y="907"/>
                </a:lnTo>
                <a:lnTo>
                  <a:pt x="90" y="181"/>
                </a:lnTo>
                <a:lnTo>
                  <a:pt x="181" y="861"/>
                </a:lnTo>
                <a:lnTo>
                  <a:pt x="226" y="181"/>
                </a:lnTo>
                <a:lnTo>
                  <a:pt x="272" y="907"/>
                </a:lnTo>
                <a:lnTo>
                  <a:pt x="362" y="136"/>
                </a:lnTo>
                <a:lnTo>
                  <a:pt x="408" y="952"/>
                </a:lnTo>
                <a:lnTo>
                  <a:pt x="498" y="90"/>
                </a:lnTo>
                <a:lnTo>
                  <a:pt x="498" y="907"/>
                </a:lnTo>
                <a:lnTo>
                  <a:pt x="589" y="136"/>
                </a:lnTo>
                <a:lnTo>
                  <a:pt x="680" y="907"/>
                </a:lnTo>
                <a:lnTo>
                  <a:pt x="680" y="136"/>
                </a:lnTo>
                <a:lnTo>
                  <a:pt x="771" y="453"/>
                </a:lnTo>
                <a:lnTo>
                  <a:pt x="907" y="272"/>
                </a:lnTo>
                <a:lnTo>
                  <a:pt x="907" y="907"/>
                </a:lnTo>
                <a:lnTo>
                  <a:pt x="997" y="136"/>
                </a:lnTo>
                <a:lnTo>
                  <a:pt x="1043" y="907"/>
                </a:lnTo>
                <a:lnTo>
                  <a:pt x="1270" y="136"/>
                </a:lnTo>
                <a:lnTo>
                  <a:pt x="1270" y="861"/>
                </a:lnTo>
                <a:lnTo>
                  <a:pt x="1315" y="136"/>
                </a:lnTo>
                <a:lnTo>
                  <a:pt x="1315" y="907"/>
                </a:lnTo>
                <a:lnTo>
                  <a:pt x="1360" y="136"/>
                </a:lnTo>
                <a:lnTo>
                  <a:pt x="1406" y="998"/>
                </a:lnTo>
                <a:lnTo>
                  <a:pt x="1496" y="90"/>
                </a:lnTo>
                <a:lnTo>
                  <a:pt x="1542" y="952"/>
                </a:lnTo>
                <a:lnTo>
                  <a:pt x="1632" y="90"/>
                </a:lnTo>
                <a:lnTo>
                  <a:pt x="1769" y="952"/>
                </a:lnTo>
                <a:lnTo>
                  <a:pt x="1905" y="317"/>
                </a:lnTo>
                <a:lnTo>
                  <a:pt x="1905" y="680"/>
                </a:lnTo>
                <a:lnTo>
                  <a:pt x="1950" y="45"/>
                </a:lnTo>
                <a:lnTo>
                  <a:pt x="2041" y="952"/>
                </a:lnTo>
                <a:lnTo>
                  <a:pt x="2086" y="544"/>
                </a:lnTo>
                <a:lnTo>
                  <a:pt x="2086" y="680"/>
                </a:lnTo>
                <a:lnTo>
                  <a:pt x="2131" y="272"/>
                </a:lnTo>
                <a:lnTo>
                  <a:pt x="2222" y="544"/>
                </a:lnTo>
                <a:lnTo>
                  <a:pt x="2222" y="0"/>
                </a:lnTo>
                <a:lnTo>
                  <a:pt x="2313" y="680"/>
                </a:lnTo>
                <a:lnTo>
                  <a:pt x="2404" y="408"/>
                </a:lnTo>
                <a:lnTo>
                  <a:pt x="2449" y="816"/>
                </a:lnTo>
                <a:lnTo>
                  <a:pt x="2494" y="45"/>
                </a:lnTo>
                <a:lnTo>
                  <a:pt x="2540" y="771"/>
                </a:lnTo>
                <a:lnTo>
                  <a:pt x="2585" y="998"/>
                </a:lnTo>
                <a:lnTo>
                  <a:pt x="2721" y="181"/>
                </a:lnTo>
                <a:lnTo>
                  <a:pt x="2766" y="725"/>
                </a:lnTo>
                <a:lnTo>
                  <a:pt x="2903" y="136"/>
                </a:lnTo>
                <a:lnTo>
                  <a:pt x="2948" y="907"/>
                </a:lnTo>
                <a:lnTo>
                  <a:pt x="2948" y="998"/>
                </a:lnTo>
                <a:lnTo>
                  <a:pt x="2993" y="544"/>
                </a:lnTo>
                <a:lnTo>
                  <a:pt x="3084" y="725"/>
                </a:lnTo>
                <a:lnTo>
                  <a:pt x="3039" y="317"/>
                </a:lnTo>
                <a:lnTo>
                  <a:pt x="3129" y="181"/>
                </a:lnTo>
                <a:lnTo>
                  <a:pt x="3129" y="90"/>
                </a:lnTo>
                <a:lnTo>
                  <a:pt x="3175" y="499"/>
                </a:lnTo>
                <a:lnTo>
                  <a:pt x="3220" y="907"/>
                </a:lnTo>
                <a:lnTo>
                  <a:pt x="3311" y="181"/>
                </a:lnTo>
                <a:lnTo>
                  <a:pt x="3401" y="136"/>
                </a:lnTo>
                <a:lnTo>
                  <a:pt x="3401" y="861"/>
                </a:lnTo>
                <a:lnTo>
                  <a:pt x="3447" y="408"/>
                </a:lnTo>
                <a:lnTo>
                  <a:pt x="3538" y="907"/>
                </a:lnTo>
                <a:lnTo>
                  <a:pt x="3583" y="226"/>
                </a:lnTo>
                <a:lnTo>
                  <a:pt x="3810" y="907"/>
                </a:lnTo>
                <a:lnTo>
                  <a:pt x="3810" y="136"/>
                </a:lnTo>
                <a:lnTo>
                  <a:pt x="3991" y="861"/>
                </a:lnTo>
                <a:lnTo>
                  <a:pt x="4037" y="136"/>
                </a:lnTo>
                <a:lnTo>
                  <a:pt x="4082" y="226"/>
                </a:lnTo>
                <a:lnTo>
                  <a:pt x="4082" y="408"/>
                </a:lnTo>
                <a:lnTo>
                  <a:pt x="4127" y="635"/>
                </a:lnTo>
                <a:lnTo>
                  <a:pt x="4173" y="317"/>
                </a:lnTo>
                <a:lnTo>
                  <a:pt x="4218" y="861"/>
                </a:lnTo>
                <a:lnTo>
                  <a:pt x="4173" y="136"/>
                </a:lnTo>
                <a:lnTo>
                  <a:pt x="4218" y="907"/>
                </a:lnTo>
                <a:lnTo>
                  <a:pt x="4218" y="136"/>
                </a:lnTo>
                <a:lnTo>
                  <a:pt x="4263" y="907"/>
                </a:lnTo>
                <a:lnTo>
                  <a:pt x="4309" y="45"/>
                </a:lnTo>
                <a:lnTo>
                  <a:pt x="4399" y="907"/>
                </a:lnTo>
                <a:lnTo>
                  <a:pt x="4490" y="90"/>
                </a:lnTo>
                <a:lnTo>
                  <a:pt x="4490" y="635"/>
                </a:lnTo>
                <a:lnTo>
                  <a:pt x="4581" y="317"/>
                </a:lnTo>
                <a:lnTo>
                  <a:pt x="4581" y="952"/>
                </a:lnTo>
                <a:lnTo>
                  <a:pt x="4641" y="1001"/>
                </a:lnTo>
                <a:lnTo>
                  <a:pt x="4672" y="90"/>
                </a:lnTo>
                <a:lnTo>
                  <a:pt x="4717" y="907"/>
                </a:lnTo>
                <a:lnTo>
                  <a:pt x="4717" y="90"/>
                </a:lnTo>
                <a:lnTo>
                  <a:pt x="4808" y="952"/>
                </a:lnTo>
                <a:lnTo>
                  <a:pt x="4808" y="90"/>
                </a:ln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3" name="Text Box 45"/>
          <p:cNvSpPr txBox="1">
            <a:spLocks noChangeArrowheads="1"/>
          </p:cNvSpPr>
          <p:nvPr/>
        </p:nvSpPr>
        <p:spPr bwMode="auto">
          <a:xfrm>
            <a:off x="180528" y="530135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/>
              <a:t>Let us perform a local measurement of zero-point fluctuation at                 .</a:t>
            </a:r>
            <a:endParaRPr lang="en-US" altLang="ja-JP" b="1" dirty="0"/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7262813" y="3573463"/>
          <a:ext cx="9128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数式" r:id="rId3" imgW="215713" imgH="253780" progId="Equation.3">
                  <p:embed/>
                </p:oleObj>
              </mc:Choice>
              <mc:Fallback>
                <p:oleObj name="数式" r:id="rId3" imgW="215713" imgH="2537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3573463"/>
                        <a:ext cx="912812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/>
        </p:nvGraphicFramePr>
        <p:xfrm>
          <a:off x="8404225" y="2624138"/>
          <a:ext cx="5445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数式" r:id="rId5" imgW="190417" imgH="203112" progId="Equation.3">
                  <p:embed/>
                </p:oleObj>
              </mc:Choice>
              <mc:Fallback>
                <p:oleObj name="数式" r:id="rId5" imgW="190417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2624138"/>
                        <a:ext cx="544513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763688" y="3602410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数式" r:id="rId7" imgW="419040" imgH="215640" progId="Equation.3">
                  <p:embed/>
                </p:oleObj>
              </mc:Choice>
              <mc:Fallback>
                <p:oleObj name="数式" r:id="rId7" imgW="4190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02410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5580112" y="3602410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数式" r:id="rId9" imgW="419040" imgH="215640" progId="Equation.3">
                  <p:embed/>
                </p:oleObj>
              </mc:Choice>
              <mc:Fallback>
                <p:oleObj name="数式" r:id="rId9" imgW="41904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602410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7308304" y="5229200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数式" r:id="rId11" imgW="419040" imgH="215640" progId="Equation.3">
                  <p:embed/>
                </p:oleObj>
              </mc:Choice>
              <mc:Fallback>
                <p:oleObj name="数式" r:id="rId11" imgW="419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5229200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Line 2"/>
          <p:cNvSpPr>
            <a:spLocks noChangeShapeType="1"/>
          </p:cNvSpPr>
          <p:nvPr/>
        </p:nvSpPr>
        <p:spPr bwMode="auto">
          <a:xfrm>
            <a:off x="395288" y="31416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087" name="Line 3"/>
          <p:cNvSpPr>
            <a:spLocks noChangeShapeType="1"/>
          </p:cNvSpPr>
          <p:nvPr/>
        </p:nvSpPr>
        <p:spPr bwMode="auto">
          <a:xfrm flipV="1">
            <a:off x="2268538" y="3333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088" name="Text Box 4"/>
          <p:cNvSpPr txBox="1">
            <a:spLocks noChangeArrowheads="1"/>
          </p:cNvSpPr>
          <p:nvPr/>
        </p:nvSpPr>
        <p:spPr bwMode="auto">
          <a:xfrm>
            <a:off x="539750" y="38100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of fluctuation</a:t>
            </a:r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126047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0" name="Oval 8"/>
          <p:cNvSpPr>
            <a:spLocks noChangeArrowheads="1"/>
          </p:cNvSpPr>
          <p:nvPr/>
        </p:nvSpPr>
        <p:spPr bwMode="auto">
          <a:xfrm>
            <a:off x="611188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b="1"/>
          </a:p>
        </p:txBody>
      </p:sp>
      <p:sp>
        <p:nvSpPr>
          <p:cNvPr id="46091" name="Oval 9"/>
          <p:cNvSpPr>
            <a:spLocks noChangeArrowheads="1"/>
          </p:cNvSpPr>
          <p:nvPr/>
        </p:nvSpPr>
        <p:spPr bwMode="auto">
          <a:xfrm>
            <a:off x="90011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154781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1836738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Oval 12"/>
          <p:cNvSpPr>
            <a:spLocks noChangeArrowheads="1"/>
          </p:cNvSpPr>
          <p:nvPr/>
        </p:nvSpPr>
        <p:spPr bwMode="auto">
          <a:xfrm>
            <a:off x="212407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5" name="Oval 13"/>
          <p:cNvSpPr>
            <a:spLocks noChangeArrowheads="1"/>
          </p:cNvSpPr>
          <p:nvPr/>
        </p:nvSpPr>
        <p:spPr bwMode="auto">
          <a:xfrm>
            <a:off x="241141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6" name="Oval 14"/>
          <p:cNvSpPr>
            <a:spLocks noChangeArrowheads="1"/>
          </p:cNvSpPr>
          <p:nvPr/>
        </p:nvSpPr>
        <p:spPr bwMode="auto">
          <a:xfrm>
            <a:off x="269875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7" name="Oval 15"/>
          <p:cNvSpPr>
            <a:spLocks noChangeArrowheads="1"/>
          </p:cNvSpPr>
          <p:nvPr/>
        </p:nvSpPr>
        <p:spPr bwMode="auto">
          <a:xfrm>
            <a:off x="2986088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8" name="Oval 16"/>
          <p:cNvSpPr>
            <a:spLocks noChangeArrowheads="1"/>
          </p:cNvSpPr>
          <p:nvPr/>
        </p:nvSpPr>
        <p:spPr bwMode="auto">
          <a:xfrm>
            <a:off x="327501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Oval 17"/>
          <p:cNvSpPr>
            <a:spLocks noChangeArrowheads="1"/>
          </p:cNvSpPr>
          <p:nvPr/>
        </p:nvSpPr>
        <p:spPr bwMode="auto">
          <a:xfrm>
            <a:off x="356235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0" name="Oval 18"/>
          <p:cNvSpPr>
            <a:spLocks noChangeArrowheads="1"/>
          </p:cNvSpPr>
          <p:nvPr/>
        </p:nvSpPr>
        <p:spPr bwMode="auto">
          <a:xfrm>
            <a:off x="385127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1" name="Oval 19"/>
          <p:cNvSpPr>
            <a:spLocks noChangeArrowheads="1"/>
          </p:cNvSpPr>
          <p:nvPr/>
        </p:nvSpPr>
        <p:spPr bwMode="auto">
          <a:xfrm>
            <a:off x="413861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2" name="Oval 20"/>
          <p:cNvSpPr>
            <a:spLocks noChangeArrowheads="1"/>
          </p:cNvSpPr>
          <p:nvPr/>
        </p:nvSpPr>
        <p:spPr bwMode="auto">
          <a:xfrm>
            <a:off x="4427538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3" name="Oval 21"/>
          <p:cNvSpPr>
            <a:spLocks noChangeArrowheads="1"/>
          </p:cNvSpPr>
          <p:nvPr/>
        </p:nvSpPr>
        <p:spPr bwMode="auto">
          <a:xfrm>
            <a:off x="471487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4" name="Oval 22"/>
          <p:cNvSpPr>
            <a:spLocks noChangeArrowheads="1"/>
          </p:cNvSpPr>
          <p:nvPr/>
        </p:nvSpPr>
        <p:spPr bwMode="auto">
          <a:xfrm>
            <a:off x="500380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5" name="Oval 23"/>
          <p:cNvSpPr>
            <a:spLocks noChangeArrowheads="1"/>
          </p:cNvSpPr>
          <p:nvPr/>
        </p:nvSpPr>
        <p:spPr bwMode="auto">
          <a:xfrm>
            <a:off x="5291138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6" name="Oval 24"/>
          <p:cNvSpPr>
            <a:spLocks noChangeArrowheads="1"/>
          </p:cNvSpPr>
          <p:nvPr/>
        </p:nvSpPr>
        <p:spPr bwMode="auto">
          <a:xfrm>
            <a:off x="557847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7" name="Oval 25"/>
          <p:cNvSpPr>
            <a:spLocks noChangeArrowheads="1"/>
          </p:cNvSpPr>
          <p:nvPr/>
        </p:nvSpPr>
        <p:spPr bwMode="auto">
          <a:xfrm>
            <a:off x="586740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8" name="Oval 26"/>
          <p:cNvSpPr>
            <a:spLocks noChangeArrowheads="1"/>
          </p:cNvSpPr>
          <p:nvPr/>
        </p:nvSpPr>
        <p:spPr bwMode="auto">
          <a:xfrm>
            <a:off x="615632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9" name="Oval 27"/>
          <p:cNvSpPr>
            <a:spLocks noChangeArrowheads="1"/>
          </p:cNvSpPr>
          <p:nvPr/>
        </p:nvSpPr>
        <p:spPr bwMode="auto">
          <a:xfrm>
            <a:off x="644366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0" name="Oval 28"/>
          <p:cNvSpPr>
            <a:spLocks noChangeArrowheads="1"/>
          </p:cNvSpPr>
          <p:nvPr/>
        </p:nvSpPr>
        <p:spPr bwMode="auto">
          <a:xfrm>
            <a:off x="673100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1" name="Oval 29"/>
          <p:cNvSpPr>
            <a:spLocks noChangeArrowheads="1"/>
          </p:cNvSpPr>
          <p:nvPr/>
        </p:nvSpPr>
        <p:spPr bwMode="auto">
          <a:xfrm>
            <a:off x="701992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2" name="Oval 30"/>
          <p:cNvSpPr>
            <a:spLocks noChangeArrowheads="1"/>
          </p:cNvSpPr>
          <p:nvPr/>
        </p:nvSpPr>
        <p:spPr bwMode="auto">
          <a:xfrm>
            <a:off x="7307263" y="30702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3" name="Oval 31"/>
          <p:cNvSpPr>
            <a:spLocks noChangeArrowheads="1"/>
          </p:cNvSpPr>
          <p:nvPr/>
        </p:nvSpPr>
        <p:spPr bwMode="auto">
          <a:xfrm>
            <a:off x="7594600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4" name="Oval 32"/>
          <p:cNvSpPr>
            <a:spLocks noChangeArrowheads="1"/>
          </p:cNvSpPr>
          <p:nvPr/>
        </p:nvSpPr>
        <p:spPr bwMode="auto">
          <a:xfrm>
            <a:off x="7883525" y="30702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15" name="Line 34"/>
          <p:cNvSpPr>
            <a:spLocks noChangeShapeType="1"/>
          </p:cNvSpPr>
          <p:nvPr/>
        </p:nvSpPr>
        <p:spPr bwMode="auto">
          <a:xfrm>
            <a:off x="3059113" y="25654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16" name="Line 35"/>
          <p:cNvSpPr>
            <a:spLocks noChangeShapeType="1"/>
          </p:cNvSpPr>
          <p:nvPr/>
        </p:nvSpPr>
        <p:spPr bwMode="auto">
          <a:xfrm>
            <a:off x="3059113" y="3789363"/>
            <a:ext cx="532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17" name="Freeform 36"/>
          <p:cNvSpPr>
            <a:spLocks/>
          </p:cNvSpPr>
          <p:nvPr/>
        </p:nvSpPr>
        <p:spPr bwMode="auto">
          <a:xfrm>
            <a:off x="468313" y="1549400"/>
            <a:ext cx="7632700" cy="3108325"/>
          </a:xfrm>
          <a:custGeom>
            <a:avLst/>
            <a:gdLst>
              <a:gd name="T0" fmla="*/ 2147483647 w 4808"/>
              <a:gd name="T1" fmla="*/ 2147483647 h 1958"/>
              <a:gd name="T2" fmla="*/ 2147483647 w 4808"/>
              <a:gd name="T3" fmla="*/ 2147483647 h 1958"/>
              <a:gd name="T4" fmla="*/ 2147483647 w 4808"/>
              <a:gd name="T5" fmla="*/ 2147483647 h 1958"/>
              <a:gd name="T6" fmla="*/ 2147483647 w 4808"/>
              <a:gd name="T7" fmla="*/ 2147483647 h 1958"/>
              <a:gd name="T8" fmla="*/ 2147483647 w 4808"/>
              <a:gd name="T9" fmla="*/ 2147483647 h 1958"/>
              <a:gd name="T10" fmla="*/ 2147483647 w 4808"/>
              <a:gd name="T11" fmla="*/ 2147483647 h 1958"/>
              <a:gd name="T12" fmla="*/ 2147483647 w 4808"/>
              <a:gd name="T13" fmla="*/ 2147483647 h 1958"/>
              <a:gd name="T14" fmla="*/ 2147483647 w 4808"/>
              <a:gd name="T15" fmla="*/ 2147483647 h 1958"/>
              <a:gd name="T16" fmla="*/ 2147483647 w 4808"/>
              <a:gd name="T17" fmla="*/ 2147483647 h 1958"/>
              <a:gd name="T18" fmla="*/ 2147483647 w 4808"/>
              <a:gd name="T19" fmla="*/ 2147483647 h 1958"/>
              <a:gd name="T20" fmla="*/ 2147483647 w 4808"/>
              <a:gd name="T21" fmla="*/ 2147483647 h 1958"/>
              <a:gd name="T22" fmla="*/ 2147483647 w 4808"/>
              <a:gd name="T23" fmla="*/ 2147483647 h 1958"/>
              <a:gd name="T24" fmla="*/ 2147483647 w 4808"/>
              <a:gd name="T25" fmla="*/ 2147483647 h 1958"/>
              <a:gd name="T26" fmla="*/ 2147483647 w 4808"/>
              <a:gd name="T27" fmla="*/ 2147483647 h 1958"/>
              <a:gd name="T28" fmla="*/ 2147483647 w 4808"/>
              <a:gd name="T29" fmla="*/ 2147483647 h 1958"/>
              <a:gd name="T30" fmla="*/ 2147483647 w 4808"/>
              <a:gd name="T31" fmla="*/ 2147483647 h 1958"/>
              <a:gd name="T32" fmla="*/ 2147483647 w 4808"/>
              <a:gd name="T33" fmla="*/ 2147483647 h 1958"/>
              <a:gd name="T34" fmla="*/ 2147483647 w 4808"/>
              <a:gd name="T35" fmla="*/ 2147483647 h 1958"/>
              <a:gd name="T36" fmla="*/ 2147483647 w 4808"/>
              <a:gd name="T37" fmla="*/ 2147483647 h 1958"/>
              <a:gd name="T38" fmla="*/ 2147483647 w 4808"/>
              <a:gd name="T39" fmla="*/ 2147483647 h 1958"/>
              <a:gd name="T40" fmla="*/ 2147483647 w 4808"/>
              <a:gd name="T41" fmla="*/ 2147483647 h 1958"/>
              <a:gd name="T42" fmla="*/ 2147483647 w 4808"/>
              <a:gd name="T43" fmla="*/ 2147483647 h 1958"/>
              <a:gd name="T44" fmla="*/ 2147483647 w 4808"/>
              <a:gd name="T45" fmla="*/ 2147483647 h 1958"/>
              <a:gd name="T46" fmla="*/ 2147483647 w 4808"/>
              <a:gd name="T47" fmla="*/ 2147483647 h 1958"/>
              <a:gd name="T48" fmla="*/ 2147483647 w 4808"/>
              <a:gd name="T49" fmla="*/ 2147483647 h 1958"/>
              <a:gd name="T50" fmla="*/ 2147483647 w 4808"/>
              <a:gd name="T51" fmla="*/ 2147483647 h 1958"/>
              <a:gd name="T52" fmla="*/ 2147483647 w 4808"/>
              <a:gd name="T53" fmla="*/ 2147483647 h 1958"/>
              <a:gd name="T54" fmla="*/ 2147483647 w 4808"/>
              <a:gd name="T55" fmla="*/ 2147483647 h 1958"/>
              <a:gd name="T56" fmla="*/ 2147483647 w 4808"/>
              <a:gd name="T57" fmla="*/ 2147483647 h 1958"/>
              <a:gd name="T58" fmla="*/ 2147483647 w 4808"/>
              <a:gd name="T59" fmla="*/ 2147483647 h 1958"/>
              <a:gd name="T60" fmla="*/ 2147483647 w 4808"/>
              <a:gd name="T61" fmla="*/ 2147483647 h 1958"/>
              <a:gd name="T62" fmla="*/ 2147483647 w 4808"/>
              <a:gd name="T63" fmla="*/ 2147483647 h 1958"/>
              <a:gd name="T64" fmla="*/ 2147483647 w 4808"/>
              <a:gd name="T65" fmla="*/ 2147483647 h 1958"/>
              <a:gd name="T66" fmla="*/ 2147483647 w 4808"/>
              <a:gd name="T67" fmla="*/ 2147483647 h 1958"/>
              <a:gd name="T68" fmla="*/ 2147483647 w 4808"/>
              <a:gd name="T69" fmla="*/ 2147483647 h 1958"/>
              <a:gd name="T70" fmla="*/ 2147483647 w 4808"/>
              <a:gd name="T71" fmla="*/ 2147483647 h 1958"/>
              <a:gd name="T72" fmla="*/ 2147483647 w 4808"/>
              <a:gd name="T73" fmla="*/ 2147483647 h 1958"/>
              <a:gd name="T74" fmla="*/ 2147483647 w 4808"/>
              <a:gd name="T75" fmla="*/ 2147483647 h 1958"/>
              <a:gd name="T76" fmla="*/ 2147483647 w 4808"/>
              <a:gd name="T77" fmla="*/ 2147483647 h 1958"/>
              <a:gd name="T78" fmla="*/ 2147483647 w 4808"/>
              <a:gd name="T79" fmla="*/ 2147483647 h 1958"/>
              <a:gd name="T80" fmla="*/ 2147483647 w 4808"/>
              <a:gd name="T81" fmla="*/ 2147483647 h 1958"/>
              <a:gd name="T82" fmla="*/ 2147483647 w 4808"/>
              <a:gd name="T83" fmla="*/ 2147483647 h 1958"/>
              <a:gd name="T84" fmla="*/ 2147483647 w 4808"/>
              <a:gd name="T85" fmla="*/ 2147483647 h 1958"/>
              <a:gd name="T86" fmla="*/ 2147483647 w 4808"/>
              <a:gd name="T87" fmla="*/ 2147483647 h 195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808"/>
              <a:gd name="T133" fmla="*/ 0 h 1958"/>
              <a:gd name="T134" fmla="*/ 4808 w 4808"/>
              <a:gd name="T135" fmla="*/ 1958 h 1958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808" h="1958">
                <a:moveTo>
                  <a:pt x="0" y="1310"/>
                </a:moveTo>
                <a:lnTo>
                  <a:pt x="45" y="539"/>
                </a:lnTo>
                <a:lnTo>
                  <a:pt x="90" y="1265"/>
                </a:lnTo>
                <a:lnTo>
                  <a:pt x="181" y="585"/>
                </a:lnTo>
                <a:lnTo>
                  <a:pt x="226" y="1265"/>
                </a:lnTo>
                <a:lnTo>
                  <a:pt x="272" y="539"/>
                </a:lnTo>
                <a:lnTo>
                  <a:pt x="362" y="1310"/>
                </a:lnTo>
                <a:lnTo>
                  <a:pt x="408" y="494"/>
                </a:lnTo>
                <a:lnTo>
                  <a:pt x="498" y="1356"/>
                </a:lnTo>
                <a:lnTo>
                  <a:pt x="498" y="539"/>
                </a:lnTo>
                <a:lnTo>
                  <a:pt x="589" y="1310"/>
                </a:lnTo>
                <a:lnTo>
                  <a:pt x="680" y="539"/>
                </a:lnTo>
                <a:lnTo>
                  <a:pt x="680" y="1310"/>
                </a:lnTo>
                <a:lnTo>
                  <a:pt x="771" y="993"/>
                </a:lnTo>
                <a:lnTo>
                  <a:pt x="919" y="1958"/>
                </a:lnTo>
                <a:lnTo>
                  <a:pt x="946" y="16"/>
                </a:lnTo>
                <a:lnTo>
                  <a:pt x="1043" y="1027"/>
                </a:lnTo>
                <a:lnTo>
                  <a:pt x="1061" y="1239"/>
                </a:lnTo>
                <a:lnTo>
                  <a:pt x="1132" y="1044"/>
                </a:lnTo>
                <a:lnTo>
                  <a:pt x="1087" y="947"/>
                </a:lnTo>
                <a:lnTo>
                  <a:pt x="1176" y="1115"/>
                </a:lnTo>
                <a:lnTo>
                  <a:pt x="1149" y="956"/>
                </a:lnTo>
                <a:lnTo>
                  <a:pt x="1238" y="1639"/>
                </a:lnTo>
                <a:lnTo>
                  <a:pt x="1238" y="1780"/>
                </a:lnTo>
                <a:lnTo>
                  <a:pt x="1309" y="0"/>
                </a:lnTo>
                <a:lnTo>
                  <a:pt x="1336" y="1923"/>
                </a:lnTo>
                <a:lnTo>
                  <a:pt x="1406" y="448"/>
                </a:lnTo>
                <a:lnTo>
                  <a:pt x="1496" y="1356"/>
                </a:lnTo>
                <a:lnTo>
                  <a:pt x="1542" y="494"/>
                </a:lnTo>
                <a:lnTo>
                  <a:pt x="1632" y="1356"/>
                </a:lnTo>
                <a:lnTo>
                  <a:pt x="1769" y="494"/>
                </a:lnTo>
                <a:lnTo>
                  <a:pt x="1905" y="1129"/>
                </a:lnTo>
                <a:lnTo>
                  <a:pt x="1905" y="766"/>
                </a:lnTo>
                <a:lnTo>
                  <a:pt x="1950" y="1401"/>
                </a:lnTo>
                <a:lnTo>
                  <a:pt x="2041" y="494"/>
                </a:lnTo>
                <a:lnTo>
                  <a:pt x="2086" y="902"/>
                </a:lnTo>
                <a:lnTo>
                  <a:pt x="2086" y="766"/>
                </a:lnTo>
                <a:lnTo>
                  <a:pt x="2131" y="1174"/>
                </a:lnTo>
                <a:lnTo>
                  <a:pt x="2222" y="902"/>
                </a:lnTo>
                <a:lnTo>
                  <a:pt x="2222" y="1446"/>
                </a:lnTo>
                <a:lnTo>
                  <a:pt x="2313" y="766"/>
                </a:lnTo>
                <a:lnTo>
                  <a:pt x="2404" y="1038"/>
                </a:lnTo>
                <a:lnTo>
                  <a:pt x="2449" y="630"/>
                </a:lnTo>
                <a:lnTo>
                  <a:pt x="2494" y="1401"/>
                </a:lnTo>
                <a:lnTo>
                  <a:pt x="2540" y="675"/>
                </a:lnTo>
                <a:lnTo>
                  <a:pt x="2585" y="448"/>
                </a:lnTo>
                <a:lnTo>
                  <a:pt x="2721" y="1265"/>
                </a:lnTo>
                <a:lnTo>
                  <a:pt x="2766" y="721"/>
                </a:lnTo>
                <a:lnTo>
                  <a:pt x="2903" y="1310"/>
                </a:lnTo>
                <a:lnTo>
                  <a:pt x="2948" y="539"/>
                </a:lnTo>
                <a:lnTo>
                  <a:pt x="2948" y="448"/>
                </a:lnTo>
                <a:lnTo>
                  <a:pt x="2993" y="902"/>
                </a:lnTo>
                <a:lnTo>
                  <a:pt x="3084" y="721"/>
                </a:lnTo>
                <a:lnTo>
                  <a:pt x="3039" y="1129"/>
                </a:lnTo>
                <a:lnTo>
                  <a:pt x="3129" y="1265"/>
                </a:lnTo>
                <a:lnTo>
                  <a:pt x="3129" y="1356"/>
                </a:lnTo>
                <a:lnTo>
                  <a:pt x="3175" y="947"/>
                </a:lnTo>
                <a:lnTo>
                  <a:pt x="3220" y="539"/>
                </a:lnTo>
                <a:lnTo>
                  <a:pt x="3311" y="1265"/>
                </a:lnTo>
                <a:lnTo>
                  <a:pt x="3401" y="1310"/>
                </a:lnTo>
                <a:lnTo>
                  <a:pt x="3401" y="585"/>
                </a:lnTo>
                <a:lnTo>
                  <a:pt x="3447" y="1038"/>
                </a:lnTo>
                <a:lnTo>
                  <a:pt x="3538" y="539"/>
                </a:lnTo>
                <a:lnTo>
                  <a:pt x="3583" y="1220"/>
                </a:lnTo>
                <a:lnTo>
                  <a:pt x="3810" y="539"/>
                </a:lnTo>
                <a:lnTo>
                  <a:pt x="3810" y="1310"/>
                </a:lnTo>
                <a:lnTo>
                  <a:pt x="3991" y="585"/>
                </a:lnTo>
                <a:lnTo>
                  <a:pt x="4037" y="1310"/>
                </a:lnTo>
                <a:lnTo>
                  <a:pt x="4082" y="1220"/>
                </a:lnTo>
                <a:lnTo>
                  <a:pt x="4082" y="1038"/>
                </a:lnTo>
                <a:lnTo>
                  <a:pt x="4127" y="811"/>
                </a:lnTo>
                <a:lnTo>
                  <a:pt x="4173" y="1129"/>
                </a:lnTo>
                <a:lnTo>
                  <a:pt x="4218" y="585"/>
                </a:lnTo>
                <a:lnTo>
                  <a:pt x="4173" y="1310"/>
                </a:lnTo>
                <a:lnTo>
                  <a:pt x="4218" y="539"/>
                </a:lnTo>
                <a:lnTo>
                  <a:pt x="4218" y="1310"/>
                </a:lnTo>
                <a:lnTo>
                  <a:pt x="4263" y="539"/>
                </a:lnTo>
                <a:lnTo>
                  <a:pt x="4309" y="1401"/>
                </a:lnTo>
                <a:lnTo>
                  <a:pt x="4399" y="539"/>
                </a:lnTo>
                <a:lnTo>
                  <a:pt x="4490" y="1356"/>
                </a:lnTo>
                <a:lnTo>
                  <a:pt x="4490" y="811"/>
                </a:lnTo>
                <a:lnTo>
                  <a:pt x="4581" y="1129"/>
                </a:lnTo>
                <a:lnTo>
                  <a:pt x="4581" y="494"/>
                </a:lnTo>
                <a:lnTo>
                  <a:pt x="4641" y="445"/>
                </a:lnTo>
                <a:lnTo>
                  <a:pt x="4672" y="1356"/>
                </a:lnTo>
                <a:lnTo>
                  <a:pt x="4717" y="539"/>
                </a:lnTo>
                <a:lnTo>
                  <a:pt x="4717" y="1356"/>
                </a:lnTo>
                <a:lnTo>
                  <a:pt x="4808" y="494"/>
                </a:lnTo>
                <a:lnTo>
                  <a:pt x="4808" y="1356"/>
                </a:lnTo>
              </a:path>
            </a:pathLst>
          </a:cu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18" name="Line 37"/>
          <p:cNvSpPr>
            <a:spLocks noChangeShapeType="1"/>
          </p:cNvSpPr>
          <p:nvPr/>
        </p:nvSpPr>
        <p:spPr bwMode="auto">
          <a:xfrm>
            <a:off x="395288" y="25654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19" name="Line 38"/>
          <p:cNvSpPr>
            <a:spLocks noChangeShapeType="1"/>
          </p:cNvSpPr>
          <p:nvPr/>
        </p:nvSpPr>
        <p:spPr bwMode="auto">
          <a:xfrm>
            <a:off x="468313" y="37163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1057275" y="4724400"/>
          <a:ext cx="5619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数式" r:id="rId3" imgW="215619" imgH="215619" progId="Equation.3">
                  <p:embed/>
                </p:oleObj>
              </mc:Choice>
              <mc:Fallback>
                <p:oleObj name="数式" r:id="rId3" imgW="215619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724400"/>
                        <a:ext cx="5619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20" name="AutoShape 40"/>
          <p:cNvSpPr>
            <a:spLocks noChangeArrowheads="1"/>
          </p:cNvSpPr>
          <p:nvPr/>
        </p:nvSpPr>
        <p:spPr bwMode="auto">
          <a:xfrm rot="-3649714">
            <a:off x="1066007" y="3850481"/>
            <a:ext cx="1511300" cy="360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3" name="Object 4"/>
          <p:cNvGraphicFramePr>
            <a:graphicFrameLocks noChangeAspect="1"/>
          </p:cNvGraphicFramePr>
          <p:nvPr/>
        </p:nvGraphicFramePr>
        <p:xfrm>
          <a:off x="3244850" y="4797425"/>
          <a:ext cx="3952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数式" r:id="rId5" imgW="152334" imgH="139639" progId="Equation.3">
                  <p:embed/>
                </p:oleObj>
              </mc:Choice>
              <mc:Fallback>
                <p:oleObj name="数式" r:id="rId5" imgW="152334" imgH="13963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4797425"/>
                        <a:ext cx="395288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21" name="AutoShape 42"/>
          <p:cNvSpPr>
            <a:spLocks noChangeArrowheads="1"/>
          </p:cNvSpPr>
          <p:nvPr/>
        </p:nvSpPr>
        <p:spPr bwMode="auto">
          <a:xfrm rot="2775908">
            <a:off x="2591594" y="4329907"/>
            <a:ext cx="936625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22" name="Line 43"/>
          <p:cNvSpPr>
            <a:spLocks noChangeShapeType="1"/>
          </p:cNvSpPr>
          <p:nvPr/>
        </p:nvSpPr>
        <p:spPr bwMode="auto">
          <a:xfrm>
            <a:off x="1692275" y="1557338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23" name="Line 44"/>
          <p:cNvSpPr>
            <a:spLocks noChangeShapeType="1"/>
          </p:cNvSpPr>
          <p:nvPr/>
        </p:nvSpPr>
        <p:spPr bwMode="auto">
          <a:xfrm>
            <a:off x="1692275" y="4652963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24" name="Text Box 45"/>
          <p:cNvSpPr txBox="1">
            <a:spLocks noChangeArrowheads="1"/>
          </p:cNvSpPr>
          <p:nvPr/>
        </p:nvSpPr>
        <p:spPr bwMode="auto">
          <a:xfrm>
            <a:off x="682625" y="1125538"/>
            <a:ext cx="303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Measurement </a:t>
            </a:r>
            <a:r>
              <a:rPr lang="en-US" altLang="ja-JP" b="1" dirty="0" smtClean="0"/>
              <a:t>at </a:t>
            </a:r>
            <a:endParaRPr lang="en-US" altLang="ja-JP" b="1" dirty="0"/>
          </a:p>
        </p:txBody>
      </p:sp>
      <p:sp>
        <p:nvSpPr>
          <p:cNvPr id="46125" name="Oval 46"/>
          <p:cNvSpPr>
            <a:spLocks noChangeArrowheads="1"/>
          </p:cNvSpPr>
          <p:nvPr/>
        </p:nvSpPr>
        <p:spPr bwMode="auto">
          <a:xfrm>
            <a:off x="4932363" y="1989138"/>
            <a:ext cx="2232025" cy="2376487"/>
          </a:xfrm>
          <a:prstGeom prst="ellips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26" name="Line 47"/>
          <p:cNvSpPr>
            <a:spLocks noChangeShapeType="1"/>
          </p:cNvSpPr>
          <p:nvPr/>
        </p:nvSpPr>
        <p:spPr bwMode="auto">
          <a:xfrm flipH="1">
            <a:off x="3779838" y="4005263"/>
            <a:ext cx="15128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27" name="Text Box 48"/>
          <p:cNvSpPr txBox="1">
            <a:spLocks noChangeArrowheads="1"/>
          </p:cNvSpPr>
          <p:nvPr/>
        </p:nvSpPr>
        <p:spPr bwMode="auto">
          <a:xfrm>
            <a:off x="5003800" y="1125538"/>
            <a:ext cx="31400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Information around </a:t>
            </a:r>
          </a:p>
          <a:p>
            <a:pPr>
              <a:spcBef>
                <a:spcPct val="50000"/>
              </a:spcBef>
            </a:pPr>
            <a:r>
              <a:rPr lang="en-US" altLang="ja-JP" b="1" dirty="0"/>
              <a:t>via entanglement</a:t>
            </a:r>
          </a:p>
        </p:txBody>
      </p:sp>
      <p:sp>
        <p:nvSpPr>
          <p:cNvPr id="46128" name="Text Box 49"/>
          <p:cNvSpPr txBox="1">
            <a:spLocks noChangeArrowheads="1"/>
          </p:cNvSpPr>
          <p:nvPr/>
        </p:nvSpPr>
        <p:spPr bwMode="auto">
          <a:xfrm>
            <a:off x="35496" y="530120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 smtClean="0"/>
              <a:t>This </a:t>
            </a:r>
            <a:r>
              <a:rPr lang="en-US" altLang="ja-JP" b="1" dirty="0"/>
              <a:t>measurement </a:t>
            </a:r>
            <a:r>
              <a:rPr lang="en-US" altLang="ja-JP" b="1" dirty="0" smtClean="0"/>
              <a:t>specifies the fluctuation-pattern component  to some extent.  In </a:t>
            </a:r>
            <a:r>
              <a:rPr lang="en-US" altLang="ja-JP" b="1" dirty="0"/>
              <a:t>the figure, the blue-lined component is selected and </a:t>
            </a:r>
            <a:r>
              <a:rPr lang="en-US" altLang="ja-JP" b="1" dirty="0" smtClean="0"/>
              <a:t>the </a:t>
            </a:r>
            <a:r>
              <a:rPr lang="en-US" altLang="ja-JP" b="1" dirty="0"/>
              <a:t>red-lined component  </a:t>
            </a:r>
            <a:r>
              <a:rPr lang="en-US" altLang="ja-JP" b="1" dirty="0" smtClean="0"/>
              <a:t>vanishes due to </a:t>
            </a:r>
            <a:r>
              <a:rPr lang="en-US" altLang="ja-JP" b="1" dirty="0" err="1" smtClean="0"/>
              <a:t>wavefunction</a:t>
            </a:r>
            <a:r>
              <a:rPr lang="en-US" altLang="ja-JP" b="1" dirty="0" smtClean="0"/>
              <a:t> collapse. </a:t>
            </a:r>
            <a:r>
              <a:rPr lang="en-US" altLang="ja-JP" b="1" dirty="0"/>
              <a:t>Because of the </a:t>
            </a:r>
            <a:r>
              <a:rPr lang="en-US" altLang="ja-JP" b="1" dirty="0" smtClean="0"/>
              <a:t>vacuum-state entanglement</a:t>
            </a:r>
            <a:r>
              <a:rPr lang="en-US" altLang="ja-JP" b="1" dirty="0"/>
              <a:t>, </a:t>
            </a:r>
            <a:r>
              <a:rPr lang="en-US" altLang="ja-JP" b="1" dirty="0" smtClean="0"/>
              <a:t>the </a:t>
            </a:r>
            <a:r>
              <a:rPr lang="en-US" altLang="ja-JP" b="1" dirty="0"/>
              <a:t>measurement result α includes information about fluctuation </a:t>
            </a:r>
            <a:r>
              <a:rPr lang="en-US" altLang="ja-JP" b="1" dirty="0" smtClean="0"/>
              <a:t>around             .</a:t>
            </a:r>
            <a:endParaRPr lang="en-US" altLang="ja-JP" dirty="0"/>
          </a:p>
        </p:txBody>
      </p:sp>
      <p:graphicFrame>
        <p:nvGraphicFramePr>
          <p:cNvPr id="46084" name="Object 5"/>
          <p:cNvGraphicFramePr>
            <a:graphicFrameLocks noChangeAspect="1"/>
          </p:cNvGraphicFramePr>
          <p:nvPr/>
        </p:nvGraphicFramePr>
        <p:xfrm>
          <a:off x="8332788" y="2838450"/>
          <a:ext cx="5461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数式" r:id="rId7" imgW="190417" imgH="203112" progId="Equation.3">
                  <p:embed/>
                </p:oleObj>
              </mc:Choice>
              <mc:Fallback>
                <p:oleObj name="数式" r:id="rId7" imgW="190417" imgH="20311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788" y="2838450"/>
                        <a:ext cx="5461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48"/>
          <p:cNvGraphicFramePr>
            <a:graphicFrameLocks noChangeAspect="1"/>
          </p:cNvGraphicFramePr>
          <p:nvPr/>
        </p:nvGraphicFramePr>
        <p:xfrm>
          <a:off x="1357313" y="1811338"/>
          <a:ext cx="5715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数式" r:id="rId9" imgW="317087" imgH="215619" progId="Equation.3">
                  <p:embed/>
                </p:oleObj>
              </mc:Choice>
              <mc:Fallback>
                <p:oleObj name="数式" r:id="rId9" imgW="317087" imgH="21561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811338"/>
                        <a:ext cx="571500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2627784" y="1052736"/>
          <a:ext cx="936104" cy="474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数式" r:id="rId11" imgW="419040" imgH="215640" progId="Equation.3">
                  <p:embed/>
                </p:oleObj>
              </mc:Choice>
              <mc:Fallback>
                <p:oleObj name="数式" r:id="rId11" imgW="41904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052736"/>
                        <a:ext cx="936104" cy="4749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897144" y="6381328"/>
          <a:ext cx="794536" cy="402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数式" r:id="rId13" imgW="419040" imgH="215640" progId="Equation.3">
                  <p:embed/>
                </p:oleObj>
              </mc:Choice>
              <mc:Fallback>
                <p:oleObj name="数式" r:id="rId13" imgW="419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144" y="6381328"/>
                        <a:ext cx="794536" cy="402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5580063" y="3818434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数式" r:id="rId15" imgW="419040" imgH="215640" progId="Equation.3">
                  <p:embed/>
                </p:oleObj>
              </mc:Choice>
              <mc:Fallback>
                <p:oleObj name="数式" r:id="rId15" imgW="41904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818434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テキスト ボックス 51"/>
          <p:cNvSpPr txBox="1"/>
          <p:nvPr/>
        </p:nvSpPr>
        <p:spPr>
          <a:xfrm>
            <a:off x="3491880" y="47878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:Measurement Result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Line 2"/>
          <p:cNvSpPr>
            <a:spLocks noChangeShapeType="1"/>
          </p:cNvSpPr>
          <p:nvPr/>
        </p:nvSpPr>
        <p:spPr bwMode="auto">
          <a:xfrm>
            <a:off x="395288" y="2984500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0" name="Line 3"/>
          <p:cNvSpPr>
            <a:spLocks noChangeShapeType="1"/>
          </p:cNvSpPr>
          <p:nvPr/>
        </p:nvSpPr>
        <p:spPr bwMode="auto">
          <a:xfrm flipV="1">
            <a:off x="2268538" y="176213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755650" y="44450"/>
            <a:ext cx="18002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of fluctuation</a:t>
            </a:r>
          </a:p>
        </p:txBody>
      </p:sp>
      <p:sp>
        <p:nvSpPr>
          <p:cNvPr id="47112" name="Line 34"/>
          <p:cNvSpPr>
            <a:spLocks noChangeShapeType="1"/>
          </p:cNvSpPr>
          <p:nvPr/>
        </p:nvSpPr>
        <p:spPr bwMode="auto">
          <a:xfrm>
            <a:off x="3059113" y="2408238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3" name="Line 35"/>
          <p:cNvSpPr>
            <a:spLocks noChangeShapeType="1"/>
          </p:cNvSpPr>
          <p:nvPr/>
        </p:nvSpPr>
        <p:spPr bwMode="auto">
          <a:xfrm>
            <a:off x="3059113" y="3632200"/>
            <a:ext cx="532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4" name="Freeform 36"/>
          <p:cNvSpPr>
            <a:spLocks/>
          </p:cNvSpPr>
          <p:nvPr/>
        </p:nvSpPr>
        <p:spPr bwMode="auto">
          <a:xfrm>
            <a:off x="468313" y="1193800"/>
            <a:ext cx="7632700" cy="3530600"/>
          </a:xfrm>
          <a:custGeom>
            <a:avLst/>
            <a:gdLst>
              <a:gd name="T0" fmla="*/ 2147483647 w 4808"/>
              <a:gd name="T1" fmla="*/ 2147483647 h 2224"/>
              <a:gd name="T2" fmla="*/ 2147483647 w 4808"/>
              <a:gd name="T3" fmla="*/ 2147483647 h 2224"/>
              <a:gd name="T4" fmla="*/ 2147483647 w 4808"/>
              <a:gd name="T5" fmla="*/ 2147483647 h 2224"/>
              <a:gd name="T6" fmla="*/ 2147483647 w 4808"/>
              <a:gd name="T7" fmla="*/ 2147483647 h 2224"/>
              <a:gd name="T8" fmla="*/ 2147483647 w 4808"/>
              <a:gd name="T9" fmla="*/ 2147483647 h 2224"/>
              <a:gd name="T10" fmla="*/ 2147483647 w 4808"/>
              <a:gd name="T11" fmla="*/ 2147483647 h 2224"/>
              <a:gd name="T12" fmla="*/ 2147483647 w 4808"/>
              <a:gd name="T13" fmla="*/ 2147483647 h 2224"/>
              <a:gd name="T14" fmla="*/ 2147483647 w 4808"/>
              <a:gd name="T15" fmla="*/ 0 h 2224"/>
              <a:gd name="T16" fmla="*/ 2147483647 w 4808"/>
              <a:gd name="T17" fmla="*/ 2147483647 h 2224"/>
              <a:gd name="T18" fmla="*/ 2147483647 w 4808"/>
              <a:gd name="T19" fmla="*/ 2147483647 h 2224"/>
              <a:gd name="T20" fmla="*/ 2147483647 w 4808"/>
              <a:gd name="T21" fmla="*/ 2147483647 h 2224"/>
              <a:gd name="T22" fmla="*/ 2147483647 w 4808"/>
              <a:gd name="T23" fmla="*/ 2147483647 h 2224"/>
              <a:gd name="T24" fmla="*/ 2147483647 w 4808"/>
              <a:gd name="T25" fmla="*/ 2147483647 h 2224"/>
              <a:gd name="T26" fmla="*/ 2147483647 w 4808"/>
              <a:gd name="T27" fmla="*/ 2147483647 h 2224"/>
              <a:gd name="T28" fmla="*/ 2147483647 w 4808"/>
              <a:gd name="T29" fmla="*/ 2147483647 h 2224"/>
              <a:gd name="T30" fmla="*/ 2147483647 w 4808"/>
              <a:gd name="T31" fmla="*/ 2147483647 h 2224"/>
              <a:gd name="T32" fmla="*/ 2147483647 w 4808"/>
              <a:gd name="T33" fmla="*/ 2147483647 h 2224"/>
              <a:gd name="T34" fmla="*/ 2147483647 w 4808"/>
              <a:gd name="T35" fmla="*/ 2147483647 h 2224"/>
              <a:gd name="T36" fmla="*/ 2147483647 w 4808"/>
              <a:gd name="T37" fmla="*/ 2147483647 h 2224"/>
              <a:gd name="T38" fmla="*/ 2147483647 w 4808"/>
              <a:gd name="T39" fmla="*/ 2147483647 h 2224"/>
              <a:gd name="T40" fmla="*/ 2147483647 w 4808"/>
              <a:gd name="T41" fmla="*/ 2147483647 h 2224"/>
              <a:gd name="T42" fmla="*/ 2147483647 w 4808"/>
              <a:gd name="T43" fmla="*/ 2147483647 h 2224"/>
              <a:gd name="T44" fmla="*/ 2147483647 w 4808"/>
              <a:gd name="T45" fmla="*/ 2147483647 h 2224"/>
              <a:gd name="T46" fmla="*/ 2147483647 w 4808"/>
              <a:gd name="T47" fmla="*/ 2147483647 h 2224"/>
              <a:gd name="T48" fmla="*/ 2147483647 w 4808"/>
              <a:gd name="T49" fmla="*/ 2147483647 h 2224"/>
              <a:gd name="T50" fmla="*/ 2147483647 w 4808"/>
              <a:gd name="T51" fmla="*/ 2147483647 h 2224"/>
              <a:gd name="T52" fmla="*/ 2147483647 w 4808"/>
              <a:gd name="T53" fmla="*/ 2147483647 h 2224"/>
              <a:gd name="T54" fmla="*/ 2147483647 w 4808"/>
              <a:gd name="T55" fmla="*/ 2147483647 h 2224"/>
              <a:gd name="T56" fmla="*/ 2147483647 w 4808"/>
              <a:gd name="T57" fmla="*/ 2147483647 h 2224"/>
              <a:gd name="T58" fmla="*/ 2147483647 w 4808"/>
              <a:gd name="T59" fmla="*/ 2147483647 h 2224"/>
              <a:gd name="T60" fmla="*/ 2147483647 w 4808"/>
              <a:gd name="T61" fmla="*/ 2147483647 h 2224"/>
              <a:gd name="T62" fmla="*/ 2147483647 w 4808"/>
              <a:gd name="T63" fmla="*/ 2147483647 h 2224"/>
              <a:gd name="T64" fmla="*/ 2147483647 w 4808"/>
              <a:gd name="T65" fmla="*/ 2147483647 h 2224"/>
              <a:gd name="T66" fmla="*/ 2147483647 w 4808"/>
              <a:gd name="T67" fmla="*/ 2147483647 h 2224"/>
              <a:gd name="T68" fmla="*/ 2147483647 w 4808"/>
              <a:gd name="T69" fmla="*/ 2147483647 h 2224"/>
              <a:gd name="T70" fmla="*/ 2147483647 w 4808"/>
              <a:gd name="T71" fmla="*/ 2147483647 h 2224"/>
              <a:gd name="T72" fmla="*/ 2147483647 w 4808"/>
              <a:gd name="T73" fmla="*/ 2147483647 h 2224"/>
              <a:gd name="T74" fmla="*/ 2147483647 w 4808"/>
              <a:gd name="T75" fmla="*/ 2147483647 h 2224"/>
              <a:gd name="T76" fmla="*/ 2147483647 w 4808"/>
              <a:gd name="T77" fmla="*/ 2147483647 h 2224"/>
              <a:gd name="T78" fmla="*/ 2147483647 w 4808"/>
              <a:gd name="T79" fmla="*/ 2147483647 h 2224"/>
              <a:gd name="T80" fmla="*/ 2147483647 w 4808"/>
              <a:gd name="T81" fmla="*/ 2147483647 h 2224"/>
              <a:gd name="T82" fmla="*/ 2147483647 w 4808"/>
              <a:gd name="T83" fmla="*/ 2147483647 h 2224"/>
              <a:gd name="T84" fmla="*/ 2147483647 w 4808"/>
              <a:gd name="T85" fmla="*/ 2147483647 h 222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2224"/>
              <a:gd name="T131" fmla="*/ 4808 w 4808"/>
              <a:gd name="T132" fmla="*/ 2224 h 222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2224">
                <a:moveTo>
                  <a:pt x="0" y="1435"/>
                </a:moveTo>
                <a:lnTo>
                  <a:pt x="45" y="664"/>
                </a:lnTo>
                <a:lnTo>
                  <a:pt x="90" y="1390"/>
                </a:lnTo>
                <a:lnTo>
                  <a:pt x="181" y="710"/>
                </a:lnTo>
                <a:lnTo>
                  <a:pt x="226" y="1390"/>
                </a:lnTo>
                <a:lnTo>
                  <a:pt x="272" y="664"/>
                </a:lnTo>
                <a:lnTo>
                  <a:pt x="362" y="1435"/>
                </a:lnTo>
                <a:lnTo>
                  <a:pt x="408" y="619"/>
                </a:lnTo>
                <a:lnTo>
                  <a:pt x="498" y="1481"/>
                </a:lnTo>
                <a:lnTo>
                  <a:pt x="498" y="664"/>
                </a:lnTo>
                <a:lnTo>
                  <a:pt x="589" y="1435"/>
                </a:lnTo>
                <a:lnTo>
                  <a:pt x="680" y="664"/>
                </a:lnTo>
                <a:lnTo>
                  <a:pt x="680" y="1435"/>
                </a:lnTo>
                <a:lnTo>
                  <a:pt x="771" y="1118"/>
                </a:lnTo>
                <a:lnTo>
                  <a:pt x="919" y="2083"/>
                </a:lnTo>
                <a:lnTo>
                  <a:pt x="946" y="0"/>
                </a:lnTo>
                <a:lnTo>
                  <a:pt x="1025" y="1196"/>
                </a:lnTo>
                <a:lnTo>
                  <a:pt x="1087" y="1019"/>
                </a:lnTo>
                <a:lnTo>
                  <a:pt x="1132" y="1223"/>
                </a:lnTo>
                <a:lnTo>
                  <a:pt x="1185" y="1090"/>
                </a:lnTo>
                <a:lnTo>
                  <a:pt x="1238" y="1764"/>
                </a:lnTo>
                <a:lnTo>
                  <a:pt x="1309" y="125"/>
                </a:lnTo>
                <a:lnTo>
                  <a:pt x="1336" y="2224"/>
                </a:lnTo>
                <a:lnTo>
                  <a:pt x="1406" y="573"/>
                </a:lnTo>
                <a:lnTo>
                  <a:pt x="1496" y="1481"/>
                </a:lnTo>
                <a:lnTo>
                  <a:pt x="1542" y="619"/>
                </a:lnTo>
                <a:lnTo>
                  <a:pt x="1632" y="1481"/>
                </a:lnTo>
                <a:lnTo>
                  <a:pt x="1769" y="619"/>
                </a:lnTo>
                <a:lnTo>
                  <a:pt x="1905" y="1254"/>
                </a:lnTo>
                <a:lnTo>
                  <a:pt x="1905" y="891"/>
                </a:lnTo>
                <a:lnTo>
                  <a:pt x="1950" y="1526"/>
                </a:lnTo>
                <a:lnTo>
                  <a:pt x="2041" y="619"/>
                </a:lnTo>
                <a:lnTo>
                  <a:pt x="2086" y="1027"/>
                </a:lnTo>
                <a:lnTo>
                  <a:pt x="2086" y="891"/>
                </a:lnTo>
                <a:lnTo>
                  <a:pt x="2131" y="1299"/>
                </a:lnTo>
                <a:lnTo>
                  <a:pt x="2222" y="1027"/>
                </a:lnTo>
                <a:lnTo>
                  <a:pt x="2222" y="1571"/>
                </a:lnTo>
                <a:lnTo>
                  <a:pt x="2313" y="891"/>
                </a:lnTo>
                <a:lnTo>
                  <a:pt x="2404" y="1163"/>
                </a:lnTo>
                <a:lnTo>
                  <a:pt x="2449" y="755"/>
                </a:lnTo>
                <a:lnTo>
                  <a:pt x="2494" y="1526"/>
                </a:lnTo>
                <a:lnTo>
                  <a:pt x="2540" y="800"/>
                </a:lnTo>
                <a:lnTo>
                  <a:pt x="2585" y="573"/>
                </a:lnTo>
                <a:lnTo>
                  <a:pt x="2721" y="1390"/>
                </a:lnTo>
                <a:lnTo>
                  <a:pt x="2766" y="846"/>
                </a:lnTo>
                <a:lnTo>
                  <a:pt x="2903" y="1435"/>
                </a:lnTo>
                <a:lnTo>
                  <a:pt x="2948" y="664"/>
                </a:lnTo>
                <a:lnTo>
                  <a:pt x="2948" y="573"/>
                </a:lnTo>
                <a:lnTo>
                  <a:pt x="2993" y="1027"/>
                </a:lnTo>
                <a:lnTo>
                  <a:pt x="3084" y="846"/>
                </a:lnTo>
                <a:lnTo>
                  <a:pt x="3039" y="1254"/>
                </a:lnTo>
                <a:lnTo>
                  <a:pt x="3129" y="1390"/>
                </a:lnTo>
                <a:lnTo>
                  <a:pt x="3129" y="1481"/>
                </a:lnTo>
                <a:lnTo>
                  <a:pt x="3175" y="1072"/>
                </a:lnTo>
                <a:lnTo>
                  <a:pt x="3220" y="664"/>
                </a:lnTo>
                <a:lnTo>
                  <a:pt x="3311" y="1390"/>
                </a:lnTo>
                <a:lnTo>
                  <a:pt x="3401" y="1435"/>
                </a:lnTo>
                <a:lnTo>
                  <a:pt x="3401" y="710"/>
                </a:lnTo>
                <a:lnTo>
                  <a:pt x="3447" y="1163"/>
                </a:lnTo>
                <a:lnTo>
                  <a:pt x="3538" y="664"/>
                </a:lnTo>
                <a:lnTo>
                  <a:pt x="3583" y="1345"/>
                </a:lnTo>
                <a:lnTo>
                  <a:pt x="3810" y="664"/>
                </a:lnTo>
                <a:lnTo>
                  <a:pt x="3810" y="1435"/>
                </a:lnTo>
                <a:lnTo>
                  <a:pt x="3991" y="710"/>
                </a:lnTo>
                <a:lnTo>
                  <a:pt x="4037" y="1435"/>
                </a:lnTo>
                <a:lnTo>
                  <a:pt x="4082" y="1345"/>
                </a:lnTo>
                <a:lnTo>
                  <a:pt x="4082" y="1163"/>
                </a:lnTo>
                <a:lnTo>
                  <a:pt x="4127" y="936"/>
                </a:lnTo>
                <a:lnTo>
                  <a:pt x="4173" y="1254"/>
                </a:lnTo>
                <a:lnTo>
                  <a:pt x="4218" y="710"/>
                </a:lnTo>
                <a:lnTo>
                  <a:pt x="4173" y="1435"/>
                </a:lnTo>
                <a:lnTo>
                  <a:pt x="4218" y="664"/>
                </a:lnTo>
                <a:lnTo>
                  <a:pt x="4218" y="1435"/>
                </a:lnTo>
                <a:lnTo>
                  <a:pt x="4263" y="664"/>
                </a:lnTo>
                <a:lnTo>
                  <a:pt x="4309" y="1526"/>
                </a:lnTo>
                <a:lnTo>
                  <a:pt x="4399" y="664"/>
                </a:lnTo>
                <a:lnTo>
                  <a:pt x="4490" y="1481"/>
                </a:lnTo>
                <a:lnTo>
                  <a:pt x="4490" y="936"/>
                </a:lnTo>
                <a:lnTo>
                  <a:pt x="4581" y="1254"/>
                </a:lnTo>
                <a:lnTo>
                  <a:pt x="4581" y="619"/>
                </a:lnTo>
                <a:lnTo>
                  <a:pt x="4641" y="570"/>
                </a:lnTo>
                <a:lnTo>
                  <a:pt x="4672" y="1481"/>
                </a:lnTo>
                <a:lnTo>
                  <a:pt x="4717" y="664"/>
                </a:lnTo>
                <a:lnTo>
                  <a:pt x="4717" y="1481"/>
                </a:lnTo>
                <a:lnTo>
                  <a:pt x="4808" y="619"/>
                </a:lnTo>
                <a:lnTo>
                  <a:pt x="4808" y="1481"/>
                </a:lnTo>
              </a:path>
            </a:pathLst>
          </a:cu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5" name="Line 37"/>
          <p:cNvSpPr>
            <a:spLocks noChangeShapeType="1"/>
          </p:cNvSpPr>
          <p:nvPr/>
        </p:nvSpPr>
        <p:spPr bwMode="auto">
          <a:xfrm>
            <a:off x="395288" y="24082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6" name="Line 38"/>
          <p:cNvSpPr>
            <a:spLocks noChangeShapeType="1"/>
          </p:cNvSpPr>
          <p:nvPr/>
        </p:nvSpPr>
        <p:spPr bwMode="auto">
          <a:xfrm>
            <a:off x="468313" y="355917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7106" name="Object 4"/>
          <p:cNvGraphicFramePr>
            <a:graphicFrameLocks noChangeAspect="1"/>
          </p:cNvGraphicFramePr>
          <p:nvPr/>
        </p:nvGraphicFramePr>
        <p:xfrm>
          <a:off x="3529013" y="4292600"/>
          <a:ext cx="3952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数式" r:id="rId3" imgW="152334" imgH="139639" progId="Equation.3">
                  <p:embed/>
                </p:oleObj>
              </mc:Choice>
              <mc:Fallback>
                <p:oleObj name="数式" r:id="rId3" imgW="152334" imgH="13963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4292600"/>
                        <a:ext cx="39528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7" name="AutoShape 41"/>
          <p:cNvSpPr>
            <a:spLocks noChangeArrowheads="1"/>
          </p:cNvSpPr>
          <p:nvPr/>
        </p:nvSpPr>
        <p:spPr bwMode="auto">
          <a:xfrm rot="-1959888">
            <a:off x="3975100" y="3700463"/>
            <a:ext cx="1749425" cy="304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8" name="Line 43"/>
          <p:cNvSpPr>
            <a:spLocks noChangeShapeType="1"/>
          </p:cNvSpPr>
          <p:nvPr/>
        </p:nvSpPr>
        <p:spPr bwMode="auto">
          <a:xfrm>
            <a:off x="1692275" y="1400175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9" name="Line 44"/>
          <p:cNvSpPr>
            <a:spLocks noChangeShapeType="1"/>
          </p:cNvSpPr>
          <p:nvPr/>
        </p:nvSpPr>
        <p:spPr bwMode="auto">
          <a:xfrm>
            <a:off x="1692275" y="4495800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20" name="Text Box 45"/>
          <p:cNvSpPr txBox="1">
            <a:spLocks noChangeArrowheads="1"/>
          </p:cNvSpPr>
          <p:nvPr/>
        </p:nvSpPr>
        <p:spPr bwMode="auto">
          <a:xfrm>
            <a:off x="3492500" y="1039813"/>
            <a:ext cx="3671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Local Unitary Operation </a:t>
            </a:r>
            <a:r>
              <a:rPr lang="en-US" altLang="ja-JP" b="1" dirty="0" smtClean="0"/>
              <a:t>at</a:t>
            </a:r>
            <a:endParaRPr lang="en-US" altLang="ja-JP" b="1" dirty="0"/>
          </a:p>
        </p:txBody>
      </p:sp>
      <p:sp>
        <p:nvSpPr>
          <p:cNvPr id="47121" name="Text Box 46"/>
          <p:cNvSpPr txBox="1">
            <a:spLocks noChangeArrowheads="1"/>
          </p:cNvSpPr>
          <p:nvPr/>
        </p:nvSpPr>
        <p:spPr bwMode="auto">
          <a:xfrm>
            <a:off x="0" y="5302250"/>
            <a:ext cx="91090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By getting information about α </a:t>
            </a:r>
            <a:r>
              <a:rPr lang="en-US" altLang="ja-JP" sz="2000" b="1" dirty="0" smtClean="0"/>
              <a:t>at             , we know </a:t>
            </a:r>
            <a:r>
              <a:rPr lang="en-US" altLang="ja-JP" sz="2000" b="1" dirty="0"/>
              <a:t>how the </a:t>
            </a:r>
            <a:r>
              <a:rPr lang="en-US" altLang="ja-JP" sz="2000" b="1" dirty="0" smtClean="0"/>
              <a:t>fluctuation  behaves at              . </a:t>
            </a:r>
            <a:r>
              <a:rPr lang="en-US" altLang="ja-JP" sz="2000" b="1" dirty="0"/>
              <a:t>Because the red component does not exist,  </a:t>
            </a:r>
            <a:r>
              <a:rPr lang="en-US" altLang="ja-JP" sz="2000" b="1" dirty="0" smtClean="0"/>
              <a:t>we are  </a:t>
            </a:r>
            <a:r>
              <a:rPr lang="en-US" altLang="ja-JP" sz="2000" b="1" dirty="0"/>
              <a:t>able to choose an appropriate unitary operation corresponding to the blue-lined pattern and suppress </a:t>
            </a:r>
            <a:r>
              <a:rPr lang="en-US" altLang="ja-JP" sz="2000" b="1" dirty="0" smtClean="0"/>
              <a:t>the quantum fluctuation.</a:t>
            </a:r>
            <a:endParaRPr lang="en-US" altLang="ja-JP" sz="2000" b="1" dirty="0"/>
          </a:p>
        </p:txBody>
      </p:sp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8332788" y="2695575"/>
          <a:ext cx="5461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数式" r:id="rId5" imgW="190417" imgH="203112" progId="Equation.3">
                  <p:embed/>
                </p:oleObj>
              </mc:Choice>
              <mc:Fallback>
                <p:oleObj name="数式" r:id="rId5" imgW="190417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788" y="2695575"/>
                        <a:ext cx="5461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1357313" y="1811338"/>
          <a:ext cx="5715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数式" r:id="rId7" imgW="317087" imgH="215619" progId="Equation.3">
                  <p:embed/>
                </p:oleObj>
              </mc:Choice>
              <mc:Fallback>
                <p:oleObj name="数式" r:id="rId7" imgW="317087" imgH="21561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811338"/>
                        <a:ext cx="571500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515695" y="980728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数式" r:id="rId9" imgW="419040" imgH="215640" progId="Equation.3">
                  <p:embed/>
                </p:oleObj>
              </mc:Choice>
              <mc:Fallback>
                <p:oleObj name="数式" r:id="rId9" imgW="4190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695" y="980728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4067944" y="5258594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数式" r:id="rId11" imgW="419040" imgH="215640" progId="Equation.3">
                  <p:embed/>
                </p:oleObj>
              </mc:Choice>
              <mc:Fallback>
                <p:oleObj name="数式" r:id="rId11" imgW="41904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258594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1403648" y="5589240"/>
          <a:ext cx="936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数式" r:id="rId13" imgW="419040" imgH="215640" progId="Equation.3">
                  <p:embed/>
                </p:oleObj>
              </mc:Choice>
              <mc:Fallback>
                <p:oleObj name="数式" r:id="rId13" imgW="419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589240"/>
                        <a:ext cx="9366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Line 2"/>
          <p:cNvSpPr>
            <a:spLocks noChangeShapeType="1"/>
          </p:cNvSpPr>
          <p:nvPr/>
        </p:nvSpPr>
        <p:spPr bwMode="auto">
          <a:xfrm>
            <a:off x="395288" y="31416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6" name="Line 3"/>
          <p:cNvSpPr>
            <a:spLocks noChangeShapeType="1"/>
          </p:cNvSpPr>
          <p:nvPr/>
        </p:nvSpPr>
        <p:spPr bwMode="auto">
          <a:xfrm flipV="1">
            <a:off x="2268538" y="3333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7" name="Text Box 4"/>
          <p:cNvSpPr txBox="1">
            <a:spLocks noChangeArrowheads="1"/>
          </p:cNvSpPr>
          <p:nvPr/>
        </p:nvSpPr>
        <p:spPr bwMode="auto">
          <a:xfrm>
            <a:off x="755650" y="201613"/>
            <a:ext cx="18002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of fluctuation</a:t>
            </a:r>
          </a:p>
        </p:txBody>
      </p:sp>
      <p:sp>
        <p:nvSpPr>
          <p:cNvPr id="48138" name="Line 33"/>
          <p:cNvSpPr>
            <a:spLocks noChangeShapeType="1"/>
          </p:cNvSpPr>
          <p:nvPr/>
        </p:nvSpPr>
        <p:spPr bwMode="auto">
          <a:xfrm>
            <a:off x="3059113" y="2565400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9" name="Line 34"/>
          <p:cNvSpPr>
            <a:spLocks noChangeShapeType="1"/>
          </p:cNvSpPr>
          <p:nvPr/>
        </p:nvSpPr>
        <p:spPr bwMode="auto">
          <a:xfrm>
            <a:off x="3059113" y="378936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0" name="Freeform 35"/>
          <p:cNvSpPr>
            <a:spLocks/>
          </p:cNvSpPr>
          <p:nvPr/>
        </p:nvSpPr>
        <p:spPr bwMode="auto">
          <a:xfrm>
            <a:off x="428625" y="1014413"/>
            <a:ext cx="7632700" cy="3700462"/>
          </a:xfrm>
          <a:custGeom>
            <a:avLst/>
            <a:gdLst>
              <a:gd name="T0" fmla="*/ 2147483647 w 4808"/>
              <a:gd name="T1" fmla="*/ 2147483647 h 2331"/>
              <a:gd name="T2" fmla="*/ 2147483647 w 4808"/>
              <a:gd name="T3" fmla="*/ 2147483647 h 2331"/>
              <a:gd name="T4" fmla="*/ 2147483647 w 4808"/>
              <a:gd name="T5" fmla="*/ 2147483647 h 2331"/>
              <a:gd name="T6" fmla="*/ 2147483647 w 4808"/>
              <a:gd name="T7" fmla="*/ 2147483647 h 2331"/>
              <a:gd name="T8" fmla="*/ 2147483647 w 4808"/>
              <a:gd name="T9" fmla="*/ 2147483647 h 2331"/>
              <a:gd name="T10" fmla="*/ 2147483647 w 4808"/>
              <a:gd name="T11" fmla="*/ 2147483647 h 2331"/>
              <a:gd name="T12" fmla="*/ 2147483647 w 4808"/>
              <a:gd name="T13" fmla="*/ 2147483647 h 2331"/>
              <a:gd name="T14" fmla="*/ 2147483647 w 4808"/>
              <a:gd name="T15" fmla="*/ 0 h 2331"/>
              <a:gd name="T16" fmla="*/ 2147483647 w 4808"/>
              <a:gd name="T17" fmla="*/ 2147483647 h 2331"/>
              <a:gd name="T18" fmla="*/ 2147483647 w 4808"/>
              <a:gd name="T19" fmla="*/ 2147483647 h 2331"/>
              <a:gd name="T20" fmla="*/ 2147483647 w 4808"/>
              <a:gd name="T21" fmla="*/ 2147483647 h 2331"/>
              <a:gd name="T22" fmla="*/ 2147483647 w 4808"/>
              <a:gd name="T23" fmla="*/ 2147483647 h 2331"/>
              <a:gd name="T24" fmla="*/ 2147483647 w 4808"/>
              <a:gd name="T25" fmla="*/ 2147483647 h 2331"/>
              <a:gd name="T26" fmla="*/ 2147483647 w 4808"/>
              <a:gd name="T27" fmla="*/ 2147483647 h 2331"/>
              <a:gd name="T28" fmla="*/ 2147483647 w 4808"/>
              <a:gd name="T29" fmla="*/ 2147483647 h 2331"/>
              <a:gd name="T30" fmla="*/ 2147483647 w 4808"/>
              <a:gd name="T31" fmla="*/ 2147483647 h 2331"/>
              <a:gd name="T32" fmla="*/ 2147483647 w 4808"/>
              <a:gd name="T33" fmla="*/ 2147483647 h 2331"/>
              <a:gd name="T34" fmla="*/ 2147483647 w 4808"/>
              <a:gd name="T35" fmla="*/ 2147483647 h 2331"/>
              <a:gd name="T36" fmla="*/ 2147483647 w 4808"/>
              <a:gd name="T37" fmla="*/ 2147483647 h 2331"/>
              <a:gd name="T38" fmla="*/ 2147483647 w 4808"/>
              <a:gd name="T39" fmla="*/ 2147483647 h 2331"/>
              <a:gd name="T40" fmla="*/ 2147483647 w 4808"/>
              <a:gd name="T41" fmla="*/ 2147483647 h 2331"/>
              <a:gd name="T42" fmla="*/ 2147483647 w 4808"/>
              <a:gd name="T43" fmla="*/ 2147483647 h 2331"/>
              <a:gd name="T44" fmla="*/ 2147483647 w 4808"/>
              <a:gd name="T45" fmla="*/ 2147483647 h 2331"/>
              <a:gd name="T46" fmla="*/ 2147483647 w 4808"/>
              <a:gd name="T47" fmla="*/ 2147483647 h 2331"/>
              <a:gd name="T48" fmla="*/ 2147483647 w 4808"/>
              <a:gd name="T49" fmla="*/ 2147483647 h 2331"/>
              <a:gd name="T50" fmla="*/ 2147483647 w 4808"/>
              <a:gd name="T51" fmla="*/ 2147483647 h 2331"/>
              <a:gd name="T52" fmla="*/ 2147483647 w 4808"/>
              <a:gd name="T53" fmla="*/ 2147483647 h 2331"/>
              <a:gd name="T54" fmla="*/ 2147483647 w 4808"/>
              <a:gd name="T55" fmla="*/ 2147483647 h 2331"/>
              <a:gd name="T56" fmla="*/ 2147483647 w 4808"/>
              <a:gd name="T57" fmla="*/ 2147483647 h 2331"/>
              <a:gd name="T58" fmla="*/ 2147483647 w 4808"/>
              <a:gd name="T59" fmla="*/ 2147483647 h 2331"/>
              <a:gd name="T60" fmla="*/ 2147483647 w 4808"/>
              <a:gd name="T61" fmla="*/ 2147483647 h 2331"/>
              <a:gd name="T62" fmla="*/ 2147483647 w 4808"/>
              <a:gd name="T63" fmla="*/ 2147483647 h 2331"/>
              <a:gd name="T64" fmla="*/ 2147483647 w 4808"/>
              <a:gd name="T65" fmla="*/ 2147483647 h 2331"/>
              <a:gd name="T66" fmla="*/ 2147483647 w 4808"/>
              <a:gd name="T67" fmla="*/ 2147483647 h 2331"/>
              <a:gd name="T68" fmla="*/ 2147483647 w 4808"/>
              <a:gd name="T69" fmla="*/ 2147483647 h 2331"/>
              <a:gd name="T70" fmla="*/ 2147483647 w 4808"/>
              <a:gd name="T71" fmla="*/ 2147483647 h 2331"/>
              <a:gd name="T72" fmla="*/ 2147483647 w 4808"/>
              <a:gd name="T73" fmla="*/ 2147483647 h 2331"/>
              <a:gd name="T74" fmla="*/ 2147483647 w 4808"/>
              <a:gd name="T75" fmla="*/ 2147483647 h 2331"/>
              <a:gd name="T76" fmla="*/ 2147483647 w 4808"/>
              <a:gd name="T77" fmla="*/ 2147483647 h 2331"/>
              <a:gd name="T78" fmla="*/ 2147483647 w 4808"/>
              <a:gd name="T79" fmla="*/ 2147483647 h 2331"/>
              <a:gd name="T80" fmla="*/ 2147483647 w 4808"/>
              <a:gd name="T81" fmla="*/ 2147483647 h 2331"/>
              <a:gd name="T82" fmla="*/ 2147483647 w 4808"/>
              <a:gd name="T83" fmla="*/ 2147483647 h 2331"/>
              <a:gd name="T84" fmla="*/ 2147483647 w 4808"/>
              <a:gd name="T85" fmla="*/ 2147483647 h 233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2331"/>
              <a:gd name="T131" fmla="*/ 4808 w 4808"/>
              <a:gd name="T132" fmla="*/ 2331 h 233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2331">
                <a:moveTo>
                  <a:pt x="0" y="1683"/>
                </a:moveTo>
                <a:lnTo>
                  <a:pt x="45" y="912"/>
                </a:lnTo>
                <a:lnTo>
                  <a:pt x="90" y="1638"/>
                </a:lnTo>
                <a:lnTo>
                  <a:pt x="181" y="958"/>
                </a:lnTo>
                <a:lnTo>
                  <a:pt x="226" y="1638"/>
                </a:lnTo>
                <a:lnTo>
                  <a:pt x="272" y="912"/>
                </a:lnTo>
                <a:lnTo>
                  <a:pt x="362" y="1683"/>
                </a:lnTo>
                <a:lnTo>
                  <a:pt x="408" y="867"/>
                </a:lnTo>
                <a:lnTo>
                  <a:pt x="498" y="1729"/>
                </a:lnTo>
                <a:lnTo>
                  <a:pt x="498" y="912"/>
                </a:lnTo>
                <a:lnTo>
                  <a:pt x="589" y="1683"/>
                </a:lnTo>
                <a:lnTo>
                  <a:pt x="680" y="912"/>
                </a:lnTo>
                <a:lnTo>
                  <a:pt x="680" y="1683"/>
                </a:lnTo>
                <a:lnTo>
                  <a:pt x="771" y="1366"/>
                </a:lnTo>
                <a:lnTo>
                  <a:pt x="919" y="2331"/>
                </a:lnTo>
                <a:lnTo>
                  <a:pt x="1017" y="0"/>
                </a:lnTo>
                <a:lnTo>
                  <a:pt x="1043" y="1550"/>
                </a:lnTo>
                <a:lnTo>
                  <a:pt x="1105" y="1267"/>
                </a:lnTo>
                <a:lnTo>
                  <a:pt x="1158" y="1524"/>
                </a:lnTo>
                <a:lnTo>
                  <a:pt x="1176" y="1320"/>
                </a:lnTo>
                <a:lnTo>
                  <a:pt x="1220" y="2188"/>
                </a:lnTo>
                <a:lnTo>
                  <a:pt x="1309" y="373"/>
                </a:lnTo>
                <a:lnTo>
                  <a:pt x="1336" y="2296"/>
                </a:lnTo>
                <a:lnTo>
                  <a:pt x="1406" y="821"/>
                </a:lnTo>
                <a:lnTo>
                  <a:pt x="1496" y="1729"/>
                </a:lnTo>
                <a:lnTo>
                  <a:pt x="1542" y="867"/>
                </a:lnTo>
                <a:lnTo>
                  <a:pt x="1632" y="1729"/>
                </a:lnTo>
                <a:lnTo>
                  <a:pt x="1769" y="867"/>
                </a:lnTo>
                <a:lnTo>
                  <a:pt x="1905" y="1502"/>
                </a:lnTo>
                <a:lnTo>
                  <a:pt x="1905" y="1139"/>
                </a:lnTo>
                <a:lnTo>
                  <a:pt x="1950" y="1774"/>
                </a:lnTo>
                <a:lnTo>
                  <a:pt x="2041" y="867"/>
                </a:lnTo>
                <a:lnTo>
                  <a:pt x="2086" y="1275"/>
                </a:lnTo>
                <a:lnTo>
                  <a:pt x="2086" y="1139"/>
                </a:lnTo>
                <a:lnTo>
                  <a:pt x="2131" y="1547"/>
                </a:lnTo>
                <a:lnTo>
                  <a:pt x="2222" y="1275"/>
                </a:lnTo>
                <a:lnTo>
                  <a:pt x="2222" y="1819"/>
                </a:lnTo>
                <a:lnTo>
                  <a:pt x="2313" y="1139"/>
                </a:lnTo>
                <a:lnTo>
                  <a:pt x="2404" y="1411"/>
                </a:lnTo>
                <a:lnTo>
                  <a:pt x="2449" y="1003"/>
                </a:lnTo>
                <a:lnTo>
                  <a:pt x="2494" y="1774"/>
                </a:lnTo>
                <a:lnTo>
                  <a:pt x="2540" y="1048"/>
                </a:lnTo>
                <a:lnTo>
                  <a:pt x="2585" y="821"/>
                </a:lnTo>
                <a:lnTo>
                  <a:pt x="2721" y="1638"/>
                </a:lnTo>
                <a:lnTo>
                  <a:pt x="2766" y="1094"/>
                </a:lnTo>
                <a:lnTo>
                  <a:pt x="2903" y="1683"/>
                </a:lnTo>
                <a:lnTo>
                  <a:pt x="2948" y="912"/>
                </a:lnTo>
                <a:lnTo>
                  <a:pt x="2948" y="821"/>
                </a:lnTo>
                <a:lnTo>
                  <a:pt x="2993" y="1275"/>
                </a:lnTo>
                <a:lnTo>
                  <a:pt x="3072" y="1171"/>
                </a:lnTo>
                <a:lnTo>
                  <a:pt x="3108" y="1357"/>
                </a:lnTo>
                <a:lnTo>
                  <a:pt x="3143" y="1162"/>
                </a:lnTo>
                <a:lnTo>
                  <a:pt x="3179" y="1383"/>
                </a:lnTo>
                <a:lnTo>
                  <a:pt x="3175" y="1320"/>
                </a:lnTo>
                <a:lnTo>
                  <a:pt x="3205" y="1197"/>
                </a:lnTo>
                <a:lnTo>
                  <a:pt x="3258" y="1374"/>
                </a:lnTo>
                <a:lnTo>
                  <a:pt x="3312" y="1445"/>
                </a:lnTo>
                <a:lnTo>
                  <a:pt x="3347" y="1215"/>
                </a:lnTo>
                <a:lnTo>
                  <a:pt x="3445" y="1250"/>
                </a:lnTo>
                <a:lnTo>
                  <a:pt x="3551" y="1330"/>
                </a:lnTo>
                <a:lnTo>
                  <a:pt x="3595" y="1171"/>
                </a:lnTo>
                <a:lnTo>
                  <a:pt x="3640" y="1392"/>
                </a:lnTo>
                <a:lnTo>
                  <a:pt x="3810" y="912"/>
                </a:lnTo>
                <a:lnTo>
                  <a:pt x="3810" y="1683"/>
                </a:lnTo>
                <a:lnTo>
                  <a:pt x="3991" y="958"/>
                </a:lnTo>
                <a:lnTo>
                  <a:pt x="4037" y="1683"/>
                </a:lnTo>
                <a:lnTo>
                  <a:pt x="4082" y="1593"/>
                </a:lnTo>
                <a:lnTo>
                  <a:pt x="4082" y="1411"/>
                </a:lnTo>
                <a:lnTo>
                  <a:pt x="4127" y="1184"/>
                </a:lnTo>
                <a:lnTo>
                  <a:pt x="4173" y="1502"/>
                </a:lnTo>
                <a:lnTo>
                  <a:pt x="4218" y="958"/>
                </a:lnTo>
                <a:lnTo>
                  <a:pt x="4173" y="1683"/>
                </a:lnTo>
                <a:lnTo>
                  <a:pt x="4218" y="912"/>
                </a:lnTo>
                <a:lnTo>
                  <a:pt x="4218" y="1683"/>
                </a:lnTo>
                <a:lnTo>
                  <a:pt x="4263" y="912"/>
                </a:lnTo>
                <a:lnTo>
                  <a:pt x="4309" y="1774"/>
                </a:lnTo>
                <a:lnTo>
                  <a:pt x="4399" y="912"/>
                </a:lnTo>
                <a:lnTo>
                  <a:pt x="4490" y="1729"/>
                </a:lnTo>
                <a:lnTo>
                  <a:pt x="4490" y="1184"/>
                </a:lnTo>
                <a:lnTo>
                  <a:pt x="4581" y="1502"/>
                </a:lnTo>
                <a:lnTo>
                  <a:pt x="4581" y="867"/>
                </a:lnTo>
                <a:lnTo>
                  <a:pt x="4641" y="818"/>
                </a:lnTo>
                <a:lnTo>
                  <a:pt x="4672" y="1729"/>
                </a:lnTo>
                <a:lnTo>
                  <a:pt x="4717" y="912"/>
                </a:lnTo>
                <a:lnTo>
                  <a:pt x="4717" y="1729"/>
                </a:lnTo>
                <a:lnTo>
                  <a:pt x="4808" y="867"/>
                </a:lnTo>
                <a:lnTo>
                  <a:pt x="4808" y="1729"/>
                </a:lnTo>
              </a:path>
            </a:pathLst>
          </a:cu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1" name="Line 36"/>
          <p:cNvSpPr>
            <a:spLocks noChangeShapeType="1"/>
          </p:cNvSpPr>
          <p:nvPr/>
        </p:nvSpPr>
        <p:spPr bwMode="auto">
          <a:xfrm>
            <a:off x="395288" y="25654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2" name="Line 37"/>
          <p:cNvSpPr>
            <a:spLocks noChangeShapeType="1"/>
          </p:cNvSpPr>
          <p:nvPr/>
        </p:nvSpPr>
        <p:spPr bwMode="auto">
          <a:xfrm>
            <a:off x="468313" y="3716338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8130" name="Object 3"/>
          <p:cNvGraphicFramePr>
            <a:graphicFrameLocks noChangeAspect="1"/>
          </p:cNvGraphicFramePr>
          <p:nvPr/>
        </p:nvGraphicFramePr>
        <p:xfrm>
          <a:off x="1357313" y="1811338"/>
          <a:ext cx="5715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数式" r:id="rId3" imgW="317087" imgH="215619" progId="Equation.3">
                  <p:embed/>
                </p:oleObj>
              </mc:Choice>
              <mc:Fallback>
                <p:oleObj name="数式" r:id="rId3" imgW="317087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1811338"/>
                        <a:ext cx="571500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3" name="Line 39"/>
          <p:cNvSpPr>
            <a:spLocks noChangeShapeType="1"/>
          </p:cNvSpPr>
          <p:nvPr/>
        </p:nvSpPr>
        <p:spPr bwMode="auto">
          <a:xfrm>
            <a:off x="6372225" y="3789363"/>
            <a:ext cx="1944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4" name="Line 40"/>
          <p:cNvSpPr>
            <a:spLocks noChangeShapeType="1"/>
          </p:cNvSpPr>
          <p:nvPr/>
        </p:nvSpPr>
        <p:spPr bwMode="auto">
          <a:xfrm>
            <a:off x="6372225" y="2565400"/>
            <a:ext cx="19446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5" name="Line 43"/>
          <p:cNvSpPr>
            <a:spLocks noChangeShapeType="1"/>
          </p:cNvSpPr>
          <p:nvPr/>
        </p:nvSpPr>
        <p:spPr bwMode="auto">
          <a:xfrm>
            <a:off x="1692275" y="1412875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6" name="Line 44"/>
          <p:cNvSpPr>
            <a:spLocks noChangeShapeType="1"/>
          </p:cNvSpPr>
          <p:nvPr/>
        </p:nvSpPr>
        <p:spPr bwMode="auto">
          <a:xfrm>
            <a:off x="1692275" y="4508500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8131" name="Object 4"/>
          <p:cNvGraphicFramePr>
            <a:graphicFrameLocks noChangeAspect="1"/>
          </p:cNvGraphicFramePr>
          <p:nvPr/>
        </p:nvGraphicFramePr>
        <p:xfrm>
          <a:off x="6913563" y="4940300"/>
          <a:ext cx="82708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6" name="数式" r:id="rId5" imgW="317087" imgH="215619" progId="Equation.3">
                  <p:embed/>
                </p:oleObj>
              </mc:Choice>
              <mc:Fallback>
                <p:oleObj name="数式" r:id="rId5" imgW="317087" imgH="21561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3" y="4940300"/>
                        <a:ext cx="827087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7" name="AutoShape 46"/>
          <p:cNvSpPr>
            <a:spLocks noChangeArrowheads="1"/>
          </p:cNvSpPr>
          <p:nvPr/>
        </p:nvSpPr>
        <p:spPr bwMode="auto">
          <a:xfrm>
            <a:off x="6192838" y="4076700"/>
            <a:ext cx="576262" cy="1366838"/>
          </a:xfrm>
          <a:prstGeom prst="can">
            <a:avLst>
              <a:gd name="adj" fmla="val 38291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6" name="AutoShape 48"/>
          <p:cNvSpPr>
            <a:spLocks noChangeArrowheads="1"/>
          </p:cNvSpPr>
          <p:nvPr/>
        </p:nvSpPr>
        <p:spPr bwMode="auto">
          <a:xfrm>
            <a:off x="6265863" y="4579938"/>
            <a:ext cx="431800" cy="576262"/>
          </a:xfrm>
          <a:prstGeom prst="can">
            <a:avLst>
              <a:gd name="adj" fmla="val 33364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8149" name="AutoShape 49"/>
          <p:cNvSpPr>
            <a:spLocks noChangeArrowheads="1"/>
          </p:cNvSpPr>
          <p:nvPr/>
        </p:nvSpPr>
        <p:spPr bwMode="auto">
          <a:xfrm>
            <a:off x="6480175" y="4148138"/>
            <a:ext cx="71438" cy="504825"/>
          </a:xfrm>
          <a:prstGeom prst="can">
            <a:avLst>
              <a:gd name="adj" fmla="val 1766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50" name="AutoShape 50"/>
          <p:cNvSpPr>
            <a:spLocks noChangeArrowheads="1"/>
          </p:cNvSpPr>
          <p:nvPr/>
        </p:nvSpPr>
        <p:spPr bwMode="auto">
          <a:xfrm>
            <a:off x="6192838" y="4005263"/>
            <a:ext cx="574675" cy="288925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51" name="AutoShape 51"/>
          <p:cNvSpPr>
            <a:spLocks noChangeArrowheads="1"/>
          </p:cNvSpPr>
          <p:nvPr/>
        </p:nvSpPr>
        <p:spPr bwMode="auto">
          <a:xfrm rot="-5400000">
            <a:off x="6336506" y="5083969"/>
            <a:ext cx="288925" cy="433388"/>
          </a:xfrm>
          <a:prstGeom prst="cloudCallout">
            <a:avLst>
              <a:gd name="adj1" fmla="val -185"/>
              <a:gd name="adj2" fmla="val 28019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 algn="ctr"/>
            <a:endParaRPr lang="ja-JP" altLang="ja-JP" b="1"/>
          </a:p>
        </p:txBody>
      </p:sp>
      <p:sp>
        <p:nvSpPr>
          <p:cNvPr id="48152" name="AutoShape 52"/>
          <p:cNvSpPr>
            <a:spLocks noChangeArrowheads="1"/>
          </p:cNvSpPr>
          <p:nvPr/>
        </p:nvSpPr>
        <p:spPr bwMode="auto">
          <a:xfrm rot="3262756">
            <a:off x="5811838" y="3730625"/>
            <a:ext cx="766762" cy="1158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53" name="Text Box 53"/>
          <p:cNvSpPr txBox="1">
            <a:spLocks noChangeArrowheads="1"/>
          </p:cNvSpPr>
          <p:nvPr/>
        </p:nvSpPr>
        <p:spPr bwMode="auto">
          <a:xfrm>
            <a:off x="2771775" y="4708525"/>
            <a:ext cx="338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 b="1"/>
              <a:t>Extraction of Energy from the Field</a:t>
            </a:r>
          </a:p>
        </p:txBody>
      </p:sp>
      <p:graphicFrame>
        <p:nvGraphicFramePr>
          <p:cNvPr id="48132" name="Object 5"/>
          <p:cNvGraphicFramePr>
            <a:graphicFrameLocks noChangeAspect="1"/>
          </p:cNvGraphicFramePr>
          <p:nvPr/>
        </p:nvGraphicFramePr>
        <p:xfrm>
          <a:off x="5003800" y="1071563"/>
          <a:ext cx="20161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数式" r:id="rId7" imgW="431613" imgH="215806" progId="Equation.3">
                  <p:embed/>
                </p:oleObj>
              </mc:Choice>
              <mc:Fallback>
                <p:oleObj name="数式" r:id="rId7" imgW="431613" imgH="21580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071563"/>
                        <a:ext cx="2016125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4" name="Text Box 55"/>
          <p:cNvSpPr txBox="1">
            <a:spLocks noChangeArrowheads="1"/>
          </p:cNvSpPr>
          <p:nvPr/>
        </p:nvSpPr>
        <p:spPr bwMode="auto">
          <a:xfrm>
            <a:off x="4565650" y="214313"/>
            <a:ext cx="41497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local operation </a:t>
            </a:r>
          </a:p>
          <a:p>
            <a:pPr>
              <a:spcBef>
                <a:spcPct val="50000"/>
              </a:spcBef>
            </a:pPr>
            <a:r>
              <a:rPr lang="en-US" altLang="ja-JP" b="1">
                <a:solidFill>
                  <a:srgbClr val="006600"/>
                </a:solidFill>
              </a:rPr>
              <a:t>dependent on measurement results</a:t>
            </a:r>
          </a:p>
        </p:txBody>
      </p:sp>
      <p:sp>
        <p:nvSpPr>
          <p:cNvPr id="48155" name="Text Box 56"/>
          <p:cNvSpPr txBox="1">
            <a:spLocks noChangeArrowheads="1"/>
          </p:cNvSpPr>
          <p:nvPr/>
        </p:nvSpPr>
        <p:spPr bwMode="auto">
          <a:xfrm>
            <a:off x="0" y="558958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By squeezing this fluctuation locally, </a:t>
            </a:r>
            <a:r>
              <a:rPr lang="en-US" altLang="ja-JP" sz="2000" b="1" dirty="0" smtClean="0"/>
              <a:t> we </a:t>
            </a:r>
            <a:r>
              <a:rPr lang="en-US" altLang="ja-JP" sz="2000" b="1" dirty="0"/>
              <a:t>can obtain energy from the field. This extracted energy was hidden in </a:t>
            </a:r>
            <a:r>
              <a:rPr lang="en-US" altLang="ja-JP" sz="2000" b="1" dirty="0" smtClean="0"/>
              <a:t>the local-vacuum </a:t>
            </a:r>
            <a:r>
              <a:rPr lang="en-US" altLang="ja-JP" sz="2000" b="1" dirty="0"/>
              <a:t>region from the start ! 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solidFill>
                  <a:srgbClr val="FF0066"/>
                </a:solidFill>
              </a:rPr>
              <a:t>Therefore</a:t>
            </a:r>
            <a:r>
              <a:rPr lang="en-US" altLang="ja-JP" sz="2000" b="1" dirty="0">
                <a:solidFill>
                  <a:srgbClr val="FF0066"/>
                </a:solidFill>
              </a:rPr>
              <a:t>, no energy carrier is hired in the QET protocol !!</a:t>
            </a:r>
          </a:p>
        </p:txBody>
      </p:sp>
      <p:graphicFrame>
        <p:nvGraphicFramePr>
          <p:cNvPr id="48133" name="Object 6"/>
          <p:cNvGraphicFramePr>
            <a:graphicFrameLocks noChangeAspect="1"/>
          </p:cNvGraphicFramePr>
          <p:nvPr/>
        </p:nvGraphicFramePr>
        <p:xfrm>
          <a:off x="8332788" y="2795588"/>
          <a:ext cx="5461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数式" r:id="rId9" imgW="190417" imgH="203112" progId="Equation.3">
                  <p:embed/>
                </p:oleObj>
              </mc:Choice>
              <mc:Fallback>
                <p:oleObj name="数式" r:id="rId9" imgW="190417" imgH="203112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788" y="2795588"/>
                        <a:ext cx="54610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56" name="Line 43"/>
          <p:cNvSpPr>
            <a:spLocks noChangeShapeType="1"/>
          </p:cNvSpPr>
          <p:nvPr/>
        </p:nvSpPr>
        <p:spPr bwMode="auto">
          <a:xfrm>
            <a:off x="5214938" y="2857500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57" name="Line 43"/>
          <p:cNvSpPr>
            <a:spLocks noChangeShapeType="1"/>
          </p:cNvSpPr>
          <p:nvPr/>
        </p:nvSpPr>
        <p:spPr bwMode="auto">
          <a:xfrm>
            <a:off x="5133975" y="3214688"/>
            <a:ext cx="1295400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8134" name="Object 29"/>
          <p:cNvGraphicFramePr>
            <a:graphicFrameLocks noChangeAspect="1"/>
          </p:cNvGraphicFramePr>
          <p:nvPr/>
        </p:nvGraphicFramePr>
        <p:xfrm>
          <a:off x="5500688" y="2468563"/>
          <a:ext cx="5715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数式" r:id="rId11" imgW="317087" imgH="215619" progId="Equation.3">
                  <p:embed/>
                </p:oleObj>
              </mc:Choice>
              <mc:Fallback>
                <p:oleObj name="数式" r:id="rId11" imgW="317087" imgH="21561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468563"/>
                        <a:ext cx="571500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714500" y="6072188"/>
          <a:ext cx="584993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7" name="数式" r:id="rId3" imgW="2171520" imgH="228600" progId="Equation.3">
                  <p:embed/>
                </p:oleObj>
              </mc:Choice>
              <mc:Fallback>
                <p:oleObj name="数式" r:id="rId3" imgW="2171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6072188"/>
                        <a:ext cx="584993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6"/>
          <p:cNvGraphicFramePr>
            <a:graphicFrameLocks noChangeAspect="1"/>
          </p:cNvGraphicFramePr>
          <p:nvPr/>
        </p:nvGraphicFramePr>
        <p:xfrm>
          <a:off x="2286000" y="3786188"/>
          <a:ext cx="411321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8" name="数式" r:id="rId5" imgW="1714320" imgH="393480" progId="Equation.3">
                  <p:embed/>
                </p:oleObj>
              </mc:Choice>
              <mc:Fallback>
                <p:oleObj name="数式" r:id="rId5" imgW="17143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786188"/>
                        <a:ext cx="411321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8"/>
          <p:cNvGraphicFramePr>
            <a:graphicFrameLocks noChangeAspect="1"/>
          </p:cNvGraphicFramePr>
          <p:nvPr/>
        </p:nvGraphicFramePr>
        <p:xfrm>
          <a:off x="217488" y="5340350"/>
          <a:ext cx="8877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9" name="数式" r:id="rId7" imgW="3581280" imgH="266400" progId="Equation.3">
                  <p:embed/>
                </p:oleObj>
              </mc:Choice>
              <mc:Fallback>
                <p:oleObj name="数式" r:id="rId7" imgW="358128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5340350"/>
                        <a:ext cx="8877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9"/>
          <p:cNvGraphicFramePr>
            <a:graphicFrameLocks noChangeAspect="1"/>
          </p:cNvGraphicFramePr>
          <p:nvPr/>
        </p:nvGraphicFramePr>
        <p:xfrm>
          <a:off x="3286125" y="2071688"/>
          <a:ext cx="42545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0" name="数式" r:id="rId9" imgW="1511280" imgH="241200" progId="Equation.3">
                  <p:embed/>
                </p:oleObj>
              </mc:Choice>
              <mc:Fallback>
                <p:oleObj name="数式" r:id="rId9" imgW="151128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071688"/>
                        <a:ext cx="4254500" cy="6778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Line 10"/>
          <p:cNvSpPr>
            <a:spLocks noChangeShapeType="1"/>
          </p:cNvSpPr>
          <p:nvPr/>
        </p:nvSpPr>
        <p:spPr bwMode="auto">
          <a:xfrm>
            <a:off x="1143000" y="3497263"/>
            <a:ext cx="669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30" name="Object 11"/>
          <p:cNvGraphicFramePr>
            <a:graphicFrameLocks noChangeAspect="1"/>
          </p:cNvGraphicFramePr>
          <p:nvPr/>
        </p:nvGraphicFramePr>
        <p:xfrm>
          <a:off x="7912100" y="3281363"/>
          <a:ext cx="342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1" name="数式" r:id="rId11" imgW="126720" imgH="139680" progId="Equation.3">
                  <p:embed/>
                </p:oleObj>
              </mc:Choice>
              <mc:Fallback>
                <p:oleObj name="数式" r:id="rId11" imgW="126720" imgH="1396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2100" y="3281363"/>
                        <a:ext cx="342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1503363" y="26320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6631" name="Object 13"/>
          <p:cNvGraphicFramePr>
            <a:graphicFrameLocks noChangeAspect="1"/>
          </p:cNvGraphicFramePr>
          <p:nvPr/>
        </p:nvGraphicFramePr>
        <p:xfrm>
          <a:off x="1143000" y="2632075"/>
          <a:ext cx="384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2" name="数式" r:id="rId13" imgW="190440" imgH="215640" progId="Equation.3">
                  <p:embed/>
                </p:oleObj>
              </mc:Choice>
              <mc:Fallback>
                <p:oleObj name="数式" r:id="rId13" imgW="19044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32075"/>
                        <a:ext cx="3841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14"/>
          <p:cNvGraphicFramePr>
            <a:graphicFrameLocks noChangeAspect="1"/>
          </p:cNvGraphicFramePr>
          <p:nvPr/>
        </p:nvGraphicFramePr>
        <p:xfrm>
          <a:off x="3927475" y="3424238"/>
          <a:ext cx="3841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3" name="数式" r:id="rId15" imgW="190440" imgH="215640" progId="Equation.3">
                  <p:embed/>
                </p:oleObj>
              </mc:Choice>
              <mc:Fallback>
                <p:oleObj name="数式" r:id="rId15" imgW="19044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5" y="3424238"/>
                        <a:ext cx="3841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7" name="Freeform 15"/>
          <p:cNvSpPr>
            <a:spLocks/>
          </p:cNvSpPr>
          <p:nvPr/>
        </p:nvSpPr>
        <p:spPr bwMode="auto">
          <a:xfrm>
            <a:off x="3316288" y="2952750"/>
            <a:ext cx="1355725" cy="576263"/>
          </a:xfrm>
          <a:custGeom>
            <a:avLst/>
            <a:gdLst>
              <a:gd name="T0" fmla="*/ 0 w 854"/>
              <a:gd name="T1" fmla="*/ 2147483647 h 363"/>
              <a:gd name="T2" fmla="*/ 2147483647 w 854"/>
              <a:gd name="T3" fmla="*/ 2147483647 h 363"/>
              <a:gd name="T4" fmla="*/ 2147483647 w 854"/>
              <a:gd name="T5" fmla="*/ 2147483647 h 363"/>
              <a:gd name="T6" fmla="*/ 2147483647 w 854"/>
              <a:gd name="T7" fmla="*/ 2147483647 h 363"/>
              <a:gd name="T8" fmla="*/ 2147483647 w 854"/>
              <a:gd name="T9" fmla="*/ 0 h 363"/>
              <a:gd name="T10" fmla="*/ 2147483647 w 854"/>
              <a:gd name="T11" fmla="*/ 2147483647 h 363"/>
              <a:gd name="T12" fmla="*/ 2147483647 w 854"/>
              <a:gd name="T13" fmla="*/ 2147483647 h 363"/>
              <a:gd name="T14" fmla="*/ 2147483647 w 854"/>
              <a:gd name="T15" fmla="*/ 2147483647 h 363"/>
              <a:gd name="T16" fmla="*/ 2147483647 w 854"/>
              <a:gd name="T17" fmla="*/ 2147483647 h 363"/>
              <a:gd name="T18" fmla="*/ 2147483647 w 854"/>
              <a:gd name="T19" fmla="*/ 2147483647 h 363"/>
              <a:gd name="T20" fmla="*/ 2147483647 w 854"/>
              <a:gd name="T21" fmla="*/ 2147483647 h 3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54"/>
              <a:gd name="T34" fmla="*/ 0 h 363"/>
              <a:gd name="T35" fmla="*/ 854 w 854"/>
              <a:gd name="T36" fmla="*/ 363 h 3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54" h="363">
                <a:moveTo>
                  <a:pt x="0" y="340"/>
                </a:moveTo>
                <a:cubicBezTo>
                  <a:pt x="35" y="338"/>
                  <a:pt x="150" y="348"/>
                  <a:pt x="199" y="331"/>
                </a:cubicBezTo>
                <a:cubicBezTo>
                  <a:pt x="248" y="314"/>
                  <a:pt x="268" y="275"/>
                  <a:pt x="293" y="236"/>
                </a:cubicBezTo>
                <a:cubicBezTo>
                  <a:pt x="318" y="197"/>
                  <a:pt x="326" y="134"/>
                  <a:pt x="350" y="95"/>
                </a:cubicBezTo>
                <a:cubicBezTo>
                  <a:pt x="374" y="56"/>
                  <a:pt x="402" y="0"/>
                  <a:pt x="435" y="0"/>
                </a:cubicBezTo>
                <a:cubicBezTo>
                  <a:pt x="468" y="0"/>
                  <a:pt x="520" y="65"/>
                  <a:pt x="548" y="95"/>
                </a:cubicBezTo>
                <a:cubicBezTo>
                  <a:pt x="576" y="125"/>
                  <a:pt x="586" y="150"/>
                  <a:pt x="605" y="180"/>
                </a:cubicBezTo>
                <a:cubicBezTo>
                  <a:pt x="624" y="210"/>
                  <a:pt x="633" y="244"/>
                  <a:pt x="661" y="274"/>
                </a:cubicBezTo>
                <a:cubicBezTo>
                  <a:pt x="689" y="304"/>
                  <a:pt x="750" y="355"/>
                  <a:pt x="775" y="359"/>
                </a:cubicBezTo>
                <a:cubicBezTo>
                  <a:pt x="800" y="363"/>
                  <a:pt x="796" y="300"/>
                  <a:pt x="809" y="297"/>
                </a:cubicBezTo>
                <a:cubicBezTo>
                  <a:pt x="822" y="294"/>
                  <a:pt x="850" y="331"/>
                  <a:pt x="854" y="34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0" name="テキスト ボックス 17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 smtClean="0"/>
              <a:t>Let </a:t>
            </a:r>
            <a:r>
              <a:rPr lang="en-US" altLang="ja-JP" sz="2400" b="1" dirty="0"/>
              <a:t>us consider </a:t>
            </a:r>
            <a:r>
              <a:rPr lang="en-US" altLang="ja-JP" sz="2400" b="1" dirty="0">
                <a:solidFill>
                  <a:srgbClr val="FF0000"/>
                </a:solidFill>
              </a:rPr>
              <a:t>a</a:t>
            </a:r>
            <a:r>
              <a:rPr lang="en-US" altLang="ja-JP" sz="2400" b="1" dirty="0"/>
              <a:t> </a:t>
            </a:r>
            <a:r>
              <a:rPr lang="en-US" altLang="ja-JP" sz="2400" b="1" dirty="0">
                <a:solidFill>
                  <a:srgbClr val="FF0000"/>
                </a:solidFill>
              </a:rPr>
              <a:t>two-level spin </a:t>
            </a:r>
            <a:r>
              <a:rPr lang="en-US" altLang="ja-JP" sz="2400" b="1" dirty="0"/>
              <a:t>which stays at</a:t>
            </a:r>
            <a:r>
              <a:rPr lang="ja-JP" altLang="en-US" sz="2400" b="1" dirty="0"/>
              <a:t>　</a:t>
            </a:r>
            <a:r>
              <a:rPr lang="en-US" altLang="ja-JP" sz="2400" b="1" dirty="0"/>
              <a:t>         </a:t>
            </a:r>
            <a:r>
              <a:rPr lang="en-US" altLang="ja-JP" sz="2400" b="1" dirty="0" smtClean="0"/>
              <a:t> as </a:t>
            </a:r>
            <a:r>
              <a:rPr lang="en-US" altLang="ja-JP" sz="2400" b="1" dirty="0"/>
              <a:t>the probe </a:t>
            </a:r>
            <a:r>
              <a:rPr lang="en-US" altLang="ja-JP" sz="2400" b="1" dirty="0" smtClean="0"/>
              <a:t>system of this QET measurement. </a:t>
            </a:r>
            <a:endParaRPr lang="ja-JP" altLang="en-US" sz="2400" b="1" dirty="0"/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6841951" y="-22821"/>
          <a:ext cx="1114425" cy="57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4" name="数式" r:id="rId17" imgW="419040" imgH="215640" progId="Equation.3">
                  <p:embed/>
                </p:oleObj>
              </mc:Choice>
              <mc:Fallback>
                <p:oleObj name="数式" r:id="rId17" imgW="41904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1951" y="-22821"/>
                        <a:ext cx="1114425" cy="571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テキスト ボックス 19"/>
          <p:cNvSpPr txBox="1">
            <a:spLocks noChangeArrowheads="1"/>
          </p:cNvSpPr>
          <p:nvPr/>
        </p:nvSpPr>
        <p:spPr bwMode="auto">
          <a:xfrm>
            <a:off x="285750" y="2058988"/>
            <a:ext cx="4214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/>
              <a:t>Measurement </a:t>
            </a:r>
            <a:r>
              <a:rPr lang="en-US" altLang="ja-JP" b="1" dirty="0" smtClean="0"/>
              <a:t>Evolution:</a:t>
            </a:r>
            <a:endParaRPr lang="ja-JP" altLang="en-US" b="1" dirty="0"/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428625" y="4845050"/>
            <a:ext cx="3643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Measurement Operators:</a:t>
            </a:r>
            <a:endParaRPr lang="ja-JP" altLang="en-US" b="1"/>
          </a:p>
        </p:txBody>
      </p:sp>
      <p:sp>
        <p:nvSpPr>
          <p:cNvPr id="14353" name="正方形/長方形 21"/>
          <p:cNvSpPr>
            <a:spLocks noChangeArrowheads="1"/>
          </p:cNvSpPr>
          <p:nvPr/>
        </p:nvSpPr>
        <p:spPr bwMode="auto">
          <a:xfrm>
            <a:off x="142875" y="1004888"/>
            <a:ext cx="8858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0070C0"/>
                </a:solidFill>
              </a:rPr>
              <a:t>Measurement Model:</a:t>
            </a:r>
            <a:r>
              <a:rPr lang="ja-JP" altLang="en-US" b="1">
                <a:solidFill>
                  <a:srgbClr val="0070C0"/>
                </a:solidFill>
              </a:rPr>
              <a:t>　</a:t>
            </a:r>
            <a:r>
              <a:rPr lang="en-US" altLang="ja-JP" b="1">
                <a:solidFill>
                  <a:srgbClr val="0070C0"/>
                </a:solidFill>
              </a:rPr>
              <a:t>Instantaneous Interaction Between Field and Spin at t=0</a:t>
            </a:r>
          </a:p>
          <a:p>
            <a:r>
              <a:rPr lang="en-US" altLang="ja-JP" b="1"/>
              <a:t>The initial state of the spin is the up state of the z</a:t>
            </a:r>
            <a:r>
              <a:rPr lang="ja-JP" altLang="en-US" b="1"/>
              <a:t> </a:t>
            </a:r>
            <a:r>
              <a:rPr lang="en-US" altLang="ja-JP" b="1"/>
              <a:t>component. </a:t>
            </a:r>
          </a:p>
          <a:p>
            <a:r>
              <a:rPr lang="en-US" altLang="ja-JP" b="1"/>
              <a:t>After the measurement interaction,</a:t>
            </a:r>
            <a:r>
              <a:rPr lang="ja-JP" altLang="en-US" b="1"/>
              <a:t>　</a:t>
            </a:r>
            <a:r>
              <a:rPr lang="en-US" altLang="ja-JP" b="1"/>
              <a:t>the z component of the spin is measured.</a:t>
            </a:r>
            <a:endParaRPr lang="ja-JP" altLang="en-US"/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3181350" y="3429000"/>
          <a:ext cx="3079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5" name="数式" r:id="rId19" imgW="152280" imgH="215640" progId="Equation.3">
                  <p:embed/>
                </p:oleObj>
              </mc:Choice>
              <mc:Fallback>
                <p:oleObj name="数式" r:id="rId19" imgW="1522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3429000"/>
                        <a:ext cx="3079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4784725" y="3429000"/>
          <a:ext cx="3333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数式" r:id="rId21" imgW="164880" imgH="215640" progId="Equation.3">
                  <p:embed/>
                </p:oleObj>
              </mc:Choice>
              <mc:Fallback>
                <p:oleObj name="数式" r:id="rId21" imgW="164880" imgH="215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4725" y="3429000"/>
                        <a:ext cx="3333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6" grpId="0" animBg="1"/>
      <p:bldP spid="26637" grpId="0" animBg="1"/>
      <p:bldP spid="20" grpId="0"/>
      <p:bldP spid="21" grpId="0"/>
      <p:bldP spid="143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7"/>
          <p:cNvGraphicFramePr>
            <a:graphicFrameLocks noChangeAspect="1"/>
          </p:cNvGraphicFramePr>
          <p:nvPr/>
        </p:nvGraphicFramePr>
        <p:xfrm>
          <a:off x="4000500" y="5826125"/>
          <a:ext cx="1143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数式" r:id="rId3" imgW="469800" imgH="393480" progId="Equation.3">
                  <p:embed/>
                </p:oleObj>
              </mc:Choice>
              <mc:Fallback>
                <p:oleObj name="数式" r:id="rId3" imgW="4698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5826125"/>
                        <a:ext cx="1143000" cy="9604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1214438" y="2425700"/>
          <a:ext cx="671512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0" name="数式" r:id="rId5" imgW="1828800" imgH="253800" progId="Equation.3">
                  <p:embed/>
                </p:oleObj>
              </mc:Choice>
              <mc:Fallback>
                <p:oleObj name="数式" r:id="rId5" imgW="182880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2425700"/>
                        <a:ext cx="6715125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577975" y="3808413"/>
          <a:ext cx="60658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" name="数式" r:id="rId7" imgW="2171520" imgH="228600" progId="Equation.3">
                  <p:embed/>
                </p:oleObj>
              </mc:Choice>
              <mc:Fallback>
                <p:oleObj name="数式" r:id="rId7" imgW="2171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3808413"/>
                        <a:ext cx="606583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6"/>
          <p:cNvGraphicFramePr>
            <a:graphicFrameLocks noChangeAspect="1"/>
          </p:cNvGraphicFramePr>
          <p:nvPr/>
        </p:nvGraphicFramePr>
        <p:xfrm>
          <a:off x="3459163" y="4418013"/>
          <a:ext cx="41132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2" name="数式" r:id="rId9" imgW="1714320" imgH="393480" progId="Equation.3">
                  <p:embed/>
                </p:oleObj>
              </mc:Choice>
              <mc:Fallback>
                <p:oleObj name="数式" r:id="rId9" imgW="17143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163" y="4418013"/>
                        <a:ext cx="4113212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矢印コネクタ 8"/>
          <p:cNvCxnSpPr/>
          <p:nvPr/>
        </p:nvCxnSpPr>
        <p:spPr>
          <a:xfrm rot="16200000" flipV="1">
            <a:off x="4071938" y="4429125"/>
            <a:ext cx="285750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 flipH="1" flipV="1">
            <a:off x="6858000" y="4286250"/>
            <a:ext cx="2857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2786063" y="3143250"/>
            <a:ext cx="18573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rot="16200000" flipV="1">
            <a:off x="4857750" y="3357563"/>
            <a:ext cx="642937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3071813" y="3143250"/>
            <a:ext cx="3214687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5500688" y="3214688"/>
            <a:ext cx="928687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5" name="テキスト ボックス 24"/>
          <p:cNvSpPr txBox="1">
            <a:spLocks noChangeArrowheads="1"/>
          </p:cNvSpPr>
          <p:nvPr/>
        </p:nvSpPr>
        <p:spPr bwMode="auto">
          <a:xfrm>
            <a:off x="2214563" y="5416550"/>
            <a:ext cx="5643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We obtain the same probability for       :</a:t>
            </a:r>
            <a:endParaRPr lang="ja-JP" altLang="en-US" b="1"/>
          </a:p>
        </p:txBody>
      </p:sp>
      <p:graphicFrame>
        <p:nvGraphicFramePr>
          <p:cNvPr id="25606" name="Object 14"/>
          <p:cNvGraphicFramePr>
            <a:graphicFrameLocks noChangeAspect="1"/>
          </p:cNvGraphicFramePr>
          <p:nvPr/>
        </p:nvGraphicFramePr>
        <p:xfrm>
          <a:off x="6156325" y="5486400"/>
          <a:ext cx="28733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3" name="数式" r:id="rId11" imgW="152280" imgH="139680" progId="Equation.3">
                  <p:embed/>
                </p:oleObj>
              </mc:Choice>
              <mc:Fallback>
                <p:oleObj name="数式" r:id="rId11" imgW="152280" imgH="1396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486400"/>
                        <a:ext cx="287338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8"/>
          <p:cNvGraphicFramePr>
            <a:graphicFrameLocks noChangeAspect="1"/>
          </p:cNvGraphicFramePr>
          <p:nvPr/>
        </p:nvGraphicFramePr>
        <p:xfrm>
          <a:off x="3363913" y="706438"/>
          <a:ext cx="13874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4" name="数式" r:id="rId13" imgW="533160" imgH="215640" progId="Equation.3">
                  <p:embed/>
                </p:oleObj>
              </mc:Choice>
              <mc:Fallback>
                <p:oleObj name="数式" r:id="rId13" imgW="53316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706438"/>
                        <a:ext cx="138747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4875213" y="8509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4929188" y="701675"/>
            <a:ext cx="214312" cy="500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2643188" y="119063"/>
            <a:ext cx="3884612" cy="172561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43" name="円/楕円 42"/>
          <p:cNvSpPr/>
          <p:nvPr/>
        </p:nvSpPr>
        <p:spPr>
          <a:xfrm>
            <a:off x="4741863" y="630238"/>
            <a:ext cx="785812" cy="71437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ストライプ矢印 43"/>
          <p:cNvSpPr/>
          <p:nvPr/>
        </p:nvSpPr>
        <p:spPr>
          <a:xfrm rot="486993">
            <a:off x="5491163" y="1247775"/>
            <a:ext cx="1674812" cy="180975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12296" name="Object 9"/>
          <p:cNvGraphicFramePr>
            <a:graphicFrameLocks noChangeAspect="1"/>
          </p:cNvGraphicFramePr>
          <p:nvPr/>
        </p:nvGraphicFramePr>
        <p:xfrm>
          <a:off x="7380288" y="1290638"/>
          <a:ext cx="9779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5" name="数式" r:id="rId15" imgW="393480" imgH="164880" progId="Equation.3">
                  <p:embed/>
                </p:oleObj>
              </mc:Choice>
              <mc:Fallback>
                <p:oleObj name="数式" r:id="rId15" imgW="39348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290638"/>
                        <a:ext cx="9779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直線矢印コネクタ 45"/>
          <p:cNvCxnSpPr/>
          <p:nvPr/>
        </p:nvCxnSpPr>
        <p:spPr>
          <a:xfrm rot="10800000" flipV="1">
            <a:off x="5599113" y="630238"/>
            <a:ext cx="114300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297" name="Object 10"/>
          <p:cNvGraphicFramePr>
            <a:graphicFrameLocks noChangeAspect="1"/>
          </p:cNvGraphicFramePr>
          <p:nvPr/>
        </p:nvGraphicFramePr>
        <p:xfrm>
          <a:off x="1643063" y="201613"/>
          <a:ext cx="9286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6" name="数式" r:id="rId17" imgW="419040" imgH="215640" progId="Equation.3">
                  <p:embed/>
                </p:oleObj>
              </mc:Choice>
              <mc:Fallback>
                <p:oleObj name="数式" r:id="rId17" imgW="419040" imgH="215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01613"/>
                        <a:ext cx="92868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2" name="テキスト ボックス 20"/>
          <p:cNvSpPr txBox="1">
            <a:spLocks noChangeArrowheads="1"/>
          </p:cNvSpPr>
          <p:nvPr/>
        </p:nvSpPr>
        <p:spPr bwMode="auto">
          <a:xfrm>
            <a:off x="6742113" y="130175"/>
            <a:ext cx="2187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Measure</a:t>
            </a:r>
          </a:p>
          <a:p>
            <a:r>
              <a:rPr lang="en-US" altLang="ja-JP"/>
              <a:t> the z component of the spin</a:t>
            </a:r>
            <a:endParaRPr lang="ja-JP" altLang="en-US"/>
          </a:p>
        </p:txBody>
      </p:sp>
      <p:sp>
        <p:nvSpPr>
          <p:cNvPr id="12313" name="Text Box 20"/>
          <p:cNvSpPr txBox="1">
            <a:spLocks noChangeArrowheads="1"/>
          </p:cNvSpPr>
          <p:nvPr/>
        </p:nvSpPr>
        <p:spPr bwMode="auto">
          <a:xfrm>
            <a:off x="0" y="263525"/>
            <a:ext cx="2449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field ×spin at </a:t>
            </a:r>
          </a:p>
        </p:txBody>
      </p:sp>
      <p:sp>
        <p:nvSpPr>
          <p:cNvPr id="50" name="下カーブ矢印 49"/>
          <p:cNvSpPr/>
          <p:nvPr/>
        </p:nvSpPr>
        <p:spPr>
          <a:xfrm>
            <a:off x="4027488" y="273050"/>
            <a:ext cx="1000125" cy="35718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" name="下カーブ矢印 50"/>
          <p:cNvSpPr/>
          <p:nvPr/>
        </p:nvSpPr>
        <p:spPr>
          <a:xfrm flipH="1" flipV="1">
            <a:off x="3956050" y="1273175"/>
            <a:ext cx="1000125" cy="35718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316" name="テキスト ボックス 26"/>
          <p:cNvSpPr txBox="1">
            <a:spLocks noChangeArrowheads="1"/>
          </p:cNvSpPr>
          <p:nvPr/>
        </p:nvSpPr>
        <p:spPr bwMode="auto">
          <a:xfrm>
            <a:off x="3884613" y="1558925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interaction</a:t>
            </a:r>
            <a:endParaRPr lang="ja-JP" altLang="en-US"/>
          </a:p>
        </p:txBody>
      </p:sp>
      <p:sp>
        <p:nvSpPr>
          <p:cNvPr id="12317" name="Text Box 12"/>
          <p:cNvSpPr txBox="1">
            <a:spLocks noChangeArrowheads="1"/>
          </p:cNvSpPr>
          <p:nvPr/>
        </p:nvSpPr>
        <p:spPr bwMode="auto">
          <a:xfrm>
            <a:off x="71438" y="2000250"/>
            <a:ext cx="6715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E</a:t>
            </a:r>
            <a:r>
              <a:rPr lang="en-US" altLang="ja-JP" b="1" dirty="0" smtClean="0"/>
              <a:t>mergence </a:t>
            </a:r>
            <a:r>
              <a:rPr lang="en-US" altLang="ja-JP" b="1" dirty="0"/>
              <a:t>probability of              for the vacuum state</a:t>
            </a:r>
          </a:p>
        </p:txBody>
      </p:sp>
      <p:graphicFrame>
        <p:nvGraphicFramePr>
          <p:cNvPr id="54" name="Object 11"/>
          <p:cNvGraphicFramePr>
            <a:graphicFrameLocks noChangeAspect="1"/>
          </p:cNvGraphicFramePr>
          <p:nvPr/>
        </p:nvGraphicFramePr>
        <p:xfrm>
          <a:off x="2928938" y="2046288"/>
          <a:ext cx="7429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7" name="数式" r:id="rId19" imgW="393480" imgH="164880" progId="Equation.3">
                  <p:embed/>
                </p:oleObj>
              </mc:Choice>
              <mc:Fallback>
                <p:oleObj name="数式" r:id="rId19" imgW="393480" imgH="1648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046288"/>
                        <a:ext cx="7429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8" name="テキスト ボックス 22"/>
          <p:cNvSpPr txBox="1">
            <a:spLocks noChangeArrowheads="1"/>
          </p:cNvSpPr>
          <p:nvPr/>
        </p:nvSpPr>
        <p:spPr bwMode="auto">
          <a:xfrm>
            <a:off x="7143750" y="1643063"/>
            <a:ext cx="164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measurement     </a:t>
            </a:r>
          </a:p>
          <a:p>
            <a:r>
              <a:rPr lang="en-US" altLang="ja-JP"/>
              <a:t>      result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7"/>
          <p:cNvGraphicFramePr>
            <a:graphicFrameLocks noChangeAspect="1"/>
          </p:cNvGraphicFramePr>
          <p:nvPr/>
        </p:nvGraphicFramePr>
        <p:xfrm>
          <a:off x="571500" y="1168400"/>
          <a:ext cx="7358063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6" name="数式" r:id="rId3" imgW="2577960" imgH="990360" progId="Equation.3">
                  <p:embed/>
                </p:oleObj>
              </mc:Choice>
              <mc:Fallback>
                <p:oleObj name="数式" r:id="rId3" imgW="2577960" imgH="9903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168400"/>
                        <a:ext cx="7358063" cy="283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8"/>
          <p:cNvSpPr txBox="1">
            <a:spLocks noChangeArrowheads="1"/>
          </p:cNvSpPr>
          <p:nvPr/>
        </p:nvSpPr>
        <p:spPr bwMode="auto">
          <a:xfrm>
            <a:off x="4071938" y="4202113"/>
            <a:ext cx="3857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left-mover coherent state of field</a:t>
            </a:r>
          </a:p>
        </p:txBody>
      </p:sp>
      <p:sp>
        <p:nvSpPr>
          <p:cNvPr id="13318" name="Line 19"/>
          <p:cNvSpPr>
            <a:spLocks noChangeShapeType="1"/>
          </p:cNvSpPr>
          <p:nvPr/>
        </p:nvSpPr>
        <p:spPr bwMode="auto">
          <a:xfrm flipH="1" flipV="1">
            <a:off x="5357813" y="3714750"/>
            <a:ext cx="214312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20"/>
          <p:cNvSpPr>
            <a:spLocks noChangeShapeType="1"/>
          </p:cNvSpPr>
          <p:nvPr/>
        </p:nvSpPr>
        <p:spPr bwMode="auto">
          <a:xfrm flipV="1">
            <a:off x="6500813" y="3571875"/>
            <a:ext cx="428625" cy="642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0" name="Text Box 21"/>
          <p:cNvSpPr txBox="1">
            <a:spLocks noChangeArrowheads="1"/>
          </p:cNvSpPr>
          <p:nvPr/>
        </p:nvSpPr>
        <p:spPr bwMode="auto">
          <a:xfrm>
            <a:off x="1071563" y="428625"/>
            <a:ext cx="6929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/>
              <a:t>Post-Measurement States of Quantum Field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3214688" y="4479925"/>
          <a:ext cx="576421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数式" r:id="rId5" imgW="2311200" imgH="380880" progId="Equation.3">
                  <p:embed/>
                </p:oleObj>
              </mc:Choice>
              <mc:Fallback>
                <p:oleObj name="数式" r:id="rId5" imgW="2311200" imgH="380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4479925"/>
                        <a:ext cx="5764212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143000" y="852488"/>
          <a:ext cx="6143625" cy="186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数式" r:id="rId3" imgW="2438280" imgH="736560" progId="Equation.3">
                  <p:embed/>
                </p:oleObj>
              </mc:Choice>
              <mc:Fallback>
                <p:oleObj name="数式" r:id="rId3" imgW="2438280" imgH="7365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52488"/>
                        <a:ext cx="6143625" cy="186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922338" y="5008563"/>
          <a:ext cx="71501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0" name="数式" r:id="rId5" imgW="1828800" imgH="253800" progId="Equation.3">
                  <p:embed/>
                </p:oleObj>
              </mc:Choice>
              <mc:Fallback>
                <p:oleObj name="数式" r:id="rId5" imgW="182880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5008563"/>
                        <a:ext cx="7150100" cy="9921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344738" y="3032125"/>
          <a:ext cx="372586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1" name="数式" r:id="rId7" imgW="1180800" imgH="215640" progId="Equation.3">
                  <p:embed/>
                </p:oleObj>
              </mc:Choice>
              <mc:Fallback>
                <p:oleObj name="数式" r:id="rId7" imgW="118080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032125"/>
                        <a:ext cx="3725862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テキスト ボックス 6"/>
          <p:cNvSpPr txBox="1">
            <a:spLocks noChangeArrowheads="1"/>
          </p:cNvSpPr>
          <p:nvPr/>
        </p:nvSpPr>
        <p:spPr bwMode="auto">
          <a:xfrm>
            <a:off x="1214438" y="142875"/>
            <a:ext cx="657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/>
              <a:t>Time Evolution of Post-Measurement State </a:t>
            </a:r>
            <a:endParaRPr lang="ja-JP" altLang="en-US" sz="2400" b="1"/>
          </a:p>
        </p:txBody>
      </p:sp>
      <p:sp>
        <p:nvSpPr>
          <p:cNvPr id="37894" name="テキスト ボックス 7"/>
          <p:cNvSpPr txBox="1">
            <a:spLocks noChangeArrowheads="1"/>
          </p:cNvSpPr>
          <p:nvPr/>
        </p:nvSpPr>
        <p:spPr bwMode="auto">
          <a:xfrm>
            <a:off x="642938" y="3956050"/>
            <a:ext cx="7929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/>
              <a:t>In this model, energy density and its time evolution is independent of the measurement result:</a:t>
            </a:r>
            <a:endParaRPr lang="ja-JP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>
            <a:off x="88552" y="0"/>
            <a:ext cx="6643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  <a:latin typeface="Calibri" pitchFamily="34" charset="0"/>
              </a:rPr>
              <a:t>Introduction</a:t>
            </a:r>
            <a:endParaRPr lang="ja-JP" altLang="en-US" sz="44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764704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66"/>
                </a:solidFill>
              </a:rPr>
              <a:t>Information</a:t>
            </a:r>
            <a:r>
              <a:rPr kumimoji="1" lang="en-US" altLang="ja-JP" sz="2800" b="1" dirty="0" smtClean="0"/>
              <a:t>-based understanding of the Universe</a:t>
            </a:r>
          </a:p>
          <a:p>
            <a:r>
              <a:rPr lang="en-US" altLang="ja-JP" sz="2800" b="1" dirty="0" smtClean="0"/>
              <a:t>has been attracting attention of </a:t>
            </a:r>
            <a:r>
              <a:rPr lang="en-US" altLang="ja-JP" sz="2800" b="1" dirty="0" smtClean="0">
                <a:solidFill>
                  <a:srgbClr val="FF0066"/>
                </a:solidFill>
              </a:rPr>
              <a:t>physicists</a:t>
            </a:r>
            <a:r>
              <a:rPr lang="en-US" altLang="ja-JP" sz="2800" b="1" dirty="0" smtClean="0"/>
              <a:t>.</a:t>
            </a:r>
            <a:endParaRPr kumimoji="1" lang="ja-JP" altLang="en-US" sz="2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251520" y="1772816"/>
            <a:ext cx="871296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/>
              <a:t>　　　　　　</a:t>
            </a:r>
            <a:r>
              <a:rPr lang="en-US" altLang="ja-JP" sz="2800" b="1" dirty="0" smtClean="0"/>
              <a:t>J. Wheeler :</a:t>
            </a:r>
          </a:p>
          <a:p>
            <a:endParaRPr lang="en-US" altLang="ja-JP" sz="2800" b="1" dirty="0" smtClean="0"/>
          </a:p>
          <a:p>
            <a:r>
              <a:rPr lang="en-US" altLang="ja-JP" sz="2000" b="1" dirty="0" smtClean="0">
                <a:solidFill>
                  <a:srgbClr val="0070C0"/>
                </a:solidFill>
              </a:rPr>
              <a:t> It from bit. </a:t>
            </a:r>
            <a:r>
              <a:rPr lang="en-US" altLang="ja-JP" sz="2000" b="1" dirty="0" smtClean="0"/>
              <a:t>Otherwise put, every 'it'—every particle, every field of force, even the space-time continuum itself—derives its function, its meaning, its very existence entirely—even if in some contexts indirectly— from the apparatus-elicited answers to yes-or-no questions, binary choices, bits. 'It from bit' symbolizes the idea that every item of the physical world has at bottom—a very deep bottom, in most instances—an immaterial source and explanation; that which we call reality arises in the last analysis from the posing of yes–no questions and the registering of equipment-evoked responses; in short, that 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all things physical are information-theoretic in origin and that this is a participatory universe</a:t>
            </a:r>
            <a:r>
              <a:rPr lang="en-US" altLang="ja-JP" sz="2000" b="1" dirty="0" smtClean="0"/>
              <a:t>. (cf. delayed choice experiment)</a:t>
            </a:r>
            <a:endParaRPr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6054387"/>
            <a:ext cx="81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solidFill>
                  <a:srgbClr val="FF0066"/>
                </a:solidFill>
              </a:rPr>
              <a:t>“Physics is Informational.”</a:t>
            </a:r>
            <a:endParaRPr kumimoji="1" lang="ja-JP" altLang="en-US" sz="4800" b="1" dirty="0">
              <a:solidFill>
                <a:srgbClr val="FF0066"/>
              </a:solidFill>
            </a:endParaRPr>
          </a:p>
        </p:txBody>
      </p:sp>
      <p:pic>
        <p:nvPicPr>
          <p:cNvPr id="271362" name="Picture 2" descr="John Wheel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93" y="1710055"/>
            <a:ext cx="936104" cy="97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11"/>
          <p:cNvSpPr>
            <a:spLocks/>
          </p:cNvSpPr>
          <p:nvPr/>
        </p:nvSpPr>
        <p:spPr bwMode="auto">
          <a:xfrm>
            <a:off x="4022551" y="3501008"/>
            <a:ext cx="1397000" cy="1177925"/>
          </a:xfrm>
          <a:custGeom>
            <a:avLst/>
            <a:gdLst>
              <a:gd name="T0" fmla="*/ 0 w 880"/>
              <a:gd name="T1" fmla="*/ 2147483647 h 742"/>
              <a:gd name="T2" fmla="*/ 2147483647 w 880"/>
              <a:gd name="T3" fmla="*/ 2147483647 h 742"/>
              <a:gd name="T4" fmla="*/ 2147483647 w 880"/>
              <a:gd name="T5" fmla="*/ 2147483647 h 742"/>
              <a:gd name="T6" fmla="*/ 2147483647 w 880"/>
              <a:gd name="T7" fmla="*/ 2147483647 h 742"/>
              <a:gd name="T8" fmla="*/ 2147483647 w 880"/>
              <a:gd name="T9" fmla="*/ 2147483647 h 742"/>
              <a:gd name="T10" fmla="*/ 2147483647 w 880"/>
              <a:gd name="T11" fmla="*/ 2147483647 h 742"/>
              <a:gd name="T12" fmla="*/ 2147483647 w 880"/>
              <a:gd name="T13" fmla="*/ 2147483647 h 742"/>
              <a:gd name="T14" fmla="*/ 2147483647 w 880"/>
              <a:gd name="T15" fmla="*/ 2147483647 h 742"/>
              <a:gd name="T16" fmla="*/ 2147483647 w 880"/>
              <a:gd name="T17" fmla="*/ 2147483647 h 742"/>
              <a:gd name="T18" fmla="*/ 2147483647 w 880"/>
              <a:gd name="T19" fmla="*/ 2147483647 h 7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80"/>
              <a:gd name="T31" fmla="*/ 0 h 742"/>
              <a:gd name="T32" fmla="*/ 880 w 880"/>
              <a:gd name="T33" fmla="*/ 742 h 7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80" h="742">
                <a:moveTo>
                  <a:pt x="0" y="742"/>
                </a:moveTo>
                <a:cubicBezTo>
                  <a:pt x="38" y="726"/>
                  <a:pt x="176" y="697"/>
                  <a:pt x="229" y="644"/>
                </a:cubicBezTo>
                <a:cubicBezTo>
                  <a:pt x="282" y="591"/>
                  <a:pt x="295" y="521"/>
                  <a:pt x="317" y="424"/>
                </a:cubicBezTo>
                <a:cubicBezTo>
                  <a:pt x="339" y="327"/>
                  <a:pt x="340" y="122"/>
                  <a:pt x="363" y="61"/>
                </a:cubicBezTo>
                <a:cubicBezTo>
                  <a:pt x="386" y="0"/>
                  <a:pt x="439" y="23"/>
                  <a:pt x="454" y="61"/>
                </a:cubicBezTo>
                <a:cubicBezTo>
                  <a:pt x="469" y="99"/>
                  <a:pt x="447" y="205"/>
                  <a:pt x="454" y="288"/>
                </a:cubicBezTo>
                <a:cubicBezTo>
                  <a:pt x="461" y="371"/>
                  <a:pt x="484" y="500"/>
                  <a:pt x="499" y="560"/>
                </a:cubicBezTo>
                <a:cubicBezTo>
                  <a:pt x="514" y="620"/>
                  <a:pt x="512" y="626"/>
                  <a:pt x="544" y="651"/>
                </a:cubicBezTo>
                <a:cubicBezTo>
                  <a:pt x="576" y="676"/>
                  <a:pt x="638" y="698"/>
                  <a:pt x="694" y="709"/>
                </a:cubicBezTo>
                <a:cubicBezTo>
                  <a:pt x="750" y="720"/>
                  <a:pt x="841" y="716"/>
                  <a:pt x="880" y="718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8" name="Line 2"/>
          <p:cNvSpPr>
            <a:spLocks noChangeShapeType="1"/>
          </p:cNvSpPr>
          <p:nvPr/>
        </p:nvSpPr>
        <p:spPr bwMode="auto">
          <a:xfrm>
            <a:off x="395288" y="4635500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79" name="Line 3"/>
          <p:cNvSpPr>
            <a:spLocks noChangeShapeType="1"/>
          </p:cNvSpPr>
          <p:nvPr/>
        </p:nvSpPr>
        <p:spPr bwMode="auto">
          <a:xfrm flipV="1">
            <a:off x="2268538" y="963613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8388350" y="4479925"/>
          <a:ext cx="330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数式" r:id="rId3" imgW="126835" imgH="139518" progId="Equation.3">
                  <p:embed/>
                </p:oleObj>
              </mc:Choice>
              <mc:Fallback>
                <p:oleObj name="数式" r:id="rId3" imgW="126835" imgH="1395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4479925"/>
                        <a:ext cx="33020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988273" y="3163888"/>
          <a:ext cx="10223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数式" r:id="rId5" imgW="393359" imgH="164957" progId="Equation.3">
                  <p:embed/>
                </p:oleObj>
              </mc:Choice>
              <mc:Fallback>
                <p:oleObj name="数式" r:id="rId5" imgW="393359" imgH="16495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273" y="3163888"/>
                        <a:ext cx="10223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5196111" y="4630738"/>
          <a:ext cx="495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数式" r:id="rId7" imgW="190335" imgH="215713" progId="Equation.3">
                  <p:embed/>
                </p:oleObj>
              </mc:Choice>
              <mc:Fallback>
                <p:oleObj name="数式" r:id="rId7" imgW="190335" imgH="21571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6111" y="4630738"/>
                        <a:ext cx="4953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6"/>
          <p:cNvGraphicFramePr>
            <a:graphicFrameLocks noChangeAspect="1"/>
          </p:cNvGraphicFramePr>
          <p:nvPr/>
        </p:nvGraphicFramePr>
        <p:xfrm>
          <a:off x="1187450" y="1057275"/>
          <a:ext cx="1057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1" name="数式" r:id="rId9" imgW="406048" imgH="253780" progId="Equation.3">
                  <p:embed/>
                </p:oleObj>
              </mc:Choice>
              <mc:Fallback>
                <p:oleObj name="数式" r:id="rId9" imgW="406048" imgH="2537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057275"/>
                        <a:ext cx="10572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1" name="Line 13"/>
          <p:cNvSpPr>
            <a:spLocks noChangeShapeType="1"/>
          </p:cNvSpPr>
          <p:nvPr/>
        </p:nvSpPr>
        <p:spPr bwMode="auto">
          <a:xfrm flipH="1">
            <a:off x="4048348" y="41306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2" name="AutoShape 14"/>
          <p:cNvSpPr>
            <a:spLocks noChangeArrowheads="1"/>
          </p:cNvSpPr>
          <p:nvPr/>
        </p:nvSpPr>
        <p:spPr bwMode="auto">
          <a:xfrm rot="-2076829">
            <a:off x="4227736" y="4884738"/>
            <a:ext cx="722312" cy="3381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3" name="Rectangle 15"/>
          <p:cNvSpPr>
            <a:spLocks noChangeArrowheads="1"/>
          </p:cNvSpPr>
          <p:nvPr/>
        </p:nvSpPr>
        <p:spPr bwMode="auto">
          <a:xfrm>
            <a:off x="4838923" y="4344988"/>
            <a:ext cx="1217613" cy="43180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4" name="AutoShape 16"/>
          <p:cNvSpPr>
            <a:spLocks noChangeArrowheads="1"/>
          </p:cNvSpPr>
          <p:nvPr/>
        </p:nvSpPr>
        <p:spPr bwMode="auto">
          <a:xfrm rot="-2840248">
            <a:off x="5447729" y="3759994"/>
            <a:ext cx="936625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5" name="Text Box 17"/>
          <p:cNvSpPr txBox="1">
            <a:spLocks noChangeArrowheads="1"/>
          </p:cNvSpPr>
          <p:nvPr/>
        </p:nvSpPr>
        <p:spPr bwMode="auto">
          <a:xfrm>
            <a:off x="6429375" y="3857625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/>
              <a:t>Local POVM Measurement</a:t>
            </a:r>
          </a:p>
        </p:txBody>
      </p:sp>
      <p:graphicFrame>
        <p:nvGraphicFramePr>
          <p:cNvPr id="36870" name="Object 7"/>
          <p:cNvGraphicFramePr>
            <a:graphicFrameLocks noChangeAspect="1"/>
          </p:cNvGraphicFramePr>
          <p:nvPr/>
        </p:nvGraphicFramePr>
        <p:xfrm>
          <a:off x="3767361" y="5059363"/>
          <a:ext cx="5619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数式" r:id="rId11" imgW="215619" imgH="215619" progId="Equation.3">
                  <p:embed/>
                </p:oleObj>
              </mc:Choice>
              <mc:Fallback>
                <p:oleObj name="数式" r:id="rId11" imgW="215619" imgH="21561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361" y="5059363"/>
                        <a:ext cx="5619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8"/>
          <p:cNvGraphicFramePr>
            <a:graphicFrameLocks noChangeAspect="1"/>
          </p:cNvGraphicFramePr>
          <p:nvPr/>
        </p:nvGraphicFramePr>
        <p:xfrm>
          <a:off x="5021486" y="4344988"/>
          <a:ext cx="8890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数式" r:id="rId13" imgW="482181" imgH="215713" progId="Equation.3">
                  <p:embed/>
                </p:oleObj>
              </mc:Choice>
              <mc:Fallback>
                <p:oleObj name="数式" r:id="rId13" imgW="482181" imgH="215713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486" y="4344988"/>
                        <a:ext cx="8890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16"/>
          <p:cNvGraphicFramePr>
            <a:graphicFrameLocks noChangeAspect="1"/>
          </p:cNvGraphicFramePr>
          <p:nvPr/>
        </p:nvGraphicFramePr>
        <p:xfrm>
          <a:off x="4370611" y="3059113"/>
          <a:ext cx="6826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数式" r:id="rId15" imgW="317087" imgH="215619" progId="Equation.3">
                  <p:embed/>
                </p:oleObj>
              </mc:Choice>
              <mc:Fallback>
                <p:oleObj name="数式" r:id="rId15" imgW="317087" imgH="21561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611" y="3059113"/>
                        <a:ext cx="68262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17"/>
          <p:cNvGraphicFramePr>
            <a:graphicFrameLocks noChangeAspect="1"/>
          </p:cNvGraphicFramePr>
          <p:nvPr/>
        </p:nvGraphicFramePr>
        <p:xfrm>
          <a:off x="7183438" y="987425"/>
          <a:ext cx="138906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5" name="数式" r:id="rId17" imgW="317087" imgH="177569" progId="Equation.3">
                  <p:embed/>
                </p:oleObj>
              </mc:Choice>
              <mc:Fallback>
                <p:oleObj name="数式" r:id="rId17" imgW="317087" imgH="17756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438" y="987425"/>
                        <a:ext cx="138906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6" name="テキスト ボックス 17"/>
          <p:cNvSpPr txBox="1">
            <a:spLocks noChangeArrowheads="1"/>
          </p:cNvSpPr>
          <p:nvPr/>
        </p:nvSpPr>
        <p:spPr bwMode="auto">
          <a:xfrm>
            <a:off x="2195736" y="3702050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Left-Mover Excitation</a:t>
            </a:r>
            <a:endParaRPr lang="ja-JP" altLang="en-US"/>
          </a:p>
        </p:txBody>
      </p:sp>
      <p:sp>
        <p:nvSpPr>
          <p:cNvPr id="36887" name="テキスト ボックス 18"/>
          <p:cNvSpPr txBox="1">
            <a:spLocks noChangeArrowheads="1"/>
          </p:cNvSpPr>
          <p:nvPr/>
        </p:nvSpPr>
        <p:spPr bwMode="auto">
          <a:xfrm>
            <a:off x="214313" y="600075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STEP 1</a:t>
            </a:r>
          </a:p>
        </p:txBody>
      </p:sp>
      <p:sp>
        <p:nvSpPr>
          <p:cNvPr id="36888" name="テキスト ボックス 23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At </a:t>
            </a:r>
            <a:r>
              <a:rPr lang="en-US" altLang="ja-JP" b="1" dirty="0">
                <a:solidFill>
                  <a:srgbClr val="002060"/>
                </a:solidFill>
              </a:rPr>
              <a:t>time t=0, we perform </a:t>
            </a:r>
            <a:r>
              <a:rPr lang="en-US" altLang="ja-JP" b="1" dirty="0" smtClean="0">
                <a:solidFill>
                  <a:srgbClr val="002060"/>
                </a:solidFill>
              </a:rPr>
              <a:t>a local measurement of vacuum fluctuation. </a:t>
            </a:r>
            <a:r>
              <a:rPr lang="en-US" altLang="ja-JP" b="1" dirty="0">
                <a:solidFill>
                  <a:srgbClr val="002060"/>
                </a:solidFill>
              </a:rPr>
              <a:t>Then, the measurement device excites the left-mover mode with energy         . 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36877" name="Object 24"/>
          <p:cNvGraphicFramePr>
            <a:graphicFrameLocks noChangeAspect="1"/>
          </p:cNvGraphicFramePr>
          <p:nvPr/>
        </p:nvGraphicFramePr>
        <p:xfrm>
          <a:off x="6804248" y="276225"/>
          <a:ext cx="53816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6" name="数式" r:id="rId19" imgW="317087" imgH="215619" progId="Equation.3">
                  <p:embed/>
                </p:oleObj>
              </mc:Choice>
              <mc:Fallback>
                <p:oleObj name="数式" r:id="rId19" imgW="317087" imgH="21561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76225"/>
                        <a:ext cx="538162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5779591" y="28436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Measurement result:</a:t>
            </a:r>
            <a:endParaRPr kumimoji="1" lang="ja-JP" altLang="en-US" dirty="0"/>
          </a:p>
        </p:txBody>
      </p:sp>
      <p:graphicFrame>
        <p:nvGraphicFramePr>
          <p:cNvPr id="64527" name="Object 15"/>
          <p:cNvGraphicFramePr>
            <a:graphicFrameLocks noChangeAspect="1"/>
          </p:cNvGraphicFramePr>
          <p:nvPr/>
        </p:nvGraphicFramePr>
        <p:xfrm>
          <a:off x="355600" y="4914900"/>
          <a:ext cx="1778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7" name="数式" r:id="rId20" imgW="698197" imgH="253890" progId="Equation.3">
                  <p:embed/>
                </p:oleObj>
              </mc:Choice>
              <mc:Fallback>
                <p:oleObj name="数式" r:id="rId20" imgW="698197" imgH="25389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4914900"/>
                        <a:ext cx="17780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Line 2"/>
          <p:cNvSpPr>
            <a:spLocks noChangeShapeType="1"/>
          </p:cNvSpPr>
          <p:nvPr/>
        </p:nvSpPr>
        <p:spPr bwMode="auto">
          <a:xfrm>
            <a:off x="395288" y="4873625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4" name="Line 3"/>
          <p:cNvSpPr>
            <a:spLocks noChangeShapeType="1"/>
          </p:cNvSpPr>
          <p:nvPr/>
        </p:nvSpPr>
        <p:spPr bwMode="auto">
          <a:xfrm flipV="1">
            <a:off x="2268538" y="1214438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388350" y="4657725"/>
          <a:ext cx="330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数式" r:id="rId3" imgW="126835" imgH="139518" progId="Equation.3">
                  <p:embed/>
                </p:oleObj>
              </mc:Choice>
              <mc:Fallback>
                <p:oleObj name="数式" r:id="rId3" imgW="126835" imgH="1395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4657725"/>
                        <a:ext cx="33020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5" name="Oval 7"/>
          <p:cNvSpPr>
            <a:spLocks noChangeArrowheads="1"/>
          </p:cNvSpPr>
          <p:nvPr/>
        </p:nvSpPr>
        <p:spPr bwMode="auto">
          <a:xfrm>
            <a:off x="7354888" y="4579938"/>
            <a:ext cx="503237" cy="5032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8915" name="Object 4"/>
          <p:cNvGraphicFramePr>
            <a:graphicFrameLocks noChangeAspect="1"/>
          </p:cNvGraphicFramePr>
          <p:nvPr/>
        </p:nvGraphicFramePr>
        <p:xfrm>
          <a:off x="6129338" y="4368800"/>
          <a:ext cx="115728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8" name="数式" r:id="rId5" imgW="444114" imgH="215713" progId="Equation.3">
                  <p:embed/>
                </p:oleObj>
              </mc:Choice>
              <mc:Fallback>
                <p:oleObj name="数式" r:id="rId5" imgW="444114" imgH="2157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4368800"/>
                        <a:ext cx="1157287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6"/>
          <p:cNvGraphicFramePr>
            <a:graphicFrameLocks noChangeAspect="1"/>
          </p:cNvGraphicFramePr>
          <p:nvPr/>
        </p:nvGraphicFramePr>
        <p:xfrm>
          <a:off x="7434263" y="5083175"/>
          <a:ext cx="495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9" name="数式" r:id="rId7" imgW="190335" imgH="215713" progId="Equation.3">
                  <p:embed/>
                </p:oleObj>
              </mc:Choice>
              <mc:Fallback>
                <p:oleObj name="数式" r:id="rId7" imgW="190335" imgH="21571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263" y="5083175"/>
                        <a:ext cx="4953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6" name="Freeform 11"/>
          <p:cNvSpPr>
            <a:spLocks/>
          </p:cNvSpPr>
          <p:nvPr/>
        </p:nvSpPr>
        <p:spPr bwMode="auto">
          <a:xfrm>
            <a:off x="1000125" y="3721100"/>
            <a:ext cx="1397000" cy="1177925"/>
          </a:xfrm>
          <a:custGeom>
            <a:avLst/>
            <a:gdLst>
              <a:gd name="T0" fmla="*/ 0 w 880"/>
              <a:gd name="T1" fmla="*/ 2147483647 h 742"/>
              <a:gd name="T2" fmla="*/ 2147483647 w 880"/>
              <a:gd name="T3" fmla="*/ 2147483647 h 742"/>
              <a:gd name="T4" fmla="*/ 2147483647 w 880"/>
              <a:gd name="T5" fmla="*/ 2147483647 h 742"/>
              <a:gd name="T6" fmla="*/ 2147483647 w 880"/>
              <a:gd name="T7" fmla="*/ 2147483647 h 742"/>
              <a:gd name="T8" fmla="*/ 2147483647 w 880"/>
              <a:gd name="T9" fmla="*/ 2147483647 h 742"/>
              <a:gd name="T10" fmla="*/ 2147483647 w 880"/>
              <a:gd name="T11" fmla="*/ 2147483647 h 742"/>
              <a:gd name="T12" fmla="*/ 2147483647 w 880"/>
              <a:gd name="T13" fmla="*/ 2147483647 h 742"/>
              <a:gd name="T14" fmla="*/ 2147483647 w 880"/>
              <a:gd name="T15" fmla="*/ 2147483647 h 742"/>
              <a:gd name="T16" fmla="*/ 2147483647 w 880"/>
              <a:gd name="T17" fmla="*/ 2147483647 h 742"/>
              <a:gd name="T18" fmla="*/ 2147483647 w 880"/>
              <a:gd name="T19" fmla="*/ 2147483647 h 74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80"/>
              <a:gd name="T31" fmla="*/ 0 h 742"/>
              <a:gd name="T32" fmla="*/ 880 w 880"/>
              <a:gd name="T33" fmla="*/ 742 h 74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80" h="742">
                <a:moveTo>
                  <a:pt x="0" y="742"/>
                </a:moveTo>
                <a:cubicBezTo>
                  <a:pt x="38" y="726"/>
                  <a:pt x="176" y="697"/>
                  <a:pt x="229" y="644"/>
                </a:cubicBezTo>
                <a:cubicBezTo>
                  <a:pt x="282" y="591"/>
                  <a:pt x="295" y="521"/>
                  <a:pt x="317" y="424"/>
                </a:cubicBezTo>
                <a:cubicBezTo>
                  <a:pt x="339" y="327"/>
                  <a:pt x="340" y="122"/>
                  <a:pt x="363" y="61"/>
                </a:cubicBezTo>
                <a:cubicBezTo>
                  <a:pt x="386" y="0"/>
                  <a:pt x="439" y="23"/>
                  <a:pt x="454" y="61"/>
                </a:cubicBezTo>
                <a:cubicBezTo>
                  <a:pt x="469" y="99"/>
                  <a:pt x="447" y="205"/>
                  <a:pt x="454" y="288"/>
                </a:cubicBezTo>
                <a:cubicBezTo>
                  <a:pt x="461" y="371"/>
                  <a:pt x="484" y="500"/>
                  <a:pt x="499" y="560"/>
                </a:cubicBezTo>
                <a:cubicBezTo>
                  <a:pt x="514" y="620"/>
                  <a:pt x="512" y="626"/>
                  <a:pt x="544" y="651"/>
                </a:cubicBezTo>
                <a:cubicBezTo>
                  <a:pt x="576" y="676"/>
                  <a:pt x="638" y="698"/>
                  <a:pt x="694" y="709"/>
                </a:cubicBezTo>
                <a:cubicBezTo>
                  <a:pt x="750" y="720"/>
                  <a:pt x="841" y="716"/>
                  <a:pt x="880" y="718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7" name="Object 7"/>
          <p:cNvGraphicFramePr>
            <a:graphicFrameLocks noChangeAspect="1"/>
          </p:cNvGraphicFramePr>
          <p:nvPr/>
        </p:nvGraphicFramePr>
        <p:xfrm>
          <a:off x="1187450" y="1295400"/>
          <a:ext cx="1057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0" name="数式" r:id="rId9" imgW="406048" imgH="253780" progId="Equation.3">
                  <p:embed/>
                </p:oleObj>
              </mc:Choice>
              <mc:Fallback>
                <p:oleObj name="数式" r:id="rId9" imgW="406048" imgH="2537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295400"/>
                        <a:ext cx="10572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7" name="Line 13"/>
          <p:cNvSpPr>
            <a:spLocks noChangeShapeType="1"/>
          </p:cNvSpPr>
          <p:nvPr/>
        </p:nvSpPr>
        <p:spPr bwMode="auto">
          <a:xfrm flipH="1">
            <a:off x="1000125" y="43688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8" name="Object 11"/>
          <p:cNvGraphicFramePr>
            <a:graphicFrameLocks noChangeAspect="1"/>
          </p:cNvGraphicFramePr>
          <p:nvPr/>
        </p:nvGraphicFramePr>
        <p:xfrm>
          <a:off x="7143750" y="1511300"/>
          <a:ext cx="150018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1" name="数式" r:id="rId11" imgW="342603" imgH="177646" progId="Equation.3">
                  <p:embed/>
                </p:oleObj>
              </mc:Choice>
              <mc:Fallback>
                <p:oleObj name="数式" r:id="rId11" imgW="342603" imgH="177646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1511300"/>
                        <a:ext cx="1500188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2"/>
          <p:cNvGraphicFramePr>
            <a:graphicFrameLocks noChangeAspect="1"/>
          </p:cNvGraphicFramePr>
          <p:nvPr/>
        </p:nvGraphicFramePr>
        <p:xfrm>
          <a:off x="1214438" y="3297238"/>
          <a:ext cx="6826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2" name="数式" r:id="rId13" imgW="317087" imgH="215619" progId="Equation.3">
                  <p:embed/>
                </p:oleObj>
              </mc:Choice>
              <mc:Fallback>
                <p:oleObj name="数式" r:id="rId13" imgW="317087" imgH="21561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3297238"/>
                        <a:ext cx="68262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3"/>
          <p:cNvGraphicFramePr>
            <a:graphicFrameLocks noChangeAspect="1"/>
          </p:cNvGraphicFramePr>
          <p:nvPr/>
        </p:nvGraphicFramePr>
        <p:xfrm>
          <a:off x="6819900" y="3225800"/>
          <a:ext cx="3952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3" name="数式" r:id="rId15" imgW="152334" imgH="139639" progId="Equation.3">
                  <p:embed/>
                </p:oleObj>
              </mc:Choice>
              <mc:Fallback>
                <p:oleObj name="数式" r:id="rId15" imgW="152334" imgH="13963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3225800"/>
                        <a:ext cx="395288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8" name="AutoShape 16"/>
          <p:cNvSpPr>
            <a:spLocks noChangeArrowheads="1"/>
          </p:cNvSpPr>
          <p:nvPr/>
        </p:nvSpPr>
        <p:spPr bwMode="auto">
          <a:xfrm rot="3963218">
            <a:off x="6798469" y="3877469"/>
            <a:ext cx="936625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9" name="テキスト ボックス 14"/>
          <p:cNvSpPr txBox="1">
            <a:spLocks noChangeArrowheads="1"/>
          </p:cNvSpPr>
          <p:nvPr/>
        </p:nvSpPr>
        <p:spPr bwMode="auto">
          <a:xfrm>
            <a:off x="214313" y="6130925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STEP 2</a:t>
            </a:r>
          </a:p>
        </p:txBody>
      </p:sp>
      <p:sp>
        <p:nvSpPr>
          <p:cNvPr id="38930" name="テキスト ボックス 15"/>
          <p:cNvSpPr txBox="1">
            <a:spLocks noChangeArrowheads="1"/>
          </p:cNvSpPr>
          <p:nvPr/>
        </p:nvSpPr>
        <p:spPr bwMode="auto">
          <a:xfrm>
            <a:off x="3286125" y="4011613"/>
            <a:ext cx="3714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Local Operation dependent on</a:t>
            </a:r>
          </a:p>
          <a:p>
            <a:r>
              <a:rPr lang="en-US" altLang="ja-JP" b="1"/>
              <a:t>Measurement Result</a:t>
            </a:r>
            <a:endParaRPr lang="ja-JP" altLang="en-US" b="1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899592" y="5143500"/>
          <a:ext cx="13112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4" name="数式" r:id="rId17" imgW="520560" imgH="253800" progId="Equation.3">
                  <p:embed/>
                </p:oleObj>
              </mc:Choice>
              <mc:Fallback>
                <p:oleObj name="数式" r:id="rId17" imgW="52056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143500"/>
                        <a:ext cx="131127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1" name="テキスト ボックス 17"/>
          <p:cNvSpPr txBox="1">
            <a:spLocks noChangeArrowheads="1"/>
          </p:cNvSpPr>
          <p:nvPr/>
        </p:nvSpPr>
        <p:spPr bwMode="auto">
          <a:xfrm>
            <a:off x="0" y="142875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</a:rPr>
              <a:t>Next, at time t=T, the measurement result is announced to a distant point at            </a:t>
            </a:r>
            <a:r>
              <a:rPr lang="en-US" altLang="ja-JP" b="1" dirty="0" smtClean="0">
                <a:solidFill>
                  <a:srgbClr val="002060"/>
                </a:solidFill>
              </a:rPr>
              <a:t>, 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en-US" altLang="ja-JP" b="1" dirty="0">
                <a:solidFill>
                  <a:srgbClr val="002060"/>
                </a:solidFill>
              </a:rPr>
              <a:t>w</a:t>
            </a:r>
            <a:r>
              <a:rPr lang="en-US" altLang="ja-JP" b="1" dirty="0" smtClean="0">
                <a:solidFill>
                  <a:srgbClr val="002060"/>
                </a:solidFill>
              </a:rPr>
              <a:t>hich is a </a:t>
            </a:r>
            <a:r>
              <a:rPr lang="en-US" altLang="ja-JP" b="1" dirty="0" smtClean="0">
                <a:solidFill>
                  <a:srgbClr val="FF0000"/>
                </a:solidFill>
              </a:rPr>
              <a:t>local vacuum region</a:t>
            </a:r>
            <a:r>
              <a:rPr lang="en-US" altLang="ja-JP" b="1" dirty="0" smtClean="0">
                <a:solidFill>
                  <a:srgbClr val="002060"/>
                </a:solidFill>
              </a:rPr>
              <a:t>, and </a:t>
            </a:r>
            <a:r>
              <a:rPr lang="en-US" altLang="ja-JP" b="1" dirty="0">
                <a:solidFill>
                  <a:srgbClr val="002060"/>
                </a:solidFill>
              </a:rPr>
              <a:t>a local operation dependent on the measurement result is performed. 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8286750" y="142875"/>
          <a:ext cx="7143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数式" r:id="rId19" imgW="418918" imgH="215806" progId="Equation.3">
                  <p:embed/>
                </p:oleObj>
              </mc:Choice>
              <mc:Fallback>
                <p:oleObj name="数式" r:id="rId19" imgW="418918" imgH="215806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142875"/>
                        <a:ext cx="7143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3" name="Line 12"/>
          <p:cNvSpPr>
            <a:spLocks noChangeShapeType="1"/>
          </p:cNvSpPr>
          <p:nvPr/>
        </p:nvSpPr>
        <p:spPr bwMode="auto">
          <a:xfrm>
            <a:off x="844550" y="4491832"/>
            <a:ext cx="669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7112" name="Object 13"/>
          <p:cNvGraphicFramePr>
            <a:graphicFrameLocks noChangeAspect="1"/>
          </p:cNvGraphicFramePr>
          <p:nvPr/>
        </p:nvGraphicFramePr>
        <p:xfrm>
          <a:off x="7613650" y="4275932"/>
          <a:ext cx="342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0" name="数式" r:id="rId3" imgW="126720" imgH="139680" progId="Equation.3">
                  <p:embed/>
                </p:oleObj>
              </mc:Choice>
              <mc:Fallback>
                <p:oleObj name="数式" r:id="rId3" imgW="126720" imgH="1396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3650" y="4275932"/>
                        <a:ext cx="3429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4" name="Line 14"/>
          <p:cNvSpPr>
            <a:spLocks noChangeShapeType="1"/>
          </p:cNvSpPr>
          <p:nvPr/>
        </p:nvSpPr>
        <p:spPr bwMode="auto">
          <a:xfrm flipV="1">
            <a:off x="1179513" y="3656807"/>
            <a:ext cx="46037" cy="1000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7113" name="Object 15"/>
          <p:cNvGraphicFramePr>
            <a:graphicFrameLocks noChangeAspect="1"/>
          </p:cNvGraphicFramePr>
          <p:nvPr/>
        </p:nvGraphicFramePr>
        <p:xfrm>
          <a:off x="1019175" y="3183732"/>
          <a:ext cx="4095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1" name="数式" r:id="rId5" imgW="203040" imgH="215640" progId="Equation.3">
                  <p:embed/>
                </p:oleObj>
              </mc:Choice>
              <mc:Fallback>
                <p:oleObj name="数式" r:id="rId5" imgW="20304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183732"/>
                        <a:ext cx="4095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4" name="Object 16"/>
          <p:cNvGraphicFramePr>
            <a:graphicFrameLocks noChangeAspect="1"/>
          </p:cNvGraphicFramePr>
          <p:nvPr/>
        </p:nvGraphicFramePr>
        <p:xfrm>
          <a:off x="3629025" y="4418807"/>
          <a:ext cx="3841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2" name="数式" r:id="rId7" imgW="190440" imgH="215640" progId="Equation.3">
                  <p:embed/>
                </p:oleObj>
              </mc:Choice>
              <mc:Fallback>
                <p:oleObj name="数式" r:id="rId7" imgW="19044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4418807"/>
                        <a:ext cx="3841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5" name="Object 17"/>
          <p:cNvGraphicFramePr>
            <a:graphicFrameLocks noChangeAspect="1"/>
          </p:cNvGraphicFramePr>
          <p:nvPr/>
        </p:nvGraphicFramePr>
        <p:xfrm>
          <a:off x="5876925" y="4418807"/>
          <a:ext cx="3683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3" name="数式" r:id="rId9" imgW="190440" imgH="215640" progId="Equation.3">
                  <p:embed/>
                </p:oleObj>
              </mc:Choice>
              <mc:Fallback>
                <p:oleObj name="数式" r:id="rId9" imgW="19044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4418807"/>
                        <a:ext cx="36830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5" name="Freeform 18"/>
          <p:cNvSpPr>
            <a:spLocks/>
          </p:cNvSpPr>
          <p:nvPr/>
        </p:nvSpPr>
        <p:spPr bwMode="auto">
          <a:xfrm>
            <a:off x="5384800" y="3371057"/>
            <a:ext cx="1282700" cy="1116012"/>
          </a:xfrm>
          <a:custGeom>
            <a:avLst/>
            <a:gdLst>
              <a:gd name="T0" fmla="*/ 0 w 808"/>
              <a:gd name="T1" fmla="*/ 2147483647 h 703"/>
              <a:gd name="T2" fmla="*/ 2147483647 w 808"/>
              <a:gd name="T3" fmla="*/ 2147483647 h 703"/>
              <a:gd name="T4" fmla="*/ 2147483647 w 808"/>
              <a:gd name="T5" fmla="*/ 2147483647 h 703"/>
              <a:gd name="T6" fmla="*/ 2147483647 w 808"/>
              <a:gd name="T7" fmla="*/ 2147483647 h 703"/>
              <a:gd name="T8" fmla="*/ 2147483647 w 808"/>
              <a:gd name="T9" fmla="*/ 2147483647 h 703"/>
              <a:gd name="T10" fmla="*/ 2147483647 w 808"/>
              <a:gd name="T11" fmla="*/ 2147483647 h 703"/>
              <a:gd name="T12" fmla="*/ 2147483647 w 808"/>
              <a:gd name="T13" fmla="*/ 2147483647 h 703"/>
              <a:gd name="T14" fmla="*/ 2147483647 w 808"/>
              <a:gd name="T15" fmla="*/ 2147483647 h 703"/>
              <a:gd name="T16" fmla="*/ 2147483647 w 808"/>
              <a:gd name="T17" fmla="*/ 2147483647 h 703"/>
              <a:gd name="T18" fmla="*/ 2147483647 w 808"/>
              <a:gd name="T19" fmla="*/ 2147483647 h 703"/>
              <a:gd name="T20" fmla="*/ 2147483647 w 808"/>
              <a:gd name="T21" fmla="*/ 2147483647 h 703"/>
              <a:gd name="T22" fmla="*/ 2147483647 w 808"/>
              <a:gd name="T23" fmla="*/ 2147483647 h 703"/>
              <a:gd name="T24" fmla="*/ 2147483647 w 808"/>
              <a:gd name="T25" fmla="*/ 2147483647 h 703"/>
              <a:gd name="T26" fmla="*/ 2147483647 w 808"/>
              <a:gd name="T27" fmla="*/ 2147483647 h 70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08"/>
              <a:gd name="T43" fmla="*/ 0 h 703"/>
              <a:gd name="T44" fmla="*/ 808 w 808"/>
              <a:gd name="T45" fmla="*/ 703 h 70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08" h="703">
                <a:moveTo>
                  <a:pt x="0" y="700"/>
                </a:moveTo>
                <a:cubicBezTo>
                  <a:pt x="17" y="698"/>
                  <a:pt x="69" y="699"/>
                  <a:pt x="94" y="690"/>
                </a:cubicBezTo>
                <a:cubicBezTo>
                  <a:pt x="119" y="681"/>
                  <a:pt x="127" y="651"/>
                  <a:pt x="151" y="643"/>
                </a:cubicBezTo>
                <a:cubicBezTo>
                  <a:pt x="175" y="635"/>
                  <a:pt x="208" y="660"/>
                  <a:pt x="236" y="643"/>
                </a:cubicBezTo>
                <a:cubicBezTo>
                  <a:pt x="264" y="626"/>
                  <a:pt x="302" y="589"/>
                  <a:pt x="321" y="539"/>
                </a:cubicBezTo>
                <a:cubicBezTo>
                  <a:pt x="340" y="489"/>
                  <a:pt x="340" y="405"/>
                  <a:pt x="349" y="341"/>
                </a:cubicBezTo>
                <a:cubicBezTo>
                  <a:pt x="358" y="277"/>
                  <a:pt x="358" y="209"/>
                  <a:pt x="374" y="153"/>
                </a:cubicBezTo>
                <a:cubicBezTo>
                  <a:pt x="390" y="97"/>
                  <a:pt x="424" y="4"/>
                  <a:pt x="445" y="2"/>
                </a:cubicBezTo>
                <a:cubicBezTo>
                  <a:pt x="466" y="0"/>
                  <a:pt x="488" y="66"/>
                  <a:pt x="498" y="144"/>
                </a:cubicBezTo>
                <a:cubicBezTo>
                  <a:pt x="508" y="222"/>
                  <a:pt x="497" y="386"/>
                  <a:pt x="507" y="472"/>
                </a:cubicBezTo>
                <a:cubicBezTo>
                  <a:pt x="517" y="558"/>
                  <a:pt x="536" y="621"/>
                  <a:pt x="560" y="658"/>
                </a:cubicBezTo>
                <a:cubicBezTo>
                  <a:pt x="584" y="695"/>
                  <a:pt x="612" y="686"/>
                  <a:pt x="649" y="693"/>
                </a:cubicBezTo>
                <a:cubicBezTo>
                  <a:pt x="686" y="700"/>
                  <a:pt x="756" y="703"/>
                  <a:pt x="782" y="702"/>
                </a:cubicBezTo>
                <a:cubicBezTo>
                  <a:pt x="808" y="701"/>
                  <a:pt x="803" y="689"/>
                  <a:pt x="808" y="68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7116" name="Object 19"/>
          <p:cNvGraphicFramePr>
            <a:graphicFrameLocks noChangeAspect="1"/>
          </p:cNvGraphicFramePr>
          <p:nvPr/>
        </p:nvGraphicFramePr>
        <p:xfrm>
          <a:off x="1714500" y="1494632"/>
          <a:ext cx="581660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4" name="数式" r:id="rId11" imgW="2234880" imgH="380880" progId="Equation.3">
                  <p:embed/>
                </p:oleObj>
              </mc:Choice>
              <mc:Fallback>
                <p:oleObj name="数式" r:id="rId11" imgW="2234880" imgH="3808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1494632"/>
                        <a:ext cx="5816600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6" name="Line 20"/>
          <p:cNvSpPr>
            <a:spLocks noChangeShapeType="1"/>
          </p:cNvSpPr>
          <p:nvPr/>
        </p:nvSpPr>
        <p:spPr bwMode="auto">
          <a:xfrm flipV="1">
            <a:off x="4143375" y="2209007"/>
            <a:ext cx="142875" cy="571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27" name="Text Box 21"/>
          <p:cNvSpPr txBox="1">
            <a:spLocks noChangeArrowheads="1"/>
          </p:cNvSpPr>
          <p:nvPr/>
        </p:nvSpPr>
        <p:spPr bwMode="auto">
          <a:xfrm>
            <a:off x="1947863" y="2851944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     </a:t>
            </a:r>
            <a:r>
              <a:rPr lang="ja-JP" altLang="en-US" b="1"/>
              <a:t> </a:t>
            </a:r>
            <a:r>
              <a:rPr lang="en-US" altLang="ja-JP" b="1"/>
              <a:t>is fixed so as to extract maximum energy for the field.</a:t>
            </a:r>
            <a:endParaRPr lang="ja-JP" altLang="en-US" b="1"/>
          </a:p>
        </p:txBody>
      </p:sp>
      <p:graphicFrame>
        <p:nvGraphicFramePr>
          <p:cNvPr id="47117" name="Object 22"/>
          <p:cNvGraphicFramePr>
            <a:graphicFrameLocks noChangeAspect="1"/>
          </p:cNvGraphicFramePr>
          <p:nvPr/>
        </p:nvGraphicFramePr>
        <p:xfrm>
          <a:off x="2074863" y="2923382"/>
          <a:ext cx="2825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5" name="数式" r:id="rId13" imgW="139680" imgH="164880" progId="Equation.3">
                  <p:embed/>
                </p:oleObj>
              </mc:Choice>
              <mc:Fallback>
                <p:oleObj name="数式" r:id="rId13" imgW="139680" imgH="1648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2923382"/>
                        <a:ext cx="2825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9" name="テキスト ボックス 24"/>
          <p:cNvSpPr txBox="1">
            <a:spLocks noChangeArrowheads="1"/>
          </p:cNvSpPr>
          <p:nvPr/>
        </p:nvSpPr>
        <p:spPr bwMode="auto">
          <a:xfrm>
            <a:off x="252536" y="6206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 Local </a:t>
            </a:r>
            <a:r>
              <a:rPr lang="en-US" altLang="ja-JP" sz="2400" b="1" dirty="0">
                <a:solidFill>
                  <a:srgbClr val="FF0000"/>
                </a:solidFill>
              </a:rPr>
              <a:t>o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peration dependent on </a:t>
            </a:r>
            <a:r>
              <a:rPr lang="en-US" altLang="ja-JP" sz="2400" b="1" dirty="0">
                <a:solidFill>
                  <a:srgbClr val="FF0000"/>
                </a:solidFill>
              </a:rPr>
              <a:t>m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easurement </a:t>
            </a:r>
            <a:r>
              <a:rPr lang="en-US" altLang="ja-JP" sz="2400" b="1" dirty="0">
                <a:solidFill>
                  <a:srgbClr val="FF0000"/>
                </a:solidFill>
              </a:rPr>
              <a:t>r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esult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>
            <a:spLocks noChangeArrowheads="1"/>
          </p:cNvSpPr>
          <p:nvPr/>
        </p:nvSpPr>
        <p:spPr bwMode="auto">
          <a:xfrm>
            <a:off x="4929188" y="2410619"/>
            <a:ext cx="357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localized function around Bob</a:t>
            </a:r>
            <a:endParaRPr lang="ja-JP" altLang="en-US" b="1"/>
          </a:p>
        </p:txBody>
      </p:sp>
      <p:cxnSp>
        <p:nvCxnSpPr>
          <p:cNvPr id="31" name="直線矢印コネクタ 30"/>
          <p:cNvCxnSpPr/>
          <p:nvPr/>
        </p:nvCxnSpPr>
        <p:spPr>
          <a:xfrm rot="10800000">
            <a:off x="5715000" y="2209007"/>
            <a:ext cx="500063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5400000" flipH="1" flipV="1">
            <a:off x="2035969" y="2173288"/>
            <a:ext cx="500063" cy="428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428625" y="2420144"/>
            <a:ext cx="178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measurement result</a:t>
            </a:r>
            <a:endParaRPr lang="ja-JP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Line 2"/>
          <p:cNvSpPr>
            <a:spLocks noChangeShapeType="1"/>
          </p:cNvSpPr>
          <p:nvPr/>
        </p:nvSpPr>
        <p:spPr bwMode="auto">
          <a:xfrm>
            <a:off x="395288" y="4814888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46" name="Line 3"/>
          <p:cNvSpPr>
            <a:spLocks noChangeShapeType="1"/>
          </p:cNvSpPr>
          <p:nvPr/>
        </p:nvSpPr>
        <p:spPr bwMode="auto">
          <a:xfrm flipV="1">
            <a:off x="2268538" y="1143000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8388350" y="4598988"/>
          <a:ext cx="330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数式" r:id="rId3" imgW="126835" imgH="139518" progId="Equation.3">
                  <p:embed/>
                </p:oleObj>
              </mc:Choice>
              <mc:Fallback>
                <p:oleObj name="数式" r:id="rId3" imgW="126835" imgH="1395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4598988"/>
                        <a:ext cx="33020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7" name="AutoShape 5"/>
          <p:cNvSpPr>
            <a:spLocks noChangeArrowheads="1"/>
          </p:cNvSpPr>
          <p:nvPr/>
        </p:nvSpPr>
        <p:spPr bwMode="auto">
          <a:xfrm rot="-5400000">
            <a:off x="6965157" y="4202906"/>
            <a:ext cx="571500" cy="3571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818313" y="3532188"/>
          <a:ext cx="8255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数式" r:id="rId5" imgW="317087" imgH="215619" progId="Equation.3">
                  <p:embed/>
                </p:oleObj>
              </mc:Choice>
              <mc:Fallback>
                <p:oleObj name="数式" r:id="rId5" imgW="317087" imgH="21561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3532188"/>
                        <a:ext cx="82550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7" name="Freeform 9"/>
          <p:cNvSpPr>
            <a:spLocks/>
          </p:cNvSpPr>
          <p:nvPr/>
        </p:nvSpPr>
        <p:spPr bwMode="auto">
          <a:xfrm>
            <a:off x="6215062" y="4814888"/>
            <a:ext cx="877217" cy="414312"/>
          </a:xfrm>
          <a:custGeom>
            <a:avLst/>
            <a:gdLst>
              <a:gd name="T0" fmla="*/ 1360884157 w 540"/>
              <a:gd name="T1" fmla="*/ 20161251 h 232"/>
              <a:gd name="T2" fmla="*/ 1088707405 w 540"/>
              <a:gd name="T3" fmla="*/ 146169074 h 232"/>
              <a:gd name="T4" fmla="*/ 874493427 w 540"/>
              <a:gd name="T5" fmla="*/ 269657541 h 232"/>
              <a:gd name="T6" fmla="*/ 753525783 w 540"/>
              <a:gd name="T7" fmla="*/ 488910382 h 232"/>
              <a:gd name="T8" fmla="*/ 680442078 w 540"/>
              <a:gd name="T9" fmla="*/ 536794132 h 232"/>
              <a:gd name="T10" fmla="*/ 534273082 w 540"/>
              <a:gd name="T11" fmla="*/ 199093135 h 232"/>
              <a:gd name="T12" fmla="*/ 362902435 w 540"/>
              <a:gd name="T13" fmla="*/ 73085331 h 232"/>
              <a:gd name="T14" fmla="*/ 0 w 540"/>
              <a:gd name="T15" fmla="*/ 0 h 2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0"/>
              <a:gd name="T25" fmla="*/ 0 h 232"/>
              <a:gd name="T26" fmla="*/ 540 w 540"/>
              <a:gd name="T27" fmla="*/ 232 h 2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0" h="232">
                <a:moveTo>
                  <a:pt x="540" y="8"/>
                </a:moveTo>
                <a:cubicBezTo>
                  <a:pt x="522" y="16"/>
                  <a:pt x="464" y="42"/>
                  <a:pt x="432" y="58"/>
                </a:cubicBezTo>
                <a:cubicBezTo>
                  <a:pt x="400" y="74"/>
                  <a:pt x="369" y="84"/>
                  <a:pt x="347" y="107"/>
                </a:cubicBezTo>
                <a:cubicBezTo>
                  <a:pt x="325" y="130"/>
                  <a:pt x="312" y="176"/>
                  <a:pt x="299" y="194"/>
                </a:cubicBezTo>
                <a:cubicBezTo>
                  <a:pt x="286" y="212"/>
                  <a:pt x="284" y="232"/>
                  <a:pt x="270" y="213"/>
                </a:cubicBezTo>
                <a:cubicBezTo>
                  <a:pt x="256" y="194"/>
                  <a:pt x="233" y="110"/>
                  <a:pt x="212" y="79"/>
                </a:cubicBezTo>
                <a:cubicBezTo>
                  <a:pt x="191" y="48"/>
                  <a:pt x="179" y="42"/>
                  <a:pt x="144" y="29"/>
                </a:cubicBezTo>
                <a:cubicBezTo>
                  <a:pt x="109" y="16"/>
                  <a:pt x="30" y="6"/>
                  <a:pt x="0" y="0"/>
                </a:cubicBezTo>
              </a:path>
            </a:pathLst>
          </a:custGeom>
          <a:ln w="50800">
            <a:solidFill>
              <a:srgbClr val="0070C0"/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 flipH="1">
            <a:off x="5927725" y="50307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7077075" y="4743450"/>
          <a:ext cx="495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数式" r:id="rId7" imgW="190335" imgH="215713" progId="Equation.3">
                  <p:embed/>
                </p:oleObj>
              </mc:Choice>
              <mc:Fallback>
                <p:oleObj name="数式" r:id="rId7" imgW="190335" imgH="21571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4743450"/>
                        <a:ext cx="4953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6"/>
          <p:cNvGraphicFramePr>
            <a:graphicFrameLocks noChangeAspect="1"/>
          </p:cNvGraphicFramePr>
          <p:nvPr/>
        </p:nvGraphicFramePr>
        <p:xfrm>
          <a:off x="1187450" y="1236663"/>
          <a:ext cx="1057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数式" r:id="rId9" imgW="406048" imgH="253780" progId="Equation.3">
                  <p:embed/>
                </p:oleObj>
              </mc:Choice>
              <mc:Fallback>
                <p:oleObj name="数式" r:id="rId9" imgW="406048" imgH="2537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236663"/>
                        <a:ext cx="10572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11"/>
          <p:cNvGraphicFramePr>
            <a:graphicFrameLocks noChangeAspect="1"/>
          </p:cNvGraphicFramePr>
          <p:nvPr/>
        </p:nvGraphicFramePr>
        <p:xfrm>
          <a:off x="6230938" y="5238750"/>
          <a:ext cx="7032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数式" r:id="rId11" imgW="317087" imgH="215619" progId="Equation.3">
                  <p:embed/>
                </p:oleObj>
              </mc:Choice>
              <mc:Fallback>
                <p:oleObj name="数式" r:id="rId11" imgW="317087" imgH="21561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5238750"/>
                        <a:ext cx="7032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0" name="テキスト ボックス 11"/>
          <p:cNvSpPr txBox="1">
            <a:spLocks noChangeArrowheads="1"/>
          </p:cNvSpPr>
          <p:nvPr/>
        </p:nvSpPr>
        <p:spPr bwMode="auto">
          <a:xfrm>
            <a:off x="5004048" y="5723964"/>
            <a:ext cx="32403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B0F0"/>
                </a:solidFill>
              </a:rPr>
              <a:t>Negative-Energy Excitation</a:t>
            </a:r>
            <a:endParaRPr lang="ja-JP" altLang="en-US" b="1" dirty="0">
              <a:solidFill>
                <a:srgbClr val="00B0F0"/>
              </a:solidFill>
            </a:endParaRPr>
          </a:p>
        </p:txBody>
      </p:sp>
      <p:graphicFrame>
        <p:nvGraphicFramePr>
          <p:cNvPr id="39943" name="Object 12"/>
          <p:cNvGraphicFramePr>
            <a:graphicFrameLocks noChangeAspect="1"/>
          </p:cNvGraphicFramePr>
          <p:nvPr/>
        </p:nvGraphicFramePr>
        <p:xfrm>
          <a:off x="7143750" y="1381125"/>
          <a:ext cx="150018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数式" r:id="rId13" imgW="342603" imgH="177646" progId="Equation.3">
                  <p:embed/>
                </p:oleObj>
              </mc:Choice>
              <mc:Fallback>
                <p:oleObj name="数式" r:id="rId13" imgW="342603" imgH="177646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1381125"/>
                        <a:ext cx="1500188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1" name="テキスト ボックス 13"/>
          <p:cNvSpPr txBox="1">
            <a:spLocks noChangeArrowheads="1"/>
          </p:cNvSpPr>
          <p:nvPr/>
        </p:nvSpPr>
        <p:spPr bwMode="auto">
          <a:xfrm>
            <a:off x="214313" y="598805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STEP 3</a:t>
            </a:r>
          </a:p>
        </p:txBody>
      </p:sp>
      <p:sp>
        <p:nvSpPr>
          <p:cNvPr id="39952" name="テキスト ボックス 14"/>
          <p:cNvSpPr txBox="1">
            <a:spLocks noChangeArrowheads="1"/>
          </p:cNvSpPr>
          <p:nvPr/>
        </p:nvSpPr>
        <p:spPr bwMode="auto">
          <a:xfrm>
            <a:off x="2500313" y="3679825"/>
            <a:ext cx="4429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/>
              <a:t>Positive Energy Release from Field</a:t>
            </a:r>
          </a:p>
          <a:p>
            <a:r>
              <a:rPr lang="en-US" altLang="ja-JP" b="1" dirty="0"/>
              <a:t>with generation of </a:t>
            </a:r>
          </a:p>
          <a:p>
            <a:r>
              <a:rPr lang="en-US" altLang="ja-JP" b="1" dirty="0"/>
              <a:t>Negative-Energy </a:t>
            </a:r>
            <a:r>
              <a:rPr lang="en-US" altLang="ja-JP" b="1" dirty="0" err="1"/>
              <a:t>Wavepacket</a:t>
            </a:r>
            <a:r>
              <a:rPr lang="en-US" altLang="ja-JP" b="1" dirty="0"/>
              <a:t> </a:t>
            </a:r>
            <a:endParaRPr lang="ja-JP" altLang="en-US" b="1" dirty="0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35496" y="4965700"/>
          <a:ext cx="2222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数式" r:id="rId15" imgW="876240" imgH="253800" progId="Equation.3">
                  <p:embed/>
                </p:oleObj>
              </mc:Choice>
              <mc:Fallback>
                <p:oleObj name="数式" r:id="rId15" imgW="87624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965700"/>
                        <a:ext cx="22225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3" name="テキスト ボックス 16"/>
          <p:cNvSpPr txBox="1">
            <a:spLocks noChangeArrowheads="1"/>
          </p:cNvSpPr>
          <p:nvPr/>
        </p:nvSpPr>
        <p:spPr bwMode="auto">
          <a:xfrm>
            <a:off x="0" y="214313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</a:rPr>
              <a:t>Finally, </a:t>
            </a:r>
            <a:r>
              <a:rPr lang="en-US" altLang="ja-JP" b="1" dirty="0">
                <a:solidFill>
                  <a:srgbClr val="FF0000"/>
                </a:solidFill>
              </a:rPr>
              <a:t>positive energy is extracted </a:t>
            </a:r>
            <a:r>
              <a:rPr lang="en-US" altLang="ja-JP" b="1" dirty="0">
                <a:solidFill>
                  <a:srgbClr val="002060"/>
                </a:solidFill>
              </a:rPr>
              <a:t>by </a:t>
            </a:r>
            <a:r>
              <a:rPr lang="en-US" altLang="ja-JP" b="1" dirty="0" smtClean="0">
                <a:solidFill>
                  <a:srgbClr val="002060"/>
                </a:solidFill>
              </a:rPr>
              <a:t>this </a:t>
            </a:r>
            <a:r>
              <a:rPr lang="en-US" altLang="ja-JP" b="1" dirty="0">
                <a:solidFill>
                  <a:srgbClr val="002060"/>
                </a:solidFill>
              </a:rPr>
              <a:t>operation </a:t>
            </a:r>
            <a:r>
              <a:rPr lang="en-US" altLang="ja-JP" b="1" dirty="0" smtClean="0">
                <a:solidFill>
                  <a:srgbClr val="002060"/>
                </a:solidFill>
              </a:rPr>
              <a:t>accompanied by </a:t>
            </a:r>
            <a:r>
              <a:rPr lang="en-US" altLang="ja-JP" b="1" dirty="0">
                <a:solidFill>
                  <a:srgbClr val="002060"/>
                </a:solidFill>
              </a:rPr>
              <a:t>generation of negative-energy left-mover excitation of the field.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2" name="Object 8"/>
          <p:cNvGraphicFramePr>
            <a:graphicFrameLocks noChangeAspect="1"/>
          </p:cNvGraphicFramePr>
          <p:nvPr/>
        </p:nvGraphicFramePr>
        <p:xfrm>
          <a:off x="214313" y="2636912"/>
          <a:ext cx="8751887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数式" r:id="rId3" imgW="3568680" imgH="609480" progId="Equation.3">
                  <p:embed/>
                </p:oleObj>
              </mc:Choice>
              <mc:Fallback>
                <p:oleObj name="数式" r:id="rId3" imgW="3568680" imgH="609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636912"/>
                        <a:ext cx="8751887" cy="1495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2134567" y="1484784"/>
            <a:ext cx="46696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</a:rPr>
              <a:t>Extracted Energy by Bob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方体 3"/>
          <p:cNvSpPr/>
          <p:nvPr/>
        </p:nvSpPr>
        <p:spPr>
          <a:xfrm>
            <a:off x="4357688" y="4071938"/>
            <a:ext cx="2286000" cy="2143125"/>
          </a:xfrm>
          <a:prstGeom prst="cube">
            <a:avLst>
              <a:gd name="adj" fmla="val 2806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平行四辺形 4"/>
          <p:cNvSpPr/>
          <p:nvPr/>
        </p:nvSpPr>
        <p:spPr>
          <a:xfrm>
            <a:off x="142875" y="2857500"/>
            <a:ext cx="8929688" cy="1714500"/>
          </a:xfrm>
          <a:prstGeom prst="parallelogram">
            <a:avLst>
              <a:gd name="adj" fmla="val 160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平行四辺形 5"/>
          <p:cNvSpPr/>
          <p:nvPr/>
        </p:nvSpPr>
        <p:spPr>
          <a:xfrm>
            <a:off x="4429125" y="4000500"/>
            <a:ext cx="2357438" cy="428625"/>
          </a:xfrm>
          <a:prstGeom prst="parallelogram">
            <a:avLst>
              <a:gd name="adj" fmla="val 147828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 rot="18963329">
            <a:off x="4389438" y="4084638"/>
            <a:ext cx="817562" cy="14922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67" name="Lock"/>
          <p:cNvSpPr>
            <a:spLocks noEditPoints="1" noChangeArrowheads="1"/>
          </p:cNvSpPr>
          <p:nvPr/>
        </p:nvSpPr>
        <p:spPr bwMode="auto">
          <a:xfrm rot="-9281261">
            <a:off x="6088063" y="3738563"/>
            <a:ext cx="566737" cy="5381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44 w 21600"/>
              <a:gd name="T13" fmla="*/ 9904 h 21600"/>
              <a:gd name="T14" fmla="*/ 21134 w 21600"/>
              <a:gd name="T15" fmla="*/ 153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爆発 1 12"/>
          <p:cNvSpPr/>
          <p:nvPr/>
        </p:nvSpPr>
        <p:spPr>
          <a:xfrm>
            <a:off x="4357688" y="4714875"/>
            <a:ext cx="1643062" cy="15001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572000" y="5164138"/>
          <a:ext cx="1192213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7" name="数式" r:id="rId3" imgW="571252" imgH="241195" progId="Equation.3">
                  <p:embed/>
                </p:oleObj>
              </mc:Choice>
              <mc:Fallback>
                <p:oleObj name="数式" r:id="rId3" imgW="571252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64138"/>
                        <a:ext cx="1192213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テキスト ボックス 14"/>
          <p:cNvSpPr txBox="1">
            <a:spLocks noChangeArrowheads="1"/>
          </p:cNvSpPr>
          <p:nvPr/>
        </p:nvSpPr>
        <p:spPr bwMode="auto">
          <a:xfrm>
            <a:off x="251520" y="357188"/>
            <a:ext cx="864096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B0F0"/>
                </a:solidFill>
              </a:rPr>
              <a:t>Though it </a:t>
            </a:r>
            <a:r>
              <a:rPr lang="en-US" altLang="ja-JP" sz="2400" b="1" dirty="0">
                <a:solidFill>
                  <a:srgbClr val="00B0F0"/>
                </a:solidFill>
              </a:rPr>
              <a:t>looks like zero-point energy is saved in a locked safe under your </a:t>
            </a:r>
            <a:r>
              <a:rPr lang="en-US" altLang="ja-JP" sz="2400" b="1" dirty="0" smtClean="0">
                <a:solidFill>
                  <a:srgbClr val="00B0F0"/>
                </a:solidFill>
              </a:rPr>
              <a:t>ground,</a:t>
            </a:r>
            <a:r>
              <a:rPr lang="ja-JP" altLang="en-US" sz="2400" b="1" dirty="0">
                <a:solidFill>
                  <a:srgbClr val="00B0F0"/>
                </a:solidFill>
              </a:rPr>
              <a:t>　</a:t>
            </a:r>
          </a:p>
        </p:txBody>
      </p:sp>
      <p:pic>
        <p:nvPicPr>
          <p:cNvPr id="40970" name="Picture 6" descr="C:\Users\hotta\AppData\Local\Microsoft\Windows\Temporary Internet Files\Content.IE5\C4I6QGX6\MP900409475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6675" y="1928813"/>
            <a:ext cx="1195388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雲形吹き出し 16"/>
          <p:cNvSpPr/>
          <p:nvPr/>
        </p:nvSpPr>
        <p:spPr>
          <a:xfrm>
            <a:off x="1019175" y="1785938"/>
            <a:ext cx="2357438" cy="1785937"/>
          </a:xfrm>
          <a:prstGeom prst="cloudCallout">
            <a:avLst>
              <a:gd name="adj1" fmla="val 79167"/>
              <a:gd name="adj2" fmla="val -2650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72" name="テキスト ボックス 17"/>
          <p:cNvSpPr txBox="1">
            <a:spLocks noChangeArrowheads="1"/>
          </p:cNvSpPr>
          <p:nvPr/>
        </p:nvSpPr>
        <p:spPr bwMode="auto">
          <a:xfrm>
            <a:off x="1304925" y="2147888"/>
            <a:ext cx="1785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0070C0"/>
                </a:solidFill>
              </a:rPr>
              <a:t>Inaccessible Free Energy…</a:t>
            </a:r>
          </a:p>
          <a:p>
            <a:r>
              <a:rPr lang="en-US" altLang="ja-JP" b="1">
                <a:solidFill>
                  <a:srgbClr val="0070C0"/>
                </a:solidFill>
              </a:rPr>
              <a:t>…Huh…</a:t>
            </a:r>
            <a:endParaRPr lang="ja-JP" altLang="en-US" b="1">
              <a:solidFill>
                <a:srgbClr val="0070C0"/>
              </a:solidFill>
            </a:endParaRPr>
          </a:p>
        </p:txBody>
      </p:sp>
      <p:sp>
        <p:nvSpPr>
          <p:cNvPr id="12" name="アーチ 11"/>
          <p:cNvSpPr/>
          <p:nvPr/>
        </p:nvSpPr>
        <p:spPr>
          <a:xfrm rot="18728336">
            <a:off x="6144419" y="3994944"/>
            <a:ext cx="428625" cy="500063"/>
          </a:xfrm>
          <a:prstGeom prst="blockArc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37729" y="2786058"/>
            <a:ext cx="1834733" cy="95410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GROUND </a:t>
            </a:r>
            <a:endParaRPr lang="en-US" altLang="ja-JP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altLang="ja-JP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STATE</a:t>
            </a:r>
            <a:endParaRPr lang="ja-JP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方体 3"/>
          <p:cNvSpPr/>
          <p:nvPr/>
        </p:nvSpPr>
        <p:spPr>
          <a:xfrm>
            <a:off x="4500563" y="4643438"/>
            <a:ext cx="2286000" cy="2143125"/>
          </a:xfrm>
          <a:prstGeom prst="cube">
            <a:avLst>
              <a:gd name="adj" fmla="val 2806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平行四辺形 4"/>
          <p:cNvSpPr/>
          <p:nvPr/>
        </p:nvSpPr>
        <p:spPr>
          <a:xfrm>
            <a:off x="142875" y="3429000"/>
            <a:ext cx="8929688" cy="1714500"/>
          </a:xfrm>
          <a:prstGeom prst="parallelogram">
            <a:avLst>
              <a:gd name="adj" fmla="val 160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平行四辺形 5"/>
          <p:cNvSpPr/>
          <p:nvPr/>
        </p:nvSpPr>
        <p:spPr>
          <a:xfrm rot="10440074">
            <a:off x="2846388" y="4684713"/>
            <a:ext cx="2357437" cy="392112"/>
          </a:xfrm>
          <a:prstGeom prst="parallelogram">
            <a:avLst>
              <a:gd name="adj" fmla="val 19598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爆発 1 12"/>
          <p:cNvSpPr/>
          <p:nvPr/>
        </p:nvSpPr>
        <p:spPr>
          <a:xfrm>
            <a:off x="4714875" y="1857375"/>
            <a:ext cx="1785938" cy="1571625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857750" y="2362200"/>
          <a:ext cx="12858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数式" r:id="rId3" imgW="685800" imgH="241300" progId="Equation.3">
                  <p:embed/>
                </p:oleObj>
              </mc:Choice>
              <mc:Fallback>
                <p:oleObj name="数式" r:id="rId3" imgW="685800" imgH="241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2362200"/>
                        <a:ext cx="12858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4" name="テキスト ボックス 14"/>
          <p:cNvSpPr txBox="1">
            <a:spLocks noChangeArrowheads="1"/>
          </p:cNvSpPr>
          <p:nvPr/>
        </p:nvSpPr>
        <p:spPr bwMode="auto">
          <a:xfrm>
            <a:off x="131005" y="0"/>
            <a:ext cx="89296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>
                <a:solidFill>
                  <a:srgbClr val="00B0F0"/>
                </a:solidFill>
              </a:rPr>
              <a:t>In QET, we got information about a key of the safe by a remote measurement. We must pay for the information to the measurement point. </a:t>
            </a:r>
            <a:r>
              <a:rPr lang="en-US" altLang="ja-JP" sz="2400" b="1" dirty="0">
                <a:solidFill>
                  <a:srgbClr val="FF0066"/>
                </a:solidFill>
              </a:rPr>
              <a:t>The cost is energy larger than the extracted zero-point energy….</a:t>
            </a:r>
            <a:endParaRPr lang="ja-JP" altLang="en-US" sz="2400" b="1" dirty="0">
              <a:solidFill>
                <a:srgbClr val="FF0066"/>
              </a:solidFill>
            </a:endParaRPr>
          </a:p>
        </p:txBody>
      </p:sp>
      <p:pic>
        <p:nvPicPr>
          <p:cNvPr id="41995" name="Picture 3" descr="C:\Users\hotta\AppData\Local\Microsoft\Windows\Temporary Internet Files\Content.IE5\C4I6QGX6\MC90001309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3505386">
            <a:off x="6796088" y="3635375"/>
            <a:ext cx="1230312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平行四辺形 15"/>
          <p:cNvSpPr/>
          <p:nvPr/>
        </p:nvSpPr>
        <p:spPr>
          <a:xfrm>
            <a:off x="4429125" y="4679950"/>
            <a:ext cx="2357438" cy="392113"/>
          </a:xfrm>
          <a:prstGeom prst="parallelogram">
            <a:avLst>
              <a:gd name="adj" fmla="val 19598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 rot="19571150">
            <a:off x="4389438" y="4764088"/>
            <a:ext cx="817562" cy="14922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ストライプ矢印 18"/>
          <p:cNvSpPr/>
          <p:nvPr/>
        </p:nvSpPr>
        <p:spPr>
          <a:xfrm rot="16200000">
            <a:off x="4822031" y="3393282"/>
            <a:ext cx="1643063" cy="142875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2643188" y="3571875"/>
            <a:ext cx="1785937" cy="35718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ストライプ矢印 20"/>
          <p:cNvSpPr/>
          <p:nvPr/>
        </p:nvSpPr>
        <p:spPr>
          <a:xfrm rot="2212692">
            <a:off x="1304925" y="2801938"/>
            <a:ext cx="1528763" cy="714375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001" name="テキスト ボックス 21"/>
          <p:cNvSpPr txBox="1">
            <a:spLocks noChangeArrowheads="1"/>
          </p:cNvSpPr>
          <p:nvPr/>
        </p:nvSpPr>
        <p:spPr bwMode="auto">
          <a:xfrm>
            <a:off x="0" y="2000250"/>
            <a:ext cx="2143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Energy Input</a:t>
            </a:r>
          </a:p>
          <a:p>
            <a:r>
              <a:rPr lang="en-US" altLang="ja-JP" b="1"/>
              <a:t>for Measurement</a:t>
            </a:r>
            <a:endParaRPr lang="ja-JP" altLang="en-US" b="1"/>
          </a:p>
        </p:txBody>
      </p:sp>
      <p:sp>
        <p:nvSpPr>
          <p:cNvPr id="42002" name="テキスト ボックス 23"/>
          <p:cNvSpPr txBox="1">
            <a:spLocks noChangeArrowheads="1"/>
          </p:cNvSpPr>
          <p:nvPr/>
        </p:nvSpPr>
        <p:spPr bwMode="auto">
          <a:xfrm>
            <a:off x="7164288" y="1484784"/>
            <a:ext cx="2000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/>
              <a:t>Measurement Information </a:t>
            </a:r>
          </a:p>
          <a:p>
            <a:r>
              <a:rPr lang="en-US" altLang="ja-JP" b="1" dirty="0"/>
              <a:t>as a key to open the safe !</a:t>
            </a:r>
            <a:endParaRPr lang="ja-JP" altLang="en-US" b="1" dirty="0"/>
          </a:p>
        </p:txBody>
      </p:sp>
      <p:graphicFrame>
        <p:nvGraphicFramePr>
          <p:cNvPr id="41987" name="Object 4"/>
          <p:cNvGraphicFramePr>
            <a:graphicFrameLocks noChangeAspect="1"/>
          </p:cNvGraphicFramePr>
          <p:nvPr/>
        </p:nvGraphicFramePr>
        <p:xfrm>
          <a:off x="285750" y="2643188"/>
          <a:ext cx="9286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9" name="数式" r:id="rId6" imgW="330057" imgH="241195" progId="Equation.3">
                  <p:embed/>
                </p:oleObj>
              </mc:Choice>
              <mc:Fallback>
                <p:oleObj name="数式" r:id="rId6" imgW="330057" imgH="241195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643188"/>
                        <a:ext cx="92868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5"/>
          <p:cNvGraphicFramePr>
            <a:graphicFrameLocks noChangeAspect="1"/>
          </p:cNvGraphicFramePr>
          <p:nvPr/>
        </p:nvGraphicFramePr>
        <p:xfrm>
          <a:off x="500063" y="5900738"/>
          <a:ext cx="28940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0" name="数式" r:id="rId8" imgW="1028254" imgH="241195" progId="Equation.3">
                  <p:embed/>
                </p:oleObj>
              </mc:Choice>
              <mc:Fallback>
                <p:oleObj name="数式" r:id="rId8" imgW="1028254" imgH="24119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5900738"/>
                        <a:ext cx="28940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下カーブ矢印 22"/>
          <p:cNvSpPr/>
          <p:nvPr/>
        </p:nvSpPr>
        <p:spPr>
          <a:xfrm>
            <a:off x="3286125" y="1643063"/>
            <a:ext cx="4429125" cy="1857375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41989" name="Object 6"/>
          <p:cNvGraphicFramePr>
            <a:graphicFrameLocks noChangeAspect="1"/>
          </p:cNvGraphicFramePr>
          <p:nvPr/>
        </p:nvGraphicFramePr>
        <p:xfrm>
          <a:off x="4822825" y="5786438"/>
          <a:ext cx="12858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1" name="数式" r:id="rId10" imgW="685800" imgH="241300" progId="Equation.3">
                  <p:embed/>
                </p:oleObj>
              </mc:Choice>
              <mc:Fallback>
                <p:oleObj name="数式" r:id="rId10" imgW="685800" imgH="241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5786438"/>
                        <a:ext cx="12858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4" name="テキスト ボックス 21"/>
          <p:cNvSpPr txBox="1">
            <a:spLocks noChangeArrowheads="1"/>
          </p:cNvSpPr>
          <p:nvPr/>
        </p:nvSpPr>
        <p:spPr bwMode="auto">
          <a:xfrm>
            <a:off x="2286000" y="3857625"/>
            <a:ext cx="2357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Measurement Point</a:t>
            </a:r>
          </a:p>
        </p:txBody>
      </p:sp>
      <p:pic>
        <p:nvPicPr>
          <p:cNvPr id="42005" name="Picture 22" descr="C:\Users\hotta\AppData\Local\Microsoft\Windows\Temporary Internet Files\Content.IE5\C4I6QGX6\MC900383836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-4847592">
            <a:off x="3210719" y="2824957"/>
            <a:ext cx="69850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428625" y="6143625"/>
            <a:ext cx="8286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rot="5400000" flipH="1" flipV="1">
            <a:off x="-1643062" y="3286125"/>
            <a:ext cx="6215062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1214438" y="500063"/>
            <a:ext cx="6072187" cy="5857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10800000">
            <a:off x="214313" y="928688"/>
            <a:ext cx="6205537" cy="5205412"/>
          </a:xfrm>
          <a:prstGeom prst="straightConnector1">
            <a:avLst/>
          </a:prstGeom>
          <a:ln w="22225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0800000">
            <a:off x="5010150" y="355600"/>
            <a:ext cx="2562225" cy="2143125"/>
          </a:xfrm>
          <a:prstGeom prst="straightConnector1">
            <a:avLst/>
          </a:prstGeom>
          <a:ln w="22225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0800000">
            <a:off x="571500" y="214313"/>
            <a:ext cx="7000875" cy="5929312"/>
          </a:xfrm>
          <a:prstGeom prst="straightConnector1">
            <a:avLst/>
          </a:prstGeom>
          <a:ln w="22225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429375" y="6143625"/>
            <a:ext cx="1143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rot="10800000">
            <a:off x="6143625" y="285750"/>
            <a:ext cx="2571750" cy="2212975"/>
          </a:xfrm>
          <a:prstGeom prst="straightConnector1">
            <a:avLst/>
          </a:prstGeom>
          <a:ln w="22225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572375" y="2498725"/>
            <a:ext cx="11430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1638300" y="19050"/>
          <a:ext cx="2190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数式" r:id="rId3" imgW="88746" imgH="152136" progId="Equation.3">
                  <p:embed/>
                </p:oleObj>
              </mc:Choice>
              <mc:Fallback>
                <p:oleObj name="数式" r:id="rId3" imgW="88746" imgH="15213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19050"/>
                        <a:ext cx="2190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5"/>
          <p:cNvGraphicFramePr>
            <a:graphicFrameLocks noChangeAspect="1"/>
          </p:cNvGraphicFramePr>
          <p:nvPr/>
        </p:nvGraphicFramePr>
        <p:xfrm>
          <a:off x="8643938" y="6196013"/>
          <a:ext cx="3143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数式" r:id="rId5" imgW="126835" imgH="139518" progId="Equation.3">
                  <p:embed/>
                </p:oleObj>
              </mc:Choice>
              <mc:Fallback>
                <p:oleObj name="数式" r:id="rId5" imgW="126835" imgH="13951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3938" y="6196013"/>
                        <a:ext cx="3143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26"/>
          <p:cNvGraphicFramePr>
            <a:graphicFrameLocks noChangeAspect="1"/>
          </p:cNvGraphicFramePr>
          <p:nvPr/>
        </p:nvGraphicFramePr>
        <p:xfrm>
          <a:off x="3160713" y="2928938"/>
          <a:ext cx="7842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数式" r:id="rId7" imgW="317087" imgH="215619" progId="Equation.3">
                  <p:embed/>
                </p:oleObj>
              </mc:Choice>
              <mc:Fallback>
                <p:oleObj name="数式" r:id="rId7" imgW="317087" imgH="21561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3" y="2928938"/>
                        <a:ext cx="7842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27"/>
          <p:cNvGraphicFramePr>
            <a:graphicFrameLocks noChangeAspect="1"/>
          </p:cNvGraphicFramePr>
          <p:nvPr/>
        </p:nvGraphicFramePr>
        <p:xfrm>
          <a:off x="6786563" y="1347788"/>
          <a:ext cx="7858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数式" r:id="rId9" imgW="317087" imgH="215619" progId="Equation.3">
                  <p:embed/>
                </p:oleObj>
              </mc:Choice>
              <mc:Fallback>
                <p:oleObj name="数式" r:id="rId9" imgW="317087" imgH="21561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1347788"/>
                        <a:ext cx="785812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直線コネクタ 28"/>
          <p:cNvCxnSpPr/>
          <p:nvPr/>
        </p:nvCxnSpPr>
        <p:spPr>
          <a:xfrm rot="10800000">
            <a:off x="1500188" y="2428875"/>
            <a:ext cx="6000750" cy="7143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ストライプ矢印 31"/>
          <p:cNvSpPr/>
          <p:nvPr/>
        </p:nvSpPr>
        <p:spPr>
          <a:xfrm rot="17431663">
            <a:off x="6396831" y="5207795"/>
            <a:ext cx="1444625" cy="315912"/>
          </a:xfrm>
          <a:prstGeom prst="striped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ストライプ矢印 33"/>
          <p:cNvSpPr/>
          <p:nvPr/>
        </p:nvSpPr>
        <p:spPr>
          <a:xfrm rot="17300190">
            <a:off x="7050087" y="3198813"/>
            <a:ext cx="1477963" cy="268288"/>
          </a:xfrm>
          <a:prstGeom prst="striped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 rot="5400000">
            <a:off x="5142707" y="3715544"/>
            <a:ext cx="3644900" cy="121443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rot="5400000">
            <a:off x="6285707" y="3713956"/>
            <a:ext cx="3643312" cy="121602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66" name="Object 28"/>
          <p:cNvGraphicFramePr>
            <a:graphicFrameLocks noChangeAspect="1"/>
          </p:cNvGraphicFramePr>
          <p:nvPr/>
        </p:nvGraphicFramePr>
        <p:xfrm>
          <a:off x="7358063" y="-71438"/>
          <a:ext cx="469900" cy="546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数式" r:id="rId11" imgW="190417" imgH="203112" progId="Equation.3">
                  <p:embed/>
                </p:oleObj>
              </mc:Choice>
              <mc:Fallback>
                <p:oleObj name="数式" r:id="rId11" imgW="190417" imgH="203112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63" y="-71438"/>
                        <a:ext cx="469900" cy="5461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6" name="テキスト ボックス 29"/>
          <p:cNvSpPr txBox="1">
            <a:spLocks noChangeArrowheads="1"/>
          </p:cNvSpPr>
          <p:nvPr/>
        </p:nvSpPr>
        <p:spPr bwMode="auto">
          <a:xfrm>
            <a:off x="928688" y="584517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t=0</a:t>
            </a:r>
            <a:endParaRPr lang="ja-JP" altLang="en-US"/>
          </a:p>
        </p:txBody>
      </p:sp>
      <p:sp>
        <p:nvSpPr>
          <p:cNvPr id="40987" name="テキスト ボックス 30"/>
          <p:cNvSpPr txBox="1">
            <a:spLocks noChangeArrowheads="1"/>
          </p:cNvSpPr>
          <p:nvPr/>
        </p:nvSpPr>
        <p:spPr bwMode="auto">
          <a:xfrm>
            <a:off x="928688" y="2273300"/>
            <a:ext cx="785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t=T</a:t>
            </a:r>
            <a:endParaRPr lang="ja-JP" altLang="en-US"/>
          </a:p>
        </p:txBody>
      </p:sp>
      <p:sp>
        <p:nvSpPr>
          <p:cNvPr id="40988" name="テキスト ボックス 29"/>
          <p:cNvSpPr txBox="1">
            <a:spLocks noChangeArrowheads="1"/>
          </p:cNvSpPr>
          <p:nvPr/>
        </p:nvSpPr>
        <p:spPr bwMode="auto">
          <a:xfrm>
            <a:off x="1857375" y="3143250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positive</a:t>
            </a:r>
          </a:p>
          <a:p>
            <a:r>
              <a:rPr lang="en-US" altLang="ja-JP" b="1"/>
              <a:t>energy flux</a:t>
            </a:r>
            <a:endParaRPr lang="ja-JP" altLang="en-US" b="1"/>
          </a:p>
        </p:txBody>
      </p:sp>
      <p:sp>
        <p:nvSpPr>
          <p:cNvPr id="40989" name="テキスト ボックス 30"/>
          <p:cNvSpPr txBox="1">
            <a:spLocks noChangeArrowheads="1"/>
          </p:cNvSpPr>
          <p:nvPr/>
        </p:nvSpPr>
        <p:spPr bwMode="auto">
          <a:xfrm>
            <a:off x="5786438" y="178276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negative</a:t>
            </a:r>
          </a:p>
          <a:p>
            <a:r>
              <a:rPr lang="en-US" altLang="ja-JP" b="1"/>
              <a:t>energy flux</a:t>
            </a:r>
            <a:endParaRPr lang="ja-JP" altLang="en-US" b="1"/>
          </a:p>
        </p:txBody>
      </p:sp>
      <p:sp>
        <p:nvSpPr>
          <p:cNvPr id="35" name="上矢印 34"/>
          <p:cNvSpPr/>
          <p:nvPr/>
        </p:nvSpPr>
        <p:spPr>
          <a:xfrm rot="1748019">
            <a:off x="8205788" y="1033463"/>
            <a:ext cx="217487" cy="1449387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40967" name="Object 9"/>
          <p:cNvGraphicFramePr>
            <a:graphicFrameLocks noChangeAspect="1"/>
          </p:cNvGraphicFramePr>
          <p:nvPr/>
        </p:nvGraphicFramePr>
        <p:xfrm>
          <a:off x="8286750" y="419100"/>
          <a:ext cx="78581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3" name="数式" r:id="rId13" imgW="317087" imgH="215619" progId="Equation.3">
                  <p:embed/>
                </p:oleObj>
              </mc:Choice>
              <mc:Fallback>
                <p:oleObj name="数式" r:id="rId13" imgW="317087" imgH="21561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419100"/>
                        <a:ext cx="785813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10"/>
          <p:cNvGraphicFramePr>
            <a:graphicFrameLocks noChangeAspect="1"/>
          </p:cNvGraphicFramePr>
          <p:nvPr/>
        </p:nvGraphicFramePr>
        <p:xfrm>
          <a:off x="8001000" y="6276975"/>
          <a:ext cx="5334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4" name="数式" r:id="rId15" imgW="215619" imgH="215619" progId="Equation.3">
                  <p:embed/>
                </p:oleObj>
              </mc:Choice>
              <mc:Fallback>
                <p:oleObj name="数式" r:id="rId15" imgW="215619" imgH="21561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6276975"/>
                        <a:ext cx="5334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屈折矢印 39"/>
          <p:cNvSpPr/>
          <p:nvPr/>
        </p:nvSpPr>
        <p:spPr>
          <a:xfrm flipH="1">
            <a:off x="6858000" y="6215063"/>
            <a:ext cx="1071563" cy="500062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40969" name="Object 11"/>
          <p:cNvGraphicFramePr>
            <a:graphicFrameLocks noChangeAspect="1"/>
          </p:cNvGraphicFramePr>
          <p:nvPr/>
        </p:nvGraphicFramePr>
        <p:xfrm>
          <a:off x="7318375" y="4208463"/>
          <a:ext cx="3968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5" name="数式" r:id="rId17" imgW="152334" imgH="139639" progId="Equation.3">
                  <p:embed/>
                </p:oleObj>
              </mc:Choice>
              <mc:Fallback>
                <p:oleObj name="数式" r:id="rId17" imgW="152334" imgH="13963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5" y="4208463"/>
                        <a:ext cx="3968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8"/>
          <p:cNvGraphicFramePr>
            <a:graphicFrameLocks noChangeAspect="1"/>
          </p:cNvGraphicFramePr>
          <p:nvPr/>
        </p:nvGraphicFramePr>
        <p:xfrm>
          <a:off x="6435725" y="2590800"/>
          <a:ext cx="9937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数式" r:id="rId19" imgW="444114" imgH="215713" progId="Equation.3">
                  <p:embed/>
                </p:oleObj>
              </mc:Choice>
              <mc:Fallback>
                <p:oleObj name="数式" r:id="rId19" imgW="444114" imgH="215713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2590800"/>
                        <a:ext cx="993775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3"/>
          <p:cNvGraphicFramePr>
            <a:graphicFrameLocks noChangeAspect="1"/>
          </p:cNvGraphicFramePr>
          <p:nvPr/>
        </p:nvGraphicFramePr>
        <p:xfrm>
          <a:off x="5808663" y="6215063"/>
          <a:ext cx="11207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7" name="数式" r:id="rId21" imgW="482181" imgH="215713" progId="Equation.3">
                  <p:embed/>
                </p:oleObj>
              </mc:Choice>
              <mc:Fallback>
                <p:oleObj name="数式" r:id="rId21" imgW="482181" imgH="215713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6215063"/>
                        <a:ext cx="11207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2" name="テキスト ボックス 35"/>
          <p:cNvSpPr txBox="1">
            <a:spLocks noChangeArrowheads="1"/>
          </p:cNvSpPr>
          <p:nvPr/>
        </p:nvSpPr>
        <p:spPr bwMode="auto">
          <a:xfrm>
            <a:off x="4929188" y="6286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STEP 1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40993" name="テキスト ボックス 40"/>
          <p:cNvSpPr txBox="1">
            <a:spLocks noChangeArrowheads="1"/>
          </p:cNvSpPr>
          <p:nvPr/>
        </p:nvSpPr>
        <p:spPr bwMode="auto">
          <a:xfrm>
            <a:off x="5429250" y="263048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STEP 2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40994" name="テキスト ボックス 41"/>
          <p:cNvSpPr txBox="1">
            <a:spLocks noChangeArrowheads="1"/>
          </p:cNvSpPr>
          <p:nvPr/>
        </p:nvSpPr>
        <p:spPr bwMode="auto">
          <a:xfrm>
            <a:off x="7500938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STEP 3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40995" name="テキスト ボックス 35"/>
          <p:cNvSpPr txBox="1">
            <a:spLocks noChangeArrowheads="1"/>
          </p:cNvSpPr>
          <p:nvPr/>
        </p:nvSpPr>
        <p:spPr bwMode="auto">
          <a:xfrm>
            <a:off x="1571625" y="357188"/>
            <a:ext cx="342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Spacetime Diagram of QET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>
            <a:spLocks noChangeArrowheads="1"/>
          </p:cNvSpPr>
          <p:nvPr/>
        </p:nvSpPr>
        <p:spPr bwMode="auto">
          <a:xfrm>
            <a:off x="142875" y="642938"/>
            <a:ext cx="7072313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6600" b="1">
                <a:solidFill>
                  <a:srgbClr val="FF33CC"/>
                </a:solidFill>
              </a:rPr>
              <a:t>Similar to Generation of Hawking Radiation </a:t>
            </a:r>
          </a:p>
          <a:p>
            <a:r>
              <a:rPr lang="en-US" altLang="ja-JP" sz="6600" b="1">
                <a:solidFill>
                  <a:srgbClr val="FF33CC"/>
                </a:solidFill>
              </a:rPr>
              <a:t>Outside  Black Hole Horizon</a:t>
            </a:r>
            <a:endParaRPr lang="ja-JP" altLang="en-US" sz="6600" b="1">
              <a:solidFill>
                <a:srgbClr val="FF33CC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786438" y="428625"/>
            <a:ext cx="3286125" cy="2143125"/>
          </a:xfrm>
          <a:prstGeom prst="roundRect">
            <a:avLst/>
          </a:pr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5496" y="197346"/>
            <a:ext cx="896448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    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QET provides a new method extracting energy </a:t>
            </a:r>
          </a:p>
          <a:p>
            <a:r>
              <a:rPr lang="en-US" altLang="ja-JP" sz="2800" b="1" dirty="0" smtClean="0">
                <a:solidFill>
                  <a:srgbClr val="FF0000"/>
                </a:solidFill>
              </a:rPr>
              <a:t>     from black holes!</a:t>
            </a:r>
            <a:endParaRPr lang="en-US" altLang="ja-JP" sz="2800" b="1" dirty="0" smtClean="0"/>
          </a:p>
          <a:p>
            <a:endParaRPr lang="en-US" altLang="ja-JP" sz="2000" b="1" dirty="0" smtClean="0"/>
          </a:p>
          <a:p>
            <a:r>
              <a:rPr lang="en-US" altLang="ja-JP" sz="2400" b="1" dirty="0" smtClean="0">
                <a:solidFill>
                  <a:srgbClr val="0070C0"/>
                </a:solidFill>
              </a:rPr>
              <a:t>Outside a black hole</a:t>
            </a:r>
            <a:r>
              <a:rPr lang="en-US" altLang="ja-JP" sz="2400" b="1" dirty="0" smtClean="0"/>
              <a:t>, we perform a measurement of quantum fields and obtain information about the quantum fluctuation. Then positive-energy wave packets of the fields are generated during the measurement and fall into the black hole.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Even after absorption of the wave packets by the black hole, we can retrieve a part of the absorbed energy outside the horizon by using QET. </a:t>
            </a:r>
            <a:r>
              <a:rPr lang="en-US" altLang="ja-JP" sz="2400" b="1" dirty="0" smtClean="0"/>
              <a:t>This energy extraction yields a decrease in the horizon area, which is proportional to the entropy of the black hole. However, if we accidentally lose the measurement information, we cannot extract energy anymore. The black- hole entropy is unable to decrease. Therefore,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the obtained measurement information has a very close connection with the black hole entropy</a:t>
            </a:r>
            <a:r>
              <a:rPr lang="en-US" altLang="ja-JP" sz="2400" b="1" dirty="0" smtClean="0"/>
              <a:t>. </a:t>
            </a:r>
            <a:endParaRPr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779913" y="692696"/>
            <a:ext cx="4752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[M.H. Phys.Rev.D81,044025, (2010)]</a:t>
            </a:r>
            <a:endParaRPr lang="en-US" altLang="ja-JP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1403648" y="5373216"/>
            <a:ext cx="1656184" cy="6480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3276600" y="4581625"/>
            <a:ext cx="719138" cy="769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73025" y="5229325"/>
            <a:ext cx="8270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755650" y="1412975"/>
            <a:ext cx="2665413" cy="259238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323850" y="836712"/>
            <a:ext cx="3744913" cy="3529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57150" y="4076800"/>
          <a:ext cx="7620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数式" r:id="rId3" imgW="317160" imgH="215640" progId="Equation.3">
                  <p:embed/>
                </p:oleObj>
              </mc:Choice>
              <mc:Fallback>
                <p:oleObj name="数式" r:id="rId3" imgW="3171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4076800"/>
                        <a:ext cx="76200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4356100" y="5515075"/>
          <a:ext cx="7620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数式" r:id="rId5" imgW="317160" imgH="215640" progId="Equation.3">
                  <p:embed/>
                </p:oleObj>
              </mc:Choice>
              <mc:Fallback>
                <p:oleObj name="数式" r:id="rId5" imgW="317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5515075"/>
                        <a:ext cx="76200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3563938" y="3859312"/>
          <a:ext cx="7620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数式" r:id="rId7" imgW="317160" imgH="215640" progId="Equation.3">
                  <p:embed/>
                </p:oleObj>
              </mc:Choice>
              <mc:Fallback>
                <p:oleObj name="数式" r:id="rId7" imgW="31716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859312"/>
                        <a:ext cx="7620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4716463" y="1844775"/>
          <a:ext cx="36544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数式" r:id="rId9" imgW="1523880" imgH="393480" progId="Equation.3">
                  <p:embed/>
                </p:oleObj>
              </mc:Choice>
              <mc:Fallback>
                <p:oleObj name="数式" r:id="rId9" imgW="15238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844775"/>
                        <a:ext cx="365442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5507038" y="3632300"/>
          <a:ext cx="30749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数式" r:id="rId11" imgW="1282680" imgH="215640" progId="Equation.3">
                  <p:embed/>
                </p:oleObj>
              </mc:Choice>
              <mc:Fallback>
                <p:oleObj name="数式" r:id="rId11" imgW="1282680" imgH="215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038" y="3632300"/>
                        <a:ext cx="3074987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4778375" y="3632300"/>
          <a:ext cx="389731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数式" r:id="rId13" imgW="1625400" imgH="215640" progId="Equation.3">
                  <p:embed/>
                </p:oleObj>
              </mc:Choice>
              <mc:Fallback>
                <p:oleObj name="数式" r:id="rId13" imgW="162540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3632300"/>
                        <a:ext cx="3897313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900113" y="1412975"/>
            <a:ext cx="2881312" cy="2781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 rot="-3570286">
            <a:off x="251618" y="4293494"/>
            <a:ext cx="1655763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785006 h 21600"/>
              <a:gd name="T4" fmla="*/ 2147483647 w 21600"/>
              <a:gd name="T5" fmla="*/ 21570011 h 21600"/>
              <a:gd name="T6" fmla="*/ 2147483647 w 21600"/>
              <a:gd name="T7" fmla="*/ 1078500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 rot="3531196" flipH="1">
            <a:off x="2717006" y="3987107"/>
            <a:ext cx="1082675" cy="252412"/>
          </a:xfrm>
          <a:custGeom>
            <a:avLst/>
            <a:gdLst>
              <a:gd name="T0" fmla="*/ 2040082161 w 21600"/>
              <a:gd name="T1" fmla="*/ 0 h 21600"/>
              <a:gd name="T2" fmla="*/ 0 w 21600"/>
              <a:gd name="T3" fmla="*/ 17234247 h 21600"/>
              <a:gd name="T4" fmla="*/ 2040082161 w 21600"/>
              <a:gd name="T5" fmla="*/ 34468494 h 21600"/>
              <a:gd name="T6" fmla="*/ 2147483647 w 21600"/>
              <a:gd name="T7" fmla="*/ 172342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3" name="AutoShape 15"/>
          <p:cNvSpPr>
            <a:spLocks noChangeArrowheads="1"/>
          </p:cNvSpPr>
          <p:nvPr/>
        </p:nvSpPr>
        <p:spPr bwMode="auto">
          <a:xfrm rot="14374158" flipH="1">
            <a:off x="3580606" y="5569844"/>
            <a:ext cx="1082675" cy="252412"/>
          </a:xfrm>
          <a:custGeom>
            <a:avLst/>
            <a:gdLst>
              <a:gd name="T0" fmla="*/ 2040082161 w 21600"/>
              <a:gd name="T1" fmla="*/ 0 h 21600"/>
              <a:gd name="T2" fmla="*/ 0 w 21600"/>
              <a:gd name="T3" fmla="*/ 17234247 h 21600"/>
              <a:gd name="T4" fmla="*/ 2040082161 w 21600"/>
              <a:gd name="T5" fmla="*/ 34468494 h 21600"/>
              <a:gd name="T6" fmla="*/ 2147483647 w 21600"/>
              <a:gd name="T7" fmla="*/ 172342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476375" y="5367437"/>
            <a:ext cx="1512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b="1"/>
              <a:t>Measurement information</a:t>
            </a: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1692275" y="4940400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1bit</a:t>
            </a: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323850" y="5373787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A</a:t>
            </a:r>
          </a:p>
        </p:txBody>
      </p:sp>
      <p:sp>
        <p:nvSpPr>
          <p:cNvPr id="99348" name="Line 20"/>
          <p:cNvSpPr>
            <a:spLocks noChangeShapeType="1"/>
          </p:cNvSpPr>
          <p:nvPr/>
        </p:nvSpPr>
        <p:spPr bwMode="auto">
          <a:xfrm flipV="1">
            <a:off x="1042988" y="5157887"/>
            <a:ext cx="6492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49" name="Line 21"/>
          <p:cNvSpPr>
            <a:spLocks noChangeShapeType="1"/>
          </p:cNvSpPr>
          <p:nvPr/>
        </p:nvSpPr>
        <p:spPr bwMode="auto">
          <a:xfrm flipV="1">
            <a:off x="2268538" y="4940400"/>
            <a:ext cx="86518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490913" y="4724500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B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64088" y="4509021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The m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easurement information is related to  the black </a:t>
            </a:r>
            <a:r>
              <a:rPr lang="en-US" altLang="ja-JP" sz="2400" dirty="0" smtClean="0">
                <a:solidFill>
                  <a:srgbClr val="FF0000"/>
                </a:solidFill>
              </a:rPr>
              <a:t>h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ole </a:t>
            </a:r>
            <a:r>
              <a:rPr lang="en-US" altLang="ja-JP" sz="2400" dirty="0" smtClean="0">
                <a:solidFill>
                  <a:srgbClr val="FF0000"/>
                </a:solidFill>
              </a:rPr>
              <a:t>e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ntropy.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9330" grpId="0" animBg="1"/>
      <p:bldP spid="99331" grpId="0" animBg="1"/>
      <p:bldP spid="99332" grpId="0" animBg="1"/>
      <p:bldP spid="99333" grpId="0" animBg="1"/>
      <p:bldP spid="99333" grpId="1" animBg="1"/>
      <p:bldP spid="99340" grpId="0" animBg="1"/>
      <p:bldP spid="99341" grpId="0" animBg="1"/>
      <p:bldP spid="99342" grpId="0" animBg="1"/>
      <p:bldP spid="99343" grpId="0" animBg="1"/>
      <p:bldP spid="99344" grpId="0"/>
      <p:bldP spid="99346" grpId="0"/>
      <p:bldP spid="99347" grpId="0"/>
      <p:bldP spid="99348" grpId="0" animBg="1"/>
      <p:bldP spid="99349" grpId="0" animBg="1"/>
      <p:bldP spid="993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5838363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solidFill>
                  <a:srgbClr val="FF0066"/>
                </a:solidFill>
              </a:rPr>
              <a:t>“Information is Physical.”</a:t>
            </a:r>
            <a:endParaRPr kumimoji="1" lang="ja-JP" altLang="en-US" sz="4800" b="1" dirty="0">
              <a:solidFill>
                <a:srgbClr val="FF0066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16632"/>
            <a:ext cx="93245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On the other hand, </a:t>
            </a:r>
          </a:p>
          <a:p>
            <a:r>
              <a:rPr lang="en-US" altLang="ja-JP" sz="2800" b="1" dirty="0" smtClean="0">
                <a:solidFill>
                  <a:srgbClr val="FF0066"/>
                </a:solidFill>
              </a:rPr>
              <a:t>physics</a:t>
            </a:r>
            <a:r>
              <a:rPr lang="en-US" altLang="ja-JP" sz="2800" b="1" dirty="0" smtClean="0"/>
              <a:t>-based</a:t>
            </a:r>
            <a:r>
              <a:rPr lang="en-US" altLang="ja-JP" sz="2800" b="1" dirty="0" smtClean="0">
                <a:solidFill>
                  <a:srgbClr val="FF0066"/>
                </a:solidFill>
              </a:rPr>
              <a:t> </a:t>
            </a:r>
            <a:r>
              <a:rPr lang="en-US" altLang="ja-JP" sz="2800" b="1" dirty="0" smtClean="0"/>
              <a:t>understanding</a:t>
            </a:r>
            <a:r>
              <a:rPr lang="en-US" altLang="ja-JP" sz="2800" b="1" dirty="0" smtClean="0">
                <a:solidFill>
                  <a:srgbClr val="FF0066"/>
                </a:solidFill>
              </a:rPr>
              <a:t> </a:t>
            </a:r>
            <a:r>
              <a:rPr lang="en-US" altLang="ja-JP" sz="2800" b="1" dirty="0" smtClean="0"/>
              <a:t>for computation </a:t>
            </a:r>
          </a:p>
          <a:p>
            <a:r>
              <a:rPr lang="en-US" altLang="ja-JP" sz="2800" b="1" dirty="0" smtClean="0"/>
              <a:t>has been attracting attention </a:t>
            </a:r>
          </a:p>
          <a:p>
            <a:r>
              <a:rPr lang="en-US" altLang="ja-JP" sz="2800" b="1" dirty="0" smtClean="0"/>
              <a:t>of </a:t>
            </a:r>
            <a:r>
              <a:rPr lang="en-US" altLang="ja-JP" sz="2800" b="1" dirty="0" smtClean="0">
                <a:solidFill>
                  <a:srgbClr val="FF0066"/>
                </a:solidFill>
              </a:rPr>
              <a:t>information mathematicians</a:t>
            </a:r>
            <a:r>
              <a:rPr lang="en-US" altLang="ja-JP" sz="2800" b="1" dirty="0" smtClean="0"/>
              <a:t>.</a:t>
            </a:r>
            <a:endParaRPr kumimoji="1" lang="ja-JP" altLang="en-US" sz="28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187624" y="2257708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R. </a:t>
            </a:r>
            <a:r>
              <a:rPr lang="en-US" altLang="ja-JP" sz="2800" b="1" dirty="0" err="1" smtClean="0"/>
              <a:t>Landauer</a:t>
            </a:r>
            <a:r>
              <a:rPr lang="en-US" altLang="ja-JP" sz="2800" b="1" dirty="0" smtClean="0"/>
              <a:t> :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79512" y="2948751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 smtClean="0"/>
              <a:t>erasure of a bit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in a memory</a:t>
            </a:r>
          </a:p>
          <a:p>
            <a:r>
              <a:rPr lang="ja-JP" altLang="en-US" sz="3600" b="1" dirty="0" smtClean="0"/>
              <a:t>⇒ </a:t>
            </a:r>
            <a:r>
              <a:rPr lang="en-US" altLang="ja-JP" sz="3600" b="1" dirty="0" smtClean="0"/>
              <a:t>entropy increase more than </a:t>
            </a:r>
            <a:endParaRPr lang="ja-JP" altLang="en-US" sz="3600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08157"/>
              </p:ext>
            </p:extLst>
          </p:nvPr>
        </p:nvGraphicFramePr>
        <p:xfrm>
          <a:off x="6948264" y="3542035"/>
          <a:ext cx="1512168" cy="558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数式" r:id="rId3" imgW="583693" imgH="215713" progId="Equation.3">
                  <p:embed/>
                </p:oleObj>
              </mc:Choice>
              <mc:Fallback>
                <p:oleObj name="数式" r:id="rId3" imgW="583693" imgH="2157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3542035"/>
                        <a:ext cx="1512168" cy="5588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2987824" y="4581128"/>
            <a:ext cx="252028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19872" y="480934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0 or 1</a:t>
            </a:r>
            <a:endParaRPr kumimoji="1" lang="ja-JP" altLang="en-US" sz="4000" dirty="0"/>
          </a:p>
        </p:txBody>
      </p:sp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6587505" y="4886424"/>
          <a:ext cx="15128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数式" r:id="rId5" imgW="583693" imgH="215713" progId="Equation.3">
                  <p:embed/>
                </p:oleObj>
              </mc:Choice>
              <mc:Fallback>
                <p:oleObj name="数式" r:id="rId5" imgW="583693" imgH="2157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7505" y="4886424"/>
                        <a:ext cx="1512887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6084168" y="452638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0066"/>
                </a:solidFill>
              </a:rPr>
              <a:t>Generarion</a:t>
            </a:r>
            <a:r>
              <a:rPr kumimoji="1" lang="en-US" altLang="ja-JP" dirty="0" smtClean="0">
                <a:solidFill>
                  <a:srgbClr val="FF0066"/>
                </a:solidFill>
              </a:rPr>
              <a:t> of Entropy </a:t>
            </a:r>
            <a:endParaRPr kumimoji="1" lang="ja-JP" altLang="en-US" dirty="0">
              <a:solidFill>
                <a:srgbClr val="FF0066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5652120" y="4958432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03848" y="413978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Memory Apparatus</a:t>
            </a:r>
            <a:endParaRPr kumimoji="1" lang="ja-JP" altLang="en-US" dirty="0"/>
          </a:p>
        </p:txBody>
      </p:sp>
      <p:graphicFrame>
        <p:nvGraphicFramePr>
          <p:cNvPr id="198662" name="Object 6"/>
          <p:cNvGraphicFramePr>
            <a:graphicFrameLocks noChangeAspect="1"/>
          </p:cNvGraphicFramePr>
          <p:nvPr/>
        </p:nvGraphicFramePr>
        <p:xfrm>
          <a:off x="2483768" y="5085184"/>
          <a:ext cx="3952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数式" r:id="rId6" imgW="152268" imgH="152268" progId="Equation.3">
                  <p:embed/>
                </p:oleObj>
              </mc:Choice>
              <mc:Fallback>
                <p:oleObj name="数式" r:id="rId6" imgW="152268" imgH="152268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85184"/>
                        <a:ext cx="395287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83568" y="479715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Environment</a:t>
            </a:r>
          </a:p>
          <a:p>
            <a:r>
              <a:rPr lang="en-US" altLang="ja-JP" dirty="0" smtClean="0"/>
              <a:t>w</a:t>
            </a:r>
            <a:r>
              <a:rPr kumimoji="1" lang="en-US" altLang="ja-JP" dirty="0" smtClean="0"/>
              <a:t>ith </a:t>
            </a:r>
            <a:r>
              <a:rPr lang="en-US" altLang="ja-JP" dirty="0" smtClean="0"/>
              <a:t>T</a:t>
            </a:r>
            <a:r>
              <a:rPr kumimoji="1" lang="en-US" altLang="ja-JP" dirty="0" smtClean="0"/>
              <a:t>emperature</a:t>
            </a:r>
            <a:endParaRPr kumimoji="1" lang="ja-JP" altLang="en-US" dirty="0"/>
          </a:p>
        </p:txBody>
      </p:sp>
      <p:pic>
        <p:nvPicPr>
          <p:cNvPr id="198718" name="Picture 62" descr="http://t2.gstatic.com/images?q=tbn:ANd9GcQAgbtTHkP8T31oHvf_V-KVoUttnpXMC1BPSh4NHKdvFtJSLEo&amp;t=1&amp;usg=__TkTMlrjpxqXy9uHWsBI1MKb2RQA=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16" y="2044452"/>
            <a:ext cx="762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 animBg="1"/>
      <p:bldP spid="11" grpId="0"/>
      <p:bldP spid="13" grpId="0"/>
      <p:bldP spid="14" grpId="0" animBg="1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33265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 smtClean="0">
                <a:latin typeface="+mj-ea"/>
                <a:ea typeface="+mj-ea"/>
              </a:rPr>
              <a:t>  Model: Classical Gravity + Large N Matters</a:t>
            </a:r>
          </a:p>
          <a:p>
            <a:endParaRPr kumimoji="1" lang="en-US" altLang="ja-JP" sz="3200" b="1" dirty="0" smtClean="0">
              <a:latin typeface="+mj-ea"/>
              <a:ea typeface="+mj-ea"/>
            </a:endParaRPr>
          </a:p>
          <a:p>
            <a:r>
              <a:rPr lang="en-US" altLang="ja-JP" sz="3200" b="1" dirty="0" smtClean="0">
                <a:latin typeface="+mj-ea"/>
                <a:ea typeface="+mj-ea"/>
              </a:rPr>
              <a:t>                 Ex. CGHS Model (1992)</a:t>
            </a:r>
            <a:endParaRPr kumimoji="1" lang="ja-JP" altLang="en-US" sz="3200" b="1" dirty="0">
              <a:latin typeface="+mj-ea"/>
              <a:ea typeface="+mj-ea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/>
        </p:nvGraphicFramePr>
        <p:xfrm>
          <a:off x="1625211" y="2060848"/>
          <a:ext cx="6043133" cy="2455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8" name="数式" r:id="rId3" imgW="2438280" imgH="990360" progId="Equation.3">
                  <p:embed/>
                </p:oleObj>
              </mc:Choice>
              <mc:Fallback>
                <p:oleObj name="数式" r:id="rId3" imgW="2438280" imgH="990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211" y="2060848"/>
                        <a:ext cx="6043133" cy="2455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971600" y="4581128"/>
          <a:ext cx="739282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9" name="数式" r:id="rId5" imgW="2844720" imgH="609480" progId="Equation.3">
                  <p:embed/>
                </p:oleObj>
              </mc:Choice>
              <mc:Fallback>
                <p:oleObj name="数式" r:id="rId5" imgW="284472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581128"/>
                        <a:ext cx="7392821" cy="1584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228184" y="644404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Falling</a:t>
            </a:r>
            <a:r>
              <a:rPr kumimoji="1" lang="en-US" altLang="ja-JP" dirty="0" smtClean="0"/>
              <a:t> Matter Effect 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7308304" y="6021288"/>
            <a:ext cx="72008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428625" y="3571875"/>
            <a:ext cx="8286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rot="5400000" flipH="1" flipV="1">
            <a:off x="1428750" y="3357563"/>
            <a:ext cx="6072187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rot="5400000" flipH="1" flipV="1">
            <a:off x="1893094" y="4107657"/>
            <a:ext cx="2143125" cy="20716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000625" y="1052736"/>
            <a:ext cx="3315791" cy="330495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99592" y="1412776"/>
            <a:ext cx="6029846" cy="5230914"/>
          </a:xfrm>
          <a:prstGeom prst="straightConnector1">
            <a:avLst/>
          </a:prstGeom>
          <a:ln w="22225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 flipV="1">
            <a:off x="971600" y="908720"/>
            <a:ext cx="6600775" cy="5663531"/>
          </a:xfrm>
          <a:prstGeom prst="straightConnector1">
            <a:avLst/>
          </a:prstGeom>
          <a:ln w="22225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4651375" y="130175"/>
          <a:ext cx="5635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数式" r:id="rId3" imgW="228600" imgH="190440" progId="Equation.3">
                  <p:embed/>
                </p:oleObj>
              </mc:Choice>
              <mc:Fallback>
                <p:oleObj name="数式" r:id="rId3" imgW="22860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130175"/>
                        <a:ext cx="563563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8396288" y="3000375"/>
          <a:ext cx="5334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9" name="数式" r:id="rId5" imgW="215640" imgH="190440" progId="Equation.3">
                  <p:embed/>
                </p:oleObj>
              </mc:Choice>
              <mc:Fallback>
                <p:oleObj name="数式" r:id="rId5" imgW="215640" imgH="19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3000375"/>
                        <a:ext cx="53340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3"/>
          <p:cNvGraphicFramePr>
            <a:graphicFrameLocks noChangeAspect="1"/>
          </p:cNvGraphicFramePr>
          <p:nvPr/>
        </p:nvGraphicFramePr>
        <p:xfrm>
          <a:off x="1714500" y="5072063"/>
          <a:ext cx="5334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数式" r:id="rId7" imgW="215640" imgH="215640" progId="Equation.3">
                  <p:embed/>
                </p:oleObj>
              </mc:Choice>
              <mc:Fallback>
                <p:oleObj name="数式" r:id="rId7" imgW="21564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072063"/>
                        <a:ext cx="5334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4"/>
          <p:cNvGraphicFramePr>
            <a:graphicFrameLocks noChangeAspect="1"/>
          </p:cNvGraphicFramePr>
          <p:nvPr/>
        </p:nvGraphicFramePr>
        <p:xfrm>
          <a:off x="8072438" y="1357313"/>
          <a:ext cx="5969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1" name="数式" r:id="rId9" imgW="241200" imgH="215640" progId="Equation.3">
                  <p:embed/>
                </p:oleObj>
              </mc:Choice>
              <mc:Fallback>
                <p:oleObj name="数式" r:id="rId9" imgW="24120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38" y="1357313"/>
                        <a:ext cx="5969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テキスト ボックス 19"/>
          <p:cNvSpPr txBox="1">
            <a:spLocks noChangeArrowheads="1"/>
          </p:cNvSpPr>
          <p:nvPr/>
        </p:nvSpPr>
        <p:spPr bwMode="auto">
          <a:xfrm>
            <a:off x="4644008" y="5497513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/>
              <a:t>P</a:t>
            </a:r>
            <a:r>
              <a:rPr lang="en-US" altLang="ja-JP" dirty="0" smtClean="0"/>
              <a:t>ositive </a:t>
            </a:r>
            <a:r>
              <a:rPr lang="en-US" altLang="ja-JP" dirty="0"/>
              <a:t>E</a:t>
            </a:r>
            <a:r>
              <a:rPr lang="en-US" altLang="ja-JP" dirty="0" smtClean="0"/>
              <a:t>nergy </a:t>
            </a:r>
            <a:r>
              <a:rPr lang="en-US" altLang="ja-JP" dirty="0"/>
              <a:t>F</a:t>
            </a:r>
            <a:r>
              <a:rPr lang="en-US" altLang="ja-JP" dirty="0" smtClean="0"/>
              <a:t>lux</a:t>
            </a:r>
            <a:endParaRPr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4036219" y="4679157"/>
            <a:ext cx="642937" cy="5715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71" name="Object 20"/>
          <p:cNvGraphicFramePr>
            <a:graphicFrameLocks noChangeAspect="1"/>
          </p:cNvGraphicFramePr>
          <p:nvPr/>
        </p:nvGraphicFramePr>
        <p:xfrm>
          <a:off x="3286125" y="4714875"/>
          <a:ext cx="7858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2" name="数式" r:id="rId11" imgW="368280" imgH="241200" progId="Equation.3">
                  <p:embed/>
                </p:oleObj>
              </mc:Choice>
              <mc:Fallback>
                <p:oleObj name="数式" r:id="rId11" imgW="368280" imgH="241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714875"/>
                        <a:ext cx="7858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線矢印コネクタ 25"/>
          <p:cNvCxnSpPr/>
          <p:nvPr/>
        </p:nvCxnSpPr>
        <p:spPr>
          <a:xfrm>
            <a:off x="3714750" y="4429125"/>
            <a:ext cx="571500" cy="50006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096" name="Object 4"/>
          <p:cNvGraphicFramePr>
            <a:graphicFrameLocks noChangeAspect="1"/>
          </p:cNvGraphicFramePr>
          <p:nvPr/>
        </p:nvGraphicFramePr>
        <p:xfrm>
          <a:off x="4499992" y="1196752"/>
          <a:ext cx="232931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3" name="数式" r:id="rId13" imgW="825480" imgH="444240" progId="Equation.3">
                  <p:embed/>
                </p:oleObj>
              </mc:Choice>
              <mc:Fallback>
                <p:oleObj name="数式" r:id="rId13" imgW="82548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196752"/>
                        <a:ext cx="2329312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7" name="Object 9"/>
          <p:cNvGraphicFramePr>
            <a:graphicFrameLocks noChangeAspect="1"/>
          </p:cNvGraphicFramePr>
          <p:nvPr/>
        </p:nvGraphicFramePr>
        <p:xfrm>
          <a:off x="7020272" y="6265315"/>
          <a:ext cx="504056" cy="476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4" name="数式" r:id="rId15" imgW="228600" imgH="215640" progId="Equation.3">
                  <p:embed/>
                </p:oleObj>
              </mc:Choice>
              <mc:Fallback>
                <p:oleObj name="数式" r:id="rId15" imgW="22860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6265315"/>
                        <a:ext cx="504056" cy="476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テキスト ボックス 40"/>
          <p:cNvSpPr txBox="1"/>
          <p:nvPr/>
        </p:nvSpPr>
        <p:spPr>
          <a:xfrm>
            <a:off x="5436096" y="39957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Falling matter </a:t>
            </a:r>
            <a:r>
              <a:rPr lang="en-US" altLang="ja-JP" dirty="0" smtClean="0"/>
              <a:t>expand</a:t>
            </a:r>
            <a:r>
              <a:rPr kumimoji="1" lang="en-US" altLang="ja-JP" dirty="0" smtClean="0"/>
              <a:t>s the horizon.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428625" y="3571875"/>
            <a:ext cx="8286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rot="5400000" flipH="1" flipV="1">
            <a:off x="1428750" y="3357563"/>
            <a:ext cx="6072187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rot="5400000" flipH="1" flipV="1">
            <a:off x="1893094" y="4107657"/>
            <a:ext cx="2143125" cy="20716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 flipH="1" flipV="1">
            <a:off x="5000625" y="2786063"/>
            <a:ext cx="1571625" cy="15716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500813" y="857250"/>
            <a:ext cx="1500187" cy="15001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5400000" flipH="1" flipV="1">
            <a:off x="6786563" y="1143000"/>
            <a:ext cx="1428750" cy="14287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7584" y="1294432"/>
            <a:ext cx="6101854" cy="5302920"/>
          </a:xfrm>
          <a:prstGeom prst="straightConnector1">
            <a:avLst/>
          </a:prstGeom>
          <a:ln w="22225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 flipV="1">
            <a:off x="4000501" y="642939"/>
            <a:ext cx="4315915" cy="3650157"/>
          </a:xfrm>
          <a:prstGeom prst="straightConnector1">
            <a:avLst/>
          </a:prstGeom>
          <a:ln w="22225" cmpd="thickThin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 flipV="1">
            <a:off x="827584" y="764704"/>
            <a:ext cx="6744792" cy="5807548"/>
          </a:xfrm>
          <a:prstGeom prst="straightConnector1">
            <a:avLst/>
          </a:prstGeom>
          <a:ln w="22225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 flipV="1">
            <a:off x="4283968" y="476673"/>
            <a:ext cx="4536504" cy="3816423"/>
          </a:xfrm>
          <a:prstGeom prst="straightConnector1">
            <a:avLst/>
          </a:prstGeom>
          <a:ln w="22225" cmpd="thickThin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4651375" y="130175"/>
          <a:ext cx="5635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数式" r:id="rId3" imgW="228600" imgH="190440" progId="Equation.3">
                  <p:embed/>
                </p:oleObj>
              </mc:Choice>
              <mc:Fallback>
                <p:oleObj name="数式" r:id="rId3" imgW="22860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130175"/>
                        <a:ext cx="563563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8396288" y="3000375"/>
          <a:ext cx="5334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数式" r:id="rId5" imgW="215640" imgH="190440" progId="Equation.3">
                  <p:embed/>
                </p:oleObj>
              </mc:Choice>
              <mc:Fallback>
                <p:oleObj name="数式" r:id="rId5" imgW="215640" imgH="19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3000375"/>
                        <a:ext cx="53340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3"/>
          <p:cNvGraphicFramePr>
            <a:graphicFrameLocks noChangeAspect="1"/>
          </p:cNvGraphicFramePr>
          <p:nvPr/>
        </p:nvGraphicFramePr>
        <p:xfrm>
          <a:off x="1714500" y="5072063"/>
          <a:ext cx="5334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数式" r:id="rId7" imgW="215640" imgH="215640" progId="Equation.3">
                  <p:embed/>
                </p:oleObj>
              </mc:Choice>
              <mc:Fallback>
                <p:oleObj name="数式" r:id="rId7" imgW="21564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072063"/>
                        <a:ext cx="5334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4"/>
          <p:cNvGraphicFramePr>
            <a:graphicFrameLocks noChangeAspect="1"/>
          </p:cNvGraphicFramePr>
          <p:nvPr/>
        </p:nvGraphicFramePr>
        <p:xfrm>
          <a:off x="8072438" y="1357313"/>
          <a:ext cx="5969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数式" r:id="rId9" imgW="241200" imgH="215640" progId="Equation.3">
                  <p:embed/>
                </p:oleObj>
              </mc:Choice>
              <mc:Fallback>
                <p:oleObj name="数式" r:id="rId9" imgW="24120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38" y="1357313"/>
                        <a:ext cx="5969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25"/>
          <p:cNvGraphicFramePr>
            <a:graphicFrameLocks noChangeAspect="1"/>
          </p:cNvGraphicFramePr>
          <p:nvPr/>
        </p:nvGraphicFramePr>
        <p:xfrm>
          <a:off x="7813675" y="228600"/>
          <a:ext cx="87788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数式" r:id="rId11" imgW="355320" imgH="241200" progId="Equation.3">
                  <p:embed/>
                </p:oleObj>
              </mc:Choice>
              <mc:Fallback>
                <p:oleObj name="数式" r:id="rId11" imgW="355320" imgH="241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3675" y="228600"/>
                        <a:ext cx="877888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テキスト ボックス 19"/>
          <p:cNvSpPr txBox="1">
            <a:spLocks noChangeArrowheads="1"/>
          </p:cNvSpPr>
          <p:nvPr/>
        </p:nvSpPr>
        <p:spPr bwMode="auto">
          <a:xfrm>
            <a:off x="4644008" y="5497512"/>
            <a:ext cx="1571625" cy="66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/>
              <a:t>P</a:t>
            </a:r>
            <a:r>
              <a:rPr lang="en-US" altLang="ja-JP" dirty="0" smtClean="0"/>
              <a:t>ositive </a:t>
            </a:r>
            <a:r>
              <a:rPr lang="en-US" altLang="ja-JP" dirty="0"/>
              <a:t>E</a:t>
            </a:r>
            <a:r>
              <a:rPr lang="en-US" altLang="ja-JP" dirty="0" smtClean="0"/>
              <a:t>nergy </a:t>
            </a:r>
            <a:r>
              <a:rPr lang="en-US" altLang="ja-JP" dirty="0"/>
              <a:t>F</a:t>
            </a:r>
            <a:r>
              <a:rPr lang="en-US" altLang="ja-JP" dirty="0" smtClean="0"/>
              <a:t>lux</a:t>
            </a:r>
            <a:endParaRPr lang="ja-JP" altLang="en-US" dirty="0"/>
          </a:p>
        </p:txBody>
      </p:sp>
      <p:sp>
        <p:nvSpPr>
          <p:cNvPr id="11284" name="テキスト ボックス 20"/>
          <p:cNvSpPr txBox="1">
            <a:spLocks noChangeArrowheads="1"/>
          </p:cNvSpPr>
          <p:nvPr/>
        </p:nvSpPr>
        <p:spPr bwMode="auto">
          <a:xfrm>
            <a:off x="6715125" y="3711575"/>
            <a:ext cx="1571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Negative</a:t>
            </a:r>
          </a:p>
          <a:p>
            <a:r>
              <a:rPr lang="en-US" altLang="ja-JP" dirty="0" smtClean="0"/>
              <a:t>Energy </a:t>
            </a:r>
            <a:r>
              <a:rPr lang="en-US" altLang="ja-JP" dirty="0"/>
              <a:t>F</a:t>
            </a:r>
            <a:r>
              <a:rPr lang="en-US" altLang="ja-JP" dirty="0" smtClean="0"/>
              <a:t>lux</a:t>
            </a:r>
            <a:endParaRPr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4036219" y="4679157"/>
            <a:ext cx="642937" cy="5715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71" name="Object 20"/>
          <p:cNvGraphicFramePr>
            <a:graphicFrameLocks noChangeAspect="1"/>
          </p:cNvGraphicFramePr>
          <p:nvPr/>
        </p:nvGraphicFramePr>
        <p:xfrm>
          <a:off x="3286125" y="4714875"/>
          <a:ext cx="7858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数式" r:id="rId13" imgW="368280" imgH="241200" progId="Equation.3">
                  <p:embed/>
                </p:oleObj>
              </mc:Choice>
              <mc:Fallback>
                <p:oleObj name="数式" r:id="rId13" imgW="368280" imgH="241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714875"/>
                        <a:ext cx="7858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線矢印コネクタ 25"/>
          <p:cNvCxnSpPr/>
          <p:nvPr/>
        </p:nvCxnSpPr>
        <p:spPr>
          <a:xfrm>
            <a:off x="3714750" y="4429125"/>
            <a:ext cx="571500" cy="50006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16200000" flipV="1">
            <a:off x="7000875" y="2000250"/>
            <a:ext cx="142875" cy="142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右矢印 36"/>
          <p:cNvSpPr/>
          <p:nvPr/>
        </p:nvSpPr>
        <p:spPr>
          <a:xfrm rot="17109528">
            <a:off x="7237179" y="5079091"/>
            <a:ext cx="206942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8316416" y="3501008"/>
            <a:ext cx="576064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V="1">
            <a:off x="8820472" y="3861048"/>
            <a:ext cx="323528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8316416" y="429309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6588224" y="479715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Measurement Information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75856" y="2217058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 smtClean="0">
                <a:solidFill>
                  <a:srgbClr val="FF0000"/>
                </a:solidFill>
              </a:rPr>
              <a:t>QET Case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44208" y="6926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Shrinking Horizon!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67744" y="260648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/>
              <a:t>Conclusion</a:t>
            </a:r>
            <a:endParaRPr kumimoji="1" lang="ja-JP" altLang="en-US" sz="4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484784"/>
            <a:ext cx="8892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/>
              <a:t>Overcoming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passivity</a:t>
            </a:r>
            <a:r>
              <a:rPr lang="en-US" altLang="ja-JP" sz="2400" b="1" dirty="0" smtClean="0"/>
              <a:t> of the vacuum state, we can extract zero-point energy of quantum fields using local operation and classical communication. The protocol is called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Quantum Energy Teleportation (QET)</a:t>
            </a:r>
            <a:r>
              <a:rPr lang="en-US" altLang="ja-JP" sz="2400" b="1" dirty="0" smtClean="0"/>
              <a:t>.</a:t>
            </a:r>
          </a:p>
          <a:p>
            <a:endParaRPr lang="en-US" altLang="ja-JP" sz="2400" b="1" dirty="0" smtClean="0"/>
          </a:p>
          <a:p>
            <a:r>
              <a:rPr lang="en-US" altLang="ja-JP" sz="2400" b="1" dirty="0" smtClean="0">
                <a:solidFill>
                  <a:srgbClr val="FF0000"/>
                </a:solidFill>
              </a:rPr>
              <a:t>Even after absorption of a wave packet by a black hole, we can retrieve a part of the absorbed energy outside the horizon by using QET.</a:t>
            </a:r>
          </a:p>
          <a:p>
            <a:endParaRPr lang="en-US" altLang="ja-JP" sz="2400" b="1" dirty="0" smtClean="0"/>
          </a:p>
          <a:p>
            <a:r>
              <a:rPr lang="en-US" altLang="ja-JP" sz="2400" b="1" dirty="0" smtClean="0"/>
              <a:t>QET measurement information about zero-point fluctuation of quantum fields has a very close connection with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black hole entropy</a:t>
            </a:r>
            <a:r>
              <a:rPr lang="en-US" altLang="ja-JP" sz="2400" b="1" dirty="0" smtClean="0"/>
              <a:t>. </a:t>
            </a:r>
          </a:p>
          <a:p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1"/>
          <p:cNvSpPr txBox="1">
            <a:spLocks noChangeArrowheads="1"/>
          </p:cNvSpPr>
          <p:nvPr/>
        </p:nvSpPr>
        <p:spPr bwMode="auto">
          <a:xfrm>
            <a:off x="1979712" y="1026016"/>
            <a:ext cx="594015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</a:rPr>
              <a:t>(1) M.H</a:t>
            </a:r>
            <a:r>
              <a:rPr lang="en-US" altLang="ja-JP" b="1" dirty="0">
                <a:solidFill>
                  <a:srgbClr val="0070C0"/>
                </a:solidFill>
              </a:rPr>
              <a:t>.  Phys.Rev.D78, 045006, (2008</a:t>
            </a:r>
            <a:r>
              <a:rPr lang="en-US" altLang="ja-JP" b="1" dirty="0" smtClean="0">
                <a:solidFill>
                  <a:srgbClr val="0070C0"/>
                </a:solidFill>
              </a:rPr>
              <a:t>) </a:t>
            </a:r>
            <a:r>
              <a:rPr lang="ja-JP" altLang="en-US" b="1" dirty="0" smtClean="0">
                <a:solidFill>
                  <a:srgbClr val="0070C0"/>
                </a:solidFill>
              </a:rPr>
              <a:t>　               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b="1" dirty="0" smtClean="0"/>
              <a:t>Quantum Field</a:t>
            </a:r>
            <a:endParaRPr lang="en-US" altLang="ja-JP" b="1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(2) M.H</a:t>
            </a:r>
            <a:r>
              <a:rPr lang="en-US" altLang="ja-JP" b="1" dirty="0">
                <a:solidFill>
                  <a:srgbClr val="0070C0"/>
                </a:solidFill>
              </a:rPr>
              <a:t>.  Phys.Lett.A372,5671,(2008</a:t>
            </a:r>
            <a:r>
              <a:rPr lang="en-US" altLang="ja-JP" b="1" dirty="0" smtClean="0">
                <a:solidFill>
                  <a:srgbClr val="0070C0"/>
                </a:solidFill>
              </a:rPr>
              <a:t>)                      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</a:t>
            </a:r>
            <a:r>
              <a:rPr lang="en-US" altLang="ja-JP" b="1" dirty="0" smtClean="0"/>
              <a:t>Quantum Spin Chain</a:t>
            </a:r>
            <a:endParaRPr lang="en-US" altLang="ja-JP" b="1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(3) M.H</a:t>
            </a:r>
            <a:r>
              <a:rPr lang="en-US" altLang="ja-JP" b="1" dirty="0">
                <a:solidFill>
                  <a:srgbClr val="0070C0"/>
                </a:solidFill>
              </a:rPr>
              <a:t>.  J.Phys.Soc.Jap.78, 034001, (2009</a:t>
            </a:r>
            <a:r>
              <a:rPr lang="en-US" altLang="ja-JP" b="1" dirty="0" smtClean="0">
                <a:solidFill>
                  <a:srgbClr val="0070C0"/>
                </a:solidFill>
              </a:rPr>
              <a:t>)            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b="1" dirty="0" smtClean="0"/>
              <a:t>Quantum Spin Chain</a:t>
            </a:r>
            <a:endParaRPr lang="en-US" altLang="ja-JP" b="1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(4) M.H</a:t>
            </a:r>
            <a:r>
              <a:rPr lang="en-US" altLang="ja-JP" b="1" dirty="0">
                <a:solidFill>
                  <a:srgbClr val="0070C0"/>
                </a:solidFill>
              </a:rPr>
              <a:t>.  Phys. Rev. A80, 042323, (</a:t>
            </a:r>
            <a:r>
              <a:rPr lang="en-US" altLang="ja-JP" b="1" dirty="0" smtClean="0">
                <a:solidFill>
                  <a:srgbClr val="0070C0"/>
                </a:solidFill>
              </a:rPr>
              <a:t>2009)                   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 </a:t>
            </a:r>
            <a:r>
              <a:rPr lang="en-US" altLang="ja-JP" b="1" dirty="0" smtClean="0"/>
              <a:t>Cold Trapped Ion </a:t>
            </a:r>
            <a:r>
              <a:rPr lang="en-US" altLang="ja-JP" dirty="0" smtClean="0"/>
              <a:t>             </a:t>
            </a:r>
            <a:endParaRPr lang="en-US" altLang="ja-JP" dirty="0"/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(5) M.H</a:t>
            </a:r>
            <a:r>
              <a:rPr lang="en-US" altLang="ja-JP" b="1" dirty="0">
                <a:solidFill>
                  <a:srgbClr val="FF0000"/>
                </a:solidFill>
              </a:rPr>
              <a:t>.  Phys. Rev. D 81, 044025, (2010</a:t>
            </a:r>
            <a:r>
              <a:rPr lang="en-US" altLang="ja-JP" b="1" dirty="0" smtClean="0">
                <a:solidFill>
                  <a:srgbClr val="FF0000"/>
                </a:solidFill>
              </a:rPr>
              <a:t>)                  </a:t>
            </a: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     Quantum Field in BH </a:t>
            </a:r>
            <a:r>
              <a:rPr lang="en-US" altLang="ja-JP" b="1" dirty="0" err="1" smtClean="0">
                <a:solidFill>
                  <a:srgbClr val="FF0000"/>
                </a:solidFill>
              </a:rPr>
              <a:t>Spacetime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(6) M.H</a:t>
            </a:r>
            <a:r>
              <a:rPr lang="en-US" altLang="ja-JP" b="1" dirty="0">
                <a:solidFill>
                  <a:srgbClr val="0070C0"/>
                </a:solidFill>
              </a:rPr>
              <a:t>.  J. Phys. A: Math. </a:t>
            </a:r>
            <a:r>
              <a:rPr lang="en-US" altLang="ja-JP" b="1" dirty="0" err="1">
                <a:solidFill>
                  <a:srgbClr val="0070C0"/>
                </a:solidFill>
              </a:rPr>
              <a:t>Theor</a:t>
            </a:r>
            <a:r>
              <a:rPr lang="en-US" altLang="ja-JP" b="1" dirty="0">
                <a:solidFill>
                  <a:srgbClr val="0070C0"/>
                </a:solidFill>
              </a:rPr>
              <a:t>. 43, 105305</a:t>
            </a:r>
            <a:r>
              <a:rPr lang="ja-JP" altLang="en-US" b="1" dirty="0">
                <a:solidFill>
                  <a:srgbClr val="0070C0"/>
                </a:solidFill>
              </a:rPr>
              <a:t> </a:t>
            </a:r>
            <a:r>
              <a:rPr lang="en-US" altLang="ja-JP" b="1" dirty="0">
                <a:solidFill>
                  <a:srgbClr val="0070C0"/>
                </a:solidFill>
              </a:rPr>
              <a:t>(2010) 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</a:t>
            </a:r>
            <a:r>
              <a:rPr lang="en-US" altLang="ja-JP" b="1" dirty="0" smtClean="0"/>
              <a:t>Quantum </a:t>
            </a:r>
            <a:r>
              <a:rPr lang="en-US" altLang="ja-JP" b="1" dirty="0" err="1" smtClean="0"/>
              <a:t>ElectroMagnetic</a:t>
            </a:r>
            <a:r>
              <a:rPr lang="en-US" altLang="ja-JP" b="1" dirty="0" smtClean="0"/>
              <a:t> Field</a:t>
            </a:r>
            <a:endParaRPr lang="en-US" altLang="ja-JP" b="1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(7) M.H</a:t>
            </a:r>
            <a:r>
              <a:rPr lang="en-US" altLang="ja-JP" b="1" dirty="0">
                <a:solidFill>
                  <a:srgbClr val="0070C0"/>
                </a:solidFill>
              </a:rPr>
              <a:t>.  Phys. </a:t>
            </a:r>
            <a:r>
              <a:rPr lang="en-US" altLang="ja-JP" b="1" dirty="0" err="1">
                <a:solidFill>
                  <a:srgbClr val="0070C0"/>
                </a:solidFill>
              </a:rPr>
              <a:t>Lett</a:t>
            </a:r>
            <a:r>
              <a:rPr lang="en-US" altLang="ja-JP" b="1" dirty="0">
                <a:solidFill>
                  <a:srgbClr val="0070C0"/>
                </a:solidFill>
              </a:rPr>
              <a:t>.</a:t>
            </a:r>
            <a:r>
              <a:rPr lang="ja-JP" altLang="en-US" b="1" dirty="0">
                <a:solidFill>
                  <a:srgbClr val="0070C0"/>
                </a:solidFill>
              </a:rPr>
              <a:t> </a:t>
            </a:r>
            <a:r>
              <a:rPr lang="en-US" altLang="ja-JP" b="1" dirty="0">
                <a:solidFill>
                  <a:srgbClr val="0070C0"/>
                </a:solidFill>
              </a:rPr>
              <a:t>A374, 3416, (2010</a:t>
            </a:r>
            <a:r>
              <a:rPr lang="en-US" altLang="ja-JP" b="1" dirty="0" smtClean="0">
                <a:solidFill>
                  <a:srgbClr val="0070C0"/>
                </a:solidFill>
              </a:rPr>
              <a:t>)                      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          </a:t>
            </a:r>
            <a:r>
              <a:rPr lang="en-US" altLang="ja-JP" b="1" dirty="0" smtClean="0"/>
              <a:t>Two </a:t>
            </a:r>
            <a:r>
              <a:rPr lang="en-US" altLang="ja-JP" b="1" dirty="0" err="1" smtClean="0"/>
              <a:t>Qubit</a:t>
            </a:r>
            <a:endParaRPr lang="en-US" altLang="ja-JP" b="1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(8) Y. </a:t>
            </a:r>
            <a:r>
              <a:rPr lang="en-US" altLang="ja-JP" b="1" dirty="0" err="1" smtClean="0">
                <a:solidFill>
                  <a:srgbClr val="0070C0"/>
                </a:solidFill>
              </a:rPr>
              <a:t>Nambu</a:t>
            </a:r>
            <a:r>
              <a:rPr lang="en-US" altLang="ja-JP" b="1" dirty="0" smtClean="0">
                <a:solidFill>
                  <a:srgbClr val="0070C0"/>
                </a:solidFill>
              </a:rPr>
              <a:t> and M.H. Phys. Rev. A82,042329, (2010) 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  </a:t>
            </a:r>
            <a:r>
              <a:rPr lang="en-US" altLang="ja-JP" b="1" dirty="0" smtClean="0"/>
              <a:t>Quantum Harmonic Chain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(9) G. </a:t>
            </a:r>
            <a:r>
              <a:rPr lang="en-US" altLang="ja-JP" b="1" dirty="0" err="1" smtClean="0">
                <a:solidFill>
                  <a:srgbClr val="0070C0"/>
                </a:solidFill>
              </a:rPr>
              <a:t>Yusa</a:t>
            </a:r>
            <a:r>
              <a:rPr lang="en-US" altLang="ja-JP" b="1" dirty="0" smtClean="0">
                <a:solidFill>
                  <a:srgbClr val="0070C0"/>
                </a:solidFill>
              </a:rPr>
              <a:t>, W. </a:t>
            </a:r>
            <a:r>
              <a:rPr lang="en-US" altLang="ja-JP" b="1" dirty="0" err="1" smtClean="0">
                <a:solidFill>
                  <a:srgbClr val="0070C0"/>
                </a:solidFill>
              </a:rPr>
              <a:t>Izumida</a:t>
            </a:r>
            <a:r>
              <a:rPr lang="en-US" altLang="ja-JP" b="1" dirty="0" smtClean="0">
                <a:solidFill>
                  <a:srgbClr val="0070C0"/>
                </a:solidFill>
              </a:rPr>
              <a:t> and M.H. </a:t>
            </a:r>
            <a:r>
              <a:rPr lang="en-US" altLang="ja-JP" dirty="0" smtClean="0">
                <a:solidFill>
                  <a:srgbClr val="0070C0"/>
                </a:solidFill>
                <a:hlinkClick r:id="rId2" action="ppaction://hlinkfile" tooltip="Abstract"/>
              </a:rPr>
              <a:t>arXiv:1109.2203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to be published in PRA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b="1" dirty="0" smtClean="0"/>
              <a:t>Quantum Hall Edge Current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331640" y="44624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REFERENCES of QET </a:t>
            </a:r>
            <a:endParaRPr lang="ja-JP" altLang="en-US" sz="4800" dirty="0"/>
          </a:p>
        </p:txBody>
      </p:sp>
      <p:sp>
        <p:nvSpPr>
          <p:cNvPr id="5" name="正方形/長方形 4"/>
          <p:cNvSpPr/>
          <p:nvPr/>
        </p:nvSpPr>
        <p:spPr>
          <a:xfrm>
            <a:off x="-108520" y="6402814"/>
            <a:ext cx="93610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</a:rPr>
              <a:t>(10) Introductory Review: http://www.tuhep.phys.tohoku.ac.jp/~hotta/extended-version-qet-review.pdf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テキスト ボックス 2"/>
          <p:cNvSpPr txBox="1">
            <a:spLocks noChangeArrowheads="1"/>
          </p:cNvSpPr>
          <p:nvPr/>
        </p:nvSpPr>
        <p:spPr bwMode="auto">
          <a:xfrm>
            <a:off x="71438" y="44624"/>
            <a:ext cx="8858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1" dirty="0" smtClean="0">
                <a:latin typeface="Calibri" pitchFamily="34" charset="0"/>
              </a:rPr>
              <a:t>More recently</a:t>
            </a:r>
            <a:r>
              <a:rPr lang="en-US" altLang="ja-JP" sz="2800" b="1" dirty="0">
                <a:latin typeface="Calibri" pitchFamily="34" charset="0"/>
              </a:rPr>
              <a:t>, interplay between </a:t>
            </a:r>
            <a:r>
              <a:rPr lang="en-US" altLang="ja-JP" sz="2800" b="1" dirty="0">
                <a:solidFill>
                  <a:srgbClr val="00B0F0"/>
                </a:solidFill>
                <a:latin typeface="Calibri" pitchFamily="34" charset="0"/>
              </a:rPr>
              <a:t>quantum </a:t>
            </a:r>
            <a:r>
              <a:rPr lang="en-US" altLang="ja-JP" sz="2800" b="1" dirty="0" smtClean="0">
                <a:solidFill>
                  <a:srgbClr val="00B0F0"/>
                </a:solidFill>
                <a:latin typeface="Calibri" pitchFamily="34" charset="0"/>
              </a:rPr>
              <a:t>physics </a:t>
            </a:r>
            <a:r>
              <a:rPr lang="en-US" altLang="ja-JP" sz="2800" b="1" dirty="0">
                <a:latin typeface="Calibri" pitchFamily="34" charset="0"/>
              </a:rPr>
              <a:t>and </a:t>
            </a:r>
            <a:r>
              <a:rPr lang="en-US" altLang="ja-JP" sz="2800" b="1" dirty="0">
                <a:solidFill>
                  <a:srgbClr val="FF0000"/>
                </a:solidFill>
                <a:latin typeface="Calibri" pitchFamily="34" charset="0"/>
              </a:rPr>
              <a:t>quantum information theory</a:t>
            </a:r>
            <a:r>
              <a:rPr lang="ja-JP" altLang="en-US" sz="2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ja-JP" sz="2800" b="1" dirty="0">
                <a:latin typeface="Calibri" pitchFamily="34" charset="0"/>
              </a:rPr>
              <a:t>has attracted much attention for many physical problems.</a:t>
            </a:r>
          </a:p>
        </p:txBody>
      </p:sp>
      <p:sp>
        <p:nvSpPr>
          <p:cNvPr id="66564" name="テキスト ボックス 3"/>
          <p:cNvSpPr txBox="1">
            <a:spLocks noChangeArrowheads="1"/>
          </p:cNvSpPr>
          <p:nvPr/>
        </p:nvSpPr>
        <p:spPr bwMode="auto">
          <a:xfrm>
            <a:off x="107504" y="1556792"/>
            <a:ext cx="89644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solidFill>
                  <a:srgbClr val="002060"/>
                </a:solidFill>
                <a:latin typeface="Calibri" pitchFamily="34" charset="0"/>
              </a:rPr>
              <a:t>○ </a:t>
            </a:r>
            <a:r>
              <a:rPr lang="en-US" altLang="ja-JP" sz="2000" b="1" dirty="0" smtClean="0">
                <a:solidFill>
                  <a:srgbClr val="002060"/>
                </a:solidFill>
                <a:latin typeface="Calibri" pitchFamily="34" charset="0"/>
              </a:rPr>
              <a:t>Holographic Principle</a:t>
            </a:r>
          </a:p>
          <a:p>
            <a:r>
              <a:rPr lang="en-US" altLang="ja-JP" sz="2000" b="1" dirty="0" smtClean="0">
                <a:latin typeface="Calibri" pitchFamily="34" charset="0"/>
              </a:rPr>
              <a:t> (Origin of Black Hole Entropy, ‘t </a:t>
            </a:r>
            <a:r>
              <a:rPr lang="en-US" altLang="ja-JP" sz="2000" b="1" dirty="0" err="1" smtClean="0">
                <a:latin typeface="Calibri" pitchFamily="34" charset="0"/>
              </a:rPr>
              <a:t>Hooft</a:t>
            </a:r>
            <a:r>
              <a:rPr lang="en-US" altLang="ja-JP" sz="2000" b="1" dirty="0" smtClean="0">
                <a:latin typeface="Calibri" pitchFamily="34" charset="0"/>
              </a:rPr>
              <a:t>, …., Emergence of Gravity, </a:t>
            </a:r>
            <a:r>
              <a:rPr lang="en-US" altLang="ja-JP" sz="2000" b="1" dirty="0" err="1" smtClean="0">
                <a:latin typeface="Calibri" pitchFamily="34" charset="0"/>
              </a:rPr>
              <a:t>Verlinde</a:t>
            </a:r>
            <a:r>
              <a:rPr lang="en-US" altLang="ja-JP" sz="2000" b="1" dirty="0" smtClean="0">
                <a:latin typeface="Calibri" pitchFamily="34" charset="0"/>
              </a:rPr>
              <a:t>)</a:t>
            </a:r>
            <a:endParaRPr lang="en-US" altLang="ja-JP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en-US" altLang="ja-JP" sz="2000" b="1" dirty="0">
              <a:latin typeface="Calibri" pitchFamily="34" charset="0"/>
            </a:endParaRPr>
          </a:p>
          <a:p>
            <a:r>
              <a:rPr lang="ja-JP" altLang="en-US" sz="2000" b="1" dirty="0">
                <a:latin typeface="Calibri" pitchFamily="34" charset="0"/>
              </a:rPr>
              <a:t>○   </a:t>
            </a:r>
            <a:r>
              <a:rPr lang="en-US" altLang="ja-JP" sz="2000" b="1" dirty="0" err="1">
                <a:solidFill>
                  <a:srgbClr val="002060"/>
                </a:solidFill>
                <a:latin typeface="Calibri" pitchFamily="34" charset="0"/>
              </a:rPr>
              <a:t>AdS</a:t>
            </a:r>
            <a:r>
              <a:rPr lang="en-US" altLang="ja-JP" sz="2000" b="1" dirty="0">
                <a:solidFill>
                  <a:srgbClr val="002060"/>
                </a:solidFill>
                <a:latin typeface="Calibri" pitchFamily="34" charset="0"/>
              </a:rPr>
              <a:t>/CFT Correspondence </a:t>
            </a:r>
          </a:p>
          <a:p>
            <a:r>
              <a:rPr lang="en-US" altLang="ja-JP" sz="2000" b="1" dirty="0">
                <a:latin typeface="Calibri" pitchFamily="34" charset="0"/>
              </a:rPr>
              <a:t>      </a:t>
            </a:r>
            <a:r>
              <a:rPr lang="en-US" altLang="ja-JP" sz="2000" b="1" dirty="0" smtClean="0">
                <a:latin typeface="Calibri" pitchFamily="34" charset="0"/>
              </a:rPr>
              <a:t>(</a:t>
            </a:r>
            <a:r>
              <a:rPr lang="en-US" altLang="ja-JP" sz="2000" b="1" dirty="0">
                <a:latin typeface="Calibri" pitchFamily="34" charset="0"/>
              </a:rPr>
              <a:t>Minimal Surface Area/4G in </a:t>
            </a:r>
            <a:r>
              <a:rPr lang="en-US" altLang="ja-JP" sz="2000" b="1" dirty="0" err="1">
                <a:latin typeface="Calibri" pitchFamily="34" charset="0"/>
              </a:rPr>
              <a:t>AdS</a:t>
            </a:r>
            <a:r>
              <a:rPr lang="en-US" altLang="ja-JP" sz="2000" b="1" dirty="0">
                <a:latin typeface="Calibri" pitchFamily="34" charset="0"/>
              </a:rPr>
              <a:t> </a:t>
            </a:r>
          </a:p>
          <a:p>
            <a:r>
              <a:rPr lang="en-US" altLang="ja-JP" sz="2000" b="1" dirty="0">
                <a:latin typeface="Calibri" pitchFamily="34" charset="0"/>
              </a:rPr>
              <a:t>        </a:t>
            </a:r>
            <a:r>
              <a:rPr lang="en-US" altLang="ja-JP" sz="2000" b="1" dirty="0" smtClean="0">
                <a:latin typeface="Calibri" pitchFamily="34" charset="0"/>
              </a:rPr>
              <a:t>=</a:t>
            </a:r>
            <a:r>
              <a:rPr lang="en-US" altLang="ja-JP" sz="2000" b="1" dirty="0">
                <a:latin typeface="Calibri" pitchFamily="34" charset="0"/>
              </a:rPr>
              <a:t>Entanglement Entropy of Boundary CFT </a:t>
            </a:r>
            <a:r>
              <a:rPr lang="en-US" altLang="ja-JP" sz="2000" b="1" dirty="0" smtClean="0">
                <a:latin typeface="Calibri" pitchFamily="34" charset="0"/>
              </a:rPr>
              <a:t>Theory, </a:t>
            </a:r>
            <a:r>
              <a:rPr lang="en-US" altLang="ja-JP" sz="2000" b="1" dirty="0" err="1" smtClean="0">
                <a:latin typeface="Calibri" pitchFamily="34" charset="0"/>
              </a:rPr>
              <a:t>Takayanagi</a:t>
            </a:r>
            <a:r>
              <a:rPr lang="en-US" altLang="ja-JP" sz="2000" b="1" dirty="0" smtClean="0">
                <a:latin typeface="Calibri" pitchFamily="34" charset="0"/>
              </a:rPr>
              <a:t> </a:t>
            </a:r>
            <a:r>
              <a:rPr lang="en-US" altLang="ja-JP" sz="2000" b="1" dirty="0">
                <a:latin typeface="Calibri" pitchFamily="34" charset="0"/>
              </a:rPr>
              <a:t>)</a:t>
            </a:r>
          </a:p>
          <a:p>
            <a:r>
              <a:rPr lang="en-US" altLang="ja-JP" sz="20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Calibri" pitchFamily="34" charset="0"/>
              </a:rPr>
              <a:t>○  </a:t>
            </a:r>
            <a:r>
              <a:rPr lang="en-US" altLang="ja-JP" sz="2000" b="1" dirty="0">
                <a:solidFill>
                  <a:srgbClr val="002060"/>
                </a:solidFill>
                <a:latin typeface="Calibri" pitchFamily="34" charset="0"/>
              </a:rPr>
              <a:t>Information Loss Problem of Quantum Black Hole</a:t>
            </a:r>
          </a:p>
          <a:p>
            <a:r>
              <a:rPr lang="en-US" altLang="ja-JP" sz="2000" b="1" dirty="0">
                <a:latin typeface="Calibri" pitchFamily="34" charset="0"/>
              </a:rPr>
              <a:t>      </a:t>
            </a:r>
            <a:r>
              <a:rPr lang="en-US" altLang="ja-JP" sz="2000" b="1" dirty="0" smtClean="0">
                <a:latin typeface="Calibri" pitchFamily="34" charset="0"/>
              </a:rPr>
              <a:t>(</a:t>
            </a:r>
            <a:r>
              <a:rPr lang="en-US" altLang="ja-JP" sz="2000" b="1" dirty="0">
                <a:latin typeface="Calibri" pitchFamily="34" charset="0"/>
              </a:rPr>
              <a:t>Quantum Teleportation from </a:t>
            </a:r>
            <a:r>
              <a:rPr lang="en-US" altLang="ja-JP" sz="2000" b="1" dirty="0" smtClean="0">
                <a:latin typeface="Calibri" pitchFamily="34" charset="0"/>
              </a:rPr>
              <a:t>Singularity, Horowitz and </a:t>
            </a:r>
            <a:r>
              <a:rPr lang="en-US" altLang="ja-JP" sz="2000" b="1" dirty="0" err="1" smtClean="0">
                <a:latin typeface="Calibri" pitchFamily="34" charset="0"/>
              </a:rPr>
              <a:t>Maldacena</a:t>
            </a:r>
            <a:r>
              <a:rPr lang="en-US" altLang="ja-JP" sz="2000" b="1" dirty="0" smtClean="0">
                <a:latin typeface="Calibri" pitchFamily="34" charset="0"/>
              </a:rPr>
              <a:t>)</a:t>
            </a:r>
            <a:endParaRPr lang="en-US" altLang="ja-JP" sz="2000" b="1" dirty="0">
              <a:latin typeface="Calibri" pitchFamily="34" charset="0"/>
            </a:endParaRPr>
          </a:p>
          <a:p>
            <a:endParaRPr lang="en-US" altLang="ja-JP" sz="2000" b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Calibri" pitchFamily="34" charset="0"/>
              </a:rPr>
              <a:t>○ </a:t>
            </a:r>
            <a:r>
              <a:rPr lang="en-US" altLang="ja-JP" sz="2000" b="1" dirty="0">
                <a:solidFill>
                  <a:srgbClr val="002060"/>
                </a:solidFill>
                <a:latin typeface="Calibri" pitchFamily="34" charset="0"/>
              </a:rPr>
              <a:t>Quantum-Classical Transition of Field Fluctuation in Early Universe</a:t>
            </a:r>
          </a:p>
          <a:p>
            <a:r>
              <a:rPr lang="en-US" altLang="ja-JP" sz="2000" b="1" dirty="0">
                <a:latin typeface="Calibri" pitchFamily="34" charset="0"/>
              </a:rPr>
              <a:t>       </a:t>
            </a:r>
            <a:r>
              <a:rPr lang="en-US" altLang="ja-JP" sz="2000" b="1" dirty="0" smtClean="0">
                <a:latin typeface="Calibri" pitchFamily="34" charset="0"/>
              </a:rPr>
              <a:t>(</a:t>
            </a:r>
            <a:r>
              <a:rPr lang="en-US" altLang="ja-JP" sz="2000" b="1" dirty="0">
                <a:latin typeface="Calibri" pitchFamily="34" charset="0"/>
              </a:rPr>
              <a:t>Entanglement Disappearance in Expanding </a:t>
            </a:r>
            <a:r>
              <a:rPr lang="en-US" altLang="ja-JP" sz="2000" b="1" dirty="0" smtClean="0">
                <a:latin typeface="Calibri" pitchFamily="34" charset="0"/>
              </a:rPr>
              <a:t>Universe, </a:t>
            </a:r>
            <a:r>
              <a:rPr lang="en-US" altLang="ja-JP" sz="2000" b="1" dirty="0" err="1" smtClean="0">
                <a:latin typeface="Calibri" pitchFamily="34" charset="0"/>
              </a:rPr>
              <a:t>Nambu</a:t>
            </a:r>
            <a:r>
              <a:rPr lang="en-US" altLang="ja-JP" sz="2000" b="1" dirty="0" smtClean="0">
                <a:latin typeface="Calibri" pitchFamily="34" charset="0"/>
              </a:rPr>
              <a:t>)</a:t>
            </a:r>
          </a:p>
          <a:p>
            <a:endParaRPr lang="en-US" altLang="ja-JP" sz="2000" b="1" dirty="0" smtClean="0">
              <a:latin typeface="Calibri" pitchFamily="34" charset="0"/>
            </a:endParaRP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Calibri" pitchFamily="34" charset="0"/>
              </a:rPr>
              <a:t>○  </a:t>
            </a:r>
            <a:r>
              <a:rPr lang="en-US" altLang="ja-JP" sz="2000" b="1" dirty="0" smtClean="0">
                <a:solidFill>
                  <a:srgbClr val="002060"/>
                </a:solidFill>
                <a:latin typeface="Calibri" pitchFamily="34" charset="0"/>
              </a:rPr>
              <a:t>Phase Transition of Condensed Matter Physics at Zero Temperature</a:t>
            </a:r>
          </a:p>
          <a:p>
            <a:r>
              <a:rPr lang="en-US" altLang="ja-JP" sz="2000" b="1" dirty="0" smtClean="0">
                <a:latin typeface="Calibri" pitchFamily="34" charset="0"/>
              </a:rPr>
              <a:t>       (Entanglement Entropy as “Order Parameter”)</a:t>
            </a:r>
            <a:endParaRPr lang="en-US" altLang="ja-JP" sz="2000" b="1" dirty="0">
              <a:latin typeface="Calibri" pitchFamily="34" charset="0"/>
            </a:endParaRPr>
          </a:p>
          <a:p>
            <a:r>
              <a:rPr lang="en-US" altLang="ja-JP" sz="2000" b="1" dirty="0">
                <a:latin typeface="Calibri" pitchFamily="34" charset="0"/>
              </a:rPr>
              <a:t>                           </a:t>
            </a:r>
            <a:r>
              <a:rPr lang="ja-JP" altLang="en-US" sz="2000" b="1" dirty="0">
                <a:latin typeface="Calibri" pitchFamily="34" charset="0"/>
              </a:rPr>
              <a:t>　　　　　　　　　　　　</a:t>
            </a:r>
            <a:endParaRPr lang="en-US" altLang="ja-JP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MCAN03587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5425" y="1919289"/>
            <a:ext cx="2886695" cy="262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216025" y="188640"/>
            <a:ext cx="87484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/>
              <a:t>Today, I would like to speak </a:t>
            </a:r>
            <a:r>
              <a:rPr lang="en-US" altLang="ja-JP" sz="2400" b="1" dirty="0" smtClean="0"/>
              <a:t>an interesting feature of quantum energy-momentum tensor. Though the operators are local,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quantum energy itself is an essentially nonlocal concept from the information-theoretical viewpoint. </a:t>
            </a:r>
            <a:endParaRPr lang="en-US" altLang="ja-JP" sz="2000" b="1" dirty="0">
              <a:solidFill>
                <a:srgbClr val="0070C0"/>
              </a:solidFill>
              <a:latin typeface="ＭＳ Ｐゴシック" charset="-128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79512" y="4577060"/>
            <a:ext cx="892899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solidFill>
                  <a:srgbClr val="0070C0"/>
                </a:solidFill>
              </a:rPr>
              <a:t>Performing a distant measurement of vacuum fluctuation, the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zero-point energy 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becomes active and can be extracted by local operation dependent on the measurement result. This protocol is called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quantum energy teleportation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.  This provides a new method of energy extraction from </a:t>
            </a:r>
            <a:r>
              <a:rPr lang="en-US" altLang="ja-JP" sz="2400" b="1" dirty="0" smtClean="0"/>
              <a:t>BLACK HOLE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</a:t>
            </a:r>
            <a:endParaRPr lang="en-US" altLang="ja-JP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195513" y="1474788"/>
          <a:ext cx="42100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0" name="数式" r:id="rId3" imgW="1218960" imgH="228600" progId="Equation.3">
                  <p:embed/>
                </p:oleObj>
              </mc:Choice>
              <mc:Fallback>
                <p:oleObj name="数式" r:id="rId3" imgW="12189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474788"/>
                        <a:ext cx="4210050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2914650" y="3546475"/>
          <a:ext cx="219233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1" name="数式" r:id="rId5" imgW="634680" imgH="215640" progId="Equation.3">
                  <p:embed/>
                </p:oleObj>
              </mc:Choice>
              <mc:Fallback>
                <p:oleObj name="数式" r:id="rId5" imgW="634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3546475"/>
                        <a:ext cx="2192338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6"/>
          <p:cNvGraphicFramePr>
            <a:graphicFrameLocks noChangeAspect="1"/>
          </p:cNvGraphicFramePr>
          <p:nvPr/>
        </p:nvGraphicFramePr>
        <p:xfrm>
          <a:off x="3130550" y="2466975"/>
          <a:ext cx="21050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数式" r:id="rId7" imgW="609480" imgH="203040" progId="Equation.3">
                  <p:embed/>
                </p:oleObj>
              </mc:Choice>
              <mc:Fallback>
                <p:oleObj name="数式" r:id="rId7" imgW="609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2466975"/>
                        <a:ext cx="210502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7"/>
          <p:cNvGraphicFramePr>
            <a:graphicFrameLocks noChangeAspect="1"/>
          </p:cNvGraphicFramePr>
          <p:nvPr/>
        </p:nvGraphicFramePr>
        <p:xfrm>
          <a:off x="2195513" y="4513263"/>
          <a:ext cx="403542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3" name="数式" r:id="rId9" imgW="1168200" imgH="228600" progId="Equation.3">
                  <p:embed/>
                </p:oleObj>
              </mc:Choice>
              <mc:Fallback>
                <p:oleObj name="数式" r:id="rId9" imgW="1168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513263"/>
                        <a:ext cx="403542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Line 8"/>
          <p:cNvSpPr>
            <a:spLocks noChangeShapeType="1"/>
          </p:cNvSpPr>
          <p:nvPr/>
        </p:nvSpPr>
        <p:spPr bwMode="auto">
          <a:xfrm flipV="1">
            <a:off x="3348038" y="53768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1692275" y="6240463"/>
            <a:ext cx="2808288" cy="369887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right-mover component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4932363" y="6240463"/>
            <a:ext cx="2592387" cy="376237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left-mover component</a:t>
            </a:r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 flipV="1">
            <a:off x="5435600" y="53054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4" name="テキスト ボックス 9"/>
          <p:cNvSpPr txBox="1">
            <a:spLocks noChangeArrowheads="1"/>
          </p:cNvSpPr>
          <p:nvPr/>
        </p:nvSpPr>
        <p:spPr bwMode="auto">
          <a:xfrm>
            <a:off x="142875" y="428625"/>
            <a:ext cx="8858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/>
              <a:t>For simplicity, let us </a:t>
            </a:r>
            <a:r>
              <a:rPr lang="en-US" altLang="ja-JP" sz="2400" b="1" dirty="0" smtClean="0"/>
              <a:t>first discuss </a:t>
            </a:r>
            <a:r>
              <a:rPr lang="en-US" altLang="ja-JP" sz="2400" b="1" dirty="0"/>
              <a:t>a </a:t>
            </a:r>
            <a:r>
              <a:rPr lang="en-US" altLang="ja-JP" sz="2400" b="1" dirty="0" err="1"/>
              <a:t>massless</a:t>
            </a:r>
            <a:r>
              <a:rPr lang="en-US" altLang="ja-JP" sz="2400" b="1" dirty="0"/>
              <a:t> scalar field in 1+1 dimensional </a:t>
            </a:r>
            <a:r>
              <a:rPr lang="en-US" altLang="ja-JP" sz="2400" b="1" dirty="0" err="1"/>
              <a:t>Minkowski</a:t>
            </a:r>
            <a:r>
              <a:rPr lang="en-US" altLang="ja-JP" sz="2400" b="1" dirty="0"/>
              <a:t> </a:t>
            </a:r>
            <a:r>
              <a:rPr lang="en-US" altLang="ja-JP" sz="2400" b="1" dirty="0" err="1"/>
              <a:t>spacetime</a:t>
            </a:r>
            <a:r>
              <a:rPr lang="en-US" altLang="ja-JP" sz="2400" b="1" dirty="0"/>
              <a:t>.</a:t>
            </a:r>
            <a:endParaRPr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 animBg="1"/>
      <p:bldP spid="16392" grpId="0" animBg="1"/>
      <p:bldP spid="163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2357438" y="543669"/>
          <a:ext cx="4140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4" name="数式" r:id="rId3" imgW="1434960" imgH="228600" progId="Equation.3">
                  <p:embed/>
                </p:oleObj>
              </mc:Choice>
              <mc:Fallback>
                <p:oleObj name="数式" r:id="rId3" imgW="143496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543669"/>
                        <a:ext cx="4140200" cy="6572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テキスト ボックス 2"/>
          <p:cNvSpPr txBox="1">
            <a:spLocks noChangeArrowheads="1"/>
          </p:cNvSpPr>
          <p:nvPr/>
        </p:nvSpPr>
        <p:spPr bwMode="auto">
          <a:xfrm>
            <a:off x="2640013" y="116632"/>
            <a:ext cx="357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Chiral  Momentum Operators</a:t>
            </a:r>
            <a:endParaRPr lang="ja-JP" altLang="en-US" b="1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000125" y="2008932"/>
          <a:ext cx="71056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数式" r:id="rId5" imgW="3022560" imgH="228600" progId="Equation.3">
                  <p:embed/>
                </p:oleObj>
              </mc:Choice>
              <mc:Fallback>
                <p:oleObj name="数式" r:id="rId5" imgW="30225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008932"/>
                        <a:ext cx="71056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テキスト ボックス 4"/>
          <p:cNvSpPr txBox="1">
            <a:spLocks noChangeArrowheads="1"/>
          </p:cNvSpPr>
          <p:nvPr/>
        </p:nvSpPr>
        <p:spPr bwMode="auto">
          <a:xfrm>
            <a:off x="2792413" y="2780928"/>
            <a:ext cx="3500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/>
              <a:t>Energy-Momentum Tensor</a:t>
            </a:r>
            <a:endParaRPr lang="ja-JP" altLang="en-US" b="1"/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536700" y="3400053"/>
          <a:ext cx="5937250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6" name="数式" r:id="rId7" imgW="2057400" imgH="393480" progId="Equation.3">
                  <p:embed/>
                </p:oleObj>
              </mc:Choice>
              <mc:Fallback>
                <p:oleObj name="数式" r:id="rId7" imgW="20574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3400053"/>
                        <a:ext cx="5937250" cy="11318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ボックス 6"/>
          <p:cNvSpPr txBox="1">
            <a:spLocks noChangeArrowheads="1"/>
          </p:cNvSpPr>
          <p:nvPr/>
        </p:nvSpPr>
        <p:spPr bwMode="auto">
          <a:xfrm>
            <a:off x="785813" y="1461244"/>
            <a:ext cx="771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FF0000"/>
                </a:solidFill>
              </a:rPr>
              <a:t>primary degrees of freedom for left- and right- mover modes of field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03848" y="49411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Vacuum State</a:t>
            </a:r>
            <a:endParaRPr kumimoji="1" lang="ja-JP" altLang="en-US" b="1" dirty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2171700" y="5537200"/>
          <a:ext cx="454501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7" name="数式" r:id="rId9" imgW="1574640" imgH="279360" progId="Equation.3">
                  <p:embed/>
                </p:oleObj>
              </mc:Choice>
              <mc:Fallback>
                <p:oleObj name="数式" r:id="rId9" imgW="157464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5537200"/>
                        <a:ext cx="4545013" cy="8032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Line 2"/>
          <p:cNvSpPr>
            <a:spLocks noChangeShapeType="1"/>
          </p:cNvSpPr>
          <p:nvPr/>
        </p:nvSpPr>
        <p:spPr bwMode="auto">
          <a:xfrm>
            <a:off x="395288" y="29130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4" name="Line 3"/>
          <p:cNvSpPr>
            <a:spLocks noChangeShapeType="1"/>
          </p:cNvSpPr>
          <p:nvPr/>
        </p:nvSpPr>
        <p:spPr bwMode="auto">
          <a:xfrm flipV="1">
            <a:off x="2268538" y="1047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755650" y="-26988"/>
            <a:ext cx="18002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of fluctuation</a:t>
            </a:r>
          </a:p>
        </p:txBody>
      </p:sp>
      <p:sp>
        <p:nvSpPr>
          <p:cNvPr id="43016" name="Text Box 34"/>
          <p:cNvSpPr txBox="1">
            <a:spLocks noChangeArrowheads="1"/>
          </p:cNvSpPr>
          <p:nvPr/>
        </p:nvSpPr>
        <p:spPr bwMode="auto">
          <a:xfrm>
            <a:off x="2304256" y="1630363"/>
            <a:ext cx="6876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/>
              <a:t>Zero-Point Fluctuation</a:t>
            </a:r>
            <a:r>
              <a:rPr lang="en-US" altLang="ja-JP" b="1" dirty="0" smtClean="0">
                <a:solidFill>
                  <a:srgbClr val="FF0000"/>
                </a:solidFill>
              </a:rPr>
              <a:t> </a:t>
            </a:r>
            <a:r>
              <a:rPr lang="en-US" altLang="ja-JP" b="1" dirty="0"/>
              <a:t>in the Vacuum </a:t>
            </a:r>
            <a:r>
              <a:rPr lang="en-US" altLang="ja-JP" b="1" dirty="0" smtClean="0"/>
              <a:t>State of Quantum Field</a:t>
            </a:r>
            <a:endParaRPr lang="en-US" altLang="ja-JP" b="1" dirty="0"/>
          </a:p>
        </p:txBody>
      </p:sp>
      <p:sp>
        <p:nvSpPr>
          <p:cNvPr id="43017" name="Line 35"/>
          <p:cNvSpPr>
            <a:spLocks noChangeShapeType="1"/>
          </p:cNvSpPr>
          <p:nvPr/>
        </p:nvSpPr>
        <p:spPr bwMode="auto">
          <a:xfrm>
            <a:off x="468313" y="23368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8" name="Line 36"/>
          <p:cNvSpPr>
            <a:spLocks noChangeShapeType="1"/>
          </p:cNvSpPr>
          <p:nvPr/>
        </p:nvSpPr>
        <p:spPr bwMode="auto">
          <a:xfrm>
            <a:off x="468313" y="35607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9" name="Freeform 37"/>
          <p:cNvSpPr>
            <a:spLocks/>
          </p:cNvSpPr>
          <p:nvPr/>
        </p:nvSpPr>
        <p:spPr bwMode="auto">
          <a:xfrm flipV="1">
            <a:off x="468313" y="2120900"/>
            <a:ext cx="7632700" cy="1589088"/>
          </a:xfrm>
          <a:custGeom>
            <a:avLst/>
            <a:gdLst>
              <a:gd name="T0" fmla="*/ 2147483647 w 4808"/>
              <a:gd name="T1" fmla="*/ 2147483647 h 1001"/>
              <a:gd name="T2" fmla="*/ 2147483647 w 4808"/>
              <a:gd name="T3" fmla="*/ 2147483647 h 1001"/>
              <a:gd name="T4" fmla="*/ 2147483647 w 4808"/>
              <a:gd name="T5" fmla="*/ 2147483647 h 1001"/>
              <a:gd name="T6" fmla="*/ 2147483647 w 4808"/>
              <a:gd name="T7" fmla="*/ 2147483647 h 1001"/>
              <a:gd name="T8" fmla="*/ 2147483647 w 4808"/>
              <a:gd name="T9" fmla="*/ 2147483647 h 1001"/>
              <a:gd name="T10" fmla="*/ 2147483647 w 4808"/>
              <a:gd name="T11" fmla="*/ 2147483647 h 1001"/>
              <a:gd name="T12" fmla="*/ 2147483647 w 4808"/>
              <a:gd name="T13" fmla="*/ 2147483647 h 1001"/>
              <a:gd name="T14" fmla="*/ 2147483647 w 4808"/>
              <a:gd name="T15" fmla="*/ 2147483647 h 1001"/>
              <a:gd name="T16" fmla="*/ 2147483647 w 4808"/>
              <a:gd name="T17" fmla="*/ 2147483647 h 1001"/>
              <a:gd name="T18" fmla="*/ 2147483647 w 4808"/>
              <a:gd name="T19" fmla="*/ 2147483647 h 1001"/>
              <a:gd name="T20" fmla="*/ 2147483647 w 4808"/>
              <a:gd name="T21" fmla="*/ 2147483647 h 1001"/>
              <a:gd name="T22" fmla="*/ 2147483647 w 4808"/>
              <a:gd name="T23" fmla="*/ 2147483647 h 1001"/>
              <a:gd name="T24" fmla="*/ 2147483647 w 4808"/>
              <a:gd name="T25" fmla="*/ 2147483647 h 1001"/>
              <a:gd name="T26" fmla="*/ 2147483647 w 4808"/>
              <a:gd name="T27" fmla="*/ 2147483647 h 1001"/>
              <a:gd name="T28" fmla="*/ 2147483647 w 4808"/>
              <a:gd name="T29" fmla="*/ 2147483647 h 1001"/>
              <a:gd name="T30" fmla="*/ 2147483647 w 4808"/>
              <a:gd name="T31" fmla="*/ 2147483647 h 1001"/>
              <a:gd name="T32" fmla="*/ 2147483647 w 4808"/>
              <a:gd name="T33" fmla="*/ 2147483647 h 1001"/>
              <a:gd name="T34" fmla="*/ 2147483647 w 4808"/>
              <a:gd name="T35" fmla="*/ 2147483647 h 1001"/>
              <a:gd name="T36" fmla="*/ 2147483647 w 4808"/>
              <a:gd name="T37" fmla="*/ 2147483647 h 1001"/>
              <a:gd name="T38" fmla="*/ 2147483647 w 4808"/>
              <a:gd name="T39" fmla="*/ 2147483647 h 1001"/>
              <a:gd name="T40" fmla="*/ 2147483647 w 4808"/>
              <a:gd name="T41" fmla="*/ 2147483647 h 1001"/>
              <a:gd name="T42" fmla="*/ 2147483647 w 4808"/>
              <a:gd name="T43" fmla="*/ 2147483647 h 1001"/>
              <a:gd name="T44" fmla="*/ 2147483647 w 4808"/>
              <a:gd name="T45" fmla="*/ 2147483647 h 1001"/>
              <a:gd name="T46" fmla="*/ 2147483647 w 4808"/>
              <a:gd name="T47" fmla="*/ 2147483647 h 1001"/>
              <a:gd name="T48" fmla="*/ 2147483647 w 4808"/>
              <a:gd name="T49" fmla="*/ 2147483647 h 1001"/>
              <a:gd name="T50" fmla="*/ 2147483647 w 4808"/>
              <a:gd name="T51" fmla="*/ 2147483647 h 1001"/>
              <a:gd name="T52" fmla="*/ 2147483647 w 4808"/>
              <a:gd name="T53" fmla="*/ 2147483647 h 1001"/>
              <a:gd name="T54" fmla="*/ 2147483647 w 4808"/>
              <a:gd name="T55" fmla="*/ 2147483647 h 1001"/>
              <a:gd name="T56" fmla="*/ 2147483647 w 4808"/>
              <a:gd name="T57" fmla="*/ 2147483647 h 1001"/>
              <a:gd name="T58" fmla="*/ 2147483647 w 4808"/>
              <a:gd name="T59" fmla="*/ 2147483647 h 1001"/>
              <a:gd name="T60" fmla="*/ 2147483647 w 4808"/>
              <a:gd name="T61" fmla="*/ 2147483647 h 1001"/>
              <a:gd name="T62" fmla="*/ 2147483647 w 4808"/>
              <a:gd name="T63" fmla="*/ 2147483647 h 1001"/>
              <a:gd name="T64" fmla="*/ 2147483647 w 4808"/>
              <a:gd name="T65" fmla="*/ 2147483647 h 1001"/>
              <a:gd name="T66" fmla="*/ 2147483647 w 4808"/>
              <a:gd name="T67" fmla="*/ 2147483647 h 1001"/>
              <a:gd name="T68" fmla="*/ 2147483647 w 4808"/>
              <a:gd name="T69" fmla="*/ 2147483647 h 1001"/>
              <a:gd name="T70" fmla="*/ 2147483647 w 4808"/>
              <a:gd name="T71" fmla="*/ 2147483647 h 1001"/>
              <a:gd name="T72" fmla="*/ 2147483647 w 4808"/>
              <a:gd name="T73" fmla="*/ 2147483647 h 1001"/>
              <a:gd name="T74" fmla="*/ 2147483647 w 4808"/>
              <a:gd name="T75" fmla="*/ 2147483647 h 1001"/>
              <a:gd name="T76" fmla="*/ 2147483647 w 4808"/>
              <a:gd name="T77" fmla="*/ 2147483647 h 1001"/>
              <a:gd name="T78" fmla="*/ 2147483647 w 4808"/>
              <a:gd name="T79" fmla="*/ 2147483647 h 1001"/>
              <a:gd name="T80" fmla="*/ 2147483647 w 4808"/>
              <a:gd name="T81" fmla="*/ 2147483647 h 1001"/>
              <a:gd name="T82" fmla="*/ 2147483647 w 4808"/>
              <a:gd name="T83" fmla="*/ 2147483647 h 1001"/>
              <a:gd name="T84" fmla="*/ 2147483647 w 4808"/>
              <a:gd name="T85" fmla="*/ 2147483647 h 100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1001"/>
              <a:gd name="T131" fmla="*/ 4808 w 4808"/>
              <a:gd name="T132" fmla="*/ 1001 h 100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1001">
                <a:moveTo>
                  <a:pt x="0" y="136"/>
                </a:moveTo>
                <a:lnTo>
                  <a:pt x="45" y="907"/>
                </a:lnTo>
                <a:lnTo>
                  <a:pt x="90" y="181"/>
                </a:lnTo>
                <a:lnTo>
                  <a:pt x="181" y="861"/>
                </a:lnTo>
                <a:lnTo>
                  <a:pt x="226" y="181"/>
                </a:lnTo>
                <a:lnTo>
                  <a:pt x="272" y="907"/>
                </a:lnTo>
                <a:lnTo>
                  <a:pt x="362" y="136"/>
                </a:lnTo>
                <a:lnTo>
                  <a:pt x="408" y="952"/>
                </a:lnTo>
                <a:lnTo>
                  <a:pt x="498" y="90"/>
                </a:lnTo>
                <a:lnTo>
                  <a:pt x="498" y="907"/>
                </a:lnTo>
                <a:lnTo>
                  <a:pt x="589" y="136"/>
                </a:lnTo>
                <a:lnTo>
                  <a:pt x="680" y="907"/>
                </a:lnTo>
                <a:lnTo>
                  <a:pt x="680" y="136"/>
                </a:lnTo>
                <a:lnTo>
                  <a:pt x="771" y="453"/>
                </a:lnTo>
                <a:lnTo>
                  <a:pt x="907" y="272"/>
                </a:lnTo>
                <a:lnTo>
                  <a:pt x="907" y="907"/>
                </a:lnTo>
                <a:lnTo>
                  <a:pt x="997" y="136"/>
                </a:lnTo>
                <a:lnTo>
                  <a:pt x="1043" y="907"/>
                </a:lnTo>
                <a:lnTo>
                  <a:pt x="1270" y="136"/>
                </a:lnTo>
                <a:lnTo>
                  <a:pt x="1270" y="861"/>
                </a:lnTo>
                <a:lnTo>
                  <a:pt x="1315" y="136"/>
                </a:lnTo>
                <a:lnTo>
                  <a:pt x="1315" y="907"/>
                </a:lnTo>
                <a:lnTo>
                  <a:pt x="1360" y="136"/>
                </a:lnTo>
                <a:lnTo>
                  <a:pt x="1406" y="998"/>
                </a:lnTo>
                <a:lnTo>
                  <a:pt x="1496" y="90"/>
                </a:lnTo>
                <a:lnTo>
                  <a:pt x="1542" y="952"/>
                </a:lnTo>
                <a:lnTo>
                  <a:pt x="1632" y="90"/>
                </a:lnTo>
                <a:lnTo>
                  <a:pt x="1769" y="952"/>
                </a:lnTo>
                <a:lnTo>
                  <a:pt x="1905" y="317"/>
                </a:lnTo>
                <a:lnTo>
                  <a:pt x="1905" y="680"/>
                </a:lnTo>
                <a:lnTo>
                  <a:pt x="1950" y="45"/>
                </a:lnTo>
                <a:lnTo>
                  <a:pt x="2041" y="952"/>
                </a:lnTo>
                <a:lnTo>
                  <a:pt x="2086" y="544"/>
                </a:lnTo>
                <a:lnTo>
                  <a:pt x="2086" y="680"/>
                </a:lnTo>
                <a:lnTo>
                  <a:pt x="2131" y="272"/>
                </a:lnTo>
                <a:lnTo>
                  <a:pt x="2222" y="544"/>
                </a:lnTo>
                <a:lnTo>
                  <a:pt x="2222" y="0"/>
                </a:lnTo>
                <a:lnTo>
                  <a:pt x="2313" y="680"/>
                </a:lnTo>
                <a:lnTo>
                  <a:pt x="2404" y="408"/>
                </a:lnTo>
                <a:lnTo>
                  <a:pt x="2449" y="816"/>
                </a:lnTo>
                <a:lnTo>
                  <a:pt x="2494" y="45"/>
                </a:lnTo>
                <a:lnTo>
                  <a:pt x="2540" y="771"/>
                </a:lnTo>
                <a:lnTo>
                  <a:pt x="2585" y="998"/>
                </a:lnTo>
                <a:lnTo>
                  <a:pt x="2721" y="181"/>
                </a:lnTo>
                <a:lnTo>
                  <a:pt x="2766" y="725"/>
                </a:lnTo>
                <a:lnTo>
                  <a:pt x="2903" y="136"/>
                </a:lnTo>
                <a:lnTo>
                  <a:pt x="2948" y="907"/>
                </a:lnTo>
                <a:lnTo>
                  <a:pt x="2948" y="998"/>
                </a:lnTo>
                <a:lnTo>
                  <a:pt x="2993" y="544"/>
                </a:lnTo>
                <a:lnTo>
                  <a:pt x="3084" y="725"/>
                </a:lnTo>
                <a:lnTo>
                  <a:pt x="3039" y="317"/>
                </a:lnTo>
                <a:lnTo>
                  <a:pt x="3129" y="181"/>
                </a:lnTo>
                <a:lnTo>
                  <a:pt x="3129" y="90"/>
                </a:lnTo>
                <a:lnTo>
                  <a:pt x="3175" y="499"/>
                </a:lnTo>
                <a:lnTo>
                  <a:pt x="3220" y="907"/>
                </a:lnTo>
                <a:lnTo>
                  <a:pt x="3311" y="181"/>
                </a:lnTo>
                <a:lnTo>
                  <a:pt x="3401" y="136"/>
                </a:lnTo>
                <a:lnTo>
                  <a:pt x="3401" y="861"/>
                </a:lnTo>
                <a:lnTo>
                  <a:pt x="3447" y="408"/>
                </a:lnTo>
                <a:lnTo>
                  <a:pt x="3538" y="907"/>
                </a:lnTo>
                <a:lnTo>
                  <a:pt x="3583" y="226"/>
                </a:lnTo>
                <a:lnTo>
                  <a:pt x="3810" y="907"/>
                </a:lnTo>
                <a:lnTo>
                  <a:pt x="3810" y="136"/>
                </a:lnTo>
                <a:lnTo>
                  <a:pt x="3991" y="861"/>
                </a:lnTo>
                <a:lnTo>
                  <a:pt x="4037" y="136"/>
                </a:lnTo>
                <a:lnTo>
                  <a:pt x="4082" y="226"/>
                </a:lnTo>
                <a:lnTo>
                  <a:pt x="4082" y="408"/>
                </a:lnTo>
                <a:lnTo>
                  <a:pt x="4127" y="635"/>
                </a:lnTo>
                <a:lnTo>
                  <a:pt x="4173" y="317"/>
                </a:lnTo>
                <a:lnTo>
                  <a:pt x="4218" y="861"/>
                </a:lnTo>
                <a:lnTo>
                  <a:pt x="4173" y="136"/>
                </a:lnTo>
                <a:lnTo>
                  <a:pt x="4218" y="907"/>
                </a:lnTo>
                <a:lnTo>
                  <a:pt x="4218" y="136"/>
                </a:lnTo>
                <a:lnTo>
                  <a:pt x="4263" y="907"/>
                </a:lnTo>
                <a:lnTo>
                  <a:pt x="4309" y="45"/>
                </a:lnTo>
                <a:lnTo>
                  <a:pt x="4399" y="907"/>
                </a:lnTo>
                <a:lnTo>
                  <a:pt x="4490" y="90"/>
                </a:lnTo>
                <a:lnTo>
                  <a:pt x="4490" y="635"/>
                </a:lnTo>
                <a:lnTo>
                  <a:pt x="4581" y="317"/>
                </a:lnTo>
                <a:lnTo>
                  <a:pt x="4581" y="952"/>
                </a:lnTo>
                <a:lnTo>
                  <a:pt x="4641" y="1001"/>
                </a:lnTo>
                <a:lnTo>
                  <a:pt x="4672" y="90"/>
                </a:lnTo>
                <a:lnTo>
                  <a:pt x="4717" y="907"/>
                </a:lnTo>
                <a:lnTo>
                  <a:pt x="4717" y="90"/>
                </a:lnTo>
                <a:lnTo>
                  <a:pt x="4808" y="952"/>
                </a:lnTo>
                <a:lnTo>
                  <a:pt x="4808" y="90"/>
                </a:lnTo>
              </a:path>
            </a:pathLst>
          </a:custGeom>
          <a:solidFill>
            <a:schemeClr val="bg1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0" name="Freeform 38"/>
          <p:cNvSpPr>
            <a:spLocks/>
          </p:cNvSpPr>
          <p:nvPr/>
        </p:nvSpPr>
        <p:spPr bwMode="auto">
          <a:xfrm>
            <a:off x="611188" y="2120900"/>
            <a:ext cx="7632700" cy="1589088"/>
          </a:xfrm>
          <a:custGeom>
            <a:avLst/>
            <a:gdLst>
              <a:gd name="T0" fmla="*/ 2147483647 w 4808"/>
              <a:gd name="T1" fmla="*/ 2147483647 h 1001"/>
              <a:gd name="T2" fmla="*/ 2147483647 w 4808"/>
              <a:gd name="T3" fmla="*/ 2147483647 h 1001"/>
              <a:gd name="T4" fmla="*/ 2147483647 w 4808"/>
              <a:gd name="T5" fmla="*/ 2147483647 h 1001"/>
              <a:gd name="T6" fmla="*/ 2147483647 w 4808"/>
              <a:gd name="T7" fmla="*/ 2147483647 h 1001"/>
              <a:gd name="T8" fmla="*/ 2147483647 w 4808"/>
              <a:gd name="T9" fmla="*/ 2147483647 h 1001"/>
              <a:gd name="T10" fmla="*/ 2147483647 w 4808"/>
              <a:gd name="T11" fmla="*/ 2147483647 h 1001"/>
              <a:gd name="T12" fmla="*/ 2147483647 w 4808"/>
              <a:gd name="T13" fmla="*/ 2147483647 h 1001"/>
              <a:gd name="T14" fmla="*/ 2147483647 w 4808"/>
              <a:gd name="T15" fmla="*/ 2147483647 h 1001"/>
              <a:gd name="T16" fmla="*/ 2147483647 w 4808"/>
              <a:gd name="T17" fmla="*/ 2147483647 h 1001"/>
              <a:gd name="T18" fmla="*/ 2147483647 w 4808"/>
              <a:gd name="T19" fmla="*/ 2147483647 h 1001"/>
              <a:gd name="T20" fmla="*/ 2147483647 w 4808"/>
              <a:gd name="T21" fmla="*/ 2147483647 h 1001"/>
              <a:gd name="T22" fmla="*/ 2147483647 w 4808"/>
              <a:gd name="T23" fmla="*/ 2147483647 h 1001"/>
              <a:gd name="T24" fmla="*/ 2147483647 w 4808"/>
              <a:gd name="T25" fmla="*/ 2147483647 h 1001"/>
              <a:gd name="T26" fmla="*/ 2147483647 w 4808"/>
              <a:gd name="T27" fmla="*/ 2147483647 h 1001"/>
              <a:gd name="T28" fmla="*/ 2147483647 w 4808"/>
              <a:gd name="T29" fmla="*/ 2147483647 h 1001"/>
              <a:gd name="T30" fmla="*/ 2147483647 w 4808"/>
              <a:gd name="T31" fmla="*/ 2147483647 h 1001"/>
              <a:gd name="T32" fmla="*/ 2147483647 w 4808"/>
              <a:gd name="T33" fmla="*/ 2147483647 h 1001"/>
              <a:gd name="T34" fmla="*/ 2147483647 w 4808"/>
              <a:gd name="T35" fmla="*/ 2147483647 h 1001"/>
              <a:gd name="T36" fmla="*/ 2147483647 w 4808"/>
              <a:gd name="T37" fmla="*/ 2147483647 h 1001"/>
              <a:gd name="T38" fmla="*/ 2147483647 w 4808"/>
              <a:gd name="T39" fmla="*/ 2147483647 h 1001"/>
              <a:gd name="T40" fmla="*/ 2147483647 w 4808"/>
              <a:gd name="T41" fmla="*/ 2147483647 h 1001"/>
              <a:gd name="T42" fmla="*/ 2147483647 w 4808"/>
              <a:gd name="T43" fmla="*/ 2147483647 h 1001"/>
              <a:gd name="T44" fmla="*/ 2147483647 w 4808"/>
              <a:gd name="T45" fmla="*/ 2147483647 h 1001"/>
              <a:gd name="T46" fmla="*/ 2147483647 w 4808"/>
              <a:gd name="T47" fmla="*/ 2147483647 h 1001"/>
              <a:gd name="T48" fmla="*/ 2147483647 w 4808"/>
              <a:gd name="T49" fmla="*/ 2147483647 h 1001"/>
              <a:gd name="T50" fmla="*/ 2147483647 w 4808"/>
              <a:gd name="T51" fmla="*/ 2147483647 h 1001"/>
              <a:gd name="T52" fmla="*/ 2147483647 w 4808"/>
              <a:gd name="T53" fmla="*/ 2147483647 h 1001"/>
              <a:gd name="T54" fmla="*/ 2147483647 w 4808"/>
              <a:gd name="T55" fmla="*/ 2147483647 h 1001"/>
              <a:gd name="T56" fmla="*/ 2147483647 w 4808"/>
              <a:gd name="T57" fmla="*/ 2147483647 h 1001"/>
              <a:gd name="T58" fmla="*/ 2147483647 w 4808"/>
              <a:gd name="T59" fmla="*/ 2147483647 h 1001"/>
              <a:gd name="T60" fmla="*/ 2147483647 w 4808"/>
              <a:gd name="T61" fmla="*/ 2147483647 h 1001"/>
              <a:gd name="T62" fmla="*/ 2147483647 w 4808"/>
              <a:gd name="T63" fmla="*/ 2147483647 h 1001"/>
              <a:gd name="T64" fmla="*/ 2147483647 w 4808"/>
              <a:gd name="T65" fmla="*/ 2147483647 h 1001"/>
              <a:gd name="T66" fmla="*/ 2147483647 w 4808"/>
              <a:gd name="T67" fmla="*/ 2147483647 h 1001"/>
              <a:gd name="T68" fmla="*/ 2147483647 w 4808"/>
              <a:gd name="T69" fmla="*/ 2147483647 h 1001"/>
              <a:gd name="T70" fmla="*/ 2147483647 w 4808"/>
              <a:gd name="T71" fmla="*/ 2147483647 h 1001"/>
              <a:gd name="T72" fmla="*/ 2147483647 w 4808"/>
              <a:gd name="T73" fmla="*/ 2147483647 h 1001"/>
              <a:gd name="T74" fmla="*/ 2147483647 w 4808"/>
              <a:gd name="T75" fmla="*/ 2147483647 h 1001"/>
              <a:gd name="T76" fmla="*/ 2147483647 w 4808"/>
              <a:gd name="T77" fmla="*/ 2147483647 h 1001"/>
              <a:gd name="T78" fmla="*/ 2147483647 w 4808"/>
              <a:gd name="T79" fmla="*/ 2147483647 h 1001"/>
              <a:gd name="T80" fmla="*/ 2147483647 w 4808"/>
              <a:gd name="T81" fmla="*/ 2147483647 h 1001"/>
              <a:gd name="T82" fmla="*/ 2147483647 w 4808"/>
              <a:gd name="T83" fmla="*/ 2147483647 h 1001"/>
              <a:gd name="T84" fmla="*/ 2147483647 w 4808"/>
              <a:gd name="T85" fmla="*/ 2147483647 h 100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1001"/>
              <a:gd name="T131" fmla="*/ 4808 w 4808"/>
              <a:gd name="T132" fmla="*/ 1001 h 100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1001">
                <a:moveTo>
                  <a:pt x="0" y="136"/>
                </a:moveTo>
                <a:lnTo>
                  <a:pt x="45" y="907"/>
                </a:lnTo>
                <a:lnTo>
                  <a:pt x="90" y="181"/>
                </a:lnTo>
                <a:lnTo>
                  <a:pt x="181" y="861"/>
                </a:lnTo>
                <a:lnTo>
                  <a:pt x="226" y="181"/>
                </a:lnTo>
                <a:lnTo>
                  <a:pt x="272" y="907"/>
                </a:lnTo>
                <a:lnTo>
                  <a:pt x="362" y="136"/>
                </a:lnTo>
                <a:lnTo>
                  <a:pt x="408" y="952"/>
                </a:lnTo>
                <a:lnTo>
                  <a:pt x="498" y="90"/>
                </a:lnTo>
                <a:lnTo>
                  <a:pt x="498" y="907"/>
                </a:lnTo>
                <a:lnTo>
                  <a:pt x="589" y="136"/>
                </a:lnTo>
                <a:lnTo>
                  <a:pt x="680" y="907"/>
                </a:lnTo>
                <a:lnTo>
                  <a:pt x="680" y="136"/>
                </a:lnTo>
                <a:lnTo>
                  <a:pt x="771" y="453"/>
                </a:lnTo>
                <a:lnTo>
                  <a:pt x="907" y="272"/>
                </a:lnTo>
                <a:lnTo>
                  <a:pt x="907" y="907"/>
                </a:lnTo>
                <a:lnTo>
                  <a:pt x="997" y="136"/>
                </a:lnTo>
                <a:lnTo>
                  <a:pt x="1043" y="907"/>
                </a:lnTo>
                <a:lnTo>
                  <a:pt x="1270" y="136"/>
                </a:lnTo>
                <a:lnTo>
                  <a:pt x="1270" y="861"/>
                </a:lnTo>
                <a:lnTo>
                  <a:pt x="1315" y="136"/>
                </a:lnTo>
                <a:lnTo>
                  <a:pt x="1315" y="907"/>
                </a:lnTo>
                <a:lnTo>
                  <a:pt x="1360" y="136"/>
                </a:lnTo>
                <a:lnTo>
                  <a:pt x="1406" y="998"/>
                </a:lnTo>
                <a:lnTo>
                  <a:pt x="1496" y="90"/>
                </a:lnTo>
                <a:lnTo>
                  <a:pt x="1542" y="952"/>
                </a:lnTo>
                <a:lnTo>
                  <a:pt x="1632" y="90"/>
                </a:lnTo>
                <a:lnTo>
                  <a:pt x="1769" y="952"/>
                </a:lnTo>
                <a:lnTo>
                  <a:pt x="1905" y="317"/>
                </a:lnTo>
                <a:lnTo>
                  <a:pt x="1905" y="680"/>
                </a:lnTo>
                <a:lnTo>
                  <a:pt x="1950" y="45"/>
                </a:lnTo>
                <a:lnTo>
                  <a:pt x="2041" y="952"/>
                </a:lnTo>
                <a:lnTo>
                  <a:pt x="2086" y="544"/>
                </a:lnTo>
                <a:lnTo>
                  <a:pt x="2086" y="680"/>
                </a:lnTo>
                <a:lnTo>
                  <a:pt x="2131" y="272"/>
                </a:lnTo>
                <a:lnTo>
                  <a:pt x="2222" y="544"/>
                </a:lnTo>
                <a:lnTo>
                  <a:pt x="2222" y="0"/>
                </a:lnTo>
                <a:lnTo>
                  <a:pt x="2313" y="680"/>
                </a:lnTo>
                <a:lnTo>
                  <a:pt x="2404" y="408"/>
                </a:lnTo>
                <a:lnTo>
                  <a:pt x="2449" y="816"/>
                </a:lnTo>
                <a:lnTo>
                  <a:pt x="2494" y="45"/>
                </a:lnTo>
                <a:lnTo>
                  <a:pt x="2540" y="771"/>
                </a:lnTo>
                <a:lnTo>
                  <a:pt x="2585" y="998"/>
                </a:lnTo>
                <a:lnTo>
                  <a:pt x="2721" y="181"/>
                </a:lnTo>
                <a:lnTo>
                  <a:pt x="2766" y="725"/>
                </a:lnTo>
                <a:lnTo>
                  <a:pt x="2903" y="136"/>
                </a:lnTo>
                <a:lnTo>
                  <a:pt x="2948" y="907"/>
                </a:lnTo>
                <a:lnTo>
                  <a:pt x="2948" y="998"/>
                </a:lnTo>
                <a:lnTo>
                  <a:pt x="2993" y="544"/>
                </a:lnTo>
                <a:lnTo>
                  <a:pt x="3084" y="725"/>
                </a:lnTo>
                <a:lnTo>
                  <a:pt x="3039" y="317"/>
                </a:lnTo>
                <a:lnTo>
                  <a:pt x="3129" y="181"/>
                </a:lnTo>
                <a:lnTo>
                  <a:pt x="3129" y="90"/>
                </a:lnTo>
                <a:lnTo>
                  <a:pt x="3175" y="499"/>
                </a:lnTo>
                <a:lnTo>
                  <a:pt x="3220" y="907"/>
                </a:lnTo>
                <a:lnTo>
                  <a:pt x="3311" y="181"/>
                </a:lnTo>
                <a:lnTo>
                  <a:pt x="3401" y="136"/>
                </a:lnTo>
                <a:lnTo>
                  <a:pt x="3401" y="861"/>
                </a:lnTo>
                <a:lnTo>
                  <a:pt x="3447" y="408"/>
                </a:lnTo>
                <a:lnTo>
                  <a:pt x="3538" y="907"/>
                </a:lnTo>
                <a:lnTo>
                  <a:pt x="3583" y="226"/>
                </a:lnTo>
                <a:lnTo>
                  <a:pt x="3810" y="907"/>
                </a:lnTo>
                <a:lnTo>
                  <a:pt x="3810" y="136"/>
                </a:lnTo>
                <a:lnTo>
                  <a:pt x="3991" y="861"/>
                </a:lnTo>
                <a:lnTo>
                  <a:pt x="4037" y="136"/>
                </a:lnTo>
                <a:lnTo>
                  <a:pt x="4082" y="226"/>
                </a:lnTo>
                <a:lnTo>
                  <a:pt x="4082" y="408"/>
                </a:lnTo>
                <a:lnTo>
                  <a:pt x="4127" y="635"/>
                </a:lnTo>
                <a:lnTo>
                  <a:pt x="4173" y="317"/>
                </a:lnTo>
                <a:lnTo>
                  <a:pt x="4218" y="861"/>
                </a:lnTo>
                <a:lnTo>
                  <a:pt x="4173" y="136"/>
                </a:lnTo>
                <a:lnTo>
                  <a:pt x="4218" y="907"/>
                </a:lnTo>
                <a:lnTo>
                  <a:pt x="4218" y="136"/>
                </a:lnTo>
                <a:lnTo>
                  <a:pt x="4263" y="907"/>
                </a:lnTo>
                <a:lnTo>
                  <a:pt x="4309" y="45"/>
                </a:lnTo>
                <a:lnTo>
                  <a:pt x="4399" y="907"/>
                </a:lnTo>
                <a:lnTo>
                  <a:pt x="4490" y="90"/>
                </a:lnTo>
                <a:lnTo>
                  <a:pt x="4490" y="635"/>
                </a:lnTo>
                <a:lnTo>
                  <a:pt x="4581" y="317"/>
                </a:lnTo>
                <a:lnTo>
                  <a:pt x="4581" y="952"/>
                </a:lnTo>
                <a:lnTo>
                  <a:pt x="4641" y="1001"/>
                </a:lnTo>
                <a:lnTo>
                  <a:pt x="4672" y="90"/>
                </a:lnTo>
                <a:lnTo>
                  <a:pt x="4717" y="907"/>
                </a:lnTo>
                <a:lnTo>
                  <a:pt x="4717" y="90"/>
                </a:lnTo>
                <a:lnTo>
                  <a:pt x="4808" y="952"/>
                </a:lnTo>
                <a:lnTo>
                  <a:pt x="4808" y="90"/>
                </a:ln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1" name="Text Box 43"/>
          <p:cNvSpPr txBox="1">
            <a:spLocks noChangeArrowheads="1"/>
          </p:cNvSpPr>
          <p:nvPr/>
        </p:nvSpPr>
        <p:spPr bwMode="auto">
          <a:xfrm>
            <a:off x="1979613" y="357346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Alice</a:t>
            </a:r>
          </a:p>
        </p:txBody>
      </p:sp>
      <p:sp>
        <p:nvSpPr>
          <p:cNvPr id="43022" name="Text Box 44"/>
          <p:cNvSpPr txBox="1">
            <a:spLocks noChangeArrowheads="1"/>
          </p:cNvSpPr>
          <p:nvPr/>
        </p:nvSpPr>
        <p:spPr bwMode="auto">
          <a:xfrm>
            <a:off x="5868988" y="35734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Bob</a:t>
            </a:r>
          </a:p>
        </p:txBody>
      </p:sp>
      <p:sp>
        <p:nvSpPr>
          <p:cNvPr id="43023" name="Text Box 45"/>
          <p:cNvSpPr txBox="1">
            <a:spLocks noChangeArrowheads="1"/>
          </p:cNvSpPr>
          <p:nvPr/>
        </p:nvSpPr>
        <p:spPr bwMode="auto">
          <a:xfrm>
            <a:off x="0" y="5013325"/>
            <a:ext cx="914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/>
              <a:t>The vacuum state has many components of quantum fluctuation as superposition of states. In the above figure, red and blue lines simply describe those different components.</a:t>
            </a:r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7262813" y="3573463"/>
          <a:ext cx="9128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数式" r:id="rId3" imgW="215713" imgH="253780" progId="Equation.3">
                  <p:embed/>
                </p:oleObj>
              </mc:Choice>
              <mc:Fallback>
                <p:oleObj name="数式" r:id="rId3" imgW="215713" imgH="2537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3573463"/>
                        <a:ext cx="912812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/>
        </p:nvGraphicFramePr>
        <p:xfrm>
          <a:off x="8404225" y="2624138"/>
          <a:ext cx="5445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数式" r:id="rId5" imgW="190417" imgH="203112" progId="Equation.3">
                  <p:embed/>
                </p:oleObj>
              </mc:Choice>
              <mc:Fallback>
                <p:oleObj name="数式" r:id="rId5" imgW="190417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2624138"/>
                        <a:ext cx="544513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Line 2"/>
          <p:cNvSpPr>
            <a:spLocks noChangeShapeType="1"/>
          </p:cNvSpPr>
          <p:nvPr/>
        </p:nvSpPr>
        <p:spPr bwMode="auto">
          <a:xfrm>
            <a:off x="395288" y="3141663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38" name="Line 3"/>
          <p:cNvSpPr>
            <a:spLocks noChangeShapeType="1"/>
          </p:cNvSpPr>
          <p:nvPr/>
        </p:nvSpPr>
        <p:spPr bwMode="auto">
          <a:xfrm flipV="1">
            <a:off x="2268538" y="333375"/>
            <a:ext cx="0" cy="47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201613"/>
            <a:ext cx="18002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Amplitude </a:t>
            </a:r>
          </a:p>
          <a:p>
            <a:pPr>
              <a:spcBef>
                <a:spcPct val="50000"/>
              </a:spcBef>
            </a:pPr>
            <a:r>
              <a:rPr lang="en-US" altLang="ja-JP"/>
              <a:t>of fluctuation</a:t>
            </a:r>
          </a:p>
        </p:txBody>
      </p:sp>
      <p:sp>
        <p:nvSpPr>
          <p:cNvPr id="44040" name="Line 33"/>
          <p:cNvSpPr>
            <a:spLocks noChangeShapeType="1"/>
          </p:cNvSpPr>
          <p:nvPr/>
        </p:nvSpPr>
        <p:spPr bwMode="auto">
          <a:xfrm>
            <a:off x="468313" y="2565400"/>
            <a:ext cx="35988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1" name="Line 34"/>
          <p:cNvSpPr>
            <a:spLocks noChangeShapeType="1"/>
          </p:cNvSpPr>
          <p:nvPr/>
        </p:nvSpPr>
        <p:spPr bwMode="auto">
          <a:xfrm>
            <a:off x="468313" y="3789363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2" name="Freeform 35"/>
          <p:cNvSpPr>
            <a:spLocks/>
          </p:cNvSpPr>
          <p:nvPr/>
        </p:nvSpPr>
        <p:spPr bwMode="auto">
          <a:xfrm>
            <a:off x="468313" y="2351088"/>
            <a:ext cx="7632700" cy="1589087"/>
          </a:xfrm>
          <a:custGeom>
            <a:avLst/>
            <a:gdLst>
              <a:gd name="T0" fmla="*/ 2147483647 w 4808"/>
              <a:gd name="T1" fmla="*/ 2147483647 h 1001"/>
              <a:gd name="T2" fmla="*/ 2147483647 w 4808"/>
              <a:gd name="T3" fmla="*/ 2147483647 h 1001"/>
              <a:gd name="T4" fmla="*/ 2147483647 w 4808"/>
              <a:gd name="T5" fmla="*/ 2147483647 h 1001"/>
              <a:gd name="T6" fmla="*/ 2147483647 w 4808"/>
              <a:gd name="T7" fmla="*/ 2147483647 h 1001"/>
              <a:gd name="T8" fmla="*/ 2147483647 w 4808"/>
              <a:gd name="T9" fmla="*/ 2147483647 h 1001"/>
              <a:gd name="T10" fmla="*/ 2147483647 w 4808"/>
              <a:gd name="T11" fmla="*/ 2147483647 h 1001"/>
              <a:gd name="T12" fmla="*/ 2147483647 w 4808"/>
              <a:gd name="T13" fmla="*/ 2147483647 h 1001"/>
              <a:gd name="T14" fmla="*/ 2147483647 w 4808"/>
              <a:gd name="T15" fmla="*/ 2147483647 h 1001"/>
              <a:gd name="T16" fmla="*/ 2147483647 w 4808"/>
              <a:gd name="T17" fmla="*/ 2147483647 h 1001"/>
              <a:gd name="T18" fmla="*/ 2147483647 w 4808"/>
              <a:gd name="T19" fmla="*/ 2147483647 h 1001"/>
              <a:gd name="T20" fmla="*/ 2147483647 w 4808"/>
              <a:gd name="T21" fmla="*/ 2147483647 h 1001"/>
              <a:gd name="T22" fmla="*/ 2147483647 w 4808"/>
              <a:gd name="T23" fmla="*/ 2147483647 h 1001"/>
              <a:gd name="T24" fmla="*/ 2147483647 w 4808"/>
              <a:gd name="T25" fmla="*/ 2147483647 h 1001"/>
              <a:gd name="T26" fmla="*/ 2147483647 w 4808"/>
              <a:gd name="T27" fmla="*/ 2147483647 h 1001"/>
              <a:gd name="T28" fmla="*/ 2147483647 w 4808"/>
              <a:gd name="T29" fmla="*/ 2147483647 h 1001"/>
              <a:gd name="T30" fmla="*/ 2147483647 w 4808"/>
              <a:gd name="T31" fmla="*/ 2147483647 h 1001"/>
              <a:gd name="T32" fmla="*/ 2147483647 w 4808"/>
              <a:gd name="T33" fmla="*/ 2147483647 h 1001"/>
              <a:gd name="T34" fmla="*/ 2147483647 w 4808"/>
              <a:gd name="T35" fmla="*/ 2147483647 h 1001"/>
              <a:gd name="T36" fmla="*/ 2147483647 w 4808"/>
              <a:gd name="T37" fmla="*/ 2147483647 h 1001"/>
              <a:gd name="T38" fmla="*/ 2147483647 w 4808"/>
              <a:gd name="T39" fmla="*/ 2147483647 h 1001"/>
              <a:gd name="T40" fmla="*/ 2147483647 w 4808"/>
              <a:gd name="T41" fmla="*/ 2147483647 h 1001"/>
              <a:gd name="T42" fmla="*/ 2147483647 w 4808"/>
              <a:gd name="T43" fmla="*/ 2147483647 h 1001"/>
              <a:gd name="T44" fmla="*/ 2147483647 w 4808"/>
              <a:gd name="T45" fmla="*/ 2147483647 h 1001"/>
              <a:gd name="T46" fmla="*/ 2147483647 w 4808"/>
              <a:gd name="T47" fmla="*/ 2147483647 h 1001"/>
              <a:gd name="T48" fmla="*/ 2147483647 w 4808"/>
              <a:gd name="T49" fmla="*/ 2147483647 h 1001"/>
              <a:gd name="T50" fmla="*/ 2147483647 w 4808"/>
              <a:gd name="T51" fmla="*/ 2147483647 h 1001"/>
              <a:gd name="T52" fmla="*/ 2147483647 w 4808"/>
              <a:gd name="T53" fmla="*/ 2147483647 h 1001"/>
              <a:gd name="T54" fmla="*/ 2147483647 w 4808"/>
              <a:gd name="T55" fmla="*/ 2147483647 h 1001"/>
              <a:gd name="T56" fmla="*/ 2147483647 w 4808"/>
              <a:gd name="T57" fmla="*/ 2147483647 h 1001"/>
              <a:gd name="T58" fmla="*/ 2147483647 w 4808"/>
              <a:gd name="T59" fmla="*/ 2147483647 h 1001"/>
              <a:gd name="T60" fmla="*/ 2147483647 w 4808"/>
              <a:gd name="T61" fmla="*/ 2147483647 h 1001"/>
              <a:gd name="T62" fmla="*/ 2147483647 w 4808"/>
              <a:gd name="T63" fmla="*/ 2147483647 h 1001"/>
              <a:gd name="T64" fmla="*/ 2147483647 w 4808"/>
              <a:gd name="T65" fmla="*/ 2147483647 h 1001"/>
              <a:gd name="T66" fmla="*/ 2147483647 w 4808"/>
              <a:gd name="T67" fmla="*/ 2147483647 h 1001"/>
              <a:gd name="T68" fmla="*/ 2147483647 w 4808"/>
              <a:gd name="T69" fmla="*/ 2147483647 h 1001"/>
              <a:gd name="T70" fmla="*/ 2147483647 w 4808"/>
              <a:gd name="T71" fmla="*/ 2147483647 h 1001"/>
              <a:gd name="T72" fmla="*/ 2147483647 w 4808"/>
              <a:gd name="T73" fmla="*/ 2147483647 h 1001"/>
              <a:gd name="T74" fmla="*/ 2147483647 w 4808"/>
              <a:gd name="T75" fmla="*/ 2147483647 h 1001"/>
              <a:gd name="T76" fmla="*/ 2147483647 w 4808"/>
              <a:gd name="T77" fmla="*/ 2147483647 h 1001"/>
              <a:gd name="T78" fmla="*/ 2147483647 w 4808"/>
              <a:gd name="T79" fmla="*/ 2147483647 h 1001"/>
              <a:gd name="T80" fmla="*/ 2147483647 w 4808"/>
              <a:gd name="T81" fmla="*/ 2147483647 h 1001"/>
              <a:gd name="T82" fmla="*/ 2147483647 w 4808"/>
              <a:gd name="T83" fmla="*/ 2147483647 h 1001"/>
              <a:gd name="T84" fmla="*/ 2147483647 w 4808"/>
              <a:gd name="T85" fmla="*/ 2147483647 h 100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1001"/>
              <a:gd name="T131" fmla="*/ 4808 w 4808"/>
              <a:gd name="T132" fmla="*/ 1001 h 100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1001">
                <a:moveTo>
                  <a:pt x="0" y="865"/>
                </a:moveTo>
                <a:lnTo>
                  <a:pt x="45" y="94"/>
                </a:lnTo>
                <a:lnTo>
                  <a:pt x="90" y="820"/>
                </a:lnTo>
                <a:lnTo>
                  <a:pt x="181" y="140"/>
                </a:lnTo>
                <a:lnTo>
                  <a:pt x="226" y="820"/>
                </a:lnTo>
                <a:lnTo>
                  <a:pt x="272" y="94"/>
                </a:lnTo>
                <a:lnTo>
                  <a:pt x="362" y="865"/>
                </a:lnTo>
                <a:lnTo>
                  <a:pt x="408" y="49"/>
                </a:lnTo>
                <a:lnTo>
                  <a:pt x="498" y="911"/>
                </a:lnTo>
                <a:lnTo>
                  <a:pt x="498" y="94"/>
                </a:lnTo>
                <a:lnTo>
                  <a:pt x="589" y="865"/>
                </a:lnTo>
                <a:lnTo>
                  <a:pt x="680" y="94"/>
                </a:lnTo>
                <a:lnTo>
                  <a:pt x="680" y="865"/>
                </a:lnTo>
                <a:lnTo>
                  <a:pt x="771" y="548"/>
                </a:lnTo>
                <a:lnTo>
                  <a:pt x="907" y="729"/>
                </a:lnTo>
                <a:lnTo>
                  <a:pt x="907" y="94"/>
                </a:lnTo>
                <a:lnTo>
                  <a:pt x="997" y="865"/>
                </a:lnTo>
                <a:lnTo>
                  <a:pt x="1043" y="94"/>
                </a:lnTo>
                <a:lnTo>
                  <a:pt x="1270" y="865"/>
                </a:lnTo>
                <a:lnTo>
                  <a:pt x="1270" y="140"/>
                </a:lnTo>
                <a:lnTo>
                  <a:pt x="1315" y="865"/>
                </a:lnTo>
                <a:lnTo>
                  <a:pt x="1315" y="94"/>
                </a:lnTo>
                <a:lnTo>
                  <a:pt x="1360" y="865"/>
                </a:lnTo>
                <a:lnTo>
                  <a:pt x="1406" y="3"/>
                </a:lnTo>
                <a:lnTo>
                  <a:pt x="1496" y="911"/>
                </a:lnTo>
                <a:lnTo>
                  <a:pt x="1542" y="49"/>
                </a:lnTo>
                <a:lnTo>
                  <a:pt x="1632" y="911"/>
                </a:lnTo>
                <a:lnTo>
                  <a:pt x="1769" y="49"/>
                </a:lnTo>
                <a:lnTo>
                  <a:pt x="1905" y="684"/>
                </a:lnTo>
                <a:lnTo>
                  <a:pt x="1905" y="321"/>
                </a:lnTo>
                <a:lnTo>
                  <a:pt x="1950" y="956"/>
                </a:lnTo>
                <a:lnTo>
                  <a:pt x="2041" y="49"/>
                </a:lnTo>
                <a:lnTo>
                  <a:pt x="2086" y="457"/>
                </a:lnTo>
                <a:lnTo>
                  <a:pt x="2086" y="321"/>
                </a:lnTo>
                <a:lnTo>
                  <a:pt x="2131" y="729"/>
                </a:lnTo>
                <a:lnTo>
                  <a:pt x="2222" y="457"/>
                </a:lnTo>
                <a:lnTo>
                  <a:pt x="2222" y="1001"/>
                </a:lnTo>
                <a:lnTo>
                  <a:pt x="2313" y="321"/>
                </a:lnTo>
                <a:lnTo>
                  <a:pt x="2404" y="593"/>
                </a:lnTo>
                <a:lnTo>
                  <a:pt x="2425" y="442"/>
                </a:lnTo>
                <a:lnTo>
                  <a:pt x="2488" y="646"/>
                </a:lnTo>
                <a:lnTo>
                  <a:pt x="2532" y="389"/>
                </a:lnTo>
                <a:lnTo>
                  <a:pt x="2603" y="380"/>
                </a:lnTo>
                <a:lnTo>
                  <a:pt x="2674" y="610"/>
                </a:lnTo>
                <a:lnTo>
                  <a:pt x="2771" y="407"/>
                </a:lnTo>
                <a:lnTo>
                  <a:pt x="2833" y="593"/>
                </a:lnTo>
                <a:lnTo>
                  <a:pt x="2877" y="362"/>
                </a:lnTo>
                <a:lnTo>
                  <a:pt x="2913" y="442"/>
                </a:lnTo>
                <a:lnTo>
                  <a:pt x="2993" y="457"/>
                </a:lnTo>
                <a:lnTo>
                  <a:pt x="2984" y="336"/>
                </a:lnTo>
                <a:lnTo>
                  <a:pt x="3046" y="557"/>
                </a:lnTo>
                <a:lnTo>
                  <a:pt x="3108" y="584"/>
                </a:lnTo>
                <a:lnTo>
                  <a:pt x="3126" y="690"/>
                </a:lnTo>
                <a:lnTo>
                  <a:pt x="3175" y="502"/>
                </a:lnTo>
                <a:lnTo>
                  <a:pt x="3232" y="389"/>
                </a:lnTo>
                <a:lnTo>
                  <a:pt x="3294" y="628"/>
                </a:lnTo>
                <a:lnTo>
                  <a:pt x="3383" y="619"/>
                </a:lnTo>
                <a:lnTo>
                  <a:pt x="3365" y="433"/>
                </a:lnTo>
                <a:lnTo>
                  <a:pt x="3447" y="593"/>
                </a:lnTo>
                <a:lnTo>
                  <a:pt x="3538" y="94"/>
                </a:lnTo>
                <a:lnTo>
                  <a:pt x="3583" y="775"/>
                </a:lnTo>
                <a:lnTo>
                  <a:pt x="3810" y="94"/>
                </a:lnTo>
                <a:lnTo>
                  <a:pt x="3810" y="865"/>
                </a:lnTo>
                <a:lnTo>
                  <a:pt x="3991" y="140"/>
                </a:lnTo>
                <a:lnTo>
                  <a:pt x="4037" y="865"/>
                </a:lnTo>
                <a:lnTo>
                  <a:pt x="4082" y="775"/>
                </a:lnTo>
                <a:lnTo>
                  <a:pt x="4082" y="593"/>
                </a:lnTo>
                <a:lnTo>
                  <a:pt x="4127" y="366"/>
                </a:lnTo>
                <a:lnTo>
                  <a:pt x="4173" y="684"/>
                </a:lnTo>
                <a:lnTo>
                  <a:pt x="4218" y="140"/>
                </a:lnTo>
                <a:lnTo>
                  <a:pt x="4173" y="865"/>
                </a:lnTo>
                <a:lnTo>
                  <a:pt x="4218" y="94"/>
                </a:lnTo>
                <a:lnTo>
                  <a:pt x="4218" y="865"/>
                </a:lnTo>
                <a:lnTo>
                  <a:pt x="4263" y="94"/>
                </a:lnTo>
                <a:lnTo>
                  <a:pt x="4309" y="956"/>
                </a:lnTo>
                <a:lnTo>
                  <a:pt x="4399" y="94"/>
                </a:lnTo>
                <a:lnTo>
                  <a:pt x="4490" y="911"/>
                </a:lnTo>
                <a:lnTo>
                  <a:pt x="4490" y="366"/>
                </a:lnTo>
                <a:lnTo>
                  <a:pt x="4581" y="684"/>
                </a:lnTo>
                <a:lnTo>
                  <a:pt x="4581" y="49"/>
                </a:lnTo>
                <a:lnTo>
                  <a:pt x="4641" y="0"/>
                </a:lnTo>
                <a:lnTo>
                  <a:pt x="4672" y="911"/>
                </a:lnTo>
                <a:lnTo>
                  <a:pt x="4717" y="94"/>
                </a:lnTo>
                <a:lnTo>
                  <a:pt x="4717" y="911"/>
                </a:lnTo>
                <a:lnTo>
                  <a:pt x="4808" y="49"/>
                </a:lnTo>
                <a:lnTo>
                  <a:pt x="4808" y="911"/>
                </a:lnTo>
              </a:path>
            </a:pathLst>
          </a:cu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3" name="Freeform 36"/>
          <p:cNvSpPr>
            <a:spLocks/>
          </p:cNvSpPr>
          <p:nvPr/>
        </p:nvSpPr>
        <p:spPr bwMode="auto">
          <a:xfrm>
            <a:off x="611188" y="1238250"/>
            <a:ext cx="7632700" cy="4233863"/>
          </a:xfrm>
          <a:custGeom>
            <a:avLst/>
            <a:gdLst>
              <a:gd name="T0" fmla="*/ 2147483647 w 4808"/>
              <a:gd name="T1" fmla="*/ 2147483647 h 2667"/>
              <a:gd name="T2" fmla="*/ 2147483647 w 4808"/>
              <a:gd name="T3" fmla="*/ 2147483647 h 2667"/>
              <a:gd name="T4" fmla="*/ 2147483647 w 4808"/>
              <a:gd name="T5" fmla="*/ 2147483647 h 2667"/>
              <a:gd name="T6" fmla="*/ 2147483647 w 4808"/>
              <a:gd name="T7" fmla="*/ 2147483647 h 2667"/>
              <a:gd name="T8" fmla="*/ 2147483647 w 4808"/>
              <a:gd name="T9" fmla="*/ 2147483647 h 2667"/>
              <a:gd name="T10" fmla="*/ 2147483647 w 4808"/>
              <a:gd name="T11" fmla="*/ 2147483647 h 2667"/>
              <a:gd name="T12" fmla="*/ 2147483647 w 4808"/>
              <a:gd name="T13" fmla="*/ 2147483647 h 2667"/>
              <a:gd name="T14" fmla="*/ 2147483647 w 4808"/>
              <a:gd name="T15" fmla="*/ 2147483647 h 2667"/>
              <a:gd name="T16" fmla="*/ 2147483647 w 4808"/>
              <a:gd name="T17" fmla="*/ 2147483647 h 2667"/>
              <a:gd name="T18" fmla="*/ 2147483647 w 4808"/>
              <a:gd name="T19" fmla="*/ 2147483647 h 2667"/>
              <a:gd name="T20" fmla="*/ 2147483647 w 4808"/>
              <a:gd name="T21" fmla="*/ 2147483647 h 2667"/>
              <a:gd name="T22" fmla="*/ 2147483647 w 4808"/>
              <a:gd name="T23" fmla="*/ 2147483647 h 2667"/>
              <a:gd name="T24" fmla="*/ 2147483647 w 4808"/>
              <a:gd name="T25" fmla="*/ 2147483647 h 2667"/>
              <a:gd name="T26" fmla="*/ 2147483647 w 4808"/>
              <a:gd name="T27" fmla="*/ 2147483647 h 2667"/>
              <a:gd name="T28" fmla="*/ 2147483647 w 4808"/>
              <a:gd name="T29" fmla="*/ 2147483647 h 2667"/>
              <a:gd name="T30" fmla="*/ 2147483647 w 4808"/>
              <a:gd name="T31" fmla="*/ 2147483647 h 2667"/>
              <a:gd name="T32" fmla="*/ 2147483647 w 4808"/>
              <a:gd name="T33" fmla="*/ 2147483647 h 2667"/>
              <a:gd name="T34" fmla="*/ 2147483647 w 4808"/>
              <a:gd name="T35" fmla="*/ 2147483647 h 2667"/>
              <a:gd name="T36" fmla="*/ 2147483647 w 4808"/>
              <a:gd name="T37" fmla="*/ 2147483647 h 2667"/>
              <a:gd name="T38" fmla="*/ 2147483647 w 4808"/>
              <a:gd name="T39" fmla="*/ 2147483647 h 2667"/>
              <a:gd name="T40" fmla="*/ 2147483647 w 4808"/>
              <a:gd name="T41" fmla="*/ 2147483647 h 2667"/>
              <a:gd name="T42" fmla="*/ 2147483647 w 4808"/>
              <a:gd name="T43" fmla="*/ 2147483647 h 2667"/>
              <a:gd name="T44" fmla="*/ 2147483647 w 4808"/>
              <a:gd name="T45" fmla="*/ 2147483647 h 2667"/>
              <a:gd name="T46" fmla="*/ 2147483647 w 4808"/>
              <a:gd name="T47" fmla="*/ 2147483647 h 2667"/>
              <a:gd name="T48" fmla="*/ 2147483647 w 4808"/>
              <a:gd name="T49" fmla="*/ 2147483647 h 2667"/>
              <a:gd name="T50" fmla="*/ 2147483647 w 4808"/>
              <a:gd name="T51" fmla="*/ 2147483647 h 2667"/>
              <a:gd name="T52" fmla="*/ 2147483647 w 4808"/>
              <a:gd name="T53" fmla="*/ 0 h 2667"/>
              <a:gd name="T54" fmla="*/ 2147483647 w 4808"/>
              <a:gd name="T55" fmla="*/ 2147483647 h 2667"/>
              <a:gd name="T56" fmla="*/ 2147483647 w 4808"/>
              <a:gd name="T57" fmla="*/ 2147483647 h 2667"/>
              <a:gd name="T58" fmla="*/ 2147483647 w 4808"/>
              <a:gd name="T59" fmla="*/ 2147483647 h 2667"/>
              <a:gd name="T60" fmla="*/ 2147483647 w 4808"/>
              <a:gd name="T61" fmla="*/ 2147483647 h 2667"/>
              <a:gd name="T62" fmla="*/ 2147483647 w 4808"/>
              <a:gd name="T63" fmla="*/ 2147483647 h 2667"/>
              <a:gd name="T64" fmla="*/ 2147483647 w 4808"/>
              <a:gd name="T65" fmla="*/ 2147483647 h 2667"/>
              <a:gd name="T66" fmla="*/ 2147483647 w 4808"/>
              <a:gd name="T67" fmla="*/ 2147483647 h 2667"/>
              <a:gd name="T68" fmla="*/ 2147483647 w 4808"/>
              <a:gd name="T69" fmla="*/ 2147483647 h 2667"/>
              <a:gd name="T70" fmla="*/ 2147483647 w 4808"/>
              <a:gd name="T71" fmla="*/ 2147483647 h 2667"/>
              <a:gd name="T72" fmla="*/ 2147483647 w 4808"/>
              <a:gd name="T73" fmla="*/ 2147483647 h 2667"/>
              <a:gd name="T74" fmla="*/ 2147483647 w 4808"/>
              <a:gd name="T75" fmla="*/ 2147483647 h 2667"/>
              <a:gd name="T76" fmla="*/ 2147483647 w 4808"/>
              <a:gd name="T77" fmla="*/ 2147483647 h 2667"/>
              <a:gd name="T78" fmla="*/ 2147483647 w 4808"/>
              <a:gd name="T79" fmla="*/ 2147483647 h 2667"/>
              <a:gd name="T80" fmla="*/ 2147483647 w 4808"/>
              <a:gd name="T81" fmla="*/ 2147483647 h 2667"/>
              <a:gd name="T82" fmla="*/ 2147483647 w 4808"/>
              <a:gd name="T83" fmla="*/ 2147483647 h 2667"/>
              <a:gd name="T84" fmla="*/ 2147483647 w 4808"/>
              <a:gd name="T85" fmla="*/ 2147483647 h 266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808"/>
              <a:gd name="T130" fmla="*/ 0 h 2667"/>
              <a:gd name="T131" fmla="*/ 4808 w 4808"/>
              <a:gd name="T132" fmla="*/ 2667 h 266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808" h="2667">
                <a:moveTo>
                  <a:pt x="0" y="836"/>
                </a:moveTo>
                <a:lnTo>
                  <a:pt x="45" y="1607"/>
                </a:lnTo>
                <a:lnTo>
                  <a:pt x="90" y="881"/>
                </a:lnTo>
                <a:lnTo>
                  <a:pt x="181" y="1561"/>
                </a:lnTo>
                <a:lnTo>
                  <a:pt x="226" y="881"/>
                </a:lnTo>
                <a:lnTo>
                  <a:pt x="272" y="1607"/>
                </a:lnTo>
                <a:lnTo>
                  <a:pt x="362" y="836"/>
                </a:lnTo>
                <a:lnTo>
                  <a:pt x="408" y="1652"/>
                </a:lnTo>
                <a:lnTo>
                  <a:pt x="498" y="790"/>
                </a:lnTo>
                <a:lnTo>
                  <a:pt x="498" y="1607"/>
                </a:lnTo>
                <a:lnTo>
                  <a:pt x="589" y="836"/>
                </a:lnTo>
                <a:lnTo>
                  <a:pt x="680" y="1607"/>
                </a:lnTo>
                <a:lnTo>
                  <a:pt x="680" y="836"/>
                </a:lnTo>
                <a:lnTo>
                  <a:pt x="771" y="1153"/>
                </a:lnTo>
                <a:lnTo>
                  <a:pt x="907" y="972"/>
                </a:lnTo>
                <a:lnTo>
                  <a:pt x="907" y="1607"/>
                </a:lnTo>
                <a:lnTo>
                  <a:pt x="997" y="836"/>
                </a:lnTo>
                <a:lnTo>
                  <a:pt x="1043" y="1607"/>
                </a:lnTo>
                <a:lnTo>
                  <a:pt x="1270" y="836"/>
                </a:lnTo>
                <a:lnTo>
                  <a:pt x="1270" y="1561"/>
                </a:lnTo>
                <a:lnTo>
                  <a:pt x="1315" y="836"/>
                </a:lnTo>
                <a:lnTo>
                  <a:pt x="1315" y="1607"/>
                </a:lnTo>
                <a:lnTo>
                  <a:pt x="1360" y="836"/>
                </a:lnTo>
                <a:lnTo>
                  <a:pt x="1406" y="1698"/>
                </a:lnTo>
                <a:lnTo>
                  <a:pt x="1496" y="790"/>
                </a:lnTo>
                <a:lnTo>
                  <a:pt x="1542" y="1652"/>
                </a:lnTo>
                <a:lnTo>
                  <a:pt x="1632" y="790"/>
                </a:lnTo>
                <a:lnTo>
                  <a:pt x="1769" y="1652"/>
                </a:lnTo>
                <a:lnTo>
                  <a:pt x="1905" y="1017"/>
                </a:lnTo>
                <a:lnTo>
                  <a:pt x="1905" y="1380"/>
                </a:lnTo>
                <a:lnTo>
                  <a:pt x="1950" y="745"/>
                </a:lnTo>
                <a:lnTo>
                  <a:pt x="2041" y="1652"/>
                </a:lnTo>
                <a:lnTo>
                  <a:pt x="2086" y="1244"/>
                </a:lnTo>
                <a:lnTo>
                  <a:pt x="2086" y="1380"/>
                </a:lnTo>
                <a:lnTo>
                  <a:pt x="2131" y="972"/>
                </a:lnTo>
                <a:lnTo>
                  <a:pt x="2222" y="1244"/>
                </a:lnTo>
                <a:lnTo>
                  <a:pt x="2211" y="0"/>
                </a:lnTo>
                <a:lnTo>
                  <a:pt x="2265" y="2091"/>
                </a:lnTo>
                <a:lnTo>
                  <a:pt x="2344" y="753"/>
                </a:lnTo>
                <a:lnTo>
                  <a:pt x="2389" y="2667"/>
                </a:lnTo>
                <a:lnTo>
                  <a:pt x="2442" y="88"/>
                </a:lnTo>
                <a:lnTo>
                  <a:pt x="2540" y="1471"/>
                </a:lnTo>
                <a:lnTo>
                  <a:pt x="2646" y="2224"/>
                </a:lnTo>
                <a:lnTo>
                  <a:pt x="2646" y="97"/>
                </a:lnTo>
                <a:lnTo>
                  <a:pt x="2721" y="881"/>
                </a:lnTo>
                <a:lnTo>
                  <a:pt x="2823" y="2144"/>
                </a:lnTo>
                <a:lnTo>
                  <a:pt x="2947" y="204"/>
                </a:lnTo>
                <a:lnTo>
                  <a:pt x="2948" y="1607"/>
                </a:lnTo>
                <a:lnTo>
                  <a:pt x="2965" y="2251"/>
                </a:lnTo>
                <a:lnTo>
                  <a:pt x="2993" y="1244"/>
                </a:lnTo>
                <a:lnTo>
                  <a:pt x="3062" y="1985"/>
                </a:lnTo>
                <a:lnTo>
                  <a:pt x="3039" y="1017"/>
                </a:lnTo>
                <a:lnTo>
                  <a:pt x="3129" y="881"/>
                </a:lnTo>
                <a:lnTo>
                  <a:pt x="3124" y="0"/>
                </a:lnTo>
                <a:lnTo>
                  <a:pt x="3175" y="1199"/>
                </a:lnTo>
                <a:lnTo>
                  <a:pt x="3204" y="2056"/>
                </a:lnTo>
                <a:lnTo>
                  <a:pt x="3248" y="80"/>
                </a:lnTo>
                <a:lnTo>
                  <a:pt x="3401" y="836"/>
                </a:lnTo>
                <a:lnTo>
                  <a:pt x="3401" y="1561"/>
                </a:lnTo>
                <a:lnTo>
                  <a:pt x="3447" y="1108"/>
                </a:lnTo>
                <a:lnTo>
                  <a:pt x="3538" y="1607"/>
                </a:lnTo>
                <a:lnTo>
                  <a:pt x="3583" y="926"/>
                </a:lnTo>
                <a:lnTo>
                  <a:pt x="3810" y="1607"/>
                </a:lnTo>
                <a:lnTo>
                  <a:pt x="3810" y="836"/>
                </a:lnTo>
                <a:lnTo>
                  <a:pt x="3991" y="1561"/>
                </a:lnTo>
                <a:lnTo>
                  <a:pt x="4037" y="836"/>
                </a:lnTo>
                <a:lnTo>
                  <a:pt x="4082" y="926"/>
                </a:lnTo>
                <a:lnTo>
                  <a:pt x="4082" y="1108"/>
                </a:lnTo>
                <a:lnTo>
                  <a:pt x="4127" y="1335"/>
                </a:lnTo>
                <a:lnTo>
                  <a:pt x="4173" y="1017"/>
                </a:lnTo>
                <a:lnTo>
                  <a:pt x="4218" y="1561"/>
                </a:lnTo>
                <a:lnTo>
                  <a:pt x="4173" y="836"/>
                </a:lnTo>
                <a:lnTo>
                  <a:pt x="4218" y="1607"/>
                </a:lnTo>
                <a:lnTo>
                  <a:pt x="4218" y="836"/>
                </a:lnTo>
                <a:lnTo>
                  <a:pt x="4263" y="1607"/>
                </a:lnTo>
                <a:lnTo>
                  <a:pt x="4309" y="745"/>
                </a:lnTo>
                <a:lnTo>
                  <a:pt x="4399" y="1607"/>
                </a:lnTo>
                <a:lnTo>
                  <a:pt x="4490" y="790"/>
                </a:lnTo>
                <a:lnTo>
                  <a:pt x="4490" y="1335"/>
                </a:lnTo>
                <a:lnTo>
                  <a:pt x="4581" y="1017"/>
                </a:lnTo>
                <a:lnTo>
                  <a:pt x="4581" y="1652"/>
                </a:lnTo>
                <a:lnTo>
                  <a:pt x="4641" y="1701"/>
                </a:lnTo>
                <a:lnTo>
                  <a:pt x="4672" y="790"/>
                </a:lnTo>
                <a:lnTo>
                  <a:pt x="4717" y="1607"/>
                </a:lnTo>
                <a:lnTo>
                  <a:pt x="4717" y="790"/>
                </a:lnTo>
                <a:lnTo>
                  <a:pt x="4808" y="1652"/>
                </a:lnTo>
                <a:lnTo>
                  <a:pt x="4808" y="790"/>
                </a:ln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4" name="Line 37"/>
          <p:cNvSpPr>
            <a:spLocks noChangeShapeType="1"/>
          </p:cNvSpPr>
          <p:nvPr/>
        </p:nvSpPr>
        <p:spPr bwMode="auto">
          <a:xfrm>
            <a:off x="6156325" y="3789363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5" name="Line 38"/>
          <p:cNvSpPr>
            <a:spLocks noChangeShapeType="1"/>
          </p:cNvSpPr>
          <p:nvPr/>
        </p:nvSpPr>
        <p:spPr bwMode="auto">
          <a:xfrm>
            <a:off x="6156325" y="256540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6" name="Line 39"/>
          <p:cNvSpPr>
            <a:spLocks noChangeShapeType="1"/>
          </p:cNvSpPr>
          <p:nvPr/>
        </p:nvSpPr>
        <p:spPr bwMode="auto">
          <a:xfrm>
            <a:off x="3995738" y="4652963"/>
            <a:ext cx="2160587" cy="0"/>
          </a:xfrm>
          <a:prstGeom prst="line">
            <a:avLst/>
          </a:prstGeom>
          <a:noFill/>
          <a:ln w="38100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7" name="Line 40"/>
          <p:cNvSpPr>
            <a:spLocks noChangeShapeType="1"/>
          </p:cNvSpPr>
          <p:nvPr/>
        </p:nvSpPr>
        <p:spPr bwMode="auto">
          <a:xfrm>
            <a:off x="3995738" y="1557338"/>
            <a:ext cx="2160587" cy="0"/>
          </a:xfrm>
          <a:prstGeom prst="line">
            <a:avLst/>
          </a:prstGeom>
          <a:noFill/>
          <a:ln w="38100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6084888" y="3860800"/>
          <a:ext cx="23606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数式" r:id="rId3" imgW="507960" imgH="253800" progId="Equation.3">
                  <p:embed/>
                </p:oleObj>
              </mc:Choice>
              <mc:Fallback>
                <p:oleObj name="数式" r:id="rId3" imgW="5079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860800"/>
                        <a:ext cx="23606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4"/>
          <p:cNvGraphicFramePr>
            <a:graphicFrameLocks noChangeAspect="1"/>
          </p:cNvGraphicFramePr>
          <p:nvPr/>
        </p:nvGraphicFramePr>
        <p:xfrm>
          <a:off x="2960688" y="152400"/>
          <a:ext cx="450691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数式" r:id="rId5" imgW="1384200" imgH="253800" progId="Equation.3">
                  <p:embed/>
                </p:oleObj>
              </mc:Choice>
              <mc:Fallback>
                <p:oleObj name="数式" r:id="rId5" imgW="13842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152400"/>
                        <a:ext cx="4506912" cy="825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8" name="Text Box 47"/>
          <p:cNvSpPr txBox="1">
            <a:spLocks noChangeArrowheads="1"/>
          </p:cNvSpPr>
          <p:nvPr/>
        </p:nvSpPr>
        <p:spPr bwMode="auto">
          <a:xfrm>
            <a:off x="2771775" y="90805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>
                <a:solidFill>
                  <a:srgbClr val="FF0066"/>
                </a:solidFill>
              </a:rPr>
              <a:t>Amount of energy increases on average !</a:t>
            </a:r>
          </a:p>
        </p:txBody>
      </p:sp>
      <p:sp>
        <p:nvSpPr>
          <p:cNvPr id="44049" name="Text Box 48"/>
          <p:cNvSpPr txBox="1">
            <a:spLocks noChangeArrowheads="1"/>
          </p:cNvSpPr>
          <p:nvPr/>
        </p:nvSpPr>
        <p:spPr bwMode="auto">
          <a:xfrm>
            <a:off x="36513" y="543083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If a </a:t>
            </a:r>
            <a:r>
              <a:rPr lang="en-US" altLang="ja-JP" sz="2000" b="1" dirty="0" smtClean="0"/>
              <a:t>local unitary acts </a:t>
            </a:r>
            <a:r>
              <a:rPr lang="en-US" altLang="ja-JP" sz="2000" b="1" dirty="0"/>
              <a:t>on </a:t>
            </a:r>
            <a:r>
              <a:rPr lang="en-US" altLang="ja-JP" sz="2000" b="1" dirty="0" smtClean="0"/>
              <a:t>vacuum fluctuation</a:t>
            </a:r>
            <a:r>
              <a:rPr lang="en-US" altLang="ja-JP" sz="2000" b="1" dirty="0"/>
              <a:t>, the blue-lined component may become suppressed, but the red-lined component becomes large. Thus, on average, positive amount of energy must be </a:t>
            </a:r>
            <a:r>
              <a:rPr lang="en-US" altLang="ja-JP" sz="2000" b="1" dirty="0" smtClean="0"/>
              <a:t>injected </a:t>
            </a:r>
            <a:r>
              <a:rPr lang="en-US" altLang="ja-JP" sz="2000" b="1" dirty="0"/>
              <a:t>into the field</a:t>
            </a:r>
            <a:r>
              <a:rPr lang="en-US" altLang="ja-JP" b="1" dirty="0" smtClean="0"/>
              <a:t>.</a:t>
            </a:r>
            <a:r>
              <a:rPr lang="en-US" altLang="ja-JP" b="1" dirty="0" smtClean="0">
                <a:solidFill>
                  <a:srgbClr val="FF0000"/>
                </a:solidFill>
              </a:rPr>
              <a:t> (Passivity of Vacuum State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1200" dirty="0" smtClean="0"/>
              <a:t>W. </a:t>
            </a:r>
            <a:r>
              <a:rPr lang="en-US" altLang="ja-JP" sz="1200" dirty="0" err="1" smtClean="0"/>
              <a:t>Pusz</a:t>
            </a:r>
            <a:r>
              <a:rPr lang="en-US" altLang="ja-JP" sz="1200" dirty="0" smtClean="0"/>
              <a:t> and S. L. </a:t>
            </a:r>
            <a:r>
              <a:rPr lang="en-US" altLang="ja-JP" sz="1200" dirty="0" err="1" smtClean="0"/>
              <a:t>Woronowicz</a:t>
            </a:r>
            <a:r>
              <a:rPr lang="en-US" altLang="ja-JP" sz="1200" dirty="0" smtClean="0"/>
              <a:t>, </a:t>
            </a:r>
            <a:r>
              <a:rPr lang="en-US" altLang="ja-JP" sz="1200" dirty="0" err="1" smtClean="0"/>
              <a:t>Commun</a:t>
            </a:r>
            <a:r>
              <a:rPr lang="en-US" altLang="ja-JP" sz="1200" dirty="0" smtClean="0"/>
              <a:t>. Math. Phys. 58, 273 (1978</a:t>
            </a:r>
            <a:r>
              <a:rPr lang="en-US" altLang="ja-JP" sz="1400" dirty="0" smtClean="0"/>
              <a:t>)</a:t>
            </a:r>
            <a:r>
              <a:rPr lang="en-US" altLang="ja-JP" b="1" dirty="0" smtClean="0">
                <a:solidFill>
                  <a:srgbClr val="FF0000"/>
                </a:solidFill>
              </a:rPr>
              <a:t>)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graphicFrame>
        <p:nvGraphicFramePr>
          <p:cNvPr id="44036" name="Object 5"/>
          <p:cNvGraphicFramePr>
            <a:graphicFrameLocks noChangeAspect="1"/>
          </p:cNvGraphicFramePr>
          <p:nvPr/>
        </p:nvGraphicFramePr>
        <p:xfrm>
          <a:off x="8410575" y="2786063"/>
          <a:ext cx="5445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数式" r:id="rId7" imgW="190417" imgH="203112" progId="Equation.3">
                  <p:embed/>
                </p:oleObj>
              </mc:Choice>
              <mc:Fallback>
                <p:oleObj name="数式" r:id="rId7" imgW="190417" imgH="20311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575" y="2786063"/>
                        <a:ext cx="544513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1313</Words>
  <Application>Microsoft Office PowerPoint</Application>
  <PresentationFormat>画面に合わせる (4:3)</PresentationFormat>
  <Paragraphs>203</Paragraphs>
  <Slides>34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6" baseType="lpstr">
      <vt:lpstr>標準デザイン</vt:lpstr>
      <vt:lpstr>数式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696</cp:revision>
  <dcterms:created xsi:type="dcterms:W3CDTF">2008-04-04T03:56:27Z</dcterms:created>
  <dcterms:modified xsi:type="dcterms:W3CDTF">2011-10-04T07:59:15Z</dcterms:modified>
</cp:coreProperties>
</file>