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1" r:id="rId2"/>
    <p:sldId id="256" r:id="rId3"/>
    <p:sldId id="272" r:id="rId4"/>
    <p:sldId id="258" r:id="rId5"/>
    <p:sldId id="259" r:id="rId6"/>
    <p:sldId id="283" r:id="rId7"/>
    <p:sldId id="282" r:id="rId8"/>
    <p:sldId id="274" r:id="rId9"/>
    <p:sldId id="296" r:id="rId10"/>
    <p:sldId id="297" r:id="rId11"/>
    <p:sldId id="261" r:id="rId12"/>
    <p:sldId id="262" r:id="rId13"/>
    <p:sldId id="284" r:id="rId14"/>
    <p:sldId id="285" r:id="rId15"/>
    <p:sldId id="287" r:id="rId16"/>
    <p:sldId id="288" r:id="rId17"/>
    <p:sldId id="289" r:id="rId18"/>
    <p:sldId id="290" r:id="rId19"/>
    <p:sldId id="295" r:id="rId20"/>
    <p:sldId id="276" r:id="rId21"/>
    <p:sldId id="266" r:id="rId22"/>
    <p:sldId id="280" r:id="rId23"/>
    <p:sldId id="294" r:id="rId24"/>
    <p:sldId id="275" r:id="rId25"/>
    <p:sldId id="277" r:id="rId26"/>
    <p:sldId id="267" r:id="rId27"/>
    <p:sldId id="292" r:id="rId28"/>
    <p:sldId id="286" r:id="rId2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6699FF"/>
    <a:srgbClr val="FF9900"/>
    <a:srgbClr val="FF6600"/>
    <a:srgbClr val="FF99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8480" autoAdjust="0"/>
  </p:normalViewPr>
  <p:slideViewPr>
    <p:cSldViewPr snapToGrid="0" snapToObjects="1">
      <p:cViewPr varScale="1">
        <p:scale>
          <a:sx n="112" d="100"/>
          <a:sy n="112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70359-F9FD-BE4A-A8C8-F8DFB78A0839}" type="datetimeFigureOut">
              <a:rPr kumimoji="1" lang="ja-JP" altLang="en-US" smtClean="0"/>
              <a:t>11/09/28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F0DBE-9D60-5149-9FBC-04DA3E961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11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2D7D7E-B62E-5143-A130-A81388D1F5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66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0"/>
        <a:cs typeface="ＭＳ Ｐ明朝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0"/>
        <a:cs typeface="ＭＳ Ｐ明朝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0"/>
        <a:cs typeface="ＭＳ Ｐ明朝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0"/>
        <a:cs typeface="ＭＳ Ｐ明朝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0"/>
        <a:cs typeface="ＭＳ 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914400"/>
            <a:ext cx="49530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タイトルの</a:t>
            </a:r>
            <a:r>
              <a:rPr lang="en-US" altLang="ja-JP" noProof="0" smtClean="0"/>
              <a:t/>
            </a:r>
            <a:br>
              <a:rPr lang="en-US" altLang="ja-JP" noProof="0" smtClean="0"/>
            </a:br>
            <a:r>
              <a:rPr lang="ja-JP" altLang="en-US" noProof="0" smtClean="0"/>
              <a:t>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810000"/>
            <a:ext cx="4953000" cy="1371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E6AE45-FBF3-734C-95C1-C03F37E24ED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81000" y="4570413"/>
            <a:ext cx="852488" cy="852487"/>
          </a:xfrm>
          <a:prstGeom prst="roundRect">
            <a:avLst>
              <a:gd name="adj" fmla="val 10958"/>
            </a:avLst>
          </a:prstGeom>
          <a:solidFill>
            <a:srgbClr val="6699FF"/>
          </a:solidFill>
          <a:ln w="5715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357313" y="4572000"/>
            <a:ext cx="852487" cy="852488"/>
          </a:xfrm>
          <a:prstGeom prst="roundRect">
            <a:avLst>
              <a:gd name="adj" fmla="val 10958"/>
            </a:avLst>
          </a:prstGeom>
          <a:solidFill>
            <a:srgbClr val="3366FF"/>
          </a:solidFill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81000" y="5548313"/>
            <a:ext cx="852488" cy="852487"/>
          </a:xfrm>
          <a:prstGeom prst="roundRect">
            <a:avLst>
              <a:gd name="adj" fmla="val 10958"/>
            </a:avLst>
          </a:prstGeom>
          <a:solidFill>
            <a:srgbClr val="FF9900"/>
          </a:solidFill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357313" y="5548313"/>
            <a:ext cx="852487" cy="852487"/>
          </a:xfrm>
          <a:prstGeom prst="roundRect">
            <a:avLst>
              <a:gd name="adj" fmla="val 10958"/>
            </a:avLst>
          </a:prstGeom>
          <a:solidFill>
            <a:schemeClr val="bg1"/>
          </a:solidFill>
          <a:ln w="5715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335213" y="5548313"/>
            <a:ext cx="852487" cy="852487"/>
          </a:xfrm>
          <a:prstGeom prst="roundRect">
            <a:avLst>
              <a:gd name="adj" fmla="val 10958"/>
            </a:avLst>
          </a:prstGeom>
          <a:solidFill>
            <a:srgbClr val="6699FF"/>
          </a:solidFill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81000" y="3594100"/>
            <a:ext cx="852488" cy="852488"/>
          </a:xfrm>
          <a:prstGeom prst="roundRect">
            <a:avLst>
              <a:gd name="adj" fmla="val 10958"/>
            </a:avLst>
          </a:prstGeom>
          <a:solidFill>
            <a:schemeClr val="bg1"/>
          </a:solidFill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784D3-F833-E944-A0FF-B75754DA6A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004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A62C-D031-E44C-B919-AC5D0A68B4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20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8D084-BF3B-5F40-BB22-99886B8766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1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A243-83B0-054E-9C13-21201ABB31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514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560AA-C46C-8F41-A026-1DD873B9C69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19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332A-95F4-E647-A7F7-7F8583A600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712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AA52B-E1A8-5F43-AD38-2CEF1C0DA8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171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EF88D-90FF-A94B-A4C6-E358FC8DBA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86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49444-591E-1D43-A312-259753D38A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36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66C0-9275-6143-BC1B-6CC4BDAB05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3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944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944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66FF"/>
                </a:solidFill>
                <a:latin typeface="+mn-lt"/>
              </a:defRPr>
            </a:lvl1pPr>
          </a:lstStyle>
          <a:p>
            <a:fld id="{1771B69D-A1C3-704F-9003-A4BC18B2FEF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5400000">
            <a:off x="560388" y="150813"/>
            <a:ext cx="347662" cy="347662"/>
          </a:xfrm>
          <a:prstGeom prst="roundRect">
            <a:avLst>
              <a:gd name="adj" fmla="val 10958"/>
            </a:avLst>
          </a:prstGeom>
          <a:solidFill>
            <a:srgbClr val="6699FF"/>
          </a:solidFill>
          <a:ln w="28575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 rot="5400000">
            <a:off x="558801" y="560387"/>
            <a:ext cx="347662" cy="347663"/>
          </a:xfrm>
          <a:prstGeom prst="roundRect">
            <a:avLst>
              <a:gd name="adj" fmla="val 10958"/>
            </a:avLst>
          </a:prstGeom>
          <a:solidFill>
            <a:srgbClr val="3366FF"/>
          </a:solidFill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 rot="5400000">
            <a:off x="149226" y="150812"/>
            <a:ext cx="347662" cy="347663"/>
          </a:xfrm>
          <a:prstGeom prst="roundRect">
            <a:avLst>
              <a:gd name="adj" fmla="val 10958"/>
            </a:avLst>
          </a:prstGeom>
          <a:solidFill>
            <a:srgbClr val="FF9900"/>
          </a:solidFill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 rot="5400000">
            <a:off x="149226" y="560387"/>
            <a:ext cx="347662" cy="347663"/>
          </a:xfrm>
          <a:prstGeom prst="roundRect">
            <a:avLst>
              <a:gd name="adj" fmla="val 10958"/>
            </a:avLst>
          </a:prstGeom>
          <a:solidFill>
            <a:schemeClr val="bg1"/>
          </a:solidFill>
          <a:ln w="28575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 rot="5400000">
            <a:off x="149225" y="958850"/>
            <a:ext cx="347663" cy="347663"/>
          </a:xfrm>
          <a:prstGeom prst="roundRect">
            <a:avLst>
              <a:gd name="adj" fmla="val 10958"/>
            </a:avLst>
          </a:prstGeom>
          <a:solidFill>
            <a:srgbClr val="6699FF"/>
          </a:solidFill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 rot="5400000">
            <a:off x="969963" y="150813"/>
            <a:ext cx="347662" cy="347662"/>
          </a:xfrm>
          <a:prstGeom prst="roundRect">
            <a:avLst>
              <a:gd name="adj" fmla="val 10958"/>
            </a:avLst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 Unicod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charset="0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charset="0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charset="0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charset="0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charset="0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charset="0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charset="0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5" Type="http://schemas.openxmlformats.org/officeDocument/2006/relationships/image" Target="../media/image35.emf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20" Type="http://schemas.openxmlformats.org/officeDocument/2006/relationships/image" Target="../media/image54.emf"/><Relationship Id="rId21" Type="http://schemas.openxmlformats.org/officeDocument/2006/relationships/image" Target="../media/image55.emf"/><Relationship Id="rId22" Type="http://schemas.openxmlformats.org/officeDocument/2006/relationships/image" Target="../media/image15.emf"/><Relationship Id="rId23" Type="http://schemas.openxmlformats.org/officeDocument/2006/relationships/image" Target="../media/image16.emf"/><Relationship Id="rId24" Type="http://schemas.openxmlformats.org/officeDocument/2006/relationships/image" Target="../media/image17.emf"/><Relationship Id="rId25" Type="http://schemas.openxmlformats.org/officeDocument/2006/relationships/image" Target="../media/image18.emf"/><Relationship Id="rId26" Type="http://schemas.openxmlformats.org/officeDocument/2006/relationships/image" Target="../media/image19.emf"/><Relationship Id="rId27" Type="http://schemas.openxmlformats.org/officeDocument/2006/relationships/image" Target="../media/image20.emf"/><Relationship Id="rId10" Type="http://schemas.openxmlformats.org/officeDocument/2006/relationships/image" Target="../media/image45.emf"/><Relationship Id="rId11" Type="http://schemas.openxmlformats.org/officeDocument/2006/relationships/image" Target="../media/image46.emf"/><Relationship Id="rId12" Type="http://schemas.openxmlformats.org/officeDocument/2006/relationships/image" Target="../media/image47.emf"/><Relationship Id="rId13" Type="http://schemas.openxmlformats.org/officeDocument/2006/relationships/image" Target="../media/image48.emf"/><Relationship Id="rId14" Type="http://schemas.openxmlformats.org/officeDocument/2006/relationships/image" Target="../media/image49.emf"/><Relationship Id="rId15" Type="http://schemas.openxmlformats.org/officeDocument/2006/relationships/image" Target="../media/image50.emf"/><Relationship Id="rId16" Type="http://schemas.openxmlformats.org/officeDocument/2006/relationships/image" Target="../media/image11.png"/><Relationship Id="rId17" Type="http://schemas.openxmlformats.org/officeDocument/2006/relationships/image" Target="../media/image51.emf"/><Relationship Id="rId18" Type="http://schemas.openxmlformats.org/officeDocument/2006/relationships/image" Target="../media/image52.emf"/><Relationship Id="rId1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64.emf"/><Relationship Id="rId13" Type="http://schemas.openxmlformats.org/officeDocument/2006/relationships/image" Target="../media/image65.emf"/><Relationship Id="rId14" Type="http://schemas.openxmlformats.org/officeDocument/2006/relationships/image" Target="../media/image66.emf"/><Relationship Id="rId15" Type="http://schemas.openxmlformats.org/officeDocument/2006/relationships/image" Target="../media/image67.emf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8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3" Type="http://schemas.openxmlformats.org/officeDocument/2006/relationships/image" Target="../media/image20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5" Type="http://schemas.openxmlformats.org/officeDocument/2006/relationships/image" Target="../media/image64.emf"/><Relationship Id="rId16" Type="http://schemas.openxmlformats.org/officeDocument/2006/relationships/image" Target="../media/image65.emf"/><Relationship Id="rId17" Type="http://schemas.openxmlformats.org/officeDocument/2006/relationships/image" Target="../media/image66.emf"/><Relationship Id="rId18" Type="http://schemas.openxmlformats.org/officeDocument/2006/relationships/image" Target="../media/image67.emf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5" Type="http://schemas.openxmlformats.org/officeDocument/2006/relationships/image" Target="../media/image64.emf"/><Relationship Id="rId16" Type="http://schemas.openxmlformats.org/officeDocument/2006/relationships/image" Target="../media/image65.emf"/><Relationship Id="rId17" Type="http://schemas.openxmlformats.org/officeDocument/2006/relationships/image" Target="../media/image66.emf"/><Relationship Id="rId18" Type="http://schemas.openxmlformats.org/officeDocument/2006/relationships/image" Target="../media/image67.emf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image" Target="../media/image80.emf"/><Relationship Id="rId13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Relationship Id="rId3" Type="http://schemas.openxmlformats.org/officeDocument/2006/relationships/image" Target="../media/image22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9" Type="http://schemas.openxmlformats.org/officeDocument/2006/relationships/image" Target="../media/image77.emf"/><Relationship Id="rId10" Type="http://schemas.openxmlformats.org/officeDocument/2006/relationships/image" Target="../media/image78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83.emf"/><Relationship Id="rId9" Type="http://schemas.openxmlformats.org/officeDocument/2006/relationships/image" Target="../media/image84.emf"/><Relationship Id="rId10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86.emf"/><Relationship Id="rId8" Type="http://schemas.openxmlformats.org/officeDocument/2006/relationships/image" Target="../media/image79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F88D-90FF-A94B-A4C6-E358FC8DBA33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5856" y="1700695"/>
            <a:ext cx="8332767" cy="166756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ja-JP" sz="4400" dirty="0" smtClean="0"/>
              <a:t>Multi-field </a:t>
            </a:r>
          </a:p>
          <a:p>
            <a:pPr algn="ctr"/>
            <a:r>
              <a:rPr lang="en-US" altLang="ja-JP" sz="4400" dirty="0" smtClean="0"/>
              <a:t>Open Inflation </a:t>
            </a:r>
            <a:r>
              <a:rPr lang="ja-JP" altLang="en-US" sz="4400" dirty="0" smtClean="0"/>
              <a:t>＆</a:t>
            </a:r>
            <a:r>
              <a:rPr lang="en-US" altLang="ja-JP" sz="4400" dirty="0" smtClean="0"/>
              <a:t> </a:t>
            </a:r>
            <a:r>
              <a:rPr lang="en-US" altLang="ja-JP" sz="4400" dirty="0" err="1" smtClean="0"/>
              <a:t>Instanton</a:t>
            </a:r>
            <a:endParaRPr lang="en-US" altLang="ja-JP" sz="4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6701" y="3637797"/>
            <a:ext cx="7487244" cy="18568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charset="0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charset="0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charset="0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charset="0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charset="0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charset="0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charset="0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ja-JP" sz="3200" dirty="0" smtClean="0"/>
              <a:t>YITP, Kyoto University</a:t>
            </a:r>
          </a:p>
          <a:p>
            <a:pPr marL="0" indent="0" algn="ctr">
              <a:buNone/>
            </a:pPr>
            <a:r>
              <a:rPr lang="en-US" altLang="ja-JP" sz="3600" dirty="0" smtClean="0"/>
              <a:t>Kazuyuki Sugimura</a:t>
            </a:r>
          </a:p>
          <a:p>
            <a:pPr marL="0" indent="0" algn="ctr">
              <a:buNone/>
            </a:pPr>
            <a:r>
              <a:rPr lang="en-US" altLang="ja-JP" sz="2400" dirty="0" smtClean="0"/>
              <a:t>(Collaborator : D. Yamauchi and M. Sasaki)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17" y="5584452"/>
            <a:ext cx="2240306" cy="10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35" y="1802508"/>
            <a:ext cx="4816231" cy="481623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10</a:t>
            </a:fld>
            <a:endParaRPr lang="en-US" altLang="ja-JP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939402" y="2350115"/>
            <a:ext cx="2948360" cy="111406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endCxn id="47" idx="0"/>
          </p:cNvCxnSpPr>
          <p:nvPr/>
        </p:nvCxnSpPr>
        <p:spPr>
          <a:xfrm>
            <a:off x="4939402" y="2503742"/>
            <a:ext cx="0" cy="34299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28808" y="4302597"/>
            <a:ext cx="351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kumimoji="1" lang="en-US" altLang="ja-JP" dirty="0" smtClean="0">
                <a:latin typeface="+mn-ea"/>
                <a:ea typeface="+mn-ea"/>
              </a:rPr>
              <a:t>rolling to false vacuum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dirty="0" smtClean="0">
                <a:latin typeface="+mn-ea"/>
                <a:ea typeface="+mn-ea"/>
              </a:rPr>
              <a:t>false vacuum inflation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dirty="0" smtClean="0">
                <a:latin typeface="+mn-ea"/>
                <a:ea typeface="+mn-ea"/>
              </a:rPr>
              <a:t>quantum tunneling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kumimoji="1" lang="en-US" altLang="ja-JP" dirty="0" smtClean="0">
                <a:latin typeface="+mn-ea"/>
                <a:ea typeface="+mn-ea"/>
              </a:rPr>
              <a:t>slow-roll inflation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dirty="0" smtClean="0">
                <a:latin typeface="+mn-ea"/>
                <a:ea typeface="+mn-ea"/>
              </a:rPr>
              <a:t>reheating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8032165" y="2395136"/>
            <a:ext cx="429640" cy="203860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515926" y="3049170"/>
            <a:ext cx="306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rgbClr val="000090"/>
                </a:solidFill>
                <a:latin typeface="+mn-ea"/>
                <a:ea typeface="+mn-ea"/>
              </a:rPr>
              <a:t>rolling to false vacuum</a:t>
            </a:r>
            <a:endParaRPr kumimoji="1" lang="ja-JP" altLang="en-US" dirty="0" smtClean="0">
              <a:solidFill>
                <a:srgbClr val="000090"/>
              </a:solidFill>
              <a:latin typeface="+mn-ea"/>
              <a:ea typeface="+mn-ea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926488" y="2260299"/>
            <a:ext cx="145500" cy="134837"/>
          </a:xfrm>
          <a:prstGeom prst="ellipse">
            <a:avLst/>
          </a:prstGeom>
          <a:solidFill>
            <a:srgbClr val="660066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30591" y="1898179"/>
            <a:ext cx="296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solidFill>
                  <a:srgbClr val="660066"/>
                </a:solidFill>
                <a:latin typeface="+mn-ea"/>
                <a:ea typeface="+mn-ea"/>
              </a:rPr>
              <a:t>false vacuum inflation</a:t>
            </a:r>
            <a:endParaRPr kumimoji="1" lang="ja-JP" altLang="en-US" dirty="0" smtClean="0">
              <a:solidFill>
                <a:srgbClr val="660066"/>
              </a:solidFill>
              <a:latin typeface="+mn-ea"/>
              <a:ea typeface="+mn-ea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7" y="2472815"/>
            <a:ext cx="3257861" cy="53938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7" y="2980038"/>
            <a:ext cx="3538336" cy="496230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>
            <a:off x="5060079" y="3946506"/>
            <a:ext cx="2560073" cy="45769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1896" y="5674799"/>
            <a:ext cx="136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5836577" y="5312326"/>
            <a:ext cx="2756249" cy="461665"/>
            <a:chOff x="5011192" y="6298048"/>
            <a:chExt cx="2756249" cy="461665"/>
          </a:xfrm>
        </p:grpSpPr>
        <p:sp>
          <p:nvSpPr>
            <p:cNvPr id="34" name="角丸四角形 33"/>
            <p:cNvSpPr/>
            <p:nvPr/>
          </p:nvSpPr>
          <p:spPr>
            <a:xfrm>
              <a:off x="5011192" y="6315381"/>
              <a:ext cx="2725466" cy="4436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43618" y="6298048"/>
              <a:ext cx="2723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kumimoji="1" lang="en-US" altLang="ja-JP" dirty="0" smtClean="0">
                  <a:latin typeface="+mn-ea"/>
                  <a:ea typeface="+mn-ea"/>
                </a:rPr>
                <a:t>Contour of V(</a:t>
              </a:r>
              <a:r>
                <a:rPr kumimoji="1" lang="en-US" altLang="ja-JP" dirty="0" err="1" smtClean="0">
                  <a:latin typeface="+mn-ea"/>
                  <a:ea typeface="+mn-ea"/>
                </a:rPr>
                <a:t>σ,φ</a:t>
              </a:r>
              <a:r>
                <a:rPr kumimoji="1" lang="en-US" altLang="ja-JP" dirty="0" smtClean="0">
                  <a:latin typeface="+mn-ea"/>
                  <a:ea typeface="+mn-ea"/>
                </a:rPr>
                <a:t>)</a:t>
              </a:r>
              <a:endParaRPr kumimoji="1" lang="ja-JP" altLang="en-US" dirty="0" smtClean="0">
                <a:latin typeface="+mn-ea"/>
                <a:ea typeface="+mn-ea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035372" y="3904896"/>
            <a:ext cx="2395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5137399" y="2569319"/>
            <a:ext cx="2789089" cy="457699"/>
          </a:xfrm>
          <a:prstGeom prst="ellipse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3611" y="2507734"/>
            <a:ext cx="252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rgbClr val="008000"/>
                </a:solidFill>
                <a:latin typeface="+mn-ea"/>
                <a:ea typeface="+mn-ea"/>
              </a:rPr>
              <a:t>quantum tunneling</a:t>
            </a:r>
            <a:endParaRPr kumimoji="1" lang="ja-JP" altLang="en-US" dirty="0" smtClean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6460" y="282120"/>
            <a:ext cx="7010400" cy="990600"/>
          </a:xfrm>
        </p:spPr>
        <p:txBody>
          <a:bodyPr/>
          <a:lstStyle/>
          <a:p>
            <a:r>
              <a:rPr kumimoji="1" lang="en-US" altLang="ja-JP" dirty="0" smtClean="0"/>
              <a:t>Multi-field model with</a:t>
            </a:r>
            <a:br>
              <a:rPr kumimoji="1" lang="en-US" altLang="ja-JP" dirty="0" smtClean="0"/>
            </a:br>
            <a:r>
              <a:rPr kumimoji="1" lang="en-US" altLang="ja-JP" dirty="0" smtClean="0"/>
              <a:t>a simple potential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52" y="2054423"/>
            <a:ext cx="2891080" cy="388354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6091471" y="743760"/>
            <a:ext cx="2958757" cy="990600"/>
            <a:chOff x="5623202" y="460737"/>
            <a:chExt cx="2958757" cy="990600"/>
          </a:xfrm>
        </p:grpSpPr>
        <p:pic>
          <p:nvPicPr>
            <p:cNvPr id="20" name="図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514" y="601467"/>
              <a:ext cx="647700" cy="152400"/>
            </a:xfrm>
            <a:prstGeom prst="rect">
              <a:avLst/>
            </a:prstGeom>
          </p:spPr>
        </p:pic>
        <p:pic>
          <p:nvPicPr>
            <p:cNvPr id="21" name="図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118" y="601467"/>
              <a:ext cx="749300" cy="190500"/>
            </a:xfrm>
            <a:prstGeom prst="rect">
              <a:avLst/>
            </a:prstGeom>
          </p:spPr>
        </p:pic>
        <p:pic>
          <p:nvPicPr>
            <p:cNvPr id="28" name="図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118" y="1126629"/>
              <a:ext cx="990600" cy="203200"/>
            </a:xfrm>
            <a:prstGeom prst="rect">
              <a:avLst/>
            </a:prstGeom>
          </p:spPr>
        </p:pic>
        <p:pic>
          <p:nvPicPr>
            <p:cNvPr id="29" name="図 2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514" y="882926"/>
              <a:ext cx="876300" cy="203200"/>
            </a:xfrm>
            <a:prstGeom prst="rect">
              <a:avLst/>
            </a:prstGeom>
          </p:spPr>
        </p:pic>
        <p:pic>
          <p:nvPicPr>
            <p:cNvPr id="30" name="図 2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01" y="1126629"/>
              <a:ext cx="1168400" cy="203200"/>
            </a:xfrm>
            <a:prstGeom prst="rect">
              <a:avLst/>
            </a:prstGeom>
          </p:spPr>
        </p:pic>
        <p:pic>
          <p:nvPicPr>
            <p:cNvPr id="31" name="図 3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368" y="814964"/>
              <a:ext cx="1282700" cy="254000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>
            <a:xfrm>
              <a:off x="5623202" y="460737"/>
              <a:ext cx="2958757" cy="9906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56" y="199857"/>
            <a:ext cx="1003300" cy="43180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72552" y="1496687"/>
            <a:ext cx="235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rgbClr val="008000"/>
                </a:solidFill>
                <a:latin typeface="+mn-ea"/>
                <a:ea typeface="+mn-ea"/>
              </a:rPr>
              <a:t>tunneling field </a:t>
            </a:r>
            <a:r>
              <a:rPr kumimoji="1" lang="en-US" altLang="ja-JP" dirty="0" err="1" smtClean="0">
                <a:solidFill>
                  <a:srgbClr val="008000"/>
                </a:solidFill>
                <a:latin typeface="+mn-ea"/>
                <a:ea typeface="+mn-ea"/>
              </a:rPr>
              <a:t>σ</a:t>
            </a:r>
            <a:endParaRPr kumimoji="1" lang="ja-JP" altLang="en-US" dirty="0" smtClean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36006" y="1367580"/>
            <a:ext cx="152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inflaton</a:t>
            </a:r>
            <a:r>
              <a:rPr lang="en-US" altLang="ja-JP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r>
              <a:rPr kumimoji="1"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φ</a:t>
            </a:r>
            <a:endParaRPr kumimoji="1"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2916628" y="1800581"/>
            <a:ext cx="307055" cy="3741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543229" y="1958352"/>
            <a:ext cx="196703" cy="2333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933837" y="1923776"/>
            <a:ext cx="709588" cy="25094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643941" y="2415790"/>
            <a:ext cx="238208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2549498" y="2414307"/>
            <a:ext cx="238208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834810" y="2411643"/>
            <a:ext cx="238208" cy="0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3877261" y="22824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φ</a:t>
            </a:r>
            <a:endParaRPr kumimoji="1"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335737" y="61570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solidFill>
                  <a:srgbClr val="008000"/>
                </a:solidFill>
                <a:latin typeface="+mn-ea"/>
                <a:ea typeface="+mn-ea"/>
              </a:rPr>
              <a:t>σ</a:t>
            </a:r>
            <a:endParaRPr kumimoji="1" lang="ja-JP" altLang="en-US" dirty="0" smtClean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866652" y="5933660"/>
            <a:ext cx="145500" cy="134837"/>
          </a:xfrm>
          <a:prstGeom prst="ellipse">
            <a:avLst/>
          </a:prstGeom>
          <a:solidFill>
            <a:srgbClr val="800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879" y="3852272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latin typeface="+mn-ea"/>
                <a:ea typeface="+mn-ea"/>
              </a:rPr>
              <a:t>Scenario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87868" y="3893556"/>
            <a:ext cx="1256698" cy="420381"/>
          </a:xfrm>
          <a:prstGeom prst="roundRect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34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Formulation of multi-field tunneling with gravity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4549" y="1402983"/>
            <a:ext cx="740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smtClean="0">
                <a:latin typeface="+mn-ea"/>
                <a:ea typeface="+mn-ea"/>
              </a:rPr>
              <a:t>Multi-field extension of Coleman-De Luccia instanton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45136" y="1959341"/>
            <a:ext cx="1505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</a:rPr>
              <a:t>instanton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112559" y="4668625"/>
            <a:ext cx="6301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</a:rPr>
              <a:t>inside of nucleated bubble is open </a:t>
            </a:r>
            <a:r>
              <a:rPr lang="en-US" altLang="ja-JP" sz="2000" dirty="0" err="1" smtClean="0">
                <a:latin typeface="+mn-ea"/>
              </a:rPr>
              <a:t>Friedmann</a:t>
            </a:r>
            <a:r>
              <a:rPr lang="en-US" altLang="ja-JP" sz="2000" dirty="0" smtClean="0">
                <a:latin typeface="+mn-ea"/>
              </a:rPr>
              <a:t> universe</a:t>
            </a: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25" y="2374350"/>
            <a:ext cx="1286139" cy="243689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0800000">
            <a:off x="3790459" y="2216673"/>
            <a:ext cx="356973" cy="3153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70368" y="2126966"/>
            <a:ext cx="3065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O(4)-symmetric non-trivial </a:t>
            </a:r>
          </a:p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Euclidean classical path</a:t>
            </a:r>
            <a:endParaRPr kumimoji="1" lang="en-US" altLang="ja-JP" sz="2000" dirty="0" smtClean="0">
              <a:latin typeface="+mn-ea"/>
              <a:ea typeface="+mn-ea"/>
            </a:endParaRPr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30" y="5550157"/>
            <a:ext cx="956257" cy="199658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8" y="5521215"/>
            <a:ext cx="1003300" cy="228600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1" y="5521215"/>
            <a:ext cx="791120" cy="23188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258372" y="590221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latin typeface="+mn-ea"/>
                <a:ea typeface="+mn-ea"/>
              </a:rPr>
              <a:t>We will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74970" y="5749815"/>
            <a:ext cx="464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1.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construct a multi-field instanton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76673" y="6133047"/>
            <a:ext cx="474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.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evolve the universe inside bubble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78666" y="1744518"/>
            <a:ext cx="317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latin typeface="+mn-ea"/>
                <a:ea typeface="+mn-ea"/>
              </a:rPr>
              <a:t>(Coleman and De </a:t>
            </a:r>
            <a:r>
              <a:rPr lang="en-US" altLang="ja-JP" sz="1800" dirty="0" err="1" smtClean="0">
                <a:latin typeface="+mn-ea"/>
                <a:ea typeface="+mn-ea"/>
              </a:rPr>
              <a:t>Luccia</a:t>
            </a:r>
            <a:r>
              <a:rPr lang="en-US" altLang="ja-JP" sz="1800" dirty="0" smtClean="0">
                <a:latin typeface="+mn-ea"/>
                <a:ea typeface="+mn-ea"/>
              </a:rPr>
              <a:t>, 1980)</a:t>
            </a:r>
            <a:endParaRPr kumimoji="1" lang="en-US" altLang="ja-JP" sz="1800" dirty="0" smtClean="0">
              <a:latin typeface="+mn-ea"/>
              <a:ea typeface="+mn-ea"/>
            </a:endParaRPr>
          </a:p>
        </p:txBody>
      </p:sp>
      <p:sp>
        <p:nvSpPr>
          <p:cNvPr id="30" name="右矢印 29"/>
          <p:cNvSpPr/>
          <p:nvPr/>
        </p:nvSpPr>
        <p:spPr>
          <a:xfrm rot="10800000">
            <a:off x="2546766" y="5076318"/>
            <a:ext cx="356973" cy="3153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972828" y="5044058"/>
            <a:ext cx="4993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</a:rPr>
              <a:t>initial state is given by </a:t>
            </a:r>
            <a:r>
              <a:rPr lang="en-US" altLang="ja-JP" sz="2000" dirty="0" err="1" smtClean="0">
                <a:latin typeface="+mn-ea"/>
              </a:rPr>
              <a:t>instanton</a:t>
            </a:r>
            <a:r>
              <a:rPr lang="en-US" altLang="ja-JP" sz="2000" dirty="0" smtClean="0">
                <a:latin typeface="+mn-ea"/>
              </a:rPr>
              <a:t> value at t=0</a:t>
            </a: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8" y="2906092"/>
            <a:ext cx="1841500" cy="241300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2732039" y="3332094"/>
            <a:ext cx="0" cy="1182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732039" y="4514574"/>
            <a:ext cx="2427518" cy="22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548343" y="3296752"/>
            <a:ext cx="0" cy="1182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5548343" y="4479232"/>
            <a:ext cx="22532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78" y="3213383"/>
            <a:ext cx="114300" cy="88900"/>
          </a:xfrm>
          <a:prstGeom prst="rect">
            <a:avLst/>
          </a:prstGeom>
        </p:spPr>
      </p:pic>
      <p:pic>
        <p:nvPicPr>
          <p:cNvPr id="36" name="図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04" y="4560957"/>
            <a:ext cx="76200" cy="127000"/>
          </a:xfrm>
          <a:prstGeom prst="rect">
            <a:avLst/>
          </a:prstGeom>
        </p:spPr>
      </p:pic>
      <p:sp>
        <p:nvSpPr>
          <p:cNvPr id="37" name="フリーフォーム 36"/>
          <p:cNvSpPr/>
          <p:nvPr/>
        </p:nvSpPr>
        <p:spPr>
          <a:xfrm>
            <a:off x="2717822" y="3467656"/>
            <a:ext cx="2175565" cy="982870"/>
          </a:xfrm>
          <a:custGeom>
            <a:avLst/>
            <a:gdLst>
              <a:gd name="connsiteX0" fmla="*/ 0 w 2109305"/>
              <a:gd name="connsiteY0" fmla="*/ 925316 h 944724"/>
              <a:gd name="connsiteX1" fmla="*/ 1060174 w 2109305"/>
              <a:gd name="connsiteY1" fmla="*/ 836968 h 944724"/>
              <a:gd name="connsiteX2" fmla="*/ 1093305 w 2109305"/>
              <a:gd name="connsiteY2" fmla="*/ 97055 h 944724"/>
              <a:gd name="connsiteX3" fmla="*/ 2109305 w 2109305"/>
              <a:gd name="connsiteY3" fmla="*/ 8707 h 944724"/>
              <a:gd name="connsiteX0" fmla="*/ 0 w 2109305"/>
              <a:gd name="connsiteY0" fmla="*/ 924760 h 940754"/>
              <a:gd name="connsiteX1" fmla="*/ 949739 w 2109305"/>
              <a:gd name="connsiteY1" fmla="*/ 825368 h 940754"/>
              <a:gd name="connsiteX2" fmla="*/ 1093305 w 2109305"/>
              <a:gd name="connsiteY2" fmla="*/ 96499 h 940754"/>
              <a:gd name="connsiteX3" fmla="*/ 2109305 w 2109305"/>
              <a:gd name="connsiteY3" fmla="*/ 8151 h 940754"/>
              <a:gd name="connsiteX0" fmla="*/ 0 w 2109305"/>
              <a:gd name="connsiteY0" fmla="*/ 924760 h 949970"/>
              <a:gd name="connsiteX1" fmla="*/ 949739 w 2109305"/>
              <a:gd name="connsiteY1" fmla="*/ 825368 h 949970"/>
              <a:gd name="connsiteX2" fmla="*/ 1093305 w 2109305"/>
              <a:gd name="connsiteY2" fmla="*/ 96499 h 949970"/>
              <a:gd name="connsiteX3" fmla="*/ 2109305 w 2109305"/>
              <a:gd name="connsiteY3" fmla="*/ 8151 h 949970"/>
              <a:gd name="connsiteX0" fmla="*/ 0 w 2109305"/>
              <a:gd name="connsiteY0" fmla="*/ 919104 h 944314"/>
              <a:gd name="connsiteX1" fmla="*/ 949739 w 2109305"/>
              <a:gd name="connsiteY1" fmla="*/ 819712 h 944314"/>
              <a:gd name="connsiteX2" fmla="*/ 1093305 w 2109305"/>
              <a:gd name="connsiteY2" fmla="*/ 90843 h 944314"/>
              <a:gd name="connsiteX3" fmla="*/ 2109305 w 2109305"/>
              <a:gd name="connsiteY3" fmla="*/ 2495 h 944314"/>
              <a:gd name="connsiteX0" fmla="*/ 0 w 2109305"/>
              <a:gd name="connsiteY0" fmla="*/ 924212 h 945385"/>
              <a:gd name="connsiteX1" fmla="*/ 905565 w 2109305"/>
              <a:gd name="connsiteY1" fmla="*/ 813776 h 945385"/>
              <a:gd name="connsiteX2" fmla="*/ 1093305 w 2109305"/>
              <a:gd name="connsiteY2" fmla="*/ 95951 h 945385"/>
              <a:gd name="connsiteX3" fmla="*/ 2109305 w 2109305"/>
              <a:gd name="connsiteY3" fmla="*/ 7603 h 945385"/>
              <a:gd name="connsiteX0" fmla="*/ 0 w 2109305"/>
              <a:gd name="connsiteY0" fmla="*/ 924212 h 945385"/>
              <a:gd name="connsiteX1" fmla="*/ 905565 w 2109305"/>
              <a:gd name="connsiteY1" fmla="*/ 813776 h 945385"/>
              <a:gd name="connsiteX2" fmla="*/ 1093305 w 2109305"/>
              <a:gd name="connsiteY2" fmla="*/ 95951 h 945385"/>
              <a:gd name="connsiteX3" fmla="*/ 2109305 w 2109305"/>
              <a:gd name="connsiteY3" fmla="*/ 7603 h 945385"/>
              <a:gd name="connsiteX0" fmla="*/ 0 w 2109305"/>
              <a:gd name="connsiteY0" fmla="*/ 924212 h 940599"/>
              <a:gd name="connsiteX1" fmla="*/ 905565 w 2109305"/>
              <a:gd name="connsiteY1" fmla="*/ 813776 h 940599"/>
              <a:gd name="connsiteX2" fmla="*/ 1093305 w 2109305"/>
              <a:gd name="connsiteY2" fmla="*/ 95951 h 940599"/>
              <a:gd name="connsiteX3" fmla="*/ 2109305 w 2109305"/>
              <a:gd name="connsiteY3" fmla="*/ 7603 h 940599"/>
              <a:gd name="connsiteX0" fmla="*/ 0 w 2109305"/>
              <a:gd name="connsiteY0" fmla="*/ 922641 h 930182"/>
              <a:gd name="connsiteX1" fmla="*/ 850348 w 2109305"/>
              <a:gd name="connsiteY1" fmla="*/ 779074 h 930182"/>
              <a:gd name="connsiteX2" fmla="*/ 1093305 w 2109305"/>
              <a:gd name="connsiteY2" fmla="*/ 94380 h 930182"/>
              <a:gd name="connsiteX3" fmla="*/ 2109305 w 2109305"/>
              <a:gd name="connsiteY3" fmla="*/ 6032 h 930182"/>
              <a:gd name="connsiteX0" fmla="*/ 0 w 2197652"/>
              <a:gd name="connsiteY0" fmla="*/ 922641 h 930182"/>
              <a:gd name="connsiteX1" fmla="*/ 850348 w 2197652"/>
              <a:gd name="connsiteY1" fmla="*/ 779074 h 930182"/>
              <a:gd name="connsiteX2" fmla="*/ 1093305 w 2197652"/>
              <a:gd name="connsiteY2" fmla="*/ 94380 h 930182"/>
              <a:gd name="connsiteX3" fmla="*/ 2197652 w 2197652"/>
              <a:gd name="connsiteY3" fmla="*/ 6032 h 930182"/>
              <a:gd name="connsiteX0" fmla="*/ 0 w 2175565"/>
              <a:gd name="connsiteY0" fmla="*/ 940076 h 947617"/>
              <a:gd name="connsiteX1" fmla="*/ 850348 w 2175565"/>
              <a:gd name="connsiteY1" fmla="*/ 796509 h 947617"/>
              <a:gd name="connsiteX2" fmla="*/ 1093305 w 2175565"/>
              <a:gd name="connsiteY2" fmla="*/ 111815 h 947617"/>
              <a:gd name="connsiteX3" fmla="*/ 2175565 w 2175565"/>
              <a:gd name="connsiteY3" fmla="*/ 1380 h 947617"/>
              <a:gd name="connsiteX0" fmla="*/ 0 w 2175565"/>
              <a:gd name="connsiteY0" fmla="*/ 938696 h 946237"/>
              <a:gd name="connsiteX1" fmla="*/ 850348 w 2175565"/>
              <a:gd name="connsiteY1" fmla="*/ 795129 h 946237"/>
              <a:gd name="connsiteX2" fmla="*/ 1093305 w 2175565"/>
              <a:gd name="connsiteY2" fmla="*/ 110435 h 946237"/>
              <a:gd name="connsiteX3" fmla="*/ 2175565 w 2175565"/>
              <a:gd name="connsiteY3" fmla="*/ 0 h 946237"/>
              <a:gd name="connsiteX0" fmla="*/ 0 w 2175565"/>
              <a:gd name="connsiteY0" fmla="*/ 938696 h 946237"/>
              <a:gd name="connsiteX1" fmla="*/ 850348 w 2175565"/>
              <a:gd name="connsiteY1" fmla="*/ 795129 h 946237"/>
              <a:gd name="connsiteX2" fmla="*/ 1093305 w 2175565"/>
              <a:gd name="connsiteY2" fmla="*/ 110435 h 946237"/>
              <a:gd name="connsiteX3" fmla="*/ 2175565 w 2175565"/>
              <a:gd name="connsiteY3" fmla="*/ 0 h 946237"/>
              <a:gd name="connsiteX0" fmla="*/ 0 w 2175565"/>
              <a:gd name="connsiteY0" fmla="*/ 982870 h 984894"/>
              <a:gd name="connsiteX1" fmla="*/ 850348 w 2175565"/>
              <a:gd name="connsiteY1" fmla="*/ 795129 h 984894"/>
              <a:gd name="connsiteX2" fmla="*/ 1093305 w 2175565"/>
              <a:gd name="connsiteY2" fmla="*/ 110435 h 984894"/>
              <a:gd name="connsiteX3" fmla="*/ 2175565 w 2175565"/>
              <a:gd name="connsiteY3" fmla="*/ 0 h 984894"/>
              <a:gd name="connsiteX0" fmla="*/ 0 w 2175565"/>
              <a:gd name="connsiteY0" fmla="*/ 982870 h 982870"/>
              <a:gd name="connsiteX1" fmla="*/ 850348 w 2175565"/>
              <a:gd name="connsiteY1" fmla="*/ 795129 h 982870"/>
              <a:gd name="connsiteX2" fmla="*/ 1093305 w 2175565"/>
              <a:gd name="connsiteY2" fmla="*/ 110435 h 982870"/>
              <a:gd name="connsiteX3" fmla="*/ 2175565 w 2175565"/>
              <a:gd name="connsiteY3" fmla="*/ 0 h 9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565" h="982870">
                <a:moveTo>
                  <a:pt x="0" y="982870"/>
                </a:moveTo>
                <a:cubicBezTo>
                  <a:pt x="505239" y="941455"/>
                  <a:pt x="668131" y="940535"/>
                  <a:pt x="850348" y="795129"/>
                </a:cubicBezTo>
                <a:cubicBezTo>
                  <a:pt x="1032565" y="649723"/>
                  <a:pt x="894523" y="209826"/>
                  <a:pt x="1093305" y="110435"/>
                </a:cubicBezTo>
                <a:cubicBezTo>
                  <a:pt x="1292087" y="11044"/>
                  <a:pt x="2175565" y="0"/>
                  <a:pt x="2175565" y="0"/>
                </a:cubicBezTo>
              </a:path>
            </a:pathLst>
          </a:cu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5573557" y="3604008"/>
            <a:ext cx="2020956" cy="884060"/>
          </a:xfrm>
          <a:custGeom>
            <a:avLst/>
            <a:gdLst>
              <a:gd name="connsiteX0" fmla="*/ 0 w 2109305"/>
              <a:gd name="connsiteY0" fmla="*/ 925316 h 944724"/>
              <a:gd name="connsiteX1" fmla="*/ 1060174 w 2109305"/>
              <a:gd name="connsiteY1" fmla="*/ 836968 h 944724"/>
              <a:gd name="connsiteX2" fmla="*/ 1093305 w 2109305"/>
              <a:gd name="connsiteY2" fmla="*/ 97055 h 944724"/>
              <a:gd name="connsiteX3" fmla="*/ 2109305 w 2109305"/>
              <a:gd name="connsiteY3" fmla="*/ 8707 h 944724"/>
              <a:gd name="connsiteX0" fmla="*/ 0 w 2109305"/>
              <a:gd name="connsiteY0" fmla="*/ 924760 h 940754"/>
              <a:gd name="connsiteX1" fmla="*/ 949739 w 2109305"/>
              <a:gd name="connsiteY1" fmla="*/ 825368 h 940754"/>
              <a:gd name="connsiteX2" fmla="*/ 1093305 w 2109305"/>
              <a:gd name="connsiteY2" fmla="*/ 96499 h 940754"/>
              <a:gd name="connsiteX3" fmla="*/ 2109305 w 2109305"/>
              <a:gd name="connsiteY3" fmla="*/ 8151 h 940754"/>
              <a:gd name="connsiteX0" fmla="*/ 0 w 2109305"/>
              <a:gd name="connsiteY0" fmla="*/ 924760 h 949970"/>
              <a:gd name="connsiteX1" fmla="*/ 949739 w 2109305"/>
              <a:gd name="connsiteY1" fmla="*/ 825368 h 949970"/>
              <a:gd name="connsiteX2" fmla="*/ 1093305 w 2109305"/>
              <a:gd name="connsiteY2" fmla="*/ 96499 h 949970"/>
              <a:gd name="connsiteX3" fmla="*/ 2109305 w 2109305"/>
              <a:gd name="connsiteY3" fmla="*/ 8151 h 949970"/>
              <a:gd name="connsiteX0" fmla="*/ 0 w 2109305"/>
              <a:gd name="connsiteY0" fmla="*/ 919104 h 944314"/>
              <a:gd name="connsiteX1" fmla="*/ 949739 w 2109305"/>
              <a:gd name="connsiteY1" fmla="*/ 819712 h 944314"/>
              <a:gd name="connsiteX2" fmla="*/ 1093305 w 2109305"/>
              <a:gd name="connsiteY2" fmla="*/ 90843 h 944314"/>
              <a:gd name="connsiteX3" fmla="*/ 2109305 w 2109305"/>
              <a:gd name="connsiteY3" fmla="*/ 2495 h 944314"/>
              <a:gd name="connsiteX0" fmla="*/ 0 w 2109305"/>
              <a:gd name="connsiteY0" fmla="*/ 924212 h 945385"/>
              <a:gd name="connsiteX1" fmla="*/ 905565 w 2109305"/>
              <a:gd name="connsiteY1" fmla="*/ 813776 h 945385"/>
              <a:gd name="connsiteX2" fmla="*/ 1093305 w 2109305"/>
              <a:gd name="connsiteY2" fmla="*/ 95951 h 945385"/>
              <a:gd name="connsiteX3" fmla="*/ 2109305 w 2109305"/>
              <a:gd name="connsiteY3" fmla="*/ 7603 h 945385"/>
              <a:gd name="connsiteX0" fmla="*/ 0 w 2109305"/>
              <a:gd name="connsiteY0" fmla="*/ 924212 h 945385"/>
              <a:gd name="connsiteX1" fmla="*/ 905565 w 2109305"/>
              <a:gd name="connsiteY1" fmla="*/ 813776 h 945385"/>
              <a:gd name="connsiteX2" fmla="*/ 1093305 w 2109305"/>
              <a:gd name="connsiteY2" fmla="*/ 95951 h 945385"/>
              <a:gd name="connsiteX3" fmla="*/ 2109305 w 2109305"/>
              <a:gd name="connsiteY3" fmla="*/ 7603 h 945385"/>
              <a:gd name="connsiteX0" fmla="*/ 0 w 2109305"/>
              <a:gd name="connsiteY0" fmla="*/ 924212 h 940599"/>
              <a:gd name="connsiteX1" fmla="*/ 905565 w 2109305"/>
              <a:gd name="connsiteY1" fmla="*/ 813776 h 940599"/>
              <a:gd name="connsiteX2" fmla="*/ 1093305 w 2109305"/>
              <a:gd name="connsiteY2" fmla="*/ 95951 h 940599"/>
              <a:gd name="connsiteX3" fmla="*/ 2109305 w 2109305"/>
              <a:gd name="connsiteY3" fmla="*/ 7603 h 940599"/>
              <a:gd name="connsiteX0" fmla="*/ 0 w 2109305"/>
              <a:gd name="connsiteY0" fmla="*/ 922641 h 930182"/>
              <a:gd name="connsiteX1" fmla="*/ 850348 w 2109305"/>
              <a:gd name="connsiteY1" fmla="*/ 779074 h 930182"/>
              <a:gd name="connsiteX2" fmla="*/ 1093305 w 2109305"/>
              <a:gd name="connsiteY2" fmla="*/ 94380 h 930182"/>
              <a:gd name="connsiteX3" fmla="*/ 2109305 w 2109305"/>
              <a:gd name="connsiteY3" fmla="*/ 6032 h 930182"/>
              <a:gd name="connsiteX0" fmla="*/ 0 w 2197652"/>
              <a:gd name="connsiteY0" fmla="*/ 922641 h 930182"/>
              <a:gd name="connsiteX1" fmla="*/ 850348 w 2197652"/>
              <a:gd name="connsiteY1" fmla="*/ 779074 h 930182"/>
              <a:gd name="connsiteX2" fmla="*/ 1093305 w 2197652"/>
              <a:gd name="connsiteY2" fmla="*/ 94380 h 930182"/>
              <a:gd name="connsiteX3" fmla="*/ 2197652 w 2197652"/>
              <a:gd name="connsiteY3" fmla="*/ 6032 h 930182"/>
              <a:gd name="connsiteX0" fmla="*/ 0 w 2175565"/>
              <a:gd name="connsiteY0" fmla="*/ 940076 h 947617"/>
              <a:gd name="connsiteX1" fmla="*/ 850348 w 2175565"/>
              <a:gd name="connsiteY1" fmla="*/ 796509 h 947617"/>
              <a:gd name="connsiteX2" fmla="*/ 1093305 w 2175565"/>
              <a:gd name="connsiteY2" fmla="*/ 111815 h 947617"/>
              <a:gd name="connsiteX3" fmla="*/ 2175565 w 2175565"/>
              <a:gd name="connsiteY3" fmla="*/ 1380 h 947617"/>
              <a:gd name="connsiteX0" fmla="*/ 0 w 2175565"/>
              <a:gd name="connsiteY0" fmla="*/ 938696 h 946237"/>
              <a:gd name="connsiteX1" fmla="*/ 850348 w 2175565"/>
              <a:gd name="connsiteY1" fmla="*/ 795129 h 946237"/>
              <a:gd name="connsiteX2" fmla="*/ 1093305 w 2175565"/>
              <a:gd name="connsiteY2" fmla="*/ 110435 h 946237"/>
              <a:gd name="connsiteX3" fmla="*/ 2175565 w 2175565"/>
              <a:gd name="connsiteY3" fmla="*/ 0 h 946237"/>
              <a:gd name="connsiteX0" fmla="*/ 0 w 2175565"/>
              <a:gd name="connsiteY0" fmla="*/ 938696 h 946237"/>
              <a:gd name="connsiteX1" fmla="*/ 850348 w 2175565"/>
              <a:gd name="connsiteY1" fmla="*/ 795129 h 946237"/>
              <a:gd name="connsiteX2" fmla="*/ 1093305 w 2175565"/>
              <a:gd name="connsiteY2" fmla="*/ 110435 h 946237"/>
              <a:gd name="connsiteX3" fmla="*/ 2175565 w 2175565"/>
              <a:gd name="connsiteY3" fmla="*/ 0 h 946237"/>
              <a:gd name="connsiteX0" fmla="*/ 0 w 2175565"/>
              <a:gd name="connsiteY0" fmla="*/ 982870 h 984894"/>
              <a:gd name="connsiteX1" fmla="*/ 850348 w 2175565"/>
              <a:gd name="connsiteY1" fmla="*/ 795129 h 984894"/>
              <a:gd name="connsiteX2" fmla="*/ 1093305 w 2175565"/>
              <a:gd name="connsiteY2" fmla="*/ 110435 h 984894"/>
              <a:gd name="connsiteX3" fmla="*/ 2175565 w 2175565"/>
              <a:gd name="connsiteY3" fmla="*/ 0 h 984894"/>
              <a:gd name="connsiteX0" fmla="*/ 0 w 2175565"/>
              <a:gd name="connsiteY0" fmla="*/ 982870 h 982870"/>
              <a:gd name="connsiteX1" fmla="*/ 850348 w 2175565"/>
              <a:gd name="connsiteY1" fmla="*/ 795129 h 982870"/>
              <a:gd name="connsiteX2" fmla="*/ 1093305 w 2175565"/>
              <a:gd name="connsiteY2" fmla="*/ 110435 h 982870"/>
              <a:gd name="connsiteX3" fmla="*/ 2175565 w 2175565"/>
              <a:gd name="connsiteY3" fmla="*/ 0 h 982870"/>
              <a:gd name="connsiteX0" fmla="*/ 0 w 2020956"/>
              <a:gd name="connsiteY0" fmla="*/ 873817 h 884860"/>
              <a:gd name="connsiteX1" fmla="*/ 850348 w 2020956"/>
              <a:gd name="connsiteY1" fmla="*/ 686076 h 884860"/>
              <a:gd name="connsiteX2" fmla="*/ 1093305 w 2020956"/>
              <a:gd name="connsiteY2" fmla="*/ 1382 h 884860"/>
              <a:gd name="connsiteX3" fmla="*/ 2020956 w 2020956"/>
              <a:gd name="connsiteY3" fmla="*/ 884860 h 884860"/>
              <a:gd name="connsiteX0" fmla="*/ 0 w 2020956"/>
              <a:gd name="connsiteY0" fmla="*/ 883570 h 894613"/>
              <a:gd name="connsiteX1" fmla="*/ 850348 w 2020956"/>
              <a:gd name="connsiteY1" fmla="*/ 695829 h 894613"/>
              <a:gd name="connsiteX2" fmla="*/ 1093305 w 2020956"/>
              <a:gd name="connsiteY2" fmla="*/ 11135 h 894613"/>
              <a:gd name="connsiteX3" fmla="*/ 1550613 w 2020956"/>
              <a:gd name="connsiteY3" fmla="*/ 315936 h 894613"/>
              <a:gd name="connsiteX4" fmla="*/ 2020956 w 2020956"/>
              <a:gd name="connsiteY4" fmla="*/ 894613 h 894613"/>
              <a:gd name="connsiteX0" fmla="*/ 0 w 2020956"/>
              <a:gd name="connsiteY0" fmla="*/ 875003 h 886046"/>
              <a:gd name="connsiteX1" fmla="*/ 474870 w 2020956"/>
              <a:gd name="connsiteY1" fmla="*/ 466392 h 886046"/>
              <a:gd name="connsiteX2" fmla="*/ 1093305 w 2020956"/>
              <a:gd name="connsiteY2" fmla="*/ 2568 h 886046"/>
              <a:gd name="connsiteX3" fmla="*/ 1550613 w 2020956"/>
              <a:gd name="connsiteY3" fmla="*/ 307369 h 886046"/>
              <a:gd name="connsiteX4" fmla="*/ 2020956 w 2020956"/>
              <a:gd name="connsiteY4" fmla="*/ 886046 h 886046"/>
              <a:gd name="connsiteX0" fmla="*/ 0 w 2020956"/>
              <a:gd name="connsiteY0" fmla="*/ 875003 h 886046"/>
              <a:gd name="connsiteX1" fmla="*/ 474870 w 2020956"/>
              <a:gd name="connsiteY1" fmla="*/ 466392 h 886046"/>
              <a:gd name="connsiteX2" fmla="*/ 1093305 w 2020956"/>
              <a:gd name="connsiteY2" fmla="*/ 2568 h 886046"/>
              <a:gd name="connsiteX3" fmla="*/ 1550613 w 2020956"/>
              <a:gd name="connsiteY3" fmla="*/ 307369 h 886046"/>
              <a:gd name="connsiteX4" fmla="*/ 2020956 w 2020956"/>
              <a:gd name="connsiteY4" fmla="*/ 886046 h 886046"/>
              <a:gd name="connsiteX0" fmla="*/ 0 w 2020956"/>
              <a:gd name="connsiteY0" fmla="*/ 873017 h 884060"/>
              <a:gd name="connsiteX1" fmla="*/ 430696 w 2020956"/>
              <a:gd name="connsiteY1" fmla="*/ 376058 h 884060"/>
              <a:gd name="connsiteX2" fmla="*/ 1093305 w 2020956"/>
              <a:gd name="connsiteY2" fmla="*/ 582 h 884060"/>
              <a:gd name="connsiteX3" fmla="*/ 1550613 w 2020956"/>
              <a:gd name="connsiteY3" fmla="*/ 305383 h 884060"/>
              <a:gd name="connsiteX4" fmla="*/ 2020956 w 2020956"/>
              <a:gd name="connsiteY4" fmla="*/ 884060 h 884060"/>
              <a:gd name="connsiteX0" fmla="*/ 0 w 2020956"/>
              <a:gd name="connsiteY0" fmla="*/ 873017 h 884060"/>
              <a:gd name="connsiteX1" fmla="*/ 430696 w 2020956"/>
              <a:gd name="connsiteY1" fmla="*/ 376058 h 884060"/>
              <a:gd name="connsiteX2" fmla="*/ 993914 w 2020956"/>
              <a:gd name="connsiteY2" fmla="*/ 582 h 884060"/>
              <a:gd name="connsiteX3" fmla="*/ 1550613 w 2020956"/>
              <a:gd name="connsiteY3" fmla="*/ 305383 h 884060"/>
              <a:gd name="connsiteX4" fmla="*/ 2020956 w 2020956"/>
              <a:gd name="connsiteY4" fmla="*/ 884060 h 88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956" h="884060">
                <a:moveTo>
                  <a:pt x="0" y="873017"/>
                </a:moveTo>
                <a:cubicBezTo>
                  <a:pt x="229152" y="610732"/>
                  <a:pt x="265044" y="521464"/>
                  <a:pt x="430696" y="376058"/>
                </a:cubicBezTo>
                <a:cubicBezTo>
                  <a:pt x="596348" y="230652"/>
                  <a:pt x="807261" y="12361"/>
                  <a:pt x="993914" y="582"/>
                </a:cubicBezTo>
                <a:cubicBezTo>
                  <a:pt x="1180567" y="-11197"/>
                  <a:pt x="1396005" y="158137"/>
                  <a:pt x="1550613" y="305383"/>
                </a:cubicBezTo>
                <a:cubicBezTo>
                  <a:pt x="1705221" y="452629"/>
                  <a:pt x="1946247" y="802338"/>
                  <a:pt x="2020956" y="884060"/>
                </a:cubicBezTo>
              </a:path>
            </a:pathLst>
          </a:cu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03" y="3807791"/>
            <a:ext cx="317500" cy="203200"/>
          </a:xfrm>
          <a:prstGeom prst="rect">
            <a:avLst/>
          </a:prstGeom>
        </p:spPr>
      </p:pic>
      <p:pic>
        <p:nvPicPr>
          <p:cNvPr id="42" name="図 4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53" y="3388139"/>
            <a:ext cx="304800" cy="203200"/>
          </a:xfrm>
          <a:prstGeom prst="rect">
            <a:avLst/>
          </a:prstGeom>
        </p:spPr>
      </p:pic>
      <p:pic>
        <p:nvPicPr>
          <p:cNvPr id="43" name="図 4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44" y="3273287"/>
            <a:ext cx="101600" cy="101600"/>
          </a:xfrm>
          <a:prstGeom prst="rect">
            <a:avLst/>
          </a:prstGeom>
        </p:spPr>
      </p:pic>
      <p:pic>
        <p:nvPicPr>
          <p:cNvPr id="44" name="図 4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4" y="4497457"/>
            <a:ext cx="76200" cy="127000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862450" y="2828739"/>
            <a:ext cx="177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latin typeface="+mn-ea"/>
              </a:rPr>
              <a:t>Euclidean metric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38696" y="2749826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81482" y="3542202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latin typeface="+mn-ea"/>
              </a:rPr>
              <a:t>image of </a:t>
            </a:r>
            <a:r>
              <a:rPr lang="en-US" altLang="ja-JP" sz="1800" dirty="0" err="1" smtClean="0">
                <a:latin typeface="+mn-ea"/>
              </a:rPr>
              <a:t>instanton</a:t>
            </a:r>
            <a:endParaRPr lang="en-US" altLang="ja-JP" sz="1800" dirty="0" smtClean="0">
              <a:latin typeface="+mn-ea"/>
            </a:endParaRPr>
          </a:p>
          <a:p>
            <a:pPr>
              <a:buClr>
                <a:schemeClr val="accent2"/>
              </a:buClr>
            </a:pPr>
            <a:r>
              <a:rPr lang="en-US" altLang="ja-JP" sz="1800" dirty="0" smtClean="0">
                <a:latin typeface="+mn-ea"/>
              </a:rPr>
              <a:t>for single-field system</a:t>
            </a:r>
          </a:p>
        </p:txBody>
      </p:sp>
      <p:pic>
        <p:nvPicPr>
          <p:cNvPr id="48" name="図 4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74" y="4453280"/>
            <a:ext cx="228600" cy="127000"/>
          </a:xfrm>
          <a:prstGeom prst="rect">
            <a:avLst/>
          </a:prstGeom>
        </p:spPr>
      </p:pic>
      <p:pic>
        <p:nvPicPr>
          <p:cNvPr id="49" name="図 4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25" y="3415198"/>
            <a:ext cx="215900" cy="127000"/>
          </a:xfrm>
          <a:prstGeom prst="rect">
            <a:avLst/>
          </a:prstGeom>
        </p:spPr>
      </p:pic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568411"/>
            <a:ext cx="101600" cy="139700"/>
          </a:xfrm>
          <a:prstGeom prst="rect">
            <a:avLst/>
          </a:prstGeom>
        </p:spPr>
      </p:pic>
      <p:pic>
        <p:nvPicPr>
          <p:cNvPr id="51" name="図 50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87" y="4524237"/>
            <a:ext cx="1016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8" y="942657"/>
            <a:ext cx="3676943" cy="25816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15713"/>
            <a:ext cx="7010400" cy="990600"/>
          </a:xfrm>
        </p:spPr>
        <p:txBody>
          <a:bodyPr/>
          <a:lstStyle/>
          <a:p>
            <a:r>
              <a:rPr kumimoji="1" lang="en-US" altLang="ja-JP" dirty="0" smtClean="0"/>
              <a:t>Multi-field </a:t>
            </a:r>
            <a:r>
              <a:rPr kumimoji="1" lang="en-US" altLang="ja-JP" dirty="0" err="1" smtClean="0"/>
              <a:t>instanton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52" y="1007807"/>
            <a:ext cx="3676942" cy="2581683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62" y="1739728"/>
            <a:ext cx="381000" cy="241300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04" y="1928953"/>
            <a:ext cx="381000" cy="2667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3" y="1797788"/>
            <a:ext cx="114300" cy="1016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01" y="2928139"/>
            <a:ext cx="76200" cy="139700"/>
          </a:xfrm>
          <a:prstGeom prst="rect">
            <a:avLst/>
          </a:prstGeom>
        </p:spPr>
      </p:pic>
      <p:pic>
        <p:nvPicPr>
          <p:cNvPr id="36" name="図 3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63" y="2992651"/>
            <a:ext cx="76200" cy="139700"/>
          </a:xfrm>
          <a:prstGeom prst="rect">
            <a:avLst/>
          </a:prstGeom>
        </p:spPr>
      </p:pic>
      <p:pic>
        <p:nvPicPr>
          <p:cNvPr id="37" name="図 3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4" y="974678"/>
            <a:ext cx="190500" cy="139700"/>
          </a:xfrm>
          <a:prstGeom prst="rect">
            <a:avLst/>
          </a:prstGeom>
        </p:spPr>
      </p:pic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4" y="3042354"/>
            <a:ext cx="101600" cy="152400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75" y="1742017"/>
            <a:ext cx="558800" cy="190500"/>
          </a:xfrm>
          <a:prstGeom prst="rect">
            <a:avLst/>
          </a:prstGeom>
        </p:spPr>
      </p:pic>
      <p:pic>
        <p:nvPicPr>
          <p:cNvPr id="45" name="図 4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23" y="2992651"/>
            <a:ext cx="1054100" cy="190500"/>
          </a:xfrm>
          <a:prstGeom prst="rect">
            <a:avLst/>
          </a:prstGeom>
        </p:spPr>
      </p:pic>
      <p:pic>
        <p:nvPicPr>
          <p:cNvPr id="53" name="図 5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7" y="3158034"/>
            <a:ext cx="101600" cy="152400"/>
          </a:xfrm>
          <a:prstGeom prst="rect">
            <a:avLst/>
          </a:prstGeom>
        </p:spPr>
      </p:pic>
      <p:pic>
        <p:nvPicPr>
          <p:cNvPr id="54" name="図 5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45" y="3235398"/>
            <a:ext cx="101600" cy="152400"/>
          </a:xfrm>
          <a:prstGeom prst="rect">
            <a:avLst/>
          </a:prstGeom>
        </p:spPr>
      </p:pic>
      <p:pic>
        <p:nvPicPr>
          <p:cNvPr id="55" name="図 54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9" y="1157679"/>
            <a:ext cx="1054100" cy="190500"/>
          </a:xfrm>
          <a:prstGeom prst="rect">
            <a:avLst/>
          </a:prstGeom>
        </p:spPr>
      </p:pic>
      <p:pic>
        <p:nvPicPr>
          <p:cNvPr id="57" name="図 5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94" y="3113369"/>
            <a:ext cx="330200" cy="177800"/>
          </a:xfrm>
          <a:prstGeom prst="rect">
            <a:avLst/>
          </a:prstGeom>
        </p:spPr>
      </p:pic>
      <p:pic>
        <p:nvPicPr>
          <p:cNvPr id="58" name="図 57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32" y="3229770"/>
            <a:ext cx="330200" cy="177800"/>
          </a:xfrm>
          <a:prstGeom prst="rect">
            <a:avLst/>
          </a:prstGeom>
        </p:spPr>
      </p:pic>
      <p:pic>
        <p:nvPicPr>
          <p:cNvPr id="60" name="図 59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6" y="1734289"/>
            <a:ext cx="406400" cy="228600"/>
          </a:xfrm>
          <a:prstGeom prst="rect">
            <a:avLst/>
          </a:prstGeom>
        </p:spPr>
      </p:pic>
      <p:pic>
        <p:nvPicPr>
          <p:cNvPr id="61" name="図 6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73" y="1736304"/>
            <a:ext cx="406400" cy="228600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2469" y="136003"/>
            <a:ext cx="1325185" cy="1325185"/>
          </a:xfrm>
          <a:prstGeom prst="rect">
            <a:avLst/>
          </a:prstGeom>
        </p:spPr>
      </p:pic>
      <p:cxnSp>
        <p:nvCxnSpPr>
          <p:cNvPr id="64" name="直線矢印コネクタ 63"/>
          <p:cNvCxnSpPr/>
          <p:nvPr/>
        </p:nvCxnSpPr>
        <p:spPr>
          <a:xfrm flipH="1">
            <a:off x="6788827" y="275703"/>
            <a:ext cx="766788" cy="61578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/>
          <p:nvPr/>
        </p:nvSpPr>
        <p:spPr>
          <a:xfrm>
            <a:off x="6786208" y="388111"/>
            <a:ext cx="888721" cy="234402"/>
          </a:xfrm>
          <a:prstGeom prst="ellipse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88827" y="337281"/>
            <a:ext cx="90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400" dirty="0" smtClean="0">
                <a:solidFill>
                  <a:srgbClr val="008000"/>
                </a:solidFill>
                <a:latin typeface="+mn-ea"/>
                <a:ea typeface="+mn-ea"/>
              </a:rPr>
              <a:t>tunneling</a:t>
            </a:r>
            <a:endParaRPr kumimoji="1" lang="ja-JP" altLang="en-US" sz="1400" dirty="0" smtClean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87715" y="4458726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sz="2000" dirty="0" err="1" smtClean="0">
                <a:latin typeface="+mn-ea"/>
                <a:ea typeface="+mn-ea"/>
              </a:rPr>
              <a:t>inflaton</a:t>
            </a:r>
            <a:r>
              <a:rPr kumimoji="1" lang="en-US" altLang="ja-JP" sz="2000" dirty="0" smtClean="0">
                <a:latin typeface="+mn-ea"/>
                <a:ea typeface="+mn-ea"/>
              </a:rPr>
              <a:t> </a:t>
            </a:r>
            <a:r>
              <a:rPr kumimoji="1" lang="en-US" altLang="ja-JP" sz="2000" dirty="0" err="1" smtClean="0">
                <a:latin typeface="+mn-ea"/>
                <a:ea typeface="+mn-ea"/>
              </a:rPr>
              <a:t>φ</a:t>
            </a:r>
            <a:r>
              <a:rPr kumimoji="1" lang="en-US" altLang="ja-JP" sz="2000" dirty="0" smtClean="0">
                <a:latin typeface="+mn-ea"/>
                <a:ea typeface="+mn-ea"/>
              </a:rPr>
              <a:t> moves during tunneling</a:t>
            </a:r>
          </a:p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but a little </a:t>
            </a:r>
            <a:r>
              <a:rPr lang="en-US" altLang="ja-JP" sz="2000" dirty="0" smtClean="0">
                <a:latin typeface="+mn-ea"/>
                <a:ea typeface="+mn-ea"/>
              </a:rPr>
              <a:t>for this parameter choice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87715" y="5317741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err="1" smtClean="0">
                <a:latin typeface="+mn-ea"/>
                <a:ea typeface="+mn-ea"/>
              </a:rPr>
              <a:t>instanton</a:t>
            </a:r>
            <a:r>
              <a:rPr lang="en-US" altLang="ja-JP" sz="2000" dirty="0" smtClean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value at t=0 gives </a:t>
            </a:r>
            <a:endParaRPr lang="en-US" altLang="ja-JP" sz="2000" dirty="0">
              <a:latin typeface="+mn-ea"/>
              <a:ea typeface="+mn-ea"/>
            </a:endParaRPr>
          </a:p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the initial state of bubble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87715" y="3621948"/>
            <a:ext cx="4327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sz="2000" dirty="0" smtClean="0">
                <a:latin typeface="+mn-ea"/>
                <a:ea typeface="+mn-ea"/>
              </a:rPr>
              <a:t>multi-field </a:t>
            </a:r>
            <a:r>
              <a:rPr kumimoji="1" lang="en-US" altLang="ja-JP" sz="2000" dirty="0" err="1" smtClean="0">
                <a:latin typeface="+mn-ea"/>
                <a:ea typeface="+mn-ea"/>
              </a:rPr>
              <a:t>instanton</a:t>
            </a:r>
            <a:r>
              <a:rPr lang="en-US" altLang="ja-JP" sz="2000" dirty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with gravity is</a:t>
            </a:r>
          </a:p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explicitly constructed for the first time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5238688" y="6166905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19673" y="6044835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evolution after tunneling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380" y="3778132"/>
            <a:ext cx="3538951" cy="2484795"/>
          </a:xfrm>
          <a:prstGeom prst="rect">
            <a:avLst/>
          </a:prstGeom>
        </p:spPr>
      </p:pic>
      <p:pic>
        <p:nvPicPr>
          <p:cNvPr id="47" name="図 46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2" y="4925312"/>
            <a:ext cx="355600" cy="241300"/>
          </a:xfrm>
          <a:prstGeom prst="rect">
            <a:avLst/>
          </a:prstGeom>
        </p:spPr>
      </p:pic>
      <p:pic>
        <p:nvPicPr>
          <p:cNvPr id="48" name="図 47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4" y="3975891"/>
            <a:ext cx="101600" cy="101600"/>
          </a:xfrm>
          <a:prstGeom prst="rect">
            <a:avLst/>
          </a:prstGeom>
        </p:spPr>
      </p:pic>
      <p:pic>
        <p:nvPicPr>
          <p:cNvPr id="49" name="図 4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01" y="5697905"/>
            <a:ext cx="76200" cy="139700"/>
          </a:xfrm>
          <a:prstGeom prst="rect">
            <a:avLst/>
          </a:prstGeom>
        </p:spPr>
      </p:pic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7" y="5922917"/>
            <a:ext cx="101600" cy="152400"/>
          </a:xfrm>
          <a:prstGeom prst="rect">
            <a:avLst/>
          </a:prstGeom>
        </p:spPr>
      </p:pic>
      <p:pic>
        <p:nvPicPr>
          <p:cNvPr id="51" name="図 5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4" y="5760784"/>
            <a:ext cx="101600" cy="152400"/>
          </a:xfrm>
          <a:prstGeom prst="rect">
            <a:avLst/>
          </a:prstGeom>
        </p:spPr>
      </p:pic>
      <p:pic>
        <p:nvPicPr>
          <p:cNvPr id="52" name="図 51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9" y="4532719"/>
            <a:ext cx="101600" cy="152400"/>
          </a:xfrm>
          <a:prstGeom prst="rect">
            <a:avLst/>
          </a:prstGeom>
        </p:spPr>
      </p:pic>
      <p:pic>
        <p:nvPicPr>
          <p:cNvPr id="59" name="図 5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01" y="5902127"/>
            <a:ext cx="330200" cy="177800"/>
          </a:xfrm>
          <a:prstGeom prst="rect">
            <a:avLst/>
          </a:prstGeom>
        </p:spPr>
      </p:pic>
      <p:pic>
        <p:nvPicPr>
          <p:cNvPr id="62" name="図 61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7" y="3881703"/>
            <a:ext cx="469900" cy="279400"/>
          </a:xfrm>
          <a:prstGeom prst="rect">
            <a:avLst/>
          </a:prstGeom>
        </p:spPr>
      </p:pic>
      <p:grpSp>
        <p:nvGrpSpPr>
          <p:cNvPr id="71" name="図形グループ 70"/>
          <p:cNvGrpSpPr/>
          <p:nvPr/>
        </p:nvGrpSpPr>
        <p:grpSpPr>
          <a:xfrm>
            <a:off x="2522154" y="1797788"/>
            <a:ext cx="2007884" cy="612073"/>
            <a:chOff x="2782359" y="1550451"/>
            <a:chExt cx="2007884" cy="612073"/>
          </a:xfrm>
        </p:grpSpPr>
        <p:sp>
          <p:nvSpPr>
            <p:cNvPr id="16" name="角丸四角形 15"/>
            <p:cNvSpPr/>
            <p:nvPr/>
          </p:nvSpPr>
          <p:spPr>
            <a:xfrm>
              <a:off x="2782359" y="1550451"/>
              <a:ext cx="2007884" cy="61207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0" name="図形グループ 69"/>
            <p:cNvGrpSpPr/>
            <p:nvPr/>
          </p:nvGrpSpPr>
          <p:grpSpPr>
            <a:xfrm>
              <a:off x="2931675" y="1580655"/>
              <a:ext cx="1808843" cy="559324"/>
              <a:chOff x="2931675" y="1580655"/>
              <a:chExt cx="1808843" cy="559324"/>
            </a:xfrm>
          </p:grpSpPr>
          <p:pic>
            <p:nvPicPr>
              <p:cNvPr id="10" name="図 9" descr="latex-image-1.pdf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451" y="1595135"/>
                <a:ext cx="483067" cy="113663"/>
              </a:xfrm>
              <a:prstGeom prst="rect">
                <a:avLst/>
              </a:prstGeom>
            </p:spPr>
          </p:pic>
          <p:pic>
            <p:nvPicPr>
              <p:cNvPr id="11" name="図 10" descr="latex-image-1.pdf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334" y="1580655"/>
                <a:ext cx="539850" cy="137250"/>
              </a:xfrm>
              <a:prstGeom prst="rect">
                <a:avLst/>
              </a:prstGeom>
            </p:spPr>
          </p:pic>
          <p:pic>
            <p:nvPicPr>
              <p:cNvPr id="12" name="図 11" descr="latex-image-1.pdf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379" y="1986411"/>
                <a:ext cx="748645" cy="153568"/>
              </a:xfrm>
              <a:prstGeom prst="rect">
                <a:avLst/>
              </a:prstGeom>
            </p:spPr>
          </p:pic>
          <p:pic>
            <p:nvPicPr>
              <p:cNvPr id="13" name="図 12" descr="latex-image-1.pdf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451" y="1773555"/>
                <a:ext cx="689013" cy="159771"/>
              </a:xfrm>
              <a:prstGeom prst="rect">
                <a:avLst/>
              </a:prstGeom>
            </p:spPr>
          </p:pic>
          <p:pic>
            <p:nvPicPr>
              <p:cNvPr id="14" name="図 13" descr="latex-image-1.pdf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675" y="1991348"/>
                <a:ext cx="854626" cy="148631"/>
              </a:xfrm>
              <a:prstGeom prst="rect">
                <a:avLst/>
              </a:prstGeom>
            </p:spPr>
          </p:pic>
          <p:pic>
            <p:nvPicPr>
              <p:cNvPr id="15" name="図 14" descr="latex-image-1.pdf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334" y="1759646"/>
                <a:ext cx="849184" cy="1681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66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volution of </a:t>
            </a:r>
            <a:r>
              <a:rPr kumimoji="1" lang="en-US" altLang="ja-JP" dirty="0" err="1" smtClean="0"/>
              <a:t>inflaton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after tunneling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8" y="1426127"/>
            <a:ext cx="7683599" cy="5394867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77" y="3049828"/>
            <a:ext cx="765851" cy="37198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04293" y="5848718"/>
            <a:ext cx="124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sz="1800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66" y="251835"/>
            <a:ext cx="1240904" cy="124090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7829954" y="34953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7874533" y="68700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74533" y="60454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97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Evolution of tunneling field </a:t>
            </a:r>
            <a:r>
              <a:rPr kumimoji="1" lang="en-US" altLang="ja-JP" dirty="0" err="1" smtClean="0"/>
              <a:t>σ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after tunneling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05" y="1420536"/>
            <a:ext cx="7735224" cy="5431114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78" y="2868949"/>
            <a:ext cx="803753" cy="3795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66" y="251835"/>
            <a:ext cx="1240904" cy="1240904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7829954" y="34953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7874533" y="68700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74533" y="60454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884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l="9465" b="8117"/>
          <a:stretch/>
        </p:blipFill>
        <p:spPr>
          <a:xfrm>
            <a:off x="47606" y="402030"/>
            <a:ext cx="8324219" cy="5999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09838"/>
            <a:ext cx="5533767" cy="713918"/>
          </a:xfrm>
        </p:spPr>
        <p:txBody>
          <a:bodyPr/>
          <a:lstStyle/>
          <a:p>
            <a:r>
              <a:rPr kumimoji="1" lang="en-US" altLang="ja-JP" sz="3200" dirty="0" smtClean="0"/>
              <a:t>Evolution after tunneling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0844" y="62521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sz="1800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4629402"/>
            <a:ext cx="554297" cy="247665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3722547"/>
            <a:ext cx="582901" cy="235641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97" y="5214807"/>
            <a:ext cx="636942" cy="257487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2563313" y="6079289"/>
            <a:ext cx="5166422" cy="18258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855855" y="6097547"/>
            <a:ext cx="18428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FF9900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800" dirty="0" smtClean="0">
              <a:solidFill>
                <a:srgbClr val="FF9900"/>
              </a:solidFill>
              <a:latin typeface="+mn-ea"/>
              <a:ea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2164" y="6056745"/>
            <a:ext cx="205697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3366FF"/>
                </a:solidFill>
                <a:latin typeface="+mn-ea"/>
                <a:ea typeface="+mn-ea"/>
              </a:rPr>
              <a:t>curvature dominant</a:t>
            </a:r>
            <a:endParaRPr kumimoji="1" lang="ja-JP" altLang="en-US" sz="1800" dirty="0" smtClean="0">
              <a:solidFill>
                <a:srgbClr val="3366FF"/>
              </a:solidFill>
              <a:latin typeface="+mn-ea"/>
              <a:ea typeface="+mn-ea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557019" y="2279563"/>
            <a:ext cx="2436579" cy="95148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6725793" y="182478"/>
            <a:ext cx="2007884" cy="612073"/>
            <a:chOff x="5977625" y="272823"/>
            <a:chExt cx="2007884" cy="612073"/>
          </a:xfrm>
          <a:effectLst/>
        </p:grpSpPr>
        <p:pic>
          <p:nvPicPr>
            <p:cNvPr id="59" name="図 5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317507"/>
              <a:ext cx="483067" cy="113663"/>
            </a:xfrm>
            <a:prstGeom prst="rect">
              <a:avLst/>
            </a:prstGeom>
          </p:spPr>
        </p:pic>
        <p:pic>
          <p:nvPicPr>
            <p:cNvPr id="60" name="図 5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03027"/>
              <a:ext cx="539850" cy="137250"/>
            </a:xfrm>
            <a:prstGeom prst="rect">
              <a:avLst/>
            </a:prstGeom>
          </p:spPr>
        </p:pic>
        <p:pic>
          <p:nvPicPr>
            <p:cNvPr id="61" name="図 6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645" y="708783"/>
              <a:ext cx="748645" cy="153568"/>
            </a:xfrm>
            <a:prstGeom prst="rect">
              <a:avLst/>
            </a:prstGeom>
          </p:spPr>
        </p:pic>
        <p:pic>
          <p:nvPicPr>
            <p:cNvPr id="62" name="図 61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495927"/>
              <a:ext cx="689013" cy="159771"/>
            </a:xfrm>
            <a:prstGeom prst="rect">
              <a:avLst/>
            </a:prstGeom>
          </p:spPr>
        </p:pic>
        <p:pic>
          <p:nvPicPr>
            <p:cNvPr id="63" name="図 62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941" y="713720"/>
              <a:ext cx="854626" cy="148631"/>
            </a:xfrm>
            <a:prstGeom prst="rect">
              <a:avLst/>
            </a:prstGeom>
          </p:spPr>
        </p:pic>
        <p:pic>
          <p:nvPicPr>
            <p:cNvPr id="64" name="図 63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82018"/>
              <a:ext cx="849184" cy="168155"/>
            </a:xfrm>
            <a:prstGeom prst="rect">
              <a:avLst/>
            </a:prstGeom>
          </p:spPr>
        </p:pic>
        <p:sp>
          <p:nvSpPr>
            <p:cNvPr id="65" name="角丸四角形 64"/>
            <p:cNvSpPr/>
            <p:nvPr/>
          </p:nvSpPr>
          <p:spPr>
            <a:xfrm>
              <a:off x="5977625" y="272823"/>
              <a:ext cx="2007884" cy="6120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円/楕円 65"/>
          <p:cNvSpPr/>
          <p:nvPr/>
        </p:nvSpPr>
        <p:spPr>
          <a:xfrm>
            <a:off x="7762018" y="6011870"/>
            <a:ext cx="145500" cy="134837"/>
          </a:xfrm>
          <a:prstGeom prst="ellipse">
            <a:avLst/>
          </a:prstGeom>
          <a:solidFill>
            <a:srgbClr val="800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4388102"/>
            <a:ext cx="596900" cy="2413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834839" y="6071775"/>
            <a:ext cx="1728474" cy="751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" y="1008868"/>
            <a:ext cx="698500" cy="266700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7" y="2846450"/>
            <a:ext cx="1866900" cy="2667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17" y="6513535"/>
            <a:ext cx="1409700" cy="215900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6622373" y="2398774"/>
            <a:ext cx="227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800" dirty="0" smtClean="0">
                <a:latin typeface="+mn-ea"/>
                <a:ea typeface="+mn-ea"/>
              </a:rPr>
              <a:t>energy decomposition</a:t>
            </a:r>
            <a:endParaRPr kumimoji="1" lang="ja-JP" altLang="en-US" sz="1800" dirty="0" smtClean="0">
              <a:latin typeface="+mn-ea"/>
              <a:ea typeface="+mn-ea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048" y="889415"/>
            <a:ext cx="1240904" cy="1240904"/>
          </a:xfrm>
          <a:prstGeom prst="rect">
            <a:avLst/>
          </a:prstGeom>
        </p:spPr>
      </p:pic>
      <p:cxnSp>
        <p:nvCxnSpPr>
          <p:cNvPr id="78" name="直線矢印コネクタ 77"/>
          <p:cNvCxnSpPr/>
          <p:nvPr/>
        </p:nvCxnSpPr>
        <p:spPr>
          <a:xfrm>
            <a:off x="8056236" y="98711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角丸四角形 78"/>
          <p:cNvSpPr/>
          <p:nvPr/>
        </p:nvSpPr>
        <p:spPr>
          <a:xfrm>
            <a:off x="8100815" y="132458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100815" y="124212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70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l="9465" b="8117"/>
          <a:stretch/>
        </p:blipFill>
        <p:spPr>
          <a:xfrm>
            <a:off x="47606" y="402030"/>
            <a:ext cx="8324219" cy="5999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09838"/>
            <a:ext cx="5533767" cy="713918"/>
          </a:xfrm>
        </p:spPr>
        <p:txBody>
          <a:bodyPr/>
          <a:lstStyle/>
          <a:p>
            <a:r>
              <a:rPr kumimoji="1" lang="en-US" altLang="ja-JP" sz="3200" dirty="0" smtClean="0"/>
              <a:t>Evolution after tunneling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0844" y="62521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sz="1800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4629402"/>
            <a:ext cx="554297" cy="247665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3722547"/>
            <a:ext cx="582901" cy="235641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97" y="5214807"/>
            <a:ext cx="636942" cy="257487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2563313" y="6079289"/>
            <a:ext cx="5166422" cy="18258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855855" y="6097547"/>
            <a:ext cx="18428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FF9900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800" dirty="0" smtClean="0">
              <a:solidFill>
                <a:srgbClr val="FF9900"/>
              </a:solidFill>
              <a:latin typeface="+mn-ea"/>
              <a:ea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2164" y="6056745"/>
            <a:ext cx="205697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3366FF"/>
                </a:solidFill>
                <a:latin typeface="+mn-ea"/>
                <a:ea typeface="+mn-ea"/>
              </a:rPr>
              <a:t>curvature dominant</a:t>
            </a:r>
            <a:endParaRPr kumimoji="1" lang="ja-JP" altLang="en-US" sz="1800" dirty="0" smtClean="0">
              <a:solidFill>
                <a:srgbClr val="3366FF"/>
              </a:solidFill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408204" y="1186559"/>
            <a:ext cx="351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tunneling field </a:t>
            </a:r>
            <a:r>
              <a:rPr lang="en-US" altLang="ja-JP" sz="2000" dirty="0" err="1" smtClean="0">
                <a:latin typeface="+mn-ea"/>
                <a:ea typeface="+mn-ea"/>
              </a:rPr>
              <a:t>σ</a:t>
            </a:r>
            <a:r>
              <a:rPr lang="en-US" altLang="ja-JP" sz="2000" dirty="0" smtClean="0">
                <a:latin typeface="+mn-ea"/>
                <a:ea typeface="+mn-ea"/>
              </a:rPr>
              <a:t> is massive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778372" y="163968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7222" y="1566491"/>
            <a:ext cx="235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damped oscillation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59" y="1634078"/>
            <a:ext cx="965200" cy="266700"/>
          </a:xfrm>
          <a:prstGeom prst="rect">
            <a:avLst/>
          </a:prstGeom>
        </p:spPr>
      </p:pic>
      <p:sp>
        <p:nvSpPr>
          <p:cNvPr id="74" name="角丸四角形 73"/>
          <p:cNvSpPr/>
          <p:nvPr/>
        </p:nvSpPr>
        <p:spPr>
          <a:xfrm>
            <a:off x="6557019" y="2279563"/>
            <a:ext cx="2436579" cy="95148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6725793" y="182478"/>
            <a:ext cx="2007884" cy="612073"/>
            <a:chOff x="5977625" y="272823"/>
            <a:chExt cx="2007884" cy="612073"/>
          </a:xfrm>
          <a:effectLst/>
        </p:grpSpPr>
        <p:pic>
          <p:nvPicPr>
            <p:cNvPr id="59" name="図 5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317507"/>
              <a:ext cx="483067" cy="113663"/>
            </a:xfrm>
            <a:prstGeom prst="rect">
              <a:avLst/>
            </a:prstGeom>
          </p:spPr>
        </p:pic>
        <p:pic>
          <p:nvPicPr>
            <p:cNvPr id="60" name="図 5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03027"/>
              <a:ext cx="539850" cy="137250"/>
            </a:xfrm>
            <a:prstGeom prst="rect">
              <a:avLst/>
            </a:prstGeom>
          </p:spPr>
        </p:pic>
        <p:pic>
          <p:nvPicPr>
            <p:cNvPr id="61" name="図 6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645" y="708783"/>
              <a:ext cx="748645" cy="153568"/>
            </a:xfrm>
            <a:prstGeom prst="rect">
              <a:avLst/>
            </a:prstGeom>
          </p:spPr>
        </p:pic>
        <p:pic>
          <p:nvPicPr>
            <p:cNvPr id="62" name="図 61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495927"/>
              <a:ext cx="689013" cy="159771"/>
            </a:xfrm>
            <a:prstGeom prst="rect">
              <a:avLst/>
            </a:prstGeom>
          </p:spPr>
        </p:pic>
        <p:pic>
          <p:nvPicPr>
            <p:cNvPr id="63" name="図 62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941" y="713720"/>
              <a:ext cx="854626" cy="148631"/>
            </a:xfrm>
            <a:prstGeom prst="rect">
              <a:avLst/>
            </a:prstGeom>
          </p:spPr>
        </p:pic>
        <p:pic>
          <p:nvPicPr>
            <p:cNvPr id="64" name="図 63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82018"/>
              <a:ext cx="849184" cy="168155"/>
            </a:xfrm>
            <a:prstGeom prst="rect">
              <a:avLst/>
            </a:prstGeom>
          </p:spPr>
        </p:pic>
        <p:sp>
          <p:nvSpPr>
            <p:cNvPr id="65" name="角丸四角形 64"/>
            <p:cNvSpPr/>
            <p:nvPr/>
          </p:nvSpPr>
          <p:spPr>
            <a:xfrm>
              <a:off x="5977625" y="272823"/>
              <a:ext cx="2007884" cy="6120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円/楕円 65"/>
          <p:cNvSpPr/>
          <p:nvPr/>
        </p:nvSpPr>
        <p:spPr>
          <a:xfrm>
            <a:off x="7762018" y="6011870"/>
            <a:ext cx="145500" cy="134837"/>
          </a:xfrm>
          <a:prstGeom prst="ellipse">
            <a:avLst/>
          </a:prstGeom>
          <a:solidFill>
            <a:srgbClr val="800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4388102"/>
            <a:ext cx="596900" cy="2413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834839" y="6071775"/>
            <a:ext cx="1728474" cy="751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" y="1008868"/>
            <a:ext cx="698500" cy="266700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7" y="2846450"/>
            <a:ext cx="1866900" cy="2667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17" y="6513535"/>
            <a:ext cx="1409700" cy="215900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6622373" y="2398774"/>
            <a:ext cx="227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800" dirty="0" smtClean="0">
                <a:latin typeface="+mn-ea"/>
                <a:ea typeface="+mn-ea"/>
              </a:rPr>
              <a:t>energy decomposition</a:t>
            </a:r>
            <a:endParaRPr kumimoji="1" lang="ja-JP" altLang="en-US" sz="1800" dirty="0" smtClean="0">
              <a:latin typeface="+mn-ea"/>
              <a:ea typeface="+mn-ea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7048" y="889415"/>
            <a:ext cx="1240904" cy="1240904"/>
          </a:xfrm>
          <a:prstGeom prst="rect">
            <a:avLst/>
          </a:prstGeom>
        </p:spPr>
      </p:pic>
      <p:cxnSp>
        <p:nvCxnSpPr>
          <p:cNvPr id="78" name="直線矢印コネクタ 77"/>
          <p:cNvCxnSpPr/>
          <p:nvPr/>
        </p:nvCxnSpPr>
        <p:spPr>
          <a:xfrm>
            <a:off x="8056236" y="98711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角丸四角形 78"/>
          <p:cNvSpPr/>
          <p:nvPr/>
        </p:nvSpPr>
        <p:spPr>
          <a:xfrm>
            <a:off x="8100815" y="132458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100815" y="124212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70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l="9465" b="8117"/>
          <a:stretch/>
        </p:blipFill>
        <p:spPr>
          <a:xfrm>
            <a:off x="47606" y="402030"/>
            <a:ext cx="8324219" cy="5999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09838"/>
            <a:ext cx="5533767" cy="713918"/>
          </a:xfrm>
        </p:spPr>
        <p:txBody>
          <a:bodyPr/>
          <a:lstStyle/>
          <a:p>
            <a:r>
              <a:rPr kumimoji="1" lang="en-US" altLang="ja-JP" sz="3200" dirty="0" smtClean="0"/>
              <a:t>Evolution after tunneling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0844" y="62521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sz="1800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4629402"/>
            <a:ext cx="554297" cy="247665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3722547"/>
            <a:ext cx="582901" cy="235641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97" y="5214807"/>
            <a:ext cx="636942" cy="257487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2563313" y="6079289"/>
            <a:ext cx="5166422" cy="18258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855855" y="6097547"/>
            <a:ext cx="18428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FF9900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800" dirty="0" smtClean="0">
              <a:solidFill>
                <a:srgbClr val="FF9900"/>
              </a:solidFill>
              <a:latin typeface="+mn-ea"/>
              <a:ea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2164" y="6056745"/>
            <a:ext cx="205697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3366FF"/>
                </a:solidFill>
                <a:latin typeface="+mn-ea"/>
                <a:ea typeface="+mn-ea"/>
              </a:rPr>
              <a:t>curvature dominant</a:t>
            </a:r>
            <a:endParaRPr kumimoji="1" lang="ja-JP" altLang="en-US" sz="1800" dirty="0" smtClean="0">
              <a:solidFill>
                <a:srgbClr val="3366FF"/>
              </a:solidFill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408204" y="1186559"/>
            <a:ext cx="351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tunneling field </a:t>
            </a:r>
            <a:r>
              <a:rPr lang="en-US" altLang="ja-JP" sz="2000" dirty="0" err="1" smtClean="0">
                <a:latin typeface="+mn-ea"/>
                <a:ea typeface="+mn-ea"/>
              </a:rPr>
              <a:t>σ</a:t>
            </a:r>
            <a:r>
              <a:rPr lang="en-US" altLang="ja-JP" sz="2000" dirty="0" smtClean="0">
                <a:latin typeface="+mn-ea"/>
                <a:ea typeface="+mn-ea"/>
              </a:rPr>
              <a:t> is massive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778372" y="163968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7222" y="1566491"/>
            <a:ext cx="235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damped oscillation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59" y="1634078"/>
            <a:ext cx="965200" cy="26670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626138" y="2130319"/>
            <a:ext cx="51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curvature </a:t>
            </a:r>
            <a:r>
              <a:rPr lang="en-US" altLang="ja-JP" sz="2000" dirty="0" err="1" smtClean="0">
                <a:latin typeface="+mn-ea"/>
                <a:ea typeface="+mn-ea"/>
              </a:rPr>
              <a:t>dillution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557019" y="2279563"/>
            <a:ext cx="2436579" cy="95148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右矢印 54"/>
          <p:cNvSpPr/>
          <p:nvPr/>
        </p:nvSpPr>
        <p:spPr>
          <a:xfrm>
            <a:off x="1834657" y="258344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293077" y="2501804"/>
            <a:ext cx="429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potential of </a:t>
            </a:r>
            <a:r>
              <a:rPr lang="en-US" altLang="ja-JP" sz="2000" dirty="0" err="1" smtClean="0">
                <a:latin typeface="+mn-ea"/>
                <a:ea typeface="+mn-ea"/>
              </a:rPr>
              <a:t>inflatonφ</a:t>
            </a:r>
            <a:r>
              <a:rPr lang="en-US" altLang="ja-JP" sz="2000" dirty="0" smtClean="0">
                <a:latin typeface="+mn-ea"/>
                <a:ea typeface="+mn-ea"/>
              </a:rPr>
              <a:t> gets dominant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16" y="2242769"/>
            <a:ext cx="952500" cy="266700"/>
          </a:xfrm>
          <a:prstGeom prst="rect">
            <a:avLst/>
          </a:prstGeom>
        </p:spPr>
      </p:pic>
      <p:grpSp>
        <p:nvGrpSpPr>
          <p:cNvPr id="58" name="図形グループ 57"/>
          <p:cNvGrpSpPr/>
          <p:nvPr/>
        </p:nvGrpSpPr>
        <p:grpSpPr>
          <a:xfrm>
            <a:off x="6725793" y="182478"/>
            <a:ext cx="2007884" cy="612073"/>
            <a:chOff x="5977625" y="272823"/>
            <a:chExt cx="2007884" cy="612073"/>
          </a:xfrm>
          <a:effectLst/>
        </p:grpSpPr>
        <p:pic>
          <p:nvPicPr>
            <p:cNvPr id="59" name="図 5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317507"/>
              <a:ext cx="483067" cy="113663"/>
            </a:xfrm>
            <a:prstGeom prst="rect">
              <a:avLst/>
            </a:prstGeom>
          </p:spPr>
        </p:pic>
        <p:pic>
          <p:nvPicPr>
            <p:cNvPr id="60" name="図 5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03027"/>
              <a:ext cx="539850" cy="137250"/>
            </a:xfrm>
            <a:prstGeom prst="rect">
              <a:avLst/>
            </a:prstGeom>
          </p:spPr>
        </p:pic>
        <p:pic>
          <p:nvPicPr>
            <p:cNvPr id="61" name="図 60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645" y="708783"/>
              <a:ext cx="748645" cy="153568"/>
            </a:xfrm>
            <a:prstGeom prst="rect">
              <a:avLst/>
            </a:prstGeom>
          </p:spPr>
        </p:pic>
        <p:pic>
          <p:nvPicPr>
            <p:cNvPr id="62" name="図 61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495927"/>
              <a:ext cx="689013" cy="159771"/>
            </a:xfrm>
            <a:prstGeom prst="rect">
              <a:avLst/>
            </a:prstGeom>
          </p:spPr>
        </p:pic>
        <p:pic>
          <p:nvPicPr>
            <p:cNvPr id="63" name="図 62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941" y="713720"/>
              <a:ext cx="854626" cy="148631"/>
            </a:xfrm>
            <a:prstGeom prst="rect">
              <a:avLst/>
            </a:prstGeom>
          </p:spPr>
        </p:pic>
        <p:pic>
          <p:nvPicPr>
            <p:cNvPr id="64" name="図 63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82018"/>
              <a:ext cx="849184" cy="168155"/>
            </a:xfrm>
            <a:prstGeom prst="rect">
              <a:avLst/>
            </a:prstGeom>
          </p:spPr>
        </p:pic>
        <p:sp>
          <p:nvSpPr>
            <p:cNvPr id="65" name="角丸四角形 64"/>
            <p:cNvSpPr/>
            <p:nvPr/>
          </p:nvSpPr>
          <p:spPr>
            <a:xfrm>
              <a:off x="5977625" y="272823"/>
              <a:ext cx="2007884" cy="6120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円/楕円 65"/>
          <p:cNvSpPr/>
          <p:nvPr/>
        </p:nvSpPr>
        <p:spPr>
          <a:xfrm>
            <a:off x="7762018" y="6011870"/>
            <a:ext cx="145500" cy="134837"/>
          </a:xfrm>
          <a:prstGeom prst="ellipse">
            <a:avLst/>
          </a:prstGeom>
          <a:solidFill>
            <a:srgbClr val="800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4388102"/>
            <a:ext cx="596900" cy="2413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834839" y="6071775"/>
            <a:ext cx="1728474" cy="751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" y="1008868"/>
            <a:ext cx="698500" cy="266700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7" y="2846450"/>
            <a:ext cx="1866900" cy="2667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17" y="6513535"/>
            <a:ext cx="1409700" cy="215900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6622373" y="2398774"/>
            <a:ext cx="227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800" dirty="0" smtClean="0">
                <a:latin typeface="+mn-ea"/>
                <a:ea typeface="+mn-ea"/>
              </a:rPr>
              <a:t>energy decomposition</a:t>
            </a:r>
            <a:endParaRPr kumimoji="1" lang="ja-JP" altLang="en-US" sz="1800" dirty="0" smtClean="0">
              <a:latin typeface="+mn-ea"/>
              <a:ea typeface="+mn-ea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7048" y="889415"/>
            <a:ext cx="1240904" cy="1240904"/>
          </a:xfrm>
          <a:prstGeom prst="rect">
            <a:avLst/>
          </a:prstGeom>
        </p:spPr>
      </p:pic>
      <p:cxnSp>
        <p:nvCxnSpPr>
          <p:cNvPr id="78" name="直線矢印コネクタ 77"/>
          <p:cNvCxnSpPr/>
          <p:nvPr/>
        </p:nvCxnSpPr>
        <p:spPr>
          <a:xfrm>
            <a:off x="8056236" y="98711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角丸四角形 78"/>
          <p:cNvSpPr/>
          <p:nvPr/>
        </p:nvSpPr>
        <p:spPr>
          <a:xfrm>
            <a:off x="8100815" y="132458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100815" y="124212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70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l="9465" b="8117"/>
          <a:stretch/>
        </p:blipFill>
        <p:spPr>
          <a:xfrm>
            <a:off x="47606" y="402030"/>
            <a:ext cx="8324219" cy="5999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09838"/>
            <a:ext cx="5533767" cy="713918"/>
          </a:xfrm>
        </p:spPr>
        <p:txBody>
          <a:bodyPr/>
          <a:lstStyle/>
          <a:p>
            <a:r>
              <a:rPr kumimoji="1" lang="en-US" altLang="ja-JP" sz="3200" dirty="0" smtClean="0"/>
              <a:t>Evolution after tunneling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0844" y="62521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sz="1800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4629402"/>
            <a:ext cx="554297" cy="247665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3722547"/>
            <a:ext cx="582901" cy="235641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97" y="5214807"/>
            <a:ext cx="636942" cy="257487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2563313" y="6079289"/>
            <a:ext cx="5166422" cy="18258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855855" y="6097547"/>
            <a:ext cx="18428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FF9900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800" dirty="0" smtClean="0">
              <a:solidFill>
                <a:srgbClr val="FF9900"/>
              </a:solidFill>
              <a:latin typeface="+mn-ea"/>
              <a:ea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2164" y="6056745"/>
            <a:ext cx="205697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3366FF"/>
                </a:solidFill>
                <a:latin typeface="+mn-ea"/>
                <a:ea typeface="+mn-ea"/>
              </a:rPr>
              <a:t>curvature dominant</a:t>
            </a:r>
            <a:endParaRPr kumimoji="1" lang="ja-JP" altLang="en-US" sz="1800" dirty="0" smtClean="0">
              <a:solidFill>
                <a:srgbClr val="3366FF"/>
              </a:solidFill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408204" y="1186559"/>
            <a:ext cx="351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tunneling field </a:t>
            </a:r>
            <a:r>
              <a:rPr lang="en-US" altLang="ja-JP" sz="2000" dirty="0" err="1" smtClean="0">
                <a:latin typeface="+mn-ea"/>
                <a:ea typeface="+mn-ea"/>
              </a:rPr>
              <a:t>σ</a:t>
            </a:r>
            <a:r>
              <a:rPr lang="en-US" altLang="ja-JP" sz="2000" dirty="0" smtClean="0">
                <a:latin typeface="+mn-ea"/>
                <a:ea typeface="+mn-ea"/>
              </a:rPr>
              <a:t> is massive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778372" y="163968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7222" y="1566491"/>
            <a:ext cx="235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damped oscillation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59" y="1634078"/>
            <a:ext cx="965200" cy="26670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626138" y="2130319"/>
            <a:ext cx="51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curvature </a:t>
            </a:r>
            <a:r>
              <a:rPr lang="en-US" altLang="ja-JP" sz="2000" dirty="0" err="1" smtClean="0">
                <a:latin typeface="+mn-ea"/>
                <a:ea typeface="+mn-ea"/>
              </a:rPr>
              <a:t>dillution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557019" y="2279563"/>
            <a:ext cx="2436579" cy="95148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右矢印 54"/>
          <p:cNvSpPr/>
          <p:nvPr/>
        </p:nvSpPr>
        <p:spPr>
          <a:xfrm>
            <a:off x="1834657" y="258344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293077" y="2501804"/>
            <a:ext cx="429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potential of </a:t>
            </a:r>
            <a:r>
              <a:rPr lang="en-US" altLang="ja-JP" sz="2000" dirty="0" err="1" smtClean="0">
                <a:latin typeface="+mn-ea"/>
                <a:ea typeface="+mn-ea"/>
              </a:rPr>
              <a:t>inflatonφ</a:t>
            </a:r>
            <a:r>
              <a:rPr lang="en-US" altLang="ja-JP" sz="2000" dirty="0" smtClean="0">
                <a:latin typeface="+mn-ea"/>
                <a:ea typeface="+mn-ea"/>
              </a:rPr>
              <a:t> gets dominant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16" y="2242769"/>
            <a:ext cx="952500" cy="266700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2062096" y="3149451"/>
            <a:ext cx="51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inflation lasts for 60 e-</a:t>
            </a:r>
            <a:r>
              <a:rPr lang="en-US" altLang="ja-JP" sz="2000" dirty="0" err="1" smtClean="0">
                <a:latin typeface="+mn-ea"/>
                <a:ea typeface="+mn-ea"/>
              </a:rPr>
              <a:t>foldings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46" y="3231049"/>
            <a:ext cx="1117600" cy="304800"/>
          </a:xfrm>
          <a:prstGeom prst="rect">
            <a:avLst/>
          </a:prstGeom>
        </p:spPr>
      </p:pic>
      <p:grpSp>
        <p:nvGrpSpPr>
          <p:cNvPr id="58" name="図形グループ 57"/>
          <p:cNvGrpSpPr/>
          <p:nvPr/>
        </p:nvGrpSpPr>
        <p:grpSpPr>
          <a:xfrm>
            <a:off x="6725793" y="182478"/>
            <a:ext cx="2007884" cy="612073"/>
            <a:chOff x="5977625" y="272823"/>
            <a:chExt cx="2007884" cy="612073"/>
          </a:xfrm>
          <a:effectLst/>
        </p:grpSpPr>
        <p:pic>
          <p:nvPicPr>
            <p:cNvPr id="59" name="図 5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317507"/>
              <a:ext cx="483067" cy="113663"/>
            </a:xfrm>
            <a:prstGeom prst="rect">
              <a:avLst/>
            </a:prstGeom>
          </p:spPr>
        </p:pic>
        <p:pic>
          <p:nvPicPr>
            <p:cNvPr id="60" name="図 5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03027"/>
              <a:ext cx="539850" cy="137250"/>
            </a:xfrm>
            <a:prstGeom prst="rect">
              <a:avLst/>
            </a:prstGeom>
          </p:spPr>
        </p:pic>
        <p:pic>
          <p:nvPicPr>
            <p:cNvPr id="61" name="図 6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645" y="708783"/>
              <a:ext cx="748645" cy="153568"/>
            </a:xfrm>
            <a:prstGeom prst="rect">
              <a:avLst/>
            </a:prstGeom>
          </p:spPr>
        </p:pic>
        <p:pic>
          <p:nvPicPr>
            <p:cNvPr id="62" name="図 61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495927"/>
              <a:ext cx="689013" cy="159771"/>
            </a:xfrm>
            <a:prstGeom prst="rect">
              <a:avLst/>
            </a:prstGeom>
          </p:spPr>
        </p:pic>
        <p:pic>
          <p:nvPicPr>
            <p:cNvPr id="63" name="図 62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941" y="713720"/>
              <a:ext cx="854626" cy="148631"/>
            </a:xfrm>
            <a:prstGeom prst="rect">
              <a:avLst/>
            </a:prstGeom>
          </p:spPr>
        </p:pic>
        <p:pic>
          <p:nvPicPr>
            <p:cNvPr id="64" name="図 63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82018"/>
              <a:ext cx="849184" cy="168155"/>
            </a:xfrm>
            <a:prstGeom prst="rect">
              <a:avLst/>
            </a:prstGeom>
          </p:spPr>
        </p:pic>
        <p:sp>
          <p:nvSpPr>
            <p:cNvPr id="65" name="角丸四角形 64"/>
            <p:cNvSpPr/>
            <p:nvPr/>
          </p:nvSpPr>
          <p:spPr>
            <a:xfrm>
              <a:off x="5977625" y="272823"/>
              <a:ext cx="2007884" cy="6120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円/楕円 65"/>
          <p:cNvSpPr/>
          <p:nvPr/>
        </p:nvSpPr>
        <p:spPr>
          <a:xfrm>
            <a:off x="7762018" y="6011870"/>
            <a:ext cx="145500" cy="134837"/>
          </a:xfrm>
          <a:prstGeom prst="ellipse">
            <a:avLst/>
          </a:prstGeom>
          <a:solidFill>
            <a:srgbClr val="800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4388102"/>
            <a:ext cx="596900" cy="2413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834839" y="6071775"/>
            <a:ext cx="1728474" cy="751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" y="1008868"/>
            <a:ext cx="698500" cy="266700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7" y="2846450"/>
            <a:ext cx="1866900" cy="2667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17" y="6513535"/>
            <a:ext cx="1409700" cy="215900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6622373" y="2398774"/>
            <a:ext cx="227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800" dirty="0" smtClean="0">
                <a:latin typeface="+mn-ea"/>
                <a:ea typeface="+mn-ea"/>
              </a:rPr>
              <a:t>energy decomposition</a:t>
            </a:r>
            <a:endParaRPr kumimoji="1" lang="ja-JP" altLang="en-US" sz="1800" dirty="0" smtClean="0">
              <a:latin typeface="+mn-ea"/>
              <a:ea typeface="+mn-ea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7048" y="889415"/>
            <a:ext cx="1240904" cy="1240904"/>
          </a:xfrm>
          <a:prstGeom prst="rect">
            <a:avLst/>
          </a:prstGeom>
        </p:spPr>
      </p:pic>
      <p:cxnSp>
        <p:nvCxnSpPr>
          <p:cNvPr id="78" name="直線矢印コネクタ 77"/>
          <p:cNvCxnSpPr/>
          <p:nvPr/>
        </p:nvCxnSpPr>
        <p:spPr>
          <a:xfrm>
            <a:off x="8056236" y="98711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角丸四角形 78"/>
          <p:cNvSpPr/>
          <p:nvPr/>
        </p:nvSpPr>
        <p:spPr>
          <a:xfrm>
            <a:off x="8100815" y="132458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100815" y="124212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583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l="9465" b="8117"/>
          <a:stretch/>
        </p:blipFill>
        <p:spPr>
          <a:xfrm>
            <a:off x="47606" y="402030"/>
            <a:ext cx="8324219" cy="5999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09838"/>
            <a:ext cx="5533767" cy="713918"/>
          </a:xfrm>
        </p:spPr>
        <p:txBody>
          <a:bodyPr/>
          <a:lstStyle/>
          <a:p>
            <a:r>
              <a:rPr kumimoji="1" lang="en-US" altLang="ja-JP" sz="3200" dirty="0" smtClean="0"/>
              <a:t>Evolution after tunneling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0844" y="62521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800000"/>
                </a:solidFill>
                <a:latin typeface="+mn-ea"/>
                <a:ea typeface="+mn-ea"/>
              </a:rPr>
              <a:t>reheating</a:t>
            </a:r>
            <a:endParaRPr kumimoji="1" lang="ja-JP" altLang="en-US" sz="1800" dirty="0" smtClean="0">
              <a:solidFill>
                <a:srgbClr val="800000"/>
              </a:solidFill>
              <a:latin typeface="+mn-ea"/>
              <a:ea typeface="+mn-ea"/>
            </a:endParaRPr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4629402"/>
            <a:ext cx="554297" cy="247665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4" y="3722547"/>
            <a:ext cx="582901" cy="235641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97" y="5214807"/>
            <a:ext cx="636942" cy="257487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2563313" y="6079289"/>
            <a:ext cx="5166422" cy="18258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855855" y="6097547"/>
            <a:ext cx="18428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FF9900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800" dirty="0" smtClean="0">
              <a:solidFill>
                <a:srgbClr val="FF9900"/>
              </a:solidFill>
              <a:latin typeface="+mn-ea"/>
              <a:ea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2164" y="6056745"/>
            <a:ext cx="205697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3366FF"/>
                </a:solidFill>
                <a:latin typeface="+mn-ea"/>
                <a:ea typeface="+mn-ea"/>
              </a:rPr>
              <a:t>curvature dominant</a:t>
            </a:r>
            <a:endParaRPr kumimoji="1" lang="ja-JP" altLang="en-US" sz="1800" dirty="0" smtClean="0">
              <a:solidFill>
                <a:srgbClr val="3366FF"/>
              </a:solidFill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408204" y="1186559"/>
            <a:ext cx="351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tunneling field </a:t>
            </a:r>
            <a:r>
              <a:rPr lang="en-US" altLang="ja-JP" sz="2000" dirty="0" err="1" smtClean="0">
                <a:latin typeface="+mn-ea"/>
                <a:ea typeface="+mn-ea"/>
              </a:rPr>
              <a:t>σ</a:t>
            </a:r>
            <a:r>
              <a:rPr lang="en-US" altLang="ja-JP" sz="2000" dirty="0" smtClean="0">
                <a:latin typeface="+mn-ea"/>
                <a:ea typeface="+mn-ea"/>
              </a:rPr>
              <a:t> is massive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778372" y="163968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7222" y="1566491"/>
            <a:ext cx="235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damped oscillation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59" y="1634078"/>
            <a:ext cx="965200" cy="26670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626138" y="2130319"/>
            <a:ext cx="51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curvature </a:t>
            </a:r>
            <a:r>
              <a:rPr lang="en-US" altLang="ja-JP" sz="2000" dirty="0" err="1" smtClean="0">
                <a:latin typeface="+mn-ea"/>
                <a:ea typeface="+mn-ea"/>
              </a:rPr>
              <a:t>dillution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557019" y="2279563"/>
            <a:ext cx="2436579" cy="95148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右矢印 54"/>
          <p:cNvSpPr/>
          <p:nvPr/>
        </p:nvSpPr>
        <p:spPr>
          <a:xfrm>
            <a:off x="1834657" y="258344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293077" y="2501804"/>
            <a:ext cx="429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potential of </a:t>
            </a:r>
            <a:r>
              <a:rPr lang="en-US" altLang="ja-JP" sz="2000" dirty="0" err="1" smtClean="0">
                <a:latin typeface="+mn-ea"/>
                <a:ea typeface="+mn-ea"/>
              </a:rPr>
              <a:t>inflatonφ</a:t>
            </a:r>
            <a:r>
              <a:rPr lang="en-US" altLang="ja-JP" sz="2000" dirty="0" smtClean="0">
                <a:latin typeface="+mn-ea"/>
                <a:ea typeface="+mn-ea"/>
              </a:rPr>
              <a:t> gets dominant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16" y="2242769"/>
            <a:ext cx="952500" cy="266700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2062096" y="3149451"/>
            <a:ext cx="51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  <a:ea typeface="+mn-ea"/>
              </a:rPr>
              <a:t>inflation lasts for 60 e-</a:t>
            </a:r>
            <a:r>
              <a:rPr lang="en-US" altLang="ja-JP" sz="2000" dirty="0" err="1" smtClean="0">
                <a:latin typeface="+mn-ea"/>
                <a:ea typeface="+mn-ea"/>
              </a:rPr>
              <a:t>foldings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46" y="3231049"/>
            <a:ext cx="1117600" cy="304800"/>
          </a:xfrm>
          <a:prstGeom prst="rect">
            <a:avLst/>
          </a:prstGeom>
        </p:spPr>
      </p:pic>
      <p:grpSp>
        <p:nvGrpSpPr>
          <p:cNvPr id="58" name="図形グループ 57"/>
          <p:cNvGrpSpPr/>
          <p:nvPr/>
        </p:nvGrpSpPr>
        <p:grpSpPr>
          <a:xfrm>
            <a:off x="6725793" y="182478"/>
            <a:ext cx="2007884" cy="612073"/>
            <a:chOff x="5977625" y="272823"/>
            <a:chExt cx="2007884" cy="612073"/>
          </a:xfrm>
          <a:effectLst/>
        </p:grpSpPr>
        <p:pic>
          <p:nvPicPr>
            <p:cNvPr id="59" name="図 5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317507"/>
              <a:ext cx="483067" cy="113663"/>
            </a:xfrm>
            <a:prstGeom prst="rect">
              <a:avLst/>
            </a:prstGeom>
          </p:spPr>
        </p:pic>
        <p:pic>
          <p:nvPicPr>
            <p:cNvPr id="60" name="図 5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03027"/>
              <a:ext cx="539850" cy="137250"/>
            </a:xfrm>
            <a:prstGeom prst="rect">
              <a:avLst/>
            </a:prstGeom>
          </p:spPr>
        </p:pic>
        <p:pic>
          <p:nvPicPr>
            <p:cNvPr id="61" name="図 6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645" y="708783"/>
              <a:ext cx="748645" cy="153568"/>
            </a:xfrm>
            <a:prstGeom prst="rect">
              <a:avLst/>
            </a:prstGeom>
          </p:spPr>
        </p:pic>
        <p:pic>
          <p:nvPicPr>
            <p:cNvPr id="62" name="図 61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17" y="495927"/>
              <a:ext cx="689013" cy="159771"/>
            </a:xfrm>
            <a:prstGeom prst="rect">
              <a:avLst/>
            </a:prstGeom>
          </p:spPr>
        </p:pic>
        <p:pic>
          <p:nvPicPr>
            <p:cNvPr id="63" name="図 62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941" y="713720"/>
              <a:ext cx="854626" cy="148631"/>
            </a:xfrm>
            <a:prstGeom prst="rect">
              <a:avLst/>
            </a:prstGeom>
          </p:spPr>
        </p:pic>
        <p:pic>
          <p:nvPicPr>
            <p:cNvPr id="64" name="図 63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82018"/>
              <a:ext cx="849184" cy="168155"/>
            </a:xfrm>
            <a:prstGeom prst="rect">
              <a:avLst/>
            </a:prstGeom>
          </p:spPr>
        </p:pic>
        <p:sp>
          <p:nvSpPr>
            <p:cNvPr id="65" name="角丸四角形 64"/>
            <p:cNvSpPr/>
            <p:nvPr/>
          </p:nvSpPr>
          <p:spPr>
            <a:xfrm>
              <a:off x="5977625" y="272823"/>
              <a:ext cx="2007884" cy="6120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円/楕円 65"/>
          <p:cNvSpPr/>
          <p:nvPr/>
        </p:nvSpPr>
        <p:spPr>
          <a:xfrm>
            <a:off x="7762018" y="6011870"/>
            <a:ext cx="145500" cy="134837"/>
          </a:xfrm>
          <a:prstGeom prst="ellipse">
            <a:avLst/>
          </a:prstGeom>
          <a:solidFill>
            <a:srgbClr val="800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4388102"/>
            <a:ext cx="596900" cy="2413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834839" y="6071775"/>
            <a:ext cx="1728474" cy="751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" y="1008868"/>
            <a:ext cx="698500" cy="266700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7" y="2846450"/>
            <a:ext cx="1866900" cy="2667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17" y="6513535"/>
            <a:ext cx="1409700" cy="215900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6622373" y="2398774"/>
            <a:ext cx="227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800" dirty="0" smtClean="0">
                <a:latin typeface="+mn-ea"/>
                <a:ea typeface="+mn-ea"/>
              </a:rPr>
              <a:t>energy decomposition</a:t>
            </a:r>
            <a:endParaRPr kumimoji="1" lang="ja-JP" altLang="en-US" sz="1800" dirty="0" smtClean="0">
              <a:latin typeface="+mn-ea"/>
              <a:ea typeface="+mn-ea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7048" y="889415"/>
            <a:ext cx="1240904" cy="1240904"/>
          </a:xfrm>
          <a:prstGeom prst="rect">
            <a:avLst/>
          </a:prstGeom>
        </p:spPr>
      </p:pic>
      <p:cxnSp>
        <p:nvCxnSpPr>
          <p:cNvPr id="78" name="直線矢印コネクタ 77"/>
          <p:cNvCxnSpPr/>
          <p:nvPr/>
        </p:nvCxnSpPr>
        <p:spPr>
          <a:xfrm>
            <a:off x="8056236" y="987110"/>
            <a:ext cx="0" cy="9525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角丸四角形 78"/>
          <p:cNvSpPr/>
          <p:nvPr/>
        </p:nvSpPr>
        <p:spPr>
          <a:xfrm>
            <a:off x="8100815" y="1324581"/>
            <a:ext cx="894156" cy="442202"/>
          </a:xfrm>
          <a:prstGeom prst="roundRect">
            <a:avLst/>
          </a:prstGeom>
          <a:solidFill>
            <a:srgbClr val="FFFFFF"/>
          </a:solidFill>
          <a:ln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100815" y="1242124"/>
            <a:ext cx="954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1600" dirty="0" smtClean="0">
                <a:solidFill>
                  <a:schemeClr val="accent2"/>
                </a:solidFill>
                <a:latin typeface="+mn-ea"/>
                <a:ea typeface="+mn-ea"/>
              </a:rPr>
              <a:t>slow-roll inflation</a:t>
            </a:r>
            <a:endParaRPr kumimoji="1" lang="ja-JP" altLang="en-US" sz="16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99803" y="4089980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first explicit open inflation</a:t>
            </a:r>
          </a:p>
          <a:p>
            <a:pPr algn="ctr">
              <a:buClr>
                <a:schemeClr val="accent2"/>
              </a:buClr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model</a:t>
            </a:r>
            <a:r>
              <a:rPr lang="en-US" altLang="ja-JP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with simple potential!!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110869" y="4135162"/>
            <a:ext cx="4688302" cy="740725"/>
          </a:xfrm>
          <a:prstGeom prst="roundRect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 rot="3601130">
            <a:off x="4410887" y="3606283"/>
            <a:ext cx="444263" cy="47315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DA2A-8820-294B-9073-CA915679F83B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5315"/>
            <a:ext cx="7772400" cy="4648200"/>
          </a:xfrm>
        </p:spPr>
        <p:txBody>
          <a:bodyPr/>
          <a:lstStyle/>
          <a:p>
            <a:r>
              <a:rPr lang="en-US" altLang="ja-JP" dirty="0" smtClean="0"/>
              <a:t>Introductions</a:t>
            </a:r>
          </a:p>
          <a:p>
            <a:r>
              <a:rPr lang="en-US" altLang="ja-JP" dirty="0" smtClean="0"/>
              <a:t>Multi-field Open </a:t>
            </a:r>
            <a:r>
              <a:rPr lang="en-US" altLang="ja-JP" dirty="0"/>
              <a:t>I</a:t>
            </a:r>
            <a:r>
              <a:rPr lang="en-US" altLang="ja-JP" dirty="0" smtClean="0"/>
              <a:t>nflation</a:t>
            </a:r>
          </a:p>
          <a:p>
            <a:pPr lvl="1"/>
            <a:r>
              <a:rPr lang="en-US" altLang="ja-JP" dirty="0" smtClean="0"/>
              <a:t>Scenario and model</a:t>
            </a:r>
          </a:p>
          <a:p>
            <a:pPr lvl="1"/>
            <a:r>
              <a:rPr lang="en-US" altLang="ja-JP" dirty="0" smtClean="0"/>
              <a:t>Formulation of multi-field tunneling</a:t>
            </a:r>
          </a:p>
          <a:p>
            <a:pPr lvl="1"/>
            <a:r>
              <a:rPr lang="en-US" altLang="ja-JP" dirty="0" smtClean="0"/>
              <a:t>Multi-field </a:t>
            </a:r>
            <a:r>
              <a:rPr lang="en-US" altLang="ja-JP" dirty="0" err="1"/>
              <a:t>i</a:t>
            </a:r>
            <a:r>
              <a:rPr lang="en-US" altLang="ja-JP" dirty="0" err="1" smtClean="0"/>
              <a:t>nstanton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Evolution after tunneling</a:t>
            </a:r>
          </a:p>
          <a:p>
            <a:r>
              <a:rPr lang="en-US" altLang="ja-JP" dirty="0" smtClean="0"/>
              <a:t>Conclusions </a:t>
            </a:r>
            <a:r>
              <a:rPr lang="en-US" altLang="ja-JP" dirty="0" smtClean="0"/>
              <a:t>and Discussions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Conclusions </a:t>
            </a:r>
            <a:r>
              <a:rPr kumimoji="1" lang="en-US" altLang="ja-JP" cap="none" dirty="0" smtClean="0"/>
              <a:t>and Discussions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243-83B0-054E-9C13-21201ABB313D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77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5959" y="1447800"/>
            <a:ext cx="8268958" cy="4648200"/>
          </a:xfrm>
        </p:spPr>
        <p:txBody>
          <a:bodyPr/>
          <a:lstStyle/>
          <a:p>
            <a:r>
              <a:rPr lang="en-US" altLang="ja-JP" sz="2400" dirty="0" smtClean="0"/>
              <a:t>We studied about Multi-field open inflation, which is motivated by string landscape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The Coleman De Luccia instanton method was extended to the multi-field case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Multi-field </a:t>
            </a:r>
            <a:r>
              <a:rPr lang="en-US" altLang="ja-JP" sz="2400" dirty="0" err="1" smtClean="0"/>
              <a:t>instanton</a:t>
            </a:r>
            <a:r>
              <a:rPr lang="en-US" altLang="ja-JP" sz="2400" dirty="0" smtClean="0"/>
              <a:t> with gravity and the evolution inside the bubble were explicitly calculated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Our multi-field open inflation model is the first explicit open </a:t>
            </a:r>
            <a:r>
              <a:rPr lang="en-US" altLang="ja-JP" sz="2400" dirty="0"/>
              <a:t>inflation model </a:t>
            </a:r>
            <a:r>
              <a:rPr lang="en-US" altLang="ja-JP" sz="2400" dirty="0" smtClean="0"/>
              <a:t>with a simple potential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66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Discussions </a:t>
            </a:r>
            <a:r>
              <a:rPr lang="en-US" altLang="ja-JP" dirty="0" smtClean="0"/>
              <a:t>and Future </a:t>
            </a:r>
            <a:r>
              <a:rPr lang="en-US" altLang="ja-JP" dirty="0" smtClean="0"/>
              <a:t>works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5959" y="1447800"/>
            <a:ext cx="8183606" cy="4946650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Method to calculate a quantum fluctuation in open inflation seems possible to be applied to our model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/>
              <a:t>Interaction between heavy oscillating tunneling field and </a:t>
            </a:r>
            <a:r>
              <a:rPr lang="en-US" altLang="ja-JP" sz="2400" dirty="0" err="1"/>
              <a:t>inflaton</a:t>
            </a:r>
            <a:r>
              <a:rPr lang="en-US" altLang="ja-JP" sz="2400" dirty="0"/>
              <a:t> may </a:t>
            </a:r>
            <a:r>
              <a:rPr lang="en-US" altLang="ja-JP" sz="2400" dirty="0" smtClean="0"/>
              <a:t>produce </a:t>
            </a:r>
            <a:r>
              <a:rPr lang="en-US" altLang="ja-JP" sz="2400" dirty="0"/>
              <a:t>some interesting features </a:t>
            </a:r>
            <a:r>
              <a:rPr lang="en-US" altLang="ja-JP" sz="2400" dirty="0" smtClean="0"/>
              <a:t>in power spectrum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Quantum tunneling changes the state of the universe from Bunch-Davies vacuum, and this may produce a characteristic non-</a:t>
            </a:r>
            <a:r>
              <a:rPr lang="en-US" altLang="ja-JP" sz="2400" dirty="0" err="1" smtClean="0"/>
              <a:t>gaussianity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If we are very lucky, </a:t>
            </a:r>
            <a:r>
              <a:rPr lang="en-US" altLang="ja-JP" sz="2400" dirty="0" smtClean="0"/>
              <a:t>we may find an </a:t>
            </a:r>
            <a:r>
              <a:rPr lang="en-US" altLang="ja-JP" sz="2400" dirty="0" smtClean="0"/>
              <a:t>evidence of </a:t>
            </a:r>
            <a:r>
              <a:rPr lang="en-US" altLang="ja-JP" sz="2400" dirty="0" smtClean="0"/>
              <a:t>our model, or string landscape, </a:t>
            </a:r>
            <a:r>
              <a:rPr lang="en-US" altLang="ja-JP" sz="2400" dirty="0" smtClean="0"/>
              <a:t>from observations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2928" y="2147604"/>
            <a:ext cx="448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en-US" altLang="ja-JP" sz="2000" dirty="0" err="1" smtClean="0">
                <a:latin typeface="+mn-ea"/>
                <a:ea typeface="+mn-ea"/>
              </a:rPr>
              <a:t>Garriga</a:t>
            </a:r>
            <a:r>
              <a:rPr lang="en-US" altLang="ja-JP" sz="2000" dirty="0" smtClean="0">
                <a:latin typeface="+mn-ea"/>
                <a:ea typeface="+mn-ea"/>
              </a:rPr>
              <a:t>, Montes, Sasaki, Tanaka (1998))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3286" y="5049830"/>
            <a:ext cx="279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(now we are working!)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10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 dirty="0" smtClean="0"/>
              <a:t>Appendix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243-83B0-054E-9C13-21201ABB313D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331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8936" y="4406900"/>
            <a:ext cx="8421687" cy="1362075"/>
          </a:xfrm>
        </p:spPr>
        <p:txBody>
          <a:bodyPr/>
          <a:lstStyle/>
          <a:p>
            <a:r>
              <a:rPr lang="en-US" altLang="ja-JP" cap="none" dirty="0" smtClean="0"/>
              <a:t>Interaction effect on decay rate</a:t>
            </a:r>
            <a:br>
              <a:rPr lang="en-US" altLang="ja-JP" cap="none" dirty="0" smtClean="0"/>
            </a:b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243-83B0-054E-9C13-21201ABB313D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65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776" y="3096056"/>
            <a:ext cx="2646655" cy="2574324"/>
          </a:xfrm>
          <a:prstGeom prst="rect">
            <a:avLst/>
          </a:prstGeom>
        </p:spPr>
      </p:pic>
      <p:cxnSp>
        <p:nvCxnSpPr>
          <p:cNvPr id="37" name="直線矢印コネクタ 36"/>
          <p:cNvCxnSpPr/>
          <p:nvPr/>
        </p:nvCxnSpPr>
        <p:spPr>
          <a:xfrm flipH="1">
            <a:off x="6821106" y="4352326"/>
            <a:ext cx="679621" cy="247136"/>
          </a:xfrm>
          <a:prstGeom prst="straightConnector1">
            <a:avLst/>
          </a:prstGeom>
          <a:ln>
            <a:solidFill>
              <a:srgbClr val="FF99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453833" y="4541971"/>
            <a:ext cx="258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FF9900"/>
                </a:solidFill>
                <a:latin typeface="+mn-ea"/>
                <a:ea typeface="+mn-ea"/>
              </a:rPr>
              <a:t>with multi-field dynamics</a:t>
            </a:r>
            <a:endParaRPr kumimoji="1" lang="ja-JP" altLang="en-US" sz="1800" dirty="0" smtClean="0">
              <a:solidFill>
                <a:srgbClr val="FF9900"/>
              </a:solidFill>
              <a:latin typeface="+mn-ea"/>
              <a:ea typeface="+mn-ea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H="1">
            <a:off x="7500728" y="4292752"/>
            <a:ext cx="679620" cy="59574"/>
          </a:xfrm>
          <a:prstGeom prst="straightConnector1">
            <a:avLst/>
          </a:prstGeom>
          <a:ln>
            <a:solidFill>
              <a:srgbClr val="FF99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6731913" y="4259152"/>
            <a:ext cx="1431122" cy="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433957" y="3889820"/>
            <a:ext cx="290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solidFill>
                  <a:srgbClr val="0000FF"/>
                </a:solidFill>
                <a:latin typeface="+mn-ea"/>
                <a:ea typeface="+mn-ea"/>
              </a:rPr>
              <a:t>without multi-field dynamics</a:t>
            </a:r>
            <a:endParaRPr kumimoji="1" lang="ja-JP" altLang="en-US" sz="18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8756" y="274638"/>
            <a:ext cx="7125043" cy="707038"/>
          </a:xfrm>
        </p:spPr>
        <p:txBody>
          <a:bodyPr>
            <a:normAutofit fontScale="90000"/>
          </a:bodyPr>
          <a:lstStyle/>
          <a:p>
            <a:r>
              <a:rPr lang="en-US" altLang="ja-JP" sz="2800" dirty="0" smtClean="0"/>
              <a:t>naive</a:t>
            </a:r>
            <a:r>
              <a:rPr kumimoji="1" lang="en-US" altLang="ja-JP" sz="2800" dirty="0" smtClean="0"/>
              <a:t> question about </a:t>
            </a:r>
            <a:r>
              <a:rPr lang="en-US" altLang="ja-JP" sz="2800" dirty="0" smtClean="0"/>
              <a:t>multi-field dynamics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2299" y="1185903"/>
            <a:ext cx="435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Q. Do multi-field dynamics make </a:t>
            </a:r>
          </a:p>
          <a:p>
            <a:pPr>
              <a:buClr>
                <a:schemeClr val="accent2"/>
              </a:buClr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    decay rate larger, or smaller? 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06236" y="2085344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</a:rPr>
              <a:t>decay rate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1688757" y="1185903"/>
            <a:ext cx="4466112" cy="830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18142" y="2591721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</a:rPr>
              <a:t>multi-field </a:t>
            </a:r>
            <a:r>
              <a:rPr lang="en-US" altLang="ja-JP" sz="2000" dirty="0" err="1" smtClean="0">
                <a:latin typeface="+mn-ea"/>
              </a:rPr>
              <a:t>instanton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06236" y="353889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err="1" smtClean="0">
                <a:latin typeface="+mn-ea"/>
              </a:rPr>
              <a:t>instanton</a:t>
            </a:r>
            <a:r>
              <a:rPr lang="en-US" altLang="ja-JP" sz="2000" dirty="0" smtClean="0">
                <a:latin typeface="+mn-ea"/>
              </a:rPr>
              <a:t> when neglecting </a:t>
            </a:r>
          </a:p>
          <a:p>
            <a:pPr>
              <a:buClr>
                <a:schemeClr val="accent2"/>
              </a:buClr>
            </a:pPr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                 dynamical freedom of </a:t>
            </a:r>
            <a:r>
              <a:rPr lang="en-US" altLang="ja-JP" sz="2000" dirty="0" err="1" smtClean="0">
                <a:latin typeface="+mn-ea"/>
              </a:rPr>
              <a:t>φ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53" name="図 5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32" y="3007855"/>
            <a:ext cx="1111117" cy="210527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29" y="4864902"/>
            <a:ext cx="777452" cy="194363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29" y="5395165"/>
            <a:ext cx="788022" cy="180391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82" y="5120442"/>
            <a:ext cx="1142632" cy="162015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32" y="4313859"/>
            <a:ext cx="1418963" cy="229217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61" y="2145784"/>
            <a:ext cx="1528515" cy="33967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2" y="2245315"/>
            <a:ext cx="2865175" cy="196367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08" y="3181980"/>
            <a:ext cx="1410642" cy="261231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44" y="5764073"/>
            <a:ext cx="1765300" cy="254000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3090462" y="3176090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016907" y="4989535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1800" dirty="0" smtClean="0">
                <a:latin typeface="+mn-ea"/>
              </a:rPr>
              <a:t>single field </a:t>
            </a:r>
            <a:r>
              <a:rPr lang="en-US" altLang="ja-JP" sz="1800" dirty="0" err="1" smtClean="0">
                <a:latin typeface="+mn-ea"/>
              </a:rPr>
              <a:t>instanton</a:t>
            </a:r>
            <a:r>
              <a:rPr lang="en-US" altLang="ja-JP" sz="1800" dirty="0" smtClean="0">
                <a:latin typeface="+mn-ea"/>
              </a:rPr>
              <a:t> for </a:t>
            </a:r>
            <a:endParaRPr lang="en-US" altLang="ja-JP" sz="1800" dirty="0">
              <a:latin typeface="+mn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014243" y="4543831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1800" dirty="0" smtClean="0">
                <a:latin typeface="+mn-ea"/>
              </a:rPr>
              <a:t>staying at false vacuum</a:t>
            </a:r>
            <a:endParaRPr lang="en-US" altLang="ja-JP" sz="1800" dirty="0">
              <a:latin typeface="+mn-ea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194908" y="5764073"/>
            <a:ext cx="398300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827632" y="4593717"/>
            <a:ext cx="4190222" cy="1055929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96265" y="2462270"/>
            <a:ext cx="317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1800" dirty="0" smtClean="0">
                <a:latin typeface="+mn-ea"/>
                <a:ea typeface="+mn-ea"/>
              </a:rPr>
              <a:t>(Coleman and De </a:t>
            </a:r>
            <a:r>
              <a:rPr lang="en-US" altLang="ja-JP" sz="1800" dirty="0" err="1" smtClean="0">
                <a:latin typeface="+mn-ea"/>
                <a:ea typeface="+mn-ea"/>
              </a:rPr>
              <a:t>Luccia</a:t>
            </a:r>
            <a:r>
              <a:rPr lang="en-US" altLang="ja-JP" sz="1800" dirty="0" smtClean="0">
                <a:latin typeface="+mn-ea"/>
                <a:ea typeface="+mn-ea"/>
              </a:rPr>
              <a:t>, 1980)</a:t>
            </a:r>
            <a:endParaRPr kumimoji="1" lang="en-US" altLang="ja-JP" sz="1800" dirty="0" smtClean="0">
              <a:latin typeface="+mn-ea"/>
              <a:ea typeface="+mn-ea"/>
            </a:endParaRPr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57" y="5544481"/>
            <a:ext cx="177391" cy="157681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92" y="3857422"/>
            <a:ext cx="169876" cy="283127"/>
          </a:xfrm>
          <a:prstGeom prst="rect">
            <a:avLst/>
          </a:prstGeom>
        </p:spPr>
      </p:pic>
      <p:grpSp>
        <p:nvGrpSpPr>
          <p:cNvPr id="39" name="図形グループ 38"/>
          <p:cNvGrpSpPr/>
          <p:nvPr/>
        </p:nvGrpSpPr>
        <p:grpSpPr>
          <a:xfrm>
            <a:off x="6386977" y="5807421"/>
            <a:ext cx="2347119" cy="400110"/>
            <a:chOff x="5011192" y="6298048"/>
            <a:chExt cx="2725466" cy="460978"/>
          </a:xfrm>
        </p:grpSpPr>
        <p:sp>
          <p:nvSpPr>
            <p:cNvPr id="41" name="角丸四角形 40"/>
            <p:cNvSpPr/>
            <p:nvPr/>
          </p:nvSpPr>
          <p:spPr>
            <a:xfrm>
              <a:off x="5011192" y="6315381"/>
              <a:ext cx="2725466" cy="4436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043618" y="6298048"/>
              <a:ext cx="2300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kumimoji="1" lang="en-US" altLang="ja-JP" sz="2000" dirty="0" smtClean="0">
                  <a:latin typeface="+mn-ea"/>
                  <a:ea typeface="+mn-ea"/>
                </a:rPr>
                <a:t>Contour of V(</a:t>
              </a:r>
              <a:r>
                <a:rPr kumimoji="1" lang="en-US" altLang="ja-JP" sz="2000" dirty="0" err="1" smtClean="0">
                  <a:latin typeface="+mn-ea"/>
                  <a:ea typeface="+mn-ea"/>
                </a:rPr>
                <a:t>σ,φ</a:t>
              </a:r>
              <a:r>
                <a:rPr kumimoji="1" lang="en-US" altLang="ja-JP" sz="2000" dirty="0" smtClean="0">
                  <a:latin typeface="+mn-ea"/>
                  <a:ea typeface="+mn-ea"/>
                </a:rPr>
                <a:t>)</a:t>
              </a:r>
              <a:endParaRPr kumimoji="1" lang="ja-JP" altLang="en-US" sz="2000" dirty="0" smtClean="0">
                <a:latin typeface="+mn-ea"/>
                <a:ea typeface="+mn-ea"/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759499" y="6031946"/>
            <a:ext cx="5750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</a:rPr>
              <a:t>B-B</a:t>
            </a:r>
            <a:r>
              <a:rPr lang="en-US" altLang="ja-JP" sz="2000" baseline="-25000" dirty="0" smtClean="0">
                <a:latin typeface="+mn-ea"/>
              </a:rPr>
              <a:t>0 </a:t>
            </a:r>
            <a:r>
              <a:rPr lang="en-US" altLang="ja-JP" sz="2000" dirty="0" smtClean="0">
                <a:latin typeface="+mn-ea"/>
              </a:rPr>
              <a:t>comes from the multi-field dynamics effect</a:t>
            </a:r>
          </a:p>
        </p:txBody>
      </p:sp>
    </p:spTree>
    <p:extLst>
      <p:ext uri="{BB962C8B-B14F-4D97-AF65-F5344CB8AC3E}">
        <p14:creationId xmlns:p14="http://schemas.microsoft.com/office/powerpoint/2010/main" val="321358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/>
          <p:cNvCxnSpPr/>
          <p:nvPr/>
        </p:nvCxnSpPr>
        <p:spPr>
          <a:xfrm flipV="1">
            <a:off x="6663895" y="3743018"/>
            <a:ext cx="951049" cy="138169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7011546" y="4176448"/>
            <a:ext cx="1980054" cy="770062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51286" r="51791"/>
          <a:stretch/>
        </p:blipFill>
        <p:spPr>
          <a:xfrm>
            <a:off x="1897655" y="2560938"/>
            <a:ext cx="4408175" cy="31275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799" y="304800"/>
            <a:ext cx="7291949" cy="9906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Multi-field dynamics effect on decay rate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5845" y="5614257"/>
            <a:ext cx="731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A. The multi-field dynamics make decay rate larger!!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966954" y="5574269"/>
            <a:ext cx="6920218" cy="5546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31" y="4233120"/>
            <a:ext cx="595329" cy="140077"/>
          </a:xfrm>
          <a:prstGeom prst="rect">
            <a:avLst/>
          </a:prstGeom>
        </p:spPr>
      </p:pic>
      <p:pic>
        <p:nvPicPr>
          <p:cNvPr id="41" name="図 4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36" y="4238599"/>
            <a:ext cx="688713" cy="175097"/>
          </a:xfrm>
          <a:prstGeom prst="rect">
            <a:avLst/>
          </a:prstGeom>
        </p:spPr>
      </p:pic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36" y="4447409"/>
            <a:ext cx="910503" cy="186769"/>
          </a:xfrm>
          <a:prstGeom prst="rect">
            <a:avLst/>
          </a:prstGeom>
        </p:spPr>
      </p:pic>
      <p:pic>
        <p:nvPicPr>
          <p:cNvPr id="52" name="図 5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94" y="4447408"/>
            <a:ext cx="805446" cy="186770"/>
          </a:xfrm>
          <a:prstGeom prst="rect">
            <a:avLst/>
          </a:prstGeom>
        </p:spPr>
      </p:pic>
      <p:pic>
        <p:nvPicPr>
          <p:cNvPr id="54" name="図 5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73" y="4692743"/>
            <a:ext cx="1073933" cy="186772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95" y="5168593"/>
            <a:ext cx="304800" cy="1778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42" y="3004573"/>
            <a:ext cx="723900" cy="20320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3367044" y="3927462"/>
            <a:ext cx="1980302" cy="37098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91776" y="4274742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multi-field dynamics</a:t>
            </a:r>
          </a:p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 more significant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1452251" y="1405245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 smtClean="0">
                <a:latin typeface="+mn-ea"/>
              </a:rPr>
              <a:t>decay rate</a:t>
            </a:r>
          </a:p>
        </p:txBody>
      </p:sp>
      <p:pic>
        <p:nvPicPr>
          <p:cNvPr id="65" name="図 6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6" y="1465685"/>
            <a:ext cx="1528515" cy="339670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03" y="1132610"/>
            <a:ext cx="2865175" cy="19636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86000" y="4100675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B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6505" y="4807754"/>
            <a:ext cx="132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decay rate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1233972" y="4176448"/>
            <a:ext cx="153472" cy="28667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1756075" y="4881597"/>
            <a:ext cx="199367" cy="24311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右矢印 39"/>
          <p:cNvSpPr/>
          <p:nvPr/>
        </p:nvSpPr>
        <p:spPr>
          <a:xfrm rot="5400000">
            <a:off x="1062715" y="4591289"/>
            <a:ext cx="281036" cy="26301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437541" y="4078088"/>
            <a:ext cx="1606506" cy="1205389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452251" y="1965913"/>
            <a:ext cx="5109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sz="2000" dirty="0">
                <a:latin typeface="+mn-ea"/>
              </a:rPr>
              <a:t>difference of </a:t>
            </a:r>
            <a:r>
              <a:rPr lang="en-US" altLang="ja-JP" sz="2000" dirty="0" smtClean="0">
                <a:latin typeface="+mn-ea"/>
              </a:rPr>
              <a:t>B due </a:t>
            </a:r>
            <a:r>
              <a:rPr lang="en-US" altLang="ja-JP" sz="2000" dirty="0">
                <a:latin typeface="+mn-ea"/>
              </a:rPr>
              <a:t>to </a:t>
            </a:r>
            <a:r>
              <a:rPr lang="en-US" altLang="ja-JP" sz="2000" dirty="0" smtClean="0">
                <a:latin typeface="+mn-ea"/>
              </a:rPr>
              <a:t>multi-field dynamics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46" name="図 4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65" y="2105820"/>
            <a:ext cx="723900" cy="20320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3895" y="2842869"/>
            <a:ext cx="2229229" cy="369078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3895" y="3269436"/>
            <a:ext cx="2421147" cy="33955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9272" y="2510260"/>
            <a:ext cx="1978255" cy="265736"/>
          </a:xfrm>
          <a:prstGeom prst="rect">
            <a:avLst/>
          </a:prstGeom>
        </p:spPr>
      </p:pic>
      <p:cxnSp>
        <p:nvCxnSpPr>
          <p:cNvPr id="51" name="直線矢印コネクタ 50"/>
          <p:cNvCxnSpPr/>
          <p:nvPr/>
        </p:nvCxnSpPr>
        <p:spPr>
          <a:xfrm>
            <a:off x="7614944" y="3608987"/>
            <a:ext cx="238208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角丸四角形 52"/>
          <p:cNvSpPr/>
          <p:nvPr/>
        </p:nvSpPr>
        <p:spPr>
          <a:xfrm>
            <a:off x="6376788" y="2403598"/>
            <a:ext cx="2708253" cy="1281162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6344065" y="5361423"/>
            <a:ext cx="304800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2528" y="816210"/>
            <a:ext cx="7179537" cy="112255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Decomposition of energy density in the universe </a:t>
            </a:r>
            <a:r>
              <a:rPr kumimoji="1" lang="en-US" altLang="ja-JP" sz="3200" dirty="0" smtClean="0"/>
              <a:t>after tunneling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27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87" y="2394145"/>
            <a:ext cx="5744670" cy="28362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8663" y="2479814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Hubble parameter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663" y="3255935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err="1" smtClean="0">
                <a:latin typeface="+mn-ea"/>
                <a:ea typeface="+mn-ea"/>
              </a:rPr>
              <a:t>inflaton</a:t>
            </a:r>
            <a:r>
              <a:rPr kumimoji="1" lang="en-US" altLang="ja-JP" dirty="0" smtClean="0">
                <a:latin typeface="+mn-ea"/>
                <a:ea typeface="+mn-ea"/>
              </a:rPr>
              <a:t> </a:t>
            </a:r>
            <a:r>
              <a:rPr kumimoji="1" lang="en-US" altLang="ja-JP" dirty="0" err="1" smtClean="0">
                <a:latin typeface="+mn-ea"/>
                <a:ea typeface="+mn-ea"/>
              </a:rPr>
              <a:t>φ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78663" y="396441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smtClean="0">
                <a:latin typeface="+mn-ea"/>
                <a:ea typeface="+mn-ea"/>
              </a:rPr>
              <a:t>tunneling field </a:t>
            </a:r>
            <a:r>
              <a:rPr kumimoji="1" lang="en-US" altLang="ja-JP" dirty="0" err="1" smtClean="0">
                <a:latin typeface="+mn-ea"/>
                <a:ea typeface="+mn-ea"/>
              </a:rPr>
              <a:t>σ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90178" y="461847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smtClean="0">
                <a:latin typeface="+mn-ea"/>
                <a:ea typeface="+mn-ea"/>
              </a:rPr>
              <a:t>curvature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956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φ</a:t>
            </a:r>
            <a:r>
              <a:rPr lang="en-US" altLang="ja-JP" dirty="0"/>
              <a:t> </a:t>
            </a:r>
            <a:r>
              <a:rPr lang="en-US" altLang="ja-JP" dirty="0" smtClean="0"/>
              <a:t>dependence of the system</a:t>
            </a:r>
            <a:endParaRPr kumimoji="1" lang="ja-JP" altLang="en-US" baseline="-25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28</a:t>
            </a:fld>
            <a:endParaRPr lang="en-US" altLang="ja-JP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57" y="2525633"/>
            <a:ext cx="3237389" cy="5359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57" y="2952200"/>
            <a:ext cx="3516097" cy="4931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34" y="2193023"/>
            <a:ext cx="2872912" cy="38591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2207997" y="3374411"/>
            <a:ext cx="258388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526450" y="2086362"/>
            <a:ext cx="3944708" cy="1479182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5" y="2975887"/>
            <a:ext cx="1655072" cy="234674"/>
          </a:xfrm>
          <a:prstGeom prst="rect">
            <a:avLst/>
          </a:prstGeom>
        </p:spPr>
      </p:pic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87" y="3251858"/>
            <a:ext cx="1418963" cy="229217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5228350" y="2117272"/>
            <a:ext cx="179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latin typeface="+mn-ea"/>
                <a:ea typeface="+mn-ea"/>
              </a:rPr>
              <a:t>different </a:t>
            </a:r>
            <a:r>
              <a:rPr kumimoji="1" lang="en-US" altLang="ja-JP" dirty="0" err="1" smtClean="0">
                <a:latin typeface="+mn-ea"/>
                <a:ea typeface="+mn-ea"/>
              </a:rPr>
              <a:t>m</a:t>
            </a:r>
            <a:r>
              <a:rPr kumimoji="1" lang="en-US" altLang="ja-JP" baseline="-25000" dirty="0" err="1" smtClean="0">
                <a:latin typeface="+mn-ea"/>
                <a:ea typeface="+mn-ea"/>
              </a:rPr>
              <a:t>φ</a:t>
            </a:r>
            <a:endParaRPr kumimoji="1" lang="ja-JP" altLang="en-US" baseline="-25000" dirty="0" smtClean="0">
              <a:latin typeface="+mn-ea"/>
              <a:ea typeface="+mn-ea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017" y="4493723"/>
            <a:ext cx="3786141" cy="2005530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821685" y="1249947"/>
            <a:ext cx="646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latin typeface="+mn-ea"/>
                <a:ea typeface="+mn-ea"/>
              </a:rPr>
              <a:t>m</a:t>
            </a:r>
            <a:r>
              <a:rPr kumimoji="1" lang="en-US" altLang="ja-JP" baseline="-25000" dirty="0" err="1" smtClean="0">
                <a:latin typeface="+mn-ea"/>
                <a:ea typeface="+mn-ea"/>
              </a:rPr>
              <a:t>φ</a:t>
            </a:r>
            <a:r>
              <a:rPr lang="en-US" altLang="ja-JP" dirty="0" smtClean="0">
                <a:latin typeface="+mn-ea"/>
                <a:ea typeface="+mn-ea"/>
              </a:rPr>
              <a:t> changes not only the strength of interaction</a:t>
            </a:r>
          </a:p>
          <a:p>
            <a:pPr>
              <a:buClr>
                <a:schemeClr val="accent2"/>
              </a:buClr>
            </a:pPr>
            <a:r>
              <a:rPr kumimoji="1" lang="en-US" altLang="ja-JP" dirty="0" smtClean="0">
                <a:latin typeface="+mn-ea"/>
                <a:ea typeface="+mn-ea"/>
              </a:rPr>
              <a:t>but also the non-interaction part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2163" y="2597398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latin typeface="+mn-ea"/>
                <a:ea typeface="+mn-ea"/>
              </a:rPr>
              <a:t>different</a:t>
            </a:r>
            <a:endParaRPr kumimoji="1" lang="ja-JP" altLang="en-US" baseline="-25000" dirty="0" smtClean="0">
              <a:latin typeface="+mn-ea"/>
              <a:ea typeface="+mn-ea"/>
            </a:endParaRPr>
          </a:p>
        </p:txBody>
      </p:sp>
      <p:pic>
        <p:nvPicPr>
          <p:cNvPr id="46" name="図 4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24" y="3484636"/>
            <a:ext cx="1765300" cy="254000"/>
          </a:xfrm>
          <a:prstGeom prst="rect">
            <a:avLst/>
          </a:prstGeom>
        </p:spPr>
      </p:pic>
      <p:sp>
        <p:nvSpPr>
          <p:cNvPr id="47" name="角丸四角形 46"/>
          <p:cNvSpPr/>
          <p:nvPr/>
        </p:nvSpPr>
        <p:spPr>
          <a:xfrm>
            <a:off x="5915527" y="2597398"/>
            <a:ext cx="2724680" cy="1246041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5104021" y="2921886"/>
            <a:ext cx="639443" cy="4659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72226" y="5516010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sz="2000" dirty="0" smtClean="0">
                <a:latin typeface="+mn-ea"/>
                <a:ea typeface="+mn-ea"/>
              </a:rPr>
              <a:t>in the case of the very large </a:t>
            </a:r>
            <a:r>
              <a:rPr kumimoji="1" lang="en-US" altLang="ja-JP" sz="2000" dirty="0" err="1" smtClean="0">
                <a:latin typeface="+mn-ea"/>
                <a:ea typeface="+mn-ea"/>
              </a:rPr>
              <a:t>m</a:t>
            </a:r>
            <a:r>
              <a:rPr kumimoji="1" lang="en-US" altLang="ja-JP" sz="2000" baseline="-25000" dirty="0" err="1" smtClean="0">
                <a:latin typeface="+mn-ea"/>
                <a:ea typeface="+mn-ea"/>
              </a:rPr>
              <a:t>φ</a:t>
            </a:r>
            <a:r>
              <a:rPr lang="en-US" altLang="ja-JP" sz="2000" baseline="-25000" dirty="0" smtClean="0">
                <a:latin typeface="+mn-ea"/>
                <a:ea typeface="+mn-ea"/>
              </a:rPr>
              <a:t>,</a:t>
            </a:r>
            <a:r>
              <a:rPr lang="en-US" altLang="ja-JP" sz="2000" dirty="0" smtClean="0">
                <a:latin typeface="+mn-ea"/>
                <a:ea typeface="+mn-ea"/>
              </a:rPr>
              <a:t> there</a:t>
            </a:r>
          </a:p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may exist only a Hawking-Moss </a:t>
            </a:r>
            <a:r>
              <a:rPr lang="en-US" altLang="ja-JP" sz="2000" dirty="0" err="1" smtClean="0">
                <a:latin typeface="+mn-ea"/>
                <a:ea typeface="+mn-ea"/>
              </a:rPr>
              <a:t>instanton</a:t>
            </a:r>
            <a:endParaRPr lang="en-US" altLang="ja-JP" sz="2000" dirty="0">
              <a:latin typeface="+mn-ea"/>
              <a:ea typeface="+mn-ea"/>
            </a:endParaRPr>
          </a:p>
        </p:txBody>
      </p:sp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71" y="3688793"/>
            <a:ext cx="595328" cy="140077"/>
          </a:xfrm>
          <a:prstGeom prst="rect">
            <a:avLst/>
          </a:prstGeom>
        </p:spPr>
      </p:pic>
      <p:pic>
        <p:nvPicPr>
          <p:cNvPr id="51" name="図 5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47" y="3688793"/>
            <a:ext cx="688713" cy="175097"/>
          </a:xfrm>
          <a:prstGeom prst="rect">
            <a:avLst/>
          </a:prstGeom>
        </p:spPr>
      </p:pic>
      <p:pic>
        <p:nvPicPr>
          <p:cNvPr id="52" name="図 5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3" y="4154974"/>
            <a:ext cx="910501" cy="186769"/>
          </a:xfrm>
          <a:prstGeom prst="rect">
            <a:avLst/>
          </a:prstGeom>
        </p:spPr>
      </p:pic>
      <p:pic>
        <p:nvPicPr>
          <p:cNvPr id="53" name="図 5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34" y="3903081"/>
            <a:ext cx="805444" cy="186770"/>
          </a:xfrm>
          <a:prstGeom prst="rect">
            <a:avLst/>
          </a:prstGeom>
        </p:spPr>
      </p:pic>
      <p:pic>
        <p:nvPicPr>
          <p:cNvPr id="54" name="図 5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51" y="4173713"/>
            <a:ext cx="1073925" cy="186770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2858353" y="3632121"/>
            <a:ext cx="2719516" cy="770062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39116" y="4408990"/>
            <a:ext cx="132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+mn-ea"/>
              </a:rPr>
              <a:t>large </a:t>
            </a:r>
            <a:r>
              <a:rPr lang="en-US" altLang="ja-JP" dirty="0" err="1">
                <a:latin typeface="+mn-ea"/>
              </a:rPr>
              <a:t>m</a:t>
            </a:r>
            <a:r>
              <a:rPr lang="en-US" altLang="ja-JP" baseline="-25000" dirty="0" err="1">
                <a:latin typeface="+mn-ea"/>
              </a:rPr>
              <a:t>φ</a:t>
            </a:r>
            <a:endParaRPr lang="ja-JP" altLang="en-US" dirty="0"/>
          </a:p>
        </p:txBody>
      </p:sp>
      <p:sp>
        <p:nvSpPr>
          <p:cNvPr id="57" name="右矢印 56"/>
          <p:cNvSpPr/>
          <p:nvPr/>
        </p:nvSpPr>
        <p:spPr>
          <a:xfrm>
            <a:off x="2032444" y="4539193"/>
            <a:ext cx="433942" cy="33146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3031198" y="4906322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ea"/>
              </a:rPr>
              <a:t>small</a:t>
            </a:r>
            <a:endParaRPr lang="ja-JP" altLang="en-US" baseline="30000" dirty="0"/>
          </a:p>
        </p:txBody>
      </p:sp>
      <p:pic>
        <p:nvPicPr>
          <p:cNvPr id="59" name="図 5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1" y="5049217"/>
            <a:ext cx="686272" cy="266105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>
            <a:off x="2584267" y="4444657"/>
            <a:ext cx="167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+mn-ea"/>
              </a:rPr>
              <a:t>large </a:t>
            </a:r>
            <a:r>
              <a:rPr lang="en-US" altLang="ja-JP" dirty="0" smtClean="0">
                <a:latin typeface="+mn-ea"/>
              </a:rPr>
              <a:t>V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)</a:t>
            </a:r>
            <a:endParaRPr lang="en-US" altLang="ja-JP" baseline="-25000" dirty="0" smtClean="0"/>
          </a:p>
        </p:txBody>
      </p:sp>
      <p:sp>
        <p:nvSpPr>
          <p:cNvPr id="61" name="右矢印 60"/>
          <p:cNvSpPr/>
          <p:nvPr/>
        </p:nvSpPr>
        <p:spPr>
          <a:xfrm>
            <a:off x="2466386" y="5023055"/>
            <a:ext cx="433942" cy="33146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108297" y="6299198"/>
            <a:ext cx="309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(barrier is effectively small)</a:t>
            </a:r>
            <a:endParaRPr lang="en-US" altLang="ja-JP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884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cap="none" dirty="0" smtClean="0"/>
              <a:t>Introductions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243-83B0-054E-9C13-21201ABB313D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782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nflation and beyond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55" y="1532869"/>
            <a:ext cx="3227489" cy="20250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968937" y="1281373"/>
            <a:ext cx="2550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</a:t>
            </a:r>
            <a:r>
              <a:rPr lang="en-US" altLang="ja-JP" sz="1200" dirty="0" err="1" smtClean="0"/>
              <a:t>lambda.gsfc.nasa.gov</a:t>
            </a:r>
            <a:endParaRPr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2778" y="1540296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charset="2"/>
              <a:buChar char="p"/>
            </a:pPr>
            <a:r>
              <a:rPr lang="en-US" altLang="ja-JP" dirty="0" smtClean="0">
                <a:latin typeface="+mn-ea"/>
                <a:ea typeface="+mn-ea"/>
              </a:rPr>
              <a:t>Inflation</a:t>
            </a:r>
            <a:r>
              <a:rPr lang="en-US" altLang="ja-JP" dirty="0">
                <a:latin typeface="+mn-ea"/>
                <a:ea typeface="+mn-ea"/>
              </a:rPr>
              <a:t> </a:t>
            </a:r>
            <a:r>
              <a:rPr lang="en-US" altLang="ja-JP" dirty="0" smtClean="0">
                <a:latin typeface="+mn-ea"/>
                <a:ea typeface="+mn-ea"/>
              </a:rPr>
              <a:t>solves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74793" y="2001961"/>
            <a:ext cx="291618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kumimoji="1" lang="en-US" altLang="ja-JP" dirty="0" smtClean="0">
                <a:latin typeface="+mn-ea"/>
                <a:ea typeface="+mn-ea"/>
              </a:rPr>
              <a:t>Horizon problem</a:t>
            </a:r>
          </a:p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 smtClean="0">
                <a:latin typeface="+mn-ea"/>
                <a:ea typeface="+mn-ea"/>
              </a:rPr>
              <a:t>Flatness problem</a:t>
            </a:r>
            <a:endParaRPr lang="en-US" altLang="ja-JP" dirty="0">
              <a:latin typeface="+mn-ea"/>
              <a:ea typeface="+mn-ea"/>
            </a:endParaRPr>
          </a:p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kumimoji="1" lang="en-US" altLang="ja-JP" dirty="0" smtClean="0">
                <a:latin typeface="+mn-ea"/>
                <a:ea typeface="+mn-ea"/>
              </a:rPr>
              <a:t>Monopole problem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9197" y="3202289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latin typeface="+mn-ea"/>
                <a:ea typeface="+mn-ea"/>
              </a:rPr>
              <a:t>also p</a:t>
            </a:r>
            <a:r>
              <a:rPr kumimoji="1" lang="en-US" altLang="ja-JP" dirty="0" smtClean="0">
                <a:latin typeface="+mn-ea"/>
                <a:ea typeface="+mn-ea"/>
              </a:rPr>
              <a:t>redicts  </a:t>
            </a:r>
            <a:r>
              <a:rPr lang="en-US" altLang="ja-JP" dirty="0" smtClean="0">
                <a:latin typeface="+mn-ea"/>
                <a:ea typeface="+mn-ea"/>
              </a:rPr>
              <a:t>power spectrum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6618" y="4136212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charset="2"/>
              <a:buChar char="p"/>
            </a:pPr>
            <a:r>
              <a:rPr kumimoji="1" lang="en-US" altLang="ja-JP" dirty="0" smtClean="0">
                <a:latin typeface="+mn-ea"/>
                <a:ea typeface="+mn-ea"/>
              </a:rPr>
              <a:t>But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5709" y="4597877"/>
            <a:ext cx="58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smtClean="0">
                <a:latin typeface="+mn-ea"/>
                <a:ea typeface="+mn-ea"/>
              </a:rPr>
              <a:t>How is it implemented in particle physics?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8471" y="5071542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How does it start?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620864" y="5293993"/>
            <a:ext cx="3717" cy="1363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4633905" y="6121877"/>
            <a:ext cx="2251398" cy="417463"/>
          </a:xfrm>
          <a:custGeom>
            <a:avLst/>
            <a:gdLst>
              <a:gd name="connsiteX0" fmla="*/ 0 w 4122975"/>
              <a:gd name="connsiteY0" fmla="*/ 1127797 h 1127797"/>
              <a:gd name="connsiteX1" fmla="*/ 2322136 w 4122975"/>
              <a:gd name="connsiteY1" fmla="*/ 805569 h 1127797"/>
              <a:gd name="connsiteX2" fmla="*/ 4122975 w 4122975"/>
              <a:gd name="connsiteY2" fmla="*/ 0 h 11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2975" h="1127797">
                <a:moveTo>
                  <a:pt x="0" y="1127797"/>
                </a:moveTo>
                <a:cubicBezTo>
                  <a:pt x="817487" y="1060666"/>
                  <a:pt x="1634974" y="993535"/>
                  <a:pt x="2322136" y="805569"/>
                </a:cubicBezTo>
                <a:cubicBezTo>
                  <a:pt x="3009299" y="617603"/>
                  <a:pt x="4122975" y="0"/>
                  <a:pt x="4122975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048853" y="6119492"/>
            <a:ext cx="227474" cy="25099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5009525" y="6249116"/>
            <a:ext cx="929209" cy="10681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4782051" y="6249116"/>
            <a:ext cx="227474" cy="25099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6276327" y="6009158"/>
            <a:ext cx="401700" cy="17557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6845639" y="5293993"/>
            <a:ext cx="1241005" cy="143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？</a:t>
            </a:r>
            <a:endParaRPr kumimoji="1" lang="ja-JP" altLang="en-US" sz="54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35" y="5181884"/>
            <a:ext cx="535579" cy="27145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887" y="6228433"/>
            <a:ext cx="207276" cy="342007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4633905" y="6657376"/>
            <a:ext cx="3609620" cy="9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右矢印 28"/>
          <p:cNvSpPr/>
          <p:nvPr/>
        </p:nvSpPr>
        <p:spPr>
          <a:xfrm>
            <a:off x="4137465" y="3765546"/>
            <a:ext cx="705527" cy="4152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26322" y="3719115"/>
            <a:ext cx="301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>
                <a:latin typeface="+mn-ea"/>
                <a:ea typeface="+mn-ea"/>
              </a:rPr>
              <a:t>v</a:t>
            </a:r>
            <a:r>
              <a:rPr lang="en-US" altLang="ja-JP" dirty="0" smtClean="0">
                <a:latin typeface="+mn-ea"/>
                <a:ea typeface="+mn-ea"/>
              </a:rPr>
              <a:t>ery good agreement!!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709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39479"/>
            <a:ext cx="701040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String landscape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3540" y="6394450"/>
            <a:ext cx="1905000" cy="457200"/>
          </a:xfrm>
        </p:spPr>
        <p:txBody>
          <a:bodyPr/>
          <a:lstStyle/>
          <a:p>
            <a:fld id="{B0C8D084-BF3B-5F40-BB22-99886B87662C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662" y="2144923"/>
            <a:ext cx="3828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many physical degrees of freedom 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44" y="3386924"/>
            <a:ext cx="3705700" cy="290426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128546" y="6473051"/>
            <a:ext cx="2549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http://</a:t>
            </a:r>
            <a:r>
              <a:rPr lang="en-US" altLang="ja-JP" sz="1400" dirty="0" err="1" smtClean="0"/>
              <a:t>journalofcosmology.com</a:t>
            </a:r>
            <a:endParaRPr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529344" y="3754228"/>
            <a:ext cx="0" cy="1419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529344" y="5173524"/>
            <a:ext cx="1491633" cy="14233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529344" y="3667118"/>
            <a:ext cx="2137832" cy="150640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131" y="3496067"/>
            <a:ext cx="207276" cy="34200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44" y="3700376"/>
            <a:ext cx="844317" cy="28660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61" y="6189593"/>
            <a:ext cx="254000" cy="203200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 flipV="1">
            <a:off x="5529344" y="5065023"/>
            <a:ext cx="152400" cy="10850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600395" y="2144852"/>
            <a:ext cx="357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Non-trivial structure of vacuum 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07135" y="3447378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>
                <a:latin typeface="+mn-ea"/>
                <a:ea typeface="+mn-ea"/>
              </a:rPr>
              <a:t>s</a:t>
            </a:r>
            <a:r>
              <a:rPr lang="en-US" altLang="ja-JP" dirty="0" smtClean="0">
                <a:latin typeface="+mn-ea"/>
                <a:ea typeface="+mn-ea"/>
              </a:rPr>
              <a:t>calar field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307135" y="3883634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 smtClean="0">
                <a:latin typeface="+mn-ea"/>
              </a:rPr>
              <a:t>flat potential</a:t>
            </a:r>
            <a:endParaRPr lang="ja-JP" altLang="en-US" dirty="0">
              <a:latin typeface="+mn-ea"/>
            </a:endParaRPr>
          </a:p>
        </p:txBody>
      </p:sp>
      <p:sp>
        <p:nvSpPr>
          <p:cNvPr id="3" name="上矢印 2"/>
          <p:cNvSpPr/>
          <p:nvPr/>
        </p:nvSpPr>
        <p:spPr>
          <a:xfrm rot="9584399">
            <a:off x="2312408" y="2604205"/>
            <a:ext cx="284530" cy="9975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矢印 28"/>
          <p:cNvSpPr/>
          <p:nvPr/>
        </p:nvSpPr>
        <p:spPr>
          <a:xfrm rot="1423243" flipV="1">
            <a:off x="4606564" y="2595227"/>
            <a:ext cx="291469" cy="125770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84967" y="2140381"/>
            <a:ext cx="3857187" cy="4045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638886" y="2144852"/>
            <a:ext cx="3428220" cy="3819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上矢印 34"/>
          <p:cNvSpPr/>
          <p:nvPr/>
        </p:nvSpPr>
        <p:spPr>
          <a:xfrm rot="10800000">
            <a:off x="1907920" y="1839807"/>
            <a:ext cx="284530" cy="25655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矢印 35"/>
          <p:cNvSpPr/>
          <p:nvPr/>
        </p:nvSpPr>
        <p:spPr>
          <a:xfrm flipV="1">
            <a:off x="6614109" y="1832010"/>
            <a:ext cx="291469" cy="2721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3122" y="1061919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In String theory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13050" y="1439697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  <a:ea typeface="+mn-ea"/>
              </a:rPr>
              <a:t>High dimensionality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75123" y="1439697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</a:rPr>
              <a:t>Integration </a:t>
            </a:r>
            <a:r>
              <a:rPr lang="en-US" altLang="ja-JP" sz="2000" dirty="0">
                <a:latin typeface="+mn-ea"/>
              </a:rPr>
              <a:t>out of high energy </a:t>
            </a:r>
            <a:r>
              <a:rPr lang="en-US" altLang="ja-JP" sz="2000" dirty="0" smtClean="0">
                <a:latin typeface="+mn-ea"/>
              </a:rPr>
              <a:t>physics</a:t>
            </a:r>
            <a:endParaRPr lang="ja-JP" altLang="en-US" sz="2000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6597" y="2843626"/>
            <a:ext cx="6083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implementation of</a:t>
            </a:r>
            <a:r>
              <a:rPr kumimoji="1" lang="en-US" altLang="ja-JP" dirty="0" smtClean="0">
                <a:latin typeface="+mn-ea"/>
                <a:ea typeface="+mn-ea"/>
              </a:rPr>
              <a:t> inflation seems possible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40109" y="555559"/>
            <a:ext cx="193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(Susskind, 2003)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66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139479"/>
            <a:ext cx="701040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String landscape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3540" y="6394450"/>
            <a:ext cx="1905000" cy="457200"/>
          </a:xfrm>
        </p:spPr>
        <p:txBody>
          <a:bodyPr/>
          <a:lstStyle/>
          <a:p>
            <a:fld id="{B0C8D084-BF3B-5F40-BB22-99886B87662C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662" y="2144923"/>
            <a:ext cx="3828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many physical degrees of freedom 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44" y="3386924"/>
            <a:ext cx="3705700" cy="290426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128546" y="6473051"/>
            <a:ext cx="2549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http://</a:t>
            </a:r>
            <a:r>
              <a:rPr lang="en-US" altLang="ja-JP" sz="1400" dirty="0" err="1" smtClean="0"/>
              <a:t>journalofcosmology.com</a:t>
            </a:r>
            <a:endParaRPr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529344" y="3754228"/>
            <a:ext cx="0" cy="14192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529344" y="5173524"/>
            <a:ext cx="1491633" cy="14233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529344" y="3667118"/>
            <a:ext cx="2137832" cy="150640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131" y="3496067"/>
            <a:ext cx="207276" cy="34200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44" y="3700376"/>
            <a:ext cx="844317" cy="28660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61" y="6189593"/>
            <a:ext cx="254000" cy="203200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 flipV="1">
            <a:off x="5529344" y="5065023"/>
            <a:ext cx="152400" cy="10850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707749" y="532151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multi-field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00395" y="2144852"/>
            <a:ext cx="357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smtClean="0">
                <a:latin typeface="+mn-ea"/>
                <a:ea typeface="+mn-ea"/>
              </a:rPr>
              <a:t>Non-trivial structure of vacuum 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749" y="5708421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>
                <a:solidFill>
                  <a:srgbClr val="FF0000"/>
                </a:solidFill>
                <a:latin typeface="+mn-ea"/>
                <a:ea typeface="+mn-ea"/>
              </a:rPr>
              <a:t>q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uantum tunneling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07135" y="3447378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>
                <a:latin typeface="+mn-ea"/>
                <a:ea typeface="+mn-ea"/>
              </a:rPr>
              <a:t>s</a:t>
            </a:r>
            <a:r>
              <a:rPr lang="en-US" altLang="ja-JP" dirty="0" smtClean="0">
                <a:latin typeface="+mn-ea"/>
                <a:ea typeface="+mn-ea"/>
              </a:rPr>
              <a:t>calar field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307135" y="3883634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dirty="0" smtClean="0">
                <a:latin typeface="+mn-ea"/>
              </a:rPr>
              <a:t>flat potential</a:t>
            </a:r>
            <a:endParaRPr lang="ja-JP" altLang="en-US" dirty="0">
              <a:latin typeface="+mn-ea"/>
            </a:endParaRPr>
          </a:p>
        </p:txBody>
      </p:sp>
      <p:sp>
        <p:nvSpPr>
          <p:cNvPr id="3" name="上矢印 2"/>
          <p:cNvSpPr/>
          <p:nvPr/>
        </p:nvSpPr>
        <p:spPr>
          <a:xfrm rot="9584399">
            <a:off x="2312408" y="2604205"/>
            <a:ext cx="284530" cy="9975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矢印 28"/>
          <p:cNvSpPr/>
          <p:nvPr/>
        </p:nvSpPr>
        <p:spPr>
          <a:xfrm rot="1423243" flipV="1">
            <a:off x="4606564" y="2595227"/>
            <a:ext cx="291469" cy="125770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矢印 30"/>
          <p:cNvSpPr/>
          <p:nvPr/>
        </p:nvSpPr>
        <p:spPr>
          <a:xfrm rot="20432663" flipV="1">
            <a:off x="1590231" y="2572101"/>
            <a:ext cx="323029" cy="292067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矢印 31"/>
          <p:cNvSpPr/>
          <p:nvPr/>
        </p:nvSpPr>
        <p:spPr>
          <a:xfrm rot="1426767" flipV="1">
            <a:off x="4936541" y="2439288"/>
            <a:ext cx="284530" cy="341346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84967" y="2140381"/>
            <a:ext cx="3857187" cy="4045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638886" y="2144852"/>
            <a:ext cx="3428220" cy="3819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9839" y="4730723"/>
            <a:ext cx="376256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smtClean="0">
                <a:latin typeface="+mn-ea"/>
                <a:ea typeface="+mn-ea"/>
              </a:rPr>
              <a:t>String theory also </a:t>
            </a:r>
            <a:r>
              <a:rPr lang="en-US" altLang="ja-JP" dirty="0" smtClean="0">
                <a:latin typeface="+mn-ea"/>
                <a:ea typeface="+mn-ea"/>
              </a:rPr>
              <a:t>implies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35" name="上矢印 34"/>
          <p:cNvSpPr/>
          <p:nvPr/>
        </p:nvSpPr>
        <p:spPr>
          <a:xfrm rot="10800000">
            <a:off x="1907920" y="1839807"/>
            <a:ext cx="284530" cy="25655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矢印 35"/>
          <p:cNvSpPr/>
          <p:nvPr/>
        </p:nvSpPr>
        <p:spPr>
          <a:xfrm flipV="1">
            <a:off x="6614109" y="1832010"/>
            <a:ext cx="291469" cy="2721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3122" y="1061919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In String theory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13050" y="1439697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  <a:ea typeface="+mn-ea"/>
              </a:rPr>
              <a:t>High dimensionality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75123" y="1439697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</a:rPr>
              <a:t>Integration </a:t>
            </a:r>
            <a:r>
              <a:rPr lang="en-US" altLang="ja-JP" sz="2000" dirty="0">
                <a:latin typeface="+mn-ea"/>
              </a:rPr>
              <a:t>out of high energy </a:t>
            </a:r>
            <a:r>
              <a:rPr lang="en-US" altLang="ja-JP" sz="2000" dirty="0" smtClean="0">
                <a:latin typeface="+mn-ea"/>
              </a:rPr>
              <a:t>physics</a:t>
            </a:r>
            <a:endParaRPr lang="ja-JP" altLang="en-US" sz="2000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6597" y="2843626"/>
            <a:ext cx="6083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implementation of</a:t>
            </a:r>
            <a:r>
              <a:rPr kumimoji="1" lang="en-US" altLang="ja-JP" dirty="0" smtClean="0">
                <a:latin typeface="+mn-ea"/>
                <a:ea typeface="+mn-ea"/>
              </a:rPr>
              <a:t> inflation seems possible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40109" y="555559"/>
            <a:ext cx="193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 smtClean="0">
                <a:latin typeface="+mn-ea"/>
                <a:ea typeface="+mn-ea"/>
              </a:rPr>
              <a:t>(Susskind, 2003)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41" name="上矢印 40"/>
          <p:cNvSpPr/>
          <p:nvPr/>
        </p:nvSpPr>
        <p:spPr>
          <a:xfrm rot="16200000" flipV="1">
            <a:off x="1904225" y="6294886"/>
            <a:ext cx="378258" cy="3708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368415" y="6209089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>Multi-field open inflation</a:t>
            </a:r>
            <a:endParaRPr kumimoji="1" lang="ja-JP" altLang="en-US" sz="28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262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243-83B0-054E-9C13-21201ABB313D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010400" cy="990600"/>
          </a:xfrm>
        </p:spPr>
        <p:txBody>
          <a:bodyPr>
            <a:normAutofit/>
          </a:bodyPr>
          <a:lstStyle/>
          <a:p>
            <a:r>
              <a:rPr lang="en-US" altLang="ja-JP" sz="3600" b="0" cap="none" dirty="0" smtClean="0"/>
              <a:t>Multi-field open inflation</a:t>
            </a:r>
            <a:endParaRPr kumimoji="1" lang="ja-JP" altLang="en-US" sz="3600" b="0" cap="none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6348" y="1947056"/>
            <a:ext cx="449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800" dirty="0" smtClean="0">
                <a:latin typeface="+mn-ea"/>
                <a:ea typeface="+mn-ea"/>
              </a:rPr>
              <a:t>(Multi-field) Open inflation</a:t>
            </a:r>
            <a:endParaRPr kumimoji="1" lang="ja-JP" altLang="en-US" sz="2800" dirty="0" smtClean="0"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6634" y="1388215"/>
            <a:ext cx="795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Quantum tunneling </a:t>
            </a:r>
            <a:r>
              <a:rPr kumimoji="1" lang="en-US" altLang="ja-JP" dirty="0" smtClean="0">
                <a:latin typeface="+mn-ea"/>
                <a:ea typeface="+mn-ea"/>
              </a:rPr>
              <a:t>before slow-roll (in 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multi-field </a:t>
            </a:r>
            <a:r>
              <a:rPr kumimoji="1" lang="en-US" altLang="ja-JP" dirty="0" smtClean="0">
                <a:latin typeface="+mn-ea"/>
                <a:ea typeface="+mn-ea"/>
              </a:rPr>
              <a:t>syste</a:t>
            </a:r>
            <a:r>
              <a:rPr lang="en-US" altLang="ja-JP" dirty="0" smtClean="0">
                <a:latin typeface="+mn-ea"/>
                <a:ea typeface="+mn-ea"/>
              </a:rPr>
              <a:t>m)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96823" y="3673715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altLang="ja-JP" dirty="0" smtClean="0">
                <a:latin typeface="+mn-ea"/>
                <a:ea typeface="+mn-ea"/>
              </a:rPr>
              <a:t>Open inflation in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multi-field </a:t>
            </a:r>
            <a:r>
              <a:rPr lang="en-US" altLang="ja-JP" dirty="0" smtClean="0">
                <a:latin typeface="+mn-ea"/>
                <a:ea typeface="+mn-ea"/>
              </a:rPr>
              <a:t>system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00216" y="4110948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latin typeface="+mn-ea"/>
                <a:ea typeface="+mn-ea"/>
              </a:rPr>
              <a:t>may solve </a:t>
            </a:r>
            <a:r>
              <a:rPr kumimoji="1" lang="en-US" altLang="ja-JP" dirty="0" smtClean="0">
                <a:latin typeface="+mn-ea"/>
                <a:ea typeface="+mn-ea"/>
              </a:rPr>
              <a:t>a problem in single-field case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74331" y="4938536"/>
            <a:ext cx="637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lang="en-US" altLang="ja-JP" sz="2000" dirty="0" smtClean="0">
                <a:latin typeface="+mn-ea"/>
                <a:ea typeface="+mn-ea"/>
              </a:rPr>
              <a:t>Only an </a:t>
            </a:r>
            <a:r>
              <a:rPr kumimoji="1" lang="en-US" altLang="ja-JP" sz="2000" dirty="0" smtClean="0">
                <a:latin typeface="+mn-ea"/>
                <a:ea typeface="+mn-ea"/>
              </a:rPr>
              <a:t>artificial potential model is known (</a:t>
            </a:r>
            <a:r>
              <a:rPr kumimoji="1" lang="en-US" altLang="ja-JP" sz="2000" dirty="0" err="1" smtClean="0">
                <a:latin typeface="+mn-ea"/>
                <a:ea typeface="+mn-ea"/>
              </a:rPr>
              <a:t>Linde</a:t>
            </a:r>
            <a:r>
              <a:rPr kumimoji="1" lang="en-US" altLang="ja-JP" sz="2000" dirty="0" smtClean="0">
                <a:latin typeface="+mn-ea"/>
                <a:ea typeface="+mn-ea"/>
              </a:rPr>
              <a:t> 1998)</a:t>
            </a:r>
            <a:endParaRPr kumimoji="1" lang="ja-JP" altLang="en-US" sz="2000" dirty="0" smtClean="0">
              <a:latin typeface="+mn-ea"/>
              <a:ea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05146" y="5988099"/>
            <a:ext cx="519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We will study multi-field open inflation!!</a:t>
            </a:r>
            <a:endParaRPr kumimoji="1" lang="ja-JP" altLang="en-US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374331" y="2029586"/>
            <a:ext cx="628463" cy="30659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60524" y="2468841"/>
            <a:ext cx="636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ヒラギノ角ゴ ProN W3"/>
              <a:buChar char="-"/>
            </a:pPr>
            <a:r>
              <a:rPr kumimoji="1" lang="en-US" altLang="ja-JP" sz="2000" dirty="0" err="1" smtClean="0">
                <a:latin typeface="+mn-ea"/>
                <a:ea typeface="+mn-ea"/>
              </a:rPr>
              <a:t>Ω</a:t>
            </a:r>
            <a:r>
              <a:rPr kumimoji="1" lang="en-US" altLang="ja-JP" sz="2000" baseline="-25000" dirty="0" err="1" smtClean="0">
                <a:latin typeface="+mn-ea"/>
                <a:ea typeface="+mn-ea"/>
              </a:rPr>
              <a:t>k</a:t>
            </a:r>
            <a:r>
              <a:rPr lang="en-US" altLang="ja-JP" sz="2000" dirty="0" smtClean="0">
                <a:latin typeface="+mn-ea"/>
                <a:ea typeface="+mn-ea"/>
              </a:rPr>
              <a:t>〜-0.01 is most favorable(?) (</a:t>
            </a:r>
            <a:r>
              <a:rPr lang="en-US" altLang="ja-JP" sz="2000" dirty="0" err="1" smtClean="0">
                <a:latin typeface="+mn-ea"/>
                <a:ea typeface="+mn-ea"/>
              </a:rPr>
              <a:t>Freivogel</a:t>
            </a:r>
            <a:r>
              <a:rPr lang="en-US" altLang="ja-JP" sz="2000" dirty="0" smtClean="0">
                <a:latin typeface="+mn-ea"/>
                <a:ea typeface="+mn-ea"/>
              </a:rPr>
              <a:t>, et al., 2006)</a:t>
            </a:r>
            <a:endParaRPr kumimoji="1" lang="ja-JP" altLang="en-US" sz="2000" baseline="-25000" dirty="0" smtClean="0">
              <a:latin typeface="+mn-ea"/>
              <a:ea typeface="+mn-ea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4342580" y="4529409"/>
            <a:ext cx="3661003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413503" y="2846426"/>
            <a:ext cx="3708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ja-JP" sz="2000" dirty="0">
                <a:latin typeface="+mn-ea"/>
              </a:rPr>
              <a:t>possibility of curvature </a:t>
            </a:r>
            <a:r>
              <a:rPr lang="en-US" altLang="ja-JP" sz="2000" dirty="0" smtClean="0">
                <a:latin typeface="+mn-ea"/>
              </a:rPr>
              <a:t>detection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3922883" y="2969998"/>
            <a:ext cx="404667" cy="25376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上下矢印 22"/>
          <p:cNvSpPr/>
          <p:nvPr/>
        </p:nvSpPr>
        <p:spPr>
          <a:xfrm>
            <a:off x="5681417" y="4644015"/>
            <a:ext cx="210423" cy="36070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6" y="4508427"/>
            <a:ext cx="2331887" cy="1479671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4" y="4472417"/>
            <a:ext cx="152400" cy="1524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53" y="5693899"/>
            <a:ext cx="114300" cy="19050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3160625" y="1991228"/>
            <a:ext cx="4119422" cy="461665"/>
          </a:xfrm>
          <a:prstGeom prst="roundRect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339736" y="2821378"/>
            <a:ext cx="2454264" cy="804764"/>
          </a:xfrm>
          <a:prstGeom prst="wedgeRoundRectCallout">
            <a:avLst>
              <a:gd name="adj1" fmla="val 34684"/>
              <a:gd name="adj2" fmla="val 69361"/>
              <a:gd name="adj3" fmla="val 16667"/>
            </a:avLst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9584" y="2816296"/>
            <a:ext cx="257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altLang="ja-JP" dirty="0" smtClean="0">
                <a:latin typeface="+mn-ea"/>
                <a:ea typeface="+mn-ea"/>
              </a:rPr>
              <a:t>good point</a:t>
            </a:r>
            <a:r>
              <a:rPr kumimoji="1" lang="en-US" altLang="ja-JP" dirty="0" smtClean="0">
                <a:latin typeface="+mn-ea"/>
                <a:ea typeface="+mn-ea"/>
              </a:rPr>
              <a:t> of</a:t>
            </a:r>
          </a:p>
          <a:p>
            <a:pPr>
              <a:buClr>
                <a:schemeClr val="accent2"/>
              </a:buClr>
            </a:pPr>
            <a:r>
              <a:rPr lang="en-US" altLang="ja-JP" dirty="0" smtClean="0">
                <a:latin typeface="+mn-ea"/>
                <a:ea typeface="+mn-ea"/>
              </a:rPr>
              <a:t>multi-field system</a:t>
            </a:r>
            <a:endParaRPr kumimoji="1" lang="ja-JP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065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Multi-field open inflation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243-83B0-054E-9C13-21201ABB313D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333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35" y="1802508"/>
            <a:ext cx="4816231" cy="481623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D084-BF3B-5F40-BB22-99886B87662C}" type="slidenum">
              <a:rPr lang="en-US" altLang="ja-JP" smtClean="0"/>
              <a:pPr/>
              <a:t>9</a:t>
            </a:fld>
            <a:endParaRPr lang="en-US" altLang="ja-JP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7" y="2472815"/>
            <a:ext cx="3257861" cy="53938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7" y="2980038"/>
            <a:ext cx="3538336" cy="4962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6460" y="282120"/>
            <a:ext cx="7010400" cy="990600"/>
          </a:xfrm>
        </p:spPr>
        <p:txBody>
          <a:bodyPr/>
          <a:lstStyle/>
          <a:p>
            <a:r>
              <a:rPr kumimoji="1" lang="en-US" altLang="ja-JP" dirty="0" smtClean="0"/>
              <a:t>Multi-field model with</a:t>
            </a:r>
            <a:br>
              <a:rPr kumimoji="1" lang="en-US" altLang="ja-JP" dirty="0" smtClean="0"/>
            </a:br>
            <a:r>
              <a:rPr kumimoji="1" lang="en-US" altLang="ja-JP" dirty="0" smtClean="0"/>
              <a:t>a simple potential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52" y="2054423"/>
            <a:ext cx="2891080" cy="388354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6091471" y="743760"/>
            <a:ext cx="2958757" cy="990600"/>
            <a:chOff x="5623202" y="460737"/>
            <a:chExt cx="2958757" cy="990600"/>
          </a:xfrm>
        </p:grpSpPr>
        <p:pic>
          <p:nvPicPr>
            <p:cNvPr id="20" name="図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514" y="601467"/>
              <a:ext cx="647700" cy="152400"/>
            </a:xfrm>
            <a:prstGeom prst="rect">
              <a:avLst/>
            </a:prstGeom>
          </p:spPr>
        </p:pic>
        <p:pic>
          <p:nvPicPr>
            <p:cNvPr id="21" name="図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118" y="601467"/>
              <a:ext cx="749300" cy="190500"/>
            </a:xfrm>
            <a:prstGeom prst="rect">
              <a:avLst/>
            </a:prstGeom>
          </p:spPr>
        </p:pic>
        <p:pic>
          <p:nvPicPr>
            <p:cNvPr id="28" name="図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118" y="1126629"/>
              <a:ext cx="990600" cy="203200"/>
            </a:xfrm>
            <a:prstGeom prst="rect">
              <a:avLst/>
            </a:prstGeom>
          </p:spPr>
        </p:pic>
        <p:pic>
          <p:nvPicPr>
            <p:cNvPr id="29" name="図 2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514" y="882926"/>
              <a:ext cx="876300" cy="203200"/>
            </a:xfrm>
            <a:prstGeom prst="rect">
              <a:avLst/>
            </a:prstGeom>
          </p:spPr>
        </p:pic>
        <p:pic>
          <p:nvPicPr>
            <p:cNvPr id="30" name="図 2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01" y="1126629"/>
              <a:ext cx="1168400" cy="203200"/>
            </a:xfrm>
            <a:prstGeom prst="rect">
              <a:avLst/>
            </a:prstGeom>
          </p:spPr>
        </p:pic>
        <p:pic>
          <p:nvPicPr>
            <p:cNvPr id="31" name="図 3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368" y="814964"/>
              <a:ext cx="1282700" cy="254000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>
            <a:xfrm>
              <a:off x="5623202" y="460737"/>
              <a:ext cx="2958757" cy="9906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56" y="199857"/>
            <a:ext cx="1003300" cy="43180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72552" y="1496687"/>
            <a:ext cx="235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smtClean="0">
                <a:solidFill>
                  <a:srgbClr val="008000"/>
                </a:solidFill>
                <a:latin typeface="+mn-ea"/>
                <a:ea typeface="+mn-ea"/>
              </a:rPr>
              <a:t>tunneling field </a:t>
            </a:r>
            <a:r>
              <a:rPr kumimoji="1" lang="en-US" altLang="ja-JP" dirty="0" err="1" smtClean="0">
                <a:solidFill>
                  <a:srgbClr val="008000"/>
                </a:solidFill>
                <a:latin typeface="+mn-ea"/>
                <a:ea typeface="+mn-ea"/>
              </a:rPr>
              <a:t>σ</a:t>
            </a:r>
            <a:endParaRPr kumimoji="1" lang="ja-JP" altLang="en-US" dirty="0" smtClean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36006" y="1367580"/>
            <a:ext cx="152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inflaton</a:t>
            </a:r>
            <a:r>
              <a:rPr lang="en-US" altLang="ja-JP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r>
              <a:rPr kumimoji="1"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φ</a:t>
            </a:r>
            <a:endParaRPr kumimoji="1"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2916628" y="1800581"/>
            <a:ext cx="307055" cy="3741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543229" y="1958352"/>
            <a:ext cx="196703" cy="2333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933837" y="1923776"/>
            <a:ext cx="709588" cy="25094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643941" y="2415790"/>
            <a:ext cx="238208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2549498" y="2414307"/>
            <a:ext cx="238208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834810" y="2411643"/>
            <a:ext cx="238208" cy="0"/>
          </a:xfrm>
          <a:prstGeom prst="straightConnector1">
            <a:avLst/>
          </a:prstGeom>
          <a:ln>
            <a:solidFill>
              <a:srgbClr val="FF99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3877261" y="22824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φ</a:t>
            </a:r>
            <a:endParaRPr kumimoji="1" lang="ja-JP" altLang="en-US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335737" y="61570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dirty="0" err="1" smtClean="0">
                <a:solidFill>
                  <a:srgbClr val="008000"/>
                </a:solidFill>
                <a:latin typeface="+mn-ea"/>
                <a:ea typeface="+mn-ea"/>
              </a:rPr>
              <a:t>σ</a:t>
            </a:r>
            <a:endParaRPr kumimoji="1" lang="ja-JP" altLang="en-US" dirty="0" smtClean="0">
              <a:solidFill>
                <a:srgbClr val="008000"/>
              </a:solidFill>
              <a:latin typeface="+mn-ea"/>
              <a:ea typeface="+mn-ea"/>
            </a:endParaRPr>
          </a:p>
        </p:txBody>
      </p:sp>
      <p:grpSp>
        <p:nvGrpSpPr>
          <p:cNvPr id="49" name="図形グループ 48"/>
          <p:cNvGrpSpPr/>
          <p:nvPr/>
        </p:nvGrpSpPr>
        <p:grpSpPr>
          <a:xfrm>
            <a:off x="5836577" y="5312326"/>
            <a:ext cx="2756249" cy="461665"/>
            <a:chOff x="5011192" y="6298048"/>
            <a:chExt cx="2756249" cy="461665"/>
          </a:xfrm>
        </p:grpSpPr>
        <p:sp>
          <p:nvSpPr>
            <p:cNvPr id="50" name="角丸四角形 49"/>
            <p:cNvSpPr/>
            <p:nvPr/>
          </p:nvSpPr>
          <p:spPr>
            <a:xfrm>
              <a:off x="5011192" y="6315381"/>
              <a:ext cx="2725466" cy="4436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43618" y="6298048"/>
              <a:ext cx="2723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kumimoji="1" lang="en-US" altLang="ja-JP" dirty="0" smtClean="0">
                  <a:latin typeface="+mn-ea"/>
                  <a:ea typeface="+mn-ea"/>
                </a:rPr>
                <a:t>Contour of V(</a:t>
              </a:r>
              <a:r>
                <a:rPr kumimoji="1" lang="en-US" altLang="ja-JP" dirty="0" err="1" smtClean="0">
                  <a:latin typeface="+mn-ea"/>
                  <a:ea typeface="+mn-ea"/>
                </a:rPr>
                <a:t>σ,φ</a:t>
              </a:r>
              <a:r>
                <a:rPr kumimoji="1" lang="en-US" altLang="ja-JP" dirty="0" smtClean="0">
                  <a:latin typeface="+mn-ea"/>
                  <a:ea typeface="+mn-ea"/>
                </a:rPr>
                <a:t>)</a:t>
              </a:r>
              <a:endParaRPr kumimoji="1" lang="ja-JP" altLang="en-US" dirty="0" smtClean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12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">
      <a:dk1>
        <a:srgbClr val="333333"/>
      </a:dk1>
      <a:lt1>
        <a:srgbClr val="FFFFFF"/>
      </a:lt1>
      <a:dk2>
        <a:srgbClr val="3366FF"/>
      </a:dk2>
      <a:lt2>
        <a:srgbClr val="808080"/>
      </a:lt2>
      <a:accent1>
        <a:srgbClr val="6699FF"/>
      </a:accent1>
      <a:accent2>
        <a:srgbClr val="FF9900"/>
      </a:accent2>
      <a:accent3>
        <a:srgbClr val="FFFFFF"/>
      </a:accent3>
      <a:accent4>
        <a:srgbClr val="2A2A2A"/>
      </a:accent4>
      <a:accent5>
        <a:srgbClr val="B8CAFF"/>
      </a:accent5>
      <a:accent6>
        <a:srgbClr val="E78A00"/>
      </a:accent6>
      <a:hlink>
        <a:srgbClr val="FF3300"/>
      </a:hlink>
      <a:folHlink>
        <a:srgbClr val="FF5050"/>
      </a:folHlink>
    </a:clrScheme>
    <a:fontScheme name="ホワイト">
      <a:majorFont>
        <a:latin typeface="Lucida Sans Unicode"/>
        <a:ea typeface="ＭＳ Ｐゴシック"/>
        <a:cs typeface="ＭＳ Ｐゴシック"/>
      </a:majorFont>
      <a:minorFont>
        <a:latin typeface="Lucida Sans Unicode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8000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>
          <a:buClr>
            <a:schemeClr val="accent2"/>
          </a:buClr>
          <a:buFont typeface="Arial"/>
          <a:buChar char="•"/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ホワイ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11700</TotalTime>
  <Words>1053</Words>
  <Application>Microsoft Macintosh PowerPoint</Application>
  <PresentationFormat>画面に合わせる (4:3)</PresentationFormat>
  <Paragraphs>249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ホワイト</vt:lpstr>
      <vt:lpstr>PowerPoint プレゼンテーション</vt:lpstr>
      <vt:lpstr>Contents</vt:lpstr>
      <vt:lpstr>Introductions</vt:lpstr>
      <vt:lpstr>Inflation and beyond</vt:lpstr>
      <vt:lpstr>String landscape</vt:lpstr>
      <vt:lpstr>String landscape</vt:lpstr>
      <vt:lpstr>Multi-field open inflation</vt:lpstr>
      <vt:lpstr>Multi-field open inflation</vt:lpstr>
      <vt:lpstr>Multi-field model with a simple potential</vt:lpstr>
      <vt:lpstr>Multi-field model with a simple potential</vt:lpstr>
      <vt:lpstr>Formulation of multi-field tunneling with gravity</vt:lpstr>
      <vt:lpstr>Multi-field instanton</vt:lpstr>
      <vt:lpstr>Evolution of inflaton φ after tunneling</vt:lpstr>
      <vt:lpstr>Evolution of tunneling field σ after tunneling</vt:lpstr>
      <vt:lpstr>Evolution after tunneling</vt:lpstr>
      <vt:lpstr>Evolution after tunneling</vt:lpstr>
      <vt:lpstr>Evolution after tunneling</vt:lpstr>
      <vt:lpstr>Evolution after tunneling</vt:lpstr>
      <vt:lpstr>Evolution after tunneling</vt:lpstr>
      <vt:lpstr>Conclusions and Discussions</vt:lpstr>
      <vt:lpstr>Conclusions</vt:lpstr>
      <vt:lpstr>Discussions and Future works</vt:lpstr>
      <vt:lpstr>Appendix</vt:lpstr>
      <vt:lpstr>Interaction effect on decay rate </vt:lpstr>
      <vt:lpstr>naive question about multi-field dynamics</vt:lpstr>
      <vt:lpstr>Multi-field dynamics effect on decay rate</vt:lpstr>
      <vt:lpstr>Decomposition of energy density in the universe after tunneling</vt:lpstr>
      <vt:lpstr>mφ dependence of the system</vt:lpstr>
    </vt:vector>
  </TitlesOfParts>
  <Company>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　</dc:creator>
  <cp:lastModifiedBy>Sugimura Kazuyuki</cp:lastModifiedBy>
  <cp:revision>165</cp:revision>
  <cp:lastPrinted>2011-08-20T06:09:22Z</cp:lastPrinted>
  <dcterms:created xsi:type="dcterms:W3CDTF">2006-08-05T02:44:29Z</dcterms:created>
  <dcterms:modified xsi:type="dcterms:W3CDTF">2011-09-28T16:39:27Z</dcterms:modified>
</cp:coreProperties>
</file>