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6" r:id="rId4"/>
    <p:sldId id="287" r:id="rId5"/>
    <p:sldId id="283" r:id="rId6"/>
    <p:sldId id="339" r:id="rId7"/>
    <p:sldId id="340" r:id="rId8"/>
    <p:sldId id="289" r:id="rId9"/>
    <p:sldId id="341" r:id="rId10"/>
    <p:sldId id="271" r:id="rId11"/>
    <p:sldId id="263" r:id="rId12"/>
    <p:sldId id="314" r:id="rId13"/>
    <p:sldId id="324" r:id="rId14"/>
    <p:sldId id="274" r:id="rId15"/>
    <p:sldId id="317" r:id="rId16"/>
    <p:sldId id="321" r:id="rId17"/>
    <p:sldId id="338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42" r:id="rId26"/>
    <p:sldId id="343" r:id="rId27"/>
    <p:sldId id="344" r:id="rId28"/>
    <p:sldId id="345" r:id="rId29"/>
    <p:sldId id="349" r:id="rId30"/>
    <p:sldId id="350" r:id="rId31"/>
    <p:sldId id="351" r:id="rId32"/>
    <p:sldId id="346" r:id="rId33"/>
    <p:sldId id="355" r:id="rId34"/>
    <p:sldId id="356" r:id="rId3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FF61"/>
    <a:srgbClr val="FF5858"/>
    <a:srgbClr val="1C5ABB"/>
    <a:srgbClr val="7CD637"/>
    <a:srgbClr val="F73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" d="100"/>
          <a:sy n="12" d="100"/>
        </p:scale>
        <p:origin x="-2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CB95C-1BD6-824A-9C1D-8B58D14496CE}" type="datetimeFigureOut">
              <a:rPr kumimoji="1" lang="ja-JP" altLang="en-US" smtClean="0"/>
              <a:t>11/09/29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88586-802A-204A-BB4C-6B9E942F0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26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88586-802A-204A-BB4C-6B9E942F06D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23CA-9463-2348-92DB-A56B7DF13E6E}" type="datetimeFigureOut">
              <a:rPr kumimoji="1" lang="ja-JP" altLang="en-US" smtClean="0"/>
              <a:t>11/09/29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7917-9657-DF40-882C-01872A090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65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23CA-9463-2348-92DB-A56B7DF13E6E}" type="datetimeFigureOut">
              <a:rPr kumimoji="1" lang="ja-JP" altLang="en-US" smtClean="0"/>
              <a:t>11/09/29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7917-9657-DF40-882C-01872A090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93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23CA-9463-2348-92DB-A56B7DF13E6E}" type="datetimeFigureOut">
              <a:rPr kumimoji="1" lang="ja-JP" altLang="en-US" smtClean="0"/>
              <a:t>11/09/29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7917-9657-DF40-882C-01872A090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78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23CA-9463-2348-92DB-A56B7DF13E6E}" type="datetimeFigureOut">
              <a:rPr kumimoji="1" lang="ja-JP" altLang="en-US" smtClean="0"/>
              <a:t>11/09/29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7917-9657-DF40-882C-01872A090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37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23CA-9463-2348-92DB-A56B7DF13E6E}" type="datetimeFigureOut">
              <a:rPr kumimoji="1" lang="ja-JP" altLang="en-US" smtClean="0"/>
              <a:t>11/09/29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7917-9657-DF40-882C-01872A090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51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23CA-9463-2348-92DB-A56B7DF13E6E}" type="datetimeFigureOut">
              <a:rPr kumimoji="1" lang="ja-JP" altLang="en-US" smtClean="0"/>
              <a:t>11/09/29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7917-9657-DF40-882C-01872A090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4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23CA-9463-2348-92DB-A56B7DF13E6E}" type="datetimeFigureOut">
              <a:rPr kumimoji="1" lang="ja-JP" altLang="en-US" smtClean="0"/>
              <a:t>11/09/29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7917-9657-DF40-882C-01872A090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16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23CA-9463-2348-92DB-A56B7DF13E6E}" type="datetimeFigureOut">
              <a:rPr kumimoji="1" lang="ja-JP" altLang="en-US" smtClean="0"/>
              <a:t>11/09/29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7917-9657-DF40-882C-01872A090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13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23CA-9463-2348-92DB-A56B7DF13E6E}" type="datetimeFigureOut">
              <a:rPr kumimoji="1" lang="ja-JP" altLang="en-US" smtClean="0"/>
              <a:t>11/09/29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7917-9657-DF40-882C-01872A090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39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23CA-9463-2348-92DB-A56B7DF13E6E}" type="datetimeFigureOut">
              <a:rPr kumimoji="1" lang="ja-JP" altLang="en-US" smtClean="0"/>
              <a:t>11/09/29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7917-9657-DF40-882C-01872A090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1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23CA-9463-2348-92DB-A56B7DF13E6E}" type="datetimeFigureOut">
              <a:rPr kumimoji="1" lang="ja-JP" altLang="en-US" smtClean="0"/>
              <a:t>11/09/29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7917-9657-DF40-882C-01872A090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49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C23CA-9463-2348-92DB-A56B7DF13E6E}" type="datetimeFigureOut">
              <a:rPr kumimoji="1" lang="ja-JP" altLang="en-US" smtClean="0"/>
              <a:t>11/09/29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27917-9657-DF40-882C-01872A090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95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Relationship Id="rId11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9" Type="http://schemas.openxmlformats.org/officeDocument/2006/relationships/image" Target="../media/image42.emf"/><Relationship Id="rId10" Type="http://schemas.openxmlformats.org/officeDocument/2006/relationships/image" Target="../media/image43.emf"/><Relationship Id="rId11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9" Type="http://schemas.openxmlformats.org/officeDocument/2006/relationships/image" Target="../media/image60.emf"/><Relationship Id="rId10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7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8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27.emf"/><Relationship Id="rId5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76.emf"/><Relationship Id="rId5" Type="http://schemas.openxmlformats.org/officeDocument/2006/relationships/image" Target="../media/image77.emf"/><Relationship Id="rId6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7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70.emf"/><Relationship Id="rId6" Type="http://schemas.openxmlformats.org/officeDocument/2006/relationships/image" Target="../media/image85.emf"/><Relationship Id="rId7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4" Type="http://schemas.openxmlformats.org/officeDocument/2006/relationships/image" Target="../media/image89.emf"/><Relationship Id="rId5" Type="http://schemas.openxmlformats.org/officeDocument/2006/relationships/image" Target="../media/image90.emf"/><Relationship Id="rId6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61535"/>
            <a:ext cx="7772400" cy="1470025"/>
          </a:xfrm>
        </p:spPr>
        <p:txBody>
          <a:bodyPr/>
          <a:lstStyle/>
          <a:p>
            <a:r>
              <a:rPr kumimoji="1" lang="en-US" altLang="ja-JP" dirty="0" smtClean="0"/>
              <a:t>Beyond delta-N formalism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7158" y="3558823"/>
            <a:ext cx="8796421" cy="318838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Atsushi </a:t>
            </a:r>
            <a:r>
              <a:rPr lang="en-US" altLang="ja-JP" dirty="0" err="1" smtClean="0"/>
              <a:t>Naruko</a:t>
            </a:r>
            <a:endParaRPr lang="en-US" altLang="ja-JP" dirty="0" smtClean="0"/>
          </a:p>
          <a:p>
            <a:r>
              <a:rPr lang="en-US" altLang="ja-JP" dirty="0"/>
              <a:t>Yukawa Institute Theoretical Physics, Kyoto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In collaboration with</a:t>
            </a:r>
          </a:p>
          <a:p>
            <a:r>
              <a:rPr lang="en-US" altLang="ja-JP" dirty="0" smtClean="0"/>
              <a:t> Yuichi </a:t>
            </a:r>
            <a:r>
              <a:rPr lang="en-US" altLang="ja-JP" dirty="0" err="1" smtClean="0"/>
              <a:t>Takamizu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Waseda</a:t>
            </a:r>
            <a:r>
              <a:rPr lang="en-US" altLang="ja-JP" dirty="0" smtClean="0"/>
              <a:t>) and </a:t>
            </a:r>
            <a:r>
              <a:rPr lang="en-US" altLang="ja-JP" dirty="0" err="1" smtClean="0"/>
              <a:t>Misao</a:t>
            </a:r>
            <a:r>
              <a:rPr lang="en-US" altLang="ja-JP" dirty="0" smtClean="0"/>
              <a:t> </a:t>
            </a:r>
            <a:r>
              <a:rPr lang="en-US" altLang="ja-JP" dirty="0"/>
              <a:t>Sasaki </a:t>
            </a:r>
            <a:r>
              <a:rPr lang="en-US" altLang="ja-JP" dirty="0" smtClean="0"/>
              <a:t>(YITP)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957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Lowest-order in </a:t>
            </a:r>
            <a:r>
              <a:rPr lang="en-US" altLang="ja-JP" dirty="0" smtClean="0"/>
              <a:t>gradient expansion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600201"/>
            <a:ext cx="8407402" cy="596843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After expanding Einstein equations, lowest-order equations are</a:t>
            </a:r>
          </a:p>
        </p:txBody>
      </p:sp>
      <p:grpSp>
        <p:nvGrpSpPr>
          <p:cNvPr id="27" name="図形グループ 26"/>
          <p:cNvGrpSpPr/>
          <p:nvPr/>
        </p:nvGrpSpPr>
        <p:grpSpPr>
          <a:xfrm>
            <a:off x="5197270" y="1995469"/>
            <a:ext cx="3641930" cy="2259256"/>
            <a:chOff x="5197270" y="1868244"/>
            <a:chExt cx="3641930" cy="2259256"/>
          </a:xfrm>
        </p:grpSpPr>
        <p:pic>
          <p:nvPicPr>
            <p:cNvPr id="18" name="図 17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60" y="2501844"/>
              <a:ext cx="1227160" cy="690845"/>
            </a:xfrm>
            <a:prstGeom prst="rect">
              <a:avLst/>
            </a:prstGeom>
          </p:spPr>
        </p:pic>
        <p:pic>
          <p:nvPicPr>
            <p:cNvPr id="13" name="図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900" y="3289245"/>
              <a:ext cx="3200400" cy="670906"/>
            </a:xfrm>
            <a:prstGeom prst="rect">
              <a:avLst/>
            </a:prstGeom>
          </p:spPr>
        </p:pic>
        <p:pic>
          <p:nvPicPr>
            <p:cNvPr id="14" name="図 1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180" y="2641599"/>
              <a:ext cx="1392293" cy="384081"/>
            </a:xfrm>
            <a:prstGeom prst="rect">
              <a:avLst/>
            </a:prstGeom>
          </p:spPr>
        </p:pic>
        <p:sp>
          <p:nvSpPr>
            <p:cNvPr id="17" name="角丸四角形 16"/>
            <p:cNvSpPr/>
            <p:nvPr/>
          </p:nvSpPr>
          <p:spPr>
            <a:xfrm>
              <a:off x="5197270" y="2400244"/>
              <a:ext cx="3641930" cy="1727256"/>
            </a:xfrm>
            <a:prstGeom prst="roundRect">
              <a:avLst/>
            </a:prstGeom>
            <a:noFill/>
            <a:ln w="38100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6012550" y="1868244"/>
              <a:ext cx="2209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>
                  <a:solidFill>
                    <a:schemeClr val="accent1"/>
                  </a:solidFill>
                </a:rPr>
                <a:t>b</a:t>
              </a:r>
              <a:r>
                <a:rPr lang="en-US" altLang="ja-JP" sz="2400" dirty="0" smtClean="0">
                  <a:solidFill>
                    <a:schemeClr val="accent1"/>
                  </a:solidFill>
                </a:rPr>
                <a:t>ackground eq.</a:t>
              </a:r>
              <a:endParaRPr lang="ja-JP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6" name="図形グループ 15"/>
          <p:cNvGrpSpPr/>
          <p:nvPr/>
        </p:nvGrpSpPr>
        <p:grpSpPr>
          <a:xfrm>
            <a:off x="368299" y="2007412"/>
            <a:ext cx="4254500" cy="2234613"/>
            <a:chOff x="609599" y="1842087"/>
            <a:chExt cx="4254500" cy="2234613"/>
          </a:xfrm>
        </p:grpSpPr>
        <p:pic>
          <p:nvPicPr>
            <p:cNvPr id="4" name="図 3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00" y="2540000"/>
              <a:ext cx="1219200" cy="609600"/>
            </a:xfrm>
            <a:prstGeom prst="rect">
              <a:avLst/>
            </a:prstGeom>
          </p:spPr>
        </p:pic>
        <p:pic>
          <p:nvPicPr>
            <p:cNvPr id="5" name="図 4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53" y="3271142"/>
              <a:ext cx="3747117" cy="676309"/>
            </a:xfrm>
            <a:prstGeom prst="rect">
              <a:avLst/>
            </a:prstGeom>
          </p:spPr>
        </p:pic>
        <p:sp>
          <p:nvSpPr>
            <p:cNvPr id="6" name="角丸四角形 5"/>
            <p:cNvSpPr/>
            <p:nvPr/>
          </p:nvSpPr>
          <p:spPr>
            <a:xfrm>
              <a:off x="609599" y="2362144"/>
              <a:ext cx="4254500" cy="1714556"/>
            </a:xfrm>
            <a:prstGeom prst="roundRect">
              <a:avLst/>
            </a:prstGeom>
            <a:noFill/>
            <a:ln w="3810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549400" y="1842087"/>
              <a:ext cx="24257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</a:rPr>
                <a:t>l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owest-order eq.</a:t>
              </a:r>
              <a:endParaRPr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15" name="図 14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3800" y="2489199"/>
              <a:ext cx="2120204" cy="655483"/>
            </a:xfrm>
            <a:prstGeom prst="rect">
              <a:avLst/>
            </a:prstGeom>
          </p:spPr>
        </p:pic>
      </p:grp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747768" y="4483580"/>
            <a:ext cx="8176937" cy="986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smtClean="0"/>
              <a:t>→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The structure of lowest-order </a:t>
            </a:r>
            <a:r>
              <a:rPr lang="en-US" altLang="ja-JP" sz="2400" dirty="0" err="1" smtClean="0"/>
              <a:t>eq</a:t>
            </a:r>
            <a:r>
              <a:rPr lang="en-US" altLang="ja-JP" sz="2400" dirty="0" smtClean="0"/>
              <a:t> is same as that of B.G. </a:t>
            </a:r>
            <a:r>
              <a:rPr lang="en-US" altLang="ja-JP" sz="2400" dirty="0" err="1" smtClean="0"/>
              <a:t>eq</a:t>
            </a:r>
            <a:r>
              <a:rPr lang="en-US" altLang="ja-JP" sz="2400" dirty="0"/>
              <a:t> 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/>
              <a:t>　</a:t>
            </a:r>
            <a:r>
              <a:rPr lang="ja-JP" altLang="en-US" sz="2400" dirty="0" smtClean="0"/>
              <a:t>　　</a:t>
            </a:r>
            <a:r>
              <a:rPr lang="en-US" altLang="ja-JP" sz="2400" dirty="0" smtClean="0"/>
              <a:t>with identifications,                      and                       </a:t>
            </a:r>
            <a:r>
              <a:rPr lang="en-US" altLang="ja-JP" sz="2400" dirty="0" smtClean="0">
                <a:solidFill>
                  <a:srgbClr val="F73096"/>
                </a:solidFill>
              </a:rPr>
              <a:t>!</a:t>
            </a:r>
            <a:endParaRPr lang="en-US" altLang="ja-JP" sz="2400" dirty="0" smtClean="0">
              <a:solidFill>
                <a:srgbClr val="F73096"/>
              </a:solidFill>
            </a:endParaRPr>
          </a:p>
        </p:txBody>
      </p:sp>
      <p:pic>
        <p:nvPicPr>
          <p:cNvPr id="31" name="図 3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9" y="4967421"/>
            <a:ext cx="1266870" cy="323862"/>
          </a:xfrm>
          <a:prstGeom prst="rect">
            <a:avLst/>
          </a:prstGeom>
        </p:spPr>
      </p:pic>
      <p:pic>
        <p:nvPicPr>
          <p:cNvPr id="32" name="図 3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76" y="5030296"/>
            <a:ext cx="1226314" cy="264883"/>
          </a:xfrm>
          <a:prstGeom prst="rect">
            <a:avLst/>
          </a:prstGeom>
        </p:spPr>
      </p:pic>
      <p:grpSp>
        <p:nvGrpSpPr>
          <p:cNvPr id="8" name="図形グループ 7"/>
          <p:cNvGrpSpPr/>
          <p:nvPr/>
        </p:nvGrpSpPr>
        <p:grpSpPr>
          <a:xfrm>
            <a:off x="741907" y="5511509"/>
            <a:ext cx="7861300" cy="1060567"/>
            <a:chOff x="790253" y="4827025"/>
            <a:chExt cx="7861300" cy="1060567"/>
          </a:xfrm>
        </p:grpSpPr>
        <p:grpSp>
          <p:nvGrpSpPr>
            <p:cNvPr id="42" name="図形グループ 41"/>
            <p:cNvGrpSpPr/>
            <p:nvPr/>
          </p:nvGrpSpPr>
          <p:grpSpPr>
            <a:xfrm>
              <a:off x="5974823" y="5247157"/>
              <a:ext cx="2676730" cy="640435"/>
              <a:chOff x="5527470" y="5906404"/>
              <a:chExt cx="2676730" cy="640435"/>
            </a:xfrm>
          </p:grpSpPr>
          <p:sp>
            <p:nvSpPr>
              <p:cNvPr id="43" name="角丸四角形 42"/>
              <p:cNvSpPr/>
              <p:nvPr/>
            </p:nvSpPr>
            <p:spPr>
              <a:xfrm>
                <a:off x="5527470" y="5906404"/>
                <a:ext cx="2676730" cy="640435"/>
              </a:xfrm>
              <a:prstGeom prst="roundRect">
                <a:avLst/>
              </a:prstGeom>
              <a:noFill/>
              <a:ln w="38100" cmpd="sng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5" name="図 44" descr="latex-image-1.pd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5850" y="6035125"/>
                <a:ext cx="2308270" cy="366549"/>
              </a:xfrm>
              <a:prstGeom prst="rect">
                <a:avLst/>
              </a:prstGeom>
            </p:spPr>
          </p:pic>
        </p:grpSp>
        <p:grpSp>
          <p:nvGrpSpPr>
            <p:cNvPr id="47" name="図形グループ 46"/>
            <p:cNvGrpSpPr/>
            <p:nvPr/>
          </p:nvGrpSpPr>
          <p:grpSpPr>
            <a:xfrm>
              <a:off x="790253" y="5195872"/>
              <a:ext cx="2882900" cy="665835"/>
              <a:chOff x="1168400" y="5918619"/>
              <a:chExt cx="2882900" cy="665835"/>
            </a:xfrm>
          </p:grpSpPr>
          <p:sp>
            <p:nvSpPr>
              <p:cNvPr id="38" name="角丸四角形 37"/>
              <p:cNvSpPr/>
              <p:nvPr/>
            </p:nvSpPr>
            <p:spPr>
              <a:xfrm>
                <a:off x="1168400" y="5918619"/>
                <a:ext cx="2882900" cy="665835"/>
              </a:xfrm>
              <a:prstGeom prst="roundRect">
                <a:avLst/>
              </a:prstGeom>
              <a:ln w="3810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pic>
            <p:nvPicPr>
              <p:cNvPr id="46" name="図 45" descr="latex-image-1.pd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8100" y="6028345"/>
                <a:ext cx="2636150" cy="424548"/>
              </a:xfrm>
              <a:prstGeom prst="rect">
                <a:avLst/>
              </a:prstGeom>
            </p:spPr>
          </p:pic>
        </p:grpSp>
        <p:sp>
          <p:nvSpPr>
            <p:cNvPr id="48" name="左矢印 47"/>
            <p:cNvSpPr/>
            <p:nvPr/>
          </p:nvSpPr>
          <p:spPr>
            <a:xfrm>
              <a:off x="4300843" y="5305598"/>
              <a:ext cx="995490" cy="484632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3842949" y="4827025"/>
              <a:ext cx="21947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>
                  <a:solidFill>
                    <a:srgbClr val="008000"/>
                  </a:solidFill>
                </a:rPr>
                <a:t>c</a:t>
              </a:r>
              <a:r>
                <a:rPr lang="en-US" altLang="ja-JP" sz="2400" dirty="0" smtClean="0">
                  <a:solidFill>
                    <a:srgbClr val="008000"/>
                  </a:solidFill>
                </a:rPr>
                <a:t>hanging t by </a:t>
              </a:r>
              <a:r>
                <a:rPr lang="en-US" altLang="ja-JP" sz="2400" dirty="0" err="1" smtClean="0">
                  <a:solidFill>
                    <a:srgbClr val="008000"/>
                  </a:solidFill>
                </a:rPr>
                <a:t>τ</a:t>
              </a:r>
              <a:endParaRPr lang="ja-JP" altLang="en-US" sz="2400" dirty="0">
                <a:solidFill>
                  <a:srgbClr val="008000"/>
                </a:solidFill>
              </a:endParaRPr>
            </a:p>
          </p:txBody>
        </p:sp>
      </p:grpSp>
      <p:sp>
        <p:nvSpPr>
          <p:cNvPr id="33" name="正方形/長方形 32"/>
          <p:cNvSpPr/>
          <p:nvPr/>
        </p:nvSpPr>
        <p:spPr>
          <a:xfrm>
            <a:off x="1092359" y="5407045"/>
            <a:ext cx="2425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l</a:t>
            </a:r>
            <a:r>
              <a:rPr lang="en-US" altLang="ja-JP" sz="2400" dirty="0" smtClean="0">
                <a:solidFill>
                  <a:srgbClr val="FF0000"/>
                </a:solidFill>
              </a:rPr>
              <a:t>owest-order </a:t>
            </a:r>
            <a:r>
              <a:rPr lang="en-US" altLang="ja-JP" sz="2400" dirty="0" smtClean="0">
                <a:solidFill>
                  <a:srgbClr val="FF0000"/>
                </a:solidFill>
              </a:rPr>
              <a:t>sol</a:t>
            </a:r>
            <a:r>
              <a:rPr lang="en-US" altLang="ja-JP" sz="2400" dirty="0" smtClean="0">
                <a:solidFill>
                  <a:srgbClr val="FF0000"/>
                </a:solidFill>
              </a:rPr>
              <a:t>.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229958" y="5431266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accent1"/>
                </a:solidFill>
              </a:rPr>
              <a:t>b</a:t>
            </a:r>
            <a:r>
              <a:rPr lang="en-US" altLang="ja-JP" sz="2400" dirty="0" smtClean="0">
                <a:solidFill>
                  <a:schemeClr val="accent1"/>
                </a:solidFill>
              </a:rPr>
              <a:t>ackground </a:t>
            </a:r>
            <a:r>
              <a:rPr lang="en-US" altLang="ja-JP" sz="2400" dirty="0" smtClean="0">
                <a:solidFill>
                  <a:schemeClr val="accent1"/>
                </a:solidFill>
              </a:rPr>
              <a:t>sol</a:t>
            </a:r>
            <a:r>
              <a:rPr lang="en-US" altLang="ja-JP" sz="2400" dirty="0" smtClean="0">
                <a:solidFill>
                  <a:schemeClr val="accent1"/>
                </a:solidFill>
              </a:rPr>
              <a:t>.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3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delta-N </a:t>
            </a:r>
            <a:r>
              <a:rPr lang="en-US" altLang="ja-JP" dirty="0" smtClean="0"/>
              <a:t>formalism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93155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We define the non-linear e-folding </a:t>
            </a:r>
            <a:r>
              <a:rPr kumimoji="1" lang="en-US" altLang="ja-JP" sz="2400" dirty="0" smtClean="0"/>
              <a:t>number and delta-N.</a:t>
            </a:r>
            <a:endParaRPr lang="en-US" altLang="ja-JP" sz="2400" dirty="0"/>
          </a:p>
        </p:txBody>
      </p:sp>
      <p:sp>
        <p:nvSpPr>
          <p:cNvPr id="32" name="コンテンツ プレースホルダー 2"/>
          <p:cNvSpPr txBox="1">
            <a:spLocks/>
          </p:cNvSpPr>
          <p:nvPr/>
        </p:nvSpPr>
        <p:spPr>
          <a:xfrm>
            <a:off x="457201" y="2966961"/>
            <a:ext cx="8229600" cy="747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Choose slicing such that　initial : </a:t>
            </a:r>
            <a:r>
              <a:rPr lang="en-US" altLang="en-US" sz="2400" dirty="0" smtClean="0">
                <a:solidFill>
                  <a:schemeClr val="accent1"/>
                </a:solidFill>
              </a:rPr>
              <a:t>flat </a:t>
            </a:r>
            <a:r>
              <a:rPr lang="ja-JP" altLang="en-US" sz="2400" dirty="0" smtClean="0"/>
              <a:t>＆</a:t>
            </a:r>
            <a:r>
              <a:rPr lang="en-US" altLang="ja-JP" sz="2400" dirty="0" smtClean="0"/>
              <a:t> final : uniform </a:t>
            </a:r>
            <a:r>
              <a:rPr lang="en-US" altLang="ja-JP" sz="2400" dirty="0" smtClean="0">
                <a:solidFill>
                  <a:srgbClr val="F73096"/>
                </a:solidFill>
              </a:rPr>
              <a:t>energy</a:t>
            </a:r>
            <a:endParaRPr lang="ja-JP" altLang="en-US" sz="2400" dirty="0"/>
          </a:p>
        </p:txBody>
      </p:sp>
      <p:sp>
        <p:nvSpPr>
          <p:cNvPr id="73" name="正方形/長方形 72"/>
          <p:cNvSpPr/>
          <p:nvPr/>
        </p:nvSpPr>
        <p:spPr>
          <a:xfrm>
            <a:off x="1024082" y="5546845"/>
            <a:ext cx="7040320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800" dirty="0" smtClean="0"/>
              <a:t>  delta-N gives the final curvature perturbation</a:t>
            </a:r>
            <a:endParaRPr lang="ja-JP" altLang="en-US" sz="2800" dirty="0"/>
          </a:p>
        </p:txBody>
      </p:sp>
      <p:sp>
        <p:nvSpPr>
          <p:cNvPr id="74" name="角丸四角形 73"/>
          <p:cNvSpPr/>
          <p:nvPr/>
        </p:nvSpPr>
        <p:spPr>
          <a:xfrm>
            <a:off x="723677" y="5546845"/>
            <a:ext cx="7597178" cy="1094116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0" name="直線コネクタ 79"/>
          <p:cNvCxnSpPr/>
          <p:nvPr/>
        </p:nvCxnSpPr>
        <p:spPr>
          <a:xfrm>
            <a:off x="5133165" y="4575936"/>
            <a:ext cx="2731591" cy="1588"/>
          </a:xfrm>
          <a:prstGeom prst="line">
            <a:avLst/>
          </a:prstGeom>
          <a:ln>
            <a:solidFill>
              <a:srgbClr val="F7309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5113949" y="3767460"/>
            <a:ext cx="2750807" cy="15165"/>
          </a:xfrm>
          <a:prstGeom prst="line">
            <a:avLst/>
          </a:prstGeom>
          <a:ln>
            <a:solidFill>
              <a:srgbClr val="F7309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6" name="フリーフォーム 85"/>
          <p:cNvSpPr/>
          <p:nvPr/>
        </p:nvSpPr>
        <p:spPr>
          <a:xfrm>
            <a:off x="5155710" y="4633463"/>
            <a:ext cx="2709046" cy="469082"/>
          </a:xfrm>
          <a:custGeom>
            <a:avLst/>
            <a:gdLst>
              <a:gd name="connsiteX0" fmla="*/ 0 w 3175000"/>
              <a:gd name="connsiteY0" fmla="*/ 267540 h 692157"/>
              <a:gd name="connsiteX1" fmla="*/ 876300 w 3175000"/>
              <a:gd name="connsiteY1" fmla="*/ 686640 h 692157"/>
              <a:gd name="connsiteX2" fmla="*/ 2057400 w 3175000"/>
              <a:gd name="connsiteY2" fmla="*/ 840 h 692157"/>
              <a:gd name="connsiteX3" fmla="*/ 3175000 w 3175000"/>
              <a:gd name="connsiteY3" fmla="*/ 534240 h 692157"/>
              <a:gd name="connsiteX4" fmla="*/ 3175000 w 3175000"/>
              <a:gd name="connsiteY4" fmla="*/ 534240 h 69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000" h="692157">
                <a:moveTo>
                  <a:pt x="0" y="267540"/>
                </a:moveTo>
                <a:cubicBezTo>
                  <a:pt x="266700" y="499315"/>
                  <a:pt x="533400" y="731090"/>
                  <a:pt x="876300" y="686640"/>
                </a:cubicBezTo>
                <a:cubicBezTo>
                  <a:pt x="1219200" y="642190"/>
                  <a:pt x="1674283" y="26240"/>
                  <a:pt x="2057400" y="840"/>
                </a:cubicBezTo>
                <a:cubicBezTo>
                  <a:pt x="2440517" y="-24560"/>
                  <a:pt x="3175000" y="534240"/>
                  <a:pt x="3175000" y="534240"/>
                </a:cubicBezTo>
                <a:lnTo>
                  <a:pt x="3175000" y="534240"/>
                </a:lnTo>
              </a:path>
            </a:pathLst>
          </a:custGeom>
          <a:ln>
            <a:solidFill>
              <a:srgbClr val="7F7F7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7952803" y="4720257"/>
            <a:ext cx="598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accent1"/>
                </a:solidFill>
              </a:rPr>
              <a:t>flat</a:t>
            </a:r>
            <a:endParaRPr lang="ja-JP" altLang="en-US" sz="2400" dirty="0"/>
          </a:p>
        </p:txBody>
      </p:sp>
      <p:grpSp>
        <p:nvGrpSpPr>
          <p:cNvPr id="90" name="図形グループ 89"/>
          <p:cNvGrpSpPr/>
          <p:nvPr/>
        </p:nvGrpSpPr>
        <p:grpSpPr>
          <a:xfrm>
            <a:off x="8100673" y="3488743"/>
            <a:ext cx="532482" cy="528018"/>
            <a:chOff x="8206690" y="1998335"/>
            <a:chExt cx="532482" cy="528018"/>
          </a:xfrm>
        </p:grpSpPr>
        <p:sp>
          <p:nvSpPr>
            <p:cNvPr id="91" name="正方形/長方形 90"/>
            <p:cNvSpPr/>
            <p:nvPr/>
          </p:nvSpPr>
          <p:spPr>
            <a:xfrm>
              <a:off x="8293716" y="1998335"/>
              <a:ext cx="443694" cy="523220"/>
            </a:xfrm>
            <a:prstGeom prst="rect">
              <a:avLst/>
            </a:prstGeom>
            <a:ln w="381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ja-JP" sz="2800" dirty="0" err="1"/>
                <a:t>E</a:t>
              </a:r>
              <a:endParaRPr lang="ja-JP" altLang="en-US" sz="2800" dirty="0"/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8206690" y="2064688"/>
              <a:ext cx="532482" cy="461665"/>
            </a:xfrm>
            <a:prstGeom prst="rect">
              <a:avLst/>
            </a:prstGeom>
            <a:noFill/>
            <a:ln w="38100" cmpd="sng">
              <a:solidFill>
                <a:srgbClr val="F7964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9" name="直線矢印コネクタ 98"/>
          <p:cNvCxnSpPr/>
          <p:nvPr/>
        </p:nvCxnSpPr>
        <p:spPr>
          <a:xfrm>
            <a:off x="5983209" y="4589500"/>
            <a:ext cx="0" cy="438613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0" name="図 9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01" y="4933353"/>
            <a:ext cx="609600" cy="342900"/>
          </a:xfrm>
          <a:prstGeom prst="rect">
            <a:avLst/>
          </a:prstGeom>
        </p:spPr>
      </p:pic>
      <p:cxnSp>
        <p:nvCxnSpPr>
          <p:cNvPr id="101" name="直線矢印コネクタ 100"/>
          <p:cNvCxnSpPr/>
          <p:nvPr/>
        </p:nvCxnSpPr>
        <p:spPr>
          <a:xfrm flipH="1" flipV="1">
            <a:off x="6134644" y="4794151"/>
            <a:ext cx="340653" cy="3083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/>
          <p:nvPr/>
        </p:nvCxnSpPr>
        <p:spPr>
          <a:xfrm>
            <a:off x="5781449" y="3815223"/>
            <a:ext cx="0" cy="121289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3" name="図 10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584" y="4023485"/>
            <a:ext cx="393700" cy="317500"/>
          </a:xfrm>
          <a:prstGeom prst="rect">
            <a:avLst/>
          </a:prstGeom>
        </p:spPr>
      </p:pic>
      <p:cxnSp>
        <p:nvCxnSpPr>
          <p:cNvPr id="104" name="直線矢印コネクタ 103"/>
          <p:cNvCxnSpPr/>
          <p:nvPr/>
        </p:nvCxnSpPr>
        <p:spPr>
          <a:xfrm>
            <a:off x="6931404" y="3831966"/>
            <a:ext cx="0" cy="7078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2" name="図 1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64" y="3976744"/>
            <a:ext cx="469900" cy="393700"/>
          </a:xfrm>
          <a:prstGeom prst="rect">
            <a:avLst/>
          </a:prstGeom>
        </p:spPr>
      </p:pic>
      <p:grpSp>
        <p:nvGrpSpPr>
          <p:cNvPr id="116" name="図形グループ 115"/>
          <p:cNvGrpSpPr/>
          <p:nvPr/>
        </p:nvGrpSpPr>
        <p:grpSpPr>
          <a:xfrm>
            <a:off x="503461" y="3510931"/>
            <a:ext cx="4035275" cy="1807465"/>
            <a:chOff x="503461" y="3585289"/>
            <a:chExt cx="4035275" cy="1807465"/>
          </a:xfrm>
        </p:grpSpPr>
        <p:cxnSp>
          <p:nvCxnSpPr>
            <p:cNvPr id="33" name="直線コネクタ 32"/>
            <p:cNvCxnSpPr/>
            <p:nvPr/>
          </p:nvCxnSpPr>
          <p:spPr>
            <a:xfrm>
              <a:off x="1400249" y="5250169"/>
              <a:ext cx="2728125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1400249" y="4516326"/>
              <a:ext cx="2728125" cy="72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フリーフォーム 37"/>
            <p:cNvSpPr/>
            <p:nvPr/>
          </p:nvSpPr>
          <p:spPr>
            <a:xfrm>
              <a:off x="1418488" y="3932376"/>
              <a:ext cx="2709886" cy="583507"/>
            </a:xfrm>
            <a:custGeom>
              <a:avLst/>
              <a:gdLst>
                <a:gd name="connsiteX0" fmla="*/ 0 w 7207736"/>
                <a:gd name="connsiteY0" fmla="*/ 1212204 h 2306806"/>
                <a:gd name="connsiteX1" fmla="*/ 2203570 w 7207736"/>
                <a:gd name="connsiteY1" fmla="*/ 148359 h 2306806"/>
                <a:gd name="connsiteX2" fmla="*/ 4624240 w 7207736"/>
                <a:gd name="connsiteY2" fmla="*/ 2102360 h 2306806"/>
                <a:gd name="connsiteX3" fmla="*/ 7207736 w 7207736"/>
                <a:gd name="connsiteY3" fmla="*/ 1375037 h 2306806"/>
                <a:gd name="connsiteX4" fmla="*/ 7207736 w 7207736"/>
                <a:gd name="connsiteY4" fmla="*/ 1375037 h 230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7736" h="2306806">
                  <a:moveTo>
                    <a:pt x="0" y="1212204"/>
                  </a:moveTo>
                  <a:cubicBezTo>
                    <a:pt x="716431" y="606102"/>
                    <a:pt x="1432863" y="0"/>
                    <a:pt x="2203570" y="148359"/>
                  </a:cubicBezTo>
                  <a:cubicBezTo>
                    <a:pt x="2974277" y="296718"/>
                    <a:pt x="3790212" y="1897914"/>
                    <a:pt x="4624240" y="2102360"/>
                  </a:cubicBezTo>
                  <a:cubicBezTo>
                    <a:pt x="5458268" y="2306806"/>
                    <a:pt x="7207736" y="1375037"/>
                    <a:pt x="7207736" y="1375037"/>
                  </a:cubicBezTo>
                  <a:lnTo>
                    <a:pt x="7207736" y="1375037"/>
                  </a:lnTo>
                </a:path>
              </a:pathLst>
            </a:custGeom>
            <a:ln>
              <a:solidFill>
                <a:srgbClr val="F7309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>
              <a:off x="2275806" y="4040148"/>
              <a:ext cx="0" cy="438613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40" name="図 3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354" y="3837819"/>
              <a:ext cx="609600" cy="342900"/>
            </a:xfrm>
            <a:prstGeom prst="rect">
              <a:avLst/>
            </a:prstGeom>
          </p:spPr>
        </p:pic>
        <p:cxnSp>
          <p:nvCxnSpPr>
            <p:cNvPr id="41" name="直線矢印コネクタ 40"/>
            <p:cNvCxnSpPr/>
            <p:nvPr/>
          </p:nvCxnSpPr>
          <p:spPr>
            <a:xfrm flipH="1">
              <a:off x="2406836" y="4037279"/>
              <a:ext cx="548559" cy="2559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正方形/長方形 55"/>
            <p:cNvSpPr/>
            <p:nvPr/>
          </p:nvSpPr>
          <p:spPr>
            <a:xfrm>
              <a:off x="756734" y="4931089"/>
              <a:ext cx="5980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accent1"/>
                  </a:solidFill>
                </a:rPr>
                <a:t>flat</a:t>
              </a:r>
              <a:endParaRPr lang="ja-JP" altLang="en-US" sz="2400" dirty="0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748025" y="4219953"/>
              <a:ext cx="5980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accent1"/>
                  </a:solidFill>
                </a:rPr>
                <a:t>flat</a:t>
              </a:r>
              <a:endParaRPr lang="ja-JP" altLang="en-US" sz="2400" dirty="0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503461" y="3701543"/>
              <a:ext cx="11598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F73096"/>
                  </a:solidFill>
                </a:rPr>
                <a:t>E </a:t>
              </a:r>
              <a:r>
                <a:rPr lang="en-US" altLang="ja-JP" sz="2400" dirty="0" smtClean="0">
                  <a:solidFill>
                    <a:srgbClr val="F73096"/>
                  </a:solidFill>
                </a:rPr>
                <a:t>const.</a:t>
              </a:r>
              <a:endParaRPr lang="ja-JP" altLang="en-US" sz="2400" dirty="0"/>
            </a:p>
          </p:txBody>
        </p:sp>
        <p:grpSp>
          <p:nvGrpSpPr>
            <p:cNvPr id="65" name="図形グループ 64"/>
            <p:cNvGrpSpPr/>
            <p:nvPr/>
          </p:nvGrpSpPr>
          <p:grpSpPr>
            <a:xfrm>
              <a:off x="4006254" y="3585289"/>
              <a:ext cx="532482" cy="523220"/>
              <a:chOff x="8218902" y="1986124"/>
              <a:chExt cx="532482" cy="523220"/>
            </a:xfrm>
          </p:grpSpPr>
          <p:sp>
            <p:nvSpPr>
              <p:cNvPr id="66" name="正方形/長方形 65"/>
              <p:cNvSpPr/>
              <p:nvPr/>
            </p:nvSpPr>
            <p:spPr>
              <a:xfrm>
                <a:off x="8269292" y="1986124"/>
                <a:ext cx="443694" cy="523220"/>
              </a:xfrm>
              <a:prstGeom prst="rect">
                <a:avLst/>
              </a:prstGeom>
              <a:ln w="38100" cmpd="sng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800" dirty="0" err="1" smtClean="0"/>
                  <a:t>Ψ</a:t>
                </a:r>
                <a:endParaRPr lang="ja-JP" altLang="en-US" sz="2800" dirty="0"/>
              </a:p>
            </p:txBody>
          </p:sp>
          <p:sp>
            <p:nvSpPr>
              <p:cNvPr id="67" name="正方形/長方形 66"/>
              <p:cNvSpPr/>
              <p:nvPr/>
            </p:nvSpPr>
            <p:spPr>
              <a:xfrm>
                <a:off x="8218902" y="2038500"/>
                <a:ext cx="532482" cy="461665"/>
              </a:xfrm>
              <a:prstGeom prst="rect">
                <a:avLst/>
              </a:prstGeom>
              <a:noFill/>
              <a:ln w="38100" cmpd="sng">
                <a:solidFill>
                  <a:schemeClr val="accent4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68" name="直線矢印コネクタ 67"/>
            <p:cNvCxnSpPr/>
            <p:nvPr/>
          </p:nvCxnSpPr>
          <p:spPr>
            <a:xfrm>
              <a:off x="2049621" y="4025068"/>
              <a:ext cx="0" cy="121289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9" name="図 1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640" y="4742673"/>
              <a:ext cx="393700" cy="317500"/>
            </a:xfrm>
            <a:prstGeom prst="rect">
              <a:avLst/>
            </a:prstGeom>
          </p:spPr>
        </p:pic>
        <p:cxnSp>
          <p:nvCxnSpPr>
            <p:cNvPr id="69" name="直線矢印コネクタ 68"/>
            <p:cNvCxnSpPr/>
            <p:nvPr/>
          </p:nvCxnSpPr>
          <p:spPr>
            <a:xfrm>
              <a:off x="2641668" y="4542336"/>
              <a:ext cx="0" cy="70783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13" name="図 11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488" y="4704886"/>
              <a:ext cx="469900" cy="393700"/>
            </a:xfrm>
            <a:prstGeom prst="rect">
              <a:avLst/>
            </a:prstGeom>
          </p:spPr>
        </p:pic>
      </p:grp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14" y="2170914"/>
            <a:ext cx="4160409" cy="631561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60" y="6164884"/>
            <a:ext cx="6692577" cy="363831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57" y="2145764"/>
            <a:ext cx="3269086" cy="63542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203007" y="3290683"/>
            <a:ext cx="696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 smtClean="0">
                <a:solidFill>
                  <a:srgbClr val="F73096"/>
                </a:solidFill>
              </a:rPr>
              <a:t>E</a:t>
            </a:r>
            <a:r>
              <a:rPr lang="en-US" altLang="ja-JP" sz="2400" baseline="-25000" dirty="0" err="1" smtClean="0">
                <a:solidFill>
                  <a:srgbClr val="F73096"/>
                </a:solidFill>
              </a:rPr>
              <a:t>final</a:t>
            </a:r>
            <a:endParaRPr lang="ja-JP" altLang="en-US" sz="2400" baseline="-25000" dirty="0"/>
          </a:p>
        </p:txBody>
      </p:sp>
      <p:sp>
        <p:nvSpPr>
          <p:cNvPr id="47" name="正方形/長方形 46"/>
          <p:cNvSpPr/>
          <p:nvPr/>
        </p:nvSpPr>
        <p:spPr>
          <a:xfrm>
            <a:off x="7305108" y="4797280"/>
            <a:ext cx="796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 smtClean="0">
                <a:solidFill>
                  <a:srgbClr val="F73096"/>
                </a:solidFill>
              </a:rPr>
              <a:t>E</a:t>
            </a:r>
            <a:r>
              <a:rPr lang="en-US" altLang="ja-JP" sz="2400" baseline="-25000" dirty="0" err="1" smtClean="0">
                <a:solidFill>
                  <a:srgbClr val="F73096"/>
                </a:solidFill>
              </a:rPr>
              <a:t>initial</a:t>
            </a:r>
            <a:endParaRPr lang="ja-JP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412474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17999"/>
          </a:xfrm>
        </p:spPr>
        <p:txBody>
          <a:bodyPr/>
          <a:lstStyle/>
          <a:p>
            <a:r>
              <a:rPr kumimoji="1" lang="en-US" altLang="ja-JP" dirty="0" smtClean="0"/>
              <a:t>Beyond </a:t>
            </a:r>
            <a:r>
              <a:rPr lang="en-US" altLang="ja-JP" dirty="0" smtClean="0"/>
              <a:t>delta-N formalism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064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expansion approach</a:t>
            </a:r>
            <a:endParaRPr kumimoji="1" lang="ja-JP" altLang="en-US" dirty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4950528" y="5539056"/>
            <a:ext cx="1925027" cy="1148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sz="2400" dirty="0" smtClean="0">
                <a:solidFill>
                  <a:srgbClr val="008000"/>
                </a:solidFill>
              </a:rPr>
              <a:t>Perturbation</a:t>
            </a:r>
          </a:p>
          <a:p>
            <a:pPr marL="0" indent="0">
              <a:buFont typeface="Arial"/>
              <a:buNone/>
            </a:pPr>
            <a:r>
              <a:rPr lang="en-US" altLang="ja-JP" sz="2400" dirty="0" smtClean="0">
                <a:solidFill>
                  <a:srgbClr val="008000"/>
                </a:solidFill>
              </a:rPr>
              <a:t> </a:t>
            </a:r>
            <a:r>
              <a:rPr lang="ja-JP" altLang="en-US" sz="2400" dirty="0" smtClean="0">
                <a:solidFill>
                  <a:srgbClr val="008000"/>
                </a:solidFill>
              </a:rPr>
              <a:t>　</a:t>
            </a:r>
            <a:r>
              <a:rPr lang="en-US" altLang="ja-JP" sz="2400" dirty="0" smtClean="0">
                <a:solidFill>
                  <a:srgbClr val="008000"/>
                </a:solidFill>
              </a:rPr>
              <a:t> theory</a:t>
            </a:r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788323" y="1518908"/>
            <a:ext cx="0" cy="5106674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2640968" y="1518908"/>
            <a:ext cx="0" cy="5015015"/>
          </a:xfrm>
          <a:prstGeom prst="line">
            <a:avLst/>
          </a:prstGeom>
          <a:ln>
            <a:prstDash val="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2976412" y="6184866"/>
            <a:ext cx="802683" cy="359470"/>
          </a:xfrm>
          <a:custGeom>
            <a:avLst/>
            <a:gdLst>
              <a:gd name="connsiteX0" fmla="*/ 0 w 1737150"/>
              <a:gd name="connsiteY0" fmla="*/ 0 h 623066"/>
              <a:gd name="connsiteX1" fmla="*/ 299509 w 1737150"/>
              <a:gd name="connsiteY1" fmla="*/ 539175 h 623066"/>
              <a:gd name="connsiteX2" fmla="*/ 634959 w 1737150"/>
              <a:gd name="connsiteY2" fmla="*/ 23963 h 623066"/>
              <a:gd name="connsiteX3" fmla="*/ 874565 w 1737150"/>
              <a:gd name="connsiteY3" fmla="*/ 575119 h 623066"/>
              <a:gd name="connsiteX4" fmla="*/ 1150113 w 1737150"/>
              <a:gd name="connsiteY4" fmla="*/ 23963 h 623066"/>
              <a:gd name="connsiteX5" fmla="*/ 1461602 w 1737150"/>
              <a:gd name="connsiteY5" fmla="*/ 623046 h 623066"/>
              <a:gd name="connsiteX6" fmla="*/ 1737150 w 1737150"/>
              <a:gd name="connsiteY6" fmla="*/ 47927 h 62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7150" h="623066">
                <a:moveTo>
                  <a:pt x="0" y="0"/>
                </a:moveTo>
                <a:cubicBezTo>
                  <a:pt x="96841" y="267590"/>
                  <a:pt x="193683" y="535181"/>
                  <a:pt x="299509" y="539175"/>
                </a:cubicBezTo>
                <a:cubicBezTo>
                  <a:pt x="405335" y="543169"/>
                  <a:pt x="539116" y="17972"/>
                  <a:pt x="634959" y="23963"/>
                </a:cubicBezTo>
                <a:cubicBezTo>
                  <a:pt x="730802" y="29954"/>
                  <a:pt x="788706" y="575119"/>
                  <a:pt x="874565" y="575119"/>
                </a:cubicBezTo>
                <a:cubicBezTo>
                  <a:pt x="960424" y="575119"/>
                  <a:pt x="1052274" y="15975"/>
                  <a:pt x="1150113" y="23963"/>
                </a:cubicBezTo>
                <a:cubicBezTo>
                  <a:pt x="1247953" y="31951"/>
                  <a:pt x="1363763" y="619052"/>
                  <a:pt x="1461602" y="623046"/>
                </a:cubicBezTo>
                <a:cubicBezTo>
                  <a:pt x="1559441" y="627040"/>
                  <a:pt x="1737150" y="47927"/>
                  <a:pt x="1737150" y="47927"/>
                </a:cubicBezTo>
              </a:path>
            </a:pathLst>
          </a:custGeom>
          <a:ln>
            <a:solidFill>
              <a:srgbClr val="37609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>
            <a:off x="4099219" y="1518908"/>
            <a:ext cx="11980" cy="5015015"/>
          </a:xfrm>
          <a:prstGeom prst="line">
            <a:avLst/>
          </a:prstGeom>
          <a:ln>
            <a:prstDash val="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フリーフォーム 24"/>
          <p:cNvSpPr/>
          <p:nvPr/>
        </p:nvSpPr>
        <p:spPr>
          <a:xfrm>
            <a:off x="71884" y="1689222"/>
            <a:ext cx="8997241" cy="793161"/>
          </a:xfrm>
          <a:custGeom>
            <a:avLst/>
            <a:gdLst>
              <a:gd name="connsiteX0" fmla="*/ 0 w 8997241"/>
              <a:gd name="connsiteY0" fmla="*/ 180149 h 793161"/>
              <a:gd name="connsiteX1" fmla="*/ 3510242 w 8997241"/>
              <a:gd name="connsiteY1" fmla="*/ 791213 h 793161"/>
              <a:gd name="connsiteX2" fmla="*/ 6229780 w 8997241"/>
              <a:gd name="connsiteY2" fmla="*/ 424 h 793161"/>
              <a:gd name="connsiteX3" fmla="*/ 8997241 w 8997241"/>
              <a:gd name="connsiteY3" fmla="*/ 671397 h 79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241" h="793161">
                <a:moveTo>
                  <a:pt x="0" y="180149"/>
                </a:moveTo>
                <a:cubicBezTo>
                  <a:pt x="1235972" y="500658"/>
                  <a:pt x="2471945" y="821167"/>
                  <a:pt x="3510242" y="791213"/>
                </a:cubicBezTo>
                <a:cubicBezTo>
                  <a:pt x="4548539" y="761259"/>
                  <a:pt x="5315280" y="20393"/>
                  <a:pt x="6229780" y="424"/>
                </a:cubicBezTo>
                <a:cubicBezTo>
                  <a:pt x="7144280" y="-19545"/>
                  <a:pt x="8997241" y="671397"/>
                  <a:pt x="8997241" y="671397"/>
                </a:cubicBezTo>
              </a:path>
            </a:pathLst>
          </a:cu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2676908" y="2045981"/>
            <a:ext cx="1434291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7" name="図 2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9" y="4375725"/>
            <a:ext cx="152400" cy="304800"/>
          </a:xfrm>
          <a:prstGeom prst="rect">
            <a:avLst/>
          </a:prstGeom>
        </p:spPr>
      </p:pic>
      <p:sp>
        <p:nvSpPr>
          <p:cNvPr id="28" name="フリーフォーム 27"/>
          <p:cNvSpPr/>
          <p:nvPr/>
        </p:nvSpPr>
        <p:spPr>
          <a:xfrm>
            <a:off x="1396958" y="5129404"/>
            <a:ext cx="3989456" cy="443476"/>
          </a:xfrm>
          <a:custGeom>
            <a:avLst/>
            <a:gdLst>
              <a:gd name="connsiteX0" fmla="*/ 0 w 6385525"/>
              <a:gd name="connsiteY0" fmla="*/ 72200 h 886953"/>
              <a:gd name="connsiteX1" fmla="*/ 1210015 w 6385525"/>
              <a:gd name="connsiteY1" fmla="*/ 599393 h 886953"/>
              <a:gd name="connsiteX2" fmla="*/ 2551814 w 6385525"/>
              <a:gd name="connsiteY2" fmla="*/ 311 h 886953"/>
              <a:gd name="connsiteX3" fmla="*/ 3618065 w 6385525"/>
              <a:gd name="connsiteY3" fmla="*/ 695247 h 886953"/>
              <a:gd name="connsiteX4" fmla="*/ 5115608 w 6385525"/>
              <a:gd name="connsiteY4" fmla="*/ 60219 h 886953"/>
              <a:gd name="connsiteX5" fmla="*/ 6385525 w 6385525"/>
              <a:gd name="connsiteY5" fmla="*/ 886953 h 886953"/>
              <a:gd name="connsiteX6" fmla="*/ 6385525 w 6385525"/>
              <a:gd name="connsiteY6" fmla="*/ 886953 h 88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5525" h="886953">
                <a:moveTo>
                  <a:pt x="0" y="72200"/>
                </a:moveTo>
                <a:cubicBezTo>
                  <a:pt x="392356" y="341787"/>
                  <a:pt x="784713" y="611375"/>
                  <a:pt x="1210015" y="599393"/>
                </a:cubicBezTo>
                <a:cubicBezTo>
                  <a:pt x="1635317" y="587412"/>
                  <a:pt x="2150472" y="-15665"/>
                  <a:pt x="2551814" y="311"/>
                </a:cubicBezTo>
                <a:cubicBezTo>
                  <a:pt x="2953156" y="16287"/>
                  <a:pt x="3190766" y="685262"/>
                  <a:pt x="3618065" y="695247"/>
                </a:cubicBezTo>
                <a:cubicBezTo>
                  <a:pt x="4045364" y="705232"/>
                  <a:pt x="4654365" y="28268"/>
                  <a:pt x="5115608" y="60219"/>
                </a:cubicBezTo>
                <a:cubicBezTo>
                  <a:pt x="5576851" y="92170"/>
                  <a:pt x="6385525" y="886953"/>
                  <a:pt x="6385525" y="886953"/>
                </a:cubicBezTo>
                <a:lnTo>
                  <a:pt x="6385525" y="886953"/>
                </a:ln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48" y="6163303"/>
            <a:ext cx="1180720" cy="297367"/>
          </a:xfrm>
          <a:prstGeom prst="rect">
            <a:avLst/>
          </a:prstGeom>
        </p:spPr>
      </p:pic>
      <p:pic>
        <p:nvPicPr>
          <p:cNvPr id="30" name="図 2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48" y="4758684"/>
            <a:ext cx="1144778" cy="279835"/>
          </a:xfrm>
          <a:prstGeom prst="rect">
            <a:avLst/>
          </a:prstGeom>
        </p:spPr>
      </p:pic>
      <p:pic>
        <p:nvPicPr>
          <p:cNvPr id="31" name="図 3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90" y="3453856"/>
            <a:ext cx="1267836" cy="319307"/>
          </a:xfrm>
          <a:prstGeom prst="rect">
            <a:avLst/>
          </a:prstGeom>
        </p:spPr>
      </p:pic>
      <p:sp>
        <p:nvSpPr>
          <p:cNvPr id="32" name="上下矢印 31"/>
          <p:cNvSpPr/>
          <p:nvPr/>
        </p:nvSpPr>
        <p:spPr>
          <a:xfrm>
            <a:off x="4403907" y="1518909"/>
            <a:ext cx="484632" cy="5168548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上下矢印 32"/>
          <p:cNvSpPr/>
          <p:nvPr/>
        </p:nvSpPr>
        <p:spPr>
          <a:xfrm>
            <a:off x="5461610" y="1527333"/>
            <a:ext cx="484632" cy="1201406"/>
          </a:xfrm>
          <a:prstGeom prst="up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54" y="1618108"/>
            <a:ext cx="699939" cy="339364"/>
          </a:xfrm>
          <a:prstGeom prst="rect">
            <a:avLst/>
          </a:prstGeom>
        </p:spPr>
      </p:pic>
      <p:sp>
        <p:nvSpPr>
          <p:cNvPr id="8" name="フリーフォーム 7"/>
          <p:cNvSpPr/>
          <p:nvPr/>
        </p:nvSpPr>
        <p:spPr>
          <a:xfrm>
            <a:off x="71884" y="3286602"/>
            <a:ext cx="8936274" cy="799142"/>
          </a:xfrm>
          <a:custGeom>
            <a:avLst/>
            <a:gdLst>
              <a:gd name="connsiteX0" fmla="*/ 0 w 8759386"/>
              <a:gd name="connsiteY0" fmla="*/ 0 h 799142"/>
              <a:gd name="connsiteX1" fmla="*/ 1649750 w 8759386"/>
              <a:gd name="connsiteY1" fmla="*/ 798736 h 799142"/>
              <a:gd name="connsiteX2" fmla="*/ 3653017 w 8759386"/>
              <a:gd name="connsiteY2" fmla="*/ 117847 h 799142"/>
              <a:gd name="connsiteX3" fmla="*/ 5918150 w 8759386"/>
              <a:gd name="connsiteY3" fmla="*/ 785642 h 799142"/>
              <a:gd name="connsiteX4" fmla="*/ 7738112 w 8759386"/>
              <a:gd name="connsiteY4" fmla="*/ 222599 h 799142"/>
              <a:gd name="connsiteX5" fmla="*/ 8759386 w 8759386"/>
              <a:gd name="connsiteY5" fmla="*/ 497574 h 79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59386" h="799142">
                <a:moveTo>
                  <a:pt x="0" y="0"/>
                </a:moveTo>
                <a:cubicBezTo>
                  <a:pt x="520457" y="389547"/>
                  <a:pt x="1040914" y="779095"/>
                  <a:pt x="1649750" y="798736"/>
                </a:cubicBezTo>
                <a:cubicBezTo>
                  <a:pt x="2258586" y="818377"/>
                  <a:pt x="2941617" y="120029"/>
                  <a:pt x="3653017" y="117847"/>
                </a:cubicBezTo>
                <a:cubicBezTo>
                  <a:pt x="4364417" y="115665"/>
                  <a:pt x="5237301" y="768183"/>
                  <a:pt x="5918150" y="785642"/>
                </a:cubicBezTo>
                <a:cubicBezTo>
                  <a:pt x="6598999" y="803101"/>
                  <a:pt x="7264573" y="270610"/>
                  <a:pt x="7738112" y="222599"/>
                </a:cubicBezTo>
                <a:cubicBezTo>
                  <a:pt x="8211651" y="174588"/>
                  <a:pt x="8759386" y="497574"/>
                  <a:pt x="8759386" y="497574"/>
                </a:cubicBez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上下矢印 35"/>
          <p:cNvSpPr/>
          <p:nvPr/>
        </p:nvSpPr>
        <p:spPr>
          <a:xfrm>
            <a:off x="6591711" y="1518908"/>
            <a:ext cx="484632" cy="2593469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34" y="1741507"/>
            <a:ext cx="1220445" cy="30081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149480" y="2779872"/>
            <a:ext cx="111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chemeClr val="accent6"/>
                </a:solidFill>
              </a:rPr>
              <a:t>delta-</a:t>
            </a:r>
            <a:r>
              <a:rPr lang="en-US" altLang="ja-JP" sz="2400" dirty="0" smtClean="0">
                <a:solidFill>
                  <a:schemeClr val="accent6"/>
                </a:solidFill>
              </a:rPr>
              <a:t>N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6209867" y="4112378"/>
            <a:ext cx="1448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Beyond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   delta</a:t>
            </a:r>
            <a:r>
              <a:rPr lang="en-US" altLang="ja-JP" sz="2400" dirty="0">
                <a:solidFill>
                  <a:srgbClr val="FF0000"/>
                </a:solidFill>
              </a:rPr>
              <a:t>-</a:t>
            </a:r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4" name="上下矢印 33"/>
          <p:cNvSpPr/>
          <p:nvPr/>
        </p:nvSpPr>
        <p:spPr>
          <a:xfrm>
            <a:off x="7909186" y="1514938"/>
            <a:ext cx="484632" cy="3833477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7459884" y="5340954"/>
            <a:ext cx="1623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660066"/>
                </a:solidFill>
              </a:rPr>
              <a:t>Gradient</a:t>
            </a:r>
          </a:p>
          <a:p>
            <a:r>
              <a:rPr lang="en-US" altLang="ja-JP" sz="2400" dirty="0" smtClean="0">
                <a:solidFill>
                  <a:srgbClr val="660066"/>
                </a:solidFill>
              </a:rPr>
              <a:t> expansion</a:t>
            </a:r>
            <a:endParaRPr lang="en-US" altLang="ja-JP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2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</a:t>
            </a:r>
            <a:r>
              <a:rPr lang="en-US" altLang="ja-JP" dirty="0" smtClean="0"/>
              <a:t>owards “Beyond delta</a:t>
            </a:r>
            <a:r>
              <a:rPr lang="en-US" altLang="ja-JP" dirty="0"/>
              <a:t>-</a:t>
            </a:r>
            <a:r>
              <a:rPr lang="en-US" altLang="ja-JP" dirty="0" smtClean="0"/>
              <a:t>N”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199"/>
            <a:ext cx="8315282" cy="1070984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At the next order in gradient expansion,</a:t>
            </a:r>
          </a:p>
          <a:p>
            <a:pPr marL="0" indent="0">
              <a:buNone/>
            </a:pPr>
            <a:r>
              <a:rPr lang="en-US" altLang="ja-JP" sz="2400" dirty="0"/>
              <a:t>　</a:t>
            </a:r>
            <a:r>
              <a:rPr lang="ja-JP" altLang="en-US" sz="2400" dirty="0" smtClean="0"/>
              <a:t>　　</a:t>
            </a:r>
            <a:r>
              <a:rPr lang="en-US" altLang="ja-JP" sz="2400" dirty="0" smtClean="0"/>
              <a:t>we need to evaluate </a:t>
            </a:r>
            <a:r>
              <a:rPr lang="en-US" altLang="ja-JP" sz="2400" dirty="0" smtClean="0">
                <a:solidFill>
                  <a:srgbClr val="4F81BD"/>
                </a:solidFill>
              </a:rPr>
              <a:t>spatial gradient</a:t>
            </a:r>
            <a:r>
              <a:rPr lang="en-US" altLang="ja-JP" sz="2400" dirty="0" smtClean="0"/>
              <a:t> terms.</a:t>
            </a:r>
          </a:p>
        </p:txBody>
      </p:sp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93" y="2541902"/>
            <a:ext cx="4892966" cy="503957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055234" y="6134560"/>
            <a:ext cx="7389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→</a:t>
            </a:r>
            <a:r>
              <a:rPr lang="ja-JP" altLang="en-US" sz="2400" dirty="0"/>
              <a:t>　</a:t>
            </a:r>
            <a:r>
              <a:rPr lang="en-US" altLang="ja-JP" sz="2400" dirty="0"/>
              <a:t>we </a:t>
            </a:r>
            <a:r>
              <a:rPr lang="en-US" altLang="ja-JP" sz="2400" dirty="0" smtClean="0">
                <a:solidFill>
                  <a:srgbClr val="FF0000"/>
                </a:solidFill>
              </a:rPr>
              <a:t>cannot</a:t>
            </a:r>
            <a:r>
              <a:rPr lang="en-US" altLang="ja-JP" sz="2400" dirty="0" smtClean="0"/>
              <a:t> freely choose time </a:t>
            </a:r>
            <a:r>
              <a:rPr lang="en-US" altLang="ja-JP" sz="2400" dirty="0"/>
              <a:t>coordinate </a:t>
            </a:r>
            <a:r>
              <a:rPr lang="en-US" altLang="ja-JP" sz="2400" dirty="0" smtClean="0"/>
              <a:t>(gauge) !!</a:t>
            </a:r>
            <a:endParaRPr lang="en-US" altLang="ja-JP" sz="2400" dirty="0"/>
          </a:p>
        </p:txBody>
      </p:sp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64" y="2622848"/>
            <a:ext cx="1348953" cy="292955"/>
          </a:xfrm>
          <a:prstGeom prst="rect">
            <a:avLst/>
          </a:prstGeom>
        </p:spPr>
      </p:pic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72" y="5623315"/>
            <a:ext cx="1851720" cy="337505"/>
          </a:xfrm>
          <a:prstGeom prst="rect">
            <a:avLst/>
          </a:prstGeom>
        </p:spPr>
      </p:pic>
      <p:sp>
        <p:nvSpPr>
          <p:cNvPr id="16" name="左右矢印 15"/>
          <p:cNvSpPr/>
          <p:nvPr/>
        </p:nvSpPr>
        <p:spPr>
          <a:xfrm>
            <a:off x="4190223" y="5588873"/>
            <a:ext cx="851061" cy="39636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479127" y="3103534"/>
            <a:ext cx="8315282" cy="1070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Since those gradient terms are given by the </a:t>
            </a:r>
            <a:r>
              <a:rPr lang="en-US" altLang="ja-JP" sz="2400" dirty="0">
                <a:solidFill>
                  <a:srgbClr val="008000"/>
                </a:solidFill>
              </a:rPr>
              <a:t>spatial derivative</a:t>
            </a:r>
            <a:r>
              <a:rPr lang="en-US" altLang="ja-JP" sz="2400" dirty="0"/>
              <a:t> </a:t>
            </a:r>
          </a:p>
          <a:p>
            <a:pPr marL="0" indent="0">
              <a:buNone/>
            </a:pPr>
            <a:r>
              <a:rPr lang="ja-JP" altLang="ja-JP" sz="2400" dirty="0"/>
              <a:t>　</a:t>
            </a:r>
            <a:r>
              <a:rPr lang="ja-JP" altLang="en-US" sz="2400" dirty="0"/>
              <a:t>　　</a:t>
            </a:r>
            <a:r>
              <a:rPr lang="en-US" altLang="ja-JP" sz="2400" dirty="0"/>
              <a:t>of </a:t>
            </a:r>
            <a:r>
              <a:rPr lang="en-US" altLang="ja-JP" sz="2400" dirty="0">
                <a:solidFill>
                  <a:srgbClr val="F73096"/>
                </a:solidFill>
              </a:rPr>
              <a:t>lowest-order solutions</a:t>
            </a:r>
            <a:r>
              <a:rPr lang="en-US" altLang="ja-JP" sz="2400" dirty="0"/>
              <a:t>, we can easily integrate them</a:t>
            </a:r>
            <a:r>
              <a:rPr lang="en-US" altLang="ja-JP" sz="2400" dirty="0" smtClean="0"/>
              <a:t>…</a:t>
            </a:r>
            <a:endParaRPr lang="en-US" altLang="ja-JP" sz="2400" dirty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492220" y="4158462"/>
            <a:ext cx="8302190" cy="143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Once spatial gradient appeared in equation,</a:t>
            </a:r>
          </a:p>
          <a:p>
            <a:pPr marL="0" indent="0">
              <a:buNone/>
            </a:pPr>
            <a:r>
              <a:rPr lang="ja-JP" altLang="ja-JP" sz="2400" dirty="0"/>
              <a:t>　</a:t>
            </a:r>
            <a:r>
              <a:rPr lang="ja-JP" altLang="en-US" sz="2400" dirty="0"/>
              <a:t>　　</a:t>
            </a:r>
            <a:r>
              <a:rPr lang="en-US" altLang="ja-JP" sz="2400" dirty="0"/>
              <a:t>we cannot use “</a:t>
            </a:r>
            <a:r>
              <a:rPr lang="en-US" altLang="ja-JP" sz="2400" dirty="0" err="1">
                <a:solidFill>
                  <a:srgbClr val="FF0000"/>
                </a:solidFill>
              </a:rPr>
              <a:t>τ</a:t>
            </a:r>
            <a:r>
              <a:rPr lang="en-US" altLang="ja-JP" sz="2400" dirty="0"/>
              <a:t>” </a:t>
            </a:r>
            <a:r>
              <a:rPr lang="en-US" altLang="ja-JP" sz="2400" dirty="0" smtClean="0"/>
              <a:t>as </a:t>
            </a:r>
            <a:r>
              <a:rPr lang="en-US" altLang="ja-JP" sz="2400" dirty="0"/>
              <a:t>time coordinate which depends on x</a:t>
            </a:r>
            <a:r>
              <a:rPr lang="en-US" altLang="ja-JP" sz="2400" baseline="30000" dirty="0"/>
              <a:t>i</a:t>
            </a:r>
          </a:p>
          <a:p>
            <a:pPr marL="0" indent="0">
              <a:buNone/>
            </a:pPr>
            <a:r>
              <a:rPr lang="ja-JP" altLang="ja-JP" sz="2400" baseline="30000" dirty="0"/>
              <a:t>　</a:t>
            </a:r>
            <a:r>
              <a:rPr lang="ja-JP" altLang="en-US" sz="2400" baseline="30000" dirty="0"/>
              <a:t>　　　</a:t>
            </a:r>
            <a:r>
              <a:rPr lang="en-US" altLang="ja-JP" sz="2400" baseline="30000" dirty="0"/>
              <a:t> </a:t>
            </a:r>
            <a:r>
              <a:rPr lang="en-US" altLang="ja-JP" sz="2400" dirty="0"/>
              <a:t>because </a:t>
            </a:r>
            <a:r>
              <a:rPr lang="en-US" altLang="ja-JP" sz="2400" dirty="0" err="1"/>
              <a:t>integrable</a:t>
            </a:r>
            <a:r>
              <a:rPr lang="en-US" altLang="ja-JP" sz="2400" dirty="0"/>
              <a:t> condition is not satisfied</a:t>
            </a:r>
            <a:r>
              <a:rPr lang="en-US" altLang="ja-JP" sz="2400" dirty="0" smtClean="0"/>
              <a:t>.</a:t>
            </a:r>
            <a:endParaRPr lang="en-US" altLang="ja-JP" sz="2400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93" y="5585176"/>
            <a:ext cx="2168329" cy="389919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900219" y="6134560"/>
            <a:ext cx="7391968" cy="53493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79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31"/>
          <p:cNvSpPr/>
          <p:nvPr/>
        </p:nvSpPr>
        <p:spPr>
          <a:xfrm>
            <a:off x="231675" y="4892025"/>
            <a:ext cx="2635060" cy="1421778"/>
          </a:xfrm>
          <a:prstGeom prst="roundRect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660066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628661" y="4684294"/>
            <a:ext cx="1835338" cy="49395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66006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Beyond </a:t>
            </a:r>
            <a:r>
              <a:rPr lang="en-US" altLang="ja-JP" dirty="0"/>
              <a:t>delta-</a:t>
            </a:r>
            <a:r>
              <a:rPr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042598" cy="585567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We usually use 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e-folding number</a:t>
            </a:r>
            <a:r>
              <a:rPr lang="en-US" altLang="ja-JP" sz="2400" dirty="0">
                <a:solidFill>
                  <a:srgbClr val="008000"/>
                </a:solidFill>
              </a:rPr>
              <a:t> </a:t>
            </a:r>
            <a:r>
              <a:rPr lang="en-US" altLang="ja-JP" sz="2400" dirty="0"/>
              <a:t>(not </a:t>
            </a:r>
            <a:r>
              <a:rPr lang="en-US" altLang="ja-JP" sz="2400" dirty="0">
                <a:solidFill>
                  <a:srgbClr val="008000"/>
                </a:solidFill>
              </a:rPr>
              <a:t>t</a:t>
            </a:r>
            <a:r>
              <a:rPr lang="en-US" altLang="ja-JP" sz="2400" dirty="0" smtClean="0"/>
              <a:t>)</a:t>
            </a:r>
            <a:r>
              <a:rPr kumimoji="1" lang="en-US" altLang="ja-JP" sz="2400" dirty="0" smtClean="0"/>
              <a:t> as time coordinate.  </a:t>
            </a:r>
            <a:endParaRPr kumimoji="1"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942707" y="2817103"/>
            <a:ext cx="8065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→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We choose</a:t>
            </a:r>
            <a:r>
              <a:rPr lang="en-US" altLang="ja-JP" sz="2400" dirty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uniform </a:t>
            </a:r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gauge and use </a:t>
            </a:r>
            <a:r>
              <a:rPr lang="en-US" altLang="ja-JP" sz="2400" dirty="0">
                <a:solidFill>
                  <a:srgbClr val="4F81BD"/>
                </a:solidFill>
              </a:rPr>
              <a:t>N</a:t>
            </a:r>
            <a:r>
              <a:rPr lang="en-US" altLang="ja-JP" sz="2400" dirty="0" smtClean="0"/>
              <a:t> as time coordinate.</a:t>
            </a:r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448369" y="3449929"/>
            <a:ext cx="8238431" cy="1169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Form the gauge transformation </a:t>
            </a:r>
            <a:r>
              <a:rPr lang="en-US" altLang="ja-JP" sz="2400" dirty="0" err="1" smtClean="0"/>
              <a:t>δN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: </a:t>
            </a:r>
            <a:r>
              <a:rPr lang="en-US" altLang="ja-JP" sz="2400" dirty="0" smtClean="0">
                <a:solidFill>
                  <a:schemeClr val="accent1"/>
                </a:solidFill>
              </a:rPr>
              <a:t>uniform N</a:t>
            </a:r>
            <a:r>
              <a:rPr lang="en-US" altLang="ja-JP" sz="2400" dirty="0" smtClean="0"/>
              <a:t> → </a:t>
            </a:r>
            <a:r>
              <a:rPr lang="en-US" altLang="ja-JP" sz="2400" dirty="0" smtClean="0">
                <a:solidFill>
                  <a:srgbClr val="F73096"/>
                </a:solidFill>
              </a:rPr>
              <a:t>uniform E</a:t>
            </a:r>
            <a:r>
              <a:rPr lang="en-US" altLang="ja-JP" sz="2400" dirty="0" smtClean="0">
                <a:solidFill>
                  <a:srgbClr val="000000"/>
                </a:solidFill>
              </a:rPr>
              <a:t>,</a:t>
            </a: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0000"/>
                </a:solidFill>
              </a:rPr>
              <a:t>　　　</a:t>
            </a:r>
            <a:r>
              <a:rPr lang="en-US" altLang="ja-JP" sz="2400" dirty="0" smtClean="0">
                <a:solidFill>
                  <a:srgbClr val="000000"/>
                </a:solidFill>
              </a:rPr>
              <a:t>we can evaluate the curvature </a:t>
            </a:r>
            <a:r>
              <a:rPr lang="en-US" altLang="ja-JP" sz="2400" dirty="0" smtClean="0">
                <a:solidFill>
                  <a:srgbClr val="000000"/>
                </a:solidFill>
              </a:rPr>
              <a:t>perturbation                        .</a:t>
            </a:r>
            <a:endParaRPr lang="en-US" altLang="ja-JP" sz="2400" dirty="0" smtClean="0">
              <a:solidFill>
                <a:srgbClr val="000000"/>
              </a:solidFill>
            </a:endParaRPr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74" y="2134120"/>
            <a:ext cx="5437575" cy="706179"/>
          </a:xfrm>
          <a:prstGeom prst="rect">
            <a:avLst/>
          </a:prstGeom>
        </p:spPr>
      </p:pic>
      <p:cxnSp>
        <p:nvCxnSpPr>
          <p:cNvPr id="17" name="直線コネクタ 16"/>
          <p:cNvCxnSpPr/>
          <p:nvPr/>
        </p:nvCxnSpPr>
        <p:spPr>
          <a:xfrm>
            <a:off x="3409063" y="5568204"/>
            <a:ext cx="2196401" cy="0"/>
          </a:xfrm>
          <a:prstGeom prst="line">
            <a:avLst/>
          </a:prstGeom>
          <a:ln>
            <a:solidFill>
              <a:srgbClr val="F7309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3409063" y="4616424"/>
            <a:ext cx="2196401" cy="10075"/>
          </a:xfrm>
          <a:prstGeom prst="line">
            <a:avLst/>
          </a:prstGeom>
          <a:ln>
            <a:solidFill>
              <a:srgbClr val="F7309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3409064" y="5626823"/>
            <a:ext cx="2196400" cy="469082"/>
          </a:xfrm>
          <a:custGeom>
            <a:avLst/>
            <a:gdLst>
              <a:gd name="connsiteX0" fmla="*/ 0 w 3175000"/>
              <a:gd name="connsiteY0" fmla="*/ 267540 h 692157"/>
              <a:gd name="connsiteX1" fmla="*/ 876300 w 3175000"/>
              <a:gd name="connsiteY1" fmla="*/ 686640 h 692157"/>
              <a:gd name="connsiteX2" fmla="*/ 2057400 w 3175000"/>
              <a:gd name="connsiteY2" fmla="*/ 840 h 692157"/>
              <a:gd name="connsiteX3" fmla="*/ 3175000 w 3175000"/>
              <a:gd name="connsiteY3" fmla="*/ 534240 h 692157"/>
              <a:gd name="connsiteX4" fmla="*/ 3175000 w 3175000"/>
              <a:gd name="connsiteY4" fmla="*/ 534240 h 69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000" h="692157">
                <a:moveTo>
                  <a:pt x="0" y="267540"/>
                </a:moveTo>
                <a:cubicBezTo>
                  <a:pt x="266700" y="499315"/>
                  <a:pt x="533400" y="731090"/>
                  <a:pt x="876300" y="686640"/>
                </a:cubicBezTo>
                <a:cubicBezTo>
                  <a:pt x="1219200" y="642190"/>
                  <a:pt x="1674283" y="26240"/>
                  <a:pt x="2057400" y="840"/>
                </a:cubicBezTo>
                <a:cubicBezTo>
                  <a:pt x="2440517" y="-24560"/>
                  <a:pt x="3175000" y="534240"/>
                  <a:pt x="3175000" y="534240"/>
                </a:cubicBezTo>
                <a:lnTo>
                  <a:pt x="3175000" y="534240"/>
                </a:lnTo>
              </a:path>
            </a:pathLst>
          </a:custGeom>
          <a:ln>
            <a:solidFill>
              <a:srgbClr val="7F7F7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5401931" y="5530336"/>
            <a:ext cx="529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chemeClr val="accent1"/>
                </a:solidFill>
              </a:rPr>
              <a:t>flat</a:t>
            </a:r>
            <a:endParaRPr lang="ja-JP" altLang="en-US" sz="2000" dirty="0"/>
          </a:p>
        </p:txBody>
      </p:sp>
      <p:sp>
        <p:nvSpPr>
          <p:cNvPr id="23" name="正方形/長方形 22"/>
          <p:cNvSpPr/>
          <p:nvPr/>
        </p:nvSpPr>
        <p:spPr>
          <a:xfrm>
            <a:off x="5007562" y="4575426"/>
            <a:ext cx="997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73096"/>
                </a:solidFill>
              </a:rPr>
              <a:t>E const.</a:t>
            </a:r>
            <a:endParaRPr lang="ja-JP" altLang="en-US" sz="2000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4114864" y="5604837"/>
            <a:ext cx="0" cy="438613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3892006" y="4691005"/>
            <a:ext cx="0" cy="1383844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9" name="図 2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62" y="4988886"/>
            <a:ext cx="352660" cy="284403"/>
          </a:xfrm>
          <a:prstGeom prst="rect">
            <a:avLst/>
          </a:prstGeom>
        </p:spPr>
      </p:pic>
      <p:cxnSp>
        <p:nvCxnSpPr>
          <p:cNvPr id="30" name="直線矢印コネクタ 29"/>
          <p:cNvCxnSpPr/>
          <p:nvPr/>
        </p:nvCxnSpPr>
        <p:spPr>
          <a:xfrm>
            <a:off x="4431883" y="4691005"/>
            <a:ext cx="0" cy="8771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" name="図 3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97" y="4976676"/>
            <a:ext cx="394224" cy="330296"/>
          </a:xfrm>
          <a:prstGeom prst="rect">
            <a:avLst/>
          </a:prstGeom>
        </p:spPr>
      </p:pic>
      <p:pic>
        <p:nvPicPr>
          <p:cNvPr id="41" name="図 4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35" y="5319296"/>
            <a:ext cx="1194033" cy="277486"/>
          </a:xfrm>
          <a:prstGeom prst="rect">
            <a:avLst/>
          </a:prstGeom>
        </p:spPr>
      </p:pic>
      <p:pic>
        <p:nvPicPr>
          <p:cNvPr id="42" name="図 4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1" y="5785029"/>
            <a:ext cx="2301938" cy="340149"/>
          </a:xfrm>
          <a:prstGeom prst="rect">
            <a:avLst/>
          </a:prstGeom>
        </p:spPr>
      </p:pic>
      <p:pic>
        <p:nvPicPr>
          <p:cNvPr id="50" name="図 4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10" y="5794190"/>
            <a:ext cx="2379820" cy="351657"/>
          </a:xfrm>
          <a:prstGeom prst="rect">
            <a:avLst/>
          </a:prstGeom>
        </p:spPr>
      </p:pic>
      <p:pic>
        <p:nvPicPr>
          <p:cNvPr id="51" name="図 5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86" y="5358777"/>
            <a:ext cx="2149137" cy="325147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665297" y="4679953"/>
            <a:ext cx="1775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lowest </a:t>
            </a:r>
            <a:r>
              <a:rPr lang="en-US" altLang="ja-JP" sz="2400" dirty="0" smtClean="0"/>
              <a:t>order</a:t>
            </a:r>
            <a:endParaRPr lang="ja-JP" altLang="en-US" sz="2400" dirty="0"/>
          </a:p>
        </p:txBody>
      </p:sp>
      <p:sp>
        <p:nvSpPr>
          <p:cNvPr id="33" name="角丸四角形 32"/>
          <p:cNvSpPr/>
          <p:nvPr/>
        </p:nvSpPr>
        <p:spPr>
          <a:xfrm>
            <a:off x="6236402" y="4947407"/>
            <a:ext cx="2740994" cy="1381991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660066"/>
              </a:solidFill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6821964" y="4720915"/>
            <a:ext cx="1546073" cy="49395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F796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660066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870812" y="4716574"/>
            <a:ext cx="1497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next order</a:t>
            </a:r>
            <a:endParaRPr lang="ja-JP" altLang="en-US" sz="2400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2721419" y="6140045"/>
            <a:ext cx="687645" cy="300231"/>
          </a:xfrm>
          <a:prstGeom prst="straightConnector1">
            <a:avLst/>
          </a:prstGeom>
          <a:ln w="5715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>
            <a:off x="5644374" y="6095905"/>
            <a:ext cx="730474" cy="3443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図 1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833" y="6264582"/>
            <a:ext cx="2124904" cy="462564"/>
          </a:xfrm>
          <a:prstGeom prst="rect">
            <a:avLst/>
          </a:prstGeom>
        </p:spPr>
      </p:pic>
      <p:pic>
        <p:nvPicPr>
          <p:cNvPr id="40" name="図 39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56" y="4007836"/>
            <a:ext cx="1482433" cy="32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9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4" grpId="0" animBg="1"/>
      <p:bldP spid="21" grpId="0" animBg="1"/>
      <p:bldP spid="22" grpId="0"/>
      <p:bldP spid="23" grpId="0"/>
      <p:bldP spid="27" grpId="0"/>
      <p:bldP spid="33" grpId="0" animBg="1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140298" cy="4065702"/>
          </a:xfrm>
        </p:spPr>
        <p:txBody>
          <a:bodyPr>
            <a:normAutofit/>
          </a:bodyPr>
          <a:lstStyle/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We </a:t>
            </a:r>
            <a:r>
              <a:rPr kumimoji="1" lang="en-US" altLang="ja-JP" sz="2400" dirty="0" smtClean="0"/>
              <a:t>gave the formalism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smtClean="0"/>
              <a:t>“Beyond delta-N formalism”</a:t>
            </a:r>
            <a:r>
              <a:rPr kumimoji="1" lang="en-US" altLang="ja-JP" sz="2400" dirty="0" smtClean="0"/>
              <a:t>,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ja-JP" sz="2400" dirty="0"/>
              <a:t>　</a:t>
            </a:r>
            <a:r>
              <a:rPr lang="ja-JP" altLang="en-US" sz="2400" dirty="0" smtClean="0"/>
              <a:t>　　</a:t>
            </a:r>
            <a:r>
              <a:rPr kumimoji="1" lang="en-US" altLang="ja-JP" sz="2400" dirty="0" smtClean="0"/>
              <a:t>to </a:t>
            </a:r>
            <a:r>
              <a:rPr kumimoji="1" lang="en-US" altLang="ja-JP" sz="2400" dirty="0" smtClean="0"/>
              <a:t>calculate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spatial </a:t>
            </a:r>
            <a:r>
              <a:rPr kumimoji="1" lang="en-US" altLang="ja-JP" sz="2400" dirty="0" smtClean="0"/>
              <a:t>gradient terms in gradient </a:t>
            </a:r>
            <a:r>
              <a:rPr lang="en-US" altLang="ja-JP" sz="2400" dirty="0" smtClean="0"/>
              <a:t>expansion.</a:t>
            </a:r>
          </a:p>
          <a:p>
            <a:pPr marL="0" indent="0">
              <a:buNone/>
            </a:pPr>
            <a:endParaRPr lang="en-US" altLang="ja-JP" sz="2400" dirty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If </a:t>
            </a:r>
            <a:r>
              <a:rPr lang="en-US" altLang="ja-JP" sz="2400" dirty="0" smtClean="0"/>
              <a:t>you have background solutions</a:t>
            </a:r>
            <a:r>
              <a:rPr lang="en-US" altLang="ja-JP" sz="2400" dirty="0" smtClean="0"/>
              <a:t>, you </a:t>
            </a:r>
            <a:r>
              <a:rPr lang="en-US" altLang="ja-JP" sz="2400" dirty="0" smtClean="0"/>
              <a:t>can </a:t>
            </a:r>
            <a:r>
              <a:rPr lang="en-US" altLang="ja-JP" sz="2400" dirty="0" smtClean="0"/>
              <a:t>calculate</a:t>
            </a:r>
          </a:p>
          <a:p>
            <a:pPr marL="0" indent="0">
              <a:buNone/>
            </a:pPr>
            <a:r>
              <a:rPr lang="ja-JP" altLang="ja-JP" sz="2400" dirty="0"/>
              <a:t>　</a:t>
            </a:r>
            <a:r>
              <a:rPr lang="ja-JP" altLang="en-US" sz="2400" dirty="0" smtClean="0"/>
              <a:t>　　</a:t>
            </a:r>
            <a:r>
              <a:rPr lang="en-US" altLang="ja-JP" sz="2400" dirty="0" smtClean="0"/>
              <a:t>the correction </a:t>
            </a:r>
            <a:r>
              <a:rPr lang="en-US" altLang="ja-JP" sz="2400" dirty="0" smtClean="0"/>
              <a:t>of </a:t>
            </a:r>
            <a:r>
              <a:rPr lang="en-US" altLang="ja-JP" sz="2400" dirty="0" smtClean="0"/>
              <a:t>“delta</a:t>
            </a:r>
            <a:r>
              <a:rPr lang="en-US" altLang="ja-JP" sz="2400" dirty="0" smtClean="0"/>
              <a:t>-N </a:t>
            </a:r>
            <a:r>
              <a:rPr lang="en-US" altLang="ja-JP" sz="2400" dirty="0" smtClean="0"/>
              <a:t>formalism” with this formalism</a:t>
            </a:r>
          </a:p>
          <a:p>
            <a:pPr marL="0" indent="0">
              <a:buNone/>
            </a:pPr>
            <a:r>
              <a:rPr lang="ja-JP" altLang="ja-JP" sz="2400" dirty="0"/>
              <a:t>　</a:t>
            </a:r>
            <a:r>
              <a:rPr lang="ja-JP" altLang="en-US" sz="2400" dirty="0" smtClean="0"/>
              <a:t>　　　</a:t>
            </a:r>
            <a:r>
              <a:rPr lang="en-US" altLang="ja-JP" sz="2400" dirty="0" smtClean="0"/>
              <a:t>just </a:t>
            </a:r>
            <a:r>
              <a:rPr lang="en-US" altLang="ja-JP" sz="2400" dirty="0" smtClean="0"/>
              <a:t>by </a:t>
            </a:r>
            <a:r>
              <a:rPr lang="en-US" altLang="ja-JP" sz="2400" dirty="0"/>
              <a:t>calculating the “delta-N</a:t>
            </a:r>
            <a:r>
              <a:rPr lang="en-US" altLang="ja-JP" sz="2400" dirty="0" smtClean="0"/>
              <a:t>”.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9276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4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Linear perturbation theory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110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FLRW universe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47257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For simplicity, we </a:t>
            </a:r>
            <a:r>
              <a:rPr lang="en-US" altLang="ja-JP" sz="2400" dirty="0" smtClean="0"/>
              <a:t>focus on single scalar field inflation.</a:t>
            </a:r>
          </a:p>
          <a:p>
            <a:endParaRPr kumimoji="1" lang="en-US" altLang="ja-JP" sz="2400" dirty="0"/>
          </a:p>
          <a:p>
            <a:r>
              <a:rPr lang="en-US" altLang="ja-JP" sz="2400" dirty="0"/>
              <a:t>B</a:t>
            </a:r>
            <a:r>
              <a:rPr kumimoji="1" lang="en-US" altLang="ja-JP" sz="2400" dirty="0" smtClean="0"/>
              <a:t>ackground </a:t>
            </a:r>
            <a:r>
              <a:rPr kumimoji="1" lang="en-US" altLang="ja-JP" sz="2400" dirty="0" err="1" smtClean="0"/>
              <a:t>spacetime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: flat </a:t>
            </a:r>
            <a:r>
              <a:rPr lang="en-US" altLang="ja-JP" sz="2400" dirty="0"/>
              <a:t>FLRW </a:t>
            </a:r>
            <a:r>
              <a:rPr lang="en-US" altLang="ja-JP" sz="2400" dirty="0" smtClean="0"/>
              <a:t>universe</a:t>
            </a:r>
            <a:endParaRPr kumimoji="1" lang="ja-JP" altLang="en-US" sz="2400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12" y="3143495"/>
            <a:ext cx="4667379" cy="427926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99" y="4548910"/>
            <a:ext cx="4735162" cy="7136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919651" y="3888645"/>
            <a:ext cx="344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 smtClean="0"/>
              <a:t>Friedmann</a:t>
            </a:r>
            <a:r>
              <a:rPr lang="en-US" altLang="ja-JP" sz="2400" dirty="0" smtClean="0"/>
              <a:t> equation :</a:t>
            </a:r>
            <a:endParaRPr lang="ja-JP" altLang="en-US" sz="2400" dirty="0"/>
          </a:p>
        </p:txBody>
      </p:sp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56" y="4600954"/>
            <a:ext cx="920335" cy="6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2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contents of my talk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 smtClean="0"/>
              <a:t>　</a:t>
            </a:r>
            <a:r>
              <a:rPr lang="en-US" altLang="ja-JP" sz="2800" dirty="0" smtClean="0"/>
              <a:t>1.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Introduction and Motivation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　</a:t>
            </a:r>
            <a:r>
              <a:rPr lang="en-US" altLang="ja-JP" sz="2800" dirty="0" smtClean="0"/>
              <a:t>2.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Gradient expansion and delta-N formalism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 smtClean="0"/>
              <a:t>　</a:t>
            </a:r>
            <a:r>
              <a:rPr lang="en-US" altLang="ja-JP" sz="2800" dirty="0" smtClean="0"/>
              <a:t>3.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Beyond delta-N formalism</a:t>
            </a:r>
            <a:endParaRPr kumimoji="1" lang="en-US" altLang="ja-JP" sz="2800" dirty="0"/>
          </a:p>
          <a:p>
            <a:pPr marL="457200" indent="-457200">
              <a:buFont typeface="+mj-lt"/>
              <a:buAutoNum type="arabicPeriod"/>
            </a:pP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1489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Linear perturbation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482904" cy="86802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We define the scalar-type perturbation of metric as</a:t>
            </a:r>
            <a:endParaRPr kumimoji="1" lang="ja-JP" altLang="en-US" sz="2400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3" y="2241830"/>
            <a:ext cx="8701581" cy="464274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62" y="4519909"/>
            <a:ext cx="5487323" cy="567919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54" y="3602555"/>
            <a:ext cx="2991550" cy="267436"/>
          </a:xfrm>
          <a:prstGeom prst="rect">
            <a:avLst/>
          </a:prstGeom>
        </p:spPr>
      </p:pic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42" y="5374196"/>
            <a:ext cx="4805200" cy="405360"/>
          </a:xfrm>
          <a:prstGeom prst="rect">
            <a:avLst/>
          </a:prstGeom>
        </p:spPr>
      </p:pic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46" y="2896713"/>
            <a:ext cx="4730580" cy="55742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242697" y="2903902"/>
            <a:ext cx="981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(0, 0</a:t>
            </a:r>
            <a:r>
              <a:rPr lang="en-US" altLang="ja-JP" sz="2400" dirty="0" smtClean="0"/>
              <a:t>) :</a:t>
            </a:r>
            <a:endParaRPr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1323216" y="3729724"/>
            <a:ext cx="89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(0, </a:t>
            </a:r>
            <a:r>
              <a:rPr lang="en-US" altLang="ja-JP" sz="2400" dirty="0" err="1" smtClean="0"/>
              <a:t>i</a:t>
            </a:r>
            <a:r>
              <a:rPr lang="en-US" altLang="ja-JP" sz="2400" dirty="0" smtClean="0"/>
              <a:t>) :</a:t>
            </a:r>
            <a:endParaRPr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239356" y="4519909"/>
            <a:ext cx="97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race :</a:t>
            </a:r>
            <a:endParaRPr lang="ja-JP" altLang="en-US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778044" y="5315930"/>
            <a:ext cx="1442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raceless :</a:t>
            </a:r>
            <a:endParaRPr lang="ja-JP" altLang="en-US" sz="2400" dirty="0"/>
          </a:p>
        </p:txBody>
      </p:sp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62" y="3682606"/>
            <a:ext cx="2685492" cy="630877"/>
          </a:xfrm>
          <a:prstGeom prst="rect">
            <a:avLst/>
          </a:prstGeom>
        </p:spPr>
      </p:pic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681" y="5992555"/>
            <a:ext cx="2424049" cy="4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Linear perturbation : J = 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482904" cy="4654223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We take the </a:t>
            </a:r>
            <a:r>
              <a:rPr kumimoji="1" lang="en-US" altLang="ja-JP" sz="2400" dirty="0" err="1" smtClean="0"/>
              <a:t>comoving</a:t>
            </a:r>
            <a:r>
              <a:rPr kumimoji="1" lang="en-US" altLang="ja-JP" sz="2400" dirty="0" smtClean="0"/>
              <a:t> gauge = uniform scalar field gauge.</a:t>
            </a:r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Combining four equations, we can derive the master equation.</a:t>
            </a:r>
          </a:p>
          <a:p>
            <a:endParaRPr kumimoji="1" lang="en-US" altLang="ja-JP" sz="2400" dirty="0"/>
          </a:p>
          <a:p>
            <a:endParaRPr lang="en-US" altLang="ja-JP" sz="2400" dirty="0" smtClean="0"/>
          </a:p>
          <a:p>
            <a:r>
              <a:rPr kumimoji="1" lang="en-US" altLang="ja-JP" sz="2400" dirty="0" smtClean="0"/>
              <a:t>On super horizon scales, </a:t>
            </a:r>
            <a:r>
              <a:rPr kumimoji="1" lang="en-US" altLang="ja-JP" sz="2400" dirty="0" err="1" smtClean="0"/>
              <a:t>R</a:t>
            </a:r>
            <a:r>
              <a:rPr kumimoji="1" lang="en-US" altLang="ja-JP" sz="2400" baseline="-25000" dirty="0" err="1" smtClean="0"/>
              <a:t>c</a:t>
            </a:r>
            <a:r>
              <a:rPr kumimoji="1" lang="en-US" altLang="ja-JP" sz="2400" dirty="0" smtClean="0"/>
              <a:t> become constant.</a:t>
            </a:r>
            <a:endParaRPr kumimoji="1" lang="ja-JP" altLang="en-US" sz="2400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48" y="3424772"/>
            <a:ext cx="3389465" cy="690447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09" y="2251691"/>
            <a:ext cx="2419058" cy="411338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60" y="3395600"/>
            <a:ext cx="1138006" cy="707894"/>
          </a:xfrm>
          <a:prstGeom prst="rect">
            <a:avLst/>
          </a:prstGeom>
        </p:spPr>
      </p:pic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20" y="4956845"/>
            <a:ext cx="1850560" cy="315205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878533" y="4875386"/>
            <a:ext cx="725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 and</a:t>
            </a:r>
            <a:endParaRPr lang="ja-JP" altLang="en-US" sz="2400" dirty="0"/>
          </a:p>
        </p:txBody>
      </p:sp>
      <p:pic>
        <p:nvPicPr>
          <p:cNvPr id="23" name="図 2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19" y="4905621"/>
            <a:ext cx="2642490" cy="4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4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Einstein equations in J = </a:t>
            </a:r>
            <a:r>
              <a:rPr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482904" cy="868020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O</a:t>
            </a:r>
            <a:r>
              <a:rPr lang="en-US" altLang="ja-JP" sz="2400" dirty="0" smtClean="0"/>
              <a:t>riginal </a:t>
            </a:r>
            <a:r>
              <a:rPr lang="en-US" altLang="ja-JP" sz="2400" dirty="0"/>
              <a:t>Einstein </a:t>
            </a:r>
            <a:r>
              <a:rPr lang="en-US" altLang="ja-JP" sz="2400" dirty="0" smtClean="0"/>
              <a:t>equations in J = 0 gauge are</a:t>
            </a:r>
            <a:endParaRPr lang="en-US" altLang="ja-JP" sz="2400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3" y="6300980"/>
            <a:ext cx="8701581" cy="464274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63" y="3839021"/>
            <a:ext cx="5487323" cy="567919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28" y="2987137"/>
            <a:ext cx="3301245" cy="295122"/>
          </a:xfrm>
          <a:prstGeom prst="rect">
            <a:avLst/>
          </a:prstGeom>
        </p:spPr>
      </p:pic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43" y="4693308"/>
            <a:ext cx="4805200" cy="405360"/>
          </a:xfrm>
          <a:prstGeom prst="rect">
            <a:avLst/>
          </a:prstGeom>
        </p:spPr>
      </p:pic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47" y="2215825"/>
            <a:ext cx="4730580" cy="55742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79698" y="2223014"/>
            <a:ext cx="981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(0, 0</a:t>
            </a:r>
            <a:r>
              <a:rPr lang="en-US" altLang="ja-JP" sz="2400" dirty="0" smtClean="0"/>
              <a:t>) :</a:t>
            </a:r>
            <a:endParaRPr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760217" y="3048836"/>
            <a:ext cx="89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(0, </a:t>
            </a:r>
            <a:r>
              <a:rPr lang="en-US" altLang="ja-JP" sz="2400" dirty="0" err="1" smtClean="0"/>
              <a:t>i</a:t>
            </a:r>
            <a:r>
              <a:rPr lang="en-US" altLang="ja-JP" sz="2400" dirty="0" smtClean="0"/>
              <a:t>) :</a:t>
            </a:r>
            <a:endParaRPr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676357" y="3839021"/>
            <a:ext cx="97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race :</a:t>
            </a:r>
            <a:endParaRPr lang="ja-JP" altLang="en-US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215045" y="4635042"/>
            <a:ext cx="1442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raceless :</a:t>
            </a:r>
            <a:endParaRPr lang="ja-JP" altLang="en-US" sz="2400" dirty="0"/>
          </a:p>
        </p:txBody>
      </p:sp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63" y="3001718"/>
            <a:ext cx="2685492" cy="630877"/>
          </a:xfrm>
          <a:prstGeom prst="rect">
            <a:avLst/>
          </a:prstGeom>
        </p:spPr>
      </p:pic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71" y="3348531"/>
            <a:ext cx="1863030" cy="371060"/>
          </a:xfrm>
          <a:prstGeom prst="rect">
            <a:avLst/>
          </a:prstGeom>
        </p:spPr>
      </p:pic>
      <p:cxnSp>
        <p:nvCxnSpPr>
          <p:cNvPr id="17" name="直線コネクタ 16"/>
          <p:cNvCxnSpPr/>
          <p:nvPr/>
        </p:nvCxnSpPr>
        <p:spPr>
          <a:xfrm>
            <a:off x="3558295" y="3048836"/>
            <a:ext cx="1008660" cy="69605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558295" y="2215825"/>
            <a:ext cx="1587353" cy="5574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9" name="図 1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84" y="2209919"/>
            <a:ext cx="1117966" cy="599489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6619453" y="2103971"/>
            <a:ext cx="1416099" cy="843884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/>
          <p:nvPr/>
        </p:nvCxnSpPr>
        <p:spPr>
          <a:xfrm>
            <a:off x="1793970" y="2305660"/>
            <a:ext cx="549722" cy="467590"/>
          </a:xfrm>
          <a:prstGeom prst="line">
            <a:avLst/>
          </a:prstGeom>
          <a:ln>
            <a:solidFill>
              <a:srgbClr val="F73096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145648" y="4618386"/>
            <a:ext cx="1473805" cy="710886"/>
          </a:xfrm>
          <a:prstGeom prst="line">
            <a:avLst/>
          </a:prstGeom>
          <a:ln>
            <a:solidFill>
              <a:srgbClr val="F73096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1976060" y="5431950"/>
            <a:ext cx="5041923" cy="74843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37" y="5524375"/>
            <a:ext cx="4469847" cy="5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1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Linear perturbation : J = 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6563283" cy="115482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In original Einstein equations,</a:t>
            </a:r>
          </a:p>
          <a:p>
            <a:pPr marL="0" indent="0">
              <a:buNone/>
            </a:pPr>
            <a:r>
              <a:rPr lang="en-US" altLang="ja-JP" sz="2400" dirty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 where does the decaying mode come from ?</a:t>
            </a:r>
            <a:endParaRPr kumimoji="1" lang="ja-JP" altLang="en-US" sz="2400" dirty="0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47" y="3387098"/>
            <a:ext cx="2880002" cy="615955"/>
          </a:xfrm>
          <a:prstGeom prst="rect">
            <a:avLst/>
          </a:prstGeom>
        </p:spPr>
      </p:pic>
      <p:pic>
        <p:nvPicPr>
          <p:cNvPr id="15" name="図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61" y="4189242"/>
            <a:ext cx="5381775" cy="45399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390663" y="2685102"/>
            <a:ext cx="5425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→</a:t>
            </a:r>
            <a:r>
              <a:rPr lang="ja-JP" altLang="en-US" sz="2400" dirty="0" smtClean="0"/>
              <a:t>　</a:t>
            </a:r>
            <a:r>
              <a:rPr lang="en-US" altLang="ja-JP" sz="2400" dirty="0" smtClean="0">
                <a:solidFill>
                  <a:srgbClr val="4F81BD"/>
                </a:solidFill>
              </a:rPr>
              <a:t>Lapse</a:t>
            </a:r>
            <a:r>
              <a:rPr lang="en-US" altLang="ja-JP" sz="2400" dirty="0" smtClean="0"/>
              <a:t> determines the evolution of </a:t>
            </a:r>
            <a:r>
              <a:rPr lang="en-US" altLang="ja-JP" sz="2400" dirty="0" err="1" smtClean="0"/>
              <a:t>R_c</a:t>
            </a:r>
            <a:endParaRPr lang="ja-JP" altLang="en-US" sz="2400" dirty="0"/>
          </a:p>
        </p:txBody>
      </p:sp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07" y="2760765"/>
            <a:ext cx="1481936" cy="395860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529080" y="2705196"/>
            <a:ext cx="89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(0, </a:t>
            </a:r>
            <a:r>
              <a:rPr lang="en-US" altLang="ja-JP" sz="2400" dirty="0" err="1" smtClean="0"/>
              <a:t>i</a:t>
            </a:r>
            <a:r>
              <a:rPr lang="en-US" altLang="ja-JP" sz="2400" dirty="0" smtClean="0"/>
              <a:t>) :</a:t>
            </a:r>
            <a:endParaRPr lang="ja-JP" altLang="en-US" sz="2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468130" y="3423044"/>
            <a:ext cx="981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(0, </a:t>
            </a:r>
            <a:r>
              <a:rPr lang="en-US" altLang="ja-JP" sz="2400" dirty="0" smtClean="0"/>
              <a:t>0) :</a:t>
            </a:r>
            <a:endParaRPr lang="ja-JP" altLang="en-US" sz="2400" dirty="0"/>
          </a:p>
        </p:txBody>
      </p:sp>
      <p:sp>
        <p:nvSpPr>
          <p:cNvPr id="23" name="正方形/長方形 22"/>
          <p:cNvSpPr/>
          <p:nvPr/>
        </p:nvSpPr>
        <p:spPr>
          <a:xfrm>
            <a:off x="158955" y="4202475"/>
            <a:ext cx="1442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raceless :</a:t>
            </a:r>
            <a:endParaRPr lang="ja-JP" altLang="en-US" sz="2400" dirty="0"/>
          </a:p>
        </p:txBody>
      </p:sp>
      <p:sp>
        <p:nvSpPr>
          <p:cNvPr id="24" name="正方形/長方形 23"/>
          <p:cNvSpPr/>
          <p:nvPr/>
        </p:nvSpPr>
        <p:spPr>
          <a:xfrm>
            <a:off x="4896843" y="3427256"/>
            <a:ext cx="3789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→</a:t>
            </a:r>
            <a:r>
              <a:rPr lang="ja-JP" altLang="en-US" sz="2400" dirty="0" smtClean="0"/>
              <a:t>　</a:t>
            </a:r>
            <a:r>
              <a:rPr lang="en-US" altLang="ja-JP" sz="2400" dirty="0" smtClean="0">
                <a:solidFill>
                  <a:srgbClr val="4F81BD"/>
                </a:solidFill>
              </a:rPr>
              <a:t>Lapse</a:t>
            </a:r>
            <a:r>
              <a:rPr lang="en-US" altLang="ja-JP" sz="2400" dirty="0" smtClean="0"/>
              <a:t> 〜 </a:t>
            </a:r>
            <a:r>
              <a:rPr lang="en-US" altLang="ja-JP" sz="2400" dirty="0" smtClean="0">
                <a:solidFill>
                  <a:srgbClr val="FF0000"/>
                </a:solidFill>
              </a:rPr>
              <a:t>shear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2096238" y="4802514"/>
            <a:ext cx="6590562" cy="103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smtClean="0"/>
              <a:t>→</a:t>
            </a:r>
            <a:r>
              <a:rPr lang="ja-JP" altLang="en-US" sz="2400" dirty="0" smtClean="0"/>
              <a:t>　</a:t>
            </a:r>
            <a:r>
              <a:rPr lang="en-US" altLang="ja-JP" sz="2400" dirty="0">
                <a:solidFill>
                  <a:srgbClr val="FF0000"/>
                </a:solidFill>
              </a:rPr>
              <a:t>S</a:t>
            </a:r>
            <a:r>
              <a:rPr lang="en-US" altLang="ja-JP" sz="2400" dirty="0" smtClean="0">
                <a:solidFill>
                  <a:srgbClr val="FF0000"/>
                </a:solidFill>
              </a:rPr>
              <a:t>hear </a:t>
            </a:r>
            <a:r>
              <a:rPr lang="en-US" altLang="ja-JP" sz="2400" dirty="0" smtClean="0"/>
              <a:t>will decay as a</a:t>
            </a:r>
            <a:r>
              <a:rPr lang="en-US" altLang="ja-JP" sz="2400" baseline="30000" dirty="0" smtClean="0"/>
              <a:t>-2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neglecting </a:t>
            </a:r>
            <a:r>
              <a:rPr lang="en-US" altLang="ja-JP" sz="2400" dirty="0"/>
              <a:t>the </a:t>
            </a:r>
            <a:r>
              <a:rPr lang="en-US" altLang="ja-JP" sz="2400" dirty="0" smtClean="0"/>
              <a:t>RHS.</a:t>
            </a:r>
          </a:p>
          <a:p>
            <a:pPr marL="0" indent="0">
              <a:buNone/>
            </a:pPr>
            <a:r>
              <a:rPr lang="en-US" altLang="ja-JP" sz="2400" dirty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 The origin of decaying mode is </a:t>
            </a:r>
            <a:r>
              <a:rPr lang="en-US" altLang="ja-JP" sz="2400" dirty="0" smtClean="0">
                <a:solidFill>
                  <a:srgbClr val="FF0000"/>
                </a:solidFill>
              </a:rPr>
              <a:t>shear</a:t>
            </a:r>
            <a:r>
              <a:rPr lang="en-US" altLang="ja-JP" sz="2400" dirty="0" smtClean="0"/>
              <a:t>.  </a:t>
            </a:r>
            <a:endParaRPr lang="ja-JP" altLang="en-US" sz="24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1712147" y="3427256"/>
            <a:ext cx="636144" cy="575797"/>
          </a:xfrm>
          <a:prstGeom prst="line">
            <a:avLst/>
          </a:prstGeom>
          <a:ln>
            <a:solidFill>
              <a:srgbClr val="F73096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650336" y="4088106"/>
            <a:ext cx="1632700" cy="635944"/>
          </a:xfrm>
          <a:prstGeom prst="line">
            <a:avLst/>
          </a:prstGeom>
          <a:ln>
            <a:solidFill>
              <a:srgbClr val="F73096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529080" y="5966778"/>
            <a:ext cx="8286642" cy="56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The effects of spatial gradient appear through shear.</a:t>
            </a:r>
          </a:p>
          <a:p>
            <a:endParaRPr lang="en-US" altLang="ja-JP" sz="2400" dirty="0"/>
          </a:p>
          <a:p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0284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R</a:t>
            </a:r>
            <a:r>
              <a:rPr kumimoji="1" lang="en-US" altLang="ja-JP" baseline="-25000" dirty="0" err="1" smtClean="0"/>
              <a:t>c</a:t>
            </a:r>
            <a:r>
              <a:rPr kumimoji="1" lang="en-US" altLang="ja-JP" dirty="0" smtClean="0"/>
              <a:t> = a </a:t>
            </a:r>
            <a:r>
              <a:rPr kumimoji="1" lang="en-US" altLang="ja-JP" dirty="0" err="1" smtClean="0"/>
              <a:t>δφ</a:t>
            </a:r>
            <a:r>
              <a:rPr kumimoji="1" lang="en-US" altLang="ja-JP" baseline="-25000" dirty="0" err="1" smtClean="0"/>
              <a:t>flat</a:t>
            </a:r>
            <a:endParaRPr kumimoji="1" lang="ja-JP" altLang="en-US" baseline="-25000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2" y="2213253"/>
            <a:ext cx="3122823" cy="636131"/>
          </a:xfrm>
          <a:prstGeom prst="rect">
            <a:avLst/>
          </a:prstGeom>
        </p:spPr>
      </p:pic>
      <p:pic>
        <p:nvPicPr>
          <p:cNvPr id="15" name="図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9" y="3586587"/>
            <a:ext cx="2085922" cy="698078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462614" y="3030490"/>
            <a:ext cx="7085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u is the perturbation of scalar field on R = 0 slice.</a:t>
            </a:r>
            <a:endParaRPr lang="ja-JP" altLang="en-US" sz="2400" dirty="0"/>
          </a:p>
        </p:txBody>
      </p:sp>
      <p:pic>
        <p:nvPicPr>
          <p:cNvPr id="16" name="図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30" y="2225235"/>
            <a:ext cx="3450531" cy="636131"/>
          </a:xfrm>
          <a:prstGeom prst="rect">
            <a:avLst/>
          </a:prstGeom>
        </p:spPr>
      </p:pic>
      <p:pic>
        <p:nvPicPr>
          <p:cNvPr id="18" name="図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07" y="1710262"/>
            <a:ext cx="1298364" cy="312010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964606" y="4385795"/>
            <a:ext cx="6750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→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quantization is done on flat (R = 0) slice.</a:t>
            </a:r>
            <a:endParaRPr lang="ja-JP" altLang="en-US" sz="2400" dirty="0"/>
          </a:p>
        </p:txBody>
      </p:sp>
      <p:sp>
        <p:nvSpPr>
          <p:cNvPr id="19" name="コンテンツ プレースホルダー 1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84149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We can quantize the perturbation with </a:t>
            </a:r>
            <a:endParaRPr lang="ja-JP" altLang="en-US" sz="2400" dirty="0"/>
          </a:p>
          <a:p>
            <a:endParaRPr kumimoji="1" lang="ja-JP" altLang="en-US" sz="2400" dirty="0"/>
          </a:p>
        </p:txBody>
      </p:sp>
      <p:sp>
        <p:nvSpPr>
          <p:cNvPr id="21" name="右矢印 20"/>
          <p:cNvSpPr/>
          <p:nvPr/>
        </p:nvSpPr>
        <p:spPr>
          <a:xfrm>
            <a:off x="3845689" y="2294876"/>
            <a:ext cx="67089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>
            <a:off x="2827380" y="3696068"/>
            <a:ext cx="670899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969069" y="4909621"/>
            <a:ext cx="712256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→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perturbations at horizon crossing</a:t>
            </a:r>
          </a:p>
          <a:p>
            <a:r>
              <a:rPr lang="ja-JP" altLang="ja-JP" sz="2400" dirty="0" smtClean="0"/>
              <a:t>　</a:t>
            </a:r>
            <a:r>
              <a:rPr lang="ja-JP" altLang="en-US" sz="2400" dirty="0" smtClean="0"/>
              <a:t>　　</a:t>
            </a:r>
            <a:r>
              <a:rPr lang="en-US" altLang="ja-JP" sz="2400" dirty="0" smtClean="0"/>
              <a:t>which give the </a:t>
            </a:r>
            <a:r>
              <a:rPr lang="en-US" altLang="ja-JP" sz="2400" dirty="0" smtClean="0">
                <a:solidFill>
                  <a:srgbClr val="FF0000"/>
                </a:solidFill>
              </a:rPr>
              <a:t>initial conditions</a:t>
            </a:r>
            <a:r>
              <a:rPr lang="en-US" altLang="ja-JP" sz="2400" dirty="0" smtClean="0"/>
              <a:t> for ▽ expansion </a:t>
            </a:r>
          </a:p>
          <a:p>
            <a:r>
              <a:rPr lang="en-US" altLang="ja-JP" sz="2400" dirty="0"/>
              <a:t>　</a:t>
            </a:r>
            <a:r>
              <a:rPr lang="ja-JP" altLang="en-US" sz="2400" dirty="0" smtClean="0"/>
              <a:t>　　</a:t>
            </a:r>
            <a:r>
              <a:rPr lang="en-US" altLang="ja-JP" sz="2400" dirty="0" smtClean="0"/>
              <a:t> are given by fluctuations on</a:t>
            </a:r>
            <a:r>
              <a:rPr lang="en-US" altLang="ja-JP" sz="2400" dirty="0" smtClean="0">
                <a:solidFill>
                  <a:srgbClr val="F73096"/>
                </a:solidFill>
              </a:rPr>
              <a:t> flat slice</a:t>
            </a:r>
            <a:r>
              <a:rPr lang="en-US" altLang="ja-JP" sz="2400" dirty="0" smtClean="0"/>
              <a:t>.</a:t>
            </a:r>
            <a:endParaRPr lang="ja-JP" altLang="en-US" sz="2400" dirty="0"/>
          </a:p>
        </p:txBody>
      </p:sp>
      <p:pic>
        <p:nvPicPr>
          <p:cNvPr id="33" name="図 3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50" y="3743996"/>
            <a:ext cx="5082661" cy="363812"/>
          </a:xfrm>
          <a:prstGeom prst="rect">
            <a:avLst/>
          </a:prstGeom>
        </p:spPr>
      </p:pic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43" y="1417638"/>
            <a:ext cx="1138006" cy="7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1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Curvature </a:t>
            </a:r>
            <a:r>
              <a:rPr lang="en-US" altLang="ja-JP" dirty="0" smtClean="0"/>
              <a:t>perturbation 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496300" cy="1072611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We </a:t>
            </a:r>
            <a:r>
              <a:rPr lang="en-US" altLang="ja-JP" sz="2400" dirty="0" err="1" smtClean="0"/>
              <a:t>parameterised</a:t>
            </a:r>
            <a:r>
              <a:rPr lang="en-US" altLang="ja-JP" sz="2400" dirty="0" smtClean="0"/>
              <a:t> the </a:t>
            </a:r>
            <a:r>
              <a:rPr lang="en-US" altLang="ja-JP" sz="2400" dirty="0"/>
              <a:t>spatial </a:t>
            </a:r>
            <a:r>
              <a:rPr lang="en-US" altLang="ja-JP" sz="2400" dirty="0" smtClean="0"/>
              <a:t>metric as</a:t>
            </a:r>
            <a:endParaRPr lang="en-US" altLang="ja-JP" sz="2400" dirty="0"/>
          </a:p>
          <a:p>
            <a:endParaRPr kumimoji="1" lang="en-US" altLang="ja-JP" sz="2400" dirty="0" smtClean="0"/>
          </a:p>
          <a:p>
            <a:endParaRPr lang="en-US" altLang="ja-JP" sz="24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6355673" y="2876965"/>
            <a:ext cx="2445034" cy="0"/>
          </a:xfrm>
          <a:prstGeom prst="line">
            <a:avLst/>
          </a:prstGeom>
          <a:ln>
            <a:solidFill>
              <a:srgbClr val="F73096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6865160" y="1743492"/>
            <a:ext cx="1290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73096"/>
                </a:solidFill>
              </a:rPr>
              <a:t>traceless</a:t>
            </a:r>
            <a:endParaRPr lang="ja-JP" altLang="en-US" sz="2400" dirty="0">
              <a:solidFill>
                <a:srgbClr val="F73096"/>
              </a:solidFill>
            </a:endParaRPr>
          </a:p>
        </p:txBody>
      </p:sp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78" y="4136857"/>
            <a:ext cx="1699416" cy="509137"/>
          </a:xfrm>
          <a:prstGeom prst="rect">
            <a:avLst/>
          </a:prstGeom>
        </p:spPr>
      </p:pic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2260113"/>
            <a:ext cx="2448053" cy="412699"/>
          </a:xfrm>
          <a:prstGeom prst="rect">
            <a:avLst/>
          </a:prstGeom>
        </p:spPr>
      </p:pic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2158694"/>
            <a:ext cx="4610100" cy="662940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3243309" y="2428063"/>
            <a:ext cx="542482" cy="35872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78799"/>
            <a:ext cx="2006600" cy="727884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549798" y="4138434"/>
            <a:ext cx="3573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R : curvature perturbation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20" name="図形グループ 19"/>
          <p:cNvGrpSpPr/>
          <p:nvPr/>
        </p:nvGrpSpPr>
        <p:grpSpPr>
          <a:xfrm>
            <a:off x="506282" y="3547654"/>
            <a:ext cx="4929318" cy="554198"/>
            <a:chOff x="1649282" y="3904489"/>
            <a:chExt cx="5182496" cy="615188"/>
          </a:xfrm>
        </p:grpSpPr>
        <p:pic>
          <p:nvPicPr>
            <p:cNvPr id="6" name="図 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282" y="3904489"/>
              <a:ext cx="5182496" cy="615188"/>
            </a:xfrm>
            <a:prstGeom prst="rect">
              <a:avLst/>
            </a:prstGeom>
          </p:spPr>
        </p:pic>
        <p:sp>
          <p:nvSpPr>
            <p:cNvPr id="18" name="円/楕円 17"/>
            <p:cNvSpPr/>
            <p:nvPr/>
          </p:nvSpPr>
          <p:spPr>
            <a:xfrm>
              <a:off x="3603181" y="3965482"/>
              <a:ext cx="564003" cy="469004"/>
            </a:xfrm>
            <a:prstGeom prst="ellipse">
              <a:avLst/>
            </a:prstGeom>
            <a:noFill/>
            <a:ln w="28575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右矢印 20"/>
          <p:cNvSpPr/>
          <p:nvPr/>
        </p:nvSpPr>
        <p:spPr>
          <a:xfrm>
            <a:off x="5822666" y="3845745"/>
            <a:ext cx="542482" cy="35872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6578600" y="3562072"/>
            <a:ext cx="2286000" cy="960402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92252" y="4872015"/>
            <a:ext cx="8105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Strictly speaking, </a:t>
            </a:r>
            <a:r>
              <a:rPr lang="en-US" altLang="ja-JP" sz="2400" dirty="0" err="1" smtClean="0"/>
              <a:t>Ψ</a:t>
            </a:r>
            <a:r>
              <a:rPr lang="en-US" altLang="ja-JP" sz="2400" dirty="0" smtClean="0"/>
              <a:t> is </a:t>
            </a:r>
            <a:r>
              <a:rPr lang="en-US" altLang="ja-JP" sz="2400" dirty="0" smtClean="0">
                <a:solidFill>
                  <a:srgbClr val="F73096"/>
                </a:solidFill>
              </a:rPr>
              <a:t>not</a:t>
            </a:r>
            <a:r>
              <a:rPr lang="en-US" altLang="ja-JP" sz="2400" dirty="0" smtClean="0"/>
              <a:t> the curvature perturbation. </a:t>
            </a:r>
          </a:p>
        </p:txBody>
      </p:sp>
      <p:pic>
        <p:nvPicPr>
          <p:cNvPr id="24" name="図 2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90" y="4954088"/>
            <a:ext cx="1123950" cy="371554"/>
          </a:xfrm>
          <a:prstGeom prst="rect">
            <a:avLst/>
          </a:prstGeom>
        </p:spPr>
      </p:pic>
      <p:pic>
        <p:nvPicPr>
          <p:cNvPr id="25" name="図 2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38" y="6341286"/>
            <a:ext cx="1333500" cy="342900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2878674" y="1969985"/>
            <a:ext cx="1310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 smtClean="0">
                <a:solidFill>
                  <a:schemeClr val="accent1"/>
                </a:solidFill>
              </a:rPr>
              <a:t>linearlise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949662" y="5325642"/>
            <a:ext cx="8003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→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On SH scales, E </a:t>
            </a:r>
            <a:r>
              <a:rPr lang="en-US" altLang="ja-JP" sz="2400" dirty="0"/>
              <a:t>become constant and we can </a:t>
            </a:r>
            <a:r>
              <a:rPr lang="en-US" altLang="ja-JP" sz="2400" dirty="0" smtClean="0"/>
              <a:t>set </a:t>
            </a:r>
            <a:r>
              <a:rPr lang="en-US" altLang="ja-JP" sz="2400" dirty="0"/>
              <a:t>E = 0. 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977702" y="5790689"/>
            <a:ext cx="6879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→</a:t>
            </a:r>
            <a:r>
              <a:rPr lang="ja-JP" altLang="en-US" sz="2400" dirty="0" smtClean="0"/>
              <a:t>　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Ψ</a:t>
            </a:r>
            <a:r>
              <a:rPr lang="en-US" altLang="ja-JP" sz="2400" dirty="0" smtClean="0"/>
              <a:t> can be regarded as </a:t>
            </a:r>
            <a:r>
              <a:rPr lang="en-US" altLang="ja-JP" sz="2400" dirty="0" smtClean="0">
                <a:solidFill>
                  <a:srgbClr val="FF0000"/>
                </a:solidFill>
              </a:rPr>
              <a:t>curvature perturbation</a:t>
            </a:r>
          </a:p>
          <a:p>
            <a:r>
              <a:rPr lang="ja-JP" altLang="ja-JP" sz="2400" dirty="0"/>
              <a:t>　</a:t>
            </a:r>
            <a:r>
              <a:rPr lang="ja-JP" altLang="en-US" sz="2400" dirty="0" smtClean="0"/>
              <a:t>　　</a:t>
            </a:r>
            <a:r>
              <a:rPr lang="en-US" altLang="ja-JP" sz="2400" dirty="0" smtClean="0"/>
              <a:t> at lowest-order in ▽ expansion.</a:t>
            </a:r>
            <a:endParaRPr lang="en-US" altLang="ja-JP" sz="2400" dirty="0"/>
          </a:p>
        </p:txBody>
      </p:sp>
      <p:sp>
        <p:nvSpPr>
          <p:cNvPr id="29" name="正方形/長方形 28"/>
          <p:cNvSpPr/>
          <p:nvPr/>
        </p:nvSpPr>
        <p:spPr>
          <a:xfrm>
            <a:off x="458259" y="3053459"/>
            <a:ext cx="8523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400" dirty="0"/>
              <a:t>In the linear perturbation, we </a:t>
            </a:r>
            <a:r>
              <a:rPr lang="en-US" altLang="ja-JP" sz="2400" dirty="0" err="1"/>
              <a:t>parametrised</a:t>
            </a:r>
            <a:r>
              <a:rPr lang="en-US" altLang="ja-JP" sz="2400" dirty="0"/>
              <a:t> the spatial metric as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6031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Shear and curvature perturbation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68556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Once we take into account spatial gradient terms,</a:t>
            </a:r>
          </a:p>
          <a:p>
            <a:pPr marL="0" indent="0">
              <a:buNone/>
            </a:pPr>
            <a:r>
              <a:rPr lang="en-US" altLang="ja-JP" sz="2400" dirty="0"/>
              <a:t>　</a:t>
            </a:r>
            <a:r>
              <a:rPr lang="ja-JP" altLang="en-US" sz="2400" dirty="0" smtClean="0"/>
              <a:t>　</a:t>
            </a:r>
            <a:r>
              <a:rPr kumimoji="1" lang="en-US" altLang="ja-JP" sz="2400" dirty="0" smtClean="0"/>
              <a:t> shear (</a:t>
            </a:r>
            <a:r>
              <a:rPr kumimoji="1" lang="en-US" altLang="ja-JP" sz="2400" dirty="0" err="1" smtClean="0"/>
              <a:t>σ</a:t>
            </a:r>
            <a:r>
              <a:rPr kumimoji="1" lang="en-US" altLang="ja-JP" sz="2400" baseline="-25000" dirty="0" err="1" smtClean="0"/>
              <a:t>g</a:t>
            </a:r>
            <a:r>
              <a:rPr kumimoji="1" lang="en-US" altLang="ja-JP" sz="2400" baseline="-25000" dirty="0" smtClean="0"/>
              <a:t> </a:t>
            </a:r>
            <a:r>
              <a:rPr kumimoji="1" lang="en-US" altLang="ja-JP" sz="2400" dirty="0" smtClean="0"/>
              <a:t>or </a:t>
            </a:r>
            <a:r>
              <a:rPr kumimoji="1" lang="en-US" altLang="ja-JP" sz="2400" dirty="0" err="1" smtClean="0"/>
              <a:t>A</a:t>
            </a:r>
            <a:r>
              <a:rPr kumimoji="1" lang="en-US" altLang="ja-JP" sz="2400" baseline="-25000" dirty="0" err="1" smtClean="0"/>
              <a:t>ij</a:t>
            </a:r>
            <a:r>
              <a:rPr kumimoji="1" lang="en-US" altLang="ja-JP" sz="2400" dirty="0" smtClean="0"/>
              <a:t>) will be </a:t>
            </a:r>
            <a:r>
              <a:rPr lang="en-US" altLang="ja-JP" sz="2400" dirty="0" smtClean="0"/>
              <a:t>sourc</a:t>
            </a:r>
            <a:r>
              <a:rPr kumimoji="1" lang="en-US" altLang="ja-JP" sz="2400" dirty="0" smtClean="0"/>
              <a:t>ed by them and evolve</a:t>
            </a:r>
            <a:r>
              <a:rPr lang="en-US" altLang="ja-JP" sz="2400" dirty="0" smtClean="0"/>
              <a:t>.</a:t>
            </a:r>
          </a:p>
          <a:p>
            <a:pPr marL="0" indent="0">
              <a:buNone/>
            </a:pPr>
            <a:r>
              <a:rPr lang="ja-JP" altLang="ja-JP" sz="2400" dirty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we have to solve the </a:t>
            </a:r>
            <a:r>
              <a:rPr lang="en-US" altLang="ja-JP" sz="2400" dirty="0" smtClean="0">
                <a:solidFill>
                  <a:srgbClr val="F73096"/>
                </a:solidFill>
              </a:rPr>
              <a:t>evolution </a:t>
            </a:r>
            <a:r>
              <a:rPr lang="en-US" altLang="ja-JP" sz="2400" dirty="0" smtClean="0"/>
              <a:t>of</a:t>
            </a:r>
            <a:r>
              <a:rPr lang="en-US" altLang="ja-JP" sz="2400" dirty="0" smtClean="0">
                <a:solidFill>
                  <a:srgbClr val="F73096"/>
                </a:solidFill>
              </a:rPr>
              <a:t> </a:t>
            </a:r>
            <a:r>
              <a:rPr lang="en-US" altLang="ja-JP" sz="2400" dirty="0" smtClean="0">
                <a:solidFill>
                  <a:srgbClr val="008000"/>
                </a:solidFill>
              </a:rPr>
              <a:t>E</a:t>
            </a:r>
            <a:r>
              <a:rPr lang="en-US" altLang="ja-JP" sz="2400" dirty="0" smtClean="0"/>
              <a:t>.</a:t>
            </a:r>
          </a:p>
          <a:p>
            <a:pPr marL="0" indent="0">
              <a:buNone/>
            </a:pPr>
            <a:endParaRPr lang="en-US" altLang="ja-JP" sz="2400" dirty="0" smtClean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61" y="2979120"/>
            <a:ext cx="4207439" cy="354934"/>
          </a:xfrm>
          <a:prstGeom prst="rect">
            <a:avLst/>
          </a:prstGeom>
        </p:spPr>
      </p:pic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59" y="4943929"/>
            <a:ext cx="2006600" cy="727884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3149265" y="5102775"/>
            <a:ext cx="385594" cy="422507"/>
          </a:xfrm>
          <a:prstGeom prst="ellipse">
            <a:avLst/>
          </a:prstGeom>
          <a:noFill/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59" y="5819450"/>
            <a:ext cx="609600" cy="342900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V="1">
            <a:off x="2417259" y="5570213"/>
            <a:ext cx="719306" cy="388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4138891" y="5109606"/>
            <a:ext cx="385594" cy="422507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33" y="5585406"/>
            <a:ext cx="3009900" cy="716643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 flipH="1" flipV="1">
            <a:off x="4590247" y="5502745"/>
            <a:ext cx="634686" cy="38893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457200" y="3554843"/>
            <a:ext cx="7189259" cy="1568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ja-JP" sz="2400" dirty="0" smtClean="0"/>
              <a:t>At the next order in gradient expansion,</a:t>
            </a:r>
          </a:p>
          <a:p>
            <a:pPr marL="0" indent="0">
              <a:buNone/>
            </a:pPr>
            <a:r>
              <a:rPr lang="en-US" altLang="ja-JP" sz="2400" dirty="0" smtClean="0"/>
              <a:t>　</a:t>
            </a:r>
            <a:r>
              <a:rPr lang="ja-JP" altLang="en-US" sz="2400" dirty="0" smtClean="0"/>
              <a:t>　　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Ψ</a:t>
            </a:r>
            <a:r>
              <a:rPr lang="en-US" altLang="ja-JP" sz="2400" dirty="0" smtClean="0"/>
              <a:t> is given by </a:t>
            </a:r>
            <a:r>
              <a:rPr lang="en-US" altLang="ja-JP" sz="2400" dirty="0" smtClean="0">
                <a:solidFill>
                  <a:srgbClr val="008000"/>
                </a:solidFill>
              </a:rPr>
              <a:t>“delta-N”</a:t>
            </a:r>
            <a:r>
              <a:rPr lang="en-US" altLang="ja-JP" sz="2400" dirty="0" smtClean="0"/>
              <a:t> like calculation.</a:t>
            </a:r>
          </a:p>
          <a:p>
            <a:pPr marL="0" indent="0">
              <a:buNone/>
            </a:pPr>
            <a:r>
              <a:rPr lang="en-US" altLang="ja-JP" sz="2400" dirty="0" smtClean="0"/>
              <a:t>　</a:t>
            </a:r>
            <a:r>
              <a:rPr lang="ja-JP" altLang="en-US" sz="2400" dirty="0" smtClean="0"/>
              <a:t>　</a:t>
            </a:r>
            <a:r>
              <a:rPr lang="ja-JP" altLang="ja-JP" sz="2400" dirty="0" smtClean="0"/>
              <a:t>　</a:t>
            </a:r>
            <a:r>
              <a:rPr lang="en-US" altLang="ja-JP" sz="2400" dirty="0" smtClean="0"/>
              <a:t>In addition, we need to evaluate </a:t>
            </a:r>
            <a:r>
              <a:rPr lang="en-US" altLang="ja-JP" sz="2400" dirty="0" smtClean="0">
                <a:solidFill>
                  <a:schemeClr val="accent1"/>
                </a:solidFill>
              </a:rPr>
              <a:t>E</a:t>
            </a:r>
            <a:r>
              <a:rPr lang="en-US" altLang="ja-JP" sz="2400" dirty="0" smtClean="0"/>
              <a:t>. </a:t>
            </a:r>
            <a:endParaRPr lang="ja-JP" altLang="en-US" sz="2400" dirty="0" smtClean="0"/>
          </a:p>
          <a:p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807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delta-N </a:t>
            </a:r>
            <a:r>
              <a:rPr lang="en-US" altLang="ja-JP" dirty="0" smtClean="0"/>
              <a:t>formalism 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372316" cy="212090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We define the non-linear e-folding number</a:t>
            </a:r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Curvature perturbation is given by the </a:t>
            </a:r>
            <a:r>
              <a:rPr lang="en-US" altLang="ja-JP" sz="2400" dirty="0"/>
              <a:t>difference </a:t>
            </a:r>
            <a:r>
              <a:rPr kumimoji="1" lang="en-US" altLang="ja-JP" sz="2400" dirty="0" smtClean="0"/>
              <a:t>of “N”</a:t>
            </a:r>
          </a:p>
          <a:p>
            <a:endParaRPr lang="en-US" altLang="ja-JP" sz="2400" dirty="0"/>
          </a:p>
        </p:txBody>
      </p:sp>
      <p:sp>
        <p:nvSpPr>
          <p:cNvPr id="4" name="フリーフォーム 3"/>
          <p:cNvSpPr/>
          <p:nvPr/>
        </p:nvSpPr>
        <p:spPr>
          <a:xfrm>
            <a:off x="812800" y="4254500"/>
            <a:ext cx="7493000" cy="584200"/>
          </a:xfrm>
          <a:custGeom>
            <a:avLst/>
            <a:gdLst>
              <a:gd name="connsiteX0" fmla="*/ 0 w 7493000"/>
              <a:gd name="connsiteY0" fmla="*/ 559693 h 677442"/>
              <a:gd name="connsiteX1" fmla="*/ 1905000 w 7493000"/>
              <a:gd name="connsiteY1" fmla="*/ 893 h 677442"/>
              <a:gd name="connsiteX2" fmla="*/ 5321300 w 7493000"/>
              <a:gd name="connsiteY2" fmla="*/ 673993 h 677442"/>
              <a:gd name="connsiteX3" fmla="*/ 7493000 w 7493000"/>
              <a:gd name="connsiteY3" fmla="*/ 280293 h 67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000" h="677442">
                <a:moveTo>
                  <a:pt x="0" y="559693"/>
                </a:moveTo>
                <a:cubicBezTo>
                  <a:pt x="509058" y="270768"/>
                  <a:pt x="1018117" y="-18157"/>
                  <a:pt x="1905000" y="893"/>
                </a:cubicBezTo>
                <a:cubicBezTo>
                  <a:pt x="2791883" y="19943"/>
                  <a:pt x="4389967" y="627426"/>
                  <a:pt x="5321300" y="673993"/>
                </a:cubicBezTo>
                <a:cubicBezTo>
                  <a:pt x="6252633" y="720560"/>
                  <a:pt x="7493000" y="280293"/>
                  <a:pt x="7493000" y="280293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812800" y="4931049"/>
            <a:ext cx="7493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812800" y="5920756"/>
            <a:ext cx="74930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2095500" y="3953079"/>
            <a:ext cx="0" cy="27779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4508500" y="4575449"/>
            <a:ext cx="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4521200" y="5946156"/>
            <a:ext cx="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フリーフォーム 25"/>
          <p:cNvSpPr/>
          <p:nvPr/>
        </p:nvSpPr>
        <p:spPr>
          <a:xfrm>
            <a:off x="812800" y="5984256"/>
            <a:ext cx="7493000" cy="584200"/>
          </a:xfrm>
          <a:custGeom>
            <a:avLst/>
            <a:gdLst>
              <a:gd name="connsiteX0" fmla="*/ 0 w 7493000"/>
              <a:gd name="connsiteY0" fmla="*/ 559693 h 677442"/>
              <a:gd name="connsiteX1" fmla="*/ 1905000 w 7493000"/>
              <a:gd name="connsiteY1" fmla="*/ 893 h 677442"/>
              <a:gd name="connsiteX2" fmla="*/ 5321300 w 7493000"/>
              <a:gd name="connsiteY2" fmla="*/ 673993 h 677442"/>
              <a:gd name="connsiteX3" fmla="*/ 7493000 w 7493000"/>
              <a:gd name="connsiteY3" fmla="*/ 280293 h 67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000" h="677442">
                <a:moveTo>
                  <a:pt x="0" y="559693"/>
                </a:moveTo>
                <a:cubicBezTo>
                  <a:pt x="509058" y="270768"/>
                  <a:pt x="1018117" y="-18157"/>
                  <a:pt x="1905000" y="893"/>
                </a:cubicBezTo>
                <a:cubicBezTo>
                  <a:pt x="2791883" y="19943"/>
                  <a:pt x="4389967" y="627426"/>
                  <a:pt x="5321300" y="673993"/>
                </a:cubicBezTo>
                <a:cubicBezTo>
                  <a:pt x="6252633" y="720560"/>
                  <a:pt x="7493000" y="280293"/>
                  <a:pt x="7493000" y="280293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/>
          <p:nvPr/>
        </p:nvCxnSpPr>
        <p:spPr>
          <a:xfrm flipV="1">
            <a:off x="4673600" y="3953079"/>
            <a:ext cx="0" cy="27779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7112000" y="3953079"/>
            <a:ext cx="0" cy="27779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0" name="図 2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5264150"/>
            <a:ext cx="609600" cy="342900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 flipV="1">
            <a:off x="3543300" y="4762501"/>
            <a:ext cx="800100" cy="368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3543300" y="5715000"/>
            <a:ext cx="8001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4521200" y="5029201"/>
            <a:ext cx="0" cy="8127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3139540" y="6215412"/>
            <a:ext cx="1457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x</a:t>
            </a:r>
            <a:r>
              <a:rPr lang="en-US" altLang="ja-JP" sz="2400" baseline="30000" dirty="0" smtClean="0"/>
              <a:t>i</a:t>
            </a:r>
            <a:r>
              <a:rPr lang="en-US" altLang="ja-JP" sz="2400" dirty="0" smtClean="0"/>
              <a:t> = const.</a:t>
            </a:r>
            <a:endParaRPr lang="ja-JP" altLang="en-US" sz="2400" dirty="0"/>
          </a:p>
        </p:txBody>
      </p:sp>
      <p:sp>
        <p:nvSpPr>
          <p:cNvPr id="44" name="正方形/長方形 43"/>
          <p:cNvSpPr/>
          <p:nvPr/>
        </p:nvSpPr>
        <p:spPr>
          <a:xfrm>
            <a:off x="4815035" y="5103852"/>
            <a:ext cx="44956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rgbClr val="660066"/>
                </a:solidFill>
              </a:rPr>
              <a:t>N</a:t>
            </a:r>
            <a:endParaRPr lang="ja-JP" altLang="en-US" sz="3200" dirty="0">
              <a:solidFill>
                <a:srgbClr val="660066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25810" y="5675928"/>
            <a:ext cx="598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flat</a:t>
            </a:r>
            <a:endParaRPr lang="ja-JP" altLang="en-US" sz="2400" dirty="0"/>
          </a:p>
        </p:txBody>
      </p:sp>
      <p:sp>
        <p:nvSpPr>
          <p:cNvPr id="46" name="正方形/長方形 45"/>
          <p:cNvSpPr/>
          <p:nvPr/>
        </p:nvSpPr>
        <p:spPr>
          <a:xfrm>
            <a:off x="163910" y="4658667"/>
            <a:ext cx="598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flat</a:t>
            </a:r>
            <a:endParaRPr lang="ja-JP" altLang="en-US" sz="2400" dirty="0"/>
          </a:p>
        </p:txBody>
      </p:sp>
      <p:pic>
        <p:nvPicPr>
          <p:cNvPr id="48" name="図 4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4067378"/>
            <a:ext cx="1131092" cy="345871"/>
          </a:xfrm>
          <a:prstGeom prst="rect">
            <a:avLst/>
          </a:prstGeom>
        </p:spPr>
      </p:pic>
      <p:pic>
        <p:nvPicPr>
          <p:cNvPr id="49" name="図 4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6440896"/>
            <a:ext cx="1193800" cy="315504"/>
          </a:xfrm>
          <a:prstGeom prst="rect">
            <a:avLst/>
          </a:prstGeom>
        </p:spPr>
      </p:pic>
      <p:pic>
        <p:nvPicPr>
          <p:cNvPr id="51" name="図 5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0" y="3454758"/>
            <a:ext cx="5848350" cy="392646"/>
          </a:xfrm>
          <a:prstGeom prst="rect">
            <a:avLst/>
          </a:prstGeom>
        </p:spPr>
      </p:pic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02" y="2103013"/>
            <a:ext cx="7205289" cy="7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delta-N </a:t>
            </a:r>
            <a:r>
              <a:rPr lang="en-US" altLang="ja-JP" dirty="0" smtClean="0"/>
              <a:t>formalism 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62101"/>
            <a:ext cx="8543305" cy="623667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Choose slicing </a:t>
            </a:r>
            <a:r>
              <a:rPr lang="en-US" altLang="en-US" sz="2400" dirty="0" smtClean="0"/>
              <a:t>such </a:t>
            </a:r>
            <a:r>
              <a:rPr lang="en-US" altLang="en-US" sz="2400" dirty="0"/>
              <a:t>that 　</a:t>
            </a:r>
            <a:r>
              <a:rPr lang="en-US" altLang="en-US" sz="2400" dirty="0" smtClean="0"/>
              <a:t>initial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: </a:t>
            </a:r>
            <a:r>
              <a:rPr lang="en-US" altLang="en-US" sz="2400" dirty="0" smtClean="0">
                <a:solidFill>
                  <a:schemeClr val="accent1"/>
                </a:solidFill>
              </a:rPr>
              <a:t>flat</a:t>
            </a:r>
            <a:r>
              <a:rPr lang="en-US" altLang="en-US" sz="2400" dirty="0"/>
              <a:t>　</a:t>
            </a:r>
            <a:r>
              <a:rPr lang="ja-JP" altLang="en-US" sz="2400" dirty="0" smtClean="0"/>
              <a:t>＆　</a:t>
            </a:r>
            <a:r>
              <a:rPr lang="en-US" altLang="ja-JP" sz="2400" dirty="0" smtClean="0"/>
              <a:t>final : uniform </a:t>
            </a:r>
            <a:r>
              <a:rPr lang="en-US" altLang="ja-JP" sz="2400" dirty="0" smtClean="0">
                <a:solidFill>
                  <a:srgbClr val="F73096"/>
                </a:solidFill>
              </a:rPr>
              <a:t>energy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1001591" y="4004367"/>
            <a:ext cx="3261043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1997376" y="2106812"/>
            <a:ext cx="0" cy="224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001591" y="3075148"/>
            <a:ext cx="3261043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フリーフォーム 37"/>
          <p:cNvSpPr/>
          <p:nvPr/>
        </p:nvSpPr>
        <p:spPr>
          <a:xfrm>
            <a:off x="1019830" y="2454565"/>
            <a:ext cx="3261044" cy="583507"/>
          </a:xfrm>
          <a:custGeom>
            <a:avLst/>
            <a:gdLst>
              <a:gd name="connsiteX0" fmla="*/ 0 w 7207736"/>
              <a:gd name="connsiteY0" fmla="*/ 1212204 h 2306806"/>
              <a:gd name="connsiteX1" fmla="*/ 2203570 w 7207736"/>
              <a:gd name="connsiteY1" fmla="*/ 148359 h 2306806"/>
              <a:gd name="connsiteX2" fmla="*/ 4624240 w 7207736"/>
              <a:gd name="connsiteY2" fmla="*/ 2102360 h 2306806"/>
              <a:gd name="connsiteX3" fmla="*/ 7207736 w 7207736"/>
              <a:gd name="connsiteY3" fmla="*/ 1375037 h 2306806"/>
              <a:gd name="connsiteX4" fmla="*/ 7207736 w 7207736"/>
              <a:gd name="connsiteY4" fmla="*/ 1375037 h 230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7736" h="2306806">
                <a:moveTo>
                  <a:pt x="0" y="1212204"/>
                </a:moveTo>
                <a:cubicBezTo>
                  <a:pt x="716431" y="606102"/>
                  <a:pt x="1432863" y="0"/>
                  <a:pt x="2203570" y="148359"/>
                </a:cubicBezTo>
                <a:cubicBezTo>
                  <a:pt x="2974277" y="296718"/>
                  <a:pt x="3790212" y="1897914"/>
                  <a:pt x="4624240" y="2102360"/>
                </a:cubicBezTo>
                <a:cubicBezTo>
                  <a:pt x="5458268" y="2306806"/>
                  <a:pt x="7207736" y="1375037"/>
                  <a:pt x="7207736" y="1375037"/>
                </a:cubicBezTo>
                <a:lnTo>
                  <a:pt x="7207736" y="1375037"/>
                </a:lnTo>
              </a:path>
            </a:pathLst>
          </a:custGeom>
          <a:ln>
            <a:solidFill>
              <a:srgbClr val="F7309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2133600" y="2586759"/>
            <a:ext cx="0" cy="4386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図 3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3490034"/>
            <a:ext cx="609600" cy="342900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 flipH="1" flipV="1">
            <a:off x="2229276" y="2757124"/>
            <a:ext cx="640924" cy="624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5180134" y="3674183"/>
            <a:ext cx="3261043" cy="1588"/>
          </a:xfrm>
          <a:prstGeom prst="line">
            <a:avLst/>
          </a:prstGeom>
          <a:ln>
            <a:solidFill>
              <a:srgbClr val="F7309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6132279" y="2157841"/>
            <a:ext cx="0" cy="23166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5136494" y="2781322"/>
            <a:ext cx="3261043" cy="1588"/>
          </a:xfrm>
          <a:prstGeom prst="line">
            <a:avLst/>
          </a:prstGeom>
          <a:ln>
            <a:solidFill>
              <a:srgbClr val="F7309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6268503" y="3744098"/>
            <a:ext cx="0" cy="4182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8" name="図 4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43" y="3046935"/>
            <a:ext cx="609600" cy="342900"/>
          </a:xfrm>
          <a:prstGeom prst="rect">
            <a:avLst/>
          </a:prstGeom>
        </p:spPr>
      </p:pic>
      <p:cxnSp>
        <p:nvCxnSpPr>
          <p:cNvPr id="49" name="直線矢印コネクタ 48"/>
          <p:cNvCxnSpPr/>
          <p:nvPr/>
        </p:nvCxnSpPr>
        <p:spPr>
          <a:xfrm flipH="1">
            <a:off x="6364179" y="3490034"/>
            <a:ext cx="242704" cy="4635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フリーフォーム 15"/>
          <p:cNvSpPr/>
          <p:nvPr/>
        </p:nvSpPr>
        <p:spPr>
          <a:xfrm>
            <a:off x="5227103" y="3769435"/>
            <a:ext cx="3175000" cy="469082"/>
          </a:xfrm>
          <a:custGeom>
            <a:avLst/>
            <a:gdLst>
              <a:gd name="connsiteX0" fmla="*/ 0 w 3175000"/>
              <a:gd name="connsiteY0" fmla="*/ 267540 h 692157"/>
              <a:gd name="connsiteX1" fmla="*/ 876300 w 3175000"/>
              <a:gd name="connsiteY1" fmla="*/ 686640 h 692157"/>
              <a:gd name="connsiteX2" fmla="*/ 2057400 w 3175000"/>
              <a:gd name="connsiteY2" fmla="*/ 840 h 692157"/>
              <a:gd name="connsiteX3" fmla="*/ 3175000 w 3175000"/>
              <a:gd name="connsiteY3" fmla="*/ 534240 h 692157"/>
              <a:gd name="connsiteX4" fmla="*/ 3175000 w 3175000"/>
              <a:gd name="connsiteY4" fmla="*/ 534240 h 69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000" h="692157">
                <a:moveTo>
                  <a:pt x="0" y="267540"/>
                </a:moveTo>
                <a:cubicBezTo>
                  <a:pt x="266700" y="499315"/>
                  <a:pt x="533400" y="731090"/>
                  <a:pt x="876300" y="686640"/>
                </a:cubicBezTo>
                <a:cubicBezTo>
                  <a:pt x="1219200" y="642190"/>
                  <a:pt x="1674283" y="26240"/>
                  <a:pt x="2057400" y="840"/>
                </a:cubicBezTo>
                <a:cubicBezTo>
                  <a:pt x="2440517" y="-24560"/>
                  <a:pt x="3175000" y="534240"/>
                  <a:pt x="3175000" y="534240"/>
                </a:cubicBezTo>
                <a:lnTo>
                  <a:pt x="3175000" y="534240"/>
                </a:ln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1024082" y="4901482"/>
            <a:ext cx="7040320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800" dirty="0" smtClean="0"/>
              <a:t>  delta-N gives the final curvature perturbation</a:t>
            </a:r>
            <a:endParaRPr lang="ja-JP" altLang="en-US" sz="2800" dirty="0"/>
          </a:p>
        </p:txBody>
      </p:sp>
      <p:sp>
        <p:nvSpPr>
          <p:cNvPr id="53" name="角丸四角形 52"/>
          <p:cNvSpPr/>
          <p:nvPr/>
        </p:nvSpPr>
        <p:spPr>
          <a:xfrm>
            <a:off x="467224" y="4901482"/>
            <a:ext cx="8144161" cy="120352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297016" y="3770764"/>
            <a:ext cx="598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accent1"/>
                </a:solidFill>
              </a:rPr>
              <a:t>flat</a:t>
            </a:r>
            <a:endParaRPr lang="ja-JP" altLang="en-US" sz="2400" dirty="0"/>
          </a:p>
        </p:txBody>
      </p:sp>
      <p:sp>
        <p:nvSpPr>
          <p:cNvPr id="56" name="正方形/長方形 55"/>
          <p:cNvSpPr/>
          <p:nvPr/>
        </p:nvSpPr>
        <p:spPr>
          <a:xfrm>
            <a:off x="324943" y="2803197"/>
            <a:ext cx="598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accent1"/>
                </a:solidFill>
              </a:rPr>
              <a:t>flat</a:t>
            </a:r>
            <a:endParaRPr lang="ja-JP" altLang="en-US" sz="2400" dirty="0"/>
          </a:p>
        </p:txBody>
      </p:sp>
      <p:sp>
        <p:nvSpPr>
          <p:cNvPr id="57" name="正方形/長方形 56"/>
          <p:cNvSpPr/>
          <p:nvPr/>
        </p:nvSpPr>
        <p:spPr>
          <a:xfrm>
            <a:off x="8190143" y="4080160"/>
            <a:ext cx="598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accent1"/>
                </a:solidFill>
              </a:rPr>
              <a:t>flat</a:t>
            </a:r>
            <a:endParaRPr lang="ja-JP" altLang="en-US" sz="2400" dirty="0"/>
          </a:p>
        </p:txBody>
      </p:sp>
      <p:sp>
        <p:nvSpPr>
          <p:cNvPr id="58" name="正方形/長方形 57"/>
          <p:cNvSpPr/>
          <p:nvPr/>
        </p:nvSpPr>
        <p:spPr>
          <a:xfrm>
            <a:off x="3536475" y="2284787"/>
            <a:ext cx="1159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73096"/>
                </a:solidFill>
              </a:rPr>
              <a:t>E const.</a:t>
            </a:r>
            <a:endParaRPr lang="ja-JP" altLang="en-US" sz="2400" dirty="0"/>
          </a:p>
        </p:txBody>
      </p:sp>
      <p:sp>
        <p:nvSpPr>
          <p:cNvPr id="59" name="正方形/長方形 58"/>
          <p:cNvSpPr/>
          <p:nvPr/>
        </p:nvSpPr>
        <p:spPr>
          <a:xfrm>
            <a:off x="7778267" y="2246124"/>
            <a:ext cx="1159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73096"/>
                </a:solidFill>
              </a:rPr>
              <a:t>E const.</a:t>
            </a:r>
            <a:endParaRPr lang="ja-JP" altLang="en-US" sz="2400" dirty="0"/>
          </a:p>
        </p:txBody>
      </p:sp>
      <p:sp>
        <p:nvSpPr>
          <p:cNvPr id="60" name="正方形/長方形 59"/>
          <p:cNvSpPr/>
          <p:nvPr/>
        </p:nvSpPr>
        <p:spPr>
          <a:xfrm>
            <a:off x="7806145" y="3191157"/>
            <a:ext cx="1159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73096"/>
                </a:solidFill>
              </a:rPr>
              <a:t>E const.</a:t>
            </a:r>
            <a:endParaRPr lang="ja-JP" altLang="en-US" sz="2400" dirty="0"/>
          </a:p>
        </p:txBody>
      </p:sp>
      <p:grpSp>
        <p:nvGrpSpPr>
          <p:cNvPr id="61" name="図形グループ 60"/>
          <p:cNvGrpSpPr/>
          <p:nvPr/>
        </p:nvGrpSpPr>
        <p:grpSpPr>
          <a:xfrm>
            <a:off x="5141254" y="2095045"/>
            <a:ext cx="532482" cy="540229"/>
            <a:chOff x="8206690" y="1986124"/>
            <a:chExt cx="532482" cy="540229"/>
          </a:xfrm>
        </p:grpSpPr>
        <p:sp>
          <p:nvSpPr>
            <p:cNvPr id="62" name="正方形/長方形 61"/>
            <p:cNvSpPr/>
            <p:nvPr/>
          </p:nvSpPr>
          <p:spPr>
            <a:xfrm>
              <a:off x="8269292" y="1986124"/>
              <a:ext cx="443694" cy="523220"/>
            </a:xfrm>
            <a:prstGeom prst="rect">
              <a:avLst/>
            </a:prstGeom>
            <a:ln w="381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ja-JP" sz="2800" dirty="0" err="1" smtClean="0"/>
                <a:t>φ</a:t>
              </a:r>
              <a:endParaRPr lang="ja-JP" altLang="en-US" sz="2800" dirty="0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8206690" y="2064688"/>
              <a:ext cx="532482" cy="461665"/>
            </a:xfrm>
            <a:prstGeom prst="rect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4" name="図形グループ 63"/>
          <p:cNvGrpSpPr/>
          <p:nvPr/>
        </p:nvGrpSpPr>
        <p:grpSpPr>
          <a:xfrm>
            <a:off x="628865" y="2085483"/>
            <a:ext cx="532482" cy="523220"/>
            <a:chOff x="8206690" y="1986124"/>
            <a:chExt cx="532482" cy="523220"/>
          </a:xfrm>
        </p:grpSpPr>
        <p:sp>
          <p:nvSpPr>
            <p:cNvPr id="65" name="正方形/長方形 64"/>
            <p:cNvSpPr/>
            <p:nvPr/>
          </p:nvSpPr>
          <p:spPr>
            <a:xfrm>
              <a:off x="8269292" y="1986124"/>
              <a:ext cx="443694" cy="523220"/>
            </a:xfrm>
            <a:prstGeom prst="rect">
              <a:avLst/>
            </a:prstGeom>
            <a:ln w="381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ja-JP" sz="2800" dirty="0" err="1" smtClean="0"/>
                <a:t>Ψ</a:t>
              </a:r>
              <a:endParaRPr lang="ja-JP" altLang="en-US" sz="2800" dirty="0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8206690" y="2038500"/>
              <a:ext cx="532482" cy="461665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9" name="図 6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4" y="5529959"/>
            <a:ext cx="7786641" cy="366204"/>
          </a:xfrm>
          <a:prstGeom prst="rect">
            <a:avLst/>
          </a:prstGeom>
        </p:spPr>
      </p:pic>
      <p:cxnSp>
        <p:nvCxnSpPr>
          <p:cNvPr id="70" name="直線コネクタ 69"/>
          <p:cNvCxnSpPr/>
          <p:nvPr/>
        </p:nvCxnSpPr>
        <p:spPr>
          <a:xfrm>
            <a:off x="3001130" y="5502977"/>
            <a:ext cx="822100" cy="39318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4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Beyond </a:t>
            </a:r>
            <a:r>
              <a:rPr lang="en-US" altLang="ja-JP" dirty="0"/>
              <a:t>delta-</a:t>
            </a:r>
            <a:r>
              <a:rPr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82914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We usually use 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e-folding number</a:t>
            </a:r>
            <a:r>
              <a:rPr lang="en-US" altLang="ja-JP" sz="2400" dirty="0">
                <a:solidFill>
                  <a:srgbClr val="008000"/>
                </a:solidFill>
              </a:rPr>
              <a:t> </a:t>
            </a:r>
            <a:r>
              <a:rPr lang="en-US" altLang="ja-JP" sz="2400" dirty="0"/>
              <a:t>(not </a:t>
            </a:r>
            <a:r>
              <a:rPr lang="en-US" altLang="ja-JP" sz="2400" dirty="0">
                <a:solidFill>
                  <a:srgbClr val="008000"/>
                </a:solidFill>
              </a:rPr>
              <a:t>t</a:t>
            </a:r>
            <a:r>
              <a:rPr lang="en-US" altLang="ja-JP" sz="2400" dirty="0" smtClean="0"/>
              <a:t>)</a:t>
            </a:r>
            <a:r>
              <a:rPr kumimoji="1" lang="en-US" altLang="ja-JP" sz="2400" dirty="0" smtClean="0"/>
              <a:t> as time coordinate.  </a:t>
            </a:r>
            <a:endParaRPr kumimoji="1" lang="ja-JP" altLang="en-US" sz="2400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31" y="2083280"/>
            <a:ext cx="4812894" cy="73061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942707" y="2817103"/>
            <a:ext cx="8065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→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We choose</a:t>
            </a:r>
            <a:r>
              <a:rPr lang="en-US" altLang="ja-JP" sz="2400" dirty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uniform N</a:t>
            </a:r>
            <a:r>
              <a:rPr lang="en-US" altLang="ja-JP" sz="2400" dirty="0" smtClean="0"/>
              <a:t> slicing and use </a:t>
            </a:r>
            <a:r>
              <a:rPr lang="en-US" altLang="ja-JP" sz="2400" dirty="0">
                <a:solidFill>
                  <a:srgbClr val="F73096"/>
                </a:solidFill>
              </a:rPr>
              <a:t>N</a:t>
            </a:r>
            <a:r>
              <a:rPr lang="en-US" altLang="ja-JP" sz="2400" dirty="0" smtClean="0"/>
              <a:t> as time coordinate.</a:t>
            </a:r>
          </a:p>
        </p:txBody>
      </p:sp>
      <p:sp>
        <p:nvSpPr>
          <p:cNvPr id="12" name="曲折矢印 11"/>
          <p:cNvSpPr/>
          <p:nvPr/>
        </p:nvSpPr>
        <p:spPr>
          <a:xfrm rot="9441679">
            <a:off x="6633184" y="5395732"/>
            <a:ext cx="813816" cy="621893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04" y="5653279"/>
            <a:ext cx="4247409" cy="59266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1773009" y="5583036"/>
            <a:ext cx="4598313" cy="728375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84" y="4630367"/>
            <a:ext cx="7708860" cy="685072"/>
          </a:xfrm>
          <a:prstGeom prst="rect">
            <a:avLst/>
          </a:prstGeom>
        </p:spPr>
      </p:pic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457200" y="4068052"/>
            <a:ext cx="8550957" cy="782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Combining equations, you will get the following equation for </a:t>
            </a:r>
            <a:r>
              <a:rPr lang="en-US" altLang="ja-JP" sz="2400" dirty="0" err="1" smtClean="0"/>
              <a:t>φ</a:t>
            </a:r>
            <a:r>
              <a:rPr lang="en-US" altLang="ja-JP" sz="2400" dirty="0" smtClean="0"/>
              <a:t>.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108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Introduction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067023" cy="5097545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Inflation</a:t>
            </a:r>
            <a:r>
              <a:rPr kumimoji="1" lang="en-US" altLang="ja-JP" sz="2400" dirty="0" smtClean="0">
                <a:solidFill>
                  <a:srgbClr val="660066"/>
                </a:solidFill>
              </a:rPr>
              <a:t> </a:t>
            </a:r>
            <a:r>
              <a:rPr kumimoji="1" lang="en-US" altLang="ja-JP" sz="2400" dirty="0" smtClean="0"/>
              <a:t>is </a:t>
            </a:r>
            <a:r>
              <a:rPr lang="en-US" altLang="ja-JP" sz="2400" dirty="0" smtClean="0"/>
              <a:t>one of </a:t>
            </a:r>
            <a:r>
              <a:rPr kumimoji="1" lang="en-US" altLang="ja-JP" sz="2400" dirty="0" smtClean="0"/>
              <a:t>the most promising candidates</a:t>
            </a:r>
          </a:p>
          <a:p>
            <a:pPr marL="0" indent="0">
              <a:buNone/>
            </a:pPr>
            <a:r>
              <a:rPr lang="ja-JP" altLang="ja-JP" sz="2400" dirty="0"/>
              <a:t>　</a:t>
            </a:r>
            <a:r>
              <a:rPr lang="ja-JP" altLang="en-US" sz="2400" dirty="0" smtClean="0"/>
              <a:t>　　</a:t>
            </a:r>
            <a:r>
              <a:rPr kumimoji="1" lang="en-US" altLang="ja-JP" sz="2400" dirty="0" smtClean="0"/>
              <a:t>as the generation mechanism of primordial fluctuations.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We have </a:t>
            </a:r>
            <a:r>
              <a:rPr lang="en-US" altLang="ja-JP" sz="2400" dirty="0" smtClean="0">
                <a:solidFill>
                  <a:srgbClr val="008000"/>
                </a:solidFill>
              </a:rPr>
              <a:t>hundreds</a:t>
            </a:r>
            <a:r>
              <a:rPr lang="en-US" altLang="ja-JP" sz="2400" dirty="0" smtClean="0"/>
              <a:t> or </a:t>
            </a:r>
            <a:r>
              <a:rPr lang="en-US" altLang="ja-JP" sz="2400" dirty="0" smtClean="0">
                <a:solidFill>
                  <a:schemeClr val="accent1"/>
                </a:solidFill>
              </a:rPr>
              <a:t>thousands</a:t>
            </a:r>
            <a:r>
              <a:rPr lang="en-US" altLang="ja-JP" sz="2400" dirty="0" smtClean="0"/>
              <a:t> of inflation models.</a:t>
            </a:r>
          </a:p>
          <a:p>
            <a:pPr marL="0" indent="0">
              <a:buNone/>
            </a:pPr>
            <a:r>
              <a:rPr lang="ja-JP" altLang="en-US" sz="2400" dirty="0" smtClean="0"/>
              <a:t>　　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we have to </a:t>
            </a:r>
            <a:r>
              <a:rPr lang="en-US" altLang="ja-JP" sz="2400" dirty="0" smtClean="0">
                <a:solidFill>
                  <a:srgbClr val="F73096"/>
                </a:solidFill>
              </a:rPr>
              <a:t>discriminate </a:t>
            </a:r>
            <a:r>
              <a:rPr lang="en-US" altLang="ja-JP" sz="2400" dirty="0" smtClean="0"/>
              <a:t>those models</a:t>
            </a:r>
          </a:p>
          <a:p>
            <a:pPr marL="0" indent="0">
              <a:buNone/>
            </a:pPr>
            <a:endParaRPr kumimoji="1" lang="en-US" altLang="ja-JP" sz="2400" dirty="0">
              <a:solidFill>
                <a:srgbClr val="000000"/>
              </a:solidFill>
            </a:endParaRPr>
          </a:p>
          <a:p>
            <a:r>
              <a:rPr lang="en-US" altLang="ja-JP" sz="2400" dirty="0" smtClean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Non-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Gaussianity</a:t>
            </a:r>
            <a:r>
              <a:rPr lang="en-US" altLang="ja-JP" sz="2400" dirty="0" smtClean="0"/>
              <a:t> in CMB will have the key of this puzzle.</a:t>
            </a:r>
          </a:p>
          <a:p>
            <a:endParaRPr kumimoji="1" lang="en-US" altLang="ja-JP" sz="2400" dirty="0"/>
          </a:p>
          <a:p>
            <a:r>
              <a:rPr lang="en-US" altLang="ja-JP" sz="2400" dirty="0" smtClean="0"/>
              <a:t>In order to calculate the NG correctly,</a:t>
            </a:r>
          </a:p>
          <a:p>
            <a:pPr marL="0" indent="0">
              <a:buNone/>
            </a:pPr>
            <a:r>
              <a:rPr lang="ja-JP" altLang="ja-JP" sz="2400" dirty="0"/>
              <a:t>　</a:t>
            </a:r>
            <a:r>
              <a:rPr lang="ja-JP" altLang="en-US" sz="2400" dirty="0" smtClean="0"/>
              <a:t>　　</a:t>
            </a:r>
            <a:r>
              <a:rPr lang="en-US" altLang="ja-JP" sz="2400" dirty="0" smtClean="0"/>
              <a:t>we have to go to the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73096"/>
                </a:solidFill>
              </a:rPr>
              <a:t>second order </a:t>
            </a:r>
            <a:r>
              <a:rPr lang="en-US" altLang="ja-JP" sz="2400" dirty="0" smtClean="0"/>
              <a:t>perturbation theory,</a:t>
            </a:r>
          </a:p>
          <a:p>
            <a:pPr marL="0" indent="0">
              <a:buNone/>
            </a:pPr>
            <a:r>
              <a:rPr kumimoji="1" lang="en-US" altLang="ja-JP" sz="2400" dirty="0"/>
              <a:t>　</a:t>
            </a:r>
            <a:r>
              <a:rPr kumimoji="1" lang="ja-JP" altLang="en-US" sz="2400" dirty="0" smtClean="0"/>
              <a:t>　　　</a:t>
            </a:r>
            <a:r>
              <a:rPr kumimoji="1" lang="en-US" altLang="ja-JP" sz="2400" dirty="0" smtClean="0"/>
              <a:t>but …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93719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Beyond </a:t>
            </a:r>
            <a:r>
              <a:rPr lang="en-US" altLang="ja-JP" dirty="0"/>
              <a:t>delta-</a:t>
            </a:r>
            <a:r>
              <a:rPr lang="en-US" altLang="ja-JP" dirty="0" smtClean="0"/>
              <a:t>N 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7555870" cy="656179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We compute “delta N” from the solution of scalar field.</a:t>
            </a:r>
            <a:endParaRPr kumimoji="1" lang="ja-JP" altLang="en-US" sz="2400" dirty="0"/>
          </a:p>
        </p:txBody>
      </p:sp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09" y="2980083"/>
            <a:ext cx="520910" cy="293012"/>
          </a:xfrm>
          <a:prstGeom prst="rect">
            <a:avLst/>
          </a:prstGeom>
        </p:spPr>
      </p:pic>
      <p:grpSp>
        <p:nvGrpSpPr>
          <p:cNvPr id="16" name="図形グループ 15"/>
          <p:cNvGrpSpPr/>
          <p:nvPr/>
        </p:nvGrpSpPr>
        <p:grpSpPr>
          <a:xfrm>
            <a:off x="6432343" y="2152581"/>
            <a:ext cx="2509602" cy="2187277"/>
            <a:chOff x="5280517" y="2915957"/>
            <a:chExt cx="3304683" cy="2316673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5324157" y="4432299"/>
              <a:ext cx="3261043" cy="1588"/>
            </a:xfrm>
            <a:prstGeom prst="line">
              <a:avLst/>
            </a:prstGeom>
            <a:ln>
              <a:solidFill>
                <a:srgbClr val="F7309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矢印コネクタ 4"/>
            <p:cNvCxnSpPr/>
            <p:nvPr/>
          </p:nvCxnSpPr>
          <p:spPr>
            <a:xfrm flipV="1">
              <a:off x="6276302" y="2915957"/>
              <a:ext cx="0" cy="231667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>
              <a:off x="5280517" y="3587674"/>
              <a:ext cx="3261042" cy="1588"/>
            </a:xfrm>
            <a:prstGeom prst="line">
              <a:avLst/>
            </a:prstGeom>
            <a:ln>
              <a:solidFill>
                <a:srgbClr val="F7309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>
              <a:off x="6412526" y="4502214"/>
              <a:ext cx="0" cy="41821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 flipH="1">
              <a:off x="6508202" y="4127730"/>
              <a:ext cx="640924" cy="58395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フリーフォーム 10"/>
            <p:cNvSpPr/>
            <p:nvPr/>
          </p:nvSpPr>
          <p:spPr>
            <a:xfrm>
              <a:off x="5371126" y="4527551"/>
              <a:ext cx="3175000" cy="469082"/>
            </a:xfrm>
            <a:custGeom>
              <a:avLst/>
              <a:gdLst>
                <a:gd name="connsiteX0" fmla="*/ 0 w 3175000"/>
                <a:gd name="connsiteY0" fmla="*/ 267540 h 692157"/>
                <a:gd name="connsiteX1" fmla="*/ 876300 w 3175000"/>
                <a:gd name="connsiteY1" fmla="*/ 686640 h 692157"/>
                <a:gd name="connsiteX2" fmla="*/ 2057400 w 3175000"/>
                <a:gd name="connsiteY2" fmla="*/ 840 h 692157"/>
                <a:gd name="connsiteX3" fmla="*/ 3175000 w 3175000"/>
                <a:gd name="connsiteY3" fmla="*/ 534240 h 692157"/>
                <a:gd name="connsiteX4" fmla="*/ 3175000 w 3175000"/>
                <a:gd name="connsiteY4" fmla="*/ 534240 h 69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000" h="692157">
                  <a:moveTo>
                    <a:pt x="0" y="267540"/>
                  </a:moveTo>
                  <a:cubicBezTo>
                    <a:pt x="266700" y="499315"/>
                    <a:pt x="533400" y="731090"/>
                    <a:pt x="876300" y="686640"/>
                  </a:cubicBezTo>
                  <a:cubicBezTo>
                    <a:pt x="1219200" y="642190"/>
                    <a:pt x="1674283" y="26240"/>
                    <a:pt x="2057400" y="840"/>
                  </a:cubicBezTo>
                  <a:cubicBezTo>
                    <a:pt x="2440517" y="-24560"/>
                    <a:pt x="3175000" y="534240"/>
                    <a:pt x="3175000" y="534240"/>
                  </a:cubicBezTo>
                  <a:lnTo>
                    <a:pt x="3175000" y="534240"/>
                  </a:ln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8269292" y="3946255"/>
            <a:ext cx="670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accent1"/>
                </a:solidFill>
              </a:rPr>
              <a:t>flat</a:t>
            </a:r>
            <a:endParaRPr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8184862" y="2256379"/>
            <a:ext cx="80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73096"/>
                </a:solidFill>
              </a:rPr>
              <a:t>c</a:t>
            </a:r>
            <a:r>
              <a:rPr lang="en-US" altLang="ja-JP" sz="2400" dirty="0" smtClean="0">
                <a:solidFill>
                  <a:srgbClr val="F73096"/>
                </a:solidFill>
              </a:rPr>
              <a:t>om.</a:t>
            </a:r>
            <a:endParaRPr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8231117" y="3101645"/>
            <a:ext cx="80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73096"/>
                </a:solidFill>
              </a:rPr>
              <a:t>c</a:t>
            </a:r>
            <a:r>
              <a:rPr lang="en-US" altLang="ja-JP" sz="2400" dirty="0" smtClean="0">
                <a:solidFill>
                  <a:srgbClr val="F73096"/>
                </a:solidFill>
              </a:rPr>
              <a:t>om.</a:t>
            </a:r>
            <a:endParaRPr lang="ja-JP" altLang="en-US" sz="2400" dirty="0"/>
          </a:p>
        </p:txBody>
      </p:sp>
      <p:pic>
        <p:nvPicPr>
          <p:cNvPr id="15" name="図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27" y="2370170"/>
            <a:ext cx="4857807" cy="598163"/>
          </a:xfrm>
          <a:prstGeom prst="rect">
            <a:avLst/>
          </a:prstGeom>
        </p:spPr>
      </p:pic>
      <p:grpSp>
        <p:nvGrpSpPr>
          <p:cNvPr id="18" name="図形グループ 17"/>
          <p:cNvGrpSpPr/>
          <p:nvPr/>
        </p:nvGrpSpPr>
        <p:grpSpPr>
          <a:xfrm>
            <a:off x="6318836" y="2060923"/>
            <a:ext cx="532482" cy="540229"/>
            <a:chOff x="8206690" y="1986124"/>
            <a:chExt cx="532482" cy="540229"/>
          </a:xfrm>
        </p:grpSpPr>
        <p:sp>
          <p:nvSpPr>
            <p:cNvPr id="10" name="正方形/長方形 9"/>
            <p:cNvSpPr/>
            <p:nvPr/>
          </p:nvSpPr>
          <p:spPr>
            <a:xfrm>
              <a:off x="8269292" y="1986124"/>
              <a:ext cx="443694" cy="523220"/>
            </a:xfrm>
            <a:prstGeom prst="rect">
              <a:avLst/>
            </a:prstGeom>
            <a:ln w="38100" cmpd="sng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ja-JP" sz="2800" dirty="0" err="1" smtClean="0"/>
                <a:t>φ</a:t>
              </a:r>
              <a:endParaRPr lang="ja-JP" altLang="en-US" sz="28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8206690" y="2064688"/>
              <a:ext cx="532482" cy="461665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9" name="図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8" y="3444594"/>
            <a:ext cx="5878871" cy="570596"/>
          </a:xfrm>
          <a:prstGeom prst="rect">
            <a:avLst/>
          </a:prstGeom>
        </p:spPr>
      </p:pic>
      <p:sp>
        <p:nvSpPr>
          <p:cNvPr id="20" name="円/楕円 19"/>
          <p:cNvSpPr/>
          <p:nvPr/>
        </p:nvSpPr>
        <p:spPr>
          <a:xfrm flipH="1" flipV="1">
            <a:off x="288049" y="2369224"/>
            <a:ext cx="851061" cy="610859"/>
          </a:xfrm>
          <a:prstGeom prst="ellipse">
            <a:avLst/>
          </a:prstGeom>
          <a:noFill/>
          <a:ln w="28575" cmpd="sng">
            <a:solidFill>
              <a:srgbClr val="F7309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flipH="1" flipV="1">
            <a:off x="274956" y="3451756"/>
            <a:ext cx="851061" cy="610859"/>
          </a:xfrm>
          <a:prstGeom prst="ellipse">
            <a:avLst/>
          </a:prstGeom>
          <a:noFill/>
          <a:ln w="28575" cmpd="sng">
            <a:solidFill>
              <a:srgbClr val="F7309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 rot="16200000">
            <a:off x="438465" y="2800421"/>
            <a:ext cx="47167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4800" dirty="0">
                <a:solidFill>
                  <a:srgbClr val="F73096"/>
                </a:solidFill>
              </a:rPr>
              <a:t>=</a:t>
            </a:r>
            <a:endParaRPr lang="ja-JP" altLang="en-US" sz="4800" dirty="0">
              <a:solidFill>
                <a:srgbClr val="F73096"/>
              </a:solidFill>
            </a:endParaRPr>
          </a:p>
        </p:txBody>
      </p:sp>
      <p:pic>
        <p:nvPicPr>
          <p:cNvPr id="39" name="図 3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7" y="5592803"/>
            <a:ext cx="1497511" cy="528223"/>
          </a:xfrm>
          <a:prstGeom prst="rect">
            <a:avLst/>
          </a:prstGeom>
        </p:spPr>
      </p:pic>
      <p:cxnSp>
        <p:nvCxnSpPr>
          <p:cNvPr id="42" name="直線矢印コネクタ 41"/>
          <p:cNvCxnSpPr/>
          <p:nvPr/>
        </p:nvCxnSpPr>
        <p:spPr>
          <a:xfrm flipH="1">
            <a:off x="1230767" y="3946255"/>
            <a:ext cx="1636656" cy="8592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円/楕円 43"/>
          <p:cNvSpPr/>
          <p:nvPr/>
        </p:nvSpPr>
        <p:spPr>
          <a:xfrm flipH="1" flipV="1">
            <a:off x="2823420" y="3498194"/>
            <a:ext cx="541547" cy="45250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5870651" y="5302504"/>
            <a:ext cx="2245710" cy="141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6" name="図 4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63" y="6160308"/>
            <a:ext cx="5325829" cy="523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flipV="1">
            <a:off x="5394420" y="5457258"/>
            <a:ext cx="1276636" cy="61139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3" name="図 5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5" y="4656584"/>
            <a:ext cx="7435304" cy="6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9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Beyond delta-N </a:t>
            </a:r>
            <a:r>
              <a:rPr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We extend the formalism to multi-field case.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As a final slice, we choose </a:t>
            </a:r>
            <a:r>
              <a:rPr lang="en-US" altLang="ja-JP" sz="2400" dirty="0" smtClean="0">
                <a:solidFill>
                  <a:srgbClr val="008000"/>
                </a:solidFill>
              </a:rPr>
              <a:t>uniform E </a:t>
            </a:r>
            <a:r>
              <a:rPr lang="en-US" altLang="ja-JP" sz="2400" dirty="0" smtClean="0"/>
              <a:t>or </a:t>
            </a:r>
            <a:r>
              <a:rPr lang="en-US" altLang="ja-JP" sz="2400" dirty="0" smtClean="0">
                <a:solidFill>
                  <a:schemeClr val="accent1"/>
                </a:solidFill>
              </a:rPr>
              <a:t>uniform K</a:t>
            </a:r>
            <a:r>
              <a:rPr lang="en-US" altLang="ja-JP" sz="2400" dirty="0" smtClean="0"/>
              <a:t> slice</a:t>
            </a:r>
          </a:p>
          <a:p>
            <a:pPr marL="0" indent="0">
              <a:buNone/>
            </a:pPr>
            <a:r>
              <a:rPr kumimoji="1" lang="en-US" altLang="ja-JP" sz="2400" dirty="0"/>
              <a:t>　</a:t>
            </a:r>
            <a:r>
              <a:rPr kumimoji="1" lang="ja-JP" altLang="en-US" sz="2400" dirty="0" smtClean="0"/>
              <a:t>　　</a:t>
            </a:r>
            <a:r>
              <a:rPr lang="en-US" altLang="ja-JP" sz="2400" dirty="0" smtClean="0"/>
              <a:t>since</a:t>
            </a:r>
            <a:r>
              <a:rPr kumimoji="1" lang="en-US" altLang="ja-JP" sz="2400" dirty="0" smtClean="0"/>
              <a:t> we cannot take “</a:t>
            </a:r>
            <a:r>
              <a:rPr kumimoji="1" lang="en-US" altLang="ja-JP" sz="2400" dirty="0" err="1" smtClean="0"/>
              <a:t>comoving</a:t>
            </a:r>
            <a:r>
              <a:rPr kumimoji="1" lang="en-US" altLang="ja-JP" sz="2400" dirty="0" smtClean="0"/>
              <a:t> slice”.</a:t>
            </a:r>
          </a:p>
          <a:p>
            <a:pPr marL="0" indent="0">
              <a:buNone/>
            </a:pPr>
            <a:endParaRPr lang="en-US" altLang="ja-JP" sz="2400" dirty="0"/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We can compute “delta N” form the solution of E, K.</a:t>
            </a:r>
            <a:endParaRPr kumimoji="1" lang="ja-JP" altLang="en-US" sz="2400" dirty="0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96" y="2996186"/>
            <a:ext cx="1914773" cy="335306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37" y="3567894"/>
            <a:ext cx="1193291" cy="307946"/>
          </a:xfrm>
          <a:prstGeom prst="rect">
            <a:avLst/>
          </a:prstGeom>
        </p:spPr>
      </p:pic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96" y="3609064"/>
            <a:ext cx="1465103" cy="34534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903655" y="3503522"/>
            <a:ext cx="2305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@ lowest order</a:t>
            </a:r>
            <a:endParaRPr lang="ja-JP" altLang="en-US" sz="2400" dirty="0"/>
          </a:p>
        </p:txBody>
      </p:sp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8" y="4879659"/>
            <a:ext cx="4646887" cy="573261"/>
          </a:xfrm>
          <a:prstGeom prst="rect">
            <a:avLst/>
          </a:prstGeom>
        </p:spPr>
      </p:pic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07" y="5685634"/>
            <a:ext cx="5790898" cy="833709"/>
          </a:xfrm>
          <a:prstGeom prst="rect">
            <a:avLst/>
          </a:prstGeom>
        </p:spPr>
      </p:pic>
      <p:sp>
        <p:nvSpPr>
          <p:cNvPr id="13" name="曲折矢印 12"/>
          <p:cNvSpPr/>
          <p:nvPr/>
        </p:nvSpPr>
        <p:spPr>
          <a:xfrm rot="6503993" flipV="1">
            <a:off x="2990085" y="5087097"/>
            <a:ext cx="813816" cy="621893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5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799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3403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Question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65508" y="3077731"/>
            <a:ext cx="7639591" cy="142812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How can we calculate</a:t>
            </a:r>
          </a:p>
          <a:p>
            <a:pPr marL="0" indent="0">
              <a:buNone/>
            </a:pPr>
            <a:r>
              <a:rPr lang="en-US" altLang="ja-JP" dirty="0"/>
              <a:t>　</a:t>
            </a:r>
            <a:r>
              <a:rPr lang="ja-JP" altLang="en-US" dirty="0" smtClean="0"/>
              <a:t>　</a:t>
            </a:r>
            <a:r>
              <a:rPr kumimoji="1" lang="en-US" altLang="ja-JP" dirty="0" smtClean="0"/>
              <a:t> the correction of delta-N formalism 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101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34032"/>
            <a:ext cx="8229600" cy="1143000"/>
          </a:xfrm>
        </p:spPr>
        <p:txBody>
          <a:bodyPr/>
          <a:lstStyle/>
          <a:p>
            <a:r>
              <a:rPr lang="en-US" altLang="ja-JP" dirty="0"/>
              <a:t>Answer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65508" y="3077731"/>
            <a:ext cx="7639591" cy="1428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To calculate the cor. of delta-N,</a:t>
            </a:r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en-US" altLang="ja-JP" dirty="0"/>
              <a:t>all you have to do is calculate </a:t>
            </a:r>
            <a:r>
              <a:rPr lang="en-US" altLang="ja-JP" dirty="0" smtClean="0"/>
              <a:t>“delta</a:t>
            </a:r>
            <a:r>
              <a:rPr lang="en-US" altLang="ja-JP" dirty="0"/>
              <a:t>-</a:t>
            </a:r>
            <a:r>
              <a:rPr lang="en-US" altLang="ja-JP" dirty="0" smtClean="0"/>
              <a:t>N</a:t>
            </a:r>
            <a:r>
              <a:rPr lang="en-US" altLang="ja-JP" dirty="0"/>
              <a:t>”</a:t>
            </a:r>
            <a:r>
              <a:rPr lang="en-US" altLang="ja-JP" dirty="0" smtClean="0"/>
              <a:t>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703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Evolution of fluctuation</a:t>
            </a:r>
            <a:endParaRPr kumimoji="1" lang="ja-JP" altLang="en-US" dirty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5250980" y="4140437"/>
            <a:ext cx="2034937" cy="1099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sz="2400" dirty="0" smtClean="0">
                <a:solidFill>
                  <a:srgbClr val="008000"/>
                </a:solidFill>
              </a:rPr>
              <a:t>Perturbation</a:t>
            </a:r>
          </a:p>
          <a:p>
            <a:pPr marL="0" indent="0">
              <a:buFont typeface="Arial"/>
              <a:buNone/>
            </a:pPr>
            <a:r>
              <a:rPr lang="en-US" altLang="ja-JP" sz="2400" dirty="0" smtClean="0">
                <a:solidFill>
                  <a:srgbClr val="008000"/>
                </a:solidFill>
              </a:rPr>
              <a:t> theory</a:t>
            </a:r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753069" y="1540886"/>
            <a:ext cx="0" cy="3912878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2825530" y="1660730"/>
            <a:ext cx="0" cy="3793033"/>
          </a:xfrm>
          <a:prstGeom prst="line">
            <a:avLst/>
          </a:prstGeom>
          <a:ln>
            <a:prstDash val="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3160974" y="4762701"/>
            <a:ext cx="802683" cy="359470"/>
          </a:xfrm>
          <a:custGeom>
            <a:avLst/>
            <a:gdLst>
              <a:gd name="connsiteX0" fmla="*/ 0 w 1737150"/>
              <a:gd name="connsiteY0" fmla="*/ 0 h 623066"/>
              <a:gd name="connsiteX1" fmla="*/ 299509 w 1737150"/>
              <a:gd name="connsiteY1" fmla="*/ 539175 h 623066"/>
              <a:gd name="connsiteX2" fmla="*/ 634959 w 1737150"/>
              <a:gd name="connsiteY2" fmla="*/ 23963 h 623066"/>
              <a:gd name="connsiteX3" fmla="*/ 874565 w 1737150"/>
              <a:gd name="connsiteY3" fmla="*/ 575119 h 623066"/>
              <a:gd name="connsiteX4" fmla="*/ 1150113 w 1737150"/>
              <a:gd name="connsiteY4" fmla="*/ 23963 h 623066"/>
              <a:gd name="connsiteX5" fmla="*/ 1461602 w 1737150"/>
              <a:gd name="connsiteY5" fmla="*/ 623046 h 623066"/>
              <a:gd name="connsiteX6" fmla="*/ 1737150 w 1737150"/>
              <a:gd name="connsiteY6" fmla="*/ 47927 h 62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7150" h="623066">
                <a:moveTo>
                  <a:pt x="0" y="0"/>
                </a:moveTo>
                <a:cubicBezTo>
                  <a:pt x="96841" y="267590"/>
                  <a:pt x="193683" y="535181"/>
                  <a:pt x="299509" y="539175"/>
                </a:cubicBezTo>
                <a:cubicBezTo>
                  <a:pt x="405335" y="543169"/>
                  <a:pt x="539116" y="17972"/>
                  <a:pt x="634959" y="23963"/>
                </a:cubicBezTo>
                <a:cubicBezTo>
                  <a:pt x="730802" y="29954"/>
                  <a:pt x="788706" y="575119"/>
                  <a:pt x="874565" y="575119"/>
                </a:cubicBezTo>
                <a:cubicBezTo>
                  <a:pt x="960424" y="575119"/>
                  <a:pt x="1052274" y="15975"/>
                  <a:pt x="1150113" y="23963"/>
                </a:cubicBezTo>
                <a:cubicBezTo>
                  <a:pt x="1247953" y="31951"/>
                  <a:pt x="1363763" y="619052"/>
                  <a:pt x="1461602" y="623046"/>
                </a:cubicBezTo>
                <a:cubicBezTo>
                  <a:pt x="1559441" y="627040"/>
                  <a:pt x="1737150" y="47927"/>
                  <a:pt x="1737150" y="47927"/>
                </a:cubicBezTo>
              </a:path>
            </a:pathLst>
          </a:custGeom>
          <a:ln>
            <a:solidFill>
              <a:srgbClr val="37609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>
            <a:off x="4283781" y="1660730"/>
            <a:ext cx="0" cy="3793033"/>
          </a:xfrm>
          <a:prstGeom prst="line">
            <a:avLst/>
          </a:prstGeom>
          <a:ln>
            <a:prstDash val="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フリーフォーム 24"/>
          <p:cNvSpPr/>
          <p:nvPr/>
        </p:nvSpPr>
        <p:spPr>
          <a:xfrm>
            <a:off x="71884" y="1830390"/>
            <a:ext cx="8997241" cy="793161"/>
          </a:xfrm>
          <a:custGeom>
            <a:avLst/>
            <a:gdLst>
              <a:gd name="connsiteX0" fmla="*/ 0 w 8997241"/>
              <a:gd name="connsiteY0" fmla="*/ 180149 h 793161"/>
              <a:gd name="connsiteX1" fmla="*/ 3510242 w 8997241"/>
              <a:gd name="connsiteY1" fmla="*/ 791213 h 793161"/>
              <a:gd name="connsiteX2" fmla="*/ 6229780 w 8997241"/>
              <a:gd name="connsiteY2" fmla="*/ 424 h 793161"/>
              <a:gd name="connsiteX3" fmla="*/ 8997241 w 8997241"/>
              <a:gd name="connsiteY3" fmla="*/ 671397 h 79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241" h="793161">
                <a:moveTo>
                  <a:pt x="0" y="180149"/>
                </a:moveTo>
                <a:cubicBezTo>
                  <a:pt x="1235972" y="500658"/>
                  <a:pt x="2471945" y="821167"/>
                  <a:pt x="3510242" y="791213"/>
                </a:cubicBezTo>
                <a:cubicBezTo>
                  <a:pt x="4548539" y="761259"/>
                  <a:pt x="5315280" y="20393"/>
                  <a:pt x="6229780" y="424"/>
                </a:cubicBezTo>
                <a:cubicBezTo>
                  <a:pt x="7144280" y="-19545"/>
                  <a:pt x="8997241" y="671397"/>
                  <a:pt x="8997241" y="671397"/>
                </a:cubicBez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2861470" y="2174055"/>
            <a:ext cx="1434291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7" name="図 2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6" y="3290226"/>
            <a:ext cx="152400" cy="304800"/>
          </a:xfrm>
          <a:prstGeom prst="rect">
            <a:avLst/>
          </a:prstGeom>
        </p:spPr>
      </p:pic>
      <p:sp>
        <p:nvSpPr>
          <p:cNvPr id="28" name="フリーフォーム 27"/>
          <p:cNvSpPr/>
          <p:nvPr/>
        </p:nvSpPr>
        <p:spPr>
          <a:xfrm>
            <a:off x="1581520" y="3524074"/>
            <a:ext cx="3989456" cy="443476"/>
          </a:xfrm>
          <a:custGeom>
            <a:avLst/>
            <a:gdLst>
              <a:gd name="connsiteX0" fmla="*/ 0 w 6385525"/>
              <a:gd name="connsiteY0" fmla="*/ 72200 h 886953"/>
              <a:gd name="connsiteX1" fmla="*/ 1210015 w 6385525"/>
              <a:gd name="connsiteY1" fmla="*/ 599393 h 886953"/>
              <a:gd name="connsiteX2" fmla="*/ 2551814 w 6385525"/>
              <a:gd name="connsiteY2" fmla="*/ 311 h 886953"/>
              <a:gd name="connsiteX3" fmla="*/ 3618065 w 6385525"/>
              <a:gd name="connsiteY3" fmla="*/ 695247 h 886953"/>
              <a:gd name="connsiteX4" fmla="*/ 5115608 w 6385525"/>
              <a:gd name="connsiteY4" fmla="*/ 60219 h 886953"/>
              <a:gd name="connsiteX5" fmla="*/ 6385525 w 6385525"/>
              <a:gd name="connsiteY5" fmla="*/ 886953 h 886953"/>
              <a:gd name="connsiteX6" fmla="*/ 6385525 w 6385525"/>
              <a:gd name="connsiteY6" fmla="*/ 886953 h 88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5525" h="886953">
                <a:moveTo>
                  <a:pt x="0" y="72200"/>
                </a:moveTo>
                <a:cubicBezTo>
                  <a:pt x="392356" y="341787"/>
                  <a:pt x="784713" y="611375"/>
                  <a:pt x="1210015" y="599393"/>
                </a:cubicBezTo>
                <a:cubicBezTo>
                  <a:pt x="1635317" y="587412"/>
                  <a:pt x="2150472" y="-15665"/>
                  <a:pt x="2551814" y="311"/>
                </a:cubicBezTo>
                <a:cubicBezTo>
                  <a:pt x="2953156" y="16287"/>
                  <a:pt x="3190766" y="685262"/>
                  <a:pt x="3618065" y="695247"/>
                </a:cubicBezTo>
                <a:cubicBezTo>
                  <a:pt x="4045364" y="705232"/>
                  <a:pt x="4654365" y="28268"/>
                  <a:pt x="5115608" y="60219"/>
                </a:cubicBezTo>
                <a:cubicBezTo>
                  <a:pt x="5576851" y="92170"/>
                  <a:pt x="6385525" y="886953"/>
                  <a:pt x="6385525" y="886953"/>
                </a:cubicBezTo>
                <a:lnTo>
                  <a:pt x="6385525" y="886953"/>
                </a:ln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10" y="4741138"/>
            <a:ext cx="1180720" cy="297367"/>
          </a:xfrm>
          <a:prstGeom prst="rect">
            <a:avLst/>
          </a:prstGeom>
        </p:spPr>
      </p:pic>
      <p:pic>
        <p:nvPicPr>
          <p:cNvPr id="30" name="図 2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10" y="3153354"/>
            <a:ext cx="1144778" cy="279835"/>
          </a:xfrm>
          <a:prstGeom prst="rect">
            <a:avLst/>
          </a:prstGeom>
        </p:spPr>
      </p:pic>
      <p:pic>
        <p:nvPicPr>
          <p:cNvPr id="31" name="図 3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50" y="1948280"/>
            <a:ext cx="1047548" cy="263827"/>
          </a:xfrm>
          <a:prstGeom prst="rect">
            <a:avLst/>
          </a:prstGeom>
        </p:spPr>
      </p:pic>
      <p:sp>
        <p:nvSpPr>
          <p:cNvPr id="32" name="上下矢印 31"/>
          <p:cNvSpPr/>
          <p:nvPr/>
        </p:nvSpPr>
        <p:spPr>
          <a:xfrm>
            <a:off x="4722801" y="1540886"/>
            <a:ext cx="484632" cy="3912878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上下矢印 32"/>
          <p:cNvSpPr/>
          <p:nvPr/>
        </p:nvSpPr>
        <p:spPr>
          <a:xfrm>
            <a:off x="6063769" y="1540886"/>
            <a:ext cx="484632" cy="2517777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6588728" y="2423892"/>
            <a:ext cx="1820809" cy="1219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Gradient</a:t>
            </a:r>
          </a:p>
          <a:p>
            <a:pPr marL="0" indent="0">
              <a:buFont typeface="Arial"/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 expansion</a:t>
            </a:r>
          </a:p>
        </p:txBody>
      </p:sp>
      <p:pic>
        <p:nvPicPr>
          <p:cNvPr id="35" name="図 3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16" y="1746182"/>
            <a:ext cx="699939" cy="339364"/>
          </a:xfrm>
          <a:prstGeom prst="rect">
            <a:avLst/>
          </a:prstGeom>
        </p:spPr>
      </p:pic>
      <p:sp>
        <p:nvSpPr>
          <p:cNvPr id="36" name="コンテンツ プレースホルダー 2"/>
          <p:cNvSpPr txBox="1">
            <a:spLocks/>
          </p:cNvSpPr>
          <p:nvPr/>
        </p:nvSpPr>
        <p:spPr>
          <a:xfrm>
            <a:off x="554897" y="5710755"/>
            <a:ext cx="8115871" cy="1047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smtClean="0"/>
              <a:t>Concentrating on the evolution of fluctuations on large scales,</a:t>
            </a:r>
          </a:p>
          <a:p>
            <a:pPr marL="0" indent="0">
              <a:buNone/>
            </a:pPr>
            <a:r>
              <a:rPr lang="ja-JP" altLang="en-US" sz="2400" dirty="0" smtClean="0"/>
              <a:t>　　</a:t>
            </a:r>
            <a:r>
              <a:rPr lang="en-US" altLang="ja-JP" sz="2400" dirty="0" smtClean="0"/>
              <a:t>we don’t necessarily have to solve complicated </a:t>
            </a:r>
            <a:r>
              <a:rPr lang="en-US" altLang="ja-JP" sz="2400" dirty="0" err="1" smtClean="0"/>
              <a:t>pertur</a:t>
            </a:r>
            <a:r>
              <a:rPr lang="en-US" altLang="ja-JP" sz="2400" dirty="0" smtClean="0"/>
              <a:t>. Eq.</a:t>
            </a:r>
            <a:endParaRPr lang="ja-JP" altLang="en-US" sz="2400" dirty="0"/>
          </a:p>
        </p:txBody>
      </p:sp>
      <p:sp>
        <p:nvSpPr>
          <p:cNvPr id="37" name="角丸四角形 36"/>
          <p:cNvSpPr/>
          <p:nvPr/>
        </p:nvSpPr>
        <p:spPr>
          <a:xfrm>
            <a:off x="455010" y="5710755"/>
            <a:ext cx="8215758" cy="919815"/>
          </a:xfrm>
          <a:prstGeom prst="round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50" y="1526482"/>
            <a:ext cx="1796672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0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Gradient expansion </a:t>
            </a:r>
            <a:r>
              <a:rPr lang="en-US" altLang="ja-JP" dirty="0" smtClean="0"/>
              <a:t>approach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1" y="1600200"/>
            <a:ext cx="8384543" cy="1501393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In GE, equations are expanded in powers of </a:t>
            </a:r>
            <a:r>
              <a:rPr lang="en-US" altLang="ja-JP" sz="2400" dirty="0" smtClean="0">
                <a:solidFill>
                  <a:srgbClr val="008000"/>
                </a:solidFill>
              </a:rPr>
              <a:t>spatial gradients</a:t>
            </a:r>
            <a:r>
              <a:rPr lang="en-US" altLang="ja-JP" sz="2400" dirty="0" smtClean="0"/>
              <a:t>.</a:t>
            </a:r>
            <a:r>
              <a:rPr lang="en-US" altLang="ja-JP" sz="2400" dirty="0"/>
              <a:t> 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ja-JP" sz="2400" dirty="0"/>
              <a:t>　</a:t>
            </a:r>
            <a:r>
              <a:rPr lang="ja-JP" altLang="en-US" sz="2400" dirty="0" smtClean="0"/>
              <a:t>　　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Although </a:t>
            </a:r>
            <a:r>
              <a:rPr lang="en-US" altLang="ja-JP" sz="2400" dirty="0"/>
              <a:t>i</a:t>
            </a:r>
            <a:r>
              <a:rPr lang="en-US" altLang="ja-JP" sz="2400" dirty="0" smtClean="0"/>
              <a:t>t is </a:t>
            </a:r>
            <a:r>
              <a:rPr lang="en-US" altLang="ja-JP" sz="2400" dirty="0" smtClean="0">
                <a:solidFill>
                  <a:srgbClr val="4F81BD"/>
                </a:solidFill>
              </a:rPr>
              <a:t>only </a:t>
            </a:r>
            <a:r>
              <a:rPr lang="en-US" altLang="ja-JP" sz="2400" dirty="0" smtClean="0"/>
              <a:t>applicable </a:t>
            </a:r>
            <a:r>
              <a:rPr lang="en-US" altLang="ja-JP" sz="2400" dirty="0" smtClean="0"/>
              <a:t>to </a:t>
            </a:r>
            <a:r>
              <a:rPr lang="en-US" altLang="ja-JP" sz="2400" dirty="0" err="1" smtClean="0">
                <a:solidFill>
                  <a:srgbClr val="4F81BD"/>
                </a:solidFill>
              </a:rPr>
              <a:t>superhorizon</a:t>
            </a:r>
            <a:r>
              <a:rPr lang="en-US" altLang="ja-JP" sz="2400" dirty="0" smtClean="0"/>
              <a:t> evolution,</a:t>
            </a:r>
          </a:p>
          <a:p>
            <a:pPr marL="0" indent="0">
              <a:buNone/>
            </a:pPr>
            <a:r>
              <a:rPr lang="ja-JP" altLang="ja-JP" sz="2400" dirty="0">
                <a:solidFill>
                  <a:srgbClr val="FF0000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　　</a:t>
            </a:r>
            <a:r>
              <a:rPr lang="en-US" altLang="ja-JP" sz="2400" dirty="0">
                <a:solidFill>
                  <a:srgbClr val="FF0000"/>
                </a:solidFill>
              </a:rPr>
              <a:t>　</a:t>
            </a:r>
            <a:r>
              <a:rPr lang="en-US" altLang="ja-JP" sz="2400" dirty="0" smtClean="0">
                <a:solidFill>
                  <a:srgbClr val="FF0000"/>
                </a:solidFill>
              </a:rPr>
              <a:t>full </a:t>
            </a:r>
            <a:r>
              <a:rPr lang="en-US" altLang="ja-JP" sz="2400" dirty="0" smtClean="0">
                <a:solidFill>
                  <a:srgbClr val="FF0000"/>
                </a:solidFill>
              </a:rPr>
              <a:t>nonlinear </a:t>
            </a:r>
            <a:r>
              <a:rPr lang="en-US" altLang="ja-JP" sz="2400" dirty="0" smtClean="0"/>
              <a:t>effects are taken into account</a:t>
            </a:r>
            <a:r>
              <a:rPr lang="en-US" altLang="ja-JP" sz="2400" dirty="0" smtClean="0"/>
              <a:t>.</a:t>
            </a:r>
            <a:endParaRPr lang="en-US" altLang="ja-JP" sz="2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4948320" y="3637123"/>
            <a:ext cx="213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Background </a:t>
            </a:r>
            <a:r>
              <a:rPr lang="en-US" altLang="ja-JP" sz="2400" dirty="0">
                <a:solidFill>
                  <a:srgbClr val="000000"/>
                </a:solidFill>
              </a:rPr>
              <a:t>Eq.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1589525" y="3628027"/>
            <a:ext cx="2295866" cy="493958"/>
          </a:xfrm>
          <a:prstGeom prst="roundRect">
            <a:avLst/>
          </a:prstGeom>
          <a:noFill/>
          <a:ln w="38100" cmpd="sng">
            <a:solidFill>
              <a:srgbClr val="F7309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638373" y="3623686"/>
            <a:ext cx="2234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lowest </a:t>
            </a:r>
            <a:r>
              <a:rPr lang="en-US" altLang="ja-JP" sz="2400" dirty="0"/>
              <a:t>order Eq.</a:t>
            </a:r>
            <a:endParaRPr lang="ja-JP" altLang="en-US" sz="2400" dirty="0"/>
          </a:p>
        </p:txBody>
      </p:sp>
      <p:sp>
        <p:nvSpPr>
          <p:cNvPr id="21" name="角丸四角形 20"/>
          <p:cNvSpPr/>
          <p:nvPr/>
        </p:nvSpPr>
        <p:spPr>
          <a:xfrm>
            <a:off x="4856112" y="3621683"/>
            <a:ext cx="2300331" cy="500302"/>
          </a:xfrm>
          <a:prstGeom prst="round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125824" y="3380692"/>
            <a:ext cx="4912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</a:rPr>
              <a:t>=</a:t>
            </a:r>
            <a:endParaRPr lang="ja-JP" altLang="en-US" sz="4800" dirty="0"/>
          </a:p>
        </p:txBody>
      </p:sp>
      <p:sp>
        <p:nvSpPr>
          <p:cNvPr id="24" name="コンテンツ プレースホルダ 2"/>
          <p:cNvSpPr txBox="1">
            <a:spLocks/>
          </p:cNvSpPr>
          <p:nvPr/>
        </p:nvSpPr>
        <p:spPr>
          <a:xfrm>
            <a:off x="457200" y="4336752"/>
            <a:ext cx="8229600" cy="98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>
                <a:solidFill>
                  <a:srgbClr val="000000"/>
                </a:solidFill>
              </a:rPr>
              <a:t>Just </a:t>
            </a:r>
            <a:r>
              <a:rPr lang="en-US" altLang="ja-JP" sz="2400" dirty="0">
                <a:solidFill>
                  <a:srgbClr val="000000"/>
                </a:solidFill>
              </a:rPr>
              <a:t>by solving </a:t>
            </a:r>
            <a:r>
              <a:rPr lang="en-US" altLang="ja-JP" sz="2400" dirty="0" smtClean="0">
                <a:solidFill>
                  <a:srgbClr val="000000"/>
                </a:solidFill>
              </a:rPr>
              <a:t>background equations,</a:t>
            </a:r>
            <a:endParaRPr lang="en-US" altLang="ja-JP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0000"/>
                </a:solidFill>
              </a:rPr>
              <a:t>　　　</a:t>
            </a:r>
            <a:r>
              <a:rPr lang="en-US" altLang="ja-JP" sz="2400" dirty="0">
                <a:solidFill>
                  <a:srgbClr val="000000"/>
                </a:solidFill>
              </a:rPr>
              <a:t>w</a:t>
            </a:r>
            <a:r>
              <a:rPr lang="en-US" altLang="ja-JP" sz="2400" dirty="0" smtClean="0">
                <a:solidFill>
                  <a:srgbClr val="000000"/>
                </a:solidFill>
              </a:rPr>
              <a:t>e </a:t>
            </a:r>
            <a:r>
              <a:rPr lang="en-US" altLang="ja-JP" sz="2400" dirty="0">
                <a:solidFill>
                  <a:srgbClr val="000000"/>
                </a:solidFill>
              </a:rPr>
              <a:t>can calculate </a:t>
            </a:r>
            <a:r>
              <a:rPr lang="en-US" altLang="ja-JP" sz="2400" dirty="0" smtClean="0">
                <a:solidFill>
                  <a:srgbClr val="000000"/>
                </a:solidFill>
              </a:rPr>
              <a:t>curvature </a:t>
            </a:r>
            <a:r>
              <a:rPr lang="en-US" altLang="ja-JP" sz="2400" dirty="0">
                <a:solidFill>
                  <a:srgbClr val="000000"/>
                </a:solidFill>
              </a:rPr>
              <a:t>perturbations and NG in </a:t>
            </a:r>
            <a:r>
              <a:rPr lang="en-US" altLang="ja-JP" sz="2400" dirty="0" smtClean="0">
                <a:solidFill>
                  <a:srgbClr val="000000"/>
                </a:solidFill>
              </a:rPr>
              <a:t>them.</a:t>
            </a:r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805459" y="5330361"/>
            <a:ext cx="3269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:</a:t>
            </a:r>
            <a:r>
              <a:rPr lang="ja-JP" altLang="en-US" sz="2800" dirty="0" smtClean="0">
                <a:solidFill>
                  <a:srgbClr val="FF0000"/>
                </a:solidFill>
              </a:rPr>
              <a:t>　</a:t>
            </a:r>
            <a:r>
              <a:rPr lang="en-US" altLang="ja-JP" sz="2800" dirty="0" smtClean="0">
                <a:solidFill>
                  <a:srgbClr val="FF0000"/>
                </a:solidFill>
              </a:rPr>
              <a:t>delta-N formalism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1147958" y="5293728"/>
            <a:ext cx="7002001" cy="69713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71" y="5482735"/>
            <a:ext cx="628044" cy="25692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947863" y="5366540"/>
            <a:ext cx="2842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</a:rPr>
              <a:t> (difference of e-</a:t>
            </a:r>
            <a:r>
              <a:rPr lang="en-US" altLang="ja-JP" sz="2400" dirty="0" smtClean="0">
                <a:solidFill>
                  <a:srgbClr val="000000"/>
                </a:solidFill>
              </a:rPr>
              <a:t>fold)</a:t>
            </a:r>
            <a:endParaRPr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458682" y="3064960"/>
            <a:ext cx="7358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400" dirty="0"/>
              <a:t>At the </a:t>
            </a:r>
            <a:r>
              <a:rPr lang="en-US" altLang="ja-JP" sz="2400" dirty="0">
                <a:solidFill>
                  <a:srgbClr val="008000"/>
                </a:solidFill>
              </a:rPr>
              <a:t>lowest order</a:t>
            </a:r>
            <a:r>
              <a:rPr lang="en-US" altLang="ja-JP" sz="2400" dirty="0"/>
              <a:t> in GE (neglect all spatial gradients),</a:t>
            </a:r>
            <a:endParaRPr lang="en-US" altLang="ja-JP" sz="2400" dirty="0">
              <a:solidFill>
                <a:schemeClr val="accent1"/>
              </a:solidFill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483106" y="6180346"/>
            <a:ext cx="7725077" cy="624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Don’t we have to care about </a:t>
            </a:r>
            <a:r>
              <a:rPr lang="en-US" altLang="ja-JP" sz="2400" dirty="0" smtClean="0">
                <a:solidFill>
                  <a:srgbClr val="F73096"/>
                </a:solidFill>
              </a:rPr>
              <a:t>spatial gradient</a:t>
            </a:r>
            <a:r>
              <a:rPr lang="en-US" altLang="ja-JP" sz="2400" dirty="0" smtClean="0"/>
              <a:t> terms ?   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9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484" y="2167743"/>
            <a:ext cx="4009474" cy="267298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Slow-roll violation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600201"/>
            <a:ext cx="8555209" cy="635907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If slow-roll violation </a:t>
            </a:r>
            <a:r>
              <a:rPr lang="en-US" altLang="ja-JP" sz="2400" dirty="0" err="1" smtClean="0"/>
              <a:t>occured</a:t>
            </a:r>
            <a:r>
              <a:rPr lang="en-US" altLang="ja-JP" sz="2400" dirty="0" smtClean="0"/>
              <a:t>, we can</a:t>
            </a:r>
            <a:r>
              <a:rPr lang="en-US" altLang="ja-JP" sz="2400" dirty="0" smtClean="0">
                <a:solidFill>
                  <a:srgbClr val="F73096"/>
                </a:solidFill>
              </a:rPr>
              <a:t>not</a:t>
            </a:r>
            <a:r>
              <a:rPr lang="en-US" altLang="ja-JP" sz="2400" dirty="0" smtClean="0"/>
              <a:t> neglect </a:t>
            </a:r>
            <a:r>
              <a:rPr lang="en-US" altLang="ja-JP" sz="2400" dirty="0" smtClean="0">
                <a:solidFill>
                  <a:srgbClr val="F73096"/>
                </a:solidFill>
              </a:rPr>
              <a:t>gradient</a:t>
            </a:r>
            <a:r>
              <a:rPr lang="en-US" altLang="ja-JP" sz="2400" dirty="0" smtClean="0">
                <a:solidFill>
                  <a:srgbClr val="F73096"/>
                </a:solidFill>
              </a:rPr>
              <a:t> </a:t>
            </a:r>
            <a:r>
              <a:rPr lang="en-US" altLang="ja-JP" sz="2400" dirty="0" smtClean="0">
                <a:solidFill>
                  <a:srgbClr val="F73096"/>
                </a:solidFill>
              </a:rPr>
              <a:t>terms</a:t>
            </a:r>
            <a:r>
              <a:rPr lang="en-US" altLang="ja-JP" sz="2400" dirty="0" smtClean="0"/>
              <a:t>.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545813" y="4688180"/>
            <a:ext cx="2409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Leach, et al (PRD, 2001)</a:t>
            </a:r>
            <a:endParaRPr lang="en-US" altLang="ja-JP" dirty="0"/>
          </a:p>
        </p:txBody>
      </p:sp>
      <p:sp>
        <p:nvSpPr>
          <p:cNvPr id="24" name="角丸四角形 23"/>
          <p:cNvSpPr/>
          <p:nvPr/>
        </p:nvSpPr>
        <p:spPr>
          <a:xfrm>
            <a:off x="6354234" y="2874942"/>
            <a:ext cx="2503300" cy="493958"/>
          </a:xfrm>
          <a:prstGeom prst="roundRect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6403082" y="2870601"/>
            <a:ext cx="2439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Slow-roll violation</a:t>
            </a:r>
            <a:endParaRPr lang="ja-JP" altLang="en-US" sz="2400" dirty="0"/>
          </a:p>
        </p:txBody>
      </p:sp>
      <p:cxnSp>
        <p:nvCxnSpPr>
          <p:cNvPr id="35" name="直線コネクタ 34"/>
          <p:cNvCxnSpPr/>
          <p:nvPr/>
        </p:nvCxnSpPr>
        <p:spPr>
          <a:xfrm>
            <a:off x="3358387" y="3749203"/>
            <a:ext cx="3187425" cy="0"/>
          </a:xfrm>
          <a:prstGeom prst="line">
            <a:avLst/>
          </a:prstGeom>
          <a:ln w="38100" cmpd="sng"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上矢印 38"/>
          <p:cNvSpPr/>
          <p:nvPr/>
        </p:nvSpPr>
        <p:spPr>
          <a:xfrm>
            <a:off x="5492373" y="2662230"/>
            <a:ext cx="484632" cy="978408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4054253" y="4817685"/>
            <a:ext cx="1771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wave number</a:t>
            </a:r>
            <a:endParaRPr lang="ja-JP" altLang="en-US" sz="2000" dirty="0"/>
          </a:p>
        </p:txBody>
      </p:sp>
      <p:sp>
        <p:nvSpPr>
          <p:cNvPr id="43" name="正方形/長方形 42"/>
          <p:cNvSpPr/>
          <p:nvPr/>
        </p:nvSpPr>
        <p:spPr>
          <a:xfrm>
            <a:off x="774721" y="2686828"/>
            <a:ext cx="2282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Power spectrum</a:t>
            </a:r>
          </a:p>
          <a:p>
            <a:r>
              <a:rPr lang="en-US" altLang="ja-JP" sz="2000" dirty="0" smtClean="0"/>
              <a:t> of curvature pert.</a:t>
            </a:r>
            <a:endParaRPr lang="ja-JP" altLang="en-US" sz="2000" dirty="0"/>
          </a:p>
        </p:txBody>
      </p:sp>
      <p:sp>
        <p:nvSpPr>
          <p:cNvPr id="45" name="コンテンツ プレースホルダー 2"/>
          <p:cNvSpPr txBox="1">
            <a:spLocks/>
          </p:cNvSpPr>
          <p:nvPr/>
        </p:nvSpPr>
        <p:spPr>
          <a:xfrm>
            <a:off x="457200" y="5341541"/>
            <a:ext cx="8498265" cy="1429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Since </a:t>
            </a:r>
            <a:r>
              <a:rPr lang="en-US" altLang="ja-JP" sz="2400" dirty="0" smtClean="0"/>
              <a:t>slow-roll violation may naturally occur in multi</a:t>
            </a:r>
            <a:r>
              <a:rPr lang="en-US" altLang="ja-JP" sz="2400" dirty="0"/>
              <a:t>-</a:t>
            </a:r>
            <a:r>
              <a:rPr lang="en-US" altLang="ja-JP" sz="2400" dirty="0" smtClean="0"/>
              <a:t>field</a:t>
            </a:r>
          </a:p>
          <a:p>
            <a:pPr marL="0" indent="0">
              <a:buNone/>
            </a:pPr>
            <a:r>
              <a:rPr lang="ja-JP" altLang="en-US" sz="2400" dirty="0" smtClean="0"/>
              <a:t>　　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inflation models, we have to take into account </a:t>
            </a:r>
            <a:r>
              <a:rPr lang="en-US" altLang="ja-JP" sz="2400" dirty="0" smtClean="0"/>
              <a:t>gradient </a:t>
            </a:r>
            <a:r>
              <a:rPr lang="en-US" altLang="ja-JP" sz="2400" dirty="0" smtClean="0"/>
              <a:t>terms</a:t>
            </a:r>
          </a:p>
          <a:p>
            <a:pPr marL="0" indent="0">
              <a:buNone/>
            </a:pPr>
            <a:r>
              <a:rPr lang="ja-JP" altLang="en-US" sz="2400" dirty="0" smtClean="0"/>
              <a:t>　　</a:t>
            </a:r>
            <a:r>
              <a:rPr lang="ja-JP" altLang="ja-JP" sz="2400" dirty="0"/>
              <a:t>　</a:t>
            </a:r>
            <a:r>
              <a:rPr lang="en-US" altLang="ja-JP" sz="2400" dirty="0" smtClean="0"/>
              <a:t>more seriously in multi-field case</a:t>
            </a:r>
            <a:r>
              <a:rPr lang="en-US" altLang="ja-JP" sz="2400" dirty="0" smtClean="0"/>
              <a:t>.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2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Goal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31164" y="2552098"/>
            <a:ext cx="7431982" cy="2368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Our goal is to </a:t>
            </a:r>
            <a:r>
              <a:rPr lang="en-US" altLang="ja-JP" sz="2400" dirty="0" smtClean="0"/>
              <a:t>give </a:t>
            </a:r>
            <a:r>
              <a:rPr lang="en-US" altLang="ja-JP" sz="2400" dirty="0"/>
              <a:t>the general formalism for </a:t>
            </a:r>
            <a:r>
              <a:rPr lang="en-US" altLang="ja-JP" sz="2400" dirty="0" smtClean="0"/>
              <a:t>solving</a:t>
            </a:r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en-US" altLang="en-US" sz="2400" dirty="0" smtClean="0"/>
              <a:t>　　</a:t>
            </a:r>
            <a:r>
              <a:rPr lang="en-US" altLang="ja-JP" sz="2400" dirty="0" smtClean="0"/>
              <a:t>the higher order terms in (spatial) gradient expansion,</a:t>
            </a:r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ja-JP" sz="2400" dirty="0"/>
              <a:t>　</a:t>
            </a:r>
            <a:r>
              <a:rPr lang="ja-JP" altLang="en-US" sz="2400" dirty="0"/>
              <a:t>　　</a:t>
            </a:r>
            <a:r>
              <a:rPr lang="en-US" altLang="ja-JP" sz="2400" dirty="0" smtClean="0"/>
              <a:t>which can be applied to the case of multi</a:t>
            </a:r>
            <a:r>
              <a:rPr lang="en-US" altLang="ja-JP" sz="2400" dirty="0"/>
              <a:t>-</a:t>
            </a:r>
            <a:r>
              <a:rPr lang="en-US" altLang="ja-JP" sz="2400" dirty="0" smtClean="0"/>
              <a:t>field.</a:t>
            </a:r>
            <a:endParaRPr lang="ja-JP" altLang="en-US" sz="2400" dirty="0"/>
          </a:p>
        </p:txBody>
      </p:sp>
      <p:sp>
        <p:nvSpPr>
          <p:cNvPr id="13" name="角丸四角形 12"/>
          <p:cNvSpPr/>
          <p:nvPr/>
        </p:nvSpPr>
        <p:spPr>
          <a:xfrm>
            <a:off x="748109" y="2373805"/>
            <a:ext cx="7715038" cy="2644913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348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17999"/>
          </a:xfrm>
        </p:spPr>
        <p:txBody>
          <a:bodyPr/>
          <a:lstStyle/>
          <a:p>
            <a:r>
              <a:rPr kumimoji="1" lang="en-US" altLang="ja-JP" dirty="0" smtClean="0"/>
              <a:t>Gradient expansion approach</a:t>
            </a:r>
            <a:br>
              <a:rPr kumimoji="1" lang="en-US" altLang="ja-JP" dirty="0" smtClean="0"/>
            </a:br>
            <a:r>
              <a:rPr lang="en-US" altLang="ja-JP" dirty="0" smtClean="0"/>
              <a:t>and </a:t>
            </a:r>
            <a:br>
              <a:rPr lang="en-US" altLang="ja-JP" dirty="0" smtClean="0"/>
            </a:br>
            <a:r>
              <a:rPr lang="en-US" altLang="ja-JP" dirty="0" smtClean="0"/>
              <a:t>delta-N formalism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825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48" y="6038309"/>
            <a:ext cx="4785048" cy="7342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Gradient expansion </a:t>
            </a:r>
            <a:r>
              <a:rPr lang="en-US" altLang="ja-JP" dirty="0" smtClean="0"/>
              <a:t>approach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7904106" cy="585852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On </a:t>
            </a:r>
            <a:r>
              <a:rPr lang="en-US" altLang="ja-JP" sz="2400" dirty="0" err="1" smtClean="0"/>
              <a:t>superhorizon</a:t>
            </a:r>
            <a:r>
              <a:rPr lang="en-US" altLang="ja-JP" sz="2400" dirty="0" smtClean="0"/>
              <a:t> scales, gradient expansion </a:t>
            </a:r>
            <a:r>
              <a:rPr lang="en-US" altLang="ja-JP" sz="2400" dirty="0" smtClean="0"/>
              <a:t>will be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valid.</a:t>
            </a:r>
          </a:p>
        </p:txBody>
      </p:sp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35" y="2128524"/>
            <a:ext cx="2720004" cy="559019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89" y="2492167"/>
            <a:ext cx="1394495" cy="326371"/>
          </a:xfrm>
          <a:prstGeom prst="rect">
            <a:avLst/>
          </a:prstGeom>
        </p:spPr>
      </p:pic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00" y="2198264"/>
            <a:ext cx="1331108" cy="316931"/>
          </a:xfrm>
          <a:prstGeom prst="rect">
            <a:avLst/>
          </a:prstGeom>
        </p:spPr>
      </p:pic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457200" y="3351091"/>
            <a:ext cx="7297645" cy="647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We express </a:t>
            </a:r>
            <a:r>
              <a:rPr lang="en-US" altLang="ja-JP" sz="2400" dirty="0" smtClean="0"/>
              <a:t>the metric </a:t>
            </a:r>
            <a:r>
              <a:rPr lang="en-US" altLang="ja-JP" sz="2400" dirty="0" smtClean="0"/>
              <a:t>in </a:t>
            </a:r>
            <a:r>
              <a:rPr lang="en-US" altLang="ja-JP" sz="2400" dirty="0" smtClean="0"/>
              <a:t>ADM </a:t>
            </a:r>
            <a:r>
              <a:rPr lang="en-US" altLang="ja-JP" sz="2400" dirty="0" smtClean="0"/>
              <a:t>form </a:t>
            </a:r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</p:txBody>
      </p:sp>
      <p:pic>
        <p:nvPicPr>
          <p:cNvPr id="21" name="図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70" y="3913530"/>
            <a:ext cx="6359688" cy="402749"/>
          </a:xfrm>
          <a:prstGeom prst="rect">
            <a:avLst/>
          </a:prstGeom>
        </p:spPr>
      </p:pic>
      <p:pic>
        <p:nvPicPr>
          <p:cNvPr id="22" name="図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46" y="5065360"/>
            <a:ext cx="2448053" cy="412699"/>
          </a:xfrm>
          <a:prstGeom prst="rect">
            <a:avLst/>
          </a:prstGeom>
        </p:spPr>
      </p:pic>
      <p:pic>
        <p:nvPicPr>
          <p:cNvPr id="23" name="図 2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10" y="5154550"/>
            <a:ext cx="1624970" cy="339279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456040" y="4476216"/>
            <a:ext cx="8394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400" dirty="0" smtClean="0"/>
              <a:t>We </a:t>
            </a:r>
            <a:r>
              <a:rPr lang="en-US" altLang="ja-JP" sz="2400" dirty="0"/>
              <a:t>decompose </a:t>
            </a:r>
            <a:r>
              <a:rPr lang="en-US" altLang="ja-JP" sz="2400" dirty="0" smtClean="0"/>
              <a:t>spatial </a:t>
            </a:r>
            <a:r>
              <a:rPr lang="en-US" altLang="ja-JP" sz="2400" dirty="0"/>
              <a:t>metric </a:t>
            </a:r>
            <a:r>
              <a:rPr lang="en-US" altLang="ja-JP" sz="2400" dirty="0" err="1"/>
              <a:t>g</a:t>
            </a:r>
            <a:r>
              <a:rPr lang="en-US" altLang="ja-JP" sz="2400" baseline="-25000" dirty="0" err="1"/>
              <a:t>ij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and extrinsic </a:t>
            </a:r>
            <a:r>
              <a:rPr lang="en-US" altLang="ja-JP" sz="2400" dirty="0"/>
              <a:t>curvature </a:t>
            </a:r>
            <a:r>
              <a:rPr lang="en-US" altLang="ja-JP" sz="2400" dirty="0" err="1" smtClean="0"/>
              <a:t>K</a:t>
            </a:r>
            <a:r>
              <a:rPr lang="en-US" altLang="ja-JP" sz="2400" baseline="-25000" dirty="0" err="1" smtClean="0"/>
              <a:t>ij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into  </a:t>
            </a:r>
            <a:endParaRPr lang="ja-JP" altLang="en-US" sz="2400" dirty="0"/>
          </a:p>
        </p:txBody>
      </p:sp>
      <p:sp>
        <p:nvSpPr>
          <p:cNvPr id="29" name="正方形/長方形 28"/>
          <p:cNvSpPr/>
          <p:nvPr/>
        </p:nvSpPr>
        <p:spPr>
          <a:xfrm>
            <a:off x="6042528" y="6333666"/>
            <a:ext cx="1290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8000"/>
                </a:solidFill>
              </a:rPr>
              <a:t>traceless</a:t>
            </a:r>
            <a:endParaRPr lang="ja-JP" altLang="en-US" sz="2400" dirty="0">
              <a:solidFill>
                <a:srgbClr val="008000"/>
              </a:solidFill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5321094" y="6629611"/>
            <a:ext cx="514869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1640853" y="5479920"/>
            <a:ext cx="4636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 smtClean="0">
                <a:solidFill>
                  <a:srgbClr val="FF0000"/>
                </a:solidFill>
              </a:rPr>
              <a:t>Ψ</a:t>
            </a:r>
            <a:r>
              <a:rPr lang="en-US" altLang="ja-JP" sz="2400" dirty="0" smtClean="0">
                <a:solidFill>
                  <a:srgbClr val="FF0000"/>
                </a:solidFill>
              </a:rPr>
              <a:t> 〜 R : curvature perturbation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2857068" y="4974514"/>
            <a:ext cx="428985" cy="371832"/>
          </a:xfrm>
          <a:prstGeom prst="ellipse">
            <a:avLst/>
          </a:prstGeom>
          <a:noFill/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6498561" y="4987207"/>
            <a:ext cx="2285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a(t) : </a:t>
            </a:r>
            <a:r>
              <a:rPr lang="en-US" altLang="ja-JP" sz="2000" dirty="0" err="1" smtClean="0"/>
              <a:t>fiducial</a:t>
            </a:r>
            <a:r>
              <a:rPr lang="en-US" altLang="ja-JP" sz="2000" dirty="0" smtClean="0"/>
              <a:t> “B.G.”</a:t>
            </a:r>
            <a:endParaRPr lang="ja-JP" altLang="en-US" sz="2000" dirty="0"/>
          </a:p>
        </p:txBody>
      </p:sp>
      <p:pic>
        <p:nvPicPr>
          <p:cNvPr id="35" name="図 3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71" y="5418121"/>
            <a:ext cx="2199915" cy="32046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879284" y="2759424"/>
            <a:ext cx="785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　</a:t>
            </a:r>
            <a:r>
              <a:rPr lang="en-US" altLang="ja-JP" sz="2400" dirty="0"/>
              <a:t>→</a:t>
            </a:r>
            <a:r>
              <a:rPr lang="ja-JP" altLang="en-US" sz="2400" dirty="0"/>
              <a:t>　</a:t>
            </a:r>
            <a:r>
              <a:rPr lang="en-US" altLang="ja-JP" sz="2400" dirty="0"/>
              <a:t>We expand Equations in powers of </a:t>
            </a:r>
            <a:r>
              <a:rPr lang="en-US" altLang="ja-JP" sz="2400" dirty="0">
                <a:solidFill>
                  <a:srgbClr val="F73096"/>
                </a:solidFill>
              </a:rPr>
              <a:t>spatial gradients</a:t>
            </a:r>
            <a:r>
              <a:rPr lang="en-US" altLang="ja-JP" sz="2400" dirty="0"/>
              <a:t> : </a:t>
            </a:r>
            <a:r>
              <a:rPr lang="en-US" altLang="ja-JP" sz="2400" dirty="0" err="1" smtClean="0">
                <a:solidFill>
                  <a:srgbClr val="F73096"/>
                </a:solidFill>
              </a:rPr>
              <a:t>ε</a:t>
            </a:r>
            <a:endParaRPr lang="en-US" altLang="ja-JP" sz="2400" dirty="0">
              <a:solidFill>
                <a:srgbClr val="F730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5376</TotalTime>
  <Words>836</Words>
  <Application>Microsoft Macintosh PowerPoint</Application>
  <PresentationFormat>画面に合わせる (4:3)</PresentationFormat>
  <Paragraphs>237</Paragraphs>
  <Slides>34</Slides>
  <Notes>1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5" baseType="lpstr">
      <vt:lpstr>ホワイト</vt:lpstr>
      <vt:lpstr>Beyond delta-N formalism</vt:lpstr>
      <vt:lpstr>The contents of my talk</vt:lpstr>
      <vt:lpstr>Introduction </vt:lpstr>
      <vt:lpstr>Evolution of fluctuation</vt:lpstr>
      <vt:lpstr>Gradient expansion approach</vt:lpstr>
      <vt:lpstr>Slow-roll violation</vt:lpstr>
      <vt:lpstr>Goal</vt:lpstr>
      <vt:lpstr>Gradient expansion approach and  delta-N formalism</vt:lpstr>
      <vt:lpstr>Gradient expansion approach</vt:lpstr>
      <vt:lpstr>Lowest-order in gradient expansion</vt:lpstr>
      <vt:lpstr>delta-N formalism</vt:lpstr>
      <vt:lpstr>Beyond delta-N formalism</vt:lpstr>
      <vt:lpstr>Gradient expansion approach</vt:lpstr>
      <vt:lpstr>towards “Beyond delta-N” </vt:lpstr>
      <vt:lpstr>Beyond delta-N</vt:lpstr>
      <vt:lpstr>Summary</vt:lpstr>
      <vt:lpstr>PowerPoint プレゼンテーション</vt:lpstr>
      <vt:lpstr>Linear perturbation theory</vt:lpstr>
      <vt:lpstr>FLRW universe</vt:lpstr>
      <vt:lpstr>Linear perturbation</vt:lpstr>
      <vt:lpstr>Linear perturbation : J = 0</vt:lpstr>
      <vt:lpstr>Einstein equations in J = 0</vt:lpstr>
      <vt:lpstr>Linear perturbation : J = 0</vt:lpstr>
      <vt:lpstr>Rc = a δφflat</vt:lpstr>
      <vt:lpstr>Curvature perturbation ?</vt:lpstr>
      <vt:lpstr>Shear and curvature perturbation</vt:lpstr>
      <vt:lpstr>delta-N formalism 1</vt:lpstr>
      <vt:lpstr>delta-N formalism 2</vt:lpstr>
      <vt:lpstr>Beyond delta-N</vt:lpstr>
      <vt:lpstr>Beyond delta-N 2</vt:lpstr>
      <vt:lpstr>Beyond delta-N 3</vt:lpstr>
      <vt:lpstr>PowerPoint プレゼンテーション</vt:lpstr>
      <vt:lpstr>Question</vt:lpstr>
      <vt:lpstr>Answer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delta-N</dc:title>
  <dc:creator>成子 凛</dc:creator>
  <cp:lastModifiedBy>成子 凛</cp:lastModifiedBy>
  <cp:revision>270</cp:revision>
  <dcterms:created xsi:type="dcterms:W3CDTF">2011-09-13T10:06:03Z</dcterms:created>
  <dcterms:modified xsi:type="dcterms:W3CDTF">2011-09-29T04:46:14Z</dcterms:modified>
</cp:coreProperties>
</file>