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9" r:id="rId4"/>
    <p:sldId id="260" r:id="rId5"/>
    <p:sldId id="299" r:id="rId6"/>
    <p:sldId id="309" r:id="rId7"/>
    <p:sldId id="345" r:id="rId8"/>
    <p:sldId id="341" r:id="rId9"/>
    <p:sldId id="295" r:id="rId10"/>
    <p:sldId id="334" r:id="rId11"/>
    <p:sldId id="308" r:id="rId12"/>
    <p:sldId id="302" r:id="rId13"/>
    <p:sldId id="300" r:id="rId14"/>
    <p:sldId id="303" r:id="rId15"/>
    <p:sldId id="304" r:id="rId16"/>
    <p:sldId id="305" r:id="rId17"/>
    <p:sldId id="306" r:id="rId18"/>
    <p:sldId id="270" r:id="rId19"/>
    <p:sldId id="271" r:id="rId20"/>
    <p:sldId id="272" r:id="rId21"/>
    <p:sldId id="273" r:id="rId22"/>
    <p:sldId id="290" r:id="rId23"/>
    <p:sldId id="274" r:id="rId24"/>
    <p:sldId id="316" r:id="rId25"/>
    <p:sldId id="314" r:id="rId26"/>
    <p:sldId id="278" r:id="rId27"/>
    <p:sldId id="313" r:id="rId28"/>
    <p:sldId id="312" r:id="rId29"/>
    <p:sldId id="311" r:id="rId30"/>
    <p:sldId id="342" r:id="rId31"/>
    <p:sldId id="319" r:id="rId32"/>
    <p:sldId id="320" r:id="rId33"/>
    <p:sldId id="322" r:id="rId34"/>
    <p:sldId id="323" r:id="rId35"/>
    <p:sldId id="327" r:id="rId36"/>
    <p:sldId id="328" r:id="rId37"/>
    <p:sldId id="329" r:id="rId38"/>
    <p:sldId id="330" r:id="rId39"/>
    <p:sldId id="331" r:id="rId40"/>
    <p:sldId id="332" r:id="rId41"/>
    <p:sldId id="333" r:id="rId42"/>
    <p:sldId id="339" r:id="rId4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94645" autoAdjust="0"/>
  </p:normalViewPr>
  <p:slideViewPr>
    <p:cSldViewPr snapToGrid="0">
      <p:cViewPr varScale="1">
        <p:scale>
          <a:sx n="66" d="100"/>
          <a:sy n="66" d="100"/>
        </p:scale>
        <p:origin x="-710" y="-72"/>
      </p:cViewPr>
      <p:guideLst>
        <p:guide orient="horz" pos="2160"/>
        <p:guide pos="2880"/>
      </p:guideLst>
    </p:cSldViewPr>
  </p:slideViewPr>
  <p:notesTextViewPr>
    <p:cViewPr>
      <p:scale>
        <a:sx n="1" d="1"/>
        <a:sy n="1" d="1"/>
      </p:scale>
      <p:origin x="0" y="0"/>
    </p:cViewPr>
  </p:notesTextViewPr>
  <p:sorterViewPr>
    <p:cViewPr>
      <p:scale>
        <a:sx n="126" d="100"/>
        <a:sy n="126" d="100"/>
      </p:scale>
      <p:origin x="0" y="140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BFC60D-5E79-42B4-A6E4-F42F7B280137}" type="datetimeFigureOut">
              <a:rPr kumimoji="1" lang="ja-JP" altLang="en-US" smtClean="0"/>
              <a:t>2015/12/10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B32BA0-1ACB-4E73-ADE1-64FC4ECB97FA}" type="slidenum">
              <a:rPr kumimoji="1" lang="ja-JP" altLang="en-US" smtClean="0"/>
              <a:t>‹#›</a:t>
            </a:fld>
            <a:endParaRPr kumimoji="1" lang="ja-JP" altLang="en-US"/>
          </a:p>
        </p:txBody>
      </p:sp>
    </p:spTree>
    <p:extLst>
      <p:ext uri="{BB962C8B-B14F-4D97-AF65-F5344CB8AC3E}">
        <p14:creationId xmlns:p14="http://schemas.microsoft.com/office/powerpoint/2010/main" val="42699986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C5FB81A3-69F2-BF46-8EC3-F3F6076256CA}" type="slidenum">
              <a:rPr lang="ja-JP" altLang="en-US"/>
              <a:pPr/>
              <a:t>11</a:t>
            </a:fld>
            <a:endParaRPr lang="en-US" altLang="ja-JP"/>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ja-JP" altLang="en-US"/>
          </a:p>
        </p:txBody>
      </p:sp>
    </p:spTree>
    <p:extLst>
      <p:ext uri="{BB962C8B-B14F-4D97-AF65-F5344CB8AC3E}">
        <p14:creationId xmlns:p14="http://schemas.microsoft.com/office/powerpoint/2010/main" val="352144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462C242-ABB0-4935-8F4C-3E7B9F2CD5F0}" type="slidenum">
              <a:rPr lang="ja-JP" altLang="en-US" smtClean="0"/>
              <a:pPr>
                <a:defRPr/>
              </a:pPr>
              <a:t>13</a:t>
            </a:fld>
            <a:endParaRPr lang="ja-JP" altLang="en-US" dirty="0"/>
          </a:p>
        </p:txBody>
      </p:sp>
    </p:spTree>
    <p:extLst>
      <p:ext uri="{BB962C8B-B14F-4D97-AF65-F5344CB8AC3E}">
        <p14:creationId xmlns:p14="http://schemas.microsoft.com/office/powerpoint/2010/main" val="2828278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B98BD4B-DD61-4503-8B90-FAE780988554}" type="slidenum">
              <a:rPr kumimoji="1" lang="ja-JP" altLang="en-US" smtClean="0"/>
              <a:t>15</a:t>
            </a:fld>
            <a:endParaRPr kumimoji="1" lang="ja-JP" altLang="en-US"/>
          </a:p>
        </p:txBody>
      </p:sp>
    </p:spTree>
    <p:extLst>
      <p:ext uri="{BB962C8B-B14F-4D97-AF65-F5344CB8AC3E}">
        <p14:creationId xmlns:p14="http://schemas.microsoft.com/office/powerpoint/2010/main" val="16539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2B32BA0-1ACB-4E73-ADE1-64FC4ECB97FA}" type="slidenum">
              <a:rPr kumimoji="1" lang="ja-JP" altLang="en-US" smtClean="0"/>
              <a:t>23</a:t>
            </a:fld>
            <a:endParaRPr kumimoji="1" lang="ja-JP" altLang="en-US"/>
          </a:p>
        </p:txBody>
      </p:sp>
    </p:spTree>
    <p:extLst>
      <p:ext uri="{BB962C8B-B14F-4D97-AF65-F5344CB8AC3E}">
        <p14:creationId xmlns:p14="http://schemas.microsoft.com/office/powerpoint/2010/main" val="327611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235330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424537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1468646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ltLang="ja-JP" smtClean="0"/>
              <a:t>Click to edit Master title style</a:t>
            </a:r>
            <a:endParaRPr lang="ja-JP" altLang="en-US"/>
          </a:p>
        </p:txBody>
      </p:sp>
      <p:sp>
        <p:nvSpPr>
          <p:cNvPr id="3" name="Text Placeholder 2"/>
          <p:cNvSpPr>
            <a:spLocks noGrp="1"/>
          </p:cNvSpPr>
          <p:nvPr>
            <p:ph type="body" sz="half" idx="1"/>
          </p:nvPr>
        </p:nvSpPr>
        <p:spPr>
          <a:xfrm>
            <a:off x="685800" y="1981200"/>
            <a:ext cx="3810000" cy="4114800"/>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Content Placeholder 3"/>
          <p:cNvSpPr>
            <a:spLocks noGrp="1"/>
          </p:cNvSpPr>
          <p:nvPr>
            <p:ph sz="half" idx="2"/>
          </p:nvPr>
        </p:nvSpPr>
        <p:spPr>
          <a:xfrm>
            <a:off x="4648200" y="1981200"/>
            <a:ext cx="3810000" cy="4114800"/>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5CF735BC-B977-E14A-8704-6E6BF3A797D3}" type="datetime1">
              <a:rPr lang="ja-JP" altLang="en-US" smtClean="0"/>
              <a:t>2015/12/10</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40B79F5-2405-1840-B159-0737BA6272D1}" type="slidenum">
              <a:rPr lang="ja-JP" altLang="en-US"/>
              <a:pPr>
                <a:defRPr/>
              </a:pPr>
              <a:t>‹#›</a:t>
            </a:fld>
            <a:endParaRPr lang="en-US" altLang="ja-JP"/>
          </a:p>
        </p:txBody>
      </p:sp>
    </p:spTree>
    <p:extLst>
      <p:ext uri="{BB962C8B-B14F-4D97-AF65-F5344CB8AC3E}">
        <p14:creationId xmlns:p14="http://schemas.microsoft.com/office/powerpoint/2010/main" val="153193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146766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1241982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2568165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370201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347958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411342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82463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179D1E9-511A-4374-A3D3-70C718113695}" type="datetimeFigureOut">
              <a:rPr kumimoji="1" lang="ja-JP" altLang="en-US" smtClean="0"/>
              <a:t>2015/12/10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3418098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9D1E9-511A-4374-A3D3-70C718113695}" type="datetimeFigureOut">
              <a:rPr kumimoji="1" lang="ja-JP" altLang="en-US" smtClean="0"/>
              <a:t>2015/12/10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5DBB-F720-4128-B592-DE9176496EFF}" type="slidenum">
              <a:rPr kumimoji="1" lang="ja-JP" altLang="en-US" smtClean="0"/>
              <a:t>‹#›</a:t>
            </a:fld>
            <a:endParaRPr kumimoji="1" lang="ja-JP" altLang="en-US"/>
          </a:p>
        </p:txBody>
      </p:sp>
    </p:spTree>
    <p:extLst>
      <p:ext uri="{BB962C8B-B14F-4D97-AF65-F5344CB8AC3E}">
        <p14:creationId xmlns:p14="http://schemas.microsoft.com/office/powerpoint/2010/main" val="2481519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wmf"/><Relationship Id="rId7" Type="http://schemas.openxmlformats.org/officeDocument/2006/relationships/image" Target="../media/image29.png"/><Relationship Id="rId2" Type="http://schemas.openxmlformats.org/officeDocument/2006/relationships/image" Target="../media/image24.wm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65.jpeg"/><Relationship Id="rId4" Type="http://schemas.openxmlformats.org/officeDocument/2006/relationships/image" Target="../media/image64.tiff"/></Relationships>
</file>

<file path=ppt/slides/_rels/slide3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7544" y="1844824"/>
            <a:ext cx="8352928" cy="1758057"/>
          </a:xfrm>
        </p:spPr>
        <p:txBody>
          <a:bodyPr>
            <a:normAutofit fontScale="90000"/>
          </a:bodyPr>
          <a:lstStyle/>
          <a:p>
            <a:r>
              <a:rPr lang="ja-JP" altLang="ja-JP" sz="1300" dirty="0" smtClean="0"/>
              <a:t>「</a:t>
            </a:r>
            <a:r>
              <a:rPr lang="ja-JP" altLang="ja-JP" sz="1300" dirty="0"/>
              <a:t>第</a:t>
            </a:r>
            <a:r>
              <a:rPr lang="en-US" altLang="ja-JP" sz="1300" dirty="0"/>
              <a:t>5</a:t>
            </a:r>
            <a:r>
              <a:rPr lang="ja-JP" altLang="ja-JP" sz="1300" dirty="0"/>
              <a:t>回可視</a:t>
            </a:r>
            <a:r>
              <a:rPr lang="ja-JP" altLang="ja-JP" sz="1300" dirty="0" smtClean="0"/>
              <a:t>赤外線観測</a:t>
            </a:r>
            <a:r>
              <a:rPr lang="ja-JP" altLang="ja-JP" sz="1300" dirty="0"/>
              <a:t>装置技術</a:t>
            </a:r>
            <a:r>
              <a:rPr lang="ja-JP" altLang="ja-JP" sz="1300" dirty="0" smtClean="0"/>
              <a:t>ワークショップ</a:t>
            </a:r>
            <a:r>
              <a:rPr lang="ja-JP" altLang="en-US" sz="1300" dirty="0" smtClean="0"/>
              <a:t>」</a:t>
            </a:r>
            <a:r>
              <a:rPr lang="ja-JP" altLang="ja-JP" sz="1300" dirty="0" smtClean="0"/>
              <a:t> 「第</a:t>
            </a:r>
            <a:r>
              <a:rPr lang="en-US" altLang="ja-JP" sz="1300" dirty="0" smtClean="0"/>
              <a:t>35</a:t>
            </a:r>
            <a:r>
              <a:rPr lang="ja-JP" altLang="ja-JP" sz="1300" dirty="0" smtClean="0"/>
              <a:t>回天文学に関する技術シンポジウム」</a:t>
            </a:r>
            <a:r>
              <a:rPr lang="ja-JP" altLang="en-US" sz="1300" dirty="0" smtClean="0"/>
              <a:t>合同セッション</a:t>
            </a:r>
            <a:r>
              <a:rPr lang="en-US" altLang="ja-JP" sz="1300" dirty="0" smtClean="0"/>
              <a:t/>
            </a:r>
            <a:br>
              <a:rPr lang="en-US" altLang="ja-JP" sz="1300" dirty="0" smtClean="0"/>
            </a:br>
            <a:r>
              <a:rPr lang="ja-JP" altLang="en-US" sz="3600" dirty="0" smtClean="0"/>
              <a:t>「</a:t>
            </a:r>
            <a:r>
              <a:rPr lang="ja-JP" altLang="en-US" sz="3600" b="1" dirty="0" smtClean="0"/>
              <a:t>次</a:t>
            </a:r>
            <a:r>
              <a:rPr lang="ja-JP" altLang="en-US" sz="3600" dirty="0" smtClean="0"/>
              <a:t>世代望遠鏡セッション」</a:t>
            </a:r>
            <a:r>
              <a:rPr lang="en-US" altLang="ja-JP" dirty="0" smtClean="0"/>
              <a:t/>
            </a:r>
            <a:br>
              <a:rPr lang="en-US" altLang="ja-JP" dirty="0" smtClean="0"/>
            </a:br>
            <a:r>
              <a:rPr lang="ja-JP" altLang="ja-JP" dirty="0"/>
              <a:t>「ＡＬＭＡ受信機開発・製造・その次」</a:t>
            </a:r>
            <a:br>
              <a:rPr lang="ja-JP" altLang="ja-JP" dirty="0"/>
            </a:br>
            <a:endParaRPr kumimoji="1" lang="ja-JP" altLang="en-US" dirty="0"/>
          </a:p>
        </p:txBody>
      </p:sp>
      <p:sp>
        <p:nvSpPr>
          <p:cNvPr id="3" name="サブタイトル 2"/>
          <p:cNvSpPr>
            <a:spLocks noGrp="1"/>
          </p:cNvSpPr>
          <p:nvPr>
            <p:ph type="subTitle" idx="1"/>
          </p:nvPr>
        </p:nvSpPr>
        <p:spPr/>
        <p:txBody>
          <a:bodyPr>
            <a:normAutofit fontScale="92500" lnSpcReduction="20000"/>
          </a:bodyPr>
          <a:lstStyle/>
          <a:p>
            <a:r>
              <a:rPr lang="ja-JP" altLang="en-US" sz="3500" dirty="0" smtClean="0"/>
              <a:t>藤井　泰範</a:t>
            </a:r>
            <a:endParaRPr lang="en-US" altLang="ja-JP" sz="3500" dirty="0" smtClean="0"/>
          </a:p>
          <a:p>
            <a:r>
              <a:rPr kumimoji="1" lang="ja-JP" altLang="en-US" sz="1500" dirty="0" smtClean="0"/>
              <a:t>国立天文台　先端技術センター研究技師</a:t>
            </a:r>
            <a:endParaRPr kumimoji="1" lang="en-US" altLang="ja-JP" sz="1900" dirty="0" smtClean="0"/>
          </a:p>
          <a:p>
            <a:r>
              <a:rPr kumimoji="1" lang="en-US" altLang="ja-JP" dirty="0" smtClean="0"/>
              <a:t>and </a:t>
            </a:r>
          </a:p>
          <a:p>
            <a:r>
              <a:rPr lang="en-US" altLang="ja-JP" dirty="0" smtClean="0"/>
              <a:t>ATC</a:t>
            </a:r>
            <a:r>
              <a:rPr lang="ja-JP" altLang="en-US" dirty="0" smtClean="0"/>
              <a:t>受信機チーム</a:t>
            </a:r>
            <a:endParaRPr lang="en-US" altLang="ja-JP" dirty="0" smtClean="0"/>
          </a:p>
          <a:p>
            <a:endParaRPr kumimoji="1" lang="ja-JP" altLang="en-US" dirty="0"/>
          </a:p>
        </p:txBody>
      </p:sp>
    </p:spTree>
    <p:extLst>
      <p:ext uri="{BB962C8B-B14F-4D97-AF65-F5344CB8AC3E}">
        <p14:creationId xmlns:p14="http://schemas.microsoft.com/office/powerpoint/2010/main" val="2629040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56967"/>
            <a:ext cx="5400000" cy="2896915"/>
          </a:xfrm>
        </p:spPr>
      </p:pic>
      <p:pic>
        <p:nvPicPr>
          <p:cNvPr id="5"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641" y="3747988"/>
            <a:ext cx="5400000" cy="2896915"/>
          </a:xfrm>
          <a:prstGeom prst="rect">
            <a:avLst/>
          </a:prstGeom>
        </p:spPr>
      </p:pic>
      <p:sp>
        <p:nvSpPr>
          <p:cNvPr id="6" name="テキスト ボックス 5"/>
          <p:cNvSpPr txBox="1"/>
          <p:nvPr/>
        </p:nvSpPr>
        <p:spPr>
          <a:xfrm>
            <a:off x="2766060" y="76200"/>
            <a:ext cx="1165860" cy="369332"/>
          </a:xfrm>
          <a:prstGeom prst="rect">
            <a:avLst/>
          </a:prstGeom>
          <a:noFill/>
        </p:spPr>
        <p:txBody>
          <a:bodyPr wrap="square" rtlCol="0">
            <a:spAutoFit/>
          </a:bodyPr>
          <a:lstStyle/>
          <a:p>
            <a:r>
              <a:rPr kumimoji="1" lang="en-US" altLang="ja-JP" dirty="0" smtClean="0"/>
              <a:t>380GH</a:t>
            </a:r>
            <a:r>
              <a:rPr kumimoji="1" lang="ja-JP" altLang="en-US" dirty="0" smtClean="0"/>
              <a:t>ｚ</a:t>
            </a:r>
            <a:endParaRPr kumimoji="1" lang="ja-JP" altLang="en-US" dirty="0"/>
          </a:p>
        </p:txBody>
      </p:sp>
      <p:sp>
        <p:nvSpPr>
          <p:cNvPr id="7" name="テキスト ボックス 6"/>
          <p:cNvSpPr txBox="1"/>
          <p:nvPr/>
        </p:nvSpPr>
        <p:spPr>
          <a:xfrm>
            <a:off x="5676900" y="3447291"/>
            <a:ext cx="1165860" cy="369332"/>
          </a:xfrm>
          <a:prstGeom prst="rect">
            <a:avLst/>
          </a:prstGeom>
          <a:noFill/>
        </p:spPr>
        <p:txBody>
          <a:bodyPr wrap="square" rtlCol="0">
            <a:spAutoFit/>
          </a:bodyPr>
          <a:lstStyle/>
          <a:p>
            <a:r>
              <a:rPr kumimoji="1" lang="en-US" altLang="ja-JP" dirty="0" smtClean="0"/>
              <a:t>420GH</a:t>
            </a:r>
            <a:r>
              <a:rPr kumimoji="1" lang="ja-JP" altLang="en-US" dirty="0" smtClean="0"/>
              <a:t>ｚ</a:t>
            </a:r>
            <a:endParaRPr kumimoji="1" lang="ja-JP" altLang="en-US" dirty="0"/>
          </a:p>
        </p:txBody>
      </p:sp>
    </p:spTree>
    <p:extLst>
      <p:ext uri="{BB962C8B-B14F-4D97-AF65-F5344CB8AC3E}">
        <p14:creationId xmlns:p14="http://schemas.microsoft.com/office/powerpoint/2010/main" val="3680467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4213" y="404813"/>
            <a:ext cx="7772400" cy="1143000"/>
          </a:xfrm>
        </p:spPr>
        <p:txBody>
          <a:bodyPr>
            <a:normAutofit fontScale="90000"/>
          </a:bodyPr>
          <a:lstStyle/>
          <a:p>
            <a:pPr eaLnBrk="1" hangingPunct="1">
              <a:defRPr/>
            </a:pPr>
            <a:r>
              <a:rPr lang="en-US" altLang="ja-JP" sz="4000" i="1" dirty="0"/>
              <a:t>-</a:t>
            </a:r>
            <a:r>
              <a:rPr lang="ja-JP" altLang="en-US" sz="4000" i="1" dirty="0"/>
              <a:t>補償光学の</a:t>
            </a:r>
            <a:r>
              <a:rPr lang="ja-JP" altLang="en-US" sz="4000" i="1" dirty="0" smtClean="0"/>
              <a:t>基本</a:t>
            </a:r>
            <a:r>
              <a:rPr lang="en-US" altLang="ja-JP" sz="4000" i="1" dirty="0" smtClean="0"/>
              <a:t>-</a:t>
            </a:r>
            <a:r>
              <a:rPr lang="en-US" altLang="ja-JP" sz="4000" i="1" dirty="0">
                <a:effectLst>
                  <a:outerShdw blurRad="38100" dist="38100" dir="2700000" algn="tl">
                    <a:srgbClr val="DDDDDD"/>
                  </a:outerShdw>
                </a:effectLst>
              </a:rPr>
              <a:t/>
            </a:r>
            <a:br>
              <a:rPr lang="en-US" altLang="ja-JP" sz="4000" i="1" dirty="0">
                <a:effectLst>
                  <a:outerShdw blurRad="38100" dist="38100" dir="2700000" algn="tl">
                    <a:srgbClr val="DDDDDD"/>
                  </a:outerShdw>
                </a:effectLst>
              </a:rPr>
            </a:br>
            <a:r>
              <a:rPr lang="ja-JP" altLang="en-US" sz="4000" dirty="0">
                <a:effectLst>
                  <a:outerShdw blurRad="38100" dist="38100" dir="2700000" algn="tl">
                    <a:srgbClr val="DDDDDD"/>
                  </a:outerShdw>
                </a:effectLst>
              </a:rPr>
              <a:t>成り立ちと基本構成</a:t>
            </a:r>
            <a:endParaRPr lang="ja-JP" altLang="en-US" sz="4000" dirty="0">
              <a:solidFill>
                <a:srgbClr val="CC0000"/>
              </a:solidFill>
            </a:endParaRPr>
          </a:p>
        </p:txBody>
      </p:sp>
      <p:sp>
        <p:nvSpPr>
          <p:cNvPr id="51203" name="Rectangle 3"/>
          <p:cNvSpPr>
            <a:spLocks noGrp="1" noChangeArrowheads="1"/>
          </p:cNvSpPr>
          <p:nvPr>
            <p:ph type="body" sz="half" idx="1"/>
          </p:nvPr>
        </p:nvSpPr>
        <p:spPr>
          <a:xfrm>
            <a:off x="223837" y="1981200"/>
            <a:ext cx="4500563" cy="4114800"/>
          </a:xfrm>
        </p:spPr>
        <p:txBody>
          <a:bodyPr/>
          <a:lstStyle/>
          <a:p>
            <a:pPr eaLnBrk="1" hangingPunct="1"/>
            <a:r>
              <a:rPr lang="ja-JP" altLang="en-US" sz="2800" dirty="0"/>
              <a:t>バブコック</a:t>
            </a:r>
            <a:r>
              <a:rPr lang="ja-JP" altLang="en-US" sz="2800" dirty="0" smtClean="0"/>
              <a:t>が</a:t>
            </a:r>
            <a:r>
              <a:rPr lang="en-US" altLang="ja-JP" sz="2800" dirty="0" smtClean="0"/>
              <a:t>1953</a:t>
            </a:r>
            <a:r>
              <a:rPr lang="ja-JP" altLang="en-US" sz="2800" dirty="0" smtClean="0"/>
              <a:t>年に提唱</a:t>
            </a:r>
          </a:p>
          <a:p>
            <a:pPr eaLnBrk="1" hangingPunct="1"/>
            <a:r>
              <a:rPr lang="ja-JP" altLang="en-US" sz="2800" dirty="0" smtClean="0"/>
              <a:t>天体</a:t>
            </a:r>
            <a:r>
              <a:rPr lang="ja-JP" altLang="en-US" sz="2800" dirty="0"/>
              <a:t>望遠鏡</a:t>
            </a:r>
            <a:r>
              <a:rPr lang="ja-JP" altLang="en-US" sz="2800" dirty="0" smtClean="0"/>
              <a:t>では、大気</a:t>
            </a:r>
            <a:r>
              <a:rPr lang="ja-JP" altLang="en-US" sz="2800" dirty="0"/>
              <a:t>による像劣化の</a:t>
            </a:r>
            <a:r>
              <a:rPr lang="ja-JP" altLang="en-US" sz="2800" dirty="0" smtClean="0"/>
              <a:t>改善</a:t>
            </a:r>
          </a:p>
          <a:p>
            <a:pPr eaLnBrk="1" hangingPunct="1"/>
            <a:r>
              <a:rPr lang="ja-JP" altLang="en-US" sz="2800" dirty="0"/>
              <a:t>フィードバック制御</a:t>
            </a:r>
            <a:r>
              <a:rPr lang="en-US" altLang="ja-JP" sz="2800" dirty="0"/>
              <a:t>(</a:t>
            </a:r>
            <a:r>
              <a:rPr lang="ja-JP" altLang="en-US" sz="2800" dirty="0"/>
              <a:t>負帰還補償</a:t>
            </a:r>
            <a:r>
              <a:rPr lang="en-US" altLang="ja-JP" sz="2800" dirty="0"/>
              <a:t>)</a:t>
            </a:r>
            <a:r>
              <a:rPr lang="ja-JP" altLang="en-US" sz="2800" dirty="0"/>
              <a:t> ：左図参照</a:t>
            </a:r>
          </a:p>
          <a:p>
            <a:pPr lvl="1" eaLnBrk="1" hangingPunct="1"/>
            <a:r>
              <a:rPr lang="ja-JP" altLang="en-US" sz="2400" dirty="0"/>
              <a:t>波面センサーで誤差測定</a:t>
            </a:r>
          </a:p>
          <a:p>
            <a:pPr lvl="1" eaLnBrk="1" hangingPunct="1"/>
            <a:r>
              <a:rPr lang="ja-JP" altLang="en-US" sz="2400" dirty="0"/>
              <a:t>可変形鏡で誤差補正</a:t>
            </a:r>
          </a:p>
        </p:txBody>
      </p:sp>
      <p:pic>
        <p:nvPicPr>
          <p:cNvPr id="51204" name="Picture 4" descr="fig3"/>
          <p:cNvPicPr>
            <a:picLocks noGrp="1" noChangeAspect="1" noChangeArrowheads="1"/>
          </p:cNvPicPr>
          <p:nvPr>
            <p:ph sz="half" idx="2"/>
          </p:nvPr>
        </p:nvPicPr>
        <p:blipFill>
          <a:blip r:embed="rId3"/>
          <a:srcRect/>
          <a:stretch>
            <a:fillRect/>
          </a:stretch>
        </p:blipFill>
        <p:spPr>
          <a:xfrm>
            <a:off x="4932363" y="1844675"/>
            <a:ext cx="3201987" cy="4321175"/>
          </a:xfrm>
          <a:noFill/>
        </p:spPr>
      </p:pic>
      <p:sp>
        <p:nvSpPr>
          <p:cNvPr id="51205" name="Text Box 5"/>
          <p:cNvSpPr txBox="1">
            <a:spLocks noChangeArrowheads="1"/>
          </p:cNvSpPr>
          <p:nvPr/>
        </p:nvSpPr>
        <p:spPr bwMode="auto">
          <a:xfrm>
            <a:off x="6804025" y="5921375"/>
            <a:ext cx="1917700" cy="244475"/>
          </a:xfrm>
          <a:prstGeom prst="rect">
            <a:avLst/>
          </a:prstGeom>
          <a:solidFill>
            <a:schemeClr val="bg1"/>
          </a:solidFill>
          <a:ln w="9525">
            <a:noFill/>
            <a:miter lim="800000"/>
            <a:headEnd/>
            <a:tailEnd/>
          </a:ln>
        </p:spPr>
        <p:txBody>
          <a:bodyPr wrap="none">
            <a:prstTxWarp prst="textNoShape">
              <a:avLst/>
            </a:prstTxWarp>
            <a:spAutoFit/>
          </a:bodyPr>
          <a:lstStyle/>
          <a:p>
            <a:r>
              <a:rPr lang="ja-JP" altLang="en-US" sz="1000"/>
              <a:t>図は国立天文台ウェブサイトより</a:t>
            </a:r>
          </a:p>
        </p:txBody>
      </p:sp>
    </p:spTree>
    <p:extLst>
      <p:ext uri="{BB962C8B-B14F-4D97-AF65-F5344CB8AC3E}">
        <p14:creationId xmlns:p14="http://schemas.microsoft.com/office/powerpoint/2010/main" val="409398373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図 5" descr="interferometer.gif"/>
          <p:cNvPicPr>
            <a:picLocks noChangeAspect="1"/>
          </p:cNvPicPr>
          <p:nvPr/>
        </p:nvPicPr>
        <p:blipFill>
          <a:blip r:embed="rId2" cstate="print"/>
          <a:srcRect/>
          <a:stretch>
            <a:fillRect/>
          </a:stretch>
        </p:blipFill>
        <p:spPr bwMode="auto">
          <a:xfrm>
            <a:off x="5553075" y="2016125"/>
            <a:ext cx="3482975" cy="4365625"/>
          </a:xfrm>
          <a:prstGeom prst="rect">
            <a:avLst/>
          </a:prstGeom>
          <a:noFill/>
          <a:ln w="9525">
            <a:noFill/>
            <a:miter lim="800000"/>
            <a:headEnd/>
            <a:tailEnd/>
          </a:ln>
        </p:spPr>
      </p:pic>
      <p:sp>
        <p:nvSpPr>
          <p:cNvPr id="21516" name="コンテンツ プレースホルダ 2"/>
          <p:cNvSpPr>
            <a:spLocks noGrp="1"/>
          </p:cNvSpPr>
          <p:nvPr>
            <p:ph idx="1"/>
          </p:nvPr>
        </p:nvSpPr>
        <p:spPr>
          <a:xfrm>
            <a:off x="457200" y="1557338"/>
            <a:ext cx="8229600" cy="4679950"/>
          </a:xfrm>
        </p:spPr>
        <p:txBody>
          <a:bodyPr/>
          <a:lstStyle/>
          <a:p>
            <a:pPr eaLnBrk="1" hangingPunct="1"/>
            <a:r>
              <a:rPr lang="ja-JP" altLang="en-US" sz="2400" dirty="0" smtClean="0">
                <a:latin typeface="メイリオ" pitchFamily="50" charset="-128"/>
                <a:ea typeface="メイリオ" pitchFamily="50" charset="-128"/>
                <a:cs typeface="メイリオ" pitchFamily="50" charset="-128"/>
              </a:rPr>
              <a:t>天体からの信号</a:t>
            </a:r>
            <a:endParaRPr lang="en-US" altLang="ja-JP" sz="2400" dirty="0" smtClean="0">
              <a:latin typeface="メイリオ" pitchFamily="50" charset="-128"/>
              <a:ea typeface="メイリオ" pitchFamily="50" charset="-128"/>
              <a:cs typeface="メイリオ" pitchFamily="50" charset="-128"/>
            </a:endParaRPr>
          </a:p>
          <a:p>
            <a:pPr eaLnBrk="1" hangingPunct="1"/>
            <a:r>
              <a:rPr lang="ja-JP" altLang="en-US" sz="2400" dirty="0" smtClean="0">
                <a:latin typeface="メイリオ" pitchFamily="50" charset="-128"/>
                <a:ea typeface="メイリオ" pitchFamily="50" charset="-128"/>
                <a:cs typeface="メイリオ" pitchFamily="50" charset="-128"/>
              </a:rPr>
              <a:t>電磁波の経路の差</a:t>
            </a:r>
            <a:r>
              <a:rPr lang="en-US" altLang="ja-JP" sz="2400" dirty="0" smtClean="0">
                <a:latin typeface="メイリオ" pitchFamily="50" charset="-128"/>
                <a:ea typeface="メイリオ" pitchFamily="50" charset="-128"/>
                <a:cs typeface="メイリオ" pitchFamily="50" charset="-128"/>
              </a:rPr>
              <a:t>:</a:t>
            </a:r>
          </a:p>
          <a:p>
            <a:pPr eaLnBrk="1" hangingPunct="1"/>
            <a:r>
              <a:rPr lang="ja-JP" altLang="en-US" sz="2400" dirty="0" smtClean="0">
                <a:latin typeface="メイリオ" pitchFamily="50" charset="-128"/>
                <a:ea typeface="メイリオ" pitchFamily="50" charset="-128"/>
                <a:cs typeface="メイリオ" pitchFamily="50" charset="-128"/>
              </a:rPr>
              <a:t>相関器は二つの電波が合致する</a:t>
            </a:r>
            <a:r>
              <a:rPr lang="en-US" altLang="ja-JP" sz="2400" dirty="0" smtClean="0">
                <a:latin typeface="メイリオ" pitchFamily="50" charset="-128"/>
                <a:ea typeface="メイリオ" pitchFamily="50" charset="-128"/>
                <a:cs typeface="メイリオ" pitchFamily="50" charset="-128"/>
              </a:rPr>
              <a:t/>
            </a:r>
            <a:br>
              <a:rPr lang="en-US" altLang="ja-JP" sz="2400" dirty="0" smtClean="0">
                <a:latin typeface="メイリオ" pitchFamily="50" charset="-128"/>
                <a:ea typeface="メイリオ" pitchFamily="50" charset="-128"/>
                <a:cs typeface="メイリオ" pitchFamily="50" charset="-128"/>
              </a:rPr>
            </a:br>
            <a:r>
              <a:rPr lang="en-US" altLang="ja-JP" sz="2400" dirty="0" smtClean="0">
                <a:latin typeface="メイリオ" pitchFamily="50" charset="-128"/>
                <a:ea typeface="メイリオ" pitchFamily="50" charset="-128"/>
                <a:cs typeface="メイリオ" pitchFamily="50" charset="-128"/>
              </a:rPr>
              <a:t>    </a:t>
            </a:r>
            <a:r>
              <a:rPr lang="ja-JP" altLang="en-US" sz="2400" dirty="0" smtClean="0">
                <a:latin typeface="メイリオ" pitchFamily="50" charset="-128"/>
                <a:ea typeface="メイリオ" pitchFamily="50" charset="-128"/>
                <a:cs typeface="メイリオ" pitchFamily="50" charset="-128"/>
              </a:rPr>
              <a:t>を探す。これがわかれば、</a:t>
            </a:r>
            <a:r>
              <a:rPr lang="en-US" altLang="ja-JP" sz="2400" dirty="0" smtClean="0">
                <a:latin typeface="メイリオ" pitchFamily="50" charset="-128"/>
                <a:ea typeface="メイリオ" pitchFamily="50" charset="-128"/>
                <a:cs typeface="メイリオ" pitchFamily="50" charset="-128"/>
              </a:rPr>
              <a:t/>
            </a:r>
            <a:br>
              <a:rPr lang="en-US" altLang="ja-JP" sz="2400" dirty="0" smtClean="0">
                <a:latin typeface="メイリオ" pitchFamily="50" charset="-128"/>
                <a:ea typeface="メイリオ" pitchFamily="50" charset="-128"/>
                <a:cs typeface="メイリオ" pitchFamily="50" charset="-128"/>
              </a:rPr>
            </a:br>
            <a:r>
              <a:rPr lang="ja-JP" altLang="en-US" sz="2400" dirty="0" smtClean="0">
                <a:latin typeface="メイリオ" pitchFamily="50" charset="-128"/>
                <a:ea typeface="メイリオ" pitchFamily="50" charset="-128"/>
                <a:cs typeface="メイリオ" pitchFamily="50" charset="-128"/>
              </a:rPr>
              <a:t>角度</a:t>
            </a:r>
            <a:r>
              <a:rPr lang="en-US" altLang="ja-JP" sz="2400" dirty="0" smtClean="0">
                <a:latin typeface="メイリオ" pitchFamily="50" charset="-128"/>
                <a:ea typeface="メイリオ" pitchFamily="50" charset="-128"/>
                <a:cs typeface="メイリオ" pitchFamily="50" charset="-128"/>
              </a:rPr>
              <a:t> </a:t>
            </a:r>
            <a:r>
              <a:rPr lang="ja-JP" altLang="en-US" sz="2400" dirty="0" smtClean="0">
                <a:latin typeface="メイリオ" pitchFamily="50" charset="-128"/>
                <a:ea typeface="メイリオ" pitchFamily="50" charset="-128"/>
                <a:cs typeface="メイリオ" pitchFamily="50" charset="-128"/>
              </a:rPr>
              <a:t>　、天体位置がわかる。</a:t>
            </a:r>
            <a:endParaRPr lang="en-US" altLang="ja-JP" sz="2400" dirty="0" smtClean="0">
              <a:latin typeface="メイリオ" pitchFamily="50" charset="-128"/>
              <a:ea typeface="メイリオ" pitchFamily="50" charset="-128"/>
              <a:cs typeface="メイリオ" pitchFamily="50" charset="-128"/>
            </a:endParaRPr>
          </a:p>
          <a:p>
            <a:pPr eaLnBrk="1" hangingPunct="1"/>
            <a:r>
              <a:rPr lang="ja-JP" altLang="en-US" sz="2400" dirty="0" smtClean="0">
                <a:latin typeface="メイリオ" pitchFamily="50" charset="-128"/>
                <a:ea typeface="メイリオ" pitchFamily="50" charset="-128"/>
                <a:cs typeface="メイリオ" pitchFamily="50" charset="-128"/>
              </a:rPr>
              <a:t>別の天体は異なる　　をもつ。</a:t>
            </a:r>
            <a:r>
              <a:rPr lang="en-US" altLang="ja-JP" sz="2400" dirty="0" smtClean="0">
                <a:latin typeface="メイリオ" pitchFamily="50" charset="-128"/>
                <a:ea typeface="メイリオ" pitchFamily="50" charset="-128"/>
                <a:cs typeface="メイリオ" pitchFamily="50" charset="-128"/>
              </a:rPr>
              <a:t> </a:t>
            </a:r>
          </a:p>
          <a:p>
            <a:pPr eaLnBrk="1" hangingPunct="1"/>
            <a:r>
              <a:rPr lang="ja-JP" altLang="en-US" sz="2400" dirty="0" smtClean="0">
                <a:latin typeface="メイリオ" pitchFamily="50" charset="-128"/>
                <a:ea typeface="メイリオ" pitchFamily="50" charset="-128"/>
                <a:cs typeface="メイリオ" pitchFamily="50" charset="-128"/>
              </a:rPr>
              <a:t>　が大きいと、小さな　　も</a:t>
            </a:r>
            <a:r>
              <a:rPr lang="en-US" altLang="ja-JP" sz="2400" dirty="0" smtClean="0">
                <a:latin typeface="メイリオ" pitchFamily="50" charset="-128"/>
                <a:ea typeface="メイリオ" pitchFamily="50" charset="-128"/>
                <a:cs typeface="メイリオ" pitchFamily="50" charset="-128"/>
              </a:rPr>
              <a:t/>
            </a:r>
            <a:br>
              <a:rPr lang="en-US" altLang="ja-JP" sz="2400" dirty="0" smtClean="0">
                <a:latin typeface="メイリオ" pitchFamily="50" charset="-128"/>
                <a:ea typeface="メイリオ" pitchFamily="50" charset="-128"/>
                <a:cs typeface="メイリオ" pitchFamily="50" charset="-128"/>
              </a:rPr>
            </a:br>
            <a:r>
              <a:rPr lang="ja-JP" altLang="en-US" sz="2400" dirty="0" smtClean="0">
                <a:latin typeface="メイリオ" pitchFamily="50" charset="-128"/>
                <a:ea typeface="メイリオ" pitchFamily="50" charset="-128"/>
                <a:cs typeface="メイリオ" pitchFamily="50" charset="-128"/>
              </a:rPr>
              <a:t>測れる。</a:t>
            </a:r>
            <a:r>
              <a:rPr lang="en-US" altLang="ja-JP" sz="2400" dirty="0" smtClean="0">
                <a:latin typeface="メイリオ" pitchFamily="50" charset="-128"/>
                <a:ea typeface="メイリオ" pitchFamily="50" charset="-128"/>
                <a:cs typeface="メイリオ" pitchFamily="50" charset="-128"/>
              </a:rPr>
              <a:t/>
            </a:r>
            <a:br>
              <a:rPr lang="en-US" altLang="ja-JP" sz="2400" dirty="0" smtClean="0">
                <a:latin typeface="メイリオ" pitchFamily="50" charset="-128"/>
                <a:ea typeface="メイリオ" pitchFamily="50" charset="-128"/>
                <a:cs typeface="メイリオ" pitchFamily="50" charset="-128"/>
              </a:rPr>
            </a:br>
            <a:r>
              <a:rPr lang="ja-JP" altLang="en-US" sz="2400" dirty="0" smtClean="0">
                <a:latin typeface="メイリオ" pitchFamily="50" charset="-128"/>
                <a:ea typeface="メイリオ" pitchFamily="50" charset="-128"/>
                <a:cs typeface="メイリオ" pitchFamily="50" charset="-128"/>
              </a:rPr>
              <a:t>→ 角度分解能が良くなる。</a:t>
            </a:r>
            <a:endParaRPr lang="en-US" altLang="ja-JP" sz="2400" dirty="0" smtClean="0">
              <a:latin typeface="メイリオ" pitchFamily="50" charset="-128"/>
              <a:ea typeface="メイリオ" pitchFamily="50" charset="-128"/>
              <a:cs typeface="メイリオ" pitchFamily="50" charset="-128"/>
            </a:endParaRPr>
          </a:p>
        </p:txBody>
      </p:sp>
      <p:pic>
        <p:nvPicPr>
          <p:cNvPr id="21506" name="Picture 5"/>
          <p:cNvPicPr>
            <a:picLocks noChangeAspect="1" noChangeArrowheads="1"/>
          </p:cNvPicPr>
          <p:nvPr/>
        </p:nvPicPr>
        <p:blipFill>
          <a:blip r:embed="rId3" cstate="print"/>
          <a:srcRect/>
          <a:stretch>
            <a:fillRect/>
          </a:stretch>
        </p:blipFill>
        <p:spPr bwMode="auto">
          <a:xfrm>
            <a:off x="810816" y="4141837"/>
            <a:ext cx="304800" cy="295275"/>
          </a:xfrm>
          <a:prstGeom prst="rect">
            <a:avLst/>
          </a:prstGeom>
          <a:noFill/>
          <a:ln w="9525">
            <a:noFill/>
            <a:miter lim="800000"/>
            <a:headEnd/>
            <a:tailEnd/>
          </a:ln>
        </p:spPr>
      </p:pic>
      <p:sp>
        <p:nvSpPr>
          <p:cNvPr id="21508" name="タイトル 1"/>
          <p:cNvSpPr>
            <a:spLocks noGrp="1"/>
          </p:cNvSpPr>
          <p:nvPr>
            <p:ph type="title"/>
          </p:nvPr>
        </p:nvSpPr>
        <p:spPr/>
        <p:txBody>
          <a:bodyPr/>
          <a:lstStyle/>
          <a:p>
            <a:pPr algn="l" eaLnBrk="1" hangingPunct="1"/>
            <a:r>
              <a:rPr lang="ja-JP" altLang="en-US" dirty="0" smtClean="0">
                <a:latin typeface="メイリオ" pitchFamily="50" charset="-128"/>
                <a:ea typeface="メイリオ" pitchFamily="50" charset="-128"/>
                <a:cs typeface="メイリオ" pitchFamily="50" charset="-128"/>
              </a:rPr>
              <a:t>　干渉計の原理</a:t>
            </a:r>
          </a:p>
        </p:txBody>
      </p:sp>
      <p:pic>
        <p:nvPicPr>
          <p:cNvPr id="21510" name="Picture 2"/>
          <p:cNvPicPr>
            <a:picLocks noChangeAspect="1" noChangeArrowheads="1"/>
          </p:cNvPicPr>
          <p:nvPr/>
        </p:nvPicPr>
        <p:blipFill>
          <a:blip r:embed="rId4" cstate="print"/>
          <a:srcRect/>
          <a:stretch>
            <a:fillRect/>
          </a:stretch>
        </p:blipFill>
        <p:spPr bwMode="auto">
          <a:xfrm>
            <a:off x="3419872" y="2060848"/>
            <a:ext cx="371475" cy="266700"/>
          </a:xfrm>
          <a:prstGeom prst="rect">
            <a:avLst/>
          </a:prstGeom>
          <a:noFill/>
          <a:ln w="9525">
            <a:noFill/>
            <a:miter lim="800000"/>
            <a:headEnd/>
            <a:tailEnd/>
          </a:ln>
        </p:spPr>
      </p:pic>
      <p:cxnSp>
        <p:nvCxnSpPr>
          <p:cNvPr id="9" name="直線コネクタ 8"/>
          <p:cNvCxnSpPr/>
          <p:nvPr/>
        </p:nvCxnSpPr>
        <p:spPr>
          <a:xfrm flipV="1">
            <a:off x="5795963" y="2276475"/>
            <a:ext cx="1584325" cy="647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512" name="Picture 3"/>
          <p:cNvPicPr>
            <a:picLocks noChangeAspect="1" noChangeArrowheads="1"/>
          </p:cNvPicPr>
          <p:nvPr/>
        </p:nvPicPr>
        <p:blipFill>
          <a:blip r:embed="rId5" cstate="print"/>
          <a:srcRect/>
          <a:stretch>
            <a:fillRect/>
          </a:stretch>
        </p:blipFill>
        <p:spPr bwMode="auto">
          <a:xfrm>
            <a:off x="934641" y="2902223"/>
            <a:ext cx="180975" cy="257175"/>
          </a:xfrm>
          <a:prstGeom prst="rect">
            <a:avLst/>
          </a:prstGeom>
          <a:noFill/>
          <a:ln w="9525">
            <a:noFill/>
            <a:miter lim="800000"/>
            <a:headEnd/>
            <a:tailEnd/>
          </a:ln>
        </p:spPr>
      </p:pic>
      <p:pic>
        <p:nvPicPr>
          <p:cNvPr id="21513" name="Picture 4"/>
          <p:cNvPicPr>
            <a:picLocks noChangeAspect="1" noChangeArrowheads="1"/>
          </p:cNvPicPr>
          <p:nvPr/>
        </p:nvPicPr>
        <p:blipFill>
          <a:blip r:embed="rId6" cstate="print"/>
          <a:srcRect/>
          <a:stretch>
            <a:fillRect/>
          </a:stretch>
        </p:blipFill>
        <p:spPr bwMode="auto">
          <a:xfrm>
            <a:off x="1544613" y="3263032"/>
            <a:ext cx="219075" cy="257175"/>
          </a:xfrm>
          <a:prstGeom prst="rect">
            <a:avLst/>
          </a:prstGeom>
          <a:noFill/>
          <a:ln w="9525">
            <a:noFill/>
            <a:miter lim="800000"/>
            <a:headEnd/>
            <a:tailEnd/>
          </a:ln>
        </p:spPr>
      </p:pic>
      <p:pic>
        <p:nvPicPr>
          <p:cNvPr id="21515" name="Picture 2"/>
          <p:cNvPicPr>
            <a:picLocks noChangeAspect="1" noChangeArrowheads="1"/>
          </p:cNvPicPr>
          <p:nvPr/>
        </p:nvPicPr>
        <p:blipFill>
          <a:blip r:embed="rId4" cstate="print"/>
          <a:srcRect/>
          <a:stretch>
            <a:fillRect/>
          </a:stretch>
        </p:blipFill>
        <p:spPr bwMode="auto">
          <a:xfrm>
            <a:off x="3347864" y="3716412"/>
            <a:ext cx="371475" cy="266700"/>
          </a:xfrm>
          <a:prstGeom prst="rect">
            <a:avLst/>
          </a:prstGeom>
          <a:noFill/>
          <a:ln w="9525">
            <a:noFill/>
            <a:miter lim="800000"/>
            <a:headEnd/>
            <a:tailEnd/>
          </a:ln>
        </p:spPr>
      </p:pic>
      <p:pic>
        <p:nvPicPr>
          <p:cNvPr id="21517" name="Picture 7"/>
          <p:cNvPicPr>
            <a:picLocks noChangeAspect="1" noChangeArrowheads="1"/>
          </p:cNvPicPr>
          <p:nvPr/>
        </p:nvPicPr>
        <p:blipFill>
          <a:blip r:embed="rId7" cstate="print"/>
          <a:srcRect/>
          <a:stretch>
            <a:fillRect/>
          </a:stretch>
        </p:blipFill>
        <p:spPr bwMode="auto">
          <a:xfrm>
            <a:off x="3923928" y="4077072"/>
            <a:ext cx="581025" cy="323850"/>
          </a:xfrm>
          <a:prstGeom prst="rect">
            <a:avLst/>
          </a:prstGeom>
          <a:noFill/>
          <a:ln w="9525">
            <a:noFill/>
            <a:miter lim="800000"/>
            <a:headEnd/>
            <a:tailEnd/>
          </a:ln>
        </p:spPr>
      </p:pic>
      <p:sp>
        <p:nvSpPr>
          <p:cNvPr id="21519" name="テキスト ボックス 16"/>
          <p:cNvSpPr txBox="1">
            <a:spLocks noChangeArrowheads="1"/>
          </p:cNvSpPr>
          <p:nvPr/>
        </p:nvSpPr>
        <p:spPr bwMode="auto">
          <a:xfrm>
            <a:off x="7524750" y="1125538"/>
            <a:ext cx="1395382" cy="369332"/>
          </a:xfrm>
          <a:prstGeom prst="rect">
            <a:avLst/>
          </a:prstGeom>
          <a:noFill/>
          <a:ln w="9525">
            <a:noFill/>
            <a:miter lim="800000"/>
            <a:headEnd/>
            <a:tailEnd/>
          </a:ln>
        </p:spPr>
        <p:txBody>
          <a:bodyPr wrap="none">
            <a:spAutoFit/>
          </a:bodyPr>
          <a:lstStyle/>
          <a:p>
            <a:r>
              <a:rPr lang="en-US" altLang="ja-JP" dirty="0">
                <a:solidFill>
                  <a:schemeClr val="bg1"/>
                </a:solidFill>
              </a:rPr>
              <a:t>Field of View</a:t>
            </a:r>
            <a:endParaRPr lang="ja-JP" altLang="en-US" dirty="0">
              <a:solidFill>
                <a:schemeClr val="bg1"/>
              </a:solidFill>
            </a:endParaRPr>
          </a:p>
        </p:txBody>
      </p:sp>
    </p:spTree>
    <p:extLst>
      <p:ext uri="{BB962C8B-B14F-4D97-AF65-F5344CB8AC3E}">
        <p14:creationId xmlns:p14="http://schemas.microsoft.com/office/powerpoint/2010/main" val="236831439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3.88889E-6 4.08881E-6 L 0.10312 0.33117 " pathEditMode="relative" rAng="0" ptsTypes="AA">
                                      <p:cBhvr>
                                        <p:cTn id="6" dur="2000" fill="hold"/>
                                        <p:tgtEl>
                                          <p:spTgt spid="9"/>
                                        </p:tgtEl>
                                        <p:attrNameLst>
                                          <p:attrName>ppt_x</p:attrName>
                                          <p:attrName>ppt_y</p:attrName>
                                        </p:attrNameLst>
                                      </p:cBhvr>
                                      <p:rCtr x="5200" y="1660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0.10312 0.33117 L 0.13385 0.42483 " pathEditMode="relative" rAng="0" ptsTypes="AA">
                                      <p:cBhvr>
                                        <p:cTn id="10" dur="2000" fill="hold"/>
                                        <p:tgtEl>
                                          <p:spTgt spid="9"/>
                                        </p:tgtEl>
                                        <p:attrNameLst>
                                          <p:attrName>ppt_x</p:attrName>
                                          <p:attrName>ppt_y</p:attrName>
                                        </p:attrNameLst>
                                      </p:cBhvr>
                                      <p:rCtr x="1500" y="4700"/>
                                    </p:animMotion>
                                  </p:childTnLst>
                                </p:cTn>
                              </p:par>
                            </p:childTnLst>
                          </p:cTn>
                        </p:par>
                        <p:par>
                          <p:cTn id="11" fill="hold">
                            <p:stCondLst>
                              <p:cond delay="2000"/>
                            </p:stCondLst>
                            <p:childTnLst>
                              <p:par>
                                <p:cTn id="12" presetID="10" presetClass="exit" presetSubtype="0" fill="hold" nodeType="after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1344" y="0"/>
            <a:ext cx="10363944" cy="6912670"/>
          </a:xfrm>
        </p:spPr>
      </p:pic>
      <p:sp>
        <p:nvSpPr>
          <p:cNvPr id="8195" name="テキスト ボックス 4"/>
          <p:cNvSpPr txBox="1">
            <a:spLocks noChangeArrowheads="1"/>
          </p:cNvSpPr>
          <p:nvPr/>
        </p:nvSpPr>
        <p:spPr bwMode="auto">
          <a:xfrm>
            <a:off x="-17463" y="2348880"/>
            <a:ext cx="87931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ja-JP" altLang="en-US" dirty="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南米・チリに</a:t>
            </a:r>
            <a:r>
              <a:rPr lang="ja-JP" altLang="en-US" dirty="0" smtClean="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建設。</a:t>
            </a:r>
            <a:r>
              <a:rPr lang="ja-JP" altLang="en-US" dirty="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日本＋</a:t>
            </a:r>
            <a:r>
              <a:rPr lang="ja-JP" altLang="en-US" dirty="0" smtClean="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台湾＋韓国、</a:t>
            </a:r>
            <a:r>
              <a:rPr lang="ja-JP" altLang="en-US" dirty="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北米、欧州の国際協力。</a:t>
            </a:r>
            <a:endParaRPr lang="en-US" altLang="ja-JP" dirty="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endParaRPr>
          </a:p>
          <a:p>
            <a:pPr algn="r" eaLnBrk="1" hangingPunct="1"/>
            <a:r>
              <a:rPr lang="en-US" altLang="ja-JP" dirty="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66</a:t>
            </a:r>
            <a:r>
              <a:rPr lang="ja-JP" altLang="en-US" dirty="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台</a:t>
            </a:r>
            <a:r>
              <a:rPr lang="ja-JP" altLang="en-US" dirty="0" smtClean="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のアンテナを最大</a:t>
            </a:r>
            <a:r>
              <a:rPr lang="en-US" altLang="ja-JP" dirty="0" smtClean="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16.5km</a:t>
            </a:r>
            <a:r>
              <a:rPr lang="ja-JP" altLang="en-US" dirty="0" smtClean="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の範囲に展開し、巨大な望遠鏡を実現。</a:t>
            </a:r>
            <a:endParaRPr lang="en-US" altLang="ja-JP" dirty="0" smtClean="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endParaRPr>
          </a:p>
          <a:p>
            <a:pPr algn="r" eaLnBrk="1" hangingPunct="1"/>
            <a:r>
              <a:rPr lang="ja-JP" altLang="en-US" dirty="0" smtClean="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これ</a:t>
            </a:r>
            <a:r>
              <a:rPr lang="ja-JP" altLang="en-US" dirty="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までの電波望遠鏡に比べて、感度・分解能とも</a:t>
            </a:r>
            <a:r>
              <a:rPr lang="ja-JP" altLang="en-US" dirty="0" smtClean="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に</a:t>
            </a:r>
            <a:r>
              <a:rPr lang="en-US" altLang="ja-JP" dirty="0" smtClean="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100</a:t>
            </a:r>
            <a:r>
              <a:rPr lang="ja-JP" altLang="en-US" dirty="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rPr>
              <a:t>倍！</a:t>
            </a:r>
            <a:endParaRPr lang="en-US" altLang="ja-JP" dirty="0">
              <a:solidFill>
                <a:schemeClr val="bg1"/>
              </a:solidFill>
              <a:effectLst>
                <a:outerShdw blurRad="76200" dist="38100" dir="2700000" algn="tl">
                  <a:srgbClr val="000000">
                    <a:alpha val="68000"/>
                  </a:srgbClr>
                </a:outerShdw>
              </a:effectLst>
              <a:latin typeface="メイリオ" pitchFamily="50" charset="-128"/>
              <a:ea typeface="メイリオ" pitchFamily="50" charset="-128"/>
              <a:cs typeface="メイリオ" pitchFamily="50" charset="-128"/>
            </a:endParaRPr>
          </a:p>
        </p:txBody>
      </p:sp>
      <p:sp>
        <p:nvSpPr>
          <p:cNvPr id="8196" name="タイトル 1"/>
          <p:cNvSpPr>
            <a:spLocks noGrp="1"/>
          </p:cNvSpPr>
          <p:nvPr>
            <p:ph type="title"/>
          </p:nvPr>
        </p:nvSpPr>
        <p:spPr/>
        <p:txBody>
          <a:bodyPr>
            <a:normAutofit/>
          </a:bodyPr>
          <a:lstStyle/>
          <a:p>
            <a:pPr algn="l" eaLnBrk="1" hangingPunct="1"/>
            <a:r>
              <a:rPr lang="ja-JP" altLang="en-US"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アルマ望遠鏡：人類の新しい目</a:t>
            </a:r>
          </a:p>
        </p:txBody>
      </p:sp>
      <p:sp>
        <p:nvSpPr>
          <p:cNvPr id="8197" name="テキスト ボックス 4"/>
          <p:cNvSpPr txBox="1">
            <a:spLocks noChangeArrowheads="1"/>
          </p:cNvSpPr>
          <p:nvPr/>
        </p:nvSpPr>
        <p:spPr bwMode="auto">
          <a:xfrm>
            <a:off x="4139952" y="6237312"/>
            <a:ext cx="4647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i="1" dirty="0">
                <a:solidFill>
                  <a:schemeClr val="bg1"/>
                </a:solidFill>
                <a:latin typeface="Calibri" pitchFamily="34" charset="0"/>
                <a:ea typeface="メイリオ" pitchFamily="50" charset="-128"/>
              </a:rPr>
              <a:t>Credit: Clem &amp; </a:t>
            </a:r>
            <a:r>
              <a:rPr lang="en-US" altLang="ja-JP" sz="1400" i="1" dirty="0" err="1">
                <a:solidFill>
                  <a:schemeClr val="bg1"/>
                </a:solidFill>
                <a:latin typeface="Calibri" pitchFamily="34" charset="0"/>
                <a:ea typeface="メイリオ" pitchFamily="50" charset="-128"/>
              </a:rPr>
              <a:t>Adri</a:t>
            </a:r>
            <a:r>
              <a:rPr lang="en-US" altLang="ja-JP" sz="1400" i="1" dirty="0">
                <a:solidFill>
                  <a:schemeClr val="bg1"/>
                </a:solidFill>
                <a:latin typeface="Calibri" pitchFamily="34" charset="0"/>
                <a:ea typeface="メイリオ" pitchFamily="50" charset="-128"/>
              </a:rPr>
              <a:t> </a:t>
            </a:r>
            <a:r>
              <a:rPr lang="en-US" altLang="ja-JP" sz="1400" i="1" dirty="0" err="1">
                <a:solidFill>
                  <a:schemeClr val="bg1"/>
                </a:solidFill>
                <a:latin typeface="Calibri" pitchFamily="34" charset="0"/>
                <a:ea typeface="メイリオ" pitchFamily="50" charset="-128"/>
              </a:rPr>
              <a:t>Bacri-Normier</a:t>
            </a:r>
            <a:r>
              <a:rPr lang="en-US" altLang="ja-JP" sz="1400" i="1" dirty="0">
                <a:solidFill>
                  <a:schemeClr val="bg1"/>
                </a:solidFill>
                <a:latin typeface="Calibri" pitchFamily="34" charset="0"/>
                <a:ea typeface="メイリオ" pitchFamily="50" charset="-128"/>
              </a:rPr>
              <a:t> (wingsforscience.com)/ESO</a:t>
            </a:r>
            <a:endParaRPr lang="ja-JP" altLang="en-US" sz="1400" i="1" dirty="0">
              <a:solidFill>
                <a:schemeClr val="bg1"/>
              </a:solidFill>
              <a:latin typeface="Calibri" pitchFamily="34" charset="0"/>
              <a:ea typeface="メイリオ" pitchFamily="50" charset="-128"/>
            </a:endParaRPr>
          </a:p>
        </p:txBody>
      </p:sp>
      <p:sp>
        <p:nvSpPr>
          <p:cNvPr id="8198" name="テキスト ボックス 1"/>
          <p:cNvSpPr txBox="1">
            <a:spLocks noChangeArrowheads="1"/>
          </p:cNvSpPr>
          <p:nvPr/>
        </p:nvSpPr>
        <p:spPr bwMode="auto">
          <a:xfrm>
            <a:off x="323850" y="1187450"/>
            <a:ext cx="8451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600"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Atacama Large Millimeter/</a:t>
            </a:r>
            <a:r>
              <a:rPr lang="en-US" altLang="ja-JP" sz="1600" dirty="0" err="1">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submillimeter</a:t>
            </a:r>
            <a:r>
              <a:rPr lang="en-US" altLang="ja-JP" sz="1600"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 Array: </a:t>
            </a:r>
            <a:r>
              <a:rPr lang="ja-JP" altLang="en-US" sz="1600"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アタカマ大型ミリ波サブミリ波干渉計</a:t>
            </a:r>
          </a:p>
        </p:txBody>
      </p:sp>
    </p:spTree>
    <p:extLst>
      <p:ext uri="{BB962C8B-B14F-4D97-AF65-F5344CB8AC3E}">
        <p14:creationId xmlns:p14="http://schemas.microsoft.com/office/powerpoint/2010/main" val="267102482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a:spLocks noChangeArrowheads="1"/>
          </p:cNvSpPr>
          <p:nvPr/>
        </p:nvSpPr>
        <p:spPr bwMode="auto">
          <a:xfrm>
            <a:off x="4998620" y="5733256"/>
            <a:ext cx="3744913" cy="676275"/>
          </a:xfrm>
          <a:prstGeom prst="rect">
            <a:avLst/>
          </a:prstGeom>
          <a:solidFill>
            <a:schemeClr val="bg1">
              <a:lumMod val="95000"/>
            </a:schemeClr>
          </a:solidFill>
          <a:ln>
            <a:noFill/>
          </a:ln>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lang="ja-JP" altLang="en-US" sz="2400" dirty="0">
                <a:latin typeface="メイリオ" pitchFamily="50" charset="-128"/>
                <a:ea typeface="メイリオ" pitchFamily="50" charset="-128"/>
                <a:cs typeface="メイリオ" pitchFamily="50" charset="-128"/>
              </a:rPr>
              <a:t>電波</a:t>
            </a:r>
            <a:r>
              <a:rPr lang="ja-JP" altLang="en-US" sz="2400" dirty="0" smtClean="0">
                <a:latin typeface="メイリオ" pitchFamily="50" charset="-128"/>
                <a:ea typeface="メイリオ" pitchFamily="50" charset="-128"/>
                <a:cs typeface="メイリオ" pitchFamily="50" charset="-128"/>
              </a:rPr>
              <a:t>で見た馬頭</a:t>
            </a:r>
            <a:r>
              <a:rPr lang="ja-JP" altLang="en-US" sz="2400" dirty="0">
                <a:latin typeface="メイリオ" pitchFamily="50" charset="-128"/>
                <a:ea typeface="メイリオ" pitchFamily="50" charset="-128"/>
                <a:cs typeface="メイリオ" pitchFamily="50" charset="-128"/>
              </a:rPr>
              <a:t>星雲</a:t>
            </a:r>
            <a:endParaRPr lang="en-US" altLang="ja-JP" sz="2400" dirty="0">
              <a:latin typeface="メイリオ" pitchFamily="50" charset="-128"/>
              <a:ea typeface="メイリオ" pitchFamily="50" charset="-128"/>
              <a:cs typeface="メイリオ" pitchFamily="50" charset="-128"/>
            </a:endParaRPr>
          </a:p>
          <a:p>
            <a:pPr eaLnBrk="1" fontAlgn="auto" hangingPunct="1">
              <a:spcBef>
                <a:spcPts val="0"/>
              </a:spcBef>
              <a:spcAft>
                <a:spcPts val="0"/>
              </a:spcAft>
              <a:defRPr/>
            </a:pPr>
            <a:r>
              <a:rPr lang="en-US" altLang="ja-JP" sz="1400" dirty="0">
                <a:latin typeface="メイリオ" pitchFamily="50" charset="-128"/>
                <a:ea typeface="メイリオ" pitchFamily="50" charset="-128"/>
                <a:cs typeface="メイリオ" pitchFamily="50" charset="-128"/>
              </a:rPr>
              <a:t>(</a:t>
            </a:r>
            <a:r>
              <a:rPr lang="ja-JP" altLang="en-US" sz="1400" dirty="0">
                <a:latin typeface="メイリオ" pitchFamily="50" charset="-128"/>
                <a:ea typeface="メイリオ" pitchFamily="50" charset="-128"/>
                <a:cs typeface="メイリオ" pitchFamily="50" charset="-128"/>
              </a:rPr>
              <a:t>カリフォルニア工科大学サブミリ波天文台</a:t>
            </a:r>
            <a:r>
              <a:rPr lang="en-US" altLang="ja-JP" sz="1400" dirty="0">
                <a:latin typeface="メイリオ" pitchFamily="50" charset="-128"/>
                <a:ea typeface="メイリオ" pitchFamily="50" charset="-128"/>
                <a:cs typeface="メイリオ" pitchFamily="50" charset="-128"/>
              </a:rPr>
              <a:t>)</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630" y="1049586"/>
            <a:ext cx="464489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3"/>
          <a:stretch>
            <a:fillRect/>
          </a:stretch>
        </p:blipFill>
        <p:spPr>
          <a:xfrm>
            <a:off x="-36512" y="1052736"/>
            <a:ext cx="4585142" cy="4608512"/>
          </a:xfrm>
          <a:prstGeom prst="rect">
            <a:avLst/>
          </a:prstGeom>
        </p:spPr>
      </p:pic>
      <p:sp>
        <p:nvSpPr>
          <p:cNvPr id="8" name="テキスト ボックス 7"/>
          <p:cNvSpPr txBox="1">
            <a:spLocks noChangeArrowheads="1"/>
          </p:cNvSpPr>
          <p:nvPr/>
        </p:nvSpPr>
        <p:spPr bwMode="auto">
          <a:xfrm>
            <a:off x="899592" y="5733256"/>
            <a:ext cx="2808312" cy="676275"/>
          </a:xfrm>
          <a:prstGeom prst="rect">
            <a:avLst/>
          </a:prstGeom>
          <a:solidFill>
            <a:schemeClr val="bg1">
              <a:lumMod val="95000"/>
            </a:schemeClr>
          </a:solidFill>
          <a:ln>
            <a:noFill/>
          </a:ln>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auto" hangingPunct="1">
              <a:spcBef>
                <a:spcPts val="0"/>
              </a:spcBef>
              <a:spcAft>
                <a:spcPts val="0"/>
              </a:spcAft>
              <a:defRPr/>
            </a:pPr>
            <a:r>
              <a:rPr lang="ja-JP" altLang="en-US" sz="2400" dirty="0" smtClean="0">
                <a:latin typeface="メイリオ" pitchFamily="50" charset="-128"/>
                <a:ea typeface="メイリオ" pitchFamily="50" charset="-128"/>
                <a:cs typeface="メイリオ" pitchFamily="50" charset="-128"/>
              </a:rPr>
              <a:t>光で見た馬頭</a:t>
            </a:r>
            <a:r>
              <a:rPr lang="ja-JP" altLang="en-US" sz="2400" dirty="0">
                <a:latin typeface="メイリオ" pitchFamily="50" charset="-128"/>
                <a:ea typeface="メイリオ" pitchFamily="50" charset="-128"/>
                <a:cs typeface="メイリオ" pitchFamily="50" charset="-128"/>
              </a:rPr>
              <a:t>星雲</a:t>
            </a:r>
            <a:endParaRPr lang="en-US" altLang="ja-JP" sz="2400" dirty="0">
              <a:latin typeface="メイリオ" pitchFamily="50" charset="-128"/>
              <a:ea typeface="メイリオ" pitchFamily="50" charset="-128"/>
              <a:cs typeface="メイリオ" pitchFamily="50" charset="-128"/>
            </a:endParaRPr>
          </a:p>
          <a:p>
            <a:pPr eaLnBrk="1" fontAlgn="auto" hangingPunct="1">
              <a:spcBef>
                <a:spcPts val="0"/>
              </a:spcBef>
              <a:spcAft>
                <a:spcPts val="0"/>
              </a:spcAft>
              <a:defRPr/>
            </a:pPr>
            <a:r>
              <a:rPr lang="en-US" altLang="ja-JP" sz="1400" dirty="0" smtClean="0">
                <a:latin typeface="メイリオ" pitchFamily="50" charset="-128"/>
                <a:ea typeface="メイリオ" pitchFamily="50" charset="-128"/>
                <a:cs typeface="メイリオ" pitchFamily="50" charset="-128"/>
              </a:rPr>
              <a:t>(</a:t>
            </a:r>
            <a:r>
              <a:rPr lang="ja-JP" altLang="en-US" sz="1400" dirty="0" smtClean="0">
                <a:latin typeface="メイリオ" pitchFamily="50" charset="-128"/>
                <a:ea typeface="メイリオ" pitchFamily="50" charset="-128"/>
                <a:cs typeface="メイリオ" pitchFamily="50" charset="-128"/>
              </a:rPr>
              <a:t>欧州南天天文台</a:t>
            </a:r>
            <a:r>
              <a:rPr lang="en-US" altLang="ja-JP" sz="1400" dirty="0" smtClean="0">
                <a:latin typeface="メイリオ" pitchFamily="50" charset="-128"/>
                <a:ea typeface="メイリオ" pitchFamily="50" charset="-128"/>
                <a:cs typeface="メイリオ" pitchFamily="50" charset="-128"/>
              </a:rPr>
              <a:t>)</a:t>
            </a:r>
            <a:endParaRPr lang="en-US" altLang="ja-JP" sz="1400"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5843010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画像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565776"/>
            <a:ext cx="6502896" cy="50748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図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1576"/>
            <a:ext cx="4452664" cy="4452664"/>
          </a:xfrm>
          <a:prstGeom prst="rect">
            <a:avLst/>
          </a:prstGeom>
          <a:noFill/>
          <a:extLst>
            <a:ext uri="{909E8E84-426E-40DD-AFC4-6F175D3DCCD1}">
              <a14:hiddenFill xmlns:a14="http://schemas.microsoft.com/office/drawing/2010/main">
                <a:solidFill>
                  <a:srgbClr val="FFFFFF"/>
                </a:solidFill>
              </a14:hiddenFill>
            </a:ext>
          </a:extLst>
        </p:spPr>
      </p:pic>
      <p:pic>
        <p:nvPicPr>
          <p:cNvPr id="5"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6512" y="3547813"/>
            <a:ext cx="5650959" cy="5549420"/>
          </a:xfrm>
        </p:spPr>
      </p:pic>
      <p:pic>
        <p:nvPicPr>
          <p:cNvPr id="5122" name="Picture 2" descr="http://www.eso.org/public/archives/images/screen/ann13016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2665" y="3547813"/>
            <a:ext cx="5470104" cy="364103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07504" y="140381"/>
            <a:ext cx="3852337" cy="978729"/>
          </a:xfrm>
          <a:prstGeom prst="rect">
            <a:avLst/>
          </a:prstGeom>
          <a:noFill/>
        </p:spPr>
        <p:txBody>
          <a:bodyPr wrap="none" rtlCol="0">
            <a:spAutoFit/>
          </a:bodyPr>
          <a:lstStyle/>
          <a:p>
            <a:pPr>
              <a:lnSpc>
                <a:spcPct val="90000"/>
              </a:lnSpc>
            </a:pPr>
            <a:r>
              <a:rPr lang="ja-JP" altLang="en-US" sz="3200" b="1" dirty="0" smtClean="0">
                <a:solidFill>
                  <a:schemeClr val="bg1"/>
                </a:solidFill>
                <a:latin typeface="メイリオ" pitchFamily="50" charset="-128"/>
                <a:ea typeface="メイリオ" pitchFamily="50" charset="-128"/>
                <a:cs typeface="メイリオ" pitchFamily="50" charset="-128"/>
              </a:rPr>
              <a:t>銀河の誕生と進化</a:t>
            </a:r>
            <a:r>
              <a:rPr lang="en-US" altLang="ja-JP" sz="3200" b="1" dirty="0">
                <a:solidFill>
                  <a:schemeClr val="bg1"/>
                </a:solidFill>
                <a:latin typeface="メイリオ" pitchFamily="50" charset="-128"/>
                <a:ea typeface="メイリオ" pitchFamily="50" charset="-128"/>
                <a:cs typeface="メイリオ" pitchFamily="50" charset="-128"/>
              </a:rPr>
              <a:t/>
            </a:r>
            <a:br>
              <a:rPr lang="en-US" altLang="ja-JP" sz="3200" b="1" dirty="0">
                <a:solidFill>
                  <a:schemeClr val="bg1"/>
                </a:solidFill>
                <a:latin typeface="メイリオ" pitchFamily="50" charset="-128"/>
                <a:ea typeface="メイリオ" pitchFamily="50" charset="-128"/>
                <a:cs typeface="メイリオ" pitchFamily="50" charset="-128"/>
              </a:rPr>
            </a:br>
            <a:r>
              <a:rPr lang="en-US" altLang="ja-JP" sz="1600" dirty="0" smtClean="0">
                <a:solidFill>
                  <a:schemeClr val="bg1"/>
                </a:solidFill>
                <a:latin typeface="メイリオ" pitchFamily="50" charset="-128"/>
                <a:ea typeface="メイリオ" pitchFamily="50" charset="-128"/>
                <a:cs typeface="メイリオ" pitchFamily="50" charset="-128"/>
              </a:rPr>
              <a:t>138</a:t>
            </a:r>
            <a:r>
              <a:rPr lang="ja-JP" altLang="en-US" sz="1600" dirty="0" smtClean="0">
                <a:solidFill>
                  <a:schemeClr val="bg1"/>
                </a:solidFill>
                <a:latin typeface="メイリオ" pitchFamily="50" charset="-128"/>
                <a:ea typeface="メイリオ" pitchFamily="50" charset="-128"/>
                <a:cs typeface="メイリオ" pitchFamily="50" charset="-128"/>
              </a:rPr>
              <a:t>億年前のビッグバン以降、いつごろ</a:t>
            </a:r>
            <a:r>
              <a:rPr lang="en-US" altLang="ja-JP" sz="1600" dirty="0" smtClean="0">
                <a:solidFill>
                  <a:schemeClr val="bg1"/>
                </a:solidFill>
                <a:latin typeface="メイリオ" pitchFamily="50" charset="-128"/>
                <a:ea typeface="メイリオ" pitchFamily="50" charset="-128"/>
                <a:cs typeface="メイリオ" pitchFamily="50" charset="-128"/>
              </a:rPr>
              <a:t/>
            </a:r>
            <a:br>
              <a:rPr lang="en-US" altLang="ja-JP" sz="1600" dirty="0" smtClean="0">
                <a:solidFill>
                  <a:schemeClr val="bg1"/>
                </a:solidFill>
                <a:latin typeface="メイリオ" pitchFamily="50" charset="-128"/>
                <a:ea typeface="メイリオ" pitchFamily="50" charset="-128"/>
                <a:cs typeface="メイリオ" pitchFamily="50" charset="-128"/>
              </a:rPr>
            </a:br>
            <a:r>
              <a:rPr lang="ja-JP" altLang="en-US" sz="1600" dirty="0" smtClean="0">
                <a:solidFill>
                  <a:schemeClr val="bg1"/>
                </a:solidFill>
                <a:latin typeface="メイリオ" pitchFamily="50" charset="-128"/>
                <a:ea typeface="メイリオ" pitchFamily="50" charset="-128"/>
                <a:cs typeface="メイリオ" pitchFamily="50" charset="-128"/>
              </a:rPr>
              <a:t>どんな規模で銀河が生まれたのか？</a:t>
            </a:r>
            <a:endParaRPr kumimoji="1" lang="ja-JP" altLang="en-US" dirty="0">
              <a:solidFill>
                <a:schemeClr val="bg1"/>
              </a:solidFill>
            </a:endParaRPr>
          </a:p>
        </p:txBody>
      </p:sp>
      <p:sp>
        <p:nvSpPr>
          <p:cNvPr id="9" name="テキスト ボックス 8"/>
          <p:cNvSpPr txBox="1"/>
          <p:nvPr/>
        </p:nvSpPr>
        <p:spPr>
          <a:xfrm>
            <a:off x="4716016" y="140381"/>
            <a:ext cx="2646878" cy="763286"/>
          </a:xfrm>
          <a:prstGeom prst="rect">
            <a:avLst/>
          </a:prstGeom>
          <a:noFill/>
        </p:spPr>
        <p:txBody>
          <a:bodyPr wrap="none" rtlCol="0">
            <a:spAutoFit/>
          </a:bodyPr>
          <a:lstStyle/>
          <a:p>
            <a:pPr>
              <a:lnSpc>
                <a:spcPct val="90000"/>
              </a:lnSpc>
            </a:pPr>
            <a:r>
              <a:rPr lang="ja-JP" altLang="en-US" sz="3200" b="1" dirty="0" smtClean="0">
                <a:solidFill>
                  <a:schemeClr val="bg1"/>
                </a:solidFill>
                <a:latin typeface="メイリオ" pitchFamily="50" charset="-128"/>
                <a:ea typeface="メイリオ" pitchFamily="50" charset="-128"/>
                <a:cs typeface="メイリオ" pitchFamily="50" charset="-128"/>
              </a:rPr>
              <a:t>惑星系の誕生</a:t>
            </a:r>
            <a:r>
              <a:rPr lang="en-US" altLang="ja-JP" sz="3200" b="1" dirty="0" smtClean="0">
                <a:solidFill>
                  <a:schemeClr val="bg1"/>
                </a:solidFill>
                <a:latin typeface="メイリオ" pitchFamily="50" charset="-128"/>
                <a:ea typeface="メイリオ" pitchFamily="50" charset="-128"/>
                <a:cs typeface="メイリオ" pitchFamily="50" charset="-128"/>
              </a:rPr>
              <a:t/>
            </a:r>
            <a:br>
              <a:rPr lang="en-US" altLang="ja-JP" sz="3200" b="1" dirty="0" smtClean="0">
                <a:solidFill>
                  <a:schemeClr val="bg1"/>
                </a:solidFill>
                <a:latin typeface="メイリオ" pitchFamily="50" charset="-128"/>
                <a:ea typeface="メイリオ" pitchFamily="50" charset="-128"/>
                <a:cs typeface="メイリオ" pitchFamily="50" charset="-128"/>
              </a:rPr>
            </a:br>
            <a:r>
              <a:rPr lang="ja-JP" altLang="en-US" sz="1600" dirty="0" smtClean="0">
                <a:solidFill>
                  <a:schemeClr val="bg1"/>
                </a:solidFill>
                <a:latin typeface="メイリオ" pitchFamily="50" charset="-128"/>
                <a:ea typeface="メイリオ" pitchFamily="50" charset="-128"/>
                <a:cs typeface="メイリオ" pitchFamily="50" charset="-128"/>
              </a:rPr>
              <a:t>多様な惑星系の起源は？</a:t>
            </a:r>
          </a:p>
        </p:txBody>
      </p:sp>
      <p:sp>
        <p:nvSpPr>
          <p:cNvPr id="10" name="テキスト ボックス 9"/>
          <p:cNvSpPr txBox="1"/>
          <p:nvPr/>
        </p:nvSpPr>
        <p:spPr>
          <a:xfrm>
            <a:off x="116210" y="3789040"/>
            <a:ext cx="4288353" cy="763286"/>
          </a:xfrm>
          <a:prstGeom prst="rect">
            <a:avLst/>
          </a:prstGeom>
          <a:noFill/>
        </p:spPr>
        <p:txBody>
          <a:bodyPr wrap="none" rtlCol="0">
            <a:spAutoFit/>
          </a:bodyPr>
          <a:lstStyle/>
          <a:p>
            <a:pPr>
              <a:lnSpc>
                <a:spcPct val="90000"/>
              </a:lnSpc>
            </a:pPr>
            <a:r>
              <a:rPr lang="ja-JP" altLang="en-US" sz="3200" b="1" dirty="0" smtClean="0">
                <a:solidFill>
                  <a:schemeClr val="bg1"/>
                </a:solidFill>
                <a:latin typeface="メイリオ" pitchFamily="50" charset="-128"/>
                <a:ea typeface="メイリオ" pitchFamily="50" charset="-128"/>
                <a:cs typeface="メイリオ" pitchFamily="50" charset="-128"/>
              </a:rPr>
              <a:t>宇宙における物質進化</a:t>
            </a:r>
            <a:r>
              <a:rPr lang="en-US" altLang="ja-JP" sz="3200" b="1" dirty="0" smtClean="0">
                <a:solidFill>
                  <a:schemeClr val="bg1"/>
                </a:solidFill>
                <a:latin typeface="メイリオ" pitchFamily="50" charset="-128"/>
                <a:ea typeface="メイリオ" pitchFamily="50" charset="-128"/>
                <a:cs typeface="メイリオ" pitchFamily="50" charset="-128"/>
              </a:rPr>
              <a:t/>
            </a:r>
            <a:br>
              <a:rPr lang="en-US" altLang="ja-JP" sz="3200" b="1" dirty="0" smtClean="0">
                <a:solidFill>
                  <a:schemeClr val="bg1"/>
                </a:solidFill>
                <a:latin typeface="メイリオ" pitchFamily="50" charset="-128"/>
                <a:ea typeface="メイリオ" pitchFamily="50" charset="-128"/>
                <a:cs typeface="メイリオ" pitchFamily="50" charset="-128"/>
              </a:rPr>
            </a:br>
            <a:r>
              <a:rPr lang="ja-JP" altLang="en-US" sz="1600" dirty="0" smtClean="0">
                <a:solidFill>
                  <a:schemeClr val="bg1"/>
                </a:solidFill>
                <a:latin typeface="メイリオ" pitchFamily="50" charset="-128"/>
                <a:ea typeface="メイリオ" pitchFamily="50" charset="-128"/>
                <a:cs typeface="メイリオ" pitchFamily="50" charset="-128"/>
              </a:rPr>
              <a:t>生命起源関連物質はどれくらいあるか？</a:t>
            </a:r>
          </a:p>
        </p:txBody>
      </p:sp>
      <p:sp>
        <p:nvSpPr>
          <p:cNvPr id="2" name="テキスト ボックス 1"/>
          <p:cNvSpPr txBox="1"/>
          <p:nvPr/>
        </p:nvSpPr>
        <p:spPr>
          <a:xfrm>
            <a:off x="6831684" y="6389020"/>
            <a:ext cx="1873846" cy="338554"/>
          </a:xfrm>
          <a:prstGeom prst="rect">
            <a:avLst/>
          </a:prstGeom>
          <a:noFill/>
        </p:spPr>
        <p:txBody>
          <a:bodyPr wrap="none" rtlCol="0">
            <a:spAutoFit/>
          </a:bodyPr>
          <a:lstStyle/>
          <a:p>
            <a:r>
              <a:rPr lang="en-US" altLang="ja-JP" sz="1600" i="1" dirty="0" smtClean="0">
                <a:solidFill>
                  <a:schemeClr val="bg1"/>
                </a:solidFill>
              </a:rPr>
              <a:t>Credit: ESO/C</a:t>
            </a:r>
            <a:r>
              <a:rPr lang="en-US" altLang="ja-JP" sz="1600" i="1" dirty="0">
                <a:solidFill>
                  <a:schemeClr val="bg1"/>
                </a:solidFill>
              </a:rPr>
              <a:t>. </a:t>
            </a:r>
            <a:r>
              <a:rPr lang="en-US" altLang="ja-JP" sz="1600" i="1" dirty="0" err="1">
                <a:solidFill>
                  <a:schemeClr val="bg1"/>
                </a:solidFill>
              </a:rPr>
              <a:t>Malin</a:t>
            </a:r>
            <a:endParaRPr kumimoji="1" lang="ja-JP" altLang="en-US" sz="1600" i="1" dirty="0">
              <a:solidFill>
                <a:schemeClr val="bg1"/>
              </a:solidFill>
            </a:endParaRPr>
          </a:p>
        </p:txBody>
      </p:sp>
      <p:sp>
        <p:nvSpPr>
          <p:cNvPr id="11" name="テキスト ボックス 10"/>
          <p:cNvSpPr txBox="1"/>
          <p:nvPr/>
        </p:nvSpPr>
        <p:spPr>
          <a:xfrm>
            <a:off x="1417119" y="6235132"/>
            <a:ext cx="2724528" cy="646331"/>
          </a:xfrm>
          <a:prstGeom prst="rect">
            <a:avLst/>
          </a:prstGeom>
          <a:noFill/>
        </p:spPr>
        <p:txBody>
          <a:bodyPr wrap="none" rtlCol="0">
            <a:spAutoFit/>
          </a:bodyPr>
          <a:lstStyle/>
          <a:p>
            <a:r>
              <a:rPr lang="en-US" altLang="ja-JP" i="1" dirty="0" smtClean="0">
                <a:solidFill>
                  <a:schemeClr val="bg1"/>
                </a:solidFill>
              </a:rPr>
              <a:t>Credit: ESO/L</a:t>
            </a:r>
            <a:r>
              <a:rPr lang="en-US" altLang="ja-JP" i="1" dirty="0">
                <a:solidFill>
                  <a:schemeClr val="bg1"/>
                </a:solidFill>
              </a:rPr>
              <a:t>. </a:t>
            </a:r>
            <a:r>
              <a:rPr lang="en-US" altLang="ja-JP" i="1" dirty="0" err="1">
                <a:solidFill>
                  <a:schemeClr val="bg1"/>
                </a:solidFill>
              </a:rPr>
              <a:t>Calçada</a:t>
            </a:r>
            <a:r>
              <a:rPr lang="en-US" altLang="ja-JP" i="1" dirty="0">
                <a:solidFill>
                  <a:schemeClr val="bg1"/>
                </a:solidFill>
              </a:rPr>
              <a:t> </a:t>
            </a:r>
            <a:br>
              <a:rPr lang="en-US" altLang="ja-JP" i="1" dirty="0">
                <a:solidFill>
                  <a:schemeClr val="bg1"/>
                </a:solidFill>
              </a:rPr>
            </a:br>
            <a:r>
              <a:rPr lang="en-US" altLang="ja-JP" sz="1600" i="1" dirty="0" smtClean="0">
                <a:solidFill>
                  <a:schemeClr val="bg1"/>
                </a:solidFill>
              </a:rPr>
              <a:t>NASA/JPL-Caltech/WISE</a:t>
            </a:r>
            <a:r>
              <a:rPr lang="en-US" altLang="ja-JP" i="1" dirty="0" smtClean="0">
                <a:solidFill>
                  <a:schemeClr val="bg1"/>
                </a:solidFill>
              </a:rPr>
              <a:t> </a:t>
            </a:r>
            <a:r>
              <a:rPr lang="en-US" altLang="ja-JP" i="1" dirty="0">
                <a:solidFill>
                  <a:schemeClr val="bg1"/>
                </a:solidFill>
              </a:rPr>
              <a:t>Team</a:t>
            </a:r>
            <a:endParaRPr kumimoji="1" lang="ja-JP" altLang="en-US" i="1" dirty="0">
              <a:solidFill>
                <a:schemeClr val="bg1"/>
              </a:solidFill>
            </a:endParaRPr>
          </a:p>
        </p:txBody>
      </p:sp>
      <p:sp>
        <p:nvSpPr>
          <p:cNvPr id="3" name="テキスト ボックス 2"/>
          <p:cNvSpPr txBox="1"/>
          <p:nvPr/>
        </p:nvSpPr>
        <p:spPr>
          <a:xfrm>
            <a:off x="4644008" y="3068960"/>
            <a:ext cx="4159152" cy="307777"/>
          </a:xfrm>
          <a:prstGeom prst="rect">
            <a:avLst/>
          </a:prstGeom>
          <a:noFill/>
        </p:spPr>
        <p:txBody>
          <a:bodyPr wrap="none" rtlCol="0">
            <a:spAutoFit/>
          </a:bodyPr>
          <a:lstStyle/>
          <a:p>
            <a:r>
              <a:rPr lang="en-US" altLang="ja-JP" sz="1400" i="1" dirty="0" smtClean="0">
                <a:solidFill>
                  <a:schemeClr val="bg1"/>
                </a:solidFill>
              </a:rPr>
              <a:t>Credit: ALMA </a:t>
            </a:r>
            <a:r>
              <a:rPr lang="en-US" altLang="ja-JP" sz="1400" i="1" dirty="0">
                <a:solidFill>
                  <a:schemeClr val="bg1"/>
                </a:solidFill>
              </a:rPr>
              <a:t>(ESO/NAOJ/NRAO)/Nienke van der </a:t>
            </a:r>
            <a:r>
              <a:rPr lang="en-US" altLang="ja-JP" sz="1400" i="1" dirty="0" err="1">
                <a:solidFill>
                  <a:schemeClr val="bg1"/>
                </a:solidFill>
              </a:rPr>
              <a:t>Marel</a:t>
            </a:r>
            <a:endParaRPr kumimoji="1" lang="ja-JP" altLang="en-US" sz="1400" i="1" dirty="0">
              <a:solidFill>
                <a:schemeClr val="bg1"/>
              </a:solidFill>
            </a:endParaRPr>
          </a:p>
        </p:txBody>
      </p:sp>
    </p:spTree>
    <p:extLst>
      <p:ext uri="{BB962C8B-B14F-4D97-AF65-F5344CB8AC3E}">
        <p14:creationId xmlns:p14="http://schemas.microsoft.com/office/powerpoint/2010/main" val="115480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視力</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2000</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を達成！</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ー 2"/>
          <p:cNvSpPr>
            <a:spLocks noGrp="1"/>
          </p:cNvSpPr>
          <p:nvPr>
            <p:ph idx="1"/>
          </p:nvPr>
        </p:nvSpPr>
        <p:spPr/>
        <p:txBody>
          <a:bodyPr/>
          <a:lstStyle/>
          <a:p>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アルマ望遠鏡、「視力2000」を達成！— 史上最高解像度で惑星誕生の現場の撮影に成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3"/>
            <a:ext cx="9180512" cy="688538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393793" y="5725705"/>
            <a:ext cx="4894289" cy="1015663"/>
          </a:xfrm>
          <a:prstGeom prst="rect">
            <a:avLst/>
          </a:prstGeom>
          <a:noFill/>
        </p:spPr>
        <p:txBody>
          <a:bodyPr wrap="none" rtlCol="0">
            <a:spAutoFit/>
          </a:bodyPr>
          <a:lstStyle/>
          <a:p>
            <a:pPr algn="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おうし座</a:t>
            </a:r>
            <a:r>
              <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HL</a:t>
            </a:r>
            <a:r>
              <a:rPr kumimoji="1"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星を取り巻く塵の円盤</a:t>
            </a:r>
            <a:endParaRPr kumimoji="1" lang="en-US" altLang="ja-JP"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円盤にいくつもの隙間が見える。</a:t>
            </a:r>
            <a:endPar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惑星が成長している証拠？</a:t>
            </a:r>
            <a:endParaRPr kumimoji="1"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395536" y="245839"/>
            <a:ext cx="6102953" cy="523220"/>
          </a:xfrm>
          <a:prstGeom prst="rect">
            <a:avLst/>
          </a:prstGeom>
          <a:noFill/>
        </p:spPr>
        <p:txBody>
          <a:bodyPr wrap="none" rtlCol="0">
            <a:spAutoFit/>
          </a:bodyPr>
          <a:lstStyle/>
          <a:p>
            <a:r>
              <a:rPr kumimoji="1" lang="ja-JP" altLang="en-US" sz="2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「視力</a:t>
            </a:r>
            <a:r>
              <a:rPr kumimoji="1" lang="en-US" altLang="ja-JP" sz="2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2000</a:t>
            </a:r>
            <a:r>
              <a:rPr kumimoji="1" lang="ja-JP" altLang="en-US" sz="2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」で見る惑星の誕生現場</a:t>
            </a:r>
            <a:endParaRPr kumimoji="1" lang="ja-JP" altLang="en-US" sz="2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4"/>
          <p:cNvSpPr txBox="1">
            <a:spLocks noChangeArrowheads="1"/>
          </p:cNvSpPr>
          <p:nvPr/>
        </p:nvSpPr>
        <p:spPr bwMode="auto">
          <a:xfrm>
            <a:off x="107504" y="6402814"/>
            <a:ext cx="2875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1600" i="1" dirty="0">
                <a:solidFill>
                  <a:schemeClr val="bg1"/>
                </a:solidFill>
                <a:latin typeface="Calibri" pitchFamily="34" charset="0"/>
                <a:ea typeface="メイリオ" pitchFamily="50" charset="-128"/>
              </a:rPr>
              <a:t>Credit: </a:t>
            </a:r>
            <a:r>
              <a:rPr lang="en-US" altLang="ja-JP" sz="1600" i="1" dirty="0" smtClean="0">
                <a:solidFill>
                  <a:schemeClr val="bg1"/>
                </a:solidFill>
                <a:latin typeface="Calibri" pitchFamily="34" charset="0"/>
                <a:ea typeface="メイリオ" pitchFamily="50" charset="-128"/>
              </a:rPr>
              <a:t>ALMA (ESO/NAOJ/NRAO)</a:t>
            </a:r>
          </a:p>
        </p:txBody>
      </p:sp>
    </p:spTree>
    <p:extLst>
      <p:ext uri="{BB962C8B-B14F-4D97-AF65-F5344CB8AC3E}">
        <p14:creationId xmlns:p14="http://schemas.microsoft.com/office/powerpoint/2010/main" val="427816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これまでの観測との比較</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4"/>
          <p:cNvSpPr txBox="1">
            <a:spLocks noChangeArrowheads="1"/>
          </p:cNvSpPr>
          <p:nvPr/>
        </p:nvSpPr>
        <p:spPr bwMode="auto">
          <a:xfrm>
            <a:off x="6268213" y="5610726"/>
            <a:ext cx="2875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1600" i="1" dirty="0">
                <a:solidFill>
                  <a:schemeClr val="bg1"/>
                </a:solidFill>
                <a:latin typeface="Calibri" pitchFamily="34" charset="0"/>
                <a:ea typeface="メイリオ" pitchFamily="50" charset="-128"/>
              </a:rPr>
              <a:t>Credit: </a:t>
            </a:r>
            <a:r>
              <a:rPr lang="en-US" altLang="ja-JP" sz="1600" i="1" dirty="0" smtClean="0">
                <a:solidFill>
                  <a:schemeClr val="bg1"/>
                </a:solidFill>
                <a:latin typeface="Calibri" pitchFamily="34" charset="0"/>
                <a:ea typeface="メイリオ" pitchFamily="50" charset="-128"/>
              </a:rPr>
              <a:t>ALMA (ESO/NAOJ/NRAO)</a:t>
            </a:r>
          </a:p>
        </p:txBody>
      </p:sp>
      <p:sp>
        <p:nvSpPr>
          <p:cNvPr id="4" name="テキスト ボックス 3"/>
          <p:cNvSpPr txBox="1"/>
          <p:nvPr/>
        </p:nvSpPr>
        <p:spPr>
          <a:xfrm>
            <a:off x="6012160" y="1430318"/>
            <a:ext cx="2220480" cy="369332"/>
          </a:xfrm>
          <a:prstGeom prst="rect">
            <a:avLst/>
          </a:prstGeom>
          <a:noFill/>
        </p:spPr>
        <p:txBody>
          <a:bodyPr wrap="none" rtlCol="0">
            <a:spAutoFit/>
          </a:bodyPr>
          <a:lstStyle/>
          <a:p>
            <a:r>
              <a:rPr kumimoji="1"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分解能：</a:t>
            </a:r>
            <a:r>
              <a:rPr kumimoji="1"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0.035</a:t>
            </a:r>
            <a:r>
              <a:rPr kumimoji="1"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秒角</a:t>
            </a:r>
            <a:endParaRPr kumimoji="1"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256497"/>
            <a:ext cx="6060935" cy="6060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179512" y="5661248"/>
            <a:ext cx="3162982" cy="1107996"/>
          </a:xfrm>
          <a:prstGeom prst="rect">
            <a:avLst/>
          </a:prstGeom>
          <a:noFill/>
        </p:spPr>
        <p:txBody>
          <a:bodyPr wrap="none" rtlCol="0">
            <a:spAutoFit/>
          </a:bodyPr>
          <a:lstStyle/>
          <a:p>
            <a:r>
              <a:rPr lang="en-US" altLang="ja-JP" sz="2000" i="1" dirty="0" smtClean="0">
                <a:solidFill>
                  <a:schemeClr val="bg1"/>
                </a:solidFill>
              </a:rPr>
              <a:t>CARMA </a:t>
            </a:r>
          </a:p>
          <a:p>
            <a:r>
              <a:rPr lang="en-US" altLang="ja-JP" sz="1400" i="1" dirty="0" smtClean="0">
                <a:solidFill>
                  <a:schemeClr val="bg1"/>
                </a:solidFill>
              </a:rPr>
              <a:t>W. Kwon </a:t>
            </a:r>
            <a:r>
              <a:rPr lang="en-US" altLang="ja-JP" sz="1400" i="1" dirty="0">
                <a:solidFill>
                  <a:schemeClr val="bg1"/>
                </a:solidFill>
              </a:rPr>
              <a:t>et al. </a:t>
            </a:r>
            <a:r>
              <a:rPr lang="en-US" altLang="ja-JP" sz="1400" i="1" dirty="0" err="1" smtClean="0">
                <a:solidFill>
                  <a:schemeClr val="bg1"/>
                </a:solidFill>
              </a:rPr>
              <a:t>ApJ</a:t>
            </a:r>
            <a:r>
              <a:rPr lang="en-US" altLang="ja-JP" sz="1400" i="1" dirty="0" smtClean="0">
                <a:solidFill>
                  <a:schemeClr val="bg1"/>
                </a:solidFill>
              </a:rPr>
              <a:t> (2011)</a:t>
            </a:r>
          </a:p>
          <a:p>
            <a:r>
              <a:rPr lang="en-US" altLang="ja-JP" sz="1600" i="1" dirty="0" smtClean="0">
                <a:solidFill>
                  <a:schemeClr val="bg1"/>
                </a:solidFill>
              </a:rPr>
              <a:t>“Resolving </a:t>
            </a:r>
            <a:r>
              <a:rPr lang="en-US" altLang="ja-JP" sz="1600" i="1" dirty="0">
                <a:solidFill>
                  <a:schemeClr val="bg1"/>
                </a:solidFill>
              </a:rPr>
              <a:t>the Circumstellar Disk of </a:t>
            </a:r>
            <a:r>
              <a:rPr lang="en-US" altLang="ja-JP" sz="1600" i="1" dirty="0" smtClean="0">
                <a:solidFill>
                  <a:schemeClr val="bg1"/>
                </a:solidFill>
              </a:rPr>
              <a:t/>
            </a:r>
            <a:br>
              <a:rPr lang="en-US" altLang="ja-JP" sz="1600" i="1" dirty="0" smtClean="0">
                <a:solidFill>
                  <a:schemeClr val="bg1"/>
                </a:solidFill>
              </a:rPr>
            </a:br>
            <a:r>
              <a:rPr lang="en-US" altLang="ja-JP" sz="1600" i="1" dirty="0" smtClean="0">
                <a:solidFill>
                  <a:schemeClr val="bg1"/>
                </a:solidFill>
              </a:rPr>
              <a:t>HL </a:t>
            </a:r>
            <a:r>
              <a:rPr lang="en-US" altLang="ja-JP" sz="1600" i="1" dirty="0" err="1">
                <a:solidFill>
                  <a:schemeClr val="bg1"/>
                </a:solidFill>
              </a:rPr>
              <a:t>Tauri</a:t>
            </a:r>
            <a:r>
              <a:rPr lang="en-US" altLang="ja-JP" sz="1600" i="1" dirty="0">
                <a:solidFill>
                  <a:schemeClr val="bg1"/>
                </a:solidFill>
              </a:rPr>
              <a:t> at Millimeter </a:t>
            </a:r>
            <a:r>
              <a:rPr lang="en-US" altLang="ja-JP" sz="1600" i="1" dirty="0" smtClean="0">
                <a:solidFill>
                  <a:schemeClr val="bg1"/>
                </a:solidFill>
              </a:rPr>
              <a:t>Wavelengths”</a:t>
            </a:r>
            <a:endParaRPr kumimoji="1" lang="ja-JP" altLang="en-US" sz="1600" i="1" dirty="0">
              <a:solidFill>
                <a:schemeClr val="bg1"/>
              </a:solidFill>
            </a:endParaRPr>
          </a:p>
        </p:txBody>
      </p:sp>
      <p:sp>
        <p:nvSpPr>
          <p:cNvPr id="13" name="テキスト ボックス 12"/>
          <p:cNvSpPr txBox="1"/>
          <p:nvPr/>
        </p:nvSpPr>
        <p:spPr>
          <a:xfrm>
            <a:off x="294184" y="1954148"/>
            <a:ext cx="3425938" cy="646331"/>
          </a:xfrm>
          <a:prstGeom prst="rect">
            <a:avLst/>
          </a:prstGeom>
          <a:noFill/>
        </p:spPr>
        <p:txBody>
          <a:bodyPr wrap="none" rtlCol="0">
            <a:spAutoFit/>
          </a:bodyPr>
          <a:lstStyle/>
          <a:p>
            <a:r>
              <a:rPr kumimoji="1"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分解能：</a:t>
            </a:r>
            <a:r>
              <a:rPr kumimoji="1"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0.15</a:t>
            </a:r>
            <a:r>
              <a:rPr kumimoji="1"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秒角</a:t>
            </a: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1.3 mm</a:t>
            </a: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最大基線</a:t>
            </a: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長２</a:t>
            </a:r>
            <a:r>
              <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Km</a:t>
            </a:r>
          </a:p>
        </p:txBody>
      </p:sp>
      <p:grpSp>
        <p:nvGrpSpPr>
          <p:cNvPr id="3" name="グループ化 2"/>
          <p:cNvGrpSpPr/>
          <p:nvPr/>
        </p:nvGrpSpPr>
        <p:grpSpPr>
          <a:xfrm>
            <a:off x="5057106" y="2688208"/>
            <a:ext cx="4627462" cy="3477096"/>
            <a:chOff x="5057106" y="2688208"/>
            <a:chExt cx="4627462" cy="3477096"/>
          </a:xfrm>
        </p:grpSpPr>
        <p:pic>
          <p:nvPicPr>
            <p:cNvPr id="6146" name="Picture 2" descr="アルマ望遠鏡、「視力2000」を達成！— 史上最高解像度で惑星誕生の現場の撮影に成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106" y="2694707"/>
              <a:ext cx="4627462" cy="3470597"/>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5729784" y="2688208"/>
              <a:ext cx="3568606" cy="369332"/>
            </a:xfrm>
            <a:prstGeom prst="rect">
              <a:avLst/>
            </a:prstGeom>
            <a:noFill/>
          </p:spPr>
          <p:txBody>
            <a:bodyPr wrap="none" rtlCol="0">
              <a:spAutoFit/>
            </a:bodyPr>
            <a:lstStyle/>
            <a:p>
              <a:r>
                <a:rPr kumimoji="1"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分解能：</a:t>
              </a:r>
              <a:r>
                <a:rPr kumimoji="1"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0.035</a:t>
              </a:r>
              <a:r>
                <a:rPr kumimoji="1"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秒角</a:t>
              </a: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1.3 mm</a:t>
              </a: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23219879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6" presetClass="emph" presetSubtype="0" accel="25000" decel="25000" autoRev="1" fill="hold" nodeType="after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6317488" cy="1143000"/>
          </a:xfrm>
        </p:spPr>
        <p:txBody>
          <a:bodyPr/>
          <a:lstStyle/>
          <a:p>
            <a:r>
              <a:rPr kumimoji="1" lang="ja-JP" altLang="en-US" dirty="0" smtClean="0"/>
              <a:t>アルマシステム</a:t>
            </a:r>
            <a:endParaRPr kumimoji="1" lang="ja-JP" altLang="en-US" dirty="0"/>
          </a:p>
        </p:txBody>
      </p:sp>
      <p:sp>
        <p:nvSpPr>
          <p:cNvPr id="4" name="正方形/長方形 27"/>
          <p:cNvSpPr>
            <a:spLocks noChangeArrowheads="1"/>
          </p:cNvSpPr>
          <p:nvPr/>
        </p:nvSpPr>
        <p:spPr bwMode="auto">
          <a:xfrm>
            <a:off x="4449393" y="5063670"/>
            <a:ext cx="4802448" cy="158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841" tIns="54421" rIns="108841" bIns="54421">
            <a:spAutoFit/>
          </a:bodyPr>
          <a:lstStyle>
            <a:lvl1pPr defTabSz="1095375" eaLnBrk="0" hangingPunct="0">
              <a:defRPr kumimoji="1" sz="5500">
                <a:solidFill>
                  <a:schemeClr val="tx1"/>
                </a:solidFill>
                <a:latin typeface="HG丸ｺﾞｼｯｸM-PRO" pitchFamily="50" charset="-128"/>
                <a:ea typeface="HG丸ｺﾞｼｯｸM-PRO" pitchFamily="50" charset="-128"/>
              </a:defRPr>
            </a:lvl1pPr>
            <a:lvl2pPr marL="742950" indent="-285750" defTabSz="1095375" eaLnBrk="0" hangingPunct="0">
              <a:defRPr kumimoji="1" sz="5500">
                <a:solidFill>
                  <a:schemeClr val="tx1"/>
                </a:solidFill>
                <a:latin typeface="HG丸ｺﾞｼｯｸM-PRO" pitchFamily="50" charset="-128"/>
                <a:ea typeface="HG丸ｺﾞｼｯｸM-PRO" pitchFamily="50" charset="-128"/>
              </a:defRPr>
            </a:lvl2pPr>
            <a:lvl3pPr marL="1143000" indent="-228600" defTabSz="1095375" eaLnBrk="0" hangingPunct="0">
              <a:defRPr kumimoji="1" sz="5500">
                <a:solidFill>
                  <a:schemeClr val="tx1"/>
                </a:solidFill>
                <a:latin typeface="HG丸ｺﾞｼｯｸM-PRO" pitchFamily="50" charset="-128"/>
                <a:ea typeface="HG丸ｺﾞｼｯｸM-PRO" pitchFamily="50" charset="-128"/>
              </a:defRPr>
            </a:lvl3pPr>
            <a:lvl4pPr marL="1600200" indent="-228600" defTabSz="1095375" eaLnBrk="0" hangingPunct="0">
              <a:defRPr kumimoji="1" sz="5500">
                <a:solidFill>
                  <a:schemeClr val="tx1"/>
                </a:solidFill>
                <a:latin typeface="HG丸ｺﾞｼｯｸM-PRO" pitchFamily="50" charset="-128"/>
                <a:ea typeface="HG丸ｺﾞｼｯｸM-PRO" pitchFamily="50" charset="-128"/>
              </a:defRPr>
            </a:lvl4pPr>
            <a:lvl5pPr marL="2057400" indent="-228600" defTabSz="1095375" eaLnBrk="0" hangingPunct="0">
              <a:defRPr kumimoji="1" sz="5500">
                <a:solidFill>
                  <a:schemeClr val="tx1"/>
                </a:solidFill>
                <a:latin typeface="HG丸ｺﾞｼｯｸM-PRO" pitchFamily="50" charset="-128"/>
                <a:ea typeface="HG丸ｺﾞｼｯｸM-PRO" pitchFamily="50" charset="-128"/>
              </a:defRPr>
            </a:lvl5pPr>
            <a:lvl6pPr marL="2514600" indent="-228600" defTabSz="1095375" eaLnBrk="0" fontAlgn="base" hangingPunct="0">
              <a:spcBef>
                <a:spcPct val="50000"/>
              </a:spcBef>
              <a:spcAft>
                <a:spcPct val="0"/>
              </a:spcAft>
              <a:defRPr kumimoji="1" sz="5500">
                <a:solidFill>
                  <a:schemeClr val="tx1"/>
                </a:solidFill>
                <a:latin typeface="HG丸ｺﾞｼｯｸM-PRO" pitchFamily="50" charset="-128"/>
                <a:ea typeface="HG丸ｺﾞｼｯｸM-PRO" pitchFamily="50" charset="-128"/>
              </a:defRPr>
            </a:lvl6pPr>
            <a:lvl7pPr marL="2971800" indent="-228600" defTabSz="1095375" eaLnBrk="0" fontAlgn="base" hangingPunct="0">
              <a:spcBef>
                <a:spcPct val="50000"/>
              </a:spcBef>
              <a:spcAft>
                <a:spcPct val="0"/>
              </a:spcAft>
              <a:defRPr kumimoji="1" sz="5500">
                <a:solidFill>
                  <a:schemeClr val="tx1"/>
                </a:solidFill>
                <a:latin typeface="HG丸ｺﾞｼｯｸM-PRO" pitchFamily="50" charset="-128"/>
                <a:ea typeface="HG丸ｺﾞｼｯｸM-PRO" pitchFamily="50" charset="-128"/>
              </a:defRPr>
            </a:lvl7pPr>
            <a:lvl8pPr marL="3429000" indent="-228600" defTabSz="1095375" eaLnBrk="0" fontAlgn="base" hangingPunct="0">
              <a:spcBef>
                <a:spcPct val="50000"/>
              </a:spcBef>
              <a:spcAft>
                <a:spcPct val="0"/>
              </a:spcAft>
              <a:defRPr kumimoji="1" sz="5500">
                <a:solidFill>
                  <a:schemeClr val="tx1"/>
                </a:solidFill>
                <a:latin typeface="HG丸ｺﾞｼｯｸM-PRO" pitchFamily="50" charset="-128"/>
                <a:ea typeface="HG丸ｺﾞｼｯｸM-PRO" pitchFamily="50" charset="-128"/>
              </a:defRPr>
            </a:lvl8pPr>
            <a:lvl9pPr marL="3886200" indent="-228600" defTabSz="1095375" eaLnBrk="0" fontAlgn="base" hangingPunct="0">
              <a:spcBef>
                <a:spcPct val="50000"/>
              </a:spcBef>
              <a:spcAft>
                <a:spcPct val="0"/>
              </a:spcAft>
              <a:defRPr kumimoji="1" sz="5500">
                <a:solidFill>
                  <a:schemeClr val="tx1"/>
                </a:solidFill>
                <a:latin typeface="HG丸ｺﾞｼｯｸM-PRO" pitchFamily="50" charset="-128"/>
                <a:ea typeface="HG丸ｺﾞｼｯｸM-PRO" pitchFamily="50" charset="-128"/>
              </a:defRPr>
            </a:lvl9pPr>
          </a:lstStyle>
          <a:p>
            <a:pPr eaLnBrk="1" hangingPunct="1"/>
            <a:endParaRPr lang="ja-JP" altLang="en-US" sz="800"/>
          </a:p>
        </p:txBody>
      </p:sp>
      <p:pic>
        <p:nvPicPr>
          <p:cNvPr id="5" name="図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040" y="3826127"/>
            <a:ext cx="7312412" cy="15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79" y="4222926"/>
            <a:ext cx="2030278" cy="189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3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1200" y="1485071"/>
            <a:ext cx="1756337" cy="37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2967" y="22352"/>
            <a:ext cx="2699678" cy="580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9772" y="-1255627"/>
            <a:ext cx="4583380" cy="811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1936913" y="1151859"/>
            <a:ext cx="3136825" cy="830997"/>
          </a:xfrm>
          <a:prstGeom prst="rect">
            <a:avLst/>
          </a:prstGeom>
          <a:solidFill>
            <a:srgbClr val="DDF0C8"/>
          </a:solidFill>
        </p:spPr>
        <p:txBody>
          <a:bodyPr wrap="square">
            <a:spAutoFit/>
          </a:bodyPr>
          <a:lstStyle/>
          <a:p>
            <a:pPr>
              <a:defRPr/>
            </a:pPr>
            <a:r>
              <a:rPr lang="ja-JP" altLang="en-US" sz="1200" dirty="0"/>
              <a:t>１．電波を集める</a:t>
            </a:r>
            <a:endParaRPr lang="en-US" altLang="ja-JP" sz="1200" dirty="0"/>
          </a:p>
          <a:p>
            <a:pPr>
              <a:defRPr/>
            </a:pPr>
            <a:r>
              <a:rPr lang="ja-JP" altLang="en-US" sz="1200" dirty="0"/>
              <a:t>宇宙からの電波を、アンテナの主反射鏡（パラボラの皿）で反射し、副反射鏡（皿の突起部分）で収束して、アンテナ下部へ送る。</a:t>
            </a:r>
            <a:endParaRPr lang="en-US" altLang="ja-JP" sz="1200" dirty="0">
              <a:ln>
                <a:solidFill>
                  <a:srgbClr val="00B0F0"/>
                </a:solidFill>
              </a:ln>
              <a:solidFill>
                <a:srgbClr val="0099FF"/>
              </a:solidFill>
            </a:endParaRPr>
          </a:p>
        </p:txBody>
      </p:sp>
      <p:sp>
        <p:nvSpPr>
          <p:cNvPr id="13" name="テキスト ボックス 12"/>
          <p:cNvSpPr txBox="1"/>
          <p:nvPr/>
        </p:nvSpPr>
        <p:spPr>
          <a:xfrm>
            <a:off x="4232327" y="6211669"/>
            <a:ext cx="4911673" cy="646331"/>
          </a:xfrm>
          <a:prstGeom prst="rect">
            <a:avLst/>
          </a:prstGeom>
          <a:solidFill>
            <a:srgbClr val="DDF0C8"/>
          </a:solidFill>
        </p:spPr>
        <p:txBody>
          <a:bodyPr wrap="square">
            <a:spAutoFit/>
          </a:bodyPr>
          <a:lstStyle/>
          <a:p>
            <a:pPr>
              <a:defRPr/>
            </a:pPr>
            <a:r>
              <a:rPr lang="ja-JP" altLang="en-US" sz="1200" dirty="0"/>
              <a:t>２．電波を受信する</a:t>
            </a:r>
            <a:endParaRPr lang="en-US" altLang="ja-JP" sz="1200" dirty="0"/>
          </a:p>
          <a:p>
            <a:pPr>
              <a:defRPr/>
            </a:pPr>
            <a:r>
              <a:rPr lang="ja-JP" altLang="en-US" sz="1200" dirty="0"/>
              <a:t>収束した超高周波の電波を、超伝導素子を用いた受信機で受け、扱いやすい低周波数（</a:t>
            </a:r>
            <a:r>
              <a:rPr lang="en-US" altLang="ja-JP" sz="1200" dirty="0"/>
              <a:t>4-12GHz</a:t>
            </a:r>
            <a:r>
              <a:rPr lang="ja-JP" altLang="en-US" sz="1200" dirty="0"/>
              <a:t>）に変換して増幅する。</a:t>
            </a:r>
            <a:endParaRPr lang="en-US" altLang="ja-JP" sz="1200" dirty="0">
              <a:ln>
                <a:solidFill>
                  <a:srgbClr val="00B0F0"/>
                </a:solidFill>
              </a:ln>
              <a:solidFill>
                <a:srgbClr val="0099FF"/>
              </a:solidFill>
            </a:endParaRPr>
          </a:p>
        </p:txBody>
      </p:sp>
      <p:sp>
        <p:nvSpPr>
          <p:cNvPr id="14" name="テキスト ボックス 13"/>
          <p:cNvSpPr txBox="1"/>
          <p:nvPr/>
        </p:nvSpPr>
        <p:spPr>
          <a:xfrm>
            <a:off x="493776" y="2887472"/>
            <a:ext cx="2702560" cy="830997"/>
          </a:xfrm>
          <a:prstGeom prst="rect">
            <a:avLst/>
          </a:prstGeom>
          <a:solidFill>
            <a:srgbClr val="DDF0C8"/>
          </a:solidFill>
        </p:spPr>
        <p:txBody>
          <a:bodyPr wrap="square">
            <a:spAutoFit/>
          </a:bodyPr>
          <a:lstStyle/>
          <a:p>
            <a:pPr>
              <a:defRPr/>
            </a:pPr>
            <a:r>
              <a:rPr lang="ja-JP" altLang="en-US" sz="1200" dirty="0"/>
              <a:t>３．受信信号を光で送る</a:t>
            </a:r>
            <a:endParaRPr lang="en-US" altLang="ja-JP" sz="1200" dirty="0"/>
          </a:p>
          <a:p>
            <a:pPr>
              <a:defRPr/>
            </a:pPr>
            <a:r>
              <a:rPr lang="ja-JP" altLang="en-US" sz="1200" dirty="0"/>
              <a:t>増幅された電波信号をデジタル信号に変換し、光ファイバーを用いて超高速（</a:t>
            </a:r>
            <a:r>
              <a:rPr lang="en-US" altLang="ja-JP" sz="1200" dirty="0"/>
              <a:t>6 </a:t>
            </a:r>
            <a:r>
              <a:rPr lang="ja-JP" altLang="en-US" sz="1200" dirty="0"/>
              <a:t>テラビット毎秒）で信号を伝送する。</a:t>
            </a:r>
            <a:endParaRPr lang="en-US" altLang="ja-JP" sz="1200" dirty="0">
              <a:ln>
                <a:solidFill>
                  <a:srgbClr val="00B0F0"/>
                </a:solidFill>
              </a:ln>
              <a:solidFill>
                <a:srgbClr val="0099FF"/>
              </a:solidFill>
            </a:endParaRPr>
          </a:p>
        </p:txBody>
      </p:sp>
      <p:sp>
        <p:nvSpPr>
          <p:cNvPr id="15" name="テキスト ボックス 14"/>
          <p:cNvSpPr txBox="1"/>
          <p:nvPr/>
        </p:nvSpPr>
        <p:spPr>
          <a:xfrm>
            <a:off x="0" y="6027003"/>
            <a:ext cx="3169920" cy="830997"/>
          </a:xfrm>
          <a:prstGeom prst="rect">
            <a:avLst/>
          </a:prstGeom>
          <a:solidFill>
            <a:srgbClr val="DDF0C8"/>
          </a:solidFill>
        </p:spPr>
        <p:txBody>
          <a:bodyPr wrap="square">
            <a:spAutoFit/>
          </a:bodyPr>
          <a:lstStyle/>
          <a:p>
            <a:pPr>
              <a:defRPr/>
            </a:pPr>
            <a:r>
              <a:rPr lang="ja-JP" altLang="en-US" sz="1200" dirty="0"/>
              <a:t>４．信号を干渉させる</a:t>
            </a:r>
            <a:endParaRPr lang="en-US" altLang="ja-JP" sz="1200" dirty="0"/>
          </a:p>
          <a:p>
            <a:pPr>
              <a:defRPr/>
            </a:pPr>
            <a:r>
              <a:rPr lang="ja-JP" altLang="en-US" sz="1200" dirty="0"/>
              <a:t>各アンテナから光ファイバーで送られてきたデジタル信号を超高速で相関処理し、天体の明るさ、位置、速度などの情報を引き出す。</a:t>
            </a:r>
            <a:endParaRPr lang="en-US" altLang="ja-JP" sz="1200" dirty="0">
              <a:ln>
                <a:solidFill>
                  <a:srgbClr val="00B0F0"/>
                </a:solidFill>
              </a:ln>
              <a:solidFill>
                <a:srgbClr val="0099FF"/>
              </a:solidFill>
            </a:endParaRPr>
          </a:p>
        </p:txBody>
      </p:sp>
      <p:sp>
        <p:nvSpPr>
          <p:cNvPr id="28" name="テキスト ボックス 2051"/>
          <p:cNvSpPr txBox="1">
            <a:spLocks noChangeArrowheads="1"/>
          </p:cNvSpPr>
          <p:nvPr/>
        </p:nvSpPr>
        <p:spPr bwMode="auto">
          <a:xfrm>
            <a:off x="4940186" y="5343931"/>
            <a:ext cx="16739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5500">
                <a:solidFill>
                  <a:schemeClr val="tx1"/>
                </a:solidFill>
                <a:latin typeface="HG丸ｺﾞｼｯｸM-PRO" pitchFamily="50" charset="-128"/>
                <a:ea typeface="HG丸ｺﾞｼｯｸM-PRO" pitchFamily="50" charset="-128"/>
              </a:defRPr>
            </a:lvl1pPr>
            <a:lvl2pPr marL="742950" indent="-285750" eaLnBrk="0" hangingPunct="0">
              <a:defRPr kumimoji="1" sz="5500">
                <a:solidFill>
                  <a:schemeClr val="tx1"/>
                </a:solidFill>
                <a:latin typeface="HG丸ｺﾞｼｯｸM-PRO" pitchFamily="50" charset="-128"/>
                <a:ea typeface="HG丸ｺﾞｼｯｸM-PRO" pitchFamily="50" charset="-128"/>
              </a:defRPr>
            </a:lvl2pPr>
            <a:lvl3pPr marL="1143000" indent="-228600" eaLnBrk="0" hangingPunct="0">
              <a:defRPr kumimoji="1" sz="5500">
                <a:solidFill>
                  <a:schemeClr val="tx1"/>
                </a:solidFill>
                <a:latin typeface="HG丸ｺﾞｼｯｸM-PRO" pitchFamily="50" charset="-128"/>
                <a:ea typeface="HG丸ｺﾞｼｯｸM-PRO" pitchFamily="50" charset="-128"/>
              </a:defRPr>
            </a:lvl3pPr>
            <a:lvl4pPr marL="1600200" indent="-228600" eaLnBrk="0" hangingPunct="0">
              <a:defRPr kumimoji="1" sz="5500">
                <a:solidFill>
                  <a:schemeClr val="tx1"/>
                </a:solidFill>
                <a:latin typeface="HG丸ｺﾞｼｯｸM-PRO" pitchFamily="50" charset="-128"/>
                <a:ea typeface="HG丸ｺﾞｼｯｸM-PRO" pitchFamily="50" charset="-128"/>
              </a:defRPr>
            </a:lvl4pPr>
            <a:lvl5pPr marL="2057400" indent="-228600" eaLnBrk="0" hangingPunct="0">
              <a:defRPr kumimoji="1" sz="5500">
                <a:solidFill>
                  <a:schemeClr val="tx1"/>
                </a:solidFill>
                <a:latin typeface="HG丸ｺﾞｼｯｸM-PRO" pitchFamily="50" charset="-128"/>
                <a:ea typeface="HG丸ｺﾞｼｯｸM-PRO" pitchFamily="50" charset="-128"/>
              </a:defRPr>
            </a:lvl5pPr>
            <a:lvl6pPr marL="2514600" indent="-228600" eaLnBrk="0" fontAlgn="base" hangingPunct="0">
              <a:spcBef>
                <a:spcPct val="50000"/>
              </a:spcBef>
              <a:spcAft>
                <a:spcPct val="0"/>
              </a:spcAft>
              <a:defRPr kumimoji="1" sz="5500">
                <a:solidFill>
                  <a:schemeClr val="tx1"/>
                </a:solidFill>
                <a:latin typeface="HG丸ｺﾞｼｯｸM-PRO" pitchFamily="50" charset="-128"/>
                <a:ea typeface="HG丸ｺﾞｼｯｸM-PRO" pitchFamily="50" charset="-128"/>
              </a:defRPr>
            </a:lvl6pPr>
            <a:lvl7pPr marL="2971800" indent="-228600" eaLnBrk="0" fontAlgn="base" hangingPunct="0">
              <a:spcBef>
                <a:spcPct val="50000"/>
              </a:spcBef>
              <a:spcAft>
                <a:spcPct val="0"/>
              </a:spcAft>
              <a:defRPr kumimoji="1" sz="5500">
                <a:solidFill>
                  <a:schemeClr val="tx1"/>
                </a:solidFill>
                <a:latin typeface="HG丸ｺﾞｼｯｸM-PRO" pitchFamily="50" charset="-128"/>
                <a:ea typeface="HG丸ｺﾞｼｯｸM-PRO" pitchFamily="50" charset="-128"/>
              </a:defRPr>
            </a:lvl7pPr>
            <a:lvl8pPr marL="3429000" indent="-228600" eaLnBrk="0" fontAlgn="base" hangingPunct="0">
              <a:spcBef>
                <a:spcPct val="50000"/>
              </a:spcBef>
              <a:spcAft>
                <a:spcPct val="0"/>
              </a:spcAft>
              <a:defRPr kumimoji="1" sz="5500">
                <a:solidFill>
                  <a:schemeClr val="tx1"/>
                </a:solidFill>
                <a:latin typeface="HG丸ｺﾞｼｯｸM-PRO" pitchFamily="50" charset="-128"/>
                <a:ea typeface="HG丸ｺﾞｼｯｸM-PRO" pitchFamily="50" charset="-128"/>
              </a:defRPr>
            </a:lvl8pPr>
            <a:lvl9pPr marL="3886200" indent="-228600" eaLnBrk="0" fontAlgn="base" hangingPunct="0">
              <a:spcBef>
                <a:spcPct val="50000"/>
              </a:spcBef>
              <a:spcAft>
                <a:spcPct val="0"/>
              </a:spcAft>
              <a:defRPr kumimoji="1" sz="5500">
                <a:solidFill>
                  <a:schemeClr val="tx1"/>
                </a:solidFill>
                <a:latin typeface="HG丸ｺﾞｼｯｸM-PRO" pitchFamily="50" charset="-128"/>
                <a:ea typeface="HG丸ｺﾞｼｯｸM-PRO" pitchFamily="50" charset="-128"/>
              </a:defRPr>
            </a:lvl9pPr>
          </a:lstStyle>
          <a:p>
            <a:pPr eaLnBrk="1" hangingPunct="1"/>
            <a:r>
              <a:rPr lang="en-US" altLang="ja-JP" sz="800"/>
              <a:t>Credit:</a:t>
            </a:r>
            <a:r>
              <a:rPr lang="ja-JP" altLang="ja-JP" sz="800"/>
              <a:t>マブチデザインオフィス</a:t>
            </a:r>
            <a:endParaRPr lang="en-US" altLang="ja-JP" sz="800"/>
          </a:p>
        </p:txBody>
      </p:sp>
      <p:grpSp>
        <p:nvGrpSpPr>
          <p:cNvPr id="12" name="グループ化 11"/>
          <p:cNvGrpSpPr/>
          <p:nvPr/>
        </p:nvGrpSpPr>
        <p:grpSpPr>
          <a:xfrm>
            <a:off x="6663464" y="3035300"/>
            <a:ext cx="2480536" cy="2991378"/>
            <a:chOff x="7259663" y="2882900"/>
            <a:chExt cx="2480536" cy="2991378"/>
          </a:xfrm>
        </p:grpSpPr>
        <p:cxnSp>
          <p:nvCxnSpPr>
            <p:cNvPr id="22" name="直線コネクタ 29"/>
            <p:cNvCxnSpPr>
              <a:cxnSpLocks noChangeShapeType="1"/>
            </p:cNvCxnSpPr>
            <p:nvPr/>
          </p:nvCxnSpPr>
          <p:spPr bwMode="auto">
            <a:xfrm>
              <a:off x="8785860" y="2882900"/>
              <a:ext cx="929640" cy="883081"/>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57"/>
            <p:cNvCxnSpPr>
              <a:cxnSpLocks noChangeShapeType="1"/>
            </p:cNvCxnSpPr>
            <p:nvPr/>
          </p:nvCxnSpPr>
          <p:spPr bwMode="auto">
            <a:xfrm flipV="1">
              <a:off x="7283841" y="3317241"/>
              <a:ext cx="511419" cy="480712"/>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グループ化 17"/>
            <p:cNvGrpSpPr/>
            <p:nvPr/>
          </p:nvGrpSpPr>
          <p:grpSpPr>
            <a:xfrm>
              <a:off x="7259663" y="3734453"/>
              <a:ext cx="2480536" cy="2114425"/>
              <a:chOff x="1124541" y="-205491"/>
              <a:chExt cx="8019457" cy="6857548"/>
            </a:xfrm>
          </p:grpSpPr>
          <p:pic>
            <p:nvPicPr>
              <p:cNvPr id="19" name="図 18"/>
              <p:cNvPicPr>
                <a:picLocks noChangeAspect="1"/>
              </p:cNvPicPr>
              <p:nvPr/>
            </p:nvPicPr>
            <p:blipFill rotWithShape="1">
              <a:blip r:embed="rId7" cstate="print">
                <a:extLst>
                  <a:ext uri="{28A0092B-C50C-407E-A947-70E740481C1C}">
                    <a14:useLocalDpi xmlns:a14="http://schemas.microsoft.com/office/drawing/2010/main" val="0"/>
                  </a:ext>
                </a:extLst>
              </a:blip>
              <a:srcRect l="19305" t="15652" r="14813" b="9566"/>
              <a:stretch/>
            </p:blipFill>
            <p:spPr>
              <a:xfrm>
                <a:off x="1124541" y="-205491"/>
                <a:ext cx="8019457" cy="6857548"/>
              </a:xfrm>
              <a:prstGeom prst="rect">
                <a:avLst/>
              </a:prstGeom>
            </p:spPr>
          </p:pic>
          <p:pic>
            <p:nvPicPr>
              <p:cNvPr id="20" name="図 19"/>
              <p:cNvPicPr>
                <a:picLocks noChangeAspect="1"/>
              </p:cNvPicPr>
              <p:nvPr/>
            </p:nvPicPr>
            <p:blipFill rotWithShape="1">
              <a:blip r:embed="rId8" cstate="print">
                <a:extLst>
                  <a:ext uri="{28A0092B-C50C-407E-A947-70E740481C1C}">
                    <a14:useLocalDpi xmlns:a14="http://schemas.microsoft.com/office/drawing/2010/main" val="0"/>
                  </a:ext>
                </a:extLst>
              </a:blip>
              <a:srcRect l="36646" t="44399" r="32383" b="16931"/>
              <a:stretch/>
            </p:blipFill>
            <p:spPr>
              <a:xfrm>
                <a:off x="3206582" y="2617668"/>
                <a:ext cx="3794078" cy="3568890"/>
              </a:xfrm>
              <a:prstGeom prst="rect">
                <a:avLst/>
              </a:prstGeom>
            </p:spPr>
          </p:pic>
        </p:grpSp>
        <p:sp>
          <p:nvSpPr>
            <p:cNvPr id="3" name="正方形/長方形 2"/>
            <p:cNvSpPr/>
            <p:nvPr/>
          </p:nvSpPr>
          <p:spPr>
            <a:xfrm>
              <a:off x="7259663" y="3743869"/>
              <a:ext cx="2480536" cy="213040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9528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168"/>
            <a:ext cx="9130443" cy="684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1"/>
          <p:cNvSpPr txBox="1">
            <a:spLocks/>
          </p:cNvSpPr>
          <p:nvPr/>
        </p:nvSpPr>
        <p:spPr>
          <a:xfrm>
            <a:off x="536448" y="97854"/>
            <a:ext cx="8577072"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solidFill>
                  <a:schemeClr val="bg1"/>
                </a:solidFill>
              </a:rPr>
              <a:t>バンド４　　バンド８　バンド１０受信機</a:t>
            </a:r>
            <a:endParaRPr lang="ja-JP" altLang="en-US" dirty="0">
              <a:solidFill>
                <a:schemeClr val="bg1"/>
              </a:solidFill>
            </a:endParaRPr>
          </a:p>
        </p:txBody>
      </p:sp>
    </p:spTree>
    <p:extLst>
      <p:ext uri="{BB962C8B-B14F-4D97-AF65-F5344CB8AC3E}">
        <p14:creationId xmlns:p14="http://schemas.microsoft.com/office/powerpoint/2010/main" val="3598060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概要</a:t>
            </a:r>
            <a:endParaRPr kumimoji="1" lang="ja-JP" altLang="en-US" dirty="0"/>
          </a:p>
        </p:txBody>
      </p:sp>
      <p:sp>
        <p:nvSpPr>
          <p:cNvPr id="3" name="コンテンツ プレースホルダー 2"/>
          <p:cNvSpPr>
            <a:spLocks noGrp="1"/>
          </p:cNvSpPr>
          <p:nvPr>
            <p:ph idx="1"/>
          </p:nvPr>
        </p:nvSpPr>
        <p:spPr>
          <a:xfrm>
            <a:off x="914400" y="1550815"/>
            <a:ext cx="8229600" cy="4525963"/>
          </a:xfrm>
        </p:spPr>
        <p:txBody>
          <a:bodyPr/>
          <a:lstStyle/>
          <a:p>
            <a:r>
              <a:rPr lang="ja-JP" altLang="en-US" dirty="0" smtClean="0"/>
              <a:t>イントロダクション</a:t>
            </a:r>
            <a:endParaRPr lang="en-US" altLang="ja-JP" dirty="0" smtClean="0"/>
          </a:p>
          <a:p>
            <a:pPr lvl="1"/>
            <a:r>
              <a:rPr lang="ja-JP" altLang="en-US" dirty="0" smtClean="0"/>
              <a:t>電波と光</a:t>
            </a:r>
            <a:endParaRPr lang="en-US" altLang="ja-JP" dirty="0" smtClean="0"/>
          </a:p>
          <a:p>
            <a:pPr lvl="1"/>
            <a:r>
              <a:rPr kumimoji="1" lang="ja-JP" altLang="en-US" dirty="0" smtClean="0"/>
              <a:t>アルマ望遠鏡</a:t>
            </a:r>
            <a:endParaRPr kumimoji="1" lang="en-US" altLang="ja-JP" dirty="0" smtClean="0"/>
          </a:p>
          <a:p>
            <a:r>
              <a:rPr kumimoji="1" lang="ja-JP" altLang="en-US" dirty="0" smtClean="0"/>
              <a:t>バンド</a:t>
            </a:r>
            <a:r>
              <a:rPr kumimoji="1" lang="en-US" altLang="ja-JP" dirty="0" smtClean="0"/>
              <a:t>4</a:t>
            </a:r>
            <a:r>
              <a:rPr kumimoji="1" lang="ja-JP" altLang="en-US" dirty="0" err="1" smtClean="0"/>
              <a:t>，</a:t>
            </a:r>
            <a:r>
              <a:rPr kumimoji="1" lang="ja-JP" altLang="en-US" dirty="0" smtClean="0"/>
              <a:t>バンド</a:t>
            </a:r>
            <a:r>
              <a:rPr kumimoji="1" lang="en-US" altLang="ja-JP" dirty="0" smtClean="0"/>
              <a:t>8</a:t>
            </a:r>
            <a:r>
              <a:rPr kumimoji="1" lang="ja-JP" altLang="en-US" dirty="0" err="1" smtClean="0"/>
              <a:t>，</a:t>
            </a:r>
            <a:r>
              <a:rPr kumimoji="1" lang="ja-JP" altLang="en-US" dirty="0" smtClean="0"/>
              <a:t>バンド</a:t>
            </a:r>
            <a:r>
              <a:rPr kumimoji="1" lang="en-US" altLang="ja-JP" dirty="0" smtClean="0"/>
              <a:t>10</a:t>
            </a:r>
            <a:r>
              <a:rPr kumimoji="1" lang="ja-JP" altLang="en-US" dirty="0" smtClean="0"/>
              <a:t>受信機</a:t>
            </a:r>
            <a:endParaRPr kumimoji="1" lang="en-US" altLang="ja-JP" dirty="0" smtClean="0"/>
          </a:p>
          <a:p>
            <a:r>
              <a:rPr lang="ja-JP" altLang="en-US" dirty="0" smtClean="0"/>
              <a:t>その次</a:t>
            </a:r>
            <a:endParaRPr kumimoji="1" lang="en-US" altLang="ja-JP" dirty="0" smtClean="0"/>
          </a:p>
          <a:p>
            <a:endParaRPr kumimoji="1" lang="ja-JP" altLang="en-US" dirty="0"/>
          </a:p>
        </p:txBody>
      </p:sp>
    </p:spTree>
    <p:extLst>
      <p:ext uri="{BB962C8B-B14F-4D97-AF65-F5344CB8AC3E}">
        <p14:creationId xmlns:p14="http://schemas.microsoft.com/office/powerpoint/2010/main" val="2731951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014449399"/>
              </p:ext>
            </p:extLst>
          </p:nvPr>
        </p:nvGraphicFramePr>
        <p:xfrm>
          <a:off x="467544" y="332656"/>
          <a:ext cx="8280920" cy="6483780"/>
        </p:xfrm>
        <a:graphic>
          <a:graphicData uri="http://schemas.openxmlformats.org/drawingml/2006/table">
            <a:tbl>
              <a:tblPr firstRow="1" bandRow="1">
                <a:tableStyleId>{5C22544A-7EE6-4342-B048-85BDC9FD1C3A}</a:tableStyleId>
              </a:tblPr>
              <a:tblGrid>
                <a:gridCol w="1584176"/>
                <a:gridCol w="2232248"/>
                <a:gridCol w="2232248"/>
                <a:gridCol w="2232248"/>
              </a:tblGrid>
              <a:tr h="592135">
                <a:tc>
                  <a:txBody>
                    <a:bodyPr/>
                    <a:lstStyle/>
                    <a:p>
                      <a:endParaRPr kumimoji="1" lang="ja-JP" altLang="en-US" sz="12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000" dirty="0" smtClean="0">
                          <a:solidFill>
                            <a:schemeClr val="bg1"/>
                          </a:solidFill>
                        </a:rPr>
                        <a:t>バンド</a:t>
                      </a:r>
                      <a:r>
                        <a:rPr kumimoji="1" lang="en-US" altLang="ja-JP" sz="2000" dirty="0" smtClean="0">
                          <a:solidFill>
                            <a:schemeClr val="bg1"/>
                          </a:solidFill>
                        </a:rPr>
                        <a:t>4</a:t>
                      </a:r>
                      <a:r>
                        <a:rPr kumimoji="1" lang="ja-JP" altLang="en-US" sz="2000" dirty="0" smtClean="0">
                          <a:solidFill>
                            <a:schemeClr val="bg1"/>
                          </a:solidFill>
                        </a:rPr>
                        <a:t>受信機</a:t>
                      </a:r>
                      <a:endParaRPr kumimoji="1" lang="ja-JP" altLang="en-US" sz="2000" dirty="0">
                        <a:solidFill>
                          <a:schemeClr val="bg1"/>
                        </a:solidFill>
                      </a:endParaRP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bg1"/>
                          </a:solidFill>
                        </a:rPr>
                        <a:t>バンド</a:t>
                      </a:r>
                      <a:r>
                        <a:rPr kumimoji="1" lang="en-US" altLang="ja-JP" sz="2000" dirty="0" smtClean="0">
                          <a:solidFill>
                            <a:schemeClr val="bg1"/>
                          </a:solidFill>
                        </a:rPr>
                        <a:t>8</a:t>
                      </a:r>
                      <a:r>
                        <a:rPr kumimoji="1" lang="ja-JP" altLang="en-US" sz="2000" dirty="0" smtClean="0">
                          <a:solidFill>
                            <a:schemeClr val="bg1"/>
                          </a:solidFill>
                        </a:rPr>
                        <a:t>受信機</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bg1"/>
                          </a:solidFill>
                        </a:rPr>
                        <a:t>バンド</a:t>
                      </a:r>
                      <a:r>
                        <a:rPr kumimoji="1" lang="en-US" altLang="ja-JP" sz="2000" dirty="0" smtClean="0">
                          <a:solidFill>
                            <a:schemeClr val="bg1"/>
                          </a:solidFill>
                        </a:rPr>
                        <a:t>10</a:t>
                      </a:r>
                      <a:r>
                        <a:rPr kumimoji="1" lang="ja-JP" altLang="en-US" sz="2000" dirty="0" smtClean="0">
                          <a:solidFill>
                            <a:schemeClr val="bg1"/>
                          </a:solidFill>
                        </a:rPr>
                        <a:t>受信機</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3431">
                <a:tc>
                  <a:txBody>
                    <a:bodyPr/>
                    <a:lstStyle/>
                    <a:p>
                      <a:r>
                        <a:rPr kumimoji="1" lang="ja-JP" altLang="en-US" sz="1200" dirty="0" smtClean="0"/>
                        <a:t>観測</a:t>
                      </a:r>
                      <a:r>
                        <a:rPr kumimoji="1" lang="en-US" altLang="ja-JP" sz="1200" dirty="0" smtClean="0"/>
                        <a:t>(RF)</a:t>
                      </a:r>
                    </a:p>
                    <a:p>
                      <a:r>
                        <a:rPr kumimoji="1" lang="ja-JP" altLang="en-US" sz="1200" dirty="0" smtClean="0"/>
                        <a:t>周波数・波長</a:t>
                      </a:r>
                      <a:endParaRPr kumimoji="1" lang="ja-JP" altLang="en-US" sz="12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t>125-163GHz</a:t>
                      </a:r>
                    </a:p>
                    <a:p>
                      <a:pPr algn="ctr"/>
                      <a:r>
                        <a:rPr kumimoji="1" lang="en-US" altLang="ja-JP" sz="1200" dirty="0" smtClean="0"/>
                        <a:t>2.0mm</a:t>
                      </a:r>
                      <a:endParaRPr kumimoji="1" lang="ja-JP" altLang="en-US" sz="12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t>385-500GHz</a:t>
                      </a:r>
                    </a:p>
                    <a:p>
                      <a:pPr algn="ctr"/>
                      <a:r>
                        <a:rPr kumimoji="1" lang="en-US" altLang="ja-JP" sz="1200" dirty="0" smtClean="0"/>
                        <a:t>0.7mm</a:t>
                      </a:r>
                      <a:endParaRPr kumimoji="1" lang="ja-JP" altLang="en-US" sz="12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t>787-950GHz</a:t>
                      </a:r>
                    </a:p>
                    <a:p>
                      <a:pPr algn="ctr"/>
                      <a:r>
                        <a:rPr kumimoji="1" lang="en-US" altLang="ja-JP" sz="1200" dirty="0" smtClean="0"/>
                        <a:t>0.35mm</a:t>
                      </a:r>
                      <a:endParaRPr kumimoji="1" lang="ja-JP" altLang="en-US" sz="12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受信方式</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1600" dirty="0" smtClean="0"/>
                        <a:t>ヘテロダイン　</a:t>
                      </a:r>
                      <a:r>
                        <a:rPr kumimoji="1" lang="en-US" altLang="ja-JP" sz="1600" dirty="0" smtClean="0"/>
                        <a:t>SSB</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54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ヘテロダイン　</a:t>
                      </a:r>
                      <a:r>
                        <a:rPr kumimoji="1" lang="en-US" altLang="ja-JP" sz="1600" dirty="0" smtClean="0"/>
                        <a:t>DSB</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4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雑音温度仕様</a:t>
                      </a: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　・帯域の</a:t>
                      </a:r>
                      <a:r>
                        <a:rPr kumimoji="1" lang="en-US" altLang="ja-JP" sz="1400" dirty="0" smtClean="0"/>
                        <a:t>80</a:t>
                      </a:r>
                      <a:r>
                        <a:rPr kumimoji="1" lang="ja-JP" altLang="en-US" sz="1400" dirty="0" smtClean="0"/>
                        <a:t>％</a:t>
                      </a:r>
                      <a:endParaRPr kumimoji="1" lang="en-US" altLang="ja-JP"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t>　・帯域の</a:t>
                      </a:r>
                      <a:r>
                        <a:rPr kumimoji="1" lang="en-US" altLang="ja-JP" sz="1400" dirty="0" smtClean="0"/>
                        <a:t>100%</a:t>
                      </a:r>
                    </a:p>
                    <a:p>
                      <a:pPr marL="0" marR="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kumimoji="1" lang="en-US" altLang="ja-JP" sz="1400" dirty="0" smtClean="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400" dirty="0" err="1" smtClean="0"/>
                        <a:t>SSB</a:t>
                      </a:r>
                      <a:r>
                        <a:rPr kumimoji="1" lang="ja-JP" altLang="en-US" sz="1400" dirty="0" smtClean="0"/>
                        <a:t>雑音温度</a:t>
                      </a:r>
                      <a:endParaRPr kumimoji="1" lang="en-US" altLang="ja-JP" sz="1400" dirty="0" smtClean="0"/>
                    </a:p>
                    <a:p>
                      <a:pPr algn="ctr"/>
                      <a:r>
                        <a:rPr kumimoji="1" lang="en-US" altLang="ja-JP" sz="1400" dirty="0" smtClean="0"/>
                        <a:t>51K </a:t>
                      </a:r>
                      <a:r>
                        <a:rPr kumimoji="1" lang="ja-JP" altLang="en-US" sz="1400" dirty="0" smtClean="0"/>
                        <a:t>（量子雑音の</a:t>
                      </a:r>
                      <a:r>
                        <a:rPr kumimoji="1" lang="en-US" altLang="ja-JP" sz="1400" dirty="0" smtClean="0"/>
                        <a:t>3</a:t>
                      </a:r>
                      <a:r>
                        <a:rPr kumimoji="1" lang="ja-JP" altLang="en-US" sz="1400" dirty="0" smtClean="0"/>
                        <a:t>倍）以下</a:t>
                      </a:r>
                      <a:endParaRPr kumimoji="1" lang="en-US" altLang="ja-JP" sz="1400" dirty="0" smtClean="0"/>
                    </a:p>
                    <a:p>
                      <a:pPr algn="ctr"/>
                      <a:r>
                        <a:rPr kumimoji="1" lang="en-US" altLang="ja-JP" sz="1400" dirty="0" smtClean="0"/>
                        <a:t>82K</a:t>
                      </a:r>
                      <a:r>
                        <a:rPr kumimoji="1" lang="ja-JP" altLang="en-US" sz="1400" dirty="0" smtClean="0"/>
                        <a:t>（量子雑音の</a:t>
                      </a:r>
                      <a:r>
                        <a:rPr kumimoji="1" lang="en-US" altLang="ja-JP" sz="1400" dirty="0" smtClean="0"/>
                        <a:t>5</a:t>
                      </a:r>
                      <a:r>
                        <a:rPr kumimoji="1" lang="ja-JP" altLang="en-US" sz="1400" dirty="0" smtClean="0"/>
                        <a:t>倍）</a:t>
                      </a:r>
                      <a:r>
                        <a:rPr kumimoji="1" lang="en-US" altLang="ja-JP" sz="1400" dirty="0" smtClean="0"/>
                        <a:t> </a:t>
                      </a:r>
                      <a:r>
                        <a:rPr kumimoji="1" lang="ja-JP" altLang="en-US" sz="1400" dirty="0" smtClean="0"/>
                        <a:t>以下</a:t>
                      </a:r>
                      <a:endParaRPr kumimoji="1" lang="en-US" altLang="ja-JP" sz="1400" dirty="0" smtClean="0"/>
                    </a:p>
                    <a:p>
                      <a:pPr algn="ctr"/>
                      <a:endParaRPr kumimoji="1" lang="en-US" altLang="ja-JP" sz="1400" dirty="0" smtClean="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400" dirty="0" err="1" smtClean="0"/>
                        <a:t>SSB</a:t>
                      </a:r>
                      <a:r>
                        <a:rPr kumimoji="1" lang="ja-JP" altLang="en-US" sz="1400" dirty="0" smtClean="0"/>
                        <a:t>雑音温度</a:t>
                      </a:r>
                      <a:endParaRPr kumimoji="1" lang="en-US" altLang="ja-JP" sz="1400" dirty="0" smtClean="0"/>
                    </a:p>
                    <a:p>
                      <a:pPr algn="ctr"/>
                      <a:r>
                        <a:rPr kumimoji="1" lang="en-US" altLang="ja-JP" sz="1400" dirty="0" smtClean="0"/>
                        <a:t>196K (4</a:t>
                      </a:r>
                      <a:r>
                        <a:rPr kumimoji="1" lang="ja-JP" altLang="en-US" sz="1400" dirty="0" smtClean="0"/>
                        <a:t>倍</a:t>
                      </a:r>
                      <a:r>
                        <a:rPr kumimoji="1" lang="en-US" altLang="ja-JP" sz="1400" dirty="0" smtClean="0"/>
                        <a:t>)</a:t>
                      </a:r>
                      <a:r>
                        <a:rPr kumimoji="1" lang="ja-JP" altLang="en-US" sz="1400" dirty="0" smtClean="0"/>
                        <a:t>以下</a:t>
                      </a:r>
                      <a:endParaRPr kumimoji="1" lang="en-US" altLang="ja-JP" sz="1400" dirty="0" smtClean="0"/>
                    </a:p>
                    <a:p>
                      <a:pPr algn="ctr"/>
                      <a:r>
                        <a:rPr kumimoji="1" lang="en-US" altLang="ja-JP" sz="1400" dirty="0" smtClean="0"/>
                        <a:t>292K(6</a:t>
                      </a:r>
                      <a:r>
                        <a:rPr kumimoji="1" lang="ja-JP" altLang="en-US" sz="1400" dirty="0" smtClean="0"/>
                        <a:t>倍</a:t>
                      </a:r>
                      <a:r>
                        <a:rPr kumimoji="1" lang="en-US" altLang="ja-JP" sz="1400" dirty="0" smtClean="0"/>
                        <a:t>) </a:t>
                      </a:r>
                      <a:r>
                        <a:rPr kumimoji="1" lang="ja-JP" altLang="en-US" sz="1400" dirty="0" smtClean="0"/>
                        <a:t>以下</a:t>
                      </a:r>
                      <a:endParaRPr kumimoji="1" lang="en-US" altLang="ja-JP" sz="1400" dirty="0" smtClean="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en-US" altLang="ja-JP" sz="1400" dirty="0" smtClean="0"/>
                        <a:t>DSB</a:t>
                      </a:r>
                      <a:r>
                        <a:rPr kumimoji="1" lang="ja-JP" altLang="en-US" sz="1400" dirty="0" smtClean="0"/>
                        <a:t>雑音温度</a:t>
                      </a:r>
                      <a:endParaRPr kumimoji="1" lang="en-US" altLang="ja-JP" sz="1400" dirty="0" smtClean="0"/>
                    </a:p>
                    <a:p>
                      <a:pPr algn="ctr"/>
                      <a:r>
                        <a:rPr kumimoji="1" lang="en-US" altLang="ja-JP" sz="1400" dirty="0" smtClean="0"/>
                        <a:t>230K </a:t>
                      </a:r>
                      <a:r>
                        <a:rPr kumimoji="1" lang="ja-JP" altLang="en-US" sz="1400" dirty="0" smtClean="0"/>
                        <a:t>（</a:t>
                      </a:r>
                      <a:r>
                        <a:rPr kumimoji="1" lang="en-US" altLang="ja-JP" sz="1400" dirty="0" smtClean="0"/>
                        <a:t>5</a:t>
                      </a:r>
                      <a:r>
                        <a:rPr kumimoji="1" lang="ja-JP" altLang="en-US" sz="1400" dirty="0" smtClean="0"/>
                        <a:t>倍）以下</a:t>
                      </a:r>
                      <a:endParaRPr kumimoji="1" lang="en-US" altLang="ja-JP" sz="1400" dirty="0" smtClean="0"/>
                    </a:p>
                    <a:p>
                      <a:pPr algn="ctr"/>
                      <a:r>
                        <a:rPr kumimoji="1" lang="en-US" altLang="ja-JP" sz="1400" dirty="0" smtClean="0"/>
                        <a:t>344K(7.5</a:t>
                      </a:r>
                      <a:r>
                        <a:rPr kumimoji="1" lang="ja-JP" altLang="en-US" sz="1400" dirty="0" smtClean="0"/>
                        <a:t>倍</a:t>
                      </a:r>
                      <a:r>
                        <a:rPr kumimoji="1" lang="en-US" altLang="ja-JP" sz="1400" dirty="0" smtClean="0"/>
                        <a:t>) </a:t>
                      </a:r>
                      <a:r>
                        <a:rPr kumimoji="1" lang="ja-JP" altLang="en-US" sz="1400" dirty="0" smtClean="0"/>
                        <a:t>以下</a:t>
                      </a:r>
                      <a:endParaRPr kumimoji="1" lang="en-US" altLang="ja-JP" sz="1400" dirty="0" smtClean="0"/>
                    </a:p>
                    <a:p>
                      <a:pPr algn="ctr"/>
                      <a:endParaRPr kumimoji="1" lang="en-US" altLang="ja-JP" sz="1400" dirty="0" smtClean="0"/>
                    </a:p>
                    <a:p>
                      <a:pPr algn="ctr"/>
                      <a:endParaRPr kumimoji="1" lang="en-US" altLang="ja-JP" sz="1400" dirty="0" smtClean="0"/>
                    </a:p>
                    <a:p>
                      <a:pPr algn="ctr"/>
                      <a:endParaRPr kumimoji="1" lang="ja-JP" altLang="en-US" sz="1400" dirty="0" smtClean="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2919845">
                <a:tc>
                  <a:txBody>
                    <a:bodyPr/>
                    <a:lstStyle/>
                    <a:p>
                      <a:r>
                        <a:rPr kumimoji="1" lang="ja-JP" altLang="en-US" sz="1400" dirty="0" smtClean="0"/>
                        <a:t>カートリッジの直径</a:t>
                      </a:r>
                      <a:endParaRPr kumimoji="1" lang="en-US" altLang="ja-JP" sz="1400" dirty="0" smtClean="0"/>
                    </a:p>
                    <a:p>
                      <a:endParaRPr kumimoji="1" lang="en-US" altLang="ja-JP" sz="1400" dirty="0" smtClean="0"/>
                    </a:p>
                    <a:p>
                      <a:endParaRPr kumimoji="1" lang="en-US" altLang="ja-JP" sz="1400" dirty="0" smtClean="0"/>
                    </a:p>
                    <a:p>
                      <a:endParaRPr kumimoji="1" lang="en-US" altLang="ja-JP" sz="1400" dirty="0" smtClean="0"/>
                    </a:p>
                    <a:p>
                      <a:endParaRPr kumimoji="1" lang="en-US" altLang="ja-JP" sz="1400" dirty="0" smtClean="0"/>
                    </a:p>
                    <a:p>
                      <a:endParaRPr kumimoji="1" lang="en-US" altLang="ja-JP" sz="1400" dirty="0" smtClean="0"/>
                    </a:p>
                    <a:p>
                      <a:endParaRPr kumimoji="1" lang="en-US" altLang="ja-JP" sz="1400" dirty="0" smtClean="0"/>
                    </a:p>
                    <a:p>
                      <a:pPr algn="ctr"/>
                      <a:r>
                        <a:rPr kumimoji="1" lang="ja-JP" altLang="en-US" sz="1400" dirty="0" smtClean="0"/>
                        <a:t>外観</a:t>
                      </a:r>
                      <a:endParaRPr kumimoji="1" lang="ja-JP" altLang="en-US" sz="14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dirty="0" smtClean="0"/>
                        <a:t>Φ140</a:t>
                      </a:r>
                      <a:endParaRPr kumimoji="1" lang="ja-JP" altLang="en-US" sz="14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dirty="0" smtClean="0"/>
                        <a:t>Φ170</a:t>
                      </a:r>
                      <a:endParaRPr kumimoji="1" lang="ja-JP" altLang="en-US" sz="14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dirty="0" smtClean="0"/>
                        <a:t>Φ170</a:t>
                      </a:r>
                      <a:endParaRPr kumimoji="1" lang="ja-JP" altLang="en-US" sz="14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535"/>
          <a:stretch/>
        </p:blipFill>
        <p:spPr bwMode="auto">
          <a:xfrm>
            <a:off x="2503992" y="4153718"/>
            <a:ext cx="1226030" cy="26320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693"/>
          <a:stretch/>
        </p:blipFill>
        <p:spPr bwMode="auto">
          <a:xfrm>
            <a:off x="4564316" y="4225655"/>
            <a:ext cx="1489585" cy="2577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6500" y="4232008"/>
            <a:ext cx="1639526" cy="25712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2"/>
          <p:cNvSpPr txBox="1">
            <a:spLocks noChangeAspect="1" noChangeArrowheads="1"/>
          </p:cNvSpPr>
          <p:nvPr/>
        </p:nvSpPr>
        <p:spPr bwMode="auto">
          <a:xfrm>
            <a:off x="3678909" y="5230972"/>
            <a:ext cx="885407" cy="553998"/>
          </a:xfrm>
          <a:prstGeom prst="rect">
            <a:avLst/>
          </a:prstGeom>
          <a:solidFill>
            <a:schemeClr val="bg1"/>
          </a:solidFill>
          <a:ln w="9525">
            <a:solidFill>
              <a:schemeClr val="tx1"/>
            </a:solidFill>
            <a:miter lim="800000"/>
            <a:headEnd/>
            <a:tailEnd/>
          </a:ln>
        </p:spPr>
        <p:txBody>
          <a:bodyPr wrap="square">
            <a:spAutoFit/>
          </a:bodyPr>
          <a:lstStyle/>
          <a:p>
            <a:pPr defTabSz="4176713"/>
            <a:r>
              <a:rPr lang="ja-JP" altLang="en-US" sz="1000" dirty="0">
                <a:latin typeface="Calibri" pitchFamily="34" charset="0"/>
              </a:rPr>
              <a:t>サイドバンド分離型</a:t>
            </a:r>
          </a:p>
          <a:p>
            <a:pPr defTabSz="4176713"/>
            <a:r>
              <a:rPr lang="ja-JP" altLang="en-US" sz="1000" dirty="0">
                <a:latin typeface="Calibri" pitchFamily="34" charset="0"/>
              </a:rPr>
              <a:t>超伝導ミクサ</a:t>
            </a:r>
          </a:p>
        </p:txBody>
      </p:sp>
      <p:sp>
        <p:nvSpPr>
          <p:cNvPr id="13" name="Text Box 12"/>
          <p:cNvSpPr txBox="1">
            <a:spLocks noChangeAspect="1" noChangeArrowheads="1"/>
          </p:cNvSpPr>
          <p:nvPr/>
        </p:nvSpPr>
        <p:spPr bwMode="auto">
          <a:xfrm>
            <a:off x="3688354" y="4641526"/>
            <a:ext cx="918225" cy="553998"/>
          </a:xfrm>
          <a:prstGeom prst="rect">
            <a:avLst/>
          </a:prstGeom>
          <a:solidFill>
            <a:schemeClr val="bg1"/>
          </a:solidFill>
          <a:ln w="9525">
            <a:solidFill>
              <a:schemeClr val="tx1"/>
            </a:solidFill>
            <a:miter lim="800000"/>
            <a:headEnd/>
            <a:tailEnd/>
          </a:ln>
        </p:spPr>
        <p:txBody>
          <a:bodyPr wrap="square">
            <a:spAutoFit/>
          </a:bodyPr>
          <a:lstStyle/>
          <a:p>
            <a:pPr defTabSz="4176713"/>
            <a:r>
              <a:rPr lang="ja-JP" altLang="en-US" sz="1000" dirty="0" smtClean="0"/>
              <a:t>導波管型偏波分離器</a:t>
            </a:r>
            <a:r>
              <a:rPr lang="en-US" altLang="ja-JP" sz="1000" dirty="0" smtClean="0"/>
              <a:t>(OMT)</a:t>
            </a:r>
            <a:endParaRPr lang="ja-JP" altLang="en-US" sz="1000" dirty="0">
              <a:latin typeface="Calibri" pitchFamily="34" charset="0"/>
            </a:endParaRPr>
          </a:p>
        </p:txBody>
      </p:sp>
      <p:sp>
        <p:nvSpPr>
          <p:cNvPr id="14" name="Text Box 12"/>
          <p:cNvSpPr txBox="1">
            <a:spLocks noChangeAspect="1" noChangeArrowheads="1"/>
          </p:cNvSpPr>
          <p:nvPr/>
        </p:nvSpPr>
        <p:spPr bwMode="auto">
          <a:xfrm>
            <a:off x="3761566" y="4191725"/>
            <a:ext cx="787382" cy="400110"/>
          </a:xfrm>
          <a:prstGeom prst="rect">
            <a:avLst/>
          </a:prstGeom>
          <a:solidFill>
            <a:schemeClr val="bg1"/>
          </a:solidFill>
          <a:ln w="9525">
            <a:solidFill>
              <a:schemeClr val="tx1"/>
            </a:solidFill>
            <a:miter lim="800000"/>
            <a:headEnd/>
            <a:tailEnd/>
          </a:ln>
        </p:spPr>
        <p:txBody>
          <a:bodyPr wrap="square">
            <a:spAutoFit/>
          </a:bodyPr>
          <a:lstStyle/>
          <a:p>
            <a:pPr defTabSz="4176713"/>
            <a:r>
              <a:rPr lang="ja-JP" altLang="en-US" sz="1000" dirty="0" smtClean="0">
                <a:latin typeface="Calibri" pitchFamily="34" charset="0"/>
              </a:rPr>
              <a:t>コルゲートホーン</a:t>
            </a:r>
            <a:endParaRPr lang="ja-JP" altLang="en-US" sz="1000" dirty="0">
              <a:latin typeface="Calibri" pitchFamily="34" charset="0"/>
            </a:endParaRPr>
          </a:p>
        </p:txBody>
      </p:sp>
      <p:cxnSp>
        <p:nvCxnSpPr>
          <p:cNvPr id="15" name="直線矢印コネクタ 14"/>
          <p:cNvCxnSpPr>
            <a:stCxn id="14" idx="1"/>
          </p:cNvCxnSpPr>
          <p:nvPr/>
        </p:nvCxnSpPr>
        <p:spPr>
          <a:xfrm flipH="1" flipV="1">
            <a:off x="3350239" y="4376057"/>
            <a:ext cx="411327" cy="15723"/>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4" idx="3"/>
          </p:cNvCxnSpPr>
          <p:nvPr/>
        </p:nvCxnSpPr>
        <p:spPr>
          <a:xfrm>
            <a:off x="4548948" y="4391780"/>
            <a:ext cx="760719" cy="356953"/>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13" idx="1"/>
          </p:cNvCxnSpPr>
          <p:nvPr/>
        </p:nvCxnSpPr>
        <p:spPr>
          <a:xfrm flipH="1" flipV="1">
            <a:off x="3361765" y="4856309"/>
            <a:ext cx="326589" cy="62216"/>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flipV="1">
            <a:off x="3404027" y="5267405"/>
            <a:ext cx="276626" cy="261257"/>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2" idx="3"/>
          </p:cNvCxnSpPr>
          <p:nvPr/>
        </p:nvCxnSpPr>
        <p:spPr>
          <a:xfrm flipV="1">
            <a:off x="4564316" y="4656524"/>
            <a:ext cx="891348" cy="851447"/>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4612175" y="4655714"/>
            <a:ext cx="605921" cy="143038"/>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 Box 6"/>
          <p:cNvSpPr txBox="1">
            <a:spLocks noChangeAspect="1" noChangeArrowheads="1"/>
          </p:cNvSpPr>
          <p:nvPr/>
        </p:nvSpPr>
        <p:spPr bwMode="auto">
          <a:xfrm>
            <a:off x="5747659" y="5482607"/>
            <a:ext cx="1440756" cy="246221"/>
          </a:xfrm>
          <a:prstGeom prst="rect">
            <a:avLst/>
          </a:prstGeom>
          <a:solidFill>
            <a:schemeClr val="bg1"/>
          </a:solidFill>
          <a:ln w="9525">
            <a:solidFill>
              <a:srgbClr val="CCCCFF"/>
            </a:solidFill>
            <a:miter lim="800000"/>
            <a:headEnd/>
            <a:tailEnd/>
          </a:ln>
        </p:spPr>
        <p:txBody>
          <a:bodyPr wrap="square">
            <a:spAutoFit/>
          </a:bodyPr>
          <a:lstStyle/>
          <a:p>
            <a:pPr algn="ctr" defTabSz="4176713"/>
            <a:r>
              <a:rPr lang="en-US" altLang="ja-JP" sz="1000" dirty="0" smtClean="0">
                <a:latin typeface="Calibri" pitchFamily="34" charset="0"/>
              </a:rPr>
              <a:t>4 K</a:t>
            </a:r>
            <a:r>
              <a:rPr lang="ja-JP" altLang="en-US" sz="1000" dirty="0" smtClean="0">
                <a:latin typeface="Calibri" pitchFamily="34" charset="0"/>
              </a:rPr>
              <a:t>ステージ</a:t>
            </a:r>
            <a:endParaRPr lang="ja-JP" altLang="en-US" sz="1000" dirty="0">
              <a:latin typeface="Calibri" pitchFamily="34" charset="0"/>
            </a:endParaRPr>
          </a:p>
        </p:txBody>
      </p:sp>
      <p:sp>
        <p:nvSpPr>
          <p:cNvPr id="22" name="Text Box 7"/>
          <p:cNvSpPr txBox="1">
            <a:spLocks noChangeAspect="1" noChangeArrowheads="1"/>
          </p:cNvSpPr>
          <p:nvPr/>
        </p:nvSpPr>
        <p:spPr bwMode="auto">
          <a:xfrm>
            <a:off x="5736132" y="5798390"/>
            <a:ext cx="1452283" cy="246221"/>
          </a:xfrm>
          <a:prstGeom prst="rect">
            <a:avLst/>
          </a:prstGeom>
          <a:solidFill>
            <a:schemeClr val="bg1"/>
          </a:solidFill>
          <a:ln w="9525">
            <a:solidFill>
              <a:srgbClr val="CCCCFF"/>
            </a:solidFill>
            <a:miter lim="800000"/>
            <a:headEnd/>
            <a:tailEnd/>
          </a:ln>
        </p:spPr>
        <p:txBody>
          <a:bodyPr wrap="square">
            <a:spAutoFit/>
          </a:bodyPr>
          <a:lstStyle/>
          <a:p>
            <a:pPr algn="ctr" defTabSz="4176713"/>
            <a:r>
              <a:rPr lang="en-US" altLang="ja-JP" sz="1000" dirty="0" smtClean="0">
                <a:latin typeface="Calibri" pitchFamily="34" charset="0"/>
              </a:rPr>
              <a:t>15K</a:t>
            </a:r>
            <a:r>
              <a:rPr lang="ja-JP" altLang="en-US" sz="1000" dirty="0" smtClean="0">
                <a:latin typeface="Calibri" pitchFamily="34" charset="0"/>
              </a:rPr>
              <a:t>ステージ</a:t>
            </a:r>
            <a:endParaRPr lang="ja-JP" altLang="en-US" sz="1000" dirty="0">
              <a:latin typeface="Calibri" pitchFamily="34" charset="0"/>
            </a:endParaRPr>
          </a:p>
        </p:txBody>
      </p:sp>
      <p:sp>
        <p:nvSpPr>
          <p:cNvPr id="23" name="Text Box 8"/>
          <p:cNvSpPr txBox="1">
            <a:spLocks noChangeAspect="1" noChangeArrowheads="1"/>
          </p:cNvSpPr>
          <p:nvPr/>
        </p:nvSpPr>
        <p:spPr bwMode="auto">
          <a:xfrm>
            <a:off x="5693871" y="6199501"/>
            <a:ext cx="1494544" cy="246221"/>
          </a:xfrm>
          <a:prstGeom prst="rect">
            <a:avLst/>
          </a:prstGeom>
          <a:solidFill>
            <a:schemeClr val="bg1"/>
          </a:solidFill>
          <a:ln w="9525">
            <a:solidFill>
              <a:srgbClr val="CCCCFF"/>
            </a:solidFill>
            <a:miter lim="800000"/>
            <a:headEnd/>
            <a:tailEnd/>
          </a:ln>
        </p:spPr>
        <p:txBody>
          <a:bodyPr wrap="square">
            <a:spAutoFit/>
          </a:bodyPr>
          <a:lstStyle/>
          <a:p>
            <a:pPr algn="ctr" defTabSz="4176713"/>
            <a:r>
              <a:rPr lang="en-US" altLang="ja-JP" sz="1000" dirty="0" smtClean="0">
                <a:latin typeface="Calibri" pitchFamily="34" charset="0"/>
              </a:rPr>
              <a:t>110K</a:t>
            </a:r>
            <a:r>
              <a:rPr lang="ja-JP" altLang="en-US" sz="1000" dirty="0" smtClean="0">
                <a:latin typeface="Calibri" pitchFamily="34" charset="0"/>
              </a:rPr>
              <a:t>ステージ</a:t>
            </a:r>
            <a:endParaRPr lang="en-US" altLang="ja-JP" sz="1000" dirty="0">
              <a:latin typeface="Calibri" pitchFamily="34" charset="0"/>
            </a:endParaRPr>
          </a:p>
        </p:txBody>
      </p:sp>
      <p:sp>
        <p:nvSpPr>
          <p:cNvPr id="24" name="Text Box 10"/>
          <p:cNvSpPr txBox="1">
            <a:spLocks noChangeAspect="1" noChangeArrowheads="1"/>
          </p:cNvSpPr>
          <p:nvPr/>
        </p:nvSpPr>
        <p:spPr bwMode="auto">
          <a:xfrm>
            <a:off x="5742444" y="4776346"/>
            <a:ext cx="1413861" cy="246221"/>
          </a:xfrm>
          <a:prstGeom prst="rect">
            <a:avLst/>
          </a:prstGeom>
          <a:solidFill>
            <a:schemeClr val="bg1"/>
          </a:solidFill>
          <a:ln w="9525">
            <a:solidFill>
              <a:srgbClr val="CCCCFF"/>
            </a:solidFill>
            <a:miter lim="800000"/>
            <a:headEnd/>
            <a:tailEnd/>
          </a:ln>
        </p:spPr>
        <p:txBody>
          <a:bodyPr wrap="square">
            <a:spAutoFit/>
          </a:bodyPr>
          <a:lstStyle/>
          <a:p>
            <a:pPr algn="ctr" defTabSz="4176713"/>
            <a:r>
              <a:rPr lang="en-US" altLang="ja-JP" sz="1000" dirty="0">
                <a:latin typeface="Calibri" pitchFamily="34" charset="0"/>
              </a:rPr>
              <a:t>4K</a:t>
            </a:r>
            <a:r>
              <a:rPr lang="ja-JP" altLang="en-US" sz="1000" dirty="0">
                <a:latin typeface="Calibri" pitchFamily="34" charset="0"/>
              </a:rPr>
              <a:t>冷却光学系</a:t>
            </a:r>
          </a:p>
        </p:txBody>
      </p:sp>
      <p:sp>
        <p:nvSpPr>
          <p:cNvPr id="25" name="Text Box 12"/>
          <p:cNvSpPr txBox="1">
            <a:spLocks noChangeAspect="1" noChangeArrowheads="1"/>
          </p:cNvSpPr>
          <p:nvPr/>
        </p:nvSpPr>
        <p:spPr bwMode="auto">
          <a:xfrm>
            <a:off x="6249921" y="4143108"/>
            <a:ext cx="666513" cy="370871"/>
          </a:xfrm>
          <a:prstGeom prst="rect">
            <a:avLst/>
          </a:prstGeom>
          <a:solidFill>
            <a:schemeClr val="bg1"/>
          </a:solidFill>
          <a:ln w="9525">
            <a:solidFill>
              <a:schemeClr val="tx1"/>
            </a:solidFill>
            <a:miter lim="800000"/>
            <a:headEnd/>
            <a:tailEnd/>
          </a:ln>
        </p:spPr>
        <p:txBody>
          <a:bodyPr wrap="square">
            <a:spAutoFit/>
          </a:bodyPr>
          <a:lstStyle/>
          <a:p>
            <a:pPr defTabSz="4176713"/>
            <a:r>
              <a:rPr lang="en-US" altLang="ja-JP" sz="1000" dirty="0" smtClean="0">
                <a:latin typeface="Calibri" pitchFamily="34" charset="0"/>
              </a:rPr>
              <a:t>DSB</a:t>
            </a:r>
            <a:r>
              <a:rPr lang="ja-JP" altLang="en-US" sz="1000" dirty="0" smtClean="0">
                <a:latin typeface="Calibri" pitchFamily="34" charset="0"/>
              </a:rPr>
              <a:t>超伝導</a:t>
            </a:r>
            <a:r>
              <a:rPr lang="ja-JP" altLang="en-US" sz="1000" dirty="0">
                <a:latin typeface="Calibri" pitchFamily="34" charset="0"/>
              </a:rPr>
              <a:t>ミクサ</a:t>
            </a:r>
          </a:p>
        </p:txBody>
      </p:sp>
      <p:cxnSp>
        <p:nvCxnSpPr>
          <p:cNvPr id="26" name="直線矢印コネクタ 25"/>
          <p:cNvCxnSpPr/>
          <p:nvPr/>
        </p:nvCxnSpPr>
        <p:spPr>
          <a:xfrm>
            <a:off x="6903493" y="4359294"/>
            <a:ext cx="343355" cy="214556"/>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 Box 12"/>
          <p:cNvSpPr txBox="1">
            <a:spLocks noChangeAspect="1" noChangeArrowheads="1"/>
          </p:cNvSpPr>
          <p:nvPr/>
        </p:nvSpPr>
        <p:spPr bwMode="auto">
          <a:xfrm>
            <a:off x="7830598" y="5098864"/>
            <a:ext cx="666513" cy="370871"/>
          </a:xfrm>
          <a:prstGeom prst="rect">
            <a:avLst/>
          </a:prstGeom>
          <a:solidFill>
            <a:schemeClr val="bg1"/>
          </a:solidFill>
          <a:ln w="9525">
            <a:solidFill>
              <a:schemeClr val="tx1"/>
            </a:solidFill>
            <a:miter lim="800000"/>
            <a:headEnd/>
            <a:tailEnd/>
          </a:ln>
        </p:spPr>
        <p:txBody>
          <a:bodyPr wrap="square">
            <a:spAutoFit/>
          </a:bodyPr>
          <a:lstStyle/>
          <a:p>
            <a:pPr defTabSz="4176713"/>
            <a:r>
              <a:rPr lang="ja-JP" altLang="en-US" sz="1000" dirty="0">
                <a:latin typeface="Calibri" pitchFamily="34" charset="0"/>
              </a:rPr>
              <a:t>ワイヤグリッド</a:t>
            </a:r>
          </a:p>
        </p:txBody>
      </p:sp>
      <p:cxnSp>
        <p:nvCxnSpPr>
          <p:cNvPr id="28" name="直線矢印コネクタ 27"/>
          <p:cNvCxnSpPr/>
          <p:nvPr/>
        </p:nvCxnSpPr>
        <p:spPr>
          <a:xfrm flipH="1" flipV="1">
            <a:off x="7507440" y="4830668"/>
            <a:ext cx="504934" cy="268195"/>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2420888"/>
            <a:ext cx="2160000" cy="150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976" y="2420888"/>
            <a:ext cx="2160000" cy="150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2348880"/>
            <a:ext cx="2160000" cy="150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4789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3518139149"/>
              </p:ext>
            </p:extLst>
          </p:nvPr>
        </p:nvGraphicFramePr>
        <p:xfrm>
          <a:off x="270503" y="1332658"/>
          <a:ext cx="8602994" cy="5061045"/>
        </p:xfrm>
        <a:graphic>
          <a:graphicData uri="http://schemas.openxmlformats.org/drawingml/2006/table">
            <a:tbl>
              <a:tblPr firstRow="1" bandRow="1">
                <a:tableStyleId>{5C22544A-7EE6-4342-B048-85BDC9FD1C3A}</a:tableStyleId>
              </a:tblPr>
              <a:tblGrid>
                <a:gridCol w="1693718"/>
                <a:gridCol w="2303092"/>
                <a:gridCol w="2303092"/>
                <a:gridCol w="2303092"/>
              </a:tblGrid>
              <a:tr h="525462">
                <a:tc>
                  <a:txBody>
                    <a:bodyPr/>
                    <a:lstStyle/>
                    <a:p>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000" dirty="0" smtClean="0">
                          <a:solidFill>
                            <a:schemeClr val="bg1"/>
                          </a:solidFill>
                        </a:rPr>
                        <a:t>バンド</a:t>
                      </a:r>
                      <a:r>
                        <a:rPr kumimoji="1" lang="en-US" altLang="ja-JP" sz="2000" dirty="0" smtClean="0">
                          <a:solidFill>
                            <a:schemeClr val="bg1"/>
                          </a:solidFill>
                        </a:rPr>
                        <a:t>4</a:t>
                      </a:r>
                      <a:r>
                        <a:rPr kumimoji="1" lang="ja-JP" altLang="en-US" sz="2000" dirty="0" smtClean="0">
                          <a:solidFill>
                            <a:schemeClr val="bg1"/>
                          </a:solidFill>
                        </a:rPr>
                        <a:t>受信機</a:t>
                      </a:r>
                      <a:endParaRPr kumimoji="1" lang="ja-JP" altLang="en-US" sz="2000" dirty="0">
                        <a:solidFill>
                          <a:schemeClr val="bg1"/>
                        </a:solidFill>
                      </a:endParaRP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bg1"/>
                          </a:solidFill>
                        </a:rPr>
                        <a:t>バンド</a:t>
                      </a:r>
                      <a:r>
                        <a:rPr kumimoji="1" lang="en-US" altLang="ja-JP" sz="2000" dirty="0" smtClean="0">
                          <a:solidFill>
                            <a:schemeClr val="bg1"/>
                          </a:solidFill>
                        </a:rPr>
                        <a:t>8</a:t>
                      </a:r>
                      <a:r>
                        <a:rPr kumimoji="1" lang="ja-JP" altLang="en-US" sz="2000" dirty="0" smtClean="0">
                          <a:solidFill>
                            <a:schemeClr val="bg1"/>
                          </a:solidFill>
                        </a:rPr>
                        <a:t>受信機</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bg1"/>
                          </a:solidFill>
                        </a:rPr>
                        <a:t>バンド</a:t>
                      </a:r>
                      <a:r>
                        <a:rPr kumimoji="1" lang="en-US" altLang="ja-JP" sz="2000" dirty="0" smtClean="0">
                          <a:solidFill>
                            <a:schemeClr val="bg1"/>
                          </a:solidFill>
                        </a:rPr>
                        <a:t>10</a:t>
                      </a:r>
                      <a:r>
                        <a:rPr kumimoji="1" lang="ja-JP" altLang="en-US" sz="2000" dirty="0" smtClean="0">
                          <a:solidFill>
                            <a:schemeClr val="bg1"/>
                          </a:solidFill>
                        </a:rPr>
                        <a:t>受信機</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5439">
                <a:tc>
                  <a:txBody>
                    <a:bodyPr/>
                    <a:lstStyle/>
                    <a:p>
                      <a:r>
                        <a:rPr kumimoji="1" lang="ja-JP" altLang="en-US" sz="1600" dirty="0" smtClean="0"/>
                        <a:t>観測</a:t>
                      </a:r>
                      <a:r>
                        <a:rPr kumimoji="1" lang="en-US" altLang="ja-JP" sz="1600" dirty="0" smtClean="0"/>
                        <a:t>(RF)</a:t>
                      </a:r>
                    </a:p>
                    <a:p>
                      <a:r>
                        <a:rPr kumimoji="1" lang="ja-JP" altLang="en-US" sz="1600" dirty="0" smtClean="0"/>
                        <a:t>周波数・波長</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125-163GHz</a:t>
                      </a:r>
                    </a:p>
                    <a:p>
                      <a:pPr algn="ctr"/>
                      <a:r>
                        <a:rPr kumimoji="1" lang="en-US" altLang="ja-JP" sz="1600" dirty="0" smtClean="0"/>
                        <a:t>2.0mm</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385-500GHz</a:t>
                      </a:r>
                    </a:p>
                    <a:p>
                      <a:pPr algn="ctr"/>
                      <a:r>
                        <a:rPr kumimoji="1" lang="en-US" altLang="ja-JP" sz="1600" dirty="0" smtClean="0"/>
                        <a:t>0.7mm</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787-950GHz</a:t>
                      </a:r>
                    </a:p>
                    <a:p>
                      <a:pPr algn="ctr"/>
                      <a:r>
                        <a:rPr kumimoji="1" lang="en-US" altLang="ja-JP" sz="1600" dirty="0" smtClean="0"/>
                        <a:t>0.35mm</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2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各ステージ温度</a:t>
                      </a:r>
                    </a:p>
                    <a:p>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kumimoji="1" lang="en-US" altLang="ja-JP" sz="1600" dirty="0" smtClean="0"/>
                        <a:t>110K / 15K / 4K</a:t>
                      </a:r>
                      <a:endParaRPr kumimoji="1" lang="en-US" altLang="ja-JP" sz="1600" dirty="0"/>
                    </a:p>
                    <a:p>
                      <a:pPr algn="ctr"/>
                      <a:r>
                        <a:rPr kumimoji="1" lang="en-US" altLang="ja-JP" sz="1600" dirty="0" smtClean="0"/>
                        <a:t>(-163</a:t>
                      </a:r>
                      <a:r>
                        <a:rPr kumimoji="1" lang="ja-JP" altLang="en-US" sz="1600" dirty="0" smtClean="0"/>
                        <a:t>℃ </a:t>
                      </a:r>
                      <a:r>
                        <a:rPr kumimoji="1" lang="en-US" altLang="ja-JP" sz="1600" dirty="0" smtClean="0"/>
                        <a:t>/ -258</a:t>
                      </a:r>
                      <a:r>
                        <a:rPr kumimoji="1" lang="ja-JP" altLang="en-US" sz="1600" dirty="0" smtClean="0"/>
                        <a:t>℃ </a:t>
                      </a:r>
                      <a:r>
                        <a:rPr kumimoji="1" lang="en-US" altLang="ja-JP" sz="1600" dirty="0" smtClean="0"/>
                        <a:t>/ -269</a:t>
                      </a:r>
                      <a:r>
                        <a:rPr kumimoji="1" lang="ja-JP" altLang="en-US" sz="1600" dirty="0" smtClean="0"/>
                        <a:t>℃</a:t>
                      </a:r>
                      <a:r>
                        <a:rPr kumimoji="1" lang="en-US" altLang="ja-JP" sz="1600" dirty="0" smtClean="0"/>
                        <a:t>)</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54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54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25">
                <a:tc>
                  <a:txBody>
                    <a:bodyPr/>
                    <a:lstStyle/>
                    <a:p>
                      <a:r>
                        <a:rPr kumimoji="1" lang="ja-JP" altLang="en-US" sz="1600" dirty="0" smtClean="0"/>
                        <a:t>超伝導素子材料</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en-US" altLang="ja-JP" sz="1600" dirty="0" err="1" smtClean="0"/>
                        <a:t>Nb</a:t>
                      </a:r>
                      <a:r>
                        <a:rPr kumimoji="1" lang="en-US" altLang="ja-JP" sz="1600" dirty="0" smtClean="0"/>
                        <a:t>/</a:t>
                      </a:r>
                      <a:r>
                        <a:rPr kumimoji="1" lang="en-US" altLang="ja-JP" sz="1600" dirty="0" err="1" smtClean="0"/>
                        <a:t>AlOx</a:t>
                      </a:r>
                      <a:r>
                        <a:rPr kumimoji="1" lang="en-US" altLang="ja-JP" sz="1600" dirty="0" smtClean="0"/>
                        <a:t>-Al/</a:t>
                      </a:r>
                      <a:r>
                        <a:rPr kumimoji="1" lang="en-US" altLang="ja-JP" sz="1600" dirty="0" err="1" smtClean="0"/>
                        <a:t>Nb</a:t>
                      </a:r>
                      <a:endParaRPr kumimoji="1" lang="ja-JP" altLang="en-US" sz="1600" dirty="0" smtClean="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5400" dirty="0" smtClean="0"/>
                    </a:p>
                  </a:txBody>
                  <a:tcPr marL="91438" marR="9143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err="1" smtClean="0"/>
                        <a:t>Nb</a:t>
                      </a:r>
                      <a:r>
                        <a:rPr kumimoji="1" lang="en-US" altLang="ja-JP" sz="1600" dirty="0" smtClean="0"/>
                        <a:t>/</a:t>
                      </a:r>
                      <a:r>
                        <a:rPr kumimoji="1" lang="en-US" altLang="ja-JP" sz="1600" dirty="0" err="1" smtClean="0"/>
                        <a:t>AlOx</a:t>
                      </a:r>
                      <a:r>
                        <a:rPr kumimoji="1" lang="en-US" altLang="ja-JP" sz="1600" dirty="0" smtClean="0"/>
                        <a:t>-Al/</a:t>
                      </a:r>
                      <a:r>
                        <a:rPr kumimoji="1" lang="en-US" altLang="ja-JP" sz="1600" dirty="0" err="1" smtClean="0"/>
                        <a:t>Nb</a:t>
                      </a:r>
                      <a:endParaRPr kumimoji="1" lang="en-US" altLang="ja-JP"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600" dirty="0" err="1" smtClean="0">
                          <a:latin typeface="+mn-lt"/>
                        </a:rPr>
                        <a:t>NbTiN</a:t>
                      </a:r>
                      <a:r>
                        <a:rPr lang="en-US" altLang="ja-JP" sz="1600" dirty="0" smtClean="0">
                          <a:latin typeface="+mn-lt"/>
                        </a:rPr>
                        <a:t>/SiO2/Al</a:t>
                      </a:r>
                      <a:endParaRPr lang="ja-JP" altLang="en-US" sz="1600" dirty="0" smtClean="0">
                        <a:latin typeface="+mn-lt"/>
                      </a:endParaRP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4056">
                <a:tc>
                  <a:txBody>
                    <a:bodyPr/>
                    <a:lstStyle/>
                    <a:p>
                      <a:r>
                        <a:rPr kumimoji="1" lang="en-US" altLang="ja-JP" sz="1600" dirty="0" smtClean="0"/>
                        <a:t>SIS</a:t>
                      </a:r>
                      <a:r>
                        <a:rPr kumimoji="1" lang="ja-JP" altLang="en-US" sz="1600" dirty="0" smtClean="0"/>
                        <a:t>チップの大きさ</a:t>
                      </a:r>
                      <a:endParaRPr kumimoji="1" lang="en-US" altLang="ja-JP" sz="1600" dirty="0" smtClean="0"/>
                    </a:p>
                    <a:p>
                      <a:r>
                        <a:rPr kumimoji="1" lang="ja-JP" altLang="en-US" sz="1600" dirty="0" smtClean="0"/>
                        <a:t>幅</a:t>
                      </a:r>
                      <a:r>
                        <a:rPr kumimoji="1" lang="en-US" altLang="ja-JP" sz="1600" dirty="0" smtClean="0"/>
                        <a:t>x </a:t>
                      </a:r>
                      <a:r>
                        <a:rPr kumimoji="1" lang="ja-JP" altLang="en-US" sz="1600" dirty="0" smtClean="0"/>
                        <a:t>長さ　</a:t>
                      </a:r>
                      <a:r>
                        <a:rPr kumimoji="1" lang="en-US" altLang="ja-JP" sz="1600" dirty="0" smtClean="0"/>
                        <a:t>x</a:t>
                      </a:r>
                      <a:r>
                        <a:rPr kumimoji="1" lang="en-US" altLang="ja-JP" sz="1600" baseline="0" dirty="0" smtClean="0"/>
                        <a:t> </a:t>
                      </a:r>
                      <a:r>
                        <a:rPr kumimoji="1" lang="ja-JP" altLang="en-US" sz="1600" dirty="0" smtClean="0"/>
                        <a:t>厚み</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0.4mm x 4mm</a:t>
                      </a:r>
                    </a:p>
                    <a:p>
                      <a:pPr algn="ctr"/>
                      <a:r>
                        <a:rPr kumimoji="1" lang="ja-JP" altLang="en-US" sz="1600" dirty="0" smtClean="0"/>
                        <a:t>厚み</a:t>
                      </a:r>
                      <a:r>
                        <a:rPr kumimoji="1" lang="en-US" altLang="ja-JP" sz="1600" dirty="0" smtClean="0"/>
                        <a:t>200um</a:t>
                      </a:r>
                      <a:endParaRPr kumimoji="1" lang="ja-JP" altLang="en-US" sz="1600" dirty="0" smtClean="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0.13mm x 2.5mm</a:t>
                      </a:r>
                    </a:p>
                    <a:p>
                      <a:pPr algn="ctr"/>
                      <a:r>
                        <a:rPr kumimoji="1" lang="ja-JP" altLang="en-US" sz="1600" dirty="0" smtClean="0"/>
                        <a:t>厚み</a:t>
                      </a:r>
                      <a:r>
                        <a:rPr kumimoji="1" lang="en-US" altLang="ja-JP" sz="1600" dirty="0" smtClean="0"/>
                        <a:t>60um</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0.09mm x 1.5mm</a:t>
                      </a:r>
                    </a:p>
                    <a:p>
                      <a:pPr algn="ctr"/>
                      <a:r>
                        <a:rPr kumimoji="1" lang="ja-JP" altLang="en-US" sz="1600" dirty="0" smtClean="0"/>
                        <a:t>厚み</a:t>
                      </a:r>
                      <a:r>
                        <a:rPr kumimoji="1" lang="en-US" altLang="ja-JP" sz="1600" dirty="0" smtClean="0"/>
                        <a:t>40um</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r>
                        <a:rPr kumimoji="1" lang="ja-JP" altLang="en-US" sz="1600" dirty="0" smtClean="0"/>
                        <a:t>光学系の場所</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常温</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1600" dirty="0" smtClean="0"/>
                        <a:t>冷却</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54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6064">
                <a:tc>
                  <a:txBody>
                    <a:bodyPr/>
                    <a:lstStyle/>
                    <a:p>
                      <a:r>
                        <a:rPr kumimoji="1" lang="ja-JP" altLang="en-US" sz="1600" dirty="0" smtClean="0"/>
                        <a:t>鏡の枚数</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平面鏡</a:t>
                      </a:r>
                      <a:r>
                        <a:rPr kumimoji="1" lang="en-US" altLang="ja-JP" sz="1600" dirty="0" smtClean="0"/>
                        <a:t>1</a:t>
                      </a:r>
                      <a:r>
                        <a:rPr kumimoji="1" lang="ja-JP" altLang="en-US" sz="1600" dirty="0" smtClean="0"/>
                        <a:t>枚 </a:t>
                      </a:r>
                      <a:endParaRPr kumimoji="1" lang="en-US" altLang="ja-JP" sz="1600" dirty="0" smtClean="0"/>
                    </a:p>
                    <a:p>
                      <a:pPr algn="ctr"/>
                      <a:r>
                        <a:rPr kumimoji="1" lang="ja-JP" altLang="en-US" sz="1600" dirty="0" smtClean="0"/>
                        <a:t>楕円鏡</a:t>
                      </a:r>
                      <a:r>
                        <a:rPr kumimoji="1" lang="en-US" altLang="ja-JP" sz="1600" dirty="0" smtClean="0"/>
                        <a:t>1</a:t>
                      </a:r>
                      <a:r>
                        <a:rPr kumimoji="1" lang="ja-JP" altLang="en-US" sz="1600" dirty="0" smtClean="0"/>
                        <a:t>枚</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楕円鏡</a:t>
                      </a:r>
                      <a:r>
                        <a:rPr kumimoji="1" lang="en-US" altLang="ja-JP" sz="1600" dirty="0" smtClean="0"/>
                        <a:t>1</a:t>
                      </a:r>
                      <a:r>
                        <a:rPr kumimoji="1" lang="ja-JP" altLang="en-US" sz="1600" dirty="0" smtClean="0"/>
                        <a:t>枚</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RF</a:t>
                      </a:r>
                      <a:r>
                        <a:rPr kumimoji="1" lang="ja-JP" altLang="en-US" sz="1600" dirty="0" smtClean="0"/>
                        <a:t>用楕円鏡</a:t>
                      </a:r>
                      <a:r>
                        <a:rPr kumimoji="1" lang="en-US" altLang="ja-JP" sz="1600" dirty="0" smtClean="0"/>
                        <a:t>2</a:t>
                      </a:r>
                      <a:r>
                        <a:rPr kumimoji="1" lang="ja-JP" altLang="en-US" sz="1600" dirty="0" smtClean="0"/>
                        <a:t>枚</a:t>
                      </a:r>
                      <a:r>
                        <a:rPr kumimoji="1" lang="en-US" altLang="ja-JP" sz="1600" dirty="0" smtClean="0"/>
                        <a:t/>
                      </a:r>
                      <a:br>
                        <a:rPr kumimoji="1" lang="en-US" altLang="ja-JP" sz="1600" dirty="0" smtClean="0"/>
                      </a:br>
                      <a:r>
                        <a:rPr kumimoji="1" lang="en-US" altLang="ja-JP" sz="1600" dirty="0" smtClean="0"/>
                        <a:t>LO</a:t>
                      </a:r>
                      <a:r>
                        <a:rPr kumimoji="1" lang="ja-JP" altLang="en-US" sz="1600" dirty="0" smtClean="0"/>
                        <a:t>用楕円鏡</a:t>
                      </a:r>
                      <a:r>
                        <a:rPr kumimoji="1" lang="en-US" altLang="ja-JP" sz="1600" dirty="0" smtClean="0"/>
                        <a:t>2</a:t>
                      </a:r>
                      <a:r>
                        <a:rPr kumimoji="1" lang="ja-JP" altLang="en-US" sz="1600" dirty="0" smtClean="0"/>
                        <a:t>枚</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40">
                <a:tc>
                  <a:txBody>
                    <a:bodyPr/>
                    <a:lstStyle/>
                    <a:p>
                      <a:r>
                        <a:rPr kumimoji="1" lang="ja-JP" altLang="en-US" sz="1600" dirty="0" smtClean="0"/>
                        <a:t>コルゲートホーン</a:t>
                      </a:r>
                      <a:endParaRPr kumimoji="1" lang="en-US" altLang="ja-JP" sz="1600" dirty="0" smtClean="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0.34mm x440um</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0.09mm x182um</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0.054mm x 83um</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5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偏波分離方式</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en-US" altLang="ja-JP" sz="1600" dirty="0" err="1" smtClean="0"/>
                        <a:t>OMT</a:t>
                      </a:r>
                      <a:r>
                        <a:rPr kumimoji="1" lang="ja-JP" altLang="en-US" sz="1600" dirty="0" smtClean="0"/>
                        <a:t>（</a:t>
                      </a:r>
                      <a:r>
                        <a:rPr lang="en-US" altLang="ja-JP" sz="1600" dirty="0" smtClean="0"/>
                        <a:t>Ortho-Mode Transducer</a:t>
                      </a:r>
                      <a:r>
                        <a:rPr kumimoji="1" lang="ja-JP" altLang="en-US" sz="1600" dirty="0" smtClean="0"/>
                        <a:t>）</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54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ワイヤグリッド</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4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中間</a:t>
                      </a:r>
                      <a:r>
                        <a:rPr kumimoji="1" lang="en-US" altLang="ja-JP" sz="1600" dirty="0" smtClean="0"/>
                        <a:t>(IF) </a:t>
                      </a:r>
                      <a:r>
                        <a:rPr kumimoji="1" lang="ja-JP" altLang="en-US" sz="1600" dirty="0" smtClean="0"/>
                        <a:t>周波数　</a:t>
                      </a:r>
                      <a:endParaRPr kumimoji="1" lang="en-US" altLang="ja-JP"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 x </a:t>
                      </a:r>
                      <a:r>
                        <a:rPr kumimoji="1" lang="en-US" altLang="ja-JP" sz="1600" baseline="0" dirty="0" smtClean="0"/>
                        <a:t> </a:t>
                      </a:r>
                      <a:r>
                        <a:rPr kumimoji="1" lang="ja-JP" altLang="en-US" sz="1600" dirty="0" smtClean="0"/>
                        <a:t>出力数</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en-US" altLang="ja-JP" sz="1600" dirty="0" smtClean="0"/>
                        <a:t>4-8GHz</a:t>
                      </a:r>
                      <a:r>
                        <a:rPr kumimoji="1" lang="ja-JP" altLang="en-US" sz="1600" dirty="0" smtClean="0"/>
                        <a:t>　</a:t>
                      </a:r>
                      <a:endParaRPr kumimoji="1" lang="en-US" altLang="ja-JP" sz="1600" dirty="0" smtClean="0"/>
                    </a:p>
                    <a:p>
                      <a:pPr algn="ctr"/>
                      <a:r>
                        <a:rPr kumimoji="1" lang="en-US" altLang="ja-JP" sz="1600" dirty="0" smtClean="0"/>
                        <a:t>x 4</a:t>
                      </a:r>
                      <a:r>
                        <a:rPr kumimoji="1" lang="ja-JP" altLang="en-US" sz="1600" dirty="0" smtClean="0"/>
                        <a:t>本</a:t>
                      </a:r>
                      <a:endParaRPr kumimoji="1" lang="ja-JP" altLang="en-US" sz="1600" dirty="0"/>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5400" dirty="0"/>
                    </a:p>
                  </a:txBody>
                  <a:tcPr marL="91438" marR="91438"/>
                </a:tc>
                <a:tc>
                  <a:txBody>
                    <a:bodyPr/>
                    <a:lstStyle/>
                    <a:p>
                      <a:pPr algn="ctr"/>
                      <a:r>
                        <a:rPr kumimoji="1" lang="en-US" altLang="ja-JP" sz="1600" dirty="0" smtClean="0"/>
                        <a:t>4-12GH</a:t>
                      </a:r>
                      <a:r>
                        <a:rPr kumimoji="1" lang="ja-JP" altLang="en-US" sz="1600" dirty="0" err="1" smtClean="0"/>
                        <a:t>ｚ</a:t>
                      </a:r>
                      <a:endParaRPr kumimoji="1" lang="en-US" altLang="ja-JP"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600" dirty="0" smtClean="0">
                          <a:latin typeface="+mn-lt"/>
                        </a:rPr>
                        <a:t>x 2</a:t>
                      </a:r>
                      <a:r>
                        <a:rPr lang="ja-JP" altLang="en-US" sz="1600" dirty="0" smtClean="0">
                          <a:latin typeface="+mn-lt"/>
                        </a:rPr>
                        <a:t>本</a:t>
                      </a:r>
                    </a:p>
                  </a:txBody>
                  <a:tcPr marL="91438" marR="914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09619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受信機　生産台数</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3" y="1373955"/>
            <a:ext cx="8942850" cy="498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15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7689" y="328352"/>
            <a:ext cx="8229600" cy="1143000"/>
          </a:xfrm>
        </p:spPr>
        <p:txBody>
          <a:bodyPr>
            <a:normAutofit/>
          </a:bodyPr>
          <a:lstStyle/>
          <a:p>
            <a:r>
              <a:rPr kumimoji="1" lang="en-US" altLang="ja-JP" dirty="0" smtClean="0"/>
              <a:t>ALMA</a:t>
            </a:r>
            <a:r>
              <a:rPr kumimoji="1" lang="ja-JP" altLang="en-US" dirty="0" smtClean="0"/>
              <a:t>受信機開発　</a:t>
            </a:r>
            <a:r>
              <a:rPr kumimoji="1" lang="ja-JP" altLang="en-US" dirty="0" smtClean="0">
                <a:solidFill>
                  <a:srgbClr val="FF0000"/>
                </a:solidFill>
              </a:rPr>
              <a:t>　　　　　　　　　</a:t>
            </a:r>
            <a:endParaRPr kumimoji="1" lang="ja-JP" altLang="en-US" dirty="0">
              <a:solidFill>
                <a:srgbClr val="FF0000"/>
              </a:solidFill>
            </a:endParaRPr>
          </a:p>
        </p:txBody>
      </p:sp>
      <p:grpSp>
        <p:nvGrpSpPr>
          <p:cNvPr id="3" name="グループ化 2"/>
          <p:cNvGrpSpPr/>
          <p:nvPr/>
        </p:nvGrpSpPr>
        <p:grpSpPr>
          <a:xfrm>
            <a:off x="725348" y="1727950"/>
            <a:ext cx="7685732" cy="4379624"/>
            <a:chOff x="251520" y="1324660"/>
            <a:chExt cx="7973097" cy="3831044"/>
          </a:xfrm>
        </p:grpSpPr>
        <p:pic>
          <p:nvPicPr>
            <p:cNvPr id="5" name="table"/>
            <p:cNvPicPr>
              <a:picLocks noChangeAspect="1"/>
            </p:cNvPicPr>
            <p:nvPr/>
          </p:nvPicPr>
          <p:blipFill>
            <a:blip r:embed="rId3"/>
            <a:stretch>
              <a:fillRect/>
            </a:stretch>
          </p:blipFill>
          <p:spPr>
            <a:xfrm>
              <a:off x="1835696" y="1772816"/>
              <a:ext cx="1440160" cy="640080"/>
            </a:xfrm>
            <a:prstGeom prst="rect">
              <a:avLst/>
            </a:prstGeom>
          </p:spPr>
        </p:pic>
        <p:pic>
          <p:nvPicPr>
            <p:cNvPr id="6" name="table"/>
            <p:cNvPicPr>
              <a:picLocks noChangeAspect="1"/>
            </p:cNvPicPr>
            <p:nvPr/>
          </p:nvPicPr>
          <p:blipFill>
            <a:blip r:embed="rId4"/>
            <a:stretch>
              <a:fillRect/>
            </a:stretch>
          </p:blipFill>
          <p:spPr>
            <a:xfrm>
              <a:off x="1835696" y="2564904"/>
              <a:ext cx="1440160" cy="2590800"/>
            </a:xfrm>
            <a:prstGeom prst="rect">
              <a:avLst/>
            </a:prstGeom>
          </p:spPr>
        </p:pic>
        <p:pic>
          <p:nvPicPr>
            <p:cNvPr id="7" name="table"/>
            <p:cNvPicPr>
              <a:picLocks noChangeAspect="1"/>
            </p:cNvPicPr>
            <p:nvPr/>
          </p:nvPicPr>
          <p:blipFill>
            <a:blip r:embed="rId5"/>
            <a:stretch>
              <a:fillRect/>
            </a:stretch>
          </p:blipFill>
          <p:spPr>
            <a:xfrm>
              <a:off x="5004048" y="1772816"/>
              <a:ext cx="1584176" cy="640080"/>
            </a:xfrm>
            <a:prstGeom prst="rect">
              <a:avLst/>
            </a:prstGeom>
          </p:spPr>
        </p:pic>
        <p:pic>
          <p:nvPicPr>
            <p:cNvPr id="8" name="table"/>
            <p:cNvPicPr>
              <a:picLocks noChangeAspect="1"/>
            </p:cNvPicPr>
            <p:nvPr/>
          </p:nvPicPr>
          <p:blipFill>
            <a:blip r:embed="rId6"/>
            <a:stretch>
              <a:fillRect/>
            </a:stretch>
          </p:blipFill>
          <p:spPr>
            <a:xfrm>
              <a:off x="5004048" y="2564904"/>
              <a:ext cx="1584176" cy="2562868"/>
            </a:xfrm>
            <a:prstGeom prst="rect">
              <a:avLst/>
            </a:prstGeom>
          </p:spPr>
        </p:pic>
        <p:pic>
          <p:nvPicPr>
            <p:cNvPr id="9" name="table"/>
            <p:cNvPicPr>
              <a:picLocks noChangeAspect="1"/>
            </p:cNvPicPr>
            <p:nvPr/>
          </p:nvPicPr>
          <p:blipFill>
            <a:blip r:embed="rId7"/>
            <a:stretch>
              <a:fillRect/>
            </a:stretch>
          </p:blipFill>
          <p:spPr>
            <a:xfrm>
              <a:off x="3491880" y="1772816"/>
              <a:ext cx="1368152" cy="640080"/>
            </a:xfrm>
            <a:prstGeom prst="rect">
              <a:avLst/>
            </a:prstGeom>
          </p:spPr>
        </p:pic>
        <p:pic>
          <p:nvPicPr>
            <p:cNvPr id="10" name="table"/>
            <p:cNvPicPr>
              <a:picLocks noChangeAspect="1"/>
            </p:cNvPicPr>
            <p:nvPr/>
          </p:nvPicPr>
          <p:blipFill>
            <a:blip r:embed="rId8"/>
            <a:stretch>
              <a:fillRect/>
            </a:stretch>
          </p:blipFill>
          <p:spPr>
            <a:xfrm>
              <a:off x="3491880" y="2564904"/>
              <a:ext cx="1368152" cy="2346960"/>
            </a:xfrm>
            <a:prstGeom prst="rect">
              <a:avLst/>
            </a:prstGeom>
          </p:spPr>
        </p:pic>
        <p:pic>
          <p:nvPicPr>
            <p:cNvPr id="11" name="table"/>
            <p:cNvPicPr>
              <a:picLocks noChangeAspect="1"/>
            </p:cNvPicPr>
            <p:nvPr/>
          </p:nvPicPr>
          <p:blipFill>
            <a:blip r:embed="rId9"/>
            <a:stretch>
              <a:fillRect/>
            </a:stretch>
          </p:blipFill>
          <p:spPr>
            <a:xfrm>
              <a:off x="251520" y="2564904"/>
              <a:ext cx="1368152" cy="1231776"/>
            </a:xfrm>
            <a:prstGeom prst="rect">
              <a:avLst/>
            </a:prstGeom>
          </p:spPr>
        </p:pic>
        <p:sp>
          <p:nvSpPr>
            <p:cNvPr id="12" name="テキスト ボックス 40"/>
            <p:cNvSpPr txBox="1"/>
            <p:nvPr/>
          </p:nvSpPr>
          <p:spPr>
            <a:xfrm>
              <a:off x="5920361" y="1324660"/>
              <a:ext cx="2304256" cy="296148"/>
            </a:xfrm>
            <a:prstGeom prst="rect">
              <a:avLst/>
            </a:prstGeom>
            <a:noFill/>
          </p:spPr>
          <p:txBody>
            <a:bodyPr wrap="square" rtlCol="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r>
                <a:rPr kumimoji="1" lang="ja-JP" altLang="en-US" sz="1600" dirty="0" smtClean="0"/>
                <a:t>重点領域開発</a:t>
              </a:r>
              <a:endParaRPr kumimoji="1" lang="ja-JP" altLang="en-US" sz="1600" dirty="0"/>
            </a:p>
          </p:txBody>
        </p:sp>
        <p:cxnSp>
          <p:nvCxnSpPr>
            <p:cNvPr id="13" name="直線コネクタ 12"/>
            <p:cNvCxnSpPr/>
            <p:nvPr/>
          </p:nvCxnSpPr>
          <p:spPr>
            <a:xfrm flipV="1">
              <a:off x="2555776" y="2412896"/>
              <a:ext cx="0" cy="15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4175956" y="2412896"/>
              <a:ext cx="0" cy="15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5796136" y="2412896"/>
              <a:ext cx="0" cy="15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971600" y="2492896"/>
              <a:ext cx="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971600" y="2492896"/>
              <a:ext cx="482453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テキスト ボックス 82"/>
            <p:cNvSpPr txBox="1"/>
            <p:nvPr/>
          </p:nvSpPr>
          <p:spPr>
            <a:xfrm>
              <a:off x="3563887" y="1404661"/>
              <a:ext cx="1224136" cy="296148"/>
            </a:xfrm>
            <a:prstGeom prst="rect">
              <a:avLst/>
            </a:prstGeom>
            <a:noFill/>
          </p:spPr>
          <p:txBody>
            <a:bodyPr wrap="square" rtlCol="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r>
                <a:rPr kumimoji="1" lang="en-US" altLang="ja-JP" sz="1600" dirty="0" err="1" smtClean="0"/>
                <a:t>ATC</a:t>
              </a:r>
              <a:r>
                <a:rPr kumimoji="1" lang="en-US" altLang="ja-JP" sz="1600" dirty="0" smtClean="0"/>
                <a:t>-ALMA</a:t>
              </a:r>
              <a:endParaRPr kumimoji="1" lang="ja-JP" altLang="en-US" sz="1600" dirty="0"/>
            </a:p>
          </p:txBody>
        </p:sp>
        <p:pic>
          <p:nvPicPr>
            <p:cNvPr id="19" name="table"/>
            <p:cNvPicPr>
              <a:picLocks noChangeAspect="1"/>
            </p:cNvPicPr>
            <p:nvPr/>
          </p:nvPicPr>
          <p:blipFill>
            <a:blip r:embed="rId10"/>
            <a:stretch>
              <a:fillRect/>
            </a:stretch>
          </p:blipFill>
          <p:spPr>
            <a:xfrm>
              <a:off x="6732240" y="1772816"/>
              <a:ext cx="1368152" cy="1920240"/>
            </a:xfrm>
            <a:prstGeom prst="rect">
              <a:avLst/>
            </a:prstGeom>
          </p:spPr>
        </p:pic>
      </p:grpSp>
      <p:sp>
        <p:nvSpPr>
          <p:cNvPr id="21" name="テキスト ボックス 88"/>
          <p:cNvSpPr txBox="1"/>
          <p:nvPr/>
        </p:nvSpPr>
        <p:spPr>
          <a:xfrm>
            <a:off x="624432" y="1471352"/>
            <a:ext cx="2558605" cy="500137"/>
          </a:xfrm>
          <a:prstGeom prst="rect">
            <a:avLst/>
          </a:prstGeom>
          <a:noFill/>
        </p:spPr>
        <p:txBody>
          <a:bodyPr wrap="square" rtlCol="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r>
              <a:rPr kumimoji="1" lang="ja-JP" altLang="en-US" sz="1600" dirty="0" smtClean="0"/>
              <a:t>先端技術センター　組織図</a:t>
            </a:r>
            <a:endParaRPr kumimoji="1" lang="en-US" altLang="ja-JP" sz="1600" dirty="0" smtClean="0"/>
          </a:p>
          <a:p>
            <a:pPr algn="r"/>
            <a:r>
              <a:rPr lang="en-US" altLang="ja-JP" sz="1050" dirty="0"/>
              <a:t>2012</a:t>
            </a:r>
            <a:r>
              <a:rPr lang="ja-JP" altLang="en-US" sz="1050" dirty="0"/>
              <a:t>年</a:t>
            </a:r>
            <a:r>
              <a:rPr lang="en-US" altLang="ja-JP" sz="1050" dirty="0" smtClean="0"/>
              <a:t>11</a:t>
            </a:r>
            <a:r>
              <a:rPr lang="ja-JP" altLang="en-US" sz="1050" dirty="0" smtClean="0"/>
              <a:t>月</a:t>
            </a:r>
            <a:endParaRPr kumimoji="1" lang="ja-JP" altLang="en-US" sz="1050" dirty="0"/>
          </a:p>
        </p:txBody>
      </p:sp>
      <p:sp>
        <p:nvSpPr>
          <p:cNvPr id="20" name="正方形/長方形 19"/>
          <p:cNvSpPr/>
          <p:nvPr/>
        </p:nvSpPr>
        <p:spPr>
          <a:xfrm>
            <a:off x="2194560" y="2225040"/>
            <a:ext cx="1499987" cy="693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794761" y="2225041"/>
            <a:ext cx="1394460" cy="701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280660" y="2225040"/>
            <a:ext cx="1577340" cy="7239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559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ppt_w</p:attrName>
                                        </p:attrNameLst>
                                      </p:cBhvr>
                                      <p:tavLst>
                                        <p:tav tm="0" fmla="#ppt_w*sin(2.5*pi*$)">
                                          <p:val>
                                            <p:fltVal val="0"/>
                                          </p:val>
                                        </p:tav>
                                        <p:tav tm="100000">
                                          <p:val>
                                            <p:fltVal val="1"/>
                                          </p:val>
                                        </p:tav>
                                      </p:tavLst>
                                    </p:anim>
                                    <p:anim calcmode="lin" valueType="num">
                                      <p:cBhvr>
                                        <p:cTn id="9" dur="1000" fill="hold"/>
                                        <p:tgtEl>
                                          <p:spTgt spid="20"/>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ppt_w</p:attrName>
                                        </p:attrNameLst>
                                      </p:cBhvr>
                                      <p:tavLst>
                                        <p:tav tm="0" fmla="#ppt_w*sin(2.5*pi*$)">
                                          <p:val>
                                            <p:fltVal val="0"/>
                                          </p:val>
                                        </p:tav>
                                        <p:tav tm="100000">
                                          <p:val>
                                            <p:fltVal val="1"/>
                                          </p:val>
                                        </p:tav>
                                      </p:tavLst>
                                    </p:anim>
                                    <p:anim calcmode="lin" valueType="num">
                                      <p:cBhvr>
                                        <p:cTn id="15" dur="1000" fill="hold"/>
                                        <p:tgtEl>
                                          <p:spTgt spid="22"/>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45"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ppt_w</p:attrName>
                                        </p:attrNameLst>
                                      </p:cBhvr>
                                      <p:tavLst>
                                        <p:tav tm="0" fmla="#ppt_w*sin(2.5*pi*$)">
                                          <p:val>
                                            <p:fltVal val="0"/>
                                          </p:val>
                                        </p:tav>
                                        <p:tav tm="100000">
                                          <p:val>
                                            <p:fltVal val="1"/>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332656"/>
            <a:ext cx="8229600" cy="1143000"/>
          </a:xfrm>
        </p:spPr>
        <p:txBody>
          <a:bodyPr>
            <a:normAutofit/>
          </a:bodyPr>
          <a:lstStyle/>
          <a:p>
            <a:r>
              <a:rPr kumimoji="1" lang="en-US" altLang="ja-JP" dirty="0" smtClean="0"/>
              <a:t>ALMA</a:t>
            </a:r>
            <a:r>
              <a:rPr kumimoji="1" lang="ja-JP" altLang="en-US" dirty="0" smtClean="0"/>
              <a:t>受信機開発　</a:t>
            </a:r>
            <a:r>
              <a:rPr kumimoji="1" lang="ja-JP" altLang="en-US" dirty="0" smtClean="0">
                <a:solidFill>
                  <a:srgbClr val="FF0000"/>
                </a:solidFill>
              </a:rPr>
              <a:t>その次</a:t>
            </a:r>
            <a:endParaRPr kumimoji="1" lang="ja-JP" altLang="en-US" dirty="0">
              <a:solidFill>
                <a:srgbClr val="FF0000"/>
              </a:solidFill>
            </a:endParaRPr>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626" y="1374712"/>
            <a:ext cx="7971806" cy="526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014292" y="2747042"/>
            <a:ext cx="1590595" cy="706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275959" y="2749603"/>
            <a:ext cx="1590595" cy="706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226423" y="2763690"/>
            <a:ext cx="1590595" cy="706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flipV="1">
            <a:off x="5672667" y="3318934"/>
            <a:ext cx="647700" cy="127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871133" y="4275667"/>
            <a:ext cx="647700" cy="127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3098799" y="4605867"/>
            <a:ext cx="647700" cy="127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5410200" y="3877735"/>
            <a:ext cx="647700" cy="127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684865" y="3894667"/>
            <a:ext cx="647700" cy="12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4267198" y="4978401"/>
            <a:ext cx="647700" cy="12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5418663" y="5003802"/>
            <a:ext cx="647700" cy="12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1075264" y="4275667"/>
            <a:ext cx="647700" cy="127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5410198" y="4250267"/>
            <a:ext cx="647700" cy="127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4250264" y="4614333"/>
            <a:ext cx="647700" cy="127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587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000"/>
                                        <p:tgtEl>
                                          <p:spTgt spid="23"/>
                                        </p:tgtEl>
                                      </p:cBhvr>
                                    </p:animEffect>
                                    <p:anim calcmode="lin" valueType="num">
                                      <p:cBhvr>
                                        <p:cTn id="15" dur="2000" fill="hold"/>
                                        <p:tgtEl>
                                          <p:spTgt spid="23"/>
                                        </p:tgtEl>
                                        <p:attrNameLst>
                                          <p:attrName>ppt_w</p:attrName>
                                        </p:attrNameLst>
                                      </p:cBhvr>
                                      <p:tavLst>
                                        <p:tav tm="0" fmla="#ppt_w*sin(2.5*pi*$)">
                                          <p:val>
                                            <p:fltVal val="0"/>
                                          </p:val>
                                        </p:tav>
                                        <p:tav tm="100000">
                                          <p:val>
                                            <p:fltVal val="1"/>
                                          </p:val>
                                        </p:tav>
                                      </p:tavLst>
                                    </p:anim>
                                    <p:anim calcmode="lin" valueType="num">
                                      <p:cBhvr>
                                        <p:cTn id="16"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2000"/>
                                        <p:tgtEl>
                                          <p:spTgt spid="22"/>
                                        </p:tgtEl>
                                      </p:cBhvr>
                                    </p:animEffect>
                                    <p:anim calcmode="lin" valueType="num">
                                      <p:cBhvr>
                                        <p:cTn id="22" dur="2000" fill="hold"/>
                                        <p:tgtEl>
                                          <p:spTgt spid="22"/>
                                        </p:tgtEl>
                                        <p:attrNameLst>
                                          <p:attrName>ppt_w</p:attrName>
                                        </p:attrNameLst>
                                      </p:cBhvr>
                                      <p:tavLst>
                                        <p:tav tm="0" fmla="#ppt_w*sin(2.5*pi*$)">
                                          <p:val>
                                            <p:fltVal val="0"/>
                                          </p:val>
                                        </p:tav>
                                        <p:tav tm="100000">
                                          <p:val>
                                            <p:fltVal val="1"/>
                                          </p:val>
                                        </p:tav>
                                      </p:tavLst>
                                    </p:anim>
                                    <p:anim calcmode="lin" valueType="num">
                                      <p:cBhvr>
                                        <p:cTn id="23"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ppt_w</p:attrName>
                                        </p:attrNameLst>
                                      </p:cBhvr>
                                      <p:tavLst>
                                        <p:tav tm="0" fmla="#ppt_w*sin(2.5*pi*$)">
                                          <p:val>
                                            <p:fltVal val="0"/>
                                          </p:val>
                                        </p:tav>
                                        <p:tav tm="100000">
                                          <p:val>
                                            <p:fltVal val="1"/>
                                          </p:val>
                                        </p:tav>
                                      </p:tavLst>
                                    </p:anim>
                                    <p:anim calcmode="lin" valueType="num">
                                      <p:cBhvr>
                                        <p:cTn id="30" dur="2000" fill="hold"/>
                                        <p:tgtEl>
                                          <p:spTgt spid="5"/>
                                        </p:tgtEl>
                                        <p:attrNameLst>
                                          <p:attrName>ppt_h</p:attrName>
                                        </p:attrNameLst>
                                      </p:cBhvr>
                                      <p:tavLst>
                                        <p:tav tm="0">
                                          <p:val>
                                            <p:strVal val="#ppt_h"/>
                                          </p:val>
                                        </p:tav>
                                        <p:tav tm="100000">
                                          <p:val>
                                            <p:strVal val="#ppt_h"/>
                                          </p:val>
                                        </p:tav>
                                      </p:tavLst>
                                    </p:anim>
                                  </p:childTnLst>
                                </p:cTn>
                              </p:par>
                            </p:childTnLst>
                          </p:cTn>
                        </p:par>
                        <p:par>
                          <p:cTn id="31" fill="hold">
                            <p:stCondLst>
                              <p:cond delay="2000"/>
                            </p:stCondLst>
                            <p:childTnLst>
                              <p:par>
                                <p:cTn id="32" presetID="45"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anim calcmode="lin" valueType="num">
                                      <p:cBhvr>
                                        <p:cTn id="35" dur="2000" fill="hold"/>
                                        <p:tgtEl>
                                          <p:spTgt spid="11"/>
                                        </p:tgtEl>
                                        <p:attrNameLst>
                                          <p:attrName>ppt_w</p:attrName>
                                        </p:attrNameLst>
                                      </p:cBhvr>
                                      <p:tavLst>
                                        <p:tav tm="0" fmla="#ppt_w*sin(2.5*pi*$)">
                                          <p:val>
                                            <p:fltVal val="0"/>
                                          </p:val>
                                        </p:tav>
                                        <p:tav tm="100000">
                                          <p:val>
                                            <p:fltVal val="1"/>
                                          </p:val>
                                        </p:tav>
                                      </p:tavLst>
                                    </p:anim>
                                    <p:anim calcmode="lin" valueType="num">
                                      <p:cBhvr>
                                        <p:cTn id="36" dur="2000" fill="hold"/>
                                        <p:tgtEl>
                                          <p:spTgt spid="11"/>
                                        </p:tgtEl>
                                        <p:attrNameLst>
                                          <p:attrName>ppt_h</p:attrName>
                                        </p:attrNameLst>
                                      </p:cBhvr>
                                      <p:tavLst>
                                        <p:tav tm="0">
                                          <p:val>
                                            <p:strVal val="#ppt_h"/>
                                          </p:val>
                                        </p:tav>
                                        <p:tav tm="100000">
                                          <p:val>
                                            <p:strVal val="#ppt_h"/>
                                          </p:val>
                                        </p:tav>
                                      </p:tavLst>
                                    </p:anim>
                                  </p:childTnLst>
                                </p:cTn>
                              </p:par>
                            </p:childTnLst>
                          </p:cTn>
                        </p:par>
                        <p:par>
                          <p:cTn id="37" fill="hold">
                            <p:stCondLst>
                              <p:cond delay="4000"/>
                            </p:stCondLst>
                            <p:childTnLst>
                              <p:par>
                                <p:cTn id="38" presetID="45"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000"/>
                                        <p:tgtEl>
                                          <p:spTgt spid="9"/>
                                        </p:tgtEl>
                                      </p:cBhvr>
                                    </p:animEffect>
                                    <p:anim calcmode="lin" valueType="num">
                                      <p:cBhvr>
                                        <p:cTn id="41" dur="2000" fill="hold"/>
                                        <p:tgtEl>
                                          <p:spTgt spid="9"/>
                                        </p:tgtEl>
                                        <p:attrNameLst>
                                          <p:attrName>ppt_w</p:attrName>
                                        </p:attrNameLst>
                                      </p:cBhvr>
                                      <p:tavLst>
                                        <p:tav tm="0" fmla="#ppt_w*sin(2.5*pi*$)">
                                          <p:val>
                                            <p:fltVal val="0"/>
                                          </p:val>
                                        </p:tav>
                                        <p:tav tm="100000">
                                          <p:val>
                                            <p:fltVal val="1"/>
                                          </p:val>
                                        </p:tav>
                                      </p:tavLst>
                                    </p:anim>
                                    <p:anim calcmode="lin" valueType="num">
                                      <p:cBhvr>
                                        <p:cTn id="42" dur="2000" fill="hold"/>
                                        <p:tgtEl>
                                          <p:spTgt spid="9"/>
                                        </p:tgtEl>
                                        <p:attrNameLst>
                                          <p:attrName>ppt_h</p:attrName>
                                        </p:attrNameLst>
                                      </p:cBhvr>
                                      <p:tavLst>
                                        <p:tav tm="0">
                                          <p:val>
                                            <p:strVal val="#ppt_h"/>
                                          </p:val>
                                        </p:tav>
                                        <p:tav tm="100000">
                                          <p:val>
                                            <p:strVal val="#ppt_h"/>
                                          </p:val>
                                        </p:tav>
                                      </p:tavLst>
                                    </p:anim>
                                  </p:childTnLst>
                                </p:cTn>
                              </p:par>
                            </p:childTnLst>
                          </p:cTn>
                        </p:par>
                        <p:par>
                          <p:cTn id="43" fill="hold">
                            <p:stCondLst>
                              <p:cond delay="6000"/>
                            </p:stCondLst>
                            <p:childTnLst>
                              <p:par>
                                <p:cTn id="44" presetID="45"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000"/>
                                        <p:tgtEl>
                                          <p:spTgt spid="10"/>
                                        </p:tgtEl>
                                      </p:cBhvr>
                                    </p:animEffect>
                                    <p:anim calcmode="lin" valueType="num">
                                      <p:cBhvr>
                                        <p:cTn id="47" dur="2000" fill="hold"/>
                                        <p:tgtEl>
                                          <p:spTgt spid="10"/>
                                        </p:tgtEl>
                                        <p:attrNameLst>
                                          <p:attrName>ppt_w</p:attrName>
                                        </p:attrNameLst>
                                      </p:cBhvr>
                                      <p:tavLst>
                                        <p:tav tm="0" fmla="#ppt_w*sin(2.5*pi*$)">
                                          <p:val>
                                            <p:fltVal val="0"/>
                                          </p:val>
                                        </p:tav>
                                        <p:tav tm="100000">
                                          <p:val>
                                            <p:fltVal val="1"/>
                                          </p:val>
                                        </p:tav>
                                      </p:tavLst>
                                    </p:anim>
                                    <p:anim calcmode="lin" valueType="num">
                                      <p:cBhvr>
                                        <p:cTn id="4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000"/>
                                        <p:tgtEl>
                                          <p:spTgt spid="12"/>
                                        </p:tgtEl>
                                      </p:cBhvr>
                                    </p:animEffect>
                                    <p:anim calcmode="lin" valueType="num">
                                      <p:cBhvr>
                                        <p:cTn id="54" dur="2000" fill="hold"/>
                                        <p:tgtEl>
                                          <p:spTgt spid="12"/>
                                        </p:tgtEl>
                                        <p:attrNameLst>
                                          <p:attrName>ppt_w</p:attrName>
                                        </p:attrNameLst>
                                      </p:cBhvr>
                                      <p:tavLst>
                                        <p:tav tm="0" fmla="#ppt_w*sin(2.5*pi*$)">
                                          <p:val>
                                            <p:fltVal val="0"/>
                                          </p:val>
                                        </p:tav>
                                        <p:tav tm="100000">
                                          <p:val>
                                            <p:fltVal val="1"/>
                                          </p:val>
                                        </p:tav>
                                      </p:tavLst>
                                    </p:anim>
                                    <p:anim calcmode="lin" valueType="num">
                                      <p:cBhvr>
                                        <p:cTn id="55" dur="2000" fill="hold"/>
                                        <p:tgtEl>
                                          <p:spTgt spid="12"/>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000"/>
                                        <p:tgtEl>
                                          <p:spTgt spid="13"/>
                                        </p:tgtEl>
                                      </p:cBhvr>
                                    </p:animEffect>
                                    <p:anim calcmode="lin" valueType="num">
                                      <p:cBhvr>
                                        <p:cTn id="59" dur="2000" fill="hold"/>
                                        <p:tgtEl>
                                          <p:spTgt spid="13"/>
                                        </p:tgtEl>
                                        <p:attrNameLst>
                                          <p:attrName>ppt_w</p:attrName>
                                        </p:attrNameLst>
                                      </p:cBhvr>
                                      <p:tavLst>
                                        <p:tav tm="0" fmla="#ppt_w*sin(2.5*pi*$)">
                                          <p:val>
                                            <p:fltVal val="0"/>
                                          </p:val>
                                        </p:tav>
                                        <p:tav tm="100000">
                                          <p:val>
                                            <p:fltVal val="1"/>
                                          </p:val>
                                        </p:tav>
                                      </p:tavLst>
                                    </p:anim>
                                    <p:anim calcmode="lin" valueType="num">
                                      <p:cBhvr>
                                        <p:cTn id="60" dur="2000" fill="hold"/>
                                        <p:tgtEl>
                                          <p:spTgt spid="13"/>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2000"/>
                                        <p:tgtEl>
                                          <p:spTgt spid="14"/>
                                        </p:tgtEl>
                                      </p:cBhvr>
                                    </p:animEffect>
                                    <p:anim calcmode="lin" valueType="num">
                                      <p:cBhvr>
                                        <p:cTn id="64" dur="2000" fill="hold"/>
                                        <p:tgtEl>
                                          <p:spTgt spid="14"/>
                                        </p:tgtEl>
                                        <p:attrNameLst>
                                          <p:attrName>ppt_w</p:attrName>
                                        </p:attrNameLst>
                                      </p:cBhvr>
                                      <p:tavLst>
                                        <p:tav tm="0" fmla="#ppt_w*sin(2.5*pi*$)">
                                          <p:val>
                                            <p:fltVal val="0"/>
                                          </p:val>
                                        </p:tav>
                                        <p:tav tm="100000">
                                          <p:val>
                                            <p:fltVal val="1"/>
                                          </p:val>
                                        </p:tav>
                                      </p:tavLst>
                                    </p:anim>
                                    <p:anim calcmode="lin" valueType="num">
                                      <p:cBhvr>
                                        <p:cTn id="65"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2000"/>
                                        <p:tgtEl>
                                          <p:spTgt spid="15"/>
                                        </p:tgtEl>
                                      </p:cBhvr>
                                    </p:animEffect>
                                    <p:anim calcmode="lin" valueType="num">
                                      <p:cBhvr>
                                        <p:cTn id="71" dur="2000" fill="hold"/>
                                        <p:tgtEl>
                                          <p:spTgt spid="15"/>
                                        </p:tgtEl>
                                        <p:attrNameLst>
                                          <p:attrName>ppt_w</p:attrName>
                                        </p:attrNameLst>
                                      </p:cBhvr>
                                      <p:tavLst>
                                        <p:tav tm="0" fmla="#ppt_w*sin(2.5*pi*$)">
                                          <p:val>
                                            <p:fltVal val="0"/>
                                          </p:val>
                                        </p:tav>
                                        <p:tav tm="100000">
                                          <p:val>
                                            <p:fltVal val="1"/>
                                          </p:val>
                                        </p:tav>
                                      </p:tavLst>
                                    </p:anim>
                                    <p:anim calcmode="lin" valueType="num">
                                      <p:cBhvr>
                                        <p:cTn id="72" dur="2000" fill="hold"/>
                                        <p:tgtEl>
                                          <p:spTgt spid="15"/>
                                        </p:tgtEl>
                                        <p:attrNameLst>
                                          <p:attrName>ppt_h</p:attrName>
                                        </p:attrNameLst>
                                      </p:cBhvr>
                                      <p:tavLst>
                                        <p:tav tm="0">
                                          <p:val>
                                            <p:strVal val="#ppt_h"/>
                                          </p:val>
                                        </p:tav>
                                        <p:tav tm="100000">
                                          <p:val>
                                            <p:strVal val="#ppt_h"/>
                                          </p:val>
                                        </p:tav>
                                      </p:tavLst>
                                    </p:anim>
                                  </p:childTnLst>
                                </p:cTn>
                              </p:par>
                              <p:par>
                                <p:cTn id="73" presetID="45"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0"/>
                                        <p:tgtEl>
                                          <p:spTgt spid="16"/>
                                        </p:tgtEl>
                                      </p:cBhvr>
                                    </p:animEffect>
                                    <p:anim calcmode="lin" valueType="num">
                                      <p:cBhvr>
                                        <p:cTn id="76" dur="2000" fill="hold"/>
                                        <p:tgtEl>
                                          <p:spTgt spid="16"/>
                                        </p:tgtEl>
                                        <p:attrNameLst>
                                          <p:attrName>ppt_w</p:attrName>
                                        </p:attrNameLst>
                                      </p:cBhvr>
                                      <p:tavLst>
                                        <p:tav tm="0" fmla="#ppt_w*sin(2.5*pi*$)">
                                          <p:val>
                                            <p:fltVal val="0"/>
                                          </p:val>
                                        </p:tav>
                                        <p:tav tm="100000">
                                          <p:val>
                                            <p:fltVal val="1"/>
                                          </p:val>
                                        </p:tav>
                                      </p:tavLst>
                                    </p:anim>
                                    <p:anim calcmode="lin" valueType="num">
                                      <p:cBhvr>
                                        <p:cTn id="77" dur="2000" fill="hold"/>
                                        <p:tgtEl>
                                          <p:spTgt spid="16"/>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2000"/>
                                        <p:tgtEl>
                                          <p:spTgt spid="17"/>
                                        </p:tgtEl>
                                      </p:cBhvr>
                                    </p:animEffect>
                                    <p:anim calcmode="lin" valueType="num">
                                      <p:cBhvr>
                                        <p:cTn id="81" dur="2000" fill="hold"/>
                                        <p:tgtEl>
                                          <p:spTgt spid="17"/>
                                        </p:tgtEl>
                                        <p:attrNameLst>
                                          <p:attrName>ppt_w</p:attrName>
                                        </p:attrNameLst>
                                      </p:cBhvr>
                                      <p:tavLst>
                                        <p:tav tm="0" fmla="#ppt_w*sin(2.5*pi*$)">
                                          <p:val>
                                            <p:fltVal val="0"/>
                                          </p:val>
                                        </p:tav>
                                        <p:tav tm="100000">
                                          <p:val>
                                            <p:fltVal val="1"/>
                                          </p:val>
                                        </p:tav>
                                      </p:tavLst>
                                    </p:anim>
                                    <p:anim calcmode="lin" valueType="num">
                                      <p:cBhvr>
                                        <p:cTn id="82"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1058" y="1520848"/>
            <a:ext cx="8229600" cy="1143000"/>
          </a:xfrm>
        </p:spPr>
        <p:txBody>
          <a:bodyPr>
            <a:normAutofit/>
          </a:bodyPr>
          <a:lstStyle/>
          <a:p>
            <a:r>
              <a:rPr kumimoji="1" lang="en-US" altLang="ja-JP" sz="5400" dirty="0" smtClean="0"/>
              <a:t>ALMA</a:t>
            </a:r>
            <a:r>
              <a:rPr kumimoji="1" lang="ja-JP" altLang="en-US" sz="5400" dirty="0" smtClean="0"/>
              <a:t>受信機保守</a:t>
            </a:r>
            <a:endParaRPr kumimoji="1" lang="ja-JP" altLang="en-US" sz="5400" dirty="0"/>
          </a:p>
        </p:txBody>
      </p:sp>
      <p:sp>
        <p:nvSpPr>
          <p:cNvPr id="3" name="テキスト ボックス 2"/>
          <p:cNvSpPr txBox="1"/>
          <p:nvPr/>
        </p:nvSpPr>
        <p:spPr>
          <a:xfrm>
            <a:off x="2150962" y="3379808"/>
            <a:ext cx="4849792" cy="646331"/>
          </a:xfrm>
          <a:prstGeom prst="rect">
            <a:avLst/>
          </a:prstGeom>
          <a:noFill/>
        </p:spPr>
        <p:txBody>
          <a:bodyPr wrap="square" rtlCol="0">
            <a:spAutoFit/>
          </a:bodyPr>
          <a:lstStyle/>
          <a:p>
            <a:r>
              <a:rPr kumimoji="1" lang="ja-JP" altLang="en-US" dirty="0" smtClean="0"/>
              <a:t>保守と言っても定期的なメンテナンスが必要な機器で</a:t>
            </a:r>
            <a:r>
              <a:rPr lang="ja-JP" altLang="en-US" dirty="0"/>
              <a:t>は無い</a:t>
            </a:r>
            <a:r>
              <a:rPr lang="ja-JP" altLang="en-US" dirty="0" smtClean="0"/>
              <a:t>ので、不具合対応がメインになります</a:t>
            </a:r>
            <a:endParaRPr kumimoji="1" lang="ja-JP" altLang="en-US" dirty="0"/>
          </a:p>
        </p:txBody>
      </p:sp>
    </p:spTree>
    <p:extLst>
      <p:ext uri="{BB962C8B-B14F-4D97-AF65-F5344CB8AC3E}">
        <p14:creationId xmlns:p14="http://schemas.microsoft.com/office/powerpoint/2010/main" val="5015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457200" y="188640"/>
            <a:ext cx="8229600" cy="922114"/>
          </a:xfrm>
        </p:spPr>
        <p:txBody>
          <a:bodyPr>
            <a:normAutofit/>
          </a:bodyPr>
          <a:lstStyle/>
          <a:p>
            <a:r>
              <a:rPr kumimoji="1" lang="en-US" altLang="ja-JP" sz="3600" dirty="0" smtClean="0"/>
              <a:t>BAND4, 8, 10</a:t>
            </a:r>
            <a:r>
              <a:rPr kumimoji="1" lang="ja-JP" altLang="en-US" sz="3600" dirty="0" smtClean="0"/>
              <a:t>　修理実績</a:t>
            </a:r>
            <a:endParaRPr kumimoji="1" lang="ja-JP" altLang="en-US" sz="36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0" y="976084"/>
            <a:ext cx="9051436" cy="483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838790" y="918242"/>
            <a:ext cx="618565" cy="49139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a:off x="-111419" y="2969879"/>
            <a:ext cx="9547412" cy="0"/>
          </a:xfrm>
          <a:prstGeom prst="line">
            <a:avLst/>
          </a:prstGeom>
          <a:ln w="28575">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18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753" y="1010477"/>
            <a:ext cx="7456487"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flipV="1">
            <a:off x="2118167" y="1794076"/>
            <a:ext cx="5602147" cy="34145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5694744" y="590309"/>
            <a:ext cx="2882097" cy="303256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7326775" y="1562582"/>
            <a:ext cx="1655179" cy="24307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33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089697" y="1462912"/>
            <a:ext cx="4865030" cy="4212701"/>
          </a:xfrm>
          <a:prstGeom prst="rect">
            <a:avLst/>
          </a:prstGeom>
        </p:spPr>
      </p:pic>
      <p:grpSp>
        <p:nvGrpSpPr>
          <p:cNvPr id="2072" name="グループ化 2071"/>
          <p:cNvGrpSpPr/>
          <p:nvPr/>
        </p:nvGrpSpPr>
        <p:grpSpPr>
          <a:xfrm>
            <a:off x="4533580" y="54762"/>
            <a:ext cx="3625143" cy="2453912"/>
            <a:chOff x="4533580" y="54762"/>
            <a:chExt cx="3625143" cy="2453912"/>
          </a:xfrm>
        </p:grpSpPr>
        <p:pic>
          <p:nvPicPr>
            <p:cNvPr id="20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360" y="54762"/>
              <a:ext cx="2011363"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線コネクタ 10"/>
            <p:cNvCxnSpPr/>
            <p:nvPr/>
          </p:nvCxnSpPr>
          <p:spPr>
            <a:xfrm flipV="1">
              <a:off x="4533580" y="322729"/>
              <a:ext cx="2220686" cy="1302445"/>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6193815" y="1767328"/>
              <a:ext cx="1413378" cy="741346"/>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2" name="テキスト ボックス 21"/>
          <p:cNvSpPr txBox="1"/>
          <p:nvPr/>
        </p:nvSpPr>
        <p:spPr>
          <a:xfrm>
            <a:off x="2535445" y="0"/>
            <a:ext cx="3514298" cy="646331"/>
          </a:xfrm>
          <a:prstGeom prst="rect">
            <a:avLst/>
          </a:prstGeom>
          <a:noFill/>
        </p:spPr>
        <p:txBody>
          <a:bodyPr wrap="square" rtlCol="0">
            <a:spAutoFit/>
          </a:bodyPr>
          <a:lstStyle/>
          <a:p>
            <a:r>
              <a:rPr lang="ja-JP" altLang="en-US" sz="3600" dirty="0" smtClean="0"/>
              <a:t>不具合台数内訳</a:t>
            </a:r>
            <a:endParaRPr kumimoji="1" lang="ja-JP" altLang="en-US" sz="3600" dirty="0"/>
          </a:p>
        </p:txBody>
      </p:sp>
      <p:grpSp>
        <p:nvGrpSpPr>
          <p:cNvPr id="2076" name="グループ化 2075"/>
          <p:cNvGrpSpPr/>
          <p:nvPr/>
        </p:nvGrpSpPr>
        <p:grpSpPr>
          <a:xfrm>
            <a:off x="3734440" y="2503513"/>
            <a:ext cx="5558743" cy="4423643"/>
            <a:chOff x="3734440" y="2503513"/>
            <a:chExt cx="5558743" cy="4423643"/>
          </a:xfrm>
        </p:grpSpPr>
        <p:cxnSp>
          <p:nvCxnSpPr>
            <p:cNvPr id="14" name="直線コネクタ 13"/>
            <p:cNvCxnSpPr/>
            <p:nvPr/>
          </p:nvCxnSpPr>
          <p:spPr>
            <a:xfrm>
              <a:off x="6159236" y="2503513"/>
              <a:ext cx="2335463" cy="1910964"/>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734440" y="5355771"/>
              <a:ext cx="3542340" cy="1329338"/>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05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696" y="4049018"/>
              <a:ext cx="3011487" cy="287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75" name="グループ化 2074"/>
          <p:cNvGrpSpPr/>
          <p:nvPr/>
        </p:nvGrpSpPr>
        <p:grpSpPr>
          <a:xfrm>
            <a:off x="-277198" y="446221"/>
            <a:ext cx="4760832" cy="4663661"/>
            <a:chOff x="-277198" y="446221"/>
            <a:chExt cx="4760832" cy="4663661"/>
          </a:xfrm>
        </p:grpSpPr>
        <p:cxnSp>
          <p:nvCxnSpPr>
            <p:cNvPr id="18" name="直線コネクタ 17"/>
            <p:cNvCxnSpPr/>
            <p:nvPr/>
          </p:nvCxnSpPr>
          <p:spPr>
            <a:xfrm>
              <a:off x="718457" y="3012141"/>
              <a:ext cx="2597204" cy="2097741"/>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836484" y="729983"/>
              <a:ext cx="2647150" cy="88750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6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98" y="446221"/>
              <a:ext cx="3170237"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テキスト ボックス 1"/>
          <p:cNvSpPr txBox="1"/>
          <p:nvPr/>
        </p:nvSpPr>
        <p:spPr>
          <a:xfrm>
            <a:off x="0" y="5934670"/>
            <a:ext cx="5153891" cy="923330"/>
          </a:xfrm>
          <a:prstGeom prst="rect">
            <a:avLst/>
          </a:prstGeom>
          <a:noFill/>
        </p:spPr>
        <p:txBody>
          <a:bodyPr wrap="square" rtlCol="0">
            <a:spAutoFit/>
          </a:bodyPr>
          <a:lstStyle/>
          <a:p>
            <a:r>
              <a:rPr kumimoji="1" lang="ja-JP" altLang="en-US" dirty="0" smtClean="0"/>
              <a:t>初期不良：設計不備により発生する不良。対処済みの受信機には同じ問題は生じない（はず）</a:t>
            </a:r>
            <a:endParaRPr kumimoji="1" lang="en-US" altLang="ja-JP" dirty="0" smtClean="0"/>
          </a:p>
          <a:p>
            <a:r>
              <a:rPr lang="ja-JP" altLang="en-US" dirty="0"/>
              <a:t>経年</a:t>
            </a:r>
            <a:r>
              <a:rPr lang="ja-JP" altLang="en-US" dirty="0" smtClean="0"/>
              <a:t>変化：部品交換にて対応</a:t>
            </a:r>
            <a:endParaRPr kumimoji="1" lang="ja-JP" altLang="en-US" dirty="0"/>
          </a:p>
        </p:txBody>
      </p:sp>
    </p:spTree>
    <p:extLst>
      <p:ext uri="{BB962C8B-B14F-4D97-AF65-F5344CB8AC3E}">
        <p14:creationId xmlns:p14="http://schemas.microsoft.com/office/powerpoint/2010/main" val="168254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75"/>
                                        </p:tgtEl>
                                        <p:attrNameLst>
                                          <p:attrName>style.visibility</p:attrName>
                                        </p:attrNameLst>
                                      </p:cBhvr>
                                      <p:to>
                                        <p:strVal val="visible"/>
                                      </p:to>
                                    </p:set>
                                    <p:animEffect transition="in" filter="wipe(right)">
                                      <p:cBhvr>
                                        <p:cTn id="7" dur="500"/>
                                        <p:tgtEl>
                                          <p:spTgt spid="2075"/>
                                        </p:tgtEl>
                                      </p:cBhvr>
                                    </p:animEffect>
                                  </p:childTnLst>
                                </p:cTn>
                              </p:par>
                              <p:par>
                                <p:cTn id="8" presetID="22" presetClass="entr" presetSubtype="8" fill="hold" nodeType="withEffect">
                                  <p:stCondLst>
                                    <p:cond delay="0"/>
                                  </p:stCondLst>
                                  <p:childTnLst>
                                    <p:set>
                                      <p:cBhvr>
                                        <p:cTn id="9" dur="1" fill="hold">
                                          <p:stCondLst>
                                            <p:cond delay="0"/>
                                          </p:stCondLst>
                                        </p:cTn>
                                        <p:tgtEl>
                                          <p:spTgt spid="2072"/>
                                        </p:tgtEl>
                                        <p:attrNameLst>
                                          <p:attrName>style.visibility</p:attrName>
                                        </p:attrNameLst>
                                      </p:cBhvr>
                                      <p:to>
                                        <p:strVal val="visible"/>
                                      </p:to>
                                    </p:set>
                                    <p:animEffect transition="in" filter="wipe(left)">
                                      <p:cBhvr>
                                        <p:cTn id="10" dur="500"/>
                                        <p:tgtEl>
                                          <p:spTgt spid="2072"/>
                                        </p:tgtEl>
                                      </p:cBhvr>
                                    </p:animEffect>
                                  </p:childTnLst>
                                </p:cTn>
                              </p:par>
                              <p:par>
                                <p:cTn id="11" presetID="22" presetClass="entr" presetSubtype="8" fill="hold" nodeType="withEffect">
                                  <p:stCondLst>
                                    <p:cond delay="0"/>
                                  </p:stCondLst>
                                  <p:childTnLst>
                                    <p:set>
                                      <p:cBhvr>
                                        <p:cTn id="12" dur="1" fill="hold">
                                          <p:stCondLst>
                                            <p:cond delay="0"/>
                                          </p:stCondLst>
                                        </p:cTn>
                                        <p:tgtEl>
                                          <p:spTgt spid="2076"/>
                                        </p:tgtEl>
                                        <p:attrNameLst>
                                          <p:attrName>style.visibility</p:attrName>
                                        </p:attrNameLst>
                                      </p:cBhvr>
                                      <p:to>
                                        <p:strVal val="visible"/>
                                      </p:to>
                                    </p:set>
                                    <p:animEffect transition="in" filter="wipe(left)">
                                      <p:cBhvr>
                                        <p:cTn id="13" dur="500"/>
                                        <p:tgtEl>
                                          <p:spTgt spid="207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52" y="891251"/>
            <a:ext cx="8764625" cy="530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488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電波と光</a:t>
            </a:r>
            <a:endParaRPr kumimoji="1" lang="ja-JP" altLang="en-US"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72816"/>
            <a:ext cx="4420677" cy="305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796" y="1797581"/>
            <a:ext cx="441776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3500384" y="5459663"/>
            <a:ext cx="1915160" cy="523220"/>
          </a:xfrm>
          <a:prstGeom prst="rect">
            <a:avLst/>
          </a:prstGeom>
          <a:noFill/>
        </p:spPr>
        <p:txBody>
          <a:bodyPr wrap="square" rtlCol="0">
            <a:spAutoFit/>
          </a:bodyPr>
          <a:lstStyle/>
          <a:p>
            <a:pPr algn="ctr"/>
            <a:r>
              <a:rPr kumimoji="1" lang="ja-JP" altLang="en-US" sz="2800" dirty="0" smtClean="0"/>
              <a:t>光</a:t>
            </a:r>
            <a:endParaRPr kumimoji="1" lang="ja-JP" altLang="en-US" sz="2800" dirty="0"/>
          </a:p>
        </p:txBody>
      </p:sp>
      <p:sp>
        <p:nvSpPr>
          <p:cNvPr id="7" name="テキスト ボックス 6"/>
          <p:cNvSpPr txBox="1"/>
          <p:nvPr/>
        </p:nvSpPr>
        <p:spPr>
          <a:xfrm>
            <a:off x="6446784" y="5459663"/>
            <a:ext cx="1915160" cy="523220"/>
          </a:xfrm>
          <a:prstGeom prst="rect">
            <a:avLst/>
          </a:prstGeom>
          <a:noFill/>
        </p:spPr>
        <p:txBody>
          <a:bodyPr wrap="square" rtlCol="0">
            <a:spAutoFit/>
          </a:bodyPr>
          <a:lstStyle/>
          <a:p>
            <a:pPr algn="ctr"/>
            <a:r>
              <a:rPr kumimoji="1" lang="en-US" altLang="ja-JP" sz="2800" dirty="0" smtClean="0"/>
              <a:t>X</a:t>
            </a:r>
            <a:r>
              <a:rPr kumimoji="1" lang="ja-JP" altLang="en-US" sz="2800" dirty="0" smtClean="0"/>
              <a:t>線</a:t>
            </a:r>
            <a:endParaRPr kumimoji="1" lang="ja-JP" altLang="en-US" sz="2800" dirty="0"/>
          </a:p>
        </p:txBody>
      </p:sp>
      <p:sp>
        <p:nvSpPr>
          <p:cNvPr id="4" name="テキスト ボックス 3"/>
          <p:cNvSpPr txBox="1"/>
          <p:nvPr/>
        </p:nvSpPr>
        <p:spPr>
          <a:xfrm>
            <a:off x="0" y="5847060"/>
            <a:ext cx="3170808" cy="954107"/>
          </a:xfrm>
          <a:prstGeom prst="rect">
            <a:avLst/>
          </a:prstGeom>
          <a:noFill/>
        </p:spPr>
        <p:txBody>
          <a:bodyPr wrap="square" rtlCol="0">
            <a:spAutoFit/>
          </a:bodyPr>
          <a:lstStyle/>
          <a:p>
            <a:r>
              <a:rPr lang="ja-JP" altLang="en-US" sz="1400" dirty="0" smtClean="0"/>
              <a:t>文部科学省</a:t>
            </a:r>
            <a:endParaRPr lang="en-US" altLang="ja-JP" sz="1400" dirty="0" smtClean="0"/>
          </a:p>
          <a:p>
            <a:r>
              <a:rPr lang="ja-JP" altLang="en-US" sz="1400" dirty="0" smtClean="0"/>
              <a:t>「一家に１枚光マップ」よ</a:t>
            </a:r>
            <a:r>
              <a:rPr lang="ja-JP" altLang="en-US" sz="1400" dirty="0"/>
              <a:t>り</a:t>
            </a:r>
            <a:r>
              <a:rPr lang="en-US" altLang="ja-JP" sz="1400" dirty="0" smtClean="0"/>
              <a:t>http</a:t>
            </a:r>
            <a:r>
              <a:rPr lang="en-US" altLang="ja-JP" sz="1400" dirty="0"/>
              <a:t>://www.mext.go.jp/b_menu/houdou/20/04/08040301.htm</a:t>
            </a:r>
            <a:endParaRPr kumimoji="1" lang="ja-JP" altLang="en-US" sz="1400" dirty="0"/>
          </a:p>
        </p:txBody>
      </p:sp>
      <p:grpSp>
        <p:nvGrpSpPr>
          <p:cNvPr id="11" name="グループ化 10"/>
          <p:cNvGrpSpPr/>
          <p:nvPr/>
        </p:nvGrpSpPr>
        <p:grpSpPr>
          <a:xfrm>
            <a:off x="1129635" y="195317"/>
            <a:ext cx="7967472" cy="6454013"/>
            <a:chOff x="1112520" y="145724"/>
            <a:chExt cx="7967472" cy="6454013"/>
          </a:xfrm>
        </p:grpSpPr>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6576" y="145724"/>
              <a:ext cx="5733416" cy="64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143000" y="2377440"/>
              <a:ext cx="1767840" cy="1905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flipV="1">
              <a:off x="1112520" y="228600"/>
              <a:ext cx="2209800" cy="2194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173480" y="4267200"/>
              <a:ext cx="2179320" cy="2331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四角形吹き出し 12"/>
          <p:cNvSpPr/>
          <p:nvPr/>
        </p:nvSpPr>
        <p:spPr>
          <a:xfrm>
            <a:off x="3413760" y="416560"/>
            <a:ext cx="1838960" cy="497840"/>
          </a:xfrm>
          <a:prstGeom prst="wedgeRectCallout">
            <a:avLst>
              <a:gd name="adj1" fmla="val 14526"/>
              <a:gd name="adj2" fmla="val 23596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100" dirty="0" smtClean="0"/>
              <a:t>ALMA Band4</a:t>
            </a:r>
          </a:p>
          <a:p>
            <a:pPr algn="ctr"/>
            <a:r>
              <a:rPr lang="en-US" altLang="ja-JP" sz="1100" dirty="0" smtClean="0"/>
              <a:t>(150GHz</a:t>
            </a:r>
            <a:r>
              <a:rPr lang="ja-JP" altLang="en-US" sz="1100" dirty="0" smtClean="0"/>
              <a:t> </a:t>
            </a:r>
            <a:r>
              <a:rPr lang="en-US" altLang="ja-JP" sz="1100" dirty="0" smtClean="0"/>
              <a:t>2mm)</a:t>
            </a:r>
            <a:endParaRPr kumimoji="1" lang="ja-JP" altLang="en-US" sz="1100" dirty="0"/>
          </a:p>
        </p:txBody>
      </p:sp>
      <p:sp>
        <p:nvSpPr>
          <p:cNvPr id="16" name="四角形吹き出し 15"/>
          <p:cNvSpPr/>
          <p:nvPr/>
        </p:nvSpPr>
        <p:spPr>
          <a:xfrm>
            <a:off x="5506720" y="436880"/>
            <a:ext cx="1838960" cy="497840"/>
          </a:xfrm>
          <a:prstGeom prst="wedgeRectCallout">
            <a:avLst>
              <a:gd name="adj1" fmla="val -82712"/>
              <a:gd name="adj2" fmla="val 22984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100" dirty="0" smtClean="0"/>
              <a:t>ALMA Band8</a:t>
            </a:r>
          </a:p>
          <a:p>
            <a:pPr algn="ctr"/>
            <a:r>
              <a:rPr lang="en-US" altLang="ja-JP" sz="1100" dirty="0" smtClean="0"/>
              <a:t>(450GHz</a:t>
            </a:r>
            <a:r>
              <a:rPr lang="ja-JP" altLang="en-US" sz="1100" dirty="0" smtClean="0"/>
              <a:t> </a:t>
            </a:r>
            <a:r>
              <a:rPr lang="en-US" altLang="ja-JP" sz="1100" dirty="0" smtClean="0"/>
              <a:t>0.7mm)</a:t>
            </a:r>
            <a:endParaRPr kumimoji="1" lang="ja-JP" altLang="en-US" sz="1100" dirty="0"/>
          </a:p>
        </p:txBody>
      </p:sp>
      <p:sp>
        <p:nvSpPr>
          <p:cNvPr id="17" name="四角形吹き出し 16"/>
          <p:cNvSpPr/>
          <p:nvPr/>
        </p:nvSpPr>
        <p:spPr>
          <a:xfrm>
            <a:off x="7416800" y="436880"/>
            <a:ext cx="1838960" cy="497840"/>
          </a:xfrm>
          <a:prstGeom prst="wedgeRectCallout">
            <a:avLst>
              <a:gd name="adj1" fmla="val -153388"/>
              <a:gd name="adj2" fmla="val 23251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100" dirty="0" smtClean="0"/>
              <a:t>ALMA Band10</a:t>
            </a:r>
          </a:p>
          <a:p>
            <a:pPr algn="ctr"/>
            <a:r>
              <a:rPr lang="en-US" altLang="ja-JP" sz="1100" dirty="0" smtClean="0"/>
              <a:t>(900GHz</a:t>
            </a:r>
            <a:r>
              <a:rPr lang="ja-JP" altLang="en-US" sz="1100" dirty="0" smtClean="0"/>
              <a:t> </a:t>
            </a:r>
            <a:r>
              <a:rPr lang="en-US" altLang="ja-JP" sz="1100" dirty="0" smtClean="0"/>
              <a:t>0.35mm)</a:t>
            </a:r>
            <a:endParaRPr kumimoji="1" lang="ja-JP" altLang="en-US" sz="1100" dirty="0"/>
          </a:p>
        </p:txBody>
      </p:sp>
    </p:spTree>
    <p:extLst>
      <p:ext uri="{BB962C8B-B14F-4D97-AF65-F5344CB8AC3E}">
        <p14:creationId xmlns:p14="http://schemas.microsoft.com/office/powerpoint/2010/main" val="200442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500"/>
                                        <p:tgtEl>
                                          <p:spTgt spid="11"/>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46836" y="706056"/>
            <a:ext cx="6192456" cy="646331"/>
          </a:xfrm>
          <a:prstGeom prst="rect">
            <a:avLst/>
          </a:prstGeom>
          <a:noFill/>
        </p:spPr>
        <p:txBody>
          <a:bodyPr wrap="square" rtlCol="0">
            <a:spAutoFit/>
          </a:bodyPr>
          <a:lstStyle/>
          <a:p>
            <a:pPr algn="ctr"/>
            <a:r>
              <a:rPr kumimoji="1" lang="en-US" altLang="ja-JP" sz="3600" dirty="0" smtClean="0"/>
              <a:t>ALMA</a:t>
            </a:r>
            <a:r>
              <a:rPr kumimoji="1" lang="ja-JP" altLang="en-US" sz="3600" dirty="0" smtClean="0"/>
              <a:t>受信機保守の今後</a:t>
            </a:r>
            <a:endParaRPr kumimoji="1" lang="ja-JP" altLang="en-US" sz="3600" dirty="0"/>
          </a:p>
        </p:txBody>
      </p:sp>
      <p:sp>
        <p:nvSpPr>
          <p:cNvPr id="3" name="テキスト ボックス 2"/>
          <p:cNvSpPr txBox="1"/>
          <p:nvPr/>
        </p:nvSpPr>
        <p:spPr>
          <a:xfrm>
            <a:off x="763922" y="1701478"/>
            <a:ext cx="7685583" cy="4401205"/>
          </a:xfrm>
          <a:prstGeom prst="rect">
            <a:avLst/>
          </a:prstGeom>
          <a:noFill/>
        </p:spPr>
        <p:txBody>
          <a:bodyPr wrap="square" rtlCol="0">
            <a:spAutoFit/>
          </a:bodyPr>
          <a:lstStyle/>
          <a:p>
            <a:r>
              <a:rPr kumimoji="1" lang="ja-JP" altLang="en-US" sz="2000" dirty="0" smtClean="0"/>
              <a:t>・アルマに納品した受信機の内</a:t>
            </a:r>
            <a:r>
              <a:rPr kumimoji="1" lang="en-US" altLang="ja-JP" sz="2000" dirty="0" smtClean="0"/>
              <a:t>3</a:t>
            </a:r>
            <a:r>
              <a:rPr kumimoji="1" lang="ja-JP" altLang="en-US" sz="2000" dirty="0" smtClean="0"/>
              <a:t>年半で</a:t>
            </a:r>
            <a:r>
              <a:rPr kumimoji="1" lang="en-US" altLang="ja-JP" sz="2000" dirty="0" smtClean="0"/>
              <a:t>34</a:t>
            </a:r>
            <a:r>
              <a:rPr kumimoji="1" lang="ja-JP" altLang="en-US" sz="2000" dirty="0" smtClean="0"/>
              <a:t>台</a:t>
            </a:r>
            <a:r>
              <a:rPr kumimoji="1" lang="ja-JP" altLang="en-US" sz="2000" dirty="0" smtClean="0"/>
              <a:t>の受信機を修理した（年</a:t>
            </a:r>
            <a:r>
              <a:rPr kumimoji="1" lang="en-US" altLang="ja-JP" sz="2000" dirty="0" smtClean="0"/>
              <a:t>10</a:t>
            </a:r>
            <a:r>
              <a:rPr kumimoji="1" lang="ja-JP" altLang="en-US" sz="2000" dirty="0" smtClean="0"/>
              <a:t>台</a:t>
            </a:r>
            <a:r>
              <a:rPr kumimoji="1" lang="ja-JP" altLang="en-US" sz="2000" dirty="0" smtClean="0"/>
              <a:t>平均）</a:t>
            </a:r>
            <a:endParaRPr kumimoji="1" lang="en-US" altLang="ja-JP" sz="2000" dirty="0" smtClean="0"/>
          </a:p>
          <a:p>
            <a:endParaRPr kumimoji="1" lang="en-US" altLang="ja-JP" sz="2000" dirty="0" smtClean="0"/>
          </a:p>
          <a:p>
            <a:r>
              <a:rPr lang="ja-JP" altLang="en-US" sz="2000" dirty="0" smtClean="0"/>
              <a:t>・内訳として初期不良の内、製作中に判明した「初期不良」に関しては設計を見直すことにより対処が済んでいて、今後初期不良として改修を行わなければいけない受信機は減少していく</a:t>
            </a:r>
            <a:endParaRPr lang="en-US" altLang="ja-JP" sz="2000" dirty="0" smtClean="0"/>
          </a:p>
          <a:p>
            <a:endParaRPr lang="en-US" altLang="ja-JP" sz="2000" dirty="0" smtClean="0"/>
          </a:p>
          <a:p>
            <a:r>
              <a:rPr kumimoji="1" lang="ja-JP" altLang="en-US" sz="2000" dirty="0" smtClean="0"/>
              <a:t>・偶発故障の多い</a:t>
            </a:r>
            <a:r>
              <a:rPr kumimoji="1" lang="en-US" altLang="ja-JP" sz="2000" dirty="0" smtClean="0"/>
              <a:t>Band10</a:t>
            </a:r>
            <a:r>
              <a:rPr kumimoji="1" lang="ja-JP" altLang="en-US" sz="2000" dirty="0" smtClean="0"/>
              <a:t>においては故障を起こしやすいロットの特定が済んでいるため、故障しにくい方に順次交換が進んでおり、こちらも残り台数が</a:t>
            </a:r>
            <a:r>
              <a:rPr kumimoji="1" lang="ja-JP" altLang="en-US" sz="2000" dirty="0" smtClean="0"/>
              <a:t>少ない</a:t>
            </a:r>
            <a:endParaRPr kumimoji="1" lang="en-US" altLang="ja-JP" sz="2000" dirty="0" smtClean="0"/>
          </a:p>
          <a:p>
            <a:endParaRPr lang="en-US" altLang="ja-JP" sz="2000" dirty="0"/>
          </a:p>
          <a:p>
            <a:r>
              <a:rPr kumimoji="1" lang="ja-JP" altLang="en-US" sz="2000" dirty="0" smtClean="0"/>
              <a:t>・よって今後の修理台数は減少して落ち着いていくことになるが、保守の技術・要員を確保するためにも他の受信機開発・協力を行いつつ技術の継承を行っていく</a:t>
            </a:r>
            <a:endParaRPr kumimoji="1" lang="ja-JP" altLang="en-US" sz="2000" dirty="0"/>
          </a:p>
        </p:txBody>
      </p:sp>
    </p:spTree>
    <p:extLst>
      <p:ext uri="{BB962C8B-B14F-4D97-AF65-F5344CB8AC3E}">
        <p14:creationId xmlns:p14="http://schemas.microsoft.com/office/powerpoint/2010/main" val="376446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望遠鏡受信機開発</a:t>
            </a:r>
            <a:endParaRPr lang="en-US" altLang="ja-JP" dirty="0"/>
          </a:p>
        </p:txBody>
      </p:sp>
      <p:sp>
        <p:nvSpPr>
          <p:cNvPr id="3" name="コンテンツ プレースホルダー 2"/>
          <p:cNvSpPr>
            <a:spLocks noGrp="1"/>
          </p:cNvSpPr>
          <p:nvPr>
            <p:ph idx="1"/>
          </p:nvPr>
        </p:nvSpPr>
        <p:spPr>
          <a:xfrm>
            <a:off x="256571" y="1565476"/>
            <a:ext cx="3420320" cy="4525963"/>
          </a:xfrm>
        </p:spPr>
        <p:txBody>
          <a:bodyPr>
            <a:normAutofit/>
          </a:bodyPr>
          <a:lstStyle/>
          <a:p>
            <a:r>
              <a:rPr lang="en-US" altLang="ja-JP" sz="2000" dirty="0" smtClean="0"/>
              <a:t>NRO</a:t>
            </a:r>
            <a:r>
              <a:rPr lang="ja-JP" altLang="en-US" sz="2000" dirty="0" smtClean="0"/>
              <a:t>　</a:t>
            </a:r>
            <a:r>
              <a:rPr lang="en-US" altLang="ja-JP" sz="2000" dirty="0" smtClean="0"/>
              <a:t>FOREST</a:t>
            </a:r>
          </a:p>
          <a:p>
            <a:pPr lvl="1"/>
            <a:r>
              <a:rPr lang="en-US" altLang="ja-JP" sz="1800" dirty="0" smtClean="0">
                <a:solidFill>
                  <a:srgbClr val="FF0000"/>
                </a:solidFill>
              </a:rPr>
              <a:t>SIS</a:t>
            </a:r>
            <a:r>
              <a:rPr lang="ja-JP" altLang="en-US" sz="1800" dirty="0" smtClean="0">
                <a:solidFill>
                  <a:srgbClr val="FF0000"/>
                </a:solidFill>
              </a:rPr>
              <a:t>ミクサ評価</a:t>
            </a:r>
            <a:endParaRPr lang="en-US" altLang="ja-JP" sz="1800" dirty="0" smtClean="0">
              <a:solidFill>
                <a:srgbClr val="FF0000"/>
              </a:solidFill>
            </a:endParaRPr>
          </a:p>
          <a:p>
            <a:pPr lvl="1"/>
            <a:r>
              <a:rPr lang="en-US" altLang="ja-JP" sz="1800" dirty="0" smtClean="0"/>
              <a:t>CLNA</a:t>
            </a:r>
            <a:r>
              <a:rPr lang="ja-JP" altLang="en-US" sz="1800" dirty="0" smtClean="0"/>
              <a:t>電源開発</a:t>
            </a:r>
            <a:endParaRPr lang="en-US" altLang="ja-JP" sz="1800" dirty="0" smtClean="0"/>
          </a:p>
          <a:p>
            <a:r>
              <a:rPr kumimoji="1" lang="en-US" altLang="ja-JP" sz="2000" dirty="0" smtClean="0"/>
              <a:t>ASTE</a:t>
            </a:r>
          </a:p>
          <a:p>
            <a:pPr lvl="1"/>
            <a:r>
              <a:rPr lang="en-US" altLang="ja-JP" sz="1800" dirty="0"/>
              <a:t>DASH345</a:t>
            </a:r>
            <a:r>
              <a:rPr lang="ja-JP" altLang="en-US" sz="1800" dirty="0"/>
              <a:t>改修</a:t>
            </a:r>
            <a:endParaRPr lang="en-US" altLang="ja-JP" sz="1800" dirty="0"/>
          </a:p>
          <a:p>
            <a:pPr lvl="1"/>
            <a:r>
              <a:rPr lang="en-US" altLang="ja-JP" sz="1800" dirty="0"/>
              <a:t>ASTE Band8</a:t>
            </a:r>
            <a:r>
              <a:rPr lang="ja-JP" altLang="en-US" sz="1800" dirty="0"/>
              <a:t>（</a:t>
            </a:r>
            <a:r>
              <a:rPr lang="en-US" altLang="ja-JP" sz="1800" dirty="0"/>
              <a:t>Band8 QM</a:t>
            </a:r>
            <a:r>
              <a:rPr lang="ja-JP" altLang="en-US" sz="1800" dirty="0"/>
              <a:t>）改修</a:t>
            </a:r>
            <a:endParaRPr lang="en-US" altLang="ja-JP" sz="1800" dirty="0"/>
          </a:p>
          <a:p>
            <a:pPr lvl="1"/>
            <a:r>
              <a:rPr lang="en-US" altLang="ja-JP" sz="1800" dirty="0"/>
              <a:t>3</a:t>
            </a:r>
            <a:r>
              <a:rPr lang="ja-JP" altLang="en-US" sz="1800" dirty="0"/>
              <a:t>カートリッジデュア</a:t>
            </a:r>
            <a:r>
              <a:rPr lang="ja-JP" altLang="en-US" sz="1800" dirty="0" smtClean="0"/>
              <a:t>開発</a:t>
            </a:r>
            <a:endParaRPr kumimoji="1" lang="en-US" altLang="ja-JP" sz="1800" dirty="0" smtClean="0"/>
          </a:p>
          <a:p>
            <a:r>
              <a:rPr lang="ja-JP" altLang="en-US" sz="2000" dirty="0"/>
              <a:t>他</a:t>
            </a:r>
            <a:r>
              <a:rPr lang="ja-JP" altLang="en-US" sz="2000" dirty="0" smtClean="0"/>
              <a:t>望遠鏡対応</a:t>
            </a:r>
            <a:endParaRPr lang="en-US" altLang="ja-JP" sz="2000" dirty="0" smtClean="0"/>
          </a:p>
          <a:p>
            <a:pPr lvl="1"/>
            <a:r>
              <a:rPr lang="ja-JP" altLang="en-US" sz="1800" dirty="0" smtClean="0"/>
              <a:t>名古屋大学　</a:t>
            </a:r>
            <a:r>
              <a:rPr lang="en-US" altLang="ja-JP" sz="1800" dirty="0" smtClean="0"/>
              <a:t>NANTEN2</a:t>
            </a:r>
            <a:r>
              <a:rPr lang="ja-JP" altLang="en-US" sz="1800" dirty="0" smtClean="0"/>
              <a:t>　開発支援</a:t>
            </a:r>
            <a:endParaRPr lang="en-US" altLang="ja-JP" sz="1800" dirty="0" smtClean="0"/>
          </a:p>
        </p:txBody>
      </p:sp>
      <p:grpSp>
        <p:nvGrpSpPr>
          <p:cNvPr id="24" name="グループ化 23"/>
          <p:cNvGrpSpPr/>
          <p:nvPr/>
        </p:nvGrpSpPr>
        <p:grpSpPr>
          <a:xfrm>
            <a:off x="3649768" y="2265680"/>
            <a:ext cx="5494232" cy="3414613"/>
            <a:chOff x="3878368" y="2705628"/>
            <a:chExt cx="11855257" cy="6442123"/>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8840" y="6124115"/>
              <a:ext cx="4014785" cy="3011088"/>
            </a:xfrm>
            <a:prstGeom prst="rect">
              <a:avLst/>
            </a:prstGeom>
          </p:spPr>
        </p:pic>
        <p:sp>
          <p:nvSpPr>
            <p:cNvPr id="6" name="テキスト ボックス 5"/>
            <p:cNvSpPr txBox="1"/>
            <p:nvPr/>
          </p:nvSpPr>
          <p:spPr>
            <a:xfrm>
              <a:off x="9866878" y="8683222"/>
              <a:ext cx="1692095" cy="464529"/>
            </a:xfrm>
            <a:prstGeom prst="rect">
              <a:avLst/>
            </a:prstGeom>
            <a:noFill/>
          </p:spPr>
          <p:txBody>
            <a:bodyPr wrap="none" rtlCol="0">
              <a:spAutoFit/>
            </a:bodyPr>
            <a:lstStyle/>
            <a:p>
              <a:r>
                <a:rPr kumimoji="1" lang="ja-JP" altLang="en-US" sz="1000" dirty="0" smtClean="0"/>
                <a:t>デュア内部</a:t>
              </a:r>
              <a:endParaRPr kumimoji="1" lang="en-US" altLang="ja-JP" sz="1000" dirty="0" smtClean="0"/>
            </a:p>
          </p:txBody>
        </p:sp>
        <p:sp>
          <p:nvSpPr>
            <p:cNvPr id="7" name="テキスト ボックス 6"/>
            <p:cNvSpPr txBox="1"/>
            <p:nvPr/>
          </p:nvSpPr>
          <p:spPr>
            <a:xfrm>
              <a:off x="4983810" y="8675966"/>
              <a:ext cx="4313942" cy="464529"/>
            </a:xfrm>
            <a:prstGeom prst="rect">
              <a:avLst/>
            </a:prstGeom>
            <a:noFill/>
          </p:spPr>
          <p:txBody>
            <a:bodyPr wrap="none" rtlCol="0">
              <a:spAutoFit/>
            </a:bodyPr>
            <a:lstStyle/>
            <a:p>
              <a:r>
                <a:rPr kumimoji="1" lang="ja-JP" altLang="en-US" sz="1000" dirty="0" smtClean="0"/>
                <a:t>測定装置</a:t>
              </a:r>
              <a:r>
                <a:rPr kumimoji="1" lang="ja-JP" altLang="en-US" sz="800" dirty="0" smtClean="0"/>
                <a:t>（中央の四角の部分がデュア）</a:t>
              </a:r>
              <a:endParaRPr kumimoji="1" lang="ja-JP" altLang="en-US" sz="800"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5994" y="2705628"/>
              <a:ext cx="1846417" cy="1846417"/>
            </a:xfrm>
            <a:prstGeom prst="rect">
              <a:avLst/>
            </a:prstGeom>
          </p:spPr>
        </p:pic>
        <p:sp>
          <p:nvSpPr>
            <p:cNvPr id="9" name="テキスト ボックス 8"/>
            <p:cNvSpPr txBox="1"/>
            <p:nvPr/>
          </p:nvSpPr>
          <p:spPr>
            <a:xfrm>
              <a:off x="11744316" y="3025295"/>
              <a:ext cx="2036670" cy="900026"/>
            </a:xfrm>
            <a:prstGeom prst="rect">
              <a:avLst/>
            </a:prstGeom>
            <a:noFill/>
          </p:spPr>
          <p:txBody>
            <a:bodyPr wrap="square" rtlCol="0">
              <a:spAutoFit/>
            </a:bodyPr>
            <a:lstStyle/>
            <a:p>
              <a:r>
                <a:rPr lang="ja-JP" altLang="en-US" sz="900" dirty="0" smtClean="0"/>
                <a:t>　　</a:t>
              </a:r>
              <a:r>
                <a:rPr lang="en-US" altLang="ja-JP" sz="900" dirty="0" smtClean="0"/>
                <a:t>2SB</a:t>
              </a:r>
              <a:r>
                <a:rPr lang="ja-JP" altLang="en-US" sz="900" dirty="0" smtClean="0"/>
                <a:t>ミクサ</a:t>
              </a:r>
              <a:endParaRPr lang="en-US" altLang="ja-JP" sz="900" dirty="0" smtClean="0"/>
            </a:p>
            <a:p>
              <a:r>
                <a:rPr lang="ja-JP" altLang="en-US" sz="800" dirty="0" smtClean="0"/>
                <a:t>（</a:t>
              </a:r>
              <a:r>
                <a:rPr lang="en-US" altLang="ja-JP" sz="800" dirty="0" smtClean="0"/>
                <a:t>2SB</a:t>
              </a:r>
              <a:r>
                <a:rPr lang="ja-JP" altLang="en-US" sz="800" dirty="0" smtClean="0"/>
                <a:t>ユニット＋</a:t>
              </a:r>
              <a:endParaRPr lang="en-US" altLang="ja-JP" sz="800" dirty="0" smtClean="0"/>
            </a:p>
            <a:p>
              <a:r>
                <a:rPr lang="ja-JP" altLang="en-US" sz="800" dirty="0"/>
                <a:t>　</a:t>
              </a:r>
              <a:r>
                <a:rPr lang="ja-JP" altLang="en-US" sz="800" dirty="0" smtClean="0"/>
                <a:t>　左右にミクサ）</a:t>
              </a:r>
              <a:endParaRPr lang="en-US" altLang="ja-JP" sz="800" dirty="0" smtClean="0"/>
            </a:p>
          </p:txBody>
        </p:sp>
        <p:grpSp>
          <p:nvGrpSpPr>
            <p:cNvPr id="10" name="グループ化 9"/>
            <p:cNvGrpSpPr/>
            <p:nvPr/>
          </p:nvGrpSpPr>
          <p:grpSpPr>
            <a:xfrm>
              <a:off x="11085212" y="4352447"/>
              <a:ext cx="4626863" cy="3426687"/>
              <a:chOff x="7389512" y="1929287"/>
              <a:chExt cx="4626863" cy="3426687"/>
            </a:xfrm>
          </p:grpSpPr>
          <p:cxnSp>
            <p:nvCxnSpPr>
              <p:cNvPr id="11" name="直線矢印コネクタ 10"/>
              <p:cNvCxnSpPr/>
              <p:nvPr/>
            </p:nvCxnSpPr>
            <p:spPr>
              <a:xfrm>
                <a:off x="8650304" y="3107399"/>
                <a:ext cx="333915" cy="1243546"/>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9213916" y="2695107"/>
                <a:ext cx="459219" cy="1665719"/>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8090490" y="2721079"/>
                <a:ext cx="938053" cy="435495"/>
              </a:xfrm>
              <a:prstGeom prst="rect">
                <a:avLst/>
              </a:prstGeom>
              <a:noFill/>
            </p:spPr>
            <p:txBody>
              <a:bodyPr wrap="none" rtlCol="0">
                <a:spAutoFit/>
              </a:bodyPr>
              <a:lstStyle/>
              <a:p>
                <a:r>
                  <a:rPr kumimoji="1" lang="en-US" altLang="ja-JP" sz="900" dirty="0" smtClean="0"/>
                  <a:t>CLNA</a:t>
                </a:r>
                <a:endParaRPr kumimoji="1" lang="ja-JP" altLang="en-US" sz="900" dirty="0"/>
              </a:p>
            </p:txBody>
          </p:sp>
          <p:sp>
            <p:nvSpPr>
              <p:cNvPr id="14" name="テキスト ボックス 13"/>
              <p:cNvSpPr txBox="1"/>
              <p:nvPr/>
            </p:nvSpPr>
            <p:spPr>
              <a:xfrm>
                <a:off x="7389512" y="1929287"/>
                <a:ext cx="2720807" cy="667761"/>
              </a:xfrm>
              <a:prstGeom prst="rect">
                <a:avLst/>
              </a:prstGeom>
              <a:noFill/>
            </p:spPr>
            <p:txBody>
              <a:bodyPr wrap="square" rtlCol="0">
                <a:spAutoFit/>
              </a:bodyPr>
              <a:lstStyle/>
              <a:p>
                <a:r>
                  <a:rPr kumimoji="1" lang="ja-JP" altLang="en-US" sz="600" dirty="0" smtClean="0"/>
                  <a:t>　　　</a:t>
                </a:r>
                <a:r>
                  <a:rPr kumimoji="1" lang="ja-JP" altLang="en-US" sz="900" dirty="0" smtClean="0"/>
                  <a:t>アイソレータ</a:t>
                </a:r>
                <a:endParaRPr kumimoji="1" lang="en-US" altLang="ja-JP" sz="900" dirty="0" smtClean="0"/>
              </a:p>
              <a:p>
                <a:r>
                  <a:rPr lang="ja-JP" altLang="en-US" sz="800" dirty="0" smtClean="0"/>
                  <a:t>（アルミアングルの下）</a:t>
                </a:r>
                <a:endParaRPr kumimoji="1" lang="ja-JP" altLang="en-US" sz="800" dirty="0"/>
              </a:p>
            </p:txBody>
          </p:sp>
          <p:cxnSp>
            <p:nvCxnSpPr>
              <p:cNvPr id="15" name="直線矢印コネクタ 14"/>
              <p:cNvCxnSpPr/>
              <p:nvPr/>
            </p:nvCxnSpPr>
            <p:spPr>
              <a:xfrm flipH="1">
                <a:off x="10973005" y="3208572"/>
                <a:ext cx="221485" cy="2147402"/>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0710088" y="2721079"/>
                <a:ext cx="1306287" cy="435495"/>
              </a:xfrm>
              <a:prstGeom prst="rect">
                <a:avLst/>
              </a:prstGeom>
              <a:noFill/>
            </p:spPr>
            <p:txBody>
              <a:bodyPr wrap="square" rtlCol="0">
                <a:spAutoFit/>
              </a:bodyPr>
              <a:lstStyle/>
              <a:p>
                <a:r>
                  <a:rPr lang="ja-JP" altLang="en-US" sz="900" dirty="0"/>
                  <a:t>ホーン</a:t>
                </a:r>
                <a:endParaRPr kumimoji="1" lang="ja-JP" altLang="en-US" sz="900" dirty="0"/>
              </a:p>
            </p:txBody>
          </p:sp>
          <p:sp>
            <p:nvSpPr>
              <p:cNvPr id="17" name="円/楕円 16"/>
              <p:cNvSpPr/>
              <p:nvPr/>
            </p:nvSpPr>
            <p:spPr>
              <a:xfrm>
                <a:off x="8758532" y="4350945"/>
                <a:ext cx="519694" cy="979200"/>
              </a:xfrm>
              <a:prstGeom prst="ellipse">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grpSp>
        <p:grpSp>
          <p:nvGrpSpPr>
            <p:cNvPr id="18" name="グループ化 17"/>
            <p:cNvGrpSpPr/>
            <p:nvPr/>
          </p:nvGrpSpPr>
          <p:grpSpPr>
            <a:xfrm>
              <a:off x="13503233" y="4552045"/>
              <a:ext cx="994788" cy="3946853"/>
              <a:chOff x="9807533" y="2128885"/>
              <a:chExt cx="994788" cy="3946853"/>
            </a:xfrm>
          </p:grpSpPr>
          <p:sp>
            <p:nvSpPr>
              <p:cNvPr id="19" name="円/楕円 18"/>
              <p:cNvSpPr/>
              <p:nvPr/>
            </p:nvSpPr>
            <p:spPr>
              <a:xfrm>
                <a:off x="9807533" y="4998679"/>
                <a:ext cx="994788" cy="1077059"/>
              </a:xfrm>
              <a:prstGeom prst="ellipse">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cxnSp>
            <p:nvCxnSpPr>
              <p:cNvPr id="20" name="直線矢印コネクタ 19"/>
              <p:cNvCxnSpPr>
                <a:endCxn id="19" idx="0"/>
              </p:cNvCxnSpPr>
              <p:nvPr/>
            </p:nvCxnSpPr>
            <p:spPr>
              <a:xfrm flipH="1">
                <a:off x="10304927" y="2128885"/>
                <a:ext cx="238736" cy="2869794"/>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直線矢印コネクタ 20"/>
            <p:cNvCxnSpPr/>
            <p:nvPr/>
          </p:nvCxnSpPr>
          <p:spPr>
            <a:xfrm>
              <a:off x="14088234" y="4454040"/>
              <a:ext cx="1163692" cy="1883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14321379" y="4521750"/>
              <a:ext cx="1078610" cy="435495"/>
            </a:xfrm>
            <a:prstGeom prst="rect">
              <a:avLst/>
            </a:prstGeom>
            <a:noFill/>
          </p:spPr>
          <p:txBody>
            <a:bodyPr wrap="square" rtlCol="0">
              <a:spAutoFit/>
            </a:bodyPr>
            <a:lstStyle/>
            <a:p>
              <a:r>
                <a:rPr kumimoji="1" lang="en-US" altLang="ja-JP" sz="900" dirty="0" smtClean="0"/>
                <a:t>41mm</a:t>
              </a:r>
              <a:endParaRPr kumimoji="1" lang="ja-JP" altLang="en-US" sz="900" dirty="0"/>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8368" y="3310282"/>
              <a:ext cx="7042462" cy="5365685"/>
            </a:xfrm>
            <a:prstGeom prst="rect">
              <a:avLst/>
            </a:prstGeom>
          </p:spPr>
        </p:pic>
      </p:grpSp>
      <p:sp>
        <p:nvSpPr>
          <p:cNvPr id="25" name="テキスト ボックス 24"/>
          <p:cNvSpPr txBox="1"/>
          <p:nvPr/>
        </p:nvSpPr>
        <p:spPr>
          <a:xfrm>
            <a:off x="3901440" y="5882640"/>
            <a:ext cx="4592320" cy="646331"/>
          </a:xfrm>
          <a:prstGeom prst="rect">
            <a:avLst/>
          </a:prstGeom>
          <a:noFill/>
        </p:spPr>
        <p:txBody>
          <a:bodyPr wrap="square" rtlCol="0">
            <a:spAutoFit/>
          </a:bodyPr>
          <a:lstStyle/>
          <a:p>
            <a:r>
              <a:rPr kumimoji="1" lang="ja-JP" altLang="en-US" dirty="0" smtClean="0"/>
              <a:t>「天文学における技術シンポジウム」　</a:t>
            </a:r>
            <a:r>
              <a:rPr kumimoji="1" lang="en-US" altLang="ja-JP" dirty="0" smtClean="0"/>
              <a:t>2015/12/10</a:t>
            </a:r>
            <a:r>
              <a:rPr kumimoji="1" lang="ja-JP" altLang="en-US" dirty="0" smtClean="0"/>
              <a:t>　</a:t>
            </a:r>
            <a:r>
              <a:rPr kumimoji="1" lang="en-US" altLang="ja-JP" dirty="0" smtClean="0"/>
              <a:t>9</a:t>
            </a:r>
            <a:r>
              <a:rPr kumimoji="1" lang="ja-JP" altLang="en-US" dirty="0" smtClean="0"/>
              <a:t>：</a:t>
            </a:r>
            <a:r>
              <a:rPr kumimoji="1" lang="en-US" altLang="ja-JP" dirty="0" smtClean="0"/>
              <a:t>20</a:t>
            </a:r>
            <a:r>
              <a:rPr kumimoji="1" lang="ja-JP" altLang="en-US" dirty="0" smtClean="0"/>
              <a:t>より飯塚さんが報告します</a:t>
            </a:r>
            <a:endParaRPr kumimoji="1" lang="ja-JP" altLang="en-US" dirty="0"/>
          </a:p>
        </p:txBody>
      </p:sp>
      <p:sp>
        <p:nvSpPr>
          <p:cNvPr id="4" name="テキスト ボックス 3"/>
          <p:cNvSpPr txBox="1"/>
          <p:nvPr/>
        </p:nvSpPr>
        <p:spPr>
          <a:xfrm>
            <a:off x="3599727" y="1655180"/>
            <a:ext cx="5011838" cy="646331"/>
          </a:xfrm>
          <a:prstGeom prst="rect">
            <a:avLst/>
          </a:prstGeom>
          <a:noFill/>
        </p:spPr>
        <p:txBody>
          <a:bodyPr wrap="square" rtlCol="0">
            <a:spAutoFit/>
          </a:bodyPr>
          <a:lstStyle/>
          <a:p>
            <a:pPr algn="ctr"/>
            <a:r>
              <a:rPr kumimoji="1" lang="ja-JP" altLang="en-US" dirty="0" smtClean="0"/>
              <a:t>「野辺山</a:t>
            </a:r>
            <a:r>
              <a:rPr kumimoji="1" lang="en-US" altLang="ja-JP" dirty="0" smtClean="0"/>
              <a:t>45m</a:t>
            </a:r>
            <a:r>
              <a:rPr kumimoji="1" lang="ja-JP" altLang="en-US" dirty="0" smtClean="0"/>
              <a:t>電波望遠鏡に搭載の</a:t>
            </a:r>
            <a:r>
              <a:rPr kumimoji="1" lang="en-US" altLang="ja-JP" dirty="0" smtClean="0"/>
              <a:t>FOREST</a:t>
            </a:r>
            <a:r>
              <a:rPr kumimoji="1" lang="ja-JP" altLang="en-US" dirty="0" smtClean="0"/>
              <a:t>受信機用超伝導（</a:t>
            </a:r>
            <a:r>
              <a:rPr kumimoji="1" lang="en-US" altLang="ja-JP" dirty="0" smtClean="0"/>
              <a:t>SIS</a:t>
            </a:r>
            <a:r>
              <a:rPr kumimoji="1" lang="ja-JP" altLang="en-US" dirty="0" smtClean="0"/>
              <a:t>）ミクサの性能測定」</a:t>
            </a:r>
            <a:endParaRPr kumimoji="1" lang="ja-JP" altLang="en-US" dirty="0"/>
          </a:p>
        </p:txBody>
      </p:sp>
    </p:spTree>
    <p:extLst>
      <p:ext uri="{BB962C8B-B14F-4D97-AF65-F5344CB8AC3E}">
        <p14:creationId xmlns:p14="http://schemas.microsoft.com/office/powerpoint/2010/main" val="18161551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望遠鏡受信機開発</a:t>
            </a:r>
            <a:endParaRPr lang="en-US" altLang="ja-JP" dirty="0"/>
          </a:p>
        </p:txBody>
      </p:sp>
      <p:sp>
        <p:nvSpPr>
          <p:cNvPr id="3" name="コンテンツ プレースホルダー 2"/>
          <p:cNvSpPr>
            <a:spLocks noGrp="1"/>
          </p:cNvSpPr>
          <p:nvPr>
            <p:ph idx="1"/>
          </p:nvPr>
        </p:nvSpPr>
        <p:spPr>
          <a:xfrm>
            <a:off x="256571" y="1565476"/>
            <a:ext cx="3420320" cy="4525963"/>
          </a:xfrm>
        </p:spPr>
        <p:txBody>
          <a:bodyPr>
            <a:normAutofit/>
          </a:bodyPr>
          <a:lstStyle/>
          <a:p>
            <a:r>
              <a:rPr lang="en-US" altLang="ja-JP" sz="2000" dirty="0" smtClean="0"/>
              <a:t>NRO</a:t>
            </a:r>
            <a:r>
              <a:rPr lang="ja-JP" altLang="en-US" sz="2000" dirty="0" smtClean="0"/>
              <a:t>　</a:t>
            </a:r>
            <a:r>
              <a:rPr lang="en-US" altLang="ja-JP" sz="2000" dirty="0" smtClean="0"/>
              <a:t>FOREST</a:t>
            </a:r>
          </a:p>
          <a:p>
            <a:pPr lvl="1"/>
            <a:r>
              <a:rPr lang="en-US" altLang="ja-JP" sz="1800" dirty="0" smtClean="0"/>
              <a:t>SIS</a:t>
            </a:r>
            <a:r>
              <a:rPr lang="ja-JP" altLang="en-US" sz="1800" dirty="0" smtClean="0"/>
              <a:t>ミクサ評価</a:t>
            </a:r>
            <a:endParaRPr lang="en-US" altLang="ja-JP" sz="1800" dirty="0" smtClean="0"/>
          </a:p>
          <a:p>
            <a:pPr lvl="1"/>
            <a:r>
              <a:rPr lang="en-US" altLang="ja-JP" sz="1800" dirty="0" smtClean="0">
                <a:solidFill>
                  <a:srgbClr val="FF0000"/>
                </a:solidFill>
              </a:rPr>
              <a:t>CLNA</a:t>
            </a:r>
            <a:r>
              <a:rPr lang="ja-JP" altLang="en-US" sz="1800" dirty="0" smtClean="0">
                <a:solidFill>
                  <a:srgbClr val="FF0000"/>
                </a:solidFill>
              </a:rPr>
              <a:t>電源開発</a:t>
            </a:r>
            <a:endParaRPr lang="en-US" altLang="ja-JP" sz="1800" dirty="0" smtClean="0">
              <a:solidFill>
                <a:srgbClr val="FF0000"/>
              </a:solidFill>
            </a:endParaRPr>
          </a:p>
          <a:p>
            <a:r>
              <a:rPr kumimoji="1" lang="en-US" altLang="ja-JP" sz="2000" dirty="0" smtClean="0"/>
              <a:t>ASTE</a:t>
            </a:r>
          </a:p>
          <a:p>
            <a:pPr lvl="1"/>
            <a:r>
              <a:rPr lang="en-US" altLang="ja-JP" sz="1800" dirty="0"/>
              <a:t>DASH345</a:t>
            </a:r>
            <a:r>
              <a:rPr lang="ja-JP" altLang="en-US" sz="1800" dirty="0"/>
              <a:t>改修</a:t>
            </a:r>
            <a:endParaRPr lang="en-US" altLang="ja-JP" sz="1800" dirty="0"/>
          </a:p>
          <a:p>
            <a:pPr lvl="1"/>
            <a:r>
              <a:rPr lang="en-US" altLang="ja-JP" sz="1800" dirty="0"/>
              <a:t>ASTE Band8</a:t>
            </a:r>
            <a:r>
              <a:rPr lang="ja-JP" altLang="en-US" sz="1800" dirty="0"/>
              <a:t>（</a:t>
            </a:r>
            <a:r>
              <a:rPr lang="en-US" altLang="ja-JP" sz="1800" dirty="0"/>
              <a:t>Band8 QM</a:t>
            </a:r>
            <a:r>
              <a:rPr lang="ja-JP" altLang="en-US" sz="1800" dirty="0"/>
              <a:t>）改修</a:t>
            </a:r>
            <a:endParaRPr lang="en-US" altLang="ja-JP" sz="1800" dirty="0"/>
          </a:p>
          <a:p>
            <a:pPr lvl="1"/>
            <a:r>
              <a:rPr lang="en-US" altLang="ja-JP" sz="1800" dirty="0"/>
              <a:t>3</a:t>
            </a:r>
            <a:r>
              <a:rPr lang="ja-JP" altLang="en-US" sz="1800" dirty="0"/>
              <a:t>カートリッジデュア</a:t>
            </a:r>
            <a:r>
              <a:rPr lang="ja-JP" altLang="en-US" sz="1800" dirty="0" smtClean="0"/>
              <a:t>開発</a:t>
            </a:r>
            <a:endParaRPr kumimoji="1" lang="en-US" altLang="ja-JP" sz="1800" dirty="0" smtClean="0"/>
          </a:p>
          <a:p>
            <a:r>
              <a:rPr lang="ja-JP" altLang="en-US" sz="2000" dirty="0"/>
              <a:t>他</a:t>
            </a:r>
            <a:r>
              <a:rPr lang="ja-JP" altLang="en-US" sz="2000" dirty="0" smtClean="0"/>
              <a:t>望遠鏡対応</a:t>
            </a:r>
            <a:endParaRPr lang="en-US" altLang="ja-JP" sz="2000" dirty="0" smtClean="0"/>
          </a:p>
          <a:p>
            <a:pPr lvl="1"/>
            <a:r>
              <a:rPr lang="ja-JP" altLang="en-US" sz="1800" dirty="0" smtClean="0"/>
              <a:t>名古屋大学　</a:t>
            </a:r>
            <a:r>
              <a:rPr lang="en-US" altLang="ja-JP" sz="1800" dirty="0" smtClean="0"/>
              <a:t>NANTEN2</a:t>
            </a:r>
            <a:r>
              <a:rPr lang="ja-JP" altLang="en-US" sz="1800" dirty="0" smtClean="0"/>
              <a:t>　開発支援</a:t>
            </a:r>
            <a:endParaRPr lang="en-US" altLang="ja-JP" sz="1800" dirty="0" smtClean="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6441" y="1886672"/>
            <a:ext cx="5046773" cy="3680869"/>
          </a:xfrm>
          <a:prstGeom prst="rect">
            <a:avLst/>
          </a:prstGeom>
        </p:spPr>
      </p:pic>
    </p:spTree>
    <p:extLst>
      <p:ext uri="{BB962C8B-B14F-4D97-AF65-F5344CB8AC3E}">
        <p14:creationId xmlns:p14="http://schemas.microsoft.com/office/powerpoint/2010/main" val="243208847"/>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望遠鏡受信機開発</a:t>
            </a:r>
            <a:endParaRPr lang="en-US" altLang="ja-JP" dirty="0"/>
          </a:p>
        </p:txBody>
      </p:sp>
      <p:sp>
        <p:nvSpPr>
          <p:cNvPr id="3" name="コンテンツ プレースホルダー 2"/>
          <p:cNvSpPr>
            <a:spLocks noGrp="1"/>
          </p:cNvSpPr>
          <p:nvPr>
            <p:ph idx="1"/>
          </p:nvPr>
        </p:nvSpPr>
        <p:spPr>
          <a:xfrm>
            <a:off x="256571" y="1565476"/>
            <a:ext cx="3420320" cy="4525963"/>
          </a:xfrm>
        </p:spPr>
        <p:txBody>
          <a:bodyPr>
            <a:normAutofit/>
          </a:bodyPr>
          <a:lstStyle/>
          <a:p>
            <a:r>
              <a:rPr lang="en-US" altLang="ja-JP" sz="2000" dirty="0" smtClean="0"/>
              <a:t>NRO</a:t>
            </a:r>
            <a:r>
              <a:rPr lang="ja-JP" altLang="en-US" sz="2000" dirty="0" smtClean="0"/>
              <a:t>　</a:t>
            </a:r>
            <a:r>
              <a:rPr lang="en-US" altLang="ja-JP" sz="2000" dirty="0" smtClean="0"/>
              <a:t>FOREST</a:t>
            </a:r>
          </a:p>
          <a:p>
            <a:pPr lvl="1"/>
            <a:r>
              <a:rPr lang="en-US" altLang="ja-JP" sz="1800" dirty="0" smtClean="0"/>
              <a:t>SIS</a:t>
            </a:r>
            <a:r>
              <a:rPr lang="ja-JP" altLang="en-US" sz="1800" dirty="0" smtClean="0"/>
              <a:t>ミクサ評価</a:t>
            </a:r>
            <a:endParaRPr lang="en-US" altLang="ja-JP" sz="1800" dirty="0" smtClean="0"/>
          </a:p>
          <a:p>
            <a:pPr lvl="1"/>
            <a:r>
              <a:rPr lang="en-US" altLang="ja-JP" sz="1800" dirty="0" smtClean="0"/>
              <a:t>CLNA</a:t>
            </a:r>
            <a:r>
              <a:rPr lang="ja-JP" altLang="en-US" sz="1800" dirty="0" smtClean="0"/>
              <a:t>電源開発</a:t>
            </a:r>
            <a:endParaRPr lang="en-US" altLang="ja-JP" sz="1800" dirty="0" smtClean="0"/>
          </a:p>
          <a:p>
            <a:r>
              <a:rPr kumimoji="1" lang="en-US" altLang="ja-JP" sz="2000" dirty="0" smtClean="0"/>
              <a:t>ASTE</a:t>
            </a:r>
          </a:p>
          <a:p>
            <a:pPr lvl="1"/>
            <a:r>
              <a:rPr lang="en-US" altLang="ja-JP" sz="1800" dirty="0">
                <a:solidFill>
                  <a:srgbClr val="FF0000"/>
                </a:solidFill>
              </a:rPr>
              <a:t>DASH345</a:t>
            </a:r>
            <a:r>
              <a:rPr lang="ja-JP" altLang="en-US" sz="1800" dirty="0">
                <a:solidFill>
                  <a:srgbClr val="FF0000"/>
                </a:solidFill>
              </a:rPr>
              <a:t>改修</a:t>
            </a:r>
            <a:endParaRPr lang="en-US" altLang="ja-JP" sz="1800" dirty="0">
              <a:solidFill>
                <a:srgbClr val="FF0000"/>
              </a:solidFill>
            </a:endParaRPr>
          </a:p>
          <a:p>
            <a:pPr lvl="1"/>
            <a:r>
              <a:rPr lang="en-US" altLang="ja-JP" sz="1800" dirty="0">
                <a:solidFill>
                  <a:srgbClr val="FF0000"/>
                </a:solidFill>
              </a:rPr>
              <a:t>ASTE Band8</a:t>
            </a:r>
            <a:r>
              <a:rPr lang="ja-JP" altLang="en-US" sz="1800" dirty="0">
                <a:solidFill>
                  <a:srgbClr val="FF0000"/>
                </a:solidFill>
              </a:rPr>
              <a:t>（</a:t>
            </a:r>
            <a:r>
              <a:rPr lang="en-US" altLang="ja-JP" sz="1800" dirty="0">
                <a:solidFill>
                  <a:srgbClr val="FF0000"/>
                </a:solidFill>
              </a:rPr>
              <a:t>Band8 QM</a:t>
            </a:r>
            <a:r>
              <a:rPr lang="ja-JP" altLang="en-US" sz="1800" dirty="0">
                <a:solidFill>
                  <a:srgbClr val="FF0000"/>
                </a:solidFill>
              </a:rPr>
              <a:t>）改修</a:t>
            </a:r>
            <a:endParaRPr lang="en-US" altLang="ja-JP" sz="1800" dirty="0">
              <a:solidFill>
                <a:srgbClr val="FF0000"/>
              </a:solidFill>
            </a:endParaRPr>
          </a:p>
          <a:p>
            <a:pPr lvl="1"/>
            <a:r>
              <a:rPr lang="en-US" altLang="ja-JP" sz="1800" dirty="0"/>
              <a:t>3</a:t>
            </a:r>
            <a:r>
              <a:rPr lang="ja-JP" altLang="en-US" sz="1800" dirty="0"/>
              <a:t>カートリッジデュア</a:t>
            </a:r>
            <a:r>
              <a:rPr lang="ja-JP" altLang="en-US" sz="1800" dirty="0" smtClean="0"/>
              <a:t>開発</a:t>
            </a:r>
            <a:endParaRPr kumimoji="1" lang="en-US" altLang="ja-JP" sz="1800" dirty="0" smtClean="0"/>
          </a:p>
          <a:p>
            <a:r>
              <a:rPr lang="ja-JP" altLang="en-US" sz="2000" dirty="0"/>
              <a:t>他</a:t>
            </a:r>
            <a:r>
              <a:rPr lang="ja-JP" altLang="en-US" sz="2000" dirty="0" smtClean="0"/>
              <a:t>望遠鏡対応</a:t>
            </a:r>
            <a:endParaRPr lang="en-US" altLang="ja-JP" sz="2000" dirty="0" smtClean="0"/>
          </a:p>
          <a:p>
            <a:pPr lvl="1"/>
            <a:r>
              <a:rPr lang="ja-JP" altLang="en-US" sz="1800" dirty="0" smtClean="0"/>
              <a:t>名古屋大学　</a:t>
            </a:r>
            <a:r>
              <a:rPr lang="en-US" altLang="ja-JP" sz="1800" dirty="0" smtClean="0"/>
              <a:t>NANTEN2</a:t>
            </a:r>
            <a:r>
              <a:rPr lang="ja-JP" altLang="en-US" sz="1800" dirty="0" smtClean="0"/>
              <a:t>　開発支援</a:t>
            </a:r>
            <a:endParaRPr lang="en-US" altLang="ja-JP" sz="1800" dirty="0" smtClean="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5874" y="1565476"/>
            <a:ext cx="4860925" cy="3645694"/>
          </a:xfrm>
          <a:prstGeom prst="rect">
            <a:avLst/>
          </a:prstGeom>
        </p:spPr>
      </p:pic>
      <p:sp>
        <p:nvSpPr>
          <p:cNvPr id="6" name="円形吹き出し 5"/>
          <p:cNvSpPr/>
          <p:nvPr/>
        </p:nvSpPr>
        <p:spPr>
          <a:xfrm>
            <a:off x="4155311" y="4722470"/>
            <a:ext cx="1782501" cy="1446836"/>
          </a:xfrm>
          <a:prstGeom prst="wedgeEllipseCallout">
            <a:avLst>
              <a:gd name="adj1" fmla="val -3962"/>
              <a:gd name="adj2" fmla="val -927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ja-JP" dirty="0" smtClean="0"/>
              <a:t>DASH345</a:t>
            </a:r>
            <a:endParaRPr kumimoji="1" lang="ja-JP" altLang="en-US" dirty="0"/>
          </a:p>
        </p:txBody>
      </p:sp>
      <p:sp>
        <p:nvSpPr>
          <p:cNvPr id="7" name="円形吹き出し 6"/>
          <p:cNvSpPr/>
          <p:nvPr/>
        </p:nvSpPr>
        <p:spPr>
          <a:xfrm>
            <a:off x="7247681" y="974202"/>
            <a:ext cx="1782501" cy="1446836"/>
          </a:xfrm>
          <a:prstGeom prst="wedgeEllipseCallout">
            <a:avLst>
              <a:gd name="adj1" fmla="val -42274"/>
              <a:gd name="adj2" fmla="val 705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dirty="0" err="1" smtClean="0"/>
              <a:t>ASTE</a:t>
            </a:r>
            <a:r>
              <a:rPr kumimoji="1" lang="en-US" altLang="ja-JP" dirty="0" smtClean="0"/>
              <a:t> Band8</a:t>
            </a:r>
            <a:endParaRPr kumimoji="1" lang="ja-JP" altLang="en-US" dirty="0"/>
          </a:p>
        </p:txBody>
      </p:sp>
    </p:spTree>
    <p:extLst>
      <p:ext uri="{BB962C8B-B14F-4D97-AF65-F5344CB8AC3E}">
        <p14:creationId xmlns:p14="http://schemas.microsoft.com/office/powerpoint/2010/main" val="10960520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望遠鏡受信機開発</a:t>
            </a:r>
            <a:endParaRPr lang="en-US" altLang="ja-JP" dirty="0"/>
          </a:p>
        </p:txBody>
      </p:sp>
      <p:sp>
        <p:nvSpPr>
          <p:cNvPr id="3" name="コンテンツ プレースホルダー 2"/>
          <p:cNvSpPr>
            <a:spLocks noGrp="1"/>
          </p:cNvSpPr>
          <p:nvPr>
            <p:ph idx="1"/>
          </p:nvPr>
        </p:nvSpPr>
        <p:spPr>
          <a:xfrm>
            <a:off x="256571" y="1565476"/>
            <a:ext cx="3420320" cy="4525963"/>
          </a:xfrm>
        </p:spPr>
        <p:txBody>
          <a:bodyPr>
            <a:normAutofit/>
          </a:bodyPr>
          <a:lstStyle/>
          <a:p>
            <a:r>
              <a:rPr lang="en-US" altLang="ja-JP" sz="2000" dirty="0" smtClean="0"/>
              <a:t>NRO</a:t>
            </a:r>
            <a:r>
              <a:rPr lang="ja-JP" altLang="en-US" sz="2000" dirty="0" smtClean="0"/>
              <a:t>　</a:t>
            </a:r>
            <a:r>
              <a:rPr lang="en-US" altLang="ja-JP" sz="2000" dirty="0" smtClean="0"/>
              <a:t>FOREST</a:t>
            </a:r>
          </a:p>
          <a:p>
            <a:pPr lvl="1"/>
            <a:r>
              <a:rPr lang="en-US" altLang="ja-JP" sz="1800" dirty="0" smtClean="0"/>
              <a:t>SIS</a:t>
            </a:r>
            <a:r>
              <a:rPr lang="ja-JP" altLang="en-US" sz="1800" dirty="0" smtClean="0"/>
              <a:t>ミクサ評価</a:t>
            </a:r>
            <a:endParaRPr lang="en-US" altLang="ja-JP" sz="1800" dirty="0" smtClean="0"/>
          </a:p>
          <a:p>
            <a:pPr lvl="1"/>
            <a:r>
              <a:rPr lang="en-US" altLang="ja-JP" sz="1800" dirty="0" smtClean="0"/>
              <a:t>CLNA</a:t>
            </a:r>
            <a:r>
              <a:rPr lang="ja-JP" altLang="en-US" sz="1800" dirty="0" smtClean="0"/>
              <a:t>電源開発</a:t>
            </a:r>
            <a:endParaRPr lang="en-US" altLang="ja-JP" sz="1800" dirty="0" smtClean="0"/>
          </a:p>
          <a:p>
            <a:r>
              <a:rPr kumimoji="1" lang="en-US" altLang="ja-JP" sz="2000" dirty="0" smtClean="0"/>
              <a:t>ASTE</a:t>
            </a:r>
          </a:p>
          <a:p>
            <a:pPr lvl="1"/>
            <a:r>
              <a:rPr lang="en-US" altLang="ja-JP" sz="1800" dirty="0"/>
              <a:t>DASH345</a:t>
            </a:r>
            <a:r>
              <a:rPr lang="ja-JP" altLang="en-US" sz="1800" dirty="0"/>
              <a:t>改修</a:t>
            </a:r>
            <a:endParaRPr lang="en-US" altLang="ja-JP" sz="1800" dirty="0"/>
          </a:p>
          <a:p>
            <a:pPr lvl="1"/>
            <a:r>
              <a:rPr lang="en-US" altLang="ja-JP" sz="1800" dirty="0"/>
              <a:t>ASTE Band8</a:t>
            </a:r>
            <a:r>
              <a:rPr lang="ja-JP" altLang="en-US" sz="1800" dirty="0"/>
              <a:t>（</a:t>
            </a:r>
            <a:r>
              <a:rPr lang="en-US" altLang="ja-JP" sz="1800" dirty="0"/>
              <a:t>Band8 QM</a:t>
            </a:r>
            <a:r>
              <a:rPr lang="ja-JP" altLang="en-US" sz="1800" dirty="0"/>
              <a:t>）改修</a:t>
            </a:r>
            <a:endParaRPr lang="en-US" altLang="ja-JP" sz="1800" dirty="0"/>
          </a:p>
          <a:p>
            <a:pPr lvl="1"/>
            <a:r>
              <a:rPr lang="en-US" altLang="ja-JP" sz="1800" dirty="0">
                <a:solidFill>
                  <a:srgbClr val="FF0000"/>
                </a:solidFill>
              </a:rPr>
              <a:t>3</a:t>
            </a:r>
            <a:r>
              <a:rPr lang="ja-JP" altLang="en-US" sz="1800" dirty="0">
                <a:solidFill>
                  <a:srgbClr val="FF0000"/>
                </a:solidFill>
              </a:rPr>
              <a:t>カートリッジデュア</a:t>
            </a:r>
            <a:r>
              <a:rPr lang="ja-JP" altLang="en-US" sz="1800" dirty="0" smtClean="0">
                <a:solidFill>
                  <a:srgbClr val="FF0000"/>
                </a:solidFill>
              </a:rPr>
              <a:t>開発</a:t>
            </a:r>
            <a:endParaRPr kumimoji="1" lang="en-US" altLang="ja-JP" sz="1800" dirty="0" smtClean="0">
              <a:solidFill>
                <a:srgbClr val="FF0000"/>
              </a:solidFill>
            </a:endParaRPr>
          </a:p>
          <a:p>
            <a:r>
              <a:rPr lang="ja-JP" altLang="en-US" sz="2000" dirty="0"/>
              <a:t>他</a:t>
            </a:r>
            <a:r>
              <a:rPr lang="ja-JP" altLang="en-US" sz="2000" dirty="0" smtClean="0"/>
              <a:t>望遠鏡対応</a:t>
            </a:r>
            <a:endParaRPr lang="en-US" altLang="ja-JP" sz="2000" dirty="0" smtClean="0"/>
          </a:p>
          <a:p>
            <a:pPr lvl="1"/>
            <a:r>
              <a:rPr lang="ja-JP" altLang="en-US" sz="1800" dirty="0" smtClean="0"/>
              <a:t>名古屋大学　</a:t>
            </a:r>
            <a:r>
              <a:rPr lang="en-US" altLang="ja-JP" sz="1800" dirty="0" smtClean="0"/>
              <a:t>NANTEN2</a:t>
            </a:r>
            <a:r>
              <a:rPr lang="ja-JP" altLang="en-US" sz="1800" dirty="0" smtClean="0"/>
              <a:t>　開発支援</a:t>
            </a:r>
            <a:endParaRPr lang="en-US" altLang="ja-JP" sz="1800" dirty="0" smtClean="0"/>
          </a:p>
        </p:txBody>
      </p:sp>
      <p:grpSp>
        <p:nvGrpSpPr>
          <p:cNvPr id="4" name="グループ化 3"/>
          <p:cNvGrpSpPr/>
          <p:nvPr/>
        </p:nvGrpSpPr>
        <p:grpSpPr>
          <a:xfrm>
            <a:off x="3541853" y="1417637"/>
            <a:ext cx="4884517" cy="4288681"/>
            <a:chOff x="3951703" y="1417638"/>
            <a:chExt cx="3629617" cy="3231438"/>
          </a:xfrm>
        </p:grpSpPr>
        <p:pic>
          <p:nvPicPr>
            <p:cNvPr id="7" name="Picture 4" descr="C:\Users\nsatou\Desktop\ASTE\ASTEデュワ\技術シンポ2015\jpg_files\Assembly_all_4分の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64" r="9821"/>
            <a:stretch/>
          </p:blipFill>
          <p:spPr bwMode="auto">
            <a:xfrm>
              <a:off x="3951703" y="1417638"/>
              <a:ext cx="3629617" cy="323143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p:cNvCxnSpPr>
              <a:stCxn id="12" idx="3"/>
            </p:cNvCxnSpPr>
            <p:nvPr/>
          </p:nvCxnSpPr>
          <p:spPr>
            <a:xfrm>
              <a:off x="4722283" y="3471813"/>
              <a:ext cx="679621" cy="99297"/>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969226" y="3315278"/>
              <a:ext cx="753058" cy="313070"/>
            </a:xfrm>
            <a:prstGeom prst="rect">
              <a:avLst/>
            </a:prstGeom>
            <a:noFill/>
            <a:ln>
              <a:solidFill>
                <a:srgbClr val="FFFF00"/>
              </a:solidFill>
            </a:ln>
          </p:spPr>
          <p:txBody>
            <a:bodyPr wrap="none" rtlCol="0">
              <a:spAutoFit/>
            </a:bodyPr>
            <a:lstStyle/>
            <a:p>
              <a:r>
                <a:rPr kumimoji="1" lang="en-US" altLang="ja-JP" sz="1050" dirty="0" smtClean="0">
                  <a:solidFill>
                    <a:srgbClr val="FFFF00"/>
                  </a:solidFill>
                </a:rPr>
                <a:t>1</a:t>
              </a:r>
              <a:r>
                <a:rPr kumimoji="1" lang="ja-JP" altLang="en-US" sz="1050" dirty="0" smtClean="0">
                  <a:solidFill>
                    <a:srgbClr val="FFFF00"/>
                  </a:solidFill>
                </a:rPr>
                <a:t>段目ステージ</a:t>
              </a:r>
              <a:endParaRPr kumimoji="1" lang="en-US" altLang="ja-JP" sz="1050" dirty="0" smtClean="0">
                <a:solidFill>
                  <a:srgbClr val="FFFF00"/>
                </a:solidFill>
              </a:endParaRPr>
            </a:p>
            <a:p>
              <a:r>
                <a:rPr kumimoji="1" lang="en-US" altLang="ja-JP" sz="1050" dirty="0" smtClean="0">
                  <a:solidFill>
                    <a:srgbClr val="FFFF00"/>
                  </a:solidFill>
                </a:rPr>
                <a:t>(110K) Al1050</a:t>
              </a:r>
              <a:endParaRPr kumimoji="1" lang="ja-JP" altLang="en-US" sz="1050" dirty="0">
                <a:solidFill>
                  <a:srgbClr val="FFFF00"/>
                </a:solidFill>
              </a:endParaRPr>
            </a:p>
          </p:txBody>
        </p:sp>
        <p:cxnSp>
          <p:nvCxnSpPr>
            <p:cNvPr id="13" name="直線矢印コネクタ 12"/>
            <p:cNvCxnSpPr>
              <a:stCxn id="14" idx="3"/>
            </p:cNvCxnSpPr>
            <p:nvPr/>
          </p:nvCxnSpPr>
          <p:spPr>
            <a:xfrm>
              <a:off x="4720992" y="3076030"/>
              <a:ext cx="679621" cy="99297"/>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967934" y="2919495"/>
              <a:ext cx="753058" cy="313070"/>
            </a:xfrm>
            <a:prstGeom prst="rect">
              <a:avLst/>
            </a:prstGeom>
            <a:noFill/>
            <a:ln>
              <a:solidFill>
                <a:srgbClr val="FFFF00"/>
              </a:solidFill>
            </a:ln>
          </p:spPr>
          <p:txBody>
            <a:bodyPr wrap="none" rtlCol="0">
              <a:spAutoFit/>
            </a:bodyPr>
            <a:lstStyle/>
            <a:p>
              <a:r>
                <a:rPr lang="en-US" altLang="ja-JP" sz="1050" dirty="0">
                  <a:solidFill>
                    <a:srgbClr val="FFFF00"/>
                  </a:solidFill>
                </a:rPr>
                <a:t>2</a:t>
              </a:r>
              <a:r>
                <a:rPr kumimoji="1" lang="ja-JP" altLang="en-US" sz="1050" dirty="0" smtClean="0">
                  <a:solidFill>
                    <a:srgbClr val="FFFF00"/>
                  </a:solidFill>
                </a:rPr>
                <a:t>段目ステージ</a:t>
              </a:r>
              <a:endParaRPr kumimoji="1" lang="en-US" altLang="ja-JP" sz="1050" dirty="0" smtClean="0">
                <a:solidFill>
                  <a:srgbClr val="FFFF00"/>
                </a:solidFill>
              </a:endParaRPr>
            </a:p>
            <a:p>
              <a:r>
                <a:rPr kumimoji="1" lang="en-US" altLang="ja-JP" sz="1050" dirty="0" smtClean="0">
                  <a:solidFill>
                    <a:srgbClr val="FFFF00"/>
                  </a:solidFill>
                </a:rPr>
                <a:t>(15K) </a:t>
              </a:r>
              <a:r>
                <a:rPr kumimoji="1" lang="en-US" altLang="ja-JP" sz="1050" dirty="0" err="1" smtClean="0">
                  <a:solidFill>
                    <a:srgbClr val="FFFF00"/>
                  </a:solidFill>
                </a:rPr>
                <a:t>OFCu</a:t>
              </a:r>
              <a:endParaRPr kumimoji="1" lang="ja-JP" altLang="en-US" sz="1050" dirty="0">
                <a:solidFill>
                  <a:srgbClr val="FFFF00"/>
                </a:solidFill>
              </a:endParaRPr>
            </a:p>
          </p:txBody>
        </p:sp>
        <p:cxnSp>
          <p:nvCxnSpPr>
            <p:cNvPr id="15" name="直線矢印コネクタ 14"/>
            <p:cNvCxnSpPr>
              <a:stCxn id="16" idx="3"/>
            </p:cNvCxnSpPr>
            <p:nvPr/>
          </p:nvCxnSpPr>
          <p:spPr>
            <a:xfrm>
              <a:off x="4722283" y="2684374"/>
              <a:ext cx="679621" cy="99298"/>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969226" y="2527839"/>
              <a:ext cx="753058" cy="313070"/>
            </a:xfrm>
            <a:prstGeom prst="rect">
              <a:avLst/>
            </a:prstGeom>
            <a:noFill/>
            <a:ln>
              <a:solidFill>
                <a:srgbClr val="FFFF00"/>
              </a:solidFill>
            </a:ln>
          </p:spPr>
          <p:txBody>
            <a:bodyPr wrap="none" rtlCol="0">
              <a:spAutoFit/>
            </a:bodyPr>
            <a:lstStyle/>
            <a:p>
              <a:r>
                <a:rPr lang="en-US" altLang="ja-JP" sz="1050" dirty="0">
                  <a:solidFill>
                    <a:srgbClr val="FFFF00"/>
                  </a:solidFill>
                </a:rPr>
                <a:t>3</a:t>
              </a:r>
              <a:r>
                <a:rPr kumimoji="1" lang="ja-JP" altLang="en-US" sz="1050" dirty="0" smtClean="0">
                  <a:solidFill>
                    <a:srgbClr val="FFFF00"/>
                  </a:solidFill>
                </a:rPr>
                <a:t>段目ステージ</a:t>
              </a:r>
              <a:endParaRPr kumimoji="1" lang="en-US" altLang="ja-JP" sz="1050" dirty="0" smtClean="0">
                <a:solidFill>
                  <a:srgbClr val="FFFF00"/>
                </a:solidFill>
              </a:endParaRPr>
            </a:p>
            <a:p>
              <a:r>
                <a:rPr kumimoji="1" lang="en-US" altLang="ja-JP" sz="1050" dirty="0" smtClean="0">
                  <a:solidFill>
                    <a:srgbClr val="FFFF00"/>
                  </a:solidFill>
                </a:rPr>
                <a:t>(4K)</a:t>
              </a:r>
              <a:r>
                <a:rPr kumimoji="1" lang="ja-JP" altLang="en-US" sz="1050" dirty="0" smtClean="0">
                  <a:solidFill>
                    <a:srgbClr val="FFFF00"/>
                  </a:solidFill>
                </a:rPr>
                <a:t>　</a:t>
              </a:r>
              <a:r>
                <a:rPr lang="en-US" altLang="ja-JP" sz="1050" dirty="0" err="1" smtClean="0">
                  <a:solidFill>
                    <a:srgbClr val="FFFF00"/>
                  </a:solidFill>
                </a:rPr>
                <a:t>OFCu</a:t>
              </a:r>
              <a:endParaRPr kumimoji="1" lang="ja-JP" altLang="en-US" sz="1050" dirty="0">
                <a:solidFill>
                  <a:srgbClr val="FFFF00"/>
                </a:solidFill>
              </a:endParaRPr>
            </a:p>
          </p:txBody>
        </p:sp>
        <p:cxnSp>
          <p:nvCxnSpPr>
            <p:cNvPr id="17" name="直線矢印コネクタ 16"/>
            <p:cNvCxnSpPr>
              <a:stCxn id="18" idx="3"/>
            </p:cNvCxnSpPr>
            <p:nvPr/>
          </p:nvCxnSpPr>
          <p:spPr>
            <a:xfrm>
              <a:off x="4416550" y="2360618"/>
              <a:ext cx="708837" cy="124882"/>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979152" y="2264958"/>
              <a:ext cx="437398" cy="191321"/>
            </a:xfrm>
            <a:prstGeom prst="rect">
              <a:avLst/>
            </a:prstGeom>
            <a:noFill/>
            <a:ln>
              <a:solidFill>
                <a:srgbClr val="FFFF00"/>
              </a:solidFill>
            </a:ln>
          </p:spPr>
          <p:txBody>
            <a:bodyPr wrap="none" rtlCol="0">
              <a:spAutoFit/>
            </a:bodyPr>
            <a:lstStyle/>
            <a:p>
              <a:r>
                <a:rPr lang="ja-JP" altLang="en-US" sz="1050" dirty="0" smtClean="0">
                  <a:solidFill>
                    <a:srgbClr val="FFFF00"/>
                  </a:solidFill>
                </a:rPr>
                <a:t>冷凍機</a:t>
              </a:r>
              <a:endParaRPr kumimoji="1" lang="en-US" altLang="ja-JP" sz="1050" dirty="0" smtClean="0">
                <a:solidFill>
                  <a:srgbClr val="FFFF00"/>
                </a:solidFill>
              </a:endParaRPr>
            </a:p>
          </p:txBody>
        </p:sp>
        <p:cxnSp>
          <p:nvCxnSpPr>
            <p:cNvPr id="19" name="直線矢印コネクタ 18"/>
            <p:cNvCxnSpPr/>
            <p:nvPr/>
          </p:nvCxnSpPr>
          <p:spPr>
            <a:xfrm>
              <a:off x="6645840" y="2402308"/>
              <a:ext cx="422311" cy="435940"/>
            </a:xfrm>
            <a:prstGeom prst="straightConnector1">
              <a:avLst/>
            </a:prstGeom>
            <a:ln w="28575">
              <a:solidFill>
                <a:srgbClr val="FFFF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614943" y="2838248"/>
              <a:ext cx="935306" cy="313070"/>
            </a:xfrm>
            <a:prstGeom prst="rect">
              <a:avLst/>
            </a:prstGeom>
            <a:noFill/>
            <a:ln>
              <a:solidFill>
                <a:srgbClr val="FFFF00"/>
              </a:solidFill>
            </a:ln>
          </p:spPr>
          <p:txBody>
            <a:bodyPr wrap="none" rtlCol="0">
              <a:spAutoFit/>
            </a:bodyPr>
            <a:lstStyle/>
            <a:p>
              <a:r>
                <a:rPr kumimoji="1" lang="ja-JP" altLang="en-US" sz="1050" dirty="0" smtClean="0">
                  <a:solidFill>
                    <a:srgbClr val="FFFF00"/>
                  </a:solidFill>
                </a:rPr>
                <a:t>輻射シールド </a:t>
              </a:r>
              <a:r>
                <a:rPr kumimoji="1" lang="en-US" altLang="ja-JP" sz="1050" dirty="0" err="1" smtClean="0">
                  <a:solidFill>
                    <a:srgbClr val="FFFF00"/>
                  </a:solidFill>
                </a:rPr>
                <a:t>OFCu</a:t>
              </a:r>
              <a:endParaRPr kumimoji="1" lang="en-US" altLang="ja-JP" sz="1050" dirty="0" smtClean="0">
                <a:solidFill>
                  <a:srgbClr val="FFFF00"/>
                </a:solidFill>
              </a:endParaRPr>
            </a:p>
            <a:p>
              <a:r>
                <a:rPr kumimoji="1" lang="ja-JP" altLang="en-US" sz="1050" dirty="0" smtClean="0">
                  <a:solidFill>
                    <a:srgbClr val="FFFF00"/>
                  </a:solidFill>
                </a:rPr>
                <a:t>内側から</a:t>
              </a:r>
              <a:r>
                <a:rPr kumimoji="1" lang="en-US" altLang="ja-JP" sz="1050" dirty="0" smtClean="0">
                  <a:solidFill>
                    <a:srgbClr val="FFFF00"/>
                  </a:solidFill>
                </a:rPr>
                <a:t>15K,110K</a:t>
              </a:r>
              <a:endParaRPr kumimoji="1" lang="ja-JP" altLang="en-US" sz="1050" dirty="0">
                <a:solidFill>
                  <a:srgbClr val="FFFF00"/>
                </a:solidFill>
              </a:endParaRPr>
            </a:p>
          </p:txBody>
        </p:sp>
        <p:cxnSp>
          <p:nvCxnSpPr>
            <p:cNvPr id="21" name="直線矢印コネクタ 20"/>
            <p:cNvCxnSpPr>
              <a:stCxn id="22" idx="3"/>
            </p:cNvCxnSpPr>
            <p:nvPr/>
          </p:nvCxnSpPr>
          <p:spPr>
            <a:xfrm>
              <a:off x="4738295" y="2129096"/>
              <a:ext cx="891903" cy="483055"/>
            </a:xfrm>
            <a:prstGeom prst="straightConnector1">
              <a:avLst/>
            </a:prstGeom>
            <a:ln w="28575">
              <a:solidFill>
                <a:srgbClr val="FFFF00"/>
              </a:solidFill>
              <a:tailEnd type="ova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985237" y="2033436"/>
              <a:ext cx="753058" cy="191321"/>
            </a:xfrm>
            <a:prstGeom prst="rect">
              <a:avLst/>
            </a:prstGeom>
            <a:noFill/>
            <a:ln>
              <a:solidFill>
                <a:srgbClr val="FFFF00"/>
              </a:solidFill>
            </a:ln>
          </p:spPr>
          <p:txBody>
            <a:bodyPr wrap="none" rtlCol="0">
              <a:spAutoFit/>
            </a:bodyPr>
            <a:lstStyle/>
            <a:p>
              <a:r>
                <a:rPr kumimoji="1" lang="ja-JP" altLang="en-US" sz="1050" dirty="0" smtClean="0">
                  <a:solidFill>
                    <a:srgbClr val="FFFF00"/>
                  </a:solidFill>
                </a:rPr>
                <a:t>センターピラー</a:t>
              </a:r>
              <a:endParaRPr kumimoji="1" lang="en-US" altLang="ja-JP" sz="1050" dirty="0" smtClean="0">
                <a:solidFill>
                  <a:srgbClr val="FFFF00"/>
                </a:solidFill>
              </a:endParaRPr>
            </a:p>
          </p:txBody>
        </p:sp>
        <p:cxnSp>
          <p:nvCxnSpPr>
            <p:cNvPr id="23" name="直線矢印コネクタ 22"/>
            <p:cNvCxnSpPr>
              <a:endCxn id="24" idx="1"/>
            </p:cNvCxnSpPr>
            <p:nvPr/>
          </p:nvCxnSpPr>
          <p:spPr>
            <a:xfrm>
              <a:off x="6474168" y="3308103"/>
              <a:ext cx="260844" cy="359223"/>
            </a:xfrm>
            <a:prstGeom prst="straightConnector1">
              <a:avLst/>
            </a:prstGeom>
            <a:ln w="28575">
              <a:solidFill>
                <a:srgbClr val="FFFF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735012" y="3571665"/>
              <a:ext cx="767352" cy="191321"/>
            </a:xfrm>
            <a:prstGeom prst="rect">
              <a:avLst/>
            </a:prstGeom>
            <a:noFill/>
            <a:ln>
              <a:solidFill>
                <a:srgbClr val="FFFF00"/>
              </a:solidFill>
            </a:ln>
          </p:spPr>
          <p:txBody>
            <a:bodyPr wrap="none" rtlCol="0">
              <a:spAutoFit/>
            </a:bodyPr>
            <a:lstStyle/>
            <a:p>
              <a:r>
                <a:rPr kumimoji="1" lang="ja-JP" altLang="en-US" sz="1050" dirty="0" smtClean="0">
                  <a:solidFill>
                    <a:srgbClr val="FFFF00"/>
                  </a:solidFill>
                </a:rPr>
                <a:t>サーマルリンク</a:t>
              </a:r>
              <a:endParaRPr kumimoji="1" lang="en-US" altLang="ja-JP" sz="1050" dirty="0" smtClean="0">
                <a:solidFill>
                  <a:srgbClr val="FFFF00"/>
                </a:solidFill>
              </a:endParaRPr>
            </a:p>
          </p:txBody>
        </p:sp>
      </p:grpSp>
      <p:sp>
        <p:nvSpPr>
          <p:cNvPr id="25" name="テキスト ボックス 24"/>
          <p:cNvSpPr txBox="1"/>
          <p:nvPr/>
        </p:nvSpPr>
        <p:spPr>
          <a:xfrm>
            <a:off x="3790196" y="6095922"/>
            <a:ext cx="4592320" cy="646331"/>
          </a:xfrm>
          <a:prstGeom prst="rect">
            <a:avLst/>
          </a:prstGeom>
          <a:noFill/>
        </p:spPr>
        <p:txBody>
          <a:bodyPr wrap="square" rtlCol="0">
            <a:spAutoFit/>
          </a:bodyPr>
          <a:lstStyle/>
          <a:p>
            <a:r>
              <a:rPr kumimoji="1" lang="ja-JP" altLang="en-US" dirty="0" smtClean="0"/>
              <a:t>「天文学における技術シンポジウム」　</a:t>
            </a:r>
            <a:endParaRPr kumimoji="1" lang="en-US" altLang="ja-JP" dirty="0" smtClean="0"/>
          </a:p>
          <a:p>
            <a:r>
              <a:rPr kumimoji="1" lang="ja-JP" altLang="en-US" dirty="0" smtClean="0"/>
              <a:t>ポスター発表でより佐藤さんが報告します</a:t>
            </a:r>
            <a:endParaRPr kumimoji="1" lang="ja-JP" altLang="en-US" dirty="0"/>
          </a:p>
        </p:txBody>
      </p:sp>
      <p:sp>
        <p:nvSpPr>
          <p:cNvPr id="26" name="テキスト ボックス 25"/>
          <p:cNvSpPr txBox="1"/>
          <p:nvPr/>
        </p:nvSpPr>
        <p:spPr>
          <a:xfrm>
            <a:off x="3518704" y="5729469"/>
            <a:ext cx="5011838" cy="369332"/>
          </a:xfrm>
          <a:prstGeom prst="rect">
            <a:avLst/>
          </a:prstGeom>
          <a:noFill/>
        </p:spPr>
        <p:txBody>
          <a:bodyPr wrap="square" rtlCol="0">
            <a:spAutoFit/>
          </a:bodyPr>
          <a:lstStyle/>
          <a:p>
            <a:pPr algn="ctr"/>
            <a:r>
              <a:rPr kumimoji="1" lang="ja-JP" altLang="en-US" dirty="0" smtClean="0"/>
              <a:t>「</a:t>
            </a:r>
            <a:r>
              <a:rPr lang="en-US" altLang="ja-JP" dirty="0" err="1" smtClean="0"/>
              <a:t>ASTE</a:t>
            </a:r>
            <a:r>
              <a:rPr lang="ja-JP" altLang="en-US" dirty="0" smtClean="0"/>
              <a:t>新３カートリッジデュワーの冷却性能試験</a:t>
            </a:r>
            <a:r>
              <a:rPr kumimoji="1" lang="ja-JP" altLang="en-US" dirty="0" smtClean="0"/>
              <a:t>」</a:t>
            </a:r>
            <a:endParaRPr kumimoji="1" lang="ja-JP" altLang="en-US" dirty="0"/>
          </a:p>
        </p:txBody>
      </p:sp>
    </p:spTree>
    <p:extLst>
      <p:ext uri="{BB962C8B-B14F-4D97-AF65-F5344CB8AC3E}">
        <p14:creationId xmlns:p14="http://schemas.microsoft.com/office/powerpoint/2010/main" val="1966603359"/>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先端受信機</a:t>
            </a:r>
            <a:r>
              <a:rPr lang="ja-JP" altLang="en-US" dirty="0"/>
              <a:t>開発</a:t>
            </a:r>
            <a:endParaRPr lang="en-US" altLang="ja-JP" dirty="0"/>
          </a:p>
        </p:txBody>
      </p:sp>
      <p:sp>
        <p:nvSpPr>
          <p:cNvPr id="3" name="コンテンツ プレースホルダー 2"/>
          <p:cNvSpPr>
            <a:spLocks noGrp="1"/>
          </p:cNvSpPr>
          <p:nvPr>
            <p:ph idx="1"/>
          </p:nvPr>
        </p:nvSpPr>
        <p:spPr>
          <a:xfrm>
            <a:off x="131178" y="1542327"/>
            <a:ext cx="2635171" cy="4395486"/>
          </a:xfrm>
        </p:spPr>
        <p:txBody>
          <a:bodyPr>
            <a:noAutofit/>
          </a:bodyPr>
          <a:lstStyle/>
          <a:p>
            <a:r>
              <a:rPr lang="en-US" altLang="ja-JP" sz="2000" dirty="0" smtClean="0">
                <a:solidFill>
                  <a:srgbClr val="FF0000"/>
                </a:solidFill>
              </a:rPr>
              <a:t>Band1</a:t>
            </a:r>
            <a:r>
              <a:rPr lang="ja-JP" altLang="en-US" sz="2000" dirty="0" smtClean="0">
                <a:solidFill>
                  <a:srgbClr val="FF0000"/>
                </a:solidFill>
              </a:rPr>
              <a:t> </a:t>
            </a:r>
            <a:r>
              <a:rPr lang="en-US" altLang="ja-JP" sz="2000" dirty="0" smtClean="0">
                <a:solidFill>
                  <a:srgbClr val="FF0000"/>
                </a:solidFill>
              </a:rPr>
              <a:t>Band2</a:t>
            </a:r>
          </a:p>
          <a:p>
            <a:pPr lvl="1"/>
            <a:r>
              <a:rPr lang="ja-JP" altLang="en-US" sz="1800" dirty="0"/>
              <a:t>光学系</a:t>
            </a:r>
            <a:r>
              <a:rPr lang="ja-JP" altLang="en-US" sz="1800" dirty="0" smtClean="0"/>
              <a:t>設計</a:t>
            </a:r>
            <a:endParaRPr lang="en-US" altLang="ja-JP" sz="1800" dirty="0" smtClean="0"/>
          </a:p>
          <a:p>
            <a:pPr lvl="1"/>
            <a:r>
              <a:rPr lang="en-US" altLang="ja-JP" sz="1800" dirty="0" smtClean="0"/>
              <a:t>40GHz</a:t>
            </a:r>
            <a:r>
              <a:rPr lang="ja-JP" altLang="en-US" sz="1800" dirty="0" smtClean="0"/>
              <a:t>帯コルゲートホーン試作</a:t>
            </a:r>
            <a:endParaRPr lang="en-US" altLang="ja-JP" sz="1800" dirty="0" smtClean="0"/>
          </a:p>
          <a:p>
            <a:r>
              <a:rPr kumimoji="1" lang="en-US" altLang="ja-JP" sz="2000" dirty="0" smtClean="0"/>
              <a:t>Band</a:t>
            </a:r>
            <a:r>
              <a:rPr kumimoji="1" lang="ja-JP" altLang="en-US" sz="2000" dirty="0" smtClean="0"/>
              <a:t>　１１</a:t>
            </a:r>
            <a:endParaRPr kumimoji="1" lang="en-US" altLang="ja-JP" sz="2000" dirty="0" smtClean="0"/>
          </a:p>
          <a:p>
            <a:pPr lvl="1"/>
            <a:r>
              <a:rPr lang="ja-JP" altLang="en-US" sz="1800" dirty="0"/>
              <a:t>デバイス</a:t>
            </a:r>
            <a:endParaRPr kumimoji="1" lang="en-US" altLang="ja-JP" sz="1800" dirty="0" smtClean="0"/>
          </a:p>
          <a:p>
            <a:r>
              <a:rPr kumimoji="1" lang="en-US" altLang="ja-JP" sz="2000" dirty="0" err="1" smtClean="0"/>
              <a:t>WideBand</a:t>
            </a:r>
            <a:endParaRPr kumimoji="1" lang="en-US" altLang="ja-JP" sz="2000" dirty="0" smtClean="0"/>
          </a:p>
          <a:p>
            <a:pPr lvl="1"/>
            <a:r>
              <a:rPr kumimoji="1" lang="en-US" altLang="ja-JP" sz="1800" dirty="0" smtClean="0"/>
              <a:t>RF</a:t>
            </a:r>
            <a:r>
              <a:rPr lang="ja-JP" altLang="en-US" sz="1800" dirty="0"/>
              <a:t> </a:t>
            </a:r>
            <a:r>
              <a:rPr kumimoji="1" lang="en-US" altLang="ja-JP" sz="1800" dirty="0" smtClean="0"/>
              <a:t>wide band</a:t>
            </a:r>
          </a:p>
          <a:p>
            <a:pPr lvl="1"/>
            <a:r>
              <a:rPr lang="en-US" altLang="ja-JP" sz="1800" dirty="0" smtClean="0"/>
              <a:t>IF  wide band</a:t>
            </a:r>
            <a:endParaRPr kumimoji="1" lang="en-US" altLang="ja-JP" sz="1800" dirty="0" smtClean="0"/>
          </a:p>
          <a:p>
            <a:r>
              <a:rPr kumimoji="1" lang="en-US" altLang="ja-JP" sz="2000" dirty="0" smtClean="0"/>
              <a:t>Multi</a:t>
            </a:r>
            <a:r>
              <a:rPr kumimoji="1" lang="ja-JP" altLang="en-US" sz="2000" dirty="0" smtClean="0"/>
              <a:t>　</a:t>
            </a:r>
            <a:r>
              <a:rPr kumimoji="1" lang="en-US" altLang="ja-JP" sz="2000" dirty="0" smtClean="0"/>
              <a:t>Beam</a:t>
            </a:r>
          </a:p>
          <a:p>
            <a:pPr lvl="1"/>
            <a:r>
              <a:rPr lang="ja-JP" altLang="en-US" sz="1800" dirty="0" smtClean="0"/>
              <a:t>概念検討</a:t>
            </a:r>
            <a:endParaRPr lang="en-US" altLang="ja-JP" sz="1800" dirty="0"/>
          </a:p>
        </p:txBody>
      </p:sp>
      <p:grpSp>
        <p:nvGrpSpPr>
          <p:cNvPr id="4" name="グループ化 3"/>
          <p:cNvGrpSpPr>
            <a:grpSpLocks noChangeAspect="1"/>
          </p:cNvGrpSpPr>
          <p:nvPr/>
        </p:nvGrpSpPr>
        <p:grpSpPr>
          <a:xfrm>
            <a:off x="3129280" y="1267740"/>
            <a:ext cx="5066450" cy="5061506"/>
            <a:chOff x="613459" y="10415658"/>
            <a:chExt cx="13907363" cy="13893794"/>
          </a:xfrm>
        </p:grpSpPr>
        <p:pic>
          <p:nvPicPr>
            <p:cNvPr id="7" name="Picture 104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68"/>
            <a:stretch/>
          </p:blipFill>
          <p:spPr bwMode="auto">
            <a:xfrm>
              <a:off x="2537811" y="16111256"/>
              <a:ext cx="9963101" cy="819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613459" y="10415658"/>
              <a:ext cx="13907363" cy="5829424"/>
            </a:xfrm>
            <a:prstGeom prst="rect">
              <a:avLst/>
            </a:prstGeom>
          </p:spPr>
          <p:txBody>
            <a:bodyPr wrap="square">
              <a:spAutoFit/>
            </a:bodyPr>
            <a:lstStyle/>
            <a:p>
              <a:pPr indent="63793">
                <a:tabLst>
                  <a:tab pos="111638" algn="l"/>
                </a:tabLst>
              </a:pPr>
              <a:r>
                <a:rPr lang="ja-JP" altLang="en-US" sz="1200" b="1" dirty="0" smtClean="0">
                  <a:latin typeface="メイリオ" panose="020B0604030504040204" pitchFamily="50" charset="-128"/>
                  <a:ea typeface="メイリオ" panose="020B0604030504040204" pitchFamily="50" charset="-128"/>
                  <a:cs typeface="Arial Unicode MS" panose="020B0604020202020204" pitchFamily="50" charset="-128"/>
                </a:rPr>
                <a:t>開発の概要</a:t>
              </a:r>
              <a:endParaRPr lang="en-US" altLang="ja-JP" sz="1200" b="1" dirty="0" smtClean="0">
                <a:latin typeface="メイリオ" panose="020B0604030504040204" pitchFamily="50" charset="-128"/>
                <a:ea typeface="メイリオ" panose="020B0604030504040204" pitchFamily="50" charset="-128"/>
                <a:cs typeface="Arial Unicode MS" panose="020B0604020202020204" pitchFamily="50" charset="-128"/>
              </a:endParaRPr>
            </a:p>
            <a:p>
              <a:pPr indent="63793">
                <a:tabLst>
                  <a:tab pos="111638"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アルマ望遠鏡に未搭載のバンド</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1</a:t>
              </a:r>
              <a:r>
                <a:rPr lang="ja-JP" altLang="en-US" sz="1200" dirty="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と</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2</a:t>
              </a:r>
              <a:r>
                <a:rPr lang="ja-JP" altLang="en-US" sz="1200" dirty="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受信機</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の開発が</a:t>
              </a:r>
              <a:r>
                <a:rPr lang="ja-JP" altLang="en-US" sz="1200" dirty="0" smtClean="0">
                  <a:latin typeface="メイリオ" panose="020B0604030504040204" pitchFamily="50" charset="-128"/>
                  <a:ea typeface="メイリオ" panose="020B0604030504040204" pitchFamily="50" charset="-128"/>
                  <a:cs typeface="Arial Unicode MS" panose="020B0604020202020204" pitchFamily="50" charset="-128"/>
                </a:rPr>
                <a:t>国際共同で推進されています。</a:t>
              </a:r>
              <a:endParaRPr lang="en-US" altLang="ja-JP" sz="1200" dirty="0" smtClean="0">
                <a:latin typeface="メイリオ" panose="020B0604030504040204" pitchFamily="50" charset="-128"/>
                <a:ea typeface="メイリオ" panose="020B0604030504040204" pitchFamily="50" charset="-128"/>
                <a:cs typeface="Arial Unicode MS" panose="020B0604020202020204" pitchFamily="50" charset="-128"/>
              </a:endParaRPr>
            </a:p>
            <a:p>
              <a:pPr indent="63793">
                <a:tabLst>
                  <a:tab pos="111638"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・バンド</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1</a:t>
              </a:r>
            </a:p>
            <a:p>
              <a:pPr indent="63793">
                <a:tabLst>
                  <a:tab pos="111638" algn="l"/>
                </a:tabLst>
              </a:pPr>
              <a:r>
                <a:rPr lang="ja-JP" altLang="en-US" sz="1200" dirty="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周波数帯</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:35-50 (52)</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GHz</a:t>
              </a:r>
            </a:p>
            <a:p>
              <a:pPr indent="63793">
                <a:tabLst>
                  <a:tab pos="111638" algn="l"/>
                </a:tabLst>
              </a:pPr>
              <a:r>
                <a:rPr lang="ja-JP" altLang="en-US" sz="1200" dirty="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参加国：台湾</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アメリカ、カナダ</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チリ</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日本</a:t>
              </a:r>
              <a:endPar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endParaRPr>
            </a:p>
            <a:p>
              <a:pPr indent="63793">
                <a:tabLst>
                  <a:tab pos="111638"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・バンド</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2</a:t>
              </a:r>
            </a:p>
            <a:p>
              <a:pPr indent="63793">
                <a:tabLst>
                  <a:tab pos="111638" algn="l"/>
                </a:tabLst>
              </a:pPr>
              <a:r>
                <a:rPr lang="ja-JP" altLang="en-US" sz="1200" dirty="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周波数帯</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:67-90</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a:t>
              </a:r>
              <a:r>
                <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GHz</a:t>
              </a:r>
            </a:p>
            <a:p>
              <a:pPr indent="63793">
                <a:tabLst>
                  <a:tab pos="111638" algn="l"/>
                </a:tabLst>
              </a:pPr>
              <a:r>
                <a:rPr lang="ja-JP" altLang="en-US" sz="1200" dirty="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a:t>
              </a: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参加国：アメリカ、日本</a:t>
              </a:r>
              <a:endParaRPr lang="en-US" altLang="ja-JP"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endParaRPr>
            </a:p>
            <a:p>
              <a:pPr indent="63793">
                <a:tabLst>
                  <a:tab pos="111638" algn="l"/>
                </a:tabLst>
              </a:pPr>
              <a:r>
                <a:rPr lang="ja-JP" altLang="en-US" sz="1200" b="1"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どんな</a:t>
              </a:r>
              <a:r>
                <a:rPr lang="ja-JP" altLang="en-US" sz="1200" b="1" dirty="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研究・技術が必要？</a:t>
              </a:r>
              <a:endParaRPr lang="en-US" altLang="ja-JP" sz="1200" b="1" dirty="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endParaRPr>
            </a:p>
            <a:p>
              <a:pPr indent="63793">
                <a:tabLst>
                  <a:tab pos="111638" algn="l"/>
                </a:tabLst>
              </a:pPr>
              <a:r>
                <a:rPr lang="ja-JP" altLang="en-US" sz="1200" dirty="0" smtClean="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rPr>
                <a:t>　コンパクトな光学系設計、半導体技術</a:t>
              </a:r>
              <a:endParaRPr lang="en-US" altLang="ja-JP" sz="1200" dirty="0">
                <a:solidFill>
                  <a:prstClr val="black"/>
                </a:solidFill>
                <a:latin typeface="メイリオ" panose="020B0604030504040204" pitchFamily="50" charset="-128"/>
                <a:ea typeface="メイリオ" panose="020B0604030504040204" pitchFamily="50" charset="-128"/>
                <a:cs typeface="Arial Unicode MS" panose="020B0604020202020204" pitchFamily="50" charset="-128"/>
              </a:endParaRPr>
            </a:p>
          </p:txBody>
        </p:sp>
      </p:grpSp>
    </p:spTree>
    <p:extLst>
      <p:ext uri="{BB962C8B-B14F-4D97-AF65-F5344CB8AC3E}">
        <p14:creationId xmlns:p14="http://schemas.microsoft.com/office/powerpoint/2010/main" val="1709004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先端受信機</a:t>
            </a:r>
            <a:r>
              <a:rPr lang="ja-JP" altLang="en-US" dirty="0"/>
              <a:t>開発</a:t>
            </a:r>
            <a:endParaRPr lang="en-US" altLang="ja-JP" dirty="0"/>
          </a:p>
        </p:txBody>
      </p:sp>
      <p:sp>
        <p:nvSpPr>
          <p:cNvPr id="3" name="コンテンツ プレースホルダー 2"/>
          <p:cNvSpPr>
            <a:spLocks noGrp="1"/>
          </p:cNvSpPr>
          <p:nvPr>
            <p:ph idx="1"/>
          </p:nvPr>
        </p:nvSpPr>
        <p:spPr>
          <a:xfrm>
            <a:off x="131178" y="1542327"/>
            <a:ext cx="2635171" cy="4395486"/>
          </a:xfrm>
        </p:spPr>
        <p:txBody>
          <a:bodyPr>
            <a:noAutofit/>
          </a:bodyPr>
          <a:lstStyle/>
          <a:p>
            <a:r>
              <a:rPr lang="en-US" altLang="ja-JP" sz="2000" dirty="0" smtClean="0"/>
              <a:t>Band1</a:t>
            </a:r>
            <a:r>
              <a:rPr lang="ja-JP" altLang="en-US" sz="2000" dirty="0" smtClean="0"/>
              <a:t> </a:t>
            </a:r>
            <a:r>
              <a:rPr lang="en-US" altLang="ja-JP" sz="2000" dirty="0" smtClean="0"/>
              <a:t>Band2</a:t>
            </a:r>
          </a:p>
          <a:p>
            <a:pPr lvl="1"/>
            <a:r>
              <a:rPr lang="ja-JP" altLang="en-US" sz="1800" dirty="0">
                <a:solidFill>
                  <a:srgbClr val="FF0000"/>
                </a:solidFill>
              </a:rPr>
              <a:t>光学系</a:t>
            </a:r>
            <a:r>
              <a:rPr lang="ja-JP" altLang="en-US" sz="1800" dirty="0" smtClean="0">
                <a:solidFill>
                  <a:srgbClr val="FF0000"/>
                </a:solidFill>
              </a:rPr>
              <a:t>設計</a:t>
            </a:r>
            <a:endParaRPr lang="en-US" altLang="ja-JP" sz="1800" dirty="0" smtClean="0">
              <a:solidFill>
                <a:srgbClr val="FF0000"/>
              </a:solidFill>
            </a:endParaRPr>
          </a:p>
          <a:p>
            <a:pPr lvl="1"/>
            <a:r>
              <a:rPr lang="en-US" altLang="ja-JP" sz="1800" dirty="0" smtClean="0"/>
              <a:t>40GHz</a:t>
            </a:r>
            <a:r>
              <a:rPr lang="ja-JP" altLang="en-US" sz="1800" dirty="0" smtClean="0"/>
              <a:t>帯コルゲートホーン試作</a:t>
            </a:r>
            <a:endParaRPr lang="en-US" altLang="ja-JP" sz="1800" dirty="0" smtClean="0"/>
          </a:p>
          <a:p>
            <a:r>
              <a:rPr kumimoji="1" lang="en-US" altLang="ja-JP" sz="2000" dirty="0" smtClean="0"/>
              <a:t>Band</a:t>
            </a:r>
            <a:r>
              <a:rPr kumimoji="1" lang="ja-JP" altLang="en-US" sz="2000" dirty="0" smtClean="0"/>
              <a:t>　１１</a:t>
            </a:r>
            <a:endParaRPr kumimoji="1" lang="en-US" altLang="ja-JP" sz="2000" dirty="0" smtClean="0"/>
          </a:p>
          <a:p>
            <a:pPr lvl="1"/>
            <a:r>
              <a:rPr lang="ja-JP" altLang="en-US" sz="1800" dirty="0"/>
              <a:t>デバイス</a:t>
            </a:r>
            <a:endParaRPr kumimoji="1" lang="en-US" altLang="ja-JP" sz="1800" dirty="0" smtClean="0"/>
          </a:p>
          <a:p>
            <a:r>
              <a:rPr kumimoji="1" lang="en-US" altLang="ja-JP" sz="2000" dirty="0" err="1" smtClean="0"/>
              <a:t>WideBand</a:t>
            </a:r>
            <a:endParaRPr kumimoji="1" lang="en-US" altLang="ja-JP" sz="2000" dirty="0" smtClean="0"/>
          </a:p>
          <a:p>
            <a:pPr lvl="1"/>
            <a:r>
              <a:rPr kumimoji="1" lang="en-US" altLang="ja-JP" sz="1800" dirty="0" smtClean="0"/>
              <a:t>RF</a:t>
            </a:r>
            <a:r>
              <a:rPr lang="ja-JP" altLang="en-US" sz="1800" dirty="0"/>
              <a:t> </a:t>
            </a:r>
            <a:r>
              <a:rPr kumimoji="1" lang="en-US" altLang="ja-JP" sz="1800" dirty="0" smtClean="0"/>
              <a:t>wide band</a:t>
            </a:r>
          </a:p>
          <a:p>
            <a:pPr lvl="1"/>
            <a:r>
              <a:rPr lang="en-US" altLang="ja-JP" sz="1800" dirty="0" smtClean="0"/>
              <a:t>IF  wide band</a:t>
            </a:r>
            <a:endParaRPr kumimoji="1" lang="en-US" altLang="ja-JP" sz="1800" dirty="0" smtClean="0"/>
          </a:p>
          <a:p>
            <a:r>
              <a:rPr kumimoji="1" lang="en-US" altLang="ja-JP" sz="2000" dirty="0" smtClean="0"/>
              <a:t>Multi</a:t>
            </a:r>
            <a:r>
              <a:rPr kumimoji="1" lang="ja-JP" altLang="en-US" sz="2000" dirty="0" smtClean="0"/>
              <a:t>　</a:t>
            </a:r>
            <a:r>
              <a:rPr kumimoji="1" lang="en-US" altLang="ja-JP" sz="2000" dirty="0" smtClean="0"/>
              <a:t>Beam</a:t>
            </a:r>
          </a:p>
          <a:p>
            <a:pPr lvl="1"/>
            <a:r>
              <a:rPr lang="ja-JP" altLang="en-US" sz="1800" dirty="0" smtClean="0"/>
              <a:t>概念検討</a:t>
            </a:r>
            <a:endParaRPr lang="en-US" altLang="ja-JP" sz="1800" dirty="0"/>
          </a:p>
        </p:txBody>
      </p:sp>
      <p:grpSp>
        <p:nvGrpSpPr>
          <p:cNvPr id="10" name="グループ化 9"/>
          <p:cNvGrpSpPr>
            <a:grpSpLocks noChangeAspect="1"/>
          </p:cNvGrpSpPr>
          <p:nvPr/>
        </p:nvGrpSpPr>
        <p:grpSpPr>
          <a:xfrm>
            <a:off x="2936240" y="4225"/>
            <a:ext cx="5590679" cy="6346384"/>
            <a:chOff x="29199" y="6639401"/>
            <a:chExt cx="15812441" cy="17949848"/>
          </a:xfrm>
        </p:grpSpPr>
        <p:sp>
          <p:nvSpPr>
            <p:cNvPr id="11" name="Rectangle 580"/>
            <p:cNvSpPr>
              <a:spLocks noChangeArrowheads="1"/>
            </p:cNvSpPr>
            <p:nvPr/>
          </p:nvSpPr>
          <p:spPr bwMode="auto">
            <a:xfrm>
              <a:off x="29199" y="6639401"/>
              <a:ext cx="522485" cy="870504"/>
            </a:xfrm>
            <a:prstGeom prst="rect">
              <a:avLst/>
            </a:prstGeom>
            <a:noFill/>
            <a:ln w="9525">
              <a:noFill/>
              <a:miter lim="800000"/>
              <a:headEnd/>
              <a:tailEnd/>
            </a:ln>
          </p:spPr>
          <p:txBody>
            <a:bodyPr wrap="none" anchor="ctr">
              <a:spAutoFit/>
            </a:bodyPr>
            <a:lstStyle/>
            <a:p>
              <a:endParaRPr lang="en-GB" sz="1400">
                <a:latin typeface="メイリオ."/>
              </a:endParaRPr>
            </a:p>
          </p:txBody>
        </p:sp>
        <p:sp>
          <p:nvSpPr>
            <p:cNvPr id="14" name="タイトル 1"/>
            <p:cNvSpPr txBox="1">
              <a:spLocks/>
            </p:cNvSpPr>
            <p:nvPr/>
          </p:nvSpPr>
          <p:spPr bwMode="auto">
            <a:xfrm>
              <a:off x="706726" y="10202623"/>
              <a:ext cx="7282374" cy="869378"/>
            </a:xfrm>
            <a:prstGeom prst="rect">
              <a:avLst/>
            </a:prstGeom>
            <a:ln>
              <a:headEnd/>
              <a:tailEnd/>
            </a:ln>
          </p:spPr>
          <p:style>
            <a:lnRef idx="2">
              <a:schemeClr val="dk1"/>
            </a:lnRef>
            <a:fillRef idx="1">
              <a:schemeClr val="lt1"/>
            </a:fillRef>
            <a:effectRef idx="0">
              <a:schemeClr val="dk1"/>
            </a:effectRef>
            <a:fontRef idx="minor">
              <a:schemeClr val="dk1"/>
            </a:fontRef>
          </p:style>
          <p:txBody>
            <a:bodyPr lIns="417643" tIns="208822" rIns="417643" bIns="208822" anchor="ctr">
              <a:noAutofit/>
            </a:bodyPr>
            <a:lstStyle/>
            <a:p>
              <a:pPr algn="ctr">
                <a:lnSpc>
                  <a:spcPct val="80000"/>
                </a:lnSpc>
              </a:pPr>
              <a:r>
                <a:rPr lang="ja-JP" altLang="en-US" sz="1400" dirty="0" smtClean="0">
                  <a:latin typeface="メイリオ" panose="020B0604030504040204" pitchFamily="50" charset="-128"/>
                  <a:ea typeface="メイリオ" panose="020B0604030504040204" pitchFamily="50" charset="-128"/>
                </a:rPr>
                <a:t>コルゲートホーン</a:t>
              </a:r>
              <a:endParaRPr lang="en-US" altLang="ja-JP" sz="1400" dirty="0">
                <a:latin typeface="メイリオ" panose="020B0604030504040204" pitchFamily="50" charset="-128"/>
                <a:ea typeface="メイリオ" panose="020B0604030504040204" pitchFamily="50" charset="-128"/>
              </a:endParaRPr>
            </a:p>
          </p:txBody>
        </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700" y="11375478"/>
              <a:ext cx="5630307" cy="1855117"/>
            </a:xfrm>
            <a:prstGeom prst="rect">
              <a:avLst/>
            </a:prstGeom>
            <a:noFill/>
            <a:ln>
              <a:noFill/>
            </a:ln>
          </p:spPr>
        </p:pic>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9796" y="11473818"/>
              <a:ext cx="2778607" cy="1599540"/>
            </a:xfrm>
            <a:prstGeom prst="rect">
              <a:avLst/>
            </a:prstGeom>
            <a:noFill/>
            <a:ln>
              <a:noFill/>
            </a:ln>
          </p:spPr>
        </p:pic>
        <p:sp>
          <p:nvSpPr>
            <p:cNvPr id="17" name="テキスト ボックス 16"/>
            <p:cNvSpPr txBox="1"/>
            <p:nvPr/>
          </p:nvSpPr>
          <p:spPr>
            <a:xfrm>
              <a:off x="6297875" y="11956395"/>
              <a:ext cx="1440160" cy="870504"/>
            </a:xfrm>
            <a:prstGeom prst="rect">
              <a:avLst/>
            </a:prstGeom>
            <a:noFill/>
          </p:spPr>
          <p:txBody>
            <a:bodyPr wrap="square" rtlCol="0">
              <a:spAutoFit/>
            </a:bodyPr>
            <a:lstStyle/>
            <a:p>
              <a:r>
                <a:rPr lang="en-US" sz="1400" dirty="0" smtClean="0">
                  <a:latin typeface="メイリオ."/>
                </a:rPr>
                <a:t>vs</a:t>
              </a:r>
              <a:endParaRPr lang="en-US" sz="1400" dirty="0">
                <a:latin typeface="メイリオ."/>
              </a:endParaRPr>
            </a:p>
          </p:txBody>
        </p:sp>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1689" y="20999148"/>
              <a:ext cx="4894079" cy="3564673"/>
            </a:xfrm>
            <a:prstGeom prst="rect">
              <a:avLst/>
            </a:prstGeom>
          </p:spPr>
        </p:pic>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89647" y="21122162"/>
              <a:ext cx="4064149" cy="2784942"/>
            </a:xfrm>
            <a:prstGeom prst="rect">
              <a:avLst/>
            </a:prstGeom>
          </p:spPr>
        </p:pic>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0783" y="20932651"/>
              <a:ext cx="5020291" cy="3656598"/>
            </a:xfrm>
            <a:prstGeom prst="rect">
              <a:avLst/>
            </a:prstGeom>
          </p:spPr>
        </p:pic>
        <p:sp>
          <p:nvSpPr>
            <p:cNvPr id="21" name="タイトル 1"/>
            <p:cNvSpPr txBox="1">
              <a:spLocks/>
            </p:cNvSpPr>
            <p:nvPr/>
          </p:nvSpPr>
          <p:spPr bwMode="auto">
            <a:xfrm>
              <a:off x="866523" y="19415025"/>
              <a:ext cx="11749095" cy="845699"/>
            </a:xfrm>
            <a:prstGeom prst="rect">
              <a:avLst/>
            </a:prstGeom>
            <a:ln>
              <a:headEnd/>
              <a:tailEnd/>
            </a:ln>
          </p:spPr>
          <p:style>
            <a:lnRef idx="2">
              <a:schemeClr val="dk1"/>
            </a:lnRef>
            <a:fillRef idx="1">
              <a:schemeClr val="lt1"/>
            </a:fillRef>
            <a:effectRef idx="0">
              <a:schemeClr val="dk1"/>
            </a:effectRef>
            <a:fontRef idx="minor">
              <a:schemeClr val="dk1"/>
            </a:fontRef>
          </p:style>
          <p:txBody>
            <a:bodyPr lIns="417643" tIns="208822" rIns="417643" bIns="208822" anchor="ctr"/>
            <a:lstStyle/>
            <a:p>
              <a:pPr algn="ctr">
                <a:lnSpc>
                  <a:spcPct val="80000"/>
                </a:lnSpc>
              </a:pPr>
              <a:r>
                <a:rPr lang="ja-JP" altLang="en-US" sz="1400" dirty="0" smtClean="0">
                  <a:latin typeface="メイリオ" panose="020B0604030504040204" pitchFamily="50" charset="-128"/>
                  <a:ea typeface="メイリオ" panose="020B0604030504040204" pitchFamily="50" charset="-128"/>
                </a:rPr>
                <a:t>テラヘルツビームの測定</a:t>
              </a:r>
              <a:r>
                <a:rPr lang="en-US" altLang="ja-JP" sz="1400" dirty="0" smtClean="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世界初！</a:t>
              </a:r>
              <a:r>
                <a:rPr lang="en-US" altLang="ja-JP" sz="1400" dirty="0" smtClean="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p:txBody>
        </p:sp>
        <p:pic>
          <p:nvPicPr>
            <p:cNvPr id="22" name="図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111" y="14796804"/>
              <a:ext cx="3988694" cy="4379833"/>
            </a:xfrm>
            <a:prstGeom prst="rect">
              <a:avLst/>
            </a:prstGeom>
          </p:spPr>
        </p:pic>
        <p:pic>
          <p:nvPicPr>
            <p:cNvPr id="23" name="図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623746" y="15027327"/>
              <a:ext cx="4355056" cy="4042552"/>
            </a:xfrm>
            <a:prstGeom prst="rect">
              <a:avLst/>
            </a:prstGeom>
            <a:noFill/>
            <a:ln>
              <a:noFill/>
            </a:ln>
          </p:spPr>
        </p:pic>
        <p:sp>
          <p:nvSpPr>
            <p:cNvPr id="24" name="テキスト ボックス 23"/>
            <p:cNvSpPr txBox="1"/>
            <p:nvPr/>
          </p:nvSpPr>
          <p:spPr>
            <a:xfrm>
              <a:off x="5902496" y="20468158"/>
              <a:ext cx="9939144" cy="870504"/>
            </a:xfrm>
            <a:prstGeom prst="rect">
              <a:avLst/>
            </a:prstGeom>
            <a:noFill/>
          </p:spPr>
          <p:txBody>
            <a:bodyPr wrap="none" rtlCol="0">
              <a:spAutoFit/>
            </a:bodyPr>
            <a:lstStyle/>
            <a:p>
              <a:r>
                <a:rPr lang="en-US" sz="1400" dirty="0" smtClean="0">
                  <a:latin typeface="メイリオ" panose="020B0604030504040204" pitchFamily="50" charset="-128"/>
                  <a:ea typeface="メイリオ" panose="020B0604030504040204" pitchFamily="50" charset="-128"/>
                </a:rPr>
                <a:t>1.47 THz</a:t>
              </a:r>
              <a:r>
                <a:rPr lang="ja-JP" altLang="en-US" sz="1400" dirty="0" err="1" smtClean="0">
                  <a:latin typeface="メイリオ" panose="020B0604030504040204" pitchFamily="50" charset="-128"/>
                  <a:ea typeface="メイリオ" panose="020B0604030504040204" pitchFamily="50" charset="-128"/>
                </a:rPr>
                <a:t>での</a:t>
              </a:r>
              <a:r>
                <a:rPr lang="ja-JP" altLang="en-US" sz="1400" dirty="0" smtClean="0">
                  <a:latin typeface="メイリオ" panose="020B0604030504040204" pitchFamily="50" charset="-128"/>
                  <a:ea typeface="メイリオ" panose="020B0604030504040204" pitchFamily="50" charset="-128"/>
                </a:rPr>
                <a:t>測定結果 </a:t>
              </a:r>
              <a:r>
                <a:rPr lang="en-US" altLang="ja-JP" sz="1400" dirty="0" smtClean="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波長は</a:t>
              </a:r>
              <a:r>
                <a:rPr lang="en-US" altLang="ja-JP" sz="1400" dirty="0" smtClean="0">
                  <a:latin typeface="メイリオ" panose="020B0604030504040204" pitchFamily="50" charset="-128"/>
                  <a:ea typeface="メイリオ" panose="020B0604030504040204" pitchFamily="50" charset="-128"/>
                </a:rPr>
                <a:t>0.2mm!)</a:t>
              </a:r>
              <a:endParaRPr lang="en-US" sz="1400" dirty="0">
                <a:latin typeface="メイリオ" panose="020B0604030504040204" pitchFamily="50" charset="-128"/>
                <a:ea typeface="メイリオ" panose="020B0604030504040204" pitchFamily="50" charset="-128"/>
              </a:endParaRPr>
            </a:p>
          </p:txBody>
        </p:sp>
        <p:sp>
          <p:nvSpPr>
            <p:cNvPr id="26" name="正方形/長方形 25"/>
            <p:cNvSpPr/>
            <p:nvPr/>
          </p:nvSpPr>
          <p:spPr>
            <a:xfrm>
              <a:off x="10365205" y="14871074"/>
              <a:ext cx="4247751" cy="439594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anchor="ctr">
              <a:normAutofit/>
            </a:bodyPr>
            <a:lstStyle/>
            <a:p>
              <a:pPr lvl="0" algn="ctr">
                <a:lnSpc>
                  <a:spcPct val="80000"/>
                </a:lnSpc>
              </a:pPr>
              <a:r>
                <a:rPr lang="ja-JP" altLang="en-US" sz="1400" b="1" dirty="0" smtClean="0">
                  <a:solidFill>
                    <a:srgbClr val="00B050"/>
                  </a:solidFill>
                  <a:latin typeface="メイリオ" panose="020B0604030504040204" pitchFamily="50" charset="-128"/>
                  <a:ea typeface="メイリオ" panose="020B0604030504040204" pitchFamily="50" charset="-128"/>
                </a:rPr>
                <a:t>バンド１と２：</a:t>
              </a:r>
              <a:endParaRPr lang="en-US" altLang="ja-JP" sz="1400" b="1" dirty="0" smtClean="0">
                <a:solidFill>
                  <a:srgbClr val="00B050"/>
                </a:solidFill>
                <a:latin typeface="メイリオ" panose="020B0604030504040204" pitchFamily="50" charset="-128"/>
                <a:ea typeface="メイリオ" panose="020B0604030504040204" pitchFamily="50" charset="-128"/>
              </a:endParaRPr>
            </a:p>
            <a:p>
              <a:pPr lvl="0" algn="ctr">
                <a:lnSpc>
                  <a:spcPct val="80000"/>
                </a:lnSpc>
              </a:pPr>
              <a:endParaRPr lang="en-US" altLang="ja-JP" sz="1400" b="1" dirty="0" smtClean="0">
                <a:solidFill>
                  <a:srgbClr val="00B050"/>
                </a:solidFill>
                <a:latin typeface="メイリオ" panose="020B0604030504040204" pitchFamily="50" charset="-128"/>
                <a:ea typeface="メイリオ" panose="020B0604030504040204" pitchFamily="50" charset="-128"/>
              </a:endParaRPr>
            </a:p>
            <a:p>
              <a:pPr lvl="0" algn="ctr">
                <a:lnSpc>
                  <a:spcPct val="80000"/>
                </a:lnSpc>
              </a:pPr>
              <a:r>
                <a:rPr lang="ja-JP" altLang="en-US" sz="1400" b="1" dirty="0" smtClean="0">
                  <a:solidFill>
                    <a:srgbClr val="00B050"/>
                  </a:solidFill>
                  <a:latin typeface="メイリオ" panose="020B0604030504040204" pitchFamily="50" charset="-128"/>
                  <a:ea typeface="メイリオ" panose="020B0604030504040204" pitchFamily="50" charset="-128"/>
                </a:rPr>
                <a:t>波長が長いため、</a:t>
              </a:r>
              <a:r>
                <a:rPr lang="en-US" altLang="ja-JP" sz="1400" b="1" dirty="0" smtClean="0">
                  <a:solidFill>
                    <a:srgbClr val="00B050"/>
                  </a:solidFill>
                  <a:latin typeface="メイリオ" panose="020B0604030504040204" pitchFamily="50" charset="-128"/>
                  <a:ea typeface="メイリオ" panose="020B0604030504040204" pitchFamily="50" charset="-128"/>
                </a:rPr>
                <a:t/>
              </a:r>
              <a:br>
                <a:rPr lang="en-US" altLang="ja-JP" sz="1400" b="1" dirty="0" smtClean="0">
                  <a:solidFill>
                    <a:srgbClr val="00B050"/>
                  </a:solidFill>
                  <a:latin typeface="メイリオ" panose="020B0604030504040204" pitchFamily="50" charset="-128"/>
                  <a:ea typeface="メイリオ" panose="020B0604030504040204" pitchFamily="50" charset="-128"/>
                </a:rPr>
              </a:br>
              <a:r>
                <a:rPr lang="ja-JP" altLang="en-US" sz="1400" b="1" dirty="0" smtClean="0">
                  <a:solidFill>
                    <a:srgbClr val="00B050"/>
                  </a:solidFill>
                  <a:latin typeface="メイリオ" panose="020B0604030504040204" pitchFamily="50" charset="-128"/>
                  <a:ea typeface="メイリオ" panose="020B0604030504040204" pitchFamily="50" charset="-128"/>
                </a:rPr>
                <a:t>一般には部品が</a:t>
              </a:r>
              <a:r>
                <a:rPr lang="en-US" altLang="ja-JP" sz="1400" b="1" dirty="0" smtClean="0">
                  <a:solidFill>
                    <a:srgbClr val="00B050"/>
                  </a:solidFill>
                  <a:latin typeface="メイリオ" panose="020B0604030504040204" pitchFamily="50" charset="-128"/>
                  <a:ea typeface="メイリオ" panose="020B0604030504040204" pitchFamily="50" charset="-128"/>
                </a:rPr>
                <a:t/>
              </a:r>
              <a:br>
                <a:rPr lang="en-US" altLang="ja-JP" sz="1400" b="1" dirty="0" smtClean="0">
                  <a:solidFill>
                    <a:srgbClr val="00B050"/>
                  </a:solidFill>
                  <a:latin typeface="メイリオ" panose="020B0604030504040204" pitchFamily="50" charset="-128"/>
                  <a:ea typeface="メイリオ" panose="020B0604030504040204" pitchFamily="50" charset="-128"/>
                </a:rPr>
              </a:br>
              <a:r>
                <a:rPr lang="ja-JP" altLang="en-US" sz="1400" b="1" dirty="0" smtClean="0">
                  <a:solidFill>
                    <a:srgbClr val="00B050"/>
                  </a:solidFill>
                  <a:latin typeface="メイリオ" panose="020B0604030504040204" pitchFamily="50" charset="-128"/>
                  <a:ea typeface="メイリオ" panose="020B0604030504040204" pitchFamily="50" charset="-128"/>
                </a:rPr>
                <a:t>大きくなる。</a:t>
              </a:r>
              <a:r>
                <a:rPr lang="en-US" altLang="ja-JP" sz="1400" b="1" dirty="0" smtClean="0">
                  <a:solidFill>
                    <a:srgbClr val="00B050"/>
                  </a:solidFill>
                  <a:latin typeface="メイリオ" panose="020B0604030504040204" pitchFamily="50" charset="-128"/>
                  <a:ea typeface="メイリオ" panose="020B0604030504040204" pitchFamily="50" charset="-128"/>
                </a:rPr>
                <a:t/>
              </a:r>
              <a:br>
                <a:rPr lang="en-US" altLang="ja-JP" sz="1400" b="1" dirty="0" smtClean="0">
                  <a:solidFill>
                    <a:srgbClr val="00B050"/>
                  </a:solidFill>
                  <a:latin typeface="メイリオ" panose="020B0604030504040204" pitchFamily="50" charset="-128"/>
                  <a:ea typeface="メイリオ" panose="020B0604030504040204" pitchFamily="50" charset="-128"/>
                </a:rPr>
              </a:br>
              <a:endParaRPr lang="en-US" altLang="ja-JP" sz="1400" b="1" dirty="0" smtClean="0">
                <a:solidFill>
                  <a:srgbClr val="00B050"/>
                </a:solidFill>
                <a:latin typeface="メイリオ" panose="020B0604030504040204" pitchFamily="50" charset="-128"/>
                <a:ea typeface="メイリオ" panose="020B0604030504040204" pitchFamily="50" charset="-128"/>
              </a:endParaRPr>
            </a:p>
            <a:p>
              <a:pPr lvl="0" algn="ctr">
                <a:lnSpc>
                  <a:spcPct val="80000"/>
                </a:lnSpc>
              </a:pPr>
              <a:r>
                <a:rPr lang="ja-JP" altLang="en-US" sz="1400" b="1" dirty="0" smtClean="0">
                  <a:solidFill>
                    <a:srgbClr val="00B050"/>
                  </a:solidFill>
                  <a:latin typeface="メイリオ" panose="020B0604030504040204" pitchFamily="50" charset="-128"/>
                  <a:ea typeface="メイリオ" panose="020B0604030504040204" pitchFamily="50" charset="-128"/>
                </a:rPr>
                <a:t>新技術が必要！</a:t>
              </a:r>
              <a:endParaRPr lang="en-US" altLang="ja-JP" sz="1400" b="1" dirty="0">
                <a:solidFill>
                  <a:srgbClr val="00B050"/>
                </a:solidFill>
                <a:latin typeface="メイリオ" panose="020B0604030504040204" pitchFamily="50" charset="-128"/>
                <a:ea typeface="メイリオ" panose="020B0604030504040204" pitchFamily="50" charset="-128"/>
              </a:endParaRPr>
            </a:p>
          </p:txBody>
        </p:sp>
        <p:cxnSp>
          <p:nvCxnSpPr>
            <p:cNvPr id="27" name="直線コネクタ 26"/>
            <p:cNvCxnSpPr/>
            <p:nvPr/>
          </p:nvCxnSpPr>
          <p:spPr>
            <a:xfrm>
              <a:off x="8248635" y="10918720"/>
              <a:ext cx="14736" cy="233668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192070" y="10917548"/>
              <a:ext cx="14736" cy="233668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7764995" y="11035110"/>
              <a:ext cx="43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8247322" y="11035110"/>
              <a:ext cx="43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8299227" y="10703053"/>
              <a:ext cx="652859" cy="870504"/>
            </a:xfrm>
            <a:prstGeom prst="rect">
              <a:avLst/>
            </a:prstGeom>
            <a:noFill/>
          </p:spPr>
          <p:txBody>
            <a:bodyPr wrap="square" rtlCol="0">
              <a:spAutoFit/>
            </a:bodyPr>
            <a:lstStyle/>
            <a:p>
              <a:r>
                <a:rPr lang="en-US" sz="1400" dirty="0" smtClean="0"/>
                <a:t>d</a:t>
              </a:r>
              <a:endParaRPr lang="en-US" sz="1400" dirty="0"/>
            </a:p>
          </p:txBody>
        </p:sp>
      </p:grpSp>
      <p:graphicFrame>
        <p:nvGraphicFramePr>
          <p:cNvPr id="32" name="表 31"/>
          <p:cNvGraphicFramePr>
            <a:graphicFrameLocks noGrp="1"/>
          </p:cNvGraphicFramePr>
          <p:nvPr>
            <p:extLst>
              <p:ext uri="{D42A27DB-BD31-4B8C-83A1-F6EECF244321}">
                <p14:modId xmlns:p14="http://schemas.microsoft.com/office/powerpoint/2010/main" val="3850455999"/>
              </p:ext>
            </p:extLst>
          </p:nvPr>
        </p:nvGraphicFramePr>
        <p:xfrm>
          <a:off x="6541160" y="1220581"/>
          <a:ext cx="2267560" cy="1417320"/>
        </p:xfrm>
        <a:graphic>
          <a:graphicData uri="http://schemas.openxmlformats.org/drawingml/2006/table">
            <a:tbl>
              <a:tblPr firstRow="1" bandRow="1">
                <a:tableStyleId>{5C22544A-7EE6-4342-B048-85BDC9FD1C3A}</a:tableStyleId>
              </a:tblPr>
              <a:tblGrid>
                <a:gridCol w="1653183"/>
                <a:gridCol w="614377"/>
              </a:tblGrid>
              <a:tr h="172819">
                <a:tc>
                  <a:txBody>
                    <a:bodyPr/>
                    <a:lstStyle/>
                    <a:p>
                      <a:r>
                        <a:rPr lang="en-US" sz="900" dirty="0" smtClean="0">
                          <a:latin typeface="メイリオ" panose="020B0604030504040204" pitchFamily="50" charset="-128"/>
                          <a:ea typeface="メイリオ" panose="020B0604030504040204" pitchFamily="50" charset="-128"/>
                          <a:cs typeface="Arial" panose="020B0604020202020204" pitchFamily="34" charset="0"/>
                        </a:rPr>
                        <a:t>ALMA</a:t>
                      </a:r>
                      <a:r>
                        <a:rPr lang="en-US" sz="900" baseline="0" dirty="0" smtClean="0">
                          <a:latin typeface="メイリオ" panose="020B0604030504040204" pitchFamily="50" charset="-128"/>
                          <a:ea typeface="メイリオ" panose="020B0604030504040204" pitchFamily="50" charset="-128"/>
                          <a:cs typeface="Arial" panose="020B0604020202020204" pitchFamily="34" charset="0"/>
                        </a:rPr>
                        <a:t> </a:t>
                      </a:r>
                      <a:r>
                        <a:rPr lang="ja-JP" altLang="en-US" sz="900" baseline="0" dirty="0" smtClean="0">
                          <a:latin typeface="メイリオ" panose="020B0604030504040204" pitchFamily="50" charset="-128"/>
                          <a:ea typeface="メイリオ" panose="020B0604030504040204" pitchFamily="50" charset="-128"/>
                          <a:cs typeface="Arial" panose="020B0604020202020204" pitchFamily="34" charset="0"/>
                        </a:rPr>
                        <a:t>バンド</a:t>
                      </a:r>
                      <a:endParaRPr lang="en-US" sz="900" dirty="0">
                        <a:latin typeface="メイリオ" panose="020B0604030504040204" pitchFamily="50" charset="-128"/>
                        <a:ea typeface="メイリオ" panose="020B0604030504040204" pitchFamily="50" charset="-128"/>
                        <a:cs typeface="Arial" panose="020B0604020202020204" pitchFamily="34" charset="0"/>
                      </a:endParaRPr>
                    </a:p>
                  </a:txBody>
                  <a:tcPr/>
                </a:tc>
                <a:tc>
                  <a:txBody>
                    <a:bodyPr/>
                    <a:lstStyle/>
                    <a:p>
                      <a:r>
                        <a:rPr lang="en-US" sz="900" dirty="0" smtClean="0">
                          <a:latin typeface="メイリオ" panose="020B0604030504040204" pitchFamily="50" charset="-128"/>
                          <a:ea typeface="メイリオ" panose="020B0604030504040204" pitchFamily="50" charset="-128"/>
                          <a:cs typeface="Arial" panose="020B0604020202020204" pitchFamily="34" charset="0"/>
                        </a:rPr>
                        <a:t> d (mm)</a:t>
                      </a:r>
                      <a:endParaRPr lang="en-US" sz="900" dirty="0">
                        <a:latin typeface="メイリオ" panose="020B0604030504040204" pitchFamily="50" charset="-128"/>
                        <a:ea typeface="メイリオ" panose="020B0604030504040204" pitchFamily="50" charset="-128"/>
                        <a:cs typeface="Arial" panose="020B0604020202020204" pitchFamily="34" charset="0"/>
                      </a:endParaRPr>
                    </a:p>
                  </a:txBody>
                  <a:tcPr/>
                </a:tc>
              </a:tr>
              <a:tr h="172819">
                <a:tc>
                  <a:txBody>
                    <a:bodyPr/>
                    <a:lstStyle/>
                    <a:p>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バンド</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1</a:t>
                      </a: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　</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(35-50</a:t>
                      </a: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 </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GHz)</a:t>
                      </a:r>
                      <a:endParaRPr lang="en-US" sz="900" dirty="0">
                        <a:latin typeface="メイリオ" panose="020B0604030504040204" pitchFamily="50" charset="-128"/>
                        <a:ea typeface="メイリオ" panose="020B0604030504040204" pitchFamily="50" charset="-128"/>
                        <a:cs typeface="Arial" panose="020B0604020202020204" pitchFamily="34" charset="0"/>
                      </a:endParaRPr>
                    </a:p>
                  </a:txBody>
                  <a:tcPr/>
                </a:tc>
                <a:tc>
                  <a:txBody>
                    <a:bodyPr/>
                    <a:lstStyle/>
                    <a:p>
                      <a:r>
                        <a:rPr lang="en-US" sz="900" dirty="0" smtClean="0">
                          <a:latin typeface="メイリオ" panose="020B0604030504040204" pitchFamily="50" charset="-128"/>
                          <a:ea typeface="メイリオ" panose="020B0604030504040204" pitchFamily="50" charset="-128"/>
                          <a:cs typeface="Arial" panose="020B0604020202020204" pitchFamily="34" charset="0"/>
                        </a:rPr>
                        <a:t>0.900</a:t>
                      </a:r>
                      <a:endParaRPr lang="en-US" sz="900" dirty="0">
                        <a:latin typeface="メイリオ" panose="020B0604030504040204" pitchFamily="50" charset="-128"/>
                        <a:ea typeface="メイリオ" panose="020B0604030504040204" pitchFamily="50" charset="-128"/>
                        <a:cs typeface="Arial" panose="020B0604020202020204" pitchFamily="34" charset="0"/>
                      </a:endParaRPr>
                    </a:p>
                  </a:txBody>
                  <a:tcPr/>
                </a:tc>
              </a:tr>
              <a:tr h="172819">
                <a:tc>
                  <a:txBody>
                    <a:bodyPr/>
                    <a:lstStyle/>
                    <a:p>
                      <a:pPr marL="0" marR="0" indent="0" algn="l" defTabSz="4176431" rtl="0" eaLnBrk="1" fontAlgn="auto" latinLnBrk="0" hangingPunct="1">
                        <a:lnSpc>
                          <a:spcPct val="100000"/>
                        </a:lnSpc>
                        <a:spcBef>
                          <a:spcPts val="0"/>
                        </a:spcBef>
                        <a:spcAft>
                          <a:spcPts val="0"/>
                        </a:spcAft>
                        <a:buClrTx/>
                        <a:buSzTx/>
                        <a:buFontTx/>
                        <a:buNone/>
                        <a:tabLst/>
                        <a:defRPr/>
                      </a:pP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バンド</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2</a:t>
                      </a: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　</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(67-90</a:t>
                      </a: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 </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GHz)</a:t>
                      </a:r>
                      <a:endParaRPr lang="en-US" sz="900" dirty="0" smtClean="0">
                        <a:latin typeface="メイリオ" panose="020B0604030504040204" pitchFamily="50" charset="-128"/>
                        <a:ea typeface="メイリオ" panose="020B0604030504040204" pitchFamily="50" charset="-128"/>
                        <a:cs typeface="Arial" panose="020B0604020202020204" pitchFamily="34" charset="0"/>
                      </a:endParaRPr>
                    </a:p>
                  </a:txBody>
                  <a:tcPr/>
                </a:tc>
                <a:tc>
                  <a:txBody>
                    <a:bodyPr/>
                    <a:lstStyle/>
                    <a:p>
                      <a:r>
                        <a:rPr lang="en-US" sz="900" dirty="0" smtClean="0">
                          <a:latin typeface="メイリオ" panose="020B0604030504040204" pitchFamily="50" charset="-128"/>
                          <a:ea typeface="メイリオ" panose="020B0604030504040204" pitchFamily="50" charset="-128"/>
                          <a:cs typeface="Arial" panose="020B0604020202020204" pitchFamily="34" charset="0"/>
                        </a:rPr>
                        <a:t>0.432</a:t>
                      </a:r>
                      <a:endParaRPr lang="en-US" sz="900" dirty="0">
                        <a:latin typeface="メイリオ" panose="020B0604030504040204" pitchFamily="50" charset="-128"/>
                        <a:ea typeface="メイリオ" panose="020B0604030504040204" pitchFamily="50" charset="-128"/>
                        <a:cs typeface="Arial" panose="020B0604020202020204" pitchFamily="34" charset="0"/>
                      </a:endParaRPr>
                    </a:p>
                  </a:txBody>
                  <a:tcPr/>
                </a:tc>
              </a:tr>
              <a:tr h="172819">
                <a:tc>
                  <a:txBody>
                    <a:bodyPr/>
                    <a:lstStyle/>
                    <a:p>
                      <a:pPr marL="0" marR="0" indent="0" algn="l" defTabSz="4176431" rtl="0" eaLnBrk="1" fontAlgn="auto" latinLnBrk="0" hangingPunct="1">
                        <a:lnSpc>
                          <a:spcPct val="100000"/>
                        </a:lnSpc>
                        <a:spcBef>
                          <a:spcPts val="0"/>
                        </a:spcBef>
                        <a:spcAft>
                          <a:spcPts val="0"/>
                        </a:spcAft>
                        <a:buClrTx/>
                        <a:buSzTx/>
                        <a:buFontTx/>
                        <a:buNone/>
                        <a:tabLst/>
                        <a:defRPr/>
                      </a:pP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バンド</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10</a:t>
                      </a: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　</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(787-950</a:t>
                      </a: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 </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GHz)</a:t>
                      </a:r>
                      <a:endParaRPr lang="en-US" sz="900" dirty="0" smtClean="0">
                        <a:latin typeface="メイリオ" panose="020B0604030504040204" pitchFamily="50" charset="-128"/>
                        <a:ea typeface="メイリオ" panose="020B0604030504040204" pitchFamily="50" charset="-128"/>
                        <a:cs typeface="Arial" panose="020B0604020202020204" pitchFamily="34" charset="0"/>
                      </a:endParaRPr>
                    </a:p>
                  </a:txBody>
                  <a:tcPr/>
                </a:tc>
                <a:tc>
                  <a:txBody>
                    <a:bodyPr/>
                    <a:lstStyle/>
                    <a:p>
                      <a:r>
                        <a:rPr lang="en-US" sz="900" dirty="0" smtClean="0">
                          <a:latin typeface="メイリオ" panose="020B0604030504040204" pitchFamily="50" charset="-128"/>
                          <a:ea typeface="メイリオ" panose="020B0604030504040204" pitchFamily="50" charset="-128"/>
                          <a:cs typeface="Arial" panose="020B0604020202020204" pitchFamily="34" charset="0"/>
                        </a:rPr>
                        <a:t>0.054</a:t>
                      </a:r>
                      <a:endParaRPr lang="en-US" sz="900" dirty="0">
                        <a:latin typeface="メイリオ" panose="020B0604030504040204" pitchFamily="50" charset="-128"/>
                        <a:ea typeface="メイリオ" panose="020B0604030504040204" pitchFamily="50" charset="-128"/>
                        <a:cs typeface="Arial" panose="020B0604020202020204" pitchFamily="34" charset="0"/>
                      </a:endParaRPr>
                    </a:p>
                  </a:txBody>
                  <a:tcPr/>
                </a:tc>
              </a:tr>
              <a:tr h="172819">
                <a:tc>
                  <a:txBody>
                    <a:bodyPr/>
                    <a:lstStyle/>
                    <a:p>
                      <a:pPr marL="0" marR="0" indent="0" algn="l" defTabSz="4176431" rtl="0" eaLnBrk="1" fontAlgn="auto" latinLnBrk="0" hangingPunct="1">
                        <a:lnSpc>
                          <a:spcPct val="100000"/>
                        </a:lnSpc>
                        <a:spcBef>
                          <a:spcPts val="0"/>
                        </a:spcBef>
                        <a:spcAft>
                          <a:spcPts val="0"/>
                        </a:spcAft>
                        <a:buClrTx/>
                        <a:buSzTx/>
                        <a:buFontTx/>
                        <a:buNone/>
                        <a:tabLst/>
                        <a:defRPr/>
                      </a:pP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バンド</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11</a:t>
                      </a: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　</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(1250-1550</a:t>
                      </a:r>
                      <a:r>
                        <a:rPr lang="ja-JP" altLang="en-US" sz="900" dirty="0" smtClean="0">
                          <a:latin typeface="メイリオ" panose="020B0604030504040204" pitchFamily="50" charset="-128"/>
                          <a:ea typeface="メイリオ" panose="020B0604030504040204" pitchFamily="50" charset="-128"/>
                          <a:cs typeface="Arial" panose="020B0604020202020204" pitchFamily="34" charset="0"/>
                        </a:rPr>
                        <a:t> </a:t>
                      </a:r>
                      <a:r>
                        <a:rPr lang="en-US" altLang="ja-JP" sz="900" dirty="0" smtClean="0">
                          <a:latin typeface="メイリオ" panose="020B0604030504040204" pitchFamily="50" charset="-128"/>
                          <a:ea typeface="メイリオ" panose="020B0604030504040204" pitchFamily="50" charset="-128"/>
                          <a:cs typeface="Arial" panose="020B0604020202020204" pitchFamily="34" charset="0"/>
                        </a:rPr>
                        <a:t>GHz)</a:t>
                      </a:r>
                      <a:endParaRPr lang="en-US" sz="900" dirty="0" smtClean="0">
                        <a:latin typeface="メイリオ" panose="020B0604030504040204" pitchFamily="50" charset="-128"/>
                        <a:ea typeface="メイリオ" panose="020B0604030504040204" pitchFamily="50" charset="-128"/>
                        <a:cs typeface="Arial" panose="020B0604020202020204" pitchFamily="34" charset="0"/>
                      </a:endParaRPr>
                    </a:p>
                  </a:txBody>
                  <a:tcPr/>
                </a:tc>
                <a:tc>
                  <a:txBody>
                    <a:bodyPr/>
                    <a:lstStyle/>
                    <a:p>
                      <a:r>
                        <a:rPr lang="en-US" sz="900" dirty="0" smtClean="0">
                          <a:latin typeface="メイリオ" panose="020B0604030504040204" pitchFamily="50" charset="-128"/>
                          <a:ea typeface="メイリオ" panose="020B0604030504040204" pitchFamily="50" charset="-128"/>
                          <a:cs typeface="Arial" panose="020B0604020202020204" pitchFamily="34" charset="0"/>
                        </a:rPr>
                        <a:t>0.034 (!)</a:t>
                      </a:r>
                      <a:endParaRPr lang="en-US" sz="900" dirty="0">
                        <a:latin typeface="メイリオ" panose="020B0604030504040204" pitchFamily="50" charset="-128"/>
                        <a:ea typeface="メイリオ" panose="020B0604030504040204" pitchFamily="50" charset="-128"/>
                        <a:cs typeface="Arial" panose="020B0604020202020204" pitchFamily="34" charset="0"/>
                      </a:endParaRPr>
                    </a:p>
                  </a:txBody>
                  <a:tcPr/>
                </a:tc>
              </a:tr>
            </a:tbl>
          </a:graphicData>
        </a:graphic>
      </p:graphicFrame>
      <p:sp>
        <p:nvSpPr>
          <p:cNvPr id="33" name="タイトル 1"/>
          <p:cNvSpPr txBox="1">
            <a:spLocks/>
          </p:cNvSpPr>
          <p:nvPr/>
        </p:nvSpPr>
        <p:spPr bwMode="auto">
          <a:xfrm>
            <a:off x="3287548" y="2503565"/>
            <a:ext cx="2574771" cy="307379"/>
          </a:xfrm>
          <a:prstGeom prst="rect">
            <a:avLst/>
          </a:prstGeom>
          <a:ln>
            <a:headEnd/>
            <a:tailEnd/>
          </a:ln>
        </p:spPr>
        <p:style>
          <a:lnRef idx="2">
            <a:schemeClr val="dk1"/>
          </a:lnRef>
          <a:fillRef idx="1">
            <a:schemeClr val="lt1"/>
          </a:fillRef>
          <a:effectRef idx="0">
            <a:schemeClr val="dk1"/>
          </a:effectRef>
          <a:fontRef idx="minor">
            <a:schemeClr val="dk1"/>
          </a:fontRef>
        </p:style>
        <p:txBody>
          <a:bodyPr lIns="417643" tIns="208822" rIns="417643" bIns="208822" anchor="ctr">
            <a:noAutofit/>
          </a:bodyPr>
          <a:lstStyle/>
          <a:p>
            <a:pPr algn="ctr">
              <a:lnSpc>
                <a:spcPct val="80000"/>
              </a:lnSpc>
            </a:pPr>
            <a:r>
              <a:rPr lang="ja-JP" altLang="en-US" sz="1400" dirty="0" smtClean="0">
                <a:latin typeface="メイリオ" panose="020B0604030504040204" pitchFamily="50" charset="-128"/>
                <a:ea typeface="メイリオ" panose="020B0604030504040204" pitchFamily="50" charset="-128"/>
              </a:rPr>
              <a:t>レンズ光学系</a:t>
            </a:r>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3779193"/>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先端受信機</a:t>
            </a:r>
            <a:r>
              <a:rPr lang="ja-JP" altLang="en-US" dirty="0"/>
              <a:t>開発</a:t>
            </a:r>
            <a:endParaRPr lang="en-US" altLang="ja-JP" dirty="0"/>
          </a:p>
        </p:txBody>
      </p:sp>
      <p:sp>
        <p:nvSpPr>
          <p:cNvPr id="3" name="コンテンツ プレースホルダー 2"/>
          <p:cNvSpPr>
            <a:spLocks noGrp="1"/>
          </p:cNvSpPr>
          <p:nvPr>
            <p:ph idx="1"/>
          </p:nvPr>
        </p:nvSpPr>
        <p:spPr>
          <a:xfrm>
            <a:off x="131178" y="1542327"/>
            <a:ext cx="2635171" cy="4395486"/>
          </a:xfrm>
        </p:spPr>
        <p:txBody>
          <a:bodyPr>
            <a:noAutofit/>
          </a:bodyPr>
          <a:lstStyle/>
          <a:p>
            <a:r>
              <a:rPr lang="en-US" altLang="ja-JP" sz="2000" dirty="0" smtClean="0"/>
              <a:t>Band1</a:t>
            </a:r>
            <a:r>
              <a:rPr lang="ja-JP" altLang="en-US" sz="2000" dirty="0" smtClean="0"/>
              <a:t> </a:t>
            </a:r>
            <a:r>
              <a:rPr lang="en-US" altLang="ja-JP" sz="2000" dirty="0" smtClean="0"/>
              <a:t>Band2</a:t>
            </a:r>
          </a:p>
          <a:p>
            <a:pPr lvl="1"/>
            <a:r>
              <a:rPr lang="ja-JP" altLang="en-US" sz="1800" dirty="0"/>
              <a:t>光学系</a:t>
            </a:r>
            <a:r>
              <a:rPr lang="ja-JP" altLang="en-US" sz="1800" dirty="0" smtClean="0"/>
              <a:t>設計</a:t>
            </a:r>
            <a:endParaRPr lang="en-US" altLang="ja-JP" sz="1800" dirty="0" smtClean="0"/>
          </a:p>
          <a:p>
            <a:pPr lvl="1"/>
            <a:r>
              <a:rPr lang="en-US" altLang="ja-JP" sz="1800" dirty="0" smtClean="0">
                <a:solidFill>
                  <a:srgbClr val="FF0000"/>
                </a:solidFill>
              </a:rPr>
              <a:t>40GHz</a:t>
            </a:r>
            <a:r>
              <a:rPr lang="ja-JP" altLang="en-US" sz="1800" dirty="0" smtClean="0">
                <a:solidFill>
                  <a:srgbClr val="FF0000"/>
                </a:solidFill>
              </a:rPr>
              <a:t>帯コルゲートホーン試作</a:t>
            </a:r>
            <a:endParaRPr lang="en-US" altLang="ja-JP" sz="1800" dirty="0" smtClean="0">
              <a:solidFill>
                <a:srgbClr val="FF0000"/>
              </a:solidFill>
            </a:endParaRPr>
          </a:p>
          <a:p>
            <a:r>
              <a:rPr kumimoji="1" lang="en-US" altLang="ja-JP" sz="2000" dirty="0" smtClean="0"/>
              <a:t>Band</a:t>
            </a:r>
            <a:r>
              <a:rPr kumimoji="1" lang="ja-JP" altLang="en-US" sz="2000" dirty="0" smtClean="0"/>
              <a:t>　１１</a:t>
            </a:r>
            <a:endParaRPr kumimoji="1" lang="en-US" altLang="ja-JP" sz="2000" dirty="0" smtClean="0"/>
          </a:p>
          <a:p>
            <a:pPr lvl="1"/>
            <a:r>
              <a:rPr lang="ja-JP" altLang="en-US" sz="1800" dirty="0"/>
              <a:t>デバイス</a:t>
            </a:r>
            <a:endParaRPr kumimoji="1" lang="en-US" altLang="ja-JP" sz="1800" dirty="0" smtClean="0"/>
          </a:p>
          <a:p>
            <a:r>
              <a:rPr kumimoji="1" lang="en-US" altLang="ja-JP" sz="2000" dirty="0" err="1" smtClean="0"/>
              <a:t>WideBand</a:t>
            </a:r>
            <a:endParaRPr kumimoji="1" lang="en-US" altLang="ja-JP" sz="2000" dirty="0" smtClean="0"/>
          </a:p>
          <a:p>
            <a:pPr lvl="1"/>
            <a:r>
              <a:rPr kumimoji="1" lang="en-US" altLang="ja-JP" sz="1800" dirty="0" smtClean="0"/>
              <a:t>RF</a:t>
            </a:r>
            <a:r>
              <a:rPr lang="ja-JP" altLang="en-US" sz="1800" dirty="0"/>
              <a:t> </a:t>
            </a:r>
            <a:r>
              <a:rPr kumimoji="1" lang="en-US" altLang="ja-JP" sz="1800" dirty="0" smtClean="0"/>
              <a:t>wide band</a:t>
            </a:r>
          </a:p>
          <a:p>
            <a:pPr lvl="1"/>
            <a:r>
              <a:rPr lang="en-US" altLang="ja-JP" sz="1800" dirty="0" smtClean="0"/>
              <a:t>IF  wide band</a:t>
            </a:r>
            <a:endParaRPr kumimoji="1" lang="en-US" altLang="ja-JP" sz="1800" dirty="0" smtClean="0"/>
          </a:p>
          <a:p>
            <a:r>
              <a:rPr kumimoji="1" lang="en-US" altLang="ja-JP" sz="2000" dirty="0" smtClean="0"/>
              <a:t>Multi</a:t>
            </a:r>
            <a:r>
              <a:rPr kumimoji="1" lang="ja-JP" altLang="en-US" sz="2000" dirty="0" smtClean="0"/>
              <a:t>　</a:t>
            </a:r>
            <a:r>
              <a:rPr kumimoji="1" lang="en-US" altLang="ja-JP" sz="2000" dirty="0" smtClean="0"/>
              <a:t>Beam</a:t>
            </a:r>
          </a:p>
          <a:p>
            <a:pPr lvl="1"/>
            <a:r>
              <a:rPr lang="ja-JP" altLang="en-US" sz="1800" dirty="0" smtClean="0"/>
              <a:t>概念検討</a:t>
            </a:r>
            <a:endParaRPr lang="en-US" altLang="ja-JP" sz="1800" dirty="0"/>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111" y="2017932"/>
            <a:ext cx="6207889" cy="3158547"/>
          </a:xfrm>
          <a:prstGeom prst="rect">
            <a:avLst/>
          </a:prstGeom>
        </p:spPr>
      </p:pic>
      <p:sp>
        <p:nvSpPr>
          <p:cNvPr id="5" name="テキスト ボックス 4"/>
          <p:cNvSpPr txBox="1"/>
          <p:nvPr/>
        </p:nvSpPr>
        <p:spPr>
          <a:xfrm>
            <a:off x="3596640" y="5405120"/>
            <a:ext cx="4754880" cy="646331"/>
          </a:xfrm>
          <a:prstGeom prst="rect">
            <a:avLst/>
          </a:prstGeom>
          <a:noFill/>
        </p:spPr>
        <p:txBody>
          <a:bodyPr wrap="square" rtlCol="0">
            <a:spAutoFit/>
          </a:bodyPr>
          <a:lstStyle/>
          <a:p>
            <a:r>
              <a:rPr kumimoji="1" lang="ja-JP" altLang="en-US" dirty="0" smtClean="0"/>
              <a:t>「天文学における技術シンポジウム」　</a:t>
            </a:r>
            <a:endParaRPr kumimoji="1" lang="en-US" altLang="ja-JP" dirty="0" smtClean="0"/>
          </a:p>
          <a:p>
            <a:r>
              <a:rPr kumimoji="1" lang="en-US" altLang="ja-JP" dirty="0" smtClean="0"/>
              <a:t>2015/12/10</a:t>
            </a:r>
            <a:r>
              <a:rPr kumimoji="1" lang="ja-JP" altLang="en-US" dirty="0" smtClean="0"/>
              <a:t>　</a:t>
            </a:r>
            <a:r>
              <a:rPr kumimoji="1" lang="en-US" altLang="ja-JP" dirty="0" smtClean="0"/>
              <a:t>15</a:t>
            </a:r>
            <a:r>
              <a:rPr kumimoji="1" lang="ja-JP" altLang="en-US" dirty="0" smtClean="0"/>
              <a:t>：</a:t>
            </a:r>
            <a:r>
              <a:rPr kumimoji="1" lang="en-US" altLang="ja-JP" dirty="0" smtClean="0"/>
              <a:t>10</a:t>
            </a:r>
            <a:r>
              <a:rPr kumimoji="1" lang="ja-JP" altLang="en-US" dirty="0" smtClean="0"/>
              <a:t>より　金子さんが報告します</a:t>
            </a:r>
            <a:endParaRPr kumimoji="1" lang="ja-JP" altLang="en-US" dirty="0"/>
          </a:p>
        </p:txBody>
      </p:sp>
      <p:sp>
        <p:nvSpPr>
          <p:cNvPr id="6" name="テキスト ボックス 5"/>
          <p:cNvSpPr txBox="1"/>
          <p:nvPr/>
        </p:nvSpPr>
        <p:spPr>
          <a:xfrm>
            <a:off x="3472404" y="1562582"/>
            <a:ext cx="5011838" cy="369332"/>
          </a:xfrm>
          <a:prstGeom prst="rect">
            <a:avLst/>
          </a:prstGeom>
          <a:noFill/>
        </p:spPr>
        <p:txBody>
          <a:bodyPr wrap="square" rtlCol="0">
            <a:spAutoFit/>
          </a:bodyPr>
          <a:lstStyle/>
          <a:p>
            <a:pPr algn="ctr"/>
            <a:r>
              <a:rPr kumimoji="1" lang="ja-JP" altLang="en-US" dirty="0" smtClean="0"/>
              <a:t>「</a:t>
            </a:r>
            <a:r>
              <a:rPr kumimoji="1" lang="en-US" altLang="ja-JP" dirty="0" smtClean="0"/>
              <a:t>40GHz</a:t>
            </a:r>
            <a:r>
              <a:rPr kumimoji="1" lang="ja-JP" altLang="en-US" dirty="0" smtClean="0"/>
              <a:t>帯コルゲートホーンの試作」</a:t>
            </a:r>
            <a:endParaRPr kumimoji="1" lang="ja-JP" altLang="en-US" dirty="0"/>
          </a:p>
        </p:txBody>
      </p:sp>
    </p:spTree>
    <p:extLst>
      <p:ext uri="{BB962C8B-B14F-4D97-AF65-F5344CB8AC3E}">
        <p14:creationId xmlns:p14="http://schemas.microsoft.com/office/powerpoint/2010/main" val="843643620"/>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先端受信機</a:t>
            </a:r>
            <a:r>
              <a:rPr lang="ja-JP" altLang="en-US" dirty="0"/>
              <a:t>開発</a:t>
            </a:r>
            <a:endParaRPr lang="en-US" altLang="ja-JP" dirty="0"/>
          </a:p>
        </p:txBody>
      </p:sp>
      <p:sp>
        <p:nvSpPr>
          <p:cNvPr id="3" name="コンテンツ プレースホルダー 2"/>
          <p:cNvSpPr>
            <a:spLocks noGrp="1"/>
          </p:cNvSpPr>
          <p:nvPr>
            <p:ph idx="1"/>
          </p:nvPr>
        </p:nvSpPr>
        <p:spPr>
          <a:xfrm>
            <a:off x="131178" y="1542327"/>
            <a:ext cx="2635171" cy="4395486"/>
          </a:xfrm>
        </p:spPr>
        <p:txBody>
          <a:bodyPr>
            <a:noAutofit/>
          </a:bodyPr>
          <a:lstStyle/>
          <a:p>
            <a:r>
              <a:rPr lang="en-US" altLang="ja-JP" sz="2000" dirty="0" smtClean="0"/>
              <a:t>Band1</a:t>
            </a:r>
            <a:r>
              <a:rPr lang="ja-JP" altLang="en-US" sz="2000" dirty="0" smtClean="0"/>
              <a:t> </a:t>
            </a:r>
            <a:r>
              <a:rPr lang="en-US" altLang="ja-JP" sz="2000" dirty="0" smtClean="0"/>
              <a:t>Band2</a:t>
            </a:r>
          </a:p>
          <a:p>
            <a:pPr lvl="1"/>
            <a:r>
              <a:rPr lang="ja-JP" altLang="en-US" sz="1800" dirty="0"/>
              <a:t>光学系</a:t>
            </a:r>
            <a:r>
              <a:rPr lang="ja-JP" altLang="en-US" sz="1800" dirty="0" smtClean="0"/>
              <a:t>設計</a:t>
            </a:r>
            <a:endParaRPr lang="en-US" altLang="ja-JP" sz="1800" dirty="0" smtClean="0"/>
          </a:p>
          <a:p>
            <a:pPr lvl="1"/>
            <a:r>
              <a:rPr lang="en-US" altLang="ja-JP" sz="1800" dirty="0" smtClean="0"/>
              <a:t>40GHz</a:t>
            </a:r>
            <a:r>
              <a:rPr lang="ja-JP" altLang="en-US" sz="1800" dirty="0" smtClean="0"/>
              <a:t>帯コルゲートホーン試作</a:t>
            </a:r>
            <a:endParaRPr lang="en-US" altLang="ja-JP" sz="1800" dirty="0" smtClean="0"/>
          </a:p>
          <a:p>
            <a:r>
              <a:rPr kumimoji="1" lang="en-US" altLang="ja-JP" sz="2000" dirty="0" smtClean="0">
                <a:solidFill>
                  <a:srgbClr val="FF0000"/>
                </a:solidFill>
              </a:rPr>
              <a:t>Band</a:t>
            </a:r>
            <a:r>
              <a:rPr kumimoji="1" lang="ja-JP" altLang="en-US" sz="2000" dirty="0" smtClean="0">
                <a:solidFill>
                  <a:srgbClr val="FF0000"/>
                </a:solidFill>
              </a:rPr>
              <a:t>　１１</a:t>
            </a:r>
            <a:endParaRPr kumimoji="1" lang="en-US" altLang="ja-JP" sz="2000" dirty="0" smtClean="0">
              <a:solidFill>
                <a:srgbClr val="FF0000"/>
              </a:solidFill>
            </a:endParaRPr>
          </a:p>
          <a:p>
            <a:pPr lvl="1"/>
            <a:r>
              <a:rPr lang="ja-JP" altLang="en-US" sz="1800" dirty="0">
                <a:solidFill>
                  <a:srgbClr val="FF0000"/>
                </a:solidFill>
              </a:rPr>
              <a:t>デバイス</a:t>
            </a:r>
            <a:endParaRPr kumimoji="1" lang="en-US" altLang="ja-JP" sz="1800" dirty="0" smtClean="0">
              <a:solidFill>
                <a:srgbClr val="FF0000"/>
              </a:solidFill>
            </a:endParaRPr>
          </a:p>
          <a:p>
            <a:r>
              <a:rPr kumimoji="1" lang="en-US" altLang="ja-JP" sz="2000" dirty="0" err="1" smtClean="0"/>
              <a:t>WideBand</a:t>
            </a:r>
            <a:endParaRPr kumimoji="1" lang="en-US" altLang="ja-JP" sz="2000" dirty="0" smtClean="0"/>
          </a:p>
          <a:p>
            <a:pPr lvl="1"/>
            <a:r>
              <a:rPr kumimoji="1" lang="en-US" altLang="ja-JP" sz="1800" dirty="0" smtClean="0"/>
              <a:t>RF</a:t>
            </a:r>
            <a:r>
              <a:rPr lang="ja-JP" altLang="en-US" sz="1800" dirty="0"/>
              <a:t> </a:t>
            </a:r>
            <a:r>
              <a:rPr kumimoji="1" lang="en-US" altLang="ja-JP" sz="1800" dirty="0" smtClean="0"/>
              <a:t>wide band</a:t>
            </a:r>
          </a:p>
          <a:p>
            <a:pPr lvl="1"/>
            <a:r>
              <a:rPr lang="en-US" altLang="ja-JP" sz="1800" dirty="0" smtClean="0"/>
              <a:t>IF  wide band</a:t>
            </a:r>
            <a:endParaRPr kumimoji="1" lang="en-US" altLang="ja-JP" sz="1800" dirty="0" smtClean="0"/>
          </a:p>
          <a:p>
            <a:r>
              <a:rPr kumimoji="1" lang="en-US" altLang="ja-JP" sz="2000" dirty="0" smtClean="0"/>
              <a:t>Multi</a:t>
            </a:r>
            <a:r>
              <a:rPr kumimoji="1" lang="ja-JP" altLang="en-US" sz="2000" dirty="0" smtClean="0"/>
              <a:t>　</a:t>
            </a:r>
            <a:r>
              <a:rPr kumimoji="1" lang="en-US" altLang="ja-JP" sz="2000" dirty="0" smtClean="0"/>
              <a:t>Beam</a:t>
            </a:r>
          </a:p>
          <a:p>
            <a:pPr lvl="1"/>
            <a:r>
              <a:rPr lang="ja-JP" altLang="en-US" sz="1800" dirty="0" smtClean="0"/>
              <a:t>概念検討</a:t>
            </a:r>
            <a:endParaRPr lang="en-US" altLang="ja-JP" sz="1800" dirty="0"/>
          </a:p>
        </p:txBody>
      </p:sp>
      <p:pic>
        <p:nvPicPr>
          <p:cNvPr id="8" name="Picture 14" descr="C:\Users\kuroki\Desktop\国立天文台\microfabrication (processes, technology)\SEM  電子顕微鏡写真 【けんびきょう】\150618 nict B8\FE00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155"/>
          <a:stretch/>
        </p:blipFill>
        <p:spPr bwMode="auto">
          <a:xfrm>
            <a:off x="4062945" y="2850047"/>
            <a:ext cx="1779194" cy="122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C:\Users\kuroki\Desktop\国立天文台\microfabrication (processes, technology)\SEM  電子顕微鏡写真 【けんびきょう】\150618 nict B8\FE0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1257"/>
          <a:stretch/>
        </p:blipFill>
        <p:spPr bwMode="auto">
          <a:xfrm>
            <a:off x="6197351" y="2873765"/>
            <a:ext cx="1805088" cy="120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2"/>
          <p:cNvSpPr txBox="1">
            <a:spLocks noChangeArrowheads="1"/>
          </p:cNvSpPr>
          <p:nvPr/>
        </p:nvSpPr>
        <p:spPr bwMode="auto">
          <a:xfrm>
            <a:off x="3663796" y="1176781"/>
            <a:ext cx="14114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FontTx/>
              <a:buNone/>
            </a:pPr>
            <a:r>
              <a:rPr lang="ja-JP" altLang="en-US" sz="1000" b="1" dirty="0" smtClean="0">
                <a:latin typeface="メイリオ" panose="020B0604030504040204" pitchFamily="50" charset="-128"/>
                <a:ea typeface="メイリオ" panose="020B0604030504040204" pitchFamily="50" charset="-128"/>
              </a:rPr>
              <a:t>全ニオブミキサ</a:t>
            </a:r>
            <a:r>
              <a:rPr lang="en-US" altLang="en-US" sz="1000" dirty="0" smtClean="0">
                <a:latin typeface="メイリオ" panose="020B0604030504040204" pitchFamily="50" charset="-128"/>
                <a:ea typeface="メイリオ" panose="020B0604030504040204" pitchFamily="50" charset="-128"/>
              </a:rPr>
              <a:t> </a:t>
            </a:r>
            <a:br>
              <a:rPr lang="en-US" altLang="en-US" sz="1000" dirty="0" smtClean="0">
                <a:latin typeface="メイリオ" panose="020B0604030504040204" pitchFamily="50" charset="-128"/>
                <a:ea typeface="メイリオ" panose="020B0604030504040204" pitchFamily="50" charset="-128"/>
              </a:rPr>
            </a:br>
            <a:r>
              <a:rPr lang="en-US" altLang="ja-JP" sz="1000" dirty="0" smtClean="0">
                <a:latin typeface="メイリオ" panose="020B0604030504040204" pitchFamily="50" charset="-128"/>
                <a:ea typeface="メイリオ" panose="020B0604030504040204" pitchFamily="50" charset="-128"/>
              </a:rPr>
              <a:t>(700</a:t>
            </a:r>
            <a:r>
              <a:rPr lang="en-US" altLang="en-US" sz="1000" dirty="0" smtClean="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G</a:t>
            </a:r>
            <a:r>
              <a:rPr lang="en-US" altLang="en-US" sz="1000" dirty="0" smtClean="0">
                <a:latin typeface="メイリオ" panose="020B0604030504040204" pitchFamily="50" charset="-128"/>
                <a:ea typeface="メイリオ" panose="020B0604030504040204" pitchFamily="50" charset="-128"/>
              </a:rPr>
              <a:t>Hz</a:t>
            </a:r>
            <a:r>
              <a:rPr lang="ja-JP" altLang="en-US" sz="1000" dirty="0" smtClean="0">
                <a:latin typeface="メイリオ" panose="020B0604030504040204" pitchFamily="50" charset="-128"/>
                <a:ea typeface="メイリオ" panose="020B0604030504040204" pitchFamily="50" charset="-128"/>
              </a:rPr>
              <a:t>以下</a:t>
            </a:r>
            <a:r>
              <a:rPr lang="en-US" altLang="ja-JP" sz="1000" dirty="0" smtClean="0">
                <a:latin typeface="メイリオ" panose="020B0604030504040204" pitchFamily="50" charset="-128"/>
                <a:ea typeface="メイリオ" panose="020B0604030504040204" pitchFamily="50" charset="-128"/>
              </a:rPr>
              <a:t>)</a:t>
            </a:r>
            <a:endParaRPr lang="en-US" altLang="en-US" sz="1000" dirty="0">
              <a:latin typeface="メイリオ" panose="020B0604030504040204" pitchFamily="50" charset="-128"/>
              <a:ea typeface="メイリオ" panose="020B0604030504040204" pitchFamily="50" charset="-128"/>
            </a:endParaRPr>
          </a:p>
        </p:txBody>
      </p:sp>
      <p:sp>
        <p:nvSpPr>
          <p:cNvPr id="11" name="テキスト ボックス 2"/>
          <p:cNvSpPr txBox="1">
            <a:spLocks noChangeArrowheads="1"/>
          </p:cNvSpPr>
          <p:nvPr/>
        </p:nvSpPr>
        <p:spPr bwMode="auto">
          <a:xfrm>
            <a:off x="6875915" y="1163233"/>
            <a:ext cx="174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FontTx/>
              <a:buNone/>
            </a:pPr>
            <a:r>
              <a:rPr lang="ja-JP" altLang="en-US" sz="1000" b="1" dirty="0" smtClean="0">
                <a:latin typeface="メイリオ" panose="020B0604030504040204" pitchFamily="50" charset="-128"/>
                <a:ea typeface="メイリオ" panose="020B0604030504040204" pitchFamily="50" charset="-128"/>
              </a:rPr>
              <a:t>バンド</a:t>
            </a:r>
            <a:r>
              <a:rPr lang="en-US" altLang="en-US" sz="1000" b="1" dirty="0" smtClean="0">
                <a:latin typeface="メイリオ" panose="020B0604030504040204" pitchFamily="50" charset="-128"/>
                <a:ea typeface="メイリオ" panose="020B0604030504040204" pitchFamily="50" charset="-128"/>
              </a:rPr>
              <a:t> 11</a:t>
            </a:r>
            <a:r>
              <a:rPr lang="ja-JP" altLang="en-US" sz="1000" b="1" dirty="0" smtClean="0">
                <a:latin typeface="メイリオ" panose="020B0604030504040204" pitchFamily="50" charset="-128"/>
                <a:ea typeface="メイリオ" panose="020B0604030504040204" pitchFamily="50" charset="-128"/>
              </a:rPr>
              <a:t>ミキサ</a:t>
            </a:r>
            <a:r>
              <a:rPr lang="en-US" altLang="en-US" sz="1000" b="1" dirty="0" smtClean="0">
                <a:latin typeface="メイリオ" panose="020B0604030504040204" pitchFamily="50" charset="-128"/>
                <a:ea typeface="メイリオ" panose="020B0604030504040204" pitchFamily="50" charset="-128"/>
              </a:rPr>
              <a:t> (</a:t>
            </a:r>
            <a:r>
              <a:rPr lang="ja-JP" altLang="en-US" sz="1000" b="1" dirty="0" smtClean="0">
                <a:latin typeface="メイリオ" panose="020B0604030504040204" pitchFamily="50" charset="-128"/>
                <a:ea typeface="メイリオ" panose="020B0604030504040204" pitchFamily="50" charset="-128"/>
              </a:rPr>
              <a:t>目標</a:t>
            </a:r>
            <a:r>
              <a:rPr lang="en-US" altLang="en-US" sz="1000" b="1" dirty="0" smtClean="0">
                <a:latin typeface="メイリオ" panose="020B0604030504040204" pitchFamily="50" charset="-128"/>
                <a:ea typeface="メイリオ" panose="020B0604030504040204" pitchFamily="50" charset="-128"/>
              </a:rPr>
              <a:t>)</a:t>
            </a:r>
            <a:endParaRPr lang="en-US" altLang="en-US" sz="1000" b="1" dirty="0">
              <a:latin typeface="メイリオ" panose="020B0604030504040204" pitchFamily="50" charset="-128"/>
              <a:ea typeface="メイリオ" panose="020B0604030504040204" pitchFamily="50" charset="-128"/>
            </a:endParaRPr>
          </a:p>
        </p:txBody>
      </p:sp>
      <p:grpSp>
        <p:nvGrpSpPr>
          <p:cNvPr id="12" name="グループ化 11"/>
          <p:cNvGrpSpPr>
            <a:grpSpLocks noChangeAspect="1"/>
          </p:cNvGrpSpPr>
          <p:nvPr/>
        </p:nvGrpSpPr>
        <p:grpSpPr>
          <a:xfrm>
            <a:off x="6865714" y="1552332"/>
            <a:ext cx="1636864" cy="1034013"/>
            <a:chOff x="26248645" y="13740737"/>
            <a:chExt cx="3281986" cy="1643461"/>
          </a:xfrm>
        </p:grpSpPr>
        <p:sp>
          <p:nvSpPr>
            <p:cNvPr id="87" name="Rectangle 4" descr="Light downward diagonal"/>
            <p:cNvSpPr>
              <a:spLocks noChangeArrowheads="1"/>
            </p:cNvSpPr>
            <p:nvPr/>
          </p:nvSpPr>
          <p:spPr bwMode="auto">
            <a:xfrm flipH="1">
              <a:off x="26307241" y="14760980"/>
              <a:ext cx="2622551" cy="222250"/>
            </a:xfrm>
            <a:prstGeom prst="rect">
              <a:avLst/>
            </a:prstGeom>
            <a:pattFill prst="ltDn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88" name="Rectangle 15" descr="20%"/>
            <p:cNvSpPr>
              <a:spLocks noChangeArrowheads="1"/>
            </p:cNvSpPr>
            <p:nvPr/>
          </p:nvSpPr>
          <p:spPr bwMode="auto">
            <a:xfrm flipH="1">
              <a:off x="26307241" y="14567305"/>
              <a:ext cx="922338" cy="187325"/>
            </a:xfrm>
            <a:prstGeom prst="rect">
              <a:avLst/>
            </a:prstGeom>
            <a:pattFill prst="pct20">
              <a:fgClr>
                <a:schemeClr val="tx1"/>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89" name="Rectangle 17"/>
            <p:cNvSpPr>
              <a:spLocks noChangeArrowheads="1"/>
            </p:cNvSpPr>
            <p:nvPr/>
          </p:nvSpPr>
          <p:spPr bwMode="auto">
            <a:xfrm flipH="1">
              <a:off x="27145441" y="14256155"/>
              <a:ext cx="930275" cy="2286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90" name="Rectangle 13" descr="20%"/>
            <p:cNvSpPr>
              <a:spLocks noChangeArrowheads="1"/>
            </p:cNvSpPr>
            <p:nvPr/>
          </p:nvSpPr>
          <p:spPr bwMode="auto">
            <a:xfrm flipH="1">
              <a:off x="27145441" y="14484755"/>
              <a:ext cx="1676400" cy="149225"/>
            </a:xfrm>
            <a:prstGeom prst="rect">
              <a:avLst/>
            </a:prstGeom>
            <a:pattFill prst="pct20">
              <a:fgClr>
                <a:schemeClr val="tx1"/>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91" name="Rectangle 18"/>
            <p:cNvSpPr>
              <a:spLocks noChangeArrowheads="1"/>
            </p:cNvSpPr>
            <p:nvPr/>
          </p:nvSpPr>
          <p:spPr bwMode="auto">
            <a:xfrm flipH="1">
              <a:off x="27451829" y="14394268"/>
              <a:ext cx="206375" cy="12541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92" name="Rectangle 7"/>
            <p:cNvSpPr>
              <a:spLocks noChangeArrowheads="1"/>
            </p:cNvSpPr>
            <p:nvPr/>
          </p:nvSpPr>
          <p:spPr bwMode="auto">
            <a:xfrm flipH="1">
              <a:off x="27450241" y="14519680"/>
              <a:ext cx="207963" cy="117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93" name="Rectangle 17"/>
            <p:cNvSpPr>
              <a:spLocks noChangeArrowheads="1"/>
            </p:cNvSpPr>
            <p:nvPr/>
          </p:nvSpPr>
          <p:spPr bwMode="auto">
            <a:xfrm flipH="1">
              <a:off x="26307241" y="14340293"/>
              <a:ext cx="838200" cy="2286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solidFill>
                  <a:srgbClr val="00B050"/>
                </a:solidFill>
                <a:latin typeface="メイリオ" panose="020B0604030504040204" pitchFamily="50" charset="-128"/>
                <a:ea typeface="メイリオ" panose="020B0604030504040204" pitchFamily="50" charset="-128"/>
              </a:endParaRPr>
            </a:p>
          </p:txBody>
        </p:sp>
        <p:cxnSp>
          <p:nvCxnSpPr>
            <p:cNvPr id="94" name="直線コネクタ 93"/>
            <p:cNvCxnSpPr>
              <a:cxnSpLocks noChangeShapeType="1"/>
            </p:cNvCxnSpPr>
            <p:nvPr/>
          </p:nvCxnSpPr>
          <p:spPr bwMode="auto">
            <a:xfrm>
              <a:off x="27464529" y="14578418"/>
              <a:ext cx="180975" cy="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Rectangle 5"/>
            <p:cNvSpPr>
              <a:spLocks noChangeArrowheads="1"/>
            </p:cNvSpPr>
            <p:nvPr/>
          </p:nvSpPr>
          <p:spPr bwMode="auto">
            <a:xfrm flipH="1">
              <a:off x="27221641" y="14637155"/>
              <a:ext cx="1708150" cy="1174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solidFill>
                  <a:srgbClr val="0000FF"/>
                </a:solidFill>
                <a:latin typeface="メイリオ" panose="020B0604030504040204" pitchFamily="50" charset="-128"/>
                <a:ea typeface="メイリオ" panose="020B0604030504040204" pitchFamily="50" charset="-128"/>
              </a:endParaRPr>
            </a:p>
          </p:txBody>
        </p:sp>
        <p:sp>
          <p:nvSpPr>
            <p:cNvPr id="96" name="テキスト ボックス 62"/>
            <p:cNvSpPr txBox="1">
              <a:spLocks noChangeArrowheads="1"/>
            </p:cNvSpPr>
            <p:nvPr/>
          </p:nvSpPr>
          <p:spPr bwMode="auto">
            <a:xfrm>
              <a:off x="26269092" y="15005168"/>
              <a:ext cx="1990166" cy="3668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ja-JP" altLang="en-US" sz="900" dirty="0" smtClean="0">
                  <a:latin typeface="メイリオ" panose="020B0604030504040204" pitchFamily="50" charset="-128"/>
                  <a:ea typeface="メイリオ" panose="020B0604030504040204" pitchFamily="50" charset="-128"/>
                </a:rPr>
                <a:t>サファイヤ基板</a:t>
              </a:r>
              <a:endParaRPr lang="en-US" altLang="en-US" sz="900" dirty="0">
                <a:latin typeface="メイリオ" panose="020B0604030504040204" pitchFamily="50" charset="-128"/>
                <a:ea typeface="メイリオ" panose="020B0604030504040204" pitchFamily="50" charset="-128"/>
              </a:endParaRPr>
            </a:p>
          </p:txBody>
        </p:sp>
        <p:sp>
          <p:nvSpPr>
            <p:cNvPr id="97" name="テキスト ボックス 65"/>
            <p:cNvSpPr txBox="1">
              <a:spLocks noChangeArrowheads="1"/>
            </p:cNvSpPr>
            <p:nvPr/>
          </p:nvSpPr>
          <p:spPr bwMode="auto">
            <a:xfrm>
              <a:off x="26371484" y="14068368"/>
              <a:ext cx="1064509"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ja-JP" altLang="en-US" sz="900" dirty="0" smtClean="0">
                  <a:latin typeface="メイリオ" panose="020B0604030504040204" pitchFamily="50" charset="-128"/>
                  <a:ea typeface="メイリオ" panose="020B0604030504040204" pitchFamily="50" charset="-128"/>
                </a:rPr>
                <a:t>アルミ</a:t>
              </a:r>
              <a:endParaRPr lang="en-US" altLang="en-US" sz="900" dirty="0">
                <a:latin typeface="メイリオ" panose="020B0604030504040204" pitchFamily="50" charset="-128"/>
                <a:ea typeface="メイリオ" panose="020B0604030504040204" pitchFamily="50" charset="-128"/>
              </a:endParaRPr>
            </a:p>
          </p:txBody>
        </p:sp>
        <p:sp>
          <p:nvSpPr>
            <p:cNvPr id="98" name="テキスト ボックス 66"/>
            <p:cNvSpPr txBox="1">
              <a:spLocks noChangeArrowheads="1"/>
            </p:cNvSpPr>
            <p:nvPr/>
          </p:nvSpPr>
          <p:spPr bwMode="auto">
            <a:xfrm>
              <a:off x="27771880" y="15017314"/>
              <a:ext cx="1758751"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ja-JP" altLang="en-US" sz="900" dirty="0" smtClean="0">
                  <a:solidFill>
                    <a:srgbClr val="FF0000"/>
                  </a:solidFill>
                  <a:latin typeface="メイリオ" panose="020B0604030504040204" pitchFamily="50" charset="-128"/>
                  <a:ea typeface="メイリオ" panose="020B0604030504040204" pitchFamily="50" charset="-128"/>
                </a:rPr>
                <a:t>単結晶ニオブ</a:t>
              </a:r>
              <a:endParaRPr lang="en-US" altLang="en-US" sz="900" dirty="0">
                <a:solidFill>
                  <a:srgbClr val="FF0000"/>
                </a:solidFill>
                <a:latin typeface="メイリオ" panose="020B0604030504040204" pitchFamily="50" charset="-128"/>
                <a:ea typeface="メイリオ" panose="020B0604030504040204" pitchFamily="50" charset="-128"/>
              </a:endParaRPr>
            </a:p>
          </p:txBody>
        </p:sp>
        <p:sp>
          <p:nvSpPr>
            <p:cNvPr id="99" name="テキスト ボックス 67"/>
            <p:cNvSpPr txBox="1">
              <a:spLocks noChangeArrowheads="1"/>
            </p:cNvSpPr>
            <p:nvPr/>
          </p:nvSpPr>
          <p:spPr bwMode="auto">
            <a:xfrm>
              <a:off x="28131926" y="14147023"/>
              <a:ext cx="849165" cy="366885"/>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900" dirty="0">
                  <a:latin typeface="メイリオ" panose="020B0604030504040204" pitchFamily="50" charset="-128"/>
                  <a:ea typeface="メイリオ" panose="020B0604030504040204" pitchFamily="50" charset="-128"/>
                </a:rPr>
                <a:t>SiO</a:t>
              </a:r>
              <a:r>
                <a:rPr lang="en-US" altLang="en-US" sz="900" baseline="-25000" dirty="0">
                  <a:latin typeface="メイリオ" panose="020B0604030504040204" pitchFamily="50" charset="-128"/>
                  <a:ea typeface="メイリオ" panose="020B0604030504040204" pitchFamily="50" charset="-128"/>
                </a:rPr>
                <a:t>2</a:t>
              </a:r>
            </a:p>
          </p:txBody>
        </p:sp>
        <p:sp>
          <p:nvSpPr>
            <p:cNvPr id="100" name="テキスト ボックス 68"/>
            <p:cNvSpPr txBox="1">
              <a:spLocks noChangeArrowheads="1"/>
            </p:cNvSpPr>
            <p:nvPr/>
          </p:nvSpPr>
          <p:spPr bwMode="auto">
            <a:xfrm>
              <a:off x="26248645" y="13740737"/>
              <a:ext cx="2355854" cy="587017"/>
            </a:xfrm>
            <a:prstGeom prst="rect">
              <a:avLst/>
            </a:prstGeom>
            <a:solidFill>
              <a:schemeClr val="bg1"/>
            </a:solidFill>
            <a:ln w="9525">
              <a:solidFill>
                <a:schemeClr val="bg1"/>
              </a:solidFill>
              <a:miter lim="800000"/>
              <a:headEnd/>
              <a:tailEnd/>
            </a:ln>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ja-JP" altLang="en-US" sz="900" dirty="0" smtClean="0">
                  <a:solidFill>
                    <a:srgbClr val="FF0000"/>
                  </a:solidFill>
                  <a:latin typeface="メイリオ" panose="020B0604030504040204" pitchFamily="50" charset="-128"/>
                  <a:ea typeface="メイリオ" panose="020B0604030504040204" pitchFamily="50" charset="-128"/>
                </a:rPr>
                <a:t>窒化ニオブ</a:t>
              </a:r>
              <a:r>
                <a:rPr lang="en-US" altLang="ja-JP" sz="900" dirty="0">
                  <a:solidFill>
                    <a:srgbClr val="FF0000"/>
                  </a:solidFill>
                  <a:latin typeface="メイリオ" panose="020B0604030504040204" pitchFamily="50" charset="-128"/>
                  <a:ea typeface="メイリオ" panose="020B0604030504040204" pitchFamily="50" charset="-128"/>
                </a:rPr>
                <a:t>(NbN</a:t>
              </a:r>
              <a:r>
                <a:rPr lang="en-US" altLang="ja-JP" sz="900" dirty="0" smtClean="0">
                  <a:solidFill>
                    <a:srgbClr val="FF0000"/>
                  </a:solidFill>
                  <a:latin typeface="メイリオ" panose="020B0604030504040204" pitchFamily="50" charset="-128"/>
                  <a:ea typeface="メイリオ" panose="020B0604030504040204" pitchFamily="50" charset="-128"/>
                </a:rPr>
                <a:t>)</a:t>
              </a:r>
              <a:r>
                <a:rPr lang="ja-JP" altLang="en-US" sz="900" dirty="0" smtClean="0">
                  <a:solidFill>
                    <a:srgbClr val="FF0000"/>
                  </a:solidFill>
                  <a:latin typeface="メイリオ" panose="020B0604030504040204" pitchFamily="50" charset="-128"/>
                  <a:ea typeface="メイリオ" panose="020B0604030504040204" pitchFamily="50" charset="-128"/>
                </a:rPr>
                <a:t>接合</a:t>
              </a:r>
              <a:endParaRPr lang="en-US" altLang="en-US" sz="900" dirty="0">
                <a:solidFill>
                  <a:srgbClr val="FF0000"/>
                </a:solidFill>
                <a:latin typeface="メイリオ" panose="020B0604030504040204" pitchFamily="50" charset="-128"/>
                <a:ea typeface="メイリオ" panose="020B0604030504040204" pitchFamily="50" charset="-128"/>
              </a:endParaRPr>
            </a:p>
          </p:txBody>
        </p:sp>
        <p:cxnSp>
          <p:nvCxnSpPr>
            <p:cNvPr id="101" name="直線コネクタ 100"/>
            <p:cNvCxnSpPr>
              <a:cxnSpLocks noChangeShapeType="1"/>
              <a:stCxn id="98" idx="0"/>
            </p:cNvCxnSpPr>
            <p:nvPr/>
          </p:nvCxnSpPr>
          <p:spPr bwMode="auto">
            <a:xfrm flipH="1" flipV="1">
              <a:off x="28142781" y="14689927"/>
              <a:ext cx="508475" cy="327386"/>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線コネクタ 101"/>
            <p:cNvCxnSpPr>
              <a:cxnSpLocks noChangeShapeType="1"/>
            </p:cNvCxnSpPr>
            <p:nvPr/>
          </p:nvCxnSpPr>
          <p:spPr bwMode="auto">
            <a:xfrm flipH="1">
              <a:off x="28223905" y="14393824"/>
              <a:ext cx="79728" cy="169306"/>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線コネクタ 102"/>
            <p:cNvCxnSpPr>
              <a:cxnSpLocks noChangeShapeType="1"/>
              <a:stCxn id="91" idx="2"/>
            </p:cNvCxnSpPr>
            <p:nvPr/>
          </p:nvCxnSpPr>
          <p:spPr bwMode="auto">
            <a:xfrm flipH="1" flipV="1">
              <a:off x="27046962" y="13973933"/>
              <a:ext cx="508054" cy="54574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グループ化 12"/>
          <p:cNvGrpSpPr>
            <a:grpSpLocks noChangeAspect="1"/>
          </p:cNvGrpSpPr>
          <p:nvPr/>
        </p:nvGrpSpPr>
        <p:grpSpPr>
          <a:xfrm>
            <a:off x="3627124" y="1562761"/>
            <a:ext cx="1576380" cy="1005873"/>
            <a:chOff x="25770045" y="10489831"/>
            <a:chExt cx="3160711" cy="1598734"/>
          </a:xfrm>
        </p:grpSpPr>
        <p:sp>
          <p:nvSpPr>
            <p:cNvPr id="72" name="Rectangle 15" descr="20%"/>
            <p:cNvSpPr>
              <a:spLocks noChangeArrowheads="1"/>
            </p:cNvSpPr>
            <p:nvPr/>
          </p:nvSpPr>
          <p:spPr bwMode="auto">
            <a:xfrm flipH="1">
              <a:off x="26000233" y="11305806"/>
              <a:ext cx="920750" cy="187325"/>
            </a:xfrm>
            <a:prstGeom prst="rect">
              <a:avLst/>
            </a:prstGeom>
            <a:pattFill prst="pct20">
              <a:fgClr>
                <a:schemeClr val="tx1"/>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73" name="Rectangle 17"/>
            <p:cNvSpPr>
              <a:spLocks noChangeArrowheads="1"/>
            </p:cNvSpPr>
            <p:nvPr/>
          </p:nvSpPr>
          <p:spPr bwMode="auto">
            <a:xfrm flipH="1">
              <a:off x="26838433" y="10994656"/>
              <a:ext cx="863600" cy="2286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74" name="Rectangle 13" descr="20%"/>
            <p:cNvSpPr>
              <a:spLocks noChangeArrowheads="1"/>
            </p:cNvSpPr>
            <p:nvPr/>
          </p:nvSpPr>
          <p:spPr bwMode="auto">
            <a:xfrm flipH="1">
              <a:off x="26838433" y="11223256"/>
              <a:ext cx="1676400" cy="149225"/>
            </a:xfrm>
            <a:prstGeom prst="rect">
              <a:avLst/>
            </a:prstGeom>
            <a:pattFill prst="pct20">
              <a:fgClr>
                <a:schemeClr val="tx1"/>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75" name="Rectangle 7"/>
            <p:cNvSpPr>
              <a:spLocks noChangeArrowheads="1"/>
            </p:cNvSpPr>
            <p:nvPr/>
          </p:nvSpPr>
          <p:spPr bwMode="auto">
            <a:xfrm flipH="1">
              <a:off x="27143233" y="11258181"/>
              <a:ext cx="207962" cy="46038"/>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76" name="Rectangle 18"/>
            <p:cNvSpPr>
              <a:spLocks noChangeArrowheads="1"/>
            </p:cNvSpPr>
            <p:nvPr/>
          </p:nvSpPr>
          <p:spPr bwMode="auto">
            <a:xfrm flipH="1">
              <a:off x="27143233" y="11132769"/>
              <a:ext cx="207962" cy="12541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77" name="Rectangle 7"/>
            <p:cNvSpPr>
              <a:spLocks noChangeArrowheads="1"/>
            </p:cNvSpPr>
            <p:nvPr/>
          </p:nvSpPr>
          <p:spPr bwMode="auto">
            <a:xfrm flipH="1">
              <a:off x="27143233" y="11304219"/>
              <a:ext cx="207962" cy="71437"/>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78" name="Rectangle 17"/>
            <p:cNvSpPr>
              <a:spLocks noChangeArrowheads="1"/>
            </p:cNvSpPr>
            <p:nvPr/>
          </p:nvSpPr>
          <p:spPr bwMode="auto">
            <a:xfrm flipH="1">
              <a:off x="26000233" y="11078794"/>
              <a:ext cx="838200" cy="2286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cxnSp>
          <p:nvCxnSpPr>
            <p:cNvPr id="79" name="直線コネクタ 78"/>
            <p:cNvCxnSpPr>
              <a:cxnSpLocks noChangeShapeType="1"/>
            </p:cNvCxnSpPr>
            <p:nvPr/>
          </p:nvCxnSpPr>
          <p:spPr bwMode="auto">
            <a:xfrm>
              <a:off x="27157520" y="11316919"/>
              <a:ext cx="179388" cy="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Rectangle 5"/>
            <p:cNvSpPr>
              <a:spLocks noChangeArrowheads="1"/>
            </p:cNvSpPr>
            <p:nvPr/>
          </p:nvSpPr>
          <p:spPr bwMode="auto">
            <a:xfrm flipH="1">
              <a:off x="26914633" y="11375656"/>
              <a:ext cx="1708150" cy="1174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solidFill>
                  <a:srgbClr val="0000FF"/>
                </a:solidFill>
                <a:latin typeface="メイリオ" panose="020B0604030504040204" pitchFamily="50" charset="-128"/>
                <a:ea typeface="メイリオ" panose="020B0604030504040204" pitchFamily="50" charset="-128"/>
              </a:endParaRPr>
            </a:p>
          </p:txBody>
        </p:sp>
        <p:sp>
          <p:nvSpPr>
            <p:cNvPr id="81" name="Rectangle 4" descr="Light downward diagonal"/>
            <p:cNvSpPr>
              <a:spLocks noChangeArrowheads="1"/>
            </p:cNvSpPr>
            <p:nvPr/>
          </p:nvSpPr>
          <p:spPr bwMode="auto">
            <a:xfrm flipH="1">
              <a:off x="26000233" y="11493131"/>
              <a:ext cx="2622550" cy="222250"/>
            </a:xfrm>
            <a:prstGeom prst="rect">
              <a:avLst/>
            </a:prstGeom>
            <a:blipFill dpi="0" rotWithShape="1">
              <a:blip r:embed="rId4"/>
              <a:srcRect/>
              <a:tile tx="0" ty="0" sx="100000" sy="100000" flip="none" algn="tl"/>
            </a:blipFill>
            <a:ln w="9525">
              <a:solidFill>
                <a:schemeClr val="bg2"/>
              </a:solidFill>
              <a:miter lim="800000"/>
              <a:headEnd/>
              <a:tailEnd/>
            </a:ln>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82" name="テキスト ボックス 2050"/>
            <p:cNvSpPr txBox="1">
              <a:spLocks noChangeArrowheads="1"/>
            </p:cNvSpPr>
            <p:nvPr/>
          </p:nvSpPr>
          <p:spPr bwMode="auto">
            <a:xfrm>
              <a:off x="26000830" y="11721681"/>
              <a:ext cx="1295922"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ja-JP" altLang="en-US" sz="900" dirty="0" smtClean="0">
                  <a:latin typeface="メイリオ" panose="020B0604030504040204" pitchFamily="50" charset="-128"/>
                  <a:ea typeface="メイリオ" panose="020B0604030504040204" pitchFamily="50" charset="-128"/>
                </a:rPr>
                <a:t>石英基板</a:t>
              </a:r>
              <a:endParaRPr lang="en-US" altLang="en-US" sz="900" dirty="0">
                <a:latin typeface="メイリオ" panose="020B0604030504040204" pitchFamily="50" charset="-128"/>
                <a:ea typeface="メイリオ" panose="020B0604030504040204" pitchFamily="50" charset="-128"/>
              </a:endParaRPr>
            </a:p>
          </p:txBody>
        </p:sp>
        <p:sp>
          <p:nvSpPr>
            <p:cNvPr id="83" name="テキスト ボックス 68"/>
            <p:cNvSpPr txBox="1">
              <a:spLocks noChangeArrowheads="1"/>
            </p:cNvSpPr>
            <p:nvPr/>
          </p:nvSpPr>
          <p:spPr bwMode="auto">
            <a:xfrm>
              <a:off x="25770045" y="10489831"/>
              <a:ext cx="1527336"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ja-JP" altLang="en-US" sz="900" dirty="0" smtClean="0">
                  <a:latin typeface="メイリオ" panose="020B0604030504040204" pitchFamily="50" charset="-128"/>
                  <a:ea typeface="メイリオ" panose="020B0604030504040204" pitchFamily="50" charset="-128"/>
                </a:rPr>
                <a:t>ニオブ接合</a:t>
              </a:r>
              <a:endParaRPr lang="en-US" altLang="en-US" sz="900" dirty="0">
                <a:latin typeface="メイリオ" panose="020B0604030504040204" pitchFamily="50" charset="-128"/>
                <a:ea typeface="メイリオ" panose="020B0604030504040204" pitchFamily="50" charset="-128"/>
              </a:endParaRPr>
            </a:p>
          </p:txBody>
        </p:sp>
        <p:sp>
          <p:nvSpPr>
            <p:cNvPr id="84" name="テキスト ボックス 67"/>
            <p:cNvSpPr txBox="1">
              <a:spLocks noChangeArrowheads="1"/>
            </p:cNvSpPr>
            <p:nvPr/>
          </p:nvSpPr>
          <p:spPr bwMode="auto">
            <a:xfrm>
              <a:off x="28081592" y="10752665"/>
              <a:ext cx="849164"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900" dirty="0">
                  <a:latin typeface="メイリオ" panose="020B0604030504040204" pitchFamily="50" charset="-128"/>
                  <a:ea typeface="メイリオ" panose="020B0604030504040204" pitchFamily="50" charset="-128"/>
                </a:rPr>
                <a:t>SiO</a:t>
              </a:r>
              <a:r>
                <a:rPr lang="en-US" altLang="en-US" sz="900" baseline="-25000" dirty="0">
                  <a:latin typeface="メイリオ" panose="020B0604030504040204" pitchFamily="50" charset="-128"/>
                  <a:ea typeface="メイリオ" panose="020B0604030504040204" pitchFamily="50" charset="-128"/>
                </a:rPr>
                <a:t>2</a:t>
              </a:r>
            </a:p>
          </p:txBody>
        </p:sp>
        <p:cxnSp>
          <p:nvCxnSpPr>
            <p:cNvPr id="85" name="直線コネクタ 84"/>
            <p:cNvCxnSpPr>
              <a:cxnSpLocks noChangeShapeType="1"/>
            </p:cNvCxnSpPr>
            <p:nvPr/>
          </p:nvCxnSpPr>
          <p:spPr bwMode="auto">
            <a:xfrm flipH="1">
              <a:off x="28014125" y="10963340"/>
              <a:ext cx="218926" cy="297314"/>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直線コネクタ 85"/>
            <p:cNvCxnSpPr>
              <a:cxnSpLocks noChangeShapeType="1"/>
            </p:cNvCxnSpPr>
            <p:nvPr/>
          </p:nvCxnSpPr>
          <p:spPr bwMode="auto">
            <a:xfrm flipH="1" flipV="1">
              <a:off x="26882883" y="10766056"/>
              <a:ext cx="334962" cy="492125"/>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グループ化 13"/>
          <p:cNvGrpSpPr>
            <a:grpSpLocks noChangeAspect="1"/>
          </p:cNvGrpSpPr>
          <p:nvPr/>
        </p:nvGrpSpPr>
        <p:grpSpPr>
          <a:xfrm>
            <a:off x="5196370" y="1556318"/>
            <a:ext cx="1911876" cy="1156029"/>
            <a:chOff x="25769227" y="12067806"/>
            <a:chExt cx="3833397" cy="1837392"/>
          </a:xfrm>
        </p:grpSpPr>
        <p:sp>
          <p:nvSpPr>
            <p:cNvPr id="55" name="Rectangle 15" descr="20%"/>
            <p:cNvSpPr>
              <a:spLocks noChangeArrowheads="1"/>
            </p:cNvSpPr>
            <p:nvPr/>
          </p:nvSpPr>
          <p:spPr bwMode="auto">
            <a:xfrm flipH="1">
              <a:off x="25999415" y="12883781"/>
              <a:ext cx="920750" cy="250702"/>
            </a:xfrm>
            <a:prstGeom prst="rect">
              <a:avLst/>
            </a:prstGeom>
            <a:pattFill prst="pct20">
              <a:fgClr>
                <a:schemeClr val="tx1"/>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56" name="Rectangle 17"/>
            <p:cNvSpPr>
              <a:spLocks noChangeArrowheads="1"/>
            </p:cNvSpPr>
            <p:nvPr/>
          </p:nvSpPr>
          <p:spPr bwMode="auto">
            <a:xfrm flipH="1">
              <a:off x="26837615" y="12572631"/>
              <a:ext cx="863600" cy="228600"/>
            </a:xfrm>
            <a:prstGeom prst="rect">
              <a:avLst/>
            </a:prstGeom>
            <a:solidFill>
              <a:srgbClr val="00B050"/>
            </a:solidFill>
            <a:ln>
              <a:noFill/>
            </a:ln>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solidFill>
                  <a:srgbClr val="00B050"/>
                </a:solidFill>
                <a:latin typeface="メイリオ" panose="020B0604030504040204" pitchFamily="50" charset="-128"/>
                <a:ea typeface="メイリオ" panose="020B0604030504040204" pitchFamily="50" charset="-128"/>
              </a:endParaRPr>
            </a:p>
          </p:txBody>
        </p:sp>
        <p:sp>
          <p:nvSpPr>
            <p:cNvPr id="57" name="Rectangle 13" descr="20%"/>
            <p:cNvSpPr>
              <a:spLocks noChangeArrowheads="1"/>
            </p:cNvSpPr>
            <p:nvPr/>
          </p:nvSpPr>
          <p:spPr bwMode="auto">
            <a:xfrm flipH="1">
              <a:off x="26837615" y="12801231"/>
              <a:ext cx="1676400" cy="149225"/>
            </a:xfrm>
            <a:prstGeom prst="rect">
              <a:avLst/>
            </a:prstGeom>
            <a:pattFill prst="pct20">
              <a:fgClr>
                <a:schemeClr val="tx1"/>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58" name="Rectangle 7"/>
            <p:cNvSpPr>
              <a:spLocks noChangeArrowheads="1"/>
            </p:cNvSpPr>
            <p:nvPr/>
          </p:nvSpPr>
          <p:spPr bwMode="auto">
            <a:xfrm flipH="1">
              <a:off x="27142415" y="12836156"/>
              <a:ext cx="207962" cy="46038"/>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59" name="Rectangle 18"/>
            <p:cNvSpPr>
              <a:spLocks noChangeArrowheads="1"/>
            </p:cNvSpPr>
            <p:nvPr/>
          </p:nvSpPr>
          <p:spPr bwMode="auto">
            <a:xfrm flipH="1">
              <a:off x="27142415" y="12802233"/>
              <a:ext cx="207962" cy="3392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60" name="Rectangle 7"/>
            <p:cNvSpPr>
              <a:spLocks noChangeArrowheads="1"/>
            </p:cNvSpPr>
            <p:nvPr/>
          </p:nvSpPr>
          <p:spPr bwMode="auto">
            <a:xfrm flipH="1">
              <a:off x="27142415" y="12882194"/>
              <a:ext cx="207962" cy="71437"/>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61" name="Rectangle 17"/>
            <p:cNvSpPr>
              <a:spLocks noChangeArrowheads="1"/>
            </p:cNvSpPr>
            <p:nvPr/>
          </p:nvSpPr>
          <p:spPr bwMode="auto">
            <a:xfrm flipH="1">
              <a:off x="25999415" y="12656769"/>
              <a:ext cx="838200" cy="228600"/>
            </a:xfrm>
            <a:prstGeom prst="rect">
              <a:avLst/>
            </a:prstGeom>
            <a:solidFill>
              <a:srgbClr val="00B050"/>
            </a:solidFill>
            <a:ln>
              <a:noFill/>
            </a:ln>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solidFill>
                  <a:srgbClr val="00B050"/>
                </a:solidFill>
                <a:latin typeface="メイリオ" panose="020B0604030504040204" pitchFamily="50" charset="-128"/>
                <a:ea typeface="メイリオ" panose="020B0604030504040204" pitchFamily="50" charset="-128"/>
              </a:endParaRPr>
            </a:p>
          </p:txBody>
        </p:sp>
        <p:cxnSp>
          <p:nvCxnSpPr>
            <p:cNvPr id="62" name="直線コネクタ 61"/>
            <p:cNvCxnSpPr>
              <a:cxnSpLocks noChangeShapeType="1"/>
            </p:cNvCxnSpPr>
            <p:nvPr/>
          </p:nvCxnSpPr>
          <p:spPr bwMode="auto">
            <a:xfrm>
              <a:off x="27156702" y="12894894"/>
              <a:ext cx="179388" cy="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Rectangle 5"/>
            <p:cNvSpPr>
              <a:spLocks noChangeArrowheads="1"/>
            </p:cNvSpPr>
            <p:nvPr/>
          </p:nvSpPr>
          <p:spPr bwMode="auto">
            <a:xfrm flipH="1">
              <a:off x="26913815" y="12953631"/>
              <a:ext cx="1752600" cy="149225"/>
            </a:xfrm>
            <a:prstGeom prst="rect">
              <a:avLst/>
            </a:prstGeom>
            <a:solidFill>
              <a:srgbClr val="FF0000"/>
            </a:solidFill>
            <a:ln>
              <a:noFill/>
            </a:ln>
            <a:extLst/>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solidFill>
                  <a:srgbClr val="0000FF"/>
                </a:solidFill>
                <a:latin typeface="メイリオ" panose="020B0604030504040204" pitchFamily="50" charset="-128"/>
                <a:ea typeface="メイリオ" panose="020B0604030504040204" pitchFamily="50" charset="-128"/>
              </a:endParaRPr>
            </a:p>
          </p:txBody>
        </p:sp>
        <p:sp>
          <p:nvSpPr>
            <p:cNvPr id="64" name="Rectangle 4" descr="Light downward diagonal"/>
            <p:cNvSpPr>
              <a:spLocks noChangeArrowheads="1"/>
            </p:cNvSpPr>
            <p:nvPr/>
          </p:nvSpPr>
          <p:spPr bwMode="auto">
            <a:xfrm flipH="1">
              <a:off x="25999415" y="13071106"/>
              <a:ext cx="2667000" cy="222250"/>
            </a:xfrm>
            <a:prstGeom prst="rect">
              <a:avLst/>
            </a:prstGeom>
            <a:blipFill dpi="0" rotWithShape="1">
              <a:blip r:embed="rId4"/>
              <a:srcRect/>
              <a:tile tx="0" ty="0" sx="100000" sy="100000" flip="none" algn="tl"/>
            </a:blipFill>
            <a:ln w="9525">
              <a:solidFill>
                <a:schemeClr val="bg2"/>
              </a:solidFill>
              <a:miter lim="800000"/>
              <a:headEnd/>
              <a:tailEnd/>
            </a:ln>
          </p:spPr>
          <p:txBody>
            <a:bodyPr wrap="none" anchor="ct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endParaRPr lang="ja-JP" altLang="en-US" sz="900">
                <a:latin typeface="メイリオ" panose="020B0604030504040204" pitchFamily="50" charset="-128"/>
                <a:ea typeface="メイリオ" panose="020B0604030504040204" pitchFamily="50" charset="-128"/>
              </a:endParaRPr>
            </a:p>
          </p:txBody>
        </p:sp>
        <p:sp>
          <p:nvSpPr>
            <p:cNvPr id="65" name="テキスト ボックス 2050"/>
            <p:cNvSpPr txBox="1">
              <a:spLocks noChangeArrowheads="1"/>
            </p:cNvSpPr>
            <p:nvPr/>
          </p:nvSpPr>
          <p:spPr bwMode="auto">
            <a:xfrm>
              <a:off x="25999414" y="13299052"/>
              <a:ext cx="1295923"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ja-JP" altLang="en-US" sz="900" dirty="0" smtClean="0">
                  <a:latin typeface="メイリオ" panose="020B0604030504040204" pitchFamily="50" charset="-128"/>
                  <a:ea typeface="メイリオ" panose="020B0604030504040204" pitchFamily="50" charset="-128"/>
                </a:rPr>
                <a:t>石英基板</a:t>
              </a:r>
              <a:endParaRPr lang="en-US" altLang="en-US" sz="900" dirty="0">
                <a:latin typeface="メイリオ" panose="020B0604030504040204" pitchFamily="50" charset="-128"/>
                <a:ea typeface="メイリオ" panose="020B0604030504040204" pitchFamily="50" charset="-128"/>
              </a:endParaRPr>
            </a:p>
          </p:txBody>
        </p:sp>
        <p:sp>
          <p:nvSpPr>
            <p:cNvPr id="66" name="テキスト ボックス 68"/>
            <p:cNvSpPr txBox="1">
              <a:spLocks noChangeArrowheads="1"/>
            </p:cNvSpPr>
            <p:nvPr/>
          </p:nvSpPr>
          <p:spPr bwMode="auto">
            <a:xfrm>
              <a:off x="25769227" y="12067806"/>
              <a:ext cx="2044807"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ja-JP" altLang="en-US" sz="900" dirty="0" smtClean="0">
                  <a:latin typeface="メイリオ" panose="020B0604030504040204" pitchFamily="50" charset="-128"/>
                  <a:ea typeface="メイリオ" panose="020B0604030504040204" pitchFamily="50" charset="-128"/>
                </a:rPr>
                <a:t>ニオブ</a:t>
              </a:r>
              <a:r>
                <a:rPr lang="en-US" altLang="ja-JP" sz="900" dirty="0" smtClean="0">
                  <a:latin typeface="メイリオ" panose="020B0604030504040204" pitchFamily="50" charset="-128"/>
                  <a:ea typeface="メイリオ" panose="020B0604030504040204" pitchFamily="50" charset="-128"/>
                </a:rPr>
                <a:t>(Nb)</a:t>
              </a:r>
              <a:r>
                <a:rPr lang="ja-JP" altLang="en-US" sz="900" dirty="0" smtClean="0">
                  <a:latin typeface="メイリオ" panose="020B0604030504040204" pitchFamily="50" charset="-128"/>
                  <a:ea typeface="メイリオ" panose="020B0604030504040204" pitchFamily="50" charset="-128"/>
                </a:rPr>
                <a:t>接合</a:t>
              </a:r>
              <a:endParaRPr lang="en-US" altLang="en-US" sz="900" dirty="0">
                <a:latin typeface="メイリオ" panose="020B0604030504040204" pitchFamily="50" charset="-128"/>
                <a:ea typeface="メイリオ" panose="020B0604030504040204" pitchFamily="50" charset="-128"/>
              </a:endParaRPr>
            </a:p>
          </p:txBody>
        </p:sp>
        <p:sp>
          <p:nvSpPr>
            <p:cNvPr id="67" name="テキスト ボックス 67"/>
            <p:cNvSpPr txBox="1">
              <a:spLocks noChangeArrowheads="1"/>
            </p:cNvSpPr>
            <p:nvPr/>
          </p:nvSpPr>
          <p:spPr bwMode="auto">
            <a:xfrm>
              <a:off x="27783722" y="12490472"/>
              <a:ext cx="849165"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900" dirty="0">
                  <a:latin typeface="メイリオ" panose="020B0604030504040204" pitchFamily="50" charset="-128"/>
                  <a:ea typeface="メイリオ" panose="020B0604030504040204" pitchFamily="50" charset="-128"/>
                </a:rPr>
                <a:t>SiO</a:t>
              </a:r>
              <a:r>
                <a:rPr lang="en-US" altLang="en-US" sz="900" baseline="-25000" dirty="0">
                  <a:latin typeface="メイリオ" panose="020B0604030504040204" pitchFamily="50" charset="-128"/>
                  <a:ea typeface="メイリオ" panose="020B0604030504040204" pitchFamily="50" charset="-128"/>
                </a:rPr>
                <a:t>2</a:t>
              </a:r>
            </a:p>
          </p:txBody>
        </p:sp>
        <p:cxnSp>
          <p:nvCxnSpPr>
            <p:cNvPr id="68" name="直線コネクタ 67"/>
            <p:cNvCxnSpPr>
              <a:cxnSpLocks noChangeShapeType="1"/>
              <a:stCxn id="67" idx="2"/>
            </p:cNvCxnSpPr>
            <p:nvPr/>
          </p:nvCxnSpPr>
          <p:spPr bwMode="auto">
            <a:xfrm flipH="1" flipV="1">
              <a:off x="27942587" y="12832447"/>
              <a:ext cx="265717" cy="24909"/>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線コネクタ 68"/>
            <p:cNvCxnSpPr>
              <a:cxnSpLocks noChangeShapeType="1"/>
            </p:cNvCxnSpPr>
            <p:nvPr/>
          </p:nvCxnSpPr>
          <p:spPr bwMode="auto">
            <a:xfrm flipH="1" flipV="1">
              <a:off x="26882065" y="12344031"/>
              <a:ext cx="334962" cy="492125"/>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テキスト ボックス 68"/>
            <p:cNvSpPr txBox="1">
              <a:spLocks noChangeArrowheads="1"/>
            </p:cNvSpPr>
            <p:nvPr/>
          </p:nvSpPr>
          <p:spPr bwMode="auto">
            <a:xfrm>
              <a:off x="26487526" y="13538314"/>
              <a:ext cx="3115098"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ja-JP" altLang="en-US" sz="900" dirty="0" smtClean="0">
                  <a:solidFill>
                    <a:srgbClr val="FF0000"/>
                  </a:solidFill>
                  <a:latin typeface="メイリオ" panose="020B0604030504040204" pitchFamily="50" charset="-128"/>
                  <a:ea typeface="メイリオ" panose="020B0604030504040204" pitchFamily="50" charset="-128"/>
                </a:rPr>
                <a:t>窒化ニオブチタン</a:t>
              </a:r>
              <a:r>
                <a:rPr lang="en-US" altLang="ja-JP" sz="900" dirty="0" smtClean="0">
                  <a:solidFill>
                    <a:srgbClr val="FF0000"/>
                  </a:solidFill>
                  <a:latin typeface="メイリオ" panose="020B0604030504040204" pitchFamily="50" charset="-128"/>
                  <a:ea typeface="メイリオ" panose="020B0604030504040204" pitchFamily="50" charset="-128"/>
                </a:rPr>
                <a:t>(NbTi</a:t>
              </a:r>
              <a:r>
                <a:rPr lang="en-US" altLang="ja-JP" sz="900" dirty="0">
                  <a:solidFill>
                    <a:srgbClr val="FF0000"/>
                  </a:solidFill>
                  <a:latin typeface="メイリオ" panose="020B0604030504040204" pitchFamily="50" charset="-128"/>
                  <a:ea typeface="メイリオ" panose="020B0604030504040204" pitchFamily="50" charset="-128"/>
                </a:rPr>
                <a:t>N</a:t>
              </a:r>
              <a:r>
                <a:rPr lang="en-US" altLang="ja-JP" sz="900" dirty="0" smtClean="0">
                  <a:solidFill>
                    <a:srgbClr val="FF0000"/>
                  </a:solidFill>
                  <a:latin typeface="メイリオ" panose="020B0604030504040204" pitchFamily="50" charset="-128"/>
                  <a:ea typeface="メイリオ" panose="020B0604030504040204" pitchFamily="50" charset="-128"/>
                </a:rPr>
                <a:t>)</a:t>
              </a:r>
              <a:endParaRPr lang="en-US" altLang="en-US" sz="900" dirty="0">
                <a:solidFill>
                  <a:srgbClr val="FF0000"/>
                </a:solidFill>
                <a:latin typeface="メイリオ" panose="020B0604030504040204" pitchFamily="50" charset="-128"/>
                <a:ea typeface="メイリオ" panose="020B0604030504040204" pitchFamily="50" charset="-128"/>
              </a:endParaRPr>
            </a:p>
          </p:txBody>
        </p:sp>
        <p:sp>
          <p:nvSpPr>
            <p:cNvPr id="71" name="テキスト ボックス 68"/>
            <p:cNvSpPr txBox="1">
              <a:spLocks noChangeArrowheads="1"/>
            </p:cNvSpPr>
            <p:nvPr/>
          </p:nvSpPr>
          <p:spPr bwMode="auto">
            <a:xfrm>
              <a:off x="26174084" y="12401044"/>
              <a:ext cx="1064508" cy="366884"/>
            </a:xfrm>
            <a:prstGeom prst="rect">
              <a:avLst/>
            </a:prstGeom>
            <a:solidFill>
              <a:schemeClr val="bg1"/>
            </a:solidFill>
            <a:ln w="9525">
              <a:solidFill>
                <a:schemeClr val="bg1"/>
              </a:solidFill>
              <a:miter lim="800000"/>
              <a:headEnd/>
              <a:tailEnd/>
            </a:ln>
          </p:spPr>
          <p:txBody>
            <a:bodyPr wrap="non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ja-JP" altLang="en-US" sz="900" dirty="0" smtClean="0">
                  <a:latin typeface="メイリオ" panose="020B0604030504040204" pitchFamily="50" charset="-128"/>
                  <a:ea typeface="メイリオ" panose="020B0604030504040204" pitchFamily="50" charset="-128"/>
                </a:rPr>
                <a:t>アルミ</a:t>
              </a:r>
              <a:endParaRPr lang="en-US" altLang="en-US" sz="900" dirty="0">
                <a:latin typeface="メイリオ" panose="020B0604030504040204" pitchFamily="50" charset="-128"/>
                <a:ea typeface="メイリオ" panose="020B0604030504040204" pitchFamily="50" charset="-128"/>
              </a:endParaRPr>
            </a:p>
          </p:txBody>
        </p:sp>
      </p:grpSp>
      <p:sp>
        <p:nvSpPr>
          <p:cNvPr id="15" name="テキスト ボックス 2"/>
          <p:cNvSpPr txBox="1">
            <a:spLocks noChangeArrowheads="1"/>
          </p:cNvSpPr>
          <p:nvPr/>
        </p:nvSpPr>
        <p:spPr bwMode="auto">
          <a:xfrm>
            <a:off x="5250688" y="1176781"/>
            <a:ext cx="14349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FontTx/>
              <a:buNone/>
            </a:pPr>
            <a:r>
              <a:rPr lang="ja-JP" altLang="en-US" sz="1000" b="1" dirty="0" smtClean="0">
                <a:latin typeface="メイリオ" panose="020B0604030504040204" pitchFamily="50" charset="-128"/>
                <a:ea typeface="メイリオ" panose="020B0604030504040204" pitchFamily="50" charset="-128"/>
              </a:rPr>
              <a:t>バンド</a:t>
            </a:r>
            <a:r>
              <a:rPr lang="en-US" altLang="ja-JP" sz="1000" b="1" dirty="0" smtClean="0">
                <a:latin typeface="メイリオ" panose="020B0604030504040204" pitchFamily="50" charset="-128"/>
                <a:ea typeface="メイリオ" panose="020B0604030504040204" pitchFamily="50" charset="-128"/>
              </a:rPr>
              <a:t>10</a:t>
            </a:r>
            <a:r>
              <a:rPr lang="ja-JP" altLang="en-US" sz="1000" b="1" dirty="0" smtClean="0">
                <a:latin typeface="メイリオ" panose="020B0604030504040204" pitchFamily="50" charset="-128"/>
                <a:ea typeface="メイリオ" panose="020B0604030504040204" pitchFamily="50" charset="-128"/>
              </a:rPr>
              <a:t>ミキサ </a:t>
            </a:r>
            <a:r>
              <a:rPr lang="en-US" altLang="ja-JP" sz="1000" b="1" dirty="0" smtClean="0">
                <a:latin typeface="メイリオ" panose="020B0604030504040204" pitchFamily="50" charset="-128"/>
                <a:ea typeface="メイリオ" panose="020B0604030504040204" pitchFamily="50" charset="-128"/>
              </a:rPr>
              <a:t/>
            </a:r>
            <a:br>
              <a:rPr lang="en-US" altLang="ja-JP" sz="1000" b="1" dirty="0" smtClean="0">
                <a:latin typeface="メイリオ" panose="020B0604030504040204" pitchFamily="50" charset="-128"/>
                <a:ea typeface="メイリオ" panose="020B0604030504040204" pitchFamily="50" charset="-128"/>
              </a:rPr>
            </a:br>
            <a:r>
              <a:rPr lang="en-US" altLang="ja-JP" sz="1000" dirty="0" smtClean="0">
                <a:latin typeface="メイリオ" panose="020B0604030504040204" pitchFamily="50" charset="-128"/>
                <a:ea typeface="メイリオ" panose="020B0604030504040204" pitchFamily="50" charset="-128"/>
              </a:rPr>
              <a:t>(700-1000</a:t>
            </a:r>
            <a:r>
              <a:rPr lang="ja-JP" altLang="en-US" sz="1000" dirty="0" smtClean="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GHz)</a:t>
            </a:r>
            <a:endParaRPr lang="en-US" altLang="en-US" sz="1000" dirty="0">
              <a:latin typeface="メイリオ" panose="020B0604030504040204" pitchFamily="50" charset="-128"/>
              <a:ea typeface="メイリオ" panose="020B0604030504040204" pitchFamily="50" charset="-128"/>
            </a:endParaRPr>
          </a:p>
        </p:txBody>
      </p:sp>
      <p:sp>
        <p:nvSpPr>
          <p:cNvPr id="16" name="右矢印 15"/>
          <p:cNvSpPr/>
          <p:nvPr/>
        </p:nvSpPr>
        <p:spPr>
          <a:xfrm>
            <a:off x="5122539" y="1745055"/>
            <a:ext cx="128149" cy="322339"/>
          </a:xfrm>
          <a:prstGeom prst="rightArrow">
            <a:avLst>
              <a:gd name="adj1" fmla="val 69669"/>
              <a:gd name="adj2" fmla="val 63275"/>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700">
              <a:latin typeface="メイリオ."/>
            </a:endParaRPr>
          </a:p>
        </p:txBody>
      </p:sp>
      <p:sp>
        <p:nvSpPr>
          <p:cNvPr id="17" name="正方形/長方形 16"/>
          <p:cNvSpPr/>
          <p:nvPr/>
        </p:nvSpPr>
        <p:spPr>
          <a:xfrm>
            <a:off x="6851565" y="1456395"/>
            <a:ext cx="1429635" cy="105886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700">
              <a:latin typeface="メイリオ."/>
            </a:endParaRPr>
          </a:p>
        </p:txBody>
      </p:sp>
      <p:sp>
        <p:nvSpPr>
          <p:cNvPr id="18" name="右矢印 17"/>
          <p:cNvSpPr/>
          <p:nvPr/>
        </p:nvSpPr>
        <p:spPr>
          <a:xfrm>
            <a:off x="6685642" y="1735682"/>
            <a:ext cx="128149" cy="322339"/>
          </a:xfrm>
          <a:prstGeom prst="rightArrow">
            <a:avLst>
              <a:gd name="adj1" fmla="val 69669"/>
              <a:gd name="adj2" fmla="val 63275"/>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700">
              <a:latin typeface="メイリオ."/>
            </a:endParaRPr>
          </a:p>
        </p:txBody>
      </p:sp>
      <p:cxnSp>
        <p:nvCxnSpPr>
          <p:cNvPr id="19" name="直線コネクタ 18"/>
          <p:cNvCxnSpPr>
            <a:cxnSpLocks noChangeShapeType="1"/>
          </p:cNvCxnSpPr>
          <p:nvPr/>
        </p:nvCxnSpPr>
        <p:spPr bwMode="auto">
          <a:xfrm flipH="1" flipV="1">
            <a:off x="6437032" y="2157048"/>
            <a:ext cx="167060" cy="30963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テキスト ボックス 2"/>
          <p:cNvSpPr txBox="1">
            <a:spLocks noChangeArrowheads="1"/>
          </p:cNvSpPr>
          <p:nvPr/>
        </p:nvSpPr>
        <p:spPr bwMode="auto">
          <a:xfrm>
            <a:off x="4073892" y="2625695"/>
            <a:ext cx="3924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FontTx/>
              <a:buNone/>
            </a:pPr>
            <a:r>
              <a:rPr lang="ja-JP" altLang="en-US" sz="1200" dirty="0">
                <a:latin typeface="メイリオ."/>
              </a:rPr>
              <a:t>新</a:t>
            </a:r>
            <a:r>
              <a:rPr lang="ja-JP" altLang="en-US" sz="1200" dirty="0" smtClean="0">
                <a:latin typeface="メイリオ."/>
              </a:rPr>
              <a:t>たなデバイス開発</a:t>
            </a:r>
            <a:endParaRPr lang="en-US" altLang="en-US" sz="1200" dirty="0">
              <a:latin typeface="メイリオ."/>
            </a:endParaRPr>
          </a:p>
        </p:txBody>
      </p:sp>
      <p:grpSp>
        <p:nvGrpSpPr>
          <p:cNvPr id="21" name="グループ化 20"/>
          <p:cNvGrpSpPr>
            <a:grpSpLocks noChangeAspect="1"/>
          </p:cNvGrpSpPr>
          <p:nvPr/>
        </p:nvGrpSpPr>
        <p:grpSpPr>
          <a:xfrm>
            <a:off x="4048738" y="4410403"/>
            <a:ext cx="2064497" cy="1302084"/>
            <a:chOff x="32179489" y="14986109"/>
            <a:chExt cx="2503981" cy="1579268"/>
          </a:xfrm>
        </p:grpSpPr>
        <p:pic>
          <p:nvPicPr>
            <p:cNvPr id="53" name="図 4"/>
            <p:cNvPicPr>
              <a:picLocks noChangeAspect="1"/>
            </p:cNvPicPr>
            <p:nvPr/>
          </p:nvPicPr>
          <p:blipFill rotWithShape="1">
            <a:blip r:embed="rId5">
              <a:extLst>
                <a:ext uri="{28A0092B-C50C-407E-A947-70E740481C1C}">
                  <a14:useLocalDpi xmlns:a14="http://schemas.microsoft.com/office/drawing/2010/main" val="0"/>
                </a:ext>
              </a:extLst>
            </a:blip>
            <a:srcRect l="12717" t="39144" r="71489" b="45634"/>
            <a:stretch/>
          </p:blipFill>
          <p:spPr bwMode="auto">
            <a:xfrm>
              <a:off x="32179489" y="14986109"/>
              <a:ext cx="2183847" cy="157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ボックス 7"/>
            <p:cNvSpPr txBox="1">
              <a:spLocks noChangeArrowheads="1"/>
            </p:cNvSpPr>
            <p:nvPr/>
          </p:nvSpPr>
          <p:spPr bwMode="auto">
            <a:xfrm>
              <a:off x="32210000" y="16068653"/>
              <a:ext cx="2473470" cy="27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dirty="0" smtClean="0">
                  <a:solidFill>
                    <a:schemeClr val="bg1"/>
                  </a:solidFill>
                  <a:latin typeface="メイリオ."/>
                </a:rPr>
                <a:t>数ナノメートル厚を制御 </a:t>
              </a:r>
              <a:r>
                <a:rPr lang="en-US" altLang="ja-JP" sz="900" dirty="0" smtClean="0">
                  <a:solidFill>
                    <a:schemeClr val="bg1"/>
                  </a:solidFill>
                  <a:latin typeface="メイリオ."/>
                </a:rPr>
                <a:t>(10</a:t>
              </a:r>
              <a:r>
                <a:rPr lang="en-US" altLang="ja-JP" sz="900" baseline="30000" dirty="0" smtClean="0">
                  <a:solidFill>
                    <a:schemeClr val="bg1"/>
                  </a:solidFill>
                  <a:latin typeface="メイリオ."/>
                </a:rPr>
                <a:t>-9</a:t>
              </a:r>
              <a:r>
                <a:rPr lang="en-US" altLang="ja-JP" sz="900" dirty="0">
                  <a:solidFill>
                    <a:schemeClr val="bg1"/>
                  </a:solidFill>
                  <a:latin typeface="メイリオ."/>
                </a:rPr>
                <a:t> </a:t>
              </a:r>
              <a:r>
                <a:rPr lang="ja-JP" altLang="en-US" sz="900" dirty="0" smtClean="0">
                  <a:solidFill>
                    <a:schemeClr val="bg1"/>
                  </a:solidFill>
                  <a:latin typeface="メイリオ."/>
                </a:rPr>
                <a:t>メートル</a:t>
              </a:r>
              <a:r>
                <a:rPr lang="en-US" altLang="ja-JP" sz="900" dirty="0" smtClean="0">
                  <a:solidFill>
                    <a:schemeClr val="bg1"/>
                  </a:solidFill>
                  <a:latin typeface="メイリオ."/>
                </a:rPr>
                <a:t>)</a:t>
              </a:r>
              <a:endParaRPr lang="en-US" altLang="ja-JP" sz="900" dirty="0">
                <a:solidFill>
                  <a:schemeClr val="bg1"/>
                </a:solidFill>
                <a:latin typeface="メイリオ."/>
              </a:endParaRPr>
            </a:p>
          </p:txBody>
        </p:sp>
      </p:grpSp>
      <p:cxnSp>
        <p:nvCxnSpPr>
          <p:cNvPr id="22" name="直線矢印コネクタ 21"/>
          <p:cNvCxnSpPr/>
          <p:nvPr/>
        </p:nvCxnSpPr>
        <p:spPr>
          <a:xfrm flipV="1">
            <a:off x="4196678" y="4875803"/>
            <a:ext cx="165812" cy="403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7"/>
          <p:cNvSpPr txBox="1">
            <a:spLocks noChangeArrowheads="1"/>
          </p:cNvSpPr>
          <p:nvPr/>
        </p:nvSpPr>
        <p:spPr bwMode="auto">
          <a:xfrm>
            <a:off x="4260831" y="4549349"/>
            <a:ext cx="16417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00" dirty="0" smtClean="0">
                <a:latin typeface="メイリオ."/>
              </a:rPr>
              <a:t>1</a:t>
            </a:r>
            <a:r>
              <a:rPr lang="ja-JP" altLang="en-US" sz="1000" dirty="0" smtClean="0">
                <a:latin typeface="メイリオ."/>
              </a:rPr>
              <a:t> </a:t>
            </a:r>
            <a:r>
              <a:rPr lang="en-US" altLang="ja-JP" sz="1000" dirty="0" err="1" smtClean="0">
                <a:latin typeface="+mn-lt"/>
              </a:rPr>
              <a:t>μm</a:t>
            </a:r>
            <a:r>
              <a:rPr lang="ja-JP" altLang="en-US" sz="1000" dirty="0" smtClean="0">
                <a:latin typeface="メイリオ."/>
              </a:rPr>
              <a:t>径以下 </a:t>
            </a:r>
            <a:r>
              <a:rPr lang="en-US" altLang="ja-JP" sz="1000" dirty="0" smtClean="0">
                <a:latin typeface="メイリオ."/>
              </a:rPr>
              <a:t>(10</a:t>
            </a:r>
            <a:r>
              <a:rPr lang="en-US" altLang="ja-JP" sz="1000" baseline="30000" dirty="0" smtClean="0">
                <a:latin typeface="メイリオ."/>
              </a:rPr>
              <a:t>-6</a:t>
            </a:r>
            <a:r>
              <a:rPr lang="en-US" altLang="ja-JP" sz="1000" dirty="0" smtClean="0">
                <a:latin typeface="メイリオ."/>
              </a:rPr>
              <a:t> </a:t>
            </a:r>
            <a:r>
              <a:rPr lang="ja-JP" altLang="en-US" sz="1000" dirty="0" smtClean="0">
                <a:latin typeface="メイリオ."/>
              </a:rPr>
              <a:t>メートル</a:t>
            </a:r>
            <a:r>
              <a:rPr lang="en-US" altLang="ja-JP" sz="1000" dirty="0" smtClean="0">
                <a:latin typeface="メイリオ."/>
              </a:rPr>
              <a:t>)</a:t>
            </a:r>
            <a:endParaRPr lang="en-US" altLang="ja-JP" sz="1000" dirty="0">
              <a:latin typeface="メイリオ."/>
            </a:endParaRPr>
          </a:p>
        </p:txBody>
      </p:sp>
      <p:cxnSp>
        <p:nvCxnSpPr>
          <p:cNvPr id="24" name="直線矢印コネクタ 23"/>
          <p:cNvCxnSpPr/>
          <p:nvPr/>
        </p:nvCxnSpPr>
        <p:spPr>
          <a:xfrm>
            <a:off x="4196678" y="4725674"/>
            <a:ext cx="1474484" cy="469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
          <p:cNvSpPr txBox="1">
            <a:spLocks noChangeArrowheads="1"/>
          </p:cNvSpPr>
          <p:nvPr/>
        </p:nvSpPr>
        <p:spPr bwMode="auto">
          <a:xfrm>
            <a:off x="4948413" y="5119904"/>
            <a:ext cx="8551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FontTx/>
              <a:buNone/>
            </a:pPr>
            <a:r>
              <a:rPr lang="ja-JP" altLang="en-US" sz="1000" dirty="0" smtClean="0">
                <a:solidFill>
                  <a:schemeClr val="bg1"/>
                </a:solidFill>
                <a:latin typeface="メイリオ."/>
              </a:rPr>
              <a:t>新しい材料</a:t>
            </a:r>
            <a:endParaRPr lang="en-US" altLang="en-US" sz="1000" dirty="0">
              <a:solidFill>
                <a:schemeClr val="bg1"/>
              </a:solidFill>
              <a:latin typeface="メイリオ."/>
            </a:endParaRPr>
          </a:p>
        </p:txBody>
      </p:sp>
      <p:pic>
        <p:nvPicPr>
          <p:cNvPr id="26" name="図 4"/>
          <p:cNvPicPr>
            <a:picLocks noChangeAspect="1"/>
          </p:cNvPicPr>
          <p:nvPr/>
        </p:nvPicPr>
        <p:blipFill rotWithShape="1">
          <a:blip r:embed="rId5">
            <a:extLst>
              <a:ext uri="{28A0092B-C50C-407E-A947-70E740481C1C}">
                <a14:useLocalDpi xmlns:a14="http://schemas.microsoft.com/office/drawing/2010/main" val="0"/>
              </a:ext>
            </a:extLst>
          </a:blip>
          <a:srcRect l="91075" t="97420" r="2487" b="2187"/>
          <a:stretch/>
        </p:blipFill>
        <p:spPr bwMode="auto">
          <a:xfrm>
            <a:off x="5091938" y="5581224"/>
            <a:ext cx="733917" cy="3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直線矢印コネクタ 26"/>
          <p:cNvCxnSpPr/>
          <p:nvPr/>
        </p:nvCxnSpPr>
        <p:spPr>
          <a:xfrm flipH="1" flipV="1">
            <a:off x="5059401" y="4999590"/>
            <a:ext cx="215565" cy="1207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タイトル 1"/>
          <p:cNvSpPr txBox="1">
            <a:spLocks/>
          </p:cNvSpPr>
          <p:nvPr/>
        </p:nvSpPr>
        <p:spPr bwMode="auto">
          <a:xfrm>
            <a:off x="3718560" y="4267201"/>
            <a:ext cx="2130637" cy="284640"/>
          </a:xfrm>
          <a:prstGeom prst="rect">
            <a:avLst/>
          </a:prstGeom>
          <a:ln>
            <a:headEnd/>
            <a:tailEnd/>
          </a:ln>
        </p:spPr>
        <p:style>
          <a:lnRef idx="2">
            <a:schemeClr val="dk1"/>
          </a:lnRef>
          <a:fillRef idx="1">
            <a:schemeClr val="lt1"/>
          </a:fillRef>
          <a:effectRef idx="0">
            <a:schemeClr val="dk1"/>
          </a:effectRef>
          <a:fontRef idx="minor">
            <a:schemeClr val="dk1"/>
          </a:fontRef>
        </p:style>
        <p:txBody>
          <a:bodyPr lIns="417643" tIns="208822" rIns="417643" bIns="208822" anchor="ctr"/>
          <a:lstStyle/>
          <a:p>
            <a:pPr algn="ctr">
              <a:lnSpc>
                <a:spcPct val="80000"/>
              </a:lnSpc>
            </a:pPr>
            <a:r>
              <a:rPr lang="ja-JP" altLang="en-US" sz="1000" b="1" dirty="0" smtClean="0">
                <a:latin typeface="メイリオ."/>
              </a:rPr>
              <a:t>新しい</a:t>
            </a:r>
            <a:r>
              <a:rPr lang="en-US" altLang="ja-JP" sz="1000" b="1" dirty="0" smtClean="0">
                <a:latin typeface="メイリオ."/>
              </a:rPr>
              <a:t>SIS</a:t>
            </a:r>
            <a:r>
              <a:rPr lang="ja-JP" altLang="en-US" sz="1000" b="1" dirty="0" smtClean="0">
                <a:latin typeface="メイリオ."/>
              </a:rPr>
              <a:t>接合の開発</a:t>
            </a:r>
            <a:endParaRPr lang="ja-JP" altLang="en-US" sz="1000" dirty="0">
              <a:latin typeface="メイリオ."/>
            </a:endParaRPr>
          </a:p>
        </p:txBody>
      </p:sp>
      <p:cxnSp>
        <p:nvCxnSpPr>
          <p:cNvPr id="29" name="直線矢印コネクタ 28"/>
          <p:cNvCxnSpPr/>
          <p:nvPr/>
        </p:nvCxnSpPr>
        <p:spPr>
          <a:xfrm flipH="1" flipV="1">
            <a:off x="5075260" y="4871016"/>
            <a:ext cx="199706" cy="247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5311179" y="5585760"/>
            <a:ext cx="465192" cy="215444"/>
          </a:xfrm>
          <a:prstGeom prst="rect">
            <a:avLst/>
          </a:prstGeom>
        </p:spPr>
        <p:txBody>
          <a:bodyPr wrap="none">
            <a:spAutoFit/>
          </a:bodyPr>
          <a:lstStyle/>
          <a:p>
            <a:r>
              <a:rPr lang="en-US" altLang="ja-JP" sz="800" dirty="0" smtClean="0">
                <a:latin typeface="メイリオ."/>
              </a:rPr>
              <a:t>500nm</a:t>
            </a:r>
            <a:endParaRPr lang="ja-JP" altLang="en-US" sz="800" dirty="0">
              <a:latin typeface="メイリオ."/>
            </a:endParaRPr>
          </a:p>
        </p:txBody>
      </p:sp>
      <p:sp>
        <p:nvSpPr>
          <p:cNvPr id="31" name="正方形/長方形 30"/>
          <p:cNvSpPr/>
          <p:nvPr/>
        </p:nvSpPr>
        <p:spPr>
          <a:xfrm>
            <a:off x="6834734" y="3812213"/>
            <a:ext cx="213417" cy="16368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latin typeface="メイリオ."/>
            </a:endParaRPr>
          </a:p>
        </p:txBody>
      </p:sp>
      <p:cxnSp>
        <p:nvCxnSpPr>
          <p:cNvPr id="32" name="直線コネクタ 31"/>
          <p:cNvCxnSpPr/>
          <p:nvPr/>
        </p:nvCxnSpPr>
        <p:spPr>
          <a:xfrm flipH="1" flipV="1">
            <a:off x="5834925" y="2855694"/>
            <a:ext cx="995066" cy="95066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5846257" y="3975899"/>
            <a:ext cx="983734" cy="10406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4339936" y="3084939"/>
            <a:ext cx="86168" cy="8672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latin typeface="メイリオ."/>
            </a:endParaRPr>
          </a:p>
        </p:txBody>
      </p:sp>
      <p:cxnSp>
        <p:nvCxnSpPr>
          <p:cNvPr id="35" name="直線矢印コネクタ 34"/>
          <p:cNvCxnSpPr/>
          <p:nvPr/>
        </p:nvCxnSpPr>
        <p:spPr>
          <a:xfrm>
            <a:off x="4368078" y="3179221"/>
            <a:ext cx="105509" cy="105092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6607397" y="2566349"/>
            <a:ext cx="1553134" cy="95767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458262" y="2818461"/>
            <a:ext cx="1597890" cy="97254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7731034" y="3363372"/>
            <a:ext cx="127518" cy="213875"/>
          </a:xfrm>
          <a:prstGeom prst="straightConnector1">
            <a:avLst/>
          </a:prstGeom>
          <a:ln>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7238034" y="3516107"/>
            <a:ext cx="300999" cy="73647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タイトル 1"/>
          <p:cNvSpPr txBox="1">
            <a:spLocks/>
          </p:cNvSpPr>
          <p:nvPr/>
        </p:nvSpPr>
        <p:spPr bwMode="auto">
          <a:xfrm>
            <a:off x="6201088" y="4185919"/>
            <a:ext cx="2597472" cy="363393"/>
          </a:xfrm>
          <a:prstGeom prst="rect">
            <a:avLst/>
          </a:prstGeom>
          <a:ln>
            <a:headEnd/>
            <a:tailEnd/>
          </a:ln>
        </p:spPr>
        <p:style>
          <a:lnRef idx="2">
            <a:schemeClr val="dk1"/>
          </a:lnRef>
          <a:fillRef idx="1">
            <a:schemeClr val="lt1"/>
          </a:fillRef>
          <a:effectRef idx="0">
            <a:schemeClr val="dk1"/>
          </a:effectRef>
          <a:fontRef idx="minor">
            <a:schemeClr val="dk1"/>
          </a:fontRef>
        </p:style>
        <p:txBody>
          <a:bodyPr lIns="417643" tIns="208822" rIns="417643" bIns="208822" anchor="ctr"/>
          <a:lstStyle/>
          <a:p>
            <a:pPr algn="ctr">
              <a:lnSpc>
                <a:spcPct val="80000"/>
              </a:lnSpc>
            </a:pPr>
            <a:r>
              <a:rPr lang="ja-JP" altLang="en-US" sz="1000" b="1" dirty="0" smtClean="0">
                <a:latin typeface="メイリオ."/>
              </a:rPr>
              <a:t>新しい高精度加工方法の導入</a:t>
            </a:r>
            <a:endParaRPr lang="en-US" altLang="ja-JP" sz="1000" b="1" dirty="0" smtClean="0">
              <a:latin typeface="メイリオ."/>
            </a:endParaRPr>
          </a:p>
          <a:p>
            <a:pPr algn="ctr">
              <a:lnSpc>
                <a:spcPct val="80000"/>
              </a:lnSpc>
            </a:pPr>
            <a:r>
              <a:rPr lang="ja-JP" altLang="en-US" sz="1000" b="1" dirty="0" smtClean="0">
                <a:latin typeface="メイリオ."/>
              </a:rPr>
              <a:t>深堀ドライエッチング</a:t>
            </a:r>
            <a:endParaRPr lang="ja-JP" altLang="en-US" sz="1000" dirty="0">
              <a:latin typeface="メイリオ."/>
            </a:endParaRPr>
          </a:p>
        </p:txBody>
      </p:sp>
      <p:grpSp>
        <p:nvGrpSpPr>
          <p:cNvPr id="5" name="グループ化 4"/>
          <p:cNvGrpSpPr/>
          <p:nvPr/>
        </p:nvGrpSpPr>
        <p:grpSpPr>
          <a:xfrm>
            <a:off x="6268470" y="4604930"/>
            <a:ext cx="2418330" cy="1635905"/>
            <a:chOff x="6268470" y="4604930"/>
            <a:chExt cx="2418330" cy="1635905"/>
          </a:xfrm>
        </p:grpSpPr>
        <p:pic>
          <p:nvPicPr>
            <p:cNvPr id="7" name="Picture 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806"/>
            <a:stretch/>
          </p:blipFill>
          <p:spPr bwMode="auto">
            <a:xfrm>
              <a:off x="6268470" y="4604930"/>
              <a:ext cx="2418330" cy="163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 name="直線矢印コネクタ 40"/>
            <p:cNvCxnSpPr/>
            <p:nvPr/>
          </p:nvCxnSpPr>
          <p:spPr>
            <a:xfrm>
              <a:off x="6403436" y="4867722"/>
              <a:ext cx="282206" cy="329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6338938" y="4911271"/>
              <a:ext cx="3511" cy="279811"/>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7"/>
            <p:cNvSpPr txBox="1">
              <a:spLocks noChangeArrowheads="1"/>
            </p:cNvSpPr>
            <p:nvPr/>
          </p:nvSpPr>
          <p:spPr bwMode="auto">
            <a:xfrm>
              <a:off x="6323547" y="4661427"/>
              <a:ext cx="1888659" cy="246221"/>
            </a:xfrm>
            <a:prstGeom prst="rect">
              <a:avLst/>
            </a:prstGeom>
            <a:noFill/>
            <a:ln>
              <a:noFill/>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dirty="0" smtClean="0">
                  <a:solidFill>
                    <a:schemeClr val="bg1"/>
                  </a:solidFill>
                  <a:latin typeface="メイリオ."/>
                </a:rPr>
                <a:t>幅</a:t>
              </a:r>
              <a:r>
                <a:rPr lang="en-US" altLang="ja-JP" sz="900" dirty="0" smtClean="0">
                  <a:solidFill>
                    <a:schemeClr val="bg1"/>
                  </a:solidFill>
                  <a:latin typeface="メイリオ."/>
                </a:rPr>
                <a:t>x</a:t>
              </a:r>
              <a:r>
                <a:rPr lang="ja-JP" altLang="en-US" sz="900" dirty="0" smtClean="0">
                  <a:solidFill>
                    <a:schemeClr val="bg1"/>
                  </a:solidFill>
                  <a:latin typeface="メイリオ."/>
                </a:rPr>
                <a:t>厚み：</a:t>
              </a:r>
              <a:r>
                <a:rPr lang="ja-JP" altLang="en-US" sz="900" dirty="0">
                  <a:solidFill>
                    <a:schemeClr val="bg1"/>
                  </a:solidFill>
                  <a:latin typeface="メイリオ."/>
                </a:rPr>
                <a:t>数十マイクロメートル</a:t>
              </a:r>
              <a:r>
                <a:rPr lang="en-US" altLang="ja-JP" sz="900" dirty="0" smtClean="0">
                  <a:solidFill>
                    <a:schemeClr val="bg1"/>
                  </a:solidFill>
                  <a:latin typeface="メイリオ."/>
                </a:rPr>
                <a:t>(</a:t>
              </a:r>
              <a:r>
                <a:rPr lang="en-US" altLang="ja-JP" sz="1000" dirty="0" err="1">
                  <a:solidFill>
                    <a:schemeClr val="bg1"/>
                  </a:solidFill>
                  <a:latin typeface="Calibri"/>
                </a:rPr>
                <a:t>μm</a:t>
              </a:r>
              <a:r>
                <a:rPr lang="en-US" altLang="ja-JP" sz="900" dirty="0" smtClean="0">
                  <a:solidFill>
                    <a:schemeClr val="bg1"/>
                  </a:solidFill>
                  <a:latin typeface="メイリオ."/>
                </a:rPr>
                <a:t>)</a:t>
              </a:r>
              <a:endParaRPr lang="en-US" altLang="ja-JP" sz="900" dirty="0">
                <a:solidFill>
                  <a:schemeClr val="bg1"/>
                </a:solidFill>
                <a:latin typeface="メイリオ."/>
              </a:endParaRPr>
            </a:p>
          </p:txBody>
        </p:sp>
      </p:grpSp>
      <p:grpSp>
        <p:nvGrpSpPr>
          <p:cNvPr id="44" name="グループ化 43"/>
          <p:cNvGrpSpPr/>
          <p:nvPr/>
        </p:nvGrpSpPr>
        <p:grpSpPr>
          <a:xfrm>
            <a:off x="3657649" y="3862077"/>
            <a:ext cx="916486" cy="268553"/>
            <a:chOff x="18288442" y="19266059"/>
            <a:chExt cx="2822227" cy="826983"/>
          </a:xfrm>
          <a:noFill/>
        </p:grpSpPr>
        <p:sp>
          <p:nvSpPr>
            <p:cNvPr id="51" name="テキスト ボックス 7"/>
            <p:cNvSpPr txBox="1">
              <a:spLocks noChangeArrowheads="1"/>
            </p:cNvSpPr>
            <p:nvPr/>
          </p:nvSpPr>
          <p:spPr bwMode="auto">
            <a:xfrm>
              <a:off x="18288442" y="19334828"/>
              <a:ext cx="2762782" cy="758214"/>
            </a:xfrm>
            <a:prstGeom prst="rect">
              <a:avLst/>
            </a:prstGeom>
            <a:grpFill/>
            <a:ln>
              <a:noFill/>
            </a:ln>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r>
                <a:rPr lang="en-US" altLang="ja-JP" sz="1000" dirty="0" smtClean="0">
                  <a:latin typeface="メイリオ."/>
                </a:rPr>
                <a:t>  20</a:t>
              </a:r>
              <a:r>
                <a:rPr lang="ja-JP" altLang="en-US" sz="1000" dirty="0" smtClean="0">
                  <a:latin typeface="メイリオ."/>
                </a:rPr>
                <a:t> </a:t>
              </a:r>
              <a:r>
                <a:rPr lang="en-US" altLang="ja-JP" sz="1000" dirty="0" err="1" smtClean="0">
                  <a:latin typeface="+mn-lt"/>
                </a:rPr>
                <a:t>μm</a:t>
              </a:r>
              <a:endParaRPr lang="en-US" altLang="ja-JP" sz="1000" dirty="0">
                <a:latin typeface="メイリオ."/>
              </a:endParaRPr>
            </a:p>
          </p:txBody>
        </p:sp>
        <p:cxnSp>
          <p:nvCxnSpPr>
            <p:cNvPr id="52" name="直線コネクタ 51"/>
            <p:cNvCxnSpPr/>
            <p:nvPr/>
          </p:nvCxnSpPr>
          <p:spPr>
            <a:xfrm>
              <a:off x="19751242" y="19266059"/>
              <a:ext cx="1359427" cy="0"/>
            </a:xfrm>
            <a:prstGeom prst="line">
              <a:avLst/>
            </a:prstGeom>
            <a:grpFill/>
            <a:ln>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grpSp>
      <p:grpSp>
        <p:nvGrpSpPr>
          <p:cNvPr id="45" name="グループ化 44"/>
          <p:cNvGrpSpPr/>
          <p:nvPr/>
        </p:nvGrpSpPr>
        <p:grpSpPr>
          <a:xfrm>
            <a:off x="7368617" y="3912976"/>
            <a:ext cx="581162" cy="400315"/>
            <a:chOff x="19788071" y="19334827"/>
            <a:chExt cx="1789631" cy="1232729"/>
          </a:xfrm>
          <a:noFill/>
        </p:grpSpPr>
        <p:sp>
          <p:nvSpPr>
            <p:cNvPr id="49" name="テキスト ボックス 7"/>
            <p:cNvSpPr txBox="1">
              <a:spLocks noChangeArrowheads="1"/>
            </p:cNvSpPr>
            <p:nvPr/>
          </p:nvSpPr>
          <p:spPr bwMode="auto">
            <a:xfrm>
              <a:off x="19800755" y="19335455"/>
              <a:ext cx="1533576" cy="1232101"/>
            </a:xfrm>
            <a:prstGeom prst="rect">
              <a:avLst/>
            </a:prstGeom>
            <a:grpFill/>
            <a:ln>
              <a:noFill/>
            </a:ln>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00" dirty="0" smtClean="0">
                  <a:solidFill>
                    <a:schemeClr val="bg1"/>
                  </a:solidFill>
                  <a:latin typeface="メイリオ."/>
                </a:rPr>
                <a:t>  0.5</a:t>
              </a:r>
              <a:r>
                <a:rPr lang="ja-JP" altLang="en-US" sz="1000" dirty="0" smtClean="0">
                  <a:solidFill>
                    <a:schemeClr val="bg1"/>
                  </a:solidFill>
                  <a:latin typeface="メイリオ."/>
                </a:rPr>
                <a:t> </a:t>
              </a:r>
              <a:r>
                <a:rPr lang="en-US" altLang="ja-JP" sz="1000" dirty="0" smtClean="0">
                  <a:solidFill>
                    <a:schemeClr val="bg1"/>
                  </a:solidFill>
                  <a:latin typeface="+mn-lt"/>
                </a:rPr>
                <a:t>mm</a:t>
              </a:r>
              <a:endParaRPr lang="en-US" altLang="ja-JP" sz="1000" dirty="0">
                <a:solidFill>
                  <a:schemeClr val="bg1"/>
                </a:solidFill>
                <a:latin typeface="メイリオ."/>
              </a:endParaRPr>
            </a:p>
          </p:txBody>
        </p:sp>
        <p:cxnSp>
          <p:nvCxnSpPr>
            <p:cNvPr id="50" name="直線コネクタ 49"/>
            <p:cNvCxnSpPr/>
            <p:nvPr/>
          </p:nvCxnSpPr>
          <p:spPr>
            <a:xfrm>
              <a:off x="19788071" y="19334827"/>
              <a:ext cx="1789631" cy="0"/>
            </a:xfrm>
            <a:prstGeom prst="line">
              <a:avLst/>
            </a:prstGeom>
            <a:grpFill/>
            <a:ln>
              <a:solidFill>
                <a:schemeClr val="bg1"/>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46" name="タイトル 1"/>
          <p:cNvSpPr txBox="1">
            <a:spLocks/>
          </p:cNvSpPr>
          <p:nvPr/>
        </p:nvSpPr>
        <p:spPr bwMode="auto">
          <a:xfrm>
            <a:off x="4542865" y="2868002"/>
            <a:ext cx="1230682" cy="264103"/>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lIns="417643" tIns="208822" rIns="417643" bIns="208822" anchor="ctr"/>
          <a:lstStyle/>
          <a:p>
            <a:pPr algn="ctr">
              <a:lnSpc>
                <a:spcPct val="80000"/>
              </a:lnSpc>
            </a:pPr>
            <a:r>
              <a:rPr lang="en-US" altLang="ja-JP" sz="1000" b="1" dirty="0" smtClean="0">
                <a:latin typeface="メイリオ."/>
              </a:rPr>
              <a:t>SIS</a:t>
            </a:r>
            <a:r>
              <a:rPr lang="ja-JP" altLang="en-US" sz="1000" b="1" dirty="0" smtClean="0">
                <a:latin typeface="メイリオ."/>
              </a:rPr>
              <a:t>接合</a:t>
            </a:r>
            <a:endParaRPr lang="ja-JP" altLang="en-US" sz="1000" dirty="0">
              <a:latin typeface="メイリオ."/>
            </a:endParaRPr>
          </a:p>
        </p:txBody>
      </p:sp>
      <p:cxnSp>
        <p:nvCxnSpPr>
          <p:cNvPr id="47" name="直線矢印コネクタ 46"/>
          <p:cNvCxnSpPr/>
          <p:nvPr/>
        </p:nvCxnSpPr>
        <p:spPr>
          <a:xfrm>
            <a:off x="5025789" y="3070719"/>
            <a:ext cx="430153" cy="6801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H="1">
            <a:off x="4388061" y="3066822"/>
            <a:ext cx="637728" cy="53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8126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afterEffect">
                                  <p:stCondLst>
                                    <p:cond delay="0"/>
                                  </p:stCondLst>
                                  <p:childTnLst>
                                    <p:animScale>
                                      <p:cBhvr>
                                        <p:cTn id="6" dur="5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先端受信機</a:t>
            </a:r>
            <a:r>
              <a:rPr lang="ja-JP" altLang="en-US" dirty="0"/>
              <a:t>開発</a:t>
            </a:r>
            <a:endParaRPr lang="en-US" altLang="ja-JP" dirty="0"/>
          </a:p>
        </p:txBody>
      </p:sp>
      <p:sp>
        <p:nvSpPr>
          <p:cNvPr id="3" name="コンテンツ プレースホルダー 2"/>
          <p:cNvSpPr>
            <a:spLocks noGrp="1"/>
          </p:cNvSpPr>
          <p:nvPr>
            <p:ph idx="1"/>
          </p:nvPr>
        </p:nvSpPr>
        <p:spPr>
          <a:xfrm>
            <a:off x="131178" y="1542327"/>
            <a:ext cx="2635171" cy="4395486"/>
          </a:xfrm>
        </p:spPr>
        <p:txBody>
          <a:bodyPr>
            <a:noAutofit/>
          </a:bodyPr>
          <a:lstStyle/>
          <a:p>
            <a:r>
              <a:rPr lang="en-US" altLang="ja-JP" sz="2000" dirty="0" smtClean="0"/>
              <a:t>Band1</a:t>
            </a:r>
            <a:r>
              <a:rPr lang="ja-JP" altLang="en-US" sz="2000" dirty="0" smtClean="0"/>
              <a:t> </a:t>
            </a:r>
            <a:r>
              <a:rPr lang="en-US" altLang="ja-JP" sz="2000" dirty="0" smtClean="0"/>
              <a:t>Band2</a:t>
            </a:r>
          </a:p>
          <a:p>
            <a:pPr lvl="1"/>
            <a:r>
              <a:rPr lang="ja-JP" altLang="en-US" sz="1800" dirty="0"/>
              <a:t>光学系</a:t>
            </a:r>
            <a:r>
              <a:rPr lang="ja-JP" altLang="en-US" sz="1800" dirty="0" smtClean="0"/>
              <a:t>設計</a:t>
            </a:r>
            <a:endParaRPr lang="en-US" altLang="ja-JP" sz="1800" dirty="0" smtClean="0"/>
          </a:p>
          <a:p>
            <a:pPr lvl="1"/>
            <a:r>
              <a:rPr lang="en-US" altLang="ja-JP" sz="1800" dirty="0" smtClean="0"/>
              <a:t>40GHz</a:t>
            </a:r>
            <a:r>
              <a:rPr lang="ja-JP" altLang="en-US" sz="1800" dirty="0" smtClean="0"/>
              <a:t>帯コルゲートホーン試作</a:t>
            </a:r>
            <a:endParaRPr lang="en-US" altLang="ja-JP" sz="1800" dirty="0" smtClean="0"/>
          </a:p>
          <a:p>
            <a:r>
              <a:rPr kumimoji="1" lang="en-US" altLang="ja-JP" sz="2000" dirty="0" smtClean="0"/>
              <a:t>Band</a:t>
            </a:r>
            <a:r>
              <a:rPr kumimoji="1" lang="ja-JP" altLang="en-US" sz="2000" dirty="0" smtClean="0"/>
              <a:t>　１１</a:t>
            </a:r>
            <a:endParaRPr kumimoji="1" lang="en-US" altLang="ja-JP" sz="2000" dirty="0" smtClean="0"/>
          </a:p>
          <a:p>
            <a:pPr lvl="1"/>
            <a:r>
              <a:rPr lang="ja-JP" altLang="en-US" sz="1800" dirty="0"/>
              <a:t>デバイス</a:t>
            </a:r>
            <a:endParaRPr kumimoji="1" lang="en-US" altLang="ja-JP" sz="1800" dirty="0" smtClean="0"/>
          </a:p>
          <a:p>
            <a:r>
              <a:rPr kumimoji="1" lang="en-US" altLang="ja-JP" sz="2000" dirty="0" err="1" smtClean="0"/>
              <a:t>WideBand</a:t>
            </a:r>
            <a:endParaRPr kumimoji="1" lang="en-US" altLang="ja-JP" sz="2000" dirty="0" smtClean="0"/>
          </a:p>
          <a:p>
            <a:pPr lvl="1"/>
            <a:r>
              <a:rPr kumimoji="1" lang="en-US" altLang="ja-JP" sz="1800" dirty="0" smtClean="0">
                <a:solidFill>
                  <a:srgbClr val="FF0000"/>
                </a:solidFill>
              </a:rPr>
              <a:t>RF</a:t>
            </a:r>
            <a:r>
              <a:rPr lang="ja-JP" altLang="en-US" sz="1800" dirty="0">
                <a:solidFill>
                  <a:srgbClr val="FF0000"/>
                </a:solidFill>
              </a:rPr>
              <a:t> </a:t>
            </a:r>
            <a:r>
              <a:rPr kumimoji="1" lang="en-US" altLang="ja-JP" sz="1800" dirty="0" smtClean="0">
                <a:solidFill>
                  <a:srgbClr val="FF0000"/>
                </a:solidFill>
              </a:rPr>
              <a:t>wide band</a:t>
            </a:r>
          </a:p>
          <a:p>
            <a:pPr lvl="1"/>
            <a:r>
              <a:rPr lang="en-US" altLang="ja-JP" sz="1800" dirty="0" smtClean="0"/>
              <a:t>IF  wide band</a:t>
            </a:r>
            <a:endParaRPr kumimoji="1" lang="en-US" altLang="ja-JP" sz="1800" dirty="0" smtClean="0"/>
          </a:p>
          <a:p>
            <a:r>
              <a:rPr kumimoji="1" lang="en-US" altLang="ja-JP" sz="2000" dirty="0" smtClean="0"/>
              <a:t>Multi</a:t>
            </a:r>
            <a:r>
              <a:rPr kumimoji="1" lang="ja-JP" altLang="en-US" sz="2000" dirty="0" smtClean="0"/>
              <a:t>　</a:t>
            </a:r>
            <a:r>
              <a:rPr kumimoji="1" lang="en-US" altLang="ja-JP" sz="2000" dirty="0" smtClean="0"/>
              <a:t>Beam</a:t>
            </a:r>
          </a:p>
          <a:p>
            <a:pPr lvl="1"/>
            <a:r>
              <a:rPr lang="ja-JP" altLang="en-US" sz="1800" dirty="0" smtClean="0"/>
              <a:t>概念検討</a:t>
            </a:r>
            <a:endParaRPr lang="en-US" altLang="ja-JP" sz="1800" dirty="0"/>
          </a:p>
        </p:txBody>
      </p:sp>
      <p:sp>
        <p:nvSpPr>
          <p:cNvPr id="7" name="Line 477"/>
          <p:cNvSpPr>
            <a:spLocks noChangeShapeType="1"/>
          </p:cNvSpPr>
          <p:nvPr/>
        </p:nvSpPr>
        <p:spPr bwMode="auto">
          <a:xfrm>
            <a:off x="3210561" y="2151625"/>
            <a:ext cx="0" cy="181157"/>
          </a:xfrm>
          <a:prstGeom prst="line">
            <a:avLst/>
          </a:prstGeom>
          <a:noFill/>
          <a:ln w="31750">
            <a:solidFill>
              <a:srgbClr val="FFFFFF"/>
            </a:solidFill>
            <a:round/>
            <a:headEnd/>
            <a:tailEnd/>
          </a:ln>
        </p:spPr>
        <p:txBody>
          <a:bodyPr lIns="74295" tIns="8890" rIns="74295" bIns="8890"/>
          <a:lstStyle/>
          <a:p>
            <a:endParaRPr lang="en-GB" sz="1400">
              <a:latin typeface="メイリオ."/>
            </a:endParaRPr>
          </a:p>
        </p:txBody>
      </p:sp>
      <p:sp>
        <p:nvSpPr>
          <p:cNvPr id="8" name="タイトル 1"/>
          <p:cNvSpPr txBox="1">
            <a:spLocks/>
          </p:cNvSpPr>
          <p:nvPr/>
        </p:nvSpPr>
        <p:spPr bwMode="auto">
          <a:xfrm>
            <a:off x="3497580" y="1231900"/>
            <a:ext cx="3398520" cy="377871"/>
          </a:xfrm>
          <a:prstGeom prst="rect">
            <a:avLst/>
          </a:prstGeom>
          <a:ln>
            <a:headEnd/>
            <a:tailEnd/>
          </a:ln>
        </p:spPr>
        <p:style>
          <a:lnRef idx="2">
            <a:schemeClr val="dk1"/>
          </a:lnRef>
          <a:fillRef idx="1">
            <a:schemeClr val="lt1"/>
          </a:fillRef>
          <a:effectRef idx="0">
            <a:schemeClr val="dk1"/>
          </a:effectRef>
          <a:fontRef idx="minor">
            <a:schemeClr val="dk1"/>
          </a:fontRef>
        </p:style>
        <p:txBody>
          <a:bodyPr lIns="417643" tIns="208822" rIns="417643" bIns="208822"/>
          <a:lstStyle/>
          <a:p>
            <a:pPr algn="ctr"/>
            <a:r>
              <a:rPr lang="ja-JP" altLang="en-US" sz="1400" dirty="0" smtClean="0">
                <a:latin typeface="メイリオ" panose="020B0604030504040204" pitchFamily="50" charset="-128"/>
                <a:ea typeface="メイリオ" panose="020B0604030504040204" pitchFamily="50" charset="-128"/>
              </a:rPr>
              <a:t>マルチバンド技術の導入</a:t>
            </a:r>
            <a:endParaRPr lang="en-US" altLang="ja-JP" sz="1400" dirty="0">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2"/>
          <a:stretch>
            <a:fillRect/>
          </a:stretch>
        </p:blipFill>
        <p:spPr>
          <a:xfrm>
            <a:off x="3695112" y="1676941"/>
            <a:ext cx="3558318" cy="1787531"/>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060" y="3786554"/>
            <a:ext cx="540226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579495"/>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2800" y="269558"/>
            <a:ext cx="8229600" cy="1143000"/>
          </a:xfrm>
        </p:spPr>
        <p:txBody>
          <a:bodyPr/>
          <a:lstStyle/>
          <a:p>
            <a:r>
              <a:rPr kumimoji="1" lang="ja-JP" altLang="en-US" dirty="0" smtClean="0"/>
              <a:t>波と粒子</a:t>
            </a:r>
            <a:endParaRPr kumimoji="1" lang="ja-JP" altLang="en-US" dirty="0"/>
          </a:p>
        </p:txBody>
      </p:sp>
      <p:sp>
        <p:nvSpPr>
          <p:cNvPr id="3" name="テキスト ボックス 2"/>
          <p:cNvSpPr txBox="1"/>
          <p:nvPr/>
        </p:nvSpPr>
        <p:spPr>
          <a:xfrm>
            <a:off x="756920" y="5313680"/>
            <a:ext cx="1915160" cy="523220"/>
          </a:xfrm>
          <a:prstGeom prst="rect">
            <a:avLst/>
          </a:prstGeom>
          <a:noFill/>
        </p:spPr>
        <p:txBody>
          <a:bodyPr wrap="square" rtlCol="0">
            <a:spAutoFit/>
          </a:bodyPr>
          <a:lstStyle/>
          <a:p>
            <a:pPr algn="ctr"/>
            <a:r>
              <a:rPr kumimoji="1" lang="ja-JP" altLang="en-US" sz="2800" dirty="0" smtClean="0"/>
              <a:t>電波</a:t>
            </a:r>
            <a:endParaRPr kumimoji="1" lang="ja-JP" altLang="en-US" sz="2800" dirty="0"/>
          </a:p>
        </p:txBody>
      </p:sp>
      <p:sp>
        <p:nvSpPr>
          <p:cNvPr id="4" name="テキスト ボックス 3"/>
          <p:cNvSpPr txBox="1"/>
          <p:nvPr/>
        </p:nvSpPr>
        <p:spPr>
          <a:xfrm>
            <a:off x="3596640" y="5318760"/>
            <a:ext cx="1915160" cy="523220"/>
          </a:xfrm>
          <a:prstGeom prst="rect">
            <a:avLst/>
          </a:prstGeom>
          <a:noFill/>
        </p:spPr>
        <p:txBody>
          <a:bodyPr wrap="square" rtlCol="0">
            <a:spAutoFit/>
          </a:bodyPr>
          <a:lstStyle/>
          <a:p>
            <a:pPr algn="ctr"/>
            <a:r>
              <a:rPr kumimoji="1" lang="ja-JP" altLang="en-US" sz="2800" dirty="0" smtClean="0"/>
              <a:t>光</a:t>
            </a:r>
            <a:endParaRPr kumimoji="1" lang="ja-JP" altLang="en-US" sz="2800" dirty="0"/>
          </a:p>
        </p:txBody>
      </p:sp>
      <p:sp>
        <p:nvSpPr>
          <p:cNvPr id="5" name="テキスト ボックス 4"/>
          <p:cNvSpPr txBox="1"/>
          <p:nvPr/>
        </p:nvSpPr>
        <p:spPr>
          <a:xfrm>
            <a:off x="6543040" y="5323840"/>
            <a:ext cx="1915160" cy="523220"/>
          </a:xfrm>
          <a:prstGeom prst="rect">
            <a:avLst/>
          </a:prstGeom>
          <a:noFill/>
        </p:spPr>
        <p:txBody>
          <a:bodyPr wrap="square" rtlCol="0">
            <a:spAutoFit/>
          </a:bodyPr>
          <a:lstStyle/>
          <a:p>
            <a:pPr algn="ctr"/>
            <a:r>
              <a:rPr kumimoji="1" lang="en-US" altLang="ja-JP" sz="2800" dirty="0" smtClean="0"/>
              <a:t>X</a:t>
            </a:r>
            <a:r>
              <a:rPr kumimoji="1" lang="ja-JP" altLang="en-US" sz="2800" dirty="0" smtClean="0"/>
              <a:t>線</a:t>
            </a:r>
            <a:endParaRPr kumimoji="1" lang="ja-JP" altLang="en-US" sz="2800" dirty="0"/>
          </a:p>
        </p:txBody>
      </p:sp>
      <p:sp>
        <p:nvSpPr>
          <p:cNvPr id="14" name="フリーフォーム 13"/>
          <p:cNvSpPr/>
          <p:nvPr/>
        </p:nvSpPr>
        <p:spPr>
          <a:xfrm rot="2241918">
            <a:off x="345441" y="2453639"/>
            <a:ext cx="1559560" cy="31495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rot="2282243">
            <a:off x="81280" y="2804159"/>
            <a:ext cx="1559560" cy="31495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弧 15"/>
          <p:cNvSpPr/>
          <p:nvPr/>
        </p:nvSpPr>
        <p:spPr>
          <a:xfrm rot="5061201">
            <a:off x="330200" y="2006600"/>
            <a:ext cx="1661160" cy="22860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二等辺三角形 16"/>
          <p:cNvSpPr/>
          <p:nvPr/>
        </p:nvSpPr>
        <p:spPr>
          <a:xfrm>
            <a:off x="1610360" y="3672840"/>
            <a:ext cx="833120" cy="11074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rot="2282243">
            <a:off x="3214827" y="2391003"/>
            <a:ext cx="391280" cy="24211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rot="2282243">
            <a:off x="3179267" y="2711042"/>
            <a:ext cx="391280" cy="24211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rot="2282243">
            <a:off x="3717748" y="2772003"/>
            <a:ext cx="391280" cy="24211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rot="2282243">
            <a:off x="3692347" y="3112362"/>
            <a:ext cx="391280" cy="24211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rot="2137192">
            <a:off x="4064000" y="3413760"/>
            <a:ext cx="1793240" cy="8483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rot="2033592">
            <a:off x="4175760" y="2890520"/>
            <a:ext cx="147320" cy="8686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グループ化 42"/>
          <p:cNvGrpSpPr/>
          <p:nvPr/>
        </p:nvGrpSpPr>
        <p:grpSpPr>
          <a:xfrm rot="2136035">
            <a:off x="5495186" y="3883491"/>
            <a:ext cx="143366" cy="803368"/>
            <a:chOff x="6888473" y="523240"/>
            <a:chExt cx="1036327" cy="5786120"/>
          </a:xfrm>
        </p:grpSpPr>
        <p:sp>
          <p:nvSpPr>
            <p:cNvPr id="33" name="フリーフォーム 32"/>
            <p:cNvSpPr/>
            <p:nvPr/>
          </p:nvSpPr>
          <p:spPr>
            <a:xfrm>
              <a:off x="6888473" y="528320"/>
              <a:ext cx="563887" cy="5781040"/>
            </a:xfrm>
            <a:custGeom>
              <a:avLst/>
              <a:gdLst>
                <a:gd name="connsiteX0" fmla="*/ 553727 w 563887"/>
                <a:gd name="connsiteY0" fmla="*/ 0 h 5781040"/>
                <a:gd name="connsiteX1" fmla="*/ 162567 w 563887"/>
                <a:gd name="connsiteY1" fmla="*/ 1468120 h 5781040"/>
                <a:gd name="connsiteX2" fmla="*/ 7 w 563887"/>
                <a:gd name="connsiteY2" fmla="*/ 2915920 h 5781040"/>
                <a:gd name="connsiteX3" fmla="*/ 167647 w 563887"/>
                <a:gd name="connsiteY3" fmla="*/ 4363720 h 5781040"/>
                <a:gd name="connsiteX4" fmla="*/ 563887 w 563887"/>
                <a:gd name="connsiteY4" fmla="*/ 5781040 h 578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7" h="5781040">
                  <a:moveTo>
                    <a:pt x="553727" y="0"/>
                  </a:moveTo>
                  <a:cubicBezTo>
                    <a:pt x="404290" y="491066"/>
                    <a:pt x="254854" y="982133"/>
                    <a:pt x="162567" y="1468120"/>
                  </a:cubicBezTo>
                  <a:cubicBezTo>
                    <a:pt x="70280" y="1954107"/>
                    <a:pt x="-840" y="2433320"/>
                    <a:pt x="7" y="2915920"/>
                  </a:cubicBezTo>
                  <a:cubicBezTo>
                    <a:pt x="854" y="3398520"/>
                    <a:pt x="73667" y="3886200"/>
                    <a:pt x="167647" y="4363720"/>
                  </a:cubicBezTo>
                  <a:cubicBezTo>
                    <a:pt x="261627" y="4841240"/>
                    <a:pt x="412757" y="5311140"/>
                    <a:pt x="563887" y="57810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7462520" y="523240"/>
              <a:ext cx="462280" cy="5786120"/>
            </a:xfrm>
            <a:custGeom>
              <a:avLst/>
              <a:gdLst>
                <a:gd name="connsiteX0" fmla="*/ 0 w 462280"/>
                <a:gd name="connsiteY0" fmla="*/ 0 h 5786120"/>
                <a:gd name="connsiteX1" fmla="*/ 0 w 462280"/>
                <a:gd name="connsiteY1" fmla="*/ 0 h 5786120"/>
                <a:gd name="connsiteX2" fmla="*/ 365760 w 462280"/>
                <a:gd name="connsiteY2" fmla="*/ 5080 h 5786120"/>
                <a:gd name="connsiteX3" fmla="*/ 462280 w 462280"/>
                <a:gd name="connsiteY3" fmla="*/ 5770880 h 5786120"/>
                <a:gd name="connsiteX4" fmla="*/ 25400 w 462280"/>
                <a:gd name="connsiteY4" fmla="*/ 5786120 h 578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280" h="5786120">
                  <a:moveTo>
                    <a:pt x="0" y="0"/>
                  </a:moveTo>
                  <a:lnTo>
                    <a:pt x="0" y="0"/>
                  </a:lnTo>
                  <a:lnTo>
                    <a:pt x="365760" y="5080"/>
                  </a:lnTo>
                  <a:lnTo>
                    <a:pt x="462280" y="5770880"/>
                  </a:lnTo>
                  <a:lnTo>
                    <a:pt x="25400" y="57861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p:nvGrpSpPr>
        <p:grpSpPr>
          <a:xfrm rot="2085386">
            <a:off x="4314606" y="3061774"/>
            <a:ext cx="225135" cy="779197"/>
            <a:chOff x="6888473" y="523240"/>
            <a:chExt cx="1036327" cy="5786120"/>
          </a:xfrm>
        </p:grpSpPr>
        <p:sp>
          <p:nvSpPr>
            <p:cNvPr id="45" name="フリーフォーム 44"/>
            <p:cNvSpPr/>
            <p:nvPr/>
          </p:nvSpPr>
          <p:spPr>
            <a:xfrm>
              <a:off x="6888473" y="528320"/>
              <a:ext cx="563887" cy="5781040"/>
            </a:xfrm>
            <a:custGeom>
              <a:avLst/>
              <a:gdLst>
                <a:gd name="connsiteX0" fmla="*/ 553727 w 563887"/>
                <a:gd name="connsiteY0" fmla="*/ 0 h 5781040"/>
                <a:gd name="connsiteX1" fmla="*/ 162567 w 563887"/>
                <a:gd name="connsiteY1" fmla="*/ 1468120 h 5781040"/>
                <a:gd name="connsiteX2" fmla="*/ 7 w 563887"/>
                <a:gd name="connsiteY2" fmla="*/ 2915920 h 5781040"/>
                <a:gd name="connsiteX3" fmla="*/ 167647 w 563887"/>
                <a:gd name="connsiteY3" fmla="*/ 4363720 h 5781040"/>
                <a:gd name="connsiteX4" fmla="*/ 563887 w 563887"/>
                <a:gd name="connsiteY4" fmla="*/ 5781040 h 578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7" h="5781040">
                  <a:moveTo>
                    <a:pt x="553727" y="0"/>
                  </a:moveTo>
                  <a:cubicBezTo>
                    <a:pt x="404290" y="491066"/>
                    <a:pt x="254854" y="982133"/>
                    <a:pt x="162567" y="1468120"/>
                  </a:cubicBezTo>
                  <a:cubicBezTo>
                    <a:pt x="70280" y="1954107"/>
                    <a:pt x="-840" y="2433320"/>
                    <a:pt x="7" y="2915920"/>
                  </a:cubicBezTo>
                  <a:cubicBezTo>
                    <a:pt x="854" y="3398520"/>
                    <a:pt x="73667" y="3886200"/>
                    <a:pt x="167647" y="4363720"/>
                  </a:cubicBezTo>
                  <a:cubicBezTo>
                    <a:pt x="261627" y="4841240"/>
                    <a:pt x="412757" y="5311140"/>
                    <a:pt x="563887" y="57810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7462520" y="523240"/>
              <a:ext cx="462280" cy="5786120"/>
            </a:xfrm>
            <a:custGeom>
              <a:avLst/>
              <a:gdLst>
                <a:gd name="connsiteX0" fmla="*/ 0 w 462280"/>
                <a:gd name="connsiteY0" fmla="*/ 0 h 5786120"/>
                <a:gd name="connsiteX1" fmla="*/ 0 w 462280"/>
                <a:gd name="connsiteY1" fmla="*/ 0 h 5786120"/>
                <a:gd name="connsiteX2" fmla="*/ 365760 w 462280"/>
                <a:gd name="connsiteY2" fmla="*/ 5080 h 5786120"/>
                <a:gd name="connsiteX3" fmla="*/ 462280 w 462280"/>
                <a:gd name="connsiteY3" fmla="*/ 5770880 h 5786120"/>
                <a:gd name="connsiteX4" fmla="*/ 25400 w 462280"/>
                <a:gd name="connsiteY4" fmla="*/ 5786120 h 578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280" h="5786120">
                  <a:moveTo>
                    <a:pt x="0" y="0"/>
                  </a:moveTo>
                  <a:lnTo>
                    <a:pt x="0" y="0"/>
                  </a:lnTo>
                  <a:lnTo>
                    <a:pt x="365760" y="5080"/>
                  </a:lnTo>
                  <a:lnTo>
                    <a:pt x="462280" y="5770880"/>
                  </a:lnTo>
                  <a:lnTo>
                    <a:pt x="25400" y="57861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p:cNvGrpSpPr/>
          <p:nvPr/>
        </p:nvGrpSpPr>
        <p:grpSpPr>
          <a:xfrm rot="2134542">
            <a:off x="4808802" y="3439313"/>
            <a:ext cx="266962" cy="790671"/>
            <a:chOff x="6065513" y="487680"/>
            <a:chExt cx="1168406" cy="5821680"/>
          </a:xfrm>
        </p:grpSpPr>
        <p:sp>
          <p:nvSpPr>
            <p:cNvPr id="35" name="フリーフォーム 34"/>
            <p:cNvSpPr/>
            <p:nvPr/>
          </p:nvSpPr>
          <p:spPr>
            <a:xfrm>
              <a:off x="6065513" y="487680"/>
              <a:ext cx="563887" cy="5781040"/>
            </a:xfrm>
            <a:custGeom>
              <a:avLst/>
              <a:gdLst>
                <a:gd name="connsiteX0" fmla="*/ 553727 w 563887"/>
                <a:gd name="connsiteY0" fmla="*/ 0 h 5781040"/>
                <a:gd name="connsiteX1" fmla="*/ 162567 w 563887"/>
                <a:gd name="connsiteY1" fmla="*/ 1468120 h 5781040"/>
                <a:gd name="connsiteX2" fmla="*/ 7 w 563887"/>
                <a:gd name="connsiteY2" fmla="*/ 2915920 h 5781040"/>
                <a:gd name="connsiteX3" fmla="*/ 167647 w 563887"/>
                <a:gd name="connsiteY3" fmla="*/ 4363720 h 5781040"/>
                <a:gd name="connsiteX4" fmla="*/ 563887 w 563887"/>
                <a:gd name="connsiteY4" fmla="*/ 5781040 h 578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7" h="5781040">
                  <a:moveTo>
                    <a:pt x="553727" y="0"/>
                  </a:moveTo>
                  <a:cubicBezTo>
                    <a:pt x="404290" y="491066"/>
                    <a:pt x="254854" y="982133"/>
                    <a:pt x="162567" y="1468120"/>
                  </a:cubicBezTo>
                  <a:cubicBezTo>
                    <a:pt x="70280" y="1954107"/>
                    <a:pt x="-840" y="2433320"/>
                    <a:pt x="7" y="2915920"/>
                  </a:cubicBezTo>
                  <a:cubicBezTo>
                    <a:pt x="854" y="3398520"/>
                    <a:pt x="73667" y="3886200"/>
                    <a:pt x="167647" y="4363720"/>
                  </a:cubicBezTo>
                  <a:cubicBezTo>
                    <a:pt x="261627" y="4841240"/>
                    <a:pt x="412757" y="5311140"/>
                    <a:pt x="563887" y="57810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6212840" y="528320"/>
              <a:ext cx="1021079" cy="5781040"/>
            </a:xfrm>
            <a:custGeom>
              <a:avLst/>
              <a:gdLst>
                <a:gd name="connsiteX0" fmla="*/ 553727 w 563887"/>
                <a:gd name="connsiteY0" fmla="*/ 0 h 5781040"/>
                <a:gd name="connsiteX1" fmla="*/ 162567 w 563887"/>
                <a:gd name="connsiteY1" fmla="*/ 1468120 h 5781040"/>
                <a:gd name="connsiteX2" fmla="*/ 7 w 563887"/>
                <a:gd name="connsiteY2" fmla="*/ 2915920 h 5781040"/>
                <a:gd name="connsiteX3" fmla="*/ 167647 w 563887"/>
                <a:gd name="connsiteY3" fmla="*/ 4363720 h 5781040"/>
                <a:gd name="connsiteX4" fmla="*/ 563887 w 563887"/>
                <a:gd name="connsiteY4" fmla="*/ 5781040 h 578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7" h="5781040">
                  <a:moveTo>
                    <a:pt x="553727" y="0"/>
                  </a:moveTo>
                  <a:cubicBezTo>
                    <a:pt x="404290" y="491066"/>
                    <a:pt x="254854" y="982133"/>
                    <a:pt x="162567" y="1468120"/>
                  </a:cubicBezTo>
                  <a:cubicBezTo>
                    <a:pt x="70280" y="1954107"/>
                    <a:pt x="-840" y="2433320"/>
                    <a:pt x="7" y="2915920"/>
                  </a:cubicBezTo>
                  <a:cubicBezTo>
                    <a:pt x="854" y="3398520"/>
                    <a:pt x="73667" y="3886200"/>
                    <a:pt x="167647" y="4363720"/>
                  </a:cubicBezTo>
                  <a:cubicBezTo>
                    <a:pt x="261627" y="4841240"/>
                    <a:pt x="412757" y="5311140"/>
                    <a:pt x="563887" y="57810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6629400" y="497840"/>
              <a:ext cx="599440" cy="5080"/>
            </a:xfrm>
            <a:custGeom>
              <a:avLst/>
              <a:gdLst>
                <a:gd name="connsiteX0" fmla="*/ 0 w 599440"/>
                <a:gd name="connsiteY0" fmla="*/ 0 h 5080"/>
                <a:gd name="connsiteX1" fmla="*/ 599440 w 599440"/>
                <a:gd name="connsiteY1" fmla="*/ 5080 h 5080"/>
              </a:gdLst>
              <a:ahLst/>
              <a:cxnLst>
                <a:cxn ang="0">
                  <a:pos x="connsiteX0" y="connsiteY0"/>
                </a:cxn>
                <a:cxn ang="0">
                  <a:pos x="connsiteX1" y="connsiteY1"/>
                </a:cxn>
              </a:cxnLst>
              <a:rect l="l" t="t" r="r" b="b"/>
              <a:pathLst>
                <a:path w="599440" h="5080">
                  <a:moveTo>
                    <a:pt x="0" y="0"/>
                  </a:moveTo>
                  <a:lnTo>
                    <a:pt x="599440" y="50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6629400" y="6278880"/>
              <a:ext cx="599440" cy="5080"/>
            </a:xfrm>
            <a:custGeom>
              <a:avLst/>
              <a:gdLst>
                <a:gd name="connsiteX0" fmla="*/ 0 w 599440"/>
                <a:gd name="connsiteY0" fmla="*/ 0 h 5080"/>
                <a:gd name="connsiteX1" fmla="*/ 599440 w 599440"/>
                <a:gd name="connsiteY1" fmla="*/ 5080 h 5080"/>
              </a:gdLst>
              <a:ahLst/>
              <a:cxnLst>
                <a:cxn ang="0">
                  <a:pos x="connsiteX0" y="connsiteY0"/>
                </a:cxn>
                <a:cxn ang="0">
                  <a:pos x="connsiteX1" y="connsiteY1"/>
                </a:cxn>
              </a:cxnLst>
              <a:rect l="l" t="t" r="r" b="b"/>
              <a:pathLst>
                <a:path w="599440" h="5080">
                  <a:moveTo>
                    <a:pt x="0" y="0"/>
                  </a:moveTo>
                  <a:lnTo>
                    <a:pt x="599440" y="508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円/楕円 49"/>
          <p:cNvSpPr/>
          <p:nvPr/>
        </p:nvSpPr>
        <p:spPr>
          <a:xfrm rot="1457661">
            <a:off x="6426496" y="2443903"/>
            <a:ext cx="239262"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rot="1457661">
            <a:off x="6827816" y="2657262"/>
            <a:ext cx="239262"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rot="1457661">
            <a:off x="6396165" y="2728415"/>
            <a:ext cx="239262" cy="126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rot="1457661">
            <a:off x="6807496" y="2926504"/>
            <a:ext cx="239262" cy="12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3" name="グループ化 82"/>
          <p:cNvGrpSpPr/>
          <p:nvPr/>
        </p:nvGrpSpPr>
        <p:grpSpPr>
          <a:xfrm rot="1395031">
            <a:off x="7036241" y="3163383"/>
            <a:ext cx="2109287" cy="1030863"/>
            <a:chOff x="5448775" y="1346200"/>
            <a:chExt cx="3613945" cy="1974709"/>
          </a:xfrm>
        </p:grpSpPr>
        <p:grpSp>
          <p:nvGrpSpPr>
            <p:cNvPr id="82" name="グループ化 81"/>
            <p:cNvGrpSpPr/>
            <p:nvPr/>
          </p:nvGrpSpPr>
          <p:grpSpPr>
            <a:xfrm>
              <a:off x="5613400" y="1346200"/>
              <a:ext cx="3449320" cy="624840"/>
              <a:chOff x="5613400" y="1346200"/>
              <a:chExt cx="3449320" cy="624840"/>
            </a:xfrm>
          </p:grpSpPr>
          <p:cxnSp>
            <p:nvCxnSpPr>
              <p:cNvPr id="56" name="直線コネクタ 55"/>
              <p:cNvCxnSpPr/>
              <p:nvPr/>
            </p:nvCxnSpPr>
            <p:spPr>
              <a:xfrm>
                <a:off x="5633720" y="1346200"/>
                <a:ext cx="1742440" cy="142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5628640" y="1432560"/>
                <a:ext cx="1742440" cy="142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5613400" y="1524000"/>
                <a:ext cx="1742440" cy="142240"/>
              </a:xfrm>
              <a:prstGeom prst="line">
                <a:avLst/>
              </a:prstGeom>
            </p:spPr>
            <p:style>
              <a:lnRef idx="1">
                <a:schemeClr val="accent1"/>
              </a:lnRef>
              <a:fillRef idx="0">
                <a:schemeClr val="accent1"/>
              </a:fillRef>
              <a:effectRef idx="0">
                <a:schemeClr val="accent1"/>
              </a:effectRef>
              <a:fontRef idx="minor">
                <a:schemeClr val="tx1"/>
              </a:fontRef>
            </p:style>
          </p:cxnSp>
          <p:grpSp>
            <p:nvGrpSpPr>
              <p:cNvPr id="62" name="グループ化 61"/>
              <p:cNvGrpSpPr/>
              <p:nvPr/>
            </p:nvGrpSpPr>
            <p:grpSpPr>
              <a:xfrm rot="673875">
                <a:off x="7299960" y="1651000"/>
                <a:ext cx="1762760" cy="320040"/>
                <a:chOff x="6614160" y="1625600"/>
                <a:chExt cx="1762760" cy="320040"/>
              </a:xfrm>
            </p:grpSpPr>
            <p:cxnSp>
              <p:nvCxnSpPr>
                <p:cNvPr id="59" name="直線コネクタ 58"/>
                <p:cNvCxnSpPr/>
                <p:nvPr/>
              </p:nvCxnSpPr>
              <p:spPr>
                <a:xfrm>
                  <a:off x="6634480" y="1625600"/>
                  <a:ext cx="1742440" cy="142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6629400" y="1711960"/>
                  <a:ext cx="1742440" cy="142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6614160" y="1803400"/>
                  <a:ext cx="1742440" cy="14224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4" name="グループ化 63"/>
            <p:cNvGrpSpPr/>
            <p:nvPr/>
          </p:nvGrpSpPr>
          <p:grpSpPr>
            <a:xfrm rot="10210609">
              <a:off x="5448775" y="2655645"/>
              <a:ext cx="3488868" cy="665264"/>
              <a:chOff x="6461760" y="1473200"/>
              <a:chExt cx="3449320" cy="624840"/>
            </a:xfrm>
          </p:grpSpPr>
          <p:cxnSp>
            <p:nvCxnSpPr>
              <p:cNvPr id="65" name="直線コネクタ 64"/>
              <p:cNvCxnSpPr/>
              <p:nvPr/>
            </p:nvCxnSpPr>
            <p:spPr>
              <a:xfrm>
                <a:off x="6482080" y="1473200"/>
                <a:ext cx="1742440" cy="142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6477000" y="1559560"/>
                <a:ext cx="1742440" cy="142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6461760" y="1651000"/>
                <a:ext cx="1742440" cy="142240"/>
              </a:xfrm>
              <a:prstGeom prst="line">
                <a:avLst/>
              </a:prstGeom>
            </p:spPr>
            <p:style>
              <a:lnRef idx="1">
                <a:schemeClr val="accent1"/>
              </a:lnRef>
              <a:fillRef idx="0">
                <a:schemeClr val="accent1"/>
              </a:fillRef>
              <a:effectRef idx="0">
                <a:schemeClr val="accent1"/>
              </a:effectRef>
              <a:fontRef idx="minor">
                <a:schemeClr val="tx1"/>
              </a:fontRef>
            </p:style>
          </p:cxnSp>
          <p:grpSp>
            <p:nvGrpSpPr>
              <p:cNvPr id="68" name="グループ化 67"/>
              <p:cNvGrpSpPr/>
              <p:nvPr/>
            </p:nvGrpSpPr>
            <p:grpSpPr>
              <a:xfrm rot="673875">
                <a:off x="8148320" y="1778000"/>
                <a:ext cx="1762760" cy="320040"/>
                <a:chOff x="6614160" y="1625600"/>
                <a:chExt cx="1762760" cy="320040"/>
              </a:xfrm>
            </p:grpSpPr>
            <p:cxnSp>
              <p:nvCxnSpPr>
                <p:cNvPr id="69" name="直線コネクタ 68"/>
                <p:cNvCxnSpPr/>
                <p:nvPr/>
              </p:nvCxnSpPr>
              <p:spPr>
                <a:xfrm>
                  <a:off x="6634480" y="1625600"/>
                  <a:ext cx="1742440" cy="142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6629400" y="1711960"/>
                  <a:ext cx="1742440" cy="142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6614160" y="1803400"/>
                  <a:ext cx="1742440" cy="142240"/>
                </a:xfrm>
                <a:prstGeom prst="line">
                  <a:avLst/>
                </a:prstGeom>
              </p:spPr>
              <p:style>
                <a:lnRef idx="1">
                  <a:schemeClr val="accent1"/>
                </a:lnRef>
                <a:fillRef idx="0">
                  <a:schemeClr val="accent1"/>
                </a:fillRef>
                <a:effectRef idx="0">
                  <a:schemeClr val="accent1"/>
                </a:effectRef>
                <a:fontRef idx="minor">
                  <a:schemeClr val="tx1"/>
                </a:fontRef>
              </p:style>
            </p:cxnSp>
          </p:grpSp>
        </p:grpSp>
      </p:grpSp>
      <p:cxnSp>
        <p:nvCxnSpPr>
          <p:cNvPr id="7" name="直線コネクタ 6"/>
          <p:cNvCxnSpPr/>
          <p:nvPr/>
        </p:nvCxnSpPr>
        <p:spPr>
          <a:xfrm flipH="1" flipV="1">
            <a:off x="1512277" y="3188677"/>
            <a:ext cx="140677" cy="703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flipV="1">
            <a:off x="1524000" y="3188677"/>
            <a:ext cx="633046" cy="3399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393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先端受信機</a:t>
            </a:r>
            <a:r>
              <a:rPr lang="ja-JP" altLang="en-US" dirty="0"/>
              <a:t>開発</a:t>
            </a:r>
            <a:endParaRPr lang="en-US" altLang="ja-JP" dirty="0"/>
          </a:p>
        </p:txBody>
      </p:sp>
      <p:sp>
        <p:nvSpPr>
          <p:cNvPr id="3" name="コンテンツ プレースホルダー 2"/>
          <p:cNvSpPr>
            <a:spLocks noGrp="1"/>
          </p:cNvSpPr>
          <p:nvPr>
            <p:ph idx="1"/>
          </p:nvPr>
        </p:nvSpPr>
        <p:spPr>
          <a:xfrm>
            <a:off x="131178" y="1542327"/>
            <a:ext cx="2635171" cy="4395486"/>
          </a:xfrm>
        </p:spPr>
        <p:txBody>
          <a:bodyPr>
            <a:noAutofit/>
          </a:bodyPr>
          <a:lstStyle/>
          <a:p>
            <a:r>
              <a:rPr lang="en-US" altLang="ja-JP" sz="2000" dirty="0" smtClean="0"/>
              <a:t>Band1</a:t>
            </a:r>
            <a:r>
              <a:rPr lang="ja-JP" altLang="en-US" sz="2000" dirty="0" smtClean="0"/>
              <a:t> </a:t>
            </a:r>
            <a:r>
              <a:rPr lang="en-US" altLang="ja-JP" sz="2000" dirty="0" smtClean="0"/>
              <a:t>Band2</a:t>
            </a:r>
          </a:p>
          <a:p>
            <a:pPr lvl="1"/>
            <a:r>
              <a:rPr lang="ja-JP" altLang="en-US" sz="1800" dirty="0"/>
              <a:t>光学系</a:t>
            </a:r>
            <a:r>
              <a:rPr lang="ja-JP" altLang="en-US" sz="1800" dirty="0" smtClean="0"/>
              <a:t>設計</a:t>
            </a:r>
            <a:endParaRPr lang="en-US" altLang="ja-JP" sz="1800" dirty="0" smtClean="0"/>
          </a:p>
          <a:p>
            <a:pPr lvl="1"/>
            <a:r>
              <a:rPr lang="en-US" altLang="ja-JP" sz="1800" dirty="0" smtClean="0"/>
              <a:t>40GHz</a:t>
            </a:r>
            <a:r>
              <a:rPr lang="ja-JP" altLang="en-US" sz="1800" dirty="0" smtClean="0"/>
              <a:t>帯コルゲートホーン試作</a:t>
            </a:r>
            <a:endParaRPr lang="en-US" altLang="ja-JP" sz="1800" dirty="0" smtClean="0"/>
          </a:p>
          <a:p>
            <a:r>
              <a:rPr kumimoji="1" lang="en-US" altLang="ja-JP" sz="2000" dirty="0" smtClean="0"/>
              <a:t>Band</a:t>
            </a:r>
            <a:r>
              <a:rPr kumimoji="1" lang="ja-JP" altLang="en-US" sz="2000" dirty="0" smtClean="0"/>
              <a:t>　１１</a:t>
            </a:r>
            <a:endParaRPr kumimoji="1" lang="en-US" altLang="ja-JP" sz="2000" dirty="0" smtClean="0"/>
          </a:p>
          <a:p>
            <a:pPr lvl="1"/>
            <a:r>
              <a:rPr lang="ja-JP" altLang="en-US" sz="1800" dirty="0"/>
              <a:t>デバイス</a:t>
            </a:r>
            <a:endParaRPr kumimoji="1" lang="en-US" altLang="ja-JP" sz="1800" dirty="0" smtClean="0"/>
          </a:p>
          <a:p>
            <a:r>
              <a:rPr kumimoji="1" lang="en-US" altLang="ja-JP" sz="2000" dirty="0" err="1" smtClean="0"/>
              <a:t>WideBand</a:t>
            </a:r>
            <a:endParaRPr kumimoji="1" lang="en-US" altLang="ja-JP" sz="2000" dirty="0" smtClean="0"/>
          </a:p>
          <a:p>
            <a:pPr lvl="1"/>
            <a:r>
              <a:rPr kumimoji="1" lang="en-US" altLang="ja-JP" sz="1800" dirty="0" smtClean="0"/>
              <a:t>RF</a:t>
            </a:r>
            <a:r>
              <a:rPr lang="ja-JP" altLang="en-US" sz="1800" dirty="0"/>
              <a:t> </a:t>
            </a:r>
            <a:r>
              <a:rPr kumimoji="1" lang="en-US" altLang="ja-JP" sz="1800" dirty="0" smtClean="0"/>
              <a:t>wide band</a:t>
            </a:r>
          </a:p>
          <a:p>
            <a:pPr lvl="1"/>
            <a:r>
              <a:rPr lang="en-US" altLang="ja-JP" sz="1800" dirty="0" smtClean="0">
                <a:solidFill>
                  <a:srgbClr val="FF0000"/>
                </a:solidFill>
              </a:rPr>
              <a:t>IF  wide band</a:t>
            </a:r>
            <a:endParaRPr kumimoji="1" lang="en-US" altLang="ja-JP" sz="1800" dirty="0" smtClean="0">
              <a:solidFill>
                <a:srgbClr val="FF0000"/>
              </a:solidFill>
            </a:endParaRPr>
          </a:p>
          <a:p>
            <a:r>
              <a:rPr kumimoji="1" lang="en-US" altLang="ja-JP" sz="2000" dirty="0" smtClean="0"/>
              <a:t>Multi</a:t>
            </a:r>
            <a:r>
              <a:rPr kumimoji="1" lang="ja-JP" altLang="en-US" sz="2000" dirty="0" smtClean="0"/>
              <a:t>　</a:t>
            </a:r>
            <a:r>
              <a:rPr kumimoji="1" lang="en-US" altLang="ja-JP" sz="2000" dirty="0" smtClean="0"/>
              <a:t>Beam</a:t>
            </a:r>
          </a:p>
          <a:p>
            <a:pPr lvl="1"/>
            <a:r>
              <a:rPr lang="ja-JP" altLang="en-US" sz="1800" dirty="0" smtClean="0"/>
              <a:t>概念検討</a:t>
            </a:r>
            <a:endParaRPr lang="en-US" altLang="ja-JP"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1249680"/>
            <a:ext cx="5648960" cy="492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281680" y="1869440"/>
            <a:ext cx="1391920" cy="646331"/>
          </a:xfrm>
          <a:prstGeom prst="rect">
            <a:avLst/>
          </a:prstGeom>
          <a:noFill/>
        </p:spPr>
        <p:txBody>
          <a:bodyPr wrap="square" rtlCol="0">
            <a:spAutoFit/>
          </a:bodyPr>
          <a:lstStyle/>
          <a:p>
            <a:r>
              <a:rPr kumimoji="1" lang="en-US" altLang="ja-JP" dirty="0" smtClean="0">
                <a:solidFill>
                  <a:schemeClr val="bg1"/>
                </a:solidFill>
              </a:rPr>
              <a:t>450GHz</a:t>
            </a:r>
          </a:p>
          <a:p>
            <a:r>
              <a:rPr kumimoji="1" lang="en-US" altLang="ja-JP" dirty="0" smtClean="0">
                <a:solidFill>
                  <a:schemeClr val="bg1"/>
                </a:solidFill>
              </a:rPr>
              <a:t>SIS</a:t>
            </a:r>
            <a:r>
              <a:rPr kumimoji="1" lang="ja-JP" altLang="en-US" dirty="0" smtClean="0">
                <a:solidFill>
                  <a:schemeClr val="bg1"/>
                </a:solidFill>
              </a:rPr>
              <a:t>ミクサ</a:t>
            </a:r>
            <a:endParaRPr kumimoji="1" lang="ja-JP" altLang="en-US" dirty="0">
              <a:solidFill>
                <a:schemeClr val="bg1"/>
              </a:solidFill>
            </a:endParaRPr>
          </a:p>
        </p:txBody>
      </p:sp>
      <p:sp>
        <p:nvSpPr>
          <p:cNvPr id="6" name="テキスト ボックス 5"/>
          <p:cNvSpPr txBox="1"/>
          <p:nvPr/>
        </p:nvSpPr>
        <p:spPr>
          <a:xfrm>
            <a:off x="4805680" y="1381760"/>
            <a:ext cx="2865120" cy="923330"/>
          </a:xfrm>
          <a:prstGeom prst="rect">
            <a:avLst/>
          </a:prstGeom>
          <a:noFill/>
        </p:spPr>
        <p:txBody>
          <a:bodyPr wrap="square" rtlCol="0">
            <a:spAutoFit/>
          </a:bodyPr>
          <a:lstStyle/>
          <a:p>
            <a:endParaRPr lang="ja-JP" altLang="en-US" dirty="0">
              <a:solidFill>
                <a:schemeClr val="bg1"/>
              </a:solidFill>
            </a:endParaRPr>
          </a:p>
          <a:p>
            <a:r>
              <a:rPr lang="en-US" altLang="ja-JP" dirty="0">
                <a:solidFill>
                  <a:schemeClr val="bg1"/>
                </a:solidFill>
              </a:rPr>
              <a:t> 3-22 GHz drop-in Low Noise Amplifier </a:t>
            </a:r>
            <a:endParaRPr kumimoji="1" lang="ja-JP" altLang="en-US" dirty="0">
              <a:solidFill>
                <a:schemeClr val="bg1"/>
              </a:solidFill>
            </a:endParaRPr>
          </a:p>
        </p:txBody>
      </p:sp>
    </p:spTree>
    <p:extLst>
      <p:ext uri="{BB962C8B-B14F-4D97-AF65-F5344CB8AC3E}">
        <p14:creationId xmlns:p14="http://schemas.microsoft.com/office/powerpoint/2010/main" val="2803168404"/>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先端受信機</a:t>
            </a:r>
            <a:r>
              <a:rPr lang="ja-JP" altLang="en-US" dirty="0"/>
              <a:t>開発</a:t>
            </a:r>
            <a:endParaRPr lang="en-US" altLang="ja-JP" dirty="0"/>
          </a:p>
        </p:txBody>
      </p:sp>
      <p:sp>
        <p:nvSpPr>
          <p:cNvPr id="3" name="コンテンツ プレースホルダー 2"/>
          <p:cNvSpPr>
            <a:spLocks noGrp="1"/>
          </p:cNvSpPr>
          <p:nvPr>
            <p:ph idx="1"/>
          </p:nvPr>
        </p:nvSpPr>
        <p:spPr>
          <a:xfrm>
            <a:off x="131178" y="1542327"/>
            <a:ext cx="2635171" cy="4395486"/>
          </a:xfrm>
        </p:spPr>
        <p:txBody>
          <a:bodyPr>
            <a:noAutofit/>
          </a:bodyPr>
          <a:lstStyle/>
          <a:p>
            <a:r>
              <a:rPr lang="en-US" altLang="ja-JP" sz="2000" dirty="0" smtClean="0"/>
              <a:t>Band1</a:t>
            </a:r>
            <a:r>
              <a:rPr lang="ja-JP" altLang="en-US" sz="2000" dirty="0" smtClean="0"/>
              <a:t> </a:t>
            </a:r>
            <a:r>
              <a:rPr lang="en-US" altLang="ja-JP" sz="2000" dirty="0" smtClean="0"/>
              <a:t>Band2</a:t>
            </a:r>
          </a:p>
          <a:p>
            <a:pPr lvl="1"/>
            <a:r>
              <a:rPr lang="ja-JP" altLang="en-US" sz="1800" dirty="0"/>
              <a:t>光学系</a:t>
            </a:r>
            <a:r>
              <a:rPr lang="ja-JP" altLang="en-US" sz="1800" dirty="0" smtClean="0"/>
              <a:t>設計</a:t>
            </a:r>
            <a:endParaRPr lang="en-US" altLang="ja-JP" sz="1800" dirty="0" smtClean="0"/>
          </a:p>
          <a:p>
            <a:pPr lvl="1"/>
            <a:r>
              <a:rPr lang="en-US" altLang="ja-JP" sz="1800" dirty="0" smtClean="0"/>
              <a:t>40GHz</a:t>
            </a:r>
            <a:r>
              <a:rPr lang="ja-JP" altLang="en-US" sz="1800" dirty="0" smtClean="0"/>
              <a:t>帯コルゲートホーン試作</a:t>
            </a:r>
            <a:endParaRPr lang="en-US" altLang="ja-JP" sz="1800" dirty="0" smtClean="0"/>
          </a:p>
          <a:p>
            <a:r>
              <a:rPr kumimoji="1" lang="en-US" altLang="ja-JP" sz="2000" dirty="0" smtClean="0"/>
              <a:t>Band</a:t>
            </a:r>
            <a:r>
              <a:rPr kumimoji="1" lang="ja-JP" altLang="en-US" sz="2000" dirty="0" smtClean="0"/>
              <a:t>　１１</a:t>
            </a:r>
            <a:endParaRPr kumimoji="1" lang="en-US" altLang="ja-JP" sz="2000" dirty="0" smtClean="0"/>
          </a:p>
          <a:p>
            <a:pPr lvl="1"/>
            <a:r>
              <a:rPr lang="ja-JP" altLang="en-US" sz="1800" dirty="0"/>
              <a:t>デバイス</a:t>
            </a:r>
            <a:endParaRPr kumimoji="1" lang="en-US" altLang="ja-JP" sz="1800" dirty="0" smtClean="0"/>
          </a:p>
          <a:p>
            <a:r>
              <a:rPr kumimoji="1" lang="en-US" altLang="ja-JP" sz="2000" dirty="0" err="1" smtClean="0"/>
              <a:t>WideBand</a:t>
            </a:r>
            <a:endParaRPr kumimoji="1" lang="en-US" altLang="ja-JP" sz="2000" dirty="0" smtClean="0"/>
          </a:p>
          <a:p>
            <a:pPr lvl="1"/>
            <a:r>
              <a:rPr kumimoji="1" lang="en-US" altLang="ja-JP" sz="1800" dirty="0" smtClean="0"/>
              <a:t>RF</a:t>
            </a:r>
            <a:r>
              <a:rPr lang="ja-JP" altLang="en-US" sz="1800" dirty="0"/>
              <a:t> </a:t>
            </a:r>
            <a:r>
              <a:rPr kumimoji="1" lang="en-US" altLang="ja-JP" sz="1800" dirty="0" smtClean="0"/>
              <a:t>wide band</a:t>
            </a:r>
          </a:p>
          <a:p>
            <a:pPr lvl="1"/>
            <a:r>
              <a:rPr lang="en-US" altLang="ja-JP" sz="1800" dirty="0" smtClean="0"/>
              <a:t>IF  wide band</a:t>
            </a:r>
            <a:endParaRPr kumimoji="1" lang="en-US" altLang="ja-JP" sz="1800" dirty="0" smtClean="0"/>
          </a:p>
          <a:p>
            <a:r>
              <a:rPr kumimoji="1" lang="en-US" altLang="ja-JP" sz="2000" dirty="0" smtClean="0">
                <a:solidFill>
                  <a:srgbClr val="FF0000"/>
                </a:solidFill>
              </a:rPr>
              <a:t>Multi</a:t>
            </a:r>
            <a:r>
              <a:rPr kumimoji="1" lang="ja-JP" altLang="en-US" sz="2000" dirty="0" smtClean="0">
                <a:solidFill>
                  <a:srgbClr val="FF0000"/>
                </a:solidFill>
              </a:rPr>
              <a:t>　</a:t>
            </a:r>
            <a:r>
              <a:rPr kumimoji="1" lang="en-US" altLang="ja-JP" sz="2000" dirty="0" smtClean="0">
                <a:solidFill>
                  <a:srgbClr val="FF0000"/>
                </a:solidFill>
              </a:rPr>
              <a:t>Beam</a:t>
            </a:r>
          </a:p>
          <a:p>
            <a:pPr lvl="1"/>
            <a:r>
              <a:rPr lang="ja-JP" altLang="en-US" sz="1800" dirty="0" smtClean="0">
                <a:solidFill>
                  <a:srgbClr val="FF0000"/>
                </a:solidFill>
              </a:rPr>
              <a:t>概念検討</a:t>
            </a:r>
            <a:endParaRPr lang="en-US" altLang="ja-JP" sz="1800" dirty="0">
              <a:solidFill>
                <a:srgbClr val="FF0000"/>
              </a:solidFill>
            </a:endParaRPr>
          </a:p>
        </p:txBody>
      </p:sp>
      <p:grpSp>
        <p:nvGrpSpPr>
          <p:cNvPr id="4" name="グループ化 3"/>
          <p:cNvGrpSpPr>
            <a:grpSpLocks noChangeAspect="1"/>
          </p:cNvGrpSpPr>
          <p:nvPr/>
        </p:nvGrpSpPr>
        <p:grpSpPr>
          <a:xfrm>
            <a:off x="3169921" y="1154888"/>
            <a:ext cx="4467670" cy="4474754"/>
            <a:chOff x="15615645" y="28428875"/>
            <a:chExt cx="13636279" cy="13657899"/>
          </a:xfrm>
        </p:grpSpPr>
        <p:pic>
          <p:nvPicPr>
            <p:cNvPr id="7" name="図 6"/>
            <p:cNvPicPr>
              <a:picLocks noChangeAspect="1"/>
            </p:cNvPicPr>
            <p:nvPr/>
          </p:nvPicPr>
          <p:blipFill>
            <a:blip r:embed="rId2"/>
            <a:stretch>
              <a:fillRect/>
            </a:stretch>
          </p:blipFill>
          <p:spPr>
            <a:xfrm>
              <a:off x="17377876" y="29433661"/>
              <a:ext cx="9726050" cy="5313305"/>
            </a:xfrm>
            <a:prstGeom prst="rect">
              <a:avLst/>
            </a:prstGeom>
          </p:spPr>
        </p:pic>
        <p:cxnSp>
          <p:nvCxnSpPr>
            <p:cNvPr id="8" name="直線矢印コネクタ 7"/>
            <p:cNvCxnSpPr/>
            <p:nvPr/>
          </p:nvCxnSpPr>
          <p:spPr>
            <a:xfrm flipV="1">
              <a:off x="19056678" y="37489228"/>
              <a:ext cx="4067901" cy="3276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グループ化 8"/>
            <p:cNvGrpSpPr/>
            <p:nvPr/>
          </p:nvGrpSpPr>
          <p:grpSpPr>
            <a:xfrm>
              <a:off x="22013222" y="36177913"/>
              <a:ext cx="7238702" cy="5492355"/>
              <a:chOff x="20772964" y="36323646"/>
              <a:chExt cx="7238702" cy="5492355"/>
            </a:xfrm>
          </p:grpSpPr>
          <p:grpSp>
            <p:nvGrpSpPr>
              <p:cNvPr id="152" name="グループ化 151"/>
              <p:cNvGrpSpPr/>
              <p:nvPr/>
            </p:nvGrpSpPr>
            <p:grpSpPr>
              <a:xfrm>
                <a:off x="22210866" y="36323646"/>
                <a:ext cx="3972477" cy="3070854"/>
                <a:chOff x="18465984" y="11960547"/>
                <a:chExt cx="3972477" cy="3070854"/>
              </a:xfrm>
            </p:grpSpPr>
            <p:grpSp>
              <p:nvGrpSpPr>
                <p:cNvPr id="161" name="Group 2"/>
                <p:cNvGrpSpPr>
                  <a:grpSpLocks noChangeAspect="1"/>
                </p:cNvGrpSpPr>
                <p:nvPr/>
              </p:nvGrpSpPr>
              <p:grpSpPr bwMode="auto">
                <a:xfrm>
                  <a:off x="18935187" y="11960547"/>
                  <a:ext cx="2586721" cy="2803154"/>
                  <a:chOff x="3701" y="2615"/>
                  <a:chExt cx="3165" cy="3433"/>
                </a:xfrm>
              </p:grpSpPr>
              <p:grpSp>
                <p:nvGrpSpPr>
                  <p:cNvPr id="165" name="Group 3"/>
                  <p:cNvGrpSpPr>
                    <a:grpSpLocks noChangeAspect="1"/>
                  </p:cNvGrpSpPr>
                  <p:nvPr/>
                </p:nvGrpSpPr>
                <p:grpSpPr bwMode="auto">
                  <a:xfrm>
                    <a:off x="4650" y="3758"/>
                    <a:ext cx="1264" cy="1148"/>
                    <a:chOff x="4650" y="3758"/>
                    <a:chExt cx="1264" cy="1148"/>
                  </a:xfrm>
                </p:grpSpPr>
                <p:sp>
                  <p:nvSpPr>
                    <p:cNvPr id="184" name="AutoShape 4"/>
                    <p:cNvSpPr>
                      <a:spLocks noChangeAspect="1" noChangeArrowheads="1"/>
                    </p:cNvSpPr>
                    <p:nvPr/>
                  </p:nvSpPr>
                  <p:spPr bwMode="auto">
                    <a:xfrm>
                      <a:off x="4650" y="3758"/>
                      <a:ext cx="1264" cy="1148"/>
                    </a:xfrm>
                    <a:prstGeom prst="hexagon">
                      <a:avLst>
                        <a:gd name="adj" fmla="val 27526"/>
                        <a:gd name="vf" fmla="val 11547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sp>
                  <p:nvSpPr>
                    <p:cNvPr id="185" name="Oval 5"/>
                    <p:cNvSpPr>
                      <a:spLocks noChangeAspect="1" noChangeArrowheads="1"/>
                    </p:cNvSpPr>
                    <p:nvPr/>
                  </p:nvSpPr>
                  <p:spPr bwMode="auto">
                    <a:xfrm>
                      <a:off x="4935" y="3990"/>
                      <a:ext cx="697" cy="700"/>
                    </a:xfrm>
                    <a:prstGeom prst="ellipse">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grpSp>
              <p:grpSp>
                <p:nvGrpSpPr>
                  <p:cNvPr id="166" name="Group 6"/>
                  <p:cNvGrpSpPr>
                    <a:grpSpLocks noChangeAspect="1"/>
                  </p:cNvGrpSpPr>
                  <p:nvPr/>
                </p:nvGrpSpPr>
                <p:grpSpPr bwMode="auto">
                  <a:xfrm>
                    <a:off x="5602" y="4330"/>
                    <a:ext cx="1264" cy="1148"/>
                    <a:chOff x="4650" y="3758"/>
                    <a:chExt cx="1264" cy="1148"/>
                  </a:xfrm>
                </p:grpSpPr>
                <p:sp>
                  <p:nvSpPr>
                    <p:cNvPr id="182" name="AutoShape 7"/>
                    <p:cNvSpPr>
                      <a:spLocks noChangeAspect="1" noChangeArrowheads="1"/>
                    </p:cNvSpPr>
                    <p:nvPr/>
                  </p:nvSpPr>
                  <p:spPr bwMode="auto">
                    <a:xfrm>
                      <a:off x="4650" y="3758"/>
                      <a:ext cx="1264" cy="1148"/>
                    </a:xfrm>
                    <a:prstGeom prst="hexagon">
                      <a:avLst>
                        <a:gd name="adj" fmla="val 27526"/>
                        <a:gd name="vf" fmla="val 11547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sp>
                  <p:nvSpPr>
                    <p:cNvPr id="183" name="Oval 8"/>
                    <p:cNvSpPr>
                      <a:spLocks noChangeAspect="1" noChangeArrowheads="1"/>
                    </p:cNvSpPr>
                    <p:nvPr/>
                  </p:nvSpPr>
                  <p:spPr bwMode="auto">
                    <a:xfrm>
                      <a:off x="4935" y="3990"/>
                      <a:ext cx="697" cy="700"/>
                    </a:xfrm>
                    <a:prstGeom prst="ellipse">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grpSp>
              <p:grpSp>
                <p:nvGrpSpPr>
                  <p:cNvPr id="167" name="Group 9"/>
                  <p:cNvGrpSpPr>
                    <a:grpSpLocks noChangeAspect="1"/>
                  </p:cNvGrpSpPr>
                  <p:nvPr/>
                </p:nvGrpSpPr>
                <p:grpSpPr bwMode="auto">
                  <a:xfrm>
                    <a:off x="3701" y="3182"/>
                    <a:ext cx="1264" cy="1148"/>
                    <a:chOff x="4650" y="3758"/>
                    <a:chExt cx="1264" cy="1148"/>
                  </a:xfrm>
                </p:grpSpPr>
                <p:sp>
                  <p:nvSpPr>
                    <p:cNvPr id="180" name="AutoShape 10"/>
                    <p:cNvSpPr>
                      <a:spLocks noChangeAspect="1" noChangeArrowheads="1"/>
                    </p:cNvSpPr>
                    <p:nvPr/>
                  </p:nvSpPr>
                  <p:spPr bwMode="auto">
                    <a:xfrm>
                      <a:off x="4650" y="3758"/>
                      <a:ext cx="1264" cy="1148"/>
                    </a:xfrm>
                    <a:prstGeom prst="hexagon">
                      <a:avLst>
                        <a:gd name="adj" fmla="val 27526"/>
                        <a:gd name="vf" fmla="val 11547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sp>
                  <p:nvSpPr>
                    <p:cNvPr id="181" name="Oval 11"/>
                    <p:cNvSpPr>
                      <a:spLocks noChangeAspect="1" noChangeArrowheads="1"/>
                    </p:cNvSpPr>
                    <p:nvPr/>
                  </p:nvSpPr>
                  <p:spPr bwMode="auto">
                    <a:xfrm>
                      <a:off x="4935" y="3990"/>
                      <a:ext cx="697" cy="700"/>
                    </a:xfrm>
                    <a:prstGeom prst="ellipse">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grpSp>
              <p:grpSp>
                <p:nvGrpSpPr>
                  <p:cNvPr id="168" name="Group 12"/>
                  <p:cNvGrpSpPr>
                    <a:grpSpLocks noChangeAspect="1"/>
                  </p:cNvGrpSpPr>
                  <p:nvPr/>
                </p:nvGrpSpPr>
                <p:grpSpPr bwMode="auto">
                  <a:xfrm>
                    <a:off x="4650" y="4900"/>
                    <a:ext cx="1264" cy="1148"/>
                    <a:chOff x="4650" y="3758"/>
                    <a:chExt cx="1264" cy="1148"/>
                  </a:xfrm>
                </p:grpSpPr>
                <p:sp>
                  <p:nvSpPr>
                    <p:cNvPr id="178" name="AutoShape 13"/>
                    <p:cNvSpPr>
                      <a:spLocks noChangeAspect="1" noChangeArrowheads="1"/>
                    </p:cNvSpPr>
                    <p:nvPr/>
                  </p:nvSpPr>
                  <p:spPr bwMode="auto">
                    <a:xfrm>
                      <a:off x="4650" y="3758"/>
                      <a:ext cx="1264" cy="1148"/>
                    </a:xfrm>
                    <a:prstGeom prst="hexagon">
                      <a:avLst>
                        <a:gd name="adj" fmla="val 27526"/>
                        <a:gd name="vf" fmla="val 11547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sp>
                  <p:nvSpPr>
                    <p:cNvPr id="179" name="Oval 14"/>
                    <p:cNvSpPr>
                      <a:spLocks noChangeAspect="1" noChangeArrowheads="1"/>
                    </p:cNvSpPr>
                    <p:nvPr/>
                  </p:nvSpPr>
                  <p:spPr bwMode="auto">
                    <a:xfrm>
                      <a:off x="4935" y="3990"/>
                      <a:ext cx="697" cy="700"/>
                    </a:xfrm>
                    <a:prstGeom prst="ellipse">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grpSp>
              <p:grpSp>
                <p:nvGrpSpPr>
                  <p:cNvPr id="169" name="Group 15"/>
                  <p:cNvGrpSpPr>
                    <a:grpSpLocks noChangeAspect="1"/>
                  </p:cNvGrpSpPr>
                  <p:nvPr/>
                </p:nvGrpSpPr>
                <p:grpSpPr bwMode="auto">
                  <a:xfrm>
                    <a:off x="3701" y="4324"/>
                    <a:ext cx="1264" cy="1148"/>
                    <a:chOff x="4650" y="3758"/>
                    <a:chExt cx="1264" cy="1148"/>
                  </a:xfrm>
                </p:grpSpPr>
                <p:sp>
                  <p:nvSpPr>
                    <p:cNvPr id="176" name="AutoShape 16"/>
                    <p:cNvSpPr>
                      <a:spLocks noChangeAspect="1" noChangeArrowheads="1"/>
                    </p:cNvSpPr>
                    <p:nvPr/>
                  </p:nvSpPr>
                  <p:spPr bwMode="auto">
                    <a:xfrm>
                      <a:off x="4650" y="3758"/>
                      <a:ext cx="1264" cy="1148"/>
                    </a:xfrm>
                    <a:prstGeom prst="hexagon">
                      <a:avLst>
                        <a:gd name="adj" fmla="val 27526"/>
                        <a:gd name="vf" fmla="val 11547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sp>
                  <p:nvSpPr>
                    <p:cNvPr id="177" name="Oval 17"/>
                    <p:cNvSpPr>
                      <a:spLocks noChangeAspect="1" noChangeArrowheads="1"/>
                    </p:cNvSpPr>
                    <p:nvPr/>
                  </p:nvSpPr>
                  <p:spPr bwMode="auto">
                    <a:xfrm>
                      <a:off x="4935" y="3990"/>
                      <a:ext cx="697" cy="700"/>
                    </a:xfrm>
                    <a:prstGeom prst="ellipse">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grpSp>
              <p:grpSp>
                <p:nvGrpSpPr>
                  <p:cNvPr id="170" name="Group 18"/>
                  <p:cNvGrpSpPr>
                    <a:grpSpLocks noChangeAspect="1"/>
                  </p:cNvGrpSpPr>
                  <p:nvPr/>
                </p:nvGrpSpPr>
                <p:grpSpPr bwMode="auto">
                  <a:xfrm>
                    <a:off x="5602" y="3176"/>
                    <a:ext cx="1264" cy="1148"/>
                    <a:chOff x="4650" y="3758"/>
                    <a:chExt cx="1264" cy="1148"/>
                  </a:xfrm>
                </p:grpSpPr>
                <p:sp>
                  <p:nvSpPr>
                    <p:cNvPr id="174" name="AutoShape 19"/>
                    <p:cNvSpPr>
                      <a:spLocks noChangeAspect="1" noChangeArrowheads="1"/>
                    </p:cNvSpPr>
                    <p:nvPr/>
                  </p:nvSpPr>
                  <p:spPr bwMode="auto">
                    <a:xfrm>
                      <a:off x="4650" y="3758"/>
                      <a:ext cx="1264" cy="1148"/>
                    </a:xfrm>
                    <a:prstGeom prst="hexagon">
                      <a:avLst>
                        <a:gd name="adj" fmla="val 27526"/>
                        <a:gd name="vf" fmla="val 11547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sp>
                  <p:nvSpPr>
                    <p:cNvPr id="175" name="Oval 20"/>
                    <p:cNvSpPr>
                      <a:spLocks noChangeAspect="1" noChangeArrowheads="1"/>
                    </p:cNvSpPr>
                    <p:nvPr/>
                  </p:nvSpPr>
                  <p:spPr bwMode="auto">
                    <a:xfrm>
                      <a:off x="4935" y="3990"/>
                      <a:ext cx="697" cy="700"/>
                    </a:xfrm>
                    <a:prstGeom prst="ellipse">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grpSp>
              <p:grpSp>
                <p:nvGrpSpPr>
                  <p:cNvPr id="171" name="Group 21"/>
                  <p:cNvGrpSpPr>
                    <a:grpSpLocks noChangeAspect="1"/>
                  </p:cNvGrpSpPr>
                  <p:nvPr/>
                </p:nvGrpSpPr>
                <p:grpSpPr bwMode="auto">
                  <a:xfrm>
                    <a:off x="4653" y="2615"/>
                    <a:ext cx="1264" cy="1148"/>
                    <a:chOff x="4650" y="3758"/>
                    <a:chExt cx="1264" cy="1148"/>
                  </a:xfrm>
                </p:grpSpPr>
                <p:sp>
                  <p:nvSpPr>
                    <p:cNvPr id="172" name="AutoShape 22"/>
                    <p:cNvSpPr>
                      <a:spLocks noChangeAspect="1" noChangeArrowheads="1"/>
                    </p:cNvSpPr>
                    <p:nvPr/>
                  </p:nvSpPr>
                  <p:spPr bwMode="auto">
                    <a:xfrm>
                      <a:off x="4650" y="3758"/>
                      <a:ext cx="1264" cy="1148"/>
                    </a:xfrm>
                    <a:prstGeom prst="hexagon">
                      <a:avLst>
                        <a:gd name="adj" fmla="val 27526"/>
                        <a:gd name="vf" fmla="val 11547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sp>
                  <p:nvSpPr>
                    <p:cNvPr id="173" name="Oval 23"/>
                    <p:cNvSpPr>
                      <a:spLocks noChangeAspect="1" noChangeArrowheads="1"/>
                    </p:cNvSpPr>
                    <p:nvPr/>
                  </p:nvSpPr>
                  <p:spPr bwMode="auto">
                    <a:xfrm>
                      <a:off x="4935" y="3990"/>
                      <a:ext cx="697" cy="700"/>
                    </a:xfrm>
                    <a:prstGeom prst="ellipse">
                      <a:avLst/>
                    </a:prstGeom>
                    <a:solidFill>
                      <a:srgbClr val="FFFFFF"/>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en-US" sz="1000">
                        <a:latin typeface="メイリオ."/>
                      </a:endParaRPr>
                    </a:p>
                  </p:txBody>
                </p:sp>
              </p:grpSp>
            </p:grpSp>
            <p:cxnSp>
              <p:nvCxnSpPr>
                <p:cNvPr id="162" name="直線コネクタ 161"/>
                <p:cNvCxnSpPr/>
                <p:nvPr/>
              </p:nvCxnSpPr>
              <p:spPr>
                <a:xfrm>
                  <a:off x="18897434" y="12506140"/>
                  <a:ext cx="2641633" cy="16894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3" name="テキスト ボックス 162"/>
                <p:cNvSpPr txBox="1"/>
                <p:nvPr/>
              </p:nvSpPr>
              <p:spPr>
                <a:xfrm>
                  <a:off x="18465984" y="12134450"/>
                  <a:ext cx="1008879" cy="1127279"/>
                </a:xfrm>
                <a:prstGeom prst="rect">
                  <a:avLst/>
                </a:prstGeom>
                <a:noFill/>
              </p:spPr>
              <p:txBody>
                <a:bodyPr wrap="none" rtlCol="0">
                  <a:spAutoFit/>
                </a:bodyPr>
                <a:lstStyle/>
                <a:p>
                  <a:r>
                    <a:rPr lang="en-US" dirty="0" smtClean="0">
                      <a:latin typeface="メイリオ."/>
                    </a:rPr>
                    <a:t>A</a:t>
                  </a:r>
                  <a:endParaRPr lang="en-US" dirty="0">
                    <a:latin typeface="メイリオ."/>
                  </a:endParaRPr>
                </a:p>
              </p:txBody>
            </p:sp>
            <p:sp>
              <p:nvSpPr>
                <p:cNvPr id="164" name="テキスト ボックス 163"/>
                <p:cNvSpPr txBox="1"/>
                <p:nvPr/>
              </p:nvSpPr>
              <p:spPr>
                <a:xfrm>
                  <a:off x="21424693" y="13904122"/>
                  <a:ext cx="1013768" cy="1127279"/>
                </a:xfrm>
                <a:prstGeom prst="rect">
                  <a:avLst/>
                </a:prstGeom>
                <a:noFill/>
              </p:spPr>
              <p:txBody>
                <a:bodyPr wrap="none" rtlCol="0">
                  <a:spAutoFit/>
                </a:bodyPr>
                <a:lstStyle/>
                <a:p>
                  <a:r>
                    <a:rPr lang="en-US" dirty="0" smtClean="0">
                      <a:latin typeface="メイリオ."/>
                    </a:rPr>
                    <a:t>B</a:t>
                  </a:r>
                  <a:endParaRPr lang="en-US" dirty="0">
                    <a:latin typeface="メイリオ."/>
                  </a:endParaRPr>
                </a:p>
              </p:txBody>
            </p:sp>
          </p:grpSp>
          <p:grpSp>
            <p:nvGrpSpPr>
              <p:cNvPr id="153" name="グループ化 152"/>
              <p:cNvGrpSpPr/>
              <p:nvPr/>
            </p:nvGrpSpPr>
            <p:grpSpPr>
              <a:xfrm>
                <a:off x="20772964" y="39392296"/>
                <a:ext cx="7238702" cy="2423705"/>
                <a:chOff x="22246441" y="12343842"/>
                <a:chExt cx="7238702" cy="2423705"/>
              </a:xfrm>
            </p:grpSpPr>
            <p:grpSp>
              <p:nvGrpSpPr>
                <p:cNvPr id="154" name="グループ化 153"/>
                <p:cNvGrpSpPr/>
                <p:nvPr/>
              </p:nvGrpSpPr>
              <p:grpSpPr>
                <a:xfrm>
                  <a:off x="22956880" y="12702869"/>
                  <a:ext cx="5266106" cy="2064678"/>
                  <a:chOff x="19657709" y="12138783"/>
                  <a:chExt cx="5266106" cy="2064678"/>
                </a:xfrm>
              </p:grpSpPr>
              <p:pic>
                <p:nvPicPr>
                  <p:cNvPr id="158" name="図 1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516734" y="12281546"/>
                    <a:ext cx="2062255" cy="1780306"/>
                  </a:xfrm>
                  <a:prstGeom prst="rect">
                    <a:avLst/>
                  </a:prstGeom>
                </p:spPr>
              </p:pic>
              <p:pic>
                <p:nvPicPr>
                  <p:cNvPr id="159" name="図 1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271919" y="12279758"/>
                    <a:ext cx="2062255" cy="1780306"/>
                  </a:xfrm>
                  <a:prstGeom prst="rect">
                    <a:avLst/>
                  </a:prstGeom>
                </p:spPr>
              </p:pic>
              <p:pic>
                <p:nvPicPr>
                  <p:cNvPr id="160" name="図 1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002534" y="12282181"/>
                    <a:ext cx="2062255" cy="1780306"/>
                  </a:xfrm>
                  <a:prstGeom prst="rect">
                    <a:avLst/>
                  </a:prstGeom>
                </p:spPr>
              </p:pic>
            </p:grpSp>
            <p:cxnSp>
              <p:nvCxnSpPr>
                <p:cNvPr id="155" name="直線コネクタ 154"/>
                <p:cNvCxnSpPr/>
                <p:nvPr/>
              </p:nvCxnSpPr>
              <p:spPr>
                <a:xfrm flipV="1">
                  <a:off x="22651074" y="12683826"/>
                  <a:ext cx="5882401" cy="172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6" name="テキスト ボックス 155"/>
                <p:cNvSpPr txBox="1"/>
                <p:nvPr/>
              </p:nvSpPr>
              <p:spPr>
                <a:xfrm>
                  <a:off x="22246441" y="12350575"/>
                  <a:ext cx="1008879" cy="1127280"/>
                </a:xfrm>
                <a:prstGeom prst="rect">
                  <a:avLst/>
                </a:prstGeom>
                <a:noFill/>
              </p:spPr>
              <p:txBody>
                <a:bodyPr wrap="none" rtlCol="0">
                  <a:spAutoFit/>
                </a:bodyPr>
                <a:lstStyle/>
                <a:p>
                  <a:r>
                    <a:rPr lang="en-US" dirty="0" smtClean="0">
                      <a:latin typeface="メイリオ."/>
                    </a:rPr>
                    <a:t>A</a:t>
                  </a:r>
                  <a:endParaRPr lang="en-US" dirty="0">
                    <a:latin typeface="メイリオ."/>
                  </a:endParaRPr>
                </a:p>
              </p:txBody>
            </p:sp>
            <p:sp>
              <p:nvSpPr>
                <p:cNvPr id="157" name="テキスト ボックス 156"/>
                <p:cNvSpPr txBox="1"/>
                <p:nvPr/>
              </p:nvSpPr>
              <p:spPr>
                <a:xfrm>
                  <a:off x="28471375" y="12343842"/>
                  <a:ext cx="1013768" cy="1127280"/>
                </a:xfrm>
                <a:prstGeom prst="rect">
                  <a:avLst/>
                </a:prstGeom>
                <a:noFill/>
              </p:spPr>
              <p:txBody>
                <a:bodyPr wrap="none" rtlCol="0">
                  <a:spAutoFit/>
                </a:bodyPr>
                <a:lstStyle/>
                <a:p>
                  <a:r>
                    <a:rPr lang="en-US" dirty="0" smtClean="0">
                      <a:latin typeface="メイリオ."/>
                    </a:rPr>
                    <a:t>B</a:t>
                  </a:r>
                  <a:endParaRPr lang="en-US" dirty="0">
                    <a:latin typeface="メイリオ."/>
                  </a:endParaRPr>
                </a:p>
              </p:txBody>
            </p:sp>
          </p:grpSp>
        </p:grpSp>
        <p:sp>
          <p:nvSpPr>
            <p:cNvPr id="10" name="タイトル 1"/>
            <p:cNvSpPr txBox="1">
              <a:spLocks/>
            </p:cNvSpPr>
            <p:nvPr/>
          </p:nvSpPr>
          <p:spPr bwMode="auto">
            <a:xfrm>
              <a:off x="15816383" y="28428875"/>
              <a:ext cx="12575577" cy="940542"/>
            </a:xfrm>
            <a:prstGeom prst="rect">
              <a:avLst/>
            </a:prstGeom>
            <a:ln>
              <a:solidFill>
                <a:schemeClr val="bg1"/>
              </a:solidFill>
              <a:headEnd/>
              <a:tailEnd/>
            </a:ln>
          </p:spPr>
          <p:style>
            <a:lnRef idx="2">
              <a:schemeClr val="dk1"/>
            </a:lnRef>
            <a:fillRef idx="1">
              <a:schemeClr val="lt1"/>
            </a:fillRef>
            <a:effectRef idx="0">
              <a:schemeClr val="dk1"/>
            </a:effectRef>
            <a:fontRef idx="minor">
              <a:schemeClr val="dk1"/>
            </a:fontRef>
          </p:style>
          <p:txBody>
            <a:bodyPr lIns="417643" tIns="208822" rIns="417643" bIns="208822"/>
            <a:lstStyle/>
            <a:p>
              <a:pPr algn="ctr"/>
              <a:r>
                <a:rPr lang="ja-JP" altLang="en-US" sz="1400" dirty="0" smtClean="0">
                  <a:latin typeface="メイリオ" panose="020B0604030504040204" pitchFamily="50" charset="-128"/>
                  <a:ea typeface="メイリオ" panose="020B0604030504040204" pitchFamily="50" charset="-128"/>
                </a:rPr>
                <a:t>マルチビーム受信機の世界的開発状況</a:t>
              </a:r>
              <a:endParaRPr lang="en-US" altLang="ja-JP" sz="1400" dirty="0">
                <a:latin typeface="メイリオ" panose="020B0604030504040204" pitchFamily="50" charset="-128"/>
                <a:ea typeface="メイリオ" panose="020B0604030504040204" pitchFamily="50" charset="-128"/>
              </a:endParaRPr>
            </a:p>
          </p:txBody>
        </p:sp>
        <p:grpSp>
          <p:nvGrpSpPr>
            <p:cNvPr id="11" name="グループ化 10"/>
            <p:cNvGrpSpPr/>
            <p:nvPr/>
          </p:nvGrpSpPr>
          <p:grpSpPr>
            <a:xfrm>
              <a:off x="17141829" y="37559748"/>
              <a:ext cx="2175215" cy="4527026"/>
              <a:chOff x="-5821589" y="8180481"/>
              <a:chExt cx="2175215" cy="4527026"/>
            </a:xfrm>
          </p:grpSpPr>
          <p:grpSp>
            <p:nvGrpSpPr>
              <p:cNvPr id="31" name="グループ化 30"/>
              <p:cNvGrpSpPr/>
              <p:nvPr/>
            </p:nvGrpSpPr>
            <p:grpSpPr>
              <a:xfrm>
                <a:off x="-5821589" y="9297304"/>
                <a:ext cx="2175215" cy="3410203"/>
                <a:chOff x="-5821589" y="9297304"/>
                <a:chExt cx="2175215" cy="3410203"/>
              </a:xfrm>
            </p:grpSpPr>
            <p:sp>
              <p:nvSpPr>
                <p:cNvPr id="143" name="円柱 142"/>
                <p:cNvSpPr/>
                <p:nvPr/>
              </p:nvSpPr>
              <p:spPr>
                <a:xfrm>
                  <a:off x="-5811183" y="12139128"/>
                  <a:ext cx="2160375" cy="568379"/>
                </a:xfrm>
                <a:prstGeom prst="can">
                  <a:avLst>
                    <a:gd name="adj" fmla="val 50000"/>
                  </a:avLst>
                </a:prstGeom>
                <a:scene3d>
                  <a:camera prst="orthographicFront"/>
                  <a:lightRig rig="sunrise" dir="t"/>
                </a:scene3d>
                <a:sp3d prstMaterial="powder">
                  <a:bevelT w="63500" h="254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a:p>
              </p:txBody>
            </p:sp>
            <p:grpSp>
              <p:nvGrpSpPr>
                <p:cNvPr id="144" name="グループ化 143"/>
                <p:cNvGrpSpPr/>
                <p:nvPr/>
              </p:nvGrpSpPr>
              <p:grpSpPr>
                <a:xfrm>
                  <a:off x="-5821589" y="11188397"/>
                  <a:ext cx="2160375" cy="1155587"/>
                  <a:chOff x="2051720" y="2348879"/>
                  <a:chExt cx="1544604" cy="652459"/>
                </a:xfrm>
                <a:scene3d>
                  <a:camera prst="orthographicFront"/>
                  <a:lightRig rig="sunrise" dir="t"/>
                </a:scene3d>
              </p:grpSpPr>
              <p:sp>
                <p:nvSpPr>
                  <p:cNvPr id="150" name="円柱 149"/>
                  <p:cNvSpPr/>
                  <p:nvPr/>
                </p:nvSpPr>
                <p:spPr>
                  <a:xfrm>
                    <a:off x="2107149" y="2430479"/>
                    <a:ext cx="1433746" cy="570859"/>
                  </a:xfrm>
                  <a:prstGeom prst="can">
                    <a:avLst/>
                  </a:prstGeom>
                  <a:ln/>
                  <a:sp3d prstMaterial="powder"/>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000"/>
                  </a:p>
                </p:txBody>
              </p:sp>
              <p:sp>
                <p:nvSpPr>
                  <p:cNvPr id="151" name="円柱 150"/>
                  <p:cNvSpPr/>
                  <p:nvPr/>
                </p:nvSpPr>
                <p:spPr>
                  <a:xfrm>
                    <a:off x="2051720" y="2348879"/>
                    <a:ext cx="1544604" cy="320914"/>
                  </a:xfrm>
                  <a:prstGeom prst="can">
                    <a:avLst>
                      <a:gd name="adj" fmla="val 50000"/>
                    </a:avLst>
                  </a:prstGeom>
                  <a:scene3d>
                    <a:camera prst="orthographicFront">
                      <a:rot lat="0" lon="0" rev="0"/>
                    </a:camera>
                    <a:lightRig rig="threePt" dir="t">
                      <a:rot lat="0" lon="0" rev="1200000"/>
                    </a:lightRig>
                  </a:scene3d>
                  <a:sp3d prstMaterial="powder">
                    <a:bevelT w="63500" h="254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a:p>
                </p:txBody>
              </p:sp>
            </p:grpSp>
            <p:sp>
              <p:nvSpPr>
                <p:cNvPr id="145" name="円柱 144"/>
                <p:cNvSpPr/>
                <p:nvPr/>
              </p:nvSpPr>
              <p:spPr>
                <a:xfrm>
                  <a:off x="-5744062" y="10404119"/>
                  <a:ext cx="2005322" cy="1011063"/>
                </a:xfrm>
                <a:prstGeom prst="can">
                  <a:avLst/>
                </a:prstGeom>
                <a:ln/>
                <a:scene3d>
                  <a:camera prst="orthographicFront"/>
                  <a:lightRig rig="sunrise" dir="t"/>
                </a:scene3d>
                <a:sp3d prstMaterial="powder"/>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000"/>
                </a:p>
              </p:txBody>
            </p:sp>
            <p:sp>
              <p:nvSpPr>
                <p:cNvPr id="146" name="円柱 145"/>
                <p:cNvSpPr/>
                <p:nvPr/>
              </p:nvSpPr>
              <p:spPr>
                <a:xfrm>
                  <a:off x="-5806749" y="10245190"/>
                  <a:ext cx="2160375" cy="568379"/>
                </a:xfrm>
                <a:prstGeom prst="can">
                  <a:avLst>
                    <a:gd name="adj" fmla="val 50000"/>
                  </a:avLst>
                </a:prstGeom>
                <a:scene3d>
                  <a:camera prst="orthographicFront"/>
                  <a:lightRig rig="sunrise" dir="t"/>
                </a:scene3d>
                <a:sp3d prstMaterial="powder">
                  <a:bevelT w="63500" h="254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a:p>
              </p:txBody>
            </p:sp>
            <p:grpSp>
              <p:nvGrpSpPr>
                <p:cNvPr id="147" name="グループ化 146"/>
                <p:cNvGrpSpPr/>
                <p:nvPr/>
              </p:nvGrpSpPr>
              <p:grpSpPr>
                <a:xfrm>
                  <a:off x="-5811183" y="9297304"/>
                  <a:ext cx="2160375" cy="1155587"/>
                  <a:chOff x="2051720" y="2348879"/>
                  <a:chExt cx="1544604" cy="652459"/>
                </a:xfrm>
                <a:scene3d>
                  <a:camera prst="orthographicFront"/>
                  <a:lightRig rig="sunrise" dir="t"/>
                </a:scene3d>
              </p:grpSpPr>
              <p:sp>
                <p:nvSpPr>
                  <p:cNvPr id="148" name="円柱 147"/>
                  <p:cNvSpPr/>
                  <p:nvPr/>
                </p:nvSpPr>
                <p:spPr>
                  <a:xfrm>
                    <a:off x="2107149" y="2430479"/>
                    <a:ext cx="1433746" cy="570859"/>
                  </a:xfrm>
                  <a:prstGeom prst="can">
                    <a:avLst/>
                  </a:prstGeom>
                  <a:ln/>
                  <a:sp3d prstMaterial="powder"/>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1000"/>
                  </a:p>
                </p:txBody>
              </p:sp>
              <p:sp>
                <p:nvSpPr>
                  <p:cNvPr id="149" name="円柱 148"/>
                  <p:cNvSpPr/>
                  <p:nvPr/>
                </p:nvSpPr>
                <p:spPr>
                  <a:xfrm>
                    <a:off x="2051720" y="2348879"/>
                    <a:ext cx="1544604" cy="320914"/>
                  </a:xfrm>
                  <a:prstGeom prst="can">
                    <a:avLst>
                      <a:gd name="adj" fmla="val 50000"/>
                    </a:avLst>
                  </a:prstGeom>
                  <a:scene3d>
                    <a:camera prst="orthographicFront">
                      <a:rot lat="0" lon="0" rev="0"/>
                    </a:camera>
                    <a:lightRig rig="threePt" dir="t">
                      <a:rot lat="0" lon="0" rev="1200000"/>
                    </a:lightRig>
                  </a:scene3d>
                  <a:sp3d prstMaterial="powder">
                    <a:bevelT w="63500" h="254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z="1000"/>
                  </a:p>
                </p:txBody>
              </p:sp>
            </p:grpSp>
          </p:grpSp>
          <p:grpSp>
            <p:nvGrpSpPr>
              <p:cNvPr id="32" name="グループ化 31"/>
              <p:cNvGrpSpPr/>
              <p:nvPr/>
            </p:nvGrpSpPr>
            <p:grpSpPr>
              <a:xfrm>
                <a:off x="-5199306" y="8180481"/>
                <a:ext cx="1188617" cy="1245296"/>
                <a:chOff x="3670885" y="3353493"/>
                <a:chExt cx="973123" cy="1066377"/>
              </a:xfrm>
            </p:grpSpPr>
            <p:grpSp>
              <p:nvGrpSpPr>
                <p:cNvPr id="107" name="グループ化 106"/>
                <p:cNvGrpSpPr/>
                <p:nvPr/>
              </p:nvGrpSpPr>
              <p:grpSpPr>
                <a:xfrm>
                  <a:off x="4038898" y="3353493"/>
                  <a:ext cx="253043" cy="1062878"/>
                  <a:chOff x="12924928" y="1984717"/>
                  <a:chExt cx="253043" cy="1062878"/>
                </a:xfrm>
              </p:grpSpPr>
              <p:grpSp>
                <p:nvGrpSpPr>
                  <p:cNvPr id="132" name="グループ化 131"/>
                  <p:cNvGrpSpPr/>
                  <p:nvPr/>
                </p:nvGrpSpPr>
                <p:grpSpPr>
                  <a:xfrm>
                    <a:off x="12924928" y="2780928"/>
                    <a:ext cx="253043" cy="266667"/>
                    <a:chOff x="683568" y="3465683"/>
                    <a:chExt cx="253043" cy="266667"/>
                  </a:xfrm>
                </p:grpSpPr>
                <p:sp>
                  <p:nvSpPr>
                    <p:cNvPr id="141" name="正方形/長方形 140"/>
                    <p:cNvSpPr/>
                    <p:nvPr/>
                  </p:nvSpPr>
                  <p:spPr>
                    <a:xfrm>
                      <a:off x="683568" y="3465683"/>
                      <a:ext cx="253043" cy="266667"/>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sp>
                  <p:nvSpPr>
                    <p:cNvPr id="142" name="AutoShape 18"/>
                    <p:cNvSpPr>
                      <a:spLocks noChangeArrowheads="1"/>
                    </p:cNvSpPr>
                    <p:nvPr/>
                  </p:nvSpPr>
                  <p:spPr bwMode="auto">
                    <a:xfrm rot="21597977" flipH="1">
                      <a:off x="690512" y="3476045"/>
                      <a:ext cx="239154" cy="245942"/>
                    </a:xfrm>
                    <a:prstGeom prst="flowChartMerg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grpSp>
              <p:grpSp>
                <p:nvGrpSpPr>
                  <p:cNvPr id="133" name="グループ化 132"/>
                  <p:cNvGrpSpPr/>
                  <p:nvPr/>
                </p:nvGrpSpPr>
                <p:grpSpPr>
                  <a:xfrm>
                    <a:off x="12924928" y="2394940"/>
                    <a:ext cx="253043" cy="266667"/>
                    <a:chOff x="2011759" y="2466416"/>
                    <a:chExt cx="549394" cy="504094"/>
                  </a:xfrm>
                </p:grpSpPr>
                <p:sp>
                  <p:nvSpPr>
                    <p:cNvPr id="136" name="正方形/長方形 135"/>
                    <p:cNvSpPr/>
                    <p:nvPr/>
                  </p:nvSpPr>
                  <p:spPr>
                    <a:xfrm>
                      <a:off x="2011759" y="2466416"/>
                      <a:ext cx="549394" cy="504094"/>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grpSp>
                  <p:nvGrpSpPr>
                    <p:cNvPr id="137" name="グループ化 136"/>
                    <p:cNvGrpSpPr/>
                    <p:nvPr/>
                  </p:nvGrpSpPr>
                  <p:grpSpPr>
                    <a:xfrm>
                      <a:off x="2074051" y="2511145"/>
                      <a:ext cx="420811" cy="414636"/>
                      <a:chOff x="4063335" y="2114925"/>
                      <a:chExt cx="467420" cy="414636"/>
                    </a:xfrm>
                  </p:grpSpPr>
                  <p:sp>
                    <p:nvSpPr>
                      <p:cNvPr id="138" name="Oval 20"/>
                      <p:cNvSpPr>
                        <a:spLocks noChangeArrowheads="1"/>
                      </p:cNvSpPr>
                      <p:nvPr/>
                    </p:nvSpPr>
                    <p:spPr bwMode="auto">
                      <a:xfrm rot="10800000" flipH="1">
                        <a:off x="4063335" y="2114925"/>
                        <a:ext cx="467420" cy="414636"/>
                      </a:xfrm>
                      <a:prstGeom prst="ellips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sp>
                    <p:nvSpPr>
                      <p:cNvPr id="139" name="Line 21"/>
                      <p:cNvSpPr>
                        <a:spLocks noChangeShapeType="1"/>
                      </p:cNvSpPr>
                      <p:nvPr/>
                    </p:nvSpPr>
                    <p:spPr bwMode="auto">
                      <a:xfrm rot="11136085" flipH="1">
                        <a:off x="4150976" y="2166755"/>
                        <a:ext cx="292138" cy="310977"/>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sp>
                    <p:nvSpPr>
                      <p:cNvPr id="140" name="Line 22"/>
                      <p:cNvSpPr>
                        <a:spLocks noChangeShapeType="1"/>
                      </p:cNvSpPr>
                      <p:nvPr/>
                    </p:nvSpPr>
                    <p:spPr bwMode="auto">
                      <a:xfrm rot="5736321" flipH="1">
                        <a:off x="4167471" y="2146961"/>
                        <a:ext cx="259148" cy="350565"/>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grpSp>
              </p:grpSp>
              <p:sp>
                <p:nvSpPr>
                  <p:cNvPr id="134" name="二等辺三角形 2434"/>
                  <p:cNvSpPr/>
                  <p:nvPr/>
                </p:nvSpPr>
                <p:spPr>
                  <a:xfrm rot="10800000">
                    <a:off x="12982220" y="1984717"/>
                    <a:ext cx="142651" cy="392068"/>
                  </a:xfrm>
                  <a:custGeom>
                    <a:avLst/>
                    <a:gdLst/>
                    <a:ahLst/>
                    <a:cxnLst/>
                    <a:rect l="l" t="t" r="r" b="b"/>
                    <a:pathLst>
                      <a:path w="583955" h="533366">
                        <a:moveTo>
                          <a:pt x="583955" y="533366"/>
                        </a:moveTo>
                        <a:lnTo>
                          <a:pt x="0" y="533366"/>
                        </a:lnTo>
                        <a:lnTo>
                          <a:pt x="106383" y="0"/>
                        </a:lnTo>
                        <a:lnTo>
                          <a:pt x="477573" y="0"/>
                        </a:lnTo>
                        <a:close/>
                      </a:path>
                    </a:pathLst>
                  </a:custGeom>
                  <a:ln>
                    <a:solidFill>
                      <a:srgbClr val="FFFF00">
                        <a:alpha val="0"/>
                      </a:srgbClr>
                    </a:solidFill>
                  </a:ln>
                  <a:scene3d>
                    <a:camera prst="obliqueBottomLef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cxnSp>
                <p:nvCxnSpPr>
                  <p:cNvPr id="135" name="直線コネクタ 134"/>
                  <p:cNvCxnSpPr/>
                  <p:nvPr/>
                </p:nvCxnSpPr>
                <p:spPr>
                  <a:xfrm flipH="1">
                    <a:off x="13064164" y="2668750"/>
                    <a:ext cx="922" cy="92093"/>
                  </a:xfrm>
                  <a:prstGeom prst="line">
                    <a:avLst/>
                  </a:prstGeom>
                  <a:ln>
                    <a:solidFill>
                      <a:srgbClr val="FFFF00">
                        <a:alpha val="0"/>
                      </a:srgbClr>
                    </a:solidFill>
                  </a:ln>
                  <a:scene3d>
                    <a:camera prst="orthographicFront"/>
                    <a:lightRig rig="threePt" dir="t"/>
                  </a:scene3d>
                  <a:sp3d contourW="12700" prstMaterial="metal">
                    <a:contourClr>
                      <a:schemeClr val="bg1"/>
                    </a:contourClr>
                  </a:sp3d>
                </p:spPr>
                <p:style>
                  <a:lnRef idx="3">
                    <a:schemeClr val="dk1"/>
                  </a:lnRef>
                  <a:fillRef idx="0">
                    <a:schemeClr val="dk1"/>
                  </a:fillRef>
                  <a:effectRef idx="2">
                    <a:schemeClr val="dk1"/>
                  </a:effectRef>
                  <a:fontRef idx="minor">
                    <a:schemeClr val="tx1"/>
                  </a:fontRef>
                </p:style>
              </p:cxnSp>
            </p:grpSp>
            <p:grpSp>
              <p:nvGrpSpPr>
                <p:cNvPr id="108" name="グループ化 107"/>
                <p:cNvGrpSpPr/>
                <p:nvPr/>
              </p:nvGrpSpPr>
              <p:grpSpPr>
                <a:xfrm>
                  <a:off x="4390965" y="3356992"/>
                  <a:ext cx="253043" cy="1062878"/>
                  <a:chOff x="12924928" y="1984717"/>
                  <a:chExt cx="253043" cy="1062878"/>
                </a:xfrm>
              </p:grpSpPr>
              <p:grpSp>
                <p:nvGrpSpPr>
                  <p:cNvPr id="121" name="グループ化 120"/>
                  <p:cNvGrpSpPr/>
                  <p:nvPr/>
                </p:nvGrpSpPr>
                <p:grpSpPr>
                  <a:xfrm>
                    <a:off x="12924928" y="2780928"/>
                    <a:ext cx="253043" cy="266667"/>
                    <a:chOff x="683568" y="3465683"/>
                    <a:chExt cx="253043" cy="266667"/>
                  </a:xfrm>
                </p:grpSpPr>
                <p:sp>
                  <p:nvSpPr>
                    <p:cNvPr id="130" name="正方形/長方形 129"/>
                    <p:cNvSpPr/>
                    <p:nvPr/>
                  </p:nvSpPr>
                  <p:spPr>
                    <a:xfrm>
                      <a:off x="683568" y="3465683"/>
                      <a:ext cx="253043" cy="266667"/>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sp>
                  <p:nvSpPr>
                    <p:cNvPr id="131" name="AutoShape 18"/>
                    <p:cNvSpPr>
                      <a:spLocks noChangeArrowheads="1"/>
                    </p:cNvSpPr>
                    <p:nvPr/>
                  </p:nvSpPr>
                  <p:spPr bwMode="auto">
                    <a:xfrm rot="21597977" flipH="1">
                      <a:off x="690512" y="3476045"/>
                      <a:ext cx="239154" cy="245942"/>
                    </a:xfrm>
                    <a:prstGeom prst="flowChartMerg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grpSp>
              <p:grpSp>
                <p:nvGrpSpPr>
                  <p:cNvPr id="122" name="グループ化 121"/>
                  <p:cNvGrpSpPr/>
                  <p:nvPr/>
                </p:nvGrpSpPr>
                <p:grpSpPr>
                  <a:xfrm>
                    <a:off x="12924928" y="2394940"/>
                    <a:ext cx="253043" cy="266667"/>
                    <a:chOff x="2011759" y="2466416"/>
                    <a:chExt cx="549394" cy="504094"/>
                  </a:xfrm>
                </p:grpSpPr>
                <p:sp>
                  <p:nvSpPr>
                    <p:cNvPr id="125" name="正方形/長方形 124"/>
                    <p:cNvSpPr/>
                    <p:nvPr/>
                  </p:nvSpPr>
                  <p:spPr>
                    <a:xfrm>
                      <a:off x="2011759" y="2466416"/>
                      <a:ext cx="549394" cy="504094"/>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grpSp>
                  <p:nvGrpSpPr>
                    <p:cNvPr id="126" name="グループ化 125"/>
                    <p:cNvGrpSpPr/>
                    <p:nvPr/>
                  </p:nvGrpSpPr>
                  <p:grpSpPr>
                    <a:xfrm>
                      <a:off x="2074051" y="2511145"/>
                      <a:ext cx="420811" cy="414636"/>
                      <a:chOff x="4063335" y="2114925"/>
                      <a:chExt cx="467420" cy="414636"/>
                    </a:xfrm>
                  </p:grpSpPr>
                  <p:sp>
                    <p:nvSpPr>
                      <p:cNvPr id="127" name="Oval 20"/>
                      <p:cNvSpPr>
                        <a:spLocks noChangeArrowheads="1"/>
                      </p:cNvSpPr>
                      <p:nvPr/>
                    </p:nvSpPr>
                    <p:spPr bwMode="auto">
                      <a:xfrm rot="10800000" flipH="1">
                        <a:off x="4063335" y="2114925"/>
                        <a:ext cx="467420" cy="414636"/>
                      </a:xfrm>
                      <a:prstGeom prst="ellips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sp>
                    <p:nvSpPr>
                      <p:cNvPr id="128" name="Line 21"/>
                      <p:cNvSpPr>
                        <a:spLocks noChangeShapeType="1"/>
                      </p:cNvSpPr>
                      <p:nvPr/>
                    </p:nvSpPr>
                    <p:spPr bwMode="auto">
                      <a:xfrm rot="11136085" flipH="1">
                        <a:off x="4150976" y="2166755"/>
                        <a:ext cx="292138" cy="310977"/>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sp>
                    <p:nvSpPr>
                      <p:cNvPr id="129" name="Line 22"/>
                      <p:cNvSpPr>
                        <a:spLocks noChangeShapeType="1"/>
                      </p:cNvSpPr>
                      <p:nvPr/>
                    </p:nvSpPr>
                    <p:spPr bwMode="auto">
                      <a:xfrm rot="5736321" flipH="1">
                        <a:off x="4167471" y="2146961"/>
                        <a:ext cx="259148" cy="350565"/>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grpSp>
              </p:grpSp>
              <p:sp>
                <p:nvSpPr>
                  <p:cNvPr id="123" name="二等辺三角形 2434"/>
                  <p:cNvSpPr/>
                  <p:nvPr/>
                </p:nvSpPr>
                <p:spPr>
                  <a:xfrm rot="10800000">
                    <a:off x="12982220" y="1984717"/>
                    <a:ext cx="142651" cy="392068"/>
                  </a:xfrm>
                  <a:custGeom>
                    <a:avLst/>
                    <a:gdLst/>
                    <a:ahLst/>
                    <a:cxnLst/>
                    <a:rect l="l" t="t" r="r" b="b"/>
                    <a:pathLst>
                      <a:path w="583955" h="533366">
                        <a:moveTo>
                          <a:pt x="583955" y="533366"/>
                        </a:moveTo>
                        <a:lnTo>
                          <a:pt x="0" y="533366"/>
                        </a:lnTo>
                        <a:lnTo>
                          <a:pt x="106383" y="0"/>
                        </a:lnTo>
                        <a:lnTo>
                          <a:pt x="477573" y="0"/>
                        </a:lnTo>
                        <a:close/>
                      </a:path>
                    </a:pathLst>
                  </a:custGeom>
                  <a:ln>
                    <a:solidFill>
                      <a:srgbClr val="FFFF00">
                        <a:alpha val="0"/>
                      </a:srgbClr>
                    </a:solidFill>
                  </a:ln>
                  <a:scene3d>
                    <a:camera prst="obliqueBottomLef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cxnSp>
                <p:nvCxnSpPr>
                  <p:cNvPr id="124" name="直線コネクタ 123"/>
                  <p:cNvCxnSpPr/>
                  <p:nvPr/>
                </p:nvCxnSpPr>
                <p:spPr>
                  <a:xfrm flipH="1">
                    <a:off x="13064164" y="2668750"/>
                    <a:ext cx="922" cy="92093"/>
                  </a:xfrm>
                  <a:prstGeom prst="line">
                    <a:avLst/>
                  </a:prstGeom>
                  <a:ln>
                    <a:solidFill>
                      <a:srgbClr val="FFFF00">
                        <a:alpha val="0"/>
                      </a:srgbClr>
                    </a:solidFill>
                  </a:ln>
                  <a:scene3d>
                    <a:camera prst="orthographicFront"/>
                    <a:lightRig rig="threePt" dir="t"/>
                  </a:scene3d>
                  <a:sp3d contourW="12700" prstMaterial="metal">
                    <a:contourClr>
                      <a:schemeClr val="bg1"/>
                    </a:contourClr>
                  </a:sp3d>
                </p:spPr>
                <p:style>
                  <a:lnRef idx="3">
                    <a:schemeClr val="dk1"/>
                  </a:lnRef>
                  <a:fillRef idx="0">
                    <a:schemeClr val="dk1"/>
                  </a:fillRef>
                  <a:effectRef idx="2">
                    <a:schemeClr val="dk1"/>
                  </a:effectRef>
                  <a:fontRef idx="minor">
                    <a:schemeClr val="tx1"/>
                  </a:fontRef>
                </p:style>
              </p:cxnSp>
            </p:grpSp>
            <p:grpSp>
              <p:nvGrpSpPr>
                <p:cNvPr id="109" name="グループ化 108"/>
                <p:cNvGrpSpPr/>
                <p:nvPr/>
              </p:nvGrpSpPr>
              <p:grpSpPr>
                <a:xfrm>
                  <a:off x="3670885" y="3356992"/>
                  <a:ext cx="253043" cy="1062878"/>
                  <a:chOff x="12924928" y="1984717"/>
                  <a:chExt cx="253043" cy="1062878"/>
                </a:xfrm>
              </p:grpSpPr>
              <p:grpSp>
                <p:nvGrpSpPr>
                  <p:cNvPr id="110" name="グループ化 109"/>
                  <p:cNvGrpSpPr/>
                  <p:nvPr/>
                </p:nvGrpSpPr>
                <p:grpSpPr>
                  <a:xfrm>
                    <a:off x="12924928" y="2780928"/>
                    <a:ext cx="253043" cy="266667"/>
                    <a:chOff x="683568" y="3465683"/>
                    <a:chExt cx="253043" cy="266667"/>
                  </a:xfrm>
                </p:grpSpPr>
                <p:sp>
                  <p:nvSpPr>
                    <p:cNvPr id="119" name="正方形/長方形 118"/>
                    <p:cNvSpPr/>
                    <p:nvPr/>
                  </p:nvSpPr>
                  <p:spPr>
                    <a:xfrm>
                      <a:off x="683568" y="3465683"/>
                      <a:ext cx="253043" cy="266667"/>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sp>
                  <p:nvSpPr>
                    <p:cNvPr id="120" name="AutoShape 18"/>
                    <p:cNvSpPr>
                      <a:spLocks noChangeArrowheads="1"/>
                    </p:cNvSpPr>
                    <p:nvPr/>
                  </p:nvSpPr>
                  <p:spPr bwMode="auto">
                    <a:xfrm rot="21597977" flipH="1">
                      <a:off x="690512" y="3476045"/>
                      <a:ext cx="239154" cy="245942"/>
                    </a:xfrm>
                    <a:prstGeom prst="flowChartMerg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grpSp>
              <p:grpSp>
                <p:nvGrpSpPr>
                  <p:cNvPr id="111" name="グループ化 110"/>
                  <p:cNvGrpSpPr/>
                  <p:nvPr/>
                </p:nvGrpSpPr>
                <p:grpSpPr>
                  <a:xfrm>
                    <a:off x="12924928" y="2394940"/>
                    <a:ext cx="253043" cy="266667"/>
                    <a:chOff x="2011759" y="2466416"/>
                    <a:chExt cx="549394" cy="504094"/>
                  </a:xfrm>
                </p:grpSpPr>
                <p:sp>
                  <p:nvSpPr>
                    <p:cNvPr id="114" name="正方形/長方形 113"/>
                    <p:cNvSpPr/>
                    <p:nvPr/>
                  </p:nvSpPr>
                  <p:spPr>
                    <a:xfrm>
                      <a:off x="2011759" y="2466416"/>
                      <a:ext cx="549394" cy="504094"/>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grpSp>
                  <p:nvGrpSpPr>
                    <p:cNvPr id="115" name="グループ化 114"/>
                    <p:cNvGrpSpPr/>
                    <p:nvPr/>
                  </p:nvGrpSpPr>
                  <p:grpSpPr>
                    <a:xfrm>
                      <a:off x="2074051" y="2511145"/>
                      <a:ext cx="420811" cy="414636"/>
                      <a:chOff x="4063335" y="2114925"/>
                      <a:chExt cx="467420" cy="414636"/>
                    </a:xfrm>
                  </p:grpSpPr>
                  <p:sp>
                    <p:nvSpPr>
                      <p:cNvPr id="116" name="Oval 20"/>
                      <p:cNvSpPr>
                        <a:spLocks noChangeArrowheads="1"/>
                      </p:cNvSpPr>
                      <p:nvPr/>
                    </p:nvSpPr>
                    <p:spPr bwMode="auto">
                      <a:xfrm rot="10800000" flipH="1">
                        <a:off x="4063335" y="2114925"/>
                        <a:ext cx="467420" cy="414636"/>
                      </a:xfrm>
                      <a:prstGeom prst="ellips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sp>
                    <p:nvSpPr>
                      <p:cNvPr id="117" name="Line 21"/>
                      <p:cNvSpPr>
                        <a:spLocks noChangeShapeType="1"/>
                      </p:cNvSpPr>
                      <p:nvPr/>
                    </p:nvSpPr>
                    <p:spPr bwMode="auto">
                      <a:xfrm rot="11136085" flipH="1">
                        <a:off x="4150976" y="2166755"/>
                        <a:ext cx="292138" cy="310977"/>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sp>
                    <p:nvSpPr>
                      <p:cNvPr id="118" name="Line 22"/>
                      <p:cNvSpPr>
                        <a:spLocks noChangeShapeType="1"/>
                      </p:cNvSpPr>
                      <p:nvPr/>
                    </p:nvSpPr>
                    <p:spPr bwMode="auto">
                      <a:xfrm rot="5736321" flipH="1">
                        <a:off x="4167471" y="2146961"/>
                        <a:ext cx="259148" cy="350565"/>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grpSp>
              </p:grpSp>
              <p:sp>
                <p:nvSpPr>
                  <p:cNvPr id="112" name="二等辺三角形 2434"/>
                  <p:cNvSpPr/>
                  <p:nvPr/>
                </p:nvSpPr>
                <p:spPr>
                  <a:xfrm rot="10800000">
                    <a:off x="12982220" y="1984717"/>
                    <a:ext cx="142651" cy="392068"/>
                  </a:xfrm>
                  <a:custGeom>
                    <a:avLst/>
                    <a:gdLst/>
                    <a:ahLst/>
                    <a:cxnLst/>
                    <a:rect l="l" t="t" r="r" b="b"/>
                    <a:pathLst>
                      <a:path w="583955" h="533366">
                        <a:moveTo>
                          <a:pt x="583955" y="533366"/>
                        </a:moveTo>
                        <a:lnTo>
                          <a:pt x="0" y="533366"/>
                        </a:lnTo>
                        <a:lnTo>
                          <a:pt x="106383" y="0"/>
                        </a:lnTo>
                        <a:lnTo>
                          <a:pt x="477573" y="0"/>
                        </a:lnTo>
                        <a:close/>
                      </a:path>
                    </a:pathLst>
                  </a:custGeom>
                  <a:ln>
                    <a:solidFill>
                      <a:srgbClr val="FFFF00">
                        <a:alpha val="0"/>
                      </a:srgbClr>
                    </a:solidFill>
                  </a:ln>
                  <a:scene3d>
                    <a:camera prst="obliqueBottomLef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cxnSp>
                <p:nvCxnSpPr>
                  <p:cNvPr id="113" name="直線コネクタ 112"/>
                  <p:cNvCxnSpPr/>
                  <p:nvPr/>
                </p:nvCxnSpPr>
                <p:spPr>
                  <a:xfrm flipH="1">
                    <a:off x="13064164" y="2668750"/>
                    <a:ext cx="922" cy="92093"/>
                  </a:xfrm>
                  <a:prstGeom prst="line">
                    <a:avLst/>
                  </a:prstGeom>
                  <a:ln>
                    <a:solidFill>
                      <a:srgbClr val="FFFF00">
                        <a:alpha val="0"/>
                      </a:srgbClr>
                    </a:solidFill>
                  </a:ln>
                  <a:scene3d>
                    <a:camera prst="orthographicFront"/>
                    <a:lightRig rig="threePt" dir="t"/>
                  </a:scene3d>
                  <a:sp3d contourW="12700" prstMaterial="metal">
                    <a:contourClr>
                      <a:schemeClr val="bg1"/>
                    </a:contourClr>
                  </a:sp3d>
                </p:spPr>
                <p:style>
                  <a:lnRef idx="3">
                    <a:schemeClr val="dk1"/>
                  </a:lnRef>
                  <a:fillRef idx="0">
                    <a:schemeClr val="dk1"/>
                  </a:fillRef>
                  <a:effectRef idx="2">
                    <a:schemeClr val="dk1"/>
                  </a:effectRef>
                  <a:fontRef idx="minor">
                    <a:schemeClr val="tx1"/>
                  </a:fontRef>
                </p:style>
              </p:cxnSp>
            </p:grpSp>
          </p:grpSp>
          <p:grpSp>
            <p:nvGrpSpPr>
              <p:cNvPr id="33" name="グループ化 32"/>
              <p:cNvGrpSpPr/>
              <p:nvPr/>
            </p:nvGrpSpPr>
            <p:grpSpPr>
              <a:xfrm>
                <a:off x="-5374350" y="8230512"/>
                <a:ext cx="1188617" cy="1245296"/>
                <a:chOff x="3670885" y="3353493"/>
                <a:chExt cx="973123" cy="1066377"/>
              </a:xfrm>
            </p:grpSpPr>
            <p:grpSp>
              <p:nvGrpSpPr>
                <p:cNvPr id="71" name="グループ化 70"/>
                <p:cNvGrpSpPr/>
                <p:nvPr/>
              </p:nvGrpSpPr>
              <p:grpSpPr>
                <a:xfrm>
                  <a:off x="4038898" y="3353493"/>
                  <a:ext cx="253043" cy="1062878"/>
                  <a:chOff x="12924928" y="1984717"/>
                  <a:chExt cx="253043" cy="1062878"/>
                </a:xfrm>
              </p:grpSpPr>
              <p:grpSp>
                <p:nvGrpSpPr>
                  <p:cNvPr id="96" name="グループ化 95"/>
                  <p:cNvGrpSpPr/>
                  <p:nvPr/>
                </p:nvGrpSpPr>
                <p:grpSpPr>
                  <a:xfrm>
                    <a:off x="12924928" y="2780928"/>
                    <a:ext cx="253043" cy="266667"/>
                    <a:chOff x="683568" y="3465683"/>
                    <a:chExt cx="253043" cy="266667"/>
                  </a:xfrm>
                </p:grpSpPr>
                <p:sp>
                  <p:nvSpPr>
                    <p:cNvPr id="105" name="正方形/長方形 104"/>
                    <p:cNvSpPr/>
                    <p:nvPr/>
                  </p:nvSpPr>
                  <p:spPr>
                    <a:xfrm>
                      <a:off x="683568" y="3465683"/>
                      <a:ext cx="253043" cy="266667"/>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sp>
                  <p:nvSpPr>
                    <p:cNvPr id="106" name="AutoShape 18"/>
                    <p:cNvSpPr>
                      <a:spLocks noChangeArrowheads="1"/>
                    </p:cNvSpPr>
                    <p:nvPr/>
                  </p:nvSpPr>
                  <p:spPr bwMode="auto">
                    <a:xfrm rot="21597977" flipH="1">
                      <a:off x="690512" y="3476045"/>
                      <a:ext cx="239154" cy="245942"/>
                    </a:xfrm>
                    <a:prstGeom prst="flowChartMerg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grpSp>
              <p:grpSp>
                <p:nvGrpSpPr>
                  <p:cNvPr id="97" name="グループ化 96"/>
                  <p:cNvGrpSpPr/>
                  <p:nvPr/>
                </p:nvGrpSpPr>
                <p:grpSpPr>
                  <a:xfrm>
                    <a:off x="12924928" y="2394940"/>
                    <a:ext cx="253043" cy="266667"/>
                    <a:chOff x="2011759" y="2466416"/>
                    <a:chExt cx="549394" cy="504094"/>
                  </a:xfrm>
                </p:grpSpPr>
                <p:sp>
                  <p:nvSpPr>
                    <p:cNvPr id="100" name="正方形/長方形 99"/>
                    <p:cNvSpPr/>
                    <p:nvPr/>
                  </p:nvSpPr>
                  <p:spPr>
                    <a:xfrm>
                      <a:off x="2011759" y="2466416"/>
                      <a:ext cx="549394" cy="504094"/>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grpSp>
                  <p:nvGrpSpPr>
                    <p:cNvPr id="101" name="グループ化 100"/>
                    <p:cNvGrpSpPr/>
                    <p:nvPr/>
                  </p:nvGrpSpPr>
                  <p:grpSpPr>
                    <a:xfrm>
                      <a:off x="2074051" y="2511145"/>
                      <a:ext cx="420811" cy="414636"/>
                      <a:chOff x="4063335" y="2114925"/>
                      <a:chExt cx="467420" cy="414636"/>
                    </a:xfrm>
                  </p:grpSpPr>
                  <p:sp>
                    <p:nvSpPr>
                      <p:cNvPr id="102" name="Oval 20"/>
                      <p:cNvSpPr>
                        <a:spLocks noChangeArrowheads="1"/>
                      </p:cNvSpPr>
                      <p:nvPr/>
                    </p:nvSpPr>
                    <p:spPr bwMode="auto">
                      <a:xfrm rot="10800000" flipH="1">
                        <a:off x="4063335" y="2114925"/>
                        <a:ext cx="467420" cy="414636"/>
                      </a:xfrm>
                      <a:prstGeom prst="ellips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sp>
                    <p:nvSpPr>
                      <p:cNvPr id="103" name="Line 21"/>
                      <p:cNvSpPr>
                        <a:spLocks noChangeShapeType="1"/>
                      </p:cNvSpPr>
                      <p:nvPr/>
                    </p:nvSpPr>
                    <p:spPr bwMode="auto">
                      <a:xfrm rot="11136085" flipH="1">
                        <a:off x="4150976" y="2166755"/>
                        <a:ext cx="292138" cy="310977"/>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sp>
                    <p:nvSpPr>
                      <p:cNvPr id="104" name="Line 22"/>
                      <p:cNvSpPr>
                        <a:spLocks noChangeShapeType="1"/>
                      </p:cNvSpPr>
                      <p:nvPr/>
                    </p:nvSpPr>
                    <p:spPr bwMode="auto">
                      <a:xfrm rot="5736321" flipH="1">
                        <a:off x="4167471" y="2146961"/>
                        <a:ext cx="259148" cy="350565"/>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grpSp>
              </p:grpSp>
              <p:sp>
                <p:nvSpPr>
                  <p:cNvPr id="98" name="二等辺三角形 2434"/>
                  <p:cNvSpPr/>
                  <p:nvPr/>
                </p:nvSpPr>
                <p:spPr>
                  <a:xfrm rot="10800000">
                    <a:off x="12982220" y="1984717"/>
                    <a:ext cx="142651" cy="392068"/>
                  </a:xfrm>
                  <a:custGeom>
                    <a:avLst/>
                    <a:gdLst/>
                    <a:ahLst/>
                    <a:cxnLst/>
                    <a:rect l="l" t="t" r="r" b="b"/>
                    <a:pathLst>
                      <a:path w="583955" h="533366">
                        <a:moveTo>
                          <a:pt x="583955" y="533366"/>
                        </a:moveTo>
                        <a:lnTo>
                          <a:pt x="0" y="533366"/>
                        </a:lnTo>
                        <a:lnTo>
                          <a:pt x="106383" y="0"/>
                        </a:lnTo>
                        <a:lnTo>
                          <a:pt x="477573" y="0"/>
                        </a:lnTo>
                        <a:close/>
                      </a:path>
                    </a:pathLst>
                  </a:custGeom>
                  <a:ln>
                    <a:solidFill>
                      <a:srgbClr val="FFFF00">
                        <a:alpha val="0"/>
                      </a:srgbClr>
                    </a:solidFill>
                  </a:ln>
                  <a:scene3d>
                    <a:camera prst="obliqueBottomLef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cxnSp>
                <p:nvCxnSpPr>
                  <p:cNvPr id="99" name="直線コネクタ 98"/>
                  <p:cNvCxnSpPr/>
                  <p:nvPr/>
                </p:nvCxnSpPr>
                <p:spPr>
                  <a:xfrm flipH="1">
                    <a:off x="13064164" y="2668750"/>
                    <a:ext cx="922" cy="92093"/>
                  </a:xfrm>
                  <a:prstGeom prst="line">
                    <a:avLst/>
                  </a:prstGeom>
                  <a:ln>
                    <a:solidFill>
                      <a:srgbClr val="FFFF00">
                        <a:alpha val="0"/>
                      </a:srgbClr>
                    </a:solidFill>
                  </a:ln>
                  <a:scene3d>
                    <a:camera prst="orthographicFront"/>
                    <a:lightRig rig="threePt" dir="t"/>
                  </a:scene3d>
                  <a:sp3d contourW="12700" prstMaterial="metal">
                    <a:contourClr>
                      <a:schemeClr val="bg1"/>
                    </a:contourClr>
                  </a:sp3d>
                </p:spPr>
                <p:style>
                  <a:lnRef idx="3">
                    <a:schemeClr val="dk1"/>
                  </a:lnRef>
                  <a:fillRef idx="0">
                    <a:schemeClr val="dk1"/>
                  </a:fillRef>
                  <a:effectRef idx="2">
                    <a:schemeClr val="dk1"/>
                  </a:effectRef>
                  <a:fontRef idx="minor">
                    <a:schemeClr val="tx1"/>
                  </a:fontRef>
                </p:style>
              </p:cxnSp>
            </p:grpSp>
            <p:grpSp>
              <p:nvGrpSpPr>
                <p:cNvPr id="72" name="グループ化 71"/>
                <p:cNvGrpSpPr/>
                <p:nvPr/>
              </p:nvGrpSpPr>
              <p:grpSpPr>
                <a:xfrm>
                  <a:off x="4390965" y="3356992"/>
                  <a:ext cx="253043" cy="1062878"/>
                  <a:chOff x="12924928" y="1984717"/>
                  <a:chExt cx="253043" cy="1062878"/>
                </a:xfrm>
              </p:grpSpPr>
              <p:grpSp>
                <p:nvGrpSpPr>
                  <p:cNvPr id="85" name="グループ化 84"/>
                  <p:cNvGrpSpPr/>
                  <p:nvPr/>
                </p:nvGrpSpPr>
                <p:grpSpPr>
                  <a:xfrm>
                    <a:off x="12924928" y="2780928"/>
                    <a:ext cx="253043" cy="266667"/>
                    <a:chOff x="683568" y="3465683"/>
                    <a:chExt cx="253043" cy="266667"/>
                  </a:xfrm>
                </p:grpSpPr>
                <p:sp>
                  <p:nvSpPr>
                    <p:cNvPr id="94" name="正方形/長方形 93"/>
                    <p:cNvSpPr/>
                    <p:nvPr/>
                  </p:nvSpPr>
                  <p:spPr>
                    <a:xfrm>
                      <a:off x="683568" y="3465683"/>
                      <a:ext cx="253043" cy="266667"/>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sp>
                  <p:nvSpPr>
                    <p:cNvPr id="95" name="AutoShape 18"/>
                    <p:cNvSpPr>
                      <a:spLocks noChangeArrowheads="1"/>
                    </p:cNvSpPr>
                    <p:nvPr/>
                  </p:nvSpPr>
                  <p:spPr bwMode="auto">
                    <a:xfrm rot="21597977" flipH="1">
                      <a:off x="690512" y="3476045"/>
                      <a:ext cx="239154" cy="245942"/>
                    </a:xfrm>
                    <a:prstGeom prst="flowChartMerg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grpSp>
              <p:grpSp>
                <p:nvGrpSpPr>
                  <p:cNvPr id="86" name="グループ化 85"/>
                  <p:cNvGrpSpPr/>
                  <p:nvPr/>
                </p:nvGrpSpPr>
                <p:grpSpPr>
                  <a:xfrm>
                    <a:off x="12924928" y="2394940"/>
                    <a:ext cx="253043" cy="266667"/>
                    <a:chOff x="2011759" y="2466416"/>
                    <a:chExt cx="549394" cy="504094"/>
                  </a:xfrm>
                </p:grpSpPr>
                <p:sp>
                  <p:nvSpPr>
                    <p:cNvPr id="89" name="正方形/長方形 88"/>
                    <p:cNvSpPr/>
                    <p:nvPr/>
                  </p:nvSpPr>
                  <p:spPr>
                    <a:xfrm>
                      <a:off x="2011759" y="2466416"/>
                      <a:ext cx="549394" cy="504094"/>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grpSp>
                  <p:nvGrpSpPr>
                    <p:cNvPr id="90" name="グループ化 89"/>
                    <p:cNvGrpSpPr/>
                    <p:nvPr/>
                  </p:nvGrpSpPr>
                  <p:grpSpPr>
                    <a:xfrm>
                      <a:off x="2074051" y="2511145"/>
                      <a:ext cx="420811" cy="414636"/>
                      <a:chOff x="4063335" y="2114925"/>
                      <a:chExt cx="467420" cy="414636"/>
                    </a:xfrm>
                  </p:grpSpPr>
                  <p:sp>
                    <p:nvSpPr>
                      <p:cNvPr id="91" name="Oval 20"/>
                      <p:cNvSpPr>
                        <a:spLocks noChangeArrowheads="1"/>
                      </p:cNvSpPr>
                      <p:nvPr/>
                    </p:nvSpPr>
                    <p:spPr bwMode="auto">
                      <a:xfrm rot="10800000" flipH="1">
                        <a:off x="4063335" y="2114925"/>
                        <a:ext cx="467420" cy="414636"/>
                      </a:xfrm>
                      <a:prstGeom prst="ellips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sp>
                    <p:nvSpPr>
                      <p:cNvPr id="92" name="Line 21"/>
                      <p:cNvSpPr>
                        <a:spLocks noChangeShapeType="1"/>
                      </p:cNvSpPr>
                      <p:nvPr/>
                    </p:nvSpPr>
                    <p:spPr bwMode="auto">
                      <a:xfrm rot="11136085" flipH="1">
                        <a:off x="4150976" y="2166755"/>
                        <a:ext cx="292138" cy="310977"/>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sp>
                    <p:nvSpPr>
                      <p:cNvPr id="93" name="Line 22"/>
                      <p:cNvSpPr>
                        <a:spLocks noChangeShapeType="1"/>
                      </p:cNvSpPr>
                      <p:nvPr/>
                    </p:nvSpPr>
                    <p:spPr bwMode="auto">
                      <a:xfrm rot="5736321" flipH="1">
                        <a:off x="4167471" y="2146961"/>
                        <a:ext cx="259148" cy="350565"/>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grpSp>
              </p:grpSp>
              <p:sp>
                <p:nvSpPr>
                  <p:cNvPr id="87" name="二等辺三角形 2434"/>
                  <p:cNvSpPr/>
                  <p:nvPr/>
                </p:nvSpPr>
                <p:spPr>
                  <a:xfrm rot="10800000">
                    <a:off x="12982220" y="1984717"/>
                    <a:ext cx="142651" cy="392068"/>
                  </a:xfrm>
                  <a:custGeom>
                    <a:avLst/>
                    <a:gdLst/>
                    <a:ahLst/>
                    <a:cxnLst/>
                    <a:rect l="l" t="t" r="r" b="b"/>
                    <a:pathLst>
                      <a:path w="583955" h="533366">
                        <a:moveTo>
                          <a:pt x="583955" y="533366"/>
                        </a:moveTo>
                        <a:lnTo>
                          <a:pt x="0" y="533366"/>
                        </a:lnTo>
                        <a:lnTo>
                          <a:pt x="106383" y="0"/>
                        </a:lnTo>
                        <a:lnTo>
                          <a:pt x="477573" y="0"/>
                        </a:lnTo>
                        <a:close/>
                      </a:path>
                    </a:pathLst>
                  </a:custGeom>
                  <a:ln>
                    <a:solidFill>
                      <a:srgbClr val="FFFF00">
                        <a:alpha val="0"/>
                      </a:srgbClr>
                    </a:solidFill>
                  </a:ln>
                  <a:scene3d>
                    <a:camera prst="obliqueBottomLef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cxnSp>
                <p:nvCxnSpPr>
                  <p:cNvPr id="88" name="直線コネクタ 87"/>
                  <p:cNvCxnSpPr/>
                  <p:nvPr/>
                </p:nvCxnSpPr>
                <p:spPr>
                  <a:xfrm flipH="1">
                    <a:off x="13064164" y="2668750"/>
                    <a:ext cx="922" cy="92093"/>
                  </a:xfrm>
                  <a:prstGeom prst="line">
                    <a:avLst/>
                  </a:prstGeom>
                  <a:ln>
                    <a:solidFill>
                      <a:srgbClr val="FFFF00">
                        <a:alpha val="0"/>
                      </a:srgbClr>
                    </a:solidFill>
                  </a:ln>
                  <a:scene3d>
                    <a:camera prst="orthographicFront"/>
                    <a:lightRig rig="threePt" dir="t"/>
                  </a:scene3d>
                  <a:sp3d contourW="12700" prstMaterial="metal">
                    <a:contourClr>
                      <a:schemeClr val="bg1"/>
                    </a:contourClr>
                  </a:sp3d>
                </p:spPr>
                <p:style>
                  <a:lnRef idx="3">
                    <a:schemeClr val="dk1"/>
                  </a:lnRef>
                  <a:fillRef idx="0">
                    <a:schemeClr val="dk1"/>
                  </a:fillRef>
                  <a:effectRef idx="2">
                    <a:schemeClr val="dk1"/>
                  </a:effectRef>
                  <a:fontRef idx="minor">
                    <a:schemeClr val="tx1"/>
                  </a:fontRef>
                </p:style>
              </p:cxnSp>
            </p:grpSp>
            <p:grpSp>
              <p:nvGrpSpPr>
                <p:cNvPr id="73" name="グループ化 72"/>
                <p:cNvGrpSpPr/>
                <p:nvPr/>
              </p:nvGrpSpPr>
              <p:grpSpPr>
                <a:xfrm>
                  <a:off x="3670885" y="3356992"/>
                  <a:ext cx="253043" cy="1062878"/>
                  <a:chOff x="12924928" y="1984717"/>
                  <a:chExt cx="253043" cy="1062878"/>
                </a:xfrm>
              </p:grpSpPr>
              <p:grpSp>
                <p:nvGrpSpPr>
                  <p:cNvPr id="74" name="グループ化 73"/>
                  <p:cNvGrpSpPr/>
                  <p:nvPr/>
                </p:nvGrpSpPr>
                <p:grpSpPr>
                  <a:xfrm>
                    <a:off x="12924928" y="2780928"/>
                    <a:ext cx="253043" cy="266667"/>
                    <a:chOff x="683568" y="3465683"/>
                    <a:chExt cx="253043" cy="266667"/>
                  </a:xfrm>
                </p:grpSpPr>
                <p:sp>
                  <p:nvSpPr>
                    <p:cNvPr id="83" name="正方形/長方形 82"/>
                    <p:cNvSpPr/>
                    <p:nvPr/>
                  </p:nvSpPr>
                  <p:spPr>
                    <a:xfrm>
                      <a:off x="683568" y="3465683"/>
                      <a:ext cx="253043" cy="266667"/>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sp>
                  <p:nvSpPr>
                    <p:cNvPr id="84" name="AutoShape 18"/>
                    <p:cNvSpPr>
                      <a:spLocks noChangeArrowheads="1"/>
                    </p:cNvSpPr>
                    <p:nvPr/>
                  </p:nvSpPr>
                  <p:spPr bwMode="auto">
                    <a:xfrm rot="21597977" flipH="1">
                      <a:off x="690512" y="3476045"/>
                      <a:ext cx="239154" cy="245942"/>
                    </a:xfrm>
                    <a:prstGeom prst="flowChartMerg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grpSp>
              <p:grpSp>
                <p:nvGrpSpPr>
                  <p:cNvPr id="75" name="グループ化 74"/>
                  <p:cNvGrpSpPr/>
                  <p:nvPr/>
                </p:nvGrpSpPr>
                <p:grpSpPr>
                  <a:xfrm>
                    <a:off x="12924928" y="2394940"/>
                    <a:ext cx="253043" cy="266667"/>
                    <a:chOff x="2011759" y="2466416"/>
                    <a:chExt cx="549394" cy="504094"/>
                  </a:xfrm>
                </p:grpSpPr>
                <p:sp>
                  <p:nvSpPr>
                    <p:cNvPr id="78" name="正方形/長方形 77"/>
                    <p:cNvSpPr/>
                    <p:nvPr/>
                  </p:nvSpPr>
                  <p:spPr>
                    <a:xfrm>
                      <a:off x="2011759" y="2466416"/>
                      <a:ext cx="549394" cy="504094"/>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grpSp>
                  <p:nvGrpSpPr>
                    <p:cNvPr id="79" name="グループ化 78"/>
                    <p:cNvGrpSpPr/>
                    <p:nvPr/>
                  </p:nvGrpSpPr>
                  <p:grpSpPr>
                    <a:xfrm>
                      <a:off x="2074051" y="2511145"/>
                      <a:ext cx="420811" cy="414636"/>
                      <a:chOff x="4063335" y="2114925"/>
                      <a:chExt cx="467420" cy="414636"/>
                    </a:xfrm>
                  </p:grpSpPr>
                  <p:sp>
                    <p:nvSpPr>
                      <p:cNvPr id="80" name="Oval 20"/>
                      <p:cNvSpPr>
                        <a:spLocks noChangeArrowheads="1"/>
                      </p:cNvSpPr>
                      <p:nvPr/>
                    </p:nvSpPr>
                    <p:spPr bwMode="auto">
                      <a:xfrm rot="10800000" flipH="1">
                        <a:off x="4063335" y="2114925"/>
                        <a:ext cx="467420" cy="414636"/>
                      </a:xfrm>
                      <a:prstGeom prst="ellips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sp>
                    <p:nvSpPr>
                      <p:cNvPr id="81" name="Line 21"/>
                      <p:cNvSpPr>
                        <a:spLocks noChangeShapeType="1"/>
                      </p:cNvSpPr>
                      <p:nvPr/>
                    </p:nvSpPr>
                    <p:spPr bwMode="auto">
                      <a:xfrm rot="11136085" flipH="1">
                        <a:off x="4150976" y="2166755"/>
                        <a:ext cx="292138" cy="310977"/>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sp>
                    <p:nvSpPr>
                      <p:cNvPr id="82" name="Line 22"/>
                      <p:cNvSpPr>
                        <a:spLocks noChangeShapeType="1"/>
                      </p:cNvSpPr>
                      <p:nvPr/>
                    </p:nvSpPr>
                    <p:spPr bwMode="auto">
                      <a:xfrm rot="5736321" flipH="1">
                        <a:off x="4167471" y="2146961"/>
                        <a:ext cx="259148" cy="350565"/>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grpSp>
              </p:grpSp>
              <p:sp>
                <p:nvSpPr>
                  <p:cNvPr id="76" name="二等辺三角形 2434"/>
                  <p:cNvSpPr/>
                  <p:nvPr/>
                </p:nvSpPr>
                <p:spPr>
                  <a:xfrm rot="10800000">
                    <a:off x="12982220" y="1984717"/>
                    <a:ext cx="142651" cy="392068"/>
                  </a:xfrm>
                  <a:custGeom>
                    <a:avLst/>
                    <a:gdLst/>
                    <a:ahLst/>
                    <a:cxnLst/>
                    <a:rect l="l" t="t" r="r" b="b"/>
                    <a:pathLst>
                      <a:path w="583955" h="533366">
                        <a:moveTo>
                          <a:pt x="583955" y="533366"/>
                        </a:moveTo>
                        <a:lnTo>
                          <a:pt x="0" y="533366"/>
                        </a:lnTo>
                        <a:lnTo>
                          <a:pt x="106383" y="0"/>
                        </a:lnTo>
                        <a:lnTo>
                          <a:pt x="477573" y="0"/>
                        </a:lnTo>
                        <a:close/>
                      </a:path>
                    </a:pathLst>
                  </a:custGeom>
                  <a:ln>
                    <a:solidFill>
                      <a:srgbClr val="FFFF00">
                        <a:alpha val="0"/>
                      </a:srgbClr>
                    </a:solidFill>
                  </a:ln>
                  <a:scene3d>
                    <a:camera prst="obliqueBottomLef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cxnSp>
                <p:nvCxnSpPr>
                  <p:cNvPr id="77" name="直線コネクタ 76"/>
                  <p:cNvCxnSpPr/>
                  <p:nvPr/>
                </p:nvCxnSpPr>
                <p:spPr>
                  <a:xfrm flipH="1">
                    <a:off x="13064164" y="2668750"/>
                    <a:ext cx="922" cy="92093"/>
                  </a:xfrm>
                  <a:prstGeom prst="line">
                    <a:avLst/>
                  </a:prstGeom>
                  <a:ln>
                    <a:solidFill>
                      <a:srgbClr val="FFFF00">
                        <a:alpha val="0"/>
                      </a:srgbClr>
                    </a:solidFill>
                  </a:ln>
                  <a:scene3d>
                    <a:camera prst="orthographicFront"/>
                    <a:lightRig rig="threePt" dir="t"/>
                  </a:scene3d>
                  <a:sp3d contourW="12700" prstMaterial="metal">
                    <a:contourClr>
                      <a:schemeClr val="bg1"/>
                    </a:contourClr>
                  </a:sp3d>
                </p:spPr>
                <p:style>
                  <a:lnRef idx="3">
                    <a:schemeClr val="dk1"/>
                  </a:lnRef>
                  <a:fillRef idx="0">
                    <a:schemeClr val="dk1"/>
                  </a:fillRef>
                  <a:effectRef idx="2">
                    <a:schemeClr val="dk1"/>
                  </a:effectRef>
                  <a:fontRef idx="minor">
                    <a:schemeClr val="tx1"/>
                  </a:fontRef>
                </p:style>
              </p:cxnSp>
            </p:grpSp>
          </p:grpSp>
          <p:grpSp>
            <p:nvGrpSpPr>
              <p:cNvPr id="34" name="グループ化 33"/>
              <p:cNvGrpSpPr/>
              <p:nvPr/>
            </p:nvGrpSpPr>
            <p:grpSpPr>
              <a:xfrm>
                <a:off x="-5549395" y="8280542"/>
                <a:ext cx="1188617" cy="1245296"/>
                <a:chOff x="3670885" y="3353493"/>
                <a:chExt cx="973123" cy="1066377"/>
              </a:xfrm>
            </p:grpSpPr>
            <p:grpSp>
              <p:nvGrpSpPr>
                <p:cNvPr id="35" name="グループ化 34"/>
                <p:cNvGrpSpPr/>
                <p:nvPr/>
              </p:nvGrpSpPr>
              <p:grpSpPr>
                <a:xfrm>
                  <a:off x="4038898" y="3353493"/>
                  <a:ext cx="253043" cy="1062878"/>
                  <a:chOff x="12924928" y="1984717"/>
                  <a:chExt cx="253043" cy="1062878"/>
                </a:xfrm>
              </p:grpSpPr>
              <p:grpSp>
                <p:nvGrpSpPr>
                  <p:cNvPr id="60" name="グループ化 59"/>
                  <p:cNvGrpSpPr/>
                  <p:nvPr/>
                </p:nvGrpSpPr>
                <p:grpSpPr>
                  <a:xfrm>
                    <a:off x="12924928" y="2780928"/>
                    <a:ext cx="253043" cy="266667"/>
                    <a:chOff x="683568" y="3465683"/>
                    <a:chExt cx="253043" cy="266667"/>
                  </a:xfrm>
                </p:grpSpPr>
                <p:sp>
                  <p:nvSpPr>
                    <p:cNvPr id="69" name="正方形/長方形 68"/>
                    <p:cNvSpPr/>
                    <p:nvPr/>
                  </p:nvSpPr>
                  <p:spPr>
                    <a:xfrm>
                      <a:off x="683568" y="3465683"/>
                      <a:ext cx="253043" cy="266667"/>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sp>
                  <p:nvSpPr>
                    <p:cNvPr id="70" name="AutoShape 18"/>
                    <p:cNvSpPr>
                      <a:spLocks noChangeArrowheads="1"/>
                    </p:cNvSpPr>
                    <p:nvPr/>
                  </p:nvSpPr>
                  <p:spPr bwMode="auto">
                    <a:xfrm rot="21597977" flipH="1">
                      <a:off x="690512" y="3476045"/>
                      <a:ext cx="239154" cy="245942"/>
                    </a:xfrm>
                    <a:prstGeom prst="flowChartMerg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grpSp>
              <p:grpSp>
                <p:nvGrpSpPr>
                  <p:cNvPr id="61" name="グループ化 60"/>
                  <p:cNvGrpSpPr/>
                  <p:nvPr/>
                </p:nvGrpSpPr>
                <p:grpSpPr>
                  <a:xfrm>
                    <a:off x="12924928" y="2394940"/>
                    <a:ext cx="253043" cy="266667"/>
                    <a:chOff x="2011759" y="2466416"/>
                    <a:chExt cx="549394" cy="504094"/>
                  </a:xfrm>
                </p:grpSpPr>
                <p:sp>
                  <p:nvSpPr>
                    <p:cNvPr id="64" name="正方形/長方形 63"/>
                    <p:cNvSpPr/>
                    <p:nvPr/>
                  </p:nvSpPr>
                  <p:spPr>
                    <a:xfrm>
                      <a:off x="2011759" y="2466416"/>
                      <a:ext cx="549394" cy="504094"/>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grpSp>
                  <p:nvGrpSpPr>
                    <p:cNvPr id="65" name="グループ化 64"/>
                    <p:cNvGrpSpPr/>
                    <p:nvPr/>
                  </p:nvGrpSpPr>
                  <p:grpSpPr>
                    <a:xfrm>
                      <a:off x="2074051" y="2511145"/>
                      <a:ext cx="420811" cy="414636"/>
                      <a:chOff x="4063335" y="2114925"/>
                      <a:chExt cx="467420" cy="414636"/>
                    </a:xfrm>
                  </p:grpSpPr>
                  <p:sp>
                    <p:nvSpPr>
                      <p:cNvPr id="66" name="Oval 20"/>
                      <p:cNvSpPr>
                        <a:spLocks noChangeArrowheads="1"/>
                      </p:cNvSpPr>
                      <p:nvPr/>
                    </p:nvSpPr>
                    <p:spPr bwMode="auto">
                      <a:xfrm rot="10800000" flipH="1">
                        <a:off x="4063335" y="2114925"/>
                        <a:ext cx="467420" cy="414636"/>
                      </a:xfrm>
                      <a:prstGeom prst="ellips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sp>
                    <p:nvSpPr>
                      <p:cNvPr id="67" name="Line 21"/>
                      <p:cNvSpPr>
                        <a:spLocks noChangeShapeType="1"/>
                      </p:cNvSpPr>
                      <p:nvPr/>
                    </p:nvSpPr>
                    <p:spPr bwMode="auto">
                      <a:xfrm rot="11136085" flipH="1">
                        <a:off x="4150976" y="2166755"/>
                        <a:ext cx="292138" cy="310977"/>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sp>
                    <p:nvSpPr>
                      <p:cNvPr id="68" name="Line 22"/>
                      <p:cNvSpPr>
                        <a:spLocks noChangeShapeType="1"/>
                      </p:cNvSpPr>
                      <p:nvPr/>
                    </p:nvSpPr>
                    <p:spPr bwMode="auto">
                      <a:xfrm rot="5736321" flipH="1">
                        <a:off x="4167471" y="2146961"/>
                        <a:ext cx="259148" cy="350565"/>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grpSp>
              </p:grpSp>
              <p:sp>
                <p:nvSpPr>
                  <p:cNvPr id="62" name="二等辺三角形 2434"/>
                  <p:cNvSpPr/>
                  <p:nvPr/>
                </p:nvSpPr>
                <p:spPr>
                  <a:xfrm rot="10800000">
                    <a:off x="12982220" y="1984717"/>
                    <a:ext cx="142651" cy="392068"/>
                  </a:xfrm>
                  <a:custGeom>
                    <a:avLst/>
                    <a:gdLst/>
                    <a:ahLst/>
                    <a:cxnLst/>
                    <a:rect l="l" t="t" r="r" b="b"/>
                    <a:pathLst>
                      <a:path w="583955" h="533366">
                        <a:moveTo>
                          <a:pt x="583955" y="533366"/>
                        </a:moveTo>
                        <a:lnTo>
                          <a:pt x="0" y="533366"/>
                        </a:lnTo>
                        <a:lnTo>
                          <a:pt x="106383" y="0"/>
                        </a:lnTo>
                        <a:lnTo>
                          <a:pt x="477573" y="0"/>
                        </a:lnTo>
                        <a:close/>
                      </a:path>
                    </a:pathLst>
                  </a:custGeom>
                  <a:ln>
                    <a:solidFill>
                      <a:srgbClr val="FFFF00">
                        <a:alpha val="0"/>
                      </a:srgbClr>
                    </a:solidFill>
                  </a:ln>
                  <a:scene3d>
                    <a:camera prst="obliqueBottomLef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cxnSp>
                <p:nvCxnSpPr>
                  <p:cNvPr id="63" name="直線コネクタ 62"/>
                  <p:cNvCxnSpPr/>
                  <p:nvPr/>
                </p:nvCxnSpPr>
                <p:spPr>
                  <a:xfrm flipH="1">
                    <a:off x="13064164" y="2668750"/>
                    <a:ext cx="922" cy="92093"/>
                  </a:xfrm>
                  <a:prstGeom prst="line">
                    <a:avLst/>
                  </a:prstGeom>
                  <a:ln>
                    <a:solidFill>
                      <a:srgbClr val="FFFF00">
                        <a:alpha val="0"/>
                      </a:srgbClr>
                    </a:solidFill>
                  </a:ln>
                  <a:scene3d>
                    <a:camera prst="orthographicFront"/>
                    <a:lightRig rig="threePt" dir="t"/>
                  </a:scene3d>
                  <a:sp3d contourW="12700" prstMaterial="metal">
                    <a:contourClr>
                      <a:schemeClr val="bg1"/>
                    </a:contourClr>
                  </a:sp3d>
                </p:spPr>
                <p:style>
                  <a:lnRef idx="3">
                    <a:schemeClr val="dk1"/>
                  </a:lnRef>
                  <a:fillRef idx="0">
                    <a:schemeClr val="dk1"/>
                  </a:fillRef>
                  <a:effectRef idx="2">
                    <a:schemeClr val="dk1"/>
                  </a:effectRef>
                  <a:fontRef idx="minor">
                    <a:schemeClr val="tx1"/>
                  </a:fontRef>
                </p:style>
              </p:cxnSp>
            </p:grpSp>
            <p:grpSp>
              <p:nvGrpSpPr>
                <p:cNvPr id="36" name="グループ化 35"/>
                <p:cNvGrpSpPr/>
                <p:nvPr/>
              </p:nvGrpSpPr>
              <p:grpSpPr>
                <a:xfrm>
                  <a:off x="4390965" y="3356992"/>
                  <a:ext cx="253043" cy="1062878"/>
                  <a:chOff x="12924928" y="1984717"/>
                  <a:chExt cx="253043" cy="1062878"/>
                </a:xfrm>
              </p:grpSpPr>
              <p:grpSp>
                <p:nvGrpSpPr>
                  <p:cNvPr id="49" name="グループ化 48"/>
                  <p:cNvGrpSpPr/>
                  <p:nvPr/>
                </p:nvGrpSpPr>
                <p:grpSpPr>
                  <a:xfrm>
                    <a:off x="12924928" y="2780928"/>
                    <a:ext cx="253043" cy="266667"/>
                    <a:chOff x="683568" y="3465683"/>
                    <a:chExt cx="253043" cy="266667"/>
                  </a:xfrm>
                </p:grpSpPr>
                <p:sp>
                  <p:nvSpPr>
                    <p:cNvPr id="58" name="正方形/長方形 57"/>
                    <p:cNvSpPr/>
                    <p:nvPr/>
                  </p:nvSpPr>
                  <p:spPr>
                    <a:xfrm>
                      <a:off x="683568" y="3465683"/>
                      <a:ext cx="253043" cy="266667"/>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sp>
                  <p:nvSpPr>
                    <p:cNvPr id="59" name="AutoShape 18"/>
                    <p:cNvSpPr>
                      <a:spLocks noChangeArrowheads="1"/>
                    </p:cNvSpPr>
                    <p:nvPr/>
                  </p:nvSpPr>
                  <p:spPr bwMode="auto">
                    <a:xfrm rot="21597977" flipH="1">
                      <a:off x="690512" y="3476045"/>
                      <a:ext cx="239154" cy="245942"/>
                    </a:xfrm>
                    <a:prstGeom prst="flowChartMerg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grpSp>
              <p:grpSp>
                <p:nvGrpSpPr>
                  <p:cNvPr id="50" name="グループ化 49"/>
                  <p:cNvGrpSpPr/>
                  <p:nvPr/>
                </p:nvGrpSpPr>
                <p:grpSpPr>
                  <a:xfrm>
                    <a:off x="12924928" y="2394940"/>
                    <a:ext cx="253043" cy="266667"/>
                    <a:chOff x="2011759" y="2466416"/>
                    <a:chExt cx="549394" cy="504094"/>
                  </a:xfrm>
                </p:grpSpPr>
                <p:sp>
                  <p:nvSpPr>
                    <p:cNvPr id="53" name="正方形/長方形 52"/>
                    <p:cNvSpPr/>
                    <p:nvPr/>
                  </p:nvSpPr>
                  <p:spPr>
                    <a:xfrm>
                      <a:off x="2011759" y="2466416"/>
                      <a:ext cx="549394" cy="504094"/>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grpSp>
                  <p:nvGrpSpPr>
                    <p:cNvPr id="54" name="グループ化 53"/>
                    <p:cNvGrpSpPr/>
                    <p:nvPr/>
                  </p:nvGrpSpPr>
                  <p:grpSpPr>
                    <a:xfrm>
                      <a:off x="2074051" y="2511145"/>
                      <a:ext cx="420811" cy="414636"/>
                      <a:chOff x="4063335" y="2114925"/>
                      <a:chExt cx="467420" cy="414636"/>
                    </a:xfrm>
                  </p:grpSpPr>
                  <p:sp>
                    <p:nvSpPr>
                      <p:cNvPr id="55" name="Oval 20"/>
                      <p:cNvSpPr>
                        <a:spLocks noChangeArrowheads="1"/>
                      </p:cNvSpPr>
                      <p:nvPr/>
                    </p:nvSpPr>
                    <p:spPr bwMode="auto">
                      <a:xfrm rot="10800000" flipH="1">
                        <a:off x="4063335" y="2114925"/>
                        <a:ext cx="467420" cy="414636"/>
                      </a:xfrm>
                      <a:prstGeom prst="ellips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sp>
                    <p:nvSpPr>
                      <p:cNvPr id="56" name="Line 21"/>
                      <p:cNvSpPr>
                        <a:spLocks noChangeShapeType="1"/>
                      </p:cNvSpPr>
                      <p:nvPr/>
                    </p:nvSpPr>
                    <p:spPr bwMode="auto">
                      <a:xfrm rot="11136085" flipH="1">
                        <a:off x="4150976" y="2166755"/>
                        <a:ext cx="292138" cy="310977"/>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sp>
                    <p:nvSpPr>
                      <p:cNvPr id="57" name="Line 22"/>
                      <p:cNvSpPr>
                        <a:spLocks noChangeShapeType="1"/>
                      </p:cNvSpPr>
                      <p:nvPr/>
                    </p:nvSpPr>
                    <p:spPr bwMode="auto">
                      <a:xfrm rot="5736321" flipH="1">
                        <a:off x="4167471" y="2146961"/>
                        <a:ext cx="259148" cy="350565"/>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grpSp>
              </p:grpSp>
              <p:sp>
                <p:nvSpPr>
                  <p:cNvPr id="51" name="二等辺三角形 2434"/>
                  <p:cNvSpPr/>
                  <p:nvPr/>
                </p:nvSpPr>
                <p:spPr>
                  <a:xfrm rot="10800000">
                    <a:off x="12982220" y="1984717"/>
                    <a:ext cx="142651" cy="392068"/>
                  </a:xfrm>
                  <a:custGeom>
                    <a:avLst/>
                    <a:gdLst/>
                    <a:ahLst/>
                    <a:cxnLst/>
                    <a:rect l="l" t="t" r="r" b="b"/>
                    <a:pathLst>
                      <a:path w="583955" h="533366">
                        <a:moveTo>
                          <a:pt x="583955" y="533366"/>
                        </a:moveTo>
                        <a:lnTo>
                          <a:pt x="0" y="533366"/>
                        </a:lnTo>
                        <a:lnTo>
                          <a:pt x="106383" y="0"/>
                        </a:lnTo>
                        <a:lnTo>
                          <a:pt x="477573" y="0"/>
                        </a:lnTo>
                        <a:close/>
                      </a:path>
                    </a:pathLst>
                  </a:custGeom>
                  <a:ln>
                    <a:solidFill>
                      <a:srgbClr val="FFFF00">
                        <a:alpha val="0"/>
                      </a:srgbClr>
                    </a:solidFill>
                  </a:ln>
                  <a:scene3d>
                    <a:camera prst="obliqueBottomLef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cxnSp>
                <p:nvCxnSpPr>
                  <p:cNvPr id="52" name="直線コネクタ 51"/>
                  <p:cNvCxnSpPr/>
                  <p:nvPr/>
                </p:nvCxnSpPr>
                <p:spPr>
                  <a:xfrm flipH="1">
                    <a:off x="13064164" y="2668750"/>
                    <a:ext cx="922" cy="92093"/>
                  </a:xfrm>
                  <a:prstGeom prst="line">
                    <a:avLst/>
                  </a:prstGeom>
                  <a:ln>
                    <a:solidFill>
                      <a:srgbClr val="FFFF00">
                        <a:alpha val="0"/>
                      </a:srgbClr>
                    </a:solidFill>
                  </a:ln>
                  <a:scene3d>
                    <a:camera prst="orthographicFront"/>
                    <a:lightRig rig="threePt" dir="t"/>
                  </a:scene3d>
                  <a:sp3d contourW="12700" prstMaterial="metal">
                    <a:contourClr>
                      <a:schemeClr val="bg1"/>
                    </a:contourClr>
                  </a:sp3d>
                </p:spPr>
                <p:style>
                  <a:lnRef idx="3">
                    <a:schemeClr val="dk1"/>
                  </a:lnRef>
                  <a:fillRef idx="0">
                    <a:schemeClr val="dk1"/>
                  </a:fillRef>
                  <a:effectRef idx="2">
                    <a:schemeClr val="dk1"/>
                  </a:effectRef>
                  <a:fontRef idx="minor">
                    <a:schemeClr val="tx1"/>
                  </a:fontRef>
                </p:style>
              </p:cxnSp>
            </p:grpSp>
            <p:grpSp>
              <p:nvGrpSpPr>
                <p:cNvPr id="37" name="グループ化 36"/>
                <p:cNvGrpSpPr/>
                <p:nvPr/>
              </p:nvGrpSpPr>
              <p:grpSpPr>
                <a:xfrm>
                  <a:off x="3670885" y="3356992"/>
                  <a:ext cx="253043" cy="1062878"/>
                  <a:chOff x="12924928" y="1984717"/>
                  <a:chExt cx="253043" cy="1062878"/>
                </a:xfrm>
              </p:grpSpPr>
              <p:grpSp>
                <p:nvGrpSpPr>
                  <p:cNvPr id="38" name="グループ化 37"/>
                  <p:cNvGrpSpPr/>
                  <p:nvPr/>
                </p:nvGrpSpPr>
                <p:grpSpPr>
                  <a:xfrm>
                    <a:off x="12924928" y="2780928"/>
                    <a:ext cx="253043" cy="266667"/>
                    <a:chOff x="683568" y="3465683"/>
                    <a:chExt cx="253043" cy="266667"/>
                  </a:xfrm>
                </p:grpSpPr>
                <p:sp>
                  <p:nvSpPr>
                    <p:cNvPr id="47" name="正方形/長方形 46"/>
                    <p:cNvSpPr/>
                    <p:nvPr/>
                  </p:nvSpPr>
                  <p:spPr>
                    <a:xfrm>
                      <a:off x="683568" y="3465683"/>
                      <a:ext cx="253043" cy="266667"/>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sp>
                  <p:nvSpPr>
                    <p:cNvPr id="48" name="AutoShape 18"/>
                    <p:cNvSpPr>
                      <a:spLocks noChangeArrowheads="1"/>
                    </p:cNvSpPr>
                    <p:nvPr/>
                  </p:nvSpPr>
                  <p:spPr bwMode="auto">
                    <a:xfrm rot="21597977" flipH="1">
                      <a:off x="690512" y="3476045"/>
                      <a:ext cx="239154" cy="245942"/>
                    </a:xfrm>
                    <a:prstGeom prst="flowChartMerg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grpSp>
              <p:grpSp>
                <p:nvGrpSpPr>
                  <p:cNvPr id="39" name="グループ化 38"/>
                  <p:cNvGrpSpPr/>
                  <p:nvPr/>
                </p:nvGrpSpPr>
                <p:grpSpPr>
                  <a:xfrm>
                    <a:off x="12924928" y="2394940"/>
                    <a:ext cx="253043" cy="266667"/>
                    <a:chOff x="2011759" y="2466416"/>
                    <a:chExt cx="549394" cy="504094"/>
                  </a:xfrm>
                </p:grpSpPr>
                <p:sp>
                  <p:nvSpPr>
                    <p:cNvPr id="42" name="正方形/長方形 41"/>
                    <p:cNvSpPr/>
                    <p:nvPr/>
                  </p:nvSpPr>
                  <p:spPr>
                    <a:xfrm>
                      <a:off x="2011759" y="2466416"/>
                      <a:ext cx="549394" cy="504094"/>
                    </a:xfrm>
                    <a:prstGeom prst="rect">
                      <a:avLst/>
                    </a:prstGeom>
                    <a:ln>
                      <a:solidFill>
                        <a:srgbClr val="FFFF00">
                          <a:alpha val="0"/>
                        </a:srgbClr>
                      </a:solidFill>
                    </a:ln>
                    <a:scene3d>
                      <a:camera prst="obliqueTopRigh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grpSp>
                  <p:nvGrpSpPr>
                    <p:cNvPr id="43" name="グループ化 42"/>
                    <p:cNvGrpSpPr/>
                    <p:nvPr/>
                  </p:nvGrpSpPr>
                  <p:grpSpPr>
                    <a:xfrm>
                      <a:off x="2074051" y="2511145"/>
                      <a:ext cx="420811" cy="414636"/>
                      <a:chOff x="4063335" y="2114925"/>
                      <a:chExt cx="467420" cy="414636"/>
                    </a:xfrm>
                  </p:grpSpPr>
                  <p:sp>
                    <p:nvSpPr>
                      <p:cNvPr id="44" name="Oval 20"/>
                      <p:cNvSpPr>
                        <a:spLocks noChangeArrowheads="1"/>
                      </p:cNvSpPr>
                      <p:nvPr/>
                    </p:nvSpPr>
                    <p:spPr bwMode="auto">
                      <a:xfrm rot="10800000" flipH="1">
                        <a:off x="4063335" y="2114925"/>
                        <a:ext cx="467420" cy="414636"/>
                      </a:xfrm>
                      <a:prstGeom prst="ellipse">
                        <a:avLst/>
                      </a:prstGeom>
                      <a:noFill/>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wrap="none" anchor="ctr"/>
                      <a:lstStyle/>
                      <a:p>
                        <a:endParaRPr lang="ja-JP" altLang="en-US" sz="1000"/>
                      </a:p>
                    </p:txBody>
                  </p:sp>
                  <p:sp>
                    <p:nvSpPr>
                      <p:cNvPr id="45" name="Line 21"/>
                      <p:cNvSpPr>
                        <a:spLocks noChangeShapeType="1"/>
                      </p:cNvSpPr>
                      <p:nvPr/>
                    </p:nvSpPr>
                    <p:spPr bwMode="auto">
                      <a:xfrm rot="11136085" flipH="1">
                        <a:off x="4150976" y="2166755"/>
                        <a:ext cx="292138" cy="310977"/>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sp>
                    <p:nvSpPr>
                      <p:cNvPr id="46" name="Line 22"/>
                      <p:cNvSpPr>
                        <a:spLocks noChangeShapeType="1"/>
                      </p:cNvSpPr>
                      <p:nvPr/>
                    </p:nvSpPr>
                    <p:spPr bwMode="auto">
                      <a:xfrm rot="5736321" flipH="1">
                        <a:off x="4167471" y="2146961"/>
                        <a:ext cx="259148" cy="350565"/>
                      </a:xfrm>
                      <a:prstGeom prst="line">
                        <a:avLst/>
                      </a:prstGeom>
                      <a:ln>
                        <a:solidFill>
                          <a:srgbClr val="FFFF00">
                            <a:alpha val="0"/>
                          </a:srgbClr>
                        </a:solidFill>
                        <a:headEnd/>
                        <a:tailEnd/>
                      </a:ln>
                      <a:scene3d>
                        <a:camera prst="orthographicFront"/>
                        <a:lightRig rig="threePt" dir="t"/>
                      </a:scene3d>
                      <a:sp3d contourW="12700" prstMaterial="metal">
                        <a:contourClr>
                          <a:schemeClr val="bg1"/>
                        </a:contourClr>
                      </a:sp3d>
                      <a:extLst/>
                    </p:spPr>
                    <p:style>
                      <a:lnRef idx="2">
                        <a:schemeClr val="dk1"/>
                      </a:lnRef>
                      <a:fillRef idx="1">
                        <a:schemeClr val="lt1"/>
                      </a:fillRef>
                      <a:effectRef idx="0">
                        <a:schemeClr val="dk1"/>
                      </a:effectRef>
                      <a:fontRef idx="minor">
                        <a:schemeClr val="dk1"/>
                      </a:fontRef>
                    </p:style>
                    <p:txBody>
                      <a:bodyPr/>
                      <a:lstStyle/>
                      <a:p>
                        <a:endParaRPr lang="ja-JP" altLang="en-US" sz="1000"/>
                      </a:p>
                    </p:txBody>
                  </p:sp>
                </p:grpSp>
              </p:grpSp>
              <p:sp>
                <p:nvSpPr>
                  <p:cNvPr id="40" name="二等辺三角形 2434"/>
                  <p:cNvSpPr/>
                  <p:nvPr/>
                </p:nvSpPr>
                <p:spPr>
                  <a:xfrm rot="10800000">
                    <a:off x="12982220" y="1984717"/>
                    <a:ext cx="142651" cy="392068"/>
                  </a:xfrm>
                  <a:custGeom>
                    <a:avLst/>
                    <a:gdLst/>
                    <a:ahLst/>
                    <a:cxnLst/>
                    <a:rect l="l" t="t" r="r" b="b"/>
                    <a:pathLst>
                      <a:path w="583955" h="533366">
                        <a:moveTo>
                          <a:pt x="583955" y="533366"/>
                        </a:moveTo>
                        <a:lnTo>
                          <a:pt x="0" y="533366"/>
                        </a:lnTo>
                        <a:lnTo>
                          <a:pt x="106383" y="0"/>
                        </a:lnTo>
                        <a:lnTo>
                          <a:pt x="477573" y="0"/>
                        </a:lnTo>
                        <a:close/>
                      </a:path>
                    </a:pathLst>
                  </a:custGeom>
                  <a:ln>
                    <a:solidFill>
                      <a:srgbClr val="FFFF00">
                        <a:alpha val="0"/>
                      </a:srgbClr>
                    </a:solidFill>
                  </a:ln>
                  <a:scene3d>
                    <a:camera prst="obliqueBottomLeft"/>
                    <a:lightRig rig="threePt" dir="t"/>
                  </a:scene3d>
                  <a:sp3d extrusionH="234950" contourW="12700" prstMaterial="metal">
                    <a:contourClr>
                      <a:schemeClr val="bg1"/>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000"/>
                  </a:p>
                </p:txBody>
              </p:sp>
              <p:cxnSp>
                <p:nvCxnSpPr>
                  <p:cNvPr id="41" name="直線コネクタ 40"/>
                  <p:cNvCxnSpPr/>
                  <p:nvPr/>
                </p:nvCxnSpPr>
                <p:spPr>
                  <a:xfrm flipH="1">
                    <a:off x="13064164" y="2668750"/>
                    <a:ext cx="922" cy="92093"/>
                  </a:xfrm>
                  <a:prstGeom prst="line">
                    <a:avLst/>
                  </a:prstGeom>
                  <a:ln>
                    <a:solidFill>
                      <a:srgbClr val="FFFF00">
                        <a:alpha val="0"/>
                      </a:srgbClr>
                    </a:solidFill>
                  </a:ln>
                  <a:scene3d>
                    <a:camera prst="orthographicFront"/>
                    <a:lightRig rig="threePt" dir="t"/>
                  </a:scene3d>
                  <a:sp3d contourW="12700" prstMaterial="metal">
                    <a:contourClr>
                      <a:schemeClr val="bg1"/>
                    </a:contourClr>
                  </a:sp3d>
                </p:spPr>
                <p:style>
                  <a:lnRef idx="3">
                    <a:schemeClr val="dk1"/>
                  </a:lnRef>
                  <a:fillRef idx="0">
                    <a:schemeClr val="dk1"/>
                  </a:fillRef>
                  <a:effectRef idx="2">
                    <a:schemeClr val="dk1"/>
                  </a:effectRef>
                  <a:fontRef idx="minor">
                    <a:schemeClr val="tx1"/>
                  </a:fontRef>
                </p:style>
              </p:cxnSp>
            </p:grpSp>
          </p:grpSp>
        </p:grpSp>
        <p:grpSp>
          <p:nvGrpSpPr>
            <p:cNvPr id="12" name="グループ化 11"/>
            <p:cNvGrpSpPr/>
            <p:nvPr/>
          </p:nvGrpSpPr>
          <p:grpSpPr>
            <a:xfrm>
              <a:off x="19559682" y="35364841"/>
              <a:ext cx="983654" cy="2164449"/>
              <a:chOff x="3210509" y="3646196"/>
              <a:chExt cx="1437608" cy="1948447"/>
            </a:xfrm>
          </p:grpSpPr>
          <p:cxnSp>
            <p:nvCxnSpPr>
              <p:cNvPr id="28" name="直線コネクタ 27"/>
              <p:cNvCxnSpPr/>
              <p:nvPr/>
            </p:nvCxnSpPr>
            <p:spPr>
              <a:xfrm flipV="1">
                <a:off x="3210509" y="3741761"/>
                <a:ext cx="194278" cy="1852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3897404" y="3646196"/>
                <a:ext cx="47632" cy="1842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flipV="1">
                <a:off x="4465987" y="3646196"/>
                <a:ext cx="182130" cy="165920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 name="直線コネクタ 12"/>
            <p:cNvCxnSpPr/>
            <p:nvPr/>
          </p:nvCxnSpPr>
          <p:spPr>
            <a:xfrm flipV="1">
              <a:off x="17601095" y="36541717"/>
              <a:ext cx="0" cy="1066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18039187" y="36290856"/>
              <a:ext cx="0" cy="13477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18492123" y="36112143"/>
              <a:ext cx="0" cy="1498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flipV="1">
              <a:off x="17601095" y="36541717"/>
              <a:ext cx="1949338" cy="985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flipV="1">
              <a:off x="18033600" y="36270883"/>
              <a:ext cx="1987771" cy="1120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flipV="1">
              <a:off x="18492123" y="36102355"/>
              <a:ext cx="2051213" cy="1155405"/>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グループ化 18"/>
            <p:cNvGrpSpPr/>
            <p:nvPr/>
          </p:nvGrpSpPr>
          <p:grpSpPr>
            <a:xfrm>
              <a:off x="17412266" y="36061311"/>
              <a:ext cx="1717192" cy="742886"/>
              <a:chOff x="5496953" y="3845324"/>
              <a:chExt cx="1233419" cy="742886"/>
            </a:xfrm>
          </p:grpSpPr>
          <p:sp>
            <p:nvSpPr>
              <p:cNvPr id="25" name="円弧 24"/>
              <p:cNvSpPr/>
              <p:nvPr/>
            </p:nvSpPr>
            <p:spPr>
              <a:xfrm rot="15166370">
                <a:off x="5627688" y="4093285"/>
                <a:ext cx="364190" cy="625660"/>
              </a:xfrm>
              <a:prstGeom prst="arc">
                <a:avLst>
                  <a:gd name="adj1" fmla="val 16344457"/>
                  <a:gd name="adj2" fmla="val 979296"/>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sz="1000"/>
              </a:p>
            </p:txBody>
          </p:sp>
          <p:sp>
            <p:nvSpPr>
              <p:cNvPr id="26" name="円弧 25"/>
              <p:cNvSpPr/>
              <p:nvPr/>
            </p:nvSpPr>
            <p:spPr>
              <a:xfrm rot="15424849">
                <a:off x="5921486" y="3844891"/>
                <a:ext cx="364190" cy="625660"/>
              </a:xfrm>
              <a:prstGeom prst="arc">
                <a:avLst>
                  <a:gd name="adj1" fmla="val 16344457"/>
                  <a:gd name="adj2" fmla="val 979296"/>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sz="1000"/>
              </a:p>
            </p:txBody>
          </p:sp>
          <p:sp>
            <p:nvSpPr>
              <p:cNvPr id="27" name="円弧 26"/>
              <p:cNvSpPr/>
              <p:nvPr/>
            </p:nvSpPr>
            <p:spPr>
              <a:xfrm rot="16394004">
                <a:off x="6235447" y="3714589"/>
                <a:ext cx="364190" cy="625660"/>
              </a:xfrm>
              <a:prstGeom prst="arc">
                <a:avLst>
                  <a:gd name="adj1" fmla="val 16344457"/>
                  <a:gd name="adj2" fmla="val 979296"/>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sz="1000"/>
              </a:p>
            </p:txBody>
          </p:sp>
        </p:grpSp>
        <p:grpSp>
          <p:nvGrpSpPr>
            <p:cNvPr id="20" name="グループ化 19"/>
            <p:cNvGrpSpPr/>
            <p:nvPr/>
          </p:nvGrpSpPr>
          <p:grpSpPr>
            <a:xfrm>
              <a:off x="18647474" y="36949279"/>
              <a:ext cx="2142145" cy="595159"/>
              <a:chOff x="17407216" y="37095012"/>
              <a:chExt cx="2142145" cy="595159"/>
            </a:xfrm>
          </p:grpSpPr>
          <p:sp>
            <p:nvSpPr>
              <p:cNvPr id="22" name="円弧 21"/>
              <p:cNvSpPr/>
              <p:nvPr/>
            </p:nvSpPr>
            <p:spPr>
              <a:xfrm rot="5594368">
                <a:off x="18293018" y="36814122"/>
                <a:ext cx="364190" cy="1157105"/>
              </a:xfrm>
              <a:prstGeom prst="arc">
                <a:avLst>
                  <a:gd name="adj1" fmla="val 16344457"/>
                  <a:gd name="adj2" fmla="val 20198049"/>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sz="1000"/>
              </a:p>
            </p:txBody>
          </p:sp>
          <p:sp>
            <p:nvSpPr>
              <p:cNvPr id="23" name="円弧 22"/>
              <p:cNvSpPr/>
              <p:nvPr/>
            </p:nvSpPr>
            <p:spPr>
              <a:xfrm rot="5696243">
                <a:off x="17803674" y="36929523"/>
                <a:ext cx="364190" cy="1157105"/>
              </a:xfrm>
              <a:prstGeom prst="arc">
                <a:avLst>
                  <a:gd name="adj1" fmla="val 16344457"/>
                  <a:gd name="adj2" fmla="val 20198049"/>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sz="1000"/>
              </a:p>
            </p:txBody>
          </p:sp>
          <p:sp>
            <p:nvSpPr>
              <p:cNvPr id="24" name="円弧 23"/>
              <p:cNvSpPr/>
              <p:nvPr/>
            </p:nvSpPr>
            <p:spPr>
              <a:xfrm rot="5475788">
                <a:off x="18788714" y="36698554"/>
                <a:ext cx="364190" cy="1157105"/>
              </a:xfrm>
              <a:prstGeom prst="arc">
                <a:avLst>
                  <a:gd name="adj1" fmla="val 16344457"/>
                  <a:gd name="adj2" fmla="val 20198049"/>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kumimoji="1" lang="ja-JP" altLang="en-US" sz="1000"/>
              </a:p>
            </p:txBody>
          </p:sp>
        </p:grpSp>
        <p:sp>
          <p:nvSpPr>
            <p:cNvPr id="21" name="タイトル 1"/>
            <p:cNvSpPr txBox="1">
              <a:spLocks/>
            </p:cNvSpPr>
            <p:nvPr/>
          </p:nvSpPr>
          <p:spPr bwMode="auto">
            <a:xfrm>
              <a:off x="15615645" y="35098089"/>
              <a:ext cx="10643500" cy="841104"/>
            </a:xfrm>
            <a:prstGeom prst="rect">
              <a:avLst/>
            </a:prstGeom>
            <a:ln>
              <a:solidFill>
                <a:schemeClr val="bg1"/>
              </a:solidFill>
              <a:headEnd/>
              <a:tailEnd/>
            </a:ln>
          </p:spPr>
          <p:style>
            <a:lnRef idx="2">
              <a:schemeClr val="dk1"/>
            </a:lnRef>
            <a:fillRef idx="1">
              <a:schemeClr val="lt1"/>
            </a:fillRef>
            <a:effectRef idx="0">
              <a:schemeClr val="dk1"/>
            </a:effectRef>
            <a:fontRef idx="minor">
              <a:schemeClr val="dk1"/>
            </a:fontRef>
          </p:style>
          <p:txBody>
            <a:bodyPr lIns="417643" tIns="208822" rIns="417643" bIns="208822"/>
            <a:lstStyle/>
            <a:p>
              <a:pPr algn="ctr"/>
              <a:r>
                <a:rPr lang="ja-JP" altLang="en-US" sz="1400" dirty="0" smtClean="0">
                  <a:latin typeface="メイリオ" panose="020B0604030504040204" pitchFamily="50" charset="-128"/>
                  <a:ea typeface="メイリオ" panose="020B0604030504040204" pitchFamily="50" charset="-128"/>
                </a:rPr>
                <a:t>マルチビーム用光学系の設計</a:t>
              </a:r>
              <a:endParaRPr lang="en-US" altLang="ja-JP" sz="14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192874922"/>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09362"/>
            <a:ext cx="8229600" cy="1143000"/>
          </a:xfrm>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457200" y="1600200"/>
            <a:ext cx="8229600" cy="4953000"/>
          </a:xfrm>
        </p:spPr>
        <p:txBody>
          <a:bodyPr>
            <a:normAutofit/>
          </a:bodyPr>
          <a:lstStyle/>
          <a:p>
            <a:r>
              <a:rPr kumimoji="1" lang="ja-JP" altLang="en-US" dirty="0" smtClean="0"/>
              <a:t>国立天</a:t>
            </a:r>
            <a:r>
              <a:rPr kumimoji="1" lang="ja-JP" altLang="en-US" dirty="0" smtClean="0"/>
              <a:t>文台　先端技術センターではアルマ望遠鏡にバンド</a:t>
            </a:r>
            <a:r>
              <a:rPr kumimoji="1" lang="en-US" altLang="ja-JP" dirty="0" smtClean="0"/>
              <a:t>4</a:t>
            </a:r>
            <a:r>
              <a:rPr kumimoji="1" lang="ja-JP" altLang="en-US" dirty="0" err="1" smtClean="0"/>
              <a:t>、</a:t>
            </a:r>
            <a:r>
              <a:rPr kumimoji="1" lang="ja-JP" altLang="en-US" dirty="0" smtClean="0"/>
              <a:t>バンド</a:t>
            </a:r>
            <a:r>
              <a:rPr kumimoji="1" lang="en-US" altLang="ja-JP" dirty="0" smtClean="0"/>
              <a:t>8</a:t>
            </a:r>
            <a:r>
              <a:rPr kumimoji="1" lang="ja-JP" altLang="en-US" dirty="0" err="1" smtClean="0"/>
              <a:t>、</a:t>
            </a:r>
            <a:r>
              <a:rPr kumimoji="1" lang="ja-JP" altLang="en-US" dirty="0" smtClean="0"/>
              <a:t>バンド</a:t>
            </a:r>
            <a:r>
              <a:rPr kumimoji="1" lang="en-US" altLang="ja-JP" dirty="0" smtClean="0"/>
              <a:t>10</a:t>
            </a:r>
            <a:r>
              <a:rPr kumimoji="1" lang="ja-JP" altLang="en-US" dirty="0" smtClean="0"/>
              <a:t>受信機を計２１９台製造した。</a:t>
            </a:r>
            <a:endParaRPr kumimoji="1" lang="en-US" altLang="ja-JP" dirty="0" smtClean="0"/>
          </a:p>
          <a:p>
            <a:pPr marL="0" indent="0">
              <a:buNone/>
            </a:pPr>
            <a:endParaRPr kumimoji="1" lang="en-US" altLang="ja-JP" dirty="0" smtClean="0"/>
          </a:p>
          <a:p>
            <a:r>
              <a:rPr kumimoji="1" lang="ja-JP" altLang="en-US" dirty="0" smtClean="0"/>
              <a:t>各受信機開発チームは一つの受信機チームとして改組され、アルマ受信機の保守を行うとともに、他の望遠鏡開発や、先端受信機開発を行っている。</a:t>
            </a:r>
            <a:endParaRPr kumimoji="1" lang="ja-JP" altLang="en-US" dirty="0"/>
          </a:p>
        </p:txBody>
      </p:sp>
    </p:spTree>
    <p:extLst>
      <p:ext uri="{BB962C8B-B14F-4D97-AF65-F5344CB8AC3E}">
        <p14:creationId xmlns:p14="http://schemas.microsoft.com/office/powerpoint/2010/main" val="893361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2671" y="624754"/>
            <a:ext cx="8229600" cy="1143000"/>
          </a:xfrm>
        </p:spPr>
        <p:txBody>
          <a:bodyPr/>
          <a:lstStyle/>
          <a:p>
            <a:r>
              <a:rPr kumimoji="1" lang="ja-JP" altLang="en-US" dirty="0" smtClean="0"/>
              <a:t>受信機と検出器</a:t>
            </a:r>
            <a:endParaRPr kumimoji="1" lang="ja-JP" altLang="en-US" dirty="0"/>
          </a:p>
        </p:txBody>
      </p:sp>
      <p:sp>
        <p:nvSpPr>
          <p:cNvPr id="24" name="正方形/長方形 23"/>
          <p:cNvSpPr/>
          <p:nvPr/>
        </p:nvSpPr>
        <p:spPr>
          <a:xfrm>
            <a:off x="6243320" y="3246120"/>
            <a:ext cx="46228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766560" y="3251200"/>
            <a:ext cx="46228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7315200" y="3256280"/>
            <a:ext cx="46228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7874000" y="3256280"/>
            <a:ext cx="46228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rot="1457661">
            <a:off x="6137085" y="2936695"/>
            <a:ext cx="239262" cy="126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rot="1457661">
            <a:off x="7046405" y="2687775"/>
            <a:ext cx="239262" cy="1262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p:cNvCxnSpPr/>
          <p:nvPr/>
        </p:nvCxnSpPr>
        <p:spPr>
          <a:xfrm flipH="1" flipV="1">
            <a:off x="5407660" y="2352040"/>
            <a:ext cx="663819" cy="509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flipV="1">
            <a:off x="6309360" y="2098040"/>
            <a:ext cx="663819" cy="5096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2074626" y="4660499"/>
            <a:ext cx="5080" cy="365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53" idx="0"/>
            <a:endCxn id="48" idx="4"/>
          </p:cNvCxnSpPr>
          <p:nvPr/>
        </p:nvCxnSpPr>
        <p:spPr>
          <a:xfrm flipH="1" flipV="1">
            <a:off x="3265886" y="5369159"/>
            <a:ext cx="30480" cy="576580"/>
          </a:xfrm>
          <a:prstGeom prst="line">
            <a:avLst/>
          </a:prstGeom>
        </p:spPr>
        <p:style>
          <a:lnRef idx="1">
            <a:schemeClr val="accent1"/>
          </a:lnRef>
          <a:fillRef idx="0">
            <a:schemeClr val="accent1"/>
          </a:fillRef>
          <a:effectRef idx="0">
            <a:schemeClr val="accent1"/>
          </a:effectRef>
          <a:fontRef idx="minor">
            <a:schemeClr val="tx1"/>
          </a:fontRef>
        </p:style>
      </p:cxnSp>
      <p:sp>
        <p:nvSpPr>
          <p:cNvPr id="48" name="円/楕円 47"/>
          <p:cNvSpPr/>
          <p:nvPr/>
        </p:nvSpPr>
        <p:spPr>
          <a:xfrm>
            <a:off x="2958546" y="4713839"/>
            <a:ext cx="614680" cy="655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p:cNvCxnSpPr>
            <a:stCxn id="48" idx="1"/>
            <a:endCxn id="48" idx="5"/>
          </p:cNvCxnSpPr>
          <p:nvPr/>
        </p:nvCxnSpPr>
        <p:spPr>
          <a:xfrm>
            <a:off x="3048564" y="4809808"/>
            <a:ext cx="434644" cy="463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48" idx="3"/>
            <a:endCxn id="48" idx="7"/>
          </p:cNvCxnSpPr>
          <p:nvPr/>
        </p:nvCxnSpPr>
        <p:spPr>
          <a:xfrm flipV="1">
            <a:off x="3048564" y="4809808"/>
            <a:ext cx="434644" cy="463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48" idx="6"/>
          </p:cNvCxnSpPr>
          <p:nvPr/>
        </p:nvCxnSpPr>
        <p:spPr>
          <a:xfrm>
            <a:off x="3573226" y="5041499"/>
            <a:ext cx="89408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2961086" y="5945739"/>
            <a:ext cx="670560" cy="680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004266" y="6140018"/>
            <a:ext cx="574040" cy="278161"/>
          </a:xfrm>
          <a:custGeom>
            <a:avLst/>
            <a:gdLst>
              <a:gd name="connsiteX0" fmla="*/ 0 w 2890520"/>
              <a:gd name="connsiteY0" fmla="*/ 730281 h 1432188"/>
              <a:gd name="connsiteX1" fmla="*/ 711200 w 2890520"/>
              <a:gd name="connsiteY1" fmla="*/ 1411001 h 1432188"/>
              <a:gd name="connsiteX2" fmla="*/ 2143760 w 2890520"/>
              <a:gd name="connsiteY2" fmla="*/ 19081 h 1432188"/>
              <a:gd name="connsiteX3" fmla="*/ 2890520 w 2890520"/>
              <a:gd name="connsiteY3" fmla="*/ 730281 h 1432188"/>
            </a:gdLst>
            <a:ahLst/>
            <a:cxnLst>
              <a:cxn ang="0">
                <a:pos x="connsiteX0" y="connsiteY0"/>
              </a:cxn>
              <a:cxn ang="0">
                <a:pos x="connsiteX1" y="connsiteY1"/>
              </a:cxn>
              <a:cxn ang="0">
                <a:pos x="connsiteX2" y="connsiteY2"/>
              </a:cxn>
              <a:cxn ang="0">
                <a:pos x="connsiteX3" y="connsiteY3"/>
              </a:cxn>
            </a:cxnLst>
            <a:rect l="l" t="t" r="r" b="b"/>
            <a:pathLst>
              <a:path w="2890520" h="1432188">
                <a:moveTo>
                  <a:pt x="0" y="730281"/>
                </a:moveTo>
                <a:cubicBezTo>
                  <a:pt x="176953" y="1129907"/>
                  <a:pt x="353907" y="1529534"/>
                  <a:pt x="711200" y="1411001"/>
                </a:cubicBezTo>
                <a:cubicBezTo>
                  <a:pt x="1068493" y="1292468"/>
                  <a:pt x="1780540" y="132534"/>
                  <a:pt x="2143760" y="19081"/>
                </a:cubicBezTo>
                <a:cubicBezTo>
                  <a:pt x="2506980" y="-94372"/>
                  <a:pt x="2698750" y="317954"/>
                  <a:pt x="2890520" y="7302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3470355" y="4496672"/>
            <a:ext cx="1043942" cy="147320"/>
          </a:xfrm>
          <a:custGeom>
            <a:avLst/>
            <a:gdLst>
              <a:gd name="connsiteX0" fmla="*/ 0 w 3596640"/>
              <a:gd name="connsiteY0" fmla="*/ 5080 h 706123"/>
              <a:gd name="connsiteX1" fmla="*/ 787400 w 3596640"/>
              <a:gd name="connsiteY1" fmla="*/ 701040 h 706123"/>
              <a:gd name="connsiteX2" fmla="*/ 1437640 w 3596640"/>
              <a:gd name="connsiteY2" fmla="*/ 0 h 706123"/>
              <a:gd name="connsiteX3" fmla="*/ 2214880 w 3596640"/>
              <a:gd name="connsiteY3" fmla="*/ 706120 h 706123"/>
              <a:gd name="connsiteX4" fmla="*/ 2895600 w 3596640"/>
              <a:gd name="connsiteY4" fmla="*/ 10160 h 706123"/>
              <a:gd name="connsiteX5" fmla="*/ 3596640 w 3596640"/>
              <a:gd name="connsiteY5" fmla="*/ 695960 h 70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6640" h="706123">
                <a:moveTo>
                  <a:pt x="0" y="5080"/>
                </a:moveTo>
                <a:cubicBezTo>
                  <a:pt x="273896" y="353483"/>
                  <a:pt x="547793" y="701887"/>
                  <a:pt x="787400" y="701040"/>
                </a:cubicBezTo>
                <a:cubicBezTo>
                  <a:pt x="1027007" y="700193"/>
                  <a:pt x="1199727" y="-847"/>
                  <a:pt x="1437640" y="0"/>
                </a:cubicBezTo>
                <a:cubicBezTo>
                  <a:pt x="1675553" y="847"/>
                  <a:pt x="1971887" y="704427"/>
                  <a:pt x="2214880" y="706120"/>
                </a:cubicBezTo>
                <a:cubicBezTo>
                  <a:pt x="2457873" y="707813"/>
                  <a:pt x="2665307" y="11853"/>
                  <a:pt x="2895600" y="10160"/>
                </a:cubicBezTo>
                <a:cubicBezTo>
                  <a:pt x="3125893" y="8467"/>
                  <a:pt x="3361266" y="352213"/>
                  <a:pt x="3596640" y="6959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等辺三角形 55"/>
          <p:cNvSpPr/>
          <p:nvPr/>
        </p:nvSpPr>
        <p:spPr>
          <a:xfrm rot="5400000">
            <a:off x="4454606" y="4718919"/>
            <a:ext cx="853440" cy="75692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rot="16200000">
            <a:off x="2110187" y="5648560"/>
            <a:ext cx="1068073" cy="646430"/>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5275025" y="4429362"/>
            <a:ext cx="1043942" cy="464820"/>
          </a:xfrm>
          <a:custGeom>
            <a:avLst/>
            <a:gdLst>
              <a:gd name="connsiteX0" fmla="*/ 0 w 3596640"/>
              <a:gd name="connsiteY0" fmla="*/ 5080 h 706123"/>
              <a:gd name="connsiteX1" fmla="*/ 787400 w 3596640"/>
              <a:gd name="connsiteY1" fmla="*/ 701040 h 706123"/>
              <a:gd name="connsiteX2" fmla="*/ 1437640 w 3596640"/>
              <a:gd name="connsiteY2" fmla="*/ 0 h 706123"/>
              <a:gd name="connsiteX3" fmla="*/ 2214880 w 3596640"/>
              <a:gd name="connsiteY3" fmla="*/ 706120 h 706123"/>
              <a:gd name="connsiteX4" fmla="*/ 2895600 w 3596640"/>
              <a:gd name="connsiteY4" fmla="*/ 10160 h 706123"/>
              <a:gd name="connsiteX5" fmla="*/ 3596640 w 3596640"/>
              <a:gd name="connsiteY5" fmla="*/ 695960 h 70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6640" h="706123">
                <a:moveTo>
                  <a:pt x="0" y="5080"/>
                </a:moveTo>
                <a:cubicBezTo>
                  <a:pt x="273896" y="353483"/>
                  <a:pt x="547793" y="701887"/>
                  <a:pt x="787400" y="701040"/>
                </a:cubicBezTo>
                <a:cubicBezTo>
                  <a:pt x="1027007" y="700193"/>
                  <a:pt x="1199727" y="-847"/>
                  <a:pt x="1437640" y="0"/>
                </a:cubicBezTo>
                <a:cubicBezTo>
                  <a:pt x="1675553" y="847"/>
                  <a:pt x="1971887" y="704427"/>
                  <a:pt x="2214880" y="706120"/>
                </a:cubicBezTo>
                <a:cubicBezTo>
                  <a:pt x="2457873" y="707813"/>
                  <a:pt x="2665307" y="11853"/>
                  <a:pt x="2895600" y="10160"/>
                </a:cubicBezTo>
                <a:cubicBezTo>
                  <a:pt x="3125893" y="8467"/>
                  <a:pt x="3361266" y="352213"/>
                  <a:pt x="3596640" y="6959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a:off x="2049226" y="5041499"/>
            <a:ext cx="894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コネクタ 60"/>
          <p:cNvCxnSpPr>
            <a:stCxn id="56" idx="0"/>
          </p:cNvCxnSpPr>
          <p:nvPr/>
        </p:nvCxnSpPr>
        <p:spPr>
          <a:xfrm>
            <a:off x="5259786" y="5097379"/>
            <a:ext cx="1371600" cy="20320"/>
          </a:xfrm>
          <a:prstGeom prst="line">
            <a:avLst/>
          </a:prstGeom>
        </p:spPr>
        <p:style>
          <a:lnRef idx="1">
            <a:schemeClr val="accent1"/>
          </a:lnRef>
          <a:fillRef idx="0">
            <a:schemeClr val="accent1"/>
          </a:fillRef>
          <a:effectRef idx="0">
            <a:schemeClr val="accent1"/>
          </a:effectRef>
          <a:fontRef idx="minor">
            <a:schemeClr val="tx1"/>
          </a:fontRef>
        </p:style>
      </p:cxnSp>
      <p:sp>
        <p:nvSpPr>
          <p:cNvPr id="41" name="フリーフォーム 40"/>
          <p:cNvSpPr/>
          <p:nvPr/>
        </p:nvSpPr>
        <p:spPr>
          <a:xfrm rot="2241918">
            <a:off x="345441" y="2453639"/>
            <a:ext cx="1559560" cy="31495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rot="2282243">
            <a:off x="81280" y="2804159"/>
            <a:ext cx="1559560" cy="31495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弧 42"/>
          <p:cNvSpPr/>
          <p:nvPr/>
        </p:nvSpPr>
        <p:spPr>
          <a:xfrm rot="5061201">
            <a:off x="330200" y="2006600"/>
            <a:ext cx="1661160" cy="22860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二等辺三角形 56"/>
          <p:cNvSpPr/>
          <p:nvPr/>
        </p:nvSpPr>
        <p:spPr>
          <a:xfrm>
            <a:off x="1610360" y="3672840"/>
            <a:ext cx="833120" cy="11074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直線コネクタ 61"/>
          <p:cNvCxnSpPr/>
          <p:nvPr/>
        </p:nvCxnSpPr>
        <p:spPr>
          <a:xfrm flipH="1" flipV="1">
            <a:off x="1512277" y="3188677"/>
            <a:ext cx="140677" cy="703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flipV="1">
            <a:off x="1524000" y="3188677"/>
            <a:ext cx="633046" cy="339971"/>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6205944" y="3494314"/>
            <a:ext cx="145869" cy="152399"/>
            <a:chOff x="5431970" y="2171700"/>
            <a:chExt cx="145869" cy="152399"/>
          </a:xfrm>
        </p:grpSpPr>
        <p:sp>
          <p:nvSpPr>
            <p:cNvPr id="4" name="円/楕円 3"/>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a:stCxn id="4" idx="2"/>
              <a:endCxn id="4"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0" name="グループ化 69"/>
          <p:cNvGrpSpPr/>
          <p:nvPr/>
        </p:nvGrpSpPr>
        <p:grpSpPr>
          <a:xfrm>
            <a:off x="6374673" y="3499757"/>
            <a:ext cx="145869" cy="152399"/>
            <a:chOff x="5431970" y="2171700"/>
            <a:chExt cx="145869" cy="152399"/>
          </a:xfrm>
        </p:grpSpPr>
        <p:sp>
          <p:nvSpPr>
            <p:cNvPr id="71" name="円/楕円 70"/>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p:cNvCxnSpPr>
              <a:stCxn id="71" idx="2"/>
              <a:endCxn id="71"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3" name="グループ化 72"/>
          <p:cNvGrpSpPr/>
          <p:nvPr/>
        </p:nvGrpSpPr>
        <p:grpSpPr>
          <a:xfrm>
            <a:off x="6293030" y="3608614"/>
            <a:ext cx="145869" cy="152399"/>
            <a:chOff x="5431970" y="2171700"/>
            <a:chExt cx="145869" cy="152399"/>
          </a:xfrm>
        </p:grpSpPr>
        <p:sp>
          <p:nvSpPr>
            <p:cNvPr id="74" name="円/楕円 73"/>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p:cNvCxnSpPr>
              <a:stCxn id="74" idx="2"/>
              <a:endCxn id="74"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6" name="グループ化 75"/>
          <p:cNvGrpSpPr/>
          <p:nvPr/>
        </p:nvGrpSpPr>
        <p:grpSpPr>
          <a:xfrm>
            <a:off x="6499859" y="3526972"/>
            <a:ext cx="145869" cy="152399"/>
            <a:chOff x="5431970" y="2171700"/>
            <a:chExt cx="145869" cy="152399"/>
          </a:xfrm>
        </p:grpSpPr>
        <p:sp>
          <p:nvSpPr>
            <p:cNvPr id="77" name="円/楕円 76"/>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p:cNvCxnSpPr>
              <a:stCxn id="77" idx="2"/>
              <a:endCxn id="77"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9" name="グループ化 78"/>
          <p:cNvGrpSpPr/>
          <p:nvPr/>
        </p:nvGrpSpPr>
        <p:grpSpPr>
          <a:xfrm>
            <a:off x="7299958" y="3483429"/>
            <a:ext cx="145869" cy="152399"/>
            <a:chOff x="5431970" y="2171700"/>
            <a:chExt cx="145869" cy="152399"/>
          </a:xfrm>
        </p:grpSpPr>
        <p:sp>
          <p:nvSpPr>
            <p:cNvPr id="80" name="円/楕円 79"/>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 name="直線コネクタ 80"/>
            <p:cNvCxnSpPr>
              <a:stCxn id="80" idx="2"/>
              <a:endCxn id="80"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2" name="グループ化 81"/>
          <p:cNvGrpSpPr/>
          <p:nvPr/>
        </p:nvGrpSpPr>
        <p:grpSpPr>
          <a:xfrm>
            <a:off x="7468687" y="3488872"/>
            <a:ext cx="145869" cy="152399"/>
            <a:chOff x="5431970" y="2171700"/>
            <a:chExt cx="145869" cy="152399"/>
          </a:xfrm>
        </p:grpSpPr>
        <p:sp>
          <p:nvSpPr>
            <p:cNvPr id="83" name="円/楕円 82"/>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p:cNvCxnSpPr>
              <a:stCxn id="83" idx="2"/>
              <a:endCxn id="83"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5" name="グループ化 84"/>
          <p:cNvGrpSpPr/>
          <p:nvPr/>
        </p:nvGrpSpPr>
        <p:grpSpPr>
          <a:xfrm>
            <a:off x="7387044" y="3597729"/>
            <a:ext cx="145869" cy="152399"/>
            <a:chOff x="5431970" y="2171700"/>
            <a:chExt cx="145869" cy="152399"/>
          </a:xfrm>
        </p:grpSpPr>
        <p:sp>
          <p:nvSpPr>
            <p:cNvPr id="86" name="円/楕円 85"/>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7" name="直線コネクタ 86"/>
            <p:cNvCxnSpPr>
              <a:stCxn id="86" idx="2"/>
              <a:endCxn id="86"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8" name="グループ化 87"/>
          <p:cNvGrpSpPr/>
          <p:nvPr/>
        </p:nvGrpSpPr>
        <p:grpSpPr>
          <a:xfrm>
            <a:off x="7593873" y="3516087"/>
            <a:ext cx="145869" cy="152399"/>
            <a:chOff x="5431970" y="2171700"/>
            <a:chExt cx="145869" cy="152399"/>
          </a:xfrm>
        </p:grpSpPr>
        <p:sp>
          <p:nvSpPr>
            <p:cNvPr id="89" name="円/楕円 88"/>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p:cNvCxnSpPr>
              <a:stCxn id="89" idx="2"/>
              <a:endCxn id="89"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1" name="グループ化 90"/>
          <p:cNvGrpSpPr/>
          <p:nvPr/>
        </p:nvGrpSpPr>
        <p:grpSpPr>
          <a:xfrm>
            <a:off x="6859087" y="3461657"/>
            <a:ext cx="145869" cy="152399"/>
            <a:chOff x="5431970" y="2171700"/>
            <a:chExt cx="145869" cy="152399"/>
          </a:xfrm>
        </p:grpSpPr>
        <p:sp>
          <p:nvSpPr>
            <p:cNvPr id="92" name="円/楕円 91"/>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 name="直線コネクタ 92"/>
            <p:cNvCxnSpPr>
              <a:stCxn id="92" idx="2"/>
              <a:endCxn id="92"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4" name="グループ化 93"/>
          <p:cNvGrpSpPr/>
          <p:nvPr/>
        </p:nvGrpSpPr>
        <p:grpSpPr>
          <a:xfrm>
            <a:off x="7936773" y="3450771"/>
            <a:ext cx="145869" cy="152399"/>
            <a:chOff x="5431970" y="2171700"/>
            <a:chExt cx="145869" cy="152399"/>
          </a:xfrm>
        </p:grpSpPr>
        <p:sp>
          <p:nvSpPr>
            <p:cNvPr id="95" name="円/楕円 94"/>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6" name="直線コネクタ 95"/>
            <p:cNvCxnSpPr>
              <a:stCxn id="95" idx="2"/>
              <a:endCxn id="95"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7" name="グループ化 96"/>
          <p:cNvGrpSpPr/>
          <p:nvPr/>
        </p:nvGrpSpPr>
        <p:grpSpPr>
          <a:xfrm>
            <a:off x="8089173" y="3472543"/>
            <a:ext cx="145869" cy="152399"/>
            <a:chOff x="5431970" y="2171700"/>
            <a:chExt cx="145869" cy="152399"/>
          </a:xfrm>
        </p:grpSpPr>
        <p:sp>
          <p:nvSpPr>
            <p:cNvPr id="98" name="円/楕円 97"/>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9" name="直線コネクタ 98"/>
            <p:cNvCxnSpPr>
              <a:stCxn id="98" idx="2"/>
              <a:endCxn id="98"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0" name="グループ化 99"/>
          <p:cNvGrpSpPr/>
          <p:nvPr/>
        </p:nvGrpSpPr>
        <p:grpSpPr>
          <a:xfrm>
            <a:off x="7343501" y="3706586"/>
            <a:ext cx="145869" cy="152399"/>
            <a:chOff x="5431970" y="2171700"/>
            <a:chExt cx="145869" cy="152399"/>
          </a:xfrm>
        </p:grpSpPr>
        <p:sp>
          <p:nvSpPr>
            <p:cNvPr id="101" name="円/楕円 100"/>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 name="直線コネクタ 101"/>
            <p:cNvCxnSpPr>
              <a:stCxn id="101" idx="2"/>
              <a:endCxn id="101"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3" name="グループ化 102"/>
          <p:cNvGrpSpPr/>
          <p:nvPr/>
        </p:nvGrpSpPr>
        <p:grpSpPr>
          <a:xfrm>
            <a:off x="7550330" y="3624944"/>
            <a:ext cx="145869" cy="152399"/>
            <a:chOff x="5431970" y="2171700"/>
            <a:chExt cx="145869" cy="152399"/>
          </a:xfrm>
        </p:grpSpPr>
        <p:sp>
          <p:nvSpPr>
            <p:cNvPr id="104" name="円/楕円 103"/>
            <p:cNvSpPr/>
            <p:nvPr/>
          </p:nvSpPr>
          <p:spPr>
            <a:xfrm>
              <a:off x="5431970" y="2171700"/>
              <a:ext cx="145869" cy="152399"/>
            </a:xfrm>
            <a:prstGeom prst="ellipse">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 name="直線コネクタ 104"/>
            <p:cNvCxnSpPr>
              <a:stCxn id="104" idx="2"/>
              <a:endCxn id="104" idx="6"/>
            </p:cNvCxnSpPr>
            <p:nvPr/>
          </p:nvCxnSpPr>
          <p:spPr>
            <a:xfrm>
              <a:off x="5431970" y="2247900"/>
              <a:ext cx="14586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4424680" y="3154680"/>
            <a:ext cx="1569720" cy="646331"/>
          </a:xfrm>
          <a:prstGeom prst="rect">
            <a:avLst/>
          </a:prstGeom>
          <a:noFill/>
        </p:spPr>
        <p:txBody>
          <a:bodyPr wrap="square" rtlCol="0">
            <a:spAutoFit/>
          </a:bodyPr>
          <a:lstStyle/>
          <a:p>
            <a:r>
              <a:rPr kumimoji="1" lang="en-US" altLang="ja-JP" dirty="0" err="1" smtClean="0"/>
              <a:t>E</a:t>
            </a:r>
            <a:r>
              <a:rPr kumimoji="1" lang="en-US" altLang="ja-JP" sz="1400" dirty="0" err="1" smtClean="0"/>
              <a:t>g</a:t>
            </a:r>
            <a:r>
              <a:rPr kumimoji="1" lang="ja-JP" altLang="en-US" sz="1400" dirty="0" smtClean="0"/>
              <a:t>＝</a:t>
            </a:r>
            <a:r>
              <a:rPr kumimoji="1" lang="en-US" altLang="ja-JP" sz="1400" dirty="0" smtClean="0"/>
              <a:t>0.23eV(</a:t>
            </a:r>
            <a:r>
              <a:rPr kumimoji="1" lang="en-US" altLang="ja-JP" sz="1400" dirty="0" err="1" smtClean="0"/>
              <a:t>InSb</a:t>
            </a:r>
            <a:r>
              <a:rPr kumimoji="1" lang="en-US" altLang="ja-JP" sz="1400" dirty="0" smtClean="0"/>
              <a:t>)</a:t>
            </a:r>
          </a:p>
          <a:p>
            <a:endParaRPr kumimoji="1" lang="ja-JP" altLang="en-US" dirty="0"/>
          </a:p>
        </p:txBody>
      </p:sp>
      <p:sp>
        <p:nvSpPr>
          <p:cNvPr id="106" name="テキスト ボックス 105"/>
          <p:cNvSpPr txBox="1"/>
          <p:nvPr/>
        </p:nvSpPr>
        <p:spPr>
          <a:xfrm>
            <a:off x="4475480" y="2499360"/>
            <a:ext cx="1569720" cy="646331"/>
          </a:xfrm>
          <a:prstGeom prst="rect">
            <a:avLst/>
          </a:prstGeom>
          <a:noFill/>
        </p:spPr>
        <p:txBody>
          <a:bodyPr wrap="square" rtlCol="0">
            <a:spAutoFit/>
          </a:bodyPr>
          <a:lstStyle/>
          <a:p>
            <a:r>
              <a:rPr lang="en-US" altLang="ja-JP" dirty="0" err="1" smtClean="0"/>
              <a:t>λc</a:t>
            </a:r>
            <a:r>
              <a:rPr lang="en-US" altLang="ja-JP" dirty="0" smtClean="0"/>
              <a:t>&lt;5.5um</a:t>
            </a:r>
            <a:endParaRPr kumimoji="1" lang="en-US" altLang="ja-JP" sz="1400" dirty="0" smtClean="0"/>
          </a:p>
          <a:p>
            <a:endParaRPr kumimoji="1" lang="ja-JP" altLang="en-US" dirty="0"/>
          </a:p>
        </p:txBody>
      </p:sp>
      <p:sp>
        <p:nvSpPr>
          <p:cNvPr id="108" name="テキスト ボックス 107"/>
          <p:cNvSpPr txBox="1"/>
          <p:nvPr/>
        </p:nvSpPr>
        <p:spPr>
          <a:xfrm>
            <a:off x="2621280" y="3992880"/>
            <a:ext cx="2265680" cy="369332"/>
          </a:xfrm>
          <a:prstGeom prst="rect">
            <a:avLst/>
          </a:prstGeom>
          <a:noFill/>
        </p:spPr>
        <p:txBody>
          <a:bodyPr wrap="square" rtlCol="0">
            <a:spAutoFit/>
          </a:bodyPr>
          <a:lstStyle/>
          <a:p>
            <a:r>
              <a:rPr lang="en-US" altLang="ja-JP" dirty="0" err="1" smtClean="0"/>
              <a:t>f</a:t>
            </a:r>
            <a:r>
              <a:rPr lang="en-US" altLang="ja-JP" sz="1400" dirty="0" err="1" smtClean="0"/>
              <a:t>g</a:t>
            </a:r>
            <a:r>
              <a:rPr lang="en-US" altLang="ja-JP" dirty="0" smtClean="0"/>
              <a:t> =700GHz (</a:t>
            </a:r>
            <a:r>
              <a:rPr lang="en-US" altLang="ja-JP" dirty="0" err="1" smtClean="0"/>
              <a:t>Nb</a:t>
            </a:r>
            <a:r>
              <a:rPr lang="en-US" altLang="ja-JP" dirty="0" smtClean="0"/>
              <a:t>)</a:t>
            </a:r>
            <a:endParaRPr kumimoji="1" lang="en-US" altLang="ja-JP" sz="1400" dirty="0" smtClean="0"/>
          </a:p>
        </p:txBody>
      </p:sp>
      <p:sp>
        <p:nvSpPr>
          <p:cNvPr id="5" name="正方形/長方形 4"/>
          <p:cNvSpPr/>
          <p:nvPr/>
        </p:nvSpPr>
        <p:spPr>
          <a:xfrm>
            <a:off x="1466094" y="2045454"/>
            <a:ext cx="1436612" cy="369332"/>
          </a:xfrm>
          <a:prstGeom prst="rect">
            <a:avLst/>
          </a:prstGeom>
        </p:spPr>
        <p:txBody>
          <a:bodyPr wrap="none">
            <a:spAutoFit/>
          </a:bodyPr>
          <a:lstStyle/>
          <a:p>
            <a:r>
              <a:rPr lang="en-US" altLang="ja-JP" dirty="0" err="1"/>
              <a:t>λc</a:t>
            </a:r>
            <a:r>
              <a:rPr lang="en-US" altLang="ja-JP" dirty="0"/>
              <a:t>&gt;</a:t>
            </a:r>
            <a:r>
              <a:rPr lang="ja-JP" altLang="en-US" dirty="0"/>
              <a:t>４３０</a:t>
            </a:r>
            <a:r>
              <a:rPr lang="en-US" altLang="ja-JP" dirty="0"/>
              <a:t>um</a:t>
            </a:r>
            <a:r>
              <a:rPr lang="ja-JP" altLang="en-US" dirty="0"/>
              <a:t>　</a:t>
            </a:r>
            <a:endParaRPr lang="en-US" altLang="ja-JP" dirty="0"/>
          </a:p>
        </p:txBody>
      </p:sp>
    </p:spTree>
    <p:extLst>
      <p:ext uri="{BB962C8B-B14F-4D97-AF65-F5344CB8AC3E}">
        <p14:creationId xmlns:p14="http://schemas.microsoft.com/office/powerpoint/2010/main" val="41787424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0-#ppt_w/2"/>
                                          </p:val>
                                        </p:tav>
                                        <p:tav tm="100000">
                                          <p:val>
                                            <p:strVal val="#ppt_x"/>
                                          </p:val>
                                        </p:tav>
                                      </p:tavLst>
                                    </p:anim>
                                    <p:anim calcmode="lin" valueType="num">
                                      <p:cBhvr additive="base">
                                        <p:cTn id="8" dur="500" fill="hold"/>
                                        <p:tgtEl>
                                          <p:spTgt spid="10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anim calcmode="lin" valueType="num">
                                      <p:cBhvr>
                                        <p:cTn id="13" dur="500" fill="hold"/>
                                        <p:tgtEl>
                                          <p:spTgt spid="108"/>
                                        </p:tgtEl>
                                        <p:attrNameLst>
                                          <p:attrName>ppt_w</p:attrName>
                                        </p:attrNameLst>
                                      </p:cBhvr>
                                      <p:tavLst>
                                        <p:tav tm="0">
                                          <p:val>
                                            <p:fltVal val="0"/>
                                          </p:val>
                                        </p:tav>
                                        <p:tav tm="100000">
                                          <p:val>
                                            <p:strVal val="#ppt_w"/>
                                          </p:val>
                                        </p:tav>
                                      </p:tavLst>
                                    </p:anim>
                                    <p:anim calcmode="lin" valueType="num">
                                      <p:cBhvr>
                                        <p:cTn id="14" dur="500" fill="hold"/>
                                        <p:tgtEl>
                                          <p:spTgt spid="108"/>
                                        </p:tgtEl>
                                        <p:attrNameLst>
                                          <p:attrName>ppt_h</p:attrName>
                                        </p:attrNameLst>
                                      </p:cBhvr>
                                      <p:tavLst>
                                        <p:tav tm="0">
                                          <p:val>
                                            <p:fltVal val="0"/>
                                          </p:val>
                                        </p:tav>
                                        <p:tav tm="100000">
                                          <p:val>
                                            <p:strVal val="#ppt_h"/>
                                          </p:val>
                                        </p:tav>
                                      </p:tavLst>
                                    </p:anim>
                                    <p:animEffect transition="in" filter="fade">
                                      <p:cBhvr>
                                        <p:cTn id="15" dur="500"/>
                                        <p:tgtEl>
                                          <p:spTgt spid="10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9"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37097" y="432653"/>
            <a:ext cx="8229600" cy="1143000"/>
          </a:xfrm>
        </p:spPr>
        <p:txBody>
          <a:bodyPr/>
          <a:lstStyle/>
          <a:p>
            <a:r>
              <a:rPr kumimoji="1" lang="ja-JP" altLang="en-US" dirty="0" smtClean="0"/>
              <a:t>ヘテロダイン受信機</a:t>
            </a:r>
            <a:endParaRPr kumimoji="1" lang="ja-JP" altLang="en-US" dirty="0"/>
          </a:p>
        </p:txBody>
      </p:sp>
      <p:cxnSp>
        <p:nvCxnSpPr>
          <p:cNvPr id="46" name="直線コネクタ 45"/>
          <p:cNvCxnSpPr/>
          <p:nvPr/>
        </p:nvCxnSpPr>
        <p:spPr>
          <a:xfrm flipH="1">
            <a:off x="2074626" y="4660499"/>
            <a:ext cx="5080" cy="365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53" idx="0"/>
            <a:endCxn id="48" idx="4"/>
          </p:cNvCxnSpPr>
          <p:nvPr/>
        </p:nvCxnSpPr>
        <p:spPr>
          <a:xfrm flipH="1" flipV="1">
            <a:off x="3265886" y="5369159"/>
            <a:ext cx="30480" cy="576580"/>
          </a:xfrm>
          <a:prstGeom prst="line">
            <a:avLst/>
          </a:prstGeom>
        </p:spPr>
        <p:style>
          <a:lnRef idx="1">
            <a:schemeClr val="accent1"/>
          </a:lnRef>
          <a:fillRef idx="0">
            <a:schemeClr val="accent1"/>
          </a:fillRef>
          <a:effectRef idx="0">
            <a:schemeClr val="accent1"/>
          </a:effectRef>
          <a:fontRef idx="minor">
            <a:schemeClr val="tx1"/>
          </a:fontRef>
        </p:style>
      </p:cxnSp>
      <p:sp>
        <p:nvSpPr>
          <p:cNvPr id="48" name="円/楕円 47"/>
          <p:cNvSpPr/>
          <p:nvPr/>
        </p:nvSpPr>
        <p:spPr>
          <a:xfrm>
            <a:off x="2958546" y="4713839"/>
            <a:ext cx="614680" cy="655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p:cNvCxnSpPr>
            <a:stCxn id="48" idx="1"/>
            <a:endCxn id="48" idx="5"/>
          </p:cNvCxnSpPr>
          <p:nvPr/>
        </p:nvCxnSpPr>
        <p:spPr>
          <a:xfrm>
            <a:off x="3048564" y="4809808"/>
            <a:ext cx="434644" cy="463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48" idx="3"/>
            <a:endCxn id="48" idx="7"/>
          </p:cNvCxnSpPr>
          <p:nvPr/>
        </p:nvCxnSpPr>
        <p:spPr>
          <a:xfrm flipV="1">
            <a:off x="3048564" y="4809808"/>
            <a:ext cx="434644" cy="463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48" idx="6"/>
          </p:cNvCxnSpPr>
          <p:nvPr/>
        </p:nvCxnSpPr>
        <p:spPr>
          <a:xfrm>
            <a:off x="3573226" y="5041499"/>
            <a:ext cx="89408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2961086" y="5945739"/>
            <a:ext cx="670560" cy="680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004266" y="6140018"/>
            <a:ext cx="574040" cy="278161"/>
          </a:xfrm>
          <a:custGeom>
            <a:avLst/>
            <a:gdLst>
              <a:gd name="connsiteX0" fmla="*/ 0 w 2890520"/>
              <a:gd name="connsiteY0" fmla="*/ 730281 h 1432188"/>
              <a:gd name="connsiteX1" fmla="*/ 711200 w 2890520"/>
              <a:gd name="connsiteY1" fmla="*/ 1411001 h 1432188"/>
              <a:gd name="connsiteX2" fmla="*/ 2143760 w 2890520"/>
              <a:gd name="connsiteY2" fmla="*/ 19081 h 1432188"/>
              <a:gd name="connsiteX3" fmla="*/ 2890520 w 2890520"/>
              <a:gd name="connsiteY3" fmla="*/ 730281 h 1432188"/>
            </a:gdLst>
            <a:ahLst/>
            <a:cxnLst>
              <a:cxn ang="0">
                <a:pos x="connsiteX0" y="connsiteY0"/>
              </a:cxn>
              <a:cxn ang="0">
                <a:pos x="connsiteX1" y="connsiteY1"/>
              </a:cxn>
              <a:cxn ang="0">
                <a:pos x="connsiteX2" y="connsiteY2"/>
              </a:cxn>
              <a:cxn ang="0">
                <a:pos x="connsiteX3" y="connsiteY3"/>
              </a:cxn>
            </a:cxnLst>
            <a:rect l="l" t="t" r="r" b="b"/>
            <a:pathLst>
              <a:path w="2890520" h="1432188">
                <a:moveTo>
                  <a:pt x="0" y="730281"/>
                </a:moveTo>
                <a:cubicBezTo>
                  <a:pt x="176953" y="1129907"/>
                  <a:pt x="353907" y="1529534"/>
                  <a:pt x="711200" y="1411001"/>
                </a:cubicBezTo>
                <a:cubicBezTo>
                  <a:pt x="1068493" y="1292468"/>
                  <a:pt x="1780540" y="132534"/>
                  <a:pt x="2143760" y="19081"/>
                </a:cubicBezTo>
                <a:cubicBezTo>
                  <a:pt x="2506980" y="-94372"/>
                  <a:pt x="2698750" y="317954"/>
                  <a:pt x="2890520" y="7302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3470355" y="4496672"/>
            <a:ext cx="1043942" cy="147320"/>
          </a:xfrm>
          <a:custGeom>
            <a:avLst/>
            <a:gdLst>
              <a:gd name="connsiteX0" fmla="*/ 0 w 3596640"/>
              <a:gd name="connsiteY0" fmla="*/ 5080 h 706123"/>
              <a:gd name="connsiteX1" fmla="*/ 787400 w 3596640"/>
              <a:gd name="connsiteY1" fmla="*/ 701040 h 706123"/>
              <a:gd name="connsiteX2" fmla="*/ 1437640 w 3596640"/>
              <a:gd name="connsiteY2" fmla="*/ 0 h 706123"/>
              <a:gd name="connsiteX3" fmla="*/ 2214880 w 3596640"/>
              <a:gd name="connsiteY3" fmla="*/ 706120 h 706123"/>
              <a:gd name="connsiteX4" fmla="*/ 2895600 w 3596640"/>
              <a:gd name="connsiteY4" fmla="*/ 10160 h 706123"/>
              <a:gd name="connsiteX5" fmla="*/ 3596640 w 3596640"/>
              <a:gd name="connsiteY5" fmla="*/ 695960 h 70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6640" h="706123">
                <a:moveTo>
                  <a:pt x="0" y="5080"/>
                </a:moveTo>
                <a:cubicBezTo>
                  <a:pt x="273896" y="353483"/>
                  <a:pt x="547793" y="701887"/>
                  <a:pt x="787400" y="701040"/>
                </a:cubicBezTo>
                <a:cubicBezTo>
                  <a:pt x="1027007" y="700193"/>
                  <a:pt x="1199727" y="-847"/>
                  <a:pt x="1437640" y="0"/>
                </a:cubicBezTo>
                <a:cubicBezTo>
                  <a:pt x="1675553" y="847"/>
                  <a:pt x="1971887" y="704427"/>
                  <a:pt x="2214880" y="706120"/>
                </a:cubicBezTo>
                <a:cubicBezTo>
                  <a:pt x="2457873" y="707813"/>
                  <a:pt x="2665307" y="11853"/>
                  <a:pt x="2895600" y="10160"/>
                </a:cubicBezTo>
                <a:cubicBezTo>
                  <a:pt x="3125893" y="8467"/>
                  <a:pt x="3361266" y="352213"/>
                  <a:pt x="3596640" y="6959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等辺三角形 55"/>
          <p:cNvSpPr/>
          <p:nvPr/>
        </p:nvSpPr>
        <p:spPr>
          <a:xfrm rot="5400000">
            <a:off x="4454606" y="4718919"/>
            <a:ext cx="853440" cy="75692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rot="16200000">
            <a:off x="2110187" y="5648560"/>
            <a:ext cx="1068073" cy="646430"/>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5275025" y="4429362"/>
            <a:ext cx="1043942" cy="464820"/>
          </a:xfrm>
          <a:custGeom>
            <a:avLst/>
            <a:gdLst>
              <a:gd name="connsiteX0" fmla="*/ 0 w 3596640"/>
              <a:gd name="connsiteY0" fmla="*/ 5080 h 706123"/>
              <a:gd name="connsiteX1" fmla="*/ 787400 w 3596640"/>
              <a:gd name="connsiteY1" fmla="*/ 701040 h 706123"/>
              <a:gd name="connsiteX2" fmla="*/ 1437640 w 3596640"/>
              <a:gd name="connsiteY2" fmla="*/ 0 h 706123"/>
              <a:gd name="connsiteX3" fmla="*/ 2214880 w 3596640"/>
              <a:gd name="connsiteY3" fmla="*/ 706120 h 706123"/>
              <a:gd name="connsiteX4" fmla="*/ 2895600 w 3596640"/>
              <a:gd name="connsiteY4" fmla="*/ 10160 h 706123"/>
              <a:gd name="connsiteX5" fmla="*/ 3596640 w 3596640"/>
              <a:gd name="connsiteY5" fmla="*/ 695960 h 70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6640" h="706123">
                <a:moveTo>
                  <a:pt x="0" y="5080"/>
                </a:moveTo>
                <a:cubicBezTo>
                  <a:pt x="273896" y="353483"/>
                  <a:pt x="547793" y="701887"/>
                  <a:pt x="787400" y="701040"/>
                </a:cubicBezTo>
                <a:cubicBezTo>
                  <a:pt x="1027007" y="700193"/>
                  <a:pt x="1199727" y="-847"/>
                  <a:pt x="1437640" y="0"/>
                </a:cubicBezTo>
                <a:cubicBezTo>
                  <a:pt x="1675553" y="847"/>
                  <a:pt x="1971887" y="704427"/>
                  <a:pt x="2214880" y="706120"/>
                </a:cubicBezTo>
                <a:cubicBezTo>
                  <a:pt x="2457873" y="707813"/>
                  <a:pt x="2665307" y="11853"/>
                  <a:pt x="2895600" y="10160"/>
                </a:cubicBezTo>
                <a:cubicBezTo>
                  <a:pt x="3125893" y="8467"/>
                  <a:pt x="3361266" y="352213"/>
                  <a:pt x="3596640" y="6959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a:off x="2049226" y="5041499"/>
            <a:ext cx="894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コネクタ 60"/>
          <p:cNvCxnSpPr>
            <a:stCxn id="56" idx="0"/>
          </p:cNvCxnSpPr>
          <p:nvPr/>
        </p:nvCxnSpPr>
        <p:spPr>
          <a:xfrm>
            <a:off x="5259786" y="5097379"/>
            <a:ext cx="1371600" cy="20320"/>
          </a:xfrm>
          <a:prstGeom prst="line">
            <a:avLst/>
          </a:prstGeom>
        </p:spPr>
        <p:style>
          <a:lnRef idx="1">
            <a:schemeClr val="accent1"/>
          </a:lnRef>
          <a:fillRef idx="0">
            <a:schemeClr val="accent1"/>
          </a:fillRef>
          <a:effectRef idx="0">
            <a:schemeClr val="accent1"/>
          </a:effectRef>
          <a:fontRef idx="minor">
            <a:schemeClr val="tx1"/>
          </a:fontRef>
        </p:style>
      </p:cxnSp>
      <p:sp>
        <p:nvSpPr>
          <p:cNvPr id="41" name="フリーフォーム 40"/>
          <p:cNvSpPr/>
          <p:nvPr/>
        </p:nvSpPr>
        <p:spPr>
          <a:xfrm rot="2241918">
            <a:off x="345441" y="2453639"/>
            <a:ext cx="1559560" cy="31495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rot="2282243">
            <a:off x="81280" y="2804159"/>
            <a:ext cx="1559560" cy="31495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弧 42"/>
          <p:cNvSpPr/>
          <p:nvPr/>
        </p:nvSpPr>
        <p:spPr>
          <a:xfrm rot="5061201">
            <a:off x="330200" y="2006600"/>
            <a:ext cx="1661160" cy="22860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二等辺三角形 56"/>
          <p:cNvSpPr/>
          <p:nvPr/>
        </p:nvSpPr>
        <p:spPr>
          <a:xfrm>
            <a:off x="1610360" y="3672840"/>
            <a:ext cx="833120" cy="11074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直線コネクタ 61"/>
          <p:cNvCxnSpPr/>
          <p:nvPr/>
        </p:nvCxnSpPr>
        <p:spPr>
          <a:xfrm flipH="1" flipV="1">
            <a:off x="1512277" y="3188677"/>
            <a:ext cx="140677" cy="703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flipV="1">
            <a:off x="1524000" y="3188677"/>
            <a:ext cx="633046" cy="339971"/>
          </a:xfrm>
          <a:prstGeom prst="line">
            <a:avLst/>
          </a:prstGeom>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225842" y="2574758"/>
            <a:ext cx="1684422" cy="369332"/>
          </a:xfrm>
          <a:prstGeom prst="rect">
            <a:avLst/>
          </a:prstGeom>
          <a:noFill/>
        </p:spPr>
        <p:txBody>
          <a:bodyPr wrap="square" rtlCol="0">
            <a:spAutoFit/>
          </a:bodyPr>
          <a:lstStyle/>
          <a:p>
            <a:r>
              <a:rPr kumimoji="1" lang="ja-JP" altLang="en-US" dirty="0" smtClean="0"/>
              <a:t>アンテナ</a:t>
            </a:r>
            <a:endParaRPr kumimoji="1" lang="ja-JP" altLang="en-US" dirty="0"/>
          </a:p>
        </p:txBody>
      </p:sp>
      <p:sp>
        <p:nvSpPr>
          <p:cNvPr id="64" name="テキスト ボックス 63"/>
          <p:cNvSpPr txBox="1"/>
          <p:nvPr/>
        </p:nvSpPr>
        <p:spPr>
          <a:xfrm rot="2414064">
            <a:off x="693822" y="2185736"/>
            <a:ext cx="1684422" cy="369332"/>
          </a:xfrm>
          <a:prstGeom prst="rect">
            <a:avLst/>
          </a:prstGeom>
          <a:noFill/>
        </p:spPr>
        <p:txBody>
          <a:bodyPr wrap="square" rtlCol="0">
            <a:spAutoFit/>
          </a:bodyPr>
          <a:lstStyle/>
          <a:p>
            <a:r>
              <a:rPr kumimoji="1" lang="ja-JP" altLang="en-US" dirty="0" smtClean="0"/>
              <a:t>観測信号　</a:t>
            </a:r>
            <a:r>
              <a:rPr kumimoji="1" lang="en-US" altLang="ja-JP" dirty="0" err="1" smtClean="0"/>
              <a:t>F</a:t>
            </a:r>
            <a:r>
              <a:rPr kumimoji="1" lang="en-US" altLang="ja-JP" sz="1200" dirty="0" err="1" smtClean="0"/>
              <a:t>RF</a:t>
            </a:r>
            <a:endParaRPr kumimoji="1" lang="ja-JP" altLang="en-US" dirty="0"/>
          </a:p>
        </p:txBody>
      </p:sp>
      <p:sp>
        <p:nvSpPr>
          <p:cNvPr id="65" name="テキスト ボックス 64"/>
          <p:cNvSpPr txBox="1"/>
          <p:nvPr/>
        </p:nvSpPr>
        <p:spPr>
          <a:xfrm rot="16200000">
            <a:off x="1207170" y="5831123"/>
            <a:ext cx="1684422" cy="369332"/>
          </a:xfrm>
          <a:prstGeom prst="rect">
            <a:avLst/>
          </a:prstGeom>
          <a:noFill/>
        </p:spPr>
        <p:txBody>
          <a:bodyPr wrap="square" rtlCol="0">
            <a:spAutoFit/>
          </a:bodyPr>
          <a:lstStyle/>
          <a:p>
            <a:r>
              <a:rPr kumimoji="1" lang="ja-JP" altLang="en-US" dirty="0" smtClean="0"/>
              <a:t>基準信号　</a:t>
            </a:r>
            <a:r>
              <a:rPr kumimoji="1" lang="en-US" altLang="ja-JP" dirty="0" smtClean="0"/>
              <a:t>F</a:t>
            </a:r>
            <a:r>
              <a:rPr kumimoji="1" lang="en-US" altLang="ja-JP" sz="1200" dirty="0" smtClean="0"/>
              <a:t>LO</a:t>
            </a:r>
            <a:endParaRPr kumimoji="1" lang="ja-JP" altLang="en-US" dirty="0"/>
          </a:p>
        </p:txBody>
      </p:sp>
      <p:sp>
        <p:nvSpPr>
          <p:cNvPr id="66" name="テキスト ボックス 65"/>
          <p:cNvSpPr txBox="1"/>
          <p:nvPr/>
        </p:nvSpPr>
        <p:spPr>
          <a:xfrm>
            <a:off x="3689684" y="6488668"/>
            <a:ext cx="1684422" cy="369332"/>
          </a:xfrm>
          <a:prstGeom prst="rect">
            <a:avLst/>
          </a:prstGeom>
          <a:noFill/>
        </p:spPr>
        <p:txBody>
          <a:bodyPr wrap="square" rtlCol="0">
            <a:spAutoFit/>
          </a:bodyPr>
          <a:lstStyle/>
          <a:p>
            <a:r>
              <a:rPr kumimoji="1" lang="ja-JP" altLang="en-US" dirty="0" smtClean="0"/>
              <a:t>局部発信器</a:t>
            </a:r>
            <a:endParaRPr kumimoji="1" lang="ja-JP" altLang="en-US" dirty="0"/>
          </a:p>
        </p:txBody>
      </p:sp>
      <p:sp>
        <p:nvSpPr>
          <p:cNvPr id="67" name="テキスト ボックス 66"/>
          <p:cNvSpPr txBox="1"/>
          <p:nvPr/>
        </p:nvSpPr>
        <p:spPr>
          <a:xfrm>
            <a:off x="3336757" y="5281499"/>
            <a:ext cx="970547" cy="369332"/>
          </a:xfrm>
          <a:prstGeom prst="rect">
            <a:avLst/>
          </a:prstGeom>
          <a:noFill/>
        </p:spPr>
        <p:txBody>
          <a:bodyPr wrap="square" rtlCol="0">
            <a:spAutoFit/>
          </a:bodyPr>
          <a:lstStyle/>
          <a:p>
            <a:r>
              <a:rPr kumimoji="1" lang="ja-JP" altLang="en-US" dirty="0" smtClean="0"/>
              <a:t>ミクサ</a:t>
            </a:r>
            <a:endParaRPr kumimoji="1" lang="ja-JP" altLang="en-US" dirty="0"/>
          </a:p>
        </p:txBody>
      </p:sp>
      <p:sp>
        <p:nvSpPr>
          <p:cNvPr id="68" name="テキスト ボックス 67"/>
          <p:cNvSpPr txBox="1"/>
          <p:nvPr/>
        </p:nvSpPr>
        <p:spPr>
          <a:xfrm>
            <a:off x="3284624" y="3805808"/>
            <a:ext cx="1684422" cy="646331"/>
          </a:xfrm>
          <a:prstGeom prst="rect">
            <a:avLst/>
          </a:prstGeom>
          <a:noFill/>
        </p:spPr>
        <p:txBody>
          <a:bodyPr wrap="square" rtlCol="0">
            <a:spAutoFit/>
          </a:bodyPr>
          <a:lstStyle/>
          <a:p>
            <a:r>
              <a:rPr kumimoji="1" lang="ja-JP" altLang="en-US" dirty="0" smtClean="0"/>
              <a:t>中間周波信号　</a:t>
            </a:r>
            <a:r>
              <a:rPr kumimoji="1" lang="en-US" altLang="ja-JP" dirty="0" err="1" smtClean="0"/>
              <a:t>F</a:t>
            </a:r>
            <a:r>
              <a:rPr kumimoji="1" lang="en-US" altLang="ja-JP" sz="1200" dirty="0" err="1" smtClean="0"/>
              <a:t>IF</a:t>
            </a:r>
            <a:r>
              <a:rPr kumimoji="1" lang="en-US" altLang="ja-JP" dirty="0" smtClean="0"/>
              <a:t>=</a:t>
            </a:r>
            <a:r>
              <a:rPr kumimoji="1" lang="ja-JP" altLang="en-US" dirty="0" smtClean="0"/>
              <a:t>｜</a:t>
            </a:r>
            <a:r>
              <a:rPr kumimoji="1" lang="en-US" altLang="ja-JP" dirty="0" err="1" smtClean="0"/>
              <a:t>F</a:t>
            </a:r>
            <a:r>
              <a:rPr kumimoji="1" lang="en-US" altLang="ja-JP" sz="1200" dirty="0" err="1" smtClean="0"/>
              <a:t>RF</a:t>
            </a:r>
            <a:r>
              <a:rPr kumimoji="1" lang="en-US" altLang="ja-JP" dirty="0" smtClean="0"/>
              <a:t>-F</a:t>
            </a:r>
            <a:r>
              <a:rPr kumimoji="1" lang="en-US" altLang="ja-JP" sz="1200" dirty="0" smtClean="0"/>
              <a:t>LO</a:t>
            </a:r>
            <a:r>
              <a:rPr kumimoji="1" lang="ja-JP" altLang="en-US" sz="1200" dirty="0" smtClean="0"/>
              <a:t>　</a:t>
            </a:r>
            <a:r>
              <a:rPr lang="ja-JP" altLang="en-US" dirty="0" smtClean="0"/>
              <a:t>｜</a:t>
            </a:r>
            <a:endParaRPr kumimoji="1" lang="en-US" altLang="ja-JP" sz="1200" dirty="0" smtClean="0"/>
          </a:p>
        </p:txBody>
      </p:sp>
      <p:sp>
        <p:nvSpPr>
          <p:cNvPr id="69" name="テキスト ボックス 68"/>
          <p:cNvSpPr txBox="1"/>
          <p:nvPr/>
        </p:nvSpPr>
        <p:spPr>
          <a:xfrm>
            <a:off x="4836694" y="5313583"/>
            <a:ext cx="970547" cy="369332"/>
          </a:xfrm>
          <a:prstGeom prst="rect">
            <a:avLst/>
          </a:prstGeom>
          <a:noFill/>
        </p:spPr>
        <p:txBody>
          <a:bodyPr wrap="square" rtlCol="0">
            <a:spAutoFit/>
          </a:bodyPr>
          <a:lstStyle/>
          <a:p>
            <a:r>
              <a:rPr kumimoji="1" lang="ja-JP" altLang="en-US" dirty="0" smtClean="0"/>
              <a:t>増幅器</a:t>
            </a:r>
            <a:endParaRPr kumimoji="1" lang="ja-JP" altLang="en-US" dirty="0"/>
          </a:p>
        </p:txBody>
      </p:sp>
      <p:sp>
        <p:nvSpPr>
          <p:cNvPr id="51" name="テキスト ボックス 50"/>
          <p:cNvSpPr txBox="1"/>
          <p:nvPr/>
        </p:nvSpPr>
        <p:spPr>
          <a:xfrm>
            <a:off x="6635162" y="4487134"/>
            <a:ext cx="2508837" cy="1292662"/>
          </a:xfrm>
          <a:prstGeom prst="rect">
            <a:avLst/>
          </a:prstGeom>
          <a:noFill/>
          <a:ln>
            <a:solidFill>
              <a:schemeClr val="accent1"/>
            </a:solidFill>
          </a:ln>
        </p:spPr>
        <p:txBody>
          <a:bodyPr wrap="square" rtlCol="0">
            <a:spAutoFit/>
          </a:bodyPr>
          <a:lstStyle/>
          <a:p>
            <a:r>
              <a:rPr kumimoji="1" lang="ja-JP" altLang="en-US" sz="2400" dirty="0" smtClean="0"/>
              <a:t>分光計</a:t>
            </a:r>
            <a:endParaRPr kumimoji="1" lang="en-US" altLang="ja-JP" sz="2400" dirty="0" smtClean="0"/>
          </a:p>
          <a:p>
            <a:r>
              <a:rPr kumimoji="1" lang="ja-JP" altLang="en-US" dirty="0" smtClean="0"/>
              <a:t>（フィルターバンク、音響光学型分光計、自己相関型分光計）</a:t>
            </a:r>
            <a:endParaRPr kumimoji="1" lang="en-US" altLang="ja-JP" dirty="0" smtClean="0"/>
          </a:p>
        </p:txBody>
      </p:sp>
    </p:spTree>
    <p:extLst>
      <p:ext uri="{BB962C8B-B14F-4D97-AF65-F5344CB8AC3E}">
        <p14:creationId xmlns:p14="http://schemas.microsoft.com/office/powerpoint/2010/main" val="28403154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ppt_x"/>
                                          </p:val>
                                        </p:tav>
                                        <p:tav tm="100000">
                                          <p:val>
                                            <p:strVal val="#ppt_x"/>
                                          </p:val>
                                        </p:tav>
                                      </p:tavLst>
                                    </p:anim>
                                    <p:anim calcmode="lin" valueType="num">
                                      <p:cBhvr additive="base">
                                        <p:cTn id="1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0-#ppt_w/2"/>
                                          </p:val>
                                        </p:tav>
                                        <p:tav tm="100000">
                                          <p:val>
                                            <p:strVal val="#ppt_x"/>
                                          </p:val>
                                        </p:tav>
                                      </p:tavLst>
                                    </p:anim>
                                    <p:anim calcmode="lin" valueType="num">
                                      <p:cBhvr additive="base">
                                        <p:cTn id="20"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直線コネクタ 45"/>
          <p:cNvCxnSpPr/>
          <p:nvPr/>
        </p:nvCxnSpPr>
        <p:spPr>
          <a:xfrm flipH="1">
            <a:off x="2074626" y="4660499"/>
            <a:ext cx="5080" cy="365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53" idx="0"/>
            <a:endCxn id="48" idx="4"/>
          </p:cNvCxnSpPr>
          <p:nvPr/>
        </p:nvCxnSpPr>
        <p:spPr>
          <a:xfrm flipH="1" flipV="1">
            <a:off x="3265886" y="5369159"/>
            <a:ext cx="30480" cy="576580"/>
          </a:xfrm>
          <a:prstGeom prst="line">
            <a:avLst/>
          </a:prstGeom>
        </p:spPr>
        <p:style>
          <a:lnRef idx="1">
            <a:schemeClr val="accent1"/>
          </a:lnRef>
          <a:fillRef idx="0">
            <a:schemeClr val="accent1"/>
          </a:fillRef>
          <a:effectRef idx="0">
            <a:schemeClr val="accent1"/>
          </a:effectRef>
          <a:fontRef idx="minor">
            <a:schemeClr val="tx1"/>
          </a:fontRef>
        </p:style>
      </p:cxnSp>
      <p:sp>
        <p:nvSpPr>
          <p:cNvPr id="48" name="円/楕円 47"/>
          <p:cNvSpPr/>
          <p:nvPr/>
        </p:nvSpPr>
        <p:spPr>
          <a:xfrm>
            <a:off x="2958546" y="4713839"/>
            <a:ext cx="614680" cy="655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p:cNvCxnSpPr>
            <a:stCxn id="48" idx="1"/>
            <a:endCxn id="48" idx="5"/>
          </p:cNvCxnSpPr>
          <p:nvPr/>
        </p:nvCxnSpPr>
        <p:spPr>
          <a:xfrm>
            <a:off x="3048564" y="4809808"/>
            <a:ext cx="434644" cy="463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48" idx="3"/>
            <a:endCxn id="48" idx="7"/>
          </p:cNvCxnSpPr>
          <p:nvPr/>
        </p:nvCxnSpPr>
        <p:spPr>
          <a:xfrm flipV="1">
            <a:off x="3048564" y="4809808"/>
            <a:ext cx="434644" cy="463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48" idx="6"/>
          </p:cNvCxnSpPr>
          <p:nvPr/>
        </p:nvCxnSpPr>
        <p:spPr>
          <a:xfrm>
            <a:off x="3573226" y="5041499"/>
            <a:ext cx="89408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2961086" y="5945739"/>
            <a:ext cx="670560" cy="680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004266" y="6140018"/>
            <a:ext cx="574040" cy="278161"/>
          </a:xfrm>
          <a:custGeom>
            <a:avLst/>
            <a:gdLst>
              <a:gd name="connsiteX0" fmla="*/ 0 w 2890520"/>
              <a:gd name="connsiteY0" fmla="*/ 730281 h 1432188"/>
              <a:gd name="connsiteX1" fmla="*/ 711200 w 2890520"/>
              <a:gd name="connsiteY1" fmla="*/ 1411001 h 1432188"/>
              <a:gd name="connsiteX2" fmla="*/ 2143760 w 2890520"/>
              <a:gd name="connsiteY2" fmla="*/ 19081 h 1432188"/>
              <a:gd name="connsiteX3" fmla="*/ 2890520 w 2890520"/>
              <a:gd name="connsiteY3" fmla="*/ 730281 h 1432188"/>
            </a:gdLst>
            <a:ahLst/>
            <a:cxnLst>
              <a:cxn ang="0">
                <a:pos x="connsiteX0" y="connsiteY0"/>
              </a:cxn>
              <a:cxn ang="0">
                <a:pos x="connsiteX1" y="connsiteY1"/>
              </a:cxn>
              <a:cxn ang="0">
                <a:pos x="connsiteX2" y="connsiteY2"/>
              </a:cxn>
              <a:cxn ang="0">
                <a:pos x="connsiteX3" y="connsiteY3"/>
              </a:cxn>
            </a:cxnLst>
            <a:rect l="l" t="t" r="r" b="b"/>
            <a:pathLst>
              <a:path w="2890520" h="1432188">
                <a:moveTo>
                  <a:pt x="0" y="730281"/>
                </a:moveTo>
                <a:cubicBezTo>
                  <a:pt x="176953" y="1129907"/>
                  <a:pt x="353907" y="1529534"/>
                  <a:pt x="711200" y="1411001"/>
                </a:cubicBezTo>
                <a:cubicBezTo>
                  <a:pt x="1068493" y="1292468"/>
                  <a:pt x="1780540" y="132534"/>
                  <a:pt x="2143760" y="19081"/>
                </a:cubicBezTo>
                <a:cubicBezTo>
                  <a:pt x="2506980" y="-94372"/>
                  <a:pt x="2698750" y="317954"/>
                  <a:pt x="2890520" y="7302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a:off x="3470355" y="4496672"/>
            <a:ext cx="1043942" cy="147320"/>
          </a:xfrm>
          <a:custGeom>
            <a:avLst/>
            <a:gdLst>
              <a:gd name="connsiteX0" fmla="*/ 0 w 3596640"/>
              <a:gd name="connsiteY0" fmla="*/ 5080 h 706123"/>
              <a:gd name="connsiteX1" fmla="*/ 787400 w 3596640"/>
              <a:gd name="connsiteY1" fmla="*/ 701040 h 706123"/>
              <a:gd name="connsiteX2" fmla="*/ 1437640 w 3596640"/>
              <a:gd name="connsiteY2" fmla="*/ 0 h 706123"/>
              <a:gd name="connsiteX3" fmla="*/ 2214880 w 3596640"/>
              <a:gd name="connsiteY3" fmla="*/ 706120 h 706123"/>
              <a:gd name="connsiteX4" fmla="*/ 2895600 w 3596640"/>
              <a:gd name="connsiteY4" fmla="*/ 10160 h 706123"/>
              <a:gd name="connsiteX5" fmla="*/ 3596640 w 3596640"/>
              <a:gd name="connsiteY5" fmla="*/ 695960 h 70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6640" h="706123">
                <a:moveTo>
                  <a:pt x="0" y="5080"/>
                </a:moveTo>
                <a:cubicBezTo>
                  <a:pt x="273896" y="353483"/>
                  <a:pt x="547793" y="701887"/>
                  <a:pt x="787400" y="701040"/>
                </a:cubicBezTo>
                <a:cubicBezTo>
                  <a:pt x="1027007" y="700193"/>
                  <a:pt x="1199727" y="-847"/>
                  <a:pt x="1437640" y="0"/>
                </a:cubicBezTo>
                <a:cubicBezTo>
                  <a:pt x="1675553" y="847"/>
                  <a:pt x="1971887" y="704427"/>
                  <a:pt x="2214880" y="706120"/>
                </a:cubicBezTo>
                <a:cubicBezTo>
                  <a:pt x="2457873" y="707813"/>
                  <a:pt x="2665307" y="11853"/>
                  <a:pt x="2895600" y="10160"/>
                </a:cubicBezTo>
                <a:cubicBezTo>
                  <a:pt x="3125893" y="8467"/>
                  <a:pt x="3361266" y="352213"/>
                  <a:pt x="3596640" y="6959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等辺三角形 55"/>
          <p:cNvSpPr/>
          <p:nvPr/>
        </p:nvSpPr>
        <p:spPr>
          <a:xfrm rot="5400000">
            <a:off x="4454606" y="4718919"/>
            <a:ext cx="853440" cy="75692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rot="16200000">
            <a:off x="2110187" y="5648560"/>
            <a:ext cx="1068073" cy="646430"/>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p:cNvSpPr/>
          <p:nvPr/>
        </p:nvSpPr>
        <p:spPr>
          <a:xfrm>
            <a:off x="5275025" y="4429362"/>
            <a:ext cx="1043942" cy="464820"/>
          </a:xfrm>
          <a:custGeom>
            <a:avLst/>
            <a:gdLst>
              <a:gd name="connsiteX0" fmla="*/ 0 w 3596640"/>
              <a:gd name="connsiteY0" fmla="*/ 5080 h 706123"/>
              <a:gd name="connsiteX1" fmla="*/ 787400 w 3596640"/>
              <a:gd name="connsiteY1" fmla="*/ 701040 h 706123"/>
              <a:gd name="connsiteX2" fmla="*/ 1437640 w 3596640"/>
              <a:gd name="connsiteY2" fmla="*/ 0 h 706123"/>
              <a:gd name="connsiteX3" fmla="*/ 2214880 w 3596640"/>
              <a:gd name="connsiteY3" fmla="*/ 706120 h 706123"/>
              <a:gd name="connsiteX4" fmla="*/ 2895600 w 3596640"/>
              <a:gd name="connsiteY4" fmla="*/ 10160 h 706123"/>
              <a:gd name="connsiteX5" fmla="*/ 3596640 w 3596640"/>
              <a:gd name="connsiteY5" fmla="*/ 695960 h 70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6640" h="706123">
                <a:moveTo>
                  <a:pt x="0" y="5080"/>
                </a:moveTo>
                <a:cubicBezTo>
                  <a:pt x="273896" y="353483"/>
                  <a:pt x="547793" y="701887"/>
                  <a:pt x="787400" y="701040"/>
                </a:cubicBezTo>
                <a:cubicBezTo>
                  <a:pt x="1027007" y="700193"/>
                  <a:pt x="1199727" y="-847"/>
                  <a:pt x="1437640" y="0"/>
                </a:cubicBezTo>
                <a:cubicBezTo>
                  <a:pt x="1675553" y="847"/>
                  <a:pt x="1971887" y="704427"/>
                  <a:pt x="2214880" y="706120"/>
                </a:cubicBezTo>
                <a:cubicBezTo>
                  <a:pt x="2457873" y="707813"/>
                  <a:pt x="2665307" y="11853"/>
                  <a:pt x="2895600" y="10160"/>
                </a:cubicBezTo>
                <a:cubicBezTo>
                  <a:pt x="3125893" y="8467"/>
                  <a:pt x="3361266" y="352213"/>
                  <a:pt x="3596640" y="6959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a:off x="2049226" y="5041499"/>
            <a:ext cx="894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コネクタ 60"/>
          <p:cNvCxnSpPr>
            <a:stCxn id="56" idx="0"/>
          </p:cNvCxnSpPr>
          <p:nvPr/>
        </p:nvCxnSpPr>
        <p:spPr>
          <a:xfrm>
            <a:off x="5259786" y="5097379"/>
            <a:ext cx="1371600" cy="20320"/>
          </a:xfrm>
          <a:prstGeom prst="line">
            <a:avLst/>
          </a:prstGeom>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6635162" y="4487134"/>
            <a:ext cx="2508837" cy="1292662"/>
          </a:xfrm>
          <a:prstGeom prst="rect">
            <a:avLst/>
          </a:prstGeom>
          <a:noFill/>
          <a:ln>
            <a:solidFill>
              <a:schemeClr val="accent1"/>
            </a:solidFill>
          </a:ln>
        </p:spPr>
        <p:txBody>
          <a:bodyPr wrap="square" rtlCol="0">
            <a:spAutoFit/>
          </a:bodyPr>
          <a:lstStyle/>
          <a:p>
            <a:r>
              <a:rPr kumimoji="1" lang="ja-JP" altLang="en-US" sz="2400" dirty="0" smtClean="0"/>
              <a:t>分光計</a:t>
            </a:r>
            <a:endParaRPr kumimoji="1" lang="en-US" altLang="ja-JP" sz="2400" dirty="0" smtClean="0"/>
          </a:p>
          <a:p>
            <a:r>
              <a:rPr kumimoji="1" lang="ja-JP" altLang="en-US" dirty="0" smtClean="0"/>
              <a:t>（フィルターバンク、音響光学型分光計、自己相関型分光計）</a:t>
            </a:r>
            <a:endParaRPr kumimoji="1" lang="en-US" altLang="ja-JP" dirty="0" smtClean="0"/>
          </a:p>
        </p:txBody>
      </p:sp>
      <p:sp>
        <p:nvSpPr>
          <p:cNvPr id="32" name="タイトル 1"/>
          <p:cNvSpPr txBox="1">
            <a:spLocks/>
          </p:cNvSpPr>
          <p:nvPr/>
        </p:nvSpPr>
        <p:spPr>
          <a:xfrm>
            <a:off x="400773"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t>分光</a:t>
            </a:r>
            <a:endParaRPr lang="ja-JP" altLang="en-US" dirty="0"/>
          </a:p>
        </p:txBody>
      </p:sp>
      <p:grpSp>
        <p:nvGrpSpPr>
          <p:cNvPr id="33" name="グループ化 32"/>
          <p:cNvGrpSpPr/>
          <p:nvPr/>
        </p:nvGrpSpPr>
        <p:grpSpPr>
          <a:xfrm>
            <a:off x="1140543" y="1536700"/>
            <a:ext cx="7826374" cy="2362200"/>
            <a:chOff x="993775" y="3365500"/>
            <a:chExt cx="7581900" cy="2832100"/>
          </a:xfrm>
        </p:grpSpPr>
        <p:grpSp>
          <p:nvGrpSpPr>
            <p:cNvPr id="34" name="Group 38"/>
            <p:cNvGrpSpPr>
              <a:grpSpLocks/>
            </p:cNvGrpSpPr>
            <p:nvPr/>
          </p:nvGrpSpPr>
          <p:grpSpPr bwMode="auto">
            <a:xfrm>
              <a:off x="1069975" y="3776663"/>
              <a:ext cx="6961188" cy="1908175"/>
              <a:chOff x="306" y="2529"/>
              <a:chExt cx="4385" cy="1202"/>
            </a:xfrm>
          </p:grpSpPr>
          <p:sp>
            <p:nvSpPr>
              <p:cNvPr id="44" name="Oval 26"/>
              <p:cNvSpPr>
                <a:spLocks noChangeArrowheads="1"/>
              </p:cNvSpPr>
              <p:nvPr/>
            </p:nvSpPr>
            <p:spPr bwMode="auto">
              <a:xfrm>
                <a:off x="3708" y="2599"/>
                <a:ext cx="83" cy="9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 name="AutoShape 17"/>
              <p:cNvSpPr>
                <a:spLocks noChangeArrowheads="1"/>
              </p:cNvSpPr>
              <p:nvPr/>
            </p:nvSpPr>
            <p:spPr bwMode="auto">
              <a:xfrm>
                <a:off x="3195" y="2613"/>
                <a:ext cx="242" cy="901"/>
              </a:xfrm>
              <a:prstGeom prst="rtTriangl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 name="Oval 14"/>
              <p:cNvSpPr>
                <a:spLocks noChangeArrowheads="1"/>
              </p:cNvSpPr>
              <p:nvPr/>
            </p:nvSpPr>
            <p:spPr bwMode="auto">
              <a:xfrm>
                <a:off x="2712" y="2621"/>
                <a:ext cx="83" cy="9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 name="Oval 4"/>
              <p:cNvSpPr>
                <a:spLocks noChangeArrowheads="1"/>
              </p:cNvSpPr>
              <p:nvPr/>
            </p:nvSpPr>
            <p:spPr bwMode="auto">
              <a:xfrm>
                <a:off x="507" y="2529"/>
                <a:ext cx="158" cy="120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 name="Line 5"/>
              <p:cNvSpPr>
                <a:spLocks noChangeShapeType="1"/>
              </p:cNvSpPr>
              <p:nvPr/>
            </p:nvSpPr>
            <p:spPr bwMode="auto">
              <a:xfrm>
                <a:off x="306" y="3072"/>
                <a:ext cx="301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 name="Line 6"/>
              <p:cNvSpPr>
                <a:spLocks noChangeShapeType="1"/>
              </p:cNvSpPr>
              <p:nvPr/>
            </p:nvSpPr>
            <p:spPr bwMode="auto">
              <a:xfrm>
                <a:off x="1876" y="2546"/>
                <a:ext cx="0" cy="4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4" name="Line 7"/>
              <p:cNvSpPr>
                <a:spLocks noChangeShapeType="1"/>
              </p:cNvSpPr>
              <p:nvPr/>
            </p:nvSpPr>
            <p:spPr bwMode="auto">
              <a:xfrm>
                <a:off x="1876" y="3130"/>
                <a:ext cx="0" cy="4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 name="Line 8"/>
              <p:cNvSpPr>
                <a:spLocks noChangeShapeType="1"/>
              </p:cNvSpPr>
              <p:nvPr/>
            </p:nvSpPr>
            <p:spPr bwMode="auto">
              <a:xfrm>
                <a:off x="1826" y="3130"/>
                <a:ext cx="10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9"/>
              <p:cNvSpPr>
                <a:spLocks noChangeShapeType="1"/>
              </p:cNvSpPr>
              <p:nvPr/>
            </p:nvSpPr>
            <p:spPr bwMode="auto">
              <a:xfrm>
                <a:off x="1826" y="3034"/>
                <a:ext cx="10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 name="Line 10"/>
              <p:cNvSpPr>
                <a:spLocks noChangeShapeType="1"/>
              </p:cNvSpPr>
              <p:nvPr/>
            </p:nvSpPr>
            <p:spPr bwMode="auto">
              <a:xfrm>
                <a:off x="323" y="2579"/>
                <a:ext cx="2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 name="Line 11"/>
              <p:cNvSpPr>
                <a:spLocks noChangeShapeType="1"/>
              </p:cNvSpPr>
              <p:nvPr/>
            </p:nvSpPr>
            <p:spPr bwMode="auto">
              <a:xfrm>
                <a:off x="306" y="3656"/>
                <a:ext cx="24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9" name="Line 12"/>
              <p:cNvSpPr>
                <a:spLocks noChangeShapeType="1"/>
              </p:cNvSpPr>
              <p:nvPr/>
            </p:nvSpPr>
            <p:spPr bwMode="auto">
              <a:xfrm>
                <a:off x="582" y="2562"/>
                <a:ext cx="2170" cy="8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Line 13"/>
              <p:cNvSpPr>
                <a:spLocks noChangeShapeType="1"/>
              </p:cNvSpPr>
              <p:nvPr/>
            </p:nvSpPr>
            <p:spPr bwMode="auto">
              <a:xfrm flipV="1">
                <a:off x="540" y="2704"/>
                <a:ext cx="2204" cy="9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 name="Line 15"/>
              <p:cNvSpPr>
                <a:spLocks noChangeShapeType="1"/>
              </p:cNvSpPr>
              <p:nvPr/>
            </p:nvSpPr>
            <p:spPr bwMode="auto">
              <a:xfrm>
                <a:off x="2752" y="2688"/>
                <a:ext cx="4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 name="Line 16"/>
              <p:cNvSpPr>
                <a:spLocks noChangeShapeType="1"/>
              </p:cNvSpPr>
              <p:nvPr/>
            </p:nvSpPr>
            <p:spPr bwMode="auto">
              <a:xfrm>
                <a:off x="2744" y="3414"/>
                <a:ext cx="6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Line 18"/>
              <p:cNvSpPr>
                <a:spLocks noChangeShapeType="1"/>
              </p:cNvSpPr>
              <p:nvPr/>
            </p:nvSpPr>
            <p:spPr bwMode="auto">
              <a:xfrm flipV="1">
                <a:off x="3754" y="3072"/>
                <a:ext cx="935" cy="334"/>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19"/>
              <p:cNvSpPr>
                <a:spLocks noChangeShapeType="1"/>
              </p:cNvSpPr>
              <p:nvPr/>
            </p:nvSpPr>
            <p:spPr bwMode="auto">
              <a:xfrm>
                <a:off x="3746" y="2696"/>
                <a:ext cx="935" cy="368"/>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Line 20"/>
              <p:cNvSpPr>
                <a:spLocks noChangeShapeType="1"/>
              </p:cNvSpPr>
              <p:nvPr/>
            </p:nvSpPr>
            <p:spPr bwMode="auto">
              <a:xfrm flipV="1">
                <a:off x="3729" y="2804"/>
                <a:ext cx="960" cy="539"/>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 name="Line 21"/>
              <p:cNvSpPr>
                <a:spLocks noChangeShapeType="1"/>
              </p:cNvSpPr>
              <p:nvPr/>
            </p:nvSpPr>
            <p:spPr bwMode="auto">
              <a:xfrm>
                <a:off x="4689" y="2764"/>
                <a:ext cx="0" cy="6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 name="Line 22"/>
              <p:cNvSpPr>
                <a:spLocks noChangeShapeType="1"/>
              </p:cNvSpPr>
              <p:nvPr/>
            </p:nvSpPr>
            <p:spPr bwMode="auto">
              <a:xfrm>
                <a:off x="3746" y="2604"/>
                <a:ext cx="943" cy="2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Line 23"/>
              <p:cNvSpPr>
                <a:spLocks noChangeShapeType="1"/>
              </p:cNvSpPr>
              <p:nvPr/>
            </p:nvSpPr>
            <p:spPr bwMode="auto">
              <a:xfrm>
                <a:off x="3737" y="2812"/>
                <a:ext cx="943" cy="559"/>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9" name="Line 24"/>
              <p:cNvSpPr>
                <a:spLocks noChangeShapeType="1"/>
              </p:cNvSpPr>
              <p:nvPr/>
            </p:nvSpPr>
            <p:spPr bwMode="auto">
              <a:xfrm flipV="1">
                <a:off x="3762" y="3372"/>
                <a:ext cx="918" cy="117"/>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0" name="Line 27"/>
              <p:cNvSpPr>
                <a:spLocks noChangeShapeType="1"/>
              </p:cNvSpPr>
              <p:nvPr/>
            </p:nvSpPr>
            <p:spPr bwMode="auto">
              <a:xfrm flipV="1">
                <a:off x="3231" y="2596"/>
                <a:ext cx="517" cy="9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Line 28"/>
              <p:cNvSpPr>
                <a:spLocks noChangeShapeType="1"/>
              </p:cNvSpPr>
              <p:nvPr/>
            </p:nvSpPr>
            <p:spPr bwMode="auto">
              <a:xfrm flipV="1">
                <a:off x="3417" y="3353"/>
                <a:ext cx="314" cy="5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29"/>
              <p:cNvSpPr>
                <a:spLocks noChangeShapeType="1"/>
              </p:cNvSpPr>
              <p:nvPr/>
            </p:nvSpPr>
            <p:spPr bwMode="auto">
              <a:xfrm>
                <a:off x="3330" y="3072"/>
                <a:ext cx="1344"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3" name="Line 30"/>
              <p:cNvSpPr>
                <a:spLocks noChangeShapeType="1"/>
              </p:cNvSpPr>
              <p:nvPr/>
            </p:nvSpPr>
            <p:spPr bwMode="auto">
              <a:xfrm>
                <a:off x="3406" y="3406"/>
                <a:ext cx="359"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 name="Line 31"/>
              <p:cNvSpPr>
                <a:spLocks noChangeShapeType="1"/>
              </p:cNvSpPr>
              <p:nvPr/>
            </p:nvSpPr>
            <p:spPr bwMode="auto">
              <a:xfrm>
                <a:off x="3222" y="2696"/>
                <a:ext cx="526"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32"/>
              <p:cNvSpPr>
                <a:spLocks noChangeShapeType="1"/>
              </p:cNvSpPr>
              <p:nvPr/>
            </p:nvSpPr>
            <p:spPr bwMode="auto">
              <a:xfrm>
                <a:off x="3214" y="2705"/>
                <a:ext cx="534" cy="10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33"/>
              <p:cNvSpPr>
                <a:spLocks noChangeShapeType="1"/>
              </p:cNvSpPr>
              <p:nvPr/>
            </p:nvSpPr>
            <p:spPr bwMode="auto">
              <a:xfrm>
                <a:off x="3416" y="3417"/>
                <a:ext cx="308" cy="6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34"/>
              <p:cNvSpPr>
                <a:spLocks noChangeShapeType="1"/>
              </p:cNvSpPr>
              <p:nvPr/>
            </p:nvSpPr>
            <p:spPr bwMode="auto">
              <a:xfrm>
                <a:off x="3334" y="3083"/>
                <a:ext cx="434" cy="8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 name="Line 35"/>
              <p:cNvSpPr>
                <a:spLocks noChangeShapeType="1"/>
              </p:cNvSpPr>
              <p:nvPr/>
            </p:nvSpPr>
            <p:spPr bwMode="auto">
              <a:xfrm flipV="1">
                <a:off x="3316" y="2994"/>
                <a:ext cx="408" cy="7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9" name="Line 36"/>
              <p:cNvSpPr>
                <a:spLocks noChangeShapeType="1"/>
              </p:cNvSpPr>
              <p:nvPr/>
            </p:nvSpPr>
            <p:spPr bwMode="auto">
              <a:xfrm>
                <a:off x="3757" y="3155"/>
                <a:ext cx="926" cy="218"/>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0" name="Line 37"/>
              <p:cNvSpPr>
                <a:spLocks noChangeShapeType="1"/>
              </p:cNvSpPr>
              <p:nvPr/>
            </p:nvSpPr>
            <p:spPr bwMode="auto">
              <a:xfrm flipV="1">
                <a:off x="3731" y="2797"/>
                <a:ext cx="960" cy="19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5" name="Text Box 39"/>
            <p:cNvSpPr txBox="1">
              <a:spLocks noChangeArrowheads="1"/>
            </p:cNvSpPr>
            <p:nvPr/>
          </p:nvSpPr>
          <p:spPr bwMode="auto">
            <a:xfrm>
              <a:off x="993775" y="5830888"/>
              <a:ext cx="11795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a:t>望遠鏡</a:t>
              </a:r>
            </a:p>
          </p:txBody>
        </p:sp>
        <p:sp>
          <p:nvSpPr>
            <p:cNvPr id="36" name="Text Box 40"/>
            <p:cNvSpPr txBox="1">
              <a:spLocks noChangeArrowheads="1"/>
            </p:cNvSpPr>
            <p:nvPr/>
          </p:nvSpPr>
          <p:spPr bwMode="auto">
            <a:xfrm>
              <a:off x="3087688" y="5699125"/>
              <a:ext cx="954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a:t>スリット</a:t>
              </a:r>
            </a:p>
          </p:txBody>
        </p:sp>
        <p:sp>
          <p:nvSpPr>
            <p:cNvPr id="37" name="Text Box 41"/>
            <p:cNvSpPr txBox="1">
              <a:spLocks noChangeArrowheads="1"/>
            </p:cNvSpPr>
            <p:nvPr/>
          </p:nvSpPr>
          <p:spPr bwMode="auto">
            <a:xfrm>
              <a:off x="4241800" y="3365500"/>
              <a:ext cx="136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a:t>コリメーター</a:t>
              </a:r>
            </a:p>
          </p:txBody>
        </p:sp>
        <p:sp>
          <p:nvSpPr>
            <p:cNvPr id="38" name="Text Box 42"/>
            <p:cNvSpPr txBox="1">
              <a:spLocks noChangeArrowheads="1"/>
            </p:cNvSpPr>
            <p:nvPr/>
          </p:nvSpPr>
          <p:spPr bwMode="auto">
            <a:xfrm>
              <a:off x="5259388" y="5526088"/>
              <a:ext cx="113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a:t>分散素子</a:t>
              </a:r>
            </a:p>
          </p:txBody>
        </p:sp>
        <p:sp>
          <p:nvSpPr>
            <p:cNvPr id="39" name="Text Box 43"/>
            <p:cNvSpPr txBox="1">
              <a:spLocks noChangeArrowheads="1"/>
            </p:cNvSpPr>
            <p:nvPr/>
          </p:nvSpPr>
          <p:spPr bwMode="auto">
            <a:xfrm>
              <a:off x="6161088" y="3365500"/>
              <a:ext cx="808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a:t>カメラ</a:t>
              </a:r>
            </a:p>
          </p:txBody>
        </p:sp>
        <p:sp>
          <p:nvSpPr>
            <p:cNvPr id="40" name="Text Box 44"/>
            <p:cNvSpPr txBox="1">
              <a:spLocks noChangeArrowheads="1"/>
            </p:cNvSpPr>
            <p:nvPr/>
          </p:nvSpPr>
          <p:spPr bwMode="auto">
            <a:xfrm>
              <a:off x="7594600" y="5407025"/>
              <a:ext cx="981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a:t>検出器</a:t>
              </a:r>
            </a:p>
          </p:txBody>
        </p:sp>
      </p:grpSp>
      <p:sp>
        <p:nvSpPr>
          <p:cNvPr id="101" name="二等辺三角形 100"/>
          <p:cNvSpPr/>
          <p:nvPr/>
        </p:nvSpPr>
        <p:spPr>
          <a:xfrm rot="10800000">
            <a:off x="1839149" y="4226754"/>
            <a:ext cx="472440" cy="40132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101"/>
          <p:cNvSpPr/>
          <p:nvPr/>
        </p:nvSpPr>
        <p:spPr>
          <a:xfrm rot="2030753">
            <a:off x="622241" y="3994344"/>
            <a:ext cx="1068073" cy="314959"/>
          </a:xfrm>
          <a:custGeom>
            <a:avLst/>
            <a:gdLst>
              <a:gd name="connsiteX0" fmla="*/ 0 w 7208520"/>
              <a:gd name="connsiteY0" fmla="*/ 0 h 1427483"/>
              <a:gd name="connsiteX1" fmla="*/ 726440 w 7208520"/>
              <a:gd name="connsiteY1" fmla="*/ 1427480 h 1427483"/>
              <a:gd name="connsiteX2" fmla="*/ 1447800 w 7208520"/>
              <a:gd name="connsiteY2" fmla="*/ 15240 h 1427483"/>
              <a:gd name="connsiteX3" fmla="*/ 2164080 w 7208520"/>
              <a:gd name="connsiteY3" fmla="*/ 1422400 h 1427483"/>
              <a:gd name="connsiteX4" fmla="*/ 2870200 w 7208520"/>
              <a:gd name="connsiteY4" fmla="*/ 15240 h 1427483"/>
              <a:gd name="connsiteX5" fmla="*/ 3616960 w 7208520"/>
              <a:gd name="connsiteY5" fmla="*/ 1417320 h 1427483"/>
              <a:gd name="connsiteX6" fmla="*/ 4323080 w 7208520"/>
              <a:gd name="connsiteY6" fmla="*/ 25400 h 1427483"/>
              <a:gd name="connsiteX7" fmla="*/ 5080000 w 7208520"/>
              <a:gd name="connsiteY7" fmla="*/ 1427480 h 1427483"/>
              <a:gd name="connsiteX8" fmla="*/ 5765800 w 7208520"/>
              <a:gd name="connsiteY8" fmla="*/ 25400 h 1427483"/>
              <a:gd name="connsiteX9" fmla="*/ 6482080 w 7208520"/>
              <a:gd name="connsiteY9" fmla="*/ 1422400 h 1427483"/>
              <a:gd name="connsiteX10" fmla="*/ 7208520 w 7208520"/>
              <a:gd name="connsiteY10" fmla="*/ 15240 h 142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8520" h="1427483">
                <a:moveTo>
                  <a:pt x="0" y="0"/>
                </a:moveTo>
                <a:cubicBezTo>
                  <a:pt x="242570" y="712470"/>
                  <a:pt x="485140" y="1424940"/>
                  <a:pt x="726440" y="1427480"/>
                </a:cubicBezTo>
                <a:cubicBezTo>
                  <a:pt x="967740" y="1430020"/>
                  <a:pt x="1208193" y="16087"/>
                  <a:pt x="1447800" y="15240"/>
                </a:cubicBezTo>
                <a:cubicBezTo>
                  <a:pt x="1687407" y="14393"/>
                  <a:pt x="1927013" y="1422400"/>
                  <a:pt x="2164080" y="1422400"/>
                </a:cubicBezTo>
                <a:cubicBezTo>
                  <a:pt x="2401147" y="1422400"/>
                  <a:pt x="2628053" y="16087"/>
                  <a:pt x="2870200" y="15240"/>
                </a:cubicBezTo>
                <a:cubicBezTo>
                  <a:pt x="3112347" y="14393"/>
                  <a:pt x="3374813" y="1415627"/>
                  <a:pt x="3616960" y="1417320"/>
                </a:cubicBezTo>
                <a:cubicBezTo>
                  <a:pt x="3859107" y="1419013"/>
                  <a:pt x="4079240" y="23707"/>
                  <a:pt x="4323080" y="25400"/>
                </a:cubicBezTo>
                <a:cubicBezTo>
                  <a:pt x="4566920" y="27093"/>
                  <a:pt x="4839547" y="1427480"/>
                  <a:pt x="5080000" y="1427480"/>
                </a:cubicBezTo>
                <a:cubicBezTo>
                  <a:pt x="5320453" y="1427480"/>
                  <a:pt x="5532120" y="26247"/>
                  <a:pt x="5765800" y="25400"/>
                </a:cubicBezTo>
                <a:cubicBezTo>
                  <a:pt x="5999480" y="24553"/>
                  <a:pt x="6241627" y="1424093"/>
                  <a:pt x="6482080" y="1422400"/>
                </a:cubicBezTo>
                <a:cubicBezTo>
                  <a:pt x="6722533" y="1420707"/>
                  <a:pt x="6965526" y="717973"/>
                  <a:pt x="7208520" y="152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8072621"/>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部品</a:t>
            </a:r>
            <a:endParaRPr kumimoji="1" lang="ja-JP" altLang="en-US" dirty="0"/>
          </a:p>
        </p:txBody>
      </p:sp>
      <p:sp>
        <p:nvSpPr>
          <p:cNvPr id="4" name="テキスト ボックス 3"/>
          <p:cNvSpPr txBox="1"/>
          <p:nvPr/>
        </p:nvSpPr>
        <p:spPr>
          <a:xfrm>
            <a:off x="1068104" y="1368344"/>
            <a:ext cx="4072466" cy="1384995"/>
          </a:xfrm>
          <a:prstGeom prst="rect">
            <a:avLst/>
          </a:prstGeom>
          <a:noFill/>
        </p:spPr>
        <p:txBody>
          <a:bodyPr wrap="square" rtlCol="0">
            <a:spAutoFit/>
          </a:bodyPr>
          <a:lstStyle/>
          <a:p>
            <a:r>
              <a:rPr kumimoji="1" lang="ja-JP" altLang="en-US" sz="2800" dirty="0" smtClean="0"/>
              <a:t>・</a:t>
            </a:r>
            <a:r>
              <a:rPr kumimoji="1" lang="en-US" altLang="ja-JP" sz="2800" dirty="0" smtClean="0"/>
              <a:t>MEMS</a:t>
            </a:r>
            <a:r>
              <a:rPr kumimoji="1" lang="ja-JP" altLang="en-US" sz="2800" dirty="0" smtClean="0"/>
              <a:t>ミラー</a:t>
            </a:r>
            <a:endParaRPr lang="en-US" altLang="ja-JP" sz="2800" dirty="0"/>
          </a:p>
          <a:p>
            <a:r>
              <a:rPr lang="ja-JP" altLang="en-US" sz="2800" dirty="0" smtClean="0"/>
              <a:t>・モスアイ反射防止構造</a:t>
            </a:r>
            <a:endParaRPr lang="en-US" altLang="ja-JP" sz="2800" dirty="0" smtClean="0"/>
          </a:p>
          <a:p>
            <a:r>
              <a:rPr lang="ja-JP" altLang="en-US" sz="2800" dirty="0" smtClean="0"/>
              <a:t>・メタルメッシュフィルタ</a:t>
            </a:r>
            <a:endParaRPr lang="en-US" altLang="ja-JP"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359" y="262467"/>
            <a:ext cx="3017308" cy="3017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5503333" y="3124201"/>
            <a:ext cx="3073400" cy="276999"/>
          </a:xfrm>
          <a:prstGeom prst="rect">
            <a:avLst/>
          </a:prstGeom>
          <a:noFill/>
        </p:spPr>
        <p:txBody>
          <a:bodyPr wrap="square" rtlCol="0">
            <a:spAutoFit/>
          </a:bodyPr>
          <a:lstStyle/>
          <a:p>
            <a:r>
              <a:rPr kumimoji="1" lang="ja-JP" altLang="en-US" sz="1200" dirty="0" smtClean="0"/>
              <a:t>東北大　光マイクロシステムグループ</a:t>
            </a:r>
            <a:r>
              <a:rPr kumimoji="1" lang="en-US" altLang="ja-JP" sz="1200" dirty="0" smtClean="0"/>
              <a:t>HP</a:t>
            </a:r>
            <a:r>
              <a:rPr kumimoji="1" lang="ja-JP" altLang="en-US" sz="1200" dirty="0" smtClean="0"/>
              <a:t>より</a:t>
            </a:r>
            <a:endParaRPr kumimoji="1" lang="ja-JP" altLang="en-US" sz="1200" dirty="0"/>
          </a:p>
        </p:txBody>
      </p:sp>
      <p:sp>
        <p:nvSpPr>
          <p:cNvPr id="7" name="テキスト ボックス 6"/>
          <p:cNvSpPr txBox="1"/>
          <p:nvPr/>
        </p:nvSpPr>
        <p:spPr>
          <a:xfrm>
            <a:off x="1517487" y="4581118"/>
            <a:ext cx="3166533" cy="1354217"/>
          </a:xfrm>
          <a:prstGeom prst="rect">
            <a:avLst/>
          </a:prstGeom>
          <a:noFill/>
        </p:spPr>
        <p:txBody>
          <a:bodyPr wrap="square" rtlCol="0">
            <a:spAutoFit/>
          </a:bodyPr>
          <a:lstStyle/>
          <a:p>
            <a:r>
              <a:rPr lang="ja-JP" altLang="en-US" dirty="0"/>
              <a:t>半導体加工技術を応用して微細加工を</a:t>
            </a:r>
            <a:r>
              <a:rPr lang="ja-JP" altLang="en-US" dirty="0" smtClean="0"/>
              <a:t>行う</a:t>
            </a:r>
            <a:endParaRPr lang="en-US" altLang="ja-JP" dirty="0" smtClean="0"/>
          </a:p>
          <a:p>
            <a:r>
              <a:rPr lang="ja-JP" altLang="en-US" sz="2800" dirty="0" smtClean="0"/>
              <a:t>マイクロマシニング</a:t>
            </a:r>
            <a:endParaRPr lang="en-US" altLang="ja-JP" sz="2800" dirty="0" smtClean="0"/>
          </a:p>
          <a:p>
            <a:endParaRPr lang="en-US" altLang="ja-JP" dirty="0" smtClean="0"/>
          </a:p>
        </p:txBody>
      </p:sp>
      <p:sp>
        <p:nvSpPr>
          <p:cNvPr id="6" name="下矢印 5"/>
          <p:cNvSpPr/>
          <p:nvPr/>
        </p:nvSpPr>
        <p:spPr>
          <a:xfrm>
            <a:off x="1441939" y="2836984"/>
            <a:ext cx="3318282" cy="1651000"/>
          </a:xfrm>
          <a:prstGeom prst="downArrow">
            <a:avLst>
              <a:gd name="adj1" fmla="val 68378"/>
              <a:gd name="adj2" fmla="val 343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ミクロンオーダーの構造</a:t>
            </a:r>
            <a:endParaRPr kumimoji="1" lang="ja-JP" altLang="en-US" sz="2000" dirty="0"/>
          </a:p>
        </p:txBody>
      </p:sp>
    </p:spTree>
    <p:extLst>
      <p:ext uri="{BB962C8B-B14F-4D97-AF65-F5344CB8AC3E}">
        <p14:creationId xmlns:p14="http://schemas.microsoft.com/office/powerpoint/2010/main" val="2442406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電波受信機の特徴</a:t>
            </a:r>
            <a:r>
              <a:rPr kumimoji="1" lang="en-US" altLang="ja-JP" dirty="0" smtClean="0"/>
              <a:t/>
            </a:r>
            <a:br>
              <a:rPr kumimoji="1" lang="en-US" altLang="ja-JP" dirty="0" smtClean="0"/>
            </a:br>
            <a:r>
              <a:rPr lang="ja-JP" altLang="en-US" dirty="0"/>
              <a:t>金属</a:t>
            </a:r>
            <a:r>
              <a:rPr lang="ja-JP" altLang="en-US" dirty="0" smtClean="0"/>
              <a:t>加工可能なサイズ</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27" y="1828800"/>
            <a:ext cx="8900273" cy="4551277"/>
          </a:xfrm>
          <a:prstGeom prst="rect">
            <a:avLst/>
          </a:prstGeom>
        </p:spPr>
      </p:pic>
      <p:sp>
        <p:nvSpPr>
          <p:cNvPr id="4" name="コンテンツ プレースホルダー 2"/>
          <p:cNvSpPr>
            <a:spLocks noGrp="1"/>
          </p:cNvSpPr>
          <p:nvPr>
            <p:ph idx="1"/>
          </p:nvPr>
        </p:nvSpPr>
        <p:spPr>
          <a:xfrm>
            <a:off x="4211136" y="6170699"/>
            <a:ext cx="1481666" cy="295766"/>
          </a:xfrm>
        </p:spPr>
        <p:txBody>
          <a:bodyPr>
            <a:normAutofit fontScale="92500" lnSpcReduction="20000"/>
          </a:bodyPr>
          <a:lstStyle/>
          <a:p>
            <a:pPr marL="0" indent="0">
              <a:buNone/>
            </a:pPr>
            <a:r>
              <a:rPr kumimoji="1" lang="en-US" altLang="ja-JP" sz="1600" b="1" dirty="0" smtClean="0">
                <a:solidFill>
                  <a:srgbClr val="FF0000"/>
                </a:solidFill>
              </a:rPr>
              <a:t>405-430 </a:t>
            </a:r>
            <a:r>
              <a:rPr lang="en-US" altLang="ja-JP" sz="1600" b="1" dirty="0" smtClean="0">
                <a:solidFill>
                  <a:srgbClr val="FF0000"/>
                </a:solidFill>
              </a:rPr>
              <a:t>GHz</a:t>
            </a:r>
            <a:endParaRPr lang="ja-JP" altLang="en-US" sz="1600" b="1" dirty="0" smtClean="0">
              <a:solidFill>
                <a:srgbClr val="FF0000"/>
              </a:solidFill>
            </a:endParaRPr>
          </a:p>
        </p:txBody>
      </p:sp>
      <p:sp>
        <p:nvSpPr>
          <p:cNvPr id="5" name="コンテンツ プレースホルダー 2"/>
          <p:cNvSpPr txBox="1">
            <a:spLocks/>
          </p:cNvSpPr>
          <p:nvPr/>
        </p:nvSpPr>
        <p:spPr>
          <a:xfrm>
            <a:off x="2460204" y="5582216"/>
            <a:ext cx="1481666" cy="711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b="1" dirty="0" smtClean="0">
                <a:solidFill>
                  <a:srgbClr val="FFFF00"/>
                </a:solidFill>
              </a:rPr>
              <a:t>430-455 GHz</a:t>
            </a:r>
            <a:endParaRPr lang="ja-JP" altLang="en-US" sz="1600" b="1" dirty="0" smtClean="0">
              <a:solidFill>
                <a:srgbClr val="FFFF00"/>
              </a:solidFill>
            </a:endParaRPr>
          </a:p>
          <a:p>
            <a:pPr marL="0" indent="0">
              <a:buFont typeface="Arial" panose="020B0604020202020204" pitchFamily="34" charset="0"/>
              <a:buNone/>
            </a:pPr>
            <a:r>
              <a:rPr lang="en-US" altLang="ja-JP" sz="1600" b="1" dirty="0" smtClean="0">
                <a:solidFill>
                  <a:srgbClr val="FFFF00"/>
                </a:solidFill>
              </a:rPr>
              <a:t> </a:t>
            </a:r>
            <a:endParaRPr lang="ja-JP" altLang="en-US" sz="1600" b="1" dirty="0">
              <a:solidFill>
                <a:srgbClr val="FFFF00"/>
              </a:solidFill>
            </a:endParaRPr>
          </a:p>
        </p:txBody>
      </p:sp>
      <p:sp>
        <p:nvSpPr>
          <p:cNvPr id="6" name="コンテンツ プレースホルダー 2"/>
          <p:cNvSpPr txBox="1">
            <a:spLocks/>
          </p:cNvSpPr>
          <p:nvPr/>
        </p:nvSpPr>
        <p:spPr>
          <a:xfrm>
            <a:off x="980020" y="4733554"/>
            <a:ext cx="1481666" cy="711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600" b="1" dirty="0" smtClean="0">
                <a:solidFill>
                  <a:srgbClr val="00B0F0"/>
                </a:solidFill>
              </a:rPr>
              <a:t>455-480 GHz</a:t>
            </a:r>
            <a:endParaRPr lang="ja-JP" altLang="en-US" sz="1600" b="1" dirty="0">
              <a:solidFill>
                <a:srgbClr val="00B0F0"/>
              </a:solidFill>
            </a:endParaRPr>
          </a:p>
        </p:txBody>
      </p:sp>
      <p:sp>
        <p:nvSpPr>
          <p:cNvPr id="7" name="コンテンツ プレースホルダー 2"/>
          <p:cNvSpPr txBox="1">
            <a:spLocks/>
          </p:cNvSpPr>
          <p:nvPr/>
        </p:nvSpPr>
        <p:spPr>
          <a:xfrm>
            <a:off x="3115734" y="1973803"/>
            <a:ext cx="1481666" cy="526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1600" dirty="0" smtClean="0">
                <a:solidFill>
                  <a:schemeClr val="bg1"/>
                </a:solidFill>
              </a:rPr>
              <a:t>Input</a:t>
            </a:r>
            <a:endParaRPr lang="ja-JP" altLang="en-US" sz="1600" dirty="0">
              <a:solidFill>
                <a:schemeClr val="bg1"/>
              </a:solidFill>
            </a:endParaRPr>
          </a:p>
        </p:txBody>
      </p:sp>
      <p:sp>
        <p:nvSpPr>
          <p:cNvPr id="8" name="コンテンツ プレースホルダー 2"/>
          <p:cNvSpPr txBox="1">
            <a:spLocks/>
          </p:cNvSpPr>
          <p:nvPr/>
        </p:nvSpPr>
        <p:spPr>
          <a:xfrm>
            <a:off x="-515198" y="4232537"/>
            <a:ext cx="1875369" cy="526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1600" dirty="0" smtClean="0"/>
              <a:t>Terminator</a:t>
            </a:r>
            <a:endParaRPr lang="ja-JP" altLang="en-US" sz="1600" dirty="0"/>
          </a:p>
        </p:txBody>
      </p:sp>
      <p:cxnSp>
        <p:nvCxnSpPr>
          <p:cNvPr id="9" name="直線矢印コネクタ 8"/>
          <p:cNvCxnSpPr/>
          <p:nvPr/>
        </p:nvCxnSpPr>
        <p:spPr>
          <a:xfrm flipH="1">
            <a:off x="469053" y="4383952"/>
            <a:ext cx="685802" cy="5156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コンテンツ プレースホルダー 2"/>
          <p:cNvSpPr txBox="1">
            <a:spLocks/>
          </p:cNvSpPr>
          <p:nvPr/>
        </p:nvSpPr>
        <p:spPr>
          <a:xfrm>
            <a:off x="937789" y="5174640"/>
            <a:ext cx="1875369" cy="526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1600" dirty="0" smtClean="0"/>
              <a:t>Terminator</a:t>
            </a:r>
            <a:endParaRPr lang="ja-JP" altLang="en-US" sz="1600" dirty="0"/>
          </a:p>
        </p:txBody>
      </p:sp>
      <p:sp>
        <p:nvSpPr>
          <p:cNvPr id="11" name="コンテンツ プレースホルダー 2"/>
          <p:cNvSpPr txBox="1">
            <a:spLocks/>
          </p:cNvSpPr>
          <p:nvPr/>
        </p:nvSpPr>
        <p:spPr>
          <a:xfrm>
            <a:off x="2524018" y="5946126"/>
            <a:ext cx="1875369" cy="526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1600" dirty="0" smtClean="0"/>
              <a:t>Terminator</a:t>
            </a:r>
            <a:endParaRPr lang="ja-JP" altLang="en-US" sz="1600" dirty="0"/>
          </a:p>
        </p:txBody>
      </p:sp>
      <p:sp>
        <p:nvSpPr>
          <p:cNvPr id="12" name="コンテンツ プレースホルダー 2"/>
          <p:cNvSpPr txBox="1">
            <a:spLocks/>
          </p:cNvSpPr>
          <p:nvPr/>
        </p:nvSpPr>
        <p:spPr>
          <a:xfrm>
            <a:off x="7658522" y="3908427"/>
            <a:ext cx="1875369" cy="526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1600" dirty="0" smtClean="0"/>
              <a:t>Terminator</a:t>
            </a:r>
            <a:endParaRPr lang="ja-JP" altLang="en-US" sz="1600" dirty="0"/>
          </a:p>
        </p:txBody>
      </p:sp>
      <p:cxnSp>
        <p:nvCxnSpPr>
          <p:cNvPr id="13" name="直線矢印コネクタ 12"/>
          <p:cNvCxnSpPr/>
          <p:nvPr/>
        </p:nvCxnSpPr>
        <p:spPr>
          <a:xfrm>
            <a:off x="8028940" y="4375114"/>
            <a:ext cx="567267" cy="3221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コンテンツ プレースホルダー 2"/>
          <p:cNvSpPr txBox="1">
            <a:spLocks/>
          </p:cNvSpPr>
          <p:nvPr/>
        </p:nvSpPr>
        <p:spPr>
          <a:xfrm>
            <a:off x="1561254" y="2755308"/>
            <a:ext cx="1875369" cy="526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1600" dirty="0" smtClean="0">
                <a:solidFill>
                  <a:schemeClr val="bg1"/>
                </a:solidFill>
              </a:rPr>
              <a:t>Filters</a:t>
            </a:r>
            <a:endParaRPr lang="ja-JP" altLang="en-US" sz="1600" dirty="0">
              <a:solidFill>
                <a:schemeClr val="bg1"/>
              </a:solidFill>
            </a:endParaRPr>
          </a:p>
        </p:txBody>
      </p:sp>
      <p:sp>
        <p:nvSpPr>
          <p:cNvPr id="15" name="コンテンツ プレースホルダー 2"/>
          <p:cNvSpPr txBox="1">
            <a:spLocks/>
          </p:cNvSpPr>
          <p:nvPr/>
        </p:nvSpPr>
        <p:spPr>
          <a:xfrm>
            <a:off x="1360171" y="2064756"/>
            <a:ext cx="2302935" cy="5261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en-US" altLang="ja-JP" sz="1600" dirty="0" smtClean="0">
                <a:solidFill>
                  <a:schemeClr val="bg1"/>
                </a:solidFill>
              </a:rPr>
              <a:t>90 degree hybrid couplers</a:t>
            </a:r>
            <a:endParaRPr lang="ja-JP" altLang="en-US" sz="1600" dirty="0">
              <a:solidFill>
                <a:schemeClr val="bg1"/>
              </a:solidFill>
            </a:endParaRPr>
          </a:p>
        </p:txBody>
      </p:sp>
      <p:cxnSp>
        <p:nvCxnSpPr>
          <p:cNvPr id="16" name="直線矢印コネクタ 15"/>
          <p:cNvCxnSpPr/>
          <p:nvPr/>
        </p:nvCxnSpPr>
        <p:spPr>
          <a:xfrm flipH="1">
            <a:off x="674369" y="4442989"/>
            <a:ext cx="685802" cy="515662"/>
          </a:xfrm>
          <a:prstGeom prst="straightConnector1">
            <a:avLst/>
          </a:prstGeom>
          <a:ln>
            <a:solidFill>
              <a:srgbClr val="00B0F0"/>
            </a:solidFill>
            <a:tailEnd type="triangle"/>
          </a:ln>
        </p:spPr>
        <p:style>
          <a:lnRef idx="3">
            <a:schemeClr val="dk1"/>
          </a:lnRef>
          <a:fillRef idx="0">
            <a:schemeClr val="dk1"/>
          </a:fillRef>
          <a:effectRef idx="2">
            <a:schemeClr val="dk1"/>
          </a:effectRef>
          <a:fontRef idx="minor">
            <a:schemeClr val="tx1"/>
          </a:fontRef>
        </p:style>
      </p:cxnSp>
      <p:cxnSp>
        <p:nvCxnSpPr>
          <p:cNvPr id="17" name="直線矢印コネクタ 16"/>
          <p:cNvCxnSpPr/>
          <p:nvPr/>
        </p:nvCxnSpPr>
        <p:spPr>
          <a:xfrm flipH="1">
            <a:off x="1989245" y="5270185"/>
            <a:ext cx="685802" cy="5156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直線矢印コネクタ 17"/>
          <p:cNvCxnSpPr/>
          <p:nvPr/>
        </p:nvCxnSpPr>
        <p:spPr>
          <a:xfrm flipH="1">
            <a:off x="2194561" y="5329222"/>
            <a:ext cx="685802" cy="515662"/>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9" name="直線矢印コネクタ 18"/>
          <p:cNvCxnSpPr/>
          <p:nvPr/>
        </p:nvCxnSpPr>
        <p:spPr>
          <a:xfrm flipH="1">
            <a:off x="3545840" y="6039058"/>
            <a:ext cx="685802" cy="5156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直線矢印コネクタ 19"/>
          <p:cNvCxnSpPr/>
          <p:nvPr/>
        </p:nvCxnSpPr>
        <p:spPr>
          <a:xfrm flipH="1">
            <a:off x="3751156" y="6098095"/>
            <a:ext cx="685802" cy="51566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2" name="直線矢印コネクタ 21"/>
          <p:cNvCxnSpPr/>
          <p:nvPr/>
        </p:nvCxnSpPr>
        <p:spPr>
          <a:xfrm>
            <a:off x="1875847" y="3565684"/>
            <a:ext cx="3262745" cy="1859890"/>
          </a:xfrm>
          <a:prstGeom prst="straightConnector1">
            <a:avLst/>
          </a:prstGeom>
          <a:ln w="1905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V="1">
            <a:off x="2530549" y="2761944"/>
            <a:ext cx="2748670" cy="2160930"/>
          </a:xfrm>
          <a:prstGeom prst="straightConnector1">
            <a:avLst/>
          </a:prstGeom>
          <a:ln w="1905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7770466" y="4171519"/>
            <a:ext cx="49640" cy="364691"/>
          </a:xfrm>
          <a:prstGeom prst="straightConnector1">
            <a:avLst/>
          </a:prstGeom>
          <a:ln w="1905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7770466" y="3907633"/>
            <a:ext cx="258474" cy="163899"/>
          </a:xfrm>
          <a:prstGeom prst="straightConnector1">
            <a:avLst/>
          </a:prstGeom>
          <a:ln w="1905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rot="19326958">
            <a:off x="3388510" y="3153079"/>
            <a:ext cx="1571276" cy="369332"/>
          </a:xfrm>
          <a:prstGeom prst="rect">
            <a:avLst/>
          </a:prstGeom>
          <a:noFill/>
        </p:spPr>
        <p:txBody>
          <a:bodyPr wrap="square" rtlCol="0">
            <a:spAutoFit/>
          </a:bodyPr>
          <a:lstStyle/>
          <a:p>
            <a:r>
              <a:rPr lang="ja-JP" altLang="en-US" dirty="0" smtClean="0">
                <a:solidFill>
                  <a:srgbClr val="FFC000"/>
                </a:solidFill>
              </a:rPr>
              <a:t>およそ</a:t>
            </a:r>
            <a:r>
              <a:rPr kumimoji="1" lang="en-US" altLang="ja-JP" dirty="0" smtClean="0">
                <a:solidFill>
                  <a:srgbClr val="FFC000"/>
                </a:solidFill>
              </a:rPr>
              <a:t>8mm</a:t>
            </a:r>
            <a:endParaRPr kumimoji="1" lang="ja-JP" altLang="en-US" dirty="0">
              <a:solidFill>
                <a:srgbClr val="FFC000"/>
              </a:solidFill>
            </a:endParaRPr>
          </a:p>
        </p:txBody>
      </p:sp>
      <p:sp>
        <p:nvSpPr>
          <p:cNvPr id="26" name="テキスト ボックス 25"/>
          <p:cNvSpPr txBox="1"/>
          <p:nvPr/>
        </p:nvSpPr>
        <p:spPr>
          <a:xfrm rot="1871322">
            <a:off x="2201208" y="3698884"/>
            <a:ext cx="1571276" cy="369332"/>
          </a:xfrm>
          <a:prstGeom prst="rect">
            <a:avLst/>
          </a:prstGeom>
          <a:noFill/>
        </p:spPr>
        <p:txBody>
          <a:bodyPr wrap="square" rtlCol="0">
            <a:spAutoFit/>
          </a:bodyPr>
          <a:lstStyle/>
          <a:p>
            <a:r>
              <a:rPr lang="ja-JP" altLang="en-US" dirty="0" smtClean="0">
                <a:solidFill>
                  <a:srgbClr val="FFC000"/>
                </a:solidFill>
              </a:rPr>
              <a:t>およそ</a:t>
            </a:r>
            <a:r>
              <a:rPr kumimoji="1" lang="en-US" altLang="ja-JP" dirty="0" smtClean="0">
                <a:solidFill>
                  <a:srgbClr val="FFC000"/>
                </a:solidFill>
              </a:rPr>
              <a:t>8mm</a:t>
            </a:r>
            <a:endParaRPr kumimoji="1" lang="ja-JP" altLang="en-US" dirty="0">
              <a:solidFill>
                <a:srgbClr val="FFC000"/>
              </a:solidFill>
            </a:endParaRPr>
          </a:p>
        </p:txBody>
      </p:sp>
      <p:sp>
        <p:nvSpPr>
          <p:cNvPr id="28" name="テキスト ボックス 27"/>
          <p:cNvSpPr txBox="1"/>
          <p:nvPr/>
        </p:nvSpPr>
        <p:spPr>
          <a:xfrm rot="19326958">
            <a:off x="7476377" y="3156623"/>
            <a:ext cx="1571276" cy="369332"/>
          </a:xfrm>
          <a:prstGeom prst="rect">
            <a:avLst/>
          </a:prstGeom>
          <a:noFill/>
        </p:spPr>
        <p:txBody>
          <a:bodyPr wrap="square" rtlCol="0">
            <a:spAutoFit/>
          </a:bodyPr>
          <a:lstStyle/>
          <a:p>
            <a:r>
              <a:rPr kumimoji="1" lang="en-US" altLang="ja-JP" b="1" dirty="0" smtClean="0">
                <a:solidFill>
                  <a:srgbClr val="FFC000"/>
                </a:solidFill>
              </a:rPr>
              <a:t>280um</a:t>
            </a:r>
            <a:endParaRPr kumimoji="1" lang="ja-JP" altLang="en-US" b="1" dirty="0">
              <a:solidFill>
                <a:srgbClr val="FFC000"/>
              </a:solidFill>
            </a:endParaRPr>
          </a:p>
        </p:txBody>
      </p:sp>
      <p:sp>
        <p:nvSpPr>
          <p:cNvPr id="29" name="テキスト ボックス 28"/>
          <p:cNvSpPr txBox="1"/>
          <p:nvPr/>
        </p:nvSpPr>
        <p:spPr>
          <a:xfrm rot="15590323">
            <a:off x="6858538" y="4444033"/>
            <a:ext cx="1560447" cy="369332"/>
          </a:xfrm>
          <a:prstGeom prst="rect">
            <a:avLst/>
          </a:prstGeom>
          <a:noFill/>
        </p:spPr>
        <p:txBody>
          <a:bodyPr wrap="square" rtlCol="0">
            <a:spAutoFit/>
          </a:bodyPr>
          <a:lstStyle/>
          <a:p>
            <a:r>
              <a:rPr kumimoji="1" lang="en-US" altLang="ja-JP" b="1" dirty="0" smtClean="0">
                <a:solidFill>
                  <a:srgbClr val="FFC000"/>
                </a:solidFill>
              </a:rPr>
              <a:t>560um</a:t>
            </a:r>
            <a:endParaRPr kumimoji="1" lang="ja-JP" altLang="en-US" b="1" dirty="0">
              <a:solidFill>
                <a:srgbClr val="FFC000"/>
              </a:solidFill>
            </a:endParaRPr>
          </a:p>
        </p:txBody>
      </p:sp>
    </p:spTree>
    <p:extLst>
      <p:ext uri="{BB962C8B-B14F-4D97-AF65-F5344CB8AC3E}">
        <p14:creationId xmlns:p14="http://schemas.microsoft.com/office/powerpoint/2010/main" val="196723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21" grpId="0"/>
      <p:bldP spid="26" grpId="0"/>
      <p:bldP spid="28" grpId="0"/>
      <p:bldP spid="29"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4636</TotalTime>
  <Words>1521</Words>
  <Application>Microsoft Office PowerPoint</Application>
  <PresentationFormat>画面に合わせる (4:3)</PresentationFormat>
  <Paragraphs>473</Paragraphs>
  <Slides>42</Slides>
  <Notes>4</Notes>
  <HiddenSlides>0</HiddenSlides>
  <MMClips>0</MMClips>
  <ScaleCrop>false</ScaleCrop>
  <HeadingPairs>
    <vt:vector size="4" baseType="variant">
      <vt:variant>
        <vt:lpstr>テーマ</vt:lpstr>
      </vt:variant>
      <vt:variant>
        <vt:i4>1</vt:i4>
      </vt:variant>
      <vt:variant>
        <vt:lpstr>スライド タイトル</vt:lpstr>
      </vt:variant>
      <vt:variant>
        <vt:i4>42</vt:i4>
      </vt:variant>
    </vt:vector>
  </HeadingPairs>
  <TitlesOfParts>
    <vt:vector size="43" baseType="lpstr">
      <vt:lpstr>Office ​​テーマ</vt:lpstr>
      <vt:lpstr>「第5回可視赤外線観測装置技術ワークショップ」 「第35回天文学に関する技術シンポジウム」合同セッション 「次世代望遠鏡セッション」 「ＡＬＭＡ受信機開発・製造・その次」 </vt:lpstr>
      <vt:lpstr>概要</vt:lpstr>
      <vt:lpstr>電波と光</vt:lpstr>
      <vt:lpstr>波と粒子</vt:lpstr>
      <vt:lpstr>受信機と検出器</vt:lpstr>
      <vt:lpstr>ヘテロダイン受信機</vt:lpstr>
      <vt:lpstr>PowerPoint プレゼンテーション</vt:lpstr>
      <vt:lpstr>部品</vt:lpstr>
      <vt:lpstr>電波受信機の特徴 金属加工可能なサイズ</vt:lpstr>
      <vt:lpstr>PowerPoint プレゼンテーション</vt:lpstr>
      <vt:lpstr>-補償光学の基本- 成り立ちと基本構成</vt:lpstr>
      <vt:lpstr>　干渉計の原理</vt:lpstr>
      <vt:lpstr>アルマ望遠鏡：人類の新しい目</vt:lpstr>
      <vt:lpstr>PowerPoint プレゼンテーション</vt:lpstr>
      <vt:lpstr>PowerPoint プレゼンテーション</vt:lpstr>
      <vt:lpstr>　視力2000を達成！</vt:lpstr>
      <vt:lpstr>　これまでの観測との比較</vt:lpstr>
      <vt:lpstr>アルマシステム</vt:lpstr>
      <vt:lpstr>PowerPoint プレゼンテーション</vt:lpstr>
      <vt:lpstr>PowerPoint プレゼンテーション</vt:lpstr>
      <vt:lpstr>PowerPoint プレゼンテーション</vt:lpstr>
      <vt:lpstr>受信機　生産台数</vt:lpstr>
      <vt:lpstr>ALMA受信機開発　　　　　　　　　　</vt:lpstr>
      <vt:lpstr>ALMA受信機開発　その次</vt:lpstr>
      <vt:lpstr>ALMA受信機保守</vt:lpstr>
      <vt:lpstr>BAND4, 8, 10　修理実績</vt:lpstr>
      <vt:lpstr>PowerPoint プレゼンテーション</vt:lpstr>
      <vt:lpstr>PowerPoint プレゼンテーション</vt:lpstr>
      <vt:lpstr>PowerPoint プレゼンテーション</vt:lpstr>
      <vt:lpstr>PowerPoint プレゼンテーション</vt:lpstr>
      <vt:lpstr>望遠鏡受信機開発</vt:lpstr>
      <vt:lpstr>望遠鏡受信機開発</vt:lpstr>
      <vt:lpstr>望遠鏡受信機開発</vt:lpstr>
      <vt:lpstr>望遠鏡受信機開発</vt:lpstr>
      <vt:lpstr>先端受信機開発</vt:lpstr>
      <vt:lpstr>先端受信機開発</vt:lpstr>
      <vt:lpstr>先端受信機開発</vt:lpstr>
      <vt:lpstr>先端受信機開発</vt:lpstr>
      <vt:lpstr>先端受信機開発</vt:lpstr>
      <vt:lpstr>先端受信機開発</vt:lpstr>
      <vt:lpstr>先端受信機開発</vt:lpstr>
      <vt:lpstr>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「第5回可視赤外線観測装置技術ワークショップ」 「第35回天文学に関する技術シンポジウム」合同セッション 「新世代望遠鏡セッション」 「ＡＬＭＡ受信機開発・製造・その次」 </dc:title>
  <dc:creator>fujii</dc:creator>
  <cp:lastModifiedBy>fujii</cp:lastModifiedBy>
  <cp:revision>139</cp:revision>
  <dcterms:created xsi:type="dcterms:W3CDTF">2015-11-13T05:11:39Z</dcterms:created>
  <dcterms:modified xsi:type="dcterms:W3CDTF">2015-12-09T20:58:42Z</dcterms:modified>
</cp:coreProperties>
</file>