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19" r:id="rId2"/>
    <p:sldMasterId id="2147483872" r:id="rId3"/>
    <p:sldMasterId id="2147483908" r:id="rId4"/>
    <p:sldMasterId id="2147483920" r:id="rId5"/>
    <p:sldMasterId id="2147483958" r:id="rId6"/>
    <p:sldMasterId id="2147483982" r:id="rId7"/>
    <p:sldMasterId id="2147483994" r:id="rId8"/>
  </p:sldMasterIdLst>
  <p:notesMasterIdLst>
    <p:notesMasterId r:id="rId87"/>
  </p:notesMasterIdLst>
  <p:sldIdLst>
    <p:sldId id="413" r:id="rId9"/>
    <p:sldId id="715" r:id="rId10"/>
    <p:sldId id="601" r:id="rId11"/>
    <p:sldId id="657" r:id="rId12"/>
    <p:sldId id="660" r:id="rId13"/>
    <p:sldId id="596" r:id="rId14"/>
    <p:sldId id="597" r:id="rId15"/>
    <p:sldId id="581" r:id="rId16"/>
    <p:sldId id="568" r:id="rId17"/>
    <p:sldId id="697" r:id="rId18"/>
    <p:sldId id="698" r:id="rId19"/>
    <p:sldId id="647" r:id="rId20"/>
    <p:sldId id="651" r:id="rId21"/>
    <p:sldId id="648" r:id="rId22"/>
    <p:sldId id="652" r:id="rId23"/>
    <p:sldId id="653" r:id="rId24"/>
    <p:sldId id="654" r:id="rId25"/>
    <p:sldId id="655" r:id="rId26"/>
    <p:sldId id="649" r:id="rId27"/>
    <p:sldId id="590" r:id="rId28"/>
    <p:sldId id="640" r:id="rId29"/>
    <p:sldId id="572" r:id="rId30"/>
    <p:sldId id="664" r:id="rId31"/>
    <p:sldId id="665" r:id="rId32"/>
    <p:sldId id="666" r:id="rId33"/>
    <p:sldId id="668" r:id="rId34"/>
    <p:sldId id="641" r:id="rId35"/>
    <p:sldId id="643" r:id="rId36"/>
    <p:sldId id="701" r:id="rId37"/>
    <p:sldId id="702" r:id="rId38"/>
    <p:sldId id="703" r:id="rId39"/>
    <p:sldId id="704" r:id="rId40"/>
    <p:sldId id="669" r:id="rId41"/>
    <p:sldId id="670" r:id="rId42"/>
    <p:sldId id="671" r:id="rId43"/>
    <p:sldId id="645" r:id="rId44"/>
    <p:sldId id="705" r:id="rId45"/>
    <p:sldId id="588" r:id="rId46"/>
    <p:sldId id="684" r:id="rId47"/>
    <p:sldId id="685" r:id="rId48"/>
    <p:sldId id="633" r:id="rId49"/>
    <p:sldId id="686" r:id="rId50"/>
    <p:sldId id="687" r:id="rId51"/>
    <p:sldId id="688" r:id="rId52"/>
    <p:sldId id="717" r:id="rId53"/>
    <p:sldId id="689" r:id="rId54"/>
    <p:sldId id="639" r:id="rId55"/>
    <p:sldId id="634" r:id="rId56"/>
    <p:sldId id="635" r:id="rId57"/>
    <p:sldId id="636" r:id="rId58"/>
    <p:sldId id="637" r:id="rId59"/>
    <p:sldId id="608" r:id="rId60"/>
    <p:sldId id="707" r:id="rId61"/>
    <p:sldId id="706" r:id="rId62"/>
    <p:sldId id="607" r:id="rId63"/>
    <p:sldId id="690" r:id="rId64"/>
    <p:sldId id="708" r:id="rId65"/>
    <p:sldId id="709" r:id="rId66"/>
    <p:sldId id="710" r:id="rId67"/>
    <p:sldId id="711" r:id="rId68"/>
    <p:sldId id="712" r:id="rId69"/>
    <p:sldId id="713" r:id="rId70"/>
    <p:sldId id="691" r:id="rId71"/>
    <p:sldId id="682" r:id="rId72"/>
    <p:sldId id="683" r:id="rId73"/>
    <p:sldId id="611" r:id="rId74"/>
    <p:sldId id="716" r:id="rId75"/>
    <p:sldId id="612" r:id="rId76"/>
    <p:sldId id="613" r:id="rId77"/>
    <p:sldId id="614" r:id="rId78"/>
    <p:sldId id="615" r:id="rId79"/>
    <p:sldId id="616" r:id="rId80"/>
    <p:sldId id="617" r:id="rId81"/>
    <p:sldId id="638" r:id="rId82"/>
    <p:sldId id="672" r:id="rId83"/>
    <p:sldId id="673" r:id="rId84"/>
    <p:sldId id="674" r:id="rId85"/>
    <p:sldId id="675" r:id="rId86"/>
  </p:sldIdLst>
  <p:sldSz cx="9144000" cy="6858000" type="screen4x3"/>
  <p:notesSz cx="7099300" cy="102346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3300"/>
    <a:srgbClr val="009900"/>
    <a:srgbClr val="CCFFFF"/>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8" autoAdjust="0"/>
    <p:restoredTop sz="93510" autoAdjust="0"/>
  </p:normalViewPr>
  <p:slideViewPr>
    <p:cSldViewPr>
      <p:cViewPr varScale="1">
        <p:scale>
          <a:sx n="84" d="100"/>
          <a:sy n="84" d="100"/>
        </p:scale>
        <p:origin x="-40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eaLnBrk="1" hangingPunct="1">
              <a:defRPr sz="1300">
                <a:latin typeface="Arial" charset="0"/>
                <a:ea typeface="ＭＳ Ｐゴシック" charset="-128"/>
              </a:defRPr>
            </a:lvl1pPr>
          </a:lstStyle>
          <a:p>
            <a:pPr>
              <a:defRPr/>
            </a:pPr>
            <a:endParaRPr lang="en-US" altLang="ja-JP"/>
          </a:p>
        </p:txBody>
      </p:sp>
      <p:sp>
        <p:nvSpPr>
          <p:cNvPr id="126979"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eaLnBrk="1" hangingPunct="1">
              <a:defRPr sz="1300">
                <a:latin typeface="Arial" charset="0"/>
                <a:ea typeface="ＭＳ Ｐゴシック" charset="-128"/>
              </a:defRPr>
            </a:lvl1pPr>
          </a:lstStyle>
          <a:p>
            <a:pPr>
              <a:defRPr/>
            </a:pPr>
            <a:endParaRPr lang="en-US" altLang="ja-JP"/>
          </a:p>
        </p:txBody>
      </p:sp>
      <p:sp>
        <p:nvSpPr>
          <p:cNvPr id="6148"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6981"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26982"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eaLnBrk="1" hangingPunct="1">
              <a:defRPr sz="1300">
                <a:latin typeface="Arial" charset="0"/>
                <a:ea typeface="ＭＳ Ｐゴシック" charset="-128"/>
              </a:defRPr>
            </a:lvl1pPr>
          </a:lstStyle>
          <a:p>
            <a:pPr>
              <a:defRPr/>
            </a:pPr>
            <a:endParaRPr lang="en-US" altLang="ja-JP"/>
          </a:p>
        </p:txBody>
      </p:sp>
      <p:sp>
        <p:nvSpPr>
          <p:cNvPr id="126983"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eaLnBrk="1" hangingPunct="1">
              <a:defRPr sz="1300"/>
            </a:lvl1pPr>
          </a:lstStyle>
          <a:p>
            <a:pPr>
              <a:defRPr/>
            </a:pPr>
            <a:fld id="{31890227-85F8-4A27-A7AC-2438756EE9F0}"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a:ln/>
        </p:spPr>
      </p:sp>
      <p:sp>
        <p:nvSpPr>
          <p:cNvPr id="8195" name="ノート プレースホルダー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smtClean="0">
              <a:latin typeface="Arial" panose="020B0604020202020204" pitchFamily="34" charset="0"/>
              <a:ea typeface="ＭＳ Ｐ明朝" panose="02020600040205080304" pitchFamily="18" charset="-128"/>
            </a:endParaRPr>
          </a:p>
        </p:txBody>
      </p:sp>
      <p:sp>
        <p:nvSpPr>
          <p:cNvPr id="8196" name="スライド番号プレースホルダー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804763" indent="-309524">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238098" indent="-247620">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733337" indent="-247620">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228576" indent="-247620">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723815" indent="-247620"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219054" indent="-247620"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714293" indent="-247620"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4209532" indent="-247620"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a:spcBef>
                <a:spcPct val="0"/>
              </a:spcBef>
            </a:pPr>
            <a:fld id="{37F4584E-FA0E-4426-96B7-06E4080ABCC9}" type="slidenum">
              <a:rPr lang="en-US" altLang="ja-JP" smtClean="0">
                <a:ea typeface="ＭＳ Ｐゴシック" panose="020B0600070205080204" pitchFamily="50" charset="-128"/>
              </a:rPr>
              <a:pPr>
                <a:spcBef>
                  <a:spcPct val="0"/>
                </a:spcBef>
              </a:pPr>
              <a:t>1</a:t>
            </a:fld>
            <a:endParaRPr lang="en-US" altLang="ja-JP" smtClean="0">
              <a:ea typeface="ＭＳ Ｐゴシック" panose="020B0600070205080204"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90478" fontAlgn="auto">
              <a:spcBef>
                <a:spcPts val="0"/>
              </a:spcBef>
              <a:spcAft>
                <a:spcPts val="0"/>
              </a:spcAft>
              <a:defRPr/>
            </a:pPr>
            <a:fld id="{A74A43B0-52D5-45F1-A1AC-A6CB90B02031}" type="slidenum">
              <a:rPr lang="ja-JP" altLang="en-US" smtClean="0">
                <a:solidFill>
                  <a:prstClr val="black"/>
                </a:solidFill>
                <a:latin typeface="Calibri"/>
              </a:rPr>
              <a:pPr defTabSz="990478" fontAlgn="auto">
                <a:spcBef>
                  <a:spcPts val="0"/>
                </a:spcBef>
                <a:spcAft>
                  <a:spcPts val="0"/>
                </a:spcAft>
                <a:defRPr/>
              </a:pPr>
              <a:t>61</a:t>
            </a:fld>
            <a:endParaRPr lang="ja-JP" altLang="en-US" dirty="0">
              <a:solidFill>
                <a:prstClr val="black"/>
              </a:solidFill>
              <a:latin typeface="Calibri"/>
            </a:endParaRPr>
          </a:p>
        </p:txBody>
      </p:sp>
    </p:spTree>
    <p:extLst>
      <p:ext uri="{BB962C8B-B14F-4D97-AF65-F5344CB8AC3E}">
        <p14:creationId xmlns:p14="http://schemas.microsoft.com/office/powerpoint/2010/main" xmlns="" val="754803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1890227-85F8-4A27-A7AC-2438756EE9F0}" type="slidenum">
              <a:rPr lang="en-US" altLang="ja-JP" smtClean="0"/>
              <a:pPr>
                <a:defRPr/>
              </a:pPr>
              <a:t>18</a:t>
            </a:fld>
            <a:endParaRPr lang="en-US" altLang="ja-JP"/>
          </a:p>
        </p:txBody>
      </p:sp>
    </p:spTree>
    <p:extLst>
      <p:ext uri="{BB962C8B-B14F-4D97-AF65-F5344CB8AC3E}">
        <p14:creationId xmlns:p14="http://schemas.microsoft.com/office/powerpoint/2010/main" xmlns="" val="333191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3CEED8-F4BF-47BF-981C-34389E0F2946}" type="slidenum">
              <a:rPr kumimoji="1" lang="ja-JP" altLang="en-US" smtClean="0"/>
              <a:pPr/>
              <a:t>24</a:t>
            </a:fld>
            <a:endParaRPr kumimoji="1" lang="ja-JP" altLang="en-US"/>
          </a:p>
        </p:txBody>
      </p:sp>
    </p:spTree>
    <p:extLst>
      <p:ext uri="{BB962C8B-B14F-4D97-AF65-F5344CB8AC3E}">
        <p14:creationId xmlns:p14="http://schemas.microsoft.com/office/powerpoint/2010/main" xmlns="" val="1885687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TextEdit="1"/>
          </p:cNvSpPr>
          <p:nvPr>
            <p:ph type="sldImg"/>
          </p:nvPr>
        </p:nvSpPr>
        <p:spPr>
          <a:ln/>
        </p:spPr>
      </p:sp>
      <p:sp>
        <p:nvSpPr>
          <p:cNvPr id="27651" name="ノート プレースホルダー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smtClean="0">
              <a:latin typeface="Arial" panose="020B0604020202020204" pitchFamily="34" charset="0"/>
              <a:ea typeface="ＭＳ Ｐ明朝" panose="02020600040205080304" pitchFamily="18" charset="-128"/>
            </a:endParaRPr>
          </a:p>
        </p:txBody>
      </p:sp>
      <p:sp>
        <p:nvSpPr>
          <p:cNvPr id="27652" name="スライド番号プレースホルダー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804763" indent="-309524">
              <a:defRPr kumimoji="1">
                <a:solidFill>
                  <a:schemeClr val="tx1"/>
                </a:solidFill>
                <a:latin typeface="Arial" panose="020B0604020202020204" pitchFamily="34" charset="0"/>
                <a:ea typeface="ＭＳ Ｐゴシック" panose="020B0600070205080204" pitchFamily="50" charset="-128"/>
              </a:defRPr>
            </a:lvl2pPr>
            <a:lvl3pPr marL="1238098" indent="-247620">
              <a:defRPr kumimoji="1">
                <a:solidFill>
                  <a:schemeClr val="tx1"/>
                </a:solidFill>
                <a:latin typeface="Arial" panose="020B0604020202020204" pitchFamily="34" charset="0"/>
                <a:ea typeface="ＭＳ Ｐゴシック" panose="020B0600070205080204" pitchFamily="50" charset="-128"/>
              </a:defRPr>
            </a:lvl3pPr>
            <a:lvl4pPr marL="1733337" indent="-247620">
              <a:defRPr kumimoji="1">
                <a:solidFill>
                  <a:schemeClr val="tx1"/>
                </a:solidFill>
                <a:latin typeface="Arial" panose="020B0604020202020204" pitchFamily="34" charset="0"/>
                <a:ea typeface="ＭＳ Ｐゴシック" panose="020B0600070205080204" pitchFamily="50" charset="-128"/>
              </a:defRPr>
            </a:lvl4pPr>
            <a:lvl5pPr marL="2228576" indent="-247620">
              <a:defRPr kumimoji="1">
                <a:solidFill>
                  <a:schemeClr val="tx1"/>
                </a:solidFill>
                <a:latin typeface="Arial" panose="020B0604020202020204" pitchFamily="34" charset="0"/>
                <a:ea typeface="ＭＳ Ｐゴシック" panose="020B0600070205080204" pitchFamily="50" charset="-128"/>
              </a:defRPr>
            </a:lvl5pPr>
            <a:lvl6pPr marL="2723815" indent="-24762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219054" indent="-24762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714293" indent="-24762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209532" indent="-24762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90478">
              <a:defRPr/>
            </a:pPr>
            <a:fld id="{40242A44-7212-4946-8A97-5FAFBEC5FA69}" type="slidenum">
              <a:rPr lang="ja-JP" altLang="en-US" smtClean="0">
                <a:solidFill>
                  <a:srgbClr val="000000"/>
                </a:solidFill>
              </a:rPr>
              <a:pPr defTabSz="990478">
                <a:defRPr/>
              </a:pPr>
              <a:t>29</a:t>
            </a:fld>
            <a:endParaRPr lang="ja-JP" altLang="en-US" dirty="0" smtClean="0">
              <a:solidFill>
                <a:srgbClr val="000000"/>
              </a:solidFill>
            </a:endParaRPr>
          </a:p>
        </p:txBody>
      </p:sp>
    </p:spTree>
    <p:extLst>
      <p:ext uri="{BB962C8B-B14F-4D97-AF65-F5344CB8AC3E}">
        <p14:creationId xmlns:p14="http://schemas.microsoft.com/office/powerpoint/2010/main" xmlns="" val="3908524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a:ln/>
        </p:spPr>
      </p:sp>
      <p:sp>
        <p:nvSpPr>
          <p:cNvPr id="29699" name="ノート プレースホルダー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ja-JP" smtClean="0">
              <a:latin typeface="Arial" panose="020B0604020202020204" pitchFamily="34" charset="0"/>
              <a:ea typeface="ＭＳ Ｐ明朝" panose="02020600040205080304" pitchFamily="18" charset="-128"/>
            </a:endParaRPr>
          </a:p>
        </p:txBody>
      </p:sp>
      <p:sp>
        <p:nvSpPr>
          <p:cNvPr id="29700" name="スライド番号プレースホルダー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804763" indent="-309524">
              <a:defRPr kumimoji="1">
                <a:solidFill>
                  <a:schemeClr val="tx1"/>
                </a:solidFill>
                <a:latin typeface="Arial" panose="020B0604020202020204" pitchFamily="34" charset="0"/>
                <a:ea typeface="ＭＳ Ｐゴシック" panose="020B0600070205080204" pitchFamily="50" charset="-128"/>
              </a:defRPr>
            </a:lvl2pPr>
            <a:lvl3pPr marL="1238098" indent="-247620">
              <a:defRPr kumimoji="1">
                <a:solidFill>
                  <a:schemeClr val="tx1"/>
                </a:solidFill>
                <a:latin typeface="Arial" panose="020B0604020202020204" pitchFamily="34" charset="0"/>
                <a:ea typeface="ＭＳ Ｐゴシック" panose="020B0600070205080204" pitchFamily="50" charset="-128"/>
              </a:defRPr>
            </a:lvl3pPr>
            <a:lvl4pPr marL="1733337" indent="-247620">
              <a:defRPr kumimoji="1">
                <a:solidFill>
                  <a:schemeClr val="tx1"/>
                </a:solidFill>
                <a:latin typeface="Arial" panose="020B0604020202020204" pitchFamily="34" charset="0"/>
                <a:ea typeface="ＭＳ Ｐゴシック" panose="020B0600070205080204" pitchFamily="50" charset="-128"/>
              </a:defRPr>
            </a:lvl4pPr>
            <a:lvl5pPr marL="2228576" indent="-247620">
              <a:defRPr kumimoji="1">
                <a:solidFill>
                  <a:schemeClr val="tx1"/>
                </a:solidFill>
                <a:latin typeface="Arial" panose="020B0604020202020204" pitchFamily="34" charset="0"/>
                <a:ea typeface="ＭＳ Ｐゴシック" panose="020B0600070205080204" pitchFamily="50" charset="-128"/>
              </a:defRPr>
            </a:lvl5pPr>
            <a:lvl6pPr marL="2723815" indent="-24762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219054" indent="-24762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714293" indent="-24762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209532" indent="-24762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90478">
              <a:defRPr/>
            </a:pPr>
            <a:fld id="{FA6E913E-4430-46D9-BFEF-13692D9C0D84}" type="slidenum">
              <a:rPr lang="ja-JP" altLang="en-US" smtClean="0">
                <a:solidFill>
                  <a:srgbClr val="000000"/>
                </a:solidFill>
              </a:rPr>
              <a:pPr defTabSz="990478">
                <a:defRPr/>
              </a:pPr>
              <a:t>30</a:t>
            </a:fld>
            <a:endParaRPr lang="ja-JP" altLang="en-US" dirty="0" smtClean="0">
              <a:solidFill>
                <a:srgbClr val="000000"/>
              </a:solidFill>
            </a:endParaRPr>
          </a:p>
        </p:txBody>
      </p:sp>
    </p:spTree>
    <p:extLst>
      <p:ext uri="{BB962C8B-B14F-4D97-AF65-F5344CB8AC3E}">
        <p14:creationId xmlns:p14="http://schemas.microsoft.com/office/powerpoint/2010/main" xmlns="" val="2031742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90478" fontAlgn="auto">
              <a:spcBef>
                <a:spcPts val="0"/>
              </a:spcBef>
              <a:spcAft>
                <a:spcPts val="0"/>
              </a:spcAft>
              <a:defRPr/>
            </a:pPr>
            <a:fld id="{A74A43B0-52D5-45F1-A1AC-A6CB90B02031}" type="slidenum">
              <a:rPr lang="ja-JP" altLang="en-US" smtClean="0">
                <a:solidFill>
                  <a:prstClr val="black"/>
                </a:solidFill>
                <a:latin typeface="Calibri"/>
              </a:rPr>
              <a:pPr defTabSz="990478" fontAlgn="auto">
                <a:spcBef>
                  <a:spcPts val="0"/>
                </a:spcBef>
                <a:spcAft>
                  <a:spcPts val="0"/>
                </a:spcAft>
                <a:defRPr/>
              </a:pPr>
              <a:t>57</a:t>
            </a:fld>
            <a:endParaRPr lang="ja-JP" altLang="en-US" dirty="0">
              <a:solidFill>
                <a:prstClr val="black"/>
              </a:solidFill>
              <a:latin typeface="Calibri"/>
            </a:endParaRPr>
          </a:p>
        </p:txBody>
      </p:sp>
    </p:spTree>
    <p:extLst>
      <p:ext uri="{BB962C8B-B14F-4D97-AF65-F5344CB8AC3E}">
        <p14:creationId xmlns:p14="http://schemas.microsoft.com/office/powerpoint/2010/main" xmlns="" val="2193205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90478" fontAlgn="auto">
              <a:spcBef>
                <a:spcPts val="0"/>
              </a:spcBef>
              <a:spcAft>
                <a:spcPts val="0"/>
              </a:spcAft>
              <a:defRPr/>
            </a:pPr>
            <a:fld id="{A74A43B0-52D5-45F1-A1AC-A6CB90B02031}" type="slidenum">
              <a:rPr lang="ja-JP" altLang="en-US" smtClean="0">
                <a:solidFill>
                  <a:prstClr val="black"/>
                </a:solidFill>
                <a:latin typeface="Calibri"/>
              </a:rPr>
              <a:pPr defTabSz="990478" fontAlgn="auto">
                <a:spcBef>
                  <a:spcPts val="0"/>
                </a:spcBef>
                <a:spcAft>
                  <a:spcPts val="0"/>
                </a:spcAft>
                <a:defRPr/>
              </a:pPr>
              <a:t>58</a:t>
            </a:fld>
            <a:endParaRPr lang="ja-JP" altLang="en-US" dirty="0">
              <a:solidFill>
                <a:prstClr val="black"/>
              </a:solidFill>
              <a:latin typeface="Calibri"/>
            </a:endParaRPr>
          </a:p>
        </p:txBody>
      </p:sp>
    </p:spTree>
    <p:extLst>
      <p:ext uri="{BB962C8B-B14F-4D97-AF65-F5344CB8AC3E}">
        <p14:creationId xmlns:p14="http://schemas.microsoft.com/office/powerpoint/2010/main" xmlns="" val="3676638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90478" fontAlgn="auto">
              <a:spcBef>
                <a:spcPts val="0"/>
              </a:spcBef>
              <a:spcAft>
                <a:spcPts val="0"/>
              </a:spcAft>
              <a:defRPr/>
            </a:pPr>
            <a:fld id="{A74A43B0-52D5-45F1-A1AC-A6CB90B02031}" type="slidenum">
              <a:rPr lang="ja-JP" altLang="en-US" smtClean="0">
                <a:solidFill>
                  <a:prstClr val="black"/>
                </a:solidFill>
                <a:latin typeface="Calibri"/>
              </a:rPr>
              <a:pPr defTabSz="990478" fontAlgn="auto">
                <a:spcBef>
                  <a:spcPts val="0"/>
                </a:spcBef>
                <a:spcAft>
                  <a:spcPts val="0"/>
                </a:spcAft>
                <a:defRPr/>
              </a:pPr>
              <a:t>59</a:t>
            </a:fld>
            <a:endParaRPr lang="ja-JP" altLang="en-US" dirty="0">
              <a:solidFill>
                <a:prstClr val="black"/>
              </a:solidFill>
              <a:latin typeface="Calibri"/>
            </a:endParaRPr>
          </a:p>
        </p:txBody>
      </p:sp>
    </p:spTree>
    <p:extLst>
      <p:ext uri="{BB962C8B-B14F-4D97-AF65-F5344CB8AC3E}">
        <p14:creationId xmlns:p14="http://schemas.microsoft.com/office/powerpoint/2010/main" xmlns="" val="631102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90478" fontAlgn="auto">
              <a:spcBef>
                <a:spcPts val="0"/>
              </a:spcBef>
              <a:spcAft>
                <a:spcPts val="0"/>
              </a:spcAft>
              <a:defRPr/>
            </a:pPr>
            <a:fld id="{A74A43B0-52D5-45F1-A1AC-A6CB90B02031}" type="slidenum">
              <a:rPr lang="ja-JP" altLang="en-US" smtClean="0">
                <a:solidFill>
                  <a:prstClr val="black"/>
                </a:solidFill>
                <a:latin typeface="Calibri"/>
              </a:rPr>
              <a:pPr defTabSz="990478" fontAlgn="auto">
                <a:spcBef>
                  <a:spcPts val="0"/>
                </a:spcBef>
                <a:spcAft>
                  <a:spcPts val="0"/>
                </a:spcAft>
                <a:defRPr/>
              </a:pPr>
              <a:t>60</a:t>
            </a:fld>
            <a:endParaRPr lang="ja-JP" altLang="en-US" dirty="0">
              <a:solidFill>
                <a:prstClr val="black"/>
              </a:solidFill>
              <a:latin typeface="Calibri"/>
            </a:endParaRPr>
          </a:p>
        </p:txBody>
      </p:sp>
    </p:spTree>
    <p:extLst>
      <p:ext uri="{BB962C8B-B14F-4D97-AF65-F5344CB8AC3E}">
        <p14:creationId xmlns:p14="http://schemas.microsoft.com/office/powerpoint/2010/main" xmlns="" val="348425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F4B6EBD-5FB9-4939-9916-48B6F50DF5E5}" type="slidenum">
              <a:rPr lang="en-US" altLang="ja-JP"/>
              <a:pPr>
                <a:defRPr/>
              </a:pPr>
              <a:t>&lt;#&gt;</a:t>
            </a:fld>
            <a:endParaRPr lang="en-US" altLang="ja-JP"/>
          </a:p>
        </p:txBody>
      </p:sp>
    </p:spTree>
    <p:extLst>
      <p:ext uri="{BB962C8B-B14F-4D97-AF65-F5344CB8AC3E}">
        <p14:creationId xmlns:p14="http://schemas.microsoft.com/office/powerpoint/2010/main" xmlns="" val="1765325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2C366DE-998F-4AA2-8559-B765D6A7D7CE}" type="slidenum">
              <a:rPr lang="en-US" altLang="ja-JP"/>
              <a:pPr>
                <a:defRPr/>
              </a:pPr>
              <a:t>&lt;#&gt;</a:t>
            </a:fld>
            <a:endParaRPr lang="en-US" altLang="ja-JP"/>
          </a:p>
        </p:txBody>
      </p:sp>
    </p:spTree>
    <p:extLst>
      <p:ext uri="{BB962C8B-B14F-4D97-AF65-F5344CB8AC3E}">
        <p14:creationId xmlns:p14="http://schemas.microsoft.com/office/powerpoint/2010/main" xmlns="" val="305460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A243DDA-F72E-4B85-AEC7-B318912118C5}" type="slidenum">
              <a:rPr lang="en-US" altLang="ja-JP"/>
              <a:pPr>
                <a:defRPr/>
              </a:pPr>
              <a:t>&lt;#&gt;</a:t>
            </a:fld>
            <a:endParaRPr lang="en-US" altLang="ja-JP"/>
          </a:p>
        </p:txBody>
      </p:sp>
    </p:spTree>
    <p:extLst>
      <p:ext uri="{BB962C8B-B14F-4D97-AF65-F5344CB8AC3E}">
        <p14:creationId xmlns:p14="http://schemas.microsoft.com/office/powerpoint/2010/main" xmlns="" val="1950113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9FD176C9-AE65-46F4-B010-ECE24C7DD746}" type="slidenum">
              <a:rPr lang="en-US" altLang="ja-JP"/>
              <a:pPr>
                <a:defRPr/>
              </a:pPr>
              <a:t>&lt;#&gt;</a:t>
            </a:fld>
            <a:endParaRPr lang="en-US" altLang="ja-JP"/>
          </a:p>
        </p:txBody>
      </p:sp>
    </p:spTree>
    <p:extLst>
      <p:ext uri="{BB962C8B-B14F-4D97-AF65-F5344CB8AC3E}">
        <p14:creationId xmlns:p14="http://schemas.microsoft.com/office/powerpoint/2010/main" xmlns="" val="2497111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36DCF8A0-980B-41FA-B503-8A544D31642C}" type="datetime1">
              <a:rPr lang="ja-JP" altLang="en-US"/>
              <a:pPr>
                <a:defRPr/>
              </a:pPr>
              <a:t>2015/12/14</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78A5361-D973-46D6-BBA6-3AA58719C5A5}" type="slidenum">
              <a:rPr lang="ja-JP" altLang="en-US"/>
              <a:pPr>
                <a:defRPr/>
              </a:pPr>
              <a:t>&lt;#&gt;</a:t>
            </a:fld>
            <a:endParaRPr lang="ja-JP" altLang="en-US"/>
          </a:p>
        </p:txBody>
      </p:sp>
    </p:spTree>
    <p:extLst>
      <p:ext uri="{BB962C8B-B14F-4D97-AF65-F5344CB8AC3E}">
        <p14:creationId xmlns:p14="http://schemas.microsoft.com/office/powerpoint/2010/main" xmlns="" val="2877344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C9262908-B69D-4D1F-8427-2ED409B4B47A}" type="datetime1">
              <a:rPr lang="ja-JP" altLang="en-US"/>
              <a:pPr>
                <a:defRPr/>
              </a:pPr>
              <a:t>2015/12/14</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F102D555-F2F1-4C99-AB5B-00E1CAF72417}" type="slidenum">
              <a:rPr lang="ja-JP" altLang="en-US"/>
              <a:pPr>
                <a:defRPr/>
              </a:pPr>
              <a:t>&lt;#&gt;</a:t>
            </a:fld>
            <a:endParaRPr lang="ja-JP" altLang="en-US"/>
          </a:p>
        </p:txBody>
      </p:sp>
    </p:spTree>
    <p:extLst>
      <p:ext uri="{BB962C8B-B14F-4D97-AF65-F5344CB8AC3E}">
        <p14:creationId xmlns:p14="http://schemas.microsoft.com/office/powerpoint/2010/main" xmlns="" val="2221995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C004A9FF-F654-4811-A0F2-06CA38509480}" type="datetime1">
              <a:rPr lang="ja-JP" altLang="en-US"/>
              <a:pPr>
                <a:defRPr/>
              </a:pPr>
              <a:t>2015/12/14</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4FDB6340-9623-4555-A104-7653F41C5E1D}" type="slidenum">
              <a:rPr lang="ja-JP" altLang="en-US"/>
              <a:pPr>
                <a:defRPr/>
              </a:pPr>
              <a:t>&lt;#&gt;</a:t>
            </a:fld>
            <a:endParaRPr lang="ja-JP" altLang="en-US"/>
          </a:p>
        </p:txBody>
      </p:sp>
    </p:spTree>
    <p:extLst>
      <p:ext uri="{BB962C8B-B14F-4D97-AF65-F5344CB8AC3E}">
        <p14:creationId xmlns:p14="http://schemas.microsoft.com/office/powerpoint/2010/main" xmlns="" val="686602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B458DB56-32AE-4E58-9B5F-B09990DF9FAD}" type="datetime1">
              <a:rPr lang="ja-JP" altLang="en-US"/>
              <a:pPr>
                <a:defRPr/>
              </a:pPr>
              <a:t>2015/12/14</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F9ED4BAE-CF5B-4FC8-83DF-253369430E55}" type="slidenum">
              <a:rPr lang="ja-JP" altLang="en-US"/>
              <a:pPr>
                <a:defRPr/>
              </a:pPr>
              <a:t>&lt;#&gt;</a:t>
            </a:fld>
            <a:endParaRPr lang="ja-JP" altLang="en-US"/>
          </a:p>
        </p:txBody>
      </p:sp>
    </p:spTree>
    <p:extLst>
      <p:ext uri="{BB962C8B-B14F-4D97-AF65-F5344CB8AC3E}">
        <p14:creationId xmlns:p14="http://schemas.microsoft.com/office/powerpoint/2010/main" xmlns="" val="4236106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390901B1-632B-40B3-AA3B-156B10451AB2}" type="datetime1">
              <a:rPr lang="ja-JP" altLang="en-US"/>
              <a:pPr>
                <a:defRPr/>
              </a:pPr>
              <a:t>2015/12/14</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779B12BE-2124-4117-A631-0E1C92B48D7F}" type="slidenum">
              <a:rPr lang="ja-JP" altLang="en-US"/>
              <a:pPr>
                <a:defRPr/>
              </a:pPr>
              <a:t>&lt;#&gt;</a:t>
            </a:fld>
            <a:endParaRPr lang="ja-JP" altLang="en-US"/>
          </a:p>
        </p:txBody>
      </p:sp>
    </p:spTree>
    <p:extLst>
      <p:ext uri="{BB962C8B-B14F-4D97-AF65-F5344CB8AC3E}">
        <p14:creationId xmlns:p14="http://schemas.microsoft.com/office/powerpoint/2010/main" xmlns="" val="2186944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0319A37B-5838-4BDA-B702-1E0A56B9C154}" type="datetime1">
              <a:rPr lang="ja-JP" altLang="en-US"/>
              <a:pPr>
                <a:defRPr/>
              </a:pPr>
              <a:t>2015/12/14</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A7E11E5F-B30B-4DEC-89DD-18BA7B93E34C}" type="slidenum">
              <a:rPr lang="ja-JP" altLang="en-US"/>
              <a:pPr>
                <a:defRPr/>
              </a:pPr>
              <a:t>&lt;#&gt;</a:t>
            </a:fld>
            <a:endParaRPr lang="ja-JP" altLang="en-US"/>
          </a:p>
        </p:txBody>
      </p:sp>
    </p:spTree>
    <p:extLst>
      <p:ext uri="{BB962C8B-B14F-4D97-AF65-F5344CB8AC3E}">
        <p14:creationId xmlns:p14="http://schemas.microsoft.com/office/powerpoint/2010/main" xmlns="" val="15708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C6A58ED5-F48C-47DB-9982-F0CC589276D1}" type="datetime1">
              <a:rPr lang="ja-JP" altLang="en-US"/>
              <a:pPr>
                <a:defRPr/>
              </a:pPr>
              <a:t>2015/12/14</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87FCAC62-6588-4704-B937-C34169063CB5}" type="slidenum">
              <a:rPr lang="ja-JP" altLang="en-US"/>
              <a:pPr>
                <a:defRPr/>
              </a:pPr>
              <a:t>&lt;#&gt;</a:t>
            </a:fld>
            <a:endParaRPr lang="ja-JP" altLang="en-US"/>
          </a:p>
        </p:txBody>
      </p:sp>
    </p:spTree>
    <p:extLst>
      <p:ext uri="{BB962C8B-B14F-4D97-AF65-F5344CB8AC3E}">
        <p14:creationId xmlns:p14="http://schemas.microsoft.com/office/powerpoint/2010/main" xmlns="" val="102621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6FFE3D3-DE07-488D-840D-EB134E32ABEA}" type="slidenum">
              <a:rPr lang="en-US" altLang="ja-JP"/>
              <a:pPr>
                <a:defRPr/>
              </a:pPr>
              <a:t>&lt;#&gt;</a:t>
            </a:fld>
            <a:endParaRPr lang="en-US" altLang="ja-JP"/>
          </a:p>
        </p:txBody>
      </p:sp>
    </p:spTree>
    <p:extLst>
      <p:ext uri="{BB962C8B-B14F-4D97-AF65-F5344CB8AC3E}">
        <p14:creationId xmlns:p14="http://schemas.microsoft.com/office/powerpoint/2010/main" xmlns="" val="4034247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92A34202-1933-499F-BA74-DEC8D2AFBD08}" type="datetime1">
              <a:rPr lang="ja-JP" altLang="en-US"/>
              <a:pPr>
                <a:defRPr/>
              </a:pPr>
              <a:t>2015/12/14</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C18D6410-7ADE-47FF-AA23-DD68FEA2D74B}" type="slidenum">
              <a:rPr lang="ja-JP" altLang="en-US"/>
              <a:pPr>
                <a:defRPr/>
              </a:pPr>
              <a:t>&lt;#&gt;</a:t>
            </a:fld>
            <a:endParaRPr lang="ja-JP" altLang="en-US"/>
          </a:p>
        </p:txBody>
      </p:sp>
    </p:spTree>
    <p:extLst>
      <p:ext uri="{BB962C8B-B14F-4D97-AF65-F5344CB8AC3E}">
        <p14:creationId xmlns:p14="http://schemas.microsoft.com/office/powerpoint/2010/main" xmlns="" val="1159472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CFB156C9-EA3D-44C8-8CAB-94B44B79329D}" type="datetime1">
              <a:rPr lang="ja-JP" altLang="en-US"/>
              <a:pPr>
                <a:defRPr/>
              </a:pPr>
              <a:t>2015/12/14</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91776AE5-6CF4-43AF-BD92-866C2F2A3E15}" type="slidenum">
              <a:rPr lang="ja-JP" altLang="en-US"/>
              <a:pPr>
                <a:defRPr/>
              </a:pPr>
              <a:t>&lt;#&gt;</a:t>
            </a:fld>
            <a:endParaRPr lang="ja-JP" altLang="en-US"/>
          </a:p>
        </p:txBody>
      </p:sp>
    </p:spTree>
    <p:extLst>
      <p:ext uri="{BB962C8B-B14F-4D97-AF65-F5344CB8AC3E}">
        <p14:creationId xmlns:p14="http://schemas.microsoft.com/office/powerpoint/2010/main" xmlns="" val="3103123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20DFF763-E6FE-4FB2-B187-5B393F63D859}" type="datetime1">
              <a:rPr lang="ja-JP" altLang="en-US"/>
              <a:pPr>
                <a:defRPr/>
              </a:pPr>
              <a:t>2015/12/14</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FB04FB5E-044D-45CF-BCC1-C737B0DCAA19}" type="slidenum">
              <a:rPr lang="ja-JP" altLang="en-US"/>
              <a:pPr>
                <a:defRPr/>
              </a:pPr>
              <a:t>&lt;#&gt;</a:t>
            </a:fld>
            <a:endParaRPr lang="ja-JP" altLang="en-US"/>
          </a:p>
        </p:txBody>
      </p:sp>
    </p:spTree>
    <p:extLst>
      <p:ext uri="{BB962C8B-B14F-4D97-AF65-F5344CB8AC3E}">
        <p14:creationId xmlns:p14="http://schemas.microsoft.com/office/powerpoint/2010/main" xmlns="" val="2443091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1FCEE5C7-5FF6-40DA-A386-214C25939F6F}" type="datetime1">
              <a:rPr lang="ja-JP" altLang="en-US"/>
              <a:pPr>
                <a:defRPr/>
              </a:pPr>
              <a:t>2015/12/14</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08A5E8A-DAB8-478D-958D-1F2D5C8A4120}" type="slidenum">
              <a:rPr lang="ja-JP" altLang="en-US"/>
              <a:pPr>
                <a:defRPr/>
              </a:pPr>
              <a:t>&lt;#&gt;</a:t>
            </a:fld>
            <a:endParaRPr lang="ja-JP" altLang="en-US"/>
          </a:p>
        </p:txBody>
      </p:sp>
    </p:spTree>
    <p:extLst>
      <p:ext uri="{BB962C8B-B14F-4D97-AF65-F5344CB8AC3E}">
        <p14:creationId xmlns:p14="http://schemas.microsoft.com/office/powerpoint/2010/main" xmlns="" val="250950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3093095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26276186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3548044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2117013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2628662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57151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3E6177B-3216-4FB6-911D-1B314823E744}" type="slidenum">
              <a:rPr lang="en-US" altLang="ja-JP"/>
              <a:pPr>
                <a:defRPr/>
              </a:pPr>
              <a:t>&lt;#&gt;</a:t>
            </a:fld>
            <a:endParaRPr lang="en-US" altLang="ja-JP"/>
          </a:p>
        </p:txBody>
      </p:sp>
    </p:spTree>
    <p:extLst>
      <p:ext uri="{BB962C8B-B14F-4D97-AF65-F5344CB8AC3E}">
        <p14:creationId xmlns:p14="http://schemas.microsoft.com/office/powerpoint/2010/main" xmlns="" val="2938908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2494553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620796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3306982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87323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4568100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3435351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2915045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2938914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27013525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171442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45E084C-633F-4FFE-9EF4-071876D1325B}" type="slidenum">
              <a:rPr lang="en-US" altLang="ja-JP"/>
              <a:pPr>
                <a:defRPr/>
              </a:pPr>
              <a:t>&lt;#&gt;</a:t>
            </a:fld>
            <a:endParaRPr lang="en-US" altLang="ja-JP"/>
          </a:p>
        </p:txBody>
      </p:sp>
    </p:spTree>
    <p:extLst>
      <p:ext uri="{BB962C8B-B14F-4D97-AF65-F5344CB8AC3E}">
        <p14:creationId xmlns:p14="http://schemas.microsoft.com/office/powerpoint/2010/main" xmlns="" val="5266013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25734419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1868822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441797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38308458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4036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2654496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FEE9D7D-27D8-4EDF-B63E-F0C938F7748F}"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98D7EC9-068B-4D4A-A073-1C6115D10578}" type="slidenum">
              <a:rPr kumimoji="1" lang="ja-JP" altLang="en-US" smtClean="0"/>
              <a:pPr/>
              <a:t>&lt;#&gt;</a:t>
            </a:fld>
            <a:endParaRPr kumimoji="1" lang="ja-JP" altLang="en-US"/>
          </a:p>
        </p:txBody>
      </p:sp>
    </p:spTree>
    <p:extLst>
      <p:ext uri="{BB962C8B-B14F-4D97-AF65-F5344CB8AC3E}">
        <p14:creationId xmlns:p14="http://schemas.microsoft.com/office/powerpoint/2010/main" xmlns="" val="1127912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FEE9D7D-27D8-4EDF-B63E-F0C938F7748F}"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98D7EC9-068B-4D4A-A073-1C6115D10578}" type="slidenum">
              <a:rPr kumimoji="1" lang="ja-JP" altLang="en-US" smtClean="0"/>
              <a:pPr/>
              <a:t>&lt;#&gt;</a:t>
            </a:fld>
            <a:endParaRPr kumimoji="1" lang="ja-JP" altLang="en-US"/>
          </a:p>
        </p:txBody>
      </p:sp>
    </p:spTree>
    <p:extLst>
      <p:ext uri="{BB962C8B-B14F-4D97-AF65-F5344CB8AC3E}">
        <p14:creationId xmlns:p14="http://schemas.microsoft.com/office/powerpoint/2010/main" xmlns="" val="1041413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FEE9D7D-27D8-4EDF-B63E-F0C938F7748F}"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98D7EC9-068B-4D4A-A073-1C6115D10578}" type="slidenum">
              <a:rPr kumimoji="1" lang="ja-JP" altLang="en-US" smtClean="0"/>
              <a:pPr/>
              <a:t>&lt;#&gt;</a:t>
            </a:fld>
            <a:endParaRPr kumimoji="1" lang="ja-JP" altLang="en-US"/>
          </a:p>
        </p:txBody>
      </p:sp>
    </p:spTree>
    <p:extLst>
      <p:ext uri="{BB962C8B-B14F-4D97-AF65-F5344CB8AC3E}">
        <p14:creationId xmlns:p14="http://schemas.microsoft.com/office/powerpoint/2010/main" xmlns="" val="42457542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FEE9D7D-27D8-4EDF-B63E-F0C938F7748F}" type="datetimeFigureOut">
              <a:rPr kumimoji="1" lang="ja-JP" altLang="en-US" smtClean="0"/>
              <a:pPr/>
              <a:t>2015/12/14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98D7EC9-068B-4D4A-A073-1C6115D10578}" type="slidenum">
              <a:rPr kumimoji="1" lang="ja-JP" altLang="en-US" smtClean="0"/>
              <a:pPr/>
              <a:t>&lt;#&gt;</a:t>
            </a:fld>
            <a:endParaRPr kumimoji="1" lang="ja-JP" altLang="en-US"/>
          </a:p>
        </p:txBody>
      </p:sp>
    </p:spTree>
    <p:extLst>
      <p:ext uri="{BB962C8B-B14F-4D97-AF65-F5344CB8AC3E}">
        <p14:creationId xmlns:p14="http://schemas.microsoft.com/office/powerpoint/2010/main" xmlns="" val="3017586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C9E1C7D-B17F-45C7-AC34-140A6A79F0C2}" type="slidenum">
              <a:rPr lang="en-US" altLang="ja-JP"/>
              <a:pPr>
                <a:defRPr/>
              </a:pPr>
              <a:t>&lt;#&gt;</a:t>
            </a:fld>
            <a:endParaRPr lang="en-US" altLang="ja-JP"/>
          </a:p>
        </p:txBody>
      </p:sp>
    </p:spTree>
    <p:extLst>
      <p:ext uri="{BB962C8B-B14F-4D97-AF65-F5344CB8AC3E}">
        <p14:creationId xmlns:p14="http://schemas.microsoft.com/office/powerpoint/2010/main" xmlns="" val="30489794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FEE9D7D-27D8-4EDF-B63E-F0C938F7748F}" type="datetimeFigureOut">
              <a:rPr kumimoji="1" lang="ja-JP" altLang="en-US" smtClean="0"/>
              <a:pPr/>
              <a:t>2015/12/14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98D7EC9-068B-4D4A-A073-1C6115D10578}" type="slidenum">
              <a:rPr kumimoji="1" lang="ja-JP" altLang="en-US" smtClean="0"/>
              <a:pPr/>
              <a:t>&lt;#&gt;</a:t>
            </a:fld>
            <a:endParaRPr kumimoji="1" lang="ja-JP" altLang="en-US"/>
          </a:p>
        </p:txBody>
      </p:sp>
    </p:spTree>
    <p:extLst>
      <p:ext uri="{BB962C8B-B14F-4D97-AF65-F5344CB8AC3E}">
        <p14:creationId xmlns:p14="http://schemas.microsoft.com/office/powerpoint/2010/main" xmlns="" val="42777351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FEE9D7D-27D8-4EDF-B63E-F0C938F7748F}" type="datetimeFigureOut">
              <a:rPr kumimoji="1" lang="ja-JP" altLang="en-US" smtClean="0"/>
              <a:pPr/>
              <a:t>2015/12/14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98D7EC9-068B-4D4A-A073-1C6115D10578}" type="slidenum">
              <a:rPr kumimoji="1" lang="ja-JP" altLang="en-US" smtClean="0"/>
              <a:pPr/>
              <a:t>&lt;#&gt;</a:t>
            </a:fld>
            <a:endParaRPr kumimoji="1" lang="ja-JP" altLang="en-US"/>
          </a:p>
        </p:txBody>
      </p:sp>
    </p:spTree>
    <p:extLst>
      <p:ext uri="{BB962C8B-B14F-4D97-AF65-F5344CB8AC3E}">
        <p14:creationId xmlns:p14="http://schemas.microsoft.com/office/powerpoint/2010/main" xmlns="" val="33907935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FEE9D7D-27D8-4EDF-B63E-F0C938F7748F}" type="datetimeFigureOut">
              <a:rPr kumimoji="1" lang="ja-JP" altLang="en-US" smtClean="0"/>
              <a:pPr/>
              <a:t>2015/12/14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98D7EC9-068B-4D4A-A073-1C6115D10578}" type="slidenum">
              <a:rPr kumimoji="1" lang="ja-JP" altLang="en-US" smtClean="0"/>
              <a:pPr/>
              <a:t>&lt;#&gt;</a:t>
            </a:fld>
            <a:endParaRPr kumimoji="1" lang="ja-JP" altLang="en-US"/>
          </a:p>
        </p:txBody>
      </p:sp>
    </p:spTree>
    <p:extLst>
      <p:ext uri="{BB962C8B-B14F-4D97-AF65-F5344CB8AC3E}">
        <p14:creationId xmlns:p14="http://schemas.microsoft.com/office/powerpoint/2010/main" xmlns="" val="33823864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FEE9D7D-27D8-4EDF-B63E-F0C938F7748F}" type="datetimeFigureOut">
              <a:rPr kumimoji="1" lang="ja-JP" altLang="en-US" smtClean="0"/>
              <a:pPr/>
              <a:t>2015/12/14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98D7EC9-068B-4D4A-A073-1C6115D10578}" type="slidenum">
              <a:rPr kumimoji="1" lang="ja-JP" altLang="en-US" smtClean="0"/>
              <a:pPr/>
              <a:t>&lt;#&gt;</a:t>
            </a:fld>
            <a:endParaRPr kumimoji="1" lang="ja-JP" altLang="en-US"/>
          </a:p>
        </p:txBody>
      </p:sp>
    </p:spTree>
    <p:extLst>
      <p:ext uri="{BB962C8B-B14F-4D97-AF65-F5344CB8AC3E}">
        <p14:creationId xmlns:p14="http://schemas.microsoft.com/office/powerpoint/2010/main" xmlns="" val="17542902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FEE9D7D-27D8-4EDF-B63E-F0C938F7748F}" type="datetimeFigureOut">
              <a:rPr kumimoji="1" lang="ja-JP" altLang="en-US" smtClean="0"/>
              <a:pPr/>
              <a:t>2015/12/14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98D7EC9-068B-4D4A-A073-1C6115D10578}" type="slidenum">
              <a:rPr kumimoji="1" lang="ja-JP" altLang="en-US" smtClean="0"/>
              <a:pPr/>
              <a:t>&lt;#&gt;</a:t>
            </a:fld>
            <a:endParaRPr kumimoji="1" lang="ja-JP" altLang="en-US"/>
          </a:p>
        </p:txBody>
      </p:sp>
    </p:spTree>
    <p:extLst>
      <p:ext uri="{BB962C8B-B14F-4D97-AF65-F5344CB8AC3E}">
        <p14:creationId xmlns:p14="http://schemas.microsoft.com/office/powerpoint/2010/main" xmlns="" val="8263453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FEE9D7D-27D8-4EDF-B63E-F0C938F7748F}"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98D7EC9-068B-4D4A-A073-1C6115D10578}" type="slidenum">
              <a:rPr kumimoji="1" lang="ja-JP" altLang="en-US" smtClean="0"/>
              <a:pPr/>
              <a:t>&lt;#&gt;</a:t>
            </a:fld>
            <a:endParaRPr kumimoji="1" lang="ja-JP" altLang="en-US"/>
          </a:p>
        </p:txBody>
      </p:sp>
    </p:spTree>
    <p:extLst>
      <p:ext uri="{BB962C8B-B14F-4D97-AF65-F5344CB8AC3E}">
        <p14:creationId xmlns:p14="http://schemas.microsoft.com/office/powerpoint/2010/main" xmlns="" val="19366689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FEE9D7D-27D8-4EDF-B63E-F0C938F7748F}"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98D7EC9-068B-4D4A-A073-1C6115D10578}" type="slidenum">
              <a:rPr kumimoji="1" lang="ja-JP" altLang="en-US" smtClean="0"/>
              <a:pPr/>
              <a:t>&lt;#&gt;</a:t>
            </a:fld>
            <a:endParaRPr kumimoji="1" lang="ja-JP" altLang="en-US"/>
          </a:p>
        </p:txBody>
      </p:sp>
    </p:spTree>
    <p:extLst>
      <p:ext uri="{BB962C8B-B14F-4D97-AF65-F5344CB8AC3E}">
        <p14:creationId xmlns:p14="http://schemas.microsoft.com/office/powerpoint/2010/main" xmlns="" val="4997896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ー 5"/>
          <p:cNvSpPr>
            <a:spLocks noGrp="1"/>
          </p:cNvSpPr>
          <p:nvPr>
            <p:ph type="dt" sz="half" idx="10"/>
          </p:nvPr>
        </p:nvSpPr>
        <p:spPr>
          <a:xfrm>
            <a:off x="457200" y="6245225"/>
            <a:ext cx="2133600" cy="476250"/>
          </a:xfrm>
        </p:spPr>
        <p:txBody>
          <a:bodyPr/>
          <a:lstStyle>
            <a:lvl1pPr>
              <a:defRPr/>
            </a:lvl1pPr>
          </a:lstStyle>
          <a:p>
            <a:pPr>
              <a:defRPr/>
            </a:pPr>
            <a:fld id="{23294127-B3EA-4E38-B3B5-FC749A9C70FC}" type="datetime10">
              <a:rPr lang="ja-JP" altLang="en-US"/>
              <a:pPr>
                <a:defRPr/>
              </a:pPr>
              <a:t>12:37</a:t>
            </a:fld>
            <a:endParaRPr lang="en-US" altLang="ja-JP"/>
          </a:p>
        </p:txBody>
      </p:sp>
      <p:sp>
        <p:nvSpPr>
          <p:cNvPr id="7" name="フッター プレースホルダー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ー 7"/>
          <p:cNvSpPr>
            <a:spLocks noGrp="1"/>
          </p:cNvSpPr>
          <p:nvPr>
            <p:ph type="sldNum" sz="quarter" idx="12"/>
          </p:nvPr>
        </p:nvSpPr>
        <p:spPr>
          <a:xfrm>
            <a:off x="6553200" y="6245225"/>
            <a:ext cx="2133600" cy="476250"/>
          </a:xfrm>
        </p:spPr>
        <p:txBody>
          <a:bodyPr/>
          <a:lstStyle>
            <a:lvl1pPr>
              <a:defRPr/>
            </a:lvl1pPr>
          </a:lstStyle>
          <a:p>
            <a:fld id="{0388575F-7499-4668-89D3-B1CB4AE8249E}" type="slidenum">
              <a:rPr lang="en-US" altLang="ja-JP"/>
              <a:pPr/>
              <a:t>&lt;#&gt;</a:t>
            </a:fld>
            <a:endParaRPr lang="en-US" altLang="ja-JP"/>
          </a:p>
        </p:txBody>
      </p:sp>
    </p:spTree>
    <p:extLst>
      <p:ext uri="{BB962C8B-B14F-4D97-AF65-F5344CB8AC3E}">
        <p14:creationId xmlns:p14="http://schemas.microsoft.com/office/powerpoint/2010/main" xmlns="" val="811814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E8227D0-4C3F-4D0D-9BFE-1498DC3E32CF}" type="datetime1">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397C79B-A12C-4BCD-A4CF-11E974F458F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7164990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DD37FA4-B171-41E6-89BF-726C01812AF3}" type="datetime1">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397C79B-A12C-4BCD-A4CF-11E974F458F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2835478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452826C2-EB8E-42AD-94EF-7E90B35DE93B}" type="slidenum">
              <a:rPr lang="en-US" altLang="ja-JP"/>
              <a:pPr>
                <a:defRPr/>
              </a:pPr>
              <a:t>&lt;#&gt;</a:t>
            </a:fld>
            <a:endParaRPr lang="en-US" altLang="ja-JP"/>
          </a:p>
        </p:txBody>
      </p:sp>
    </p:spTree>
    <p:extLst>
      <p:ext uri="{BB962C8B-B14F-4D97-AF65-F5344CB8AC3E}">
        <p14:creationId xmlns:p14="http://schemas.microsoft.com/office/powerpoint/2010/main" xmlns="" val="35879927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A93BF3A-030E-4E6B-BDE9-7926DB87D00E}" type="datetime1">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397C79B-A12C-4BCD-A4CF-11E974F458F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37924156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5E9EF0A-8EE6-4F5B-8BA6-C7007DAB21E4}" type="datetime1">
              <a:rPr lang="ja-JP" altLang="en-US" smtClean="0">
                <a:solidFill>
                  <a:prstClr val="black">
                    <a:tint val="75000"/>
                  </a:prstClr>
                </a:solidFill>
              </a:rPr>
              <a:pPr/>
              <a:t>2015/12/14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397C79B-A12C-4BCD-A4CF-11E974F458F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4191612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4A1D3BB-CF23-414D-A7A0-3D2C010B4FB4}" type="datetime1">
              <a:rPr lang="ja-JP" altLang="en-US" smtClean="0">
                <a:solidFill>
                  <a:prstClr val="black">
                    <a:tint val="75000"/>
                  </a:prstClr>
                </a:solidFill>
              </a:rPr>
              <a:pPr/>
              <a:t>2015/12/14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9397C79B-A12C-4BCD-A4CF-11E974F458F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20145742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7251C61-E7CF-465D-A7A0-BDFF594364FB}" type="datetime1">
              <a:rPr lang="ja-JP" altLang="en-US" smtClean="0">
                <a:solidFill>
                  <a:prstClr val="black">
                    <a:tint val="75000"/>
                  </a:prstClr>
                </a:solidFill>
              </a:rPr>
              <a:pPr/>
              <a:t>2015/12/14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9397C79B-A12C-4BCD-A4CF-11E974F458F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29996911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44C4DCF-BF16-4BFB-AAD1-A2FF45747EA0}" type="datetime1">
              <a:rPr lang="ja-JP" altLang="en-US" smtClean="0">
                <a:solidFill>
                  <a:prstClr val="black">
                    <a:tint val="75000"/>
                  </a:prstClr>
                </a:solidFill>
              </a:rPr>
              <a:pPr/>
              <a:t>2015/12/14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9397C79B-A12C-4BCD-A4CF-11E974F458F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36815324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2244CE0-4DE1-4696-ABA0-3E225F0CB7DA}" type="datetime1">
              <a:rPr lang="ja-JP" altLang="en-US" smtClean="0">
                <a:solidFill>
                  <a:prstClr val="black">
                    <a:tint val="75000"/>
                  </a:prstClr>
                </a:solidFill>
              </a:rPr>
              <a:pPr/>
              <a:t>2015/12/14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397C79B-A12C-4BCD-A4CF-11E974F458F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2371666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9F0E417-03CD-4E9F-A453-8F6D9CF5564A}" type="datetime1">
              <a:rPr lang="ja-JP" altLang="en-US" smtClean="0">
                <a:solidFill>
                  <a:prstClr val="black">
                    <a:tint val="75000"/>
                  </a:prstClr>
                </a:solidFill>
              </a:rPr>
              <a:pPr/>
              <a:t>2015/12/14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397C79B-A12C-4BCD-A4CF-11E974F458F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3890240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D0E2C47-1191-4A5D-8399-1793DA270C57}" type="datetime1">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397C79B-A12C-4BCD-A4CF-11E974F458F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37657783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C62F3B4-F321-4497-A291-228ACFFBCA6D}" type="datetime1">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397C79B-A12C-4BCD-A4CF-11E974F458F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7664375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3307931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C8B769D-12E0-413A-B3E2-791EB732C81A}" type="slidenum">
              <a:rPr lang="en-US" altLang="ja-JP"/>
              <a:pPr>
                <a:defRPr/>
              </a:pPr>
              <a:t>&lt;#&gt;</a:t>
            </a:fld>
            <a:endParaRPr lang="en-US" altLang="ja-JP"/>
          </a:p>
        </p:txBody>
      </p:sp>
    </p:spTree>
    <p:extLst>
      <p:ext uri="{BB962C8B-B14F-4D97-AF65-F5344CB8AC3E}">
        <p14:creationId xmlns:p14="http://schemas.microsoft.com/office/powerpoint/2010/main" xmlns="" val="1650598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33021529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39588287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13079549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40431130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14499511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21170754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452097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1506282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8966213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376BF61-AD3C-4EC2-B27B-76B188F5631D}"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3650196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A55B33A-1E68-4F71-8727-E63CB3964971}" type="slidenum">
              <a:rPr lang="en-US" altLang="ja-JP"/>
              <a:pPr>
                <a:defRPr/>
              </a:pPr>
              <a:t>&lt;#&gt;</a:t>
            </a:fld>
            <a:endParaRPr lang="en-US" altLang="ja-JP"/>
          </a:p>
        </p:txBody>
      </p:sp>
    </p:spTree>
    <p:extLst>
      <p:ext uri="{BB962C8B-B14F-4D97-AF65-F5344CB8AC3E}">
        <p14:creationId xmlns:p14="http://schemas.microsoft.com/office/powerpoint/2010/main" xmlns="" val="36282000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41805804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7689600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2201746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6468656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40112872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5458180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32523530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8554936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5106456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3091867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4CF4C1A-EF81-44CE-A214-0C8D6CFF0E96}" type="slidenum">
              <a:rPr lang="en-US" altLang="ja-JP"/>
              <a:pPr>
                <a:defRPr/>
              </a:pPr>
              <a:t>&lt;#&gt;</a:t>
            </a:fld>
            <a:endParaRPr lang="en-US" altLang="ja-JP"/>
          </a:p>
        </p:txBody>
      </p:sp>
    </p:spTree>
    <p:extLst>
      <p:ext uri="{BB962C8B-B14F-4D97-AF65-F5344CB8AC3E}">
        <p14:creationId xmlns:p14="http://schemas.microsoft.com/office/powerpoint/2010/main" xmlns="" val="11790976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041178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105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defRPr>
            </a:lvl1pPr>
          </a:lstStyle>
          <a:p>
            <a:pPr>
              <a:defRPr/>
            </a:pPr>
            <a:endParaRPr lang="en-US" altLang="ja-JP"/>
          </a:p>
        </p:txBody>
      </p:sp>
      <p:sp>
        <p:nvSpPr>
          <p:cNvPr id="1105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defRPr>
            </a:lvl1pPr>
          </a:lstStyle>
          <a:p>
            <a:pPr>
              <a:defRPr/>
            </a:pPr>
            <a:endParaRPr lang="en-US" altLang="ja-JP"/>
          </a:p>
        </p:txBody>
      </p:sp>
      <p:sp>
        <p:nvSpPr>
          <p:cNvPr id="1105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6CEB2A5-BD6F-47AE-95F0-FA1E47F98444}"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2051"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4F9EAB7-B439-41C2-AEFD-876D7457B66D}" type="datetime1">
              <a:rPr lang="ja-JP" altLang="en-US"/>
              <a:pPr>
                <a:defRPr/>
              </a:pPr>
              <a:t>2015/12/14</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D7711CB-3A8C-487E-9CF3-BAAC4208E736}"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99839394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6BF61-AD3C-4EC2-B27B-76B188F5631D}"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1186271005"/>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EE9D7D-27D8-4EDF-B63E-F0C938F7748F}"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D7EC9-068B-4D4A-A073-1C6115D10578}" type="slidenum">
              <a:rPr kumimoji="1" lang="ja-JP" altLang="en-US" smtClean="0"/>
              <a:pPr/>
              <a:t>&lt;#&gt;</a:t>
            </a:fld>
            <a:endParaRPr kumimoji="1" lang="ja-JP" altLang="en-US"/>
          </a:p>
        </p:txBody>
      </p:sp>
    </p:spTree>
    <p:extLst>
      <p:ext uri="{BB962C8B-B14F-4D97-AF65-F5344CB8AC3E}">
        <p14:creationId xmlns:p14="http://schemas.microsoft.com/office/powerpoint/2010/main" xmlns="" val="2786847779"/>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5FD06B-1A2A-4767-86A4-CD335D40009C}" type="datetime1">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97C79B-A12C-4BCD-A4CF-11E974F458F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837077205"/>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6BF61-AD3C-4EC2-B27B-76B188F5631D}" type="datetimeFigureOut">
              <a:rPr kumimoji="1" lang="ja-JP" altLang="en-US" smtClean="0"/>
              <a:pPr/>
              <a:t>2015/12/14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4D909-191C-4DEB-B419-EC8E75D4AD42}" type="slidenum">
              <a:rPr kumimoji="1" lang="ja-JP" altLang="en-US" smtClean="0"/>
              <a:pPr/>
              <a:t>&lt;#&gt;</a:t>
            </a:fld>
            <a:endParaRPr kumimoji="1" lang="ja-JP" altLang="en-US"/>
          </a:p>
        </p:txBody>
      </p:sp>
    </p:spTree>
    <p:extLst>
      <p:ext uri="{BB962C8B-B14F-4D97-AF65-F5344CB8AC3E}">
        <p14:creationId xmlns:p14="http://schemas.microsoft.com/office/powerpoint/2010/main" xmlns="" val="372383861"/>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782F4A-A2F8-42B4-9210-8367A810AC5E}" type="datetimeFigureOut">
              <a:rPr lang="ja-JP" altLang="en-US" smtClean="0">
                <a:solidFill>
                  <a:prstClr val="black">
                    <a:tint val="75000"/>
                  </a:prstClr>
                </a:solidFill>
              </a:rPr>
              <a:pPr/>
              <a:t>2015/12/14</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6FD707-F359-4381-A229-CF9E903145A0}" type="slidenum">
              <a:rPr lang="ja-JP" altLang="en-US" smtClean="0">
                <a:solidFill>
                  <a:prstClr val="black">
                    <a:tint val="75000"/>
                  </a:prstClr>
                </a:solidFill>
              </a:rPr>
              <a:pPr/>
              <a:t>&lt;#&gt;</a:t>
            </a:fld>
            <a:endParaRPr lang="ja-JP" altLang="en-US">
              <a:solidFill>
                <a:prstClr val="black">
                  <a:tint val="75000"/>
                </a:prstClr>
              </a:solidFill>
            </a:endParaRPr>
          </a:p>
        </p:txBody>
      </p:sp>
    </p:spTree>
    <p:extLst>
      <p:ext uri="{BB962C8B-B14F-4D97-AF65-F5344CB8AC3E}">
        <p14:creationId xmlns:p14="http://schemas.microsoft.com/office/powerpoint/2010/main" xmlns="" val="1977953828"/>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4.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jpeg"/><Relationship Id="rId1" Type="http://schemas.openxmlformats.org/officeDocument/2006/relationships/slideLayout" Target="../slideLayouts/slideLayout75.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5.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1.jpeg"/><Relationship Id="rId1" Type="http://schemas.openxmlformats.org/officeDocument/2006/relationships/slideLayout" Target="../slideLayouts/slideLayout75.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7.xml"/><Relationship Id="rId5" Type="http://schemas.openxmlformats.org/officeDocument/2006/relationships/image" Target="../media/image76.png"/><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wmf"/><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30.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0.xml"/><Relationship Id="rId5" Type="http://schemas.openxmlformats.org/officeDocument/2006/relationships/image" Target="../media/image90.jpeg"/><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86.xml"/><Relationship Id="rId4" Type="http://schemas.openxmlformats.org/officeDocument/2006/relationships/image" Target="../media/image93.jpeg"/></Relationships>
</file>

<file path=ppt/slides/_rels/slide57.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81.xml"/><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79.png"/><Relationship Id="rId1" Type="http://schemas.openxmlformats.org/officeDocument/2006/relationships/slideLayout" Target="../slideLayouts/slideLayout86.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6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14.png"/><Relationship Id="rId1" Type="http://schemas.openxmlformats.org/officeDocument/2006/relationships/slideLayout" Target="../slideLayouts/slideLayout30.xml"/><Relationship Id="rId4" Type="http://schemas.openxmlformats.org/officeDocument/2006/relationships/image" Target="../media/image115.png"/></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eg"/><Relationship Id="rId1" Type="http://schemas.openxmlformats.org/officeDocument/2006/relationships/slideLayout" Target="../slideLayouts/slideLayout30.xml"/><Relationship Id="rId4" Type="http://schemas.openxmlformats.org/officeDocument/2006/relationships/image" Target="../media/image116.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9.xml"/><Relationship Id="rId5" Type="http://schemas.openxmlformats.org/officeDocument/2006/relationships/image" Target="../media/image12.jpe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jpeg"/><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テキスト ボックス 4"/>
          <p:cNvSpPr txBox="1">
            <a:spLocks noChangeArrowheads="1"/>
          </p:cNvSpPr>
          <p:nvPr/>
        </p:nvSpPr>
        <p:spPr bwMode="auto">
          <a:xfrm>
            <a:off x="684213" y="1268413"/>
            <a:ext cx="7985125"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dirty="0"/>
              <a:t>南極赤外線望遠鏡の</a:t>
            </a:r>
            <a:r>
              <a:rPr lang="ja-JP" altLang="en-US" dirty="0" smtClean="0"/>
              <a:t>開発</a:t>
            </a:r>
            <a:endParaRPr lang="en-US" altLang="ja-JP" dirty="0" smtClean="0"/>
          </a:p>
          <a:p>
            <a:pPr algn="ctr">
              <a:spcBef>
                <a:spcPct val="0"/>
              </a:spcBef>
              <a:buFontTx/>
              <a:buNone/>
            </a:pPr>
            <a:r>
              <a:rPr lang="en-US" altLang="ja-JP" b="1" dirty="0" smtClean="0"/>
              <a:t>Antarctic </a:t>
            </a:r>
            <a:r>
              <a:rPr lang="en-US" altLang="ja-JP" b="1" dirty="0"/>
              <a:t>Infrared Telescope (AIRT)</a:t>
            </a:r>
          </a:p>
        </p:txBody>
      </p:sp>
      <p:sp>
        <p:nvSpPr>
          <p:cNvPr id="7171" name="正方形/長方形 3"/>
          <p:cNvSpPr>
            <a:spLocks noChangeArrowheads="1"/>
          </p:cNvSpPr>
          <p:nvPr/>
        </p:nvSpPr>
        <p:spPr bwMode="auto">
          <a:xfrm>
            <a:off x="1962150" y="4292600"/>
            <a:ext cx="5210175"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zh-TW" altLang="en-US" sz="2800"/>
              <a:t>市川隆</a:t>
            </a:r>
            <a:endParaRPr lang="ja-JP" altLang="en-US" sz="2800"/>
          </a:p>
          <a:p>
            <a:pPr algn="ctr" eaLnBrk="1" hangingPunct="1">
              <a:spcBef>
                <a:spcPct val="0"/>
              </a:spcBef>
              <a:buFontTx/>
              <a:buNone/>
            </a:pPr>
            <a:r>
              <a:rPr lang="ja-JP" altLang="en-US" sz="2800"/>
              <a:t>東北大学理学研究科天文学専攻</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750" y="1943100"/>
            <a:ext cx="5370513"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08738" y="2400300"/>
            <a:ext cx="2352675" cy="357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8" name="テキスト ボックス 2"/>
          <p:cNvSpPr txBox="1">
            <a:spLocks noChangeArrowheads="1"/>
          </p:cNvSpPr>
          <p:nvPr/>
        </p:nvSpPr>
        <p:spPr bwMode="auto">
          <a:xfrm>
            <a:off x="2051050" y="423863"/>
            <a:ext cx="482441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Ø"/>
            </a:pPr>
            <a:r>
              <a:rPr lang="en-US" altLang="ja-JP" sz="3600"/>
              <a:t>2.5m </a:t>
            </a:r>
            <a:r>
              <a:rPr lang="ja-JP" altLang="en-US" sz="3600"/>
              <a:t>赤外線望遠鏡</a:t>
            </a:r>
          </a:p>
        </p:txBody>
      </p:sp>
      <p:sp>
        <p:nvSpPr>
          <p:cNvPr id="21509" name="テキスト ボックス 1"/>
          <p:cNvSpPr txBox="1">
            <a:spLocks noChangeArrowheads="1"/>
          </p:cNvSpPr>
          <p:nvPr/>
        </p:nvSpPr>
        <p:spPr bwMode="auto">
          <a:xfrm>
            <a:off x="5408613" y="5988050"/>
            <a:ext cx="1462087"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a:t>約</a:t>
            </a:r>
            <a:r>
              <a:rPr lang="en-US" altLang="ja-JP" sz="2800"/>
              <a:t>5</a:t>
            </a:r>
            <a:r>
              <a:rPr lang="ja-JP" altLang="en-US" sz="2800"/>
              <a:t>億円</a:t>
            </a:r>
          </a:p>
        </p:txBody>
      </p:sp>
      <p:sp>
        <p:nvSpPr>
          <p:cNvPr id="21510" name="テキスト ボックス 2"/>
          <p:cNvSpPr txBox="1">
            <a:spLocks noChangeArrowheads="1"/>
          </p:cNvSpPr>
          <p:nvPr/>
        </p:nvSpPr>
        <p:spPr bwMode="auto">
          <a:xfrm>
            <a:off x="546100" y="5988050"/>
            <a:ext cx="4575175"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a:t>京都大学の岡山</a:t>
            </a:r>
            <a:r>
              <a:rPr lang="en-US" altLang="ja-JP" sz="2800"/>
              <a:t>3.8m</a:t>
            </a:r>
            <a:r>
              <a:rPr lang="ja-JP" altLang="en-US" sz="2800"/>
              <a:t>の技術</a:t>
            </a:r>
          </a:p>
        </p:txBody>
      </p:sp>
    </p:spTree>
    <p:extLst>
      <p:ext uri="{BB962C8B-B14F-4D97-AF65-F5344CB8AC3E}">
        <p14:creationId xmlns:p14="http://schemas.microsoft.com/office/powerpoint/2010/main" xmlns="" val="557340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750" y="820738"/>
            <a:ext cx="3030538" cy="2273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531"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84438" y="2333625"/>
            <a:ext cx="3348037" cy="2232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532"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59338" y="3860800"/>
            <a:ext cx="3810000" cy="254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533" name="テキスト ボックス 1"/>
          <p:cNvSpPr txBox="1">
            <a:spLocks noChangeArrowheads="1"/>
          </p:cNvSpPr>
          <p:nvPr/>
        </p:nvSpPr>
        <p:spPr bwMode="auto">
          <a:xfrm>
            <a:off x="4157663" y="1311275"/>
            <a:ext cx="38401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solidFill>
                  <a:srgbClr val="000000"/>
                </a:solidFill>
              </a:rPr>
              <a:t>New technology of telescope mount</a:t>
            </a:r>
          </a:p>
          <a:p>
            <a:pPr algn="ctr" eaLnBrk="1" hangingPunct="1">
              <a:spcBef>
                <a:spcPct val="0"/>
              </a:spcBef>
              <a:buFontTx/>
              <a:buNone/>
            </a:pPr>
            <a:r>
              <a:rPr lang="en-US" altLang="ja-JP" sz="1800">
                <a:solidFill>
                  <a:srgbClr val="000000"/>
                </a:solidFill>
              </a:rPr>
              <a:t>Kurita+ (2009)</a:t>
            </a:r>
            <a:endParaRPr lang="ja-JP" altLang="en-US" sz="1800">
              <a:solidFill>
                <a:srgbClr val="000000"/>
              </a:solidFill>
            </a:endParaRPr>
          </a:p>
        </p:txBody>
      </p:sp>
      <p:sp>
        <p:nvSpPr>
          <p:cNvPr id="22534" name="テキスト ボックス 3"/>
          <p:cNvSpPr txBox="1">
            <a:spLocks noChangeArrowheads="1"/>
          </p:cNvSpPr>
          <p:nvPr/>
        </p:nvSpPr>
        <p:spPr bwMode="auto">
          <a:xfrm>
            <a:off x="1187450" y="5013325"/>
            <a:ext cx="29606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pPr>
            <a:r>
              <a:rPr lang="en-US" altLang="ja-JP" sz="2400">
                <a:solidFill>
                  <a:srgbClr val="000000"/>
                </a:solidFill>
              </a:rPr>
              <a:t>Light weight </a:t>
            </a:r>
          </a:p>
          <a:p>
            <a:pPr eaLnBrk="1" hangingPunct="1">
              <a:spcBef>
                <a:spcPct val="0"/>
              </a:spcBef>
            </a:pPr>
            <a:r>
              <a:rPr lang="en-US" altLang="ja-JP" sz="2400">
                <a:solidFill>
                  <a:srgbClr val="000000"/>
                </a:solidFill>
              </a:rPr>
              <a:t>Easy to assemble</a:t>
            </a:r>
            <a:endParaRPr lang="ja-JP" altLang="en-US" sz="2400">
              <a:solidFill>
                <a:srgbClr val="000000"/>
              </a:solidFill>
            </a:endParaRPr>
          </a:p>
        </p:txBody>
      </p:sp>
      <p:sp>
        <p:nvSpPr>
          <p:cNvPr id="22535" name="テキスト ボックス 4"/>
          <p:cNvSpPr txBox="1">
            <a:spLocks noChangeArrowheads="1"/>
          </p:cNvSpPr>
          <p:nvPr/>
        </p:nvSpPr>
        <p:spPr bwMode="auto">
          <a:xfrm>
            <a:off x="3975100" y="496888"/>
            <a:ext cx="4262438"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800">
                <a:solidFill>
                  <a:srgbClr val="000000"/>
                </a:solidFill>
              </a:rPr>
              <a:t>Okayama 3.8m telescope</a:t>
            </a:r>
            <a:endParaRPr lang="ja-JP" altLang="en-US" sz="2800">
              <a:solidFill>
                <a:srgbClr val="000000"/>
              </a:solidFill>
            </a:endParaRPr>
          </a:p>
        </p:txBody>
      </p:sp>
    </p:spTree>
    <p:extLst>
      <p:ext uri="{BB962C8B-B14F-4D97-AF65-F5344CB8AC3E}">
        <p14:creationId xmlns:p14="http://schemas.microsoft.com/office/powerpoint/2010/main" xmlns="" val="3282612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テキスト ボックス 1"/>
          <p:cNvSpPr txBox="1">
            <a:spLocks noChangeArrowheads="1"/>
          </p:cNvSpPr>
          <p:nvPr/>
        </p:nvSpPr>
        <p:spPr bwMode="auto">
          <a:xfrm>
            <a:off x="1041400" y="692150"/>
            <a:ext cx="7747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ja-JP" altLang="en-US" sz="2800" dirty="0"/>
              <a:t>三色赤外線カメラ・低分散多天体分光モード付き</a:t>
            </a:r>
            <a:endParaRPr lang="en-US" altLang="ja-JP" sz="2800" dirty="0"/>
          </a:p>
        </p:txBody>
      </p:sp>
      <p:sp>
        <p:nvSpPr>
          <p:cNvPr id="39939" name="テキスト ボックス 3"/>
          <p:cNvSpPr txBox="1">
            <a:spLocks noChangeArrowheads="1"/>
          </p:cNvSpPr>
          <p:nvPr/>
        </p:nvSpPr>
        <p:spPr bwMode="auto">
          <a:xfrm>
            <a:off x="5957888" y="1933575"/>
            <a:ext cx="14287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Proto model</a:t>
            </a:r>
            <a:endParaRPr lang="ja-JP" altLang="en-US" sz="1800"/>
          </a:p>
        </p:txBody>
      </p:sp>
      <p:sp>
        <p:nvSpPr>
          <p:cNvPr id="39940" name="テキスト ボックス 4"/>
          <p:cNvSpPr txBox="1">
            <a:spLocks noChangeArrowheads="1"/>
          </p:cNvSpPr>
          <p:nvPr/>
        </p:nvSpPr>
        <p:spPr bwMode="auto">
          <a:xfrm>
            <a:off x="5489575" y="5119688"/>
            <a:ext cx="3043238"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2Kx2K VIRGO (1~2.5μm)</a:t>
            </a:r>
          </a:p>
          <a:p>
            <a:pPr eaLnBrk="1" hangingPunct="1">
              <a:spcBef>
                <a:spcPct val="0"/>
              </a:spcBef>
              <a:buFontTx/>
              <a:buNone/>
            </a:pPr>
            <a:r>
              <a:rPr lang="en-US" altLang="ja-JP" sz="1800"/>
              <a:t>256x256x2 InSb (2.5~5μm) </a:t>
            </a:r>
            <a:endParaRPr lang="ja-JP" altLang="en-US" sz="1800"/>
          </a:p>
        </p:txBody>
      </p:sp>
      <p:sp>
        <p:nvSpPr>
          <p:cNvPr id="39941" name="テキスト ボックス 5"/>
          <p:cNvSpPr txBox="1">
            <a:spLocks noChangeArrowheads="1"/>
          </p:cNvSpPr>
          <p:nvPr/>
        </p:nvSpPr>
        <p:spPr bwMode="auto">
          <a:xfrm>
            <a:off x="6364288" y="4660900"/>
            <a:ext cx="20447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Under assembling</a:t>
            </a:r>
            <a:endParaRPr lang="ja-JP" altLang="en-US" sz="1800"/>
          </a:p>
        </p:txBody>
      </p:sp>
      <p:pic>
        <p:nvPicPr>
          <p:cNvPr id="39942" name="Picture 1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26050" y="2336800"/>
            <a:ext cx="3035300" cy="22748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9943"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2275" y="2651125"/>
            <a:ext cx="2070100" cy="1647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9944" name="テキスト ボックス 1"/>
          <p:cNvSpPr txBox="1">
            <a:spLocks noChangeArrowheads="1"/>
          </p:cNvSpPr>
          <p:nvPr/>
        </p:nvSpPr>
        <p:spPr bwMode="auto">
          <a:xfrm>
            <a:off x="2024305" y="4586288"/>
            <a:ext cx="164660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err="1"/>
              <a:t>InSb</a:t>
            </a:r>
            <a:r>
              <a:rPr lang="en-US" altLang="ja-JP" sz="1800" dirty="0"/>
              <a:t> </a:t>
            </a:r>
            <a:r>
              <a:rPr lang="en-US" altLang="ja-JP" sz="1800" dirty="0" smtClean="0"/>
              <a:t>2Kx2Kx3</a:t>
            </a:r>
            <a:endParaRPr lang="ja-JP" altLang="en-US" sz="1800" dirty="0"/>
          </a:p>
        </p:txBody>
      </p:sp>
      <p:sp>
        <p:nvSpPr>
          <p:cNvPr id="2" name="テキスト ボックス 1"/>
          <p:cNvSpPr txBox="1"/>
          <p:nvPr/>
        </p:nvSpPr>
        <p:spPr>
          <a:xfrm>
            <a:off x="874895" y="1720656"/>
            <a:ext cx="4166525" cy="646331"/>
          </a:xfrm>
          <a:prstGeom prst="rect">
            <a:avLst/>
          </a:prstGeom>
          <a:noFill/>
        </p:spPr>
        <p:txBody>
          <a:bodyPr wrap="none" rtlCol="0">
            <a:spAutoFit/>
          </a:bodyPr>
          <a:lstStyle/>
          <a:p>
            <a:r>
              <a:rPr lang="en-US" altLang="ja-JP" dirty="0" smtClean="0"/>
              <a:t>1µm-5µm</a:t>
            </a:r>
            <a:r>
              <a:rPr lang="ja-JP" altLang="en-US" dirty="0" smtClean="0"/>
              <a:t>　</a:t>
            </a:r>
            <a:r>
              <a:rPr lang="en-US" altLang="ja-JP" dirty="0" smtClean="0"/>
              <a:t>3</a:t>
            </a:r>
            <a:r>
              <a:rPr lang="ja-JP" altLang="en-US" dirty="0" smtClean="0"/>
              <a:t>色同時</a:t>
            </a:r>
          </a:p>
          <a:p>
            <a:r>
              <a:rPr kumimoji="1" lang="en-US" altLang="ja-JP" dirty="0"/>
              <a:t> </a:t>
            </a:r>
            <a:r>
              <a:rPr kumimoji="1" lang="en-US" altLang="ja-JP" dirty="0" smtClean="0"/>
              <a:t>                 1</a:t>
            </a:r>
            <a:r>
              <a:rPr kumimoji="1" lang="ja-JP" altLang="en-US" dirty="0" smtClean="0"/>
              <a:t>色は低分散分光</a:t>
            </a:r>
            <a:r>
              <a:rPr kumimoji="1" lang="en-US" altLang="ja-JP" dirty="0" smtClean="0"/>
              <a:t>(r~50-100)</a:t>
            </a:r>
            <a:endParaRPr kumimoji="1" lang="ja-JP" altLang="en-US" dirty="0"/>
          </a:p>
        </p:txBody>
      </p:sp>
    </p:spTree>
    <p:extLst>
      <p:ext uri="{BB962C8B-B14F-4D97-AF65-F5344CB8AC3E}">
        <p14:creationId xmlns:p14="http://schemas.microsoft.com/office/powerpoint/2010/main" xmlns="" val="39617276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15816" y="1036104"/>
            <a:ext cx="3106688" cy="524545"/>
          </a:xfrm>
        </p:spPr>
        <p:txBody>
          <a:bodyPr/>
          <a:lstStyle/>
          <a:p>
            <a:r>
              <a:rPr kumimoji="1" lang="ja-JP" altLang="en-US" sz="3600" dirty="0" smtClean="0">
                <a:latin typeface="+mn-ea"/>
                <a:ea typeface="+mn-ea"/>
              </a:rPr>
              <a:t>基本的仕様</a:t>
            </a:r>
            <a:endParaRPr kumimoji="1" lang="ja-JP" altLang="en-US" sz="3600" dirty="0">
              <a:latin typeface="+mn-ea"/>
              <a:ea typeface="+mn-ea"/>
            </a:endParaRPr>
          </a:p>
        </p:txBody>
      </p:sp>
      <p:sp>
        <p:nvSpPr>
          <p:cNvPr id="6" name="コンテンツ プレースホルダ 2"/>
          <p:cNvSpPr txBox="1">
            <a:spLocks/>
          </p:cNvSpPr>
          <p:nvPr/>
        </p:nvSpPr>
        <p:spPr>
          <a:xfrm>
            <a:off x="395536" y="1988840"/>
            <a:ext cx="8568952" cy="4320480"/>
          </a:xfrm>
          <a:prstGeom prst="rect">
            <a:avLst/>
          </a:prstGeom>
        </p:spPr>
        <p:txBody>
          <a:bodyPr vert="horz" lIns="91440" tIns="45720" rIns="91440" bIns="45720" rtlCol="0" anchor="ctr">
            <a:normAutofit/>
          </a:bodyPr>
          <a:lstStyle/>
          <a:p>
            <a:pPr marL="514350" marR="0" lvl="0" indent="-514350" algn="l" defTabSz="914400" rtl="0" eaLnBrk="1" fontAlgn="auto" latinLnBrk="0" hangingPunct="1">
              <a:lnSpc>
                <a:spcPct val="100000"/>
              </a:lnSpc>
              <a:spcBef>
                <a:spcPct val="20000"/>
              </a:spcBef>
              <a:spcAft>
                <a:spcPts val="0"/>
              </a:spcAft>
              <a:buClrTx/>
              <a:buSzTx/>
              <a:buFont typeface="Wingdings" pitchFamily="2" charset="2"/>
              <a:buChar char="p"/>
              <a:tabLst/>
              <a:defRPr/>
            </a:pPr>
            <a:r>
              <a:rPr lang="ja-JP" altLang="en-US" sz="2800" dirty="0" smtClean="0">
                <a:solidFill>
                  <a:srgbClr val="FF0000"/>
                </a:solidFill>
                <a:latin typeface="Cambria" pitchFamily="18" charset="0"/>
              </a:rPr>
              <a:t>ピクセルスケール </a:t>
            </a:r>
            <a:r>
              <a:rPr lang="en-US" altLang="ja-JP" sz="2800" dirty="0" smtClean="0">
                <a:solidFill>
                  <a:srgbClr val="FF0000"/>
                </a:solidFill>
                <a:latin typeface="Cambria" pitchFamily="18" charset="0"/>
              </a:rPr>
              <a:t>0.221”</a:t>
            </a:r>
            <a:r>
              <a:rPr lang="ja-JP" altLang="en-US" sz="2800" dirty="0" smtClean="0">
                <a:solidFill>
                  <a:schemeClr val="tx1">
                    <a:lumMod val="85000"/>
                    <a:lumOff val="15000"/>
                  </a:schemeClr>
                </a:solidFill>
                <a:latin typeface="Cambria" pitchFamily="18" charset="0"/>
              </a:rPr>
              <a:t>のカメラ</a:t>
            </a:r>
            <a:endParaRPr kumimoji="1" lang="en-US" altLang="ja-JP" sz="2800" b="0" i="0" u="none" strike="noStrike" kern="1200" cap="none" spc="0" normalizeH="0" baseline="0" noProof="0" dirty="0" smtClean="0">
              <a:ln>
                <a:noFill/>
              </a:ln>
              <a:solidFill>
                <a:schemeClr val="tx1">
                  <a:lumMod val="85000"/>
                  <a:lumOff val="15000"/>
                </a:schemeClr>
              </a:solidFill>
              <a:effectLst/>
              <a:uLnTx/>
              <a:uFillTx/>
              <a:latin typeface="Cambria" pitchFamily="18" charset="0"/>
            </a:endParaRPr>
          </a:p>
          <a:p>
            <a:pPr marL="514350" marR="0" lvl="0" indent="-514350" algn="l" defTabSz="914400" rtl="0" eaLnBrk="1" fontAlgn="auto" latinLnBrk="0" hangingPunct="1">
              <a:lnSpc>
                <a:spcPct val="100000"/>
              </a:lnSpc>
              <a:spcBef>
                <a:spcPct val="20000"/>
              </a:spcBef>
              <a:spcAft>
                <a:spcPts val="0"/>
              </a:spcAft>
              <a:buClrTx/>
              <a:buSzTx/>
              <a:buFont typeface="Wingdings" pitchFamily="2" charset="2"/>
              <a:buChar char="p"/>
              <a:tabLst/>
              <a:defRPr/>
            </a:pPr>
            <a:r>
              <a:rPr kumimoji="1" lang="ja-JP" altLang="en-US" sz="2800" b="0" i="0" u="none" strike="noStrike" kern="1200" cap="none" spc="0" normalizeH="0" baseline="0" noProof="0" dirty="0" smtClean="0">
                <a:ln>
                  <a:noFill/>
                </a:ln>
                <a:solidFill>
                  <a:srgbClr val="FF0000"/>
                </a:solidFill>
                <a:effectLst/>
                <a:uLnTx/>
                <a:uFillTx/>
                <a:latin typeface="Cambria" pitchFamily="18" charset="0"/>
              </a:rPr>
              <a:t>瞳収差量 </a:t>
            </a:r>
            <a:r>
              <a:rPr kumimoji="1" lang="en-US" altLang="ja-JP" sz="2800" b="0" i="0" u="none" strike="noStrike" kern="1200" cap="none" spc="0" normalizeH="0" baseline="0" noProof="0" dirty="0" smtClean="0">
                <a:ln>
                  <a:noFill/>
                </a:ln>
                <a:solidFill>
                  <a:srgbClr val="FF0000"/>
                </a:solidFill>
                <a:effectLst/>
                <a:uLnTx/>
                <a:uFillTx/>
                <a:latin typeface="Cambria" pitchFamily="18" charset="0"/>
              </a:rPr>
              <a:t>630-</a:t>
            </a:r>
            <a:r>
              <a:rPr kumimoji="1" lang="en-US" altLang="ja-JP" sz="2800" b="0" i="0" u="none" strike="noStrike" kern="1200" cap="none" spc="0" normalizeH="0" noProof="0" dirty="0" smtClean="0">
                <a:ln>
                  <a:noFill/>
                </a:ln>
                <a:solidFill>
                  <a:srgbClr val="FF0000"/>
                </a:solidFill>
                <a:effectLst/>
                <a:uLnTx/>
                <a:uFillTx/>
                <a:latin typeface="Cambria" pitchFamily="18" charset="0"/>
              </a:rPr>
              <a:t> 760μ</a:t>
            </a:r>
            <a:r>
              <a:rPr lang="en-US" altLang="ja-JP" sz="2800" dirty="0" smtClean="0">
                <a:solidFill>
                  <a:srgbClr val="FF0000"/>
                </a:solidFill>
                <a:latin typeface="Cambria" pitchFamily="18" charset="0"/>
              </a:rPr>
              <a:t>m</a:t>
            </a:r>
            <a:r>
              <a:rPr lang="ja-JP" altLang="en-US" sz="2800" dirty="0" smtClean="0">
                <a:solidFill>
                  <a:schemeClr val="tx1">
                    <a:lumMod val="85000"/>
                    <a:lumOff val="15000"/>
                  </a:schemeClr>
                </a:solidFill>
                <a:latin typeface="Cambria" pitchFamily="18" charset="0"/>
              </a:rPr>
              <a:t>のコリメーター</a:t>
            </a:r>
            <a:r>
              <a:rPr lang="en-US" altLang="ja-JP" sz="2800" dirty="0" smtClean="0">
                <a:solidFill>
                  <a:schemeClr val="tx1">
                    <a:lumMod val="85000"/>
                    <a:lumOff val="15000"/>
                  </a:schemeClr>
                </a:solidFill>
                <a:latin typeface="Cambria" pitchFamily="18" charset="0"/>
              </a:rPr>
              <a:t>(MOIRCS</a:t>
            </a:r>
            <a:r>
              <a:rPr lang="ja-JP" altLang="en-US" sz="2800" dirty="0" smtClean="0">
                <a:solidFill>
                  <a:schemeClr val="tx1">
                    <a:lumMod val="85000"/>
                    <a:lumOff val="15000"/>
                  </a:schemeClr>
                </a:solidFill>
                <a:latin typeface="Cambria" pitchFamily="18" charset="0"/>
              </a:rPr>
              <a:t>程度</a:t>
            </a:r>
            <a:r>
              <a:rPr lang="en-US" altLang="ja-JP" sz="2800" dirty="0" smtClean="0">
                <a:solidFill>
                  <a:schemeClr val="tx1">
                    <a:lumMod val="85000"/>
                    <a:lumOff val="15000"/>
                  </a:schemeClr>
                </a:solidFill>
                <a:latin typeface="Cambria" pitchFamily="18" charset="0"/>
              </a:rPr>
              <a:t>)</a:t>
            </a:r>
            <a:endParaRPr kumimoji="1" lang="en-US" altLang="ja-JP" sz="2800" b="0" i="0" u="none" strike="noStrike" kern="1200" cap="none" spc="0" normalizeH="0" noProof="0" dirty="0" smtClean="0">
              <a:ln>
                <a:noFill/>
              </a:ln>
              <a:solidFill>
                <a:schemeClr val="tx1">
                  <a:lumMod val="85000"/>
                  <a:lumOff val="15000"/>
                </a:schemeClr>
              </a:solidFill>
              <a:effectLst/>
              <a:uLnTx/>
              <a:uFillTx/>
              <a:latin typeface="Cambria" pitchFamily="18" charset="0"/>
            </a:endParaRPr>
          </a:p>
        </p:txBody>
      </p:sp>
      <p:cxnSp>
        <p:nvCxnSpPr>
          <p:cNvPr id="7" name="直線コネクタ 6"/>
          <p:cNvCxnSpPr/>
          <p:nvPr/>
        </p:nvCxnSpPr>
        <p:spPr>
          <a:xfrm flipH="1">
            <a:off x="2222624" y="2863280"/>
            <a:ext cx="405160" cy="7348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840112" y="2303239"/>
            <a:ext cx="6192688" cy="830997"/>
          </a:xfrm>
          <a:prstGeom prst="rect">
            <a:avLst/>
          </a:prstGeom>
          <a:noFill/>
        </p:spPr>
        <p:txBody>
          <a:bodyPr wrap="square" rtlCol="0">
            <a:spAutoFit/>
          </a:bodyPr>
          <a:lstStyle/>
          <a:p>
            <a:r>
              <a:rPr lang="ja-JP" altLang="en-US" sz="2400" dirty="0" smtClean="0">
                <a:latin typeface="Cambria" pitchFamily="18" charset="0"/>
              </a:rPr>
              <a:t>広視野で高空間分解能</a:t>
            </a:r>
          </a:p>
          <a:p>
            <a:r>
              <a:rPr lang="ja-JP" altLang="en-US" sz="2400" dirty="0" smtClean="0">
                <a:latin typeface="Cambria" pitchFamily="18" charset="0"/>
              </a:rPr>
              <a:t>広視野</a:t>
            </a:r>
            <a:r>
              <a:rPr lang="en-US" altLang="ja-JP" sz="2400" dirty="0" smtClean="0">
                <a:latin typeface="Cambria" pitchFamily="18" charset="0"/>
              </a:rPr>
              <a:t>(7.5’x7.5’)</a:t>
            </a:r>
            <a:r>
              <a:rPr lang="ja-JP" altLang="en-US" sz="2400" dirty="0" err="1" smtClean="0">
                <a:latin typeface="Cambria" pitchFamily="18" charset="0"/>
              </a:rPr>
              <a:t>、</a:t>
            </a:r>
            <a:r>
              <a:rPr lang="ja-JP" altLang="en-US" sz="2400" dirty="0" smtClean="0">
                <a:latin typeface="Cambria" pitchFamily="18" charset="0"/>
              </a:rPr>
              <a:t>回折限界</a:t>
            </a:r>
            <a:r>
              <a:rPr lang="en-US" altLang="ja-JP" sz="2400" dirty="0" smtClean="0">
                <a:latin typeface="Cambria" pitchFamily="18" charset="0"/>
              </a:rPr>
              <a:t>(0.2”@2µm)</a:t>
            </a:r>
            <a:endParaRPr kumimoji="1" lang="ja-JP" altLang="en-US" sz="2400" dirty="0">
              <a:latin typeface="Cambria" pitchFamily="18" charset="0"/>
            </a:endParaRPr>
          </a:p>
        </p:txBody>
      </p:sp>
      <p:cxnSp>
        <p:nvCxnSpPr>
          <p:cNvPr id="10" name="直線コネクタ 9"/>
          <p:cNvCxnSpPr/>
          <p:nvPr/>
        </p:nvCxnSpPr>
        <p:spPr>
          <a:xfrm>
            <a:off x="1913608" y="4652556"/>
            <a:ext cx="432048" cy="504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145904" y="5254987"/>
            <a:ext cx="2088232" cy="830997"/>
          </a:xfrm>
          <a:prstGeom prst="rect">
            <a:avLst/>
          </a:prstGeom>
          <a:noFill/>
        </p:spPr>
        <p:txBody>
          <a:bodyPr wrap="square" rtlCol="0">
            <a:spAutoFit/>
          </a:bodyPr>
          <a:lstStyle/>
          <a:p>
            <a:r>
              <a:rPr kumimoji="1" lang="ja-JP" altLang="en-US" sz="2400" dirty="0" smtClean="0">
                <a:latin typeface="Cambria" pitchFamily="18" charset="0"/>
              </a:rPr>
              <a:t>高い測光精度迷光が</a:t>
            </a:r>
            <a:r>
              <a:rPr kumimoji="1" lang="en-US" altLang="ja-JP" sz="2400" dirty="0" smtClean="0">
                <a:latin typeface="Cambria" pitchFamily="18" charset="0"/>
              </a:rPr>
              <a:t>5 - 6%</a:t>
            </a:r>
            <a:endParaRPr kumimoji="1" lang="ja-JP" altLang="en-US" sz="2400" dirty="0">
              <a:latin typeface="Cambria" pitchFamily="18" charset="0"/>
            </a:endParaRPr>
          </a:p>
        </p:txBody>
      </p:sp>
      <p:sp>
        <p:nvSpPr>
          <p:cNvPr id="3" name="テキスト ボックス 2"/>
          <p:cNvSpPr txBox="1"/>
          <p:nvPr/>
        </p:nvSpPr>
        <p:spPr>
          <a:xfrm>
            <a:off x="4960551" y="4756502"/>
            <a:ext cx="2989921" cy="400110"/>
          </a:xfrm>
          <a:prstGeom prst="rect">
            <a:avLst/>
          </a:prstGeom>
          <a:noFill/>
        </p:spPr>
        <p:txBody>
          <a:bodyPr wrap="none" rtlCol="0">
            <a:spAutoFit/>
          </a:bodyPr>
          <a:lstStyle/>
          <a:p>
            <a:r>
              <a:rPr kumimoji="1" lang="ja-JP" altLang="en-US" sz="2000" dirty="0" smtClean="0"/>
              <a:t>分光用にコリメータが必要</a:t>
            </a:r>
            <a:endParaRPr kumimoji="1" lang="ja-JP" altLang="en-US" sz="2000" dirty="0"/>
          </a:p>
        </p:txBody>
      </p:sp>
    </p:spTree>
    <p:extLst>
      <p:ext uri="{BB962C8B-B14F-4D97-AF65-F5344CB8AC3E}">
        <p14:creationId xmlns:p14="http://schemas.microsoft.com/office/powerpoint/2010/main" xmlns="" val="2626939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txBox="1">
            <a:spLocks/>
          </p:cNvSpPr>
          <p:nvPr/>
        </p:nvSpPr>
        <p:spPr bwMode="auto">
          <a:xfrm>
            <a:off x="2844006" y="331069"/>
            <a:ext cx="3455987"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dirty="0">
                <a:solidFill>
                  <a:srgbClr val="000000"/>
                </a:solidFill>
                <a:latin typeface="ＭＳ Ｐゴシック" panose="020B0600070205080204" pitchFamily="50" charset="-128"/>
              </a:rPr>
              <a:t>光学系全体図</a:t>
            </a:r>
          </a:p>
        </p:txBody>
      </p:sp>
      <p:pic>
        <p:nvPicPr>
          <p:cNvPr id="4096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t="6097"/>
          <a:stretch>
            <a:fillRect/>
          </a:stretch>
        </p:blipFill>
        <p:spPr bwMode="auto">
          <a:xfrm>
            <a:off x="827088" y="1196975"/>
            <a:ext cx="7273925" cy="507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直線矢印コネクタ 5"/>
          <p:cNvCxnSpPr/>
          <p:nvPr/>
        </p:nvCxnSpPr>
        <p:spPr>
          <a:xfrm flipV="1">
            <a:off x="4427538" y="1989138"/>
            <a:ext cx="0" cy="3887787"/>
          </a:xfrm>
          <a:prstGeom prst="straightConnector1">
            <a:avLst/>
          </a:prstGeom>
          <a:ln w="76200">
            <a:solidFill>
              <a:srgbClr val="FF3F3F"/>
            </a:solidFill>
            <a:prstDash val="solid"/>
            <a:tailEnd type="arrow"/>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4572000" y="2420938"/>
            <a:ext cx="360363" cy="2087562"/>
          </a:xfrm>
          <a:prstGeom prst="straightConnector1">
            <a:avLst/>
          </a:prstGeom>
          <a:ln w="76200">
            <a:solidFill>
              <a:srgbClr val="FF3F3F"/>
            </a:solidFill>
            <a:prstDash val="solid"/>
            <a:tailEnd type="arrow"/>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H="1">
            <a:off x="1476375" y="4581525"/>
            <a:ext cx="3455988" cy="792163"/>
          </a:xfrm>
          <a:prstGeom prst="straightConnector1">
            <a:avLst/>
          </a:prstGeom>
          <a:ln w="76200">
            <a:solidFill>
              <a:srgbClr val="FF3F3F"/>
            </a:solidFill>
            <a:prstDash val="solid"/>
            <a:tailEnd type="arrow"/>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H="1" flipV="1">
            <a:off x="1331913" y="3429000"/>
            <a:ext cx="71437" cy="1944688"/>
          </a:xfrm>
          <a:prstGeom prst="straightConnector1">
            <a:avLst/>
          </a:prstGeom>
          <a:ln w="76200">
            <a:solidFill>
              <a:srgbClr val="FF3F3F"/>
            </a:solidFill>
            <a:prstDash val="solid"/>
            <a:tailEnd type="arrow"/>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970" name="テキスト ボックス 11"/>
          <p:cNvSpPr txBox="1">
            <a:spLocks noChangeArrowheads="1"/>
          </p:cNvSpPr>
          <p:nvPr/>
        </p:nvSpPr>
        <p:spPr bwMode="auto">
          <a:xfrm>
            <a:off x="4140200" y="6308725"/>
            <a:ext cx="1439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000000"/>
                </a:solidFill>
                <a:latin typeface="Cambria" panose="02040503050406030204" pitchFamily="18" charset="0"/>
              </a:rPr>
              <a:t>望遠鏡方向</a:t>
            </a:r>
          </a:p>
        </p:txBody>
      </p:sp>
      <p:cxnSp>
        <p:nvCxnSpPr>
          <p:cNvPr id="13" name="直線矢印コネクタ 12"/>
          <p:cNvCxnSpPr/>
          <p:nvPr/>
        </p:nvCxnSpPr>
        <p:spPr>
          <a:xfrm>
            <a:off x="3995738" y="6092825"/>
            <a:ext cx="0" cy="576263"/>
          </a:xfrm>
          <a:prstGeom prst="straightConnector1">
            <a:avLst/>
          </a:prstGeom>
          <a:ln w="76200">
            <a:solidFill>
              <a:srgbClr val="FF3F3F"/>
            </a:solidFill>
            <a:prstDash val="solid"/>
            <a:tailEnd type="arrow"/>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972" name="テキスト ボックス 13"/>
          <p:cNvSpPr txBox="1">
            <a:spLocks noChangeArrowheads="1"/>
          </p:cNvSpPr>
          <p:nvPr/>
        </p:nvSpPr>
        <p:spPr bwMode="auto">
          <a:xfrm>
            <a:off x="1331913" y="1341438"/>
            <a:ext cx="2097087"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800">
                <a:solidFill>
                  <a:srgbClr val="000000"/>
                </a:solidFill>
              </a:rPr>
              <a:t>Obata (2015)</a:t>
            </a:r>
            <a:endParaRPr lang="ja-JP" altLang="en-US" sz="2800">
              <a:solidFill>
                <a:srgbClr val="000000"/>
              </a:solidFill>
            </a:endParaRPr>
          </a:p>
        </p:txBody>
      </p:sp>
      <p:sp>
        <p:nvSpPr>
          <p:cNvPr id="40973" name="テキスト ボックス 9"/>
          <p:cNvSpPr txBox="1">
            <a:spLocks noChangeArrowheads="1"/>
          </p:cNvSpPr>
          <p:nvPr/>
        </p:nvSpPr>
        <p:spPr bwMode="auto">
          <a:xfrm>
            <a:off x="812800" y="2657475"/>
            <a:ext cx="11350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1</a:t>
            </a:r>
            <a:r>
              <a:rPr lang="ja-JP" altLang="en-US" sz="1800">
                <a:solidFill>
                  <a:srgbClr val="000000"/>
                </a:solidFill>
              </a:rPr>
              <a:t>～</a:t>
            </a:r>
            <a:r>
              <a:rPr lang="en-US" altLang="ja-JP" sz="1800">
                <a:solidFill>
                  <a:srgbClr val="000000"/>
                </a:solidFill>
              </a:rPr>
              <a:t>2.5μm</a:t>
            </a:r>
            <a:endParaRPr lang="ja-JP" altLang="en-US" sz="1800">
              <a:solidFill>
                <a:srgbClr val="000000"/>
              </a:solidFill>
            </a:endParaRPr>
          </a:p>
        </p:txBody>
      </p:sp>
      <p:sp>
        <p:nvSpPr>
          <p:cNvPr id="40974" name="テキスト ボックス 14"/>
          <p:cNvSpPr txBox="1">
            <a:spLocks noChangeArrowheads="1"/>
          </p:cNvSpPr>
          <p:nvPr/>
        </p:nvSpPr>
        <p:spPr bwMode="auto">
          <a:xfrm>
            <a:off x="4867275" y="1366838"/>
            <a:ext cx="13096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2.5</a:t>
            </a:r>
            <a:r>
              <a:rPr lang="ja-JP" altLang="en-US" sz="1800">
                <a:solidFill>
                  <a:srgbClr val="000000"/>
                </a:solidFill>
              </a:rPr>
              <a:t>～</a:t>
            </a:r>
            <a:r>
              <a:rPr lang="en-US" altLang="ja-JP" sz="1800">
                <a:solidFill>
                  <a:srgbClr val="000000"/>
                </a:solidFill>
              </a:rPr>
              <a:t>3.5μm</a:t>
            </a:r>
            <a:endParaRPr lang="ja-JP" altLang="en-US" sz="1800">
              <a:solidFill>
                <a:srgbClr val="000000"/>
              </a:solidFill>
            </a:endParaRPr>
          </a:p>
        </p:txBody>
      </p:sp>
      <p:sp>
        <p:nvSpPr>
          <p:cNvPr id="40975" name="テキスト ボックス 10"/>
          <p:cNvSpPr txBox="1">
            <a:spLocks noChangeArrowheads="1"/>
          </p:cNvSpPr>
          <p:nvPr/>
        </p:nvSpPr>
        <p:spPr bwMode="auto">
          <a:xfrm>
            <a:off x="6156325" y="5614988"/>
            <a:ext cx="11350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rPr>
              <a:t>3.5</a:t>
            </a:r>
            <a:r>
              <a:rPr lang="ja-JP" altLang="en-US" sz="1800">
                <a:solidFill>
                  <a:srgbClr val="000000"/>
                </a:solidFill>
              </a:rPr>
              <a:t>～</a:t>
            </a:r>
            <a:r>
              <a:rPr lang="en-US" altLang="ja-JP" sz="1800">
                <a:solidFill>
                  <a:srgbClr val="000000"/>
                </a:solidFill>
              </a:rPr>
              <a:t>5μm</a:t>
            </a:r>
            <a:endParaRPr lang="ja-JP" altLang="en-US" sz="1800">
              <a:solidFill>
                <a:srgbClr val="000000"/>
              </a:solidFill>
            </a:endParaRPr>
          </a:p>
        </p:txBody>
      </p:sp>
    </p:spTree>
    <p:extLst>
      <p:ext uri="{BB962C8B-B14F-4D97-AF65-F5344CB8AC3E}">
        <p14:creationId xmlns:p14="http://schemas.microsoft.com/office/powerpoint/2010/main" xmlns="" val="591718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67744" y="305780"/>
            <a:ext cx="3682752" cy="1143000"/>
          </a:xfrm>
        </p:spPr>
        <p:txBody>
          <a:bodyPr/>
          <a:lstStyle/>
          <a:p>
            <a:r>
              <a:rPr kumimoji="1" lang="ja-JP" altLang="en-US" sz="3600" dirty="0" smtClean="0">
                <a:latin typeface="+mn-ea"/>
                <a:ea typeface="+mn-ea"/>
              </a:rPr>
              <a:t>カメラ評価</a:t>
            </a:r>
            <a:endParaRPr kumimoji="1" lang="ja-JP" altLang="en-US" sz="3600" dirty="0">
              <a:latin typeface="+mn-ea"/>
              <a:ea typeface="+mn-ea"/>
            </a:endParaRPr>
          </a:p>
        </p:txBody>
      </p:sp>
      <p:sp>
        <p:nvSpPr>
          <p:cNvPr id="3" name="コンテンツ プレースホルダ 2"/>
          <p:cNvSpPr>
            <a:spLocks noGrp="1"/>
          </p:cNvSpPr>
          <p:nvPr>
            <p:ph idx="1"/>
          </p:nvPr>
        </p:nvSpPr>
        <p:spPr>
          <a:xfrm>
            <a:off x="914400" y="2564903"/>
            <a:ext cx="8229600" cy="3680321"/>
          </a:xfrm>
        </p:spPr>
        <p:txBody>
          <a:bodyPr>
            <a:noAutofit/>
          </a:bodyPr>
          <a:lstStyle/>
          <a:p>
            <a:r>
              <a:rPr kumimoji="1" lang="ja-JP" altLang="en-US" sz="2400" dirty="0" smtClean="0">
                <a:latin typeface="+mn-ea"/>
                <a:ea typeface="+mn-ea"/>
              </a:rPr>
              <a:t>スポットダイアグラム </a:t>
            </a:r>
            <a:endParaRPr kumimoji="1" lang="en-US" altLang="ja-JP" sz="2400" dirty="0" smtClean="0">
              <a:latin typeface="+mn-ea"/>
              <a:ea typeface="+mn-ea"/>
            </a:endParaRPr>
          </a:p>
          <a:p>
            <a:pPr lvl="1"/>
            <a:r>
              <a:rPr kumimoji="1" lang="en-US" altLang="ja-JP" sz="2400" dirty="0" smtClean="0">
                <a:latin typeface="+mn-ea"/>
                <a:ea typeface="+mn-ea"/>
              </a:rPr>
              <a:t>JHK</a:t>
            </a:r>
            <a:r>
              <a:rPr kumimoji="1" lang="ja-JP" altLang="en-US" sz="2400" dirty="0" smtClean="0">
                <a:latin typeface="+mn-ea"/>
                <a:ea typeface="+mn-ea"/>
              </a:rPr>
              <a:t>は</a:t>
            </a:r>
            <a:r>
              <a:rPr kumimoji="1" lang="en-US" altLang="ja-JP" sz="2400" dirty="0" smtClean="0">
                <a:solidFill>
                  <a:srgbClr val="FF0000"/>
                </a:solidFill>
                <a:latin typeface="+mn-ea"/>
                <a:ea typeface="+mn-ea"/>
              </a:rPr>
              <a:t>2</a:t>
            </a:r>
            <a:r>
              <a:rPr lang="en-US" altLang="ja-JP" sz="2400" dirty="0" smtClean="0">
                <a:solidFill>
                  <a:srgbClr val="FF0000"/>
                </a:solidFill>
                <a:latin typeface="+mn-ea"/>
                <a:ea typeface="+mn-ea"/>
              </a:rPr>
              <a:t>pixel</a:t>
            </a:r>
            <a:r>
              <a:rPr kumimoji="1" lang="ja-JP" altLang="en-US" sz="2400" dirty="0" smtClean="0">
                <a:solidFill>
                  <a:srgbClr val="FF0000"/>
                </a:solidFill>
                <a:latin typeface="+mn-ea"/>
                <a:ea typeface="+mn-ea"/>
              </a:rPr>
              <a:t>四方 </a:t>
            </a:r>
            <a:r>
              <a:rPr lang="en-US" altLang="ja-JP" sz="2400" dirty="0" smtClean="0">
                <a:latin typeface="+mn-ea"/>
                <a:ea typeface="+mn-ea"/>
              </a:rPr>
              <a:t>/ </a:t>
            </a:r>
            <a:r>
              <a:rPr kumimoji="1" lang="en-US" altLang="ja-JP" sz="2400" dirty="0" err="1" smtClean="0">
                <a:latin typeface="+mn-ea"/>
                <a:ea typeface="+mn-ea"/>
              </a:rPr>
              <a:t>Ant,LM</a:t>
            </a:r>
            <a:r>
              <a:rPr kumimoji="1" lang="ja-JP" altLang="en-US" sz="2400" dirty="0" smtClean="0">
                <a:latin typeface="+mn-ea"/>
                <a:ea typeface="+mn-ea"/>
              </a:rPr>
              <a:t>カメラは</a:t>
            </a:r>
            <a:r>
              <a:rPr kumimoji="1" lang="ja-JP" altLang="en-US" sz="2400" dirty="0" smtClean="0">
                <a:solidFill>
                  <a:srgbClr val="FF0000"/>
                </a:solidFill>
                <a:latin typeface="+mn-ea"/>
                <a:ea typeface="+mn-ea"/>
              </a:rPr>
              <a:t>回折限界内に収まるスポット径</a:t>
            </a:r>
            <a:endParaRPr kumimoji="1" lang="en-US" altLang="ja-JP" sz="2400" dirty="0" smtClean="0">
              <a:solidFill>
                <a:srgbClr val="FF0000"/>
              </a:solidFill>
              <a:latin typeface="+mn-ea"/>
              <a:ea typeface="+mn-ea"/>
            </a:endParaRPr>
          </a:p>
          <a:p>
            <a:r>
              <a:rPr kumimoji="1" lang="ja-JP" altLang="en-US" sz="2400" dirty="0" smtClean="0">
                <a:latin typeface="+mn-ea"/>
                <a:ea typeface="+mn-ea"/>
              </a:rPr>
              <a:t>エンスクエアドエネルギー</a:t>
            </a:r>
            <a:r>
              <a:rPr lang="ja-JP" altLang="en-US" sz="2400" dirty="0" smtClean="0">
                <a:latin typeface="+mn-ea"/>
                <a:ea typeface="+mn-ea"/>
              </a:rPr>
              <a:t>ダイアグラム</a:t>
            </a:r>
            <a:endParaRPr lang="en-US" altLang="ja-JP" sz="2400" dirty="0" smtClean="0">
              <a:latin typeface="+mn-ea"/>
              <a:ea typeface="+mn-ea"/>
            </a:endParaRPr>
          </a:p>
          <a:p>
            <a:pPr lvl="1"/>
            <a:r>
              <a:rPr kumimoji="1" lang="ja-JP" altLang="en-US" sz="2400" dirty="0" smtClean="0">
                <a:latin typeface="+mn-ea"/>
                <a:ea typeface="+mn-ea"/>
              </a:rPr>
              <a:t>回折限界の距離</a:t>
            </a:r>
            <a:r>
              <a:rPr kumimoji="1" lang="en-US" altLang="ja-JP" sz="2400" dirty="0" smtClean="0">
                <a:latin typeface="+mn-ea"/>
                <a:ea typeface="+mn-ea"/>
              </a:rPr>
              <a:t>(</a:t>
            </a:r>
            <a:r>
              <a:rPr kumimoji="1" lang="ja-JP" altLang="en-US" sz="2400" dirty="0" smtClean="0">
                <a:latin typeface="+mn-ea"/>
                <a:ea typeface="+mn-ea"/>
              </a:rPr>
              <a:t>レイリーの</a:t>
            </a:r>
            <a:r>
              <a:rPr lang="ja-JP" altLang="en-US" sz="2400" dirty="0" smtClean="0">
                <a:latin typeface="+mn-ea"/>
                <a:ea typeface="+mn-ea"/>
              </a:rPr>
              <a:t>評価</a:t>
            </a:r>
            <a:r>
              <a:rPr kumimoji="1" lang="ja-JP" altLang="en-US" sz="2400" dirty="0" smtClean="0">
                <a:latin typeface="+mn-ea"/>
                <a:ea typeface="+mn-ea"/>
              </a:rPr>
              <a:t>基準</a:t>
            </a:r>
            <a:r>
              <a:rPr kumimoji="1" lang="en-US" altLang="ja-JP" sz="2400" dirty="0" smtClean="0">
                <a:latin typeface="+mn-ea"/>
                <a:ea typeface="+mn-ea"/>
              </a:rPr>
              <a:t>)</a:t>
            </a:r>
            <a:r>
              <a:rPr kumimoji="1" lang="ja-JP" altLang="en-US" sz="2400" dirty="0" smtClean="0">
                <a:latin typeface="+mn-ea"/>
                <a:ea typeface="+mn-ea"/>
              </a:rPr>
              <a:t>で</a:t>
            </a:r>
            <a:r>
              <a:rPr kumimoji="1" lang="en-US" altLang="ja-JP" sz="2400" dirty="0" smtClean="0">
                <a:solidFill>
                  <a:srgbClr val="FF0000"/>
                </a:solidFill>
                <a:latin typeface="+mn-ea"/>
                <a:ea typeface="+mn-ea"/>
              </a:rPr>
              <a:t>70%</a:t>
            </a:r>
            <a:r>
              <a:rPr kumimoji="1" lang="ja-JP" altLang="en-US" sz="2400" dirty="0" smtClean="0">
                <a:solidFill>
                  <a:srgbClr val="FF0000"/>
                </a:solidFill>
                <a:latin typeface="+mn-ea"/>
                <a:ea typeface="+mn-ea"/>
              </a:rPr>
              <a:t>程度</a:t>
            </a:r>
            <a:endParaRPr kumimoji="1" lang="en-US" altLang="ja-JP" sz="2400" dirty="0" smtClean="0">
              <a:solidFill>
                <a:srgbClr val="FF0000"/>
              </a:solidFill>
              <a:latin typeface="+mn-ea"/>
              <a:ea typeface="+mn-ea"/>
            </a:endParaRPr>
          </a:p>
          <a:p>
            <a:r>
              <a:rPr lang="ja-JP" altLang="en-US" sz="2400" dirty="0" smtClean="0">
                <a:latin typeface="+mn-ea"/>
                <a:ea typeface="+mn-ea"/>
              </a:rPr>
              <a:t>ストレール比</a:t>
            </a:r>
            <a:endParaRPr lang="en-US" altLang="ja-JP" sz="2400" dirty="0" smtClean="0">
              <a:latin typeface="+mn-ea"/>
              <a:ea typeface="+mn-ea"/>
            </a:endParaRPr>
          </a:p>
          <a:p>
            <a:pPr lvl="1"/>
            <a:r>
              <a:rPr lang="ja-JP" altLang="en-US" sz="2400" dirty="0" smtClean="0">
                <a:latin typeface="+mn-ea"/>
                <a:ea typeface="+mn-ea"/>
              </a:rPr>
              <a:t> </a:t>
            </a:r>
            <a:r>
              <a:rPr lang="en-US" altLang="ja-JP" sz="2400" dirty="0" smtClean="0">
                <a:solidFill>
                  <a:srgbClr val="FF0000"/>
                </a:solidFill>
                <a:latin typeface="+mn-ea"/>
                <a:ea typeface="+mn-ea"/>
              </a:rPr>
              <a:t>0.8</a:t>
            </a:r>
            <a:r>
              <a:rPr lang="ja-JP" altLang="en-US" sz="2400" dirty="0" smtClean="0">
                <a:latin typeface="+mn-ea"/>
                <a:ea typeface="+mn-ea"/>
              </a:rPr>
              <a:t>程度</a:t>
            </a:r>
            <a:endParaRPr lang="en-US" altLang="ja-JP" sz="2400" dirty="0" smtClean="0">
              <a:latin typeface="+mn-ea"/>
              <a:ea typeface="+mn-ea"/>
            </a:endParaRPr>
          </a:p>
          <a:p>
            <a:r>
              <a:rPr kumimoji="1" lang="ja-JP" altLang="en-US" sz="2400" dirty="0" smtClean="0">
                <a:latin typeface="+mn-ea"/>
                <a:ea typeface="+mn-ea"/>
              </a:rPr>
              <a:t>ディスト</a:t>
            </a:r>
            <a:r>
              <a:rPr kumimoji="1" lang="en-US" altLang="ja-JP" sz="2400" dirty="0" smtClean="0">
                <a:latin typeface="+mn-ea"/>
                <a:ea typeface="+mn-ea"/>
              </a:rPr>
              <a:t>―</a:t>
            </a:r>
            <a:r>
              <a:rPr kumimoji="1" lang="ja-JP" altLang="en-US" sz="2400" dirty="0" smtClean="0">
                <a:latin typeface="+mn-ea"/>
                <a:ea typeface="+mn-ea"/>
              </a:rPr>
              <a:t>ション </a:t>
            </a:r>
            <a:r>
              <a:rPr kumimoji="1" lang="en-US" altLang="ja-JP" sz="2400" dirty="0" smtClean="0">
                <a:solidFill>
                  <a:srgbClr val="FF0000"/>
                </a:solidFill>
                <a:latin typeface="+mn-ea"/>
                <a:ea typeface="+mn-ea"/>
              </a:rPr>
              <a:t>1%</a:t>
            </a:r>
            <a:endParaRPr lang="en-US" altLang="ja-JP" sz="2400" dirty="0" smtClean="0">
              <a:solidFill>
                <a:srgbClr val="FF0000"/>
              </a:solidFill>
              <a:latin typeface="+mn-ea"/>
              <a:ea typeface="+mn-ea"/>
            </a:endParaRPr>
          </a:p>
        </p:txBody>
      </p:sp>
      <p:sp>
        <p:nvSpPr>
          <p:cNvPr id="11" name="コンテンツ プレースホルダ 2"/>
          <p:cNvSpPr txBox="1">
            <a:spLocks/>
          </p:cNvSpPr>
          <p:nvPr/>
        </p:nvSpPr>
        <p:spPr>
          <a:xfrm>
            <a:off x="2051720" y="1682806"/>
            <a:ext cx="4608512" cy="64807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1" lang="ja-JP" altLang="en-US" sz="3200" b="0" i="0" u="none" strike="noStrike" kern="1200" cap="none" spc="0" normalizeH="0" baseline="0" noProof="0" dirty="0" smtClean="0">
                <a:ln>
                  <a:noFill/>
                </a:ln>
                <a:solidFill>
                  <a:schemeClr val="tx1">
                    <a:lumMod val="85000"/>
                    <a:lumOff val="15000"/>
                  </a:schemeClr>
                </a:solidFill>
                <a:effectLst/>
                <a:uLnTx/>
                <a:uFillTx/>
                <a:latin typeface="Cambria" pitchFamily="18" charset="0"/>
              </a:rPr>
              <a:t>結果 </a:t>
            </a:r>
            <a:r>
              <a:rPr kumimoji="1" lang="en-US" altLang="ja-JP" sz="3200" b="0" i="0" u="none" strike="noStrike" kern="1200" cap="none" spc="0" normalizeH="0" baseline="0" noProof="0" dirty="0" smtClean="0">
                <a:ln>
                  <a:noFill/>
                </a:ln>
                <a:solidFill>
                  <a:schemeClr val="tx1">
                    <a:lumMod val="85000"/>
                    <a:lumOff val="15000"/>
                  </a:schemeClr>
                </a:solidFill>
                <a:effectLst/>
                <a:uLnTx/>
                <a:uFillTx/>
                <a:latin typeface="Cambria" pitchFamily="18" charset="0"/>
              </a:rPr>
              <a:t>: </a:t>
            </a:r>
            <a:r>
              <a:rPr kumimoji="1" lang="ja-JP" altLang="en-US" sz="3200" b="0" i="0" u="none" strike="noStrike" kern="1200" cap="none" spc="0" normalizeH="0" baseline="0" noProof="0" dirty="0" smtClean="0">
                <a:ln>
                  <a:noFill/>
                </a:ln>
                <a:solidFill>
                  <a:schemeClr val="tx1">
                    <a:lumMod val="85000"/>
                    <a:lumOff val="15000"/>
                  </a:schemeClr>
                </a:solidFill>
                <a:effectLst/>
                <a:uLnTx/>
                <a:uFillTx/>
                <a:latin typeface="Cambria" pitchFamily="18" charset="0"/>
              </a:rPr>
              <a:t>目標</a:t>
            </a:r>
            <a:r>
              <a:rPr lang="ja-JP" altLang="en-US" sz="3200" dirty="0" smtClean="0">
                <a:solidFill>
                  <a:schemeClr val="tx1">
                    <a:lumMod val="85000"/>
                    <a:lumOff val="15000"/>
                  </a:schemeClr>
                </a:solidFill>
                <a:latin typeface="Cambria" pitchFamily="18" charset="0"/>
              </a:rPr>
              <a:t>値をほぼ満足</a:t>
            </a:r>
            <a:r>
              <a:rPr kumimoji="1" lang="en-US" altLang="ja-JP" sz="3200" b="0" i="0" u="none" strike="noStrike" kern="1200" cap="none" spc="0" normalizeH="0" baseline="0" noProof="0" dirty="0" smtClean="0">
                <a:ln>
                  <a:noFill/>
                </a:ln>
                <a:solidFill>
                  <a:schemeClr val="tx1">
                    <a:lumMod val="85000"/>
                    <a:lumOff val="15000"/>
                  </a:schemeClr>
                </a:solidFill>
                <a:effectLst/>
                <a:uLnTx/>
                <a:uFillTx/>
                <a:latin typeface="Cambria" pitchFamily="18" charset="0"/>
              </a:rPr>
              <a:t> </a:t>
            </a:r>
          </a:p>
        </p:txBody>
      </p:sp>
    </p:spTree>
    <p:extLst>
      <p:ext uri="{BB962C8B-B14F-4D97-AF65-F5344CB8AC3E}">
        <p14:creationId xmlns:p14="http://schemas.microsoft.com/office/powerpoint/2010/main" xmlns="" val="2685699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mn-ea"/>
                <a:ea typeface="+mn-ea"/>
              </a:rPr>
              <a:t>カメラ評価 </a:t>
            </a:r>
            <a:r>
              <a:rPr kumimoji="1" lang="en-US" altLang="ja-JP" dirty="0" smtClean="0">
                <a:latin typeface="+mn-ea"/>
                <a:ea typeface="+mn-ea"/>
              </a:rPr>
              <a:t>/ </a:t>
            </a:r>
            <a:r>
              <a:rPr kumimoji="1" lang="ja-JP" altLang="en-US" dirty="0" smtClean="0">
                <a:latin typeface="+mn-ea"/>
                <a:ea typeface="+mn-ea"/>
              </a:rPr>
              <a:t>スポットダイアグラム</a:t>
            </a:r>
            <a:endParaRPr kumimoji="1" lang="ja-JP" altLang="en-US" dirty="0">
              <a:latin typeface="+mn-ea"/>
              <a:ea typeface="+mn-ea"/>
            </a:endParaRPr>
          </a:p>
        </p:txBody>
      </p:sp>
      <p:sp>
        <p:nvSpPr>
          <p:cNvPr id="12" name="コンテンツ プレースホルダ 11"/>
          <p:cNvSpPr>
            <a:spLocks noGrp="1"/>
          </p:cNvSpPr>
          <p:nvPr>
            <p:ph idx="1"/>
          </p:nvPr>
        </p:nvSpPr>
        <p:spPr>
          <a:xfrm>
            <a:off x="3923928" y="5052318"/>
            <a:ext cx="5220072" cy="1192908"/>
          </a:xfrm>
        </p:spPr>
        <p:txBody>
          <a:bodyPr>
            <a:normAutofit lnSpcReduction="10000"/>
          </a:bodyPr>
          <a:lstStyle/>
          <a:p>
            <a:pPr>
              <a:buNone/>
            </a:pPr>
            <a:r>
              <a:rPr kumimoji="1" lang="en-US" altLang="ja-JP" sz="1600" dirty="0" smtClean="0">
                <a:latin typeface="+mn-ea"/>
                <a:ea typeface="+mn-ea"/>
              </a:rPr>
              <a:t>JHK</a:t>
            </a:r>
            <a:r>
              <a:rPr kumimoji="1" lang="ja-JP" altLang="en-US" sz="1600" dirty="0" smtClean="0">
                <a:latin typeface="+mn-ea"/>
                <a:ea typeface="+mn-ea"/>
              </a:rPr>
              <a:t>は</a:t>
            </a:r>
            <a:r>
              <a:rPr lang="ja-JP" altLang="en-US" sz="1600" dirty="0" smtClean="0">
                <a:latin typeface="+mn-ea"/>
                <a:ea typeface="+mn-ea"/>
              </a:rPr>
              <a:t>黒枠</a:t>
            </a:r>
            <a:r>
              <a:rPr lang="en-US" altLang="ja-JP" sz="1600" dirty="0" smtClean="0">
                <a:latin typeface="+mn-ea"/>
                <a:ea typeface="+mn-ea"/>
              </a:rPr>
              <a:t>(2pixel</a:t>
            </a:r>
            <a:r>
              <a:rPr lang="ja-JP" altLang="en-US" sz="1600" dirty="0" smtClean="0">
                <a:latin typeface="+mn-ea"/>
                <a:ea typeface="+mn-ea"/>
              </a:rPr>
              <a:t>四方</a:t>
            </a:r>
            <a:r>
              <a:rPr lang="en-US" altLang="ja-JP" sz="1600" dirty="0" smtClean="0">
                <a:latin typeface="+mn-ea"/>
                <a:ea typeface="+mn-ea"/>
              </a:rPr>
              <a:t>)</a:t>
            </a:r>
            <a:r>
              <a:rPr lang="ja-JP" altLang="en-US" sz="1600" dirty="0" err="1" smtClean="0">
                <a:latin typeface="+mn-ea"/>
                <a:ea typeface="+mn-ea"/>
              </a:rPr>
              <a:t>、</a:t>
            </a:r>
            <a:r>
              <a:rPr lang="en-US" altLang="ja-JP" sz="1600" dirty="0" smtClean="0">
                <a:latin typeface="+mn-ea"/>
                <a:ea typeface="+mn-ea"/>
              </a:rPr>
              <a:t>Ant, LM</a:t>
            </a:r>
            <a:r>
              <a:rPr lang="ja-JP" altLang="en-US" sz="1600" dirty="0" smtClean="0">
                <a:latin typeface="+mn-ea"/>
                <a:ea typeface="+mn-ea"/>
              </a:rPr>
              <a:t>は黒い円</a:t>
            </a:r>
            <a:r>
              <a:rPr lang="en-US" altLang="ja-JP" sz="1600" dirty="0" smtClean="0">
                <a:latin typeface="+mn-ea"/>
                <a:ea typeface="+mn-ea"/>
              </a:rPr>
              <a:t>(</a:t>
            </a:r>
            <a:r>
              <a:rPr lang="ja-JP" altLang="en-US" sz="1600" dirty="0" smtClean="0">
                <a:latin typeface="+mn-ea"/>
                <a:ea typeface="+mn-ea"/>
              </a:rPr>
              <a:t>回折限界</a:t>
            </a:r>
            <a:r>
              <a:rPr lang="en-US" altLang="ja-JP" sz="1600" dirty="0" smtClean="0">
                <a:latin typeface="+mn-ea"/>
                <a:ea typeface="+mn-ea"/>
              </a:rPr>
              <a:t>)</a:t>
            </a:r>
          </a:p>
          <a:p>
            <a:pPr>
              <a:buNone/>
            </a:pPr>
            <a:r>
              <a:rPr lang="ja-JP" altLang="en-US" sz="1600" dirty="0" smtClean="0">
                <a:latin typeface="+mn-ea"/>
                <a:ea typeface="+mn-ea"/>
              </a:rPr>
              <a:t>に収まっている</a:t>
            </a:r>
            <a:r>
              <a:rPr lang="en-US" altLang="ja-JP" sz="1600" dirty="0" smtClean="0">
                <a:latin typeface="+mn-ea"/>
                <a:ea typeface="+mn-ea"/>
              </a:rPr>
              <a:t>.</a:t>
            </a:r>
          </a:p>
          <a:p>
            <a:pPr>
              <a:buNone/>
            </a:pPr>
            <a:r>
              <a:rPr lang="ja-JP" altLang="en-US" dirty="0" smtClean="0">
                <a:solidFill>
                  <a:srgbClr val="FF0000"/>
                </a:solidFill>
                <a:latin typeface="+mn-ea"/>
                <a:ea typeface="+mn-ea"/>
              </a:rPr>
              <a:t>目標値を満足</a:t>
            </a:r>
            <a:r>
              <a:rPr lang="ja-JP" altLang="en-US" sz="1600" dirty="0" smtClean="0">
                <a:latin typeface="+mn-ea"/>
                <a:ea typeface="+mn-ea"/>
              </a:rPr>
              <a:t>している</a:t>
            </a:r>
            <a:endParaRPr lang="en-US" altLang="ja-JP" sz="1600" dirty="0" smtClean="0">
              <a:latin typeface="+mn-ea"/>
              <a:ea typeface="+mn-ea"/>
            </a:endParaRPr>
          </a:p>
        </p:txBody>
      </p:sp>
      <p:sp>
        <p:nvSpPr>
          <p:cNvPr id="4" name="日付プレースホルダ 3"/>
          <p:cNvSpPr>
            <a:spLocks noGrp="1"/>
          </p:cNvSpPr>
          <p:nvPr>
            <p:ph type="dt" sz="half" idx="10"/>
          </p:nvPr>
        </p:nvSpPr>
        <p:spPr/>
        <p:txBody>
          <a:bodyPr/>
          <a:lstStyle/>
          <a:p>
            <a:r>
              <a:rPr kumimoji="1" lang="en-US" altLang="ja-JP" smtClean="0"/>
              <a:t>2014/2/3</a:t>
            </a:r>
            <a:endParaRPr kumimoji="1" lang="ja-JP" altLang="en-US" dirty="0"/>
          </a:p>
        </p:txBody>
      </p:sp>
      <p:pic>
        <p:nvPicPr>
          <p:cNvPr id="11269" name="Picture 5"/>
          <p:cNvPicPr>
            <a:picLocks noChangeAspect="1" noChangeArrowheads="1"/>
          </p:cNvPicPr>
          <p:nvPr/>
        </p:nvPicPr>
        <p:blipFill>
          <a:blip r:embed="rId2" cstate="print"/>
          <a:srcRect/>
          <a:stretch>
            <a:fillRect/>
          </a:stretch>
        </p:blipFill>
        <p:spPr bwMode="auto">
          <a:xfrm>
            <a:off x="251520" y="1196752"/>
            <a:ext cx="3600400" cy="5632229"/>
          </a:xfrm>
          <a:prstGeom prst="rect">
            <a:avLst/>
          </a:prstGeom>
          <a:noFill/>
          <a:ln w="9525">
            <a:noFill/>
            <a:miter lim="800000"/>
            <a:headEnd/>
            <a:tailEnd/>
          </a:ln>
        </p:spPr>
      </p:pic>
      <p:pic>
        <p:nvPicPr>
          <p:cNvPr id="11271" name="Picture 7"/>
          <p:cNvPicPr>
            <a:picLocks noChangeAspect="1" noChangeArrowheads="1"/>
          </p:cNvPicPr>
          <p:nvPr/>
        </p:nvPicPr>
        <p:blipFill>
          <a:blip r:embed="rId3" cstate="print"/>
          <a:srcRect/>
          <a:stretch>
            <a:fillRect/>
          </a:stretch>
        </p:blipFill>
        <p:spPr bwMode="auto">
          <a:xfrm>
            <a:off x="4211960" y="1196752"/>
            <a:ext cx="4431779" cy="3453648"/>
          </a:xfrm>
          <a:prstGeom prst="rect">
            <a:avLst/>
          </a:prstGeom>
          <a:noFill/>
          <a:ln w="9525">
            <a:noFill/>
            <a:miter lim="800000"/>
            <a:headEnd/>
            <a:tailEnd/>
          </a:ln>
        </p:spPr>
      </p:pic>
      <p:sp>
        <p:nvSpPr>
          <p:cNvPr id="8" name="テキスト ボックス 7"/>
          <p:cNvSpPr txBox="1"/>
          <p:nvPr/>
        </p:nvSpPr>
        <p:spPr>
          <a:xfrm>
            <a:off x="7236296" y="3933056"/>
            <a:ext cx="1296144" cy="369332"/>
          </a:xfrm>
          <a:prstGeom prst="rect">
            <a:avLst/>
          </a:prstGeom>
          <a:noFill/>
        </p:spPr>
        <p:txBody>
          <a:bodyPr wrap="square" rtlCol="0">
            <a:spAutoFit/>
          </a:bodyPr>
          <a:lstStyle/>
          <a:p>
            <a:r>
              <a:rPr kumimoji="1" lang="en-US" altLang="ja-JP" dirty="0" smtClean="0"/>
              <a:t>JHK</a:t>
            </a:r>
            <a:r>
              <a:rPr kumimoji="1" lang="ja-JP" altLang="en-US" dirty="0" smtClean="0"/>
              <a:t>カメラ</a:t>
            </a:r>
            <a:endParaRPr kumimoji="1" lang="ja-JP" altLang="en-US" dirty="0"/>
          </a:p>
        </p:txBody>
      </p:sp>
      <p:sp>
        <p:nvSpPr>
          <p:cNvPr id="9" name="テキスト ボックス 8"/>
          <p:cNvSpPr txBox="1"/>
          <p:nvPr/>
        </p:nvSpPr>
        <p:spPr>
          <a:xfrm>
            <a:off x="2627784" y="3212976"/>
            <a:ext cx="1296144" cy="369332"/>
          </a:xfrm>
          <a:prstGeom prst="rect">
            <a:avLst/>
          </a:prstGeom>
          <a:noFill/>
        </p:spPr>
        <p:txBody>
          <a:bodyPr wrap="square" rtlCol="0">
            <a:spAutoFit/>
          </a:bodyPr>
          <a:lstStyle/>
          <a:p>
            <a:r>
              <a:rPr lang="en-US" altLang="ja-JP" dirty="0" smtClean="0"/>
              <a:t>Ant</a:t>
            </a:r>
            <a:r>
              <a:rPr kumimoji="1" lang="ja-JP" altLang="en-US" dirty="0" smtClean="0"/>
              <a:t>カメラ</a:t>
            </a:r>
            <a:endParaRPr kumimoji="1" lang="ja-JP" altLang="en-US" dirty="0"/>
          </a:p>
        </p:txBody>
      </p:sp>
      <p:sp>
        <p:nvSpPr>
          <p:cNvPr id="10" name="テキスト ボックス 9"/>
          <p:cNvSpPr txBox="1"/>
          <p:nvPr/>
        </p:nvSpPr>
        <p:spPr>
          <a:xfrm>
            <a:off x="2627784" y="6011996"/>
            <a:ext cx="1296144" cy="369332"/>
          </a:xfrm>
          <a:prstGeom prst="rect">
            <a:avLst/>
          </a:prstGeom>
          <a:noFill/>
        </p:spPr>
        <p:txBody>
          <a:bodyPr wrap="square" rtlCol="0">
            <a:spAutoFit/>
          </a:bodyPr>
          <a:lstStyle/>
          <a:p>
            <a:r>
              <a:rPr kumimoji="1" lang="en-US" altLang="ja-JP" dirty="0" smtClean="0"/>
              <a:t>LM</a:t>
            </a:r>
            <a:r>
              <a:rPr kumimoji="1" lang="ja-JP" altLang="en-US" dirty="0" smtClean="0"/>
              <a:t>カメラ</a:t>
            </a:r>
            <a:endParaRPr kumimoji="1" lang="ja-JP" altLang="en-US" dirty="0"/>
          </a:p>
        </p:txBody>
      </p:sp>
    </p:spTree>
    <p:extLst>
      <p:ext uri="{BB962C8B-B14F-4D97-AF65-F5344CB8AC3E}">
        <p14:creationId xmlns:p14="http://schemas.microsoft.com/office/powerpoint/2010/main" xmlns="" val="35638548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2800" dirty="0" smtClean="0">
                <a:latin typeface="+mn-ea"/>
                <a:ea typeface="+mn-ea"/>
              </a:rPr>
              <a:t>カメラ評価</a:t>
            </a:r>
            <a:r>
              <a:rPr lang="en-US" altLang="ja-JP" sz="2800" dirty="0" smtClean="0">
                <a:latin typeface="+mn-ea"/>
                <a:ea typeface="+mn-ea"/>
              </a:rPr>
              <a:t>/</a:t>
            </a:r>
            <a:r>
              <a:rPr lang="ja-JP" altLang="en-US" sz="2800" baseline="0" dirty="0" smtClean="0">
                <a:latin typeface="+mn-ea"/>
                <a:ea typeface="+mn-ea"/>
              </a:rPr>
              <a:t> </a:t>
            </a:r>
            <a:r>
              <a:rPr lang="ja-JP" altLang="en-US" sz="2800" dirty="0" smtClean="0">
                <a:latin typeface="+mn-ea"/>
                <a:ea typeface="+mn-ea"/>
              </a:rPr>
              <a:t>エンスクエアドエネルギーダイアグラム</a:t>
            </a:r>
            <a:endParaRPr kumimoji="1" lang="ja-JP" altLang="en-US" sz="2800" dirty="0">
              <a:latin typeface="+mn-ea"/>
              <a:ea typeface="+mn-ea"/>
            </a:endParaRPr>
          </a:p>
        </p:txBody>
      </p:sp>
      <p:sp>
        <p:nvSpPr>
          <p:cNvPr id="3" name="コンテンツ プレースホルダ 2"/>
          <p:cNvSpPr>
            <a:spLocks noGrp="1"/>
          </p:cNvSpPr>
          <p:nvPr>
            <p:ph idx="1"/>
          </p:nvPr>
        </p:nvSpPr>
        <p:spPr>
          <a:xfrm>
            <a:off x="683568" y="5085186"/>
            <a:ext cx="7920880" cy="1160040"/>
          </a:xfrm>
        </p:spPr>
        <p:txBody>
          <a:bodyPr>
            <a:normAutofit/>
          </a:bodyPr>
          <a:lstStyle/>
          <a:p>
            <a:r>
              <a:rPr lang="ja-JP" altLang="en-US" dirty="0" smtClean="0">
                <a:latin typeface="+mn-ea"/>
                <a:ea typeface="+mn-ea"/>
              </a:rPr>
              <a:t>全バンドで回折限界の線と同等の</a:t>
            </a:r>
            <a:r>
              <a:rPr lang="en-US" altLang="ja-JP" dirty="0" smtClean="0">
                <a:solidFill>
                  <a:srgbClr val="FF0000"/>
                </a:solidFill>
                <a:latin typeface="+mn-ea"/>
                <a:ea typeface="+mn-ea"/>
              </a:rPr>
              <a:t>70%</a:t>
            </a:r>
            <a:r>
              <a:rPr lang="ja-JP" altLang="en-US" dirty="0" smtClean="0">
                <a:solidFill>
                  <a:srgbClr val="FF0000"/>
                </a:solidFill>
                <a:latin typeface="+mn-ea"/>
                <a:ea typeface="+mn-ea"/>
              </a:rPr>
              <a:t>の光量</a:t>
            </a:r>
            <a:r>
              <a:rPr lang="ja-JP" altLang="en-US" dirty="0" smtClean="0">
                <a:latin typeface="+mn-ea"/>
                <a:ea typeface="+mn-ea"/>
              </a:rPr>
              <a:t>が収まっている</a:t>
            </a:r>
            <a:endParaRPr lang="en-US" altLang="ja-JP" dirty="0" smtClean="0">
              <a:latin typeface="+mn-ea"/>
              <a:ea typeface="+mn-ea"/>
            </a:endParaRPr>
          </a:p>
        </p:txBody>
      </p:sp>
      <p:sp>
        <p:nvSpPr>
          <p:cNvPr id="5" name="スライド番号プレースホルダ 4"/>
          <p:cNvSpPr>
            <a:spLocks noGrp="1"/>
          </p:cNvSpPr>
          <p:nvPr>
            <p:ph type="sldNum" sz="quarter" idx="12"/>
          </p:nvPr>
        </p:nvSpPr>
        <p:spPr/>
        <p:txBody>
          <a:bodyPr/>
          <a:lstStyle/>
          <a:p>
            <a:fld id="{83D874AA-54BF-40CA-8339-48C09464DBE9}" type="slidenum">
              <a:rPr kumimoji="1" lang="ja-JP" altLang="en-US" smtClean="0"/>
              <a:pPr/>
              <a:t>17</a:t>
            </a:fld>
            <a:endParaRPr kumimoji="1" lang="ja-JP" altLang="en-US"/>
          </a:p>
        </p:txBody>
      </p:sp>
      <p:pic>
        <p:nvPicPr>
          <p:cNvPr id="13314" name="Picture 2"/>
          <p:cNvPicPr>
            <a:picLocks noChangeAspect="1" noChangeArrowheads="1"/>
          </p:cNvPicPr>
          <p:nvPr/>
        </p:nvPicPr>
        <p:blipFill>
          <a:blip r:embed="rId2" cstate="print"/>
          <a:srcRect l="3036" t="4890" r="4388"/>
          <a:stretch>
            <a:fillRect/>
          </a:stretch>
        </p:blipFill>
        <p:spPr bwMode="auto">
          <a:xfrm>
            <a:off x="0" y="1844824"/>
            <a:ext cx="4536504" cy="2987783"/>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l="1548" t="3602" r="1737"/>
          <a:stretch>
            <a:fillRect/>
          </a:stretch>
        </p:blipFill>
        <p:spPr bwMode="auto">
          <a:xfrm>
            <a:off x="4531510" y="1844824"/>
            <a:ext cx="4612490" cy="2952327"/>
          </a:xfrm>
          <a:prstGeom prst="rect">
            <a:avLst/>
          </a:prstGeom>
          <a:noFill/>
          <a:ln w="9525">
            <a:noFill/>
            <a:miter lim="800000"/>
            <a:headEnd/>
            <a:tailEnd/>
          </a:ln>
        </p:spPr>
      </p:pic>
      <p:cxnSp>
        <p:nvCxnSpPr>
          <p:cNvPr id="9" name="直線コネクタ 8"/>
          <p:cNvCxnSpPr/>
          <p:nvPr/>
        </p:nvCxnSpPr>
        <p:spPr>
          <a:xfrm>
            <a:off x="467544" y="2724160"/>
            <a:ext cx="374441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5364088" y="2420888"/>
            <a:ext cx="648072" cy="307777"/>
          </a:xfrm>
          <a:prstGeom prst="rect">
            <a:avLst/>
          </a:prstGeom>
          <a:noFill/>
        </p:spPr>
        <p:txBody>
          <a:bodyPr wrap="square" rtlCol="0">
            <a:spAutoFit/>
          </a:bodyPr>
          <a:lstStyle/>
          <a:p>
            <a:r>
              <a:rPr kumimoji="1" lang="en-US" altLang="ja-JP" sz="1400" dirty="0" smtClean="0">
                <a:solidFill>
                  <a:srgbClr val="FF0000"/>
                </a:solidFill>
              </a:rPr>
              <a:t>70%</a:t>
            </a:r>
            <a:endParaRPr kumimoji="1" lang="ja-JP" altLang="en-US" sz="1400" dirty="0">
              <a:solidFill>
                <a:srgbClr val="FF0000"/>
              </a:solidFill>
            </a:endParaRPr>
          </a:p>
        </p:txBody>
      </p:sp>
      <p:cxnSp>
        <p:nvCxnSpPr>
          <p:cNvPr id="13" name="直線コネクタ 12"/>
          <p:cNvCxnSpPr/>
          <p:nvPr/>
        </p:nvCxnSpPr>
        <p:spPr>
          <a:xfrm>
            <a:off x="5026908" y="2723396"/>
            <a:ext cx="3816424" cy="83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3347864" y="3356992"/>
            <a:ext cx="1080120" cy="369332"/>
          </a:xfrm>
          <a:prstGeom prst="rect">
            <a:avLst/>
          </a:prstGeom>
          <a:noFill/>
        </p:spPr>
        <p:txBody>
          <a:bodyPr wrap="square" rtlCol="0">
            <a:spAutoFit/>
          </a:bodyPr>
          <a:lstStyle/>
          <a:p>
            <a:r>
              <a:rPr kumimoji="1" lang="en-US" altLang="ja-JP" dirty="0" smtClean="0"/>
              <a:t>K</a:t>
            </a:r>
            <a:r>
              <a:rPr kumimoji="1" lang="ja-JP" altLang="en-US" dirty="0" smtClean="0"/>
              <a:t>バンド</a:t>
            </a:r>
            <a:endParaRPr kumimoji="1" lang="ja-JP" altLang="en-US" dirty="0"/>
          </a:p>
        </p:txBody>
      </p:sp>
      <p:sp>
        <p:nvSpPr>
          <p:cNvPr id="12" name="テキスト ボックス 11"/>
          <p:cNvSpPr txBox="1"/>
          <p:nvPr/>
        </p:nvSpPr>
        <p:spPr>
          <a:xfrm>
            <a:off x="7668344" y="3356992"/>
            <a:ext cx="1296144" cy="369332"/>
          </a:xfrm>
          <a:prstGeom prst="rect">
            <a:avLst/>
          </a:prstGeom>
          <a:noFill/>
        </p:spPr>
        <p:txBody>
          <a:bodyPr wrap="square" rtlCol="0">
            <a:spAutoFit/>
          </a:bodyPr>
          <a:lstStyle/>
          <a:p>
            <a:r>
              <a:rPr kumimoji="1" lang="en-US" altLang="ja-JP" dirty="0" smtClean="0"/>
              <a:t>Ant</a:t>
            </a:r>
            <a:r>
              <a:rPr kumimoji="1" lang="ja-JP" altLang="en-US" dirty="0" smtClean="0"/>
              <a:t>バンド</a:t>
            </a:r>
            <a:endParaRPr kumimoji="1" lang="ja-JP" altLang="en-US" dirty="0"/>
          </a:p>
        </p:txBody>
      </p:sp>
    </p:spTree>
    <p:extLst>
      <p:ext uri="{BB962C8B-B14F-4D97-AF65-F5344CB8AC3E}">
        <p14:creationId xmlns:p14="http://schemas.microsoft.com/office/powerpoint/2010/main" xmlns="" val="40180962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ja-JP" sz="3200" kern="1200" dirty="0" smtClean="0">
                <a:solidFill>
                  <a:schemeClr val="tx1"/>
                </a:solidFill>
                <a:latin typeface="+mn-ea"/>
                <a:ea typeface="+mn-ea"/>
                <a:cs typeface="+mj-cs"/>
              </a:rPr>
              <a:t>カメラ評価</a:t>
            </a:r>
            <a:r>
              <a:rPr kumimoji="1" lang="ja-JP" altLang="en-US" sz="3200" kern="1200" dirty="0" smtClean="0">
                <a:solidFill>
                  <a:schemeClr val="tx1"/>
                </a:solidFill>
                <a:latin typeface="+mn-ea"/>
                <a:ea typeface="+mn-ea"/>
                <a:cs typeface="+mj-cs"/>
              </a:rPr>
              <a:t>　</a:t>
            </a:r>
            <a:r>
              <a:rPr kumimoji="1" lang="en-US" altLang="ja-JP" sz="3200" kern="1200" dirty="0" smtClean="0">
                <a:solidFill>
                  <a:schemeClr val="tx1"/>
                </a:solidFill>
                <a:latin typeface="+mn-ea"/>
                <a:ea typeface="+mn-ea"/>
                <a:cs typeface="+mj-cs"/>
              </a:rPr>
              <a:t>/ </a:t>
            </a:r>
            <a:r>
              <a:rPr kumimoji="1" lang="ja-JP" altLang="en-US" sz="3200" kern="1200" dirty="0" smtClean="0">
                <a:solidFill>
                  <a:schemeClr val="tx1"/>
                </a:solidFill>
                <a:latin typeface="+mn-ea"/>
                <a:ea typeface="+mn-ea"/>
              </a:rPr>
              <a:t>ストレール比</a:t>
            </a:r>
            <a:endParaRPr kumimoji="1" lang="ja-JP" altLang="en-US" dirty="0">
              <a:solidFill>
                <a:schemeClr val="tx1"/>
              </a:solidFill>
              <a:latin typeface="+mn-ea"/>
              <a:ea typeface="+mn-ea"/>
            </a:endParaRPr>
          </a:p>
        </p:txBody>
      </p:sp>
      <p:sp>
        <p:nvSpPr>
          <p:cNvPr id="3" name="コンテンツ プレースホルダ 2"/>
          <p:cNvSpPr>
            <a:spLocks noGrp="1"/>
          </p:cNvSpPr>
          <p:nvPr>
            <p:ph idx="1"/>
          </p:nvPr>
        </p:nvSpPr>
        <p:spPr>
          <a:xfrm>
            <a:off x="457200" y="5229200"/>
            <a:ext cx="8507288" cy="1368152"/>
          </a:xfrm>
        </p:spPr>
        <p:txBody>
          <a:bodyPr/>
          <a:lstStyle/>
          <a:p>
            <a:r>
              <a:rPr lang="en-US" altLang="ja-JP" sz="2000" dirty="0" smtClean="0">
                <a:latin typeface="+mn-ea"/>
                <a:ea typeface="+mn-ea"/>
              </a:rPr>
              <a:t>K</a:t>
            </a:r>
            <a:r>
              <a:rPr lang="ja-JP" altLang="en-US" sz="2000" dirty="0" smtClean="0">
                <a:latin typeface="+mn-ea"/>
                <a:ea typeface="+mn-ea"/>
              </a:rPr>
              <a:t>バンドの視野端でも</a:t>
            </a:r>
            <a:r>
              <a:rPr lang="ja-JP" altLang="en-US" sz="2000" dirty="0" smtClean="0">
                <a:solidFill>
                  <a:srgbClr val="FF0000"/>
                </a:solidFill>
                <a:latin typeface="+mn-ea"/>
                <a:ea typeface="+mn-ea"/>
              </a:rPr>
              <a:t>ストレール比</a:t>
            </a:r>
            <a:r>
              <a:rPr lang="en-US" altLang="ja-JP" sz="2000" dirty="0" smtClean="0">
                <a:solidFill>
                  <a:srgbClr val="FF0000"/>
                </a:solidFill>
                <a:latin typeface="+mn-ea"/>
                <a:ea typeface="+mn-ea"/>
              </a:rPr>
              <a:t>0.75</a:t>
            </a:r>
            <a:r>
              <a:rPr lang="ja-JP" altLang="en-US" sz="2000" dirty="0" smtClean="0">
                <a:latin typeface="+mn-ea"/>
                <a:ea typeface="+mn-ea"/>
              </a:rPr>
              <a:t>程度</a:t>
            </a:r>
            <a:r>
              <a:rPr lang="en-US" altLang="ja-JP" sz="2000" dirty="0" smtClean="0">
                <a:latin typeface="+mn-ea"/>
                <a:ea typeface="+mn-ea"/>
              </a:rPr>
              <a:t>(</a:t>
            </a:r>
            <a:r>
              <a:rPr lang="ja-JP" altLang="en-US" sz="2000" dirty="0" smtClean="0">
                <a:latin typeface="+mn-ea"/>
                <a:ea typeface="+mn-ea"/>
              </a:rPr>
              <a:t>左図</a:t>
            </a:r>
            <a:r>
              <a:rPr lang="en-US" altLang="ja-JP" sz="2000" dirty="0" smtClean="0">
                <a:latin typeface="+mn-ea"/>
                <a:ea typeface="+mn-ea"/>
              </a:rPr>
              <a:t>)</a:t>
            </a:r>
          </a:p>
          <a:p>
            <a:pPr lvl="1"/>
            <a:r>
              <a:rPr lang="en-US" altLang="ja-JP" sz="2000" dirty="0" smtClean="0">
                <a:latin typeface="+mn-ea"/>
                <a:ea typeface="+mn-ea"/>
              </a:rPr>
              <a:t>0.8</a:t>
            </a:r>
            <a:r>
              <a:rPr lang="ja-JP" altLang="en-US" sz="2000" dirty="0" smtClean="0">
                <a:latin typeface="+mn-ea"/>
                <a:ea typeface="+mn-ea"/>
              </a:rPr>
              <a:t>という目標値より少し低いが、</a:t>
            </a:r>
            <a:r>
              <a:rPr lang="ja-JP" altLang="en-US" sz="2000" dirty="0" smtClean="0">
                <a:solidFill>
                  <a:srgbClr val="FF0000"/>
                </a:solidFill>
                <a:latin typeface="+mn-ea"/>
                <a:ea typeface="+mn-ea"/>
              </a:rPr>
              <a:t>目標値とほぼ等しい</a:t>
            </a:r>
            <a:r>
              <a:rPr lang="ja-JP" altLang="en-US" sz="2000" dirty="0" smtClean="0">
                <a:latin typeface="+mn-ea"/>
                <a:ea typeface="+mn-ea"/>
              </a:rPr>
              <a:t>。これ以上の改善は厳しい</a:t>
            </a:r>
            <a:r>
              <a:rPr lang="en-US" altLang="ja-JP" sz="2000" dirty="0" smtClean="0">
                <a:latin typeface="+mn-ea"/>
                <a:ea typeface="+mn-ea"/>
              </a:rPr>
              <a:t>?</a:t>
            </a:r>
          </a:p>
          <a:p>
            <a:r>
              <a:rPr lang="en-US" altLang="ja-JP" sz="2000" dirty="0" smtClean="0">
                <a:latin typeface="+mn-ea"/>
                <a:ea typeface="+mn-ea"/>
              </a:rPr>
              <a:t>Ant</a:t>
            </a:r>
            <a:r>
              <a:rPr lang="ja-JP" altLang="en-US" sz="2000" dirty="0" smtClean="0">
                <a:latin typeface="+mn-ea"/>
                <a:ea typeface="+mn-ea"/>
              </a:rPr>
              <a:t>バンドが</a:t>
            </a:r>
            <a:r>
              <a:rPr lang="en-US" altLang="ja-JP" sz="2000" dirty="0" smtClean="0">
                <a:latin typeface="+mn-ea"/>
                <a:ea typeface="+mn-ea"/>
              </a:rPr>
              <a:t>K</a:t>
            </a:r>
            <a:r>
              <a:rPr lang="ja-JP" altLang="en-US" sz="2000" dirty="0" smtClean="0">
                <a:latin typeface="+mn-ea"/>
                <a:ea typeface="+mn-ea"/>
              </a:rPr>
              <a:t>と比較して</a:t>
            </a:r>
            <a:r>
              <a:rPr lang="en-US" altLang="ja-JP" sz="2000" dirty="0" smtClean="0">
                <a:latin typeface="+mn-ea"/>
                <a:ea typeface="+mn-ea"/>
              </a:rPr>
              <a:t>PSF</a:t>
            </a:r>
            <a:r>
              <a:rPr lang="ja-JP" altLang="en-US" sz="2000" dirty="0" smtClean="0">
                <a:latin typeface="+mn-ea"/>
                <a:ea typeface="+mn-ea"/>
              </a:rPr>
              <a:t>が広がっているは、回折の影響</a:t>
            </a:r>
            <a:endParaRPr lang="en-US" altLang="ja-JP" sz="2000" dirty="0" smtClean="0">
              <a:latin typeface="+mn-ea"/>
              <a:ea typeface="+mn-ea"/>
            </a:endParaRPr>
          </a:p>
        </p:txBody>
      </p:sp>
      <p:pic>
        <p:nvPicPr>
          <p:cNvPr id="16386" name="Picture 2"/>
          <p:cNvPicPr>
            <a:picLocks noChangeAspect="1" noChangeArrowheads="1"/>
          </p:cNvPicPr>
          <p:nvPr/>
        </p:nvPicPr>
        <p:blipFill>
          <a:blip r:embed="rId3" cstate="print"/>
          <a:srcRect l="5253" r="3008"/>
          <a:stretch>
            <a:fillRect/>
          </a:stretch>
        </p:blipFill>
        <p:spPr bwMode="auto">
          <a:xfrm>
            <a:off x="107504" y="1268759"/>
            <a:ext cx="4536504" cy="3757465"/>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4663099" y="1340768"/>
            <a:ext cx="4409355" cy="3528392"/>
          </a:xfrm>
          <a:prstGeom prst="rect">
            <a:avLst/>
          </a:prstGeom>
          <a:noFill/>
          <a:ln w="9525">
            <a:noFill/>
            <a:miter lim="800000"/>
            <a:headEnd/>
            <a:tailEnd/>
          </a:ln>
        </p:spPr>
      </p:pic>
      <p:sp>
        <p:nvSpPr>
          <p:cNvPr id="8" name="テキスト ボックス 7"/>
          <p:cNvSpPr txBox="1"/>
          <p:nvPr/>
        </p:nvSpPr>
        <p:spPr>
          <a:xfrm>
            <a:off x="3347864" y="4149080"/>
            <a:ext cx="1080120" cy="369332"/>
          </a:xfrm>
          <a:prstGeom prst="rect">
            <a:avLst/>
          </a:prstGeom>
          <a:noFill/>
        </p:spPr>
        <p:txBody>
          <a:bodyPr wrap="square" rtlCol="0">
            <a:spAutoFit/>
          </a:bodyPr>
          <a:lstStyle/>
          <a:p>
            <a:r>
              <a:rPr kumimoji="1" lang="en-US" altLang="ja-JP" dirty="0" smtClean="0"/>
              <a:t>K</a:t>
            </a:r>
            <a:r>
              <a:rPr kumimoji="1" lang="ja-JP" altLang="en-US" dirty="0" smtClean="0"/>
              <a:t>バンド</a:t>
            </a:r>
            <a:endParaRPr kumimoji="1" lang="ja-JP" altLang="en-US" dirty="0"/>
          </a:p>
        </p:txBody>
      </p:sp>
      <p:sp>
        <p:nvSpPr>
          <p:cNvPr id="9" name="テキスト ボックス 8"/>
          <p:cNvSpPr txBox="1"/>
          <p:nvPr/>
        </p:nvSpPr>
        <p:spPr>
          <a:xfrm>
            <a:off x="7668344" y="4149080"/>
            <a:ext cx="1296144" cy="369332"/>
          </a:xfrm>
          <a:prstGeom prst="rect">
            <a:avLst/>
          </a:prstGeom>
          <a:noFill/>
        </p:spPr>
        <p:txBody>
          <a:bodyPr wrap="square" rtlCol="0">
            <a:spAutoFit/>
          </a:bodyPr>
          <a:lstStyle/>
          <a:p>
            <a:r>
              <a:rPr kumimoji="1" lang="en-US" altLang="ja-JP" dirty="0" smtClean="0"/>
              <a:t>Ant</a:t>
            </a:r>
            <a:r>
              <a:rPr kumimoji="1" lang="ja-JP" altLang="en-US" dirty="0" smtClean="0"/>
              <a:t>バンド</a:t>
            </a:r>
            <a:endParaRPr kumimoji="1" lang="ja-JP" altLang="en-US" dirty="0"/>
          </a:p>
        </p:txBody>
      </p:sp>
    </p:spTree>
    <p:extLst>
      <p:ext uri="{BB962C8B-B14F-4D97-AF65-F5344CB8AC3E}">
        <p14:creationId xmlns:p14="http://schemas.microsoft.com/office/powerpoint/2010/main" xmlns="" val="14618798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正方形/長方形 1"/>
          <p:cNvSpPr>
            <a:spLocks noChangeArrowheads="1"/>
          </p:cNvSpPr>
          <p:nvPr/>
        </p:nvSpPr>
        <p:spPr bwMode="auto">
          <a:xfrm>
            <a:off x="1070769" y="1808668"/>
            <a:ext cx="33988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t>簡単な多天体用スリットマスク</a:t>
            </a:r>
            <a:endParaRPr lang="en-US" altLang="ja-JP" sz="2000" dirty="0"/>
          </a:p>
        </p:txBody>
      </p:sp>
      <p:sp>
        <p:nvSpPr>
          <p:cNvPr id="3" name="正方形/長方形 2"/>
          <p:cNvSpPr/>
          <p:nvPr/>
        </p:nvSpPr>
        <p:spPr>
          <a:xfrm>
            <a:off x="1925638" y="2303174"/>
            <a:ext cx="1924050" cy="1303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 name="正方形/長方形 3"/>
          <p:cNvSpPr/>
          <p:nvPr/>
        </p:nvSpPr>
        <p:spPr>
          <a:xfrm>
            <a:off x="3178175" y="2525424"/>
            <a:ext cx="258763" cy="3794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5" name="星 4 4"/>
          <p:cNvSpPr/>
          <p:nvPr/>
        </p:nvSpPr>
        <p:spPr>
          <a:xfrm>
            <a:off x="3235325" y="2638137"/>
            <a:ext cx="144463" cy="149225"/>
          </a:xfrm>
          <a:prstGeom prst="star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正方形/長方形 5"/>
          <p:cNvSpPr/>
          <p:nvPr/>
        </p:nvSpPr>
        <p:spPr>
          <a:xfrm>
            <a:off x="2538413" y="2455574"/>
            <a:ext cx="258762" cy="3794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星 4 6"/>
          <p:cNvSpPr/>
          <p:nvPr/>
        </p:nvSpPr>
        <p:spPr>
          <a:xfrm>
            <a:off x="2595563" y="2566699"/>
            <a:ext cx="144462" cy="149225"/>
          </a:xfrm>
          <a:prstGeom prst="star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 name="正方形/長方形 7"/>
          <p:cNvSpPr/>
          <p:nvPr/>
        </p:nvSpPr>
        <p:spPr>
          <a:xfrm>
            <a:off x="2828925" y="2973099"/>
            <a:ext cx="258763" cy="3794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 name="星 4 8"/>
          <p:cNvSpPr/>
          <p:nvPr/>
        </p:nvSpPr>
        <p:spPr>
          <a:xfrm>
            <a:off x="2906713" y="3098512"/>
            <a:ext cx="142875" cy="149225"/>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 name="正方形/長方形 9"/>
          <p:cNvSpPr/>
          <p:nvPr/>
        </p:nvSpPr>
        <p:spPr>
          <a:xfrm>
            <a:off x="2100263" y="2868324"/>
            <a:ext cx="258762" cy="3794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星 4 10"/>
          <p:cNvSpPr/>
          <p:nvPr/>
        </p:nvSpPr>
        <p:spPr>
          <a:xfrm>
            <a:off x="2157413" y="2981037"/>
            <a:ext cx="144462" cy="147637"/>
          </a:xfrm>
          <a:prstGeom prst="star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1996" name="テキスト ボックス 1"/>
          <p:cNvSpPr txBox="1">
            <a:spLocks noChangeArrowheads="1"/>
          </p:cNvSpPr>
          <p:nvPr/>
        </p:nvSpPr>
        <p:spPr bwMode="auto">
          <a:xfrm>
            <a:off x="2103438" y="3746212"/>
            <a:ext cx="1333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~10 </a:t>
            </a:r>
            <a:r>
              <a:rPr lang="ja-JP" altLang="en-US" sz="1800"/>
              <a:t>参照星</a:t>
            </a:r>
          </a:p>
        </p:txBody>
      </p:sp>
      <p:pic>
        <p:nvPicPr>
          <p:cNvPr id="41997"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7238" y="4772025"/>
            <a:ext cx="4130675" cy="1457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1998" name="テキスト ボックス 13"/>
          <p:cNvSpPr txBox="1">
            <a:spLocks noChangeArrowheads="1"/>
          </p:cNvSpPr>
          <p:nvPr/>
        </p:nvSpPr>
        <p:spPr bwMode="auto">
          <a:xfrm>
            <a:off x="1476375" y="4403725"/>
            <a:ext cx="23907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KECK MOSFIRE</a:t>
            </a:r>
            <a:r>
              <a:rPr lang="ja-JP" altLang="en-US" sz="1800"/>
              <a:t>の例</a:t>
            </a:r>
          </a:p>
        </p:txBody>
      </p:sp>
      <p:sp>
        <p:nvSpPr>
          <p:cNvPr id="41999" name="テキスト ボックス 14"/>
          <p:cNvSpPr txBox="1">
            <a:spLocks noChangeArrowheads="1"/>
          </p:cNvSpPr>
          <p:nvPr/>
        </p:nvSpPr>
        <p:spPr bwMode="auto">
          <a:xfrm>
            <a:off x="2132013" y="6248400"/>
            <a:ext cx="17176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McLean+ 2010</a:t>
            </a:r>
            <a:endParaRPr lang="ja-JP" altLang="en-US" sz="1800"/>
          </a:p>
        </p:txBody>
      </p:sp>
      <p:sp>
        <p:nvSpPr>
          <p:cNvPr id="16" name="正方形/長方形 15"/>
          <p:cNvSpPr/>
          <p:nvPr/>
        </p:nvSpPr>
        <p:spPr>
          <a:xfrm>
            <a:off x="6986588" y="1281113"/>
            <a:ext cx="1439862" cy="13033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8" name="正方形/長方形 17"/>
          <p:cNvSpPr/>
          <p:nvPr/>
        </p:nvSpPr>
        <p:spPr>
          <a:xfrm>
            <a:off x="5543550" y="5086350"/>
            <a:ext cx="1439863" cy="1303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8" name="星 4 27"/>
          <p:cNvSpPr/>
          <p:nvPr/>
        </p:nvSpPr>
        <p:spPr>
          <a:xfrm>
            <a:off x="8156575" y="1665288"/>
            <a:ext cx="144463" cy="149225"/>
          </a:xfrm>
          <a:prstGeom prst="star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0" name="星 4 29"/>
          <p:cNvSpPr/>
          <p:nvPr/>
        </p:nvSpPr>
        <p:spPr>
          <a:xfrm>
            <a:off x="7516813" y="1593850"/>
            <a:ext cx="144462" cy="149225"/>
          </a:xfrm>
          <a:prstGeom prst="star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2" name="星 4 31"/>
          <p:cNvSpPr/>
          <p:nvPr/>
        </p:nvSpPr>
        <p:spPr>
          <a:xfrm>
            <a:off x="7827963" y="2125663"/>
            <a:ext cx="142875" cy="149225"/>
          </a:xfrm>
          <a:prstGeom prst="star4">
            <a:avLst/>
          </a:prstGeom>
          <a:solidFill>
            <a:srgbClr val="00B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4" name="星 4 33"/>
          <p:cNvSpPr/>
          <p:nvPr/>
        </p:nvSpPr>
        <p:spPr>
          <a:xfrm>
            <a:off x="7078663" y="2008188"/>
            <a:ext cx="144462" cy="147637"/>
          </a:xfrm>
          <a:prstGeom prst="star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5" name="正方形/長方形 34"/>
          <p:cNvSpPr/>
          <p:nvPr/>
        </p:nvSpPr>
        <p:spPr>
          <a:xfrm>
            <a:off x="7029450" y="2870200"/>
            <a:ext cx="1439863" cy="1303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6" name="星 4 35"/>
          <p:cNvSpPr/>
          <p:nvPr/>
        </p:nvSpPr>
        <p:spPr>
          <a:xfrm>
            <a:off x="8199438" y="3254375"/>
            <a:ext cx="144462" cy="149225"/>
          </a:xfrm>
          <a:prstGeom prst="star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7" name="星 4 36"/>
          <p:cNvSpPr/>
          <p:nvPr/>
        </p:nvSpPr>
        <p:spPr>
          <a:xfrm>
            <a:off x="7559675" y="3182938"/>
            <a:ext cx="144463" cy="149225"/>
          </a:xfrm>
          <a:prstGeom prst="star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8" name="星 4 37"/>
          <p:cNvSpPr/>
          <p:nvPr/>
        </p:nvSpPr>
        <p:spPr>
          <a:xfrm>
            <a:off x="7870825" y="3714750"/>
            <a:ext cx="142875" cy="149225"/>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9" name="星 4 38"/>
          <p:cNvSpPr/>
          <p:nvPr/>
        </p:nvSpPr>
        <p:spPr>
          <a:xfrm>
            <a:off x="7121525" y="3597275"/>
            <a:ext cx="144463" cy="147638"/>
          </a:xfrm>
          <a:prstGeom prst="star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2" name="正方形/長方形 41"/>
          <p:cNvSpPr/>
          <p:nvPr/>
        </p:nvSpPr>
        <p:spPr>
          <a:xfrm>
            <a:off x="5859463" y="5176838"/>
            <a:ext cx="501650" cy="76200"/>
          </a:xfrm>
          <a:prstGeom prst="rect">
            <a:avLst/>
          </a:prstGeom>
          <a:gradFill flip="none" rotWithShape="1">
            <a:gsLst>
              <a:gs pos="0">
                <a:srgbClr val="C00000"/>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3" name="正方形/長方形 42"/>
          <p:cNvSpPr/>
          <p:nvPr/>
        </p:nvSpPr>
        <p:spPr>
          <a:xfrm>
            <a:off x="6308725" y="5329238"/>
            <a:ext cx="379413" cy="76200"/>
          </a:xfrm>
          <a:prstGeom prst="rect">
            <a:avLst/>
          </a:prstGeom>
          <a:gradFill flip="none" rotWithShape="1">
            <a:gsLst>
              <a:gs pos="0">
                <a:srgbClr val="C00000"/>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4" name="正方形/長方形 43"/>
          <p:cNvSpPr/>
          <p:nvPr/>
        </p:nvSpPr>
        <p:spPr>
          <a:xfrm>
            <a:off x="5683250" y="5661025"/>
            <a:ext cx="427038" cy="76200"/>
          </a:xfrm>
          <a:prstGeom prst="rect">
            <a:avLst/>
          </a:prstGeom>
          <a:gradFill flip="none" rotWithShape="1">
            <a:gsLst>
              <a:gs pos="0">
                <a:srgbClr val="C00000"/>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5" name="正方形/長方形 44"/>
          <p:cNvSpPr/>
          <p:nvPr/>
        </p:nvSpPr>
        <p:spPr>
          <a:xfrm>
            <a:off x="6242050" y="6018213"/>
            <a:ext cx="512763" cy="76200"/>
          </a:xfrm>
          <a:prstGeom prst="rect">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2015" name="テキスト ボックス 46"/>
          <p:cNvSpPr txBox="1">
            <a:spLocks noChangeArrowheads="1"/>
          </p:cNvSpPr>
          <p:nvPr/>
        </p:nvSpPr>
        <p:spPr bwMode="auto">
          <a:xfrm>
            <a:off x="8478838" y="1784350"/>
            <a:ext cx="3000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J</a:t>
            </a:r>
            <a:endParaRPr lang="ja-JP" altLang="en-US" sz="1800"/>
          </a:p>
        </p:txBody>
      </p:sp>
      <p:sp>
        <p:nvSpPr>
          <p:cNvPr id="42016" name="テキスト ボックス 47"/>
          <p:cNvSpPr txBox="1">
            <a:spLocks noChangeArrowheads="1"/>
          </p:cNvSpPr>
          <p:nvPr/>
        </p:nvSpPr>
        <p:spPr bwMode="auto">
          <a:xfrm>
            <a:off x="8609013" y="3254375"/>
            <a:ext cx="3381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K</a:t>
            </a:r>
            <a:endParaRPr lang="ja-JP" altLang="en-US" sz="1800"/>
          </a:p>
        </p:txBody>
      </p:sp>
      <p:sp>
        <p:nvSpPr>
          <p:cNvPr id="42017" name="テキスト ボックス 48"/>
          <p:cNvSpPr txBox="1">
            <a:spLocks noChangeArrowheads="1"/>
          </p:cNvSpPr>
          <p:nvPr/>
        </p:nvSpPr>
        <p:spPr bwMode="auto">
          <a:xfrm>
            <a:off x="7121525" y="5910263"/>
            <a:ext cx="9001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1~5μm</a:t>
            </a:r>
            <a:endParaRPr lang="ja-JP" altLang="en-US" sz="1800"/>
          </a:p>
        </p:txBody>
      </p:sp>
      <p:cxnSp>
        <p:nvCxnSpPr>
          <p:cNvPr id="12" name="直線コネクタ 11"/>
          <p:cNvCxnSpPr/>
          <p:nvPr/>
        </p:nvCxnSpPr>
        <p:spPr>
          <a:xfrm flipH="1" flipV="1">
            <a:off x="5651500" y="1568450"/>
            <a:ext cx="917575" cy="8032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6138863" y="836613"/>
            <a:ext cx="1587" cy="4210050"/>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flipV="1">
            <a:off x="5603875" y="3059113"/>
            <a:ext cx="915988" cy="80486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V="1">
            <a:off x="6140450" y="1970088"/>
            <a:ext cx="730250" cy="0"/>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V="1">
            <a:off x="6140450" y="3530600"/>
            <a:ext cx="730250" cy="0"/>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42023" name="テキスト ボックス 20"/>
          <p:cNvSpPr txBox="1">
            <a:spLocks noChangeArrowheads="1"/>
          </p:cNvSpPr>
          <p:nvPr/>
        </p:nvSpPr>
        <p:spPr bwMode="auto">
          <a:xfrm>
            <a:off x="6400800" y="720725"/>
            <a:ext cx="11398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2</a:t>
            </a:r>
            <a:r>
              <a:rPr lang="ja-JP" altLang="en-US" sz="1800"/>
              <a:t>色</a:t>
            </a:r>
            <a:r>
              <a:rPr lang="en-US" altLang="ja-JP" sz="1800"/>
              <a:t>+</a:t>
            </a:r>
            <a:r>
              <a:rPr lang="ja-JP" altLang="en-US" sz="1800"/>
              <a:t>分光</a:t>
            </a:r>
          </a:p>
        </p:txBody>
      </p:sp>
      <p:sp>
        <p:nvSpPr>
          <p:cNvPr id="42024" name="テキスト ボックス 1"/>
          <p:cNvSpPr txBox="1">
            <a:spLocks noChangeArrowheads="1"/>
          </p:cNvSpPr>
          <p:nvPr/>
        </p:nvSpPr>
        <p:spPr bwMode="auto">
          <a:xfrm>
            <a:off x="7150100" y="5214938"/>
            <a:ext cx="8715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R~100</a:t>
            </a:r>
            <a:endParaRPr lang="ja-JP" altLang="en-US" sz="1800"/>
          </a:p>
        </p:txBody>
      </p:sp>
      <p:sp>
        <p:nvSpPr>
          <p:cNvPr id="13" name="直角三角形 12"/>
          <p:cNvSpPr/>
          <p:nvPr/>
        </p:nvSpPr>
        <p:spPr>
          <a:xfrm>
            <a:off x="5519738" y="4556125"/>
            <a:ext cx="1509712" cy="2159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2026" name="テキスト ボックス 1"/>
          <p:cNvSpPr txBox="1">
            <a:spLocks noChangeArrowheads="1"/>
          </p:cNvSpPr>
          <p:nvPr/>
        </p:nvSpPr>
        <p:spPr bwMode="auto">
          <a:xfrm>
            <a:off x="737393" y="1226850"/>
            <a:ext cx="49958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t>系外惑星に特化した多天体分光機能</a:t>
            </a:r>
          </a:p>
        </p:txBody>
      </p:sp>
      <p:sp>
        <p:nvSpPr>
          <p:cNvPr id="2" name="テキスト ボックス 1"/>
          <p:cNvSpPr txBox="1"/>
          <p:nvPr/>
        </p:nvSpPr>
        <p:spPr>
          <a:xfrm>
            <a:off x="1681747" y="338466"/>
            <a:ext cx="1980029" cy="523220"/>
          </a:xfrm>
          <a:prstGeom prst="rect">
            <a:avLst/>
          </a:prstGeom>
          <a:noFill/>
        </p:spPr>
        <p:txBody>
          <a:bodyPr wrap="none" rtlCol="0">
            <a:spAutoFit/>
          </a:bodyPr>
          <a:lstStyle/>
          <a:p>
            <a:r>
              <a:rPr kumimoji="1" lang="ja-JP" altLang="en-US" sz="2800" dirty="0" smtClean="0"/>
              <a:t>今後の検討</a:t>
            </a:r>
            <a:endParaRPr kumimoji="1" lang="ja-JP" altLang="en-US" sz="2800" dirty="0"/>
          </a:p>
        </p:txBody>
      </p:sp>
    </p:spTree>
    <p:extLst>
      <p:ext uri="{BB962C8B-B14F-4D97-AF65-F5344CB8AC3E}">
        <p14:creationId xmlns:p14="http://schemas.microsoft.com/office/powerpoint/2010/main" xmlns="" val="3668210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10236" y="620688"/>
            <a:ext cx="131318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内容</a:t>
            </a:r>
            <a:endParaRPr kumimoji="1" lang="ja-JP" altLang="en-US" sz="4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1351843" y="2060848"/>
            <a:ext cx="6429965" cy="2862322"/>
          </a:xfrm>
          <a:prstGeom prst="rect">
            <a:avLst/>
          </a:prstGeom>
          <a:noFill/>
        </p:spPr>
        <p:txBody>
          <a:bodyPr wrap="none" rtlCol="0">
            <a:spAutoFit/>
          </a:bodyPr>
          <a:lstStyle/>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南極で目指す天文学</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望遠鏡と観測装置の仕様</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南極の環境とサイト調査</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望遠鏡建設のための諸問題</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今後の展望</a:t>
            </a:r>
            <a:endPar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39934251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6000" r="-6000"/>
          </a:stretch>
        </a:blipFill>
        <a:effectLst/>
      </p:bgPr>
    </p:bg>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5275" y="2847975"/>
            <a:ext cx="2089150" cy="3748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33" name="Picture 3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40152" y="476672"/>
            <a:ext cx="2859361" cy="2448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34" name="テキスト ボックス 8"/>
          <p:cNvSpPr txBox="1">
            <a:spLocks noChangeArrowheads="1"/>
          </p:cNvSpPr>
          <p:nvPr/>
        </p:nvSpPr>
        <p:spPr bwMode="auto">
          <a:xfrm>
            <a:off x="7093133" y="1373698"/>
            <a:ext cx="1530286" cy="353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800" dirty="0">
                <a:solidFill>
                  <a:srgbClr val="000000"/>
                </a:solidFill>
                <a:latin typeface="ＭＳ Ｐゴシック" panose="020B0600070205080204" pitchFamily="50" charset="-128"/>
              </a:rPr>
              <a:t>新ドームふじ基地</a:t>
            </a:r>
          </a:p>
        </p:txBody>
      </p:sp>
      <p:sp>
        <p:nvSpPr>
          <p:cNvPr id="10" name="円/楕円 9"/>
          <p:cNvSpPr/>
          <p:nvPr/>
        </p:nvSpPr>
        <p:spPr bwMode="auto">
          <a:xfrm>
            <a:off x="7393893" y="1101267"/>
            <a:ext cx="210473" cy="23205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latin typeface="ＭＳ Ｐゴシック" panose="020B0600070205080204" pitchFamily="50" charset="-128"/>
            </a:endParaRPr>
          </a:p>
        </p:txBody>
      </p:sp>
      <p:sp>
        <p:nvSpPr>
          <p:cNvPr id="9236" name="テキスト ボックス 10"/>
          <p:cNvSpPr txBox="1">
            <a:spLocks noChangeArrowheads="1"/>
          </p:cNvSpPr>
          <p:nvPr/>
        </p:nvSpPr>
        <p:spPr bwMode="auto">
          <a:xfrm>
            <a:off x="8028384" y="562682"/>
            <a:ext cx="59503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800" dirty="0">
                <a:solidFill>
                  <a:schemeClr val="bg1"/>
                </a:solidFill>
                <a:latin typeface="ＭＳ Ｐゴシック" panose="020B0600070205080204" pitchFamily="50" charset="-128"/>
              </a:rPr>
              <a:t>昭和基地</a:t>
            </a:r>
          </a:p>
        </p:txBody>
      </p:sp>
      <p:sp>
        <p:nvSpPr>
          <p:cNvPr id="12" name="円/楕円 11"/>
          <p:cNvSpPr/>
          <p:nvPr/>
        </p:nvSpPr>
        <p:spPr bwMode="auto">
          <a:xfrm>
            <a:off x="7876821" y="699418"/>
            <a:ext cx="213041" cy="23205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latin typeface="ＭＳ Ｐゴシック" panose="020B0600070205080204" pitchFamily="50" charset="-128"/>
            </a:endParaRPr>
          </a:p>
        </p:txBody>
      </p:sp>
      <p:sp>
        <p:nvSpPr>
          <p:cNvPr id="2" name="テキスト ボックス 1"/>
          <p:cNvSpPr txBox="1"/>
          <p:nvPr/>
        </p:nvSpPr>
        <p:spPr>
          <a:xfrm>
            <a:off x="628031" y="774287"/>
            <a:ext cx="5000088" cy="1384995"/>
          </a:xfrm>
          <a:prstGeom prst="rect">
            <a:avLst/>
          </a:prstGeom>
          <a:noFill/>
        </p:spPr>
        <p:txBody>
          <a:bodyPr wrap="none" rtlCol="0">
            <a:spAutoFit/>
          </a:bodyPr>
          <a:lstStyle/>
          <a:p>
            <a:pPr algn="ctr"/>
            <a:r>
              <a:rPr kumimoji="1" lang="ja-JP" altLang="en-US" sz="2800" dirty="0" smtClean="0">
                <a:solidFill>
                  <a:schemeClr val="bg1"/>
                </a:solidFill>
              </a:rPr>
              <a:t>設置する場所</a:t>
            </a:r>
          </a:p>
          <a:p>
            <a:pPr algn="ctr"/>
            <a:endParaRPr lang="ja-JP" altLang="en-US" sz="2800" dirty="0">
              <a:solidFill>
                <a:schemeClr val="bg1"/>
              </a:solidFill>
            </a:endParaRPr>
          </a:p>
          <a:p>
            <a:pPr algn="ctr"/>
            <a:r>
              <a:rPr kumimoji="1" lang="ja-JP" altLang="en-US" sz="2800" dirty="0" smtClean="0">
                <a:solidFill>
                  <a:schemeClr val="bg1"/>
                </a:solidFill>
              </a:rPr>
              <a:t>国立極地研究所ドームふじ基地</a:t>
            </a:r>
            <a:endParaRPr kumimoji="1" lang="ja-JP" altLang="en-US" sz="2800" dirty="0">
              <a:solidFill>
                <a:schemeClr val="bg1"/>
              </a:solidFill>
            </a:endParaRPr>
          </a:p>
        </p:txBody>
      </p:sp>
      <p:sp>
        <p:nvSpPr>
          <p:cNvPr id="3" name="テキスト ボックス 2"/>
          <p:cNvSpPr txBox="1"/>
          <p:nvPr/>
        </p:nvSpPr>
        <p:spPr>
          <a:xfrm>
            <a:off x="2771800" y="6021288"/>
            <a:ext cx="2779928" cy="523220"/>
          </a:xfrm>
          <a:prstGeom prst="rect">
            <a:avLst/>
          </a:prstGeom>
          <a:noFill/>
        </p:spPr>
        <p:txBody>
          <a:bodyPr wrap="none" rtlCol="0">
            <a:spAutoFit/>
          </a:bodyPr>
          <a:lstStyle/>
          <a:p>
            <a:r>
              <a:rPr lang="ja-JP" altLang="en-US" sz="2800" dirty="0" smtClean="0"/>
              <a:t>口径</a:t>
            </a:r>
            <a:r>
              <a:rPr lang="en-US" altLang="ja-JP" sz="2800" dirty="0" smtClean="0"/>
              <a:t>2.5m</a:t>
            </a:r>
            <a:r>
              <a:rPr lang="ja-JP" altLang="en-US" sz="2800" dirty="0" smtClean="0"/>
              <a:t>望遠鏡</a:t>
            </a:r>
            <a:endParaRPr lang="en-US" altLang="ja-JP" sz="2800"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7FCAC62-6588-4704-B937-C34169063CB5}" type="slidenum">
              <a:rPr lang="ja-JP" altLang="en-US" smtClean="0"/>
              <a:pPr>
                <a:defRPr/>
              </a:pPr>
              <a:t>21</a:t>
            </a:fld>
            <a:endParaRPr lang="ja-JP" altLang="en-US"/>
          </a:p>
        </p:txBody>
      </p:sp>
      <p:sp>
        <p:nvSpPr>
          <p:cNvPr id="3" name="テキスト ボックス 2"/>
          <p:cNvSpPr txBox="1"/>
          <p:nvPr/>
        </p:nvSpPr>
        <p:spPr>
          <a:xfrm>
            <a:off x="2843808" y="692696"/>
            <a:ext cx="3070071" cy="646331"/>
          </a:xfrm>
          <a:prstGeom prst="rect">
            <a:avLst/>
          </a:prstGeom>
          <a:noFill/>
        </p:spPr>
        <p:txBody>
          <a:bodyPr wrap="none" rtlCol="0">
            <a:spAutoFit/>
          </a:bodyPr>
          <a:lstStyle/>
          <a:p>
            <a:pPr marL="571500" indent="-571500">
              <a:buFont typeface="Wingdings" panose="05000000000000000000" pitchFamily="2" charset="2"/>
              <a:buChar char="Ø"/>
            </a:pPr>
            <a:r>
              <a:rPr kumimoji="1" lang="ja-JP" altLang="en-US" sz="3600" dirty="0" smtClean="0"/>
              <a:t>南極の環境</a:t>
            </a:r>
            <a:endParaRPr kumimoji="1" lang="ja-JP" altLang="en-US" sz="3600" dirty="0"/>
          </a:p>
        </p:txBody>
      </p:sp>
      <p:sp>
        <p:nvSpPr>
          <p:cNvPr id="4" name="正方形/長方形 3"/>
          <p:cNvSpPr/>
          <p:nvPr/>
        </p:nvSpPr>
        <p:spPr>
          <a:xfrm>
            <a:off x="467544" y="1844824"/>
            <a:ext cx="8352928" cy="3416320"/>
          </a:xfrm>
          <a:prstGeom prst="rect">
            <a:avLst/>
          </a:prstGeom>
          <a:solidFill>
            <a:schemeClr val="bg1"/>
          </a:solidFill>
        </p:spPr>
        <p:txBody>
          <a:bodyPr wrap="square">
            <a:spAutoFit/>
          </a:bodyPr>
          <a:lstStyle/>
          <a:p>
            <a:pPr marL="342900" indent="-342900" algn="just">
              <a:spcAft>
                <a:spcPts val="0"/>
              </a:spcAft>
              <a:buFont typeface="Wingdings" panose="05000000000000000000" pitchFamily="2" charset="2"/>
              <a:buChar char="ü"/>
            </a:pPr>
            <a:r>
              <a:rPr lang="ja-JP" altLang="ja-JP" sz="2400" kern="100" dirty="0" smtClean="0">
                <a:latin typeface="ＭＳ 明朝"/>
                <a:cs typeface="Times New Roman"/>
              </a:rPr>
              <a:t>高い</a:t>
            </a:r>
            <a:r>
              <a:rPr lang="ja-JP" altLang="ja-JP" sz="2400" kern="100" dirty="0">
                <a:latin typeface="ＭＳ 明朝"/>
                <a:cs typeface="Times New Roman"/>
              </a:rPr>
              <a:t>晴天率　</a:t>
            </a:r>
            <a:r>
              <a:rPr lang="en-US" altLang="ja-JP" sz="2400" kern="100" dirty="0">
                <a:latin typeface="ＭＳ 明朝"/>
                <a:cs typeface="Times New Roman"/>
              </a:rPr>
              <a:t>(</a:t>
            </a:r>
            <a:r>
              <a:rPr lang="ja-JP" altLang="ja-JP" sz="2400" kern="100" dirty="0">
                <a:latin typeface="ＭＳ 明朝"/>
                <a:cs typeface="Times New Roman"/>
              </a:rPr>
              <a:t>快晴</a:t>
            </a:r>
            <a:r>
              <a:rPr lang="en-US" altLang="ja-JP" sz="2400" kern="100" dirty="0">
                <a:latin typeface="ＭＳ 明朝"/>
                <a:cs typeface="Times New Roman"/>
              </a:rPr>
              <a:t>68%</a:t>
            </a:r>
            <a:r>
              <a:rPr lang="ja-JP" altLang="ja-JP" sz="2400" kern="100" dirty="0" err="1">
                <a:latin typeface="ＭＳ 明朝"/>
                <a:cs typeface="Times New Roman"/>
              </a:rPr>
              <a:t>、</a:t>
            </a:r>
            <a:r>
              <a:rPr lang="ja-JP" altLang="ja-JP" sz="2400" kern="100" dirty="0">
                <a:latin typeface="ＭＳ 明朝"/>
                <a:cs typeface="Times New Roman"/>
              </a:rPr>
              <a:t>晴れ</a:t>
            </a:r>
            <a:r>
              <a:rPr lang="en-US" altLang="ja-JP" sz="2400" kern="100" dirty="0">
                <a:latin typeface="ＭＳ 明朝"/>
                <a:cs typeface="Times New Roman"/>
              </a:rPr>
              <a:t>85</a:t>
            </a:r>
            <a:r>
              <a:rPr lang="en-US" altLang="ja-JP" sz="2400" kern="100" dirty="0" smtClean="0">
                <a:latin typeface="ＭＳ 明朝"/>
                <a:cs typeface="Times New Roman"/>
              </a:rPr>
              <a:t>%)</a:t>
            </a:r>
            <a:endParaRPr lang="ja-JP" altLang="en-US" sz="2400" kern="100" dirty="0" smtClean="0">
              <a:latin typeface="ＭＳ 明朝"/>
              <a:cs typeface="Times New Roman"/>
            </a:endParaRPr>
          </a:p>
          <a:p>
            <a:pPr marL="342900" indent="-342900" algn="just">
              <a:spcAft>
                <a:spcPts val="0"/>
              </a:spcAft>
              <a:buFont typeface="Wingdings" panose="05000000000000000000" pitchFamily="2" charset="2"/>
              <a:buChar char="ü"/>
            </a:pPr>
            <a:r>
              <a:rPr lang="ja-JP" altLang="en-US" sz="2400" kern="100" dirty="0" smtClean="0">
                <a:latin typeface="ＭＳ 明朝"/>
                <a:cs typeface="Times New Roman"/>
              </a:rPr>
              <a:t>卓越風向がなく、弱い風</a:t>
            </a:r>
            <a:endParaRPr lang="ja-JP" altLang="ja-JP" sz="2400" kern="100" dirty="0">
              <a:latin typeface="ＭＳ 明朝"/>
              <a:cs typeface="Times New Roman"/>
            </a:endParaRPr>
          </a:p>
          <a:p>
            <a:pPr marL="342900" lvl="0" indent="-342900">
              <a:buFont typeface="Wingdings" panose="05000000000000000000" pitchFamily="2" charset="2"/>
              <a:buChar char="ü"/>
            </a:pPr>
            <a:r>
              <a:rPr lang="ja-JP" altLang="ja-JP" sz="2400" kern="100" dirty="0">
                <a:latin typeface="ＭＳ 明朝"/>
                <a:cs typeface="Times New Roman"/>
              </a:rPr>
              <a:t>高い透明度、低い水蒸気量　</a:t>
            </a:r>
            <a:r>
              <a:rPr lang="en-US" altLang="ja-JP" sz="2400" kern="100" dirty="0">
                <a:latin typeface="ＭＳ 明朝"/>
                <a:cs typeface="Times New Roman"/>
              </a:rPr>
              <a:t>(0.14mmPWV</a:t>
            </a:r>
            <a:r>
              <a:rPr lang="ja-JP" altLang="ja-JP" sz="2400" kern="100" dirty="0" err="1">
                <a:latin typeface="ＭＳ 明朝"/>
                <a:cs typeface="Times New Roman"/>
              </a:rPr>
              <a:t>、</a:t>
            </a:r>
            <a:r>
              <a:rPr lang="ja-JP" altLang="ja-JP" sz="2400" kern="100" dirty="0" smtClean="0">
                <a:latin typeface="ＭＳ 明朝"/>
                <a:cs typeface="Times New Roman"/>
              </a:rPr>
              <a:t>冬期</a:t>
            </a:r>
            <a:r>
              <a:rPr lang="en-US" altLang="ja-JP" sz="2400" kern="100" dirty="0" smtClean="0">
                <a:latin typeface="ＭＳ 明朝"/>
                <a:cs typeface="Times New Roman"/>
              </a:rPr>
              <a:t>50%)</a:t>
            </a:r>
            <a:endParaRPr lang="ja-JP" altLang="ja-JP" sz="2400" kern="100" dirty="0">
              <a:latin typeface="ＭＳ 明朝"/>
              <a:cs typeface="Times New Roman"/>
            </a:endParaRPr>
          </a:p>
          <a:p>
            <a:pPr marL="342900" lvl="0" indent="-342900">
              <a:buFont typeface="Wingdings" panose="05000000000000000000" pitchFamily="2" charset="2"/>
              <a:buChar char="ü"/>
            </a:pPr>
            <a:r>
              <a:rPr lang="ja-JP" altLang="ja-JP" sz="2400" kern="100" dirty="0">
                <a:latin typeface="ＭＳ 明朝"/>
                <a:cs typeface="Times New Roman"/>
              </a:rPr>
              <a:t>低い</a:t>
            </a:r>
            <a:r>
              <a:rPr lang="ja-JP" altLang="ja-JP" sz="2400" kern="100" dirty="0" smtClean="0">
                <a:latin typeface="ＭＳ 明朝"/>
                <a:cs typeface="Times New Roman"/>
              </a:rPr>
              <a:t>大気</a:t>
            </a:r>
            <a:r>
              <a:rPr lang="ja-JP" altLang="en-US" sz="2400" kern="100" dirty="0" smtClean="0">
                <a:latin typeface="ＭＳ 明朝"/>
                <a:cs typeface="Times New Roman"/>
              </a:rPr>
              <a:t>背景光</a:t>
            </a:r>
            <a:endParaRPr lang="en-US" altLang="ja-JP" sz="2400" kern="100" dirty="0" smtClean="0">
              <a:latin typeface="ＭＳ 明朝"/>
              <a:cs typeface="Times New Roman"/>
            </a:endParaRPr>
          </a:p>
          <a:p>
            <a:pPr lvl="0"/>
            <a:r>
              <a:rPr lang="en-US" altLang="ja-JP" sz="2400" kern="100" dirty="0">
                <a:latin typeface="ＭＳ 明朝"/>
                <a:cs typeface="Times New Roman"/>
              </a:rPr>
              <a:t> </a:t>
            </a:r>
            <a:r>
              <a:rPr lang="en-US" altLang="ja-JP" sz="2400" kern="100" dirty="0" smtClean="0">
                <a:latin typeface="ＭＳ 明朝"/>
                <a:cs typeface="Times New Roman"/>
              </a:rPr>
              <a:t>     </a:t>
            </a:r>
            <a:r>
              <a:rPr lang="ja-JP" altLang="ja-JP" sz="2400" kern="100" dirty="0" smtClean="0">
                <a:latin typeface="ＭＳ 明朝"/>
                <a:cs typeface="Times New Roman"/>
              </a:rPr>
              <a:t>冬期</a:t>
            </a:r>
            <a:r>
              <a:rPr lang="ja-JP" altLang="ja-JP" sz="2400" kern="100" dirty="0">
                <a:latin typeface="ＭＳ 明朝"/>
                <a:cs typeface="Times New Roman"/>
              </a:rPr>
              <a:t>は近赤外線でマウナケアの</a:t>
            </a:r>
            <a:r>
              <a:rPr lang="en-US" altLang="ja-JP" sz="2400" kern="100" dirty="0">
                <a:latin typeface="ＭＳ 明朝"/>
                <a:cs typeface="Times New Roman"/>
              </a:rPr>
              <a:t>1/50</a:t>
            </a:r>
            <a:r>
              <a:rPr lang="ja-JP" altLang="ja-JP" sz="2400" kern="100" dirty="0">
                <a:latin typeface="ＭＳ 明朝"/>
                <a:cs typeface="Times New Roman"/>
              </a:rPr>
              <a:t>～</a:t>
            </a:r>
            <a:r>
              <a:rPr lang="en-US" altLang="ja-JP" sz="2400" kern="100" dirty="0" smtClean="0">
                <a:latin typeface="ＭＳ 明朝"/>
                <a:cs typeface="Times New Roman"/>
              </a:rPr>
              <a:t>1/100</a:t>
            </a:r>
            <a:endParaRPr lang="ja-JP" altLang="ja-JP" sz="2400" kern="100" dirty="0">
              <a:latin typeface="ＭＳ 明朝"/>
              <a:cs typeface="Times New Roman"/>
            </a:endParaRPr>
          </a:p>
          <a:p>
            <a:pPr marL="342900" lvl="0" indent="-342900">
              <a:buFont typeface="Wingdings" panose="05000000000000000000" pitchFamily="2" charset="2"/>
              <a:buChar char="ü"/>
            </a:pPr>
            <a:r>
              <a:rPr lang="ja-JP" altLang="ja-JP" sz="2400" kern="100" dirty="0">
                <a:latin typeface="ＭＳ 明朝"/>
                <a:cs typeface="Times New Roman"/>
              </a:rPr>
              <a:t>大気透過率の高い安定性</a:t>
            </a:r>
          </a:p>
          <a:p>
            <a:pPr marL="342900" lvl="0" indent="-342900">
              <a:buFont typeface="Wingdings" panose="05000000000000000000" pitchFamily="2" charset="2"/>
              <a:buChar char="ü"/>
            </a:pPr>
            <a:r>
              <a:rPr lang="ja-JP" altLang="ja-JP" sz="2400" kern="100" dirty="0">
                <a:latin typeface="ＭＳ 明朝"/>
                <a:cs typeface="Times New Roman"/>
              </a:rPr>
              <a:t>優れたシーイング　</a:t>
            </a:r>
            <a:r>
              <a:rPr lang="en-US" altLang="ja-JP" sz="2400" kern="100" dirty="0">
                <a:latin typeface="ＭＳ 明朝"/>
                <a:cs typeface="Times New Roman"/>
              </a:rPr>
              <a:t>(</a:t>
            </a:r>
            <a:r>
              <a:rPr lang="ja-JP" altLang="ja-JP" sz="2400" kern="100" dirty="0">
                <a:latin typeface="ＭＳ 明朝"/>
                <a:cs typeface="Times New Roman"/>
              </a:rPr>
              <a:t>可視光</a:t>
            </a:r>
            <a:r>
              <a:rPr lang="en-US" altLang="ja-JP" sz="2400" kern="100" dirty="0" smtClean="0">
                <a:latin typeface="ＭＳ 明朝"/>
                <a:cs typeface="Times New Roman"/>
              </a:rPr>
              <a:t>0.2”(50%)</a:t>
            </a:r>
            <a:r>
              <a:rPr lang="ja-JP" altLang="ja-JP" sz="2400" kern="100" dirty="0" err="1" smtClean="0">
                <a:latin typeface="ＭＳ 明朝"/>
                <a:cs typeface="Times New Roman"/>
              </a:rPr>
              <a:t>、</a:t>
            </a:r>
            <a:r>
              <a:rPr lang="ja-JP" altLang="ja-JP" sz="2400" kern="100" dirty="0">
                <a:latin typeface="ＭＳ 明朝"/>
                <a:cs typeface="Times New Roman"/>
              </a:rPr>
              <a:t>地上約</a:t>
            </a:r>
            <a:r>
              <a:rPr lang="en-US" altLang="ja-JP" sz="2400" kern="100" dirty="0">
                <a:latin typeface="ＭＳ 明朝"/>
                <a:cs typeface="Times New Roman"/>
              </a:rPr>
              <a:t>15m</a:t>
            </a:r>
            <a:r>
              <a:rPr lang="ja-JP" altLang="ja-JP" sz="2400" kern="100" dirty="0">
                <a:latin typeface="ＭＳ 明朝"/>
                <a:cs typeface="Times New Roman"/>
              </a:rPr>
              <a:t>高</a:t>
            </a:r>
            <a:r>
              <a:rPr lang="en-US" altLang="ja-JP" sz="2400" kern="100" dirty="0">
                <a:latin typeface="ＭＳ 明朝"/>
                <a:cs typeface="Times New Roman"/>
              </a:rPr>
              <a:t>)</a:t>
            </a:r>
            <a:endParaRPr lang="ja-JP" altLang="ja-JP" sz="2400" kern="100" dirty="0">
              <a:latin typeface="ＭＳ 明朝"/>
              <a:cs typeface="Times New Roman"/>
            </a:endParaRPr>
          </a:p>
          <a:p>
            <a:pPr marL="342900" lvl="0" indent="-342900">
              <a:buFont typeface="Wingdings" panose="05000000000000000000" pitchFamily="2" charset="2"/>
              <a:buChar char="ü"/>
            </a:pPr>
            <a:r>
              <a:rPr lang="ja-JP" altLang="ja-JP" sz="2400" kern="100" dirty="0">
                <a:latin typeface="ＭＳ 明朝"/>
                <a:cs typeface="Times New Roman"/>
              </a:rPr>
              <a:t>継続観測　</a:t>
            </a:r>
            <a:r>
              <a:rPr lang="en-US" altLang="ja-JP" sz="2400" kern="100" dirty="0">
                <a:latin typeface="ＭＳ 明朝"/>
                <a:cs typeface="Times New Roman"/>
              </a:rPr>
              <a:t>(</a:t>
            </a:r>
            <a:r>
              <a:rPr lang="ja-JP" altLang="ja-JP" sz="2400" kern="100" dirty="0">
                <a:latin typeface="ＭＳ 明朝"/>
                <a:cs typeface="Times New Roman"/>
              </a:rPr>
              <a:t>赤緯</a:t>
            </a:r>
            <a:r>
              <a:rPr lang="en-US" altLang="ja-JP" sz="2400" kern="100" dirty="0">
                <a:latin typeface="ＭＳ 明朝"/>
                <a:cs typeface="Times New Roman"/>
              </a:rPr>
              <a:t>-20</a:t>
            </a:r>
            <a:r>
              <a:rPr lang="ja-JP" altLang="ja-JP" sz="2400" kern="100" dirty="0">
                <a:latin typeface="ＭＳ 明朝"/>
                <a:cs typeface="Times New Roman"/>
              </a:rPr>
              <a:t>度以下で周極観測可能</a:t>
            </a:r>
            <a:r>
              <a:rPr lang="en-US" altLang="ja-JP" sz="2400" kern="100" dirty="0" smtClean="0">
                <a:latin typeface="ＭＳ 明朝"/>
                <a:cs typeface="Times New Roman"/>
              </a:rPr>
              <a:t>)</a:t>
            </a:r>
            <a:endParaRPr lang="ja-JP" altLang="ja-JP" sz="2400" kern="100" dirty="0">
              <a:latin typeface="ＭＳ 明朝"/>
              <a:cs typeface="Times New Roman"/>
            </a:endParaRPr>
          </a:p>
          <a:p>
            <a:pPr marL="800100"/>
            <a:r>
              <a:rPr lang="ja-JP" altLang="ja-JP" sz="2400" kern="100" dirty="0" smtClean="0">
                <a:latin typeface="ＭＳ 明朝"/>
                <a:cs typeface="Times New Roman"/>
              </a:rPr>
              <a:t>冬期</a:t>
            </a:r>
            <a:r>
              <a:rPr lang="en-US" altLang="ja-JP" sz="2400" kern="100" dirty="0">
                <a:latin typeface="ＭＳ 明朝"/>
                <a:cs typeface="Times New Roman"/>
              </a:rPr>
              <a:t>24</a:t>
            </a:r>
            <a:r>
              <a:rPr lang="ja-JP" altLang="ja-JP" sz="2400" kern="100" dirty="0">
                <a:latin typeface="ＭＳ 明朝"/>
                <a:cs typeface="Times New Roman"/>
              </a:rPr>
              <a:t>時間、約</a:t>
            </a:r>
            <a:r>
              <a:rPr lang="en-US" altLang="ja-JP" sz="2400" kern="100" dirty="0">
                <a:latin typeface="ＭＳ 明朝"/>
                <a:cs typeface="Times New Roman"/>
              </a:rPr>
              <a:t>5</a:t>
            </a:r>
            <a:r>
              <a:rPr lang="ja-JP" altLang="ja-JP" sz="2400" kern="100" dirty="0">
                <a:latin typeface="ＭＳ 明朝"/>
                <a:cs typeface="Times New Roman"/>
              </a:rPr>
              <a:t>ヶ月間</a:t>
            </a:r>
            <a:r>
              <a:rPr lang="en-US" altLang="ja-JP" sz="2400" kern="100" dirty="0">
                <a:latin typeface="ＭＳ 明朝"/>
                <a:cs typeface="Times New Roman"/>
              </a:rPr>
              <a:t>(</a:t>
            </a:r>
            <a:r>
              <a:rPr lang="ja-JP" altLang="ja-JP" sz="2400" kern="100" dirty="0">
                <a:latin typeface="ＭＳ 明朝"/>
                <a:cs typeface="Times New Roman"/>
              </a:rPr>
              <a:t>波長に依存</a:t>
            </a:r>
            <a:r>
              <a:rPr lang="en-US" altLang="ja-JP" sz="2400" kern="100" dirty="0">
                <a:latin typeface="ＭＳ 明朝"/>
                <a:cs typeface="Times New Roman"/>
              </a:rPr>
              <a:t>)</a:t>
            </a:r>
            <a:r>
              <a:rPr lang="ja-JP" altLang="ja-JP" sz="2400" kern="100" dirty="0">
                <a:latin typeface="ＭＳ 明朝"/>
                <a:cs typeface="Times New Roman"/>
              </a:rPr>
              <a:t>の連続観測可</a:t>
            </a:r>
            <a:endParaRPr lang="ja-JP" altLang="ja-JP" sz="2400" kern="100" dirty="0">
              <a:effectLst/>
              <a:latin typeface="ＭＳ 明朝"/>
              <a:cs typeface="Times New Roman"/>
            </a:endParaRPr>
          </a:p>
        </p:txBody>
      </p:sp>
    </p:spTree>
    <p:extLst>
      <p:ext uri="{BB962C8B-B14F-4D97-AF65-F5344CB8AC3E}">
        <p14:creationId xmlns:p14="http://schemas.microsoft.com/office/powerpoint/2010/main" xmlns="" val="20842561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図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773238"/>
            <a:ext cx="9144000" cy="389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テキスト ボックス 2"/>
          <p:cNvSpPr txBox="1">
            <a:spLocks noChangeArrowheads="1"/>
          </p:cNvSpPr>
          <p:nvPr/>
        </p:nvSpPr>
        <p:spPr bwMode="auto">
          <a:xfrm>
            <a:off x="1698625" y="541338"/>
            <a:ext cx="57467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a:t>ドームは常に高気圧帯で大気が安定</a:t>
            </a:r>
          </a:p>
        </p:txBody>
      </p:sp>
      <p:sp>
        <p:nvSpPr>
          <p:cNvPr id="4" name="円/楕円 3"/>
          <p:cNvSpPr/>
          <p:nvPr/>
        </p:nvSpPr>
        <p:spPr>
          <a:xfrm>
            <a:off x="3635375" y="2492375"/>
            <a:ext cx="215900" cy="2159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605" name="テキスト ボックス 4"/>
          <p:cNvSpPr txBox="1">
            <a:spLocks noChangeArrowheads="1"/>
          </p:cNvSpPr>
          <p:nvPr/>
        </p:nvSpPr>
        <p:spPr bwMode="auto">
          <a:xfrm>
            <a:off x="3311525" y="2108200"/>
            <a:ext cx="8747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a:t>リッジ</a:t>
            </a:r>
            <a:r>
              <a:rPr lang="en-US" altLang="ja-JP" sz="1800" b="1"/>
              <a:t>A</a:t>
            </a:r>
            <a:endParaRPr lang="ja-JP" altLang="en-US" sz="1800" b="1"/>
          </a:p>
        </p:txBody>
      </p:sp>
      <p:sp>
        <p:nvSpPr>
          <p:cNvPr id="6" name="円/楕円 5"/>
          <p:cNvSpPr/>
          <p:nvPr/>
        </p:nvSpPr>
        <p:spPr>
          <a:xfrm>
            <a:off x="4276725" y="2997200"/>
            <a:ext cx="215900" cy="2159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607" name="テキスト ボックス 6"/>
          <p:cNvSpPr txBox="1">
            <a:spLocks noChangeArrowheads="1"/>
          </p:cNvSpPr>
          <p:nvPr/>
        </p:nvSpPr>
        <p:spPr bwMode="auto">
          <a:xfrm>
            <a:off x="4492625" y="2919413"/>
            <a:ext cx="13033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a:t>新ドームふじ</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0127" y="1358459"/>
            <a:ext cx="6565569" cy="274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テキスト ボックス 3"/>
          <p:cNvSpPr txBox="1"/>
          <p:nvPr/>
        </p:nvSpPr>
        <p:spPr>
          <a:xfrm>
            <a:off x="3851920" y="486367"/>
            <a:ext cx="883575" cy="584775"/>
          </a:xfrm>
          <a:prstGeom prst="rect">
            <a:avLst/>
          </a:prstGeom>
          <a:noFill/>
        </p:spPr>
        <p:txBody>
          <a:bodyPr wrap="none" rtlCol="0">
            <a:spAutoFit/>
          </a:bodyPr>
          <a:lstStyle/>
          <a:p>
            <a:pPr marL="285750" indent="-285750">
              <a:buFont typeface="Arial" panose="020B0604020202020204" pitchFamily="34" charset="0"/>
              <a:buChar char="•"/>
            </a:pPr>
            <a:r>
              <a:rPr lang="ja-JP" altLang="en-US" sz="3200" dirty="0"/>
              <a:t>風</a:t>
            </a:r>
            <a:endParaRPr kumimoji="1" lang="ja-JP" altLang="en-US" sz="3200" dirty="0"/>
          </a:p>
        </p:txBody>
      </p:sp>
      <p:pic>
        <p:nvPicPr>
          <p:cNvPr id="5" name="Picture 4" descr="チリ風速"/>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00896" y="2422525"/>
            <a:ext cx="3149600" cy="4095750"/>
          </a:xfrm>
          <a:prstGeom prst="rect">
            <a:avLst/>
          </a:prstGeom>
          <a:solidFill>
            <a:schemeClr val="bg1"/>
          </a:solidFill>
          <a:ln>
            <a:noFill/>
          </a:ln>
        </p:spPr>
      </p:pic>
      <p:sp>
        <p:nvSpPr>
          <p:cNvPr id="6" name="Text Box 7"/>
          <p:cNvSpPr txBox="1">
            <a:spLocks noChangeArrowheads="1"/>
          </p:cNvSpPr>
          <p:nvPr/>
        </p:nvSpPr>
        <p:spPr bwMode="auto">
          <a:xfrm>
            <a:off x="6156176" y="2924944"/>
            <a:ext cx="25050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チリ</a:t>
            </a:r>
            <a:r>
              <a:rPr lang="en-US" altLang="ja-JP" dirty="0"/>
              <a:t>: 5000m</a:t>
            </a:r>
            <a:r>
              <a:rPr lang="ja-JP" altLang="en-US" dirty="0" err="1"/>
              <a:t>、</a:t>
            </a:r>
            <a:r>
              <a:rPr lang="ja-JP" altLang="en-US" dirty="0"/>
              <a:t>平均</a:t>
            </a:r>
            <a:r>
              <a:rPr lang="en-US" altLang="ja-JP" dirty="0"/>
              <a:t>6.1m</a:t>
            </a:r>
          </a:p>
        </p:txBody>
      </p:sp>
    </p:spTree>
    <p:extLst>
      <p:ext uri="{BB962C8B-B14F-4D97-AF65-F5344CB8AC3E}">
        <p14:creationId xmlns:p14="http://schemas.microsoft.com/office/powerpoint/2010/main" xmlns="" val="2050251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912019" y="317971"/>
            <a:ext cx="2171700" cy="575791"/>
          </a:xfrm>
        </p:spPr>
        <p:txBody>
          <a:bodyPr>
            <a:normAutofit/>
          </a:bodyPr>
          <a:lstStyle/>
          <a:p>
            <a:pPr marL="457200" indent="-457200" algn="l">
              <a:buFont typeface="Arial" panose="020B0604020202020204" pitchFamily="34" charset="0"/>
              <a:buChar char="•"/>
            </a:pPr>
            <a:r>
              <a:rPr lang="ja-JP" altLang="en-US" sz="2800" dirty="0" smtClean="0"/>
              <a:t>晴天率</a:t>
            </a:r>
          </a:p>
        </p:txBody>
      </p:sp>
      <p:sp>
        <p:nvSpPr>
          <p:cNvPr id="12291" name="スライド番号プレースホルダー 2"/>
          <p:cNvSpPr>
            <a:spLocks noGrp="1"/>
          </p:cNvSpPr>
          <p:nvPr>
            <p:ph type="sldNum" sz="quarter" idx="12"/>
          </p:nvPr>
        </p:nvSpPr>
        <p:spPr>
          <a:xfrm>
            <a:off x="6545263" y="6237288"/>
            <a:ext cx="21336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7740AB7A-AD6A-4BF1-AEC8-B5A9CE02ABFB}" type="slidenum">
              <a:rPr lang="en-US" altLang="ja-JP" smtClean="0"/>
              <a:pPr eaLnBrk="1" hangingPunct="1"/>
              <a:t>24</a:t>
            </a:fld>
            <a:endParaRPr lang="en-US" altLang="ja-JP" smtClean="0"/>
          </a:p>
        </p:txBody>
      </p:sp>
      <p:pic>
        <p:nvPicPr>
          <p:cNvPr id="12292" name="図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1640" y="1772816"/>
            <a:ext cx="7236544" cy="32860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3" name="テキスト ボックス 4"/>
          <p:cNvSpPr txBox="1">
            <a:spLocks noChangeArrowheads="1"/>
          </p:cNvSpPr>
          <p:nvPr/>
        </p:nvSpPr>
        <p:spPr bwMode="auto">
          <a:xfrm>
            <a:off x="3200925" y="662929"/>
            <a:ext cx="29546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a:t>夜間の雲量（年平均）</a:t>
            </a:r>
          </a:p>
        </p:txBody>
      </p:sp>
      <p:sp>
        <p:nvSpPr>
          <p:cNvPr id="12294" name="テキスト ボックス 5"/>
          <p:cNvSpPr txBox="1">
            <a:spLocks noChangeArrowheads="1"/>
          </p:cNvSpPr>
          <p:nvPr/>
        </p:nvSpPr>
        <p:spPr bwMode="auto">
          <a:xfrm>
            <a:off x="3563888" y="5621338"/>
            <a:ext cx="4075155" cy="70788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000" dirty="0"/>
              <a:t>完全な晴天＝</a:t>
            </a:r>
            <a:r>
              <a:rPr lang="en-US" altLang="ja-JP" sz="2000" dirty="0"/>
              <a:t>68% (1994-95</a:t>
            </a:r>
            <a:r>
              <a:rPr lang="ja-JP" altLang="en-US" sz="2000" dirty="0" err="1"/>
              <a:t>、</a:t>
            </a:r>
            <a:r>
              <a:rPr lang="ja-JP" altLang="en-US" sz="2000" dirty="0"/>
              <a:t>年間</a:t>
            </a:r>
            <a:r>
              <a:rPr lang="en-US" altLang="ja-JP" sz="2000" dirty="0"/>
              <a:t>)</a:t>
            </a:r>
          </a:p>
          <a:p>
            <a:pPr eaLnBrk="1" hangingPunct="1"/>
            <a:r>
              <a:rPr lang="ja-JP" altLang="en-US" sz="2000" dirty="0"/>
              <a:t>晴天</a:t>
            </a:r>
            <a:r>
              <a:rPr lang="en-US" altLang="ja-JP" sz="2000" dirty="0"/>
              <a:t>=85%?</a:t>
            </a:r>
            <a:endParaRPr lang="ja-JP" altLang="en-US" sz="2000" dirty="0"/>
          </a:p>
        </p:txBody>
      </p:sp>
      <p:sp>
        <p:nvSpPr>
          <p:cNvPr id="12295" name="テキスト ボックス 6"/>
          <p:cNvSpPr txBox="1">
            <a:spLocks noChangeArrowheads="1"/>
          </p:cNvSpPr>
          <p:nvPr/>
        </p:nvSpPr>
        <p:spPr bwMode="auto">
          <a:xfrm>
            <a:off x="2843808" y="1184872"/>
            <a:ext cx="38234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dirty="0" smtClean="0"/>
              <a:t>Saunders+(2009)</a:t>
            </a:r>
            <a:r>
              <a:rPr lang="ja-JP" altLang="en-US" dirty="0" smtClean="0"/>
              <a:t>　衛星データによる</a:t>
            </a:r>
            <a:endParaRPr lang="ja-JP" altLang="en-US" dirty="0"/>
          </a:p>
        </p:txBody>
      </p:sp>
      <p:sp>
        <p:nvSpPr>
          <p:cNvPr id="12296" name="テキスト ボックス 7"/>
          <p:cNvSpPr txBox="1">
            <a:spLocks noChangeArrowheads="1"/>
          </p:cNvSpPr>
          <p:nvPr/>
        </p:nvSpPr>
        <p:spPr bwMode="auto">
          <a:xfrm>
            <a:off x="1225093" y="5630719"/>
            <a:ext cx="197961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000" dirty="0"/>
              <a:t>　ドームふじ</a:t>
            </a:r>
            <a:endParaRPr lang="en-US" altLang="ja-JP" sz="2000" dirty="0"/>
          </a:p>
          <a:p>
            <a:pPr eaLnBrk="1" hangingPunct="1"/>
            <a:r>
              <a:rPr lang="ja-JP" altLang="en-US" sz="2000" dirty="0"/>
              <a:t>（極地研実測⇒）</a:t>
            </a:r>
          </a:p>
        </p:txBody>
      </p:sp>
    </p:spTree>
    <p:extLst>
      <p:ext uri="{BB962C8B-B14F-4D97-AF65-F5344CB8AC3E}">
        <p14:creationId xmlns:p14="http://schemas.microsoft.com/office/powerpoint/2010/main" xmlns="" val="30871277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30BABF95-310F-4CC3-AB59-015BDC933DC0}" type="slidenum">
              <a:rPr lang="en-US" altLang="ja-JP" smtClean="0"/>
              <a:pPr eaLnBrk="1" hangingPunct="1"/>
              <a:t>25</a:t>
            </a:fld>
            <a:endParaRPr lang="en-US" altLang="ja-JP" smtClean="0"/>
          </a:p>
        </p:txBody>
      </p:sp>
      <p:sp>
        <p:nvSpPr>
          <p:cNvPr id="4099" name="テキスト ボックス 2"/>
          <p:cNvSpPr txBox="1">
            <a:spLocks noChangeArrowheads="1"/>
          </p:cNvSpPr>
          <p:nvPr/>
        </p:nvSpPr>
        <p:spPr bwMode="auto">
          <a:xfrm>
            <a:off x="2267744" y="298206"/>
            <a:ext cx="313900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457200" indent="-457200" eaLnBrk="1" hangingPunct="1">
              <a:buFont typeface="Arial" panose="020B0604020202020204" pitchFamily="34" charset="0"/>
              <a:buChar char="•"/>
            </a:pPr>
            <a:r>
              <a:rPr lang="ja-JP" altLang="en-US" sz="2800" dirty="0"/>
              <a:t>水蒸気量</a:t>
            </a:r>
            <a:r>
              <a:rPr lang="en-US" altLang="ja-JP" sz="2800" dirty="0"/>
              <a:t>(PWV)</a:t>
            </a:r>
            <a:endParaRPr lang="ja-JP" altLang="en-US" sz="2800" dirty="0"/>
          </a:p>
        </p:txBody>
      </p:sp>
      <p:sp>
        <p:nvSpPr>
          <p:cNvPr id="4100" name="テキスト ボックス 3"/>
          <p:cNvSpPr txBox="1">
            <a:spLocks noChangeArrowheads="1"/>
          </p:cNvSpPr>
          <p:nvPr/>
        </p:nvSpPr>
        <p:spPr bwMode="auto">
          <a:xfrm>
            <a:off x="806269" y="1591940"/>
            <a:ext cx="203773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dirty="0" smtClean="0"/>
              <a:t>(Saunders+ 2009)</a:t>
            </a:r>
          </a:p>
        </p:txBody>
      </p:sp>
      <p:pic>
        <p:nvPicPr>
          <p:cNvPr id="4101" name="図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0808" y="2108527"/>
            <a:ext cx="3178515" cy="310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2" name="図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03906" y="2161818"/>
            <a:ext cx="4952206" cy="2820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3" name="テキスト ボックス 6"/>
          <p:cNvSpPr txBox="1">
            <a:spLocks noChangeArrowheads="1"/>
          </p:cNvSpPr>
          <p:nvPr/>
        </p:nvSpPr>
        <p:spPr bwMode="auto">
          <a:xfrm>
            <a:off x="3203848" y="1084225"/>
            <a:ext cx="262123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000" dirty="0"/>
              <a:t>衛星のデータから</a:t>
            </a:r>
            <a:r>
              <a:rPr lang="ja-JP" altLang="en-US" sz="2000" dirty="0" smtClean="0"/>
              <a:t>推定</a:t>
            </a:r>
          </a:p>
          <a:p>
            <a:pPr eaLnBrk="1" hangingPunct="1"/>
            <a:r>
              <a:rPr lang="ja-JP" altLang="en-US" sz="2000" dirty="0"/>
              <a:t>現地調査と良い</a:t>
            </a:r>
            <a:r>
              <a:rPr lang="ja-JP" altLang="en-US" sz="2000" dirty="0" smtClean="0"/>
              <a:t>一致</a:t>
            </a:r>
            <a:endParaRPr lang="ja-JP" altLang="en-US" sz="2000" dirty="0"/>
          </a:p>
        </p:txBody>
      </p:sp>
      <p:sp>
        <p:nvSpPr>
          <p:cNvPr id="8" name="正方形/長方形 7"/>
          <p:cNvSpPr/>
          <p:nvPr/>
        </p:nvSpPr>
        <p:spPr>
          <a:xfrm>
            <a:off x="6569013" y="2983044"/>
            <a:ext cx="504825" cy="17700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正方形/長方形 8"/>
          <p:cNvSpPr/>
          <p:nvPr/>
        </p:nvSpPr>
        <p:spPr>
          <a:xfrm>
            <a:off x="8297289" y="2986769"/>
            <a:ext cx="482600" cy="17700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テキスト ボックス 9"/>
          <p:cNvSpPr txBox="1">
            <a:spLocks noChangeArrowheads="1"/>
          </p:cNvSpPr>
          <p:nvPr/>
        </p:nvSpPr>
        <p:spPr bwMode="auto">
          <a:xfrm>
            <a:off x="539749" y="5670276"/>
            <a:ext cx="4608513" cy="522287"/>
          </a:xfrm>
          <a:prstGeom prst="rect">
            <a:avLst/>
          </a:prstGeom>
          <a:noFill/>
          <a:ln w="254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800">
                <a:solidFill>
                  <a:srgbClr val="FF0000"/>
                </a:solidFill>
              </a:rPr>
              <a:t>新ドームふじ基地 ～ ドームＡ</a:t>
            </a:r>
          </a:p>
        </p:txBody>
      </p:sp>
      <p:sp>
        <p:nvSpPr>
          <p:cNvPr id="4107" name="テキスト ボックス 10"/>
          <p:cNvSpPr txBox="1">
            <a:spLocks noChangeArrowheads="1"/>
          </p:cNvSpPr>
          <p:nvPr/>
        </p:nvSpPr>
        <p:spPr bwMode="auto">
          <a:xfrm>
            <a:off x="8196483" y="4818316"/>
            <a:ext cx="6842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t>(</a:t>
            </a:r>
            <a:r>
              <a:rPr lang="en-US" altLang="ja-JP">
                <a:solidFill>
                  <a:srgbClr val="FF0000"/>
                </a:solidFill>
              </a:rPr>
              <a:t>μm</a:t>
            </a:r>
            <a:r>
              <a:rPr lang="en-US" altLang="ja-JP"/>
              <a:t>)</a:t>
            </a:r>
            <a:endParaRPr lang="ja-JP" altLang="en-US"/>
          </a:p>
        </p:txBody>
      </p:sp>
      <p:sp>
        <p:nvSpPr>
          <p:cNvPr id="4108" name="テキスト ボックス 1"/>
          <p:cNvSpPr txBox="1">
            <a:spLocks noChangeArrowheads="1"/>
          </p:cNvSpPr>
          <p:nvPr/>
        </p:nvSpPr>
        <p:spPr bwMode="auto">
          <a:xfrm>
            <a:off x="5479477" y="5426059"/>
            <a:ext cx="3059112"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a:t>新ドームふじ基地</a:t>
            </a:r>
            <a:endParaRPr lang="en-US" altLang="ja-JP" sz="2400" dirty="0"/>
          </a:p>
          <a:p>
            <a:pPr eaLnBrk="1" hangingPunct="1"/>
            <a:r>
              <a:rPr lang="ja-JP" altLang="en-US" sz="2400" dirty="0"/>
              <a:t>　　水蒸気量～</a:t>
            </a:r>
            <a:r>
              <a:rPr lang="en-US" altLang="ja-JP" sz="2400" dirty="0"/>
              <a:t>10%</a:t>
            </a:r>
            <a:r>
              <a:rPr lang="ja-JP" altLang="en-US" sz="2400" dirty="0"/>
              <a:t>低</a:t>
            </a:r>
          </a:p>
        </p:txBody>
      </p:sp>
      <p:pic>
        <p:nvPicPr>
          <p:cNvPr id="3" name="Picture 2" descr="pwv"/>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99702" y="268338"/>
            <a:ext cx="2151102" cy="1676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テキスト ボックス 3"/>
          <p:cNvSpPr txBox="1"/>
          <p:nvPr/>
        </p:nvSpPr>
        <p:spPr>
          <a:xfrm>
            <a:off x="7085371" y="1944484"/>
            <a:ext cx="1572162" cy="369332"/>
          </a:xfrm>
          <a:prstGeom prst="rect">
            <a:avLst/>
          </a:prstGeom>
          <a:noFill/>
        </p:spPr>
        <p:txBody>
          <a:bodyPr wrap="none" rtlCol="0">
            <a:spAutoFit/>
          </a:bodyPr>
          <a:lstStyle/>
          <a:p>
            <a:r>
              <a:rPr kumimoji="1" lang="en-US" altLang="ja-JP" dirty="0" err="1" smtClean="0"/>
              <a:t>Takato</a:t>
            </a:r>
            <a:r>
              <a:rPr kumimoji="1" lang="en-US" altLang="ja-JP" dirty="0" smtClean="0"/>
              <a:t>+ (2011)</a:t>
            </a:r>
            <a:endParaRPr kumimoji="1" lang="ja-JP" altLang="en-US" dirty="0"/>
          </a:p>
        </p:txBody>
      </p:sp>
    </p:spTree>
    <p:extLst>
      <p:ext uri="{BB962C8B-B14F-4D97-AF65-F5344CB8AC3E}">
        <p14:creationId xmlns:p14="http://schemas.microsoft.com/office/powerpoint/2010/main" xmlns="" val="419580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7640" name="Group 8"/>
          <p:cNvGraphicFramePr>
            <a:graphicFrameLocks noGrp="1"/>
          </p:cNvGraphicFramePr>
          <p:nvPr>
            <p:extLst/>
          </p:nvPr>
        </p:nvGraphicFramePr>
        <p:xfrm>
          <a:off x="2987824" y="1196752"/>
          <a:ext cx="3136900" cy="865188"/>
        </p:xfrm>
        <a:graphic>
          <a:graphicData uri="http://schemas.openxmlformats.org/drawingml/2006/table">
            <a:tbl>
              <a:tblPr/>
              <a:tblGrid>
                <a:gridCol w="476250">
                  <a:extLst>
                    <a:ext uri="{9D8B030D-6E8A-4147-A177-3AD203B41FA5}">
                      <a16:colId xmlns:a16="http://schemas.microsoft.com/office/drawing/2014/main" xmlns="" val="20000"/>
                    </a:ext>
                  </a:extLst>
                </a:gridCol>
                <a:gridCol w="887413">
                  <a:extLst>
                    <a:ext uri="{9D8B030D-6E8A-4147-A177-3AD203B41FA5}">
                      <a16:colId xmlns:a16="http://schemas.microsoft.com/office/drawing/2014/main" xmlns="" val="20001"/>
                    </a:ext>
                  </a:extLst>
                </a:gridCol>
                <a:gridCol w="682625">
                  <a:extLst>
                    <a:ext uri="{9D8B030D-6E8A-4147-A177-3AD203B41FA5}">
                      <a16:colId xmlns:a16="http://schemas.microsoft.com/office/drawing/2014/main" xmlns="" val="20002"/>
                    </a:ext>
                  </a:extLst>
                </a:gridCol>
                <a:gridCol w="1090612">
                  <a:extLst>
                    <a:ext uri="{9D8B030D-6E8A-4147-A177-3AD203B41FA5}">
                      <a16:colId xmlns:a16="http://schemas.microsoft.com/office/drawing/2014/main" xmlns="" val="20003"/>
                    </a:ext>
                  </a:extLst>
                </a:gridCol>
              </a:tblGrid>
              <a:tr h="2634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1000" b="0" i="0" u="none" strike="noStrike" cap="none" normalizeH="0" baseline="0" dirty="0" smtClean="0">
                        <a:ln>
                          <a:noFill/>
                        </a:ln>
                        <a:solidFill>
                          <a:schemeClr val="tx1"/>
                        </a:solidFill>
                        <a:effectLst/>
                        <a:latin typeface="Arial" charset="0"/>
                        <a:ea typeface="ＭＳ Ｐゴシック" charset="-128"/>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1000" b="0" i="0" u="none" strike="noStrike" cap="none" normalizeH="0" baseline="0" smtClean="0">
                        <a:ln>
                          <a:noFill/>
                        </a:ln>
                        <a:solidFill>
                          <a:schemeClr val="tx1"/>
                        </a:solidFill>
                        <a:effectLst/>
                        <a:latin typeface="Arial" charset="0"/>
                        <a:ea typeface="ＭＳ Ｐゴシック" charset="-128"/>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charset="0"/>
                          <a:ea typeface="ＭＳ Ｐゴシック" charset="-128"/>
                        </a:rPr>
                        <a:t>altitude</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charset="0"/>
                          <a:ea typeface="ＭＳ Ｐゴシック" charset="-128"/>
                        </a:rPr>
                        <a:t>PWV</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3016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charset="0"/>
                          <a:ea typeface="ＭＳ Ｐゴシック" charset="-128"/>
                        </a:rPr>
                        <a:t>blue</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1" i="0" u="none" strike="noStrike" cap="none" normalizeH="0" baseline="0" smtClean="0">
                          <a:ln>
                            <a:noFill/>
                          </a:ln>
                          <a:solidFill>
                            <a:srgbClr val="0033CC"/>
                          </a:solidFill>
                          <a:effectLst/>
                          <a:latin typeface="Arial" charset="0"/>
                          <a:ea typeface="ＭＳ Ｐゴシック" charset="-128"/>
                        </a:rPr>
                        <a:t>Dome Fuji</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charset="0"/>
                          <a:ea typeface="ＭＳ Ｐゴシック" charset="-128"/>
                        </a:rPr>
                        <a:t>3810m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charset="0"/>
                          <a:ea typeface="ＭＳ Ｐゴシック" charset="-128"/>
                        </a:rPr>
                        <a:t>  0.2mm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3000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charset="0"/>
                          <a:ea typeface="ＭＳ Ｐゴシック" charset="-128"/>
                        </a:rPr>
                        <a:t>red</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1" i="0" u="none" strike="noStrike" cap="none" normalizeH="0" baseline="0" smtClean="0">
                          <a:ln>
                            <a:noFill/>
                          </a:ln>
                          <a:solidFill>
                            <a:srgbClr val="FF3300"/>
                          </a:solidFill>
                          <a:effectLst/>
                          <a:latin typeface="Arial" charset="0"/>
                          <a:ea typeface="ＭＳ Ｐゴシック" charset="-128"/>
                        </a:rPr>
                        <a:t>Mounakea</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charset="0"/>
                          <a:ea typeface="ＭＳ Ｐゴシック" charset="-128"/>
                        </a:rPr>
                        <a:t>4200m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charset="0"/>
                          <a:ea typeface="ＭＳ Ｐゴシック" charset="-128"/>
                        </a:rPr>
                        <a:t>    1mm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bl>
          </a:graphicData>
        </a:graphic>
      </p:graphicFrame>
      <p:sp>
        <p:nvSpPr>
          <p:cNvPr id="22553" name="Text Box 38"/>
          <p:cNvSpPr txBox="1">
            <a:spLocks noChangeArrowheads="1"/>
          </p:cNvSpPr>
          <p:nvPr/>
        </p:nvSpPr>
        <p:spPr bwMode="auto">
          <a:xfrm>
            <a:off x="1925638" y="2665413"/>
            <a:ext cx="15446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Near-infrared</a:t>
            </a:r>
          </a:p>
        </p:txBody>
      </p:sp>
      <p:sp>
        <p:nvSpPr>
          <p:cNvPr id="22554" name="Text Box 39"/>
          <p:cNvSpPr txBox="1">
            <a:spLocks noChangeArrowheads="1"/>
          </p:cNvSpPr>
          <p:nvPr/>
        </p:nvSpPr>
        <p:spPr bwMode="auto">
          <a:xfrm>
            <a:off x="6207125" y="2701925"/>
            <a:ext cx="14144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Mid-infrared</a:t>
            </a:r>
          </a:p>
        </p:txBody>
      </p:sp>
      <p:pic>
        <p:nvPicPr>
          <p:cNvPr id="2255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9413" y="3098800"/>
            <a:ext cx="4321175" cy="33575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55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62488" y="3098800"/>
            <a:ext cx="4230687" cy="33575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テキスト ボックス 1"/>
          <p:cNvSpPr txBox="1"/>
          <p:nvPr/>
        </p:nvSpPr>
        <p:spPr>
          <a:xfrm>
            <a:off x="2097012" y="433350"/>
            <a:ext cx="4817344" cy="461665"/>
          </a:xfrm>
          <a:prstGeom prst="rect">
            <a:avLst/>
          </a:prstGeom>
          <a:noFill/>
        </p:spPr>
        <p:txBody>
          <a:bodyPr wrap="none" rtlCol="0">
            <a:spAutoFit/>
          </a:bodyPr>
          <a:lstStyle/>
          <a:p>
            <a:r>
              <a:rPr kumimoji="1" lang="ja-JP" altLang="en-US" sz="2400" dirty="0" smtClean="0"/>
              <a:t>大気の透過率。マウナケアとの比較</a:t>
            </a:r>
            <a:endParaRPr kumimoji="1" lang="ja-JP" altLang="en-US" sz="2400" dirty="0"/>
          </a:p>
        </p:txBody>
      </p:sp>
    </p:spTree>
    <p:extLst>
      <p:ext uri="{BB962C8B-B14F-4D97-AF65-F5344CB8AC3E}">
        <p14:creationId xmlns:p14="http://schemas.microsoft.com/office/powerpoint/2010/main" xmlns="" val="1283824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テキスト ボックス 13"/>
          <p:cNvSpPr txBox="1">
            <a:spLocks noChangeArrowheads="1"/>
          </p:cNvSpPr>
          <p:nvPr/>
        </p:nvSpPr>
        <p:spPr bwMode="auto">
          <a:xfrm>
            <a:off x="6443663" y="5373688"/>
            <a:ext cx="14620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a:t>Hot Jupiter</a:t>
            </a:r>
            <a:endParaRPr lang="ja-JP" altLang="en-US" sz="1800"/>
          </a:p>
        </p:txBody>
      </p:sp>
      <p:grpSp>
        <p:nvGrpSpPr>
          <p:cNvPr id="18435" name="グループ化 22"/>
          <p:cNvGrpSpPr>
            <a:grpSpLocks/>
          </p:cNvGrpSpPr>
          <p:nvPr/>
        </p:nvGrpSpPr>
        <p:grpSpPr bwMode="auto">
          <a:xfrm>
            <a:off x="4644008" y="2265363"/>
            <a:ext cx="4155505" cy="3090862"/>
            <a:chOff x="5971885" y="3068962"/>
            <a:chExt cx="3096344" cy="2368655"/>
          </a:xfrm>
        </p:grpSpPr>
        <p:pic>
          <p:nvPicPr>
            <p:cNvPr id="1844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71885" y="3068962"/>
              <a:ext cx="3096344" cy="23686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正方形/長方形 16"/>
            <p:cNvSpPr/>
            <p:nvPr/>
          </p:nvSpPr>
          <p:spPr>
            <a:xfrm>
              <a:off x="7973211" y="3171777"/>
              <a:ext cx="73249" cy="2049798"/>
            </a:xfrm>
            <a:prstGeom prst="rect">
              <a:avLst/>
            </a:prstGeom>
            <a:solidFill>
              <a:schemeClr val="accent2">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正方形/長方形 17"/>
            <p:cNvSpPr/>
            <p:nvPr/>
          </p:nvSpPr>
          <p:spPr>
            <a:xfrm>
              <a:off x="7091734" y="3171777"/>
              <a:ext cx="73249" cy="2049798"/>
            </a:xfrm>
            <a:prstGeom prst="rect">
              <a:avLst/>
            </a:prstGeom>
            <a:solidFill>
              <a:schemeClr val="accent2">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正方形/長方形 18"/>
            <p:cNvSpPr/>
            <p:nvPr/>
          </p:nvSpPr>
          <p:spPr>
            <a:xfrm>
              <a:off x="7588340" y="3154858"/>
              <a:ext cx="73249" cy="2048496"/>
            </a:xfrm>
            <a:prstGeom prst="rect">
              <a:avLst/>
            </a:prstGeom>
            <a:solidFill>
              <a:schemeClr val="accent2">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8436" name="テキスト ボックス 20"/>
          <p:cNvSpPr txBox="1">
            <a:spLocks noChangeArrowheads="1"/>
          </p:cNvSpPr>
          <p:nvPr/>
        </p:nvSpPr>
        <p:spPr bwMode="auto">
          <a:xfrm>
            <a:off x="5803900" y="1731963"/>
            <a:ext cx="23018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第</a:t>
            </a:r>
            <a:r>
              <a:rPr lang="en-US" altLang="ja-JP" sz="1800"/>
              <a:t>2</a:t>
            </a:r>
            <a:r>
              <a:rPr lang="ja-JP" altLang="en-US" sz="1800"/>
              <a:t>食による大気温度</a:t>
            </a:r>
          </a:p>
        </p:txBody>
      </p:sp>
      <p:grpSp>
        <p:nvGrpSpPr>
          <p:cNvPr id="18437" name="グループ化 21"/>
          <p:cNvGrpSpPr>
            <a:grpSpLocks/>
          </p:cNvGrpSpPr>
          <p:nvPr/>
        </p:nvGrpSpPr>
        <p:grpSpPr bwMode="auto">
          <a:xfrm>
            <a:off x="411163" y="2265363"/>
            <a:ext cx="3816350" cy="3090862"/>
            <a:chOff x="972309" y="806396"/>
            <a:chExt cx="4067175" cy="2828925"/>
          </a:xfrm>
        </p:grpSpPr>
        <p:pic>
          <p:nvPicPr>
            <p:cNvPr id="1844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2309" y="806396"/>
              <a:ext cx="4067175" cy="2828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4" name="正方形/長方形 23"/>
            <p:cNvSpPr/>
            <p:nvPr/>
          </p:nvSpPr>
          <p:spPr>
            <a:xfrm>
              <a:off x="4031149" y="899386"/>
              <a:ext cx="269001" cy="2422094"/>
            </a:xfrm>
            <a:prstGeom prst="rect">
              <a:avLst/>
            </a:prstGeom>
            <a:solidFill>
              <a:schemeClr val="accent2">
                <a:alpha val="3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正方形/長方形 24"/>
            <p:cNvSpPr/>
            <p:nvPr/>
          </p:nvSpPr>
          <p:spPr>
            <a:xfrm>
              <a:off x="4530241" y="899386"/>
              <a:ext cx="214864" cy="2422094"/>
            </a:xfrm>
            <a:prstGeom prst="rect">
              <a:avLst/>
            </a:prstGeom>
            <a:solidFill>
              <a:schemeClr val="accent2">
                <a:alpha val="3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8438" name="テキスト ボックス 25"/>
          <p:cNvSpPr txBox="1">
            <a:spLocks noChangeArrowheads="1"/>
          </p:cNvSpPr>
          <p:nvPr/>
        </p:nvSpPr>
        <p:spPr bwMode="auto">
          <a:xfrm>
            <a:off x="1554163" y="1731963"/>
            <a:ext cx="1835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第</a:t>
            </a:r>
            <a:r>
              <a:rPr lang="en-US" altLang="ja-JP" sz="1800"/>
              <a:t>1</a:t>
            </a:r>
            <a:r>
              <a:rPr lang="ja-JP" altLang="en-US" sz="1800"/>
              <a:t>食トランジット</a:t>
            </a:r>
          </a:p>
        </p:txBody>
      </p:sp>
      <p:sp>
        <p:nvSpPr>
          <p:cNvPr id="18439" name="テキスト ボックス 26"/>
          <p:cNvSpPr txBox="1">
            <a:spLocks noChangeArrowheads="1"/>
          </p:cNvSpPr>
          <p:nvPr/>
        </p:nvSpPr>
        <p:spPr bwMode="auto">
          <a:xfrm>
            <a:off x="2941638" y="404813"/>
            <a:ext cx="2540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Ø"/>
            </a:pPr>
            <a:r>
              <a:rPr lang="ja-JP" altLang="en-US"/>
              <a:t>高い透明度</a:t>
            </a:r>
          </a:p>
        </p:txBody>
      </p:sp>
      <p:sp>
        <p:nvSpPr>
          <p:cNvPr id="18440" name="テキスト ボックス 27"/>
          <p:cNvSpPr txBox="1">
            <a:spLocks noChangeArrowheads="1"/>
          </p:cNvSpPr>
          <p:nvPr/>
        </p:nvSpPr>
        <p:spPr bwMode="auto">
          <a:xfrm>
            <a:off x="1885951" y="5451476"/>
            <a:ext cx="13525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dirty="0" err="1"/>
              <a:t>SuperEarth</a:t>
            </a:r>
            <a:endParaRPr lang="ja-JP" altLang="en-US" sz="1800" dirty="0"/>
          </a:p>
        </p:txBody>
      </p:sp>
    </p:spTree>
    <p:extLst>
      <p:ext uri="{BB962C8B-B14F-4D97-AF65-F5344CB8AC3E}">
        <p14:creationId xmlns:p14="http://schemas.microsoft.com/office/powerpoint/2010/main" xmlns="" val="828042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グループ化 2"/>
          <p:cNvGrpSpPr>
            <a:grpSpLocks/>
          </p:cNvGrpSpPr>
          <p:nvPr/>
        </p:nvGrpSpPr>
        <p:grpSpPr bwMode="auto">
          <a:xfrm>
            <a:off x="2123728" y="1988840"/>
            <a:ext cx="5589587" cy="4186238"/>
            <a:chOff x="1403648" y="908720"/>
            <a:chExt cx="6552728" cy="5143786"/>
          </a:xfrm>
        </p:grpSpPr>
        <p:pic>
          <p:nvPicPr>
            <p:cNvPr id="2048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8" y="908720"/>
              <a:ext cx="6552728" cy="51437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489" name="正方形/長方形 3"/>
            <p:cNvSpPr>
              <a:spLocks noChangeArrowheads="1"/>
            </p:cNvSpPr>
            <p:nvPr/>
          </p:nvSpPr>
          <p:spPr bwMode="auto">
            <a:xfrm>
              <a:off x="5076055" y="1268760"/>
              <a:ext cx="2880320" cy="1626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B050"/>
                  </a:solidFill>
                </a:rPr>
                <a:t>APEX (Chajnantor) 2012</a:t>
              </a:r>
            </a:p>
            <a:p>
              <a:pPr>
                <a:spcBef>
                  <a:spcPct val="0"/>
                </a:spcBef>
                <a:buFontTx/>
                <a:buNone/>
              </a:pPr>
              <a:r>
                <a:rPr lang="en-US" altLang="ja-JP" sz="1600" b="1">
                  <a:solidFill>
                    <a:srgbClr val="FF0000"/>
                  </a:solidFill>
                </a:rPr>
                <a:t>APEX (Chajnantor) 2013</a:t>
              </a:r>
            </a:p>
            <a:p>
              <a:pPr>
                <a:spcBef>
                  <a:spcPct val="0"/>
                </a:spcBef>
                <a:buFontTx/>
                <a:buNone/>
              </a:pPr>
              <a:r>
                <a:rPr lang="en-US" altLang="ja-JP" sz="1600" b="1">
                  <a:solidFill>
                    <a:srgbClr val="0070C0"/>
                  </a:solidFill>
                </a:rPr>
                <a:t>Ridge A, 2013</a:t>
              </a:r>
              <a:endParaRPr lang="ja-JP" altLang="en-US" sz="1600">
                <a:solidFill>
                  <a:srgbClr val="0070C0"/>
                </a:solidFill>
              </a:endParaRPr>
            </a:p>
          </p:txBody>
        </p:sp>
      </p:grpSp>
      <p:sp>
        <p:nvSpPr>
          <p:cNvPr id="20483" name="テキスト ボックス 4"/>
          <p:cNvSpPr txBox="1">
            <a:spLocks noChangeArrowheads="1"/>
          </p:cNvSpPr>
          <p:nvPr/>
        </p:nvSpPr>
        <p:spPr bwMode="auto">
          <a:xfrm>
            <a:off x="3139728" y="1568276"/>
            <a:ext cx="51847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dirty="0"/>
              <a:t>Ridge A</a:t>
            </a:r>
            <a:r>
              <a:rPr lang="ja-JP" altLang="en-US" sz="2400" dirty="0" err="1"/>
              <a:t>での</a:t>
            </a:r>
            <a:r>
              <a:rPr lang="ja-JP" altLang="en-US" sz="2400" dirty="0"/>
              <a:t>最近の</a:t>
            </a:r>
            <a:r>
              <a:rPr lang="en-US" altLang="ja-JP" sz="2400" dirty="0"/>
              <a:t>810GHz</a:t>
            </a:r>
            <a:r>
              <a:rPr lang="ja-JP" altLang="en-US" sz="2400" dirty="0"/>
              <a:t>観測</a:t>
            </a:r>
          </a:p>
        </p:txBody>
      </p:sp>
      <p:pic>
        <p:nvPicPr>
          <p:cNvPr id="2048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7190" y="1141115"/>
            <a:ext cx="2522538" cy="1892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485" name="正方形/長方形 5"/>
          <p:cNvSpPr>
            <a:spLocks noChangeArrowheads="1"/>
          </p:cNvSpPr>
          <p:nvPr/>
        </p:nvSpPr>
        <p:spPr bwMode="auto">
          <a:xfrm>
            <a:off x="6057900" y="5949950"/>
            <a:ext cx="187166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a:t>Kulesa</a:t>
            </a:r>
            <a:r>
              <a:rPr lang="ja-JP" altLang="en-US" sz="2400"/>
              <a:t> </a:t>
            </a:r>
            <a:r>
              <a:rPr lang="en-US" altLang="ja-JP" sz="2400"/>
              <a:t>(2013)</a:t>
            </a:r>
            <a:endParaRPr lang="ja-JP" altLang="en-US" sz="2400"/>
          </a:p>
        </p:txBody>
      </p:sp>
      <p:sp>
        <p:nvSpPr>
          <p:cNvPr id="20486" name="テキスト ボックス 7"/>
          <p:cNvSpPr txBox="1">
            <a:spLocks noChangeArrowheads="1"/>
          </p:cNvSpPr>
          <p:nvPr/>
        </p:nvSpPr>
        <p:spPr bwMode="auto">
          <a:xfrm>
            <a:off x="1392238" y="5856288"/>
            <a:ext cx="2182812"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冬の</a:t>
            </a:r>
            <a:r>
              <a:rPr lang="en-US" altLang="ja-JP" sz="1800"/>
              <a:t>meidan 0.13mm</a:t>
            </a:r>
          </a:p>
          <a:p>
            <a:pPr>
              <a:spcBef>
                <a:spcPct val="0"/>
              </a:spcBef>
              <a:buFontTx/>
              <a:buNone/>
            </a:pPr>
            <a:r>
              <a:rPr lang="en-US" altLang="ja-JP" sz="1800"/>
              <a:t>30%</a:t>
            </a:r>
            <a:r>
              <a:rPr lang="ja-JP" altLang="en-US" sz="1800"/>
              <a:t>は</a:t>
            </a:r>
            <a:r>
              <a:rPr lang="en-US" altLang="ja-JP" sz="1800"/>
              <a:t>0.1mm</a:t>
            </a:r>
            <a:r>
              <a:rPr lang="ja-JP" altLang="en-US" sz="1800"/>
              <a:t>以下</a:t>
            </a:r>
          </a:p>
        </p:txBody>
      </p:sp>
      <p:sp>
        <p:nvSpPr>
          <p:cNvPr id="20487" name="テキスト ボックス 6"/>
          <p:cNvSpPr txBox="1">
            <a:spLocks noChangeArrowheads="1"/>
          </p:cNvSpPr>
          <p:nvPr/>
        </p:nvSpPr>
        <p:spPr bwMode="auto">
          <a:xfrm>
            <a:off x="3620740" y="1062535"/>
            <a:ext cx="32623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t>大気の水蒸気量の変化</a:t>
            </a:r>
          </a:p>
        </p:txBody>
      </p:sp>
      <p:sp>
        <p:nvSpPr>
          <p:cNvPr id="2" name="テキスト ボックス 1"/>
          <p:cNvSpPr txBox="1"/>
          <p:nvPr/>
        </p:nvSpPr>
        <p:spPr>
          <a:xfrm>
            <a:off x="2343046" y="352174"/>
            <a:ext cx="3389069" cy="646331"/>
          </a:xfrm>
          <a:prstGeom prst="rect">
            <a:avLst/>
          </a:prstGeom>
          <a:noFill/>
        </p:spPr>
        <p:txBody>
          <a:bodyPr wrap="none" rtlCol="0">
            <a:spAutoFit/>
          </a:bodyPr>
          <a:lstStyle/>
          <a:p>
            <a:pPr marL="571500" indent="-571500">
              <a:buFont typeface="Wingdings" panose="05000000000000000000" pitchFamily="2" charset="2"/>
              <a:buChar char="Ø"/>
            </a:pPr>
            <a:r>
              <a:rPr kumimoji="1" lang="ja-JP" altLang="en-US" sz="3600" dirty="0" smtClean="0"/>
              <a:t>安定した大気</a:t>
            </a:r>
            <a:endParaRPr kumimoji="1" lang="ja-JP" altLang="en-US" sz="3600" dirty="0"/>
          </a:p>
        </p:txBody>
      </p:sp>
    </p:spTree>
    <p:extLst>
      <p:ext uri="{BB962C8B-B14F-4D97-AF65-F5344CB8AC3E}">
        <p14:creationId xmlns:p14="http://schemas.microsoft.com/office/powerpoint/2010/main" xmlns="" val="42511169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テキスト ボックス 3"/>
          <p:cNvSpPr txBox="1">
            <a:spLocks noChangeArrowheads="1"/>
          </p:cNvSpPr>
          <p:nvPr/>
        </p:nvSpPr>
        <p:spPr bwMode="auto">
          <a:xfrm>
            <a:off x="1582738" y="3919538"/>
            <a:ext cx="18399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SODAR (NOAJ)</a:t>
            </a: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6627" name="テキスト ボックス 4"/>
          <p:cNvSpPr txBox="1">
            <a:spLocks noChangeArrowheads="1"/>
          </p:cNvSpPr>
          <p:nvPr/>
        </p:nvSpPr>
        <p:spPr bwMode="auto">
          <a:xfrm>
            <a:off x="5608638" y="3876675"/>
            <a:ext cx="2095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SNODAR (UNSW)</a:t>
            </a: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26628" name="図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08063" y="4364038"/>
            <a:ext cx="3255962"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14938" y="4335463"/>
            <a:ext cx="2882900" cy="180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テキスト ボックス 2"/>
          <p:cNvSpPr txBox="1">
            <a:spLocks noChangeArrowheads="1"/>
          </p:cNvSpPr>
          <p:nvPr/>
        </p:nvSpPr>
        <p:spPr bwMode="auto">
          <a:xfrm>
            <a:off x="2668588" y="6249988"/>
            <a:ext cx="15954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Takato (2006)</a:t>
            </a: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26631"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l="39485" t="31320" r="19266" b="20941"/>
          <a:stretch>
            <a:fillRect/>
          </a:stretch>
        </p:blipFill>
        <p:spPr bwMode="auto">
          <a:xfrm>
            <a:off x="1000125" y="1382713"/>
            <a:ext cx="3028950" cy="21923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632" name="テキスト ボックス 3"/>
          <p:cNvSpPr txBox="1">
            <a:spLocks noChangeArrowheads="1"/>
          </p:cNvSpPr>
          <p:nvPr/>
        </p:nvSpPr>
        <p:spPr bwMode="auto">
          <a:xfrm>
            <a:off x="3509963" y="850900"/>
            <a:ext cx="14160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大気擾乱</a:t>
            </a:r>
          </a:p>
        </p:txBody>
      </p:sp>
      <p:pic>
        <p:nvPicPr>
          <p:cNvPr id="26633" name="図 4"/>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776788" y="1382713"/>
            <a:ext cx="3733800" cy="217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4" name="テキスト ボックス 1"/>
          <p:cNvSpPr txBox="1">
            <a:spLocks noChangeArrowheads="1"/>
          </p:cNvSpPr>
          <p:nvPr/>
        </p:nvSpPr>
        <p:spPr bwMode="auto">
          <a:xfrm>
            <a:off x="6230938" y="3389313"/>
            <a:ext cx="825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month</a:t>
            </a: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6635" name="正方形/長方形 10"/>
          <p:cNvSpPr>
            <a:spLocks noChangeArrowheads="1"/>
          </p:cNvSpPr>
          <p:nvPr/>
        </p:nvSpPr>
        <p:spPr bwMode="auto">
          <a:xfrm>
            <a:off x="2266950" y="234950"/>
            <a:ext cx="4191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571500" indent="-5715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571500" marR="0" lvl="0" indent="-571500" algn="ctr"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1" lang="ja-JP"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サイト調査 </a:t>
            </a:r>
            <a:r>
              <a:rPr kumimoji="1" lang="en-US" altLang="ja-JP"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2006-2013</a:t>
            </a:r>
          </a:p>
        </p:txBody>
      </p:sp>
    </p:spTree>
    <p:extLst>
      <p:ext uri="{BB962C8B-B14F-4D97-AF65-F5344CB8AC3E}">
        <p14:creationId xmlns:p14="http://schemas.microsoft.com/office/powerpoint/2010/main" xmlns="" val="7112800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43808" y="908720"/>
            <a:ext cx="3371436" cy="646331"/>
          </a:xfrm>
          <a:prstGeom prst="rect">
            <a:avLst/>
          </a:prstGeom>
          <a:noFill/>
        </p:spPr>
        <p:txBody>
          <a:bodyPr wrap="none" rtlCol="0">
            <a:spAutoFit/>
          </a:bodyPr>
          <a:lstStyle/>
          <a:p>
            <a:r>
              <a:rPr lang="ja-JP" altLang="en-US" sz="3600" dirty="0" smtClean="0"/>
              <a:t>主な科学的目的</a:t>
            </a:r>
            <a:endParaRPr kumimoji="1" lang="ja-JP" altLang="en-US" sz="3600" dirty="0"/>
          </a:p>
        </p:txBody>
      </p:sp>
      <p:sp>
        <p:nvSpPr>
          <p:cNvPr id="4" name="テキスト ボックス 2"/>
          <p:cNvSpPr txBox="1">
            <a:spLocks noChangeArrowheads="1"/>
          </p:cNvSpPr>
          <p:nvPr/>
        </p:nvSpPr>
        <p:spPr bwMode="auto">
          <a:xfrm>
            <a:off x="1043608" y="1844824"/>
            <a:ext cx="7488832"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Ø"/>
            </a:pPr>
            <a:r>
              <a:rPr lang="ja-JP" altLang="en-US" sz="2800" dirty="0">
                <a:latin typeface="Arial" panose="020B0604020202020204" pitchFamily="34" charset="0"/>
              </a:rPr>
              <a:t>スーパーアースを持つ多惑星系のトランジット連続観測による系外惑星の大気構造の研究</a:t>
            </a:r>
            <a:endParaRPr lang="en-US" altLang="ja-JP" sz="2800" dirty="0">
              <a:latin typeface="Arial" panose="020B0604020202020204" pitchFamily="34" charset="0"/>
            </a:endParaRPr>
          </a:p>
          <a:p>
            <a:pPr eaLnBrk="1" hangingPunct="1">
              <a:spcBef>
                <a:spcPct val="0"/>
              </a:spcBef>
              <a:buFont typeface="Wingdings" panose="05000000000000000000" pitchFamily="2" charset="2"/>
              <a:buChar char="Ø"/>
            </a:pPr>
            <a:r>
              <a:rPr lang="ja-JP" altLang="en-US" sz="2800" dirty="0">
                <a:latin typeface="Arial" panose="020B0604020202020204" pitchFamily="34" charset="0"/>
              </a:rPr>
              <a:t>テラヘルツ望遠鏡と共同観測によるダストに覆われた</a:t>
            </a:r>
            <a:r>
              <a:rPr lang="en-US" altLang="ja-JP" sz="2800" dirty="0">
                <a:latin typeface="Arial" panose="020B0604020202020204" pitchFamily="34" charset="0"/>
              </a:rPr>
              <a:t>high-z</a:t>
            </a:r>
            <a:r>
              <a:rPr lang="ja-JP" altLang="en-US" sz="2800" dirty="0">
                <a:latin typeface="Arial" panose="020B0604020202020204" pitchFamily="34" charset="0"/>
              </a:rPr>
              <a:t>スターバースト銀河の広域探査と星生成活動の研究</a:t>
            </a:r>
            <a:endParaRPr lang="en-US" altLang="ja-JP" sz="2800" dirty="0">
              <a:latin typeface="Arial" panose="020B0604020202020204" pitchFamily="34" charset="0"/>
            </a:endParaRPr>
          </a:p>
          <a:p>
            <a:pPr eaLnBrk="1" hangingPunct="1">
              <a:spcBef>
                <a:spcPct val="0"/>
              </a:spcBef>
              <a:buFont typeface="Wingdings" panose="05000000000000000000" pitchFamily="2" charset="2"/>
              <a:buChar char="Ø"/>
            </a:pPr>
            <a:r>
              <a:rPr lang="ja-JP" altLang="en-US" sz="2800" dirty="0">
                <a:latin typeface="Arial" panose="020B0604020202020204" pitchFamily="34" charset="0"/>
              </a:rPr>
              <a:t>ヘテロダイン赤外線分光器による惑星の大気循環構造の研究</a:t>
            </a:r>
            <a:endParaRPr lang="en-US" altLang="ja-JP" sz="2800" dirty="0">
              <a:latin typeface="Arial" panose="020B0604020202020204" pitchFamily="34" charset="0"/>
            </a:endParaRPr>
          </a:p>
        </p:txBody>
      </p:sp>
      <p:sp>
        <p:nvSpPr>
          <p:cNvPr id="3" name="右矢印 2"/>
          <p:cNvSpPr/>
          <p:nvPr/>
        </p:nvSpPr>
        <p:spPr>
          <a:xfrm>
            <a:off x="4355976" y="5650795"/>
            <a:ext cx="86409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436096" y="5609718"/>
            <a:ext cx="3034805" cy="461665"/>
          </a:xfrm>
          <a:prstGeom prst="rect">
            <a:avLst/>
          </a:prstGeom>
          <a:noFill/>
        </p:spPr>
        <p:txBody>
          <a:bodyPr wrap="none" rtlCol="0">
            <a:spAutoFit/>
          </a:bodyPr>
          <a:lstStyle/>
          <a:p>
            <a:r>
              <a:rPr kumimoji="1" lang="ja-JP" altLang="en-US" sz="2400" dirty="0" smtClean="0"/>
              <a:t>必要とする仕様、開発</a:t>
            </a:r>
            <a:endParaRPr kumimoji="1" lang="ja-JP" altLang="en-US" sz="2400" dirty="0"/>
          </a:p>
        </p:txBody>
      </p:sp>
      <p:sp>
        <p:nvSpPr>
          <p:cNvPr id="6" name="正方形/長方形 5"/>
          <p:cNvSpPr/>
          <p:nvPr/>
        </p:nvSpPr>
        <p:spPr>
          <a:xfrm>
            <a:off x="1331640" y="5559623"/>
            <a:ext cx="2339102" cy="523220"/>
          </a:xfrm>
          <a:prstGeom prst="rect">
            <a:avLst/>
          </a:prstGeom>
        </p:spPr>
        <p:txBody>
          <a:bodyPr wrap="none">
            <a:spAutoFit/>
          </a:bodyPr>
          <a:lstStyle/>
          <a:p>
            <a:r>
              <a:rPr lang="ja-JP" altLang="en-US" sz="2800" dirty="0"/>
              <a:t>＋南極の</a:t>
            </a:r>
            <a:r>
              <a:rPr lang="ja-JP" altLang="en-US" sz="2800" dirty="0" smtClean="0"/>
              <a:t>環境</a:t>
            </a:r>
            <a:endParaRPr lang="ja-JP" altLang="en-US" sz="2800" dirty="0"/>
          </a:p>
        </p:txBody>
      </p:sp>
    </p:spTree>
    <p:extLst>
      <p:ext uri="{BB962C8B-B14F-4D97-AF65-F5344CB8AC3E}">
        <p14:creationId xmlns:p14="http://schemas.microsoft.com/office/powerpoint/2010/main" xmlns="" val="23327595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図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188" y="1185863"/>
            <a:ext cx="3651250" cy="228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テキスト ボックス 2"/>
          <p:cNvSpPr txBox="1">
            <a:spLocks noChangeArrowheads="1"/>
          </p:cNvSpPr>
          <p:nvPr/>
        </p:nvSpPr>
        <p:spPr bwMode="auto">
          <a:xfrm>
            <a:off x="2868613" y="508000"/>
            <a:ext cx="23526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シーイング観測</a:t>
            </a:r>
            <a:r>
              <a:rPr kumimoji="1" lang="en-US" altLang="ja-JP"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endParaRPr kumimoji="1" lang="ja-JP"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286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71563" y="4132263"/>
            <a:ext cx="2730500" cy="2547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テキスト ボックス 1"/>
          <p:cNvSpPr txBox="1">
            <a:spLocks noChangeArrowheads="1"/>
          </p:cNvSpPr>
          <p:nvPr/>
        </p:nvSpPr>
        <p:spPr bwMode="auto">
          <a:xfrm>
            <a:off x="1882775" y="3614738"/>
            <a:ext cx="11080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温度勾配</a:t>
            </a:r>
          </a:p>
        </p:txBody>
      </p:sp>
      <p:pic>
        <p:nvPicPr>
          <p:cNvPr id="28678" name="図 3"/>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651500" y="3725863"/>
            <a:ext cx="1987550" cy="299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9" name="図 2"/>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219700" y="1185863"/>
            <a:ext cx="2987675" cy="228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44608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ichikawa\AppData\Local\Temp\DFseeing\timeseries_2013_0106.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7038" y="4354513"/>
            <a:ext cx="4051300" cy="223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32649" t="33299" r="12500" b="28374"/>
          <a:stretch>
            <a:fillRect/>
          </a:stretch>
        </p:blipFill>
        <p:spPr bwMode="auto">
          <a:xfrm>
            <a:off x="415925" y="2022475"/>
            <a:ext cx="4681538" cy="2043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24"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l="32874" t="27567" r="12500" b="33388"/>
          <a:stretch>
            <a:fillRect/>
          </a:stretch>
        </p:blipFill>
        <p:spPr bwMode="auto">
          <a:xfrm>
            <a:off x="4459288" y="1984375"/>
            <a:ext cx="4662487" cy="2082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725" name="テキスト ボックス 4"/>
          <p:cNvSpPr txBox="1">
            <a:spLocks noChangeArrowheads="1"/>
          </p:cNvSpPr>
          <p:nvPr/>
        </p:nvSpPr>
        <p:spPr bwMode="auto">
          <a:xfrm>
            <a:off x="1739900" y="1514475"/>
            <a:ext cx="16637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ドームふじの夏</a:t>
            </a:r>
          </a:p>
        </p:txBody>
      </p:sp>
      <p:sp>
        <p:nvSpPr>
          <p:cNvPr id="30726" name="テキスト ボックス 5"/>
          <p:cNvSpPr txBox="1">
            <a:spLocks noChangeArrowheads="1"/>
          </p:cNvSpPr>
          <p:nvPr/>
        </p:nvSpPr>
        <p:spPr bwMode="auto">
          <a:xfrm>
            <a:off x="5483225" y="1492250"/>
            <a:ext cx="1665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ドームふじの冬</a:t>
            </a:r>
          </a:p>
        </p:txBody>
      </p:sp>
      <p:sp>
        <p:nvSpPr>
          <p:cNvPr id="30727" name="テキスト ボックス 7"/>
          <p:cNvSpPr txBox="1">
            <a:spLocks noChangeArrowheads="1"/>
          </p:cNvSpPr>
          <p:nvPr/>
        </p:nvSpPr>
        <p:spPr bwMode="auto">
          <a:xfrm>
            <a:off x="5141913" y="5119688"/>
            <a:ext cx="36290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冬は</a:t>
            </a:r>
            <a:r>
              <a:rPr kumimoji="1" lang="en-US" altLang="ja-JP"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0.25”(</a:t>
            </a: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可視光</a:t>
            </a:r>
            <a:r>
              <a:rPr kumimoji="1" lang="en-US" altLang="ja-JP"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のシーイング</a:t>
            </a:r>
          </a:p>
        </p:txBody>
      </p:sp>
      <p:sp>
        <p:nvSpPr>
          <p:cNvPr id="30728" name="テキスト ボックス 8"/>
          <p:cNvSpPr txBox="1">
            <a:spLocks noChangeArrowheads="1"/>
          </p:cNvSpPr>
          <p:nvPr/>
        </p:nvSpPr>
        <p:spPr bwMode="auto">
          <a:xfrm>
            <a:off x="1163638" y="5119688"/>
            <a:ext cx="7921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0.2”</a:t>
            </a:r>
            <a:r>
              <a:rPr kumimoji="1" lang="ja-JP"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以下のシーイング</a:t>
            </a:r>
          </a:p>
        </p:txBody>
      </p:sp>
      <p:cxnSp>
        <p:nvCxnSpPr>
          <p:cNvPr id="11" name="直線矢印コネクタ 10"/>
          <p:cNvCxnSpPr/>
          <p:nvPr/>
        </p:nvCxnSpPr>
        <p:spPr>
          <a:xfrm>
            <a:off x="1414463" y="5484813"/>
            <a:ext cx="0" cy="3095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730" name="テキスト ボックス 11"/>
          <p:cNvSpPr txBox="1">
            <a:spLocks noChangeArrowheads="1"/>
          </p:cNvSpPr>
          <p:nvPr/>
        </p:nvSpPr>
        <p:spPr bwMode="auto">
          <a:xfrm>
            <a:off x="5392738" y="5732463"/>
            <a:ext cx="27828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1.25μm</a:t>
            </a:r>
            <a:r>
              <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以上では回折限界</a:t>
            </a:r>
          </a:p>
        </p:txBody>
      </p:sp>
      <p:sp>
        <p:nvSpPr>
          <p:cNvPr id="30731" name="テキスト ボックス 12"/>
          <p:cNvSpPr txBox="1">
            <a:spLocks noChangeArrowheads="1"/>
          </p:cNvSpPr>
          <p:nvPr/>
        </p:nvSpPr>
        <p:spPr bwMode="auto">
          <a:xfrm>
            <a:off x="2779713" y="450132"/>
            <a:ext cx="33591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高い大気安定性</a:t>
            </a:r>
          </a:p>
        </p:txBody>
      </p:sp>
      <p:sp>
        <p:nvSpPr>
          <p:cNvPr id="30732" name="テキスト ボックス 14"/>
          <p:cNvSpPr txBox="1">
            <a:spLocks noChangeArrowheads="1"/>
          </p:cNvSpPr>
          <p:nvPr/>
        </p:nvSpPr>
        <p:spPr bwMode="auto">
          <a:xfrm>
            <a:off x="3824288" y="1117600"/>
            <a:ext cx="13398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大気の擾乱</a:t>
            </a:r>
          </a:p>
        </p:txBody>
      </p:sp>
      <p:sp>
        <p:nvSpPr>
          <p:cNvPr id="30733" name="テキスト ボックス 1"/>
          <p:cNvSpPr txBox="1">
            <a:spLocks noChangeArrowheads="1"/>
          </p:cNvSpPr>
          <p:nvPr/>
        </p:nvSpPr>
        <p:spPr bwMode="auto">
          <a:xfrm>
            <a:off x="5730875" y="1039813"/>
            <a:ext cx="14351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Okita+ 2014</a:t>
            </a: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xmlns="" val="30675900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図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2275" y="1557338"/>
            <a:ext cx="5888038" cy="435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テキスト ボックス 2"/>
          <p:cNvSpPr txBox="1">
            <a:spLocks noChangeArrowheads="1"/>
          </p:cNvSpPr>
          <p:nvPr/>
        </p:nvSpPr>
        <p:spPr bwMode="auto">
          <a:xfrm>
            <a:off x="3311525" y="404813"/>
            <a:ext cx="2647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上空大気の安定性</a:t>
            </a:r>
          </a:p>
        </p:txBody>
      </p:sp>
      <p:sp>
        <p:nvSpPr>
          <p:cNvPr id="31748" name="テキスト ボックス 3"/>
          <p:cNvSpPr txBox="1">
            <a:spLocks noChangeArrowheads="1"/>
          </p:cNvSpPr>
          <p:nvPr/>
        </p:nvSpPr>
        <p:spPr bwMode="auto">
          <a:xfrm>
            <a:off x="3011488" y="1041400"/>
            <a:ext cx="1422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冬のドーム</a:t>
            </a: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a:t>
            </a: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1749" name="正方形/長方形 4"/>
          <p:cNvSpPr>
            <a:spLocks noChangeArrowheads="1"/>
          </p:cNvSpPr>
          <p:nvPr/>
        </p:nvSpPr>
        <p:spPr bwMode="auto">
          <a:xfrm>
            <a:off x="4787900" y="1041400"/>
            <a:ext cx="13573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CMR12"/>
                <a:ea typeface="ＭＳ Ｐゴシック" panose="020B0600070205080204" pitchFamily="50" charset="-128"/>
                <a:cs typeface="+mn-cs"/>
              </a:rPr>
              <a:t>Agabi+ 2005</a:t>
            </a: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1750" name="テキスト ボックス 5"/>
          <p:cNvSpPr txBox="1">
            <a:spLocks noChangeArrowheads="1"/>
          </p:cNvSpPr>
          <p:nvPr/>
        </p:nvSpPr>
        <p:spPr bwMode="auto">
          <a:xfrm>
            <a:off x="2123728" y="5876926"/>
            <a:ext cx="51244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大気の擾乱は大半が接地境界層の中で起きている</a:t>
            </a:r>
          </a:p>
        </p:txBody>
      </p:sp>
      <p:sp>
        <p:nvSpPr>
          <p:cNvPr id="2" name="テキスト ボックス 1"/>
          <p:cNvSpPr txBox="1"/>
          <p:nvPr/>
        </p:nvSpPr>
        <p:spPr>
          <a:xfrm>
            <a:off x="2212112" y="6246813"/>
            <a:ext cx="3834704" cy="369332"/>
          </a:xfrm>
          <a:prstGeom prst="rect">
            <a:avLst/>
          </a:prstGeom>
          <a:noFill/>
        </p:spPr>
        <p:txBody>
          <a:bodyPr wrap="none" rtlCol="0">
            <a:spAutoFit/>
          </a:bodyPr>
          <a:lstStyle/>
          <a:p>
            <a:r>
              <a:rPr kumimoji="1" lang="ja-JP" altLang="en-US" dirty="0" smtClean="0"/>
              <a:t>南極内陸上空にはジェット気流はない</a:t>
            </a:r>
            <a:endParaRPr kumimoji="1" lang="ja-JP" altLang="en-US" dirty="0"/>
          </a:p>
        </p:txBody>
      </p:sp>
    </p:spTree>
    <p:extLst>
      <p:ext uri="{BB962C8B-B14F-4D97-AF65-F5344CB8AC3E}">
        <p14:creationId xmlns:p14="http://schemas.microsoft.com/office/powerpoint/2010/main" xmlns="" val="25116649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935065" y="435819"/>
            <a:ext cx="4623366" cy="523220"/>
          </a:xfrm>
          <a:prstGeom prst="rect">
            <a:avLst/>
          </a:prstGeom>
        </p:spPr>
        <p:txBody>
          <a:bodyPr wrap="square">
            <a:spAutoFit/>
          </a:bodyPr>
          <a:lstStyle/>
          <a:p>
            <a:pPr marL="457200" indent="-457200" algn="ctr">
              <a:buFont typeface="Wingdings" panose="05000000000000000000" pitchFamily="2" charset="2"/>
              <a:buChar char="Ø"/>
            </a:pPr>
            <a:r>
              <a:rPr lang="ja-JP" altLang="en-US" sz="2800" kern="0" dirty="0" smtClean="0">
                <a:solidFill>
                  <a:prstClr val="black"/>
                </a:solidFill>
              </a:rPr>
              <a:t>地球上最高のシーイング</a:t>
            </a:r>
            <a:endParaRPr lang="en-US" altLang="ja-JP" sz="2800" kern="0" dirty="0" smtClean="0">
              <a:solidFill>
                <a:prstClr val="black"/>
              </a:solidFill>
            </a:endParaRPr>
          </a:p>
        </p:txBody>
      </p:sp>
      <p:pic>
        <p:nvPicPr>
          <p:cNvPr id="11" name="Picture 2" descr="C:\Users\ichikawa\AppData\Local\Temp\DFseeing\timeseries_2013_0106.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99992" y="1781890"/>
            <a:ext cx="4050261" cy="2240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正方形/長方形 12"/>
          <p:cNvSpPr>
            <a:spLocks noChangeArrowheads="1"/>
          </p:cNvSpPr>
          <p:nvPr/>
        </p:nvSpPr>
        <p:spPr bwMode="auto">
          <a:xfrm>
            <a:off x="2738085" y="3627397"/>
            <a:ext cx="6159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a:t>11m</a:t>
            </a:r>
            <a:endParaRPr lang="ja-JP" altLang="en-US"/>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9579" y="1734113"/>
            <a:ext cx="1465486" cy="18499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51720" y="1734113"/>
            <a:ext cx="1988681" cy="18499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図 2"/>
          <p:cNvPicPr>
            <a:picLocks noChangeAspect="1"/>
          </p:cNvPicPr>
          <p:nvPr/>
        </p:nvPicPr>
        <p:blipFill>
          <a:blip r:embed="rId5" cstate="print"/>
          <a:stretch>
            <a:fillRect/>
          </a:stretch>
        </p:blipFill>
        <p:spPr>
          <a:xfrm>
            <a:off x="4567734" y="4022437"/>
            <a:ext cx="3914775" cy="2486025"/>
          </a:xfrm>
          <a:prstGeom prst="rect">
            <a:avLst/>
          </a:prstGeom>
        </p:spPr>
      </p:pic>
      <p:sp>
        <p:nvSpPr>
          <p:cNvPr id="5" name="テキスト ボックス 4"/>
          <p:cNvSpPr txBox="1"/>
          <p:nvPr/>
        </p:nvSpPr>
        <p:spPr>
          <a:xfrm>
            <a:off x="434295" y="4603729"/>
            <a:ext cx="4030411" cy="1323439"/>
          </a:xfrm>
          <a:prstGeom prst="rect">
            <a:avLst/>
          </a:prstGeom>
          <a:noFill/>
          <a:ln>
            <a:solidFill>
              <a:srgbClr val="0070C0"/>
            </a:solidFill>
          </a:ln>
        </p:spPr>
        <p:txBody>
          <a:bodyPr wrap="square" rtlCol="0">
            <a:spAutoFit/>
          </a:bodyPr>
          <a:lstStyle/>
          <a:p>
            <a:pPr marL="285750" indent="-285750">
              <a:buFont typeface="Wingdings" panose="05000000000000000000" pitchFamily="2" charset="2"/>
              <a:buChar char="Ø"/>
            </a:pPr>
            <a:r>
              <a:rPr kumimoji="1" lang="ja-JP" altLang="en-US" sz="2000" dirty="0" smtClean="0"/>
              <a:t>接地境界層の上に出ると</a:t>
            </a:r>
            <a:r>
              <a:rPr kumimoji="1" lang="en-US" altLang="ja-JP" sz="2000" dirty="0" smtClean="0"/>
              <a:t>0.23”</a:t>
            </a:r>
          </a:p>
          <a:p>
            <a:pPr marL="285750" indent="-285750">
              <a:buFont typeface="Wingdings" panose="05000000000000000000" pitchFamily="2" charset="2"/>
              <a:buChar char="Ø"/>
            </a:pPr>
            <a:r>
              <a:rPr kumimoji="1" lang="ja-JP" altLang="en-US" sz="2000" dirty="0" smtClean="0"/>
              <a:t>接地境界層の厚みは</a:t>
            </a:r>
            <a:r>
              <a:rPr kumimoji="1" lang="en-US" altLang="ja-JP" sz="2000" dirty="0" smtClean="0"/>
              <a:t>1-5</a:t>
            </a:r>
            <a:r>
              <a:rPr kumimoji="1" lang="ja-JP" altLang="en-US" sz="2000" dirty="0" smtClean="0"/>
              <a:t>月の晴れの日では半分が</a:t>
            </a:r>
            <a:r>
              <a:rPr kumimoji="1" lang="en-US" altLang="ja-JP" sz="2000" dirty="0" smtClean="0"/>
              <a:t>15m</a:t>
            </a:r>
            <a:endParaRPr kumimoji="1" lang="ja-JP" altLang="en-US" sz="2000" dirty="0" smtClean="0"/>
          </a:p>
          <a:p>
            <a:pPr marL="285750" indent="-285750">
              <a:buFont typeface="Wingdings" panose="05000000000000000000" pitchFamily="2" charset="2"/>
              <a:buChar char="Ø"/>
            </a:pPr>
            <a:r>
              <a:rPr kumimoji="1" lang="ja-JP" altLang="en-US" sz="2000" dirty="0" smtClean="0"/>
              <a:t>冬では半分以上が</a:t>
            </a:r>
            <a:r>
              <a:rPr kumimoji="1" lang="en-US" altLang="ja-JP" sz="2000" dirty="0" smtClean="0"/>
              <a:t>0.23”</a:t>
            </a:r>
            <a:endParaRPr kumimoji="1" lang="ja-JP" altLang="en-US" sz="2000" dirty="0" smtClean="0"/>
          </a:p>
        </p:txBody>
      </p:sp>
      <p:sp>
        <p:nvSpPr>
          <p:cNvPr id="2" name="テキスト ボックス 1"/>
          <p:cNvSpPr txBox="1"/>
          <p:nvPr/>
        </p:nvSpPr>
        <p:spPr>
          <a:xfrm>
            <a:off x="6319584" y="1372126"/>
            <a:ext cx="1262269" cy="369332"/>
          </a:xfrm>
          <a:prstGeom prst="rect">
            <a:avLst/>
          </a:prstGeom>
          <a:noFill/>
        </p:spPr>
        <p:txBody>
          <a:bodyPr wrap="none" rtlCol="0">
            <a:spAutoFit/>
          </a:bodyPr>
          <a:lstStyle/>
          <a:p>
            <a:r>
              <a:rPr kumimoji="1" lang="en-US" altLang="ja-JP" dirty="0" smtClean="0"/>
              <a:t>Okita+2013</a:t>
            </a:r>
            <a:endParaRPr kumimoji="1" lang="ja-JP" altLang="en-US" dirty="0"/>
          </a:p>
        </p:txBody>
      </p:sp>
      <p:sp>
        <p:nvSpPr>
          <p:cNvPr id="6" name="正方形/長方形 5"/>
          <p:cNvSpPr/>
          <p:nvPr/>
        </p:nvSpPr>
        <p:spPr>
          <a:xfrm>
            <a:off x="1734651" y="1002794"/>
            <a:ext cx="5409887" cy="369332"/>
          </a:xfrm>
          <a:prstGeom prst="rect">
            <a:avLst/>
          </a:prstGeom>
        </p:spPr>
        <p:txBody>
          <a:bodyPr wrap="square">
            <a:spAutoFit/>
          </a:bodyPr>
          <a:lstStyle/>
          <a:p>
            <a:pPr algn="ctr"/>
            <a:r>
              <a:rPr lang="ja-JP" altLang="en-US" kern="0" dirty="0">
                <a:solidFill>
                  <a:prstClr val="black"/>
                </a:solidFill>
              </a:rPr>
              <a:t>－雪面から高さ</a:t>
            </a:r>
            <a:r>
              <a:rPr lang="en-US" altLang="ja-JP" kern="0" dirty="0">
                <a:solidFill>
                  <a:prstClr val="black"/>
                </a:solidFill>
              </a:rPr>
              <a:t>15m</a:t>
            </a:r>
            <a:r>
              <a:rPr lang="ja-JP" altLang="en-US" kern="0" dirty="0">
                <a:solidFill>
                  <a:prstClr val="black"/>
                </a:solidFill>
              </a:rPr>
              <a:t>で</a:t>
            </a:r>
            <a:r>
              <a:rPr lang="en-US" altLang="ja-JP" kern="0" dirty="0">
                <a:solidFill>
                  <a:prstClr val="black"/>
                </a:solidFill>
              </a:rPr>
              <a:t>0.2</a:t>
            </a:r>
            <a:r>
              <a:rPr lang="ja-JP" altLang="en-US" kern="0" dirty="0">
                <a:solidFill>
                  <a:prstClr val="black"/>
                </a:solidFill>
              </a:rPr>
              <a:t>秒角（天頂、可視光）－</a:t>
            </a:r>
          </a:p>
        </p:txBody>
      </p:sp>
    </p:spTree>
    <p:extLst>
      <p:ext uri="{BB962C8B-B14F-4D97-AF65-F5344CB8AC3E}">
        <p14:creationId xmlns:p14="http://schemas.microsoft.com/office/powerpoint/2010/main" xmlns="" val="3645901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483768" y="429318"/>
            <a:ext cx="4038285" cy="523220"/>
          </a:xfrm>
          <a:prstGeom prst="rect">
            <a:avLst/>
          </a:prstGeom>
        </p:spPr>
        <p:txBody>
          <a:bodyPr wrap="none">
            <a:spAutoFit/>
          </a:bodyPr>
          <a:lstStyle/>
          <a:p>
            <a:pPr marL="457200" indent="-457200">
              <a:buFont typeface="Wingdings" panose="05000000000000000000" pitchFamily="2" charset="2"/>
              <a:buChar char="Ø"/>
            </a:pPr>
            <a:r>
              <a:rPr lang="ja-JP" altLang="ja-JP" sz="2800" kern="100" dirty="0" smtClean="0">
                <a:latin typeface="ＭＳ 明朝"/>
                <a:cs typeface="Times New Roman"/>
              </a:rPr>
              <a:t>低い大気</a:t>
            </a:r>
            <a:r>
              <a:rPr lang="ja-JP" altLang="en-US" sz="2800" kern="100" dirty="0" smtClean="0">
                <a:latin typeface="ＭＳ 明朝"/>
                <a:cs typeface="Times New Roman"/>
              </a:rPr>
              <a:t>赤外線放射</a:t>
            </a:r>
            <a:r>
              <a:rPr lang="en-US" altLang="ja-JP" sz="2800" kern="100" dirty="0" smtClean="0">
                <a:latin typeface="ＭＳ 明朝"/>
                <a:cs typeface="Times New Roman"/>
              </a:rPr>
              <a:t> </a:t>
            </a:r>
            <a:endParaRPr lang="ja-JP" altLang="en-US" sz="2800" dirty="0"/>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8312" y="2738437"/>
            <a:ext cx="3995737" cy="30876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59337" y="2701925"/>
            <a:ext cx="3925887" cy="3122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5" name="Group 8"/>
          <p:cNvGraphicFramePr>
            <a:graphicFrameLocks noGrp="1"/>
          </p:cNvGraphicFramePr>
          <p:nvPr>
            <p:extLst/>
          </p:nvPr>
        </p:nvGraphicFramePr>
        <p:xfrm>
          <a:off x="2895600" y="1340768"/>
          <a:ext cx="3136900" cy="865188"/>
        </p:xfrm>
        <a:graphic>
          <a:graphicData uri="http://schemas.openxmlformats.org/drawingml/2006/table">
            <a:tbl>
              <a:tblPr/>
              <a:tblGrid>
                <a:gridCol w="476250">
                  <a:extLst>
                    <a:ext uri="{9D8B030D-6E8A-4147-A177-3AD203B41FA5}">
                      <a16:colId xmlns:a16="http://schemas.microsoft.com/office/drawing/2014/main" xmlns="" val="20000"/>
                    </a:ext>
                  </a:extLst>
                </a:gridCol>
                <a:gridCol w="887413">
                  <a:extLst>
                    <a:ext uri="{9D8B030D-6E8A-4147-A177-3AD203B41FA5}">
                      <a16:colId xmlns:a16="http://schemas.microsoft.com/office/drawing/2014/main" xmlns="" val="20001"/>
                    </a:ext>
                  </a:extLst>
                </a:gridCol>
                <a:gridCol w="682625">
                  <a:extLst>
                    <a:ext uri="{9D8B030D-6E8A-4147-A177-3AD203B41FA5}">
                      <a16:colId xmlns:a16="http://schemas.microsoft.com/office/drawing/2014/main" xmlns="" val="20002"/>
                    </a:ext>
                  </a:extLst>
                </a:gridCol>
                <a:gridCol w="1090612">
                  <a:extLst>
                    <a:ext uri="{9D8B030D-6E8A-4147-A177-3AD203B41FA5}">
                      <a16:colId xmlns:a16="http://schemas.microsoft.com/office/drawing/2014/main" xmlns="" val="20003"/>
                    </a:ext>
                  </a:extLst>
                </a:gridCol>
              </a:tblGrid>
              <a:tr h="2634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1000" b="0" i="0" u="none" strike="noStrike" cap="none" normalizeH="0" baseline="0" dirty="0" smtClean="0">
                        <a:ln>
                          <a:noFill/>
                        </a:ln>
                        <a:solidFill>
                          <a:schemeClr val="tx1"/>
                        </a:solidFill>
                        <a:effectLst/>
                        <a:latin typeface="Arial" charset="0"/>
                        <a:ea typeface="ＭＳ Ｐゴシック" charset="-128"/>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1000" b="0" i="0" u="none" strike="noStrike" cap="none" normalizeH="0" baseline="0" smtClean="0">
                        <a:ln>
                          <a:noFill/>
                        </a:ln>
                        <a:solidFill>
                          <a:schemeClr val="tx1"/>
                        </a:solidFill>
                        <a:effectLst/>
                        <a:latin typeface="Arial" charset="0"/>
                        <a:ea typeface="ＭＳ Ｐゴシック" charset="-128"/>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charset="0"/>
                          <a:ea typeface="ＭＳ Ｐゴシック" charset="-128"/>
                        </a:rPr>
                        <a:t>altitude</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charset="0"/>
                          <a:ea typeface="ＭＳ Ｐゴシック" charset="-128"/>
                        </a:rPr>
                        <a:t>temperature</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3016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charset="0"/>
                          <a:ea typeface="ＭＳ Ｐゴシック" charset="-128"/>
                        </a:rPr>
                        <a:t>blue</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1" i="0" u="none" strike="noStrike" cap="none" normalizeH="0" baseline="0" smtClean="0">
                          <a:ln>
                            <a:noFill/>
                          </a:ln>
                          <a:solidFill>
                            <a:srgbClr val="0033CC"/>
                          </a:solidFill>
                          <a:effectLst/>
                          <a:latin typeface="Arial" charset="0"/>
                          <a:ea typeface="ＭＳ Ｐゴシック" charset="-128"/>
                        </a:rPr>
                        <a:t>Dome Fuji</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charset="0"/>
                          <a:ea typeface="ＭＳ Ｐゴシック" charset="-128"/>
                        </a:rPr>
                        <a:t>3810m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charset="0"/>
                          <a:ea typeface="ＭＳ Ｐゴシック" charset="-128"/>
                        </a:rPr>
                        <a:t>  -70℃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3000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charset="0"/>
                          <a:ea typeface="ＭＳ Ｐゴシック" charset="-128"/>
                        </a:rPr>
                        <a:t>red</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1" i="0" u="none" strike="noStrike" cap="none" normalizeH="0" baseline="0" smtClean="0">
                          <a:ln>
                            <a:noFill/>
                          </a:ln>
                          <a:solidFill>
                            <a:srgbClr val="FF3300"/>
                          </a:solidFill>
                          <a:effectLst/>
                          <a:latin typeface="Arial" charset="0"/>
                          <a:ea typeface="ＭＳ Ｐゴシック" charset="-128"/>
                        </a:rPr>
                        <a:t>Mounakea</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charset="0"/>
                          <a:ea typeface="ＭＳ Ｐゴシック" charset="-128"/>
                        </a:rPr>
                        <a:t>4200m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charset="0"/>
                          <a:ea typeface="ＭＳ Ｐゴシック" charset="-128"/>
                        </a:rPr>
                        <a:t>     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bl>
          </a:graphicData>
        </a:graphic>
      </p:graphicFrame>
      <p:sp>
        <p:nvSpPr>
          <p:cNvPr id="6" name="Text Box 38"/>
          <p:cNvSpPr txBox="1">
            <a:spLocks noChangeArrowheads="1"/>
          </p:cNvSpPr>
          <p:nvPr/>
        </p:nvSpPr>
        <p:spPr bwMode="auto">
          <a:xfrm>
            <a:off x="1711762" y="2369105"/>
            <a:ext cx="15440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t>Near-infrared</a:t>
            </a:r>
          </a:p>
        </p:txBody>
      </p:sp>
      <p:sp>
        <p:nvSpPr>
          <p:cNvPr id="7" name="Text Box 39"/>
          <p:cNvSpPr txBox="1">
            <a:spLocks noChangeArrowheads="1"/>
          </p:cNvSpPr>
          <p:nvPr/>
        </p:nvSpPr>
        <p:spPr bwMode="auto">
          <a:xfrm>
            <a:off x="6207124" y="2369105"/>
            <a:ext cx="141577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t>Mid-infrared</a:t>
            </a:r>
          </a:p>
        </p:txBody>
      </p:sp>
      <p:cxnSp>
        <p:nvCxnSpPr>
          <p:cNvPr id="8" name="直線矢印コネクタ 7"/>
          <p:cNvCxnSpPr>
            <a:stCxn id="9" idx="2"/>
          </p:cNvCxnSpPr>
          <p:nvPr/>
        </p:nvCxnSpPr>
        <p:spPr>
          <a:xfrm flipH="1">
            <a:off x="3893729" y="2774290"/>
            <a:ext cx="1" cy="24240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647508" y="2497291"/>
            <a:ext cx="492443" cy="276999"/>
          </a:xfrm>
          <a:prstGeom prst="rect">
            <a:avLst/>
          </a:prstGeom>
          <a:noFill/>
        </p:spPr>
        <p:txBody>
          <a:bodyPr wrap="none" rtlCol="0">
            <a:spAutoFit/>
          </a:bodyPr>
          <a:lstStyle/>
          <a:p>
            <a:r>
              <a:rPr kumimoji="1" lang="ja-JP" altLang="en-US" sz="1200" dirty="0" smtClean="0"/>
              <a:t>実測</a:t>
            </a:r>
            <a:endParaRPr kumimoji="1" lang="ja-JP" altLang="en-US" sz="1200" dirty="0"/>
          </a:p>
        </p:txBody>
      </p:sp>
      <p:sp>
        <p:nvSpPr>
          <p:cNvPr id="10" name="テキスト ボックス 9"/>
          <p:cNvSpPr txBox="1"/>
          <p:nvPr/>
        </p:nvSpPr>
        <p:spPr>
          <a:xfrm>
            <a:off x="463778" y="5980013"/>
            <a:ext cx="2643672" cy="307777"/>
          </a:xfrm>
          <a:prstGeom prst="rect">
            <a:avLst/>
          </a:prstGeom>
          <a:noFill/>
        </p:spPr>
        <p:txBody>
          <a:bodyPr wrap="none" rtlCol="0">
            <a:spAutoFit/>
          </a:bodyPr>
          <a:lstStyle/>
          <a:p>
            <a:r>
              <a:rPr lang="en-US" altLang="ja-JP" sz="1400" dirty="0" smtClean="0"/>
              <a:t>OH</a:t>
            </a:r>
            <a:r>
              <a:rPr lang="ja-JP" altLang="en-US" sz="1400" dirty="0" smtClean="0"/>
              <a:t>の観測例が少なく、</a:t>
            </a:r>
            <a:r>
              <a:rPr lang="en-US" altLang="ja-JP" sz="1400" dirty="0" smtClean="0"/>
              <a:t>1/3</a:t>
            </a:r>
            <a:r>
              <a:rPr lang="ja-JP" altLang="en-US" sz="1400" dirty="0" smtClean="0"/>
              <a:t>を仮定</a:t>
            </a:r>
            <a:endParaRPr kumimoji="1" lang="ja-JP" altLang="en-US" sz="1400" dirty="0"/>
          </a:p>
        </p:txBody>
      </p:sp>
      <p:sp>
        <p:nvSpPr>
          <p:cNvPr id="11" name="上矢印 10"/>
          <p:cNvSpPr/>
          <p:nvPr/>
        </p:nvSpPr>
        <p:spPr>
          <a:xfrm>
            <a:off x="1259631" y="5536976"/>
            <a:ext cx="72008" cy="2891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xmlns="" val="33685193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840630"/>
            <a:ext cx="7488832" cy="59741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555" name="テキスト ボックス 1"/>
          <p:cNvSpPr txBox="1">
            <a:spLocks noChangeArrowheads="1"/>
          </p:cNvSpPr>
          <p:nvPr/>
        </p:nvSpPr>
        <p:spPr bwMode="auto">
          <a:xfrm>
            <a:off x="4932363" y="1603375"/>
            <a:ext cx="16383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400"/>
              <a:t>Point sources with</a:t>
            </a:r>
          </a:p>
          <a:p>
            <a:pPr eaLnBrk="1" hangingPunct="1"/>
            <a:r>
              <a:rPr lang="en-US" altLang="ja-JP" sz="1400"/>
              <a:t>1 hour integration</a:t>
            </a:r>
          </a:p>
          <a:p>
            <a:pPr eaLnBrk="1" hangingPunct="1"/>
            <a:r>
              <a:rPr lang="en-US" altLang="ja-JP" sz="1400"/>
              <a:t>S/N=5</a:t>
            </a:r>
            <a:endParaRPr lang="ja-JP" altLang="en-US" sz="1400"/>
          </a:p>
        </p:txBody>
      </p:sp>
      <p:sp>
        <p:nvSpPr>
          <p:cNvPr id="23556" name="テキスト ボックス 3"/>
          <p:cNvSpPr txBox="1">
            <a:spLocks noChangeArrowheads="1"/>
          </p:cNvSpPr>
          <p:nvPr/>
        </p:nvSpPr>
        <p:spPr bwMode="auto">
          <a:xfrm>
            <a:off x="2993893" y="3094050"/>
            <a:ext cx="9286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dirty="0">
                <a:solidFill>
                  <a:srgbClr val="FF0000"/>
                </a:solidFill>
              </a:rPr>
              <a:t>Subaru</a:t>
            </a:r>
            <a:endParaRPr lang="ja-JP" altLang="en-US" dirty="0">
              <a:solidFill>
                <a:srgbClr val="FF0000"/>
              </a:solidFill>
            </a:endParaRPr>
          </a:p>
        </p:txBody>
      </p:sp>
      <p:sp>
        <p:nvSpPr>
          <p:cNvPr id="23557" name="テキスト ボックス 8"/>
          <p:cNvSpPr txBox="1">
            <a:spLocks noChangeArrowheads="1"/>
          </p:cNvSpPr>
          <p:nvPr/>
        </p:nvSpPr>
        <p:spPr bwMode="auto">
          <a:xfrm>
            <a:off x="5398294" y="4318001"/>
            <a:ext cx="7064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solidFill>
                  <a:srgbClr val="0033CC"/>
                </a:solidFill>
              </a:rPr>
              <a:t>AIRT</a:t>
            </a:r>
            <a:endParaRPr lang="ja-JP" altLang="en-US">
              <a:solidFill>
                <a:srgbClr val="0033CC"/>
              </a:solidFill>
            </a:endParaRPr>
          </a:p>
        </p:txBody>
      </p:sp>
      <p:sp>
        <p:nvSpPr>
          <p:cNvPr id="23558" name="テキスト ボックス 1"/>
          <p:cNvSpPr txBox="1">
            <a:spLocks noChangeArrowheads="1"/>
          </p:cNvSpPr>
          <p:nvPr/>
        </p:nvSpPr>
        <p:spPr bwMode="auto">
          <a:xfrm>
            <a:off x="2223863" y="299391"/>
            <a:ext cx="43685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smtClean="0"/>
              <a:t>すばるとの撮像検出限界の比較</a:t>
            </a:r>
            <a:endParaRPr lang="ja-JP" altLang="en-US" sz="2400" dirty="0"/>
          </a:p>
        </p:txBody>
      </p:sp>
      <p:cxnSp>
        <p:nvCxnSpPr>
          <p:cNvPr id="4" name="直線矢印コネクタ 3"/>
          <p:cNvCxnSpPr/>
          <p:nvPr/>
        </p:nvCxnSpPr>
        <p:spPr>
          <a:xfrm>
            <a:off x="3003550" y="5379244"/>
            <a:ext cx="2144713"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560" name="テキスト ボックス 4"/>
          <p:cNvSpPr txBox="1">
            <a:spLocks noChangeArrowheads="1"/>
          </p:cNvSpPr>
          <p:nvPr/>
        </p:nvSpPr>
        <p:spPr bwMode="auto">
          <a:xfrm>
            <a:off x="3388519" y="5388769"/>
            <a:ext cx="17287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dirty="0" smtClean="0"/>
              <a:t>回折限界</a:t>
            </a:r>
            <a:endParaRPr lang="ja-JP" altLang="en-US" dirty="0"/>
          </a:p>
        </p:txBody>
      </p:sp>
      <p:sp>
        <p:nvSpPr>
          <p:cNvPr id="23561" name="テキスト ボックス 5"/>
          <p:cNvSpPr txBox="1">
            <a:spLocks noChangeArrowheads="1"/>
          </p:cNvSpPr>
          <p:nvPr/>
        </p:nvSpPr>
        <p:spPr bwMode="auto">
          <a:xfrm>
            <a:off x="2843213" y="5020469"/>
            <a:ext cx="7159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dirty="0"/>
              <a:t>0.12”</a:t>
            </a:r>
            <a:endParaRPr lang="ja-JP" altLang="en-US" dirty="0"/>
          </a:p>
        </p:txBody>
      </p:sp>
      <p:sp>
        <p:nvSpPr>
          <p:cNvPr id="23562" name="テキスト ボックス 11"/>
          <p:cNvSpPr txBox="1">
            <a:spLocks noChangeArrowheads="1"/>
          </p:cNvSpPr>
          <p:nvPr/>
        </p:nvSpPr>
        <p:spPr bwMode="auto">
          <a:xfrm>
            <a:off x="4252913" y="4972844"/>
            <a:ext cx="7112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a:t>0.24”</a:t>
            </a:r>
            <a:endParaRPr lang="ja-JP" altLang="en-US"/>
          </a:p>
        </p:txBody>
      </p:sp>
      <p:sp>
        <p:nvSpPr>
          <p:cNvPr id="2" name="テキスト ボックス 1"/>
          <p:cNvSpPr txBox="1"/>
          <p:nvPr/>
        </p:nvSpPr>
        <p:spPr>
          <a:xfrm>
            <a:off x="1937566" y="5204619"/>
            <a:ext cx="572593" cy="369332"/>
          </a:xfrm>
          <a:prstGeom prst="rect">
            <a:avLst/>
          </a:prstGeom>
          <a:noFill/>
        </p:spPr>
        <p:txBody>
          <a:bodyPr wrap="none" rtlCol="0">
            <a:spAutoFit/>
          </a:bodyPr>
          <a:lstStyle/>
          <a:p>
            <a:r>
              <a:rPr lang="en-US" altLang="ja-JP" dirty="0" smtClean="0"/>
              <a:t>0.2”</a:t>
            </a:r>
            <a:endParaRPr kumimoji="1" lang="ja-JP" altLang="en-US" dirty="0"/>
          </a:p>
        </p:txBody>
      </p:sp>
      <p:sp>
        <p:nvSpPr>
          <p:cNvPr id="13" name="テキスト ボックス 13"/>
          <p:cNvSpPr txBox="1">
            <a:spLocks noChangeArrowheads="1"/>
          </p:cNvSpPr>
          <p:nvPr/>
        </p:nvSpPr>
        <p:spPr bwMode="auto">
          <a:xfrm>
            <a:off x="5295760" y="5050492"/>
            <a:ext cx="298831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すばるより良い感度</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ハッブル望遠鏡と同じ解像度</a:t>
            </a:r>
          </a:p>
        </p:txBody>
      </p:sp>
    </p:spTree>
    <p:extLst>
      <p:ext uri="{BB962C8B-B14F-4D97-AF65-F5344CB8AC3E}">
        <p14:creationId xmlns:p14="http://schemas.microsoft.com/office/powerpoint/2010/main" xmlns="" val="31524439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テキスト ボックス 1"/>
          <p:cNvSpPr txBox="1">
            <a:spLocks noChangeArrowheads="1"/>
          </p:cNvSpPr>
          <p:nvPr/>
        </p:nvSpPr>
        <p:spPr bwMode="auto">
          <a:xfrm>
            <a:off x="2936875" y="549275"/>
            <a:ext cx="3279775"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Ø"/>
            </a:pPr>
            <a:r>
              <a:rPr lang="en-US" altLang="ja-JP" sz="2800"/>
              <a:t>6</a:t>
            </a:r>
            <a:r>
              <a:rPr lang="ja-JP" altLang="en-US" sz="2800"/>
              <a:t>ヶ月間連続観測</a:t>
            </a:r>
          </a:p>
        </p:txBody>
      </p:sp>
      <p:pic>
        <p:nvPicPr>
          <p:cNvPr id="2253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8775" y="1844675"/>
            <a:ext cx="8172450" cy="2486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左右矢印 2"/>
          <p:cNvSpPr/>
          <p:nvPr/>
        </p:nvSpPr>
        <p:spPr>
          <a:xfrm>
            <a:off x="5795963" y="4508500"/>
            <a:ext cx="2447925" cy="14446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33" name="テキスト ボックス 3"/>
          <p:cNvSpPr txBox="1">
            <a:spLocks noChangeArrowheads="1"/>
          </p:cNvSpPr>
          <p:nvPr/>
        </p:nvSpPr>
        <p:spPr bwMode="auto">
          <a:xfrm>
            <a:off x="6300788" y="4797425"/>
            <a:ext cx="14017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極夜 </a:t>
            </a:r>
            <a:r>
              <a:rPr lang="en-US" altLang="ja-JP" sz="1800"/>
              <a:t>(4</a:t>
            </a:r>
            <a:r>
              <a:rPr lang="ja-JP" altLang="en-US" sz="1800"/>
              <a:t>ヶ月</a:t>
            </a:r>
            <a:r>
              <a:rPr lang="en-US" altLang="ja-JP" sz="1800"/>
              <a:t>)</a:t>
            </a:r>
            <a:endParaRPr lang="ja-JP" altLang="en-US" sz="1800"/>
          </a:p>
        </p:txBody>
      </p:sp>
      <p:sp>
        <p:nvSpPr>
          <p:cNvPr id="7" name="左右矢印 6"/>
          <p:cNvSpPr/>
          <p:nvPr/>
        </p:nvSpPr>
        <p:spPr>
          <a:xfrm>
            <a:off x="4559300" y="4518025"/>
            <a:ext cx="1223963" cy="1428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35" name="テキスト ボックス 5"/>
          <p:cNvSpPr txBox="1">
            <a:spLocks noChangeArrowheads="1"/>
          </p:cNvSpPr>
          <p:nvPr/>
        </p:nvSpPr>
        <p:spPr bwMode="auto">
          <a:xfrm>
            <a:off x="4559300" y="4768850"/>
            <a:ext cx="11969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a:t>&gt;2.5µm</a:t>
            </a:r>
            <a:r>
              <a:rPr lang="ja-JP" altLang="en-US" sz="1800"/>
              <a:t>可</a:t>
            </a:r>
          </a:p>
          <a:p>
            <a:pPr>
              <a:spcBef>
                <a:spcPct val="0"/>
              </a:spcBef>
              <a:buFontTx/>
              <a:buNone/>
            </a:pPr>
            <a:r>
              <a:rPr lang="en-US" altLang="ja-JP" sz="1800"/>
              <a:t>(6</a:t>
            </a:r>
            <a:r>
              <a:rPr lang="ja-JP" altLang="en-US" sz="1800"/>
              <a:t>ヶ月</a:t>
            </a:r>
            <a:r>
              <a:rPr lang="en-US" altLang="ja-JP" sz="1800"/>
              <a:t>)</a:t>
            </a:r>
            <a:endParaRPr lang="ja-JP" altLang="en-US" sz="1800"/>
          </a:p>
        </p:txBody>
      </p:sp>
      <p:sp>
        <p:nvSpPr>
          <p:cNvPr id="9" name="左右矢印 8"/>
          <p:cNvSpPr/>
          <p:nvPr/>
        </p:nvSpPr>
        <p:spPr>
          <a:xfrm>
            <a:off x="971550" y="4533900"/>
            <a:ext cx="3552825" cy="14446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37" name="テキスト ボックス 7"/>
          <p:cNvSpPr txBox="1">
            <a:spLocks noChangeArrowheads="1"/>
          </p:cNvSpPr>
          <p:nvPr/>
        </p:nvSpPr>
        <p:spPr bwMode="auto">
          <a:xfrm>
            <a:off x="2406650" y="4781550"/>
            <a:ext cx="9969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a:t>10µm</a:t>
            </a:r>
            <a:r>
              <a:rPr lang="ja-JP" altLang="en-US" sz="1800"/>
              <a:t>可</a:t>
            </a:r>
          </a:p>
        </p:txBody>
      </p:sp>
      <p:sp>
        <p:nvSpPr>
          <p:cNvPr id="22538" name="テキスト ボックス 10"/>
          <p:cNvSpPr txBox="1">
            <a:spLocks noChangeArrowheads="1"/>
          </p:cNvSpPr>
          <p:nvPr/>
        </p:nvSpPr>
        <p:spPr bwMode="auto">
          <a:xfrm>
            <a:off x="1408113" y="5364163"/>
            <a:ext cx="24479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望遠鏡は夏期も運用可</a:t>
            </a:r>
          </a:p>
        </p:txBody>
      </p:sp>
      <p:sp>
        <p:nvSpPr>
          <p:cNvPr id="22539" name="テキスト ボックス 1"/>
          <p:cNvSpPr txBox="1">
            <a:spLocks noChangeArrowheads="1"/>
          </p:cNvSpPr>
          <p:nvPr/>
        </p:nvSpPr>
        <p:spPr bwMode="auto">
          <a:xfrm>
            <a:off x="2696791" y="1310779"/>
            <a:ext cx="36551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a:t>長周期惑星と繰り返し観測</a:t>
            </a:r>
          </a:p>
        </p:txBody>
      </p:sp>
    </p:spTree>
    <p:extLst>
      <p:ext uri="{BB962C8B-B14F-4D97-AF65-F5344CB8AC3E}">
        <p14:creationId xmlns:p14="http://schemas.microsoft.com/office/powerpoint/2010/main" xmlns="" val="19992120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グループ化 30"/>
          <p:cNvGrpSpPr>
            <a:grpSpLocks/>
          </p:cNvGrpSpPr>
          <p:nvPr/>
        </p:nvGrpSpPr>
        <p:grpSpPr bwMode="auto">
          <a:xfrm>
            <a:off x="920750" y="3284538"/>
            <a:ext cx="3719513" cy="2374900"/>
            <a:chOff x="-261387" y="2243325"/>
            <a:chExt cx="6306458" cy="3630946"/>
          </a:xfrm>
        </p:grpSpPr>
        <p:sp>
          <p:nvSpPr>
            <p:cNvPr id="5" name="円/楕円 4"/>
            <p:cNvSpPr/>
            <p:nvPr/>
          </p:nvSpPr>
          <p:spPr>
            <a:xfrm>
              <a:off x="171964" y="3702013"/>
              <a:ext cx="4823377" cy="18154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 name="円/楕円 5"/>
            <p:cNvSpPr/>
            <p:nvPr/>
          </p:nvSpPr>
          <p:spPr>
            <a:xfrm>
              <a:off x="1692726" y="3702013"/>
              <a:ext cx="1728018" cy="165528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円/楕円 6"/>
            <p:cNvSpPr/>
            <p:nvPr/>
          </p:nvSpPr>
          <p:spPr>
            <a:xfrm>
              <a:off x="4849993" y="4529656"/>
              <a:ext cx="288002" cy="296107"/>
            </a:xfrm>
            <a:prstGeom prst="ellipse">
              <a:avLst/>
            </a:prstGeom>
            <a:solidFill>
              <a:srgbClr val="92D05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円/楕円 7"/>
            <p:cNvSpPr/>
            <p:nvPr/>
          </p:nvSpPr>
          <p:spPr>
            <a:xfrm>
              <a:off x="-261387" y="3367073"/>
              <a:ext cx="5687386" cy="25071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 name="円/楕円 8"/>
            <p:cNvSpPr/>
            <p:nvPr/>
          </p:nvSpPr>
          <p:spPr>
            <a:xfrm>
              <a:off x="3275397" y="3277271"/>
              <a:ext cx="288004" cy="2936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円/楕円 9"/>
            <p:cNvSpPr/>
            <p:nvPr/>
          </p:nvSpPr>
          <p:spPr>
            <a:xfrm>
              <a:off x="882551" y="4107340"/>
              <a:ext cx="3329529" cy="10873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1" name="円/楕円 10"/>
            <p:cNvSpPr/>
            <p:nvPr/>
          </p:nvSpPr>
          <p:spPr>
            <a:xfrm>
              <a:off x="1186703" y="4107340"/>
              <a:ext cx="288004" cy="2961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円/楕円 11"/>
            <p:cNvSpPr/>
            <p:nvPr/>
          </p:nvSpPr>
          <p:spPr>
            <a:xfrm>
              <a:off x="1676577" y="3920452"/>
              <a:ext cx="1728018" cy="96356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13" name="直線矢印コネクタ 12"/>
            <p:cNvCxnSpPr/>
            <p:nvPr/>
          </p:nvCxnSpPr>
          <p:spPr>
            <a:xfrm>
              <a:off x="3563401" y="4490822"/>
              <a:ext cx="2481670" cy="388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3563401" y="4784501"/>
              <a:ext cx="2481670" cy="412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6881" name="Picture 2" descr="想像図：ケプラー宇宙望遠鏡によって恒星「ケプラー11」の 周りに6つの惑星が発見された。（提供：NASA/Tim Py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9263" y="2243325"/>
              <a:ext cx="1376721" cy="1019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6868" name="テキスト ボックス 2"/>
          <p:cNvSpPr txBox="1">
            <a:spLocks noChangeArrowheads="1"/>
          </p:cNvSpPr>
          <p:nvPr/>
        </p:nvSpPr>
        <p:spPr bwMode="auto">
          <a:xfrm>
            <a:off x="998538" y="1484313"/>
            <a:ext cx="7345362"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多数の多惑星系の連続観測による、特に地球型惑星の大気構造の研究</a:t>
            </a:r>
          </a:p>
        </p:txBody>
      </p:sp>
      <p:sp>
        <p:nvSpPr>
          <p:cNvPr id="36869" name="テキスト ボックス 3"/>
          <p:cNvSpPr txBox="1">
            <a:spLocks noChangeArrowheads="1"/>
          </p:cNvSpPr>
          <p:nvPr/>
        </p:nvSpPr>
        <p:spPr bwMode="auto">
          <a:xfrm>
            <a:off x="4024313" y="2481263"/>
            <a:ext cx="43434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複数の天体を準備し、次々に観測を続ける</a:t>
            </a:r>
          </a:p>
        </p:txBody>
      </p:sp>
      <p:pic>
        <p:nvPicPr>
          <p:cNvPr id="36870"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03975" y="3500438"/>
            <a:ext cx="1963738" cy="298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232593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4963" y="836613"/>
            <a:ext cx="8496300" cy="565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テキスト ボックス 1"/>
          <p:cNvSpPr txBox="1">
            <a:spLocks noChangeArrowheads="1"/>
          </p:cNvSpPr>
          <p:nvPr/>
        </p:nvSpPr>
        <p:spPr bwMode="auto">
          <a:xfrm>
            <a:off x="1284288" y="212725"/>
            <a:ext cx="65976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a:t>極地研南極ドームふじ基地の天文観測所</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5536" y="1988840"/>
            <a:ext cx="835356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南極内陸の極限環境における望遠鏡技術</a:t>
            </a:r>
          </a:p>
        </p:txBody>
      </p:sp>
    </p:spTree>
    <p:extLst>
      <p:ext uri="{BB962C8B-B14F-4D97-AF65-F5344CB8AC3E}">
        <p14:creationId xmlns:p14="http://schemas.microsoft.com/office/powerpoint/2010/main" xmlns="" val="2324302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09924" y="2414907"/>
            <a:ext cx="3819647" cy="30338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2000898"/>
            <a:ext cx="4109836" cy="30584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テキスト ボックス 1"/>
          <p:cNvSpPr txBox="1"/>
          <p:nvPr/>
        </p:nvSpPr>
        <p:spPr>
          <a:xfrm>
            <a:off x="1248615" y="1367198"/>
            <a:ext cx="2723823" cy="400110"/>
          </a:xfrm>
          <a:prstGeom prst="rect">
            <a:avLst/>
          </a:prstGeom>
          <a:noFill/>
        </p:spPr>
        <p:txBody>
          <a:bodyPr wrap="none" rtlCol="0">
            <a:spAutoFit/>
          </a:bodyPr>
          <a:lstStyle/>
          <a:p>
            <a:r>
              <a:rPr kumimoji="1" lang="ja-JP" altLang="en-US" sz="2000" dirty="0" smtClean="0"/>
              <a:t>銀河での星生成の進化</a:t>
            </a:r>
            <a:endParaRPr kumimoji="1" lang="ja-JP" altLang="en-US" sz="2000" dirty="0"/>
          </a:p>
        </p:txBody>
      </p:sp>
      <p:sp>
        <p:nvSpPr>
          <p:cNvPr id="3" name="テキスト ボックス 2"/>
          <p:cNvSpPr txBox="1"/>
          <p:nvPr/>
        </p:nvSpPr>
        <p:spPr>
          <a:xfrm>
            <a:off x="1096105" y="5690684"/>
            <a:ext cx="3028842" cy="400110"/>
          </a:xfrm>
          <a:prstGeom prst="rect">
            <a:avLst/>
          </a:prstGeom>
          <a:noFill/>
        </p:spPr>
        <p:txBody>
          <a:bodyPr wrap="none" rtlCol="0">
            <a:spAutoFit/>
          </a:bodyPr>
          <a:lstStyle/>
          <a:p>
            <a:r>
              <a:rPr kumimoji="1" lang="en-US" altLang="ja-JP" sz="2000" dirty="0" smtClean="0"/>
              <a:t>z=2-3</a:t>
            </a:r>
            <a:r>
              <a:rPr lang="ja-JP" altLang="en-US" sz="2000" dirty="0" smtClean="0"/>
              <a:t> </a:t>
            </a:r>
            <a:r>
              <a:rPr lang="en-US" altLang="ja-JP" sz="2000" dirty="0" smtClean="0"/>
              <a:t>(10Gy-11Gy)</a:t>
            </a:r>
            <a:r>
              <a:rPr lang="ja-JP" altLang="en-US" sz="2000" dirty="0" smtClean="0"/>
              <a:t>にピーク</a:t>
            </a:r>
            <a:endParaRPr kumimoji="1" lang="en-US" altLang="ja-JP" sz="2000" dirty="0" smtClean="0"/>
          </a:p>
        </p:txBody>
      </p:sp>
      <p:sp>
        <p:nvSpPr>
          <p:cNvPr id="4" name="テキスト ボックス 3"/>
          <p:cNvSpPr txBox="1"/>
          <p:nvPr/>
        </p:nvSpPr>
        <p:spPr>
          <a:xfrm>
            <a:off x="2051719" y="5087950"/>
            <a:ext cx="1667444" cy="369332"/>
          </a:xfrm>
          <a:prstGeom prst="rect">
            <a:avLst/>
          </a:prstGeom>
          <a:noFill/>
        </p:spPr>
        <p:txBody>
          <a:bodyPr wrap="none" rtlCol="0">
            <a:spAutoFit/>
          </a:bodyPr>
          <a:lstStyle/>
          <a:p>
            <a:r>
              <a:rPr kumimoji="1" lang="en-US" altLang="ja-JP" dirty="0" err="1" smtClean="0"/>
              <a:t>Hoplins</a:t>
            </a:r>
            <a:r>
              <a:rPr kumimoji="1" lang="en-US" altLang="ja-JP" dirty="0" smtClean="0"/>
              <a:t>+ </a:t>
            </a:r>
            <a:r>
              <a:rPr lang="en-US" altLang="ja-JP" dirty="0"/>
              <a:t>(</a:t>
            </a:r>
            <a:r>
              <a:rPr kumimoji="1" lang="en-US" altLang="ja-JP" dirty="0" smtClean="0"/>
              <a:t>2006)</a:t>
            </a:r>
            <a:endParaRPr kumimoji="1" lang="ja-JP" altLang="en-US" dirty="0"/>
          </a:p>
        </p:txBody>
      </p:sp>
      <p:cxnSp>
        <p:nvCxnSpPr>
          <p:cNvPr id="6" name="直線コネクタ 5"/>
          <p:cNvCxnSpPr/>
          <p:nvPr/>
        </p:nvCxnSpPr>
        <p:spPr>
          <a:xfrm>
            <a:off x="755575" y="3153026"/>
            <a:ext cx="75608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5136353" y="1367198"/>
            <a:ext cx="2965877" cy="400110"/>
          </a:xfrm>
          <a:prstGeom prst="rect">
            <a:avLst/>
          </a:prstGeom>
          <a:noFill/>
        </p:spPr>
        <p:txBody>
          <a:bodyPr wrap="none" rtlCol="0">
            <a:spAutoFit/>
          </a:bodyPr>
          <a:lstStyle/>
          <a:p>
            <a:r>
              <a:rPr kumimoji="1" lang="ja-JP" altLang="en-US" sz="2000" dirty="0" smtClean="0"/>
              <a:t>赤外線銀河の占める割合</a:t>
            </a:r>
            <a:endParaRPr kumimoji="1" lang="ja-JP" altLang="en-US" sz="2000" dirty="0"/>
          </a:p>
        </p:txBody>
      </p:sp>
      <p:sp>
        <p:nvSpPr>
          <p:cNvPr id="8" name="テキスト ボックス 7"/>
          <p:cNvSpPr txBox="1"/>
          <p:nvPr/>
        </p:nvSpPr>
        <p:spPr>
          <a:xfrm>
            <a:off x="5164547" y="5817585"/>
            <a:ext cx="3714478" cy="400110"/>
          </a:xfrm>
          <a:prstGeom prst="rect">
            <a:avLst/>
          </a:prstGeom>
          <a:noFill/>
        </p:spPr>
        <p:txBody>
          <a:bodyPr wrap="none" rtlCol="0">
            <a:spAutoFit/>
          </a:bodyPr>
          <a:lstStyle/>
          <a:p>
            <a:r>
              <a:rPr lang="en-US" altLang="ja-JP" sz="2000" dirty="0"/>
              <a:t>z</a:t>
            </a:r>
            <a:r>
              <a:rPr kumimoji="1" lang="en-US" altLang="ja-JP" sz="2000" dirty="0" smtClean="0"/>
              <a:t>~1.5</a:t>
            </a:r>
            <a:r>
              <a:rPr kumimoji="1" lang="ja-JP" altLang="en-US" sz="2000" dirty="0" smtClean="0"/>
              <a:t>から過去、急激に大きくなる</a:t>
            </a:r>
            <a:endParaRPr kumimoji="1" lang="ja-JP" altLang="en-US" sz="2000" dirty="0"/>
          </a:p>
        </p:txBody>
      </p:sp>
      <p:sp>
        <p:nvSpPr>
          <p:cNvPr id="9" name="テキスト ボックス 8"/>
          <p:cNvSpPr txBox="1"/>
          <p:nvPr/>
        </p:nvSpPr>
        <p:spPr>
          <a:xfrm>
            <a:off x="6228183" y="2000898"/>
            <a:ext cx="1426353" cy="369332"/>
          </a:xfrm>
          <a:prstGeom prst="rect">
            <a:avLst/>
          </a:prstGeom>
          <a:noFill/>
        </p:spPr>
        <p:txBody>
          <a:bodyPr wrap="none" rtlCol="0">
            <a:spAutoFit/>
          </a:bodyPr>
          <a:lstStyle/>
          <a:p>
            <a:r>
              <a:rPr kumimoji="1" lang="en-US" altLang="ja-JP" dirty="0" err="1" smtClean="0"/>
              <a:t>Goto</a:t>
            </a:r>
            <a:r>
              <a:rPr kumimoji="1" lang="en-US" altLang="ja-JP" dirty="0" smtClean="0"/>
              <a:t>+ (2011)</a:t>
            </a:r>
            <a:endParaRPr kumimoji="1" lang="ja-JP" altLang="en-US" dirty="0"/>
          </a:p>
        </p:txBody>
      </p:sp>
      <p:sp>
        <p:nvSpPr>
          <p:cNvPr id="10" name="テキスト ボックス 9"/>
          <p:cNvSpPr txBox="1"/>
          <p:nvPr/>
        </p:nvSpPr>
        <p:spPr>
          <a:xfrm>
            <a:off x="1692969" y="510682"/>
            <a:ext cx="5362365" cy="523220"/>
          </a:xfrm>
          <a:prstGeom prst="rect">
            <a:avLst/>
          </a:prstGeom>
          <a:noFill/>
        </p:spPr>
        <p:txBody>
          <a:bodyPr wrap="none" rtlCol="0">
            <a:spAutoFit/>
          </a:bodyPr>
          <a:lstStyle/>
          <a:p>
            <a:pPr marL="342900" indent="-342900">
              <a:buFont typeface="Arial" panose="020B0604020202020204" pitchFamily="34" charset="0"/>
              <a:buChar char="•"/>
            </a:pPr>
            <a:r>
              <a:rPr kumimoji="1" lang="en-US" altLang="ja-JP" sz="2800" dirty="0" smtClean="0"/>
              <a:t>High-z</a:t>
            </a:r>
            <a:r>
              <a:rPr kumimoji="1" lang="ja-JP" altLang="en-US" sz="2800" dirty="0" smtClean="0"/>
              <a:t>で、ダストに覆われた銀河</a:t>
            </a:r>
            <a:endParaRPr kumimoji="1" lang="ja-JP" altLang="en-US" sz="2800" dirty="0"/>
          </a:p>
        </p:txBody>
      </p:sp>
      <p:cxnSp>
        <p:nvCxnSpPr>
          <p:cNvPr id="12" name="直線矢印コネクタ 11"/>
          <p:cNvCxnSpPr/>
          <p:nvPr/>
        </p:nvCxnSpPr>
        <p:spPr>
          <a:xfrm flipH="1">
            <a:off x="3274331" y="2521722"/>
            <a:ext cx="444852" cy="4028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3274331" y="2183168"/>
            <a:ext cx="1510350" cy="338554"/>
          </a:xfrm>
          <a:prstGeom prst="rect">
            <a:avLst/>
          </a:prstGeom>
          <a:solidFill>
            <a:schemeClr val="bg1"/>
          </a:solidFill>
        </p:spPr>
        <p:txBody>
          <a:bodyPr wrap="none" rtlCol="0">
            <a:spAutoFit/>
          </a:bodyPr>
          <a:lstStyle/>
          <a:p>
            <a:r>
              <a:rPr lang="ja-JP" altLang="en-US" sz="1600" dirty="0" smtClean="0">
                <a:solidFill>
                  <a:srgbClr val="FF0000"/>
                </a:solidFill>
              </a:rPr>
              <a:t>吸収の影響は</a:t>
            </a:r>
            <a:r>
              <a:rPr lang="en-US" altLang="ja-JP" sz="1600" dirty="0" smtClean="0">
                <a:solidFill>
                  <a:srgbClr val="FF0000"/>
                </a:solidFill>
              </a:rPr>
              <a:t>?</a:t>
            </a:r>
            <a:endParaRPr kumimoji="1" lang="ja-JP" altLang="en-US" sz="1600" dirty="0">
              <a:solidFill>
                <a:srgbClr val="FF0000"/>
              </a:solidFill>
            </a:endParaRPr>
          </a:p>
        </p:txBody>
      </p:sp>
    </p:spTree>
    <p:extLst>
      <p:ext uri="{BB962C8B-B14F-4D97-AF65-F5344CB8AC3E}">
        <p14:creationId xmlns:p14="http://schemas.microsoft.com/office/powerpoint/2010/main" xmlns="" val="40875184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43608" y="764704"/>
            <a:ext cx="7411003" cy="646331"/>
          </a:xfrm>
          <a:prstGeom prst="rect">
            <a:avLst/>
          </a:prstGeom>
          <a:noFill/>
        </p:spPr>
        <p:txBody>
          <a:bodyPr wrap="non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未知の環境での望遠鏡・装置技術</a:t>
            </a:r>
            <a:endPar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1763688" y="2060848"/>
            <a:ext cx="5301451" cy="4154984"/>
          </a:xfrm>
          <a:prstGeom prst="rect">
            <a:avLst/>
          </a:prstGeom>
          <a:noFill/>
          <a:ln>
            <a:solidFill>
              <a:srgbClr val="0070C0"/>
            </a:solidFill>
          </a:ln>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低温下での建設・運用</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(-80</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-20</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金属の低温脆性</a:t>
            </a:r>
            <a:endPar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水蒸気が過飽和</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着霜</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雪</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面上での設営</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基礎工事、不同沈下</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1000km</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の運搬</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振動</a:t>
            </a:r>
            <a:endPar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着雪・ダイヤモンドダスト対策</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細い通信でのリモート制御</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電力供給</a:t>
            </a:r>
          </a:p>
        </p:txBody>
      </p:sp>
    </p:spTree>
    <p:extLst>
      <p:ext uri="{BB962C8B-B14F-4D97-AF65-F5344CB8AC3E}">
        <p14:creationId xmlns:p14="http://schemas.microsoft.com/office/powerpoint/2010/main" xmlns="" val="22208281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19672" y="980728"/>
            <a:ext cx="56172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望遠鏡建設に関する諸問題</a:t>
            </a:r>
            <a:endPar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 name="テキスト ボックス 1"/>
          <p:cNvSpPr txBox="1"/>
          <p:nvPr/>
        </p:nvSpPr>
        <p:spPr>
          <a:xfrm>
            <a:off x="1632821" y="2276872"/>
            <a:ext cx="5609228" cy="1384995"/>
          </a:xfrm>
          <a:prstGeom prst="rect">
            <a:avLst/>
          </a:prstGeom>
          <a:noFill/>
        </p:spPr>
        <p:txBody>
          <a:bodyPr wrap="none" rtlCol="0">
            <a:spAutoFit/>
          </a:bodyPr>
          <a:lstStyle/>
          <a:p>
            <a:pPr marL="342900" indent="-342900">
              <a:buFont typeface="Wingdings" panose="05000000000000000000" pitchFamily="2" charset="2"/>
              <a:buChar char="Ø"/>
            </a:pPr>
            <a:r>
              <a:rPr kumimoji="1" lang="ja-JP" altLang="en-US" sz="2800" dirty="0" smtClean="0"/>
              <a:t>建設作業は夏期のみ（２－３ヶ月）</a:t>
            </a:r>
          </a:p>
          <a:p>
            <a:pPr marL="342900" indent="-342900">
              <a:buFont typeface="Wingdings" panose="05000000000000000000" pitchFamily="2" charset="2"/>
              <a:buChar char="Ø"/>
            </a:pPr>
            <a:endParaRPr lang="ja-JP" altLang="en-US" sz="2800" dirty="0"/>
          </a:p>
          <a:p>
            <a:pPr marL="342900" indent="-342900">
              <a:buFont typeface="Wingdings" panose="05000000000000000000" pitchFamily="2" charset="2"/>
              <a:buChar char="Ø"/>
            </a:pPr>
            <a:r>
              <a:rPr kumimoji="1" lang="ja-JP" altLang="en-US" sz="2800" dirty="0" smtClean="0"/>
              <a:t>遠征隊は１－２ヶ月</a:t>
            </a:r>
            <a:r>
              <a:rPr kumimoji="1" lang="en-US" altLang="ja-JP" sz="2800" dirty="0" smtClean="0"/>
              <a:t>/</a:t>
            </a:r>
            <a:r>
              <a:rPr kumimoji="1" lang="ja-JP" altLang="en-US" sz="2800" dirty="0" smtClean="0"/>
              <a:t>年</a:t>
            </a:r>
            <a:endParaRPr kumimoji="1" lang="ja-JP" altLang="en-US" sz="2800" dirty="0"/>
          </a:p>
        </p:txBody>
      </p:sp>
      <p:sp>
        <p:nvSpPr>
          <p:cNvPr id="3" name="テキスト ボックス 2"/>
          <p:cNvSpPr txBox="1"/>
          <p:nvPr/>
        </p:nvSpPr>
        <p:spPr>
          <a:xfrm>
            <a:off x="683568" y="4653136"/>
            <a:ext cx="8172400" cy="1200329"/>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400" dirty="0" smtClean="0">
                <a:solidFill>
                  <a:srgbClr val="FF0000"/>
                </a:solidFill>
              </a:rPr>
              <a:t>国立極地研究所による越冬基地と設営のサポートは不可欠</a:t>
            </a:r>
          </a:p>
          <a:p>
            <a:pPr marL="342900" indent="-342900">
              <a:buFont typeface="Arial" panose="020B0604020202020204" pitchFamily="34" charset="0"/>
              <a:buChar char="•"/>
            </a:pPr>
            <a:r>
              <a:rPr kumimoji="1" lang="ja-JP" altLang="en-US" sz="2400" dirty="0" smtClean="0">
                <a:solidFill>
                  <a:srgbClr val="FF0000"/>
                </a:solidFill>
              </a:rPr>
              <a:t>南極遠征は国家事業</a:t>
            </a:r>
            <a:endParaRPr kumimoji="1" lang="en-US" altLang="ja-JP" sz="2400" dirty="0" smtClean="0">
              <a:solidFill>
                <a:srgbClr val="FF0000"/>
              </a:solidFill>
            </a:endParaRPr>
          </a:p>
          <a:p>
            <a:pPr marL="342900" indent="-342900">
              <a:buFont typeface="Arial" panose="020B0604020202020204" pitchFamily="34" charset="0"/>
              <a:buChar char="•"/>
            </a:pPr>
            <a:r>
              <a:rPr kumimoji="1" lang="ja-JP" altLang="en-US" sz="2400" dirty="0" smtClean="0">
                <a:solidFill>
                  <a:srgbClr val="FF0000"/>
                </a:solidFill>
              </a:rPr>
              <a:t>観測隊員も輸送力などで限定</a:t>
            </a:r>
            <a:endParaRPr kumimoji="1" lang="ja-JP" altLang="en-US" sz="2400" dirty="0">
              <a:solidFill>
                <a:srgbClr val="FF0000"/>
              </a:solidFill>
            </a:endParaRPr>
          </a:p>
        </p:txBody>
      </p:sp>
    </p:spTree>
    <p:extLst>
      <p:ext uri="{BB962C8B-B14F-4D97-AF65-F5344CB8AC3E}">
        <p14:creationId xmlns:p14="http://schemas.microsoft.com/office/powerpoint/2010/main" xmlns="" val="34022184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259632" y="1032778"/>
            <a:ext cx="6934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一部は「宇宙環境」仕様で解決できるかもしれないが</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952204" y="2276872"/>
            <a:ext cx="7549768"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将来の望遠鏡基地として、様々な中小望遠鏡の容易な建設のための安価な技術</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1547664" y="4952435"/>
            <a:ext cx="62199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既存の技術と市販品の活用</a:t>
            </a:r>
            <a:endPar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33223533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896164" y="583951"/>
            <a:ext cx="502894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国内での極寒環境での実験</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26" name="Picture 2" descr="H:\document2013\outreach\天界\図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603501"/>
            <a:ext cx="2724646" cy="204348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テキスト ボックス 2"/>
          <p:cNvSpPr txBox="1"/>
          <p:nvPr/>
        </p:nvSpPr>
        <p:spPr>
          <a:xfrm>
            <a:off x="827584" y="3946687"/>
            <a:ext cx="164339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-80</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℃の冷凍庫</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5" name="図 4"/>
          <p:cNvPicPr>
            <a:picLocks noChangeAspect="1"/>
          </p:cNvPicPr>
          <p:nvPr/>
        </p:nvPicPr>
        <p:blipFill>
          <a:blip r:embed="rId3" cstate="print"/>
          <a:stretch>
            <a:fillRect/>
          </a:stretch>
        </p:blipFill>
        <p:spPr>
          <a:xfrm>
            <a:off x="3563888" y="1588573"/>
            <a:ext cx="2762304" cy="2073339"/>
          </a:xfrm>
          <a:prstGeom prst="rect">
            <a:avLst/>
          </a:prstGeom>
        </p:spPr>
      </p:pic>
      <p:sp>
        <p:nvSpPr>
          <p:cNvPr id="6" name="テキスト ボックス 5"/>
          <p:cNvSpPr txBox="1"/>
          <p:nvPr/>
        </p:nvSpPr>
        <p:spPr>
          <a:xfrm>
            <a:off x="3631252" y="3954252"/>
            <a:ext cx="2707793"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-60</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℃実験室</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北大低温研</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乾燥室がない</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7" name="Picture 4" descr="Rikubetsu1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48264" y="1362114"/>
            <a:ext cx="1724050" cy="2299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テキスト ボックス 11"/>
          <p:cNvSpPr txBox="1">
            <a:spLocks noChangeArrowheads="1"/>
          </p:cNvSpPr>
          <p:nvPr/>
        </p:nvSpPr>
        <p:spPr bwMode="auto">
          <a:xfrm>
            <a:off x="6693852" y="3946687"/>
            <a:ext cx="2232874" cy="369332"/>
          </a:xfrm>
          <a:prstGeom prst="rect">
            <a:avLst/>
          </a:prstGeom>
          <a:solidFill>
            <a:schemeClr val="bg1"/>
          </a:solidFill>
          <a:ln>
            <a:noFill/>
          </a:ln>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kumimoji="1" sz="2200">
                <a:solidFill>
                  <a:srgbClr val="404040"/>
                </a:solidFill>
                <a:latin typeface="Trebuchet MS" panose="020B0603020202020204" pitchFamily="34" charset="0"/>
                <a:ea typeface="HGｺﾞｼｯｸM" panose="020B0609000000000000" pitchFamily="49" charset="-128"/>
              </a:defRPr>
            </a:lvl1pPr>
            <a:lvl2pPr marL="742950" indent="-285750">
              <a:spcBef>
                <a:spcPct val="20000"/>
              </a:spcBef>
              <a:spcAft>
                <a:spcPts val="300"/>
              </a:spcAft>
              <a:buClr>
                <a:srgbClr val="C3260C"/>
              </a:buClr>
              <a:buSzPct val="130000"/>
              <a:buFont typeface="Georgia" panose="02040502050405020303" pitchFamily="18" charset="0"/>
              <a:buChar char="*"/>
              <a:defRPr kumimoji="1" sz="2000">
                <a:solidFill>
                  <a:srgbClr val="404040"/>
                </a:solidFill>
                <a:latin typeface="Trebuchet MS" panose="020B0603020202020204" pitchFamily="34" charset="0"/>
                <a:ea typeface="HGｺﾞｼｯｸM" panose="020B0609000000000000" pitchFamily="49" charset="-128"/>
              </a:defRPr>
            </a:lvl2pPr>
            <a:lvl3pPr marL="1143000" indent="-228600">
              <a:spcBef>
                <a:spcPct val="20000"/>
              </a:spcBef>
              <a:spcAft>
                <a:spcPts val="300"/>
              </a:spcAft>
              <a:buClr>
                <a:srgbClr val="C3260C"/>
              </a:buClr>
              <a:buSzPct val="130000"/>
              <a:buFont typeface="Georgia" panose="02040502050405020303" pitchFamily="18" charset="0"/>
              <a:buChar char="*"/>
              <a:defRPr kumimoji="1">
                <a:solidFill>
                  <a:srgbClr val="404040"/>
                </a:solidFill>
                <a:latin typeface="Trebuchet MS" panose="020B0603020202020204" pitchFamily="34" charset="0"/>
                <a:ea typeface="HGｺﾞｼｯｸM" panose="020B0609000000000000" pitchFamily="49" charset="-128"/>
              </a:defRPr>
            </a:lvl3pPr>
            <a:lvl4pPr marL="1600200" indent="-228600">
              <a:spcBef>
                <a:spcPct val="20000"/>
              </a:spcBef>
              <a:spcAft>
                <a:spcPts val="300"/>
              </a:spcAft>
              <a:buClr>
                <a:srgbClr val="C3260C"/>
              </a:buClr>
              <a:buSzPct val="130000"/>
              <a:buFont typeface="Georgia" panose="02040502050405020303" pitchFamily="18" charset="0"/>
              <a:buChar char="*"/>
              <a:defRPr kumimoji="1" sz="1600">
                <a:solidFill>
                  <a:srgbClr val="404040"/>
                </a:solidFill>
                <a:latin typeface="Trebuchet MS" panose="020B0603020202020204" pitchFamily="34" charset="0"/>
                <a:ea typeface="HGｺﾞｼｯｸM" panose="020B0609000000000000" pitchFamily="49" charset="-128"/>
              </a:defRPr>
            </a:lvl4pPr>
            <a:lvl5pPr marL="2057400" indent="-228600">
              <a:spcBef>
                <a:spcPct val="20000"/>
              </a:spcBef>
              <a:spcAft>
                <a:spcPts val="300"/>
              </a:spcAft>
              <a:buClr>
                <a:srgbClr val="C3260C"/>
              </a:buClr>
              <a:buSzPct val="130000"/>
              <a:buFont typeface="Georgia" panose="02040502050405020303" pitchFamily="18" charset="0"/>
              <a:buChar char="*"/>
              <a:defRPr kumimoji="1" sz="1400">
                <a:solidFill>
                  <a:srgbClr val="404040"/>
                </a:solidFill>
                <a:latin typeface="Trebuchet MS" panose="020B0603020202020204" pitchFamily="34" charset="0"/>
                <a:ea typeface="HGｺﾞｼｯｸM" panose="020B0609000000000000" pitchFamily="49" charset="-128"/>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kumimoji="1" sz="1400">
                <a:solidFill>
                  <a:srgbClr val="404040"/>
                </a:solidFill>
                <a:latin typeface="Trebuchet MS" panose="020B0603020202020204" pitchFamily="34" charset="0"/>
                <a:ea typeface="HGｺﾞｼｯｸM" panose="020B0609000000000000" pitchFamily="49" charset="-128"/>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kumimoji="1" sz="1400">
                <a:solidFill>
                  <a:srgbClr val="404040"/>
                </a:solidFill>
                <a:latin typeface="Trebuchet MS" panose="020B0603020202020204" pitchFamily="34" charset="0"/>
                <a:ea typeface="HGｺﾞｼｯｸM" panose="020B0609000000000000" pitchFamily="49" charset="-128"/>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kumimoji="1" sz="1400">
                <a:solidFill>
                  <a:srgbClr val="404040"/>
                </a:solidFill>
                <a:latin typeface="Trebuchet MS" panose="020B0603020202020204" pitchFamily="34" charset="0"/>
                <a:ea typeface="HGｺﾞｼｯｸM" panose="020B0609000000000000" pitchFamily="49" charset="-128"/>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kumimoji="1" sz="1400">
                <a:solidFill>
                  <a:srgbClr val="404040"/>
                </a:solidFill>
                <a:latin typeface="Trebuchet MS" panose="020B0603020202020204" pitchFamily="34" charset="0"/>
                <a:ea typeface="HGｺﾞｼｯｸM" panose="020B0609000000000000" pitchFamily="49" charset="-128"/>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-30</a:t>
            </a:r>
            <a:r>
              <a:rPr kumimoji="1" lang="ja-JP"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cs typeface="+mn-cs"/>
              </a:rPr>
              <a:t>℃北海道陸別町</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 name="テキスト ボックス 3"/>
          <p:cNvSpPr txBox="1"/>
          <p:nvPr/>
        </p:nvSpPr>
        <p:spPr>
          <a:xfrm>
            <a:off x="640948" y="5821811"/>
            <a:ext cx="803136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2</a:t>
            </a:r>
            <a:r>
              <a:rPr kumimoji="1" lang="ja-JP" altLang="en-US" sz="32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年に</a:t>
            </a:r>
            <a:r>
              <a:rPr kumimoji="1" lang="en-US" altLang="ja-JP" sz="32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1</a:t>
            </a:r>
            <a:r>
              <a:rPr kumimoji="1" lang="ja-JP" altLang="en-US" sz="32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回、</a:t>
            </a:r>
            <a:r>
              <a:rPr kumimoji="1" lang="en-US" altLang="ja-JP" sz="32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1-2</a:t>
            </a:r>
            <a:r>
              <a:rPr kumimoji="1" lang="ja-JP" altLang="en-US" sz="32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ヶ月程度の現地での試験・観測</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 name="テキスト ボックス 8"/>
          <p:cNvSpPr txBox="1"/>
          <p:nvPr/>
        </p:nvSpPr>
        <p:spPr>
          <a:xfrm>
            <a:off x="2387485" y="5117704"/>
            <a:ext cx="40463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ドームふじ基地遠征隊</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12906932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835696" y="692696"/>
            <a:ext cx="5705408" cy="46166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-80</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℃で運用する小型望遠鏡と観測装置</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1934961"/>
            <a:ext cx="3888432" cy="24302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テキスト ボックス 2"/>
          <p:cNvSpPr txBox="1"/>
          <p:nvPr/>
        </p:nvSpPr>
        <p:spPr>
          <a:xfrm>
            <a:off x="1547664" y="4522149"/>
            <a:ext cx="13901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40</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℃で観測</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032" y="1975502"/>
            <a:ext cx="3816424" cy="23852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テキスト ボックス 3"/>
          <p:cNvSpPr txBox="1"/>
          <p:nvPr/>
        </p:nvSpPr>
        <p:spPr>
          <a:xfrm>
            <a:off x="1187624" y="1421905"/>
            <a:ext cx="28055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40cm</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望遠鏡と赤外線カメラ</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5292080" y="1433356"/>
            <a:ext cx="26693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2x10cm</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トランジット望遠鏡</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5715740" y="4522149"/>
            <a:ext cx="21050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70</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℃で無人観測</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テキスト ボックス 6"/>
          <p:cNvSpPr txBox="1"/>
          <p:nvPr/>
        </p:nvSpPr>
        <p:spPr>
          <a:xfrm>
            <a:off x="3096482" y="4891481"/>
            <a:ext cx="2589170"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ケーブル被覆の交換</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モーターのグリス交換</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着霜対策</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40640530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699792" y="637237"/>
            <a:ext cx="3486852" cy="646331"/>
          </a:xfrm>
          <a:prstGeom prst="rect">
            <a:avLst/>
          </a:prstGeom>
          <a:noFill/>
        </p:spPr>
        <p:txBody>
          <a:bodyPr wrap="none" rtlCol="0">
            <a:spAutoFit/>
          </a:bodyPr>
          <a:lstStyle/>
          <a:p>
            <a:pPr marL="571500" indent="-571500">
              <a:buFont typeface="Wingdings" panose="05000000000000000000" pitchFamily="2" charset="2"/>
              <a:buChar char="Ø"/>
            </a:pPr>
            <a:r>
              <a:rPr lang="ja-JP" altLang="en-US" sz="3600" dirty="0" smtClean="0"/>
              <a:t>深刻な霜対策</a:t>
            </a:r>
            <a:endParaRPr kumimoji="1" lang="ja-JP" altLang="en-US" sz="3600" dirty="0"/>
          </a:p>
        </p:txBody>
      </p:sp>
      <p:sp>
        <p:nvSpPr>
          <p:cNvPr id="3" name="テキスト ボックス 2"/>
          <p:cNvSpPr txBox="1"/>
          <p:nvPr/>
        </p:nvSpPr>
        <p:spPr>
          <a:xfrm>
            <a:off x="971600" y="1700808"/>
            <a:ext cx="7337265" cy="461665"/>
          </a:xfrm>
          <a:prstGeom prst="rect">
            <a:avLst/>
          </a:prstGeom>
          <a:noFill/>
        </p:spPr>
        <p:txBody>
          <a:bodyPr wrap="none" rtlCol="0">
            <a:spAutoFit/>
          </a:bodyPr>
          <a:lstStyle/>
          <a:p>
            <a:r>
              <a:rPr kumimoji="1" lang="ja-JP" altLang="en-US" sz="2400" dirty="0" smtClean="0"/>
              <a:t>過飽和水蒸気の状態なので、放射冷却する場所に着霜</a:t>
            </a:r>
            <a:endParaRPr kumimoji="1" lang="ja-JP" altLang="en-US" sz="2400" dirty="0"/>
          </a:p>
        </p:txBody>
      </p:sp>
      <p:pic>
        <p:nvPicPr>
          <p:cNvPr id="4" name="図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9552" y="2996952"/>
            <a:ext cx="3275856" cy="2456892"/>
          </a:xfrm>
          <a:prstGeom prst="rect">
            <a:avLst/>
          </a:prstGeom>
        </p:spPr>
      </p:pic>
      <p:sp>
        <p:nvSpPr>
          <p:cNvPr id="5" name="テキスト ボックス 4"/>
          <p:cNvSpPr txBox="1"/>
          <p:nvPr/>
        </p:nvSpPr>
        <p:spPr>
          <a:xfrm>
            <a:off x="793928" y="5805264"/>
            <a:ext cx="2767104" cy="369332"/>
          </a:xfrm>
          <a:prstGeom prst="rect">
            <a:avLst/>
          </a:prstGeom>
          <a:noFill/>
        </p:spPr>
        <p:txBody>
          <a:bodyPr wrap="none" rtlCol="0">
            <a:spAutoFit/>
          </a:bodyPr>
          <a:lstStyle/>
          <a:p>
            <a:r>
              <a:rPr kumimoji="1" lang="en-US" altLang="ja-JP" dirty="0" smtClean="0"/>
              <a:t>40cm</a:t>
            </a:r>
            <a:r>
              <a:rPr kumimoji="1" lang="ja-JP" altLang="en-US" dirty="0" smtClean="0"/>
              <a:t>望遠鏡裏にヒーター</a:t>
            </a:r>
            <a:endParaRPr kumimoji="1" lang="ja-JP" altLang="en-US"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0232" y="2492896"/>
            <a:ext cx="2160240" cy="38756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テキスト ボックス 6"/>
          <p:cNvSpPr txBox="1"/>
          <p:nvPr/>
        </p:nvSpPr>
        <p:spPr>
          <a:xfrm>
            <a:off x="7020272" y="3501008"/>
            <a:ext cx="1984839" cy="369332"/>
          </a:xfrm>
          <a:prstGeom prst="rect">
            <a:avLst/>
          </a:prstGeom>
          <a:noFill/>
        </p:spPr>
        <p:txBody>
          <a:bodyPr wrap="none" rtlCol="0">
            <a:spAutoFit/>
          </a:bodyPr>
          <a:lstStyle/>
          <a:p>
            <a:r>
              <a:rPr kumimoji="1" lang="ja-JP" altLang="en-US" dirty="0" smtClean="0"/>
              <a:t>着霜しにくい塗料</a:t>
            </a:r>
            <a:r>
              <a:rPr kumimoji="1" lang="en-US" altLang="ja-JP" dirty="0" smtClean="0"/>
              <a:t>?</a:t>
            </a:r>
            <a:endParaRPr kumimoji="1" lang="ja-JP" altLang="en-US" dirty="0"/>
          </a:p>
        </p:txBody>
      </p:sp>
      <p:cxnSp>
        <p:nvCxnSpPr>
          <p:cNvPr id="9" name="直線矢印コネクタ 8"/>
          <p:cNvCxnSpPr>
            <a:stCxn id="7" idx="1"/>
          </p:cNvCxnSpPr>
          <p:nvPr/>
        </p:nvCxnSpPr>
        <p:spPr>
          <a:xfrm flipH="1" flipV="1">
            <a:off x="6372200" y="3501008"/>
            <a:ext cx="648072" cy="1846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5302184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6093" y="1335746"/>
            <a:ext cx="8126413" cy="508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テキスト ボックス 1"/>
          <p:cNvSpPr txBox="1"/>
          <p:nvPr/>
        </p:nvSpPr>
        <p:spPr>
          <a:xfrm>
            <a:off x="2051720" y="673405"/>
            <a:ext cx="47780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無人発電装置</a:t>
            </a:r>
            <a:r>
              <a:rPr kumimoji="1" lang="en-US" altLang="ja-JP"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PLATO-F (UNSW)</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2205667" y="1922263"/>
            <a:ext cx="47672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一回の給油で</a:t>
            </a:r>
            <a:r>
              <a:rPr kumimoji="1" lang="en-US" altLang="ja-JP" sz="32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1KW</a:t>
            </a:r>
            <a:r>
              <a:rPr kumimoji="1" lang="ja-JP" altLang="en-US" sz="32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を</a:t>
            </a:r>
            <a:r>
              <a:rPr kumimoji="1" lang="en-US" altLang="ja-JP" sz="32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2</a:t>
            </a:r>
            <a:r>
              <a:rPr kumimoji="1" lang="ja-JP" altLang="en-US" sz="32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年間</a:t>
            </a:r>
            <a:endParaRPr kumimoji="1" lang="ja-JP" altLang="en-US" sz="3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3181766" y="2646159"/>
            <a:ext cx="28150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128kbps</a:t>
            </a:r>
            <a:r>
              <a:rPr kumimoji="1" lang="ja-JP" altLang="en-US" sz="2800" b="0" i="0" u="none" strike="noStrike" kern="1200" cap="none" spc="0" normalizeH="0" baseline="0" noProof="0" dirty="0" err="1" smtClean="0">
                <a:ln>
                  <a:noFill/>
                </a:ln>
                <a:solidFill>
                  <a:prstClr val="white"/>
                </a:solidFill>
                <a:effectLst/>
                <a:uLnTx/>
                <a:uFillTx/>
                <a:latin typeface="Calibri"/>
                <a:ea typeface="ＭＳ Ｐゴシック" panose="020B0600070205080204" pitchFamily="50" charset="-128"/>
                <a:cs typeface="+mn-cs"/>
              </a:rPr>
              <a:t>での</a:t>
            </a:r>
            <a:r>
              <a:rPr kumimoji="1" lang="ja-JP" altLang="en-US" sz="2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通信</a:t>
            </a:r>
            <a:endParaRPr kumimoji="1" lang="en-US" altLang="ja-JP" sz="2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38206978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96752"/>
            <a:ext cx="9144000" cy="411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Oval 3"/>
          <p:cNvSpPr>
            <a:spLocks noChangeArrowheads="1"/>
          </p:cNvSpPr>
          <p:nvPr/>
        </p:nvSpPr>
        <p:spPr bwMode="auto">
          <a:xfrm>
            <a:off x="4103688" y="4320952"/>
            <a:ext cx="76200" cy="76200"/>
          </a:xfrm>
          <a:prstGeom prst="ellipse">
            <a:avLst/>
          </a:prstGeom>
          <a:solidFill>
            <a:schemeClr val="tx1"/>
          </a:solidFill>
          <a:ln w="9525">
            <a:solidFill>
              <a:schemeClr val="tx1"/>
            </a:solidFill>
            <a:round/>
            <a:headEnd/>
            <a:tailEnd/>
          </a:ln>
        </p:spPr>
        <p:txBody>
          <a:bodyPr wrap="none" anchor="ct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panose="020B0603020202020204" pitchFamily="34" charset="0"/>
              <a:ea typeface="ＭＳ Ｐゴシック" panose="020B0600070205080204" pitchFamily="50" charset="-128"/>
              <a:cs typeface="+mn-cs"/>
            </a:endParaRPr>
          </a:p>
        </p:txBody>
      </p:sp>
      <p:sp>
        <p:nvSpPr>
          <p:cNvPr id="88068" name="Oval 4"/>
          <p:cNvSpPr>
            <a:spLocks noChangeArrowheads="1"/>
          </p:cNvSpPr>
          <p:nvPr/>
        </p:nvSpPr>
        <p:spPr bwMode="auto">
          <a:xfrm>
            <a:off x="5983288" y="3981227"/>
            <a:ext cx="76200" cy="76200"/>
          </a:xfrm>
          <a:prstGeom prst="ellipse">
            <a:avLst/>
          </a:prstGeom>
          <a:solidFill>
            <a:srgbClr val="000000"/>
          </a:solidFill>
          <a:ln w="9525">
            <a:solidFill>
              <a:srgbClr val="000000"/>
            </a:solidFill>
            <a:round/>
            <a:headEnd/>
            <a:tailEnd/>
          </a:ln>
        </p:spPr>
        <p:txBody>
          <a:bodyPr wrap="none" anchor="ct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panose="020B0603020202020204" pitchFamily="34" charset="0"/>
              <a:ea typeface="ＭＳ Ｐゴシック" panose="020B0600070205080204" pitchFamily="50" charset="-128"/>
              <a:cs typeface="+mn-cs"/>
            </a:endParaRPr>
          </a:p>
        </p:txBody>
      </p:sp>
      <p:sp>
        <p:nvSpPr>
          <p:cNvPr id="88069" name="Freeform 5"/>
          <p:cNvSpPr>
            <a:spLocks/>
          </p:cNvSpPr>
          <p:nvPr/>
        </p:nvSpPr>
        <p:spPr bwMode="auto">
          <a:xfrm>
            <a:off x="3959225" y="2663602"/>
            <a:ext cx="344488" cy="576263"/>
          </a:xfrm>
          <a:custGeom>
            <a:avLst/>
            <a:gdLst>
              <a:gd name="T0" fmla="*/ 2147483647 w 336"/>
              <a:gd name="T1" fmla="*/ 0 h 624"/>
              <a:gd name="T2" fmla="*/ 2147483647 w 336"/>
              <a:gd name="T3" fmla="*/ 2147483647 h 624"/>
              <a:gd name="T4" fmla="*/ 0 w 336"/>
              <a:gd name="T5" fmla="*/ 2147483647 h 624"/>
              <a:gd name="T6" fmla="*/ 0 60000 65536"/>
              <a:gd name="T7" fmla="*/ 0 60000 65536"/>
              <a:gd name="T8" fmla="*/ 0 60000 65536"/>
              <a:gd name="T9" fmla="*/ 0 w 336"/>
              <a:gd name="T10" fmla="*/ 0 h 624"/>
              <a:gd name="T11" fmla="*/ 336 w 336"/>
              <a:gd name="T12" fmla="*/ 624 h 624"/>
            </a:gdLst>
            <a:ahLst/>
            <a:cxnLst>
              <a:cxn ang="T6">
                <a:pos x="T0" y="T1"/>
              </a:cxn>
              <a:cxn ang="T7">
                <a:pos x="T2" y="T3"/>
              </a:cxn>
              <a:cxn ang="T8">
                <a:pos x="T4" y="T5"/>
              </a:cxn>
            </a:cxnLst>
            <a:rect l="T9" t="T10" r="T11" b="T12"/>
            <a:pathLst>
              <a:path w="336" h="624">
                <a:moveTo>
                  <a:pt x="336" y="0"/>
                </a:moveTo>
                <a:cubicBezTo>
                  <a:pt x="244" y="140"/>
                  <a:pt x="152" y="280"/>
                  <a:pt x="96" y="384"/>
                </a:cubicBezTo>
                <a:cubicBezTo>
                  <a:pt x="40" y="488"/>
                  <a:pt x="20" y="556"/>
                  <a:pt x="0" y="624"/>
                </a:cubicBezTo>
              </a:path>
            </a:pathLst>
          </a:custGeom>
          <a:noFill/>
          <a:ln w="38100">
            <a:solidFill>
              <a:srgbClr val="800000"/>
            </a:solidFill>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8070" name="Freeform 6"/>
          <p:cNvSpPr>
            <a:spLocks/>
          </p:cNvSpPr>
          <p:nvPr/>
        </p:nvSpPr>
        <p:spPr bwMode="auto">
          <a:xfrm>
            <a:off x="3887788" y="3671665"/>
            <a:ext cx="142875" cy="576262"/>
          </a:xfrm>
          <a:custGeom>
            <a:avLst/>
            <a:gdLst>
              <a:gd name="T0" fmla="*/ 0 w 144"/>
              <a:gd name="T1" fmla="*/ 0 h 384"/>
              <a:gd name="T2" fmla="*/ 2147483647 w 144"/>
              <a:gd name="T3" fmla="*/ 2147483647 h 384"/>
              <a:gd name="T4" fmla="*/ 0 60000 65536"/>
              <a:gd name="T5" fmla="*/ 0 60000 65536"/>
              <a:gd name="T6" fmla="*/ 0 w 144"/>
              <a:gd name="T7" fmla="*/ 0 h 384"/>
              <a:gd name="T8" fmla="*/ 144 w 144"/>
              <a:gd name="T9" fmla="*/ 384 h 384"/>
            </a:gdLst>
            <a:ahLst/>
            <a:cxnLst>
              <a:cxn ang="T4">
                <a:pos x="T0" y="T1"/>
              </a:cxn>
              <a:cxn ang="T5">
                <a:pos x="T2" y="T3"/>
              </a:cxn>
            </a:cxnLst>
            <a:rect l="T6" t="T7" r="T8" b="T9"/>
            <a:pathLst>
              <a:path w="144" h="384">
                <a:moveTo>
                  <a:pt x="0" y="0"/>
                </a:moveTo>
                <a:cubicBezTo>
                  <a:pt x="0" y="0"/>
                  <a:pt x="72" y="192"/>
                  <a:pt x="144" y="384"/>
                </a:cubicBezTo>
              </a:path>
            </a:pathLst>
          </a:custGeom>
          <a:noFill/>
          <a:ln w="38100">
            <a:solidFill>
              <a:srgbClr val="800000"/>
            </a:solidFill>
            <a:round/>
            <a:headEnd/>
            <a:tailEnd type="arrow" w="med" len="me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8071" name="Oval 7"/>
          <p:cNvSpPr>
            <a:spLocks noChangeArrowheads="1"/>
          </p:cNvSpPr>
          <p:nvPr/>
        </p:nvSpPr>
        <p:spPr bwMode="auto">
          <a:xfrm>
            <a:off x="3814763" y="3600227"/>
            <a:ext cx="76200" cy="76200"/>
          </a:xfrm>
          <a:prstGeom prst="ellipse">
            <a:avLst/>
          </a:prstGeom>
          <a:solidFill>
            <a:schemeClr val="tx1"/>
          </a:solidFill>
          <a:ln w="9525">
            <a:solidFill>
              <a:schemeClr val="tx1"/>
            </a:solidFill>
            <a:round/>
            <a:headEnd/>
            <a:tailEnd/>
          </a:ln>
        </p:spPr>
        <p:txBody>
          <a:bodyPr wrap="none" anchor="ct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panose="020B0603020202020204" pitchFamily="34" charset="0"/>
              <a:ea typeface="ＭＳ Ｐゴシック" panose="020B0600070205080204" pitchFamily="50" charset="-128"/>
              <a:cs typeface="+mn-cs"/>
            </a:endParaRPr>
          </a:p>
        </p:txBody>
      </p:sp>
      <p:sp>
        <p:nvSpPr>
          <p:cNvPr id="88072" name="Oval 8"/>
          <p:cNvSpPr>
            <a:spLocks noChangeArrowheads="1"/>
          </p:cNvSpPr>
          <p:nvPr/>
        </p:nvSpPr>
        <p:spPr bwMode="auto">
          <a:xfrm>
            <a:off x="4030663" y="4247927"/>
            <a:ext cx="76200" cy="76200"/>
          </a:xfrm>
          <a:prstGeom prst="ellipse">
            <a:avLst/>
          </a:prstGeom>
          <a:solidFill>
            <a:srgbClr val="000000"/>
          </a:solidFill>
          <a:ln w="9525">
            <a:solidFill>
              <a:srgbClr val="000000"/>
            </a:solidFill>
            <a:round/>
            <a:headEnd/>
            <a:tailEnd/>
          </a:ln>
        </p:spPr>
        <p:txBody>
          <a:bodyPr wrap="none" anchor="ct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panose="020B0603020202020204" pitchFamily="34" charset="0"/>
              <a:ea typeface="ＭＳ Ｐゴシック" panose="020B0600070205080204" pitchFamily="50" charset="-128"/>
              <a:cs typeface="+mn-cs"/>
            </a:endParaRPr>
          </a:p>
        </p:txBody>
      </p:sp>
      <p:sp>
        <p:nvSpPr>
          <p:cNvPr id="88073" name="Text Box 9"/>
          <p:cNvSpPr txBox="1">
            <a:spLocks noChangeArrowheads="1"/>
          </p:cNvSpPr>
          <p:nvPr/>
        </p:nvSpPr>
        <p:spPr bwMode="auto">
          <a:xfrm>
            <a:off x="2916238" y="2131790"/>
            <a:ext cx="17367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ドームふじ基地</a:t>
            </a:r>
            <a:endParaRPr kumimoji="1" lang="en-US" altLang="ja-JP" sz="1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88074" name="Text Box 10"/>
          <p:cNvSpPr txBox="1">
            <a:spLocks noChangeArrowheads="1"/>
          </p:cNvSpPr>
          <p:nvPr/>
        </p:nvSpPr>
        <p:spPr bwMode="auto">
          <a:xfrm>
            <a:off x="6300788" y="3789140"/>
            <a:ext cx="2228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Novolazarevskaya</a:t>
            </a:r>
            <a:r>
              <a:rPr kumimoji="1" lang="en-US" altLang="ja-JP"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 </a:t>
            </a:r>
          </a:p>
        </p:txBody>
      </p:sp>
      <p:sp>
        <p:nvSpPr>
          <p:cNvPr id="88075" name="Text Box 11"/>
          <p:cNvSpPr txBox="1">
            <a:spLocks noChangeArrowheads="1"/>
          </p:cNvSpPr>
          <p:nvPr/>
        </p:nvSpPr>
        <p:spPr bwMode="auto">
          <a:xfrm>
            <a:off x="3851275" y="4411440"/>
            <a:ext cx="101181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ＭＳ Ｐゴシック" panose="020B0600070205080204" pitchFamily="50" charset="-128"/>
                <a:cs typeface="+mn-cs"/>
              </a:rPr>
              <a:t>昭和基地</a:t>
            </a:r>
            <a:endParaRPr kumimoji="1" lang="en-US" altLang="ja-JP" sz="16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88076" name="Oval 14"/>
          <p:cNvSpPr>
            <a:spLocks noChangeArrowheads="1"/>
          </p:cNvSpPr>
          <p:nvPr/>
        </p:nvSpPr>
        <p:spPr bwMode="auto">
          <a:xfrm>
            <a:off x="3887788" y="3239865"/>
            <a:ext cx="76200" cy="76200"/>
          </a:xfrm>
          <a:prstGeom prst="ellipse">
            <a:avLst/>
          </a:prstGeom>
          <a:solidFill>
            <a:srgbClr val="000000"/>
          </a:solidFill>
          <a:ln w="9525">
            <a:solidFill>
              <a:schemeClr val="tx1"/>
            </a:solidFill>
            <a:round/>
            <a:headEnd/>
            <a:tailEnd/>
          </a:ln>
        </p:spPr>
        <p:txBody>
          <a:bodyPr wrap="none" anchor="ct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panose="020B0603020202020204" pitchFamily="34" charset="0"/>
              <a:ea typeface="ＭＳ Ｐゴシック" panose="020B0600070205080204" pitchFamily="50" charset="-128"/>
              <a:cs typeface="+mn-cs"/>
            </a:endParaRPr>
          </a:p>
        </p:txBody>
      </p:sp>
      <p:sp>
        <p:nvSpPr>
          <p:cNvPr id="88077" name="Text Box 15"/>
          <p:cNvSpPr txBox="1">
            <a:spLocks noChangeArrowheads="1"/>
          </p:cNvSpPr>
          <p:nvPr/>
        </p:nvSpPr>
        <p:spPr bwMode="auto">
          <a:xfrm>
            <a:off x="6623050" y="5230590"/>
            <a:ext cx="1144588" cy="3079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ケープタウン</a:t>
            </a:r>
            <a:endParaRPr kumimoji="1" lang="en-US" altLang="ja-JP" sz="1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88078" name="Oval 16"/>
          <p:cNvSpPr>
            <a:spLocks noChangeArrowheads="1"/>
          </p:cNvSpPr>
          <p:nvPr/>
        </p:nvSpPr>
        <p:spPr bwMode="auto">
          <a:xfrm>
            <a:off x="4319588" y="2592165"/>
            <a:ext cx="76200" cy="762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panose="020B0603020202020204" pitchFamily="34" charset="0"/>
              <a:ea typeface="ＭＳ Ｐゴシック" panose="020B0600070205080204" pitchFamily="50" charset="-128"/>
              <a:cs typeface="+mn-cs"/>
            </a:endParaRPr>
          </a:p>
        </p:txBody>
      </p:sp>
      <p:sp>
        <p:nvSpPr>
          <p:cNvPr id="88079" name="Line 17"/>
          <p:cNvSpPr>
            <a:spLocks noChangeShapeType="1"/>
          </p:cNvSpPr>
          <p:nvPr/>
        </p:nvSpPr>
        <p:spPr bwMode="auto">
          <a:xfrm flipV="1">
            <a:off x="3011488" y="4606702"/>
            <a:ext cx="914400" cy="1066800"/>
          </a:xfrm>
          <a:prstGeom prst="line">
            <a:avLst/>
          </a:prstGeom>
          <a:noFill/>
          <a:ln w="22225">
            <a:solidFill>
              <a:srgbClr val="008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8080" name="Line 18"/>
          <p:cNvSpPr>
            <a:spLocks noChangeShapeType="1"/>
          </p:cNvSpPr>
          <p:nvPr/>
        </p:nvSpPr>
        <p:spPr bwMode="auto">
          <a:xfrm flipV="1">
            <a:off x="2935288" y="4530502"/>
            <a:ext cx="990600" cy="1143000"/>
          </a:xfrm>
          <a:prstGeom prst="line">
            <a:avLst/>
          </a:prstGeom>
          <a:noFill/>
          <a:ln w="22225">
            <a:solidFill>
              <a:srgbClr val="FF3300"/>
            </a:solidFill>
            <a:round/>
            <a:headEnd type="arrow" w="med" len="me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8081" name="Text Box 19"/>
          <p:cNvSpPr txBox="1">
            <a:spLocks noChangeArrowheads="1"/>
          </p:cNvSpPr>
          <p:nvPr/>
        </p:nvSpPr>
        <p:spPr bwMode="auto">
          <a:xfrm>
            <a:off x="4356100" y="6330727"/>
            <a:ext cx="7175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mpd="dbl">
                <a:solidFill>
                  <a:srgbClr val="000000"/>
                </a:solidFill>
                <a:miter lim="800000"/>
                <a:headEnd/>
                <a:tailEnd/>
              </a14:hiddenLine>
            </a:ext>
          </a:extLst>
        </p:spPr>
        <p:txBody>
          <a:bodyPr wrap="none">
            <a:spAutoFit/>
          </a:bodyP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しらせ</a:t>
            </a:r>
            <a:endParaRPr kumimoji="1" lang="en-US" altLang="ja-JP" sz="16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88082" name="Text Box 21"/>
          <p:cNvSpPr txBox="1">
            <a:spLocks noChangeArrowheads="1"/>
          </p:cNvSpPr>
          <p:nvPr/>
        </p:nvSpPr>
        <p:spPr bwMode="auto">
          <a:xfrm>
            <a:off x="2325688" y="5825902"/>
            <a:ext cx="1449387" cy="3381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フリーマントル</a:t>
            </a:r>
            <a:r>
              <a:rPr kumimoji="1" lang="en-US" altLang="ja-JP" sz="16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 </a:t>
            </a:r>
          </a:p>
        </p:txBody>
      </p:sp>
      <p:sp>
        <p:nvSpPr>
          <p:cNvPr id="88083" name="Text Box 22"/>
          <p:cNvSpPr txBox="1">
            <a:spLocks noChangeArrowheads="1"/>
          </p:cNvSpPr>
          <p:nvPr/>
        </p:nvSpPr>
        <p:spPr bwMode="auto">
          <a:xfrm>
            <a:off x="1835150" y="5470302"/>
            <a:ext cx="809625" cy="3079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シドニー</a:t>
            </a:r>
            <a:endParaRPr kumimoji="1" lang="en-US" altLang="ja-JP" sz="1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88084" name="Line 23"/>
          <p:cNvSpPr>
            <a:spLocks noChangeShapeType="1"/>
          </p:cNvSpPr>
          <p:nvPr/>
        </p:nvSpPr>
        <p:spPr bwMode="auto">
          <a:xfrm flipH="1" flipV="1">
            <a:off x="7419975" y="5560790"/>
            <a:ext cx="152400" cy="762000"/>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8085" name="Line 24"/>
          <p:cNvSpPr>
            <a:spLocks noChangeShapeType="1"/>
          </p:cNvSpPr>
          <p:nvPr/>
        </p:nvSpPr>
        <p:spPr bwMode="auto">
          <a:xfrm>
            <a:off x="7308850" y="5589365"/>
            <a:ext cx="152400" cy="7620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8086" name="Text Box 25"/>
          <p:cNvSpPr txBox="1">
            <a:spLocks noChangeArrowheads="1"/>
          </p:cNvSpPr>
          <p:nvPr/>
        </p:nvSpPr>
        <p:spPr bwMode="auto">
          <a:xfrm>
            <a:off x="7092950" y="6381527"/>
            <a:ext cx="703263"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 </a:t>
            </a:r>
            <a:r>
              <a:rPr kumimoji="1" lang="ja-JP" altLang="en-US" sz="1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日本</a:t>
            </a:r>
            <a:endParaRPr kumimoji="1" lang="en-US" altLang="ja-JP" sz="1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pic>
        <p:nvPicPr>
          <p:cNvPr id="88087" name="Picture 2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49688" y="5597302"/>
            <a:ext cx="1676400" cy="79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88" name="Picture 2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93838" y="3139852"/>
            <a:ext cx="16764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89" name="Line 28"/>
          <p:cNvSpPr>
            <a:spLocks noChangeShapeType="1"/>
          </p:cNvSpPr>
          <p:nvPr/>
        </p:nvSpPr>
        <p:spPr bwMode="auto">
          <a:xfrm flipH="1">
            <a:off x="1182688" y="5749702"/>
            <a:ext cx="914400" cy="3048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8090" name="Line 29"/>
          <p:cNvSpPr>
            <a:spLocks noChangeShapeType="1"/>
          </p:cNvSpPr>
          <p:nvPr/>
        </p:nvSpPr>
        <p:spPr bwMode="auto">
          <a:xfrm flipV="1">
            <a:off x="1335088" y="5978302"/>
            <a:ext cx="990600" cy="152400"/>
          </a:xfrm>
          <a:prstGeom prst="line">
            <a:avLst/>
          </a:prstGeom>
          <a:noFill/>
          <a:ln w="9525">
            <a:solidFill>
              <a:srgbClr val="008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8091" name="Text Box 30"/>
          <p:cNvSpPr txBox="1">
            <a:spLocks noChangeArrowheads="1"/>
          </p:cNvSpPr>
          <p:nvPr/>
        </p:nvSpPr>
        <p:spPr bwMode="auto">
          <a:xfrm>
            <a:off x="6372225" y="3212877"/>
            <a:ext cx="1573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mpd="dbl">
                <a:solidFill>
                  <a:srgbClr val="000000"/>
                </a:solidFill>
                <a:miter lim="800000"/>
                <a:headEnd/>
                <a:tailEnd/>
              </a14:hiddenLine>
            </a:ext>
          </a:extLst>
        </p:spPr>
        <p:txBody>
          <a:bodyPr wrap="none">
            <a:spAutoFit/>
          </a:bodyP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sng" strike="noStrike" kern="1200" cap="none" spc="0" normalizeH="0" baseline="0" noProof="0">
                <a:ln>
                  <a:noFill/>
                </a:ln>
                <a:solidFill>
                  <a:srgbClr val="FF3300"/>
                </a:solidFill>
                <a:effectLst/>
                <a:uLnTx/>
                <a:uFillTx/>
                <a:latin typeface="Times New Roman" panose="02020603050405020304" pitchFamily="18" charset="0"/>
                <a:ea typeface="ＭＳ Ｐゴシック" panose="020B0600070205080204" pitchFamily="50" charset="-128"/>
                <a:cs typeface="+mn-cs"/>
              </a:rPr>
              <a:t>Basler Turbo </a:t>
            </a:r>
            <a:r>
              <a:rPr kumimoji="1" lang="ja-JP" altLang="en-US" sz="1200" b="1" i="0" u="sng" strike="noStrike" kern="1200" cap="none" spc="0" normalizeH="0" baseline="0" noProof="0">
                <a:ln>
                  <a:noFill/>
                </a:ln>
                <a:solidFill>
                  <a:srgbClr val="FF33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200" b="1" i="0" u="sng" strike="noStrike" kern="1200" cap="none" spc="0" normalizeH="0" baseline="0" noProof="0">
                <a:ln>
                  <a:noFill/>
                </a:ln>
                <a:solidFill>
                  <a:srgbClr val="FF3300"/>
                </a:solidFill>
                <a:effectLst/>
                <a:uLnTx/>
                <a:uFillTx/>
                <a:latin typeface="Times New Roman" panose="02020603050405020304" pitchFamily="18" charset="0"/>
                <a:ea typeface="ＭＳ Ｐゴシック" panose="020B0600070205080204" pitchFamily="50" charset="-128"/>
                <a:cs typeface="+mn-cs"/>
              </a:rPr>
              <a:t>BT67)</a:t>
            </a:r>
          </a:p>
        </p:txBody>
      </p:sp>
      <p:sp>
        <p:nvSpPr>
          <p:cNvPr id="88092" name="Line 31"/>
          <p:cNvSpPr>
            <a:spLocks noChangeShapeType="1"/>
          </p:cNvSpPr>
          <p:nvPr/>
        </p:nvSpPr>
        <p:spPr bwMode="auto">
          <a:xfrm flipH="1" flipV="1">
            <a:off x="3959225" y="3312890"/>
            <a:ext cx="1944688" cy="647700"/>
          </a:xfrm>
          <a:prstGeom prst="line">
            <a:avLst/>
          </a:prstGeom>
          <a:noFill/>
          <a:ln w="38100">
            <a:solidFill>
              <a:srgbClr val="008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8093" name="Freeform 32"/>
          <p:cNvSpPr>
            <a:spLocks/>
          </p:cNvSpPr>
          <p:nvPr/>
        </p:nvSpPr>
        <p:spPr bwMode="auto">
          <a:xfrm flipV="1">
            <a:off x="3887788" y="3239865"/>
            <a:ext cx="73025" cy="358775"/>
          </a:xfrm>
          <a:custGeom>
            <a:avLst/>
            <a:gdLst>
              <a:gd name="T0" fmla="*/ 0 w 144"/>
              <a:gd name="T1" fmla="*/ 0 h 384"/>
              <a:gd name="T2" fmla="*/ 2147483647 w 144"/>
              <a:gd name="T3" fmla="*/ 2147483647 h 384"/>
              <a:gd name="T4" fmla="*/ 0 60000 65536"/>
              <a:gd name="T5" fmla="*/ 0 60000 65536"/>
              <a:gd name="T6" fmla="*/ 0 w 144"/>
              <a:gd name="T7" fmla="*/ 0 h 384"/>
              <a:gd name="T8" fmla="*/ 144 w 144"/>
              <a:gd name="T9" fmla="*/ 384 h 384"/>
            </a:gdLst>
            <a:ahLst/>
            <a:cxnLst>
              <a:cxn ang="T4">
                <a:pos x="T0" y="T1"/>
              </a:cxn>
              <a:cxn ang="T5">
                <a:pos x="T2" y="T3"/>
              </a:cxn>
            </a:cxnLst>
            <a:rect l="T6" t="T7" r="T8" b="T9"/>
            <a:pathLst>
              <a:path w="144" h="384">
                <a:moveTo>
                  <a:pt x="0" y="0"/>
                </a:moveTo>
                <a:cubicBezTo>
                  <a:pt x="0" y="0"/>
                  <a:pt x="72" y="192"/>
                  <a:pt x="144" y="384"/>
                </a:cubicBezTo>
              </a:path>
            </a:pathLst>
          </a:custGeom>
          <a:noFill/>
          <a:ln w="38100">
            <a:solidFill>
              <a:srgbClr val="800000"/>
            </a:solidFill>
            <a:round/>
            <a:headEnd type="arrow" w="med" len="med"/>
            <a:tailEnd type="none" w="med" len="me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8094" name="Line 34"/>
          <p:cNvSpPr>
            <a:spLocks noChangeShapeType="1"/>
          </p:cNvSpPr>
          <p:nvPr/>
        </p:nvSpPr>
        <p:spPr bwMode="auto">
          <a:xfrm flipH="1" flipV="1">
            <a:off x="6011863" y="4076477"/>
            <a:ext cx="1295400" cy="1079500"/>
          </a:xfrm>
          <a:prstGeom prst="line">
            <a:avLst/>
          </a:prstGeom>
          <a:noFill/>
          <a:ln w="38100">
            <a:solidFill>
              <a:srgbClr val="FF3300"/>
            </a:solidFill>
            <a:round/>
            <a:headEnd type="arrow" w="med" len="me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8095" name="Line 35"/>
          <p:cNvSpPr>
            <a:spLocks noChangeShapeType="1"/>
          </p:cNvSpPr>
          <p:nvPr/>
        </p:nvSpPr>
        <p:spPr bwMode="auto">
          <a:xfrm flipH="1" flipV="1">
            <a:off x="6084888" y="4005040"/>
            <a:ext cx="1355725" cy="1127125"/>
          </a:xfrm>
          <a:prstGeom prst="line">
            <a:avLst/>
          </a:prstGeom>
          <a:noFill/>
          <a:ln w="38100">
            <a:solidFill>
              <a:srgbClr val="008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8096" name="Line 36"/>
          <p:cNvSpPr>
            <a:spLocks noChangeShapeType="1"/>
          </p:cNvSpPr>
          <p:nvPr/>
        </p:nvSpPr>
        <p:spPr bwMode="auto">
          <a:xfrm flipV="1">
            <a:off x="4103688" y="4032027"/>
            <a:ext cx="1800225" cy="215900"/>
          </a:xfrm>
          <a:prstGeom prst="line">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88097" name="Picture 3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940425" y="2276252"/>
            <a:ext cx="2052638" cy="87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98" name="Freeform 38"/>
          <p:cNvSpPr>
            <a:spLocks/>
          </p:cNvSpPr>
          <p:nvPr/>
        </p:nvSpPr>
        <p:spPr bwMode="auto">
          <a:xfrm>
            <a:off x="3959225" y="2663602"/>
            <a:ext cx="415925" cy="649288"/>
          </a:xfrm>
          <a:custGeom>
            <a:avLst/>
            <a:gdLst>
              <a:gd name="T0" fmla="*/ 2147483647 w 336"/>
              <a:gd name="T1" fmla="*/ 0 h 624"/>
              <a:gd name="T2" fmla="*/ 2147483647 w 336"/>
              <a:gd name="T3" fmla="*/ 2147483647 h 624"/>
              <a:gd name="T4" fmla="*/ 0 w 336"/>
              <a:gd name="T5" fmla="*/ 2147483647 h 624"/>
              <a:gd name="T6" fmla="*/ 0 60000 65536"/>
              <a:gd name="T7" fmla="*/ 0 60000 65536"/>
              <a:gd name="T8" fmla="*/ 0 60000 65536"/>
              <a:gd name="T9" fmla="*/ 0 w 336"/>
              <a:gd name="T10" fmla="*/ 0 h 624"/>
              <a:gd name="T11" fmla="*/ 336 w 336"/>
              <a:gd name="T12" fmla="*/ 624 h 624"/>
            </a:gdLst>
            <a:ahLst/>
            <a:cxnLst>
              <a:cxn ang="T6">
                <a:pos x="T0" y="T1"/>
              </a:cxn>
              <a:cxn ang="T7">
                <a:pos x="T2" y="T3"/>
              </a:cxn>
              <a:cxn ang="T8">
                <a:pos x="T4" y="T5"/>
              </a:cxn>
            </a:cxnLst>
            <a:rect l="T9" t="T10" r="T11" b="T12"/>
            <a:pathLst>
              <a:path w="336" h="624">
                <a:moveTo>
                  <a:pt x="336" y="0"/>
                </a:moveTo>
                <a:cubicBezTo>
                  <a:pt x="244" y="140"/>
                  <a:pt x="152" y="280"/>
                  <a:pt x="96" y="384"/>
                </a:cubicBezTo>
                <a:cubicBezTo>
                  <a:pt x="40" y="488"/>
                  <a:pt x="20" y="556"/>
                  <a:pt x="0" y="624"/>
                </a:cubicBezTo>
              </a:path>
            </a:pathLst>
          </a:custGeom>
          <a:noFill/>
          <a:ln w="38100">
            <a:solidFill>
              <a:srgbClr val="008080"/>
            </a:solidFill>
            <a:round/>
            <a:headEnd type="arrow" w="med" len="med"/>
            <a:tailEnd type="none" w="med" len="me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8099" name="Text Box 41"/>
          <p:cNvSpPr txBox="1">
            <a:spLocks noChangeArrowheads="1"/>
          </p:cNvSpPr>
          <p:nvPr/>
        </p:nvSpPr>
        <p:spPr bwMode="auto">
          <a:xfrm>
            <a:off x="539750" y="6165627"/>
            <a:ext cx="703263"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 </a:t>
            </a:r>
            <a:r>
              <a:rPr kumimoji="1" lang="ja-JP" altLang="en-US" sz="1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rPr>
              <a:t>日本</a:t>
            </a:r>
            <a:endParaRPr kumimoji="1" lang="en-US" altLang="ja-JP" sz="1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88101" name="Text Box 44"/>
          <p:cNvSpPr txBox="1">
            <a:spLocks noChangeArrowheads="1"/>
          </p:cNvSpPr>
          <p:nvPr/>
        </p:nvSpPr>
        <p:spPr bwMode="auto">
          <a:xfrm>
            <a:off x="4572000" y="2565177"/>
            <a:ext cx="6477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3810m</a:t>
            </a:r>
          </a:p>
        </p:txBody>
      </p:sp>
      <p:sp>
        <p:nvSpPr>
          <p:cNvPr id="88102" name="Text Box 45"/>
          <p:cNvSpPr txBox="1">
            <a:spLocks noChangeArrowheads="1"/>
          </p:cNvSpPr>
          <p:nvPr/>
        </p:nvSpPr>
        <p:spPr bwMode="auto">
          <a:xfrm>
            <a:off x="4140200" y="3068415"/>
            <a:ext cx="6477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rPr>
              <a:t>2800m</a:t>
            </a:r>
          </a:p>
        </p:txBody>
      </p:sp>
      <p:sp>
        <p:nvSpPr>
          <p:cNvPr id="40" name="テキスト ボックス 1"/>
          <p:cNvSpPr txBox="1">
            <a:spLocks noChangeArrowheads="1"/>
          </p:cNvSpPr>
          <p:nvPr/>
        </p:nvSpPr>
        <p:spPr bwMode="auto">
          <a:xfrm>
            <a:off x="2434353" y="436995"/>
            <a:ext cx="392286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Trebuchet MS" panose="020B0603020202020204" pitchFamily="34" charset="0"/>
                <a:ea typeface="ＭＳ Ｐゴシック" panose="020B0600070205080204" pitchFamily="50" charset="-128"/>
              </a:defRPr>
            </a:lvl1pPr>
            <a:lvl2pPr marL="742950" indent="-285750" eaLnBrk="0" hangingPunct="0">
              <a:defRPr kumimoji="1">
                <a:solidFill>
                  <a:schemeClr val="tx1"/>
                </a:solidFill>
                <a:latin typeface="Trebuchet MS" panose="020B0603020202020204" pitchFamily="34" charset="0"/>
                <a:ea typeface="ＭＳ Ｐゴシック" panose="020B0600070205080204" pitchFamily="50" charset="-128"/>
              </a:defRPr>
            </a:lvl2pPr>
            <a:lvl3pPr marL="1143000" indent="-228600" eaLnBrk="0" hangingPunct="0">
              <a:defRPr kumimoji="1">
                <a:solidFill>
                  <a:schemeClr val="tx1"/>
                </a:solidFill>
                <a:latin typeface="Trebuchet MS" panose="020B0603020202020204" pitchFamily="34" charset="0"/>
                <a:ea typeface="ＭＳ Ｐゴシック" panose="020B0600070205080204" pitchFamily="50" charset="-128"/>
              </a:defRPr>
            </a:lvl3pPr>
            <a:lvl4pPr marL="1600200" indent="-228600" eaLnBrk="0" hangingPunct="0">
              <a:defRPr kumimoji="1">
                <a:solidFill>
                  <a:schemeClr val="tx1"/>
                </a:solidFill>
                <a:latin typeface="Trebuchet MS" panose="020B0603020202020204" pitchFamily="34" charset="0"/>
                <a:ea typeface="ＭＳ Ｐゴシック" panose="020B0600070205080204" pitchFamily="50" charset="-128"/>
              </a:defRPr>
            </a:lvl4pPr>
            <a:lvl5pPr marL="2057400" indent="-228600" eaLnBrk="0" hangingPunct="0">
              <a:defRPr kumimoji="1">
                <a:solidFill>
                  <a:schemeClr val="tx1"/>
                </a:solidFill>
                <a:latin typeface="Trebuchet MS" panose="020B0603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rebuchet MS" panose="020B0603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Trebuchet MS" panose="020B0603020202020204" pitchFamily="34" charset="0"/>
                <a:ea typeface="ＭＳ Ｐゴシック" panose="020B0600070205080204" pitchFamily="50" charset="-128"/>
                <a:cs typeface="+mn-cs"/>
              </a:rPr>
              <a:t>ドームふじ基地への経路</a:t>
            </a:r>
            <a:endParaRPr kumimoji="1" lang="ja-JP" altLang="en-US" sz="2800" b="0"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xmlns="" val="4855168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95736" y="1988840"/>
            <a:ext cx="4706738" cy="415498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主鏡の安全な運搬</a:t>
            </a:r>
            <a:endParaRPr kumimoji="1" lang="en-US" altLang="ja-JP"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a:t>
            </a:r>
            <a:endPar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不等沈下対策</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材料の低温脆性対策</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1" lang="en-US" altLang="ja-JP"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圧雪地盤基礎の</a:t>
            </a: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造成</a:t>
            </a:r>
            <a:endParaRPr kumimoji="1" lang="en-US" altLang="ja-JP"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3779912" y="692696"/>
            <a:ext cx="131318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課題</a:t>
            </a:r>
            <a:endParaRPr kumimoji="1" lang="ja-JP" altLang="en-US" sz="4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14029622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テキスト ボックス 4"/>
          <p:cNvSpPr txBox="1"/>
          <p:nvPr/>
        </p:nvSpPr>
        <p:spPr>
          <a:xfrm>
            <a:off x="1259632" y="620688"/>
            <a:ext cx="688682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超軽量</a:t>
            </a: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2.5m</a:t>
            </a:r>
            <a:r>
              <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南極赤外線望遠鏡</a:t>
            </a:r>
          </a:p>
        </p:txBody>
      </p:sp>
      <p:sp>
        <p:nvSpPr>
          <p:cNvPr id="2" name="直方体 1"/>
          <p:cNvSpPr/>
          <p:nvPr/>
        </p:nvSpPr>
        <p:spPr>
          <a:xfrm>
            <a:off x="5508104" y="3490775"/>
            <a:ext cx="1224136" cy="63834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9" name="直方体 8"/>
          <p:cNvSpPr/>
          <p:nvPr/>
        </p:nvSpPr>
        <p:spPr>
          <a:xfrm>
            <a:off x="1833640" y="3906541"/>
            <a:ext cx="1224136" cy="63834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6804248" y="3394450"/>
            <a:ext cx="15808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観測装置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0.2~0.5</a:t>
            </a: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トン</a:t>
            </a:r>
            <a:endParaRPr kumimoji="1" lang="ja-JP" altLang="en-US"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cxnSp>
        <p:nvCxnSpPr>
          <p:cNvPr id="12" name="直線矢印コネクタ 11"/>
          <p:cNvCxnSpPr/>
          <p:nvPr/>
        </p:nvCxnSpPr>
        <p:spPr>
          <a:xfrm flipH="1" flipV="1">
            <a:off x="5004048" y="4544620"/>
            <a:ext cx="1224136" cy="118863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6228184" y="5502423"/>
            <a:ext cx="259718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50" charset="-128"/>
                <a:cs typeface="+mn-cs"/>
              </a:rPr>
              <a:t>2.5m</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主鏡</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2~2.5</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トン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低膨張ガラス</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5" name="直線矢印コネクタ 14"/>
          <p:cNvCxnSpPr/>
          <p:nvPr/>
        </p:nvCxnSpPr>
        <p:spPr>
          <a:xfrm flipV="1">
            <a:off x="2267744" y="5589240"/>
            <a:ext cx="1440160" cy="39887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59385" y="5788677"/>
            <a:ext cx="240322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架台 </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6~7</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トン</a:t>
            </a:r>
            <a:endPar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ステンレス </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S304)</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35853589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575377" y="963601"/>
            <a:ext cx="2598788" cy="461665"/>
          </a:xfrm>
          <a:prstGeom prst="rect">
            <a:avLst/>
          </a:prstGeom>
          <a:noFill/>
        </p:spPr>
        <p:txBody>
          <a:bodyPr wrap="none" rtlCol="0">
            <a:spAutoFit/>
          </a:bodyPr>
          <a:lstStyle/>
          <a:p>
            <a:r>
              <a:rPr kumimoji="1" lang="ja-JP" altLang="en-US" sz="2400" dirty="0" smtClean="0"/>
              <a:t>サブミリ銀河</a:t>
            </a:r>
            <a:r>
              <a:rPr kumimoji="1" lang="en-US" altLang="ja-JP" sz="2400" dirty="0" smtClean="0"/>
              <a:t>(SMG)</a:t>
            </a:r>
            <a:endParaRPr kumimoji="1" lang="ja-JP" altLang="en-US" sz="2400" dirty="0"/>
          </a:p>
        </p:txBody>
      </p:sp>
      <p:sp>
        <p:nvSpPr>
          <p:cNvPr id="4" name="テキスト ボックス 3"/>
          <p:cNvSpPr txBox="1"/>
          <p:nvPr/>
        </p:nvSpPr>
        <p:spPr>
          <a:xfrm>
            <a:off x="867217" y="5160556"/>
            <a:ext cx="3416320" cy="400110"/>
          </a:xfrm>
          <a:prstGeom prst="rect">
            <a:avLst/>
          </a:prstGeom>
          <a:noFill/>
          <a:ln>
            <a:solidFill>
              <a:schemeClr val="accent1"/>
            </a:solidFill>
          </a:ln>
        </p:spPr>
        <p:txBody>
          <a:bodyPr wrap="none" rtlCol="0">
            <a:spAutoFit/>
          </a:bodyPr>
          <a:lstStyle/>
          <a:p>
            <a:r>
              <a:rPr kumimoji="1" lang="en-US" altLang="ja-JP" sz="2000" dirty="0" smtClean="0"/>
              <a:t>High-z</a:t>
            </a:r>
            <a:r>
              <a:rPr kumimoji="1" lang="ja-JP" altLang="en-US" sz="2000" dirty="0" smtClean="0"/>
              <a:t>銀河はしばしば</a:t>
            </a:r>
            <a:r>
              <a:rPr kumimoji="1" lang="en-US" altLang="ja-JP" sz="2000" dirty="0" smtClean="0"/>
              <a:t>clumpy</a:t>
            </a:r>
            <a:endParaRPr kumimoji="1" lang="ja-JP" altLang="en-US" sz="2000" dirty="0"/>
          </a:p>
        </p:txBody>
      </p:sp>
      <p:sp>
        <p:nvSpPr>
          <p:cNvPr id="5" name="テキスト ボックス 4"/>
          <p:cNvSpPr txBox="1"/>
          <p:nvPr/>
        </p:nvSpPr>
        <p:spPr>
          <a:xfrm>
            <a:off x="4649106" y="6412295"/>
            <a:ext cx="4001416" cy="307777"/>
          </a:xfrm>
          <a:prstGeom prst="rect">
            <a:avLst/>
          </a:prstGeom>
          <a:noFill/>
        </p:spPr>
        <p:txBody>
          <a:bodyPr wrap="none" rtlCol="0">
            <a:spAutoFit/>
          </a:bodyPr>
          <a:lstStyle/>
          <a:p>
            <a:r>
              <a:rPr kumimoji="1" lang="en-US" altLang="ja-JP" sz="1400" dirty="0" smtClean="0"/>
              <a:t>SMG</a:t>
            </a:r>
            <a:r>
              <a:rPr kumimoji="1" lang="ja-JP" altLang="en-US" sz="1400" dirty="0" smtClean="0"/>
              <a:t>を</a:t>
            </a:r>
            <a:r>
              <a:rPr kumimoji="1" lang="en-US" altLang="ja-JP" sz="1400" dirty="0" smtClean="0"/>
              <a:t>ALMA</a:t>
            </a:r>
            <a:r>
              <a:rPr kumimoji="1" lang="ja-JP" altLang="en-US" sz="1400" dirty="0" smtClean="0"/>
              <a:t>で見ると、多数の</a:t>
            </a:r>
            <a:r>
              <a:rPr kumimoji="1" lang="en-US" altLang="ja-JP" sz="1400" dirty="0" smtClean="0"/>
              <a:t>clump</a:t>
            </a:r>
            <a:r>
              <a:rPr kumimoji="1" lang="ja-JP" altLang="en-US" sz="1400" dirty="0" smtClean="0"/>
              <a:t>から成っている</a:t>
            </a:r>
            <a:endParaRPr kumimoji="1" lang="ja-JP" altLang="en-US" sz="1400"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20450" y="4720157"/>
            <a:ext cx="1908365" cy="15853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0619" y="1935010"/>
            <a:ext cx="2145914" cy="19560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テキスト ボックス 5"/>
          <p:cNvSpPr txBox="1"/>
          <p:nvPr/>
        </p:nvSpPr>
        <p:spPr>
          <a:xfrm>
            <a:off x="876602" y="4019321"/>
            <a:ext cx="2604111" cy="369332"/>
          </a:xfrm>
          <a:prstGeom prst="rect">
            <a:avLst/>
          </a:prstGeom>
          <a:solidFill>
            <a:schemeClr val="bg1"/>
          </a:solidFill>
        </p:spPr>
        <p:txBody>
          <a:bodyPr wrap="none" rtlCol="0">
            <a:spAutoFit/>
          </a:bodyPr>
          <a:lstStyle/>
          <a:p>
            <a:r>
              <a:rPr kumimoji="1" lang="en-US" altLang="ja-JP" dirty="0" smtClean="0"/>
              <a:t>AzTEC20</a:t>
            </a:r>
            <a:r>
              <a:rPr kumimoji="1" lang="ja-JP" altLang="en-US" dirty="0" err="1" smtClean="0"/>
              <a:t>の近</a:t>
            </a:r>
            <a:r>
              <a:rPr kumimoji="1" lang="ja-JP" altLang="en-US" dirty="0" smtClean="0"/>
              <a:t>赤外線画像</a:t>
            </a:r>
            <a:endParaRPr kumimoji="1" lang="ja-JP" altLang="en-US" dirty="0"/>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42743" y="1935010"/>
            <a:ext cx="2241420" cy="20843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テキスト ボックス 6"/>
          <p:cNvSpPr txBox="1"/>
          <p:nvPr/>
        </p:nvSpPr>
        <p:spPr>
          <a:xfrm>
            <a:off x="3752433" y="4244048"/>
            <a:ext cx="2033442" cy="369332"/>
          </a:xfrm>
          <a:prstGeom prst="rect">
            <a:avLst/>
          </a:prstGeom>
          <a:solidFill>
            <a:schemeClr val="bg1"/>
          </a:solidFill>
        </p:spPr>
        <p:txBody>
          <a:bodyPr wrap="none" rtlCol="0">
            <a:spAutoFit/>
          </a:bodyPr>
          <a:lstStyle/>
          <a:p>
            <a:r>
              <a:rPr kumimoji="1" lang="en-US" altLang="ja-JP" dirty="0" smtClean="0"/>
              <a:t>AzEC1</a:t>
            </a:r>
            <a:r>
              <a:rPr kumimoji="1" lang="ja-JP" altLang="en-US" dirty="0" smtClean="0"/>
              <a:t>と</a:t>
            </a:r>
            <a:r>
              <a:rPr kumimoji="1" lang="en-US" altLang="ja-JP" dirty="0" smtClean="0"/>
              <a:t>SMA860μm</a:t>
            </a:r>
            <a:endParaRPr kumimoji="1" lang="ja-JP" altLang="en-US" dirty="0"/>
          </a:p>
        </p:txBody>
      </p:sp>
      <p:sp>
        <p:nvSpPr>
          <p:cNvPr id="8" name="テキスト ボックス 7"/>
          <p:cNvSpPr txBox="1"/>
          <p:nvPr/>
        </p:nvSpPr>
        <p:spPr>
          <a:xfrm>
            <a:off x="1318175" y="4570005"/>
            <a:ext cx="1884811" cy="369332"/>
          </a:xfrm>
          <a:prstGeom prst="rect">
            <a:avLst/>
          </a:prstGeom>
          <a:noFill/>
        </p:spPr>
        <p:txBody>
          <a:bodyPr wrap="none" rtlCol="0">
            <a:spAutoFit/>
          </a:bodyPr>
          <a:lstStyle/>
          <a:p>
            <a:r>
              <a:rPr kumimoji="1" lang="en-US" altLang="ja-JP" dirty="0" err="1" smtClean="0"/>
              <a:t>Uchimoto</a:t>
            </a:r>
            <a:r>
              <a:rPr kumimoji="1" lang="en-US" altLang="ja-JP" dirty="0" smtClean="0"/>
              <a:t>+ (2012</a:t>
            </a:r>
            <a:r>
              <a:rPr lang="en-US" altLang="ja-JP" dirty="0"/>
              <a:t>)</a:t>
            </a:r>
            <a:endParaRPr kumimoji="1" lang="ja-JP" altLang="en-US" dirty="0"/>
          </a:p>
        </p:txBody>
      </p:sp>
      <p:sp>
        <p:nvSpPr>
          <p:cNvPr id="9" name="テキスト ボックス 8"/>
          <p:cNvSpPr txBox="1"/>
          <p:nvPr/>
        </p:nvSpPr>
        <p:spPr>
          <a:xfrm>
            <a:off x="2812313" y="1540677"/>
            <a:ext cx="1394869" cy="369332"/>
          </a:xfrm>
          <a:prstGeom prst="rect">
            <a:avLst/>
          </a:prstGeom>
          <a:noFill/>
        </p:spPr>
        <p:txBody>
          <a:bodyPr wrap="none" rtlCol="0">
            <a:spAutoFit/>
          </a:bodyPr>
          <a:lstStyle/>
          <a:p>
            <a:r>
              <a:rPr kumimoji="1" lang="en-US" altLang="ja-JP" dirty="0" smtClean="0"/>
              <a:t>SSA22 </a:t>
            </a:r>
            <a:r>
              <a:rPr lang="en-US" altLang="ja-JP" dirty="0" smtClean="0"/>
              <a:t>(z</a:t>
            </a:r>
            <a:r>
              <a:rPr lang="ja-JP" altLang="en-US" dirty="0" smtClean="0"/>
              <a:t>～</a:t>
            </a:r>
            <a:r>
              <a:rPr lang="en-US" altLang="ja-JP" dirty="0" smtClean="0"/>
              <a:t>3)</a:t>
            </a:r>
            <a:endParaRPr kumimoji="1" lang="ja-JP" altLang="en-US" dirty="0"/>
          </a:p>
        </p:txBody>
      </p:sp>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807024" y="2310415"/>
            <a:ext cx="1295400" cy="1333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11" name="直線矢印コネクタ 10"/>
          <p:cNvCxnSpPr/>
          <p:nvPr/>
        </p:nvCxnSpPr>
        <p:spPr>
          <a:xfrm>
            <a:off x="4693027" y="2383552"/>
            <a:ext cx="111399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4602149" y="2491787"/>
            <a:ext cx="1223566" cy="11521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5807023" y="1891888"/>
            <a:ext cx="1543821" cy="338554"/>
          </a:xfrm>
          <a:prstGeom prst="rect">
            <a:avLst/>
          </a:prstGeom>
          <a:noFill/>
        </p:spPr>
        <p:txBody>
          <a:bodyPr wrap="none" rtlCol="0">
            <a:spAutoFit/>
          </a:bodyPr>
          <a:lstStyle/>
          <a:p>
            <a:r>
              <a:rPr kumimoji="1" lang="ja-JP" altLang="en-US" sz="1600" dirty="0" smtClean="0"/>
              <a:t>すばる</a:t>
            </a:r>
            <a:r>
              <a:rPr kumimoji="1" lang="en-US" altLang="ja-JP" sz="1600" dirty="0" smtClean="0"/>
              <a:t>+MOIRCS</a:t>
            </a:r>
            <a:endParaRPr kumimoji="1" lang="ja-JP" altLang="en-US" sz="1600" dirty="0"/>
          </a:p>
        </p:txBody>
      </p:sp>
      <p:sp>
        <p:nvSpPr>
          <p:cNvPr id="16" name="テキスト ボックス 15"/>
          <p:cNvSpPr txBox="1"/>
          <p:nvPr/>
        </p:nvSpPr>
        <p:spPr>
          <a:xfrm>
            <a:off x="5734815" y="3717365"/>
            <a:ext cx="1439818" cy="307777"/>
          </a:xfrm>
          <a:prstGeom prst="rect">
            <a:avLst/>
          </a:prstGeom>
          <a:noFill/>
        </p:spPr>
        <p:txBody>
          <a:bodyPr wrap="none" rtlCol="0">
            <a:spAutoFit/>
          </a:bodyPr>
          <a:lstStyle/>
          <a:p>
            <a:r>
              <a:rPr kumimoji="1" lang="ja-JP" altLang="en-US" sz="1400" dirty="0" smtClean="0"/>
              <a:t>かろうじて見える</a:t>
            </a:r>
            <a:endParaRPr kumimoji="1" lang="ja-JP" altLang="en-US" sz="1400" dirty="0"/>
          </a:p>
        </p:txBody>
      </p:sp>
      <p:sp>
        <p:nvSpPr>
          <p:cNvPr id="17" name="テキスト ボックス 16"/>
          <p:cNvSpPr txBox="1"/>
          <p:nvPr/>
        </p:nvSpPr>
        <p:spPr>
          <a:xfrm>
            <a:off x="5208173" y="6056559"/>
            <a:ext cx="1332416" cy="307777"/>
          </a:xfrm>
          <a:prstGeom prst="rect">
            <a:avLst/>
          </a:prstGeom>
          <a:noFill/>
        </p:spPr>
        <p:txBody>
          <a:bodyPr wrap="none" rtlCol="0">
            <a:spAutoFit/>
          </a:bodyPr>
          <a:lstStyle/>
          <a:p>
            <a:r>
              <a:rPr kumimoji="1" lang="en-US" altLang="ja-JP" sz="1400" dirty="0" smtClean="0"/>
              <a:t>Hodge+(2013</a:t>
            </a:r>
            <a:r>
              <a:rPr lang="en-US" altLang="ja-JP" sz="1400" dirty="0"/>
              <a:t>)</a:t>
            </a:r>
            <a:endParaRPr kumimoji="1" lang="ja-JP" altLang="en-US" sz="1400" dirty="0"/>
          </a:p>
        </p:txBody>
      </p:sp>
      <p:sp>
        <p:nvSpPr>
          <p:cNvPr id="10" name="テキスト ボックス 9"/>
          <p:cNvSpPr txBox="1"/>
          <p:nvPr/>
        </p:nvSpPr>
        <p:spPr>
          <a:xfrm>
            <a:off x="1547663" y="381041"/>
            <a:ext cx="5711820" cy="523220"/>
          </a:xfrm>
          <a:prstGeom prst="rect">
            <a:avLst/>
          </a:prstGeom>
          <a:noFill/>
        </p:spPr>
        <p:txBody>
          <a:bodyPr wrap="none" rtlCol="0">
            <a:spAutoFit/>
          </a:bodyPr>
          <a:lstStyle/>
          <a:p>
            <a:pPr marL="285750" indent="-285750">
              <a:buFont typeface="Arial" panose="020B0604020202020204" pitchFamily="34" charset="0"/>
              <a:buChar char="•"/>
            </a:pPr>
            <a:r>
              <a:rPr kumimoji="1" lang="en-US" altLang="ja-JP" sz="2800" dirty="0" smtClean="0"/>
              <a:t>High-z</a:t>
            </a:r>
            <a:r>
              <a:rPr kumimoji="1" lang="ja-JP" altLang="en-US" sz="2800" dirty="0" err="1" smtClean="0"/>
              <a:t>での</a:t>
            </a:r>
            <a:r>
              <a:rPr kumimoji="1" lang="ja-JP" altLang="en-US" sz="2800" dirty="0" smtClean="0"/>
              <a:t>スターバースト銀河探査</a:t>
            </a:r>
            <a:endParaRPr kumimoji="1" lang="ja-JP" altLang="en-US" sz="2800" dirty="0"/>
          </a:p>
        </p:txBody>
      </p:sp>
      <p:sp>
        <p:nvSpPr>
          <p:cNvPr id="12" name="テキスト ボックス 11"/>
          <p:cNvSpPr txBox="1"/>
          <p:nvPr/>
        </p:nvSpPr>
        <p:spPr>
          <a:xfrm>
            <a:off x="660074" y="5856039"/>
            <a:ext cx="4704014" cy="584775"/>
          </a:xfrm>
          <a:prstGeom prst="rect">
            <a:avLst/>
          </a:prstGeom>
          <a:noFill/>
        </p:spPr>
        <p:txBody>
          <a:bodyPr wrap="square" rtlCol="0">
            <a:spAutoFit/>
          </a:bodyPr>
          <a:lstStyle/>
          <a:p>
            <a:r>
              <a:rPr kumimoji="1" lang="ja-JP" altLang="en-US" sz="3200" dirty="0" smtClean="0">
                <a:solidFill>
                  <a:srgbClr val="FF0000"/>
                </a:solidFill>
              </a:rPr>
              <a:t>高い空間解像度が必要</a:t>
            </a:r>
            <a:endParaRPr kumimoji="1" lang="ja-JP" altLang="en-US" sz="3200" dirty="0">
              <a:solidFill>
                <a:srgbClr val="FF0000"/>
              </a:solidFill>
            </a:endParaRPr>
          </a:p>
        </p:txBody>
      </p:sp>
      <p:sp>
        <p:nvSpPr>
          <p:cNvPr id="14" name="正方形/長方形 13"/>
          <p:cNvSpPr/>
          <p:nvPr/>
        </p:nvSpPr>
        <p:spPr>
          <a:xfrm>
            <a:off x="6226502" y="4311096"/>
            <a:ext cx="2350323" cy="369332"/>
          </a:xfrm>
          <a:prstGeom prst="rect">
            <a:avLst/>
          </a:prstGeom>
        </p:spPr>
        <p:txBody>
          <a:bodyPr wrap="none">
            <a:spAutoFit/>
          </a:bodyPr>
          <a:lstStyle/>
          <a:p>
            <a:r>
              <a:rPr lang="ja-JP" altLang="en-US" dirty="0" smtClean="0"/>
              <a:t>ビームサイズ</a:t>
            </a:r>
            <a:r>
              <a:rPr lang="ja-JP" altLang="en-US" dirty="0"/>
              <a:t>が</a:t>
            </a:r>
            <a:r>
              <a:rPr lang="ja-JP" altLang="en-US" dirty="0" smtClean="0"/>
              <a:t>大きい</a:t>
            </a:r>
          </a:p>
        </p:txBody>
      </p:sp>
    </p:spTree>
    <p:extLst>
      <p:ext uri="{BB962C8B-B14F-4D97-AF65-F5344CB8AC3E}">
        <p14:creationId xmlns:p14="http://schemas.microsoft.com/office/powerpoint/2010/main" xmlns="" val="20339528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481759" y="5767252"/>
            <a:ext cx="387638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自由大気が雪面近くにある</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p>
        </p:txBody>
      </p:sp>
      <p:sp>
        <p:nvSpPr>
          <p:cNvPr id="3" name="正方形/長方形 2"/>
          <p:cNvSpPr/>
          <p:nvPr/>
        </p:nvSpPr>
        <p:spPr>
          <a:xfrm>
            <a:off x="3011865" y="692696"/>
            <a:ext cx="3326552" cy="523220"/>
          </a:xfrm>
          <a:prstGeom prst="rect">
            <a:avLst/>
          </a:prstGeom>
          <a:ln>
            <a:solidFill>
              <a:srgbClr val="0070C0"/>
            </a:solidFill>
          </a:ln>
        </p:spPr>
        <p:txBody>
          <a:bodyPr wrap="none">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itchFamily="2" charset="2"/>
              <a:buChar char="Ø"/>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接地境界層が低い</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正方形/長方形 12"/>
          <p:cNvSpPr/>
          <p:nvPr/>
        </p:nvSpPr>
        <p:spPr>
          <a:xfrm>
            <a:off x="1947150" y="1800664"/>
            <a:ext cx="10647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高度</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11m</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18836" y="2348879"/>
            <a:ext cx="2321345" cy="29293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28593" y="2384110"/>
            <a:ext cx="3290537" cy="30628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355260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10000" r="-10000"/>
          </a:stretch>
        </a:blipFill>
        <a:effectLst/>
      </p:bgPr>
    </p:bg>
    <p:spTree>
      <p:nvGrpSpPr>
        <p:cNvPr id="1" name=""/>
        <p:cNvGrpSpPr/>
        <p:nvPr/>
      </p:nvGrpSpPr>
      <p:grpSpPr>
        <a:xfrm>
          <a:off x="0" y="0"/>
          <a:ext cx="0" cy="0"/>
          <a:chOff x="0" y="0"/>
          <a:chExt cx="0" cy="0"/>
        </a:xfrm>
      </p:grpSpPr>
      <p:cxnSp>
        <p:nvCxnSpPr>
          <p:cNvPr id="3" name="直線矢印コネクタ 2"/>
          <p:cNvCxnSpPr/>
          <p:nvPr/>
        </p:nvCxnSpPr>
        <p:spPr>
          <a:xfrm>
            <a:off x="2771800" y="2683836"/>
            <a:ext cx="0" cy="3168352"/>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1617668" y="4351328"/>
            <a:ext cx="108012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~10m</a:t>
            </a:r>
            <a:endParaRPr kumimoji="1" lang="ja-JP" altLang="en-US"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 name="テキスト ボックス 6"/>
          <p:cNvSpPr txBox="1"/>
          <p:nvPr/>
        </p:nvSpPr>
        <p:spPr>
          <a:xfrm>
            <a:off x="471297" y="1045184"/>
            <a:ext cx="222849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観測室 </a:t>
            </a:r>
            <a:r>
              <a:rPr kumimoji="1" lang="en-US" altLang="ja-JP"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~1</a:t>
            </a: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トン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発砲スチロール</a:t>
            </a:r>
            <a:endParaRPr kumimoji="1" lang="ja-JP" altLang="en-US"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8" name="テキスト ボックス 7"/>
          <p:cNvSpPr txBox="1"/>
          <p:nvPr/>
        </p:nvSpPr>
        <p:spPr>
          <a:xfrm>
            <a:off x="5831632" y="5757088"/>
            <a:ext cx="33123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必要電力</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11kVA(</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最大</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4kVA(</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平均</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 name="テキスト ボックス 8"/>
          <p:cNvSpPr txBox="1"/>
          <p:nvPr/>
        </p:nvSpPr>
        <p:spPr>
          <a:xfrm>
            <a:off x="6300448" y="1229849"/>
            <a:ext cx="25939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全体で４</a:t>
            </a:r>
            <a:r>
              <a:rPr kumimoji="1" lang="en-US" altLang="ja-JP"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0</a:t>
            </a: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トン以内</a:t>
            </a:r>
            <a:r>
              <a:rPr kumimoji="1" lang="en-US" altLang="ja-JP"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 </a:t>
            </a:r>
            <a:endParaRPr kumimoji="1" lang="ja-JP" altLang="en-US"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0" name="テキスト ボックス 9"/>
          <p:cNvSpPr txBox="1"/>
          <p:nvPr/>
        </p:nvSpPr>
        <p:spPr>
          <a:xfrm>
            <a:off x="6364568" y="1973322"/>
            <a:ext cx="2515432" cy="1938992"/>
          </a:xfrm>
          <a:prstGeom prst="rect">
            <a:avLst/>
          </a:prstGeom>
          <a:no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望遠鏡       </a:t>
            </a:r>
            <a:r>
              <a:rPr kumimoji="1" lang="en-US" altLang="ja-JP"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9</a:t>
            </a: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トン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ステージ    </a:t>
            </a:r>
            <a:r>
              <a:rPr kumimoji="1" lang="en-US" altLang="ja-JP"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&lt;30</a:t>
            </a: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トン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ドーム         </a:t>
            </a:r>
            <a:r>
              <a:rPr kumimoji="1" lang="en-US" altLang="ja-JP"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&lt;3</a:t>
            </a: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トン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観測装置   </a:t>
            </a:r>
            <a:r>
              <a:rPr kumimoji="1" lang="en-US" altLang="ja-JP"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1</a:t>
            </a: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トン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クレーン他 </a:t>
            </a:r>
            <a:r>
              <a:rPr kumimoji="1" lang="en-US" altLang="ja-JP"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&lt;4</a:t>
            </a: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トン</a:t>
            </a:r>
            <a:endParaRPr kumimoji="1" lang="ja-JP" altLang="en-US"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26398053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5228" y="2636912"/>
            <a:ext cx="3642757" cy="2724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584" y="2298588"/>
            <a:ext cx="3290537" cy="30628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テキスト ボックス 3"/>
          <p:cNvSpPr txBox="1"/>
          <p:nvPr/>
        </p:nvSpPr>
        <p:spPr>
          <a:xfrm>
            <a:off x="2699792" y="620688"/>
            <a:ext cx="3371436" cy="646331"/>
          </a:xfrm>
          <a:prstGeom prst="rect">
            <a:avLst/>
          </a:prstGeom>
          <a:noFill/>
        </p:spPr>
        <p:txBody>
          <a:bodyPr wrap="none" rtlCol="0">
            <a:spAutoFit/>
          </a:bodyPr>
          <a:lstStyle/>
          <a:p>
            <a:r>
              <a:rPr lang="ja-JP" altLang="en-US" sz="3600" dirty="0"/>
              <a:t>雪</a:t>
            </a:r>
            <a:r>
              <a:rPr lang="ja-JP" altLang="en-US" sz="3600" dirty="0" smtClean="0"/>
              <a:t>面上での建設</a:t>
            </a:r>
            <a:endParaRPr kumimoji="1" lang="ja-JP" altLang="en-US" sz="3600" dirty="0"/>
          </a:p>
        </p:txBody>
      </p:sp>
    </p:spTree>
    <p:extLst>
      <p:ext uri="{BB962C8B-B14F-4D97-AF65-F5344CB8AC3E}">
        <p14:creationId xmlns:p14="http://schemas.microsoft.com/office/powerpoint/2010/main" xmlns="" val="24968205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9978" y="3903031"/>
            <a:ext cx="3015414" cy="20058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正方形/長方形 1"/>
          <p:cNvSpPr/>
          <p:nvPr/>
        </p:nvSpPr>
        <p:spPr>
          <a:xfrm>
            <a:off x="1584750" y="620687"/>
            <a:ext cx="5812810"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第</a:t>
            </a:r>
            <a:r>
              <a:rPr kumimoji="1" lang="en-US" altLang="ja-JP"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54</a:t>
            </a: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次隊</a:t>
            </a:r>
            <a:endParaRPr kumimoji="1" lang="en-US" altLang="ja-JP"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50" charset="-128"/>
                <a:cs typeface="+mn-cs"/>
              </a:rPr>
              <a:t>12ft</a:t>
            </a:r>
            <a:r>
              <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コンテナ橇</a:t>
            </a: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と観測室を途中で破棄</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576002" y="6052646"/>
            <a:ext cx="26642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致命的な破損はなさそう</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6" name="Picture 7" descr="C:\Users\Kim\Desktop\圧雪地盤@談話会\draft01\photo\IMGP057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28485" y="3100587"/>
            <a:ext cx="5292142" cy="2976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1444" y="1752126"/>
            <a:ext cx="3033948" cy="20150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589847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a:xfrm>
            <a:off x="609600" y="332656"/>
            <a:ext cx="8229600" cy="1143000"/>
          </a:xfrm>
        </p:spPr>
        <p:txBody>
          <a:bodyPr/>
          <a:lstStyle/>
          <a:p>
            <a:pPr eaLnBrk="1" hangingPunct="1"/>
            <a:r>
              <a:rPr lang="ja-JP" altLang="en-US" dirty="0" smtClean="0"/>
              <a:t>トラブル：</a:t>
            </a:r>
            <a:r>
              <a:rPr lang="en-US" altLang="ja-JP" dirty="0" err="1" smtClean="0"/>
              <a:t>12ft</a:t>
            </a:r>
            <a:r>
              <a:rPr lang="ja-JP" altLang="en-US" dirty="0" smtClean="0"/>
              <a:t>コンテナ橇が故障</a:t>
            </a:r>
          </a:p>
        </p:txBody>
      </p:sp>
      <p:sp>
        <p:nvSpPr>
          <p:cNvPr id="4" name="日付プレースホルダ 3"/>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969FA0-6FBB-4D4A-A66A-9A6BBF4072E7}" type="datetime4">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December 14, 2015</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t>NIPR seminar / Kim, K</a:t>
            </a: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7764C-0807-42C1-82D2-F26585D2584A}"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11270" name="Picture 7" descr="C:\Users\Kim\Desktop\圧雪地盤@談話会\draft01\photo\IMGP055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828800"/>
            <a:ext cx="4191000"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1" name="Picture 8" descr="C:\Users\Kim\Desktop\圧雪地盤@談話会\draft01\photo\IMGP055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1828800"/>
            <a:ext cx="4191000"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075424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315296" y="358282"/>
            <a:ext cx="3752950" cy="584775"/>
          </a:xfrm>
          <a:prstGeom prst="rect">
            <a:avLst/>
          </a:prstGeom>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主鏡の安全な運搬</a:t>
            </a:r>
          </a:p>
        </p:txBody>
      </p:sp>
      <p:sp>
        <p:nvSpPr>
          <p:cNvPr id="3" name="テキスト ボックス 2"/>
          <p:cNvSpPr txBox="1"/>
          <p:nvPr/>
        </p:nvSpPr>
        <p:spPr>
          <a:xfrm>
            <a:off x="504095" y="1261664"/>
            <a:ext cx="58400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主鏡は約</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2</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億円、製作に</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2</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年、破損に対して修理はできない</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正方形/長方形 3"/>
          <p:cNvSpPr/>
          <p:nvPr/>
        </p:nvSpPr>
        <p:spPr>
          <a:xfrm>
            <a:off x="179512" y="5157192"/>
            <a:ext cx="576064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（１）エアサス車</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を使えば、山頂ダートロードでも</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G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以下。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）トラックで</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慎重に運搬すれば</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18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0.3G</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以下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（３</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）クレーン</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での吊り上げ中の急停止に注意</a:t>
            </a:r>
          </a:p>
        </p:txBody>
      </p:sp>
      <p:sp>
        <p:nvSpPr>
          <p:cNvPr id="5" name="テキスト ボックス 4"/>
          <p:cNvSpPr txBox="1"/>
          <p:nvPr/>
        </p:nvSpPr>
        <p:spPr>
          <a:xfrm>
            <a:off x="899592" y="1988840"/>
            <a:ext cx="42274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すばる望遠鏡用観測装置</a:t>
            </a:r>
            <a:r>
              <a:rPr kumimoji="1" lang="en-US" altLang="ja-JP"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２トン</a:t>
            </a:r>
            <a:r>
              <a:rPr kumimoji="1" lang="en-US" altLang="ja-JP"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の例</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96136" y="4365104"/>
            <a:ext cx="3147372" cy="20878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463" y="2596519"/>
            <a:ext cx="4933380" cy="2055966"/>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29" name="Picture 5" descr="http://subarutelescope.org/photo/highwa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88224" y="1850647"/>
            <a:ext cx="2279904" cy="150741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テキスト ボックス 6"/>
          <p:cNvSpPr txBox="1"/>
          <p:nvPr/>
        </p:nvSpPr>
        <p:spPr>
          <a:xfrm>
            <a:off x="6012160" y="3573016"/>
            <a:ext cx="2703565"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直径</a:t>
            </a:r>
            <a:r>
              <a:rPr kumimoji="1" lang="en-US" altLang="ja-JP"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50" charset="-128"/>
                <a:cs typeface="+mn-cs"/>
              </a:rPr>
              <a:t>8.2m</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18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23t</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の鏡を運んだエアサスペンション</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31" name="Picture 7" descr="http://subarutelescope.org/photo/mirror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31529" y="358282"/>
            <a:ext cx="2024063" cy="13144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85480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465552" y="620688"/>
            <a:ext cx="3752950" cy="584775"/>
          </a:xfrm>
          <a:prstGeom prst="rect">
            <a:avLst/>
          </a:prstGeom>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主鏡の安全な運搬</a:t>
            </a:r>
          </a:p>
        </p:txBody>
      </p:sp>
      <p:sp>
        <p:nvSpPr>
          <p:cNvPr id="6" name="テキスト ボックス 5"/>
          <p:cNvSpPr txBox="1"/>
          <p:nvPr/>
        </p:nvSpPr>
        <p:spPr>
          <a:xfrm>
            <a:off x="3131840" y="1469975"/>
            <a:ext cx="27206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防振パレットの開発</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38880" y="3546164"/>
            <a:ext cx="4248472" cy="2580081"/>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0425" y="4293096"/>
            <a:ext cx="4200525" cy="1485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テキスト ボックス 3"/>
          <p:cNvSpPr txBox="1"/>
          <p:nvPr/>
        </p:nvSpPr>
        <p:spPr>
          <a:xfrm>
            <a:off x="5292080" y="6196662"/>
            <a:ext cx="24192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三協マテリアルのカタログより</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28" name="Picture 4" descr="南極観測用雪上車"/>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43608" y="2132856"/>
            <a:ext cx="2232248" cy="194108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テキスト ボックス 6"/>
          <p:cNvSpPr txBox="1"/>
          <p:nvPr/>
        </p:nvSpPr>
        <p:spPr>
          <a:xfrm>
            <a:off x="4342027" y="2100440"/>
            <a:ext cx="25250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振動が</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1G</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以下への低減</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7"/>
          <p:cNvSpPr txBox="1"/>
          <p:nvPr/>
        </p:nvSpPr>
        <p:spPr>
          <a:xfrm>
            <a:off x="1354510" y="5982507"/>
            <a:ext cx="22220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t>大型液晶</a:t>
            </a:r>
            <a:r>
              <a:rPr kumimoji="1" lang="ja-JP" altLang="en-US"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パネルの運搬</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7728038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19924" y="77723"/>
            <a:ext cx="89046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輸送物資の損傷</a:t>
            </a:r>
            <a:endPar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5023202" y="712974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7"/>
          <p:cNvSpPr txBox="1"/>
          <p:nvPr/>
        </p:nvSpPr>
        <p:spPr>
          <a:xfrm>
            <a:off x="252000" y="1268760"/>
            <a:ext cx="3765334" cy="461665"/>
          </a:xfrm>
          <a:prstGeom prst="rect">
            <a:avLst/>
          </a:prstGeom>
          <a:solidFill>
            <a:srgbClr val="FFFF00"/>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１．衝撃的動による損傷</a:t>
            </a:r>
            <a:endPar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10" name="テキスト ボックス 9"/>
          <p:cNvSpPr txBox="1"/>
          <p:nvPr/>
        </p:nvSpPr>
        <p:spPr>
          <a:xfrm>
            <a:off x="252000" y="2060848"/>
            <a:ext cx="4334007" cy="461665"/>
          </a:xfrm>
          <a:prstGeom prst="rect">
            <a:avLst/>
          </a:prstGeom>
          <a:solidFill>
            <a:srgbClr val="FFFF00"/>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２．連続振動による累積損傷</a:t>
            </a:r>
            <a:endPar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12" name="テキスト ボックス 11"/>
          <p:cNvSpPr txBox="1"/>
          <p:nvPr/>
        </p:nvSpPr>
        <p:spPr>
          <a:xfrm>
            <a:off x="252000" y="2852936"/>
            <a:ext cx="2736304" cy="461665"/>
          </a:xfrm>
          <a:prstGeom prst="rect">
            <a:avLst/>
          </a:prstGeom>
          <a:solidFill>
            <a:srgbClr val="FFFF00"/>
          </a:solid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３．共振による損傷</a:t>
            </a:r>
            <a:endPar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28" name="テキスト ボックス 27"/>
          <p:cNvSpPr txBox="1"/>
          <p:nvPr/>
        </p:nvSpPr>
        <p:spPr>
          <a:xfrm>
            <a:off x="4017334" y="1268760"/>
            <a:ext cx="4515106" cy="461665"/>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・・・・・・赤外線望遠鏡の主鏡など</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9" name="テキスト ボックス 28"/>
          <p:cNvSpPr txBox="1"/>
          <p:nvPr/>
        </p:nvSpPr>
        <p:spPr>
          <a:xfrm>
            <a:off x="4586007" y="2068258"/>
            <a:ext cx="3598587" cy="461665"/>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・・・電子制御機器など</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0" name="テキスト ボックス 29"/>
          <p:cNvSpPr txBox="1"/>
          <p:nvPr/>
        </p:nvSpPr>
        <p:spPr>
          <a:xfrm>
            <a:off x="2988304" y="2850604"/>
            <a:ext cx="3887952" cy="461665"/>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・・・・・・・・・・・・・機器全般</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1" name="スライド番号プレースホルダ 3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B0E08-E340-4E9F-995F-B728C85047B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33" name="図 32"/>
          <p:cNvPicPr>
            <a:picLocks noChangeAspect="1"/>
          </p:cNvPicPr>
          <p:nvPr/>
        </p:nvPicPr>
        <p:blipFill>
          <a:blip r:embed="rId3" cstate="print"/>
          <a:srcRect/>
          <a:stretch>
            <a:fillRect/>
          </a:stretch>
        </p:blipFill>
        <p:spPr bwMode="auto">
          <a:xfrm>
            <a:off x="663410" y="3501008"/>
            <a:ext cx="4104455" cy="3078341"/>
          </a:xfrm>
          <a:prstGeom prst="rect">
            <a:avLst/>
          </a:prstGeom>
          <a:noFill/>
          <a:ln w="9525">
            <a:noFill/>
            <a:miter lim="800000"/>
            <a:headEnd/>
            <a:tailEnd/>
          </a:ln>
        </p:spPr>
      </p:pic>
      <p:sp>
        <p:nvSpPr>
          <p:cNvPr id="14" name="雲形吹き出し 13"/>
          <p:cNvSpPr/>
          <p:nvPr/>
        </p:nvSpPr>
        <p:spPr>
          <a:xfrm>
            <a:off x="5443524" y="3933056"/>
            <a:ext cx="3088916" cy="1872208"/>
          </a:xfrm>
          <a:prstGeom prst="cloudCallout">
            <a:avLst>
              <a:gd name="adj1" fmla="val -70438"/>
              <a:gd name="adj2" fmla="val 5942"/>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約１か月間</a:t>
            </a:r>
            <a:endParaRPr kumimoji="1" lang="en-US" altLang="ja-JP"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振動に耐えないと</a:t>
            </a:r>
            <a:endParaRPr kumimoji="1" lang="en-US" altLang="ja-JP"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いけない！</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3507848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19924" y="77723"/>
            <a:ext cx="4293163" cy="646331"/>
          </a:xfrm>
          <a:prstGeom prst="rect">
            <a:avLst/>
          </a:prstGeom>
          <a:noFill/>
        </p:spPr>
        <p:txBody>
          <a:bodyPr wrap="none" rtlCol="0">
            <a:spAutoFit/>
          </a:bodyPr>
          <a:lstStyle/>
          <a:p>
            <a:pPr lvl="0" eaLnBrk="1" fontAlgn="auto" hangingPunct="1">
              <a:spcBef>
                <a:spcPts val="0"/>
              </a:spcBef>
              <a:spcAft>
                <a:spcPts val="0"/>
              </a:spcAft>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防振パレット</a:t>
            </a:r>
            <a:r>
              <a:rPr lang="ja-JP" altLang="en-US" sz="3600" dirty="0">
                <a:solidFill>
                  <a:prstClr val="black"/>
                </a:solidFill>
                <a:latin typeface="Calibri"/>
              </a:rPr>
              <a:t>の開発　</a:t>
            </a:r>
            <a:endPar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コンテンツ プレースホルダ 2"/>
          <p:cNvSpPr>
            <a:spLocks noGrp="1"/>
          </p:cNvSpPr>
          <p:nvPr>
            <p:ph idx="1"/>
          </p:nvPr>
        </p:nvSpPr>
        <p:spPr>
          <a:xfrm>
            <a:off x="5872728" y="1312392"/>
            <a:ext cx="2924472" cy="2279278"/>
          </a:xfrm>
          <a:ln>
            <a:solidFill>
              <a:schemeClr val="tx1"/>
            </a:solidFill>
          </a:ln>
        </p:spPr>
        <p:txBody>
          <a:bodyPr>
            <a:noAutofit/>
          </a:bodyPr>
          <a:lstStyle/>
          <a:p>
            <a:pPr>
              <a:buNone/>
            </a:pPr>
            <a:r>
              <a:rPr lang="ja-JP" altLang="en-US" sz="2000" b="1" dirty="0" smtClean="0">
                <a:solidFill>
                  <a:schemeClr val="tx2"/>
                </a:solidFill>
              </a:rPr>
              <a:t>製作：</a:t>
            </a:r>
            <a:r>
              <a:rPr lang="ja-JP" altLang="en-US" sz="2000" b="1" dirty="0" smtClean="0"/>
              <a:t>　三協立山（株）</a:t>
            </a:r>
            <a:endParaRPr lang="en-US" altLang="ja-JP" sz="2000" b="1" dirty="0" smtClean="0"/>
          </a:p>
          <a:p>
            <a:pPr>
              <a:buNone/>
            </a:pPr>
            <a:r>
              <a:rPr lang="ja-JP" altLang="en-US" sz="2000" b="1" dirty="0" smtClean="0">
                <a:solidFill>
                  <a:schemeClr val="tx2"/>
                </a:solidFill>
              </a:rPr>
              <a:t>寸法：</a:t>
            </a:r>
            <a:r>
              <a:rPr lang="ja-JP" altLang="en-US" sz="2000" b="1" dirty="0" smtClean="0"/>
              <a:t>　</a:t>
            </a:r>
            <a:r>
              <a:rPr lang="en-US" altLang="ja-JP" sz="2000" b="1" dirty="0" smtClean="0"/>
              <a:t>2m×2m×0.67m</a:t>
            </a:r>
          </a:p>
          <a:p>
            <a:pPr>
              <a:buNone/>
            </a:pPr>
            <a:r>
              <a:rPr lang="ja-JP" altLang="en-US" sz="2000" b="1" dirty="0" smtClean="0">
                <a:solidFill>
                  <a:schemeClr val="tx2"/>
                </a:solidFill>
              </a:rPr>
              <a:t>重量：</a:t>
            </a:r>
            <a:r>
              <a:rPr lang="ja-JP" altLang="en-US" sz="2000" b="1" dirty="0" smtClean="0"/>
              <a:t>　</a:t>
            </a:r>
            <a:r>
              <a:rPr lang="en-US" altLang="ja-JP" sz="2000" b="1" dirty="0" smtClean="0"/>
              <a:t>440kg</a:t>
            </a:r>
          </a:p>
          <a:p>
            <a:pPr>
              <a:buNone/>
            </a:pPr>
            <a:r>
              <a:rPr lang="ja-JP" altLang="en-US" sz="2000" b="1" dirty="0" smtClean="0">
                <a:solidFill>
                  <a:schemeClr val="tx2"/>
                </a:solidFill>
              </a:rPr>
              <a:t>耐荷重：　</a:t>
            </a:r>
            <a:r>
              <a:rPr lang="en-US" altLang="ja-JP" sz="2000" b="1" dirty="0" smtClean="0"/>
              <a:t>5</a:t>
            </a:r>
            <a:r>
              <a:rPr lang="ja-JP" altLang="en-US" sz="2000" b="1" dirty="0" err="1" smtClean="0"/>
              <a:t>ｔ</a:t>
            </a:r>
            <a:endParaRPr lang="en-US" altLang="ja-JP" sz="2000" b="1" dirty="0" smtClean="0"/>
          </a:p>
          <a:p>
            <a:pPr>
              <a:buNone/>
            </a:pPr>
            <a:r>
              <a:rPr lang="ja-JP" altLang="en-US" sz="2000" b="1" dirty="0" smtClean="0">
                <a:solidFill>
                  <a:schemeClr val="tx2"/>
                </a:solidFill>
              </a:rPr>
              <a:t>材質：</a:t>
            </a:r>
            <a:r>
              <a:rPr lang="ja-JP" altLang="en-US" sz="2000" b="1" dirty="0" smtClean="0"/>
              <a:t>　アルミニウム合金</a:t>
            </a:r>
            <a:endParaRPr lang="en-US" altLang="ja-JP" sz="2000" b="1" dirty="0" smtClean="0"/>
          </a:p>
          <a:p>
            <a:pPr>
              <a:buNone/>
            </a:pPr>
            <a:r>
              <a:rPr lang="ja-JP" altLang="en-US" sz="2000" b="1" dirty="0" smtClean="0">
                <a:solidFill>
                  <a:schemeClr val="tx2"/>
                </a:solidFill>
              </a:rPr>
              <a:t>防振ユニット：</a:t>
            </a:r>
            <a:r>
              <a:rPr lang="ja-JP" altLang="en-US" sz="2000" b="1" dirty="0" smtClean="0"/>
              <a:t>　</a:t>
            </a:r>
            <a:r>
              <a:rPr lang="en-US" altLang="ja-JP" sz="2000" b="1" dirty="0" smtClean="0"/>
              <a:t>30</a:t>
            </a:r>
            <a:r>
              <a:rPr lang="ja-JP" altLang="en-US" sz="2000" b="1" dirty="0" smtClean="0"/>
              <a:t>個</a:t>
            </a:r>
            <a:endParaRPr lang="en-US" altLang="ja-JP" sz="2000" b="1" dirty="0" smtClean="0"/>
          </a:p>
        </p:txBody>
      </p:sp>
      <p:sp>
        <p:nvSpPr>
          <p:cNvPr id="4" name="スライド番号プレースホル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B0E08-E340-4E9F-995F-B728C85047B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3" name="図 2"/>
          <p:cNvPicPr>
            <a:picLocks noChangeAspect="1"/>
          </p:cNvPicPr>
          <p:nvPr/>
        </p:nvPicPr>
        <p:blipFill>
          <a:blip r:embed="rId3" cstate="print"/>
          <a:stretch>
            <a:fillRect/>
          </a:stretch>
        </p:blipFill>
        <p:spPr>
          <a:xfrm>
            <a:off x="281507" y="1268760"/>
            <a:ext cx="5480821" cy="3958504"/>
          </a:xfrm>
          <a:prstGeom prst="rect">
            <a:avLst/>
          </a:prstGeom>
        </p:spPr>
      </p:pic>
      <p:sp>
        <p:nvSpPr>
          <p:cNvPr id="12" name="コンテンツ プレースホルダ 2"/>
          <p:cNvSpPr txBox="1">
            <a:spLocks/>
          </p:cNvSpPr>
          <p:nvPr/>
        </p:nvSpPr>
        <p:spPr>
          <a:xfrm>
            <a:off x="5890984" y="4052717"/>
            <a:ext cx="2924472" cy="1152129"/>
          </a:xfrm>
          <a:prstGeom prst="rect">
            <a:avLst/>
          </a:prstGeom>
          <a:solidFill>
            <a:schemeClr val="accent2">
              <a:lumMod val="40000"/>
              <a:lumOff val="6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000" b="1" i="0" u="none" strike="noStrike" kern="1200" cap="none" spc="0" normalizeH="0" baseline="0" noProof="0" dirty="0" smtClean="0">
                <a:ln>
                  <a:noFill/>
                </a:ln>
                <a:solidFill>
                  <a:srgbClr val="1F497D"/>
                </a:solidFill>
                <a:effectLst/>
                <a:uLnTx/>
                <a:uFillTx/>
                <a:latin typeface="Calibri"/>
                <a:ea typeface="ＭＳ Ｐゴシック" panose="020B0600070205080204" pitchFamily="50" charset="-128"/>
                <a:cs typeface="+mn-cs"/>
              </a:rPr>
              <a:t>実質的には</a:t>
            </a:r>
            <a:endParaRPr kumimoji="1" lang="en-US" altLang="ja-JP" sz="2000" b="1" i="0" u="none" strike="noStrike" kern="1200" cap="none" spc="0" normalizeH="0" baseline="0" noProof="0" dirty="0" smtClean="0">
              <a:ln>
                <a:noFill/>
              </a:ln>
              <a:solidFill>
                <a:srgbClr val="1F497D"/>
              </a:solidFill>
              <a:effectLst/>
              <a:uLnTx/>
              <a:uFillTx/>
              <a:latin typeface="Calibri"/>
              <a:ea typeface="ＭＳ Ｐゴシック" panose="020B0600070205080204"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000" b="1" i="0" u="none" strike="noStrike" kern="1200" cap="none" spc="0" normalizeH="0" baseline="0" noProof="0" dirty="0" smtClean="0">
                <a:ln>
                  <a:noFill/>
                </a:ln>
                <a:solidFill>
                  <a:srgbClr val="1F497D"/>
                </a:solidFill>
                <a:effectLst/>
                <a:uLnTx/>
                <a:uFillTx/>
                <a:latin typeface="Calibri"/>
                <a:ea typeface="ＭＳ Ｐゴシック" panose="020B0600070205080204" pitchFamily="50" charset="-128"/>
                <a:cs typeface="+mn-cs"/>
              </a:rPr>
              <a:t>寸法：</a:t>
            </a:r>
            <a:r>
              <a:rPr kumimoji="1" lang="ja-JP" altLang="en-US" sz="2000" b="1"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a:t>
            </a:r>
            <a:r>
              <a:rPr kumimoji="1" lang="en-US" altLang="ja-JP" sz="2000" b="1"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2m×2m×0.17m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000" b="1" i="0" u="none" strike="noStrike" kern="1200" cap="none" spc="0" normalizeH="0" baseline="0" noProof="0" dirty="0" smtClean="0">
                <a:ln>
                  <a:noFill/>
                </a:ln>
                <a:solidFill>
                  <a:srgbClr val="1F497D"/>
                </a:solidFill>
                <a:effectLst/>
                <a:uLnTx/>
                <a:uFillTx/>
                <a:latin typeface="Calibri"/>
                <a:ea typeface="ＭＳ Ｐゴシック" panose="020B0600070205080204" pitchFamily="50" charset="-128"/>
                <a:cs typeface="+mn-cs"/>
              </a:rPr>
              <a:t>重量：</a:t>
            </a:r>
            <a:r>
              <a:rPr kumimoji="1" lang="ja-JP" altLang="en-US" sz="2000" b="1"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a:t>
            </a:r>
            <a:r>
              <a:rPr kumimoji="1" lang="en-US" altLang="ja-JP" sz="2000" b="1"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180kg</a:t>
            </a:r>
          </a:p>
        </p:txBody>
      </p:sp>
      <p:sp>
        <p:nvSpPr>
          <p:cNvPr id="13" name="角丸四角形吹き出し 12"/>
          <p:cNvSpPr/>
          <p:nvPr/>
        </p:nvSpPr>
        <p:spPr>
          <a:xfrm>
            <a:off x="3779912" y="5872187"/>
            <a:ext cx="4320480" cy="484163"/>
          </a:xfrm>
          <a:prstGeom prst="wedgeRoundRectCallout">
            <a:avLst>
              <a:gd name="adj1" fmla="val -54862"/>
              <a:gd name="adj2" fmla="val -351510"/>
              <a:gd name="adj3" fmla="val 16667"/>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フォークリフト用パレットとして使用可</a:t>
            </a:r>
            <a:endParaRPr kumimoji="1" lang="en-US" altLang="ja-JP" sz="20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p:txBody>
      </p:sp>
      <p:sp>
        <p:nvSpPr>
          <p:cNvPr id="2" name="正方形/長方形 1"/>
          <p:cNvSpPr/>
          <p:nvPr/>
        </p:nvSpPr>
        <p:spPr>
          <a:xfrm>
            <a:off x="4744514" y="442409"/>
            <a:ext cx="1390124" cy="369332"/>
          </a:xfrm>
          <a:prstGeom prst="rect">
            <a:avLst/>
          </a:prstGeom>
        </p:spPr>
        <p:txBody>
          <a:bodyPr wrap="none">
            <a:spAutoFit/>
          </a:bodyPr>
          <a:lstStyle/>
          <a:p>
            <a:r>
              <a:rPr lang="ja-JP" altLang="en-US" dirty="0"/>
              <a:t>香川他</a:t>
            </a:r>
            <a:r>
              <a:rPr lang="en-US" altLang="ja-JP" dirty="0"/>
              <a:t>2013</a:t>
            </a:r>
          </a:p>
        </p:txBody>
      </p:sp>
    </p:spTree>
    <p:extLst>
      <p:ext uri="{BB962C8B-B14F-4D97-AF65-F5344CB8AC3E}">
        <p14:creationId xmlns:p14="http://schemas.microsoft.com/office/powerpoint/2010/main" xmlns="" val="18281738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stretch>
            <a:fillRect/>
          </a:stretch>
        </p:blipFill>
        <p:spPr>
          <a:xfrm>
            <a:off x="419924" y="1196752"/>
            <a:ext cx="5400600" cy="4722346"/>
          </a:xfrm>
          <a:prstGeom prst="rect">
            <a:avLst/>
          </a:prstGeom>
        </p:spPr>
      </p:pic>
      <p:sp>
        <p:nvSpPr>
          <p:cNvPr id="5" name="テキスト ボックス 4"/>
          <p:cNvSpPr txBox="1"/>
          <p:nvPr/>
        </p:nvSpPr>
        <p:spPr>
          <a:xfrm>
            <a:off x="419924" y="77723"/>
            <a:ext cx="44230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防振パレットの取付け</a:t>
            </a:r>
            <a:endPar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スライド番号プレースホル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B0E08-E340-4E9F-995F-B728C85047B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8" name="角丸四角形吹き出し 7"/>
          <p:cNvSpPr/>
          <p:nvPr/>
        </p:nvSpPr>
        <p:spPr>
          <a:xfrm>
            <a:off x="4789004" y="5557882"/>
            <a:ext cx="3528392" cy="833914"/>
          </a:xfrm>
          <a:prstGeom prst="wedgeRoundRectCallout">
            <a:avLst>
              <a:gd name="adj1" fmla="val -80384"/>
              <a:gd name="adj2" fmla="val -73800"/>
              <a:gd name="adj3" fmla="val 16667"/>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簡易鋼鉄橇・・・（株）大原鉄工所</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1" name="角丸四角形吹き出し 10"/>
          <p:cNvSpPr/>
          <p:nvPr/>
        </p:nvSpPr>
        <p:spPr>
          <a:xfrm>
            <a:off x="5309094" y="4394289"/>
            <a:ext cx="3528392" cy="833914"/>
          </a:xfrm>
          <a:prstGeom prst="wedgeRoundRectCallout">
            <a:avLst>
              <a:gd name="adj1" fmla="val -70018"/>
              <a:gd name="adj2" fmla="val -43895"/>
              <a:gd name="adj3" fmla="val 16667"/>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防振パレット・・・三協立山（株）</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4" name="角丸四角形吹き出し 13"/>
          <p:cNvSpPr/>
          <p:nvPr/>
        </p:nvSpPr>
        <p:spPr>
          <a:xfrm>
            <a:off x="6122975" y="2543403"/>
            <a:ext cx="2701788" cy="833914"/>
          </a:xfrm>
          <a:prstGeom prst="wedgeRoundRectCallout">
            <a:avLst>
              <a:gd name="adj1" fmla="val -93401"/>
              <a:gd name="adj2" fmla="val -51869"/>
              <a:gd name="adj3" fmla="val 16667"/>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ウエイト・・・</a:t>
            </a:r>
            <a:r>
              <a:rPr kumimoji="1" lang="en-US" altLang="ja-JP"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2.5</a:t>
            </a:r>
            <a:r>
              <a:rPr kumimoji="1" lang="ja-JP" altLang="en-US" sz="1800" b="0" i="0" u="none" strike="noStrike" kern="1200" cap="none" spc="0" normalizeH="0" baseline="0" noProof="0" dirty="0" err="1" smtClean="0">
                <a:ln>
                  <a:noFill/>
                </a:ln>
                <a:solidFill>
                  <a:prstClr val="white"/>
                </a:solidFill>
                <a:effectLst/>
                <a:uLnTx/>
                <a:uFillTx/>
                <a:latin typeface="Calibri"/>
                <a:ea typeface="ＭＳ Ｐゴシック" panose="020B0600070205080204" pitchFamily="50" charset="-128"/>
                <a:cs typeface="+mn-cs"/>
              </a:rPr>
              <a:t>ｔ</a:t>
            </a:r>
            <a:r>
              <a:rPr kumimoji="1" lang="en-US" altLang="ja-JP"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×2</a:t>
            </a:r>
            <a:r>
              <a:rPr kumimoji="1" lang="ja-JP" altLang="en-US"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個</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5" name="角丸四角形吹き出し 14"/>
          <p:cNvSpPr/>
          <p:nvPr/>
        </p:nvSpPr>
        <p:spPr>
          <a:xfrm>
            <a:off x="374335" y="1908645"/>
            <a:ext cx="1070152" cy="600799"/>
          </a:xfrm>
          <a:prstGeom prst="wedgeRoundRectCallout">
            <a:avLst>
              <a:gd name="adj1" fmla="val 144294"/>
              <a:gd name="adj2" fmla="val 173415"/>
              <a:gd name="adj3" fmla="val 16667"/>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計測器</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23625316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7" name="グループ化 18"/>
          <p:cNvGrpSpPr>
            <a:grpSpLocks/>
          </p:cNvGrpSpPr>
          <p:nvPr/>
        </p:nvGrpSpPr>
        <p:grpSpPr bwMode="auto">
          <a:xfrm>
            <a:off x="1331640" y="1946041"/>
            <a:ext cx="5859462" cy="4338637"/>
            <a:chOff x="1641598" y="1050415"/>
            <a:chExt cx="6004849" cy="4472867"/>
          </a:xfrm>
        </p:grpSpPr>
        <p:grpSp>
          <p:nvGrpSpPr>
            <p:cNvPr id="11276" name="グループ化 8"/>
            <p:cNvGrpSpPr>
              <a:grpSpLocks/>
            </p:cNvGrpSpPr>
            <p:nvPr/>
          </p:nvGrpSpPr>
          <p:grpSpPr bwMode="auto">
            <a:xfrm>
              <a:off x="1641598" y="1050415"/>
              <a:ext cx="6004849" cy="4472867"/>
              <a:chOff x="1619672" y="793140"/>
              <a:chExt cx="6004849" cy="4472867"/>
            </a:xfrm>
          </p:grpSpPr>
          <p:pic>
            <p:nvPicPr>
              <p:cNvPr id="1128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9672" y="793140"/>
                <a:ext cx="6004849" cy="4450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直線コネクタ 2"/>
              <p:cNvCxnSpPr/>
              <p:nvPr/>
            </p:nvCxnSpPr>
            <p:spPr>
              <a:xfrm>
                <a:off x="2992767" y="3989448"/>
                <a:ext cx="2895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flipV="1">
                <a:off x="3140813" y="3989448"/>
                <a:ext cx="0" cy="1276559"/>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7" name="直線コネクタ 6"/>
            <p:cNvCxnSpPr/>
            <p:nvPr/>
          </p:nvCxnSpPr>
          <p:spPr>
            <a:xfrm>
              <a:off x="4532580" y="2780316"/>
              <a:ext cx="222884"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545595" y="1998014"/>
              <a:ext cx="2098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279" name="テキスト ボックス 12"/>
            <p:cNvSpPr txBox="1">
              <a:spLocks noChangeArrowheads="1"/>
            </p:cNvSpPr>
            <p:nvPr/>
          </p:nvSpPr>
          <p:spPr bwMode="auto">
            <a:xfrm>
              <a:off x="5680318" y="2598631"/>
              <a:ext cx="1393405" cy="317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a:solidFill>
                    <a:srgbClr val="000000"/>
                  </a:solidFill>
                  <a:latin typeface="Arial" panose="020B0604020202020204" pitchFamily="34" charset="0"/>
                </a:rPr>
                <a:t>Confusion limit</a:t>
              </a:r>
              <a:endParaRPr lang="ja-JP" altLang="en-US" sz="1400">
                <a:solidFill>
                  <a:srgbClr val="000000"/>
                </a:solidFill>
                <a:latin typeface="Arial" panose="020B0604020202020204" pitchFamily="34" charset="0"/>
              </a:endParaRPr>
            </a:p>
          </p:txBody>
        </p:sp>
        <p:sp>
          <p:nvSpPr>
            <p:cNvPr id="11280" name="テキスト ボックス 13"/>
            <p:cNvSpPr txBox="1">
              <a:spLocks noChangeArrowheads="1"/>
            </p:cNvSpPr>
            <p:nvPr/>
          </p:nvSpPr>
          <p:spPr bwMode="auto">
            <a:xfrm>
              <a:off x="5580112" y="1859551"/>
              <a:ext cx="1615178" cy="317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a:solidFill>
                    <a:srgbClr val="000000"/>
                  </a:solidFill>
                  <a:latin typeface="Arial" panose="020B0604020202020204" pitchFamily="34" charset="0"/>
                </a:rPr>
                <a:t>1</a:t>
              </a:r>
              <a:r>
                <a:rPr lang="ja-JP" altLang="en-US" sz="1400">
                  <a:solidFill>
                    <a:srgbClr val="000000"/>
                  </a:solidFill>
                  <a:latin typeface="Arial" panose="020B0604020202020204" pitchFamily="34" charset="0"/>
                </a:rPr>
                <a:t> </a:t>
              </a:r>
              <a:r>
                <a:rPr lang="en-US" altLang="ja-JP" sz="1400">
                  <a:solidFill>
                    <a:srgbClr val="000000"/>
                  </a:solidFill>
                  <a:latin typeface="Arial" panose="020B0604020202020204" pitchFamily="34" charset="0"/>
                </a:rPr>
                <a:t>hour integration</a:t>
              </a:r>
              <a:endParaRPr lang="ja-JP" altLang="en-US" sz="1400">
                <a:solidFill>
                  <a:srgbClr val="000000"/>
                </a:solidFill>
                <a:latin typeface="Arial" panose="020B0604020202020204" pitchFamily="34" charset="0"/>
              </a:endParaRPr>
            </a:p>
          </p:txBody>
        </p:sp>
        <p:cxnSp>
          <p:nvCxnSpPr>
            <p:cNvPr id="16" name="直線矢印コネクタ 15"/>
            <p:cNvCxnSpPr>
              <a:stCxn id="11280" idx="1"/>
            </p:cNvCxnSpPr>
            <p:nvPr/>
          </p:nvCxnSpPr>
          <p:spPr>
            <a:xfrm flipH="1" flipV="1">
              <a:off x="4932795" y="1998014"/>
              <a:ext cx="647502" cy="1963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flipV="1">
              <a:off x="4882362" y="2780316"/>
              <a:ext cx="748369"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11270" name="テキスト ボックス 16"/>
          <p:cNvSpPr txBox="1">
            <a:spLocks noChangeArrowheads="1"/>
          </p:cNvSpPr>
          <p:nvPr/>
        </p:nvSpPr>
        <p:spPr bwMode="auto">
          <a:xfrm>
            <a:off x="5479777" y="3030303"/>
            <a:ext cx="2168525" cy="3683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FF0000"/>
                </a:solidFill>
                <a:latin typeface="Arial" panose="020B0604020202020204" pitchFamily="34" charset="0"/>
              </a:rPr>
              <a:t>10m THz telescope</a:t>
            </a:r>
            <a:endParaRPr lang="ja-JP" altLang="en-US" sz="1800">
              <a:solidFill>
                <a:srgbClr val="FF0000"/>
              </a:solidFill>
              <a:latin typeface="Arial" panose="020B0604020202020204" pitchFamily="34" charset="0"/>
            </a:endParaRPr>
          </a:p>
        </p:txBody>
      </p:sp>
      <p:sp>
        <p:nvSpPr>
          <p:cNvPr id="11271" name="テキスト ボックス 1"/>
          <p:cNvSpPr txBox="1">
            <a:spLocks noChangeArrowheads="1"/>
          </p:cNvSpPr>
          <p:nvPr/>
        </p:nvSpPr>
        <p:spPr bwMode="auto">
          <a:xfrm>
            <a:off x="1559469" y="6262724"/>
            <a:ext cx="25923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dirty="0">
                <a:solidFill>
                  <a:srgbClr val="000000"/>
                </a:solidFill>
                <a:latin typeface="Arial" panose="020B0604020202020204" pitchFamily="34" charset="0"/>
              </a:rPr>
              <a:t>2.4μm, S/N=5 (1 hour)</a:t>
            </a:r>
            <a:endParaRPr lang="ja-JP" altLang="en-US" sz="1800" dirty="0">
              <a:solidFill>
                <a:srgbClr val="000000"/>
              </a:solidFill>
              <a:latin typeface="Arial" panose="020B0604020202020204" pitchFamily="34" charset="0"/>
            </a:endParaRPr>
          </a:p>
        </p:txBody>
      </p:sp>
      <p:sp>
        <p:nvSpPr>
          <p:cNvPr id="11272" name="テキスト ボックス 19"/>
          <p:cNvSpPr txBox="1">
            <a:spLocks noChangeArrowheads="1"/>
          </p:cNvSpPr>
          <p:nvPr/>
        </p:nvSpPr>
        <p:spPr bwMode="auto">
          <a:xfrm>
            <a:off x="1879327" y="5981466"/>
            <a:ext cx="6477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600">
                <a:solidFill>
                  <a:srgbClr val="FF0000"/>
                </a:solidFill>
                <a:latin typeface="Arial" panose="020B0604020202020204" pitchFamily="34" charset="0"/>
              </a:rPr>
              <a:t>AIRT</a:t>
            </a:r>
            <a:endParaRPr lang="ja-JP" altLang="en-US" sz="1600">
              <a:solidFill>
                <a:srgbClr val="FF0000"/>
              </a:solidFill>
              <a:latin typeface="Arial" panose="020B0604020202020204" pitchFamily="34" charset="0"/>
            </a:endParaRPr>
          </a:p>
        </p:txBody>
      </p:sp>
      <p:sp>
        <p:nvSpPr>
          <p:cNvPr id="11273" name="テキスト ボックス 20"/>
          <p:cNvSpPr txBox="1">
            <a:spLocks noChangeArrowheads="1"/>
          </p:cNvSpPr>
          <p:nvPr/>
        </p:nvSpPr>
        <p:spPr bwMode="auto">
          <a:xfrm>
            <a:off x="3247752" y="4325703"/>
            <a:ext cx="936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dirty="0">
                <a:solidFill>
                  <a:srgbClr val="000000"/>
                </a:solidFill>
                <a:latin typeface="Arial" panose="020B0604020202020204" pitchFamily="34" charset="0"/>
              </a:rPr>
              <a:t>SPICA</a:t>
            </a:r>
            <a:endParaRPr lang="ja-JP" altLang="en-US" sz="1800" dirty="0">
              <a:solidFill>
                <a:srgbClr val="000000"/>
              </a:solidFill>
              <a:latin typeface="Arial" panose="020B0604020202020204" pitchFamily="34" charset="0"/>
            </a:endParaRPr>
          </a:p>
        </p:txBody>
      </p:sp>
      <p:sp>
        <p:nvSpPr>
          <p:cNvPr id="11274" name="テキスト ボックス 21"/>
          <p:cNvSpPr txBox="1">
            <a:spLocks noChangeArrowheads="1"/>
          </p:cNvSpPr>
          <p:nvPr/>
        </p:nvSpPr>
        <p:spPr bwMode="auto">
          <a:xfrm>
            <a:off x="4687615" y="4325703"/>
            <a:ext cx="936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latin typeface="Arial" panose="020B0604020202020204" pitchFamily="34" charset="0"/>
              </a:rPr>
              <a:t>ALMA</a:t>
            </a:r>
            <a:endParaRPr lang="ja-JP" altLang="en-US" sz="1800">
              <a:solidFill>
                <a:srgbClr val="000000"/>
              </a:solidFill>
              <a:latin typeface="Arial" panose="020B0604020202020204" pitchFamily="34" charset="0"/>
            </a:endParaRPr>
          </a:p>
        </p:txBody>
      </p:sp>
      <p:pic>
        <p:nvPicPr>
          <p:cNvPr id="11275" name="Picture 3" descr="C:\Users\nakai\Documents\南極\10mアンテナ\完成予想図\130212\mono\mono1b.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35661" r="16817" b="30801"/>
          <a:stretch>
            <a:fillRect/>
          </a:stretch>
        </p:blipFill>
        <p:spPr bwMode="auto">
          <a:xfrm>
            <a:off x="7486104" y="2510991"/>
            <a:ext cx="1066800" cy="1244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cxnSp>
        <p:nvCxnSpPr>
          <p:cNvPr id="23" name="直線コネクタ 22"/>
          <p:cNvCxnSpPr/>
          <p:nvPr/>
        </p:nvCxnSpPr>
        <p:spPr>
          <a:xfrm>
            <a:off x="2671490" y="5043910"/>
            <a:ext cx="220000" cy="0"/>
          </a:xfrm>
          <a:prstGeom prst="line">
            <a:avLst/>
          </a:prstGeom>
          <a:noFill/>
          <a:ln w="38100" cap="flat" cmpd="sng" algn="ctr">
            <a:solidFill>
              <a:srgbClr val="FF0000"/>
            </a:solidFill>
            <a:prstDash val="solid"/>
          </a:ln>
          <a:effectLst/>
        </p:spPr>
      </p:cxnSp>
      <p:cxnSp>
        <p:nvCxnSpPr>
          <p:cNvPr id="24" name="直線コネクタ 23"/>
          <p:cNvCxnSpPr/>
          <p:nvPr/>
        </p:nvCxnSpPr>
        <p:spPr>
          <a:xfrm>
            <a:off x="4151857" y="3624512"/>
            <a:ext cx="218560" cy="0"/>
          </a:xfrm>
          <a:prstGeom prst="line">
            <a:avLst/>
          </a:prstGeom>
          <a:noFill/>
          <a:ln w="57150" cap="flat" cmpd="sng" algn="ctr">
            <a:solidFill>
              <a:srgbClr val="00B050"/>
            </a:solidFill>
            <a:prstDash val="solid"/>
          </a:ln>
          <a:effectLst/>
        </p:spPr>
      </p:cxnSp>
      <p:cxnSp>
        <p:nvCxnSpPr>
          <p:cNvPr id="26" name="直線コネクタ 25"/>
          <p:cNvCxnSpPr/>
          <p:nvPr/>
        </p:nvCxnSpPr>
        <p:spPr>
          <a:xfrm>
            <a:off x="2891490" y="4014156"/>
            <a:ext cx="167126" cy="0"/>
          </a:xfrm>
          <a:prstGeom prst="line">
            <a:avLst/>
          </a:prstGeom>
          <a:noFill/>
          <a:ln w="38100" cap="flat" cmpd="sng" algn="ctr">
            <a:solidFill>
              <a:srgbClr val="FF0000"/>
            </a:solidFill>
            <a:prstDash val="solid"/>
          </a:ln>
          <a:effectLst/>
        </p:spPr>
      </p:cxnSp>
      <p:cxnSp>
        <p:nvCxnSpPr>
          <p:cNvPr id="27" name="直線コネクタ 26"/>
          <p:cNvCxnSpPr/>
          <p:nvPr/>
        </p:nvCxnSpPr>
        <p:spPr>
          <a:xfrm flipV="1">
            <a:off x="2812022" y="4518212"/>
            <a:ext cx="140533" cy="5040"/>
          </a:xfrm>
          <a:prstGeom prst="line">
            <a:avLst/>
          </a:prstGeom>
          <a:noFill/>
          <a:ln w="38100" cap="flat" cmpd="sng" algn="ctr">
            <a:solidFill>
              <a:srgbClr val="FF0000"/>
            </a:solidFill>
            <a:prstDash val="solid"/>
          </a:ln>
          <a:effectLst/>
        </p:spPr>
      </p:cxnSp>
      <p:cxnSp>
        <p:nvCxnSpPr>
          <p:cNvPr id="28" name="直線コネクタ 27"/>
          <p:cNvCxnSpPr/>
          <p:nvPr/>
        </p:nvCxnSpPr>
        <p:spPr>
          <a:xfrm flipV="1">
            <a:off x="3248149" y="3822019"/>
            <a:ext cx="1012988" cy="994836"/>
          </a:xfrm>
          <a:prstGeom prst="line">
            <a:avLst/>
          </a:prstGeom>
          <a:noFill/>
          <a:ln w="28575" cap="flat" cmpd="sng" algn="ctr">
            <a:solidFill>
              <a:srgbClr val="0070C0"/>
            </a:solidFill>
            <a:prstDash val="solid"/>
          </a:ln>
          <a:effectLst/>
        </p:spPr>
      </p:cxnSp>
      <p:sp>
        <p:nvSpPr>
          <p:cNvPr id="29" name="テキスト ボックス 28"/>
          <p:cNvSpPr txBox="1"/>
          <p:nvPr/>
        </p:nvSpPr>
        <p:spPr>
          <a:xfrm>
            <a:off x="1985290" y="1141542"/>
            <a:ext cx="4606902" cy="461665"/>
          </a:xfrm>
          <a:prstGeom prst="rect">
            <a:avLst/>
          </a:prstGeom>
          <a:noFill/>
        </p:spPr>
        <p:txBody>
          <a:bodyPr wrap="none" rtlCol="0">
            <a:spAutoFit/>
          </a:bodyPr>
          <a:lstStyle/>
          <a:p>
            <a:r>
              <a:rPr lang="en-US" altLang="ja-JP" sz="2400" dirty="0" smtClean="0"/>
              <a:t>z</a:t>
            </a:r>
            <a:r>
              <a:rPr kumimoji="1" lang="en-US" altLang="ja-JP" sz="2400" dirty="0" smtClean="0"/>
              <a:t>=6.5</a:t>
            </a:r>
            <a:r>
              <a:rPr kumimoji="1" lang="ja-JP" altLang="en-US" sz="2400" dirty="0" smtClean="0"/>
              <a:t>の</a:t>
            </a:r>
            <a:r>
              <a:rPr kumimoji="1" lang="en-US" altLang="ja-JP" sz="2400" dirty="0" smtClean="0"/>
              <a:t>Hershel</a:t>
            </a:r>
            <a:r>
              <a:rPr kumimoji="1" lang="ja-JP" altLang="en-US" sz="2400" dirty="0" smtClean="0"/>
              <a:t>銀河</a:t>
            </a:r>
            <a:r>
              <a:rPr kumimoji="1" lang="en-US" altLang="ja-JP" sz="2400" dirty="0" smtClean="0"/>
              <a:t>(2000Msun/</a:t>
            </a:r>
            <a:r>
              <a:rPr kumimoji="1" lang="en-US" altLang="ja-JP" sz="2400" dirty="0" err="1" smtClean="0"/>
              <a:t>yr</a:t>
            </a:r>
            <a:r>
              <a:rPr kumimoji="1" lang="en-US" altLang="ja-JP" sz="2400" dirty="0" smtClean="0"/>
              <a:t>)</a:t>
            </a:r>
            <a:endParaRPr kumimoji="1" lang="ja-JP" altLang="en-US" sz="2400" dirty="0"/>
          </a:p>
        </p:txBody>
      </p:sp>
      <p:sp>
        <p:nvSpPr>
          <p:cNvPr id="30" name="正方形/長方形 29"/>
          <p:cNvSpPr/>
          <p:nvPr/>
        </p:nvSpPr>
        <p:spPr>
          <a:xfrm>
            <a:off x="1001156" y="530390"/>
            <a:ext cx="7083991" cy="523220"/>
          </a:xfrm>
          <a:prstGeom prst="rect">
            <a:avLst/>
          </a:prstGeom>
        </p:spPr>
        <p:txBody>
          <a:bodyPr wrap="none">
            <a:spAutoFit/>
          </a:bodyPr>
          <a:lstStyle/>
          <a:p>
            <a:pPr marL="457200" indent="-457200">
              <a:buFont typeface="Arial" panose="020B0604020202020204" pitchFamily="34" charset="0"/>
              <a:buChar char="•"/>
            </a:pPr>
            <a:r>
              <a:rPr lang="ja-JP" altLang="en-US" sz="2800" dirty="0" smtClean="0"/>
              <a:t>ダストに覆われた</a:t>
            </a:r>
            <a:r>
              <a:rPr lang="en-US" altLang="ja-JP" sz="2800" dirty="0" smtClean="0"/>
              <a:t>high-z</a:t>
            </a:r>
            <a:r>
              <a:rPr lang="ja-JP" altLang="en-US" sz="2800" dirty="0" smtClean="0"/>
              <a:t>スターバースト銀河</a:t>
            </a:r>
            <a:endParaRPr lang="en-US" altLang="ja-JP" sz="2800" dirty="0"/>
          </a:p>
        </p:txBody>
      </p:sp>
      <p:sp>
        <p:nvSpPr>
          <p:cNvPr id="31" name="テキスト ボックス 30"/>
          <p:cNvSpPr txBox="1"/>
          <p:nvPr/>
        </p:nvSpPr>
        <p:spPr>
          <a:xfrm>
            <a:off x="6937525" y="5262511"/>
            <a:ext cx="1615379" cy="369332"/>
          </a:xfrm>
          <a:prstGeom prst="rect">
            <a:avLst/>
          </a:prstGeom>
          <a:noFill/>
        </p:spPr>
        <p:txBody>
          <a:bodyPr wrap="none" rtlCol="0">
            <a:spAutoFit/>
          </a:bodyPr>
          <a:lstStyle/>
          <a:p>
            <a:r>
              <a:rPr kumimoji="1" lang="en-US" altLang="ja-JP" dirty="0" err="1" smtClean="0"/>
              <a:t>Riechers</a:t>
            </a:r>
            <a:r>
              <a:rPr kumimoji="1" lang="en-US" altLang="ja-JP" dirty="0" smtClean="0"/>
              <a:t>+ 2013</a:t>
            </a:r>
            <a:endParaRPr kumimoji="1" lang="ja-JP" altLang="en-US" dirty="0"/>
          </a:p>
        </p:txBody>
      </p:sp>
      <p:sp>
        <p:nvSpPr>
          <p:cNvPr id="33" name="正方形/長方形 32"/>
          <p:cNvSpPr/>
          <p:nvPr/>
        </p:nvSpPr>
        <p:spPr>
          <a:xfrm>
            <a:off x="2659677" y="1576808"/>
            <a:ext cx="1976823" cy="369332"/>
          </a:xfrm>
          <a:prstGeom prst="rect">
            <a:avLst/>
          </a:prstGeom>
        </p:spPr>
        <p:txBody>
          <a:bodyPr wrap="none">
            <a:spAutoFit/>
          </a:bodyPr>
          <a:lstStyle/>
          <a:p>
            <a:r>
              <a:rPr lang="en-US" altLang="ja-JP" dirty="0"/>
              <a:t>250-, 350- </a:t>
            </a:r>
            <a:r>
              <a:rPr lang="en-US" altLang="ja-JP" dirty="0" smtClean="0"/>
              <a:t> 500-μm</a:t>
            </a:r>
            <a:endParaRPr lang="ja-JP" altLang="en-US" dirty="0"/>
          </a:p>
        </p:txBody>
      </p:sp>
      <p:sp>
        <p:nvSpPr>
          <p:cNvPr id="34" name="テキスト ボックス 33"/>
          <p:cNvSpPr txBox="1"/>
          <p:nvPr/>
        </p:nvSpPr>
        <p:spPr>
          <a:xfrm>
            <a:off x="4859064" y="6129574"/>
            <a:ext cx="4105424" cy="584775"/>
          </a:xfrm>
          <a:prstGeom prst="rect">
            <a:avLst/>
          </a:prstGeom>
          <a:noFill/>
        </p:spPr>
        <p:txBody>
          <a:bodyPr wrap="square" rtlCol="0">
            <a:spAutoFit/>
          </a:bodyPr>
          <a:lstStyle/>
          <a:p>
            <a:r>
              <a:rPr kumimoji="1" lang="ja-JP" altLang="en-US" sz="3200" dirty="0" smtClean="0">
                <a:solidFill>
                  <a:srgbClr val="FF0000"/>
                </a:solidFill>
              </a:rPr>
              <a:t>近赤外線で深い観測</a:t>
            </a:r>
            <a:endParaRPr kumimoji="1" lang="ja-JP" altLang="en-US" sz="3200" dirty="0">
              <a:solidFill>
                <a:srgbClr val="FF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19924" y="77723"/>
            <a:ext cx="44230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防振パレットの取付け</a:t>
            </a:r>
            <a:endPar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スライド番号プレースホル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B0E08-E340-4E9F-995F-B728C85047B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3" name="図 2"/>
          <p:cNvPicPr>
            <a:picLocks noChangeAspect="1"/>
          </p:cNvPicPr>
          <p:nvPr/>
        </p:nvPicPr>
        <p:blipFill>
          <a:blip r:embed="rId3" cstate="print"/>
          <a:stretch>
            <a:fillRect/>
          </a:stretch>
        </p:blipFill>
        <p:spPr>
          <a:xfrm>
            <a:off x="396296" y="1189101"/>
            <a:ext cx="7848112" cy="5228804"/>
          </a:xfrm>
          <a:prstGeom prst="rect">
            <a:avLst/>
          </a:prstGeom>
        </p:spPr>
      </p:pic>
    </p:spTree>
    <p:extLst>
      <p:ext uri="{BB962C8B-B14F-4D97-AF65-F5344CB8AC3E}">
        <p14:creationId xmlns:p14="http://schemas.microsoft.com/office/powerpoint/2010/main" xmlns="" val="9864794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19924" y="77723"/>
            <a:ext cx="583364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防振パレットの性能評価実験</a:t>
            </a:r>
            <a:endPar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スライド番号プレースホル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B0E08-E340-4E9F-995F-B728C85047B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3" name="図 2"/>
          <p:cNvPicPr>
            <a:picLocks noChangeAspect="1"/>
          </p:cNvPicPr>
          <p:nvPr/>
        </p:nvPicPr>
        <p:blipFill>
          <a:blip r:embed="rId3" cstate="print"/>
          <a:stretch>
            <a:fillRect/>
          </a:stretch>
        </p:blipFill>
        <p:spPr>
          <a:xfrm>
            <a:off x="432326" y="1124744"/>
            <a:ext cx="7619048" cy="4285714"/>
          </a:xfrm>
          <a:prstGeom prst="rect">
            <a:avLst/>
          </a:prstGeom>
        </p:spPr>
      </p:pic>
      <p:sp>
        <p:nvSpPr>
          <p:cNvPr id="10" name="角丸四角形吹き出し 9"/>
          <p:cNvSpPr/>
          <p:nvPr/>
        </p:nvSpPr>
        <p:spPr>
          <a:xfrm>
            <a:off x="1115616" y="4077072"/>
            <a:ext cx="1656184" cy="600799"/>
          </a:xfrm>
          <a:prstGeom prst="wedgeRoundRectCallout">
            <a:avLst>
              <a:gd name="adj1" fmla="val 102468"/>
              <a:gd name="adj2" fmla="val -147583"/>
              <a:gd name="adj3" fmla="val 16667"/>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ロードセル</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2" name="角丸四角形吹き出し 11"/>
          <p:cNvSpPr/>
          <p:nvPr/>
        </p:nvSpPr>
        <p:spPr>
          <a:xfrm>
            <a:off x="1655676" y="5546616"/>
            <a:ext cx="2232248" cy="1014348"/>
          </a:xfrm>
          <a:prstGeom prst="wedgeRoundRectCallout">
            <a:avLst>
              <a:gd name="adj1" fmla="val 62250"/>
              <a:gd name="adj2" fmla="val -254120"/>
              <a:gd name="adj3" fmla="val 16667"/>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牽引ロープ</a:t>
            </a:r>
            <a:endParaRPr kumimoji="1" lang="en-US" altLang="ja-JP"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・ソフトカーロープ</a:t>
            </a:r>
            <a:endParaRPr kumimoji="1" lang="en-US" altLang="ja-JP"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・スチールワイヤー</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3" name="角丸四角形吹き出し 12"/>
          <p:cNvSpPr/>
          <p:nvPr/>
        </p:nvSpPr>
        <p:spPr>
          <a:xfrm>
            <a:off x="827584" y="1484784"/>
            <a:ext cx="1008112" cy="600799"/>
          </a:xfrm>
          <a:prstGeom prst="wedgeRoundRectCallout">
            <a:avLst>
              <a:gd name="adj1" fmla="val 82965"/>
              <a:gd name="adj2" fmla="val 162346"/>
              <a:gd name="adj3" fmla="val 16667"/>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GPS</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6" name="角丸四角形吹き出し 15"/>
          <p:cNvSpPr/>
          <p:nvPr/>
        </p:nvSpPr>
        <p:spPr>
          <a:xfrm>
            <a:off x="6530992" y="3212976"/>
            <a:ext cx="2590800" cy="3519034"/>
          </a:xfrm>
          <a:prstGeom prst="wedgeRoundRectCallout">
            <a:avLst>
              <a:gd name="adj1" fmla="val -82713"/>
              <a:gd name="adj2" fmla="val -42572"/>
              <a:gd name="adj3" fmla="val 16667"/>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加速度センサ</a:t>
            </a:r>
            <a:endParaRPr kumimoji="1" lang="en-US" altLang="ja-JP"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レートジャイロ</a:t>
            </a:r>
            <a:endParaRPr kumimoji="1" lang="en-US" altLang="ja-JP"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17" name="図 16"/>
          <p:cNvPicPr>
            <a:picLocks noChangeAspect="1"/>
          </p:cNvPicPr>
          <p:nvPr/>
        </p:nvPicPr>
        <p:blipFill>
          <a:blip r:embed="rId4" cstate="print"/>
          <a:stretch>
            <a:fillRect/>
          </a:stretch>
        </p:blipFill>
        <p:spPr>
          <a:xfrm>
            <a:off x="6760109" y="4068332"/>
            <a:ext cx="2132566" cy="2594509"/>
          </a:xfrm>
          <a:prstGeom prst="rect">
            <a:avLst/>
          </a:prstGeom>
        </p:spPr>
      </p:pic>
    </p:spTree>
    <p:extLst>
      <p:ext uri="{BB962C8B-B14F-4D97-AF65-F5344CB8AC3E}">
        <p14:creationId xmlns:p14="http://schemas.microsoft.com/office/powerpoint/2010/main" xmlns="" val="9714254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B0E08-E340-4E9F-995F-B728C85047B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419924" y="77723"/>
            <a:ext cx="24929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振動加速度</a:t>
            </a:r>
            <a:endPar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2" name="図 1"/>
          <p:cNvPicPr>
            <a:picLocks noChangeAspect="1"/>
          </p:cNvPicPr>
          <p:nvPr/>
        </p:nvPicPr>
        <p:blipFill>
          <a:blip r:embed="rId2" cstate="print"/>
          <a:stretch>
            <a:fillRect/>
          </a:stretch>
        </p:blipFill>
        <p:spPr>
          <a:xfrm>
            <a:off x="501567" y="1077383"/>
            <a:ext cx="3998426" cy="1914398"/>
          </a:xfrm>
          <a:prstGeom prst="rect">
            <a:avLst/>
          </a:prstGeom>
        </p:spPr>
      </p:pic>
      <p:pic>
        <p:nvPicPr>
          <p:cNvPr id="7" name="図 6"/>
          <p:cNvPicPr>
            <a:picLocks noChangeAspect="1"/>
          </p:cNvPicPr>
          <p:nvPr/>
        </p:nvPicPr>
        <p:blipFill>
          <a:blip r:embed="rId3" cstate="print"/>
          <a:stretch>
            <a:fillRect/>
          </a:stretch>
        </p:blipFill>
        <p:spPr>
          <a:xfrm>
            <a:off x="501565" y="2984580"/>
            <a:ext cx="3998428" cy="1914399"/>
          </a:xfrm>
          <a:prstGeom prst="rect">
            <a:avLst/>
          </a:prstGeom>
        </p:spPr>
      </p:pic>
      <p:pic>
        <p:nvPicPr>
          <p:cNvPr id="8" name="図 7"/>
          <p:cNvPicPr>
            <a:picLocks noChangeAspect="1"/>
          </p:cNvPicPr>
          <p:nvPr/>
        </p:nvPicPr>
        <p:blipFill>
          <a:blip r:embed="rId4" cstate="print"/>
          <a:stretch>
            <a:fillRect/>
          </a:stretch>
        </p:blipFill>
        <p:spPr>
          <a:xfrm>
            <a:off x="501568" y="4898979"/>
            <a:ext cx="3998425" cy="1914397"/>
          </a:xfrm>
          <a:prstGeom prst="rect">
            <a:avLst/>
          </a:prstGeom>
        </p:spPr>
      </p:pic>
      <p:pic>
        <p:nvPicPr>
          <p:cNvPr id="9" name="図 8"/>
          <p:cNvPicPr>
            <a:picLocks noChangeAspect="1"/>
          </p:cNvPicPr>
          <p:nvPr/>
        </p:nvPicPr>
        <p:blipFill>
          <a:blip r:embed="rId5" cstate="print"/>
          <a:stretch>
            <a:fillRect/>
          </a:stretch>
        </p:blipFill>
        <p:spPr>
          <a:xfrm>
            <a:off x="4860032" y="1077383"/>
            <a:ext cx="3888431" cy="1861734"/>
          </a:xfrm>
          <a:prstGeom prst="rect">
            <a:avLst/>
          </a:prstGeom>
        </p:spPr>
      </p:pic>
      <p:sp>
        <p:nvSpPr>
          <p:cNvPr id="10" name="テキスト ボックス 9"/>
          <p:cNvSpPr txBox="1"/>
          <p:nvPr/>
        </p:nvSpPr>
        <p:spPr>
          <a:xfrm>
            <a:off x="3779912" y="1340768"/>
            <a:ext cx="417102" cy="369332"/>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Ax</a:t>
            </a:r>
            <a:endPar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11" name="テキスト ボックス 10"/>
          <p:cNvSpPr txBox="1"/>
          <p:nvPr/>
        </p:nvSpPr>
        <p:spPr>
          <a:xfrm>
            <a:off x="3779912" y="3212976"/>
            <a:ext cx="417294" cy="369332"/>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Ay</a:t>
            </a:r>
            <a:endPar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12" name="テキスト ボックス 11"/>
          <p:cNvSpPr txBox="1"/>
          <p:nvPr/>
        </p:nvSpPr>
        <p:spPr>
          <a:xfrm>
            <a:off x="3779912" y="5144119"/>
            <a:ext cx="409086" cy="369332"/>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50" charset="-128"/>
                <a:cs typeface="+mn-cs"/>
              </a:rPr>
              <a:t>Az</a:t>
            </a:r>
            <a:endPar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13" name="テキスト ボックス 12"/>
          <p:cNvSpPr txBox="1"/>
          <p:nvPr/>
        </p:nvSpPr>
        <p:spPr>
          <a:xfrm>
            <a:off x="8100392" y="1302505"/>
            <a:ext cx="290464" cy="369332"/>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F</a:t>
            </a:r>
            <a:endPar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14" name="テキスト ボックス 13"/>
          <p:cNvSpPr txBox="1"/>
          <p:nvPr/>
        </p:nvSpPr>
        <p:spPr>
          <a:xfrm>
            <a:off x="4860032" y="3635732"/>
            <a:ext cx="1826141" cy="369332"/>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S-1 </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下側　濃い色</a:t>
            </a:r>
          </a:p>
        </p:txBody>
      </p:sp>
      <p:sp>
        <p:nvSpPr>
          <p:cNvPr id="15" name="テキスト ボックス 14"/>
          <p:cNvSpPr txBox="1"/>
          <p:nvPr/>
        </p:nvSpPr>
        <p:spPr>
          <a:xfrm>
            <a:off x="4860032" y="3120742"/>
            <a:ext cx="1826141" cy="369332"/>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S-2 </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上</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側　薄い色</a:t>
            </a:r>
          </a:p>
        </p:txBody>
      </p:sp>
      <p:sp>
        <p:nvSpPr>
          <p:cNvPr id="5" name="角丸四角形 4"/>
          <p:cNvSpPr/>
          <p:nvPr/>
        </p:nvSpPr>
        <p:spPr>
          <a:xfrm>
            <a:off x="6804247" y="3120742"/>
            <a:ext cx="1296145" cy="36933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防振後</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 name="角丸四角形 15"/>
          <p:cNvSpPr/>
          <p:nvPr/>
        </p:nvSpPr>
        <p:spPr>
          <a:xfrm>
            <a:off x="6804247" y="3635732"/>
            <a:ext cx="1296145" cy="36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防振前</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7" name="図 16"/>
          <p:cNvPicPr>
            <a:picLocks noChangeAspect="1"/>
          </p:cNvPicPr>
          <p:nvPr/>
        </p:nvPicPr>
        <p:blipFill>
          <a:blip r:embed="rId6" cstate="print"/>
          <a:stretch>
            <a:fillRect/>
          </a:stretch>
        </p:blipFill>
        <p:spPr>
          <a:xfrm>
            <a:off x="6463771" y="4320673"/>
            <a:ext cx="2275665" cy="2016224"/>
          </a:xfrm>
          <a:prstGeom prst="rect">
            <a:avLst/>
          </a:prstGeom>
        </p:spPr>
      </p:pic>
      <p:sp>
        <p:nvSpPr>
          <p:cNvPr id="18" name="角丸四角形吹き出し 17"/>
          <p:cNvSpPr/>
          <p:nvPr/>
        </p:nvSpPr>
        <p:spPr>
          <a:xfrm>
            <a:off x="4644008" y="4896737"/>
            <a:ext cx="1656184" cy="864096"/>
          </a:xfrm>
          <a:prstGeom prst="wedgeRoundRectCallout">
            <a:avLst>
              <a:gd name="adj1" fmla="val -47391"/>
              <a:gd name="adj2" fmla="val -14071"/>
              <a:gd name="adj3" fmla="val 16667"/>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1G</a:t>
            </a:r>
            <a:r>
              <a:rPr kumimoji="1" lang="ja-JP" altLang="en-US" sz="20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以内になっている</a:t>
            </a:r>
            <a:endParaRPr kumimoji="1" lang="ja-JP" altLang="en-US" sz="2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49063679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88503" y="1911738"/>
            <a:ext cx="3755905" cy="349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テキスト ボックス 2"/>
          <p:cNvSpPr txBox="1"/>
          <p:nvPr/>
        </p:nvSpPr>
        <p:spPr>
          <a:xfrm>
            <a:off x="5148064" y="1268759"/>
            <a:ext cx="26324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9m</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ステージの設営</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2609443" y="332656"/>
            <a:ext cx="3738524"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3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雪面上での建設</a:t>
            </a:r>
            <a:endPar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6" name="Picture 6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3417" y="4631214"/>
            <a:ext cx="3111686" cy="18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7" descr="C:\Users\Kim\Desktop\圧雪地盤@談話会\draft01\photo\IMGP072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65313" y="1823464"/>
            <a:ext cx="2697292" cy="2022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テキスト ボックス 7"/>
          <p:cNvSpPr txBox="1"/>
          <p:nvPr/>
        </p:nvSpPr>
        <p:spPr>
          <a:xfrm>
            <a:off x="1403648" y="1391870"/>
            <a:ext cx="16209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圧雪地盤の形成</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 name="テキスト ボックス 8"/>
          <p:cNvSpPr txBox="1"/>
          <p:nvPr/>
        </p:nvSpPr>
        <p:spPr>
          <a:xfrm>
            <a:off x="775718" y="4228991"/>
            <a:ext cx="3076483"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風洞実験によるドリフト・着雪対策</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 name="Picture 8" descr="C:\Users\Kim\Desktop\圧雪地盤@談話会\draft01\photo\IMGP092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66455" y="4583018"/>
            <a:ext cx="2334048" cy="1750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テキスト ボックス 10"/>
          <p:cNvSpPr txBox="1"/>
          <p:nvPr/>
        </p:nvSpPr>
        <p:spPr>
          <a:xfrm>
            <a:off x="4459996" y="5535102"/>
            <a:ext cx="18877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傾斜計による不同沈下の測定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現在も計測中</a:t>
            </a:r>
            <a:r>
              <a:rPr kumimoji="1" lang="en-US" altLang="ja-JP"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2" name="Picture 16" descr="C:\Users\Kim\Desktop\圧雪地盤@談話会\draft01\photo\DSC_2586.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771800" y="3232607"/>
            <a:ext cx="1284780" cy="854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275670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stretch>
            <a:fillRect/>
          </a:stretch>
        </p:blipFill>
        <p:spPr>
          <a:xfrm>
            <a:off x="52137" y="764704"/>
            <a:ext cx="9091863" cy="5262339"/>
          </a:xfrm>
          <a:prstGeom prst="rect">
            <a:avLst/>
          </a:prstGeom>
        </p:spPr>
      </p:pic>
      <p:sp>
        <p:nvSpPr>
          <p:cNvPr id="3" name="テキスト ボックス 2"/>
          <p:cNvSpPr txBox="1"/>
          <p:nvPr/>
        </p:nvSpPr>
        <p:spPr>
          <a:xfrm>
            <a:off x="5724128" y="1340768"/>
            <a:ext cx="1313180" cy="369332"/>
          </a:xfrm>
          <a:prstGeom prst="rect">
            <a:avLst/>
          </a:prstGeom>
          <a:noFill/>
        </p:spPr>
        <p:txBody>
          <a:bodyPr wrap="none" rtlCol="0">
            <a:spAutoFit/>
          </a:bodyPr>
          <a:lstStyle/>
          <a:p>
            <a:r>
              <a:rPr lang="ja-JP" altLang="en-US" dirty="0" smtClean="0"/>
              <a:t>金他　</a:t>
            </a:r>
            <a:r>
              <a:rPr lang="en-US" altLang="ja-JP" dirty="0" smtClean="0"/>
              <a:t>2013</a:t>
            </a:r>
            <a:endParaRPr kumimoji="1" lang="ja-JP" altLang="en-US" dirty="0"/>
          </a:p>
        </p:txBody>
      </p:sp>
    </p:spTree>
    <p:extLst>
      <p:ext uri="{BB962C8B-B14F-4D97-AF65-F5344CB8AC3E}">
        <p14:creationId xmlns:p14="http://schemas.microsoft.com/office/powerpoint/2010/main" xmlns="" val="17853642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stretch>
            <a:fillRect/>
          </a:stretch>
        </p:blipFill>
        <p:spPr>
          <a:xfrm>
            <a:off x="345073" y="764704"/>
            <a:ext cx="8795519" cy="5688067"/>
          </a:xfrm>
          <a:prstGeom prst="rect">
            <a:avLst/>
          </a:prstGeom>
        </p:spPr>
      </p:pic>
    </p:spTree>
    <p:extLst>
      <p:ext uri="{BB962C8B-B14F-4D97-AF65-F5344CB8AC3E}">
        <p14:creationId xmlns:p14="http://schemas.microsoft.com/office/powerpoint/2010/main" xmlns="" val="39602738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979712" y="620688"/>
            <a:ext cx="4706738" cy="646331"/>
          </a:xfrm>
          <a:prstGeom prst="rect">
            <a:avLst/>
          </a:prstGeom>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材料の低温脆性対策</a:t>
            </a:r>
            <a:endParaRPr kumimoji="1" lang="en-US" altLang="ja-JP"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1772816"/>
            <a:ext cx="4884674" cy="3763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テキスト ボックス 2"/>
          <p:cNvSpPr txBox="1"/>
          <p:nvPr/>
        </p:nvSpPr>
        <p:spPr>
          <a:xfrm>
            <a:off x="5292080" y="2204864"/>
            <a:ext cx="34179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オーステナイトステンレス</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4932040" y="3284984"/>
            <a:ext cx="39388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鉄、マルテンサイトステンレス</a:t>
            </a:r>
            <a:endPar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5652120" y="4293096"/>
            <a:ext cx="1008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アルミ</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7" name="直線矢印コネクタ 6"/>
          <p:cNvCxnSpPr/>
          <p:nvPr/>
        </p:nvCxnSpPr>
        <p:spPr>
          <a:xfrm flipV="1">
            <a:off x="3377493" y="4301512"/>
            <a:ext cx="0" cy="14401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412051" y="6018848"/>
            <a:ext cx="51780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-20</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℃以下で急激に衝撃に対し弱くなる</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39975501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stretch>
            <a:fillRect/>
          </a:stretch>
        </p:blipFill>
        <p:spPr>
          <a:xfrm>
            <a:off x="1030591" y="1999505"/>
            <a:ext cx="5328592" cy="4076279"/>
          </a:xfrm>
          <a:prstGeom prst="rect">
            <a:avLst/>
          </a:prstGeom>
        </p:spPr>
      </p:pic>
      <p:sp>
        <p:nvSpPr>
          <p:cNvPr id="3" name="テキスト ボックス 2"/>
          <p:cNvSpPr txBox="1"/>
          <p:nvPr/>
        </p:nvSpPr>
        <p:spPr>
          <a:xfrm>
            <a:off x="2123728" y="548680"/>
            <a:ext cx="4235455" cy="954107"/>
          </a:xfrm>
          <a:prstGeom prst="rect">
            <a:avLst/>
          </a:prstGeom>
          <a:noFill/>
        </p:spPr>
        <p:txBody>
          <a:bodyPr wrap="none" rtlCol="0">
            <a:spAutoFit/>
          </a:bodyPr>
          <a:lstStyle/>
          <a:p>
            <a:pPr algn="ctr"/>
            <a:r>
              <a:rPr kumimoji="1" lang="ja-JP" altLang="en-US" sz="2800" dirty="0" smtClean="0"/>
              <a:t>鉄骨材の</a:t>
            </a:r>
            <a:r>
              <a:rPr kumimoji="1" lang="ja-JP" altLang="en-US" sz="2400" dirty="0" smtClean="0"/>
              <a:t>シャルピー</a:t>
            </a:r>
            <a:r>
              <a:rPr kumimoji="1" lang="ja-JP" altLang="en-US" sz="2800" dirty="0" smtClean="0"/>
              <a:t>試験</a:t>
            </a:r>
            <a:endParaRPr kumimoji="1" lang="en-US" altLang="ja-JP" sz="2800" dirty="0" smtClean="0"/>
          </a:p>
          <a:p>
            <a:r>
              <a:rPr lang="ja-JP" altLang="en-US" sz="2800" dirty="0" smtClean="0"/>
              <a:t>実際にタワーに使った材料</a:t>
            </a:r>
            <a:endParaRPr lang="en-US" altLang="ja-JP" sz="2800" dirty="0" smtClean="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16216" y="4365104"/>
            <a:ext cx="2065337" cy="1733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テキスト ボックス 5"/>
          <p:cNvSpPr txBox="1">
            <a:spLocks noChangeArrowheads="1"/>
          </p:cNvSpPr>
          <p:nvPr/>
        </p:nvSpPr>
        <p:spPr bwMode="auto">
          <a:xfrm>
            <a:off x="6516216" y="6203429"/>
            <a:ext cx="16494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a:t>鋼材のシャルピー試験</a:t>
            </a:r>
          </a:p>
        </p:txBody>
      </p:sp>
    </p:spTree>
    <p:extLst>
      <p:ext uri="{BB962C8B-B14F-4D97-AF65-F5344CB8AC3E}">
        <p14:creationId xmlns:p14="http://schemas.microsoft.com/office/powerpoint/2010/main" xmlns="" val="11577654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42253" y="3352347"/>
            <a:ext cx="24737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鉄鋼材</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溶融亜鉛メッキ</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1547664" y="548679"/>
            <a:ext cx="59766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昭和基地、ドームふじで崩壊した例はない</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84085" y="1115452"/>
            <a:ext cx="2540000" cy="190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6201" y="3796119"/>
            <a:ext cx="2945858" cy="27419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テキスト ボックス 3"/>
          <p:cNvSpPr txBox="1"/>
          <p:nvPr/>
        </p:nvSpPr>
        <p:spPr>
          <a:xfrm>
            <a:off x="3995936" y="6021288"/>
            <a:ext cx="4023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2</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年後、果たして倒れているか</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04048" y="1196752"/>
            <a:ext cx="2609850" cy="38528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484929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251520" y="967123"/>
            <a:ext cx="25922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トラス 構造で、最大限の軽量化をしているので、</a:t>
            </a:r>
            <a:r>
              <a:rPr kumimoji="1" lang="en-US" altLang="ja-JP" sz="1800" b="0"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1</a:t>
            </a:r>
            <a:r>
              <a:rPr kumimoji="1" lang="ja-JP" altLang="en-US" sz="1800" b="0"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本が壊れると崩壊する</a:t>
            </a:r>
            <a:endParaRPr kumimoji="1" lang="ja-JP" altLang="en-US" sz="18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1914" y="2382115"/>
            <a:ext cx="3391974" cy="25439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7" name="Picture 5" descr="南極点望遠鏡"/>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88901" y="3068960"/>
            <a:ext cx="2554504" cy="340260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テキスト ボックス 4"/>
          <p:cNvSpPr txBox="1"/>
          <p:nvPr/>
        </p:nvSpPr>
        <p:spPr>
          <a:xfrm>
            <a:off x="5796136" y="2203791"/>
            <a:ext cx="32030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SPT(</a:t>
            </a:r>
            <a:r>
              <a:rPr kumimoji="1" lang="ja-JP" altLang="en-US" sz="1800" b="0"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南極点 </a:t>
            </a:r>
            <a:r>
              <a:rPr kumimoji="1" lang="en-US" altLang="ja-JP" sz="1800" b="0" i="0" u="none" strike="noStrike" kern="1200" cap="none" spc="0" normalizeH="0" baseline="0" noProof="0" dirty="0" err="1" smtClean="0">
                <a:ln>
                  <a:noFill/>
                </a:ln>
                <a:solidFill>
                  <a:schemeClr val="bg1"/>
                </a:solidFill>
                <a:effectLst/>
                <a:uLnTx/>
                <a:uFillTx/>
                <a:latin typeface="Calibri"/>
                <a:ea typeface="ＭＳ Ｐゴシック" panose="020B0600070205080204" pitchFamily="50" charset="-128"/>
                <a:cs typeface="+mn-cs"/>
              </a:rPr>
              <a:t>10m</a:t>
            </a:r>
            <a:r>
              <a:rPr kumimoji="1" lang="ja-JP" altLang="en-US" sz="1800" b="0"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電波望遠鏡</a:t>
            </a:r>
            <a:r>
              <a:rPr kumimoji="1" lang="en-US" altLang="ja-JP" sz="1800" b="0"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の軸受けが壊れた</a:t>
            </a:r>
            <a:r>
              <a:rPr kumimoji="1" lang="en-US" altLang="ja-JP" sz="1800" b="0"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詳細不明</a:t>
            </a:r>
            <a:r>
              <a:rPr kumimoji="1" lang="en-US" altLang="ja-JP" sz="1800" b="0" i="0" u="none" strike="noStrike" kern="1200" cap="none" spc="0" normalizeH="0" baseline="0" noProof="0" dirty="0" smtClean="0">
                <a:ln>
                  <a:noFill/>
                </a:ln>
                <a:solidFill>
                  <a:schemeClr val="bg1"/>
                </a:solidFill>
                <a:effectLst/>
                <a:uLnTx/>
                <a:uFillTx/>
                <a:latin typeface="Calibri"/>
                <a:ea typeface="ＭＳ Ｐゴシック" panose="020B0600070205080204" pitchFamily="50" charset="-128"/>
                <a:cs typeface="+mn-cs"/>
              </a:rPr>
              <a:t>)</a:t>
            </a:r>
            <a:endParaRPr kumimoji="1" lang="ja-JP" altLang="en-US" sz="18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842010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テキスト ボックス 1"/>
          <p:cNvSpPr txBox="1">
            <a:spLocks noChangeArrowheads="1"/>
          </p:cNvSpPr>
          <p:nvPr/>
        </p:nvSpPr>
        <p:spPr bwMode="auto">
          <a:xfrm>
            <a:off x="1554163" y="319088"/>
            <a:ext cx="531495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 typeface="Wingdings" panose="05000000000000000000" pitchFamily="2" charset="2"/>
              <a:buChar char="Ø"/>
            </a:pPr>
            <a:r>
              <a:rPr lang="ja-JP" altLang="en-US" sz="2800">
                <a:solidFill>
                  <a:srgbClr val="000000"/>
                </a:solidFill>
                <a:latin typeface="ＭＳ Ｐゴシック" panose="020B0600070205080204" pitchFamily="50" charset="-128"/>
              </a:rPr>
              <a:t>太陽系惑星の大気構造</a:t>
            </a:r>
          </a:p>
        </p:txBody>
      </p:sp>
      <p:pic>
        <p:nvPicPr>
          <p:cNvPr id="1229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08625" y="2133600"/>
            <a:ext cx="303530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13388" y="4365625"/>
            <a:ext cx="3043237" cy="202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3" name="正方形/長方形 5"/>
          <p:cNvSpPr>
            <a:spLocks noChangeArrowheads="1"/>
          </p:cNvSpPr>
          <p:nvPr/>
        </p:nvSpPr>
        <p:spPr bwMode="auto">
          <a:xfrm>
            <a:off x="1243013" y="1844525"/>
            <a:ext cx="3492500" cy="1203325"/>
          </a:xfrm>
          <a:prstGeom prst="rect">
            <a:avLst/>
          </a:prstGeom>
          <a:solidFill>
            <a:schemeClr val="bg1"/>
          </a:solidFill>
          <a:ln w="9525">
            <a:solidFill>
              <a:srgbClr val="0070C0"/>
            </a:solidFill>
            <a:miter lim="800000"/>
            <a:headEnd/>
            <a:tailEnd/>
          </a:ln>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r>
              <a:rPr lang="en-US" altLang="ja-JP" sz="2400">
                <a:solidFill>
                  <a:srgbClr val="000000"/>
                </a:solidFill>
                <a:latin typeface="Arial" panose="020B0604020202020204" pitchFamily="34" charset="0"/>
              </a:rPr>
              <a:t>λ=</a:t>
            </a:r>
            <a:r>
              <a:rPr lang="ja-JP" altLang="en-US" sz="2400">
                <a:solidFill>
                  <a:srgbClr val="000000"/>
                </a:solidFill>
                <a:latin typeface="Arial" panose="020B0604020202020204" pitchFamily="34" charset="0"/>
              </a:rPr>
              <a:t> </a:t>
            </a:r>
            <a:r>
              <a:rPr lang="en-US" altLang="ja-JP" sz="2400">
                <a:solidFill>
                  <a:srgbClr val="000000"/>
                </a:solidFill>
                <a:latin typeface="Arial" panose="020B0604020202020204" pitchFamily="34" charset="0"/>
              </a:rPr>
              <a:t> 7-13μm, (17μm)</a:t>
            </a:r>
          </a:p>
          <a:p>
            <a:pPr eaLnBrk="1" hangingPunct="1">
              <a:spcBef>
                <a:spcPct val="0"/>
              </a:spcBef>
            </a:pPr>
            <a:r>
              <a:rPr lang="en-US" altLang="ja-JP" sz="2400">
                <a:solidFill>
                  <a:srgbClr val="000000"/>
                </a:solidFill>
                <a:latin typeface="Arial" panose="020B0604020202020204" pitchFamily="34" charset="0"/>
              </a:rPr>
              <a:t>R</a:t>
            </a:r>
            <a:r>
              <a:rPr lang="ja-JP" altLang="en-US" sz="2400">
                <a:solidFill>
                  <a:srgbClr val="000000"/>
                </a:solidFill>
                <a:latin typeface="Arial" panose="020B0604020202020204" pitchFamily="34" charset="0"/>
              </a:rPr>
              <a:t> </a:t>
            </a:r>
            <a:r>
              <a:rPr lang="en-US" altLang="ja-JP" sz="2400">
                <a:solidFill>
                  <a:srgbClr val="000000"/>
                </a:solidFill>
                <a:latin typeface="Arial" panose="020B0604020202020204" pitchFamily="34" charset="0"/>
              </a:rPr>
              <a:t>= 10</a:t>
            </a:r>
            <a:r>
              <a:rPr lang="en-US" altLang="ja-JP" sz="2400" baseline="30000">
                <a:solidFill>
                  <a:srgbClr val="000000"/>
                </a:solidFill>
                <a:latin typeface="Arial" panose="020B0604020202020204" pitchFamily="34" charset="0"/>
              </a:rPr>
              <a:t>6-7</a:t>
            </a:r>
          </a:p>
          <a:p>
            <a:pPr eaLnBrk="1" hangingPunct="1">
              <a:spcBef>
                <a:spcPct val="0"/>
              </a:spcBef>
            </a:pPr>
            <a:r>
              <a:rPr lang="en-US" altLang="ja-JP" sz="2400">
                <a:solidFill>
                  <a:srgbClr val="000000"/>
                </a:solidFill>
                <a:latin typeface="Arial" panose="020B0604020202020204" pitchFamily="34" charset="0"/>
              </a:rPr>
              <a:t>Band Width 1GHz </a:t>
            </a:r>
          </a:p>
        </p:txBody>
      </p:sp>
      <p:sp>
        <p:nvSpPr>
          <p:cNvPr id="12294" name="テキスト ボックス 9"/>
          <p:cNvSpPr txBox="1">
            <a:spLocks noChangeArrowheads="1"/>
          </p:cNvSpPr>
          <p:nvPr/>
        </p:nvSpPr>
        <p:spPr bwMode="auto">
          <a:xfrm>
            <a:off x="5729288" y="6026150"/>
            <a:ext cx="22542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400">
                <a:solidFill>
                  <a:srgbClr val="FFFFFF"/>
                </a:solidFill>
                <a:latin typeface="Arial" panose="020B0604020202020204" pitchFamily="34" charset="0"/>
              </a:rPr>
              <a:t>Hiroshima 1.5m telescope</a:t>
            </a:r>
            <a:endParaRPr lang="ja-JP" altLang="en-US" sz="1400">
              <a:solidFill>
                <a:srgbClr val="FFFFFF"/>
              </a:solidFill>
              <a:latin typeface="Arial" panose="020B0604020202020204" pitchFamily="34" charset="0"/>
            </a:endParaRPr>
          </a:p>
        </p:txBody>
      </p:sp>
      <p:sp>
        <p:nvSpPr>
          <p:cNvPr id="12295" name="正方形/長方形 10"/>
          <p:cNvSpPr>
            <a:spLocks noChangeArrowheads="1"/>
          </p:cNvSpPr>
          <p:nvPr/>
        </p:nvSpPr>
        <p:spPr bwMode="auto">
          <a:xfrm>
            <a:off x="676275" y="1074588"/>
            <a:ext cx="48323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r>
              <a:rPr lang="ja-JP" altLang="en-US" sz="2400" b="1">
                <a:solidFill>
                  <a:srgbClr val="000000"/>
                </a:solidFill>
                <a:latin typeface="Arial" panose="020B0604020202020204" pitchFamily="34" charset="0"/>
              </a:rPr>
              <a:t>中間赤外線ヘテロダイン分光</a:t>
            </a:r>
            <a:endParaRPr lang="ja-JP" altLang="en-US" sz="2400">
              <a:solidFill>
                <a:srgbClr val="000000"/>
              </a:solidFill>
              <a:latin typeface="ＭＳ Ｐゴシック" panose="020B0600070205080204" pitchFamily="50" charset="-128"/>
            </a:endParaRPr>
          </a:p>
        </p:txBody>
      </p:sp>
      <p:sp>
        <p:nvSpPr>
          <p:cNvPr id="12296" name="テキスト ボックス 2"/>
          <p:cNvSpPr txBox="1">
            <a:spLocks noChangeArrowheads="1"/>
          </p:cNvSpPr>
          <p:nvPr/>
        </p:nvSpPr>
        <p:spPr bwMode="auto">
          <a:xfrm>
            <a:off x="6342063" y="1763713"/>
            <a:ext cx="19859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a:solidFill>
                  <a:srgbClr val="000000"/>
                </a:solidFill>
                <a:latin typeface="Arial" panose="020B0604020202020204" pitchFamily="34" charset="0"/>
              </a:rPr>
              <a:t>Nakagawa+ 2013</a:t>
            </a:r>
            <a:endParaRPr lang="ja-JP" altLang="en-US" sz="1800">
              <a:solidFill>
                <a:srgbClr val="000000"/>
              </a:solidFill>
              <a:latin typeface="Arial" panose="020B0604020202020204" pitchFamily="34" charset="0"/>
            </a:endParaRPr>
          </a:p>
        </p:txBody>
      </p:sp>
      <p:pic>
        <p:nvPicPr>
          <p:cNvPr id="12297" name="Picture 7" descr="http://t0.gstatic.com/images?q=tbn:ANd9GcQS8q2j5Kf15aB-9CuYKi56FcDl3oScKnVp8dd97UDHZj_yRXIk"/>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34257" y="4365625"/>
            <a:ext cx="1322388"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8" name="Picture 9" descr="http://t0.gstatic.com/images?q=tbn:ANd9GcTWY_jO_-xu1VY5zU45CNjT3pWh75PJI-FC105C_TY80srOwyKY1H0fiyGhcmvhIHLw-LM"/>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12282" y="4365625"/>
            <a:ext cx="1241425" cy="124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9" name="正方形/長方形 2"/>
          <p:cNvSpPr>
            <a:spLocks noChangeArrowheads="1"/>
          </p:cNvSpPr>
          <p:nvPr/>
        </p:nvSpPr>
        <p:spPr bwMode="auto">
          <a:xfrm>
            <a:off x="676275" y="3213744"/>
            <a:ext cx="45720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800" dirty="0">
                <a:solidFill>
                  <a:srgbClr val="000000"/>
                </a:solidFill>
                <a:latin typeface="Arial" panose="020B0604020202020204" pitchFamily="34" charset="0"/>
              </a:rPr>
              <a:t>mixing ratio, velocity, pressure, excitation condition, temperature, and the vertical information of </a:t>
            </a:r>
            <a:r>
              <a:rPr lang="pt-BR" altLang="ja-JP" sz="1800" dirty="0">
                <a:solidFill>
                  <a:srgbClr val="000000"/>
                </a:solidFill>
                <a:latin typeface="Arial" panose="020B0604020202020204" pitchFamily="34" charset="0"/>
              </a:rPr>
              <a:t>H</a:t>
            </a:r>
            <a:r>
              <a:rPr lang="pt-BR" altLang="ja-JP" sz="1800" baseline="-25000" dirty="0">
                <a:solidFill>
                  <a:srgbClr val="000000"/>
                </a:solidFill>
                <a:latin typeface="Arial" panose="020B0604020202020204" pitchFamily="34" charset="0"/>
              </a:rPr>
              <a:t>2</a:t>
            </a:r>
            <a:r>
              <a:rPr lang="pt-BR" altLang="ja-JP" sz="1800" dirty="0">
                <a:solidFill>
                  <a:srgbClr val="000000"/>
                </a:solidFill>
                <a:latin typeface="Arial" panose="020B0604020202020204" pitchFamily="34" charset="0"/>
              </a:rPr>
              <a:t>O, CO</a:t>
            </a:r>
            <a:r>
              <a:rPr lang="pt-BR" altLang="ja-JP" sz="1800" baseline="-25000" dirty="0">
                <a:solidFill>
                  <a:srgbClr val="000000"/>
                </a:solidFill>
                <a:latin typeface="Arial" panose="020B0604020202020204" pitchFamily="34" charset="0"/>
              </a:rPr>
              <a:t>2</a:t>
            </a:r>
            <a:r>
              <a:rPr lang="pt-BR" altLang="ja-JP" sz="1800" dirty="0">
                <a:solidFill>
                  <a:srgbClr val="000000"/>
                </a:solidFill>
                <a:latin typeface="Arial" panose="020B0604020202020204" pitchFamily="34" charset="0"/>
              </a:rPr>
              <a:t>, O</a:t>
            </a:r>
            <a:r>
              <a:rPr lang="pt-BR" altLang="ja-JP" sz="1800" baseline="-25000" dirty="0">
                <a:solidFill>
                  <a:srgbClr val="000000"/>
                </a:solidFill>
                <a:latin typeface="Arial" panose="020B0604020202020204" pitchFamily="34" charset="0"/>
              </a:rPr>
              <a:t>3</a:t>
            </a:r>
            <a:r>
              <a:rPr lang="pt-BR" altLang="ja-JP" sz="1800" dirty="0">
                <a:solidFill>
                  <a:srgbClr val="000000"/>
                </a:solidFill>
                <a:latin typeface="Arial" panose="020B0604020202020204" pitchFamily="34" charset="0"/>
              </a:rPr>
              <a:t>, CO, HO</a:t>
            </a:r>
            <a:r>
              <a:rPr lang="pt-BR" altLang="ja-JP" sz="1800" baseline="-25000" dirty="0">
                <a:solidFill>
                  <a:srgbClr val="000000"/>
                </a:solidFill>
                <a:latin typeface="Arial" panose="020B0604020202020204" pitchFamily="34" charset="0"/>
              </a:rPr>
              <a:t>2</a:t>
            </a:r>
            <a:r>
              <a:rPr lang="pt-BR" altLang="ja-JP" sz="1800" dirty="0">
                <a:solidFill>
                  <a:srgbClr val="000000"/>
                </a:solidFill>
                <a:latin typeface="Arial" panose="020B0604020202020204" pitchFamily="34" charset="0"/>
              </a:rPr>
              <a:t>, ...</a:t>
            </a:r>
          </a:p>
        </p:txBody>
      </p:sp>
      <p:sp>
        <p:nvSpPr>
          <p:cNvPr id="2" name="テキスト ボックス 1"/>
          <p:cNvSpPr txBox="1"/>
          <p:nvPr/>
        </p:nvSpPr>
        <p:spPr>
          <a:xfrm>
            <a:off x="1683463" y="5703083"/>
            <a:ext cx="2678938" cy="954107"/>
          </a:xfrm>
          <a:prstGeom prst="rect">
            <a:avLst/>
          </a:prstGeom>
          <a:noFill/>
        </p:spPr>
        <p:txBody>
          <a:bodyPr wrap="none" rtlCol="0">
            <a:spAutoFit/>
          </a:bodyPr>
          <a:lstStyle/>
          <a:p>
            <a:r>
              <a:rPr kumimoji="1" lang="ja-JP" altLang="en-US" sz="2800" dirty="0" smtClean="0">
                <a:solidFill>
                  <a:srgbClr val="FF0000"/>
                </a:solidFill>
              </a:rPr>
              <a:t>高い波長分解能</a:t>
            </a:r>
          </a:p>
          <a:p>
            <a:r>
              <a:rPr kumimoji="1" lang="ja-JP" altLang="en-US" sz="2800" dirty="0" smtClean="0">
                <a:solidFill>
                  <a:srgbClr val="FF0000"/>
                </a:solidFill>
              </a:rPr>
              <a:t>安定した環境</a:t>
            </a:r>
            <a:endParaRPr kumimoji="1" lang="ja-JP" altLang="en-US" sz="2800" dirty="0">
              <a:solidFill>
                <a:srgbClr val="FF00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71600" y="620688"/>
            <a:ext cx="72170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基本構造はオーストナイト系ステンレス</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en-US" altLang="ja-JP" sz="24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50" charset="-128"/>
                <a:cs typeface="+mn-cs"/>
              </a:rPr>
              <a:t>SUS304</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で製作</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2411758" y="1351041"/>
            <a:ext cx="44855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材料費は望遠鏡全体に占める割合は少ない</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4" name="図 3"/>
          <p:cNvPicPr/>
          <p:nvPr/>
        </p:nvPicPr>
        <p:blipFill>
          <a:blip r:embed="rId2" cstate="print">
            <a:extLst>
              <a:ext uri="{28A0092B-C50C-407E-A947-70E740481C1C}">
                <a14:useLocalDpi xmlns:a14="http://schemas.microsoft.com/office/drawing/2010/main" xmlns="" val="0"/>
              </a:ext>
            </a:extLst>
          </a:blip>
          <a:stretch>
            <a:fillRect/>
          </a:stretch>
        </p:blipFill>
        <p:spPr>
          <a:xfrm>
            <a:off x="4860032" y="2708920"/>
            <a:ext cx="3024336" cy="2851011"/>
          </a:xfrm>
          <a:prstGeom prst="rect">
            <a:avLst/>
          </a:prstGeom>
        </p:spPr>
      </p:pic>
      <p:pic>
        <p:nvPicPr>
          <p:cNvPr id="5" name="図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9178" y="2996951"/>
            <a:ext cx="3815343" cy="2274947"/>
          </a:xfrm>
          <a:prstGeom prst="rect">
            <a:avLst/>
          </a:prstGeom>
          <a:noFill/>
          <a:ln>
            <a:noFill/>
          </a:ln>
        </p:spPr>
      </p:pic>
      <p:sp>
        <p:nvSpPr>
          <p:cNvPr id="6" name="テキスト ボックス 5"/>
          <p:cNvSpPr txBox="1"/>
          <p:nvPr/>
        </p:nvSpPr>
        <p:spPr>
          <a:xfrm>
            <a:off x="1500449" y="1916832"/>
            <a:ext cx="630813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しかし、望遠鏡を支える市販品</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R</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カイドはマルテンサイト</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en-US" altLang="ja-JP"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50" charset="-128"/>
                <a:cs typeface="+mn-cs"/>
              </a:rPr>
              <a:t>SUS440</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SUS304</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では焼きを入れることができないので製作不可</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テキスト ボックス 6"/>
          <p:cNvSpPr txBox="1"/>
          <p:nvPr/>
        </p:nvSpPr>
        <p:spPr>
          <a:xfrm>
            <a:off x="722849" y="6052333"/>
            <a:ext cx="78021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実際には、望遠鏡の荷重をサラバネである程度支え、</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R</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カイドへの負担を減らす</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10679562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71800" y="1124744"/>
            <a:ext cx="34243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相当品の</a:t>
            </a:r>
            <a:r>
              <a:rPr kumimoji="1" lang="en-US" altLang="ja-JP"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LM</a:t>
            </a: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ガイドで冷却実験</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14735" y="1700808"/>
            <a:ext cx="4749800" cy="1066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3"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18470" y="3201192"/>
            <a:ext cx="3672408" cy="27543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テキスト ボックス 3"/>
          <p:cNvSpPr txBox="1"/>
          <p:nvPr/>
        </p:nvSpPr>
        <p:spPr>
          <a:xfrm>
            <a:off x="5113673" y="3201192"/>
            <a:ext cx="3600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50" charset="-128"/>
                <a:cs typeface="+mn-cs"/>
              </a:rPr>
              <a:t>500kg</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の荷重をかけながら、走行する試験機</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5004048" y="4797152"/>
            <a:ext cx="37843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これを冷凍庫内に入れて</a:t>
            </a:r>
            <a:r>
              <a:rPr kumimoji="1" lang="en-US" altLang="ja-JP"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-80</a:t>
            </a: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℃での環境で、寿命の半分、</a:t>
            </a:r>
            <a:r>
              <a:rPr kumimoji="1" lang="en-US" altLang="ja-JP" sz="20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50" charset="-128"/>
                <a:cs typeface="+mn-cs"/>
              </a:rPr>
              <a:t>500km</a:t>
            </a: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の走行試験を行う</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5076056" y="5949280"/>
            <a:ext cx="29578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約</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75</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日間の連続運転</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7"/>
          <p:cNvSpPr txBox="1"/>
          <p:nvPr/>
        </p:nvSpPr>
        <p:spPr>
          <a:xfrm>
            <a:off x="1187624" y="332656"/>
            <a:ext cx="71593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50" charset="-128"/>
                <a:cs typeface="+mn-cs"/>
              </a:rPr>
              <a:t>SUS440</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の</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R</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ガイドは冷却下でどの程度の寿命を持つか</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2183543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3" y="1268760"/>
            <a:ext cx="6523831" cy="47051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テキスト ボックス 1"/>
          <p:cNvSpPr txBox="1"/>
          <p:nvPr/>
        </p:nvSpPr>
        <p:spPr>
          <a:xfrm>
            <a:off x="2051720" y="332656"/>
            <a:ext cx="4674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しかし、</a:t>
            </a:r>
            <a:r>
              <a:rPr kumimoji="1" lang="en-US" altLang="ja-JP" sz="2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50" charset="-128"/>
                <a:cs typeface="+mn-cs"/>
              </a:rPr>
              <a:t>4.5</a:t>
            </a:r>
            <a:r>
              <a:rPr kumimoji="1" lang="en-US" altLang="ja-JP" sz="28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km</a:t>
            </a: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走行で、スタック</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1456571" y="5973871"/>
            <a:ext cx="598593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LM</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ガイド製造メーカーで詳しく調査してもらったが、原因不明</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低温脆性の問題以前。</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23174594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483768" y="620688"/>
            <a:ext cx="32816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この実験で得た結論</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1043608" y="1556792"/>
            <a:ext cx="72728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常温用の仕様品を低温で使った場合、何が起きるかわからない</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1403648" y="2996952"/>
            <a:ext cx="63741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現在、メーカーと協議しながら、部品のひとつひとつを確認しながら実験を進めていく</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1475656" y="4797152"/>
            <a:ext cx="6317755" cy="138499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u"/>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低温化での摩擦</a:t>
            </a:r>
            <a:r>
              <a:rPr kumimoji="1" lang="en-US" altLang="ja-JP"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小さなボールの使用</a:t>
            </a:r>
            <a:r>
              <a:rPr kumimoji="1" lang="en-US" altLang="ja-JP"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u"/>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グリスの粘性の影響</a:t>
            </a:r>
            <a:endParaRPr kumimoji="1" lang="en-US" altLang="ja-JP"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u"/>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丁寧にセッティングして再測定</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11742730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627784" y="2204864"/>
            <a:ext cx="3005951" cy="769441"/>
          </a:xfrm>
          <a:prstGeom prst="rect">
            <a:avLst/>
          </a:prstGeom>
          <a:noFill/>
        </p:spPr>
        <p:txBody>
          <a:bodyPr wrap="none" rtlCol="0">
            <a:spAutoFit/>
          </a:bodyPr>
          <a:lstStyle/>
          <a:p>
            <a:r>
              <a:rPr kumimoji="1" lang="ja-JP" altLang="en-US" sz="4400" dirty="0" smtClean="0"/>
              <a:t>今後の展望</a:t>
            </a:r>
            <a:endParaRPr kumimoji="1" lang="ja-JP" altLang="en-US" sz="4400" dirty="0"/>
          </a:p>
        </p:txBody>
      </p:sp>
    </p:spTree>
    <p:extLst>
      <p:ext uri="{BB962C8B-B14F-4D97-AF65-F5344CB8AC3E}">
        <p14:creationId xmlns:p14="http://schemas.microsoft.com/office/powerpoint/2010/main" xmlns="" val="479643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472380" y="416858"/>
            <a:ext cx="2134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状況の変化</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573650" y="3120342"/>
            <a:ext cx="793198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極域科学のフロンティア</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－南極観測・北極観測の新展開による地球環境変動研究－</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3327215" y="3954567"/>
            <a:ext cx="2262158" cy="6463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国立極地研究所所長</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白石和行</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991626" y="5085184"/>
            <a:ext cx="7632848" cy="1200329"/>
          </a:xfrm>
          <a:prstGeom prst="rect">
            <a:avLst/>
          </a:prstGeom>
          <a:solidFill>
            <a:schemeClr val="bg1"/>
          </a:solidFill>
          <a:ln w="28575">
            <a:solidFill>
              <a:schemeClr val="accent1"/>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南極内陸総合観測</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通年観測が可能な南極内陸基地を新たに整備し、</a:t>
            </a:r>
            <a:r>
              <a:rPr kumimoji="1" lang="ja-JP" altLang="en-US" sz="18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地球観測と天文観測の世界先端拠点</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とする。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2)   </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北極域環境変動研究</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右矢印 7"/>
          <p:cNvSpPr/>
          <p:nvPr/>
        </p:nvSpPr>
        <p:spPr>
          <a:xfrm rot="16200000">
            <a:off x="4360566" y="2603872"/>
            <a:ext cx="483488" cy="2880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テキスト ボックス 6"/>
          <p:cNvSpPr txBox="1"/>
          <p:nvPr/>
        </p:nvSpPr>
        <p:spPr>
          <a:xfrm>
            <a:off x="975648" y="4715852"/>
            <a:ext cx="194155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計画の概要</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抜粋</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2" name="直線コネクタ 11"/>
          <p:cNvCxnSpPr/>
          <p:nvPr/>
        </p:nvCxnSpPr>
        <p:spPr>
          <a:xfrm>
            <a:off x="0" y="1124744"/>
            <a:ext cx="8182684" cy="0"/>
          </a:xfrm>
          <a:prstGeom prst="line">
            <a:avLst/>
          </a:prstGeom>
          <a:ln w="63500" cmpd="dbl"/>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979241" y="1340768"/>
            <a:ext cx="7619752" cy="92333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ＭＳ ゴシック" pitchFamily="49" charset="-128"/>
                <a:ea typeface="ＭＳ ゴシック" pitchFamily="49" charset="-128"/>
                <a:cs typeface="+mn-cs"/>
              </a:rPr>
              <a:t>日本学術会議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smtClean="0">
                <a:ln>
                  <a:noFill/>
                </a:ln>
                <a:solidFill>
                  <a:prstClr val="black"/>
                </a:solidFill>
                <a:effectLst/>
                <a:uLnTx/>
                <a:uFillTx/>
                <a:latin typeface="ＭＳ ゴシック" pitchFamily="49" charset="-128"/>
                <a:ea typeface="ＭＳ ゴシック" pitchFamily="49" charset="-128"/>
                <a:cs typeface="+mn-cs"/>
              </a:rPr>
              <a:t>第 </a:t>
            </a:r>
            <a:r>
              <a:rPr kumimoji="1" lang="en-US" altLang="ja-JP" sz="18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22 </a:t>
            </a:r>
            <a:r>
              <a:rPr kumimoji="1" lang="ja-JP" altLang="en-US" sz="18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期学術の大型施設計画・大規模研究計画に関するマスタープラン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「学術大型研究計画</a:t>
            </a:r>
            <a:r>
              <a:rPr kumimoji="1" lang="ja-JP" altLang="en-US" sz="1800" b="0" i="0" u="sng" strike="noStrike" kern="1200" cap="none" spc="0" normalizeH="0" baseline="0" noProof="0" dirty="0" smtClean="0">
                <a:ln>
                  <a:noFill/>
                </a:ln>
                <a:solidFill>
                  <a:prstClr val="black"/>
                </a:solidFill>
                <a:effectLst/>
                <a:uLnTx/>
                <a:uFillTx/>
                <a:latin typeface="ＭＳ ゴシック" pitchFamily="49" charset="-128"/>
                <a:ea typeface="ＭＳ ゴシック" pitchFamily="49" charset="-128"/>
                <a:cs typeface="+mn-cs"/>
              </a:rPr>
              <a:t>」</a:t>
            </a:r>
            <a:r>
              <a:rPr kumimoji="1" lang="ja-JP" altLang="en-US" sz="18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へ</a:t>
            </a:r>
            <a:r>
              <a:rPr kumimoji="1" lang="ja-JP" altLang="en-US" sz="1800" b="0" i="0" u="sng" strike="noStrike" kern="1200" cap="none" spc="0" normalizeH="0" baseline="0" noProof="0" dirty="0" smtClean="0">
                <a:ln>
                  <a:noFill/>
                </a:ln>
                <a:solidFill>
                  <a:prstClr val="black"/>
                </a:solidFill>
                <a:effectLst/>
                <a:uLnTx/>
                <a:uFillTx/>
                <a:latin typeface="ＭＳ ゴシック" pitchFamily="49" charset="-128"/>
                <a:ea typeface="ＭＳ ゴシック" pitchFamily="49" charset="-128"/>
                <a:cs typeface="+mn-cs"/>
              </a:rPr>
              <a:t>の応募</a:t>
            </a:r>
            <a:endParaRPr kumimoji="1" lang="ja-JP" altLang="en-US" sz="18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3" name="テキスト ボックス 2"/>
          <p:cNvSpPr txBox="1"/>
          <p:nvPr/>
        </p:nvSpPr>
        <p:spPr>
          <a:xfrm rot="19780172">
            <a:off x="3198154" y="3261179"/>
            <a:ext cx="2808312"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不採択</a:t>
            </a:r>
            <a:endParaRPr kumimoji="1" lang="ja-JP" altLang="en-US" sz="6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215037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7C79B-A12C-4BCD-A4CF-11E974F458F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1403648" y="188640"/>
            <a:ext cx="5748690"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国立極地研究所</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南極地域観測第</a:t>
            </a:r>
            <a:r>
              <a:rPr kumimoji="1" lang="en-US" altLang="ja-JP"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9</a:t>
            </a: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期計画</a:t>
            </a:r>
            <a:r>
              <a:rPr kumimoji="1" lang="en-US" altLang="ja-JP"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(2016-2021)</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4" name="図 3"/>
          <p:cNvPicPr>
            <a:picLocks noChangeAspect="1"/>
          </p:cNvPicPr>
          <p:nvPr/>
        </p:nvPicPr>
        <p:blipFill>
          <a:blip r:embed="rId2" cstate="print"/>
          <a:stretch>
            <a:fillRect/>
          </a:stretch>
        </p:blipFill>
        <p:spPr>
          <a:xfrm>
            <a:off x="1043608" y="1400582"/>
            <a:ext cx="7172325" cy="5324475"/>
          </a:xfrm>
          <a:prstGeom prst="rect">
            <a:avLst/>
          </a:prstGeom>
        </p:spPr>
      </p:pic>
      <p:sp>
        <p:nvSpPr>
          <p:cNvPr id="5" name="テキスト ボックス 4"/>
          <p:cNvSpPr txBox="1"/>
          <p:nvPr/>
        </p:nvSpPr>
        <p:spPr>
          <a:xfrm rot="19763219">
            <a:off x="1436723" y="3401413"/>
            <a:ext cx="6111371"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重点領域は従来と同じ。天文は落選。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ドームふじ基地再建も言及なし</a:t>
            </a:r>
            <a:endParaRPr kumimoji="1" lang="ja-JP" altLang="en-US" sz="2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175099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7C79B-A12C-4BCD-A4CF-11E974F458F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3275856" y="600372"/>
            <a:ext cx="223651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今後の方針</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577088" y="1335257"/>
            <a:ext cx="7632848" cy="830997"/>
          </a:xfrm>
          <a:prstGeom prst="rect">
            <a:avLst/>
          </a:prstGeom>
          <a:solidFill>
            <a:schemeClr val="bg1"/>
          </a:solidFill>
          <a:ln>
            <a:solidFill>
              <a:schemeClr val="accent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従来通り一般研究に応募。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ただし、ドームふじ基地遠征計画は不透明</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508912" y="4648793"/>
            <a:ext cx="4006225"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南極テラヘルツ天文グループ</a:t>
            </a:r>
            <a:r>
              <a:rPr kumimoji="1" lang="en-US" altLang="ja-JP"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中井</a:t>
            </a:r>
            <a:r>
              <a:rPr kumimoji="1" lang="en-US" altLang="ja-JP"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570192" y="5156021"/>
            <a:ext cx="7981672" cy="1200329"/>
          </a:xfrm>
          <a:prstGeom prst="rect">
            <a:avLst/>
          </a:prstGeom>
          <a:solidFill>
            <a:schemeClr val="bg1"/>
          </a:solidFill>
          <a:ln>
            <a:solidFill>
              <a:schemeClr val="accent1"/>
            </a:solidFill>
          </a:ln>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フランスと共同で、ドーム</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C</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に</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10m</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テンヘルツ望遠鏡の建設</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30m</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テラヘルツ望遠鏡</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新ドームふじ基地</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国立天文台の次期国際大型計画として提案</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テキスト ボックス 6"/>
          <p:cNvSpPr txBox="1"/>
          <p:nvPr/>
        </p:nvSpPr>
        <p:spPr>
          <a:xfrm>
            <a:off x="508912" y="2640239"/>
            <a:ext cx="3029997"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南極赤外線天文グループ</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7"/>
          <p:cNvSpPr txBox="1"/>
          <p:nvPr/>
        </p:nvSpPr>
        <p:spPr>
          <a:xfrm>
            <a:off x="570192" y="3404736"/>
            <a:ext cx="5479385" cy="830997"/>
          </a:xfrm>
          <a:prstGeom prst="rect">
            <a:avLst/>
          </a:prstGeom>
          <a:solidFill>
            <a:schemeClr val="bg1"/>
          </a:solidFill>
          <a:ln>
            <a:solidFill>
              <a:schemeClr val="accent1"/>
            </a:solidFill>
          </a:ln>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小口径望遠鏡</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2.5m</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赤外線望遠鏡</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新ドームふじ基地</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9" name="正方形/長方形 8"/>
          <p:cNvSpPr/>
          <p:nvPr/>
        </p:nvSpPr>
        <p:spPr>
          <a:xfrm>
            <a:off x="523000" y="3004626"/>
            <a:ext cx="5400600"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東北大惑星グループ、</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天文グループはまだ不透明</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2147438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411760" y="1091527"/>
            <a:ext cx="4370107" cy="584775"/>
          </a:xfrm>
          <a:prstGeom prst="rect">
            <a:avLst/>
          </a:prstGeom>
          <a:solidFill>
            <a:schemeClr val="bg1"/>
          </a:solid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南極天文コンソーシアム</a:t>
            </a:r>
            <a:endPar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659457" y="3654146"/>
            <a:ext cx="3024336" cy="707886"/>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国立極地研究所</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情報・システム研究機構</a:t>
            </a:r>
            <a:r>
              <a:rPr kumimoji="1" lang="en-US" altLang="ja-JP"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1419020" y="2238295"/>
            <a:ext cx="17281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中小計画</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5693678" y="2276872"/>
            <a:ext cx="17190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大型計画</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テキスト ボックス 6"/>
          <p:cNvSpPr txBox="1"/>
          <p:nvPr/>
        </p:nvSpPr>
        <p:spPr>
          <a:xfrm>
            <a:off x="5390729" y="3654146"/>
            <a:ext cx="2448272" cy="707886"/>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国立天文台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自然科学研究機構</a:t>
            </a:r>
            <a:r>
              <a:rPr kumimoji="1" lang="en-US" altLang="ja-JP"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7"/>
          <p:cNvSpPr txBox="1"/>
          <p:nvPr/>
        </p:nvSpPr>
        <p:spPr>
          <a:xfrm>
            <a:off x="1105854" y="3157731"/>
            <a:ext cx="22252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宙空圏研究</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グループ</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 name="テキスト ボックス 8"/>
          <p:cNvSpPr txBox="1"/>
          <p:nvPr/>
        </p:nvSpPr>
        <p:spPr>
          <a:xfrm>
            <a:off x="825752" y="4793744"/>
            <a:ext cx="16209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一般研究</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テキスト ボックス 9"/>
          <p:cNvSpPr txBox="1"/>
          <p:nvPr/>
        </p:nvSpPr>
        <p:spPr>
          <a:xfrm>
            <a:off x="2905489" y="4816725"/>
            <a:ext cx="23391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重点観測研究</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テキスト ボックス 10"/>
          <p:cNvSpPr txBox="1"/>
          <p:nvPr/>
        </p:nvSpPr>
        <p:spPr>
          <a:xfrm>
            <a:off x="2563167" y="706398"/>
            <a:ext cx="17508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赤外線グループ</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テキスト ボックス 11"/>
          <p:cNvSpPr txBox="1"/>
          <p:nvPr/>
        </p:nvSpPr>
        <p:spPr>
          <a:xfrm>
            <a:off x="5033232" y="710605"/>
            <a:ext cx="15199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電波グループ</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テキスト ボックス 12"/>
          <p:cNvSpPr txBox="1"/>
          <p:nvPr/>
        </p:nvSpPr>
        <p:spPr>
          <a:xfrm>
            <a:off x="56842" y="263683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rgbClr val="00B050"/>
                </a:solidFill>
                <a:effectLst/>
                <a:uLnTx/>
                <a:uFillTx/>
                <a:latin typeface="Calibri"/>
                <a:ea typeface="ＭＳ Ｐゴシック" panose="020B0600070205080204" pitchFamily="50" charset="-128"/>
                <a:cs typeface="+mn-cs"/>
              </a:rPr>
              <a:t>窓口</a:t>
            </a:r>
            <a:endParaRPr kumimoji="1" lang="ja-JP" altLang="en-US" sz="18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endParaRPr>
          </a:p>
        </p:txBody>
      </p:sp>
      <p:cxnSp>
        <p:nvCxnSpPr>
          <p:cNvPr id="15" name="直線矢印コネクタ 14"/>
          <p:cNvCxnSpPr/>
          <p:nvPr/>
        </p:nvCxnSpPr>
        <p:spPr>
          <a:xfrm>
            <a:off x="659457" y="3006166"/>
            <a:ext cx="399523" cy="2162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屈折矢印 17"/>
          <p:cNvSpPr/>
          <p:nvPr/>
        </p:nvSpPr>
        <p:spPr>
          <a:xfrm rot="16200000" flipH="1">
            <a:off x="5556030" y="4528006"/>
            <a:ext cx="543372" cy="864757"/>
          </a:xfrm>
          <a:prstGeom prst="bentUpArrow">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テキスト ボックス 18"/>
          <p:cNvSpPr txBox="1"/>
          <p:nvPr/>
        </p:nvSpPr>
        <p:spPr>
          <a:xfrm>
            <a:off x="1485935" y="6043377"/>
            <a:ext cx="2489848" cy="461665"/>
          </a:xfrm>
          <a:prstGeom prst="rect">
            <a:avLst/>
          </a:prstGeom>
          <a:solidFill>
            <a:schemeClr val="bg1"/>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新ドームふじ基地</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0" name="テキスト ボックス 19"/>
          <p:cNvSpPr txBox="1"/>
          <p:nvPr/>
        </p:nvSpPr>
        <p:spPr>
          <a:xfrm>
            <a:off x="5999202" y="3125655"/>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国際協力</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 name="下矢印 20"/>
          <p:cNvSpPr/>
          <p:nvPr/>
        </p:nvSpPr>
        <p:spPr>
          <a:xfrm>
            <a:off x="3284269" y="4500505"/>
            <a:ext cx="222983" cy="31622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 name="下矢印 21"/>
          <p:cNvSpPr/>
          <p:nvPr/>
        </p:nvSpPr>
        <p:spPr>
          <a:xfrm>
            <a:off x="1546930" y="4503863"/>
            <a:ext cx="222983" cy="31622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3" name="テキスト ボックス 22"/>
          <p:cNvSpPr txBox="1"/>
          <p:nvPr/>
        </p:nvSpPr>
        <p:spPr>
          <a:xfrm>
            <a:off x="401510" y="706398"/>
            <a:ext cx="14960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00B050"/>
                </a:solidFill>
                <a:effectLst/>
                <a:uLnTx/>
                <a:uFillTx/>
                <a:latin typeface="Calibri"/>
                <a:ea typeface="ＭＳ Ｐゴシック" panose="020B0600070205080204" pitchFamily="50" charset="-128"/>
                <a:cs typeface="+mn-cs"/>
              </a:rPr>
              <a:t>極地研への窓口の一本化</a:t>
            </a:r>
            <a:endParaRPr kumimoji="1" lang="ja-JP" altLang="en-US" sz="16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endParaRPr>
          </a:p>
        </p:txBody>
      </p:sp>
      <p:cxnSp>
        <p:nvCxnSpPr>
          <p:cNvPr id="24" name="直線矢印コネクタ 23"/>
          <p:cNvCxnSpPr/>
          <p:nvPr/>
        </p:nvCxnSpPr>
        <p:spPr>
          <a:xfrm>
            <a:off x="1886447" y="1037413"/>
            <a:ext cx="399523" cy="2162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rot="18856681">
            <a:off x="1077034" y="3152440"/>
            <a:ext cx="288692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天文研究者がいない</a:t>
            </a:r>
            <a:endPar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26" name="テキスト ボックス 25"/>
          <p:cNvSpPr txBox="1"/>
          <p:nvPr/>
        </p:nvSpPr>
        <p:spPr>
          <a:xfrm>
            <a:off x="7747715" y="5109112"/>
            <a:ext cx="1205595" cy="461665"/>
          </a:xfrm>
          <a:prstGeom prst="rect">
            <a:avLst/>
          </a:prstGeom>
          <a:solidFill>
            <a:schemeClr val="bg1"/>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ドーム</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C</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テキスト ボックス 26"/>
          <p:cNvSpPr txBox="1"/>
          <p:nvPr/>
        </p:nvSpPr>
        <p:spPr>
          <a:xfrm>
            <a:off x="7747715" y="5570777"/>
            <a:ext cx="1205595" cy="461665"/>
          </a:xfrm>
          <a:prstGeom prst="rect">
            <a:avLst/>
          </a:prstGeom>
          <a:solidFill>
            <a:schemeClr val="bg1"/>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ドーム</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8" name="テキスト ボックス 27"/>
          <p:cNvSpPr txBox="1"/>
          <p:nvPr/>
        </p:nvSpPr>
        <p:spPr>
          <a:xfrm>
            <a:off x="7747714" y="5991153"/>
            <a:ext cx="1205595" cy="461665"/>
          </a:xfrm>
          <a:prstGeom prst="rect">
            <a:avLst/>
          </a:prstGeom>
          <a:solidFill>
            <a:schemeClr val="bg1"/>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リッジ</a:t>
            </a: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9" name="下矢印 28"/>
          <p:cNvSpPr/>
          <p:nvPr/>
        </p:nvSpPr>
        <p:spPr>
          <a:xfrm>
            <a:off x="8170030" y="1866160"/>
            <a:ext cx="180483" cy="304478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0" name="下矢印 29"/>
          <p:cNvSpPr/>
          <p:nvPr/>
        </p:nvSpPr>
        <p:spPr>
          <a:xfrm>
            <a:off x="4279163" y="1891574"/>
            <a:ext cx="364846" cy="46023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 name="下矢印 30"/>
          <p:cNvSpPr/>
          <p:nvPr/>
        </p:nvSpPr>
        <p:spPr>
          <a:xfrm>
            <a:off x="2512508" y="5606316"/>
            <a:ext cx="222983" cy="31622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xmlns="" val="238386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テキスト ボックス 1"/>
          <p:cNvSpPr txBox="1">
            <a:spLocks noChangeArrowheads="1"/>
          </p:cNvSpPr>
          <p:nvPr/>
        </p:nvSpPr>
        <p:spPr bwMode="auto">
          <a:xfrm>
            <a:off x="3883025" y="3633788"/>
            <a:ext cx="6477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吸収</a:t>
            </a:r>
          </a:p>
        </p:txBody>
      </p:sp>
      <p:grpSp>
        <p:nvGrpSpPr>
          <p:cNvPr id="13315" name="グループ化 2"/>
          <p:cNvGrpSpPr>
            <a:grpSpLocks/>
          </p:cNvGrpSpPr>
          <p:nvPr/>
        </p:nvGrpSpPr>
        <p:grpSpPr bwMode="auto">
          <a:xfrm>
            <a:off x="2716538" y="1806574"/>
            <a:ext cx="4592312" cy="2819252"/>
            <a:chOff x="2753663" y="3113315"/>
            <a:chExt cx="4591498" cy="2818053"/>
          </a:xfrm>
        </p:grpSpPr>
        <p:sp>
          <p:nvSpPr>
            <p:cNvPr id="4" name="右カーブ矢印 3"/>
            <p:cNvSpPr/>
            <p:nvPr/>
          </p:nvSpPr>
          <p:spPr>
            <a:xfrm>
              <a:off x="2918409" y="3627446"/>
              <a:ext cx="774563" cy="51413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5" name="円/楕円 4"/>
            <p:cNvSpPr/>
            <p:nvPr/>
          </p:nvSpPr>
          <p:spPr>
            <a:xfrm>
              <a:off x="4988142" y="3408464"/>
              <a:ext cx="287286" cy="265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円/楕円 5"/>
            <p:cNvSpPr/>
            <p:nvPr/>
          </p:nvSpPr>
          <p:spPr>
            <a:xfrm>
              <a:off x="3678686" y="3113315"/>
              <a:ext cx="1512620" cy="14408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円/楕円 6"/>
            <p:cNvSpPr/>
            <p:nvPr/>
          </p:nvSpPr>
          <p:spPr>
            <a:xfrm>
              <a:off x="3919943" y="3874991"/>
              <a:ext cx="288874" cy="266587"/>
            </a:xfrm>
            <a:prstGeom prst="ellipse">
              <a:avLst/>
            </a:prstGeom>
            <a:solidFill>
              <a:schemeClr val="tx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月 7"/>
            <p:cNvSpPr/>
            <p:nvPr/>
          </p:nvSpPr>
          <p:spPr>
            <a:xfrm>
              <a:off x="5478592" y="3673465"/>
              <a:ext cx="144437" cy="287215"/>
            </a:xfrm>
            <a:prstGeom prst="moon">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9" name="直線矢印コネクタ 8"/>
            <p:cNvCxnSpPr/>
            <p:nvPr/>
          </p:nvCxnSpPr>
          <p:spPr>
            <a:xfrm>
              <a:off x="4208817" y="3687746"/>
              <a:ext cx="3174" cy="115838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5191306" y="3673465"/>
              <a:ext cx="0" cy="70296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5537320" y="4063823"/>
              <a:ext cx="0" cy="70296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3326" name="テキスト ボックス 11"/>
            <p:cNvSpPr txBox="1">
              <a:spLocks noChangeArrowheads="1"/>
            </p:cNvSpPr>
            <p:nvPr/>
          </p:nvSpPr>
          <p:spPr bwMode="auto">
            <a:xfrm>
              <a:off x="2753663" y="5346842"/>
              <a:ext cx="2661219" cy="584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dirty="0"/>
                <a:t>Transmission spectroscopy</a:t>
              </a:r>
              <a:endParaRPr lang="ja-JP" altLang="en-US" sz="1600" dirty="0"/>
            </a:p>
            <a:p>
              <a:pPr algn="ctr">
                <a:spcBef>
                  <a:spcPct val="0"/>
                </a:spcBef>
                <a:buFontTx/>
                <a:buNone/>
              </a:pPr>
              <a:r>
                <a:rPr lang="ja-JP" altLang="en-US" sz="1600" dirty="0"/>
                <a:t>大気成分、散乱</a:t>
              </a:r>
            </a:p>
          </p:txBody>
        </p:sp>
        <p:sp>
          <p:nvSpPr>
            <p:cNvPr id="13327" name="テキスト ボックス 12"/>
            <p:cNvSpPr txBox="1">
              <a:spLocks noChangeArrowheads="1"/>
            </p:cNvSpPr>
            <p:nvPr/>
          </p:nvSpPr>
          <p:spPr bwMode="auto">
            <a:xfrm>
              <a:off x="6033583" y="4474236"/>
              <a:ext cx="131157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a:t>赤外線</a:t>
              </a:r>
              <a:r>
                <a:rPr lang="en-US" altLang="ja-JP" sz="1600"/>
                <a:t>: </a:t>
              </a:r>
              <a:r>
                <a:rPr lang="ja-JP" altLang="en-US" sz="1600"/>
                <a:t>温度</a:t>
              </a:r>
              <a:endParaRPr lang="en-US" altLang="ja-JP" sz="1600"/>
            </a:p>
            <a:p>
              <a:pPr>
                <a:spcBef>
                  <a:spcPct val="0"/>
                </a:spcBef>
                <a:buFontTx/>
                <a:buNone/>
              </a:pPr>
              <a:r>
                <a:rPr lang="ja-JP" altLang="en-US" sz="1600"/>
                <a:t>可視光</a:t>
              </a:r>
              <a:r>
                <a:rPr lang="en-US" altLang="ja-JP" sz="1600"/>
                <a:t>: </a:t>
              </a:r>
              <a:r>
                <a:rPr lang="ja-JP" altLang="en-US" sz="1600"/>
                <a:t>散乱</a:t>
              </a:r>
            </a:p>
          </p:txBody>
        </p:sp>
        <p:sp>
          <p:nvSpPr>
            <p:cNvPr id="13328" name="テキスト ボックス 13"/>
            <p:cNvSpPr txBox="1">
              <a:spLocks noChangeArrowheads="1"/>
            </p:cNvSpPr>
            <p:nvPr/>
          </p:nvSpPr>
          <p:spPr bwMode="auto">
            <a:xfrm>
              <a:off x="5275586" y="4767686"/>
              <a:ext cx="6463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放射</a:t>
              </a:r>
            </a:p>
          </p:txBody>
        </p:sp>
      </p:grpSp>
      <p:sp>
        <p:nvSpPr>
          <p:cNvPr id="13316" name="正方形/長方形 14"/>
          <p:cNvSpPr>
            <a:spLocks noChangeArrowheads="1"/>
          </p:cNvSpPr>
          <p:nvPr/>
        </p:nvSpPr>
        <p:spPr bwMode="auto">
          <a:xfrm>
            <a:off x="1561495" y="663902"/>
            <a:ext cx="567334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Ø"/>
            </a:pPr>
            <a:r>
              <a:rPr lang="ja-JP" altLang="en-US" sz="2800" dirty="0" smtClean="0"/>
              <a:t>地球型惑星の水蒸気大気の検出</a:t>
            </a:r>
            <a:endParaRPr lang="ja-JP" altLang="en-US" sz="2800" dirty="0"/>
          </a:p>
        </p:txBody>
      </p:sp>
      <p:sp>
        <p:nvSpPr>
          <p:cNvPr id="13317" name="テキスト ボックス 15"/>
          <p:cNvSpPr txBox="1">
            <a:spLocks noChangeArrowheads="1"/>
          </p:cNvSpPr>
          <p:nvPr/>
        </p:nvSpPr>
        <p:spPr bwMode="auto">
          <a:xfrm>
            <a:off x="251520" y="5606829"/>
            <a:ext cx="87931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a:t>大気を持つスーパーアースについての観測例はごくわずか</a:t>
            </a:r>
            <a:r>
              <a:rPr lang="en-US" altLang="ja-JP" sz="2400"/>
              <a:t>(1~3</a:t>
            </a:r>
            <a:r>
              <a:rPr lang="ja-JP" altLang="en-US" sz="2400"/>
              <a:t>例</a:t>
            </a:r>
            <a:r>
              <a:rPr lang="en-US" altLang="ja-JP" sz="2400"/>
              <a:t>)</a:t>
            </a:r>
            <a:endParaRPr lang="ja-JP" altLang="en-US" sz="2400"/>
          </a:p>
        </p:txBody>
      </p:sp>
      <p:sp>
        <p:nvSpPr>
          <p:cNvPr id="3" name="正方形/長方形 2"/>
          <p:cNvSpPr/>
          <p:nvPr/>
        </p:nvSpPr>
        <p:spPr>
          <a:xfrm>
            <a:off x="1115616" y="4917089"/>
            <a:ext cx="7344816" cy="461665"/>
          </a:xfrm>
          <a:prstGeom prst="rect">
            <a:avLst/>
          </a:prstGeom>
        </p:spPr>
        <p:txBody>
          <a:bodyPr wrap="square">
            <a:spAutoFit/>
          </a:bodyPr>
          <a:lstStyle/>
          <a:p>
            <a:r>
              <a:rPr lang="ja-JP" altLang="en-US" sz="2400" dirty="0"/>
              <a:t>トランジット観測による</a:t>
            </a:r>
            <a:r>
              <a:rPr lang="en-US" altLang="ja-JP" sz="2400" dirty="0"/>
              <a:t>Transmission Spectroscopy</a:t>
            </a:r>
            <a:endParaRPr lang="ja-JP" altLang="en-US"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550" y="1263650"/>
            <a:ext cx="5975350" cy="4622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8435" name="テキスト ボックス 1"/>
          <p:cNvSpPr txBox="1">
            <a:spLocks noChangeArrowheads="1"/>
          </p:cNvSpPr>
          <p:nvPr/>
        </p:nvSpPr>
        <p:spPr bwMode="auto">
          <a:xfrm>
            <a:off x="6942138" y="3001963"/>
            <a:ext cx="1728787"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分光分解能</a:t>
            </a:r>
            <a:r>
              <a:rPr lang="en-US" altLang="ja-JP" sz="1800"/>
              <a:t>~70</a:t>
            </a:r>
          </a:p>
          <a:p>
            <a:pPr>
              <a:spcBef>
                <a:spcPct val="0"/>
              </a:spcBef>
              <a:buFontTx/>
              <a:buNone/>
            </a:pPr>
            <a:r>
              <a:rPr lang="en-US" altLang="ja-JP" sz="1800"/>
              <a:t>12 transits</a:t>
            </a:r>
            <a:endParaRPr lang="ja-JP" altLang="en-US" sz="1800"/>
          </a:p>
          <a:p>
            <a:pPr>
              <a:spcBef>
                <a:spcPct val="0"/>
              </a:spcBef>
              <a:buFontTx/>
              <a:buNone/>
            </a:pPr>
            <a:r>
              <a:rPr lang="ja-JP" altLang="en-US" sz="1800"/>
              <a:t>の重ね合わせ</a:t>
            </a:r>
            <a:endParaRPr lang="en-US" altLang="ja-JP" sz="1800"/>
          </a:p>
        </p:txBody>
      </p:sp>
      <p:sp>
        <p:nvSpPr>
          <p:cNvPr id="18436" name="テキスト ボックス 1"/>
          <p:cNvSpPr txBox="1">
            <a:spLocks noChangeArrowheads="1"/>
          </p:cNvSpPr>
          <p:nvPr/>
        </p:nvSpPr>
        <p:spPr bwMode="auto">
          <a:xfrm>
            <a:off x="2188614" y="407195"/>
            <a:ext cx="537038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dirty="0"/>
              <a:t>Hubble</a:t>
            </a:r>
            <a:r>
              <a:rPr lang="ja-JP" altLang="en-US" sz="2400" dirty="0"/>
              <a:t>望遠鏡による最近の高精度観測</a:t>
            </a:r>
          </a:p>
        </p:txBody>
      </p:sp>
      <p:sp>
        <p:nvSpPr>
          <p:cNvPr id="18437" name="テキスト ボックス 2"/>
          <p:cNvSpPr txBox="1">
            <a:spLocks noChangeArrowheads="1"/>
          </p:cNvSpPr>
          <p:nvPr/>
        </p:nvSpPr>
        <p:spPr bwMode="auto">
          <a:xfrm>
            <a:off x="4999038" y="5662613"/>
            <a:ext cx="184377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dirty="0" err="1"/>
              <a:t>Kreidberg</a:t>
            </a:r>
            <a:r>
              <a:rPr lang="en-US" altLang="ja-JP" sz="1600" dirty="0"/>
              <a:t>+ (2014)</a:t>
            </a:r>
          </a:p>
        </p:txBody>
      </p:sp>
      <p:sp>
        <p:nvSpPr>
          <p:cNvPr id="18438" name="テキスト ボックス 3"/>
          <p:cNvSpPr txBox="1">
            <a:spLocks noChangeArrowheads="1"/>
          </p:cNvSpPr>
          <p:nvPr/>
        </p:nvSpPr>
        <p:spPr bwMode="auto">
          <a:xfrm>
            <a:off x="983754" y="815976"/>
            <a:ext cx="11080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雲の大気</a:t>
            </a:r>
          </a:p>
        </p:txBody>
      </p:sp>
      <p:sp>
        <p:nvSpPr>
          <p:cNvPr id="18439" name="テキスト ボックス 4"/>
          <p:cNvSpPr txBox="1">
            <a:spLocks noChangeArrowheads="1"/>
          </p:cNvSpPr>
          <p:nvPr/>
        </p:nvSpPr>
        <p:spPr bwMode="auto">
          <a:xfrm>
            <a:off x="7050088" y="4221163"/>
            <a:ext cx="89058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t>誤差</a:t>
            </a:r>
            <a:endParaRPr lang="en-US" altLang="ja-JP" sz="1800"/>
          </a:p>
          <a:p>
            <a:pPr>
              <a:spcBef>
                <a:spcPct val="0"/>
              </a:spcBef>
              <a:buFontTx/>
              <a:buNone/>
            </a:pPr>
            <a:r>
              <a:rPr lang="en-US" altLang="ja-JP" sz="1800"/>
              <a:t>30ppm</a:t>
            </a:r>
            <a:endParaRPr lang="ja-JP" altLang="en-US" sz="1800"/>
          </a:p>
        </p:txBody>
      </p:sp>
      <p:sp>
        <p:nvSpPr>
          <p:cNvPr id="9" name="テキスト ボックス 8"/>
          <p:cNvSpPr txBox="1"/>
          <p:nvPr/>
        </p:nvSpPr>
        <p:spPr>
          <a:xfrm>
            <a:off x="1498402" y="5997575"/>
            <a:ext cx="5870971" cy="523220"/>
          </a:xfrm>
          <a:prstGeom prst="rect">
            <a:avLst/>
          </a:prstGeom>
          <a:noFill/>
        </p:spPr>
        <p:txBody>
          <a:bodyPr wrap="square" rtlCol="0">
            <a:spAutoFit/>
          </a:bodyPr>
          <a:lstStyle/>
          <a:p>
            <a:r>
              <a:rPr kumimoji="1" lang="ja-JP" altLang="en-US" sz="2800" dirty="0" smtClean="0">
                <a:solidFill>
                  <a:srgbClr val="FF0000"/>
                </a:solidFill>
              </a:rPr>
              <a:t>長期間、ハッブル並の安定した観測</a:t>
            </a:r>
            <a:endParaRPr kumimoji="1" lang="ja-JP" altLang="en-US" sz="2800" dirty="0">
              <a:solidFill>
                <a:srgbClr val="FF0000"/>
              </a:solidFill>
            </a:endParaRPr>
          </a:p>
        </p:txBody>
      </p:sp>
      <p:sp>
        <p:nvSpPr>
          <p:cNvPr id="10" name="正方形/長方形 7"/>
          <p:cNvSpPr>
            <a:spLocks noChangeArrowheads="1"/>
          </p:cNvSpPr>
          <p:nvPr/>
        </p:nvSpPr>
        <p:spPr bwMode="auto">
          <a:xfrm>
            <a:off x="2411760" y="897841"/>
            <a:ext cx="32704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smtClean="0"/>
              <a:t>変光量</a:t>
            </a:r>
            <a:r>
              <a:rPr lang="en-US" altLang="ja-JP" sz="2400" dirty="0" smtClean="0"/>
              <a:t> </a:t>
            </a:r>
            <a:r>
              <a:rPr lang="en-US" altLang="ja-JP" sz="2400" dirty="0"/>
              <a:t>~ 0.01 – 0.1 % </a:t>
            </a:r>
            <a:endParaRPr lang="ja-JP" altLang="en-US"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9301</TotalTime>
  <Words>2523</Words>
  <Application>Microsoft Office PowerPoint</Application>
  <PresentationFormat>画面に合わせる (4:3)</PresentationFormat>
  <Paragraphs>547</Paragraphs>
  <Slides>78</Slides>
  <Notes>10</Notes>
  <HiddenSlides>0</HiddenSlides>
  <MMClips>0</MMClips>
  <ScaleCrop>false</ScaleCrop>
  <HeadingPairs>
    <vt:vector size="4" baseType="variant">
      <vt:variant>
        <vt:lpstr>テーマ</vt:lpstr>
      </vt:variant>
      <vt:variant>
        <vt:i4>8</vt:i4>
      </vt:variant>
      <vt:variant>
        <vt:lpstr>スライド タイトル</vt:lpstr>
      </vt:variant>
      <vt:variant>
        <vt:i4>78</vt:i4>
      </vt:variant>
    </vt:vector>
  </HeadingPairs>
  <TitlesOfParts>
    <vt:vector size="86" baseType="lpstr">
      <vt:lpstr>標準デザイン</vt:lpstr>
      <vt:lpstr>Office ​​テーマ</vt:lpstr>
      <vt:lpstr>4_Office ​​テーマ</vt:lpstr>
      <vt:lpstr>3_Office ​​テーマ</vt:lpstr>
      <vt:lpstr>5_Office ​​テーマ</vt:lpstr>
      <vt:lpstr>7_Office ​​テーマ</vt:lpstr>
      <vt:lpstr>1_Office ​​テーマ</vt:lpstr>
      <vt:lpstr>2_Office ​​テーマ</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基本的仕様</vt:lpstr>
      <vt:lpstr>スライド 14</vt:lpstr>
      <vt:lpstr>カメラ評価</vt:lpstr>
      <vt:lpstr>カメラ評価 / スポットダイアグラム</vt:lpstr>
      <vt:lpstr>カメラ評価/ エンスクエアドエネルギーダイアグラム</vt:lpstr>
      <vt:lpstr>カメラ評価　/ ストレール比</vt:lpstr>
      <vt:lpstr>スライド 19</vt:lpstr>
      <vt:lpstr>スライド 20</vt:lpstr>
      <vt:lpstr>スライド 21</vt:lpstr>
      <vt:lpstr>スライド 22</vt:lpstr>
      <vt:lpstr>スライド 23</vt:lpstr>
      <vt:lpstr>晴天率</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lpstr>スライド 40</vt:lpstr>
      <vt:lpstr>スライド 41</vt:lpstr>
      <vt:lpstr>スライド 42</vt:lpstr>
      <vt:lpstr>スライド 43</vt:lpstr>
      <vt:lpstr>スライド 44</vt:lpstr>
      <vt:lpstr>スライド 45</vt:lpstr>
      <vt:lpstr>スライド 46</vt:lpstr>
      <vt:lpstr>スライド 47</vt:lpstr>
      <vt:lpstr>スライド 48</vt:lpstr>
      <vt:lpstr>スライド 49</vt:lpstr>
      <vt:lpstr>スライド 50</vt:lpstr>
      <vt:lpstr>スライド 51</vt:lpstr>
      <vt:lpstr>スライド 52</vt:lpstr>
      <vt:lpstr>スライド 53</vt:lpstr>
      <vt:lpstr>トラブル：12ftコンテナ橇が故障</vt:lpstr>
      <vt:lpstr>スライド 55</vt:lpstr>
      <vt:lpstr>スライド 56</vt:lpstr>
      <vt:lpstr>スライド 57</vt:lpstr>
      <vt:lpstr>スライド 58</vt:lpstr>
      <vt:lpstr>スライド 59</vt:lpstr>
      <vt:lpstr>スライド 60</vt:lpstr>
      <vt:lpstr>スライド 61</vt:lpstr>
      <vt:lpstr>スライド 62</vt:lpstr>
      <vt:lpstr>スライド 63</vt:lpstr>
      <vt:lpstr>スライド 64</vt:lpstr>
      <vt:lpstr>スライド 65</vt:lpstr>
      <vt:lpstr>スライド 66</vt:lpstr>
      <vt:lpstr>スライド 67</vt:lpstr>
      <vt:lpstr>スライド 68</vt:lpstr>
      <vt:lpstr>スライド 69</vt:lpstr>
      <vt:lpstr>スライド 70</vt:lpstr>
      <vt:lpstr>スライド 71</vt:lpstr>
      <vt:lpstr>スライド 72</vt:lpstr>
      <vt:lpstr>スライド 73</vt:lpstr>
      <vt:lpstr>スライド 74</vt:lpstr>
      <vt:lpstr>スライド 75</vt:lpstr>
      <vt:lpstr>スライド 76</vt:lpstr>
      <vt:lpstr>スライド 77</vt:lpstr>
      <vt:lpstr>スライド 78</vt:lpstr>
    </vt:vector>
  </TitlesOfParts>
  <Company>Tohoku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Takashi Ichikawa</dc:creator>
  <cp:lastModifiedBy>akiyama</cp:lastModifiedBy>
  <cp:revision>316</cp:revision>
  <dcterms:created xsi:type="dcterms:W3CDTF">2008-07-23T23:09:47Z</dcterms:created>
  <dcterms:modified xsi:type="dcterms:W3CDTF">2015-12-14T03:41:45Z</dcterms:modified>
</cp:coreProperties>
</file>