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8" r:id="rId3"/>
    <p:sldId id="260" r:id="rId4"/>
    <p:sldId id="259" r:id="rId5"/>
    <p:sldId id="267" r:id="rId6"/>
    <p:sldId id="270" r:id="rId7"/>
    <p:sldId id="277" r:id="rId8"/>
    <p:sldId id="269" r:id="rId9"/>
    <p:sldId id="262" r:id="rId10"/>
    <p:sldId id="264" r:id="rId11"/>
    <p:sldId id="273" r:id="rId12"/>
    <p:sldId id="279" r:id="rId13"/>
    <p:sldId id="274" r:id="rId14"/>
    <p:sldId id="266" r:id="rId15"/>
    <p:sldId id="271" r:id="rId16"/>
    <p:sldId id="275" r:id="rId17"/>
    <p:sldId id="276" r:id="rId18"/>
    <p:sldId id="280" r:id="rId19"/>
    <p:sldId id="281" r:id="rId20"/>
    <p:sldId id="282" r:id="rId21"/>
    <p:sldId id="283" r:id="rId22"/>
    <p:sldId id="285" r:id="rId23"/>
    <p:sldId id="284" r:id="rId24"/>
    <p:sldId id="286" r:id="rId25"/>
    <p:sldId id="287" r:id="rId26"/>
    <p:sldId id="288" r:id="rId27"/>
    <p:sldId id="289" r:id="rId28"/>
    <p:sldId id="290" r:id="rId2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65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9F6B94B-828F-244A-84DE-09714B4454E8}" type="datetimeFigureOut">
              <a:rPr kumimoji="1" lang="ja-JP" altLang="en-US" smtClean="0"/>
              <a:t>15/12/08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888B30C-D25E-D443-B398-35614AEF427A}" type="slidenum">
              <a:rPr kumimoji="1" lang="ja-JP" altLang="en-US" smtClean="0"/>
              <a:t>‹#›</a:t>
            </a:fld>
            <a:endParaRPr kumimoji="1" lang="ja-JP" altLang="en-US"/>
          </a:p>
        </p:txBody>
      </p:sp>
    </p:spTree>
    <p:extLst>
      <p:ext uri="{BB962C8B-B14F-4D97-AF65-F5344CB8AC3E}">
        <p14:creationId xmlns:p14="http://schemas.microsoft.com/office/powerpoint/2010/main" val="277474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9F6B94B-828F-244A-84DE-09714B4454E8}" type="datetimeFigureOut">
              <a:rPr kumimoji="1" lang="ja-JP" altLang="en-US" smtClean="0"/>
              <a:t>15/12/08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888B30C-D25E-D443-B398-35614AEF427A}" type="slidenum">
              <a:rPr kumimoji="1" lang="ja-JP" altLang="en-US" smtClean="0"/>
              <a:t>‹#›</a:t>
            </a:fld>
            <a:endParaRPr kumimoji="1" lang="ja-JP" altLang="en-US"/>
          </a:p>
        </p:txBody>
      </p:sp>
    </p:spTree>
    <p:extLst>
      <p:ext uri="{BB962C8B-B14F-4D97-AF65-F5344CB8AC3E}">
        <p14:creationId xmlns:p14="http://schemas.microsoft.com/office/powerpoint/2010/main" val="29499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9F6B94B-828F-244A-84DE-09714B4454E8}" type="datetimeFigureOut">
              <a:rPr kumimoji="1" lang="ja-JP" altLang="en-US" smtClean="0"/>
              <a:t>15/12/08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888B30C-D25E-D443-B398-35614AEF427A}" type="slidenum">
              <a:rPr kumimoji="1" lang="ja-JP" altLang="en-US" smtClean="0"/>
              <a:t>‹#›</a:t>
            </a:fld>
            <a:endParaRPr kumimoji="1" lang="ja-JP" altLang="en-US"/>
          </a:p>
        </p:txBody>
      </p:sp>
    </p:spTree>
    <p:extLst>
      <p:ext uri="{BB962C8B-B14F-4D97-AF65-F5344CB8AC3E}">
        <p14:creationId xmlns:p14="http://schemas.microsoft.com/office/powerpoint/2010/main" val="62175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9F6B94B-828F-244A-84DE-09714B4454E8}" type="datetimeFigureOut">
              <a:rPr kumimoji="1" lang="ja-JP" altLang="en-US" smtClean="0"/>
              <a:t>15/12/08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888B30C-D25E-D443-B398-35614AEF427A}" type="slidenum">
              <a:rPr kumimoji="1" lang="ja-JP" altLang="en-US" smtClean="0"/>
              <a:t>‹#›</a:t>
            </a:fld>
            <a:endParaRPr kumimoji="1" lang="ja-JP" altLang="en-US"/>
          </a:p>
        </p:txBody>
      </p:sp>
    </p:spTree>
    <p:extLst>
      <p:ext uri="{BB962C8B-B14F-4D97-AF65-F5344CB8AC3E}">
        <p14:creationId xmlns:p14="http://schemas.microsoft.com/office/powerpoint/2010/main" val="288917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9F6B94B-828F-244A-84DE-09714B4454E8}" type="datetimeFigureOut">
              <a:rPr kumimoji="1" lang="ja-JP" altLang="en-US" smtClean="0"/>
              <a:t>15/12/08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888B30C-D25E-D443-B398-35614AEF427A}" type="slidenum">
              <a:rPr kumimoji="1" lang="ja-JP" altLang="en-US" smtClean="0"/>
              <a:t>‹#›</a:t>
            </a:fld>
            <a:endParaRPr kumimoji="1" lang="ja-JP" altLang="en-US"/>
          </a:p>
        </p:txBody>
      </p:sp>
    </p:spTree>
    <p:extLst>
      <p:ext uri="{BB962C8B-B14F-4D97-AF65-F5344CB8AC3E}">
        <p14:creationId xmlns:p14="http://schemas.microsoft.com/office/powerpoint/2010/main" val="146236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9F6B94B-828F-244A-84DE-09714B4454E8}" type="datetimeFigureOut">
              <a:rPr kumimoji="1" lang="ja-JP" altLang="en-US" smtClean="0"/>
              <a:t>15/12/08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888B30C-D25E-D443-B398-35614AEF427A}" type="slidenum">
              <a:rPr kumimoji="1" lang="ja-JP" altLang="en-US" smtClean="0"/>
              <a:t>‹#›</a:t>
            </a:fld>
            <a:endParaRPr kumimoji="1" lang="ja-JP" altLang="en-US"/>
          </a:p>
        </p:txBody>
      </p:sp>
    </p:spTree>
    <p:extLst>
      <p:ext uri="{BB962C8B-B14F-4D97-AF65-F5344CB8AC3E}">
        <p14:creationId xmlns:p14="http://schemas.microsoft.com/office/powerpoint/2010/main" val="54990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9F6B94B-828F-244A-84DE-09714B4454E8}" type="datetimeFigureOut">
              <a:rPr kumimoji="1" lang="ja-JP" altLang="en-US" smtClean="0"/>
              <a:t>15/12/08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888B30C-D25E-D443-B398-35614AEF427A}" type="slidenum">
              <a:rPr kumimoji="1" lang="ja-JP" altLang="en-US" smtClean="0"/>
              <a:t>‹#›</a:t>
            </a:fld>
            <a:endParaRPr kumimoji="1" lang="ja-JP" altLang="en-US"/>
          </a:p>
        </p:txBody>
      </p:sp>
    </p:spTree>
    <p:extLst>
      <p:ext uri="{BB962C8B-B14F-4D97-AF65-F5344CB8AC3E}">
        <p14:creationId xmlns:p14="http://schemas.microsoft.com/office/powerpoint/2010/main" val="274592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9F6B94B-828F-244A-84DE-09714B4454E8}" type="datetimeFigureOut">
              <a:rPr kumimoji="1" lang="ja-JP" altLang="en-US" smtClean="0"/>
              <a:t>15/12/08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888B30C-D25E-D443-B398-35614AEF427A}" type="slidenum">
              <a:rPr kumimoji="1" lang="ja-JP" altLang="en-US" smtClean="0"/>
              <a:t>‹#›</a:t>
            </a:fld>
            <a:endParaRPr kumimoji="1" lang="ja-JP" altLang="en-US"/>
          </a:p>
        </p:txBody>
      </p:sp>
    </p:spTree>
    <p:extLst>
      <p:ext uri="{BB962C8B-B14F-4D97-AF65-F5344CB8AC3E}">
        <p14:creationId xmlns:p14="http://schemas.microsoft.com/office/powerpoint/2010/main" val="398196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9F6B94B-828F-244A-84DE-09714B4454E8}" type="datetimeFigureOut">
              <a:rPr kumimoji="1" lang="ja-JP" altLang="en-US" smtClean="0"/>
              <a:t>15/12/08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888B30C-D25E-D443-B398-35614AEF427A}" type="slidenum">
              <a:rPr kumimoji="1" lang="ja-JP" altLang="en-US" smtClean="0"/>
              <a:t>‹#›</a:t>
            </a:fld>
            <a:endParaRPr kumimoji="1" lang="ja-JP" altLang="en-US"/>
          </a:p>
        </p:txBody>
      </p:sp>
    </p:spTree>
    <p:extLst>
      <p:ext uri="{BB962C8B-B14F-4D97-AF65-F5344CB8AC3E}">
        <p14:creationId xmlns:p14="http://schemas.microsoft.com/office/powerpoint/2010/main" val="244453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9F6B94B-828F-244A-84DE-09714B4454E8}" type="datetimeFigureOut">
              <a:rPr kumimoji="1" lang="ja-JP" altLang="en-US" smtClean="0"/>
              <a:t>15/12/08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888B30C-D25E-D443-B398-35614AEF427A}" type="slidenum">
              <a:rPr kumimoji="1" lang="ja-JP" altLang="en-US" smtClean="0"/>
              <a:t>‹#›</a:t>
            </a:fld>
            <a:endParaRPr kumimoji="1" lang="ja-JP" altLang="en-US"/>
          </a:p>
        </p:txBody>
      </p:sp>
    </p:spTree>
    <p:extLst>
      <p:ext uri="{BB962C8B-B14F-4D97-AF65-F5344CB8AC3E}">
        <p14:creationId xmlns:p14="http://schemas.microsoft.com/office/powerpoint/2010/main" val="415508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9F6B94B-828F-244A-84DE-09714B4454E8}" type="datetimeFigureOut">
              <a:rPr kumimoji="1" lang="ja-JP" altLang="en-US" smtClean="0"/>
              <a:t>15/12/08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888B30C-D25E-D443-B398-35614AEF427A}" type="slidenum">
              <a:rPr kumimoji="1" lang="ja-JP" altLang="en-US" smtClean="0"/>
              <a:t>‹#›</a:t>
            </a:fld>
            <a:endParaRPr kumimoji="1" lang="ja-JP" altLang="en-US"/>
          </a:p>
        </p:txBody>
      </p:sp>
    </p:spTree>
    <p:extLst>
      <p:ext uri="{BB962C8B-B14F-4D97-AF65-F5344CB8AC3E}">
        <p14:creationId xmlns:p14="http://schemas.microsoft.com/office/powerpoint/2010/main" val="21193859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6B94B-828F-244A-84DE-09714B4454E8}" type="datetimeFigureOut">
              <a:rPr kumimoji="1" lang="ja-JP" altLang="en-US" smtClean="0"/>
              <a:t>15/12/08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8B30C-D25E-D443-B398-35614AEF427A}" type="slidenum">
              <a:rPr kumimoji="1" lang="ja-JP" altLang="en-US" smtClean="0"/>
              <a:t>‹#›</a:t>
            </a:fld>
            <a:endParaRPr kumimoji="1" lang="ja-JP" altLang="en-US"/>
          </a:p>
        </p:txBody>
      </p:sp>
    </p:spTree>
    <p:extLst>
      <p:ext uri="{BB962C8B-B14F-4D97-AF65-F5344CB8AC3E}">
        <p14:creationId xmlns:p14="http://schemas.microsoft.com/office/powerpoint/2010/main" val="750771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en-US" altLang="ja-JP" sz="3600" b="1" dirty="0" smtClean="0">
                <a:latin typeface="メイリオ"/>
                <a:ea typeface="メイリオ"/>
                <a:cs typeface="メイリオ"/>
              </a:rPr>
              <a:t>RAVEN</a:t>
            </a:r>
            <a:r>
              <a:rPr kumimoji="1" lang="ja-JP" altLang="en-US" sz="3600" b="1" dirty="0" smtClean="0">
                <a:latin typeface="メイリオ"/>
                <a:ea typeface="メイリオ"/>
                <a:cs typeface="メイリオ"/>
              </a:rPr>
              <a:t>を用いた複タイムステップトモグラフィ推定の開発</a:t>
            </a:r>
            <a:endParaRPr kumimoji="1" lang="ja-JP" altLang="en-US" sz="3600" b="1" dirty="0">
              <a:latin typeface="メイリオ"/>
              <a:ea typeface="メイリオ"/>
              <a:cs typeface="メイリオ"/>
            </a:endParaRPr>
          </a:p>
        </p:txBody>
      </p:sp>
      <p:sp>
        <p:nvSpPr>
          <p:cNvPr id="3" name="サブタイトル 2"/>
          <p:cNvSpPr>
            <a:spLocks noGrp="1"/>
          </p:cNvSpPr>
          <p:nvPr>
            <p:ph type="subTitle" idx="1"/>
          </p:nvPr>
        </p:nvSpPr>
        <p:spPr>
          <a:xfrm>
            <a:off x="962377" y="4154310"/>
            <a:ext cx="7222067" cy="1752600"/>
          </a:xfrm>
        </p:spPr>
        <p:txBody>
          <a:bodyPr>
            <a:normAutofit/>
          </a:bodyPr>
          <a:lstStyle/>
          <a:p>
            <a:r>
              <a:rPr kumimoji="1" lang="ja-JP" altLang="en-US" sz="2800" dirty="0" smtClean="0">
                <a:latin typeface="メイリオ"/>
                <a:ea typeface="メイリオ"/>
                <a:cs typeface="メイリオ"/>
              </a:rPr>
              <a:t>大野</a:t>
            </a:r>
            <a:r>
              <a:rPr kumimoji="1" lang="en-US" altLang="ja-JP" sz="2800" dirty="0" smtClean="0">
                <a:latin typeface="メイリオ"/>
                <a:ea typeface="メイリオ"/>
                <a:cs typeface="メイリオ"/>
              </a:rPr>
              <a:t> </a:t>
            </a:r>
            <a:r>
              <a:rPr kumimoji="1" lang="ja-JP" altLang="en-US" sz="2800" dirty="0" smtClean="0">
                <a:latin typeface="メイリオ"/>
                <a:ea typeface="メイリオ"/>
                <a:cs typeface="メイリオ"/>
              </a:rPr>
              <a:t>良人</a:t>
            </a:r>
            <a:r>
              <a:rPr lang="en-US" altLang="ja-JP" sz="2800" dirty="0" smtClean="0">
                <a:latin typeface="メイリオ"/>
                <a:ea typeface="メイリオ"/>
                <a:cs typeface="メイリオ"/>
              </a:rPr>
              <a:t> (</a:t>
            </a:r>
            <a:r>
              <a:rPr lang="ja-JP" altLang="en-US" sz="2800" dirty="0" smtClean="0">
                <a:latin typeface="メイリオ"/>
                <a:ea typeface="メイリオ"/>
                <a:cs typeface="メイリオ"/>
              </a:rPr>
              <a:t>東北大学</a:t>
            </a:r>
            <a:r>
              <a:rPr lang="en-US" altLang="ja-JP" sz="2800" dirty="0" smtClean="0">
                <a:latin typeface="メイリオ"/>
                <a:ea typeface="メイリオ"/>
                <a:cs typeface="メイリオ"/>
              </a:rPr>
              <a:t> / JSPS</a:t>
            </a:r>
            <a:r>
              <a:rPr lang="ja-JP" altLang="en-US" sz="2800" dirty="0" smtClean="0">
                <a:latin typeface="メイリオ"/>
                <a:ea typeface="メイリオ"/>
                <a:cs typeface="メイリオ"/>
              </a:rPr>
              <a:t> </a:t>
            </a:r>
            <a:r>
              <a:rPr lang="en-US" altLang="ja-JP" sz="2800" dirty="0" smtClean="0">
                <a:latin typeface="メイリオ"/>
                <a:ea typeface="メイリオ"/>
                <a:cs typeface="メイリオ"/>
              </a:rPr>
              <a:t>DC2)</a:t>
            </a:r>
          </a:p>
          <a:p>
            <a:endParaRPr lang="en-US" altLang="ja-JP" sz="2800" dirty="0">
              <a:latin typeface="メイリオ"/>
              <a:ea typeface="メイリオ"/>
              <a:cs typeface="メイリオ"/>
            </a:endParaRPr>
          </a:p>
        </p:txBody>
      </p:sp>
    </p:spTree>
    <p:extLst>
      <p:ext uri="{BB962C8B-B14F-4D97-AF65-F5344CB8AC3E}">
        <p14:creationId xmlns:p14="http://schemas.microsoft.com/office/powerpoint/2010/main" val="41547539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latin typeface="メイリオ"/>
                <a:ea typeface="メイリオ"/>
                <a:cs typeface="メイリオ"/>
              </a:rPr>
              <a:t>RAVEN</a:t>
            </a:r>
            <a:endParaRPr kumimoji="1" lang="ja-JP" altLang="en-US" b="1" dirty="0">
              <a:latin typeface="メイリオ"/>
              <a:ea typeface="メイリオ"/>
              <a:cs typeface="メイリオ"/>
            </a:endParaRPr>
          </a:p>
        </p:txBody>
      </p:sp>
      <p:sp>
        <p:nvSpPr>
          <p:cNvPr id="13" name="テキスト ボックス 12"/>
          <p:cNvSpPr txBox="1"/>
          <p:nvPr/>
        </p:nvSpPr>
        <p:spPr>
          <a:xfrm>
            <a:off x="716956" y="1231639"/>
            <a:ext cx="7826337" cy="5401479"/>
          </a:xfrm>
          <a:prstGeom prst="rect">
            <a:avLst/>
          </a:prstGeom>
          <a:noFill/>
        </p:spPr>
        <p:txBody>
          <a:bodyPr wrap="square" rtlCol="0">
            <a:spAutoFit/>
          </a:bodyPr>
          <a:lstStyle/>
          <a:p>
            <a:pPr marL="342900" indent="-342900">
              <a:spcBef>
                <a:spcPts val="1000"/>
              </a:spcBef>
              <a:buFont typeface="Wingdings" charset="2"/>
              <a:buChar char="Ø"/>
            </a:pPr>
            <a:r>
              <a:rPr kumimoji="1" lang="en-US" altLang="ja-JP" sz="2000" dirty="0" smtClean="0">
                <a:latin typeface="メイリオ"/>
                <a:ea typeface="メイリオ"/>
                <a:cs typeface="メイリオ"/>
              </a:rPr>
              <a:t>MOAO</a:t>
            </a:r>
            <a:r>
              <a:rPr kumimoji="1" lang="ja-JP" altLang="en-US" sz="2000" dirty="0" smtClean="0">
                <a:latin typeface="メイリオ"/>
                <a:ea typeface="メイリオ"/>
                <a:cs typeface="メイリオ"/>
              </a:rPr>
              <a:t>の技術的</a:t>
            </a:r>
            <a:r>
              <a:rPr kumimoji="1" lang="en-US" altLang="ja-JP" sz="2000" dirty="0" smtClean="0">
                <a:latin typeface="メイリオ"/>
                <a:ea typeface="メイリオ"/>
                <a:cs typeface="メイリオ"/>
              </a:rPr>
              <a:t>&amp;</a:t>
            </a:r>
            <a:r>
              <a:rPr kumimoji="1" lang="ja-JP" altLang="en-US" sz="2000" dirty="0" smtClean="0">
                <a:latin typeface="メイリオ"/>
                <a:ea typeface="メイリオ"/>
                <a:cs typeface="メイリオ"/>
              </a:rPr>
              <a:t>科学的実証試験機</a:t>
            </a:r>
            <a:r>
              <a:rPr kumimoji="1" lang="en-US" altLang="ja-JP" sz="2000" dirty="0" smtClean="0">
                <a:latin typeface="メイリオ"/>
                <a:ea typeface="メイリオ"/>
                <a:cs typeface="メイリオ"/>
              </a:rPr>
              <a:t>  (</a:t>
            </a:r>
            <a:r>
              <a:rPr kumimoji="1" lang="en-US" altLang="ja-JP" sz="2000" dirty="0" smtClean="0">
                <a:solidFill>
                  <a:srgbClr val="FF0000"/>
                </a:solidFill>
                <a:latin typeface="メイリオ"/>
                <a:ea typeface="メイリオ"/>
                <a:cs typeface="メイリオ"/>
              </a:rPr>
              <a:t>8m</a:t>
            </a:r>
            <a:r>
              <a:rPr kumimoji="1" lang="ja-JP" altLang="en-US" sz="2000" dirty="0" smtClean="0">
                <a:solidFill>
                  <a:srgbClr val="FF0000"/>
                </a:solidFill>
                <a:latin typeface="メイリオ"/>
                <a:ea typeface="メイリオ"/>
                <a:cs typeface="メイリオ"/>
              </a:rPr>
              <a:t>クラスでは世界初</a:t>
            </a:r>
            <a:r>
              <a:rPr kumimoji="1" lang="en-US" altLang="ja-JP" sz="2000" dirty="0" smtClean="0">
                <a:latin typeface="メイリオ"/>
                <a:ea typeface="メイリオ"/>
                <a:cs typeface="メイリオ"/>
              </a:rPr>
              <a:t>)</a:t>
            </a:r>
          </a:p>
          <a:p>
            <a:pPr marL="800100" lvl="1" indent="-342900">
              <a:spcBef>
                <a:spcPts val="1000"/>
              </a:spcBef>
              <a:buFont typeface="Wingdings" charset="2"/>
              <a:buChar char="ü"/>
            </a:pPr>
            <a:r>
              <a:rPr lang="ja-JP" altLang="en-US" b="1" dirty="0" smtClean="0">
                <a:latin typeface="メイリオ"/>
                <a:ea typeface="メイリオ"/>
                <a:cs typeface="メイリオ"/>
              </a:rPr>
              <a:t>技術的</a:t>
            </a:r>
            <a:r>
              <a:rPr lang="ja-JP" altLang="en-US" dirty="0" smtClean="0">
                <a:latin typeface="メイリオ"/>
                <a:ea typeface="メイリオ"/>
                <a:cs typeface="メイリオ"/>
              </a:rPr>
              <a:t>：開ループ制御、アライメント、キャリブレーション、コントロール、トモグラフィ推定</a:t>
            </a:r>
            <a:endParaRPr lang="en-US" altLang="ja-JP" dirty="0" smtClean="0">
              <a:latin typeface="メイリオ"/>
              <a:ea typeface="メイリオ"/>
              <a:cs typeface="メイリオ"/>
            </a:endParaRPr>
          </a:p>
          <a:p>
            <a:pPr marL="800100" lvl="1" indent="-342900">
              <a:spcBef>
                <a:spcPts val="1000"/>
              </a:spcBef>
              <a:buFont typeface="Wingdings" charset="2"/>
              <a:buChar char="ü"/>
            </a:pPr>
            <a:r>
              <a:rPr kumimoji="1" lang="ja-JP" altLang="en-US" b="1" dirty="0" smtClean="0">
                <a:latin typeface="メイリオ"/>
                <a:ea typeface="メイリオ"/>
                <a:cs typeface="メイリオ"/>
              </a:rPr>
              <a:t>科学的</a:t>
            </a:r>
            <a:r>
              <a:rPr kumimoji="1" lang="ja-JP" altLang="en-US" dirty="0" smtClean="0">
                <a:latin typeface="メイリオ"/>
                <a:ea typeface="メイリオ"/>
                <a:cs typeface="メイリオ"/>
              </a:rPr>
              <a:t>：透過効率、オーバーヘッド、科学観測オペレーション、サイエンス観測</a:t>
            </a:r>
            <a:endParaRPr kumimoji="1" lang="en-US" altLang="ja-JP" dirty="0" smtClean="0">
              <a:latin typeface="メイリオ"/>
              <a:ea typeface="メイリオ"/>
              <a:cs typeface="メイリオ"/>
            </a:endParaRPr>
          </a:p>
          <a:p>
            <a:pPr marL="342900" indent="-342900">
              <a:spcBef>
                <a:spcPts val="1000"/>
              </a:spcBef>
              <a:buFont typeface="Wingdings" charset="2"/>
              <a:buChar char="Ø"/>
            </a:pPr>
            <a:r>
              <a:rPr lang="ja-JP" altLang="en-US" sz="2000" dirty="0" smtClean="0">
                <a:latin typeface="メイリオ"/>
                <a:ea typeface="メイリオ"/>
                <a:cs typeface="メイリオ"/>
              </a:rPr>
              <a:t>カナダと日本の国際協力</a:t>
            </a:r>
            <a:endParaRPr lang="en-US" altLang="ja-JP" sz="2000" dirty="0" smtClean="0">
              <a:latin typeface="メイリオ"/>
              <a:ea typeface="メイリオ"/>
              <a:cs typeface="メイリオ"/>
            </a:endParaRPr>
          </a:p>
          <a:p>
            <a:pPr marL="342900" indent="-342900">
              <a:spcBef>
                <a:spcPts val="1000"/>
              </a:spcBef>
              <a:buFont typeface="Wingdings" charset="2"/>
              <a:buChar char="Ø"/>
            </a:pPr>
            <a:r>
              <a:rPr lang="ja-JP" altLang="en-US" sz="2000" dirty="0" smtClean="0">
                <a:latin typeface="メイリオ"/>
                <a:ea typeface="メイリオ"/>
                <a:cs typeface="メイリオ"/>
              </a:rPr>
              <a:t>３回の試験観測</a:t>
            </a:r>
            <a:r>
              <a:rPr lang="en-US" altLang="ja-JP" sz="2000" dirty="0" smtClean="0">
                <a:latin typeface="メイリオ"/>
                <a:ea typeface="メイリオ"/>
                <a:cs typeface="メイリオ"/>
              </a:rPr>
              <a:t> </a:t>
            </a:r>
            <a:r>
              <a:rPr lang="ja-JP" altLang="en-US" sz="2000" dirty="0" smtClean="0">
                <a:latin typeface="メイリオ"/>
                <a:ea typeface="メイリオ"/>
                <a:cs typeface="メイリオ"/>
              </a:rPr>
              <a:t>＠</a:t>
            </a:r>
            <a:r>
              <a:rPr lang="en-US" altLang="ja-JP" sz="2000" dirty="0" smtClean="0">
                <a:latin typeface="メイリオ"/>
                <a:ea typeface="メイリオ"/>
                <a:cs typeface="メイリオ"/>
              </a:rPr>
              <a:t>Subaru</a:t>
            </a:r>
            <a:r>
              <a:rPr lang="ja-JP" altLang="en-US" sz="2000" dirty="0" smtClean="0">
                <a:latin typeface="メイリオ"/>
                <a:ea typeface="メイリオ"/>
                <a:cs typeface="メイリオ"/>
              </a:rPr>
              <a:t>望遠鏡</a:t>
            </a:r>
            <a:r>
              <a:rPr lang="en-US" altLang="ja-JP" sz="2000" dirty="0" smtClean="0">
                <a:latin typeface="メイリオ"/>
                <a:ea typeface="メイリオ"/>
                <a:cs typeface="メイリオ"/>
              </a:rPr>
              <a:t> </a:t>
            </a:r>
            <a:endParaRPr lang="en-US" altLang="ja-JP" sz="2000" dirty="0">
              <a:latin typeface="メイリオ"/>
              <a:ea typeface="メイリオ"/>
              <a:cs typeface="メイリオ"/>
            </a:endParaRPr>
          </a:p>
          <a:p>
            <a:pPr marL="800100" lvl="1" indent="-342900">
              <a:spcBef>
                <a:spcPts val="1000"/>
              </a:spcBef>
              <a:buFont typeface="Wingdings" charset="2"/>
              <a:buChar char="ü"/>
            </a:pPr>
            <a:r>
              <a:rPr lang="en-US" altLang="ja-JP" dirty="0">
                <a:latin typeface="メイリオ"/>
                <a:ea typeface="メイリオ"/>
                <a:cs typeface="メイリオ"/>
              </a:rPr>
              <a:t>w</a:t>
            </a:r>
            <a:r>
              <a:rPr lang="en-US" altLang="ja-JP" dirty="0" smtClean="0">
                <a:latin typeface="メイリオ"/>
                <a:ea typeface="メイリオ"/>
                <a:cs typeface="メイリオ"/>
              </a:rPr>
              <a:t>ith IRCS (</a:t>
            </a:r>
            <a:r>
              <a:rPr lang="ja-JP" altLang="en-US" dirty="0" smtClean="0">
                <a:latin typeface="メイリオ"/>
                <a:ea typeface="メイリオ"/>
                <a:cs typeface="メイリオ"/>
              </a:rPr>
              <a:t>近赤外撮像、分光</a:t>
            </a:r>
            <a:r>
              <a:rPr lang="en-US" altLang="ja-JP" dirty="0" smtClean="0">
                <a:latin typeface="メイリオ"/>
                <a:ea typeface="メイリオ"/>
                <a:cs typeface="メイリオ"/>
              </a:rPr>
              <a:t>) &amp; </a:t>
            </a:r>
            <a:r>
              <a:rPr lang="ja-JP" altLang="en-US" dirty="0" smtClean="0">
                <a:latin typeface="メイリオ"/>
                <a:ea typeface="メイリオ"/>
                <a:cs typeface="メイリオ"/>
              </a:rPr>
              <a:t>レーザーガイド星</a:t>
            </a:r>
            <a:endParaRPr kumimoji="1" lang="en-US" altLang="ja-JP" dirty="0">
              <a:latin typeface="メイリオ"/>
              <a:ea typeface="メイリオ"/>
              <a:cs typeface="メイリオ"/>
            </a:endParaRPr>
          </a:p>
          <a:p>
            <a:pPr marL="342900" indent="-342900">
              <a:spcBef>
                <a:spcPts val="1000"/>
              </a:spcBef>
              <a:buFont typeface="Wingdings" charset="2"/>
              <a:buChar char="Ø"/>
            </a:pPr>
            <a:r>
              <a:rPr lang="en-US" altLang="ja-JP" sz="2000" dirty="0" smtClean="0">
                <a:latin typeface="メイリオ"/>
                <a:ea typeface="メイリオ"/>
                <a:cs typeface="メイリオ"/>
              </a:rPr>
              <a:t>3</a:t>
            </a:r>
            <a:r>
              <a:rPr lang="ja-JP" altLang="en-US" sz="2000" dirty="0" smtClean="0">
                <a:latin typeface="メイリオ"/>
                <a:ea typeface="メイリオ"/>
                <a:cs typeface="メイリオ"/>
              </a:rPr>
              <a:t>つの自然ガイド星</a:t>
            </a:r>
            <a:r>
              <a:rPr lang="en-US" altLang="ja-JP" sz="2000" dirty="0" smtClean="0">
                <a:latin typeface="メイリオ"/>
                <a:ea typeface="メイリオ"/>
                <a:cs typeface="メイリオ"/>
              </a:rPr>
              <a:t>(</a:t>
            </a:r>
            <a:r>
              <a:rPr lang="ja-JP" altLang="en-US" sz="2000" dirty="0" smtClean="0">
                <a:latin typeface="メイリオ"/>
                <a:ea typeface="メイリオ"/>
                <a:cs typeface="メイリオ"/>
              </a:rPr>
              <a:t>直径</a:t>
            </a:r>
            <a:r>
              <a:rPr lang="en-US" altLang="ja-JP" sz="2000" dirty="0" smtClean="0">
                <a:latin typeface="メイリオ"/>
                <a:ea typeface="メイリオ"/>
                <a:cs typeface="メイリオ"/>
              </a:rPr>
              <a:t>3.5’</a:t>
            </a:r>
            <a:r>
              <a:rPr lang="ja-JP" altLang="en-US" sz="2000" dirty="0" smtClean="0">
                <a:latin typeface="メイリオ"/>
                <a:ea typeface="メイリオ"/>
                <a:cs typeface="メイリオ"/>
              </a:rPr>
              <a:t>以内</a:t>
            </a:r>
            <a:r>
              <a:rPr lang="en-US" altLang="ja-JP" sz="2000" dirty="0" smtClean="0">
                <a:latin typeface="メイリオ"/>
                <a:ea typeface="メイリオ"/>
                <a:cs typeface="メイリオ"/>
              </a:rPr>
              <a:t>)</a:t>
            </a:r>
            <a:r>
              <a:rPr lang="ja-JP" altLang="en-US" sz="2000" dirty="0" smtClean="0">
                <a:latin typeface="メイリオ"/>
                <a:ea typeface="メイリオ"/>
                <a:cs typeface="メイリオ"/>
              </a:rPr>
              <a:t>と１つのレーザーガイド星でトモグラフィー推定</a:t>
            </a:r>
            <a:r>
              <a:rPr lang="en-US" altLang="ja-JP" sz="2000" dirty="0" smtClean="0">
                <a:latin typeface="メイリオ"/>
                <a:ea typeface="メイリオ"/>
                <a:cs typeface="メイリオ"/>
              </a:rPr>
              <a:t> </a:t>
            </a:r>
          </a:p>
          <a:p>
            <a:pPr marL="342900" indent="-342900">
              <a:spcBef>
                <a:spcPts val="1000"/>
              </a:spcBef>
              <a:buFont typeface="Wingdings" charset="2"/>
              <a:buChar char="Ø"/>
            </a:pPr>
            <a:r>
              <a:rPr kumimoji="1" lang="ja-JP" altLang="en-US" sz="2000" dirty="0" smtClean="0">
                <a:latin typeface="メイリオ"/>
                <a:ea typeface="メイリオ"/>
                <a:cs typeface="メイリオ"/>
              </a:rPr>
              <a:t>直径</a:t>
            </a:r>
            <a:r>
              <a:rPr kumimoji="1" lang="en-US" altLang="ja-JP" sz="2000" dirty="0" smtClean="0">
                <a:latin typeface="メイリオ"/>
                <a:ea typeface="メイリオ"/>
                <a:cs typeface="メイリオ"/>
              </a:rPr>
              <a:t>2’</a:t>
            </a:r>
            <a:r>
              <a:rPr kumimoji="1" lang="ja-JP" altLang="en-US" sz="2000" dirty="0" smtClean="0">
                <a:latin typeface="メイリオ"/>
                <a:ea typeface="メイリオ"/>
                <a:cs typeface="メイリオ"/>
              </a:rPr>
              <a:t>の視野内にある</a:t>
            </a:r>
            <a:r>
              <a:rPr kumimoji="1" lang="en-US" altLang="ja-JP" sz="2000" dirty="0" smtClean="0">
                <a:latin typeface="メイリオ"/>
                <a:ea typeface="メイリオ"/>
                <a:cs typeface="メイリオ"/>
              </a:rPr>
              <a:t>2</a:t>
            </a:r>
            <a:r>
              <a:rPr kumimoji="1" lang="ja-JP" altLang="en-US" sz="2000" dirty="0" smtClean="0">
                <a:latin typeface="メイリオ"/>
                <a:ea typeface="メイリオ"/>
                <a:cs typeface="メイリオ"/>
              </a:rPr>
              <a:t>つの天体に対して補正を行う</a:t>
            </a:r>
            <a:r>
              <a:rPr lang="ja-JP" altLang="en-US" sz="2000" dirty="0" smtClean="0">
                <a:latin typeface="メイリオ"/>
                <a:ea typeface="メイリオ"/>
                <a:cs typeface="メイリオ"/>
              </a:rPr>
              <a:t>。</a:t>
            </a:r>
            <a:r>
              <a:rPr lang="en-US" altLang="ja-JP" sz="2000" dirty="0" smtClean="0">
                <a:latin typeface="メイリオ"/>
                <a:ea typeface="メイリオ"/>
                <a:cs typeface="メイリオ"/>
              </a:rPr>
              <a:t>(</a:t>
            </a:r>
            <a:r>
              <a:rPr lang="ja-JP" altLang="en-US" sz="2000" dirty="0" smtClean="0">
                <a:latin typeface="メイリオ"/>
                <a:ea typeface="メイリオ"/>
                <a:cs typeface="メイリオ"/>
              </a:rPr>
              <a:t>各サイエンスチャンネルの視野は</a:t>
            </a:r>
            <a:r>
              <a:rPr lang="en-US" altLang="ja-JP" sz="2000" dirty="0" smtClean="0">
                <a:latin typeface="メイリオ"/>
                <a:ea typeface="メイリオ"/>
                <a:cs typeface="メイリオ"/>
              </a:rPr>
              <a:t>4”)</a:t>
            </a:r>
          </a:p>
          <a:p>
            <a:pPr marL="342900" indent="-342900">
              <a:spcBef>
                <a:spcPts val="1000"/>
              </a:spcBef>
              <a:buFont typeface="Wingdings" charset="2"/>
              <a:buChar char="Ø"/>
            </a:pPr>
            <a:r>
              <a:rPr kumimoji="1" lang="ja-JP" altLang="en-US" sz="2000" dirty="0" smtClean="0">
                <a:latin typeface="メイリオ"/>
                <a:ea typeface="メイリオ"/>
                <a:cs typeface="メイリオ"/>
              </a:rPr>
              <a:t>目標性能</a:t>
            </a:r>
            <a:r>
              <a:rPr lang="ja-JP" altLang="en-US" sz="2000" dirty="0" smtClean="0">
                <a:latin typeface="メイリオ"/>
                <a:ea typeface="メイリオ"/>
                <a:cs typeface="メイリオ"/>
              </a:rPr>
              <a:t>：</a:t>
            </a:r>
            <a:r>
              <a:rPr lang="en-US" altLang="ja-JP" sz="2000" dirty="0" err="1" smtClean="0">
                <a:latin typeface="メイリオ"/>
                <a:ea typeface="メイリオ"/>
                <a:cs typeface="メイリオ"/>
              </a:rPr>
              <a:t>Ensqured</a:t>
            </a:r>
            <a:r>
              <a:rPr lang="en-US" altLang="ja-JP" sz="2000" dirty="0" smtClean="0">
                <a:latin typeface="メイリオ"/>
                <a:ea typeface="メイリオ"/>
                <a:cs typeface="メイリオ"/>
              </a:rPr>
              <a:t> Energy 30%&gt; in 140mas slit</a:t>
            </a:r>
          </a:p>
          <a:p>
            <a:pPr marL="342900" indent="-342900">
              <a:spcBef>
                <a:spcPts val="1000"/>
              </a:spcBef>
              <a:buFont typeface="Wingdings" charset="2"/>
              <a:buChar char="Ø"/>
            </a:pPr>
            <a:r>
              <a:rPr kumimoji="1" lang="ja-JP" altLang="en-US" sz="2000" dirty="0" smtClean="0">
                <a:latin typeface="メイリオ"/>
                <a:ea typeface="メイリオ"/>
                <a:cs typeface="メイリオ"/>
              </a:rPr>
              <a:t>目標透過効率</a:t>
            </a:r>
            <a:r>
              <a:rPr lang="en-US" altLang="ja-JP" sz="2000" dirty="0">
                <a:latin typeface="メイリオ"/>
                <a:ea typeface="メイリオ"/>
                <a:cs typeface="メイリオ"/>
              </a:rPr>
              <a:t> </a:t>
            </a:r>
            <a:r>
              <a:rPr lang="en-US" altLang="ja-JP" sz="2000" dirty="0" smtClean="0">
                <a:latin typeface="メイリオ"/>
                <a:ea typeface="メイリオ"/>
                <a:cs typeface="メイリオ"/>
              </a:rPr>
              <a:t>: AO188</a:t>
            </a:r>
            <a:r>
              <a:rPr lang="ja-JP" altLang="en-US" sz="2000" dirty="0" smtClean="0">
                <a:latin typeface="メイリオ"/>
                <a:ea typeface="メイリオ"/>
                <a:cs typeface="メイリオ"/>
              </a:rPr>
              <a:t>の</a:t>
            </a:r>
            <a:r>
              <a:rPr lang="en-US" altLang="ja-JP" sz="2000" dirty="0" smtClean="0">
                <a:latin typeface="メイリオ"/>
                <a:ea typeface="メイリオ"/>
                <a:cs typeface="メイリオ"/>
              </a:rPr>
              <a:t>80%</a:t>
            </a:r>
            <a:r>
              <a:rPr lang="ja-JP" altLang="en-US" sz="2000" dirty="0" smtClean="0">
                <a:latin typeface="メイリオ"/>
                <a:ea typeface="メイリオ"/>
                <a:cs typeface="メイリオ"/>
              </a:rPr>
              <a:t>以上</a:t>
            </a:r>
            <a:endParaRPr kumimoji="1" lang="en-US" altLang="ja-JP" sz="2000" dirty="0" smtClean="0">
              <a:latin typeface="メイリオ"/>
              <a:ea typeface="メイリオ"/>
              <a:cs typeface="メイリオ"/>
            </a:endParaRPr>
          </a:p>
        </p:txBody>
      </p:sp>
    </p:spTree>
    <p:extLst>
      <p:ext uri="{BB962C8B-B14F-4D97-AF65-F5344CB8AC3E}">
        <p14:creationId xmlns:p14="http://schemas.microsoft.com/office/powerpoint/2010/main" val="5771139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latin typeface="メイリオ"/>
                <a:ea typeface="メイリオ"/>
                <a:cs typeface="メイリオ"/>
              </a:rPr>
              <a:t>System</a:t>
            </a:r>
            <a:endParaRPr kumimoji="1" lang="ja-JP" altLang="en-US" b="1" dirty="0">
              <a:latin typeface="メイリオ"/>
              <a:ea typeface="メイリオ"/>
              <a:cs typeface="メイリオ"/>
            </a:endParaRPr>
          </a:p>
        </p:txBody>
      </p:sp>
      <p:pic>
        <p:nvPicPr>
          <p:cNvPr id="3" name="図 2"/>
          <p:cNvPicPr>
            <a:picLocks noChangeAspect="1"/>
          </p:cNvPicPr>
          <p:nvPr/>
        </p:nvPicPr>
        <p:blipFill>
          <a:blip r:embed="rId2"/>
          <a:stretch>
            <a:fillRect/>
          </a:stretch>
        </p:blipFill>
        <p:spPr>
          <a:xfrm>
            <a:off x="20833" y="1361193"/>
            <a:ext cx="9137278" cy="5158140"/>
          </a:xfrm>
          <a:prstGeom prst="rect">
            <a:avLst/>
          </a:prstGeom>
        </p:spPr>
      </p:pic>
      <p:sp>
        <p:nvSpPr>
          <p:cNvPr id="5" name="正方形/長方形 4"/>
          <p:cNvSpPr/>
          <p:nvPr/>
        </p:nvSpPr>
        <p:spPr>
          <a:xfrm>
            <a:off x="5083761" y="6488668"/>
            <a:ext cx="4161679" cy="369332"/>
          </a:xfrm>
          <a:prstGeom prst="rect">
            <a:avLst/>
          </a:prstGeom>
        </p:spPr>
        <p:txBody>
          <a:bodyPr wrap="none">
            <a:spAutoFit/>
          </a:bodyPr>
          <a:lstStyle/>
          <a:p>
            <a:r>
              <a:rPr lang="en-US" altLang="ja-JP" dirty="0"/>
              <a:t>http://</a:t>
            </a:r>
            <a:r>
              <a:rPr lang="en-US" altLang="ja-JP" dirty="0" err="1"/>
              <a:t>web.uvic.ca</a:t>
            </a:r>
            <a:r>
              <a:rPr lang="en-US" altLang="ja-JP" dirty="0"/>
              <a:t>/~</a:t>
            </a:r>
            <a:r>
              <a:rPr lang="en-US" altLang="ja-JP" dirty="0" err="1"/>
              <a:t>ravenmoa</a:t>
            </a:r>
            <a:r>
              <a:rPr lang="en-US" altLang="ja-JP" dirty="0" smtClean="0"/>
              <a:t>/</a:t>
            </a:r>
            <a:r>
              <a:rPr lang="en-US" altLang="ja-JP" dirty="0" err="1" smtClean="0"/>
              <a:t>index.html</a:t>
            </a:r>
            <a:endParaRPr lang="ja-JP" altLang="en-US" dirty="0"/>
          </a:p>
        </p:txBody>
      </p:sp>
      <p:sp>
        <p:nvSpPr>
          <p:cNvPr id="6" name="テキスト ボックス 5"/>
          <p:cNvSpPr txBox="1"/>
          <p:nvPr/>
        </p:nvSpPr>
        <p:spPr>
          <a:xfrm>
            <a:off x="345389" y="1002139"/>
            <a:ext cx="1445828" cy="830997"/>
          </a:xfrm>
          <a:prstGeom prst="rect">
            <a:avLst/>
          </a:prstGeom>
          <a:noFill/>
        </p:spPr>
        <p:txBody>
          <a:bodyPr wrap="none" rtlCol="0">
            <a:spAutoFit/>
          </a:bodyPr>
          <a:lstStyle/>
          <a:p>
            <a:pPr algn="ctr"/>
            <a:r>
              <a:rPr kumimoji="1" lang="en-US" altLang="ja-JP" sz="1600" b="1" dirty="0" smtClean="0">
                <a:latin typeface="メイリオ"/>
                <a:ea typeface="メイリオ"/>
                <a:cs typeface="メイリオ"/>
              </a:rPr>
              <a:t>Calibration</a:t>
            </a:r>
          </a:p>
          <a:p>
            <a:pPr algn="ctr"/>
            <a:r>
              <a:rPr kumimoji="1" lang="en-US" altLang="ja-JP" sz="1600" b="1" dirty="0" smtClean="0">
                <a:latin typeface="メイリオ"/>
                <a:ea typeface="メイリオ"/>
                <a:cs typeface="メイリオ"/>
              </a:rPr>
              <a:t>Unit</a:t>
            </a:r>
          </a:p>
          <a:p>
            <a:pPr algn="ctr"/>
            <a:r>
              <a:rPr lang="en-US" altLang="ja-JP" sz="1600" b="1" dirty="0" smtClean="0">
                <a:latin typeface="メイリオ"/>
                <a:ea typeface="メイリオ"/>
                <a:cs typeface="メイリオ"/>
              </a:rPr>
              <a:t>(Simulator)</a:t>
            </a:r>
            <a:endParaRPr kumimoji="1" lang="ja-JP" altLang="en-US" sz="1600" b="1" dirty="0">
              <a:latin typeface="メイリオ"/>
              <a:ea typeface="メイリオ"/>
              <a:cs typeface="メイリオ"/>
            </a:endParaRPr>
          </a:p>
        </p:txBody>
      </p:sp>
      <p:sp>
        <p:nvSpPr>
          <p:cNvPr id="7" name="テキスト ボックス 6"/>
          <p:cNvSpPr txBox="1"/>
          <p:nvPr/>
        </p:nvSpPr>
        <p:spPr>
          <a:xfrm>
            <a:off x="2611599" y="1136443"/>
            <a:ext cx="1415772" cy="584776"/>
          </a:xfrm>
          <a:prstGeom prst="rect">
            <a:avLst/>
          </a:prstGeom>
          <a:noFill/>
        </p:spPr>
        <p:txBody>
          <a:bodyPr wrap="none" rtlCol="0">
            <a:spAutoFit/>
          </a:bodyPr>
          <a:lstStyle/>
          <a:p>
            <a:pPr algn="ctr"/>
            <a:r>
              <a:rPr kumimoji="1" lang="ja-JP" altLang="en-US" sz="1600" b="1" dirty="0" smtClean="0">
                <a:latin typeface="メイリオ"/>
                <a:ea typeface="メイリオ"/>
                <a:cs typeface="メイリオ"/>
              </a:rPr>
              <a:t>開ループ</a:t>
            </a:r>
            <a:endParaRPr kumimoji="1" lang="en-US" altLang="ja-JP" sz="1600" b="1" dirty="0" smtClean="0">
              <a:latin typeface="メイリオ"/>
              <a:ea typeface="メイリオ"/>
              <a:cs typeface="メイリオ"/>
            </a:endParaRPr>
          </a:p>
          <a:p>
            <a:pPr algn="ctr"/>
            <a:r>
              <a:rPr kumimoji="1" lang="ja-JP" altLang="en-US" sz="1600" b="1" dirty="0" smtClean="0">
                <a:latin typeface="メイリオ"/>
                <a:ea typeface="メイリオ"/>
                <a:cs typeface="メイリオ"/>
              </a:rPr>
              <a:t>波面センサー</a:t>
            </a:r>
            <a:endParaRPr kumimoji="1" lang="ja-JP" altLang="en-US" sz="1600" b="1" dirty="0">
              <a:latin typeface="メイリオ"/>
              <a:ea typeface="メイリオ"/>
              <a:cs typeface="メイリオ"/>
            </a:endParaRPr>
          </a:p>
        </p:txBody>
      </p:sp>
      <p:sp>
        <p:nvSpPr>
          <p:cNvPr id="8" name="テキスト ボックス 7"/>
          <p:cNvSpPr txBox="1"/>
          <p:nvPr/>
        </p:nvSpPr>
        <p:spPr>
          <a:xfrm>
            <a:off x="6367919" y="1164665"/>
            <a:ext cx="1415772" cy="584776"/>
          </a:xfrm>
          <a:prstGeom prst="rect">
            <a:avLst/>
          </a:prstGeom>
          <a:noFill/>
        </p:spPr>
        <p:txBody>
          <a:bodyPr wrap="none" rtlCol="0">
            <a:spAutoFit/>
          </a:bodyPr>
          <a:lstStyle/>
          <a:p>
            <a:pPr algn="ctr"/>
            <a:r>
              <a:rPr kumimoji="1" lang="ja-JP" altLang="en-US" sz="1600" b="1" dirty="0" smtClean="0">
                <a:latin typeface="メイリオ"/>
                <a:ea typeface="メイリオ"/>
                <a:cs typeface="メイリオ"/>
              </a:rPr>
              <a:t>閉ループ</a:t>
            </a:r>
            <a:endParaRPr kumimoji="1" lang="en-US" altLang="ja-JP" sz="1600" b="1" dirty="0" smtClean="0">
              <a:latin typeface="メイリオ"/>
              <a:ea typeface="メイリオ"/>
              <a:cs typeface="メイリオ"/>
            </a:endParaRPr>
          </a:p>
          <a:p>
            <a:pPr algn="ctr"/>
            <a:r>
              <a:rPr lang="ja-JP" altLang="en-US" sz="1600" b="1" dirty="0" smtClean="0">
                <a:latin typeface="メイリオ"/>
                <a:ea typeface="メイリオ"/>
                <a:cs typeface="メイリオ"/>
              </a:rPr>
              <a:t>波面センサー</a:t>
            </a:r>
            <a:endParaRPr kumimoji="1" lang="ja-JP" altLang="en-US" sz="1600" b="1" dirty="0">
              <a:latin typeface="メイリオ"/>
              <a:ea typeface="メイリオ"/>
              <a:cs typeface="メイリオ"/>
            </a:endParaRPr>
          </a:p>
        </p:txBody>
      </p:sp>
      <p:sp>
        <p:nvSpPr>
          <p:cNvPr id="10" name="テキスト ボックス 9"/>
          <p:cNvSpPr txBox="1"/>
          <p:nvPr/>
        </p:nvSpPr>
        <p:spPr>
          <a:xfrm>
            <a:off x="4999095" y="2064953"/>
            <a:ext cx="1005403" cy="338554"/>
          </a:xfrm>
          <a:prstGeom prst="rect">
            <a:avLst/>
          </a:prstGeom>
          <a:noFill/>
        </p:spPr>
        <p:txBody>
          <a:bodyPr wrap="none" rtlCol="0">
            <a:spAutoFit/>
          </a:bodyPr>
          <a:lstStyle/>
          <a:p>
            <a:pPr algn="ctr"/>
            <a:r>
              <a:rPr kumimoji="1" lang="ja-JP" altLang="en-US" sz="1600" b="1" dirty="0" smtClean="0">
                <a:latin typeface="メイリオ"/>
                <a:ea typeface="メイリオ"/>
                <a:cs typeface="メイリオ"/>
              </a:rPr>
              <a:t>可変形鏡</a:t>
            </a:r>
            <a:endParaRPr kumimoji="1" lang="ja-JP" altLang="en-US" sz="1600" b="1" dirty="0">
              <a:latin typeface="メイリオ"/>
              <a:ea typeface="メイリオ"/>
              <a:cs typeface="メイリオ"/>
            </a:endParaRPr>
          </a:p>
        </p:txBody>
      </p:sp>
      <p:sp>
        <p:nvSpPr>
          <p:cNvPr id="11" name="テキスト ボックス 10"/>
          <p:cNvSpPr txBox="1"/>
          <p:nvPr/>
        </p:nvSpPr>
        <p:spPr>
          <a:xfrm>
            <a:off x="4992260" y="4446909"/>
            <a:ext cx="1005403" cy="338554"/>
          </a:xfrm>
          <a:prstGeom prst="rect">
            <a:avLst/>
          </a:prstGeom>
          <a:noFill/>
        </p:spPr>
        <p:txBody>
          <a:bodyPr wrap="none" rtlCol="0">
            <a:spAutoFit/>
          </a:bodyPr>
          <a:lstStyle/>
          <a:p>
            <a:pPr algn="ctr"/>
            <a:r>
              <a:rPr kumimoji="1" lang="ja-JP" altLang="en-US" sz="1600" b="1" dirty="0" smtClean="0">
                <a:latin typeface="メイリオ"/>
                <a:ea typeface="メイリオ"/>
                <a:cs typeface="メイリオ"/>
              </a:rPr>
              <a:t>可変形鏡</a:t>
            </a:r>
            <a:endParaRPr kumimoji="1" lang="ja-JP" altLang="en-US" sz="1600" b="1" dirty="0">
              <a:latin typeface="メイリオ"/>
              <a:ea typeface="メイリオ"/>
              <a:cs typeface="メイリオ"/>
            </a:endParaRPr>
          </a:p>
        </p:txBody>
      </p:sp>
      <p:sp>
        <p:nvSpPr>
          <p:cNvPr id="12" name="テキスト ボックス 11"/>
          <p:cNvSpPr txBox="1"/>
          <p:nvPr/>
        </p:nvSpPr>
        <p:spPr>
          <a:xfrm>
            <a:off x="345389" y="4785463"/>
            <a:ext cx="2284700" cy="1315745"/>
          </a:xfrm>
          <a:prstGeom prst="rect">
            <a:avLst/>
          </a:prstGeom>
          <a:noFill/>
        </p:spPr>
        <p:txBody>
          <a:bodyPr wrap="none" rtlCol="0">
            <a:spAutoFit/>
          </a:bodyPr>
          <a:lstStyle/>
          <a:p>
            <a:pPr>
              <a:lnSpc>
                <a:spcPct val="150000"/>
              </a:lnSpc>
            </a:pPr>
            <a:r>
              <a:rPr lang="ja-JP" altLang="en-US" dirty="0" smtClean="0">
                <a:solidFill>
                  <a:srgbClr val="0000FF"/>
                </a:solidFill>
              </a:rPr>
              <a:t>青：キャリブレーション</a:t>
            </a:r>
            <a:endParaRPr lang="en-US" altLang="ja-JP" dirty="0" smtClean="0">
              <a:solidFill>
                <a:srgbClr val="0000FF"/>
              </a:solidFill>
            </a:endParaRPr>
          </a:p>
          <a:p>
            <a:pPr>
              <a:lnSpc>
                <a:spcPct val="150000"/>
              </a:lnSpc>
            </a:pPr>
            <a:r>
              <a:rPr kumimoji="1" lang="ja-JP" altLang="en-US" dirty="0" smtClean="0">
                <a:solidFill>
                  <a:srgbClr val="008000"/>
                </a:solidFill>
              </a:rPr>
              <a:t>緑：波面センサー</a:t>
            </a:r>
            <a:endParaRPr kumimoji="1" lang="en-US" altLang="ja-JP" dirty="0" smtClean="0">
              <a:solidFill>
                <a:srgbClr val="008000"/>
              </a:solidFill>
            </a:endParaRPr>
          </a:p>
          <a:p>
            <a:pPr>
              <a:lnSpc>
                <a:spcPct val="150000"/>
              </a:lnSpc>
            </a:pPr>
            <a:r>
              <a:rPr kumimoji="1" lang="ja-JP" altLang="en-US" dirty="0" smtClean="0">
                <a:solidFill>
                  <a:srgbClr val="FF0000"/>
                </a:solidFill>
              </a:rPr>
              <a:t>赤：サイエンス光路</a:t>
            </a:r>
            <a:endParaRPr kumimoji="1" lang="en-US" altLang="ja-JP" dirty="0" smtClean="0">
              <a:solidFill>
                <a:srgbClr val="FF0000"/>
              </a:solidFill>
            </a:endParaRPr>
          </a:p>
        </p:txBody>
      </p:sp>
    </p:spTree>
    <p:extLst>
      <p:ext uri="{BB962C8B-B14F-4D97-AF65-F5344CB8AC3E}">
        <p14:creationId xmlns:p14="http://schemas.microsoft.com/office/powerpoint/2010/main" val="6613080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名称未設定.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40" y="289354"/>
            <a:ext cx="8153400" cy="6515100"/>
          </a:xfrm>
          <a:prstGeom prst="rect">
            <a:avLst/>
          </a:prstGeom>
        </p:spPr>
      </p:pic>
      <p:sp>
        <p:nvSpPr>
          <p:cNvPr id="5" name="テキスト ボックス 4"/>
          <p:cNvSpPr txBox="1"/>
          <p:nvPr/>
        </p:nvSpPr>
        <p:spPr>
          <a:xfrm>
            <a:off x="5786606" y="3992510"/>
            <a:ext cx="3159839" cy="369332"/>
          </a:xfrm>
          <a:prstGeom prst="rect">
            <a:avLst/>
          </a:prstGeom>
          <a:noFill/>
        </p:spPr>
        <p:txBody>
          <a:bodyPr wrap="none" rtlCol="0">
            <a:spAutoFit/>
          </a:bodyPr>
          <a:lstStyle/>
          <a:p>
            <a:r>
              <a:rPr kumimoji="1" lang="en-US" altLang="ja-JP" b="1" dirty="0" smtClean="0">
                <a:latin typeface="メイリオ"/>
                <a:ea typeface="メイリオ"/>
                <a:cs typeface="メイリオ"/>
              </a:rPr>
              <a:t>RAVEN and IRCS@ </a:t>
            </a:r>
            <a:r>
              <a:rPr kumimoji="1" lang="en-US" altLang="ja-JP" b="1" dirty="0" err="1" smtClean="0">
                <a:latin typeface="メイリオ"/>
                <a:ea typeface="メイリオ"/>
                <a:cs typeface="メイリオ"/>
              </a:rPr>
              <a:t>NsIR</a:t>
            </a:r>
            <a:endParaRPr kumimoji="1" lang="ja-JP" altLang="en-US" b="1" dirty="0">
              <a:latin typeface="メイリオ"/>
              <a:ea typeface="メイリオ"/>
              <a:cs typeface="メイリオ"/>
            </a:endParaRPr>
          </a:p>
        </p:txBody>
      </p:sp>
      <p:sp>
        <p:nvSpPr>
          <p:cNvPr id="9" name="テキスト ボックス 8"/>
          <p:cNvSpPr txBox="1"/>
          <p:nvPr/>
        </p:nvSpPr>
        <p:spPr>
          <a:xfrm>
            <a:off x="43887" y="3963353"/>
            <a:ext cx="1633781" cy="369332"/>
          </a:xfrm>
          <a:prstGeom prst="rect">
            <a:avLst/>
          </a:prstGeom>
          <a:noFill/>
        </p:spPr>
        <p:txBody>
          <a:bodyPr wrap="none" rtlCol="0">
            <a:spAutoFit/>
          </a:bodyPr>
          <a:lstStyle/>
          <a:p>
            <a:r>
              <a:rPr kumimoji="1" lang="en-US" altLang="ja-JP" b="1" dirty="0" smtClean="0">
                <a:latin typeface="メイリオ"/>
                <a:ea typeface="メイリオ"/>
                <a:cs typeface="メイリオ"/>
              </a:rPr>
              <a:t>Control GUI</a:t>
            </a:r>
            <a:endParaRPr kumimoji="1" lang="ja-JP" altLang="en-US" b="1" dirty="0">
              <a:latin typeface="メイリオ"/>
              <a:ea typeface="メイリオ"/>
              <a:cs typeface="メイリオ"/>
            </a:endParaRPr>
          </a:p>
        </p:txBody>
      </p:sp>
      <p:sp>
        <p:nvSpPr>
          <p:cNvPr id="10" name="テキスト ボックス 9"/>
          <p:cNvSpPr txBox="1"/>
          <p:nvPr/>
        </p:nvSpPr>
        <p:spPr>
          <a:xfrm>
            <a:off x="1761979" y="-20472"/>
            <a:ext cx="1847719" cy="369332"/>
          </a:xfrm>
          <a:prstGeom prst="rect">
            <a:avLst/>
          </a:prstGeom>
          <a:noFill/>
        </p:spPr>
        <p:txBody>
          <a:bodyPr wrap="none" rtlCol="0">
            <a:spAutoFit/>
          </a:bodyPr>
          <a:lstStyle/>
          <a:p>
            <a:pPr algn="ctr"/>
            <a:r>
              <a:rPr kumimoji="1" lang="en-US" altLang="ja-JP" b="1" dirty="0" smtClean="0">
                <a:latin typeface="メイリオ"/>
                <a:ea typeface="メイリオ"/>
                <a:cs typeface="メイリオ"/>
              </a:rPr>
              <a:t>Optical bench</a:t>
            </a:r>
            <a:endParaRPr kumimoji="1" lang="ja-JP" altLang="en-US" b="1" dirty="0">
              <a:latin typeface="メイリオ"/>
              <a:ea typeface="メイリオ"/>
              <a:cs typeface="メイリオ"/>
            </a:endParaRPr>
          </a:p>
        </p:txBody>
      </p:sp>
      <p:sp>
        <p:nvSpPr>
          <p:cNvPr id="14" name="テキスト ボックス 13"/>
          <p:cNvSpPr txBox="1"/>
          <p:nvPr/>
        </p:nvSpPr>
        <p:spPr>
          <a:xfrm>
            <a:off x="6686894" y="164194"/>
            <a:ext cx="1804776" cy="369332"/>
          </a:xfrm>
          <a:prstGeom prst="rect">
            <a:avLst/>
          </a:prstGeom>
          <a:noFill/>
        </p:spPr>
        <p:txBody>
          <a:bodyPr wrap="none" rtlCol="0">
            <a:spAutoFit/>
          </a:bodyPr>
          <a:lstStyle/>
          <a:p>
            <a:r>
              <a:rPr kumimoji="1" lang="en-US" altLang="ja-JP" b="1" dirty="0" smtClean="0">
                <a:latin typeface="メイリオ"/>
                <a:ea typeface="メイリオ"/>
                <a:cs typeface="メイリオ"/>
              </a:rPr>
              <a:t>Pick-off</a:t>
            </a:r>
            <a:r>
              <a:rPr kumimoji="1" lang="ja-JP" altLang="en-US" b="1" dirty="0" smtClean="0">
                <a:latin typeface="メイリオ"/>
                <a:ea typeface="メイリオ"/>
                <a:cs typeface="メイリオ"/>
              </a:rPr>
              <a:t> </a:t>
            </a:r>
            <a:r>
              <a:rPr lang="en-US" altLang="ja-JP" b="1" dirty="0" smtClean="0">
                <a:latin typeface="メイリオ"/>
                <a:ea typeface="メイリオ"/>
                <a:cs typeface="メイリオ"/>
              </a:rPr>
              <a:t>arms</a:t>
            </a:r>
            <a:endParaRPr kumimoji="1" lang="ja-JP" altLang="en-US" b="1" dirty="0">
              <a:latin typeface="メイリオ"/>
              <a:ea typeface="メイリオ"/>
              <a:cs typeface="メイリオ"/>
            </a:endParaRPr>
          </a:p>
        </p:txBody>
      </p:sp>
    </p:spTree>
    <p:extLst>
      <p:ext uri="{BB962C8B-B14F-4D97-AF65-F5344CB8AC3E}">
        <p14:creationId xmlns:p14="http://schemas.microsoft.com/office/powerpoint/2010/main" val="15021538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latin typeface="メイリオ"/>
                <a:ea typeface="メイリオ"/>
                <a:cs typeface="メイリオ"/>
              </a:rPr>
              <a:t>Science</a:t>
            </a:r>
            <a:endParaRPr kumimoji="1" lang="ja-JP" altLang="en-US" b="1" dirty="0">
              <a:latin typeface="メイリオ"/>
              <a:ea typeface="メイリオ"/>
              <a:cs typeface="メイリオ"/>
            </a:endParaRPr>
          </a:p>
        </p:txBody>
      </p:sp>
      <p:sp>
        <p:nvSpPr>
          <p:cNvPr id="5" name="テキスト ボックス 4"/>
          <p:cNvSpPr txBox="1"/>
          <p:nvPr/>
        </p:nvSpPr>
        <p:spPr>
          <a:xfrm>
            <a:off x="225780" y="2038527"/>
            <a:ext cx="5108220" cy="1387559"/>
          </a:xfrm>
          <a:prstGeom prst="rect">
            <a:avLst/>
          </a:prstGeom>
          <a:noFill/>
        </p:spPr>
        <p:txBody>
          <a:bodyPr wrap="square" rtlCol="0">
            <a:spAutoFit/>
          </a:bodyPr>
          <a:lstStyle/>
          <a:p>
            <a:pPr marL="342900" indent="-342900">
              <a:spcBef>
                <a:spcPts val="500"/>
              </a:spcBef>
              <a:buFont typeface="+mj-lt"/>
              <a:buAutoNum type="arabicPeriod"/>
            </a:pPr>
            <a:r>
              <a:rPr kumimoji="1" lang="en-US" altLang="ja-JP" sz="2000" dirty="0" smtClean="0">
                <a:latin typeface="Century Schoolbook"/>
                <a:cs typeface="Century Schoolbook"/>
              </a:rPr>
              <a:t>High resolution spectroscopy of metal-poor star</a:t>
            </a:r>
          </a:p>
          <a:p>
            <a:pPr marL="342900" indent="-342900">
              <a:spcBef>
                <a:spcPts val="500"/>
              </a:spcBef>
              <a:buFont typeface="+mj-lt"/>
              <a:buAutoNum type="arabicPeriod"/>
            </a:pPr>
            <a:r>
              <a:rPr lang="en-US" altLang="ja-JP" sz="2000" dirty="0" smtClean="0">
                <a:latin typeface="Century Schoolbook"/>
                <a:cs typeface="Century Schoolbook"/>
              </a:rPr>
              <a:t>Spectroscopy of</a:t>
            </a:r>
            <a:r>
              <a:rPr kumimoji="1" lang="en-US" altLang="ja-JP" sz="2000" dirty="0" smtClean="0">
                <a:latin typeface="Century Schoolbook"/>
                <a:cs typeface="Century Schoolbook"/>
              </a:rPr>
              <a:t> prototypical IR-luminous merging galaxy, NGC6240</a:t>
            </a:r>
            <a:endParaRPr kumimoji="1" lang="ja-JP" altLang="en-US" sz="2000" dirty="0">
              <a:latin typeface="Century Schoolbook"/>
              <a:cs typeface="Century Schoolbook"/>
            </a:endParaRPr>
          </a:p>
        </p:txBody>
      </p:sp>
      <p:pic>
        <p:nvPicPr>
          <p:cNvPr id="6" name="図 5"/>
          <p:cNvPicPr>
            <a:picLocks noChangeAspect="1"/>
          </p:cNvPicPr>
          <p:nvPr/>
        </p:nvPicPr>
        <p:blipFill>
          <a:blip r:embed="rId2"/>
          <a:stretch>
            <a:fillRect/>
          </a:stretch>
        </p:blipFill>
        <p:spPr>
          <a:xfrm>
            <a:off x="5319889" y="2024416"/>
            <a:ext cx="3767667" cy="2097335"/>
          </a:xfrm>
          <a:prstGeom prst="rect">
            <a:avLst/>
          </a:prstGeom>
        </p:spPr>
      </p:pic>
      <p:sp>
        <p:nvSpPr>
          <p:cNvPr id="7" name="テキスト ボックス 6"/>
          <p:cNvSpPr txBox="1"/>
          <p:nvPr/>
        </p:nvSpPr>
        <p:spPr>
          <a:xfrm>
            <a:off x="183445" y="1171225"/>
            <a:ext cx="1107996" cy="461665"/>
          </a:xfrm>
          <a:prstGeom prst="rect">
            <a:avLst/>
          </a:prstGeom>
          <a:noFill/>
        </p:spPr>
        <p:txBody>
          <a:bodyPr wrap="none" rtlCol="0">
            <a:spAutoFit/>
          </a:bodyPr>
          <a:lstStyle/>
          <a:p>
            <a:r>
              <a:rPr kumimoji="1" lang="ja-JP" altLang="en-US" sz="2400" b="1" dirty="0" smtClean="0">
                <a:latin typeface="メイリオ"/>
                <a:ea typeface="メイリオ"/>
                <a:cs typeface="メイリオ"/>
              </a:rPr>
              <a:t>同時性</a:t>
            </a:r>
            <a:endParaRPr kumimoji="1" lang="ja-JP" altLang="en-US" sz="2400" b="1" dirty="0">
              <a:latin typeface="メイリオ"/>
              <a:ea typeface="メイリオ"/>
              <a:cs typeface="メイリオ"/>
            </a:endParaRPr>
          </a:p>
        </p:txBody>
      </p:sp>
      <p:sp>
        <p:nvSpPr>
          <p:cNvPr id="8" name="テキスト ボックス 7"/>
          <p:cNvSpPr txBox="1"/>
          <p:nvPr/>
        </p:nvSpPr>
        <p:spPr>
          <a:xfrm>
            <a:off x="464530" y="1655084"/>
            <a:ext cx="8531602" cy="369332"/>
          </a:xfrm>
          <a:prstGeom prst="rect">
            <a:avLst/>
          </a:prstGeom>
          <a:noFill/>
        </p:spPr>
        <p:txBody>
          <a:bodyPr wrap="none" rtlCol="0">
            <a:spAutoFit/>
          </a:bodyPr>
          <a:lstStyle/>
          <a:p>
            <a:r>
              <a:rPr kumimoji="1" lang="ja-JP" altLang="en-US" dirty="0" smtClean="0"/>
              <a:t>スカイや参照星を一度に観測することで、高精度なスカイ引きや大気吸収の補正を行う</a:t>
            </a:r>
            <a:endParaRPr kumimoji="1" lang="ja-JP" altLang="en-US" dirty="0"/>
          </a:p>
        </p:txBody>
      </p:sp>
      <p:sp>
        <p:nvSpPr>
          <p:cNvPr id="9" name="テキスト ボックス 8"/>
          <p:cNvSpPr txBox="1"/>
          <p:nvPr/>
        </p:nvSpPr>
        <p:spPr>
          <a:xfrm>
            <a:off x="5334000" y="2072941"/>
            <a:ext cx="1252491" cy="369332"/>
          </a:xfrm>
          <a:prstGeom prst="rect">
            <a:avLst/>
          </a:prstGeom>
          <a:noFill/>
        </p:spPr>
        <p:txBody>
          <a:bodyPr wrap="none" rtlCol="0">
            <a:spAutoFit/>
          </a:bodyPr>
          <a:lstStyle/>
          <a:p>
            <a:r>
              <a:rPr kumimoji="1" lang="en-US" altLang="ja-JP" dirty="0" smtClean="0">
                <a:solidFill>
                  <a:schemeClr val="bg1"/>
                </a:solidFill>
                <a:latin typeface="メイリオ"/>
                <a:ea typeface="メイリオ"/>
                <a:cs typeface="メイリオ"/>
              </a:rPr>
              <a:t>NGC6240</a:t>
            </a:r>
            <a:endParaRPr kumimoji="1" lang="ja-JP" altLang="en-US" dirty="0">
              <a:solidFill>
                <a:schemeClr val="bg1"/>
              </a:solidFill>
              <a:latin typeface="メイリオ"/>
              <a:ea typeface="メイリオ"/>
              <a:cs typeface="メイリオ"/>
            </a:endParaRPr>
          </a:p>
        </p:txBody>
      </p:sp>
      <p:sp>
        <p:nvSpPr>
          <p:cNvPr id="10" name="テキスト ボックス 9"/>
          <p:cNvSpPr txBox="1"/>
          <p:nvPr/>
        </p:nvSpPr>
        <p:spPr>
          <a:xfrm>
            <a:off x="224643" y="3787085"/>
            <a:ext cx="1107996" cy="461665"/>
          </a:xfrm>
          <a:prstGeom prst="rect">
            <a:avLst/>
          </a:prstGeom>
          <a:noFill/>
        </p:spPr>
        <p:txBody>
          <a:bodyPr wrap="none" rtlCol="0">
            <a:spAutoFit/>
          </a:bodyPr>
          <a:lstStyle/>
          <a:p>
            <a:r>
              <a:rPr lang="ja-JP" altLang="en-US" sz="2400" b="1" dirty="0">
                <a:latin typeface="メイリオ"/>
                <a:ea typeface="メイリオ"/>
                <a:cs typeface="メイリオ"/>
              </a:rPr>
              <a:t>多重性</a:t>
            </a:r>
            <a:endParaRPr kumimoji="1" lang="ja-JP" altLang="en-US" sz="2400" b="1" dirty="0">
              <a:latin typeface="メイリオ"/>
              <a:ea typeface="メイリオ"/>
              <a:cs typeface="メイリオ"/>
            </a:endParaRPr>
          </a:p>
        </p:txBody>
      </p:sp>
      <p:sp>
        <p:nvSpPr>
          <p:cNvPr id="11" name="テキスト ボックス 10"/>
          <p:cNvSpPr txBox="1"/>
          <p:nvPr/>
        </p:nvSpPr>
        <p:spPr>
          <a:xfrm>
            <a:off x="225780" y="4575749"/>
            <a:ext cx="8770352" cy="400110"/>
          </a:xfrm>
          <a:prstGeom prst="rect">
            <a:avLst/>
          </a:prstGeom>
          <a:noFill/>
        </p:spPr>
        <p:txBody>
          <a:bodyPr wrap="square" rtlCol="0">
            <a:spAutoFit/>
          </a:bodyPr>
          <a:lstStyle/>
          <a:p>
            <a:pPr marL="457200" indent="-457200">
              <a:spcBef>
                <a:spcPts val="500"/>
              </a:spcBef>
              <a:buFont typeface="+mj-lt"/>
              <a:buAutoNum type="arabicPeriod" startAt="3"/>
            </a:pPr>
            <a:r>
              <a:rPr kumimoji="1" lang="en-US" altLang="ja-JP" sz="2000" dirty="0" smtClean="0">
                <a:latin typeface="Century Schoolbook"/>
                <a:cs typeface="Century Schoolbook"/>
              </a:rPr>
              <a:t>Observation of the center of a near elliptical galaxy.</a:t>
            </a:r>
          </a:p>
        </p:txBody>
      </p:sp>
      <p:sp>
        <p:nvSpPr>
          <p:cNvPr id="12" name="テキスト ボックス 11"/>
          <p:cNvSpPr txBox="1"/>
          <p:nvPr/>
        </p:nvSpPr>
        <p:spPr>
          <a:xfrm>
            <a:off x="496054" y="4206417"/>
            <a:ext cx="4837946" cy="369332"/>
          </a:xfrm>
          <a:prstGeom prst="rect">
            <a:avLst/>
          </a:prstGeom>
          <a:noFill/>
        </p:spPr>
        <p:txBody>
          <a:bodyPr wrap="none" rtlCol="0">
            <a:spAutoFit/>
          </a:bodyPr>
          <a:lstStyle/>
          <a:p>
            <a:r>
              <a:rPr kumimoji="1" lang="ja-JP" altLang="en-US" dirty="0" smtClean="0"/>
              <a:t>離れた領域</a:t>
            </a:r>
            <a:r>
              <a:rPr lang="ja-JP" altLang="en-US" dirty="0" smtClean="0"/>
              <a:t>を</a:t>
            </a:r>
            <a:r>
              <a:rPr lang="en-US" altLang="ja-JP" dirty="0" smtClean="0"/>
              <a:t>AO</a:t>
            </a:r>
            <a:r>
              <a:rPr lang="ja-JP" altLang="en-US" dirty="0" smtClean="0"/>
              <a:t>で補正しながら一度に観測する</a:t>
            </a:r>
            <a:endParaRPr kumimoji="1" lang="ja-JP" altLang="en-US" dirty="0"/>
          </a:p>
        </p:txBody>
      </p:sp>
      <p:sp>
        <p:nvSpPr>
          <p:cNvPr id="13" name="正方形/長方形 12"/>
          <p:cNvSpPr/>
          <p:nvPr/>
        </p:nvSpPr>
        <p:spPr>
          <a:xfrm>
            <a:off x="6604807" y="4951388"/>
            <a:ext cx="2391325" cy="369332"/>
          </a:xfrm>
          <a:prstGeom prst="rect">
            <a:avLst/>
          </a:prstGeom>
        </p:spPr>
        <p:txBody>
          <a:bodyPr wrap="none">
            <a:spAutoFit/>
          </a:bodyPr>
          <a:lstStyle/>
          <a:p>
            <a:r>
              <a:rPr lang="en-US" altLang="ja-JP" dirty="0" err="1" smtClean="0">
                <a:latin typeface="Century Schoolbook"/>
                <a:cs typeface="Century Schoolbook"/>
              </a:rPr>
              <a:t>Davidge</a:t>
            </a:r>
            <a:r>
              <a:rPr lang="en-US" altLang="ja-JP" dirty="0" smtClean="0">
                <a:latin typeface="Century Schoolbook"/>
                <a:cs typeface="Century Schoolbook"/>
              </a:rPr>
              <a:t> et al. (2015)</a:t>
            </a:r>
            <a:endParaRPr lang="ja-JP" altLang="en-US" dirty="0">
              <a:latin typeface="Century Schoolbook"/>
              <a:cs typeface="Century Schoolbook"/>
            </a:endParaRPr>
          </a:p>
        </p:txBody>
      </p:sp>
      <p:sp>
        <p:nvSpPr>
          <p:cNvPr id="14" name="テキスト ボックス 13"/>
          <p:cNvSpPr txBox="1"/>
          <p:nvPr/>
        </p:nvSpPr>
        <p:spPr>
          <a:xfrm>
            <a:off x="224643" y="5463486"/>
            <a:ext cx="2024112" cy="461665"/>
          </a:xfrm>
          <a:prstGeom prst="rect">
            <a:avLst/>
          </a:prstGeom>
          <a:noFill/>
        </p:spPr>
        <p:txBody>
          <a:bodyPr wrap="none" rtlCol="0">
            <a:spAutoFit/>
          </a:bodyPr>
          <a:lstStyle/>
          <a:p>
            <a:r>
              <a:rPr kumimoji="1" lang="en-US" altLang="ja-JP" sz="2400" b="1" dirty="0" smtClean="0">
                <a:latin typeface="メイリオ"/>
                <a:ea typeface="メイリオ"/>
                <a:cs typeface="メイリオ"/>
              </a:rPr>
              <a:t>PSF</a:t>
            </a:r>
            <a:r>
              <a:rPr kumimoji="1" lang="ja-JP" altLang="en-US" sz="2400" b="1" dirty="0" smtClean="0">
                <a:latin typeface="メイリオ"/>
                <a:ea typeface="メイリオ"/>
                <a:cs typeface="メイリオ"/>
              </a:rPr>
              <a:t>の一様性</a:t>
            </a:r>
            <a:endParaRPr kumimoji="1" lang="en-US" altLang="ja-JP" sz="2400" b="1" dirty="0" smtClean="0">
              <a:latin typeface="メイリオ"/>
              <a:ea typeface="メイリオ"/>
              <a:cs typeface="メイリオ"/>
            </a:endParaRPr>
          </a:p>
        </p:txBody>
      </p:sp>
      <p:sp>
        <p:nvSpPr>
          <p:cNvPr id="15" name="テキスト ボックス 14"/>
          <p:cNvSpPr txBox="1"/>
          <p:nvPr/>
        </p:nvSpPr>
        <p:spPr>
          <a:xfrm>
            <a:off x="239889" y="5967484"/>
            <a:ext cx="8770352" cy="400110"/>
          </a:xfrm>
          <a:prstGeom prst="rect">
            <a:avLst/>
          </a:prstGeom>
          <a:noFill/>
        </p:spPr>
        <p:txBody>
          <a:bodyPr wrap="square" rtlCol="0">
            <a:spAutoFit/>
          </a:bodyPr>
          <a:lstStyle/>
          <a:p>
            <a:pPr marL="457200" indent="-457200">
              <a:spcBef>
                <a:spcPts val="500"/>
              </a:spcBef>
              <a:buFont typeface="+mj-lt"/>
              <a:buAutoNum type="arabicPeriod" startAt="4"/>
            </a:pPr>
            <a:r>
              <a:rPr kumimoji="1" lang="en-US" altLang="ja-JP" sz="2000" dirty="0" smtClean="0">
                <a:latin typeface="Century Schoolbook"/>
                <a:cs typeface="Century Schoolbook"/>
              </a:rPr>
              <a:t>Imaging of </a:t>
            </a:r>
            <a:r>
              <a:rPr lang="en-US" altLang="ja-JP" sz="2000" dirty="0" smtClean="0">
                <a:latin typeface="Century Schoolbook"/>
                <a:cs typeface="Century Schoolbook"/>
              </a:rPr>
              <a:t>host galaxies of </a:t>
            </a:r>
            <a:r>
              <a:rPr kumimoji="1" lang="en-US" altLang="ja-JP" sz="2000" dirty="0" smtClean="0">
                <a:latin typeface="Century Schoolbook"/>
                <a:cs typeface="Century Schoolbook"/>
              </a:rPr>
              <a:t>high-redshift QSOs. </a:t>
            </a:r>
          </a:p>
        </p:txBody>
      </p:sp>
    </p:spTree>
    <p:extLst>
      <p:ext uri="{BB962C8B-B14F-4D97-AF65-F5344CB8AC3E}">
        <p14:creationId xmlns:p14="http://schemas.microsoft.com/office/powerpoint/2010/main" val="5882083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latin typeface="メイリオ"/>
                <a:ea typeface="メイリオ"/>
                <a:cs typeface="メイリオ"/>
              </a:rPr>
              <a:t>Calibration</a:t>
            </a:r>
            <a:endParaRPr kumimoji="1" lang="ja-JP" altLang="en-US" b="1" dirty="0">
              <a:latin typeface="メイリオ"/>
              <a:ea typeface="メイリオ"/>
              <a:cs typeface="メイリオ"/>
            </a:endParaRPr>
          </a:p>
        </p:txBody>
      </p:sp>
      <p:pic>
        <p:nvPicPr>
          <p:cNvPr id="3" name="図 2"/>
          <p:cNvPicPr>
            <a:picLocks noChangeAspect="1"/>
          </p:cNvPicPr>
          <p:nvPr/>
        </p:nvPicPr>
        <p:blipFill>
          <a:blip r:embed="rId2"/>
          <a:stretch>
            <a:fillRect/>
          </a:stretch>
        </p:blipFill>
        <p:spPr>
          <a:xfrm>
            <a:off x="1015999" y="1977278"/>
            <a:ext cx="7286029" cy="4536000"/>
          </a:xfrm>
          <a:prstGeom prst="rect">
            <a:avLst/>
          </a:prstGeom>
        </p:spPr>
      </p:pic>
      <p:sp>
        <p:nvSpPr>
          <p:cNvPr id="5" name="テキスト ボックス 4"/>
          <p:cNvSpPr txBox="1"/>
          <p:nvPr/>
        </p:nvSpPr>
        <p:spPr>
          <a:xfrm>
            <a:off x="1382888" y="1345058"/>
            <a:ext cx="6533445" cy="646331"/>
          </a:xfrm>
          <a:prstGeom prst="rect">
            <a:avLst/>
          </a:prstGeom>
          <a:noFill/>
        </p:spPr>
        <p:txBody>
          <a:bodyPr wrap="square" rtlCol="0">
            <a:spAutoFit/>
          </a:bodyPr>
          <a:lstStyle/>
          <a:p>
            <a:pPr marL="285750" indent="-285750">
              <a:buFont typeface="Arial"/>
              <a:buChar char="•"/>
            </a:pPr>
            <a:r>
              <a:rPr lang="en-US" altLang="ja-JP" dirty="0" smtClean="0">
                <a:latin typeface="メイリオ"/>
                <a:ea typeface="メイリオ"/>
                <a:cs typeface="メイリオ"/>
              </a:rPr>
              <a:t>3</a:t>
            </a:r>
            <a:r>
              <a:rPr lang="ja-JP" altLang="en-US" dirty="0" smtClean="0">
                <a:latin typeface="メイリオ"/>
                <a:ea typeface="メイリオ"/>
                <a:cs typeface="メイリオ"/>
              </a:rPr>
              <a:t>つのオープンループ</a:t>
            </a:r>
            <a:r>
              <a:rPr lang="en-US" altLang="ja-JP" dirty="0" smtClean="0">
                <a:latin typeface="メイリオ"/>
                <a:ea typeface="メイリオ"/>
                <a:cs typeface="メイリオ"/>
              </a:rPr>
              <a:t>WFS</a:t>
            </a:r>
            <a:r>
              <a:rPr lang="ja-JP" altLang="en-US" dirty="0" smtClean="0">
                <a:latin typeface="メイリオ"/>
                <a:ea typeface="メイリオ"/>
                <a:cs typeface="メイリオ"/>
              </a:rPr>
              <a:t>、</a:t>
            </a:r>
            <a:r>
              <a:rPr lang="en-US" altLang="ja-JP" dirty="0" smtClean="0">
                <a:latin typeface="メイリオ"/>
                <a:ea typeface="メイリオ"/>
                <a:cs typeface="メイリオ"/>
              </a:rPr>
              <a:t>2</a:t>
            </a:r>
            <a:r>
              <a:rPr lang="ja-JP" altLang="en-US" dirty="0" smtClean="0">
                <a:latin typeface="メイリオ"/>
                <a:ea typeface="メイリオ"/>
                <a:cs typeface="メイリオ"/>
              </a:rPr>
              <a:t>つのサイエンス</a:t>
            </a:r>
            <a:r>
              <a:rPr lang="en-US" altLang="ja-JP" dirty="0" smtClean="0">
                <a:latin typeface="メイリオ"/>
                <a:ea typeface="メイリオ"/>
                <a:cs typeface="メイリオ"/>
              </a:rPr>
              <a:t>DM</a:t>
            </a:r>
            <a:r>
              <a:rPr lang="ja-JP" altLang="en-US" dirty="0" smtClean="0">
                <a:latin typeface="メイリオ"/>
                <a:ea typeface="メイリオ"/>
                <a:cs typeface="メイリオ"/>
              </a:rPr>
              <a:t>をつなぐ</a:t>
            </a:r>
            <a:r>
              <a:rPr lang="en-US" altLang="ja-JP" dirty="0" smtClean="0">
                <a:latin typeface="メイリオ"/>
                <a:ea typeface="メイリオ"/>
                <a:cs typeface="メイリオ"/>
              </a:rPr>
              <a:t>Interaction Matrix</a:t>
            </a:r>
            <a:r>
              <a:rPr lang="ja-JP" altLang="en-US" dirty="0" smtClean="0">
                <a:latin typeface="メイリオ"/>
                <a:ea typeface="メイリオ"/>
                <a:cs typeface="メイリオ"/>
              </a:rPr>
              <a:t>の作成。</a:t>
            </a:r>
            <a:endParaRPr lang="en-US" altLang="ja-JP" dirty="0" smtClean="0">
              <a:latin typeface="メイリオ"/>
              <a:ea typeface="メイリオ"/>
              <a:cs typeface="メイリオ"/>
            </a:endParaRPr>
          </a:p>
        </p:txBody>
      </p:sp>
      <p:sp>
        <p:nvSpPr>
          <p:cNvPr id="6" name="正方形/長方形 5"/>
          <p:cNvSpPr/>
          <p:nvPr/>
        </p:nvSpPr>
        <p:spPr>
          <a:xfrm>
            <a:off x="5083761" y="6488668"/>
            <a:ext cx="4060239" cy="369332"/>
          </a:xfrm>
          <a:prstGeom prst="rect">
            <a:avLst/>
          </a:prstGeom>
        </p:spPr>
        <p:txBody>
          <a:bodyPr wrap="none">
            <a:spAutoFit/>
          </a:bodyPr>
          <a:lstStyle/>
          <a:p>
            <a:r>
              <a:rPr lang="en-US" altLang="ja-JP" dirty="0"/>
              <a:t>http://</a:t>
            </a:r>
            <a:r>
              <a:rPr lang="en-US" altLang="ja-JP" dirty="0" err="1"/>
              <a:t>web.uvic.ca</a:t>
            </a:r>
            <a:r>
              <a:rPr lang="en-US" altLang="ja-JP" dirty="0"/>
              <a:t>/~</a:t>
            </a:r>
            <a:r>
              <a:rPr lang="en-US" altLang="ja-JP" dirty="0" err="1"/>
              <a:t>ravenmoa</a:t>
            </a:r>
            <a:r>
              <a:rPr lang="en-US" altLang="ja-JP" dirty="0"/>
              <a:t>/</a:t>
            </a:r>
            <a:r>
              <a:rPr lang="en-US" altLang="ja-JP" dirty="0" err="1"/>
              <a:t>Blog.html</a:t>
            </a:r>
            <a:endParaRPr lang="ja-JP" altLang="en-US" dirty="0"/>
          </a:p>
        </p:txBody>
      </p:sp>
    </p:spTree>
    <p:extLst>
      <p:ext uri="{BB962C8B-B14F-4D97-AF65-F5344CB8AC3E}">
        <p14:creationId xmlns:p14="http://schemas.microsoft.com/office/powerpoint/2010/main" val="13825293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latin typeface="メイリオ"/>
                <a:ea typeface="メイリオ"/>
                <a:cs typeface="メイリオ"/>
              </a:rPr>
              <a:t>Alignment</a:t>
            </a:r>
            <a:endParaRPr kumimoji="1" lang="ja-JP" altLang="en-US" b="1" dirty="0">
              <a:latin typeface="メイリオ"/>
              <a:ea typeface="メイリオ"/>
              <a:cs typeface="メイリオ"/>
            </a:endParaRPr>
          </a:p>
        </p:txBody>
      </p:sp>
      <p:pic>
        <p:nvPicPr>
          <p:cNvPr id="6" name="図 5"/>
          <p:cNvPicPr>
            <a:picLocks noChangeAspect="1"/>
          </p:cNvPicPr>
          <p:nvPr/>
        </p:nvPicPr>
        <p:blipFill>
          <a:blip r:embed="rId2"/>
          <a:stretch>
            <a:fillRect/>
          </a:stretch>
        </p:blipFill>
        <p:spPr>
          <a:xfrm>
            <a:off x="728777" y="3368643"/>
            <a:ext cx="8212022" cy="3489357"/>
          </a:xfrm>
          <a:prstGeom prst="rect">
            <a:avLst/>
          </a:prstGeom>
        </p:spPr>
      </p:pic>
      <p:sp>
        <p:nvSpPr>
          <p:cNvPr id="7" name="テキスト ボックス 6"/>
          <p:cNvSpPr txBox="1"/>
          <p:nvPr/>
        </p:nvSpPr>
        <p:spPr>
          <a:xfrm>
            <a:off x="3965223" y="6096000"/>
            <a:ext cx="2192953" cy="646331"/>
          </a:xfrm>
          <a:prstGeom prst="rect">
            <a:avLst/>
          </a:prstGeom>
          <a:noFill/>
        </p:spPr>
        <p:txBody>
          <a:bodyPr wrap="none" rtlCol="0">
            <a:spAutoFit/>
          </a:bodyPr>
          <a:lstStyle/>
          <a:p>
            <a:pPr algn="ctr"/>
            <a:r>
              <a:rPr kumimoji="1" lang="ja-JP" altLang="en-US" dirty="0" smtClean="0">
                <a:solidFill>
                  <a:schemeClr val="bg1"/>
                </a:solidFill>
                <a:latin typeface="メイリオ"/>
                <a:ea typeface="メイリオ"/>
                <a:cs typeface="メイリオ"/>
              </a:rPr>
              <a:t>第２回試験観測</a:t>
            </a:r>
            <a:endParaRPr lang="en-US" altLang="ja-JP" dirty="0" smtClean="0">
              <a:solidFill>
                <a:schemeClr val="bg1"/>
              </a:solidFill>
              <a:latin typeface="メイリオ"/>
              <a:ea typeface="メイリオ"/>
              <a:cs typeface="メイリオ"/>
            </a:endParaRPr>
          </a:p>
          <a:p>
            <a:pPr algn="ctr"/>
            <a:r>
              <a:rPr kumimoji="1" lang="ja-JP" altLang="en-US" dirty="0" smtClean="0">
                <a:solidFill>
                  <a:schemeClr val="bg1"/>
                </a:solidFill>
                <a:latin typeface="メイリオ"/>
                <a:ea typeface="メイリオ"/>
                <a:cs typeface="メイリオ"/>
              </a:rPr>
              <a:t>透過効率</a:t>
            </a:r>
            <a:r>
              <a:rPr kumimoji="1" lang="en-US" altLang="ja-JP" dirty="0" smtClean="0">
                <a:solidFill>
                  <a:schemeClr val="bg1"/>
                </a:solidFill>
                <a:latin typeface="メイリオ"/>
                <a:ea typeface="メイリオ"/>
                <a:cs typeface="メイリオ"/>
              </a:rPr>
              <a:t>~32%(H)</a:t>
            </a:r>
          </a:p>
        </p:txBody>
      </p:sp>
      <p:sp>
        <p:nvSpPr>
          <p:cNvPr id="8" name="テキスト ボックス 7"/>
          <p:cNvSpPr txBox="1"/>
          <p:nvPr/>
        </p:nvSpPr>
        <p:spPr>
          <a:xfrm>
            <a:off x="6646420" y="6096000"/>
            <a:ext cx="2316710" cy="646331"/>
          </a:xfrm>
          <a:prstGeom prst="rect">
            <a:avLst/>
          </a:prstGeom>
          <a:noFill/>
        </p:spPr>
        <p:txBody>
          <a:bodyPr wrap="none" rtlCol="0">
            <a:spAutoFit/>
          </a:bodyPr>
          <a:lstStyle/>
          <a:p>
            <a:pPr algn="ctr"/>
            <a:r>
              <a:rPr kumimoji="1" lang="ja-JP" altLang="en-US" dirty="0" smtClean="0">
                <a:solidFill>
                  <a:schemeClr val="bg1"/>
                </a:solidFill>
                <a:latin typeface="メイリオ"/>
                <a:ea typeface="メイリオ"/>
                <a:cs typeface="メイリオ"/>
              </a:rPr>
              <a:t>第</a:t>
            </a:r>
            <a:r>
              <a:rPr kumimoji="1" lang="en-US" altLang="ja-JP" dirty="0" smtClean="0">
                <a:solidFill>
                  <a:schemeClr val="bg1"/>
                </a:solidFill>
                <a:latin typeface="メイリオ"/>
                <a:ea typeface="メイリオ"/>
                <a:cs typeface="メイリオ"/>
              </a:rPr>
              <a:t>3</a:t>
            </a:r>
            <a:r>
              <a:rPr kumimoji="1" lang="ja-JP" altLang="en-US" dirty="0" smtClean="0">
                <a:solidFill>
                  <a:schemeClr val="bg1"/>
                </a:solidFill>
                <a:latin typeface="メイリオ"/>
                <a:ea typeface="メイリオ"/>
                <a:cs typeface="メイリオ"/>
              </a:rPr>
              <a:t>回試験観測</a:t>
            </a:r>
            <a:endParaRPr lang="en-US" altLang="ja-JP" dirty="0" smtClean="0">
              <a:solidFill>
                <a:schemeClr val="bg1"/>
              </a:solidFill>
              <a:latin typeface="メイリオ"/>
              <a:ea typeface="メイリオ"/>
              <a:cs typeface="メイリオ"/>
            </a:endParaRPr>
          </a:p>
          <a:p>
            <a:pPr algn="ctr"/>
            <a:r>
              <a:rPr kumimoji="1" lang="ja-JP" altLang="en-US" dirty="0" smtClean="0">
                <a:solidFill>
                  <a:schemeClr val="bg1"/>
                </a:solidFill>
                <a:latin typeface="メイリオ"/>
                <a:ea typeface="メイリオ"/>
                <a:cs typeface="メイリオ"/>
              </a:rPr>
              <a:t>透過効率</a:t>
            </a:r>
            <a:r>
              <a:rPr kumimoji="1" lang="en-US" altLang="ja-JP" dirty="0" smtClean="0">
                <a:solidFill>
                  <a:schemeClr val="bg1"/>
                </a:solidFill>
                <a:latin typeface="メイリオ"/>
                <a:ea typeface="メイリオ"/>
                <a:cs typeface="メイリオ"/>
              </a:rPr>
              <a:t>〜70% (H)</a:t>
            </a:r>
          </a:p>
        </p:txBody>
      </p:sp>
      <p:sp>
        <p:nvSpPr>
          <p:cNvPr id="9" name="テキスト ボックス 8"/>
          <p:cNvSpPr txBox="1"/>
          <p:nvPr/>
        </p:nvSpPr>
        <p:spPr>
          <a:xfrm>
            <a:off x="960811" y="4643778"/>
            <a:ext cx="946255" cy="369332"/>
          </a:xfrm>
          <a:prstGeom prst="rect">
            <a:avLst/>
          </a:prstGeom>
          <a:noFill/>
        </p:spPr>
        <p:txBody>
          <a:bodyPr wrap="none" rtlCol="0">
            <a:spAutoFit/>
          </a:bodyPr>
          <a:lstStyle/>
          <a:p>
            <a:r>
              <a:rPr kumimoji="1" lang="en-US" altLang="ja-JP" dirty="0" smtClean="0">
                <a:solidFill>
                  <a:srgbClr val="FFFFFF"/>
                </a:solidFill>
                <a:latin typeface="メイリオ"/>
                <a:ea typeface="メイリオ"/>
                <a:cs typeface="メイリオ"/>
              </a:rPr>
              <a:t>AO188</a:t>
            </a:r>
            <a:endParaRPr kumimoji="1" lang="ja-JP" altLang="en-US" dirty="0">
              <a:solidFill>
                <a:srgbClr val="FFFFFF"/>
              </a:solidFill>
              <a:latin typeface="メイリオ"/>
              <a:ea typeface="メイリオ"/>
              <a:cs typeface="メイリオ"/>
            </a:endParaRPr>
          </a:p>
        </p:txBody>
      </p:sp>
      <p:sp>
        <p:nvSpPr>
          <p:cNvPr id="10" name="テキスト ボックス 9"/>
          <p:cNvSpPr txBox="1"/>
          <p:nvPr/>
        </p:nvSpPr>
        <p:spPr>
          <a:xfrm>
            <a:off x="5810955" y="4952244"/>
            <a:ext cx="963275" cy="369332"/>
          </a:xfrm>
          <a:prstGeom prst="rect">
            <a:avLst/>
          </a:prstGeom>
          <a:noFill/>
        </p:spPr>
        <p:txBody>
          <a:bodyPr wrap="none" rtlCol="0">
            <a:spAutoFit/>
          </a:bodyPr>
          <a:lstStyle/>
          <a:p>
            <a:r>
              <a:rPr kumimoji="1" lang="en-US" altLang="ja-JP" dirty="0" smtClean="0">
                <a:solidFill>
                  <a:srgbClr val="FFFFFF"/>
                </a:solidFill>
                <a:latin typeface="メイリオ"/>
                <a:ea typeface="メイリオ"/>
                <a:cs typeface="メイリオ"/>
              </a:rPr>
              <a:t>RAVEN</a:t>
            </a:r>
            <a:endParaRPr kumimoji="1" lang="ja-JP" altLang="en-US" dirty="0">
              <a:solidFill>
                <a:srgbClr val="FFFFFF"/>
              </a:solidFill>
              <a:latin typeface="メイリオ"/>
              <a:ea typeface="メイリオ"/>
              <a:cs typeface="メイリオ"/>
            </a:endParaRPr>
          </a:p>
        </p:txBody>
      </p:sp>
      <p:pic>
        <p:nvPicPr>
          <p:cNvPr id="11" name="図 10"/>
          <p:cNvPicPr>
            <a:picLocks noChangeAspect="1"/>
          </p:cNvPicPr>
          <p:nvPr/>
        </p:nvPicPr>
        <p:blipFill rotWithShape="1">
          <a:blip r:embed="rId3"/>
          <a:srcRect t="45623" b="9259"/>
          <a:stretch/>
        </p:blipFill>
        <p:spPr>
          <a:xfrm>
            <a:off x="7221527" y="1460928"/>
            <a:ext cx="1799327" cy="1750978"/>
          </a:xfrm>
          <a:prstGeom prst="rect">
            <a:avLst/>
          </a:prstGeom>
        </p:spPr>
      </p:pic>
      <p:pic>
        <p:nvPicPr>
          <p:cNvPr id="12" name="図 11"/>
          <p:cNvPicPr>
            <a:picLocks noChangeAspect="1"/>
          </p:cNvPicPr>
          <p:nvPr/>
        </p:nvPicPr>
        <p:blipFill rotWithShape="1">
          <a:blip r:embed="rId3"/>
          <a:srcRect b="54310"/>
          <a:stretch/>
        </p:blipFill>
        <p:spPr>
          <a:xfrm>
            <a:off x="5422200" y="1460928"/>
            <a:ext cx="1799327" cy="1773193"/>
          </a:xfrm>
          <a:prstGeom prst="rect">
            <a:avLst/>
          </a:prstGeom>
        </p:spPr>
      </p:pic>
      <p:sp>
        <p:nvSpPr>
          <p:cNvPr id="13" name="テキスト ボックス 12"/>
          <p:cNvSpPr txBox="1"/>
          <p:nvPr/>
        </p:nvSpPr>
        <p:spPr>
          <a:xfrm>
            <a:off x="7278963" y="2712976"/>
            <a:ext cx="1713029" cy="369332"/>
          </a:xfrm>
          <a:prstGeom prst="rect">
            <a:avLst/>
          </a:prstGeom>
          <a:noFill/>
        </p:spPr>
        <p:txBody>
          <a:bodyPr wrap="none" rtlCol="0">
            <a:spAutoFit/>
          </a:bodyPr>
          <a:lstStyle/>
          <a:p>
            <a:pPr algn="ctr"/>
            <a:r>
              <a:rPr kumimoji="1" lang="ja-JP" altLang="en-US" dirty="0" smtClean="0">
                <a:solidFill>
                  <a:schemeClr val="bg1"/>
                </a:solidFill>
                <a:latin typeface="メイリオ"/>
                <a:ea typeface="メイリオ"/>
                <a:cs typeface="メイリオ"/>
              </a:rPr>
              <a:t>第</a:t>
            </a:r>
            <a:r>
              <a:rPr kumimoji="1" lang="en-US" altLang="ja-JP" dirty="0" smtClean="0">
                <a:solidFill>
                  <a:schemeClr val="bg1"/>
                </a:solidFill>
                <a:latin typeface="メイリオ"/>
                <a:ea typeface="メイリオ"/>
                <a:cs typeface="メイリオ"/>
              </a:rPr>
              <a:t>3</a:t>
            </a:r>
            <a:r>
              <a:rPr kumimoji="1" lang="ja-JP" altLang="en-US" dirty="0" smtClean="0">
                <a:solidFill>
                  <a:schemeClr val="bg1"/>
                </a:solidFill>
                <a:latin typeface="メイリオ"/>
                <a:ea typeface="メイリオ"/>
                <a:cs typeface="メイリオ"/>
              </a:rPr>
              <a:t>回試験観測</a:t>
            </a:r>
            <a:endParaRPr lang="en-US" altLang="ja-JP" dirty="0" smtClean="0">
              <a:solidFill>
                <a:schemeClr val="bg1"/>
              </a:solidFill>
              <a:latin typeface="メイリオ"/>
              <a:ea typeface="メイリオ"/>
              <a:cs typeface="メイリオ"/>
            </a:endParaRPr>
          </a:p>
        </p:txBody>
      </p:sp>
      <p:sp>
        <p:nvSpPr>
          <p:cNvPr id="14" name="テキスト ボックス 13"/>
          <p:cNvSpPr txBox="1"/>
          <p:nvPr/>
        </p:nvSpPr>
        <p:spPr>
          <a:xfrm>
            <a:off x="5465205" y="2741836"/>
            <a:ext cx="1713029" cy="369332"/>
          </a:xfrm>
          <a:prstGeom prst="rect">
            <a:avLst/>
          </a:prstGeom>
          <a:noFill/>
        </p:spPr>
        <p:txBody>
          <a:bodyPr wrap="none" rtlCol="0">
            <a:spAutoFit/>
          </a:bodyPr>
          <a:lstStyle/>
          <a:p>
            <a:pPr algn="ctr"/>
            <a:r>
              <a:rPr kumimoji="1" lang="ja-JP" altLang="en-US" dirty="0" smtClean="0">
                <a:solidFill>
                  <a:schemeClr val="bg1"/>
                </a:solidFill>
                <a:latin typeface="メイリオ"/>
                <a:ea typeface="メイリオ"/>
                <a:cs typeface="メイリオ"/>
              </a:rPr>
              <a:t>第</a:t>
            </a:r>
            <a:r>
              <a:rPr lang="en-US" altLang="ja-JP" dirty="0" smtClean="0">
                <a:solidFill>
                  <a:schemeClr val="bg1"/>
                </a:solidFill>
                <a:latin typeface="メイリオ"/>
                <a:ea typeface="メイリオ"/>
                <a:cs typeface="メイリオ"/>
              </a:rPr>
              <a:t>2</a:t>
            </a:r>
            <a:r>
              <a:rPr kumimoji="1" lang="ja-JP" altLang="en-US" dirty="0" smtClean="0">
                <a:solidFill>
                  <a:schemeClr val="bg1"/>
                </a:solidFill>
                <a:latin typeface="メイリオ"/>
                <a:ea typeface="メイリオ"/>
                <a:cs typeface="メイリオ"/>
              </a:rPr>
              <a:t>回試験観測</a:t>
            </a:r>
            <a:endParaRPr lang="en-US" altLang="ja-JP" dirty="0" smtClean="0">
              <a:solidFill>
                <a:schemeClr val="bg1"/>
              </a:solidFill>
              <a:latin typeface="メイリオ"/>
              <a:ea typeface="メイリオ"/>
              <a:cs typeface="メイリオ"/>
            </a:endParaRPr>
          </a:p>
        </p:txBody>
      </p:sp>
      <p:sp>
        <p:nvSpPr>
          <p:cNvPr id="15" name="テキスト ボックス 14"/>
          <p:cNvSpPr txBox="1"/>
          <p:nvPr/>
        </p:nvSpPr>
        <p:spPr>
          <a:xfrm>
            <a:off x="5649977" y="1114202"/>
            <a:ext cx="3143108" cy="369332"/>
          </a:xfrm>
          <a:prstGeom prst="rect">
            <a:avLst/>
          </a:prstGeom>
          <a:noFill/>
        </p:spPr>
        <p:txBody>
          <a:bodyPr wrap="none" rtlCol="0">
            <a:spAutoFit/>
          </a:bodyPr>
          <a:lstStyle/>
          <a:p>
            <a:pPr algn="ctr"/>
            <a:r>
              <a:rPr lang="ja-JP" altLang="en-US" dirty="0" smtClean="0">
                <a:latin typeface="メイリオ"/>
                <a:ea typeface="メイリオ"/>
                <a:cs typeface="メイリオ"/>
              </a:rPr>
              <a:t>撮像フラット画像</a:t>
            </a:r>
            <a:r>
              <a:rPr lang="en-US" altLang="ja-JP" dirty="0" smtClean="0">
                <a:latin typeface="メイリオ"/>
                <a:ea typeface="メイリオ"/>
                <a:cs typeface="メイリオ"/>
              </a:rPr>
              <a:t> (H-band)</a:t>
            </a:r>
          </a:p>
        </p:txBody>
      </p:sp>
      <p:sp>
        <p:nvSpPr>
          <p:cNvPr id="16" name="テキスト ボックス 15"/>
          <p:cNvSpPr txBox="1"/>
          <p:nvPr/>
        </p:nvSpPr>
        <p:spPr>
          <a:xfrm>
            <a:off x="981983" y="3073188"/>
            <a:ext cx="3098362" cy="369332"/>
          </a:xfrm>
          <a:prstGeom prst="rect">
            <a:avLst/>
          </a:prstGeom>
          <a:noFill/>
        </p:spPr>
        <p:txBody>
          <a:bodyPr wrap="none" rtlCol="0">
            <a:spAutoFit/>
          </a:bodyPr>
          <a:lstStyle/>
          <a:p>
            <a:pPr algn="ctr"/>
            <a:r>
              <a:rPr lang="ja-JP" altLang="en-US" dirty="0" smtClean="0">
                <a:latin typeface="メイリオ"/>
                <a:ea typeface="メイリオ"/>
                <a:cs typeface="メイリオ"/>
              </a:rPr>
              <a:t>グリズムフラット画像</a:t>
            </a:r>
            <a:r>
              <a:rPr lang="en-US" altLang="ja-JP" dirty="0" smtClean="0">
                <a:latin typeface="メイリオ"/>
                <a:ea typeface="メイリオ"/>
                <a:cs typeface="メイリオ"/>
              </a:rPr>
              <a:t> (HK)</a:t>
            </a:r>
          </a:p>
        </p:txBody>
      </p:sp>
      <p:sp>
        <p:nvSpPr>
          <p:cNvPr id="17" name="テキスト ボックス 16"/>
          <p:cNvSpPr txBox="1"/>
          <p:nvPr/>
        </p:nvSpPr>
        <p:spPr>
          <a:xfrm>
            <a:off x="173177" y="1298867"/>
            <a:ext cx="5104713" cy="1570686"/>
          </a:xfrm>
          <a:prstGeom prst="rect">
            <a:avLst/>
          </a:prstGeom>
          <a:noFill/>
        </p:spPr>
        <p:txBody>
          <a:bodyPr wrap="square" rtlCol="0">
            <a:spAutoFit/>
          </a:bodyPr>
          <a:lstStyle/>
          <a:p>
            <a:pPr marL="285750" indent="-285750">
              <a:lnSpc>
                <a:spcPct val="110000"/>
              </a:lnSpc>
              <a:spcBef>
                <a:spcPts val="500"/>
              </a:spcBef>
              <a:buFont typeface="Arial"/>
              <a:buChar char="•"/>
            </a:pPr>
            <a:r>
              <a:rPr kumimoji="1" lang="ja-JP" altLang="en-US" sz="1600" dirty="0" smtClean="0">
                <a:latin typeface="メイリオ"/>
                <a:ea typeface="メイリオ"/>
                <a:cs typeface="メイリオ"/>
              </a:rPr>
              <a:t>第２回試験観測で</a:t>
            </a:r>
            <a:r>
              <a:rPr kumimoji="1" lang="ja-JP" altLang="en-US" sz="1600" b="1" dirty="0" smtClean="0">
                <a:latin typeface="メイリオ"/>
                <a:ea typeface="メイリオ"/>
                <a:cs typeface="メイリオ"/>
              </a:rPr>
              <a:t>透過効率の低下</a:t>
            </a:r>
            <a:r>
              <a:rPr kumimoji="1" lang="ja-JP" altLang="en-US" sz="1600" dirty="0" smtClean="0">
                <a:latin typeface="メイリオ"/>
                <a:ea typeface="メイリオ"/>
                <a:cs typeface="メイリオ"/>
              </a:rPr>
              <a:t>、</a:t>
            </a:r>
            <a:r>
              <a:rPr kumimoji="1" lang="ja-JP" altLang="en-US" sz="1600" b="1" dirty="0" smtClean="0">
                <a:latin typeface="メイリオ"/>
                <a:ea typeface="メイリオ"/>
                <a:cs typeface="メイリオ"/>
              </a:rPr>
              <a:t>背景放射の増加</a:t>
            </a:r>
            <a:r>
              <a:rPr kumimoji="1" lang="ja-JP" altLang="en-US" sz="1600" dirty="0" smtClean="0">
                <a:latin typeface="メイリオ"/>
                <a:ea typeface="メイリオ"/>
                <a:cs typeface="メイリオ"/>
              </a:rPr>
              <a:t>、</a:t>
            </a:r>
            <a:r>
              <a:rPr kumimoji="1" lang="ja-JP" altLang="en-US" sz="1600" b="1" dirty="0" smtClean="0">
                <a:latin typeface="メイリオ"/>
                <a:ea typeface="メイリオ"/>
                <a:cs typeface="メイリオ"/>
              </a:rPr>
              <a:t>各チャンネルごとに差</a:t>
            </a:r>
            <a:r>
              <a:rPr kumimoji="1" lang="ja-JP" altLang="en-US" sz="1600" dirty="0" smtClean="0">
                <a:latin typeface="メイリオ"/>
                <a:ea typeface="メイリオ"/>
                <a:cs typeface="メイリオ"/>
              </a:rPr>
              <a:t>が見られた</a:t>
            </a:r>
            <a:endParaRPr kumimoji="1" lang="en-US" altLang="ja-JP" sz="1600" dirty="0" smtClean="0">
              <a:latin typeface="メイリオ"/>
              <a:ea typeface="メイリオ"/>
              <a:cs typeface="メイリオ"/>
            </a:endParaRPr>
          </a:p>
          <a:p>
            <a:pPr marL="285750" indent="-285750">
              <a:lnSpc>
                <a:spcPct val="110000"/>
              </a:lnSpc>
              <a:spcBef>
                <a:spcPts val="500"/>
              </a:spcBef>
              <a:buFont typeface="Arial"/>
              <a:buChar char="•"/>
            </a:pPr>
            <a:r>
              <a:rPr lang="ja-JP" altLang="en-US" sz="1600" dirty="0" smtClean="0">
                <a:latin typeface="メイリオ"/>
                <a:ea typeface="メイリオ"/>
                <a:cs typeface="メイリオ"/>
              </a:rPr>
              <a:t>各チャンネルの</a:t>
            </a:r>
            <a:r>
              <a:rPr lang="ja-JP" altLang="en-US" sz="1600" b="1" dirty="0" smtClean="0">
                <a:solidFill>
                  <a:srgbClr val="FF0000"/>
                </a:solidFill>
                <a:latin typeface="メイリオ"/>
                <a:ea typeface="メイリオ"/>
                <a:cs typeface="メイリオ"/>
              </a:rPr>
              <a:t>瞳ずれ</a:t>
            </a:r>
            <a:r>
              <a:rPr lang="ja-JP" altLang="en-US" sz="1600" dirty="0" smtClean="0">
                <a:latin typeface="メイリオ"/>
                <a:ea typeface="メイリオ"/>
                <a:cs typeface="メイリオ"/>
              </a:rPr>
              <a:t>、</a:t>
            </a:r>
            <a:r>
              <a:rPr lang="en-US" altLang="ja-JP" sz="1600" dirty="0" smtClean="0">
                <a:latin typeface="メイリオ"/>
                <a:ea typeface="メイリオ"/>
                <a:cs typeface="メイリオ"/>
              </a:rPr>
              <a:t>RAVEN</a:t>
            </a:r>
            <a:r>
              <a:rPr lang="ja-JP" altLang="en-US" sz="1600" dirty="0" smtClean="0">
                <a:latin typeface="メイリオ"/>
                <a:ea typeface="メイリオ"/>
                <a:cs typeface="メイリオ"/>
              </a:rPr>
              <a:t>と</a:t>
            </a:r>
            <a:r>
              <a:rPr lang="en-US" altLang="ja-JP" sz="1600" dirty="0" smtClean="0">
                <a:latin typeface="メイリオ"/>
                <a:ea typeface="メイリオ"/>
                <a:cs typeface="メイリオ"/>
              </a:rPr>
              <a:t>IRCS</a:t>
            </a:r>
            <a:r>
              <a:rPr lang="ja-JP" altLang="en-US" sz="1600" dirty="0" smtClean="0">
                <a:latin typeface="メイリオ"/>
                <a:ea typeface="メイリオ"/>
                <a:cs typeface="メイリオ"/>
              </a:rPr>
              <a:t>の</a:t>
            </a:r>
            <a:r>
              <a:rPr lang="ja-JP" altLang="en-US" sz="1600" b="1" dirty="0" smtClean="0">
                <a:solidFill>
                  <a:srgbClr val="FF0000"/>
                </a:solidFill>
                <a:latin typeface="メイリオ"/>
                <a:ea typeface="メイリオ"/>
                <a:cs typeface="メイリオ"/>
              </a:rPr>
              <a:t>瞳ずれ</a:t>
            </a:r>
            <a:r>
              <a:rPr lang="ja-JP" altLang="en-US" sz="1600" dirty="0" smtClean="0">
                <a:latin typeface="メイリオ"/>
                <a:ea typeface="メイリオ"/>
                <a:cs typeface="メイリオ"/>
              </a:rPr>
              <a:t>が原因。</a:t>
            </a:r>
            <a:endParaRPr lang="en-US" altLang="ja-JP" sz="1600" dirty="0" smtClean="0">
              <a:latin typeface="メイリオ"/>
              <a:ea typeface="メイリオ"/>
              <a:cs typeface="メイリオ"/>
            </a:endParaRPr>
          </a:p>
          <a:p>
            <a:pPr marL="285750" indent="-285750">
              <a:lnSpc>
                <a:spcPct val="110000"/>
              </a:lnSpc>
              <a:spcBef>
                <a:spcPts val="500"/>
              </a:spcBef>
              <a:buFont typeface="Arial"/>
              <a:buChar char="•"/>
            </a:pPr>
            <a:r>
              <a:rPr lang="ja-JP" altLang="en-US" sz="1600" dirty="0" smtClean="0">
                <a:latin typeface="メイリオ"/>
                <a:ea typeface="メイリオ"/>
                <a:cs typeface="メイリオ"/>
              </a:rPr>
              <a:t>第３回試験観測では改善された</a:t>
            </a:r>
            <a:endParaRPr kumimoji="1" lang="ja-JP" altLang="en-US" sz="1600" dirty="0">
              <a:latin typeface="メイリオ"/>
              <a:ea typeface="メイリオ"/>
              <a:cs typeface="メイリオ"/>
            </a:endParaRPr>
          </a:p>
        </p:txBody>
      </p:sp>
      <p:sp>
        <p:nvSpPr>
          <p:cNvPr id="18" name="テキスト ボックス 17"/>
          <p:cNvSpPr txBox="1"/>
          <p:nvPr/>
        </p:nvSpPr>
        <p:spPr>
          <a:xfrm>
            <a:off x="5994064" y="112888"/>
            <a:ext cx="3026790" cy="338554"/>
          </a:xfrm>
          <a:prstGeom prst="rect">
            <a:avLst/>
          </a:prstGeom>
          <a:noFill/>
        </p:spPr>
        <p:txBody>
          <a:bodyPr wrap="none" rtlCol="0">
            <a:spAutoFit/>
          </a:bodyPr>
          <a:lstStyle/>
          <a:p>
            <a:r>
              <a:rPr kumimoji="1" lang="ja-JP" altLang="en-US" sz="1600" dirty="0" smtClean="0"/>
              <a:t>国立天文台大屋氏のスライドより</a:t>
            </a:r>
            <a:endParaRPr kumimoji="1" lang="ja-JP" altLang="en-US" sz="1600" dirty="0"/>
          </a:p>
        </p:txBody>
      </p:sp>
    </p:spTree>
    <p:extLst>
      <p:ext uri="{BB962C8B-B14F-4D97-AF65-F5344CB8AC3E}">
        <p14:creationId xmlns:p14="http://schemas.microsoft.com/office/powerpoint/2010/main" val="26105224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latin typeface="メイリオ"/>
                <a:ea typeface="メイリオ"/>
                <a:cs typeface="メイリオ"/>
              </a:rPr>
              <a:t>MOAO</a:t>
            </a:r>
            <a:endParaRPr kumimoji="1" lang="ja-JP" altLang="en-US" b="1" dirty="0">
              <a:latin typeface="メイリオ"/>
              <a:ea typeface="メイリオ"/>
              <a:cs typeface="メイリオ"/>
            </a:endParaRPr>
          </a:p>
        </p:txBody>
      </p:sp>
      <p:pic>
        <p:nvPicPr>
          <p:cNvPr id="3" name="図 2"/>
          <p:cNvPicPr>
            <a:picLocks noChangeAspect="1"/>
          </p:cNvPicPr>
          <p:nvPr/>
        </p:nvPicPr>
        <p:blipFill rotWithShape="1">
          <a:blip r:embed="rId2"/>
          <a:srcRect b="49196"/>
          <a:stretch/>
        </p:blipFill>
        <p:spPr>
          <a:xfrm>
            <a:off x="160868" y="1875132"/>
            <a:ext cx="4222997" cy="1604435"/>
          </a:xfrm>
          <a:prstGeom prst="rect">
            <a:avLst/>
          </a:prstGeom>
        </p:spPr>
      </p:pic>
      <p:pic>
        <p:nvPicPr>
          <p:cNvPr id="4" name="図 3"/>
          <p:cNvPicPr>
            <a:picLocks noChangeAspect="1"/>
          </p:cNvPicPr>
          <p:nvPr/>
        </p:nvPicPr>
        <p:blipFill rotWithShape="1">
          <a:blip r:embed="rId3"/>
          <a:srcRect b="50403"/>
          <a:stretch/>
        </p:blipFill>
        <p:spPr>
          <a:xfrm>
            <a:off x="4694309" y="1945121"/>
            <a:ext cx="4322692" cy="1565112"/>
          </a:xfrm>
          <a:prstGeom prst="rect">
            <a:avLst/>
          </a:prstGeom>
        </p:spPr>
      </p:pic>
      <p:sp>
        <p:nvSpPr>
          <p:cNvPr id="6" name="テキスト ボックス 5"/>
          <p:cNvSpPr txBox="1"/>
          <p:nvPr/>
        </p:nvSpPr>
        <p:spPr>
          <a:xfrm>
            <a:off x="992477" y="1646344"/>
            <a:ext cx="2481494" cy="369332"/>
          </a:xfrm>
          <a:prstGeom prst="rect">
            <a:avLst/>
          </a:prstGeom>
          <a:noFill/>
        </p:spPr>
        <p:txBody>
          <a:bodyPr wrap="none" rtlCol="0">
            <a:spAutoFit/>
          </a:bodyPr>
          <a:lstStyle/>
          <a:p>
            <a:pPr algn="ctr"/>
            <a:r>
              <a:rPr lang="ja-JP" altLang="en-US" b="1" dirty="0" smtClean="0">
                <a:latin typeface="メイリオ"/>
                <a:ea typeface="メイリオ"/>
                <a:cs typeface="メイリオ"/>
              </a:rPr>
              <a:t>補正なし</a:t>
            </a:r>
            <a:r>
              <a:rPr lang="en-US" altLang="ja-JP" b="1" dirty="0" smtClean="0">
                <a:latin typeface="メイリオ"/>
                <a:ea typeface="メイリオ"/>
                <a:cs typeface="メイリオ"/>
              </a:rPr>
              <a:t> (EE=12%)</a:t>
            </a:r>
            <a:endParaRPr kumimoji="1" lang="ja-JP" altLang="en-US" b="1" dirty="0">
              <a:latin typeface="メイリオ"/>
              <a:ea typeface="メイリオ"/>
              <a:cs typeface="メイリオ"/>
            </a:endParaRPr>
          </a:p>
        </p:txBody>
      </p:sp>
      <p:pic>
        <p:nvPicPr>
          <p:cNvPr id="7" name="図 6"/>
          <p:cNvPicPr>
            <a:picLocks noChangeAspect="1"/>
          </p:cNvPicPr>
          <p:nvPr/>
        </p:nvPicPr>
        <p:blipFill rotWithShape="1">
          <a:blip r:embed="rId2"/>
          <a:srcRect t="50894"/>
          <a:stretch/>
        </p:blipFill>
        <p:spPr>
          <a:xfrm>
            <a:off x="160867" y="4559303"/>
            <a:ext cx="4222997" cy="1550810"/>
          </a:xfrm>
          <a:prstGeom prst="rect">
            <a:avLst/>
          </a:prstGeom>
        </p:spPr>
      </p:pic>
      <p:sp>
        <p:nvSpPr>
          <p:cNvPr id="8" name="テキスト ボックス 7"/>
          <p:cNvSpPr txBox="1"/>
          <p:nvPr/>
        </p:nvSpPr>
        <p:spPr>
          <a:xfrm>
            <a:off x="1133586" y="4260526"/>
            <a:ext cx="2230035" cy="369332"/>
          </a:xfrm>
          <a:prstGeom prst="rect">
            <a:avLst/>
          </a:prstGeom>
          <a:noFill/>
        </p:spPr>
        <p:txBody>
          <a:bodyPr wrap="none" rtlCol="0">
            <a:spAutoFit/>
          </a:bodyPr>
          <a:lstStyle/>
          <a:p>
            <a:pPr algn="ctr"/>
            <a:r>
              <a:rPr kumimoji="1" lang="en-US" altLang="ja-JP" b="1" dirty="0" smtClean="0">
                <a:latin typeface="メイリオ"/>
                <a:ea typeface="メイリオ"/>
                <a:cs typeface="メイリオ"/>
              </a:rPr>
              <a:t>GLAO (EE=17%)</a:t>
            </a:r>
            <a:endParaRPr kumimoji="1" lang="ja-JP" altLang="en-US" b="1" dirty="0">
              <a:latin typeface="メイリオ"/>
              <a:ea typeface="メイリオ"/>
              <a:cs typeface="メイリオ"/>
            </a:endParaRPr>
          </a:p>
        </p:txBody>
      </p:sp>
      <p:pic>
        <p:nvPicPr>
          <p:cNvPr id="9" name="図 8"/>
          <p:cNvPicPr>
            <a:picLocks noChangeAspect="1"/>
          </p:cNvPicPr>
          <p:nvPr/>
        </p:nvPicPr>
        <p:blipFill rotWithShape="1">
          <a:blip r:embed="rId3"/>
          <a:srcRect t="48217"/>
          <a:stretch/>
        </p:blipFill>
        <p:spPr>
          <a:xfrm>
            <a:off x="4694309" y="4476015"/>
            <a:ext cx="4322692" cy="1634098"/>
          </a:xfrm>
          <a:prstGeom prst="rect">
            <a:avLst/>
          </a:prstGeom>
        </p:spPr>
      </p:pic>
      <p:sp>
        <p:nvSpPr>
          <p:cNvPr id="10" name="テキスト ボックス 9"/>
          <p:cNvSpPr txBox="1"/>
          <p:nvPr/>
        </p:nvSpPr>
        <p:spPr>
          <a:xfrm>
            <a:off x="5575121" y="4228260"/>
            <a:ext cx="2203097" cy="369332"/>
          </a:xfrm>
          <a:prstGeom prst="rect">
            <a:avLst/>
          </a:prstGeom>
          <a:noFill/>
        </p:spPr>
        <p:txBody>
          <a:bodyPr wrap="none" rtlCol="0">
            <a:spAutoFit/>
          </a:bodyPr>
          <a:lstStyle/>
          <a:p>
            <a:pPr algn="ctr"/>
            <a:r>
              <a:rPr kumimoji="1" lang="en-US" altLang="ja-JP" b="1" dirty="0" smtClean="0">
                <a:latin typeface="メイリオ"/>
                <a:ea typeface="メイリオ"/>
                <a:cs typeface="メイリオ"/>
              </a:rPr>
              <a:t>SCAO (EE=41%)</a:t>
            </a:r>
            <a:endParaRPr kumimoji="1" lang="ja-JP" altLang="en-US" b="1" dirty="0">
              <a:latin typeface="メイリオ"/>
              <a:ea typeface="メイリオ"/>
              <a:cs typeface="メイリオ"/>
            </a:endParaRPr>
          </a:p>
        </p:txBody>
      </p:sp>
      <p:sp>
        <p:nvSpPr>
          <p:cNvPr id="11" name="テキスト ボックス 10"/>
          <p:cNvSpPr txBox="1"/>
          <p:nvPr/>
        </p:nvSpPr>
        <p:spPr>
          <a:xfrm>
            <a:off x="5524458" y="1646344"/>
            <a:ext cx="2304425" cy="369332"/>
          </a:xfrm>
          <a:prstGeom prst="rect">
            <a:avLst/>
          </a:prstGeom>
          <a:noFill/>
        </p:spPr>
        <p:txBody>
          <a:bodyPr wrap="none" rtlCol="0">
            <a:spAutoFit/>
          </a:bodyPr>
          <a:lstStyle/>
          <a:p>
            <a:pPr algn="ctr"/>
            <a:r>
              <a:rPr kumimoji="1" lang="en-US" altLang="ja-JP" b="1" dirty="0" smtClean="0">
                <a:solidFill>
                  <a:srgbClr val="FF0000"/>
                </a:solidFill>
                <a:latin typeface="メイリオ"/>
                <a:ea typeface="メイリオ"/>
                <a:cs typeface="メイリオ"/>
              </a:rPr>
              <a:t>MOAO (EE=25%)</a:t>
            </a:r>
            <a:endParaRPr kumimoji="1" lang="ja-JP" altLang="en-US" b="1" dirty="0">
              <a:solidFill>
                <a:srgbClr val="FF0000"/>
              </a:solidFill>
              <a:latin typeface="メイリオ"/>
              <a:ea typeface="メイリオ"/>
              <a:cs typeface="メイリオ"/>
            </a:endParaRPr>
          </a:p>
        </p:txBody>
      </p:sp>
    </p:spTree>
    <p:extLst>
      <p:ext uri="{BB962C8B-B14F-4D97-AF65-F5344CB8AC3E}">
        <p14:creationId xmlns:p14="http://schemas.microsoft.com/office/powerpoint/2010/main" val="25115747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Autofit/>
          </a:bodyPr>
          <a:lstStyle/>
          <a:p>
            <a:r>
              <a:rPr lang="ja-JP" altLang="en-US" sz="3200" b="1" i="1" dirty="0" smtClean="0">
                <a:latin typeface="メイリオ"/>
                <a:ea typeface="メイリオ"/>
                <a:cs typeface="メイリオ"/>
              </a:rPr>
              <a:t>複タイムステップトモグラフィ</a:t>
            </a:r>
            <a:r>
              <a:rPr lang="en-US" altLang="ja-JP" sz="3200" b="1" i="1" dirty="0" smtClean="0">
                <a:latin typeface="メイリオ"/>
                <a:ea typeface="メイリオ"/>
                <a:cs typeface="メイリオ"/>
              </a:rPr>
              <a:t/>
            </a:r>
            <a:br>
              <a:rPr lang="en-US" altLang="ja-JP" sz="3200" b="1" i="1" dirty="0" smtClean="0">
                <a:latin typeface="メイリオ"/>
                <a:ea typeface="メイリオ"/>
                <a:cs typeface="メイリオ"/>
              </a:rPr>
            </a:br>
            <a:r>
              <a:rPr lang="ja-JP" altLang="en-US" sz="3200" b="1" i="1" dirty="0" smtClean="0">
                <a:latin typeface="メイリオ"/>
                <a:ea typeface="メイリオ"/>
                <a:cs typeface="メイリオ"/>
              </a:rPr>
              <a:t>波面再構成の開発</a:t>
            </a:r>
            <a:endParaRPr kumimoji="1" lang="ja-JP" altLang="en-US" sz="3200" b="1" i="1" dirty="0">
              <a:latin typeface="メイリオ"/>
              <a:ea typeface="メイリオ"/>
              <a:cs typeface="メイリオ"/>
            </a:endParaRPr>
          </a:p>
        </p:txBody>
      </p:sp>
    </p:spTree>
    <p:extLst>
      <p:ext uri="{BB962C8B-B14F-4D97-AF65-F5344CB8AC3E}">
        <p14:creationId xmlns:p14="http://schemas.microsoft.com/office/powerpoint/2010/main" val="16405390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メイリオ"/>
                <a:ea typeface="メイリオ"/>
                <a:cs typeface="メイリオ"/>
              </a:rPr>
              <a:t>トモグラフィ推定</a:t>
            </a:r>
            <a:endParaRPr kumimoji="1" lang="ja-JP" altLang="en-US" b="1" dirty="0">
              <a:latin typeface="メイリオ"/>
              <a:ea typeface="メイリオ"/>
              <a:cs typeface="メイリオ"/>
            </a:endParaRPr>
          </a:p>
        </p:txBody>
      </p:sp>
      <p:cxnSp>
        <p:nvCxnSpPr>
          <p:cNvPr id="53" name="直線矢印コネクタ 52"/>
          <p:cNvCxnSpPr/>
          <p:nvPr/>
        </p:nvCxnSpPr>
        <p:spPr>
          <a:xfrm flipH="1">
            <a:off x="6103708" y="4644546"/>
            <a:ext cx="931334" cy="997458"/>
          </a:xfrm>
          <a:prstGeom prst="straightConnector1">
            <a:avLst/>
          </a:prstGeom>
          <a:ln w="1270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51" name="正方形/長方形 50"/>
          <p:cNvSpPr/>
          <p:nvPr/>
        </p:nvSpPr>
        <p:spPr>
          <a:xfrm>
            <a:off x="6056636" y="4877561"/>
            <a:ext cx="818444" cy="510444"/>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b="1" dirty="0" smtClean="0">
                <a:solidFill>
                  <a:schemeClr val="tx1"/>
                </a:solidFill>
                <a:latin typeface="Century Schoolbook"/>
                <a:cs typeface="Century Schoolbook"/>
              </a:rPr>
              <a:t>WFS</a:t>
            </a:r>
            <a:endParaRPr kumimoji="1" lang="ja-JP" altLang="en-US" sz="2000" b="1" dirty="0">
              <a:solidFill>
                <a:schemeClr val="tx1"/>
              </a:solidFill>
              <a:latin typeface="Century Schoolbook"/>
              <a:cs typeface="Century Schoolbook"/>
            </a:endParaRPr>
          </a:p>
        </p:txBody>
      </p:sp>
      <p:cxnSp>
        <p:nvCxnSpPr>
          <p:cNvPr id="55" name="直線矢印コネクタ 54"/>
          <p:cNvCxnSpPr/>
          <p:nvPr/>
        </p:nvCxnSpPr>
        <p:spPr>
          <a:xfrm>
            <a:off x="7035042" y="4644546"/>
            <a:ext cx="903111" cy="997458"/>
          </a:xfrm>
          <a:prstGeom prst="straightConnector1">
            <a:avLst/>
          </a:prstGeom>
          <a:ln w="1270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50" name="正方形/長方形 49"/>
          <p:cNvSpPr/>
          <p:nvPr/>
        </p:nvSpPr>
        <p:spPr>
          <a:xfrm>
            <a:off x="7174237" y="4877561"/>
            <a:ext cx="818444" cy="510444"/>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b="1" dirty="0" smtClean="0">
                <a:solidFill>
                  <a:schemeClr val="tx1"/>
                </a:solidFill>
                <a:latin typeface="Century Schoolbook"/>
                <a:cs typeface="Century Schoolbook"/>
              </a:rPr>
              <a:t>WFS</a:t>
            </a:r>
            <a:endParaRPr kumimoji="1" lang="ja-JP" altLang="en-US" sz="2000" b="1" dirty="0">
              <a:solidFill>
                <a:schemeClr val="tx1"/>
              </a:solidFill>
              <a:latin typeface="Century Schoolbook"/>
              <a:cs typeface="Century Schoolbook"/>
            </a:endParaRPr>
          </a:p>
        </p:txBody>
      </p:sp>
      <p:sp>
        <p:nvSpPr>
          <p:cNvPr id="58" name="テキスト ボックス 57"/>
          <p:cNvSpPr txBox="1"/>
          <p:nvPr/>
        </p:nvSpPr>
        <p:spPr>
          <a:xfrm>
            <a:off x="5859099" y="5642004"/>
            <a:ext cx="453920" cy="400110"/>
          </a:xfrm>
          <a:prstGeom prst="rect">
            <a:avLst/>
          </a:prstGeom>
          <a:noFill/>
        </p:spPr>
        <p:txBody>
          <a:bodyPr wrap="none" rtlCol="0">
            <a:spAutoFit/>
          </a:bodyPr>
          <a:lstStyle/>
          <a:p>
            <a:r>
              <a:rPr kumimoji="1" lang="en-US" altLang="ja-JP" sz="2000" b="1" dirty="0" smtClean="0">
                <a:latin typeface="Century Schoolbook"/>
                <a:cs typeface="Century Schoolbook"/>
              </a:rPr>
              <a:t>S</a:t>
            </a:r>
            <a:r>
              <a:rPr kumimoji="1" lang="en-US" altLang="ja-JP" sz="2000" b="1" baseline="-25000" dirty="0" smtClean="0">
                <a:latin typeface="Century Schoolbook"/>
                <a:cs typeface="Century Schoolbook"/>
              </a:rPr>
              <a:t>1</a:t>
            </a:r>
            <a:endParaRPr kumimoji="1" lang="ja-JP" altLang="en-US" sz="2000" b="1" baseline="-25000" dirty="0">
              <a:latin typeface="Century Schoolbook"/>
              <a:cs typeface="Century Schoolbook"/>
            </a:endParaRPr>
          </a:p>
        </p:txBody>
      </p:sp>
      <p:sp>
        <p:nvSpPr>
          <p:cNvPr id="59" name="テキスト ボックス 58"/>
          <p:cNvSpPr txBox="1"/>
          <p:nvPr/>
        </p:nvSpPr>
        <p:spPr>
          <a:xfrm>
            <a:off x="7823461" y="5642004"/>
            <a:ext cx="453920" cy="400110"/>
          </a:xfrm>
          <a:prstGeom prst="rect">
            <a:avLst/>
          </a:prstGeom>
          <a:noFill/>
        </p:spPr>
        <p:txBody>
          <a:bodyPr wrap="none" rtlCol="0">
            <a:spAutoFit/>
          </a:bodyPr>
          <a:lstStyle/>
          <a:p>
            <a:r>
              <a:rPr kumimoji="1" lang="en-US" altLang="ja-JP" sz="2000" b="1" dirty="0" smtClean="0">
                <a:latin typeface="Century Schoolbook"/>
                <a:cs typeface="Century Schoolbook"/>
              </a:rPr>
              <a:t>S</a:t>
            </a:r>
            <a:r>
              <a:rPr lang="en-US" altLang="ja-JP" sz="2000" b="1" baseline="-25000" dirty="0">
                <a:latin typeface="Century Schoolbook"/>
                <a:cs typeface="Century Schoolbook"/>
              </a:rPr>
              <a:t>2</a:t>
            </a:r>
            <a:endParaRPr kumimoji="1" lang="ja-JP" altLang="en-US" sz="2000" b="1" baseline="-25000" dirty="0">
              <a:latin typeface="Century Schoolbook"/>
              <a:cs typeface="Century Schoolbook"/>
            </a:endParaRPr>
          </a:p>
        </p:txBody>
      </p:sp>
      <p:sp>
        <p:nvSpPr>
          <p:cNvPr id="60" name="テキスト ボックス 59"/>
          <p:cNvSpPr txBox="1"/>
          <p:nvPr/>
        </p:nvSpPr>
        <p:spPr>
          <a:xfrm>
            <a:off x="7678638" y="3604472"/>
            <a:ext cx="547270" cy="400110"/>
          </a:xfrm>
          <a:prstGeom prst="rect">
            <a:avLst/>
          </a:prstGeom>
          <a:noFill/>
        </p:spPr>
        <p:txBody>
          <a:bodyPr wrap="none" rtlCol="0">
            <a:spAutoFit/>
          </a:bodyPr>
          <a:lstStyle/>
          <a:p>
            <a:r>
              <a:rPr lang="en-US" altLang="ja-JP" sz="2000" b="1" dirty="0" smtClean="0">
                <a:latin typeface="Century Schoolbook"/>
                <a:ea typeface="Osaka"/>
                <a:cs typeface="Century Schoolbook"/>
              </a:rPr>
              <a:t>W</a:t>
            </a:r>
            <a:r>
              <a:rPr lang="en-US" altLang="ja-JP" sz="2000" b="1" baseline="-25000" dirty="0" smtClean="0">
                <a:latin typeface="Century Schoolbook"/>
                <a:ea typeface="Osaka"/>
                <a:cs typeface="Century Schoolbook"/>
              </a:rPr>
              <a:t>1</a:t>
            </a:r>
            <a:endParaRPr kumimoji="1" lang="ja-JP" altLang="en-US" sz="2000" b="1" baseline="-25000" dirty="0">
              <a:latin typeface="Century Schoolbook"/>
              <a:ea typeface="Osaka"/>
              <a:cs typeface="Century Schoolbook"/>
            </a:endParaRPr>
          </a:p>
        </p:txBody>
      </p:sp>
      <p:sp>
        <p:nvSpPr>
          <p:cNvPr id="61" name="テキスト ボックス 60"/>
          <p:cNvSpPr txBox="1"/>
          <p:nvPr/>
        </p:nvSpPr>
        <p:spPr>
          <a:xfrm>
            <a:off x="7923497" y="2976094"/>
            <a:ext cx="547270" cy="400110"/>
          </a:xfrm>
          <a:prstGeom prst="rect">
            <a:avLst/>
          </a:prstGeom>
          <a:noFill/>
        </p:spPr>
        <p:txBody>
          <a:bodyPr wrap="none" rtlCol="0">
            <a:spAutoFit/>
          </a:bodyPr>
          <a:lstStyle/>
          <a:p>
            <a:r>
              <a:rPr lang="en-US" altLang="ja-JP" sz="2000" b="1" dirty="0" smtClean="0">
                <a:latin typeface="Century Schoolbook"/>
                <a:ea typeface="Osaka"/>
                <a:cs typeface="Century Schoolbook"/>
              </a:rPr>
              <a:t>W</a:t>
            </a:r>
            <a:r>
              <a:rPr lang="en-US" altLang="en-US" sz="2000" b="1" baseline="-25000" dirty="0">
                <a:latin typeface="Century Schoolbook"/>
                <a:ea typeface="Osaka"/>
                <a:cs typeface="Century Schoolbook"/>
              </a:rPr>
              <a:t>2</a:t>
            </a:r>
            <a:endParaRPr kumimoji="1" lang="ja-JP" altLang="en-US" sz="2000" b="1" baseline="-25000" dirty="0">
              <a:latin typeface="Century Schoolbook"/>
              <a:ea typeface="Osaka"/>
              <a:cs typeface="Century Schoolbook"/>
            </a:endParaRPr>
          </a:p>
        </p:txBody>
      </p:sp>
      <p:sp>
        <p:nvSpPr>
          <p:cNvPr id="62" name="テキスト ボックス 61"/>
          <p:cNvSpPr txBox="1"/>
          <p:nvPr/>
        </p:nvSpPr>
        <p:spPr>
          <a:xfrm>
            <a:off x="8212591" y="2263423"/>
            <a:ext cx="547270" cy="400110"/>
          </a:xfrm>
          <a:prstGeom prst="rect">
            <a:avLst/>
          </a:prstGeom>
          <a:noFill/>
        </p:spPr>
        <p:txBody>
          <a:bodyPr wrap="none" rtlCol="0">
            <a:spAutoFit/>
          </a:bodyPr>
          <a:lstStyle/>
          <a:p>
            <a:r>
              <a:rPr lang="en-US" altLang="ja-JP" sz="2000" b="1" dirty="0" smtClean="0">
                <a:latin typeface="Century Schoolbook"/>
                <a:ea typeface="Osaka"/>
                <a:cs typeface="Century Schoolbook"/>
              </a:rPr>
              <a:t>W</a:t>
            </a:r>
            <a:r>
              <a:rPr lang="en-US" altLang="en-US" sz="2000" b="1" baseline="-25000" dirty="0" smtClean="0">
                <a:latin typeface="Century Schoolbook"/>
                <a:ea typeface="Osaka"/>
                <a:cs typeface="Century Schoolbook"/>
              </a:rPr>
              <a:t>3</a:t>
            </a:r>
            <a:endParaRPr kumimoji="1" lang="ja-JP" altLang="en-US" sz="2000" b="1" baseline="-25000" dirty="0">
              <a:latin typeface="Century Schoolbook"/>
              <a:ea typeface="Osaka"/>
              <a:cs typeface="Century Schoolbook"/>
            </a:endParaRPr>
          </a:p>
        </p:txBody>
      </p:sp>
      <p:sp>
        <p:nvSpPr>
          <p:cNvPr id="64" name="テキスト ボックス 63"/>
          <p:cNvSpPr txBox="1"/>
          <p:nvPr/>
        </p:nvSpPr>
        <p:spPr>
          <a:xfrm>
            <a:off x="1261991" y="3056951"/>
            <a:ext cx="371165" cy="461665"/>
          </a:xfrm>
          <a:prstGeom prst="rect">
            <a:avLst/>
          </a:prstGeom>
          <a:noFill/>
        </p:spPr>
        <p:txBody>
          <a:bodyPr wrap="none" rtlCol="0">
            <a:spAutoFit/>
          </a:bodyPr>
          <a:lstStyle/>
          <a:p>
            <a:r>
              <a:rPr kumimoji="1" lang="en-US" altLang="ja-JP" sz="2400" b="1" dirty="0" smtClean="0">
                <a:latin typeface="Century Schoolbook"/>
                <a:cs typeface="Century Schoolbook"/>
              </a:rPr>
              <a:t>=</a:t>
            </a:r>
          </a:p>
        </p:txBody>
      </p:sp>
      <p:sp>
        <p:nvSpPr>
          <p:cNvPr id="65" name="テキスト ボックス 64"/>
          <p:cNvSpPr txBox="1"/>
          <p:nvPr/>
        </p:nvSpPr>
        <p:spPr>
          <a:xfrm>
            <a:off x="1617476" y="3056951"/>
            <a:ext cx="452468" cy="461665"/>
          </a:xfrm>
          <a:prstGeom prst="rect">
            <a:avLst/>
          </a:prstGeom>
          <a:noFill/>
        </p:spPr>
        <p:txBody>
          <a:bodyPr wrap="none" rtlCol="0">
            <a:spAutoFit/>
          </a:bodyPr>
          <a:lstStyle/>
          <a:p>
            <a:r>
              <a:rPr kumimoji="1" lang="en-US" altLang="ja-JP" sz="2400" b="1" dirty="0" smtClean="0">
                <a:latin typeface="Century Schoolbook"/>
                <a:cs typeface="Century Schoolbook"/>
              </a:rPr>
              <a:t>H</a:t>
            </a:r>
          </a:p>
        </p:txBody>
      </p:sp>
      <p:sp>
        <p:nvSpPr>
          <p:cNvPr id="67" name="テキスト ボックス 66"/>
          <p:cNvSpPr txBox="1"/>
          <p:nvPr/>
        </p:nvSpPr>
        <p:spPr>
          <a:xfrm>
            <a:off x="3083047" y="3056951"/>
            <a:ext cx="371165" cy="461665"/>
          </a:xfrm>
          <a:prstGeom prst="rect">
            <a:avLst/>
          </a:prstGeom>
          <a:noFill/>
        </p:spPr>
        <p:txBody>
          <a:bodyPr wrap="none" rtlCol="0">
            <a:spAutoFit/>
          </a:bodyPr>
          <a:lstStyle/>
          <a:p>
            <a:r>
              <a:rPr lang="en-US" altLang="ja-JP" sz="2400" b="1" dirty="0">
                <a:latin typeface="Century Schoolbook"/>
                <a:cs typeface="Century Schoolbook"/>
              </a:rPr>
              <a:t>+</a:t>
            </a:r>
            <a:endParaRPr kumimoji="1" lang="en-US" altLang="ja-JP" sz="2400" b="1" dirty="0" smtClean="0">
              <a:latin typeface="Century Schoolbook"/>
              <a:cs typeface="Century Schoolbook"/>
            </a:endParaRPr>
          </a:p>
        </p:txBody>
      </p:sp>
      <p:sp>
        <p:nvSpPr>
          <p:cNvPr id="63" name="テキスト ボックス 62"/>
          <p:cNvSpPr txBox="1"/>
          <p:nvPr/>
        </p:nvSpPr>
        <p:spPr>
          <a:xfrm>
            <a:off x="275270" y="2318287"/>
            <a:ext cx="900000" cy="1938992"/>
          </a:xfrm>
          <a:prstGeom prst="rect">
            <a:avLst/>
          </a:prstGeom>
          <a:noFill/>
        </p:spPr>
        <p:txBody>
          <a:bodyPr wrap="none" rtlCol="0">
            <a:spAutoFit/>
          </a:bodyPr>
          <a:lstStyle/>
          <a:p>
            <a:pPr algn="ctr"/>
            <a:r>
              <a:rPr lang="en-US" altLang="ja-JP" sz="2400" b="1" dirty="0" smtClean="0">
                <a:latin typeface="Century Schoolbook"/>
                <a:cs typeface="Century Schoolbook"/>
              </a:rPr>
              <a:t>S</a:t>
            </a:r>
            <a:r>
              <a:rPr lang="en-US" altLang="ja-JP" sz="2400" b="1" baseline="-25000" dirty="0" smtClean="0">
                <a:latin typeface="Century Schoolbook"/>
                <a:cs typeface="Century Schoolbook"/>
              </a:rPr>
              <a:t>1</a:t>
            </a:r>
            <a:r>
              <a:rPr lang="en-US" altLang="ja-JP" sz="2400" dirty="0" smtClean="0">
                <a:latin typeface="Century Schoolbook"/>
                <a:cs typeface="Century Schoolbook"/>
              </a:rPr>
              <a:t>(t)</a:t>
            </a:r>
          </a:p>
          <a:p>
            <a:pPr algn="ctr"/>
            <a:endParaRPr lang="en-US" altLang="ja-JP" sz="2400" b="1" dirty="0" smtClean="0">
              <a:latin typeface="Century Schoolbook"/>
              <a:cs typeface="Century Schoolbook"/>
            </a:endParaRPr>
          </a:p>
          <a:p>
            <a:pPr algn="ctr"/>
            <a:r>
              <a:rPr kumimoji="1" lang="en-US" altLang="ja-JP" sz="2400" b="1" dirty="0" smtClean="0">
                <a:latin typeface="Century Schoolbook"/>
                <a:cs typeface="Century Schoolbook"/>
              </a:rPr>
              <a:t>S</a:t>
            </a:r>
            <a:r>
              <a:rPr kumimoji="1" lang="en-US" altLang="ja-JP" sz="2400" b="1" baseline="-25000" dirty="0" smtClean="0">
                <a:latin typeface="Century Schoolbook"/>
                <a:cs typeface="Century Schoolbook"/>
              </a:rPr>
              <a:t>2</a:t>
            </a:r>
            <a:r>
              <a:rPr kumimoji="1" lang="en-US" altLang="ja-JP" sz="2400" dirty="0" smtClean="0">
                <a:latin typeface="Century Schoolbook"/>
                <a:cs typeface="Century Schoolbook"/>
              </a:rPr>
              <a:t>(t)</a:t>
            </a:r>
            <a:endParaRPr kumimoji="1" lang="en-US" altLang="ja-JP" sz="2400" baseline="-25000" dirty="0" smtClean="0">
              <a:latin typeface="Century Schoolbook"/>
              <a:cs typeface="Century Schoolbook"/>
            </a:endParaRPr>
          </a:p>
          <a:p>
            <a:pPr algn="ctr"/>
            <a:endParaRPr lang="en-US" altLang="ja-JP" sz="2400" b="1" dirty="0">
              <a:latin typeface="Century Schoolbook"/>
              <a:cs typeface="Century Schoolbook"/>
            </a:endParaRPr>
          </a:p>
          <a:p>
            <a:pPr algn="ctr"/>
            <a:r>
              <a:rPr kumimoji="1" lang="en-US" altLang="ja-JP" sz="2400" b="1" dirty="0" smtClean="0">
                <a:latin typeface="Century Schoolbook"/>
                <a:cs typeface="Century Schoolbook"/>
              </a:rPr>
              <a:t>S</a:t>
            </a:r>
            <a:r>
              <a:rPr kumimoji="1" lang="en-US" altLang="ja-JP" sz="2400" b="1" baseline="-25000" dirty="0" smtClean="0">
                <a:latin typeface="Century Schoolbook"/>
                <a:cs typeface="Century Schoolbook"/>
              </a:rPr>
              <a:t>3</a:t>
            </a:r>
            <a:r>
              <a:rPr kumimoji="1" lang="en-US" altLang="ja-JP" sz="2400" dirty="0" smtClean="0">
                <a:latin typeface="Century Schoolbook"/>
                <a:cs typeface="Century Schoolbook"/>
              </a:rPr>
              <a:t>(t)</a:t>
            </a:r>
            <a:endParaRPr kumimoji="1" lang="en-US" altLang="ja-JP" sz="2400" baseline="-25000" dirty="0" smtClean="0">
              <a:latin typeface="Century Schoolbook"/>
              <a:cs typeface="Century Schoolbook"/>
            </a:endParaRPr>
          </a:p>
        </p:txBody>
      </p:sp>
      <p:sp>
        <p:nvSpPr>
          <p:cNvPr id="66" name="テキスト ボックス 65"/>
          <p:cNvSpPr txBox="1"/>
          <p:nvPr/>
        </p:nvSpPr>
        <p:spPr>
          <a:xfrm>
            <a:off x="2090780" y="2318287"/>
            <a:ext cx="941985" cy="1938992"/>
          </a:xfrm>
          <a:prstGeom prst="rect">
            <a:avLst/>
          </a:prstGeom>
          <a:noFill/>
        </p:spPr>
        <p:txBody>
          <a:bodyPr wrap="none" rtlCol="0">
            <a:spAutoFit/>
          </a:bodyPr>
          <a:lstStyle/>
          <a:p>
            <a:r>
              <a:rPr lang="en-US" altLang="ja-JP" sz="2400" b="1" dirty="0" smtClean="0">
                <a:latin typeface="Century Schoolbook"/>
                <a:cs typeface="Century Schoolbook"/>
              </a:rPr>
              <a:t>W</a:t>
            </a:r>
            <a:r>
              <a:rPr lang="en-US" altLang="ja-JP" sz="2400" b="1" baseline="-25000" dirty="0" smtClean="0">
                <a:latin typeface="Century Schoolbook"/>
                <a:cs typeface="Century Schoolbook"/>
              </a:rPr>
              <a:t>1</a:t>
            </a:r>
            <a:r>
              <a:rPr lang="en-US" altLang="ja-JP" sz="2400" dirty="0" smtClean="0">
                <a:latin typeface="Century Schoolbook"/>
                <a:cs typeface="Century Schoolbook"/>
              </a:rPr>
              <a:t>(t)</a:t>
            </a:r>
            <a:endParaRPr lang="en-US" altLang="ja-JP" sz="2400" baseline="-25000" dirty="0" smtClean="0">
              <a:latin typeface="Century Schoolbook"/>
              <a:cs typeface="Century Schoolbook"/>
            </a:endParaRPr>
          </a:p>
          <a:p>
            <a:endParaRPr lang="en-US" altLang="ja-JP" sz="2400" b="1" dirty="0" smtClean="0">
              <a:latin typeface="Century Schoolbook"/>
              <a:cs typeface="Century Schoolbook"/>
            </a:endParaRPr>
          </a:p>
          <a:p>
            <a:r>
              <a:rPr lang="en-US" altLang="ja-JP" sz="2400" b="1" dirty="0" smtClean="0">
                <a:latin typeface="Century Schoolbook"/>
                <a:cs typeface="Century Schoolbook"/>
              </a:rPr>
              <a:t>W</a:t>
            </a:r>
            <a:r>
              <a:rPr kumimoji="1" lang="en-US" altLang="ja-JP" sz="2400" b="1" baseline="-25000" dirty="0" smtClean="0">
                <a:latin typeface="Century Schoolbook"/>
                <a:cs typeface="Century Schoolbook"/>
              </a:rPr>
              <a:t>2</a:t>
            </a:r>
            <a:r>
              <a:rPr kumimoji="1" lang="en-US" altLang="ja-JP" sz="2400" dirty="0" smtClean="0">
                <a:latin typeface="Century Schoolbook"/>
                <a:cs typeface="Century Schoolbook"/>
              </a:rPr>
              <a:t>(t)</a:t>
            </a:r>
            <a:endParaRPr kumimoji="1" lang="en-US" altLang="ja-JP" sz="2400" b="1" dirty="0" smtClean="0">
              <a:latin typeface="Century Schoolbook"/>
              <a:cs typeface="Century Schoolbook"/>
            </a:endParaRPr>
          </a:p>
          <a:p>
            <a:endParaRPr lang="en-US" altLang="ja-JP" sz="2400" b="1" dirty="0">
              <a:latin typeface="Century Schoolbook"/>
              <a:cs typeface="Century Schoolbook"/>
            </a:endParaRPr>
          </a:p>
          <a:p>
            <a:r>
              <a:rPr kumimoji="1" lang="en-US" altLang="ja-JP" sz="2400" b="1" dirty="0" smtClean="0">
                <a:latin typeface="Century Schoolbook"/>
                <a:cs typeface="Century Schoolbook"/>
              </a:rPr>
              <a:t>W</a:t>
            </a:r>
            <a:r>
              <a:rPr kumimoji="1" lang="en-US" altLang="ja-JP" sz="2400" b="1" baseline="-25000" dirty="0" smtClean="0">
                <a:latin typeface="Century Schoolbook"/>
                <a:cs typeface="Century Schoolbook"/>
              </a:rPr>
              <a:t>3</a:t>
            </a:r>
            <a:r>
              <a:rPr kumimoji="1" lang="en-US" altLang="ja-JP" sz="2400" dirty="0" smtClean="0">
                <a:latin typeface="Century Schoolbook"/>
                <a:cs typeface="Century Schoolbook"/>
              </a:rPr>
              <a:t>(t)</a:t>
            </a:r>
            <a:endParaRPr kumimoji="1" lang="en-US" altLang="ja-JP" sz="2400" b="1" baseline="-25000" dirty="0" smtClean="0">
              <a:latin typeface="Century Schoolbook"/>
              <a:cs typeface="Century Schoolbook"/>
            </a:endParaRPr>
          </a:p>
        </p:txBody>
      </p:sp>
      <p:sp>
        <p:nvSpPr>
          <p:cNvPr id="70" name="大かっこ 69"/>
          <p:cNvSpPr/>
          <p:nvPr/>
        </p:nvSpPr>
        <p:spPr>
          <a:xfrm>
            <a:off x="2110818" y="2315786"/>
            <a:ext cx="901908" cy="1943995"/>
          </a:xfrm>
          <a:prstGeom prst="bracketPair">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solidFill>
                <a:srgbClr val="000000"/>
              </a:solidFill>
            </a:endParaRPr>
          </a:p>
        </p:txBody>
      </p:sp>
      <p:sp>
        <p:nvSpPr>
          <p:cNvPr id="68" name="テキスト ボックス 67"/>
          <p:cNvSpPr txBox="1"/>
          <p:nvPr/>
        </p:nvSpPr>
        <p:spPr>
          <a:xfrm>
            <a:off x="3591292" y="2318287"/>
            <a:ext cx="803976" cy="1938992"/>
          </a:xfrm>
          <a:prstGeom prst="rect">
            <a:avLst/>
          </a:prstGeom>
          <a:noFill/>
        </p:spPr>
        <p:txBody>
          <a:bodyPr wrap="none" rtlCol="0">
            <a:spAutoFit/>
          </a:bodyPr>
          <a:lstStyle/>
          <a:p>
            <a:r>
              <a:rPr lang="en-US" altLang="ja-JP" sz="2400" b="1" dirty="0">
                <a:latin typeface="Century Schoolbook"/>
                <a:cs typeface="Century Schoolbook"/>
              </a:rPr>
              <a:t>e</a:t>
            </a:r>
            <a:r>
              <a:rPr lang="en-US" altLang="ja-JP" sz="2400" b="1" baseline="-25000" dirty="0" smtClean="0">
                <a:latin typeface="Century Schoolbook"/>
                <a:cs typeface="Century Schoolbook"/>
              </a:rPr>
              <a:t>1</a:t>
            </a:r>
            <a:r>
              <a:rPr lang="en-US" altLang="ja-JP" sz="2400" dirty="0" smtClean="0">
                <a:latin typeface="Century Schoolbook"/>
                <a:cs typeface="Century Schoolbook"/>
              </a:rPr>
              <a:t>(t)</a:t>
            </a:r>
            <a:endParaRPr lang="en-US" altLang="ja-JP" sz="2400" b="1" baseline="-25000" dirty="0" smtClean="0">
              <a:latin typeface="Century Schoolbook"/>
              <a:cs typeface="Century Schoolbook"/>
            </a:endParaRPr>
          </a:p>
          <a:p>
            <a:endParaRPr lang="en-US" altLang="ja-JP" sz="2400" b="1" dirty="0" smtClean="0">
              <a:latin typeface="Century Schoolbook"/>
              <a:cs typeface="Century Schoolbook"/>
            </a:endParaRPr>
          </a:p>
          <a:p>
            <a:r>
              <a:rPr lang="en-US" altLang="ja-JP" sz="2400" b="1" dirty="0" smtClean="0">
                <a:latin typeface="Century Schoolbook"/>
                <a:cs typeface="Century Schoolbook"/>
              </a:rPr>
              <a:t>e</a:t>
            </a:r>
            <a:r>
              <a:rPr kumimoji="1" lang="en-US" altLang="ja-JP" sz="2400" b="1" baseline="-25000" dirty="0" smtClean="0">
                <a:latin typeface="Century Schoolbook"/>
                <a:cs typeface="Century Schoolbook"/>
              </a:rPr>
              <a:t>2</a:t>
            </a:r>
            <a:r>
              <a:rPr kumimoji="1" lang="en-US" altLang="ja-JP" sz="2400" dirty="0" smtClean="0">
                <a:latin typeface="Century Schoolbook"/>
                <a:cs typeface="Century Schoolbook"/>
              </a:rPr>
              <a:t>(t)</a:t>
            </a:r>
            <a:endParaRPr kumimoji="1" lang="en-US" altLang="ja-JP" sz="2400" b="1" baseline="-25000" dirty="0" smtClean="0">
              <a:latin typeface="Century Schoolbook"/>
              <a:cs typeface="Century Schoolbook"/>
            </a:endParaRPr>
          </a:p>
          <a:p>
            <a:endParaRPr lang="en-US" altLang="ja-JP" sz="2400" b="1" dirty="0">
              <a:latin typeface="Century Schoolbook"/>
              <a:cs typeface="Century Schoolbook"/>
            </a:endParaRPr>
          </a:p>
          <a:p>
            <a:r>
              <a:rPr lang="en-US" altLang="ja-JP" sz="2400" b="1" dirty="0">
                <a:latin typeface="Century Schoolbook"/>
                <a:cs typeface="Century Schoolbook"/>
              </a:rPr>
              <a:t>e</a:t>
            </a:r>
            <a:r>
              <a:rPr kumimoji="1" lang="en-US" altLang="ja-JP" sz="2400" b="1" baseline="-25000" dirty="0" smtClean="0">
                <a:latin typeface="Century Schoolbook"/>
                <a:cs typeface="Century Schoolbook"/>
              </a:rPr>
              <a:t>3</a:t>
            </a:r>
            <a:r>
              <a:rPr kumimoji="1" lang="en-US" altLang="ja-JP" sz="2400" dirty="0" smtClean="0">
                <a:latin typeface="Century Schoolbook"/>
                <a:cs typeface="Century Schoolbook"/>
              </a:rPr>
              <a:t>(t)</a:t>
            </a:r>
            <a:endParaRPr kumimoji="1" lang="en-US" altLang="ja-JP" sz="2400" b="1" baseline="-25000" dirty="0" smtClean="0">
              <a:latin typeface="Century Schoolbook"/>
              <a:cs typeface="Century Schoolbook"/>
            </a:endParaRPr>
          </a:p>
        </p:txBody>
      </p:sp>
      <p:sp>
        <p:nvSpPr>
          <p:cNvPr id="75" name="テキスト ボックス 74"/>
          <p:cNvSpPr txBox="1"/>
          <p:nvPr/>
        </p:nvSpPr>
        <p:spPr>
          <a:xfrm>
            <a:off x="5073598" y="5852447"/>
            <a:ext cx="877163" cy="369332"/>
          </a:xfrm>
          <a:prstGeom prst="rect">
            <a:avLst/>
          </a:prstGeom>
          <a:noFill/>
        </p:spPr>
        <p:txBody>
          <a:bodyPr wrap="none" rtlCol="0">
            <a:spAutoFit/>
          </a:bodyPr>
          <a:lstStyle/>
          <a:p>
            <a:r>
              <a:rPr kumimoji="1" lang="ja-JP" altLang="en-US" dirty="0" smtClean="0">
                <a:latin typeface="メイリオ"/>
                <a:ea typeface="メイリオ"/>
                <a:cs typeface="メイリオ"/>
              </a:rPr>
              <a:t>測定値</a:t>
            </a:r>
            <a:endParaRPr kumimoji="1" lang="ja-JP" altLang="en-US" dirty="0">
              <a:latin typeface="メイリオ"/>
              <a:ea typeface="メイリオ"/>
              <a:cs typeface="メイリオ"/>
            </a:endParaRPr>
          </a:p>
        </p:txBody>
      </p:sp>
      <p:sp>
        <p:nvSpPr>
          <p:cNvPr id="77" name="テキスト ボックス 76"/>
          <p:cNvSpPr txBox="1"/>
          <p:nvPr/>
        </p:nvSpPr>
        <p:spPr>
          <a:xfrm>
            <a:off x="608256" y="1715524"/>
            <a:ext cx="1107996" cy="461665"/>
          </a:xfrm>
          <a:prstGeom prst="rect">
            <a:avLst/>
          </a:prstGeom>
          <a:noFill/>
        </p:spPr>
        <p:txBody>
          <a:bodyPr wrap="none" rtlCol="0">
            <a:spAutoFit/>
          </a:bodyPr>
          <a:lstStyle/>
          <a:p>
            <a:r>
              <a:rPr lang="ja-JP" altLang="en-US" sz="2400" b="1" dirty="0" smtClean="0">
                <a:latin typeface="メイリオ"/>
                <a:ea typeface="メイリオ"/>
                <a:cs typeface="メイリオ"/>
              </a:rPr>
              <a:t>逆問題</a:t>
            </a:r>
            <a:endParaRPr kumimoji="1" lang="ja-JP" altLang="en-US" sz="2400" b="1" dirty="0">
              <a:latin typeface="メイリオ"/>
              <a:ea typeface="メイリオ"/>
              <a:cs typeface="メイリオ"/>
            </a:endParaRPr>
          </a:p>
        </p:txBody>
      </p:sp>
      <p:sp>
        <p:nvSpPr>
          <p:cNvPr id="78" name="テキスト ボックス 77"/>
          <p:cNvSpPr txBox="1"/>
          <p:nvPr/>
        </p:nvSpPr>
        <p:spPr>
          <a:xfrm>
            <a:off x="3222715" y="1887302"/>
            <a:ext cx="1107996" cy="369332"/>
          </a:xfrm>
          <a:prstGeom prst="rect">
            <a:avLst/>
          </a:prstGeom>
          <a:noFill/>
        </p:spPr>
        <p:txBody>
          <a:bodyPr wrap="none" rtlCol="0">
            <a:spAutoFit/>
          </a:bodyPr>
          <a:lstStyle/>
          <a:p>
            <a:r>
              <a:rPr kumimoji="1" lang="ja-JP" altLang="en-US" dirty="0" smtClean="0">
                <a:latin typeface="メイリオ"/>
                <a:ea typeface="メイリオ"/>
                <a:cs typeface="メイリオ"/>
              </a:rPr>
              <a:t>測定誤差</a:t>
            </a:r>
            <a:endParaRPr kumimoji="1" lang="ja-JP" altLang="en-US" dirty="0">
              <a:latin typeface="メイリオ"/>
              <a:ea typeface="メイリオ"/>
              <a:cs typeface="メイリオ"/>
            </a:endParaRPr>
          </a:p>
        </p:txBody>
      </p:sp>
      <p:sp>
        <p:nvSpPr>
          <p:cNvPr id="79" name="下矢印 78"/>
          <p:cNvSpPr/>
          <p:nvPr/>
        </p:nvSpPr>
        <p:spPr>
          <a:xfrm>
            <a:off x="2008068" y="4473888"/>
            <a:ext cx="522111" cy="4092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1479602" y="5108889"/>
            <a:ext cx="2222033" cy="461665"/>
          </a:xfrm>
          <a:prstGeom prst="rect">
            <a:avLst/>
          </a:prstGeom>
          <a:noFill/>
        </p:spPr>
        <p:txBody>
          <a:bodyPr wrap="none" rtlCol="0">
            <a:spAutoFit/>
          </a:bodyPr>
          <a:lstStyle/>
          <a:p>
            <a:r>
              <a:rPr kumimoji="1" lang="en-US" altLang="ja-JP" sz="2400" b="1" dirty="0" smtClean="0">
                <a:latin typeface="Century Schoolbook"/>
                <a:cs typeface="Century Schoolbook"/>
              </a:rPr>
              <a:t>W</a:t>
            </a:r>
            <a:r>
              <a:rPr kumimoji="1" lang="en-US" altLang="ja-JP" sz="2400" dirty="0" smtClean="0">
                <a:latin typeface="Century Schoolbook"/>
                <a:cs typeface="Century Schoolbook"/>
              </a:rPr>
              <a:t>(t)</a:t>
            </a:r>
            <a:r>
              <a:rPr kumimoji="1" lang="en-US" altLang="ja-JP" sz="2400" b="1" dirty="0" smtClean="0">
                <a:latin typeface="Century Schoolbook"/>
                <a:cs typeface="Century Schoolbook"/>
              </a:rPr>
              <a:t> = H</a:t>
            </a:r>
            <a:r>
              <a:rPr kumimoji="1" lang="en-US" altLang="ja-JP" sz="2400" b="1" baseline="30000" dirty="0" smtClean="0">
                <a:latin typeface="Century Schoolbook"/>
                <a:cs typeface="Century Schoolbook"/>
              </a:rPr>
              <a:t>†</a:t>
            </a:r>
            <a:r>
              <a:rPr kumimoji="1" lang="en-US" altLang="ja-JP" sz="2400" b="1" dirty="0" smtClean="0">
                <a:latin typeface="Century Schoolbook"/>
                <a:cs typeface="Century Schoolbook"/>
              </a:rPr>
              <a:t> S</a:t>
            </a:r>
            <a:r>
              <a:rPr kumimoji="1" lang="en-US" altLang="ja-JP" sz="2400" dirty="0" smtClean="0">
                <a:latin typeface="Century Schoolbook"/>
                <a:cs typeface="Century Schoolbook"/>
              </a:rPr>
              <a:t>(t)</a:t>
            </a:r>
            <a:endParaRPr kumimoji="1" lang="ja-JP" altLang="en-US" sz="2400" baseline="30000" dirty="0">
              <a:latin typeface="Century Schoolbook"/>
              <a:cs typeface="Century Schoolbook"/>
            </a:endParaRPr>
          </a:p>
        </p:txBody>
      </p:sp>
      <p:sp>
        <p:nvSpPr>
          <p:cNvPr id="81" name="テキスト ボックス 80"/>
          <p:cNvSpPr txBox="1"/>
          <p:nvPr/>
        </p:nvSpPr>
        <p:spPr>
          <a:xfrm>
            <a:off x="1656133" y="5643886"/>
            <a:ext cx="1979987" cy="400110"/>
          </a:xfrm>
          <a:prstGeom prst="rect">
            <a:avLst/>
          </a:prstGeom>
          <a:noFill/>
        </p:spPr>
        <p:txBody>
          <a:bodyPr wrap="none" rtlCol="0">
            <a:spAutoFit/>
          </a:bodyPr>
          <a:lstStyle/>
          <a:p>
            <a:r>
              <a:rPr kumimoji="1" lang="en-US" altLang="ja-JP" sz="2000" dirty="0" smtClean="0">
                <a:latin typeface="Century Schoolbook"/>
                <a:cs typeface="Century Schoolbook"/>
              </a:rPr>
              <a:t>H</a:t>
            </a:r>
            <a:r>
              <a:rPr kumimoji="1" lang="en-US" altLang="ja-JP" sz="2000" baseline="30000" dirty="0" smtClean="0">
                <a:latin typeface="Century Schoolbook"/>
                <a:cs typeface="Century Schoolbook"/>
              </a:rPr>
              <a:t>†</a:t>
            </a:r>
            <a:r>
              <a:rPr kumimoji="1" lang="en-US" altLang="ja-JP" sz="2000" dirty="0" smtClean="0">
                <a:latin typeface="Century Schoolbook"/>
                <a:cs typeface="Century Schoolbook"/>
              </a:rPr>
              <a:t> : </a:t>
            </a:r>
            <a:r>
              <a:rPr lang="ja-JP" altLang="en-US" sz="2000" dirty="0" smtClean="0">
                <a:latin typeface="Century Schoolbook"/>
                <a:cs typeface="Century Schoolbook"/>
              </a:rPr>
              <a:t>再構成行列</a:t>
            </a:r>
            <a:endParaRPr kumimoji="1" lang="ja-JP" altLang="en-US" sz="2000" baseline="30000" dirty="0">
              <a:latin typeface="Century Schoolbook"/>
              <a:cs typeface="Century Schoolbook"/>
            </a:endParaRPr>
          </a:p>
        </p:txBody>
      </p:sp>
      <p:grpSp>
        <p:nvGrpSpPr>
          <p:cNvPr id="82" name="図形グループ 81"/>
          <p:cNvGrpSpPr>
            <a:grpSpLocks noChangeAspect="1"/>
          </p:cNvGrpSpPr>
          <p:nvPr/>
        </p:nvGrpSpPr>
        <p:grpSpPr>
          <a:xfrm>
            <a:off x="5512705" y="1405531"/>
            <a:ext cx="3008499" cy="3314436"/>
            <a:chOff x="737008" y="1785409"/>
            <a:chExt cx="2234385" cy="2461607"/>
          </a:xfrm>
        </p:grpSpPr>
        <p:sp>
          <p:nvSpPr>
            <p:cNvPr id="83" name="円/楕円 82"/>
            <p:cNvSpPr>
              <a:spLocks noChangeAspect="1"/>
            </p:cNvSpPr>
            <p:nvPr/>
          </p:nvSpPr>
          <p:spPr>
            <a:xfrm>
              <a:off x="1380065" y="3557022"/>
              <a:ext cx="942393" cy="210675"/>
            </a:xfrm>
            <a:prstGeom prst="ellipse">
              <a:avLst/>
            </a:prstGeom>
            <a:pattFill prst="wdDnDiag">
              <a:fgClr>
                <a:schemeClr val="accent1">
                  <a:lumMod val="60000"/>
                  <a:lumOff val="40000"/>
                </a:schemeClr>
              </a:fgClr>
              <a:bgClr>
                <a:schemeClr val="accent1">
                  <a:lumMod val="40000"/>
                  <a:lumOff val="60000"/>
                </a:schemeClr>
              </a:bgClr>
            </a:patt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84" name="円/楕円 83"/>
            <p:cNvSpPr>
              <a:spLocks noChangeAspect="1"/>
            </p:cNvSpPr>
            <p:nvPr/>
          </p:nvSpPr>
          <p:spPr>
            <a:xfrm>
              <a:off x="1168287" y="2989903"/>
              <a:ext cx="1365506" cy="305264"/>
            </a:xfrm>
            <a:prstGeom prst="ellipse">
              <a:avLst/>
            </a:prstGeom>
            <a:pattFill prst="wdDnDiag">
              <a:fgClr>
                <a:schemeClr val="accent1">
                  <a:lumMod val="60000"/>
                  <a:lumOff val="40000"/>
                </a:schemeClr>
              </a:fgClr>
              <a:bgClr>
                <a:schemeClr val="accent1">
                  <a:lumMod val="40000"/>
                  <a:lumOff val="60000"/>
                </a:schemeClr>
              </a:bgClr>
            </a:patt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85" name="円/楕円 84"/>
            <p:cNvSpPr>
              <a:spLocks noChangeAspect="1"/>
            </p:cNvSpPr>
            <p:nvPr/>
          </p:nvSpPr>
          <p:spPr>
            <a:xfrm>
              <a:off x="966346" y="2399311"/>
              <a:ext cx="1769390" cy="395557"/>
            </a:xfrm>
            <a:prstGeom prst="ellipse">
              <a:avLst/>
            </a:prstGeom>
            <a:pattFill prst="wdDnDiag">
              <a:fgClr>
                <a:schemeClr val="accent1">
                  <a:lumMod val="60000"/>
                  <a:lumOff val="40000"/>
                </a:schemeClr>
              </a:fgClr>
              <a:bgClr>
                <a:schemeClr val="accent1">
                  <a:lumMod val="40000"/>
                  <a:lumOff val="60000"/>
                </a:schemeClr>
              </a:bgClr>
            </a:patt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cxnSp>
          <p:nvCxnSpPr>
            <p:cNvPr id="86" name="直線コネクタ 85"/>
            <p:cNvCxnSpPr/>
            <p:nvPr/>
          </p:nvCxnSpPr>
          <p:spPr>
            <a:xfrm flipH="1" flipV="1">
              <a:off x="737008" y="2008354"/>
              <a:ext cx="730826" cy="1895027"/>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直線コネクタ 86"/>
            <p:cNvCxnSpPr/>
            <p:nvPr/>
          </p:nvCxnSpPr>
          <p:spPr>
            <a:xfrm flipV="1">
              <a:off x="2237134" y="2008354"/>
              <a:ext cx="734259" cy="1895027"/>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8" name="円/楕円 87"/>
            <p:cNvSpPr>
              <a:spLocks noChangeAspect="1"/>
            </p:cNvSpPr>
            <p:nvPr/>
          </p:nvSpPr>
          <p:spPr>
            <a:xfrm>
              <a:off x="1467832" y="2401714"/>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89" name="円/楕円 88"/>
            <p:cNvSpPr>
              <a:spLocks noChangeAspect="1"/>
            </p:cNvSpPr>
            <p:nvPr/>
          </p:nvSpPr>
          <p:spPr>
            <a:xfrm>
              <a:off x="1478332" y="2994962"/>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0" name="円/楕円 89"/>
            <p:cNvSpPr>
              <a:spLocks noChangeAspect="1"/>
            </p:cNvSpPr>
            <p:nvPr/>
          </p:nvSpPr>
          <p:spPr>
            <a:xfrm>
              <a:off x="1403462" y="3590659"/>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1" name="円/楕円 90"/>
            <p:cNvSpPr>
              <a:spLocks noChangeAspect="1"/>
            </p:cNvSpPr>
            <p:nvPr/>
          </p:nvSpPr>
          <p:spPr>
            <a:xfrm>
              <a:off x="1467832" y="3557022"/>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2" name="円/楕円 91"/>
            <p:cNvSpPr>
              <a:spLocks noChangeAspect="1"/>
            </p:cNvSpPr>
            <p:nvPr/>
          </p:nvSpPr>
          <p:spPr>
            <a:xfrm>
              <a:off x="1517635" y="3590659"/>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3" name="円/楕円 92"/>
            <p:cNvSpPr>
              <a:spLocks noChangeAspect="1"/>
            </p:cNvSpPr>
            <p:nvPr/>
          </p:nvSpPr>
          <p:spPr>
            <a:xfrm>
              <a:off x="1249614" y="3099962"/>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4" name="円/楕円 93"/>
            <p:cNvSpPr>
              <a:spLocks noChangeAspect="1"/>
            </p:cNvSpPr>
            <p:nvPr/>
          </p:nvSpPr>
          <p:spPr>
            <a:xfrm>
              <a:off x="1694374" y="3099962"/>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5" name="円/楕円 94"/>
            <p:cNvSpPr>
              <a:spLocks noChangeAspect="1"/>
            </p:cNvSpPr>
            <p:nvPr/>
          </p:nvSpPr>
          <p:spPr>
            <a:xfrm>
              <a:off x="1065605" y="2578753"/>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6" name="円/楕円 95"/>
            <p:cNvSpPr>
              <a:spLocks noChangeAspect="1"/>
            </p:cNvSpPr>
            <p:nvPr/>
          </p:nvSpPr>
          <p:spPr>
            <a:xfrm>
              <a:off x="1862982" y="2578753"/>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7" name="円/楕円 96"/>
            <p:cNvSpPr>
              <a:spLocks noChangeAspect="1"/>
            </p:cNvSpPr>
            <p:nvPr/>
          </p:nvSpPr>
          <p:spPr>
            <a:xfrm>
              <a:off x="1065605" y="2578753"/>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8" name="円/楕円 97"/>
            <p:cNvSpPr>
              <a:spLocks noChangeAspect="1"/>
            </p:cNvSpPr>
            <p:nvPr/>
          </p:nvSpPr>
          <p:spPr>
            <a:xfrm>
              <a:off x="1862982" y="2578417"/>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9" name="円/楕円 98"/>
            <p:cNvSpPr>
              <a:spLocks noChangeAspect="1"/>
            </p:cNvSpPr>
            <p:nvPr/>
          </p:nvSpPr>
          <p:spPr>
            <a:xfrm>
              <a:off x="1467834" y="3557022"/>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0" name="円/楕円 99"/>
            <p:cNvSpPr>
              <a:spLocks noChangeAspect="1"/>
            </p:cNvSpPr>
            <p:nvPr/>
          </p:nvSpPr>
          <p:spPr>
            <a:xfrm>
              <a:off x="1403462" y="3590659"/>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1" name="円/楕円 100"/>
            <p:cNvSpPr>
              <a:spLocks noChangeAspect="1"/>
            </p:cNvSpPr>
            <p:nvPr/>
          </p:nvSpPr>
          <p:spPr>
            <a:xfrm>
              <a:off x="1517635" y="3589441"/>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2" name="円/楕円 101"/>
            <p:cNvSpPr>
              <a:spLocks noChangeAspect="1"/>
            </p:cNvSpPr>
            <p:nvPr/>
          </p:nvSpPr>
          <p:spPr>
            <a:xfrm>
              <a:off x="1480740" y="2994962"/>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3" name="円/楕円 102"/>
            <p:cNvSpPr>
              <a:spLocks noChangeAspect="1"/>
            </p:cNvSpPr>
            <p:nvPr/>
          </p:nvSpPr>
          <p:spPr>
            <a:xfrm>
              <a:off x="1249614" y="3099962"/>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4" name="円/楕円 103"/>
            <p:cNvSpPr>
              <a:spLocks noChangeAspect="1"/>
            </p:cNvSpPr>
            <p:nvPr/>
          </p:nvSpPr>
          <p:spPr>
            <a:xfrm>
              <a:off x="1694374" y="3098760"/>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5" name="円/楕円 104"/>
            <p:cNvSpPr>
              <a:spLocks noChangeAspect="1"/>
            </p:cNvSpPr>
            <p:nvPr/>
          </p:nvSpPr>
          <p:spPr>
            <a:xfrm>
              <a:off x="1466522" y="2401669"/>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6" name="星 5 105"/>
            <p:cNvSpPr/>
            <p:nvPr/>
          </p:nvSpPr>
          <p:spPr>
            <a:xfrm>
              <a:off x="1772014" y="1785409"/>
              <a:ext cx="153859" cy="166325"/>
            </a:xfrm>
            <a:prstGeom prst="star5">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7" name="星 5 106"/>
            <p:cNvSpPr/>
            <p:nvPr/>
          </p:nvSpPr>
          <p:spPr>
            <a:xfrm>
              <a:off x="1172685" y="2008354"/>
              <a:ext cx="153859" cy="166325"/>
            </a:xfrm>
            <a:prstGeom prst="star5">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8" name="星 5 107"/>
            <p:cNvSpPr/>
            <p:nvPr/>
          </p:nvSpPr>
          <p:spPr>
            <a:xfrm>
              <a:off x="2370093" y="2008354"/>
              <a:ext cx="153859" cy="166325"/>
            </a:xfrm>
            <a:prstGeom prst="star5">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9" name="円柱 108"/>
            <p:cNvSpPr>
              <a:spLocks noChangeAspect="1"/>
            </p:cNvSpPr>
            <p:nvPr/>
          </p:nvSpPr>
          <p:spPr>
            <a:xfrm>
              <a:off x="1467833" y="3822449"/>
              <a:ext cx="769300" cy="424567"/>
            </a:xfrm>
            <a:prstGeom prst="can">
              <a:avLst>
                <a:gd name="adj" fmla="val 41753"/>
              </a:avLst>
            </a:prstGeom>
            <a:solidFill>
              <a:schemeClr val="bg1">
                <a:lumMod val="6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grpSp>
      <p:sp>
        <p:nvSpPr>
          <p:cNvPr id="110" name="円/楕円 109"/>
          <p:cNvSpPr>
            <a:spLocks noChangeAspect="1"/>
          </p:cNvSpPr>
          <p:nvPr/>
        </p:nvSpPr>
        <p:spPr>
          <a:xfrm>
            <a:off x="5512705" y="1398591"/>
            <a:ext cx="3008499" cy="672566"/>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11" name="テキスト ボックス 110"/>
          <p:cNvSpPr txBox="1"/>
          <p:nvPr/>
        </p:nvSpPr>
        <p:spPr>
          <a:xfrm>
            <a:off x="6558139" y="4364515"/>
            <a:ext cx="928459" cy="307777"/>
          </a:xfrm>
          <a:prstGeom prst="rect">
            <a:avLst/>
          </a:prstGeom>
          <a:noFill/>
        </p:spPr>
        <p:txBody>
          <a:bodyPr wrap="none" rtlCol="0">
            <a:spAutoFit/>
          </a:bodyPr>
          <a:lstStyle/>
          <a:p>
            <a:pPr algn="ctr"/>
            <a:r>
              <a:rPr lang="en-US" altLang="ja-JP" sz="1400" dirty="0" smtClean="0"/>
              <a:t>Telescope</a:t>
            </a:r>
            <a:endParaRPr kumimoji="1" lang="ja-JP" altLang="en-US" sz="1400" dirty="0"/>
          </a:p>
        </p:txBody>
      </p:sp>
      <p:sp>
        <p:nvSpPr>
          <p:cNvPr id="117" name="テキスト ボックス 116"/>
          <p:cNvSpPr txBox="1"/>
          <p:nvPr/>
        </p:nvSpPr>
        <p:spPr>
          <a:xfrm>
            <a:off x="6510503" y="1593666"/>
            <a:ext cx="1005403" cy="338554"/>
          </a:xfrm>
          <a:prstGeom prst="rect">
            <a:avLst/>
          </a:prstGeom>
          <a:noFill/>
        </p:spPr>
        <p:txBody>
          <a:bodyPr wrap="none" rtlCol="0">
            <a:spAutoFit/>
          </a:bodyPr>
          <a:lstStyle/>
          <a:p>
            <a:pPr algn="ctr"/>
            <a:r>
              <a:rPr kumimoji="1" lang="ja-JP" altLang="en-US" sz="1600" dirty="0" smtClean="0">
                <a:latin typeface="メイリオ"/>
                <a:ea typeface="メイリオ"/>
                <a:cs typeface="メイリオ"/>
              </a:rPr>
              <a:t>ガイド星</a:t>
            </a:r>
            <a:endParaRPr kumimoji="1" lang="ja-JP" altLang="en-US" sz="1600" dirty="0">
              <a:latin typeface="メイリオ"/>
              <a:ea typeface="メイリオ"/>
              <a:cs typeface="メイリオ"/>
            </a:endParaRPr>
          </a:p>
        </p:txBody>
      </p:sp>
      <p:sp>
        <p:nvSpPr>
          <p:cNvPr id="118" name="左大かっこ 117"/>
          <p:cNvSpPr/>
          <p:nvPr/>
        </p:nvSpPr>
        <p:spPr>
          <a:xfrm>
            <a:off x="5635318" y="2235356"/>
            <a:ext cx="242624" cy="1839231"/>
          </a:xfrm>
          <a:prstGeom prst="leftBracket">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19" name="テキスト ボックス 118"/>
          <p:cNvSpPr txBox="1"/>
          <p:nvPr/>
        </p:nvSpPr>
        <p:spPr>
          <a:xfrm rot="16200000">
            <a:off x="4727397" y="2965735"/>
            <a:ext cx="1338828" cy="369332"/>
          </a:xfrm>
          <a:prstGeom prst="rect">
            <a:avLst/>
          </a:prstGeom>
          <a:noFill/>
        </p:spPr>
        <p:txBody>
          <a:bodyPr wrap="none" rtlCol="0">
            <a:spAutoFit/>
          </a:bodyPr>
          <a:lstStyle/>
          <a:p>
            <a:pPr algn="ctr"/>
            <a:r>
              <a:rPr kumimoji="1" lang="ja-JP" altLang="en-US" dirty="0" smtClean="0">
                <a:latin typeface="メイリオ"/>
                <a:ea typeface="メイリオ"/>
                <a:cs typeface="メイリオ"/>
              </a:rPr>
              <a:t>大気ゆらぎ</a:t>
            </a:r>
            <a:endParaRPr kumimoji="1" lang="ja-JP" altLang="en-US" dirty="0">
              <a:latin typeface="メイリオ"/>
              <a:ea typeface="メイリオ"/>
              <a:cs typeface="メイリオ"/>
            </a:endParaRPr>
          </a:p>
        </p:txBody>
      </p:sp>
      <p:cxnSp>
        <p:nvCxnSpPr>
          <p:cNvPr id="121" name="直線矢印コネクタ 120"/>
          <p:cNvCxnSpPr>
            <a:stCxn id="111" idx="2"/>
          </p:cNvCxnSpPr>
          <p:nvPr/>
        </p:nvCxnSpPr>
        <p:spPr>
          <a:xfrm>
            <a:off x="7022369" y="4672292"/>
            <a:ext cx="6409" cy="1808487"/>
          </a:xfrm>
          <a:prstGeom prst="straightConnector1">
            <a:avLst/>
          </a:prstGeom>
          <a:ln w="1270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20" name="正方形/長方形 119"/>
          <p:cNvSpPr/>
          <p:nvPr/>
        </p:nvSpPr>
        <p:spPr>
          <a:xfrm>
            <a:off x="6627440" y="5568632"/>
            <a:ext cx="818444" cy="510444"/>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b="1" dirty="0" smtClean="0">
                <a:solidFill>
                  <a:schemeClr val="tx1"/>
                </a:solidFill>
                <a:latin typeface="Century Schoolbook"/>
                <a:cs typeface="Century Schoolbook"/>
              </a:rPr>
              <a:t>WFS</a:t>
            </a:r>
            <a:endParaRPr kumimoji="1" lang="ja-JP" altLang="en-US" sz="2000" b="1" dirty="0">
              <a:solidFill>
                <a:schemeClr val="tx1"/>
              </a:solidFill>
              <a:latin typeface="Century Schoolbook"/>
              <a:cs typeface="Century Schoolbook"/>
            </a:endParaRPr>
          </a:p>
        </p:txBody>
      </p:sp>
      <p:sp>
        <p:nvSpPr>
          <p:cNvPr id="124" name="テキスト ボックス 123"/>
          <p:cNvSpPr txBox="1"/>
          <p:nvPr/>
        </p:nvSpPr>
        <p:spPr>
          <a:xfrm>
            <a:off x="6841017" y="6410293"/>
            <a:ext cx="453920" cy="400110"/>
          </a:xfrm>
          <a:prstGeom prst="rect">
            <a:avLst/>
          </a:prstGeom>
          <a:noFill/>
        </p:spPr>
        <p:txBody>
          <a:bodyPr wrap="none" rtlCol="0">
            <a:spAutoFit/>
          </a:bodyPr>
          <a:lstStyle/>
          <a:p>
            <a:r>
              <a:rPr kumimoji="1" lang="en-US" altLang="ja-JP" sz="2000" b="1" dirty="0" smtClean="0">
                <a:latin typeface="Century Schoolbook"/>
                <a:cs typeface="Century Schoolbook"/>
              </a:rPr>
              <a:t>S</a:t>
            </a:r>
            <a:r>
              <a:rPr lang="en-US" altLang="ja-JP" sz="2000" b="1" baseline="-25000" dirty="0" smtClean="0">
                <a:latin typeface="Century Schoolbook"/>
                <a:cs typeface="Century Schoolbook"/>
              </a:rPr>
              <a:t>3</a:t>
            </a:r>
            <a:endParaRPr kumimoji="1" lang="ja-JP" altLang="en-US" sz="2000" b="1" baseline="-25000" dirty="0">
              <a:latin typeface="Century Schoolbook"/>
              <a:cs typeface="Century Schoolbook"/>
            </a:endParaRPr>
          </a:p>
        </p:txBody>
      </p:sp>
      <p:sp>
        <p:nvSpPr>
          <p:cNvPr id="126" name="大かっこ 125"/>
          <p:cNvSpPr/>
          <p:nvPr/>
        </p:nvSpPr>
        <p:spPr>
          <a:xfrm>
            <a:off x="310315" y="2315786"/>
            <a:ext cx="829910" cy="1943995"/>
          </a:xfrm>
          <a:prstGeom prst="bracketPair">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solidFill>
                <a:srgbClr val="000000"/>
              </a:solidFill>
            </a:endParaRPr>
          </a:p>
        </p:txBody>
      </p:sp>
      <p:sp>
        <p:nvSpPr>
          <p:cNvPr id="127" name="大かっこ 126"/>
          <p:cNvSpPr/>
          <p:nvPr/>
        </p:nvSpPr>
        <p:spPr>
          <a:xfrm>
            <a:off x="3542326" y="2315786"/>
            <a:ext cx="901908" cy="1943995"/>
          </a:xfrm>
          <a:prstGeom prst="bracketPair">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solidFill>
                <a:srgbClr val="000000"/>
              </a:solidFill>
            </a:endParaRPr>
          </a:p>
        </p:txBody>
      </p:sp>
    </p:spTree>
    <p:extLst>
      <p:ext uri="{BB962C8B-B14F-4D97-AF65-F5344CB8AC3E}">
        <p14:creationId xmlns:p14="http://schemas.microsoft.com/office/powerpoint/2010/main" val="5607077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図形グループ 51"/>
          <p:cNvGrpSpPr>
            <a:grpSpLocks noChangeAspect="1"/>
          </p:cNvGrpSpPr>
          <p:nvPr/>
        </p:nvGrpSpPr>
        <p:grpSpPr>
          <a:xfrm>
            <a:off x="5540927" y="1405531"/>
            <a:ext cx="3008499" cy="3314436"/>
            <a:chOff x="737008" y="1785409"/>
            <a:chExt cx="2234385" cy="2461607"/>
          </a:xfrm>
        </p:grpSpPr>
        <p:sp>
          <p:nvSpPr>
            <p:cNvPr id="54" name="円/楕円 53"/>
            <p:cNvSpPr>
              <a:spLocks noChangeAspect="1"/>
            </p:cNvSpPr>
            <p:nvPr/>
          </p:nvSpPr>
          <p:spPr>
            <a:xfrm>
              <a:off x="1380065" y="3557022"/>
              <a:ext cx="942393" cy="210675"/>
            </a:xfrm>
            <a:prstGeom prst="ellipse">
              <a:avLst/>
            </a:prstGeom>
            <a:pattFill prst="wdDnDiag">
              <a:fgClr>
                <a:schemeClr val="accent1">
                  <a:lumMod val="60000"/>
                  <a:lumOff val="40000"/>
                </a:schemeClr>
              </a:fgClr>
              <a:bgClr>
                <a:schemeClr val="accent1">
                  <a:lumMod val="40000"/>
                  <a:lumOff val="60000"/>
                </a:schemeClr>
              </a:bgClr>
            </a:patt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56" name="円/楕円 55"/>
            <p:cNvSpPr>
              <a:spLocks noChangeAspect="1"/>
            </p:cNvSpPr>
            <p:nvPr/>
          </p:nvSpPr>
          <p:spPr>
            <a:xfrm>
              <a:off x="1168287" y="2989903"/>
              <a:ext cx="1365506" cy="305264"/>
            </a:xfrm>
            <a:prstGeom prst="ellipse">
              <a:avLst/>
            </a:prstGeom>
            <a:pattFill prst="wdDnDiag">
              <a:fgClr>
                <a:schemeClr val="accent1">
                  <a:lumMod val="60000"/>
                  <a:lumOff val="40000"/>
                </a:schemeClr>
              </a:fgClr>
              <a:bgClr>
                <a:schemeClr val="accent1">
                  <a:lumMod val="40000"/>
                  <a:lumOff val="60000"/>
                </a:schemeClr>
              </a:bgClr>
            </a:patt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57" name="円/楕円 56"/>
            <p:cNvSpPr>
              <a:spLocks noChangeAspect="1"/>
            </p:cNvSpPr>
            <p:nvPr/>
          </p:nvSpPr>
          <p:spPr>
            <a:xfrm>
              <a:off x="966346" y="2399311"/>
              <a:ext cx="1769390" cy="395557"/>
            </a:xfrm>
            <a:prstGeom prst="ellipse">
              <a:avLst/>
            </a:prstGeom>
            <a:pattFill prst="wdDnDiag">
              <a:fgClr>
                <a:schemeClr val="accent1">
                  <a:lumMod val="60000"/>
                  <a:lumOff val="40000"/>
                </a:schemeClr>
              </a:fgClr>
              <a:bgClr>
                <a:schemeClr val="accent1">
                  <a:lumMod val="40000"/>
                  <a:lumOff val="60000"/>
                </a:schemeClr>
              </a:bgClr>
            </a:patt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cxnSp>
          <p:nvCxnSpPr>
            <p:cNvPr id="82" name="直線コネクタ 81"/>
            <p:cNvCxnSpPr/>
            <p:nvPr/>
          </p:nvCxnSpPr>
          <p:spPr>
            <a:xfrm flipH="1" flipV="1">
              <a:off x="737008" y="2008354"/>
              <a:ext cx="730826" cy="1895027"/>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3" name="直線コネクタ 82"/>
            <p:cNvCxnSpPr/>
            <p:nvPr/>
          </p:nvCxnSpPr>
          <p:spPr>
            <a:xfrm flipV="1">
              <a:off x="2237134" y="2008354"/>
              <a:ext cx="734259" cy="1895027"/>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円/楕円 83"/>
            <p:cNvSpPr>
              <a:spLocks noChangeAspect="1"/>
            </p:cNvSpPr>
            <p:nvPr/>
          </p:nvSpPr>
          <p:spPr>
            <a:xfrm>
              <a:off x="1467832" y="2401714"/>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85" name="円/楕円 84"/>
            <p:cNvSpPr>
              <a:spLocks noChangeAspect="1"/>
            </p:cNvSpPr>
            <p:nvPr/>
          </p:nvSpPr>
          <p:spPr>
            <a:xfrm>
              <a:off x="1478332" y="2994962"/>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86" name="円/楕円 85"/>
            <p:cNvSpPr>
              <a:spLocks noChangeAspect="1"/>
            </p:cNvSpPr>
            <p:nvPr/>
          </p:nvSpPr>
          <p:spPr>
            <a:xfrm>
              <a:off x="1403462" y="3590659"/>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87" name="円/楕円 86"/>
            <p:cNvSpPr>
              <a:spLocks noChangeAspect="1"/>
            </p:cNvSpPr>
            <p:nvPr/>
          </p:nvSpPr>
          <p:spPr>
            <a:xfrm>
              <a:off x="1467832" y="3557022"/>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88" name="円/楕円 87"/>
            <p:cNvSpPr>
              <a:spLocks noChangeAspect="1"/>
            </p:cNvSpPr>
            <p:nvPr/>
          </p:nvSpPr>
          <p:spPr>
            <a:xfrm>
              <a:off x="1517635" y="3590659"/>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89" name="円/楕円 88"/>
            <p:cNvSpPr>
              <a:spLocks noChangeAspect="1"/>
            </p:cNvSpPr>
            <p:nvPr/>
          </p:nvSpPr>
          <p:spPr>
            <a:xfrm>
              <a:off x="1249614" y="3099962"/>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0" name="円/楕円 89"/>
            <p:cNvSpPr>
              <a:spLocks noChangeAspect="1"/>
            </p:cNvSpPr>
            <p:nvPr/>
          </p:nvSpPr>
          <p:spPr>
            <a:xfrm>
              <a:off x="1694374" y="3099962"/>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1" name="円/楕円 90"/>
            <p:cNvSpPr>
              <a:spLocks noChangeAspect="1"/>
            </p:cNvSpPr>
            <p:nvPr/>
          </p:nvSpPr>
          <p:spPr>
            <a:xfrm>
              <a:off x="1065605" y="2578753"/>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2" name="円/楕円 91"/>
            <p:cNvSpPr>
              <a:spLocks noChangeAspect="1"/>
            </p:cNvSpPr>
            <p:nvPr/>
          </p:nvSpPr>
          <p:spPr>
            <a:xfrm>
              <a:off x="1862982" y="2578753"/>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3" name="円/楕円 92"/>
            <p:cNvSpPr>
              <a:spLocks noChangeAspect="1"/>
            </p:cNvSpPr>
            <p:nvPr/>
          </p:nvSpPr>
          <p:spPr>
            <a:xfrm>
              <a:off x="1065605" y="2578753"/>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4" name="円/楕円 93"/>
            <p:cNvSpPr>
              <a:spLocks noChangeAspect="1"/>
            </p:cNvSpPr>
            <p:nvPr/>
          </p:nvSpPr>
          <p:spPr>
            <a:xfrm>
              <a:off x="1862982" y="2578417"/>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5" name="円/楕円 94"/>
            <p:cNvSpPr>
              <a:spLocks noChangeAspect="1"/>
            </p:cNvSpPr>
            <p:nvPr/>
          </p:nvSpPr>
          <p:spPr>
            <a:xfrm>
              <a:off x="1467834" y="3557022"/>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6" name="円/楕円 95"/>
            <p:cNvSpPr>
              <a:spLocks noChangeAspect="1"/>
            </p:cNvSpPr>
            <p:nvPr/>
          </p:nvSpPr>
          <p:spPr>
            <a:xfrm>
              <a:off x="1403462" y="3590659"/>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7" name="円/楕円 96"/>
            <p:cNvSpPr>
              <a:spLocks noChangeAspect="1"/>
            </p:cNvSpPr>
            <p:nvPr/>
          </p:nvSpPr>
          <p:spPr>
            <a:xfrm>
              <a:off x="1517635" y="3589441"/>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8" name="円/楕円 97"/>
            <p:cNvSpPr>
              <a:spLocks noChangeAspect="1"/>
            </p:cNvSpPr>
            <p:nvPr/>
          </p:nvSpPr>
          <p:spPr>
            <a:xfrm>
              <a:off x="1480740" y="2994962"/>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9" name="円/楕円 98"/>
            <p:cNvSpPr>
              <a:spLocks noChangeAspect="1"/>
            </p:cNvSpPr>
            <p:nvPr/>
          </p:nvSpPr>
          <p:spPr>
            <a:xfrm>
              <a:off x="1249614" y="3099962"/>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0" name="円/楕円 99"/>
            <p:cNvSpPr>
              <a:spLocks noChangeAspect="1"/>
            </p:cNvSpPr>
            <p:nvPr/>
          </p:nvSpPr>
          <p:spPr>
            <a:xfrm>
              <a:off x="1694374" y="3098760"/>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1" name="円/楕円 100"/>
            <p:cNvSpPr>
              <a:spLocks noChangeAspect="1"/>
            </p:cNvSpPr>
            <p:nvPr/>
          </p:nvSpPr>
          <p:spPr>
            <a:xfrm>
              <a:off x="1466522" y="2401669"/>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2" name="星 5 101"/>
            <p:cNvSpPr/>
            <p:nvPr/>
          </p:nvSpPr>
          <p:spPr>
            <a:xfrm>
              <a:off x="1772014" y="1785409"/>
              <a:ext cx="153859" cy="166325"/>
            </a:xfrm>
            <a:prstGeom prst="star5">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3" name="星 5 102"/>
            <p:cNvSpPr/>
            <p:nvPr/>
          </p:nvSpPr>
          <p:spPr>
            <a:xfrm>
              <a:off x="1172685" y="2008354"/>
              <a:ext cx="153859" cy="166325"/>
            </a:xfrm>
            <a:prstGeom prst="star5">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4" name="星 5 103"/>
            <p:cNvSpPr/>
            <p:nvPr/>
          </p:nvSpPr>
          <p:spPr>
            <a:xfrm>
              <a:off x="2370093" y="2008354"/>
              <a:ext cx="153859" cy="166325"/>
            </a:xfrm>
            <a:prstGeom prst="star5">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5" name="円柱 104"/>
            <p:cNvSpPr>
              <a:spLocks noChangeAspect="1"/>
            </p:cNvSpPr>
            <p:nvPr/>
          </p:nvSpPr>
          <p:spPr>
            <a:xfrm>
              <a:off x="1467833" y="3822449"/>
              <a:ext cx="769300" cy="424567"/>
            </a:xfrm>
            <a:prstGeom prst="can">
              <a:avLst>
                <a:gd name="adj" fmla="val 41753"/>
              </a:avLst>
            </a:prstGeom>
            <a:solidFill>
              <a:schemeClr val="bg1">
                <a:lumMod val="6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grpSp>
      <p:sp>
        <p:nvSpPr>
          <p:cNvPr id="2" name="タイトル 1"/>
          <p:cNvSpPr>
            <a:spLocks noGrp="1"/>
          </p:cNvSpPr>
          <p:nvPr>
            <p:ph type="title"/>
          </p:nvPr>
        </p:nvSpPr>
        <p:spPr/>
        <p:txBody>
          <a:bodyPr>
            <a:normAutofit/>
          </a:bodyPr>
          <a:lstStyle/>
          <a:p>
            <a:r>
              <a:rPr kumimoji="1" lang="ja-JP" altLang="en-US" sz="3600" b="1" dirty="0" smtClean="0">
                <a:latin typeface="メイリオ"/>
                <a:ea typeface="メイリオ"/>
                <a:cs typeface="メイリオ"/>
              </a:rPr>
              <a:t>トモグラフィにおける情報不足</a:t>
            </a:r>
            <a:endParaRPr kumimoji="1" lang="ja-JP" altLang="en-US" sz="3600" b="1" dirty="0">
              <a:latin typeface="メイリオ"/>
              <a:ea typeface="メイリオ"/>
              <a:cs typeface="メイリオ"/>
            </a:endParaRPr>
          </a:p>
        </p:txBody>
      </p:sp>
      <p:cxnSp>
        <p:nvCxnSpPr>
          <p:cNvPr id="33" name="直線矢印コネクタ 32"/>
          <p:cNvCxnSpPr/>
          <p:nvPr/>
        </p:nvCxnSpPr>
        <p:spPr>
          <a:xfrm>
            <a:off x="2871052" y="1617693"/>
            <a:ext cx="3222351" cy="849166"/>
          </a:xfrm>
          <a:prstGeom prst="straightConnector1">
            <a:avLst/>
          </a:prstGeom>
          <a:ln w="12700">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p:nvPr/>
        </p:nvCxnSpPr>
        <p:spPr>
          <a:xfrm>
            <a:off x="2871052" y="1617693"/>
            <a:ext cx="3331854" cy="1546904"/>
          </a:xfrm>
          <a:prstGeom prst="straightConnector1">
            <a:avLst/>
          </a:prstGeom>
          <a:ln w="12700">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3" name="テキスト ボックス 42"/>
          <p:cNvSpPr txBox="1"/>
          <p:nvPr/>
        </p:nvSpPr>
        <p:spPr>
          <a:xfrm>
            <a:off x="339590" y="1417638"/>
            <a:ext cx="2531462" cy="400110"/>
          </a:xfrm>
          <a:prstGeom prst="rect">
            <a:avLst/>
          </a:prstGeom>
          <a:noFill/>
        </p:spPr>
        <p:txBody>
          <a:bodyPr wrap="none" rtlCol="0">
            <a:spAutoFit/>
          </a:bodyPr>
          <a:lstStyle/>
          <a:p>
            <a:pPr marL="285750" indent="-285750">
              <a:buFont typeface="Wingdings" charset="2"/>
              <a:buChar char="u"/>
            </a:pPr>
            <a:r>
              <a:rPr lang="ja-JP" altLang="en-US" sz="2000" b="1" dirty="0" smtClean="0">
                <a:latin typeface="メイリオ"/>
                <a:ea typeface="メイリオ"/>
                <a:cs typeface="メイリオ"/>
              </a:rPr>
              <a:t>測定</a:t>
            </a:r>
            <a:r>
              <a:rPr kumimoji="1" lang="ja-JP" altLang="en-US" sz="2000" b="1" dirty="0" smtClean="0">
                <a:latin typeface="メイリオ"/>
                <a:ea typeface="メイリオ"/>
                <a:cs typeface="メイリオ"/>
              </a:rPr>
              <a:t>できない領域</a:t>
            </a:r>
            <a:endParaRPr kumimoji="1" lang="ja-JP" altLang="en-US" sz="2000" b="1" dirty="0">
              <a:latin typeface="メイリオ"/>
              <a:ea typeface="メイリオ"/>
              <a:cs typeface="メイリオ"/>
            </a:endParaRPr>
          </a:p>
        </p:txBody>
      </p:sp>
      <p:sp>
        <p:nvSpPr>
          <p:cNvPr id="44" name="テキスト ボックス 43"/>
          <p:cNvSpPr txBox="1"/>
          <p:nvPr/>
        </p:nvSpPr>
        <p:spPr>
          <a:xfrm>
            <a:off x="458513" y="1905729"/>
            <a:ext cx="4825077" cy="648896"/>
          </a:xfrm>
          <a:prstGeom prst="rect">
            <a:avLst/>
          </a:prstGeom>
          <a:noFill/>
        </p:spPr>
        <p:txBody>
          <a:bodyPr wrap="square" rtlCol="0">
            <a:spAutoFit/>
          </a:bodyPr>
          <a:lstStyle/>
          <a:p>
            <a:pPr marL="285750" indent="-285750">
              <a:spcBef>
                <a:spcPts val="500"/>
              </a:spcBef>
              <a:buFont typeface="Wingdings" charset="2"/>
              <a:buChar char="ü"/>
            </a:pPr>
            <a:r>
              <a:rPr kumimoji="1" lang="ja-JP" altLang="en-US" sz="1600" dirty="0" smtClean="0">
                <a:latin typeface="メイリオ"/>
                <a:ea typeface="メイリオ"/>
                <a:cs typeface="メイリオ"/>
              </a:rPr>
              <a:t>ガイド星の光が通らない領域は全く情報がない。</a:t>
            </a:r>
            <a:endParaRPr kumimoji="1" lang="en-US" altLang="ja-JP" sz="1600" dirty="0" smtClean="0">
              <a:latin typeface="メイリオ"/>
              <a:ea typeface="メイリオ"/>
              <a:cs typeface="メイリオ"/>
            </a:endParaRPr>
          </a:p>
          <a:p>
            <a:pPr marL="285750" indent="-285750">
              <a:spcBef>
                <a:spcPts val="500"/>
              </a:spcBef>
              <a:buFont typeface="Wingdings" charset="2"/>
              <a:buChar char="ü"/>
            </a:pPr>
            <a:r>
              <a:rPr lang="ja-JP" altLang="en-US" sz="1600" dirty="0" smtClean="0">
                <a:latin typeface="メイリオ"/>
                <a:ea typeface="メイリオ"/>
                <a:cs typeface="メイリオ"/>
              </a:rPr>
              <a:t>推定エラーの原因となる。</a:t>
            </a:r>
            <a:endParaRPr kumimoji="1" lang="ja-JP" altLang="en-US" sz="1600" dirty="0">
              <a:latin typeface="メイリオ"/>
              <a:ea typeface="メイリオ"/>
              <a:cs typeface="メイリオ"/>
            </a:endParaRPr>
          </a:p>
        </p:txBody>
      </p:sp>
      <p:sp>
        <p:nvSpPr>
          <p:cNvPr id="48" name="テキスト ボックス 47"/>
          <p:cNvSpPr txBox="1"/>
          <p:nvPr/>
        </p:nvSpPr>
        <p:spPr>
          <a:xfrm>
            <a:off x="339590" y="3164597"/>
            <a:ext cx="2531462" cy="400110"/>
          </a:xfrm>
          <a:prstGeom prst="rect">
            <a:avLst/>
          </a:prstGeom>
          <a:noFill/>
        </p:spPr>
        <p:txBody>
          <a:bodyPr wrap="none" rtlCol="0">
            <a:spAutoFit/>
          </a:bodyPr>
          <a:lstStyle/>
          <a:p>
            <a:pPr marL="285750" indent="-285750">
              <a:buFont typeface="Wingdings" charset="2"/>
              <a:buChar char="u"/>
            </a:pPr>
            <a:r>
              <a:rPr kumimoji="1" lang="ja-JP" altLang="en-US" sz="2000" b="1" dirty="0" smtClean="0">
                <a:latin typeface="メイリオ"/>
                <a:ea typeface="メイリオ"/>
                <a:cs typeface="メイリオ"/>
              </a:rPr>
              <a:t>縮退している領域</a:t>
            </a:r>
            <a:endParaRPr kumimoji="1" lang="ja-JP" altLang="en-US" sz="2000" b="1" dirty="0">
              <a:latin typeface="メイリオ"/>
              <a:ea typeface="メイリオ"/>
              <a:cs typeface="メイリオ"/>
            </a:endParaRPr>
          </a:p>
        </p:txBody>
      </p:sp>
      <p:sp>
        <p:nvSpPr>
          <p:cNvPr id="49" name="テキスト ボックス 48"/>
          <p:cNvSpPr txBox="1"/>
          <p:nvPr/>
        </p:nvSpPr>
        <p:spPr>
          <a:xfrm>
            <a:off x="457200" y="3564707"/>
            <a:ext cx="4826390" cy="1387559"/>
          </a:xfrm>
          <a:prstGeom prst="rect">
            <a:avLst/>
          </a:prstGeom>
          <a:noFill/>
        </p:spPr>
        <p:txBody>
          <a:bodyPr wrap="square" rtlCol="0">
            <a:spAutoFit/>
          </a:bodyPr>
          <a:lstStyle/>
          <a:p>
            <a:pPr marL="285750" indent="-285750">
              <a:spcBef>
                <a:spcPts val="500"/>
              </a:spcBef>
              <a:buFont typeface="Wingdings" charset="2"/>
              <a:buChar char="ü"/>
            </a:pPr>
            <a:r>
              <a:rPr lang="ja-JP" altLang="en-US" sz="1600" dirty="0" smtClean="0">
                <a:latin typeface="メイリオ"/>
                <a:ea typeface="メイリオ"/>
                <a:cs typeface="メイリオ"/>
              </a:rPr>
              <a:t>波面センサーで測定できるのは、ガイド星の方向の積分された位相ゆらぎ。</a:t>
            </a:r>
            <a:endParaRPr lang="en-US" altLang="ja-JP" sz="1600" dirty="0" smtClean="0">
              <a:latin typeface="メイリオ"/>
              <a:ea typeface="メイリオ"/>
              <a:cs typeface="メイリオ"/>
            </a:endParaRPr>
          </a:p>
          <a:p>
            <a:pPr marL="285750" indent="-285750">
              <a:spcBef>
                <a:spcPts val="500"/>
              </a:spcBef>
              <a:buFont typeface="Wingdings" charset="2"/>
              <a:buChar char="ü"/>
            </a:pPr>
            <a:r>
              <a:rPr kumimoji="1" lang="ja-JP" altLang="en-US" sz="1600" dirty="0" smtClean="0">
                <a:latin typeface="メイリオ"/>
                <a:ea typeface="メイリオ"/>
                <a:cs typeface="メイリオ"/>
              </a:rPr>
              <a:t>トモグラフィ推定で高さごとの位相ゆらぎに変換するためには</a:t>
            </a:r>
            <a:r>
              <a:rPr lang="ja-JP" altLang="en-US" sz="1600" dirty="0" smtClean="0">
                <a:latin typeface="メイリオ"/>
                <a:ea typeface="メイリオ"/>
                <a:cs typeface="メイリオ"/>
              </a:rPr>
              <a:t>、複数の光路で測定されている必要がある。</a:t>
            </a:r>
            <a:endParaRPr kumimoji="1" lang="en-US" altLang="ja-JP" sz="1600" dirty="0" smtClean="0">
              <a:latin typeface="メイリオ"/>
              <a:ea typeface="メイリオ"/>
              <a:cs typeface="メイリオ"/>
            </a:endParaRPr>
          </a:p>
        </p:txBody>
      </p:sp>
      <p:sp>
        <p:nvSpPr>
          <p:cNvPr id="106" name="テキスト ボックス 105"/>
          <p:cNvSpPr txBox="1"/>
          <p:nvPr/>
        </p:nvSpPr>
        <p:spPr>
          <a:xfrm>
            <a:off x="6704859" y="4361230"/>
            <a:ext cx="723275" cy="307777"/>
          </a:xfrm>
          <a:prstGeom prst="rect">
            <a:avLst/>
          </a:prstGeom>
          <a:noFill/>
        </p:spPr>
        <p:txBody>
          <a:bodyPr wrap="none" rtlCol="0">
            <a:spAutoFit/>
          </a:bodyPr>
          <a:lstStyle/>
          <a:p>
            <a:pPr algn="ctr"/>
            <a:r>
              <a:rPr kumimoji="1" lang="ja-JP" altLang="en-US" sz="1400" dirty="0" smtClean="0"/>
              <a:t>望遠鏡</a:t>
            </a:r>
            <a:endParaRPr kumimoji="1" lang="ja-JP" altLang="en-US" sz="1400" dirty="0"/>
          </a:p>
        </p:txBody>
      </p:sp>
    </p:spTree>
    <p:extLst>
      <p:ext uri="{BB962C8B-B14F-4D97-AF65-F5344CB8AC3E}">
        <p14:creationId xmlns:p14="http://schemas.microsoft.com/office/powerpoint/2010/main" val="41893122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目次</a:t>
            </a:r>
            <a:endParaRPr kumimoji="1" lang="ja-JP" altLang="en-US" dirty="0"/>
          </a:p>
        </p:txBody>
      </p:sp>
      <p:sp>
        <p:nvSpPr>
          <p:cNvPr id="4" name="テキスト ボックス 3"/>
          <p:cNvSpPr txBox="1"/>
          <p:nvPr/>
        </p:nvSpPr>
        <p:spPr>
          <a:xfrm>
            <a:off x="719667" y="2207860"/>
            <a:ext cx="8109912" cy="3272691"/>
          </a:xfrm>
          <a:prstGeom prst="rect">
            <a:avLst/>
          </a:prstGeom>
          <a:noFill/>
        </p:spPr>
        <p:txBody>
          <a:bodyPr wrap="none" rtlCol="0">
            <a:spAutoFit/>
          </a:bodyPr>
          <a:lstStyle/>
          <a:p>
            <a:pPr marL="342900" indent="-342900">
              <a:spcAft>
                <a:spcPts val="2000"/>
              </a:spcAft>
              <a:buFont typeface="+mj-lt"/>
              <a:buAutoNum type="arabicPeriod"/>
            </a:pPr>
            <a:r>
              <a:rPr kumimoji="1" lang="en-US" altLang="ja-JP" sz="2800" dirty="0" smtClean="0">
                <a:latin typeface="メイリオ"/>
                <a:ea typeface="メイリオ"/>
                <a:cs typeface="メイリオ"/>
              </a:rPr>
              <a:t> </a:t>
            </a:r>
            <a:r>
              <a:rPr kumimoji="1" lang="ja-JP" altLang="en-US" sz="2800" dirty="0" smtClean="0">
                <a:latin typeface="メイリオ"/>
                <a:ea typeface="メイリオ"/>
                <a:cs typeface="メイリオ"/>
              </a:rPr>
              <a:t>最終ゴール</a:t>
            </a:r>
            <a:r>
              <a:rPr lang="ja-JP" altLang="en-US" sz="2800" dirty="0" smtClean="0">
                <a:latin typeface="メイリオ"/>
                <a:ea typeface="メイリオ"/>
                <a:cs typeface="メイリオ"/>
              </a:rPr>
              <a:t>：</a:t>
            </a:r>
            <a:r>
              <a:rPr lang="en-US" altLang="ja-JP" sz="2800" dirty="0" smtClean="0">
                <a:latin typeface="メイリオ"/>
                <a:ea typeface="メイリオ"/>
                <a:cs typeface="メイリオ"/>
              </a:rPr>
              <a:t>TMT-AGE</a:t>
            </a:r>
          </a:p>
          <a:p>
            <a:pPr marL="342900" indent="-342900">
              <a:spcAft>
                <a:spcPts val="2000"/>
              </a:spcAft>
              <a:buFont typeface="+mj-lt"/>
              <a:buAutoNum type="arabicPeriod"/>
            </a:pPr>
            <a:endParaRPr lang="en-US" altLang="ja-JP" sz="2800" dirty="0" smtClean="0">
              <a:latin typeface="メイリオ"/>
              <a:ea typeface="メイリオ"/>
              <a:cs typeface="メイリオ"/>
            </a:endParaRPr>
          </a:p>
          <a:p>
            <a:pPr marL="342900" indent="-342900">
              <a:spcAft>
                <a:spcPts val="2000"/>
              </a:spcAft>
              <a:buFont typeface="+mj-lt"/>
              <a:buAutoNum type="arabicPeriod"/>
            </a:pPr>
            <a:r>
              <a:rPr kumimoji="1" lang="en-US" altLang="ja-JP" sz="2800" dirty="0" smtClean="0">
                <a:latin typeface="メイリオ"/>
                <a:ea typeface="メイリオ"/>
                <a:cs typeface="メイリオ"/>
              </a:rPr>
              <a:t> </a:t>
            </a:r>
            <a:r>
              <a:rPr kumimoji="1" lang="ja-JP" altLang="en-US" sz="2800" dirty="0" smtClean="0">
                <a:latin typeface="メイリオ"/>
                <a:ea typeface="メイリオ"/>
                <a:cs typeface="メイリオ"/>
              </a:rPr>
              <a:t>多天体補償光学オンスカイ実証装置「</a:t>
            </a:r>
            <a:r>
              <a:rPr kumimoji="1" lang="en-US" altLang="ja-JP" sz="2800" dirty="0" smtClean="0">
                <a:latin typeface="メイリオ"/>
                <a:ea typeface="メイリオ"/>
                <a:cs typeface="メイリオ"/>
              </a:rPr>
              <a:t>RAVEN</a:t>
            </a:r>
            <a:r>
              <a:rPr kumimoji="1" lang="ja-JP" altLang="en-US" sz="2800" dirty="0" smtClean="0">
                <a:latin typeface="メイリオ"/>
                <a:ea typeface="メイリオ"/>
                <a:cs typeface="メイリオ"/>
              </a:rPr>
              <a:t>」</a:t>
            </a:r>
            <a:endParaRPr kumimoji="1" lang="en-US" altLang="ja-JP" sz="2800" dirty="0" smtClean="0">
              <a:latin typeface="メイリオ"/>
              <a:ea typeface="メイリオ"/>
              <a:cs typeface="メイリオ"/>
            </a:endParaRPr>
          </a:p>
          <a:p>
            <a:pPr marL="342900" indent="-342900">
              <a:spcAft>
                <a:spcPts val="2000"/>
              </a:spcAft>
              <a:buFont typeface="+mj-lt"/>
              <a:buAutoNum type="arabicPeriod"/>
            </a:pPr>
            <a:endParaRPr kumimoji="1" lang="en-US" altLang="ja-JP" sz="2800" dirty="0" smtClean="0">
              <a:latin typeface="メイリオ"/>
              <a:ea typeface="メイリオ"/>
              <a:cs typeface="メイリオ"/>
            </a:endParaRPr>
          </a:p>
          <a:p>
            <a:pPr marL="342900" indent="-342900">
              <a:spcAft>
                <a:spcPts val="2000"/>
              </a:spcAft>
              <a:buFont typeface="+mj-lt"/>
              <a:buAutoNum type="arabicPeriod"/>
            </a:pPr>
            <a:r>
              <a:rPr lang="ja-JP" altLang="en-US" sz="2800" dirty="0" smtClean="0">
                <a:latin typeface="メイリオ"/>
                <a:ea typeface="メイリオ"/>
                <a:cs typeface="メイリオ"/>
              </a:rPr>
              <a:t>複タイムステップトモグラフィ推定の開発</a:t>
            </a:r>
            <a:endParaRPr kumimoji="1" lang="en-US" altLang="ja-JP" sz="2800" dirty="0" smtClean="0">
              <a:latin typeface="メイリオ"/>
              <a:ea typeface="メイリオ"/>
              <a:cs typeface="メイリオ"/>
            </a:endParaRPr>
          </a:p>
        </p:txBody>
      </p:sp>
    </p:spTree>
    <p:extLst>
      <p:ext uri="{BB962C8B-B14F-4D97-AF65-F5344CB8AC3E}">
        <p14:creationId xmlns:p14="http://schemas.microsoft.com/office/powerpoint/2010/main" val="750457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図形グループ 51"/>
          <p:cNvGrpSpPr>
            <a:grpSpLocks noChangeAspect="1"/>
          </p:cNvGrpSpPr>
          <p:nvPr/>
        </p:nvGrpSpPr>
        <p:grpSpPr>
          <a:xfrm>
            <a:off x="5555038" y="1405531"/>
            <a:ext cx="3008499" cy="3314436"/>
            <a:chOff x="737008" y="1785409"/>
            <a:chExt cx="2234385" cy="2461607"/>
          </a:xfrm>
        </p:grpSpPr>
        <p:sp>
          <p:nvSpPr>
            <p:cNvPr id="54" name="円/楕円 53"/>
            <p:cNvSpPr>
              <a:spLocks noChangeAspect="1"/>
            </p:cNvSpPr>
            <p:nvPr/>
          </p:nvSpPr>
          <p:spPr>
            <a:xfrm>
              <a:off x="1380065" y="3557022"/>
              <a:ext cx="942393" cy="210675"/>
            </a:xfrm>
            <a:prstGeom prst="ellipse">
              <a:avLst/>
            </a:prstGeom>
            <a:pattFill prst="wdDnDiag">
              <a:fgClr>
                <a:schemeClr val="accent1">
                  <a:lumMod val="60000"/>
                  <a:lumOff val="40000"/>
                </a:schemeClr>
              </a:fgClr>
              <a:bgClr>
                <a:schemeClr val="accent1">
                  <a:lumMod val="40000"/>
                  <a:lumOff val="60000"/>
                </a:schemeClr>
              </a:bgClr>
            </a:patt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56" name="円/楕円 55"/>
            <p:cNvSpPr>
              <a:spLocks noChangeAspect="1"/>
            </p:cNvSpPr>
            <p:nvPr/>
          </p:nvSpPr>
          <p:spPr>
            <a:xfrm>
              <a:off x="1168287" y="2989903"/>
              <a:ext cx="1365506" cy="305264"/>
            </a:xfrm>
            <a:prstGeom prst="ellipse">
              <a:avLst/>
            </a:prstGeom>
            <a:pattFill prst="wdDnDiag">
              <a:fgClr>
                <a:schemeClr val="accent1">
                  <a:lumMod val="60000"/>
                  <a:lumOff val="40000"/>
                </a:schemeClr>
              </a:fgClr>
              <a:bgClr>
                <a:schemeClr val="accent1">
                  <a:lumMod val="40000"/>
                  <a:lumOff val="60000"/>
                </a:schemeClr>
              </a:bgClr>
            </a:patt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57" name="円/楕円 56"/>
            <p:cNvSpPr>
              <a:spLocks noChangeAspect="1"/>
            </p:cNvSpPr>
            <p:nvPr/>
          </p:nvSpPr>
          <p:spPr>
            <a:xfrm>
              <a:off x="966346" y="2399311"/>
              <a:ext cx="1769390" cy="395557"/>
            </a:xfrm>
            <a:prstGeom prst="ellipse">
              <a:avLst/>
            </a:prstGeom>
            <a:pattFill prst="wdDnDiag">
              <a:fgClr>
                <a:schemeClr val="accent1">
                  <a:lumMod val="60000"/>
                  <a:lumOff val="40000"/>
                </a:schemeClr>
              </a:fgClr>
              <a:bgClr>
                <a:schemeClr val="accent1">
                  <a:lumMod val="40000"/>
                  <a:lumOff val="60000"/>
                </a:schemeClr>
              </a:bgClr>
            </a:patt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cxnSp>
          <p:nvCxnSpPr>
            <p:cNvPr id="82" name="直線コネクタ 81"/>
            <p:cNvCxnSpPr/>
            <p:nvPr/>
          </p:nvCxnSpPr>
          <p:spPr>
            <a:xfrm flipH="1" flipV="1">
              <a:off x="737008" y="2008354"/>
              <a:ext cx="730826" cy="1895027"/>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3" name="直線コネクタ 82"/>
            <p:cNvCxnSpPr/>
            <p:nvPr/>
          </p:nvCxnSpPr>
          <p:spPr>
            <a:xfrm flipV="1">
              <a:off x="2237134" y="2008354"/>
              <a:ext cx="734259" cy="1895027"/>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円/楕円 83"/>
            <p:cNvSpPr>
              <a:spLocks noChangeAspect="1"/>
            </p:cNvSpPr>
            <p:nvPr/>
          </p:nvSpPr>
          <p:spPr>
            <a:xfrm>
              <a:off x="1467832" y="2401714"/>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85" name="円/楕円 84"/>
            <p:cNvSpPr>
              <a:spLocks noChangeAspect="1"/>
            </p:cNvSpPr>
            <p:nvPr/>
          </p:nvSpPr>
          <p:spPr>
            <a:xfrm>
              <a:off x="1478332" y="2994962"/>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86" name="円/楕円 85"/>
            <p:cNvSpPr>
              <a:spLocks noChangeAspect="1"/>
            </p:cNvSpPr>
            <p:nvPr/>
          </p:nvSpPr>
          <p:spPr>
            <a:xfrm>
              <a:off x="1403462" y="3590659"/>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87" name="円/楕円 86"/>
            <p:cNvSpPr>
              <a:spLocks noChangeAspect="1"/>
            </p:cNvSpPr>
            <p:nvPr/>
          </p:nvSpPr>
          <p:spPr>
            <a:xfrm>
              <a:off x="1467832" y="3557022"/>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88" name="円/楕円 87"/>
            <p:cNvSpPr>
              <a:spLocks noChangeAspect="1"/>
            </p:cNvSpPr>
            <p:nvPr/>
          </p:nvSpPr>
          <p:spPr>
            <a:xfrm>
              <a:off x="1517635" y="3590659"/>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89" name="円/楕円 88"/>
            <p:cNvSpPr>
              <a:spLocks noChangeAspect="1"/>
            </p:cNvSpPr>
            <p:nvPr/>
          </p:nvSpPr>
          <p:spPr>
            <a:xfrm>
              <a:off x="1249614" y="3099962"/>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0" name="円/楕円 89"/>
            <p:cNvSpPr>
              <a:spLocks noChangeAspect="1"/>
            </p:cNvSpPr>
            <p:nvPr/>
          </p:nvSpPr>
          <p:spPr>
            <a:xfrm>
              <a:off x="1694374" y="3099962"/>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1" name="円/楕円 90"/>
            <p:cNvSpPr>
              <a:spLocks noChangeAspect="1"/>
            </p:cNvSpPr>
            <p:nvPr/>
          </p:nvSpPr>
          <p:spPr>
            <a:xfrm>
              <a:off x="1065605" y="2578753"/>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2" name="円/楕円 91"/>
            <p:cNvSpPr>
              <a:spLocks noChangeAspect="1"/>
            </p:cNvSpPr>
            <p:nvPr/>
          </p:nvSpPr>
          <p:spPr>
            <a:xfrm>
              <a:off x="1862982" y="2578753"/>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3" name="円/楕円 92"/>
            <p:cNvSpPr>
              <a:spLocks noChangeAspect="1"/>
            </p:cNvSpPr>
            <p:nvPr/>
          </p:nvSpPr>
          <p:spPr>
            <a:xfrm>
              <a:off x="1065605" y="2578753"/>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4" name="円/楕円 93"/>
            <p:cNvSpPr>
              <a:spLocks noChangeAspect="1"/>
            </p:cNvSpPr>
            <p:nvPr/>
          </p:nvSpPr>
          <p:spPr>
            <a:xfrm>
              <a:off x="1862982" y="2578417"/>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5" name="円/楕円 94"/>
            <p:cNvSpPr>
              <a:spLocks noChangeAspect="1"/>
            </p:cNvSpPr>
            <p:nvPr/>
          </p:nvSpPr>
          <p:spPr>
            <a:xfrm>
              <a:off x="1467834" y="3557022"/>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6" name="円/楕円 95"/>
            <p:cNvSpPr>
              <a:spLocks noChangeAspect="1"/>
            </p:cNvSpPr>
            <p:nvPr/>
          </p:nvSpPr>
          <p:spPr>
            <a:xfrm>
              <a:off x="1403462" y="3590659"/>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7" name="円/楕円 96"/>
            <p:cNvSpPr>
              <a:spLocks noChangeAspect="1"/>
            </p:cNvSpPr>
            <p:nvPr/>
          </p:nvSpPr>
          <p:spPr>
            <a:xfrm>
              <a:off x="1517635" y="3589441"/>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8" name="円/楕円 97"/>
            <p:cNvSpPr>
              <a:spLocks noChangeAspect="1"/>
            </p:cNvSpPr>
            <p:nvPr/>
          </p:nvSpPr>
          <p:spPr>
            <a:xfrm>
              <a:off x="1480740" y="2994962"/>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99" name="円/楕円 98"/>
            <p:cNvSpPr>
              <a:spLocks noChangeAspect="1"/>
            </p:cNvSpPr>
            <p:nvPr/>
          </p:nvSpPr>
          <p:spPr>
            <a:xfrm>
              <a:off x="1249614" y="3099962"/>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0" name="円/楕円 99"/>
            <p:cNvSpPr>
              <a:spLocks noChangeAspect="1"/>
            </p:cNvSpPr>
            <p:nvPr/>
          </p:nvSpPr>
          <p:spPr>
            <a:xfrm>
              <a:off x="1694374" y="3098760"/>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1" name="円/楕円 100"/>
            <p:cNvSpPr>
              <a:spLocks noChangeAspect="1"/>
            </p:cNvSpPr>
            <p:nvPr/>
          </p:nvSpPr>
          <p:spPr>
            <a:xfrm>
              <a:off x="1466522" y="2401669"/>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2" name="星 5 101"/>
            <p:cNvSpPr/>
            <p:nvPr/>
          </p:nvSpPr>
          <p:spPr>
            <a:xfrm>
              <a:off x="1772014" y="1785409"/>
              <a:ext cx="153859" cy="166325"/>
            </a:xfrm>
            <a:prstGeom prst="star5">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3" name="星 5 102"/>
            <p:cNvSpPr/>
            <p:nvPr/>
          </p:nvSpPr>
          <p:spPr>
            <a:xfrm>
              <a:off x="1172685" y="2008354"/>
              <a:ext cx="153859" cy="166325"/>
            </a:xfrm>
            <a:prstGeom prst="star5">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4" name="星 5 103"/>
            <p:cNvSpPr/>
            <p:nvPr/>
          </p:nvSpPr>
          <p:spPr>
            <a:xfrm>
              <a:off x="2370093" y="2008354"/>
              <a:ext cx="153859" cy="166325"/>
            </a:xfrm>
            <a:prstGeom prst="star5">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5" name="円柱 104"/>
            <p:cNvSpPr>
              <a:spLocks noChangeAspect="1"/>
            </p:cNvSpPr>
            <p:nvPr/>
          </p:nvSpPr>
          <p:spPr>
            <a:xfrm>
              <a:off x="1467833" y="3822449"/>
              <a:ext cx="769300" cy="424567"/>
            </a:xfrm>
            <a:prstGeom prst="can">
              <a:avLst>
                <a:gd name="adj" fmla="val 41753"/>
              </a:avLst>
            </a:prstGeom>
            <a:solidFill>
              <a:schemeClr val="bg1">
                <a:lumMod val="6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grpSp>
      <p:sp>
        <p:nvSpPr>
          <p:cNvPr id="2" name="タイトル 1"/>
          <p:cNvSpPr>
            <a:spLocks noGrp="1"/>
          </p:cNvSpPr>
          <p:nvPr>
            <p:ph type="title"/>
          </p:nvPr>
        </p:nvSpPr>
        <p:spPr/>
        <p:txBody>
          <a:bodyPr>
            <a:normAutofit/>
          </a:bodyPr>
          <a:lstStyle/>
          <a:p>
            <a:r>
              <a:rPr kumimoji="1" lang="ja-JP" altLang="en-US" sz="3600" b="1" dirty="0" smtClean="0">
                <a:latin typeface="メイリオ"/>
                <a:ea typeface="メイリオ"/>
                <a:cs typeface="メイリオ"/>
              </a:rPr>
              <a:t>トモグラフィにおける情報不足</a:t>
            </a:r>
            <a:endParaRPr kumimoji="1" lang="ja-JP" altLang="en-US" sz="3600" b="1" dirty="0">
              <a:latin typeface="メイリオ"/>
              <a:ea typeface="メイリオ"/>
              <a:cs typeface="メイリオ"/>
            </a:endParaRPr>
          </a:p>
        </p:txBody>
      </p:sp>
      <p:cxnSp>
        <p:nvCxnSpPr>
          <p:cNvPr id="33" name="直線矢印コネクタ 32"/>
          <p:cNvCxnSpPr>
            <a:stCxn id="48" idx="3"/>
          </p:cNvCxnSpPr>
          <p:nvPr/>
        </p:nvCxnSpPr>
        <p:spPr>
          <a:xfrm flipV="1">
            <a:off x="2871052" y="2554625"/>
            <a:ext cx="3435437" cy="810027"/>
          </a:xfrm>
          <a:prstGeom prst="straightConnector1">
            <a:avLst/>
          </a:prstGeom>
          <a:ln w="12700">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a:stCxn id="48" idx="3"/>
          </p:cNvCxnSpPr>
          <p:nvPr/>
        </p:nvCxnSpPr>
        <p:spPr>
          <a:xfrm flipV="1">
            <a:off x="2871052" y="3291296"/>
            <a:ext cx="3692732" cy="73356"/>
          </a:xfrm>
          <a:prstGeom prst="straightConnector1">
            <a:avLst/>
          </a:prstGeom>
          <a:ln w="12700">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3" name="テキスト ボックス 42"/>
          <p:cNvSpPr txBox="1"/>
          <p:nvPr/>
        </p:nvSpPr>
        <p:spPr>
          <a:xfrm>
            <a:off x="339590" y="1417638"/>
            <a:ext cx="2531462" cy="400110"/>
          </a:xfrm>
          <a:prstGeom prst="rect">
            <a:avLst/>
          </a:prstGeom>
          <a:noFill/>
        </p:spPr>
        <p:txBody>
          <a:bodyPr wrap="none" rtlCol="0">
            <a:spAutoFit/>
          </a:bodyPr>
          <a:lstStyle/>
          <a:p>
            <a:pPr marL="285750" indent="-285750">
              <a:buFont typeface="Wingdings" charset="2"/>
              <a:buChar char="u"/>
            </a:pPr>
            <a:r>
              <a:rPr lang="ja-JP" altLang="en-US" sz="2000" b="1" dirty="0" smtClean="0">
                <a:latin typeface="メイリオ"/>
                <a:ea typeface="メイリオ"/>
                <a:cs typeface="メイリオ"/>
              </a:rPr>
              <a:t>測定</a:t>
            </a:r>
            <a:r>
              <a:rPr kumimoji="1" lang="ja-JP" altLang="en-US" sz="2000" b="1" dirty="0" smtClean="0">
                <a:latin typeface="メイリオ"/>
                <a:ea typeface="メイリオ"/>
                <a:cs typeface="メイリオ"/>
              </a:rPr>
              <a:t>できない領域</a:t>
            </a:r>
            <a:endParaRPr kumimoji="1" lang="ja-JP" altLang="en-US" sz="2000" b="1" dirty="0">
              <a:latin typeface="メイリオ"/>
              <a:ea typeface="メイリオ"/>
              <a:cs typeface="メイリオ"/>
            </a:endParaRPr>
          </a:p>
        </p:txBody>
      </p:sp>
      <p:sp>
        <p:nvSpPr>
          <p:cNvPr id="44" name="テキスト ボックス 43"/>
          <p:cNvSpPr txBox="1"/>
          <p:nvPr/>
        </p:nvSpPr>
        <p:spPr>
          <a:xfrm>
            <a:off x="458513" y="1905729"/>
            <a:ext cx="4825077" cy="648896"/>
          </a:xfrm>
          <a:prstGeom prst="rect">
            <a:avLst/>
          </a:prstGeom>
          <a:noFill/>
        </p:spPr>
        <p:txBody>
          <a:bodyPr wrap="square" rtlCol="0">
            <a:spAutoFit/>
          </a:bodyPr>
          <a:lstStyle/>
          <a:p>
            <a:pPr marL="285750" indent="-285750">
              <a:spcBef>
                <a:spcPts val="500"/>
              </a:spcBef>
              <a:buFont typeface="Wingdings" charset="2"/>
              <a:buChar char="ü"/>
            </a:pPr>
            <a:r>
              <a:rPr kumimoji="1" lang="ja-JP" altLang="en-US" sz="1600" dirty="0" smtClean="0">
                <a:latin typeface="メイリオ"/>
                <a:ea typeface="メイリオ"/>
                <a:cs typeface="メイリオ"/>
              </a:rPr>
              <a:t>ガイド星の光が通らない領域は全く情報がない。</a:t>
            </a:r>
            <a:endParaRPr kumimoji="1" lang="en-US" altLang="ja-JP" sz="1600" dirty="0" smtClean="0">
              <a:latin typeface="メイリオ"/>
              <a:ea typeface="メイリオ"/>
              <a:cs typeface="メイリオ"/>
            </a:endParaRPr>
          </a:p>
          <a:p>
            <a:pPr marL="285750" indent="-285750">
              <a:spcBef>
                <a:spcPts val="500"/>
              </a:spcBef>
              <a:buFont typeface="Wingdings" charset="2"/>
              <a:buChar char="ü"/>
            </a:pPr>
            <a:r>
              <a:rPr lang="ja-JP" altLang="en-US" sz="1600" dirty="0" smtClean="0">
                <a:latin typeface="メイリオ"/>
                <a:ea typeface="メイリオ"/>
                <a:cs typeface="メイリオ"/>
              </a:rPr>
              <a:t>推定エラーの原因となる。</a:t>
            </a:r>
            <a:endParaRPr kumimoji="1" lang="ja-JP" altLang="en-US" sz="1600" dirty="0">
              <a:latin typeface="メイリオ"/>
              <a:ea typeface="メイリオ"/>
              <a:cs typeface="メイリオ"/>
            </a:endParaRPr>
          </a:p>
        </p:txBody>
      </p:sp>
      <p:sp>
        <p:nvSpPr>
          <p:cNvPr id="48" name="テキスト ボックス 47"/>
          <p:cNvSpPr txBox="1"/>
          <p:nvPr/>
        </p:nvSpPr>
        <p:spPr>
          <a:xfrm>
            <a:off x="339590" y="3164597"/>
            <a:ext cx="2531462" cy="400110"/>
          </a:xfrm>
          <a:prstGeom prst="rect">
            <a:avLst/>
          </a:prstGeom>
          <a:noFill/>
        </p:spPr>
        <p:txBody>
          <a:bodyPr wrap="none" rtlCol="0">
            <a:spAutoFit/>
          </a:bodyPr>
          <a:lstStyle/>
          <a:p>
            <a:pPr marL="285750" indent="-285750">
              <a:buFont typeface="Wingdings" charset="2"/>
              <a:buChar char="u"/>
            </a:pPr>
            <a:r>
              <a:rPr kumimoji="1" lang="ja-JP" altLang="en-US" sz="2000" b="1" dirty="0" smtClean="0">
                <a:latin typeface="メイリオ"/>
                <a:ea typeface="メイリオ"/>
                <a:cs typeface="メイリオ"/>
              </a:rPr>
              <a:t>縮退している領域</a:t>
            </a:r>
            <a:endParaRPr kumimoji="1" lang="ja-JP" altLang="en-US" sz="2000" b="1" dirty="0">
              <a:latin typeface="メイリオ"/>
              <a:ea typeface="メイリオ"/>
              <a:cs typeface="メイリオ"/>
            </a:endParaRPr>
          </a:p>
        </p:txBody>
      </p:sp>
      <p:sp>
        <p:nvSpPr>
          <p:cNvPr id="49" name="テキスト ボックス 48"/>
          <p:cNvSpPr txBox="1"/>
          <p:nvPr/>
        </p:nvSpPr>
        <p:spPr>
          <a:xfrm>
            <a:off x="457200" y="3564707"/>
            <a:ext cx="4826390" cy="1387559"/>
          </a:xfrm>
          <a:prstGeom prst="rect">
            <a:avLst/>
          </a:prstGeom>
          <a:noFill/>
        </p:spPr>
        <p:txBody>
          <a:bodyPr wrap="square" rtlCol="0">
            <a:spAutoFit/>
          </a:bodyPr>
          <a:lstStyle/>
          <a:p>
            <a:pPr marL="285750" indent="-285750">
              <a:spcBef>
                <a:spcPts val="500"/>
              </a:spcBef>
              <a:buFont typeface="Wingdings" charset="2"/>
              <a:buChar char="ü"/>
            </a:pPr>
            <a:r>
              <a:rPr lang="ja-JP" altLang="en-US" sz="1600" dirty="0" smtClean="0">
                <a:latin typeface="メイリオ"/>
                <a:ea typeface="メイリオ"/>
                <a:cs typeface="メイリオ"/>
              </a:rPr>
              <a:t>波面センサーで測定できるのは、ガイド星の方向の積分された位相ゆらぎ。</a:t>
            </a:r>
            <a:endParaRPr lang="en-US" altLang="ja-JP" sz="1600" dirty="0" smtClean="0">
              <a:latin typeface="メイリオ"/>
              <a:ea typeface="メイリオ"/>
              <a:cs typeface="メイリオ"/>
            </a:endParaRPr>
          </a:p>
          <a:p>
            <a:pPr marL="285750" indent="-285750">
              <a:spcBef>
                <a:spcPts val="500"/>
              </a:spcBef>
              <a:buFont typeface="Wingdings" charset="2"/>
              <a:buChar char="ü"/>
            </a:pPr>
            <a:r>
              <a:rPr kumimoji="1" lang="ja-JP" altLang="en-US" sz="1600" dirty="0" smtClean="0">
                <a:latin typeface="メイリオ"/>
                <a:ea typeface="メイリオ"/>
                <a:cs typeface="メイリオ"/>
              </a:rPr>
              <a:t>トモグラフィ推定で高さごとの位相ゆらぎに変換するためには</a:t>
            </a:r>
            <a:r>
              <a:rPr lang="ja-JP" altLang="en-US" sz="1600" dirty="0" smtClean="0">
                <a:latin typeface="メイリオ"/>
                <a:ea typeface="メイリオ"/>
                <a:cs typeface="メイリオ"/>
              </a:rPr>
              <a:t>、複数の光路で測定されている必要がある。</a:t>
            </a:r>
            <a:endParaRPr kumimoji="1" lang="en-US" altLang="ja-JP" sz="1600" dirty="0" smtClean="0">
              <a:latin typeface="メイリオ"/>
              <a:ea typeface="メイリオ"/>
              <a:cs typeface="メイリオ"/>
            </a:endParaRPr>
          </a:p>
        </p:txBody>
      </p:sp>
      <p:sp>
        <p:nvSpPr>
          <p:cNvPr id="42" name="テキスト ボックス 41"/>
          <p:cNvSpPr txBox="1"/>
          <p:nvPr/>
        </p:nvSpPr>
        <p:spPr>
          <a:xfrm>
            <a:off x="381923" y="5422170"/>
            <a:ext cx="8522188" cy="747897"/>
          </a:xfrm>
          <a:prstGeom prst="rect">
            <a:avLst/>
          </a:prstGeom>
          <a:noFill/>
        </p:spPr>
        <p:txBody>
          <a:bodyPr wrap="square" rtlCol="0">
            <a:spAutoFit/>
          </a:bodyPr>
          <a:lstStyle/>
          <a:p>
            <a:pPr>
              <a:lnSpc>
                <a:spcPct val="120000"/>
              </a:lnSpc>
              <a:spcBef>
                <a:spcPts val="500"/>
              </a:spcBef>
            </a:pPr>
            <a:r>
              <a:rPr kumimoji="1" lang="ja-JP" altLang="en-US" dirty="0" smtClean="0">
                <a:latin typeface="メイリオ"/>
                <a:ea typeface="メイリオ"/>
                <a:cs typeface="メイリオ"/>
              </a:rPr>
              <a:t>これらの領域は</a:t>
            </a:r>
            <a:r>
              <a:rPr kumimoji="1" lang="en-US" altLang="ja-JP" dirty="0" smtClean="0">
                <a:latin typeface="メイリオ"/>
                <a:ea typeface="メイリオ"/>
                <a:cs typeface="メイリオ"/>
              </a:rPr>
              <a:t>MOAO</a:t>
            </a:r>
            <a:r>
              <a:rPr kumimoji="1" lang="ja-JP" altLang="en-US" dirty="0" smtClean="0">
                <a:latin typeface="メイリオ"/>
                <a:ea typeface="メイリオ"/>
                <a:cs typeface="メイリオ"/>
              </a:rPr>
              <a:t>の視野を広げるほど増え、トモグラフィ推定の精度を大きく下げる。</a:t>
            </a:r>
            <a:endParaRPr lang="en-US" altLang="ja-JP" dirty="0">
              <a:latin typeface="メイリオ"/>
              <a:ea typeface="メイリオ"/>
              <a:cs typeface="メイリオ"/>
            </a:endParaRPr>
          </a:p>
        </p:txBody>
      </p:sp>
      <p:sp>
        <p:nvSpPr>
          <p:cNvPr id="45" name="テキスト ボックス 44"/>
          <p:cNvSpPr txBox="1"/>
          <p:nvPr/>
        </p:nvSpPr>
        <p:spPr>
          <a:xfrm>
            <a:off x="6704859" y="4361230"/>
            <a:ext cx="723275" cy="307777"/>
          </a:xfrm>
          <a:prstGeom prst="rect">
            <a:avLst/>
          </a:prstGeom>
          <a:noFill/>
        </p:spPr>
        <p:txBody>
          <a:bodyPr wrap="none" rtlCol="0">
            <a:spAutoFit/>
          </a:bodyPr>
          <a:lstStyle/>
          <a:p>
            <a:pPr algn="ctr"/>
            <a:r>
              <a:rPr kumimoji="1" lang="ja-JP" altLang="en-US" sz="1400" dirty="0" smtClean="0"/>
              <a:t>望遠鏡</a:t>
            </a:r>
            <a:endParaRPr kumimoji="1" lang="ja-JP" altLang="en-US" sz="1400" dirty="0"/>
          </a:p>
        </p:txBody>
      </p:sp>
    </p:spTree>
    <p:extLst>
      <p:ext uri="{BB962C8B-B14F-4D97-AF65-F5344CB8AC3E}">
        <p14:creationId xmlns:p14="http://schemas.microsoft.com/office/powerpoint/2010/main" val="806123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b="1" dirty="0" smtClean="0">
                <a:latin typeface="メイリオ"/>
                <a:ea typeface="メイリオ"/>
                <a:cs typeface="メイリオ"/>
              </a:rPr>
              <a:t>複タイムステップトモグラフィ推定</a:t>
            </a:r>
            <a:endParaRPr kumimoji="1" lang="ja-JP" altLang="en-US" sz="3600" b="1" dirty="0">
              <a:latin typeface="メイリオ"/>
              <a:ea typeface="メイリオ"/>
              <a:cs typeface="メイリオ"/>
            </a:endParaRPr>
          </a:p>
        </p:txBody>
      </p:sp>
      <p:sp>
        <p:nvSpPr>
          <p:cNvPr id="43" name="テキスト ボックス 42"/>
          <p:cNvSpPr txBox="1"/>
          <p:nvPr/>
        </p:nvSpPr>
        <p:spPr>
          <a:xfrm>
            <a:off x="339590" y="1417638"/>
            <a:ext cx="4944000" cy="3652282"/>
          </a:xfrm>
          <a:prstGeom prst="rect">
            <a:avLst/>
          </a:prstGeom>
          <a:noFill/>
        </p:spPr>
        <p:txBody>
          <a:bodyPr wrap="square" rtlCol="0">
            <a:spAutoFit/>
          </a:bodyPr>
          <a:lstStyle/>
          <a:p>
            <a:pPr marL="342900" indent="-342900">
              <a:spcBef>
                <a:spcPts val="1000"/>
              </a:spcBef>
              <a:buFont typeface="Wingdings" charset="2"/>
              <a:buChar char="Ø"/>
            </a:pPr>
            <a:r>
              <a:rPr kumimoji="1" lang="ja-JP" altLang="en-US" dirty="0" smtClean="0">
                <a:latin typeface="メイリオ"/>
                <a:ea typeface="メイリオ"/>
                <a:cs typeface="メイリオ"/>
              </a:rPr>
              <a:t>短い時間の間ならば、大気ゆらぎは風速によって移動しているとみなせる。</a:t>
            </a:r>
            <a:r>
              <a:rPr kumimoji="1" lang="en-US" altLang="ja-JP" dirty="0" smtClean="0">
                <a:latin typeface="メイリオ"/>
                <a:ea typeface="メイリオ"/>
                <a:cs typeface="メイリオ"/>
              </a:rPr>
              <a:t>   (Frozen flow)</a:t>
            </a:r>
          </a:p>
          <a:p>
            <a:pPr marL="342900" indent="-342900">
              <a:spcBef>
                <a:spcPts val="1000"/>
              </a:spcBef>
              <a:buFont typeface="Wingdings" charset="2"/>
              <a:buChar char="Ø"/>
            </a:pPr>
            <a:r>
              <a:rPr kumimoji="1" lang="ja-JP" altLang="en-US" dirty="0" smtClean="0">
                <a:latin typeface="メイリオ"/>
                <a:ea typeface="メイリオ"/>
                <a:cs typeface="メイリオ"/>
              </a:rPr>
              <a:t>前のタイムステップで測定された領域も時間ともに移動していく</a:t>
            </a:r>
            <a:endParaRPr kumimoji="1" lang="en-US" altLang="ja-JP" dirty="0" smtClean="0">
              <a:latin typeface="メイリオ"/>
              <a:ea typeface="メイリオ"/>
              <a:cs typeface="メイリオ"/>
            </a:endParaRPr>
          </a:p>
          <a:p>
            <a:pPr marL="342900" indent="-342900">
              <a:spcBef>
                <a:spcPts val="1000"/>
              </a:spcBef>
              <a:buFont typeface="Wingdings" charset="2"/>
              <a:buChar char="Ø"/>
            </a:pPr>
            <a:r>
              <a:rPr kumimoji="1" lang="ja-JP" altLang="en-US" dirty="0" smtClean="0">
                <a:latin typeface="メイリオ"/>
                <a:ea typeface="メイリオ"/>
                <a:cs typeface="メイリオ"/>
              </a:rPr>
              <a:t>複数のタイムステップの測定値を同時に用いることで、情報を増やして推定精度を向上させる。                                        </a:t>
            </a:r>
            <a:r>
              <a:rPr kumimoji="1" lang="ja-JP" altLang="en-US" b="1" dirty="0" smtClean="0">
                <a:solidFill>
                  <a:srgbClr val="FF0000"/>
                </a:solidFill>
                <a:latin typeface="メイリオ"/>
                <a:ea typeface="メイリオ"/>
                <a:cs typeface="メイリオ"/>
              </a:rPr>
              <a:t>複タイムステップトモグラフィ推定</a:t>
            </a:r>
            <a:endParaRPr kumimoji="1" lang="en-US" altLang="ja-JP" b="1" dirty="0" smtClean="0">
              <a:solidFill>
                <a:srgbClr val="FF0000"/>
              </a:solidFill>
              <a:latin typeface="メイリオ"/>
              <a:ea typeface="メイリオ"/>
              <a:cs typeface="メイリオ"/>
            </a:endParaRPr>
          </a:p>
          <a:p>
            <a:pPr marL="342900" indent="-342900">
              <a:spcBef>
                <a:spcPts val="1000"/>
              </a:spcBef>
              <a:buFont typeface="Wingdings" charset="2"/>
              <a:buChar char="Ø"/>
            </a:pPr>
            <a:r>
              <a:rPr lang="ja-JP" altLang="en-US" u="sng" dirty="0" smtClean="0">
                <a:latin typeface="メイリオ"/>
                <a:ea typeface="メイリオ"/>
                <a:cs typeface="メイリオ"/>
              </a:rPr>
              <a:t>各高さでの風速、風向の情報が必要</a:t>
            </a:r>
            <a:endParaRPr kumimoji="1" lang="en-US" altLang="ja-JP" u="sng" dirty="0" smtClean="0">
              <a:latin typeface="メイリオ"/>
              <a:ea typeface="メイリオ"/>
              <a:cs typeface="メイリオ"/>
            </a:endParaRPr>
          </a:p>
          <a:p>
            <a:pPr marL="342900" indent="-342900">
              <a:spcBef>
                <a:spcPts val="1000"/>
              </a:spcBef>
              <a:buFont typeface="Wingdings" charset="2"/>
              <a:buChar char="Ø"/>
            </a:pPr>
            <a:endParaRPr kumimoji="1" lang="ja-JP" altLang="en-US" dirty="0">
              <a:latin typeface="メイリオ"/>
              <a:ea typeface="メイリオ"/>
              <a:cs typeface="メイリオ"/>
            </a:endParaRPr>
          </a:p>
        </p:txBody>
      </p:sp>
      <p:grpSp>
        <p:nvGrpSpPr>
          <p:cNvPr id="38" name="図形グループ 37"/>
          <p:cNvGrpSpPr>
            <a:grpSpLocks noChangeAspect="1"/>
          </p:cNvGrpSpPr>
          <p:nvPr/>
        </p:nvGrpSpPr>
        <p:grpSpPr>
          <a:xfrm>
            <a:off x="5542719" y="1402246"/>
            <a:ext cx="3008499" cy="3314436"/>
            <a:chOff x="737008" y="1785409"/>
            <a:chExt cx="2234385" cy="2461607"/>
          </a:xfrm>
        </p:grpSpPr>
        <p:sp>
          <p:nvSpPr>
            <p:cNvPr id="39" name="円/楕円 38"/>
            <p:cNvSpPr>
              <a:spLocks noChangeAspect="1"/>
            </p:cNvSpPr>
            <p:nvPr/>
          </p:nvSpPr>
          <p:spPr>
            <a:xfrm>
              <a:off x="1380065" y="3557022"/>
              <a:ext cx="942393" cy="210675"/>
            </a:xfrm>
            <a:prstGeom prst="ellipse">
              <a:avLst/>
            </a:prstGeom>
            <a:pattFill prst="wdDnDiag">
              <a:fgClr>
                <a:schemeClr val="accent1">
                  <a:lumMod val="60000"/>
                  <a:lumOff val="40000"/>
                </a:schemeClr>
              </a:fgClr>
              <a:bgClr>
                <a:schemeClr val="accent1">
                  <a:lumMod val="40000"/>
                  <a:lumOff val="60000"/>
                </a:schemeClr>
              </a:bgClr>
            </a:patt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40" name="円/楕円 39"/>
            <p:cNvSpPr>
              <a:spLocks noChangeAspect="1"/>
            </p:cNvSpPr>
            <p:nvPr/>
          </p:nvSpPr>
          <p:spPr>
            <a:xfrm>
              <a:off x="1168287" y="2989903"/>
              <a:ext cx="1365506" cy="305264"/>
            </a:xfrm>
            <a:prstGeom prst="ellipse">
              <a:avLst/>
            </a:prstGeom>
            <a:pattFill prst="wdDnDiag">
              <a:fgClr>
                <a:schemeClr val="accent1">
                  <a:lumMod val="60000"/>
                  <a:lumOff val="40000"/>
                </a:schemeClr>
              </a:fgClr>
              <a:bgClr>
                <a:schemeClr val="accent1">
                  <a:lumMod val="40000"/>
                  <a:lumOff val="60000"/>
                </a:schemeClr>
              </a:bgClr>
            </a:patt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41" name="円/楕円 40"/>
            <p:cNvSpPr>
              <a:spLocks noChangeAspect="1"/>
            </p:cNvSpPr>
            <p:nvPr/>
          </p:nvSpPr>
          <p:spPr>
            <a:xfrm>
              <a:off x="966346" y="2399311"/>
              <a:ext cx="1769390" cy="395557"/>
            </a:xfrm>
            <a:prstGeom prst="ellipse">
              <a:avLst/>
            </a:prstGeom>
            <a:pattFill prst="wdDnDiag">
              <a:fgClr>
                <a:schemeClr val="accent1">
                  <a:lumMod val="60000"/>
                  <a:lumOff val="40000"/>
                </a:schemeClr>
              </a:fgClr>
              <a:bgClr>
                <a:schemeClr val="accent1">
                  <a:lumMod val="40000"/>
                  <a:lumOff val="60000"/>
                </a:schemeClr>
              </a:bgClr>
            </a:patt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cxnSp>
          <p:nvCxnSpPr>
            <p:cNvPr id="45" name="直線コネクタ 44"/>
            <p:cNvCxnSpPr/>
            <p:nvPr/>
          </p:nvCxnSpPr>
          <p:spPr>
            <a:xfrm flipH="1" flipV="1">
              <a:off x="737008" y="2008354"/>
              <a:ext cx="730826" cy="1895027"/>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flipV="1">
              <a:off x="2237134" y="2008354"/>
              <a:ext cx="734259" cy="1895027"/>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47" name="円/楕円 46"/>
            <p:cNvSpPr>
              <a:spLocks noChangeAspect="1"/>
            </p:cNvSpPr>
            <p:nvPr/>
          </p:nvSpPr>
          <p:spPr>
            <a:xfrm>
              <a:off x="1467832" y="2401714"/>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50" name="円/楕円 49"/>
            <p:cNvSpPr>
              <a:spLocks noChangeAspect="1"/>
            </p:cNvSpPr>
            <p:nvPr/>
          </p:nvSpPr>
          <p:spPr>
            <a:xfrm>
              <a:off x="1478332" y="2994962"/>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51" name="円/楕円 50"/>
            <p:cNvSpPr>
              <a:spLocks noChangeAspect="1"/>
            </p:cNvSpPr>
            <p:nvPr/>
          </p:nvSpPr>
          <p:spPr>
            <a:xfrm>
              <a:off x="1403462" y="3590659"/>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53" name="円/楕円 52"/>
            <p:cNvSpPr>
              <a:spLocks noChangeAspect="1"/>
            </p:cNvSpPr>
            <p:nvPr/>
          </p:nvSpPr>
          <p:spPr>
            <a:xfrm>
              <a:off x="1467832" y="3557022"/>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55" name="円/楕円 54"/>
            <p:cNvSpPr>
              <a:spLocks noChangeAspect="1"/>
            </p:cNvSpPr>
            <p:nvPr/>
          </p:nvSpPr>
          <p:spPr>
            <a:xfrm>
              <a:off x="1517635" y="3590659"/>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58" name="円/楕円 57"/>
            <p:cNvSpPr>
              <a:spLocks noChangeAspect="1"/>
            </p:cNvSpPr>
            <p:nvPr/>
          </p:nvSpPr>
          <p:spPr>
            <a:xfrm>
              <a:off x="1249614" y="3099962"/>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59" name="円/楕円 58"/>
            <p:cNvSpPr>
              <a:spLocks noChangeAspect="1"/>
            </p:cNvSpPr>
            <p:nvPr/>
          </p:nvSpPr>
          <p:spPr>
            <a:xfrm>
              <a:off x="1694374" y="3099962"/>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60" name="円/楕円 59"/>
            <p:cNvSpPr>
              <a:spLocks noChangeAspect="1"/>
            </p:cNvSpPr>
            <p:nvPr/>
          </p:nvSpPr>
          <p:spPr>
            <a:xfrm>
              <a:off x="1065605" y="2578753"/>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61" name="円/楕円 60"/>
            <p:cNvSpPr>
              <a:spLocks noChangeAspect="1"/>
            </p:cNvSpPr>
            <p:nvPr/>
          </p:nvSpPr>
          <p:spPr>
            <a:xfrm>
              <a:off x="1862982" y="2578753"/>
              <a:ext cx="769301" cy="17198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62" name="円/楕円 61"/>
            <p:cNvSpPr>
              <a:spLocks noChangeAspect="1"/>
            </p:cNvSpPr>
            <p:nvPr/>
          </p:nvSpPr>
          <p:spPr>
            <a:xfrm>
              <a:off x="1065605" y="2578753"/>
              <a:ext cx="769301" cy="171980"/>
            </a:xfrm>
            <a:prstGeom prst="ellipse">
              <a:avLst/>
            </a:prstGeom>
            <a:solidFill>
              <a:srgbClr val="E46C0A">
                <a:alpha val="20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63" name="円/楕円 62"/>
            <p:cNvSpPr>
              <a:spLocks noChangeAspect="1"/>
            </p:cNvSpPr>
            <p:nvPr/>
          </p:nvSpPr>
          <p:spPr>
            <a:xfrm>
              <a:off x="1862982" y="2580775"/>
              <a:ext cx="769301" cy="171980"/>
            </a:xfrm>
            <a:prstGeom prst="ellipse">
              <a:avLst/>
            </a:prstGeom>
            <a:solidFill>
              <a:srgbClr val="E46C0A">
                <a:alpha val="20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64" name="円/楕円 63"/>
            <p:cNvSpPr>
              <a:spLocks noChangeAspect="1"/>
            </p:cNvSpPr>
            <p:nvPr/>
          </p:nvSpPr>
          <p:spPr>
            <a:xfrm>
              <a:off x="1467834" y="3557022"/>
              <a:ext cx="769301" cy="171980"/>
            </a:xfrm>
            <a:prstGeom prst="ellipse">
              <a:avLst/>
            </a:prstGeom>
            <a:solidFill>
              <a:srgbClr val="E46C0A">
                <a:alpha val="20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65" name="円/楕円 64"/>
            <p:cNvSpPr>
              <a:spLocks noChangeAspect="1"/>
            </p:cNvSpPr>
            <p:nvPr/>
          </p:nvSpPr>
          <p:spPr>
            <a:xfrm>
              <a:off x="1403462" y="3590659"/>
              <a:ext cx="769301" cy="171980"/>
            </a:xfrm>
            <a:prstGeom prst="ellipse">
              <a:avLst/>
            </a:prstGeom>
            <a:solidFill>
              <a:srgbClr val="E46C0A">
                <a:alpha val="20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66" name="円/楕円 65"/>
            <p:cNvSpPr>
              <a:spLocks noChangeAspect="1"/>
            </p:cNvSpPr>
            <p:nvPr/>
          </p:nvSpPr>
          <p:spPr>
            <a:xfrm>
              <a:off x="1517635" y="3589441"/>
              <a:ext cx="769301" cy="171980"/>
            </a:xfrm>
            <a:prstGeom prst="ellipse">
              <a:avLst/>
            </a:prstGeom>
            <a:solidFill>
              <a:srgbClr val="E46C0A">
                <a:alpha val="20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67" name="円/楕円 66"/>
            <p:cNvSpPr>
              <a:spLocks noChangeAspect="1"/>
            </p:cNvSpPr>
            <p:nvPr/>
          </p:nvSpPr>
          <p:spPr>
            <a:xfrm>
              <a:off x="1477755" y="2994962"/>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68" name="円/楕円 67"/>
            <p:cNvSpPr>
              <a:spLocks noChangeAspect="1"/>
            </p:cNvSpPr>
            <p:nvPr/>
          </p:nvSpPr>
          <p:spPr>
            <a:xfrm>
              <a:off x="1249614" y="3099962"/>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69" name="円/楕円 68"/>
            <p:cNvSpPr>
              <a:spLocks noChangeAspect="1"/>
            </p:cNvSpPr>
            <p:nvPr/>
          </p:nvSpPr>
          <p:spPr>
            <a:xfrm>
              <a:off x="1694374" y="3099387"/>
              <a:ext cx="769301" cy="171980"/>
            </a:xfrm>
            <a:prstGeom prst="ellipse">
              <a:avLst/>
            </a:prstGeom>
            <a:solidFill>
              <a:srgbClr val="E46C0A">
                <a:alpha val="20000"/>
              </a:srgb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70" name="円/楕円 69"/>
            <p:cNvSpPr>
              <a:spLocks noChangeAspect="1"/>
            </p:cNvSpPr>
            <p:nvPr/>
          </p:nvSpPr>
          <p:spPr>
            <a:xfrm>
              <a:off x="1466522" y="2399311"/>
              <a:ext cx="769301" cy="171980"/>
            </a:xfrm>
            <a:prstGeom prst="ellipse">
              <a:avLst/>
            </a:prstGeom>
            <a:solidFill>
              <a:srgbClr val="E46C0A">
                <a:alpha val="20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71" name="星 5 70"/>
            <p:cNvSpPr/>
            <p:nvPr/>
          </p:nvSpPr>
          <p:spPr>
            <a:xfrm>
              <a:off x="1772014" y="1785409"/>
              <a:ext cx="153859" cy="166325"/>
            </a:xfrm>
            <a:prstGeom prst="star5">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72" name="星 5 71"/>
            <p:cNvSpPr/>
            <p:nvPr/>
          </p:nvSpPr>
          <p:spPr>
            <a:xfrm>
              <a:off x="1172685" y="2008354"/>
              <a:ext cx="153859" cy="166325"/>
            </a:xfrm>
            <a:prstGeom prst="star5">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73" name="星 5 72"/>
            <p:cNvSpPr/>
            <p:nvPr/>
          </p:nvSpPr>
          <p:spPr>
            <a:xfrm>
              <a:off x="2370093" y="2008354"/>
              <a:ext cx="153859" cy="166325"/>
            </a:xfrm>
            <a:prstGeom prst="star5">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74" name="円柱 73"/>
            <p:cNvSpPr>
              <a:spLocks noChangeAspect="1"/>
            </p:cNvSpPr>
            <p:nvPr/>
          </p:nvSpPr>
          <p:spPr>
            <a:xfrm>
              <a:off x="1467833" y="3822449"/>
              <a:ext cx="769300" cy="424567"/>
            </a:xfrm>
            <a:prstGeom prst="can">
              <a:avLst>
                <a:gd name="adj" fmla="val 41753"/>
              </a:avLst>
            </a:prstGeom>
            <a:solidFill>
              <a:schemeClr val="bg1">
                <a:lumMod val="6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grpSp>
      <p:sp>
        <p:nvSpPr>
          <p:cNvPr id="75" name="円/楕円 74"/>
          <p:cNvSpPr>
            <a:spLocks noChangeAspect="1"/>
          </p:cNvSpPr>
          <p:nvPr/>
        </p:nvSpPr>
        <p:spPr>
          <a:xfrm>
            <a:off x="5542719" y="1395306"/>
            <a:ext cx="3008499" cy="672566"/>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76" name="テキスト ボックス 75"/>
          <p:cNvSpPr txBox="1"/>
          <p:nvPr/>
        </p:nvSpPr>
        <p:spPr>
          <a:xfrm>
            <a:off x="6690748" y="4361230"/>
            <a:ext cx="723275" cy="307777"/>
          </a:xfrm>
          <a:prstGeom prst="rect">
            <a:avLst/>
          </a:prstGeom>
          <a:noFill/>
        </p:spPr>
        <p:txBody>
          <a:bodyPr wrap="none" rtlCol="0">
            <a:spAutoFit/>
          </a:bodyPr>
          <a:lstStyle/>
          <a:p>
            <a:pPr algn="ctr"/>
            <a:r>
              <a:rPr kumimoji="1" lang="ja-JP" altLang="en-US" sz="1400" dirty="0" smtClean="0"/>
              <a:t>望遠鏡</a:t>
            </a:r>
            <a:endParaRPr kumimoji="1" lang="ja-JP" altLang="en-US" sz="1400" dirty="0"/>
          </a:p>
        </p:txBody>
      </p:sp>
      <p:sp>
        <p:nvSpPr>
          <p:cNvPr id="77" name="円/楕円 76"/>
          <p:cNvSpPr>
            <a:spLocks noChangeAspect="1"/>
          </p:cNvSpPr>
          <p:nvPr/>
        </p:nvSpPr>
        <p:spPr>
          <a:xfrm>
            <a:off x="6336503" y="2393102"/>
            <a:ext cx="1035829" cy="231563"/>
          </a:xfrm>
          <a:prstGeom prst="ellipse">
            <a:avLst/>
          </a:prstGeom>
          <a:solidFill>
            <a:srgbClr val="E46C0A">
              <a:alpha val="20000"/>
            </a:srgbClr>
          </a:solidFill>
          <a:ln w="12700">
            <a:solidFill>
              <a:schemeClr val="tx1">
                <a:alpha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78" name="円/楕円 77"/>
          <p:cNvSpPr>
            <a:spLocks noChangeAspect="1"/>
          </p:cNvSpPr>
          <p:nvPr/>
        </p:nvSpPr>
        <p:spPr>
          <a:xfrm>
            <a:off x="7410135" y="2395824"/>
            <a:ext cx="1035829" cy="231563"/>
          </a:xfrm>
          <a:prstGeom prst="ellipse">
            <a:avLst/>
          </a:prstGeom>
          <a:solidFill>
            <a:srgbClr val="E46C0A">
              <a:alpha val="20000"/>
            </a:srgbClr>
          </a:solidFill>
          <a:ln w="12700">
            <a:solidFill>
              <a:schemeClr val="tx1">
                <a:alpha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79" name="円/楕円 78"/>
          <p:cNvSpPr>
            <a:spLocks noChangeAspect="1"/>
          </p:cNvSpPr>
          <p:nvPr/>
        </p:nvSpPr>
        <p:spPr>
          <a:xfrm>
            <a:off x="6876320" y="2151492"/>
            <a:ext cx="1035829" cy="231563"/>
          </a:xfrm>
          <a:prstGeom prst="ellipse">
            <a:avLst/>
          </a:prstGeom>
          <a:solidFill>
            <a:srgbClr val="E46C0A">
              <a:alpha val="20000"/>
            </a:srgbClr>
          </a:solidFill>
          <a:ln w="12700">
            <a:solidFill>
              <a:schemeClr val="tx1">
                <a:alpha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80" name="円/楕円 79"/>
          <p:cNvSpPr>
            <a:spLocks noChangeAspect="1"/>
          </p:cNvSpPr>
          <p:nvPr/>
        </p:nvSpPr>
        <p:spPr>
          <a:xfrm>
            <a:off x="6093653" y="3042648"/>
            <a:ext cx="1035829" cy="231563"/>
          </a:xfrm>
          <a:prstGeom prst="ellipse">
            <a:avLst/>
          </a:prstGeom>
          <a:solidFill>
            <a:srgbClr val="E46C0A">
              <a:alpha val="20000"/>
            </a:srgbClr>
          </a:solidFill>
          <a:ln w="12700">
            <a:solidFill>
              <a:schemeClr val="tx1">
                <a:alpha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81" name="円/楕円 80"/>
          <p:cNvSpPr>
            <a:spLocks noChangeAspect="1"/>
          </p:cNvSpPr>
          <p:nvPr/>
        </p:nvSpPr>
        <p:spPr>
          <a:xfrm>
            <a:off x="5786471" y="3184026"/>
            <a:ext cx="1035829" cy="231563"/>
          </a:xfrm>
          <a:prstGeom prst="ellipse">
            <a:avLst/>
          </a:prstGeom>
          <a:solidFill>
            <a:srgbClr val="E46C0A">
              <a:alpha val="20000"/>
            </a:srgbClr>
          </a:solidFill>
          <a:ln w="12700">
            <a:solidFill>
              <a:schemeClr val="tx1">
                <a:alpha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6" name="円/楕円 105"/>
          <p:cNvSpPr>
            <a:spLocks noChangeAspect="1"/>
          </p:cNvSpPr>
          <p:nvPr/>
        </p:nvSpPr>
        <p:spPr>
          <a:xfrm>
            <a:off x="6385320" y="3183251"/>
            <a:ext cx="1035829" cy="231563"/>
          </a:xfrm>
          <a:prstGeom prst="ellipse">
            <a:avLst/>
          </a:prstGeom>
          <a:solidFill>
            <a:srgbClr val="E46C0A">
              <a:alpha val="20000"/>
            </a:srgbClr>
          </a:solidFill>
          <a:ln w="12700">
            <a:solidFill>
              <a:schemeClr val="tx1">
                <a:alpha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7" name="円/楕円 106"/>
          <p:cNvSpPr>
            <a:spLocks noChangeAspect="1"/>
          </p:cNvSpPr>
          <p:nvPr/>
        </p:nvSpPr>
        <p:spPr>
          <a:xfrm>
            <a:off x="6683779" y="3789853"/>
            <a:ext cx="1035829" cy="231563"/>
          </a:xfrm>
          <a:prstGeom prst="ellipse">
            <a:avLst/>
          </a:prstGeom>
          <a:solidFill>
            <a:srgbClr val="E46C0A">
              <a:alpha val="20000"/>
            </a:srgbClr>
          </a:solidFill>
          <a:ln w="12700">
            <a:solidFill>
              <a:schemeClr val="tx1">
                <a:alpha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8" name="円/楕円 107"/>
          <p:cNvSpPr>
            <a:spLocks noChangeAspect="1"/>
          </p:cNvSpPr>
          <p:nvPr/>
        </p:nvSpPr>
        <p:spPr>
          <a:xfrm>
            <a:off x="6597105" y="3835144"/>
            <a:ext cx="1035829" cy="231563"/>
          </a:xfrm>
          <a:prstGeom prst="ellipse">
            <a:avLst/>
          </a:prstGeom>
          <a:solidFill>
            <a:srgbClr val="E46C0A">
              <a:alpha val="20000"/>
            </a:srgbClr>
          </a:solidFill>
          <a:ln w="12700">
            <a:solidFill>
              <a:schemeClr val="tx1">
                <a:alpha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09" name="円/楕円 108"/>
          <p:cNvSpPr>
            <a:spLocks noChangeAspect="1"/>
          </p:cNvSpPr>
          <p:nvPr/>
        </p:nvSpPr>
        <p:spPr>
          <a:xfrm>
            <a:off x="6750834" y="3833504"/>
            <a:ext cx="1035829" cy="231563"/>
          </a:xfrm>
          <a:prstGeom prst="ellipse">
            <a:avLst/>
          </a:prstGeom>
          <a:solidFill>
            <a:srgbClr val="E46C0A">
              <a:alpha val="20000"/>
            </a:srgbClr>
          </a:solidFill>
          <a:ln w="12700">
            <a:solidFill>
              <a:schemeClr val="tx1">
                <a:alpha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10" name="右矢印 109"/>
          <p:cNvSpPr/>
          <p:nvPr/>
        </p:nvSpPr>
        <p:spPr>
          <a:xfrm rot="20840541">
            <a:off x="8539392" y="2375193"/>
            <a:ext cx="576000" cy="176881"/>
          </a:xfrm>
          <a:prstGeom prst="rightArrow">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1" name="右矢印 110"/>
          <p:cNvSpPr/>
          <p:nvPr/>
        </p:nvSpPr>
        <p:spPr>
          <a:xfrm rot="10800000">
            <a:off x="8066398" y="3132129"/>
            <a:ext cx="432393" cy="176881"/>
          </a:xfrm>
          <a:prstGeom prst="rightArrow">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2" name="右矢印 111"/>
          <p:cNvSpPr/>
          <p:nvPr/>
        </p:nvSpPr>
        <p:spPr>
          <a:xfrm>
            <a:off x="7912149" y="3838403"/>
            <a:ext cx="324391" cy="176881"/>
          </a:xfrm>
          <a:prstGeom prst="rightArrow">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960805" y="4087104"/>
            <a:ext cx="1210588" cy="338554"/>
          </a:xfrm>
          <a:prstGeom prst="rect">
            <a:avLst/>
          </a:prstGeom>
          <a:noFill/>
        </p:spPr>
        <p:txBody>
          <a:bodyPr wrap="none" rtlCol="0">
            <a:spAutoFit/>
          </a:bodyPr>
          <a:lstStyle/>
          <a:p>
            <a:r>
              <a:rPr kumimoji="1" lang="ja-JP" altLang="en-US" sz="1600" dirty="0" smtClean="0">
                <a:latin typeface="メイリオ"/>
                <a:ea typeface="メイリオ"/>
                <a:cs typeface="メイリオ"/>
              </a:rPr>
              <a:t>風速・風向</a:t>
            </a:r>
            <a:endParaRPr kumimoji="1" lang="ja-JP" altLang="en-US" sz="1600" dirty="0">
              <a:latin typeface="メイリオ"/>
              <a:ea typeface="メイリオ"/>
              <a:cs typeface="メイリオ"/>
            </a:endParaRPr>
          </a:p>
        </p:txBody>
      </p:sp>
      <p:sp>
        <p:nvSpPr>
          <p:cNvPr id="115" name="テキスト ボックス 114"/>
          <p:cNvSpPr txBox="1"/>
          <p:nvPr/>
        </p:nvSpPr>
        <p:spPr>
          <a:xfrm>
            <a:off x="2233644" y="5470188"/>
            <a:ext cx="371165" cy="461665"/>
          </a:xfrm>
          <a:prstGeom prst="rect">
            <a:avLst/>
          </a:prstGeom>
          <a:noFill/>
        </p:spPr>
        <p:txBody>
          <a:bodyPr wrap="none" rtlCol="0">
            <a:spAutoFit/>
          </a:bodyPr>
          <a:lstStyle/>
          <a:p>
            <a:r>
              <a:rPr kumimoji="1" lang="en-US" altLang="ja-JP" sz="2400" b="1" dirty="0" smtClean="0">
                <a:latin typeface="Century Schoolbook"/>
                <a:cs typeface="Century Schoolbook"/>
              </a:rPr>
              <a:t>=</a:t>
            </a:r>
          </a:p>
        </p:txBody>
      </p:sp>
      <p:sp>
        <p:nvSpPr>
          <p:cNvPr id="116" name="テキスト ボックス 115"/>
          <p:cNvSpPr txBox="1"/>
          <p:nvPr/>
        </p:nvSpPr>
        <p:spPr>
          <a:xfrm>
            <a:off x="2606962" y="5470188"/>
            <a:ext cx="526707" cy="461665"/>
          </a:xfrm>
          <a:prstGeom prst="rect">
            <a:avLst/>
          </a:prstGeom>
          <a:noFill/>
        </p:spPr>
        <p:txBody>
          <a:bodyPr wrap="none" rtlCol="0">
            <a:spAutoFit/>
          </a:bodyPr>
          <a:lstStyle/>
          <a:p>
            <a:r>
              <a:rPr kumimoji="1" lang="en-US" altLang="ja-JP" sz="2400" b="1" dirty="0" smtClean="0">
                <a:latin typeface="Century Schoolbook"/>
                <a:cs typeface="Century Schoolbook"/>
              </a:rPr>
              <a:t>H</a:t>
            </a:r>
            <a:r>
              <a:rPr lang="en-US" altLang="en-US" sz="2400" b="1" dirty="0" smtClean="0">
                <a:latin typeface="Century Schoolbook"/>
                <a:cs typeface="Century Schoolbook"/>
              </a:rPr>
              <a:t>’</a:t>
            </a:r>
            <a:endParaRPr kumimoji="1" lang="en-US" altLang="ja-JP" sz="2400" b="1" dirty="0" smtClean="0">
              <a:latin typeface="Century Schoolbook"/>
              <a:cs typeface="Century Schoolbook"/>
            </a:endParaRPr>
          </a:p>
        </p:txBody>
      </p:sp>
      <p:sp>
        <p:nvSpPr>
          <p:cNvPr id="117" name="テキスト ボックス 116"/>
          <p:cNvSpPr txBox="1"/>
          <p:nvPr/>
        </p:nvSpPr>
        <p:spPr>
          <a:xfrm>
            <a:off x="3832646" y="5470188"/>
            <a:ext cx="371165" cy="461665"/>
          </a:xfrm>
          <a:prstGeom prst="rect">
            <a:avLst/>
          </a:prstGeom>
          <a:noFill/>
        </p:spPr>
        <p:txBody>
          <a:bodyPr wrap="none" rtlCol="0">
            <a:spAutoFit/>
          </a:bodyPr>
          <a:lstStyle/>
          <a:p>
            <a:r>
              <a:rPr lang="en-US" altLang="ja-JP" sz="2400" b="1" dirty="0">
                <a:latin typeface="Century Schoolbook"/>
                <a:cs typeface="Century Schoolbook"/>
              </a:rPr>
              <a:t>+</a:t>
            </a:r>
            <a:endParaRPr kumimoji="1" lang="en-US" altLang="ja-JP" sz="2400" b="1" dirty="0" smtClean="0">
              <a:latin typeface="Century Schoolbook"/>
              <a:cs typeface="Century Schoolbook"/>
            </a:endParaRPr>
          </a:p>
        </p:txBody>
      </p:sp>
      <p:sp>
        <p:nvSpPr>
          <p:cNvPr id="118" name="テキスト ボックス 117"/>
          <p:cNvSpPr txBox="1"/>
          <p:nvPr/>
        </p:nvSpPr>
        <p:spPr>
          <a:xfrm>
            <a:off x="830549" y="5100856"/>
            <a:ext cx="1244752" cy="1200328"/>
          </a:xfrm>
          <a:prstGeom prst="rect">
            <a:avLst/>
          </a:prstGeom>
          <a:noFill/>
        </p:spPr>
        <p:txBody>
          <a:bodyPr wrap="none" rtlCol="0">
            <a:spAutoFit/>
          </a:bodyPr>
          <a:lstStyle/>
          <a:p>
            <a:pPr algn="ctr"/>
            <a:r>
              <a:rPr lang="en-US" altLang="ja-JP" sz="2400" b="1" dirty="0" smtClean="0">
                <a:latin typeface="Century Schoolbook"/>
                <a:cs typeface="Century Schoolbook"/>
              </a:rPr>
              <a:t>S</a:t>
            </a:r>
            <a:r>
              <a:rPr lang="en-US" altLang="ja-JP" sz="2400" dirty="0" smtClean="0">
                <a:latin typeface="Century Schoolbook"/>
                <a:cs typeface="Century Schoolbook"/>
              </a:rPr>
              <a:t>(t)</a:t>
            </a:r>
          </a:p>
          <a:p>
            <a:pPr algn="ctr"/>
            <a:endParaRPr lang="en-US" altLang="ja-JP" sz="2400" b="1" dirty="0" smtClean="0">
              <a:latin typeface="Century Schoolbook"/>
              <a:cs typeface="Century Schoolbook"/>
            </a:endParaRPr>
          </a:p>
          <a:p>
            <a:pPr algn="ctr"/>
            <a:r>
              <a:rPr kumimoji="1" lang="en-US" altLang="ja-JP" sz="2400" b="1" dirty="0" smtClean="0">
                <a:latin typeface="Century Schoolbook"/>
                <a:cs typeface="Century Schoolbook"/>
              </a:rPr>
              <a:t>S</a:t>
            </a:r>
            <a:r>
              <a:rPr lang="en-US" altLang="ja-JP" sz="2400" dirty="0" smtClean="0">
                <a:latin typeface="Century Schoolbook"/>
                <a:cs typeface="Century Schoolbook"/>
              </a:rPr>
              <a:t>(t-</a:t>
            </a:r>
            <a:r>
              <a:rPr lang="en-US" altLang="en-US" sz="2400" dirty="0" err="1" smtClean="0">
                <a:latin typeface="Century Schoolbook"/>
                <a:cs typeface="Century Schoolbook"/>
              </a:rPr>
              <a:t>Δt</a:t>
            </a:r>
            <a:r>
              <a:rPr lang="en-US" altLang="en-US" sz="2400" dirty="0" smtClean="0">
                <a:latin typeface="Century Schoolbook"/>
                <a:cs typeface="Century Schoolbook"/>
              </a:rPr>
              <a:t>)</a:t>
            </a:r>
            <a:endParaRPr lang="en-US" altLang="ja-JP" sz="2400" b="1" dirty="0">
              <a:latin typeface="Century Schoolbook"/>
              <a:cs typeface="Century Schoolbook"/>
            </a:endParaRPr>
          </a:p>
        </p:txBody>
      </p:sp>
      <p:sp>
        <p:nvSpPr>
          <p:cNvPr id="120" name="テキスト ボックス 119"/>
          <p:cNvSpPr txBox="1"/>
          <p:nvPr/>
        </p:nvSpPr>
        <p:spPr>
          <a:xfrm>
            <a:off x="3050815" y="5470188"/>
            <a:ext cx="824164" cy="461665"/>
          </a:xfrm>
          <a:prstGeom prst="rect">
            <a:avLst/>
          </a:prstGeom>
          <a:noFill/>
        </p:spPr>
        <p:txBody>
          <a:bodyPr wrap="none" rtlCol="0">
            <a:spAutoFit/>
          </a:bodyPr>
          <a:lstStyle/>
          <a:p>
            <a:r>
              <a:rPr lang="en-US" altLang="ja-JP" sz="2400" b="1" dirty="0" smtClean="0">
                <a:latin typeface="Century Schoolbook"/>
                <a:cs typeface="Century Schoolbook"/>
              </a:rPr>
              <a:t>W</a:t>
            </a:r>
            <a:r>
              <a:rPr lang="en-US" altLang="ja-JP" sz="2400" dirty="0" smtClean="0">
                <a:latin typeface="Century Schoolbook"/>
                <a:cs typeface="Century Schoolbook"/>
              </a:rPr>
              <a:t>(t)</a:t>
            </a:r>
            <a:endParaRPr lang="en-US" altLang="ja-JP" sz="2400" b="1" baseline="-25000" dirty="0" smtClean="0">
              <a:latin typeface="Century Schoolbook"/>
              <a:cs typeface="Century Schoolbook"/>
            </a:endParaRPr>
          </a:p>
        </p:txBody>
      </p:sp>
      <p:sp>
        <p:nvSpPr>
          <p:cNvPr id="122" name="テキスト ボックス 121"/>
          <p:cNvSpPr txBox="1"/>
          <p:nvPr/>
        </p:nvSpPr>
        <p:spPr>
          <a:xfrm>
            <a:off x="4274956" y="5100856"/>
            <a:ext cx="1216198" cy="1200328"/>
          </a:xfrm>
          <a:prstGeom prst="rect">
            <a:avLst/>
          </a:prstGeom>
          <a:noFill/>
        </p:spPr>
        <p:txBody>
          <a:bodyPr wrap="none" rtlCol="0">
            <a:spAutoFit/>
          </a:bodyPr>
          <a:lstStyle/>
          <a:p>
            <a:pPr algn="ctr"/>
            <a:r>
              <a:rPr lang="en-US" altLang="ja-JP" sz="2400" b="1" dirty="0">
                <a:latin typeface="Century Schoolbook"/>
                <a:cs typeface="Century Schoolbook"/>
              </a:rPr>
              <a:t>e</a:t>
            </a:r>
            <a:r>
              <a:rPr lang="en-US" altLang="ja-JP" sz="2400" dirty="0" smtClean="0">
                <a:latin typeface="Century Schoolbook"/>
                <a:cs typeface="Century Schoolbook"/>
              </a:rPr>
              <a:t>(t)</a:t>
            </a:r>
          </a:p>
          <a:p>
            <a:pPr algn="ctr"/>
            <a:endParaRPr kumimoji="1" lang="en-US" altLang="ja-JP" sz="2400" dirty="0" smtClean="0">
              <a:latin typeface="Century Schoolbook"/>
              <a:cs typeface="Century Schoolbook"/>
            </a:endParaRPr>
          </a:p>
          <a:p>
            <a:pPr algn="ctr"/>
            <a:r>
              <a:rPr lang="en-US" altLang="ja-JP" sz="2400" b="1" dirty="0">
                <a:latin typeface="Century Schoolbook"/>
                <a:cs typeface="Century Schoolbook"/>
              </a:rPr>
              <a:t>e</a:t>
            </a:r>
            <a:r>
              <a:rPr lang="en-US" altLang="ja-JP" sz="2400" dirty="0" smtClean="0">
                <a:latin typeface="Century Schoolbook"/>
                <a:cs typeface="Century Schoolbook"/>
              </a:rPr>
              <a:t>(t-</a:t>
            </a:r>
            <a:r>
              <a:rPr lang="en-US" altLang="ja-JP" sz="2400" dirty="0" err="1" smtClean="0">
                <a:latin typeface="Century Schoolbook"/>
                <a:cs typeface="Century Schoolbook"/>
              </a:rPr>
              <a:t>Δt</a:t>
            </a:r>
            <a:r>
              <a:rPr lang="en-US" altLang="ja-JP" sz="2400" dirty="0" smtClean="0">
                <a:latin typeface="Century Schoolbook"/>
                <a:cs typeface="Century Schoolbook"/>
              </a:rPr>
              <a:t>)</a:t>
            </a:r>
            <a:endParaRPr kumimoji="1" lang="en-US" altLang="ja-JP" sz="2400" dirty="0" smtClean="0">
              <a:latin typeface="Century Schoolbook"/>
              <a:cs typeface="Century Schoolbook"/>
            </a:endParaRPr>
          </a:p>
        </p:txBody>
      </p:sp>
      <p:sp>
        <p:nvSpPr>
          <p:cNvPr id="123" name="大かっこ 122"/>
          <p:cNvSpPr/>
          <p:nvPr/>
        </p:nvSpPr>
        <p:spPr>
          <a:xfrm>
            <a:off x="830549" y="5053020"/>
            <a:ext cx="1224000" cy="1296000"/>
          </a:xfrm>
          <a:prstGeom prst="bracketPair">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solidFill>
                <a:srgbClr val="000000"/>
              </a:solidFill>
            </a:endParaRPr>
          </a:p>
        </p:txBody>
      </p:sp>
      <p:sp>
        <p:nvSpPr>
          <p:cNvPr id="125" name="大かっこ 124"/>
          <p:cNvSpPr/>
          <p:nvPr/>
        </p:nvSpPr>
        <p:spPr>
          <a:xfrm>
            <a:off x="4271055" y="5053020"/>
            <a:ext cx="1224000" cy="1296000"/>
          </a:xfrm>
          <a:prstGeom prst="bracketPair">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solidFill>
                <a:srgbClr val="000000"/>
              </a:solidFill>
            </a:endParaRPr>
          </a:p>
        </p:txBody>
      </p:sp>
    </p:spTree>
    <p:extLst>
      <p:ext uri="{BB962C8B-B14F-4D97-AF65-F5344CB8AC3E}">
        <p14:creationId xmlns:p14="http://schemas.microsoft.com/office/powerpoint/2010/main" val="35521823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b="1" dirty="0" smtClean="0">
                <a:latin typeface="メイリオ"/>
                <a:ea typeface="メイリオ"/>
                <a:cs typeface="メイリオ"/>
              </a:rPr>
              <a:t>風速推定</a:t>
            </a:r>
            <a:endParaRPr kumimoji="1" lang="ja-JP" altLang="en-US" sz="3600" b="1" dirty="0">
              <a:latin typeface="メイリオ"/>
              <a:ea typeface="メイリオ"/>
              <a:cs typeface="メイリオ"/>
            </a:endParaRPr>
          </a:p>
        </p:txBody>
      </p:sp>
      <p:sp>
        <p:nvSpPr>
          <p:cNvPr id="43" name="テキスト ボックス 42"/>
          <p:cNvSpPr txBox="1"/>
          <p:nvPr/>
        </p:nvSpPr>
        <p:spPr>
          <a:xfrm>
            <a:off x="339589" y="1417638"/>
            <a:ext cx="8328159" cy="1456809"/>
          </a:xfrm>
          <a:prstGeom prst="rect">
            <a:avLst/>
          </a:prstGeom>
          <a:noFill/>
        </p:spPr>
        <p:txBody>
          <a:bodyPr wrap="square" rtlCol="0">
            <a:spAutoFit/>
          </a:bodyPr>
          <a:lstStyle/>
          <a:p>
            <a:pPr marL="342900" indent="-342900">
              <a:spcBef>
                <a:spcPts val="1000"/>
              </a:spcBef>
              <a:buFont typeface="Wingdings" charset="2"/>
              <a:buChar char="Ø"/>
            </a:pPr>
            <a:r>
              <a:rPr kumimoji="1" lang="ja-JP" altLang="en-US" dirty="0" smtClean="0">
                <a:latin typeface="メイリオ"/>
                <a:ea typeface="メイリオ"/>
                <a:cs typeface="メイリオ"/>
              </a:rPr>
              <a:t>トモグラフィ推定がで再構成された各高さの位相乱れも時間とともに風速で移動していく。</a:t>
            </a:r>
            <a:endParaRPr kumimoji="1" lang="en-US" altLang="ja-JP" dirty="0" smtClean="0">
              <a:latin typeface="メイリオ"/>
              <a:ea typeface="メイリオ"/>
              <a:cs typeface="メイリオ"/>
            </a:endParaRPr>
          </a:p>
          <a:p>
            <a:pPr marL="342900" indent="-342900">
              <a:spcBef>
                <a:spcPts val="1000"/>
              </a:spcBef>
              <a:buFont typeface="Wingdings" charset="2"/>
              <a:buChar char="Ø"/>
            </a:pPr>
            <a:r>
              <a:rPr lang="ja-JP" altLang="en-US" dirty="0" smtClean="0">
                <a:latin typeface="メイリオ"/>
                <a:ea typeface="メイリオ"/>
                <a:cs typeface="メイリオ"/>
              </a:rPr>
              <a:t>各高さごとに時間相関を計算</a:t>
            </a:r>
            <a:endParaRPr lang="en-US" altLang="ja-JP" dirty="0" smtClean="0">
              <a:latin typeface="メイリオ"/>
              <a:ea typeface="メイリオ"/>
              <a:cs typeface="メイリオ"/>
            </a:endParaRPr>
          </a:p>
          <a:p>
            <a:pPr marL="342900" indent="-342900">
              <a:spcBef>
                <a:spcPts val="1000"/>
              </a:spcBef>
              <a:buFont typeface="Wingdings" charset="2"/>
              <a:buChar char="Ø"/>
            </a:pPr>
            <a:r>
              <a:rPr kumimoji="1" lang="ja-JP" altLang="en-US" dirty="0" smtClean="0">
                <a:latin typeface="メイリオ"/>
                <a:ea typeface="メイリオ"/>
                <a:cs typeface="メイリオ"/>
              </a:rPr>
              <a:t>ピークの位置の中心からのずれから風速、風向を推定する</a:t>
            </a:r>
            <a:endParaRPr kumimoji="1" lang="en-US" altLang="ja-JP" dirty="0" smtClean="0">
              <a:latin typeface="メイリオ"/>
              <a:ea typeface="メイリオ"/>
              <a:cs typeface="メイリオ"/>
            </a:endParaRPr>
          </a:p>
        </p:txBody>
      </p:sp>
      <p:sp>
        <p:nvSpPr>
          <p:cNvPr id="56" name="右矢印 55"/>
          <p:cNvSpPr/>
          <p:nvPr/>
        </p:nvSpPr>
        <p:spPr>
          <a:xfrm>
            <a:off x="1611311" y="4859716"/>
            <a:ext cx="1127125" cy="338554"/>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Century Schoolbook"/>
              <a:cs typeface="Century Schoolbook"/>
            </a:endParaRPr>
          </a:p>
        </p:txBody>
      </p:sp>
      <p:sp>
        <p:nvSpPr>
          <p:cNvPr id="57" name="テキスト ボックス 56"/>
          <p:cNvSpPr txBox="1"/>
          <p:nvPr/>
        </p:nvSpPr>
        <p:spPr>
          <a:xfrm>
            <a:off x="1389617" y="4283054"/>
            <a:ext cx="1570751" cy="584776"/>
          </a:xfrm>
          <a:prstGeom prst="rect">
            <a:avLst/>
          </a:prstGeom>
          <a:noFill/>
        </p:spPr>
        <p:txBody>
          <a:bodyPr wrap="square" rtlCol="0">
            <a:spAutoFit/>
          </a:bodyPr>
          <a:lstStyle/>
          <a:p>
            <a:pPr algn="ctr"/>
            <a:r>
              <a:rPr lang="ja-JP" altLang="en-US" sz="1600" dirty="0" smtClean="0">
                <a:solidFill>
                  <a:srgbClr val="000000"/>
                </a:solidFill>
                <a:latin typeface="Century Schoolbook"/>
                <a:ea typeface="メイリオ"/>
                <a:cs typeface="Century Schoolbook"/>
              </a:rPr>
              <a:t>トモグラフィ推定</a:t>
            </a:r>
            <a:endParaRPr kumimoji="1" lang="ja-JP" altLang="en-US" sz="1600" dirty="0">
              <a:solidFill>
                <a:srgbClr val="000000"/>
              </a:solidFill>
              <a:latin typeface="Century Schoolbook"/>
              <a:ea typeface="メイリオ"/>
              <a:cs typeface="Century Schoolbook"/>
            </a:endParaRPr>
          </a:p>
        </p:txBody>
      </p:sp>
      <p:sp>
        <p:nvSpPr>
          <p:cNvPr id="84" name="テキスト ボックス 83"/>
          <p:cNvSpPr txBox="1"/>
          <p:nvPr/>
        </p:nvSpPr>
        <p:spPr>
          <a:xfrm>
            <a:off x="239068" y="3593908"/>
            <a:ext cx="1122327" cy="369332"/>
          </a:xfrm>
          <a:prstGeom prst="rect">
            <a:avLst/>
          </a:prstGeom>
          <a:noFill/>
        </p:spPr>
        <p:txBody>
          <a:bodyPr wrap="square" rtlCol="0">
            <a:spAutoFit/>
          </a:bodyPr>
          <a:lstStyle/>
          <a:p>
            <a:pPr algn="ctr"/>
            <a:r>
              <a:rPr kumimoji="1" lang="ja-JP" altLang="en-US" dirty="0" smtClean="0">
                <a:latin typeface="Century Schoolbook"/>
                <a:ea typeface="メイリオ"/>
                <a:cs typeface="Century Schoolbook"/>
              </a:rPr>
              <a:t>測定値</a:t>
            </a:r>
            <a:endParaRPr kumimoji="1" lang="en-US" altLang="ja-JP" dirty="0" smtClean="0">
              <a:latin typeface="Century Schoolbook"/>
              <a:ea typeface="メイリオ"/>
              <a:cs typeface="Century Schoolbook"/>
            </a:endParaRPr>
          </a:p>
        </p:txBody>
      </p:sp>
      <p:sp>
        <p:nvSpPr>
          <p:cNvPr id="85" name="テキスト ボックス 84"/>
          <p:cNvSpPr txBox="1"/>
          <p:nvPr/>
        </p:nvSpPr>
        <p:spPr>
          <a:xfrm>
            <a:off x="2457004" y="3372075"/>
            <a:ext cx="1873926" cy="584776"/>
          </a:xfrm>
          <a:prstGeom prst="rect">
            <a:avLst/>
          </a:prstGeom>
          <a:noFill/>
        </p:spPr>
        <p:txBody>
          <a:bodyPr wrap="square" rtlCol="0">
            <a:spAutoFit/>
          </a:bodyPr>
          <a:lstStyle/>
          <a:p>
            <a:pPr algn="ctr"/>
            <a:r>
              <a:rPr kumimoji="1" lang="ja-JP" altLang="en-US" sz="1600" dirty="0" smtClean="0">
                <a:solidFill>
                  <a:srgbClr val="000000"/>
                </a:solidFill>
                <a:latin typeface="Century Schoolbook"/>
                <a:ea typeface="メイリオ"/>
                <a:cs typeface="Century Schoolbook"/>
              </a:rPr>
              <a:t>再構成された</a:t>
            </a:r>
            <a:endParaRPr kumimoji="1" lang="en-US" altLang="ja-JP" sz="1600" dirty="0" smtClean="0">
              <a:solidFill>
                <a:srgbClr val="000000"/>
              </a:solidFill>
              <a:latin typeface="Century Schoolbook"/>
              <a:ea typeface="メイリオ"/>
              <a:cs typeface="Century Schoolbook"/>
            </a:endParaRPr>
          </a:p>
          <a:p>
            <a:pPr algn="ctr"/>
            <a:r>
              <a:rPr kumimoji="1" lang="ja-JP" altLang="en-US" sz="1600" dirty="0" smtClean="0">
                <a:solidFill>
                  <a:srgbClr val="000000"/>
                </a:solidFill>
                <a:latin typeface="Century Schoolbook"/>
                <a:ea typeface="メイリオ"/>
                <a:cs typeface="Century Schoolbook"/>
              </a:rPr>
              <a:t>各高さの位相乱れ</a:t>
            </a:r>
            <a:endParaRPr kumimoji="1" lang="ja-JP" altLang="en-US" sz="1600" dirty="0">
              <a:solidFill>
                <a:srgbClr val="000000"/>
              </a:solidFill>
              <a:latin typeface="Century Schoolbook"/>
              <a:ea typeface="メイリオ"/>
              <a:cs typeface="Century Schoolbook"/>
            </a:endParaRPr>
          </a:p>
        </p:txBody>
      </p:sp>
      <p:sp>
        <p:nvSpPr>
          <p:cNvPr id="86" name="右矢印 85"/>
          <p:cNvSpPr/>
          <p:nvPr/>
        </p:nvSpPr>
        <p:spPr>
          <a:xfrm>
            <a:off x="4521522" y="3915394"/>
            <a:ext cx="2733678" cy="338554"/>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Century Schoolbook"/>
              <a:cs typeface="Century Schoolbook"/>
            </a:endParaRPr>
          </a:p>
        </p:txBody>
      </p:sp>
      <p:sp>
        <p:nvSpPr>
          <p:cNvPr id="87" name="テキスト ボックス 86"/>
          <p:cNvSpPr txBox="1"/>
          <p:nvPr/>
        </p:nvSpPr>
        <p:spPr>
          <a:xfrm>
            <a:off x="4558624" y="3511952"/>
            <a:ext cx="2560833" cy="369332"/>
          </a:xfrm>
          <a:prstGeom prst="rect">
            <a:avLst/>
          </a:prstGeom>
          <a:noFill/>
        </p:spPr>
        <p:txBody>
          <a:bodyPr wrap="square" rtlCol="0">
            <a:spAutoFit/>
          </a:bodyPr>
          <a:lstStyle/>
          <a:p>
            <a:pPr algn="ctr"/>
            <a:r>
              <a:rPr kumimoji="1" lang="ja-JP" altLang="en-US" dirty="0" smtClean="0">
                <a:solidFill>
                  <a:srgbClr val="000000"/>
                </a:solidFill>
                <a:latin typeface="Century Schoolbook"/>
                <a:ea typeface="メイリオ"/>
                <a:cs typeface="Century Schoolbook"/>
              </a:rPr>
              <a:t>時間相関</a:t>
            </a:r>
            <a:endParaRPr kumimoji="1" lang="en-US" altLang="ja-JP" dirty="0" smtClean="0">
              <a:solidFill>
                <a:srgbClr val="000000"/>
              </a:solidFill>
              <a:latin typeface="Century Schoolbook"/>
              <a:ea typeface="メイリオ"/>
              <a:cs typeface="Century Schoolbook"/>
            </a:endParaRPr>
          </a:p>
        </p:txBody>
      </p:sp>
      <p:sp>
        <p:nvSpPr>
          <p:cNvPr id="88" name="テキスト ボックス 87"/>
          <p:cNvSpPr txBox="1"/>
          <p:nvPr/>
        </p:nvSpPr>
        <p:spPr>
          <a:xfrm>
            <a:off x="7138890" y="3005299"/>
            <a:ext cx="1922412" cy="338554"/>
          </a:xfrm>
          <a:prstGeom prst="rect">
            <a:avLst/>
          </a:prstGeom>
          <a:noFill/>
        </p:spPr>
        <p:txBody>
          <a:bodyPr wrap="square" rtlCol="0">
            <a:spAutoFit/>
          </a:bodyPr>
          <a:lstStyle/>
          <a:p>
            <a:pPr algn="ctr"/>
            <a:r>
              <a:rPr kumimoji="1" lang="ja-JP" altLang="en-US" sz="1600" dirty="0" smtClean="0">
                <a:solidFill>
                  <a:srgbClr val="000000"/>
                </a:solidFill>
                <a:latin typeface="メイリオ"/>
                <a:ea typeface="メイリオ"/>
                <a:cs typeface="メイリオ"/>
              </a:rPr>
              <a:t>時間相関マップ</a:t>
            </a:r>
            <a:endParaRPr kumimoji="1" lang="ja-JP" altLang="en-US" sz="1600" dirty="0">
              <a:solidFill>
                <a:srgbClr val="000000"/>
              </a:solidFill>
              <a:latin typeface="メイリオ"/>
              <a:ea typeface="メイリオ"/>
              <a:cs typeface="メイリオ"/>
            </a:endParaRPr>
          </a:p>
        </p:txBody>
      </p:sp>
      <p:pic>
        <p:nvPicPr>
          <p:cNvPr id="89" name="図 88"/>
          <p:cNvPicPr>
            <a:picLocks noChangeAspect="1"/>
          </p:cNvPicPr>
          <p:nvPr/>
        </p:nvPicPr>
        <p:blipFill rotWithShape="1">
          <a:blip r:embed="rId2"/>
          <a:srcRect l="78006" t="79420"/>
          <a:stretch/>
        </p:blipFill>
        <p:spPr>
          <a:xfrm>
            <a:off x="7470446" y="3378144"/>
            <a:ext cx="1197303" cy="1115188"/>
          </a:xfrm>
          <a:prstGeom prst="rect">
            <a:avLst/>
          </a:prstGeom>
        </p:spPr>
      </p:pic>
      <p:pic>
        <p:nvPicPr>
          <p:cNvPr id="90" name="図 89"/>
          <p:cNvPicPr>
            <a:picLocks noChangeAspect="1"/>
          </p:cNvPicPr>
          <p:nvPr/>
        </p:nvPicPr>
        <p:blipFill rotWithShape="1">
          <a:blip r:embed="rId2"/>
          <a:srcRect l="78006" t="55060" b="25296"/>
          <a:stretch/>
        </p:blipFill>
        <p:spPr>
          <a:xfrm>
            <a:off x="7470446" y="4523074"/>
            <a:ext cx="1197303" cy="1064477"/>
          </a:xfrm>
          <a:prstGeom prst="rect">
            <a:avLst/>
          </a:prstGeom>
        </p:spPr>
      </p:pic>
      <p:sp>
        <p:nvSpPr>
          <p:cNvPr id="91" name="右矢印 90"/>
          <p:cNvSpPr/>
          <p:nvPr/>
        </p:nvSpPr>
        <p:spPr>
          <a:xfrm>
            <a:off x="4530620" y="4884374"/>
            <a:ext cx="2733678" cy="338554"/>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Century Schoolbook"/>
              <a:cs typeface="Century Schoolbook"/>
            </a:endParaRPr>
          </a:p>
        </p:txBody>
      </p:sp>
      <p:sp>
        <p:nvSpPr>
          <p:cNvPr id="92" name="右矢印 91"/>
          <p:cNvSpPr/>
          <p:nvPr/>
        </p:nvSpPr>
        <p:spPr>
          <a:xfrm>
            <a:off x="4530620" y="5842689"/>
            <a:ext cx="2733678" cy="338554"/>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Century Schoolbook"/>
              <a:cs typeface="Century Schoolbook"/>
            </a:endParaRPr>
          </a:p>
        </p:txBody>
      </p:sp>
      <p:pic>
        <p:nvPicPr>
          <p:cNvPr id="93" name="図 92"/>
          <p:cNvPicPr>
            <a:picLocks noChangeAspect="1"/>
          </p:cNvPicPr>
          <p:nvPr/>
        </p:nvPicPr>
        <p:blipFill rotWithShape="1">
          <a:blip r:embed="rId2"/>
          <a:srcRect l="78006" t="4710" b="75744"/>
          <a:stretch/>
        </p:blipFill>
        <p:spPr>
          <a:xfrm>
            <a:off x="7470446" y="5639351"/>
            <a:ext cx="1197303" cy="1059126"/>
          </a:xfrm>
          <a:prstGeom prst="rect">
            <a:avLst/>
          </a:prstGeom>
        </p:spPr>
      </p:pic>
      <p:sp>
        <p:nvSpPr>
          <p:cNvPr id="94" name="テキスト ボックス 93"/>
          <p:cNvSpPr txBox="1"/>
          <p:nvPr/>
        </p:nvSpPr>
        <p:spPr>
          <a:xfrm>
            <a:off x="535703" y="4017173"/>
            <a:ext cx="507771" cy="1938992"/>
          </a:xfrm>
          <a:prstGeom prst="rect">
            <a:avLst/>
          </a:prstGeom>
          <a:noFill/>
        </p:spPr>
        <p:txBody>
          <a:bodyPr wrap="none" rtlCol="0">
            <a:spAutoFit/>
          </a:bodyPr>
          <a:lstStyle/>
          <a:p>
            <a:pPr algn="ctr"/>
            <a:r>
              <a:rPr lang="en-US" altLang="ja-JP" sz="2400" b="1" dirty="0" smtClean="0">
                <a:latin typeface="Century Schoolbook"/>
                <a:cs typeface="Century Schoolbook"/>
              </a:rPr>
              <a:t>S</a:t>
            </a:r>
            <a:r>
              <a:rPr lang="en-US" altLang="ja-JP" sz="2400" b="1" baseline="-25000" dirty="0" smtClean="0">
                <a:latin typeface="Century Schoolbook"/>
                <a:cs typeface="Century Schoolbook"/>
              </a:rPr>
              <a:t>1</a:t>
            </a:r>
            <a:endParaRPr lang="en-US" altLang="ja-JP" sz="2400" dirty="0" smtClean="0">
              <a:latin typeface="Century Schoolbook"/>
              <a:cs typeface="Century Schoolbook"/>
            </a:endParaRPr>
          </a:p>
          <a:p>
            <a:pPr algn="ctr"/>
            <a:endParaRPr lang="en-US" altLang="ja-JP" sz="2400" b="1" dirty="0" smtClean="0">
              <a:latin typeface="Century Schoolbook"/>
              <a:cs typeface="Century Schoolbook"/>
            </a:endParaRPr>
          </a:p>
          <a:p>
            <a:pPr algn="ctr"/>
            <a:r>
              <a:rPr kumimoji="1" lang="en-US" altLang="ja-JP" sz="2400" b="1" dirty="0" smtClean="0">
                <a:latin typeface="Century Schoolbook"/>
                <a:cs typeface="Century Schoolbook"/>
              </a:rPr>
              <a:t>S</a:t>
            </a:r>
            <a:r>
              <a:rPr kumimoji="1" lang="en-US" altLang="ja-JP" sz="2400" b="1" baseline="-25000" dirty="0" smtClean="0">
                <a:latin typeface="Century Schoolbook"/>
                <a:cs typeface="Century Schoolbook"/>
              </a:rPr>
              <a:t>2</a:t>
            </a:r>
            <a:endParaRPr kumimoji="1" lang="en-US" altLang="ja-JP" sz="2400" baseline="-25000" dirty="0" smtClean="0">
              <a:latin typeface="Century Schoolbook"/>
              <a:cs typeface="Century Schoolbook"/>
            </a:endParaRPr>
          </a:p>
          <a:p>
            <a:pPr algn="ctr"/>
            <a:endParaRPr lang="en-US" altLang="ja-JP" sz="2400" b="1" dirty="0">
              <a:latin typeface="Century Schoolbook"/>
              <a:cs typeface="Century Schoolbook"/>
            </a:endParaRPr>
          </a:p>
          <a:p>
            <a:pPr algn="ctr"/>
            <a:r>
              <a:rPr kumimoji="1" lang="en-US" altLang="ja-JP" sz="2400" b="1" dirty="0" smtClean="0">
                <a:latin typeface="Century Schoolbook"/>
                <a:cs typeface="Century Schoolbook"/>
              </a:rPr>
              <a:t>S</a:t>
            </a:r>
            <a:r>
              <a:rPr kumimoji="1" lang="en-US" altLang="ja-JP" sz="2400" b="1" baseline="-25000" dirty="0" smtClean="0">
                <a:latin typeface="Century Schoolbook"/>
                <a:cs typeface="Century Schoolbook"/>
              </a:rPr>
              <a:t>3</a:t>
            </a:r>
            <a:endParaRPr kumimoji="1" lang="en-US" altLang="ja-JP" sz="2400" baseline="-25000" dirty="0" smtClean="0">
              <a:latin typeface="Century Schoolbook"/>
              <a:cs typeface="Century Schoolbook"/>
            </a:endParaRPr>
          </a:p>
        </p:txBody>
      </p:sp>
      <p:sp>
        <p:nvSpPr>
          <p:cNvPr id="95" name="テキスト ボックス 94"/>
          <p:cNvSpPr txBox="1"/>
          <p:nvPr/>
        </p:nvSpPr>
        <p:spPr>
          <a:xfrm>
            <a:off x="3122747" y="4017173"/>
            <a:ext cx="617226" cy="1938992"/>
          </a:xfrm>
          <a:prstGeom prst="rect">
            <a:avLst/>
          </a:prstGeom>
          <a:noFill/>
        </p:spPr>
        <p:txBody>
          <a:bodyPr wrap="none" rtlCol="0">
            <a:spAutoFit/>
          </a:bodyPr>
          <a:lstStyle/>
          <a:p>
            <a:pPr algn="ctr"/>
            <a:r>
              <a:rPr lang="en-US" altLang="ja-JP" sz="2400" b="1" dirty="0" smtClean="0">
                <a:latin typeface="Century Schoolbook"/>
                <a:cs typeface="Century Schoolbook"/>
              </a:rPr>
              <a:t>W</a:t>
            </a:r>
            <a:r>
              <a:rPr lang="en-US" altLang="ja-JP" sz="2400" b="1" baseline="-25000" dirty="0" smtClean="0">
                <a:latin typeface="Century Schoolbook"/>
                <a:cs typeface="Century Schoolbook"/>
              </a:rPr>
              <a:t>1</a:t>
            </a:r>
            <a:endParaRPr lang="en-US" altLang="ja-JP" sz="2400" baseline="-25000" dirty="0" smtClean="0">
              <a:latin typeface="Century Schoolbook"/>
              <a:cs typeface="Century Schoolbook"/>
            </a:endParaRPr>
          </a:p>
          <a:p>
            <a:pPr algn="ctr"/>
            <a:endParaRPr lang="en-US" altLang="ja-JP" sz="2400" b="1" dirty="0" smtClean="0">
              <a:latin typeface="Century Schoolbook"/>
              <a:cs typeface="Century Schoolbook"/>
            </a:endParaRPr>
          </a:p>
          <a:p>
            <a:pPr algn="ctr"/>
            <a:r>
              <a:rPr lang="en-US" altLang="ja-JP" sz="2400" b="1" dirty="0" smtClean="0">
                <a:latin typeface="Century Schoolbook"/>
                <a:cs typeface="Century Schoolbook"/>
              </a:rPr>
              <a:t>W</a:t>
            </a:r>
            <a:r>
              <a:rPr kumimoji="1" lang="en-US" altLang="ja-JP" sz="2400" b="1" baseline="-25000" dirty="0" smtClean="0">
                <a:latin typeface="Century Schoolbook"/>
                <a:cs typeface="Century Schoolbook"/>
              </a:rPr>
              <a:t>2</a:t>
            </a:r>
            <a:endParaRPr kumimoji="1" lang="en-US" altLang="ja-JP" sz="2400" b="1" dirty="0" smtClean="0">
              <a:latin typeface="Century Schoolbook"/>
              <a:cs typeface="Century Schoolbook"/>
            </a:endParaRPr>
          </a:p>
          <a:p>
            <a:pPr algn="ctr"/>
            <a:endParaRPr lang="en-US" altLang="ja-JP" sz="2400" b="1" dirty="0">
              <a:latin typeface="Century Schoolbook"/>
              <a:cs typeface="Century Schoolbook"/>
            </a:endParaRPr>
          </a:p>
          <a:p>
            <a:pPr algn="ctr"/>
            <a:r>
              <a:rPr kumimoji="1" lang="en-US" altLang="ja-JP" sz="2400" b="1" dirty="0" smtClean="0">
                <a:latin typeface="Century Schoolbook"/>
                <a:cs typeface="Century Schoolbook"/>
              </a:rPr>
              <a:t>W</a:t>
            </a:r>
            <a:r>
              <a:rPr kumimoji="1" lang="en-US" altLang="ja-JP" sz="2400" b="1" baseline="-25000" dirty="0" smtClean="0">
                <a:latin typeface="Century Schoolbook"/>
                <a:cs typeface="Century Schoolbook"/>
              </a:rPr>
              <a:t>3</a:t>
            </a:r>
          </a:p>
        </p:txBody>
      </p:sp>
    </p:spTree>
    <p:extLst>
      <p:ext uri="{BB962C8B-B14F-4D97-AF65-F5344CB8AC3E}">
        <p14:creationId xmlns:p14="http://schemas.microsoft.com/office/powerpoint/2010/main" val="35288987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メイリオ"/>
                <a:ea typeface="メイリオ"/>
                <a:cs typeface="メイリオ"/>
              </a:rPr>
              <a:t>数値シミュレーション</a:t>
            </a:r>
            <a:endParaRPr kumimoji="1" lang="ja-JP" altLang="en-US" b="1" dirty="0">
              <a:latin typeface="メイリオ"/>
              <a:ea typeface="メイリオ"/>
              <a:cs typeface="メイリオ"/>
            </a:endParaRPr>
          </a:p>
        </p:txBody>
      </p:sp>
      <p:pic>
        <p:nvPicPr>
          <p:cNvPr id="4" name="図 3"/>
          <p:cNvPicPr>
            <a:picLocks noChangeAspect="1"/>
          </p:cNvPicPr>
          <p:nvPr/>
        </p:nvPicPr>
        <p:blipFill rotWithShape="1">
          <a:blip r:embed="rId2"/>
          <a:srcRect l="51887" r="3237" b="33683"/>
          <a:stretch/>
        </p:blipFill>
        <p:spPr>
          <a:xfrm>
            <a:off x="5614458" y="1380877"/>
            <a:ext cx="3433897" cy="5382954"/>
          </a:xfrm>
          <a:prstGeom prst="rect">
            <a:avLst/>
          </a:prstGeom>
        </p:spPr>
      </p:pic>
      <p:pic>
        <p:nvPicPr>
          <p:cNvPr id="5" name="図 4"/>
          <p:cNvPicPr>
            <a:picLocks noChangeAspect="1"/>
          </p:cNvPicPr>
          <p:nvPr/>
        </p:nvPicPr>
        <p:blipFill rotWithShape="1">
          <a:blip r:embed="rId2"/>
          <a:srcRect l="48843" t="67135"/>
          <a:stretch/>
        </p:blipFill>
        <p:spPr>
          <a:xfrm>
            <a:off x="193718" y="3489916"/>
            <a:ext cx="5277107" cy="3198752"/>
          </a:xfrm>
          <a:prstGeom prst="rect">
            <a:avLst/>
          </a:prstGeom>
        </p:spPr>
      </p:pic>
      <p:sp>
        <p:nvSpPr>
          <p:cNvPr id="6" name="テキスト ボックス 5"/>
          <p:cNvSpPr txBox="1"/>
          <p:nvPr/>
        </p:nvSpPr>
        <p:spPr>
          <a:xfrm>
            <a:off x="278384" y="1361194"/>
            <a:ext cx="5277107" cy="1862048"/>
          </a:xfrm>
          <a:prstGeom prst="rect">
            <a:avLst/>
          </a:prstGeom>
          <a:noFill/>
        </p:spPr>
        <p:txBody>
          <a:bodyPr wrap="square" rtlCol="0">
            <a:spAutoFit/>
          </a:bodyPr>
          <a:lstStyle/>
          <a:p>
            <a:pPr marL="285750" indent="-285750">
              <a:spcBef>
                <a:spcPts val="1000"/>
              </a:spcBef>
              <a:buFont typeface="Arial"/>
              <a:buChar char="•"/>
            </a:pPr>
            <a:r>
              <a:rPr lang="ja-JP" altLang="en-US" dirty="0" smtClean="0">
                <a:latin typeface="メイリオ"/>
                <a:ea typeface="メイリオ"/>
                <a:cs typeface="メイリオ"/>
              </a:rPr>
              <a:t>口径</a:t>
            </a:r>
            <a:r>
              <a:rPr lang="en-US" altLang="ja-JP" dirty="0" smtClean="0">
                <a:latin typeface="メイリオ"/>
                <a:ea typeface="メイリオ"/>
                <a:cs typeface="メイリオ"/>
              </a:rPr>
              <a:t>30m</a:t>
            </a:r>
            <a:r>
              <a:rPr lang="ja-JP" altLang="en-US" dirty="0" smtClean="0">
                <a:latin typeface="メイリオ"/>
                <a:ea typeface="メイリオ"/>
                <a:cs typeface="メイリオ"/>
              </a:rPr>
              <a:t>での</a:t>
            </a:r>
            <a:r>
              <a:rPr lang="en-US" altLang="ja-JP" dirty="0" smtClean="0">
                <a:latin typeface="メイリオ"/>
                <a:ea typeface="メイリオ"/>
                <a:cs typeface="メイリオ"/>
              </a:rPr>
              <a:t>MOAO</a:t>
            </a:r>
            <a:r>
              <a:rPr lang="ja-JP" altLang="en-US" dirty="0" smtClean="0">
                <a:latin typeface="メイリオ"/>
                <a:ea typeface="メイリオ"/>
                <a:cs typeface="メイリオ"/>
              </a:rPr>
              <a:t>の数値シミュレーションの結果</a:t>
            </a:r>
            <a:endParaRPr lang="en-US" altLang="ja-JP" dirty="0" smtClean="0">
              <a:latin typeface="メイリオ"/>
              <a:ea typeface="メイリオ"/>
              <a:cs typeface="メイリオ"/>
            </a:endParaRPr>
          </a:p>
          <a:p>
            <a:pPr marL="285750" indent="-285750">
              <a:spcBef>
                <a:spcPts val="1000"/>
              </a:spcBef>
              <a:buFont typeface="Arial"/>
              <a:buChar char="•"/>
            </a:pPr>
            <a:r>
              <a:rPr kumimoji="1" lang="ja-JP" altLang="en-US" dirty="0" smtClean="0">
                <a:latin typeface="メイリオ"/>
                <a:ea typeface="メイリオ"/>
                <a:cs typeface="メイリオ"/>
              </a:rPr>
              <a:t>視野</a:t>
            </a:r>
            <a:r>
              <a:rPr kumimoji="1" lang="en-US" altLang="ja-JP" dirty="0" smtClean="0">
                <a:latin typeface="メイリオ"/>
                <a:ea typeface="メイリオ"/>
                <a:cs typeface="メイリオ"/>
              </a:rPr>
              <a:t>10’</a:t>
            </a:r>
            <a:r>
              <a:rPr kumimoji="1" lang="ja-JP" altLang="en-US" dirty="0" smtClean="0">
                <a:latin typeface="メイリオ"/>
                <a:ea typeface="メイリオ"/>
                <a:cs typeface="メイリオ"/>
              </a:rPr>
              <a:t>、</a:t>
            </a:r>
            <a:r>
              <a:rPr kumimoji="1" lang="en-US" altLang="ja-JP" dirty="0" smtClean="0">
                <a:latin typeface="メイリオ"/>
                <a:ea typeface="メイリオ"/>
                <a:cs typeface="メイリオ"/>
              </a:rPr>
              <a:t>8</a:t>
            </a:r>
            <a:r>
              <a:rPr kumimoji="1" lang="ja-JP" altLang="en-US" dirty="0" smtClean="0">
                <a:latin typeface="メイリオ"/>
                <a:ea typeface="メイリオ"/>
                <a:cs typeface="メイリオ"/>
              </a:rPr>
              <a:t>つの</a:t>
            </a:r>
            <a:r>
              <a:rPr lang="ja-JP" altLang="en-US" dirty="0" smtClean="0">
                <a:latin typeface="メイリオ"/>
                <a:ea typeface="メイリオ"/>
                <a:cs typeface="メイリオ"/>
              </a:rPr>
              <a:t>レーザーガイド星</a:t>
            </a:r>
            <a:endParaRPr lang="en-US" altLang="ja-JP" dirty="0" smtClean="0">
              <a:latin typeface="メイリオ"/>
              <a:ea typeface="メイリオ"/>
              <a:cs typeface="メイリオ"/>
            </a:endParaRPr>
          </a:p>
          <a:p>
            <a:pPr marL="285750" indent="-285750">
              <a:spcBef>
                <a:spcPts val="1000"/>
              </a:spcBef>
              <a:buFont typeface="Arial"/>
              <a:buChar char="•"/>
            </a:pPr>
            <a:r>
              <a:rPr lang="ja-JP" altLang="en-US" dirty="0" smtClean="0">
                <a:latin typeface="メイリオ"/>
                <a:ea typeface="メイリオ"/>
                <a:cs typeface="メイリオ"/>
              </a:rPr>
              <a:t>約ストレル比が</a:t>
            </a:r>
            <a:r>
              <a:rPr lang="en-US" altLang="ja-JP" dirty="0" smtClean="0">
                <a:latin typeface="メイリオ"/>
                <a:ea typeface="メイリオ"/>
                <a:cs typeface="メイリオ"/>
              </a:rPr>
              <a:t>2</a:t>
            </a:r>
            <a:r>
              <a:rPr lang="ja-JP" altLang="en-US" dirty="0" smtClean="0">
                <a:latin typeface="メイリオ"/>
                <a:ea typeface="メイリオ"/>
                <a:cs typeface="メイリオ"/>
              </a:rPr>
              <a:t>倍向上した。</a:t>
            </a:r>
            <a:endParaRPr lang="en-US" altLang="ja-JP" dirty="0" smtClean="0">
              <a:latin typeface="メイリオ"/>
              <a:ea typeface="メイリオ"/>
              <a:cs typeface="メイリオ"/>
            </a:endParaRPr>
          </a:p>
          <a:p>
            <a:pPr marL="285750" indent="-285750">
              <a:spcBef>
                <a:spcPts val="1000"/>
              </a:spcBef>
              <a:buFont typeface="Arial"/>
              <a:buChar char="•"/>
            </a:pPr>
            <a:r>
              <a:rPr kumimoji="1" lang="ja-JP" altLang="en-US" dirty="0" smtClean="0">
                <a:latin typeface="メイリオ"/>
                <a:ea typeface="メイリオ"/>
                <a:cs typeface="メイリオ"/>
              </a:rPr>
              <a:t>実験室実験でも成功した。</a:t>
            </a:r>
            <a:endParaRPr kumimoji="1" lang="ja-JP" altLang="en-US" dirty="0">
              <a:latin typeface="メイリオ"/>
              <a:ea typeface="メイリオ"/>
              <a:cs typeface="メイリオ"/>
            </a:endParaRPr>
          </a:p>
        </p:txBody>
      </p:sp>
      <p:sp>
        <p:nvSpPr>
          <p:cNvPr id="7" name="テキスト ボックス 6"/>
          <p:cNvSpPr txBox="1"/>
          <p:nvPr/>
        </p:nvSpPr>
        <p:spPr>
          <a:xfrm>
            <a:off x="6378222" y="1259971"/>
            <a:ext cx="2031325" cy="338554"/>
          </a:xfrm>
          <a:prstGeom prst="rect">
            <a:avLst/>
          </a:prstGeom>
          <a:noFill/>
        </p:spPr>
        <p:txBody>
          <a:bodyPr wrap="none" rtlCol="0">
            <a:spAutoFit/>
          </a:bodyPr>
          <a:lstStyle/>
          <a:p>
            <a:r>
              <a:rPr kumimoji="1" lang="ja-JP" altLang="en-US" sz="1600" b="1" dirty="0" smtClean="0">
                <a:latin typeface="メイリオ"/>
                <a:ea typeface="メイリオ"/>
                <a:cs typeface="メイリオ"/>
              </a:rPr>
              <a:t>従来のトモグラフィ</a:t>
            </a:r>
            <a:endParaRPr kumimoji="1" lang="ja-JP" altLang="en-US" sz="1600" b="1" dirty="0">
              <a:latin typeface="メイリオ"/>
              <a:ea typeface="メイリオ"/>
              <a:cs typeface="メイリオ"/>
            </a:endParaRPr>
          </a:p>
        </p:txBody>
      </p:sp>
      <p:sp>
        <p:nvSpPr>
          <p:cNvPr id="8" name="テキスト ボックス 7"/>
          <p:cNvSpPr txBox="1"/>
          <p:nvPr/>
        </p:nvSpPr>
        <p:spPr>
          <a:xfrm>
            <a:off x="6448777" y="3952371"/>
            <a:ext cx="1826141" cy="338554"/>
          </a:xfrm>
          <a:prstGeom prst="rect">
            <a:avLst/>
          </a:prstGeom>
          <a:noFill/>
        </p:spPr>
        <p:txBody>
          <a:bodyPr wrap="none" rtlCol="0">
            <a:spAutoFit/>
          </a:bodyPr>
          <a:lstStyle/>
          <a:p>
            <a:r>
              <a:rPr kumimoji="1" lang="ja-JP" altLang="en-US" sz="1600" b="1" dirty="0" smtClean="0">
                <a:latin typeface="メイリオ"/>
                <a:ea typeface="メイリオ"/>
                <a:cs typeface="メイリオ"/>
              </a:rPr>
              <a:t>複タイムステップ</a:t>
            </a:r>
            <a:endParaRPr kumimoji="1" lang="ja-JP" altLang="en-US" sz="1600" b="1" dirty="0">
              <a:latin typeface="メイリオ"/>
              <a:ea typeface="メイリオ"/>
              <a:cs typeface="メイリオ"/>
            </a:endParaRPr>
          </a:p>
        </p:txBody>
      </p:sp>
      <p:sp>
        <p:nvSpPr>
          <p:cNvPr id="9" name="テキスト ボックス 8"/>
          <p:cNvSpPr txBox="1"/>
          <p:nvPr/>
        </p:nvSpPr>
        <p:spPr>
          <a:xfrm>
            <a:off x="1453445" y="3302000"/>
            <a:ext cx="3262432" cy="338554"/>
          </a:xfrm>
          <a:prstGeom prst="rect">
            <a:avLst/>
          </a:prstGeom>
          <a:noFill/>
        </p:spPr>
        <p:txBody>
          <a:bodyPr wrap="none" rtlCol="0">
            <a:spAutoFit/>
          </a:bodyPr>
          <a:lstStyle/>
          <a:p>
            <a:r>
              <a:rPr kumimoji="1" lang="ja-JP" altLang="en-US" sz="1600" b="1" dirty="0" smtClean="0">
                <a:latin typeface="メイリオ"/>
                <a:ea typeface="メイリオ"/>
                <a:cs typeface="メイリオ"/>
              </a:rPr>
              <a:t>中心からの角度距離とストレル比</a:t>
            </a:r>
            <a:endParaRPr kumimoji="1" lang="en-US" altLang="ja-JP" sz="1600" b="1" dirty="0" smtClean="0">
              <a:latin typeface="メイリオ"/>
              <a:ea typeface="メイリオ"/>
              <a:cs typeface="メイリオ"/>
            </a:endParaRPr>
          </a:p>
        </p:txBody>
      </p:sp>
    </p:spTree>
    <p:extLst>
      <p:ext uri="{BB962C8B-B14F-4D97-AF65-F5344CB8AC3E}">
        <p14:creationId xmlns:p14="http://schemas.microsoft.com/office/powerpoint/2010/main" val="15890292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メイリオ"/>
                <a:ea typeface="メイリオ"/>
                <a:cs typeface="メイリオ"/>
              </a:rPr>
              <a:t>オンスカイでの結果</a:t>
            </a:r>
            <a:endParaRPr kumimoji="1" lang="ja-JP" altLang="en-US" b="1" dirty="0">
              <a:latin typeface="メイリオ"/>
              <a:ea typeface="メイリオ"/>
              <a:cs typeface="メイリオ"/>
            </a:endParaRPr>
          </a:p>
        </p:txBody>
      </p:sp>
      <p:pic>
        <p:nvPicPr>
          <p:cNvPr id="10" name="図 9" descr="test.jpg"/>
          <p:cNvPicPr>
            <a:picLocks noChangeAspect="1"/>
          </p:cNvPicPr>
          <p:nvPr/>
        </p:nvPicPr>
        <p:blipFill rotWithShape="1">
          <a:blip r:embed="rId2">
            <a:extLst>
              <a:ext uri="{28A0092B-C50C-407E-A947-70E740481C1C}">
                <a14:useLocalDpi xmlns:a14="http://schemas.microsoft.com/office/drawing/2010/main" val="0"/>
              </a:ext>
            </a:extLst>
          </a:blip>
          <a:srcRect l="9038" t="56503" r="7129" b="10427"/>
          <a:stretch/>
        </p:blipFill>
        <p:spPr>
          <a:xfrm>
            <a:off x="3560271" y="2893434"/>
            <a:ext cx="5599602" cy="1656621"/>
          </a:xfrm>
          <a:prstGeom prst="rect">
            <a:avLst/>
          </a:prstGeom>
        </p:spPr>
      </p:pic>
      <p:sp>
        <p:nvSpPr>
          <p:cNvPr id="11" name="テキスト ボックス 10"/>
          <p:cNvSpPr txBox="1"/>
          <p:nvPr/>
        </p:nvSpPr>
        <p:spPr>
          <a:xfrm>
            <a:off x="3777490" y="4006784"/>
            <a:ext cx="712755" cy="338554"/>
          </a:xfrm>
          <a:prstGeom prst="rect">
            <a:avLst/>
          </a:prstGeom>
          <a:noFill/>
        </p:spPr>
        <p:txBody>
          <a:bodyPr wrap="none" rtlCol="0">
            <a:spAutoFit/>
          </a:bodyPr>
          <a:lstStyle/>
          <a:p>
            <a:r>
              <a:rPr kumimoji="1" lang="en-US" altLang="ja-JP" sz="1600" dirty="0" smtClean="0">
                <a:solidFill>
                  <a:srgbClr val="FF0000"/>
                </a:solidFill>
                <a:latin typeface="Century Schoolbook"/>
                <a:cs typeface="Century Schoolbook"/>
              </a:rPr>
              <a:t>Multi</a:t>
            </a:r>
            <a:endParaRPr kumimoji="1" lang="ja-JP" altLang="en-US" sz="1600" dirty="0">
              <a:solidFill>
                <a:srgbClr val="FF0000"/>
              </a:solidFill>
              <a:latin typeface="Century Schoolbook"/>
              <a:cs typeface="Century Schoolbook"/>
            </a:endParaRPr>
          </a:p>
        </p:txBody>
      </p:sp>
      <p:sp>
        <p:nvSpPr>
          <p:cNvPr id="12" name="テキスト ボックス 11"/>
          <p:cNvSpPr txBox="1"/>
          <p:nvPr/>
        </p:nvSpPr>
        <p:spPr>
          <a:xfrm>
            <a:off x="6537169" y="4020590"/>
            <a:ext cx="712755" cy="338554"/>
          </a:xfrm>
          <a:prstGeom prst="rect">
            <a:avLst/>
          </a:prstGeom>
          <a:noFill/>
        </p:spPr>
        <p:txBody>
          <a:bodyPr wrap="none" rtlCol="0">
            <a:spAutoFit/>
          </a:bodyPr>
          <a:lstStyle/>
          <a:p>
            <a:r>
              <a:rPr kumimoji="1" lang="en-US" altLang="ja-JP" sz="1600" dirty="0" smtClean="0">
                <a:solidFill>
                  <a:srgbClr val="FF0000"/>
                </a:solidFill>
                <a:latin typeface="Century Schoolbook"/>
                <a:cs typeface="Century Schoolbook"/>
              </a:rPr>
              <a:t>Multi</a:t>
            </a:r>
            <a:endParaRPr kumimoji="1" lang="ja-JP" altLang="en-US" sz="1600" dirty="0">
              <a:solidFill>
                <a:srgbClr val="FF0000"/>
              </a:solidFill>
              <a:latin typeface="Century Schoolbook"/>
              <a:cs typeface="Century Schoolbook"/>
            </a:endParaRPr>
          </a:p>
        </p:txBody>
      </p:sp>
      <p:sp>
        <p:nvSpPr>
          <p:cNvPr id="13" name="テキスト ボックス 12"/>
          <p:cNvSpPr txBox="1"/>
          <p:nvPr/>
        </p:nvSpPr>
        <p:spPr>
          <a:xfrm>
            <a:off x="5140988" y="4020590"/>
            <a:ext cx="781284" cy="338554"/>
          </a:xfrm>
          <a:prstGeom prst="rect">
            <a:avLst/>
          </a:prstGeom>
          <a:noFill/>
        </p:spPr>
        <p:txBody>
          <a:bodyPr wrap="none" rtlCol="0">
            <a:spAutoFit/>
          </a:bodyPr>
          <a:lstStyle/>
          <a:p>
            <a:r>
              <a:rPr lang="en-US" altLang="ja-JP" sz="1600" dirty="0" smtClean="0">
                <a:solidFill>
                  <a:schemeClr val="bg1"/>
                </a:solidFill>
                <a:latin typeface="Century Schoolbook"/>
                <a:cs typeface="Century Schoolbook"/>
              </a:rPr>
              <a:t>Single</a:t>
            </a:r>
            <a:endParaRPr kumimoji="1" lang="ja-JP" altLang="en-US" sz="1600" dirty="0">
              <a:solidFill>
                <a:schemeClr val="bg1"/>
              </a:solidFill>
              <a:latin typeface="Century Schoolbook"/>
              <a:cs typeface="Century Schoolbook"/>
            </a:endParaRPr>
          </a:p>
        </p:txBody>
      </p:sp>
      <p:sp>
        <p:nvSpPr>
          <p:cNvPr id="14" name="テキスト ボックス 13"/>
          <p:cNvSpPr txBox="1"/>
          <p:nvPr/>
        </p:nvSpPr>
        <p:spPr>
          <a:xfrm>
            <a:off x="7856321" y="4006784"/>
            <a:ext cx="781284" cy="338554"/>
          </a:xfrm>
          <a:prstGeom prst="rect">
            <a:avLst/>
          </a:prstGeom>
          <a:noFill/>
        </p:spPr>
        <p:txBody>
          <a:bodyPr wrap="none" rtlCol="0">
            <a:spAutoFit/>
          </a:bodyPr>
          <a:lstStyle/>
          <a:p>
            <a:r>
              <a:rPr lang="en-US" altLang="ja-JP" sz="1600" dirty="0" smtClean="0">
                <a:solidFill>
                  <a:schemeClr val="bg1"/>
                </a:solidFill>
                <a:latin typeface="Century Schoolbook"/>
                <a:cs typeface="Century Schoolbook"/>
              </a:rPr>
              <a:t>Single</a:t>
            </a:r>
            <a:endParaRPr kumimoji="1" lang="ja-JP" altLang="en-US" sz="1600" dirty="0">
              <a:solidFill>
                <a:schemeClr val="bg1"/>
              </a:solidFill>
              <a:latin typeface="Century Schoolbook"/>
              <a:cs typeface="Century Schoolbook"/>
            </a:endParaRPr>
          </a:p>
        </p:txBody>
      </p:sp>
      <p:sp>
        <p:nvSpPr>
          <p:cNvPr id="15" name="テキスト ボックス 14"/>
          <p:cNvSpPr txBox="1"/>
          <p:nvPr/>
        </p:nvSpPr>
        <p:spPr>
          <a:xfrm>
            <a:off x="3818905" y="3010877"/>
            <a:ext cx="1051753" cy="307777"/>
          </a:xfrm>
          <a:prstGeom prst="rect">
            <a:avLst/>
          </a:prstGeom>
          <a:noFill/>
        </p:spPr>
        <p:txBody>
          <a:bodyPr wrap="none" rtlCol="0">
            <a:spAutoFit/>
          </a:bodyPr>
          <a:lstStyle/>
          <a:p>
            <a:r>
              <a:rPr kumimoji="1" lang="en-US" altLang="ja-JP" sz="1400" dirty="0" smtClean="0">
                <a:solidFill>
                  <a:srgbClr val="FF0000"/>
                </a:solidFill>
                <a:latin typeface="Century Schoolbook"/>
                <a:cs typeface="Century Schoolbook"/>
              </a:rPr>
              <a:t>EE=28.5%</a:t>
            </a:r>
            <a:endParaRPr kumimoji="1" lang="ja-JP" altLang="en-US" sz="1400" dirty="0">
              <a:solidFill>
                <a:srgbClr val="FF0000"/>
              </a:solidFill>
              <a:latin typeface="Century Schoolbook"/>
              <a:cs typeface="Century Schoolbook"/>
            </a:endParaRPr>
          </a:p>
        </p:txBody>
      </p:sp>
      <p:sp>
        <p:nvSpPr>
          <p:cNvPr id="16" name="テキスト ボックス 15"/>
          <p:cNvSpPr txBox="1"/>
          <p:nvPr/>
        </p:nvSpPr>
        <p:spPr>
          <a:xfrm>
            <a:off x="5140988" y="3010877"/>
            <a:ext cx="1051753" cy="307777"/>
          </a:xfrm>
          <a:prstGeom prst="rect">
            <a:avLst/>
          </a:prstGeom>
          <a:noFill/>
        </p:spPr>
        <p:txBody>
          <a:bodyPr wrap="none" rtlCol="0">
            <a:spAutoFit/>
          </a:bodyPr>
          <a:lstStyle/>
          <a:p>
            <a:r>
              <a:rPr kumimoji="1" lang="en-US" altLang="ja-JP" sz="1400" dirty="0" smtClean="0">
                <a:solidFill>
                  <a:schemeClr val="bg1"/>
                </a:solidFill>
                <a:latin typeface="Century Schoolbook"/>
                <a:cs typeface="Century Schoolbook"/>
              </a:rPr>
              <a:t>EE=26.7%</a:t>
            </a:r>
            <a:endParaRPr kumimoji="1" lang="ja-JP" altLang="en-US" sz="1400" dirty="0">
              <a:solidFill>
                <a:schemeClr val="bg1"/>
              </a:solidFill>
              <a:latin typeface="Century Schoolbook"/>
              <a:cs typeface="Century Schoolbook"/>
            </a:endParaRPr>
          </a:p>
        </p:txBody>
      </p:sp>
      <p:sp>
        <p:nvSpPr>
          <p:cNvPr id="17" name="テキスト ボックス 16"/>
          <p:cNvSpPr txBox="1"/>
          <p:nvPr/>
        </p:nvSpPr>
        <p:spPr>
          <a:xfrm>
            <a:off x="6537169" y="3010877"/>
            <a:ext cx="1051753" cy="307777"/>
          </a:xfrm>
          <a:prstGeom prst="rect">
            <a:avLst/>
          </a:prstGeom>
          <a:noFill/>
        </p:spPr>
        <p:txBody>
          <a:bodyPr wrap="none" rtlCol="0">
            <a:spAutoFit/>
          </a:bodyPr>
          <a:lstStyle/>
          <a:p>
            <a:r>
              <a:rPr kumimoji="1" lang="en-US" altLang="ja-JP" sz="1400" dirty="0" smtClean="0">
                <a:solidFill>
                  <a:srgbClr val="FF0000"/>
                </a:solidFill>
                <a:latin typeface="Century Schoolbook"/>
                <a:cs typeface="Century Schoolbook"/>
              </a:rPr>
              <a:t>EE=28.8%</a:t>
            </a:r>
            <a:endParaRPr kumimoji="1" lang="ja-JP" altLang="en-US" sz="1400" dirty="0">
              <a:solidFill>
                <a:srgbClr val="FF0000"/>
              </a:solidFill>
              <a:latin typeface="Century Schoolbook"/>
              <a:cs typeface="Century Schoolbook"/>
            </a:endParaRPr>
          </a:p>
        </p:txBody>
      </p:sp>
      <p:sp>
        <p:nvSpPr>
          <p:cNvPr id="18" name="テキスト ボックス 17"/>
          <p:cNvSpPr txBox="1"/>
          <p:nvPr/>
        </p:nvSpPr>
        <p:spPr>
          <a:xfrm>
            <a:off x="7856321" y="3010877"/>
            <a:ext cx="1051753" cy="307777"/>
          </a:xfrm>
          <a:prstGeom prst="rect">
            <a:avLst/>
          </a:prstGeom>
          <a:noFill/>
        </p:spPr>
        <p:txBody>
          <a:bodyPr wrap="none" rtlCol="0">
            <a:spAutoFit/>
          </a:bodyPr>
          <a:lstStyle/>
          <a:p>
            <a:r>
              <a:rPr kumimoji="1" lang="en-US" altLang="ja-JP" sz="1400" dirty="0" smtClean="0">
                <a:solidFill>
                  <a:schemeClr val="bg1"/>
                </a:solidFill>
                <a:latin typeface="Century Schoolbook"/>
                <a:cs typeface="Century Schoolbook"/>
              </a:rPr>
              <a:t>EE=26.5%</a:t>
            </a:r>
            <a:endParaRPr kumimoji="1" lang="ja-JP" altLang="en-US" sz="1400" dirty="0">
              <a:solidFill>
                <a:schemeClr val="bg1"/>
              </a:solidFill>
              <a:latin typeface="Century Schoolbook"/>
              <a:cs typeface="Century Schoolbook"/>
            </a:endParaRPr>
          </a:p>
        </p:txBody>
      </p:sp>
      <p:pic>
        <p:nvPicPr>
          <p:cNvPr id="27" name="図 26"/>
          <p:cNvPicPr>
            <a:picLocks noChangeAspect="1"/>
          </p:cNvPicPr>
          <p:nvPr/>
        </p:nvPicPr>
        <p:blipFill>
          <a:blip r:embed="rId3"/>
          <a:stretch>
            <a:fillRect/>
          </a:stretch>
        </p:blipFill>
        <p:spPr>
          <a:xfrm>
            <a:off x="411665" y="4505948"/>
            <a:ext cx="2946994" cy="2257778"/>
          </a:xfrm>
          <a:prstGeom prst="rect">
            <a:avLst/>
          </a:prstGeom>
        </p:spPr>
      </p:pic>
      <p:graphicFrame>
        <p:nvGraphicFramePr>
          <p:cNvPr id="28" name="表 27"/>
          <p:cNvGraphicFramePr>
            <a:graphicFrameLocks noGrp="1"/>
          </p:cNvGraphicFramePr>
          <p:nvPr>
            <p:extLst>
              <p:ext uri="{D42A27DB-BD31-4B8C-83A1-F6EECF244321}">
                <p14:modId xmlns:p14="http://schemas.microsoft.com/office/powerpoint/2010/main" val="611350285"/>
              </p:ext>
            </p:extLst>
          </p:nvPr>
        </p:nvGraphicFramePr>
        <p:xfrm>
          <a:off x="3776572" y="4661311"/>
          <a:ext cx="5073297" cy="1910544"/>
        </p:xfrm>
        <a:graphic>
          <a:graphicData uri="http://schemas.openxmlformats.org/drawingml/2006/table">
            <a:tbl>
              <a:tblPr firstRow="1" bandRow="1">
                <a:tableStyleId>{5C22544A-7EE6-4342-B048-85BDC9FD1C3A}</a:tableStyleId>
              </a:tblPr>
              <a:tblGrid>
                <a:gridCol w="1691099"/>
                <a:gridCol w="1691099"/>
                <a:gridCol w="1691099"/>
              </a:tblGrid>
              <a:tr h="447504">
                <a:tc>
                  <a:txBody>
                    <a:bodyPr/>
                    <a:lstStyle/>
                    <a:p>
                      <a:pPr algn="ctr"/>
                      <a:r>
                        <a:rPr kumimoji="1" lang="en-US" altLang="ja-JP" sz="1800" dirty="0" smtClean="0">
                          <a:latin typeface="Century Schoolbook"/>
                          <a:cs typeface="Century Schoolbook"/>
                        </a:rPr>
                        <a:t>H [km]</a:t>
                      </a:r>
                      <a:endParaRPr kumimoji="1" lang="ja-JP" altLang="en-US" sz="1800" dirty="0">
                        <a:latin typeface="Century Schoolbook"/>
                        <a:cs typeface="Century Schoolbook"/>
                      </a:endParaRPr>
                    </a:p>
                  </a:txBody>
                  <a:tcPr anchor="ctr"/>
                </a:tc>
                <a:tc>
                  <a:txBody>
                    <a:bodyPr/>
                    <a:lstStyle/>
                    <a:p>
                      <a:pPr algn="ctr"/>
                      <a:r>
                        <a:rPr kumimoji="1" lang="en-US" altLang="ja-JP" sz="1800" dirty="0" smtClean="0">
                          <a:latin typeface="Century Schoolbook"/>
                          <a:cs typeface="Century Schoolbook"/>
                        </a:rPr>
                        <a:t>X wind [m/s]</a:t>
                      </a:r>
                      <a:endParaRPr kumimoji="1" lang="ja-JP" altLang="en-US" sz="1800" dirty="0">
                        <a:latin typeface="Century Schoolbook"/>
                        <a:cs typeface="Century Schoolbook"/>
                      </a:endParaRPr>
                    </a:p>
                  </a:txBody>
                  <a:tcPr anchor="ctr"/>
                </a:tc>
                <a:tc>
                  <a:txBody>
                    <a:bodyPr/>
                    <a:lstStyle/>
                    <a:p>
                      <a:pPr algn="ctr"/>
                      <a:r>
                        <a:rPr kumimoji="1" lang="en-US" altLang="ja-JP" sz="1800" dirty="0" smtClean="0">
                          <a:latin typeface="Century Schoolbook"/>
                          <a:cs typeface="Century Schoolbook"/>
                        </a:rPr>
                        <a:t>Y wind [m/s]</a:t>
                      </a:r>
                      <a:endParaRPr kumimoji="1" lang="ja-JP" altLang="en-US" sz="1800" dirty="0">
                        <a:latin typeface="Century Schoolbook"/>
                        <a:cs typeface="Century Schoolbook"/>
                      </a:endParaRPr>
                    </a:p>
                  </a:txBody>
                  <a:tcPr anchor="ctr"/>
                </a:tc>
              </a:tr>
              <a:tr h="320272">
                <a:tc>
                  <a:txBody>
                    <a:bodyPr/>
                    <a:lstStyle/>
                    <a:p>
                      <a:pPr algn="ctr"/>
                      <a:r>
                        <a:rPr kumimoji="1" lang="en-US" altLang="ja-JP" sz="1800" dirty="0" smtClean="0">
                          <a:latin typeface="Century Schoolbook"/>
                          <a:cs typeface="Century Schoolbook"/>
                        </a:rPr>
                        <a:t>10.5</a:t>
                      </a:r>
                      <a:endParaRPr kumimoji="1" lang="ja-JP" altLang="en-US" sz="1800" dirty="0">
                        <a:latin typeface="Century Schoolbook"/>
                        <a:cs typeface="Century Schoolbook"/>
                      </a:endParaRPr>
                    </a:p>
                  </a:txBody>
                  <a:tcPr anchor="ctr"/>
                </a:tc>
                <a:tc>
                  <a:txBody>
                    <a:bodyPr/>
                    <a:lstStyle/>
                    <a:p>
                      <a:pPr algn="ctr"/>
                      <a:r>
                        <a:rPr kumimoji="1" lang="en-US" altLang="ja-JP" sz="1800" kern="1200" dirty="0" smtClean="0">
                          <a:solidFill>
                            <a:schemeClr val="dk1"/>
                          </a:solidFill>
                          <a:latin typeface="Century Schoolbook"/>
                          <a:ea typeface="+mn-ea"/>
                          <a:cs typeface="Century Schoolbook"/>
                        </a:rPr>
                        <a:t>-0.00</a:t>
                      </a:r>
                      <a:endParaRPr kumimoji="1" lang="ja-JP" altLang="en-US" sz="1800" dirty="0">
                        <a:latin typeface="Century Schoolbook"/>
                        <a:cs typeface="Century Schoolbook"/>
                      </a:endParaRPr>
                    </a:p>
                  </a:txBody>
                  <a:tcPr anchor="ctr"/>
                </a:tc>
                <a:tc>
                  <a:txBody>
                    <a:bodyPr/>
                    <a:lstStyle/>
                    <a:p>
                      <a:pPr algn="ctr"/>
                      <a:r>
                        <a:rPr kumimoji="1" lang="en-US" altLang="ja-JP" sz="1800" dirty="0" smtClean="0">
                          <a:latin typeface="Century Schoolbook"/>
                          <a:cs typeface="Century Schoolbook"/>
                        </a:rPr>
                        <a:t>0.00</a:t>
                      </a:r>
                      <a:endParaRPr kumimoji="1" lang="ja-JP" altLang="en-US" sz="1800" dirty="0">
                        <a:latin typeface="Century Schoolbook"/>
                        <a:cs typeface="Century Schoolbook"/>
                      </a:endParaRPr>
                    </a:p>
                  </a:txBody>
                  <a:tcPr anchor="ctr"/>
                </a:tc>
              </a:tr>
              <a:tr h="320272">
                <a:tc>
                  <a:txBody>
                    <a:bodyPr/>
                    <a:lstStyle/>
                    <a:p>
                      <a:pPr algn="ctr"/>
                      <a:r>
                        <a:rPr kumimoji="1" lang="en-US" altLang="ja-JP" sz="1800" dirty="0" smtClean="0">
                          <a:latin typeface="Century Schoolbook"/>
                          <a:cs typeface="Century Schoolbook"/>
                        </a:rPr>
                        <a:t>7.5</a:t>
                      </a:r>
                      <a:endParaRPr kumimoji="1" lang="ja-JP" altLang="en-US" sz="1800" dirty="0">
                        <a:latin typeface="Century Schoolbook"/>
                        <a:cs typeface="Century Schoolbook"/>
                      </a:endParaRPr>
                    </a:p>
                  </a:txBody>
                  <a:tcPr anchor="ctr"/>
                </a:tc>
                <a:tc>
                  <a:txBody>
                    <a:bodyPr/>
                    <a:lstStyle/>
                    <a:p>
                      <a:pPr algn="ctr"/>
                      <a:r>
                        <a:rPr kumimoji="1" lang="en-US" altLang="ja-JP" sz="1800" dirty="0" smtClean="0">
                          <a:latin typeface="Century Schoolbook"/>
                          <a:cs typeface="Century Schoolbook"/>
                        </a:rPr>
                        <a:t>0.37</a:t>
                      </a:r>
                      <a:endParaRPr kumimoji="1" lang="ja-JP" altLang="en-US" sz="1800" dirty="0">
                        <a:latin typeface="Century Schoolbook"/>
                        <a:cs typeface="Century Schoolbook"/>
                      </a:endParaRPr>
                    </a:p>
                  </a:txBody>
                  <a:tcPr anchor="ctr"/>
                </a:tc>
                <a:tc>
                  <a:txBody>
                    <a:bodyPr/>
                    <a:lstStyle/>
                    <a:p>
                      <a:pPr algn="ctr"/>
                      <a:r>
                        <a:rPr kumimoji="1" lang="en-US" altLang="ja-JP" sz="1800" dirty="0" smtClean="0">
                          <a:latin typeface="Century Schoolbook"/>
                          <a:cs typeface="Century Schoolbook"/>
                        </a:rPr>
                        <a:t>0.25</a:t>
                      </a:r>
                      <a:endParaRPr kumimoji="1" lang="ja-JP" altLang="en-US" sz="1800" dirty="0">
                        <a:latin typeface="Century Schoolbook"/>
                        <a:cs typeface="Century Schoolbook"/>
                      </a:endParaRPr>
                    </a:p>
                  </a:txBody>
                  <a:tcPr anchor="ctr"/>
                </a:tc>
              </a:tr>
              <a:tr h="320272">
                <a:tc>
                  <a:txBody>
                    <a:bodyPr/>
                    <a:lstStyle/>
                    <a:p>
                      <a:pPr algn="ctr"/>
                      <a:r>
                        <a:rPr kumimoji="1" lang="en-US" altLang="ja-JP" sz="1800" dirty="0" smtClean="0">
                          <a:latin typeface="Century Schoolbook"/>
                          <a:cs typeface="Century Schoolbook"/>
                        </a:rPr>
                        <a:t>1.5</a:t>
                      </a:r>
                      <a:endParaRPr kumimoji="1" lang="ja-JP" altLang="en-US" sz="1800" dirty="0">
                        <a:latin typeface="Century Schoolbook"/>
                        <a:cs typeface="Century Schoolbook"/>
                      </a:endParaRPr>
                    </a:p>
                  </a:txBody>
                  <a:tcPr anchor="ctr"/>
                </a:tc>
                <a:tc>
                  <a:txBody>
                    <a:bodyPr/>
                    <a:lstStyle/>
                    <a:p>
                      <a:pPr algn="ctr"/>
                      <a:r>
                        <a:rPr kumimoji="1" lang="en-US" altLang="ja-JP" sz="1800" dirty="0" smtClean="0">
                          <a:latin typeface="Century Schoolbook"/>
                          <a:cs typeface="Century Schoolbook"/>
                        </a:rPr>
                        <a:t>-0.02</a:t>
                      </a:r>
                      <a:endParaRPr kumimoji="1" lang="ja-JP" altLang="en-US" sz="1800" dirty="0">
                        <a:latin typeface="Century Schoolbook"/>
                        <a:cs typeface="Century Schoolbook"/>
                      </a:endParaRPr>
                    </a:p>
                  </a:txBody>
                  <a:tcPr anchor="ctr"/>
                </a:tc>
                <a:tc>
                  <a:txBody>
                    <a:bodyPr/>
                    <a:lstStyle/>
                    <a:p>
                      <a:pPr algn="ctr"/>
                      <a:r>
                        <a:rPr kumimoji="1" lang="en-US" altLang="ja-JP" sz="1800" dirty="0" smtClean="0">
                          <a:latin typeface="Century Schoolbook"/>
                          <a:cs typeface="Century Schoolbook"/>
                        </a:rPr>
                        <a:t>0.78</a:t>
                      </a:r>
                      <a:endParaRPr kumimoji="1" lang="ja-JP" altLang="en-US" sz="1800" dirty="0">
                        <a:latin typeface="Century Schoolbook"/>
                        <a:cs typeface="Century Schoolbook"/>
                      </a:endParaRPr>
                    </a:p>
                  </a:txBody>
                  <a:tcPr anchor="ctr"/>
                </a:tc>
              </a:tr>
              <a:tr h="320272">
                <a:tc>
                  <a:txBody>
                    <a:bodyPr/>
                    <a:lstStyle/>
                    <a:p>
                      <a:pPr algn="ctr"/>
                      <a:r>
                        <a:rPr kumimoji="1" lang="en-US" altLang="ja-JP" sz="1800" dirty="0" smtClean="0">
                          <a:latin typeface="Century Schoolbook"/>
                          <a:cs typeface="Century Schoolbook"/>
                        </a:rPr>
                        <a:t>0</a:t>
                      </a:r>
                      <a:endParaRPr kumimoji="1" lang="ja-JP" altLang="en-US" sz="1800" dirty="0">
                        <a:latin typeface="Century Schoolbook"/>
                        <a:cs typeface="Century Schoolbook"/>
                      </a:endParaRPr>
                    </a:p>
                  </a:txBody>
                  <a:tcPr anchor="ctr"/>
                </a:tc>
                <a:tc>
                  <a:txBody>
                    <a:bodyPr/>
                    <a:lstStyle/>
                    <a:p>
                      <a:pPr algn="ctr"/>
                      <a:r>
                        <a:rPr kumimoji="1" lang="en-US" altLang="ja-JP" sz="1800" dirty="0" smtClean="0">
                          <a:latin typeface="Century Schoolbook"/>
                          <a:cs typeface="Century Schoolbook"/>
                        </a:rPr>
                        <a:t>-0.08</a:t>
                      </a:r>
                      <a:endParaRPr kumimoji="1" lang="ja-JP" altLang="en-US" sz="1800" dirty="0">
                        <a:latin typeface="Century Schoolbook"/>
                        <a:cs typeface="Century Schoolbook"/>
                      </a:endParaRPr>
                    </a:p>
                  </a:txBody>
                  <a:tcPr anchor="ctr"/>
                </a:tc>
                <a:tc>
                  <a:txBody>
                    <a:bodyPr/>
                    <a:lstStyle/>
                    <a:p>
                      <a:pPr algn="ctr"/>
                      <a:r>
                        <a:rPr kumimoji="1" lang="en-US" altLang="ja-JP" sz="1800" dirty="0" smtClean="0">
                          <a:latin typeface="Century Schoolbook"/>
                          <a:cs typeface="Century Schoolbook"/>
                        </a:rPr>
                        <a:t>0.26</a:t>
                      </a:r>
                      <a:endParaRPr kumimoji="1" lang="ja-JP" altLang="en-US" sz="1800" dirty="0">
                        <a:latin typeface="Century Schoolbook"/>
                        <a:cs typeface="Century Schoolbook"/>
                      </a:endParaRPr>
                    </a:p>
                  </a:txBody>
                  <a:tcPr anchor="ctr"/>
                </a:tc>
              </a:tr>
            </a:tbl>
          </a:graphicData>
        </a:graphic>
      </p:graphicFrame>
      <p:sp>
        <p:nvSpPr>
          <p:cNvPr id="29" name="正方形/長方形 28"/>
          <p:cNvSpPr/>
          <p:nvPr/>
        </p:nvSpPr>
        <p:spPr>
          <a:xfrm>
            <a:off x="1605203" y="4681396"/>
            <a:ext cx="1418895" cy="400110"/>
          </a:xfrm>
          <a:prstGeom prst="rect">
            <a:avLst/>
          </a:prstGeom>
        </p:spPr>
        <p:txBody>
          <a:bodyPr wrap="none">
            <a:spAutoFit/>
          </a:bodyPr>
          <a:lstStyle/>
          <a:p>
            <a:r>
              <a:rPr lang="en-US" altLang="ja-JP" sz="2000" dirty="0" smtClean="0">
                <a:latin typeface="Century Schoolbook"/>
                <a:cs typeface="Century Schoolbook"/>
              </a:rPr>
              <a:t>r</a:t>
            </a:r>
            <a:r>
              <a:rPr lang="en-US" altLang="ja-JP" sz="2000" baseline="-25000" dirty="0" smtClean="0">
                <a:latin typeface="Century Schoolbook"/>
                <a:cs typeface="Century Schoolbook"/>
              </a:rPr>
              <a:t>0</a:t>
            </a:r>
            <a:r>
              <a:rPr lang="en-US" altLang="ja-JP" sz="2000" dirty="0" smtClean="0">
                <a:latin typeface="Century Schoolbook"/>
                <a:cs typeface="Century Schoolbook"/>
              </a:rPr>
              <a:t>=0.314m</a:t>
            </a:r>
            <a:endParaRPr lang="ja-JP" altLang="en-US" sz="2000" dirty="0">
              <a:latin typeface="Century Schoolbook"/>
              <a:cs typeface="Century Schoolbook"/>
            </a:endParaRPr>
          </a:p>
        </p:txBody>
      </p:sp>
      <p:sp>
        <p:nvSpPr>
          <p:cNvPr id="31" name="テキスト ボックス 30"/>
          <p:cNvSpPr txBox="1"/>
          <p:nvPr/>
        </p:nvSpPr>
        <p:spPr>
          <a:xfrm>
            <a:off x="278384" y="1318861"/>
            <a:ext cx="8613817" cy="1585049"/>
          </a:xfrm>
          <a:prstGeom prst="rect">
            <a:avLst/>
          </a:prstGeom>
          <a:noFill/>
        </p:spPr>
        <p:txBody>
          <a:bodyPr wrap="square" rtlCol="0">
            <a:spAutoFit/>
          </a:bodyPr>
          <a:lstStyle/>
          <a:p>
            <a:pPr marL="285750" indent="-285750">
              <a:spcBef>
                <a:spcPts val="1000"/>
              </a:spcBef>
              <a:buFont typeface="Arial"/>
              <a:buChar char="•"/>
            </a:pPr>
            <a:r>
              <a:rPr lang="ja-JP" altLang="en-US" dirty="0" smtClean="0">
                <a:latin typeface="メイリオ"/>
                <a:ea typeface="メイリオ"/>
                <a:cs typeface="メイリオ"/>
              </a:rPr>
              <a:t>複タイムステップと従来の手法を交互に試した。</a:t>
            </a:r>
            <a:endParaRPr lang="en-US" altLang="ja-JP" dirty="0" smtClean="0">
              <a:latin typeface="メイリオ"/>
              <a:ea typeface="メイリオ"/>
              <a:cs typeface="メイリオ"/>
            </a:endParaRPr>
          </a:p>
          <a:p>
            <a:pPr marL="285750" indent="-285750">
              <a:spcBef>
                <a:spcPts val="1000"/>
              </a:spcBef>
              <a:buFont typeface="Arial"/>
              <a:buChar char="•"/>
            </a:pPr>
            <a:r>
              <a:rPr kumimoji="1" lang="ja-JP" altLang="en-US" dirty="0" smtClean="0">
                <a:latin typeface="メイリオ"/>
                <a:ea typeface="メイリオ"/>
                <a:cs typeface="メイリオ"/>
              </a:rPr>
              <a:t>推定された風速はすべての高さでほぼ</a:t>
            </a:r>
            <a:r>
              <a:rPr kumimoji="1" lang="en-US" altLang="ja-JP" dirty="0" smtClean="0">
                <a:latin typeface="メイリオ"/>
                <a:ea typeface="メイリオ"/>
                <a:cs typeface="メイリオ"/>
              </a:rPr>
              <a:t>0</a:t>
            </a:r>
          </a:p>
          <a:p>
            <a:pPr marL="285750" indent="-285750">
              <a:spcBef>
                <a:spcPts val="1000"/>
              </a:spcBef>
              <a:buFont typeface="Arial"/>
              <a:buChar char="•"/>
            </a:pPr>
            <a:r>
              <a:rPr kumimoji="1" lang="en-US" altLang="ja-JP" dirty="0" err="1" smtClean="0">
                <a:latin typeface="メイリオ"/>
                <a:ea typeface="メイリオ"/>
                <a:cs typeface="メイリオ"/>
              </a:rPr>
              <a:t>Ensquared</a:t>
            </a:r>
            <a:r>
              <a:rPr kumimoji="1" lang="en-US" altLang="ja-JP" dirty="0" smtClean="0">
                <a:latin typeface="メイリオ"/>
                <a:ea typeface="メイリオ"/>
                <a:cs typeface="メイリオ"/>
              </a:rPr>
              <a:t> Energy</a:t>
            </a:r>
            <a:r>
              <a:rPr kumimoji="1" lang="ja-JP" altLang="en-US" dirty="0" smtClean="0">
                <a:latin typeface="メイリオ"/>
                <a:ea typeface="メイリオ"/>
                <a:cs typeface="メイリオ"/>
              </a:rPr>
              <a:t>は高くなったが、複タイムステップによるものではない？</a:t>
            </a:r>
            <a:endParaRPr kumimoji="1" lang="en-US" altLang="ja-JP" dirty="0" smtClean="0">
              <a:latin typeface="メイリオ"/>
              <a:ea typeface="メイリオ"/>
              <a:cs typeface="メイリオ"/>
            </a:endParaRPr>
          </a:p>
          <a:p>
            <a:pPr marL="285750" indent="-285750">
              <a:spcBef>
                <a:spcPts val="1000"/>
              </a:spcBef>
              <a:buFont typeface="Arial"/>
              <a:buChar char="•"/>
            </a:pPr>
            <a:r>
              <a:rPr lang="ja-JP" altLang="en-US" dirty="0" smtClean="0">
                <a:latin typeface="メイリオ"/>
                <a:ea typeface="メイリオ"/>
                <a:cs typeface="メイリオ"/>
              </a:rPr>
              <a:t>他の時間帯でも今のところ改善は見られなかった。</a:t>
            </a:r>
            <a:endParaRPr kumimoji="1" lang="ja-JP" altLang="en-US" dirty="0">
              <a:latin typeface="メイリオ"/>
              <a:ea typeface="メイリオ"/>
              <a:cs typeface="メイリオ"/>
            </a:endParaRPr>
          </a:p>
        </p:txBody>
      </p:sp>
      <p:sp>
        <p:nvSpPr>
          <p:cNvPr id="3" name="テキスト ボックス 2"/>
          <p:cNvSpPr txBox="1"/>
          <p:nvPr/>
        </p:nvSpPr>
        <p:spPr>
          <a:xfrm>
            <a:off x="584838" y="4178949"/>
            <a:ext cx="2723823" cy="369332"/>
          </a:xfrm>
          <a:prstGeom prst="rect">
            <a:avLst/>
          </a:prstGeom>
          <a:noFill/>
        </p:spPr>
        <p:txBody>
          <a:bodyPr wrap="none" rtlCol="0">
            <a:spAutoFit/>
          </a:bodyPr>
          <a:lstStyle/>
          <a:p>
            <a:r>
              <a:rPr kumimoji="1" lang="ja-JP" altLang="en-US" dirty="0" smtClean="0">
                <a:latin typeface="メイリオ"/>
                <a:ea typeface="メイリオ"/>
                <a:cs typeface="メイリオ"/>
              </a:rPr>
              <a:t>大気ゆらぎプロファイル</a:t>
            </a:r>
            <a:endParaRPr kumimoji="1" lang="ja-JP" altLang="en-US" dirty="0">
              <a:latin typeface="メイリオ"/>
              <a:ea typeface="メイリオ"/>
              <a:cs typeface="メイリオ"/>
            </a:endParaRPr>
          </a:p>
        </p:txBody>
      </p:sp>
      <p:sp>
        <p:nvSpPr>
          <p:cNvPr id="32" name="テキスト ボックス 31"/>
          <p:cNvSpPr txBox="1"/>
          <p:nvPr/>
        </p:nvSpPr>
        <p:spPr>
          <a:xfrm rot="16200000">
            <a:off x="-5219" y="5347628"/>
            <a:ext cx="646331" cy="369332"/>
          </a:xfrm>
          <a:prstGeom prst="rect">
            <a:avLst/>
          </a:prstGeom>
          <a:noFill/>
        </p:spPr>
        <p:txBody>
          <a:bodyPr wrap="none" rtlCol="0">
            <a:spAutoFit/>
          </a:bodyPr>
          <a:lstStyle/>
          <a:p>
            <a:r>
              <a:rPr kumimoji="1" lang="ja-JP" altLang="en-US" dirty="0" smtClean="0">
                <a:latin typeface="メイリオ"/>
                <a:ea typeface="メイリオ"/>
                <a:cs typeface="メイリオ"/>
              </a:rPr>
              <a:t>高度</a:t>
            </a:r>
            <a:endParaRPr kumimoji="1" lang="en-US" altLang="ja-JP" dirty="0" smtClean="0">
              <a:latin typeface="メイリオ"/>
              <a:ea typeface="メイリオ"/>
              <a:cs typeface="メイリオ"/>
            </a:endParaRPr>
          </a:p>
        </p:txBody>
      </p:sp>
    </p:spTree>
    <p:extLst>
      <p:ext uri="{BB962C8B-B14F-4D97-AF65-F5344CB8AC3E}">
        <p14:creationId xmlns:p14="http://schemas.microsoft.com/office/powerpoint/2010/main" val="13588265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メイリオ"/>
                <a:ea typeface="メイリオ"/>
                <a:cs typeface="メイリオ"/>
              </a:rPr>
              <a:t>オフライン解析</a:t>
            </a:r>
            <a:endParaRPr kumimoji="1" lang="ja-JP" altLang="en-US" b="1" dirty="0">
              <a:latin typeface="メイリオ"/>
              <a:ea typeface="メイリオ"/>
              <a:cs typeface="メイリオ"/>
            </a:endParaRPr>
          </a:p>
        </p:txBody>
      </p:sp>
      <p:sp>
        <p:nvSpPr>
          <p:cNvPr id="31" name="テキスト ボックス 30"/>
          <p:cNvSpPr txBox="1"/>
          <p:nvPr/>
        </p:nvSpPr>
        <p:spPr>
          <a:xfrm>
            <a:off x="278384" y="1332972"/>
            <a:ext cx="8613817" cy="1210588"/>
          </a:xfrm>
          <a:prstGeom prst="rect">
            <a:avLst/>
          </a:prstGeom>
          <a:noFill/>
        </p:spPr>
        <p:txBody>
          <a:bodyPr wrap="square" rtlCol="0">
            <a:spAutoFit/>
          </a:bodyPr>
          <a:lstStyle/>
          <a:p>
            <a:pPr marL="457200" indent="-457200">
              <a:spcBef>
                <a:spcPts val="1000"/>
              </a:spcBef>
              <a:buFont typeface="Wingdings" charset="2"/>
              <a:buChar char="v"/>
            </a:pPr>
            <a:r>
              <a:rPr lang="ja-JP" altLang="en-US" sz="2000" dirty="0" smtClean="0">
                <a:latin typeface="メイリオ"/>
                <a:ea typeface="メイリオ"/>
                <a:cs typeface="メイリオ"/>
              </a:rPr>
              <a:t>風速推定手法の改善</a:t>
            </a:r>
            <a:endParaRPr lang="en-US" altLang="ja-JP" sz="2000" dirty="0" smtClean="0">
              <a:latin typeface="メイリオ"/>
              <a:ea typeface="メイリオ"/>
              <a:cs typeface="メイリオ"/>
            </a:endParaRPr>
          </a:p>
          <a:p>
            <a:pPr marL="742950" lvl="1" indent="-285750">
              <a:spcBef>
                <a:spcPts val="1000"/>
              </a:spcBef>
              <a:buFont typeface="Arial"/>
              <a:buChar char="•"/>
            </a:pPr>
            <a:r>
              <a:rPr kumimoji="1" lang="ja-JP" altLang="en-US" dirty="0" smtClean="0">
                <a:latin typeface="メイリオ"/>
                <a:ea typeface="メイリオ"/>
                <a:cs typeface="メイリオ"/>
              </a:rPr>
              <a:t>すべての高さで相関マップの中心に強いピーク。このせいで風速がほぼ</a:t>
            </a:r>
            <a:r>
              <a:rPr kumimoji="1" lang="en-US" altLang="ja-JP" dirty="0" smtClean="0">
                <a:latin typeface="メイリオ"/>
                <a:ea typeface="メイリオ"/>
                <a:cs typeface="メイリオ"/>
              </a:rPr>
              <a:t>0</a:t>
            </a:r>
            <a:r>
              <a:rPr kumimoji="1" lang="ja-JP" altLang="en-US" dirty="0" smtClean="0">
                <a:latin typeface="メイリオ"/>
                <a:ea typeface="メイリオ"/>
                <a:cs typeface="メイリオ"/>
              </a:rPr>
              <a:t>に。</a:t>
            </a:r>
            <a:endParaRPr kumimoji="1" lang="en-US" altLang="ja-JP" dirty="0" smtClean="0">
              <a:latin typeface="メイリオ"/>
              <a:ea typeface="メイリオ"/>
              <a:cs typeface="メイリオ"/>
            </a:endParaRPr>
          </a:p>
          <a:p>
            <a:pPr marL="742950" lvl="1" indent="-285750">
              <a:spcBef>
                <a:spcPts val="1000"/>
              </a:spcBef>
              <a:buFont typeface="Arial"/>
              <a:buChar char="•"/>
            </a:pPr>
            <a:r>
              <a:rPr lang="en-US" altLang="ja-JP" dirty="0" smtClean="0">
                <a:latin typeface="メイリオ"/>
                <a:ea typeface="メイリオ"/>
                <a:cs typeface="メイリオ"/>
              </a:rPr>
              <a:t>1</a:t>
            </a:r>
            <a:r>
              <a:rPr lang="ja-JP" altLang="en-US" dirty="0" smtClean="0">
                <a:latin typeface="メイリオ"/>
                <a:ea typeface="メイリオ"/>
                <a:cs typeface="メイリオ"/>
              </a:rPr>
              <a:t>秒ごとに平均を引いて、ゆっくり変化する成分を取り除いた</a:t>
            </a:r>
            <a:endParaRPr kumimoji="1" lang="ja-JP" altLang="en-US" dirty="0">
              <a:latin typeface="メイリオ"/>
              <a:ea typeface="メイリオ"/>
              <a:cs typeface="メイリオ"/>
            </a:endParaRPr>
          </a:p>
        </p:txBody>
      </p:sp>
      <p:pic>
        <p:nvPicPr>
          <p:cNvPr id="19" name="図 18"/>
          <p:cNvPicPr>
            <a:picLocks noChangeAspect="1"/>
          </p:cNvPicPr>
          <p:nvPr/>
        </p:nvPicPr>
        <p:blipFill>
          <a:blip r:embed="rId2"/>
          <a:stretch>
            <a:fillRect/>
          </a:stretch>
        </p:blipFill>
        <p:spPr>
          <a:xfrm>
            <a:off x="4965475" y="3243668"/>
            <a:ext cx="3985260" cy="3032760"/>
          </a:xfrm>
          <a:prstGeom prst="rect">
            <a:avLst/>
          </a:prstGeom>
        </p:spPr>
      </p:pic>
      <p:pic>
        <p:nvPicPr>
          <p:cNvPr id="20" name="図 19"/>
          <p:cNvPicPr>
            <a:picLocks noChangeAspect="1"/>
          </p:cNvPicPr>
          <p:nvPr/>
        </p:nvPicPr>
        <p:blipFill>
          <a:blip r:embed="rId3"/>
          <a:stretch>
            <a:fillRect/>
          </a:stretch>
        </p:blipFill>
        <p:spPr>
          <a:xfrm>
            <a:off x="454845" y="3213188"/>
            <a:ext cx="4015740" cy="3063240"/>
          </a:xfrm>
          <a:prstGeom prst="rect">
            <a:avLst/>
          </a:prstGeom>
        </p:spPr>
      </p:pic>
      <p:sp>
        <p:nvSpPr>
          <p:cNvPr id="21" name="テキスト ボックス 20"/>
          <p:cNvSpPr txBox="1"/>
          <p:nvPr/>
        </p:nvSpPr>
        <p:spPr>
          <a:xfrm rot="16200000">
            <a:off x="-50631" y="4616394"/>
            <a:ext cx="646331" cy="369332"/>
          </a:xfrm>
          <a:prstGeom prst="rect">
            <a:avLst/>
          </a:prstGeom>
          <a:noFill/>
        </p:spPr>
        <p:txBody>
          <a:bodyPr wrap="none" rtlCol="0">
            <a:spAutoFit/>
          </a:bodyPr>
          <a:lstStyle/>
          <a:p>
            <a:r>
              <a:rPr kumimoji="1" lang="ja-JP" altLang="en-US" dirty="0" smtClean="0">
                <a:latin typeface="メイリオ"/>
                <a:ea typeface="メイリオ"/>
                <a:cs typeface="メイリオ"/>
              </a:rPr>
              <a:t>高度</a:t>
            </a:r>
            <a:endParaRPr kumimoji="1" lang="ja-JP" altLang="en-US" dirty="0">
              <a:latin typeface="メイリオ"/>
              <a:ea typeface="メイリオ"/>
              <a:cs typeface="メイリオ"/>
            </a:endParaRPr>
          </a:p>
        </p:txBody>
      </p:sp>
      <p:sp>
        <p:nvSpPr>
          <p:cNvPr id="22" name="テキスト ボックス 21"/>
          <p:cNvSpPr txBox="1"/>
          <p:nvPr/>
        </p:nvSpPr>
        <p:spPr>
          <a:xfrm rot="16200000">
            <a:off x="4419577" y="4616395"/>
            <a:ext cx="646331" cy="369332"/>
          </a:xfrm>
          <a:prstGeom prst="rect">
            <a:avLst/>
          </a:prstGeom>
          <a:noFill/>
        </p:spPr>
        <p:txBody>
          <a:bodyPr wrap="none" rtlCol="0">
            <a:spAutoFit/>
          </a:bodyPr>
          <a:lstStyle/>
          <a:p>
            <a:r>
              <a:rPr kumimoji="1" lang="ja-JP" altLang="en-US" dirty="0" smtClean="0">
                <a:latin typeface="メイリオ"/>
                <a:ea typeface="メイリオ"/>
                <a:cs typeface="メイリオ"/>
              </a:rPr>
              <a:t>高度</a:t>
            </a:r>
            <a:endParaRPr kumimoji="1" lang="ja-JP" altLang="en-US" dirty="0">
              <a:latin typeface="メイリオ"/>
              <a:ea typeface="メイリオ"/>
              <a:cs typeface="メイリオ"/>
            </a:endParaRPr>
          </a:p>
        </p:txBody>
      </p:sp>
      <p:sp>
        <p:nvSpPr>
          <p:cNvPr id="23" name="テキスト ボックス 22"/>
          <p:cNvSpPr txBox="1"/>
          <p:nvPr/>
        </p:nvSpPr>
        <p:spPr>
          <a:xfrm>
            <a:off x="764991" y="2828983"/>
            <a:ext cx="2031325" cy="369332"/>
          </a:xfrm>
          <a:prstGeom prst="rect">
            <a:avLst/>
          </a:prstGeom>
          <a:noFill/>
        </p:spPr>
        <p:txBody>
          <a:bodyPr wrap="none" rtlCol="0">
            <a:spAutoFit/>
          </a:bodyPr>
          <a:lstStyle/>
          <a:p>
            <a:r>
              <a:rPr kumimoji="1" lang="ja-JP" altLang="en-US" dirty="0" smtClean="0">
                <a:latin typeface="メイリオ"/>
                <a:ea typeface="メイリオ"/>
                <a:cs typeface="メイリオ"/>
              </a:rPr>
              <a:t>時間相関の時間差</a:t>
            </a:r>
            <a:endParaRPr kumimoji="1" lang="ja-JP" altLang="en-US" dirty="0">
              <a:latin typeface="メイリオ"/>
              <a:ea typeface="メイリオ"/>
              <a:cs typeface="メイリオ"/>
            </a:endParaRPr>
          </a:p>
        </p:txBody>
      </p:sp>
      <p:sp>
        <p:nvSpPr>
          <p:cNvPr id="24" name="テキスト ボックス 23"/>
          <p:cNvSpPr txBox="1"/>
          <p:nvPr/>
        </p:nvSpPr>
        <p:spPr>
          <a:xfrm>
            <a:off x="5277724" y="2828983"/>
            <a:ext cx="2031325" cy="369332"/>
          </a:xfrm>
          <a:prstGeom prst="rect">
            <a:avLst/>
          </a:prstGeom>
          <a:noFill/>
        </p:spPr>
        <p:txBody>
          <a:bodyPr wrap="none" rtlCol="0">
            <a:spAutoFit/>
          </a:bodyPr>
          <a:lstStyle/>
          <a:p>
            <a:r>
              <a:rPr kumimoji="1" lang="ja-JP" altLang="en-US" dirty="0" smtClean="0">
                <a:latin typeface="メイリオ"/>
                <a:ea typeface="メイリオ"/>
                <a:cs typeface="メイリオ"/>
              </a:rPr>
              <a:t>時間相関の時間差</a:t>
            </a:r>
            <a:endParaRPr kumimoji="1" lang="ja-JP" altLang="en-US" dirty="0">
              <a:latin typeface="メイリオ"/>
              <a:ea typeface="メイリオ"/>
              <a:cs typeface="メイリオ"/>
            </a:endParaRPr>
          </a:p>
        </p:txBody>
      </p:sp>
      <p:sp>
        <p:nvSpPr>
          <p:cNvPr id="25" name="テキスト ボックス 24"/>
          <p:cNvSpPr txBox="1"/>
          <p:nvPr/>
        </p:nvSpPr>
        <p:spPr>
          <a:xfrm>
            <a:off x="1566501" y="6294477"/>
            <a:ext cx="2031325" cy="369332"/>
          </a:xfrm>
          <a:prstGeom prst="rect">
            <a:avLst/>
          </a:prstGeom>
          <a:noFill/>
        </p:spPr>
        <p:txBody>
          <a:bodyPr wrap="none" rtlCol="0">
            <a:spAutoFit/>
          </a:bodyPr>
          <a:lstStyle/>
          <a:p>
            <a:r>
              <a:rPr kumimoji="1" lang="ja-JP" altLang="en-US" dirty="0" smtClean="0">
                <a:latin typeface="メイリオ"/>
                <a:ea typeface="メイリオ"/>
                <a:cs typeface="メイリオ"/>
              </a:rPr>
              <a:t>以前の手法で結果</a:t>
            </a:r>
            <a:endParaRPr kumimoji="1" lang="ja-JP" altLang="en-US" dirty="0">
              <a:latin typeface="メイリオ"/>
              <a:ea typeface="メイリオ"/>
              <a:cs typeface="メイリオ"/>
            </a:endParaRPr>
          </a:p>
        </p:txBody>
      </p:sp>
      <p:sp>
        <p:nvSpPr>
          <p:cNvPr id="26" name="テキスト ボックス 25"/>
          <p:cNvSpPr txBox="1"/>
          <p:nvPr/>
        </p:nvSpPr>
        <p:spPr>
          <a:xfrm>
            <a:off x="6417902" y="6297841"/>
            <a:ext cx="1338828" cy="369332"/>
          </a:xfrm>
          <a:prstGeom prst="rect">
            <a:avLst/>
          </a:prstGeom>
          <a:noFill/>
        </p:spPr>
        <p:txBody>
          <a:bodyPr wrap="none" rtlCol="0">
            <a:spAutoFit/>
          </a:bodyPr>
          <a:lstStyle/>
          <a:p>
            <a:r>
              <a:rPr kumimoji="1" lang="ja-JP" altLang="en-US" dirty="0" smtClean="0">
                <a:solidFill>
                  <a:srgbClr val="FF0000"/>
                </a:solidFill>
                <a:latin typeface="メイリオ"/>
                <a:ea typeface="メイリオ"/>
                <a:cs typeface="メイリオ"/>
              </a:rPr>
              <a:t>新しい結果</a:t>
            </a:r>
            <a:endParaRPr kumimoji="1" lang="ja-JP" altLang="en-US" dirty="0">
              <a:solidFill>
                <a:srgbClr val="FF0000"/>
              </a:solidFill>
              <a:latin typeface="メイリオ"/>
              <a:ea typeface="メイリオ"/>
              <a:cs typeface="メイリオ"/>
            </a:endParaRPr>
          </a:p>
        </p:txBody>
      </p:sp>
      <p:cxnSp>
        <p:nvCxnSpPr>
          <p:cNvPr id="5" name="直線矢印コネクタ 4"/>
          <p:cNvCxnSpPr>
            <a:stCxn id="23" idx="3"/>
          </p:cNvCxnSpPr>
          <p:nvPr/>
        </p:nvCxnSpPr>
        <p:spPr>
          <a:xfrm>
            <a:off x="2796316" y="3013648"/>
            <a:ext cx="136646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3810000" y="2652890"/>
            <a:ext cx="415498" cy="369332"/>
          </a:xfrm>
          <a:prstGeom prst="rect">
            <a:avLst/>
          </a:prstGeom>
          <a:noFill/>
        </p:spPr>
        <p:txBody>
          <a:bodyPr wrap="none" rtlCol="0">
            <a:spAutoFit/>
          </a:bodyPr>
          <a:lstStyle/>
          <a:p>
            <a:r>
              <a:rPr kumimoji="1" lang="ja-JP" altLang="en-US" dirty="0" smtClean="0"/>
              <a:t>大</a:t>
            </a:r>
            <a:endParaRPr kumimoji="1" lang="en-US" altLang="ja-JP" dirty="0" smtClean="0"/>
          </a:p>
        </p:txBody>
      </p:sp>
      <p:cxnSp>
        <p:nvCxnSpPr>
          <p:cNvPr id="30" name="直線矢印コネクタ 29"/>
          <p:cNvCxnSpPr/>
          <p:nvPr/>
        </p:nvCxnSpPr>
        <p:spPr>
          <a:xfrm>
            <a:off x="7337913" y="3022222"/>
            <a:ext cx="136646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8319910" y="2662957"/>
            <a:ext cx="415498" cy="369332"/>
          </a:xfrm>
          <a:prstGeom prst="rect">
            <a:avLst/>
          </a:prstGeom>
          <a:noFill/>
        </p:spPr>
        <p:txBody>
          <a:bodyPr wrap="none" rtlCol="0">
            <a:spAutoFit/>
          </a:bodyPr>
          <a:lstStyle/>
          <a:p>
            <a:r>
              <a:rPr kumimoji="1" lang="ja-JP" altLang="en-US" dirty="0" smtClean="0"/>
              <a:t>大</a:t>
            </a:r>
            <a:endParaRPr kumimoji="1" lang="en-US" altLang="ja-JP" dirty="0" smtClean="0"/>
          </a:p>
        </p:txBody>
      </p:sp>
    </p:spTree>
    <p:extLst>
      <p:ext uri="{BB962C8B-B14F-4D97-AF65-F5344CB8AC3E}">
        <p14:creationId xmlns:p14="http://schemas.microsoft.com/office/powerpoint/2010/main" val="24168710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メイリオ"/>
                <a:ea typeface="メイリオ"/>
                <a:cs typeface="メイリオ"/>
              </a:rPr>
              <a:t>オフライン解析</a:t>
            </a:r>
            <a:endParaRPr kumimoji="1" lang="ja-JP" altLang="en-US" b="1" dirty="0">
              <a:latin typeface="メイリオ"/>
              <a:ea typeface="メイリオ"/>
              <a:cs typeface="メイリオ"/>
            </a:endParaRPr>
          </a:p>
        </p:txBody>
      </p:sp>
      <p:sp>
        <p:nvSpPr>
          <p:cNvPr id="31" name="テキスト ボックス 30"/>
          <p:cNvSpPr txBox="1"/>
          <p:nvPr/>
        </p:nvSpPr>
        <p:spPr>
          <a:xfrm>
            <a:off x="278385" y="1332972"/>
            <a:ext cx="4138394" cy="1143903"/>
          </a:xfrm>
          <a:prstGeom prst="rect">
            <a:avLst/>
          </a:prstGeom>
          <a:noFill/>
        </p:spPr>
        <p:txBody>
          <a:bodyPr wrap="square" rtlCol="0">
            <a:spAutoFit/>
          </a:bodyPr>
          <a:lstStyle/>
          <a:p>
            <a:pPr>
              <a:spcBef>
                <a:spcPts val="1000"/>
              </a:spcBef>
            </a:pPr>
            <a:r>
              <a:rPr lang="ja-JP" altLang="en-US" sz="2000" dirty="0" smtClean="0">
                <a:latin typeface="メイリオ"/>
                <a:ea typeface="メイリオ"/>
                <a:cs typeface="メイリオ"/>
              </a:rPr>
              <a:t>大気ゆらぎ強度、風速、風向の高さプロファイルの時間変化 </a:t>
            </a:r>
            <a:endParaRPr lang="en-US" altLang="ja-JP" sz="2000" dirty="0" smtClean="0">
              <a:latin typeface="メイリオ"/>
              <a:ea typeface="メイリオ"/>
              <a:cs typeface="メイリオ"/>
            </a:endParaRPr>
          </a:p>
          <a:p>
            <a:pPr>
              <a:spcBef>
                <a:spcPts val="1000"/>
              </a:spcBef>
            </a:pPr>
            <a:r>
              <a:rPr lang="en-US" altLang="ja-JP" sz="2000" dirty="0" smtClean="0">
                <a:latin typeface="メイリオ"/>
                <a:ea typeface="メイリオ"/>
                <a:cs typeface="メイリオ"/>
              </a:rPr>
              <a:t>(</a:t>
            </a:r>
            <a:r>
              <a:rPr lang="ja-JP" altLang="en-US" sz="2000" dirty="0" smtClean="0">
                <a:latin typeface="メイリオ"/>
                <a:ea typeface="メイリオ"/>
                <a:cs typeface="メイリオ"/>
              </a:rPr>
              <a:t>約</a:t>
            </a:r>
            <a:r>
              <a:rPr lang="en-US" altLang="ja-JP" sz="2000" dirty="0" smtClean="0">
                <a:latin typeface="メイリオ"/>
                <a:ea typeface="メイリオ"/>
                <a:cs typeface="メイリオ"/>
              </a:rPr>
              <a:t>1</a:t>
            </a:r>
            <a:r>
              <a:rPr lang="ja-JP" altLang="en-US" sz="2000" dirty="0" smtClean="0">
                <a:latin typeface="メイリオ"/>
                <a:ea typeface="メイリオ"/>
                <a:cs typeface="メイリオ"/>
              </a:rPr>
              <a:t>時間</a:t>
            </a:r>
            <a:r>
              <a:rPr lang="en-US" altLang="ja-JP" sz="2000" dirty="0" smtClean="0">
                <a:latin typeface="メイリオ"/>
                <a:ea typeface="メイリオ"/>
                <a:cs typeface="メイリオ"/>
              </a:rPr>
              <a:t>)</a:t>
            </a:r>
          </a:p>
        </p:txBody>
      </p:sp>
      <p:pic>
        <p:nvPicPr>
          <p:cNvPr id="16" name="図 15" descr="anglemap.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333" y="3775409"/>
            <a:ext cx="4572000" cy="3200400"/>
          </a:xfrm>
          <a:prstGeom prst="rect">
            <a:avLst/>
          </a:prstGeom>
        </p:spPr>
      </p:pic>
      <p:pic>
        <p:nvPicPr>
          <p:cNvPr id="17" name="図 16" descr="Cn2map.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2" y="3756377"/>
            <a:ext cx="4572000" cy="3200400"/>
          </a:xfrm>
          <a:prstGeom prst="rect">
            <a:avLst/>
          </a:prstGeom>
        </p:spPr>
      </p:pic>
      <p:pic>
        <p:nvPicPr>
          <p:cNvPr id="18" name="図 17" descr="windmap.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6608" y="1037339"/>
            <a:ext cx="4572000" cy="3200400"/>
          </a:xfrm>
          <a:prstGeom prst="rect">
            <a:avLst/>
          </a:prstGeom>
        </p:spPr>
      </p:pic>
      <p:sp>
        <p:nvSpPr>
          <p:cNvPr id="3" name="テキスト ボックス 2"/>
          <p:cNvSpPr txBox="1"/>
          <p:nvPr/>
        </p:nvSpPr>
        <p:spPr>
          <a:xfrm>
            <a:off x="761999" y="3885340"/>
            <a:ext cx="2852063" cy="338554"/>
          </a:xfrm>
          <a:prstGeom prst="rect">
            <a:avLst/>
          </a:prstGeom>
          <a:noFill/>
        </p:spPr>
        <p:txBody>
          <a:bodyPr wrap="none" rtlCol="0">
            <a:spAutoFit/>
          </a:bodyPr>
          <a:lstStyle/>
          <a:p>
            <a:r>
              <a:rPr kumimoji="1" lang="ja-JP" altLang="en-US" sz="1600" dirty="0" smtClean="0">
                <a:latin typeface="メイリオ"/>
                <a:ea typeface="メイリオ"/>
                <a:cs typeface="メイリオ"/>
              </a:rPr>
              <a:t>大気ゆらぎ強度プロファイル</a:t>
            </a:r>
            <a:endParaRPr kumimoji="1" lang="ja-JP" altLang="en-US" sz="1600" dirty="0">
              <a:latin typeface="メイリオ"/>
              <a:ea typeface="メイリオ"/>
              <a:cs typeface="メイリオ"/>
            </a:endParaRPr>
          </a:p>
        </p:txBody>
      </p:sp>
      <p:sp>
        <p:nvSpPr>
          <p:cNvPr id="27" name="テキスト ボックス 26"/>
          <p:cNvSpPr txBox="1"/>
          <p:nvPr/>
        </p:nvSpPr>
        <p:spPr>
          <a:xfrm>
            <a:off x="5867399" y="1191917"/>
            <a:ext cx="2031325" cy="338554"/>
          </a:xfrm>
          <a:prstGeom prst="rect">
            <a:avLst/>
          </a:prstGeom>
          <a:noFill/>
        </p:spPr>
        <p:txBody>
          <a:bodyPr wrap="none" rtlCol="0">
            <a:spAutoFit/>
          </a:bodyPr>
          <a:lstStyle/>
          <a:p>
            <a:r>
              <a:rPr kumimoji="1" lang="ja-JP" altLang="en-US" sz="1600" dirty="0" smtClean="0">
                <a:latin typeface="メイリオ"/>
                <a:ea typeface="メイリオ"/>
                <a:cs typeface="メイリオ"/>
              </a:rPr>
              <a:t>風速のプロファイル</a:t>
            </a:r>
            <a:endParaRPr kumimoji="1" lang="ja-JP" altLang="en-US" sz="1600" dirty="0">
              <a:latin typeface="メイリオ"/>
              <a:ea typeface="メイリオ"/>
              <a:cs typeface="メイリオ"/>
            </a:endParaRPr>
          </a:p>
        </p:txBody>
      </p:sp>
      <p:sp>
        <p:nvSpPr>
          <p:cNvPr id="28" name="テキスト ボックス 27"/>
          <p:cNvSpPr txBox="1"/>
          <p:nvPr/>
        </p:nvSpPr>
        <p:spPr>
          <a:xfrm>
            <a:off x="5032358" y="4209517"/>
            <a:ext cx="2031325" cy="338554"/>
          </a:xfrm>
          <a:prstGeom prst="rect">
            <a:avLst/>
          </a:prstGeom>
          <a:noFill/>
        </p:spPr>
        <p:txBody>
          <a:bodyPr wrap="none" rtlCol="0">
            <a:spAutoFit/>
          </a:bodyPr>
          <a:lstStyle/>
          <a:p>
            <a:r>
              <a:rPr kumimoji="1" lang="ja-JP" altLang="en-US" sz="1600" dirty="0" smtClean="0">
                <a:latin typeface="メイリオ"/>
                <a:ea typeface="メイリオ"/>
                <a:cs typeface="メイリオ"/>
              </a:rPr>
              <a:t>風向のプロファイル</a:t>
            </a:r>
            <a:endParaRPr kumimoji="1" lang="ja-JP" altLang="en-US" sz="1600" dirty="0">
              <a:latin typeface="メイリオ"/>
              <a:ea typeface="メイリオ"/>
              <a:cs typeface="メイリオ"/>
            </a:endParaRPr>
          </a:p>
        </p:txBody>
      </p:sp>
    </p:spTree>
    <p:extLst>
      <p:ext uri="{BB962C8B-B14F-4D97-AF65-F5344CB8AC3E}">
        <p14:creationId xmlns:p14="http://schemas.microsoft.com/office/powerpoint/2010/main" val="17950189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メイリオ"/>
                <a:ea typeface="メイリオ"/>
                <a:cs typeface="メイリオ"/>
              </a:rPr>
              <a:t>オフライン解析</a:t>
            </a:r>
            <a:endParaRPr kumimoji="1" lang="ja-JP" altLang="en-US" b="1" dirty="0">
              <a:latin typeface="メイリオ"/>
              <a:ea typeface="メイリオ"/>
              <a:cs typeface="メイリオ"/>
            </a:endParaRPr>
          </a:p>
        </p:txBody>
      </p:sp>
      <p:sp>
        <p:nvSpPr>
          <p:cNvPr id="31" name="テキスト ボックス 30"/>
          <p:cNvSpPr txBox="1"/>
          <p:nvPr/>
        </p:nvSpPr>
        <p:spPr>
          <a:xfrm>
            <a:off x="278384" y="1429164"/>
            <a:ext cx="8408416" cy="1487587"/>
          </a:xfrm>
          <a:prstGeom prst="rect">
            <a:avLst/>
          </a:prstGeom>
          <a:noFill/>
        </p:spPr>
        <p:txBody>
          <a:bodyPr wrap="square" rtlCol="0">
            <a:spAutoFit/>
          </a:bodyPr>
          <a:lstStyle/>
          <a:p>
            <a:pPr marL="342900" indent="-342900">
              <a:spcBef>
                <a:spcPts val="1000"/>
              </a:spcBef>
              <a:buFont typeface="Wingdings" charset="2"/>
              <a:buChar char="u"/>
            </a:pPr>
            <a:r>
              <a:rPr lang="ja-JP" altLang="en-US" sz="2000" dirty="0" smtClean="0">
                <a:latin typeface="メイリオ"/>
                <a:ea typeface="メイリオ"/>
                <a:cs typeface="メイリオ"/>
              </a:rPr>
              <a:t>複タイムステップトモグラフィ推定の評価</a:t>
            </a:r>
            <a:endParaRPr lang="en-US" altLang="ja-JP" sz="2000" dirty="0" smtClean="0">
              <a:latin typeface="メイリオ"/>
              <a:ea typeface="メイリオ"/>
              <a:cs typeface="メイリオ"/>
            </a:endParaRPr>
          </a:p>
          <a:p>
            <a:pPr marL="800100" lvl="1" indent="-342900">
              <a:spcBef>
                <a:spcPts val="1000"/>
              </a:spcBef>
              <a:buFont typeface="Wingdings" charset="2"/>
              <a:buChar char="Ø"/>
            </a:pPr>
            <a:r>
              <a:rPr lang="ja-JP" altLang="en-US" dirty="0" smtClean="0">
                <a:latin typeface="メイリオ"/>
                <a:ea typeface="メイリオ"/>
                <a:cs typeface="メイリオ"/>
              </a:rPr>
              <a:t>オンスカイで取得された波面センサーのデータからトモグラフィを計算して、波面残差を評価した。</a:t>
            </a:r>
            <a:endParaRPr lang="en-US" altLang="ja-JP" dirty="0" smtClean="0">
              <a:latin typeface="メイリオ"/>
              <a:ea typeface="メイリオ"/>
              <a:cs typeface="メイリオ"/>
            </a:endParaRPr>
          </a:p>
          <a:p>
            <a:pPr marL="800100" lvl="1" indent="-342900">
              <a:spcBef>
                <a:spcPts val="1000"/>
              </a:spcBef>
              <a:buFont typeface="Wingdings" charset="2"/>
              <a:buChar char="Ø"/>
            </a:pPr>
            <a:r>
              <a:rPr lang="ja-JP" altLang="en-US" dirty="0" smtClean="0">
                <a:latin typeface="メイリオ"/>
                <a:ea typeface="メイリオ"/>
                <a:cs typeface="メイリオ"/>
              </a:rPr>
              <a:t>いくつかの時間帯では、複タイムステップ手法による改善が見られた</a:t>
            </a:r>
            <a:endParaRPr lang="en-US" altLang="ja-JP" dirty="0" smtClean="0">
              <a:latin typeface="メイリオ"/>
              <a:ea typeface="メイリオ"/>
              <a:cs typeface="メイリオ"/>
            </a:endParaRPr>
          </a:p>
        </p:txBody>
      </p:sp>
      <p:pic>
        <p:nvPicPr>
          <p:cNvPr id="11" name="図 10"/>
          <p:cNvPicPr>
            <a:picLocks noChangeAspect="1"/>
          </p:cNvPicPr>
          <p:nvPr/>
        </p:nvPicPr>
        <p:blipFill>
          <a:blip r:embed="rId2"/>
          <a:stretch>
            <a:fillRect/>
          </a:stretch>
        </p:blipFill>
        <p:spPr>
          <a:xfrm>
            <a:off x="222435" y="3701884"/>
            <a:ext cx="3657600" cy="2880360"/>
          </a:xfrm>
          <a:prstGeom prst="rect">
            <a:avLst/>
          </a:prstGeom>
        </p:spPr>
      </p:pic>
      <p:sp>
        <p:nvSpPr>
          <p:cNvPr id="12" name="正方形/長方形 11"/>
          <p:cNvSpPr/>
          <p:nvPr/>
        </p:nvSpPr>
        <p:spPr>
          <a:xfrm>
            <a:off x="2051235" y="5801834"/>
            <a:ext cx="1234032" cy="338554"/>
          </a:xfrm>
          <a:prstGeom prst="rect">
            <a:avLst/>
          </a:prstGeom>
        </p:spPr>
        <p:txBody>
          <a:bodyPr wrap="none">
            <a:spAutoFit/>
          </a:bodyPr>
          <a:lstStyle/>
          <a:p>
            <a:r>
              <a:rPr lang="en-US" altLang="ja-JP" sz="1600" dirty="0" smtClean="0">
                <a:latin typeface="Century Schoolbook"/>
                <a:cs typeface="Century Schoolbook"/>
              </a:rPr>
              <a:t>(0.93, 0.82)</a:t>
            </a:r>
            <a:endParaRPr lang="ja-JP" altLang="en-US" sz="1600" dirty="0">
              <a:latin typeface="Century Schoolbook"/>
              <a:cs typeface="Century Schoolbook"/>
            </a:endParaRPr>
          </a:p>
        </p:txBody>
      </p:sp>
      <p:sp>
        <p:nvSpPr>
          <p:cNvPr id="13" name="正方形/長方形 12"/>
          <p:cNvSpPr/>
          <p:nvPr/>
        </p:nvSpPr>
        <p:spPr>
          <a:xfrm>
            <a:off x="748875" y="5508855"/>
            <a:ext cx="1302360" cy="338554"/>
          </a:xfrm>
          <a:prstGeom prst="rect">
            <a:avLst/>
          </a:prstGeom>
        </p:spPr>
        <p:txBody>
          <a:bodyPr wrap="none">
            <a:spAutoFit/>
          </a:bodyPr>
          <a:lstStyle/>
          <a:p>
            <a:r>
              <a:rPr lang="en-US" altLang="ja-JP" sz="1600" dirty="0" smtClean="0">
                <a:latin typeface="Century Schoolbook"/>
                <a:cs typeface="Century Schoolbook"/>
              </a:rPr>
              <a:t>(4.51, -1.51) </a:t>
            </a:r>
            <a:endParaRPr lang="ja-JP" altLang="en-US" sz="1600" dirty="0">
              <a:latin typeface="Century Schoolbook"/>
              <a:cs typeface="Century Schoolbook"/>
            </a:endParaRPr>
          </a:p>
        </p:txBody>
      </p:sp>
      <p:sp>
        <p:nvSpPr>
          <p:cNvPr id="14" name="正方形/長方形 13"/>
          <p:cNvSpPr/>
          <p:nvPr/>
        </p:nvSpPr>
        <p:spPr>
          <a:xfrm>
            <a:off x="748875" y="4565203"/>
            <a:ext cx="1302360" cy="338554"/>
          </a:xfrm>
          <a:prstGeom prst="rect">
            <a:avLst/>
          </a:prstGeom>
        </p:spPr>
        <p:txBody>
          <a:bodyPr wrap="none">
            <a:spAutoFit/>
          </a:bodyPr>
          <a:lstStyle/>
          <a:p>
            <a:r>
              <a:rPr lang="en-US" altLang="ja-JP" sz="1600" dirty="0" smtClean="0">
                <a:latin typeface="Century Schoolbook"/>
                <a:cs typeface="Century Schoolbook"/>
              </a:rPr>
              <a:t>(2.47, -4.95) </a:t>
            </a:r>
            <a:endParaRPr lang="ja-JP" altLang="en-US" sz="1600" dirty="0">
              <a:latin typeface="Century Schoolbook"/>
              <a:cs typeface="Century Schoolbook"/>
            </a:endParaRPr>
          </a:p>
        </p:txBody>
      </p:sp>
      <p:sp>
        <p:nvSpPr>
          <p:cNvPr id="15" name="正方形/長方形 14"/>
          <p:cNvSpPr/>
          <p:nvPr/>
        </p:nvSpPr>
        <p:spPr>
          <a:xfrm>
            <a:off x="1103443" y="4130148"/>
            <a:ext cx="1370688" cy="338554"/>
          </a:xfrm>
          <a:prstGeom prst="rect">
            <a:avLst/>
          </a:prstGeom>
        </p:spPr>
        <p:txBody>
          <a:bodyPr wrap="none">
            <a:spAutoFit/>
          </a:bodyPr>
          <a:lstStyle/>
          <a:p>
            <a:r>
              <a:rPr lang="en-US" altLang="ja-JP" sz="1600" dirty="0">
                <a:latin typeface="Century Schoolbook"/>
                <a:cs typeface="Century Schoolbook"/>
              </a:rPr>
              <a:t>(</a:t>
            </a:r>
            <a:r>
              <a:rPr lang="en-US" altLang="ja-JP" sz="1600" dirty="0" smtClean="0">
                <a:latin typeface="Century Schoolbook"/>
                <a:cs typeface="Century Schoolbook"/>
              </a:rPr>
              <a:t>-2.44, -6.05) </a:t>
            </a:r>
            <a:endParaRPr lang="ja-JP" altLang="en-US" sz="1600" dirty="0">
              <a:latin typeface="Century Schoolbook"/>
              <a:cs typeface="Century Schoolbook"/>
            </a:endParaRPr>
          </a:p>
        </p:txBody>
      </p:sp>
      <p:pic>
        <p:nvPicPr>
          <p:cNvPr id="19" name="図 18" descr="te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9146" y="2949223"/>
            <a:ext cx="5402540" cy="3781778"/>
          </a:xfrm>
          <a:prstGeom prst="rect">
            <a:avLst/>
          </a:prstGeom>
        </p:spPr>
      </p:pic>
      <p:sp>
        <p:nvSpPr>
          <p:cNvPr id="5" name="テキスト ボックス 4"/>
          <p:cNvSpPr txBox="1"/>
          <p:nvPr/>
        </p:nvSpPr>
        <p:spPr>
          <a:xfrm>
            <a:off x="748875" y="3332552"/>
            <a:ext cx="2723823" cy="369332"/>
          </a:xfrm>
          <a:prstGeom prst="rect">
            <a:avLst/>
          </a:prstGeom>
          <a:noFill/>
        </p:spPr>
        <p:txBody>
          <a:bodyPr wrap="none" rtlCol="0">
            <a:spAutoFit/>
          </a:bodyPr>
          <a:lstStyle/>
          <a:p>
            <a:r>
              <a:rPr kumimoji="1" lang="ja-JP" altLang="en-US" dirty="0" smtClean="0">
                <a:latin typeface="メイリオ"/>
                <a:ea typeface="メイリオ"/>
                <a:cs typeface="メイリオ"/>
              </a:rPr>
              <a:t>大気ゆらぎプロファイル</a:t>
            </a:r>
            <a:endParaRPr kumimoji="1" lang="ja-JP" altLang="en-US" dirty="0">
              <a:latin typeface="メイリオ"/>
              <a:ea typeface="メイリオ"/>
              <a:cs typeface="メイリオ"/>
            </a:endParaRPr>
          </a:p>
        </p:txBody>
      </p:sp>
    </p:spTree>
    <p:extLst>
      <p:ext uri="{BB962C8B-B14F-4D97-AF65-F5344CB8AC3E}">
        <p14:creationId xmlns:p14="http://schemas.microsoft.com/office/powerpoint/2010/main" val="13318708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メイリオ"/>
                <a:ea typeface="メイリオ"/>
                <a:cs typeface="メイリオ"/>
              </a:rPr>
              <a:t>まとめ</a:t>
            </a:r>
            <a:endParaRPr kumimoji="1" lang="ja-JP" altLang="en-US" b="1" dirty="0">
              <a:latin typeface="メイリオ"/>
              <a:ea typeface="メイリオ"/>
              <a:cs typeface="メイリオ"/>
            </a:endParaRPr>
          </a:p>
        </p:txBody>
      </p:sp>
      <p:sp>
        <p:nvSpPr>
          <p:cNvPr id="31" name="テキスト ボックス 30"/>
          <p:cNvSpPr txBox="1"/>
          <p:nvPr/>
        </p:nvSpPr>
        <p:spPr>
          <a:xfrm>
            <a:off x="278384" y="1429164"/>
            <a:ext cx="8408416" cy="4896213"/>
          </a:xfrm>
          <a:prstGeom prst="rect">
            <a:avLst/>
          </a:prstGeom>
          <a:noFill/>
        </p:spPr>
        <p:txBody>
          <a:bodyPr wrap="square" rtlCol="0">
            <a:spAutoFit/>
          </a:bodyPr>
          <a:lstStyle/>
          <a:p>
            <a:pPr marL="342900" indent="-342900">
              <a:spcBef>
                <a:spcPts val="500"/>
              </a:spcBef>
              <a:buFont typeface="Wingdings" charset="2"/>
              <a:buChar char="u"/>
            </a:pPr>
            <a:r>
              <a:rPr lang="ja-JP" altLang="en-US" sz="2000" b="1" dirty="0" smtClean="0">
                <a:latin typeface="メイリオ"/>
                <a:ea typeface="メイリオ"/>
                <a:cs typeface="メイリオ"/>
              </a:rPr>
              <a:t>T</a:t>
            </a:r>
            <a:r>
              <a:rPr lang="en-US" altLang="ja-JP" sz="2000" b="1" dirty="0" smtClean="0">
                <a:latin typeface="メイリオ"/>
                <a:ea typeface="メイリオ"/>
                <a:cs typeface="メイリオ"/>
              </a:rPr>
              <a:t>MT-AGE </a:t>
            </a:r>
            <a:r>
              <a:rPr lang="ja-JP" altLang="en-US" sz="2000" b="1" dirty="0" smtClean="0">
                <a:latin typeface="メイリオ"/>
                <a:ea typeface="メイリオ"/>
                <a:cs typeface="メイリオ"/>
              </a:rPr>
              <a:t>プロジェクト</a:t>
            </a:r>
            <a:endParaRPr lang="en-US" altLang="ja-JP" sz="2000" b="1" dirty="0" smtClean="0">
              <a:latin typeface="メイリオ"/>
              <a:ea typeface="メイリオ"/>
              <a:cs typeface="メイリオ"/>
            </a:endParaRPr>
          </a:p>
          <a:p>
            <a:pPr marL="800100" lvl="1" indent="-342900">
              <a:spcBef>
                <a:spcPts val="500"/>
              </a:spcBef>
              <a:buFont typeface="Wingdings" charset="2"/>
              <a:buChar char="v"/>
            </a:pPr>
            <a:r>
              <a:rPr lang="en-US" altLang="ja-JP" dirty="0" smtClean="0">
                <a:latin typeface="メイリオ"/>
                <a:ea typeface="メイリオ"/>
                <a:cs typeface="メイリオ"/>
              </a:rPr>
              <a:t>MOAO+GLAO</a:t>
            </a:r>
            <a:r>
              <a:rPr lang="ja-JP" altLang="en-US" dirty="0" smtClean="0">
                <a:latin typeface="メイリオ"/>
                <a:ea typeface="メイリオ"/>
                <a:cs typeface="メイリオ"/>
              </a:rPr>
              <a:t>で遠方銀河の性質を統計的に明らかにする</a:t>
            </a:r>
            <a:endParaRPr lang="en-US" altLang="ja-JP" dirty="0" smtClean="0">
              <a:latin typeface="メイリオ"/>
              <a:ea typeface="メイリオ"/>
              <a:cs typeface="メイリオ"/>
            </a:endParaRPr>
          </a:p>
          <a:p>
            <a:pPr marL="800100" lvl="1" indent="-342900">
              <a:spcBef>
                <a:spcPts val="500"/>
              </a:spcBef>
              <a:buFont typeface="Wingdings" charset="2"/>
              <a:buChar char="v"/>
            </a:pPr>
            <a:r>
              <a:rPr lang="en-US" altLang="en-US" dirty="0" smtClean="0">
                <a:latin typeface="メイリオ"/>
                <a:ea typeface="メイリオ"/>
                <a:cs typeface="メイリオ"/>
              </a:rPr>
              <a:t>MOAO mode</a:t>
            </a:r>
            <a:r>
              <a:rPr lang="ja-JP" altLang="en-US" dirty="0" smtClean="0">
                <a:latin typeface="メイリオ"/>
                <a:ea typeface="メイリオ"/>
                <a:cs typeface="メイリオ"/>
              </a:rPr>
              <a:t>：直径</a:t>
            </a:r>
            <a:r>
              <a:rPr lang="en-US" altLang="ja-JP" dirty="0" smtClean="0">
                <a:latin typeface="メイリオ"/>
                <a:ea typeface="メイリオ"/>
                <a:cs typeface="メイリオ"/>
              </a:rPr>
              <a:t>5’</a:t>
            </a:r>
            <a:r>
              <a:rPr lang="ja-JP" altLang="en-US" dirty="0" smtClean="0">
                <a:latin typeface="メイリオ"/>
                <a:ea typeface="メイリオ"/>
                <a:cs typeface="メイリオ"/>
              </a:rPr>
              <a:t>の視野内で回折限界に近い補正</a:t>
            </a:r>
            <a:endParaRPr lang="en-US" altLang="en-US" dirty="0" smtClean="0">
              <a:latin typeface="メイリオ"/>
              <a:ea typeface="メイリオ"/>
              <a:cs typeface="メイリオ"/>
            </a:endParaRPr>
          </a:p>
          <a:p>
            <a:pPr marL="800100" lvl="1" indent="-342900">
              <a:spcBef>
                <a:spcPts val="500"/>
              </a:spcBef>
              <a:buFont typeface="Wingdings" charset="2"/>
              <a:buChar char="v"/>
            </a:pPr>
            <a:r>
              <a:rPr lang="en-US" altLang="en-US" dirty="0" smtClean="0">
                <a:latin typeface="メイリオ"/>
                <a:ea typeface="メイリオ"/>
                <a:cs typeface="メイリオ"/>
              </a:rPr>
              <a:t>GLAO mode</a:t>
            </a:r>
            <a:r>
              <a:rPr lang="en-US" altLang="ja-JP" dirty="0">
                <a:latin typeface="メイリオ"/>
                <a:ea typeface="メイリオ"/>
                <a:cs typeface="メイリオ"/>
              </a:rPr>
              <a:t> </a:t>
            </a:r>
            <a:r>
              <a:rPr lang="ja-JP" altLang="en-US" dirty="0" smtClean="0">
                <a:latin typeface="メイリオ"/>
                <a:ea typeface="メイリオ"/>
                <a:cs typeface="メイリオ"/>
              </a:rPr>
              <a:t>：直径</a:t>
            </a:r>
            <a:r>
              <a:rPr lang="en-US" altLang="ja-JP" dirty="0" smtClean="0">
                <a:latin typeface="メイリオ"/>
                <a:ea typeface="メイリオ"/>
                <a:cs typeface="メイリオ"/>
              </a:rPr>
              <a:t>10’</a:t>
            </a:r>
            <a:r>
              <a:rPr lang="ja-JP" altLang="en-US" dirty="0" smtClean="0">
                <a:latin typeface="メイリオ"/>
                <a:ea typeface="メイリオ"/>
                <a:cs typeface="メイリオ"/>
              </a:rPr>
              <a:t>の広い視野内で</a:t>
            </a:r>
            <a:r>
              <a:rPr lang="en-US" altLang="ja-JP" dirty="0" smtClean="0">
                <a:latin typeface="メイリオ"/>
                <a:ea typeface="メイリオ"/>
                <a:cs typeface="メイリオ"/>
              </a:rPr>
              <a:t>Moderate</a:t>
            </a:r>
            <a:r>
              <a:rPr lang="ja-JP" altLang="en-US" dirty="0" smtClean="0">
                <a:latin typeface="メイリオ"/>
                <a:ea typeface="メイリオ"/>
                <a:cs typeface="メイリオ"/>
              </a:rPr>
              <a:t>の補正</a:t>
            </a:r>
            <a:endParaRPr lang="en-US" altLang="ja-JP" dirty="0" smtClean="0">
              <a:latin typeface="メイリオ"/>
              <a:ea typeface="メイリオ"/>
              <a:cs typeface="メイリオ"/>
            </a:endParaRPr>
          </a:p>
          <a:p>
            <a:pPr marL="342900" indent="-342900">
              <a:spcBef>
                <a:spcPts val="500"/>
              </a:spcBef>
              <a:buFont typeface="Wingdings" charset="2"/>
              <a:buChar char="v"/>
            </a:pPr>
            <a:endParaRPr lang="en-US" altLang="en-US" dirty="0">
              <a:latin typeface="メイリオ"/>
              <a:ea typeface="メイリオ"/>
              <a:cs typeface="メイリオ"/>
            </a:endParaRPr>
          </a:p>
          <a:p>
            <a:pPr marL="342900" indent="-342900">
              <a:spcBef>
                <a:spcPts val="500"/>
              </a:spcBef>
              <a:buFont typeface="Wingdings" charset="2"/>
              <a:buChar char="u"/>
            </a:pPr>
            <a:r>
              <a:rPr lang="ja-JP" altLang="en-US" sz="2000" b="1" dirty="0" smtClean="0">
                <a:latin typeface="メイリオ"/>
                <a:ea typeface="メイリオ"/>
                <a:cs typeface="メイリオ"/>
              </a:rPr>
              <a:t>多天体補償光学のオンスカイ試験機「</a:t>
            </a:r>
            <a:r>
              <a:rPr lang="en-US" altLang="en-US" sz="2000" b="1" dirty="0" smtClean="0">
                <a:latin typeface="メイリオ"/>
                <a:ea typeface="メイリオ"/>
                <a:cs typeface="メイリオ"/>
              </a:rPr>
              <a:t>RAVEN</a:t>
            </a:r>
            <a:r>
              <a:rPr lang="ja-JP" altLang="en-US" sz="2000" b="1" dirty="0" smtClean="0">
                <a:latin typeface="メイリオ"/>
                <a:ea typeface="メイリオ"/>
                <a:cs typeface="メイリオ"/>
              </a:rPr>
              <a:t>」</a:t>
            </a:r>
            <a:endParaRPr lang="en-US" altLang="ja-JP" sz="2000" b="1" dirty="0" smtClean="0">
              <a:latin typeface="メイリオ"/>
              <a:ea typeface="メイリオ"/>
              <a:cs typeface="メイリオ"/>
            </a:endParaRPr>
          </a:p>
          <a:p>
            <a:pPr marL="800100" lvl="1" indent="-342900">
              <a:spcBef>
                <a:spcPts val="500"/>
              </a:spcBef>
              <a:buFont typeface="Wingdings" charset="2"/>
              <a:buChar char="v"/>
            </a:pPr>
            <a:r>
              <a:rPr lang="ja-JP" altLang="en-US" dirty="0" smtClean="0">
                <a:latin typeface="メイリオ"/>
                <a:ea typeface="メイリオ"/>
                <a:cs typeface="メイリオ"/>
              </a:rPr>
              <a:t>オンスカイでの</a:t>
            </a:r>
            <a:r>
              <a:rPr lang="en-US" altLang="ja-JP" dirty="0" smtClean="0">
                <a:latin typeface="メイリオ"/>
                <a:ea typeface="メイリオ"/>
                <a:cs typeface="メイリオ"/>
              </a:rPr>
              <a:t>MOAO</a:t>
            </a:r>
            <a:r>
              <a:rPr lang="ja-JP" altLang="en-US" dirty="0" smtClean="0">
                <a:latin typeface="メイリオ"/>
                <a:ea typeface="メイリオ"/>
                <a:cs typeface="メイリオ"/>
              </a:rPr>
              <a:t>の実証に成功</a:t>
            </a:r>
            <a:endParaRPr lang="en-US" altLang="ja-JP" dirty="0" smtClean="0">
              <a:latin typeface="メイリオ"/>
              <a:ea typeface="メイリオ"/>
              <a:cs typeface="メイリオ"/>
            </a:endParaRPr>
          </a:p>
          <a:p>
            <a:pPr marL="800100" lvl="1" indent="-342900">
              <a:spcBef>
                <a:spcPts val="500"/>
              </a:spcBef>
              <a:buFont typeface="Wingdings" charset="2"/>
              <a:buChar char="v"/>
            </a:pPr>
            <a:r>
              <a:rPr lang="ja-JP" altLang="en-US" dirty="0" smtClean="0">
                <a:latin typeface="メイリオ"/>
                <a:ea typeface="メイリオ"/>
                <a:cs typeface="メイリオ"/>
              </a:rPr>
              <a:t>今後は試験観測で得られたデータからさらなる解析を行う</a:t>
            </a:r>
            <a:endParaRPr lang="en-US" altLang="ja-JP" dirty="0" smtClean="0">
              <a:latin typeface="メイリオ"/>
              <a:ea typeface="メイリオ"/>
              <a:cs typeface="メイリオ"/>
            </a:endParaRPr>
          </a:p>
          <a:p>
            <a:pPr marL="800100" lvl="1" indent="-342900">
              <a:spcBef>
                <a:spcPts val="500"/>
              </a:spcBef>
              <a:buFont typeface="Wingdings" charset="2"/>
              <a:buChar char="v"/>
            </a:pPr>
            <a:r>
              <a:rPr lang="ja-JP" altLang="en-US" dirty="0" smtClean="0">
                <a:latin typeface="メイリオ"/>
                <a:ea typeface="メイリオ"/>
                <a:cs typeface="メイリオ"/>
              </a:rPr>
              <a:t>室内実験装置としてはまだまだ活躍予定</a:t>
            </a:r>
            <a:endParaRPr lang="en-US" altLang="ja-JP" dirty="0" smtClean="0">
              <a:latin typeface="メイリオ"/>
              <a:ea typeface="メイリオ"/>
              <a:cs typeface="メイリオ"/>
            </a:endParaRPr>
          </a:p>
          <a:p>
            <a:pPr marL="800100" lvl="1" indent="-342900">
              <a:spcBef>
                <a:spcPts val="500"/>
              </a:spcBef>
              <a:buFont typeface="Wingdings" charset="2"/>
              <a:buChar char="v"/>
            </a:pPr>
            <a:endParaRPr lang="en-US" altLang="ja-JP" dirty="0">
              <a:latin typeface="メイリオ"/>
              <a:ea typeface="メイリオ"/>
              <a:cs typeface="メイリオ"/>
            </a:endParaRPr>
          </a:p>
          <a:p>
            <a:pPr marL="342900" indent="-342900">
              <a:spcBef>
                <a:spcPts val="500"/>
              </a:spcBef>
              <a:buFont typeface="Wingdings" charset="2"/>
              <a:buChar char="u"/>
            </a:pPr>
            <a:r>
              <a:rPr lang="ja-JP" altLang="en-US" sz="2000" b="1" dirty="0" smtClean="0">
                <a:latin typeface="メイリオ"/>
                <a:ea typeface="メイリオ"/>
                <a:cs typeface="メイリオ"/>
              </a:rPr>
              <a:t>複タイムステップトモグラフィ推定</a:t>
            </a:r>
            <a:endParaRPr lang="en-US" altLang="ja-JP" sz="2000" b="1" dirty="0" smtClean="0">
              <a:latin typeface="メイリオ"/>
              <a:ea typeface="メイリオ"/>
              <a:cs typeface="メイリオ"/>
            </a:endParaRPr>
          </a:p>
          <a:p>
            <a:pPr marL="800100" lvl="1" indent="-342900">
              <a:spcBef>
                <a:spcPts val="500"/>
              </a:spcBef>
              <a:buFont typeface="Wingdings" charset="2"/>
              <a:buChar char="v"/>
            </a:pPr>
            <a:r>
              <a:rPr lang="ja-JP" altLang="en-US" dirty="0" smtClean="0">
                <a:latin typeface="メイリオ"/>
                <a:ea typeface="メイリオ"/>
                <a:cs typeface="メイリオ"/>
              </a:rPr>
              <a:t>オンスカイでは今のところ改善が見られなかった。</a:t>
            </a:r>
            <a:endParaRPr lang="en-US" altLang="ja-JP" dirty="0" smtClean="0">
              <a:latin typeface="メイリオ"/>
              <a:ea typeface="メイリオ"/>
              <a:cs typeface="メイリオ"/>
            </a:endParaRPr>
          </a:p>
          <a:p>
            <a:pPr marL="800100" lvl="1" indent="-342900">
              <a:spcBef>
                <a:spcPts val="500"/>
              </a:spcBef>
              <a:buFont typeface="Wingdings" charset="2"/>
              <a:buChar char="v"/>
            </a:pPr>
            <a:r>
              <a:rPr lang="ja-JP" altLang="en-US" dirty="0" smtClean="0">
                <a:latin typeface="メイリオ"/>
                <a:ea typeface="メイリオ"/>
                <a:cs typeface="メイリオ"/>
              </a:rPr>
              <a:t>風速推定手法の改善を行い、オンスカイのデータから風速を検出した</a:t>
            </a:r>
            <a:endParaRPr lang="en-US" altLang="ja-JP" dirty="0" smtClean="0">
              <a:latin typeface="メイリオ"/>
              <a:ea typeface="メイリオ"/>
              <a:cs typeface="メイリオ"/>
            </a:endParaRPr>
          </a:p>
          <a:p>
            <a:pPr marL="800100" lvl="1" indent="-342900">
              <a:spcBef>
                <a:spcPts val="500"/>
              </a:spcBef>
              <a:buFont typeface="Wingdings" charset="2"/>
              <a:buChar char="v"/>
            </a:pPr>
            <a:r>
              <a:rPr lang="ja-JP" altLang="en-US" dirty="0" smtClean="0">
                <a:latin typeface="メイリオ"/>
                <a:ea typeface="メイリオ"/>
                <a:cs typeface="メイリオ"/>
              </a:rPr>
              <a:t>さらに多くのデータで解析を行い、性能評価を行う。</a:t>
            </a:r>
            <a:endParaRPr lang="en-US" altLang="ja-JP" dirty="0" smtClean="0">
              <a:latin typeface="メイリオ"/>
              <a:ea typeface="メイリオ"/>
              <a:cs typeface="メイリオ"/>
            </a:endParaRPr>
          </a:p>
        </p:txBody>
      </p:sp>
    </p:spTree>
    <p:extLst>
      <p:ext uri="{BB962C8B-B14F-4D97-AF65-F5344CB8AC3E}">
        <p14:creationId xmlns:p14="http://schemas.microsoft.com/office/powerpoint/2010/main" val="14887312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latin typeface="メイリオ"/>
                <a:ea typeface="メイリオ"/>
                <a:cs typeface="メイリオ"/>
              </a:rPr>
              <a:t>TMT-AGE</a:t>
            </a:r>
            <a:endParaRPr kumimoji="1" lang="ja-JP" altLang="en-US" b="1" dirty="0">
              <a:latin typeface="メイリオ"/>
              <a:ea typeface="メイリオ"/>
              <a:cs typeface="メイリオ"/>
            </a:endParaRPr>
          </a:p>
        </p:txBody>
      </p:sp>
      <p:sp>
        <p:nvSpPr>
          <p:cNvPr id="3" name="テキスト ボックス 2"/>
          <p:cNvSpPr txBox="1"/>
          <p:nvPr/>
        </p:nvSpPr>
        <p:spPr>
          <a:xfrm>
            <a:off x="155004" y="1399500"/>
            <a:ext cx="8962899" cy="461665"/>
          </a:xfrm>
          <a:prstGeom prst="rect">
            <a:avLst/>
          </a:prstGeom>
          <a:noFill/>
        </p:spPr>
        <p:txBody>
          <a:bodyPr wrap="none" rtlCol="0">
            <a:spAutoFit/>
          </a:bodyPr>
          <a:lstStyle/>
          <a:p>
            <a:pPr algn="ctr"/>
            <a:r>
              <a:rPr lang="ja-JP" altLang="ja-JP" sz="2400" b="1" i="1" dirty="0" smtClean="0">
                <a:latin typeface="メイリオ"/>
                <a:ea typeface="メイリオ"/>
                <a:cs typeface="メイリオ"/>
              </a:rPr>
              <a:t>T</a:t>
            </a:r>
            <a:r>
              <a:rPr lang="en-US" altLang="ja-JP" sz="2400" b="1" i="1" dirty="0" smtClean="0">
                <a:latin typeface="メイリオ"/>
                <a:ea typeface="メイリオ"/>
                <a:cs typeface="メイリオ"/>
              </a:rPr>
              <a:t>MT-AGE</a:t>
            </a:r>
            <a:r>
              <a:rPr lang="ja-JP" altLang="en-US" sz="2400" b="1" i="1" dirty="0" smtClean="0">
                <a:latin typeface="メイリオ"/>
                <a:ea typeface="メイリオ"/>
                <a:cs typeface="メイリオ"/>
              </a:rPr>
              <a:t> </a:t>
            </a:r>
            <a:r>
              <a:rPr lang="en-US" altLang="ja-JP" sz="2400" b="1" i="1" dirty="0" smtClean="0">
                <a:latin typeface="メイリオ"/>
                <a:ea typeface="メイリオ"/>
                <a:cs typeface="メイリオ"/>
              </a:rPr>
              <a:t>:</a:t>
            </a:r>
            <a:r>
              <a:rPr lang="ja-JP" altLang="en-US" sz="2400" b="1" i="1" dirty="0" smtClean="0">
                <a:latin typeface="メイリオ"/>
                <a:ea typeface="メイリオ"/>
                <a:cs typeface="メイリオ"/>
              </a:rPr>
              <a:t> </a:t>
            </a:r>
            <a:r>
              <a:rPr lang="en-US" altLang="ja-JP" sz="2400" b="1" i="1" dirty="0" smtClean="0">
                <a:latin typeface="メイリオ"/>
                <a:ea typeface="メイリオ"/>
                <a:cs typeface="メイリオ"/>
              </a:rPr>
              <a:t>Analyzer</a:t>
            </a:r>
            <a:r>
              <a:rPr lang="ja-JP" altLang="en-US" sz="2400" b="1" i="1" dirty="0" smtClean="0">
                <a:latin typeface="メイリオ"/>
                <a:ea typeface="メイリオ"/>
                <a:cs typeface="メイリオ"/>
              </a:rPr>
              <a:t> </a:t>
            </a:r>
            <a:r>
              <a:rPr lang="en-US" altLang="ja-JP" sz="2400" b="1" i="1" dirty="0" smtClean="0">
                <a:latin typeface="メイリオ"/>
                <a:ea typeface="メイリオ"/>
                <a:cs typeface="メイリオ"/>
              </a:rPr>
              <a:t>for</a:t>
            </a:r>
            <a:r>
              <a:rPr lang="ja-JP" altLang="en-US" sz="2400" b="1" i="1" dirty="0" smtClean="0">
                <a:latin typeface="メイリオ"/>
                <a:ea typeface="メイリオ"/>
                <a:cs typeface="メイリオ"/>
              </a:rPr>
              <a:t> </a:t>
            </a:r>
            <a:r>
              <a:rPr lang="en-US" altLang="ja-JP" sz="2400" b="1" i="1" dirty="0" smtClean="0">
                <a:latin typeface="メイリオ"/>
                <a:ea typeface="メイリオ"/>
                <a:cs typeface="メイリオ"/>
              </a:rPr>
              <a:t>Galaxies</a:t>
            </a:r>
            <a:r>
              <a:rPr lang="ja-JP" altLang="en-US" sz="2400" b="1" i="1" dirty="0" smtClean="0">
                <a:latin typeface="メイリオ"/>
                <a:ea typeface="メイリオ"/>
                <a:cs typeface="メイリオ"/>
              </a:rPr>
              <a:t> </a:t>
            </a:r>
            <a:r>
              <a:rPr lang="en-US" altLang="ja-JP" sz="2400" b="1" i="1" dirty="0" smtClean="0">
                <a:latin typeface="メイリオ"/>
                <a:ea typeface="メイリオ"/>
                <a:cs typeface="メイリオ"/>
              </a:rPr>
              <a:t>in</a:t>
            </a:r>
            <a:r>
              <a:rPr lang="ja-JP" altLang="en-US" sz="2400" b="1" i="1" dirty="0" smtClean="0">
                <a:latin typeface="メイリオ"/>
                <a:ea typeface="メイリオ"/>
                <a:cs typeface="メイリオ"/>
              </a:rPr>
              <a:t> </a:t>
            </a:r>
            <a:r>
              <a:rPr lang="en-US" altLang="ja-JP" sz="2400" b="1" i="1" dirty="0" smtClean="0">
                <a:latin typeface="メイリオ"/>
                <a:ea typeface="メイリオ"/>
                <a:cs typeface="メイリオ"/>
              </a:rPr>
              <a:t>the</a:t>
            </a:r>
            <a:r>
              <a:rPr lang="ja-JP" altLang="en-US" sz="2400" b="1" i="1" dirty="0" smtClean="0">
                <a:latin typeface="メイリオ"/>
                <a:ea typeface="メイリオ"/>
                <a:cs typeface="メイリオ"/>
              </a:rPr>
              <a:t> </a:t>
            </a:r>
            <a:r>
              <a:rPr lang="en-US" altLang="ja-JP" sz="2400" b="1" i="1" dirty="0" smtClean="0">
                <a:latin typeface="メイリオ"/>
                <a:ea typeface="メイリオ"/>
                <a:cs typeface="メイリオ"/>
              </a:rPr>
              <a:t>Early</a:t>
            </a:r>
            <a:r>
              <a:rPr lang="ja-JP" altLang="en-US" sz="2400" b="1" i="1" dirty="0" smtClean="0">
                <a:latin typeface="メイリオ"/>
                <a:ea typeface="メイリオ"/>
                <a:cs typeface="メイリオ"/>
              </a:rPr>
              <a:t> </a:t>
            </a:r>
            <a:r>
              <a:rPr lang="en-US" altLang="ja-JP" sz="2400" b="1" i="1" dirty="0" smtClean="0">
                <a:latin typeface="メイリオ"/>
                <a:ea typeface="メイリオ"/>
                <a:cs typeface="メイリオ"/>
              </a:rPr>
              <a:t>universe</a:t>
            </a:r>
            <a:endParaRPr kumimoji="1" lang="ja-JP" altLang="en-US" sz="2400" b="1" i="1" dirty="0">
              <a:latin typeface="メイリオ"/>
              <a:ea typeface="メイリオ"/>
              <a:cs typeface="メイリオ"/>
            </a:endParaRPr>
          </a:p>
        </p:txBody>
      </p:sp>
      <p:sp>
        <p:nvSpPr>
          <p:cNvPr id="4" name="テキスト ボックス 3"/>
          <p:cNvSpPr txBox="1"/>
          <p:nvPr/>
        </p:nvSpPr>
        <p:spPr>
          <a:xfrm>
            <a:off x="183619" y="2113944"/>
            <a:ext cx="8949837" cy="2816156"/>
          </a:xfrm>
          <a:prstGeom prst="rect">
            <a:avLst/>
          </a:prstGeom>
          <a:noFill/>
        </p:spPr>
        <p:txBody>
          <a:bodyPr wrap="square" rtlCol="0">
            <a:spAutoFit/>
          </a:bodyPr>
          <a:lstStyle/>
          <a:p>
            <a:pPr marL="342900" indent="-342900">
              <a:spcAft>
                <a:spcPts val="500"/>
              </a:spcAft>
              <a:buFont typeface="+mj-lt"/>
              <a:buAutoNum type="arabicPeriod"/>
            </a:pPr>
            <a:r>
              <a:rPr kumimoji="1" lang="ja-JP" altLang="en-US" sz="2000" u="sng" dirty="0" smtClean="0">
                <a:latin typeface="メイリオ"/>
                <a:ea typeface="メイリオ"/>
                <a:cs typeface="メイリオ"/>
              </a:rPr>
              <a:t>銀河の内部構造の形成過程を明らかにする</a:t>
            </a:r>
            <a:r>
              <a:rPr kumimoji="1" lang="ja-JP" altLang="en-US" sz="2000" dirty="0" smtClean="0">
                <a:latin typeface="メイリオ"/>
                <a:ea typeface="メイリオ"/>
                <a:cs typeface="メイリオ"/>
              </a:rPr>
              <a:t>。</a:t>
            </a:r>
            <a:endParaRPr kumimoji="1" lang="en-US" altLang="ja-JP" sz="2000" dirty="0" smtClean="0">
              <a:latin typeface="メイリオ"/>
              <a:ea typeface="メイリオ"/>
              <a:cs typeface="メイリオ"/>
            </a:endParaRPr>
          </a:p>
          <a:p>
            <a:pPr marL="342900" indent="-342900">
              <a:spcAft>
                <a:spcPts val="500"/>
              </a:spcAft>
              <a:buFont typeface="+mj-lt"/>
              <a:buAutoNum type="arabicPeriod"/>
            </a:pPr>
            <a:endParaRPr lang="en-US" altLang="ja-JP" dirty="0" smtClean="0">
              <a:latin typeface="メイリオ"/>
              <a:ea typeface="メイリオ"/>
              <a:cs typeface="メイリオ"/>
            </a:endParaRPr>
          </a:p>
          <a:p>
            <a:pPr>
              <a:spcAft>
                <a:spcPts val="500"/>
              </a:spcAft>
            </a:pPr>
            <a:endParaRPr lang="en-US" altLang="ja-JP" dirty="0">
              <a:latin typeface="メイリオ"/>
              <a:ea typeface="メイリオ"/>
              <a:cs typeface="メイリオ"/>
            </a:endParaRPr>
          </a:p>
          <a:p>
            <a:pPr marL="342900" indent="-342900">
              <a:spcAft>
                <a:spcPts val="500"/>
              </a:spcAft>
              <a:buFont typeface="+mj-lt"/>
              <a:buAutoNum type="arabicPeriod"/>
            </a:pPr>
            <a:r>
              <a:rPr kumimoji="1" lang="ja-JP" altLang="en-US" sz="2000" u="sng" dirty="0" smtClean="0">
                <a:latin typeface="メイリオ"/>
                <a:ea typeface="メイリオ"/>
                <a:cs typeface="メイリオ"/>
              </a:rPr>
              <a:t>銀河形成期での激しい星形成の物理過程を明らかにする</a:t>
            </a:r>
            <a:endParaRPr kumimoji="1" lang="en-US" altLang="ja-JP" sz="2000" dirty="0" smtClean="0">
              <a:latin typeface="メイリオ"/>
              <a:ea typeface="メイリオ"/>
              <a:cs typeface="メイリオ"/>
            </a:endParaRPr>
          </a:p>
          <a:p>
            <a:pPr marL="342900" indent="-342900">
              <a:spcAft>
                <a:spcPts val="500"/>
              </a:spcAft>
              <a:buFont typeface="+mj-lt"/>
              <a:buAutoNum type="arabicPeriod"/>
            </a:pPr>
            <a:endParaRPr lang="en-US" altLang="ja-JP" dirty="0" smtClean="0">
              <a:latin typeface="メイリオ"/>
              <a:ea typeface="メイリオ"/>
              <a:cs typeface="メイリオ"/>
            </a:endParaRPr>
          </a:p>
          <a:p>
            <a:pPr>
              <a:spcAft>
                <a:spcPts val="500"/>
              </a:spcAft>
            </a:pPr>
            <a:endParaRPr lang="en-US" altLang="ja-JP" dirty="0">
              <a:latin typeface="メイリオ"/>
              <a:ea typeface="メイリオ"/>
              <a:cs typeface="メイリオ"/>
            </a:endParaRPr>
          </a:p>
          <a:p>
            <a:pPr marL="342900" indent="-342900">
              <a:spcAft>
                <a:spcPts val="500"/>
              </a:spcAft>
              <a:buFont typeface="+mj-lt"/>
              <a:buAutoNum type="arabicPeriod"/>
            </a:pPr>
            <a:r>
              <a:rPr kumimoji="1" lang="ja-JP" altLang="en-US" sz="2000" u="sng" dirty="0" smtClean="0">
                <a:latin typeface="メイリオ"/>
                <a:ea typeface="メイリオ"/>
                <a:cs typeface="メイリオ"/>
              </a:rPr>
              <a:t>将来のスペース望遠鏡で見つかる宇宙初期での銀河の候補天体のフォローアップ観測</a:t>
            </a:r>
            <a:endParaRPr kumimoji="1" lang="ja-JP" altLang="en-US" sz="2000" dirty="0">
              <a:latin typeface="メイリオ"/>
              <a:ea typeface="メイリオ"/>
              <a:cs typeface="メイリオ"/>
            </a:endParaRPr>
          </a:p>
        </p:txBody>
      </p:sp>
      <p:sp>
        <p:nvSpPr>
          <p:cNvPr id="5" name="テキスト ボックス 4"/>
          <p:cNvSpPr txBox="1"/>
          <p:nvPr/>
        </p:nvSpPr>
        <p:spPr>
          <a:xfrm>
            <a:off x="776110" y="2511779"/>
            <a:ext cx="6003942" cy="369332"/>
          </a:xfrm>
          <a:prstGeom prst="rect">
            <a:avLst/>
          </a:prstGeom>
          <a:noFill/>
        </p:spPr>
        <p:txBody>
          <a:bodyPr wrap="none" rtlCol="0">
            <a:spAutoFit/>
          </a:bodyPr>
          <a:lstStyle/>
          <a:p>
            <a:r>
              <a:rPr lang="en-US" altLang="ja-JP" dirty="0">
                <a:latin typeface="メイリオ"/>
                <a:ea typeface="メイリオ"/>
                <a:cs typeface="メイリオ"/>
              </a:rPr>
              <a:t>z</a:t>
            </a:r>
            <a:r>
              <a:rPr kumimoji="1" lang="en-US" altLang="ja-JP" dirty="0" smtClean="0">
                <a:latin typeface="メイリオ"/>
                <a:ea typeface="メイリオ"/>
                <a:cs typeface="メイリオ"/>
              </a:rPr>
              <a:t>&gt;1-5</a:t>
            </a:r>
            <a:r>
              <a:rPr kumimoji="1" lang="ja-JP" altLang="en-US" dirty="0" smtClean="0">
                <a:latin typeface="メイリオ"/>
                <a:ea typeface="メイリオ"/>
                <a:cs typeface="メイリオ"/>
              </a:rPr>
              <a:t>の銀河を空間的に分解して分光</a:t>
            </a:r>
            <a:r>
              <a:rPr kumimoji="1" lang="en-US" altLang="ja-JP" dirty="0" smtClean="0">
                <a:latin typeface="メイリオ"/>
                <a:ea typeface="メイリオ"/>
                <a:cs typeface="メイリオ"/>
              </a:rPr>
              <a:t> (</a:t>
            </a:r>
            <a:r>
              <a:rPr kumimoji="1" lang="ja-JP" altLang="en-US" dirty="0" smtClean="0">
                <a:latin typeface="メイリオ"/>
                <a:ea typeface="メイリオ"/>
                <a:cs typeface="メイリオ"/>
              </a:rPr>
              <a:t>面分光</a:t>
            </a:r>
            <a:r>
              <a:rPr kumimoji="1" lang="en-US" altLang="ja-JP" dirty="0" smtClean="0">
                <a:latin typeface="メイリオ"/>
                <a:ea typeface="メイリオ"/>
                <a:cs typeface="メイリオ"/>
              </a:rPr>
              <a:t>)</a:t>
            </a:r>
            <a:r>
              <a:rPr lang="ja-JP" altLang="en-US" dirty="0" smtClean="0">
                <a:latin typeface="メイリオ"/>
                <a:ea typeface="メイリオ"/>
                <a:cs typeface="メイリオ"/>
              </a:rPr>
              <a:t>を行う。</a:t>
            </a:r>
            <a:endParaRPr kumimoji="1" lang="ja-JP" altLang="en-US" dirty="0">
              <a:latin typeface="メイリオ"/>
              <a:ea typeface="メイリオ"/>
              <a:cs typeface="メイリオ"/>
            </a:endParaRPr>
          </a:p>
        </p:txBody>
      </p:sp>
      <p:sp>
        <p:nvSpPr>
          <p:cNvPr id="7" name="テキスト ボックス 6"/>
          <p:cNvSpPr txBox="1"/>
          <p:nvPr/>
        </p:nvSpPr>
        <p:spPr>
          <a:xfrm>
            <a:off x="776110" y="3528915"/>
            <a:ext cx="3861980" cy="369332"/>
          </a:xfrm>
          <a:prstGeom prst="rect">
            <a:avLst/>
          </a:prstGeom>
          <a:noFill/>
        </p:spPr>
        <p:txBody>
          <a:bodyPr wrap="none" rtlCol="0">
            <a:spAutoFit/>
          </a:bodyPr>
          <a:lstStyle/>
          <a:p>
            <a:r>
              <a:rPr lang="en-US" altLang="ja-JP" dirty="0">
                <a:latin typeface="メイリオ"/>
                <a:ea typeface="メイリオ"/>
                <a:cs typeface="メイリオ"/>
              </a:rPr>
              <a:t>z</a:t>
            </a:r>
            <a:r>
              <a:rPr kumimoji="1" lang="en-US" altLang="ja-JP" dirty="0" smtClean="0">
                <a:latin typeface="メイリオ"/>
                <a:ea typeface="メイリオ"/>
                <a:cs typeface="メイリオ"/>
              </a:rPr>
              <a:t>&gt;5</a:t>
            </a:r>
            <a:r>
              <a:rPr kumimoji="1" lang="ja-JP" altLang="en-US" dirty="0" smtClean="0">
                <a:latin typeface="メイリオ"/>
                <a:ea typeface="メイリオ"/>
                <a:cs typeface="メイリオ"/>
              </a:rPr>
              <a:t>の銀河の光を積分して分光する</a:t>
            </a:r>
            <a:endParaRPr kumimoji="1" lang="ja-JP" altLang="en-US" dirty="0">
              <a:latin typeface="メイリオ"/>
              <a:ea typeface="メイリオ"/>
              <a:cs typeface="メイリオ"/>
            </a:endParaRPr>
          </a:p>
        </p:txBody>
      </p:sp>
      <p:sp>
        <p:nvSpPr>
          <p:cNvPr id="8" name="テキスト ボックス 7"/>
          <p:cNvSpPr txBox="1"/>
          <p:nvPr/>
        </p:nvSpPr>
        <p:spPr>
          <a:xfrm>
            <a:off x="776110" y="4877544"/>
            <a:ext cx="4092812" cy="369332"/>
          </a:xfrm>
          <a:prstGeom prst="rect">
            <a:avLst/>
          </a:prstGeom>
          <a:noFill/>
        </p:spPr>
        <p:txBody>
          <a:bodyPr wrap="none" rtlCol="0">
            <a:spAutoFit/>
          </a:bodyPr>
          <a:lstStyle/>
          <a:p>
            <a:r>
              <a:rPr lang="en-US" altLang="ja-JP" dirty="0">
                <a:latin typeface="メイリオ"/>
                <a:ea typeface="メイリオ"/>
                <a:cs typeface="メイリオ"/>
              </a:rPr>
              <a:t>z</a:t>
            </a:r>
            <a:r>
              <a:rPr kumimoji="1" lang="en-US" altLang="ja-JP" dirty="0" smtClean="0">
                <a:latin typeface="メイリオ"/>
                <a:ea typeface="メイリオ"/>
                <a:cs typeface="メイリオ"/>
              </a:rPr>
              <a:t>&gt;8</a:t>
            </a:r>
            <a:r>
              <a:rPr kumimoji="1" lang="ja-JP" altLang="en-US" dirty="0" smtClean="0">
                <a:latin typeface="メイリオ"/>
                <a:ea typeface="メイリオ"/>
                <a:cs typeface="メイリオ"/>
              </a:rPr>
              <a:t>の銀河の光を積分して分光する。</a:t>
            </a:r>
            <a:endParaRPr kumimoji="1" lang="ja-JP" altLang="en-US" dirty="0">
              <a:latin typeface="メイリオ"/>
              <a:ea typeface="メイリオ"/>
              <a:cs typeface="メイリオ"/>
            </a:endParaRPr>
          </a:p>
        </p:txBody>
      </p:sp>
      <p:sp>
        <p:nvSpPr>
          <p:cNvPr id="6" name="テキスト ボックス 5"/>
          <p:cNvSpPr txBox="1"/>
          <p:nvPr/>
        </p:nvSpPr>
        <p:spPr>
          <a:xfrm>
            <a:off x="155004" y="5388001"/>
            <a:ext cx="9034745" cy="369332"/>
          </a:xfrm>
          <a:prstGeom prst="rect">
            <a:avLst/>
          </a:prstGeom>
          <a:noFill/>
        </p:spPr>
        <p:txBody>
          <a:bodyPr wrap="none" rtlCol="0">
            <a:spAutoFit/>
          </a:bodyPr>
          <a:lstStyle/>
          <a:p>
            <a:r>
              <a:rPr lang="ja-JP" altLang="en-US" dirty="0" smtClean="0">
                <a:latin typeface="メイリオ"/>
                <a:ea typeface="メイリオ"/>
                <a:cs typeface="メイリオ"/>
              </a:rPr>
              <a:t>普遍的な描像を明らかにするために、たくさんの銀河を観測して</a:t>
            </a:r>
            <a:r>
              <a:rPr lang="ja-JP" altLang="en-US" b="1" dirty="0" smtClean="0">
                <a:latin typeface="メイリオ"/>
                <a:ea typeface="メイリオ"/>
                <a:cs typeface="メイリオ"/>
              </a:rPr>
              <a:t>統計的</a:t>
            </a:r>
            <a:r>
              <a:rPr lang="ja-JP" altLang="en-US" dirty="0" smtClean="0">
                <a:latin typeface="メイリオ"/>
                <a:ea typeface="メイリオ"/>
                <a:cs typeface="メイリオ"/>
              </a:rPr>
              <a:t>に議論する</a:t>
            </a:r>
            <a:endParaRPr kumimoji="1" lang="ja-JP" altLang="en-US" dirty="0">
              <a:latin typeface="メイリオ"/>
              <a:ea typeface="メイリオ"/>
              <a:cs typeface="メイリオ"/>
            </a:endParaRPr>
          </a:p>
        </p:txBody>
      </p:sp>
      <p:sp>
        <p:nvSpPr>
          <p:cNvPr id="9" name="テキスト ボックス 8"/>
          <p:cNvSpPr txBox="1"/>
          <p:nvPr/>
        </p:nvSpPr>
        <p:spPr>
          <a:xfrm>
            <a:off x="1688712" y="6032500"/>
            <a:ext cx="5662928" cy="400110"/>
          </a:xfrm>
          <a:prstGeom prst="rect">
            <a:avLst/>
          </a:prstGeom>
          <a:noFill/>
        </p:spPr>
        <p:txBody>
          <a:bodyPr wrap="none" rtlCol="0">
            <a:spAutoFit/>
          </a:bodyPr>
          <a:lstStyle/>
          <a:p>
            <a:r>
              <a:rPr kumimoji="1" lang="ja-JP" altLang="en-US" sz="2000" dirty="0" smtClean="0">
                <a:latin typeface="メイリオ"/>
                <a:ea typeface="メイリオ"/>
                <a:cs typeface="メイリオ"/>
              </a:rPr>
              <a:t>高い</a:t>
            </a:r>
            <a:r>
              <a:rPr kumimoji="1" lang="ja-JP" altLang="en-US" sz="2000" dirty="0" smtClean="0">
                <a:solidFill>
                  <a:srgbClr val="FF0000"/>
                </a:solidFill>
                <a:latin typeface="メイリオ"/>
                <a:ea typeface="メイリオ"/>
                <a:cs typeface="メイリオ"/>
              </a:rPr>
              <a:t>集光力</a:t>
            </a:r>
            <a:r>
              <a:rPr kumimoji="1" lang="en-US" altLang="ja-JP" sz="2000" dirty="0" smtClean="0">
                <a:latin typeface="メイリオ"/>
                <a:ea typeface="メイリオ"/>
                <a:cs typeface="メイリオ"/>
              </a:rPr>
              <a:t> </a:t>
            </a:r>
            <a:r>
              <a:rPr kumimoji="1" lang="ja-JP" altLang="en-US" sz="2000" dirty="0" smtClean="0">
                <a:latin typeface="メイリオ"/>
                <a:ea typeface="メイリオ"/>
                <a:cs typeface="メイリオ"/>
              </a:rPr>
              <a:t>・</a:t>
            </a:r>
            <a:r>
              <a:rPr kumimoji="1" lang="en-US" altLang="ja-JP" sz="2000" dirty="0" smtClean="0">
                <a:latin typeface="メイリオ"/>
                <a:ea typeface="メイリオ"/>
                <a:cs typeface="メイリオ"/>
              </a:rPr>
              <a:t> </a:t>
            </a:r>
            <a:r>
              <a:rPr kumimoji="1" lang="ja-JP" altLang="en-US" sz="2000" dirty="0" smtClean="0">
                <a:latin typeface="メイリオ"/>
                <a:ea typeface="メイリオ"/>
                <a:cs typeface="メイリオ"/>
              </a:rPr>
              <a:t>高い</a:t>
            </a:r>
            <a:r>
              <a:rPr kumimoji="1" lang="ja-JP" altLang="en-US" sz="2000" dirty="0" smtClean="0">
                <a:solidFill>
                  <a:srgbClr val="FF0000"/>
                </a:solidFill>
                <a:latin typeface="メイリオ"/>
                <a:ea typeface="メイリオ"/>
                <a:cs typeface="メイリオ"/>
              </a:rPr>
              <a:t>空間分解能</a:t>
            </a:r>
            <a:r>
              <a:rPr kumimoji="1" lang="en-US" altLang="ja-JP" sz="2000" dirty="0" smtClean="0">
                <a:solidFill>
                  <a:srgbClr val="FF0000"/>
                </a:solidFill>
                <a:latin typeface="メイリオ"/>
                <a:ea typeface="メイリオ"/>
                <a:cs typeface="メイリオ"/>
              </a:rPr>
              <a:t> </a:t>
            </a:r>
            <a:r>
              <a:rPr kumimoji="1" lang="ja-JP" altLang="en-US" sz="2000" dirty="0" smtClean="0">
                <a:latin typeface="メイリオ"/>
                <a:ea typeface="メイリオ"/>
                <a:cs typeface="メイリオ"/>
              </a:rPr>
              <a:t>・</a:t>
            </a:r>
            <a:r>
              <a:rPr kumimoji="1" lang="en-US" altLang="ja-JP" sz="2000" dirty="0" smtClean="0">
                <a:latin typeface="メイリオ"/>
                <a:ea typeface="メイリオ"/>
                <a:cs typeface="メイリオ"/>
              </a:rPr>
              <a:t> </a:t>
            </a:r>
            <a:r>
              <a:rPr kumimoji="1" lang="ja-JP" altLang="en-US" sz="2000" dirty="0" smtClean="0">
                <a:latin typeface="メイリオ"/>
                <a:ea typeface="メイリオ"/>
                <a:cs typeface="メイリオ"/>
              </a:rPr>
              <a:t>高い</a:t>
            </a:r>
            <a:r>
              <a:rPr kumimoji="1" lang="ja-JP" altLang="en-US" sz="2000" dirty="0" smtClean="0">
                <a:solidFill>
                  <a:srgbClr val="FF0000"/>
                </a:solidFill>
                <a:latin typeface="メイリオ"/>
                <a:ea typeface="メイリオ"/>
                <a:cs typeface="メイリオ"/>
              </a:rPr>
              <a:t>観測効率</a:t>
            </a:r>
            <a:endParaRPr kumimoji="1" lang="ja-JP" altLang="en-US" sz="2000" dirty="0">
              <a:solidFill>
                <a:srgbClr val="FF0000"/>
              </a:solidFill>
              <a:latin typeface="メイリオ"/>
              <a:ea typeface="メイリオ"/>
              <a:cs typeface="メイリオ"/>
            </a:endParaRPr>
          </a:p>
        </p:txBody>
      </p:sp>
      <p:sp>
        <p:nvSpPr>
          <p:cNvPr id="10" name="正方形/長方形 9"/>
          <p:cNvSpPr/>
          <p:nvPr/>
        </p:nvSpPr>
        <p:spPr>
          <a:xfrm>
            <a:off x="1636889" y="5969000"/>
            <a:ext cx="5766575" cy="527110"/>
          </a:xfrm>
          <a:prstGeom prst="rect">
            <a:avLst/>
          </a:prstGeom>
          <a:noFill/>
          <a:ln w="38100" cmpd="dbl">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89804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latin typeface="メイリオ"/>
                <a:ea typeface="メイリオ"/>
                <a:cs typeface="メイリオ"/>
              </a:rPr>
              <a:t>TMT+</a:t>
            </a:r>
            <a:r>
              <a:rPr kumimoji="1" lang="ja-JP" altLang="en-US" b="1" dirty="0" smtClean="0">
                <a:latin typeface="メイリオ"/>
                <a:ea typeface="メイリオ"/>
                <a:cs typeface="メイリオ"/>
              </a:rPr>
              <a:t>広視野補償光学</a:t>
            </a:r>
            <a:endParaRPr kumimoji="1" lang="ja-JP" altLang="en-US" b="1" dirty="0">
              <a:latin typeface="メイリオ"/>
              <a:ea typeface="メイリオ"/>
              <a:cs typeface="メイリオ"/>
            </a:endParaRPr>
          </a:p>
        </p:txBody>
      </p:sp>
      <p:sp>
        <p:nvSpPr>
          <p:cNvPr id="9" name="テキスト ボックス 8"/>
          <p:cNvSpPr txBox="1"/>
          <p:nvPr/>
        </p:nvSpPr>
        <p:spPr>
          <a:xfrm>
            <a:off x="3810595" y="1417638"/>
            <a:ext cx="4876205" cy="707886"/>
          </a:xfrm>
          <a:prstGeom prst="rect">
            <a:avLst/>
          </a:prstGeom>
          <a:noFill/>
        </p:spPr>
        <p:txBody>
          <a:bodyPr wrap="none" rtlCol="0">
            <a:spAutoFit/>
          </a:bodyPr>
          <a:lstStyle/>
          <a:p>
            <a:pPr algn="ctr"/>
            <a:r>
              <a:rPr lang="ja-JP" altLang="en-US" sz="2000" dirty="0" smtClean="0">
                <a:solidFill>
                  <a:srgbClr val="FF0000"/>
                </a:solidFill>
                <a:latin typeface="メイリオ"/>
                <a:ea typeface="メイリオ"/>
                <a:cs typeface="メイリオ"/>
              </a:rPr>
              <a:t>多天体補償光学</a:t>
            </a:r>
            <a:endParaRPr lang="en-US" altLang="ja-JP" sz="2000" dirty="0" smtClean="0">
              <a:solidFill>
                <a:srgbClr val="FF0000"/>
              </a:solidFill>
              <a:latin typeface="メイリオ"/>
              <a:ea typeface="メイリオ"/>
              <a:cs typeface="メイリオ"/>
            </a:endParaRPr>
          </a:p>
          <a:p>
            <a:pPr algn="ctr"/>
            <a:r>
              <a:rPr lang="en-US" altLang="ja-JP" sz="2000" dirty="0" smtClean="0">
                <a:latin typeface="メイリオ"/>
                <a:ea typeface="メイリオ"/>
                <a:cs typeface="メイリオ"/>
              </a:rPr>
              <a:t>(</a:t>
            </a:r>
            <a:r>
              <a:rPr lang="en-US" altLang="ja-JP" sz="2000" i="1" dirty="0" smtClean="0">
                <a:latin typeface="メイリオ"/>
                <a:ea typeface="メイリオ"/>
                <a:cs typeface="メイリオ"/>
              </a:rPr>
              <a:t>Multi-Object Adaptive optics, MOAO</a:t>
            </a:r>
            <a:r>
              <a:rPr lang="en-US" altLang="ja-JP" sz="2000" dirty="0" smtClean="0">
                <a:latin typeface="メイリオ"/>
                <a:ea typeface="メイリオ"/>
                <a:cs typeface="メイリオ"/>
              </a:rPr>
              <a:t>)</a:t>
            </a:r>
          </a:p>
        </p:txBody>
      </p:sp>
      <p:sp>
        <p:nvSpPr>
          <p:cNvPr id="10" name="テキスト ボックス 9"/>
          <p:cNvSpPr txBox="1"/>
          <p:nvPr/>
        </p:nvSpPr>
        <p:spPr>
          <a:xfrm>
            <a:off x="3810595" y="2346149"/>
            <a:ext cx="5135849" cy="3483005"/>
          </a:xfrm>
          <a:prstGeom prst="rect">
            <a:avLst/>
          </a:prstGeom>
          <a:noFill/>
        </p:spPr>
        <p:txBody>
          <a:bodyPr wrap="square" rtlCol="0">
            <a:spAutoFit/>
          </a:bodyPr>
          <a:lstStyle/>
          <a:p>
            <a:pPr marL="342900" indent="-342900">
              <a:spcAft>
                <a:spcPts val="1000"/>
              </a:spcAft>
              <a:buFont typeface="Arial"/>
              <a:buChar char="•"/>
            </a:pPr>
            <a:r>
              <a:rPr lang="ja-JP" altLang="en-US" dirty="0" smtClean="0">
                <a:latin typeface="メイリオ"/>
                <a:ea typeface="メイリオ"/>
                <a:cs typeface="メイリオ"/>
              </a:rPr>
              <a:t>複数のガイド星、トモグラフィ推定</a:t>
            </a:r>
            <a:endParaRPr lang="en-US" altLang="ja-JP" dirty="0" smtClean="0">
              <a:latin typeface="メイリオ"/>
              <a:ea typeface="メイリオ"/>
              <a:cs typeface="メイリオ"/>
            </a:endParaRPr>
          </a:p>
          <a:p>
            <a:pPr marL="342900" indent="-342900">
              <a:spcAft>
                <a:spcPts val="1000"/>
              </a:spcAft>
              <a:buFont typeface="Arial"/>
              <a:buChar char="•"/>
            </a:pPr>
            <a:r>
              <a:rPr lang="en-US" altLang="ja-JP" dirty="0">
                <a:latin typeface="メイリオ"/>
                <a:ea typeface="メイリオ"/>
                <a:cs typeface="メイリオ"/>
              </a:rPr>
              <a:t>5</a:t>
            </a:r>
            <a:r>
              <a:rPr lang="en-US" altLang="ja-JP" dirty="0" smtClean="0">
                <a:latin typeface="メイリオ"/>
                <a:ea typeface="メイリオ"/>
                <a:cs typeface="メイリオ"/>
              </a:rPr>
              <a:t>’</a:t>
            </a:r>
            <a:r>
              <a:rPr lang="ja-JP" altLang="en-US" dirty="0" smtClean="0">
                <a:latin typeface="メイリオ"/>
                <a:ea typeface="メイリオ"/>
                <a:cs typeface="メイリオ"/>
              </a:rPr>
              <a:t>の視野内の</a:t>
            </a:r>
            <a:r>
              <a:rPr lang="en-US" altLang="ja-JP" dirty="0" smtClean="0">
                <a:latin typeface="メイリオ"/>
                <a:ea typeface="メイリオ"/>
                <a:cs typeface="メイリオ"/>
              </a:rPr>
              <a:t>10~20</a:t>
            </a:r>
            <a:r>
              <a:rPr lang="ja-JP" altLang="en-US" dirty="0" smtClean="0">
                <a:latin typeface="メイリオ"/>
                <a:ea typeface="メイリオ"/>
                <a:cs typeface="メイリオ"/>
              </a:rPr>
              <a:t>個の天体に対して同時に補正を行う。</a:t>
            </a:r>
            <a:endParaRPr lang="en-US" altLang="ja-JP" dirty="0" smtClean="0">
              <a:latin typeface="メイリオ"/>
              <a:ea typeface="メイリオ"/>
              <a:cs typeface="メイリオ"/>
            </a:endParaRPr>
          </a:p>
          <a:p>
            <a:pPr marL="342900" indent="-342900">
              <a:spcAft>
                <a:spcPts val="1000"/>
              </a:spcAft>
              <a:buFont typeface="Arial"/>
              <a:buChar char="•"/>
            </a:pPr>
            <a:r>
              <a:rPr lang="ja-JP" altLang="en-US" dirty="0" smtClean="0">
                <a:latin typeface="メイリオ"/>
                <a:ea typeface="メイリオ"/>
                <a:cs typeface="メイリオ"/>
              </a:rPr>
              <a:t>観測効率の向上</a:t>
            </a:r>
            <a:endParaRPr lang="en-US" altLang="ja-JP" dirty="0" smtClean="0">
              <a:latin typeface="メイリオ"/>
              <a:ea typeface="メイリオ"/>
              <a:cs typeface="メイリオ"/>
            </a:endParaRPr>
          </a:p>
          <a:p>
            <a:pPr marL="342900" indent="-342900">
              <a:spcAft>
                <a:spcPts val="1000"/>
              </a:spcAft>
              <a:buFont typeface="Arial"/>
              <a:buChar char="•"/>
            </a:pPr>
            <a:endParaRPr lang="en-US" altLang="ja-JP" dirty="0" smtClean="0">
              <a:latin typeface="メイリオ"/>
              <a:ea typeface="メイリオ"/>
              <a:cs typeface="メイリオ"/>
            </a:endParaRPr>
          </a:p>
          <a:p>
            <a:pPr>
              <a:spcAft>
                <a:spcPts val="1000"/>
              </a:spcAft>
            </a:pPr>
            <a:r>
              <a:rPr lang="ja-JP" altLang="en-US" b="1" u="sng" dirty="0" smtClean="0">
                <a:latin typeface="メイリオ"/>
                <a:ea typeface="メイリオ"/>
                <a:cs typeface="メイリオ"/>
              </a:rPr>
              <a:t>技術的課題</a:t>
            </a:r>
            <a:endParaRPr lang="en-US" altLang="ja-JP" b="1" u="sng" dirty="0">
              <a:latin typeface="メイリオ"/>
              <a:ea typeface="メイリオ"/>
              <a:cs typeface="メイリオ"/>
            </a:endParaRPr>
          </a:p>
          <a:p>
            <a:pPr marL="342900" indent="-342900">
              <a:spcAft>
                <a:spcPts val="1000"/>
              </a:spcAft>
              <a:buFont typeface="Arial"/>
              <a:buChar char="•"/>
            </a:pPr>
            <a:r>
              <a:rPr lang="ja-JP" altLang="en-US" dirty="0" smtClean="0">
                <a:latin typeface="メイリオ"/>
                <a:ea typeface="メイリオ"/>
                <a:cs typeface="メイリオ"/>
              </a:rPr>
              <a:t>開ループ制御</a:t>
            </a:r>
            <a:endParaRPr lang="en-US" altLang="ja-JP" dirty="0" smtClean="0">
              <a:latin typeface="メイリオ"/>
              <a:ea typeface="メイリオ"/>
              <a:cs typeface="メイリオ"/>
            </a:endParaRPr>
          </a:p>
          <a:p>
            <a:pPr marL="342900" indent="-342900">
              <a:spcAft>
                <a:spcPts val="1000"/>
              </a:spcAft>
              <a:buFont typeface="Arial"/>
              <a:buChar char="•"/>
            </a:pPr>
            <a:r>
              <a:rPr lang="ja-JP" altLang="en-US" dirty="0" smtClean="0">
                <a:latin typeface="メイリオ"/>
                <a:ea typeface="メイリオ"/>
                <a:cs typeface="メイリオ"/>
              </a:rPr>
              <a:t>波面センサー、</a:t>
            </a:r>
            <a:r>
              <a:rPr lang="en-US" altLang="ja-JP" dirty="0" smtClean="0">
                <a:latin typeface="メイリオ"/>
                <a:ea typeface="メイリオ"/>
                <a:cs typeface="メイリオ"/>
              </a:rPr>
              <a:t>DM</a:t>
            </a:r>
            <a:r>
              <a:rPr lang="ja-JP" altLang="en-US" dirty="0" smtClean="0">
                <a:latin typeface="メイリオ"/>
                <a:ea typeface="メイリオ"/>
                <a:cs typeface="メイリオ"/>
              </a:rPr>
              <a:t>のダイナミックレンジ</a:t>
            </a:r>
            <a:endParaRPr lang="en-US" altLang="ja-JP" dirty="0" smtClean="0">
              <a:latin typeface="メイリオ"/>
              <a:ea typeface="メイリオ"/>
              <a:cs typeface="メイリオ"/>
            </a:endParaRPr>
          </a:p>
          <a:p>
            <a:pPr marL="342900" indent="-342900">
              <a:spcAft>
                <a:spcPts val="1000"/>
              </a:spcAft>
              <a:buFont typeface="Arial"/>
              <a:buChar char="•"/>
            </a:pPr>
            <a:r>
              <a:rPr lang="ja-JP" altLang="en-US" dirty="0" smtClean="0">
                <a:latin typeface="メイリオ"/>
                <a:ea typeface="メイリオ"/>
                <a:cs typeface="メイリオ"/>
              </a:rPr>
              <a:t>トモグラフィ推定、計算速度</a:t>
            </a:r>
            <a:endParaRPr lang="en-US" altLang="ja-JP" dirty="0" smtClean="0">
              <a:latin typeface="メイリオ"/>
              <a:ea typeface="メイリオ"/>
              <a:cs typeface="メイリオ"/>
            </a:endParaRPr>
          </a:p>
        </p:txBody>
      </p:sp>
      <p:pic>
        <p:nvPicPr>
          <p:cNvPr id="4" name="図 3" descr="名称未設定.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08" y="1262324"/>
            <a:ext cx="3276600" cy="5410200"/>
          </a:xfrm>
          <a:prstGeom prst="rect">
            <a:avLst/>
          </a:prstGeom>
        </p:spPr>
      </p:pic>
    </p:spTree>
    <p:extLst>
      <p:ext uri="{BB962C8B-B14F-4D97-AF65-F5344CB8AC3E}">
        <p14:creationId xmlns:p14="http://schemas.microsoft.com/office/powerpoint/2010/main" val="4140041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latin typeface="メイリオ"/>
                <a:ea typeface="メイリオ"/>
                <a:cs typeface="メイリオ"/>
              </a:rPr>
              <a:t>TMT+</a:t>
            </a:r>
            <a:r>
              <a:rPr kumimoji="1" lang="ja-JP" altLang="en-US" b="1" dirty="0" smtClean="0">
                <a:latin typeface="メイリオ"/>
                <a:ea typeface="メイリオ"/>
                <a:cs typeface="メイリオ"/>
              </a:rPr>
              <a:t>広視野補償光学</a:t>
            </a:r>
            <a:endParaRPr kumimoji="1" lang="ja-JP" altLang="en-US" b="1" dirty="0">
              <a:latin typeface="メイリオ"/>
              <a:ea typeface="メイリオ"/>
              <a:cs typeface="メイリオ"/>
            </a:endParaRPr>
          </a:p>
        </p:txBody>
      </p:sp>
      <p:sp>
        <p:nvSpPr>
          <p:cNvPr id="9" name="テキスト ボックス 8"/>
          <p:cNvSpPr txBox="1"/>
          <p:nvPr/>
        </p:nvSpPr>
        <p:spPr>
          <a:xfrm>
            <a:off x="3754242" y="1417638"/>
            <a:ext cx="4988916" cy="707886"/>
          </a:xfrm>
          <a:prstGeom prst="rect">
            <a:avLst/>
          </a:prstGeom>
          <a:noFill/>
        </p:spPr>
        <p:txBody>
          <a:bodyPr wrap="none" rtlCol="0">
            <a:spAutoFit/>
          </a:bodyPr>
          <a:lstStyle/>
          <a:p>
            <a:pPr algn="ctr"/>
            <a:r>
              <a:rPr lang="ja-JP" altLang="en-US" sz="2000" dirty="0" smtClean="0">
                <a:solidFill>
                  <a:srgbClr val="FF0000"/>
                </a:solidFill>
                <a:latin typeface="メイリオ"/>
                <a:ea typeface="メイリオ"/>
                <a:cs typeface="メイリオ"/>
              </a:rPr>
              <a:t>地表層補償光学</a:t>
            </a:r>
            <a:endParaRPr lang="en-US" altLang="ja-JP" sz="2000" dirty="0" smtClean="0">
              <a:solidFill>
                <a:srgbClr val="FF0000"/>
              </a:solidFill>
              <a:latin typeface="メイリオ"/>
              <a:ea typeface="メイリオ"/>
              <a:cs typeface="メイリオ"/>
            </a:endParaRPr>
          </a:p>
          <a:p>
            <a:pPr algn="ctr"/>
            <a:r>
              <a:rPr lang="en-US" altLang="ja-JP" sz="2000" dirty="0" smtClean="0">
                <a:latin typeface="メイリオ"/>
                <a:ea typeface="メイリオ"/>
                <a:cs typeface="メイリオ"/>
              </a:rPr>
              <a:t>(Ground</a:t>
            </a:r>
            <a:r>
              <a:rPr lang="ja-JP" altLang="en-US" sz="2000" dirty="0" smtClean="0">
                <a:latin typeface="メイリオ"/>
                <a:ea typeface="メイリオ"/>
                <a:cs typeface="メイリオ"/>
              </a:rPr>
              <a:t>-</a:t>
            </a:r>
            <a:r>
              <a:rPr lang="en-US" altLang="ja-JP" sz="2000" dirty="0" smtClean="0">
                <a:latin typeface="メイリオ"/>
                <a:ea typeface="メイリオ"/>
                <a:cs typeface="メイリオ"/>
              </a:rPr>
              <a:t>Layer</a:t>
            </a:r>
            <a:r>
              <a:rPr lang="ja-JP" altLang="en-US" sz="2000" dirty="0" smtClean="0">
                <a:latin typeface="メイリオ"/>
                <a:ea typeface="メイリオ"/>
                <a:cs typeface="メイリオ"/>
              </a:rPr>
              <a:t> </a:t>
            </a:r>
            <a:r>
              <a:rPr lang="en-US" altLang="ja-JP" sz="2000" i="1" dirty="0" smtClean="0">
                <a:latin typeface="メイリオ"/>
                <a:ea typeface="メイリオ"/>
                <a:cs typeface="メイリオ"/>
              </a:rPr>
              <a:t>Adaptive optics, GLAO</a:t>
            </a:r>
            <a:r>
              <a:rPr lang="en-US" altLang="ja-JP" sz="2000" dirty="0" smtClean="0">
                <a:latin typeface="メイリオ"/>
                <a:ea typeface="メイリオ"/>
                <a:cs typeface="メイリオ"/>
              </a:rPr>
              <a:t>)</a:t>
            </a:r>
          </a:p>
        </p:txBody>
      </p:sp>
      <p:sp>
        <p:nvSpPr>
          <p:cNvPr id="10" name="テキスト ボックス 9"/>
          <p:cNvSpPr txBox="1"/>
          <p:nvPr/>
        </p:nvSpPr>
        <p:spPr>
          <a:xfrm>
            <a:off x="3810595" y="2346149"/>
            <a:ext cx="5135849" cy="1456809"/>
          </a:xfrm>
          <a:prstGeom prst="rect">
            <a:avLst/>
          </a:prstGeom>
          <a:noFill/>
        </p:spPr>
        <p:txBody>
          <a:bodyPr wrap="square" rtlCol="0">
            <a:spAutoFit/>
          </a:bodyPr>
          <a:lstStyle/>
          <a:p>
            <a:pPr marL="342900" indent="-342900">
              <a:spcAft>
                <a:spcPts val="1000"/>
              </a:spcAft>
              <a:buFont typeface="Arial"/>
              <a:buChar char="•"/>
            </a:pPr>
            <a:r>
              <a:rPr lang="ja-JP" altLang="en-US" dirty="0" smtClean="0">
                <a:latin typeface="メイリオ"/>
                <a:ea typeface="メイリオ"/>
                <a:cs typeface="メイリオ"/>
              </a:rPr>
              <a:t>複数のガイド星、地表層のみ補正</a:t>
            </a:r>
            <a:endParaRPr lang="en-US" altLang="ja-JP" dirty="0" smtClean="0">
              <a:latin typeface="メイリオ"/>
              <a:ea typeface="メイリオ"/>
              <a:cs typeface="メイリオ"/>
            </a:endParaRPr>
          </a:p>
          <a:p>
            <a:pPr marL="342900" indent="-342900">
              <a:spcAft>
                <a:spcPts val="1000"/>
              </a:spcAft>
              <a:buFont typeface="Arial"/>
              <a:buChar char="•"/>
            </a:pPr>
            <a:r>
              <a:rPr lang="ja-JP" altLang="en-US" dirty="0" smtClean="0">
                <a:latin typeface="メイリオ"/>
                <a:ea typeface="メイリオ"/>
                <a:cs typeface="メイリオ"/>
              </a:rPr>
              <a:t>地表層はすべての方向で共通のゆらぎ、支配的な成分</a:t>
            </a:r>
            <a:r>
              <a:rPr lang="en-US" altLang="ja-JP" dirty="0" smtClean="0">
                <a:latin typeface="メイリオ"/>
                <a:ea typeface="メイリオ"/>
                <a:cs typeface="メイリオ"/>
              </a:rPr>
              <a:t>(60%&gt;)</a:t>
            </a:r>
          </a:p>
          <a:p>
            <a:pPr marL="342900" indent="-342900">
              <a:spcAft>
                <a:spcPts val="1000"/>
              </a:spcAft>
              <a:buFont typeface="Arial"/>
              <a:buChar char="•"/>
            </a:pPr>
            <a:r>
              <a:rPr lang="en-US" altLang="ja-JP" dirty="0" smtClean="0">
                <a:latin typeface="メイリオ"/>
                <a:ea typeface="メイリオ"/>
                <a:cs typeface="メイリオ"/>
              </a:rPr>
              <a:t>10’&gt;</a:t>
            </a:r>
            <a:r>
              <a:rPr lang="ja-JP" altLang="en-US" dirty="0" smtClean="0">
                <a:latin typeface="メイリオ"/>
                <a:ea typeface="メイリオ"/>
                <a:cs typeface="メイリオ"/>
              </a:rPr>
              <a:t>の広い視野で</a:t>
            </a:r>
            <a:r>
              <a:rPr lang="en-US" altLang="ja-JP" dirty="0" smtClean="0">
                <a:latin typeface="メイリオ"/>
                <a:ea typeface="メイリオ"/>
                <a:cs typeface="メイリオ"/>
              </a:rPr>
              <a:t>seeing</a:t>
            </a:r>
            <a:r>
              <a:rPr lang="ja-JP" altLang="en-US" dirty="0" smtClean="0">
                <a:latin typeface="メイリオ"/>
                <a:ea typeface="メイリオ"/>
                <a:cs typeface="メイリオ"/>
              </a:rPr>
              <a:t>の改善</a:t>
            </a:r>
            <a:endParaRPr lang="en-US" altLang="ja-JP" dirty="0" smtClean="0">
              <a:latin typeface="メイリオ"/>
              <a:ea typeface="メイリオ"/>
              <a:cs typeface="メイリオ"/>
            </a:endParaRPr>
          </a:p>
        </p:txBody>
      </p:sp>
      <p:pic>
        <p:nvPicPr>
          <p:cNvPr id="3" name="図 2" descr="名称未設定.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7" y="1276130"/>
            <a:ext cx="3200400" cy="5410200"/>
          </a:xfrm>
          <a:prstGeom prst="rect">
            <a:avLst/>
          </a:prstGeom>
        </p:spPr>
      </p:pic>
    </p:spTree>
    <p:extLst>
      <p:ext uri="{BB962C8B-B14F-4D97-AF65-F5344CB8AC3E}">
        <p14:creationId xmlns:p14="http://schemas.microsoft.com/office/powerpoint/2010/main" val="2148670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名称未設定.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53" y="1337099"/>
            <a:ext cx="3771900" cy="5410200"/>
          </a:xfrm>
          <a:prstGeom prst="rect">
            <a:avLst/>
          </a:prstGeom>
        </p:spPr>
      </p:pic>
      <p:sp>
        <p:nvSpPr>
          <p:cNvPr id="2" name="タイトル 1"/>
          <p:cNvSpPr>
            <a:spLocks noGrp="1"/>
          </p:cNvSpPr>
          <p:nvPr>
            <p:ph type="title"/>
          </p:nvPr>
        </p:nvSpPr>
        <p:spPr/>
        <p:txBody>
          <a:bodyPr/>
          <a:lstStyle/>
          <a:p>
            <a:r>
              <a:rPr kumimoji="1" lang="en-US" altLang="ja-JP" b="1" dirty="0" smtClean="0">
                <a:latin typeface="メイリオ"/>
                <a:ea typeface="メイリオ"/>
                <a:cs typeface="メイリオ"/>
              </a:rPr>
              <a:t>TMT+</a:t>
            </a:r>
            <a:r>
              <a:rPr kumimoji="1" lang="ja-JP" altLang="en-US" b="1" dirty="0" smtClean="0">
                <a:latin typeface="メイリオ"/>
                <a:ea typeface="メイリオ"/>
                <a:cs typeface="メイリオ"/>
              </a:rPr>
              <a:t>広視野補償光学</a:t>
            </a:r>
            <a:endParaRPr kumimoji="1" lang="ja-JP" altLang="en-US" b="1" dirty="0">
              <a:latin typeface="メイリオ"/>
              <a:ea typeface="メイリオ"/>
              <a:cs typeface="メイリオ"/>
            </a:endParaRPr>
          </a:p>
        </p:txBody>
      </p:sp>
      <p:sp>
        <p:nvSpPr>
          <p:cNvPr id="9" name="テキスト ボックス 8"/>
          <p:cNvSpPr txBox="1"/>
          <p:nvPr/>
        </p:nvSpPr>
        <p:spPr>
          <a:xfrm>
            <a:off x="4257933" y="1417638"/>
            <a:ext cx="3981529" cy="707886"/>
          </a:xfrm>
          <a:prstGeom prst="rect">
            <a:avLst/>
          </a:prstGeom>
          <a:noFill/>
        </p:spPr>
        <p:txBody>
          <a:bodyPr wrap="none" rtlCol="0">
            <a:spAutoFit/>
          </a:bodyPr>
          <a:lstStyle/>
          <a:p>
            <a:pPr algn="ctr"/>
            <a:r>
              <a:rPr lang="ja-JP" altLang="en-US" sz="2000" dirty="0" smtClean="0">
                <a:solidFill>
                  <a:srgbClr val="FF0000"/>
                </a:solidFill>
                <a:latin typeface="メイリオ"/>
                <a:ea typeface="メイリオ"/>
                <a:cs typeface="メイリオ"/>
              </a:rPr>
              <a:t>多天体補償光学</a:t>
            </a:r>
            <a:r>
              <a:rPr lang="en-US" altLang="ja-JP" sz="2000" dirty="0" smtClean="0">
                <a:solidFill>
                  <a:srgbClr val="FF0000"/>
                </a:solidFill>
                <a:latin typeface="メイリオ"/>
                <a:ea typeface="メイリオ"/>
                <a:cs typeface="メイリオ"/>
              </a:rPr>
              <a:t>+</a:t>
            </a:r>
            <a:r>
              <a:rPr lang="ja-JP" altLang="en-US" sz="2000" dirty="0" smtClean="0">
                <a:solidFill>
                  <a:srgbClr val="FF0000"/>
                </a:solidFill>
                <a:latin typeface="メイリオ"/>
                <a:ea typeface="メイリオ"/>
                <a:cs typeface="メイリオ"/>
              </a:rPr>
              <a:t>地表層補償光学</a:t>
            </a:r>
            <a:endParaRPr lang="en-US" altLang="ja-JP" sz="2000" dirty="0" smtClean="0">
              <a:solidFill>
                <a:srgbClr val="FF0000"/>
              </a:solidFill>
              <a:latin typeface="メイリオ"/>
              <a:ea typeface="メイリオ"/>
              <a:cs typeface="メイリオ"/>
            </a:endParaRPr>
          </a:p>
          <a:p>
            <a:pPr algn="ctr"/>
            <a:r>
              <a:rPr lang="en-US" altLang="ja-JP" sz="2000" dirty="0" smtClean="0">
                <a:latin typeface="メイリオ"/>
                <a:ea typeface="メイリオ"/>
                <a:cs typeface="メイリオ"/>
              </a:rPr>
              <a:t>(</a:t>
            </a:r>
            <a:r>
              <a:rPr lang="en-US" altLang="ja-JP" sz="2000" i="1" dirty="0" smtClean="0">
                <a:latin typeface="メイリオ"/>
                <a:ea typeface="メイリオ"/>
                <a:cs typeface="メイリオ"/>
              </a:rPr>
              <a:t>MOAO + GLAO</a:t>
            </a:r>
            <a:r>
              <a:rPr lang="en-US" altLang="ja-JP" sz="2000" dirty="0" smtClean="0">
                <a:latin typeface="メイリオ"/>
                <a:ea typeface="メイリオ"/>
                <a:cs typeface="メイリオ"/>
              </a:rPr>
              <a:t>)</a:t>
            </a:r>
          </a:p>
        </p:txBody>
      </p:sp>
      <p:sp>
        <p:nvSpPr>
          <p:cNvPr id="10" name="テキスト ボックス 9"/>
          <p:cNvSpPr txBox="1"/>
          <p:nvPr/>
        </p:nvSpPr>
        <p:spPr>
          <a:xfrm>
            <a:off x="3810595" y="2176817"/>
            <a:ext cx="5135849" cy="4698723"/>
          </a:xfrm>
          <a:prstGeom prst="rect">
            <a:avLst/>
          </a:prstGeom>
          <a:noFill/>
        </p:spPr>
        <p:txBody>
          <a:bodyPr wrap="square" rtlCol="0">
            <a:spAutoFit/>
          </a:bodyPr>
          <a:lstStyle/>
          <a:p>
            <a:pPr>
              <a:spcAft>
                <a:spcPts val="1000"/>
              </a:spcAft>
            </a:pPr>
            <a:r>
              <a:rPr lang="en-US" altLang="ja-JP" b="1" u="sng" dirty="0" smtClean="0">
                <a:latin typeface="メイリオ"/>
                <a:ea typeface="メイリオ"/>
                <a:cs typeface="メイリオ"/>
              </a:rPr>
              <a:t>MOAO Mode</a:t>
            </a:r>
          </a:p>
          <a:p>
            <a:pPr marL="285750" indent="-285750">
              <a:spcAft>
                <a:spcPts val="1000"/>
              </a:spcAft>
              <a:buFont typeface="Arial"/>
              <a:buChar char="•"/>
            </a:pPr>
            <a:r>
              <a:rPr lang="ja-JP" altLang="en-US" dirty="0" smtClean="0">
                <a:latin typeface="メイリオ"/>
                <a:ea typeface="メイリオ"/>
                <a:cs typeface="メイリオ"/>
              </a:rPr>
              <a:t>視野</a:t>
            </a:r>
            <a:r>
              <a:rPr lang="en-US" altLang="ja-JP" dirty="0" smtClean="0">
                <a:latin typeface="メイリオ"/>
                <a:ea typeface="メイリオ"/>
                <a:cs typeface="メイリオ"/>
              </a:rPr>
              <a:t>5’</a:t>
            </a:r>
            <a:r>
              <a:rPr lang="ja-JP" altLang="en-US" dirty="0" smtClean="0">
                <a:latin typeface="メイリオ"/>
                <a:ea typeface="メイリオ"/>
                <a:cs typeface="メイリオ"/>
              </a:rPr>
              <a:t>、回折限界に近い補償</a:t>
            </a:r>
            <a:endParaRPr lang="en-US" altLang="ja-JP" dirty="0" smtClean="0">
              <a:latin typeface="メイリオ"/>
              <a:ea typeface="メイリオ"/>
              <a:cs typeface="メイリオ"/>
            </a:endParaRPr>
          </a:p>
          <a:p>
            <a:pPr marL="285750" indent="-285750">
              <a:spcAft>
                <a:spcPts val="1000"/>
              </a:spcAft>
              <a:buFont typeface="Arial"/>
              <a:buChar char="•"/>
            </a:pPr>
            <a:r>
              <a:rPr lang="ja-JP" altLang="en-US" dirty="0" smtClean="0">
                <a:latin typeface="メイリオ"/>
                <a:ea typeface="メイリオ"/>
                <a:cs typeface="メイリオ"/>
              </a:rPr>
              <a:t>高い空間分解能、多天体面分光</a:t>
            </a:r>
            <a:endParaRPr lang="en-US" altLang="ja-JP" dirty="0" smtClean="0">
              <a:latin typeface="メイリオ"/>
              <a:ea typeface="メイリオ"/>
              <a:cs typeface="メイリオ"/>
            </a:endParaRPr>
          </a:p>
          <a:p>
            <a:pPr>
              <a:spcAft>
                <a:spcPts val="1000"/>
              </a:spcAft>
            </a:pPr>
            <a:endParaRPr lang="en-US" altLang="ja-JP" dirty="0">
              <a:latin typeface="メイリオ"/>
              <a:ea typeface="メイリオ"/>
              <a:cs typeface="メイリオ"/>
            </a:endParaRPr>
          </a:p>
          <a:p>
            <a:pPr>
              <a:spcAft>
                <a:spcPts val="1000"/>
              </a:spcAft>
            </a:pPr>
            <a:r>
              <a:rPr lang="en-US" altLang="ja-JP" b="1" u="sng" dirty="0" smtClean="0">
                <a:latin typeface="メイリオ"/>
                <a:ea typeface="メイリオ"/>
                <a:cs typeface="メイリオ"/>
              </a:rPr>
              <a:t>GLAO Mode</a:t>
            </a:r>
          </a:p>
          <a:p>
            <a:pPr marL="285750" indent="-285750">
              <a:spcAft>
                <a:spcPts val="1000"/>
              </a:spcAft>
              <a:buFont typeface="Arial"/>
              <a:buChar char="•"/>
            </a:pPr>
            <a:r>
              <a:rPr lang="ja-JP" altLang="en-US" dirty="0" smtClean="0">
                <a:latin typeface="メイリオ"/>
                <a:ea typeface="メイリオ"/>
                <a:cs typeface="メイリオ"/>
              </a:rPr>
              <a:t>視野</a:t>
            </a:r>
            <a:r>
              <a:rPr lang="en-US" altLang="ja-JP" dirty="0" smtClean="0">
                <a:latin typeface="メイリオ"/>
                <a:ea typeface="メイリオ"/>
                <a:cs typeface="メイリオ"/>
              </a:rPr>
              <a:t>10’</a:t>
            </a:r>
            <a:r>
              <a:rPr lang="ja-JP" altLang="en-US" dirty="0" smtClean="0">
                <a:latin typeface="メイリオ"/>
                <a:ea typeface="メイリオ"/>
                <a:cs typeface="メイリオ"/>
              </a:rPr>
              <a:t>、</a:t>
            </a:r>
            <a:r>
              <a:rPr lang="en-US" altLang="ja-JP" dirty="0" smtClean="0">
                <a:latin typeface="メイリオ"/>
                <a:ea typeface="メイリオ"/>
                <a:cs typeface="メイリオ"/>
              </a:rPr>
              <a:t>Seeing</a:t>
            </a:r>
            <a:r>
              <a:rPr lang="ja-JP" altLang="en-US" dirty="0" smtClean="0">
                <a:latin typeface="メイリオ"/>
                <a:ea typeface="メイリオ"/>
                <a:cs typeface="メイリオ"/>
              </a:rPr>
              <a:t>の改善</a:t>
            </a:r>
            <a:endParaRPr lang="en-US" altLang="ja-JP" dirty="0" smtClean="0">
              <a:latin typeface="メイリオ"/>
              <a:ea typeface="メイリオ"/>
              <a:cs typeface="メイリオ"/>
            </a:endParaRPr>
          </a:p>
          <a:p>
            <a:pPr marL="285750" indent="-285750">
              <a:spcAft>
                <a:spcPts val="1000"/>
              </a:spcAft>
              <a:buFont typeface="Arial"/>
              <a:buChar char="•"/>
            </a:pPr>
            <a:r>
              <a:rPr lang="ja-JP" altLang="en-US" dirty="0" smtClean="0">
                <a:latin typeface="メイリオ"/>
                <a:ea typeface="メイリオ"/>
                <a:cs typeface="メイリオ"/>
              </a:rPr>
              <a:t>広い視野、多天体分光</a:t>
            </a:r>
            <a:endParaRPr lang="en-US" altLang="ja-JP" dirty="0" smtClean="0">
              <a:latin typeface="メイリオ"/>
              <a:ea typeface="メイリオ"/>
              <a:cs typeface="メイリオ"/>
            </a:endParaRPr>
          </a:p>
          <a:p>
            <a:pPr>
              <a:spcAft>
                <a:spcPts val="1000"/>
              </a:spcAft>
            </a:pPr>
            <a:endParaRPr lang="en-US" altLang="ja-JP" dirty="0" smtClean="0">
              <a:latin typeface="メイリオ"/>
              <a:ea typeface="メイリオ"/>
              <a:cs typeface="メイリオ"/>
            </a:endParaRPr>
          </a:p>
          <a:p>
            <a:pPr>
              <a:spcAft>
                <a:spcPts val="1000"/>
              </a:spcAft>
            </a:pPr>
            <a:r>
              <a:rPr lang="ja-JP" altLang="en-US" b="1" u="sng" dirty="0" smtClean="0">
                <a:latin typeface="メイリオ"/>
                <a:ea typeface="メイリオ"/>
                <a:cs typeface="メイリオ"/>
              </a:rPr>
              <a:t>メリット</a:t>
            </a:r>
            <a:endParaRPr lang="en-US" altLang="ja-JP" b="1" u="sng" dirty="0">
              <a:latin typeface="メイリオ"/>
              <a:ea typeface="メイリオ"/>
              <a:cs typeface="メイリオ"/>
            </a:endParaRPr>
          </a:p>
          <a:p>
            <a:pPr marL="342900" indent="-342900">
              <a:spcAft>
                <a:spcPts val="1000"/>
              </a:spcAft>
              <a:buFont typeface="Arial"/>
              <a:buChar char="•"/>
            </a:pPr>
            <a:r>
              <a:rPr lang="ja-JP" altLang="en-US" dirty="0" smtClean="0">
                <a:latin typeface="メイリオ"/>
                <a:ea typeface="メイリオ"/>
                <a:cs typeface="メイリオ"/>
              </a:rPr>
              <a:t>波面センサーや個別可変形鏡に必要なダイナミックレンジを小さくできる。</a:t>
            </a:r>
            <a:endParaRPr lang="en-US" altLang="ja-JP" dirty="0" smtClean="0">
              <a:latin typeface="メイリオ"/>
              <a:ea typeface="メイリオ"/>
              <a:cs typeface="メイリオ"/>
            </a:endParaRPr>
          </a:p>
          <a:p>
            <a:pPr marL="342900" indent="-342900">
              <a:spcAft>
                <a:spcPts val="1000"/>
              </a:spcAft>
              <a:buFont typeface="Arial"/>
              <a:buChar char="•"/>
            </a:pPr>
            <a:r>
              <a:rPr lang="ja-JP" altLang="en-US" dirty="0" smtClean="0">
                <a:latin typeface="メイリオ"/>
                <a:ea typeface="メイリオ"/>
                <a:cs typeface="メイリオ"/>
              </a:rPr>
              <a:t>補正されたガイド星を用いることができる。</a:t>
            </a:r>
            <a:endParaRPr lang="en-US" altLang="ja-JP" dirty="0" smtClean="0">
              <a:latin typeface="メイリオ"/>
              <a:ea typeface="メイリオ"/>
              <a:cs typeface="メイリオ"/>
            </a:endParaRPr>
          </a:p>
        </p:txBody>
      </p:sp>
    </p:spTree>
    <p:extLst>
      <p:ext uri="{BB962C8B-B14F-4D97-AF65-F5344CB8AC3E}">
        <p14:creationId xmlns:p14="http://schemas.microsoft.com/office/powerpoint/2010/main" val="5280456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latin typeface="メイリオ"/>
                <a:ea typeface="メイリオ"/>
                <a:cs typeface="メイリオ"/>
              </a:rPr>
              <a:t>TMT-AGE</a:t>
            </a:r>
            <a:endParaRPr kumimoji="1" lang="ja-JP" altLang="en-US" b="1" dirty="0">
              <a:latin typeface="メイリオ"/>
              <a:ea typeface="メイリオ"/>
              <a:cs typeface="メイリオ"/>
            </a:endParaRPr>
          </a:p>
        </p:txBody>
      </p:sp>
      <p:sp>
        <p:nvSpPr>
          <p:cNvPr id="3" name="テキスト ボックス 2"/>
          <p:cNvSpPr txBox="1"/>
          <p:nvPr/>
        </p:nvSpPr>
        <p:spPr>
          <a:xfrm>
            <a:off x="155003" y="1399500"/>
            <a:ext cx="8962899" cy="461665"/>
          </a:xfrm>
          <a:prstGeom prst="rect">
            <a:avLst/>
          </a:prstGeom>
          <a:noFill/>
        </p:spPr>
        <p:txBody>
          <a:bodyPr wrap="none" rtlCol="0">
            <a:spAutoFit/>
          </a:bodyPr>
          <a:lstStyle/>
          <a:p>
            <a:pPr algn="ctr"/>
            <a:r>
              <a:rPr lang="ja-JP" altLang="ja-JP" sz="2400" b="1" i="1" dirty="0" smtClean="0">
                <a:latin typeface="メイリオ"/>
                <a:ea typeface="メイリオ"/>
                <a:cs typeface="メイリオ"/>
              </a:rPr>
              <a:t>T</a:t>
            </a:r>
            <a:r>
              <a:rPr lang="en-US" altLang="ja-JP" sz="2400" b="1" i="1" dirty="0" smtClean="0">
                <a:latin typeface="メイリオ"/>
                <a:ea typeface="メイリオ"/>
                <a:cs typeface="メイリオ"/>
              </a:rPr>
              <a:t>MT-AGE</a:t>
            </a:r>
            <a:r>
              <a:rPr lang="ja-JP" altLang="en-US" sz="2400" b="1" i="1" dirty="0" smtClean="0">
                <a:latin typeface="メイリオ"/>
                <a:ea typeface="メイリオ"/>
                <a:cs typeface="メイリオ"/>
              </a:rPr>
              <a:t> </a:t>
            </a:r>
            <a:r>
              <a:rPr lang="en-US" altLang="ja-JP" sz="2400" b="1" i="1" dirty="0" smtClean="0">
                <a:latin typeface="メイリオ"/>
                <a:ea typeface="メイリオ"/>
                <a:cs typeface="メイリオ"/>
              </a:rPr>
              <a:t>:</a:t>
            </a:r>
            <a:r>
              <a:rPr lang="ja-JP" altLang="en-US" sz="2400" b="1" i="1" dirty="0" smtClean="0">
                <a:latin typeface="メイリオ"/>
                <a:ea typeface="メイリオ"/>
                <a:cs typeface="メイリオ"/>
              </a:rPr>
              <a:t> </a:t>
            </a:r>
            <a:r>
              <a:rPr lang="en-US" altLang="ja-JP" sz="2400" b="1" i="1" dirty="0" smtClean="0">
                <a:latin typeface="メイリオ"/>
                <a:ea typeface="メイリオ"/>
                <a:cs typeface="メイリオ"/>
              </a:rPr>
              <a:t>Analyzer</a:t>
            </a:r>
            <a:r>
              <a:rPr lang="ja-JP" altLang="en-US" sz="2400" b="1" i="1" dirty="0" smtClean="0">
                <a:latin typeface="メイリオ"/>
                <a:ea typeface="メイリオ"/>
                <a:cs typeface="メイリオ"/>
              </a:rPr>
              <a:t> </a:t>
            </a:r>
            <a:r>
              <a:rPr lang="en-US" altLang="ja-JP" sz="2400" b="1" i="1" dirty="0" smtClean="0">
                <a:latin typeface="メイリオ"/>
                <a:ea typeface="メイリオ"/>
                <a:cs typeface="メイリオ"/>
              </a:rPr>
              <a:t>for</a:t>
            </a:r>
            <a:r>
              <a:rPr lang="ja-JP" altLang="en-US" sz="2400" b="1" i="1" dirty="0" smtClean="0">
                <a:latin typeface="メイリオ"/>
                <a:ea typeface="メイリオ"/>
                <a:cs typeface="メイリオ"/>
              </a:rPr>
              <a:t> </a:t>
            </a:r>
            <a:r>
              <a:rPr lang="en-US" altLang="ja-JP" sz="2400" b="1" i="1" dirty="0" smtClean="0">
                <a:latin typeface="メイリオ"/>
                <a:ea typeface="メイリオ"/>
                <a:cs typeface="メイリオ"/>
              </a:rPr>
              <a:t>Galaxies</a:t>
            </a:r>
            <a:r>
              <a:rPr lang="ja-JP" altLang="en-US" sz="2400" b="1" i="1" dirty="0" smtClean="0">
                <a:latin typeface="メイリオ"/>
                <a:ea typeface="メイリオ"/>
                <a:cs typeface="メイリオ"/>
              </a:rPr>
              <a:t> </a:t>
            </a:r>
            <a:r>
              <a:rPr lang="en-US" altLang="ja-JP" sz="2400" b="1" i="1" dirty="0" smtClean="0">
                <a:latin typeface="メイリオ"/>
                <a:ea typeface="メイリオ"/>
                <a:cs typeface="メイリオ"/>
              </a:rPr>
              <a:t>in</a:t>
            </a:r>
            <a:r>
              <a:rPr lang="ja-JP" altLang="en-US" sz="2400" b="1" i="1" dirty="0" smtClean="0">
                <a:latin typeface="メイリオ"/>
                <a:ea typeface="メイリオ"/>
                <a:cs typeface="メイリオ"/>
              </a:rPr>
              <a:t> </a:t>
            </a:r>
            <a:r>
              <a:rPr lang="en-US" altLang="ja-JP" sz="2400" b="1" i="1" dirty="0" smtClean="0">
                <a:latin typeface="メイリオ"/>
                <a:ea typeface="メイリオ"/>
                <a:cs typeface="メイリオ"/>
              </a:rPr>
              <a:t>the</a:t>
            </a:r>
            <a:r>
              <a:rPr lang="ja-JP" altLang="en-US" sz="2400" b="1" i="1" dirty="0" smtClean="0">
                <a:latin typeface="メイリオ"/>
                <a:ea typeface="メイリオ"/>
                <a:cs typeface="メイリオ"/>
              </a:rPr>
              <a:t> </a:t>
            </a:r>
            <a:r>
              <a:rPr lang="en-US" altLang="ja-JP" sz="2400" b="1" i="1" dirty="0" smtClean="0">
                <a:latin typeface="メイリオ"/>
                <a:ea typeface="メイリオ"/>
                <a:cs typeface="メイリオ"/>
              </a:rPr>
              <a:t>Early</a:t>
            </a:r>
            <a:r>
              <a:rPr lang="ja-JP" altLang="en-US" sz="2400" b="1" i="1" dirty="0" smtClean="0">
                <a:latin typeface="メイリオ"/>
                <a:ea typeface="メイリオ"/>
                <a:cs typeface="メイリオ"/>
              </a:rPr>
              <a:t> </a:t>
            </a:r>
            <a:r>
              <a:rPr lang="en-US" altLang="ja-JP" sz="2400" b="1" i="1" dirty="0" smtClean="0">
                <a:latin typeface="メイリオ"/>
                <a:ea typeface="メイリオ"/>
                <a:cs typeface="メイリオ"/>
              </a:rPr>
              <a:t>universe</a:t>
            </a:r>
            <a:endParaRPr kumimoji="1" lang="ja-JP" altLang="en-US" sz="2400" b="1" i="1" dirty="0">
              <a:latin typeface="メイリオ"/>
              <a:ea typeface="メイリオ"/>
              <a:cs typeface="メイリオ"/>
            </a:endParaRPr>
          </a:p>
        </p:txBody>
      </p:sp>
      <p:sp>
        <p:nvSpPr>
          <p:cNvPr id="4" name="テキスト ボックス 3"/>
          <p:cNvSpPr txBox="1"/>
          <p:nvPr/>
        </p:nvSpPr>
        <p:spPr>
          <a:xfrm>
            <a:off x="183619" y="1899614"/>
            <a:ext cx="8949837" cy="3498394"/>
          </a:xfrm>
          <a:prstGeom prst="rect">
            <a:avLst/>
          </a:prstGeom>
          <a:noFill/>
        </p:spPr>
        <p:txBody>
          <a:bodyPr wrap="square" rtlCol="0">
            <a:spAutoFit/>
          </a:bodyPr>
          <a:lstStyle/>
          <a:p>
            <a:pPr marL="342900" indent="-342900">
              <a:spcAft>
                <a:spcPts val="500"/>
              </a:spcAft>
              <a:buFont typeface="+mj-lt"/>
              <a:buAutoNum type="arabicPeriod"/>
            </a:pPr>
            <a:r>
              <a:rPr kumimoji="1" lang="ja-JP" altLang="en-US" sz="2000" u="sng" dirty="0" smtClean="0">
                <a:latin typeface="メイリオ"/>
                <a:ea typeface="メイリオ"/>
                <a:cs typeface="メイリオ"/>
              </a:rPr>
              <a:t>銀河の内部構造の形成過程を明らかにする</a:t>
            </a:r>
            <a:r>
              <a:rPr kumimoji="1" lang="ja-JP" altLang="en-US" sz="2000" dirty="0" smtClean="0">
                <a:latin typeface="メイリオ"/>
                <a:ea typeface="メイリオ"/>
                <a:cs typeface="メイリオ"/>
              </a:rPr>
              <a:t>。</a:t>
            </a:r>
            <a:endParaRPr kumimoji="1" lang="en-US" altLang="ja-JP" sz="2000" dirty="0" smtClean="0">
              <a:latin typeface="メイリオ"/>
              <a:ea typeface="メイリオ"/>
              <a:cs typeface="メイリオ"/>
            </a:endParaRPr>
          </a:p>
          <a:p>
            <a:pPr marL="342900" indent="-342900">
              <a:spcAft>
                <a:spcPts val="500"/>
              </a:spcAft>
              <a:buFont typeface="+mj-lt"/>
              <a:buAutoNum type="arabicPeriod"/>
            </a:pPr>
            <a:endParaRPr lang="en-US" altLang="ja-JP" dirty="0" smtClean="0">
              <a:latin typeface="メイリオ"/>
              <a:ea typeface="メイリオ"/>
              <a:cs typeface="メイリオ"/>
            </a:endParaRPr>
          </a:p>
          <a:p>
            <a:pPr>
              <a:spcAft>
                <a:spcPts val="500"/>
              </a:spcAft>
            </a:pPr>
            <a:endParaRPr lang="en-US" altLang="ja-JP" dirty="0" smtClean="0">
              <a:latin typeface="メイリオ"/>
              <a:ea typeface="メイリオ"/>
              <a:cs typeface="メイリオ"/>
            </a:endParaRPr>
          </a:p>
          <a:p>
            <a:pPr>
              <a:spcAft>
                <a:spcPts val="500"/>
              </a:spcAft>
            </a:pPr>
            <a:endParaRPr lang="en-US" altLang="ja-JP" dirty="0">
              <a:latin typeface="メイリオ"/>
              <a:ea typeface="メイリオ"/>
              <a:cs typeface="メイリオ"/>
            </a:endParaRPr>
          </a:p>
          <a:p>
            <a:pPr marL="342900" indent="-342900">
              <a:spcAft>
                <a:spcPts val="500"/>
              </a:spcAft>
              <a:buFont typeface="+mj-lt"/>
              <a:buAutoNum type="arabicPeriod"/>
            </a:pPr>
            <a:r>
              <a:rPr kumimoji="1" lang="ja-JP" altLang="en-US" sz="2000" u="sng" dirty="0" smtClean="0">
                <a:latin typeface="メイリオ"/>
                <a:ea typeface="メイリオ"/>
                <a:cs typeface="メイリオ"/>
              </a:rPr>
              <a:t>銀河形成期での激しい星形成の物理過程を明らかにする</a:t>
            </a:r>
            <a:endParaRPr kumimoji="1" lang="en-US" altLang="ja-JP" sz="2000" dirty="0" smtClean="0">
              <a:latin typeface="メイリオ"/>
              <a:ea typeface="メイリオ"/>
              <a:cs typeface="メイリオ"/>
            </a:endParaRPr>
          </a:p>
          <a:p>
            <a:pPr marL="342900" indent="-342900">
              <a:spcAft>
                <a:spcPts val="500"/>
              </a:spcAft>
              <a:buFont typeface="+mj-lt"/>
              <a:buAutoNum type="arabicPeriod"/>
            </a:pPr>
            <a:endParaRPr lang="en-US" altLang="ja-JP" dirty="0" smtClean="0">
              <a:latin typeface="メイリオ"/>
              <a:ea typeface="メイリオ"/>
              <a:cs typeface="メイリオ"/>
            </a:endParaRPr>
          </a:p>
          <a:p>
            <a:pPr marL="342900" indent="-342900">
              <a:spcAft>
                <a:spcPts val="500"/>
              </a:spcAft>
              <a:buFont typeface="+mj-lt"/>
              <a:buAutoNum type="arabicPeriod"/>
            </a:pPr>
            <a:endParaRPr lang="en-US" altLang="ja-JP" dirty="0" smtClean="0">
              <a:latin typeface="メイリオ"/>
              <a:ea typeface="メイリオ"/>
              <a:cs typeface="メイリオ"/>
            </a:endParaRPr>
          </a:p>
          <a:p>
            <a:pPr>
              <a:spcAft>
                <a:spcPts val="500"/>
              </a:spcAft>
            </a:pPr>
            <a:endParaRPr lang="en-US" altLang="ja-JP" dirty="0">
              <a:latin typeface="メイリオ"/>
              <a:ea typeface="メイリオ"/>
              <a:cs typeface="メイリオ"/>
            </a:endParaRPr>
          </a:p>
          <a:p>
            <a:pPr marL="342900" indent="-342900">
              <a:spcAft>
                <a:spcPts val="500"/>
              </a:spcAft>
              <a:buFont typeface="+mj-lt"/>
              <a:buAutoNum type="arabicPeriod"/>
            </a:pPr>
            <a:r>
              <a:rPr kumimoji="1" lang="ja-JP" altLang="en-US" sz="2000" u="sng" dirty="0" smtClean="0">
                <a:latin typeface="メイリオ"/>
                <a:ea typeface="メイリオ"/>
                <a:cs typeface="メイリオ"/>
              </a:rPr>
              <a:t>将来のスペース望遠鏡で見つかる宇宙初期での銀河の候補天体のフォローアップ観測</a:t>
            </a:r>
            <a:endParaRPr kumimoji="1" lang="ja-JP" altLang="en-US" sz="2000" dirty="0">
              <a:latin typeface="メイリオ"/>
              <a:ea typeface="メイリオ"/>
              <a:cs typeface="メイリオ"/>
            </a:endParaRPr>
          </a:p>
        </p:txBody>
      </p:sp>
      <p:sp>
        <p:nvSpPr>
          <p:cNvPr id="5" name="テキスト ボックス 4"/>
          <p:cNvSpPr txBox="1"/>
          <p:nvPr/>
        </p:nvSpPr>
        <p:spPr>
          <a:xfrm>
            <a:off x="945442" y="2285783"/>
            <a:ext cx="6076979" cy="697114"/>
          </a:xfrm>
          <a:prstGeom prst="rect">
            <a:avLst/>
          </a:prstGeom>
          <a:noFill/>
        </p:spPr>
        <p:txBody>
          <a:bodyPr wrap="none" rtlCol="0">
            <a:spAutoFit/>
          </a:bodyPr>
          <a:lstStyle/>
          <a:p>
            <a:pPr>
              <a:lnSpc>
                <a:spcPct val="110000"/>
              </a:lnSpc>
            </a:pPr>
            <a:r>
              <a:rPr kumimoji="1" lang="en-US" altLang="ja-JP" b="1" dirty="0" smtClean="0">
                <a:latin typeface="メイリオ"/>
                <a:ea typeface="メイリオ"/>
                <a:cs typeface="メイリオ"/>
              </a:rPr>
              <a:t>MOAO mode</a:t>
            </a:r>
            <a:r>
              <a:rPr kumimoji="1" lang="ja-JP" altLang="en-US" dirty="0" smtClean="0">
                <a:latin typeface="メイリオ"/>
                <a:ea typeface="メイリオ"/>
                <a:cs typeface="メイリオ"/>
              </a:rPr>
              <a:t>の高い空間分解能による</a:t>
            </a:r>
            <a:r>
              <a:rPr lang="ja-JP" altLang="en-US" dirty="0" smtClean="0">
                <a:solidFill>
                  <a:srgbClr val="FF0000"/>
                </a:solidFill>
                <a:latin typeface="メイリオ"/>
                <a:ea typeface="メイリオ"/>
                <a:cs typeface="メイリオ"/>
              </a:rPr>
              <a:t>多天体面分光観測</a:t>
            </a:r>
            <a:endParaRPr lang="en-US" altLang="ja-JP" dirty="0" smtClean="0">
              <a:solidFill>
                <a:srgbClr val="FF0000"/>
              </a:solidFill>
              <a:latin typeface="メイリオ"/>
              <a:ea typeface="メイリオ"/>
              <a:cs typeface="メイリオ"/>
            </a:endParaRPr>
          </a:p>
          <a:p>
            <a:pPr>
              <a:lnSpc>
                <a:spcPct val="110000"/>
              </a:lnSpc>
            </a:pPr>
            <a:r>
              <a:rPr kumimoji="1" lang="ja-JP" altLang="en-US" dirty="0" smtClean="0">
                <a:latin typeface="メイリオ"/>
                <a:ea typeface="メイリオ"/>
                <a:cs typeface="メイリオ"/>
              </a:rPr>
              <a:t>視野</a:t>
            </a:r>
            <a:r>
              <a:rPr kumimoji="1" lang="en-US" altLang="ja-JP" dirty="0" smtClean="0">
                <a:latin typeface="メイリオ"/>
                <a:ea typeface="メイリオ"/>
                <a:cs typeface="メイリオ"/>
              </a:rPr>
              <a:t>5’</a:t>
            </a:r>
            <a:r>
              <a:rPr kumimoji="1" lang="ja-JP" altLang="en-US" dirty="0" smtClean="0">
                <a:latin typeface="メイリオ"/>
                <a:ea typeface="メイリオ"/>
                <a:cs typeface="メイリオ"/>
              </a:rPr>
              <a:t>、</a:t>
            </a:r>
            <a:r>
              <a:rPr lang="en-US" altLang="ja-JP" dirty="0" smtClean="0">
                <a:latin typeface="メイリオ"/>
                <a:ea typeface="メイリオ"/>
                <a:cs typeface="メイリオ"/>
              </a:rPr>
              <a:t>50mas</a:t>
            </a:r>
            <a:r>
              <a:rPr lang="ja-JP" altLang="en-US" dirty="0" smtClean="0">
                <a:latin typeface="メイリオ"/>
                <a:ea typeface="メイリオ"/>
                <a:cs typeface="メイリオ"/>
              </a:rPr>
              <a:t>サンプリング</a:t>
            </a:r>
            <a:endParaRPr kumimoji="1" lang="ja-JP" altLang="en-US" dirty="0">
              <a:latin typeface="メイリオ"/>
              <a:ea typeface="メイリオ"/>
              <a:cs typeface="メイリオ"/>
            </a:endParaRPr>
          </a:p>
        </p:txBody>
      </p:sp>
      <p:sp>
        <p:nvSpPr>
          <p:cNvPr id="11" name="テキスト ボックス 10"/>
          <p:cNvSpPr txBox="1"/>
          <p:nvPr/>
        </p:nvSpPr>
        <p:spPr>
          <a:xfrm>
            <a:off x="945442" y="3665850"/>
            <a:ext cx="5310092" cy="697114"/>
          </a:xfrm>
          <a:prstGeom prst="rect">
            <a:avLst/>
          </a:prstGeom>
          <a:noFill/>
        </p:spPr>
        <p:txBody>
          <a:bodyPr wrap="none" rtlCol="0">
            <a:spAutoFit/>
          </a:bodyPr>
          <a:lstStyle/>
          <a:p>
            <a:pPr>
              <a:lnSpc>
                <a:spcPct val="110000"/>
              </a:lnSpc>
            </a:pPr>
            <a:r>
              <a:rPr kumimoji="1" lang="en-US" altLang="ja-JP" b="1" dirty="0" smtClean="0">
                <a:latin typeface="メイリオ"/>
                <a:ea typeface="メイリオ"/>
                <a:cs typeface="メイリオ"/>
              </a:rPr>
              <a:t>GLAO mode</a:t>
            </a:r>
            <a:r>
              <a:rPr kumimoji="1" lang="ja-JP" altLang="en-US" dirty="0" smtClean="0">
                <a:latin typeface="メイリオ"/>
                <a:ea typeface="メイリオ"/>
                <a:cs typeface="メイリオ"/>
              </a:rPr>
              <a:t>の広い視野を用いた</a:t>
            </a:r>
            <a:r>
              <a:rPr lang="ja-JP" altLang="en-US" dirty="0" smtClean="0">
                <a:solidFill>
                  <a:srgbClr val="FF0000"/>
                </a:solidFill>
                <a:latin typeface="メイリオ"/>
                <a:ea typeface="メイリオ"/>
                <a:cs typeface="メイリオ"/>
              </a:rPr>
              <a:t>多天体分光観測</a:t>
            </a:r>
            <a:endParaRPr lang="en-US" altLang="ja-JP" dirty="0" smtClean="0">
              <a:solidFill>
                <a:srgbClr val="FF0000"/>
              </a:solidFill>
              <a:latin typeface="メイリオ"/>
              <a:ea typeface="メイリオ"/>
              <a:cs typeface="メイリオ"/>
            </a:endParaRPr>
          </a:p>
          <a:p>
            <a:pPr>
              <a:lnSpc>
                <a:spcPct val="110000"/>
              </a:lnSpc>
            </a:pPr>
            <a:r>
              <a:rPr kumimoji="1" lang="ja-JP" altLang="en-US" dirty="0" smtClean="0">
                <a:latin typeface="メイリオ"/>
                <a:ea typeface="メイリオ"/>
                <a:cs typeface="メイリオ"/>
              </a:rPr>
              <a:t>視野</a:t>
            </a:r>
            <a:r>
              <a:rPr lang="en-US" altLang="ja-JP" dirty="0" smtClean="0">
                <a:latin typeface="メイリオ"/>
                <a:ea typeface="メイリオ"/>
                <a:cs typeface="メイリオ"/>
              </a:rPr>
              <a:t>10</a:t>
            </a:r>
            <a:r>
              <a:rPr kumimoji="1" lang="en-US" altLang="ja-JP" dirty="0" smtClean="0">
                <a:latin typeface="メイリオ"/>
                <a:ea typeface="メイリオ"/>
                <a:cs typeface="メイリオ"/>
              </a:rPr>
              <a:t>’</a:t>
            </a:r>
            <a:r>
              <a:rPr kumimoji="1" lang="ja-JP" altLang="en-US" dirty="0" smtClean="0">
                <a:latin typeface="メイリオ"/>
                <a:ea typeface="メイリオ"/>
                <a:cs typeface="メイリオ"/>
              </a:rPr>
              <a:t>、</a:t>
            </a:r>
            <a:r>
              <a:rPr lang="en-US" altLang="ja-JP" dirty="0" smtClean="0">
                <a:latin typeface="メイリオ"/>
                <a:ea typeface="メイリオ"/>
                <a:cs typeface="メイリオ"/>
              </a:rPr>
              <a:t>150mas</a:t>
            </a:r>
            <a:r>
              <a:rPr lang="ja-JP" altLang="en-US" dirty="0" smtClean="0">
                <a:latin typeface="メイリオ"/>
                <a:ea typeface="メイリオ"/>
                <a:cs typeface="メイリオ"/>
              </a:rPr>
              <a:t>サンプリング</a:t>
            </a:r>
            <a:endParaRPr kumimoji="1" lang="ja-JP" altLang="en-US" dirty="0">
              <a:latin typeface="メイリオ"/>
              <a:ea typeface="メイリオ"/>
              <a:cs typeface="メイリオ"/>
            </a:endParaRPr>
          </a:p>
        </p:txBody>
      </p:sp>
      <p:sp>
        <p:nvSpPr>
          <p:cNvPr id="12" name="テキスト ボックス 11"/>
          <p:cNvSpPr txBox="1"/>
          <p:nvPr/>
        </p:nvSpPr>
        <p:spPr>
          <a:xfrm>
            <a:off x="945442" y="5347924"/>
            <a:ext cx="5310092" cy="697114"/>
          </a:xfrm>
          <a:prstGeom prst="rect">
            <a:avLst/>
          </a:prstGeom>
          <a:noFill/>
        </p:spPr>
        <p:txBody>
          <a:bodyPr wrap="none" rtlCol="0">
            <a:spAutoFit/>
          </a:bodyPr>
          <a:lstStyle/>
          <a:p>
            <a:pPr>
              <a:lnSpc>
                <a:spcPct val="110000"/>
              </a:lnSpc>
            </a:pPr>
            <a:r>
              <a:rPr kumimoji="1" lang="en-US" altLang="ja-JP" b="1" dirty="0" smtClean="0">
                <a:latin typeface="メイリオ"/>
                <a:ea typeface="メイリオ"/>
                <a:cs typeface="メイリオ"/>
              </a:rPr>
              <a:t>GLAO mode</a:t>
            </a:r>
            <a:r>
              <a:rPr kumimoji="1" lang="ja-JP" altLang="en-US" dirty="0" smtClean="0">
                <a:latin typeface="メイリオ"/>
                <a:ea typeface="メイリオ"/>
                <a:cs typeface="メイリオ"/>
              </a:rPr>
              <a:t>の広い視野を用いた</a:t>
            </a:r>
            <a:r>
              <a:rPr lang="ja-JP" altLang="en-US" dirty="0" smtClean="0">
                <a:solidFill>
                  <a:srgbClr val="FF0000"/>
                </a:solidFill>
                <a:latin typeface="メイリオ"/>
                <a:ea typeface="メイリオ"/>
                <a:cs typeface="メイリオ"/>
              </a:rPr>
              <a:t>多天体分光観測</a:t>
            </a:r>
            <a:endParaRPr lang="en-US" altLang="ja-JP" dirty="0" smtClean="0">
              <a:solidFill>
                <a:srgbClr val="FF0000"/>
              </a:solidFill>
              <a:latin typeface="メイリオ"/>
              <a:ea typeface="メイリオ"/>
              <a:cs typeface="メイリオ"/>
            </a:endParaRPr>
          </a:p>
          <a:p>
            <a:pPr>
              <a:lnSpc>
                <a:spcPct val="110000"/>
              </a:lnSpc>
            </a:pPr>
            <a:r>
              <a:rPr kumimoji="1" lang="ja-JP" altLang="en-US" dirty="0" smtClean="0">
                <a:latin typeface="メイリオ"/>
                <a:ea typeface="メイリオ"/>
                <a:cs typeface="メイリオ"/>
              </a:rPr>
              <a:t>視野</a:t>
            </a:r>
            <a:r>
              <a:rPr lang="en-US" altLang="ja-JP" dirty="0" smtClean="0">
                <a:latin typeface="メイリオ"/>
                <a:ea typeface="メイリオ"/>
                <a:cs typeface="メイリオ"/>
              </a:rPr>
              <a:t>10</a:t>
            </a:r>
            <a:r>
              <a:rPr kumimoji="1" lang="en-US" altLang="ja-JP" dirty="0" smtClean="0">
                <a:latin typeface="メイリオ"/>
                <a:ea typeface="メイリオ"/>
                <a:cs typeface="メイリオ"/>
              </a:rPr>
              <a:t>’</a:t>
            </a:r>
            <a:r>
              <a:rPr kumimoji="1" lang="ja-JP" altLang="en-US" dirty="0" smtClean="0">
                <a:latin typeface="メイリオ"/>
                <a:ea typeface="メイリオ"/>
                <a:cs typeface="メイリオ"/>
              </a:rPr>
              <a:t>、</a:t>
            </a:r>
            <a:r>
              <a:rPr lang="en-US" altLang="ja-JP" dirty="0" smtClean="0">
                <a:latin typeface="メイリオ"/>
                <a:ea typeface="メイリオ"/>
                <a:cs typeface="メイリオ"/>
              </a:rPr>
              <a:t>150mas</a:t>
            </a:r>
            <a:r>
              <a:rPr lang="ja-JP" altLang="en-US" dirty="0" smtClean="0">
                <a:latin typeface="メイリオ"/>
                <a:ea typeface="メイリオ"/>
                <a:cs typeface="メイリオ"/>
              </a:rPr>
              <a:t>サンプリング</a:t>
            </a:r>
            <a:endParaRPr kumimoji="1" lang="ja-JP" altLang="en-US" dirty="0">
              <a:latin typeface="メイリオ"/>
              <a:ea typeface="メイリオ"/>
              <a:cs typeface="メイリオ"/>
            </a:endParaRPr>
          </a:p>
        </p:txBody>
      </p:sp>
      <p:sp>
        <p:nvSpPr>
          <p:cNvPr id="13" name="テキスト ボックス 12"/>
          <p:cNvSpPr txBox="1"/>
          <p:nvPr/>
        </p:nvSpPr>
        <p:spPr>
          <a:xfrm>
            <a:off x="225952" y="6270333"/>
            <a:ext cx="5306010" cy="400110"/>
          </a:xfrm>
          <a:prstGeom prst="rect">
            <a:avLst/>
          </a:prstGeom>
          <a:noFill/>
        </p:spPr>
        <p:txBody>
          <a:bodyPr wrap="none" rtlCol="0">
            <a:spAutoFit/>
          </a:bodyPr>
          <a:lstStyle/>
          <a:p>
            <a:r>
              <a:rPr kumimoji="1" lang="en-US" altLang="ja-JP" sz="2000" dirty="0" smtClean="0">
                <a:latin typeface="メイリオ"/>
                <a:ea typeface="メイリオ"/>
                <a:cs typeface="メイリオ"/>
              </a:rPr>
              <a:t>※  </a:t>
            </a:r>
            <a:r>
              <a:rPr kumimoji="1" lang="ja-JP" altLang="en-US" sz="2000" dirty="0" smtClean="0">
                <a:latin typeface="メイリオ"/>
                <a:ea typeface="メイリオ"/>
                <a:cs typeface="メイリオ"/>
              </a:rPr>
              <a:t>一度に</a:t>
            </a:r>
            <a:r>
              <a:rPr kumimoji="1" lang="en-US" altLang="ja-JP" sz="2000" dirty="0" smtClean="0">
                <a:latin typeface="メイリオ"/>
                <a:ea typeface="メイリオ"/>
                <a:cs typeface="メイリオ"/>
              </a:rPr>
              <a:t>10~20</a:t>
            </a:r>
            <a:r>
              <a:rPr kumimoji="1" lang="ja-JP" altLang="en-US" sz="2000" dirty="0" smtClean="0">
                <a:latin typeface="メイリオ"/>
                <a:ea typeface="メイリオ"/>
                <a:cs typeface="メイリオ"/>
              </a:rPr>
              <a:t>天体の多天体観測を行う。</a:t>
            </a:r>
            <a:endParaRPr kumimoji="1" lang="ja-JP" altLang="en-US" sz="2000" dirty="0">
              <a:latin typeface="メイリオ"/>
              <a:ea typeface="メイリオ"/>
              <a:cs typeface="メイリオ"/>
            </a:endParaRPr>
          </a:p>
        </p:txBody>
      </p:sp>
    </p:spTree>
    <p:extLst>
      <p:ext uri="{BB962C8B-B14F-4D97-AF65-F5344CB8AC3E}">
        <p14:creationId xmlns:p14="http://schemas.microsoft.com/office/powerpoint/2010/main" val="38656797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latin typeface="メイリオ"/>
                <a:ea typeface="メイリオ"/>
                <a:cs typeface="メイリオ"/>
              </a:rPr>
              <a:t>TMT-AGE</a:t>
            </a:r>
            <a:endParaRPr kumimoji="1" lang="ja-JP" altLang="en-US" b="1" dirty="0">
              <a:latin typeface="メイリオ"/>
              <a:ea typeface="メイリオ"/>
              <a:cs typeface="メイリオ"/>
            </a:endParaRPr>
          </a:p>
        </p:txBody>
      </p:sp>
      <p:sp>
        <p:nvSpPr>
          <p:cNvPr id="3" name="テキスト ボックス 2"/>
          <p:cNvSpPr txBox="1"/>
          <p:nvPr/>
        </p:nvSpPr>
        <p:spPr>
          <a:xfrm>
            <a:off x="457200" y="1417638"/>
            <a:ext cx="7417340" cy="400110"/>
          </a:xfrm>
          <a:prstGeom prst="rect">
            <a:avLst/>
          </a:prstGeom>
          <a:noFill/>
        </p:spPr>
        <p:txBody>
          <a:bodyPr wrap="none" rtlCol="0">
            <a:spAutoFit/>
          </a:bodyPr>
          <a:lstStyle/>
          <a:p>
            <a:r>
              <a:rPr kumimoji="1" lang="en-US" altLang="ja-JP" sz="2000" dirty="0" smtClean="0">
                <a:latin typeface="メイリオ"/>
                <a:ea typeface="メイリオ"/>
                <a:cs typeface="メイリオ"/>
              </a:rPr>
              <a:t>TMT</a:t>
            </a:r>
            <a:r>
              <a:rPr kumimoji="1" lang="ja-JP" altLang="en-US" sz="2000" dirty="0" smtClean="0">
                <a:latin typeface="メイリオ"/>
                <a:ea typeface="メイリオ"/>
                <a:cs typeface="メイリオ"/>
              </a:rPr>
              <a:t>で視野</a:t>
            </a:r>
            <a:r>
              <a:rPr kumimoji="1" lang="en-US" altLang="ja-JP" sz="2000" dirty="0" smtClean="0">
                <a:latin typeface="メイリオ"/>
                <a:ea typeface="メイリオ"/>
                <a:cs typeface="メイリオ"/>
              </a:rPr>
              <a:t>10’</a:t>
            </a:r>
            <a:r>
              <a:rPr kumimoji="1" lang="ja-JP" altLang="en-US" sz="2000" dirty="0" smtClean="0">
                <a:latin typeface="メイリオ"/>
                <a:ea typeface="メイリオ"/>
                <a:cs typeface="メイリオ"/>
              </a:rPr>
              <a:t>の</a:t>
            </a:r>
            <a:r>
              <a:rPr kumimoji="1" lang="en-US" altLang="ja-JP" sz="2000" dirty="0" smtClean="0">
                <a:latin typeface="メイリオ"/>
                <a:ea typeface="メイリオ"/>
                <a:cs typeface="メイリオ"/>
              </a:rPr>
              <a:t>MOAO+GLAO</a:t>
            </a:r>
            <a:r>
              <a:rPr kumimoji="1" lang="ja-JP" altLang="en-US" sz="2000" dirty="0" smtClean="0">
                <a:latin typeface="メイリオ"/>
                <a:ea typeface="メイリオ"/>
                <a:cs typeface="メイリオ"/>
              </a:rPr>
              <a:t>システムを実現するために</a:t>
            </a:r>
            <a:r>
              <a:rPr kumimoji="1" lang="en-US" altLang="ja-JP" sz="2000" dirty="0" smtClean="0">
                <a:latin typeface="メイリオ"/>
                <a:ea typeface="メイリオ"/>
                <a:cs typeface="メイリオ"/>
              </a:rPr>
              <a:t>……</a:t>
            </a:r>
            <a:endParaRPr kumimoji="1" lang="ja-JP" altLang="en-US" sz="2000" dirty="0">
              <a:latin typeface="メイリオ"/>
              <a:ea typeface="メイリオ"/>
              <a:cs typeface="メイリオ"/>
            </a:endParaRPr>
          </a:p>
        </p:txBody>
      </p:sp>
      <p:sp>
        <p:nvSpPr>
          <p:cNvPr id="5" name="テキスト ボックス 4"/>
          <p:cNvSpPr txBox="1"/>
          <p:nvPr/>
        </p:nvSpPr>
        <p:spPr>
          <a:xfrm>
            <a:off x="833150" y="2220372"/>
            <a:ext cx="7647628" cy="3016210"/>
          </a:xfrm>
          <a:prstGeom prst="rect">
            <a:avLst/>
          </a:prstGeom>
          <a:noFill/>
        </p:spPr>
        <p:txBody>
          <a:bodyPr wrap="square" rtlCol="0">
            <a:spAutoFit/>
          </a:bodyPr>
          <a:lstStyle/>
          <a:p>
            <a:pPr marL="285750" indent="-285750">
              <a:spcAft>
                <a:spcPts val="1000"/>
              </a:spcAft>
              <a:buFont typeface="Wingdings" charset="2"/>
              <a:buChar char="v"/>
            </a:pPr>
            <a:r>
              <a:rPr lang="ja-JP" altLang="en-US" sz="2000" u="sng" dirty="0" smtClean="0">
                <a:latin typeface="メイリオ"/>
                <a:ea typeface="メイリオ"/>
                <a:cs typeface="メイリオ"/>
              </a:rPr>
              <a:t>T</a:t>
            </a:r>
            <a:r>
              <a:rPr lang="en-US" altLang="ja-JP" sz="2000" u="sng" dirty="0" smtClean="0">
                <a:latin typeface="メイリオ"/>
                <a:ea typeface="メイリオ"/>
                <a:cs typeface="メイリオ"/>
              </a:rPr>
              <a:t>MT</a:t>
            </a:r>
            <a:r>
              <a:rPr lang="ja-JP" altLang="en-US" sz="2000" u="sng" dirty="0" smtClean="0">
                <a:latin typeface="メイリオ"/>
                <a:ea typeface="メイリオ"/>
                <a:cs typeface="メイリオ"/>
              </a:rPr>
              <a:t>で視野</a:t>
            </a:r>
            <a:r>
              <a:rPr lang="en-US" altLang="ja-JP" sz="2000" u="sng" dirty="0" smtClean="0">
                <a:latin typeface="メイリオ"/>
                <a:ea typeface="メイリオ"/>
                <a:cs typeface="メイリオ"/>
              </a:rPr>
              <a:t>10’</a:t>
            </a:r>
            <a:r>
              <a:rPr lang="ja-JP" altLang="en-US" sz="2000" u="sng" dirty="0" smtClean="0">
                <a:latin typeface="メイリオ"/>
                <a:ea typeface="メイリオ"/>
                <a:cs typeface="メイリオ"/>
              </a:rPr>
              <a:t>の</a:t>
            </a:r>
            <a:r>
              <a:rPr lang="en-US" altLang="ja-JP" sz="2000" u="sng" dirty="0" smtClean="0">
                <a:latin typeface="メイリオ"/>
                <a:ea typeface="メイリオ"/>
                <a:cs typeface="メイリオ"/>
              </a:rPr>
              <a:t>GLAO</a:t>
            </a:r>
            <a:r>
              <a:rPr lang="ja-JP" altLang="en-US" sz="2000" u="sng" dirty="0" smtClean="0">
                <a:latin typeface="メイリオ"/>
                <a:ea typeface="メイリオ"/>
                <a:cs typeface="メイリオ"/>
              </a:rPr>
              <a:t>部分の光学系の設計</a:t>
            </a:r>
            <a:endParaRPr lang="en-US" altLang="ja-JP" sz="2000" u="sng" dirty="0" smtClean="0">
              <a:latin typeface="メイリオ"/>
              <a:ea typeface="メイリオ"/>
              <a:cs typeface="メイリオ"/>
            </a:endParaRPr>
          </a:p>
          <a:p>
            <a:pPr marL="285750" indent="-285750">
              <a:spcAft>
                <a:spcPts val="1000"/>
              </a:spcAft>
              <a:buFont typeface="Wingdings" charset="2"/>
              <a:buChar char="v"/>
            </a:pPr>
            <a:endParaRPr lang="en-US" altLang="ja-JP" sz="2000" dirty="0">
              <a:latin typeface="メイリオ"/>
              <a:ea typeface="メイリオ"/>
              <a:cs typeface="メイリオ"/>
            </a:endParaRPr>
          </a:p>
          <a:p>
            <a:pPr marL="285750" indent="-285750">
              <a:spcAft>
                <a:spcPts val="1000"/>
              </a:spcAft>
              <a:buFont typeface="Wingdings" charset="2"/>
              <a:buChar char="v"/>
            </a:pPr>
            <a:endParaRPr lang="en-US" altLang="ja-JP" sz="2000" dirty="0" smtClean="0">
              <a:latin typeface="メイリオ"/>
              <a:ea typeface="メイリオ"/>
              <a:cs typeface="メイリオ"/>
            </a:endParaRPr>
          </a:p>
          <a:p>
            <a:pPr marL="285750" indent="-285750">
              <a:spcAft>
                <a:spcPts val="1000"/>
              </a:spcAft>
              <a:buFont typeface="Wingdings" charset="2"/>
              <a:buChar char="v"/>
            </a:pPr>
            <a:r>
              <a:rPr lang="en-US" altLang="ja-JP" sz="2000" u="sng" dirty="0" smtClean="0">
                <a:latin typeface="メイリオ"/>
                <a:ea typeface="メイリオ"/>
                <a:cs typeface="メイリオ"/>
              </a:rPr>
              <a:t>MOAO</a:t>
            </a:r>
            <a:r>
              <a:rPr lang="ja-JP" altLang="en-US" sz="2000" u="sng" dirty="0" smtClean="0">
                <a:latin typeface="メイリオ"/>
                <a:ea typeface="メイリオ"/>
                <a:cs typeface="メイリオ"/>
              </a:rPr>
              <a:t>の技術的課題の実証</a:t>
            </a:r>
            <a:r>
              <a:rPr lang="en-US" altLang="ja-JP" sz="2000" u="sng" dirty="0" smtClean="0">
                <a:latin typeface="メイリオ"/>
                <a:ea typeface="メイリオ"/>
                <a:cs typeface="メイリオ"/>
              </a:rPr>
              <a:t> (</a:t>
            </a:r>
            <a:r>
              <a:rPr lang="ja-JP" altLang="en-US" sz="2000" u="sng" dirty="0" smtClean="0">
                <a:latin typeface="メイリオ"/>
                <a:ea typeface="メイリオ"/>
                <a:cs typeface="メイリオ"/>
              </a:rPr>
              <a:t>開ループ制御、トモグラフィ推定</a:t>
            </a:r>
            <a:r>
              <a:rPr lang="en-US" altLang="ja-JP" sz="2000" u="sng" dirty="0" smtClean="0">
                <a:latin typeface="メイリオ"/>
                <a:ea typeface="メイリオ"/>
                <a:cs typeface="メイリオ"/>
              </a:rPr>
              <a:t>)</a:t>
            </a:r>
          </a:p>
          <a:p>
            <a:pPr marL="285750" indent="-285750">
              <a:spcAft>
                <a:spcPts val="1000"/>
              </a:spcAft>
              <a:buFont typeface="Wingdings" charset="2"/>
              <a:buChar char="v"/>
            </a:pPr>
            <a:endParaRPr lang="en-US" altLang="ja-JP" sz="2000" dirty="0">
              <a:latin typeface="メイリオ"/>
              <a:ea typeface="メイリオ"/>
              <a:cs typeface="メイリオ"/>
            </a:endParaRPr>
          </a:p>
          <a:p>
            <a:pPr marL="285750" indent="-285750">
              <a:spcAft>
                <a:spcPts val="1000"/>
              </a:spcAft>
              <a:buFont typeface="Wingdings" charset="2"/>
              <a:buChar char="v"/>
            </a:pPr>
            <a:endParaRPr lang="en-US" altLang="ja-JP" sz="2000" dirty="0" smtClean="0">
              <a:latin typeface="メイリオ"/>
              <a:ea typeface="メイリオ"/>
              <a:cs typeface="メイリオ"/>
            </a:endParaRPr>
          </a:p>
          <a:p>
            <a:pPr marL="285750" indent="-285750">
              <a:spcAft>
                <a:spcPts val="1000"/>
              </a:spcAft>
              <a:buFont typeface="Wingdings" charset="2"/>
              <a:buChar char="v"/>
            </a:pPr>
            <a:r>
              <a:rPr lang="ja-JP" altLang="en-US" sz="2000" u="sng" dirty="0" smtClean="0">
                <a:latin typeface="メイリオ"/>
                <a:ea typeface="メイリオ"/>
                <a:cs typeface="メイリオ"/>
              </a:rPr>
              <a:t>トモグラフィ推定アルゴリズムの開発</a:t>
            </a:r>
            <a:endParaRPr lang="en-US" altLang="ja-JP" sz="2000" u="sng" dirty="0" smtClean="0">
              <a:latin typeface="メイリオ"/>
              <a:ea typeface="メイリオ"/>
              <a:cs typeface="メイリオ"/>
            </a:endParaRPr>
          </a:p>
        </p:txBody>
      </p:sp>
      <p:sp>
        <p:nvSpPr>
          <p:cNvPr id="4" name="右矢印 3"/>
          <p:cNvSpPr/>
          <p:nvPr/>
        </p:nvSpPr>
        <p:spPr>
          <a:xfrm>
            <a:off x="3267291" y="2751667"/>
            <a:ext cx="863999" cy="3240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3267291" y="4047067"/>
            <a:ext cx="863999" cy="3240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3267291" y="5401734"/>
            <a:ext cx="863999" cy="3240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159512" y="2700222"/>
            <a:ext cx="1210588" cy="400110"/>
          </a:xfrm>
          <a:prstGeom prst="rect">
            <a:avLst/>
          </a:prstGeom>
          <a:noFill/>
        </p:spPr>
        <p:txBody>
          <a:bodyPr wrap="none" rtlCol="0">
            <a:spAutoFit/>
          </a:bodyPr>
          <a:lstStyle/>
          <a:p>
            <a:r>
              <a:rPr kumimoji="1" lang="ja-JP" altLang="en-US" sz="2000" b="1" dirty="0" smtClean="0">
                <a:latin typeface="メイリオ"/>
                <a:ea typeface="メイリオ"/>
                <a:cs typeface="メイリオ"/>
              </a:rPr>
              <a:t>高田発表</a:t>
            </a:r>
            <a:endParaRPr kumimoji="1" lang="ja-JP" altLang="en-US" sz="2000" b="1" dirty="0">
              <a:latin typeface="メイリオ"/>
              <a:ea typeface="メイリオ"/>
              <a:cs typeface="メイリオ"/>
            </a:endParaRPr>
          </a:p>
        </p:txBody>
      </p:sp>
      <p:sp>
        <p:nvSpPr>
          <p:cNvPr id="10" name="テキスト ボックス 9"/>
          <p:cNvSpPr txBox="1"/>
          <p:nvPr/>
        </p:nvSpPr>
        <p:spPr>
          <a:xfrm>
            <a:off x="4311912" y="5325624"/>
            <a:ext cx="3262432" cy="400110"/>
          </a:xfrm>
          <a:prstGeom prst="rect">
            <a:avLst/>
          </a:prstGeom>
          <a:noFill/>
        </p:spPr>
        <p:txBody>
          <a:bodyPr wrap="none" rtlCol="0">
            <a:spAutoFit/>
          </a:bodyPr>
          <a:lstStyle/>
          <a:p>
            <a:r>
              <a:rPr lang="ja-JP" altLang="en-US" sz="2000" dirty="0" smtClean="0">
                <a:latin typeface="メイリオ"/>
                <a:ea typeface="メイリオ"/>
                <a:cs typeface="メイリオ"/>
              </a:rPr>
              <a:t>複タイムステップ：</a:t>
            </a:r>
            <a:r>
              <a:rPr lang="ja-JP" altLang="en-US" sz="2000" b="1" dirty="0" smtClean="0">
                <a:latin typeface="メイリオ"/>
                <a:ea typeface="メイリオ"/>
                <a:cs typeface="メイリオ"/>
              </a:rPr>
              <a:t>本</a:t>
            </a:r>
            <a:r>
              <a:rPr kumimoji="1" lang="ja-JP" altLang="en-US" sz="2000" b="1" dirty="0" smtClean="0">
                <a:latin typeface="メイリオ"/>
                <a:ea typeface="メイリオ"/>
                <a:cs typeface="メイリオ"/>
              </a:rPr>
              <a:t>発表</a:t>
            </a:r>
            <a:endParaRPr kumimoji="1" lang="ja-JP" altLang="en-US" sz="2000" b="1" dirty="0">
              <a:latin typeface="メイリオ"/>
              <a:ea typeface="メイリオ"/>
              <a:cs typeface="メイリオ"/>
            </a:endParaRPr>
          </a:p>
        </p:txBody>
      </p:sp>
      <p:sp>
        <p:nvSpPr>
          <p:cNvPr id="12" name="テキスト ボックス 11"/>
          <p:cNvSpPr txBox="1"/>
          <p:nvPr/>
        </p:nvSpPr>
        <p:spPr>
          <a:xfrm>
            <a:off x="4311912" y="5878134"/>
            <a:ext cx="3005951" cy="400110"/>
          </a:xfrm>
          <a:prstGeom prst="rect">
            <a:avLst/>
          </a:prstGeom>
          <a:noFill/>
        </p:spPr>
        <p:txBody>
          <a:bodyPr wrap="none" rtlCol="0">
            <a:spAutoFit/>
          </a:bodyPr>
          <a:lstStyle/>
          <a:p>
            <a:r>
              <a:rPr lang="ja-JP" altLang="en-US" sz="2000" dirty="0" smtClean="0">
                <a:latin typeface="メイリオ"/>
                <a:ea typeface="メイリオ"/>
                <a:cs typeface="メイリオ"/>
              </a:rPr>
              <a:t>経験的再構成：</a:t>
            </a:r>
            <a:r>
              <a:rPr lang="ja-JP" altLang="en-US" sz="2000" b="1" dirty="0" smtClean="0">
                <a:latin typeface="メイリオ"/>
                <a:ea typeface="メイリオ"/>
                <a:cs typeface="メイリオ"/>
              </a:rPr>
              <a:t>山崎</a:t>
            </a:r>
            <a:r>
              <a:rPr kumimoji="1" lang="ja-JP" altLang="en-US" sz="2000" b="1" dirty="0" smtClean="0">
                <a:latin typeface="メイリオ"/>
                <a:ea typeface="メイリオ"/>
                <a:cs typeface="メイリオ"/>
              </a:rPr>
              <a:t>発表</a:t>
            </a:r>
            <a:endParaRPr kumimoji="1" lang="ja-JP" altLang="en-US" sz="2000" b="1" dirty="0">
              <a:latin typeface="メイリオ"/>
              <a:ea typeface="メイリオ"/>
              <a:cs typeface="メイリオ"/>
            </a:endParaRPr>
          </a:p>
        </p:txBody>
      </p:sp>
      <p:sp>
        <p:nvSpPr>
          <p:cNvPr id="13" name="テキスト ボックス 12"/>
          <p:cNvSpPr txBox="1"/>
          <p:nvPr/>
        </p:nvSpPr>
        <p:spPr>
          <a:xfrm>
            <a:off x="4266062" y="3970957"/>
            <a:ext cx="4214716" cy="707886"/>
          </a:xfrm>
          <a:prstGeom prst="rect">
            <a:avLst/>
          </a:prstGeom>
          <a:noFill/>
        </p:spPr>
        <p:txBody>
          <a:bodyPr wrap="none" rtlCol="0">
            <a:spAutoFit/>
          </a:bodyPr>
          <a:lstStyle/>
          <a:p>
            <a:r>
              <a:rPr lang="ja-JP" altLang="en-US" sz="2000" dirty="0" smtClean="0">
                <a:latin typeface="メイリオ"/>
                <a:ea typeface="メイリオ"/>
                <a:cs typeface="メイリオ"/>
              </a:rPr>
              <a:t>すばる望遠鏡での実証</a:t>
            </a:r>
            <a:r>
              <a:rPr lang="en-US" altLang="ja-JP" sz="2000" dirty="0" smtClean="0">
                <a:latin typeface="メイリオ"/>
                <a:ea typeface="メイリオ"/>
                <a:cs typeface="メイリオ"/>
              </a:rPr>
              <a:t> </a:t>
            </a:r>
            <a:r>
              <a:rPr lang="ja-JP" altLang="en-US" sz="2000" dirty="0" smtClean="0">
                <a:latin typeface="メイリオ"/>
                <a:ea typeface="メイリオ"/>
                <a:cs typeface="メイリオ"/>
              </a:rPr>
              <a:t>「</a:t>
            </a:r>
            <a:r>
              <a:rPr lang="en-US" altLang="ja-JP" sz="2000" dirty="0" smtClean="0">
                <a:latin typeface="メイリオ"/>
                <a:ea typeface="メイリオ"/>
                <a:cs typeface="メイリオ"/>
              </a:rPr>
              <a:t>RAVEN</a:t>
            </a:r>
            <a:r>
              <a:rPr lang="ja-JP" altLang="en-US" sz="2000" dirty="0" smtClean="0">
                <a:latin typeface="メイリオ"/>
                <a:ea typeface="メイリオ"/>
                <a:cs typeface="メイリオ"/>
              </a:rPr>
              <a:t>」</a:t>
            </a:r>
            <a:endParaRPr lang="en-US" altLang="ja-JP" sz="2000" dirty="0" smtClean="0">
              <a:latin typeface="メイリオ"/>
              <a:ea typeface="メイリオ"/>
              <a:cs typeface="メイリオ"/>
            </a:endParaRPr>
          </a:p>
          <a:p>
            <a:r>
              <a:rPr lang="ja-JP" altLang="en-US" sz="2000" dirty="0">
                <a:latin typeface="メイリオ"/>
                <a:ea typeface="メイリオ"/>
                <a:cs typeface="メイリオ"/>
              </a:rPr>
              <a:t>　</a:t>
            </a:r>
            <a:r>
              <a:rPr lang="ja-JP" altLang="en-US" sz="2000" dirty="0" smtClean="0">
                <a:latin typeface="メイリオ"/>
                <a:ea typeface="メイリオ"/>
                <a:cs typeface="メイリオ"/>
              </a:rPr>
              <a:t>　　　　</a:t>
            </a:r>
            <a:r>
              <a:rPr lang="en-US" altLang="ja-JP" sz="2000" dirty="0" smtClean="0">
                <a:latin typeface="メイリオ"/>
                <a:ea typeface="メイリオ"/>
                <a:cs typeface="メイリオ"/>
              </a:rPr>
              <a:t>(</a:t>
            </a:r>
            <a:r>
              <a:rPr lang="ja-JP" altLang="en-US" sz="2000" b="1" dirty="0" smtClean="0">
                <a:latin typeface="メイリオ"/>
                <a:ea typeface="メイリオ"/>
                <a:cs typeface="メイリオ"/>
              </a:rPr>
              <a:t>本</a:t>
            </a:r>
            <a:r>
              <a:rPr kumimoji="1" lang="ja-JP" altLang="en-US" sz="2000" b="1" dirty="0" smtClean="0">
                <a:latin typeface="メイリオ"/>
                <a:ea typeface="メイリオ"/>
                <a:cs typeface="メイリオ"/>
              </a:rPr>
              <a:t>発表</a:t>
            </a:r>
            <a:r>
              <a:rPr kumimoji="1" lang="en-US" altLang="ja-JP" sz="2000" dirty="0" smtClean="0">
                <a:latin typeface="メイリオ"/>
                <a:ea typeface="メイリオ"/>
                <a:cs typeface="メイリオ"/>
              </a:rPr>
              <a:t>)</a:t>
            </a:r>
            <a:endParaRPr kumimoji="1" lang="ja-JP" altLang="en-US" sz="2000" dirty="0">
              <a:latin typeface="メイリオ"/>
              <a:ea typeface="メイリオ"/>
              <a:cs typeface="メイリオ"/>
            </a:endParaRPr>
          </a:p>
        </p:txBody>
      </p:sp>
    </p:spTree>
    <p:extLst>
      <p:ext uri="{BB962C8B-B14F-4D97-AF65-F5344CB8AC3E}">
        <p14:creationId xmlns:p14="http://schemas.microsoft.com/office/powerpoint/2010/main" val="17979274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Autofit/>
          </a:bodyPr>
          <a:lstStyle/>
          <a:p>
            <a:r>
              <a:rPr kumimoji="1" lang="ja-JP" altLang="en-US" sz="3200" b="1" i="1" dirty="0" smtClean="0">
                <a:latin typeface="メイリオ"/>
                <a:ea typeface="メイリオ"/>
                <a:cs typeface="メイリオ"/>
              </a:rPr>
              <a:t>多天体補償光学の</a:t>
            </a:r>
            <a:r>
              <a:rPr lang="ja-JP" altLang="en-US" sz="3200" b="1" i="1" dirty="0" smtClean="0">
                <a:latin typeface="メイリオ"/>
                <a:ea typeface="メイリオ"/>
                <a:cs typeface="メイリオ"/>
              </a:rPr>
              <a:t>オンスカイでの実証</a:t>
            </a:r>
            <a:r>
              <a:rPr lang="en-US" altLang="ja-JP" sz="3200" b="1" i="1" dirty="0" smtClean="0">
                <a:latin typeface="メイリオ"/>
                <a:ea typeface="メイリオ"/>
                <a:cs typeface="メイリオ"/>
              </a:rPr>
              <a:t/>
            </a:r>
            <a:br>
              <a:rPr lang="en-US" altLang="ja-JP" sz="3200" b="1" i="1" dirty="0" smtClean="0">
                <a:latin typeface="メイリオ"/>
                <a:ea typeface="メイリオ"/>
                <a:cs typeface="メイリオ"/>
              </a:rPr>
            </a:br>
            <a:r>
              <a:rPr kumimoji="1" lang="en-US" altLang="ja-JP" sz="3200" b="1" i="1" dirty="0" smtClean="0">
                <a:latin typeface="メイリオ"/>
                <a:ea typeface="メイリオ"/>
                <a:cs typeface="メイリオ"/>
              </a:rPr>
              <a:t/>
            </a:r>
            <a:br>
              <a:rPr kumimoji="1" lang="en-US" altLang="ja-JP" sz="3200" b="1" i="1" dirty="0" smtClean="0">
                <a:latin typeface="メイリオ"/>
                <a:ea typeface="メイリオ"/>
                <a:cs typeface="メイリオ"/>
              </a:rPr>
            </a:br>
            <a:r>
              <a:rPr kumimoji="1" lang="en-US" altLang="ja-JP" sz="4000" b="1" i="1" dirty="0" smtClean="0">
                <a:latin typeface="メイリオ"/>
                <a:ea typeface="メイリオ"/>
                <a:cs typeface="メイリオ"/>
              </a:rPr>
              <a:t>RAVEN</a:t>
            </a:r>
            <a:endParaRPr kumimoji="1" lang="ja-JP" altLang="en-US" sz="4000" b="1" i="1" dirty="0">
              <a:latin typeface="メイリオ"/>
              <a:ea typeface="メイリオ"/>
              <a:cs typeface="メイリオ"/>
            </a:endParaRPr>
          </a:p>
        </p:txBody>
      </p:sp>
    </p:spTree>
    <p:extLst>
      <p:ext uri="{BB962C8B-B14F-4D97-AF65-F5344CB8AC3E}">
        <p14:creationId xmlns:p14="http://schemas.microsoft.com/office/powerpoint/2010/main" val="12320401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1402</TotalTime>
  <Words>1861</Words>
  <Application>Microsoft Macintosh PowerPoint</Application>
  <PresentationFormat>画面に合わせる (4:3)</PresentationFormat>
  <Paragraphs>322</Paragraphs>
  <Slides>28</Slides>
  <Notes>0</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ホワイト</vt:lpstr>
      <vt:lpstr>RAVENを用いた複タイムステップトモグラフィ推定の開発</vt:lpstr>
      <vt:lpstr>目次</vt:lpstr>
      <vt:lpstr>TMT-AGE</vt:lpstr>
      <vt:lpstr>TMT+広視野補償光学</vt:lpstr>
      <vt:lpstr>TMT+広視野補償光学</vt:lpstr>
      <vt:lpstr>TMT+広視野補償光学</vt:lpstr>
      <vt:lpstr>TMT-AGE</vt:lpstr>
      <vt:lpstr>TMT-AGE</vt:lpstr>
      <vt:lpstr>多天体補償光学のオンスカイでの実証  RAVEN</vt:lpstr>
      <vt:lpstr>RAVEN</vt:lpstr>
      <vt:lpstr>System</vt:lpstr>
      <vt:lpstr>PowerPoint プレゼンテーション</vt:lpstr>
      <vt:lpstr>Science</vt:lpstr>
      <vt:lpstr>Calibration</vt:lpstr>
      <vt:lpstr>Alignment</vt:lpstr>
      <vt:lpstr>MOAO</vt:lpstr>
      <vt:lpstr>複タイムステップトモグラフィ 波面再構成の開発</vt:lpstr>
      <vt:lpstr>トモグラフィ推定</vt:lpstr>
      <vt:lpstr>トモグラフィにおける情報不足</vt:lpstr>
      <vt:lpstr>トモグラフィにおける情報不足</vt:lpstr>
      <vt:lpstr>複タイムステップトモグラフィ推定</vt:lpstr>
      <vt:lpstr>風速推定</vt:lpstr>
      <vt:lpstr>数値シミュレーション</vt:lpstr>
      <vt:lpstr>オンスカイでの結果</vt:lpstr>
      <vt:lpstr>オフライン解析</vt:lpstr>
      <vt:lpstr>オフライン解析</vt:lpstr>
      <vt:lpstr>オフライン解析</vt:lpstr>
      <vt:lpstr>まとめ</vt:lpstr>
    </vt:vector>
  </TitlesOfParts>
  <Company>東北大学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装置ワークショップ</dc:title>
  <dc:creator>大野 良人</dc:creator>
  <cp:lastModifiedBy>大野 良人</cp:lastModifiedBy>
  <cp:revision>46</cp:revision>
  <dcterms:created xsi:type="dcterms:W3CDTF">2015-12-04T00:35:58Z</dcterms:created>
  <dcterms:modified xsi:type="dcterms:W3CDTF">2015-12-08T00:38:54Z</dcterms:modified>
</cp:coreProperties>
</file>