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83" r:id="rId3"/>
    <p:sldId id="261" r:id="rId4"/>
    <p:sldId id="278" r:id="rId5"/>
    <p:sldId id="262" r:id="rId6"/>
    <p:sldId id="265" r:id="rId7"/>
    <p:sldId id="273" r:id="rId8"/>
    <p:sldId id="266" r:id="rId9"/>
    <p:sldId id="258" r:id="rId10"/>
    <p:sldId id="279" r:id="rId11"/>
    <p:sldId id="280" r:id="rId12"/>
    <p:sldId id="281" r:id="rId13"/>
    <p:sldId id="282" r:id="rId14"/>
    <p:sldId id="271" r:id="rId15"/>
    <p:sldId id="272" r:id="rId16"/>
    <p:sldId id="284" r:id="rId17"/>
    <p:sldId id="285" r:id="rId18"/>
    <p:sldId id="286" r:id="rId19"/>
    <p:sldId id="287" r:id="rId20"/>
    <p:sldId id="288" r:id="rId21"/>
    <p:sldId id="289" r:id="rId22"/>
    <p:sldId id="290" r:id="rId23"/>
    <p:sldId id="291"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6" autoAdjust="0"/>
  </p:normalViewPr>
  <p:slideViewPr>
    <p:cSldViewPr snapToGrid="0">
      <p:cViewPr varScale="1">
        <p:scale>
          <a:sx n="62" d="100"/>
          <a:sy n="62" d="100"/>
        </p:scale>
        <p:origin x="-13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372E3-492A-4566-8C34-A1ED21D205C8}" type="datetimeFigureOut">
              <a:rPr kumimoji="1" lang="ja-JP" altLang="en-US" smtClean="0"/>
              <a:t>2015/12/8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91A5E-37BF-46E4-9855-9B7E86BB7E1E}" type="slidenum">
              <a:rPr kumimoji="1" lang="ja-JP" altLang="en-US" smtClean="0"/>
              <a:t>‹#›</a:t>
            </a:fld>
            <a:endParaRPr kumimoji="1" lang="ja-JP" altLang="en-US"/>
          </a:p>
        </p:txBody>
      </p:sp>
    </p:spTree>
    <p:extLst>
      <p:ext uri="{BB962C8B-B14F-4D97-AF65-F5344CB8AC3E}">
        <p14:creationId xmlns:p14="http://schemas.microsoft.com/office/powerpoint/2010/main" val="26279166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1</a:t>
            </a:fld>
            <a:endParaRPr kumimoji="1" lang="ja-JP" altLang="en-US"/>
          </a:p>
        </p:txBody>
      </p:sp>
    </p:spTree>
    <p:extLst>
      <p:ext uri="{BB962C8B-B14F-4D97-AF65-F5344CB8AC3E}">
        <p14:creationId xmlns:p14="http://schemas.microsoft.com/office/powerpoint/2010/main" val="330453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3</a:t>
            </a:fld>
            <a:endParaRPr kumimoji="1" lang="ja-JP" altLang="en-US"/>
          </a:p>
        </p:txBody>
      </p:sp>
    </p:spTree>
    <p:extLst>
      <p:ext uri="{BB962C8B-B14F-4D97-AF65-F5344CB8AC3E}">
        <p14:creationId xmlns:p14="http://schemas.microsoft.com/office/powerpoint/2010/main" val="342092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5</a:t>
            </a:fld>
            <a:endParaRPr kumimoji="1" lang="ja-JP" altLang="en-US"/>
          </a:p>
        </p:txBody>
      </p:sp>
    </p:spTree>
    <p:extLst>
      <p:ext uri="{BB962C8B-B14F-4D97-AF65-F5344CB8AC3E}">
        <p14:creationId xmlns:p14="http://schemas.microsoft.com/office/powerpoint/2010/main" val="141752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6</a:t>
            </a:fld>
            <a:endParaRPr kumimoji="1" lang="ja-JP" altLang="en-US"/>
          </a:p>
        </p:txBody>
      </p:sp>
    </p:spTree>
    <p:extLst>
      <p:ext uri="{BB962C8B-B14F-4D97-AF65-F5344CB8AC3E}">
        <p14:creationId xmlns:p14="http://schemas.microsoft.com/office/powerpoint/2010/main" val="290990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8</a:t>
            </a:fld>
            <a:endParaRPr kumimoji="1" lang="ja-JP" altLang="en-US"/>
          </a:p>
        </p:txBody>
      </p:sp>
    </p:spTree>
    <p:extLst>
      <p:ext uri="{BB962C8B-B14F-4D97-AF65-F5344CB8AC3E}">
        <p14:creationId xmlns:p14="http://schemas.microsoft.com/office/powerpoint/2010/main" val="49293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9</a:t>
            </a:fld>
            <a:endParaRPr kumimoji="1" lang="ja-JP" altLang="en-US"/>
          </a:p>
        </p:txBody>
      </p:sp>
    </p:spTree>
    <p:extLst>
      <p:ext uri="{BB962C8B-B14F-4D97-AF65-F5344CB8AC3E}">
        <p14:creationId xmlns:p14="http://schemas.microsoft.com/office/powerpoint/2010/main" val="114167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8191A5E-37BF-46E4-9855-9B7E86BB7E1E}" type="slidenum">
              <a:rPr kumimoji="1" lang="ja-JP" altLang="en-US" smtClean="0"/>
              <a:t>15</a:t>
            </a:fld>
            <a:endParaRPr kumimoji="1" lang="ja-JP" altLang="en-US"/>
          </a:p>
        </p:txBody>
      </p:sp>
    </p:spTree>
    <p:extLst>
      <p:ext uri="{BB962C8B-B14F-4D97-AF65-F5344CB8AC3E}">
        <p14:creationId xmlns:p14="http://schemas.microsoft.com/office/powerpoint/2010/main" val="231295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229600" cy="990600"/>
          </a:xfrm>
          <a:prstGeom prst="rect">
            <a:avLst/>
          </a:prstGeom>
        </p:spPr>
        <p:txBody>
          <a:bodyPr/>
          <a:lstStyle>
            <a:lvl1pPr>
              <a:defRPr/>
            </a:lvl1pPr>
          </a:lstStyle>
          <a:p>
            <a:r>
              <a:rPr lang="en-US" dirty="0" smtClean="0"/>
              <a:t>Instructions</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lstStyle>
            <a:lvl1pPr marL="457200" indent="-457200">
              <a:buFont typeface="Arial" panose="020B0604020202020204" pitchFamily="34" charset="0"/>
              <a:buChar cha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r>
              <a:rPr lang="en-US" dirty="0" smtClean="0"/>
              <a:t>The footers and headers should only be modified in the Master Slide view. Do not modify the slide directly.</a:t>
            </a:r>
          </a:p>
          <a:p>
            <a:pPr lvl="1"/>
            <a:r>
              <a:rPr lang="en-US" dirty="0" smtClean="0"/>
              <a:t>From “View” menu select “Master” and “Slide Master”</a:t>
            </a:r>
          </a:p>
          <a:p>
            <a:pPr lvl="1"/>
            <a:r>
              <a:rPr lang="en-US" dirty="0" smtClean="0"/>
              <a:t>Edit the document number on the first slide.</a:t>
            </a:r>
          </a:p>
          <a:p>
            <a:pPr lvl="1"/>
            <a:r>
              <a:rPr lang="en-US" dirty="0" smtClean="0"/>
              <a:t>Click on “Close”</a:t>
            </a:r>
          </a:p>
          <a:p>
            <a:r>
              <a:rPr lang="en-US" dirty="0" smtClean="0"/>
              <a:t>Use only red or blue text for emphasis.</a:t>
            </a:r>
          </a:p>
          <a:p>
            <a:pPr lvl="0"/>
            <a:endParaRPr lang="en-US" dirty="0" smtClean="0"/>
          </a:p>
        </p:txBody>
      </p:sp>
      <p:sp>
        <p:nvSpPr>
          <p:cNvPr id="4" name="日付プレースホルダー 5"/>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ED654-0E50-4278-A318-A32B12F487D0}" type="slidenum">
              <a:rPr kumimoji="1" lang="ja-JP" altLang="en-US" smtClean="0"/>
              <a:t>‹#›</a:t>
            </a:fld>
            <a:endParaRPr kumimoji="1" lang="ja-JP" altLang="en-US"/>
          </a:p>
        </p:txBody>
      </p:sp>
    </p:spTree>
    <p:extLst>
      <p:ext uri="{BB962C8B-B14F-4D97-AF65-F5344CB8AC3E}">
        <p14:creationId xmlns:p14="http://schemas.microsoft.com/office/powerpoint/2010/main" val="1342778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rious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a:prstGeom prst="rect">
            <a:avLst/>
          </a:prstGeom>
        </p:spPr>
        <p:txBody>
          <a:bodyPr/>
          <a:lstStyle>
            <a:lvl1pPr>
              <a:defRPr sz="2800"/>
            </a:lvl1pPr>
            <a:lvl2pPr>
              <a:defRPr sz="2400"/>
            </a:lvl2pPr>
            <a:lvl3pPr>
              <a:defRPr sz="2000"/>
            </a:lvl3pPr>
            <a:lvl4pPr>
              <a:defRPr sz="1800"/>
            </a:lvl4pPr>
            <a:lvl5pPr>
              <a:defRPr lang="en-US" dirty="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itle 1"/>
          <p:cNvSpPr>
            <a:spLocks noGrp="1"/>
          </p:cNvSpPr>
          <p:nvPr>
            <p:ph type="title"/>
          </p:nvPr>
        </p:nvSpPr>
        <p:spPr>
          <a:xfrm>
            <a:off x="457200" y="228600"/>
            <a:ext cx="8229600" cy="1054100"/>
          </a:xfrm>
          <a:prstGeom prst="rect">
            <a:avLst/>
          </a:prstGeom>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3967520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mpty with title">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a:prstGeom prst="rect">
            <a:avLst/>
          </a:prstGeom>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15497363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k">
    <p:spTree>
      <p:nvGrpSpPr>
        <p:cNvPr id="1" name=""/>
        <p:cNvGrpSpPr/>
        <p:nvPr/>
      </p:nvGrpSpPr>
      <p:grpSpPr>
        <a:xfrm>
          <a:off x="0" y="0"/>
          <a:ext cx="0" cy="0"/>
          <a:chOff x="0" y="0"/>
          <a:chExt cx="0" cy="0"/>
        </a:xfrm>
      </p:grpSpPr>
      <p:sp>
        <p:nvSpPr>
          <p:cNvPr id="2" name="Text Placeholder 2"/>
          <p:cNvSpPr>
            <a:spLocks noGrp="1"/>
          </p:cNvSpPr>
          <p:nvPr>
            <p:ph type="body" sz="half" idx="2"/>
          </p:nvPr>
        </p:nvSpPr>
        <p:spPr>
          <a:xfrm>
            <a:off x="441960" y="1676400"/>
            <a:ext cx="8168640" cy="4511040"/>
          </a:xfrm>
          <a:prstGeom prst="rect">
            <a:avLst/>
          </a:prstGeom>
        </p:spPr>
        <p:txBody>
          <a:bodyPr>
            <a:normAutofit lnSpcReduction="10000"/>
          </a:bodyPr>
          <a:lstStyle>
            <a:lvl1pPr marL="0" indent="0">
              <a:buNone/>
              <a:defRPr/>
            </a:lvl1pPr>
          </a:lstStyle>
          <a:p>
            <a:pPr lvl="0" algn="ctr"/>
            <a:r>
              <a:rPr lang="ja-JP" altLang="en-US" sz="2200" smtClean="0">
                <a:latin typeface="Calibri" panose="020F0502020204030204" pitchFamily="34" charset="0"/>
              </a:rPr>
              <a:t>マスター テキストの書式設定</a:t>
            </a:r>
          </a:p>
        </p:txBody>
      </p:sp>
      <p:sp>
        <p:nvSpPr>
          <p:cNvPr id="3" name="Title 3"/>
          <p:cNvSpPr>
            <a:spLocks noGrp="1"/>
          </p:cNvSpPr>
          <p:nvPr>
            <p:ph type="title"/>
          </p:nvPr>
        </p:nvSpPr>
        <p:spPr>
          <a:xfrm>
            <a:off x="441960" y="304800"/>
            <a:ext cx="8229600" cy="914400"/>
          </a:xfrm>
          <a:prstGeom prst="rect">
            <a:avLst/>
          </a:prstGeom>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41246487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30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a:prstGeom prst="rect">
            <a:avLst/>
          </a:prstGeom>
        </p:spPr>
        <p:txBody>
          <a:body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886200"/>
            <a:ext cx="6400800" cy="1752600"/>
          </a:xfrm>
          <a:prstGeom prst="rect">
            <a:avLst/>
          </a:prstGeom>
          <a:effectLst>
            <a:outerShdw blurRad="25400" dist="25400" dir="2700000" algn="tl" rotWithShape="0">
              <a:prstClr val="black"/>
            </a:outerShdw>
          </a:effectLst>
        </p:spPr>
        <p:txBody>
          <a:bodyPr>
            <a:normAutofit/>
          </a:bodyPr>
          <a:lstStyle>
            <a:lvl1pPr marL="0" indent="0" algn="ctr">
              <a:buNone/>
              <a:defRPr sz="2800">
                <a:solidFill>
                  <a:schemeClr val="bg1"/>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日付プレースホルダー 5"/>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ED654-0E50-4278-A318-A32B12F487D0}" type="slidenum">
              <a:rPr kumimoji="1" lang="ja-JP" altLang="en-US" smtClean="0"/>
              <a:t>‹#›</a:t>
            </a:fld>
            <a:endParaRPr kumimoji="1" lang="ja-JP" altLang="en-US"/>
          </a:p>
        </p:txBody>
      </p:sp>
    </p:spTree>
    <p:extLst>
      <p:ext uri="{BB962C8B-B14F-4D97-AF65-F5344CB8AC3E}">
        <p14:creationId xmlns:p14="http://schemas.microsoft.com/office/powerpoint/2010/main" val="8126859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6678781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ft picture with bullet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447800"/>
            <a:ext cx="4114800" cy="4648200"/>
          </a:xfrm>
          <a:prstGeom prst="rect">
            <a:avLst/>
          </a:prstGeo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8" name="Title 1"/>
          <p:cNvSpPr>
            <a:spLocks noGrp="1"/>
          </p:cNvSpPr>
          <p:nvPr>
            <p:ph type="title"/>
          </p:nvPr>
        </p:nvSpPr>
        <p:spPr>
          <a:xfrm>
            <a:off x="457200" y="381000"/>
            <a:ext cx="8229600" cy="914400"/>
          </a:xfrm>
          <a:prstGeom prst="rect">
            <a:avLst/>
          </a:prstGeom>
        </p:spPr>
        <p:txBody>
          <a:bodyPr/>
          <a:lstStyle/>
          <a:p>
            <a:r>
              <a:rPr lang="ja-JP" altLang="en-US" smtClean="0"/>
              <a:t>マスター タイトルの書式設定</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6416912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ight picture with bullet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178" y="1447800"/>
            <a:ext cx="4114800" cy="4648200"/>
          </a:xfrm>
          <a:prstGeom prst="rect">
            <a:avLst/>
          </a:prstGeo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8" name="Title 1"/>
          <p:cNvSpPr>
            <a:spLocks noGrp="1"/>
          </p:cNvSpPr>
          <p:nvPr>
            <p:ph type="title"/>
          </p:nvPr>
        </p:nvSpPr>
        <p:spPr>
          <a:xfrm>
            <a:off x="457200" y="357477"/>
            <a:ext cx="8229600" cy="937923"/>
          </a:xfrm>
          <a:prstGeom prst="rect">
            <a:avLst/>
          </a:prstGeom>
        </p:spPr>
        <p:txBody>
          <a:bodyPr/>
          <a:lstStyle/>
          <a:p>
            <a:r>
              <a:rPr lang="ja-JP" altLang="en-US" smtClean="0"/>
              <a:t>マスター タイトルの書式設定</a:t>
            </a:r>
            <a:endParaRPr lang="en-US" dirty="0"/>
          </a:p>
        </p:txBody>
      </p:sp>
      <p:sp>
        <p:nvSpPr>
          <p:cNvPr id="5" name="Text Placeholder 4"/>
          <p:cNvSpPr>
            <a:spLocks noGrp="1"/>
          </p:cNvSpPr>
          <p:nvPr>
            <p:ph type="body" sz="quarter" idx="3"/>
          </p:nvPr>
        </p:nvSpPr>
        <p:spPr>
          <a:xfrm>
            <a:off x="457200"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5720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40712859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7" name="Title Placeholder 1"/>
          <p:cNvSpPr txBox="1">
            <a:spLocks/>
          </p:cNvSpPr>
          <p:nvPr/>
        </p:nvSpPr>
        <p:spPr>
          <a:xfrm>
            <a:off x="533400" y="152400"/>
            <a:ext cx="8229600" cy="1066800"/>
          </a:xfrm>
          <a:prstGeom prst="rect">
            <a:avLst/>
          </a:prstGeom>
          <a:effectLst>
            <a:outerShdw blurRad="25400" dist="25400" dir="2700000" algn="tl" rotWithShape="0">
              <a:prstClr val="black"/>
            </a:outerShdw>
          </a:effectLst>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yriad Pro" pitchFamily="34" charset="0"/>
                <a:ea typeface="+mj-ea"/>
                <a:cs typeface="+mj-cs"/>
              </a:defRPr>
            </a:lvl1pPr>
          </a:lstStyle>
          <a:p>
            <a:r>
              <a:rPr lang="en-US" dirty="0" smtClean="0"/>
              <a:t>Click to edit Master title style</a:t>
            </a:r>
            <a:endParaRPr lang="en-US" dirty="0"/>
          </a:p>
        </p:txBody>
      </p:sp>
      <p:sp>
        <p:nvSpPr>
          <p:cNvPr id="8" name="Title 1"/>
          <p:cNvSpPr txBox="1">
            <a:spLocks/>
          </p:cNvSpPr>
          <p:nvPr/>
        </p:nvSpPr>
        <p:spPr>
          <a:xfrm>
            <a:off x="685800" y="2130425"/>
            <a:ext cx="7772400" cy="1470025"/>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latin typeface="Myriad Pro" pitchFamily="34" charset="0"/>
                <a:ea typeface="+mj-ea"/>
                <a:cs typeface="+mj-cs"/>
              </a:defRPr>
            </a:lvl1pPr>
          </a:lstStyle>
          <a:p>
            <a:r>
              <a:rPr lang="en-US" dirty="0" smtClean="0">
                <a:solidFill>
                  <a:schemeClr val="tx1"/>
                </a:solidFill>
                <a:latin typeface="+mj-lt"/>
              </a:rPr>
              <a:t>Click to edit Master title style</a:t>
            </a:r>
            <a:endParaRPr lang="en-US" dirty="0">
              <a:solidFill>
                <a:schemeClr val="tx1"/>
              </a:solidFill>
              <a:latin typeface="+mj-lt"/>
            </a:endParaRPr>
          </a:p>
        </p:txBody>
      </p:sp>
      <p:sp>
        <p:nvSpPr>
          <p:cNvPr id="9" name="Subtitle 2"/>
          <p:cNvSpPr>
            <a:spLocks noGrp="1"/>
          </p:cNvSpPr>
          <p:nvPr>
            <p:ph type="subTitle" idx="1"/>
          </p:nvPr>
        </p:nvSpPr>
        <p:spPr>
          <a:xfrm>
            <a:off x="1371600" y="3886200"/>
            <a:ext cx="6400800" cy="1752600"/>
          </a:xfrm>
          <a:prstGeom prst="rect">
            <a:avLst/>
          </a:prstGeom>
          <a:effectLst/>
        </p:spPr>
        <p:txBody>
          <a:bodyPr>
            <a:normAutofit/>
          </a:bodyPr>
          <a:lstStyle>
            <a:lvl1pPr marL="0" indent="0" algn="ctr">
              <a:buNone/>
              <a:defRPr sz="2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Tree>
    <p:extLst>
      <p:ext uri="{BB962C8B-B14F-4D97-AF65-F5344CB8AC3E}">
        <p14:creationId xmlns:p14="http://schemas.microsoft.com/office/powerpoint/2010/main" val="5482409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295400"/>
            <a:ext cx="8229600" cy="4267200"/>
          </a:xfrm>
          <a:prstGeom prst="rect">
            <a:avLst/>
          </a:prstGeo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5638800"/>
            <a:ext cx="82296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Title 1"/>
          <p:cNvSpPr>
            <a:spLocks noGrp="1"/>
          </p:cNvSpPr>
          <p:nvPr>
            <p:ph type="title"/>
          </p:nvPr>
        </p:nvSpPr>
        <p:spPr>
          <a:xfrm>
            <a:off x="457200" y="258762"/>
            <a:ext cx="8229600" cy="1036638"/>
          </a:xfrm>
          <a:prstGeom prst="rect">
            <a:avLst/>
          </a:prstGeom>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5659363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box side-by-s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4224988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box side-by-side + 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a:prstGeom prst="rect">
            <a:avLst/>
          </a:prstGeo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5262822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7696200" y="6502946"/>
            <a:ext cx="1105680" cy="307777"/>
          </a:xfrm>
          <a:prstGeom prst="rect">
            <a:avLst/>
          </a:prstGeom>
          <a:noFill/>
        </p:spPr>
        <p:txBody>
          <a:bodyPr wrap="square" rtlCol="0">
            <a:spAutoFit/>
          </a:bodyPr>
          <a:lstStyle/>
          <a:p>
            <a:pPr algn="r"/>
            <a:fld id="{60FF15B5-A97F-4410-8223-FFD69BAB2ADB}" type="slidenum">
              <a:rPr lang="en-US" sz="1400" b="1" smtClean="0">
                <a:solidFill>
                  <a:srgbClr val="3B7CFF"/>
                </a:solidFill>
                <a:latin typeface="Myriad Pro" pitchFamily="34" charset="0"/>
              </a:rPr>
              <a:t>‹#›</a:t>
            </a:fld>
            <a:endParaRPr lang="en-US" sz="1400" b="1" dirty="0">
              <a:solidFill>
                <a:srgbClr val="3B7CFF"/>
              </a:solidFill>
              <a:latin typeface="Myriad Pro" pitchFamily="34" charset="0"/>
            </a:endParaRPr>
          </a:p>
        </p:txBody>
      </p:sp>
      <p:sp>
        <p:nvSpPr>
          <p:cNvPr id="4" name="Title Placeholder 3"/>
          <p:cNvSpPr>
            <a:spLocks noGrp="1"/>
          </p:cNvSpPr>
          <p:nvPr>
            <p:ph type="title"/>
          </p:nvPr>
        </p:nvSpPr>
        <p:spPr>
          <a:xfrm>
            <a:off x="685800" y="228600"/>
            <a:ext cx="7886700" cy="1006475"/>
          </a:xfrm>
          <a:prstGeom prst="rect">
            <a:avLst/>
          </a:prstGeom>
          <a:effectLst>
            <a:outerShdw blurRad="25400" dist="25400" dir="2700000" algn="ctr" rotWithShape="0">
              <a:srgbClr val="000000"/>
            </a:outerShdw>
          </a:effectLst>
        </p:spPr>
        <p:txBody>
          <a:bodyPr vert="horz" lIns="91440" tIns="45720" rIns="91440" bIns="45720" rtlCol="0" anchor="ctr">
            <a:normAutofit/>
          </a:bodyPr>
          <a:lstStyle/>
          <a:p>
            <a:r>
              <a:rPr lang="ja-JP" altLang="en-US" smtClean="0"/>
              <a:t>マスター タイトルの書式設定</a:t>
            </a:r>
            <a:endParaRPr lang="en-US" dirty="0"/>
          </a:p>
        </p:txBody>
      </p:sp>
      <p:pic>
        <p:nvPicPr>
          <p:cNvPr id="8" name="図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40406" y="335793"/>
            <a:ext cx="1261474" cy="792088"/>
          </a:xfrm>
          <a:prstGeom prst="rect">
            <a:avLst/>
          </a:prstGeom>
        </p:spPr>
      </p:pic>
      <p:sp>
        <p:nvSpPr>
          <p:cNvPr id="6" name="日付プレースホルダー 5"/>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7" name="フッター プレースホルダー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9" name="スライド番号プレースホルダー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ED654-0E50-4278-A318-A32B12F487D0}" type="slidenum">
              <a:rPr kumimoji="1" lang="ja-JP" altLang="en-US" smtClean="0"/>
              <a:t>‹#›</a:t>
            </a:fld>
            <a:endParaRPr kumimoji="1" lang="ja-JP" altLang="en-US"/>
          </a:p>
        </p:txBody>
      </p:sp>
    </p:spTree>
    <p:extLst>
      <p:ext uri="{BB962C8B-B14F-4D97-AF65-F5344CB8AC3E}">
        <p14:creationId xmlns:p14="http://schemas.microsoft.com/office/powerpoint/2010/main" val="24246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3200" b="1"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Tx/>
        <a:buBlip>
          <a:blip r:embed="rId17"/>
        </a:buBlip>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18"/>
        </a:buBlip>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17"/>
        </a:buBlip>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18"/>
        </a:buBlip>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17"/>
        </a:buBlip>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333045"/>
            <a:ext cx="7772400" cy="2059885"/>
          </a:xfrm>
        </p:spPr>
        <p:txBody>
          <a:bodyPr>
            <a:noAutofit/>
          </a:bodyPr>
          <a:lstStyle/>
          <a:p>
            <a:r>
              <a:rPr lang="en-US" altLang="ja-JP" sz="6600" dirty="0"/>
              <a:t>TMT</a:t>
            </a:r>
            <a:r>
              <a:rPr lang="ja-JP" altLang="en-US" sz="6600" dirty="0"/>
              <a:t>第一期観測装置</a:t>
            </a:r>
            <a:r>
              <a:rPr lang="en-US" altLang="ja-JP" sz="6600" dirty="0"/>
              <a:t>WFOS</a:t>
            </a:r>
            <a:r>
              <a:rPr lang="ja-JP" altLang="en-US" sz="6600" dirty="0"/>
              <a:t>の近況報告</a:t>
            </a:r>
            <a:endParaRPr kumimoji="1" lang="ja-JP" altLang="en-US" sz="6600" dirty="0"/>
          </a:p>
        </p:txBody>
      </p:sp>
      <p:sp>
        <p:nvSpPr>
          <p:cNvPr id="3" name="サブタイトル 2"/>
          <p:cNvSpPr>
            <a:spLocks noGrp="1"/>
          </p:cNvSpPr>
          <p:nvPr>
            <p:ph type="subTitle" idx="1"/>
          </p:nvPr>
        </p:nvSpPr>
        <p:spPr>
          <a:xfrm>
            <a:off x="1371600" y="4663440"/>
            <a:ext cx="7232848" cy="1752600"/>
          </a:xfrm>
        </p:spPr>
        <p:txBody>
          <a:bodyPr>
            <a:normAutofit/>
          </a:bodyPr>
          <a:lstStyle/>
          <a:p>
            <a:r>
              <a:rPr lang="zh-TW" altLang="en-US" sz="2800" dirty="0">
                <a:latin typeface="ＭＳ Ｐゴシック" panose="020B0600070205080204" pitchFamily="50" charset="-128"/>
                <a:ea typeface="ＭＳ Ｐゴシック" panose="020B0600070205080204" pitchFamily="50" charset="-128"/>
              </a:rPr>
              <a:t>尾崎</a:t>
            </a:r>
            <a:r>
              <a:rPr lang="zh-TW" altLang="en-US" sz="2800" dirty="0" smtClean="0">
                <a:latin typeface="ＭＳ Ｐゴシック" panose="020B0600070205080204" pitchFamily="50" charset="-128"/>
                <a:ea typeface="ＭＳ Ｐゴシック" panose="020B0600070205080204" pitchFamily="50" charset="-128"/>
              </a:rPr>
              <a:t>忍夫（</a:t>
            </a:r>
            <a:r>
              <a:rPr lang="zh-TW" altLang="en-US" sz="2800" dirty="0">
                <a:latin typeface="ＭＳ Ｐゴシック" panose="020B0600070205080204" pitchFamily="50" charset="-128"/>
                <a:ea typeface="ＭＳ Ｐゴシック" panose="020B0600070205080204" pitchFamily="50" charset="-128"/>
              </a:rPr>
              <a:t>国立天文台</a:t>
            </a:r>
            <a:r>
              <a:rPr lang="zh-TW" altLang="en-US" sz="2800" dirty="0" smtClean="0">
                <a:latin typeface="ＭＳ Ｐゴシック" panose="020B0600070205080204" pitchFamily="50" charset="-128"/>
                <a:ea typeface="ＭＳ Ｐゴシック" panose="020B0600070205080204" pitchFamily="50" charset="-128"/>
              </a:rPr>
              <a:t>）</a:t>
            </a:r>
            <a:endParaRPr lang="zh-TW"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63882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t>技術課題１：</a:t>
            </a:r>
            <a:r>
              <a:rPr kumimoji="1" lang="ja-JP" altLang="en-US" sz="4000" dirty="0" smtClean="0"/>
              <a:t>大口径</a:t>
            </a:r>
            <a:r>
              <a:rPr lang="ja-JP" altLang="en-US" sz="4000" dirty="0"/>
              <a:t>硝材</a:t>
            </a:r>
            <a:endParaRPr kumimoji="1" lang="ja-JP" altLang="en-US" sz="4000" dirty="0"/>
          </a:p>
        </p:txBody>
      </p:sp>
      <p:sp>
        <p:nvSpPr>
          <p:cNvPr id="3" name="コンテンツ プレースホルダー 2"/>
          <p:cNvSpPr>
            <a:spLocks noGrp="1"/>
          </p:cNvSpPr>
          <p:nvPr>
            <p:ph idx="1"/>
          </p:nvPr>
        </p:nvSpPr>
        <p:spPr>
          <a:xfrm>
            <a:off x="457200" y="1600200"/>
            <a:ext cx="8229600" cy="2116831"/>
          </a:xfrm>
        </p:spPr>
        <p:txBody>
          <a:bodyPr>
            <a:normAutofit/>
          </a:bodyPr>
          <a:lstStyle/>
          <a:p>
            <a:pPr>
              <a:lnSpc>
                <a:spcPct val="110000"/>
              </a:lnSpc>
            </a:pPr>
            <a:r>
              <a:rPr lang="en-US" altLang="ja-JP" dirty="0"/>
              <a:t>Hellma materials</a:t>
            </a:r>
            <a:r>
              <a:rPr lang="ja-JP" altLang="en-US" dirty="0"/>
              <a:t>（ドイツ）が</a:t>
            </a:r>
            <a:r>
              <a:rPr lang="en-US" altLang="ja-JP" dirty="0"/>
              <a:t>φ440mm, t320mm</a:t>
            </a:r>
            <a:r>
              <a:rPr lang="ja-JP" altLang="en-US" dirty="0"/>
              <a:t>の蛍石結晶の製造に成功</a:t>
            </a:r>
            <a:endParaRPr lang="en-US" altLang="ja-JP" dirty="0"/>
          </a:p>
          <a:p>
            <a:pPr>
              <a:lnSpc>
                <a:spcPct val="110000"/>
              </a:lnSpc>
            </a:pPr>
            <a:r>
              <a:rPr lang="ja-JP" altLang="en-US" dirty="0"/>
              <a:t>一般光学ガラスも</a:t>
            </a:r>
            <a:r>
              <a:rPr lang="en-US" altLang="ja-JP" dirty="0"/>
              <a:t>φ400mm</a:t>
            </a:r>
            <a:r>
              <a:rPr lang="ja-JP" altLang="en-US" dirty="0"/>
              <a:t>以上となると限られた種類しか利用できない。</a:t>
            </a:r>
            <a:endParaRPr lang="en-US" altLang="ja-JP" dirty="0"/>
          </a:p>
        </p:txBody>
      </p:sp>
      <p:pic>
        <p:nvPicPr>
          <p:cNvPr id="4" name="Picture 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08898"/>
            <a:ext cx="4536504" cy="2900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875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技術課題２：大口径蛍石レンズ製造</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蛍石は熱膨張係数が大きく、かつ脆性</a:t>
            </a:r>
            <a:endParaRPr kumimoji="1" lang="en-US" altLang="ja-JP" dirty="0" smtClean="0"/>
          </a:p>
          <a:p>
            <a:r>
              <a:rPr lang="ja-JP" altLang="en-US" dirty="0" smtClean="0"/>
              <a:t>加工に際して注意が必要</a:t>
            </a:r>
            <a:endParaRPr lang="en-US" altLang="ja-JP" dirty="0" smtClean="0"/>
          </a:p>
          <a:p>
            <a:pPr lvl="1"/>
            <a:r>
              <a:rPr lang="ja-JP" altLang="en-US" dirty="0" smtClean="0"/>
              <a:t>研磨時の温度管理</a:t>
            </a:r>
            <a:endParaRPr lang="en-US" altLang="ja-JP" dirty="0" smtClean="0"/>
          </a:p>
          <a:p>
            <a:pPr lvl="1"/>
            <a:r>
              <a:rPr kumimoji="1" lang="ja-JP" altLang="en-US" dirty="0" smtClean="0"/>
              <a:t>ＡＲコーティング時の昇温・降温スピード</a:t>
            </a:r>
            <a:endParaRPr kumimoji="1" lang="en-US" altLang="ja-JP" dirty="0" smtClean="0"/>
          </a:p>
          <a:p>
            <a:r>
              <a:rPr lang="ja-JP" altLang="en-US" dirty="0" smtClean="0"/>
              <a:t>一度は実物大の試作を行う必要がある。</a:t>
            </a:r>
            <a:endParaRPr kumimoji="1" lang="ja-JP" altLang="en-US" dirty="0"/>
          </a:p>
        </p:txBody>
      </p:sp>
    </p:spTree>
    <p:extLst>
      <p:ext uri="{BB962C8B-B14F-4D97-AF65-F5344CB8AC3E}">
        <p14:creationId xmlns:p14="http://schemas.microsoft.com/office/powerpoint/2010/main" val="781944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5007696" y="3526971"/>
            <a:ext cx="4124399" cy="3303334"/>
            <a:chOff x="5056113" y="3140710"/>
            <a:chExt cx="4124399" cy="3303334"/>
          </a:xfrm>
        </p:grpSpPr>
        <p:pic>
          <p:nvPicPr>
            <p:cNvPr id="1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099" t="9489" r="10834" b="6741"/>
            <a:stretch/>
          </p:blipFill>
          <p:spPr bwMode="auto">
            <a:xfrm>
              <a:off x="5181949" y="3140710"/>
              <a:ext cx="3998563" cy="330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直線矢印コネクタ 10"/>
            <p:cNvCxnSpPr/>
            <p:nvPr/>
          </p:nvCxnSpPr>
          <p:spPr>
            <a:xfrm>
              <a:off x="5345038" y="3774638"/>
              <a:ext cx="0" cy="1368425"/>
            </a:xfrm>
            <a:prstGeom prst="straightConnector1">
              <a:avLst/>
            </a:prstGeom>
            <a:ln>
              <a:headEnd type="arrow" w="med" len="med"/>
              <a:tailEnd type="arrow"/>
            </a:ln>
          </p:spPr>
          <p:style>
            <a:lnRef idx="1">
              <a:schemeClr val="dk1"/>
            </a:lnRef>
            <a:fillRef idx="0">
              <a:schemeClr val="dk1"/>
            </a:fillRef>
            <a:effectRef idx="0">
              <a:schemeClr val="dk1"/>
            </a:effectRef>
            <a:fontRef idx="minor">
              <a:schemeClr val="tx1"/>
            </a:fontRef>
          </p:style>
        </p:cxnSp>
        <p:sp>
          <p:nvSpPr>
            <p:cNvPr id="12" name="テキスト ボックス 3"/>
            <p:cNvSpPr txBox="1">
              <a:spLocks noChangeArrowheads="1"/>
            </p:cNvSpPr>
            <p:nvPr/>
          </p:nvSpPr>
          <p:spPr bwMode="auto">
            <a:xfrm rot="-5400000">
              <a:off x="4665588" y="4165163"/>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a:t>287mm</a:t>
              </a:r>
              <a:endParaRPr lang="ja-JP" altLang="en-US" sz="1400"/>
            </a:p>
          </p:txBody>
        </p:sp>
        <p:sp>
          <p:nvSpPr>
            <p:cNvPr id="13" name="テキスト ボックス 12"/>
            <p:cNvSpPr txBox="1"/>
            <p:nvPr/>
          </p:nvSpPr>
          <p:spPr>
            <a:xfrm>
              <a:off x="5580112" y="4287124"/>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14" name="テキスト ボックス 13"/>
            <p:cNvSpPr txBox="1"/>
            <p:nvPr/>
          </p:nvSpPr>
          <p:spPr>
            <a:xfrm>
              <a:off x="6660232" y="4328286"/>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15" name="テキスト ボックス 14"/>
            <p:cNvSpPr txBox="1"/>
            <p:nvPr/>
          </p:nvSpPr>
          <p:spPr>
            <a:xfrm>
              <a:off x="7164288" y="4361735"/>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16" name="テキスト ボックス 15"/>
            <p:cNvSpPr txBox="1"/>
            <p:nvPr/>
          </p:nvSpPr>
          <p:spPr>
            <a:xfrm>
              <a:off x="6804248" y="6021288"/>
              <a:ext cx="1152128" cy="369332"/>
            </a:xfrm>
            <a:prstGeom prst="rect">
              <a:avLst/>
            </a:prstGeom>
            <a:solidFill>
              <a:schemeClr val="bg1"/>
            </a:solidFill>
          </p:spPr>
          <p:txBody>
            <a:bodyPr wrap="square" rtlCol="0">
              <a:spAutoFit/>
            </a:bodyPr>
            <a:lstStyle/>
            <a:p>
              <a:r>
                <a:rPr kumimoji="1" lang="en-US" altLang="ja-JP" dirty="0" smtClean="0"/>
                <a:t>ESI</a:t>
              </a:r>
              <a:endParaRPr kumimoji="1" lang="ja-JP" altLang="en-US" dirty="0"/>
            </a:p>
          </p:txBody>
        </p:sp>
      </p:grpSp>
      <p:sp>
        <p:nvSpPr>
          <p:cNvPr id="2" name="タイトル 1"/>
          <p:cNvSpPr>
            <a:spLocks noGrp="1"/>
          </p:cNvSpPr>
          <p:nvPr>
            <p:ph type="title"/>
          </p:nvPr>
        </p:nvSpPr>
        <p:spPr/>
        <p:txBody>
          <a:bodyPr>
            <a:normAutofit fontScale="90000"/>
          </a:bodyPr>
          <a:lstStyle/>
          <a:p>
            <a:r>
              <a:rPr kumimoji="1" lang="ja-JP" altLang="en-US" dirty="0" smtClean="0"/>
              <a:t>技術課題３：</a:t>
            </a:r>
            <a:r>
              <a:rPr kumimoji="1" lang="en-US" altLang="ja-JP" dirty="0" smtClean="0"/>
              <a:t/>
            </a:r>
            <a:br>
              <a:rPr kumimoji="1" lang="en-US" altLang="ja-JP" dirty="0" smtClean="0"/>
            </a:br>
            <a:r>
              <a:rPr kumimoji="1" lang="ja-JP" altLang="en-US" dirty="0" smtClean="0"/>
              <a:t>大口径レンズの保持機構</a:t>
            </a:r>
            <a:endParaRPr kumimoji="1" lang="ja-JP" altLang="en-US" dirty="0"/>
          </a:p>
        </p:txBody>
      </p:sp>
      <p:sp>
        <p:nvSpPr>
          <p:cNvPr id="3" name="コンテンツ プレースホルダー 2"/>
          <p:cNvSpPr>
            <a:spLocks noGrp="1"/>
          </p:cNvSpPr>
          <p:nvPr>
            <p:ph idx="1"/>
          </p:nvPr>
        </p:nvSpPr>
        <p:spPr>
          <a:xfrm>
            <a:off x="467544" y="1700808"/>
            <a:ext cx="8229600" cy="1728192"/>
          </a:xfrm>
        </p:spPr>
        <p:txBody>
          <a:bodyPr>
            <a:normAutofit fontScale="62500" lnSpcReduction="20000"/>
          </a:bodyPr>
          <a:lstStyle/>
          <a:p>
            <a:pPr>
              <a:lnSpc>
                <a:spcPct val="120000"/>
              </a:lnSpc>
            </a:pPr>
            <a:r>
              <a:rPr lang="en-US" altLang="ja-JP" dirty="0" smtClean="0"/>
              <a:t>WFOS</a:t>
            </a:r>
            <a:r>
              <a:rPr lang="ja-JP" altLang="en-US" dirty="0" smtClean="0"/>
              <a:t>カメラレンズシステムには蛍石レンズと石英レンズが複数使用される。</a:t>
            </a:r>
            <a:endParaRPr lang="en-US" altLang="ja-JP" dirty="0" smtClean="0"/>
          </a:p>
          <a:p>
            <a:pPr>
              <a:lnSpc>
                <a:spcPct val="120000"/>
              </a:lnSpc>
            </a:pPr>
            <a:r>
              <a:rPr lang="ja-JP" altLang="en-US" dirty="0" smtClean="0"/>
              <a:t>蛍石と石英の熱膨張係数は　</a:t>
            </a:r>
            <a:r>
              <a:rPr lang="en-US" altLang="ja-JP" dirty="0" smtClean="0"/>
              <a:t>18.5×10</a:t>
            </a:r>
            <a:r>
              <a:rPr lang="en-US" altLang="ja-JP" baseline="30000" dirty="0" smtClean="0"/>
              <a:t>-6</a:t>
            </a:r>
            <a:r>
              <a:rPr lang="en-US" altLang="ja-JP" dirty="0" smtClean="0"/>
              <a:t>/K</a:t>
            </a:r>
            <a:r>
              <a:rPr lang="ja-JP" altLang="en-US" dirty="0" smtClean="0"/>
              <a:t>　と　</a:t>
            </a:r>
            <a:r>
              <a:rPr lang="en-US" altLang="ja-JP" dirty="0" smtClean="0"/>
              <a:t>0.55×10</a:t>
            </a:r>
            <a:r>
              <a:rPr lang="en-US" altLang="ja-JP" baseline="30000" dirty="0" smtClean="0"/>
              <a:t>-6</a:t>
            </a:r>
            <a:r>
              <a:rPr lang="en-US" altLang="ja-JP" dirty="0" smtClean="0"/>
              <a:t>/K</a:t>
            </a:r>
            <a:endParaRPr lang="en-US" altLang="ja-JP" dirty="0"/>
          </a:p>
          <a:p>
            <a:pPr lvl="1">
              <a:lnSpc>
                <a:spcPct val="120000"/>
              </a:lnSpc>
            </a:pPr>
            <a:r>
              <a:rPr lang="ja-JP" altLang="en-US" dirty="0"/>
              <a:t>２０℃の温度変化、サイズ</a:t>
            </a:r>
            <a:r>
              <a:rPr lang="en-US" altLang="ja-JP" dirty="0"/>
              <a:t>420mm</a:t>
            </a:r>
            <a:r>
              <a:rPr lang="ja-JP" altLang="en-US" dirty="0"/>
              <a:t> </a:t>
            </a:r>
            <a:r>
              <a:rPr lang="en-US" altLang="ja-JP" dirty="0"/>
              <a:t>=&gt; </a:t>
            </a:r>
            <a:r>
              <a:rPr lang="en-US" altLang="ja-JP" dirty="0" smtClean="0"/>
              <a:t>0.155mm</a:t>
            </a:r>
            <a:r>
              <a:rPr lang="ja-JP" altLang="en-US" dirty="0" smtClean="0"/>
              <a:t>　と　</a:t>
            </a:r>
            <a:r>
              <a:rPr lang="en-US" altLang="ja-JP" dirty="0" smtClean="0"/>
              <a:t>0.05mm</a:t>
            </a:r>
            <a:r>
              <a:rPr lang="ja-JP" altLang="en-US" dirty="0" smtClean="0"/>
              <a:t>の変化</a:t>
            </a:r>
            <a:endParaRPr kumimoji="1" lang="en-US" altLang="ja-JP" dirty="0" smtClean="0"/>
          </a:p>
          <a:p>
            <a:pPr>
              <a:lnSpc>
                <a:spcPct val="120000"/>
              </a:lnSpc>
            </a:pPr>
            <a:r>
              <a:rPr kumimoji="1" lang="ja-JP" altLang="en-US" dirty="0" smtClean="0"/>
              <a:t>直径</a:t>
            </a:r>
            <a:r>
              <a:rPr kumimoji="1" lang="en-US" altLang="ja-JP" dirty="0" smtClean="0"/>
              <a:t>300mm</a:t>
            </a:r>
            <a:r>
              <a:rPr kumimoji="1" lang="ja-JP" altLang="en-US" dirty="0" smtClean="0"/>
              <a:t>程度の蛍石レンズは既に天体観測装置に利用されて</a:t>
            </a:r>
            <a:r>
              <a:rPr lang="ja-JP" altLang="en-US" dirty="0"/>
              <a:t>いる</a:t>
            </a:r>
            <a:r>
              <a:rPr lang="ja-JP" altLang="en-US" dirty="0" smtClean="0"/>
              <a:t>。</a:t>
            </a:r>
            <a:endParaRPr lang="en-US" altLang="ja-JP" dirty="0" smtClean="0"/>
          </a:p>
          <a:p>
            <a:pPr>
              <a:lnSpc>
                <a:spcPct val="120000"/>
              </a:lnSpc>
            </a:pPr>
            <a:r>
              <a:rPr lang="ja-JP" altLang="en-US" dirty="0" smtClean="0"/>
              <a:t>温度変化を補償する機構も考案されていて、実用化されている。</a:t>
            </a:r>
            <a:endParaRPr kumimoji="1" lang="en-US" altLang="ja-JP" dirty="0" smtClean="0"/>
          </a:p>
        </p:txBody>
      </p:sp>
      <p:grpSp>
        <p:nvGrpSpPr>
          <p:cNvPr id="19" name="グループ化 18"/>
          <p:cNvGrpSpPr/>
          <p:nvPr/>
        </p:nvGrpSpPr>
        <p:grpSpPr>
          <a:xfrm>
            <a:off x="251520" y="3561809"/>
            <a:ext cx="4473580" cy="3268340"/>
            <a:chOff x="242436" y="3170594"/>
            <a:chExt cx="4473580" cy="3268340"/>
          </a:xfrm>
        </p:grpSpPr>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l="12933" r="18871" b="15886"/>
            <a:stretch>
              <a:fillRect/>
            </a:stretch>
          </p:blipFill>
          <p:spPr bwMode="auto">
            <a:xfrm>
              <a:off x="539303" y="3170594"/>
              <a:ext cx="4176713"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755327" y="4826778"/>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7" name="テキスト ボックス 6"/>
            <p:cNvSpPr txBox="1"/>
            <p:nvPr/>
          </p:nvSpPr>
          <p:spPr>
            <a:xfrm>
              <a:off x="1907455" y="4826778"/>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8" name="テキスト ボックス 7"/>
            <p:cNvSpPr txBox="1"/>
            <p:nvPr/>
          </p:nvSpPr>
          <p:spPr>
            <a:xfrm>
              <a:off x="2555527" y="4826778"/>
              <a:ext cx="792088" cy="276999"/>
            </a:xfrm>
            <a:prstGeom prst="rect">
              <a:avLst/>
            </a:prstGeom>
            <a:noFill/>
          </p:spPr>
          <p:txBody>
            <a:bodyPr wrap="square" rtlCol="0">
              <a:spAutoFit/>
            </a:bodyPr>
            <a:lstStyle/>
            <a:p>
              <a:r>
                <a:rPr lang="ja-JP" altLang="en-US" sz="1200" dirty="0"/>
                <a:t>蛍石</a:t>
              </a:r>
              <a:endParaRPr kumimoji="1" lang="ja-JP" altLang="en-US" sz="1200" dirty="0"/>
            </a:p>
          </p:txBody>
        </p:sp>
        <p:sp>
          <p:nvSpPr>
            <p:cNvPr id="9" name="テキスト ボックス 8"/>
            <p:cNvSpPr txBox="1"/>
            <p:nvPr/>
          </p:nvSpPr>
          <p:spPr>
            <a:xfrm>
              <a:off x="1727435" y="6069602"/>
              <a:ext cx="1152128" cy="369332"/>
            </a:xfrm>
            <a:prstGeom prst="rect">
              <a:avLst/>
            </a:prstGeom>
            <a:noFill/>
          </p:spPr>
          <p:txBody>
            <a:bodyPr wrap="square" rtlCol="0">
              <a:spAutoFit/>
            </a:bodyPr>
            <a:lstStyle/>
            <a:p>
              <a:r>
                <a:rPr kumimoji="1" lang="en-US" altLang="ja-JP" dirty="0" smtClean="0"/>
                <a:t>DEIMOS</a:t>
              </a:r>
              <a:endParaRPr kumimoji="1" lang="ja-JP" altLang="en-US" dirty="0"/>
            </a:p>
          </p:txBody>
        </p:sp>
        <p:cxnSp>
          <p:nvCxnSpPr>
            <p:cNvPr id="17" name="直線矢印コネクタ 16"/>
            <p:cNvCxnSpPr/>
            <p:nvPr/>
          </p:nvCxnSpPr>
          <p:spPr>
            <a:xfrm>
              <a:off x="531361" y="3935923"/>
              <a:ext cx="0" cy="1826959"/>
            </a:xfrm>
            <a:prstGeom prst="straightConnector1">
              <a:avLst/>
            </a:prstGeom>
            <a:ln>
              <a:headEnd type="arrow" w="med" len="med"/>
              <a:tailEnd type="arrow"/>
            </a:ln>
          </p:spPr>
          <p:style>
            <a:lnRef idx="1">
              <a:schemeClr val="dk1"/>
            </a:lnRef>
            <a:fillRef idx="0">
              <a:schemeClr val="dk1"/>
            </a:fillRef>
            <a:effectRef idx="0">
              <a:schemeClr val="dk1"/>
            </a:effectRef>
            <a:fontRef idx="minor">
              <a:schemeClr val="tx1"/>
            </a:fontRef>
          </p:style>
        </p:cxnSp>
        <p:sp>
          <p:nvSpPr>
            <p:cNvPr id="18" name="テキスト ボックス 3"/>
            <p:cNvSpPr txBox="1">
              <a:spLocks noChangeArrowheads="1"/>
            </p:cNvSpPr>
            <p:nvPr/>
          </p:nvSpPr>
          <p:spPr bwMode="auto">
            <a:xfrm rot="-5400000">
              <a:off x="-148089" y="4326448"/>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400" dirty="0" smtClean="0"/>
                <a:t>300mm</a:t>
              </a:r>
              <a:endParaRPr lang="ja-JP" altLang="en-US" sz="1400" dirty="0"/>
            </a:p>
          </p:txBody>
        </p:sp>
      </p:grpSp>
    </p:spTree>
    <p:extLst>
      <p:ext uri="{BB962C8B-B14F-4D97-AF65-F5344CB8AC3E}">
        <p14:creationId xmlns:p14="http://schemas.microsoft.com/office/powerpoint/2010/main" val="2872035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技術課題４：光学性能評価手法</a:t>
            </a:r>
            <a:endParaRPr kumimoji="1" lang="ja-JP" altLang="en-US" dirty="0"/>
          </a:p>
        </p:txBody>
      </p:sp>
      <p:sp>
        <p:nvSpPr>
          <p:cNvPr id="3" name="コンテンツ プレースホルダー 2"/>
          <p:cNvSpPr>
            <a:spLocks noGrp="1"/>
          </p:cNvSpPr>
          <p:nvPr>
            <p:ph idx="1"/>
          </p:nvPr>
        </p:nvSpPr>
        <p:spPr>
          <a:xfrm>
            <a:off x="457200" y="1412777"/>
            <a:ext cx="8229600" cy="1670148"/>
          </a:xfrm>
        </p:spPr>
        <p:txBody>
          <a:bodyPr>
            <a:normAutofit fontScale="62500" lnSpcReduction="20000"/>
          </a:bodyPr>
          <a:lstStyle/>
          <a:p>
            <a:pPr>
              <a:lnSpc>
                <a:spcPct val="120000"/>
              </a:lnSpc>
            </a:pPr>
            <a:r>
              <a:rPr lang="en-US" altLang="ja-JP" smtClean="0"/>
              <a:t>WFOS</a:t>
            </a:r>
            <a:r>
              <a:rPr kumimoji="1" lang="ja-JP" altLang="en-US" smtClean="0"/>
              <a:t>カメラレンズ</a:t>
            </a:r>
            <a:r>
              <a:rPr kumimoji="1" lang="ja-JP" altLang="en-US" dirty="0" smtClean="0"/>
              <a:t>で多く用いられる蛍石と石英の屈折率温度依存性は大きく逆符号</a:t>
            </a:r>
            <a:endParaRPr kumimoji="1" lang="en-US" altLang="ja-JP" dirty="0" smtClean="0"/>
          </a:p>
          <a:p>
            <a:pPr>
              <a:lnSpc>
                <a:spcPct val="120000"/>
              </a:lnSpc>
            </a:pPr>
            <a:r>
              <a:rPr kumimoji="1" lang="ja-JP" altLang="en-US" dirty="0" smtClean="0"/>
              <a:t>光学性能の温度依存性が大きいと予想される</a:t>
            </a:r>
            <a:endParaRPr kumimoji="1" lang="en-US" altLang="ja-JP" dirty="0" smtClean="0"/>
          </a:p>
          <a:p>
            <a:pPr>
              <a:lnSpc>
                <a:spcPct val="120000"/>
              </a:lnSpc>
            </a:pPr>
            <a:r>
              <a:rPr lang="ja-JP" altLang="en-US" dirty="0" smtClean="0"/>
              <a:t>最終光学性能は運用温度である</a:t>
            </a:r>
            <a:r>
              <a:rPr lang="en-US" altLang="ja-JP" dirty="0" smtClean="0"/>
              <a:t>0</a:t>
            </a:r>
            <a:r>
              <a:rPr lang="ja-JP" altLang="en-US" dirty="0" smtClean="0"/>
              <a:t>℃で評価したい。</a:t>
            </a:r>
            <a:endParaRPr lang="en-US" altLang="ja-JP" dirty="0" smtClean="0"/>
          </a:p>
          <a:p>
            <a:pPr>
              <a:lnSpc>
                <a:spcPct val="120000"/>
              </a:lnSpc>
            </a:pPr>
            <a:r>
              <a:rPr lang="ja-JP" altLang="en-US" dirty="0"/>
              <a:t>とはいえ</a:t>
            </a:r>
            <a:r>
              <a:rPr kumimoji="1" lang="ja-JP" altLang="en-US" dirty="0" smtClean="0"/>
              <a:t>組立調整段階では室温で評価したい。</a:t>
            </a:r>
            <a:endParaRPr kumimoji="1" lang="ja-JP" altLang="en-US" dirty="0"/>
          </a:p>
        </p:txBody>
      </p:sp>
      <p:pic>
        <p:nvPicPr>
          <p:cNvPr id="5" name="Picture 4" descr="IMG_03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082925"/>
            <a:ext cx="4445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508104" y="4293096"/>
            <a:ext cx="3312368" cy="646331"/>
          </a:xfrm>
          <a:prstGeom prst="rect">
            <a:avLst/>
          </a:prstGeom>
          <a:noFill/>
        </p:spPr>
        <p:txBody>
          <a:bodyPr wrap="square" rtlCol="0">
            <a:spAutoFit/>
          </a:bodyPr>
          <a:lstStyle/>
          <a:p>
            <a:r>
              <a:rPr lang="en-US" altLang="ja-JP" dirty="0" smtClean="0"/>
              <a:t>JAXA</a:t>
            </a:r>
            <a:r>
              <a:rPr lang="ja-JP" altLang="en-US" dirty="0" smtClean="0"/>
              <a:t>の大型恒温室</a:t>
            </a:r>
            <a:endParaRPr lang="en-US" altLang="ja-JP" dirty="0" smtClean="0"/>
          </a:p>
          <a:p>
            <a:r>
              <a:rPr kumimoji="1" lang="en-US" altLang="ja-JP" dirty="0" smtClean="0"/>
              <a:t>W3m x D4m x H2.6m</a:t>
            </a:r>
            <a:endParaRPr kumimoji="1" lang="ja-JP" altLang="en-US" dirty="0"/>
          </a:p>
        </p:txBody>
      </p:sp>
    </p:spTree>
    <p:extLst>
      <p:ext uri="{BB962C8B-B14F-4D97-AF65-F5344CB8AC3E}">
        <p14:creationId xmlns:p14="http://schemas.microsoft.com/office/powerpoint/2010/main" val="3633424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カメラレンズに用いる蛍石</a:t>
            </a:r>
            <a:endParaRPr kumimoji="1" lang="ja-JP" altLang="en-US" dirty="0"/>
          </a:p>
        </p:txBody>
      </p:sp>
      <p:sp>
        <p:nvSpPr>
          <p:cNvPr id="3" name="コンテンツ プレースホルダー 2"/>
          <p:cNvSpPr>
            <a:spLocks noGrp="1"/>
          </p:cNvSpPr>
          <p:nvPr>
            <p:ph idx="1"/>
          </p:nvPr>
        </p:nvSpPr>
        <p:spPr>
          <a:xfrm>
            <a:off x="457200" y="1600201"/>
            <a:ext cx="8686800" cy="2188839"/>
          </a:xfrm>
        </p:spPr>
        <p:txBody>
          <a:bodyPr>
            <a:normAutofit fontScale="85000" lnSpcReduction="20000"/>
          </a:bodyPr>
          <a:lstStyle/>
          <a:p>
            <a:pPr>
              <a:lnSpc>
                <a:spcPct val="120000"/>
              </a:lnSpc>
            </a:pPr>
            <a:r>
              <a:rPr kumimoji="1" lang="en-US" altLang="ja-JP" dirty="0" smtClean="0"/>
              <a:t>WFOS</a:t>
            </a:r>
            <a:r>
              <a:rPr kumimoji="1" lang="ja-JP" altLang="en-US" dirty="0" smtClean="0"/>
              <a:t>カメラレンズの直径は</a:t>
            </a:r>
            <a:r>
              <a:rPr kumimoji="1" lang="en-US" altLang="ja-JP" dirty="0" smtClean="0"/>
              <a:t>~440mm</a:t>
            </a:r>
          </a:p>
          <a:p>
            <a:pPr>
              <a:lnSpc>
                <a:spcPct val="120000"/>
              </a:lnSpc>
            </a:pPr>
            <a:r>
              <a:rPr lang="ja-JP" altLang="en-US" dirty="0"/>
              <a:t>収差補正のため</a:t>
            </a:r>
            <a:r>
              <a:rPr lang="ja-JP" altLang="en-US" dirty="0" smtClean="0"/>
              <a:t>に</a:t>
            </a:r>
            <a:r>
              <a:rPr lang="ja-JP" altLang="en-US" dirty="0"/>
              <a:t>蛍</a:t>
            </a:r>
            <a:r>
              <a:rPr lang="ja-JP" altLang="en-US" dirty="0" smtClean="0"/>
              <a:t>石使いたい</a:t>
            </a:r>
            <a:endParaRPr lang="en-US" altLang="ja-JP" dirty="0" smtClean="0"/>
          </a:p>
          <a:p>
            <a:pPr>
              <a:lnSpc>
                <a:spcPct val="120000"/>
              </a:lnSpc>
            </a:pPr>
            <a:r>
              <a:rPr kumimoji="1" lang="el-GR" altLang="ja-JP" dirty="0" smtClean="0"/>
              <a:t>Φ</a:t>
            </a:r>
            <a:r>
              <a:rPr kumimoji="1" lang="en-US" altLang="ja-JP" dirty="0" smtClean="0"/>
              <a:t>440mm</a:t>
            </a:r>
            <a:r>
              <a:rPr kumimoji="1" lang="ja-JP" altLang="en-US" dirty="0" smtClean="0"/>
              <a:t>の蛍石の単結晶は入手が困難なので多結晶を用いなければいけない可能性がある。</a:t>
            </a:r>
            <a:endParaRPr kumimoji="1" lang="en-US" altLang="ja-JP" dirty="0" smtClean="0"/>
          </a:p>
          <a:p>
            <a:pPr>
              <a:lnSpc>
                <a:spcPct val="120000"/>
              </a:lnSpc>
            </a:pPr>
            <a:r>
              <a:rPr lang="ja-JP" altLang="en-US" dirty="0" smtClean="0"/>
              <a:t>多結晶を用いると研磨誤差が生じるという懸念がある。</a:t>
            </a:r>
            <a:endParaRPr lang="en-US" altLang="ja-JP" dirty="0" smtClean="0"/>
          </a:p>
        </p:txBody>
      </p:sp>
      <p:grpSp>
        <p:nvGrpSpPr>
          <p:cNvPr id="11" name="グループ化 10"/>
          <p:cNvGrpSpPr/>
          <p:nvPr/>
        </p:nvGrpSpPr>
        <p:grpSpPr>
          <a:xfrm>
            <a:off x="4932040" y="4630258"/>
            <a:ext cx="1820872" cy="1820872"/>
            <a:chOff x="5724128" y="4147304"/>
            <a:chExt cx="2396936" cy="2396936"/>
          </a:xfrm>
        </p:grpSpPr>
        <p:sp>
          <p:nvSpPr>
            <p:cNvPr id="5" name="円/楕円 4"/>
            <p:cNvSpPr/>
            <p:nvPr/>
          </p:nvSpPr>
          <p:spPr bwMode="auto">
            <a:xfrm>
              <a:off x="5724128" y="4147304"/>
              <a:ext cx="2396936" cy="239693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38663"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6" name="フリーフォーム 5"/>
            <p:cNvSpPr/>
            <p:nvPr/>
          </p:nvSpPr>
          <p:spPr bwMode="auto">
            <a:xfrm>
              <a:off x="6786244" y="4305186"/>
              <a:ext cx="718141" cy="1521409"/>
            </a:xfrm>
            <a:custGeom>
              <a:avLst/>
              <a:gdLst>
                <a:gd name="connsiteX0" fmla="*/ 1251284 w 1281421"/>
                <a:gd name="connsiteY0" fmla="*/ 0 h 1997243"/>
                <a:gd name="connsiteX1" fmla="*/ 1179094 w 1281421"/>
                <a:gd name="connsiteY1" fmla="*/ 1251285 h 1997243"/>
                <a:gd name="connsiteX2" fmla="*/ 409073 w 1281421"/>
                <a:gd name="connsiteY2" fmla="*/ 1852864 h 1997243"/>
                <a:gd name="connsiteX3" fmla="*/ 0 w 1281421"/>
                <a:gd name="connsiteY3" fmla="*/ 1997243 h 1997243"/>
                <a:gd name="connsiteX0" fmla="*/ 1251284 w 1306516"/>
                <a:gd name="connsiteY0" fmla="*/ 0 h 1997243"/>
                <a:gd name="connsiteX1" fmla="*/ 1179094 w 1306516"/>
                <a:gd name="connsiteY1" fmla="*/ 1251285 h 1997243"/>
                <a:gd name="connsiteX2" fmla="*/ 0 w 1306516"/>
                <a:gd name="connsiteY2" fmla="*/ 1997243 h 1997243"/>
                <a:gd name="connsiteX0" fmla="*/ 1058778 w 1101641"/>
                <a:gd name="connsiteY0" fmla="*/ 0 h 1925054"/>
                <a:gd name="connsiteX1" fmla="*/ 986588 w 1101641"/>
                <a:gd name="connsiteY1" fmla="*/ 1251285 h 1925054"/>
                <a:gd name="connsiteX2" fmla="*/ 0 w 1101641"/>
                <a:gd name="connsiteY2" fmla="*/ 1925054 h 1925054"/>
                <a:gd name="connsiteX0" fmla="*/ 1155031 w 1203989"/>
                <a:gd name="connsiteY0" fmla="*/ 0 h 2550696"/>
                <a:gd name="connsiteX1" fmla="*/ 1082841 w 1203989"/>
                <a:gd name="connsiteY1" fmla="*/ 1251285 h 2550696"/>
                <a:gd name="connsiteX2" fmla="*/ 0 w 1203989"/>
                <a:gd name="connsiteY2" fmla="*/ 2550696 h 2550696"/>
              </a:gdLst>
              <a:ahLst/>
              <a:cxnLst>
                <a:cxn ang="0">
                  <a:pos x="connsiteX0" y="connsiteY0"/>
                </a:cxn>
                <a:cxn ang="0">
                  <a:pos x="connsiteX1" y="connsiteY1"/>
                </a:cxn>
                <a:cxn ang="0">
                  <a:pos x="connsiteX2" y="connsiteY2"/>
                </a:cxn>
              </a:cxnLst>
              <a:rect l="l" t="t" r="r" b="b"/>
              <a:pathLst>
                <a:path w="1203989" h="2550696">
                  <a:moveTo>
                    <a:pt x="1155031" y="0"/>
                  </a:moveTo>
                  <a:cubicBezTo>
                    <a:pt x="1189120" y="471237"/>
                    <a:pt x="1275346" y="826169"/>
                    <a:pt x="1082841" y="1251285"/>
                  </a:cubicBezTo>
                  <a:cubicBezTo>
                    <a:pt x="890336" y="1676401"/>
                    <a:pt x="245645" y="2395288"/>
                    <a:pt x="0" y="2550696"/>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38663"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7" name="フリーフォーム 6"/>
            <p:cNvSpPr/>
            <p:nvPr/>
          </p:nvSpPr>
          <p:spPr bwMode="auto">
            <a:xfrm>
              <a:off x="5781539" y="5108949"/>
              <a:ext cx="1033409" cy="746351"/>
            </a:xfrm>
            <a:custGeom>
              <a:avLst/>
              <a:gdLst>
                <a:gd name="connsiteX0" fmla="*/ 2574758 w 2844977"/>
                <a:gd name="connsiteY0" fmla="*/ 938463 h 1722037"/>
                <a:gd name="connsiteX1" fmla="*/ 2695074 w 2844977"/>
                <a:gd name="connsiteY1" fmla="*/ 1708484 h 1722037"/>
                <a:gd name="connsiteX2" fmla="*/ 770021 w 2844977"/>
                <a:gd name="connsiteY2" fmla="*/ 360947 h 1722037"/>
                <a:gd name="connsiteX3" fmla="*/ 0 w 2844977"/>
                <a:gd name="connsiteY3" fmla="*/ 0 h 1722037"/>
                <a:gd name="connsiteX0" fmla="*/ 1804737 w 2074956"/>
                <a:gd name="connsiteY0" fmla="*/ 577516 h 1361090"/>
                <a:gd name="connsiteX1" fmla="*/ 1925053 w 2074956"/>
                <a:gd name="connsiteY1" fmla="*/ 1347537 h 1361090"/>
                <a:gd name="connsiteX2" fmla="*/ 0 w 2074956"/>
                <a:gd name="connsiteY2" fmla="*/ 0 h 1361090"/>
                <a:gd name="connsiteX0" fmla="*/ 1804737 w 1838735"/>
                <a:gd name="connsiteY0" fmla="*/ 577516 h 860258"/>
                <a:gd name="connsiteX1" fmla="*/ 890337 w 1838735"/>
                <a:gd name="connsiteY1" fmla="*/ 745958 h 860258"/>
                <a:gd name="connsiteX2" fmla="*/ 0 w 1838735"/>
                <a:gd name="connsiteY2" fmla="*/ 0 h 860258"/>
                <a:gd name="connsiteX0" fmla="*/ 1804737 w 1804737"/>
                <a:gd name="connsiteY0" fmla="*/ 577516 h 788406"/>
                <a:gd name="connsiteX1" fmla="*/ 890337 w 1804737"/>
                <a:gd name="connsiteY1" fmla="*/ 745958 h 788406"/>
                <a:gd name="connsiteX2" fmla="*/ 0 w 1804737"/>
                <a:gd name="connsiteY2" fmla="*/ 0 h 788406"/>
                <a:gd name="connsiteX0" fmla="*/ 1804737 w 1804737"/>
                <a:gd name="connsiteY0" fmla="*/ 577516 h 688659"/>
                <a:gd name="connsiteX1" fmla="*/ 890337 w 1804737"/>
                <a:gd name="connsiteY1" fmla="*/ 577516 h 688659"/>
                <a:gd name="connsiteX2" fmla="*/ 0 w 1804737"/>
                <a:gd name="connsiteY2" fmla="*/ 0 h 688659"/>
                <a:gd name="connsiteX0" fmla="*/ 1852863 w 1852863"/>
                <a:gd name="connsiteY0" fmla="*/ 866273 h 924206"/>
                <a:gd name="connsiteX1" fmla="*/ 890337 w 1852863"/>
                <a:gd name="connsiteY1" fmla="*/ 577516 h 924206"/>
                <a:gd name="connsiteX2" fmla="*/ 0 w 1852863"/>
                <a:gd name="connsiteY2" fmla="*/ 0 h 924206"/>
                <a:gd name="connsiteX0" fmla="*/ 1732547 w 1732547"/>
                <a:gd name="connsiteY0" fmla="*/ 1251283 h 1286156"/>
                <a:gd name="connsiteX1" fmla="*/ 890337 w 1732547"/>
                <a:gd name="connsiteY1" fmla="*/ 577516 h 1286156"/>
                <a:gd name="connsiteX2" fmla="*/ 0 w 1732547"/>
                <a:gd name="connsiteY2" fmla="*/ 0 h 1286156"/>
                <a:gd name="connsiteX0" fmla="*/ 1732547 w 1732547"/>
                <a:gd name="connsiteY0" fmla="*/ 1251283 h 1251283"/>
                <a:gd name="connsiteX1" fmla="*/ 890337 w 1732547"/>
                <a:gd name="connsiteY1" fmla="*/ 577516 h 1251283"/>
                <a:gd name="connsiteX2" fmla="*/ 0 w 1732547"/>
                <a:gd name="connsiteY2" fmla="*/ 0 h 1251283"/>
                <a:gd name="connsiteX0" fmla="*/ 1732547 w 1732547"/>
                <a:gd name="connsiteY0" fmla="*/ 1251283 h 1251283"/>
                <a:gd name="connsiteX1" fmla="*/ 770021 w 1732547"/>
                <a:gd name="connsiteY1" fmla="*/ 794084 h 1251283"/>
                <a:gd name="connsiteX2" fmla="*/ 0 w 1732547"/>
                <a:gd name="connsiteY2" fmla="*/ 0 h 1251283"/>
              </a:gdLst>
              <a:ahLst/>
              <a:cxnLst>
                <a:cxn ang="0">
                  <a:pos x="connsiteX0" y="connsiteY0"/>
                </a:cxn>
                <a:cxn ang="0">
                  <a:pos x="connsiteX1" y="connsiteY1"/>
                </a:cxn>
                <a:cxn ang="0">
                  <a:pos x="connsiteX2" y="connsiteY2"/>
                </a:cxn>
              </a:cxnLst>
              <a:rect l="l" t="t" r="r" b="b"/>
              <a:pathLst>
                <a:path w="1732547" h="1251283">
                  <a:moveTo>
                    <a:pt x="1732547" y="1251283"/>
                  </a:moveTo>
                  <a:cubicBezTo>
                    <a:pt x="1221205" y="1179094"/>
                    <a:pt x="1058779" y="1002631"/>
                    <a:pt x="770021" y="794084"/>
                  </a:cubicBezTo>
                  <a:cubicBezTo>
                    <a:pt x="481263" y="585537"/>
                    <a:pt x="449179" y="284747"/>
                    <a:pt x="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38663"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8" name="フリーフォーム 7"/>
            <p:cNvSpPr/>
            <p:nvPr/>
          </p:nvSpPr>
          <p:spPr bwMode="auto">
            <a:xfrm>
              <a:off x="6800596" y="5869653"/>
              <a:ext cx="374096" cy="660234"/>
            </a:xfrm>
            <a:custGeom>
              <a:avLst/>
              <a:gdLst>
                <a:gd name="connsiteX0" fmla="*/ 0 w 627185"/>
                <a:gd name="connsiteY0" fmla="*/ 0 h 1106905"/>
                <a:gd name="connsiteX1" fmla="*/ 529390 w 627185"/>
                <a:gd name="connsiteY1" fmla="*/ 577515 h 1106905"/>
                <a:gd name="connsiteX2" fmla="*/ 625642 w 627185"/>
                <a:gd name="connsiteY2" fmla="*/ 1106905 h 1106905"/>
              </a:gdLst>
              <a:ahLst/>
              <a:cxnLst>
                <a:cxn ang="0">
                  <a:pos x="connsiteX0" y="connsiteY0"/>
                </a:cxn>
                <a:cxn ang="0">
                  <a:pos x="connsiteX1" y="connsiteY1"/>
                </a:cxn>
                <a:cxn ang="0">
                  <a:pos x="connsiteX2" y="connsiteY2"/>
                </a:cxn>
              </a:cxnLst>
              <a:rect l="l" t="t" r="r" b="b"/>
              <a:pathLst>
                <a:path w="627185" h="1106905">
                  <a:moveTo>
                    <a:pt x="0" y="0"/>
                  </a:moveTo>
                  <a:cubicBezTo>
                    <a:pt x="212558" y="196515"/>
                    <a:pt x="425116" y="393031"/>
                    <a:pt x="529390" y="577515"/>
                  </a:cubicBezTo>
                  <a:cubicBezTo>
                    <a:pt x="633664" y="761999"/>
                    <a:pt x="629653" y="934452"/>
                    <a:pt x="625642" y="1106905"/>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38663"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grpSp>
      <p:sp>
        <p:nvSpPr>
          <p:cNvPr id="9" name="テキスト ボックス 8"/>
          <p:cNvSpPr txBox="1"/>
          <p:nvPr/>
        </p:nvSpPr>
        <p:spPr>
          <a:xfrm>
            <a:off x="4472083" y="3786864"/>
            <a:ext cx="3768562" cy="788806"/>
          </a:xfrm>
          <a:prstGeom prst="rect">
            <a:avLst/>
          </a:prstGeom>
          <a:noFill/>
        </p:spPr>
        <p:txBody>
          <a:bodyPr wrap="square" rtlCol="0">
            <a:spAutoFit/>
          </a:bodyPr>
          <a:lstStyle/>
          <a:p>
            <a:pPr>
              <a:lnSpc>
                <a:spcPct val="150000"/>
              </a:lnSpc>
            </a:pPr>
            <a:r>
              <a:rPr lang="ja-JP" altLang="en-US" sz="1600" dirty="0" smtClean="0"/>
              <a:t>多結晶：　部分的に結晶方位の異なる領域が存在する。</a:t>
            </a:r>
            <a:endParaRPr lang="en-US" altLang="ja-JP" sz="1600" dirty="0" smtClean="0"/>
          </a:p>
        </p:txBody>
      </p:sp>
      <p:sp>
        <p:nvSpPr>
          <p:cNvPr id="10" name="円/楕円 9"/>
          <p:cNvSpPr/>
          <p:nvPr/>
        </p:nvSpPr>
        <p:spPr bwMode="auto">
          <a:xfrm>
            <a:off x="1208568" y="4543460"/>
            <a:ext cx="1809969" cy="180996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38663"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charset="-128"/>
            </a:endParaRPr>
          </a:p>
        </p:txBody>
      </p:sp>
      <p:sp>
        <p:nvSpPr>
          <p:cNvPr id="12" name="正方形/長方形 11"/>
          <p:cNvSpPr/>
          <p:nvPr/>
        </p:nvSpPr>
        <p:spPr>
          <a:xfrm>
            <a:off x="557808" y="3925784"/>
            <a:ext cx="3456384" cy="788806"/>
          </a:xfrm>
          <a:prstGeom prst="rect">
            <a:avLst/>
          </a:prstGeom>
        </p:spPr>
        <p:txBody>
          <a:bodyPr wrap="square">
            <a:spAutoFit/>
          </a:bodyPr>
          <a:lstStyle/>
          <a:p>
            <a:pPr>
              <a:lnSpc>
                <a:spcPct val="150000"/>
              </a:lnSpc>
            </a:pPr>
            <a:r>
              <a:rPr lang="ja-JP" altLang="en-US" sz="1600" dirty="0"/>
              <a:t>単結晶：　全領域で結晶方位がそろっている</a:t>
            </a:r>
            <a:endParaRPr lang="en-US" altLang="ja-JP" sz="1600" dirty="0"/>
          </a:p>
        </p:txBody>
      </p:sp>
      <p:sp>
        <p:nvSpPr>
          <p:cNvPr id="13" name="正方形/長方形 12"/>
          <p:cNvSpPr/>
          <p:nvPr/>
        </p:nvSpPr>
        <p:spPr>
          <a:xfrm>
            <a:off x="6994026" y="4886053"/>
            <a:ext cx="2149974" cy="1061829"/>
          </a:xfrm>
          <a:prstGeom prst="rect">
            <a:avLst/>
          </a:prstGeom>
        </p:spPr>
        <p:txBody>
          <a:bodyPr wrap="square">
            <a:spAutoFit/>
          </a:bodyPr>
          <a:lstStyle/>
          <a:p>
            <a:pPr>
              <a:lnSpc>
                <a:spcPct val="150000"/>
              </a:lnSpc>
            </a:pPr>
            <a:r>
              <a:rPr lang="ja-JP" altLang="en-US" sz="1400" dirty="0"/>
              <a:t>バウンダリー：　多結晶において結晶方位の異なる領域の境界</a:t>
            </a:r>
          </a:p>
        </p:txBody>
      </p:sp>
    </p:spTree>
    <p:extLst>
      <p:ext uri="{BB962C8B-B14F-4D97-AF65-F5344CB8AC3E}">
        <p14:creationId xmlns:p14="http://schemas.microsoft.com/office/powerpoint/2010/main" val="133795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多結晶蛍石研磨試験</a:t>
            </a:r>
            <a:endParaRPr kumimoji="1" lang="ja-JP" altLang="en-US" dirty="0"/>
          </a:p>
        </p:txBody>
      </p:sp>
      <p:sp>
        <p:nvSpPr>
          <p:cNvPr id="16" name="コンテンツ プレースホルダー 15"/>
          <p:cNvSpPr>
            <a:spLocks noGrp="1"/>
          </p:cNvSpPr>
          <p:nvPr>
            <p:ph idx="1"/>
          </p:nvPr>
        </p:nvSpPr>
        <p:spPr>
          <a:xfrm>
            <a:off x="539552" y="1556792"/>
            <a:ext cx="8229600" cy="1944215"/>
          </a:xfrm>
        </p:spPr>
        <p:txBody>
          <a:bodyPr>
            <a:normAutofit fontScale="85000" lnSpcReduction="10000"/>
          </a:bodyPr>
          <a:lstStyle/>
          <a:p>
            <a:pPr marL="57150" indent="-457200">
              <a:lnSpc>
                <a:spcPct val="120000"/>
              </a:lnSpc>
            </a:pPr>
            <a:r>
              <a:rPr lang="en-US" altLang="ja-JP" dirty="0"/>
              <a:t>φ</a:t>
            </a:r>
            <a:r>
              <a:rPr lang="en-US" altLang="ja-JP" dirty="0" smtClean="0"/>
              <a:t>70mm</a:t>
            </a:r>
            <a:r>
              <a:rPr lang="ja-JP" altLang="en-US" dirty="0" err="1"/>
              <a:t>の平</a:t>
            </a:r>
            <a:r>
              <a:rPr lang="ja-JP" altLang="en-US" dirty="0"/>
              <a:t>凸レンズ</a:t>
            </a:r>
            <a:r>
              <a:rPr lang="ja-JP" altLang="ja-JP" dirty="0"/>
              <a:t> </a:t>
            </a:r>
            <a:endParaRPr lang="en-US" altLang="ja-JP" dirty="0"/>
          </a:p>
          <a:p>
            <a:pPr marL="457200" indent="-457200">
              <a:lnSpc>
                <a:spcPct val="120000"/>
              </a:lnSpc>
            </a:pPr>
            <a:r>
              <a:rPr lang="ja-JP" altLang="en-US" dirty="0" smtClean="0"/>
              <a:t>異なる結晶方位を持つ領域の境界で形状誤差が大きくなる。</a:t>
            </a:r>
            <a:endParaRPr lang="en-US" altLang="ja-JP" dirty="0" smtClean="0"/>
          </a:p>
          <a:p>
            <a:pPr marL="984250" lvl="1" indent="-457200">
              <a:lnSpc>
                <a:spcPct val="120000"/>
              </a:lnSpc>
            </a:pPr>
            <a:r>
              <a:rPr lang="en-US" altLang="ja-JP" dirty="0" smtClean="0"/>
              <a:t>~</a:t>
            </a:r>
            <a:r>
              <a:rPr lang="en-US" altLang="ja-JP" dirty="0"/>
              <a:t>139 nm PV</a:t>
            </a:r>
            <a:r>
              <a:rPr lang="ja-JP" altLang="en-US" dirty="0" err="1"/>
              <a:t>、</a:t>
            </a:r>
            <a:r>
              <a:rPr lang="en-US" altLang="ja-JP" dirty="0"/>
              <a:t> ~26 nm </a:t>
            </a:r>
            <a:r>
              <a:rPr lang="en-US" altLang="ja-JP" dirty="0" smtClean="0"/>
              <a:t>RMS</a:t>
            </a:r>
            <a:endParaRPr lang="en-US" altLang="ja-JP" dirty="0"/>
          </a:p>
          <a:p>
            <a:pPr marL="584200" indent="-457200">
              <a:lnSpc>
                <a:spcPct val="120000"/>
              </a:lnSpc>
            </a:pPr>
            <a:r>
              <a:rPr lang="ja-JP" altLang="en-US" dirty="0" smtClean="0"/>
              <a:t>今後結像性能への影響を検証する。</a:t>
            </a:r>
            <a:endParaRPr lang="en-US" altLang="ja-JP" dirty="0"/>
          </a:p>
        </p:txBody>
      </p:sp>
      <p:grpSp>
        <p:nvGrpSpPr>
          <p:cNvPr id="8" name="グループ化 7"/>
          <p:cNvGrpSpPr/>
          <p:nvPr/>
        </p:nvGrpSpPr>
        <p:grpSpPr>
          <a:xfrm>
            <a:off x="1547664" y="3429000"/>
            <a:ext cx="2858747" cy="2723586"/>
            <a:chOff x="4572000" y="2502164"/>
            <a:chExt cx="3907160" cy="3722430"/>
          </a:xfrm>
        </p:grpSpPr>
        <p:pic>
          <p:nvPicPr>
            <p:cNvPr id="9" name="図 8" descr="F:\Users\ozaki\Documents\instruments\TMT\MOBIE\mini-study\CAM\蛍石研磨試験\CaF2_polish_test_result.bmp"/>
            <p:cNvPicPr/>
            <p:nvPr/>
          </p:nvPicPr>
          <p:blipFill rotWithShape="1">
            <a:blip r:embed="rId3">
              <a:extLst>
                <a:ext uri="{28A0092B-C50C-407E-A947-70E740481C1C}">
                  <a14:useLocalDpi xmlns:a14="http://schemas.microsoft.com/office/drawing/2010/main" val="0"/>
                </a:ext>
              </a:extLst>
            </a:blip>
            <a:srcRect/>
            <a:stretch/>
          </p:blipFill>
          <p:spPr bwMode="auto">
            <a:xfrm>
              <a:off x="4572000" y="2502164"/>
              <a:ext cx="3907160" cy="3722430"/>
            </a:xfrm>
            <a:prstGeom prst="rect">
              <a:avLst/>
            </a:prstGeom>
            <a:noFill/>
            <a:ln>
              <a:noFill/>
            </a:ln>
            <a:extLst>
              <a:ext uri="{53640926-AAD7-44D8-BBD7-CCE9431645EC}">
                <a14:shadowObscured xmlns:a14="http://schemas.microsoft.com/office/drawing/2010/main"/>
              </a:ext>
            </a:extLst>
          </p:spPr>
        </p:pic>
        <p:sp>
          <p:nvSpPr>
            <p:cNvPr id="11" name="テキスト ボックス 10"/>
            <p:cNvSpPr txBox="1"/>
            <p:nvPr/>
          </p:nvSpPr>
          <p:spPr>
            <a:xfrm>
              <a:off x="4737872" y="4504461"/>
              <a:ext cx="2786612" cy="420651"/>
            </a:xfrm>
            <a:prstGeom prst="rect">
              <a:avLst/>
            </a:prstGeom>
            <a:noFill/>
          </p:spPr>
          <p:txBody>
            <a:bodyPr wrap="square" rtlCol="0">
              <a:spAutoFit/>
            </a:bodyPr>
            <a:lstStyle/>
            <a:p>
              <a:pPr>
                <a:buNone/>
              </a:pPr>
              <a:r>
                <a:rPr kumimoji="1" lang="en-US" altLang="ja-JP" sz="1400" dirty="0" smtClean="0">
                  <a:solidFill>
                    <a:schemeClr val="bg1"/>
                  </a:solidFill>
                </a:rPr>
                <a:t>Measured area: D65 mm</a:t>
              </a:r>
              <a:endParaRPr kumimoji="1" lang="ja-JP" altLang="en-US" sz="1400" dirty="0">
                <a:solidFill>
                  <a:schemeClr val="bg1"/>
                </a:solidFill>
              </a:endParaRPr>
            </a:p>
          </p:txBody>
        </p:sp>
        <p:sp>
          <p:nvSpPr>
            <p:cNvPr id="12" name="フリーフォーム 11"/>
            <p:cNvSpPr/>
            <p:nvPr/>
          </p:nvSpPr>
          <p:spPr bwMode="auto">
            <a:xfrm>
              <a:off x="5409518" y="3381928"/>
              <a:ext cx="1189323" cy="608886"/>
            </a:xfrm>
            <a:custGeom>
              <a:avLst/>
              <a:gdLst>
                <a:gd name="connsiteX0" fmla="*/ 0 w 1391697"/>
                <a:gd name="connsiteY0" fmla="*/ 90435 h 688846"/>
                <a:gd name="connsiteX1" fmla="*/ 532563 w 1391697"/>
                <a:gd name="connsiteY1" fmla="*/ 688312 h 688846"/>
                <a:gd name="connsiteX2" fmla="*/ 1391697 w 1391697"/>
                <a:gd name="connsiteY2" fmla="*/ 0 h 688846"/>
                <a:gd name="connsiteX0" fmla="*/ 0 w 1391697"/>
                <a:gd name="connsiteY0" fmla="*/ 90435 h 673799"/>
                <a:gd name="connsiteX1" fmla="*/ 572756 w 1391697"/>
                <a:gd name="connsiteY1" fmla="*/ 673239 h 673799"/>
                <a:gd name="connsiteX2" fmla="*/ 1391697 w 1391697"/>
                <a:gd name="connsiteY2" fmla="*/ 0 h 673799"/>
                <a:gd name="connsiteX0" fmla="*/ 0 w 1391697"/>
                <a:gd name="connsiteY0" fmla="*/ 90435 h 692434"/>
                <a:gd name="connsiteX1" fmla="*/ 261257 w 1391697"/>
                <a:gd name="connsiteY1" fmla="*/ 472273 h 692434"/>
                <a:gd name="connsiteX2" fmla="*/ 572756 w 1391697"/>
                <a:gd name="connsiteY2" fmla="*/ 673239 h 692434"/>
                <a:gd name="connsiteX3" fmla="*/ 1391697 w 1391697"/>
                <a:gd name="connsiteY3" fmla="*/ 0 h 692434"/>
                <a:gd name="connsiteX0" fmla="*/ 0 w 1391697"/>
                <a:gd name="connsiteY0" fmla="*/ 90435 h 682555"/>
                <a:gd name="connsiteX1" fmla="*/ 261257 w 1391697"/>
                <a:gd name="connsiteY1" fmla="*/ 472273 h 682555"/>
                <a:gd name="connsiteX2" fmla="*/ 572756 w 1391697"/>
                <a:gd name="connsiteY2" fmla="*/ 673239 h 682555"/>
                <a:gd name="connsiteX3" fmla="*/ 1391697 w 1391697"/>
                <a:gd name="connsiteY3" fmla="*/ 0 h 682555"/>
                <a:gd name="connsiteX0" fmla="*/ 0 w 1391697"/>
                <a:gd name="connsiteY0" fmla="*/ 90435 h 677777"/>
                <a:gd name="connsiteX1" fmla="*/ 261257 w 1391697"/>
                <a:gd name="connsiteY1" fmla="*/ 472273 h 677777"/>
                <a:gd name="connsiteX2" fmla="*/ 668216 w 1391697"/>
                <a:gd name="connsiteY2" fmla="*/ 668215 h 677777"/>
                <a:gd name="connsiteX3" fmla="*/ 1391697 w 1391697"/>
                <a:gd name="connsiteY3" fmla="*/ 0 h 677777"/>
                <a:gd name="connsiteX0" fmla="*/ 0 w 1391697"/>
                <a:gd name="connsiteY0" fmla="*/ 90435 h 682598"/>
                <a:gd name="connsiteX1" fmla="*/ 261257 w 1391697"/>
                <a:gd name="connsiteY1" fmla="*/ 472273 h 682598"/>
                <a:gd name="connsiteX2" fmla="*/ 668216 w 1391697"/>
                <a:gd name="connsiteY2" fmla="*/ 668215 h 682598"/>
                <a:gd name="connsiteX3" fmla="*/ 1391697 w 1391697"/>
                <a:gd name="connsiteY3" fmla="*/ 0 h 682598"/>
                <a:gd name="connsiteX0" fmla="*/ 0 w 1391697"/>
                <a:gd name="connsiteY0" fmla="*/ 90435 h 680941"/>
                <a:gd name="connsiteX1" fmla="*/ 261257 w 1391697"/>
                <a:gd name="connsiteY1" fmla="*/ 472273 h 680941"/>
                <a:gd name="connsiteX2" fmla="*/ 668216 w 1391697"/>
                <a:gd name="connsiteY2" fmla="*/ 668215 h 680941"/>
                <a:gd name="connsiteX3" fmla="*/ 1391697 w 1391697"/>
                <a:gd name="connsiteY3" fmla="*/ 0 h 680941"/>
                <a:gd name="connsiteX0" fmla="*/ 0 w 1391697"/>
                <a:gd name="connsiteY0" fmla="*/ 90435 h 695900"/>
                <a:gd name="connsiteX1" fmla="*/ 261257 w 1391697"/>
                <a:gd name="connsiteY1" fmla="*/ 472273 h 695900"/>
                <a:gd name="connsiteX2" fmla="*/ 705215 w 1391697"/>
                <a:gd name="connsiteY2" fmla="*/ 684072 h 695900"/>
                <a:gd name="connsiteX3" fmla="*/ 1391697 w 1391697"/>
                <a:gd name="connsiteY3" fmla="*/ 0 h 695900"/>
                <a:gd name="connsiteX0" fmla="*/ 0 w 1391697"/>
                <a:gd name="connsiteY0" fmla="*/ 90435 h 714694"/>
                <a:gd name="connsiteX1" fmla="*/ 319398 w 1391697"/>
                <a:gd name="connsiteY1" fmla="*/ 546270 h 714694"/>
                <a:gd name="connsiteX2" fmla="*/ 705215 w 1391697"/>
                <a:gd name="connsiteY2" fmla="*/ 684072 h 714694"/>
                <a:gd name="connsiteX3" fmla="*/ 1391697 w 1391697"/>
                <a:gd name="connsiteY3" fmla="*/ 0 h 714694"/>
                <a:gd name="connsiteX0" fmla="*/ 0 w 1391697"/>
                <a:gd name="connsiteY0" fmla="*/ 90435 h 710254"/>
                <a:gd name="connsiteX1" fmla="*/ 175744 w 1391697"/>
                <a:gd name="connsiteY1" fmla="*/ 326823 h 710254"/>
                <a:gd name="connsiteX2" fmla="*/ 319398 w 1391697"/>
                <a:gd name="connsiteY2" fmla="*/ 546270 h 710254"/>
                <a:gd name="connsiteX3" fmla="*/ 705215 w 1391697"/>
                <a:gd name="connsiteY3" fmla="*/ 684072 h 710254"/>
                <a:gd name="connsiteX4" fmla="*/ 1391697 w 1391697"/>
                <a:gd name="connsiteY4" fmla="*/ 0 h 710254"/>
                <a:gd name="connsiteX0" fmla="*/ 0 w 1391697"/>
                <a:gd name="connsiteY0" fmla="*/ 90435 h 710254"/>
                <a:gd name="connsiteX1" fmla="*/ 175744 w 1391697"/>
                <a:gd name="connsiteY1" fmla="*/ 326823 h 710254"/>
                <a:gd name="connsiteX2" fmla="*/ 319398 w 1391697"/>
                <a:gd name="connsiteY2" fmla="*/ 546270 h 710254"/>
                <a:gd name="connsiteX3" fmla="*/ 705215 w 1391697"/>
                <a:gd name="connsiteY3" fmla="*/ 684072 h 710254"/>
                <a:gd name="connsiteX4" fmla="*/ 1391697 w 1391697"/>
                <a:gd name="connsiteY4" fmla="*/ 0 h 710254"/>
                <a:gd name="connsiteX0" fmla="*/ 0 w 1391697"/>
                <a:gd name="connsiteY0" fmla="*/ 90435 h 710254"/>
                <a:gd name="connsiteX1" fmla="*/ 175744 w 1391697"/>
                <a:gd name="connsiteY1" fmla="*/ 326823 h 710254"/>
                <a:gd name="connsiteX2" fmla="*/ 319398 w 1391697"/>
                <a:gd name="connsiteY2" fmla="*/ 546270 h 710254"/>
                <a:gd name="connsiteX3" fmla="*/ 705215 w 1391697"/>
                <a:gd name="connsiteY3" fmla="*/ 684072 h 710254"/>
                <a:gd name="connsiteX4" fmla="*/ 1391697 w 1391697"/>
                <a:gd name="connsiteY4" fmla="*/ 0 h 710254"/>
                <a:gd name="connsiteX0" fmla="*/ 0 w 1391697"/>
                <a:gd name="connsiteY0" fmla="*/ 90435 h 712494"/>
                <a:gd name="connsiteX1" fmla="*/ 175744 w 1391697"/>
                <a:gd name="connsiteY1" fmla="*/ 326823 h 712494"/>
                <a:gd name="connsiteX2" fmla="*/ 319398 w 1391697"/>
                <a:gd name="connsiteY2" fmla="*/ 546270 h 712494"/>
                <a:gd name="connsiteX3" fmla="*/ 705215 w 1391697"/>
                <a:gd name="connsiteY3" fmla="*/ 684072 h 712494"/>
                <a:gd name="connsiteX4" fmla="*/ 1391697 w 1391697"/>
                <a:gd name="connsiteY4" fmla="*/ 0 h 71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97" h="712494">
                  <a:moveTo>
                    <a:pt x="0" y="90435"/>
                  </a:moveTo>
                  <a:cubicBezTo>
                    <a:pt x="26648" y="131595"/>
                    <a:pt x="122511" y="250851"/>
                    <a:pt x="175744" y="326823"/>
                  </a:cubicBezTo>
                  <a:cubicBezTo>
                    <a:pt x="250120" y="460936"/>
                    <a:pt x="249652" y="462063"/>
                    <a:pt x="319398" y="546270"/>
                  </a:cubicBezTo>
                  <a:cubicBezTo>
                    <a:pt x="399715" y="625192"/>
                    <a:pt x="526499" y="775117"/>
                    <a:pt x="705215" y="684072"/>
                  </a:cubicBezTo>
                  <a:cubicBezTo>
                    <a:pt x="883931" y="593027"/>
                    <a:pt x="1078105" y="336620"/>
                    <a:pt x="1391697"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accent2"/>
                </a:buClr>
                <a:buSzTx/>
                <a:buFontTx/>
                <a:buChar char="•"/>
                <a:tabLst/>
              </a:pPr>
              <a:endParaRPr kumimoji="0" lang="ja-JP" altLang="en-US" sz="1800" b="0" i="0" u="none" strike="noStrike" cap="none" normalizeH="0" baseline="0" smtClean="0">
                <a:ln>
                  <a:noFill/>
                </a:ln>
                <a:solidFill>
                  <a:schemeClr val="tx1"/>
                </a:solidFill>
                <a:effectLst/>
                <a:latin typeface="Arial" charset="0"/>
                <a:cs typeface="Arial" charset="0"/>
              </a:endParaRPr>
            </a:p>
          </p:txBody>
        </p:sp>
      </p:grpSp>
      <p:sp>
        <p:nvSpPr>
          <p:cNvPr id="14" name="テキスト ボックス 13"/>
          <p:cNvSpPr txBox="1"/>
          <p:nvPr/>
        </p:nvSpPr>
        <p:spPr>
          <a:xfrm>
            <a:off x="4427984" y="5301208"/>
            <a:ext cx="3372928" cy="307777"/>
          </a:xfrm>
          <a:prstGeom prst="rect">
            <a:avLst/>
          </a:prstGeom>
          <a:noFill/>
        </p:spPr>
        <p:txBody>
          <a:bodyPr wrap="square" rtlCol="0">
            <a:spAutoFit/>
          </a:bodyPr>
          <a:lstStyle/>
          <a:p>
            <a:pPr>
              <a:buNone/>
            </a:pPr>
            <a:r>
              <a:rPr kumimoji="1" lang="ja-JP" altLang="en-US" sz="1400" dirty="0" smtClean="0"/>
              <a:t>凸面形状誤差測定結果</a:t>
            </a:r>
            <a:endParaRPr kumimoji="1" lang="ja-JP" altLang="en-US" sz="1400" dirty="0"/>
          </a:p>
        </p:txBody>
      </p:sp>
      <p:sp>
        <p:nvSpPr>
          <p:cNvPr id="17" name="テキスト ボックス 16"/>
          <p:cNvSpPr txBox="1"/>
          <p:nvPr/>
        </p:nvSpPr>
        <p:spPr>
          <a:xfrm>
            <a:off x="4499992" y="5589240"/>
            <a:ext cx="3528392" cy="307777"/>
          </a:xfrm>
          <a:prstGeom prst="rect">
            <a:avLst/>
          </a:prstGeom>
          <a:noFill/>
        </p:spPr>
        <p:txBody>
          <a:bodyPr wrap="square" rtlCol="0">
            <a:spAutoFit/>
          </a:bodyPr>
          <a:lstStyle/>
          <a:p>
            <a:r>
              <a:rPr kumimoji="1" lang="ja-JP" altLang="en-US" sz="1400" dirty="0" smtClean="0"/>
              <a:t>黒線は異なる結晶方位を持つ領域の境界</a:t>
            </a:r>
            <a:endParaRPr kumimoji="1" lang="ja-JP" altLang="en-US" sz="1400" dirty="0"/>
          </a:p>
        </p:txBody>
      </p:sp>
    </p:spTree>
    <p:extLst>
      <p:ext uri="{BB962C8B-B14F-4D97-AF65-F5344CB8AC3E}">
        <p14:creationId xmlns:p14="http://schemas.microsoft.com/office/powerpoint/2010/main" val="790011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2211" y="198120"/>
            <a:ext cx="5440680" cy="990600"/>
          </a:xfrm>
        </p:spPr>
        <p:txBody>
          <a:bodyPr>
            <a:noAutofit/>
          </a:bodyPr>
          <a:lstStyle/>
          <a:p>
            <a:r>
              <a:rPr lang="en-US" altLang="ja-JP" sz="3600" dirty="0" smtClean="0"/>
              <a:t>quasi-Littrow</a:t>
            </a:r>
            <a:r>
              <a:rPr lang="ja-JP" altLang="en-US" sz="3600" dirty="0" smtClean="0"/>
              <a:t>形式でのビーム形状の</a:t>
            </a:r>
            <a:r>
              <a:rPr lang="ja-JP" altLang="en-US" sz="3600" dirty="0"/>
              <a:t>歪み</a:t>
            </a:r>
            <a:endParaRPr kumimoji="1" lang="ja-JP" altLang="en-US" sz="3600" dirty="0"/>
          </a:p>
        </p:txBody>
      </p:sp>
      <p:sp>
        <p:nvSpPr>
          <p:cNvPr id="3" name="コンテンツ プレースホルダー 2"/>
          <p:cNvSpPr>
            <a:spLocks noGrp="1"/>
          </p:cNvSpPr>
          <p:nvPr>
            <p:ph idx="1"/>
          </p:nvPr>
        </p:nvSpPr>
        <p:spPr>
          <a:xfrm>
            <a:off x="457200" y="1624484"/>
            <a:ext cx="8229600" cy="1368153"/>
          </a:xfrm>
        </p:spPr>
        <p:txBody>
          <a:bodyPr>
            <a:normAutofit fontScale="85000" lnSpcReduction="10000"/>
          </a:bodyPr>
          <a:lstStyle/>
          <a:p>
            <a:r>
              <a:rPr kumimoji="1" lang="en-US" altLang="ja-JP" sz="2400" dirty="0" smtClean="0"/>
              <a:t>In-plane</a:t>
            </a:r>
            <a:r>
              <a:rPr kumimoji="1" lang="ja-JP" altLang="en-US" sz="2400" dirty="0" smtClean="0"/>
              <a:t>形式ではブレーズ付き反射型グレーティングを用いると分散方向にビーム径が拡大または縮小されることが知られている。</a:t>
            </a:r>
            <a:endParaRPr kumimoji="1" lang="en-US" altLang="ja-JP" sz="2400" dirty="0" smtClean="0"/>
          </a:p>
          <a:p>
            <a:r>
              <a:rPr lang="en-US" altLang="ja-JP" sz="2400" dirty="0" smtClean="0"/>
              <a:t>Quasi-Littrow</a:t>
            </a:r>
            <a:r>
              <a:rPr lang="ja-JP" altLang="en-US" sz="2400" dirty="0" smtClean="0"/>
              <a:t>形式ではそのようなビーム形状の変形はないと思っていた。</a:t>
            </a:r>
            <a:endParaRPr kumimoji="1" lang="ja-JP" altLang="en-US" sz="2400" dirty="0"/>
          </a:p>
        </p:txBody>
      </p:sp>
      <p:grpSp>
        <p:nvGrpSpPr>
          <p:cNvPr id="7" name="グループ化 6"/>
          <p:cNvGrpSpPr/>
          <p:nvPr/>
        </p:nvGrpSpPr>
        <p:grpSpPr>
          <a:xfrm>
            <a:off x="4860032" y="3573016"/>
            <a:ext cx="4432933" cy="2490468"/>
            <a:chOff x="0" y="0"/>
            <a:chExt cx="4661534" cy="2620008"/>
          </a:xfrm>
        </p:grpSpPr>
        <p:grpSp>
          <p:nvGrpSpPr>
            <p:cNvPr id="8" name="グループ化 7"/>
            <p:cNvGrpSpPr/>
            <p:nvPr/>
          </p:nvGrpSpPr>
          <p:grpSpPr>
            <a:xfrm>
              <a:off x="0" y="0"/>
              <a:ext cx="4661534" cy="2620008"/>
              <a:chOff x="0" y="0"/>
              <a:chExt cx="4661941" cy="2620256"/>
            </a:xfrm>
          </p:grpSpPr>
          <p:grpSp>
            <p:nvGrpSpPr>
              <p:cNvPr id="11" name="グループ化 10"/>
              <p:cNvGrpSpPr/>
              <p:nvPr/>
            </p:nvGrpSpPr>
            <p:grpSpPr>
              <a:xfrm>
                <a:off x="2483891" y="1405719"/>
                <a:ext cx="2178050" cy="730250"/>
                <a:chOff x="-1" y="0"/>
                <a:chExt cx="2179320" cy="731114"/>
              </a:xfrm>
            </p:grpSpPr>
            <p:grpSp>
              <p:nvGrpSpPr>
                <p:cNvPr id="53" name="グループ化 52"/>
                <p:cNvGrpSpPr/>
                <p:nvPr/>
              </p:nvGrpSpPr>
              <p:grpSpPr>
                <a:xfrm>
                  <a:off x="-1" y="497434"/>
                  <a:ext cx="2179320" cy="233680"/>
                  <a:chOff x="0" y="0"/>
                  <a:chExt cx="2179930" cy="234087"/>
                </a:xfrm>
              </p:grpSpPr>
              <p:sp>
                <p:nvSpPr>
                  <p:cNvPr id="57" name="正方形/長方形 56"/>
                  <p:cNvSpPr/>
                  <p:nvPr/>
                </p:nvSpPr>
                <p:spPr>
                  <a:xfrm rot="8752477">
                    <a:off x="387706" y="182880"/>
                    <a:ext cx="1792224" cy="51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58" name="直線矢印コネクタ 57"/>
                  <p:cNvCxnSpPr/>
                  <p:nvPr/>
                </p:nvCxnSpPr>
                <p:spPr>
                  <a:xfrm>
                    <a:off x="36576" y="0"/>
                    <a:ext cx="1374775"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0" y="117043"/>
                    <a:ext cx="1323975"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直線コネクタ 53"/>
                <p:cNvCxnSpPr/>
                <p:nvPr/>
              </p:nvCxnSpPr>
              <p:spPr>
                <a:xfrm flipH="1" flipV="1">
                  <a:off x="790041" y="0"/>
                  <a:ext cx="599618" cy="585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円弧 54"/>
                <p:cNvSpPr/>
                <p:nvPr/>
              </p:nvSpPr>
              <p:spPr>
                <a:xfrm>
                  <a:off x="848563" y="234087"/>
                  <a:ext cx="395021" cy="379831"/>
                </a:xfrm>
                <a:prstGeom prst="arc">
                  <a:avLst>
                    <a:gd name="adj1" fmla="val 10100641"/>
                    <a:gd name="adj2" fmla="val 15194755"/>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56" name="テキスト ボックス 27"/>
                <p:cNvSpPr txBox="1"/>
                <p:nvPr/>
              </p:nvSpPr>
              <p:spPr>
                <a:xfrm>
                  <a:off x="343814" y="117044"/>
                  <a:ext cx="555625" cy="3797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kern="100">
                      <a:effectLst/>
                      <a:latin typeface="Symbol"/>
                      <a:ea typeface="ＭＳ 明朝"/>
                      <a:cs typeface="Times New Roman"/>
                    </a:rPr>
                    <a:t>a=b</a:t>
                  </a:r>
                  <a:endParaRPr lang="ja-JP" sz="1400" kern="100">
                    <a:effectLst/>
                    <a:ea typeface="ＭＳ 明朝"/>
                    <a:cs typeface="Times New Roman"/>
                  </a:endParaRPr>
                </a:p>
              </p:txBody>
            </p:sp>
          </p:grpSp>
          <p:grpSp>
            <p:nvGrpSpPr>
              <p:cNvPr id="12" name="グループ化 11"/>
              <p:cNvGrpSpPr/>
              <p:nvPr/>
            </p:nvGrpSpPr>
            <p:grpSpPr>
              <a:xfrm>
                <a:off x="2347415" y="0"/>
                <a:ext cx="2061210" cy="986790"/>
                <a:chOff x="0" y="0"/>
                <a:chExt cx="2062480" cy="987832"/>
              </a:xfrm>
            </p:grpSpPr>
            <p:grpSp>
              <p:nvGrpSpPr>
                <p:cNvPr id="34" name="グループ化 33"/>
                <p:cNvGrpSpPr/>
                <p:nvPr/>
              </p:nvGrpSpPr>
              <p:grpSpPr>
                <a:xfrm>
                  <a:off x="0" y="0"/>
                  <a:ext cx="2062480" cy="987832"/>
                  <a:chOff x="0" y="0"/>
                  <a:chExt cx="2062480" cy="987832"/>
                </a:xfrm>
              </p:grpSpPr>
              <p:sp>
                <p:nvSpPr>
                  <p:cNvPr id="38" name="正方形/長方形 37"/>
                  <p:cNvSpPr/>
                  <p:nvPr/>
                </p:nvSpPr>
                <p:spPr>
                  <a:xfrm>
                    <a:off x="548640" y="0"/>
                    <a:ext cx="1513840" cy="98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39" name="直線コネクタ 38"/>
                  <p:cNvCxnSpPr/>
                  <p:nvPr/>
                </p:nvCxnSpPr>
                <p:spPr>
                  <a:xfrm>
                    <a:off x="694944"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119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21715"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1484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609344"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265530"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7263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038759"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836115"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382573"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953159"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1492301"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58522" y="65837"/>
                    <a:ext cx="1352550" cy="42354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0" y="541325"/>
                    <a:ext cx="1411605" cy="424180"/>
                  </a:xfrm>
                  <a:prstGeom prst="straightConnector1">
                    <a:avLst/>
                  </a:prstGeom>
                  <a:ln w="19050">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grpSp>
            <p:cxnSp>
              <p:nvCxnSpPr>
                <p:cNvPr id="35" name="直線コネクタ 34"/>
                <p:cNvCxnSpPr/>
                <p:nvPr/>
              </p:nvCxnSpPr>
              <p:spPr>
                <a:xfrm flipH="1">
                  <a:off x="117043" y="526694"/>
                  <a:ext cx="1228508" cy="0"/>
                </a:xfrm>
                <a:prstGeom prst="line">
                  <a:avLst/>
                </a:prstGeom>
              </p:spPr>
              <p:style>
                <a:lnRef idx="1">
                  <a:schemeClr val="dk1"/>
                </a:lnRef>
                <a:fillRef idx="0">
                  <a:schemeClr val="dk1"/>
                </a:fillRef>
                <a:effectRef idx="0">
                  <a:schemeClr val="dk1"/>
                </a:effectRef>
                <a:fontRef idx="minor">
                  <a:schemeClr val="tx1"/>
                </a:fontRef>
              </p:style>
            </p:cxnSp>
            <p:sp>
              <p:nvSpPr>
                <p:cNvPr id="36" name="円弧 35"/>
                <p:cNvSpPr/>
                <p:nvPr/>
              </p:nvSpPr>
              <p:spPr>
                <a:xfrm>
                  <a:off x="373075" y="182880"/>
                  <a:ext cx="394970" cy="452196"/>
                </a:xfrm>
                <a:prstGeom prst="arc">
                  <a:avLst>
                    <a:gd name="adj1" fmla="val 10100641"/>
                    <a:gd name="adj2" fmla="val 14152865"/>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37" name="テキスト ボックス 30"/>
                <p:cNvSpPr txBox="1"/>
                <p:nvPr/>
              </p:nvSpPr>
              <p:spPr>
                <a:xfrm>
                  <a:off x="73152" y="146304"/>
                  <a:ext cx="219456" cy="3797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kern="100">
                      <a:effectLst/>
                      <a:latin typeface="Symbol"/>
                      <a:ea typeface="ＭＳ 明朝"/>
                      <a:cs typeface="Times New Roman"/>
                    </a:rPr>
                    <a:t>g</a:t>
                  </a:r>
                  <a:endParaRPr lang="ja-JP" sz="1400" kern="100">
                    <a:effectLst/>
                    <a:ea typeface="ＭＳ 明朝"/>
                    <a:cs typeface="Times New Roman"/>
                  </a:endParaRPr>
                </a:p>
              </p:txBody>
            </p:sp>
          </p:grpSp>
          <p:grpSp>
            <p:nvGrpSpPr>
              <p:cNvPr id="13" name="グループ化 12"/>
              <p:cNvGrpSpPr/>
              <p:nvPr/>
            </p:nvGrpSpPr>
            <p:grpSpPr>
              <a:xfrm>
                <a:off x="0" y="1576316"/>
                <a:ext cx="1835785" cy="1043940"/>
                <a:chOff x="0" y="0"/>
                <a:chExt cx="1836193" cy="1043940"/>
              </a:xfrm>
            </p:grpSpPr>
            <p:grpSp>
              <p:nvGrpSpPr>
                <p:cNvPr id="14" name="グループ化 13"/>
                <p:cNvGrpSpPr/>
                <p:nvPr/>
              </p:nvGrpSpPr>
              <p:grpSpPr>
                <a:xfrm rot="16200000">
                  <a:off x="388961" y="28575"/>
                  <a:ext cx="1043940" cy="986790"/>
                  <a:chOff x="0" y="0"/>
                  <a:chExt cx="1513345" cy="987355"/>
                </a:xfrm>
              </p:grpSpPr>
              <p:sp>
                <p:nvSpPr>
                  <p:cNvPr id="21" name="正方形/長方形 20"/>
                  <p:cNvSpPr/>
                  <p:nvPr/>
                </p:nvSpPr>
                <p:spPr>
                  <a:xfrm>
                    <a:off x="0" y="0"/>
                    <a:ext cx="1513345" cy="98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22" name="直線コネクタ 21"/>
                  <p:cNvCxnSpPr/>
                  <p:nvPr/>
                </p:nvCxnSpPr>
                <p:spPr>
                  <a:xfrm>
                    <a:off x="1524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667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810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00075"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668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239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1811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953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2954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8382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4097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942975"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5" name="直線矢印コネクタ 14"/>
                <p:cNvCxnSpPr/>
                <p:nvPr/>
              </p:nvCxnSpPr>
              <p:spPr>
                <a:xfrm>
                  <a:off x="0" y="499422"/>
                  <a:ext cx="866775"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968991" y="499422"/>
                  <a:ext cx="867202"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914400" y="499422"/>
                  <a:ext cx="28509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914400" y="233291"/>
                  <a:ext cx="0" cy="2702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367"/>
                <p:cNvSpPr txBox="1"/>
                <p:nvPr/>
              </p:nvSpPr>
              <p:spPr>
                <a:xfrm>
                  <a:off x="709683" y="137756"/>
                  <a:ext cx="149860" cy="23812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en-US" sz="1400" kern="100">
                      <a:effectLst/>
                      <a:ea typeface="ＭＳ 明朝"/>
                      <a:cs typeface="Times New Roman"/>
                    </a:rPr>
                    <a:t>Y</a:t>
                  </a:r>
                  <a:endParaRPr lang="ja-JP" sz="1400" kern="100">
                    <a:effectLst/>
                    <a:ea typeface="ＭＳ 明朝"/>
                    <a:cs typeface="Times New Roman"/>
                  </a:endParaRPr>
                </a:p>
              </p:txBody>
            </p:sp>
            <p:sp>
              <p:nvSpPr>
                <p:cNvPr id="20" name="テキスト ボックス 368"/>
                <p:cNvSpPr txBox="1"/>
                <p:nvPr/>
              </p:nvSpPr>
              <p:spPr>
                <a:xfrm>
                  <a:off x="1023582" y="547189"/>
                  <a:ext cx="149860" cy="23812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en-US" sz="1400" kern="100">
                      <a:effectLst/>
                      <a:ea typeface="ＭＳ 明朝"/>
                      <a:cs typeface="Times New Roman"/>
                    </a:rPr>
                    <a:t>X</a:t>
                  </a:r>
                  <a:endParaRPr lang="ja-JP" sz="1400" kern="100">
                    <a:effectLst/>
                    <a:ea typeface="ＭＳ 明朝"/>
                    <a:cs typeface="Times New Roman"/>
                  </a:endParaRPr>
                </a:p>
              </p:txBody>
            </p:sp>
          </p:grpSp>
        </p:grpSp>
        <p:sp>
          <p:nvSpPr>
            <p:cNvPr id="9" name="円弧 8"/>
            <p:cNvSpPr/>
            <p:nvPr/>
          </p:nvSpPr>
          <p:spPr>
            <a:xfrm>
              <a:off x="2729552" y="348018"/>
              <a:ext cx="394335" cy="451485"/>
            </a:xfrm>
            <a:prstGeom prst="arc">
              <a:avLst>
                <a:gd name="adj1" fmla="val 6544195"/>
                <a:gd name="adj2" fmla="val 10958313"/>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0" name="テキスト ボックス 372"/>
            <p:cNvSpPr txBox="1"/>
            <p:nvPr/>
          </p:nvSpPr>
          <p:spPr>
            <a:xfrm>
              <a:off x="2442949" y="491320"/>
              <a:ext cx="219075" cy="379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kern="100">
                  <a:effectLst/>
                  <a:latin typeface="Symbol"/>
                  <a:ea typeface="ＭＳ 明朝"/>
                  <a:cs typeface="Times New Roman"/>
                </a:rPr>
                <a:t>g</a:t>
              </a:r>
              <a:endParaRPr lang="ja-JP" sz="1400" kern="100">
                <a:effectLst/>
                <a:ea typeface="ＭＳ 明朝"/>
                <a:cs typeface="Times New Roman"/>
              </a:endParaRPr>
            </a:p>
          </p:txBody>
        </p:sp>
      </p:grpSp>
      <p:grpSp>
        <p:nvGrpSpPr>
          <p:cNvPr id="60" name="グループ化 59"/>
          <p:cNvGrpSpPr/>
          <p:nvPr/>
        </p:nvGrpSpPr>
        <p:grpSpPr>
          <a:xfrm>
            <a:off x="179512" y="3501008"/>
            <a:ext cx="4248472" cy="2718199"/>
            <a:chOff x="396937" y="0"/>
            <a:chExt cx="4035996" cy="2582538"/>
          </a:xfrm>
        </p:grpSpPr>
        <p:grpSp>
          <p:nvGrpSpPr>
            <p:cNvPr id="61" name="グループ化 60"/>
            <p:cNvGrpSpPr/>
            <p:nvPr/>
          </p:nvGrpSpPr>
          <p:grpSpPr>
            <a:xfrm>
              <a:off x="396937" y="0"/>
              <a:ext cx="4035996" cy="2582538"/>
              <a:chOff x="417443" y="0"/>
              <a:chExt cx="4244498" cy="2717124"/>
            </a:xfrm>
          </p:grpSpPr>
          <p:grpSp>
            <p:nvGrpSpPr>
              <p:cNvPr id="64" name="グループ化 63"/>
              <p:cNvGrpSpPr/>
              <p:nvPr/>
            </p:nvGrpSpPr>
            <p:grpSpPr>
              <a:xfrm>
                <a:off x="2483891" y="1405719"/>
                <a:ext cx="2178050" cy="800593"/>
                <a:chOff x="-1" y="0"/>
                <a:chExt cx="2179320" cy="801540"/>
              </a:xfrm>
            </p:grpSpPr>
            <p:grpSp>
              <p:nvGrpSpPr>
                <p:cNvPr id="100" name="グループ化 99"/>
                <p:cNvGrpSpPr/>
                <p:nvPr/>
              </p:nvGrpSpPr>
              <p:grpSpPr>
                <a:xfrm>
                  <a:off x="-1" y="170800"/>
                  <a:ext cx="2179320" cy="630740"/>
                  <a:chOff x="0" y="-327203"/>
                  <a:chExt cx="2179930" cy="631839"/>
                </a:xfrm>
              </p:grpSpPr>
              <p:sp>
                <p:nvSpPr>
                  <p:cNvPr id="104" name="正方形/長方形 103"/>
                  <p:cNvSpPr/>
                  <p:nvPr/>
                </p:nvSpPr>
                <p:spPr>
                  <a:xfrm rot="8752477">
                    <a:off x="387706" y="182880"/>
                    <a:ext cx="1792224" cy="51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105" name="直線矢印コネクタ 104"/>
                  <p:cNvCxnSpPr/>
                  <p:nvPr/>
                </p:nvCxnSpPr>
                <p:spPr>
                  <a:xfrm>
                    <a:off x="36576" y="-327203"/>
                    <a:ext cx="1319500" cy="41493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flipH="1">
                    <a:off x="0" y="117043"/>
                    <a:ext cx="1323975" cy="187593"/>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1" name="直線コネクタ 100"/>
                <p:cNvCxnSpPr/>
                <p:nvPr/>
              </p:nvCxnSpPr>
              <p:spPr>
                <a:xfrm flipH="1" flipV="1">
                  <a:off x="790041" y="0"/>
                  <a:ext cx="599618" cy="585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円弧 101"/>
                <p:cNvSpPr/>
                <p:nvPr/>
              </p:nvSpPr>
              <p:spPr>
                <a:xfrm>
                  <a:off x="813928" y="170800"/>
                  <a:ext cx="395021" cy="379831"/>
                </a:xfrm>
                <a:prstGeom prst="arc">
                  <a:avLst>
                    <a:gd name="adj1" fmla="val 10100641"/>
                    <a:gd name="adj2" fmla="val 15194755"/>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03" name="テキスト ボックス 14"/>
                <p:cNvSpPr txBox="1"/>
                <p:nvPr/>
              </p:nvSpPr>
              <p:spPr>
                <a:xfrm>
                  <a:off x="451737" y="33912"/>
                  <a:ext cx="558626" cy="3797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05740" algn="just">
                    <a:spcAft>
                      <a:spcPts val="0"/>
                    </a:spcAft>
                  </a:pPr>
                  <a:r>
                    <a:rPr lang="en-US" sz="1400" kern="100" dirty="0">
                      <a:effectLst/>
                      <a:latin typeface="Symbol"/>
                      <a:ea typeface="ＭＳ 明朝"/>
                      <a:cs typeface="Times New Roman"/>
                    </a:rPr>
                    <a:t>a</a:t>
                  </a:r>
                  <a:endParaRPr lang="ja-JP" sz="1400" kern="100" dirty="0">
                    <a:effectLst/>
                    <a:ea typeface="ＭＳ 明朝"/>
                    <a:cs typeface="Times New Roman"/>
                  </a:endParaRPr>
                </a:p>
              </p:txBody>
            </p:sp>
          </p:grpSp>
          <p:grpSp>
            <p:nvGrpSpPr>
              <p:cNvPr id="65" name="グループ化 64"/>
              <p:cNvGrpSpPr/>
              <p:nvPr/>
            </p:nvGrpSpPr>
            <p:grpSpPr>
              <a:xfrm>
                <a:off x="2215960" y="0"/>
                <a:ext cx="2192665" cy="986790"/>
                <a:chOff x="-131536" y="0"/>
                <a:chExt cx="2194016" cy="987832"/>
              </a:xfrm>
            </p:grpSpPr>
            <p:grpSp>
              <p:nvGrpSpPr>
                <p:cNvPr id="83" name="グループ化 82"/>
                <p:cNvGrpSpPr/>
                <p:nvPr/>
              </p:nvGrpSpPr>
              <p:grpSpPr>
                <a:xfrm>
                  <a:off x="142024" y="0"/>
                  <a:ext cx="1920456" cy="987832"/>
                  <a:chOff x="142024" y="0"/>
                  <a:chExt cx="1920456" cy="987832"/>
                </a:xfrm>
              </p:grpSpPr>
              <p:sp>
                <p:nvSpPr>
                  <p:cNvPr id="86" name="正方形/長方形 85"/>
                  <p:cNvSpPr/>
                  <p:nvPr/>
                </p:nvSpPr>
                <p:spPr>
                  <a:xfrm>
                    <a:off x="548640" y="0"/>
                    <a:ext cx="1513840" cy="98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87" name="直線コネクタ 86"/>
                  <p:cNvCxnSpPr/>
                  <p:nvPr/>
                </p:nvCxnSpPr>
                <p:spPr>
                  <a:xfrm>
                    <a:off x="694944"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8119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921715"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1484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1609344"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1265530"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17263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1038759"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1836115"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1382573"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1953159"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1492301"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flipV="1">
                    <a:off x="142024" y="534715"/>
                    <a:ext cx="1269048" cy="9283"/>
                  </a:xfrm>
                  <a:prstGeom prst="straightConnector1">
                    <a:avLst/>
                  </a:prstGeom>
                  <a:ln w="190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84" name="直線コネクタ 83"/>
                <p:cNvCxnSpPr/>
                <p:nvPr/>
              </p:nvCxnSpPr>
              <p:spPr>
                <a:xfrm flipH="1">
                  <a:off x="117043" y="526694"/>
                  <a:ext cx="1228508" cy="0"/>
                </a:xfrm>
                <a:prstGeom prst="line">
                  <a:avLst/>
                </a:prstGeom>
              </p:spPr>
              <p:style>
                <a:lnRef idx="1">
                  <a:schemeClr val="dk1"/>
                </a:lnRef>
                <a:fillRef idx="0">
                  <a:schemeClr val="dk1"/>
                </a:fillRef>
                <a:effectRef idx="0">
                  <a:schemeClr val="dk1"/>
                </a:effectRef>
                <a:fontRef idx="minor">
                  <a:schemeClr val="tx1"/>
                </a:fontRef>
              </p:style>
            </p:cxnSp>
            <p:sp>
              <p:nvSpPr>
                <p:cNvPr id="85" name="テキスト ボックス 34"/>
                <p:cNvSpPr txBox="1"/>
                <p:nvPr/>
              </p:nvSpPr>
              <p:spPr>
                <a:xfrm>
                  <a:off x="-131536" y="317332"/>
                  <a:ext cx="545294" cy="3797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kern="100" dirty="0" smtClean="0">
                      <a:effectLst/>
                      <a:latin typeface="Symbol"/>
                      <a:ea typeface="ＭＳ 明朝"/>
                      <a:cs typeface="Times New Roman"/>
                    </a:rPr>
                    <a:t>g=0</a:t>
                  </a:r>
                  <a:endParaRPr lang="ja-JP" sz="1400" kern="100" dirty="0">
                    <a:effectLst/>
                    <a:ea typeface="ＭＳ 明朝"/>
                    <a:cs typeface="Times New Roman"/>
                  </a:endParaRPr>
                </a:p>
              </p:txBody>
            </p:sp>
          </p:grpSp>
          <p:grpSp>
            <p:nvGrpSpPr>
              <p:cNvPr id="66" name="グループ化 65"/>
              <p:cNvGrpSpPr/>
              <p:nvPr/>
            </p:nvGrpSpPr>
            <p:grpSpPr>
              <a:xfrm>
                <a:off x="417443" y="1403847"/>
                <a:ext cx="986571" cy="1313277"/>
                <a:chOff x="417536" y="-172469"/>
                <a:chExt cx="986790" cy="1313277"/>
              </a:xfrm>
            </p:grpSpPr>
            <p:grpSp>
              <p:nvGrpSpPr>
                <p:cNvPr id="67" name="グループ化 66"/>
                <p:cNvGrpSpPr/>
                <p:nvPr/>
              </p:nvGrpSpPr>
              <p:grpSpPr>
                <a:xfrm rot="16200000">
                  <a:off x="388961" y="28575"/>
                  <a:ext cx="1043940" cy="986790"/>
                  <a:chOff x="0" y="0"/>
                  <a:chExt cx="1513345" cy="987355"/>
                </a:xfrm>
              </p:grpSpPr>
              <p:sp>
                <p:nvSpPr>
                  <p:cNvPr id="70" name="正方形/長方形 69"/>
                  <p:cNvSpPr/>
                  <p:nvPr/>
                </p:nvSpPr>
                <p:spPr>
                  <a:xfrm>
                    <a:off x="0" y="0"/>
                    <a:ext cx="1513345" cy="98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71" name="直線コネクタ 70"/>
                  <p:cNvCxnSpPr/>
                  <p:nvPr/>
                </p:nvCxnSpPr>
                <p:spPr>
                  <a:xfrm>
                    <a:off x="1524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2667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3810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00075"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10668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7239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11811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953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12954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8382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4097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942975"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8" name="直線矢印コネクタ 67"/>
                <p:cNvCxnSpPr/>
                <p:nvPr/>
              </p:nvCxnSpPr>
              <p:spPr>
                <a:xfrm>
                  <a:off x="860149" y="-172469"/>
                  <a:ext cx="6587" cy="671799"/>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860149" y="506812"/>
                  <a:ext cx="0" cy="63399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2" name="円弧 61"/>
            <p:cNvSpPr/>
            <p:nvPr/>
          </p:nvSpPr>
          <p:spPr>
            <a:xfrm>
              <a:off x="3331028" y="1644733"/>
              <a:ext cx="375285" cy="360045"/>
            </a:xfrm>
            <a:prstGeom prst="arc">
              <a:avLst>
                <a:gd name="adj1" fmla="val 8212707"/>
                <a:gd name="adj2" fmla="val 15194755"/>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63" name="テキスト ボックス 81"/>
            <p:cNvSpPr txBox="1"/>
            <p:nvPr/>
          </p:nvSpPr>
          <p:spPr>
            <a:xfrm>
              <a:off x="2927985" y="1710355"/>
              <a:ext cx="530860" cy="3600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205740" algn="just">
                <a:spcAft>
                  <a:spcPts val="0"/>
                </a:spcAft>
              </a:pPr>
              <a:r>
                <a:rPr lang="en-US" sz="1400" kern="100" dirty="0">
                  <a:effectLst/>
                  <a:latin typeface="Symbol"/>
                  <a:ea typeface="ＭＳ 明朝"/>
                  <a:cs typeface="Times New Roman"/>
                </a:rPr>
                <a:t>b</a:t>
              </a:r>
              <a:endParaRPr lang="ja-JP" sz="1400" kern="100" dirty="0">
                <a:effectLst/>
                <a:ea typeface="ＭＳ 明朝"/>
                <a:cs typeface="Times New Roman"/>
              </a:endParaRPr>
            </a:p>
          </p:txBody>
        </p:sp>
      </p:grpSp>
      <p:sp>
        <p:nvSpPr>
          <p:cNvPr id="107" name="テキスト ボックス 106"/>
          <p:cNvSpPr txBox="1"/>
          <p:nvPr/>
        </p:nvSpPr>
        <p:spPr>
          <a:xfrm>
            <a:off x="1907704" y="3068960"/>
            <a:ext cx="1512168" cy="369332"/>
          </a:xfrm>
          <a:prstGeom prst="rect">
            <a:avLst/>
          </a:prstGeom>
          <a:noFill/>
        </p:spPr>
        <p:txBody>
          <a:bodyPr wrap="square" rtlCol="0">
            <a:spAutoFit/>
          </a:bodyPr>
          <a:lstStyle/>
          <a:p>
            <a:r>
              <a:rPr kumimoji="1" lang="en-US" altLang="ja-JP" dirty="0" smtClean="0"/>
              <a:t>In-plane</a:t>
            </a:r>
            <a:r>
              <a:rPr kumimoji="1" lang="ja-JP" altLang="en-US" dirty="0" smtClean="0"/>
              <a:t>形式</a:t>
            </a:r>
            <a:endParaRPr kumimoji="1" lang="ja-JP" altLang="en-US" dirty="0"/>
          </a:p>
        </p:txBody>
      </p:sp>
      <p:sp>
        <p:nvSpPr>
          <p:cNvPr id="108" name="テキスト ボックス 107"/>
          <p:cNvSpPr txBox="1"/>
          <p:nvPr/>
        </p:nvSpPr>
        <p:spPr>
          <a:xfrm>
            <a:off x="6444208" y="3140968"/>
            <a:ext cx="2699792" cy="369332"/>
          </a:xfrm>
          <a:prstGeom prst="rect">
            <a:avLst/>
          </a:prstGeom>
          <a:noFill/>
        </p:spPr>
        <p:txBody>
          <a:bodyPr wrap="square" rtlCol="0">
            <a:spAutoFit/>
          </a:bodyPr>
          <a:lstStyle/>
          <a:p>
            <a:r>
              <a:rPr kumimoji="1" lang="en-US" altLang="ja-JP" dirty="0" smtClean="0"/>
              <a:t>quasi-Littrow</a:t>
            </a:r>
            <a:r>
              <a:rPr kumimoji="1" lang="ja-JP" altLang="en-US" dirty="0" smtClean="0"/>
              <a:t>形式</a:t>
            </a:r>
            <a:endParaRPr kumimoji="1" lang="ja-JP" altLang="en-US" dirty="0"/>
          </a:p>
        </p:txBody>
      </p:sp>
    </p:spTree>
    <p:extLst>
      <p:ext uri="{BB962C8B-B14F-4D97-AF65-F5344CB8AC3E}">
        <p14:creationId xmlns:p14="http://schemas.microsoft.com/office/powerpoint/2010/main" val="1061391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55600" y="393699"/>
            <a:ext cx="4965700" cy="2895601"/>
          </a:xfrm>
        </p:spPr>
        <p:txBody>
          <a:bodyPr>
            <a:normAutofit fontScale="92500"/>
          </a:bodyPr>
          <a:lstStyle/>
          <a:p>
            <a:pPr>
              <a:lnSpc>
                <a:spcPct val="120000"/>
              </a:lnSpc>
            </a:pPr>
            <a:r>
              <a:rPr kumimoji="1" lang="en-US" altLang="ja-JP" dirty="0" smtClean="0"/>
              <a:t>Quasi-Littrow</a:t>
            </a:r>
            <a:r>
              <a:rPr kumimoji="1" lang="ja-JP" altLang="en-US" dirty="0" smtClean="0"/>
              <a:t>形式ではビーム形状が歪む</a:t>
            </a:r>
            <a:endParaRPr kumimoji="1" lang="en-US" altLang="ja-JP" dirty="0" smtClean="0"/>
          </a:p>
          <a:p>
            <a:pPr>
              <a:lnSpc>
                <a:spcPct val="120000"/>
              </a:lnSpc>
            </a:pPr>
            <a:r>
              <a:rPr lang="ja-JP" altLang="en-US" dirty="0"/>
              <a:t>射出</a:t>
            </a:r>
            <a:r>
              <a:rPr lang="ja-JP" altLang="en-US" dirty="0" smtClean="0"/>
              <a:t>形状は楕円</a:t>
            </a:r>
            <a:endParaRPr lang="en-US" altLang="ja-JP" dirty="0" smtClean="0"/>
          </a:p>
          <a:p>
            <a:pPr>
              <a:lnSpc>
                <a:spcPct val="120000"/>
              </a:lnSpc>
            </a:pPr>
            <a:r>
              <a:rPr lang="ja-JP" altLang="en-US" dirty="0"/>
              <a:t>長直径</a:t>
            </a:r>
            <a:r>
              <a:rPr lang="ja-JP" altLang="en-US" dirty="0" smtClean="0"/>
              <a:t>は入力よりも大きくなる。</a:t>
            </a:r>
            <a:endParaRPr lang="en-US" altLang="ja-JP" dirty="0" smtClean="0"/>
          </a:p>
          <a:p>
            <a:pPr>
              <a:lnSpc>
                <a:spcPct val="120000"/>
              </a:lnSpc>
            </a:pPr>
            <a:r>
              <a:rPr kumimoji="1" lang="ja-JP" altLang="en-US" dirty="0"/>
              <a:t>単直径</a:t>
            </a:r>
            <a:r>
              <a:rPr kumimoji="1" lang="ja-JP" altLang="en-US" dirty="0" smtClean="0"/>
              <a:t>は入力よりも小さくなる。</a:t>
            </a:r>
            <a:endParaRPr kumimoji="1" lang="ja-JP" altLang="en-US" dirty="0"/>
          </a:p>
        </p:txBody>
      </p:sp>
      <p:grpSp>
        <p:nvGrpSpPr>
          <p:cNvPr id="75" name="グループ化 74"/>
          <p:cNvGrpSpPr/>
          <p:nvPr/>
        </p:nvGrpSpPr>
        <p:grpSpPr>
          <a:xfrm>
            <a:off x="163364" y="3567834"/>
            <a:ext cx="4432933" cy="2504158"/>
            <a:chOff x="1547664" y="3631334"/>
            <a:chExt cx="4432933" cy="2504158"/>
          </a:xfrm>
        </p:grpSpPr>
        <p:grpSp>
          <p:nvGrpSpPr>
            <p:cNvPr id="7" name="グループ化 6"/>
            <p:cNvGrpSpPr/>
            <p:nvPr/>
          </p:nvGrpSpPr>
          <p:grpSpPr>
            <a:xfrm>
              <a:off x="1547664" y="3645024"/>
              <a:ext cx="4432933" cy="2490468"/>
              <a:chOff x="0" y="0"/>
              <a:chExt cx="4661534" cy="2620008"/>
            </a:xfrm>
          </p:grpSpPr>
          <p:grpSp>
            <p:nvGrpSpPr>
              <p:cNvPr id="8" name="グループ化 7"/>
              <p:cNvGrpSpPr/>
              <p:nvPr/>
            </p:nvGrpSpPr>
            <p:grpSpPr>
              <a:xfrm>
                <a:off x="0" y="0"/>
                <a:ext cx="4661534" cy="2620008"/>
                <a:chOff x="0" y="0"/>
                <a:chExt cx="4661941" cy="2620256"/>
              </a:xfrm>
            </p:grpSpPr>
            <p:grpSp>
              <p:nvGrpSpPr>
                <p:cNvPr id="11" name="グループ化 10"/>
                <p:cNvGrpSpPr/>
                <p:nvPr/>
              </p:nvGrpSpPr>
              <p:grpSpPr>
                <a:xfrm>
                  <a:off x="2483891" y="1405719"/>
                  <a:ext cx="2178050" cy="730250"/>
                  <a:chOff x="-1" y="0"/>
                  <a:chExt cx="2179320" cy="731114"/>
                </a:xfrm>
              </p:grpSpPr>
              <p:grpSp>
                <p:nvGrpSpPr>
                  <p:cNvPr id="53" name="グループ化 52"/>
                  <p:cNvGrpSpPr/>
                  <p:nvPr/>
                </p:nvGrpSpPr>
                <p:grpSpPr>
                  <a:xfrm>
                    <a:off x="-1" y="497434"/>
                    <a:ext cx="2179320" cy="233680"/>
                    <a:chOff x="0" y="0"/>
                    <a:chExt cx="2179930" cy="234087"/>
                  </a:xfrm>
                </p:grpSpPr>
                <p:sp>
                  <p:nvSpPr>
                    <p:cNvPr id="57" name="正方形/長方形 56"/>
                    <p:cNvSpPr/>
                    <p:nvPr/>
                  </p:nvSpPr>
                  <p:spPr>
                    <a:xfrm rot="8752477">
                      <a:off x="387706" y="182880"/>
                      <a:ext cx="1792224" cy="51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58" name="直線矢印コネクタ 57"/>
                    <p:cNvCxnSpPr/>
                    <p:nvPr/>
                  </p:nvCxnSpPr>
                  <p:spPr>
                    <a:xfrm>
                      <a:off x="36576" y="0"/>
                      <a:ext cx="1374775"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H="1">
                      <a:off x="0" y="117043"/>
                      <a:ext cx="1323975"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直線コネクタ 53"/>
                  <p:cNvCxnSpPr/>
                  <p:nvPr/>
                </p:nvCxnSpPr>
                <p:spPr>
                  <a:xfrm flipH="1" flipV="1">
                    <a:off x="790041" y="0"/>
                    <a:ext cx="599618" cy="585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円弧 54"/>
                  <p:cNvSpPr/>
                  <p:nvPr/>
                </p:nvSpPr>
                <p:spPr>
                  <a:xfrm>
                    <a:off x="848563" y="234087"/>
                    <a:ext cx="395021" cy="379831"/>
                  </a:xfrm>
                  <a:prstGeom prst="arc">
                    <a:avLst>
                      <a:gd name="adj1" fmla="val 10100641"/>
                      <a:gd name="adj2" fmla="val 15194755"/>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56" name="テキスト ボックス 27"/>
                  <p:cNvSpPr txBox="1"/>
                  <p:nvPr/>
                </p:nvSpPr>
                <p:spPr>
                  <a:xfrm>
                    <a:off x="343814" y="117044"/>
                    <a:ext cx="555625" cy="3797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kern="100">
                        <a:effectLst/>
                        <a:latin typeface="Symbol"/>
                        <a:ea typeface="ＭＳ 明朝"/>
                        <a:cs typeface="Times New Roman"/>
                      </a:rPr>
                      <a:t>a=b</a:t>
                    </a:r>
                    <a:endParaRPr lang="ja-JP" sz="1400" kern="100">
                      <a:effectLst/>
                      <a:ea typeface="ＭＳ 明朝"/>
                      <a:cs typeface="Times New Roman"/>
                    </a:endParaRPr>
                  </a:p>
                </p:txBody>
              </p:sp>
            </p:grpSp>
            <p:grpSp>
              <p:nvGrpSpPr>
                <p:cNvPr id="12" name="グループ化 11"/>
                <p:cNvGrpSpPr/>
                <p:nvPr/>
              </p:nvGrpSpPr>
              <p:grpSpPr>
                <a:xfrm>
                  <a:off x="2347415" y="0"/>
                  <a:ext cx="2061210" cy="986790"/>
                  <a:chOff x="0" y="0"/>
                  <a:chExt cx="2062480" cy="987832"/>
                </a:xfrm>
              </p:grpSpPr>
              <p:grpSp>
                <p:nvGrpSpPr>
                  <p:cNvPr id="34" name="グループ化 33"/>
                  <p:cNvGrpSpPr/>
                  <p:nvPr/>
                </p:nvGrpSpPr>
                <p:grpSpPr>
                  <a:xfrm>
                    <a:off x="0" y="0"/>
                    <a:ext cx="2062480" cy="987832"/>
                    <a:chOff x="0" y="0"/>
                    <a:chExt cx="2062480" cy="987832"/>
                  </a:xfrm>
                </p:grpSpPr>
                <p:sp>
                  <p:nvSpPr>
                    <p:cNvPr id="38" name="正方形/長方形 37"/>
                    <p:cNvSpPr/>
                    <p:nvPr/>
                  </p:nvSpPr>
                  <p:spPr>
                    <a:xfrm>
                      <a:off x="548640" y="0"/>
                      <a:ext cx="1513840" cy="98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39" name="直線コネクタ 38"/>
                    <p:cNvCxnSpPr/>
                    <p:nvPr/>
                  </p:nvCxnSpPr>
                  <p:spPr>
                    <a:xfrm>
                      <a:off x="694944"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119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21715"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1484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609344"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265530"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7263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038759"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836115"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382573"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953159"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1492301"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58522" y="65837"/>
                      <a:ext cx="1352550" cy="42354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0" y="541325"/>
                      <a:ext cx="1411605" cy="424180"/>
                    </a:xfrm>
                    <a:prstGeom prst="straightConnector1">
                      <a:avLst/>
                    </a:prstGeom>
                    <a:ln w="19050">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grpSp>
              <p:cxnSp>
                <p:nvCxnSpPr>
                  <p:cNvPr id="35" name="直線コネクタ 34"/>
                  <p:cNvCxnSpPr/>
                  <p:nvPr/>
                </p:nvCxnSpPr>
                <p:spPr>
                  <a:xfrm flipH="1">
                    <a:off x="117043" y="526694"/>
                    <a:ext cx="1228508" cy="0"/>
                  </a:xfrm>
                  <a:prstGeom prst="line">
                    <a:avLst/>
                  </a:prstGeom>
                </p:spPr>
                <p:style>
                  <a:lnRef idx="1">
                    <a:schemeClr val="dk1"/>
                  </a:lnRef>
                  <a:fillRef idx="0">
                    <a:schemeClr val="dk1"/>
                  </a:fillRef>
                  <a:effectRef idx="0">
                    <a:schemeClr val="dk1"/>
                  </a:effectRef>
                  <a:fontRef idx="minor">
                    <a:schemeClr val="tx1"/>
                  </a:fontRef>
                </p:style>
              </p:cxnSp>
              <p:sp>
                <p:nvSpPr>
                  <p:cNvPr id="36" name="円弧 35"/>
                  <p:cNvSpPr/>
                  <p:nvPr/>
                </p:nvSpPr>
                <p:spPr>
                  <a:xfrm>
                    <a:off x="373075" y="182880"/>
                    <a:ext cx="394970" cy="452196"/>
                  </a:xfrm>
                  <a:prstGeom prst="arc">
                    <a:avLst>
                      <a:gd name="adj1" fmla="val 10100641"/>
                      <a:gd name="adj2" fmla="val 14152865"/>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37" name="テキスト ボックス 30"/>
                  <p:cNvSpPr txBox="1"/>
                  <p:nvPr/>
                </p:nvSpPr>
                <p:spPr>
                  <a:xfrm>
                    <a:off x="73152" y="146304"/>
                    <a:ext cx="219456" cy="3797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kern="100">
                        <a:effectLst/>
                        <a:latin typeface="Symbol"/>
                        <a:ea typeface="ＭＳ 明朝"/>
                        <a:cs typeface="Times New Roman"/>
                      </a:rPr>
                      <a:t>g</a:t>
                    </a:r>
                    <a:endParaRPr lang="ja-JP" sz="1400" kern="100">
                      <a:effectLst/>
                      <a:ea typeface="ＭＳ 明朝"/>
                      <a:cs typeface="Times New Roman"/>
                    </a:endParaRPr>
                  </a:p>
                </p:txBody>
              </p:sp>
            </p:grpSp>
            <p:grpSp>
              <p:nvGrpSpPr>
                <p:cNvPr id="13" name="グループ化 12"/>
                <p:cNvGrpSpPr/>
                <p:nvPr/>
              </p:nvGrpSpPr>
              <p:grpSpPr>
                <a:xfrm>
                  <a:off x="0" y="1576316"/>
                  <a:ext cx="1835785" cy="1043940"/>
                  <a:chOff x="0" y="0"/>
                  <a:chExt cx="1836193" cy="1043940"/>
                </a:xfrm>
              </p:grpSpPr>
              <p:grpSp>
                <p:nvGrpSpPr>
                  <p:cNvPr id="14" name="グループ化 13"/>
                  <p:cNvGrpSpPr/>
                  <p:nvPr/>
                </p:nvGrpSpPr>
                <p:grpSpPr>
                  <a:xfrm rot="16200000">
                    <a:off x="388961" y="28575"/>
                    <a:ext cx="1043940" cy="986790"/>
                    <a:chOff x="0" y="0"/>
                    <a:chExt cx="1513345" cy="987355"/>
                  </a:xfrm>
                </p:grpSpPr>
                <p:sp>
                  <p:nvSpPr>
                    <p:cNvPr id="21" name="正方形/長方形 20"/>
                    <p:cNvSpPr/>
                    <p:nvPr/>
                  </p:nvSpPr>
                  <p:spPr>
                    <a:xfrm>
                      <a:off x="0" y="0"/>
                      <a:ext cx="1513345" cy="98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22" name="直線コネクタ 21"/>
                    <p:cNvCxnSpPr/>
                    <p:nvPr/>
                  </p:nvCxnSpPr>
                  <p:spPr>
                    <a:xfrm>
                      <a:off x="1524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667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810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00075"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668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239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1811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953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2954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8382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4097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942975"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5" name="直線矢印コネクタ 14"/>
                  <p:cNvCxnSpPr/>
                  <p:nvPr/>
                </p:nvCxnSpPr>
                <p:spPr>
                  <a:xfrm>
                    <a:off x="0" y="499422"/>
                    <a:ext cx="866775"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968991" y="499422"/>
                    <a:ext cx="867202"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914400" y="499422"/>
                    <a:ext cx="28509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914400" y="233291"/>
                    <a:ext cx="0" cy="2702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367"/>
                  <p:cNvSpPr txBox="1"/>
                  <p:nvPr/>
                </p:nvSpPr>
                <p:spPr>
                  <a:xfrm>
                    <a:off x="709683" y="137756"/>
                    <a:ext cx="149860" cy="23812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en-US" sz="1400" kern="100">
                        <a:effectLst/>
                        <a:ea typeface="ＭＳ 明朝"/>
                        <a:cs typeface="Times New Roman"/>
                      </a:rPr>
                      <a:t>Y</a:t>
                    </a:r>
                    <a:endParaRPr lang="ja-JP" sz="1400" kern="100">
                      <a:effectLst/>
                      <a:ea typeface="ＭＳ 明朝"/>
                      <a:cs typeface="Times New Roman"/>
                    </a:endParaRPr>
                  </a:p>
                </p:txBody>
              </p:sp>
              <p:sp>
                <p:nvSpPr>
                  <p:cNvPr id="20" name="テキスト ボックス 368"/>
                  <p:cNvSpPr txBox="1"/>
                  <p:nvPr/>
                </p:nvSpPr>
                <p:spPr>
                  <a:xfrm>
                    <a:off x="1023582" y="547189"/>
                    <a:ext cx="149860" cy="23812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en-US" sz="1400" kern="100">
                        <a:effectLst/>
                        <a:ea typeface="ＭＳ 明朝"/>
                        <a:cs typeface="Times New Roman"/>
                      </a:rPr>
                      <a:t>X</a:t>
                    </a:r>
                    <a:endParaRPr lang="ja-JP" sz="1400" kern="100">
                      <a:effectLst/>
                      <a:ea typeface="ＭＳ 明朝"/>
                      <a:cs typeface="Times New Roman"/>
                    </a:endParaRPr>
                  </a:p>
                </p:txBody>
              </p:sp>
            </p:grpSp>
          </p:grpSp>
          <p:sp>
            <p:nvSpPr>
              <p:cNvPr id="9" name="円弧 8"/>
              <p:cNvSpPr/>
              <p:nvPr/>
            </p:nvSpPr>
            <p:spPr>
              <a:xfrm>
                <a:off x="2729552" y="348018"/>
                <a:ext cx="394335" cy="451485"/>
              </a:xfrm>
              <a:prstGeom prst="arc">
                <a:avLst>
                  <a:gd name="adj1" fmla="val 6544195"/>
                  <a:gd name="adj2" fmla="val 10958313"/>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0" name="テキスト ボックス 372"/>
              <p:cNvSpPr txBox="1"/>
              <p:nvPr/>
            </p:nvSpPr>
            <p:spPr>
              <a:xfrm>
                <a:off x="2442949" y="491320"/>
                <a:ext cx="219075" cy="379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kern="100">
                    <a:effectLst/>
                    <a:latin typeface="Symbol"/>
                    <a:ea typeface="ＭＳ 明朝"/>
                    <a:cs typeface="Times New Roman"/>
                  </a:rPr>
                  <a:t>g</a:t>
                </a:r>
                <a:endParaRPr lang="ja-JP" sz="1400" kern="100">
                  <a:effectLst/>
                  <a:ea typeface="ＭＳ 明朝"/>
                  <a:cs typeface="Times New Roman"/>
                </a:endParaRPr>
              </a:p>
            </p:txBody>
          </p:sp>
        </p:grpSp>
        <p:cxnSp>
          <p:nvCxnSpPr>
            <p:cNvPr id="65" name="直線矢印コネクタ 64"/>
            <p:cNvCxnSpPr/>
            <p:nvPr/>
          </p:nvCxnSpPr>
          <p:spPr>
            <a:xfrm>
              <a:off x="3982388" y="5123150"/>
              <a:ext cx="1758012"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4064000" y="5221371"/>
              <a:ext cx="1573291"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3848080" y="3631334"/>
              <a:ext cx="1879620" cy="58808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3868679" y="4273293"/>
              <a:ext cx="1798624" cy="540007"/>
            </a:xfrm>
            <a:prstGeom prst="straightConnector1">
              <a:avLst/>
            </a:prstGeom>
            <a:ln w="1905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1573064" y="5173445"/>
              <a:ext cx="824013"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2494251" y="5173445"/>
              <a:ext cx="824419"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25" y="0"/>
            <a:ext cx="363855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963" y="3363913"/>
            <a:ext cx="357187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814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15900"/>
            <a:ext cx="8229600" cy="4525963"/>
          </a:xfrm>
        </p:spPr>
        <p:txBody>
          <a:bodyPr/>
          <a:lstStyle/>
          <a:p>
            <a:r>
              <a:rPr kumimoji="1" lang="en-US" altLang="ja-JP" dirty="0" smtClean="0"/>
              <a:t>WFOS</a:t>
            </a:r>
            <a:endParaRPr lang="en-US" altLang="ja-JP" dirty="0"/>
          </a:p>
          <a:p>
            <a:pPr lvl="1"/>
            <a:r>
              <a:rPr lang="ja-JP" altLang="en-US" dirty="0" smtClean="0"/>
              <a:t>高</a:t>
            </a:r>
            <a:r>
              <a:rPr kumimoji="1" lang="ja-JP" altLang="en-US" dirty="0" smtClean="0"/>
              <a:t>分散モード：</a:t>
            </a:r>
            <a:r>
              <a:rPr kumimoji="1" lang="en-US" altLang="ja-JP" dirty="0" smtClean="0"/>
              <a:t>α = 57.5°</a:t>
            </a:r>
            <a:r>
              <a:rPr kumimoji="1" lang="ja-JP" altLang="en-US" dirty="0" err="1" smtClean="0"/>
              <a:t>、</a:t>
            </a:r>
            <a:r>
              <a:rPr kumimoji="1" lang="en-US" altLang="ja-JP" dirty="0" smtClean="0"/>
              <a:t>γ=19°</a:t>
            </a:r>
          </a:p>
          <a:p>
            <a:pPr lvl="1"/>
            <a:r>
              <a:rPr lang="ja-JP" altLang="en-US" dirty="0" smtClean="0"/>
              <a:t>中分散モード：</a:t>
            </a:r>
            <a:r>
              <a:rPr lang="en-US" altLang="ja-JP" dirty="0" smtClean="0"/>
              <a:t>α= 38.5°</a:t>
            </a:r>
            <a:r>
              <a:rPr lang="ja-JP" altLang="en-US" dirty="0" err="1" smtClean="0"/>
              <a:t>、</a:t>
            </a:r>
            <a:r>
              <a:rPr lang="en-US" altLang="ja-JP" dirty="0" smtClean="0"/>
              <a:t>γ=19.2°</a:t>
            </a:r>
          </a:p>
          <a:p>
            <a:r>
              <a:rPr kumimoji="1" lang="en-US" altLang="ja-JP" dirty="0" smtClean="0"/>
              <a:t>HDS@</a:t>
            </a:r>
            <a:r>
              <a:rPr kumimoji="1" lang="ja-JP" altLang="en-US" dirty="0" smtClean="0"/>
              <a:t>すばる望遠鏡</a:t>
            </a:r>
            <a:endParaRPr kumimoji="1" lang="en-US" altLang="ja-JP" dirty="0" smtClean="0"/>
          </a:p>
          <a:p>
            <a:pPr lvl="1"/>
            <a:r>
              <a:rPr lang="el-GR" altLang="ja-JP" dirty="0" smtClean="0"/>
              <a:t>α</a:t>
            </a:r>
            <a:r>
              <a:rPr lang="en-US" altLang="ja-JP" dirty="0" smtClean="0"/>
              <a:t>= 71.5°</a:t>
            </a:r>
            <a:r>
              <a:rPr lang="ja-JP" altLang="en-US" dirty="0" err="1" smtClean="0"/>
              <a:t>、</a:t>
            </a:r>
            <a:r>
              <a:rPr lang="en-US" altLang="ja-JP" dirty="0" smtClean="0"/>
              <a:t>γ = 6°(Noguchi et al., 2002, PASJ, 54, 885)</a:t>
            </a:r>
            <a:endParaRPr kumimoji="1" lang="ja-JP" altLang="en-US" dirty="0"/>
          </a:p>
        </p:txBody>
      </p:sp>
      <p:grpSp>
        <p:nvGrpSpPr>
          <p:cNvPr id="24" name="グループ化 23"/>
          <p:cNvGrpSpPr/>
          <p:nvPr/>
        </p:nvGrpSpPr>
        <p:grpSpPr>
          <a:xfrm>
            <a:off x="1876424" y="3076324"/>
            <a:ext cx="5857876" cy="3641976"/>
            <a:chOff x="1978024" y="2919668"/>
            <a:chExt cx="5527675" cy="343668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024" y="2919668"/>
              <a:ext cx="5527675" cy="343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線コネクタ 9"/>
            <p:cNvCxnSpPr/>
            <p:nvPr/>
          </p:nvCxnSpPr>
          <p:spPr>
            <a:xfrm flipV="1">
              <a:off x="6375400" y="3048000"/>
              <a:ext cx="0" cy="2908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5067300" y="3035300"/>
              <a:ext cx="0" cy="294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rot="16200000">
              <a:off x="4532413" y="3948955"/>
              <a:ext cx="763489" cy="307777"/>
            </a:xfrm>
            <a:prstGeom prst="rect">
              <a:avLst/>
            </a:prstGeom>
            <a:noFill/>
          </p:spPr>
          <p:txBody>
            <a:bodyPr wrap="square" rtlCol="0">
              <a:spAutoFit/>
            </a:bodyPr>
            <a:lstStyle/>
            <a:p>
              <a:r>
                <a:rPr kumimoji="1" lang="ja-JP" altLang="en-US" sz="1400" dirty="0" smtClean="0"/>
                <a:t>中分散</a:t>
              </a:r>
              <a:endParaRPr kumimoji="1" lang="ja-JP" altLang="en-US" sz="1400" dirty="0"/>
            </a:p>
          </p:txBody>
        </p:sp>
        <p:sp>
          <p:nvSpPr>
            <p:cNvPr id="16" name="テキスト ボックス 15"/>
            <p:cNvSpPr txBox="1"/>
            <p:nvPr/>
          </p:nvSpPr>
          <p:spPr>
            <a:xfrm rot="16200000">
              <a:off x="5802413" y="3923555"/>
              <a:ext cx="763489" cy="307777"/>
            </a:xfrm>
            <a:prstGeom prst="rect">
              <a:avLst/>
            </a:prstGeom>
            <a:noFill/>
          </p:spPr>
          <p:txBody>
            <a:bodyPr wrap="square" rtlCol="0">
              <a:spAutoFit/>
            </a:bodyPr>
            <a:lstStyle/>
            <a:p>
              <a:r>
                <a:rPr lang="ja-JP" altLang="en-US" sz="1400" dirty="0"/>
                <a:t>高</a:t>
              </a:r>
              <a:r>
                <a:rPr kumimoji="1" lang="ja-JP" altLang="en-US" sz="1400" dirty="0" smtClean="0"/>
                <a:t>分散</a:t>
              </a:r>
              <a:endParaRPr kumimoji="1" lang="ja-JP" altLang="en-US" sz="1400" dirty="0"/>
            </a:p>
          </p:txBody>
        </p:sp>
        <p:cxnSp>
          <p:nvCxnSpPr>
            <p:cNvPr id="18" name="直線コネクタ 17"/>
            <p:cNvCxnSpPr/>
            <p:nvPr/>
          </p:nvCxnSpPr>
          <p:spPr>
            <a:xfrm flipH="1">
              <a:off x="2641600" y="4991100"/>
              <a:ext cx="3721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2603500" y="5524500"/>
              <a:ext cx="24765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6631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22120" y="304800"/>
            <a:ext cx="5806440" cy="990600"/>
          </a:xfrm>
        </p:spPr>
        <p:txBody>
          <a:bodyPr>
            <a:normAutofit fontScale="90000"/>
          </a:bodyPr>
          <a:lstStyle/>
          <a:p>
            <a:r>
              <a:rPr lang="en-US" altLang="ja-JP" dirty="0" smtClean="0"/>
              <a:t>Quasi-Littrow</a:t>
            </a:r>
            <a:r>
              <a:rPr lang="ja-JP" altLang="en-US" dirty="0"/>
              <a:t>形式</a:t>
            </a:r>
            <a:r>
              <a:rPr lang="ja-JP" altLang="en-US" dirty="0" smtClean="0"/>
              <a:t>でのスリットの傾き</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Quasi-Littrow</a:t>
            </a:r>
            <a:r>
              <a:rPr kumimoji="1" lang="ja-JP" altLang="en-US" dirty="0" smtClean="0"/>
              <a:t>形式ではスリットが大きく傾く</a:t>
            </a:r>
            <a:endParaRPr kumimoji="1" lang="en-US" altLang="ja-JP" dirty="0" smtClean="0"/>
          </a:p>
          <a:p>
            <a:pPr lvl="1"/>
            <a:r>
              <a:rPr kumimoji="1" lang="en-US" altLang="ja-JP" dirty="0" smtClean="0"/>
              <a:t>In-plane</a:t>
            </a:r>
            <a:r>
              <a:rPr kumimoji="1" lang="ja-JP" altLang="en-US" dirty="0" smtClean="0"/>
              <a:t>形式では傾かない</a:t>
            </a:r>
            <a:endParaRPr kumimoji="1" lang="ja-JP" altLang="en-US" dirty="0"/>
          </a:p>
        </p:txBody>
      </p:sp>
      <p:grpSp>
        <p:nvGrpSpPr>
          <p:cNvPr id="65" name="Group 6"/>
          <p:cNvGrpSpPr/>
          <p:nvPr/>
        </p:nvGrpSpPr>
        <p:grpSpPr>
          <a:xfrm>
            <a:off x="5295900" y="3136900"/>
            <a:ext cx="2931604" cy="3422104"/>
            <a:chOff x="251520" y="1412776"/>
            <a:chExt cx="4356484" cy="4752528"/>
          </a:xfrm>
        </p:grpSpPr>
        <p:pic>
          <p:nvPicPr>
            <p:cNvPr id="66" name="Picture 13" descr="Spot-blue-high-440-nominal_3f.png"/>
            <p:cNvPicPr>
              <a:picLocks noChangeAspect="1"/>
            </p:cNvPicPr>
            <p:nvPr/>
          </p:nvPicPr>
          <p:blipFill>
            <a:blip r:embed="rId2" cstate="print"/>
            <a:srcRect l="27776" t="6464" r="8452" b="1342"/>
            <a:stretch>
              <a:fillRect/>
            </a:stretch>
          </p:blipFill>
          <p:spPr>
            <a:xfrm>
              <a:off x="251520" y="1412776"/>
              <a:ext cx="4356484" cy="4752528"/>
            </a:xfrm>
            <a:prstGeom prst="rect">
              <a:avLst/>
            </a:prstGeom>
          </p:spPr>
        </p:pic>
        <p:sp>
          <p:nvSpPr>
            <p:cNvPr id="67" name="Shape 228"/>
            <p:cNvSpPr/>
            <p:nvPr/>
          </p:nvSpPr>
          <p:spPr>
            <a:xfrm rot="19545355" flipV="1">
              <a:off x="1158730" y="4554047"/>
              <a:ext cx="2174440" cy="184110"/>
            </a:xfrm>
            <a:prstGeom prst="rect">
              <a:avLst/>
            </a:prstGeom>
            <a:solidFill>
              <a:srgbClr val="000000">
                <a:alpha val="10000"/>
              </a:srgbClr>
            </a:solidFill>
            <a:ln w="12700">
              <a:solidFill>
                <a:srgbClr val="0070C0"/>
              </a:solidFill>
              <a:round/>
            </a:ln>
          </p:spPr>
          <p:txBody>
            <a:bodyPr lIns="0" tIns="0" rIns="0" bIns="0"/>
            <a:lstStyle/>
            <a:p>
              <a:pPr lvl="0">
                <a:buClrTx/>
                <a:buSzTx/>
                <a:buNone/>
                <a:defRPr>
                  <a:solidFill>
                    <a:srgbClr val="7030A0"/>
                  </a:solidFill>
                </a:defRPr>
              </a:pPr>
              <a:endParaRPr/>
            </a:p>
          </p:txBody>
        </p:sp>
      </p:grpSp>
      <p:pic>
        <p:nvPicPr>
          <p:cNvPr id="71" name="Picture 8" descr="Field-blue-high-440-nominal_5f.png"/>
          <p:cNvPicPr>
            <a:picLocks noChangeAspect="1"/>
          </p:cNvPicPr>
          <p:nvPr/>
        </p:nvPicPr>
        <p:blipFill>
          <a:blip r:embed="rId3" cstate="print"/>
          <a:srcRect l="7485" t="26952" r="8452" b="23110"/>
          <a:stretch>
            <a:fillRect/>
          </a:stretch>
        </p:blipFill>
        <p:spPr>
          <a:xfrm>
            <a:off x="558800" y="4114800"/>
            <a:ext cx="3610125" cy="1618332"/>
          </a:xfrm>
          <a:prstGeom prst="rect">
            <a:avLst/>
          </a:prstGeom>
        </p:spPr>
      </p:pic>
      <p:sp>
        <p:nvSpPr>
          <p:cNvPr id="72" name="右矢印 71"/>
          <p:cNvSpPr/>
          <p:nvPr/>
        </p:nvSpPr>
        <p:spPr>
          <a:xfrm>
            <a:off x="4381500" y="4800600"/>
            <a:ext cx="660400" cy="317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2324100" y="5918200"/>
            <a:ext cx="3073400" cy="369332"/>
          </a:xfrm>
          <a:prstGeom prst="rect">
            <a:avLst/>
          </a:prstGeom>
          <a:noFill/>
        </p:spPr>
        <p:txBody>
          <a:bodyPr wrap="square" rtlCol="0">
            <a:spAutoFit/>
          </a:bodyPr>
          <a:lstStyle/>
          <a:p>
            <a:r>
              <a:rPr kumimoji="1" lang="ja-JP" altLang="en-US" dirty="0" smtClean="0"/>
              <a:t>インドのグループの解析結果</a:t>
            </a:r>
            <a:endParaRPr kumimoji="1" lang="ja-JP" altLang="en-US" dirty="0"/>
          </a:p>
        </p:txBody>
      </p:sp>
    </p:spTree>
    <p:extLst>
      <p:ext uri="{BB962C8B-B14F-4D97-AF65-F5344CB8AC3E}">
        <p14:creationId xmlns:p14="http://schemas.microsoft.com/office/powerpoint/2010/main" val="864666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アウトライン</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WFOS</a:t>
            </a:r>
            <a:r>
              <a:rPr kumimoji="1" lang="ja-JP" altLang="en-US" dirty="0" smtClean="0"/>
              <a:t>の紹介</a:t>
            </a:r>
            <a:endParaRPr kumimoji="1" lang="en-US" altLang="ja-JP" dirty="0" smtClean="0"/>
          </a:p>
          <a:p>
            <a:pPr marL="342900" lvl="1" indent="-342900">
              <a:buFont typeface="Arial" pitchFamily="34" charset="0"/>
              <a:buChar char="•"/>
            </a:pPr>
            <a:r>
              <a:rPr lang="ja-JP" altLang="en-US" dirty="0"/>
              <a:t>カメラレンズシステム開発における技術課題</a:t>
            </a:r>
            <a:endParaRPr lang="en-US" altLang="ja-JP" dirty="0"/>
          </a:p>
          <a:p>
            <a:r>
              <a:rPr kumimoji="1" lang="ja-JP" altLang="en-US" dirty="0" smtClean="0"/>
              <a:t>最近の国立天文台での活動</a:t>
            </a:r>
            <a:endParaRPr kumimoji="1" lang="en-US" altLang="ja-JP" dirty="0" smtClean="0"/>
          </a:p>
          <a:p>
            <a:pPr lvl="1"/>
            <a:r>
              <a:rPr kumimoji="1" lang="ja-JP" altLang="en-US" dirty="0" smtClean="0"/>
              <a:t>多結晶蛍</a:t>
            </a:r>
            <a:r>
              <a:rPr lang="ja-JP" altLang="en-US" dirty="0"/>
              <a:t>研磨</a:t>
            </a:r>
            <a:r>
              <a:rPr lang="ja-JP" altLang="en-US" dirty="0" smtClean="0"/>
              <a:t>試験結果</a:t>
            </a:r>
            <a:endParaRPr lang="en-US" altLang="ja-JP" dirty="0" smtClean="0"/>
          </a:p>
          <a:p>
            <a:pPr lvl="1"/>
            <a:r>
              <a:rPr lang="en-US" altLang="ja-JP" dirty="0" smtClean="0"/>
              <a:t>WFOS</a:t>
            </a:r>
            <a:r>
              <a:rPr lang="ja-JP" altLang="en-US" dirty="0" smtClean="0"/>
              <a:t>光学系に関する検討</a:t>
            </a:r>
            <a:endParaRPr lang="en-US" altLang="ja-JP" dirty="0" smtClean="0"/>
          </a:p>
          <a:p>
            <a:pPr lvl="1"/>
            <a:endParaRPr kumimoji="1" lang="ja-JP" altLang="en-US" dirty="0"/>
          </a:p>
        </p:txBody>
      </p:sp>
    </p:spTree>
    <p:extLst>
      <p:ext uri="{BB962C8B-B14F-4D97-AF65-F5344CB8AC3E}">
        <p14:creationId xmlns:p14="http://schemas.microsoft.com/office/powerpoint/2010/main" val="1781451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4788" y="304800"/>
            <a:ext cx="6128051" cy="990600"/>
          </a:xfrm>
        </p:spPr>
        <p:txBody>
          <a:bodyPr>
            <a:normAutofit fontScale="90000"/>
          </a:bodyPr>
          <a:lstStyle/>
          <a:p>
            <a:r>
              <a:rPr kumimoji="1" lang="en-US" altLang="ja-JP" dirty="0" smtClean="0"/>
              <a:t>Quasi-Littrow</a:t>
            </a:r>
            <a:r>
              <a:rPr kumimoji="1" lang="ja-JP" altLang="en-US" dirty="0" smtClean="0"/>
              <a:t>と</a:t>
            </a:r>
            <a:r>
              <a:rPr kumimoji="1" lang="en-US" altLang="ja-JP" dirty="0" smtClean="0"/>
              <a:t>in-plane</a:t>
            </a:r>
            <a:r>
              <a:rPr kumimoji="1" lang="ja-JP" altLang="en-US" dirty="0" smtClean="0"/>
              <a:t>の中間的な形式ではどうなるか？</a:t>
            </a:r>
            <a:endParaRPr kumimoji="1" lang="ja-JP" altLang="en-US" dirty="0"/>
          </a:p>
        </p:txBody>
      </p:sp>
      <p:grpSp>
        <p:nvGrpSpPr>
          <p:cNvPr id="7" name="グループ化 6"/>
          <p:cNvGrpSpPr/>
          <p:nvPr/>
        </p:nvGrpSpPr>
        <p:grpSpPr>
          <a:xfrm>
            <a:off x="-249553" y="2731135"/>
            <a:ext cx="5634353" cy="3148329"/>
            <a:chOff x="-23606" y="0"/>
            <a:chExt cx="4456539" cy="2490469"/>
          </a:xfrm>
        </p:grpSpPr>
        <p:grpSp>
          <p:nvGrpSpPr>
            <p:cNvPr id="8" name="グループ化 7"/>
            <p:cNvGrpSpPr/>
            <p:nvPr/>
          </p:nvGrpSpPr>
          <p:grpSpPr>
            <a:xfrm>
              <a:off x="-23606" y="0"/>
              <a:ext cx="4456539" cy="2490469"/>
              <a:chOff x="-24823" y="0"/>
              <a:chExt cx="4686357" cy="2620010"/>
            </a:xfrm>
          </p:grpSpPr>
          <p:grpSp>
            <p:nvGrpSpPr>
              <p:cNvPr id="11" name="グループ化 10"/>
              <p:cNvGrpSpPr/>
              <p:nvPr/>
            </p:nvGrpSpPr>
            <p:grpSpPr>
              <a:xfrm>
                <a:off x="-24823" y="0"/>
                <a:ext cx="4686357" cy="2620010"/>
                <a:chOff x="-24825" y="0"/>
                <a:chExt cx="4686766" cy="2620256"/>
              </a:xfrm>
            </p:grpSpPr>
            <p:grpSp>
              <p:nvGrpSpPr>
                <p:cNvPr id="14" name="グループ化 13"/>
                <p:cNvGrpSpPr/>
                <p:nvPr/>
              </p:nvGrpSpPr>
              <p:grpSpPr>
                <a:xfrm>
                  <a:off x="2483891" y="1405719"/>
                  <a:ext cx="2178050" cy="800593"/>
                  <a:chOff x="-1" y="0"/>
                  <a:chExt cx="2179320" cy="801540"/>
                </a:xfrm>
              </p:grpSpPr>
              <p:grpSp>
                <p:nvGrpSpPr>
                  <p:cNvPr id="56" name="グループ化 55"/>
                  <p:cNvGrpSpPr/>
                  <p:nvPr/>
                </p:nvGrpSpPr>
                <p:grpSpPr>
                  <a:xfrm>
                    <a:off x="-1" y="170800"/>
                    <a:ext cx="2179320" cy="630740"/>
                    <a:chOff x="0" y="-327203"/>
                    <a:chExt cx="2179930" cy="631839"/>
                  </a:xfrm>
                </p:grpSpPr>
                <p:sp>
                  <p:nvSpPr>
                    <p:cNvPr id="60" name="正方形/長方形 59"/>
                    <p:cNvSpPr/>
                    <p:nvPr/>
                  </p:nvSpPr>
                  <p:spPr>
                    <a:xfrm rot="8752477">
                      <a:off x="387706" y="182880"/>
                      <a:ext cx="1792224" cy="51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61" name="直線矢印コネクタ 60"/>
                    <p:cNvCxnSpPr/>
                    <p:nvPr/>
                  </p:nvCxnSpPr>
                  <p:spPr>
                    <a:xfrm>
                      <a:off x="36576" y="-327203"/>
                      <a:ext cx="1319500" cy="41493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flipH="1">
                      <a:off x="0" y="117043"/>
                      <a:ext cx="1323975" cy="187593"/>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7" name="直線コネクタ 56"/>
                  <p:cNvCxnSpPr/>
                  <p:nvPr/>
                </p:nvCxnSpPr>
                <p:spPr>
                  <a:xfrm flipH="1" flipV="1">
                    <a:off x="790041" y="0"/>
                    <a:ext cx="599618" cy="585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円弧 57"/>
                  <p:cNvSpPr/>
                  <p:nvPr/>
                </p:nvSpPr>
                <p:spPr>
                  <a:xfrm>
                    <a:off x="813928" y="170800"/>
                    <a:ext cx="395021" cy="379831"/>
                  </a:xfrm>
                  <a:prstGeom prst="arc">
                    <a:avLst>
                      <a:gd name="adj1" fmla="val 10100641"/>
                      <a:gd name="adj2" fmla="val 15194755"/>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59" name="テキスト ボックス 14"/>
                  <p:cNvSpPr txBox="1"/>
                  <p:nvPr/>
                </p:nvSpPr>
                <p:spPr>
                  <a:xfrm>
                    <a:off x="527530" y="34043"/>
                    <a:ext cx="558626" cy="3797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kern="100" dirty="0">
                        <a:effectLst/>
                        <a:latin typeface="Symbol"/>
                        <a:ea typeface="ＭＳ 明朝"/>
                        <a:cs typeface="Times New Roman"/>
                      </a:rPr>
                      <a:t>a</a:t>
                    </a:r>
                    <a:endParaRPr lang="ja-JP" sz="1400" kern="100" dirty="0">
                      <a:effectLst/>
                      <a:ea typeface="ＭＳ 明朝"/>
                      <a:cs typeface="Times New Roman"/>
                    </a:endParaRPr>
                  </a:p>
                </p:txBody>
              </p:sp>
            </p:grpSp>
            <p:grpSp>
              <p:nvGrpSpPr>
                <p:cNvPr id="15" name="グループ化 14"/>
                <p:cNvGrpSpPr/>
                <p:nvPr/>
              </p:nvGrpSpPr>
              <p:grpSpPr>
                <a:xfrm>
                  <a:off x="2347415" y="0"/>
                  <a:ext cx="2061210" cy="986790"/>
                  <a:chOff x="0" y="0"/>
                  <a:chExt cx="2062480" cy="987832"/>
                </a:xfrm>
              </p:grpSpPr>
              <p:grpSp>
                <p:nvGrpSpPr>
                  <p:cNvPr id="37" name="グループ化 36"/>
                  <p:cNvGrpSpPr/>
                  <p:nvPr/>
                </p:nvGrpSpPr>
                <p:grpSpPr>
                  <a:xfrm>
                    <a:off x="0" y="0"/>
                    <a:ext cx="2062480" cy="987832"/>
                    <a:chOff x="0" y="0"/>
                    <a:chExt cx="2062480" cy="987832"/>
                  </a:xfrm>
                </p:grpSpPr>
                <p:sp>
                  <p:nvSpPr>
                    <p:cNvPr id="41" name="正方形/長方形 40"/>
                    <p:cNvSpPr/>
                    <p:nvPr/>
                  </p:nvSpPr>
                  <p:spPr>
                    <a:xfrm>
                      <a:off x="548640" y="0"/>
                      <a:ext cx="1513840" cy="98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42" name="直線コネクタ 41"/>
                    <p:cNvCxnSpPr/>
                    <p:nvPr/>
                  </p:nvCxnSpPr>
                  <p:spPr>
                    <a:xfrm>
                      <a:off x="694944"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8119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921715"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1484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609344"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1265530"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726387"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1038759"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1836115"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1382573"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953159"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492301" y="14630"/>
                      <a:ext cx="0" cy="96456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58522" y="65837"/>
                      <a:ext cx="1352550" cy="42354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0" y="541325"/>
                      <a:ext cx="1411605" cy="424180"/>
                    </a:xfrm>
                    <a:prstGeom prst="straightConnector1">
                      <a:avLst/>
                    </a:prstGeom>
                    <a:ln w="19050">
                      <a:solidFill>
                        <a:srgbClr val="FFC000"/>
                      </a:solidFill>
                      <a:headEnd type="arrow"/>
                      <a:tailEnd type="none"/>
                    </a:ln>
                  </p:spPr>
                  <p:style>
                    <a:lnRef idx="1">
                      <a:schemeClr val="accent1"/>
                    </a:lnRef>
                    <a:fillRef idx="0">
                      <a:schemeClr val="accent1"/>
                    </a:fillRef>
                    <a:effectRef idx="0">
                      <a:schemeClr val="accent1"/>
                    </a:effectRef>
                    <a:fontRef idx="minor">
                      <a:schemeClr val="tx1"/>
                    </a:fontRef>
                  </p:style>
                </p:cxnSp>
              </p:grpSp>
              <p:cxnSp>
                <p:nvCxnSpPr>
                  <p:cNvPr id="38" name="直線コネクタ 37"/>
                  <p:cNvCxnSpPr/>
                  <p:nvPr/>
                </p:nvCxnSpPr>
                <p:spPr>
                  <a:xfrm flipH="1">
                    <a:off x="117043" y="526694"/>
                    <a:ext cx="1228508" cy="0"/>
                  </a:xfrm>
                  <a:prstGeom prst="line">
                    <a:avLst/>
                  </a:prstGeom>
                </p:spPr>
                <p:style>
                  <a:lnRef idx="1">
                    <a:schemeClr val="dk1"/>
                  </a:lnRef>
                  <a:fillRef idx="0">
                    <a:schemeClr val="dk1"/>
                  </a:fillRef>
                  <a:effectRef idx="0">
                    <a:schemeClr val="dk1"/>
                  </a:effectRef>
                  <a:fontRef idx="minor">
                    <a:schemeClr val="tx1"/>
                  </a:fontRef>
                </p:style>
              </p:cxnSp>
              <p:sp>
                <p:nvSpPr>
                  <p:cNvPr id="39" name="円弧 38"/>
                  <p:cNvSpPr/>
                  <p:nvPr/>
                </p:nvSpPr>
                <p:spPr>
                  <a:xfrm>
                    <a:off x="373075" y="182880"/>
                    <a:ext cx="394970" cy="452196"/>
                  </a:xfrm>
                  <a:prstGeom prst="arc">
                    <a:avLst>
                      <a:gd name="adj1" fmla="val 10100641"/>
                      <a:gd name="adj2" fmla="val 14152865"/>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40" name="テキスト ボックス 34"/>
                  <p:cNvSpPr txBox="1"/>
                  <p:nvPr/>
                </p:nvSpPr>
                <p:spPr>
                  <a:xfrm>
                    <a:off x="73152" y="146304"/>
                    <a:ext cx="219456" cy="3797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03188" algn="just">
                      <a:spcAft>
                        <a:spcPts val="0"/>
                      </a:spcAft>
                    </a:pPr>
                    <a:r>
                      <a:rPr lang="en-US" sz="1400" kern="100" dirty="0">
                        <a:effectLst/>
                        <a:latin typeface="Symbol"/>
                        <a:ea typeface="ＭＳ 明朝"/>
                        <a:cs typeface="Times New Roman"/>
                      </a:rPr>
                      <a:t>g</a:t>
                    </a:r>
                    <a:endParaRPr lang="ja-JP" sz="1400" kern="100" dirty="0">
                      <a:effectLst/>
                      <a:ea typeface="ＭＳ 明朝"/>
                      <a:cs typeface="Times New Roman"/>
                    </a:endParaRPr>
                  </a:p>
                </p:txBody>
              </p:sp>
            </p:grpSp>
            <p:grpSp>
              <p:nvGrpSpPr>
                <p:cNvPr id="16" name="グループ化 15"/>
                <p:cNvGrpSpPr/>
                <p:nvPr/>
              </p:nvGrpSpPr>
              <p:grpSpPr>
                <a:xfrm>
                  <a:off x="-24825" y="1576316"/>
                  <a:ext cx="1827590" cy="1043940"/>
                  <a:chOff x="-24831" y="0"/>
                  <a:chExt cx="1827997" cy="1043940"/>
                </a:xfrm>
              </p:grpSpPr>
              <p:grpSp>
                <p:nvGrpSpPr>
                  <p:cNvPr id="17" name="グループ化 16"/>
                  <p:cNvGrpSpPr/>
                  <p:nvPr/>
                </p:nvGrpSpPr>
                <p:grpSpPr>
                  <a:xfrm rot="16200000">
                    <a:off x="388961" y="28575"/>
                    <a:ext cx="1043940" cy="986790"/>
                    <a:chOff x="0" y="0"/>
                    <a:chExt cx="1513345" cy="987355"/>
                  </a:xfrm>
                </p:grpSpPr>
                <p:sp>
                  <p:nvSpPr>
                    <p:cNvPr id="24" name="正方形/長方形 23"/>
                    <p:cNvSpPr/>
                    <p:nvPr/>
                  </p:nvSpPr>
                  <p:spPr>
                    <a:xfrm>
                      <a:off x="0" y="0"/>
                      <a:ext cx="1513345" cy="987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25" name="直線コネクタ 24"/>
                    <p:cNvCxnSpPr/>
                    <p:nvPr/>
                  </p:nvCxnSpPr>
                  <p:spPr>
                    <a:xfrm>
                      <a:off x="1524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667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810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00075"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0668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239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1811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953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2954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8382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409700"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42975" y="19050"/>
                      <a:ext cx="0" cy="9640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8" name="直線矢印コネクタ 17"/>
                  <p:cNvCxnSpPr/>
                  <p:nvPr/>
                </p:nvCxnSpPr>
                <p:spPr>
                  <a:xfrm>
                    <a:off x="-24831" y="283443"/>
                    <a:ext cx="891568" cy="215887"/>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968970" y="499376"/>
                    <a:ext cx="834196" cy="312557"/>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914400" y="499422"/>
                    <a:ext cx="28509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914400" y="233291"/>
                    <a:ext cx="0" cy="2702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54"/>
                  <p:cNvSpPr txBox="1"/>
                  <p:nvPr/>
                </p:nvSpPr>
                <p:spPr>
                  <a:xfrm>
                    <a:off x="709683" y="137756"/>
                    <a:ext cx="149860" cy="23812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indent="-1588" algn="just">
                      <a:spcAft>
                        <a:spcPts val="0"/>
                      </a:spcAft>
                    </a:pPr>
                    <a:r>
                      <a:rPr lang="en-US" sz="1400" kern="100" dirty="0">
                        <a:effectLst/>
                        <a:ea typeface="ＭＳ 明朝"/>
                        <a:cs typeface="Times New Roman"/>
                      </a:rPr>
                      <a:t>Y</a:t>
                    </a:r>
                    <a:endParaRPr lang="ja-JP" sz="1400" kern="100" dirty="0">
                      <a:effectLst/>
                      <a:ea typeface="ＭＳ 明朝"/>
                      <a:cs typeface="Times New Roman"/>
                    </a:endParaRPr>
                  </a:p>
                </p:txBody>
              </p:sp>
              <p:sp>
                <p:nvSpPr>
                  <p:cNvPr id="23" name="テキスト ボックス 55"/>
                  <p:cNvSpPr txBox="1"/>
                  <p:nvPr/>
                </p:nvSpPr>
                <p:spPr>
                  <a:xfrm>
                    <a:off x="1023582" y="547189"/>
                    <a:ext cx="149860" cy="23812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indent="-1588" algn="just">
                      <a:spcAft>
                        <a:spcPts val="0"/>
                      </a:spcAft>
                    </a:pPr>
                    <a:r>
                      <a:rPr lang="en-US" sz="1400" kern="100" dirty="0">
                        <a:effectLst/>
                        <a:ea typeface="ＭＳ 明朝"/>
                        <a:cs typeface="Times New Roman"/>
                      </a:rPr>
                      <a:t>X</a:t>
                    </a:r>
                    <a:endParaRPr lang="ja-JP" sz="1400" kern="100" dirty="0">
                      <a:effectLst/>
                      <a:ea typeface="ＭＳ 明朝"/>
                      <a:cs typeface="Times New Roman"/>
                    </a:endParaRPr>
                  </a:p>
                </p:txBody>
              </p:sp>
            </p:grpSp>
          </p:grpSp>
          <p:sp>
            <p:nvSpPr>
              <p:cNvPr id="12" name="円弧 11"/>
              <p:cNvSpPr/>
              <p:nvPr/>
            </p:nvSpPr>
            <p:spPr>
              <a:xfrm>
                <a:off x="2729552" y="348018"/>
                <a:ext cx="394335" cy="451485"/>
              </a:xfrm>
              <a:prstGeom prst="arc">
                <a:avLst>
                  <a:gd name="adj1" fmla="val 6544195"/>
                  <a:gd name="adj2" fmla="val 10958313"/>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3" name="テキスト ボックス 57"/>
              <p:cNvSpPr txBox="1"/>
              <p:nvPr/>
            </p:nvSpPr>
            <p:spPr>
              <a:xfrm>
                <a:off x="2442949" y="491320"/>
                <a:ext cx="219075" cy="3790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90488" algn="just">
                  <a:spcAft>
                    <a:spcPts val="0"/>
                  </a:spcAft>
                </a:pPr>
                <a:r>
                  <a:rPr lang="en-US" sz="1400" kern="100" dirty="0">
                    <a:effectLst/>
                    <a:latin typeface="Symbol"/>
                    <a:ea typeface="ＭＳ 明朝"/>
                    <a:cs typeface="Times New Roman"/>
                  </a:rPr>
                  <a:t>g</a:t>
                </a:r>
                <a:endParaRPr lang="ja-JP" sz="1400" kern="100" dirty="0">
                  <a:effectLst/>
                  <a:ea typeface="ＭＳ 明朝"/>
                  <a:cs typeface="Times New Roman"/>
                </a:endParaRPr>
              </a:p>
            </p:txBody>
          </p:sp>
        </p:grpSp>
        <p:sp>
          <p:nvSpPr>
            <p:cNvPr id="9" name="円弧 8"/>
            <p:cNvSpPr/>
            <p:nvPr/>
          </p:nvSpPr>
          <p:spPr>
            <a:xfrm>
              <a:off x="3331028" y="1644733"/>
              <a:ext cx="375285" cy="360045"/>
            </a:xfrm>
            <a:prstGeom prst="arc">
              <a:avLst>
                <a:gd name="adj1" fmla="val 8212707"/>
                <a:gd name="adj2" fmla="val 15194755"/>
              </a:avLst>
            </a:prstGeom>
            <a:ln>
              <a:headEnd type="triangle"/>
              <a:tailEnd type="triangle"/>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sp>
          <p:nvSpPr>
            <p:cNvPr id="10" name="テキスト ボックス 81"/>
            <p:cNvSpPr txBox="1"/>
            <p:nvPr/>
          </p:nvSpPr>
          <p:spPr>
            <a:xfrm>
              <a:off x="3087584" y="1704109"/>
              <a:ext cx="530860" cy="3600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kern="100" dirty="0">
                  <a:effectLst/>
                  <a:latin typeface="Symbol"/>
                  <a:ea typeface="ＭＳ 明朝"/>
                  <a:cs typeface="Times New Roman"/>
                </a:rPr>
                <a:t>b</a:t>
              </a:r>
              <a:endParaRPr lang="ja-JP" sz="1400" kern="100" dirty="0">
                <a:effectLst/>
                <a:ea typeface="ＭＳ 明朝"/>
                <a:cs typeface="Times New Roman"/>
              </a:endParaRPr>
            </a:p>
          </p:txBody>
        </p:sp>
      </p:grpSp>
      <p:sp>
        <p:nvSpPr>
          <p:cNvPr id="63" name="テキスト ボックス 62"/>
          <p:cNvSpPr txBox="1"/>
          <p:nvPr/>
        </p:nvSpPr>
        <p:spPr>
          <a:xfrm>
            <a:off x="5626100" y="4914900"/>
            <a:ext cx="3073400" cy="646331"/>
          </a:xfrm>
          <a:prstGeom prst="rect">
            <a:avLst/>
          </a:prstGeom>
          <a:noFill/>
        </p:spPr>
        <p:txBody>
          <a:bodyPr wrap="square" rtlCol="0">
            <a:spAutoFit/>
          </a:bodyPr>
          <a:lstStyle/>
          <a:p>
            <a:r>
              <a:rPr kumimoji="1" lang="el-GR" altLang="ja-JP" dirty="0" smtClean="0"/>
              <a:t>α</a:t>
            </a:r>
            <a:r>
              <a:rPr kumimoji="1" lang="en-US" altLang="ja-JP" dirty="0" smtClean="0"/>
              <a:t> &gt; β</a:t>
            </a:r>
            <a:r>
              <a:rPr lang="ja-JP" altLang="en-US" dirty="0" smtClean="0"/>
              <a:t>：</a:t>
            </a:r>
            <a:r>
              <a:rPr lang="en-US" altLang="ja-JP" dirty="0" smtClean="0"/>
              <a:t>minification</a:t>
            </a:r>
          </a:p>
          <a:p>
            <a:r>
              <a:rPr kumimoji="1" lang="el-GR" altLang="ja-JP" dirty="0" smtClean="0"/>
              <a:t>α</a:t>
            </a:r>
            <a:r>
              <a:rPr kumimoji="1" lang="en-US" altLang="ja-JP" dirty="0" smtClean="0"/>
              <a:t> &lt; β</a:t>
            </a:r>
            <a:r>
              <a:rPr kumimoji="1" lang="ja-JP" altLang="en-US" dirty="0" smtClean="0"/>
              <a:t>：</a:t>
            </a:r>
            <a:r>
              <a:rPr kumimoji="1" lang="en-US" altLang="ja-JP" dirty="0" smtClean="0"/>
              <a:t>magnification</a:t>
            </a:r>
            <a:endParaRPr kumimoji="1" lang="ja-JP" altLang="en-US" dirty="0"/>
          </a:p>
        </p:txBody>
      </p:sp>
    </p:spTree>
    <p:extLst>
      <p:ext uri="{BB962C8B-B14F-4D97-AF65-F5344CB8AC3E}">
        <p14:creationId xmlns:p14="http://schemas.microsoft.com/office/powerpoint/2010/main" val="851730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1800" y="279400"/>
            <a:ext cx="8229600" cy="4525963"/>
          </a:xfrm>
        </p:spPr>
        <p:txBody>
          <a:bodyPr/>
          <a:lstStyle/>
          <a:p>
            <a:r>
              <a:rPr kumimoji="1" lang="en-US" altLang="ja-JP" dirty="0" smtClean="0"/>
              <a:t>Quasi-Littro</a:t>
            </a:r>
            <a:r>
              <a:rPr lang="en-US" altLang="ja-JP" dirty="0" smtClean="0"/>
              <a:t>w</a:t>
            </a:r>
            <a:r>
              <a:rPr lang="ja-JP" altLang="en-US" dirty="0" smtClean="0"/>
              <a:t>から</a:t>
            </a:r>
            <a:r>
              <a:rPr lang="en-US" altLang="ja-JP" dirty="0" smtClean="0"/>
              <a:t>minification</a:t>
            </a:r>
            <a:r>
              <a:rPr lang="ja-JP" altLang="en-US" dirty="0" smtClean="0"/>
              <a:t>の方向へは単調にスリットの傾きが小さくなる。</a:t>
            </a:r>
            <a:endParaRPr lang="en-US" altLang="ja-JP" dirty="0" smtClean="0"/>
          </a:p>
          <a:p>
            <a:r>
              <a:rPr kumimoji="1" lang="en-US" altLang="ja-JP" dirty="0" smtClean="0"/>
              <a:t>Quasi-Littrow</a:t>
            </a:r>
            <a:r>
              <a:rPr kumimoji="1" lang="ja-JP" altLang="en-US" dirty="0" smtClean="0"/>
              <a:t>から</a:t>
            </a:r>
            <a:r>
              <a:rPr kumimoji="1" lang="en-US" altLang="ja-JP" dirty="0" smtClean="0"/>
              <a:t>magnification</a:t>
            </a:r>
            <a:r>
              <a:rPr kumimoji="1" lang="ja-JP" altLang="en-US" dirty="0" smtClean="0"/>
              <a:t>の方向へは一旦傾きが大きくなった後、急激に小さくなる。</a:t>
            </a:r>
            <a:endParaRPr kumimoji="1" lang="ja-JP" altLang="en-US" dirty="0"/>
          </a:p>
        </p:txBody>
      </p:sp>
      <p:pic>
        <p:nvPicPr>
          <p:cNvPr id="7" name="図 6"/>
          <p:cNvPicPr/>
          <p:nvPr/>
        </p:nvPicPr>
        <p:blipFill>
          <a:blip r:embed="rId2"/>
          <a:stretch>
            <a:fillRect/>
          </a:stretch>
        </p:blipFill>
        <p:spPr>
          <a:xfrm>
            <a:off x="106680" y="2513813"/>
            <a:ext cx="6179820" cy="4344187"/>
          </a:xfrm>
          <a:prstGeom prst="rect">
            <a:avLst/>
          </a:prstGeom>
        </p:spPr>
      </p:pic>
      <p:sp>
        <p:nvSpPr>
          <p:cNvPr id="8" name="テキスト ボックス 7"/>
          <p:cNvSpPr txBox="1"/>
          <p:nvPr/>
        </p:nvSpPr>
        <p:spPr>
          <a:xfrm>
            <a:off x="6375400" y="4114800"/>
            <a:ext cx="2768600" cy="2031325"/>
          </a:xfrm>
          <a:prstGeom prst="rect">
            <a:avLst/>
          </a:prstGeom>
          <a:noFill/>
        </p:spPr>
        <p:txBody>
          <a:bodyPr wrap="square" rtlCol="0">
            <a:spAutoFit/>
          </a:bodyPr>
          <a:lstStyle/>
          <a:p>
            <a:r>
              <a:rPr kumimoji="1" lang="ja-JP" altLang="en-US" dirty="0" smtClean="0"/>
              <a:t>色の違いは波長分解能</a:t>
            </a:r>
            <a:r>
              <a:rPr kumimoji="1" lang="en-US" altLang="ja-JP" dirty="0" smtClean="0"/>
              <a:t>R</a:t>
            </a:r>
            <a:r>
              <a:rPr kumimoji="1" lang="ja-JP" altLang="en-US" dirty="0" smtClean="0"/>
              <a:t>の違い</a:t>
            </a:r>
            <a:endParaRPr kumimoji="1" lang="en-US" altLang="ja-JP" dirty="0" smtClean="0"/>
          </a:p>
          <a:p>
            <a:r>
              <a:rPr lang="ja-JP" altLang="en-US" dirty="0"/>
              <a:t>太線</a:t>
            </a:r>
            <a:r>
              <a:rPr lang="ja-JP" altLang="en-US" dirty="0" smtClean="0"/>
              <a:t>はスリット中央に対する一方の端の位置ずれ量</a:t>
            </a:r>
            <a:endParaRPr lang="en-US" altLang="ja-JP" dirty="0" smtClean="0"/>
          </a:p>
          <a:p>
            <a:r>
              <a:rPr kumimoji="1" lang="ja-JP" altLang="en-US" dirty="0"/>
              <a:t>細線</a:t>
            </a:r>
            <a:r>
              <a:rPr kumimoji="1" lang="ja-JP" altLang="en-US" dirty="0" smtClean="0"/>
              <a:t>はもう一方のずれ量</a:t>
            </a:r>
            <a:endParaRPr kumimoji="1" lang="en-US" altLang="ja-JP" dirty="0" smtClean="0"/>
          </a:p>
          <a:p>
            <a:r>
              <a:rPr lang="ja-JP" altLang="en-US" dirty="0"/>
              <a:t>矢印</a:t>
            </a:r>
            <a:r>
              <a:rPr lang="ja-JP" altLang="en-US" dirty="0" smtClean="0"/>
              <a:t>は</a:t>
            </a:r>
            <a:r>
              <a:rPr lang="en-US" altLang="ja-JP" dirty="0" smtClean="0"/>
              <a:t>quasi-Littrow</a:t>
            </a:r>
            <a:r>
              <a:rPr lang="ja-JP" altLang="en-US" dirty="0" smtClean="0"/>
              <a:t>の場合の位置</a:t>
            </a:r>
            <a:endParaRPr kumimoji="1" lang="ja-JP" altLang="en-US" dirty="0"/>
          </a:p>
        </p:txBody>
      </p:sp>
      <p:cxnSp>
        <p:nvCxnSpPr>
          <p:cNvPr id="10" name="直線矢印コネクタ 9"/>
          <p:cNvCxnSpPr/>
          <p:nvPr/>
        </p:nvCxnSpPr>
        <p:spPr>
          <a:xfrm>
            <a:off x="4533900" y="4254500"/>
            <a:ext cx="0" cy="317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4368800" y="4724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352800" y="4622800"/>
            <a:ext cx="0" cy="317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965700" y="2628900"/>
            <a:ext cx="0" cy="317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083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2080" y="304800"/>
            <a:ext cx="6035040" cy="990600"/>
          </a:xfrm>
        </p:spPr>
        <p:txBody>
          <a:bodyPr>
            <a:normAutofit fontScale="90000"/>
          </a:bodyPr>
          <a:lstStyle/>
          <a:p>
            <a:r>
              <a:rPr kumimoji="1" lang="ja-JP" altLang="en-US" dirty="0" smtClean="0"/>
              <a:t>今後の</a:t>
            </a:r>
            <a:r>
              <a:rPr kumimoji="1" lang="en-US" altLang="ja-JP" dirty="0" smtClean="0"/>
              <a:t>WFOS</a:t>
            </a:r>
            <a:r>
              <a:rPr kumimoji="1" lang="ja-JP" altLang="en-US" dirty="0" smtClean="0"/>
              <a:t>光学レイアウト検討における考慮事項（私感）</a:t>
            </a:r>
            <a:endParaRPr kumimoji="1" lang="ja-JP" altLang="en-US" dirty="0"/>
          </a:p>
        </p:txBody>
      </p:sp>
      <p:sp>
        <p:nvSpPr>
          <p:cNvPr id="3" name="コンテンツ プレースホルダー 2"/>
          <p:cNvSpPr>
            <a:spLocks noGrp="1"/>
          </p:cNvSpPr>
          <p:nvPr>
            <p:ph idx="1"/>
          </p:nvPr>
        </p:nvSpPr>
        <p:spPr>
          <a:xfrm>
            <a:off x="457200" y="1859280"/>
            <a:ext cx="8229600" cy="4266883"/>
          </a:xfrm>
        </p:spPr>
        <p:txBody>
          <a:bodyPr>
            <a:normAutofit fontScale="85000" lnSpcReduction="20000"/>
          </a:bodyPr>
          <a:lstStyle/>
          <a:p>
            <a:pPr>
              <a:lnSpc>
                <a:spcPct val="120000"/>
              </a:lnSpc>
            </a:pPr>
            <a:r>
              <a:rPr lang="ja-JP" altLang="en-US" dirty="0"/>
              <a:t>硝材</a:t>
            </a:r>
            <a:r>
              <a:rPr lang="ja-JP" altLang="en-US" dirty="0" smtClean="0"/>
              <a:t>の調達可能性</a:t>
            </a:r>
            <a:endParaRPr lang="en-US" altLang="ja-JP" dirty="0" smtClean="0"/>
          </a:p>
          <a:p>
            <a:pPr lvl="1">
              <a:lnSpc>
                <a:spcPct val="120000"/>
              </a:lnSpc>
            </a:pPr>
            <a:r>
              <a:rPr lang="ja-JP" altLang="en-US" dirty="0"/>
              <a:t>蛍</a:t>
            </a:r>
            <a:r>
              <a:rPr lang="ja-JP" altLang="en-US" dirty="0" smtClean="0"/>
              <a:t>石は現状で</a:t>
            </a:r>
            <a:r>
              <a:rPr lang="en-US" altLang="ja-JP" dirty="0" smtClean="0"/>
              <a:t>Max φ440mm</a:t>
            </a:r>
          </a:p>
          <a:p>
            <a:pPr lvl="1">
              <a:lnSpc>
                <a:spcPct val="120000"/>
              </a:lnSpc>
            </a:pPr>
            <a:r>
              <a:rPr lang="ja-JP" altLang="en-US" dirty="0"/>
              <a:t>利用できそうな</a:t>
            </a:r>
            <a:r>
              <a:rPr lang="ja-JP" altLang="en-US" dirty="0" smtClean="0"/>
              <a:t>光学ガラスの種類は限られている</a:t>
            </a:r>
            <a:endParaRPr lang="en-US" altLang="ja-JP" dirty="0" smtClean="0"/>
          </a:p>
          <a:p>
            <a:pPr>
              <a:lnSpc>
                <a:spcPct val="120000"/>
              </a:lnSpc>
            </a:pPr>
            <a:r>
              <a:rPr kumimoji="1" lang="ja-JP" altLang="en-US" dirty="0" smtClean="0"/>
              <a:t>ケラレ</a:t>
            </a:r>
            <a:endParaRPr kumimoji="1" lang="en-US" altLang="ja-JP" dirty="0" smtClean="0"/>
          </a:p>
          <a:p>
            <a:pPr lvl="1">
              <a:lnSpc>
                <a:spcPct val="120000"/>
              </a:lnSpc>
            </a:pPr>
            <a:r>
              <a:rPr lang="ja-JP" altLang="en-US" dirty="0"/>
              <a:t>ビーム径</a:t>
            </a:r>
            <a:r>
              <a:rPr lang="ja-JP" altLang="en-US" dirty="0" smtClean="0"/>
              <a:t>の拡大はケラレを増大させる。</a:t>
            </a:r>
            <a:endParaRPr lang="en-US" altLang="ja-JP" dirty="0" smtClean="0"/>
          </a:p>
          <a:p>
            <a:pPr>
              <a:lnSpc>
                <a:spcPct val="120000"/>
              </a:lnSpc>
            </a:pPr>
            <a:r>
              <a:rPr kumimoji="1" lang="ja-JP" altLang="en-US" dirty="0"/>
              <a:t>スリット</a:t>
            </a:r>
            <a:r>
              <a:rPr kumimoji="1" lang="ja-JP" altLang="en-US" dirty="0" smtClean="0"/>
              <a:t>の傾き</a:t>
            </a:r>
            <a:endParaRPr kumimoji="1" lang="en-US" altLang="ja-JP" dirty="0" smtClean="0"/>
          </a:p>
          <a:p>
            <a:pPr lvl="1">
              <a:lnSpc>
                <a:spcPct val="120000"/>
              </a:lnSpc>
            </a:pPr>
            <a:r>
              <a:rPr lang="en-US" altLang="ja-JP" dirty="0" smtClean="0"/>
              <a:t>minification</a:t>
            </a:r>
            <a:r>
              <a:rPr lang="ja-JP" altLang="en-US" dirty="0" smtClean="0"/>
              <a:t>の</a:t>
            </a:r>
            <a:r>
              <a:rPr lang="en-US" altLang="ja-JP" dirty="0"/>
              <a:t>i</a:t>
            </a:r>
            <a:r>
              <a:rPr lang="en-US" altLang="ja-JP" dirty="0" smtClean="0"/>
              <a:t>n-plane</a:t>
            </a:r>
            <a:r>
              <a:rPr lang="ja-JP" altLang="en-US" dirty="0" smtClean="0"/>
              <a:t>に近づけるとスリットの傾きは小さくなるが、ビーム径の拡大が生じる</a:t>
            </a:r>
            <a:endParaRPr kumimoji="1" lang="en-US" altLang="ja-JP" dirty="0" smtClean="0"/>
          </a:p>
          <a:p>
            <a:pPr>
              <a:lnSpc>
                <a:spcPct val="120000"/>
              </a:lnSpc>
            </a:pPr>
            <a:r>
              <a:rPr lang="ja-JP" altLang="en-US" dirty="0" smtClean="0"/>
              <a:t>グレーティング効率</a:t>
            </a:r>
            <a:endParaRPr lang="en-US" altLang="ja-JP" dirty="0" smtClean="0"/>
          </a:p>
          <a:p>
            <a:pPr>
              <a:lnSpc>
                <a:spcPct val="120000"/>
              </a:lnSpc>
            </a:pPr>
            <a:r>
              <a:rPr kumimoji="1" lang="ja-JP" altLang="en-US" dirty="0" smtClean="0"/>
              <a:t>透過型分散素子の可能性</a:t>
            </a:r>
            <a:endParaRPr kumimoji="1" lang="ja-JP" altLang="en-US" dirty="0"/>
          </a:p>
        </p:txBody>
      </p:sp>
    </p:spTree>
    <p:extLst>
      <p:ext uri="{BB962C8B-B14F-4D97-AF65-F5344CB8AC3E}">
        <p14:creationId xmlns:p14="http://schemas.microsoft.com/office/powerpoint/2010/main" val="2394251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WFOS</a:t>
            </a:r>
            <a:r>
              <a:rPr lang="ja-JP" altLang="en-US" dirty="0" smtClean="0"/>
              <a:t>の技術課題</a:t>
            </a:r>
            <a:endParaRPr lang="en-US" altLang="ja-JP" dirty="0" smtClean="0"/>
          </a:p>
          <a:p>
            <a:pPr lvl="1"/>
            <a:r>
              <a:rPr kumimoji="1" lang="ja-JP" altLang="en-US" dirty="0" smtClean="0"/>
              <a:t>大口径硝材</a:t>
            </a:r>
            <a:endParaRPr kumimoji="1" lang="en-US" altLang="ja-JP" dirty="0" smtClean="0"/>
          </a:p>
          <a:p>
            <a:pPr lvl="1"/>
            <a:r>
              <a:rPr kumimoji="1" lang="ja-JP" altLang="en-US" dirty="0" smtClean="0"/>
              <a:t>大口径蛍石レンズ製造</a:t>
            </a:r>
            <a:endParaRPr kumimoji="1" lang="en-US" altLang="ja-JP" dirty="0" smtClean="0"/>
          </a:p>
          <a:p>
            <a:pPr lvl="1"/>
            <a:r>
              <a:rPr kumimoji="1" lang="ja-JP" altLang="en-US" dirty="0" smtClean="0"/>
              <a:t>大口径レンズの支持機構</a:t>
            </a:r>
            <a:endParaRPr kumimoji="1" lang="en-US" altLang="ja-JP" dirty="0" smtClean="0"/>
          </a:p>
          <a:p>
            <a:pPr lvl="1"/>
            <a:r>
              <a:rPr lang="ja-JP" altLang="en-US" dirty="0" smtClean="0"/>
              <a:t>光学性能テスト</a:t>
            </a:r>
            <a:endParaRPr lang="en-US" altLang="ja-JP" dirty="0" smtClean="0"/>
          </a:p>
          <a:p>
            <a:r>
              <a:rPr kumimoji="1" lang="ja-JP" altLang="en-US" dirty="0" smtClean="0"/>
              <a:t>国立天文台での最近の活動</a:t>
            </a:r>
            <a:endParaRPr kumimoji="1" lang="en-US" altLang="ja-JP" dirty="0" smtClean="0"/>
          </a:p>
          <a:p>
            <a:pPr lvl="1"/>
            <a:r>
              <a:rPr lang="ja-JP" altLang="en-US" dirty="0" smtClean="0"/>
              <a:t>カメラシステム概念検討（本講演には含まれず）</a:t>
            </a:r>
            <a:endParaRPr lang="en-US" altLang="ja-JP" dirty="0" smtClean="0"/>
          </a:p>
          <a:p>
            <a:pPr lvl="1"/>
            <a:r>
              <a:rPr kumimoji="1" lang="ja-JP" altLang="en-US" dirty="0" smtClean="0"/>
              <a:t>多結晶蛍石研磨試験</a:t>
            </a:r>
            <a:endParaRPr kumimoji="1" lang="en-US" altLang="ja-JP" dirty="0" smtClean="0"/>
          </a:p>
          <a:p>
            <a:pPr lvl="1"/>
            <a:r>
              <a:rPr kumimoji="1" lang="en-US" altLang="ja-JP" dirty="0" smtClean="0"/>
              <a:t>WFOS</a:t>
            </a:r>
            <a:r>
              <a:rPr kumimoji="1" lang="ja-JP" altLang="en-US" dirty="0" smtClean="0"/>
              <a:t>全体光学系検討</a:t>
            </a:r>
            <a:endParaRPr kumimoji="1" lang="en-US" altLang="ja-JP" dirty="0" smtClean="0"/>
          </a:p>
        </p:txBody>
      </p:sp>
    </p:spTree>
    <p:extLst>
      <p:ext uri="{BB962C8B-B14F-4D97-AF65-F5344CB8AC3E}">
        <p14:creationId xmlns:p14="http://schemas.microsoft.com/office/powerpoint/2010/main" val="1639388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2080" y="304800"/>
            <a:ext cx="6172200" cy="990600"/>
          </a:xfrm>
        </p:spPr>
        <p:txBody>
          <a:bodyPr>
            <a:normAutofit fontScale="90000"/>
          </a:bodyPr>
          <a:lstStyle/>
          <a:p>
            <a:r>
              <a:rPr lang="en-US" altLang="ja-JP" dirty="0" smtClean="0"/>
              <a:t>Wide Field Optical Spectrograph (</a:t>
            </a:r>
            <a:r>
              <a:rPr kumimoji="1" lang="en-US" altLang="ja-JP" dirty="0" smtClean="0"/>
              <a:t>WFOS)</a:t>
            </a:r>
            <a:endParaRPr kumimoji="1" lang="ja-JP" altLang="en-US" dirty="0"/>
          </a:p>
        </p:txBody>
      </p:sp>
      <p:sp>
        <p:nvSpPr>
          <p:cNvPr id="3" name="コンテンツ プレースホルダー 2"/>
          <p:cNvSpPr>
            <a:spLocks noGrp="1"/>
          </p:cNvSpPr>
          <p:nvPr>
            <p:ph idx="1"/>
          </p:nvPr>
        </p:nvSpPr>
        <p:spPr>
          <a:xfrm>
            <a:off x="467544" y="1628800"/>
            <a:ext cx="8229600" cy="2126060"/>
          </a:xfrm>
        </p:spPr>
        <p:txBody>
          <a:bodyPr>
            <a:normAutofit fontScale="62500" lnSpcReduction="20000"/>
          </a:bodyPr>
          <a:lstStyle/>
          <a:p>
            <a:pPr>
              <a:lnSpc>
                <a:spcPct val="120000"/>
              </a:lnSpc>
            </a:pPr>
            <a:r>
              <a:rPr kumimoji="1" lang="en-US" altLang="ja-JP" dirty="0" smtClean="0"/>
              <a:t>TMT</a:t>
            </a:r>
            <a:r>
              <a:rPr kumimoji="1" lang="ja-JP" altLang="en-US" dirty="0" smtClean="0"/>
              <a:t>第一期観測装置の１つ</a:t>
            </a:r>
            <a:endParaRPr kumimoji="1" lang="en-US" altLang="ja-JP" dirty="0" smtClean="0"/>
          </a:p>
          <a:p>
            <a:pPr>
              <a:lnSpc>
                <a:spcPct val="120000"/>
              </a:lnSpc>
            </a:pPr>
            <a:r>
              <a:rPr lang="ja-JP" altLang="en-US" dirty="0" smtClean="0"/>
              <a:t>広視野可視光多天体分光撮像装置</a:t>
            </a:r>
            <a:endParaRPr kumimoji="1" lang="en-US" altLang="ja-JP" dirty="0" smtClean="0"/>
          </a:p>
          <a:p>
            <a:pPr>
              <a:lnSpc>
                <a:spcPct val="120000"/>
              </a:lnSpc>
            </a:pPr>
            <a:r>
              <a:rPr lang="ja-JP" altLang="en-US" dirty="0"/>
              <a:t>カリフォルニア</a:t>
            </a:r>
            <a:r>
              <a:rPr lang="ja-JP" altLang="en-US" dirty="0" smtClean="0"/>
              <a:t>大学サンタクルーズ（</a:t>
            </a:r>
            <a:r>
              <a:rPr lang="en-US" altLang="ja-JP" dirty="0" smtClean="0"/>
              <a:t>UCSC</a:t>
            </a:r>
            <a:r>
              <a:rPr lang="ja-JP" altLang="en-US" dirty="0" smtClean="0"/>
              <a:t>）がリード</a:t>
            </a:r>
            <a:endParaRPr lang="en-US" altLang="ja-JP" dirty="0" smtClean="0"/>
          </a:p>
          <a:p>
            <a:pPr>
              <a:lnSpc>
                <a:spcPct val="120000"/>
              </a:lnSpc>
            </a:pPr>
            <a:r>
              <a:rPr lang="ja-JP" altLang="en-US" dirty="0"/>
              <a:t>国立天文台</a:t>
            </a:r>
            <a:r>
              <a:rPr lang="ja-JP" altLang="en-US" dirty="0" smtClean="0"/>
              <a:t>、ハワイ大学、中国科学技術大学、南京天文光学研究所が協力</a:t>
            </a:r>
            <a:endParaRPr lang="en-US" altLang="ja-JP" dirty="0" smtClean="0"/>
          </a:p>
          <a:p>
            <a:pPr>
              <a:lnSpc>
                <a:spcPct val="120000"/>
              </a:lnSpc>
            </a:pPr>
            <a:r>
              <a:rPr kumimoji="1" lang="ja-JP" altLang="en-US" dirty="0" smtClean="0"/>
              <a:t>現在他の研究機関も加えて新たな開発チームの再編が行われている。</a:t>
            </a:r>
            <a:endParaRPr kumimoji="1" lang="ja-JP" alt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9727" y="3754860"/>
            <a:ext cx="4493950" cy="3024336"/>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8" name="Picture 2" descr="F:\Users\ozaki\Documents\instruments\TMT\MOBIE\3Dmodel\MOBIE_whole\MOBIE SolidWorks Model for Mini Studies\Obsolete\MOBIE-ASSY-Handoff-workshop-OCT2013-4.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964" y="4102460"/>
            <a:ext cx="4127609" cy="232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916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descr="F:\Users\ozaki\Pictures\2015\20151024-特別公開\IMG_10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371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装置パラメーター</a:t>
            </a:r>
            <a:endParaRPr kumimoji="1" lang="ja-JP" altLang="en-US" dirty="0"/>
          </a:p>
        </p:txBody>
      </p:sp>
      <p:graphicFrame>
        <p:nvGraphicFramePr>
          <p:cNvPr id="4" name="表プレースホルダー 2"/>
          <p:cNvGraphicFramePr>
            <a:graphicFrameLocks/>
          </p:cNvGraphicFramePr>
          <p:nvPr>
            <p:extLst>
              <p:ext uri="{D42A27DB-BD31-4B8C-83A1-F6EECF244321}">
                <p14:modId xmlns:p14="http://schemas.microsoft.com/office/powerpoint/2010/main" val="2384897190"/>
              </p:ext>
            </p:extLst>
          </p:nvPr>
        </p:nvGraphicFramePr>
        <p:xfrm>
          <a:off x="899592" y="1628800"/>
          <a:ext cx="7596336" cy="4723335"/>
        </p:xfrm>
        <a:graphic>
          <a:graphicData uri="http://schemas.openxmlformats.org/drawingml/2006/table">
            <a:tbl>
              <a:tblPr firstRow="1" firstCol="1" lastRow="1" lastCol="1" bandRow="1" bandCol="1">
                <a:tableStyleId>{2D5ABB26-0587-4C30-8999-92F81FD0307C}</a:tableStyleId>
              </a:tblPr>
              <a:tblGrid>
                <a:gridCol w="2546600"/>
                <a:gridCol w="5049736"/>
              </a:tblGrid>
              <a:tr h="773751">
                <a:tc>
                  <a:txBody>
                    <a:bodyPr/>
                    <a:lstStyle/>
                    <a:p>
                      <a:pPr algn="just">
                        <a:lnSpc>
                          <a:spcPct val="100000"/>
                        </a:lnSpc>
                        <a:spcAft>
                          <a:spcPts val="0"/>
                        </a:spcAft>
                      </a:pPr>
                      <a:r>
                        <a:rPr lang="ja-JP" sz="1800" kern="100" dirty="0">
                          <a:effectLst/>
                          <a:latin typeface="+mj-ea"/>
                          <a:ea typeface="+mj-ea"/>
                        </a:rPr>
                        <a:t>視野</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800" kern="100" dirty="0" smtClean="0">
                          <a:effectLst/>
                          <a:latin typeface="+mj-ea"/>
                          <a:ea typeface="+mj-ea"/>
                        </a:rPr>
                        <a:t>8.3</a:t>
                      </a:r>
                      <a:r>
                        <a:rPr lang="ja-JP" sz="1800" kern="100" dirty="0" smtClean="0">
                          <a:effectLst/>
                          <a:latin typeface="+mj-ea"/>
                          <a:ea typeface="+mj-ea"/>
                        </a:rPr>
                        <a:t>×</a:t>
                      </a:r>
                      <a:r>
                        <a:rPr lang="en-US" altLang="ja-JP" sz="1800" kern="100" dirty="0" smtClean="0">
                          <a:effectLst/>
                          <a:latin typeface="+mj-ea"/>
                          <a:ea typeface="+mj-ea"/>
                        </a:rPr>
                        <a:t>3</a:t>
                      </a:r>
                      <a:r>
                        <a:rPr lang="en-US" sz="1800" kern="100" dirty="0" smtClean="0">
                          <a:effectLst/>
                          <a:latin typeface="+mj-ea"/>
                          <a:ea typeface="+mj-ea"/>
                        </a:rPr>
                        <a:t> arcmin</a:t>
                      </a:r>
                      <a:r>
                        <a:rPr lang="en-US" sz="1800" kern="100" baseline="30000" dirty="0" smtClean="0">
                          <a:effectLst/>
                          <a:latin typeface="+mj-ea"/>
                          <a:ea typeface="+mj-ea"/>
                        </a:rPr>
                        <a:t>2</a:t>
                      </a:r>
                      <a:r>
                        <a:rPr lang="ja-JP" altLang="en-US" sz="1800" kern="100" dirty="0" smtClean="0">
                          <a:effectLst/>
                          <a:latin typeface="+mj-ea"/>
                          <a:ea typeface="+mj-ea"/>
                        </a:rPr>
                        <a:t>　</a:t>
                      </a:r>
                      <a:endParaRPr lang="en-US" altLang="ja-JP" sz="1800" kern="100" dirty="0" smtClean="0">
                        <a:effectLst/>
                        <a:latin typeface="+mj-ea"/>
                        <a:ea typeface="+mj-ea"/>
                      </a:endParaRPr>
                    </a:p>
                    <a:p>
                      <a:pPr algn="just">
                        <a:lnSpc>
                          <a:spcPct val="100000"/>
                        </a:lnSpc>
                        <a:spcAft>
                          <a:spcPts val="0"/>
                        </a:spcAft>
                      </a:pPr>
                      <a:r>
                        <a:rPr lang="ja-JP" altLang="en-US" sz="1800" kern="100" dirty="0" smtClean="0">
                          <a:effectLst/>
                          <a:latin typeface="+mj-ea"/>
                          <a:ea typeface="+mj-ea"/>
                        </a:rPr>
                        <a:t>　</a:t>
                      </a:r>
                      <a:r>
                        <a:rPr lang="en-US" altLang="ja-JP" sz="1800" kern="100" dirty="0" smtClean="0">
                          <a:effectLst/>
                          <a:latin typeface="+mj-ea"/>
                          <a:ea typeface="+mj-ea"/>
                        </a:rPr>
                        <a:t>(1086 × 392 mm</a:t>
                      </a:r>
                      <a:r>
                        <a:rPr lang="en-US" altLang="ja-JP" sz="1800" kern="100" baseline="30000" dirty="0" smtClean="0">
                          <a:effectLst/>
                          <a:latin typeface="+mj-ea"/>
                          <a:ea typeface="+mj-ea"/>
                        </a:rPr>
                        <a:t>2</a:t>
                      </a:r>
                      <a:r>
                        <a:rPr lang="en-US" altLang="ja-JP" sz="1800" kern="100" dirty="0" smtClean="0">
                          <a:effectLst/>
                          <a:latin typeface="+mj-ea"/>
                          <a:ea typeface="+mj-ea"/>
                        </a:rPr>
                        <a:t> </a:t>
                      </a:r>
                      <a:r>
                        <a:rPr lang="ja-JP" altLang="en-US" sz="1800" kern="100" dirty="0" smtClean="0">
                          <a:effectLst/>
                          <a:latin typeface="+mj-ea"/>
                          <a:ea typeface="+mj-ea"/>
                        </a:rPr>
                        <a:t>　望遠鏡焦点面において</a:t>
                      </a:r>
                      <a:r>
                        <a:rPr lang="en-US" altLang="ja-JP" sz="1800" kern="100" dirty="0" smtClean="0">
                          <a:effectLst/>
                          <a:latin typeface="+mj-ea"/>
                          <a:ea typeface="+mj-ea"/>
                        </a:rPr>
                        <a:t>)</a:t>
                      </a: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834">
                <a:tc>
                  <a:txBody>
                    <a:bodyPr/>
                    <a:lstStyle/>
                    <a:p>
                      <a:pPr algn="just">
                        <a:lnSpc>
                          <a:spcPct val="100000"/>
                        </a:lnSpc>
                        <a:spcAft>
                          <a:spcPts val="0"/>
                        </a:spcAft>
                      </a:pPr>
                      <a:r>
                        <a:rPr lang="ja-JP" sz="1800" kern="100" dirty="0">
                          <a:effectLst/>
                          <a:latin typeface="+mj-ea"/>
                          <a:ea typeface="+mj-ea"/>
                        </a:rPr>
                        <a:t>波長範囲</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800" kern="100" dirty="0">
                          <a:effectLst/>
                          <a:latin typeface="+mj-ea"/>
                          <a:ea typeface="+mj-ea"/>
                        </a:rPr>
                        <a:t>310 – 600 </a:t>
                      </a:r>
                      <a:r>
                        <a:rPr lang="en-US" sz="1800" kern="100" dirty="0" smtClean="0">
                          <a:effectLst/>
                          <a:latin typeface="+mj-ea"/>
                          <a:ea typeface="+mj-ea"/>
                        </a:rPr>
                        <a:t>nm</a:t>
                      </a:r>
                      <a:r>
                        <a:rPr lang="ja-JP" altLang="en-US" sz="1800" kern="100" baseline="0" dirty="0" smtClean="0">
                          <a:effectLst/>
                          <a:latin typeface="+mj-ea"/>
                          <a:ea typeface="+mj-ea"/>
                        </a:rPr>
                        <a:t> </a:t>
                      </a:r>
                      <a:r>
                        <a:rPr lang="ja-JP" sz="1800" kern="100" dirty="0" smtClean="0">
                          <a:effectLst/>
                          <a:latin typeface="+mj-ea"/>
                          <a:ea typeface="+mj-ea"/>
                        </a:rPr>
                        <a:t>（</a:t>
                      </a:r>
                      <a:r>
                        <a:rPr lang="ja-JP" sz="1800" kern="100" dirty="0">
                          <a:effectLst/>
                          <a:latin typeface="+mj-ea"/>
                          <a:ea typeface="+mj-ea"/>
                        </a:rPr>
                        <a:t>青側）</a:t>
                      </a:r>
                    </a:p>
                    <a:p>
                      <a:pPr algn="just">
                        <a:lnSpc>
                          <a:spcPct val="100000"/>
                        </a:lnSpc>
                        <a:spcAft>
                          <a:spcPts val="0"/>
                        </a:spcAft>
                      </a:pPr>
                      <a:r>
                        <a:rPr lang="en-US" sz="1800" kern="100" dirty="0">
                          <a:effectLst/>
                          <a:latin typeface="+mj-ea"/>
                          <a:ea typeface="+mj-ea"/>
                        </a:rPr>
                        <a:t>550 – 1000 </a:t>
                      </a:r>
                      <a:r>
                        <a:rPr lang="en-US" sz="1800" kern="100" dirty="0" smtClean="0">
                          <a:effectLst/>
                          <a:latin typeface="+mj-ea"/>
                          <a:ea typeface="+mj-ea"/>
                        </a:rPr>
                        <a:t>nm </a:t>
                      </a:r>
                      <a:r>
                        <a:rPr lang="ja-JP" sz="1800" kern="100" dirty="0" smtClean="0">
                          <a:effectLst/>
                          <a:latin typeface="+mj-ea"/>
                          <a:ea typeface="+mj-ea"/>
                        </a:rPr>
                        <a:t>（</a:t>
                      </a:r>
                      <a:r>
                        <a:rPr lang="ja-JP" sz="1800" kern="100" dirty="0">
                          <a:effectLst/>
                          <a:latin typeface="+mj-ea"/>
                          <a:ea typeface="+mj-ea"/>
                        </a:rPr>
                        <a:t>赤側）</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834">
                <a:tc>
                  <a:txBody>
                    <a:bodyPr/>
                    <a:lstStyle/>
                    <a:p>
                      <a:pPr algn="just">
                        <a:lnSpc>
                          <a:spcPct val="100000"/>
                        </a:lnSpc>
                        <a:spcAft>
                          <a:spcPts val="0"/>
                        </a:spcAft>
                      </a:pPr>
                      <a:r>
                        <a:rPr lang="ja-JP" sz="1800" kern="100" dirty="0">
                          <a:effectLst/>
                          <a:latin typeface="+mj-ea"/>
                          <a:ea typeface="+mj-ea"/>
                        </a:rPr>
                        <a:t>観測モード</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ja-JP" sz="1800" kern="100" dirty="0">
                          <a:effectLst/>
                          <a:latin typeface="+mj-ea"/>
                          <a:ea typeface="+mj-ea"/>
                        </a:rPr>
                        <a:t>撮像</a:t>
                      </a:r>
                    </a:p>
                    <a:p>
                      <a:pPr algn="just">
                        <a:lnSpc>
                          <a:spcPct val="100000"/>
                        </a:lnSpc>
                        <a:spcAft>
                          <a:spcPts val="0"/>
                        </a:spcAft>
                      </a:pPr>
                      <a:r>
                        <a:rPr lang="ja-JP" sz="1800" kern="100" dirty="0">
                          <a:effectLst/>
                          <a:latin typeface="+mj-ea"/>
                          <a:ea typeface="+mj-ea"/>
                        </a:rPr>
                        <a:t>ロングスリット</a:t>
                      </a:r>
                      <a:r>
                        <a:rPr lang="ja-JP" sz="1800" kern="100" dirty="0" smtClean="0">
                          <a:effectLst/>
                          <a:latin typeface="+mj-ea"/>
                          <a:ea typeface="+mj-ea"/>
                        </a:rPr>
                        <a:t>分光</a:t>
                      </a:r>
                      <a:endParaRPr lang="en-US" altLang="ja-JP" sz="1800" kern="100" dirty="0" smtClean="0">
                        <a:effectLst/>
                        <a:latin typeface="+mj-ea"/>
                        <a:ea typeface="+mj-ea"/>
                      </a:endParaRPr>
                    </a:p>
                    <a:p>
                      <a:pPr algn="just">
                        <a:lnSpc>
                          <a:spcPct val="100000"/>
                        </a:lnSpc>
                        <a:spcAft>
                          <a:spcPts val="0"/>
                        </a:spcAft>
                      </a:pPr>
                      <a:r>
                        <a:rPr lang="ja-JP" altLang="en-US" sz="1800" kern="100" dirty="0" smtClean="0">
                          <a:effectLst/>
                          <a:latin typeface="+mj-ea"/>
                          <a:ea typeface="+mj-ea"/>
                        </a:rPr>
                        <a:t>多天体スリット</a:t>
                      </a:r>
                      <a:r>
                        <a:rPr lang="ja-JP" sz="1800" kern="100" dirty="0" smtClean="0">
                          <a:effectLst/>
                          <a:latin typeface="+mj-ea"/>
                          <a:ea typeface="+mj-ea"/>
                        </a:rPr>
                        <a:t>分光</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834">
                <a:tc>
                  <a:txBody>
                    <a:bodyPr/>
                    <a:lstStyle/>
                    <a:p>
                      <a:pPr algn="just">
                        <a:lnSpc>
                          <a:spcPct val="100000"/>
                        </a:lnSpc>
                        <a:spcAft>
                          <a:spcPts val="0"/>
                        </a:spcAft>
                      </a:pPr>
                      <a:r>
                        <a:rPr lang="ja-JP" sz="1800" kern="100" dirty="0">
                          <a:effectLst/>
                          <a:latin typeface="+mj-ea"/>
                          <a:ea typeface="+mj-ea"/>
                        </a:rPr>
                        <a:t>波長分解能</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sz="1800" kern="100" dirty="0">
                          <a:effectLst/>
                          <a:latin typeface="+mj-ea"/>
                          <a:ea typeface="+mj-ea"/>
                        </a:rPr>
                        <a:t>R~1000, </a:t>
                      </a:r>
                      <a:r>
                        <a:rPr lang="en-US" sz="1800" kern="100" dirty="0" smtClean="0">
                          <a:effectLst/>
                          <a:latin typeface="+mj-ea"/>
                          <a:ea typeface="+mj-ea"/>
                        </a:rPr>
                        <a:t>5000</a:t>
                      </a:r>
                      <a:r>
                        <a:rPr lang="en-US" sz="1800" kern="100" dirty="0">
                          <a:effectLst/>
                          <a:latin typeface="+mj-ea"/>
                          <a:ea typeface="+mj-ea"/>
                        </a:rPr>
                        <a:t>, </a:t>
                      </a:r>
                      <a:r>
                        <a:rPr lang="en-US" sz="1800" kern="100" dirty="0" smtClean="0">
                          <a:effectLst/>
                          <a:latin typeface="+mj-ea"/>
                          <a:ea typeface="+mj-ea"/>
                        </a:rPr>
                        <a:t>8000</a:t>
                      </a:r>
                      <a:endParaRPr lang="ja-JP" sz="1800" kern="100" dirty="0">
                        <a:effectLst/>
                        <a:latin typeface="+mj-ea"/>
                        <a:ea typeface="+mj-ea"/>
                      </a:endParaRPr>
                    </a:p>
                    <a:p>
                      <a:pPr algn="just">
                        <a:lnSpc>
                          <a:spcPct val="100000"/>
                        </a:lnSpc>
                        <a:spcAft>
                          <a:spcPts val="0"/>
                        </a:spcAft>
                      </a:pPr>
                      <a:r>
                        <a:rPr lang="ja-JP" sz="1800" kern="100" dirty="0">
                          <a:effectLst/>
                          <a:latin typeface="+mj-ea"/>
                          <a:ea typeface="+mj-ea"/>
                        </a:rPr>
                        <a:t>（</a:t>
                      </a:r>
                      <a:r>
                        <a:rPr lang="en-US" sz="1800" kern="100" dirty="0">
                          <a:effectLst/>
                          <a:latin typeface="+mj-ea"/>
                          <a:ea typeface="+mj-ea"/>
                        </a:rPr>
                        <a:t>0.75</a:t>
                      </a:r>
                      <a:r>
                        <a:rPr lang="ja-JP" sz="1800" kern="100" dirty="0">
                          <a:effectLst/>
                          <a:latin typeface="+mj-ea"/>
                          <a:ea typeface="+mj-ea"/>
                        </a:rPr>
                        <a:t>″幅スリット使用時）</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834">
                <a:tc>
                  <a:txBody>
                    <a:bodyPr/>
                    <a:lstStyle/>
                    <a:p>
                      <a:pPr algn="just">
                        <a:lnSpc>
                          <a:spcPct val="100000"/>
                        </a:lnSpc>
                        <a:spcAft>
                          <a:spcPts val="0"/>
                        </a:spcAft>
                      </a:pPr>
                      <a:r>
                        <a:rPr lang="ja-JP" altLang="en-US" sz="1800" kern="100" dirty="0" smtClean="0">
                          <a:effectLst/>
                          <a:latin typeface="+mj-ea"/>
                          <a:ea typeface="+mj-ea"/>
                          <a:cs typeface="+mn-cs"/>
                        </a:rPr>
                        <a:t>コリメーター焦点距離</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800" kern="100" smtClean="0">
                          <a:effectLst/>
                          <a:latin typeface="+mj-ea"/>
                          <a:ea typeface="+mj-ea"/>
                          <a:cs typeface="Times New Roman"/>
                        </a:rPr>
                        <a:t>4500 mm</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834">
                <a:tc>
                  <a:txBody>
                    <a:bodyPr/>
                    <a:lstStyle/>
                    <a:p>
                      <a:pPr algn="just">
                        <a:lnSpc>
                          <a:spcPct val="100000"/>
                        </a:lnSpc>
                        <a:spcAft>
                          <a:spcPts val="0"/>
                        </a:spcAft>
                      </a:pPr>
                      <a:r>
                        <a:rPr lang="ja-JP" altLang="en-US" sz="1800" kern="100" smtClean="0">
                          <a:effectLst/>
                          <a:latin typeface="+mj-ea"/>
                          <a:ea typeface="+mj-ea"/>
                          <a:cs typeface="Times New Roman"/>
                        </a:rPr>
                        <a:t>カメラレンズ焦点距離</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800" kern="100" smtClean="0">
                          <a:effectLst/>
                          <a:latin typeface="+mj-ea"/>
                          <a:ea typeface="+mj-ea"/>
                          <a:cs typeface="Times New Roman"/>
                        </a:rPr>
                        <a:t>600</a:t>
                      </a:r>
                      <a:r>
                        <a:rPr lang="en-US" altLang="ja-JP" sz="1800" kern="100" baseline="0" smtClean="0">
                          <a:effectLst/>
                          <a:latin typeface="+mj-ea"/>
                          <a:ea typeface="+mj-ea"/>
                          <a:cs typeface="Times New Roman"/>
                        </a:rPr>
                        <a:t> mm</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838">
                <a:tc>
                  <a:txBody>
                    <a:bodyPr/>
                    <a:lstStyle/>
                    <a:p>
                      <a:pPr algn="just">
                        <a:lnSpc>
                          <a:spcPct val="100000"/>
                        </a:lnSpc>
                        <a:spcAft>
                          <a:spcPts val="0"/>
                        </a:spcAft>
                      </a:pPr>
                      <a:r>
                        <a:rPr lang="ja-JP" altLang="en-US" sz="1800" kern="100" smtClean="0">
                          <a:effectLst/>
                          <a:latin typeface="+mj-ea"/>
                          <a:ea typeface="+mj-ea"/>
                          <a:cs typeface="+mn-cs"/>
                        </a:rPr>
                        <a:t>分光器内瞳径</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800" kern="100" smtClean="0">
                          <a:effectLst/>
                          <a:latin typeface="+mj-ea"/>
                          <a:ea typeface="+mj-ea"/>
                          <a:cs typeface="Times New Roman"/>
                        </a:rPr>
                        <a:t>300</a:t>
                      </a:r>
                      <a:r>
                        <a:rPr lang="en-US" altLang="ja-JP" sz="1800" kern="100" baseline="0" smtClean="0">
                          <a:effectLst/>
                          <a:latin typeface="+mj-ea"/>
                          <a:ea typeface="+mj-ea"/>
                          <a:cs typeface="Times New Roman"/>
                        </a:rPr>
                        <a:t> mm</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838">
                <a:tc>
                  <a:txBody>
                    <a:bodyPr/>
                    <a:lstStyle/>
                    <a:p>
                      <a:pPr algn="just">
                        <a:lnSpc>
                          <a:spcPct val="100000"/>
                        </a:lnSpc>
                        <a:spcAft>
                          <a:spcPts val="0"/>
                        </a:spcAft>
                      </a:pPr>
                      <a:r>
                        <a:rPr lang="ja-JP" altLang="en-US" sz="1800" kern="100" smtClean="0">
                          <a:effectLst/>
                          <a:latin typeface="+mj-ea"/>
                          <a:ea typeface="+mj-ea"/>
                          <a:cs typeface="Times New Roman"/>
                        </a:rPr>
                        <a:t>検出器フォーマット</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en-US" altLang="ja-JP" sz="1800" kern="100" dirty="0" smtClean="0">
                          <a:effectLst/>
                          <a:latin typeface="+mj-ea"/>
                          <a:ea typeface="+mj-ea"/>
                          <a:cs typeface="Times New Roman"/>
                        </a:rPr>
                        <a:t>12K × 16K</a:t>
                      </a:r>
                      <a:endParaRPr lang="ja-JP" sz="1800" kern="100" dirty="0">
                        <a:effectLst/>
                        <a:latin typeface="+mj-ea"/>
                        <a:ea typeface="+mj-ea"/>
                        <a:cs typeface="Times New Roman"/>
                      </a:endParaRPr>
                    </a:p>
                  </a:txBody>
                  <a:tcPr marL="68568" marR="685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3161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WFOS</a:t>
            </a:r>
            <a:r>
              <a:rPr lang="ja-JP" altLang="en-US" dirty="0" smtClean="0"/>
              <a:t>光学</a:t>
            </a:r>
            <a:r>
              <a:rPr lang="ja-JP" altLang="en-US" dirty="0"/>
              <a:t>系</a:t>
            </a:r>
            <a:endParaRPr kumimoji="1" lang="ja-JP" altLang="en-US" dirty="0"/>
          </a:p>
        </p:txBody>
      </p:sp>
      <p:grpSp>
        <p:nvGrpSpPr>
          <p:cNvPr id="5" name="グループ化 164"/>
          <p:cNvGrpSpPr>
            <a:grpSpLocks/>
          </p:cNvGrpSpPr>
          <p:nvPr/>
        </p:nvGrpSpPr>
        <p:grpSpPr bwMode="auto">
          <a:xfrm>
            <a:off x="323528" y="1593887"/>
            <a:ext cx="8667699" cy="4175597"/>
            <a:chOff x="1751528" y="34482505"/>
            <a:chExt cx="12799180" cy="6165602"/>
          </a:xfrm>
        </p:grpSpPr>
        <p:pic>
          <p:nvPicPr>
            <p:cNvPr id="6" name="Picture 4" descr="TMT-RC_MC_v103_NoCors_gratings_blue+red_flipped21"/>
            <p:cNvPicPr>
              <a:picLocks noChangeAspect="1" noChangeArrowheads="1"/>
            </p:cNvPicPr>
            <p:nvPr/>
          </p:nvPicPr>
          <p:blipFill>
            <a:blip r:embed="rId3">
              <a:extLst>
                <a:ext uri="{28A0092B-C50C-407E-A947-70E740481C1C}">
                  <a14:useLocalDpi xmlns:a14="http://schemas.microsoft.com/office/drawing/2010/main" val="0"/>
                </a:ext>
              </a:extLst>
            </a:blip>
            <a:srcRect t="12880" b="9708"/>
            <a:stretch>
              <a:fillRect/>
            </a:stretch>
          </p:blipFill>
          <p:spPr bwMode="auto">
            <a:xfrm>
              <a:off x="3807010" y="34482505"/>
              <a:ext cx="9220932" cy="555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5"/>
            <p:cNvSpPr>
              <a:spLocks noChangeShapeType="1"/>
            </p:cNvSpPr>
            <p:nvPr/>
          </p:nvSpPr>
          <p:spPr bwMode="auto">
            <a:xfrm>
              <a:off x="4453600" y="36371271"/>
              <a:ext cx="988626" cy="3771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8" name="Text Box 6"/>
            <p:cNvSpPr txBox="1">
              <a:spLocks noChangeArrowheads="1"/>
            </p:cNvSpPr>
            <p:nvPr/>
          </p:nvSpPr>
          <p:spPr bwMode="auto">
            <a:xfrm>
              <a:off x="1751528" y="35703638"/>
              <a:ext cx="3399325" cy="68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algn="ctr" eaLnBrk="1" hangingPunct="1"/>
              <a:r>
                <a:rPr kumimoji="0" lang="ja-JP" altLang="en-US" sz="1200" dirty="0" smtClean="0"/>
                <a:t>望遠鏡焦点面 </a:t>
              </a:r>
              <a:r>
                <a:rPr kumimoji="0" lang="en-US" altLang="ja-JP" sz="1200" dirty="0" smtClean="0"/>
                <a:t>&amp; </a:t>
              </a:r>
              <a:r>
                <a:rPr kumimoji="0" lang="ja-JP" altLang="en-US" sz="1200" dirty="0" smtClean="0"/>
                <a:t>マスクプレート</a:t>
              </a:r>
              <a:r>
                <a:rPr kumimoji="0" lang="en-US" altLang="ja-JP" sz="1200" dirty="0" smtClean="0"/>
                <a:t> </a:t>
              </a:r>
            </a:p>
            <a:p>
              <a:pPr algn="ctr" eaLnBrk="1" hangingPunct="1"/>
              <a:r>
                <a:rPr kumimoji="0" lang="en-US" altLang="ja-JP" sz="1200" dirty="0" smtClean="0"/>
                <a:t>(1086 </a:t>
              </a:r>
              <a:r>
                <a:rPr kumimoji="0" lang="en-US" altLang="ja-JP" sz="1200" dirty="0"/>
                <a:t>× 392  mm)</a:t>
              </a:r>
            </a:p>
          </p:txBody>
        </p:sp>
        <p:sp>
          <p:nvSpPr>
            <p:cNvPr id="9" name="Line 7"/>
            <p:cNvSpPr>
              <a:spLocks noChangeShapeType="1"/>
            </p:cNvSpPr>
            <p:nvPr/>
          </p:nvSpPr>
          <p:spPr bwMode="auto">
            <a:xfrm flipH="1" flipV="1">
              <a:off x="11851898" y="36523547"/>
              <a:ext cx="1349405" cy="12369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10" name="Text Box 8"/>
            <p:cNvSpPr txBox="1">
              <a:spLocks noChangeArrowheads="1"/>
            </p:cNvSpPr>
            <p:nvPr/>
          </p:nvSpPr>
          <p:spPr bwMode="auto">
            <a:xfrm>
              <a:off x="11214969" y="37760502"/>
              <a:ext cx="3335739" cy="68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algn="ctr" eaLnBrk="1" hangingPunct="1">
                <a:spcBef>
                  <a:spcPct val="50000"/>
                </a:spcBef>
              </a:pPr>
              <a:r>
                <a:rPr kumimoji="0" lang="ja-JP" altLang="en-US" sz="1200" dirty="0" smtClean="0"/>
                <a:t>軸外し非球面コリメーターミラー</a:t>
              </a:r>
              <a:r>
                <a:rPr kumimoji="0" lang="en-US" altLang="ja-JP" sz="1200" dirty="0" smtClean="0"/>
                <a:t> </a:t>
              </a:r>
              <a:r>
                <a:rPr kumimoji="0" lang="en-US" altLang="ja-JP" sz="1200" dirty="0"/>
                <a:t>(~1m x ~</a:t>
              </a:r>
              <a:r>
                <a:rPr kumimoji="0" lang="en-US" altLang="ja-JP" sz="1200" dirty="0" smtClean="0"/>
                <a:t>1.7m</a:t>
              </a:r>
              <a:r>
                <a:rPr kumimoji="0" lang="en-US" altLang="ja-JP" sz="1200" dirty="0"/>
                <a:t>)</a:t>
              </a:r>
            </a:p>
          </p:txBody>
        </p:sp>
        <p:sp>
          <p:nvSpPr>
            <p:cNvPr id="11" name="Line 9"/>
            <p:cNvSpPr>
              <a:spLocks noChangeShapeType="1"/>
            </p:cNvSpPr>
            <p:nvPr/>
          </p:nvSpPr>
          <p:spPr bwMode="auto">
            <a:xfrm flipH="1" flipV="1">
              <a:off x="8028585" y="37985402"/>
              <a:ext cx="1349405" cy="11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12" name="Text Box 10"/>
            <p:cNvSpPr txBox="1">
              <a:spLocks noChangeArrowheads="1"/>
            </p:cNvSpPr>
            <p:nvPr/>
          </p:nvSpPr>
          <p:spPr bwMode="auto">
            <a:xfrm>
              <a:off x="9407346" y="37723824"/>
              <a:ext cx="1517987" cy="68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ja-JP" altLang="en-US" sz="1200" dirty="0" smtClean="0"/>
                <a:t>ダイクロイックミラー</a:t>
              </a:r>
              <a:endParaRPr kumimoji="0" lang="en-US" altLang="ja-JP" sz="1200" dirty="0"/>
            </a:p>
          </p:txBody>
        </p:sp>
        <p:sp>
          <p:nvSpPr>
            <p:cNvPr id="13" name="Line 11"/>
            <p:cNvSpPr>
              <a:spLocks noChangeShapeType="1"/>
            </p:cNvSpPr>
            <p:nvPr/>
          </p:nvSpPr>
          <p:spPr bwMode="auto">
            <a:xfrm flipH="1" flipV="1">
              <a:off x="9265539" y="39222357"/>
              <a:ext cx="1236954" cy="5622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14" name="Text Box 12"/>
            <p:cNvSpPr txBox="1">
              <a:spLocks noChangeArrowheads="1"/>
            </p:cNvSpPr>
            <p:nvPr/>
          </p:nvSpPr>
          <p:spPr bwMode="auto">
            <a:xfrm>
              <a:off x="10502495" y="39559707"/>
              <a:ext cx="2811260" cy="40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ja-JP" altLang="en-US" sz="1200" dirty="0" smtClean="0"/>
                <a:t>青側カメラレンズ</a:t>
              </a:r>
              <a:endParaRPr kumimoji="0" lang="en-US" altLang="ja-JP" sz="1200" dirty="0"/>
            </a:p>
          </p:txBody>
        </p:sp>
        <p:sp>
          <p:nvSpPr>
            <p:cNvPr id="15" name="Line 13"/>
            <p:cNvSpPr>
              <a:spLocks noChangeShapeType="1"/>
            </p:cNvSpPr>
            <p:nvPr/>
          </p:nvSpPr>
          <p:spPr bwMode="auto">
            <a:xfrm>
              <a:off x="5779577" y="37985402"/>
              <a:ext cx="899603" cy="11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16" name="Text Box 14"/>
            <p:cNvSpPr txBox="1">
              <a:spLocks noChangeArrowheads="1"/>
            </p:cNvSpPr>
            <p:nvPr/>
          </p:nvSpPr>
          <p:spPr bwMode="auto">
            <a:xfrm>
              <a:off x="4409798" y="37740115"/>
              <a:ext cx="1375898" cy="40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ja-JP" altLang="en-US" sz="1200" dirty="0" smtClean="0"/>
                <a:t>折り曲げ鏡</a:t>
              </a:r>
              <a:endParaRPr kumimoji="0" lang="en-US" altLang="ja-JP" sz="1200" dirty="0"/>
            </a:p>
          </p:txBody>
        </p:sp>
        <p:sp>
          <p:nvSpPr>
            <p:cNvPr id="17" name="Line 15"/>
            <p:cNvSpPr>
              <a:spLocks noChangeShapeType="1"/>
            </p:cNvSpPr>
            <p:nvPr/>
          </p:nvSpPr>
          <p:spPr bwMode="auto">
            <a:xfrm flipV="1">
              <a:off x="4879974" y="39222357"/>
              <a:ext cx="674702" cy="3373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18" name="Text Box 16"/>
            <p:cNvSpPr txBox="1">
              <a:spLocks noChangeArrowheads="1"/>
            </p:cNvSpPr>
            <p:nvPr/>
          </p:nvSpPr>
          <p:spPr bwMode="auto">
            <a:xfrm>
              <a:off x="2814836" y="39334806"/>
              <a:ext cx="2065137" cy="40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ja-JP" altLang="en-US" sz="1200" dirty="0" smtClean="0"/>
                <a:t>赤側カメラレンズ</a:t>
              </a:r>
              <a:endParaRPr kumimoji="0" lang="en-US" altLang="ja-JP" sz="1200" dirty="0"/>
            </a:p>
          </p:txBody>
        </p:sp>
        <p:sp>
          <p:nvSpPr>
            <p:cNvPr id="19" name="Line 17"/>
            <p:cNvSpPr>
              <a:spLocks noChangeShapeType="1"/>
            </p:cNvSpPr>
            <p:nvPr/>
          </p:nvSpPr>
          <p:spPr bwMode="auto">
            <a:xfrm flipH="1" flipV="1">
              <a:off x="7466333" y="39334807"/>
              <a:ext cx="1236954" cy="10120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20" name="Line 18"/>
            <p:cNvSpPr>
              <a:spLocks noChangeShapeType="1"/>
            </p:cNvSpPr>
            <p:nvPr/>
          </p:nvSpPr>
          <p:spPr bwMode="auto">
            <a:xfrm flipH="1" flipV="1">
              <a:off x="7803684" y="38885005"/>
              <a:ext cx="899603" cy="14618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21" name="Text Box 19"/>
            <p:cNvSpPr txBox="1">
              <a:spLocks noChangeArrowheads="1"/>
            </p:cNvSpPr>
            <p:nvPr/>
          </p:nvSpPr>
          <p:spPr bwMode="auto">
            <a:xfrm>
              <a:off x="8703286" y="40239096"/>
              <a:ext cx="4273115" cy="40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ja-JP" altLang="en-US" sz="1200" dirty="0" smtClean="0"/>
                <a:t>クロスディスパーザー</a:t>
              </a:r>
              <a:endParaRPr kumimoji="0" lang="en-US" altLang="ja-JP" sz="1200" dirty="0"/>
            </a:p>
          </p:txBody>
        </p:sp>
        <p:sp>
          <p:nvSpPr>
            <p:cNvPr id="22" name="Line 20"/>
            <p:cNvSpPr>
              <a:spLocks noChangeShapeType="1"/>
            </p:cNvSpPr>
            <p:nvPr/>
          </p:nvSpPr>
          <p:spPr bwMode="auto">
            <a:xfrm flipV="1">
              <a:off x="6566730" y="39897059"/>
              <a:ext cx="562252" cy="4498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23" name="Line 21"/>
            <p:cNvSpPr>
              <a:spLocks noChangeShapeType="1"/>
            </p:cNvSpPr>
            <p:nvPr/>
          </p:nvSpPr>
          <p:spPr bwMode="auto">
            <a:xfrm flipV="1">
              <a:off x="6566730" y="39447257"/>
              <a:ext cx="1461855" cy="8996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24" name="Text Box 22"/>
            <p:cNvSpPr txBox="1">
              <a:spLocks noChangeArrowheads="1"/>
            </p:cNvSpPr>
            <p:nvPr/>
          </p:nvSpPr>
          <p:spPr bwMode="auto">
            <a:xfrm>
              <a:off x="4197136" y="40169311"/>
              <a:ext cx="2361458" cy="40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ja-JP" altLang="en-US" sz="1200" dirty="0" smtClean="0"/>
                <a:t>反射型グレーティング</a:t>
              </a:r>
              <a:endParaRPr kumimoji="0" lang="en-US" altLang="ja-JP" sz="1200" dirty="0"/>
            </a:p>
          </p:txBody>
        </p:sp>
        <p:sp>
          <p:nvSpPr>
            <p:cNvPr id="25" name="Line 23"/>
            <p:cNvSpPr>
              <a:spLocks noChangeShapeType="1"/>
            </p:cNvSpPr>
            <p:nvPr/>
          </p:nvSpPr>
          <p:spPr bwMode="auto">
            <a:xfrm flipH="1" flipV="1">
              <a:off x="9602891" y="38885005"/>
              <a:ext cx="1124504" cy="3373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sp>
          <p:nvSpPr>
            <p:cNvPr id="26" name="Text Box 24"/>
            <p:cNvSpPr txBox="1">
              <a:spLocks noChangeArrowheads="1"/>
            </p:cNvSpPr>
            <p:nvPr/>
          </p:nvSpPr>
          <p:spPr bwMode="auto">
            <a:xfrm>
              <a:off x="10727395" y="39018540"/>
              <a:ext cx="3485962" cy="40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ja-JP" altLang="en-US" sz="1200" dirty="0" smtClean="0"/>
                <a:t>青側検出器</a:t>
              </a:r>
              <a:endParaRPr kumimoji="0" lang="en-US" altLang="ja-JP" sz="1200" dirty="0"/>
            </a:p>
          </p:txBody>
        </p:sp>
        <p:sp>
          <p:nvSpPr>
            <p:cNvPr id="27" name="Text Box 25"/>
            <p:cNvSpPr txBox="1">
              <a:spLocks noChangeArrowheads="1"/>
            </p:cNvSpPr>
            <p:nvPr/>
          </p:nvSpPr>
          <p:spPr bwMode="auto">
            <a:xfrm>
              <a:off x="2602174" y="38255451"/>
              <a:ext cx="1564494" cy="40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200">
                  <a:solidFill>
                    <a:schemeClr val="tx1"/>
                  </a:solidFill>
                  <a:latin typeface="Arial" charset="0"/>
                  <a:ea typeface="ＭＳ Ｐゴシック" charset="-128"/>
                </a:defRPr>
              </a:lvl1pPr>
              <a:lvl2pPr marL="742950" indent="-285750" eaLnBrk="0" hangingPunct="0">
                <a:defRPr kumimoji="1" sz="2200">
                  <a:solidFill>
                    <a:schemeClr val="tx1"/>
                  </a:solidFill>
                  <a:latin typeface="Arial" charset="0"/>
                  <a:ea typeface="ＭＳ Ｐゴシック" charset="-128"/>
                </a:defRPr>
              </a:lvl2pPr>
              <a:lvl3pPr marL="1143000" indent="-228600" eaLnBrk="0" hangingPunct="0">
                <a:defRPr kumimoji="1" sz="2200">
                  <a:solidFill>
                    <a:schemeClr val="tx1"/>
                  </a:solidFill>
                  <a:latin typeface="Arial" charset="0"/>
                  <a:ea typeface="ＭＳ Ｐゴシック" charset="-128"/>
                </a:defRPr>
              </a:lvl3pPr>
              <a:lvl4pPr marL="1600200" indent="-228600" eaLnBrk="0" hangingPunct="0">
                <a:defRPr kumimoji="1" sz="2200">
                  <a:solidFill>
                    <a:schemeClr val="tx1"/>
                  </a:solidFill>
                  <a:latin typeface="Arial" charset="0"/>
                  <a:ea typeface="ＭＳ Ｐゴシック" charset="-128"/>
                </a:defRPr>
              </a:lvl4pPr>
              <a:lvl5pPr marL="2057400" indent="-228600" eaLnBrk="0" hangingPunct="0">
                <a:defRPr kumimoji="1" sz="2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200">
                  <a:solidFill>
                    <a:schemeClr val="tx1"/>
                  </a:solidFill>
                  <a:latin typeface="Arial" charset="0"/>
                  <a:ea typeface="ＭＳ Ｐゴシック" charset="-128"/>
                </a:defRPr>
              </a:lvl9pPr>
            </a:lstStyle>
            <a:p>
              <a:pPr eaLnBrk="1" hangingPunct="1">
                <a:spcBef>
                  <a:spcPct val="50000"/>
                </a:spcBef>
              </a:pPr>
              <a:r>
                <a:rPr kumimoji="0" lang="ja-JP" altLang="en-US" sz="1200" dirty="0" smtClean="0"/>
                <a:t>赤側検出器</a:t>
              </a:r>
              <a:endParaRPr kumimoji="0" lang="en-US" altLang="ja-JP" sz="1200" dirty="0"/>
            </a:p>
          </p:txBody>
        </p:sp>
        <p:sp>
          <p:nvSpPr>
            <p:cNvPr id="28" name="Line 26"/>
            <p:cNvSpPr>
              <a:spLocks noChangeShapeType="1"/>
            </p:cNvSpPr>
            <p:nvPr/>
          </p:nvSpPr>
          <p:spPr bwMode="auto">
            <a:xfrm>
              <a:off x="3373608" y="38667134"/>
              <a:ext cx="1618816" cy="269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600"/>
            </a:p>
          </p:txBody>
        </p:sp>
      </p:grpSp>
      <p:sp>
        <p:nvSpPr>
          <p:cNvPr id="29" name="円/楕円 28"/>
          <p:cNvSpPr/>
          <p:nvPr/>
        </p:nvSpPr>
        <p:spPr>
          <a:xfrm rot="1482941">
            <a:off x="2496875" y="4310382"/>
            <a:ext cx="1173449" cy="7812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rot="20616675">
            <a:off x="4520103" y="4194557"/>
            <a:ext cx="991278" cy="766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620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7444" y="137160"/>
            <a:ext cx="8229600" cy="1143000"/>
          </a:xfrm>
        </p:spPr>
        <p:txBody>
          <a:bodyPr>
            <a:normAutofit/>
          </a:bodyPr>
          <a:lstStyle/>
          <a:p>
            <a:r>
              <a:rPr kumimoji="1" lang="ja-JP" altLang="en-US" sz="4400" dirty="0" smtClean="0"/>
              <a:t>国立天文台</a:t>
            </a:r>
            <a:r>
              <a:rPr lang="ja-JP" altLang="en-US" sz="4400" dirty="0" smtClean="0"/>
              <a:t>の</a:t>
            </a:r>
            <a:r>
              <a:rPr lang="ja-JP" altLang="en-US" sz="4400" dirty="0"/>
              <a:t>役割</a:t>
            </a:r>
            <a:endParaRPr kumimoji="1" lang="ja-JP" altLang="en-US" sz="4400" dirty="0"/>
          </a:p>
        </p:txBody>
      </p:sp>
      <p:sp>
        <p:nvSpPr>
          <p:cNvPr id="3" name="コンテンツ プレースホルダー 2"/>
          <p:cNvSpPr>
            <a:spLocks noGrp="1"/>
          </p:cNvSpPr>
          <p:nvPr>
            <p:ph idx="1"/>
          </p:nvPr>
        </p:nvSpPr>
        <p:spPr>
          <a:xfrm>
            <a:off x="457200" y="1508760"/>
            <a:ext cx="8229600" cy="2349899"/>
          </a:xfrm>
        </p:spPr>
        <p:txBody>
          <a:bodyPr>
            <a:normAutofit fontScale="70000" lnSpcReduction="20000"/>
          </a:bodyPr>
          <a:lstStyle/>
          <a:p>
            <a:pPr>
              <a:lnSpc>
                <a:spcPct val="120000"/>
              </a:lnSpc>
            </a:pPr>
            <a:r>
              <a:rPr kumimoji="1" lang="ja-JP" altLang="en-US" dirty="0" smtClean="0"/>
              <a:t>カメラレンズシステム概念検討</a:t>
            </a:r>
            <a:endParaRPr kumimoji="1" lang="en-US" altLang="ja-JP" dirty="0" smtClean="0"/>
          </a:p>
          <a:p>
            <a:pPr lvl="1">
              <a:lnSpc>
                <a:spcPct val="120000"/>
              </a:lnSpc>
            </a:pPr>
            <a:r>
              <a:rPr kumimoji="1" lang="ja-JP" altLang="en-US" dirty="0" smtClean="0"/>
              <a:t>硝材調達可能性</a:t>
            </a:r>
            <a:endParaRPr kumimoji="1" lang="en-US" altLang="ja-JP" dirty="0" smtClean="0"/>
          </a:p>
          <a:p>
            <a:pPr lvl="1">
              <a:lnSpc>
                <a:spcPct val="120000"/>
              </a:lnSpc>
            </a:pPr>
            <a:r>
              <a:rPr lang="ja-JP" altLang="en-US" dirty="0" smtClean="0"/>
              <a:t>レンズ加工可能性　（</a:t>
            </a:r>
            <a:r>
              <a:rPr lang="en-US" altLang="ja-JP" dirty="0" smtClean="0"/>
              <a:t>AR</a:t>
            </a:r>
            <a:r>
              <a:rPr lang="ja-JP" altLang="en-US" dirty="0" smtClean="0"/>
              <a:t>コーティング含む）</a:t>
            </a:r>
            <a:endParaRPr lang="en-US" altLang="ja-JP" dirty="0" smtClean="0"/>
          </a:p>
          <a:p>
            <a:pPr lvl="1">
              <a:lnSpc>
                <a:spcPct val="120000"/>
              </a:lnSpc>
            </a:pPr>
            <a:r>
              <a:rPr lang="ja-JP" altLang="en-US" dirty="0" smtClean="0"/>
              <a:t>レンズ保持機構</a:t>
            </a:r>
            <a:endParaRPr lang="en-US" altLang="ja-JP" dirty="0" smtClean="0"/>
          </a:p>
          <a:p>
            <a:pPr lvl="1">
              <a:lnSpc>
                <a:spcPct val="120000"/>
              </a:lnSpc>
            </a:pPr>
            <a:r>
              <a:rPr lang="ja-JP" altLang="en-US" dirty="0" smtClean="0"/>
              <a:t>カメラレンズ性能評価試験手法</a:t>
            </a:r>
            <a:endParaRPr lang="en-US" altLang="ja-JP" dirty="0" smtClean="0"/>
          </a:p>
          <a:p>
            <a:pPr lvl="1">
              <a:lnSpc>
                <a:spcPct val="120000"/>
              </a:lnSpc>
            </a:pPr>
            <a:r>
              <a:rPr lang="ja-JP" altLang="en-US" dirty="0" smtClean="0"/>
              <a:t>フィルター</a:t>
            </a:r>
            <a:r>
              <a:rPr lang="ja-JP" altLang="en-US" dirty="0"/>
              <a:t>交換</a:t>
            </a:r>
            <a:r>
              <a:rPr lang="ja-JP" altLang="en-US" dirty="0" smtClean="0"/>
              <a:t>機構・シャッター</a:t>
            </a:r>
            <a:endParaRPr lang="en-US" altLang="ja-JP" dirty="0" smtClean="0"/>
          </a:p>
          <a:p>
            <a:pPr>
              <a:lnSpc>
                <a:spcPct val="120000"/>
              </a:lnSpc>
            </a:pPr>
            <a:r>
              <a:rPr lang="ja-JP" altLang="en-US" dirty="0" smtClean="0"/>
              <a:t>最近、光学系の検討にも加わるようになった。</a:t>
            </a:r>
            <a:endParaRPr lang="en-US" altLang="ja-JP" dirty="0" smtClean="0"/>
          </a:p>
        </p:txBody>
      </p:sp>
      <p:pic>
        <p:nvPicPr>
          <p:cNvPr id="6" name="図 5"/>
          <p:cNvPicPr/>
          <p:nvPr/>
        </p:nvPicPr>
        <p:blipFill>
          <a:blip r:embed="rId2" cstate="print"/>
          <a:stretch>
            <a:fillRect/>
          </a:stretch>
        </p:blipFill>
        <p:spPr>
          <a:xfrm>
            <a:off x="5013960" y="3882569"/>
            <a:ext cx="3590488" cy="2987087"/>
          </a:xfrm>
          <a:prstGeom prst="rect">
            <a:avLst/>
          </a:prstGeom>
          <a:ln w="12700">
            <a:solidFill>
              <a:schemeClr val="tx1"/>
            </a:solidFill>
          </a:ln>
        </p:spPr>
      </p:pic>
      <p:pic>
        <p:nvPicPr>
          <p:cNvPr id="7" name="図 6"/>
          <p:cNvPicPr/>
          <p:nvPr/>
        </p:nvPicPr>
        <p:blipFill>
          <a:blip r:embed="rId3" cstate="print"/>
          <a:stretch>
            <a:fillRect/>
          </a:stretch>
        </p:blipFill>
        <p:spPr>
          <a:xfrm>
            <a:off x="-14120" y="3858659"/>
            <a:ext cx="4226079" cy="2999342"/>
          </a:xfrm>
          <a:prstGeom prst="rect">
            <a:avLst/>
          </a:prstGeom>
          <a:ln w="12700">
            <a:solidFill>
              <a:schemeClr val="tx1"/>
            </a:solidFill>
          </a:ln>
        </p:spPr>
      </p:pic>
    </p:spTree>
    <p:extLst>
      <p:ext uri="{BB962C8B-B14F-4D97-AF65-F5344CB8AC3E}">
        <p14:creationId xmlns:p14="http://schemas.microsoft.com/office/powerpoint/2010/main" val="2292719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スケジュール</a:t>
            </a:r>
            <a:endParaRPr kumimoji="1" lang="ja-JP" altLang="en-US" sz="4800" dirty="0"/>
          </a:p>
        </p:txBody>
      </p:sp>
      <p:sp>
        <p:nvSpPr>
          <p:cNvPr id="3" name="コンテンツ プレースホルダー 2"/>
          <p:cNvSpPr>
            <a:spLocks noGrp="1"/>
          </p:cNvSpPr>
          <p:nvPr>
            <p:ph idx="1"/>
          </p:nvPr>
        </p:nvSpPr>
        <p:spPr>
          <a:xfrm>
            <a:off x="446856" y="1569368"/>
            <a:ext cx="8229600" cy="4896544"/>
          </a:xfrm>
        </p:spPr>
        <p:txBody>
          <a:bodyPr>
            <a:normAutofit fontScale="62500" lnSpcReduction="20000"/>
          </a:bodyPr>
          <a:lstStyle/>
          <a:p>
            <a:pPr>
              <a:lnSpc>
                <a:spcPct val="120000"/>
              </a:lnSpc>
            </a:pPr>
            <a:r>
              <a:rPr lang="en-US" altLang="ja-JP" dirty="0"/>
              <a:t>2008/6 – </a:t>
            </a:r>
            <a:r>
              <a:rPr lang="en-US" altLang="ja-JP" dirty="0" smtClean="0"/>
              <a:t>2008/12	Feasibility study phase</a:t>
            </a:r>
          </a:p>
          <a:p>
            <a:pPr>
              <a:lnSpc>
                <a:spcPct val="120000"/>
              </a:lnSpc>
            </a:pPr>
            <a:r>
              <a:rPr lang="en-US" altLang="ja-JP" dirty="0" smtClean="0"/>
              <a:t>Conceptual design phase (CDP)</a:t>
            </a:r>
            <a:endParaRPr lang="en-US" altLang="ja-JP" dirty="0"/>
          </a:p>
          <a:p>
            <a:pPr lvl="1">
              <a:lnSpc>
                <a:spcPct val="120000"/>
              </a:lnSpc>
            </a:pPr>
            <a:r>
              <a:rPr lang="en-US" altLang="ja-JP" dirty="0"/>
              <a:t>2009/6 – 2010/6	</a:t>
            </a:r>
            <a:r>
              <a:rPr lang="en-US" altLang="ja-JP" dirty="0" smtClean="0"/>
              <a:t>CDP </a:t>
            </a:r>
            <a:r>
              <a:rPr lang="en-US" altLang="ja-JP" dirty="0"/>
              <a:t>Stage </a:t>
            </a:r>
            <a:r>
              <a:rPr lang="en-US" altLang="ja-JP" dirty="0" smtClean="0"/>
              <a:t>1</a:t>
            </a:r>
            <a:endParaRPr lang="en-US" altLang="ja-JP" dirty="0"/>
          </a:p>
          <a:p>
            <a:pPr lvl="2">
              <a:lnSpc>
                <a:spcPct val="120000"/>
              </a:lnSpc>
            </a:pPr>
            <a:r>
              <a:rPr lang="en-US" altLang="ja-JP" dirty="0"/>
              <a:t>2010</a:t>
            </a:r>
            <a:r>
              <a:rPr lang="ja-JP" altLang="en-US" dirty="0"/>
              <a:t>年度から</a:t>
            </a:r>
            <a:r>
              <a:rPr lang="en-US" altLang="ja-JP" dirty="0"/>
              <a:t>NAOJ</a:t>
            </a:r>
            <a:r>
              <a:rPr lang="ja-JP" altLang="en-US" dirty="0"/>
              <a:t>参加</a:t>
            </a:r>
          </a:p>
          <a:p>
            <a:pPr lvl="1">
              <a:lnSpc>
                <a:spcPct val="120000"/>
              </a:lnSpc>
            </a:pPr>
            <a:r>
              <a:rPr lang="en-US" altLang="ja-JP" dirty="0"/>
              <a:t>2012/3 – 2013/8	</a:t>
            </a:r>
            <a:r>
              <a:rPr lang="en-US" altLang="ja-JP" dirty="0" smtClean="0"/>
              <a:t>CDP </a:t>
            </a:r>
            <a:r>
              <a:rPr lang="en-US" altLang="ja-JP" dirty="0"/>
              <a:t>Stage </a:t>
            </a:r>
            <a:r>
              <a:rPr lang="en-US" altLang="ja-JP" dirty="0" smtClean="0"/>
              <a:t>2</a:t>
            </a:r>
          </a:p>
          <a:p>
            <a:pPr lvl="1">
              <a:lnSpc>
                <a:spcPct val="120000"/>
              </a:lnSpc>
            </a:pPr>
            <a:r>
              <a:rPr lang="en-US" altLang="ja-JP" dirty="0" smtClean="0"/>
              <a:t>2013/10/29,30	Handover workshop  (PI,PM</a:t>
            </a:r>
            <a:r>
              <a:rPr lang="ja-JP" altLang="en-US" dirty="0" smtClean="0"/>
              <a:t>　</a:t>
            </a:r>
            <a:r>
              <a:rPr lang="en-US" altLang="ja-JP" dirty="0" smtClean="0"/>
              <a:t>GMT</a:t>
            </a:r>
            <a:r>
              <a:rPr lang="ja-JP" altLang="en-US" dirty="0" smtClean="0"/>
              <a:t>プロジェクトへ</a:t>
            </a:r>
            <a:r>
              <a:rPr lang="en-US" altLang="ja-JP" dirty="0" smtClean="0"/>
              <a:t>)</a:t>
            </a:r>
            <a:endParaRPr lang="en-US" altLang="ja-JP" dirty="0"/>
          </a:p>
          <a:p>
            <a:pPr lvl="1">
              <a:lnSpc>
                <a:spcPct val="120000"/>
              </a:lnSpc>
            </a:pPr>
            <a:r>
              <a:rPr lang="en-US" altLang="ja-JP" dirty="0" smtClean="0"/>
              <a:t>2014/5 </a:t>
            </a:r>
            <a:r>
              <a:rPr lang="en-US" altLang="ja-JP" dirty="0"/>
              <a:t>– 2015/4	</a:t>
            </a:r>
            <a:r>
              <a:rPr lang="en-US" altLang="ja-JP" dirty="0" smtClean="0"/>
              <a:t>mini-study phase</a:t>
            </a:r>
          </a:p>
          <a:p>
            <a:pPr lvl="1">
              <a:lnSpc>
                <a:spcPct val="120000"/>
              </a:lnSpc>
            </a:pPr>
            <a:r>
              <a:rPr lang="en-US" altLang="ja-JP" dirty="0" smtClean="0"/>
              <a:t>2015/4/14-17		mini-study review</a:t>
            </a:r>
            <a:endParaRPr lang="en-US" altLang="ja-JP" dirty="0"/>
          </a:p>
          <a:p>
            <a:pPr lvl="1">
              <a:lnSpc>
                <a:spcPct val="120000"/>
              </a:lnSpc>
            </a:pPr>
            <a:r>
              <a:rPr lang="en-US" altLang="ja-JP" dirty="0"/>
              <a:t>2015/summer – </a:t>
            </a:r>
            <a:r>
              <a:rPr lang="en-US" altLang="ja-JP" dirty="0" smtClean="0"/>
              <a:t>2016	ΔCDP</a:t>
            </a:r>
            <a:endParaRPr lang="en-US" altLang="ja-JP" dirty="0"/>
          </a:p>
          <a:p>
            <a:pPr>
              <a:lnSpc>
                <a:spcPct val="120000"/>
              </a:lnSpc>
            </a:pPr>
            <a:r>
              <a:rPr lang="en-US" altLang="ja-JP" dirty="0"/>
              <a:t>2016/Q2 - 		</a:t>
            </a:r>
            <a:r>
              <a:rPr lang="en-US" altLang="ja-JP" dirty="0" smtClean="0"/>
              <a:t>Preliminary design phase (PDP)</a:t>
            </a:r>
          </a:p>
          <a:p>
            <a:pPr>
              <a:lnSpc>
                <a:spcPct val="120000"/>
              </a:lnSpc>
            </a:pPr>
            <a:r>
              <a:rPr lang="en-US" altLang="ja-JP" dirty="0" smtClean="0"/>
              <a:t>2017/Q3 -		Final design phase (FDP)</a:t>
            </a:r>
          </a:p>
          <a:p>
            <a:pPr>
              <a:lnSpc>
                <a:spcPct val="120000"/>
              </a:lnSpc>
            </a:pPr>
            <a:r>
              <a:rPr lang="en-US" altLang="ja-JP" dirty="0" smtClean="0"/>
              <a:t>2019/Q2 - 		Fabrication (FAB)</a:t>
            </a:r>
          </a:p>
          <a:p>
            <a:pPr>
              <a:lnSpc>
                <a:spcPct val="120000"/>
              </a:lnSpc>
            </a:pPr>
            <a:r>
              <a:rPr lang="en-US" altLang="ja-JP" dirty="0" smtClean="0"/>
              <a:t>2022/Q2 - 		Integration (INT)</a:t>
            </a:r>
          </a:p>
          <a:p>
            <a:pPr>
              <a:lnSpc>
                <a:spcPct val="120000"/>
              </a:lnSpc>
            </a:pPr>
            <a:r>
              <a:rPr lang="en-US" altLang="ja-JP" dirty="0" smtClean="0"/>
              <a:t>2023/Q3 - 		Assembly</a:t>
            </a:r>
            <a:r>
              <a:rPr lang="en-US" altLang="ja-JP" dirty="0"/>
              <a:t>, Integration and </a:t>
            </a:r>
            <a:r>
              <a:rPr lang="en-US" altLang="ja-JP" dirty="0" smtClean="0"/>
              <a:t>Verification (AIV)</a:t>
            </a:r>
          </a:p>
          <a:p>
            <a:pPr>
              <a:lnSpc>
                <a:spcPct val="120000"/>
              </a:lnSpc>
            </a:pPr>
            <a:r>
              <a:rPr lang="en-US" altLang="ja-JP" dirty="0" smtClean="0"/>
              <a:t>2023/Q4 -		Commissioning (COMM)</a:t>
            </a:r>
            <a:endParaRPr lang="en-US" altLang="ja-JP" dirty="0"/>
          </a:p>
        </p:txBody>
      </p:sp>
      <p:cxnSp>
        <p:nvCxnSpPr>
          <p:cNvPr id="7" name="直線コネクタ 6"/>
          <p:cNvCxnSpPr/>
          <p:nvPr/>
        </p:nvCxnSpPr>
        <p:spPr>
          <a:xfrm>
            <a:off x="264220" y="3822824"/>
            <a:ext cx="85689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36228" y="3316992"/>
            <a:ext cx="84249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524328" y="2972544"/>
            <a:ext cx="1512168" cy="307777"/>
          </a:xfrm>
          <a:prstGeom prst="rect">
            <a:avLst/>
          </a:prstGeom>
          <a:noFill/>
        </p:spPr>
        <p:txBody>
          <a:bodyPr wrap="square" rtlCol="0">
            <a:spAutoFit/>
          </a:bodyPr>
          <a:lstStyle/>
          <a:p>
            <a:r>
              <a:rPr lang="ja-JP" altLang="en-US" sz="1400" dirty="0">
                <a:solidFill>
                  <a:srgbClr val="FF0000"/>
                </a:solidFill>
              </a:rPr>
              <a:t>２年前</a:t>
            </a:r>
            <a:r>
              <a:rPr lang="ja-JP" altLang="en-US" sz="1400" dirty="0" smtClean="0">
                <a:solidFill>
                  <a:srgbClr val="FF0000"/>
                </a:solidFill>
              </a:rPr>
              <a:t>の発表時</a:t>
            </a:r>
            <a:endParaRPr kumimoji="1" lang="ja-JP" altLang="en-US" sz="1400" dirty="0">
              <a:solidFill>
                <a:srgbClr val="FF0000"/>
              </a:solidFill>
            </a:endParaRPr>
          </a:p>
        </p:txBody>
      </p:sp>
      <p:sp>
        <p:nvSpPr>
          <p:cNvPr id="12" name="テキスト ボックス 11"/>
          <p:cNvSpPr txBox="1"/>
          <p:nvPr/>
        </p:nvSpPr>
        <p:spPr>
          <a:xfrm>
            <a:off x="7832692" y="3515047"/>
            <a:ext cx="1224136" cy="307777"/>
          </a:xfrm>
          <a:prstGeom prst="rect">
            <a:avLst/>
          </a:prstGeom>
          <a:noFill/>
        </p:spPr>
        <p:txBody>
          <a:bodyPr wrap="square" rtlCol="0">
            <a:spAutoFit/>
          </a:bodyPr>
          <a:lstStyle/>
          <a:p>
            <a:r>
              <a:rPr kumimoji="1" lang="ja-JP" altLang="en-US" sz="1400" dirty="0" smtClean="0">
                <a:solidFill>
                  <a:srgbClr val="FF0000"/>
                </a:solidFill>
              </a:rPr>
              <a:t>現在</a:t>
            </a:r>
            <a:endParaRPr kumimoji="1" lang="ja-JP" altLang="en-US" sz="1400" dirty="0">
              <a:solidFill>
                <a:srgbClr val="FF0000"/>
              </a:solidFill>
            </a:endParaRPr>
          </a:p>
        </p:txBody>
      </p:sp>
    </p:spTree>
    <p:extLst>
      <p:ext uri="{BB962C8B-B14F-4D97-AF65-F5344CB8AC3E}">
        <p14:creationId xmlns:p14="http://schemas.microsoft.com/office/powerpoint/2010/main" val="248220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400" dirty="0" smtClean="0"/>
              <a:t>Mini-study phase</a:t>
            </a:r>
            <a:endParaRPr kumimoji="1" lang="ja-JP" altLang="en-US" sz="4400" dirty="0"/>
          </a:p>
        </p:txBody>
      </p:sp>
      <p:sp>
        <p:nvSpPr>
          <p:cNvPr id="3" name="コンテンツ プレースホルダー 2"/>
          <p:cNvSpPr>
            <a:spLocks noGrp="1"/>
          </p:cNvSpPr>
          <p:nvPr>
            <p:ph idx="1"/>
          </p:nvPr>
        </p:nvSpPr>
        <p:spPr>
          <a:xfrm>
            <a:off x="457200" y="1600200"/>
            <a:ext cx="8686800" cy="4525963"/>
          </a:xfrm>
        </p:spPr>
        <p:txBody>
          <a:bodyPr>
            <a:normAutofit fontScale="92500" lnSpcReduction="10000"/>
          </a:bodyPr>
          <a:lstStyle/>
          <a:p>
            <a:r>
              <a:rPr kumimoji="1" lang="ja-JP" altLang="en-US" sz="2800" dirty="0" smtClean="0"/>
              <a:t>期間：</a:t>
            </a:r>
            <a:r>
              <a:rPr kumimoji="1" lang="en-US" altLang="ja-JP" sz="2800" dirty="0" smtClean="0"/>
              <a:t>2014/5 – 2015/4</a:t>
            </a:r>
          </a:p>
          <a:p>
            <a:r>
              <a:rPr lang="ja-JP" altLang="en-US" sz="2800" dirty="0" smtClean="0"/>
              <a:t>開発チーム再編のための</a:t>
            </a:r>
            <a:r>
              <a:rPr lang="en-US" altLang="ja-JP" sz="2800" dirty="0" smtClean="0"/>
              <a:t>phase</a:t>
            </a:r>
          </a:p>
          <a:p>
            <a:pPr lvl="1"/>
            <a:r>
              <a:rPr lang="ja-JP" altLang="en-US" sz="2400" dirty="0" smtClean="0"/>
              <a:t>これまでの概念検討で足りない検討を行う。</a:t>
            </a:r>
            <a:endParaRPr lang="en-US" altLang="ja-JP" sz="2400" dirty="0" smtClean="0"/>
          </a:p>
          <a:p>
            <a:pPr lvl="1"/>
            <a:r>
              <a:rPr lang="ja-JP" altLang="en-US" sz="2400" dirty="0" smtClean="0"/>
              <a:t>新規参加機関に</a:t>
            </a:r>
            <a:r>
              <a:rPr lang="en-US" altLang="ja-JP" sz="2400" dirty="0" smtClean="0"/>
              <a:t>WFOS</a:t>
            </a:r>
            <a:r>
              <a:rPr lang="ja-JP" altLang="en-US" sz="2400" dirty="0" smtClean="0"/>
              <a:t>や</a:t>
            </a:r>
            <a:r>
              <a:rPr lang="en-US" altLang="ja-JP" sz="2400" dirty="0" smtClean="0"/>
              <a:t>TMT</a:t>
            </a:r>
            <a:r>
              <a:rPr lang="ja-JP" altLang="en-US" sz="2400" dirty="0" smtClean="0"/>
              <a:t>の理解を深めてもらう。</a:t>
            </a:r>
            <a:endParaRPr lang="en-US" altLang="ja-JP" sz="2400" dirty="0" smtClean="0"/>
          </a:p>
          <a:p>
            <a:pPr lvl="1"/>
            <a:r>
              <a:rPr kumimoji="1" lang="ja-JP" altLang="en-US" sz="2400" dirty="0" smtClean="0"/>
              <a:t>参加機関の技術レベルをアピールしてもらう。</a:t>
            </a:r>
            <a:endParaRPr kumimoji="1" lang="en-US" altLang="ja-JP" sz="2400" dirty="0" smtClean="0"/>
          </a:p>
          <a:p>
            <a:r>
              <a:rPr lang="en-US" altLang="ja-JP" sz="2800" dirty="0"/>
              <a:t>WFOS</a:t>
            </a:r>
            <a:r>
              <a:rPr lang="ja-JP" altLang="en-US" sz="2800" dirty="0"/>
              <a:t>に関心のある研究機関が全て参加</a:t>
            </a:r>
            <a:endParaRPr lang="en-US" altLang="ja-JP" sz="2800" dirty="0"/>
          </a:p>
          <a:p>
            <a:pPr lvl="1"/>
            <a:r>
              <a:rPr lang="ja-JP" altLang="en-US" sz="2400" dirty="0"/>
              <a:t>計１７：　中国　９、インド　３、アメリカ　３、　日本　１、台湾　１</a:t>
            </a:r>
            <a:endParaRPr lang="en-US" altLang="ja-JP" sz="2400" dirty="0"/>
          </a:p>
          <a:p>
            <a:r>
              <a:rPr lang="ja-JP" altLang="en-US" sz="2800" dirty="0" smtClean="0"/>
              <a:t>検討結果をもとに</a:t>
            </a:r>
            <a:r>
              <a:rPr lang="en-US" altLang="ja-JP" sz="2800" dirty="0" smtClean="0"/>
              <a:t>TMT</a:t>
            </a:r>
            <a:r>
              <a:rPr lang="ja-JP" altLang="en-US" sz="2800" dirty="0" smtClean="0"/>
              <a:t>が新規開発チームを編成する。</a:t>
            </a:r>
            <a:endParaRPr lang="en-US" altLang="ja-JP" sz="2800" dirty="0" smtClean="0"/>
          </a:p>
          <a:p>
            <a:endParaRPr lang="en-US" altLang="ja-JP" sz="2800" dirty="0"/>
          </a:p>
          <a:p>
            <a:r>
              <a:rPr kumimoji="1" lang="ja-JP" altLang="en-US" sz="2800" dirty="0"/>
              <a:t>国際協力</a:t>
            </a:r>
            <a:r>
              <a:rPr kumimoji="1" lang="ja-JP" altLang="en-US" sz="2800" dirty="0" smtClean="0"/>
              <a:t>の難しさを実感</a:t>
            </a:r>
            <a:endParaRPr kumimoji="1" lang="en-US" altLang="ja-JP" sz="2800" dirty="0" smtClean="0"/>
          </a:p>
          <a:p>
            <a:pPr lvl="1"/>
            <a:r>
              <a:rPr kumimoji="1" lang="ja-JP" altLang="en-US" sz="2400" smtClean="0"/>
              <a:t>言葉の壁、コミュニケーションツール、時差</a:t>
            </a:r>
            <a:endParaRPr kumimoji="1" lang="en-US" altLang="ja-JP" sz="2400" dirty="0"/>
          </a:p>
        </p:txBody>
      </p:sp>
    </p:spTree>
    <p:extLst>
      <p:ext uri="{BB962C8B-B14F-4D97-AF65-F5344CB8AC3E}">
        <p14:creationId xmlns:p14="http://schemas.microsoft.com/office/powerpoint/2010/main" val="4107563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MTJ">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TMTJ2015.potx" id="{A3E92FD9-58A8-4A76-BCD3-C00ABEA2808A}" vid="{831BDBA6-F805-41A0-B529-8840B1DBAEF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TMTJ</Template>
  <TotalTime>829</TotalTime>
  <Words>1007</Words>
  <Application>Microsoft Office PowerPoint</Application>
  <PresentationFormat>画面に合わせる (4:3)</PresentationFormat>
  <Paragraphs>209</Paragraphs>
  <Slides>23</Slides>
  <Notes>7</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TMTJ</vt:lpstr>
      <vt:lpstr>TMT第一期観測装置WFOSの近況報告</vt:lpstr>
      <vt:lpstr>アウトライン</vt:lpstr>
      <vt:lpstr>Wide Field Optical Spectrograph (WFOS)</vt:lpstr>
      <vt:lpstr>PowerPoint プレゼンテーション</vt:lpstr>
      <vt:lpstr>装置パラメーター</vt:lpstr>
      <vt:lpstr>WFOS光学系</vt:lpstr>
      <vt:lpstr>国立天文台の役割</vt:lpstr>
      <vt:lpstr>スケジュール</vt:lpstr>
      <vt:lpstr>Mini-study phase</vt:lpstr>
      <vt:lpstr>技術課題１：大口径硝材</vt:lpstr>
      <vt:lpstr>技術課題２：大口径蛍石レンズ製造</vt:lpstr>
      <vt:lpstr>技術課題３： 大口径レンズの保持機構</vt:lpstr>
      <vt:lpstr>技術課題４：光学性能評価手法</vt:lpstr>
      <vt:lpstr>カメラレンズに用いる蛍石</vt:lpstr>
      <vt:lpstr>多結晶蛍石研磨試験</vt:lpstr>
      <vt:lpstr>quasi-Littrow形式でのビーム形状の歪み</vt:lpstr>
      <vt:lpstr>PowerPoint プレゼンテーション</vt:lpstr>
      <vt:lpstr>PowerPoint プレゼンテーション</vt:lpstr>
      <vt:lpstr>Quasi-Littrow形式でのスリットの傾き</vt:lpstr>
      <vt:lpstr>Quasi-Littrowとin-planeの中間的な形式ではどうなるか？</vt:lpstr>
      <vt:lpstr>PowerPoint プレゼンテーション</vt:lpstr>
      <vt:lpstr>今後のWFOS光学レイアウト検討における考慮事項（私感）</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ozaki</dc:creator>
  <cp:lastModifiedBy>ozaki</cp:lastModifiedBy>
  <cp:revision>151</cp:revision>
  <dcterms:created xsi:type="dcterms:W3CDTF">2015-09-09T22:47:23Z</dcterms:created>
  <dcterms:modified xsi:type="dcterms:W3CDTF">2015-12-08T02:18:17Z</dcterms:modified>
</cp:coreProperties>
</file>