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73" r:id="rId2"/>
    <p:sldMasterId id="2147483745" r:id="rId3"/>
    <p:sldMasterId id="2147483757" r:id="rId4"/>
    <p:sldMasterId id="2147483793" r:id="rId5"/>
    <p:sldMasterId id="2147483805" r:id="rId6"/>
    <p:sldMasterId id="2147483817" r:id="rId7"/>
    <p:sldMasterId id="2147483829" r:id="rId8"/>
    <p:sldMasterId id="2147483841" r:id="rId9"/>
    <p:sldMasterId id="2147483853" r:id="rId10"/>
  </p:sldMasterIdLst>
  <p:notesMasterIdLst>
    <p:notesMasterId r:id="rId56"/>
  </p:notesMasterIdLst>
  <p:sldIdLst>
    <p:sldId id="257" r:id="rId11"/>
    <p:sldId id="349" r:id="rId12"/>
    <p:sldId id="350" r:id="rId13"/>
    <p:sldId id="261" r:id="rId14"/>
    <p:sldId id="337" r:id="rId15"/>
    <p:sldId id="381" r:id="rId16"/>
    <p:sldId id="330" r:id="rId17"/>
    <p:sldId id="331" r:id="rId18"/>
    <p:sldId id="303" r:id="rId19"/>
    <p:sldId id="304" r:id="rId20"/>
    <p:sldId id="305" r:id="rId21"/>
    <p:sldId id="306" r:id="rId22"/>
    <p:sldId id="338" r:id="rId23"/>
    <p:sldId id="298" r:id="rId24"/>
    <p:sldId id="299" r:id="rId25"/>
    <p:sldId id="383" r:id="rId26"/>
    <p:sldId id="301" r:id="rId27"/>
    <p:sldId id="372" r:id="rId28"/>
    <p:sldId id="368" r:id="rId29"/>
    <p:sldId id="367" r:id="rId30"/>
    <p:sldId id="379" r:id="rId31"/>
    <p:sldId id="374" r:id="rId32"/>
    <p:sldId id="375" r:id="rId33"/>
    <p:sldId id="307" r:id="rId34"/>
    <p:sldId id="352" r:id="rId35"/>
    <p:sldId id="308" r:id="rId36"/>
    <p:sldId id="361" r:id="rId37"/>
    <p:sldId id="359" r:id="rId38"/>
    <p:sldId id="360" r:id="rId39"/>
    <p:sldId id="347" r:id="rId40"/>
    <p:sldId id="348" r:id="rId41"/>
    <p:sldId id="363" r:id="rId42"/>
    <p:sldId id="309" r:id="rId43"/>
    <p:sldId id="354" r:id="rId44"/>
    <p:sldId id="355" r:id="rId45"/>
    <p:sldId id="356" r:id="rId46"/>
    <p:sldId id="365" r:id="rId47"/>
    <p:sldId id="364" r:id="rId48"/>
    <p:sldId id="345" r:id="rId49"/>
    <p:sldId id="342" r:id="rId50"/>
    <p:sldId id="343" r:id="rId51"/>
    <p:sldId id="344" r:id="rId52"/>
    <p:sldId id="357" r:id="rId53"/>
    <p:sldId id="351" r:id="rId54"/>
    <p:sldId id="35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Char char="•"/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FCF"/>
    <a:srgbClr val="66CC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0" autoAdjust="0"/>
  </p:normalViewPr>
  <p:slideViewPr>
    <p:cSldViewPr>
      <p:cViewPr varScale="1">
        <p:scale>
          <a:sx n="76" d="100"/>
          <a:sy n="76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B19C062E-3332-4323-9AF9-2190852518AC}" type="slidenum">
              <a:rPr lang="en-US" altLang="ja-JP"/>
              <a:pPr/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237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581D0-45A7-46B0-91BB-5E0CEDF8F4E0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1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10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11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061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06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/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001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15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155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1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17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364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033453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60330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16306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291246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291246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89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893383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31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67687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2524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29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90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581D0-45A7-46B0-91BB-5E0CEDF8F4E0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112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925516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34828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73482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860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18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35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956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36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0163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5436366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2590166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39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64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A2D66-8A37-4D4C-86F8-A2FD85F989E3}" type="slidenum">
              <a:rPr lang="en-US" altLang="ja-JP" smtClean="0">
                <a:solidFill>
                  <a:prstClr val="black"/>
                </a:solidFill>
              </a:rPr>
              <a:pPr/>
              <a:t>4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3904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40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526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41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4566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42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5779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2635876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5925516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52875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F21D-BF27-4F09-A3C1-C3623A8040CA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15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F21D-BF27-4F09-A3C1-C3623A8040CA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15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033453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C062E-3332-4323-9AF9-2190852518AC}" type="slidenum">
              <a:rPr lang="en-US" altLang="ja-JP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70053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B19C062E-3332-4323-9AF9-2190852518AC}" type="slidenum">
              <a:rPr lang="en-US" altLang="ja-JP" smtClean="0">
                <a:solidFill>
                  <a:prstClr val="black"/>
                </a:solidFill>
              </a:rPr>
              <a:pPr>
                <a:buClr>
                  <a:srgbClr val="C0504D"/>
                </a:buClr>
              </a:pPr>
              <a:t>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29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673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95368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F721-5343-479C-8167-7945930B66D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8362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7ECB-363C-4E48-93B2-0E75EEF0554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3751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D8FD-6463-42FD-BE6D-10BEA2D3904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2765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42C3-BE35-484B-BD45-E141AC5718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7208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6E2B-67AF-4C4F-8067-27FE249B9B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6329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3BF8-98D2-4B81-BE9B-4E3F9ACE4EAF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2691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2A5-5510-4FD6-A20A-2DE50A9F5B30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5440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1034-7135-4219-A4A6-47C247B919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827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17E-DDD2-496A-9FB5-FB7393C759C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4872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2291-0BC5-4D81-810F-9DAC022FCED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48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745697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AC08-880A-4CE6-A418-4D1E923FB5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45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F721-5343-479C-8167-7945930B66D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67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7ECB-363C-4E48-93B2-0E75EEF0554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01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D8FD-6463-42FD-BE6D-10BEA2D3904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21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42C3-BE35-484B-BD45-E141AC5718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14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6E2B-67AF-4C4F-8067-27FE249B9B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743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3BF8-98D2-4B81-BE9B-4E3F9ACE4EAF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719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2A5-5510-4FD6-A20A-2DE50A9F5B30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74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1034-7135-4219-A4A6-47C247B919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4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01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17E-DDD2-496A-9FB5-FB7393C759C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502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2291-0BC5-4D81-810F-9DAC022FCED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940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AC08-880A-4CE6-A418-4D1E923FB5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18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F721-5343-479C-8167-7945930B66D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626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7ECB-363C-4E48-93B2-0E75EEF0554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473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D8FD-6463-42FD-BE6D-10BEA2D3904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912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42C3-BE35-484B-BD45-E141AC5718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7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6E2B-67AF-4C4F-8067-27FE249B9B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290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3BF8-98D2-4B81-BE9B-4E3F9ACE4EAF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909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2A5-5510-4FD6-A20A-2DE50A9F5B30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62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30051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1034-7135-4219-A4A6-47C247B919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995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17E-DDD2-496A-9FB5-FB7393C759C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276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2291-0BC5-4D81-810F-9DAC022FCED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761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AC08-880A-4CE6-A418-4D1E923FB5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522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F721-5343-479C-8167-7945930B66D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829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7ECB-363C-4E48-93B2-0E75EEF0554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625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D8FD-6463-42FD-BE6D-10BEA2D3904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858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42C3-BE35-484B-BD45-E141AC5718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89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6E2B-67AF-4C4F-8067-27FE249B9B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009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3BF8-98D2-4B81-BE9B-4E3F9ACE4EAF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0505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2A5-5510-4FD6-A20A-2DE50A9F5B30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74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1034-7135-4219-A4A6-47C247B919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678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17E-DDD2-496A-9FB5-FB7393C759C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37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2291-0BC5-4D81-810F-9DAC022FCED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965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AC08-880A-4CE6-A418-4D1E923FB5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651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F721-5343-479C-8167-7945930B66D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299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7ECB-363C-4E48-93B2-0E75EEF0554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508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D8FD-6463-42FD-BE6D-10BEA2D3904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3786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42C3-BE35-484B-BD45-E141AC5718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076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6E2B-67AF-4C4F-8067-27FE249B9B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5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41709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3BF8-98D2-4B81-BE9B-4E3F9ACE4EAF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763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2A5-5510-4FD6-A20A-2DE50A9F5B30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740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1034-7135-4219-A4A6-47C247B919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552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17E-DDD2-496A-9FB5-FB7393C759C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960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2291-0BC5-4D81-810F-9DAC022FCED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294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AC08-880A-4CE6-A418-4D1E923FB5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550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324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657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0706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89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21153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5696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945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253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1834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6453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1731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F5FA-811F-429C-BC98-7688F939A595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2015/12/16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964B-60EE-471B-BDB6-D41186CAFDA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507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F721-5343-479C-8167-7945930B66D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6586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7ECB-363C-4E48-93B2-0E75EEF0554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443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D8FD-6463-42FD-BE6D-10BEA2D3904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7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88678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42C3-BE35-484B-BD45-E141AC5718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934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6E2B-67AF-4C4F-8067-27FE249B9B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8183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3BF8-98D2-4B81-BE9B-4E3F9ACE4EAF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243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2A5-5510-4FD6-A20A-2DE50A9F5B30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617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1034-7135-4219-A4A6-47C247B919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0403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17E-DDD2-496A-9FB5-FB7393C759C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6557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2291-0BC5-4D81-810F-9DAC022FCED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0366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AC08-880A-4CE6-A418-4D1E923FB5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890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F721-5343-479C-8167-7945930B66D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280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7ECB-363C-4E48-93B2-0E75EEF0554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8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391041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D8FD-6463-42FD-BE6D-10BEA2D3904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262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42C3-BE35-484B-BD45-E141AC5718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4931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6E2B-67AF-4C4F-8067-27FE249B9B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59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3BF8-98D2-4B81-BE9B-4E3F9ACE4EAF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829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2A5-5510-4FD6-A20A-2DE50A9F5B30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756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1034-7135-4219-A4A6-47C247B919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673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17E-DDD2-496A-9FB5-FB7393C759C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795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2291-0BC5-4D81-810F-9DAC022FCED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42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AC08-880A-4CE6-A418-4D1E923FB5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8985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F721-5343-479C-8167-7945930B66D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98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050251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77ECB-363C-4E48-93B2-0E75EEF0554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859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D8FD-6463-42FD-BE6D-10BEA2D3904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5368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42C3-BE35-484B-BD45-E141AC5718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0403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B6E2B-67AF-4C4F-8067-27FE249B9B79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93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E3BF8-98D2-4B81-BE9B-4E3F9ACE4EAF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940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82A5-5510-4FD6-A20A-2DE50A9F5B30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7230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1034-7135-4219-A4A6-47C247B919DD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1392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17E-DDD2-496A-9FB5-FB7393C759CA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1262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2291-0BC5-4D81-810F-9DAC022FCEDC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1265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4AC08-880A-4CE6-A418-4D1E923FB5C6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46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6179-3748-4142-B11A-BC329574BECD}" type="datetimeFigureOut">
              <a:rPr kumimoji="1" lang="ja-JP" altLang="en-US" smtClean="0"/>
              <a:pPr/>
              <a:t>2015/12/16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60D8-6247-4145-BC7E-537172DE49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327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fld id="{D72999B9-C979-47FA-BBEC-EFC5748E5D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103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333399"/>
              </a:buClr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9" name="Picture 2" descr="C:\Users\ryuji\Downloads\naoj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260"/>
            <a:ext cx="1656184" cy="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95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endParaRPr lang="ja-JP" altLang="ja-JP">
              <a:latin typeface="Arial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r>
              <a:rPr lang="en-US" altLang="ja-JP">
                <a:solidFill>
                  <a:srgbClr val="000000"/>
                </a:solidFill>
                <a:latin typeface="Arial"/>
              </a:rPr>
              <a:t>TMT.OPT.PRE.11.051.DRF03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fld id="{D72999B9-C979-47FA-BBEC-EFC5748E5D23}" type="slidenum">
              <a:rPr lang="en-US" altLang="ja-JP">
                <a:solidFill>
                  <a:srgbClr val="000000"/>
                </a:solidFill>
                <a:latin typeface="Arial"/>
              </a:rPr>
              <a:pPr/>
              <a:t>&lt;#&gt;</a:t>
            </a:fld>
            <a:endParaRPr lang="en-US" altLang="ja-JP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3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333399"/>
              </a:buClr>
            </a:pPr>
            <a:endParaRPr lang="ja-JP" alt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2" descr="C:\Users\ryuji\Downloads\naoj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260"/>
            <a:ext cx="1656184" cy="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51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fld id="{D72999B9-C979-47FA-BBEC-EFC5748E5D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103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333399"/>
              </a:buClr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9" name="Picture 2" descr="C:\Users\ryuji\Downloads\naoj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260"/>
            <a:ext cx="1656184" cy="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7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fld id="{D72999B9-C979-47FA-BBEC-EFC5748E5D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103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333399"/>
              </a:buClr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9" name="Picture 2" descr="C:\Users\ryuji\Downloads\naoj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260"/>
            <a:ext cx="1656184" cy="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54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fld id="{D72999B9-C979-47FA-BBEC-EFC5748E5D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103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333399"/>
              </a:buClr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9" name="Picture 2" descr="C:\Users\ryuji\Downloads\naoj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260"/>
            <a:ext cx="1656184" cy="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159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4211F5FA-811F-429C-BC98-7688F939A595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2015/12/16</a:t>
            </a:fld>
            <a:endParaRPr kumimoji="1" lang="ja-JP" altLang="en-US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kumimoji="1" lang="ja-JP" altLang="en-US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fld id="{B562964B-60EE-471B-BDB6-D41186CAFDA7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t>&lt;#&gt;</a:t>
            </a:fld>
            <a:endParaRPr kumimoji="1" lang="ja-JP" altLang="en-US" smtClean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50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fld id="{D72999B9-C979-47FA-BBEC-EFC5748E5D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103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333399"/>
              </a:buClr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9" name="Picture 2" descr="C:\Users\ryuji\Downloads\naoj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260"/>
            <a:ext cx="1656184" cy="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97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fld id="{D72999B9-C979-47FA-BBEC-EFC5748E5D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103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333399"/>
              </a:buClr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9" name="Picture 2" descr="C:\Users\ryuji\Downloads\naoj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260"/>
            <a:ext cx="1656184" cy="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462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altLang="ja-JP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rgbClr val="FF0000"/>
                </a:solidFill>
              </a:defRPr>
            </a:lvl1pPr>
          </a:lstStyle>
          <a:p>
            <a:endParaRPr lang="ja-JP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TMT.OPT.PRE.11.051.DRF03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ea typeface="ＭＳ Ｐゴシック" charset="-128"/>
              </a:defRPr>
            </a:lvl1pPr>
          </a:lstStyle>
          <a:p>
            <a:fld id="{D72999B9-C979-47FA-BBEC-EFC5748E5D23}" type="slidenum">
              <a:rPr lang="en-US" altLang="ja-JP">
                <a:solidFill>
                  <a:srgbClr val="000000"/>
                </a:solidFill>
              </a:rPr>
              <a:pPr/>
              <a:t>&lt;#&gt;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103" name="Picture 7" descr="TMT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7025"/>
            <a:ext cx="11350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5613" y="1370013"/>
            <a:ext cx="8226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333399"/>
              </a:buClr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9" name="Picture 2" descr="C:\Users\ryuji\Downloads\naoj-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4260"/>
            <a:ext cx="1656184" cy="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64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kumimoj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Blip>
          <a:blip r:embed="rId15"/>
        </a:buBlip>
        <a:defRPr kumimoji="1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oleObject" Target="-!OLE_LINK3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gif"/><Relationship Id="rId5" Type="http://schemas.openxmlformats.org/officeDocument/2006/relationships/oleObject" Target="-!OLE_LINK3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TMT</a:t>
            </a:r>
            <a:r>
              <a:rPr lang="ja-JP" altLang="en-US" dirty="0" smtClean="0"/>
              <a:t>第一期観測装置</a:t>
            </a:r>
            <a:r>
              <a:rPr lang="en-US" altLang="ja-JP" dirty="0" smtClean="0"/>
              <a:t>IRIS</a:t>
            </a:r>
            <a:r>
              <a:rPr lang="ja-JP" altLang="en-US" dirty="0" smtClean="0"/>
              <a:t>の進捗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鈴木　竜二（国立天文台）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721-5343-479C-8167-7945930B66DA}" type="slidenum">
              <a:rPr lang="en-US" altLang="ja-JP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8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IRIS Layout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10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680276"/>
            <a:ext cx="6486988" cy="4824536"/>
          </a:xfrm>
          <a:prstGeom prst="rect">
            <a:avLst/>
          </a:prstGeom>
        </p:spPr>
      </p:pic>
      <p:cxnSp>
        <p:nvCxnSpPr>
          <p:cNvPr id="9" name="Straight Arrow Connector 10"/>
          <p:cNvCxnSpPr>
            <a:cxnSpLocks noChangeShapeType="1"/>
          </p:cNvCxnSpPr>
          <p:nvPr/>
        </p:nvCxnSpPr>
        <p:spPr bwMode="auto">
          <a:xfrm>
            <a:off x="2195736" y="6189150"/>
            <a:ext cx="18002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Straight Arrow Connector 11"/>
          <p:cNvCxnSpPr>
            <a:cxnSpLocks noChangeShapeType="1"/>
          </p:cNvCxnSpPr>
          <p:nvPr/>
        </p:nvCxnSpPr>
        <p:spPr bwMode="auto">
          <a:xfrm>
            <a:off x="2292350" y="5157192"/>
            <a:ext cx="220764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Straight Arrow Connector 12"/>
          <p:cNvCxnSpPr>
            <a:cxnSpLocks noChangeShapeType="1"/>
          </p:cNvCxnSpPr>
          <p:nvPr/>
        </p:nvCxnSpPr>
        <p:spPr bwMode="auto">
          <a:xfrm>
            <a:off x="2339752" y="3573016"/>
            <a:ext cx="962248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Straight Arrow Connector 13"/>
          <p:cNvCxnSpPr>
            <a:cxnSpLocks noChangeShapeType="1"/>
          </p:cNvCxnSpPr>
          <p:nvPr/>
        </p:nvCxnSpPr>
        <p:spPr bwMode="auto">
          <a:xfrm>
            <a:off x="2915816" y="1988840"/>
            <a:ext cx="1224136" cy="507044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正方形/長方形 13"/>
          <p:cNvSpPr/>
          <p:nvPr/>
        </p:nvSpPr>
        <p:spPr>
          <a:xfrm>
            <a:off x="179512" y="3215734"/>
            <a:ext cx="219573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kumimoji="1" lang="ja-JP" altLang="en-US" sz="2000" b="1" u="sng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サポート構造</a:t>
            </a:r>
            <a:endParaRPr kumimoji="1" lang="en-US" altLang="ja-JP" sz="2000" b="1" u="sng" dirty="0" smtClean="0">
              <a:solidFill>
                <a:srgbClr val="000000"/>
              </a:solidFill>
              <a:latin typeface="ＭＳ ゴシック"/>
              <a:ea typeface="ＭＳ ゴシック"/>
              <a:cs typeface="ＭＳ ゴシック"/>
            </a:endParaRPr>
          </a:p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kumimoji="1" lang="en-US" altLang="ja-JP" sz="2000" b="1" u="sng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NFIRAOS</a:t>
            </a:r>
            <a:r>
              <a:rPr kumimoji="1" lang="ja-JP" altLang="en-US" sz="2000" b="1" u="sng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との</a:t>
            </a:r>
            <a:r>
              <a:rPr kumimoji="1" lang="en-US" altLang="ja-JP" sz="2000" b="1" u="sng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I/F</a:t>
            </a:r>
          </a:p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None/>
            </a:pPr>
            <a:r>
              <a:rPr kumimoji="1" lang="en-US" altLang="ja-JP" sz="2000" dirty="0">
                <a:solidFill>
                  <a:srgbClr val="000000"/>
                </a:solidFill>
                <a:ea typeface="ÇlÇr ñæí©" charset="-128"/>
              </a:rPr>
              <a:t>T= </a:t>
            </a:r>
            <a:r>
              <a:rPr kumimoji="1" lang="en-US" altLang="ja-JP" sz="2000" dirty="0" smtClean="0">
                <a:solidFill>
                  <a:srgbClr val="000000"/>
                </a:solidFill>
                <a:ea typeface="ÇlÇr ñæí©" charset="-128"/>
              </a:rPr>
              <a:t>ambient</a:t>
            </a:r>
            <a:endParaRPr kumimoji="1"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5191" y="1680276"/>
            <a:ext cx="326069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kumimoji="1" lang="ja-JP" altLang="en-US" sz="2000" b="1" u="sng" dirty="0" smtClean="0">
                <a:solidFill>
                  <a:srgbClr val="000000"/>
                </a:solidFill>
                <a:latin typeface="ＭＳ ゴシック"/>
                <a:ea typeface="ＭＳ ゴシック"/>
                <a:cs typeface="ＭＳ ゴシック"/>
              </a:rPr>
              <a:t>赤外波面センサー</a:t>
            </a:r>
            <a:endParaRPr kumimoji="1" lang="en-US" altLang="ja-JP" sz="2000" b="1" u="sng" dirty="0" smtClean="0">
              <a:solidFill>
                <a:srgbClr val="000000"/>
              </a:solidFill>
              <a:ea typeface="ÇlÇr ñæí©" charset="-128"/>
            </a:endParaRPr>
          </a:p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srgbClr val="000000"/>
                </a:solidFill>
                <a:ea typeface="ÇlÇr ñæí©" charset="-128"/>
              </a:rPr>
              <a:t>T</a:t>
            </a:r>
            <a:r>
              <a:rPr kumimoji="1" lang="en-US" altLang="ja-JP" sz="2000" dirty="0">
                <a:solidFill>
                  <a:srgbClr val="000000"/>
                </a:solidFill>
                <a:ea typeface="ÇlÇr ñæí©" charset="-128"/>
              </a:rPr>
              <a:t>= -30</a:t>
            </a:r>
            <a:r>
              <a:rPr kumimoji="1" lang="en-US" altLang="ja-JP" sz="2000" baseline="30000" dirty="0">
                <a:solidFill>
                  <a:srgbClr val="000000"/>
                </a:solidFill>
                <a:latin typeface="Times New Roman" pitchFamily="18" charset="0"/>
                <a:ea typeface="ÇlÇr ñæí©" charset="-128"/>
              </a:rPr>
              <a:t>o</a:t>
            </a:r>
            <a:r>
              <a:rPr kumimoji="1" lang="en-US" altLang="ja-JP" sz="2000" dirty="0">
                <a:solidFill>
                  <a:srgbClr val="000000"/>
                </a:solidFill>
                <a:ea typeface="ÇlÇr ñæí©" charset="-128"/>
              </a:rPr>
              <a:t>C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49250" y="4679954"/>
            <a:ext cx="228600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kumimoji="1" lang="en-US" altLang="ja-JP" sz="2000" b="1" u="sng" dirty="0">
                <a:solidFill>
                  <a:srgbClr val="000000"/>
                </a:solidFill>
                <a:ea typeface="ÇlÇr ñæí©" charset="-128"/>
              </a:rPr>
              <a:t>Science Dewar</a:t>
            </a:r>
          </a:p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srgbClr val="000000"/>
                </a:solidFill>
                <a:ea typeface="ÇlÇr ñæí©" charset="-128"/>
              </a:rPr>
              <a:t>T</a:t>
            </a:r>
            <a:r>
              <a:rPr kumimoji="1" lang="en-US" altLang="ja-JP" sz="2000" dirty="0">
                <a:solidFill>
                  <a:srgbClr val="000000"/>
                </a:solidFill>
                <a:ea typeface="ÇlÇr ñæí©" charset="-128"/>
              </a:rPr>
              <a:t>= </a:t>
            </a:r>
            <a:r>
              <a:rPr kumimoji="1" lang="en-US" altLang="ja-JP" sz="2000" dirty="0" smtClean="0">
                <a:solidFill>
                  <a:srgbClr val="000000"/>
                </a:solidFill>
                <a:ea typeface="ÇlÇr ñæí©" charset="-128"/>
              </a:rPr>
              <a:t>30K </a:t>
            </a:r>
            <a:r>
              <a:rPr kumimoji="1" lang="en-US" altLang="ja-JP" sz="2000" dirty="0">
                <a:solidFill>
                  <a:srgbClr val="000000"/>
                </a:solidFill>
                <a:ea typeface="ÇlÇr ñæí©" charset="-128"/>
              </a:rPr>
              <a:t>– 120K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11560" y="5891644"/>
            <a:ext cx="1584176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kumimoji="1" lang="en-US" altLang="ja-JP" sz="2000" b="1" u="sng" dirty="0">
                <a:solidFill>
                  <a:srgbClr val="000000"/>
                </a:solidFill>
                <a:ea typeface="ÇlÇr ñæí©" charset="-128"/>
              </a:rPr>
              <a:t>Cable Wrap</a:t>
            </a:r>
            <a:endParaRPr kumimoji="1" lang="en-US" altLang="ja-JP" sz="2000" b="1" u="sng" dirty="0">
              <a:solidFill>
                <a:srgbClr val="000000"/>
              </a:solidFill>
              <a:latin typeface="Times New Roman" pitchFamily="18" charset="0"/>
              <a:ea typeface="ÇlÇr ñæí©" charset="-128"/>
            </a:endParaRPr>
          </a:p>
          <a:p>
            <a:pPr algn="ctr" fontAlgn="auto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kumimoji="1" lang="en-US" altLang="ja-JP" sz="2000" dirty="0">
                <a:solidFill>
                  <a:srgbClr val="000000"/>
                </a:solidFill>
                <a:ea typeface="ÇlÇr ñæí©" charset="-128"/>
              </a:rPr>
              <a:t>T= ambient</a:t>
            </a:r>
            <a:endParaRPr kumimoji="1" lang="en-US" altLang="ja-JP" sz="20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93205"/>
            <a:ext cx="2004712" cy="200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 rot="16200000">
            <a:off x="8171433" y="531089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</a:rPr>
              <a:t>180 cm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IRIS Layout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85785"/>
            <a:ext cx="6877141" cy="50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6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IRIS Layout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12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85785"/>
            <a:ext cx="6877141" cy="5095316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 bwMode="auto">
          <a:xfrm flipH="1">
            <a:off x="5419806" y="5356778"/>
            <a:ext cx="1168418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6588224" y="512757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srgbClr val="000000"/>
                </a:solidFill>
                <a:latin typeface="Arial"/>
              </a:rPr>
              <a:t>面分光系</a:t>
            </a:r>
            <a:endParaRPr kumimoji="1" lang="ja-JP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491880" y="2780928"/>
            <a:ext cx="2016224" cy="19442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cxnSp>
        <p:nvCxnSpPr>
          <p:cNvPr id="10" name="直線矢印コネクタ 9"/>
          <p:cNvCxnSpPr>
            <a:stCxn id="11" idx="3"/>
          </p:cNvCxnSpPr>
          <p:nvPr/>
        </p:nvCxnSpPr>
        <p:spPr bwMode="auto">
          <a:xfrm flipV="1">
            <a:off x="2223612" y="3861048"/>
            <a:ext cx="112425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テキスト ボックス 10"/>
          <p:cNvSpPr txBox="1"/>
          <p:nvPr/>
        </p:nvSpPr>
        <p:spPr>
          <a:xfrm>
            <a:off x="1115616" y="364502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srgbClr val="000000"/>
                </a:solidFill>
                <a:latin typeface="Arial"/>
              </a:rPr>
              <a:t>撮像系</a:t>
            </a:r>
            <a:endParaRPr kumimoji="1" lang="ja-JP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504" y="1556792"/>
            <a:ext cx="256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srgbClr val="000000"/>
                </a:solidFill>
                <a:latin typeface="Arial"/>
              </a:rPr>
              <a:t>赤外波面センサー</a:t>
            </a:r>
            <a:endParaRPr kumimoji="1" lang="ja-JP" alt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051688" y="1480892"/>
            <a:ext cx="2952327" cy="144405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4139788"/>
            <a:ext cx="155748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NAOJ, Japan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16216" y="4293096"/>
            <a:ext cx="1584176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UCLA, USA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1513" y="2060848"/>
            <a:ext cx="1846232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NRC-H, Canada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23619" y="4765432"/>
            <a:ext cx="1576773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Caltech, USA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3563888" y="4656549"/>
            <a:ext cx="1872208" cy="1076708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cxnSp>
        <p:nvCxnSpPr>
          <p:cNvPr id="21" name="直線矢印コネクタ 20"/>
          <p:cNvCxnSpPr>
            <a:endCxn id="14" idx="1"/>
          </p:cNvCxnSpPr>
          <p:nvPr/>
        </p:nvCxnSpPr>
        <p:spPr bwMode="auto">
          <a:xfrm>
            <a:off x="2555776" y="1916832"/>
            <a:ext cx="495912" cy="28608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2216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IRIS</a:t>
            </a:r>
            <a:r>
              <a:rPr kumimoji="1" lang="ja-JP" altLang="en-US" dirty="0" smtClean="0"/>
              <a:t>開発の</a:t>
            </a:r>
            <a:r>
              <a:rPr lang="ja-JP" altLang="en-US" dirty="0"/>
              <a:t>技術的</a:t>
            </a:r>
            <a:r>
              <a:rPr kumimoji="1" lang="ja-JP" altLang="en-US" dirty="0" smtClean="0"/>
              <a:t>チャレンジ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5141167"/>
          </a:xfrm>
        </p:spPr>
        <p:txBody>
          <a:bodyPr/>
          <a:lstStyle/>
          <a:p>
            <a:r>
              <a:rPr lang="ja-JP" altLang="en-US" dirty="0"/>
              <a:t>非常</a:t>
            </a:r>
            <a:r>
              <a:rPr lang="ja-JP" altLang="en-US" dirty="0" smtClean="0"/>
              <a:t>に小さい波面誤差（</a:t>
            </a:r>
            <a:r>
              <a:rPr lang="ja-JP" altLang="ja-JP" dirty="0"/>
              <a:t>4</a:t>
            </a:r>
            <a:r>
              <a:rPr lang="en-US" altLang="ja-JP" dirty="0" smtClean="0"/>
              <a:t>0nm</a:t>
            </a:r>
            <a:r>
              <a:rPr lang="ja-JP" altLang="en-US" dirty="0" smtClean="0"/>
              <a:t>）を達成する光学系</a:t>
            </a:r>
            <a:endParaRPr lang="en-US" altLang="ja-JP" dirty="0" smtClean="0"/>
          </a:p>
          <a:p>
            <a:pPr lvl="1"/>
            <a:r>
              <a:rPr kumimoji="1" lang="ja-JP" altLang="en-US" sz="1800" dirty="0"/>
              <a:t>光学</a:t>
            </a:r>
            <a:r>
              <a:rPr kumimoji="1" lang="ja-JP" altLang="en-US" sz="1800" dirty="0" smtClean="0"/>
              <a:t>設計、製作</a:t>
            </a:r>
            <a:endParaRPr kumimoji="1" lang="en-US" altLang="ja-JP" sz="1800" dirty="0" smtClean="0"/>
          </a:p>
          <a:p>
            <a:pPr lvl="1"/>
            <a:r>
              <a:rPr lang="ja-JP" altLang="en-US" sz="1800" dirty="0" smtClean="0"/>
              <a:t>冷却下でのアラインメント</a:t>
            </a:r>
            <a:endParaRPr lang="en-US" altLang="ja-JP" sz="1800" dirty="0" smtClean="0"/>
          </a:p>
          <a:p>
            <a:pPr lvl="1"/>
            <a:r>
              <a:rPr kumimoji="1" lang="ja-JP" altLang="en-US" sz="1800" dirty="0" smtClean="0"/>
              <a:t>非常に長い光学系</a:t>
            </a:r>
            <a:endParaRPr kumimoji="1" lang="en-US" altLang="ja-JP" sz="1800" dirty="0" smtClean="0"/>
          </a:p>
          <a:p>
            <a:pPr lvl="1"/>
            <a:r>
              <a:rPr lang="en-US" altLang="ja-JP" sz="1800" dirty="0" smtClean="0"/>
              <a:t>40nm</a:t>
            </a:r>
            <a:r>
              <a:rPr lang="ja-JP" altLang="en-US" sz="1800" dirty="0" smtClean="0"/>
              <a:t>の検証方法</a:t>
            </a:r>
            <a:endParaRPr kumimoji="1" lang="en-US" altLang="ja-JP" sz="1800" dirty="0" smtClean="0"/>
          </a:p>
          <a:p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マイクロ秒の相対アストロメトリ</a:t>
            </a:r>
            <a:endParaRPr kumimoji="1" lang="en-US" altLang="ja-JP" dirty="0" smtClean="0"/>
          </a:p>
          <a:p>
            <a:pPr lvl="1"/>
            <a:r>
              <a:rPr kumimoji="1" lang="ja-JP" altLang="en-US" sz="1800" dirty="0" smtClean="0"/>
              <a:t>これまでに達成されたことのない精度</a:t>
            </a:r>
            <a:endParaRPr kumimoji="1" lang="en-US" altLang="ja-JP" sz="1800" dirty="0" smtClean="0"/>
          </a:p>
          <a:p>
            <a:pPr lvl="1"/>
            <a:r>
              <a:rPr kumimoji="1" lang="en-US" altLang="ja-JP" sz="1800" dirty="0" smtClean="0"/>
              <a:t>10</a:t>
            </a:r>
            <a:r>
              <a:rPr kumimoji="1" lang="ja-JP" altLang="en-US" sz="1800" dirty="0" smtClean="0"/>
              <a:t>マイクロ秒 </a:t>
            </a:r>
            <a:r>
              <a:rPr kumimoji="1" lang="en-US" altLang="ja-JP" sz="1800" dirty="0" smtClean="0"/>
              <a:t>= 1/400</a:t>
            </a:r>
            <a:r>
              <a:rPr kumimoji="1" lang="ja-JP" altLang="en-US" sz="1800" dirty="0" smtClean="0"/>
              <a:t>ピクセル</a:t>
            </a:r>
            <a:r>
              <a:rPr lang="ja-JP" altLang="en-US" sz="1800" dirty="0"/>
              <a:t> </a:t>
            </a:r>
            <a:r>
              <a:rPr lang="en-US" altLang="ja-JP" sz="1800" dirty="0" smtClean="0"/>
              <a:t>= 38nm</a:t>
            </a:r>
            <a:r>
              <a:rPr kumimoji="1" lang="ja-JP" altLang="en-US" sz="1800" dirty="0" smtClean="0"/>
              <a:t>の精度で天体の位置を決定</a:t>
            </a:r>
            <a:endParaRPr kumimoji="1" lang="en-US" altLang="ja-JP" sz="1800" dirty="0" smtClean="0"/>
          </a:p>
          <a:p>
            <a:pPr lvl="1"/>
            <a:r>
              <a:rPr lang="ja-JP" altLang="en-US" sz="1800" dirty="0" smtClean="0"/>
              <a:t>天体、大気、望遠鏡、</a:t>
            </a:r>
            <a:r>
              <a:rPr lang="en-US" altLang="ja-JP" sz="1800" dirty="0" smtClean="0"/>
              <a:t>AO</a:t>
            </a:r>
            <a:r>
              <a:rPr lang="ja-JP" altLang="en-US" sz="1800" dirty="0" smtClean="0"/>
              <a:t>、装置をキャリブレーション、補正</a:t>
            </a:r>
            <a:endParaRPr kumimoji="1" lang="en-US" altLang="ja-JP" sz="1800" dirty="0" smtClean="0"/>
          </a:p>
          <a:p>
            <a:r>
              <a:rPr lang="ja-JP" altLang="en-US" dirty="0" smtClean="0"/>
              <a:t>非常に安定したシステム</a:t>
            </a:r>
            <a:endParaRPr lang="en-US" altLang="ja-JP" dirty="0" smtClean="0"/>
          </a:p>
          <a:p>
            <a:pPr lvl="1"/>
            <a:r>
              <a:rPr lang="ja-JP" altLang="en-US" sz="1800" dirty="0" smtClean="0"/>
              <a:t>高精度のアストロメトリを達成するために、</a:t>
            </a:r>
            <a:r>
              <a:rPr lang="en-US" altLang="ja-JP" sz="1800" dirty="0" smtClean="0"/>
              <a:t>5-10</a:t>
            </a:r>
            <a:r>
              <a:rPr lang="ja-JP" altLang="en-US" sz="1800" dirty="0" smtClean="0"/>
              <a:t>年間は装置を開けない</a:t>
            </a:r>
            <a:endParaRPr lang="en-US" altLang="ja-JP" sz="1800" dirty="0" smtClean="0"/>
          </a:p>
          <a:p>
            <a:pPr lvl="1"/>
            <a:r>
              <a:rPr lang="ja-JP" altLang="en-US" sz="1800" dirty="0"/>
              <a:t>高い</a:t>
            </a:r>
            <a:r>
              <a:rPr lang="ja-JP" altLang="en-US" sz="1800" dirty="0" smtClean="0"/>
              <a:t>機械的精度を長期間に渡って保持</a:t>
            </a:r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2825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装置開発の大体の流れ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（一般的な場合）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kumimoji="1" lang="ja-JP" altLang="en-US" dirty="0" smtClean="0"/>
              <a:t>実現性検討段階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「こんな事をやりたいです」という提案を作る。</a:t>
            </a:r>
            <a:endParaRPr lang="en-US" altLang="ja-JP" dirty="0" smtClean="0"/>
          </a:p>
          <a:p>
            <a:r>
              <a:rPr kumimoji="1" lang="ja-JP" altLang="en-US" dirty="0"/>
              <a:t>概念</a:t>
            </a:r>
            <a:r>
              <a:rPr kumimoji="1" lang="ja-JP" altLang="en-US" dirty="0" smtClean="0"/>
              <a:t>設計段階</a:t>
            </a:r>
            <a:r>
              <a:rPr lang="ja-JP" altLang="en-US" dirty="0" smtClean="0"/>
              <a:t>（＞１年）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幾つ</a:t>
            </a:r>
            <a:r>
              <a:rPr lang="ja-JP" altLang="en-US" dirty="0" smtClean="0"/>
              <a:t>かの設計を検討して、ベストな概念を選ぶ。</a:t>
            </a:r>
            <a:endParaRPr lang="en-US" altLang="ja-JP" dirty="0" smtClean="0"/>
          </a:p>
          <a:p>
            <a:r>
              <a:rPr kumimoji="1" lang="ja-JP" altLang="en-US" dirty="0"/>
              <a:t>基本設計</a:t>
            </a:r>
            <a:r>
              <a:rPr kumimoji="1" lang="ja-JP" altLang="en-US" dirty="0" smtClean="0"/>
              <a:t>段階</a:t>
            </a:r>
            <a:r>
              <a:rPr lang="ja-JP" altLang="en-US" dirty="0" smtClean="0"/>
              <a:t>（＞１年）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これ</a:t>
            </a:r>
            <a:r>
              <a:rPr lang="ja-JP" altLang="en-US" dirty="0" smtClean="0"/>
              <a:t>を作れば実現できますという設計を練る。</a:t>
            </a:r>
            <a:endParaRPr lang="en-US" altLang="ja-JP" dirty="0" smtClean="0"/>
          </a:p>
          <a:p>
            <a:r>
              <a:rPr kumimoji="1" lang="ja-JP" altLang="en-US" dirty="0"/>
              <a:t>詳細設計</a:t>
            </a:r>
            <a:r>
              <a:rPr kumimoji="1" lang="ja-JP" altLang="en-US" dirty="0" smtClean="0"/>
              <a:t>段階</a:t>
            </a:r>
            <a:r>
              <a:rPr lang="ja-JP" altLang="en-US" dirty="0" smtClean="0"/>
              <a:t>（＞</a:t>
            </a:r>
            <a:r>
              <a:rPr lang="ja-JP" altLang="en-US" dirty="0"/>
              <a:t>１</a:t>
            </a:r>
            <a:r>
              <a:rPr lang="ja-JP" altLang="en-US" dirty="0" smtClean="0"/>
              <a:t>年）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製作（発注）できますという状態にする。</a:t>
            </a:r>
            <a:endParaRPr lang="en-US" altLang="ja-JP" dirty="0" smtClean="0"/>
          </a:p>
          <a:p>
            <a:r>
              <a:rPr kumimoji="1" lang="ja-JP" altLang="en-US" dirty="0" smtClean="0"/>
              <a:t>製作、組上げ</a:t>
            </a:r>
            <a:r>
              <a:rPr lang="ja-JP" altLang="en-US" dirty="0" smtClean="0"/>
              <a:t>（＞</a:t>
            </a:r>
            <a:r>
              <a:rPr lang="en-US" altLang="ja-JP" dirty="0" smtClean="0"/>
              <a:t>2</a:t>
            </a:r>
            <a:r>
              <a:rPr lang="ja-JP" altLang="en-US" dirty="0" smtClean="0"/>
              <a:t>年）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製作（発注）する。出来たものを組上げて評価する。</a:t>
            </a:r>
            <a:endParaRPr lang="en-US" altLang="ja-JP" dirty="0" smtClean="0"/>
          </a:p>
          <a:p>
            <a:r>
              <a:rPr lang="ja-JP" altLang="en-US" dirty="0"/>
              <a:t>試験</a:t>
            </a:r>
            <a:r>
              <a:rPr lang="ja-JP" altLang="en-US" dirty="0" smtClean="0"/>
              <a:t>観測（</a:t>
            </a:r>
            <a:r>
              <a:rPr lang="ja-JP" altLang="en-US" dirty="0"/>
              <a:t>＞</a:t>
            </a:r>
            <a:r>
              <a:rPr lang="ja-JP" altLang="en-US" dirty="0" smtClean="0"/>
              <a:t>１年）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サイエンス観測ができる状態に仕上げる。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8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装置開発の大体の流れ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IRIS</a:t>
            </a:r>
            <a:r>
              <a:rPr lang="ja-JP" altLang="en-US" dirty="0" smtClean="0"/>
              <a:t>の場合）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kumimoji="1" lang="ja-JP" altLang="en-US" dirty="0" smtClean="0"/>
              <a:t>実現性検討段階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dirty="0" smtClean="0">
                <a:solidFill>
                  <a:srgbClr val="FF0000"/>
                </a:solidFill>
              </a:rPr>
              <a:t>2005</a:t>
            </a:r>
            <a:r>
              <a:rPr kumimoji="1" lang="ja-JP" altLang="en-US" dirty="0" smtClean="0">
                <a:solidFill>
                  <a:srgbClr val="FF0000"/>
                </a:solidFill>
              </a:rPr>
              <a:t>年開始）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「こんな事をやりたいです」という提案を作る。</a:t>
            </a:r>
            <a:endParaRPr lang="en-US" altLang="ja-JP" dirty="0" smtClean="0"/>
          </a:p>
          <a:p>
            <a:r>
              <a:rPr kumimoji="1" lang="ja-JP" altLang="en-US" dirty="0"/>
              <a:t>概念</a:t>
            </a:r>
            <a:r>
              <a:rPr kumimoji="1" lang="ja-JP" altLang="en-US" dirty="0" smtClean="0"/>
              <a:t>設計段階</a:t>
            </a:r>
            <a:r>
              <a:rPr lang="ja-JP" altLang="en-US" dirty="0" smtClean="0">
                <a:solidFill>
                  <a:srgbClr val="FF0000"/>
                </a:solidFill>
              </a:rPr>
              <a:t>（５年間）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幾つ</a:t>
            </a:r>
            <a:r>
              <a:rPr lang="ja-JP" altLang="en-US" dirty="0" smtClean="0"/>
              <a:t>かの設計を検討して、ベストな概念を選ぶ。</a:t>
            </a:r>
            <a:endParaRPr lang="en-US" altLang="ja-JP" dirty="0" smtClean="0"/>
          </a:p>
          <a:p>
            <a:r>
              <a:rPr kumimoji="1" lang="ja-JP" altLang="en-US" dirty="0"/>
              <a:t>基本設計</a:t>
            </a:r>
            <a:r>
              <a:rPr kumimoji="1" lang="ja-JP" altLang="en-US" dirty="0" smtClean="0"/>
              <a:t>段階</a:t>
            </a:r>
            <a:r>
              <a:rPr lang="ja-JP" altLang="en-US" dirty="0" smtClean="0">
                <a:solidFill>
                  <a:srgbClr val="FF0000"/>
                </a:solidFill>
              </a:rPr>
              <a:t>（４年目）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ja-JP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今ここにいる。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これ</a:t>
            </a:r>
            <a:r>
              <a:rPr lang="ja-JP" altLang="en-US" dirty="0" smtClean="0"/>
              <a:t>を作れば実現できますという設計を練る。</a:t>
            </a:r>
            <a:endParaRPr lang="en-US" altLang="ja-JP" dirty="0" smtClean="0"/>
          </a:p>
          <a:p>
            <a:r>
              <a:rPr kumimoji="1" lang="ja-JP" altLang="en-US" dirty="0"/>
              <a:t>詳細設計</a:t>
            </a:r>
            <a:r>
              <a:rPr kumimoji="1" lang="ja-JP" altLang="en-US" dirty="0" smtClean="0"/>
              <a:t>段階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製作（発注）できますという状態にする。</a:t>
            </a:r>
            <a:endParaRPr lang="en-US" altLang="ja-JP" dirty="0" smtClean="0"/>
          </a:p>
          <a:p>
            <a:r>
              <a:rPr kumimoji="1" lang="ja-JP" altLang="en-US" dirty="0" smtClean="0"/>
              <a:t>製作、組上げ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製作（発注）する。出来たものを組上げて評価する。</a:t>
            </a:r>
            <a:endParaRPr lang="en-US" altLang="ja-JP" dirty="0" smtClean="0"/>
          </a:p>
          <a:p>
            <a:r>
              <a:rPr lang="ja-JP" altLang="en-US" dirty="0"/>
              <a:t>試験</a:t>
            </a:r>
            <a:r>
              <a:rPr lang="ja-JP" altLang="en-US" dirty="0" smtClean="0"/>
              <a:t>観測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サイエンス観測ができる状態に仕上げる。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15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4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IRIS</a:t>
            </a:r>
            <a:r>
              <a:rPr kumimoji="1" lang="ja-JP" altLang="en-US" dirty="0" smtClean="0"/>
              <a:t>のスケジュール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8218124"/>
              </p:ext>
            </p:extLst>
          </p:nvPr>
        </p:nvGraphicFramePr>
        <p:xfrm>
          <a:off x="457200" y="1600200"/>
          <a:ext cx="8229600" cy="2290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</a:tblGrid>
              <a:tr h="1924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2014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2015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2016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2017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2018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2019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2020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2021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2022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2023</a:t>
                      </a:r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92439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  <a:p>
                      <a:endParaRPr kumimoji="1" lang="en-US" altLang="ja-JP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8275716" y="206084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dirty="0" smtClean="0">
                <a:solidFill>
                  <a:srgbClr val="FF0000"/>
                </a:solidFill>
                <a:latin typeface="Arial"/>
              </a:rPr>
              <a:t>First light</a:t>
            </a:r>
            <a:endParaRPr kumimoji="1" lang="ja-JP" alt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" name="六角形 19"/>
          <p:cNvSpPr>
            <a:spLocks noChangeAspect="1"/>
          </p:cNvSpPr>
          <p:nvPr/>
        </p:nvSpPr>
        <p:spPr bwMode="auto">
          <a:xfrm>
            <a:off x="8725761" y="2599173"/>
            <a:ext cx="260839" cy="216665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96272" y="1988840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/>
              </a:rPr>
              <a:t>Pre-INTR</a:t>
            </a:r>
            <a:endParaRPr kumimoji="1" lang="ja-JP" alt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467544" y="2226175"/>
            <a:ext cx="2016224" cy="926530"/>
          </a:xfrm>
          <a:prstGeom prst="rightArrow">
            <a:avLst/>
          </a:prstGeom>
          <a:solidFill>
            <a:srgbClr val="FF66FF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33399"/>
              </a:buClr>
              <a:buFontTx/>
              <a:buNone/>
            </a:pPr>
            <a:r>
              <a:rPr kumimoji="1" lang="ja-JP" altLang="en-US" sz="1400" dirty="0">
                <a:solidFill>
                  <a:srgbClr val="000000"/>
                </a:solidFill>
                <a:latin typeface="Arial"/>
              </a:rPr>
              <a:t>基本設計</a:t>
            </a:r>
            <a:endParaRPr lang="ja-JP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3" name="右矢印 22"/>
          <p:cNvSpPr/>
          <p:nvPr/>
        </p:nvSpPr>
        <p:spPr bwMode="auto">
          <a:xfrm>
            <a:off x="2552487" y="2226175"/>
            <a:ext cx="1244732" cy="926530"/>
          </a:xfrm>
          <a:prstGeom prst="rightArrow">
            <a:avLst/>
          </a:prstGeom>
          <a:solidFill>
            <a:srgbClr val="FF66FF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33399"/>
              </a:buClr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</a:rPr>
              <a:t>詳細設計</a:t>
            </a:r>
          </a:p>
        </p:txBody>
      </p:sp>
      <p:sp>
        <p:nvSpPr>
          <p:cNvPr id="24" name="右矢印 23"/>
          <p:cNvSpPr/>
          <p:nvPr/>
        </p:nvSpPr>
        <p:spPr bwMode="auto">
          <a:xfrm>
            <a:off x="3818753" y="2226175"/>
            <a:ext cx="1694469" cy="926530"/>
          </a:xfrm>
          <a:prstGeom prst="rightArrow">
            <a:avLst/>
          </a:prstGeom>
          <a:solidFill>
            <a:srgbClr val="FF66FF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33399"/>
              </a:buClr>
              <a:buFontTx/>
              <a:buNone/>
            </a:pPr>
            <a:r>
              <a:rPr kumimoji="1" lang="ja-JP" altLang="en-US" sz="1400" dirty="0" smtClean="0">
                <a:solidFill>
                  <a:srgbClr val="000000"/>
                </a:solidFill>
                <a:latin typeface="Arial"/>
              </a:rPr>
              <a:t>製作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kumimoji="1" lang="ja-JP" altLang="en-US" sz="1400" dirty="0" smtClean="0">
                <a:solidFill>
                  <a:srgbClr val="000000"/>
                </a:solidFill>
                <a:latin typeface="Arial"/>
              </a:rPr>
              <a:t>テスト</a:t>
            </a:r>
            <a:endParaRPr lang="ja-JP" altLang="en-US" sz="14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右矢印 24"/>
          <p:cNvSpPr/>
          <p:nvPr/>
        </p:nvSpPr>
        <p:spPr bwMode="auto">
          <a:xfrm>
            <a:off x="5521416" y="2226175"/>
            <a:ext cx="936104" cy="926530"/>
          </a:xfrm>
          <a:prstGeom prst="rightArrow">
            <a:avLst/>
          </a:prstGeom>
          <a:solidFill>
            <a:srgbClr val="FF66FF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33399"/>
              </a:buClr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</a:rPr>
              <a:t>テスト＠</a:t>
            </a:r>
            <a:r>
              <a:rPr lang="en-US" altLang="ja-JP" sz="1400" dirty="0" smtClean="0">
                <a:solidFill>
                  <a:srgbClr val="000000"/>
                </a:solidFill>
              </a:rPr>
              <a:t>CIT</a:t>
            </a:r>
            <a:endParaRPr lang="ja-JP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6" name="右矢印 25"/>
          <p:cNvSpPr/>
          <p:nvPr/>
        </p:nvSpPr>
        <p:spPr bwMode="auto">
          <a:xfrm>
            <a:off x="6457519" y="2226175"/>
            <a:ext cx="1250452" cy="92653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66FF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33399"/>
              </a:buClr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</a:rPr>
              <a:t>テスト＠</a:t>
            </a:r>
            <a:r>
              <a:rPr lang="en-US" altLang="ja-JP" sz="1400" dirty="0" smtClean="0">
                <a:solidFill>
                  <a:srgbClr val="000000"/>
                </a:solidFill>
              </a:rPr>
              <a:t>HIA</a:t>
            </a:r>
            <a:endParaRPr lang="ja-JP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7" name="右矢印 26"/>
          <p:cNvSpPr/>
          <p:nvPr/>
        </p:nvSpPr>
        <p:spPr bwMode="auto">
          <a:xfrm>
            <a:off x="7726462" y="2204864"/>
            <a:ext cx="968708" cy="947841"/>
          </a:xfrm>
          <a:prstGeom prst="rightArrow">
            <a:avLst>
              <a:gd name="adj1" fmla="val 50000"/>
              <a:gd name="adj2" fmla="val 40509"/>
            </a:avLst>
          </a:prstGeom>
          <a:solidFill>
            <a:srgbClr val="FF66FF"/>
          </a:solidFill>
          <a:ln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333399"/>
              </a:buClr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</a:rPr>
              <a:t>テスト</a:t>
            </a:r>
            <a:r>
              <a:rPr lang="en-US" altLang="ja-JP" sz="1400" dirty="0" smtClean="0">
                <a:solidFill>
                  <a:srgbClr val="000000"/>
                </a:solidFill>
              </a:rPr>
              <a:t>@MK</a:t>
            </a:r>
          </a:p>
        </p:txBody>
      </p:sp>
      <p:sp>
        <p:nvSpPr>
          <p:cNvPr id="28" name="六角形 27"/>
          <p:cNvSpPr>
            <a:spLocks noChangeAspect="1"/>
          </p:cNvSpPr>
          <p:nvPr/>
        </p:nvSpPr>
        <p:spPr bwMode="auto">
          <a:xfrm>
            <a:off x="5383202" y="2600726"/>
            <a:ext cx="260040" cy="216000"/>
          </a:xfrm>
          <a:prstGeom prst="hexagon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195037" y="2018809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/>
              </a:rPr>
              <a:t>PDR</a:t>
            </a:r>
            <a:endParaRPr kumimoji="1" lang="ja-JP" alt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六角形 34"/>
          <p:cNvSpPr>
            <a:spLocks noChangeAspect="1"/>
          </p:cNvSpPr>
          <p:nvPr/>
        </p:nvSpPr>
        <p:spPr bwMode="auto">
          <a:xfrm>
            <a:off x="2403968" y="2599838"/>
            <a:ext cx="260040" cy="216000"/>
          </a:xfrm>
          <a:prstGeom prst="hexagon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89282" y="1988840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1600" dirty="0">
                <a:solidFill>
                  <a:srgbClr val="000000"/>
                </a:solidFill>
                <a:latin typeface="Arial"/>
              </a:rPr>
              <a:t>F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/>
              </a:rPr>
              <a:t>DR</a:t>
            </a:r>
            <a:endParaRPr kumimoji="1" lang="ja-JP" alt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六角形 37"/>
          <p:cNvSpPr>
            <a:spLocks noChangeAspect="1"/>
          </p:cNvSpPr>
          <p:nvPr/>
        </p:nvSpPr>
        <p:spPr bwMode="auto">
          <a:xfrm>
            <a:off x="3688733" y="2610494"/>
            <a:ext cx="260040" cy="216000"/>
          </a:xfrm>
          <a:prstGeom prst="hexagon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123588" y="3090446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/>
              </a:rPr>
              <a:t>Pre-</a:t>
            </a:r>
            <a:r>
              <a:rPr kumimoji="1" lang="en-US" altLang="ja-JP" sz="1600" dirty="0" err="1" smtClean="0">
                <a:solidFill>
                  <a:srgbClr val="000000"/>
                </a:solidFill>
                <a:latin typeface="Arial"/>
              </a:rPr>
              <a:t>ShipR</a:t>
            </a:r>
            <a:endParaRPr kumimoji="1" lang="ja-JP" alt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六角形 40"/>
          <p:cNvSpPr>
            <a:spLocks noChangeAspect="1"/>
          </p:cNvSpPr>
          <p:nvPr/>
        </p:nvSpPr>
        <p:spPr bwMode="auto">
          <a:xfrm>
            <a:off x="7589075" y="2599838"/>
            <a:ext cx="260040" cy="216000"/>
          </a:xfrm>
          <a:prstGeom prst="hexagon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43" name="六角形 42"/>
          <p:cNvSpPr>
            <a:spLocks noChangeAspect="1"/>
          </p:cNvSpPr>
          <p:nvPr/>
        </p:nvSpPr>
        <p:spPr bwMode="auto">
          <a:xfrm>
            <a:off x="8591740" y="2603278"/>
            <a:ext cx="260040" cy="216000"/>
          </a:xfrm>
          <a:prstGeom prst="hexagon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8347724" y="3090446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/>
              </a:rPr>
              <a:t>AIVR</a:t>
            </a:r>
            <a:endParaRPr kumimoji="1" lang="ja-JP" altLang="en-US" sz="16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1979712" y="1988840"/>
            <a:ext cx="0" cy="194421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5462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ATC</a:t>
            </a:r>
            <a:r>
              <a:rPr kumimoji="1" lang="ja-JP" altLang="en-US" dirty="0" err="1" smtClean="0"/>
              <a:t>での</a:t>
            </a:r>
            <a:r>
              <a:rPr kumimoji="1" lang="en-US" altLang="ja-JP" dirty="0" smtClean="0"/>
              <a:t>IRIS</a:t>
            </a:r>
            <a:r>
              <a:rPr kumimoji="1" lang="ja-JP" altLang="en-US" dirty="0" smtClean="0"/>
              <a:t>開発メンバー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17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076" name="Picture 4" descr="C:\Users\ryuji\Documents\Pictures\GoodPictures\IRIS\IRIS-J_20150601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2850"/>
            <a:ext cx="6984776" cy="52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804248" y="315325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Systems Engineer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94394" y="263691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Mechanical Designer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22529" y="211394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Mechanical Designer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27784" y="174460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Mechanical Designer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8167" y="328289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Mechanical Designer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223" y="365222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Optical Designer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90134" y="156887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err="1" smtClean="0">
                <a:solidFill>
                  <a:srgbClr val="000000"/>
                </a:solidFill>
                <a:latin typeface="Arial"/>
              </a:rPr>
              <a:t>PostDoc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45249" y="268836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  <a:latin typeface="Arial"/>
              </a:rPr>
              <a:t>Project Manager</a:t>
            </a:r>
            <a:endParaRPr kumimoji="1" lang="ja-JP" alt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 flipH="1">
            <a:off x="6804248" y="3522590"/>
            <a:ext cx="648072" cy="77050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コネクタ 16"/>
          <p:cNvCxnSpPr/>
          <p:nvPr/>
        </p:nvCxnSpPr>
        <p:spPr bwMode="auto">
          <a:xfrm flipH="1">
            <a:off x="6156176" y="3006244"/>
            <a:ext cx="378515" cy="77050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コネクタ 17"/>
          <p:cNvCxnSpPr/>
          <p:nvPr/>
        </p:nvCxnSpPr>
        <p:spPr bwMode="auto">
          <a:xfrm>
            <a:off x="5356374" y="2497623"/>
            <a:ext cx="151730" cy="115459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/>
          <p:cNvCxnSpPr/>
          <p:nvPr/>
        </p:nvCxnSpPr>
        <p:spPr bwMode="auto">
          <a:xfrm>
            <a:off x="4283968" y="3066382"/>
            <a:ext cx="180020" cy="3251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コネクタ 22"/>
          <p:cNvCxnSpPr/>
          <p:nvPr/>
        </p:nvCxnSpPr>
        <p:spPr bwMode="auto">
          <a:xfrm>
            <a:off x="3203848" y="2113940"/>
            <a:ext cx="330659" cy="15382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/>
          <p:nvPr/>
        </p:nvCxnSpPr>
        <p:spPr bwMode="auto">
          <a:xfrm>
            <a:off x="2677899" y="3603598"/>
            <a:ext cx="144016" cy="25562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コネクタ 27"/>
          <p:cNvCxnSpPr/>
          <p:nvPr/>
        </p:nvCxnSpPr>
        <p:spPr bwMode="auto">
          <a:xfrm>
            <a:off x="1198167" y="4021554"/>
            <a:ext cx="421505" cy="6315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9427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264696" cy="1143000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I</a:t>
            </a:r>
            <a:r>
              <a:rPr kumimoji="1" lang="en-US" altLang="ja-JP" dirty="0" err="1" smtClean="0"/>
              <a:t>nfra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R</a:t>
            </a:r>
            <a:r>
              <a:rPr kumimoji="1" lang="en-US" altLang="ja-JP" dirty="0" err="1" smtClean="0"/>
              <a:t>ed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dirty="0" smtClean="0"/>
              <a:t>maging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/>
              <a:t>pectrometer (IRIS)  Quick Facts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TMT</a:t>
            </a:r>
            <a:r>
              <a:rPr lang="ja-JP" altLang="en-US" dirty="0" smtClean="0"/>
              <a:t>第一期観測装置の一つ（</a:t>
            </a:r>
            <a:r>
              <a:rPr lang="en-US" altLang="ja-JP" dirty="0" smtClean="0"/>
              <a:t>IRIS,</a:t>
            </a:r>
            <a:r>
              <a:rPr lang="ja-JP" altLang="en-US" dirty="0"/>
              <a:t> </a:t>
            </a:r>
            <a:r>
              <a:rPr lang="en-US" altLang="ja-JP" dirty="0" smtClean="0"/>
              <a:t>WFOS, IRMS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AO</a:t>
            </a:r>
            <a:r>
              <a:rPr lang="ja-JP" altLang="en-US" dirty="0" smtClean="0"/>
              <a:t>を用いた近赤外域での撮像と面分光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NFIRAOS</a:t>
            </a:r>
            <a:r>
              <a:rPr lang="ja-JP" altLang="en-US" dirty="0" smtClean="0"/>
              <a:t>の後段に配置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波長域：</a:t>
            </a:r>
            <a:r>
              <a:rPr lang="en-US" altLang="ja-JP" dirty="0" smtClean="0"/>
              <a:t>0.84 – 2.40</a:t>
            </a:r>
            <a:r>
              <a:rPr lang="ja-JP" altLang="en-US" dirty="0" smtClean="0"/>
              <a:t>ミクロン</a:t>
            </a:r>
            <a:endParaRPr lang="en-US" altLang="ja-JP" dirty="0"/>
          </a:p>
          <a:p>
            <a:pPr lvl="1"/>
            <a:r>
              <a:rPr lang="ja-JP" altLang="en-US" dirty="0" smtClean="0"/>
              <a:t>ストレール比：</a:t>
            </a:r>
            <a:r>
              <a:rPr lang="en-US" altLang="ja-JP" dirty="0" smtClean="0"/>
              <a:t>0.41(J), 0.60(H), 0.75(K)</a:t>
            </a:r>
          </a:p>
          <a:p>
            <a:r>
              <a:rPr lang="ja-JP" altLang="en-US" dirty="0" smtClean="0"/>
              <a:t>撮像モード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ピクセルスケール：</a:t>
            </a:r>
            <a:r>
              <a:rPr lang="en-US" altLang="ja-JP" dirty="0" smtClean="0"/>
              <a:t>4</a:t>
            </a:r>
            <a:r>
              <a:rPr lang="ja-JP" altLang="en-US" dirty="0" smtClean="0"/>
              <a:t>ミリ秒</a:t>
            </a:r>
            <a:r>
              <a:rPr lang="en-US" altLang="ja-JP" dirty="0" smtClean="0"/>
              <a:t>/</a:t>
            </a:r>
            <a:r>
              <a:rPr lang="ja-JP" altLang="en-US" dirty="0" smtClean="0"/>
              <a:t>ピクセル</a:t>
            </a:r>
            <a:endParaRPr lang="en-US" altLang="ja-JP" dirty="0" smtClean="0"/>
          </a:p>
          <a:p>
            <a:pPr lvl="1"/>
            <a:r>
              <a:rPr lang="ja-JP" altLang="en-US" sz="2800" dirty="0" smtClean="0">
                <a:solidFill>
                  <a:srgbClr val="FF0000"/>
                </a:solidFill>
              </a:rPr>
              <a:t>視野：</a:t>
            </a:r>
            <a:r>
              <a:rPr lang="en-US" altLang="ja-JP" sz="2800" dirty="0" smtClean="0">
                <a:solidFill>
                  <a:srgbClr val="FF0000"/>
                </a:solidFill>
              </a:rPr>
              <a:t>16.4</a:t>
            </a:r>
            <a:r>
              <a:rPr lang="ja-JP" altLang="en-US" sz="2800" dirty="0" smtClean="0">
                <a:solidFill>
                  <a:srgbClr val="FF0000"/>
                </a:solidFill>
              </a:rPr>
              <a:t>秒角</a:t>
            </a:r>
            <a:r>
              <a:rPr lang="ja-JP" altLang="en-US" sz="2800" dirty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altLang="ja-JP" sz="2800" dirty="0" smtClean="0">
                <a:solidFill>
                  <a:srgbClr val="FF0000"/>
                </a:solidFill>
                <a:sym typeface="Wingdings"/>
              </a:rPr>
              <a:t>34</a:t>
            </a:r>
            <a:r>
              <a:rPr lang="ja-JP" altLang="en-US" sz="2800" dirty="0" smtClean="0">
                <a:solidFill>
                  <a:srgbClr val="FF0000"/>
                </a:solidFill>
                <a:sym typeface="Wingdings"/>
              </a:rPr>
              <a:t>秒角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面分光モード</a:t>
            </a:r>
            <a:endParaRPr lang="en-US" altLang="ja-JP" dirty="0" smtClean="0"/>
          </a:p>
          <a:p>
            <a:pPr lvl="1"/>
            <a:r>
              <a:rPr lang="ja-JP" altLang="en-US" dirty="0"/>
              <a:t>波長分解</a:t>
            </a:r>
            <a:r>
              <a:rPr lang="ja-JP" altLang="en-US" dirty="0" smtClean="0"/>
              <a:t>能：</a:t>
            </a:r>
            <a:r>
              <a:rPr lang="en-US" altLang="ja-JP" dirty="0" smtClean="0"/>
              <a:t>4,000 – 10,000</a:t>
            </a:r>
          </a:p>
          <a:p>
            <a:pPr lvl="1"/>
            <a:r>
              <a:rPr lang="ja-JP" altLang="en-US" dirty="0" smtClean="0"/>
              <a:t>ピクセルスケール：</a:t>
            </a:r>
            <a:r>
              <a:rPr lang="en-US" altLang="ja-JP" dirty="0" smtClean="0"/>
              <a:t>4, 9, 25, 50</a:t>
            </a:r>
            <a:r>
              <a:rPr lang="ja-JP" altLang="en-US" dirty="0" smtClean="0"/>
              <a:t>ミリ秒</a:t>
            </a:r>
            <a:r>
              <a:rPr lang="en-US" altLang="ja-JP" dirty="0" smtClean="0"/>
              <a:t>/</a:t>
            </a:r>
            <a:r>
              <a:rPr lang="ja-JP" altLang="en-US" dirty="0"/>
              <a:t>スパクセル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8388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IRIS</a:t>
            </a:r>
            <a:r>
              <a:rPr lang="ja-JP" altLang="en-US" dirty="0"/>
              <a:t>広視野化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/>
          <a:lstStyle/>
          <a:p>
            <a:r>
              <a:rPr lang="en-US" altLang="ja-JP" dirty="0" smtClean="0"/>
              <a:t>2011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12</a:t>
            </a:r>
            <a:r>
              <a:rPr lang="ja-JP" altLang="en-US" dirty="0" smtClean="0"/>
              <a:t>月　概念設計段階終了</a:t>
            </a:r>
            <a:endParaRPr lang="en-US" altLang="ja-JP" dirty="0" smtClean="0"/>
          </a:p>
          <a:p>
            <a:r>
              <a:rPr lang="ja-JP" altLang="en-US" dirty="0" smtClean="0"/>
              <a:t>コミュニティからの要望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広視野化（</a:t>
            </a:r>
            <a:r>
              <a:rPr kumimoji="1" lang="en-US" altLang="ja-JP" dirty="0" smtClean="0"/>
              <a:t>30” x 30”</a:t>
            </a:r>
            <a:r>
              <a:rPr kumimoji="1" lang="ja-JP" altLang="en-US" dirty="0" smtClean="0"/>
              <a:t>以上）の要望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高コントラスト機能の要望</a:t>
            </a:r>
            <a:endParaRPr lang="en-US" altLang="ja-JP" dirty="0" smtClean="0"/>
          </a:p>
          <a:p>
            <a:r>
              <a:rPr lang="ja-JP" altLang="en-US" dirty="0"/>
              <a:t>概念設計の抱える</a:t>
            </a:r>
            <a:r>
              <a:rPr lang="ja-JP" altLang="en-US" dirty="0" smtClean="0"/>
              <a:t>問題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面</a:t>
            </a:r>
            <a:r>
              <a:rPr lang="ja-JP" altLang="en-US" dirty="0"/>
              <a:t>分光モードの</a:t>
            </a:r>
            <a:r>
              <a:rPr lang="en-US" altLang="ja-JP" dirty="0"/>
              <a:t>ADC</a:t>
            </a:r>
            <a:r>
              <a:rPr lang="ja-JP" altLang="en-US" dirty="0"/>
              <a:t>問題</a:t>
            </a:r>
            <a:endParaRPr lang="en-US" altLang="ja-JP" dirty="0"/>
          </a:p>
          <a:p>
            <a:pPr lvl="1"/>
            <a:r>
              <a:rPr lang="en-US" altLang="ja-JP" dirty="0" smtClean="0"/>
              <a:t>AO</a:t>
            </a:r>
            <a:r>
              <a:rPr lang="ja-JP" altLang="en-US" dirty="0" smtClean="0"/>
              <a:t>を</a:t>
            </a:r>
            <a:r>
              <a:rPr lang="en-US" altLang="ja-JP" dirty="0"/>
              <a:t>o</a:t>
            </a:r>
            <a:r>
              <a:rPr lang="en-US" altLang="ja-JP" dirty="0" smtClean="0"/>
              <a:t>ff axis</a:t>
            </a:r>
            <a:r>
              <a:rPr lang="ja-JP" altLang="en-US" dirty="0" smtClean="0"/>
              <a:t>に最適化した時のストレール比低下問題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dirty="0" smtClean="0"/>
              <a:t>2014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4</a:t>
            </a:r>
            <a:r>
              <a:rPr lang="ja-JP" altLang="en-US" dirty="0" smtClean="0"/>
              <a:t>月から広視野化の検討を開始</a:t>
            </a:r>
            <a:endParaRPr lang="en-US" altLang="ja-JP" dirty="0" smtClean="0"/>
          </a:p>
          <a:p>
            <a:r>
              <a:rPr lang="en-US" altLang="ja-JP" dirty="0"/>
              <a:t>3</a:t>
            </a:r>
            <a:r>
              <a:rPr lang="en-US" altLang="ja-JP" dirty="0" smtClean="0"/>
              <a:t>4</a:t>
            </a:r>
            <a:r>
              <a:rPr lang="ja-JP" altLang="en-US" dirty="0" smtClean="0"/>
              <a:t>秒角の光学設計を日本が提案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第一期観測装置候補の</a:t>
            </a:r>
            <a:r>
              <a:rPr lang="en-US" altLang="ja-JP" dirty="0" smtClean="0"/>
              <a:t>WIRC</a:t>
            </a:r>
            <a:r>
              <a:rPr lang="ja-JP" altLang="en-US" dirty="0" smtClean="0"/>
              <a:t>を実現</a:t>
            </a:r>
            <a:endParaRPr lang="en-US" altLang="ja-JP" dirty="0"/>
          </a:p>
          <a:p>
            <a:r>
              <a:rPr lang="en-US" altLang="ja-JP" dirty="0" smtClean="0"/>
              <a:t>2014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10</a:t>
            </a:r>
            <a:r>
              <a:rPr lang="ja-JP" altLang="en-US" dirty="0" smtClean="0"/>
              <a:t>月の</a:t>
            </a:r>
            <a:r>
              <a:rPr lang="en-US" altLang="ja-JP" dirty="0" smtClean="0"/>
              <a:t>TMT SAC</a:t>
            </a:r>
            <a:r>
              <a:rPr lang="ja-JP" altLang="en-US" dirty="0" smtClean="0"/>
              <a:t>、</a:t>
            </a:r>
            <a:r>
              <a:rPr lang="en-US" altLang="ja-JP" dirty="0" smtClean="0"/>
              <a:t>TMT Board</a:t>
            </a:r>
            <a:r>
              <a:rPr lang="ja-JP" altLang="en-US" dirty="0" smtClean="0"/>
              <a:t>で承認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お金にシビアな</a:t>
            </a:r>
            <a:r>
              <a:rPr lang="en-US" altLang="ja-JP" dirty="0" smtClean="0"/>
              <a:t>TMT</a:t>
            </a:r>
            <a:r>
              <a:rPr lang="ja-JP" altLang="en-US" dirty="0" smtClean="0"/>
              <a:t>でコスト増の提案が通るのは稀！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960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お話</a:t>
            </a:r>
            <a:r>
              <a:rPr lang="ja-JP" altLang="en-US" dirty="0" smtClean="0"/>
              <a:t>する内容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IRIS</a:t>
            </a:r>
            <a:r>
              <a:rPr lang="ja-JP" altLang="en-US" dirty="0" smtClean="0"/>
              <a:t>の概要</a:t>
            </a:r>
            <a:endParaRPr lang="en-US" altLang="ja-JP" dirty="0" smtClean="0"/>
          </a:p>
          <a:p>
            <a:r>
              <a:rPr lang="ja-JP" altLang="en-US" dirty="0" smtClean="0"/>
              <a:t>光学系、機械系の検討状況</a:t>
            </a:r>
            <a:endParaRPr lang="en-US" altLang="ja-JP" dirty="0" smtClean="0"/>
          </a:p>
          <a:p>
            <a:r>
              <a:rPr kumimoji="1" lang="ja-JP" altLang="en-US" dirty="0" smtClean="0"/>
              <a:t>プロトタイプによる性能検証</a:t>
            </a:r>
            <a:endParaRPr kumimoji="1" lang="en-US" altLang="ja-JP" dirty="0" smtClean="0"/>
          </a:p>
          <a:p>
            <a:r>
              <a:rPr lang="ja-JP" altLang="en-US" dirty="0" smtClean="0"/>
              <a:t>課題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9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 rotWithShape="1">
          <a:blip r:embed="rId4" cstate="print"/>
          <a:srcRect l="17540" r="15019"/>
          <a:stretch/>
        </p:blipFill>
        <p:spPr>
          <a:xfrm>
            <a:off x="4513866" y="1556792"/>
            <a:ext cx="4522630" cy="49685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IRIS</a:t>
            </a:r>
            <a:r>
              <a:rPr kumimoji="1" lang="ja-JP" altLang="en-US" dirty="0" smtClean="0"/>
              <a:t>広視野化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7" name="図形グループ 6"/>
          <p:cNvGrpSpPr>
            <a:grpSpLocks noChangeAspect="1"/>
          </p:cNvGrpSpPr>
          <p:nvPr/>
        </p:nvGrpSpPr>
        <p:grpSpPr>
          <a:xfrm>
            <a:off x="179512" y="1484784"/>
            <a:ext cx="4078473" cy="5291438"/>
            <a:chOff x="2854770" y="1412776"/>
            <a:chExt cx="4133974" cy="5363446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68449156"/>
                </p:ext>
              </p:extLst>
            </p:nvPr>
          </p:nvGraphicFramePr>
          <p:xfrm>
            <a:off x="2854770" y="1412776"/>
            <a:ext cx="4133974" cy="5363446"/>
          </p:xfrm>
          <a:graphic>
            <a:graphicData uri="http://schemas.openxmlformats.org/presentationml/2006/ole">
              <p:oleObj spid="_x0000_s1070" name="Document" r:id="rId5" imgW="12292063" imgH="15949206" progId="Word.Document.12">
                <p:link updateAutomatic="1"/>
              </p:oleObj>
            </a:graphicData>
          </a:graphic>
        </p:graphicFrame>
        <p:sp>
          <p:nvSpPr>
            <p:cNvPr id="9" name="角丸四角形 8"/>
            <p:cNvSpPr/>
            <p:nvPr/>
          </p:nvSpPr>
          <p:spPr bwMode="auto">
            <a:xfrm>
              <a:off x="3502842" y="3068960"/>
              <a:ext cx="1800200" cy="2736304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rgbClr val="FF99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" name="Picture 5" descr="C:\Users\ryuji\Desktop\iris_slicer_layout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882" y="2741589"/>
              <a:ext cx="1613772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ryuji\Desktop\iris_imager_optics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8023" y="2835299"/>
              <a:ext cx="1163977" cy="2897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右矢印 15"/>
          <p:cNvSpPr/>
          <p:nvPr/>
        </p:nvSpPr>
        <p:spPr bwMode="auto">
          <a:xfrm>
            <a:off x="3635896" y="3645024"/>
            <a:ext cx="1080120" cy="86409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868144" y="3212976"/>
            <a:ext cx="1800200" cy="13681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868144" y="4653136"/>
            <a:ext cx="1800200" cy="93610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539552" y="3068960"/>
            <a:ext cx="1044624" cy="28083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1691680" y="3068960"/>
            <a:ext cx="1224136" cy="280831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44" name="図形グループ 43"/>
          <p:cNvGrpSpPr/>
          <p:nvPr/>
        </p:nvGrpSpPr>
        <p:grpSpPr>
          <a:xfrm>
            <a:off x="959680" y="1340768"/>
            <a:ext cx="1510142" cy="1742116"/>
            <a:chOff x="959680" y="1340768"/>
            <a:chExt cx="1510142" cy="1742116"/>
          </a:xfrm>
        </p:grpSpPr>
        <p:sp>
          <p:nvSpPr>
            <p:cNvPr id="41" name="右矢印 40"/>
            <p:cNvSpPr/>
            <p:nvPr/>
          </p:nvSpPr>
          <p:spPr bwMode="auto">
            <a:xfrm rot="5400000">
              <a:off x="1259632" y="1484784"/>
              <a:ext cx="864096" cy="576064"/>
            </a:xfrm>
            <a:prstGeom prst="rightArrow">
              <a:avLst/>
            </a:prstGeom>
            <a:solidFill>
              <a:srgbClr val="FF6FC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" name="右矢印 41"/>
            <p:cNvSpPr/>
            <p:nvPr/>
          </p:nvSpPr>
          <p:spPr bwMode="auto">
            <a:xfrm rot="7662604">
              <a:off x="815664" y="2362804"/>
              <a:ext cx="864096" cy="576064"/>
            </a:xfrm>
            <a:prstGeom prst="rightArrow">
              <a:avLst/>
            </a:prstGeom>
            <a:solidFill>
              <a:srgbClr val="FF6FC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3" name="右矢印 42"/>
            <p:cNvSpPr/>
            <p:nvPr/>
          </p:nvSpPr>
          <p:spPr bwMode="auto">
            <a:xfrm rot="3178711">
              <a:off x="1749742" y="2334556"/>
              <a:ext cx="864096" cy="576064"/>
            </a:xfrm>
            <a:prstGeom prst="rightArrow">
              <a:avLst/>
            </a:prstGeom>
            <a:solidFill>
              <a:srgbClr val="FF6FC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6444208" y="1412776"/>
            <a:ext cx="1080120" cy="3672408"/>
            <a:chOff x="6444208" y="1412776"/>
            <a:chExt cx="1080120" cy="3672408"/>
          </a:xfrm>
        </p:grpSpPr>
        <p:sp>
          <p:nvSpPr>
            <p:cNvPr id="45" name="右矢印 44"/>
            <p:cNvSpPr/>
            <p:nvPr/>
          </p:nvSpPr>
          <p:spPr bwMode="auto">
            <a:xfrm rot="5400000">
              <a:off x="5796136" y="2060848"/>
              <a:ext cx="1872208" cy="576064"/>
            </a:xfrm>
            <a:prstGeom prst="rightArrow">
              <a:avLst/>
            </a:prstGeom>
            <a:solidFill>
              <a:srgbClr val="FF6FC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" name="右矢印 45"/>
            <p:cNvSpPr/>
            <p:nvPr/>
          </p:nvSpPr>
          <p:spPr bwMode="auto">
            <a:xfrm rot="5400000">
              <a:off x="6876256" y="4437112"/>
              <a:ext cx="720080" cy="576064"/>
            </a:xfrm>
            <a:prstGeom prst="rightArrow">
              <a:avLst/>
            </a:prstGeom>
            <a:solidFill>
              <a:srgbClr val="FF6FC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11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 rotWithShape="1">
          <a:blip r:embed="rId4" cstate="print"/>
          <a:srcRect l="17540" r="15019"/>
          <a:stretch/>
        </p:blipFill>
        <p:spPr>
          <a:xfrm>
            <a:off x="4513866" y="1556792"/>
            <a:ext cx="4522630" cy="49685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IRIS</a:t>
            </a:r>
            <a:r>
              <a:rPr kumimoji="1" lang="ja-JP" altLang="en-US" dirty="0" smtClean="0"/>
              <a:t>広視野化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7" name="図形グループ 6"/>
          <p:cNvGrpSpPr>
            <a:grpSpLocks noChangeAspect="1"/>
          </p:cNvGrpSpPr>
          <p:nvPr/>
        </p:nvGrpSpPr>
        <p:grpSpPr>
          <a:xfrm>
            <a:off x="179512" y="1484784"/>
            <a:ext cx="4078473" cy="5291438"/>
            <a:chOff x="2854770" y="1412776"/>
            <a:chExt cx="4133974" cy="5363446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944540029"/>
                </p:ext>
              </p:extLst>
            </p:nvPr>
          </p:nvGraphicFramePr>
          <p:xfrm>
            <a:off x="2854770" y="1412776"/>
            <a:ext cx="4133974" cy="5363446"/>
          </p:xfrm>
          <a:graphic>
            <a:graphicData uri="http://schemas.openxmlformats.org/presentationml/2006/ole">
              <p:oleObj spid="_x0000_s6176" name="Document" r:id="rId5" imgW="12292063" imgH="15949206" progId="Word.Document.12">
                <p:link updateAutomatic="1"/>
              </p:oleObj>
            </a:graphicData>
          </a:graphic>
        </p:graphicFrame>
        <p:sp>
          <p:nvSpPr>
            <p:cNvPr id="9" name="角丸四角形 8"/>
            <p:cNvSpPr/>
            <p:nvPr/>
          </p:nvSpPr>
          <p:spPr bwMode="auto">
            <a:xfrm>
              <a:off x="3502842" y="3068960"/>
              <a:ext cx="1800200" cy="2736304"/>
            </a:xfrm>
            <a:prstGeom prst="roundRect">
              <a:avLst/>
            </a:prstGeom>
            <a:solidFill>
              <a:schemeClr val="tx1"/>
            </a:solidFill>
            <a:ln w="34925">
              <a:solidFill>
                <a:srgbClr val="FF99FF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" name="Picture 5" descr="C:\Users\ryuji\Desktop\iris_slicer_layout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882" y="2741589"/>
              <a:ext cx="1613772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ryuji\Desktop\iris_imager_optics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8023" y="2835299"/>
              <a:ext cx="1163977" cy="2897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右矢印 15"/>
          <p:cNvSpPr/>
          <p:nvPr/>
        </p:nvSpPr>
        <p:spPr bwMode="auto">
          <a:xfrm>
            <a:off x="3635896" y="3645024"/>
            <a:ext cx="1080120" cy="86409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•"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868144" y="3212976"/>
            <a:ext cx="1800200" cy="13681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868144" y="4653136"/>
            <a:ext cx="1800200" cy="93610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539552" y="3068960"/>
            <a:ext cx="1044624" cy="280831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1691680" y="3068960"/>
            <a:ext cx="1224136" cy="2808312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4932040" y="1988840"/>
            <a:ext cx="3528392" cy="3744416"/>
            <a:chOff x="4932040" y="3212976"/>
            <a:chExt cx="3528392" cy="3744416"/>
          </a:xfrm>
        </p:grpSpPr>
        <p:sp>
          <p:nvSpPr>
            <p:cNvPr id="27" name="正方形/長方形 26"/>
            <p:cNvSpPr/>
            <p:nvPr/>
          </p:nvSpPr>
          <p:spPr bwMode="auto">
            <a:xfrm>
              <a:off x="4932040" y="3212976"/>
              <a:ext cx="3528392" cy="374441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 bwMode="auto">
            <a:xfrm>
              <a:off x="5220072" y="3501008"/>
              <a:ext cx="2952328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正方形/長方形 29"/>
            <p:cNvSpPr>
              <a:spLocks noChangeAspect="1"/>
            </p:cNvSpPr>
            <p:nvPr/>
          </p:nvSpPr>
          <p:spPr bwMode="auto">
            <a:xfrm>
              <a:off x="6732240" y="3789040"/>
              <a:ext cx="1440160" cy="1440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正方形/長方形 30"/>
            <p:cNvSpPr>
              <a:spLocks noChangeAspect="1"/>
            </p:cNvSpPr>
            <p:nvPr/>
          </p:nvSpPr>
          <p:spPr bwMode="auto">
            <a:xfrm>
              <a:off x="5220072" y="3789040"/>
              <a:ext cx="1440160" cy="1440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" name="正方形/長方形 31"/>
            <p:cNvSpPr>
              <a:spLocks noChangeAspect="1"/>
            </p:cNvSpPr>
            <p:nvPr/>
          </p:nvSpPr>
          <p:spPr bwMode="auto">
            <a:xfrm>
              <a:off x="5220072" y="5301048"/>
              <a:ext cx="1440160" cy="1440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正方形/長方形 32"/>
            <p:cNvSpPr>
              <a:spLocks noChangeAspect="1"/>
            </p:cNvSpPr>
            <p:nvPr/>
          </p:nvSpPr>
          <p:spPr bwMode="auto">
            <a:xfrm>
              <a:off x="6732240" y="5301048"/>
              <a:ext cx="1440160" cy="1440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正方形/長方形 28"/>
            <p:cNvSpPr>
              <a:spLocks/>
            </p:cNvSpPr>
            <p:nvPr/>
          </p:nvSpPr>
          <p:spPr bwMode="auto">
            <a:xfrm>
              <a:off x="6588248" y="5085064"/>
              <a:ext cx="216000" cy="360000"/>
            </a:xfrm>
            <a:prstGeom prst="rect">
              <a:avLst/>
            </a:prstGeom>
            <a:solidFill>
              <a:srgbClr val="FF6FC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462781" y="3284984"/>
              <a:ext cx="6294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kumimoji="1" lang="en-US" altLang="ja-JP" sz="2400" dirty="0" smtClean="0"/>
                <a:t>34”</a:t>
              </a:r>
              <a:endParaRPr kumimoji="1" lang="ja-JP" altLang="en-US" sz="2400" dirty="0"/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467544" y="2780928"/>
            <a:ext cx="2376528" cy="2376264"/>
            <a:chOff x="1187624" y="3933056"/>
            <a:chExt cx="2376528" cy="2376264"/>
          </a:xfrm>
        </p:grpSpPr>
        <p:sp>
          <p:nvSpPr>
            <p:cNvPr id="36" name="正方形/長方形 35"/>
            <p:cNvSpPr>
              <a:spLocks noChangeAspect="1"/>
            </p:cNvSpPr>
            <p:nvPr/>
          </p:nvSpPr>
          <p:spPr bwMode="auto">
            <a:xfrm>
              <a:off x="1187624" y="3933056"/>
              <a:ext cx="2376528" cy="2376264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正方形/長方形 36"/>
            <p:cNvSpPr>
              <a:spLocks noChangeAspect="1"/>
            </p:cNvSpPr>
            <p:nvPr/>
          </p:nvSpPr>
          <p:spPr bwMode="auto">
            <a:xfrm>
              <a:off x="1403648" y="4580808"/>
              <a:ext cx="1440160" cy="1440000"/>
            </a:xfrm>
            <a:prstGeom prst="rect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正方形/長方形 37"/>
            <p:cNvSpPr>
              <a:spLocks/>
            </p:cNvSpPr>
            <p:nvPr/>
          </p:nvSpPr>
          <p:spPr bwMode="auto">
            <a:xfrm>
              <a:off x="3131840" y="5084864"/>
              <a:ext cx="216000" cy="360000"/>
            </a:xfrm>
            <a:prstGeom prst="rect">
              <a:avLst/>
            </a:prstGeom>
            <a:solidFill>
              <a:srgbClr val="FF6FC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Tx/>
                <a:buChar char="•"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直線矢印コネクタ 38"/>
            <p:cNvCxnSpPr/>
            <p:nvPr/>
          </p:nvCxnSpPr>
          <p:spPr bwMode="auto">
            <a:xfrm>
              <a:off x="1403648" y="4221088"/>
              <a:ext cx="1512168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テキスト ボックス 39"/>
            <p:cNvSpPr txBox="1"/>
            <p:nvPr/>
          </p:nvSpPr>
          <p:spPr>
            <a:xfrm>
              <a:off x="1835696" y="4005064"/>
              <a:ext cx="62949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kumimoji="1" lang="en-US" altLang="ja-JP" sz="2400" dirty="0" smtClean="0"/>
                <a:t>17”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008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光学系、機械系の検討状況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721-5343-479C-8167-7945930B66DA}" type="slidenum">
              <a:rPr lang="en-US" altLang="ja-JP" smtClean="0">
                <a:solidFill>
                  <a:srgbClr val="000000"/>
                </a:solidFill>
              </a:rPr>
              <a:pPr/>
              <a:t>22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3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基本設計段階の納入物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各段階の初めに</a:t>
            </a:r>
            <a:r>
              <a:rPr lang="en-US" altLang="ja-JP" dirty="0" smtClean="0"/>
              <a:t>TMT</a:t>
            </a:r>
            <a:r>
              <a:rPr lang="ja-JP" altLang="en-US" dirty="0" smtClean="0"/>
              <a:t>と契約を結ぶ（</a:t>
            </a:r>
            <a:r>
              <a:rPr lang="en-US" altLang="ja-JP" dirty="0"/>
              <a:t>Work </a:t>
            </a:r>
            <a:r>
              <a:rPr lang="en-US" altLang="ja-JP" dirty="0" smtClean="0"/>
              <a:t>Package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Statement of work</a:t>
            </a:r>
          </a:p>
          <a:p>
            <a:pPr lvl="1"/>
            <a:r>
              <a:rPr lang="ja-JP" altLang="en-US" dirty="0" smtClean="0"/>
              <a:t>納入物</a:t>
            </a:r>
            <a:endParaRPr kumimoji="1" lang="en-US" altLang="ja-JP" dirty="0" smtClean="0"/>
          </a:p>
          <a:p>
            <a:r>
              <a:rPr kumimoji="1" lang="ja-JP" altLang="en-US" dirty="0" smtClean="0"/>
              <a:t>基本設計段階の納入物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主要な仕様を満たす光学設計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波面誤差（＝結像性能）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Throughput</a:t>
            </a:r>
          </a:p>
          <a:p>
            <a:pPr lvl="1"/>
            <a:r>
              <a:rPr kumimoji="1" lang="ja-JP" altLang="en-US" dirty="0" smtClean="0"/>
              <a:t>主要な仕様を満たす機械設計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重量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サイズ（パッケージング）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固有振動数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地震に対する耐久性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4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33" y="1519979"/>
            <a:ext cx="8051707" cy="515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光学設計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Double TMA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6532" y="1474158"/>
            <a:ext cx="2418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</a:rPr>
              <a:t>NFIRAOS </a:t>
            </a:r>
            <a:r>
              <a:rPr kumimoji="1" lang="en-US" altLang="ja-JP" sz="2000" dirty="0">
                <a:solidFill>
                  <a:prstClr val="black"/>
                </a:solidFill>
                <a:latin typeface="Calibri"/>
              </a:rPr>
              <a:t>f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</a:rPr>
              <a:t>ocal plane</a:t>
            </a:r>
            <a:endParaRPr kumimoji="1" lang="ja-JP" alt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45280" y="4675242"/>
            <a:ext cx="1603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</a:rPr>
              <a:t>Pupil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</a:rPr>
              <a:t>(95 mm dia.)</a:t>
            </a:r>
            <a:endParaRPr kumimoji="1" lang="ja-JP" alt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03381" y="1859241"/>
            <a:ext cx="149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</a:rPr>
              <a:t>TMA camera</a:t>
            </a:r>
            <a:endParaRPr kumimoji="1" lang="ja-JP" alt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98475" y="5700796"/>
            <a:ext cx="1898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</a:rPr>
              <a:t>H4RG detectors</a:t>
            </a:r>
            <a:endParaRPr kumimoji="1" lang="ja-JP" alt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57844" y="2229527"/>
            <a:ext cx="207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</a:rPr>
              <a:t>Entrance window</a:t>
            </a:r>
            <a:endParaRPr kumimoji="1" lang="ja-JP" alt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直線矢印コネクタ 11"/>
          <p:cNvCxnSpPr>
            <a:stCxn id="11" idx="3"/>
          </p:cNvCxnSpPr>
          <p:nvPr/>
        </p:nvCxnSpPr>
        <p:spPr>
          <a:xfrm flipV="1">
            <a:off x="3428983" y="2013475"/>
            <a:ext cx="720080" cy="41610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428983" y="1674213"/>
            <a:ext cx="720080" cy="6239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3836553" y="4365104"/>
            <a:ext cx="428223" cy="39241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5394059" y="5445224"/>
            <a:ext cx="602734" cy="3600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9" idx="2"/>
          </p:cNvCxnSpPr>
          <p:nvPr/>
        </p:nvCxnSpPr>
        <p:spPr>
          <a:xfrm>
            <a:off x="5551450" y="2259351"/>
            <a:ext cx="1036774" cy="1086151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9" idx="2"/>
          </p:cNvCxnSpPr>
          <p:nvPr/>
        </p:nvCxnSpPr>
        <p:spPr>
          <a:xfrm>
            <a:off x="5551450" y="2259351"/>
            <a:ext cx="2260910" cy="93409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9" idx="2"/>
          </p:cNvCxnSpPr>
          <p:nvPr/>
        </p:nvCxnSpPr>
        <p:spPr>
          <a:xfrm>
            <a:off x="5551450" y="2259351"/>
            <a:ext cx="245995" cy="131366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2341" y="5572749"/>
            <a:ext cx="194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</a:rPr>
              <a:t>TMA collimator</a:t>
            </a:r>
            <a:endParaRPr kumimoji="1" lang="ja-JP" alt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直線矢印コネクタ 19"/>
          <p:cNvCxnSpPr>
            <a:stCxn id="19" idx="0"/>
          </p:cNvCxnSpPr>
          <p:nvPr/>
        </p:nvCxnSpPr>
        <p:spPr>
          <a:xfrm flipV="1">
            <a:off x="1043608" y="4822454"/>
            <a:ext cx="1224136" cy="75029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9" idx="0"/>
          </p:cNvCxnSpPr>
          <p:nvPr/>
        </p:nvCxnSpPr>
        <p:spPr>
          <a:xfrm flipV="1">
            <a:off x="1043608" y="4871262"/>
            <a:ext cx="2304256" cy="70148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19" idx="0"/>
          </p:cNvCxnSpPr>
          <p:nvPr/>
        </p:nvCxnSpPr>
        <p:spPr>
          <a:xfrm flipV="1">
            <a:off x="1043608" y="4561309"/>
            <a:ext cx="356720" cy="10114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993951" y="2725334"/>
            <a:ext cx="29527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C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81905" y="2675458"/>
            <a:ext cx="29527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C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02171" y="2663926"/>
            <a:ext cx="29527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C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65240" y="4823886"/>
            <a:ext cx="29527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C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19218" y="5017952"/>
            <a:ext cx="29527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C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59297" y="4962385"/>
            <a:ext cx="295274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C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289225" y="1475492"/>
            <a:ext cx="205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dirty="0" smtClean="0">
                <a:solidFill>
                  <a:srgbClr val="000000"/>
                </a:solidFill>
              </a:rPr>
              <a:t>“C” : conic surface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 bwMode="auto">
          <a:xfrm>
            <a:off x="1331640" y="6669360"/>
            <a:ext cx="698477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テキスト ボックス 30"/>
          <p:cNvSpPr txBox="1"/>
          <p:nvPr/>
        </p:nvSpPr>
        <p:spPr>
          <a:xfrm>
            <a:off x="3851920" y="6237312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000" dirty="0" smtClean="0"/>
              <a:t>1890 mm</a:t>
            </a:r>
            <a:endParaRPr kumimoji="1" lang="ja-JP" altLang="en-US" sz="2000" dirty="0"/>
          </a:p>
        </p:txBody>
      </p:sp>
      <p:cxnSp>
        <p:nvCxnSpPr>
          <p:cNvPr id="34" name="直線矢印コネクタ 33"/>
          <p:cNvCxnSpPr/>
          <p:nvPr/>
        </p:nvCxnSpPr>
        <p:spPr bwMode="auto">
          <a:xfrm flipV="1">
            <a:off x="8820472" y="1772816"/>
            <a:ext cx="0" cy="3600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テキスト ボックス 34"/>
          <p:cNvSpPr txBox="1"/>
          <p:nvPr/>
        </p:nvSpPr>
        <p:spPr>
          <a:xfrm rot="16200000">
            <a:off x="7961582" y="3423794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kumimoji="1" lang="en-US" altLang="ja-JP" sz="2000" dirty="0" smtClean="0"/>
              <a:t>1010 mm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6679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光学</a:t>
            </a:r>
            <a:r>
              <a:rPr lang="ja-JP" altLang="en-US" dirty="0" smtClean="0"/>
              <a:t>設計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/>
              <a:t>Double TMA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5888" y="1484784"/>
            <a:ext cx="8229600" cy="2653755"/>
          </a:xfrm>
        </p:spPr>
        <p:txBody>
          <a:bodyPr/>
          <a:lstStyle/>
          <a:p>
            <a:r>
              <a:rPr kumimoji="1" lang="ja-JP" altLang="en-US" dirty="0" smtClean="0"/>
              <a:t>非球面（コニック面）６枚の全反射系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Double Three Mirror Assemblies</a:t>
            </a:r>
          </a:p>
          <a:p>
            <a:pPr lvl="1"/>
            <a:r>
              <a:rPr kumimoji="1" lang="en-US" altLang="ja-JP" dirty="0" smtClean="0"/>
              <a:t>Collimator TMA + Camera TMA</a:t>
            </a:r>
          </a:p>
          <a:p>
            <a:r>
              <a:rPr kumimoji="1" lang="ja-JP" altLang="en-US" dirty="0" smtClean="0"/>
              <a:t>最も高い</a:t>
            </a:r>
            <a:r>
              <a:rPr kumimoji="1" lang="en-US" altLang="ja-JP" dirty="0" smtClean="0"/>
              <a:t>throughput</a:t>
            </a:r>
            <a:r>
              <a:rPr kumimoji="1" lang="ja-JP" altLang="en-US" dirty="0" smtClean="0"/>
              <a:t>を実現する解</a:t>
            </a:r>
            <a:endParaRPr kumimoji="1" lang="en-US" altLang="ja-JP" dirty="0" smtClean="0"/>
          </a:p>
          <a:p>
            <a:r>
              <a:rPr lang="ja-JP" altLang="en-US" dirty="0" smtClean="0"/>
              <a:t>波面誤差：</a:t>
            </a:r>
            <a:r>
              <a:rPr lang="en-US" altLang="ja-JP" dirty="0"/>
              <a:t>6</a:t>
            </a:r>
            <a:r>
              <a:rPr lang="en-US" altLang="ja-JP" dirty="0" smtClean="0"/>
              <a:t> nm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25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3467873" y="3068961"/>
            <a:ext cx="5510307" cy="3600399"/>
            <a:chOff x="853115" y="2402019"/>
            <a:chExt cx="6751671" cy="4411499"/>
          </a:xfrm>
        </p:grpSpPr>
        <p:pic>
          <p:nvPicPr>
            <p:cNvPr id="6" name="Picture 2" descr="C:\data\03_H26年度\01_業務\01_PJ\01_IRIS\20_検討\03_ReflectiveDesign\01_DesignReview資料\10_MultiColorDependency_150521\WFEMap\WFEMAP(1um_Config4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381" t="6318" r="26994" b="32162"/>
            <a:stretch/>
          </p:blipFill>
          <p:spPr bwMode="auto">
            <a:xfrm>
              <a:off x="1633041" y="2790065"/>
              <a:ext cx="2023778" cy="200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data\03_H26年度\01_業務\01_PJ\01_IRIS\20_検討\03_ReflectiveDesign\01_DesignReview資料\10_MultiColorDependency_150521\WFEMap\WFEMAP(1um_Config5)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420" t="6510" r="26771" b="31663"/>
            <a:stretch/>
          </p:blipFill>
          <p:spPr bwMode="auto">
            <a:xfrm>
              <a:off x="3647079" y="2794244"/>
              <a:ext cx="2031765" cy="201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data\03_H26年度\01_業務\01_PJ\01_IRIS\20_検討\03_ReflectiveDesign\01_DesignReview資料\10_MultiColorDependency_150521\WFEMap\WFEMAP(1um_Config6)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446" t="6627" r="26621" b="31751"/>
            <a:stretch/>
          </p:blipFill>
          <p:spPr bwMode="auto">
            <a:xfrm>
              <a:off x="1635574" y="4806444"/>
              <a:ext cx="2037147" cy="200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data\03_H26年度\01_業務\01_PJ\01_IRIS\20_検討\03_ReflectiveDesign\01_DesignReview資料\10_MultiColorDependency_150521\WFEMap\WFEMAP(1um_Config7)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450" t="6188" r="27002" b="31958"/>
            <a:stretch/>
          </p:blipFill>
          <p:spPr bwMode="auto">
            <a:xfrm>
              <a:off x="3649564" y="4790542"/>
              <a:ext cx="2020436" cy="2014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data\03_H26年度\01_業務\01_PJ\01_IRIS\20_検討\03_ReflectiveDesign\01_DesignReview資料\10_MultiColorDependency_150521\WFEMap\WFEMAP(1um_Config7)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585" t="16219" r="20860" b="39834"/>
            <a:stretch/>
          </p:blipFill>
          <p:spPr bwMode="auto">
            <a:xfrm>
              <a:off x="6085620" y="2676469"/>
              <a:ext cx="656753" cy="407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714799" y="279424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7.5 nm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714799" y="638132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4.5 nm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直線矢印コネクタ 12"/>
            <p:cNvCxnSpPr/>
            <p:nvPr/>
          </p:nvCxnSpPr>
          <p:spPr bwMode="auto">
            <a:xfrm>
              <a:off x="1563566" y="2794244"/>
              <a:ext cx="0" cy="199629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矢印コネクタ 13"/>
            <p:cNvCxnSpPr/>
            <p:nvPr/>
          </p:nvCxnSpPr>
          <p:spPr bwMode="auto">
            <a:xfrm>
              <a:off x="1619672" y="2732734"/>
              <a:ext cx="2027407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テキスト ボックス 14"/>
            <p:cNvSpPr txBox="1"/>
            <p:nvPr/>
          </p:nvSpPr>
          <p:spPr>
            <a:xfrm>
              <a:off x="2298922" y="240254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17.1”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868144" y="2402019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WFE(RMS)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53115" y="3616453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17.1”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323528" y="3761158"/>
            <a:ext cx="4176464" cy="262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8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8"/>
              </a:buBlip>
              <a:defRPr kumimoj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8"/>
              </a:buBlip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8"/>
              </a:buBlip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8"/>
              </a:buBlip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8"/>
              </a:buBlip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altLang="en-US" dirty="0"/>
              <a:t>公差解析終了</a:t>
            </a:r>
            <a:endParaRPr lang="en-US" altLang="ja-JP" dirty="0"/>
          </a:p>
          <a:p>
            <a:pPr lvl="1"/>
            <a:r>
              <a:rPr lang="en-US" altLang="ja-JP" dirty="0"/>
              <a:t>0.1 mm</a:t>
            </a:r>
            <a:r>
              <a:rPr lang="ja-JP" altLang="en-US" dirty="0"/>
              <a:t>（</a:t>
            </a:r>
            <a:r>
              <a:rPr lang="en-US" altLang="ja-JP" dirty="0"/>
              <a:t>1σ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en-US" altLang="ja-JP" dirty="0"/>
              <a:t>1 </a:t>
            </a:r>
            <a:r>
              <a:rPr lang="en-US" altLang="ja-JP" dirty="0" err="1"/>
              <a:t>arcmin</a:t>
            </a:r>
            <a:r>
              <a:rPr lang="ja-JP" altLang="en-US" dirty="0"/>
              <a:t>（</a:t>
            </a:r>
            <a:r>
              <a:rPr lang="en-US" altLang="ja-JP" dirty="0"/>
              <a:t>1σ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 smtClean="0"/>
              <a:t>製作</a:t>
            </a:r>
            <a:r>
              <a:rPr lang="ja-JP" altLang="en-US" dirty="0"/>
              <a:t>実現性検討中</a:t>
            </a:r>
            <a:endParaRPr lang="en-US" altLang="ja-JP" dirty="0"/>
          </a:p>
          <a:p>
            <a:pPr lvl="1"/>
            <a:r>
              <a:rPr lang="ja-JP" altLang="en-US" dirty="0"/>
              <a:t>業者さんと議論</a:t>
            </a:r>
            <a:endParaRPr lang="en-US" altLang="ja-JP" dirty="0"/>
          </a:p>
          <a:p>
            <a:pPr lvl="1"/>
            <a:r>
              <a:rPr lang="ja-JP" altLang="en-US" dirty="0"/>
              <a:t>組上げ、アラインメント、性能検証プラン作成</a:t>
            </a:r>
          </a:p>
        </p:txBody>
      </p:sp>
    </p:spTree>
    <p:extLst>
      <p:ext uri="{BB962C8B-B14F-4D97-AF65-F5344CB8AC3E}">
        <p14:creationId xmlns:p14="http://schemas.microsoft.com/office/powerpoint/2010/main" xmlns="" val="14202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機械設計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26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5715"/>
            <a:ext cx="424809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528193"/>
            <a:ext cx="8147248" cy="1900807"/>
          </a:xfrm>
        </p:spPr>
        <p:txBody>
          <a:bodyPr/>
          <a:lstStyle/>
          <a:p>
            <a:r>
              <a:rPr kumimoji="1" lang="ja-JP" altLang="en-US" dirty="0" smtClean="0"/>
              <a:t>冷却駆動機構、光学素子支持機構の基本設計完了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構造解析</a:t>
            </a:r>
            <a:endParaRPr lang="en-US" altLang="ja-JP" dirty="0"/>
          </a:p>
          <a:p>
            <a:pPr lvl="1"/>
            <a:r>
              <a:rPr lang="ja-JP" altLang="en-US" dirty="0" smtClean="0"/>
              <a:t>熱解析（冷却速度、冷却による変形）</a:t>
            </a:r>
          </a:p>
        </p:txBody>
      </p:sp>
      <p:pic>
        <p:nvPicPr>
          <p:cNvPr id="9" name="Picture 3" descr="Collimator1Assy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597" y="3356992"/>
            <a:ext cx="4680898" cy="32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6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機械設計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TMT.OPT.PRE.11.051.DRF03 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Picture 2" descr="C:\Users\ryuji\Documents\Pictures\GoodPictures\IRIS\Overall_IRIS_Imager20151002_m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9" t="18294" r="16728" b="7052"/>
          <a:stretch/>
        </p:blipFill>
        <p:spPr bwMode="auto">
          <a:xfrm>
            <a:off x="4199732" y="2267063"/>
            <a:ext cx="47654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yuji\Documents\Pictures\GoodPictures\IRIS\Overall_IRIS_Imager20151002_3_m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2" r="2551" b="7222"/>
          <a:stretch/>
        </p:blipFill>
        <p:spPr bwMode="auto">
          <a:xfrm>
            <a:off x="32032" y="2051039"/>
            <a:ext cx="4536504" cy="47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パッケージング（エンベロープ</a:t>
            </a:r>
            <a:r>
              <a:rPr lang="en-US" altLang="ja-JP" dirty="0"/>
              <a:t>I/F</a:t>
            </a:r>
            <a:r>
              <a:rPr lang="ja-JP" altLang="en-US" dirty="0"/>
              <a:t>）の基本</a:t>
            </a:r>
            <a:r>
              <a:rPr lang="ja-JP" altLang="en-US" dirty="0" smtClean="0"/>
              <a:t>設計がほぼ完了</a:t>
            </a:r>
            <a:endParaRPr lang="en-US" altLang="ja-JP" dirty="0" smtClean="0"/>
          </a:p>
          <a:p>
            <a:r>
              <a:rPr lang="ja-JP" altLang="en-US" dirty="0" smtClean="0"/>
              <a:t>分光器系との</a:t>
            </a:r>
            <a:r>
              <a:rPr lang="en-US" altLang="ja-JP" dirty="0" smtClean="0"/>
              <a:t>I/F</a:t>
            </a:r>
            <a:r>
              <a:rPr lang="ja-JP" altLang="en-US" dirty="0" smtClean="0"/>
              <a:t>が進行中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46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振動解析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28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69" name="グループ化 68"/>
          <p:cNvGrpSpPr>
            <a:grpSpLocks noChangeAspect="1"/>
          </p:cNvGrpSpPr>
          <p:nvPr/>
        </p:nvGrpSpPr>
        <p:grpSpPr>
          <a:xfrm>
            <a:off x="904967" y="2700961"/>
            <a:ext cx="7123417" cy="4040407"/>
            <a:chOff x="316731" y="1536838"/>
            <a:chExt cx="9069393" cy="5144166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316731" y="1536838"/>
              <a:ext cx="9069393" cy="5144166"/>
              <a:chOff x="316731" y="1536838"/>
              <a:chExt cx="9069393" cy="5144166"/>
            </a:xfrm>
          </p:grpSpPr>
          <p:grpSp>
            <p:nvGrpSpPr>
              <p:cNvPr id="46" name="グループ化 45"/>
              <p:cNvGrpSpPr/>
              <p:nvPr/>
            </p:nvGrpSpPr>
            <p:grpSpPr>
              <a:xfrm>
                <a:off x="316731" y="1536838"/>
                <a:ext cx="9069393" cy="5144166"/>
                <a:chOff x="316731" y="1536838"/>
                <a:chExt cx="9069393" cy="5144166"/>
              </a:xfrm>
            </p:grpSpPr>
            <p:grpSp>
              <p:nvGrpSpPr>
                <p:cNvPr id="43" name="グループ化 42"/>
                <p:cNvGrpSpPr/>
                <p:nvPr/>
              </p:nvGrpSpPr>
              <p:grpSpPr>
                <a:xfrm>
                  <a:off x="316731" y="1536838"/>
                  <a:ext cx="8626362" cy="5135913"/>
                  <a:chOff x="316731" y="1502250"/>
                  <a:chExt cx="8626362" cy="5135913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72725" y="1502250"/>
                    <a:ext cx="6953114" cy="51325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61" name="グループ化 60"/>
                  <p:cNvGrpSpPr/>
                  <p:nvPr/>
                </p:nvGrpSpPr>
                <p:grpSpPr>
                  <a:xfrm>
                    <a:off x="316731" y="1599671"/>
                    <a:ext cx="8626362" cy="5038492"/>
                    <a:chOff x="316731" y="1599671"/>
                    <a:chExt cx="8626362" cy="5038492"/>
                  </a:xfrm>
                </p:grpSpPr>
                <p:grpSp>
                  <p:nvGrpSpPr>
                    <p:cNvPr id="31" name="グループ化 30"/>
                    <p:cNvGrpSpPr/>
                    <p:nvPr/>
                  </p:nvGrpSpPr>
                  <p:grpSpPr>
                    <a:xfrm>
                      <a:off x="370050" y="1599671"/>
                      <a:ext cx="8573043" cy="4126854"/>
                      <a:chOff x="370050" y="1599671"/>
                      <a:chExt cx="8573043" cy="4126854"/>
                    </a:xfrm>
                  </p:grpSpPr>
                  <p:sp>
                    <p:nvSpPr>
                      <p:cNvPr id="6" name="テキスト ボックス 5"/>
                      <p:cNvSpPr txBox="1"/>
                      <p:nvPr/>
                    </p:nvSpPr>
                    <p:spPr>
                      <a:xfrm>
                        <a:off x="2187865" y="1599671"/>
                        <a:ext cx="2003700" cy="6387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buClr>
                            <a:srgbClr val="333399"/>
                          </a:buClr>
                          <a:buNone/>
                        </a:pPr>
                        <a:r>
                          <a:rPr kumimoji="1" lang="en-US" altLang="ja-JP" sz="1400" dirty="0" smtClean="0">
                            <a:solidFill>
                              <a:srgbClr val="000000"/>
                            </a:solidFill>
                          </a:rPr>
                          <a:t>OIWFS</a:t>
                        </a:r>
                      </a:p>
                      <a:p>
                        <a:pPr>
                          <a:buClr>
                            <a:srgbClr val="333399"/>
                          </a:buClr>
                          <a:buFontTx/>
                          <a:buNone/>
                        </a:pPr>
                        <a:r>
                          <a:rPr kumimoji="1" lang="en-US" altLang="ja-JP" sz="1050" dirty="0" smtClean="0">
                            <a:solidFill>
                              <a:srgbClr val="000000"/>
                            </a:solidFill>
                          </a:rPr>
                          <a:t>(point mass</a:t>
                        </a:r>
                        <a:r>
                          <a:rPr kumimoji="1" lang="ja-JP" altLang="en-US" sz="1050" dirty="0">
                            <a:solidFill>
                              <a:srgbClr val="000000"/>
                            </a:solidFill>
                          </a:rPr>
                          <a:t> </a:t>
                        </a:r>
                        <a:r>
                          <a:rPr kumimoji="1" lang="en-US" altLang="ja-JP" sz="1050" dirty="0" smtClean="0">
                            <a:solidFill>
                              <a:srgbClr val="000000"/>
                            </a:solidFill>
                          </a:rPr>
                          <a:t>&amp; spring)</a:t>
                        </a:r>
                        <a:endParaRPr kumimoji="1" lang="ja-JP" altLang="en-US" sz="105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9" name="テキスト ボックス 8"/>
                      <p:cNvSpPr txBox="1"/>
                      <p:nvPr/>
                    </p:nvSpPr>
                    <p:spPr>
                      <a:xfrm>
                        <a:off x="827584" y="5087801"/>
                        <a:ext cx="2183470" cy="6387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buClr>
                            <a:srgbClr val="333399"/>
                          </a:buClr>
                          <a:buNone/>
                        </a:pPr>
                        <a:r>
                          <a:rPr kumimoji="1" lang="en-US" altLang="ja-JP" sz="1400" dirty="0" smtClean="0">
                            <a:solidFill>
                              <a:srgbClr val="000000"/>
                            </a:solidFill>
                          </a:rPr>
                          <a:t>IFSs</a:t>
                        </a:r>
                      </a:p>
                      <a:p>
                        <a:pPr>
                          <a:buClr>
                            <a:srgbClr val="333399"/>
                          </a:buClr>
                          <a:buFontTx/>
                          <a:buNone/>
                        </a:pPr>
                        <a:r>
                          <a:rPr kumimoji="1" lang="en-US" altLang="ja-JP" sz="1050" dirty="0" smtClean="0">
                            <a:solidFill>
                              <a:srgbClr val="000000"/>
                            </a:solidFill>
                          </a:rPr>
                          <a:t>(point mass &amp; spring)</a:t>
                        </a:r>
                        <a:endParaRPr kumimoji="1" lang="ja-JP" altLang="en-US" sz="105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0" name="テキスト ボックス 9"/>
                      <p:cNvSpPr txBox="1"/>
                      <p:nvPr/>
                    </p:nvSpPr>
                    <p:spPr>
                      <a:xfrm>
                        <a:off x="6969261" y="3081473"/>
                        <a:ext cx="1973832" cy="6387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buClr>
                            <a:srgbClr val="333399"/>
                          </a:buClr>
                          <a:buNone/>
                        </a:pPr>
                        <a:r>
                          <a:rPr kumimoji="1" lang="en-US" altLang="ja-JP" sz="1400" dirty="0" smtClean="0">
                            <a:solidFill>
                              <a:srgbClr val="000000"/>
                            </a:solidFill>
                          </a:rPr>
                          <a:t>Imager</a:t>
                        </a:r>
                      </a:p>
                      <a:p>
                        <a:pPr>
                          <a:buClr>
                            <a:srgbClr val="333399"/>
                          </a:buClr>
                          <a:buFontTx/>
                          <a:buNone/>
                        </a:pPr>
                        <a:r>
                          <a:rPr kumimoji="1" lang="en-US" altLang="ja-JP" sz="1050" dirty="0" smtClean="0">
                            <a:solidFill>
                              <a:srgbClr val="000000"/>
                            </a:solidFill>
                          </a:rPr>
                          <a:t>(point mass &amp; spring)</a:t>
                        </a:r>
                        <a:endParaRPr kumimoji="1" lang="ja-JP" altLang="en-US" sz="105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1" name="テキスト ボックス 10"/>
                      <p:cNvSpPr txBox="1"/>
                      <p:nvPr/>
                    </p:nvSpPr>
                    <p:spPr>
                      <a:xfrm>
                        <a:off x="637108" y="4674888"/>
                        <a:ext cx="1461070" cy="395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buClr>
                            <a:srgbClr val="333399"/>
                          </a:buClr>
                          <a:buNone/>
                        </a:pPr>
                        <a:r>
                          <a:rPr kumimoji="1" lang="en-US" altLang="ja-JP" sz="1400" dirty="0" smtClean="0">
                            <a:solidFill>
                              <a:srgbClr val="000000"/>
                            </a:solidFill>
                          </a:rPr>
                          <a:t>Al cylinder</a:t>
                        </a:r>
                        <a:endParaRPr kumimoji="1" lang="ja-JP" alt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2" name="テキスト ボックス 11"/>
                      <p:cNvSpPr txBox="1"/>
                      <p:nvPr/>
                    </p:nvSpPr>
                    <p:spPr>
                      <a:xfrm>
                        <a:off x="370050" y="3718521"/>
                        <a:ext cx="1549268" cy="395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buClr>
                            <a:srgbClr val="333399"/>
                          </a:buClr>
                          <a:buNone/>
                        </a:pPr>
                        <a:r>
                          <a:rPr kumimoji="1" lang="en-US" altLang="ja-JP" sz="1400" dirty="0" smtClean="0">
                            <a:solidFill>
                              <a:srgbClr val="000000"/>
                            </a:solidFill>
                          </a:rPr>
                          <a:t>G10 cylinder</a:t>
                        </a:r>
                        <a:endParaRPr kumimoji="1" lang="ja-JP" alt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13" name="テキスト ボックス 12"/>
                      <p:cNvSpPr txBox="1"/>
                      <p:nvPr/>
                    </p:nvSpPr>
                    <p:spPr>
                      <a:xfrm>
                        <a:off x="607753" y="2447125"/>
                        <a:ext cx="985644" cy="39551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buClr>
                            <a:srgbClr val="333399"/>
                          </a:buClr>
                          <a:buNone/>
                        </a:pPr>
                        <a:r>
                          <a:rPr kumimoji="1" lang="en-US" altLang="ja-JP" sz="1400" dirty="0" smtClean="0">
                            <a:solidFill>
                              <a:srgbClr val="000000"/>
                            </a:solidFill>
                          </a:rPr>
                          <a:t>Rotator</a:t>
                        </a:r>
                        <a:endParaRPr kumimoji="1" lang="ja-JP" altLang="en-US" sz="1400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cxnSp>
                    <p:nvCxnSpPr>
                      <p:cNvPr id="8" name="直線矢印コネクタ 7"/>
                      <p:cNvCxnSpPr/>
                      <p:nvPr/>
                    </p:nvCxnSpPr>
                    <p:spPr bwMode="auto">
                      <a:xfrm>
                        <a:off x="3273953" y="1846036"/>
                        <a:ext cx="1730097" cy="468255"/>
                      </a:xfrm>
                      <a:prstGeom prst="straightConnector1">
                        <a:avLst/>
                      </a:prstGeom>
                      <a:noFill/>
                      <a:ln w="2222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stealth" w="lg" len="lg"/>
                      </a:ln>
                      <a:effectLst>
                        <a:outerShdw blurRad="50800" dist="635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cxnSp>
                  <p:cxnSp>
                    <p:nvCxnSpPr>
                      <p:cNvPr id="18" name="直線矢印コネクタ 17"/>
                      <p:cNvCxnSpPr>
                        <a:stCxn id="13" idx="3"/>
                      </p:cNvCxnSpPr>
                      <p:nvPr/>
                    </p:nvCxnSpPr>
                    <p:spPr bwMode="auto">
                      <a:xfrm>
                        <a:off x="1593397" y="2644881"/>
                        <a:ext cx="1962619" cy="171576"/>
                      </a:xfrm>
                      <a:prstGeom prst="straightConnector1">
                        <a:avLst/>
                      </a:prstGeom>
                      <a:noFill/>
                      <a:ln w="2222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stealth" w="lg" len="lg"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cxnSp>
                  <p:cxnSp>
                    <p:nvCxnSpPr>
                      <p:cNvPr id="21" name="直線矢印コネクタ 20"/>
                      <p:cNvCxnSpPr/>
                      <p:nvPr/>
                    </p:nvCxnSpPr>
                    <p:spPr bwMode="auto">
                      <a:xfrm flipV="1">
                        <a:off x="2098179" y="3811920"/>
                        <a:ext cx="1825749" cy="91267"/>
                      </a:xfrm>
                      <a:prstGeom prst="straightConnector1">
                        <a:avLst/>
                      </a:prstGeom>
                      <a:noFill/>
                      <a:ln w="2222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stealth" w="lg" len="lg"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cxnSp>
                  <p:cxnSp>
                    <p:nvCxnSpPr>
                      <p:cNvPr id="23" name="直線矢印コネクタ 22"/>
                      <p:cNvCxnSpPr>
                        <a:stCxn id="10" idx="1"/>
                      </p:cNvCxnSpPr>
                      <p:nvPr/>
                    </p:nvCxnSpPr>
                    <p:spPr bwMode="auto">
                      <a:xfrm flipH="1">
                        <a:off x="4961637" y="3400835"/>
                        <a:ext cx="2007624" cy="591477"/>
                      </a:xfrm>
                      <a:prstGeom prst="straightConnector1">
                        <a:avLst/>
                      </a:prstGeom>
                      <a:noFill/>
                      <a:ln w="2222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stealth" w="lg" len="lg"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cxnSp>
                  <p:cxnSp>
                    <p:nvCxnSpPr>
                      <p:cNvPr id="25" name="直線矢印コネクタ 24"/>
                      <p:cNvCxnSpPr>
                        <a:stCxn id="11" idx="3"/>
                      </p:cNvCxnSpPr>
                      <p:nvPr/>
                    </p:nvCxnSpPr>
                    <p:spPr bwMode="auto">
                      <a:xfrm>
                        <a:off x="2098179" y="4872644"/>
                        <a:ext cx="1897757" cy="171576"/>
                      </a:xfrm>
                      <a:prstGeom prst="straightConnector1">
                        <a:avLst/>
                      </a:prstGeom>
                      <a:noFill/>
                      <a:ln w="2222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stealth" w="lg" len="lg"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cxnSp>
                  <p:cxnSp>
                    <p:nvCxnSpPr>
                      <p:cNvPr id="27" name="直線矢印コネクタ 26"/>
                      <p:cNvCxnSpPr/>
                      <p:nvPr/>
                    </p:nvCxnSpPr>
                    <p:spPr bwMode="auto">
                      <a:xfrm>
                        <a:off x="1687873" y="5291925"/>
                        <a:ext cx="3172159" cy="91346"/>
                      </a:xfrm>
                      <a:prstGeom prst="straightConnector1">
                        <a:avLst/>
                      </a:prstGeom>
                      <a:noFill/>
                      <a:ln w="22225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stealth" w="lg" len="lg"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40" name="テキスト ボックス 39"/>
                    <p:cNvSpPr txBox="1"/>
                    <p:nvPr/>
                  </p:nvSpPr>
                  <p:spPr>
                    <a:xfrm>
                      <a:off x="962599" y="6246307"/>
                      <a:ext cx="1659346" cy="3918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Clr>
                          <a:srgbClr val="333399"/>
                        </a:buClr>
                        <a:buNone/>
                      </a:pP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Vacuum shell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41" name="直線矢印コネクタ 40"/>
                    <p:cNvCxnSpPr>
                      <a:stCxn id="40" idx="3"/>
                    </p:cNvCxnSpPr>
                    <p:nvPr/>
                  </p:nvCxnSpPr>
                  <p:spPr bwMode="auto">
                    <a:xfrm flipV="1">
                      <a:off x="2621945" y="5678738"/>
                      <a:ext cx="1013952" cy="763498"/>
                    </a:xfrm>
                    <a:prstGeom prst="straightConnector1">
                      <a:avLst/>
                    </a:prstGeom>
                    <a:noFill/>
                    <a:ln w="222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</p:cxnSp>
                <p:sp>
                  <p:nvSpPr>
                    <p:cNvPr id="47" name="テキスト ボックス 46"/>
                    <p:cNvSpPr txBox="1"/>
                    <p:nvPr/>
                  </p:nvSpPr>
                  <p:spPr>
                    <a:xfrm>
                      <a:off x="316731" y="2973006"/>
                      <a:ext cx="1371142" cy="3955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Clr>
                          <a:srgbClr val="333399"/>
                        </a:buClr>
                        <a:buNone/>
                      </a:pP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Dewar cap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48" name="直線矢印コネクタ 47"/>
                    <p:cNvCxnSpPr/>
                    <p:nvPr/>
                  </p:nvCxnSpPr>
                  <p:spPr bwMode="auto">
                    <a:xfrm>
                      <a:off x="1745686" y="3157672"/>
                      <a:ext cx="2034226" cy="105051"/>
                    </a:xfrm>
                    <a:prstGeom prst="straightConnector1">
                      <a:avLst/>
                    </a:prstGeom>
                    <a:noFill/>
                    <a:ln w="222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</p:cxnSp>
                <p:sp>
                  <p:nvSpPr>
                    <p:cNvPr id="57" name="テキスト ボックス 56"/>
                    <p:cNvSpPr txBox="1"/>
                    <p:nvPr/>
                  </p:nvSpPr>
                  <p:spPr>
                    <a:xfrm>
                      <a:off x="7142893" y="5494067"/>
                      <a:ext cx="1800200" cy="3955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Clr>
                          <a:srgbClr val="333399"/>
                        </a:buClr>
                        <a:buNone/>
                      </a:pP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I/F Plate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58" name="直線矢印コネクタ 57"/>
                    <p:cNvCxnSpPr>
                      <a:stCxn id="57" idx="1"/>
                    </p:cNvCxnSpPr>
                    <p:nvPr/>
                  </p:nvCxnSpPr>
                  <p:spPr bwMode="auto">
                    <a:xfrm flipH="1">
                      <a:off x="5724128" y="5691822"/>
                      <a:ext cx="1418765" cy="171576"/>
                    </a:xfrm>
                    <a:prstGeom prst="straightConnector1">
                      <a:avLst/>
                    </a:prstGeom>
                    <a:noFill/>
                    <a:ln w="222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</p:cxnSp>
                <p:sp>
                  <p:nvSpPr>
                    <p:cNvPr id="59" name="テキスト ボックス 58"/>
                    <p:cNvSpPr txBox="1"/>
                    <p:nvPr/>
                  </p:nvSpPr>
                  <p:spPr>
                    <a:xfrm>
                      <a:off x="7014932" y="4012417"/>
                      <a:ext cx="1800200" cy="3955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Clr>
                          <a:srgbClr val="333399"/>
                        </a:buClr>
                        <a:buNone/>
                      </a:pPr>
                      <a:r>
                        <a:rPr kumimoji="1" lang="en-US" altLang="ja-JP" sz="1400" dirty="0" smtClean="0">
                          <a:solidFill>
                            <a:srgbClr val="000000"/>
                          </a:solidFill>
                        </a:rPr>
                        <a:t>I/F Plate</a:t>
                      </a:r>
                      <a:endParaRPr kumimoji="1" lang="ja-JP" altLang="en-US" sz="14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60" name="直線矢印コネクタ 59"/>
                    <p:cNvCxnSpPr>
                      <a:stCxn id="59" idx="1"/>
                    </p:cNvCxnSpPr>
                    <p:nvPr/>
                  </p:nvCxnSpPr>
                  <p:spPr bwMode="auto">
                    <a:xfrm flipH="1">
                      <a:off x="5364090" y="4210172"/>
                      <a:ext cx="1650842" cy="363965"/>
                    </a:xfrm>
                    <a:prstGeom prst="straightConnector1">
                      <a:avLst/>
                    </a:prstGeom>
                    <a:noFill/>
                    <a:ln w="222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stealth" w="lg" len="lg"/>
                    </a:ln>
                    <a:effectLst>
                      <a:outerShdw dist="35921" dir="2700000" algn="ctr" rotWithShape="0">
                        <a:schemeClr val="bg2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6795651" y="6061640"/>
                  <a:ext cx="2590473" cy="619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333399"/>
                    </a:buClr>
                    <a:buNone/>
                  </a:pPr>
                  <a:r>
                    <a:rPr kumimoji="1" lang="en-US" altLang="ja-JP" sz="1400" dirty="0">
                      <a:solidFill>
                        <a:srgbClr val="000000"/>
                      </a:solidFill>
                    </a:rPr>
                    <a:t>Cooling plate</a:t>
                  </a:r>
                  <a:br>
                    <a:rPr kumimoji="1" lang="en-US" altLang="ja-JP" sz="1400" dirty="0">
                      <a:solidFill>
                        <a:srgbClr val="000000"/>
                      </a:solidFill>
                    </a:rPr>
                  </a:br>
                  <a:r>
                    <a:rPr kumimoji="1" lang="en-US" altLang="ja-JP" sz="1050" dirty="0">
                      <a:solidFill>
                        <a:srgbClr val="000000"/>
                      </a:solidFill>
                    </a:rPr>
                    <a:t>(2D non-structural mass)</a:t>
                  </a:r>
                </a:p>
              </p:txBody>
            </p:sp>
            <p:cxnSp>
              <p:nvCxnSpPr>
                <p:cNvPr id="39" name="直線矢印コネクタ 38"/>
                <p:cNvCxnSpPr>
                  <a:stCxn id="38" idx="1"/>
                </p:cNvCxnSpPr>
                <p:nvPr/>
              </p:nvCxnSpPr>
              <p:spPr bwMode="auto">
                <a:xfrm flipH="1" flipV="1">
                  <a:off x="4793224" y="5863403"/>
                  <a:ext cx="2002426" cy="507919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</p:cxnSp>
          </p:grpSp>
          <p:sp>
            <p:nvSpPr>
              <p:cNvPr id="33" name="テキスト ボックス 32"/>
              <p:cNvSpPr txBox="1"/>
              <p:nvPr/>
            </p:nvSpPr>
            <p:spPr>
              <a:xfrm>
                <a:off x="6795653" y="4894142"/>
                <a:ext cx="2078583" cy="86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333399"/>
                  </a:buClr>
                  <a:buNone/>
                </a:pPr>
                <a:r>
                  <a:rPr kumimoji="1" lang="en-US" altLang="ja-JP" sz="1400" dirty="0" smtClean="0">
                    <a:solidFill>
                      <a:srgbClr val="000000"/>
                    </a:solidFill>
                  </a:rPr>
                  <a:t>Cooling plate</a:t>
                </a:r>
                <a:br>
                  <a:rPr kumimoji="1" lang="en-US" altLang="ja-JP" sz="1400" dirty="0" smtClean="0">
                    <a:solidFill>
                      <a:srgbClr val="000000"/>
                    </a:solidFill>
                  </a:rPr>
                </a:br>
                <a:r>
                  <a:rPr kumimoji="1" lang="en-US" altLang="ja-JP" sz="1050" dirty="0" smtClean="0">
                    <a:solidFill>
                      <a:srgbClr val="000000"/>
                    </a:solidFill>
                  </a:rPr>
                  <a:t>(2D non-structural mass)</a:t>
                </a:r>
              </a:p>
            </p:txBody>
          </p:sp>
          <p:cxnSp>
            <p:nvCxnSpPr>
              <p:cNvPr id="36" name="直線矢印コネクタ 35"/>
              <p:cNvCxnSpPr>
                <a:stCxn id="33" idx="1"/>
              </p:cNvCxnSpPr>
              <p:nvPr/>
            </p:nvCxnSpPr>
            <p:spPr bwMode="auto">
              <a:xfrm flipH="1" flipV="1">
                <a:off x="5004047" y="4709477"/>
                <a:ext cx="1791607" cy="617035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stealth" w="lg" len="lg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cxnSp>
        </p:grpSp>
        <p:sp>
          <p:nvSpPr>
            <p:cNvPr id="63" name="テキスト ボックス 62"/>
            <p:cNvSpPr txBox="1"/>
            <p:nvPr/>
          </p:nvSpPr>
          <p:spPr>
            <a:xfrm>
              <a:off x="4572001" y="1536838"/>
              <a:ext cx="2221569" cy="687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333399"/>
                </a:buClr>
                <a:buNone/>
              </a:pPr>
              <a:r>
                <a:rPr kumimoji="1" lang="en-US" altLang="ja-JP" sz="1400" dirty="0" smtClean="0">
                  <a:solidFill>
                    <a:srgbClr val="000000"/>
                  </a:solidFill>
                </a:rPr>
                <a:t>Interface structure</a:t>
              </a:r>
            </a:p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sz="1050" dirty="0" smtClean="0">
                  <a:solidFill>
                    <a:srgbClr val="000000"/>
                  </a:solidFill>
                </a:rPr>
                <a:t>(beam element)</a:t>
              </a:r>
              <a:endParaRPr kumimoji="1" lang="ja-JP" altLang="en-US" sz="1050" dirty="0">
                <a:solidFill>
                  <a:srgbClr val="000000"/>
                </a:solidFill>
              </a:endParaRPr>
            </a:p>
          </p:txBody>
        </p:sp>
        <p:cxnSp>
          <p:nvCxnSpPr>
            <p:cNvPr id="64" name="直線矢印コネクタ 63"/>
            <p:cNvCxnSpPr/>
            <p:nvPr/>
          </p:nvCxnSpPr>
          <p:spPr bwMode="auto">
            <a:xfrm>
              <a:off x="6433510" y="1880625"/>
              <a:ext cx="802786" cy="146521"/>
            </a:xfrm>
            <a:prstGeom prst="straightConnector1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cxnSp>
        <p:sp>
          <p:nvSpPr>
            <p:cNvPr id="70" name="テキスト ボックス 69"/>
            <p:cNvSpPr txBox="1"/>
            <p:nvPr/>
          </p:nvSpPr>
          <p:spPr>
            <a:xfrm>
              <a:off x="449931" y="4221542"/>
              <a:ext cx="1876899" cy="39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333399"/>
                </a:buClr>
                <a:buNone/>
              </a:pPr>
              <a:r>
                <a:rPr kumimoji="1" lang="en-US" altLang="ja-JP" sz="1400" dirty="0" smtClean="0">
                  <a:solidFill>
                    <a:srgbClr val="000000"/>
                  </a:solidFill>
                </a:rPr>
                <a:t>Radiation shield</a:t>
              </a:r>
              <a:endParaRPr kumimoji="1" lang="ja-JP" alt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71" name="直線矢印コネクタ 70"/>
            <p:cNvCxnSpPr>
              <a:stCxn id="70" idx="3"/>
            </p:cNvCxnSpPr>
            <p:nvPr/>
          </p:nvCxnSpPr>
          <p:spPr bwMode="auto">
            <a:xfrm flipV="1">
              <a:off x="2326830" y="4314945"/>
              <a:ext cx="1676978" cy="104352"/>
            </a:xfrm>
            <a:prstGeom prst="straightConnector1">
              <a:avLst/>
            </a:prstGeom>
            <a:noFill/>
            <a:ln w="222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cxnSp>
      </p:grpSp>
      <p:sp>
        <p:nvSpPr>
          <p:cNvPr id="4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1213595"/>
          </a:xfrm>
        </p:spPr>
        <p:txBody>
          <a:bodyPr/>
          <a:lstStyle/>
          <a:p>
            <a:r>
              <a:rPr lang="en-US" altLang="ja-JP" dirty="0" smtClean="0"/>
              <a:t>IRIS</a:t>
            </a:r>
            <a:r>
              <a:rPr lang="ja-JP" altLang="en-US" dirty="0" smtClean="0"/>
              <a:t>全体の振動解析が進行中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1000</a:t>
            </a:r>
            <a:r>
              <a:rPr lang="ja-JP" altLang="en-US" dirty="0" smtClean="0"/>
              <a:t>年に一度の地震に耐える（</a:t>
            </a:r>
            <a:r>
              <a:rPr lang="en-US" altLang="ja-JP" dirty="0" smtClean="0"/>
              <a:t>~4g</a:t>
            </a:r>
            <a:r>
              <a:rPr lang="ja-JP" altLang="en-US" dirty="0" smtClean="0"/>
              <a:t>の加速度）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振動による光学性能の劣化を防ぐ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90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"/>
          <p:cNvSpPr txBox="1">
            <a:spLocks/>
          </p:cNvSpPr>
          <p:nvPr/>
        </p:nvSpPr>
        <p:spPr bwMode="auto">
          <a:xfrm>
            <a:off x="323528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66FF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ja-JP" altLang="en-US" dirty="0"/>
              <a:t>振動解析</a:t>
            </a:r>
            <a:endParaRPr lang="ja-JP" altLang="en-US" kern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29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804877" y="1489392"/>
            <a:ext cx="2571012" cy="2513876"/>
            <a:chOff x="5804877" y="1489392"/>
            <a:chExt cx="2571012" cy="251387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877" y="1843268"/>
              <a:ext cx="2571012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" name="グループ化 63"/>
            <p:cNvGrpSpPr/>
            <p:nvPr/>
          </p:nvGrpSpPr>
          <p:grpSpPr>
            <a:xfrm>
              <a:off x="5880071" y="1489392"/>
              <a:ext cx="2376264" cy="1303696"/>
              <a:chOff x="5880071" y="1489392"/>
              <a:chExt cx="2376264" cy="1303696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5880071" y="1489392"/>
                <a:ext cx="2376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333399"/>
                  </a:buClr>
                  <a:buFontTx/>
                  <a:buNone/>
                </a:pPr>
                <a:r>
                  <a:rPr kumimoji="1" lang="en-US" altLang="ja-JP" dirty="0" smtClean="0">
                    <a:solidFill>
                      <a:srgbClr val="000000"/>
                    </a:solidFill>
                  </a:rPr>
                  <a:t>3</a:t>
                </a:r>
                <a:r>
                  <a:rPr kumimoji="1" lang="en-US" altLang="ja-JP" baseline="30000" dirty="0" smtClean="0">
                    <a:solidFill>
                      <a:srgbClr val="000000"/>
                    </a:solidFill>
                  </a:rPr>
                  <a:t>rd</a:t>
                </a:r>
                <a:r>
                  <a:rPr kumimoji="1" lang="en-US" altLang="ja-JP" dirty="0" smtClean="0">
                    <a:solidFill>
                      <a:srgbClr val="000000"/>
                    </a:solidFill>
                  </a:rPr>
                  <a:t> mode 23.8Hz</a:t>
                </a:r>
                <a:endParaRPr kumimoji="1" lang="ja-JP" alt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右矢印 44"/>
              <p:cNvSpPr/>
              <p:nvPr/>
            </p:nvSpPr>
            <p:spPr bwMode="auto">
              <a:xfrm rot="5400000">
                <a:off x="7578334" y="2595066"/>
                <a:ext cx="288032" cy="108012"/>
              </a:xfrm>
              <a:prstGeom prst="rightArrow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333399"/>
                  </a:buClr>
                </a:pPr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7" name="グループ化 66"/>
          <p:cNvGrpSpPr/>
          <p:nvPr/>
        </p:nvGrpSpPr>
        <p:grpSpPr>
          <a:xfrm>
            <a:off x="763960" y="4003268"/>
            <a:ext cx="2683049" cy="2534944"/>
            <a:chOff x="763960" y="4003268"/>
            <a:chExt cx="2683049" cy="253494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8" y="4378212"/>
              <a:ext cx="2670041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763960" y="400326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4</a:t>
              </a:r>
              <a:r>
                <a:rPr kumimoji="1" lang="en-US" altLang="ja-JP" baseline="30000" dirty="0" smtClean="0">
                  <a:solidFill>
                    <a:srgbClr val="000000"/>
                  </a:solidFill>
                </a:rPr>
                <a:t>th</a:t>
              </a:r>
              <a:r>
                <a:rPr kumimoji="1" lang="en-US" altLang="ja-JP" dirty="0" smtClean="0">
                  <a:solidFill>
                    <a:srgbClr val="000000"/>
                  </a:solidFill>
                </a:rPr>
                <a:t> mode 25.4Hz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6" name="右矢印 45"/>
            <p:cNvSpPr/>
            <p:nvPr/>
          </p:nvSpPr>
          <p:spPr bwMode="auto">
            <a:xfrm rot="5400000">
              <a:off x="2072016" y="5760866"/>
              <a:ext cx="288032" cy="108012"/>
            </a:xfrm>
            <a:prstGeom prst="rightArrow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3192289" y="4015968"/>
            <a:ext cx="2612588" cy="2529332"/>
            <a:chOff x="3192289" y="4003268"/>
            <a:chExt cx="2612588" cy="25293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289" y="4372600"/>
              <a:ext cx="2612588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3200401" y="400326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5</a:t>
              </a:r>
              <a:r>
                <a:rPr kumimoji="1" lang="en-US" altLang="ja-JP" baseline="30000" dirty="0" smtClean="0">
                  <a:solidFill>
                    <a:srgbClr val="000000"/>
                  </a:solidFill>
                </a:rPr>
                <a:t>th</a:t>
              </a:r>
              <a:r>
                <a:rPr kumimoji="1" lang="en-US" altLang="ja-JP" dirty="0" smtClean="0">
                  <a:solidFill>
                    <a:srgbClr val="000000"/>
                  </a:solidFill>
                </a:rPr>
                <a:t> mode 27.3Hz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8" name="直線コネクタ 47"/>
            <p:cNvCxnSpPr/>
            <p:nvPr/>
          </p:nvCxnSpPr>
          <p:spPr bwMode="auto">
            <a:xfrm>
              <a:off x="4382163" y="5449906"/>
              <a:ext cx="708340" cy="48310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環状矢印 52"/>
            <p:cNvSpPr/>
            <p:nvPr/>
          </p:nvSpPr>
          <p:spPr bwMode="auto">
            <a:xfrm rot="8408963" flipH="1">
              <a:off x="4596718" y="6145264"/>
              <a:ext cx="618144" cy="324007"/>
            </a:xfrm>
            <a:prstGeom prst="circularArrow">
              <a:avLst>
                <a:gd name="adj1" fmla="val 7251"/>
                <a:gd name="adj2" fmla="val 1142319"/>
                <a:gd name="adj3" fmla="val 20472132"/>
                <a:gd name="adj4" fmla="val 11253584"/>
                <a:gd name="adj5" fmla="val 14667"/>
              </a:avLst>
            </a:prstGeom>
            <a:noFill/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" name="環状矢印 56"/>
            <p:cNvSpPr/>
            <p:nvPr/>
          </p:nvSpPr>
          <p:spPr bwMode="auto">
            <a:xfrm rot="19126169" flipH="1">
              <a:off x="3902887" y="4726429"/>
              <a:ext cx="618144" cy="324007"/>
            </a:xfrm>
            <a:prstGeom prst="circularArrow">
              <a:avLst>
                <a:gd name="adj1" fmla="val 7251"/>
                <a:gd name="adj2" fmla="val 1142319"/>
                <a:gd name="adj3" fmla="val 20472132"/>
                <a:gd name="adj4" fmla="val 11253584"/>
                <a:gd name="adj5" fmla="val 14667"/>
              </a:avLst>
            </a:prstGeom>
            <a:noFill/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5796136" y="4003268"/>
            <a:ext cx="2526653" cy="2534944"/>
            <a:chOff x="5796136" y="4003268"/>
            <a:chExt cx="2526653" cy="253494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378212"/>
              <a:ext cx="2526653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5829447" y="400326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6</a:t>
              </a:r>
              <a:r>
                <a:rPr kumimoji="1" lang="en-US" altLang="ja-JP" baseline="30000" dirty="0" smtClean="0">
                  <a:solidFill>
                    <a:srgbClr val="000000"/>
                  </a:solidFill>
                </a:rPr>
                <a:t>th</a:t>
              </a:r>
              <a:r>
                <a:rPr kumimoji="1" lang="en-US" altLang="ja-JP" dirty="0" smtClean="0">
                  <a:solidFill>
                    <a:srgbClr val="000000"/>
                  </a:solidFill>
                </a:rPr>
                <a:t> mode 27.8Hz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 bwMode="auto">
            <a:xfrm flipH="1">
              <a:off x="6549486" y="5204080"/>
              <a:ext cx="1334882" cy="7548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環状矢印 55"/>
            <p:cNvSpPr/>
            <p:nvPr/>
          </p:nvSpPr>
          <p:spPr bwMode="auto">
            <a:xfrm flipH="1">
              <a:off x="6609647" y="4555187"/>
              <a:ext cx="618144" cy="324007"/>
            </a:xfrm>
            <a:prstGeom prst="circularArrow">
              <a:avLst>
                <a:gd name="adj1" fmla="val 7251"/>
                <a:gd name="adj2" fmla="val 1142319"/>
                <a:gd name="adj3" fmla="val 20472132"/>
                <a:gd name="adj4" fmla="val 11253584"/>
                <a:gd name="adj5" fmla="val 14667"/>
              </a:avLst>
            </a:prstGeom>
            <a:noFill/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環状矢印 57"/>
            <p:cNvSpPr/>
            <p:nvPr/>
          </p:nvSpPr>
          <p:spPr bwMode="auto">
            <a:xfrm rot="10442129" flipH="1">
              <a:off x="7150374" y="6145265"/>
              <a:ext cx="618144" cy="324007"/>
            </a:xfrm>
            <a:prstGeom prst="circularArrow">
              <a:avLst>
                <a:gd name="adj1" fmla="val 7251"/>
                <a:gd name="adj2" fmla="val 1142319"/>
                <a:gd name="adj3" fmla="val 20472132"/>
                <a:gd name="adj4" fmla="val 11253584"/>
                <a:gd name="adj5" fmla="val 14667"/>
              </a:avLst>
            </a:prstGeom>
            <a:noFill/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200401" y="1521658"/>
            <a:ext cx="2475854" cy="2481610"/>
            <a:chOff x="3200401" y="1521658"/>
            <a:chExt cx="2475854" cy="248161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1" y="1843268"/>
              <a:ext cx="2475854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250196" y="152165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2</a:t>
              </a:r>
              <a:r>
                <a:rPr kumimoji="1" lang="en-US" altLang="ja-JP" baseline="30000" dirty="0" smtClean="0">
                  <a:solidFill>
                    <a:srgbClr val="000000"/>
                  </a:solidFill>
                </a:rPr>
                <a:t>nd</a:t>
              </a:r>
              <a:r>
                <a:rPr kumimoji="1" lang="en-US" altLang="ja-JP" dirty="0" smtClean="0">
                  <a:solidFill>
                    <a:srgbClr val="000000"/>
                  </a:solidFill>
                </a:rPr>
                <a:t> mode 19.7Hz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39" name="直線コネクタ 38"/>
            <p:cNvCxnSpPr/>
            <p:nvPr/>
          </p:nvCxnSpPr>
          <p:spPr bwMode="auto">
            <a:xfrm flipH="1">
              <a:off x="4211960" y="2271128"/>
              <a:ext cx="656004" cy="38211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環状矢印 58"/>
            <p:cNvSpPr/>
            <p:nvPr/>
          </p:nvSpPr>
          <p:spPr bwMode="auto">
            <a:xfrm rot="11374697" flipH="1">
              <a:off x="4459852" y="3648021"/>
              <a:ext cx="618144" cy="324007"/>
            </a:xfrm>
            <a:prstGeom prst="circularArrow">
              <a:avLst>
                <a:gd name="adj1" fmla="val 7251"/>
                <a:gd name="adj2" fmla="val 1142319"/>
                <a:gd name="adj3" fmla="val 20472132"/>
                <a:gd name="adj4" fmla="val 11253584"/>
                <a:gd name="adj5" fmla="val 14667"/>
              </a:avLst>
            </a:prstGeom>
            <a:noFill/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611560" y="1521658"/>
            <a:ext cx="2533025" cy="2483166"/>
            <a:chOff x="611560" y="1521658"/>
            <a:chExt cx="2533025" cy="2483166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611560" y="1521658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333399"/>
                </a:buClr>
                <a:buFontTx/>
                <a:buNone/>
              </a:pPr>
              <a:r>
                <a:rPr kumimoji="1" lang="en-US" altLang="ja-JP" dirty="0" smtClean="0">
                  <a:solidFill>
                    <a:srgbClr val="000000"/>
                  </a:solidFill>
                </a:rPr>
                <a:t>1</a:t>
              </a:r>
              <a:r>
                <a:rPr kumimoji="1" lang="en-US" altLang="ja-JP" baseline="30000" dirty="0" smtClean="0">
                  <a:solidFill>
                    <a:srgbClr val="000000"/>
                  </a:solidFill>
                </a:rPr>
                <a:t>st</a:t>
              </a:r>
              <a:r>
                <a:rPr kumimoji="1" lang="en-US" altLang="ja-JP" dirty="0" smtClean="0">
                  <a:solidFill>
                    <a:srgbClr val="000000"/>
                  </a:solidFill>
                </a:rPr>
                <a:t> mode 16.7Hz</a:t>
              </a:r>
              <a:endParaRPr kumimoji="1" lang="ja-JP" alt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61" name="グループ化 60"/>
            <p:cNvGrpSpPr/>
            <p:nvPr/>
          </p:nvGrpSpPr>
          <p:grpSpPr>
            <a:xfrm>
              <a:off x="766319" y="1844824"/>
              <a:ext cx="2378266" cy="2160000"/>
              <a:chOff x="766319" y="1844824"/>
              <a:chExt cx="2378266" cy="2160000"/>
            </a:xfrm>
          </p:grpSpPr>
          <p:grpSp>
            <p:nvGrpSpPr>
              <p:cNvPr id="38" name="グループ化 37"/>
              <p:cNvGrpSpPr/>
              <p:nvPr/>
            </p:nvGrpSpPr>
            <p:grpSpPr>
              <a:xfrm>
                <a:off x="766319" y="1844824"/>
                <a:ext cx="2378266" cy="2160000"/>
                <a:chOff x="766319" y="1844824"/>
                <a:chExt cx="2378266" cy="2160000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6319" y="1844824"/>
                  <a:ext cx="2378266" cy="216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3" name="直線コネクタ 22"/>
                <p:cNvCxnSpPr/>
                <p:nvPr/>
              </p:nvCxnSpPr>
              <p:spPr bwMode="auto">
                <a:xfrm>
                  <a:off x="1788957" y="2284106"/>
                  <a:ext cx="708340" cy="48310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lgDashDot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0" name="環状矢印 59"/>
              <p:cNvSpPr/>
              <p:nvPr/>
            </p:nvSpPr>
            <p:spPr bwMode="auto">
              <a:xfrm rot="11374697">
                <a:off x="1613443" y="3649491"/>
                <a:ext cx="600485" cy="324007"/>
              </a:xfrm>
              <a:prstGeom prst="circularArrow">
                <a:avLst>
                  <a:gd name="adj1" fmla="val 7251"/>
                  <a:gd name="adj2" fmla="val 1142319"/>
                  <a:gd name="adj3" fmla="val 20472132"/>
                  <a:gd name="adj4" fmla="val 11253584"/>
                  <a:gd name="adj5" fmla="val 14667"/>
                </a:avLst>
              </a:prstGeom>
              <a:noFill/>
              <a:ln w="19050"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buClr>
                    <a:srgbClr val="333399"/>
                  </a:buClr>
                </a:pPr>
                <a:endParaRPr lang="ja-JP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テキスト ボックス 1"/>
          <p:cNvSpPr txBox="1"/>
          <p:nvPr/>
        </p:nvSpPr>
        <p:spPr>
          <a:xfrm>
            <a:off x="755576" y="184326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swing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03848" y="181100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swing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21604" y="1856521"/>
            <a:ext cx="206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>
                <a:solidFill>
                  <a:srgbClr val="000000"/>
                </a:solidFill>
              </a:rPr>
              <a:t>u</a:t>
            </a:r>
            <a:r>
              <a:rPr kumimoji="1" lang="en-US" altLang="ja-JP" sz="1200" dirty="0" smtClean="0">
                <a:solidFill>
                  <a:srgbClr val="000000"/>
                </a:solidFill>
              </a:rPr>
              <a:t>p down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80844" y="4385300"/>
            <a:ext cx="1489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Local deflection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03848" y="43726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rotation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791572" y="437259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1200" dirty="0" smtClean="0">
                <a:solidFill>
                  <a:srgbClr val="000000"/>
                </a:solidFill>
              </a:rPr>
              <a:t>rotation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0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IRIS</a:t>
            </a:r>
            <a:r>
              <a:rPr kumimoji="1" lang="ja-JP" altLang="en-US" dirty="0" smtClean="0"/>
              <a:t>の概要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721-5343-479C-8167-7945930B66DA}" type="slidenum">
              <a:rPr lang="en-US" altLang="ja-JP" smtClean="0">
                <a:solidFill>
                  <a:srgbClr val="000000"/>
                </a:solidFill>
              </a:rPr>
              <a:pPr/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プロトタイプによる性能検証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721-5343-479C-8167-7945930B66DA}" type="slidenum">
              <a:rPr lang="en-US" altLang="ja-JP" smtClean="0">
                <a:solidFill>
                  <a:srgbClr val="000000"/>
                </a:solidFill>
              </a:rPr>
              <a:pPr/>
              <a:t>30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0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プロトタイプ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ja-JP" altLang="en-US" dirty="0" smtClean="0"/>
              <a:t>冷却駆動機構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基礎</a:t>
            </a:r>
            <a:r>
              <a:rPr kumimoji="1" lang="ja-JP" altLang="en-US" dirty="0" smtClean="0"/>
              <a:t>データ</a:t>
            </a:r>
            <a:r>
              <a:rPr lang="ja-JP" altLang="en-US" dirty="0" smtClean="0"/>
              <a:t>構築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ベアリング、モーター、潤滑剤、センサーの選定、評価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システムとしての性能評価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XY</a:t>
            </a:r>
            <a:r>
              <a:rPr kumimoji="1" lang="ja-JP" altLang="en-US" dirty="0" smtClean="0"/>
              <a:t>ステージ、回転ステージ、</a:t>
            </a:r>
            <a:r>
              <a:rPr kumimoji="1" lang="en-US" altLang="ja-JP" dirty="0" smtClean="0"/>
              <a:t>Geneva</a:t>
            </a:r>
            <a:r>
              <a:rPr lang="ja-JP" altLang="en-US" dirty="0"/>
              <a:t> </a:t>
            </a:r>
            <a:r>
              <a:rPr lang="en-US" altLang="ja-JP" dirty="0" smtClean="0"/>
              <a:t>drive</a:t>
            </a:r>
            <a:r>
              <a:rPr kumimoji="1" lang="ja-JP" altLang="en-US" dirty="0" smtClean="0"/>
              <a:t>機構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耐久</a:t>
            </a:r>
            <a:r>
              <a:rPr lang="ja-JP" altLang="en-US" dirty="0" smtClean="0"/>
              <a:t>試験</a:t>
            </a:r>
            <a:endParaRPr lang="en-US" altLang="ja-JP" dirty="0" smtClean="0"/>
          </a:p>
          <a:p>
            <a:r>
              <a:rPr kumimoji="1" lang="ja-JP" altLang="en-US" dirty="0"/>
              <a:t>光学</a:t>
            </a:r>
            <a:r>
              <a:rPr kumimoji="1" lang="ja-JP" altLang="en-US" dirty="0" smtClean="0"/>
              <a:t>系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冷却光学</a:t>
            </a:r>
            <a:r>
              <a:rPr lang="ja-JP" altLang="en-US" dirty="0" smtClean="0"/>
              <a:t>系支持機構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接着剤の選定、冷却時のアラインメント評価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高精度軸外し非球面鏡の試作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コーティングの試作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冷却時の鏡の変形評価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高反射率低波面誤差鏡の製作</a:t>
            </a:r>
            <a:endParaRPr kumimoji="1"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31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2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プロトタイプ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ja-JP" altLang="en-US" dirty="0" smtClean="0"/>
              <a:t>冷却駆動機構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基礎</a:t>
            </a:r>
            <a:r>
              <a:rPr kumimoji="1" lang="ja-JP" altLang="en-US" dirty="0" smtClean="0"/>
              <a:t>データ</a:t>
            </a:r>
            <a:r>
              <a:rPr lang="ja-JP" altLang="en-US" dirty="0" smtClean="0"/>
              <a:t>構築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ベアリング、モーター、潤滑剤、センサーの選定、評価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システムとしての性能評価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XY</a:t>
            </a:r>
            <a:r>
              <a:rPr kumimoji="1" lang="ja-JP" altLang="en-US" dirty="0" smtClean="0"/>
              <a:t>ステージ、回転ステージ、</a:t>
            </a:r>
            <a:r>
              <a:rPr kumimoji="1" lang="en-US" altLang="ja-JP" dirty="0" smtClean="0"/>
              <a:t>Geneva drive</a:t>
            </a:r>
            <a:r>
              <a:rPr kumimoji="1" lang="ja-JP" altLang="en-US" dirty="0" smtClean="0"/>
              <a:t>機構</a:t>
            </a:r>
            <a:endParaRPr kumimoji="1" lang="en-US" altLang="ja-JP" dirty="0" smtClean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耐久</a:t>
            </a:r>
            <a:r>
              <a:rPr lang="ja-JP" altLang="en-US" dirty="0" smtClean="0">
                <a:solidFill>
                  <a:srgbClr val="FF0000"/>
                </a:solidFill>
              </a:rPr>
              <a:t>試験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/>
              <a:t>光学</a:t>
            </a:r>
            <a:r>
              <a:rPr kumimoji="1" lang="ja-JP" altLang="en-US" dirty="0" smtClean="0"/>
              <a:t>系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冷却光学</a:t>
            </a:r>
            <a:r>
              <a:rPr lang="ja-JP" altLang="en-US" dirty="0" smtClean="0"/>
              <a:t>系支持機構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接着剤の選定、冷却時のアラインメント評価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高精度軸外し非球面鏡の試作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dirty="0" smtClean="0">
                <a:solidFill>
                  <a:srgbClr val="FF0000"/>
                </a:solidFill>
              </a:rPr>
              <a:t>コーティングの試作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冷却時の鏡の変形評価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高反射率低波面誤差鏡の製作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32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0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冷却駆動機構、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冷却光学系支持機構の試作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33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2050" name="Picture 2" descr="C:\Users\ryuji\Documents\Pictures\GoodPictures\IRIS\photo4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4537" y="1556792"/>
            <a:ext cx="39323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yuji\Documents\Pictures\GoodPictures\IRIS\coldstop_proto_sm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17027" cy="270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yuji\Documents\Pictures\GoodPictures\IRIS\CIMG1149_sm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032252" cy="3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ryuji\Documents\Pictures\GoodPictures\IRIS\CIMG1900_sm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664296" cy="35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610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高精度軸外し非球面の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製作／測定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高精度軸外し</a:t>
            </a:r>
            <a:r>
              <a:rPr lang="ja-JP" altLang="en-US" dirty="0" smtClean="0"/>
              <a:t>非球面の製作（</a:t>
            </a:r>
            <a:r>
              <a:rPr lang="en-US" altLang="ja-JP" dirty="0" smtClean="0"/>
              <a:t>Precision </a:t>
            </a:r>
            <a:r>
              <a:rPr lang="en-US" altLang="ja-JP" dirty="0" err="1" smtClean="0"/>
              <a:t>Asphere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軸外し量</a:t>
            </a:r>
            <a:r>
              <a:rPr lang="en-US" altLang="ja-JP" dirty="0" smtClean="0"/>
              <a:t>: </a:t>
            </a:r>
            <a:r>
              <a:rPr lang="en-US" altLang="ja-JP" dirty="0"/>
              <a:t>405 mm</a:t>
            </a:r>
          </a:p>
          <a:p>
            <a:pPr lvl="1"/>
            <a:r>
              <a:rPr lang="ja-JP" altLang="en-US" dirty="0" smtClean="0"/>
              <a:t>コニック定数</a:t>
            </a:r>
            <a:r>
              <a:rPr lang="en-US" altLang="ja-JP" dirty="0" smtClean="0"/>
              <a:t>: </a:t>
            </a:r>
            <a:r>
              <a:rPr lang="en-US" altLang="ja-JP" dirty="0"/>
              <a:t>-0.278</a:t>
            </a:r>
          </a:p>
          <a:p>
            <a:pPr lvl="1"/>
            <a:r>
              <a:rPr lang="ja-JP" altLang="en-US" dirty="0"/>
              <a:t>曲率半径</a:t>
            </a:r>
            <a:r>
              <a:rPr lang="en-US" altLang="ja-JP" dirty="0" smtClean="0"/>
              <a:t> </a:t>
            </a:r>
            <a:r>
              <a:rPr lang="en-US" altLang="ja-JP" dirty="0"/>
              <a:t>: 1400 mm </a:t>
            </a:r>
            <a:r>
              <a:rPr lang="en-US" altLang="ja-JP" dirty="0" smtClean="0"/>
              <a:t>(</a:t>
            </a:r>
            <a:r>
              <a:rPr lang="ja-JP" altLang="en-US" dirty="0" smtClean="0"/>
              <a:t>凹面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ja-JP" altLang="en-US" dirty="0" smtClean="0"/>
              <a:t>基板サイズ</a:t>
            </a:r>
            <a:r>
              <a:rPr lang="en-US" altLang="ja-JP" dirty="0" smtClean="0"/>
              <a:t>: </a:t>
            </a:r>
            <a:r>
              <a:rPr lang="en-US" altLang="ja-JP" dirty="0"/>
              <a:t>140 x 140 </a:t>
            </a:r>
            <a:r>
              <a:rPr lang="en-US" altLang="ja-JP" dirty="0" smtClean="0"/>
              <a:t>mm (</a:t>
            </a:r>
            <a:r>
              <a:rPr lang="en-US" altLang="ja-JP" dirty="0"/>
              <a:t>CA: 116 x 116 </a:t>
            </a:r>
            <a:r>
              <a:rPr lang="en-US" altLang="ja-JP" dirty="0" smtClean="0"/>
              <a:t>mm)</a:t>
            </a:r>
          </a:p>
          <a:p>
            <a:pPr lvl="1"/>
            <a:r>
              <a:rPr lang="ja-JP" altLang="en-US" dirty="0" smtClean="0"/>
              <a:t>基板材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Zerodure</a:t>
            </a:r>
            <a:endParaRPr lang="en-US" altLang="ja-JP" dirty="0"/>
          </a:p>
          <a:p>
            <a:pPr lvl="1"/>
            <a:r>
              <a:rPr lang="ja-JP" altLang="en-US" dirty="0" smtClean="0"/>
              <a:t>面精度仕様</a:t>
            </a:r>
            <a:r>
              <a:rPr lang="en-US" altLang="ja-JP" dirty="0" smtClean="0"/>
              <a:t>: </a:t>
            </a:r>
            <a:r>
              <a:rPr lang="en-US" altLang="ja-JP" dirty="0">
                <a:solidFill>
                  <a:srgbClr val="FF0000"/>
                </a:solidFill>
              </a:rPr>
              <a:t>6 nm (</a:t>
            </a:r>
            <a:r>
              <a:rPr lang="en-US" altLang="ja-JP" dirty="0" err="1">
                <a:solidFill>
                  <a:srgbClr val="FF0000"/>
                </a:solidFill>
              </a:rPr>
              <a:t>rms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ja-JP" altLang="en-US" dirty="0" smtClean="0"/>
              <a:t>面粗さ仕様</a:t>
            </a:r>
            <a:r>
              <a:rPr lang="en-US" altLang="ja-JP" dirty="0" smtClean="0"/>
              <a:t>:</a:t>
            </a:r>
            <a:r>
              <a:rPr lang="ja-JP" altLang="en-US" dirty="0"/>
              <a:t> </a:t>
            </a:r>
            <a:r>
              <a:rPr lang="en-US" altLang="ja-JP" dirty="0" smtClean="0"/>
              <a:t>0.5 nm (</a:t>
            </a:r>
            <a:r>
              <a:rPr lang="en-US" altLang="ja-JP" dirty="0" err="1" smtClean="0"/>
              <a:t>rms</a:t>
            </a:r>
            <a:r>
              <a:rPr lang="en-US" altLang="ja-JP" dirty="0" smtClean="0"/>
              <a:t>) </a:t>
            </a:r>
            <a:endParaRPr lang="en-US" altLang="ja-JP" dirty="0"/>
          </a:p>
          <a:p>
            <a:pPr lvl="1"/>
            <a:r>
              <a:rPr lang="ja-JP" altLang="en-US" dirty="0" smtClean="0"/>
              <a:t>価格：</a:t>
            </a:r>
            <a:r>
              <a:rPr lang="en-US" altLang="ja-JP" dirty="0" smtClean="0"/>
              <a:t>40,000 </a:t>
            </a:r>
            <a:r>
              <a:rPr lang="en-US" altLang="ja-JP" dirty="0"/>
              <a:t>USD</a:t>
            </a:r>
          </a:p>
          <a:p>
            <a:r>
              <a:rPr lang="ja-JP" altLang="en-US" dirty="0"/>
              <a:t>高精度軸外し非球面の</a:t>
            </a:r>
            <a:r>
              <a:rPr lang="ja-JP" altLang="en-US" dirty="0" smtClean="0"/>
              <a:t>製作（パール光学）</a:t>
            </a:r>
            <a:endParaRPr lang="en-US" altLang="ja-JP" dirty="0"/>
          </a:p>
          <a:p>
            <a:pPr lvl="1"/>
            <a:r>
              <a:rPr lang="ja-JP" altLang="en-US" dirty="0" smtClean="0"/>
              <a:t>面精度（測定結果）</a:t>
            </a:r>
            <a:r>
              <a:rPr lang="en-US" altLang="ja-JP" dirty="0" smtClean="0"/>
              <a:t>: </a:t>
            </a:r>
            <a:r>
              <a:rPr lang="en-US" altLang="ja-JP" dirty="0">
                <a:solidFill>
                  <a:srgbClr val="FF0000"/>
                </a:solidFill>
              </a:rPr>
              <a:t>4.7 nm (</a:t>
            </a:r>
            <a:r>
              <a:rPr lang="en-US" altLang="ja-JP" dirty="0" err="1">
                <a:solidFill>
                  <a:srgbClr val="FF0000"/>
                </a:solidFill>
              </a:rPr>
              <a:t>rms</a:t>
            </a:r>
            <a:r>
              <a:rPr lang="en-US" altLang="ja-JP" dirty="0" smtClean="0">
                <a:solidFill>
                  <a:srgbClr val="FF0000"/>
                </a:solidFill>
              </a:rPr>
              <a:t>)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WFE of 9.4 nm (</a:t>
            </a:r>
            <a:r>
              <a:rPr lang="en-US" altLang="ja-JP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rms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34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高精度軸外し非球面の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製作／測定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35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9219" name="Picture 3" descr="C:\Users\ryuji\Documents\Pictures\IRIS\20150130_CGH\CIMG1431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824536" cy="36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ryuji\Documents\Pictures\IRIS\20150130_CGH\CIMG1450_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845719" cy="363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1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高精度軸外し非球面の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製作／測定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36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10244" name="Picture 4" descr="C:\Users\ryuji\Documents\Work\TMT\TMT\IRIS\Data\Cam3_PearlOptics\提出Data_20141217計測\1217-08-ErrSb_med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84784"/>
            <a:ext cx="744831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5440999" cy="15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73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高効率</a:t>
            </a:r>
            <a:r>
              <a:rPr lang="ja-JP" altLang="en-US"/>
              <a:t>光学</a:t>
            </a:r>
            <a:r>
              <a:rPr lang="ja-JP" altLang="en-US" smtClean="0"/>
              <a:t>系実現の</a:t>
            </a:r>
            <a:r>
              <a:rPr lang="ja-JP" altLang="en-US" dirty="0"/>
              <a:t>ための試作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TMT</a:t>
            </a:r>
            <a:r>
              <a:rPr lang="ja-JP" altLang="en-US" dirty="0"/>
              <a:t>の観測</a:t>
            </a:r>
            <a:r>
              <a:rPr lang="ja-JP" altLang="en-US" dirty="0" smtClean="0"/>
              <a:t>は</a:t>
            </a:r>
            <a:r>
              <a:rPr lang="en-US" altLang="ja-JP" dirty="0"/>
              <a:t>4</a:t>
            </a:r>
            <a:r>
              <a:rPr lang="ja-JP" altLang="en-US" dirty="0"/>
              <a:t>千万円／</a:t>
            </a:r>
            <a:r>
              <a:rPr lang="ja-JP" altLang="en-US" dirty="0" smtClean="0"/>
              <a:t>一晩 </a:t>
            </a:r>
            <a:r>
              <a:rPr lang="en-US" altLang="ja-JP" dirty="0" smtClean="0">
                <a:sym typeface="Wingdings" panose="05000000000000000000" pitchFamily="2" charset="2"/>
              </a:rPr>
              <a:t> </a:t>
            </a:r>
            <a:r>
              <a:rPr lang="en-US" altLang="ja-JP" dirty="0" smtClean="0"/>
              <a:t>1,000</a:t>
            </a:r>
            <a:r>
              <a:rPr lang="ja-JP" altLang="en-US" dirty="0"/>
              <a:t>円／</a:t>
            </a:r>
            <a:r>
              <a:rPr lang="ja-JP" altLang="en-US" dirty="0" smtClean="0"/>
              <a:t>秒</a:t>
            </a:r>
            <a:endParaRPr lang="en-US" altLang="ja-JP" dirty="0" smtClean="0"/>
          </a:p>
          <a:p>
            <a:r>
              <a:rPr lang="en-US" altLang="ja-JP" dirty="0" smtClean="0"/>
              <a:t>1%/</a:t>
            </a:r>
            <a:r>
              <a:rPr lang="ja-JP" altLang="en-US" dirty="0" smtClean="0"/>
              <a:t>面の</a:t>
            </a:r>
            <a:r>
              <a:rPr lang="en-US" altLang="ja-JP" dirty="0" smtClean="0"/>
              <a:t>Fresnel loss</a:t>
            </a:r>
            <a:r>
              <a:rPr lang="ja-JP" altLang="en-US" dirty="0" smtClean="0"/>
              <a:t>が</a:t>
            </a:r>
            <a:r>
              <a:rPr lang="en-US" altLang="ja-JP" dirty="0" smtClean="0"/>
              <a:t>10</a:t>
            </a:r>
            <a:r>
              <a:rPr lang="ja-JP" altLang="en-US" dirty="0" smtClean="0"/>
              <a:t>面あったら</a:t>
            </a:r>
            <a:r>
              <a:rPr lang="en-US" altLang="ja-JP" dirty="0" smtClean="0"/>
              <a:t>~10%</a:t>
            </a:r>
            <a:r>
              <a:rPr lang="ja-JP" altLang="en-US" dirty="0" smtClean="0"/>
              <a:t>のロス</a:t>
            </a:r>
            <a:r>
              <a:rPr lang="en-US" altLang="ja-JP" dirty="0"/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 4</a:t>
            </a:r>
            <a:r>
              <a:rPr lang="ja-JP" altLang="en-US" dirty="0" smtClean="0">
                <a:sym typeface="Wingdings" panose="05000000000000000000" pitchFamily="2" charset="2"/>
              </a:rPr>
              <a:t>百万円</a:t>
            </a:r>
            <a:r>
              <a:rPr lang="ja-JP" altLang="en-US" dirty="0">
                <a:sym typeface="Wingdings" panose="05000000000000000000" pitchFamily="2" charset="2"/>
              </a:rPr>
              <a:t>／</a:t>
            </a:r>
            <a:r>
              <a:rPr lang="ja-JP" altLang="en-US" dirty="0" smtClean="0">
                <a:sym typeface="Wingdings" panose="05000000000000000000" pitchFamily="2" charset="2"/>
              </a:rPr>
              <a:t>一晩</a:t>
            </a:r>
            <a:endParaRPr lang="en-US" altLang="ja-JP" dirty="0"/>
          </a:p>
          <a:p>
            <a:r>
              <a:rPr kumimoji="1" lang="ja-JP" altLang="en-US" dirty="0" smtClean="0"/>
              <a:t>コーティングにお金を</a:t>
            </a:r>
            <a:r>
              <a:rPr lang="ja-JP" altLang="en-US" dirty="0"/>
              <a:t>かけて</a:t>
            </a:r>
            <a:r>
              <a:rPr lang="ja-JP" altLang="en-US" dirty="0" smtClean="0"/>
              <a:t>も十分</a:t>
            </a:r>
            <a:r>
              <a:rPr lang="en-US" altLang="ja-JP" dirty="0" smtClean="0"/>
              <a:t>pay</a:t>
            </a:r>
            <a:r>
              <a:rPr lang="ja-JP" altLang="en-US" dirty="0" smtClean="0"/>
              <a:t>する。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37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7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高効率光学系実現のための試作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/>
              <a:pPr/>
              <a:t>38</a:t>
            </a:fld>
            <a:endParaRPr lang="en-US" altLang="ja-JP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07043"/>
            <a:ext cx="7568828" cy="52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04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高効率光学系実現</a:t>
            </a:r>
            <a:r>
              <a:rPr lang="ja-JP" altLang="en-US" dirty="0"/>
              <a:t>のための試作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39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33" y="1484784"/>
            <a:ext cx="803872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0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FF3000-AC36-4A40-984E-756E84C1CAE1}" type="slidenum">
              <a:rPr lang="en-US" altLang="ja-JP">
                <a:solidFill>
                  <a:srgbClr val="000000"/>
                </a:solidFill>
              </a:rPr>
              <a:pPr eaLnBrk="1" hangingPunct="1"/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charset="-128"/>
              </a:rPr>
              <a:t>TMT on Mauna Kea</a:t>
            </a:r>
          </a:p>
        </p:txBody>
      </p:sp>
      <p:pic>
        <p:nvPicPr>
          <p:cNvPr id="27652" name="Picture 3" descr="TMT4-1_0001_NewBuildings_V1_TopView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1338" y="1600200"/>
            <a:ext cx="8059737" cy="4525963"/>
          </a:xfrm>
          <a:noFill/>
        </p:spPr>
      </p:pic>
    </p:spTree>
    <p:extLst>
      <p:ext uri="{BB962C8B-B14F-4D97-AF65-F5344CB8AC3E}">
        <p14:creationId xmlns:p14="http://schemas.microsoft.com/office/powerpoint/2010/main" xmlns="" val="20802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多層膜反射コーティング試作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（昭和オプトロニクス）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40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5123" name="Picture 3" descr="C:\Users\ryuji\Documents\Pictures\IRIS\20150408_AR_mirror_SOC\CIMG1680_s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7921" y="1628800"/>
            <a:ext cx="3602038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84784"/>
            <a:ext cx="5054393" cy="1296144"/>
          </a:xfrm>
        </p:spPr>
        <p:txBody>
          <a:bodyPr/>
          <a:lstStyle/>
          <a:p>
            <a:r>
              <a:rPr kumimoji="1" lang="ja-JP" altLang="en-US" dirty="0" smtClean="0"/>
              <a:t>基板：合成石英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平均反射率（測定結果）：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99.7%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over</a:t>
            </a:r>
            <a:r>
              <a:rPr kumimoji="1" lang="en-US" altLang="ja-JP" dirty="0" smtClean="0"/>
              <a:t> 0.84 – 2.40 um</a:t>
            </a:r>
          </a:p>
        </p:txBody>
      </p:sp>
    </p:spTree>
    <p:extLst>
      <p:ext uri="{BB962C8B-B14F-4D97-AF65-F5344CB8AC3E}">
        <p14:creationId xmlns:p14="http://schemas.microsoft.com/office/powerpoint/2010/main" xmlns="" val="21137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多層</a:t>
            </a:r>
            <a:r>
              <a:rPr lang="ja-JP" altLang="en-US" dirty="0" smtClean="0"/>
              <a:t>膜</a:t>
            </a:r>
            <a:r>
              <a:rPr lang="en-US" altLang="ja-JP" dirty="0" smtClean="0"/>
              <a:t>AR</a:t>
            </a:r>
            <a:r>
              <a:rPr lang="ja-JP" altLang="en-US" dirty="0" smtClean="0"/>
              <a:t>コーティング</a:t>
            </a:r>
            <a:r>
              <a:rPr lang="ja-JP" altLang="en-US" dirty="0"/>
              <a:t>試作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（昭和オプトロニクス）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84784"/>
            <a:ext cx="5472608" cy="1512168"/>
          </a:xfrm>
        </p:spPr>
        <p:txBody>
          <a:bodyPr/>
          <a:lstStyle/>
          <a:p>
            <a:r>
              <a:rPr lang="ja-JP" altLang="en-US" dirty="0" smtClean="0"/>
              <a:t>基板：合成石英</a:t>
            </a:r>
            <a:endParaRPr lang="en-US" altLang="ja-JP" dirty="0" smtClean="0"/>
          </a:p>
          <a:p>
            <a:r>
              <a:rPr kumimoji="1" lang="ja-JP" altLang="en-US" dirty="0" smtClean="0"/>
              <a:t>平均透過率（測定結果）：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0.4%/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面</a:t>
            </a:r>
            <a:r>
              <a:rPr kumimoji="1" lang="en-US" altLang="ja-JP" sz="3200" dirty="0" smtClean="0"/>
              <a:t> </a:t>
            </a:r>
            <a:r>
              <a:rPr kumimoji="1" lang="en-US" altLang="ja-JP" dirty="0" smtClean="0"/>
              <a:t>over 0.84 – 2.4 um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TMT.OPT.PRE.11.051.DRF03 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41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147" name="Picture 3" descr="C:\Users\ryuji\Documents\Pictures\IRIS\20150408_AR_mirror_SOC\CIMG1696_s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3"/>
            <a:ext cx="3314005" cy="24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62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</a:t>
            </a:r>
            <a:r>
              <a:rPr kumimoji="1" lang="ja-JP" altLang="en-US" dirty="0" smtClean="0"/>
              <a:t>バンドフィルター試作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（日本真空光学）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56792"/>
            <a:ext cx="4824536" cy="4525963"/>
          </a:xfrm>
        </p:spPr>
        <p:txBody>
          <a:bodyPr/>
          <a:lstStyle/>
          <a:p>
            <a:r>
              <a:rPr kumimoji="1" lang="ja-JP" altLang="en-US" dirty="0" smtClean="0"/>
              <a:t>平均透過率（測定結果）：　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98%</a:t>
            </a:r>
            <a:r>
              <a:rPr kumimoji="1" lang="en-US" altLang="ja-JP" dirty="0" smtClean="0"/>
              <a:t> over 0.84 – 2.4 um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42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171" name="Picture 3" descr="C:\Users\ryuji\Documents\Pictures\IRIS\20150302_Kfilter\CIMG1602_s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240304" cy="242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図形グループ 9"/>
          <p:cNvGrpSpPr/>
          <p:nvPr/>
        </p:nvGrpSpPr>
        <p:grpSpPr>
          <a:xfrm>
            <a:off x="6660232" y="1556792"/>
            <a:ext cx="2376264" cy="4680520"/>
            <a:chOff x="179512" y="2060848"/>
            <a:chExt cx="2376264" cy="4680520"/>
          </a:xfrm>
        </p:grpSpPr>
        <p:sp>
          <p:nvSpPr>
            <p:cNvPr id="20" name="アーチ 19"/>
            <p:cNvSpPr/>
            <p:nvPr/>
          </p:nvSpPr>
          <p:spPr bwMode="auto">
            <a:xfrm rot="5400000">
              <a:off x="-1008620" y="3537012"/>
              <a:ext cx="4284476" cy="1908212"/>
            </a:xfrm>
            <a:prstGeom prst="blockArc">
              <a:avLst>
                <a:gd name="adj1" fmla="val 11000342"/>
                <a:gd name="adj2" fmla="val 0"/>
                <a:gd name="adj3" fmla="val 25000"/>
              </a:avLst>
            </a:prstGeom>
            <a:solidFill>
              <a:srgbClr val="00CC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323528" y="2060848"/>
              <a:ext cx="2232248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251520" y="5085184"/>
              <a:ext cx="2232248" cy="1656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円弧 22"/>
            <p:cNvSpPr/>
            <p:nvPr/>
          </p:nvSpPr>
          <p:spPr bwMode="auto">
            <a:xfrm>
              <a:off x="1475656" y="3717032"/>
              <a:ext cx="144016" cy="1368152"/>
            </a:xfrm>
            <a:prstGeom prst="arc">
              <a:avLst>
                <a:gd name="adj1" fmla="val 16200000"/>
                <a:gd name="adj2" fmla="val 5382762"/>
              </a:avLst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正方形/長方形 23"/>
          <p:cNvSpPr/>
          <p:nvPr/>
        </p:nvSpPr>
        <p:spPr bwMode="auto">
          <a:xfrm>
            <a:off x="6624228" y="3212976"/>
            <a:ext cx="432048" cy="144016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33399"/>
              </a:buClr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20172" y="3212976"/>
            <a:ext cx="40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2400" dirty="0" smtClean="0">
                <a:solidFill>
                  <a:srgbClr val="000000"/>
                </a:solidFill>
              </a:rPr>
              <a:t>A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24328" y="3212976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2400" dirty="0">
                <a:solidFill>
                  <a:srgbClr val="000000"/>
                </a:solidFill>
              </a:rPr>
              <a:t>B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高反射率低波面誤差鏡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実現のための試作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多層膜コーティングはある程度までは層数を詰めば性能が良くなる。</a:t>
            </a:r>
            <a:endParaRPr kumimoji="1" lang="en-US" altLang="ja-JP" dirty="0" smtClean="0"/>
          </a:p>
          <a:p>
            <a:r>
              <a:rPr lang="ja-JP" altLang="en-US" dirty="0" smtClean="0"/>
              <a:t>基板と膜材との熱膨張率の違いによって基板がゆがんでしまう。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43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auto">
          <a:xfrm>
            <a:off x="446856" y="3283867"/>
            <a:ext cx="56733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Blip>
                <a:blip r:embed="rId3"/>
              </a:buBlip>
              <a:defRPr kumimoji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ja-JP" kern="0" dirty="0" smtClean="0"/>
              <a:t>IRIS</a:t>
            </a:r>
            <a:r>
              <a:rPr lang="ja-JP" altLang="en-US" kern="0" dirty="0" smtClean="0"/>
              <a:t>撮像系は波面誤差の仕様が厳しいので基板を歪めたくない。</a:t>
            </a:r>
            <a:endParaRPr lang="en-US" altLang="ja-JP" kern="0" dirty="0" smtClean="0"/>
          </a:p>
          <a:p>
            <a:r>
              <a:rPr lang="ja-JP" altLang="en-US" kern="0" dirty="0" smtClean="0"/>
              <a:t>基板の歪みを直す方法</a:t>
            </a:r>
            <a:endParaRPr lang="en-US" altLang="ja-JP" kern="0" dirty="0" smtClean="0"/>
          </a:p>
          <a:p>
            <a:pPr lvl="1"/>
            <a:r>
              <a:rPr lang="ja-JP" altLang="en-US" kern="0" dirty="0" smtClean="0"/>
              <a:t>基板を厚くする。</a:t>
            </a:r>
            <a:endParaRPr lang="en-US" altLang="ja-JP" kern="0" dirty="0" smtClean="0"/>
          </a:p>
          <a:p>
            <a:pPr lvl="1"/>
            <a:r>
              <a:rPr lang="ja-JP" altLang="en-US" kern="0" dirty="0" smtClean="0"/>
              <a:t>裏面に補正コーティングをする。</a:t>
            </a:r>
            <a:endParaRPr lang="en-US" altLang="ja-JP" kern="0" dirty="0" smtClean="0"/>
          </a:p>
          <a:p>
            <a:pPr lvl="1"/>
            <a:r>
              <a:rPr lang="ja-JP" altLang="en-US" kern="0" dirty="0" smtClean="0"/>
              <a:t>アニーリングする</a:t>
            </a:r>
            <a:endParaRPr lang="en-US" altLang="ja-JP" kern="0" dirty="0" smtClean="0"/>
          </a:p>
          <a:p>
            <a:r>
              <a:rPr lang="ja-JP" altLang="en-US" kern="0" dirty="0" smtClean="0"/>
              <a:t>高反射率低波面誤差鏡を実現するプロセスを確立したい。</a:t>
            </a:r>
            <a:endParaRPr lang="en-US" altLang="ja-JP" kern="0" dirty="0" smtClean="0"/>
          </a:p>
          <a:p>
            <a:endParaRPr lang="en-US" altLang="ja-JP" kern="0" dirty="0" smtClean="0"/>
          </a:p>
        </p:txBody>
      </p:sp>
      <p:grpSp>
        <p:nvGrpSpPr>
          <p:cNvPr id="29" name="図形グループ 15"/>
          <p:cNvGrpSpPr/>
          <p:nvPr/>
        </p:nvGrpSpPr>
        <p:grpSpPr>
          <a:xfrm>
            <a:off x="7308304" y="4941168"/>
            <a:ext cx="432048" cy="1440160"/>
            <a:chOff x="1979712" y="4725144"/>
            <a:chExt cx="432048" cy="1440160"/>
          </a:xfrm>
        </p:grpSpPr>
        <p:sp>
          <p:nvSpPr>
            <p:cNvPr id="30" name="正方形/長方形 29"/>
            <p:cNvSpPr/>
            <p:nvPr/>
          </p:nvSpPr>
          <p:spPr bwMode="auto">
            <a:xfrm>
              <a:off x="1979712" y="4725144"/>
              <a:ext cx="432048" cy="144016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333399"/>
                </a:buClr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 bwMode="auto">
            <a:xfrm>
              <a:off x="1979712" y="4725144"/>
              <a:ext cx="0" cy="1440160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コネクタ 31"/>
            <p:cNvCxnSpPr/>
            <p:nvPr/>
          </p:nvCxnSpPr>
          <p:spPr bwMode="auto">
            <a:xfrm>
              <a:off x="2411760" y="4725144"/>
              <a:ext cx="0" cy="1440160"/>
            </a:xfrm>
            <a:prstGeom prst="line">
              <a:avLst/>
            </a:prstGeom>
            <a:noFill/>
            <a:ln w="508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テキスト ボックス 32"/>
          <p:cNvSpPr txBox="1"/>
          <p:nvPr/>
        </p:nvSpPr>
        <p:spPr>
          <a:xfrm>
            <a:off x="6804248" y="4941168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333399"/>
              </a:buClr>
              <a:buFontTx/>
              <a:buNone/>
            </a:pPr>
            <a:r>
              <a:rPr kumimoji="1" lang="en-US" altLang="ja-JP" sz="2400" dirty="0" smtClean="0">
                <a:solidFill>
                  <a:srgbClr val="000000"/>
                </a:solidFill>
              </a:rPr>
              <a:t>C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課題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CF721-5343-479C-8167-7945930B66DA}" type="slidenum">
              <a:rPr lang="en-US" altLang="ja-JP" smtClean="0">
                <a:solidFill>
                  <a:srgbClr val="000000"/>
                </a:solidFill>
              </a:rPr>
              <a:pPr/>
              <a:t>44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8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Double TMA</a:t>
            </a:r>
            <a:r>
              <a:rPr kumimoji="1" lang="ja-JP" altLang="en-US" dirty="0" smtClean="0"/>
              <a:t>光学系の組上げ、アラインメント、評価手法の定量的な検討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鏡単体の調整、評価</a:t>
            </a:r>
            <a:endParaRPr lang="en-US" altLang="ja-JP" dirty="0"/>
          </a:p>
          <a:p>
            <a:pPr lvl="1"/>
            <a:r>
              <a:rPr lang="en-US" altLang="ja-JP" dirty="0"/>
              <a:t>C</a:t>
            </a:r>
            <a:r>
              <a:rPr kumimoji="1" lang="en-US" altLang="ja-JP" dirty="0" smtClean="0"/>
              <a:t>ollimator, Camera</a:t>
            </a:r>
            <a:r>
              <a:rPr kumimoji="1" lang="ja-JP" altLang="en-US" dirty="0" smtClean="0"/>
              <a:t>単体</a:t>
            </a:r>
            <a:r>
              <a:rPr lang="ja-JP" altLang="en-US" dirty="0" smtClean="0"/>
              <a:t>の調整、評価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常温での調整、評価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低温での調整、評価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r>
              <a:rPr kumimoji="1" lang="ja-JP" altLang="en-US" dirty="0" smtClean="0"/>
              <a:t>振動解析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鏡が動くと星像がボケる</a:t>
            </a:r>
            <a:endParaRPr lang="en-US" altLang="ja-JP" dirty="0" smtClean="0"/>
          </a:p>
          <a:p>
            <a:pPr lvl="2"/>
            <a:r>
              <a:rPr lang="en-US" altLang="en-US" dirty="0" smtClean="0"/>
              <a:t>~100nm, ~0.1 </a:t>
            </a:r>
            <a:r>
              <a:rPr lang="en-US" altLang="en-US" dirty="0" err="1" smtClean="0"/>
              <a:t>arcsec</a:t>
            </a:r>
            <a:r>
              <a:rPr lang="ja-JP" altLang="en-US" dirty="0" smtClean="0"/>
              <a:t>の振動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45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4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1" descr="First Light Instrumentation.jpg"/>
          <p:cNvPicPr>
            <a:picLocks noChangeAspect="1"/>
          </p:cNvPicPr>
          <p:nvPr/>
        </p:nvPicPr>
        <p:blipFill>
          <a:blip r:embed="rId3" cstate="print"/>
          <a:srcRect l="12277" r="4810"/>
          <a:stretch>
            <a:fillRect/>
          </a:stretch>
        </p:blipFill>
        <p:spPr>
          <a:xfrm>
            <a:off x="855738" y="0"/>
            <a:ext cx="7358541" cy="685800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3131840" y="566193"/>
            <a:ext cx="2880320" cy="2862807"/>
            <a:chOff x="3203848" y="134145"/>
            <a:chExt cx="2880320" cy="2862807"/>
          </a:xfrm>
        </p:grpSpPr>
        <p:cxnSp>
          <p:nvCxnSpPr>
            <p:cNvPr id="4" name="直線矢印コネクタ 3"/>
            <p:cNvCxnSpPr/>
            <p:nvPr/>
          </p:nvCxnSpPr>
          <p:spPr bwMode="auto">
            <a:xfrm flipH="1">
              <a:off x="3203848" y="144018"/>
              <a:ext cx="36004" cy="2852934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直線矢印コネクタ 4"/>
            <p:cNvCxnSpPr/>
            <p:nvPr/>
          </p:nvCxnSpPr>
          <p:spPr bwMode="auto">
            <a:xfrm flipH="1">
              <a:off x="6048164" y="134145"/>
              <a:ext cx="36004" cy="2852934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グループ化 5"/>
          <p:cNvGrpSpPr/>
          <p:nvPr/>
        </p:nvGrpSpPr>
        <p:grpSpPr>
          <a:xfrm>
            <a:off x="3203848" y="692697"/>
            <a:ext cx="2700302" cy="2736304"/>
            <a:chOff x="3275856" y="764704"/>
            <a:chExt cx="2700302" cy="2232249"/>
          </a:xfrm>
        </p:grpSpPr>
        <p:cxnSp>
          <p:nvCxnSpPr>
            <p:cNvPr id="7" name="直線矢印コネクタ 6"/>
            <p:cNvCxnSpPr/>
            <p:nvPr/>
          </p:nvCxnSpPr>
          <p:spPr bwMode="auto">
            <a:xfrm flipV="1">
              <a:off x="3275856" y="764704"/>
              <a:ext cx="1262325" cy="2222375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直線矢印コネクタ 7"/>
            <p:cNvCxnSpPr/>
            <p:nvPr/>
          </p:nvCxnSpPr>
          <p:spPr bwMode="auto">
            <a:xfrm flipH="1" flipV="1">
              <a:off x="4788024" y="764704"/>
              <a:ext cx="1188134" cy="2232249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グループ化 8"/>
          <p:cNvGrpSpPr/>
          <p:nvPr/>
        </p:nvGrpSpPr>
        <p:grpSpPr>
          <a:xfrm>
            <a:off x="4427984" y="692696"/>
            <a:ext cx="288032" cy="2448272"/>
            <a:chOff x="4499992" y="764704"/>
            <a:chExt cx="288032" cy="2059433"/>
          </a:xfrm>
        </p:grpSpPr>
        <p:cxnSp>
          <p:nvCxnSpPr>
            <p:cNvPr id="10" name="直線矢印コネクタ 9"/>
            <p:cNvCxnSpPr/>
            <p:nvPr/>
          </p:nvCxnSpPr>
          <p:spPr bwMode="auto">
            <a:xfrm>
              <a:off x="4499992" y="764704"/>
              <a:ext cx="70035" cy="2059433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線矢印コネクタ 10"/>
            <p:cNvCxnSpPr/>
            <p:nvPr/>
          </p:nvCxnSpPr>
          <p:spPr bwMode="auto">
            <a:xfrm flipH="1">
              <a:off x="4716016" y="767657"/>
              <a:ext cx="72008" cy="2056480"/>
            </a:xfrm>
            <a:prstGeom prst="straightConnector1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" name="直線矢印コネクタ 11"/>
          <p:cNvCxnSpPr/>
          <p:nvPr/>
        </p:nvCxnSpPr>
        <p:spPr bwMode="auto">
          <a:xfrm>
            <a:off x="4644008" y="3140968"/>
            <a:ext cx="2088232" cy="7200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テキスト ボックス 12"/>
          <p:cNvSpPr txBox="1"/>
          <p:nvPr/>
        </p:nvSpPr>
        <p:spPr>
          <a:xfrm>
            <a:off x="5651004" y="1079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副鏡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49791" y="214508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補償光学系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53472" y="33779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観測装置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744" y="23387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観測装置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83903" y="6237312"/>
            <a:ext cx="26468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方位角ベアリング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04248" y="564245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基礎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965" y="154532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高度角ベアリング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60528" y="3707740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主鏡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69956" y="1084760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第三鏡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16355" y="478524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ナスミス台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118" y="477258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ナスミス台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4" name="直線矢印コネクタ 23"/>
          <p:cNvCxnSpPr/>
          <p:nvPr/>
        </p:nvCxnSpPr>
        <p:spPr bwMode="auto">
          <a:xfrm>
            <a:off x="1691680" y="2006993"/>
            <a:ext cx="845226" cy="8415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矢印コネクタ 24"/>
          <p:cNvCxnSpPr/>
          <p:nvPr/>
        </p:nvCxnSpPr>
        <p:spPr bwMode="auto">
          <a:xfrm flipH="1">
            <a:off x="7449791" y="2569536"/>
            <a:ext cx="759073" cy="5098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 flipH="1" flipV="1">
            <a:off x="6948264" y="2950103"/>
            <a:ext cx="851724" cy="65866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矢印コネクタ 26"/>
          <p:cNvCxnSpPr/>
          <p:nvPr/>
        </p:nvCxnSpPr>
        <p:spPr bwMode="auto">
          <a:xfrm flipH="1" flipV="1">
            <a:off x="7040915" y="3377938"/>
            <a:ext cx="759074" cy="2308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矢印コネクタ 27"/>
          <p:cNvCxnSpPr>
            <a:stCxn id="15" idx="1"/>
          </p:cNvCxnSpPr>
          <p:nvPr/>
        </p:nvCxnSpPr>
        <p:spPr bwMode="auto">
          <a:xfrm flipH="1">
            <a:off x="6948265" y="3608771"/>
            <a:ext cx="805207" cy="814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矢印コネクタ 28"/>
          <p:cNvCxnSpPr/>
          <p:nvPr/>
        </p:nvCxnSpPr>
        <p:spPr bwMode="auto">
          <a:xfrm flipH="1" flipV="1">
            <a:off x="6971332" y="4059119"/>
            <a:ext cx="857996" cy="77868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矢印コネクタ 29"/>
          <p:cNvCxnSpPr/>
          <p:nvPr/>
        </p:nvCxnSpPr>
        <p:spPr bwMode="auto">
          <a:xfrm flipV="1">
            <a:off x="1353404" y="4257008"/>
            <a:ext cx="857433" cy="5282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1043608" y="2800368"/>
            <a:ext cx="648072" cy="45814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矢印コネクタ 31"/>
          <p:cNvCxnSpPr>
            <a:stCxn id="13" idx="1"/>
          </p:cNvCxnSpPr>
          <p:nvPr/>
        </p:nvCxnSpPr>
        <p:spPr bwMode="auto">
          <a:xfrm flipH="1">
            <a:off x="4788024" y="338815"/>
            <a:ext cx="862980" cy="2308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矢印コネクタ 32"/>
          <p:cNvCxnSpPr/>
          <p:nvPr/>
        </p:nvCxnSpPr>
        <p:spPr bwMode="auto">
          <a:xfrm flipH="1">
            <a:off x="4712226" y="1546425"/>
            <a:ext cx="2236039" cy="170995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矢印コネクタ 33"/>
          <p:cNvCxnSpPr/>
          <p:nvPr/>
        </p:nvCxnSpPr>
        <p:spPr bwMode="auto">
          <a:xfrm flipV="1">
            <a:off x="2843808" y="5666519"/>
            <a:ext cx="593523" cy="5707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78208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1" descr="First Light Instrumentation.jpg"/>
          <p:cNvPicPr>
            <a:picLocks noChangeAspect="1"/>
          </p:cNvPicPr>
          <p:nvPr/>
        </p:nvPicPr>
        <p:blipFill>
          <a:blip r:embed="rId3" cstate="print"/>
          <a:srcRect l="12277" r="4810"/>
          <a:stretch>
            <a:fillRect/>
          </a:stretch>
        </p:blipFill>
        <p:spPr>
          <a:xfrm>
            <a:off x="855738" y="0"/>
            <a:ext cx="7358541" cy="6858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651004" y="1079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副鏡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49791" y="214508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補償光学系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53472" y="33779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観測装置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744" y="23387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観測装置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83903" y="6237312"/>
            <a:ext cx="26468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方位角ベアリング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04248" y="564245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基礎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965" y="154532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高度角ベアリング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60528" y="3707740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主鏡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69956" y="1084760"/>
            <a:ext cx="110799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第三鏡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16355" y="478524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ナスミス台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118" y="477258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kumimoji="1" lang="ja-JP" altLang="en-US" sz="2400" dirty="0" smtClean="0">
                <a:solidFill>
                  <a:prstClr val="black"/>
                </a:solidFill>
                <a:latin typeface="Calibri"/>
                <a:cs typeface="+mn-cs"/>
              </a:rPr>
              <a:t>ナスミス台</a:t>
            </a:r>
            <a:endParaRPr kumimoji="1" lang="ja-JP" altLang="en-US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4" name="直線矢印コネクタ 23"/>
          <p:cNvCxnSpPr/>
          <p:nvPr/>
        </p:nvCxnSpPr>
        <p:spPr bwMode="auto">
          <a:xfrm>
            <a:off x="1691680" y="2006993"/>
            <a:ext cx="845226" cy="8415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矢印コネクタ 24"/>
          <p:cNvCxnSpPr/>
          <p:nvPr/>
        </p:nvCxnSpPr>
        <p:spPr bwMode="auto">
          <a:xfrm flipH="1">
            <a:off x="7449791" y="2569536"/>
            <a:ext cx="759073" cy="5098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線矢印コネクタ 25"/>
          <p:cNvCxnSpPr/>
          <p:nvPr/>
        </p:nvCxnSpPr>
        <p:spPr bwMode="auto">
          <a:xfrm flipH="1" flipV="1">
            <a:off x="6948264" y="2950103"/>
            <a:ext cx="851724" cy="65866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矢印コネクタ 26"/>
          <p:cNvCxnSpPr/>
          <p:nvPr/>
        </p:nvCxnSpPr>
        <p:spPr bwMode="auto">
          <a:xfrm flipH="1" flipV="1">
            <a:off x="7040915" y="3377938"/>
            <a:ext cx="759074" cy="2308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矢印コネクタ 27"/>
          <p:cNvCxnSpPr>
            <a:stCxn id="15" idx="1"/>
          </p:cNvCxnSpPr>
          <p:nvPr/>
        </p:nvCxnSpPr>
        <p:spPr bwMode="auto">
          <a:xfrm flipH="1">
            <a:off x="6948265" y="3608771"/>
            <a:ext cx="805207" cy="814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矢印コネクタ 28"/>
          <p:cNvCxnSpPr/>
          <p:nvPr/>
        </p:nvCxnSpPr>
        <p:spPr bwMode="auto">
          <a:xfrm flipH="1" flipV="1">
            <a:off x="6971332" y="4059119"/>
            <a:ext cx="857996" cy="77868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線矢印コネクタ 29"/>
          <p:cNvCxnSpPr/>
          <p:nvPr/>
        </p:nvCxnSpPr>
        <p:spPr bwMode="auto">
          <a:xfrm flipV="1">
            <a:off x="1353404" y="4257008"/>
            <a:ext cx="857433" cy="5282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1043608" y="2800368"/>
            <a:ext cx="648072" cy="45814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矢印コネクタ 31"/>
          <p:cNvCxnSpPr>
            <a:stCxn id="13" idx="1"/>
          </p:cNvCxnSpPr>
          <p:nvPr/>
        </p:nvCxnSpPr>
        <p:spPr bwMode="auto">
          <a:xfrm flipH="1">
            <a:off x="4788024" y="338815"/>
            <a:ext cx="862980" cy="23083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矢印コネクタ 32"/>
          <p:cNvCxnSpPr/>
          <p:nvPr/>
        </p:nvCxnSpPr>
        <p:spPr bwMode="auto">
          <a:xfrm flipH="1">
            <a:off x="4712226" y="1546425"/>
            <a:ext cx="2236039" cy="170995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矢印コネクタ 33"/>
          <p:cNvCxnSpPr/>
          <p:nvPr/>
        </p:nvCxnSpPr>
        <p:spPr bwMode="auto">
          <a:xfrm flipV="1">
            <a:off x="2843808" y="5666519"/>
            <a:ext cx="593523" cy="5707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正方形/長方形 34"/>
          <p:cNvSpPr/>
          <p:nvPr/>
        </p:nvSpPr>
        <p:spPr>
          <a:xfrm>
            <a:off x="6408994" y="3256384"/>
            <a:ext cx="899310" cy="802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379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264696" cy="1143000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rgbClr val="FF0000"/>
                </a:solidFill>
              </a:rPr>
              <a:t>I</a:t>
            </a:r>
            <a:r>
              <a:rPr kumimoji="1" lang="en-US" altLang="ja-JP" dirty="0" err="1" smtClean="0"/>
              <a:t>nfra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R</a:t>
            </a:r>
            <a:r>
              <a:rPr kumimoji="1" lang="en-US" altLang="ja-JP" dirty="0" err="1" smtClean="0"/>
              <a:t>ed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dirty="0" smtClean="0"/>
              <a:t>maging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/>
              <a:t>pectrometer (IRIS)  Quick Facts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TMT</a:t>
            </a:r>
            <a:r>
              <a:rPr lang="ja-JP" altLang="en-US" dirty="0" smtClean="0"/>
              <a:t>第一期観測装置の一つ（</a:t>
            </a:r>
            <a:r>
              <a:rPr lang="en-US" altLang="ja-JP" dirty="0" smtClean="0"/>
              <a:t>IRIS,</a:t>
            </a:r>
            <a:r>
              <a:rPr lang="ja-JP" altLang="en-US" dirty="0"/>
              <a:t> </a:t>
            </a:r>
            <a:r>
              <a:rPr lang="en-US" altLang="ja-JP" dirty="0" smtClean="0"/>
              <a:t>WFOS, IRMS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AO</a:t>
            </a:r>
            <a:r>
              <a:rPr lang="ja-JP" altLang="en-US" dirty="0" smtClean="0"/>
              <a:t>を用いた近赤外域での撮像と面分光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NFIRAOS</a:t>
            </a:r>
            <a:r>
              <a:rPr lang="ja-JP" altLang="en-US" dirty="0" smtClean="0"/>
              <a:t>の後段に配置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波長域：</a:t>
            </a:r>
            <a:r>
              <a:rPr lang="en-US" altLang="ja-JP" dirty="0" smtClean="0"/>
              <a:t>0.83 – 2.40</a:t>
            </a:r>
            <a:r>
              <a:rPr lang="ja-JP" altLang="en-US" dirty="0" smtClean="0"/>
              <a:t>ミクロン</a:t>
            </a:r>
            <a:endParaRPr lang="en-US" altLang="ja-JP" dirty="0"/>
          </a:p>
          <a:p>
            <a:pPr lvl="1"/>
            <a:r>
              <a:rPr lang="ja-JP" altLang="en-US" dirty="0" smtClean="0"/>
              <a:t>ストレール比：</a:t>
            </a:r>
            <a:r>
              <a:rPr lang="en-US" altLang="ja-JP" dirty="0" smtClean="0"/>
              <a:t>0.41(J), 0.60(H), 0.75(K)</a:t>
            </a:r>
          </a:p>
          <a:p>
            <a:r>
              <a:rPr lang="ja-JP" altLang="en-US" dirty="0" smtClean="0"/>
              <a:t>撮像モード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ピクセルスケール：</a:t>
            </a:r>
            <a:r>
              <a:rPr lang="en-US" altLang="ja-JP" dirty="0" smtClean="0"/>
              <a:t>4</a:t>
            </a:r>
            <a:r>
              <a:rPr lang="ja-JP" altLang="en-US" dirty="0" smtClean="0"/>
              <a:t>ミリ秒</a:t>
            </a:r>
            <a:r>
              <a:rPr lang="en-US" altLang="ja-JP" dirty="0" smtClean="0"/>
              <a:t>/</a:t>
            </a:r>
            <a:r>
              <a:rPr lang="ja-JP" altLang="en-US" dirty="0" smtClean="0"/>
              <a:t>ピクセル</a:t>
            </a:r>
            <a:endParaRPr lang="en-US" altLang="ja-JP" dirty="0" smtClean="0"/>
          </a:p>
          <a:p>
            <a:pPr lvl="1"/>
            <a:r>
              <a:rPr lang="ja-JP" altLang="en-US" sz="2800" dirty="0" smtClean="0">
                <a:solidFill>
                  <a:srgbClr val="FF0000"/>
                </a:solidFill>
              </a:rPr>
              <a:t>視野：</a:t>
            </a:r>
            <a:r>
              <a:rPr lang="en-US" altLang="ja-JP" sz="2800" dirty="0" smtClean="0">
                <a:solidFill>
                  <a:srgbClr val="FF0000"/>
                </a:solidFill>
              </a:rPr>
              <a:t>16.4</a:t>
            </a:r>
            <a:r>
              <a:rPr lang="ja-JP" altLang="en-US" sz="2800" dirty="0" smtClean="0">
                <a:solidFill>
                  <a:srgbClr val="FF0000"/>
                </a:solidFill>
              </a:rPr>
              <a:t>秒角</a:t>
            </a:r>
            <a:r>
              <a:rPr lang="ja-JP" altLang="en-US" sz="2800" dirty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altLang="ja-JP" sz="2800" dirty="0" smtClean="0">
                <a:solidFill>
                  <a:srgbClr val="FF0000"/>
                </a:solidFill>
                <a:sym typeface="Wingdings"/>
              </a:rPr>
              <a:t>34</a:t>
            </a:r>
            <a:r>
              <a:rPr lang="ja-JP" altLang="en-US" sz="2800" dirty="0" smtClean="0">
                <a:solidFill>
                  <a:srgbClr val="FF0000"/>
                </a:solidFill>
                <a:sym typeface="Wingdings"/>
              </a:rPr>
              <a:t>秒角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面分光モード</a:t>
            </a:r>
            <a:endParaRPr lang="en-US" altLang="ja-JP" dirty="0" smtClean="0"/>
          </a:p>
          <a:p>
            <a:pPr lvl="1"/>
            <a:r>
              <a:rPr lang="ja-JP" altLang="en-US" dirty="0"/>
              <a:t>波長分解</a:t>
            </a:r>
            <a:r>
              <a:rPr lang="ja-JP" altLang="en-US" dirty="0" smtClean="0"/>
              <a:t>能：</a:t>
            </a:r>
            <a:r>
              <a:rPr lang="en-US" altLang="ja-JP" dirty="0" smtClean="0"/>
              <a:t>4,000 – 10,000</a:t>
            </a:r>
          </a:p>
          <a:p>
            <a:pPr lvl="1"/>
            <a:r>
              <a:rPr lang="ja-JP" altLang="en-US" dirty="0" smtClean="0"/>
              <a:t>ピクセルスケール：</a:t>
            </a:r>
            <a:r>
              <a:rPr lang="en-US" altLang="ja-JP" dirty="0" smtClean="0"/>
              <a:t>4, 9, 25, 50</a:t>
            </a:r>
            <a:r>
              <a:rPr lang="ja-JP" altLang="en-US" dirty="0" smtClean="0"/>
              <a:t>ミリ秒</a:t>
            </a:r>
            <a:r>
              <a:rPr lang="en-US" altLang="ja-JP" dirty="0" smtClean="0"/>
              <a:t>/</a:t>
            </a:r>
            <a:r>
              <a:rPr lang="ja-JP" altLang="en-US" dirty="0"/>
              <a:t>スパクセル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9976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95120" cy="1143000"/>
          </a:xfrm>
        </p:spPr>
        <p:txBody>
          <a:bodyPr/>
          <a:lstStyle/>
          <a:p>
            <a:r>
              <a:rPr lang="en-US" altLang="ja-JP" dirty="0" err="1"/>
              <a:t>InfraRed</a:t>
            </a:r>
            <a:r>
              <a:rPr lang="en-US" altLang="ja-JP" dirty="0"/>
              <a:t> Imaging Spectrometer (IRIS) </a:t>
            </a:r>
            <a:r>
              <a:rPr lang="en-US" altLang="ja-JP" dirty="0" smtClean="0"/>
              <a:t>Unique Performances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唯一</a:t>
            </a:r>
            <a:r>
              <a:rPr lang="en-US" altLang="ja-JP" dirty="0"/>
              <a:t>30m</a:t>
            </a:r>
            <a:r>
              <a:rPr lang="ja-JP" altLang="en-US" dirty="0"/>
              <a:t>の回折</a:t>
            </a:r>
            <a:r>
              <a:rPr lang="ja-JP" altLang="en-US" dirty="0" smtClean="0"/>
              <a:t>限界性能を</a:t>
            </a:r>
            <a:r>
              <a:rPr lang="ja-JP" altLang="en-US" dirty="0"/>
              <a:t>利用</a:t>
            </a:r>
            <a:r>
              <a:rPr lang="ja-JP" altLang="en-US" dirty="0" smtClean="0"/>
              <a:t>できる観測装置</a:t>
            </a:r>
            <a:endParaRPr lang="en-US" altLang="ja-JP" dirty="0"/>
          </a:p>
          <a:p>
            <a:pPr lvl="1"/>
            <a:r>
              <a:rPr lang="ja-JP" altLang="en-US" dirty="0"/>
              <a:t>空間分解能：</a:t>
            </a:r>
            <a:r>
              <a:rPr lang="en-US" altLang="ja-JP" dirty="0"/>
              <a:t>10 – 25</a:t>
            </a:r>
            <a:r>
              <a:rPr lang="ja-JP" altLang="en-US" dirty="0"/>
              <a:t>ミリ秒</a:t>
            </a:r>
            <a:endParaRPr lang="en-US" altLang="ja-JP" dirty="0"/>
          </a:p>
          <a:p>
            <a:pPr lvl="1"/>
            <a:r>
              <a:rPr lang="ja-JP" altLang="en-US" dirty="0" smtClean="0"/>
              <a:t>点源への感度</a:t>
            </a:r>
            <a:r>
              <a:rPr lang="ja-JP" altLang="en-US" dirty="0"/>
              <a:t>（限界等級</a:t>
            </a:r>
            <a:r>
              <a:rPr lang="ja-JP" altLang="en-US" dirty="0" smtClean="0"/>
              <a:t>）∝</a:t>
            </a:r>
            <a:r>
              <a:rPr lang="en-US" altLang="ja-JP" dirty="0" smtClean="0"/>
              <a:t>D</a:t>
            </a:r>
            <a:r>
              <a:rPr lang="en-US" altLang="ja-JP" baseline="30000" dirty="0" smtClean="0"/>
              <a:t>4</a:t>
            </a:r>
            <a:r>
              <a:rPr lang="ja-JP" altLang="en-US" dirty="0" smtClean="0"/>
              <a:t>：</a:t>
            </a:r>
            <a:r>
              <a:rPr lang="ja-JP" altLang="en-US" dirty="0"/>
              <a:t>すばる望遠鏡の</a:t>
            </a:r>
            <a:r>
              <a:rPr lang="en-US" altLang="ja-JP" dirty="0"/>
              <a:t>200</a:t>
            </a:r>
            <a:r>
              <a:rPr lang="ja-JP" altLang="en-US" dirty="0"/>
              <a:t>倍</a:t>
            </a:r>
            <a:endParaRPr lang="en-US" altLang="ja-JP" dirty="0"/>
          </a:p>
          <a:p>
            <a:r>
              <a:rPr kumimoji="1" lang="ja-JP" altLang="en-US" dirty="0" smtClean="0"/>
              <a:t>高精度のアストロメトリ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3</a:t>
            </a:r>
            <a:r>
              <a:rPr lang="en-US" altLang="ja-JP" dirty="0" smtClean="0"/>
              <a:t>0</a:t>
            </a:r>
            <a:r>
              <a:rPr lang="ja-JP" altLang="en-US" dirty="0" smtClean="0"/>
              <a:t>マイクロ秒の相対アストロメトリ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ミリ秒の絶対アストロメトリ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TMT/NFIRAOS/IRIS</a:t>
            </a:r>
            <a:r>
              <a:rPr kumimoji="1" lang="ja-JP" altLang="en-US" dirty="0" smtClean="0"/>
              <a:t>でしか達成できないユニークな性能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40742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IRIS Layout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7ECB-363C-4E48-93B2-0E75EEF05546}" type="slidenum">
              <a:rPr lang="en-US" altLang="ja-JP" smtClean="0">
                <a:solidFill>
                  <a:srgbClr val="000000"/>
                </a:solidFill>
              </a:rPr>
              <a:pPr/>
              <a:t>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17587"/>
            <a:ext cx="6682889" cy="52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ppt_template_TMT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_template_TMT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_ppt_present_TMT_NAOJ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_ppt_present_TMT_NAOJ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emplate_ppt_present_TMT_NAOJ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emplate_ppt_present_TMT_NAOJ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template_ppt_present_TMT_NAOJ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pt_template_TMT">
  <a:themeElements>
    <a:clrScheme name="PS Report SAC 05042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 Report SAC 05042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S Report SAC 05042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 Report SAC 05042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 Report SAC 05042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template_ppt_present_TMT_NAOJ</Template>
  <TotalTime>0</TotalTime>
  <Words>1752</Words>
  <Application>Microsoft Office PowerPoint</Application>
  <PresentationFormat>画面に合わせる (4:3)</PresentationFormat>
  <Paragraphs>437</Paragraphs>
  <Slides>45</Slides>
  <Notes>45</Notes>
  <HiddenSlides>0</HiddenSlides>
  <MMClips>0</MMClips>
  <ScaleCrop>false</ScaleCrop>
  <HeadingPairs>
    <vt:vector size="6" baseType="variant">
      <vt:variant>
        <vt:lpstr>テーマ</vt:lpstr>
      </vt:variant>
      <vt:variant>
        <vt:i4>10</vt:i4>
      </vt:variant>
      <vt:variant>
        <vt:lpstr>リンクの設定</vt:lpstr>
      </vt:variant>
      <vt:variant>
        <vt:i4>2</vt:i4>
      </vt:variant>
      <vt:variant>
        <vt:lpstr>スライド タイトル</vt:lpstr>
      </vt:variant>
      <vt:variant>
        <vt:i4>45</vt:i4>
      </vt:variant>
    </vt:vector>
  </HeadingPairs>
  <TitlesOfParts>
    <vt:vector size="57" baseType="lpstr">
      <vt:lpstr>デザインの設定</vt:lpstr>
      <vt:lpstr>ppt_template_TMT</vt:lpstr>
      <vt:lpstr>1_template_ppt_present_TMT_NAOJ</vt:lpstr>
      <vt:lpstr>template_ppt_present_TMT_NAOJ</vt:lpstr>
      <vt:lpstr>5_template_ppt_present_TMT_NAOJ</vt:lpstr>
      <vt:lpstr>Office ​​テーマ</vt:lpstr>
      <vt:lpstr>2_template_ppt_present_TMT_NAOJ</vt:lpstr>
      <vt:lpstr>6_template_ppt_present_TMT_NAOJ</vt:lpstr>
      <vt:lpstr>1_ppt_template_TMT</vt:lpstr>
      <vt:lpstr>2_ppt_template_TMT</vt:lpstr>
      <vt:lpstr>-!OLE_LINK3</vt:lpstr>
      <vt:lpstr>-!OLE_LINK3</vt:lpstr>
      <vt:lpstr>TMT第一期観測装置IRISの進捗</vt:lpstr>
      <vt:lpstr>お話する内容</vt:lpstr>
      <vt:lpstr>IRISの概要</vt:lpstr>
      <vt:lpstr>TMT on Mauna Kea</vt:lpstr>
      <vt:lpstr>スライド 5</vt:lpstr>
      <vt:lpstr>スライド 6</vt:lpstr>
      <vt:lpstr>InfraRed Imaging Spectrometer (IRIS)  Quick Facts</vt:lpstr>
      <vt:lpstr>InfraRed Imaging Spectrometer (IRIS) Unique Performances</vt:lpstr>
      <vt:lpstr>IRIS Layout</vt:lpstr>
      <vt:lpstr>IRIS Layout</vt:lpstr>
      <vt:lpstr>IRIS Layout</vt:lpstr>
      <vt:lpstr>IRIS Layout</vt:lpstr>
      <vt:lpstr>IRIS開発の技術的チャレンジ</vt:lpstr>
      <vt:lpstr>装置開発の大体の流れ （一般的な場合）</vt:lpstr>
      <vt:lpstr>装置開発の大体の流れ （IRISの場合）</vt:lpstr>
      <vt:lpstr>IRISのスケジュール</vt:lpstr>
      <vt:lpstr>ATCでのIRIS開発メンバー</vt:lpstr>
      <vt:lpstr>InfraRed Imaging Spectrometer (IRIS)  Quick Facts</vt:lpstr>
      <vt:lpstr>IRIS広視野化</vt:lpstr>
      <vt:lpstr>IRIS広視野化</vt:lpstr>
      <vt:lpstr>IRIS広視野化</vt:lpstr>
      <vt:lpstr>光学系、機械系の検討状況</vt:lpstr>
      <vt:lpstr>基本設計段階の納入物</vt:lpstr>
      <vt:lpstr>光学設計 （Double TMA）</vt:lpstr>
      <vt:lpstr>光学設計 （Double TMA）</vt:lpstr>
      <vt:lpstr>機械設計</vt:lpstr>
      <vt:lpstr>機械設計</vt:lpstr>
      <vt:lpstr>振動解析</vt:lpstr>
      <vt:lpstr>スライド 29</vt:lpstr>
      <vt:lpstr>プロトタイプによる性能検証</vt:lpstr>
      <vt:lpstr>プロトタイプ</vt:lpstr>
      <vt:lpstr>プロトタイプ</vt:lpstr>
      <vt:lpstr>冷却駆動機構、 冷却光学系支持機構の試作</vt:lpstr>
      <vt:lpstr>高精度軸外し非球面の 製作／測定</vt:lpstr>
      <vt:lpstr>高精度軸外し非球面の 製作／測定</vt:lpstr>
      <vt:lpstr>高精度軸外し非球面の 製作／測定</vt:lpstr>
      <vt:lpstr>高効率光学系実現のための試作</vt:lpstr>
      <vt:lpstr>高効率光学系実現のための試作</vt:lpstr>
      <vt:lpstr>高効率光学系実現のための試作</vt:lpstr>
      <vt:lpstr>多層膜反射コーティング試作 （昭和オプトロニクス）</vt:lpstr>
      <vt:lpstr>多層膜ARコーティング試作 （昭和オプトロニクス）</vt:lpstr>
      <vt:lpstr>Kバンドフィルター試作 （日本真空光学）</vt:lpstr>
      <vt:lpstr>高反射率低波面誤差鏡 実現のための試作</vt:lpstr>
      <vt:lpstr>課題</vt:lpstr>
      <vt:lpstr>今後の課題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2015-12-16T06:13:18Z</dcterms:created>
  <dcterms:modified xsi:type="dcterms:W3CDTF">2015-12-16T06:13:26Z</dcterms:modified>
</cp:coreProperties>
</file>