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9" r:id="rId4"/>
    <p:sldId id="267" r:id="rId5"/>
    <p:sldId id="268" r:id="rId6"/>
    <p:sldId id="270" r:id="rId7"/>
    <p:sldId id="261" r:id="rId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DCDB"/>
    <a:srgbClr val="DCE6F2"/>
    <a:srgbClr val="F2F2F2"/>
    <a:srgbClr val="E46C0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35" autoAdjust="0"/>
  </p:normalViewPr>
  <p:slideViewPr>
    <p:cSldViewPr>
      <p:cViewPr>
        <p:scale>
          <a:sx n="73" d="100"/>
          <a:sy n="73" d="100"/>
        </p:scale>
        <p:origin x="173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334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A0D38-2B06-4D74-88B4-D8692413642B}" type="datetimeFigureOut">
              <a:rPr kumimoji="1" lang="ja-JP" altLang="en-US" smtClean="0"/>
              <a:pPr/>
              <a:t>2015/12/7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F9D5-B32F-4B2E-A353-8D77CAD3EF8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68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4196F-5439-4D57-81CB-D16F78A8F117}" type="datetimeFigureOut">
              <a:rPr kumimoji="1" lang="ja-JP" altLang="en-US" smtClean="0"/>
              <a:pPr/>
              <a:t>2015/12/7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EBBC-AACB-44BF-8CF4-7319054C214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4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BBC-AACB-44BF-8CF4-7319054C214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71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できているところと、まだのところを明確</a:t>
            </a:r>
            <a:r>
              <a:rPr kumimoji="1" lang="ja-JP" altLang="en-US" dirty="0" smtClean="0"/>
              <a:t>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それぞれの制御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がば</a:t>
            </a:r>
            <a:r>
              <a:rPr kumimoji="1" lang="ja-JP" altLang="en-US" dirty="0" err="1" smtClean="0"/>
              <a:t>らけて</a:t>
            </a:r>
            <a:r>
              <a:rPr kumimoji="1" lang="ja-JP" altLang="en-US" dirty="0" smtClean="0"/>
              <a:t>いることを説明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MuSaSHI</a:t>
            </a:r>
            <a:r>
              <a:rPr kumimoji="1" lang="ja-JP" altLang="en-US" dirty="0" smtClean="0"/>
              <a:t>はこの後の発表で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分光器は、春季年会で。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BBC-AACB-44BF-8CF4-7319054C214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28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整備が進んだ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点を紹介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→気象モニター、リモート観測室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BBC-AACB-44BF-8CF4-7319054C214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28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5644-581E-445E-B106-F6BF8EF3C9E9}" type="datetime1">
              <a:rPr kumimoji="1" lang="ja-JP" altLang="en-US" smtClean="0"/>
              <a:pPr/>
              <a:t>2015/12/7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457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0851-17D2-4533-9883-443F8C44921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8958"/>
          </a:xfrm>
        </p:spPr>
        <p:txBody>
          <a:bodyPr>
            <a:normAutofit/>
          </a:bodyPr>
          <a:lstStyle>
            <a:lvl1pPr algn="l">
              <a:defRPr lang="ja-JP" altLang="en-US" sz="3200" dirty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822F-41A9-4253-B8F8-51A919B35705}" type="datetime1">
              <a:rPr kumimoji="1" lang="ja-JP" altLang="en-US" smtClean="0"/>
              <a:pPr/>
              <a:t>2015/12/7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5"/>
          <p:cNvSpPr txBox="1">
            <a:spLocks/>
          </p:cNvSpPr>
          <p:nvPr userDrawn="1"/>
        </p:nvSpPr>
        <p:spPr>
          <a:xfrm>
            <a:off x="0" y="6356351"/>
            <a:ext cx="457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F40851-17D2-4533-9883-443F8C44921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15826"/>
            <a:ext cx="8229600" cy="86895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AA5B-2959-46E7-9B9F-DCE5E53E1194}" type="datetime1">
              <a:rPr kumimoji="1" lang="ja-JP" altLang="en-US" smtClean="0"/>
              <a:pPr/>
              <a:t>2015/12/7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 txBox="1">
            <a:spLocks/>
          </p:cNvSpPr>
          <p:nvPr userDrawn="1"/>
        </p:nvSpPr>
        <p:spPr>
          <a:xfrm>
            <a:off x="0" y="6356351"/>
            <a:ext cx="457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F40851-17D2-4533-9883-443F8C44921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3551-06CA-4161-8608-F491292507BF}" type="datetime1">
              <a:rPr kumimoji="1" lang="ja-JP" altLang="en-US" smtClean="0"/>
              <a:pPr/>
              <a:t>2015/12/7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457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0851-17D2-4533-9883-443F8C44921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2763738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P01.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埼玉大学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55cm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望遠鏡</a:t>
            </a:r>
            <a:r>
              <a:rPr lang="en-US" altLang="ja-JP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制御システム開発</a:t>
            </a:r>
            <a:r>
              <a:rPr lang="en-US" altLang="ja-JP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000" dirty="0" smtClean="0"/>
              <a:t>～第</a:t>
            </a:r>
            <a:r>
              <a:rPr lang="en-US" altLang="ja-JP" sz="2000" dirty="0" smtClean="0"/>
              <a:t>5</a:t>
            </a:r>
            <a:r>
              <a:rPr lang="ja-JP" altLang="en-US" sz="2000" dirty="0" smtClean="0"/>
              <a:t>回 可視赤外線観測装置技術ワークショップ</a:t>
            </a:r>
            <a:r>
              <a:rPr lang="en-US" altLang="ja-JP" sz="2000" dirty="0" smtClean="0"/>
              <a:t>@</a:t>
            </a:r>
            <a:r>
              <a:rPr lang="ja-JP" altLang="en-US" sz="2000" dirty="0" smtClean="0"/>
              <a:t>東北大学 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/>
              <a:t>ポスター説明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148064" y="4725144"/>
            <a:ext cx="3754760" cy="928592"/>
          </a:xfrm>
        </p:spPr>
        <p:txBody>
          <a:bodyPr>
            <a:normAutofit/>
          </a:bodyPr>
          <a:lstStyle/>
          <a:p>
            <a:pPr algn="r"/>
            <a:r>
              <a:rPr lang="ja-JP" altLang="en-US" sz="2400" dirty="0"/>
              <a:t>埼玉</a:t>
            </a:r>
            <a:r>
              <a:rPr lang="ja-JP" altLang="en-US" sz="2400" dirty="0" smtClean="0"/>
              <a:t>大学</a:t>
            </a:r>
            <a:r>
              <a:rPr lang="ja-JP" altLang="en-US" sz="2400" dirty="0" smtClean="0"/>
              <a:t>大学院</a:t>
            </a:r>
            <a:endParaRPr kumimoji="1" lang="en-US" altLang="ja-JP" sz="2400" dirty="0" smtClean="0"/>
          </a:p>
          <a:p>
            <a:pPr algn="r"/>
            <a:r>
              <a:rPr lang="ja-JP" altLang="en-US" sz="2400" dirty="0" smtClean="0"/>
              <a:t>修士１年 柴田 吉輝</a:t>
            </a:r>
            <a:endParaRPr kumimoji="1" lang="ja-JP" altLang="en-US" sz="24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57"/>
          <a:stretch/>
        </p:blipFill>
        <p:spPr bwMode="auto">
          <a:xfrm>
            <a:off x="537320" y="4293096"/>
            <a:ext cx="4610744" cy="212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826" y="1117835"/>
            <a:ext cx="5652069" cy="474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7467600" cy="562074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>
                <a:ea typeface="+mn-ea"/>
              </a:rPr>
              <a:t>55cm</a:t>
            </a:r>
            <a:r>
              <a:rPr lang="ja-JP" altLang="en-US" sz="3200" dirty="0" smtClean="0">
                <a:ea typeface="+mn-ea"/>
              </a:rPr>
              <a:t>望遠鏡“</a:t>
            </a:r>
            <a:r>
              <a:rPr lang="en-US" altLang="ja-JP" sz="3200" dirty="0" err="1" smtClean="0">
                <a:ea typeface="+mn-ea"/>
              </a:rPr>
              <a:t>SaCRA</a:t>
            </a:r>
            <a:r>
              <a:rPr lang="ja-JP" altLang="en-US" sz="3200" dirty="0" smtClean="0">
                <a:ea typeface="+mn-ea"/>
              </a:rPr>
              <a:t>”</a:t>
            </a:r>
            <a:r>
              <a:rPr lang="en-US" altLang="ja-JP" sz="3200" dirty="0" smtClean="0">
                <a:ea typeface="+mn-ea"/>
              </a:rPr>
              <a:t>-</a:t>
            </a:r>
            <a:r>
              <a:rPr lang="ja-JP" altLang="en-US" sz="3200" dirty="0" smtClean="0">
                <a:ea typeface="+mn-ea"/>
              </a:rPr>
              <a:t>制御システム概要</a:t>
            </a:r>
            <a:endParaRPr lang="en-US" altLang="ja-JP" sz="3200" dirty="0" smtClean="0">
              <a:ea typeface="+mn-ea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396407" y="3733798"/>
            <a:ext cx="4752528" cy="2863555"/>
          </a:xfrm>
          <a:custGeom>
            <a:avLst/>
            <a:gdLst>
              <a:gd name="connsiteX0" fmla="*/ 0 w 4752528"/>
              <a:gd name="connsiteY0" fmla="*/ 180024 h 1080120"/>
              <a:gd name="connsiteX1" fmla="*/ 52728 w 4752528"/>
              <a:gd name="connsiteY1" fmla="*/ 52728 h 1080120"/>
              <a:gd name="connsiteX2" fmla="*/ 180024 w 4752528"/>
              <a:gd name="connsiteY2" fmla="*/ 0 h 1080120"/>
              <a:gd name="connsiteX3" fmla="*/ 2772308 w 4752528"/>
              <a:gd name="connsiteY3" fmla="*/ 0 h 1080120"/>
              <a:gd name="connsiteX4" fmla="*/ 3117421 w 4752528"/>
              <a:gd name="connsiteY4" fmla="*/ -2286020 h 1080120"/>
              <a:gd name="connsiteX5" fmla="*/ 3960440 w 4752528"/>
              <a:gd name="connsiteY5" fmla="*/ 0 h 1080120"/>
              <a:gd name="connsiteX6" fmla="*/ 4572504 w 4752528"/>
              <a:gd name="connsiteY6" fmla="*/ 0 h 1080120"/>
              <a:gd name="connsiteX7" fmla="*/ 4699800 w 4752528"/>
              <a:gd name="connsiteY7" fmla="*/ 52728 h 1080120"/>
              <a:gd name="connsiteX8" fmla="*/ 4752528 w 4752528"/>
              <a:gd name="connsiteY8" fmla="*/ 180024 h 1080120"/>
              <a:gd name="connsiteX9" fmla="*/ 4752528 w 4752528"/>
              <a:gd name="connsiteY9" fmla="*/ 180020 h 1080120"/>
              <a:gd name="connsiteX10" fmla="*/ 4752528 w 4752528"/>
              <a:gd name="connsiteY10" fmla="*/ 180020 h 1080120"/>
              <a:gd name="connsiteX11" fmla="*/ 4752528 w 4752528"/>
              <a:gd name="connsiteY11" fmla="*/ 450050 h 1080120"/>
              <a:gd name="connsiteX12" fmla="*/ 4752528 w 4752528"/>
              <a:gd name="connsiteY12" fmla="*/ 900096 h 1080120"/>
              <a:gd name="connsiteX13" fmla="*/ 4699800 w 4752528"/>
              <a:gd name="connsiteY13" fmla="*/ 1027392 h 1080120"/>
              <a:gd name="connsiteX14" fmla="*/ 4572504 w 4752528"/>
              <a:gd name="connsiteY14" fmla="*/ 1080120 h 1080120"/>
              <a:gd name="connsiteX15" fmla="*/ 3960440 w 4752528"/>
              <a:gd name="connsiteY15" fmla="*/ 1080120 h 1080120"/>
              <a:gd name="connsiteX16" fmla="*/ 2772308 w 4752528"/>
              <a:gd name="connsiteY16" fmla="*/ 1080120 h 1080120"/>
              <a:gd name="connsiteX17" fmla="*/ 2772308 w 4752528"/>
              <a:gd name="connsiteY17" fmla="*/ 1080120 h 1080120"/>
              <a:gd name="connsiteX18" fmla="*/ 180024 w 4752528"/>
              <a:gd name="connsiteY18" fmla="*/ 1080120 h 1080120"/>
              <a:gd name="connsiteX19" fmla="*/ 52728 w 4752528"/>
              <a:gd name="connsiteY19" fmla="*/ 1027392 h 1080120"/>
              <a:gd name="connsiteX20" fmla="*/ 0 w 4752528"/>
              <a:gd name="connsiteY20" fmla="*/ 900096 h 1080120"/>
              <a:gd name="connsiteX21" fmla="*/ 0 w 4752528"/>
              <a:gd name="connsiteY21" fmla="*/ 450050 h 1080120"/>
              <a:gd name="connsiteX22" fmla="*/ 0 w 4752528"/>
              <a:gd name="connsiteY22" fmla="*/ 180020 h 1080120"/>
              <a:gd name="connsiteX23" fmla="*/ 0 w 4752528"/>
              <a:gd name="connsiteY23" fmla="*/ 180020 h 1080120"/>
              <a:gd name="connsiteX24" fmla="*/ 0 w 4752528"/>
              <a:gd name="connsiteY24" fmla="*/ 180024 h 1080120"/>
              <a:gd name="connsiteX0" fmla="*/ 0 w 4752528"/>
              <a:gd name="connsiteY0" fmla="*/ 2466044 h 3366140"/>
              <a:gd name="connsiteX1" fmla="*/ 52728 w 4752528"/>
              <a:gd name="connsiteY1" fmla="*/ 2338748 h 3366140"/>
              <a:gd name="connsiteX2" fmla="*/ 180024 w 4752528"/>
              <a:gd name="connsiteY2" fmla="*/ 2286020 h 3366140"/>
              <a:gd name="connsiteX3" fmla="*/ 3168352 w 4752528"/>
              <a:gd name="connsiteY3" fmla="*/ 2286020 h 3366140"/>
              <a:gd name="connsiteX4" fmla="*/ 3117421 w 4752528"/>
              <a:gd name="connsiteY4" fmla="*/ 0 h 3366140"/>
              <a:gd name="connsiteX5" fmla="*/ 3960440 w 4752528"/>
              <a:gd name="connsiteY5" fmla="*/ 2286020 h 3366140"/>
              <a:gd name="connsiteX6" fmla="*/ 4572504 w 4752528"/>
              <a:gd name="connsiteY6" fmla="*/ 2286020 h 3366140"/>
              <a:gd name="connsiteX7" fmla="*/ 4699800 w 4752528"/>
              <a:gd name="connsiteY7" fmla="*/ 2338748 h 3366140"/>
              <a:gd name="connsiteX8" fmla="*/ 4752528 w 4752528"/>
              <a:gd name="connsiteY8" fmla="*/ 2466044 h 3366140"/>
              <a:gd name="connsiteX9" fmla="*/ 4752528 w 4752528"/>
              <a:gd name="connsiteY9" fmla="*/ 2466040 h 3366140"/>
              <a:gd name="connsiteX10" fmla="*/ 4752528 w 4752528"/>
              <a:gd name="connsiteY10" fmla="*/ 2466040 h 3366140"/>
              <a:gd name="connsiteX11" fmla="*/ 4752528 w 4752528"/>
              <a:gd name="connsiteY11" fmla="*/ 2736070 h 3366140"/>
              <a:gd name="connsiteX12" fmla="*/ 4752528 w 4752528"/>
              <a:gd name="connsiteY12" fmla="*/ 3186116 h 3366140"/>
              <a:gd name="connsiteX13" fmla="*/ 4699800 w 4752528"/>
              <a:gd name="connsiteY13" fmla="*/ 3313412 h 3366140"/>
              <a:gd name="connsiteX14" fmla="*/ 4572504 w 4752528"/>
              <a:gd name="connsiteY14" fmla="*/ 3366140 h 3366140"/>
              <a:gd name="connsiteX15" fmla="*/ 3960440 w 4752528"/>
              <a:gd name="connsiteY15" fmla="*/ 3366140 h 3366140"/>
              <a:gd name="connsiteX16" fmla="*/ 2772308 w 4752528"/>
              <a:gd name="connsiteY16" fmla="*/ 3366140 h 3366140"/>
              <a:gd name="connsiteX17" fmla="*/ 2772308 w 4752528"/>
              <a:gd name="connsiteY17" fmla="*/ 3366140 h 3366140"/>
              <a:gd name="connsiteX18" fmla="*/ 180024 w 4752528"/>
              <a:gd name="connsiteY18" fmla="*/ 3366140 h 3366140"/>
              <a:gd name="connsiteX19" fmla="*/ 52728 w 4752528"/>
              <a:gd name="connsiteY19" fmla="*/ 3313412 h 3366140"/>
              <a:gd name="connsiteX20" fmla="*/ 0 w 4752528"/>
              <a:gd name="connsiteY20" fmla="*/ 3186116 h 3366140"/>
              <a:gd name="connsiteX21" fmla="*/ 0 w 4752528"/>
              <a:gd name="connsiteY21" fmla="*/ 2736070 h 3366140"/>
              <a:gd name="connsiteX22" fmla="*/ 0 w 4752528"/>
              <a:gd name="connsiteY22" fmla="*/ 2466040 h 3366140"/>
              <a:gd name="connsiteX23" fmla="*/ 0 w 4752528"/>
              <a:gd name="connsiteY23" fmla="*/ 2466040 h 3366140"/>
              <a:gd name="connsiteX24" fmla="*/ 0 w 4752528"/>
              <a:gd name="connsiteY24" fmla="*/ 2466044 h 3366140"/>
              <a:gd name="connsiteX0" fmla="*/ 0 w 4752528"/>
              <a:gd name="connsiteY0" fmla="*/ 2466044 h 3366140"/>
              <a:gd name="connsiteX1" fmla="*/ 52728 w 4752528"/>
              <a:gd name="connsiteY1" fmla="*/ 2338748 h 3366140"/>
              <a:gd name="connsiteX2" fmla="*/ 180024 w 4752528"/>
              <a:gd name="connsiteY2" fmla="*/ 2286020 h 3366140"/>
              <a:gd name="connsiteX3" fmla="*/ 3168352 w 4752528"/>
              <a:gd name="connsiteY3" fmla="*/ 2286020 h 3366140"/>
              <a:gd name="connsiteX4" fmla="*/ 3117421 w 4752528"/>
              <a:gd name="connsiteY4" fmla="*/ 0 h 3366140"/>
              <a:gd name="connsiteX5" fmla="*/ 3384376 w 4752528"/>
              <a:gd name="connsiteY5" fmla="*/ 2286020 h 3366140"/>
              <a:gd name="connsiteX6" fmla="*/ 4572504 w 4752528"/>
              <a:gd name="connsiteY6" fmla="*/ 2286020 h 3366140"/>
              <a:gd name="connsiteX7" fmla="*/ 4699800 w 4752528"/>
              <a:gd name="connsiteY7" fmla="*/ 2338748 h 3366140"/>
              <a:gd name="connsiteX8" fmla="*/ 4752528 w 4752528"/>
              <a:gd name="connsiteY8" fmla="*/ 2466044 h 3366140"/>
              <a:gd name="connsiteX9" fmla="*/ 4752528 w 4752528"/>
              <a:gd name="connsiteY9" fmla="*/ 2466040 h 3366140"/>
              <a:gd name="connsiteX10" fmla="*/ 4752528 w 4752528"/>
              <a:gd name="connsiteY10" fmla="*/ 2466040 h 3366140"/>
              <a:gd name="connsiteX11" fmla="*/ 4752528 w 4752528"/>
              <a:gd name="connsiteY11" fmla="*/ 2736070 h 3366140"/>
              <a:gd name="connsiteX12" fmla="*/ 4752528 w 4752528"/>
              <a:gd name="connsiteY12" fmla="*/ 3186116 h 3366140"/>
              <a:gd name="connsiteX13" fmla="*/ 4699800 w 4752528"/>
              <a:gd name="connsiteY13" fmla="*/ 3313412 h 3366140"/>
              <a:gd name="connsiteX14" fmla="*/ 4572504 w 4752528"/>
              <a:gd name="connsiteY14" fmla="*/ 3366140 h 3366140"/>
              <a:gd name="connsiteX15" fmla="*/ 3960440 w 4752528"/>
              <a:gd name="connsiteY15" fmla="*/ 3366140 h 3366140"/>
              <a:gd name="connsiteX16" fmla="*/ 2772308 w 4752528"/>
              <a:gd name="connsiteY16" fmla="*/ 3366140 h 3366140"/>
              <a:gd name="connsiteX17" fmla="*/ 2772308 w 4752528"/>
              <a:gd name="connsiteY17" fmla="*/ 3366140 h 3366140"/>
              <a:gd name="connsiteX18" fmla="*/ 180024 w 4752528"/>
              <a:gd name="connsiteY18" fmla="*/ 3366140 h 3366140"/>
              <a:gd name="connsiteX19" fmla="*/ 52728 w 4752528"/>
              <a:gd name="connsiteY19" fmla="*/ 3313412 h 3366140"/>
              <a:gd name="connsiteX20" fmla="*/ 0 w 4752528"/>
              <a:gd name="connsiteY20" fmla="*/ 3186116 h 3366140"/>
              <a:gd name="connsiteX21" fmla="*/ 0 w 4752528"/>
              <a:gd name="connsiteY21" fmla="*/ 2736070 h 3366140"/>
              <a:gd name="connsiteX22" fmla="*/ 0 w 4752528"/>
              <a:gd name="connsiteY22" fmla="*/ 2466040 h 3366140"/>
              <a:gd name="connsiteX23" fmla="*/ 0 w 4752528"/>
              <a:gd name="connsiteY23" fmla="*/ 2466040 h 3366140"/>
              <a:gd name="connsiteX24" fmla="*/ 0 w 4752528"/>
              <a:gd name="connsiteY24" fmla="*/ 2466044 h 3366140"/>
              <a:gd name="connsiteX0" fmla="*/ 0 w 4752528"/>
              <a:gd name="connsiteY0" fmla="*/ 1110238 h 2010334"/>
              <a:gd name="connsiteX1" fmla="*/ 52728 w 4752528"/>
              <a:gd name="connsiteY1" fmla="*/ 982942 h 2010334"/>
              <a:gd name="connsiteX2" fmla="*/ 180024 w 4752528"/>
              <a:gd name="connsiteY2" fmla="*/ 930214 h 2010334"/>
              <a:gd name="connsiteX3" fmla="*/ 3168352 w 4752528"/>
              <a:gd name="connsiteY3" fmla="*/ 930214 h 2010334"/>
              <a:gd name="connsiteX4" fmla="*/ 3888432 w 4752528"/>
              <a:gd name="connsiteY4" fmla="*/ 0 h 2010334"/>
              <a:gd name="connsiteX5" fmla="*/ 3384376 w 4752528"/>
              <a:gd name="connsiteY5" fmla="*/ 930214 h 2010334"/>
              <a:gd name="connsiteX6" fmla="*/ 4572504 w 4752528"/>
              <a:gd name="connsiteY6" fmla="*/ 930214 h 2010334"/>
              <a:gd name="connsiteX7" fmla="*/ 4699800 w 4752528"/>
              <a:gd name="connsiteY7" fmla="*/ 982942 h 2010334"/>
              <a:gd name="connsiteX8" fmla="*/ 4752528 w 4752528"/>
              <a:gd name="connsiteY8" fmla="*/ 1110238 h 2010334"/>
              <a:gd name="connsiteX9" fmla="*/ 4752528 w 4752528"/>
              <a:gd name="connsiteY9" fmla="*/ 1110234 h 2010334"/>
              <a:gd name="connsiteX10" fmla="*/ 4752528 w 4752528"/>
              <a:gd name="connsiteY10" fmla="*/ 1110234 h 2010334"/>
              <a:gd name="connsiteX11" fmla="*/ 4752528 w 4752528"/>
              <a:gd name="connsiteY11" fmla="*/ 1380264 h 2010334"/>
              <a:gd name="connsiteX12" fmla="*/ 4752528 w 4752528"/>
              <a:gd name="connsiteY12" fmla="*/ 1830310 h 2010334"/>
              <a:gd name="connsiteX13" fmla="*/ 4699800 w 4752528"/>
              <a:gd name="connsiteY13" fmla="*/ 1957606 h 2010334"/>
              <a:gd name="connsiteX14" fmla="*/ 4572504 w 4752528"/>
              <a:gd name="connsiteY14" fmla="*/ 2010334 h 2010334"/>
              <a:gd name="connsiteX15" fmla="*/ 3960440 w 4752528"/>
              <a:gd name="connsiteY15" fmla="*/ 2010334 h 2010334"/>
              <a:gd name="connsiteX16" fmla="*/ 2772308 w 4752528"/>
              <a:gd name="connsiteY16" fmla="*/ 2010334 h 2010334"/>
              <a:gd name="connsiteX17" fmla="*/ 2772308 w 4752528"/>
              <a:gd name="connsiteY17" fmla="*/ 2010334 h 2010334"/>
              <a:gd name="connsiteX18" fmla="*/ 180024 w 4752528"/>
              <a:gd name="connsiteY18" fmla="*/ 2010334 h 2010334"/>
              <a:gd name="connsiteX19" fmla="*/ 52728 w 4752528"/>
              <a:gd name="connsiteY19" fmla="*/ 1957606 h 2010334"/>
              <a:gd name="connsiteX20" fmla="*/ 0 w 4752528"/>
              <a:gd name="connsiteY20" fmla="*/ 1830310 h 2010334"/>
              <a:gd name="connsiteX21" fmla="*/ 0 w 4752528"/>
              <a:gd name="connsiteY21" fmla="*/ 1380264 h 2010334"/>
              <a:gd name="connsiteX22" fmla="*/ 0 w 4752528"/>
              <a:gd name="connsiteY22" fmla="*/ 1110234 h 2010334"/>
              <a:gd name="connsiteX23" fmla="*/ 0 w 4752528"/>
              <a:gd name="connsiteY23" fmla="*/ 1110234 h 2010334"/>
              <a:gd name="connsiteX24" fmla="*/ 0 w 4752528"/>
              <a:gd name="connsiteY24" fmla="*/ 1110238 h 2010334"/>
              <a:gd name="connsiteX0" fmla="*/ 0 w 4752528"/>
              <a:gd name="connsiteY0" fmla="*/ 1110238 h 2010334"/>
              <a:gd name="connsiteX1" fmla="*/ 52728 w 4752528"/>
              <a:gd name="connsiteY1" fmla="*/ 982942 h 2010334"/>
              <a:gd name="connsiteX2" fmla="*/ 180024 w 4752528"/>
              <a:gd name="connsiteY2" fmla="*/ 930214 h 2010334"/>
              <a:gd name="connsiteX3" fmla="*/ 3168352 w 4752528"/>
              <a:gd name="connsiteY3" fmla="*/ 930214 h 2010334"/>
              <a:gd name="connsiteX4" fmla="*/ 3888432 w 4752528"/>
              <a:gd name="connsiteY4" fmla="*/ 0 h 2010334"/>
              <a:gd name="connsiteX5" fmla="*/ 4392488 w 4752528"/>
              <a:gd name="connsiteY5" fmla="*/ 935039 h 2010334"/>
              <a:gd name="connsiteX6" fmla="*/ 4572504 w 4752528"/>
              <a:gd name="connsiteY6" fmla="*/ 930214 h 2010334"/>
              <a:gd name="connsiteX7" fmla="*/ 4699800 w 4752528"/>
              <a:gd name="connsiteY7" fmla="*/ 982942 h 2010334"/>
              <a:gd name="connsiteX8" fmla="*/ 4752528 w 4752528"/>
              <a:gd name="connsiteY8" fmla="*/ 1110238 h 2010334"/>
              <a:gd name="connsiteX9" fmla="*/ 4752528 w 4752528"/>
              <a:gd name="connsiteY9" fmla="*/ 1110234 h 2010334"/>
              <a:gd name="connsiteX10" fmla="*/ 4752528 w 4752528"/>
              <a:gd name="connsiteY10" fmla="*/ 1110234 h 2010334"/>
              <a:gd name="connsiteX11" fmla="*/ 4752528 w 4752528"/>
              <a:gd name="connsiteY11" fmla="*/ 1380264 h 2010334"/>
              <a:gd name="connsiteX12" fmla="*/ 4752528 w 4752528"/>
              <a:gd name="connsiteY12" fmla="*/ 1830310 h 2010334"/>
              <a:gd name="connsiteX13" fmla="*/ 4699800 w 4752528"/>
              <a:gd name="connsiteY13" fmla="*/ 1957606 h 2010334"/>
              <a:gd name="connsiteX14" fmla="*/ 4572504 w 4752528"/>
              <a:gd name="connsiteY14" fmla="*/ 2010334 h 2010334"/>
              <a:gd name="connsiteX15" fmla="*/ 3960440 w 4752528"/>
              <a:gd name="connsiteY15" fmla="*/ 2010334 h 2010334"/>
              <a:gd name="connsiteX16" fmla="*/ 2772308 w 4752528"/>
              <a:gd name="connsiteY16" fmla="*/ 2010334 h 2010334"/>
              <a:gd name="connsiteX17" fmla="*/ 2772308 w 4752528"/>
              <a:gd name="connsiteY17" fmla="*/ 2010334 h 2010334"/>
              <a:gd name="connsiteX18" fmla="*/ 180024 w 4752528"/>
              <a:gd name="connsiteY18" fmla="*/ 2010334 h 2010334"/>
              <a:gd name="connsiteX19" fmla="*/ 52728 w 4752528"/>
              <a:gd name="connsiteY19" fmla="*/ 1957606 h 2010334"/>
              <a:gd name="connsiteX20" fmla="*/ 0 w 4752528"/>
              <a:gd name="connsiteY20" fmla="*/ 1830310 h 2010334"/>
              <a:gd name="connsiteX21" fmla="*/ 0 w 4752528"/>
              <a:gd name="connsiteY21" fmla="*/ 1380264 h 2010334"/>
              <a:gd name="connsiteX22" fmla="*/ 0 w 4752528"/>
              <a:gd name="connsiteY22" fmla="*/ 1110234 h 2010334"/>
              <a:gd name="connsiteX23" fmla="*/ 0 w 4752528"/>
              <a:gd name="connsiteY23" fmla="*/ 1110234 h 2010334"/>
              <a:gd name="connsiteX24" fmla="*/ 0 w 4752528"/>
              <a:gd name="connsiteY24" fmla="*/ 1110238 h 2010334"/>
              <a:gd name="connsiteX0" fmla="*/ 0 w 4752528"/>
              <a:gd name="connsiteY0" fmla="*/ 1110238 h 2010334"/>
              <a:gd name="connsiteX1" fmla="*/ 52728 w 4752528"/>
              <a:gd name="connsiteY1" fmla="*/ 982942 h 2010334"/>
              <a:gd name="connsiteX2" fmla="*/ 180024 w 4752528"/>
              <a:gd name="connsiteY2" fmla="*/ 930214 h 2010334"/>
              <a:gd name="connsiteX3" fmla="*/ 4176464 w 4752528"/>
              <a:gd name="connsiteY3" fmla="*/ 888287 h 2010334"/>
              <a:gd name="connsiteX4" fmla="*/ 3888432 w 4752528"/>
              <a:gd name="connsiteY4" fmla="*/ 0 h 2010334"/>
              <a:gd name="connsiteX5" fmla="*/ 4392488 w 4752528"/>
              <a:gd name="connsiteY5" fmla="*/ 935039 h 2010334"/>
              <a:gd name="connsiteX6" fmla="*/ 4572504 w 4752528"/>
              <a:gd name="connsiteY6" fmla="*/ 930214 h 2010334"/>
              <a:gd name="connsiteX7" fmla="*/ 4699800 w 4752528"/>
              <a:gd name="connsiteY7" fmla="*/ 982942 h 2010334"/>
              <a:gd name="connsiteX8" fmla="*/ 4752528 w 4752528"/>
              <a:gd name="connsiteY8" fmla="*/ 1110238 h 2010334"/>
              <a:gd name="connsiteX9" fmla="*/ 4752528 w 4752528"/>
              <a:gd name="connsiteY9" fmla="*/ 1110234 h 2010334"/>
              <a:gd name="connsiteX10" fmla="*/ 4752528 w 4752528"/>
              <a:gd name="connsiteY10" fmla="*/ 1110234 h 2010334"/>
              <a:gd name="connsiteX11" fmla="*/ 4752528 w 4752528"/>
              <a:gd name="connsiteY11" fmla="*/ 1380264 h 2010334"/>
              <a:gd name="connsiteX12" fmla="*/ 4752528 w 4752528"/>
              <a:gd name="connsiteY12" fmla="*/ 1830310 h 2010334"/>
              <a:gd name="connsiteX13" fmla="*/ 4699800 w 4752528"/>
              <a:gd name="connsiteY13" fmla="*/ 1957606 h 2010334"/>
              <a:gd name="connsiteX14" fmla="*/ 4572504 w 4752528"/>
              <a:gd name="connsiteY14" fmla="*/ 2010334 h 2010334"/>
              <a:gd name="connsiteX15" fmla="*/ 3960440 w 4752528"/>
              <a:gd name="connsiteY15" fmla="*/ 2010334 h 2010334"/>
              <a:gd name="connsiteX16" fmla="*/ 2772308 w 4752528"/>
              <a:gd name="connsiteY16" fmla="*/ 2010334 h 2010334"/>
              <a:gd name="connsiteX17" fmla="*/ 2772308 w 4752528"/>
              <a:gd name="connsiteY17" fmla="*/ 2010334 h 2010334"/>
              <a:gd name="connsiteX18" fmla="*/ 180024 w 4752528"/>
              <a:gd name="connsiteY18" fmla="*/ 2010334 h 2010334"/>
              <a:gd name="connsiteX19" fmla="*/ 52728 w 4752528"/>
              <a:gd name="connsiteY19" fmla="*/ 1957606 h 2010334"/>
              <a:gd name="connsiteX20" fmla="*/ 0 w 4752528"/>
              <a:gd name="connsiteY20" fmla="*/ 1830310 h 2010334"/>
              <a:gd name="connsiteX21" fmla="*/ 0 w 4752528"/>
              <a:gd name="connsiteY21" fmla="*/ 1380264 h 2010334"/>
              <a:gd name="connsiteX22" fmla="*/ 0 w 4752528"/>
              <a:gd name="connsiteY22" fmla="*/ 1110234 h 2010334"/>
              <a:gd name="connsiteX23" fmla="*/ 0 w 4752528"/>
              <a:gd name="connsiteY23" fmla="*/ 1110234 h 2010334"/>
              <a:gd name="connsiteX24" fmla="*/ 0 w 4752528"/>
              <a:gd name="connsiteY24" fmla="*/ 1110238 h 2010334"/>
              <a:gd name="connsiteX0" fmla="*/ 0 w 4752528"/>
              <a:gd name="connsiteY0" fmla="*/ 1110238 h 2010334"/>
              <a:gd name="connsiteX1" fmla="*/ 52728 w 4752528"/>
              <a:gd name="connsiteY1" fmla="*/ 982942 h 2010334"/>
              <a:gd name="connsiteX2" fmla="*/ 180024 w 4752528"/>
              <a:gd name="connsiteY2" fmla="*/ 930214 h 2010334"/>
              <a:gd name="connsiteX3" fmla="*/ 4176464 w 4752528"/>
              <a:gd name="connsiteY3" fmla="*/ 935039 h 2010334"/>
              <a:gd name="connsiteX4" fmla="*/ 3888432 w 4752528"/>
              <a:gd name="connsiteY4" fmla="*/ 0 h 2010334"/>
              <a:gd name="connsiteX5" fmla="*/ 4392488 w 4752528"/>
              <a:gd name="connsiteY5" fmla="*/ 935039 h 2010334"/>
              <a:gd name="connsiteX6" fmla="*/ 4572504 w 4752528"/>
              <a:gd name="connsiteY6" fmla="*/ 930214 h 2010334"/>
              <a:gd name="connsiteX7" fmla="*/ 4699800 w 4752528"/>
              <a:gd name="connsiteY7" fmla="*/ 982942 h 2010334"/>
              <a:gd name="connsiteX8" fmla="*/ 4752528 w 4752528"/>
              <a:gd name="connsiteY8" fmla="*/ 1110238 h 2010334"/>
              <a:gd name="connsiteX9" fmla="*/ 4752528 w 4752528"/>
              <a:gd name="connsiteY9" fmla="*/ 1110234 h 2010334"/>
              <a:gd name="connsiteX10" fmla="*/ 4752528 w 4752528"/>
              <a:gd name="connsiteY10" fmla="*/ 1110234 h 2010334"/>
              <a:gd name="connsiteX11" fmla="*/ 4752528 w 4752528"/>
              <a:gd name="connsiteY11" fmla="*/ 1380264 h 2010334"/>
              <a:gd name="connsiteX12" fmla="*/ 4752528 w 4752528"/>
              <a:gd name="connsiteY12" fmla="*/ 1830310 h 2010334"/>
              <a:gd name="connsiteX13" fmla="*/ 4699800 w 4752528"/>
              <a:gd name="connsiteY13" fmla="*/ 1957606 h 2010334"/>
              <a:gd name="connsiteX14" fmla="*/ 4572504 w 4752528"/>
              <a:gd name="connsiteY14" fmla="*/ 2010334 h 2010334"/>
              <a:gd name="connsiteX15" fmla="*/ 3960440 w 4752528"/>
              <a:gd name="connsiteY15" fmla="*/ 2010334 h 2010334"/>
              <a:gd name="connsiteX16" fmla="*/ 2772308 w 4752528"/>
              <a:gd name="connsiteY16" fmla="*/ 2010334 h 2010334"/>
              <a:gd name="connsiteX17" fmla="*/ 2772308 w 4752528"/>
              <a:gd name="connsiteY17" fmla="*/ 2010334 h 2010334"/>
              <a:gd name="connsiteX18" fmla="*/ 180024 w 4752528"/>
              <a:gd name="connsiteY18" fmla="*/ 2010334 h 2010334"/>
              <a:gd name="connsiteX19" fmla="*/ 52728 w 4752528"/>
              <a:gd name="connsiteY19" fmla="*/ 1957606 h 2010334"/>
              <a:gd name="connsiteX20" fmla="*/ 0 w 4752528"/>
              <a:gd name="connsiteY20" fmla="*/ 1830310 h 2010334"/>
              <a:gd name="connsiteX21" fmla="*/ 0 w 4752528"/>
              <a:gd name="connsiteY21" fmla="*/ 1380264 h 2010334"/>
              <a:gd name="connsiteX22" fmla="*/ 0 w 4752528"/>
              <a:gd name="connsiteY22" fmla="*/ 1110234 h 2010334"/>
              <a:gd name="connsiteX23" fmla="*/ 0 w 4752528"/>
              <a:gd name="connsiteY23" fmla="*/ 1110234 h 2010334"/>
              <a:gd name="connsiteX24" fmla="*/ 0 w 4752528"/>
              <a:gd name="connsiteY24" fmla="*/ 1110238 h 2010334"/>
              <a:gd name="connsiteX0" fmla="*/ 0 w 4752528"/>
              <a:gd name="connsiteY0" fmla="*/ 1110238 h 2010334"/>
              <a:gd name="connsiteX1" fmla="*/ 52728 w 4752528"/>
              <a:gd name="connsiteY1" fmla="*/ 982942 h 2010334"/>
              <a:gd name="connsiteX2" fmla="*/ 180024 w 4752528"/>
              <a:gd name="connsiteY2" fmla="*/ 930214 h 2010334"/>
              <a:gd name="connsiteX3" fmla="*/ 4176464 w 4752528"/>
              <a:gd name="connsiteY3" fmla="*/ 868099 h 2010334"/>
              <a:gd name="connsiteX4" fmla="*/ 3888432 w 4752528"/>
              <a:gd name="connsiteY4" fmla="*/ 0 h 2010334"/>
              <a:gd name="connsiteX5" fmla="*/ 4392488 w 4752528"/>
              <a:gd name="connsiteY5" fmla="*/ 935039 h 2010334"/>
              <a:gd name="connsiteX6" fmla="*/ 4572504 w 4752528"/>
              <a:gd name="connsiteY6" fmla="*/ 930214 h 2010334"/>
              <a:gd name="connsiteX7" fmla="*/ 4699800 w 4752528"/>
              <a:gd name="connsiteY7" fmla="*/ 982942 h 2010334"/>
              <a:gd name="connsiteX8" fmla="*/ 4752528 w 4752528"/>
              <a:gd name="connsiteY8" fmla="*/ 1110238 h 2010334"/>
              <a:gd name="connsiteX9" fmla="*/ 4752528 w 4752528"/>
              <a:gd name="connsiteY9" fmla="*/ 1110234 h 2010334"/>
              <a:gd name="connsiteX10" fmla="*/ 4752528 w 4752528"/>
              <a:gd name="connsiteY10" fmla="*/ 1110234 h 2010334"/>
              <a:gd name="connsiteX11" fmla="*/ 4752528 w 4752528"/>
              <a:gd name="connsiteY11" fmla="*/ 1380264 h 2010334"/>
              <a:gd name="connsiteX12" fmla="*/ 4752528 w 4752528"/>
              <a:gd name="connsiteY12" fmla="*/ 1830310 h 2010334"/>
              <a:gd name="connsiteX13" fmla="*/ 4699800 w 4752528"/>
              <a:gd name="connsiteY13" fmla="*/ 1957606 h 2010334"/>
              <a:gd name="connsiteX14" fmla="*/ 4572504 w 4752528"/>
              <a:gd name="connsiteY14" fmla="*/ 2010334 h 2010334"/>
              <a:gd name="connsiteX15" fmla="*/ 3960440 w 4752528"/>
              <a:gd name="connsiteY15" fmla="*/ 2010334 h 2010334"/>
              <a:gd name="connsiteX16" fmla="*/ 2772308 w 4752528"/>
              <a:gd name="connsiteY16" fmla="*/ 2010334 h 2010334"/>
              <a:gd name="connsiteX17" fmla="*/ 2772308 w 4752528"/>
              <a:gd name="connsiteY17" fmla="*/ 2010334 h 2010334"/>
              <a:gd name="connsiteX18" fmla="*/ 180024 w 4752528"/>
              <a:gd name="connsiteY18" fmla="*/ 2010334 h 2010334"/>
              <a:gd name="connsiteX19" fmla="*/ 52728 w 4752528"/>
              <a:gd name="connsiteY19" fmla="*/ 1957606 h 2010334"/>
              <a:gd name="connsiteX20" fmla="*/ 0 w 4752528"/>
              <a:gd name="connsiteY20" fmla="*/ 1830310 h 2010334"/>
              <a:gd name="connsiteX21" fmla="*/ 0 w 4752528"/>
              <a:gd name="connsiteY21" fmla="*/ 1380264 h 2010334"/>
              <a:gd name="connsiteX22" fmla="*/ 0 w 4752528"/>
              <a:gd name="connsiteY22" fmla="*/ 1110234 h 2010334"/>
              <a:gd name="connsiteX23" fmla="*/ 0 w 4752528"/>
              <a:gd name="connsiteY23" fmla="*/ 1110234 h 2010334"/>
              <a:gd name="connsiteX24" fmla="*/ 0 w 4752528"/>
              <a:gd name="connsiteY24" fmla="*/ 1110238 h 2010334"/>
              <a:gd name="connsiteX0" fmla="*/ 0 w 4752528"/>
              <a:gd name="connsiteY0" fmla="*/ 1110238 h 2010334"/>
              <a:gd name="connsiteX1" fmla="*/ 52728 w 4752528"/>
              <a:gd name="connsiteY1" fmla="*/ 982942 h 2010334"/>
              <a:gd name="connsiteX2" fmla="*/ 180024 w 4752528"/>
              <a:gd name="connsiteY2" fmla="*/ 930214 h 2010334"/>
              <a:gd name="connsiteX3" fmla="*/ 4176464 w 4752528"/>
              <a:gd name="connsiteY3" fmla="*/ 868099 h 2010334"/>
              <a:gd name="connsiteX4" fmla="*/ 3888432 w 4752528"/>
              <a:gd name="connsiteY4" fmla="*/ 0 h 2010334"/>
              <a:gd name="connsiteX5" fmla="*/ 4392488 w 4752528"/>
              <a:gd name="connsiteY5" fmla="*/ 868099 h 2010334"/>
              <a:gd name="connsiteX6" fmla="*/ 4572504 w 4752528"/>
              <a:gd name="connsiteY6" fmla="*/ 930214 h 2010334"/>
              <a:gd name="connsiteX7" fmla="*/ 4699800 w 4752528"/>
              <a:gd name="connsiteY7" fmla="*/ 982942 h 2010334"/>
              <a:gd name="connsiteX8" fmla="*/ 4752528 w 4752528"/>
              <a:gd name="connsiteY8" fmla="*/ 1110238 h 2010334"/>
              <a:gd name="connsiteX9" fmla="*/ 4752528 w 4752528"/>
              <a:gd name="connsiteY9" fmla="*/ 1110234 h 2010334"/>
              <a:gd name="connsiteX10" fmla="*/ 4752528 w 4752528"/>
              <a:gd name="connsiteY10" fmla="*/ 1110234 h 2010334"/>
              <a:gd name="connsiteX11" fmla="*/ 4752528 w 4752528"/>
              <a:gd name="connsiteY11" fmla="*/ 1380264 h 2010334"/>
              <a:gd name="connsiteX12" fmla="*/ 4752528 w 4752528"/>
              <a:gd name="connsiteY12" fmla="*/ 1830310 h 2010334"/>
              <a:gd name="connsiteX13" fmla="*/ 4699800 w 4752528"/>
              <a:gd name="connsiteY13" fmla="*/ 1957606 h 2010334"/>
              <a:gd name="connsiteX14" fmla="*/ 4572504 w 4752528"/>
              <a:gd name="connsiteY14" fmla="*/ 2010334 h 2010334"/>
              <a:gd name="connsiteX15" fmla="*/ 3960440 w 4752528"/>
              <a:gd name="connsiteY15" fmla="*/ 2010334 h 2010334"/>
              <a:gd name="connsiteX16" fmla="*/ 2772308 w 4752528"/>
              <a:gd name="connsiteY16" fmla="*/ 2010334 h 2010334"/>
              <a:gd name="connsiteX17" fmla="*/ 2772308 w 4752528"/>
              <a:gd name="connsiteY17" fmla="*/ 2010334 h 2010334"/>
              <a:gd name="connsiteX18" fmla="*/ 180024 w 4752528"/>
              <a:gd name="connsiteY18" fmla="*/ 2010334 h 2010334"/>
              <a:gd name="connsiteX19" fmla="*/ 52728 w 4752528"/>
              <a:gd name="connsiteY19" fmla="*/ 1957606 h 2010334"/>
              <a:gd name="connsiteX20" fmla="*/ 0 w 4752528"/>
              <a:gd name="connsiteY20" fmla="*/ 1830310 h 2010334"/>
              <a:gd name="connsiteX21" fmla="*/ 0 w 4752528"/>
              <a:gd name="connsiteY21" fmla="*/ 1380264 h 2010334"/>
              <a:gd name="connsiteX22" fmla="*/ 0 w 4752528"/>
              <a:gd name="connsiteY22" fmla="*/ 1110234 h 2010334"/>
              <a:gd name="connsiteX23" fmla="*/ 0 w 4752528"/>
              <a:gd name="connsiteY23" fmla="*/ 1110234 h 2010334"/>
              <a:gd name="connsiteX24" fmla="*/ 0 w 4752528"/>
              <a:gd name="connsiteY24" fmla="*/ 1110238 h 2010334"/>
              <a:gd name="connsiteX0" fmla="*/ 0 w 4752528"/>
              <a:gd name="connsiteY0" fmla="*/ 1110238 h 2010334"/>
              <a:gd name="connsiteX1" fmla="*/ 52728 w 4752528"/>
              <a:gd name="connsiteY1" fmla="*/ 982942 h 2010334"/>
              <a:gd name="connsiteX2" fmla="*/ 216024 w 4752528"/>
              <a:gd name="connsiteY2" fmla="*/ 868099 h 2010334"/>
              <a:gd name="connsiteX3" fmla="*/ 4176464 w 4752528"/>
              <a:gd name="connsiteY3" fmla="*/ 868099 h 2010334"/>
              <a:gd name="connsiteX4" fmla="*/ 3888432 w 4752528"/>
              <a:gd name="connsiteY4" fmla="*/ 0 h 2010334"/>
              <a:gd name="connsiteX5" fmla="*/ 4392488 w 4752528"/>
              <a:gd name="connsiteY5" fmla="*/ 868099 h 2010334"/>
              <a:gd name="connsiteX6" fmla="*/ 4572504 w 4752528"/>
              <a:gd name="connsiteY6" fmla="*/ 930214 h 2010334"/>
              <a:gd name="connsiteX7" fmla="*/ 4699800 w 4752528"/>
              <a:gd name="connsiteY7" fmla="*/ 982942 h 2010334"/>
              <a:gd name="connsiteX8" fmla="*/ 4752528 w 4752528"/>
              <a:gd name="connsiteY8" fmla="*/ 1110238 h 2010334"/>
              <a:gd name="connsiteX9" fmla="*/ 4752528 w 4752528"/>
              <a:gd name="connsiteY9" fmla="*/ 1110234 h 2010334"/>
              <a:gd name="connsiteX10" fmla="*/ 4752528 w 4752528"/>
              <a:gd name="connsiteY10" fmla="*/ 1110234 h 2010334"/>
              <a:gd name="connsiteX11" fmla="*/ 4752528 w 4752528"/>
              <a:gd name="connsiteY11" fmla="*/ 1380264 h 2010334"/>
              <a:gd name="connsiteX12" fmla="*/ 4752528 w 4752528"/>
              <a:gd name="connsiteY12" fmla="*/ 1830310 h 2010334"/>
              <a:gd name="connsiteX13" fmla="*/ 4699800 w 4752528"/>
              <a:gd name="connsiteY13" fmla="*/ 1957606 h 2010334"/>
              <a:gd name="connsiteX14" fmla="*/ 4572504 w 4752528"/>
              <a:gd name="connsiteY14" fmla="*/ 2010334 h 2010334"/>
              <a:gd name="connsiteX15" fmla="*/ 3960440 w 4752528"/>
              <a:gd name="connsiteY15" fmla="*/ 2010334 h 2010334"/>
              <a:gd name="connsiteX16" fmla="*/ 2772308 w 4752528"/>
              <a:gd name="connsiteY16" fmla="*/ 2010334 h 2010334"/>
              <a:gd name="connsiteX17" fmla="*/ 2772308 w 4752528"/>
              <a:gd name="connsiteY17" fmla="*/ 2010334 h 2010334"/>
              <a:gd name="connsiteX18" fmla="*/ 180024 w 4752528"/>
              <a:gd name="connsiteY18" fmla="*/ 2010334 h 2010334"/>
              <a:gd name="connsiteX19" fmla="*/ 52728 w 4752528"/>
              <a:gd name="connsiteY19" fmla="*/ 1957606 h 2010334"/>
              <a:gd name="connsiteX20" fmla="*/ 0 w 4752528"/>
              <a:gd name="connsiteY20" fmla="*/ 1830310 h 2010334"/>
              <a:gd name="connsiteX21" fmla="*/ 0 w 4752528"/>
              <a:gd name="connsiteY21" fmla="*/ 1380264 h 2010334"/>
              <a:gd name="connsiteX22" fmla="*/ 0 w 4752528"/>
              <a:gd name="connsiteY22" fmla="*/ 1110234 h 2010334"/>
              <a:gd name="connsiteX23" fmla="*/ 0 w 4752528"/>
              <a:gd name="connsiteY23" fmla="*/ 1110234 h 2010334"/>
              <a:gd name="connsiteX24" fmla="*/ 0 w 4752528"/>
              <a:gd name="connsiteY24" fmla="*/ 1110238 h 2010334"/>
              <a:gd name="connsiteX0" fmla="*/ 0 w 4752528"/>
              <a:gd name="connsiteY0" fmla="*/ 1110238 h 2010334"/>
              <a:gd name="connsiteX1" fmla="*/ 52728 w 4752528"/>
              <a:gd name="connsiteY1" fmla="*/ 982942 h 2010334"/>
              <a:gd name="connsiteX2" fmla="*/ 216024 w 4752528"/>
              <a:gd name="connsiteY2" fmla="*/ 868099 h 2010334"/>
              <a:gd name="connsiteX3" fmla="*/ 4176464 w 4752528"/>
              <a:gd name="connsiteY3" fmla="*/ 868099 h 2010334"/>
              <a:gd name="connsiteX4" fmla="*/ 3888432 w 4752528"/>
              <a:gd name="connsiteY4" fmla="*/ 0 h 2010334"/>
              <a:gd name="connsiteX5" fmla="*/ 4392488 w 4752528"/>
              <a:gd name="connsiteY5" fmla="*/ 868099 h 2010334"/>
              <a:gd name="connsiteX6" fmla="*/ 4536504 w 4752528"/>
              <a:gd name="connsiteY6" fmla="*/ 868099 h 2010334"/>
              <a:gd name="connsiteX7" fmla="*/ 4699800 w 4752528"/>
              <a:gd name="connsiteY7" fmla="*/ 982942 h 2010334"/>
              <a:gd name="connsiteX8" fmla="*/ 4752528 w 4752528"/>
              <a:gd name="connsiteY8" fmla="*/ 1110238 h 2010334"/>
              <a:gd name="connsiteX9" fmla="*/ 4752528 w 4752528"/>
              <a:gd name="connsiteY9" fmla="*/ 1110234 h 2010334"/>
              <a:gd name="connsiteX10" fmla="*/ 4752528 w 4752528"/>
              <a:gd name="connsiteY10" fmla="*/ 1110234 h 2010334"/>
              <a:gd name="connsiteX11" fmla="*/ 4752528 w 4752528"/>
              <a:gd name="connsiteY11" fmla="*/ 1380264 h 2010334"/>
              <a:gd name="connsiteX12" fmla="*/ 4752528 w 4752528"/>
              <a:gd name="connsiteY12" fmla="*/ 1830310 h 2010334"/>
              <a:gd name="connsiteX13" fmla="*/ 4699800 w 4752528"/>
              <a:gd name="connsiteY13" fmla="*/ 1957606 h 2010334"/>
              <a:gd name="connsiteX14" fmla="*/ 4572504 w 4752528"/>
              <a:gd name="connsiteY14" fmla="*/ 2010334 h 2010334"/>
              <a:gd name="connsiteX15" fmla="*/ 3960440 w 4752528"/>
              <a:gd name="connsiteY15" fmla="*/ 2010334 h 2010334"/>
              <a:gd name="connsiteX16" fmla="*/ 2772308 w 4752528"/>
              <a:gd name="connsiteY16" fmla="*/ 2010334 h 2010334"/>
              <a:gd name="connsiteX17" fmla="*/ 2772308 w 4752528"/>
              <a:gd name="connsiteY17" fmla="*/ 2010334 h 2010334"/>
              <a:gd name="connsiteX18" fmla="*/ 180024 w 4752528"/>
              <a:gd name="connsiteY18" fmla="*/ 2010334 h 2010334"/>
              <a:gd name="connsiteX19" fmla="*/ 52728 w 4752528"/>
              <a:gd name="connsiteY19" fmla="*/ 1957606 h 2010334"/>
              <a:gd name="connsiteX20" fmla="*/ 0 w 4752528"/>
              <a:gd name="connsiteY20" fmla="*/ 1830310 h 2010334"/>
              <a:gd name="connsiteX21" fmla="*/ 0 w 4752528"/>
              <a:gd name="connsiteY21" fmla="*/ 1380264 h 2010334"/>
              <a:gd name="connsiteX22" fmla="*/ 0 w 4752528"/>
              <a:gd name="connsiteY22" fmla="*/ 1110234 h 2010334"/>
              <a:gd name="connsiteX23" fmla="*/ 0 w 4752528"/>
              <a:gd name="connsiteY23" fmla="*/ 1110234 h 2010334"/>
              <a:gd name="connsiteX24" fmla="*/ 0 w 4752528"/>
              <a:gd name="connsiteY24" fmla="*/ 1110238 h 2010334"/>
              <a:gd name="connsiteX0" fmla="*/ 0 w 4752528"/>
              <a:gd name="connsiteY0" fmla="*/ 856405 h 1756501"/>
              <a:gd name="connsiteX1" fmla="*/ 52728 w 4752528"/>
              <a:gd name="connsiteY1" fmla="*/ 729109 h 1756501"/>
              <a:gd name="connsiteX2" fmla="*/ 216024 w 4752528"/>
              <a:gd name="connsiteY2" fmla="*/ 614266 h 1756501"/>
              <a:gd name="connsiteX3" fmla="*/ 4176464 w 4752528"/>
              <a:gd name="connsiteY3" fmla="*/ 614266 h 1756501"/>
              <a:gd name="connsiteX4" fmla="*/ 3983682 w 4752528"/>
              <a:gd name="connsiteY4" fmla="*/ 0 h 1756501"/>
              <a:gd name="connsiteX5" fmla="*/ 4392488 w 4752528"/>
              <a:gd name="connsiteY5" fmla="*/ 614266 h 1756501"/>
              <a:gd name="connsiteX6" fmla="*/ 4536504 w 4752528"/>
              <a:gd name="connsiteY6" fmla="*/ 614266 h 1756501"/>
              <a:gd name="connsiteX7" fmla="*/ 4699800 w 4752528"/>
              <a:gd name="connsiteY7" fmla="*/ 729109 h 1756501"/>
              <a:gd name="connsiteX8" fmla="*/ 4752528 w 4752528"/>
              <a:gd name="connsiteY8" fmla="*/ 856405 h 1756501"/>
              <a:gd name="connsiteX9" fmla="*/ 4752528 w 4752528"/>
              <a:gd name="connsiteY9" fmla="*/ 856401 h 1756501"/>
              <a:gd name="connsiteX10" fmla="*/ 4752528 w 4752528"/>
              <a:gd name="connsiteY10" fmla="*/ 856401 h 1756501"/>
              <a:gd name="connsiteX11" fmla="*/ 4752528 w 4752528"/>
              <a:gd name="connsiteY11" fmla="*/ 1126431 h 1756501"/>
              <a:gd name="connsiteX12" fmla="*/ 4752528 w 4752528"/>
              <a:gd name="connsiteY12" fmla="*/ 1576477 h 1756501"/>
              <a:gd name="connsiteX13" fmla="*/ 4699800 w 4752528"/>
              <a:gd name="connsiteY13" fmla="*/ 1703773 h 1756501"/>
              <a:gd name="connsiteX14" fmla="*/ 4572504 w 4752528"/>
              <a:gd name="connsiteY14" fmla="*/ 1756501 h 1756501"/>
              <a:gd name="connsiteX15" fmla="*/ 3960440 w 4752528"/>
              <a:gd name="connsiteY15" fmla="*/ 1756501 h 1756501"/>
              <a:gd name="connsiteX16" fmla="*/ 2772308 w 4752528"/>
              <a:gd name="connsiteY16" fmla="*/ 1756501 h 1756501"/>
              <a:gd name="connsiteX17" fmla="*/ 2772308 w 4752528"/>
              <a:gd name="connsiteY17" fmla="*/ 1756501 h 1756501"/>
              <a:gd name="connsiteX18" fmla="*/ 180024 w 4752528"/>
              <a:gd name="connsiteY18" fmla="*/ 1756501 h 1756501"/>
              <a:gd name="connsiteX19" fmla="*/ 52728 w 4752528"/>
              <a:gd name="connsiteY19" fmla="*/ 1703773 h 1756501"/>
              <a:gd name="connsiteX20" fmla="*/ 0 w 4752528"/>
              <a:gd name="connsiteY20" fmla="*/ 1576477 h 1756501"/>
              <a:gd name="connsiteX21" fmla="*/ 0 w 4752528"/>
              <a:gd name="connsiteY21" fmla="*/ 1126431 h 1756501"/>
              <a:gd name="connsiteX22" fmla="*/ 0 w 4752528"/>
              <a:gd name="connsiteY22" fmla="*/ 856401 h 1756501"/>
              <a:gd name="connsiteX23" fmla="*/ 0 w 4752528"/>
              <a:gd name="connsiteY23" fmla="*/ 856401 h 1756501"/>
              <a:gd name="connsiteX24" fmla="*/ 0 w 4752528"/>
              <a:gd name="connsiteY24" fmla="*/ 856405 h 1756501"/>
              <a:gd name="connsiteX0" fmla="*/ 0 w 4752528"/>
              <a:gd name="connsiteY0" fmla="*/ 916842 h 1816938"/>
              <a:gd name="connsiteX1" fmla="*/ 52728 w 4752528"/>
              <a:gd name="connsiteY1" fmla="*/ 789546 h 1816938"/>
              <a:gd name="connsiteX2" fmla="*/ 216024 w 4752528"/>
              <a:gd name="connsiteY2" fmla="*/ 674703 h 1816938"/>
              <a:gd name="connsiteX3" fmla="*/ 4176464 w 4752528"/>
              <a:gd name="connsiteY3" fmla="*/ 674703 h 1816938"/>
              <a:gd name="connsiteX4" fmla="*/ 3974157 w 4752528"/>
              <a:gd name="connsiteY4" fmla="*/ 0 h 1816938"/>
              <a:gd name="connsiteX5" fmla="*/ 4392488 w 4752528"/>
              <a:gd name="connsiteY5" fmla="*/ 674703 h 1816938"/>
              <a:gd name="connsiteX6" fmla="*/ 4536504 w 4752528"/>
              <a:gd name="connsiteY6" fmla="*/ 674703 h 1816938"/>
              <a:gd name="connsiteX7" fmla="*/ 4699800 w 4752528"/>
              <a:gd name="connsiteY7" fmla="*/ 789546 h 1816938"/>
              <a:gd name="connsiteX8" fmla="*/ 4752528 w 4752528"/>
              <a:gd name="connsiteY8" fmla="*/ 916842 h 1816938"/>
              <a:gd name="connsiteX9" fmla="*/ 4752528 w 4752528"/>
              <a:gd name="connsiteY9" fmla="*/ 916838 h 1816938"/>
              <a:gd name="connsiteX10" fmla="*/ 4752528 w 4752528"/>
              <a:gd name="connsiteY10" fmla="*/ 916838 h 1816938"/>
              <a:gd name="connsiteX11" fmla="*/ 4752528 w 4752528"/>
              <a:gd name="connsiteY11" fmla="*/ 1186868 h 1816938"/>
              <a:gd name="connsiteX12" fmla="*/ 4752528 w 4752528"/>
              <a:gd name="connsiteY12" fmla="*/ 1636914 h 1816938"/>
              <a:gd name="connsiteX13" fmla="*/ 4699800 w 4752528"/>
              <a:gd name="connsiteY13" fmla="*/ 1764210 h 1816938"/>
              <a:gd name="connsiteX14" fmla="*/ 4572504 w 4752528"/>
              <a:gd name="connsiteY14" fmla="*/ 1816938 h 1816938"/>
              <a:gd name="connsiteX15" fmla="*/ 3960440 w 4752528"/>
              <a:gd name="connsiteY15" fmla="*/ 1816938 h 1816938"/>
              <a:gd name="connsiteX16" fmla="*/ 2772308 w 4752528"/>
              <a:gd name="connsiteY16" fmla="*/ 1816938 h 1816938"/>
              <a:gd name="connsiteX17" fmla="*/ 2772308 w 4752528"/>
              <a:gd name="connsiteY17" fmla="*/ 1816938 h 1816938"/>
              <a:gd name="connsiteX18" fmla="*/ 180024 w 4752528"/>
              <a:gd name="connsiteY18" fmla="*/ 1816938 h 1816938"/>
              <a:gd name="connsiteX19" fmla="*/ 52728 w 4752528"/>
              <a:gd name="connsiteY19" fmla="*/ 1764210 h 1816938"/>
              <a:gd name="connsiteX20" fmla="*/ 0 w 4752528"/>
              <a:gd name="connsiteY20" fmla="*/ 1636914 h 1816938"/>
              <a:gd name="connsiteX21" fmla="*/ 0 w 4752528"/>
              <a:gd name="connsiteY21" fmla="*/ 1186868 h 1816938"/>
              <a:gd name="connsiteX22" fmla="*/ 0 w 4752528"/>
              <a:gd name="connsiteY22" fmla="*/ 916838 h 1816938"/>
              <a:gd name="connsiteX23" fmla="*/ 0 w 4752528"/>
              <a:gd name="connsiteY23" fmla="*/ 916838 h 1816938"/>
              <a:gd name="connsiteX24" fmla="*/ 0 w 4752528"/>
              <a:gd name="connsiteY24" fmla="*/ 916842 h 1816938"/>
              <a:gd name="connsiteX0" fmla="*/ 0 w 4752528"/>
              <a:gd name="connsiteY0" fmla="*/ 916842 h 1816938"/>
              <a:gd name="connsiteX1" fmla="*/ 52728 w 4752528"/>
              <a:gd name="connsiteY1" fmla="*/ 789546 h 1816938"/>
              <a:gd name="connsiteX2" fmla="*/ 216024 w 4752528"/>
              <a:gd name="connsiteY2" fmla="*/ 674703 h 1816938"/>
              <a:gd name="connsiteX3" fmla="*/ 3928814 w 4752528"/>
              <a:gd name="connsiteY3" fmla="*/ 668660 h 1816938"/>
              <a:gd name="connsiteX4" fmla="*/ 3974157 w 4752528"/>
              <a:gd name="connsiteY4" fmla="*/ 0 h 1816938"/>
              <a:gd name="connsiteX5" fmla="*/ 4392488 w 4752528"/>
              <a:gd name="connsiteY5" fmla="*/ 674703 h 1816938"/>
              <a:gd name="connsiteX6" fmla="*/ 4536504 w 4752528"/>
              <a:gd name="connsiteY6" fmla="*/ 674703 h 1816938"/>
              <a:gd name="connsiteX7" fmla="*/ 4699800 w 4752528"/>
              <a:gd name="connsiteY7" fmla="*/ 789546 h 1816938"/>
              <a:gd name="connsiteX8" fmla="*/ 4752528 w 4752528"/>
              <a:gd name="connsiteY8" fmla="*/ 916842 h 1816938"/>
              <a:gd name="connsiteX9" fmla="*/ 4752528 w 4752528"/>
              <a:gd name="connsiteY9" fmla="*/ 916838 h 1816938"/>
              <a:gd name="connsiteX10" fmla="*/ 4752528 w 4752528"/>
              <a:gd name="connsiteY10" fmla="*/ 916838 h 1816938"/>
              <a:gd name="connsiteX11" fmla="*/ 4752528 w 4752528"/>
              <a:gd name="connsiteY11" fmla="*/ 1186868 h 1816938"/>
              <a:gd name="connsiteX12" fmla="*/ 4752528 w 4752528"/>
              <a:gd name="connsiteY12" fmla="*/ 1636914 h 1816938"/>
              <a:gd name="connsiteX13" fmla="*/ 4699800 w 4752528"/>
              <a:gd name="connsiteY13" fmla="*/ 1764210 h 1816938"/>
              <a:gd name="connsiteX14" fmla="*/ 4572504 w 4752528"/>
              <a:gd name="connsiteY14" fmla="*/ 1816938 h 1816938"/>
              <a:gd name="connsiteX15" fmla="*/ 3960440 w 4752528"/>
              <a:gd name="connsiteY15" fmla="*/ 1816938 h 1816938"/>
              <a:gd name="connsiteX16" fmla="*/ 2772308 w 4752528"/>
              <a:gd name="connsiteY16" fmla="*/ 1816938 h 1816938"/>
              <a:gd name="connsiteX17" fmla="*/ 2772308 w 4752528"/>
              <a:gd name="connsiteY17" fmla="*/ 1816938 h 1816938"/>
              <a:gd name="connsiteX18" fmla="*/ 180024 w 4752528"/>
              <a:gd name="connsiteY18" fmla="*/ 1816938 h 1816938"/>
              <a:gd name="connsiteX19" fmla="*/ 52728 w 4752528"/>
              <a:gd name="connsiteY19" fmla="*/ 1764210 h 1816938"/>
              <a:gd name="connsiteX20" fmla="*/ 0 w 4752528"/>
              <a:gd name="connsiteY20" fmla="*/ 1636914 h 1816938"/>
              <a:gd name="connsiteX21" fmla="*/ 0 w 4752528"/>
              <a:gd name="connsiteY21" fmla="*/ 1186868 h 1816938"/>
              <a:gd name="connsiteX22" fmla="*/ 0 w 4752528"/>
              <a:gd name="connsiteY22" fmla="*/ 916838 h 1816938"/>
              <a:gd name="connsiteX23" fmla="*/ 0 w 4752528"/>
              <a:gd name="connsiteY23" fmla="*/ 916838 h 1816938"/>
              <a:gd name="connsiteX24" fmla="*/ 0 w 4752528"/>
              <a:gd name="connsiteY24" fmla="*/ 916842 h 1816938"/>
              <a:gd name="connsiteX0" fmla="*/ 0 w 4752528"/>
              <a:gd name="connsiteY0" fmla="*/ 916842 h 1816938"/>
              <a:gd name="connsiteX1" fmla="*/ 52728 w 4752528"/>
              <a:gd name="connsiteY1" fmla="*/ 789546 h 1816938"/>
              <a:gd name="connsiteX2" fmla="*/ 216024 w 4752528"/>
              <a:gd name="connsiteY2" fmla="*/ 674703 h 1816938"/>
              <a:gd name="connsiteX3" fmla="*/ 3928814 w 4752528"/>
              <a:gd name="connsiteY3" fmla="*/ 668660 h 1816938"/>
              <a:gd name="connsiteX4" fmla="*/ 3974157 w 4752528"/>
              <a:gd name="connsiteY4" fmla="*/ 0 h 1816938"/>
              <a:gd name="connsiteX5" fmla="*/ 4040063 w 4752528"/>
              <a:gd name="connsiteY5" fmla="*/ 674703 h 1816938"/>
              <a:gd name="connsiteX6" fmla="*/ 4536504 w 4752528"/>
              <a:gd name="connsiteY6" fmla="*/ 674703 h 1816938"/>
              <a:gd name="connsiteX7" fmla="*/ 4699800 w 4752528"/>
              <a:gd name="connsiteY7" fmla="*/ 789546 h 1816938"/>
              <a:gd name="connsiteX8" fmla="*/ 4752528 w 4752528"/>
              <a:gd name="connsiteY8" fmla="*/ 916842 h 1816938"/>
              <a:gd name="connsiteX9" fmla="*/ 4752528 w 4752528"/>
              <a:gd name="connsiteY9" fmla="*/ 916838 h 1816938"/>
              <a:gd name="connsiteX10" fmla="*/ 4752528 w 4752528"/>
              <a:gd name="connsiteY10" fmla="*/ 916838 h 1816938"/>
              <a:gd name="connsiteX11" fmla="*/ 4752528 w 4752528"/>
              <a:gd name="connsiteY11" fmla="*/ 1186868 h 1816938"/>
              <a:gd name="connsiteX12" fmla="*/ 4752528 w 4752528"/>
              <a:gd name="connsiteY12" fmla="*/ 1636914 h 1816938"/>
              <a:gd name="connsiteX13" fmla="*/ 4699800 w 4752528"/>
              <a:gd name="connsiteY13" fmla="*/ 1764210 h 1816938"/>
              <a:gd name="connsiteX14" fmla="*/ 4572504 w 4752528"/>
              <a:gd name="connsiteY14" fmla="*/ 1816938 h 1816938"/>
              <a:gd name="connsiteX15" fmla="*/ 3960440 w 4752528"/>
              <a:gd name="connsiteY15" fmla="*/ 1816938 h 1816938"/>
              <a:gd name="connsiteX16" fmla="*/ 2772308 w 4752528"/>
              <a:gd name="connsiteY16" fmla="*/ 1816938 h 1816938"/>
              <a:gd name="connsiteX17" fmla="*/ 2772308 w 4752528"/>
              <a:gd name="connsiteY17" fmla="*/ 1816938 h 1816938"/>
              <a:gd name="connsiteX18" fmla="*/ 180024 w 4752528"/>
              <a:gd name="connsiteY18" fmla="*/ 1816938 h 1816938"/>
              <a:gd name="connsiteX19" fmla="*/ 52728 w 4752528"/>
              <a:gd name="connsiteY19" fmla="*/ 1764210 h 1816938"/>
              <a:gd name="connsiteX20" fmla="*/ 0 w 4752528"/>
              <a:gd name="connsiteY20" fmla="*/ 1636914 h 1816938"/>
              <a:gd name="connsiteX21" fmla="*/ 0 w 4752528"/>
              <a:gd name="connsiteY21" fmla="*/ 1186868 h 1816938"/>
              <a:gd name="connsiteX22" fmla="*/ 0 w 4752528"/>
              <a:gd name="connsiteY22" fmla="*/ 916838 h 1816938"/>
              <a:gd name="connsiteX23" fmla="*/ 0 w 4752528"/>
              <a:gd name="connsiteY23" fmla="*/ 916838 h 1816938"/>
              <a:gd name="connsiteX24" fmla="*/ 0 w 4752528"/>
              <a:gd name="connsiteY24" fmla="*/ 916842 h 181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52528" h="1816938">
                <a:moveTo>
                  <a:pt x="0" y="916842"/>
                </a:moveTo>
                <a:cubicBezTo>
                  <a:pt x="0" y="869097"/>
                  <a:pt x="16724" y="829903"/>
                  <a:pt x="52728" y="789546"/>
                </a:cubicBezTo>
                <a:cubicBezTo>
                  <a:pt x="88732" y="749190"/>
                  <a:pt x="168279" y="674703"/>
                  <a:pt x="216024" y="674703"/>
                </a:cubicBezTo>
                <a:lnTo>
                  <a:pt x="3928814" y="668660"/>
                </a:lnTo>
                <a:lnTo>
                  <a:pt x="3974157" y="0"/>
                </a:lnTo>
                <a:lnTo>
                  <a:pt x="4040063" y="674703"/>
                </a:lnTo>
                <a:lnTo>
                  <a:pt x="4536504" y="674703"/>
                </a:lnTo>
                <a:cubicBezTo>
                  <a:pt x="4584249" y="674703"/>
                  <a:pt x="4663796" y="749190"/>
                  <a:pt x="4699800" y="789546"/>
                </a:cubicBezTo>
                <a:cubicBezTo>
                  <a:pt x="4735804" y="829903"/>
                  <a:pt x="4752528" y="869097"/>
                  <a:pt x="4752528" y="916842"/>
                </a:cubicBezTo>
                <a:lnTo>
                  <a:pt x="4752528" y="916838"/>
                </a:lnTo>
                <a:lnTo>
                  <a:pt x="4752528" y="916838"/>
                </a:lnTo>
                <a:lnTo>
                  <a:pt x="4752528" y="1186868"/>
                </a:lnTo>
                <a:lnTo>
                  <a:pt x="4752528" y="1636914"/>
                </a:lnTo>
                <a:cubicBezTo>
                  <a:pt x="4752528" y="1684659"/>
                  <a:pt x="4733561" y="1730449"/>
                  <a:pt x="4699800" y="1764210"/>
                </a:cubicBezTo>
                <a:cubicBezTo>
                  <a:pt x="4666039" y="1797971"/>
                  <a:pt x="4620249" y="1816938"/>
                  <a:pt x="4572504" y="1816938"/>
                </a:cubicBezTo>
                <a:lnTo>
                  <a:pt x="3960440" y="1816938"/>
                </a:lnTo>
                <a:lnTo>
                  <a:pt x="2772308" y="1816938"/>
                </a:lnTo>
                <a:lnTo>
                  <a:pt x="2772308" y="1816938"/>
                </a:lnTo>
                <a:lnTo>
                  <a:pt x="180024" y="1816938"/>
                </a:lnTo>
                <a:cubicBezTo>
                  <a:pt x="132279" y="1816938"/>
                  <a:pt x="86489" y="1797971"/>
                  <a:pt x="52728" y="1764210"/>
                </a:cubicBezTo>
                <a:cubicBezTo>
                  <a:pt x="18967" y="1730449"/>
                  <a:pt x="0" y="1684659"/>
                  <a:pt x="0" y="1636914"/>
                </a:cubicBezTo>
                <a:lnTo>
                  <a:pt x="0" y="1186868"/>
                </a:lnTo>
                <a:lnTo>
                  <a:pt x="0" y="916838"/>
                </a:lnTo>
                <a:lnTo>
                  <a:pt x="0" y="916838"/>
                </a:lnTo>
                <a:lnTo>
                  <a:pt x="0" y="91684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55575" y="5092859"/>
            <a:ext cx="1728194" cy="1365042"/>
            <a:chOff x="22340787" y="22477412"/>
            <a:chExt cx="6132977" cy="5610811"/>
          </a:xfrm>
        </p:grpSpPr>
        <p:pic>
          <p:nvPicPr>
            <p:cNvPr id="12" name="Picture 4" descr="C:\Documents and Settings\USER\デスクトップ\ss15\ss15\spectorograp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40787" y="23132455"/>
              <a:ext cx="6071107" cy="4955768"/>
            </a:xfrm>
            <a:prstGeom prst="rect">
              <a:avLst/>
            </a:prstGeom>
            <a:noFill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2340794" y="22477412"/>
              <a:ext cx="6132970" cy="10436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 smtClean="0">
                  <a:latin typeface="あずきフォント" panose="02000609000000000000" pitchFamily="1" charset="-128"/>
                  <a:ea typeface="あずきフォント" panose="02000609000000000000" pitchFamily="1" charset="-128"/>
                </a:rPr>
                <a:t>可視中分散分光器</a:t>
              </a:r>
              <a:endParaRPr lang="en-US" altLang="ja-JP" sz="1050" dirty="0" smtClean="0">
                <a:latin typeface="あずきフォント" panose="02000609000000000000" pitchFamily="1" charset="-128"/>
                <a:ea typeface="あずきフォント" panose="02000609000000000000" pitchFamily="1" charset="-128"/>
              </a:endParaRPr>
            </a:p>
          </p:txBody>
        </p:sp>
      </p:grpSp>
      <p:sp>
        <p:nvSpPr>
          <p:cNvPr id="20" name="角丸四角形吹き出し 19"/>
          <p:cNvSpPr/>
          <p:nvPr/>
        </p:nvSpPr>
        <p:spPr>
          <a:xfrm>
            <a:off x="7421019" y="1798077"/>
            <a:ext cx="1615477" cy="3215100"/>
          </a:xfrm>
          <a:prstGeom prst="wedgeRoundRectCallout">
            <a:avLst>
              <a:gd name="adj1" fmla="val -60117"/>
              <a:gd name="adj2" fmla="val -1441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2" descr="J:\DCIM\103CANON\IMG_14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314" y="3558014"/>
            <a:ext cx="1500885" cy="1125600"/>
          </a:xfrm>
          <a:prstGeom prst="rect">
            <a:avLst/>
          </a:prstGeom>
          <a:noFill/>
        </p:spPr>
      </p:pic>
      <p:pic>
        <p:nvPicPr>
          <p:cNvPr id="21" name="Picture 3" descr="F:\DCIM\103CANON\IMG_13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895" y="2348880"/>
            <a:ext cx="1523985" cy="1143094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>
            <a:off x="7236295" y="1844824"/>
            <a:ext cx="172819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HGPｺﾞｼｯｸE" pitchFamily="50" charset="-128"/>
                <a:ea typeface="HGPｺﾞｼｯｸE" pitchFamily="50" charset="-128"/>
              </a:rPr>
              <a:t>36cm</a:t>
            </a:r>
            <a:r>
              <a:rPr kumimoji="1" lang="ja-JP" altLang="en-US" b="1" dirty="0" smtClean="0">
                <a:latin typeface="HGPｺﾞｼｯｸE" pitchFamily="50" charset="-128"/>
                <a:ea typeface="HGPｺﾞｼｯｸE" pitchFamily="50" charset="-128"/>
              </a:rPr>
              <a:t>望遠鏡</a:t>
            </a:r>
            <a:endParaRPr kumimoji="1" lang="ja-JP" altLang="en-US" b="1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9512" y="4674623"/>
            <a:ext cx="1368152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latin typeface="HGPｺﾞｼｯｸE" pitchFamily="50" charset="-128"/>
                <a:ea typeface="HGPｺﾞｼｯｸE" pitchFamily="50" charset="-128"/>
              </a:rPr>
              <a:t>観測装置</a:t>
            </a:r>
            <a:endParaRPr kumimoji="1" lang="ja-JP" altLang="en-US" sz="1600" b="1" dirty="0"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03185"/>
              </p:ext>
            </p:extLst>
          </p:nvPr>
        </p:nvGraphicFramePr>
        <p:xfrm>
          <a:off x="2771800" y="4870360"/>
          <a:ext cx="1980220" cy="167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12068"/>
                <a:gridCol w="1368152"/>
              </a:tblGrid>
              <a:tr h="414889">
                <a:tc>
                  <a:txBody>
                    <a:bodyPr/>
                    <a:lstStyle/>
                    <a:p>
                      <a:r>
                        <a:rPr kumimoji="1" lang="ja-JP" altLang="en-US" sz="800" b="1" dirty="0" smtClean="0"/>
                        <a:t>光学系</a:t>
                      </a:r>
                      <a:endParaRPr kumimoji="1" lang="ja-JP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/>
                        <a:t>透過型エシェルグリズム</a:t>
                      </a:r>
                      <a:endParaRPr kumimoji="1" lang="en-US" altLang="ja-JP" sz="800" b="0" dirty="0" smtClean="0"/>
                    </a:p>
                    <a:p>
                      <a:r>
                        <a:rPr kumimoji="1" lang="ja-JP" altLang="en-US" sz="800" b="0" dirty="0" smtClean="0"/>
                        <a:t>スリットターレット</a:t>
                      </a:r>
                      <a:endParaRPr kumimoji="1" lang="en-US" altLang="ja-JP" sz="800" b="0" dirty="0" smtClean="0"/>
                    </a:p>
                    <a:p>
                      <a:r>
                        <a:rPr kumimoji="1" lang="ja-JP" altLang="en-US" sz="800" b="0" dirty="0" smtClean="0"/>
                        <a:t>クロスディスバーザー</a:t>
                      </a:r>
                      <a:endParaRPr kumimoji="1" lang="en-US" altLang="ja-JP" sz="800" b="0" dirty="0" smtClean="0"/>
                    </a:p>
                    <a:p>
                      <a:r>
                        <a:rPr kumimoji="1" lang="ja-JP" altLang="en-US" sz="800" b="0" dirty="0" smtClean="0"/>
                        <a:t>カメラレンズ</a:t>
                      </a:r>
                      <a:endParaRPr kumimoji="1" lang="ja-JP" altLang="en-US" sz="800" b="0" dirty="0"/>
                    </a:p>
                  </a:txBody>
                  <a:tcPr/>
                </a:tc>
              </a:tr>
              <a:tr h="196405">
                <a:tc>
                  <a:txBody>
                    <a:bodyPr/>
                    <a:lstStyle/>
                    <a:p>
                      <a:r>
                        <a:rPr kumimoji="1" lang="ja-JP" altLang="en-US" sz="800" b="1" dirty="0" smtClean="0"/>
                        <a:t>スリット幅</a:t>
                      </a:r>
                      <a:endParaRPr kumimoji="1" lang="ja-JP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18~180µm,</a:t>
                      </a:r>
                      <a:r>
                        <a:rPr kumimoji="1" lang="ja-JP" altLang="en-US" sz="800" dirty="0" smtClean="0"/>
                        <a:t>∞の</a:t>
                      </a:r>
                      <a:r>
                        <a:rPr kumimoji="1" lang="en-US" altLang="ja-JP" sz="800" dirty="0" smtClean="0"/>
                        <a:t>8</a:t>
                      </a:r>
                      <a:r>
                        <a:rPr kumimoji="1" lang="ja-JP" altLang="en-US" sz="800" dirty="0" smtClean="0"/>
                        <a:t>種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196405">
                <a:tc>
                  <a:txBody>
                    <a:bodyPr/>
                    <a:lstStyle/>
                    <a:p>
                      <a:r>
                        <a:rPr kumimoji="1" lang="ja-JP" altLang="en-US" sz="800" b="1" dirty="0" smtClean="0"/>
                        <a:t>観測波長</a:t>
                      </a:r>
                      <a:endParaRPr kumimoji="1" lang="ja-JP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4,000~9,000Å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196405">
                <a:tc>
                  <a:txBody>
                    <a:bodyPr/>
                    <a:lstStyle/>
                    <a:p>
                      <a:r>
                        <a:rPr kumimoji="1" lang="ja-JP" altLang="en-US" sz="800" b="1" dirty="0" smtClean="0"/>
                        <a:t>分解能</a:t>
                      </a:r>
                      <a:endParaRPr kumimoji="1" lang="ja-JP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R~3,000(@5,500Å)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257944">
                <a:tc>
                  <a:txBody>
                    <a:bodyPr/>
                    <a:lstStyle/>
                    <a:p>
                      <a:r>
                        <a:rPr kumimoji="1" lang="ja-JP" altLang="en-US" sz="800" b="1" dirty="0" smtClean="0"/>
                        <a:t>筐体</a:t>
                      </a:r>
                      <a:endParaRPr kumimoji="1" lang="ja-JP" alt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/>
                        <a:t>アルミニウム製</a:t>
                      </a:r>
                      <a:endParaRPr kumimoji="1" lang="en-US" altLang="ja-JP" sz="800" dirty="0" smtClean="0"/>
                    </a:p>
                    <a:p>
                      <a:r>
                        <a:rPr kumimoji="1" lang="ja-JP" altLang="en-US" sz="800" dirty="0" smtClean="0"/>
                        <a:t>アルマイト処理表面</a:t>
                      </a:r>
                      <a:endParaRPr kumimoji="1" lang="en-US" altLang="ja-JP" sz="800" dirty="0" smtClean="0"/>
                    </a:p>
                    <a:p>
                      <a:r>
                        <a:rPr kumimoji="1" lang="en-US" altLang="ja-JP" sz="800" dirty="0" smtClean="0"/>
                        <a:t>600×100×100mm</a:t>
                      </a:r>
                      <a:endParaRPr kumimoji="1" lang="ja-JP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-7764" y="1097360"/>
            <a:ext cx="9144000" cy="5760640"/>
          </a:xfrm>
          <a:prstGeom prst="roundRect">
            <a:avLst>
              <a:gd name="adj" fmla="val 6646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吹き出し 21"/>
          <p:cNvSpPr/>
          <p:nvPr/>
        </p:nvSpPr>
        <p:spPr>
          <a:xfrm>
            <a:off x="35496" y="1628800"/>
            <a:ext cx="1800200" cy="2618816"/>
          </a:xfrm>
          <a:prstGeom prst="wedgeRoundRectCallout">
            <a:avLst>
              <a:gd name="adj1" fmla="val 65258"/>
              <a:gd name="adj2" fmla="val 593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 descr="F:\DCIM\103CANON\IMG_14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924944"/>
            <a:ext cx="1512168" cy="1134061"/>
          </a:xfrm>
          <a:prstGeom prst="rect">
            <a:avLst/>
          </a:prstGeom>
          <a:noFill/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348880"/>
            <a:ext cx="1358486" cy="663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テキスト ボックス 25"/>
          <p:cNvSpPr txBox="1"/>
          <p:nvPr/>
        </p:nvSpPr>
        <p:spPr>
          <a:xfrm>
            <a:off x="179512" y="1844824"/>
            <a:ext cx="14401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HGPｺﾞｼｯｸE" pitchFamily="50" charset="-128"/>
                <a:ea typeface="HGPｺﾞｼｯｸE" pitchFamily="50" charset="-128"/>
              </a:rPr>
              <a:t>55cm</a:t>
            </a:r>
            <a:r>
              <a:rPr kumimoji="1" lang="ja-JP" altLang="en-US" b="1" dirty="0" smtClean="0">
                <a:latin typeface="HGPｺﾞｼｯｸE" pitchFamily="50" charset="-128"/>
                <a:ea typeface="HGPｺﾞｼｯｸE" pitchFamily="50" charset="-128"/>
              </a:rPr>
              <a:t>望遠鏡</a:t>
            </a:r>
            <a:endParaRPr kumimoji="1" lang="ja-JP" altLang="en-US" b="1" dirty="0"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58003"/>
              </p:ext>
            </p:extLst>
          </p:nvPr>
        </p:nvGraphicFramePr>
        <p:xfrm>
          <a:off x="2466335" y="1363194"/>
          <a:ext cx="4176464" cy="525658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6423"/>
                <a:gridCol w="892845"/>
                <a:gridCol w="2837196"/>
              </a:tblGrid>
              <a:tr h="387587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仕様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678277"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光学系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リッチー・クレチアン</a:t>
                      </a:r>
                      <a:r>
                        <a:rPr kumimoji="1" lang="en-US" altLang="ja-JP" dirty="0" smtClean="0"/>
                        <a:t>(RC)</a:t>
                      </a:r>
                      <a:r>
                        <a:rPr kumimoji="1" lang="ja-JP" altLang="en-US" dirty="0" smtClean="0"/>
                        <a:t>式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カセグレン式望遠鏡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968967"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主</a:t>
                      </a:r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鏡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直  径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550mm</a:t>
                      </a:r>
                    </a:p>
                    <a:p>
                      <a:r>
                        <a:rPr kumimoji="1" lang="en-US" altLang="ja-JP" dirty="0" smtClean="0"/>
                        <a:t>F</a:t>
                      </a:r>
                      <a:r>
                        <a:rPr kumimoji="1" lang="ja-JP" altLang="en-US" dirty="0" smtClean="0"/>
                        <a:t>値：</a:t>
                      </a:r>
                      <a:r>
                        <a:rPr kumimoji="1" lang="en-US" altLang="ja-JP" dirty="0" smtClean="0"/>
                        <a:t>2.7</a:t>
                      </a:r>
                      <a:r>
                        <a:rPr kumimoji="1" lang="ja-JP" altLang="en-US" dirty="0" smtClean="0"/>
                        <a:t>（主焦点）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　　</a:t>
                      </a:r>
                      <a:r>
                        <a:rPr kumimoji="1" lang="en-US" altLang="ja-JP" dirty="0" smtClean="0"/>
                        <a:t>6.5</a:t>
                      </a:r>
                      <a:r>
                        <a:rPr kumimoji="1" lang="ja-JP" altLang="en-US" dirty="0" smtClean="0"/>
                        <a:t>（カセグレン焦点）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0693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焦点距離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3,537mm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87587"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副鏡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直  径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230mm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9062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焦点距離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1,500mm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968967"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材質</a:t>
                      </a:r>
                      <a:r>
                        <a:rPr kumimoji="1" lang="en-US" altLang="ja-JP" dirty="0" smtClean="0"/>
                        <a:t>/</a:t>
                      </a:r>
                      <a:r>
                        <a:rPr kumimoji="1" lang="ja-JP" altLang="en-US" dirty="0" smtClean="0"/>
                        <a:t>　　　鏡面処理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Sitall</a:t>
                      </a:r>
                      <a:r>
                        <a:rPr kumimoji="1" lang="en-US" altLang="ja-JP" dirty="0" smtClean="0"/>
                        <a:t> C0115M</a:t>
                      </a:r>
                    </a:p>
                    <a:p>
                      <a:r>
                        <a:rPr kumimoji="1" lang="ja-JP" altLang="en-US" dirty="0" smtClean="0"/>
                        <a:t>アルミ蒸着メッキ</a:t>
                      </a:r>
                      <a:endParaRPr kumimoji="1" lang="en-US" altLang="ja-JP" dirty="0" smtClean="0"/>
                    </a:p>
                    <a:p>
                      <a:r>
                        <a:rPr kumimoji="1" lang="en-US" altLang="ja-JP" dirty="0" err="1" smtClean="0"/>
                        <a:t>SiO</a:t>
                      </a:r>
                      <a:r>
                        <a:rPr kumimoji="1" lang="ja-JP" altLang="en-US" dirty="0" smtClean="0"/>
                        <a:t>₂コーティング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89360"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波面精度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1/10λ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678277"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加積重量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カセグレン焦点</a:t>
                      </a:r>
                      <a:r>
                        <a:rPr kumimoji="1" lang="en-US" altLang="ja-JP" dirty="0" smtClean="0"/>
                        <a:t>:25kg</a:t>
                      </a:r>
                    </a:p>
                    <a:p>
                      <a:r>
                        <a:rPr kumimoji="1" lang="ja-JP" altLang="en-US" dirty="0" smtClean="0"/>
                        <a:t>主焦点</a:t>
                      </a:r>
                      <a:r>
                        <a:rPr kumimoji="1" lang="en-US" altLang="ja-JP" dirty="0" smtClean="0"/>
                        <a:t>:6kg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95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652069" cy="474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7467600" cy="562074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>
                <a:ea typeface="+mn-ea"/>
              </a:rPr>
              <a:t>55cm</a:t>
            </a:r>
            <a:r>
              <a:rPr lang="ja-JP" altLang="en-US" sz="3200" dirty="0" smtClean="0">
                <a:ea typeface="+mn-ea"/>
              </a:rPr>
              <a:t>望遠鏡“</a:t>
            </a:r>
            <a:r>
              <a:rPr lang="en-US" altLang="ja-JP" sz="3200" dirty="0" err="1" smtClean="0">
                <a:ea typeface="+mn-ea"/>
              </a:rPr>
              <a:t>SaCRA</a:t>
            </a:r>
            <a:r>
              <a:rPr lang="ja-JP" altLang="en-US" sz="3200" dirty="0" smtClean="0">
                <a:ea typeface="+mn-ea"/>
              </a:rPr>
              <a:t>”</a:t>
            </a:r>
            <a:r>
              <a:rPr lang="en-US" altLang="ja-JP" sz="3200" dirty="0" smtClean="0">
                <a:ea typeface="+mn-ea"/>
              </a:rPr>
              <a:t>-</a:t>
            </a:r>
            <a:r>
              <a:rPr lang="ja-JP" altLang="en-US" sz="3200" dirty="0" smtClean="0">
                <a:ea typeface="+mn-ea"/>
              </a:rPr>
              <a:t>制御システム概要</a:t>
            </a:r>
            <a:endParaRPr lang="en-US" altLang="ja-JP" sz="3200" dirty="0" smtClean="0">
              <a:ea typeface="+mn-ea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5363529" y="1052736"/>
            <a:ext cx="3528392" cy="1008112"/>
          </a:xfrm>
          <a:prstGeom prst="wedgeRoundRectCallout">
            <a:avLst>
              <a:gd name="adj1" fmla="val -49562"/>
              <a:gd name="adj2" fmla="val 614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Ｆ綜藝体W9" pitchFamily="1" charset="-128"/>
                <a:ea typeface="ＤＦ綜藝体W9" pitchFamily="1" charset="-128"/>
              </a:rPr>
              <a:t>①気象センサーの情報取込</a:t>
            </a:r>
            <a:endParaRPr kumimoji="1" lang="en-US" altLang="ja-JP" dirty="0" smtClean="0">
              <a:latin typeface="ＤＦ綜藝体W9" pitchFamily="1" charset="-128"/>
              <a:ea typeface="ＤＦ綜藝体W9" pitchFamily="1" charset="-128"/>
            </a:endParaRPr>
          </a:p>
          <a:p>
            <a:pPr algn="ctr"/>
            <a:r>
              <a:rPr lang="ja-JP" altLang="en-US" dirty="0" smtClean="0">
                <a:latin typeface="ＤＦ綜藝体W9" pitchFamily="1" charset="-128"/>
                <a:ea typeface="ＤＦ綜藝体W9" pitchFamily="1" charset="-128"/>
              </a:rPr>
              <a:t>全天監視モニターの整備</a:t>
            </a:r>
            <a:endParaRPr kumimoji="1" lang="ja-JP" altLang="en-US" dirty="0">
              <a:latin typeface="ＤＦ綜藝体W9" pitchFamily="1" charset="-128"/>
              <a:ea typeface="ＤＦ綜藝体W9" pitchFamily="1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24" t="-177" r="33900" b="80462"/>
          <a:stretch>
            <a:fillRect/>
          </a:stretch>
        </p:blipFill>
        <p:spPr bwMode="auto">
          <a:xfrm>
            <a:off x="1724915" y="1124744"/>
            <a:ext cx="345638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04" t="71859" r="776" b="844"/>
          <a:stretch>
            <a:fillRect/>
          </a:stretch>
        </p:blipFill>
        <p:spPr bwMode="auto">
          <a:xfrm>
            <a:off x="4932040" y="4077072"/>
            <a:ext cx="384042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角丸四角形吹き出し 31"/>
          <p:cNvSpPr/>
          <p:nvPr/>
        </p:nvSpPr>
        <p:spPr>
          <a:xfrm>
            <a:off x="773298" y="5512982"/>
            <a:ext cx="3528392" cy="1008112"/>
          </a:xfrm>
          <a:prstGeom prst="wedgeRoundRectCallout">
            <a:avLst>
              <a:gd name="adj1" fmla="val 75762"/>
              <a:gd name="adj2" fmla="val 752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ＤＦ綜藝体W9" pitchFamily="1" charset="-128"/>
                <a:ea typeface="ＤＦ綜藝体W9" pitchFamily="1" charset="-128"/>
              </a:rPr>
              <a:t>②リモート観測室の整備</a:t>
            </a:r>
            <a:endParaRPr kumimoji="1" lang="ja-JP" altLang="en-US" dirty="0">
              <a:latin typeface="ＤＦ綜藝体W9" pitchFamily="1" charset="-128"/>
              <a:ea typeface="ＤＦ綜藝体W9" pitchFamily="1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3140968"/>
            <a:ext cx="7272808" cy="35073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 smtClean="0"/>
              <a:t>-</a:t>
            </a:r>
            <a:r>
              <a:rPr lang="ja-JP" altLang="en-US" sz="2000" u="sng" dirty="0" smtClean="0"/>
              <a:t>ブラウザ上から確認できる気象モニターサイトを整備</a:t>
            </a:r>
            <a:endParaRPr lang="en-US" altLang="ja-JP" sz="2000" u="sng" dirty="0" smtClean="0"/>
          </a:p>
          <a:p>
            <a:pPr algn="ctr"/>
            <a:endParaRPr lang="en-US" altLang="ja-JP" sz="2000" u="sng" dirty="0" smtClean="0"/>
          </a:p>
          <a:p>
            <a:pPr algn="ctr"/>
            <a:endParaRPr lang="en-US" altLang="ja-JP" sz="2000" u="sng" dirty="0" smtClean="0"/>
          </a:p>
          <a:p>
            <a:pPr algn="ctr"/>
            <a:endParaRPr lang="en-US" altLang="ja-JP" sz="2000" u="sng" dirty="0" smtClean="0"/>
          </a:p>
          <a:p>
            <a:pPr algn="ctr"/>
            <a:endParaRPr lang="ja-JP" altLang="en-US" sz="2000" u="sng" dirty="0" smtClean="0"/>
          </a:p>
          <a:p>
            <a:pPr algn="ctr"/>
            <a:endParaRPr kumimoji="1" lang="en-US" altLang="ja-JP" sz="2000" dirty="0" smtClean="0"/>
          </a:p>
          <a:p>
            <a:pPr algn="ctr"/>
            <a:endParaRPr lang="en-US" altLang="ja-JP" sz="2000" dirty="0" smtClean="0"/>
          </a:p>
          <a:p>
            <a:pPr algn="ctr"/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気象センサーの情報取得・モニター監視が可能に！</a:t>
            </a:r>
            <a:endParaRPr kumimoji="1" lang="en-US" altLang="ja-JP" sz="2000" dirty="0" smtClean="0"/>
          </a:p>
          <a:p>
            <a:pPr algn="ctr"/>
            <a:r>
              <a:rPr lang="ja-JP" alt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→天候に応じたターゲットの選択が可能！！</a:t>
            </a:r>
            <a:endParaRPr kumimoji="1" lang="ja-JP" alt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" b="7864"/>
          <a:stretch>
            <a:fillRect/>
          </a:stretch>
        </p:blipFill>
        <p:spPr bwMode="auto">
          <a:xfrm>
            <a:off x="3419872" y="3789040"/>
            <a:ext cx="2736304" cy="1905640"/>
          </a:xfrm>
          <a:prstGeom prst="roundRect">
            <a:avLst>
              <a:gd name="adj" fmla="val 1617"/>
            </a:avLst>
          </a:prstGeom>
          <a:ln>
            <a:noFill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1043608" y="548680"/>
            <a:ext cx="7399076" cy="452889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-</a:t>
            </a:r>
            <a:r>
              <a:rPr lang="ja-JP" altLang="en-US" sz="2400" u="sng" dirty="0" smtClean="0"/>
              <a:t>観測ドームとは別に、屋内リモート観測室を整備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散在</a:t>
            </a:r>
            <a:r>
              <a:rPr lang="ja-JP" altLang="en-US" sz="2400" dirty="0"/>
              <a:t>する制御</a:t>
            </a:r>
            <a:r>
              <a:rPr lang="en-US" altLang="ja-JP" sz="2400" dirty="0"/>
              <a:t>PC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リモート：</a:t>
            </a:r>
            <a:r>
              <a:rPr lang="ja-JP" altLang="en-US" sz="2400" dirty="0"/>
              <a:t>情報・操作を一元化！</a:t>
            </a:r>
            <a:endParaRPr lang="en-US" altLang="ja-JP" sz="2400" dirty="0"/>
          </a:p>
          <a:p>
            <a:endParaRPr lang="en-US" altLang="ja-JP" sz="2400" dirty="0"/>
          </a:p>
          <a:p>
            <a:pPr algn="ctr"/>
            <a:r>
              <a:rPr lang="ja-JP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→観測効率が飛躍的に向上</a:t>
            </a:r>
            <a:r>
              <a:rPr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en-US" altLang="ja-JP" sz="2400" dirty="0"/>
          </a:p>
          <a:p>
            <a:r>
              <a:rPr lang="en-US" altLang="ja-JP" sz="2000" dirty="0"/>
              <a:t>GRB</a:t>
            </a:r>
            <a:r>
              <a:rPr lang="ja-JP" altLang="en-US" sz="2000" dirty="0"/>
              <a:t>等の突発天体のために</a:t>
            </a:r>
            <a:r>
              <a:rPr lang="ja-JP" altLang="en-US" sz="2000" dirty="0" smtClean="0"/>
              <a:t>、学外</a:t>
            </a:r>
            <a:r>
              <a:rPr lang="ja-JP" altLang="en-US" sz="2000" dirty="0"/>
              <a:t>からのリモート制御も検討中</a:t>
            </a:r>
          </a:p>
        </p:txBody>
      </p:sp>
      <p:pic>
        <p:nvPicPr>
          <p:cNvPr id="11" name="Picture 4" descr="J:\DCIM\100KCA39\CA390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268760"/>
            <a:ext cx="3096344" cy="2096795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>
          <a:xfrm>
            <a:off x="2017713" y="666280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000" dirty="0" smtClean="0">
                <a:solidFill>
                  <a:prstClr val="white"/>
                </a:solidFill>
              </a:rPr>
              <a:t>天候に応じたターゲット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2963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9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ＤＦ綜藝体W9" pitchFamily="1" charset="-128"/>
                <a:ea typeface="ＤＦ綜藝体W9" pitchFamily="1" charset="-128"/>
              </a:rPr>
              <a:t>①気象センサーの情報取込</a:t>
            </a:r>
            <a:r>
              <a:rPr lang="en-US" altLang="ja-JP" dirty="0" smtClean="0">
                <a:latin typeface="ＤＦ綜藝体W9" pitchFamily="1" charset="-128"/>
                <a:ea typeface="ＤＦ綜藝体W9" pitchFamily="1" charset="-128"/>
              </a:rPr>
              <a:t/>
            </a:r>
            <a:br>
              <a:rPr lang="en-US" altLang="ja-JP" dirty="0" smtClean="0">
                <a:latin typeface="ＤＦ綜藝体W9" pitchFamily="1" charset="-128"/>
                <a:ea typeface="ＤＦ綜藝体W9" pitchFamily="1" charset="-128"/>
              </a:rPr>
            </a:br>
            <a:r>
              <a:rPr lang="ja-JP" altLang="en-US" dirty="0" smtClean="0">
                <a:latin typeface="ＤＦ綜藝体W9" pitchFamily="1" charset="-128"/>
                <a:ea typeface="ＤＦ綜藝体W9" pitchFamily="1" charset="-128"/>
              </a:rPr>
              <a:t>　全天監視モニターの整備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" b="7864"/>
          <a:stretch>
            <a:fillRect/>
          </a:stretch>
        </p:blipFill>
        <p:spPr bwMode="auto">
          <a:xfrm>
            <a:off x="1871192" y="2060848"/>
            <a:ext cx="5256584" cy="3660835"/>
          </a:xfrm>
          <a:prstGeom prst="roundRect">
            <a:avLst>
              <a:gd name="adj" fmla="val 1617"/>
            </a:avLst>
          </a:prstGeom>
          <a:ln>
            <a:noFill/>
          </a:ln>
          <a:effectLst/>
        </p:spPr>
      </p:pic>
      <p:sp>
        <p:nvSpPr>
          <p:cNvPr id="5" name="角丸四角形 4"/>
          <p:cNvSpPr/>
          <p:nvPr/>
        </p:nvSpPr>
        <p:spPr>
          <a:xfrm>
            <a:off x="70992" y="2060848"/>
            <a:ext cx="4248472" cy="1830417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0992" y="3897635"/>
            <a:ext cx="4248472" cy="183562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2204864"/>
            <a:ext cx="18356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latin typeface="HG丸ｺﾞｼｯｸM-PRO" pitchFamily="50" charset="-128"/>
                <a:ea typeface="HG丸ｺﾞｼｯｸM-PRO" pitchFamily="50" charset="-128"/>
              </a:rPr>
              <a:t>全天雲カメラ</a:t>
            </a:r>
            <a:endParaRPr lang="en-US" altLang="ja-JP" sz="2000" b="1" u="sng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: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暗視用動画カメラ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上空の天候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・　雲量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・気温等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を　　　モニター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         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更新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/3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分</a:t>
            </a:r>
            <a:r>
              <a:rPr lang="ja-JP" altLang="en-US" sz="1200" dirty="0" smtClean="0">
                <a:latin typeface="HG丸ｺﾞｼｯｸM-PRO" pitchFamily="50" charset="-128"/>
                <a:ea typeface="HG丸ｺﾞｼｯｸM-PRO" pitchFamily="50" charset="-128"/>
              </a:rPr>
              <a:t>おき</a:t>
            </a:r>
            <a:endParaRPr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992" y="3933056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latin typeface="HG丸ｺﾞｼｯｸM-PRO" pitchFamily="50" charset="-128"/>
                <a:ea typeface="HG丸ｺﾞｼｯｸM-PRO" pitchFamily="50" charset="-128"/>
              </a:rPr>
              <a:t>星空カメラ</a:t>
            </a:r>
            <a:endParaRPr lang="en-US" altLang="ja-JP" sz="2000" b="1" u="sng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: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ニコン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D90</a:t>
            </a: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         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＋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魚眼レンズ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上空の恒星位置をモニター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更新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昼：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分おき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夜：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分おき</a:t>
            </a:r>
            <a:endParaRPr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319464" y="2060848"/>
            <a:ext cx="4717032" cy="309634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92280" y="2294290"/>
            <a:ext cx="20284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latin typeface="HG丸ｺﾞｼｯｸM-PRO" pitchFamily="50" charset="-128"/>
                <a:ea typeface="HG丸ｺﾞｼｯｸM-PRO" pitchFamily="50" charset="-128"/>
              </a:rPr>
              <a:t>気象データ</a:t>
            </a:r>
            <a:endParaRPr lang="en-US" altLang="ja-JP" sz="2000" b="1" u="sng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: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佐藤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商事　ウェザー　ステーショーン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気象観測計  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2355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上空</a:t>
            </a:r>
            <a:r>
              <a:rPr lang="en-US" altLang="ja-JP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気象観測ドームの・気温・気圧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・風向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・風速等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をモニター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更新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/3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分おき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5877272"/>
            <a:ext cx="6552728" cy="7831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気象センサーの情報取得・モニター監視が可能に！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→天候に応じたターゲットの選択が可能！！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1556792"/>
            <a:ext cx="730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-</a:t>
            </a:r>
            <a:r>
              <a:rPr lang="ja-JP" altLang="en-US" sz="2400" u="sng" dirty="0" smtClean="0"/>
              <a:t>ブラウザ上から確認できる気象モニターサイトを整備</a:t>
            </a:r>
            <a:endParaRPr kumimoji="1" lang="ja-JP" altLang="en-US" sz="24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ＤＦ綜藝体W9" pitchFamily="1" charset="-128"/>
                <a:ea typeface="ＤＦ綜藝体W9" pitchFamily="1" charset="-128"/>
              </a:rPr>
              <a:t>②リモート観測室の整備</a:t>
            </a:r>
            <a:endParaRPr kumimoji="1" lang="ja-JP" altLang="en-US" dirty="0"/>
          </a:p>
        </p:txBody>
      </p:sp>
      <p:pic>
        <p:nvPicPr>
          <p:cNvPr id="14" name="Picture 4" descr="J:\DCIM\100KCA39\CA39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57353"/>
            <a:ext cx="4896544" cy="3315863"/>
          </a:xfrm>
          <a:prstGeom prst="rect">
            <a:avLst/>
          </a:prstGeom>
          <a:noFill/>
        </p:spPr>
      </p:pic>
      <p:sp>
        <p:nvSpPr>
          <p:cNvPr id="15" name="角丸四角形 14"/>
          <p:cNvSpPr/>
          <p:nvPr/>
        </p:nvSpPr>
        <p:spPr>
          <a:xfrm>
            <a:off x="4499992" y="2057353"/>
            <a:ext cx="4644008" cy="3312368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0" y="2057353"/>
            <a:ext cx="4499992" cy="3312368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2417393"/>
            <a:ext cx="21237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err="1" smtClean="0">
                <a:latin typeface="HG丸ｺﾞｼｯｸM-PRO" pitchFamily="50" charset="-128"/>
                <a:ea typeface="HG丸ｺﾞｼｯｸM-PRO" pitchFamily="50" charset="-128"/>
              </a:rPr>
              <a:t>LinuxPC</a:t>
            </a:r>
            <a:endParaRPr kumimoji="1" lang="en-US" altLang="ja-JP" sz="2000" b="1" u="sng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実線</a:t>
            </a:r>
            <a:r>
              <a:rPr lang="en-US" altLang="ja-JP" sz="2000" b="1" u="sng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  <a:endParaRPr kumimoji="1" lang="en-US" altLang="ja-JP" sz="2000" b="1" u="sng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観測ドーム内の</a:t>
            </a:r>
            <a:r>
              <a:rPr lang="en-US" altLang="ja-JP" dirty="0" err="1">
                <a:latin typeface="HG丸ｺﾞｼｯｸM-PRO" pitchFamily="50" charset="-128"/>
                <a:ea typeface="HG丸ｺﾞｼｯｸM-PRO" pitchFamily="50" charset="-128"/>
              </a:rPr>
              <a:t>Telcon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用</a:t>
            </a:r>
            <a:r>
              <a:rPr lang="en-US" altLang="ja-JP" dirty="0">
                <a:latin typeface="HG丸ｺﾞｼｯｸM-PRO" pitchFamily="50" charset="-128"/>
                <a:ea typeface="HG丸ｺﾞｼｯｸM-PRO" pitchFamily="50" charset="-128"/>
              </a:rPr>
              <a:t>PC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をリモート操作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→観測装置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・赤道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儀を制御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84776" y="2489401"/>
            <a:ext cx="21957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err="1">
                <a:latin typeface="HG丸ｺﾞｼｯｸM-PRO" pitchFamily="50" charset="-128"/>
                <a:ea typeface="HG丸ｺﾞｼｯｸM-PRO" pitchFamily="50" charset="-128"/>
              </a:rPr>
              <a:t>WindowsPC</a:t>
            </a:r>
            <a:endParaRPr lang="en-US" altLang="ja-JP" sz="2000" b="1" u="sng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気象モニターの表示、及び赤道儀・観測装置制御、副鏡焦点調整用の</a:t>
            </a:r>
            <a:r>
              <a:rPr lang="en-US" altLang="ja-JP" dirty="0" err="1">
                <a:latin typeface="HG丸ｺﾞｼｯｸM-PRO" pitchFamily="50" charset="-128"/>
                <a:ea typeface="HG丸ｺﾞｼｯｸM-PRO" pitchFamily="50" charset="-128"/>
              </a:rPr>
              <a:t>WindowsPC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を　　リモート操作</a:t>
            </a:r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552" y="1340769"/>
            <a:ext cx="669674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-</a:t>
            </a:r>
            <a:r>
              <a:rPr lang="ja-JP" altLang="en-US" sz="2400" u="sng" dirty="0" smtClean="0"/>
              <a:t>観測ドームとは別に、屋内リモート観測室を整備</a:t>
            </a:r>
            <a:endParaRPr kumimoji="1" lang="ja-JP" altLang="en-US" sz="2400" u="sn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691699"/>
            <a:ext cx="4896544" cy="411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755576" y="2379878"/>
            <a:ext cx="7399076" cy="24857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/>
              <a:t>散在</a:t>
            </a:r>
            <a:r>
              <a:rPr lang="ja-JP" altLang="en-US" sz="2400" dirty="0"/>
              <a:t>する制御</a:t>
            </a:r>
            <a:r>
              <a:rPr lang="en-US" altLang="ja-JP" sz="2400" dirty="0"/>
              <a:t>PC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リモート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：情報・操作を一元化！</a:t>
            </a:r>
            <a:endParaRPr lang="en-US" altLang="ja-JP" sz="2400" dirty="0" smtClean="0"/>
          </a:p>
          <a:p>
            <a:endParaRPr lang="en-US" altLang="ja-JP" sz="2400" dirty="0"/>
          </a:p>
          <a:p>
            <a:pPr algn="ctr"/>
            <a:r>
              <a:rPr lang="ja-JP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→観測効率が飛躍的に向上</a:t>
            </a:r>
            <a:r>
              <a:rPr lang="en-US" altLang="ja-JP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</a:p>
          <a:p>
            <a:endParaRPr lang="en-US" altLang="ja-JP" sz="2400" dirty="0"/>
          </a:p>
          <a:p>
            <a:r>
              <a:rPr lang="en-US" altLang="ja-JP" sz="2000" dirty="0"/>
              <a:t>GRB</a:t>
            </a:r>
            <a:r>
              <a:rPr lang="ja-JP" altLang="en-US" sz="2000" dirty="0"/>
              <a:t>等の突発天体のために</a:t>
            </a:r>
            <a:r>
              <a:rPr lang="ja-JP" altLang="en-US" sz="2000" dirty="0" smtClean="0"/>
              <a:t>、学外</a:t>
            </a:r>
            <a:r>
              <a:rPr lang="ja-JP" altLang="en-US" sz="2000" dirty="0"/>
              <a:t>からのリモート制御も検討中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ＤＦＧ綜藝体W9" panose="040B0900010101010101" pitchFamily="50" charset="-128"/>
                <a:ea typeface="ＤＦＧ綜藝体W9" panose="040B0900010101010101" pitchFamily="50" charset="-128"/>
              </a:rPr>
              <a:t>まとめ・今後の課題</a:t>
            </a:r>
            <a:endParaRPr kumimoji="1" lang="ja-JP" altLang="en-US" dirty="0">
              <a:latin typeface="ＤＦＧ綜藝体W9" panose="040B0900010101010101" pitchFamily="50" charset="-128"/>
              <a:ea typeface="ＤＦＧ綜藝体W9" panose="040B0900010101010101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79512" y="1457400"/>
            <a:ext cx="8784976" cy="513995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417643" tIns="208822" rIns="417643" bIns="208822" rtlCol="0" anchor="ctr">
            <a:noAutofit/>
          </a:bodyPr>
          <a:lstStyle/>
          <a:p>
            <a:endParaRPr lang="en-US" altLang="ja-JP" sz="1400" b="1" dirty="0" smtClean="0"/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latin typeface="+mn-ea"/>
              </a:rPr>
              <a:t>装置ステータス情報をデータヘッダに書き込む</a:t>
            </a:r>
            <a:endParaRPr lang="en-US" altLang="ja-JP" sz="2400" b="1" dirty="0" smtClean="0">
              <a:latin typeface="+mn-ea"/>
            </a:endParaRP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en-US" altLang="ja-JP" sz="2400" b="1" dirty="0" err="1" smtClean="0">
                <a:latin typeface="+mn-ea"/>
              </a:rPr>
              <a:t>MuSaSHI</a:t>
            </a:r>
            <a:r>
              <a:rPr lang="ja-JP" altLang="en-US" sz="2400" b="1" dirty="0" smtClean="0">
                <a:latin typeface="+mn-ea"/>
              </a:rPr>
              <a:t>の</a:t>
            </a:r>
            <a:r>
              <a:rPr lang="en-US" altLang="ja-JP" sz="2400" b="1" dirty="0" smtClean="0">
                <a:latin typeface="+mn-ea"/>
              </a:rPr>
              <a:t>Linux</a:t>
            </a:r>
            <a:r>
              <a:rPr lang="ja-JP" altLang="en-US" sz="2400" b="1" dirty="0" smtClean="0">
                <a:latin typeface="+mn-ea"/>
              </a:rPr>
              <a:t>用コマンド制御</a:t>
            </a:r>
            <a:endParaRPr lang="en-US" altLang="ja-JP" sz="2400" b="1" dirty="0" smtClean="0">
              <a:latin typeface="+mn-ea"/>
            </a:endParaRP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latin typeface="+mn-ea"/>
              </a:rPr>
              <a:t>可視中分散分光装置の制御ソフトウェア開発</a:t>
            </a:r>
            <a:endParaRPr lang="en-US" altLang="ja-JP" sz="2400" b="1" dirty="0">
              <a:latin typeface="+mn-ea"/>
            </a:endParaRP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latin typeface="+mn-ea"/>
              </a:rPr>
              <a:t>データの簡易一次処理の実施</a:t>
            </a:r>
            <a:endParaRPr lang="en-US" altLang="ja-JP" sz="2400" b="1" dirty="0" smtClean="0">
              <a:latin typeface="+mn-ea"/>
            </a:endParaRP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latin typeface="+mn-ea"/>
              </a:rPr>
              <a:t>気象センサー・全天カメラとの連携</a:t>
            </a:r>
            <a:endParaRPr lang="en-US" altLang="ja-JP" sz="2400" b="1" dirty="0" smtClean="0">
              <a:latin typeface="+mn-ea"/>
            </a:endParaRPr>
          </a:p>
          <a:p>
            <a:pPr marL="1143000" indent="-1143000">
              <a:buFont typeface="Wingdings" panose="05000000000000000000" pitchFamily="2" charset="2"/>
              <a:buChar char="l"/>
            </a:pPr>
            <a:r>
              <a:rPr lang="en-US" altLang="ja-JP" sz="2400" dirty="0" err="1" smtClean="0">
                <a:latin typeface="+mn-ea"/>
              </a:rPr>
              <a:t>SaCRA</a:t>
            </a:r>
            <a:r>
              <a:rPr lang="en-US" altLang="ja-JP" sz="2400" dirty="0" smtClean="0">
                <a:latin typeface="+mn-ea"/>
              </a:rPr>
              <a:t> </a:t>
            </a:r>
            <a:r>
              <a:rPr lang="ja-JP" altLang="en-US" sz="2400" dirty="0" smtClean="0">
                <a:latin typeface="+mn-ea"/>
              </a:rPr>
              <a:t>システムによる</a:t>
            </a:r>
            <a:r>
              <a:rPr lang="en-US" altLang="ja-JP" sz="2400" dirty="0" smtClean="0">
                <a:latin typeface="+mn-ea"/>
              </a:rPr>
              <a:t>36cm</a:t>
            </a:r>
            <a:r>
              <a:rPr lang="ja-JP" altLang="en-US" sz="2400" dirty="0" smtClean="0">
                <a:latin typeface="+mn-ea"/>
              </a:rPr>
              <a:t>望遠鏡同時制御とサーベイ</a:t>
            </a:r>
            <a:r>
              <a:rPr lang="ja-JP" altLang="en-US" sz="2400" dirty="0">
                <a:latin typeface="+mn-ea"/>
              </a:rPr>
              <a:t>観測システムの</a:t>
            </a:r>
            <a:r>
              <a:rPr lang="ja-JP" altLang="en-US" sz="2400" dirty="0" smtClean="0">
                <a:latin typeface="+mn-ea"/>
              </a:rPr>
              <a:t>構築</a:t>
            </a:r>
            <a:endParaRPr lang="en-US" altLang="ja-JP" sz="2400" dirty="0" smtClean="0">
              <a:latin typeface="+mn-ea"/>
            </a:endParaRPr>
          </a:p>
          <a:p>
            <a:pPr marL="1143000" indent="-1143000"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latin typeface="+mn-ea"/>
              </a:rPr>
              <a:t>データの自動測光解析系の導入（</a:t>
            </a:r>
            <a:r>
              <a:rPr lang="en-US" altLang="ja-JP" sz="2400" dirty="0" smtClean="0">
                <a:latin typeface="+mn-ea"/>
              </a:rPr>
              <a:t>OISTER</a:t>
            </a:r>
            <a:r>
              <a:rPr lang="ja-JP" altLang="en-US" sz="2400" dirty="0" smtClean="0">
                <a:latin typeface="+mn-ea"/>
              </a:rPr>
              <a:t>解析パイプラインの導入）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→今後、</a:t>
            </a:r>
            <a:r>
              <a:rPr lang="en-US" altLang="ja-JP" sz="2400" dirty="0" smtClean="0">
                <a:latin typeface="+mn-ea"/>
              </a:rPr>
              <a:t>SaCRA </a:t>
            </a:r>
            <a:r>
              <a:rPr lang="ja-JP" altLang="en-US" sz="2400" dirty="0">
                <a:latin typeface="+mn-ea"/>
              </a:rPr>
              <a:t>システムでは、</a:t>
            </a:r>
            <a:r>
              <a:rPr lang="ja-JP" altLang="en-US" sz="2400" b="1" dirty="0">
                <a:latin typeface="+mn-ea"/>
              </a:rPr>
              <a:t>突発天体</a:t>
            </a:r>
            <a:r>
              <a:rPr lang="ja-JP" altLang="en-US" sz="2400" b="1" dirty="0" smtClean="0">
                <a:latin typeface="+mn-ea"/>
              </a:rPr>
              <a:t>の半自動観測</a:t>
            </a:r>
            <a:r>
              <a:rPr lang="ja-JP" altLang="en-US" sz="2400" dirty="0">
                <a:latin typeface="+mn-ea"/>
              </a:rPr>
              <a:t>・</a:t>
            </a:r>
            <a:r>
              <a:rPr lang="ja-JP" altLang="en-US" sz="2400" b="1" dirty="0">
                <a:latin typeface="+mn-ea"/>
              </a:rPr>
              <a:t>解析</a:t>
            </a:r>
            <a:r>
              <a:rPr lang="ja-JP" altLang="en-US" sz="2400" dirty="0">
                <a:latin typeface="+mn-ea"/>
              </a:rPr>
              <a:t>、</a:t>
            </a:r>
            <a:r>
              <a:rPr lang="ja-JP" altLang="en-US" sz="2400" b="1" dirty="0">
                <a:latin typeface="+mn-ea"/>
              </a:rPr>
              <a:t>遠隔制御</a:t>
            </a:r>
            <a:r>
              <a:rPr lang="ja-JP" altLang="en-US" sz="2400" dirty="0" smtClean="0">
                <a:latin typeface="+mn-ea"/>
              </a:rPr>
              <a:t>、</a:t>
            </a:r>
            <a:r>
              <a:rPr lang="ja-JP" altLang="en-US" sz="2400" b="1" dirty="0" smtClean="0">
                <a:latin typeface="+mn-ea"/>
              </a:rPr>
              <a:t>サーベイ観測</a:t>
            </a:r>
            <a:r>
              <a:rPr lang="ja-JP" altLang="en-US" sz="2400" dirty="0" smtClean="0">
                <a:latin typeface="+mn-ea"/>
              </a:rPr>
              <a:t>、</a:t>
            </a:r>
            <a:r>
              <a:rPr lang="en-US" altLang="ja-JP" sz="2400" b="1" dirty="0" smtClean="0">
                <a:latin typeface="+mn-ea"/>
              </a:rPr>
              <a:t>36cm</a:t>
            </a:r>
            <a:r>
              <a:rPr lang="ja-JP" altLang="en-US" sz="2400" b="1" dirty="0" smtClean="0">
                <a:latin typeface="+mn-ea"/>
              </a:rPr>
              <a:t>望遠鏡との四波長同時撮像</a:t>
            </a:r>
            <a:r>
              <a:rPr lang="ja-JP" altLang="en-US" sz="2400" dirty="0" smtClean="0">
                <a:latin typeface="+mn-ea"/>
              </a:rPr>
              <a:t>、</a:t>
            </a:r>
            <a:r>
              <a:rPr lang="ja-JP" altLang="en-US" sz="2400" b="1" dirty="0" smtClean="0">
                <a:latin typeface="+mn-ea"/>
              </a:rPr>
              <a:t>測光分光同時観測</a:t>
            </a:r>
            <a:r>
              <a:rPr lang="ja-JP" altLang="en-US" sz="2400" dirty="0" smtClean="0">
                <a:latin typeface="+mn-ea"/>
              </a:rPr>
              <a:t>等を実施予定</a:t>
            </a:r>
          </a:p>
        </p:txBody>
      </p:sp>
    </p:spTree>
    <p:extLst>
      <p:ext uri="{BB962C8B-B14F-4D97-AF65-F5344CB8AC3E}">
        <p14:creationId xmlns:p14="http://schemas.microsoft.com/office/powerpoint/2010/main" val="4221945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3CANON\IMG_1402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523" cy="6858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452320" cy="3672408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  <a:t>詳しくはポスター“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  <a:t>P01</a:t>
            </a: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  <a:t>”で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  <a:t/>
            </a:r>
            <a:b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</a:b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  <a:t>お待ちしています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  <a:t/>
            </a:r>
            <a:b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</a:b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  <a:t/>
            </a:r>
            <a:b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</a:b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ずきフォント" pitchFamily="1" charset="-128"/>
                <a:ea typeface="あずきフォント" pitchFamily="1" charset="-128"/>
              </a:rPr>
              <a:t>御清聴ありがとうございました</a:t>
            </a:r>
            <a:endParaRPr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あずきフォント" pitchFamily="1" charset="-128"/>
              <a:ea typeface="あずきフォント" pitchFamily="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2326</TotalTime>
  <Words>575</Words>
  <Application>Microsoft Office PowerPoint</Application>
  <PresentationFormat>画面に合わせる (4:3)</PresentationFormat>
  <Paragraphs>132</Paragraphs>
  <Slides>7</Slides>
  <Notes>3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ＤＦＧ綜藝体W9</vt:lpstr>
      <vt:lpstr>ＤＦ綜藝体W9</vt:lpstr>
      <vt:lpstr>HGPｺﾞｼｯｸE</vt:lpstr>
      <vt:lpstr>HG丸ｺﾞｼｯｸM-PRO</vt:lpstr>
      <vt:lpstr>ＭＳ Ｐゴシック</vt:lpstr>
      <vt:lpstr>あずきフォント</vt:lpstr>
      <vt:lpstr>Arial</vt:lpstr>
      <vt:lpstr>Calibri</vt:lpstr>
      <vt:lpstr>Wingdings</vt:lpstr>
      <vt:lpstr>Office テーマ</vt:lpstr>
      <vt:lpstr>P01.埼玉大学55cm望遠鏡SaCRAの 制御システム開発 ～第5回 可視赤外線観測装置技術ワークショップ@東北大学 ～ ポスター説明</vt:lpstr>
      <vt:lpstr>55cm望遠鏡“SaCRA”-制御システム概要</vt:lpstr>
      <vt:lpstr>55cm望遠鏡“SaCRA”-制御システム概要</vt:lpstr>
      <vt:lpstr>①気象センサーの情報取込 　全天監視モニターの整備</vt:lpstr>
      <vt:lpstr>②リモート観測室の整備</vt:lpstr>
      <vt:lpstr>まとめ・今後の課題</vt:lpstr>
      <vt:lpstr>詳しくはポスター“P01”で お待ちしています  御清聴ありがとうございました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shibata yoshiki</dc:creator>
  <cp:lastModifiedBy>shibata yoshiki</cp:lastModifiedBy>
  <cp:revision>93</cp:revision>
  <dcterms:created xsi:type="dcterms:W3CDTF">2015-06-18T10:51:20Z</dcterms:created>
  <dcterms:modified xsi:type="dcterms:W3CDTF">2015-12-07T08:48:06Z</dcterms:modified>
</cp:coreProperties>
</file>